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57"/>
  </p:notesMasterIdLst>
  <p:handoutMasterIdLst>
    <p:handoutMasterId r:id="rId58"/>
  </p:handoutMasterIdLst>
  <p:sldIdLst>
    <p:sldId id="805" r:id="rId11"/>
    <p:sldId id="661" r:id="rId12"/>
    <p:sldId id="794" r:id="rId13"/>
    <p:sldId id="810" r:id="rId14"/>
    <p:sldId id="816" r:id="rId15"/>
    <p:sldId id="811" r:id="rId16"/>
    <p:sldId id="812" r:id="rId17"/>
    <p:sldId id="813" r:id="rId18"/>
    <p:sldId id="814" r:id="rId19"/>
    <p:sldId id="815" r:id="rId20"/>
    <p:sldId id="806" r:id="rId21"/>
    <p:sldId id="807" r:id="rId22"/>
    <p:sldId id="808" r:id="rId23"/>
    <p:sldId id="809" r:id="rId24"/>
    <p:sldId id="804" r:id="rId25"/>
    <p:sldId id="803" r:id="rId26"/>
    <p:sldId id="761" r:id="rId27"/>
    <p:sldId id="762" r:id="rId28"/>
    <p:sldId id="763" r:id="rId29"/>
    <p:sldId id="764" r:id="rId30"/>
    <p:sldId id="765" r:id="rId31"/>
    <p:sldId id="766" r:id="rId32"/>
    <p:sldId id="767" r:id="rId33"/>
    <p:sldId id="768" r:id="rId34"/>
    <p:sldId id="769" r:id="rId35"/>
    <p:sldId id="770" r:id="rId36"/>
    <p:sldId id="771" r:id="rId37"/>
    <p:sldId id="772" r:id="rId38"/>
    <p:sldId id="773" r:id="rId39"/>
    <p:sldId id="774" r:id="rId40"/>
    <p:sldId id="775" r:id="rId41"/>
    <p:sldId id="776" r:id="rId42"/>
    <p:sldId id="777" r:id="rId43"/>
    <p:sldId id="778" r:id="rId44"/>
    <p:sldId id="779" r:id="rId45"/>
    <p:sldId id="780" r:id="rId46"/>
    <p:sldId id="781" r:id="rId47"/>
    <p:sldId id="783" r:id="rId48"/>
    <p:sldId id="786" r:id="rId49"/>
    <p:sldId id="787" r:id="rId50"/>
    <p:sldId id="693" r:id="rId51"/>
    <p:sldId id="694" r:id="rId52"/>
    <p:sldId id="704" r:id="rId53"/>
    <p:sldId id="640" r:id="rId54"/>
    <p:sldId id="641" r:id="rId55"/>
    <p:sldId id="595"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FFFF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72258" autoAdjust="0"/>
  </p:normalViewPr>
  <p:slideViewPr>
    <p:cSldViewPr>
      <p:cViewPr varScale="1">
        <p:scale>
          <a:sx n="143" d="100"/>
          <a:sy n="143" d="100"/>
        </p:scale>
        <p:origin x="1044" y="114"/>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1195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endParaRPr lang="en-US" sz="2200" dirty="0" smtClean="0"/>
        </a:p>
        <a:p>
          <a:r>
            <a:rPr lang="en-US" sz="700" dirty="0" smtClean="0"/>
            <a:t> </a:t>
          </a:r>
          <a:r>
            <a:rPr lang="en-US" sz="2200" dirty="0" smtClean="0"/>
            <a:t/>
          </a:r>
          <a:br>
            <a:rPr lang="en-US" sz="2200" dirty="0" smtClean="0"/>
          </a:br>
          <a:r>
            <a:rPr lang="en-US" sz="2400" dirty="0" smtClean="0"/>
            <a:t>Apps, </a:t>
          </a:r>
          <a:br>
            <a:rPr lang="en-US" sz="2400" dirty="0" smtClean="0"/>
          </a:br>
          <a:r>
            <a:rPr lang="en-US" sz="2400" dirty="0" smtClean="0"/>
            <a:t>$/user, </a:t>
          </a:r>
          <a:br>
            <a:rPr lang="en-US" sz="2400" dirty="0" smtClean="0"/>
          </a:br>
          <a:r>
            <a:rPr lang="en-US" sz="2400" b="0" dirty="0" smtClean="0"/>
            <a:t>Expertise, SLA</a:t>
          </a:r>
          <a:endParaRPr lang="en-US" sz="24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2400" b="0" dirty="0" smtClean="0"/>
            <a:t>App Services as </a:t>
          </a:r>
          <a:r>
            <a:rPr lang="en-US" sz="2400" b="0" dirty="0" err="1" smtClean="0"/>
            <a:t>OpEx</a:t>
          </a:r>
          <a:r>
            <a:rPr lang="en-US" sz="2400" b="0" dirty="0" smtClean="0"/>
            <a:t>, </a:t>
          </a:r>
          <a:r>
            <a:rPr lang="en-US" sz="2400" dirty="0" smtClean="0"/>
            <a:t/>
          </a:r>
          <a:br>
            <a:rPr lang="en-US" sz="2400" dirty="0" smtClean="0"/>
          </a:br>
          <a:r>
            <a:rPr lang="en-US" sz="2400" dirty="0" smtClean="0"/>
            <a:t>$/VM/</a:t>
          </a:r>
          <a:r>
            <a:rPr lang="en-US" sz="2400" dirty="0" err="1" smtClean="0"/>
            <a:t>Svcs</a:t>
          </a:r>
          <a:r>
            <a:rPr lang="en-US" sz="2400" dirty="0" smtClean="0"/>
            <a:t>, OS, DBMS, etc. </a:t>
          </a:r>
          <a:br>
            <a:rPr lang="en-US" sz="2400" dirty="0" smtClean="0"/>
          </a:br>
          <a:r>
            <a:rPr lang="en-US" sz="2400" dirty="0" smtClean="0"/>
            <a:t>with patching &amp; upgrades,</a:t>
          </a:r>
          <a:br>
            <a:rPr lang="en-US" sz="2400" dirty="0" smtClean="0"/>
          </a:br>
          <a:r>
            <a:rPr lang="en-US" sz="2400" dirty="0" smtClean="0"/>
            <a:t>Environment Monitoring, </a:t>
          </a:r>
          <a:br>
            <a:rPr lang="en-US" sz="2400" dirty="0" smtClean="0"/>
          </a:br>
          <a:r>
            <a:rPr lang="en-US" sz="2400" b="0" dirty="0" smtClean="0"/>
            <a:t>Expertise, SLA</a:t>
          </a:r>
          <a:endParaRPr lang="en-US" sz="24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2400" b="0" dirty="0" smtClean="0"/>
            <a:t>Virtualized Hardware as </a:t>
          </a:r>
          <a:r>
            <a:rPr lang="en-US" sz="2400" b="0" dirty="0" err="1" smtClean="0"/>
            <a:t>OpEx</a:t>
          </a:r>
          <a:r>
            <a:rPr lang="en-US" sz="2400" dirty="0" smtClean="0"/>
            <a:t>, Networking, Automation, </a:t>
          </a:r>
          <a:r>
            <a:rPr lang="en-US" sz="2400" b="0" dirty="0" smtClean="0"/>
            <a:t>Elasticity,</a:t>
          </a:r>
          <a:r>
            <a:rPr lang="en-US" sz="2400" dirty="0" smtClean="0"/>
            <a:t/>
          </a:r>
          <a:br>
            <a:rPr lang="en-US" sz="2400" dirty="0" smtClean="0"/>
          </a:br>
          <a:r>
            <a:rPr lang="en-US" sz="2400" dirty="0" smtClean="0"/>
            <a:t>Price Transparency, </a:t>
          </a:r>
          <a:r>
            <a:rPr lang="en-US" sz="2400" b="0" dirty="0" smtClean="0"/>
            <a:t>Global </a:t>
          </a:r>
          <a:r>
            <a:rPr lang="en-US" sz="2400" dirty="0" smtClean="0"/>
            <a:t>Data Centers, </a:t>
          </a:r>
          <a:r>
            <a:rPr lang="en-US" sz="2400" b="0" dirty="0" smtClean="0"/>
            <a:t>Expertise, SLA</a:t>
          </a:r>
          <a:endParaRPr lang="en-US" sz="24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custScaleY="119669">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BEA53DFE-D2F3-4C0A-B8C6-7D74AD24531C}" type="presOf" srcId="{39DBB97A-3F59-45BB-BF7D-79E157B8D89A}" destId="{7CAA145F-D33E-4502-BFF7-96106DD05A4E}" srcOrd="0" destOrd="0" presId="urn:microsoft.com/office/officeart/2005/8/layout/pyramid1"/>
    <dgm:cxn modelId="{33B51EDF-722F-42E9-90F1-3D4397E17184}" type="presOf" srcId="{39DBB97A-3F59-45BB-BF7D-79E157B8D89A}" destId="{13656795-9F93-4B3D-8C02-1CBD9851F5F6}" srcOrd="1"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DF60B743-57B8-4A76-A84C-D126D3583E37}" srcId="{F20978CC-1D7E-4AA9-A556-4789769F39FD}" destId="{39DBB97A-3F59-45BB-BF7D-79E157B8D89A}" srcOrd="2" destOrd="0" parTransId="{4A4E209B-ED70-4CD5-BB71-232935694F2E}" sibTransId="{572B243A-A9C0-42D5-9C4F-253BF851121E}"/>
    <dgm:cxn modelId="{36C1BD67-1294-454E-BD71-CEADF0437E1B}" type="presOf" srcId="{43723D1C-5306-4D4A-9E5A-53FFBDA3114D}" destId="{EEAE7254-C15E-4375-9E70-9F627F08ED00}" srcOrd="1" destOrd="0" presId="urn:microsoft.com/office/officeart/2005/8/layout/pyramid1"/>
    <dgm:cxn modelId="{B689BB64-1762-4D0C-9A96-8B5F09AB90A8}" srcId="{F20978CC-1D7E-4AA9-A556-4789769F39FD}" destId="{E1612B80-299B-4832-A084-951AB24C39C5}" srcOrd="0" destOrd="0" parTransId="{35DC5747-1F28-4A2D-AF6C-005E6A443428}" sibTransId="{740C6A62-ED12-4711-BBCD-9B626C83B96F}"/>
    <dgm:cxn modelId="{0995D2DC-5092-49FB-B955-98DBC49D9777}" type="presOf" srcId="{F20978CC-1D7E-4AA9-A556-4789769F39FD}" destId="{AB915891-B5C6-4972-8DB3-500F497BF88D}" srcOrd="0" destOrd="0" presId="urn:microsoft.com/office/officeart/2005/8/layout/pyramid1"/>
    <dgm:cxn modelId="{7E782E2D-FB48-4C6D-8F24-8F588D8D2E61}" type="presOf" srcId="{43723D1C-5306-4D4A-9E5A-53FFBDA3114D}" destId="{30F034F8-BB2F-49BB-BE98-17062A35B1F8}" srcOrd="0" destOrd="0" presId="urn:microsoft.com/office/officeart/2005/8/layout/pyramid1"/>
    <dgm:cxn modelId="{5BC106DD-0A3B-485E-8F32-280F32203E72}" type="presOf" srcId="{E1612B80-299B-4832-A084-951AB24C39C5}" destId="{C1B6E185-774E-4A9B-859D-3640672CF529}" srcOrd="1" destOrd="0" presId="urn:microsoft.com/office/officeart/2005/8/layout/pyramid1"/>
    <dgm:cxn modelId="{9F1BADD8-A180-4E6B-AB7D-14074BEFE8D1}" type="presOf" srcId="{E1612B80-299B-4832-A084-951AB24C39C5}" destId="{85B9F11D-20AA-4E86-9E84-80B49E192FC0}" srcOrd="0" destOrd="0" presId="urn:microsoft.com/office/officeart/2005/8/layout/pyramid1"/>
    <dgm:cxn modelId="{95976AE8-885E-4434-B30A-ED9A31BB7D64}" type="presParOf" srcId="{AB915891-B5C6-4972-8DB3-500F497BF88D}" destId="{11107F07-84E2-44CE-B22C-D6CD666379BD}" srcOrd="0" destOrd="0" presId="urn:microsoft.com/office/officeart/2005/8/layout/pyramid1"/>
    <dgm:cxn modelId="{83B21CF6-AE8A-47FC-BE2D-7B4E7EFD2AB7}" type="presParOf" srcId="{11107F07-84E2-44CE-B22C-D6CD666379BD}" destId="{85B9F11D-20AA-4E86-9E84-80B49E192FC0}" srcOrd="0" destOrd="0" presId="urn:microsoft.com/office/officeart/2005/8/layout/pyramid1"/>
    <dgm:cxn modelId="{8F6646A8-452E-4F0A-99DD-934B25F254C3}" type="presParOf" srcId="{11107F07-84E2-44CE-B22C-D6CD666379BD}" destId="{C1B6E185-774E-4A9B-859D-3640672CF529}" srcOrd="1" destOrd="0" presId="urn:microsoft.com/office/officeart/2005/8/layout/pyramid1"/>
    <dgm:cxn modelId="{E60AC32D-48C6-46FA-B3F1-49DB7F4575C4}" type="presParOf" srcId="{AB915891-B5C6-4972-8DB3-500F497BF88D}" destId="{F7C07A19-DDAB-4C00-BA0A-D5B1582EE205}" srcOrd="1" destOrd="0" presId="urn:microsoft.com/office/officeart/2005/8/layout/pyramid1"/>
    <dgm:cxn modelId="{4D32E5EF-8D1C-4463-A924-93D2D87367FD}" type="presParOf" srcId="{F7C07A19-DDAB-4C00-BA0A-D5B1582EE205}" destId="{30F034F8-BB2F-49BB-BE98-17062A35B1F8}" srcOrd="0" destOrd="0" presId="urn:microsoft.com/office/officeart/2005/8/layout/pyramid1"/>
    <dgm:cxn modelId="{887B0344-AAEB-41DD-A177-2818786FD6EB}" type="presParOf" srcId="{F7C07A19-DDAB-4C00-BA0A-D5B1582EE205}" destId="{EEAE7254-C15E-4375-9E70-9F627F08ED00}" srcOrd="1" destOrd="0" presId="urn:microsoft.com/office/officeart/2005/8/layout/pyramid1"/>
    <dgm:cxn modelId="{AEBB4272-8530-4417-B8C2-4F66A5CD3F1E}" type="presParOf" srcId="{AB915891-B5C6-4972-8DB3-500F497BF88D}" destId="{0B999996-F724-4D57-8C69-E1D396A49590}" srcOrd="2" destOrd="0" presId="urn:microsoft.com/office/officeart/2005/8/layout/pyramid1"/>
    <dgm:cxn modelId="{7E1FF3CE-D3BF-473D-ACDA-52A7DFB91FA5}" type="presParOf" srcId="{0B999996-F724-4D57-8C69-E1D396A49590}" destId="{7CAA145F-D33E-4502-BFF7-96106DD05A4E}" srcOrd="0" destOrd="0" presId="urn:microsoft.com/office/officeart/2005/8/layout/pyramid1"/>
    <dgm:cxn modelId="{241D43D6-32D8-4DD8-952A-D5B5213E5E8C}"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827593" y="0"/>
          <a:ext cx="2574412" cy="1630362"/>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en-US" sz="2200" kern="1200" dirty="0" smtClean="0"/>
        </a:p>
        <a:p>
          <a:pPr lvl="0" algn="ctr" defTabSz="977900">
            <a:lnSpc>
              <a:spcPct val="90000"/>
            </a:lnSpc>
            <a:spcBef>
              <a:spcPct val="0"/>
            </a:spcBef>
            <a:spcAft>
              <a:spcPct val="35000"/>
            </a:spcAft>
          </a:pPr>
          <a:r>
            <a:rPr lang="en-US" sz="700" kern="1200" dirty="0" smtClean="0"/>
            <a:t> </a:t>
          </a:r>
          <a:r>
            <a:rPr lang="en-US" sz="2200" kern="1200" dirty="0" smtClean="0"/>
            <a:t/>
          </a:r>
          <a:br>
            <a:rPr lang="en-US" sz="2200" kern="1200" dirty="0" smtClean="0"/>
          </a:br>
          <a:r>
            <a:rPr lang="en-US" sz="2400" kern="1200" dirty="0" smtClean="0"/>
            <a:t>Apps, </a:t>
          </a:r>
          <a:br>
            <a:rPr lang="en-US" sz="2400" kern="1200" dirty="0" smtClean="0"/>
          </a:br>
          <a:r>
            <a:rPr lang="en-US" sz="2400" kern="1200" dirty="0" smtClean="0"/>
            <a:t>$/user, </a:t>
          </a:r>
          <a:br>
            <a:rPr lang="en-US" sz="2400" kern="1200" dirty="0" smtClean="0"/>
          </a:br>
          <a:r>
            <a:rPr lang="en-US" sz="2400" b="0" kern="1200" dirty="0" smtClean="0"/>
            <a:t>Expertise, SLA</a:t>
          </a:r>
          <a:endParaRPr lang="en-US" sz="2400" b="0" strike="sngStrike" kern="1200" dirty="0"/>
        </a:p>
      </dsp:txBody>
      <dsp:txXfrm>
        <a:off x="2827593" y="0"/>
        <a:ext cx="2574412" cy="1630362"/>
      </dsp:txXfrm>
    </dsp:sp>
    <dsp:sp modelId="{30F034F8-BB2F-49BB-BE98-17062A35B1F8}">
      <dsp:nvSpPr>
        <dsp:cNvPr id="0" name=""/>
        <dsp:cNvSpPr/>
      </dsp:nvSpPr>
      <dsp:spPr>
        <a:xfrm>
          <a:off x="1287206" y="1630362"/>
          <a:ext cx="5655187" cy="1951038"/>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smtClean="0"/>
            <a:t>App Services as </a:t>
          </a:r>
          <a:r>
            <a:rPr lang="en-US" sz="2400" b="0" kern="1200" dirty="0" err="1" smtClean="0"/>
            <a:t>OpEx</a:t>
          </a:r>
          <a:r>
            <a:rPr lang="en-US" sz="2400" b="0" kern="1200" dirty="0" smtClean="0"/>
            <a:t>, </a:t>
          </a:r>
          <a:r>
            <a:rPr lang="en-US" sz="2400" kern="1200" dirty="0" smtClean="0"/>
            <a:t/>
          </a:r>
          <a:br>
            <a:rPr lang="en-US" sz="2400" kern="1200" dirty="0" smtClean="0"/>
          </a:br>
          <a:r>
            <a:rPr lang="en-US" sz="2400" kern="1200" dirty="0" smtClean="0"/>
            <a:t>$/VM/</a:t>
          </a:r>
          <a:r>
            <a:rPr lang="en-US" sz="2400" kern="1200" dirty="0" err="1" smtClean="0"/>
            <a:t>Svcs</a:t>
          </a:r>
          <a:r>
            <a:rPr lang="en-US" sz="2400" kern="1200" dirty="0" smtClean="0"/>
            <a:t>, OS, DBMS, etc. </a:t>
          </a:r>
          <a:br>
            <a:rPr lang="en-US" sz="2400" kern="1200" dirty="0" smtClean="0"/>
          </a:br>
          <a:r>
            <a:rPr lang="en-US" sz="2400" kern="1200" dirty="0" smtClean="0"/>
            <a:t>with patching &amp; upgrades,</a:t>
          </a:r>
          <a:br>
            <a:rPr lang="en-US" sz="2400" kern="1200" dirty="0" smtClean="0"/>
          </a:br>
          <a:r>
            <a:rPr lang="en-US" sz="2400" kern="1200" dirty="0" smtClean="0"/>
            <a:t>Environment Monitoring, </a:t>
          </a:r>
          <a:br>
            <a:rPr lang="en-US" sz="2400" kern="1200" dirty="0" smtClean="0"/>
          </a:br>
          <a:r>
            <a:rPr lang="en-US" sz="2400" b="0" kern="1200" dirty="0" smtClean="0"/>
            <a:t>Expertise, SLA</a:t>
          </a:r>
          <a:endParaRPr lang="en-US" sz="2400" kern="1200" dirty="0"/>
        </a:p>
      </dsp:txBody>
      <dsp:txXfrm>
        <a:off x="2276864" y="1630362"/>
        <a:ext cx="3675871" cy="1951038"/>
      </dsp:txXfrm>
    </dsp:sp>
    <dsp:sp modelId="{7CAA145F-D33E-4502-BFF7-96106DD05A4E}">
      <dsp:nvSpPr>
        <dsp:cNvPr id="0" name=""/>
        <dsp:cNvSpPr/>
      </dsp:nvSpPr>
      <dsp:spPr>
        <a:xfrm>
          <a:off x="0" y="3581400"/>
          <a:ext cx="8229600" cy="1630362"/>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smtClean="0"/>
            <a:t>Virtualized Hardware as </a:t>
          </a:r>
          <a:r>
            <a:rPr lang="en-US" sz="2400" b="0" kern="1200" dirty="0" err="1" smtClean="0"/>
            <a:t>OpEx</a:t>
          </a:r>
          <a:r>
            <a:rPr lang="en-US" sz="2400" kern="1200" dirty="0" smtClean="0"/>
            <a:t>, Networking, Automation, </a:t>
          </a:r>
          <a:r>
            <a:rPr lang="en-US" sz="2400" b="0" kern="1200" dirty="0" smtClean="0"/>
            <a:t>Elasticity,</a:t>
          </a:r>
          <a:r>
            <a:rPr lang="en-US" sz="2400" kern="1200" dirty="0" smtClean="0"/>
            <a:t/>
          </a:r>
          <a:br>
            <a:rPr lang="en-US" sz="2400" kern="1200" dirty="0" smtClean="0"/>
          </a:br>
          <a:r>
            <a:rPr lang="en-US" sz="2400" kern="1200" dirty="0" smtClean="0"/>
            <a:t>Price Transparency, </a:t>
          </a:r>
          <a:r>
            <a:rPr lang="en-US" sz="2400" b="0" kern="1200" dirty="0" smtClean="0"/>
            <a:t>Global </a:t>
          </a:r>
          <a:r>
            <a:rPr lang="en-US" sz="2400" kern="1200" dirty="0" smtClean="0"/>
            <a:t>Data Centers, </a:t>
          </a:r>
          <a:r>
            <a:rPr lang="en-US" sz="2400" b="0" kern="1200" dirty="0" smtClean="0"/>
            <a:t>Expertise, SLA</a:t>
          </a:r>
          <a:endParaRPr lang="en-US" sz="2400" b="0" kern="1200" dirty="0"/>
        </a:p>
      </dsp:txBody>
      <dsp:txXfrm>
        <a:off x="1440179" y="3581400"/>
        <a:ext cx="5349240" cy="163036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11/14/2014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11/14/2014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http://www.extension.harvard.edu/courses/cloud-computing</a:t>
            </a:r>
          </a:p>
          <a:p>
            <a:r>
              <a:rPr lang="en-US" dirty="0" smtClean="0"/>
              <a:t>http://www.extension.harvard.edu/about-us/faculty-directory/zoran-b-djordjevic</a:t>
            </a:r>
          </a:p>
          <a:p>
            <a:endParaRPr lang="en-US" dirty="0"/>
          </a:p>
        </p:txBody>
      </p:sp>
    </p:spTree>
    <p:extLst>
      <p:ext uri="{BB962C8B-B14F-4D97-AF65-F5344CB8AC3E}">
        <p14:creationId xmlns:p14="http://schemas.microsoft.com/office/powerpoint/2010/main" val="2009097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http://www.schneier.com/essay-207.html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1108755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http://www.schneier.com/essay-207.html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a:t>
            </a:fld>
            <a:endParaRPr lang="en-US" dirty="0"/>
          </a:p>
        </p:txBody>
      </p:sp>
    </p:spTree>
    <p:extLst>
      <p:ext uri="{BB962C8B-B14F-4D97-AF65-F5344CB8AC3E}">
        <p14:creationId xmlns:p14="http://schemas.microsoft.com/office/powerpoint/2010/main" val="3571636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6</a:t>
            </a:fld>
            <a:endParaRPr lang="en-US"/>
          </a:p>
        </p:txBody>
      </p:sp>
    </p:spTree>
    <p:extLst>
      <p:ext uri="{BB962C8B-B14F-4D97-AF65-F5344CB8AC3E}">
        <p14:creationId xmlns:p14="http://schemas.microsoft.com/office/powerpoint/2010/main" val="417204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b="1" dirty="0" smtClean="0"/>
              <a:t>Key point – </a:t>
            </a:r>
            <a:r>
              <a:rPr lang="en-CA" b="0" dirty="0" smtClean="0"/>
              <a:t>Microsoft</a:t>
            </a:r>
            <a:r>
              <a:rPr lang="en-CA" b="0" baseline="0" dirty="0" smtClean="0"/>
              <a:t> implements a defense-in-depth approach to protect the infrastructure under its control against security threats.</a:t>
            </a:r>
          </a:p>
          <a:p>
            <a:endParaRPr lang="en-CA" b="0" baseline="0" dirty="0" smtClean="0"/>
          </a:p>
          <a:p>
            <a:r>
              <a:rPr lang="en-CA" b="0" baseline="0" dirty="0" smtClean="0"/>
              <a:t>To provide a secure platform for its customers and protect against the most prevalent security threats, Microsoft implements the following security controls in the stack under its control:</a:t>
            </a:r>
          </a:p>
          <a:p>
            <a:endParaRPr lang="en-CA" b="0" baseline="0" dirty="0" smtClean="0"/>
          </a:p>
          <a:p>
            <a:r>
              <a:rPr lang="en-CA" b="0" baseline="0" dirty="0" smtClean="0"/>
              <a:t>[Note this is NOT an exhaustive list]</a:t>
            </a:r>
          </a:p>
          <a:p>
            <a:endParaRPr lang="en-CA" b="0" baseline="0" dirty="0" smtClean="0"/>
          </a:p>
          <a:p>
            <a:pPr marL="168244" indent="-168244">
              <a:buFont typeface="Wingdings" pitchFamily="2" charset="2"/>
              <a:buChar char="§"/>
            </a:pPr>
            <a:r>
              <a:rPr lang="en-CA" b="0" baseline="0" dirty="0" smtClean="0"/>
              <a:t>At the data layer, access to data stored in Azure is controlled using strong storage access keys that are provisioned to the customer. All access to data can be (and should be) done over SSL to protect the confidentiality and the integrity of the data while in transit over the network.</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the application layer, Azure developers have the choice to run their front-end code under Azure Partial Trust, a “sandbox” that blocks access to native (non-.NET) components and helps ensure the integrity of the platform. All customer code is also run under a low privilege user account, and customers are not given administrative privileges over the operating system. </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host level, Azure virtual machines run a special version of Windows Server 2008 stripped down of all unnecessary components to reduce the attack surface and patch management requirements. Virtual machines boundaries are enforced by a underlying hypervisor and do not depend on the security of the VM Windows operating system.</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network level, all traffic to and from the virtual machines are filtered according to the policy defined by the customer, and enforced by the firewall on the virtual machine as well as a firewall running on the host (root) system. Microsoft also deploys VLANs and packet filters to segregate network access between customers, management systems and the Internet, and uses special devices to protect its infrastructure against distributed denial of service attacks (</a:t>
            </a:r>
            <a:r>
              <a:rPr lang="en-CA" b="0" baseline="0" dirty="0" err="1" smtClean="0"/>
              <a:t>DDoS</a:t>
            </a:r>
            <a:r>
              <a:rPr lang="en-CA" b="0" baseline="0" dirty="0" smtClean="0"/>
              <a:t>).</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the physical layer, Microsoft runs Azure on its own datacenters which implement world-class security controls, whose security controls and information security management systems have been certified under the international ISO/IEC 27001:2005 standard and the AICPA’s SAS 70 Type II standard.</a:t>
            </a:r>
          </a:p>
          <a:p>
            <a:endParaRPr lang="en-CA" b="1" dirty="0" smtClean="0"/>
          </a:p>
        </p:txBody>
      </p:sp>
      <p:sp>
        <p:nvSpPr>
          <p:cNvPr id="5" name="Date Placeholder 4"/>
          <p:cNvSpPr>
            <a:spLocks noGrp="1"/>
          </p:cNvSpPr>
          <p:nvPr>
            <p:ph type="dt" idx="10"/>
          </p:nvPr>
        </p:nvSpPr>
        <p:spPr>
          <a:xfrm>
            <a:off x="3884615" y="2"/>
            <a:ext cx="2971800" cy="457200"/>
          </a:xfrm>
          <a:prstGeom prst="rect">
            <a:avLst/>
          </a:prstGeom>
        </p:spPr>
        <p:txBody>
          <a:bodyPr/>
          <a:lstStyle/>
          <a:p>
            <a:fld id="{7738CC02-DFCD-46AC-93B8-A7CE3F8C7D62}" type="datetime1">
              <a:rPr lang="en-US" smtClean="0"/>
              <a:t>11/14/2014</a:t>
            </a:fld>
            <a:endParaRPr lang="en-US" dirty="0"/>
          </a:p>
        </p:txBody>
      </p:sp>
      <p:sp>
        <p:nvSpPr>
          <p:cNvPr id="7" name="Slide Number Placeholder 6"/>
          <p:cNvSpPr>
            <a:spLocks noGrp="1"/>
          </p:cNvSpPr>
          <p:nvPr>
            <p:ph type="sldNum" sz="quarter" idx="12"/>
          </p:nvPr>
        </p:nvSpPr>
        <p:spPr/>
        <p:txBody>
          <a:bodyPr/>
          <a:lstStyle/>
          <a:p>
            <a:fld id="{8B263312-38AA-4E1E-B2B5-0F8F122B24FE}" type="slidenum">
              <a:rPr lang="en-US" smtClean="0"/>
              <a:pPr/>
              <a:t>7</a:t>
            </a:fld>
            <a:endParaRPr lang="en-US" dirty="0"/>
          </a:p>
        </p:txBody>
      </p:sp>
      <p:sp>
        <p:nvSpPr>
          <p:cNvPr id="8" name="Header Placeholder 7"/>
          <p:cNvSpPr>
            <a:spLocks noGrp="1"/>
          </p:cNvSpPr>
          <p:nvPr>
            <p:ph type="hdr" sz="quarter" idx="13"/>
          </p:nvPr>
        </p:nvSpPr>
        <p:spPr>
          <a:xfrm>
            <a:off x="2" y="2"/>
            <a:ext cx="2971800" cy="457200"/>
          </a:xfrm>
          <a:prstGeom prst="rect">
            <a:avLst/>
          </a:prstGeom>
        </p:spPr>
        <p:txBody>
          <a:bodyPr/>
          <a:lstStyle/>
          <a:p>
            <a:r>
              <a:rPr lang="en-US" dirty="0" smtClean="0"/>
              <a:t>TechReady11</a:t>
            </a:r>
            <a:endParaRPr lang="en-US" dirty="0"/>
          </a:p>
        </p:txBody>
      </p:sp>
    </p:spTree>
    <p:extLst>
      <p:ext uri="{BB962C8B-B14F-4D97-AF65-F5344CB8AC3E}">
        <p14:creationId xmlns:p14="http://schemas.microsoft.com/office/powerpoint/2010/main" val="3762736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Key point </a:t>
            </a:r>
            <a:r>
              <a:rPr lang="en-US" b="0" dirty="0" smtClean="0"/>
              <a:t>– Applications hosted</a:t>
            </a:r>
            <a:r>
              <a:rPr lang="en-US" b="0" baseline="0" dirty="0" smtClean="0"/>
              <a:t> on the Windows Azure Platform inherit the security provided by the controls implemented by Microsoft.</a:t>
            </a:r>
            <a:endParaRPr lang="en-US" b="1" dirty="0" smtClean="0"/>
          </a:p>
          <a:p>
            <a:endParaRPr lang="en-US" b="0" dirty="0" smtClean="0"/>
          </a:p>
          <a:p>
            <a:r>
              <a:rPr lang="en-US" b="0" dirty="0" smtClean="0"/>
              <a:t>This</a:t>
            </a:r>
            <a:r>
              <a:rPr lang="en-US" b="0" baseline="0" dirty="0" smtClean="0"/>
              <a:t> slide shows the security controls implemented by Microsoft organized per the type of vulnerabilities that they mitigate, following the STRIDE (Spoofing, Tampering, Repudiation, Denial of service and Elevation of privilege) classification.</a:t>
            </a:r>
          </a:p>
          <a:p>
            <a:endParaRPr lang="en-US" b="0" baseline="0" dirty="0" smtClean="0"/>
          </a:p>
          <a:p>
            <a:r>
              <a:rPr lang="en-US" b="0" baseline="0" dirty="0" smtClean="0"/>
              <a:t>Applications hosted on Windows Azure Platform inherit the security implemented by Microsoft in its hosting platform. When performing a threat modeling exercise, developers can rely on Microsoft applying mitigations to several possible security threats, and can focus on threats that are specific to their applications.</a:t>
            </a:r>
          </a:p>
          <a:p>
            <a:endParaRPr lang="en-US" b="0" baseline="0" dirty="0" smtClean="0"/>
          </a:p>
          <a:p>
            <a:endParaRPr lang="en-US" b="0" dirty="0"/>
          </a:p>
        </p:txBody>
      </p:sp>
      <p:sp>
        <p:nvSpPr>
          <p:cNvPr id="5" name="Date Placeholder 4"/>
          <p:cNvSpPr>
            <a:spLocks noGrp="1"/>
          </p:cNvSpPr>
          <p:nvPr>
            <p:ph type="dt" idx="10"/>
          </p:nvPr>
        </p:nvSpPr>
        <p:spPr/>
        <p:txBody>
          <a:bodyPr/>
          <a:lstStyle/>
          <a:p>
            <a:fld id="{8BF5BD33-1DFF-4AE8-AC9B-5F3DA823E402}" type="datetime1">
              <a:rPr lang="en-US" smtClean="0"/>
              <a:t>11/14/2014</a:t>
            </a:fld>
            <a:endParaRPr lang="en-US" dirty="0"/>
          </a:p>
        </p:txBody>
      </p:sp>
      <p:sp>
        <p:nvSpPr>
          <p:cNvPr id="6" name="Footer Placeholder 5"/>
          <p:cNvSpPr>
            <a:spLocks noGrp="1"/>
          </p:cNvSpPr>
          <p:nvPr>
            <p:ph type="ftr" sz="quarter" idx="11"/>
          </p:nvPr>
        </p:nvSpPr>
        <p:spPr/>
        <p:txBody>
          <a:bodyPr/>
          <a:lstStyle/>
          <a:p>
            <a:r>
              <a:rPr lang="en-US"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latin typeface="Segoe UI" pitchFamily="34" charset="0"/>
              </a:rPr>
            </a:br>
            <a:r>
              <a:rPr lang="en-US" smtClean="0">
                <a:solidFill>
                  <a:srgbClr val="000000"/>
                </a:solidFill>
                <a:latin typeface="Segoe UI" pitchFamily="34" charset="0"/>
              </a:rPr>
              <a:t>MICROSOFT MAKES NO WARRANTIES, EXPRESS, IMPLIED OR STATUTORY, AS TO THE INFORMATION IN THIS PRESENTATION.</a:t>
            </a:r>
            <a:endParaRPr lang="en-US" dirty="0" smtClean="0">
              <a:solidFill>
                <a:srgbClr val="000000"/>
              </a:solidFill>
              <a:latin typeface="Segoe UI" pitchFamily="34" charset="0"/>
            </a:endParaRPr>
          </a:p>
        </p:txBody>
      </p:sp>
      <p:sp>
        <p:nvSpPr>
          <p:cNvPr id="7" name="Slide Number Placeholder 6"/>
          <p:cNvSpPr>
            <a:spLocks noGrp="1"/>
          </p:cNvSpPr>
          <p:nvPr>
            <p:ph type="sldNum" sz="quarter" idx="12"/>
          </p:nvPr>
        </p:nvSpPr>
        <p:spPr/>
        <p:txBody>
          <a:bodyPr/>
          <a:lstStyle/>
          <a:p>
            <a:fld id="{8B263312-38AA-4E1E-B2B5-0F8F122B24FE}" type="slidenum">
              <a:rPr lang="en-US" smtClean="0"/>
              <a:pPr/>
              <a:t>8</a:t>
            </a:fld>
            <a:endParaRPr lang="en-US" dirty="0"/>
          </a:p>
        </p:txBody>
      </p:sp>
      <p:sp>
        <p:nvSpPr>
          <p:cNvPr id="8" name="Header Placeholder 7"/>
          <p:cNvSpPr>
            <a:spLocks noGrp="1"/>
          </p:cNvSpPr>
          <p:nvPr>
            <p:ph type="hdr" sz="quarter" idx="13"/>
          </p:nvPr>
        </p:nvSpPr>
        <p:spPr/>
        <p:txBody>
          <a:bodyPr/>
          <a:lstStyle/>
          <a:p>
            <a:r>
              <a:rPr lang="en-US" smtClean="0"/>
              <a:t>TechReady11</a:t>
            </a:r>
            <a:endParaRPr lang="en-US" dirty="0"/>
          </a:p>
        </p:txBody>
      </p:sp>
    </p:spTree>
    <p:extLst>
      <p:ext uri="{BB962C8B-B14F-4D97-AF65-F5344CB8AC3E}">
        <p14:creationId xmlns:p14="http://schemas.microsoft.com/office/powerpoint/2010/main" val="1481696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1708381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indent="0">
              <a:buNone/>
            </a:pPr>
            <a:r>
              <a:rPr lang="en-US" sz="1200" dirty="0" err="1" smtClean="0"/>
              <a:t>openssl</a:t>
            </a:r>
            <a:r>
              <a:rPr lang="en-US" sz="1200" dirty="0" smtClean="0"/>
              <a:t> </a:t>
            </a:r>
            <a:r>
              <a:rPr lang="en-US" sz="1200" dirty="0" err="1" smtClean="0"/>
              <a:t>req</a:t>
            </a:r>
            <a:r>
              <a:rPr lang="en-US" sz="1200" dirty="0" smtClean="0"/>
              <a:t> -x509 -nodes -days 365 -</a:t>
            </a:r>
            <a:r>
              <a:rPr lang="en-US" sz="1200" dirty="0" err="1" smtClean="0"/>
              <a:t>newkey</a:t>
            </a:r>
            <a:r>
              <a:rPr lang="en-US" sz="1200" dirty="0" smtClean="0"/>
              <a:t> rsa:2048 -</a:t>
            </a:r>
            <a:r>
              <a:rPr lang="en-US" sz="1200" dirty="0" err="1" smtClean="0"/>
              <a:t>keyout</a:t>
            </a:r>
            <a:r>
              <a:rPr lang="en-US" sz="1200" dirty="0" smtClean="0"/>
              <a:t> example1.key -out example1.pem</a:t>
            </a:r>
            <a:br>
              <a:rPr lang="en-US" sz="1200" dirty="0" smtClean="0"/>
            </a:br>
            <a:endParaRPr lang="en-US" sz="1200" dirty="0" smtClean="0"/>
          </a:p>
          <a:p>
            <a:pPr marL="0" indent="0">
              <a:buNone/>
            </a:pPr>
            <a:r>
              <a:rPr lang="en-US" sz="1200" dirty="0" err="1" smtClean="0"/>
              <a:t>chmod</a:t>
            </a:r>
            <a:r>
              <a:rPr lang="en-US" sz="1200" dirty="0" smtClean="0"/>
              <a:t> 600 example1.key</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602779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azure </a:t>
            </a:r>
            <a:r>
              <a:rPr lang="en-US" sz="1200" dirty="0" err="1" smtClean="0"/>
              <a:t>vm</a:t>
            </a:r>
            <a:r>
              <a:rPr lang="en-US" sz="1200" dirty="0" smtClean="0"/>
              <a:t> create --location "West US" --</a:t>
            </a:r>
            <a:r>
              <a:rPr lang="en-US" sz="1200" dirty="0" err="1" smtClean="0"/>
              <a:t>ssh</a:t>
            </a:r>
            <a:r>
              <a:rPr lang="en-US" sz="1200" dirty="0" smtClean="0"/>
              <a:t> 22 </a:t>
            </a:r>
            <a:r>
              <a:rPr lang="en-US" sz="1200" b="1" dirty="0" smtClean="0"/>
              <a:t>zoran1</a:t>
            </a:r>
            <a:r>
              <a:rPr lang="en-US" sz="1200" dirty="0" smtClean="0"/>
              <a:t> b39f27a8b8c64d52b05eac6a62ebad85__Ubuntu-13_04-amd64-server-20130824-en-us-30GB </a:t>
            </a:r>
            <a:r>
              <a:rPr lang="en-US" sz="1200" dirty="0" err="1" smtClean="0"/>
              <a:t>azureuser</a:t>
            </a:r>
            <a:r>
              <a:rPr lang="en-US" sz="1200" dirty="0" smtClean="0"/>
              <a:t>  </a:t>
            </a:r>
            <a:r>
              <a:rPr lang="en-US" sz="1200" dirty="0" err="1" smtClean="0"/>
              <a:t>secretPa</a:t>
            </a:r>
            <a:r>
              <a:rPr lang="en-US" sz="1200" dirty="0" smtClean="0"/>
              <a:t>$$Here123</a:t>
            </a:r>
          </a:p>
          <a:p>
            <a:pPr marL="0" indent="0">
              <a:buNone/>
            </a:pPr>
            <a:endParaRPr lang="en-US" dirty="0" smtClean="0"/>
          </a:p>
          <a:p>
            <a:pPr marL="0" indent="0">
              <a:buNone/>
            </a:pPr>
            <a:r>
              <a:rPr lang="en-US" dirty="0" smtClean="0"/>
              <a:t>azure </a:t>
            </a:r>
            <a:r>
              <a:rPr lang="en-US" dirty="0" err="1" smtClean="0"/>
              <a:t>vm</a:t>
            </a:r>
            <a:r>
              <a:rPr lang="en-US" dirty="0" smtClean="0"/>
              <a:t> list</a:t>
            </a:r>
          </a:p>
          <a:p>
            <a:pPr marL="0" indent="0">
              <a:buNone/>
            </a:pPr>
            <a:r>
              <a:rPr lang="en-US" dirty="0" smtClean="0"/>
              <a:t>putty </a:t>
            </a:r>
            <a:r>
              <a:rPr lang="en-US" b="1" dirty="0" smtClean="0"/>
              <a:t>zoran1</a:t>
            </a:r>
            <a:r>
              <a:rPr lang="en-US" dirty="0" smtClean="0"/>
              <a:t>.cloudapp.net</a:t>
            </a:r>
          </a:p>
          <a:p>
            <a:pPr marL="0" indent="0">
              <a:buNone/>
            </a:pPr>
            <a:endParaRPr lang="en-US" dirty="0" smtClean="0"/>
          </a:p>
          <a:p>
            <a:pPr marL="0" indent="0">
              <a:buNone/>
            </a:pPr>
            <a:r>
              <a:rPr lang="en-US" dirty="0" smtClean="0"/>
              <a:t>call azure </a:t>
            </a:r>
            <a:r>
              <a:rPr lang="en-US" dirty="0" err="1" smtClean="0"/>
              <a:t>vm</a:t>
            </a:r>
            <a:r>
              <a:rPr lang="en-US" dirty="0" smtClean="0"/>
              <a:t> delete --quiet </a:t>
            </a:r>
            <a:r>
              <a:rPr lang="en-US" b="1" dirty="0" smtClean="0"/>
              <a:t>zoran1</a:t>
            </a:r>
            <a:endParaRPr lang="en-US" b="1"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4232512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b="1" dirty="0" smtClean="0"/>
              <a:t>Slide Objectives:</a:t>
            </a:r>
          </a:p>
          <a:p>
            <a:pPr marL="171450" indent="-171450">
              <a:buFont typeface="Arial" pitchFamily="34" charset="0"/>
              <a:buChar char="•"/>
            </a:pPr>
            <a:r>
              <a:rPr lang="en-US" b="0" dirty="0" smtClean="0"/>
              <a:t>Explain</a:t>
            </a:r>
            <a:r>
              <a:rPr lang="en-US" b="0" baseline="0" dirty="0" smtClean="0"/>
              <a:t> the differences and relationship between IaaS, PaaS, and SaaS in more detail.</a:t>
            </a:r>
            <a:endParaRPr lang="en-US" b="0" dirty="0" smtClean="0"/>
          </a:p>
          <a:p>
            <a:endParaRPr lang="en-US" b="1" dirty="0" smtClean="0"/>
          </a:p>
          <a:p>
            <a:r>
              <a:rPr lang="en-US" b="1" dirty="0" smtClean="0"/>
              <a:t>Speaking Points:</a:t>
            </a:r>
          </a:p>
          <a:p>
            <a:pPr marL="171450" indent="-171450">
              <a:buFont typeface="Arial" pitchFamily="34" charset="0"/>
              <a:buChar char="•"/>
            </a:pPr>
            <a:r>
              <a:rPr lang="en-US" dirty="0" smtClean="0"/>
              <a:t>Here’s another</a:t>
            </a:r>
            <a:r>
              <a:rPr lang="en-US" baseline="0" dirty="0" smtClean="0"/>
              <a:t> way to look at the cloud services taxonomy and how this taxonomy maps to the components in an IT infrastructure.     </a:t>
            </a:r>
          </a:p>
          <a:p>
            <a:pPr marL="171450" indent="-171450">
              <a:buFont typeface="Arial" pitchFamily="34" charset="0"/>
              <a:buChar char="•"/>
            </a:pPr>
            <a:r>
              <a:rPr lang="en-US" baseline="0" dirty="0" smtClean="0"/>
              <a:t>Packaged Software</a:t>
            </a:r>
          </a:p>
          <a:p>
            <a:pPr marL="384431" lvl="1" indent="-171450">
              <a:buFont typeface="Arial" pitchFamily="34" charset="0"/>
              <a:buChar char="•"/>
            </a:pPr>
            <a:r>
              <a:rPr lang="en-US" baseline="0" dirty="0" smtClean="0"/>
              <a:t>With packaged software a customer would be responsible for managing the entire stack – ranging from the network connectivity to the applications.  </a:t>
            </a:r>
          </a:p>
          <a:p>
            <a:pPr marL="171450" indent="-171450">
              <a:buFont typeface="Arial" pitchFamily="34" charset="0"/>
              <a:buChar char="•"/>
            </a:pPr>
            <a:r>
              <a:rPr lang="en-US" baseline="0" dirty="0" smtClean="0"/>
              <a:t>IaaS</a:t>
            </a:r>
          </a:p>
          <a:p>
            <a:pPr marL="384431" lvl="1" indent="-171450">
              <a:buFont typeface="Arial" pitchFamily="34" charset="0"/>
              <a:buChar char="•"/>
            </a:pPr>
            <a:r>
              <a:rPr lang="en-US" baseline="0" dirty="0" smtClean="0"/>
              <a:t>With Infrastructure as a Service, the lower levels of the stack are managed by a vendor.  Some of these components can be provided by traditional hosters – in fact most of them have moved to having a virtualized offering.  </a:t>
            </a:r>
          </a:p>
          <a:p>
            <a:pPr marL="384431" lvl="1" indent="-171450">
              <a:buFont typeface="Arial" pitchFamily="34" charset="0"/>
              <a:buChar char="•"/>
            </a:pPr>
            <a:r>
              <a:rPr lang="en-US" baseline="0" dirty="0" smtClean="0"/>
              <a:t>Very few actually provide an OS</a:t>
            </a:r>
          </a:p>
          <a:p>
            <a:pPr marL="384431" lvl="1" indent="-171450">
              <a:buFont typeface="Arial" pitchFamily="34" charset="0"/>
              <a:buChar char="•"/>
            </a:pPr>
            <a:r>
              <a:rPr lang="en-US" baseline="0" dirty="0" smtClean="0"/>
              <a:t>The customer is still responsible for managing the OS through the Applications.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For the developer, an obvious benefit with IaaS is that it frees the developer from many concerns when provisioning physical or virtual machines.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This was one of the earliest and primary use cases for Amazon Web Services Elastic Cloud Compute (EC2).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Developers were able to readily provision virtual machines (AMIs) on EC2, develop and test solutions and, often, run the results ‘in production’.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The only requirement was a credit card to pay for the services.</a:t>
            </a:r>
          </a:p>
          <a:p>
            <a:pPr marL="171450" indent="-171450">
              <a:buFont typeface="Arial" pitchFamily="34" charset="0"/>
              <a:buChar char="•"/>
            </a:pPr>
            <a:r>
              <a:rPr lang="en-US" baseline="0" dirty="0" smtClean="0"/>
              <a:t>PaaS</a:t>
            </a:r>
          </a:p>
          <a:p>
            <a:pPr marL="384431" lvl="1" indent="-171450">
              <a:buFont typeface="Arial" pitchFamily="34" charset="0"/>
              <a:buChar char="•"/>
            </a:pPr>
            <a:r>
              <a:rPr lang="en-US" baseline="0" dirty="0" smtClean="0"/>
              <a:t>With Platform as a Service, everything from the network connectivity through the runtime is provided and managed by the platform vendor.  </a:t>
            </a:r>
          </a:p>
          <a:p>
            <a:pPr marL="384431" lvl="1" indent="-171450">
              <a:buFont typeface="Arial" pitchFamily="34" charset="0"/>
              <a:buChar char="•"/>
            </a:pPr>
            <a:r>
              <a:rPr lang="en-US" baseline="0" dirty="0" smtClean="0"/>
              <a:t>The Windows Azure best fits in this category today.  </a:t>
            </a:r>
          </a:p>
          <a:p>
            <a:pPr marL="384431" lvl="1" indent="-171450">
              <a:buFont typeface="Arial" pitchFamily="34" charset="0"/>
              <a:buChar char="•"/>
            </a:pPr>
            <a:r>
              <a:rPr lang="en-US" baseline="0" dirty="0" smtClean="0"/>
              <a:t>In fact because we don’t provide access to the underlying virtualization or operating system today, we’re often referred to as not providing IaaS.</a:t>
            </a:r>
          </a:p>
          <a:p>
            <a:pPr marL="384431" lvl="1" indent="-171450">
              <a:buFont typeface="Arial" pitchFamily="34" charset="0"/>
              <a:buChar char="•"/>
            </a:pPr>
            <a:r>
              <a:rPr lang="en-US" dirty="0" smtClean="0"/>
              <a:t>PaaS offerings</a:t>
            </a:r>
            <a:r>
              <a:rPr lang="en-US" baseline="0" dirty="0" smtClean="0"/>
              <a:t> further reduce the developer burden by additionally supporting the platform runtime and related application services. </a:t>
            </a:r>
          </a:p>
          <a:p>
            <a:pPr marL="384431" lvl="1" indent="-171450" algn="l">
              <a:buFont typeface="Arial" pitchFamily="34" charset="0"/>
              <a:buChar char="•"/>
            </a:pPr>
            <a:r>
              <a:rPr lang="en-US" baseline="0" dirty="0" smtClean="0"/>
              <a:t>With PaaS, the developer can, almost immediately, begin creating the business logic for an application. </a:t>
            </a:r>
          </a:p>
          <a:p>
            <a:pPr marL="384431" lvl="1" indent="-171450" algn="l">
              <a:buFont typeface="Arial" pitchFamily="34" charset="0"/>
              <a:buChar char="•"/>
            </a:pPr>
            <a:r>
              <a:rPr lang="en-US" baseline="0" dirty="0" smtClean="0"/>
              <a:t>Potentially, the increases in productivity are considerable and, because the hardware and operational aspects of the cloud platform are also managed by the cloud platform provider, applications can quickly be taken from an idea to reality very quickly.</a:t>
            </a:r>
            <a:endParaRPr lang="en-US" dirty="0" smtClean="0"/>
          </a:p>
          <a:p>
            <a:pPr marL="171450" indent="-171450">
              <a:buFont typeface="Arial" pitchFamily="34" charset="0"/>
              <a:buChar char="•"/>
            </a:pPr>
            <a:r>
              <a:rPr lang="en-US" baseline="0" dirty="0" smtClean="0"/>
              <a:t>SaaS</a:t>
            </a:r>
          </a:p>
          <a:p>
            <a:pPr marL="384431" lvl="1" indent="-171450">
              <a:buFont typeface="Arial" pitchFamily="34" charset="0"/>
              <a:buChar char="•"/>
            </a:pPr>
            <a:r>
              <a:rPr lang="en-US" dirty="0" smtClean="0"/>
              <a:t>Finally, with SaaS,</a:t>
            </a:r>
            <a:r>
              <a:rPr lang="en-US" baseline="0" dirty="0" smtClean="0"/>
              <a:t> a vendor provides the application and abstracts you from all of the underlying components.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15</a:t>
            </a:fld>
            <a:endParaRPr lang="en-US" dirty="0"/>
          </a:p>
        </p:txBody>
      </p:sp>
    </p:spTree>
    <p:extLst>
      <p:ext uri="{BB962C8B-B14F-4D97-AF65-F5344CB8AC3E}">
        <p14:creationId xmlns:p14="http://schemas.microsoft.com/office/powerpoint/2010/main" val="407478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http://csrc.nist.gov/publications/nistpubs/800-145/SP800-145.pdf</a:t>
            </a:r>
          </a:p>
          <a:p>
            <a:endParaRPr lang="en-US" dirty="0"/>
          </a:p>
        </p:txBody>
      </p:sp>
      <p:sp>
        <p:nvSpPr>
          <p:cNvPr id="4" name="Slide Number Placeholder 3"/>
          <p:cNvSpPr>
            <a:spLocks noGrp="1"/>
          </p:cNvSpPr>
          <p:nvPr>
            <p:ph type="sldNum" sz="quarter" idx="5"/>
          </p:nvPr>
        </p:nvSpPr>
        <p:spPr/>
        <p:txBody>
          <a:bodyPr/>
          <a:lstStyle/>
          <a:p>
            <a:pPr>
              <a:defRPr/>
            </a:pPr>
            <a:fld id="{0B535FB0-D0AD-4FDA-AC29-905D44ED3EB9}" type="slidenum">
              <a:rPr lang="en-US" smtClean="0"/>
              <a:pPr>
                <a:defRPr/>
              </a:pPr>
              <a:t>16</a:t>
            </a:fld>
            <a:endParaRPr lang="en-US"/>
          </a:p>
        </p:txBody>
      </p:sp>
    </p:spTree>
    <p:extLst>
      <p:ext uri="{BB962C8B-B14F-4D97-AF65-F5344CB8AC3E}">
        <p14:creationId xmlns:p14="http://schemas.microsoft.com/office/powerpoint/2010/main" val="2335900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baseline="0" dirty="0" smtClean="0"/>
              <a:t>Cloud Services – most scalable, highest uptime, multi-tier – with focus on business processing rather than infrastructure</a:t>
            </a:r>
          </a:p>
          <a:p>
            <a:pPr marL="171450" marR="0" indent="-171450" algn="l" defTabSz="1218987" rtl="0" eaLnBrk="1" fontAlgn="auto" latinLnBrk="0" hangingPunct="1">
              <a:lnSpc>
                <a:spcPct val="100000"/>
              </a:lnSpc>
              <a:spcBef>
                <a:spcPts val="0"/>
              </a:spcBef>
              <a:spcAft>
                <a:spcPts val="0"/>
              </a:spcAft>
              <a:buClrTx/>
              <a:buSzTx/>
              <a:buFont typeface="Arial" pitchFamily="34" charset="0"/>
              <a:buChar char="•"/>
              <a:tabLst/>
              <a:defRPr/>
            </a:pPr>
            <a:endParaRPr lang="en-US" baseline="0" dirty="0" smtClean="0"/>
          </a:p>
          <a:p>
            <a:pPr marL="171450" marR="0" indent="-171450" algn="l" defTabSz="1218987"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Cloud Services enable a broader set of workloads then Windows Azure Web Sites, while providing more automated management then Windows Azure Virtual Machines.  </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The rest of this talk is about Cloud Services</a:t>
            </a:r>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baseline="0" dirty="0" smtClean="0"/>
              <a:t>Enables you to build what we sometimes refer to as infinitely scalable applications.  They can support thousands of cores.</a:t>
            </a:r>
          </a:p>
          <a:p>
            <a:pPr marL="171450" indent="-171450">
              <a:buFont typeface="Arial" pitchFamily="34" charset="0"/>
              <a:buChar char="•"/>
            </a:pPr>
            <a:r>
              <a:rPr lang="en-US" baseline="0" dirty="0" smtClean="0"/>
              <a:t>Support not only web based deployments, but also multi-tier architectures where you might have a combination of front ends, middle tiers, as well as virtual machines running as part of your solution.</a:t>
            </a:r>
          </a:p>
          <a:p>
            <a:pPr marL="171450" indent="-171450">
              <a:buFont typeface="Arial" pitchFamily="34" charset="0"/>
              <a:buChar char="•"/>
            </a:pPr>
            <a:r>
              <a:rPr lang="en-US" baseline="0" dirty="0" smtClean="0"/>
              <a:t>Supports automated application management, so it is really easy to deploy, scale out, isolate, and recover from any type of hardware failure.  </a:t>
            </a:r>
          </a:p>
          <a:p>
            <a:pPr marL="171450" indent="-171450">
              <a:buFont typeface="Arial" pitchFamily="34" charset="0"/>
              <a:buChar char="•"/>
            </a:pPr>
            <a:r>
              <a:rPr lang="en-US" baseline="0" dirty="0" smtClean="0"/>
              <a:t>As well as support for automated updates.</a:t>
            </a:r>
          </a:p>
          <a:p>
            <a:pPr marL="171450" indent="-171450">
              <a:buFont typeface="Arial" pitchFamily="34" charset="0"/>
              <a:buChar char="•"/>
            </a:pPr>
            <a:r>
              <a:rPr lang="en-US" baseline="0" dirty="0" smtClean="0"/>
              <a:t>Managed upgrades.</a:t>
            </a:r>
          </a:p>
          <a:p>
            <a:pPr marL="171450" indent="-171450">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baseline="0" dirty="0" smtClean="0"/>
              <a:t>Running Windows OS – so anything that runs on Windows could potentially run here – C++, Java, Python, etc.</a:t>
            </a:r>
          </a:p>
          <a:p>
            <a:pPr marL="171450" indent="-171450">
              <a:buFont typeface="Arial" pitchFamily="34" charset="0"/>
              <a:buChar char="•"/>
            </a:pPr>
            <a:r>
              <a:rPr lang="en-US" baseline="0" dirty="0" smtClean="0"/>
              <a:t>Role Instance (VM) Counts are # of VM instances for each Role Type – but is just a starting point – you can scale (or </a:t>
            </a:r>
            <a:r>
              <a:rPr lang="en-US" baseline="0" dirty="0" err="1" smtClean="0"/>
              <a:t>autoscale</a:t>
            </a:r>
            <a:r>
              <a:rPr lang="en-US" baseline="0" dirty="0" smtClean="0"/>
              <a:t>) after this</a:t>
            </a:r>
          </a:p>
          <a:p>
            <a:pPr marL="171450" indent="-171450">
              <a:buFont typeface="Arial" pitchFamily="34" charset="0"/>
              <a:buChar char="•"/>
            </a:pPr>
            <a:r>
              <a:rPr lang="en-US" baseline="0" dirty="0" smtClean="0"/>
              <a:t>Antenna looking thing is an END POINT</a:t>
            </a:r>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dirty="0" smtClean="0"/>
              <a:t>Direct access to Worker Role Instances is a scalability bottleneck and</a:t>
            </a:r>
            <a:r>
              <a:rPr lang="en-US" baseline="0" dirty="0" smtClean="0"/>
              <a:t> is less useful than the pattern we are about to show</a:t>
            </a:r>
          </a:p>
          <a:p>
            <a:pPr marL="171450" indent="-171450">
              <a:buFont typeface="Arial" pitchFamily="34" charset="0"/>
              <a:buChar char="•"/>
            </a:pPr>
            <a:r>
              <a:rPr lang="en-US" baseline="0" dirty="0" smtClean="0"/>
              <a:t>(Scalability of Web Tier (Web Role Instances) becomes bound to (and limited by) the scalability and reliability of the Service Tier (Worker Role Instances))</a:t>
            </a:r>
          </a:p>
          <a:p>
            <a:pPr marL="171450" indent="-171450">
              <a:buFont typeface="Arial" pitchFamily="34" charset="0"/>
              <a:buChar char="•"/>
            </a:pPr>
            <a:r>
              <a:rPr lang="en-US" baseline="0" dirty="0" smtClean="0"/>
              <a:t>There’s a better way</a:t>
            </a:r>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dirty="0" smtClean="0"/>
              <a:t>Adding this tool to our arsenal…</a:t>
            </a:r>
          </a:p>
          <a:p>
            <a:pPr marL="171450" indent="-171450">
              <a:buFont typeface="Arial" pitchFamily="34" charset="0"/>
              <a:buChar char="•"/>
            </a:pPr>
            <a:r>
              <a:rPr lang="en-US" dirty="0" smtClean="0"/>
              <a:t>Load Leveling is idea that since Service Tier (Worker Role</a:t>
            </a:r>
            <a:r>
              <a:rPr lang="en-US" baseline="0" dirty="0" smtClean="0"/>
              <a:t> Instances) work is pulled, it and the Web Tier can operate independently (the Service Tier can “fall behind” and then catch up later when the Web Tier volume decreases)</a:t>
            </a:r>
            <a:endParaRPr lang="en-US" dirty="0" smtClean="0"/>
          </a:p>
          <a:p>
            <a:pPr marL="171450" indent="-171450">
              <a:buFont typeface="Arial" pitchFamily="34" charset="0"/>
              <a:buChar char="•"/>
            </a:pPr>
            <a:r>
              <a:rPr lang="en-US" dirty="0" smtClean="0"/>
              <a:t>May need to think about </a:t>
            </a:r>
            <a:r>
              <a:rPr lang="en-US" dirty="0" err="1" smtClean="0"/>
              <a:t>Idempotency</a:t>
            </a:r>
            <a:r>
              <a:rPr lang="en-US" dirty="0" smtClean="0"/>
              <a:t> &amp; Poison Messages</a:t>
            </a:r>
          </a:p>
          <a:p>
            <a:pPr marL="0" indent="0">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dirty="0" smtClean="0"/>
              <a:t>Queue-Centric</a:t>
            </a:r>
            <a:r>
              <a:rPr lang="en-US" baseline="0" dirty="0" smtClean="0"/>
              <a:t> Workflow Pattern</a:t>
            </a:r>
            <a:endParaRPr lang="en-US" dirty="0" smtClean="0"/>
          </a:p>
          <a:p>
            <a:pPr marL="171450" indent="-171450">
              <a:buFont typeface="Arial" pitchFamily="34" charset="0"/>
              <a:buChar char="•"/>
            </a:pPr>
            <a:r>
              <a:rPr lang="en-US" dirty="0" err="1" smtClean="0"/>
              <a:t>Idempotency</a:t>
            </a:r>
            <a:endParaRPr lang="en-US" dirty="0" smtClean="0"/>
          </a:p>
          <a:p>
            <a:pPr marL="171450" indent="-171450">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25</a:t>
            </a:fld>
            <a:endParaRPr lang="en-US" dirty="0" smtClean="0"/>
          </a:p>
        </p:txBody>
      </p:sp>
    </p:spTree>
    <p:extLst>
      <p:ext uri="{BB962C8B-B14F-4D97-AF65-F5344CB8AC3E}">
        <p14:creationId xmlns:p14="http://schemas.microsoft.com/office/powerpoint/2010/main" val="2918435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29</a:t>
            </a:fld>
            <a:endParaRPr lang="en-US" dirty="0" smtClean="0"/>
          </a:p>
        </p:txBody>
      </p:sp>
    </p:spTree>
    <p:extLst>
      <p:ext uri="{BB962C8B-B14F-4D97-AF65-F5344CB8AC3E}">
        <p14:creationId xmlns:p14="http://schemas.microsoft.com/office/powerpoint/2010/main" val="699032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32</a:t>
            </a:fld>
            <a:endParaRPr lang="en-US" dirty="0"/>
          </a:p>
        </p:txBody>
      </p:sp>
    </p:spTree>
    <p:extLst>
      <p:ext uri="{BB962C8B-B14F-4D97-AF65-F5344CB8AC3E}">
        <p14:creationId xmlns:p14="http://schemas.microsoft.com/office/powerpoint/2010/main" val="1104568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33</a:t>
            </a:fld>
            <a:endParaRPr lang="en-US" dirty="0" smtClean="0"/>
          </a:p>
        </p:txBody>
      </p:sp>
    </p:spTree>
    <p:extLst>
      <p:ext uri="{BB962C8B-B14F-4D97-AF65-F5344CB8AC3E}">
        <p14:creationId xmlns:p14="http://schemas.microsoft.com/office/powerpoint/2010/main" val="3092372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36</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37</a:t>
            </a:fld>
            <a:endParaRPr lang="en-US" dirty="0"/>
          </a:p>
        </p:txBody>
      </p:sp>
    </p:spTree>
    <p:extLst>
      <p:ext uri="{BB962C8B-B14F-4D97-AF65-F5344CB8AC3E}">
        <p14:creationId xmlns:p14="http://schemas.microsoft.com/office/powerpoint/2010/main" val="3815330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38</a:t>
            </a:fld>
            <a:endParaRPr lang="en-US" dirty="0"/>
          </a:p>
        </p:txBody>
      </p:sp>
    </p:spTree>
    <p:extLst>
      <p:ext uri="{BB962C8B-B14F-4D97-AF65-F5344CB8AC3E}">
        <p14:creationId xmlns:p14="http://schemas.microsoft.com/office/powerpoint/2010/main" val="1361525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http://azure.microsoft.com/en-us/documentation/</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39</a:t>
            </a:fld>
            <a:endParaRPr lang="en-US" dirty="0"/>
          </a:p>
        </p:txBody>
      </p:sp>
    </p:spTree>
    <p:extLst>
      <p:ext uri="{BB962C8B-B14F-4D97-AF65-F5344CB8AC3E}">
        <p14:creationId xmlns:p14="http://schemas.microsoft.com/office/powerpoint/2010/main" val="1117931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46</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11/14/2014</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codingoutloud.files.wordpress.com/2006/10/mvp_fullcolor_forscreen1.pn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indowsazure.com/en-us/develop/nodejs/tutorials/create-a-website-(mac)/" TargetMode="External"/><Relationship Id="rId2" Type="http://schemas.openxmlformats.org/officeDocument/2006/relationships/hyperlink" Target="http://www.windowsazure.com/develop/" TargetMode="External"/><Relationship Id="rId1" Type="http://schemas.openxmlformats.org/officeDocument/2006/relationships/slideLayout" Target="../slideLayouts/slideLayout2.xml"/><Relationship Id="rId6" Type="http://schemas.openxmlformats.org/officeDocument/2006/relationships/hyperlink" Target="http://blogs.msdn.com/b/jimoneil/archive/2012/06/16/couchbase-on-azure-a-tour-of-new-windows-azure-features.aspx" TargetMode="External"/><Relationship Id="rId5" Type="http://schemas.openxmlformats.org/officeDocument/2006/relationships/hyperlink" Target="https://www.windowsazure.com/en-us/develop/nodejs/how-to-guides/command-line-tools/" TargetMode="External"/><Relationship Id="rId4" Type="http://schemas.openxmlformats.org/officeDocument/2006/relationships/hyperlink" Target="https://www.windowsazure.com/en-us/develop/php/how-to-guides/command-line-tool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windowsazure.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manage.windowsazure.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microsoft.com/office/2007/relationships/hdphoto" Target="../media/hdphoto1.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12.xml"/><Relationship Id="rId16"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28.jpeg"/><Relationship Id="rId5" Type="http://schemas.openxmlformats.org/officeDocument/2006/relationships/diagramQuickStyle" Target="../diagrams/quickStyle1.xml"/><Relationship Id="rId15" Type="http://schemas.openxmlformats.org/officeDocument/2006/relationships/image" Target="../media/image32.png"/><Relationship Id="rId10" Type="http://schemas.openxmlformats.org/officeDocument/2006/relationships/image" Target="../media/image27.jpeg"/><Relationship Id="rId19" Type="http://schemas.openxmlformats.org/officeDocument/2006/relationships/image" Target="../media/image35.png"/><Relationship Id="rId4" Type="http://schemas.openxmlformats.org/officeDocument/2006/relationships/diagramLayout" Target="../diagrams/layout1.xml"/><Relationship Id="rId9" Type="http://schemas.openxmlformats.org/officeDocument/2006/relationships/image" Target="../media/image26.png"/><Relationship Id="rId1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6.emf"/><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42.emf"/><Relationship Id="rId7" Type="http://schemas.openxmlformats.org/officeDocument/2006/relationships/image" Target="../media/image46.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slides/_rels/slide20.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image" Target="../media/image36.emf"/><Relationship Id="rId7" Type="http://schemas.openxmlformats.org/officeDocument/2006/relationships/image" Target="../media/image50.emf"/><Relationship Id="rId12" Type="http://schemas.openxmlformats.org/officeDocument/2006/relationships/image" Target="../media/image54.w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9.emf"/><Relationship Id="rId11" Type="http://schemas.openxmlformats.org/officeDocument/2006/relationships/image" Target="../media/image53.emf"/><Relationship Id="rId5" Type="http://schemas.openxmlformats.org/officeDocument/2006/relationships/image" Target="../media/image48.emf"/><Relationship Id="rId10" Type="http://schemas.openxmlformats.org/officeDocument/2006/relationships/image" Target="../media/image52.emf"/><Relationship Id="rId4" Type="http://schemas.openxmlformats.org/officeDocument/2006/relationships/image" Target="../media/image47.emf"/><Relationship Id="rId9" Type="http://schemas.openxmlformats.org/officeDocument/2006/relationships/image" Target="../media/image51.emf"/></Relationships>
</file>

<file path=ppt/slides/_rels/slide2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55.emf"/><Relationship Id="rId7" Type="http://schemas.openxmlformats.org/officeDocument/2006/relationships/image" Target="../media/image36.e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6.emf"/><Relationship Id="rId5" Type="http://schemas.openxmlformats.org/officeDocument/2006/relationships/image" Target="../media/image48.emf"/><Relationship Id="rId4" Type="http://schemas.openxmlformats.org/officeDocument/2006/relationships/image" Target="../media/image4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azure.microsoft.com/en-us/documentation/services/expressroute/" TargetMode="External"/><Relationship Id="rId13" Type="http://schemas.openxmlformats.org/officeDocument/2006/relationships/hyperlink" Target="http://azure.microsoft.com/en-us/documentation/services/notification-hubs/" TargetMode="External"/><Relationship Id="rId18" Type="http://schemas.openxmlformats.org/officeDocument/2006/relationships/hyperlink" Target="http://azure.microsoft.com/en-us/documentation/services/automation/" TargetMode="External"/><Relationship Id="rId26" Type="http://schemas.openxmlformats.org/officeDocument/2006/relationships/hyperlink" Target="http://azure.microsoft.com/en-us/documentation/services/cache/" TargetMode="External"/><Relationship Id="rId3" Type="http://schemas.openxmlformats.org/officeDocument/2006/relationships/hyperlink" Target="http://azure.microsoft.com/en-us/documentation/services/virtual-machines/" TargetMode="External"/><Relationship Id="rId21" Type="http://schemas.openxmlformats.org/officeDocument/2006/relationships/hyperlink" Target="http://azure.microsoft.com/en-us/documentation/services/remoteapp/" TargetMode="External"/><Relationship Id="rId34" Type="http://schemas.openxmlformats.org/officeDocument/2006/relationships/hyperlink" Target="http://azure.microsoft.com/en-us/documentation/services/stream-analytics/" TargetMode="External"/><Relationship Id="rId7" Type="http://schemas.openxmlformats.org/officeDocument/2006/relationships/hyperlink" Target="http://azure.microsoft.com/en-us/documentation/services/batch/" TargetMode="External"/><Relationship Id="rId12" Type="http://schemas.openxmlformats.org/officeDocument/2006/relationships/hyperlink" Target="http://azure.microsoft.com/en-us/documentation/services/service-bus/" TargetMode="External"/><Relationship Id="rId17" Type="http://schemas.openxmlformats.org/officeDocument/2006/relationships/hyperlink" Target="http://azure.microsoft.com/en-us/documentation/services/multi-factor-authentication/" TargetMode="External"/><Relationship Id="rId25" Type="http://schemas.openxmlformats.org/officeDocument/2006/relationships/hyperlink" Target="http://azure.microsoft.com/en-us/documentation/services/hdinsight/" TargetMode="External"/><Relationship Id="rId33" Type="http://schemas.openxmlformats.org/officeDocument/2006/relationships/hyperlink" Target="http://azure.microsoft.com/en-us/documentation/services/data-factory/" TargetMode="External"/><Relationship Id="rId2" Type="http://schemas.openxmlformats.org/officeDocument/2006/relationships/notesSlide" Target="../notesSlides/notesSlide26.xml"/><Relationship Id="rId16" Type="http://schemas.openxmlformats.org/officeDocument/2006/relationships/hyperlink" Target="http://azure.microsoft.com/en-us/documentation/services/active-directory/" TargetMode="External"/><Relationship Id="rId20" Type="http://schemas.openxmlformats.org/officeDocument/2006/relationships/hyperlink" Target="http://azure.microsoft.com/en-us/documentation/services/api-management/" TargetMode="External"/><Relationship Id="rId29" Type="http://schemas.openxmlformats.org/officeDocument/2006/relationships/hyperlink" Target="http://azure.microsoft.com/en-us/documentation/services/machine-learning/" TargetMode="External"/><Relationship Id="rId1" Type="http://schemas.openxmlformats.org/officeDocument/2006/relationships/slideLayout" Target="../slideLayouts/slideLayout2.xml"/><Relationship Id="rId6" Type="http://schemas.openxmlformats.org/officeDocument/2006/relationships/hyperlink" Target="http://azure.microsoft.com/en-us/documentation/services/mobile-services/" TargetMode="External"/><Relationship Id="rId11" Type="http://schemas.openxmlformats.org/officeDocument/2006/relationships/hyperlink" Target="http://azure.microsoft.com/en-us/develop/media-services/" TargetMode="External"/><Relationship Id="rId24" Type="http://schemas.openxmlformats.org/officeDocument/2006/relationships/hyperlink" Target="http://azure.microsoft.com/en-us/documentation/services/sql-database/" TargetMode="External"/><Relationship Id="rId32" Type="http://schemas.openxmlformats.org/officeDocument/2006/relationships/hyperlink" Target="http://azure.microsoft.com/en-us/documentation/services/search/" TargetMode="External"/><Relationship Id="rId5" Type="http://schemas.openxmlformats.org/officeDocument/2006/relationships/hyperlink" Target="http://azure.microsoft.com/en-us/documentation/services/websites/" TargetMode="External"/><Relationship Id="rId15" Type="http://schemas.openxmlformats.org/officeDocument/2006/relationships/hyperlink" Target="http://azure.microsoft.com/en-us/documentation/services/biztalk-services/" TargetMode="External"/><Relationship Id="rId23" Type="http://schemas.openxmlformats.org/officeDocument/2006/relationships/hyperlink" Target="http://azure.microsoft.com/en-us/documentation/services/storage/" TargetMode="External"/><Relationship Id="rId28" Type="http://schemas.openxmlformats.org/officeDocument/2006/relationships/hyperlink" Target="http://azure.microsoft.com/en-us/documentation/services/site-recovery/" TargetMode="External"/><Relationship Id="rId10" Type="http://schemas.openxmlformats.org/officeDocument/2006/relationships/hyperlink" Target="http://azure.microsoft.com/en-us/documentation/services/traffic-manager/" TargetMode="External"/><Relationship Id="rId19" Type="http://schemas.openxmlformats.org/officeDocument/2006/relationships/hyperlink" Target="http://azure.microsoft.com/en-us/documentation/services/cdn/" TargetMode="External"/><Relationship Id="rId31" Type="http://schemas.openxmlformats.org/officeDocument/2006/relationships/hyperlink" Target="http://azure.microsoft.com/en-us/documentation/services/documentdb/" TargetMode="External"/><Relationship Id="rId4" Type="http://schemas.openxmlformats.org/officeDocument/2006/relationships/hyperlink" Target="http://azure.microsoft.com/en-us/documentation/services/cloud-services/" TargetMode="External"/><Relationship Id="rId9" Type="http://schemas.openxmlformats.org/officeDocument/2006/relationships/hyperlink" Target="http://azure.microsoft.com/en-us/documentation/services/virtual-network/" TargetMode="External"/><Relationship Id="rId14" Type="http://schemas.openxmlformats.org/officeDocument/2006/relationships/hyperlink" Target="http://azure.microsoft.com/en-us/documentation/services/scheduler/" TargetMode="External"/><Relationship Id="rId22" Type="http://schemas.openxmlformats.org/officeDocument/2006/relationships/hyperlink" Target="http://azure.microsoft.com/en-us/documentation/services/application-insights/" TargetMode="External"/><Relationship Id="rId27" Type="http://schemas.openxmlformats.org/officeDocument/2006/relationships/hyperlink" Target="http://azure.microsoft.com/en-us/documentation/services/backup/" TargetMode="External"/><Relationship Id="rId30" Type="http://schemas.openxmlformats.org/officeDocument/2006/relationships/hyperlink" Target="http://azure.microsoft.com/en-us/documentation/services/storsimple/" TargetMode="External"/><Relationship Id="rId35" Type="http://schemas.openxmlformats.org/officeDocument/2006/relationships/hyperlink" Target="http://azure.microsoft.com/en-us/documentation/services/operational-insight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189253"/>
          </a:xfrm>
          <a:solidFill>
            <a:srgbClr val="C0C0C0">
              <a:alpha val="58038"/>
            </a:srgbClr>
          </a:solidFill>
        </p:spPr>
        <p:txBody>
          <a:bodyPr rtlCol="0">
            <a:noAutofit/>
          </a:bodyPr>
          <a:lstStyle/>
          <a:p>
            <a:pPr>
              <a:defRPr/>
            </a:pPr>
            <a:r>
              <a:rPr lang="en-US" b="1" dirty="0" smtClean="0"/>
              <a:t>Microsoft Azure </a:t>
            </a:r>
            <a:r>
              <a:rPr lang="en-US" b="1" dirty="0" smtClean="0"/>
              <a:t>Cloud Platform</a:t>
            </a:r>
            <a:r>
              <a:rPr lang="en-US" b="1" dirty="0"/>
              <a:t/>
            </a:r>
            <a:br>
              <a:rPr lang="en-US" b="1" dirty="0"/>
            </a:br>
            <a:r>
              <a:rPr lang="en-US" sz="2400" b="1" dirty="0" smtClean="0"/>
              <a:t> </a:t>
            </a:r>
            <a:r>
              <a:rPr lang="en-US" b="1" dirty="0" smtClean="0"/>
              <a:t/>
            </a:r>
            <a:br>
              <a:rPr lang="en-US" b="1" dirty="0" smtClean="0"/>
            </a:br>
            <a:r>
              <a:rPr lang="en-US" i="1" dirty="0" smtClean="0"/>
              <a:t>an overview</a:t>
            </a:r>
            <a:r>
              <a:rPr lang="en-US" sz="3200" i="1" dirty="0" smtClean="0"/>
              <a:t/>
            </a:r>
            <a:br>
              <a:rPr lang="en-US" sz="3200" i="1" dirty="0" smtClean="0"/>
            </a:br>
            <a:r>
              <a:rPr lang="en-US" sz="2400" i="1" dirty="0" smtClean="0"/>
              <a:t> </a:t>
            </a:r>
            <a:endParaRPr lang="en-US" b="1" i="1" dirty="0" smtClean="0">
              <a:solidFill>
                <a:schemeClr val="tx2"/>
              </a:solidFill>
            </a:endParaRPr>
          </a:p>
        </p:txBody>
      </p:sp>
      <p:sp>
        <p:nvSpPr>
          <p:cNvPr id="78856" name="Rectangle 8"/>
          <p:cNvSpPr>
            <a:spLocks noGrp="1" noChangeArrowheads="1"/>
          </p:cNvSpPr>
          <p:nvPr>
            <p:ph type="subTitle" idx="1"/>
          </p:nvPr>
        </p:nvSpPr>
        <p:spPr>
          <a:xfrm>
            <a:off x="838200" y="3906865"/>
            <a:ext cx="7543801" cy="1158605"/>
          </a:xfrm>
        </p:spPr>
        <p:txBody>
          <a:bodyPr rtlCol="0" anchor="ctr">
            <a:noAutofit/>
          </a:bodyPr>
          <a:lstStyle/>
          <a:p>
            <a:pPr marL="342900" indent="-342900">
              <a:lnSpc>
                <a:spcPct val="90000"/>
              </a:lnSpc>
              <a:defRPr/>
            </a:pPr>
            <a:r>
              <a:rPr lang="en-US" sz="2000" dirty="0"/>
              <a:t>CSCI E-90 </a:t>
            </a:r>
            <a:r>
              <a:rPr lang="en-US" sz="2000" b="1" dirty="0"/>
              <a:t>Cloud Computing</a:t>
            </a:r>
            <a:r>
              <a:rPr lang="en-US" sz="2000" dirty="0"/>
              <a:t> </a:t>
            </a:r>
          </a:p>
          <a:p>
            <a:pPr marL="342900" indent="-342900">
              <a:lnSpc>
                <a:spcPct val="90000"/>
              </a:lnSpc>
              <a:defRPr/>
            </a:pPr>
            <a:r>
              <a:rPr lang="en-US" sz="2000" dirty="0" err="1"/>
              <a:t>Zoran</a:t>
            </a:r>
            <a:r>
              <a:rPr lang="en-US" sz="2000" dirty="0"/>
              <a:t> B. </a:t>
            </a:r>
            <a:r>
              <a:rPr lang="en-US" sz="2000" dirty="0" err="1" smtClean="0"/>
              <a:t>Djordjević</a:t>
            </a:r>
            <a:endParaRPr lang="en-US" sz="2000" dirty="0" smtClean="0"/>
          </a:p>
          <a:p>
            <a:pPr marL="342900" indent="-342900">
              <a:lnSpc>
                <a:spcPct val="90000"/>
              </a:lnSpc>
              <a:defRPr/>
            </a:pPr>
            <a:r>
              <a:rPr lang="en-US" sz="2000" dirty="0" smtClean="0"/>
              <a:t>Harvard </a:t>
            </a:r>
            <a:r>
              <a:rPr lang="en-US" sz="2000" dirty="0"/>
              <a:t>University</a:t>
            </a:r>
          </a:p>
          <a:p>
            <a:pPr marL="342900" indent="-342900">
              <a:lnSpc>
                <a:spcPct val="90000"/>
              </a:lnSpc>
              <a:defRPr/>
            </a:pPr>
            <a:r>
              <a:rPr lang="en-US" sz="2000" b="1" dirty="0"/>
              <a:t>November </a:t>
            </a:r>
            <a:r>
              <a:rPr lang="en-US" sz="2000" b="1" dirty="0" smtClean="0"/>
              <a:t>14</a:t>
            </a:r>
            <a:r>
              <a:rPr lang="en-US" sz="2000" b="1" baseline="30000" dirty="0" smtClean="0"/>
              <a:t>th</a:t>
            </a:r>
            <a:r>
              <a:rPr lang="en-US" sz="2000" b="1" dirty="0"/>
              <a:t>, </a:t>
            </a:r>
            <a:r>
              <a:rPr lang="en-US" sz="2000" b="1" dirty="0" smtClean="0"/>
              <a:t>2014</a:t>
            </a:r>
            <a:r>
              <a:rPr lang="en-US" sz="2000" b="1" dirty="0"/>
              <a:t/>
            </a:r>
            <a:br>
              <a:rPr lang="en-US" sz="2000" b="1" dirty="0"/>
            </a:br>
            <a:r>
              <a:rPr lang="en-US" sz="2000" b="1" dirty="0"/>
              <a:t>(5:30 – 7:30</a:t>
            </a:r>
            <a:r>
              <a:rPr lang="en-US" sz="2000" b="1" dirty="0" smtClean="0"/>
              <a:t>)</a:t>
            </a:r>
            <a:endParaRPr lang="en-US" sz="20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293373709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16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Reality is Resource-Constrained</a:t>
            </a:r>
            <a:endParaRPr lang="en-US" dirty="0"/>
          </a:p>
        </p:txBody>
      </p:sp>
      <p:sp>
        <p:nvSpPr>
          <p:cNvPr id="3" name="Content Placeholder 2"/>
          <p:cNvSpPr>
            <a:spLocks noGrp="1"/>
          </p:cNvSpPr>
          <p:nvPr>
            <p:ph idx="1"/>
          </p:nvPr>
        </p:nvSpPr>
        <p:spPr/>
        <p:txBody>
          <a:bodyPr>
            <a:normAutofit/>
          </a:bodyPr>
          <a:lstStyle/>
          <a:p>
            <a:pPr marL="400050" lvl="1" indent="0">
              <a:buNone/>
            </a:pPr>
            <a:r>
              <a:rPr lang="en-US" sz="5400" i="1" dirty="0" smtClean="0"/>
              <a:t>“</a:t>
            </a:r>
            <a:r>
              <a:rPr lang="en-US" sz="5400" b="1" i="1" dirty="0" smtClean="0"/>
              <a:t>Security </a:t>
            </a:r>
            <a:r>
              <a:rPr lang="en-US" sz="5400" b="1" i="1" dirty="0"/>
              <a:t>is always a tradeoff; it must be balanced with the cost</a:t>
            </a:r>
            <a:r>
              <a:rPr lang="en-US" sz="5400" b="1" i="1" dirty="0" smtClean="0"/>
              <a:t>.</a:t>
            </a:r>
            <a:r>
              <a:rPr lang="en-US" sz="5400" i="1" dirty="0" smtClean="0"/>
              <a:t>”</a:t>
            </a:r>
          </a:p>
          <a:p>
            <a:pPr marL="0" indent="0">
              <a:buNone/>
            </a:pPr>
            <a:r>
              <a:rPr lang="en-US" sz="3600" dirty="0" smtClean="0"/>
              <a:t>			- Bruce </a:t>
            </a:r>
            <a:r>
              <a:rPr lang="en-US" sz="3600" dirty="0" err="1"/>
              <a:t>Schneier</a:t>
            </a:r>
            <a:endParaRPr lang="en-US" sz="3600" dirty="0"/>
          </a:p>
          <a:p>
            <a:pPr marL="0" indent="0">
              <a:buNone/>
            </a:pPr>
            <a:endParaRPr lang="en-US" sz="2800" dirty="0" smtClean="0"/>
          </a:p>
          <a:p>
            <a:pPr marL="0" indent="0">
              <a:buNone/>
            </a:pPr>
            <a:endParaRPr lang="en-US" sz="2000" dirty="0" smtClean="0"/>
          </a:p>
          <a:p>
            <a:pPr marL="0" indent="0">
              <a:buNone/>
            </a:pPr>
            <a:r>
              <a:rPr lang="en-US" sz="2000" dirty="0" smtClean="0"/>
              <a:t>http</a:t>
            </a:r>
            <a:r>
              <a:rPr lang="en-US" sz="2000" dirty="0"/>
              <a:t>://www.schneier.com/essay-207.html</a:t>
            </a:r>
          </a:p>
        </p:txBody>
      </p:sp>
      <p:sp>
        <p:nvSpPr>
          <p:cNvPr id="4" name="Footer Placeholder 3"/>
          <p:cNvSpPr>
            <a:spLocks noGrp="1"/>
          </p:cNvSpPr>
          <p:nvPr>
            <p:ph type="ftr" sz="quarter" idx="11"/>
          </p:nvPr>
        </p:nvSpPr>
        <p:spPr/>
        <p:txBody>
          <a:bodyPr/>
          <a:lstStyle/>
          <a:p>
            <a:r>
              <a:rPr lang="en-US" smtClean="0"/>
              <a:t>@Bill Wilder</a:t>
            </a:r>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4</a:t>
            </a:fld>
            <a:endParaRPr lang="en-US" dirty="0"/>
          </a:p>
        </p:txBody>
      </p:sp>
    </p:spTree>
    <p:extLst>
      <p:ext uri="{BB962C8B-B14F-4D97-AF65-F5344CB8AC3E}">
        <p14:creationId xmlns:p14="http://schemas.microsoft.com/office/powerpoint/2010/main" val="509909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Reality is Resource-Constrained</a:t>
            </a:r>
            <a:endParaRPr lang="en-US" dirty="0"/>
          </a:p>
        </p:txBody>
      </p:sp>
      <p:sp>
        <p:nvSpPr>
          <p:cNvPr id="3" name="Content Placeholder 2"/>
          <p:cNvSpPr>
            <a:spLocks noGrp="1"/>
          </p:cNvSpPr>
          <p:nvPr>
            <p:ph idx="1"/>
          </p:nvPr>
        </p:nvSpPr>
        <p:spPr/>
        <p:txBody>
          <a:bodyPr>
            <a:normAutofit/>
          </a:bodyPr>
          <a:lstStyle/>
          <a:p>
            <a:pPr marL="400050" lvl="1" indent="0">
              <a:buNone/>
            </a:pPr>
            <a:r>
              <a:rPr lang="en-US" sz="5400" i="1" dirty="0" smtClean="0"/>
              <a:t>“</a:t>
            </a:r>
            <a:r>
              <a:rPr lang="en-US" sz="5400" b="1" i="1" dirty="0" smtClean="0"/>
              <a:t>_______</a:t>
            </a:r>
            <a:r>
              <a:rPr lang="en-US" sz="1400" b="1" i="1" dirty="0" smtClean="0"/>
              <a:t> </a:t>
            </a:r>
            <a:r>
              <a:rPr lang="en-US" sz="5400" b="1" i="1" dirty="0"/>
              <a:t>is always a tradeoff; it must be balanced with the cost</a:t>
            </a:r>
            <a:r>
              <a:rPr lang="en-US" sz="5400" b="1" i="1" dirty="0" smtClean="0"/>
              <a:t>.</a:t>
            </a:r>
            <a:r>
              <a:rPr lang="en-US" sz="5400" i="1" dirty="0" smtClean="0"/>
              <a:t>”</a:t>
            </a:r>
          </a:p>
          <a:p>
            <a:pPr marL="0" indent="0">
              <a:buNone/>
            </a:pPr>
            <a:r>
              <a:rPr lang="en-US" sz="3600" dirty="0" smtClean="0"/>
              <a:t>			- Bruce </a:t>
            </a:r>
            <a:r>
              <a:rPr lang="en-US" sz="3600" dirty="0" err="1"/>
              <a:t>Schneier</a:t>
            </a:r>
            <a:endParaRPr lang="en-US" sz="3600" dirty="0"/>
          </a:p>
          <a:p>
            <a:pPr marL="0" indent="0">
              <a:buNone/>
            </a:pPr>
            <a:endParaRPr lang="en-US" sz="2800" dirty="0" smtClean="0"/>
          </a:p>
          <a:p>
            <a:pPr marL="0" indent="0">
              <a:buNone/>
            </a:pPr>
            <a:endParaRPr lang="en-US" sz="2000" dirty="0" smtClean="0"/>
          </a:p>
          <a:p>
            <a:pPr marL="0" indent="0">
              <a:buNone/>
            </a:pPr>
            <a:r>
              <a:rPr lang="en-US" sz="2000" dirty="0" smtClean="0"/>
              <a:t>http</a:t>
            </a:r>
            <a:r>
              <a:rPr lang="en-US" sz="2000" dirty="0"/>
              <a:t>://www.schneier.com/essay-207.html</a:t>
            </a:r>
          </a:p>
        </p:txBody>
      </p:sp>
      <p:sp>
        <p:nvSpPr>
          <p:cNvPr id="4" name="Footer Placeholder 3"/>
          <p:cNvSpPr>
            <a:spLocks noGrp="1"/>
          </p:cNvSpPr>
          <p:nvPr>
            <p:ph type="ftr" sz="quarter" idx="11"/>
          </p:nvPr>
        </p:nvSpPr>
        <p:spPr/>
        <p:txBody>
          <a:bodyPr/>
          <a:lstStyle/>
          <a:p>
            <a:r>
              <a:rPr lang="en-US" smtClean="0"/>
              <a:t>@Bill Wilder</a:t>
            </a:r>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5</a:t>
            </a:fld>
            <a:endParaRPr lang="en-US" dirty="0"/>
          </a:p>
        </p:txBody>
      </p:sp>
    </p:spTree>
    <p:extLst>
      <p:ext uri="{BB962C8B-B14F-4D97-AF65-F5344CB8AC3E}">
        <p14:creationId xmlns:p14="http://schemas.microsoft.com/office/powerpoint/2010/main" val="3630718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93609" y="-529435"/>
            <a:ext cx="9832499" cy="9439345"/>
          </a:xfrm>
          <a:prstGeom prst="rect">
            <a:avLst/>
          </a:prstGeom>
          <a:noFill/>
        </p:spPr>
      </p:pic>
      <p:sp>
        <p:nvSpPr>
          <p:cNvPr id="6" name="Title 5"/>
          <p:cNvSpPr>
            <a:spLocks noGrp="1"/>
          </p:cNvSpPr>
          <p:nvPr>
            <p:ph type="title"/>
          </p:nvPr>
        </p:nvSpPr>
        <p:spPr>
          <a:xfrm>
            <a:off x="2592630" y="4342485"/>
            <a:ext cx="5480910" cy="1826970"/>
          </a:xfrm>
        </p:spPr>
        <p:txBody>
          <a:bodyPr>
            <a:normAutofit fontScale="90000"/>
          </a:bodyPr>
          <a:lstStyle/>
          <a:p>
            <a:r>
              <a:rPr lang="en-US" b="1" dirty="0" smtClean="0"/>
              <a:t>Members of </a:t>
            </a:r>
            <a:br>
              <a:rPr lang="en-US" b="1" dirty="0" smtClean="0"/>
            </a:br>
            <a:r>
              <a:rPr lang="en-US" b="1" dirty="0" smtClean="0"/>
              <a:t>Microsoft Azure</a:t>
            </a:r>
            <a:r>
              <a:rPr lang="en-US" b="1" dirty="0"/>
              <a:t/>
            </a:r>
            <a:br>
              <a:rPr lang="en-US" b="1" dirty="0"/>
            </a:br>
            <a:r>
              <a:rPr lang="en-US" b="1" dirty="0" smtClean="0"/>
              <a:t>Security Team</a:t>
            </a:r>
            <a:endParaRPr lang="en-US" b="1" dirty="0"/>
          </a:p>
        </p:txBody>
      </p:sp>
      <p:sp>
        <p:nvSpPr>
          <p:cNvPr id="2" name="Footer Placeholder 1"/>
          <p:cNvSpPr>
            <a:spLocks noGrp="1"/>
          </p:cNvSpPr>
          <p:nvPr>
            <p:ph type="ftr" sz="quarter" idx="11"/>
          </p:nvPr>
        </p:nvSpPr>
        <p:spPr/>
        <p:txBody>
          <a:bodyPr/>
          <a:lstStyle/>
          <a:p>
            <a:r>
              <a:rPr lang="en-US" smtClean="0"/>
              <a:t>@Bill Wilder</a:t>
            </a:r>
            <a:endParaRPr lang="en-US" dirty="0"/>
          </a:p>
        </p:txBody>
      </p:sp>
      <p:sp>
        <p:nvSpPr>
          <p:cNvPr id="3" name="Slide Number Placeholder 2"/>
          <p:cNvSpPr>
            <a:spLocks noGrp="1"/>
          </p:cNvSpPr>
          <p:nvPr>
            <p:ph type="sldNum" sz="quarter" idx="12"/>
          </p:nvPr>
        </p:nvSpPr>
        <p:spPr/>
        <p:txBody>
          <a:bodyPr/>
          <a:lstStyle/>
          <a:p>
            <a:fld id="{62D04651-64BE-48C6-A67D-43478B0A2884}" type="slidenum">
              <a:rPr lang="en-US" smtClean="0"/>
              <a:pPr/>
              <a:t>6</a:t>
            </a:fld>
            <a:endParaRPr lang="en-US" dirty="0"/>
          </a:p>
        </p:txBody>
      </p:sp>
    </p:spTree>
    <p:extLst>
      <p:ext uri="{BB962C8B-B14F-4D97-AF65-F5344CB8AC3E}">
        <p14:creationId xmlns:p14="http://schemas.microsoft.com/office/powerpoint/2010/main" val="1998455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nip Same Side Corner Rectangle 30"/>
          <p:cNvSpPr/>
          <p:nvPr/>
        </p:nvSpPr>
        <p:spPr bwMode="auto">
          <a:xfrm>
            <a:off x="173397" y="1105733"/>
            <a:ext cx="8814236" cy="5280551"/>
          </a:xfrm>
          <a:prstGeom prst="snip2SameRect">
            <a:avLst>
              <a:gd name="adj1" fmla="val 3211"/>
              <a:gd name="adj2" fmla="val 4061"/>
            </a:avLst>
          </a:prstGeom>
          <a:noFill/>
          <a:ln w="19050" cap="flat" cmpd="sng" algn="ctr">
            <a:gradFill flip="none" rotWithShape="1">
              <a:gsLst>
                <a:gs pos="0">
                  <a:srgbClr val="FFFFFF"/>
                </a:gs>
                <a:gs pos="50000">
                  <a:srgbClr val="FFFFFF">
                    <a:alpha val="49000"/>
                  </a:srgbClr>
                </a:gs>
                <a:gs pos="100000">
                  <a:srgbClr val="C3D69B">
                    <a:tint val="23500"/>
                    <a:satMod val="160000"/>
                    <a:alpha val="0"/>
                  </a:srgbClr>
                </a:gs>
              </a:gsLst>
              <a:lin ang="5400000" scaled="0"/>
              <a:tileRect/>
            </a:gradFill>
            <a:prstDash val="solid"/>
            <a:headEnd type="none" w="med" len="med"/>
            <a:tailEnd type="none" w="med" len="med"/>
          </a:ln>
          <a:effectLst/>
        </p:spPr>
        <p:txBody>
          <a:bodyPr lIns="74097" tIns="37049" rIns="74097" bIns="37049" anchor="ctr"/>
          <a:lstStyle/>
          <a:p>
            <a:pPr marL="0" marR="0" lvl="0" indent="0" algn="ctr" defTabSz="914400" eaLnBrk="1" fontAlgn="auto" latinLnBrk="0" hangingPunct="1">
              <a:lnSpc>
                <a:spcPct val="90000"/>
              </a:lnSpc>
              <a:spcBef>
                <a:spcPts val="0"/>
              </a:spcBef>
              <a:spcAft>
                <a:spcPts val="1458"/>
              </a:spcAft>
              <a:buClrTx/>
              <a:buSzTx/>
              <a:buFontTx/>
              <a:buNone/>
              <a:tabLst/>
              <a:defRPr/>
            </a:pPr>
            <a:endParaRPr kumimoji="0" lang="en-US" sz="1400" b="0" i="0" u="none" strike="noStrike" kern="0" cap="none" spc="-41" normalizeH="0" baseline="0" noProof="0" dirty="0">
              <a:ln>
                <a:noFill/>
              </a:ln>
              <a:solidFill>
                <a:schemeClr val="bg1"/>
              </a:solidFill>
              <a:effectLst>
                <a:outerShdw blurRad="38100" dist="38100" dir="2700000" algn="tl">
                  <a:srgbClr val="000000">
                    <a:alpha val="43137"/>
                  </a:srgbClr>
                </a:outerShdw>
              </a:effectLst>
              <a:uLnTx/>
              <a:uFillTx/>
              <a:latin typeface="Segoe Semibold" pitchFamily="34" charset="0"/>
              <a:ea typeface="+mn-ea"/>
              <a:cs typeface="+mn-cs"/>
            </a:endParaRPr>
          </a:p>
        </p:txBody>
      </p:sp>
      <p:sp>
        <p:nvSpPr>
          <p:cNvPr id="32" name="Rectangle 31"/>
          <p:cNvSpPr/>
          <p:nvPr/>
        </p:nvSpPr>
        <p:spPr bwMode="auto">
          <a:xfrm rot="16200000">
            <a:off x="-1298631" y="2711311"/>
            <a:ext cx="5090239" cy="1879081"/>
          </a:xfrm>
          <a:prstGeom prst="rect">
            <a:avLst/>
          </a:prstGeom>
          <a:noFill/>
          <a:ln>
            <a:gradFill flip="none" rotWithShape="1">
              <a:gsLst>
                <a:gs pos="0">
                  <a:srgbClr val="BDE3FF">
                    <a:alpha val="0"/>
                  </a:srgbClr>
                </a:gs>
                <a:gs pos="50000">
                  <a:srgbClr val="BDE3FF"/>
                </a:gs>
                <a:gs pos="100000">
                  <a:srgbClr val="FFFFFF">
                    <a:alpha val="0"/>
                  </a:srgbClr>
                </a:gs>
              </a:gsLst>
              <a:lin ang="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Segoe" pitchFamily="34" charset="0"/>
              <a:ea typeface="+mn-ea"/>
              <a:cs typeface="+mn-cs"/>
            </a:endParaRPr>
          </a:p>
        </p:txBody>
      </p:sp>
      <p:grpSp>
        <p:nvGrpSpPr>
          <p:cNvPr id="33" name="Group 32"/>
          <p:cNvGrpSpPr/>
          <p:nvPr/>
        </p:nvGrpSpPr>
        <p:grpSpPr>
          <a:xfrm>
            <a:off x="325165" y="1649588"/>
            <a:ext cx="8494730" cy="801969"/>
            <a:chOff x="316650" y="1690927"/>
            <a:chExt cx="8494730" cy="596612"/>
          </a:xfrm>
          <a:noFill/>
        </p:grpSpPr>
        <p:sp>
          <p:nvSpPr>
            <p:cNvPr id="34" name="Rectangle 33"/>
            <p:cNvSpPr/>
            <p:nvPr/>
          </p:nvSpPr>
          <p:spPr bwMode="auto">
            <a:xfrm>
              <a:off x="316650" y="1690927"/>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35" name="TextBox 34"/>
            <p:cNvSpPr txBox="1"/>
            <p:nvPr/>
          </p:nvSpPr>
          <p:spPr>
            <a:xfrm>
              <a:off x="324635" y="1748818"/>
              <a:ext cx="1852876" cy="274759"/>
            </a:xfrm>
            <a:prstGeom prst="rect">
              <a:avLst/>
            </a:prstGeom>
            <a:grpFill/>
          </p:spPr>
          <p:txBody>
            <a:bodyPr wrap="square" rtlCol="0">
              <a:spAutoFit/>
            </a:bodyPr>
            <a:lstStyle/>
            <a:p>
              <a:pPr lvl="0" algn="ctr" defTabSz="914400">
                <a:defRPr/>
              </a:pPr>
              <a:r>
                <a:rPr lang="en-US" b="1" kern="0" noProof="0" dirty="0" smtClean="0">
                  <a:effectLst>
                    <a:outerShdw blurRad="38100" dist="38100" dir="2700000" algn="tl">
                      <a:srgbClr val="000000">
                        <a:alpha val="43137"/>
                      </a:srgbClr>
                    </a:outerShdw>
                  </a:effectLst>
                </a:rPr>
                <a:t>Data</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sp>
        <p:nvSpPr>
          <p:cNvPr id="36" name="Title 96"/>
          <p:cNvSpPr txBox="1">
            <a:spLocks/>
          </p:cNvSpPr>
          <p:nvPr/>
        </p:nvSpPr>
        <p:spPr>
          <a:xfrm>
            <a:off x="355602" y="123372"/>
            <a:ext cx="8229600" cy="533400"/>
          </a:xfrm>
          <a:prstGeom prst="rect">
            <a:avLst/>
          </a:prstGeom>
          <a:noFill/>
        </p:spPr>
        <p:txBody>
          <a:bodyPr/>
          <a:lst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defTabSz="713247"/>
            <a:r>
              <a:rPr lang="en-US" sz="3600" spc="-156" dirty="0" smtClean="0"/>
              <a:t>Microsoft </a:t>
            </a:r>
            <a:r>
              <a:rPr lang="en-US" sz="3600" spc="-156" dirty="0"/>
              <a:t>Azure Security Layers</a:t>
            </a:r>
          </a:p>
        </p:txBody>
      </p:sp>
      <p:sp>
        <p:nvSpPr>
          <p:cNvPr id="37" name="Text Placeholder 6"/>
          <p:cNvSpPr txBox="1">
            <a:spLocks/>
          </p:cNvSpPr>
          <p:nvPr/>
        </p:nvSpPr>
        <p:spPr>
          <a:xfrm>
            <a:off x="457200" y="595140"/>
            <a:ext cx="8291381" cy="418932"/>
          </a:xfrm>
          <a:prstGeom prst="rect">
            <a:avLst/>
          </a:prstGeom>
          <a:noFill/>
        </p:spPr>
        <p:txBody>
          <a:bodyPr/>
          <a:lstStyle>
            <a:lvl1pPr marL="460375" indent="-460375" algn="l" defTabSz="914363" rtl="0" eaLnBrk="1" latinLnBrk="0" hangingPunct="1">
              <a:lnSpc>
                <a:spcPct val="90000"/>
              </a:lnSpc>
              <a:spcBef>
                <a:spcPct val="20000"/>
              </a:spcBef>
              <a:buSzPct val="85000"/>
              <a:buFontTx/>
              <a:buBlip>
                <a:blip r:embed="rId3"/>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5000"/>
              <a:buFontTx/>
              <a:buBlip>
                <a:blip r:embed="rId3"/>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5000"/>
              <a:buFontTx/>
              <a:buBlip>
                <a:blip r:embed="rId3"/>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5000"/>
              <a:buFontTx/>
              <a:buBlip>
                <a:blip r:embed="rId3"/>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5000"/>
              <a:buFontTx/>
              <a:buBlip>
                <a:blip r:embed="rId3"/>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SzPct val="80000"/>
              <a:buNone/>
            </a:pPr>
            <a:r>
              <a:rPr lang="en-US" sz="1800" dirty="0">
                <a:solidFill>
                  <a:srgbClr val="FFFFFF"/>
                </a:solidFill>
              </a:rPr>
              <a:t>Defense in Depth Approach</a:t>
            </a:r>
          </a:p>
        </p:txBody>
      </p:sp>
      <p:sp>
        <p:nvSpPr>
          <p:cNvPr id="38" name="Rectangle 37"/>
          <p:cNvSpPr/>
          <p:nvPr/>
        </p:nvSpPr>
        <p:spPr bwMode="auto">
          <a:xfrm rot="16200000">
            <a:off x="2948684" y="347029"/>
            <a:ext cx="5176518" cy="6521364"/>
          </a:xfrm>
          <a:prstGeom prst="rect">
            <a:avLst/>
          </a:prstGeom>
          <a:noFill/>
          <a:ln>
            <a:gradFill flip="none" rotWithShape="1">
              <a:gsLst>
                <a:gs pos="0">
                  <a:srgbClr val="BDE3FF">
                    <a:alpha val="0"/>
                  </a:srgbClr>
                </a:gs>
                <a:gs pos="50000">
                  <a:srgbClr val="BDE3FF"/>
                </a:gs>
                <a:gs pos="100000">
                  <a:srgbClr val="FFFFFF">
                    <a:alpha val="0"/>
                  </a:srgbClr>
                </a:gs>
              </a:gsLst>
              <a:lin ang="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Segoe" pitchFamily="34" charset="0"/>
              <a:ea typeface="+mn-ea"/>
              <a:cs typeface="+mn-cs"/>
            </a:endParaRPr>
          </a:p>
        </p:txBody>
      </p:sp>
      <p:grpSp>
        <p:nvGrpSpPr>
          <p:cNvPr id="39" name="Group 38"/>
          <p:cNvGrpSpPr/>
          <p:nvPr/>
        </p:nvGrpSpPr>
        <p:grpSpPr>
          <a:xfrm>
            <a:off x="325165" y="5331878"/>
            <a:ext cx="8494730" cy="864096"/>
            <a:chOff x="316650" y="5373216"/>
            <a:chExt cx="8494730" cy="596612"/>
          </a:xfrm>
          <a:noFill/>
        </p:grpSpPr>
        <p:sp>
          <p:nvSpPr>
            <p:cNvPr id="40" name="Rectangle 39"/>
            <p:cNvSpPr/>
            <p:nvPr/>
          </p:nvSpPr>
          <p:spPr bwMode="auto">
            <a:xfrm>
              <a:off x="316650" y="5373216"/>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1" name="TextBox 40"/>
            <p:cNvSpPr txBox="1"/>
            <p:nvPr/>
          </p:nvSpPr>
          <p:spPr>
            <a:xfrm>
              <a:off x="324635" y="5474860"/>
              <a:ext cx="1852879" cy="255004"/>
            </a:xfrm>
            <a:prstGeom prst="rect">
              <a:avLst/>
            </a:prstGeom>
            <a:grpFill/>
          </p:spPr>
          <p:txBody>
            <a:bodyPr wrap="square" rtlCol="0">
              <a:spAutoFit/>
            </a:bodyPr>
            <a:lstStyle/>
            <a:p>
              <a:pPr lvl="0" algn="ctr" defTabSz="914400" fontAlgn="base">
                <a:spcBef>
                  <a:spcPct val="0"/>
                </a:spcBef>
                <a:spcAft>
                  <a:spcPct val="0"/>
                </a:spcAft>
                <a:defRPr/>
              </a:pPr>
              <a:r>
                <a:rPr lang="en-US" b="1" kern="0" dirty="0" smtClean="0">
                  <a:effectLst>
                    <a:outerShdw blurRad="38100" dist="38100" dir="2700000" algn="tl">
                      <a:srgbClr val="000000">
                        <a:alpha val="43137"/>
                      </a:srgbClr>
                    </a:outerShdw>
                  </a:effectLst>
                </a:rPr>
                <a:t>Physical</a:t>
              </a:r>
              <a:endParaRPr kumimoji="0" lang="en-US" b="1" u="none" strike="noStrike" kern="0" cap="none" spc="0" normalizeH="0" baseline="0" noProof="0" dirty="0" smtClean="0">
                <a:ln>
                  <a:noFill/>
                </a:ln>
                <a:effectLst>
                  <a:outerShdw blurRad="38100" dist="38100" dir="2700000" algn="tl">
                    <a:srgbClr val="000000">
                      <a:alpha val="43137"/>
                    </a:srgbClr>
                  </a:outerShdw>
                </a:effectLst>
                <a:uLnTx/>
                <a:uFillTx/>
                <a:latin typeface="Segoe UI"/>
              </a:endParaRPr>
            </a:p>
          </p:txBody>
        </p:sp>
      </p:grpSp>
      <p:grpSp>
        <p:nvGrpSpPr>
          <p:cNvPr id="42" name="Group 41"/>
          <p:cNvGrpSpPr/>
          <p:nvPr/>
        </p:nvGrpSpPr>
        <p:grpSpPr>
          <a:xfrm>
            <a:off x="302893" y="2570160"/>
            <a:ext cx="8494730" cy="817501"/>
            <a:chOff x="294378" y="2880737"/>
            <a:chExt cx="8494730" cy="596612"/>
          </a:xfrm>
          <a:noFill/>
        </p:grpSpPr>
        <p:sp>
          <p:nvSpPr>
            <p:cNvPr id="43" name="Rectangle 42"/>
            <p:cNvSpPr/>
            <p:nvPr/>
          </p:nvSpPr>
          <p:spPr bwMode="auto">
            <a:xfrm>
              <a:off x="294378" y="2880737"/>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4" name="TextBox 43"/>
            <p:cNvSpPr txBox="1"/>
            <p:nvPr/>
          </p:nvSpPr>
          <p:spPr>
            <a:xfrm>
              <a:off x="316650" y="2943196"/>
              <a:ext cx="1860861" cy="269538"/>
            </a:xfrm>
            <a:prstGeom prst="rect">
              <a:avLst/>
            </a:prstGeom>
            <a:grpFill/>
          </p:spPr>
          <p:txBody>
            <a:bodyPr wrap="square" rtlCol="0">
              <a:spAutoFit/>
            </a:bodyPr>
            <a:lstStyle/>
            <a:p>
              <a:pPr lvl="0" algn="ctr" defTabSz="914400">
                <a:defRPr/>
              </a:pPr>
              <a:r>
                <a:rPr lang="en-CA" b="1" kern="0" dirty="0" smtClean="0">
                  <a:effectLst>
                    <a:outerShdw blurRad="38100" dist="38100" dir="2700000" algn="tl">
                      <a:srgbClr val="000000">
                        <a:alpha val="43137"/>
                      </a:srgbClr>
                    </a:outerShdw>
                  </a:effectLst>
                </a:rPr>
                <a:t>Application*</a:t>
              </a:r>
              <a:endParaRPr kumimoji="0" lang="en-US" b="1" i="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grpSp>
        <p:nvGrpSpPr>
          <p:cNvPr id="45" name="Group 44"/>
          <p:cNvGrpSpPr/>
          <p:nvPr/>
        </p:nvGrpSpPr>
        <p:grpSpPr>
          <a:xfrm>
            <a:off x="333150" y="3490732"/>
            <a:ext cx="8494730" cy="761025"/>
            <a:chOff x="324635" y="3787346"/>
            <a:chExt cx="8494730" cy="596612"/>
          </a:xfrm>
          <a:noFill/>
        </p:grpSpPr>
        <p:sp>
          <p:nvSpPr>
            <p:cNvPr id="46" name="Rectangle 45"/>
            <p:cNvSpPr/>
            <p:nvPr/>
          </p:nvSpPr>
          <p:spPr bwMode="auto">
            <a:xfrm>
              <a:off x="324635" y="3787346"/>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7" name="TextBox 46"/>
            <p:cNvSpPr txBox="1"/>
            <p:nvPr/>
          </p:nvSpPr>
          <p:spPr>
            <a:xfrm>
              <a:off x="324636" y="3895599"/>
              <a:ext cx="1852876" cy="289541"/>
            </a:xfrm>
            <a:prstGeom prst="rect">
              <a:avLst/>
            </a:prstGeom>
            <a:grpFill/>
          </p:spPr>
          <p:txBody>
            <a:bodyPr wrap="square" rtlCol="0">
              <a:spAutoFit/>
            </a:bodyPr>
            <a:lstStyle/>
            <a:p>
              <a:pPr lvl="0" algn="ctr" defTabSz="914400">
                <a:defRPr/>
              </a:pPr>
              <a:r>
                <a:rPr lang="en-US" b="1" kern="0" noProof="0" dirty="0" smtClean="0">
                  <a:effectLst>
                    <a:outerShdw blurRad="38100" dist="38100" dir="2700000" algn="tl">
                      <a:srgbClr val="000000">
                        <a:alpha val="43137"/>
                      </a:srgbClr>
                    </a:outerShdw>
                  </a:effectLst>
                </a:rPr>
                <a:t>Host</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grpSp>
        <p:nvGrpSpPr>
          <p:cNvPr id="48" name="Group 47"/>
          <p:cNvGrpSpPr/>
          <p:nvPr/>
        </p:nvGrpSpPr>
        <p:grpSpPr>
          <a:xfrm>
            <a:off x="325165" y="4411304"/>
            <a:ext cx="8494730" cy="776557"/>
            <a:chOff x="316650" y="4581128"/>
            <a:chExt cx="8494730" cy="596612"/>
          </a:xfrm>
          <a:noFill/>
        </p:grpSpPr>
        <p:sp>
          <p:nvSpPr>
            <p:cNvPr id="49" name="Rectangle 48"/>
            <p:cNvSpPr/>
            <p:nvPr/>
          </p:nvSpPr>
          <p:spPr bwMode="auto">
            <a:xfrm>
              <a:off x="316650" y="4581128"/>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50" name="TextBox 49"/>
            <p:cNvSpPr txBox="1"/>
            <p:nvPr/>
          </p:nvSpPr>
          <p:spPr>
            <a:xfrm>
              <a:off x="316651" y="4697680"/>
              <a:ext cx="1860864" cy="283750"/>
            </a:xfrm>
            <a:prstGeom prst="rect">
              <a:avLst/>
            </a:prstGeom>
            <a:grpFill/>
          </p:spPr>
          <p:txBody>
            <a:bodyPr wrap="square" rtlCol="0">
              <a:spAutoFit/>
            </a:bodyPr>
            <a:lstStyle/>
            <a:p>
              <a:pPr lvl="0" algn="ctr" defTabSz="914400">
                <a:defRPr/>
              </a:pPr>
              <a:r>
                <a:rPr lang="en-US" b="1" kern="0" dirty="0" smtClean="0">
                  <a:effectLst>
                    <a:outerShdw blurRad="38100" dist="38100" dir="2700000" algn="tl">
                      <a:srgbClr val="000000">
                        <a:alpha val="43137"/>
                      </a:srgbClr>
                    </a:outerShdw>
                  </a:effectLst>
                </a:rPr>
                <a:t>Network</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sp>
        <p:nvSpPr>
          <p:cNvPr id="51" name="TextBox 50"/>
          <p:cNvSpPr txBox="1"/>
          <p:nvPr/>
        </p:nvSpPr>
        <p:spPr>
          <a:xfrm>
            <a:off x="2186025" y="1727406"/>
            <a:ext cx="6535815"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Strong storage keys for access control</a:t>
            </a:r>
          </a:p>
          <a:p>
            <a:pPr marL="285750" lvl="0" indent="-285750" algn="l" defTabSz="914400">
              <a:buFont typeface="Wingdings" pitchFamily="2" charset="2"/>
              <a:buChar char="§"/>
              <a:defRPr/>
            </a:pPr>
            <a:r>
              <a:rPr lang="en-CA" b="0" kern="0" dirty="0" smtClean="0"/>
              <a:t>SSL support for data transfers between all parties</a:t>
            </a:r>
            <a:endParaRPr lang="en-CA" b="0" kern="0" dirty="0"/>
          </a:p>
        </p:txBody>
      </p:sp>
      <p:sp>
        <p:nvSpPr>
          <p:cNvPr id="52" name="TextBox 51"/>
          <p:cNvSpPr txBox="1"/>
          <p:nvPr/>
        </p:nvSpPr>
        <p:spPr>
          <a:xfrm>
            <a:off x="2186026" y="2655744"/>
            <a:ext cx="6562555"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Front-end .NET framework </a:t>
            </a:r>
            <a:r>
              <a:rPr lang="en-CA" b="0" kern="0" dirty="0"/>
              <a:t>code running under partial trust</a:t>
            </a:r>
          </a:p>
          <a:p>
            <a:pPr marL="285750" lvl="0" indent="-285750" algn="l" defTabSz="914400">
              <a:buFont typeface="Wingdings" pitchFamily="2" charset="2"/>
              <a:buChar char="§"/>
              <a:defRPr/>
            </a:pPr>
            <a:r>
              <a:rPr lang="en-CA" b="0" kern="0" dirty="0"/>
              <a:t>Windows account with least privileges</a:t>
            </a:r>
          </a:p>
        </p:txBody>
      </p:sp>
      <p:sp>
        <p:nvSpPr>
          <p:cNvPr id="53" name="TextBox 52"/>
          <p:cNvSpPr txBox="1"/>
          <p:nvPr/>
        </p:nvSpPr>
        <p:spPr>
          <a:xfrm>
            <a:off x="2186027" y="3414728"/>
            <a:ext cx="6562554" cy="923330"/>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Hardened version of Windows Server 2008 OS for both VM Host and VM Guest operating systems</a:t>
            </a:r>
          </a:p>
          <a:p>
            <a:pPr marL="285750" lvl="0" indent="-285750" algn="l" defTabSz="914400">
              <a:buFont typeface="Wingdings" pitchFamily="2" charset="2"/>
              <a:buChar char="§"/>
              <a:defRPr/>
            </a:pPr>
            <a:r>
              <a:rPr lang="en-CA" b="0" kern="0" dirty="0" smtClean="0"/>
              <a:t>Host boundaries enforced by external hypervisor</a:t>
            </a:r>
          </a:p>
        </p:txBody>
      </p:sp>
      <p:sp>
        <p:nvSpPr>
          <p:cNvPr id="54" name="TextBox 53"/>
          <p:cNvSpPr txBox="1"/>
          <p:nvPr/>
        </p:nvSpPr>
        <p:spPr>
          <a:xfrm>
            <a:off x="2186026" y="4476416"/>
            <a:ext cx="6562556"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Host firewall limiting traffic to VMs</a:t>
            </a:r>
          </a:p>
          <a:p>
            <a:pPr marL="285750" lvl="0" indent="-285750" algn="l" defTabSz="914400">
              <a:buFont typeface="Wingdings" pitchFamily="2" charset="2"/>
              <a:buChar char="§"/>
              <a:defRPr/>
            </a:pPr>
            <a:r>
              <a:rPr lang="en-CA" b="0" kern="0" dirty="0" smtClean="0"/>
              <a:t>VLANs and packet filters in routers</a:t>
            </a:r>
            <a:endParaRPr lang="en-CA" b="0" kern="0" dirty="0"/>
          </a:p>
        </p:txBody>
      </p:sp>
      <p:sp>
        <p:nvSpPr>
          <p:cNvPr id="55" name="TextBox 54"/>
          <p:cNvSpPr txBox="1"/>
          <p:nvPr/>
        </p:nvSpPr>
        <p:spPr>
          <a:xfrm>
            <a:off x="2186025" y="5309755"/>
            <a:ext cx="6562557" cy="923330"/>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World-class physical security</a:t>
            </a:r>
          </a:p>
          <a:p>
            <a:pPr marL="285750" lvl="0" indent="-285750" algn="l" defTabSz="914400">
              <a:buFont typeface="Wingdings" pitchFamily="2" charset="2"/>
              <a:buChar char="§"/>
              <a:defRPr/>
            </a:pPr>
            <a:r>
              <a:rPr lang="en-CA" b="0" kern="0" dirty="0" smtClean="0"/>
              <a:t>ISO 27001 and SAS 70 Type II certifications for datacenter processes</a:t>
            </a:r>
            <a:endParaRPr lang="en-CA" b="0" kern="0" dirty="0"/>
          </a:p>
        </p:txBody>
      </p:sp>
      <p:sp>
        <p:nvSpPr>
          <p:cNvPr id="56" name="TextBox 55"/>
          <p:cNvSpPr txBox="1"/>
          <p:nvPr/>
        </p:nvSpPr>
        <p:spPr>
          <a:xfrm>
            <a:off x="623371" y="1140129"/>
            <a:ext cx="1272436" cy="584775"/>
          </a:xfrm>
          <a:prstGeom prst="rect">
            <a:avLst/>
          </a:prstGeom>
          <a:gradFill>
            <a:gsLst>
              <a:gs pos="0">
                <a:srgbClr val="FFFFFF"/>
              </a:gs>
              <a:gs pos="50000">
                <a:srgbClr val="FFFFFF">
                  <a:alpha val="49000"/>
                </a:srgbClr>
              </a:gs>
              <a:gs pos="100000">
                <a:srgbClr val="C3D69B">
                  <a:tint val="23500"/>
                  <a:satMod val="160000"/>
                  <a:alpha val="0"/>
                </a:srgbClr>
              </a:gs>
            </a:gsLst>
            <a:lin ang="5400000" scaled="0"/>
          </a:gradFill>
          <a:ln>
            <a:solidFill>
              <a:schemeClr val="accent1"/>
            </a:solidFill>
          </a:ln>
        </p:spPr>
        <p:txBody>
          <a:bodyPr wrap="square" rtlCol="0">
            <a:spAutoFit/>
          </a:bodyPr>
          <a:lstStyle/>
          <a:p>
            <a:pPr lvl="0" algn="ctr" defTabSz="914400">
              <a:defRPr/>
            </a:pPr>
            <a:r>
              <a:rPr lang="en-US" sz="3200" b="1" kern="0" dirty="0" smtClean="0"/>
              <a:t>Layer</a:t>
            </a:r>
            <a:endParaRPr kumimoji="0" lang="en-US" sz="2400" b="1" u="none" strike="noStrike" kern="0" cap="none" spc="0" normalizeH="0" baseline="0" noProof="0" dirty="0">
              <a:ln>
                <a:noFill/>
              </a:ln>
              <a:uLnTx/>
              <a:uFillTx/>
              <a:latin typeface="Segoe UI"/>
            </a:endParaRPr>
          </a:p>
        </p:txBody>
      </p:sp>
      <p:sp>
        <p:nvSpPr>
          <p:cNvPr id="57" name="TextBox 56"/>
          <p:cNvSpPr txBox="1"/>
          <p:nvPr/>
        </p:nvSpPr>
        <p:spPr>
          <a:xfrm>
            <a:off x="2186026" y="1153791"/>
            <a:ext cx="6513569" cy="584775"/>
          </a:xfrm>
          <a:prstGeom prst="rect">
            <a:avLst/>
          </a:prstGeom>
          <a:gradFill>
            <a:gsLst>
              <a:gs pos="0">
                <a:srgbClr val="FFFFFF"/>
              </a:gs>
              <a:gs pos="50000">
                <a:srgbClr val="FFFFFF">
                  <a:alpha val="49000"/>
                </a:srgbClr>
              </a:gs>
              <a:gs pos="100000">
                <a:srgbClr val="C3D69B">
                  <a:tint val="23500"/>
                  <a:satMod val="160000"/>
                  <a:alpha val="0"/>
                </a:srgbClr>
              </a:gs>
            </a:gsLst>
            <a:lin ang="5400000" scaled="0"/>
          </a:gradFill>
          <a:ln>
            <a:solidFill>
              <a:schemeClr val="accent1"/>
            </a:solidFill>
          </a:ln>
        </p:spPr>
        <p:txBody>
          <a:bodyPr wrap="square" rtlCol="0">
            <a:spAutoFit/>
          </a:bodyPr>
          <a:lstStyle/>
          <a:p>
            <a:pPr lvl="0" algn="ctr" defTabSz="914400">
              <a:defRPr/>
            </a:pPr>
            <a:r>
              <a:rPr lang="en-US" sz="3200" b="1" kern="0" dirty="0" smtClean="0"/>
              <a:t>Defense-in-Depth</a:t>
            </a:r>
            <a:endParaRPr kumimoji="0" lang="en-US" sz="2400" b="1" u="none" strike="noStrike" kern="0" cap="none" spc="0" normalizeH="0" baseline="0" noProof="0" dirty="0">
              <a:ln>
                <a:noFill/>
              </a:ln>
              <a:uLnTx/>
              <a:uFillTx/>
              <a:latin typeface="Segoe UI"/>
            </a:endParaRPr>
          </a:p>
        </p:txBody>
      </p:sp>
      <p:sp>
        <p:nvSpPr>
          <p:cNvPr id="2" name="Footer Placeholder 1"/>
          <p:cNvSpPr>
            <a:spLocks noGrp="1"/>
          </p:cNvSpPr>
          <p:nvPr>
            <p:ph type="ftr" sz="quarter" idx="11"/>
          </p:nvPr>
        </p:nvSpPr>
        <p:spPr/>
        <p:txBody>
          <a:bodyPr/>
          <a:lstStyle/>
          <a:p>
            <a:r>
              <a:rPr lang="en-US" smtClean="0"/>
              <a:t>@Bill Wilder</a:t>
            </a:r>
            <a:endParaRPr lang="en-US" dirty="0"/>
          </a:p>
        </p:txBody>
      </p:sp>
      <p:sp>
        <p:nvSpPr>
          <p:cNvPr id="3" name="Slide Number Placeholder 2"/>
          <p:cNvSpPr>
            <a:spLocks noGrp="1"/>
          </p:cNvSpPr>
          <p:nvPr>
            <p:ph type="sldNum" sz="quarter" idx="12"/>
          </p:nvPr>
        </p:nvSpPr>
        <p:spPr/>
        <p:txBody>
          <a:bodyPr/>
          <a:lstStyle/>
          <a:p>
            <a:fld id="{62D04651-64BE-48C6-A67D-43478B0A2884}" type="slidenum">
              <a:rPr lang="en-US" smtClean="0"/>
              <a:pPr/>
              <a:t>7</a:t>
            </a:fld>
            <a:endParaRPr lang="en-US" dirty="0"/>
          </a:p>
        </p:txBody>
      </p:sp>
    </p:spTree>
    <p:extLst>
      <p:ext uri="{BB962C8B-B14F-4D97-AF65-F5344CB8AC3E}">
        <p14:creationId xmlns:p14="http://schemas.microsoft.com/office/powerpoint/2010/main" val="8004134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Defenses Inherited </a:t>
            </a:r>
            <a:r>
              <a:rPr lang="en-US" sz="3200" dirty="0" smtClean="0"/>
              <a:t>by </a:t>
            </a:r>
            <a:r>
              <a:rPr lang="en-US" sz="3200" dirty="0" smtClean="0"/>
              <a:t>Azure </a:t>
            </a:r>
            <a:r>
              <a:rPr lang="en-US" sz="3200" dirty="0" smtClean="0"/>
              <a:t>Applications</a:t>
            </a:r>
            <a:endParaRPr lang="en-US" sz="3200" dirty="0"/>
          </a:p>
        </p:txBody>
      </p:sp>
      <p:sp>
        <p:nvSpPr>
          <p:cNvPr id="4" name="Rounded Rectangle 3"/>
          <p:cNvSpPr/>
          <p:nvPr/>
        </p:nvSpPr>
        <p:spPr bwMode="auto">
          <a:xfrm>
            <a:off x="123967" y="1600200"/>
            <a:ext cx="1510861" cy="762000"/>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lvl="0" algn="ctr"/>
            <a:r>
              <a:rPr lang="en-US" dirty="0" smtClean="0">
                <a:solidFill>
                  <a:schemeClr val="bg1"/>
                </a:solidFill>
                <a:latin typeface="+mj-lt"/>
              </a:rPr>
              <a:t>Spoofing</a:t>
            </a:r>
            <a:endParaRPr lang="en-US" dirty="0">
              <a:solidFill>
                <a:schemeClr val="bg1"/>
              </a:solidFill>
              <a:latin typeface="+mj-lt"/>
            </a:endParaRPr>
          </a:p>
        </p:txBody>
      </p:sp>
      <p:sp>
        <p:nvSpPr>
          <p:cNvPr id="5" name="Rounded Rectangle 4"/>
          <p:cNvSpPr/>
          <p:nvPr/>
        </p:nvSpPr>
        <p:spPr bwMode="auto">
          <a:xfrm>
            <a:off x="1826796" y="1600200"/>
            <a:ext cx="1510861" cy="7620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dirty="0" smtClean="0">
                <a:solidFill>
                  <a:schemeClr val="bg1"/>
                </a:solidFill>
                <a:latin typeface="+mj-lt"/>
              </a:rPr>
              <a:t>Tampering/ Disclosure</a:t>
            </a:r>
            <a:endParaRPr lang="en-US" dirty="0">
              <a:solidFill>
                <a:schemeClr val="bg1"/>
              </a:solidFill>
              <a:latin typeface="+mj-lt"/>
            </a:endParaRPr>
          </a:p>
        </p:txBody>
      </p:sp>
      <p:sp>
        <p:nvSpPr>
          <p:cNvPr id="7" name="Rounded Rectangle 6"/>
          <p:cNvSpPr/>
          <p:nvPr/>
        </p:nvSpPr>
        <p:spPr bwMode="auto">
          <a:xfrm>
            <a:off x="7052861" y="1600200"/>
            <a:ext cx="1510861" cy="762000"/>
          </a:xfrm>
          <a:prstGeom prst="round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smtClean="0">
                <a:solidFill>
                  <a:schemeClr val="bg1"/>
                </a:solidFill>
                <a:latin typeface="+mj-lt"/>
              </a:rPr>
              <a:t>Elevation of Privilege</a:t>
            </a:r>
          </a:p>
        </p:txBody>
      </p:sp>
      <p:sp>
        <p:nvSpPr>
          <p:cNvPr id="8" name="Rounded Rectangle 7"/>
          <p:cNvSpPr/>
          <p:nvPr/>
        </p:nvSpPr>
        <p:spPr bwMode="auto">
          <a:xfrm>
            <a:off x="5339674" y="2438400"/>
            <a:ext cx="1510861" cy="3733800"/>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lvl="0"/>
            <a:endParaRPr lang="en-US" sz="1600" b="0" dirty="0" smtClean="0">
              <a:solidFill>
                <a:schemeClr val="bg1"/>
              </a:solidFill>
              <a:latin typeface="+mj-lt"/>
            </a:endParaRPr>
          </a:p>
          <a:p>
            <a:pPr lvl="0"/>
            <a:r>
              <a:rPr lang="en-US" sz="1600" b="0" dirty="0" smtClean="0">
                <a:solidFill>
                  <a:schemeClr val="bg1"/>
                </a:solidFill>
                <a:latin typeface="+mj-lt"/>
              </a:rPr>
              <a:t>Configurable scale-out</a:t>
            </a:r>
            <a:endParaRPr lang="en-US" sz="1600" b="0" dirty="0">
              <a:solidFill>
                <a:schemeClr val="bg1"/>
              </a:solidFill>
              <a:latin typeface="+mj-lt"/>
            </a:endParaRPr>
          </a:p>
        </p:txBody>
      </p:sp>
      <p:sp>
        <p:nvSpPr>
          <p:cNvPr id="9" name="Rounded Rectangle 8"/>
          <p:cNvSpPr/>
          <p:nvPr/>
        </p:nvSpPr>
        <p:spPr bwMode="auto">
          <a:xfrm>
            <a:off x="5339674" y="1600200"/>
            <a:ext cx="1510861" cy="762000"/>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smtClean="0">
                <a:solidFill>
                  <a:schemeClr val="bg1"/>
                </a:solidFill>
                <a:latin typeface="+mj-lt"/>
              </a:rPr>
              <a:t>Denial of Service</a:t>
            </a:r>
          </a:p>
        </p:txBody>
      </p:sp>
      <p:sp>
        <p:nvSpPr>
          <p:cNvPr id="11" name="Rounded Rectangle 10"/>
          <p:cNvSpPr/>
          <p:nvPr/>
        </p:nvSpPr>
        <p:spPr bwMode="auto">
          <a:xfrm>
            <a:off x="1826796" y="2438400"/>
            <a:ext cx="1510861" cy="37338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VM switch hardening</a:t>
            </a:r>
          </a:p>
          <a:p>
            <a:pPr lvl="0"/>
            <a:endParaRPr lang="en-US" sz="1600" b="0" dirty="0" smtClean="0">
              <a:solidFill>
                <a:schemeClr val="bg1"/>
              </a:solidFill>
              <a:latin typeface="+mj-lt"/>
            </a:endParaRPr>
          </a:p>
          <a:p>
            <a:pPr lvl="0"/>
            <a:r>
              <a:rPr lang="en-US" sz="1600" b="0" dirty="0" smtClean="0">
                <a:solidFill>
                  <a:schemeClr val="bg1"/>
                </a:solidFill>
                <a:latin typeface="+mj-lt"/>
              </a:rPr>
              <a:t>Certificate Services</a:t>
            </a:r>
          </a:p>
          <a:p>
            <a:pPr lvl="0"/>
            <a:endParaRPr lang="en-US" sz="1600" b="0" dirty="0" smtClean="0">
              <a:solidFill>
                <a:schemeClr val="bg1"/>
              </a:solidFill>
              <a:latin typeface="+mj-lt"/>
            </a:endParaRPr>
          </a:p>
          <a:p>
            <a:pPr lvl="0"/>
            <a:r>
              <a:rPr lang="en-US" sz="1600" b="0" dirty="0" smtClean="0">
                <a:solidFill>
                  <a:schemeClr val="bg1"/>
                </a:solidFill>
                <a:latin typeface="+mj-lt"/>
              </a:rPr>
              <a:t>Shared-Access Signatures</a:t>
            </a:r>
          </a:p>
          <a:p>
            <a:pPr lvl="0"/>
            <a:endParaRPr lang="en-US" sz="1600" b="0" dirty="0" smtClean="0">
              <a:solidFill>
                <a:schemeClr val="bg1"/>
              </a:solidFill>
              <a:latin typeface="+mj-lt"/>
            </a:endParaRPr>
          </a:p>
          <a:p>
            <a:pPr lvl="0"/>
            <a:r>
              <a:rPr lang="en-US" sz="1600" b="0" dirty="0" smtClean="0">
                <a:solidFill>
                  <a:schemeClr val="bg1"/>
                </a:solidFill>
                <a:latin typeface="+mj-lt"/>
              </a:rPr>
              <a:t>HTTPS </a:t>
            </a:r>
          </a:p>
          <a:p>
            <a:pPr lvl="0"/>
            <a:endParaRPr lang="en-US" sz="1600" b="0" dirty="0" smtClean="0">
              <a:solidFill>
                <a:schemeClr val="bg1"/>
              </a:solidFill>
              <a:latin typeface="+mj-lt"/>
            </a:endParaRPr>
          </a:p>
          <a:p>
            <a:pPr lvl="0"/>
            <a:r>
              <a:rPr lang="en-US" sz="1600" b="0" dirty="0" err="1" smtClean="0">
                <a:solidFill>
                  <a:schemeClr val="bg1"/>
                </a:solidFill>
                <a:latin typeface="+mj-lt"/>
              </a:rPr>
              <a:t>Sidechannel</a:t>
            </a:r>
            <a:r>
              <a:rPr lang="en-US" sz="1600" b="0" dirty="0" smtClean="0">
                <a:solidFill>
                  <a:schemeClr val="bg1"/>
                </a:solidFill>
                <a:latin typeface="+mj-lt"/>
              </a:rPr>
              <a:t> protections</a:t>
            </a:r>
            <a:endParaRPr lang="en-US" sz="1600" b="0" dirty="0">
              <a:solidFill>
                <a:schemeClr val="bg1"/>
              </a:solidFill>
              <a:latin typeface="+mj-lt"/>
            </a:endParaRPr>
          </a:p>
        </p:txBody>
      </p:sp>
      <p:sp>
        <p:nvSpPr>
          <p:cNvPr id="12" name="Rounded Rectangle 11"/>
          <p:cNvSpPr/>
          <p:nvPr/>
        </p:nvSpPr>
        <p:spPr bwMode="auto">
          <a:xfrm>
            <a:off x="123967" y="2438400"/>
            <a:ext cx="1510861" cy="3733800"/>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VLANs</a:t>
            </a:r>
          </a:p>
          <a:p>
            <a:pPr lvl="0"/>
            <a:endParaRPr lang="en-US" sz="1600" b="0" dirty="0" smtClean="0">
              <a:solidFill>
                <a:schemeClr val="bg1"/>
              </a:solidFill>
              <a:latin typeface="+mj-lt"/>
            </a:endParaRPr>
          </a:p>
          <a:p>
            <a:pPr lvl="0"/>
            <a:r>
              <a:rPr lang="en-US" sz="1600" b="0" dirty="0" smtClean="0">
                <a:solidFill>
                  <a:schemeClr val="bg1"/>
                </a:solidFill>
                <a:latin typeface="+mj-lt"/>
              </a:rPr>
              <a:t>Top of Rack Switches</a:t>
            </a:r>
          </a:p>
          <a:p>
            <a:pPr lvl="0"/>
            <a:endParaRPr lang="en-US" sz="1600" b="0" dirty="0" smtClean="0">
              <a:solidFill>
                <a:schemeClr val="bg1"/>
              </a:solidFill>
              <a:latin typeface="+mj-lt"/>
            </a:endParaRPr>
          </a:p>
          <a:p>
            <a:pPr lvl="0"/>
            <a:r>
              <a:rPr lang="en-US" sz="1600" b="0" dirty="0" smtClean="0">
                <a:solidFill>
                  <a:schemeClr val="bg1"/>
                </a:solidFill>
                <a:latin typeface="+mj-lt"/>
              </a:rPr>
              <a:t>Custom packet filtering</a:t>
            </a:r>
          </a:p>
        </p:txBody>
      </p:sp>
      <p:sp>
        <p:nvSpPr>
          <p:cNvPr id="13" name="Rounded Rectangle 12"/>
          <p:cNvSpPr/>
          <p:nvPr/>
        </p:nvSpPr>
        <p:spPr bwMode="auto">
          <a:xfrm>
            <a:off x="7052861" y="2438400"/>
            <a:ext cx="1510861" cy="3733800"/>
          </a:xfrm>
          <a:prstGeom prst="round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Partial Trust Runtime</a:t>
            </a:r>
          </a:p>
          <a:p>
            <a:pPr lvl="0"/>
            <a:endParaRPr lang="en-US" sz="1600" b="0" dirty="0" smtClean="0">
              <a:solidFill>
                <a:schemeClr val="bg1"/>
              </a:solidFill>
              <a:latin typeface="+mj-lt"/>
            </a:endParaRPr>
          </a:p>
          <a:p>
            <a:pPr lvl="0"/>
            <a:r>
              <a:rPr lang="en-US" sz="1600" b="0" dirty="0" smtClean="0">
                <a:solidFill>
                  <a:schemeClr val="bg1"/>
                </a:solidFill>
                <a:latin typeface="+mj-lt"/>
              </a:rPr>
              <a:t>Hypervisor custom sandboxing</a:t>
            </a:r>
          </a:p>
          <a:p>
            <a:pPr lvl="0"/>
            <a:endParaRPr lang="en-US" sz="1600" b="0" dirty="0" smtClean="0">
              <a:solidFill>
                <a:schemeClr val="bg1"/>
              </a:solidFill>
              <a:latin typeface="+mj-lt"/>
            </a:endParaRPr>
          </a:p>
          <a:p>
            <a:pPr lvl="0"/>
            <a:r>
              <a:rPr lang="en-US" sz="1600" b="0" dirty="0" smtClean="0">
                <a:solidFill>
                  <a:schemeClr val="bg1"/>
                </a:solidFill>
                <a:latin typeface="+mj-lt"/>
              </a:rPr>
              <a:t>Virtual Service Accounts</a:t>
            </a:r>
            <a:endParaRPr lang="en-US" sz="1600" b="0" dirty="0">
              <a:solidFill>
                <a:schemeClr val="bg1"/>
              </a:solidFill>
              <a:latin typeface="+mj-lt"/>
            </a:endParaRPr>
          </a:p>
        </p:txBody>
      </p:sp>
      <p:sp>
        <p:nvSpPr>
          <p:cNvPr id="14" name="Rounded Rectangle 13"/>
          <p:cNvSpPr/>
          <p:nvPr/>
        </p:nvSpPr>
        <p:spPr bwMode="auto">
          <a:xfrm>
            <a:off x="3517530" y="1600200"/>
            <a:ext cx="1621220" cy="762000"/>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914099"/>
            <a:r>
              <a:rPr lang="en-US" dirty="0">
                <a:solidFill>
                  <a:schemeClr val="bg1"/>
                </a:solidFill>
                <a:latin typeface="+mj-lt"/>
              </a:rPr>
              <a:t>Repudiation</a:t>
            </a:r>
          </a:p>
        </p:txBody>
      </p:sp>
      <p:sp>
        <p:nvSpPr>
          <p:cNvPr id="15" name="Rounded Rectangle 14"/>
          <p:cNvSpPr/>
          <p:nvPr/>
        </p:nvSpPr>
        <p:spPr bwMode="auto">
          <a:xfrm>
            <a:off x="3517530" y="2438400"/>
            <a:ext cx="1621219" cy="3733800"/>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r>
              <a:rPr lang="en-US" sz="1600" b="0">
                <a:solidFill>
                  <a:schemeClr val="bg1"/>
                </a:solidFill>
                <a:latin typeface="+mj-lt"/>
              </a:rPr>
              <a:t>Monitoring </a:t>
            </a:r>
            <a:endParaRPr lang="en-US" sz="1600" b="0" smtClean="0">
              <a:solidFill>
                <a:schemeClr val="bg1"/>
              </a:solidFill>
              <a:latin typeface="+mj-lt"/>
            </a:endParaRPr>
          </a:p>
          <a:p>
            <a:endParaRPr lang="en-US" sz="1600" b="0">
              <a:solidFill>
                <a:schemeClr val="bg1"/>
              </a:solidFill>
              <a:latin typeface="+mj-lt"/>
            </a:endParaRPr>
          </a:p>
          <a:p>
            <a:r>
              <a:rPr lang="en-US" sz="1600" b="0" smtClean="0">
                <a:solidFill>
                  <a:schemeClr val="bg1"/>
                </a:solidFill>
                <a:latin typeface="+mj-lt"/>
              </a:rPr>
              <a:t>Diagnostics </a:t>
            </a:r>
            <a:r>
              <a:rPr lang="en-US" sz="1600" b="0">
                <a:solidFill>
                  <a:schemeClr val="bg1"/>
                </a:solidFill>
                <a:latin typeface="+mj-lt"/>
              </a:rPr>
              <a:t>Service</a:t>
            </a:r>
            <a:endParaRPr lang="en-US" sz="1600" b="0" dirty="0">
              <a:solidFill>
                <a:schemeClr val="bg1"/>
              </a:solidFill>
              <a:latin typeface="+mj-lt"/>
            </a:endParaRPr>
          </a:p>
        </p:txBody>
      </p:sp>
      <p:sp>
        <p:nvSpPr>
          <p:cNvPr id="3" name="Footer Placeholder 2"/>
          <p:cNvSpPr>
            <a:spLocks noGrp="1"/>
          </p:cNvSpPr>
          <p:nvPr>
            <p:ph type="ftr" sz="quarter" idx="11"/>
          </p:nvPr>
        </p:nvSpPr>
        <p:spPr/>
        <p:txBody>
          <a:bodyPr/>
          <a:lstStyle/>
          <a:p>
            <a:r>
              <a:rPr lang="en-US" smtClean="0"/>
              <a:t>@Bill Wilder</a:t>
            </a:r>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8</a:t>
            </a:fld>
            <a:endParaRPr lang="en-US" dirty="0"/>
          </a:p>
        </p:txBody>
      </p:sp>
    </p:spTree>
    <p:extLst>
      <p:ext uri="{BB962C8B-B14F-4D97-AF65-F5344CB8AC3E}">
        <p14:creationId xmlns:p14="http://schemas.microsoft.com/office/powerpoint/2010/main" val="232154417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Developer Resources</a:t>
            </a:r>
            <a:endParaRPr lang="en-US" dirty="0"/>
          </a:p>
        </p:txBody>
      </p:sp>
      <p:sp>
        <p:nvSpPr>
          <p:cNvPr id="3" name="Content Placeholder 2"/>
          <p:cNvSpPr>
            <a:spLocks noGrp="1"/>
          </p:cNvSpPr>
          <p:nvPr>
            <p:ph idx="1"/>
          </p:nvPr>
        </p:nvSpPr>
        <p:spPr>
          <a:xfrm>
            <a:off x="457200" y="1338175"/>
            <a:ext cx="8229600" cy="5440270"/>
          </a:xfrm>
        </p:spPr>
        <p:txBody>
          <a:bodyPr>
            <a:normAutofit fontScale="92500" lnSpcReduction="20000"/>
          </a:bodyPr>
          <a:lstStyle/>
          <a:p>
            <a:r>
              <a:rPr lang="en-US" sz="3600" b="1" dirty="0" smtClean="0">
                <a:hlinkClick r:id="rId2"/>
              </a:rPr>
              <a:t>www.windowsazure.com/develop/</a:t>
            </a:r>
            <a:r>
              <a:rPr lang="en-US" sz="3600" dirty="0" smtClean="0"/>
              <a:t> is LOADED with </a:t>
            </a:r>
            <a:r>
              <a:rPr lang="en-US" sz="3600" dirty="0" err="1" smtClean="0"/>
              <a:t>Dev</a:t>
            </a:r>
            <a:r>
              <a:rPr lang="en-US" sz="3600" dirty="0" smtClean="0"/>
              <a:t> Libraries, Training Kits, How To Guides across:</a:t>
            </a:r>
          </a:p>
          <a:p>
            <a:pPr lvl="1"/>
            <a:r>
              <a:rPr lang="en-US" sz="2600" dirty="0" smtClean="0"/>
              <a:t>Mobile (</a:t>
            </a:r>
            <a:r>
              <a:rPr lang="en-US" sz="2600" dirty="0" err="1" smtClean="0"/>
              <a:t>iOS</a:t>
            </a:r>
            <a:r>
              <a:rPr lang="en-US" sz="2600" dirty="0" smtClean="0"/>
              <a:t>, Android, Win Phone, Win 8 SDKs)</a:t>
            </a:r>
          </a:p>
          <a:p>
            <a:pPr lvl="1"/>
            <a:r>
              <a:rPr lang="en-US" sz="2600" dirty="0" smtClean="0"/>
              <a:t>.NET, Node.js, Java, PHP, Python, REST</a:t>
            </a:r>
          </a:p>
          <a:p>
            <a:pPr lvl="1"/>
            <a:r>
              <a:rPr lang="en-US" sz="2600" dirty="0" smtClean="0"/>
              <a:t>PowerShell, CLI</a:t>
            </a:r>
          </a:p>
          <a:p>
            <a:r>
              <a:rPr lang="en-US" dirty="0" smtClean="0"/>
              <a:t>Example: Create </a:t>
            </a:r>
            <a:r>
              <a:rPr lang="en-US" b="1" dirty="0" smtClean="0"/>
              <a:t>Node.js web site</a:t>
            </a:r>
            <a:r>
              <a:rPr lang="en-US" dirty="0" smtClean="0"/>
              <a:t> from Mac CLI</a:t>
            </a:r>
            <a:br>
              <a:rPr lang="en-US" dirty="0" smtClean="0"/>
            </a:br>
            <a:r>
              <a:rPr lang="en-US" sz="1600" dirty="0" smtClean="0">
                <a:hlinkClick r:id="rId3"/>
              </a:rPr>
              <a:t>https</a:t>
            </a:r>
            <a:r>
              <a:rPr lang="en-US" sz="1600" dirty="0">
                <a:hlinkClick r:id="rId3"/>
              </a:rPr>
              <a:t>://</a:t>
            </a:r>
            <a:r>
              <a:rPr lang="en-US" sz="1600" dirty="0" smtClean="0">
                <a:hlinkClick r:id="rId3"/>
              </a:rPr>
              <a:t>www.windowsazure.com/en-us/develop/nodejs/tutorials/create-a-website-(</a:t>
            </a:r>
            <a:r>
              <a:rPr lang="en-US" sz="1600" b="1" dirty="0" smtClean="0">
                <a:hlinkClick r:id="rId3"/>
              </a:rPr>
              <a:t>mac</a:t>
            </a:r>
            <a:r>
              <a:rPr lang="en-US" sz="1600" dirty="0" smtClean="0">
                <a:hlinkClick r:id="rId3"/>
              </a:rPr>
              <a:t>)/</a:t>
            </a:r>
            <a:r>
              <a:rPr lang="en-US" sz="1600" dirty="0" smtClean="0"/>
              <a:t> </a:t>
            </a:r>
          </a:p>
          <a:p>
            <a:r>
              <a:rPr lang="en-US" dirty="0" smtClean="0"/>
              <a:t>Example: Create </a:t>
            </a:r>
            <a:r>
              <a:rPr lang="en-US" b="1" dirty="0" smtClean="0"/>
              <a:t>Linux (</a:t>
            </a:r>
            <a:r>
              <a:rPr lang="en-US" b="1" dirty="0" err="1" smtClean="0"/>
              <a:t>CentOS</a:t>
            </a:r>
            <a:r>
              <a:rPr lang="en-US" b="1" dirty="0" smtClean="0"/>
              <a:t>) VM</a:t>
            </a:r>
            <a:r>
              <a:rPr lang="en-US" dirty="0" smtClean="0"/>
              <a:t> from CLI (Node-based CLI – Windows not </a:t>
            </a:r>
            <a:r>
              <a:rPr lang="en-US" dirty="0"/>
              <a:t>required</a:t>
            </a:r>
            <a:r>
              <a:rPr lang="en-US" dirty="0" smtClean="0"/>
              <a:t>) </a:t>
            </a:r>
            <a:r>
              <a:rPr lang="en-US" sz="1700" dirty="0">
                <a:hlinkClick r:id="rId4"/>
              </a:rPr>
              <a:t>https://www.windowsazure.com/en-us/develop/</a:t>
            </a:r>
            <a:r>
              <a:rPr lang="en-US" sz="1700" b="1" dirty="0">
                <a:hlinkClick r:id="rId4"/>
              </a:rPr>
              <a:t>php</a:t>
            </a:r>
            <a:r>
              <a:rPr lang="en-US" sz="1700" dirty="0">
                <a:hlinkClick r:id="rId4"/>
              </a:rPr>
              <a:t>/how-to-guides/command-line-tools</a:t>
            </a:r>
            <a:r>
              <a:rPr lang="en-US" sz="1700" dirty="0" smtClean="0">
                <a:hlinkClick r:id="rId4"/>
              </a:rPr>
              <a:t>/</a:t>
            </a:r>
            <a:r>
              <a:rPr lang="en-US" sz="1700" dirty="0" smtClean="0"/>
              <a:t> </a:t>
            </a:r>
            <a:r>
              <a:rPr lang="en-US" sz="1700" dirty="0">
                <a:hlinkClick r:id="rId5"/>
              </a:rPr>
              <a:t>https://www.windowsazure.com/en-us/develop/</a:t>
            </a:r>
            <a:r>
              <a:rPr lang="en-US" sz="1700" b="1" dirty="0">
                <a:hlinkClick r:id="rId5"/>
              </a:rPr>
              <a:t>nodejs</a:t>
            </a:r>
            <a:r>
              <a:rPr lang="en-US" sz="1700" dirty="0">
                <a:hlinkClick r:id="rId5"/>
              </a:rPr>
              <a:t>/how-to-guides/command-line-tools</a:t>
            </a:r>
            <a:r>
              <a:rPr lang="en-US" sz="1700" dirty="0" smtClean="0">
                <a:hlinkClick r:id="rId5"/>
              </a:rPr>
              <a:t>/</a:t>
            </a:r>
            <a:r>
              <a:rPr lang="en-US" sz="1700" dirty="0" smtClean="0"/>
              <a:t>  </a:t>
            </a:r>
          </a:p>
          <a:p>
            <a:r>
              <a:rPr lang="en-US" dirty="0"/>
              <a:t>Example: </a:t>
            </a:r>
            <a:r>
              <a:rPr lang="en-US" dirty="0" smtClean="0"/>
              <a:t>Install </a:t>
            </a:r>
            <a:r>
              <a:rPr lang="en-US" b="1" dirty="0" err="1" smtClean="0"/>
              <a:t>Couchbase</a:t>
            </a:r>
            <a:r>
              <a:rPr lang="en-US" b="1" dirty="0" smtClean="0"/>
              <a:t> + </a:t>
            </a:r>
            <a:r>
              <a:rPr lang="en-US" b="1" dirty="0" err="1" smtClean="0"/>
              <a:t>VNet</a:t>
            </a:r>
            <a:r>
              <a:rPr lang="en-US" dirty="0" smtClean="0"/>
              <a:t> on VM</a:t>
            </a:r>
            <a:r>
              <a:rPr lang="en-US" dirty="0"/>
              <a:t/>
            </a:r>
            <a:br>
              <a:rPr lang="en-US" dirty="0"/>
            </a:br>
            <a:r>
              <a:rPr lang="en-US" sz="1800" dirty="0">
                <a:hlinkClick r:id="rId6"/>
              </a:rPr>
              <a:t>http://</a:t>
            </a:r>
            <a:r>
              <a:rPr lang="en-US" sz="1800" dirty="0" smtClean="0">
                <a:hlinkClick r:id="rId6"/>
              </a:rPr>
              <a:t>blogs.msdn.com/b/jimoneil/archive/2012/06/16/couchbase-on-azure-a-tour-of-new-windows-azure-features.aspx </a:t>
            </a:r>
            <a:endParaRPr lang="en-US" sz="1800" dirty="0"/>
          </a:p>
          <a:p>
            <a:endParaRPr lang="en-US" sz="1700" dirty="0"/>
          </a:p>
        </p:txBody>
      </p:sp>
      <p:sp>
        <p:nvSpPr>
          <p:cNvPr id="4" name="Footer Placeholder 3"/>
          <p:cNvSpPr>
            <a:spLocks noGrp="1"/>
          </p:cNvSpPr>
          <p:nvPr>
            <p:ph type="ftr" sz="quarter" idx="11"/>
          </p:nvPr>
        </p:nvSpPr>
        <p:spPr/>
        <p:txBody>
          <a:bodyPr/>
          <a:lstStyle/>
          <a:p>
            <a:r>
              <a:rPr lang="en-US" smtClean="0"/>
              <a:t>@Bill Wilder</a:t>
            </a:r>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9</a:t>
            </a:fld>
            <a:endParaRPr lang="en-US" dirty="0"/>
          </a:p>
        </p:txBody>
      </p:sp>
    </p:spTree>
    <p:extLst>
      <p:ext uri="{BB962C8B-B14F-4D97-AF65-F5344CB8AC3E}">
        <p14:creationId xmlns:p14="http://schemas.microsoft.com/office/powerpoint/2010/main" val="321775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199313"/>
          </a:xfrm>
        </p:spPr>
        <p:txBody>
          <a:bodyPr>
            <a:normAutofit/>
          </a:bodyPr>
          <a:lstStyle/>
          <a:p>
            <a:r>
              <a:rPr lang="en-US" sz="7200" b="1" dirty="0" smtClean="0">
                <a:solidFill>
                  <a:schemeClr val="accent1">
                    <a:lumMod val="75000"/>
                  </a:schemeClr>
                </a:solidFill>
              </a:rPr>
              <a:t>PORTAL DEMO</a:t>
            </a:r>
            <a:br>
              <a:rPr lang="en-US" sz="7200" b="1" dirty="0" smtClean="0">
                <a:solidFill>
                  <a:schemeClr val="accent1">
                    <a:lumMod val="75000"/>
                  </a:schemeClr>
                </a:solidFill>
              </a:rPr>
            </a:br>
            <a:r>
              <a:rPr lang="en-US" sz="5400" b="1" dirty="0" smtClean="0">
                <a:solidFill>
                  <a:schemeClr val="accent1">
                    <a:lumMod val="75000"/>
                  </a:schemeClr>
                </a:solidFill>
              </a:rPr>
              <a:t/>
            </a:r>
            <a:br>
              <a:rPr lang="en-US" sz="5400" b="1" dirty="0" smtClean="0">
                <a:solidFill>
                  <a:schemeClr val="accent1">
                    <a:lumMod val="75000"/>
                  </a:schemeClr>
                </a:solidFill>
              </a:rPr>
            </a:br>
            <a:r>
              <a:rPr lang="en-US" sz="3200" b="1" dirty="0" smtClean="0">
                <a:solidFill>
                  <a:schemeClr val="accent1">
                    <a:lumMod val="75000"/>
                  </a:schemeClr>
                </a:solidFill>
                <a:hlinkClick r:id="rId3"/>
              </a:rPr>
              <a:t>www.windowsazure.com</a:t>
            </a:r>
            <a:r>
              <a:rPr lang="en-US" sz="3200" b="1" dirty="0" smtClean="0">
                <a:solidFill>
                  <a:schemeClr val="accent1">
                    <a:lumMod val="75000"/>
                  </a:schemeClr>
                </a:solidFill>
              </a:rPr>
              <a:t/>
            </a:r>
            <a:br>
              <a:rPr lang="en-US" sz="3200" b="1" dirty="0" smtClean="0">
                <a:solidFill>
                  <a:schemeClr val="accent1">
                    <a:lumMod val="75000"/>
                  </a:schemeClr>
                </a:solidFill>
              </a:rPr>
            </a:br>
            <a:r>
              <a:rPr lang="en-US" sz="3200" b="1" dirty="0" smtClean="0">
                <a:solidFill>
                  <a:schemeClr val="accent1">
                    <a:lumMod val="75000"/>
                  </a:schemeClr>
                </a:solidFill>
                <a:hlinkClick r:id="rId4"/>
              </a:rPr>
              <a:t>manage.windowsazure.com</a:t>
            </a:r>
            <a:r>
              <a:rPr lang="en-US" sz="3200" b="1" dirty="0" smtClean="0">
                <a:solidFill>
                  <a:schemeClr val="accent1">
                    <a:lumMod val="75000"/>
                  </a:schemeClr>
                </a:solidFill>
              </a:rPr>
              <a:t> </a:t>
            </a:r>
            <a:endParaRPr lang="en-US" sz="3200" b="1" dirty="0">
              <a:solidFill>
                <a:schemeClr val="accent1">
                  <a:lumMod val="75000"/>
                </a:schemeClr>
              </a:solidFill>
            </a:endParaRPr>
          </a:p>
        </p:txBody>
      </p:sp>
      <p:sp>
        <p:nvSpPr>
          <p:cNvPr id="3" name="Footer Placeholder 2"/>
          <p:cNvSpPr>
            <a:spLocks noGrp="1"/>
          </p:cNvSpPr>
          <p:nvPr>
            <p:ph type="ftr" sz="quarter" idx="11"/>
          </p:nvPr>
        </p:nvSpPr>
        <p:spPr/>
        <p:txBody>
          <a:bodyPr/>
          <a:lstStyle/>
          <a:p>
            <a:r>
              <a:rPr lang="en-US" smtClean="0"/>
              <a:t>@Bill Wilder</a:t>
            </a:r>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10</a:t>
            </a:fld>
            <a:endParaRPr lang="en-US" dirty="0"/>
          </a:p>
        </p:txBody>
      </p:sp>
    </p:spTree>
    <p:extLst>
      <p:ext uri="{BB962C8B-B14F-4D97-AF65-F5344CB8AC3E}">
        <p14:creationId xmlns:p14="http://schemas.microsoft.com/office/powerpoint/2010/main" val="2792216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Create Ubuntu VM</a:t>
            </a:r>
            <a:endParaRPr lang="en-US" b="1" dirty="0">
              <a:solidFill>
                <a:schemeClr val="tx2"/>
              </a:solidFill>
            </a:endParaRPr>
          </a:p>
        </p:txBody>
      </p:sp>
      <p:sp>
        <p:nvSpPr>
          <p:cNvPr id="5" name="Title 1"/>
          <p:cNvSpPr txBox="1">
            <a:spLocks/>
          </p:cNvSpPr>
          <p:nvPr/>
        </p:nvSpPr>
        <p:spPr>
          <a:xfrm rot="21151857">
            <a:off x="-61215" y="253850"/>
            <a:ext cx="925525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world</a:t>
            </a:r>
            <a:endParaRPr lang="en-US" sz="3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204849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Key</a:t>
            </a:r>
            <a:endParaRPr lang="en-US" dirty="0"/>
          </a:p>
        </p:txBody>
      </p:sp>
      <p:sp>
        <p:nvSpPr>
          <p:cNvPr id="3" name="Content Placeholder 2"/>
          <p:cNvSpPr>
            <a:spLocks noGrp="1"/>
          </p:cNvSpPr>
          <p:nvPr>
            <p:ph idx="1"/>
          </p:nvPr>
        </p:nvSpPr>
        <p:spPr/>
        <p:txBody>
          <a:bodyPr>
            <a:normAutofit/>
          </a:bodyPr>
          <a:lstStyle/>
          <a:p>
            <a:pPr marL="0" indent="0">
              <a:buNone/>
            </a:pPr>
            <a:r>
              <a:rPr lang="en-US" dirty="0" err="1"/>
              <a:t>openssl</a:t>
            </a:r>
            <a:r>
              <a:rPr lang="en-US" dirty="0"/>
              <a:t> </a:t>
            </a:r>
            <a:r>
              <a:rPr lang="en-US" dirty="0" err="1"/>
              <a:t>req</a:t>
            </a:r>
            <a:r>
              <a:rPr lang="en-US" dirty="0"/>
              <a:t> -x509 -nodes -days 365 </a:t>
            </a:r>
            <a:r>
              <a:rPr lang="en-US" dirty="0" smtClean="0"/>
              <a:t>\</a:t>
            </a:r>
          </a:p>
          <a:p>
            <a:pPr marL="0" indent="0">
              <a:buNone/>
            </a:pPr>
            <a:r>
              <a:rPr lang="en-US" dirty="0"/>
              <a:t> </a:t>
            </a:r>
            <a:r>
              <a:rPr lang="en-US" dirty="0" smtClean="0"/>
              <a:t>  -</a:t>
            </a:r>
            <a:r>
              <a:rPr lang="en-US" dirty="0" err="1"/>
              <a:t>newkey</a:t>
            </a:r>
            <a:r>
              <a:rPr lang="en-US" dirty="0"/>
              <a:t> rsa:2048 </a:t>
            </a:r>
            <a:r>
              <a:rPr lang="en-US" dirty="0" smtClean="0"/>
              <a:t>\</a:t>
            </a:r>
          </a:p>
          <a:p>
            <a:pPr marL="0" indent="0">
              <a:buNone/>
            </a:pPr>
            <a:r>
              <a:rPr lang="en-US" dirty="0"/>
              <a:t> </a:t>
            </a:r>
            <a:r>
              <a:rPr lang="en-US" dirty="0" smtClean="0"/>
              <a:t>  -</a:t>
            </a:r>
            <a:r>
              <a:rPr lang="en-US" dirty="0" err="1"/>
              <a:t>keyout</a:t>
            </a:r>
            <a:r>
              <a:rPr lang="en-US" dirty="0"/>
              <a:t> example1.key \</a:t>
            </a:r>
          </a:p>
          <a:p>
            <a:pPr marL="0" indent="0">
              <a:buNone/>
            </a:pPr>
            <a:r>
              <a:rPr lang="en-US" dirty="0" smtClean="0"/>
              <a:t>   -</a:t>
            </a:r>
            <a:r>
              <a:rPr lang="en-US" dirty="0"/>
              <a:t>out example1.pem</a:t>
            </a:r>
          </a:p>
          <a:p>
            <a:pPr marL="0" indent="0">
              <a:buNone/>
            </a:pPr>
            <a:r>
              <a:rPr lang="en-US" dirty="0" smtClean="0"/>
              <a:t/>
            </a:r>
            <a:br>
              <a:rPr lang="en-US" dirty="0" smtClean="0"/>
            </a:br>
            <a:r>
              <a:rPr lang="en-US" dirty="0" err="1" smtClean="0"/>
              <a:t>chmod</a:t>
            </a:r>
            <a:r>
              <a:rPr lang="en-US" dirty="0" smtClean="0"/>
              <a:t> </a:t>
            </a:r>
            <a:r>
              <a:rPr lang="en-US" dirty="0"/>
              <a:t>600 </a:t>
            </a:r>
            <a:r>
              <a:rPr lang="en-US" dirty="0" smtClean="0"/>
              <a:t>example1.key</a:t>
            </a:r>
            <a:endParaRPr lang="en-US" dirty="0"/>
          </a:p>
          <a:p>
            <a:pPr marL="0" indent="0">
              <a:buNone/>
            </a:pPr>
            <a:endParaRPr lang="en-US" sz="1600" dirty="0"/>
          </a:p>
          <a:p>
            <a:pPr marL="0" indent="0">
              <a:buNone/>
            </a:pPr>
            <a:endParaRPr lang="en-US" dirty="0"/>
          </a:p>
        </p:txBody>
      </p:sp>
    </p:spTree>
    <p:extLst>
      <p:ext uri="{BB962C8B-B14F-4D97-AF65-F5344CB8AC3E}">
        <p14:creationId xmlns:p14="http://schemas.microsoft.com/office/powerpoint/2010/main" val="15611880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sz="3000" dirty="0" smtClean="0"/>
              <a:t>azure </a:t>
            </a:r>
            <a:r>
              <a:rPr lang="en-US" sz="3000" dirty="0" err="1"/>
              <a:t>vm</a:t>
            </a:r>
            <a:r>
              <a:rPr lang="en-US" sz="3000" dirty="0"/>
              <a:t> create --location "West US" --</a:t>
            </a:r>
            <a:r>
              <a:rPr lang="en-US" sz="3000" dirty="0" err="1"/>
              <a:t>ssh</a:t>
            </a:r>
            <a:r>
              <a:rPr lang="en-US" sz="3000" dirty="0"/>
              <a:t> 22 </a:t>
            </a:r>
            <a:r>
              <a:rPr lang="en-US" sz="3000" b="1" dirty="0" smtClean="0"/>
              <a:t>zoran1</a:t>
            </a:r>
            <a:r>
              <a:rPr lang="en-US" sz="3000" dirty="0" smtClean="0"/>
              <a:t> </a:t>
            </a:r>
            <a:r>
              <a:rPr lang="en-US" sz="3000" dirty="0"/>
              <a:t>b39f27a8b8c64d52b05eac6a62ebad85__Ubuntu-13_04-amd64-server-20130824-en-us-30GB </a:t>
            </a:r>
            <a:r>
              <a:rPr lang="en-US" sz="3000" dirty="0" err="1"/>
              <a:t>azureuser</a:t>
            </a:r>
            <a:r>
              <a:rPr lang="en-US" sz="3000" dirty="0"/>
              <a:t> </a:t>
            </a:r>
            <a:r>
              <a:rPr lang="en-US" sz="3000" dirty="0" smtClean="0"/>
              <a:t> </a:t>
            </a:r>
            <a:r>
              <a:rPr lang="en-US" sz="3000" dirty="0" err="1" smtClean="0"/>
              <a:t>secretPa</a:t>
            </a:r>
            <a:r>
              <a:rPr lang="en-US" sz="3000" dirty="0" smtClean="0"/>
              <a:t>$$Here123</a:t>
            </a:r>
            <a:endParaRPr lang="en-US" sz="3000" dirty="0"/>
          </a:p>
          <a:p>
            <a:pPr marL="0" indent="0">
              <a:buNone/>
            </a:pPr>
            <a:endParaRPr lang="en-US" dirty="0"/>
          </a:p>
          <a:p>
            <a:pPr marL="0" indent="0">
              <a:buNone/>
            </a:pPr>
            <a:r>
              <a:rPr lang="en-US" dirty="0" smtClean="0"/>
              <a:t>azure </a:t>
            </a:r>
            <a:r>
              <a:rPr lang="en-US" dirty="0" err="1"/>
              <a:t>vm</a:t>
            </a:r>
            <a:r>
              <a:rPr lang="en-US" dirty="0"/>
              <a:t> list</a:t>
            </a:r>
          </a:p>
          <a:p>
            <a:pPr marL="0" indent="0">
              <a:buNone/>
            </a:pPr>
            <a:r>
              <a:rPr lang="en-US" dirty="0" smtClean="0"/>
              <a:t>putty </a:t>
            </a:r>
            <a:r>
              <a:rPr lang="en-US" b="1" dirty="0" smtClean="0"/>
              <a:t>zoran1</a:t>
            </a:r>
            <a:r>
              <a:rPr lang="en-US" dirty="0" smtClean="0"/>
              <a:t>.cloudapp.net</a:t>
            </a:r>
            <a:endParaRPr lang="en-US" dirty="0"/>
          </a:p>
          <a:p>
            <a:pPr marL="0" indent="0">
              <a:buNone/>
            </a:pPr>
            <a:endParaRPr lang="en-US" dirty="0"/>
          </a:p>
          <a:p>
            <a:pPr marL="0" indent="0">
              <a:buNone/>
            </a:pPr>
            <a:r>
              <a:rPr lang="en-US" dirty="0"/>
              <a:t>call azure </a:t>
            </a:r>
            <a:r>
              <a:rPr lang="en-US" dirty="0" err="1"/>
              <a:t>vm</a:t>
            </a:r>
            <a:r>
              <a:rPr lang="en-US" dirty="0"/>
              <a:t> delete --quiet </a:t>
            </a:r>
            <a:r>
              <a:rPr lang="en-US" b="1" dirty="0" smtClean="0"/>
              <a:t>zoran1</a:t>
            </a:r>
            <a:endParaRPr lang="en-US" b="1" dirty="0"/>
          </a:p>
        </p:txBody>
      </p:sp>
    </p:spTree>
    <p:extLst>
      <p:ext uri="{BB962C8B-B14F-4D97-AF65-F5344CB8AC3E}">
        <p14:creationId xmlns:p14="http://schemas.microsoft.com/office/powerpoint/2010/main" val="14797009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48770" y="79555"/>
            <a:ext cx="8229600" cy="413907"/>
          </a:xfrm>
        </p:spPr>
        <p:txBody>
          <a:bodyPr>
            <a:normAutofit fontScale="90000"/>
          </a:bodyPr>
          <a:lstStyle/>
          <a:p>
            <a:r>
              <a:rPr lang="en-US" dirty="0" smtClean="0"/>
              <a:t>download_blob_to_file.py</a:t>
            </a:r>
            <a:endParaRPr lang="en-US" dirty="0"/>
          </a:p>
        </p:txBody>
      </p:sp>
      <p:sp>
        <p:nvSpPr>
          <p:cNvPr id="3" name="Content Placeholder 2"/>
          <p:cNvSpPr>
            <a:spLocks noGrp="1"/>
          </p:cNvSpPr>
          <p:nvPr>
            <p:ph idx="1"/>
          </p:nvPr>
        </p:nvSpPr>
        <p:spPr>
          <a:xfrm>
            <a:off x="4575" y="688545"/>
            <a:ext cx="9139425" cy="6169455"/>
          </a:xfrm>
        </p:spPr>
        <p:txBody>
          <a:bodyPr>
            <a:normAutofit/>
          </a:bodyPr>
          <a:lstStyle/>
          <a:p>
            <a:pPr marL="0" indent="0">
              <a:buNone/>
            </a:pPr>
            <a:r>
              <a:rPr lang="en-US" dirty="0"/>
              <a:t>from </a:t>
            </a:r>
            <a:r>
              <a:rPr lang="en-US" b="1" dirty="0" err="1"/>
              <a:t>azure.storage</a:t>
            </a:r>
            <a:r>
              <a:rPr lang="en-US" dirty="0"/>
              <a:t> import </a:t>
            </a:r>
            <a:r>
              <a:rPr lang="en-US" dirty="0" smtClean="0"/>
              <a:t>*</a:t>
            </a:r>
          </a:p>
          <a:p>
            <a:pPr marL="0" indent="0">
              <a:buNone/>
            </a:pPr>
            <a:endParaRPr lang="en-US" dirty="0"/>
          </a:p>
          <a:p>
            <a:pPr marL="0" indent="0">
              <a:buNone/>
            </a:pPr>
            <a:r>
              <a:rPr lang="en-US" dirty="0" err="1" smtClean="0"/>
              <a:t>blob_service</a:t>
            </a:r>
            <a:r>
              <a:rPr lang="en-US" dirty="0" smtClean="0"/>
              <a:t> </a:t>
            </a:r>
            <a:r>
              <a:rPr lang="en-US" dirty="0"/>
              <a:t>= </a:t>
            </a:r>
            <a:r>
              <a:rPr lang="en-US" b="1" dirty="0" err="1" smtClean="0"/>
              <a:t>BlobService</a:t>
            </a:r>
            <a:r>
              <a:rPr lang="en-US" dirty="0" smtClean="0"/>
              <a:t>(</a:t>
            </a:r>
            <a:br>
              <a:rPr lang="en-US" dirty="0" smtClean="0"/>
            </a:br>
            <a:r>
              <a:rPr lang="en-US" dirty="0" smtClean="0"/>
              <a:t>         </a:t>
            </a:r>
            <a:r>
              <a:rPr lang="en-US" dirty="0" err="1" smtClean="0"/>
              <a:t>account_name</a:t>
            </a:r>
            <a:r>
              <a:rPr lang="en-US" dirty="0" smtClean="0"/>
              <a:t> =  </a:t>
            </a:r>
            <a:r>
              <a:rPr lang="en-US" dirty="0" err="1" smtClean="0"/>
              <a:t>az_storage_account_name</a:t>
            </a:r>
            <a:r>
              <a:rPr lang="en-US" dirty="0"/>
              <a:t>, </a:t>
            </a:r>
            <a:r>
              <a:rPr lang="en-US" dirty="0" smtClean="0"/>
              <a:t/>
            </a:r>
            <a:br>
              <a:rPr lang="en-US" dirty="0" smtClean="0"/>
            </a:br>
            <a:r>
              <a:rPr lang="en-US" dirty="0" smtClean="0"/>
              <a:t>         </a:t>
            </a:r>
            <a:r>
              <a:rPr lang="en-US" dirty="0" err="1" smtClean="0"/>
              <a:t>account_key</a:t>
            </a:r>
            <a:r>
              <a:rPr lang="en-US" dirty="0" smtClean="0"/>
              <a:t> = </a:t>
            </a:r>
            <a:r>
              <a:rPr lang="en-US" dirty="0" err="1" smtClean="0"/>
              <a:t>az_storage_account_key</a:t>
            </a:r>
            <a:r>
              <a:rPr lang="en-US" dirty="0" smtClean="0"/>
              <a:t>)</a:t>
            </a:r>
          </a:p>
          <a:p>
            <a:pPr marL="0" indent="0">
              <a:buNone/>
            </a:pPr>
            <a:endParaRPr lang="en-US" b="1" dirty="0" smtClean="0"/>
          </a:p>
          <a:p>
            <a:pPr marL="0" indent="0">
              <a:buNone/>
            </a:pPr>
            <a:r>
              <a:rPr lang="en-US" dirty="0" smtClean="0"/>
              <a:t>stream </a:t>
            </a:r>
            <a:r>
              <a:rPr lang="en-US" dirty="0"/>
              <a:t>= </a:t>
            </a:r>
            <a:r>
              <a:rPr lang="en-US" b="1" dirty="0" err="1" smtClean="0"/>
              <a:t>blob_service.get_blob</a:t>
            </a:r>
            <a:r>
              <a:rPr lang="en-US" dirty="0" smtClean="0"/>
              <a:t>(</a:t>
            </a:r>
            <a:br>
              <a:rPr lang="en-US" dirty="0" smtClean="0"/>
            </a:br>
            <a:r>
              <a:rPr lang="en-US" dirty="0" smtClean="0"/>
              <a:t>          </a:t>
            </a:r>
            <a:r>
              <a:rPr lang="en-US" dirty="0" err="1" smtClean="0"/>
              <a:t>blob_container_name</a:t>
            </a:r>
            <a:r>
              <a:rPr lang="en-US" dirty="0"/>
              <a:t>, </a:t>
            </a:r>
            <a:r>
              <a:rPr lang="en-US" dirty="0" err="1"/>
              <a:t>blob_name</a:t>
            </a:r>
            <a:r>
              <a:rPr lang="en-US" dirty="0"/>
              <a:t>)</a:t>
            </a:r>
          </a:p>
          <a:p>
            <a:pPr marL="0" indent="0">
              <a:buNone/>
            </a:pPr>
            <a:r>
              <a:rPr lang="en-US" dirty="0" smtClean="0"/>
              <a:t>with </a:t>
            </a:r>
            <a:r>
              <a:rPr lang="en-US" dirty="0"/>
              <a:t>open(</a:t>
            </a:r>
            <a:r>
              <a:rPr lang="en-US" dirty="0" err="1"/>
              <a:t>file_path</a:t>
            </a:r>
            <a:r>
              <a:rPr lang="en-US" dirty="0"/>
              <a:t>, 'w') as f</a:t>
            </a:r>
            <a:r>
              <a:rPr lang="en-US" dirty="0" smtClean="0"/>
              <a:t>:</a:t>
            </a:r>
          </a:p>
          <a:p>
            <a:pPr marL="0" indent="0">
              <a:buNone/>
            </a:pPr>
            <a:r>
              <a:rPr lang="en-US" dirty="0" smtClean="0"/>
              <a:t>          </a:t>
            </a:r>
            <a:r>
              <a:rPr lang="en-US" dirty="0" err="1"/>
              <a:t>f.write</a:t>
            </a:r>
            <a:r>
              <a:rPr lang="en-US" dirty="0"/>
              <a:t>(stream</a:t>
            </a:r>
            <a:r>
              <a:rPr lang="en-US" dirty="0" smtClean="0"/>
              <a:t>)</a:t>
            </a:r>
          </a:p>
        </p:txBody>
      </p:sp>
    </p:spTree>
    <p:extLst>
      <p:ext uri="{BB962C8B-B14F-4D97-AF65-F5344CB8AC3E}">
        <p14:creationId xmlns:p14="http://schemas.microsoft.com/office/powerpoint/2010/main" val="21920940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Left Brace 61"/>
          <p:cNvSpPr/>
          <p:nvPr/>
        </p:nvSpPr>
        <p:spPr>
          <a:xfrm>
            <a:off x="830881" y="2246325"/>
            <a:ext cx="227231" cy="3982815"/>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66" name="Rectangle 65"/>
          <p:cNvSpPr/>
          <p:nvPr/>
        </p:nvSpPr>
        <p:spPr bwMode="auto">
          <a:xfrm>
            <a:off x="2405655" y="1244462"/>
            <a:ext cx="6542220" cy="5139864"/>
          </a:xfrm>
          <a:prstGeom prst="rect">
            <a:avLst/>
          </a:prstGeom>
          <a:solidFill>
            <a:schemeClr val="bg1">
              <a:lumMod val="95000"/>
            </a:schemeClr>
          </a:solid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sz="5400" dirty="0" smtClean="0"/>
              <a:t>Cloud Computing</a:t>
            </a:r>
            <a:endParaRPr lang="en-US" sz="5400" dirty="0">
              <a:solidFill>
                <a:schemeClr val="accent2">
                  <a:alpha val="99000"/>
                </a:schemeClr>
              </a:solidFill>
            </a:endParaRPr>
          </a:p>
        </p:txBody>
      </p:sp>
      <p:grpSp>
        <p:nvGrpSpPr>
          <p:cNvPr id="4" name="Group 3"/>
          <p:cNvGrpSpPr/>
          <p:nvPr/>
        </p:nvGrpSpPr>
        <p:grpSpPr>
          <a:xfrm>
            <a:off x="596689" y="1461270"/>
            <a:ext cx="1821409" cy="4790431"/>
            <a:chOff x="855665" y="1583373"/>
            <a:chExt cx="2427913" cy="4790431"/>
          </a:xfrm>
        </p:grpSpPr>
        <p:sp>
          <p:nvSpPr>
            <p:cNvPr id="124" name="Rectangle 123"/>
            <p:cNvSpPr/>
            <p:nvPr/>
          </p:nvSpPr>
          <p:spPr>
            <a:xfrm>
              <a:off x="1416806" y="1583373"/>
              <a:ext cx="1866772" cy="640080"/>
            </a:xfrm>
            <a:prstGeom prst="rect">
              <a:avLst/>
            </a:prstGeom>
            <a:noFill/>
            <a:ln w="9525" cap="flat" cmpd="sng" algn="ctr">
              <a:noFill/>
              <a:prstDash val="solid"/>
            </a:ln>
            <a:effectLst/>
          </p:spPr>
          <p:txBody>
            <a:bodyPr lIns="0" tIns="0" r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a:solidFill>
                    <a:srgbClr val="595959">
                      <a:alpha val="99000"/>
                    </a:srgbClr>
                  </a:solidFill>
                  <a:ea typeface="Kozuka Gothic Pro R" pitchFamily="34" charset="-128"/>
                </a:rPr>
                <a:t>Packaged Software</a:t>
              </a:r>
            </a:p>
          </p:txBody>
        </p:sp>
        <p:sp>
          <p:nvSpPr>
            <p:cNvPr id="128" name="Rectangle 127"/>
            <p:cNvSpPr/>
            <p:nvPr/>
          </p:nvSpPr>
          <p:spPr>
            <a:xfrm>
              <a:off x="1396458" y="5537987"/>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29" name="Rectangle 128"/>
            <p:cNvSpPr/>
            <p:nvPr/>
          </p:nvSpPr>
          <p:spPr>
            <a:xfrm>
              <a:off x="1396458" y="5083168"/>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30" name="Rectangle 129"/>
            <p:cNvSpPr/>
            <p:nvPr/>
          </p:nvSpPr>
          <p:spPr>
            <a:xfrm>
              <a:off x="1396458" y="5992804"/>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sp>
          <p:nvSpPr>
            <p:cNvPr id="131" name="Rectangle 130"/>
            <p:cNvSpPr/>
            <p:nvPr/>
          </p:nvSpPr>
          <p:spPr>
            <a:xfrm>
              <a:off x="1396458" y="4173530"/>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32" name="Rectangle 131"/>
            <p:cNvSpPr/>
            <p:nvPr/>
          </p:nvSpPr>
          <p:spPr>
            <a:xfrm>
              <a:off x="1396458" y="3718711"/>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33" name="Rectangle 132"/>
            <p:cNvSpPr/>
            <p:nvPr/>
          </p:nvSpPr>
          <p:spPr>
            <a:xfrm>
              <a:off x="1396458" y="4628349"/>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lIns="0" r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34" name="Rectangle 133"/>
            <p:cNvSpPr/>
            <p:nvPr/>
          </p:nvSpPr>
          <p:spPr>
            <a:xfrm>
              <a:off x="1396458" y="2809073"/>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sp>
          <p:nvSpPr>
            <p:cNvPr id="135" name="Rectangle 134"/>
            <p:cNvSpPr/>
            <p:nvPr/>
          </p:nvSpPr>
          <p:spPr>
            <a:xfrm>
              <a:off x="1396458" y="2354254"/>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36" name="Rectangle 135"/>
            <p:cNvSpPr/>
            <p:nvPr/>
          </p:nvSpPr>
          <p:spPr>
            <a:xfrm>
              <a:off x="1396458" y="3263892"/>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27" name="TextBox 52"/>
            <p:cNvSpPr txBox="1"/>
            <p:nvPr/>
          </p:nvSpPr>
          <p:spPr>
            <a:xfrm>
              <a:off x="855665" y="3866129"/>
              <a:ext cx="533341" cy="979948"/>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You manage</a:t>
              </a:r>
            </a:p>
          </p:txBody>
        </p:sp>
      </p:grpSp>
      <p:sp>
        <p:nvSpPr>
          <p:cNvPr id="138" name="Rectangle 137"/>
          <p:cNvSpPr/>
          <p:nvPr/>
        </p:nvSpPr>
        <p:spPr>
          <a:xfrm>
            <a:off x="3286082" y="1471317"/>
            <a:ext cx="1581791"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a:solidFill>
                  <a:srgbClr val="595959">
                    <a:alpha val="99000"/>
                  </a:srgbClr>
                </a:solidFill>
                <a:ea typeface="Kozuka Gothic Pro R" pitchFamily="34" charset="-128"/>
              </a:rPr>
              <a:t>Infrastructure</a:t>
            </a:r>
          </a:p>
          <a:p>
            <a:pPr defTabSz="1218936"/>
            <a:r>
              <a:rPr lang="en-US" sz="1600" dirty="0">
                <a:solidFill>
                  <a:srgbClr val="595959">
                    <a:alpha val="99000"/>
                  </a:srgbClr>
                </a:solidFill>
                <a:ea typeface="Kozuka Gothic Pro R" pitchFamily="34" charset="-128"/>
              </a:rPr>
              <a:t>(as a Service)</a:t>
            </a:r>
          </a:p>
        </p:txBody>
      </p:sp>
      <p:sp>
        <p:nvSpPr>
          <p:cNvPr id="144" name="Rectangle 143"/>
          <p:cNvSpPr/>
          <p:nvPr/>
        </p:nvSpPr>
        <p:spPr>
          <a:xfrm>
            <a:off x="3308697" y="5415887"/>
            <a:ext cx="122900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45" name="Rectangle 144"/>
          <p:cNvSpPr/>
          <p:nvPr/>
        </p:nvSpPr>
        <p:spPr>
          <a:xfrm>
            <a:off x="3308697" y="4961068"/>
            <a:ext cx="122900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46" name="Rectangle 145"/>
          <p:cNvSpPr/>
          <p:nvPr/>
        </p:nvSpPr>
        <p:spPr>
          <a:xfrm>
            <a:off x="3308697" y="5870704"/>
            <a:ext cx="122900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sp>
        <p:nvSpPr>
          <p:cNvPr id="147" name="Rectangle 146"/>
          <p:cNvSpPr/>
          <p:nvPr/>
        </p:nvSpPr>
        <p:spPr>
          <a:xfrm>
            <a:off x="3308697" y="4051430"/>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48" name="Rectangle 147"/>
          <p:cNvSpPr/>
          <p:nvPr/>
        </p:nvSpPr>
        <p:spPr>
          <a:xfrm>
            <a:off x="3308697" y="3596611"/>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49" name="Rectangle 148"/>
          <p:cNvSpPr/>
          <p:nvPr/>
        </p:nvSpPr>
        <p:spPr>
          <a:xfrm>
            <a:off x="3308697" y="4506249"/>
            <a:ext cx="1229001" cy="381000"/>
          </a:xfrm>
          <a:prstGeom prst="rect">
            <a:avLst/>
          </a:prstGeom>
          <a:solidFill>
            <a:schemeClr val="accent4"/>
          </a:solidFill>
          <a:ln w="9525" cap="flat" cmpd="sng" algn="ctr">
            <a:noFill/>
            <a:prstDash val="solid"/>
          </a:ln>
          <a:effectLst/>
        </p:spPr>
        <p:txBody>
          <a:bodyPr lIns="0" rIns="0"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50" name="Rectangle 149"/>
          <p:cNvSpPr/>
          <p:nvPr/>
        </p:nvSpPr>
        <p:spPr>
          <a:xfrm>
            <a:off x="3308697" y="2686973"/>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sp>
        <p:nvSpPr>
          <p:cNvPr id="151" name="Rectangle 150"/>
          <p:cNvSpPr/>
          <p:nvPr/>
        </p:nvSpPr>
        <p:spPr>
          <a:xfrm>
            <a:off x="3308697" y="2232154"/>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52" name="Rectangle 151"/>
          <p:cNvSpPr/>
          <p:nvPr/>
        </p:nvSpPr>
        <p:spPr>
          <a:xfrm>
            <a:off x="3308697" y="3141792"/>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40" name="Left Brace 139"/>
          <p:cNvSpPr/>
          <p:nvPr/>
        </p:nvSpPr>
        <p:spPr>
          <a:xfrm flipH="1">
            <a:off x="4544623" y="4465140"/>
            <a:ext cx="171495" cy="1764000"/>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41" name="TextBox 56"/>
          <p:cNvSpPr txBox="1"/>
          <p:nvPr/>
        </p:nvSpPr>
        <p:spPr>
          <a:xfrm flipH="1">
            <a:off x="4574882" y="4590847"/>
            <a:ext cx="400110" cy="155337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Managed by vendor</a:t>
            </a:r>
          </a:p>
        </p:txBody>
      </p:sp>
      <p:sp>
        <p:nvSpPr>
          <p:cNvPr id="142" name="Left Brace 141"/>
          <p:cNvSpPr/>
          <p:nvPr/>
        </p:nvSpPr>
        <p:spPr>
          <a:xfrm>
            <a:off x="3204789" y="2232154"/>
            <a:ext cx="100039" cy="2200272"/>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43" name="TextBox 58"/>
          <p:cNvSpPr txBox="1"/>
          <p:nvPr/>
        </p:nvSpPr>
        <p:spPr>
          <a:xfrm>
            <a:off x="2895506" y="2851551"/>
            <a:ext cx="400110" cy="979948"/>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You manage</a:t>
            </a:r>
          </a:p>
        </p:txBody>
      </p:sp>
      <p:grpSp>
        <p:nvGrpSpPr>
          <p:cNvPr id="6" name="Group 5"/>
          <p:cNvGrpSpPr/>
          <p:nvPr/>
        </p:nvGrpSpPr>
        <p:grpSpPr>
          <a:xfrm>
            <a:off x="4847557" y="1461269"/>
            <a:ext cx="2030344" cy="4798706"/>
            <a:chOff x="5979422" y="1583373"/>
            <a:chExt cx="2706420" cy="4798706"/>
          </a:xfrm>
        </p:grpSpPr>
        <p:sp>
          <p:nvSpPr>
            <p:cNvPr id="154" name="Rectangle 153"/>
            <p:cNvSpPr/>
            <p:nvPr/>
          </p:nvSpPr>
          <p:spPr>
            <a:xfrm>
              <a:off x="6405737" y="1583373"/>
              <a:ext cx="2000311"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a:solidFill>
                    <a:srgbClr val="595959">
                      <a:alpha val="99000"/>
                    </a:srgbClr>
                  </a:solidFill>
                  <a:ea typeface="Kozuka Gothic Pro R" pitchFamily="34" charset="-128"/>
                </a:rPr>
                <a:t>Platform</a:t>
              </a:r>
            </a:p>
            <a:p>
              <a:pPr defTabSz="1218936"/>
              <a:r>
                <a:rPr lang="en-US" sz="1600" dirty="0">
                  <a:solidFill>
                    <a:srgbClr val="595959">
                      <a:alpha val="99000"/>
                    </a:srgbClr>
                  </a:solidFill>
                  <a:ea typeface="Kozuka Gothic Pro R" pitchFamily="34" charset="-128"/>
                </a:rPr>
                <a:t>(as a Service)</a:t>
              </a:r>
            </a:p>
          </p:txBody>
        </p:sp>
        <p:sp>
          <p:nvSpPr>
            <p:cNvPr id="155" name="Left Brace 154"/>
            <p:cNvSpPr/>
            <p:nvPr/>
          </p:nvSpPr>
          <p:spPr>
            <a:xfrm flipH="1">
              <a:off x="8131739" y="3259131"/>
              <a:ext cx="209580" cy="3122948"/>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56" name="TextBox 54"/>
            <p:cNvSpPr txBox="1"/>
            <p:nvPr/>
          </p:nvSpPr>
          <p:spPr>
            <a:xfrm flipH="1">
              <a:off x="8152501" y="4061114"/>
              <a:ext cx="533341" cy="155337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Managed by vendor</a:t>
              </a:r>
            </a:p>
          </p:txBody>
        </p:sp>
        <p:sp>
          <p:nvSpPr>
            <p:cNvPr id="157" name="Left Brace 156"/>
            <p:cNvSpPr/>
            <p:nvPr/>
          </p:nvSpPr>
          <p:spPr>
            <a:xfrm>
              <a:off x="6322411" y="2335206"/>
              <a:ext cx="152400" cy="847725"/>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58" name="TextBox 60"/>
            <p:cNvSpPr txBox="1"/>
            <p:nvPr/>
          </p:nvSpPr>
          <p:spPr>
            <a:xfrm>
              <a:off x="5979422" y="2265933"/>
              <a:ext cx="533341" cy="979948"/>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You manage</a:t>
              </a:r>
            </a:p>
          </p:txBody>
        </p:sp>
        <p:sp>
          <p:nvSpPr>
            <p:cNvPr id="160" name="Rectangle 159"/>
            <p:cNvSpPr/>
            <p:nvPr/>
          </p:nvSpPr>
          <p:spPr>
            <a:xfrm>
              <a:off x="6484238" y="5537990"/>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61" name="Rectangle 160"/>
            <p:cNvSpPr/>
            <p:nvPr/>
          </p:nvSpPr>
          <p:spPr>
            <a:xfrm>
              <a:off x="6484238" y="5083171"/>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62" name="Rectangle 161"/>
            <p:cNvSpPr/>
            <p:nvPr/>
          </p:nvSpPr>
          <p:spPr>
            <a:xfrm>
              <a:off x="6484238" y="5992807"/>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sp>
          <p:nvSpPr>
            <p:cNvPr id="163" name="Rectangle 162"/>
            <p:cNvSpPr/>
            <p:nvPr/>
          </p:nvSpPr>
          <p:spPr>
            <a:xfrm>
              <a:off x="6484238" y="4173533"/>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64" name="Rectangle 163"/>
            <p:cNvSpPr/>
            <p:nvPr/>
          </p:nvSpPr>
          <p:spPr>
            <a:xfrm>
              <a:off x="6484238" y="371871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65" name="Rectangle 164"/>
            <p:cNvSpPr/>
            <p:nvPr/>
          </p:nvSpPr>
          <p:spPr>
            <a:xfrm>
              <a:off x="6484238" y="4628352"/>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66" name="Rectangle 165"/>
            <p:cNvSpPr/>
            <p:nvPr/>
          </p:nvSpPr>
          <p:spPr>
            <a:xfrm>
              <a:off x="6484238" y="2354257"/>
              <a:ext cx="1638240"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67" name="Rectangle 166"/>
            <p:cNvSpPr/>
            <p:nvPr/>
          </p:nvSpPr>
          <p:spPr>
            <a:xfrm>
              <a:off x="6484238" y="3263895"/>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68" name="Rectangle 167"/>
            <p:cNvSpPr/>
            <p:nvPr/>
          </p:nvSpPr>
          <p:spPr>
            <a:xfrm>
              <a:off x="6484238" y="2809076"/>
              <a:ext cx="1638240"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grpSp>
      <p:grpSp>
        <p:nvGrpSpPr>
          <p:cNvPr id="7" name="Group 6"/>
          <p:cNvGrpSpPr/>
          <p:nvPr/>
        </p:nvGrpSpPr>
        <p:grpSpPr>
          <a:xfrm>
            <a:off x="7099200" y="1461270"/>
            <a:ext cx="1742776" cy="4790431"/>
            <a:chOff x="8980831" y="1583373"/>
            <a:chExt cx="2323096" cy="4790431"/>
          </a:xfrm>
        </p:grpSpPr>
        <p:sp>
          <p:nvSpPr>
            <p:cNvPr id="170" name="Rectangle 169"/>
            <p:cNvSpPr/>
            <p:nvPr/>
          </p:nvSpPr>
          <p:spPr>
            <a:xfrm>
              <a:off x="8980831" y="1583373"/>
              <a:ext cx="2028257"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a:solidFill>
                    <a:srgbClr val="595959">
                      <a:alpha val="99000"/>
                    </a:srgbClr>
                  </a:solidFill>
                  <a:ea typeface="Kozuka Gothic Pro R" pitchFamily="34" charset="-128"/>
                </a:rPr>
                <a:t>Software</a:t>
              </a:r>
            </a:p>
            <a:p>
              <a:pPr defTabSz="1218936"/>
              <a:r>
                <a:rPr lang="en-US" sz="1600" dirty="0">
                  <a:solidFill>
                    <a:srgbClr val="595959">
                      <a:alpha val="99000"/>
                    </a:srgbClr>
                  </a:solidFill>
                  <a:ea typeface="Kozuka Gothic Pro R" pitchFamily="34" charset="-128"/>
                </a:rPr>
                <a:t>(as a Service)</a:t>
              </a:r>
            </a:p>
          </p:txBody>
        </p:sp>
        <p:sp>
          <p:nvSpPr>
            <p:cNvPr id="172" name="TextBox 64"/>
            <p:cNvSpPr txBox="1"/>
            <p:nvPr/>
          </p:nvSpPr>
          <p:spPr>
            <a:xfrm flipH="1">
              <a:off x="10770586" y="3589207"/>
              <a:ext cx="533341" cy="155337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Managed by vendor</a:t>
              </a:r>
            </a:p>
          </p:txBody>
        </p:sp>
        <p:sp>
          <p:nvSpPr>
            <p:cNvPr id="174" name="Rectangle 173"/>
            <p:cNvSpPr/>
            <p:nvPr/>
          </p:nvSpPr>
          <p:spPr>
            <a:xfrm>
              <a:off x="9040806" y="5537987"/>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75" name="Rectangle 174"/>
            <p:cNvSpPr/>
            <p:nvPr/>
          </p:nvSpPr>
          <p:spPr>
            <a:xfrm>
              <a:off x="9040806" y="5083168"/>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77" name="Rectangle 176"/>
            <p:cNvSpPr/>
            <p:nvPr/>
          </p:nvSpPr>
          <p:spPr>
            <a:xfrm>
              <a:off x="9040806" y="4173530"/>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78" name="Rectangle 177"/>
            <p:cNvSpPr/>
            <p:nvPr/>
          </p:nvSpPr>
          <p:spPr>
            <a:xfrm>
              <a:off x="9040806" y="3718711"/>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79" name="Rectangle 178"/>
            <p:cNvSpPr/>
            <p:nvPr/>
          </p:nvSpPr>
          <p:spPr>
            <a:xfrm>
              <a:off x="9040806" y="4628349"/>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80" name="Rectangle 179"/>
            <p:cNvSpPr/>
            <p:nvPr/>
          </p:nvSpPr>
          <p:spPr>
            <a:xfrm>
              <a:off x="9040806" y="235425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81" name="Rectangle 180"/>
            <p:cNvSpPr/>
            <p:nvPr/>
          </p:nvSpPr>
          <p:spPr>
            <a:xfrm>
              <a:off x="9040806" y="3263892"/>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82" name="Rectangle 181"/>
            <p:cNvSpPr/>
            <p:nvPr/>
          </p:nvSpPr>
          <p:spPr>
            <a:xfrm>
              <a:off x="9040806" y="2809073"/>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sp>
          <p:nvSpPr>
            <p:cNvPr id="176" name="Rectangle 175"/>
            <p:cNvSpPr/>
            <p:nvPr/>
          </p:nvSpPr>
          <p:spPr>
            <a:xfrm>
              <a:off x="9040806" y="599280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grpSp>
      <p:pic>
        <p:nvPicPr>
          <p:cNvPr id="63" name="Picture 11" descr="Cloud 512x512.png"/>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2465003" y="5492340"/>
            <a:ext cx="760776" cy="1014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 name="Left Brace 63"/>
          <p:cNvSpPr/>
          <p:nvPr/>
        </p:nvSpPr>
        <p:spPr>
          <a:xfrm flipH="1">
            <a:off x="8378182" y="2244407"/>
            <a:ext cx="171495" cy="3977640"/>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pic>
        <p:nvPicPr>
          <p:cNvPr id="65" name="Picture 12" descr="Gift 512x512.png"/>
          <p:cNvPicPr>
            <a:picLocks noChangeAspect="1"/>
          </p:cNvPicPr>
          <p:nvPr/>
        </p:nvPicPr>
        <p:blipFill>
          <a:blip r:embed="rId4" cstate="print">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278918" y="5502085"/>
            <a:ext cx="604862" cy="806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 name="Rectangle 66"/>
          <p:cNvSpPr/>
          <p:nvPr/>
        </p:nvSpPr>
        <p:spPr bwMode="auto">
          <a:xfrm flipH="1">
            <a:off x="188456" y="1244462"/>
            <a:ext cx="2217199" cy="5139864"/>
          </a:xfrm>
          <a:prstGeom prst="rect">
            <a:avLst/>
          </a:prstGeom>
          <a:no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71958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___________________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0024055"/>
              </p:ext>
            </p:extLst>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rot="3020992">
            <a:off x="7790541" y="4494227"/>
            <a:ext cx="1404552"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p>
        </p:txBody>
      </p:sp>
      <p:sp>
        <p:nvSpPr>
          <p:cNvPr id="6" name="Rectangle 5"/>
          <p:cNvSpPr/>
          <p:nvPr/>
        </p:nvSpPr>
        <p:spPr>
          <a:xfrm rot="3119948">
            <a:off x="6050024" y="3348925"/>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endParaRPr>
          </a:p>
        </p:txBody>
      </p:sp>
      <p:sp>
        <p:nvSpPr>
          <p:cNvPr id="7" name="Left Brace 6"/>
          <p:cNvSpPr/>
          <p:nvPr/>
        </p:nvSpPr>
        <p:spPr>
          <a:xfrm rot="8538352">
            <a:off x="7300913" y="2249488"/>
            <a:ext cx="479425" cy="3875087"/>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Left Brace 7"/>
          <p:cNvSpPr/>
          <p:nvPr/>
        </p:nvSpPr>
        <p:spPr>
          <a:xfrm rot="8519702">
            <a:off x="7854950" y="4203700"/>
            <a:ext cx="422275" cy="1971675"/>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Rectangle 8"/>
          <p:cNvSpPr/>
          <p:nvPr/>
        </p:nvSpPr>
        <p:spPr>
          <a:xfrm rot="3020992">
            <a:off x="6065973" y="2190875"/>
            <a:ext cx="3231025"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p>
        </p:txBody>
      </p:sp>
      <p:sp>
        <p:nvSpPr>
          <p:cNvPr id="10" name="Left Brace 9"/>
          <p:cNvSpPr/>
          <p:nvPr/>
        </p:nvSpPr>
        <p:spPr>
          <a:xfrm rot="8519702">
            <a:off x="6835775" y="223838"/>
            <a:ext cx="422275" cy="5911850"/>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Rectangle 10"/>
          <p:cNvSpPr/>
          <p:nvPr/>
        </p:nvSpPr>
        <p:spPr>
          <a:xfrm>
            <a:off x="1219199" y="-8930"/>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Software</a:t>
            </a:r>
          </a:p>
        </p:txBody>
      </p:sp>
      <p:sp>
        <p:nvSpPr>
          <p:cNvPr id="12" name="Rectangle 11"/>
          <p:cNvSpPr/>
          <p:nvPr/>
        </p:nvSpPr>
        <p:spPr>
          <a:xfrm>
            <a:off x="914093" y="-8930"/>
            <a:ext cx="48009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Infrastructure</a:t>
            </a:r>
          </a:p>
        </p:txBody>
      </p:sp>
      <p:sp>
        <p:nvSpPr>
          <p:cNvPr id="13" name="Rectangle 12"/>
          <p:cNvSpPr/>
          <p:nvPr/>
        </p:nvSpPr>
        <p:spPr>
          <a:xfrm>
            <a:off x="1219199" y="-8930"/>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Platform</a:t>
            </a:r>
          </a:p>
        </p:txBody>
      </p:sp>
      <p:sp>
        <p:nvSpPr>
          <p:cNvPr id="14" name="Rectangle 13"/>
          <p:cNvSpPr/>
          <p:nvPr/>
        </p:nvSpPr>
        <p:spPr>
          <a:xfrm>
            <a:off x="1857378" y="1132582"/>
            <a:ext cx="2210102" cy="1077218"/>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Users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5" name="Rectangle 14"/>
          <p:cNvSpPr/>
          <p:nvPr/>
        </p:nvSpPr>
        <p:spPr>
          <a:xfrm>
            <a:off x="838200" y="2743200"/>
            <a:ext cx="2362200"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 </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Apps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6" name="Rectangle 15"/>
          <p:cNvSpPr/>
          <p:nvPr/>
        </p:nvSpPr>
        <p:spPr>
          <a:xfrm>
            <a:off x="228602" y="4495800"/>
            <a:ext cx="1676401"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 </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VMs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7" name="Title 1"/>
          <p:cNvSpPr txBox="1">
            <a:spLocks/>
          </p:cNvSpPr>
          <p:nvPr/>
        </p:nvSpPr>
        <p:spPr>
          <a:xfrm rot="18497029">
            <a:off x="-1683544" y="2237581"/>
            <a:ext cx="6096001" cy="411163"/>
          </a:xfrm>
          <a:prstGeom prst="rect">
            <a:avLst/>
          </a:prstGeom>
        </p:spPr>
        <p:txBody>
          <a:bodyPr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b="1" dirty="0" smtClean="0"/>
              <a:t>Public Cloud </a:t>
            </a:r>
            <a:r>
              <a:rPr lang="en-US" b="1" dirty="0" smtClean="0">
                <a:solidFill>
                  <a:srgbClr val="0070C0"/>
                </a:solidFill>
              </a:rPr>
              <a:t>Rental</a:t>
            </a:r>
            <a:r>
              <a:rPr lang="en-US" b="1" dirty="0" smtClean="0"/>
              <a:t> Models</a:t>
            </a:r>
            <a:endParaRPr lang="en-US" dirty="0"/>
          </a:p>
        </p:txBody>
      </p:sp>
      <p:sp>
        <p:nvSpPr>
          <p:cNvPr id="13329"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9" name="Content Placeholder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651375" y="720725"/>
            <a:ext cx="151447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Content Placeholder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95913" y="1876425"/>
            <a:ext cx="163988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3168650"/>
            <a:ext cx="881063"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ontent Placeholder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140450" y="2849563"/>
            <a:ext cx="8953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ontent Placeholder 3"/>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043738" y="4724400"/>
            <a:ext cx="1855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ontent Placeholder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759575" y="1671638"/>
            <a:ext cx="1562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ontent Placeholder 5"/>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332538" y="914400"/>
            <a:ext cx="1428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http://i2.photobucket.com/albums/y47/DRon15/CDSM%20Images/facebook_icon.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816228" y="2302919"/>
            <a:ext cx="699244" cy="699242"/>
          </a:xfrm>
          <a:prstGeom prst="rect">
            <a:avLst/>
          </a:prstGeom>
          <a:noFill/>
          <a:extLst>
            <a:ext uri="{909E8E84-426E-40DD-AFC4-6F175D3DCCD1}">
              <a14:hiddenFill xmlns:a14="http://schemas.microsoft.com/office/drawing/2010/main">
                <a:solidFill>
                  <a:srgbClr val="FFFFFF"/>
                </a:solidFill>
              </a14:hiddenFill>
            </a:ext>
          </a:extLst>
        </p:spPr>
      </p:pic>
      <p:pic>
        <p:nvPicPr>
          <p:cNvPr id="27" name="Content Placeholder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939580" y="5255970"/>
            <a:ext cx="8953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ounded Rectangle 27"/>
          <p:cNvSpPr/>
          <p:nvPr/>
        </p:nvSpPr>
        <p:spPr>
          <a:xfrm>
            <a:off x="4964367" y="2854825"/>
            <a:ext cx="2190229" cy="853967"/>
          </a:xfrm>
          <a:prstGeom prst="round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6917531" y="4635553"/>
            <a:ext cx="1921934" cy="853967"/>
          </a:xfrm>
          <a:prstGeom prst="round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ent-Up Arrow 29"/>
          <p:cNvSpPr/>
          <p:nvPr/>
        </p:nvSpPr>
        <p:spPr>
          <a:xfrm rot="8369421">
            <a:off x="7293149" y="3979419"/>
            <a:ext cx="936278" cy="772092"/>
          </a:xfrm>
          <a:prstGeom prst="bentUpArrow">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15481" y="3371850"/>
            <a:ext cx="3000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Bent-Up Arrow 31"/>
          <p:cNvSpPr/>
          <p:nvPr/>
        </p:nvSpPr>
        <p:spPr>
          <a:xfrm>
            <a:off x="5864399" y="3683892"/>
            <a:ext cx="936278" cy="646999"/>
          </a:xfrm>
          <a:prstGeom prst="bentUpArrow">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40" descr="http://www.xconomy.com/wordpress/wp-content/images/2011/05/heroku-logo.png"/>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100000" l="0" r="28483">
                        <a14:foregroundMark x1="8050" y1="67480" x2="8050" y2="67480"/>
                        <a14:foregroundMark x1="17337" y1="27642" x2="17337" y2="27642"/>
                        <a14:foregroundMark x1="24458" y1="30081" x2="24458" y2="30081"/>
                      </a14:backgroundRemoval>
                    </a14:imgEffect>
                  </a14:imgLayer>
                </a14:imgProps>
              </a:ext>
              <a:ext uri="{28A0092B-C50C-407E-A947-70E740481C1C}">
                <a14:useLocalDpi xmlns:a14="http://schemas.microsoft.com/office/drawing/2010/main" val="0"/>
              </a:ext>
            </a:extLst>
          </a:blip>
          <a:srcRect/>
          <a:stretch>
            <a:fillRect/>
          </a:stretch>
        </p:blipFill>
        <p:spPr bwMode="auto">
          <a:xfrm>
            <a:off x="8229744" y="3683893"/>
            <a:ext cx="1370532" cy="521906"/>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7203389" y="3394953"/>
            <a:ext cx="1212380" cy="307777"/>
          </a:xfrm>
          <a:prstGeom prst="rect">
            <a:avLst/>
          </a:prstGeom>
          <a:noFill/>
        </p:spPr>
        <p:txBody>
          <a:bodyPr wrap="square" rtlCol="0">
            <a:spAutoFit/>
          </a:bodyPr>
          <a:lstStyle/>
          <a:p>
            <a:r>
              <a:rPr lang="en-US" sz="1400" b="1" dirty="0" err="1" smtClean="0">
                <a:solidFill>
                  <a:schemeClr val="bg2">
                    <a:lumMod val="25000"/>
                  </a:schemeClr>
                </a:solidFill>
                <a:latin typeface="Tahoma" pitchFamily="34" charset="0"/>
                <a:ea typeface="Tahoma" pitchFamily="34" charset="0"/>
                <a:cs typeface="Tahoma" pitchFamily="34" charset="0"/>
              </a:rPr>
              <a:t>AppHarbor</a:t>
            </a:r>
            <a:endParaRPr lang="en-US" sz="1400" b="1" dirty="0">
              <a:solidFill>
                <a:schemeClr val="bg2">
                  <a:lumMod val="25000"/>
                </a:schemeClr>
              </a:solidFill>
              <a:latin typeface="Tahoma" pitchFamily="34" charset="0"/>
              <a:ea typeface="Tahoma" pitchFamily="34" charset="0"/>
              <a:cs typeface="Tahoma" pitchFamily="34" charset="0"/>
            </a:endParaRPr>
          </a:p>
        </p:txBody>
      </p:sp>
      <p:sp>
        <p:nvSpPr>
          <p:cNvPr id="35" name="Rectangle 34"/>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pic>
        <p:nvPicPr>
          <p:cNvPr id="1026" name="Picture 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52875" y="195090"/>
            <a:ext cx="5191125"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221285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53" presetClass="entr" presetSubtype="16"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53" presetClass="entr" presetSubtype="16"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xit" presetSubtype="0" fill="hold" nodeType="click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par>
                                <p:cTn id="39" presetID="53" presetClass="entr" presetSubtype="16"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par>
                                <p:cTn id="46" presetID="53" presetClass="entr" presetSubtype="16"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xit" presetSubtype="0" fill="hold" nodeType="clickEffect">
                                  <p:stCondLst>
                                    <p:cond delay="0"/>
                                  </p:stCondLst>
                                  <p:childTnLst>
                                    <p:animEffect transition="out" filter="fade">
                                      <p:cBhvr>
                                        <p:cTn id="54" dur="500"/>
                                        <p:tgtEl>
                                          <p:spTgt spid="11"/>
                                        </p:tgtEl>
                                      </p:cBhvr>
                                    </p:animEffect>
                                    <p:set>
                                      <p:cBhvr>
                                        <p:cTn id="55" dur="1" fill="hold">
                                          <p:stCondLst>
                                            <p:cond delay="499"/>
                                          </p:stCondLst>
                                        </p:cTn>
                                        <p:tgtEl>
                                          <p:spTgt spid="11"/>
                                        </p:tgtEl>
                                        <p:attrNameLst>
                                          <p:attrName>style.visibility</p:attrName>
                                        </p:attrNameLst>
                                      </p:cBhvr>
                                      <p:to>
                                        <p:strVal val="hidden"/>
                                      </p:to>
                                    </p:set>
                                  </p:childTnLst>
                                </p:cTn>
                              </p:par>
                              <p:par>
                                <p:cTn id="56" presetID="53" presetClass="entr" presetSubtype="16"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3" presetClass="entr" presetSubtype="16"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3" presetClass="entr" presetSubtype="16" fill="hold" nodeType="click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fltVal val="0"/>
                                          </p:val>
                                        </p:tav>
                                        <p:tav tm="100000">
                                          <p:val>
                                            <p:strVal val="#ppt_h"/>
                                          </p:val>
                                        </p:tav>
                                      </p:tavLst>
                                    </p:anim>
                                    <p:animEffect transition="in" filter="fade">
                                      <p:cBhvr>
                                        <p:cTn id="74" dur="500"/>
                                        <p:tgtEl>
                                          <p:spTgt spid="16"/>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0" presetClass="exit" presetSubtype="0" fill="hold" nodeType="clickEffect">
                                  <p:stCondLst>
                                    <p:cond delay="0"/>
                                  </p:stCondLst>
                                  <p:childTnLst>
                                    <p:animEffect transition="out" filter="fade">
                                      <p:cBhvr>
                                        <p:cTn id="78" dur="500"/>
                                        <p:tgtEl>
                                          <p:spTgt spid="5"/>
                                        </p:tgtEl>
                                      </p:cBhvr>
                                    </p:animEffect>
                                    <p:set>
                                      <p:cBhvr>
                                        <p:cTn id="79" dur="1" fill="hold">
                                          <p:stCondLst>
                                            <p:cond delay="499"/>
                                          </p:stCondLst>
                                        </p:cTn>
                                        <p:tgtEl>
                                          <p:spTgt spid="5"/>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8"/>
                                        </p:tgtEl>
                                      </p:cBhvr>
                                    </p:animEffect>
                                    <p:set>
                                      <p:cBhvr>
                                        <p:cTn id="82" dur="1" fill="hold">
                                          <p:stCondLst>
                                            <p:cond delay="499"/>
                                          </p:stCondLst>
                                        </p:cTn>
                                        <p:tgtEl>
                                          <p:spTgt spid="8"/>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6"/>
                                        </p:tgtEl>
                                      </p:cBhvr>
                                    </p:animEffect>
                                    <p:set>
                                      <p:cBhvr>
                                        <p:cTn id="85" dur="1" fill="hold">
                                          <p:stCondLst>
                                            <p:cond delay="499"/>
                                          </p:stCondLst>
                                        </p:cTn>
                                        <p:tgtEl>
                                          <p:spTgt spid="6"/>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7"/>
                                        </p:tgtEl>
                                      </p:cBhvr>
                                    </p:animEffect>
                                    <p:set>
                                      <p:cBhvr>
                                        <p:cTn id="88" dur="1" fill="hold">
                                          <p:stCondLst>
                                            <p:cond delay="499"/>
                                          </p:stCondLst>
                                        </p:cTn>
                                        <p:tgtEl>
                                          <p:spTgt spid="7"/>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9"/>
                                        </p:tgtEl>
                                      </p:cBhvr>
                                    </p:animEffect>
                                    <p:set>
                                      <p:cBhvr>
                                        <p:cTn id="91" dur="1" fill="hold">
                                          <p:stCondLst>
                                            <p:cond delay="499"/>
                                          </p:stCondLst>
                                        </p:cTn>
                                        <p:tgtEl>
                                          <p:spTgt spid="9"/>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0"/>
                                        </p:tgtEl>
                                      </p:cBhvr>
                                    </p:animEffect>
                                    <p:set>
                                      <p:cBhvr>
                                        <p:cTn id="94" dur="1" fill="hold">
                                          <p:stCondLst>
                                            <p:cond delay="499"/>
                                          </p:stCondLst>
                                        </p:cTn>
                                        <p:tgtEl>
                                          <p:spTgt spid="10"/>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6" presetClass="entr" presetSubtype="16" fill="hold" nodeType="click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circle(in)">
                                      <p:cBhvr>
                                        <p:cTn id="99" dur="2000"/>
                                        <p:tgtEl>
                                          <p:spTgt spid="20"/>
                                        </p:tgtEl>
                                      </p:cBhvr>
                                    </p:animEffect>
                                  </p:childTnLst>
                                </p:cTn>
                              </p:par>
                              <p:par>
                                <p:cTn id="100" presetID="6" presetClass="entr" presetSubtype="16" fill="hold" nodeType="with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circle(in)">
                                      <p:cBhvr>
                                        <p:cTn id="102" dur="2000"/>
                                        <p:tgtEl>
                                          <p:spTgt spid="19"/>
                                        </p:tgtEl>
                                      </p:cBhvr>
                                    </p:animEffect>
                                  </p:childTnLst>
                                </p:cTn>
                              </p:par>
                              <p:par>
                                <p:cTn id="103" presetID="6" presetClass="entr" presetSubtype="16"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circle(in)">
                                      <p:cBhvr>
                                        <p:cTn id="105" dur="2000"/>
                                        <p:tgtEl>
                                          <p:spTgt spid="24"/>
                                        </p:tgtEl>
                                      </p:cBhvr>
                                    </p:animEffect>
                                  </p:childTnLst>
                                </p:cTn>
                              </p:par>
                              <p:par>
                                <p:cTn id="106" presetID="6" presetClass="entr" presetSubtype="16"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circle(in)">
                                      <p:cBhvr>
                                        <p:cTn id="108" dur="2000"/>
                                        <p:tgtEl>
                                          <p:spTgt spid="25"/>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21" presetClass="entr" presetSubtype="1" fill="hold" nodeType="clickEffect">
                                  <p:stCondLst>
                                    <p:cond delay="0"/>
                                  </p:stCondLst>
                                  <p:childTnLst>
                                    <p:set>
                                      <p:cBhvr>
                                        <p:cTn id="112" dur="1" fill="hold">
                                          <p:stCondLst>
                                            <p:cond delay="0"/>
                                          </p:stCondLst>
                                        </p:cTn>
                                        <p:tgtEl>
                                          <p:spTgt spid="1026"/>
                                        </p:tgtEl>
                                        <p:attrNameLst>
                                          <p:attrName>style.visibility</p:attrName>
                                        </p:attrNameLst>
                                      </p:cBhvr>
                                      <p:to>
                                        <p:strVal val="visible"/>
                                      </p:to>
                                    </p:set>
                                    <p:animEffect transition="in" filter="wheel(1)">
                                      <p:cBhvr>
                                        <p:cTn id="113" dur="2000"/>
                                        <p:tgtEl>
                                          <p:spTgt spid="1026"/>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21"/>
                                        </p:tgtEl>
                                        <p:attrNameLst>
                                          <p:attrName>style.visibility</p:attrName>
                                        </p:attrNameLst>
                                      </p:cBhvr>
                                      <p:to>
                                        <p:strVal val="visible"/>
                                      </p:to>
                                    </p:se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 presetClass="entr" presetSubtype="0" fill="hold" nodeType="clickEffect">
                                  <p:stCondLst>
                                    <p:cond delay="0"/>
                                  </p:stCondLst>
                                  <p:childTnLst>
                                    <p:set>
                                      <p:cBhvr>
                                        <p:cTn id="121" dur="1" fill="hold">
                                          <p:stCondLst>
                                            <p:cond delay="0"/>
                                          </p:stCondLst>
                                        </p:cTn>
                                        <p:tgtEl>
                                          <p:spTgt spid="22"/>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26"/>
                                        </p:tgtEl>
                                        <p:attrNameLst>
                                          <p:attrName>style.visibility</p:attrName>
                                        </p:attrNameLst>
                                      </p:cBhvr>
                                      <p:to>
                                        <p:strVal val="visible"/>
                                      </p:to>
                                    </p:set>
                                    <p:animEffect transition="in" filter="fade">
                                      <p:cBhvr>
                                        <p:cTn id="126" dur="500"/>
                                        <p:tgtEl>
                                          <p:spTgt spid="26"/>
                                        </p:tgtEl>
                                      </p:cBhvr>
                                    </p:animEffec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23"/>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27"/>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22" presetClass="entr" presetSubtype="4" fill="hold" nodeType="clickEffect">
                                  <p:stCondLst>
                                    <p:cond delay="0"/>
                                  </p:stCondLst>
                                  <p:childTnLst>
                                    <p:set>
                                      <p:cBhvr>
                                        <p:cTn id="138" dur="1" fill="hold">
                                          <p:stCondLst>
                                            <p:cond delay="0"/>
                                          </p:stCondLst>
                                        </p:cTn>
                                        <p:tgtEl>
                                          <p:spTgt spid="31"/>
                                        </p:tgtEl>
                                        <p:attrNameLst>
                                          <p:attrName>style.visibility</p:attrName>
                                        </p:attrNameLst>
                                      </p:cBhvr>
                                      <p:to>
                                        <p:strVal val="visible"/>
                                      </p:to>
                                    </p:set>
                                    <p:animEffect transition="in" filter="wipe(down)">
                                      <p:cBhvr>
                                        <p:cTn id="139" dur="500"/>
                                        <p:tgtEl>
                                          <p:spTgt spid="31"/>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32"/>
                                        </p:tgtEl>
                                        <p:attrNameLst>
                                          <p:attrName>style.visibility</p:attrName>
                                        </p:attrNameLst>
                                      </p:cBhvr>
                                      <p:to>
                                        <p:strVal val="visible"/>
                                      </p:to>
                                    </p:set>
                                    <p:animEffect transition="in" filter="wipe(down)">
                                      <p:cBhvr>
                                        <p:cTn id="142" dur="500"/>
                                        <p:tgtEl>
                                          <p:spTgt spid="32"/>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8"/>
                                        </p:tgtEl>
                                        <p:attrNameLst>
                                          <p:attrName>style.visibility</p:attrName>
                                        </p:attrNameLst>
                                      </p:cBhvr>
                                      <p:to>
                                        <p:strVal val="visible"/>
                                      </p:to>
                                    </p:set>
                                    <p:animEffect transition="in" filter="wipe(down)">
                                      <p:cBhvr>
                                        <p:cTn id="145" dur="500"/>
                                        <p:tgtEl>
                                          <p:spTgt spid="28"/>
                                        </p:tgtEl>
                                      </p:cBhvr>
                                    </p:animEffect>
                                  </p:childTnLst>
                                </p:cTn>
                              </p:par>
                            </p:childTnLst>
                          </p:cTn>
                        </p:par>
                      </p:childTnLst>
                    </p:cTn>
                  </p:par>
                  <p:par>
                    <p:cTn id="146" fill="hold">
                      <p:stCondLst>
                        <p:cond delay="indefinite"/>
                      </p:stCondLst>
                      <p:childTnLst>
                        <p:par>
                          <p:cTn id="147" fill="hold">
                            <p:stCondLst>
                              <p:cond delay="0"/>
                            </p:stCondLst>
                            <p:childTnLst>
                              <p:par>
                                <p:cTn id="148" presetID="22" presetClass="entr" presetSubtype="4" fill="hold" grpId="0" nodeType="clickEffect">
                                  <p:stCondLst>
                                    <p:cond delay="0"/>
                                  </p:stCondLst>
                                  <p:childTnLst>
                                    <p:set>
                                      <p:cBhvr>
                                        <p:cTn id="149" dur="1" fill="hold">
                                          <p:stCondLst>
                                            <p:cond delay="0"/>
                                          </p:stCondLst>
                                        </p:cTn>
                                        <p:tgtEl>
                                          <p:spTgt spid="30"/>
                                        </p:tgtEl>
                                        <p:attrNameLst>
                                          <p:attrName>style.visibility</p:attrName>
                                        </p:attrNameLst>
                                      </p:cBhvr>
                                      <p:to>
                                        <p:strVal val="visible"/>
                                      </p:to>
                                    </p:set>
                                    <p:animEffect transition="in" filter="wipe(down)">
                                      <p:cBhvr>
                                        <p:cTn id="150" dur="500"/>
                                        <p:tgtEl>
                                          <p:spTgt spid="30"/>
                                        </p:tgtEl>
                                      </p:cBhvr>
                                    </p:animEffect>
                                  </p:childTnLst>
                                </p:cTn>
                              </p:par>
                              <p:par>
                                <p:cTn id="151" presetID="22" presetClass="entr" presetSubtype="4" fill="hold" grpId="0" nodeType="withEffect">
                                  <p:stCondLst>
                                    <p:cond delay="0"/>
                                  </p:stCondLst>
                                  <p:childTnLst>
                                    <p:set>
                                      <p:cBhvr>
                                        <p:cTn id="152" dur="1" fill="hold">
                                          <p:stCondLst>
                                            <p:cond delay="0"/>
                                          </p:stCondLst>
                                        </p:cTn>
                                        <p:tgtEl>
                                          <p:spTgt spid="29"/>
                                        </p:tgtEl>
                                        <p:attrNameLst>
                                          <p:attrName>style.visibility</p:attrName>
                                        </p:attrNameLst>
                                      </p:cBhvr>
                                      <p:to>
                                        <p:strVal val="visible"/>
                                      </p:to>
                                    </p:set>
                                    <p:animEffect transition="in" filter="wipe(down)">
                                      <p:cBhvr>
                                        <p:cTn id="153" dur="500"/>
                                        <p:tgtEl>
                                          <p:spTgt spid="29"/>
                                        </p:tgtEl>
                                      </p:cBhvr>
                                    </p:animEffect>
                                  </p:childTnLst>
                                </p:cTn>
                              </p:par>
                            </p:childTnLst>
                          </p:cTn>
                        </p:par>
                        <p:par>
                          <p:cTn id="154" fill="hold">
                            <p:stCondLst>
                              <p:cond delay="500"/>
                            </p:stCondLst>
                            <p:childTnLst>
                              <p:par>
                                <p:cTn id="155" presetID="42" presetClass="entr" presetSubtype="0" fill="hold" grpId="0" nodeType="afterEffect">
                                  <p:stCondLst>
                                    <p:cond delay="0"/>
                                  </p:stCondLst>
                                  <p:childTnLst>
                                    <p:set>
                                      <p:cBhvr>
                                        <p:cTn id="156" dur="1" fill="hold">
                                          <p:stCondLst>
                                            <p:cond delay="0"/>
                                          </p:stCondLst>
                                        </p:cTn>
                                        <p:tgtEl>
                                          <p:spTgt spid="34"/>
                                        </p:tgtEl>
                                        <p:attrNameLst>
                                          <p:attrName>style.visibility</p:attrName>
                                        </p:attrNameLst>
                                      </p:cBhvr>
                                      <p:to>
                                        <p:strVal val="visible"/>
                                      </p:to>
                                    </p:set>
                                    <p:animEffect transition="in" filter="fade">
                                      <p:cBhvr>
                                        <p:cTn id="157" dur="1000"/>
                                        <p:tgtEl>
                                          <p:spTgt spid="34"/>
                                        </p:tgtEl>
                                      </p:cBhvr>
                                    </p:animEffect>
                                    <p:anim calcmode="lin" valueType="num">
                                      <p:cBhvr>
                                        <p:cTn id="158" dur="1000" fill="hold"/>
                                        <p:tgtEl>
                                          <p:spTgt spid="34"/>
                                        </p:tgtEl>
                                        <p:attrNameLst>
                                          <p:attrName>ppt_x</p:attrName>
                                        </p:attrNameLst>
                                      </p:cBhvr>
                                      <p:tavLst>
                                        <p:tav tm="0">
                                          <p:val>
                                            <p:strVal val="#ppt_x"/>
                                          </p:val>
                                        </p:tav>
                                        <p:tav tm="100000">
                                          <p:val>
                                            <p:strVal val="#ppt_x"/>
                                          </p:val>
                                        </p:tav>
                                      </p:tavLst>
                                    </p:anim>
                                    <p:anim calcmode="lin" valueType="num">
                                      <p:cBhvr>
                                        <p:cTn id="15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42" presetClass="entr" presetSubtype="0" fill="hold" nodeType="clickEffect">
                                  <p:stCondLst>
                                    <p:cond delay="0"/>
                                  </p:stCondLst>
                                  <p:childTnLst>
                                    <p:set>
                                      <p:cBhvr>
                                        <p:cTn id="163" dur="1" fill="hold">
                                          <p:stCondLst>
                                            <p:cond delay="0"/>
                                          </p:stCondLst>
                                        </p:cTn>
                                        <p:tgtEl>
                                          <p:spTgt spid="33"/>
                                        </p:tgtEl>
                                        <p:attrNameLst>
                                          <p:attrName>style.visibility</p:attrName>
                                        </p:attrNameLst>
                                      </p:cBhvr>
                                      <p:to>
                                        <p:strVal val="visible"/>
                                      </p:to>
                                    </p:set>
                                    <p:animEffect transition="in" filter="fade">
                                      <p:cBhvr>
                                        <p:cTn id="164" dur="1000"/>
                                        <p:tgtEl>
                                          <p:spTgt spid="33"/>
                                        </p:tgtEl>
                                      </p:cBhvr>
                                    </p:animEffect>
                                    <p:anim calcmode="lin" valueType="num">
                                      <p:cBhvr>
                                        <p:cTn id="165" dur="1000" fill="hold"/>
                                        <p:tgtEl>
                                          <p:spTgt spid="33"/>
                                        </p:tgtEl>
                                        <p:attrNameLst>
                                          <p:attrName>ppt_x</p:attrName>
                                        </p:attrNameLst>
                                      </p:cBhvr>
                                      <p:tavLst>
                                        <p:tav tm="0">
                                          <p:val>
                                            <p:strVal val="#ppt_x"/>
                                          </p:val>
                                        </p:tav>
                                        <p:tav tm="100000">
                                          <p:val>
                                            <p:strVal val="#ppt_x"/>
                                          </p:val>
                                        </p:tav>
                                      </p:tavLst>
                                    </p:anim>
                                    <p:anim calcmode="lin" valueType="num">
                                      <p:cBhvr>
                                        <p:cTn id="16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0" grpId="0" animBg="1"/>
      <p:bldP spid="10" grpId="1" animBg="1"/>
      <p:bldP spid="28" grpId="0" animBg="1"/>
      <p:bldP spid="29" grpId="0" animBg="1"/>
      <p:bldP spid="30" grpId="0" animBg="1"/>
      <p:bldP spid="32" grpId="0" animBg="1"/>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8769" y="637348"/>
            <a:ext cx="7906806"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Microsoft Azure </a:t>
            </a:r>
            <a:r>
              <a:rPr lang="en-US" sz="4400" dirty="0" smtClean="0">
                <a:solidFill>
                  <a:schemeClr val="tx1">
                    <a:alpha val="99000"/>
                  </a:schemeClr>
                </a:solidFill>
              </a:rPr>
              <a:t>Compute Options</a:t>
            </a:r>
            <a:endParaRPr lang="en-US" sz="4400" dirty="0">
              <a:solidFill>
                <a:schemeClr val="tx1">
                  <a:alpha val="99000"/>
                </a:schemeClr>
              </a:solidFill>
            </a:endParaRPr>
          </a:p>
        </p:txBody>
      </p:sp>
      <p:sp>
        <p:nvSpPr>
          <p:cNvPr id="6" name="Content Placeholder 2"/>
          <p:cNvSpPr txBox="1">
            <a:spLocks/>
          </p:cNvSpPr>
          <p:nvPr/>
        </p:nvSpPr>
        <p:spPr>
          <a:xfrm>
            <a:off x="1414174" y="1793656"/>
            <a:ext cx="7729825" cy="2856167"/>
          </a:xfrm>
          <a:prstGeom prst="rect">
            <a:avLst/>
          </a:prstGeom>
        </p:spPr>
        <p:txBody>
          <a:bodyPr vert="horz" wrap="square" lIns="0" tIns="0" rIns="0" bIns="0" rtlCol="0">
            <a:spAutoFit/>
          </a:bodyPr>
          <a:lst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solidFill>
                  <a:schemeClr val="tx1">
                    <a:alpha val="99000"/>
                  </a:schemeClr>
                </a:soli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solidFill>
                  <a:schemeClr val="tx1">
                    <a:alpha val="99000"/>
                  </a:schemeClr>
                </a:soli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solidFill>
                  <a:schemeClr val="tx1">
                    <a:alpha val="99000"/>
                  </a:schemeClr>
                </a:soli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solidFill>
                  <a:schemeClr val="tx1">
                    <a:alpha val="99000"/>
                  </a:schemeClr>
                </a:soli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solidFill>
                  <a:schemeClr val="tx1">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pPr>
            <a:r>
              <a:rPr lang="en-US" sz="3200" dirty="0" err="1" smtClean="0"/>
              <a:t>HDInsight</a:t>
            </a:r>
            <a:r>
              <a:rPr lang="en-US" sz="3200" dirty="0" smtClean="0"/>
              <a:t> </a:t>
            </a:r>
            <a:r>
              <a:rPr lang="en-US" sz="3200" dirty="0"/>
              <a:t>(</a:t>
            </a:r>
            <a:r>
              <a:rPr lang="en-US" sz="3200" dirty="0" err="1"/>
              <a:t>Hadoop</a:t>
            </a:r>
            <a:r>
              <a:rPr lang="en-US" sz="3200" dirty="0"/>
              <a:t>) – specialized: </a:t>
            </a:r>
            <a:r>
              <a:rPr lang="en-US" sz="3200" dirty="0" smtClean="0"/>
              <a:t>big </a:t>
            </a:r>
            <a:r>
              <a:rPr lang="en-US" sz="3200" dirty="0"/>
              <a:t>data</a:t>
            </a:r>
          </a:p>
          <a:p>
            <a:pPr marL="346075" indent="-342900">
              <a:lnSpc>
                <a:spcPct val="100000"/>
              </a:lnSpc>
            </a:pPr>
            <a:r>
              <a:rPr lang="en-US" sz="3200" dirty="0"/>
              <a:t>Mobile Services – specialized: </a:t>
            </a:r>
            <a:r>
              <a:rPr lang="en-US" sz="3200" dirty="0" smtClean="0"/>
              <a:t>devices</a:t>
            </a:r>
            <a:endParaRPr lang="en-US" sz="3200" dirty="0"/>
          </a:p>
          <a:p>
            <a:pPr marL="346075" indent="-342900">
              <a:lnSpc>
                <a:spcPct val="100000"/>
              </a:lnSpc>
            </a:pPr>
            <a:r>
              <a:rPr lang="en-US" sz="3200" dirty="0" smtClean="0"/>
              <a:t>Virtual Machines – most flexible</a:t>
            </a:r>
          </a:p>
          <a:p>
            <a:pPr marL="346075" indent="-342900">
              <a:lnSpc>
                <a:spcPct val="100000"/>
              </a:lnSpc>
            </a:pPr>
            <a:r>
              <a:rPr lang="en-US" sz="3200" dirty="0" smtClean="0">
                <a:latin typeface="+mn-lt"/>
              </a:rPr>
              <a:t>Web Sites – most convenient</a:t>
            </a:r>
          </a:p>
          <a:p>
            <a:pPr marL="346075" indent="-342900">
              <a:lnSpc>
                <a:spcPct val="100000"/>
              </a:lnSpc>
            </a:pPr>
            <a:r>
              <a:rPr lang="en-US" sz="3200" dirty="0" smtClean="0">
                <a:latin typeface="+mn-lt"/>
              </a:rPr>
              <a:t>Cloud Services – most scalable, most efficient</a:t>
            </a:r>
          </a:p>
        </p:txBody>
      </p:sp>
      <p:pic>
        <p:nvPicPr>
          <p:cNvPr id="7" name="Picture 6"/>
          <p:cNvPicPr>
            <a:picLocks noChangeAspect="1"/>
          </p:cNvPicPr>
          <p:nvPr/>
        </p:nvPicPr>
        <p:blipFill>
          <a:blip r:embed="rId3"/>
          <a:stretch>
            <a:fillRect/>
          </a:stretch>
        </p:blipFill>
        <p:spPr>
          <a:xfrm>
            <a:off x="613565" y="4139590"/>
            <a:ext cx="639290" cy="530708"/>
          </a:xfrm>
          <a:prstGeom prst="rect">
            <a:avLst/>
          </a:prstGeom>
        </p:spPr>
      </p:pic>
      <p:pic>
        <p:nvPicPr>
          <p:cNvPr id="9" name="Picture 8"/>
          <p:cNvPicPr>
            <a:picLocks noChangeAspect="1"/>
          </p:cNvPicPr>
          <p:nvPr/>
        </p:nvPicPr>
        <p:blipFill>
          <a:blip r:embed="rId4"/>
          <a:stretch>
            <a:fillRect/>
          </a:stretch>
        </p:blipFill>
        <p:spPr>
          <a:xfrm>
            <a:off x="701793" y="3530151"/>
            <a:ext cx="568258" cy="558639"/>
          </a:xfrm>
          <a:prstGeom prst="rect">
            <a:avLst/>
          </a:prstGeom>
        </p:spPr>
      </p:pic>
      <p:pic>
        <p:nvPicPr>
          <p:cNvPr id="10" name="Picture 9"/>
          <p:cNvPicPr>
            <a:picLocks noChangeAspect="1"/>
          </p:cNvPicPr>
          <p:nvPr/>
        </p:nvPicPr>
        <p:blipFill>
          <a:blip r:embed="rId5"/>
          <a:stretch>
            <a:fillRect/>
          </a:stretch>
        </p:blipFill>
        <p:spPr>
          <a:xfrm>
            <a:off x="701793" y="2978819"/>
            <a:ext cx="568258" cy="516741"/>
          </a:xfrm>
          <a:prstGeom prst="rect">
            <a:avLst/>
          </a:prstGeom>
        </p:spPr>
      </p:pic>
      <p:pic>
        <p:nvPicPr>
          <p:cNvPr id="11" name="Picture 10"/>
          <p:cNvPicPr>
            <a:picLocks noChangeAspect="1"/>
          </p:cNvPicPr>
          <p:nvPr/>
        </p:nvPicPr>
        <p:blipFill>
          <a:blip r:embed="rId6"/>
          <a:stretch>
            <a:fillRect/>
          </a:stretch>
        </p:blipFill>
        <p:spPr>
          <a:xfrm>
            <a:off x="728398" y="1758690"/>
            <a:ext cx="541653" cy="545472"/>
          </a:xfrm>
          <a:prstGeom prst="rect">
            <a:avLst/>
          </a:prstGeom>
        </p:spPr>
      </p:pic>
      <p:pic>
        <p:nvPicPr>
          <p:cNvPr id="12" name="Picture 11"/>
          <p:cNvPicPr>
            <a:picLocks noChangeAspect="1"/>
          </p:cNvPicPr>
          <p:nvPr/>
        </p:nvPicPr>
        <p:blipFill>
          <a:blip r:embed="rId7"/>
          <a:stretch>
            <a:fillRect/>
          </a:stretch>
        </p:blipFill>
        <p:spPr>
          <a:xfrm>
            <a:off x="778278" y="2318911"/>
            <a:ext cx="390200" cy="621690"/>
          </a:xfrm>
          <a:prstGeom prst="rect">
            <a:avLst/>
          </a:prstGeom>
        </p:spPr>
      </p:pic>
      <p:sp>
        <p:nvSpPr>
          <p:cNvPr id="2" name="Rounded Rectangle 1"/>
          <p:cNvSpPr/>
          <p:nvPr/>
        </p:nvSpPr>
        <p:spPr bwMode="auto">
          <a:xfrm>
            <a:off x="491520" y="4025290"/>
            <a:ext cx="8470105" cy="787993"/>
          </a:xfrm>
          <a:prstGeom prst="roundRect">
            <a:avLst/>
          </a:prstGeom>
          <a:solidFill>
            <a:schemeClr val="accent4">
              <a:lumMod val="40000"/>
              <a:lumOff val="60000"/>
              <a:alpha val="41000"/>
            </a:schemeClr>
          </a:solidFill>
          <a:ln w="41275">
            <a:solidFill>
              <a:srgbClr val="FF0000"/>
            </a:solidFill>
            <a:beve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34997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prstClr val="black"/>
              <a:schemeClr val="bg2">
                <a:lumMod val="10000"/>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55684" y="440421"/>
            <a:ext cx="2300343" cy="2298361"/>
          </a:xfrm>
          <a:prstGeom prst="rect">
            <a:avLst/>
          </a:prstGeom>
        </p:spPr>
      </p:pic>
      <p:sp>
        <p:nvSpPr>
          <p:cNvPr id="5" name="Title 1"/>
          <p:cNvSpPr txBox="1">
            <a:spLocks/>
          </p:cNvSpPr>
          <p:nvPr/>
        </p:nvSpPr>
        <p:spPr>
          <a:xfrm>
            <a:off x="3285602" y="637348"/>
            <a:ext cx="4778381"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Cloud Services</a:t>
            </a:r>
            <a:endParaRPr lang="en-US" sz="4400" dirty="0">
              <a:solidFill>
                <a:schemeClr val="tx1">
                  <a:alpha val="99000"/>
                </a:schemeClr>
              </a:solidFill>
            </a:endParaRPr>
          </a:p>
        </p:txBody>
      </p:sp>
      <p:sp>
        <p:nvSpPr>
          <p:cNvPr id="6" name="Content Placeholder 2"/>
          <p:cNvSpPr txBox="1">
            <a:spLocks/>
          </p:cNvSpPr>
          <p:nvPr/>
        </p:nvSpPr>
        <p:spPr>
          <a:xfrm>
            <a:off x="3277614" y="1793656"/>
            <a:ext cx="5557316" cy="4825937"/>
          </a:xfrm>
          <a:prstGeom prst="rect">
            <a:avLst/>
          </a:prstGeom>
        </p:spPr>
        <p:txBody>
          <a:bodyPr vert="horz" wrap="square" lIns="0" tIns="0" rIns="0" bIns="0" rtlCol="0">
            <a:spAutoFit/>
          </a:bodyPr>
          <a:lst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solidFill>
                  <a:schemeClr val="tx1">
                    <a:alpha val="99000"/>
                  </a:schemeClr>
                </a:soli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solidFill>
                  <a:schemeClr val="tx1">
                    <a:alpha val="99000"/>
                  </a:schemeClr>
                </a:soli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solidFill>
                  <a:schemeClr val="tx1">
                    <a:alpha val="99000"/>
                  </a:schemeClr>
                </a:soli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solidFill>
                  <a:schemeClr val="tx1">
                    <a:alpha val="99000"/>
                  </a:schemeClr>
                </a:soli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solidFill>
                  <a:schemeClr val="tx1">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pPr>
            <a:r>
              <a:rPr lang="en-US" sz="3200" dirty="0" smtClean="0">
                <a:latin typeface="+mn-lt"/>
              </a:rPr>
              <a:t>Build highly scalable apps and services</a:t>
            </a:r>
          </a:p>
          <a:p>
            <a:pPr marL="346075" indent="-342900">
              <a:lnSpc>
                <a:spcPct val="100000"/>
              </a:lnSpc>
            </a:pPr>
            <a:r>
              <a:rPr lang="en-US" sz="3200" dirty="0" smtClean="0">
                <a:latin typeface="+mn-lt"/>
              </a:rPr>
              <a:t>Multi-tier, multi-instance architectures</a:t>
            </a:r>
          </a:p>
          <a:p>
            <a:pPr marL="346075" indent="-342900">
              <a:lnSpc>
                <a:spcPct val="100000"/>
              </a:lnSpc>
            </a:pPr>
            <a:r>
              <a:rPr lang="en-US" sz="3200" dirty="0" smtClean="0">
                <a:latin typeface="+mn-lt"/>
              </a:rPr>
              <a:t>Can be combined with other compute services</a:t>
            </a:r>
          </a:p>
          <a:p>
            <a:pPr marL="346075" indent="-342900">
              <a:lnSpc>
                <a:spcPct val="100000"/>
              </a:lnSpc>
            </a:pPr>
            <a:r>
              <a:rPr lang="en-US" sz="3200" dirty="0" smtClean="0">
                <a:latin typeface="+mn-lt"/>
              </a:rPr>
              <a:t>Stateless node, horizontal scaling approach</a:t>
            </a:r>
          </a:p>
          <a:p>
            <a:pPr marL="346075" indent="-342900">
              <a:lnSpc>
                <a:spcPct val="100000"/>
              </a:lnSpc>
            </a:pPr>
            <a:r>
              <a:rPr lang="en-US" sz="3200" dirty="0" smtClean="0"/>
              <a:t>Automated management</a:t>
            </a:r>
            <a:endParaRPr lang="en-US" sz="3200" dirty="0"/>
          </a:p>
        </p:txBody>
      </p:sp>
      <p:pic>
        <p:nvPicPr>
          <p:cNvPr id="7" name="Picture 6"/>
          <p:cNvPicPr>
            <a:picLocks noChangeAspect="1"/>
          </p:cNvPicPr>
          <p:nvPr/>
        </p:nvPicPr>
        <p:blipFill>
          <a:blip r:embed="rId5"/>
          <a:stretch>
            <a:fillRect/>
          </a:stretch>
        </p:blipFill>
        <p:spPr>
          <a:xfrm>
            <a:off x="732611" y="3042464"/>
            <a:ext cx="2277505" cy="1909012"/>
          </a:xfrm>
          <a:prstGeom prst="rect">
            <a:avLst/>
          </a:prstGeom>
        </p:spPr>
      </p:pic>
    </p:spTree>
    <p:extLst>
      <p:ext uri="{BB962C8B-B14F-4D97-AF65-F5344CB8AC3E}">
        <p14:creationId xmlns:p14="http://schemas.microsoft.com/office/powerpoint/2010/main" val="2091420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25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25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25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25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25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25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31534" y="637348"/>
            <a:ext cx="6932449"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1089025" algn="l"/>
              </a:tabLst>
            </a:pPr>
            <a:r>
              <a:rPr lang="en-US" sz="4400" dirty="0" smtClean="0">
                <a:solidFill>
                  <a:schemeClr val="tx1">
                    <a:alpha val="99000"/>
                  </a:schemeClr>
                </a:solidFill>
              </a:rPr>
              <a:t>Cloud Services</a:t>
            </a:r>
            <a:endParaRPr lang="en-US" sz="4400" dirty="0">
              <a:solidFill>
                <a:schemeClr val="tx1">
                  <a:alpha val="99000"/>
                </a:schemeClr>
              </a:solidFill>
            </a:endParaRPr>
          </a:p>
        </p:txBody>
      </p:sp>
      <p:sp>
        <p:nvSpPr>
          <p:cNvPr id="16" name="TextBox 15"/>
          <p:cNvSpPr txBox="1"/>
          <p:nvPr/>
        </p:nvSpPr>
        <p:spPr>
          <a:xfrm>
            <a:off x="810875" y="3404068"/>
            <a:ext cx="2651428" cy="2246769"/>
          </a:xfrm>
          <a:prstGeom prst="rect">
            <a:avLst/>
          </a:prstGeom>
          <a:noFill/>
        </p:spPr>
        <p:txBody>
          <a:bodyPr wrap="square" rtlCol="0">
            <a:spAutoFit/>
          </a:bodyPr>
          <a:lstStyle/>
          <a:p>
            <a:r>
              <a:rPr lang="en-US" sz="2800" dirty="0" smtClean="0"/>
              <a:t>Web Roles </a:t>
            </a:r>
          </a:p>
          <a:p>
            <a:pPr marL="342900" indent="-342900">
              <a:buFont typeface="Arial" panose="020B0604020202020204" pitchFamily="34" charset="0"/>
              <a:buChar char="•"/>
            </a:pPr>
            <a:r>
              <a:rPr lang="en-US" sz="2800" dirty="0" smtClean="0"/>
              <a:t>1+ types</a:t>
            </a:r>
          </a:p>
          <a:p>
            <a:pPr marL="342900" indent="-342900">
              <a:buFont typeface="Arial" panose="020B0604020202020204" pitchFamily="34" charset="0"/>
              <a:buChar char="•"/>
            </a:pPr>
            <a:r>
              <a:rPr lang="en-US" sz="2800" dirty="0" smtClean="0"/>
              <a:t>Windows Server </a:t>
            </a:r>
          </a:p>
          <a:p>
            <a:pPr marL="342900" indent="-342900">
              <a:buFont typeface="Arial" panose="020B0604020202020204" pitchFamily="34" charset="0"/>
              <a:buChar char="•"/>
            </a:pPr>
            <a:r>
              <a:rPr lang="en-US" sz="2800" dirty="0" smtClean="0"/>
              <a:t>Running IIS</a:t>
            </a:r>
            <a:endParaRPr lang="en-US" sz="2800" dirty="0"/>
          </a:p>
        </p:txBody>
      </p:sp>
      <p:pic>
        <p:nvPicPr>
          <p:cNvPr id="18" name="Picture 17"/>
          <p:cNvPicPr>
            <a:picLocks noChangeAspect="1"/>
          </p:cNvPicPr>
          <p:nvPr/>
        </p:nvPicPr>
        <p:blipFill>
          <a:blip r:embed="rId3"/>
          <a:stretch>
            <a:fillRect/>
          </a:stretch>
        </p:blipFill>
        <p:spPr>
          <a:xfrm>
            <a:off x="872721" y="1493093"/>
            <a:ext cx="1652639" cy="160611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9" name="Picture 18"/>
          <p:cNvPicPr>
            <a:picLocks noChangeAspect="1"/>
          </p:cNvPicPr>
          <p:nvPr/>
        </p:nvPicPr>
        <p:blipFill>
          <a:blip r:embed="rId4"/>
          <a:stretch>
            <a:fillRect/>
          </a:stretch>
        </p:blipFill>
        <p:spPr>
          <a:xfrm>
            <a:off x="6014461" y="1493094"/>
            <a:ext cx="1664404" cy="163141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0" name="Picture 19"/>
          <p:cNvPicPr>
            <a:picLocks noChangeAspect="1"/>
          </p:cNvPicPr>
          <p:nvPr/>
        </p:nvPicPr>
        <p:blipFill>
          <a:blip r:embed="rId5"/>
          <a:stretch>
            <a:fillRect/>
          </a:stretch>
        </p:blipFill>
        <p:spPr>
          <a:xfrm>
            <a:off x="3239144" y="1729926"/>
            <a:ext cx="971340" cy="1590977"/>
          </a:xfrm>
          <a:prstGeom prst="rect">
            <a:avLst/>
          </a:prstGeom>
        </p:spPr>
      </p:pic>
      <p:pic>
        <p:nvPicPr>
          <p:cNvPr id="21" name="Picture 20"/>
          <p:cNvPicPr>
            <a:picLocks noChangeAspect="1"/>
          </p:cNvPicPr>
          <p:nvPr/>
        </p:nvPicPr>
        <p:blipFill>
          <a:blip r:embed="rId6"/>
          <a:stretch>
            <a:fillRect/>
          </a:stretch>
        </p:blipFill>
        <p:spPr>
          <a:xfrm>
            <a:off x="4315382" y="1729924"/>
            <a:ext cx="869095" cy="1590979"/>
          </a:xfrm>
          <a:prstGeom prst="rect">
            <a:avLst/>
          </a:prstGeom>
        </p:spPr>
      </p:pic>
      <p:pic>
        <p:nvPicPr>
          <p:cNvPr id="22" name="Picture 21"/>
          <p:cNvPicPr>
            <a:picLocks noChangeAspect="1"/>
          </p:cNvPicPr>
          <p:nvPr/>
        </p:nvPicPr>
        <p:blipFill>
          <a:blip r:embed="rId7"/>
          <a:stretch>
            <a:fillRect/>
          </a:stretch>
        </p:blipFill>
        <p:spPr>
          <a:xfrm>
            <a:off x="557988" y="1804787"/>
            <a:ext cx="369116" cy="195525"/>
          </a:xfrm>
          <a:prstGeom prst="rect">
            <a:avLst/>
          </a:prstGeom>
        </p:spPr>
      </p:pic>
      <p:sp>
        <p:nvSpPr>
          <p:cNvPr id="24" name="TextBox 23"/>
          <p:cNvSpPr txBox="1"/>
          <p:nvPr/>
        </p:nvSpPr>
        <p:spPr>
          <a:xfrm>
            <a:off x="6054777" y="3404068"/>
            <a:ext cx="2651428" cy="2677656"/>
          </a:xfrm>
          <a:prstGeom prst="rect">
            <a:avLst/>
          </a:prstGeom>
          <a:noFill/>
        </p:spPr>
        <p:txBody>
          <a:bodyPr wrap="square" rtlCol="0">
            <a:spAutoFit/>
          </a:bodyPr>
          <a:lstStyle/>
          <a:p>
            <a:r>
              <a:rPr lang="en-US" sz="2800" dirty="0" smtClean="0"/>
              <a:t>Worker Roles </a:t>
            </a:r>
          </a:p>
          <a:p>
            <a:pPr marL="342900" indent="-342900">
              <a:buFont typeface="Arial" panose="020B0604020202020204" pitchFamily="34" charset="0"/>
              <a:buChar char="•"/>
            </a:pPr>
            <a:r>
              <a:rPr lang="en-US" sz="2800" dirty="0" smtClean="0"/>
              <a:t>1+ types</a:t>
            </a:r>
          </a:p>
          <a:p>
            <a:pPr marL="342900" indent="-342900">
              <a:buFont typeface="Arial" panose="020B0604020202020204" pitchFamily="34" charset="0"/>
              <a:buChar char="•"/>
            </a:pPr>
            <a:r>
              <a:rPr lang="en-US" sz="2800" dirty="0" smtClean="0"/>
              <a:t>Windows Server </a:t>
            </a:r>
          </a:p>
          <a:p>
            <a:pPr marL="342900" indent="-342900">
              <a:buFont typeface="Arial" panose="020B0604020202020204" pitchFamily="34" charset="0"/>
              <a:buChar char="•"/>
            </a:pPr>
            <a:r>
              <a:rPr lang="en-US" sz="2800" dirty="0" smtClean="0"/>
              <a:t>Could run Tomcat, etc.</a:t>
            </a:r>
            <a:endParaRPr lang="en-US" sz="2800" dirty="0"/>
          </a:p>
        </p:txBody>
      </p:sp>
      <p:sp>
        <p:nvSpPr>
          <p:cNvPr id="25" name="TextBox 24"/>
          <p:cNvSpPr txBox="1"/>
          <p:nvPr/>
        </p:nvSpPr>
        <p:spPr>
          <a:xfrm>
            <a:off x="2911506" y="3404068"/>
            <a:ext cx="3487464" cy="3108543"/>
          </a:xfrm>
          <a:prstGeom prst="rect">
            <a:avLst/>
          </a:prstGeom>
          <a:noFill/>
        </p:spPr>
        <p:txBody>
          <a:bodyPr wrap="square" rtlCol="0">
            <a:spAutoFit/>
          </a:bodyPr>
          <a:lstStyle/>
          <a:p>
            <a:r>
              <a:rPr lang="en-US" sz="2800" dirty="0" smtClean="0"/>
              <a:t>“Service Model”</a:t>
            </a:r>
          </a:p>
          <a:p>
            <a:pPr marL="342900" indent="-342900">
              <a:buFont typeface="Arial" panose="020B0604020202020204" pitchFamily="34" charset="0"/>
              <a:buChar char="•"/>
            </a:pPr>
            <a:r>
              <a:rPr lang="en-US" sz="2800" dirty="0" smtClean="0"/>
              <a:t>Deployment Package</a:t>
            </a:r>
          </a:p>
          <a:p>
            <a:pPr marL="342900" indent="-342900">
              <a:buFont typeface="Arial" panose="020B0604020202020204" pitchFamily="34" charset="0"/>
              <a:buChar char="•"/>
            </a:pPr>
            <a:r>
              <a:rPr lang="en-US" sz="2800" dirty="0" err="1" smtClean="0"/>
              <a:t>Config</a:t>
            </a:r>
            <a:r>
              <a:rPr lang="en-US" sz="2800" dirty="0" smtClean="0"/>
              <a:t>: VM size</a:t>
            </a:r>
            <a:r>
              <a:rPr lang="en-US" sz="2800" b="1" dirty="0" smtClean="0"/>
              <a:t>s </a:t>
            </a:r>
            <a:r>
              <a:rPr lang="en-US" sz="2800" dirty="0" smtClean="0"/>
              <a:t>&amp; instance counts, settings, endpoints, certs…</a:t>
            </a:r>
            <a:endParaRPr lang="en-US" sz="2800" dirty="0"/>
          </a:p>
        </p:txBody>
      </p:sp>
    </p:spTree>
    <p:extLst>
      <p:ext uri="{BB962C8B-B14F-4D97-AF65-F5344CB8AC3E}">
        <p14:creationId xmlns:p14="http://schemas.microsoft.com/office/powerpoint/2010/main" val="1197525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285602" y="637348"/>
            <a:ext cx="4778381"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1089025" algn="l"/>
              </a:tabLst>
            </a:pPr>
            <a:r>
              <a:rPr lang="en-US" sz="4400" dirty="0" smtClean="0">
                <a:solidFill>
                  <a:schemeClr val="tx1">
                    <a:alpha val="99000"/>
                  </a:schemeClr>
                </a:solidFill>
              </a:rPr>
              <a:t>Cloud Services</a:t>
            </a:r>
            <a:endParaRPr lang="en-US" sz="4400" dirty="0">
              <a:solidFill>
                <a:schemeClr val="tx1">
                  <a:alpha val="99000"/>
                </a:schemeClr>
              </a:solidFill>
            </a:endParaRPr>
          </a:p>
        </p:txBody>
      </p:sp>
      <p:pic>
        <p:nvPicPr>
          <p:cNvPr id="8" name="Picture 7"/>
          <p:cNvPicPr>
            <a:picLocks noChangeAspect="1"/>
          </p:cNvPicPr>
          <p:nvPr/>
        </p:nvPicPr>
        <p:blipFill>
          <a:blip r:embed="rId3"/>
          <a:stretch>
            <a:fillRect/>
          </a:stretch>
        </p:blipFill>
        <p:spPr>
          <a:xfrm>
            <a:off x="2749593" y="745942"/>
            <a:ext cx="474577" cy="434629"/>
          </a:xfrm>
          <a:prstGeom prst="rect">
            <a:avLst/>
          </a:prstGeom>
        </p:spPr>
      </p:pic>
      <p:pic>
        <p:nvPicPr>
          <p:cNvPr id="10" name="Picture 9"/>
          <p:cNvPicPr>
            <a:picLocks noChangeAspect="1"/>
          </p:cNvPicPr>
          <p:nvPr/>
        </p:nvPicPr>
        <p:blipFill>
          <a:blip r:embed="rId4"/>
          <a:stretch>
            <a:fillRect/>
          </a:stretch>
        </p:blipFill>
        <p:spPr>
          <a:xfrm>
            <a:off x="4087826" y="2230837"/>
            <a:ext cx="1586966" cy="1459203"/>
          </a:xfrm>
          <a:prstGeom prst="rect">
            <a:avLst/>
          </a:prstGeom>
        </p:spPr>
      </p:pic>
      <p:pic>
        <p:nvPicPr>
          <p:cNvPr id="12" name="Picture 11"/>
          <p:cNvPicPr>
            <a:picLocks noChangeAspect="1"/>
          </p:cNvPicPr>
          <p:nvPr/>
        </p:nvPicPr>
        <p:blipFill>
          <a:blip r:embed="rId5"/>
          <a:stretch>
            <a:fillRect/>
          </a:stretch>
        </p:blipFill>
        <p:spPr>
          <a:xfrm>
            <a:off x="6762384" y="2230836"/>
            <a:ext cx="1586966" cy="1459203"/>
          </a:xfrm>
          <a:prstGeom prst="rect">
            <a:avLst/>
          </a:prstGeom>
        </p:spPr>
      </p:pic>
      <p:pic>
        <p:nvPicPr>
          <p:cNvPr id="18" name="Picture 17"/>
          <p:cNvPicPr>
            <a:picLocks noChangeAspect="1"/>
          </p:cNvPicPr>
          <p:nvPr/>
        </p:nvPicPr>
        <p:blipFill>
          <a:blip r:embed="rId6"/>
          <a:stretch>
            <a:fillRect/>
          </a:stretch>
        </p:blipFill>
        <p:spPr>
          <a:xfrm>
            <a:off x="539449" y="2201437"/>
            <a:ext cx="1577293" cy="1118479"/>
          </a:xfrm>
          <a:prstGeom prst="rect">
            <a:avLst/>
          </a:prstGeom>
        </p:spPr>
      </p:pic>
      <p:pic>
        <p:nvPicPr>
          <p:cNvPr id="19" name="Picture 18"/>
          <p:cNvPicPr>
            <a:picLocks noChangeAspect="1"/>
          </p:cNvPicPr>
          <p:nvPr/>
        </p:nvPicPr>
        <p:blipFill>
          <a:blip r:embed="rId7"/>
          <a:stretch>
            <a:fillRect/>
          </a:stretch>
        </p:blipFill>
        <p:spPr>
          <a:xfrm>
            <a:off x="80413" y="2884303"/>
            <a:ext cx="379662" cy="434630"/>
          </a:xfrm>
          <a:prstGeom prst="rect">
            <a:avLst/>
          </a:prstGeom>
        </p:spPr>
      </p:pic>
      <p:sp>
        <p:nvSpPr>
          <p:cNvPr id="2" name="Right Arrow 1"/>
          <p:cNvSpPr/>
          <p:nvPr/>
        </p:nvSpPr>
        <p:spPr bwMode="auto">
          <a:xfrm>
            <a:off x="1591227" y="2751624"/>
            <a:ext cx="702190" cy="217315"/>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pic>
        <p:nvPicPr>
          <p:cNvPr id="20" name="Picture 19"/>
          <p:cNvPicPr>
            <a:picLocks noChangeAspect="1"/>
          </p:cNvPicPr>
          <p:nvPr/>
        </p:nvPicPr>
        <p:blipFill>
          <a:blip r:embed="rId8"/>
          <a:stretch>
            <a:fillRect/>
          </a:stretch>
        </p:blipFill>
        <p:spPr>
          <a:xfrm>
            <a:off x="3783498" y="2549118"/>
            <a:ext cx="369116" cy="160127"/>
          </a:xfrm>
          <a:prstGeom prst="rect">
            <a:avLst/>
          </a:prstGeom>
        </p:spPr>
      </p:pic>
      <p:pic>
        <p:nvPicPr>
          <p:cNvPr id="21" name="Picture 20"/>
          <p:cNvPicPr>
            <a:picLocks noChangeAspect="1"/>
          </p:cNvPicPr>
          <p:nvPr/>
        </p:nvPicPr>
        <p:blipFill>
          <a:blip r:embed="rId9"/>
          <a:stretch>
            <a:fillRect/>
          </a:stretch>
        </p:blipFill>
        <p:spPr>
          <a:xfrm>
            <a:off x="2459573" y="2437392"/>
            <a:ext cx="1201163" cy="876358"/>
          </a:xfrm>
          <a:prstGeom prst="rect">
            <a:avLst/>
          </a:prstGeom>
        </p:spPr>
      </p:pic>
      <p:pic>
        <p:nvPicPr>
          <p:cNvPr id="22" name="Picture 21"/>
          <p:cNvPicPr>
            <a:picLocks noChangeAspect="1"/>
          </p:cNvPicPr>
          <p:nvPr/>
        </p:nvPicPr>
        <p:blipFill>
          <a:blip r:embed="rId10"/>
          <a:stretch>
            <a:fillRect/>
          </a:stretch>
        </p:blipFill>
        <p:spPr>
          <a:xfrm>
            <a:off x="354613" y="2130138"/>
            <a:ext cx="326931" cy="503255"/>
          </a:xfrm>
          <a:prstGeom prst="rect">
            <a:avLst/>
          </a:prstGeom>
        </p:spPr>
      </p:pic>
      <p:pic>
        <p:nvPicPr>
          <p:cNvPr id="23" name="Picture 22"/>
          <p:cNvPicPr>
            <a:picLocks noChangeAspect="1"/>
          </p:cNvPicPr>
          <p:nvPr/>
        </p:nvPicPr>
        <p:blipFill>
          <a:blip r:embed="rId11"/>
          <a:stretch>
            <a:fillRect/>
          </a:stretch>
        </p:blipFill>
        <p:spPr>
          <a:xfrm>
            <a:off x="460075" y="3567165"/>
            <a:ext cx="442939" cy="446067"/>
          </a:xfrm>
          <a:prstGeom prst="rect">
            <a:avLst/>
          </a:prstGeom>
        </p:spPr>
      </p:pic>
      <p:pic>
        <p:nvPicPr>
          <p:cNvPr id="24" name="Picture 23"/>
          <p:cNvPicPr>
            <a:picLocks noChangeAspect="1"/>
          </p:cNvPicPr>
          <p:nvPr/>
        </p:nvPicPr>
        <p:blipFill>
          <a:blip r:embed="rId8"/>
          <a:stretch>
            <a:fillRect/>
          </a:stretch>
        </p:blipFill>
        <p:spPr>
          <a:xfrm>
            <a:off x="6447256" y="2565038"/>
            <a:ext cx="369116" cy="160127"/>
          </a:xfrm>
          <a:prstGeom prst="rect">
            <a:avLst/>
          </a:prstGeom>
        </p:spPr>
      </p:pic>
      <p:sp>
        <p:nvSpPr>
          <p:cNvPr id="25" name="Right Arrow 24"/>
          <p:cNvSpPr/>
          <p:nvPr/>
        </p:nvSpPr>
        <p:spPr bwMode="auto">
          <a:xfrm>
            <a:off x="5422128" y="2751624"/>
            <a:ext cx="702190" cy="217315"/>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7" name="TextBox 26"/>
          <p:cNvSpPr txBox="1"/>
          <p:nvPr/>
        </p:nvSpPr>
        <p:spPr>
          <a:xfrm>
            <a:off x="3958625" y="4256758"/>
            <a:ext cx="1716167" cy="646331"/>
          </a:xfrm>
          <a:prstGeom prst="rect">
            <a:avLst/>
          </a:prstGeom>
          <a:noFill/>
        </p:spPr>
        <p:txBody>
          <a:bodyPr wrap="square" rtlCol="0">
            <a:spAutoFit/>
          </a:bodyPr>
          <a:lstStyle/>
          <a:p>
            <a:pPr algn="ctr"/>
            <a:r>
              <a:rPr lang="en-US" dirty="0" smtClean="0"/>
              <a:t>Web Role </a:t>
            </a:r>
          </a:p>
          <a:p>
            <a:pPr algn="ctr"/>
            <a:r>
              <a:rPr lang="en-US" dirty="0" smtClean="0"/>
              <a:t>Instances</a:t>
            </a:r>
            <a:endParaRPr lang="en-US" dirty="0"/>
          </a:p>
        </p:txBody>
      </p:sp>
      <p:sp>
        <p:nvSpPr>
          <p:cNvPr id="28" name="TextBox 27"/>
          <p:cNvSpPr txBox="1"/>
          <p:nvPr/>
        </p:nvSpPr>
        <p:spPr>
          <a:xfrm>
            <a:off x="2088698" y="4256758"/>
            <a:ext cx="1889859" cy="646331"/>
          </a:xfrm>
          <a:prstGeom prst="rect">
            <a:avLst/>
          </a:prstGeom>
          <a:noFill/>
        </p:spPr>
        <p:txBody>
          <a:bodyPr wrap="square" rtlCol="0">
            <a:spAutoFit/>
          </a:bodyPr>
          <a:lstStyle/>
          <a:p>
            <a:pPr algn="ctr"/>
            <a:r>
              <a:rPr lang="en-US" dirty="0" smtClean="0"/>
              <a:t>Load </a:t>
            </a:r>
            <a:br>
              <a:rPr lang="en-US" dirty="0" smtClean="0"/>
            </a:br>
            <a:r>
              <a:rPr lang="en-US" dirty="0" smtClean="0"/>
              <a:t>Balancer</a:t>
            </a:r>
            <a:endParaRPr lang="en-US" dirty="0"/>
          </a:p>
        </p:txBody>
      </p:sp>
      <p:sp>
        <p:nvSpPr>
          <p:cNvPr id="29" name="TextBox 28"/>
          <p:cNvSpPr txBox="1"/>
          <p:nvPr/>
        </p:nvSpPr>
        <p:spPr>
          <a:xfrm>
            <a:off x="6633183" y="4256758"/>
            <a:ext cx="1716167" cy="646331"/>
          </a:xfrm>
          <a:prstGeom prst="rect">
            <a:avLst/>
          </a:prstGeom>
          <a:noFill/>
        </p:spPr>
        <p:txBody>
          <a:bodyPr wrap="square" rtlCol="0">
            <a:spAutoFit/>
          </a:bodyPr>
          <a:lstStyle/>
          <a:p>
            <a:pPr algn="ctr"/>
            <a:r>
              <a:rPr lang="en-US" dirty="0" smtClean="0"/>
              <a:t>Worker Role </a:t>
            </a:r>
          </a:p>
          <a:p>
            <a:pPr algn="ctr"/>
            <a:r>
              <a:rPr lang="en-US" dirty="0" smtClean="0"/>
              <a:t>Instances</a:t>
            </a:r>
            <a:endParaRPr lang="en-US" dirty="0"/>
          </a:p>
        </p:txBody>
      </p:sp>
      <p:pic>
        <p:nvPicPr>
          <p:cNvPr id="3074" name="Picture 2" descr="C:\Users\Bill\AppData\Local\Microsoft\Windows\INetCache\IE\CE2W3GSO\MC900434403[1].wm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743471" y="2549118"/>
            <a:ext cx="1021822" cy="1562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848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074"/>
                                        </p:tgtEl>
                                        <p:attrNameLst>
                                          <p:attrName>style.visibility</p:attrName>
                                        </p:attrNameLst>
                                      </p:cBhvr>
                                      <p:to>
                                        <p:strVal val="visible"/>
                                      </p:to>
                                    </p:set>
                                    <p:animEffect transition="in" filter="circle(in)">
                                      <p:cBhvr>
                                        <p:cTn id="25"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437281" y="637348"/>
            <a:ext cx="5626702"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Service Bus Queue</a:t>
            </a:r>
            <a:endParaRPr lang="en-US" sz="4400" dirty="0">
              <a:solidFill>
                <a:schemeClr val="tx1">
                  <a:alpha val="99000"/>
                </a:schemeClr>
              </a:solidFill>
            </a:endParaRPr>
          </a:p>
        </p:txBody>
      </p:sp>
      <p:pic>
        <p:nvPicPr>
          <p:cNvPr id="7" name="Picture 6"/>
          <p:cNvPicPr>
            <a:picLocks noChangeAspect="1"/>
          </p:cNvPicPr>
          <p:nvPr/>
        </p:nvPicPr>
        <p:blipFill>
          <a:blip r:embed="rId3"/>
          <a:stretch>
            <a:fillRect/>
          </a:stretch>
        </p:blipFill>
        <p:spPr>
          <a:xfrm>
            <a:off x="326315" y="1953374"/>
            <a:ext cx="2110966" cy="2389111"/>
          </a:xfrm>
          <a:prstGeom prst="rect">
            <a:avLst/>
          </a:prstGeom>
        </p:spPr>
      </p:pic>
      <p:sp>
        <p:nvSpPr>
          <p:cNvPr id="20" name="Content Placeholder 2"/>
          <p:cNvSpPr txBox="1">
            <a:spLocks/>
          </p:cNvSpPr>
          <p:nvPr/>
        </p:nvSpPr>
        <p:spPr>
          <a:xfrm>
            <a:off x="2440536" y="1793656"/>
            <a:ext cx="6394394" cy="3877985"/>
          </a:xfrm>
          <a:prstGeom prst="rect">
            <a:avLst/>
          </a:prstGeom>
        </p:spPr>
        <p:txBody>
          <a:bodyPr vert="horz" wrap="square" lIns="0" tIns="0" rIns="0" bIns="0" rtlCol="0">
            <a:spAutoFit/>
          </a:bodyPr>
          <a:lst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solidFill>
                  <a:schemeClr val="tx1">
                    <a:alpha val="99000"/>
                  </a:schemeClr>
                </a:soli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solidFill>
                  <a:schemeClr val="tx1">
                    <a:alpha val="99000"/>
                  </a:schemeClr>
                </a:soli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solidFill>
                  <a:schemeClr val="tx1">
                    <a:alpha val="99000"/>
                  </a:schemeClr>
                </a:soli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solidFill>
                  <a:schemeClr val="tx1">
                    <a:alpha val="99000"/>
                  </a:schemeClr>
                </a:soli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solidFill>
                  <a:schemeClr val="tx1">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pPr>
            <a:r>
              <a:rPr lang="en-US" sz="2800" dirty="0" smtClean="0">
                <a:latin typeface="+mn-lt"/>
              </a:rPr>
              <a:t>Durable – won’t lose your data</a:t>
            </a:r>
          </a:p>
          <a:p>
            <a:pPr marL="346075" indent="-342900">
              <a:lnSpc>
                <a:spcPct val="100000"/>
              </a:lnSpc>
            </a:pPr>
            <a:r>
              <a:rPr lang="en-US" sz="2800" dirty="0" smtClean="0">
                <a:latin typeface="+mn-lt"/>
              </a:rPr>
              <a:t>Reliable – backed by SLA and ops team</a:t>
            </a:r>
            <a:endParaRPr lang="en-US" sz="2800" dirty="0">
              <a:latin typeface="+mn-lt"/>
            </a:endParaRPr>
          </a:p>
          <a:p>
            <a:pPr marL="346075" indent="-342900">
              <a:lnSpc>
                <a:spcPct val="100000"/>
              </a:lnSpc>
            </a:pPr>
            <a:r>
              <a:rPr lang="en-US" sz="2800" dirty="0" smtClean="0">
                <a:latin typeface="+mn-lt"/>
              </a:rPr>
              <a:t>Scalable – </a:t>
            </a:r>
            <a:r>
              <a:rPr lang="en-US" sz="2800" i="1" dirty="0" smtClean="0">
                <a:latin typeface="+mn-lt"/>
              </a:rPr>
              <a:t>Internet scale</a:t>
            </a:r>
            <a:endParaRPr lang="en-US" sz="2800" i="1" dirty="0">
              <a:latin typeface="+mn-lt"/>
            </a:endParaRPr>
          </a:p>
          <a:p>
            <a:pPr marL="346075" indent="-342900">
              <a:lnSpc>
                <a:spcPct val="100000"/>
              </a:lnSpc>
            </a:pPr>
            <a:r>
              <a:rPr lang="en-US" sz="2800" dirty="0" smtClean="0">
                <a:latin typeface="+mn-lt"/>
              </a:rPr>
              <a:t>Approachable – REST + SDKs</a:t>
            </a:r>
          </a:p>
          <a:p>
            <a:pPr marL="346075" indent="-342900">
              <a:lnSpc>
                <a:spcPct val="100000"/>
              </a:lnSpc>
            </a:pPr>
            <a:r>
              <a:rPr lang="en-US" sz="2800" dirty="0" smtClean="0">
                <a:latin typeface="+mn-lt"/>
              </a:rPr>
              <a:t>Feature rich –  supports “at least once” and “at most once” delivery guarantees, </a:t>
            </a:r>
            <a:r>
              <a:rPr lang="en-US" sz="2800" dirty="0" smtClean="0"/>
              <a:t>pinning, suspend, &amp; more…</a:t>
            </a:r>
            <a:endParaRPr lang="en-US" sz="2800" dirty="0">
              <a:latin typeface="+mn-lt"/>
            </a:endParaRPr>
          </a:p>
          <a:p>
            <a:pPr marL="346075" indent="-342900">
              <a:lnSpc>
                <a:spcPct val="100000"/>
              </a:lnSpc>
            </a:pPr>
            <a:r>
              <a:rPr lang="en-US" sz="2800" dirty="0" smtClean="0"/>
              <a:t>See also: </a:t>
            </a:r>
            <a:r>
              <a:rPr lang="en-US" sz="2800" dirty="0" smtClean="0"/>
              <a:t>Azure </a:t>
            </a:r>
            <a:r>
              <a:rPr lang="en-US" sz="2800" dirty="0" smtClean="0"/>
              <a:t>Storage Queue</a:t>
            </a:r>
            <a:endParaRPr lang="en-US" sz="2800" dirty="0"/>
          </a:p>
        </p:txBody>
      </p:sp>
    </p:spTree>
    <p:extLst>
      <p:ext uri="{BB962C8B-B14F-4D97-AF65-F5344CB8AC3E}">
        <p14:creationId xmlns:p14="http://schemas.microsoft.com/office/powerpoint/2010/main" val="4282309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250"/>
                                        <p:tgtEl>
                                          <p:spTgt spid="2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xEl>
                                              <p:pRg st="1" end="1"/>
                                            </p:txEl>
                                          </p:spTgt>
                                        </p:tgtEl>
                                        <p:attrNameLst>
                                          <p:attrName>style.visibility</p:attrName>
                                        </p:attrNameLst>
                                      </p:cBhvr>
                                      <p:to>
                                        <p:strVal val="visible"/>
                                      </p:to>
                                    </p:set>
                                    <p:animEffect transition="in" filter="fade">
                                      <p:cBhvr>
                                        <p:cTn id="16" dur="250"/>
                                        <p:tgtEl>
                                          <p:spTgt spid="2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xEl>
                                              <p:pRg st="2" end="2"/>
                                            </p:txEl>
                                          </p:spTgt>
                                        </p:tgtEl>
                                        <p:attrNameLst>
                                          <p:attrName>style.visibility</p:attrName>
                                        </p:attrNameLst>
                                      </p:cBhvr>
                                      <p:to>
                                        <p:strVal val="visible"/>
                                      </p:to>
                                    </p:set>
                                    <p:animEffect transition="in" filter="fade">
                                      <p:cBhvr>
                                        <p:cTn id="21" dur="250"/>
                                        <p:tgtEl>
                                          <p:spTgt spid="20">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xEl>
                                              <p:pRg st="3" end="3"/>
                                            </p:txEl>
                                          </p:spTgt>
                                        </p:tgtEl>
                                        <p:attrNameLst>
                                          <p:attrName>style.visibility</p:attrName>
                                        </p:attrNameLst>
                                      </p:cBhvr>
                                      <p:to>
                                        <p:strVal val="visible"/>
                                      </p:to>
                                    </p:set>
                                    <p:animEffect transition="in" filter="fade">
                                      <p:cBhvr>
                                        <p:cTn id="26" dur="250"/>
                                        <p:tgtEl>
                                          <p:spTgt spid="20">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xEl>
                                              <p:pRg st="4" end="4"/>
                                            </p:txEl>
                                          </p:spTgt>
                                        </p:tgtEl>
                                        <p:attrNameLst>
                                          <p:attrName>style.visibility</p:attrName>
                                        </p:attrNameLst>
                                      </p:cBhvr>
                                      <p:to>
                                        <p:strVal val="visible"/>
                                      </p:to>
                                    </p:set>
                                    <p:animEffect transition="in" filter="fade">
                                      <p:cBhvr>
                                        <p:cTn id="31" dur="250"/>
                                        <p:tgtEl>
                                          <p:spTgt spid="20">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xEl>
                                              <p:pRg st="5" end="5"/>
                                            </p:txEl>
                                          </p:spTgt>
                                        </p:tgtEl>
                                        <p:attrNameLst>
                                          <p:attrName>style.visibility</p:attrName>
                                        </p:attrNameLst>
                                      </p:cBhvr>
                                      <p:to>
                                        <p:strVal val="visible"/>
                                      </p:to>
                                    </p:set>
                                    <p:animEffect transition="in" filter="fade">
                                      <p:cBhvr>
                                        <p:cTn id="36" dur="25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285602" y="637348"/>
            <a:ext cx="4778381"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Scalable Architecture</a:t>
            </a:r>
            <a:endParaRPr lang="en-US" sz="4400" dirty="0">
              <a:solidFill>
                <a:schemeClr val="tx1">
                  <a:alpha val="99000"/>
                </a:schemeClr>
              </a:solidFill>
            </a:endParaRPr>
          </a:p>
        </p:txBody>
      </p:sp>
      <p:pic>
        <p:nvPicPr>
          <p:cNvPr id="7" name="Picture 6"/>
          <p:cNvPicPr>
            <a:picLocks noChangeAspect="1"/>
          </p:cNvPicPr>
          <p:nvPr/>
        </p:nvPicPr>
        <p:blipFill>
          <a:blip r:embed="rId3"/>
          <a:stretch>
            <a:fillRect/>
          </a:stretch>
        </p:blipFill>
        <p:spPr>
          <a:xfrm>
            <a:off x="2437280" y="415617"/>
            <a:ext cx="779680" cy="1191358"/>
          </a:xfrm>
          <a:prstGeom prst="rect">
            <a:avLst/>
          </a:prstGeom>
        </p:spPr>
      </p:pic>
      <p:pic>
        <p:nvPicPr>
          <p:cNvPr id="10" name="Picture 9"/>
          <p:cNvPicPr>
            <a:picLocks noChangeAspect="1"/>
          </p:cNvPicPr>
          <p:nvPr/>
        </p:nvPicPr>
        <p:blipFill>
          <a:blip r:embed="rId4"/>
          <a:stretch>
            <a:fillRect/>
          </a:stretch>
        </p:blipFill>
        <p:spPr>
          <a:xfrm>
            <a:off x="850314" y="2230838"/>
            <a:ext cx="1586966" cy="1781773"/>
          </a:xfrm>
          <a:prstGeom prst="rect">
            <a:avLst/>
          </a:prstGeom>
        </p:spPr>
      </p:pic>
      <p:pic>
        <p:nvPicPr>
          <p:cNvPr id="12" name="Picture 11"/>
          <p:cNvPicPr>
            <a:picLocks noChangeAspect="1"/>
          </p:cNvPicPr>
          <p:nvPr/>
        </p:nvPicPr>
        <p:blipFill>
          <a:blip r:embed="rId5"/>
          <a:stretch>
            <a:fillRect/>
          </a:stretch>
        </p:blipFill>
        <p:spPr>
          <a:xfrm>
            <a:off x="6178791" y="2230838"/>
            <a:ext cx="1586966" cy="1781773"/>
          </a:xfrm>
          <a:prstGeom prst="rect">
            <a:avLst/>
          </a:prstGeom>
        </p:spPr>
      </p:pic>
      <p:sp>
        <p:nvSpPr>
          <p:cNvPr id="15" name="TextBox 14"/>
          <p:cNvSpPr txBox="1"/>
          <p:nvPr/>
        </p:nvSpPr>
        <p:spPr>
          <a:xfrm>
            <a:off x="3062225" y="4218734"/>
            <a:ext cx="2651428" cy="954107"/>
          </a:xfrm>
          <a:prstGeom prst="rect">
            <a:avLst/>
          </a:prstGeom>
          <a:noFill/>
        </p:spPr>
        <p:txBody>
          <a:bodyPr wrap="square" rtlCol="0">
            <a:spAutoFit/>
          </a:bodyPr>
          <a:lstStyle/>
          <a:p>
            <a:pPr algn="ctr"/>
            <a:r>
              <a:rPr lang="en-US" sz="2800" dirty="0" smtClean="0"/>
              <a:t>Service Bus Queue</a:t>
            </a:r>
            <a:endParaRPr lang="en-US" sz="2800" dirty="0"/>
          </a:p>
        </p:txBody>
      </p:sp>
      <p:sp>
        <p:nvSpPr>
          <p:cNvPr id="16" name="TextBox 15"/>
          <p:cNvSpPr txBox="1"/>
          <p:nvPr/>
        </p:nvSpPr>
        <p:spPr>
          <a:xfrm>
            <a:off x="222373" y="4218735"/>
            <a:ext cx="2651428" cy="954107"/>
          </a:xfrm>
          <a:prstGeom prst="rect">
            <a:avLst/>
          </a:prstGeom>
          <a:noFill/>
        </p:spPr>
        <p:txBody>
          <a:bodyPr wrap="square" rtlCol="0">
            <a:spAutoFit/>
          </a:bodyPr>
          <a:lstStyle/>
          <a:p>
            <a:pPr algn="ctr"/>
            <a:r>
              <a:rPr lang="en-US" sz="2800" dirty="0" smtClean="0">
                <a:solidFill>
                  <a:schemeClr val="bg2">
                    <a:lumMod val="50000"/>
                  </a:schemeClr>
                </a:solidFill>
              </a:rPr>
              <a:t>Web Role </a:t>
            </a:r>
            <a:br>
              <a:rPr lang="en-US" sz="2800" dirty="0" smtClean="0">
                <a:solidFill>
                  <a:schemeClr val="bg2">
                    <a:lumMod val="50000"/>
                  </a:schemeClr>
                </a:solidFill>
              </a:rPr>
            </a:br>
            <a:r>
              <a:rPr lang="en-US" sz="2800" dirty="0" smtClean="0">
                <a:solidFill>
                  <a:schemeClr val="bg2">
                    <a:lumMod val="50000"/>
                  </a:schemeClr>
                </a:solidFill>
              </a:rPr>
              <a:t>Instances</a:t>
            </a:r>
            <a:endParaRPr lang="en-US" sz="2800" dirty="0">
              <a:solidFill>
                <a:schemeClr val="bg2">
                  <a:lumMod val="50000"/>
                </a:schemeClr>
              </a:solidFill>
            </a:endParaRPr>
          </a:p>
        </p:txBody>
      </p:sp>
      <p:sp>
        <p:nvSpPr>
          <p:cNvPr id="17" name="TextBox 16"/>
          <p:cNvSpPr txBox="1"/>
          <p:nvPr/>
        </p:nvSpPr>
        <p:spPr>
          <a:xfrm>
            <a:off x="6132854" y="4256760"/>
            <a:ext cx="2651428" cy="954107"/>
          </a:xfrm>
          <a:prstGeom prst="rect">
            <a:avLst/>
          </a:prstGeom>
          <a:noFill/>
        </p:spPr>
        <p:txBody>
          <a:bodyPr wrap="square" rtlCol="0">
            <a:spAutoFit/>
          </a:bodyPr>
          <a:lstStyle/>
          <a:p>
            <a:pPr algn="ctr"/>
            <a:r>
              <a:rPr lang="en-US" sz="2800" dirty="0" smtClean="0">
                <a:solidFill>
                  <a:schemeClr val="bg2">
                    <a:lumMod val="50000"/>
                  </a:schemeClr>
                </a:solidFill>
              </a:rPr>
              <a:t>Worker Role</a:t>
            </a:r>
          </a:p>
          <a:p>
            <a:pPr algn="ctr"/>
            <a:r>
              <a:rPr lang="en-US" sz="2800" dirty="0" smtClean="0">
                <a:solidFill>
                  <a:schemeClr val="bg2">
                    <a:lumMod val="50000"/>
                  </a:schemeClr>
                </a:solidFill>
              </a:rPr>
              <a:t>Instances</a:t>
            </a:r>
            <a:endParaRPr lang="en-US" sz="2800" dirty="0">
              <a:solidFill>
                <a:schemeClr val="bg2">
                  <a:lumMod val="50000"/>
                </a:schemeClr>
              </a:solidFill>
            </a:endParaRPr>
          </a:p>
        </p:txBody>
      </p:sp>
      <p:pic>
        <p:nvPicPr>
          <p:cNvPr id="19" name="Picture 18"/>
          <p:cNvPicPr>
            <a:picLocks noChangeAspect="1"/>
          </p:cNvPicPr>
          <p:nvPr/>
        </p:nvPicPr>
        <p:blipFill>
          <a:blip r:embed="rId6"/>
          <a:stretch>
            <a:fillRect/>
          </a:stretch>
        </p:blipFill>
        <p:spPr>
          <a:xfrm>
            <a:off x="3113124" y="2614548"/>
            <a:ext cx="2389822" cy="1014350"/>
          </a:xfrm>
          <a:prstGeom prst="rect">
            <a:avLst/>
          </a:prstGeom>
        </p:spPr>
      </p:pic>
      <p:pic>
        <p:nvPicPr>
          <p:cNvPr id="20" name="Picture 19"/>
          <p:cNvPicPr>
            <a:picLocks noChangeAspect="1"/>
          </p:cNvPicPr>
          <p:nvPr/>
        </p:nvPicPr>
        <p:blipFill>
          <a:blip r:embed="rId7"/>
          <a:stretch>
            <a:fillRect/>
          </a:stretch>
        </p:blipFill>
        <p:spPr>
          <a:xfrm>
            <a:off x="1274738" y="502102"/>
            <a:ext cx="988014" cy="1104873"/>
          </a:xfrm>
          <a:prstGeom prst="rect">
            <a:avLst/>
          </a:prstGeom>
        </p:spPr>
      </p:pic>
      <p:pic>
        <p:nvPicPr>
          <p:cNvPr id="21" name="Picture 20"/>
          <p:cNvPicPr>
            <a:picLocks noChangeAspect="1"/>
          </p:cNvPicPr>
          <p:nvPr/>
        </p:nvPicPr>
        <p:blipFill>
          <a:blip r:embed="rId8"/>
          <a:stretch>
            <a:fillRect/>
          </a:stretch>
        </p:blipFill>
        <p:spPr>
          <a:xfrm rot="19490054">
            <a:off x="2243721" y="2706445"/>
            <a:ext cx="527423" cy="543239"/>
          </a:xfrm>
          <a:prstGeom prst="rect">
            <a:avLst/>
          </a:prstGeom>
        </p:spPr>
      </p:pic>
      <p:pic>
        <p:nvPicPr>
          <p:cNvPr id="23" name="Picture 22"/>
          <p:cNvPicPr>
            <a:picLocks noChangeAspect="1"/>
          </p:cNvPicPr>
          <p:nvPr/>
        </p:nvPicPr>
        <p:blipFill>
          <a:blip r:embed="rId8"/>
          <a:stretch>
            <a:fillRect/>
          </a:stretch>
        </p:blipFill>
        <p:spPr>
          <a:xfrm rot="19490054">
            <a:off x="5768460" y="2651750"/>
            <a:ext cx="527423" cy="543239"/>
          </a:xfrm>
          <a:prstGeom prst="rect">
            <a:avLst/>
          </a:prstGeom>
        </p:spPr>
      </p:pic>
    </p:spTree>
    <p:extLst>
      <p:ext uri="{BB962C8B-B14F-4D97-AF65-F5344CB8AC3E}">
        <p14:creationId xmlns:p14="http://schemas.microsoft.com/office/powerpoint/2010/main" val="334497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4195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Service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end if there is interest)</a:t>
            </a:r>
          </a:p>
        </p:txBody>
      </p:sp>
    </p:spTree>
    <p:extLst>
      <p:ext uri="{BB962C8B-B14F-4D97-AF65-F5344CB8AC3E}">
        <p14:creationId xmlns:p14="http://schemas.microsoft.com/office/powerpoint/2010/main" val="1899580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0269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2306698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a:t>
            </a:r>
            <a:r>
              <a:rPr lang="en-US" dirty="0" smtClean="0"/>
              <a:t>Azure </a:t>
            </a:r>
            <a:r>
              <a:rPr lang="en-US" dirty="0" smtClean="0"/>
              <a:t>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754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a:t>
            </a:r>
            <a:r>
              <a:rPr lang="en-US" dirty="0" smtClean="0"/>
              <a:t>on Azure</a:t>
            </a:r>
            <a:r>
              <a:rPr lang="en-US" dirty="0" smtClean="0"/>
              <a:t>]</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367456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380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1363464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a:xfrm>
            <a:off x="457200" y="1600206"/>
            <a:ext cx="8229600" cy="4873744"/>
          </a:xfrm>
        </p:spPr>
        <p:txBody>
          <a:bodyPr>
            <a:normAutofit fontScale="92500" lnSpcReduction="1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4078366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2385285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29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340492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310790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351764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60222120"/>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2801228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Geo-replicated to sister data center</a:t>
            </a:r>
          </a:p>
          <a:p>
            <a:pPr lvl="1"/>
            <a:r>
              <a:rPr lang="en-US" b="1" dirty="0" smtClean="0">
                <a:solidFill>
                  <a:srgbClr val="C00000"/>
                </a:solidFill>
              </a:rPr>
              <a:t>Busy Signal Pattern</a:t>
            </a:r>
            <a:endParaRPr lang="en-US" b="1" dirty="0" smtClean="0"/>
          </a:p>
        </p:txBody>
      </p:sp>
      <p:pic>
        <p:nvPicPr>
          <p:cNvPr id="5" name="Picture 2" descr="http://upload.wikimedia.org/wikipedia/commons/a/ac/Iceber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28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Azure Services</a:t>
            </a:r>
            <a:endParaRPr lang="en-US" dirty="0"/>
          </a:p>
        </p:txBody>
      </p:sp>
      <p:sp>
        <p:nvSpPr>
          <p:cNvPr id="2" name="Rectangle 1"/>
          <p:cNvSpPr/>
          <p:nvPr/>
        </p:nvSpPr>
        <p:spPr>
          <a:xfrm>
            <a:off x="0" y="1417638"/>
            <a:ext cx="2745030" cy="3416320"/>
          </a:xfrm>
          <a:prstGeom prst="rect">
            <a:avLst/>
          </a:prstGeom>
        </p:spPr>
        <p:txBody>
          <a:bodyPr wrap="square">
            <a:spAutoFit/>
          </a:bodyPr>
          <a:lstStyle/>
          <a:p>
            <a:r>
              <a:rPr lang="en-US" b="1" dirty="0" smtClean="0"/>
              <a:t>Compute</a:t>
            </a:r>
            <a:endParaRPr lang="en-US" b="1" dirty="0"/>
          </a:p>
          <a:p>
            <a:r>
              <a:rPr lang="en-US" dirty="0">
                <a:hlinkClick r:id="rId3"/>
              </a:rPr>
              <a:t>Virtual Machines</a:t>
            </a:r>
            <a:endParaRPr lang="en-US" dirty="0"/>
          </a:p>
          <a:p>
            <a:r>
              <a:rPr lang="en-US" dirty="0">
                <a:hlinkClick r:id="rId4"/>
              </a:rPr>
              <a:t>Cloud Services</a:t>
            </a:r>
            <a:endParaRPr lang="en-US" dirty="0"/>
          </a:p>
          <a:p>
            <a:r>
              <a:rPr lang="en-US" dirty="0">
                <a:hlinkClick r:id="rId5"/>
              </a:rPr>
              <a:t>Websites</a:t>
            </a:r>
            <a:endParaRPr lang="en-US" dirty="0"/>
          </a:p>
          <a:p>
            <a:r>
              <a:rPr lang="en-US" dirty="0">
                <a:hlinkClick r:id="rId6"/>
              </a:rPr>
              <a:t>Mobile Services</a:t>
            </a:r>
            <a:endParaRPr lang="en-US" dirty="0"/>
          </a:p>
          <a:p>
            <a:r>
              <a:rPr lang="en-US" dirty="0">
                <a:hlinkClick r:id="rId7"/>
              </a:rPr>
              <a:t>Batch</a:t>
            </a:r>
            <a:endParaRPr lang="en-US" dirty="0"/>
          </a:p>
          <a:p>
            <a:endParaRPr lang="en-US" b="1" dirty="0" smtClean="0"/>
          </a:p>
          <a:p>
            <a:endParaRPr lang="en-US" dirty="0"/>
          </a:p>
          <a:p>
            <a:r>
              <a:rPr lang="en-US" b="1" dirty="0"/>
              <a:t>Network Services</a:t>
            </a:r>
          </a:p>
          <a:p>
            <a:r>
              <a:rPr lang="en-US" dirty="0" err="1">
                <a:hlinkClick r:id="rId8"/>
              </a:rPr>
              <a:t>ExpressRoute</a:t>
            </a:r>
            <a:endParaRPr lang="en-US" dirty="0"/>
          </a:p>
          <a:p>
            <a:r>
              <a:rPr lang="en-US" dirty="0">
                <a:hlinkClick r:id="rId9"/>
              </a:rPr>
              <a:t>Virtual Network</a:t>
            </a:r>
            <a:endParaRPr lang="en-US" dirty="0"/>
          </a:p>
          <a:p>
            <a:r>
              <a:rPr lang="en-US" dirty="0">
                <a:hlinkClick r:id="rId10"/>
              </a:rPr>
              <a:t>Traffic Manager</a:t>
            </a:r>
            <a:endParaRPr lang="en-US" dirty="0"/>
          </a:p>
        </p:txBody>
      </p:sp>
      <p:sp>
        <p:nvSpPr>
          <p:cNvPr id="5" name="Rectangle 4"/>
          <p:cNvSpPr/>
          <p:nvPr/>
        </p:nvSpPr>
        <p:spPr>
          <a:xfrm>
            <a:off x="4876495" y="1417638"/>
            <a:ext cx="5637580" cy="3693319"/>
          </a:xfrm>
          <a:prstGeom prst="rect">
            <a:avLst/>
          </a:prstGeom>
        </p:spPr>
        <p:txBody>
          <a:bodyPr wrap="square">
            <a:spAutoFit/>
          </a:bodyPr>
          <a:lstStyle/>
          <a:p>
            <a:r>
              <a:rPr lang="en-US" b="1" dirty="0" smtClean="0"/>
              <a:t>App </a:t>
            </a:r>
            <a:r>
              <a:rPr lang="en-US" b="1" dirty="0"/>
              <a:t>Services</a:t>
            </a:r>
          </a:p>
          <a:p>
            <a:r>
              <a:rPr lang="en-US" dirty="0">
                <a:hlinkClick r:id="rId11"/>
              </a:rPr>
              <a:t>Media Services</a:t>
            </a:r>
            <a:endParaRPr lang="en-US" dirty="0"/>
          </a:p>
          <a:p>
            <a:r>
              <a:rPr lang="en-US" dirty="0">
                <a:hlinkClick r:id="rId12"/>
              </a:rPr>
              <a:t>Service Bus</a:t>
            </a:r>
            <a:endParaRPr lang="en-US" dirty="0"/>
          </a:p>
          <a:p>
            <a:r>
              <a:rPr lang="en-US" dirty="0">
                <a:hlinkClick r:id="rId13"/>
              </a:rPr>
              <a:t>Push Notifications</a:t>
            </a:r>
            <a:endParaRPr lang="en-US" dirty="0"/>
          </a:p>
          <a:p>
            <a:r>
              <a:rPr lang="en-US" dirty="0">
                <a:hlinkClick r:id="rId14"/>
              </a:rPr>
              <a:t>Scheduler</a:t>
            </a:r>
            <a:endParaRPr lang="en-US" dirty="0"/>
          </a:p>
          <a:p>
            <a:r>
              <a:rPr lang="en-US" dirty="0">
                <a:hlinkClick r:id="rId15"/>
              </a:rPr>
              <a:t>BizTalk Services</a:t>
            </a:r>
            <a:endParaRPr lang="en-US" dirty="0"/>
          </a:p>
          <a:p>
            <a:r>
              <a:rPr lang="en-US" dirty="0">
                <a:hlinkClick r:id="rId16"/>
              </a:rPr>
              <a:t>Active Directory</a:t>
            </a:r>
            <a:endParaRPr lang="en-US" dirty="0"/>
          </a:p>
          <a:p>
            <a:r>
              <a:rPr lang="en-US" dirty="0">
                <a:hlinkClick r:id="rId17"/>
              </a:rPr>
              <a:t>Multi-Factor Authentication</a:t>
            </a:r>
            <a:endParaRPr lang="en-US" dirty="0"/>
          </a:p>
          <a:p>
            <a:r>
              <a:rPr lang="en-US" dirty="0">
                <a:hlinkClick r:id="rId18"/>
              </a:rPr>
              <a:t>Automation</a:t>
            </a:r>
            <a:endParaRPr lang="en-US" dirty="0"/>
          </a:p>
          <a:p>
            <a:r>
              <a:rPr lang="en-US" dirty="0">
                <a:hlinkClick r:id="rId19"/>
              </a:rPr>
              <a:t>CDN</a:t>
            </a:r>
            <a:endParaRPr lang="en-US" dirty="0"/>
          </a:p>
          <a:p>
            <a:r>
              <a:rPr lang="en-US" dirty="0">
                <a:hlinkClick r:id="rId20"/>
              </a:rPr>
              <a:t>API Management</a:t>
            </a:r>
            <a:endParaRPr lang="en-US" dirty="0"/>
          </a:p>
          <a:p>
            <a:r>
              <a:rPr lang="en-US" dirty="0" err="1">
                <a:hlinkClick r:id="rId21"/>
              </a:rPr>
              <a:t>RemoteApp</a:t>
            </a:r>
            <a:endParaRPr lang="en-US" dirty="0"/>
          </a:p>
          <a:p>
            <a:r>
              <a:rPr lang="en-US" dirty="0">
                <a:hlinkClick r:id="rId22"/>
              </a:rPr>
              <a:t>Application </a:t>
            </a:r>
            <a:r>
              <a:rPr lang="en-US" dirty="0" smtClean="0">
                <a:hlinkClick r:id="rId22"/>
              </a:rPr>
              <a:t>Insights</a:t>
            </a:r>
            <a:endParaRPr lang="en-US" dirty="0"/>
          </a:p>
        </p:txBody>
      </p:sp>
      <p:sp>
        <p:nvSpPr>
          <p:cNvPr id="6" name="Rectangle 5"/>
          <p:cNvSpPr/>
          <p:nvPr/>
        </p:nvSpPr>
        <p:spPr>
          <a:xfrm>
            <a:off x="2435960" y="1417637"/>
            <a:ext cx="2745030" cy="4247317"/>
          </a:xfrm>
          <a:prstGeom prst="rect">
            <a:avLst/>
          </a:prstGeom>
        </p:spPr>
        <p:txBody>
          <a:bodyPr wrap="square">
            <a:spAutoFit/>
          </a:bodyPr>
          <a:lstStyle/>
          <a:p>
            <a:r>
              <a:rPr lang="en-US" b="1" dirty="0" smtClean="0"/>
              <a:t>Data </a:t>
            </a:r>
            <a:r>
              <a:rPr lang="en-US" b="1" dirty="0"/>
              <a:t>Services</a:t>
            </a:r>
          </a:p>
          <a:p>
            <a:r>
              <a:rPr lang="en-US" dirty="0">
                <a:hlinkClick r:id="rId23"/>
              </a:rPr>
              <a:t>Storage</a:t>
            </a:r>
            <a:endParaRPr lang="en-US" dirty="0"/>
          </a:p>
          <a:p>
            <a:r>
              <a:rPr lang="en-US" dirty="0">
                <a:hlinkClick r:id="rId24"/>
              </a:rPr>
              <a:t>SQL Database</a:t>
            </a:r>
            <a:endParaRPr lang="en-US" dirty="0"/>
          </a:p>
          <a:p>
            <a:r>
              <a:rPr lang="en-US" dirty="0" err="1">
                <a:hlinkClick r:id="rId25"/>
              </a:rPr>
              <a:t>HDInsight</a:t>
            </a:r>
            <a:endParaRPr lang="en-US" dirty="0"/>
          </a:p>
          <a:p>
            <a:r>
              <a:rPr lang="en-US" dirty="0">
                <a:hlinkClick r:id="rId26"/>
              </a:rPr>
              <a:t>Cache</a:t>
            </a:r>
            <a:endParaRPr lang="en-US" dirty="0"/>
          </a:p>
          <a:p>
            <a:r>
              <a:rPr lang="en-US" dirty="0">
                <a:hlinkClick r:id="rId27"/>
              </a:rPr>
              <a:t>Backup</a:t>
            </a:r>
            <a:endParaRPr lang="en-US" dirty="0"/>
          </a:p>
          <a:p>
            <a:r>
              <a:rPr lang="en-US" dirty="0">
                <a:hlinkClick r:id="rId28"/>
              </a:rPr>
              <a:t>Site Recovery</a:t>
            </a:r>
            <a:endParaRPr lang="en-US" dirty="0"/>
          </a:p>
          <a:p>
            <a:r>
              <a:rPr lang="en-US" dirty="0">
                <a:hlinkClick r:id="rId29"/>
              </a:rPr>
              <a:t>Machine Learning</a:t>
            </a:r>
            <a:endParaRPr lang="en-US" dirty="0"/>
          </a:p>
          <a:p>
            <a:r>
              <a:rPr lang="en-US" dirty="0" err="1">
                <a:hlinkClick r:id="rId30"/>
              </a:rPr>
              <a:t>StorSimple</a:t>
            </a:r>
            <a:endParaRPr lang="en-US" dirty="0"/>
          </a:p>
          <a:p>
            <a:r>
              <a:rPr lang="en-US" dirty="0" err="1">
                <a:hlinkClick r:id="rId31"/>
              </a:rPr>
              <a:t>DocumentDB</a:t>
            </a:r>
            <a:endParaRPr lang="en-US" dirty="0"/>
          </a:p>
          <a:p>
            <a:r>
              <a:rPr lang="en-US" dirty="0">
                <a:hlinkClick r:id="rId32"/>
              </a:rPr>
              <a:t>Azure Search</a:t>
            </a:r>
            <a:endParaRPr lang="en-US" dirty="0"/>
          </a:p>
          <a:p>
            <a:r>
              <a:rPr lang="en-US" dirty="0">
                <a:hlinkClick r:id="rId33"/>
              </a:rPr>
              <a:t>Data Factory</a:t>
            </a:r>
            <a:endParaRPr lang="en-US" dirty="0"/>
          </a:p>
          <a:p>
            <a:r>
              <a:rPr lang="en-US" dirty="0">
                <a:hlinkClick r:id="rId34"/>
              </a:rPr>
              <a:t>Stream Analytics</a:t>
            </a:r>
            <a:endParaRPr lang="en-US" dirty="0"/>
          </a:p>
          <a:p>
            <a:r>
              <a:rPr lang="en-US" dirty="0">
                <a:hlinkClick r:id="rId35"/>
              </a:rPr>
              <a:t>Operational Insights</a:t>
            </a:r>
            <a:endParaRPr lang="en-US" dirty="0"/>
          </a:p>
          <a:p>
            <a:endParaRPr lang="en-US" b="1" dirty="0" smtClean="0"/>
          </a:p>
        </p:txBody>
      </p:sp>
    </p:spTree>
    <p:extLst>
      <p:ext uri="{BB962C8B-B14F-4D97-AF65-F5344CB8AC3E}">
        <p14:creationId xmlns:p14="http://schemas.microsoft.com/office/powerpoint/2010/main" val="3600582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4052579688"/>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989" y="1925554"/>
            <a:ext cx="3653941" cy="4795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980" y="2211019"/>
            <a:ext cx="3044950" cy="399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Public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a:t>
            </a:r>
            <a:r>
              <a:rPr lang="en-US" i="1" dirty="0" smtClean="0"/>
              <a:t>Azure </a:t>
            </a:r>
            <a:r>
              <a:rPr lang="en-US" i="1" dirty="0" smtClean="0"/>
              <a:t>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a:t>
            </a:r>
            <a:r>
              <a:rPr lang="en-US" i="1" dirty="0" smtClean="0"/>
              <a:t>event?</a:t>
            </a:r>
          </a:p>
          <a:p>
            <a:pPr algn="ctr" eaLnBrk="1" hangingPunct="1">
              <a:buFont typeface="Arial" charset="0"/>
              <a:buNone/>
            </a:pPr>
            <a:r>
              <a:rPr lang="en-US" b="1" i="1" dirty="0" smtClean="0"/>
              <a:t>feel free to reach out …</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43010" name="Title 1"/>
          <p:cNvSpPr>
            <a:spLocks noGrp="1"/>
          </p:cNvSpPr>
          <p:nvPr>
            <p:ph type="title"/>
          </p:nvPr>
        </p:nvSpPr>
        <p:spPr/>
        <p:txBody>
          <a:bodyPr/>
          <a:lstStyle/>
          <a:p>
            <a:pPr eaLnBrk="1" hangingPunct="1"/>
            <a:r>
              <a:rPr lang="en-US" b="1" dirty="0" smtClean="0"/>
              <a:t>Contact Me</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111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FA944BC1-AF26-4A34-92F9-B39AD35DD41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7e88ebde-63a9-4faf-8b82-2ec1987651a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30106</TotalTime>
  <Words>3030</Words>
  <Application>Microsoft Office PowerPoint</Application>
  <PresentationFormat>On-screen Show (4:3)</PresentationFormat>
  <Paragraphs>613</Paragraphs>
  <Slides>46</Slides>
  <Notes>27</Notes>
  <HiddenSlides>10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46</vt:i4>
      </vt:variant>
    </vt:vector>
  </HeadingPairs>
  <TitlesOfParts>
    <vt:vector size="66" baseType="lpstr">
      <vt:lpstr>Arial</vt:lpstr>
      <vt:lpstr>Calibri</vt:lpstr>
      <vt:lpstr>Consolas</vt:lpstr>
      <vt:lpstr>Courier New</vt:lpstr>
      <vt:lpstr>Kozuka Gothic Pro R</vt:lpstr>
      <vt:lpstr>Script MT Bold</vt:lpstr>
      <vt:lpstr>Segoe</vt:lpstr>
      <vt:lpstr>Segoe Light</vt:lpstr>
      <vt:lpstr>Segoe Semibold</vt:lpstr>
      <vt:lpstr>Segoe UI</vt:lpstr>
      <vt:lpstr>Segoe UI Light</vt:lpstr>
      <vt:lpstr>Tahoma</vt:lpstr>
      <vt:lpstr>Wingdings</vt: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Microsoft Azure Cloud Platform   an overview  </vt:lpstr>
      <vt:lpstr>My name is Bill Wilder</vt:lpstr>
      <vt:lpstr>Who is Bill Wilder?</vt:lpstr>
      <vt:lpstr>Reality is Resource-Constrained</vt:lpstr>
      <vt:lpstr>Reality is Resource-Constrained</vt:lpstr>
      <vt:lpstr>Members of  Microsoft Azure Security Team</vt:lpstr>
      <vt:lpstr>PowerPoint Presentation</vt:lpstr>
      <vt:lpstr>Defenses Inherited by Azure Applications</vt:lpstr>
      <vt:lpstr>Developer Resources</vt:lpstr>
      <vt:lpstr>PORTAL DEMO  www.windowsazure.com manage.windowsazure.com </vt:lpstr>
      <vt:lpstr>Create Ubuntu VM</vt:lpstr>
      <vt:lpstr>Create Key</vt:lpstr>
      <vt:lpstr>PowerPoint Presentation</vt:lpstr>
      <vt:lpstr>download_blob_to_file.py</vt:lpstr>
      <vt:lpstr>Cloud Computing</vt:lpstr>
      <vt:lpstr>___________________ as a Service</vt:lpstr>
      <vt:lpstr>PowerPoint Presentation</vt:lpstr>
      <vt:lpstr>PowerPoint Presentation</vt:lpstr>
      <vt:lpstr>PowerPoint Presentation</vt:lpstr>
      <vt:lpstr>PowerPoint Presentation</vt:lpstr>
      <vt:lpstr>PowerPoint Presentation</vt:lpstr>
      <vt:lpstr>PowerPoint Presentation</vt:lpstr>
      <vt:lpstr>Queue-Centric Workflow Pattern</vt:lpstr>
      <vt:lpstr>Extend www.pageofphotos.com example into Service Tier</vt:lpstr>
      <vt:lpstr>QCW Example: User Uploads Photo www.pageofphotos.com</vt:lpstr>
      <vt:lpstr>QCW</vt:lpstr>
      <vt:lpstr>Where does Azure fit?</vt:lpstr>
      <vt:lpstr>QCW [on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What about the DATA?</vt:lpstr>
      <vt:lpstr>Azure Services</vt:lpstr>
      <vt:lpstr>Questions? Comments? More information?</vt:lpstr>
      <vt:lpstr>Cloud Architecture Patterns book Primer Chapters</vt:lpstr>
      <vt:lpstr>Cloud Architecture Patterns book  Pattern Chapters</vt:lpstr>
      <vt:lpstr>Business Card</vt:lpstr>
      <vt:lpstr>BostonAzure.org</vt:lpstr>
      <vt:lpstr>Contact 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Microsoft account</cp:lastModifiedBy>
  <cp:revision>790</cp:revision>
  <cp:lastPrinted>2011-10-26T14:38:59Z</cp:lastPrinted>
  <dcterms:created xsi:type="dcterms:W3CDTF">2011-03-08T16:00:15Z</dcterms:created>
  <dcterms:modified xsi:type="dcterms:W3CDTF">2014-11-15T18:31:42Z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