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4.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5.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6.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89" r:id="rId6"/>
    <p:sldMasterId id="2147483704" r:id="rId7"/>
    <p:sldMasterId id="2147483721" r:id="rId8"/>
    <p:sldMasterId id="2147483738" r:id="rId9"/>
    <p:sldMasterId id="2147483755" r:id="rId10"/>
  </p:sldMasterIdLst>
  <p:notesMasterIdLst>
    <p:notesMasterId r:id="rId76"/>
  </p:notesMasterIdLst>
  <p:handoutMasterIdLst>
    <p:handoutMasterId r:id="rId77"/>
  </p:handoutMasterIdLst>
  <p:sldIdLst>
    <p:sldId id="945" r:id="rId11"/>
    <p:sldId id="944" r:id="rId12"/>
    <p:sldId id="661" r:id="rId13"/>
    <p:sldId id="938" r:id="rId14"/>
    <p:sldId id="1010" r:id="rId15"/>
    <p:sldId id="1021" r:id="rId16"/>
    <p:sldId id="1022" r:id="rId17"/>
    <p:sldId id="1023" r:id="rId18"/>
    <p:sldId id="1020" r:id="rId19"/>
    <p:sldId id="1024" r:id="rId20"/>
    <p:sldId id="1025" r:id="rId21"/>
    <p:sldId id="1026" r:id="rId22"/>
    <p:sldId id="1027" r:id="rId23"/>
    <p:sldId id="1028" r:id="rId24"/>
    <p:sldId id="935" r:id="rId25"/>
    <p:sldId id="937" r:id="rId26"/>
    <p:sldId id="933" r:id="rId27"/>
    <p:sldId id="941" r:id="rId28"/>
    <p:sldId id="1003" r:id="rId29"/>
    <p:sldId id="1004" r:id="rId30"/>
    <p:sldId id="1009" r:id="rId31"/>
    <p:sldId id="1005" r:id="rId32"/>
    <p:sldId id="1007" r:id="rId33"/>
    <p:sldId id="1018" r:id="rId34"/>
    <p:sldId id="947" r:id="rId35"/>
    <p:sldId id="958" r:id="rId36"/>
    <p:sldId id="961" r:id="rId37"/>
    <p:sldId id="962" r:id="rId38"/>
    <p:sldId id="963" r:id="rId39"/>
    <p:sldId id="964" r:id="rId40"/>
    <p:sldId id="965" r:id="rId41"/>
    <p:sldId id="966" r:id="rId42"/>
    <p:sldId id="967" r:id="rId43"/>
    <p:sldId id="968" r:id="rId44"/>
    <p:sldId id="969" r:id="rId45"/>
    <p:sldId id="970" r:id="rId46"/>
    <p:sldId id="971" r:id="rId47"/>
    <p:sldId id="972" r:id="rId48"/>
    <p:sldId id="973" r:id="rId49"/>
    <p:sldId id="974" r:id="rId50"/>
    <p:sldId id="975" r:id="rId51"/>
    <p:sldId id="976" r:id="rId52"/>
    <p:sldId id="977" r:id="rId53"/>
    <p:sldId id="978" r:id="rId54"/>
    <p:sldId id="979" r:id="rId55"/>
    <p:sldId id="980" r:id="rId56"/>
    <p:sldId id="981" r:id="rId57"/>
    <p:sldId id="982" r:id="rId58"/>
    <p:sldId id="983" r:id="rId59"/>
    <p:sldId id="984" r:id="rId60"/>
    <p:sldId id="985" r:id="rId61"/>
    <p:sldId id="986" r:id="rId62"/>
    <p:sldId id="987" r:id="rId63"/>
    <p:sldId id="988" r:id="rId64"/>
    <p:sldId id="989" r:id="rId65"/>
    <p:sldId id="990" r:id="rId66"/>
    <p:sldId id="991" r:id="rId67"/>
    <p:sldId id="992" r:id="rId68"/>
    <p:sldId id="994" r:id="rId69"/>
    <p:sldId id="995" r:id="rId70"/>
    <p:sldId id="999" r:id="rId71"/>
    <p:sldId id="1019" r:id="rId72"/>
    <p:sldId id="1015" r:id="rId73"/>
    <p:sldId id="1029" r:id="rId74"/>
    <p:sldId id="1016" r:id="rId7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8F8DFD96-13D6-4444-8B4E-B005B655B8DB}">
          <p14:sldIdLst>
            <p14:sldId id="945"/>
            <p14:sldId id="944"/>
            <p14:sldId id="661"/>
            <p14:sldId id="938"/>
            <p14:sldId id="1010"/>
          </p14:sldIdLst>
        </p14:section>
        <p14:section name="Brief History of Azure" id="{E09FF090-7E34-4706-B2FC-889F3DC6EAE2}">
          <p14:sldIdLst>
            <p14:sldId id="1021"/>
            <p14:sldId id="1022"/>
            <p14:sldId id="1023"/>
            <p14:sldId id="1020"/>
            <p14:sldId id="1024"/>
            <p14:sldId id="1025"/>
            <p14:sldId id="1026"/>
            <p14:sldId id="1027"/>
            <p14:sldId id="1028"/>
            <p14:sldId id="935"/>
            <p14:sldId id="937"/>
            <p14:sldId id="933"/>
            <p14:sldId id="941"/>
          </p14:sldIdLst>
        </p14:section>
        <p14:section name="Storage" id="{656DA1C3-AAFE-4601-BF31-32F08BDD6347}">
          <p14:sldIdLst>
            <p14:sldId id="1003"/>
            <p14:sldId id="1004"/>
            <p14:sldId id="1009"/>
            <p14:sldId id="1005"/>
            <p14:sldId id="1007"/>
            <p14:sldId id="1018"/>
          </p14:sldIdLst>
        </p14:section>
        <p14:section name="ETW" id="{F25BA69B-BD32-4CA9-BB89-DDF97DE3A581}">
          <p14:sldIdLst>
            <p14:sldId id="947"/>
            <p14:sldId id="958"/>
            <p14:sldId id="961"/>
            <p14:sldId id="962"/>
            <p14:sldId id="963"/>
            <p14:sldId id="964"/>
            <p14:sldId id="965"/>
            <p14:sldId id="966"/>
            <p14:sldId id="967"/>
            <p14:sldId id="968"/>
            <p14:sldId id="969"/>
            <p14:sldId id="970"/>
            <p14:sldId id="971"/>
            <p14:sldId id="972"/>
            <p14:sldId id="973"/>
            <p14:sldId id="974"/>
            <p14:sldId id="975"/>
            <p14:sldId id="976"/>
            <p14:sldId id="977"/>
            <p14:sldId id="978"/>
            <p14:sldId id="979"/>
            <p14:sldId id="980"/>
            <p14:sldId id="981"/>
            <p14:sldId id="982"/>
            <p14:sldId id="983"/>
            <p14:sldId id="984"/>
            <p14:sldId id="985"/>
            <p14:sldId id="986"/>
            <p14:sldId id="987"/>
            <p14:sldId id="988"/>
            <p14:sldId id="989"/>
            <p14:sldId id="990"/>
            <p14:sldId id="991"/>
            <p14:sldId id="992"/>
            <p14:sldId id="994"/>
            <p14:sldId id="995"/>
            <p14:sldId id="999"/>
            <p14:sldId id="1019"/>
          </p14:sldIdLst>
        </p14:section>
        <p14:section name="Conclude" id="{486DCF65-1E1F-4571-AF8C-C75649191C40}">
          <p14:sldIdLst>
            <p14:sldId id="1015"/>
            <p14:sldId id="1029"/>
            <p14:sldId id="1016"/>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66"/>
    <a:srgbClr val="FFFF00"/>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371" autoAdjust="0"/>
    <p:restoredTop sz="91713" autoAdjust="0"/>
  </p:normalViewPr>
  <p:slideViewPr>
    <p:cSldViewPr>
      <p:cViewPr varScale="1">
        <p:scale>
          <a:sx n="51" d="100"/>
          <a:sy n="51" d="100"/>
        </p:scale>
        <p:origin x="-1120" y="-112"/>
      </p:cViewPr>
      <p:guideLst>
        <p:guide orient="horz" pos="2160"/>
        <p:guide pos="2880"/>
      </p:guideLst>
    </p:cSldViewPr>
  </p:slideViewPr>
  <p:outlineViewPr>
    <p:cViewPr>
      <p:scale>
        <a:sx n="33" d="100"/>
        <a:sy n="33" d="100"/>
      </p:scale>
      <p:origin x="48" y="33510"/>
    </p:cViewPr>
  </p:outlineViewPr>
  <p:notesTextViewPr>
    <p:cViewPr>
      <p:scale>
        <a:sx n="1" d="1"/>
        <a:sy n="1" d="1"/>
      </p:scale>
      <p:origin x="0" y="0"/>
    </p:cViewPr>
  </p:notesTextViewPr>
  <p:sorterViewPr>
    <p:cViewPr>
      <p:scale>
        <a:sx n="90" d="100"/>
        <a:sy n="90" d="100"/>
      </p:scale>
      <p:origin x="0" y="4776"/>
    </p:cViewPr>
  </p:sorterViewPr>
  <p:notesViewPr>
    <p:cSldViewPr>
      <p:cViewPr varScale="1">
        <p:scale>
          <a:sx n="56" d="100"/>
          <a:sy n="56" d="100"/>
        </p:scale>
        <p:origin x="-2238" y="-84"/>
      </p:cViewPr>
      <p:guideLst>
        <p:guide orient="horz" pos="2928"/>
        <p:guide pos="2208"/>
      </p:guideLst>
    </p:cSldViewPr>
  </p:notesViewPr>
  <p:gridSpacing cx="304495" cy="304495"/>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4" Type="http://schemas.openxmlformats.org/officeDocument/2006/relationships/slide" Target="slides/slide4.xml"/><Relationship Id="rId15" Type="http://schemas.openxmlformats.org/officeDocument/2006/relationships/slide" Target="slides/slide5.xml"/><Relationship Id="rId16" Type="http://schemas.openxmlformats.org/officeDocument/2006/relationships/slide" Target="slides/slide6.xml"/><Relationship Id="rId17" Type="http://schemas.openxmlformats.org/officeDocument/2006/relationships/slide" Target="slides/slide7.xml"/><Relationship Id="rId18" Type="http://schemas.openxmlformats.org/officeDocument/2006/relationships/slide" Target="slides/slide8.xml"/><Relationship Id="rId19" Type="http://schemas.openxmlformats.org/officeDocument/2006/relationships/slide" Target="slides/slide9.xml"/><Relationship Id="rId63" Type="http://schemas.openxmlformats.org/officeDocument/2006/relationships/slide" Target="slides/slide53.xml"/><Relationship Id="rId64" Type="http://schemas.openxmlformats.org/officeDocument/2006/relationships/slide" Target="slides/slide54.xml"/><Relationship Id="rId65" Type="http://schemas.openxmlformats.org/officeDocument/2006/relationships/slide" Target="slides/slide55.xml"/><Relationship Id="rId66" Type="http://schemas.openxmlformats.org/officeDocument/2006/relationships/slide" Target="slides/slide56.xml"/><Relationship Id="rId67" Type="http://schemas.openxmlformats.org/officeDocument/2006/relationships/slide" Target="slides/slide57.xml"/><Relationship Id="rId68" Type="http://schemas.openxmlformats.org/officeDocument/2006/relationships/slide" Target="slides/slide58.xml"/><Relationship Id="rId69" Type="http://schemas.openxmlformats.org/officeDocument/2006/relationships/slide" Target="slides/slide59.xml"/><Relationship Id="rId50" Type="http://schemas.openxmlformats.org/officeDocument/2006/relationships/slide" Target="slides/slide40.xml"/><Relationship Id="rId51" Type="http://schemas.openxmlformats.org/officeDocument/2006/relationships/slide" Target="slides/slide41.xml"/><Relationship Id="rId52" Type="http://schemas.openxmlformats.org/officeDocument/2006/relationships/slide" Target="slides/slide42.xml"/><Relationship Id="rId53" Type="http://schemas.openxmlformats.org/officeDocument/2006/relationships/slide" Target="slides/slide43.xml"/><Relationship Id="rId54" Type="http://schemas.openxmlformats.org/officeDocument/2006/relationships/slide" Target="slides/slide44.xml"/><Relationship Id="rId55" Type="http://schemas.openxmlformats.org/officeDocument/2006/relationships/slide" Target="slides/slide45.xml"/><Relationship Id="rId56" Type="http://schemas.openxmlformats.org/officeDocument/2006/relationships/slide" Target="slides/slide46.xml"/><Relationship Id="rId57" Type="http://schemas.openxmlformats.org/officeDocument/2006/relationships/slide" Target="slides/slide47.xml"/><Relationship Id="rId58" Type="http://schemas.openxmlformats.org/officeDocument/2006/relationships/slide" Target="slides/slide48.xml"/><Relationship Id="rId59" Type="http://schemas.openxmlformats.org/officeDocument/2006/relationships/slide" Target="slides/slide49.xml"/><Relationship Id="rId40" Type="http://schemas.openxmlformats.org/officeDocument/2006/relationships/slide" Target="slides/slide30.xml"/><Relationship Id="rId41" Type="http://schemas.openxmlformats.org/officeDocument/2006/relationships/slide" Target="slides/slide31.xml"/><Relationship Id="rId42" Type="http://schemas.openxmlformats.org/officeDocument/2006/relationships/slide" Target="slides/slide32.xml"/><Relationship Id="rId43" Type="http://schemas.openxmlformats.org/officeDocument/2006/relationships/slide" Target="slides/slide33.xml"/><Relationship Id="rId44" Type="http://schemas.openxmlformats.org/officeDocument/2006/relationships/slide" Target="slides/slide34.xml"/><Relationship Id="rId45" Type="http://schemas.openxmlformats.org/officeDocument/2006/relationships/slide" Target="slides/slide35.xml"/><Relationship Id="rId46" Type="http://schemas.openxmlformats.org/officeDocument/2006/relationships/slide" Target="slides/slide36.xml"/><Relationship Id="rId47" Type="http://schemas.openxmlformats.org/officeDocument/2006/relationships/slide" Target="slides/slide37.xml"/><Relationship Id="rId48" Type="http://schemas.openxmlformats.org/officeDocument/2006/relationships/slide" Target="slides/slide38.xml"/><Relationship Id="rId49" Type="http://schemas.openxmlformats.org/officeDocument/2006/relationships/slide" Target="slides/slide39.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slideMaster" Target="slideMasters/slideMaster5.xml"/><Relationship Id="rId9" Type="http://schemas.openxmlformats.org/officeDocument/2006/relationships/slideMaster" Target="slideMasters/slideMaster6.xml"/><Relationship Id="rId30" Type="http://schemas.openxmlformats.org/officeDocument/2006/relationships/slide" Target="slides/slide20.xml"/><Relationship Id="rId31" Type="http://schemas.openxmlformats.org/officeDocument/2006/relationships/slide" Target="slides/slide21.xml"/><Relationship Id="rId32" Type="http://schemas.openxmlformats.org/officeDocument/2006/relationships/slide" Target="slides/slide22.xml"/><Relationship Id="rId33" Type="http://schemas.openxmlformats.org/officeDocument/2006/relationships/slide" Target="slides/slide23.xml"/><Relationship Id="rId34" Type="http://schemas.openxmlformats.org/officeDocument/2006/relationships/slide" Target="slides/slide24.xml"/><Relationship Id="rId35" Type="http://schemas.openxmlformats.org/officeDocument/2006/relationships/slide" Target="slides/slide25.xml"/><Relationship Id="rId36" Type="http://schemas.openxmlformats.org/officeDocument/2006/relationships/slide" Target="slides/slide26.xml"/><Relationship Id="rId37" Type="http://schemas.openxmlformats.org/officeDocument/2006/relationships/slide" Target="slides/slide27.xml"/><Relationship Id="rId38" Type="http://schemas.openxmlformats.org/officeDocument/2006/relationships/slide" Target="slides/slide28.xml"/><Relationship Id="rId39" Type="http://schemas.openxmlformats.org/officeDocument/2006/relationships/slide" Target="slides/slide29.xml"/><Relationship Id="rId80" Type="http://schemas.openxmlformats.org/officeDocument/2006/relationships/viewProps" Target="viewProps.xml"/><Relationship Id="rId81" Type="http://schemas.openxmlformats.org/officeDocument/2006/relationships/theme" Target="theme/theme1.xml"/><Relationship Id="rId82" Type="http://schemas.openxmlformats.org/officeDocument/2006/relationships/tableStyles" Target="tableStyles.xml"/><Relationship Id="rId70" Type="http://schemas.openxmlformats.org/officeDocument/2006/relationships/slide" Target="slides/slide60.xml"/><Relationship Id="rId71" Type="http://schemas.openxmlformats.org/officeDocument/2006/relationships/slide" Target="slides/slide61.xml"/><Relationship Id="rId72" Type="http://schemas.openxmlformats.org/officeDocument/2006/relationships/slide" Target="slides/slide62.xml"/><Relationship Id="rId20" Type="http://schemas.openxmlformats.org/officeDocument/2006/relationships/slide" Target="slides/slide10.xml"/><Relationship Id="rId21" Type="http://schemas.openxmlformats.org/officeDocument/2006/relationships/slide" Target="slides/slide11.xml"/><Relationship Id="rId22" Type="http://schemas.openxmlformats.org/officeDocument/2006/relationships/slide" Target="slides/slide12.xml"/><Relationship Id="rId23" Type="http://schemas.openxmlformats.org/officeDocument/2006/relationships/slide" Target="slides/slide13.xml"/><Relationship Id="rId24" Type="http://schemas.openxmlformats.org/officeDocument/2006/relationships/slide" Target="slides/slide14.xml"/><Relationship Id="rId25" Type="http://schemas.openxmlformats.org/officeDocument/2006/relationships/slide" Target="slides/slide15.xml"/><Relationship Id="rId26" Type="http://schemas.openxmlformats.org/officeDocument/2006/relationships/slide" Target="slides/slide16.xml"/><Relationship Id="rId27" Type="http://schemas.openxmlformats.org/officeDocument/2006/relationships/slide" Target="slides/slide17.xml"/><Relationship Id="rId28" Type="http://schemas.openxmlformats.org/officeDocument/2006/relationships/slide" Target="slides/slide18.xml"/><Relationship Id="rId29" Type="http://schemas.openxmlformats.org/officeDocument/2006/relationships/slide" Target="slides/slide19.xml"/><Relationship Id="rId73" Type="http://schemas.openxmlformats.org/officeDocument/2006/relationships/slide" Target="slides/slide63.xml"/><Relationship Id="rId74" Type="http://schemas.openxmlformats.org/officeDocument/2006/relationships/slide" Target="slides/slide64.xml"/><Relationship Id="rId75" Type="http://schemas.openxmlformats.org/officeDocument/2006/relationships/slide" Target="slides/slide65.xml"/><Relationship Id="rId76" Type="http://schemas.openxmlformats.org/officeDocument/2006/relationships/notesMaster" Target="notesMasters/notesMaster1.xml"/><Relationship Id="rId77" Type="http://schemas.openxmlformats.org/officeDocument/2006/relationships/handoutMaster" Target="handoutMasters/handoutMaster1.xml"/><Relationship Id="rId78" Type="http://schemas.openxmlformats.org/officeDocument/2006/relationships/printerSettings" Target="printerSettings/printerSettings1.bin"/><Relationship Id="rId79" Type="http://schemas.openxmlformats.org/officeDocument/2006/relationships/presProps" Target="presProps.xml"/><Relationship Id="rId60" Type="http://schemas.openxmlformats.org/officeDocument/2006/relationships/slide" Target="slides/slide50.xml"/><Relationship Id="rId61" Type="http://schemas.openxmlformats.org/officeDocument/2006/relationships/slide" Target="slides/slide51.xml"/><Relationship Id="rId62" Type="http://schemas.openxmlformats.org/officeDocument/2006/relationships/slide" Target="slides/slide52.xml"/><Relationship Id="rId10" Type="http://schemas.openxmlformats.org/officeDocument/2006/relationships/slideMaster" Target="slideMasters/slideMaster7.xml"/><Relationship Id="rId11" Type="http://schemas.openxmlformats.org/officeDocument/2006/relationships/slide" Target="slides/slide1.xml"/><Relationship Id="rId12"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93DA238-2BAD-42F4-9130-9F5740CDCEA3}" type="doc">
      <dgm:prSet loTypeId="urn:microsoft.com/office/officeart/2005/8/layout/venn1" loCatId="relationship" qsTypeId="urn:microsoft.com/office/officeart/2005/8/quickstyle/simple1" qsCatId="simple" csTypeId="urn:microsoft.com/office/officeart/2005/8/colors/accent1_2" csCatId="accent1" phldr="1"/>
      <dgm:spPr/>
    </dgm:pt>
    <dgm:pt modelId="{A176150E-DDFD-47B7-A4A9-A42FBC0B288A}">
      <dgm:prSet phldrT="[Text]" custT="1"/>
      <dgm:spPr/>
      <dgm:t>
        <a:bodyPr/>
        <a:lstStyle/>
        <a:p>
          <a:r>
            <a:rPr lang="en-US" sz="3600" dirty="0" smtClean="0"/>
            <a:t>Cloud</a:t>
          </a:r>
          <a:br>
            <a:rPr lang="en-US" sz="3600" dirty="0" smtClean="0"/>
          </a:br>
          <a:r>
            <a:rPr lang="en-US" sz="3600" dirty="0" smtClean="0"/>
            <a:t>Services</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endParaRPr lang="en-US" sz="3600" dirty="0"/>
        </a:p>
      </dgm:t>
    </dgm:pt>
    <dgm:pt modelId="{8697F889-E4E0-4930-AD88-5214C6C61C21}" type="parTrans" cxnId="{32C79955-F079-4D95-9CC3-D20EC17CC2D2}">
      <dgm:prSet/>
      <dgm:spPr/>
      <dgm:t>
        <a:bodyPr/>
        <a:lstStyle/>
        <a:p>
          <a:endParaRPr lang="en-US"/>
        </a:p>
      </dgm:t>
    </dgm:pt>
    <dgm:pt modelId="{619BF15D-C70C-4873-9AD0-E34CEAF57345}" type="sibTrans" cxnId="{32C79955-F079-4D95-9CC3-D20EC17CC2D2}">
      <dgm:prSet/>
      <dgm:spPr/>
      <dgm:t>
        <a:bodyPr/>
        <a:lstStyle/>
        <a:p>
          <a:endParaRPr lang="en-US"/>
        </a:p>
      </dgm:t>
    </dgm:pt>
    <dgm:pt modelId="{873429A2-A2AB-4A53-9BC3-F0D55049B82A}">
      <dgm:prSet phldrT="[Text]" custT="1"/>
      <dgm:spPr>
        <a:noFill/>
      </dgm:spPr>
      <dgm:t>
        <a:bodyPr/>
        <a:lstStyle/>
        <a:p>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endParaRPr lang="en-US" sz="3600" dirty="0"/>
        </a:p>
      </dgm:t>
    </dgm:pt>
    <dgm:pt modelId="{91A0D7C9-2A19-4D23-BC95-83AC629F9032}" type="sibTrans" cxnId="{E9707AF0-09AE-4917-97F2-AA0C9A1C52F3}">
      <dgm:prSet/>
      <dgm:spPr/>
      <dgm:t>
        <a:bodyPr/>
        <a:lstStyle/>
        <a:p>
          <a:endParaRPr lang="en-US"/>
        </a:p>
      </dgm:t>
    </dgm:pt>
    <dgm:pt modelId="{5B6D9028-CAFC-48EF-9C02-5BC1DC9F87C0}" type="parTrans" cxnId="{E9707AF0-09AE-4917-97F2-AA0C9A1C52F3}">
      <dgm:prSet/>
      <dgm:spPr/>
      <dgm:t>
        <a:bodyPr/>
        <a:lstStyle/>
        <a:p>
          <a:endParaRPr lang="en-US"/>
        </a:p>
      </dgm:t>
    </dgm:pt>
    <dgm:pt modelId="{A2DBD474-B705-48E1-9810-5DA156ABF9AD}">
      <dgm:prSet phldrT="[Text]" custT="1"/>
      <dgm:spPr>
        <a:noFill/>
      </dgm:spPr>
      <dgm:t>
        <a:bodyPr/>
        <a:lstStyle/>
        <a:p>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endParaRPr lang="en-US" sz="3600" dirty="0"/>
        </a:p>
      </dgm:t>
    </dgm:pt>
    <dgm:pt modelId="{A270D34C-0FC7-4F2A-91CD-4C017C74A336}" type="sibTrans" cxnId="{618DEBC7-2FA9-4986-8C08-9DC1CDE91B71}">
      <dgm:prSet/>
      <dgm:spPr/>
      <dgm:t>
        <a:bodyPr/>
        <a:lstStyle/>
        <a:p>
          <a:endParaRPr lang="en-US"/>
        </a:p>
      </dgm:t>
    </dgm:pt>
    <dgm:pt modelId="{E152D974-CF22-444E-ACD0-CD5B3D957BF7}" type="parTrans" cxnId="{618DEBC7-2FA9-4986-8C08-9DC1CDE91B71}">
      <dgm:prSet/>
      <dgm:spPr/>
      <dgm:t>
        <a:bodyPr/>
        <a:lstStyle/>
        <a:p>
          <a:endParaRPr lang="en-US"/>
        </a:p>
      </dgm:t>
    </dgm:pt>
    <dgm:pt modelId="{940344A5-832F-4199-B242-5A8D30018062}" type="pres">
      <dgm:prSet presAssocID="{F93DA238-2BAD-42F4-9130-9F5740CDCEA3}" presName="compositeShape" presStyleCnt="0">
        <dgm:presLayoutVars>
          <dgm:chMax val="7"/>
          <dgm:dir/>
          <dgm:resizeHandles val="exact"/>
        </dgm:presLayoutVars>
      </dgm:prSet>
      <dgm:spPr/>
    </dgm:pt>
    <dgm:pt modelId="{181081AC-2D05-4288-8C32-9ACC3AAD3B1A}" type="pres">
      <dgm:prSet presAssocID="{A2DBD474-B705-48E1-9810-5DA156ABF9AD}" presName="circ1" presStyleLbl="vennNode1" presStyleIdx="0" presStyleCnt="3" custLinFactNeighborY="65962"/>
      <dgm:spPr/>
      <dgm:t>
        <a:bodyPr/>
        <a:lstStyle/>
        <a:p>
          <a:endParaRPr lang="en-US"/>
        </a:p>
      </dgm:t>
    </dgm:pt>
    <dgm:pt modelId="{5D6D4D95-64AA-428B-94F1-6F53C4B2D317}" type="pres">
      <dgm:prSet presAssocID="{A2DBD474-B705-48E1-9810-5DA156ABF9AD}" presName="circ1Tx" presStyleLbl="revTx" presStyleIdx="0" presStyleCnt="0">
        <dgm:presLayoutVars>
          <dgm:chMax val="0"/>
          <dgm:chPref val="0"/>
          <dgm:bulletEnabled val="1"/>
        </dgm:presLayoutVars>
      </dgm:prSet>
      <dgm:spPr/>
      <dgm:t>
        <a:bodyPr/>
        <a:lstStyle/>
        <a:p>
          <a:endParaRPr lang="en-US"/>
        </a:p>
      </dgm:t>
    </dgm:pt>
    <dgm:pt modelId="{E9307ED8-F48C-42F4-841C-9CFBC8FA67FC}" type="pres">
      <dgm:prSet presAssocID="{873429A2-A2AB-4A53-9BC3-F0D55049B82A}" presName="circ2" presStyleLbl="vennNode1" presStyleIdx="1" presStyleCnt="3" custLinFactNeighborX="-748" custLinFactNeighborY="-65962"/>
      <dgm:spPr/>
      <dgm:t>
        <a:bodyPr/>
        <a:lstStyle/>
        <a:p>
          <a:endParaRPr lang="en-US"/>
        </a:p>
      </dgm:t>
    </dgm:pt>
    <dgm:pt modelId="{235085CC-7E69-4AEA-AD77-512F6DCA22A8}" type="pres">
      <dgm:prSet presAssocID="{873429A2-A2AB-4A53-9BC3-F0D55049B82A}" presName="circ2Tx" presStyleLbl="revTx" presStyleIdx="0" presStyleCnt="0">
        <dgm:presLayoutVars>
          <dgm:chMax val="0"/>
          <dgm:chPref val="0"/>
          <dgm:bulletEnabled val="1"/>
        </dgm:presLayoutVars>
      </dgm:prSet>
      <dgm:spPr/>
      <dgm:t>
        <a:bodyPr/>
        <a:lstStyle/>
        <a:p>
          <a:endParaRPr lang="en-US"/>
        </a:p>
      </dgm:t>
    </dgm:pt>
    <dgm:pt modelId="{9FCFE6E7-C7F7-4394-8A70-0E9E245B65FD}" type="pres">
      <dgm:prSet presAssocID="{A176150E-DDFD-47B7-A4A9-A42FBC0B288A}" presName="circ3" presStyleLbl="vennNode1" presStyleIdx="2" presStyleCnt="3" custLinFactNeighborX="-5649" custLinFactNeighborY="-65962"/>
      <dgm:spPr/>
      <dgm:t>
        <a:bodyPr/>
        <a:lstStyle/>
        <a:p>
          <a:endParaRPr lang="en-US"/>
        </a:p>
      </dgm:t>
    </dgm:pt>
    <dgm:pt modelId="{DAC70214-4A17-40B9-A370-054604985669}" type="pres">
      <dgm:prSet presAssocID="{A176150E-DDFD-47B7-A4A9-A42FBC0B288A}" presName="circ3Tx" presStyleLbl="revTx" presStyleIdx="0" presStyleCnt="0">
        <dgm:presLayoutVars>
          <dgm:chMax val="0"/>
          <dgm:chPref val="0"/>
          <dgm:bulletEnabled val="1"/>
        </dgm:presLayoutVars>
      </dgm:prSet>
      <dgm:spPr/>
      <dgm:t>
        <a:bodyPr/>
        <a:lstStyle/>
        <a:p>
          <a:endParaRPr lang="en-US"/>
        </a:p>
      </dgm:t>
    </dgm:pt>
  </dgm:ptLst>
  <dgm:cxnLst>
    <dgm:cxn modelId="{C0FF1DE6-419A-E347-8E1D-04362047D60D}" type="presOf" srcId="{873429A2-A2AB-4A53-9BC3-F0D55049B82A}" destId="{235085CC-7E69-4AEA-AD77-512F6DCA22A8}" srcOrd="1" destOrd="0" presId="urn:microsoft.com/office/officeart/2005/8/layout/venn1"/>
    <dgm:cxn modelId="{C364F8B7-37C1-5C45-9209-BBFA705BDC05}" type="presOf" srcId="{A2DBD474-B705-48E1-9810-5DA156ABF9AD}" destId="{181081AC-2D05-4288-8C32-9ACC3AAD3B1A}" srcOrd="0" destOrd="0" presId="urn:microsoft.com/office/officeart/2005/8/layout/venn1"/>
    <dgm:cxn modelId="{CA00FB25-A352-A349-85F7-C2E61D058E7D}" type="presOf" srcId="{A2DBD474-B705-48E1-9810-5DA156ABF9AD}" destId="{5D6D4D95-64AA-428B-94F1-6F53C4B2D317}" srcOrd="1" destOrd="0" presId="urn:microsoft.com/office/officeart/2005/8/layout/venn1"/>
    <dgm:cxn modelId="{E9707AF0-09AE-4917-97F2-AA0C9A1C52F3}" srcId="{F93DA238-2BAD-42F4-9130-9F5740CDCEA3}" destId="{873429A2-A2AB-4A53-9BC3-F0D55049B82A}" srcOrd="1" destOrd="0" parTransId="{5B6D9028-CAFC-48EF-9C02-5BC1DC9F87C0}" sibTransId="{91A0D7C9-2A19-4D23-BC95-83AC629F9032}"/>
    <dgm:cxn modelId="{6DDA1144-9C9A-1C4C-A5E8-15E733EBCD6C}" type="presOf" srcId="{A176150E-DDFD-47B7-A4A9-A42FBC0B288A}" destId="{9FCFE6E7-C7F7-4394-8A70-0E9E245B65FD}" srcOrd="0" destOrd="0" presId="urn:microsoft.com/office/officeart/2005/8/layout/venn1"/>
    <dgm:cxn modelId="{713E53BD-7539-7D43-B169-49C9318EA693}" type="presOf" srcId="{873429A2-A2AB-4A53-9BC3-F0D55049B82A}" destId="{E9307ED8-F48C-42F4-841C-9CFBC8FA67FC}" srcOrd="0" destOrd="0" presId="urn:microsoft.com/office/officeart/2005/8/layout/venn1"/>
    <dgm:cxn modelId="{32C79955-F079-4D95-9CC3-D20EC17CC2D2}" srcId="{F93DA238-2BAD-42F4-9130-9F5740CDCEA3}" destId="{A176150E-DDFD-47B7-A4A9-A42FBC0B288A}" srcOrd="2" destOrd="0" parTransId="{8697F889-E4E0-4930-AD88-5214C6C61C21}" sibTransId="{619BF15D-C70C-4873-9AD0-E34CEAF57345}"/>
    <dgm:cxn modelId="{FFFCD3C8-0BC6-3A4B-932E-3FBCECDDBB4D}" type="presOf" srcId="{F93DA238-2BAD-42F4-9130-9F5740CDCEA3}" destId="{940344A5-832F-4199-B242-5A8D30018062}" srcOrd="0" destOrd="0" presId="urn:microsoft.com/office/officeart/2005/8/layout/venn1"/>
    <dgm:cxn modelId="{618DEBC7-2FA9-4986-8C08-9DC1CDE91B71}" srcId="{F93DA238-2BAD-42F4-9130-9F5740CDCEA3}" destId="{A2DBD474-B705-48E1-9810-5DA156ABF9AD}" srcOrd="0" destOrd="0" parTransId="{E152D974-CF22-444E-ACD0-CD5B3D957BF7}" sibTransId="{A270D34C-0FC7-4F2A-91CD-4C017C74A336}"/>
    <dgm:cxn modelId="{A3C2B50C-8606-A44A-AD0B-DD4AC26811DC}" type="presOf" srcId="{A176150E-DDFD-47B7-A4A9-A42FBC0B288A}" destId="{DAC70214-4A17-40B9-A370-054604985669}" srcOrd="1" destOrd="0" presId="urn:microsoft.com/office/officeart/2005/8/layout/venn1"/>
    <dgm:cxn modelId="{8F2D4F6C-8A8A-604E-BB25-658EE2FD1191}" type="presParOf" srcId="{940344A5-832F-4199-B242-5A8D30018062}" destId="{181081AC-2D05-4288-8C32-9ACC3AAD3B1A}" srcOrd="0" destOrd="0" presId="urn:microsoft.com/office/officeart/2005/8/layout/venn1"/>
    <dgm:cxn modelId="{D589A03B-5B53-FB4B-947D-369550E2D049}" type="presParOf" srcId="{940344A5-832F-4199-B242-5A8D30018062}" destId="{5D6D4D95-64AA-428B-94F1-6F53C4B2D317}" srcOrd="1" destOrd="0" presId="urn:microsoft.com/office/officeart/2005/8/layout/venn1"/>
    <dgm:cxn modelId="{B5662004-36ED-F14F-A93C-0BFEC356355F}" type="presParOf" srcId="{940344A5-832F-4199-B242-5A8D30018062}" destId="{E9307ED8-F48C-42F4-841C-9CFBC8FA67FC}" srcOrd="2" destOrd="0" presId="urn:microsoft.com/office/officeart/2005/8/layout/venn1"/>
    <dgm:cxn modelId="{3FBADC89-C86E-B24A-90D8-1619F4B8906A}" type="presParOf" srcId="{940344A5-832F-4199-B242-5A8D30018062}" destId="{235085CC-7E69-4AEA-AD77-512F6DCA22A8}" srcOrd="3" destOrd="0" presId="urn:microsoft.com/office/officeart/2005/8/layout/venn1"/>
    <dgm:cxn modelId="{F9E2BBD5-9DAC-DF48-BEF0-50A121DA8EAC}" type="presParOf" srcId="{940344A5-832F-4199-B242-5A8D30018062}" destId="{9FCFE6E7-C7F7-4394-8A70-0E9E245B65FD}" srcOrd="4" destOrd="0" presId="urn:microsoft.com/office/officeart/2005/8/layout/venn1"/>
    <dgm:cxn modelId="{669EC936-2052-564D-BF18-25A6C8921396}" type="presParOf" srcId="{940344A5-832F-4199-B242-5A8D30018062}" destId="{DAC70214-4A17-40B9-A370-054604985669}"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93DA238-2BAD-42F4-9130-9F5740CDCEA3}" type="doc">
      <dgm:prSet loTypeId="urn:microsoft.com/office/officeart/2005/8/layout/venn1" loCatId="relationship" qsTypeId="urn:microsoft.com/office/officeart/2005/8/quickstyle/simple1" qsCatId="simple" csTypeId="urn:microsoft.com/office/officeart/2005/8/colors/accent1_2" csCatId="accent1" phldr="1"/>
      <dgm:spPr/>
    </dgm:pt>
    <dgm:pt modelId="{A2DBD474-B705-48E1-9810-5DA156ABF9AD}">
      <dgm:prSet phldrT="[Text]" custT="1"/>
      <dgm:spPr/>
      <dgm:t>
        <a:bodyPr/>
        <a:lstStyle/>
        <a:p>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Web</a:t>
          </a:r>
          <a:br>
            <a:rPr lang="en-US" sz="3600" dirty="0" smtClean="0"/>
          </a:br>
          <a:r>
            <a:rPr lang="en-US" sz="3600" dirty="0" smtClean="0"/>
            <a:t>Sites</a:t>
          </a:r>
          <a:endParaRPr lang="en-US" sz="3600" dirty="0"/>
        </a:p>
      </dgm:t>
    </dgm:pt>
    <dgm:pt modelId="{E152D974-CF22-444E-ACD0-CD5B3D957BF7}" type="parTrans" cxnId="{618DEBC7-2FA9-4986-8C08-9DC1CDE91B71}">
      <dgm:prSet/>
      <dgm:spPr/>
      <dgm:t>
        <a:bodyPr/>
        <a:lstStyle/>
        <a:p>
          <a:endParaRPr lang="en-US"/>
        </a:p>
      </dgm:t>
    </dgm:pt>
    <dgm:pt modelId="{A270D34C-0FC7-4F2A-91CD-4C017C74A336}" type="sibTrans" cxnId="{618DEBC7-2FA9-4986-8C08-9DC1CDE91B71}">
      <dgm:prSet/>
      <dgm:spPr/>
      <dgm:t>
        <a:bodyPr/>
        <a:lstStyle/>
        <a:p>
          <a:endParaRPr lang="en-US"/>
        </a:p>
      </dgm:t>
    </dgm:pt>
    <dgm:pt modelId="{873429A2-A2AB-4A53-9BC3-F0D55049B82A}">
      <dgm:prSet phldrT="[Text]" custT="1"/>
      <dgm:spPr/>
      <dgm:t>
        <a:bodyPr/>
        <a:lstStyle/>
        <a:p>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Virtual</a:t>
          </a:r>
          <a:br>
            <a:rPr lang="en-US" sz="3600" dirty="0" smtClean="0"/>
          </a:br>
          <a:r>
            <a:rPr lang="en-US" sz="3600" dirty="0" smtClean="0"/>
            <a:t>Machines</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endParaRPr lang="en-US" sz="3600" dirty="0"/>
        </a:p>
      </dgm:t>
    </dgm:pt>
    <dgm:pt modelId="{5B6D9028-CAFC-48EF-9C02-5BC1DC9F87C0}" type="parTrans" cxnId="{E9707AF0-09AE-4917-97F2-AA0C9A1C52F3}">
      <dgm:prSet/>
      <dgm:spPr/>
      <dgm:t>
        <a:bodyPr/>
        <a:lstStyle/>
        <a:p>
          <a:endParaRPr lang="en-US"/>
        </a:p>
      </dgm:t>
    </dgm:pt>
    <dgm:pt modelId="{91A0D7C9-2A19-4D23-BC95-83AC629F9032}" type="sibTrans" cxnId="{E9707AF0-09AE-4917-97F2-AA0C9A1C52F3}">
      <dgm:prSet/>
      <dgm:spPr/>
      <dgm:t>
        <a:bodyPr/>
        <a:lstStyle/>
        <a:p>
          <a:endParaRPr lang="en-US"/>
        </a:p>
      </dgm:t>
    </dgm:pt>
    <dgm:pt modelId="{A176150E-DDFD-47B7-A4A9-A42FBC0B288A}">
      <dgm:prSet phldrT="[Text]" custT="1"/>
      <dgm:spPr/>
      <dgm:t>
        <a:bodyPr/>
        <a:lstStyle/>
        <a:p>
          <a:r>
            <a:rPr lang="en-US" sz="3600" dirty="0" smtClean="0"/>
            <a:t>Cloud</a:t>
          </a:r>
          <a:br>
            <a:rPr lang="en-US" sz="3600" dirty="0" smtClean="0"/>
          </a:br>
          <a:r>
            <a:rPr lang="en-US" sz="3600" dirty="0" smtClean="0"/>
            <a:t>Services</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endParaRPr lang="en-US" sz="3600" dirty="0"/>
        </a:p>
      </dgm:t>
    </dgm:pt>
    <dgm:pt modelId="{8697F889-E4E0-4930-AD88-5214C6C61C21}" type="parTrans" cxnId="{32C79955-F079-4D95-9CC3-D20EC17CC2D2}">
      <dgm:prSet/>
      <dgm:spPr/>
      <dgm:t>
        <a:bodyPr/>
        <a:lstStyle/>
        <a:p>
          <a:endParaRPr lang="en-US"/>
        </a:p>
      </dgm:t>
    </dgm:pt>
    <dgm:pt modelId="{619BF15D-C70C-4873-9AD0-E34CEAF57345}" type="sibTrans" cxnId="{32C79955-F079-4D95-9CC3-D20EC17CC2D2}">
      <dgm:prSet/>
      <dgm:spPr/>
      <dgm:t>
        <a:bodyPr/>
        <a:lstStyle/>
        <a:p>
          <a:endParaRPr lang="en-US"/>
        </a:p>
      </dgm:t>
    </dgm:pt>
    <dgm:pt modelId="{940344A5-832F-4199-B242-5A8D30018062}" type="pres">
      <dgm:prSet presAssocID="{F93DA238-2BAD-42F4-9130-9F5740CDCEA3}" presName="compositeShape" presStyleCnt="0">
        <dgm:presLayoutVars>
          <dgm:chMax val="7"/>
          <dgm:dir/>
          <dgm:resizeHandles val="exact"/>
        </dgm:presLayoutVars>
      </dgm:prSet>
      <dgm:spPr/>
    </dgm:pt>
    <dgm:pt modelId="{181081AC-2D05-4288-8C32-9ACC3AAD3B1A}" type="pres">
      <dgm:prSet presAssocID="{A2DBD474-B705-48E1-9810-5DA156ABF9AD}" presName="circ1" presStyleLbl="vennNode1" presStyleIdx="0" presStyleCnt="3" custLinFactNeighborY="65962"/>
      <dgm:spPr/>
      <dgm:t>
        <a:bodyPr/>
        <a:lstStyle/>
        <a:p>
          <a:endParaRPr lang="en-US"/>
        </a:p>
      </dgm:t>
    </dgm:pt>
    <dgm:pt modelId="{5D6D4D95-64AA-428B-94F1-6F53C4B2D317}" type="pres">
      <dgm:prSet presAssocID="{A2DBD474-B705-48E1-9810-5DA156ABF9AD}" presName="circ1Tx" presStyleLbl="revTx" presStyleIdx="0" presStyleCnt="0">
        <dgm:presLayoutVars>
          <dgm:chMax val="0"/>
          <dgm:chPref val="0"/>
          <dgm:bulletEnabled val="1"/>
        </dgm:presLayoutVars>
      </dgm:prSet>
      <dgm:spPr/>
      <dgm:t>
        <a:bodyPr/>
        <a:lstStyle/>
        <a:p>
          <a:endParaRPr lang="en-US"/>
        </a:p>
      </dgm:t>
    </dgm:pt>
    <dgm:pt modelId="{E9307ED8-F48C-42F4-841C-9CFBC8FA67FC}" type="pres">
      <dgm:prSet presAssocID="{873429A2-A2AB-4A53-9BC3-F0D55049B82A}" presName="circ2" presStyleLbl="vennNode1" presStyleIdx="1" presStyleCnt="3" custLinFactNeighborX="-748" custLinFactNeighborY="-65962"/>
      <dgm:spPr/>
      <dgm:t>
        <a:bodyPr/>
        <a:lstStyle/>
        <a:p>
          <a:endParaRPr lang="en-US"/>
        </a:p>
      </dgm:t>
    </dgm:pt>
    <dgm:pt modelId="{235085CC-7E69-4AEA-AD77-512F6DCA22A8}" type="pres">
      <dgm:prSet presAssocID="{873429A2-A2AB-4A53-9BC3-F0D55049B82A}" presName="circ2Tx" presStyleLbl="revTx" presStyleIdx="0" presStyleCnt="0">
        <dgm:presLayoutVars>
          <dgm:chMax val="0"/>
          <dgm:chPref val="0"/>
          <dgm:bulletEnabled val="1"/>
        </dgm:presLayoutVars>
      </dgm:prSet>
      <dgm:spPr/>
      <dgm:t>
        <a:bodyPr/>
        <a:lstStyle/>
        <a:p>
          <a:endParaRPr lang="en-US"/>
        </a:p>
      </dgm:t>
    </dgm:pt>
    <dgm:pt modelId="{9FCFE6E7-C7F7-4394-8A70-0E9E245B65FD}" type="pres">
      <dgm:prSet presAssocID="{A176150E-DDFD-47B7-A4A9-A42FBC0B288A}" presName="circ3" presStyleLbl="vennNode1" presStyleIdx="2" presStyleCnt="3" custLinFactNeighborX="-5649" custLinFactNeighborY="-65962"/>
      <dgm:spPr/>
      <dgm:t>
        <a:bodyPr/>
        <a:lstStyle/>
        <a:p>
          <a:endParaRPr lang="en-US"/>
        </a:p>
      </dgm:t>
    </dgm:pt>
    <dgm:pt modelId="{DAC70214-4A17-40B9-A370-054604985669}" type="pres">
      <dgm:prSet presAssocID="{A176150E-DDFD-47B7-A4A9-A42FBC0B288A}" presName="circ3Tx" presStyleLbl="revTx" presStyleIdx="0" presStyleCnt="0">
        <dgm:presLayoutVars>
          <dgm:chMax val="0"/>
          <dgm:chPref val="0"/>
          <dgm:bulletEnabled val="1"/>
        </dgm:presLayoutVars>
      </dgm:prSet>
      <dgm:spPr/>
      <dgm:t>
        <a:bodyPr/>
        <a:lstStyle/>
        <a:p>
          <a:endParaRPr lang="en-US"/>
        </a:p>
      </dgm:t>
    </dgm:pt>
  </dgm:ptLst>
  <dgm:cxnLst>
    <dgm:cxn modelId="{73E1F503-30FB-6A4B-AF2F-DC571F5512C1}" type="presOf" srcId="{873429A2-A2AB-4A53-9BC3-F0D55049B82A}" destId="{E9307ED8-F48C-42F4-841C-9CFBC8FA67FC}" srcOrd="0" destOrd="0" presId="urn:microsoft.com/office/officeart/2005/8/layout/venn1"/>
    <dgm:cxn modelId="{9E4287C2-9BD5-8E4C-B640-53514C45B19E}" type="presOf" srcId="{A2DBD474-B705-48E1-9810-5DA156ABF9AD}" destId="{181081AC-2D05-4288-8C32-9ACC3AAD3B1A}" srcOrd="0" destOrd="0" presId="urn:microsoft.com/office/officeart/2005/8/layout/venn1"/>
    <dgm:cxn modelId="{FB25BD1A-2234-A845-A557-B3FE3FF7EED8}" type="presOf" srcId="{873429A2-A2AB-4A53-9BC3-F0D55049B82A}" destId="{235085CC-7E69-4AEA-AD77-512F6DCA22A8}" srcOrd="1" destOrd="0" presId="urn:microsoft.com/office/officeart/2005/8/layout/venn1"/>
    <dgm:cxn modelId="{274897D8-0B6C-A042-B79A-BB31397CE08D}" type="presOf" srcId="{A176150E-DDFD-47B7-A4A9-A42FBC0B288A}" destId="{DAC70214-4A17-40B9-A370-054604985669}" srcOrd="1" destOrd="0" presId="urn:microsoft.com/office/officeart/2005/8/layout/venn1"/>
    <dgm:cxn modelId="{28288B99-6CCF-8F43-9A9F-92BD63FC5852}" type="presOf" srcId="{F93DA238-2BAD-42F4-9130-9F5740CDCEA3}" destId="{940344A5-832F-4199-B242-5A8D30018062}" srcOrd="0" destOrd="0" presId="urn:microsoft.com/office/officeart/2005/8/layout/venn1"/>
    <dgm:cxn modelId="{E9707AF0-09AE-4917-97F2-AA0C9A1C52F3}" srcId="{F93DA238-2BAD-42F4-9130-9F5740CDCEA3}" destId="{873429A2-A2AB-4A53-9BC3-F0D55049B82A}" srcOrd="1" destOrd="0" parTransId="{5B6D9028-CAFC-48EF-9C02-5BC1DC9F87C0}" sibTransId="{91A0D7C9-2A19-4D23-BC95-83AC629F9032}"/>
    <dgm:cxn modelId="{32C79955-F079-4D95-9CC3-D20EC17CC2D2}" srcId="{F93DA238-2BAD-42F4-9130-9F5740CDCEA3}" destId="{A176150E-DDFD-47B7-A4A9-A42FBC0B288A}" srcOrd="2" destOrd="0" parTransId="{8697F889-E4E0-4930-AD88-5214C6C61C21}" sibTransId="{619BF15D-C70C-4873-9AD0-E34CEAF57345}"/>
    <dgm:cxn modelId="{CA20CAC3-13C5-1E4F-86DE-5DBDBA27394B}" type="presOf" srcId="{A2DBD474-B705-48E1-9810-5DA156ABF9AD}" destId="{5D6D4D95-64AA-428B-94F1-6F53C4B2D317}" srcOrd="1" destOrd="0" presId="urn:microsoft.com/office/officeart/2005/8/layout/venn1"/>
    <dgm:cxn modelId="{570A35F1-B764-8442-AA90-42C3310A39E6}" type="presOf" srcId="{A176150E-DDFD-47B7-A4A9-A42FBC0B288A}" destId="{9FCFE6E7-C7F7-4394-8A70-0E9E245B65FD}" srcOrd="0" destOrd="0" presId="urn:microsoft.com/office/officeart/2005/8/layout/venn1"/>
    <dgm:cxn modelId="{618DEBC7-2FA9-4986-8C08-9DC1CDE91B71}" srcId="{F93DA238-2BAD-42F4-9130-9F5740CDCEA3}" destId="{A2DBD474-B705-48E1-9810-5DA156ABF9AD}" srcOrd="0" destOrd="0" parTransId="{E152D974-CF22-444E-ACD0-CD5B3D957BF7}" sibTransId="{A270D34C-0FC7-4F2A-91CD-4C017C74A336}"/>
    <dgm:cxn modelId="{F98A069F-8124-984C-9C8C-6D668B9F8586}" type="presParOf" srcId="{940344A5-832F-4199-B242-5A8D30018062}" destId="{181081AC-2D05-4288-8C32-9ACC3AAD3B1A}" srcOrd="0" destOrd="0" presId="urn:microsoft.com/office/officeart/2005/8/layout/venn1"/>
    <dgm:cxn modelId="{454B0AD0-F7EE-9F42-A9EE-142B82FA2D02}" type="presParOf" srcId="{940344A5-832F-4199-B242-5A8D30018062}" destId="{5D6D4D95-64AA-428B-94F1-6F53C4B2D317}" srcOrd="1" destOrd="0" presId="urn:microsoft.com/office/officeart/2005/8/layout/venn1"/>
    <dgm:cxn modelId="{23263641-DA66-2046-B0C8-B2CB7D093076}" type="presParOf" srcId="{940344A5-832F-4199-B242-5A8D30018062}" destId="{E9307ED8-F48C-42F4-841C-9CFBC8FA67FC}" srcOrd="2" destOrd="0" presId="urn:microsoft.com/office/officeart/2005/8/layout/venn1"/>
    <dgm:cxn modelId="{8B3CDE22-7E36-9746-AA05-B8B624ABA0B6}" type="presParOf" srcId="{940344A5-832F-4199-B242-5A8D30018062}" destId="{235085CC-7E69-4AEA-AD77-512F6DCA22A8}" srcOrd="3" destOrd="0" presId="urn:microsoft.com/office/officeart/2005/8/layout/venn1"/>
    <dgm:cxn modelId="{2123E723-AC2C-1440-BBE2-29946D1D39B6}" type="presParOf" srcId="{940344A5-832F-4199-B242-5A8D30018062}" destId="{9FCFE6E7-C7F7-4394-8A70-0E9E245B65FD}" srcOrd="4" destOrd="0" presId="urn:microsoft.com/office/officeart/2005/8/layout/venn1"/>
    <dgm:cxn modelId="{FC502BE2-25CC-8542-998F-65A111D96BB3}" type="presParOf" srcId="{940344A5-832F-4199-B242-5A8D30018062}" destId="{DAC70214-4A17-40B9-A370-054604985669}"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93DA238-2BAD-42F4-9130-9F5740CDCEA3}" type="doc">
      <dgm:prSet loTypeId="urn:microsoft.com/office/officeart/2005/8/layout/venn1" loCatId="relationship" qsTypeId="urn:microsoft.com/office/officeart/2005/8/quickstyle/simple1" qsCatId="simple" csTypeId="urn:microsoft.com/office/officeart/2005/8/colors/accent1_2" csCatId="accent1" phldr="1"/>
      <dgm:spPr/>
    </dgm:pt>
    <dgm:pt modelId="{A2DBD474-B705-48E1-9810-5DA156ABF9AD}">
      <dgm:prSet phldrT="[Text]" custT="1"/>
      <dgm:spPr/>
      <dgm:t>
        <a:bodyPr/>
        <a:lstStyle/>
        <a:p>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Web</a:t>
          </a:r>
          <a:br>
            <a:rPr lang="en-US" sz="3600" dirty="0" smtClean="0"/>
          </a:br>
          <a:r>
            <a:rPr lang="en-US" sz="3600" dirty="0" smtClean="0"/>
            <a:t>Sites</a:t>
          </a:r>
          <a:endParaRPr lang="en-US" sz="3600" dirty="0"/>
        </a:p>
      </dgm:t>
    </dgm:pt>
    <dgm:pt modelId="{E152D974-CF22-444E-ACD0-CD5B3D957BF7}" type="parTrans" cxnId="{618DEBC7-2FA9-4986-8C08-9DC1CDE91B71}">
      <dgm:prSet/>
      <dgm:spPr/>
      <dgm:t>
        <a:bodyPr/>
        <a:lstStyle/>
        <a:p>
          <a:endParaRPr lang="en-US"/>
        </a:p>
      </dgm:t>
    </dgm:pt>
    <dgm:pt modelId="{A270D34C-0FC7-4F2A-91CD-4C017C74A336}" type="sibTrans" cxnId="{618DEBC7-2FA9-4986-8C08-9DC1CDE91B71}">
      <dgm:prSet/>
      <dgm:spPr/>
      <dgm:t>
        <a:bodyPr/>
        <a:lstStyle/>
        <a:p>
          <a:endParaRPr lang="en-US"/>
        </a:p>
      </dgm:t>
    </dgm:pt>
    <dgm:pt modelId="{873429A2-A2AB-4A53-9BC3-F0D55049B82A}">
      <dgm:prSet phldrT="[Text]" custT="1"/>
      <dgm:spPr/>
      <dgm:t>
        <a:bodyPr/>
        <a:lstStyle/>
        <a:p>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Virtual</a:t>
          </a:r>
          <a:br>
            <a:rPr lang="en-US" sz="3600" dirty="0" smtClean="0"/>
          </a:br>
          <a:r>
            <a:rPr lang="en-US" sz="3600" dirty="0" smtClean="0"/>
            <a:t>Machines</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endParaRPr lang="en-US" sz="3600" dirty="0"/>
        </a:p>
      </dgm:t>
    </dgm:pt>
    <dgm:pt modelId="{5B6D9028-CAFC-48EF-9C02-5BC1DC9F87C0}" type="parTrans" cxnId="{E9707AF0-09AE-4917-97F2-AA0C9A1C52F3}">
      <dgm:prSet/>
      <dgm:spPr/>
      <dgm:t>
        <a:bodyPr/>
        <a:lstStyle/>
        <a:p>
          <a:endParaRPr lang="en-US"/>
        </a:p>
      </dgm:t>
    </dgm:pt>
    <dgm:pt modelId="{91A0D7C9-2A19-4D23-BC95-83AC629F9032}" type="sibTrans" cxnId="{E9707AF0-09AE-4917-97F2-AA0C9A1C52F3}">
      <dgm:prSet/>
      <dgm:spPr/>
      <dgm:t>
        <a:bodyPr/>
        <a:lstStyle/>
        <a:p>
          <a:endParaRPr lang="en-US"/>
        </a:p>
      </dgm:t>
    </dgm:pt>
    <dgm:pt modelId="{A176150E-DDFD-47B7-A4A9-A42FBC0B288A}">
      <dgm:prSet phldrT="[Text]" custT="1"/>
      <dgm:spPr/>
      <dgm:t>
        <a:bodyPr/>
        <a:lstStyle/>
        <a:p>
          <a:r>
            <a:rPr lang="en-US" sz="3600" dirty="0" smtClean="0"/>
            <a:t>Cloud</a:t>
          </a:r>
          <a:br>
            <a:rPr lang="en-US" sz="3600" dirty="0" smtClean="0"/>
          </a:br>
          <a:r>
            <a:rPr lang="en-US" sz="3600" dirty="0" smtClean="0"/>
            <a:t>Services</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endParaRPr lang="en-US" sz="3600" dirty="0"/>
        </a:p>
      </dgm:t>
    </dgm:pt>
    <dgm:pt modelId="{8697F889-E4E0-4930-AD88-5214C6C61C21}" type="parTrans" cxnId="{32C79955-F079-4D95-9CC3-D20EC17CC2D2}">
      <dgm:prSet/>
      <dgm:spPr/>
      <dgm:t>
        <a:bodyPr/>
        <a:lstStyle/>
        <a:p>
          <a:endParaRPr lang="en-US"/>
        </a:p>
      </dgm:t>
    </dgm:pt>
    <dgm:pt modelId="{619BF15D-C70C-4873-9AD0-E34CEAF57345}" type="sibTrans" cxnId="{32C79955-F079-4D95-9CC3-D20EC17CC2D2}">
      <dgm:prSet/>
      <dgm:spPr/>
      <dgm:t>
        <a:bodyPr/>
        <a:lstStyle/>
        <a:p>
          <a:endParaRPr lang="en-US"/>
        </a:p>
      </dgm:t>
    </dgm:pt>
    <dgm:pt modelId="{940344A5-832F-4199-B242-5A8D30018062}" type="pres">
      <dgm:prSet presAssocID="{F93DA238-2BAD-42F4-9130-9F5740CDCEA3}" presName="compositeShape" presStyleCnt="0">
        <dgm:presLayoutVars>
          <dgm:chMax val="7"/>
          <dgm:dir/>
          <dgm:resizeHandles val="exact"/>
        </dgm:presLayoutVars>
      </dgm:prSet>
      <dgm:spPr/>
    </dgm:pt>
    <dgm:pt modelId="{181081AC-2D05-4288-8C32-9ACC3AAD3B1A}" type="pres">
      <dgm:prSet presAssocID="{A2DBD474-B705-48E1-9810-5DA156ABF9AD}" presName="circ1" presStyleLbl="vennNode1" presStyleIdx="0" presStyleCnt="3" custLinFactNeighborY="51650"/>
      <dgm:spPr/>
      <dgm:t>
        <a:bodyPr/>
        <a:lstStyle/>
        <a:p>
          <a:endParaRPr lang="en-US"/>
        </a:p>
      </dgm:t>
    </dgm:pt>
    <dgm:pt modelId="{5D6D4D95-64AA-428B-94F1-6F53C4B2D317}" type="pres">
      <dgm:prSet presAssocID="{A2DBD474-B705-48E1-9810-5DA156ABF9AD}" presName="circ1Tx" presStyleLbl="revTx" presStyleIdx="0" presStyleCnt="0">
        <dgm:presLayoutVars>
          <dgm:chMax val="0"/>
          <dgm:chPref val="0"/>
          <dgm:bulletEnabled val="1"/>
        </dgm:presLayoutVars>
      </dgm:prSet>
      <dgm:spPr/>
      <dgm:t>
        <a:bodyPr/>
        <a:lstStyle/>
        <a:p>
          <a:endParaRPr lang="en-US"/>
        </a:p>
      </dgm:t>
    </dgm:pt>
    <dgm:pt modelId="{E9307ED8-F48C-42F4-841C-9CFBC8FA67FC}" type="pres">
      <dgm:prSet presAssocID="{873429A2-A2AB-4A53-9BC3-F0D55049B82A}" presName="circ2" presStyleLbl="vennNode1" presStyleIdx="1" presStyleCnt="3" custLinFactNeighborX="-15080" custLinFactNeighborY="-51650"/>
      <dgm:spPr/>
      <dgm:t>
        <a:bodyPr/>
        <a:lstStyle/>
        <a:p>
          <a:endParaRPr lang="en-US"/>
        </a:p>
      </dgm:t>
    </dgm:pt>
    <dgm:pt modelId="{235085CC-7E69-4AEA-AD77-512F6DCA22A8}" type="pres">
      <dgm:prSet presAssocID="{873429A2-A2AB-4A53-9BC3-F0D55049B82A}" presName="circ2Tx" presStyleLbl="revTx" presStyleIdx="0" presStyleCnt="0">
        <dgm:presLayoutVars>
          <dgm:chMax val="0"/>
          <dgm:chPref val="0"/>
          <dgm:bulletEnabled val="1"/>
        </dgm:presLayoutVars>
      </dgm:prSet>
      <dgm:spPr/>
      <dgm:t>
        <a:bodyPr/>
        <a:lstStyle/>
        <a:p>
          <a:endParaRPr lang="en-US"/>
        </a:p>
      </dgm:t>
    </dgm:pt>
    <dgm:pt modelId="{9FCFE6E7-C7F7-4394-8A70-0E9E245B65FD}" type="pres">
      <dgm:prSet presAssocID="{A176150E-DDFD-47B7-A4A9-A42FBC0B288A}" presName="circ3" presStyleLbl="vennNode1" presStyleIdx="2" presStyleCnt="3" custLinFactNeighborX="8887" custLinFactNeighborY="-51650"/>
      <dgm:spPr/>
      <dgm:t>
        <a:bodyPr/>
        <a:lstStyle/>
        <a:p>
          <a:endParaRPr lang="en-US"/>
        </a:p>
      </dgm:t>
    </dgm:pt>
    <dgm:pt modelId="{DAC70214-4A17-40B9-A370-054604985669}" type="pres">
      <dgm:prSet presAssocID="{A176150E-DDFD-47B7-A4A9-A42FBC0B288A}" presName="circ3Tx" presStyleLbl="revTx" presStyleIdx="0" presStyleCnt="0">
        <dgm:presLayoutVars>
          <dgm:chMax val="0"/>
          <dgm:chPref val="0"/>
          <dgm:bulletEnabled val="1"/>
        </dgm:presLayoutVars>
      </dgm:prSet>
      <dgm:spPr/>
      <dgm:t>
        <a:bodyPr/>
        <a:lstStyle/>
        <a:p>
          <a:endParaRPr lang="en-US"/>
        </a:p>
      </dgm:t>
    </dgm:pt>
  </dgm:ptLst>
  <dgm:cxnLst>
    <dgm:cxn modelId="{9FAB420C-E956-D044-A22E-ABE2E16A72E9}" type="presOf" srcId="{873429A2-A2AB-4A53-9BC3-F0D55049B82A}" destId="{E9307ED8-F48C-42F4-841C-9CFBC8FA67FC}" srcOrd="0" destOrd="0" presId="urn:microsoft.com/office/officeart/2005/8/layout/venn1"/>
    <dgm:cxn modelId="{D793359C-333D-AF43-80CD-50C43B1B6244}" type="presOf" srcId="{F93DA238-2BAD-42F4-9130-9F5740CDCEA3}" destId="{940344A5-832F-4199-B242-5A8D30018062}" srcOrd="0" destOrd="0" presId="urn:microsoft.com/office/officeart/2005/8/layout/venn1"/>
    <dgm:cxn modelId="{800BB824-D24B-F348-B24A-9E3D6B634124}" type="presOf" srcId="{A176150E-DDFD-47B7-A4A9-A42FBC0B288A}" destId="{DAC70214-4A17-40B9-A370-054604985669}" srcOrd="1" destOrd="0" presId="urn:microsoft.com/office/officeart/2005/8/layout/venn1"/>
    <dgm:cxn modelId="{E77AC65A-8AC9-824A-94BE-7375724B547A}" type="presOf" srcId="{A2DBD474-B705-48E1-9810-5DA156ABF9AD}" destId="{5D6D4D95-64AA-428B-94F1-6F53C4B2D317}" srcOrd="1" destOrd="0" presId="urn:microsoft.com/office/officeart/2005/8/layout/venn1"/>
    <dgm:cxn modelId="{E9707AF0-09AE-4917-97F2-AA0C9A1C52F3}" srcId="{F93DA238-2BAD-42F4-9130-9F5740CDCEA3}" destId="{873429A2-A2AB-4A53-9BC3-F0D55049B82A}" srcOrd="1" destOrd="0" parTransId="{5B6D9028-CAFC-48EF-9C02-5BC1DC9F87C0}" sibTransId="{91A0D7C9-2A19-4D23-BC95-83AC629F9032}"/>
    <dgm:cxn modelId="{32C79955-F079-4D95-9CC3-D20EC17CC2D2}" srcId="{F93DA238-2BAD-42F4-9130-9F5740CDCEA3}" destId="{A176150E-DDFD-47B7-A4A9-A42FBC0B288A}" srcOrd="2" destOrd="0" parTransId="{8697F889-E4E0-4930-AD88-5214C6C61C21}" sibTransId="{619BF15D-C70C-4873-9AD0-E34CEAF57345}"/>
    <dgm:cxn modelId="{2DD2C35F-E04D-0D46-B6F9-FC4ECE94977B}" type="presOf" srcId="{A176150E-DDFD-47B7-A4A9-A42FBC0B288A}" destId="{9FCFE6E7-C7F7-4394-8A70-0E9E245B65FD}" srcOrd="0" destOrd="0" presId="urn:microsoft.com/office/officeart/2005/8/layout/venn1"/>
    <dgm:cxn modelId="{71729938-1B3D-6E41-B723-53C72E513C78}" type="presOf" srcId="{A2DBD474-B705-48E1-9810-5DA156ABF9AD}" destId="{181081AC-2D05-4288-8C32-9ACC3AAD3B1A}" srcOrd="0" destOrd="0" presId="urn:microsoft.com/office/officeart/2005/8/layout/venn1"/>
    <dgm:cxn modelId="{618DEBC7-2FA9-4986-8C08-9DC1CDE91B71}" srcId="{F93DA238-2BAD-42F4-9130-9F5740CDCEA3}" destId="{A2DBD474-B705-48E1-9810-5DA156ABF9AD}" srcOrd="0" destOrd="0" parTransId="{E152D974-CF22-444E-ACD0-CD5B3D957BF7}" sibTransId="{A270D34C-0FC7-4F2A-91CD-4C017C74A336}"/>
    <dgm:cxn modelId="{3CAB9412-A2E8-2A4B-8320-7264038979E9}" type="presOf" srcId="{873429A2-A2AB-4A53-9BC3-F0D55049B82A}" destId="{235085CC-7E69-4AEA-AD77-512F6DCA22A8}" srcOrd="1" destOrd="0" presId="urn:microsoft.com/office/officeart/2005/8/layout/venn1"/>
    <dgm:cxn modelId="{7110066A-17A1-6040-9F03-78E540F61822}" type="presParOf" srcId="{940344A5-832F-4199-B242-5A8D30018062}" destId="{181081AC-2D05-4288-8C32-9ACC3AAD3B1A}" srcOrd="0" destOrd="0" presId="urn:microsoft.com/office/officeart/2005/8/layout/venn1"/>
    <dgm:cxn modelId="{04C49658-184A-6B49-B307-187CED2DB4C9}" type="presParOf" srcId="{940344A5-832F-4199-B242-5A8D30018062}" destId="{5D6D4D95-64AA-428B-94F1-6F53C4B2D317}" srcOrd="1" destOrd="0" presId="urn:microsoft.com/office/officeart/2005/8/layout/venn1"/>
    <dgm:cxn modelId="{19022411-7F0B-D142-B6D9-02654DB198E2}" type="presParOf" srcId="{940344A5-832F-4199-B242-5A8D30018062}" destId="{E9307ED8-F48C-42F4-841C-9CFBC8FA67FC}" srcOrd="2" destOrd="0" presId="urn:microsoft.com/office/officeart/2005/8/layout/venn1"/>
    <dgm:cxn modelId="{44413011-3D84-D641-8164-1BE1F3CED0A0}" type="presParOf" srcId="{940344A5-832F-4199-B242-5A8D30018062}" destId="{235085CC-7E69-4AEA-AD77-512F6DCA22A8}" srcOrd="3" destOrd="0" presId="urn:microsoft.com/office/officeart/2005/8/layout/venn1"/>
    <dgm:cxn modelId="{3C93E64E-8DD2-7E40-A5C8-81712249F72A}" type="presParOf" srcId="{940344A5-832F-4199-B242-5A8D30018062}" destId="{9FCFE6E7-C7F7-4394-8A70-0E9E245B65FD}" srcOrd="4" destOrd="0" presId="urn:microsoft.com/office/officeart/2005/8/layout/venn1"/>
    <dgm:cxn modelId="{E741BC16-4ABF-0542-8A26-3890459600E6}" type="presParOf" srcId="{940344A5-832F-4199-B242-5A8D30018062}" destId="{DAC70214-4A17-40B9-A370-054604985669}"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93DA238-2BAD-42F4-9130-9F5740CDCEA3}" type="doc">
      <dgm:prSet loTypeId="urn:microsoft.com/office/officeart/2005/8/layout/venn1" loCatId="relationship" qsTypeId="urn:microsoft.com/office/officeart/2005/8/quickstyle/simple1" qsCatId="simple" csTypeId="urn:microsoft.com/office/officeart/2005/8/colors/accent1_2" csCatId="accent1" phldr="1"/>
      <dgm:spPr/>
    </dgm:pt>
    <dgm:pt modelId="{A2DBD474-B705-48E1-9810-5DA156ABF9AD}">
      <dgm:prSet phldrT="[Text]" custT="1"/>
      <dgm:spPr/>
      <dgm:t>
        <a:bodyPr/>
        <a:lstStyle/>
        <a:p>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Web</a:t>
          </a:r>
          <a:br>
            <a:rPr lang="en-US" sz="3600" dirty="0" smtClean="0"/>
          </a:br>
          <a:r>
            <a:rPr lang="en-US" sz="3600" dirty="0" smtClean="0"/>
            <a:t>Sites</a:t>
          </a:r>
          <a:endParaRPr lang="en-US" sz="3600" dirty="0"/>
        </a:p>
      </dgm:t>
    </dgm:pt>
    <dgm:pt modelId="{E152D974-CF22-444E-ACD0-CD5B3D957BF7}" type="parTrans" cxnId="{618DEBC7-2FA9-4986-8C08-9DC1CDE91B71}">
      <dgm:prSet/>
      <dgm:spPr/>
      <dgm:t>
        <a:bodyPr/>
        <a:lstStyle/>
        <a:p>
          <a:endParaRPr lang="en-US"/>
        </a:p>
      </dgm:t>
    </dgm:pt>
    <dgm:pt modelId="{A270D34C-0FC7-4F2A-91CD-4C017C74A336}" type="sibTrans" cxnId="{618DEBC7-2FA9-4986-8C08-9DC1CDE91B71}">
      <dgm:prSet/>
      <dgm:spPr/>
      <dgm:t>
        <a:bodyPr/>
        <a:lstStyle/>
        <a:p>
          <a:endParaRPr lang="en-US"/>
        </a:p>
      </dgm:t>
    </dgm:pt>
    <dgm:pt modelId="{873429A2-A2AB-4A53-9BC3-F0D55049B82A}">
      <dgm:prSet phldrT="[Text]" custT="1"/>
      <dgm:spPr/>
      <dgm:t>
        <a:bodyPr/>
        <a:lstStyle/>
        <a:p>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Virtual</a:t>
          </a:r>
          <a:br>
            <a:rPr lang="en-US" sz="3600" dirty="0" smtClean="0"/>
          </a:br>
          <a:r>
            <a:rPr lang="en-US" sz="3600" dirty="0" smtClean="0"/>
            <a:t>Machines</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endParaRPr lang="en-US" sz="3600" dirty="0"/>
        </a:p>
      </dgm:t>
    </dgm:pt>
    <dgm:pt modelId="{5B6D9028-CAFC-48EF-9C02-5BC1DC9F87C0}" type="parTrans" cxnId="{E9707AF0-09AE-4917-97F2-AA0C9A1C52F3}">
      <dgm:prSet/>
      <dgm:spPr/>
      <dgm:t>
        <a:bodyPr/>
        <a:lstStyle/>
        <a:p>
          <a:endParaRPr lang="en-US"/>
        </a:p>
      </dgm:t>
    </dgm:pt>
    <dgm:pt modelId="{91A0D7C9-2A19-4D23-BC95-83AC629F9032}" type="sibTrans" cxnId="{E9707AF0-09AE-4917-97F2-AA0C9A1C52F3}">
      <dgm:prSet/>
      <dgm:spPr/>
      <dgm:t>
        <a:bodyPr/>
        <a:lstStyle/>
        <a:p>
          <a:endParaRPr lang="en-US"/>
        </a:p>
      </dgm:t>
    </dgm:pt>
    <dgm:pt modelId="{A176150E-DDFD-47B7-A4A9-A42FBC0B288A}">
      <dgm:prSet phldrT="[Text]" custT="1"/>
      <dgm:spPr/>
      <dgm:t>
        <a:bodyPr/>
        <a:lstStyle/>
        <a:p>
          <a:r>
            <a:rPr lang="en-US" sz="3600" dirty="0" smtClean="0"/>
            <a:t>Cloud</a:t>
          </a:r>
          <a:br>
            <a:rPr lang="en-US" sz="3600" dirty="0" smtClean="0"/>
          </a:br>
          <a:r>
            <a:rPr lang="en-US" sz="3600" dirty="0" smtClean="0"/>
            <a:t>Services</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endParaRPr lang="en-US" sz="3600" dirty="0"/>
        </a:p>
      </dgm:t>
    </dgm:pt>
    <dgm:pt modelId="{8697F889-E4E0-4930-AD88-5214C6C61C21}" type="parTrans" cxnId="{32C79955-F079-4D95-9CC3-D20EC17CC2D2}">
      <dgm:prSet/>
      <dgm:spPr/>
      <dgm:t>
        <a:bodyPr/>
        <a:lstStyle/>
        <a:p>
          <a:endParaRPr lang="en-US"/>
        </a:p>
      </dgm:t>
    </dgm:pt>
    <dgm:pt modelId="{619BF15D-C70C-4873-9AD0-E34CEAF57345}" type="sibTrans" cxnId="{32C79955-F079-4D95-9CC3-D20EC17CC2D2}">
      <dgm:prSet/>
      <dgm:spPr/>
      <dgm:t>
        <a:bodyPr/>
        <a:lstStyle/>
        <a:p>
          <a:endParaRPr lang="en-US"/>
        </a:p>
      </dgm:t>
    </dgm:pt>
    <dgm:pt modelId="{940344A5-832F-4199-B242-5A8D30018062}" type="pres">
      <dgm:prSet presAssocID="{F93DA238-2BAD-42F4-9130-9F5740CDCEA3}" presName="compositeShape" presStyleCnt="0">
        <dgm:presLayoutVars>
          <dgm:chMax val="7"/>
          <dgm:dir/>
          <dgm:resizeHandles val="exact"/>
        </dgm:presLayoutVars>
      </dgm:prSet>
      <dgm:spPr/>
    </dgm:pt>
    <dgm:pt modelId="{181081AC-2D05-4288-8C32-9ACC3AAD3B1A}" type="pres">
      <dgm:prSet presAssocID="{A2DBD474-B705-48E1-9810-5DA156ABF9AD}" presName="circ1" presStyleLbl="vennNode1" presStyleIdx="0" presStyleCnt="3" custLinFactNeighborY="51650"/>
      <dgm:spPr/>
      <dgm:t>
        <a:bodyPr/>
        <a:lstStyle/>
        <a:p>
          <a:endParaRPr lang="en-US"/>
        </a:p>
      </dgm:t>
    </dgm:pt>
    <dgm:pt modelId="{5D6D4D95-64AA-428B-94F1-6F53C4B2D317}" type="pres">
      <dgm:prSet presAssocID="{A2DBD474-B705-48E1-9810-5DA156ABF9AD}" presName="circ1Tx" presStyleLbl="revTx" presStyleIdx="0" presStyleCnt="0">
        <dgm:presLayoutVars>
          <dgm:chMax val="0"/>
          <dgm:chPref val="0"/>
          <dgm:bulletEnabled val="1"/>
        </dgm:presLayoutVars>
      </dgm:prSet>
      <dgm:spPr/>
      <dgm:t>
        <a:bodyPr/>
        <a:lstStyle/>
        <a:p>
          <a:endParaRPr lang="en-US"/>
        </a:p>
      </dgm:t>
    </dgm:pt>
    <dgm:pt modelId="{E9307ED8-F48C-42F4-841C-9CFBC8FA67FC}" type="pres">
      <dgm:prSet presAssocID="{873429A2-A2AB-4A53-9BC3-F0D55049B82A}" presName="circ2" presStyleLbl="vennNode1" presStyleIdx="1" presStyleCnt="3" custLinFactNeighborX="-15080" custLinFactNeighborY="-51650"/>
      <dgm:spPr/>
      <dgm:t>
        <a:bodyPr/>
        <a:lstStyle/>
        <a:p>
          <a:endParaRPr lang="en-US"/>
        </a:p>
      </dgm:t>
    </dgm:pt>
    <dgm:pt modelId="{235085CC-7E69-4AEA-AD77-512F6DCA22A8}" type="pres">
      <dgm:prSet presAssocID="{873429A2-A2AB-4A53-9BC3-F0D55049B82A}" presName="circ2Tx" presStyleLbl="revTx" presStyleIdx="0" presStyleCnt="0">
        <dgm:presLayoutVars>
          <dgm:chMax val="0"/>
          <dgm:chPref val="0"/>
          <dgm:bulletEnabled val="1"/>
        </dgm:presLayoutVars>
      </dgm:prSet>
      <dgm:spPr/>
      <dgm:t>
        <a:bodyPr/>
        <a:lstStyle/>
        <a:p>
          <a:endParaRPr lang="en-US"/>
        </a:p>
      </dgm:t>
    </dgm:pt>
    <dgm:pt modelId="{9FCFE6E7-C7F7-4394-8A70-0E9E245B65FD}" type="pres">
      <dgm:prSet presAssocID="{A176150E-DDFD-47B7-A4A9-A42FBC0B288A}" presName="circ3" presStyleLbl="vennNode1" presStyleIdx="2" presStyleCnt="3" custLinFactNeighborX="8887" custLinFactNeighborY="-51650"/>
      <dgm:spPr/>
      <dgm:t>
        <a:bodyPr/>
        <a:lstStyle/>
        <a:p>
          <a:endParaRPr lang="en-US"/>
        </a:p>
      </dgm:t>
    </dgm:pt>
    <dgm:pt modelId="{DAC70214-4A17-40B9-A370-054604985669}" type="pres">
      <dgm:prSet presAssocID="{A176150E-DDFD-47B7-A4A9-A42FBC0B288A}" presName="circ3Tx" presStyleLbl="revTx" presStyleIdx="0" presStyleCnt="0">
        <dgm:presLayoutVars>
          <dgm:chMax val="0"/>
          <dgm:chPref val="0"/>
          <dgm:bulletEnabled val="1"/>
        </dgm:presLayoutVars>
      </dgm:prSet>
      <dgm:spPr/>
      <dgm:t>
        <a:bodyPr/>
        <a:lstStyle/>
        <a:p>
          <a:endParaRPr lang="en-US"/>
        </a:p>
      </dgm:t>
    </dgm:pt>
  </dgm:ptLst>
  <dgm:cxnLst>
    <dgm:cxn modelId="{751DC321-16D2-D04C-83CF-9C9C26095D7E}" type="presOf" srcId="{A176150E-DDFD-47B7-A4A9-A42FBC0B288A}" destId="{DAC70214-4A17-40B9-A370-054604985669}" srcOrd="1" destOrd="0" presId="urn:microsoft.com/office/officeart/2005/8/layout/venn1"/>
    <dgm:cxn modelId="{ED0A793B-521B-7545-8AB6-C568A18CF61F}" type="presOf" srcId="{A176150E-DDFD-47B7-A4A9-A42FBC0B288A}" destId="{9FCFE6E7-C7F7-4394-8A70-0E9E245B65FD}" srcOrd="0" destOrd="0" presId="urn:microsoft.com/office/officeart/2005/8/layout/venn1"/>
    <dgm:cxn modelId="{99900397-E6F9-884D-A04B-C686CA3E8F5B}" type="presOf" srcId="{A2DBD474-B705-48E1-9810-5DA156ABF9AD}" destId="{5D6D4D95-64AA-428B-94F1-6F53C4B2D317}" srcOrd="1" destOrd="0" presId="urn:microsoft.com/office/officeart/2005/8/layout/venn1"/>
    <dgm:cxn modelId="{7C57940D-D400-904A-84E6-C2565CB19392}" type="presOf" srcId="{F93DA238-2BAD-42F4-9130-9F5740CDCEA3}" destId="{940344A5-832F-4199-B242-5A8D30018062}" srcOrd="0" destOrd="0" presId="urn:microsoft.com/office/officeart/2005/8/layout/venn1"/>
    <dgm:cxn modelId="{E9707AF0-09AE-4917-97F2-AA0C9A1C52F3}" srcId="{F93DA238-2BAD-42F4-9130-9F5740CDCEA3}" destId="{873429A2-A2AB-4A53-9BC3-F0D55049B82A}" srcOrd="1" destOrd="0" parTransId="{5B6D9028-CAFC-48EF-9C02-5BC1DC9F87C0}" sibTransId="{91A0D7C9-2A19-4D23-BC95-83AC629F9032}"/>
    <dgm:cxn modelId="{9DA5B832-35E0-184F-8B02-6766F17401BF}" type="presOf" srcId="{873429A2-A2AB-4A53-9BC3-F0D55049B82A}" destId="{E9307ED8-F48C-42F4-841C-9CFBC8FA67FC}" srcOrd="0" destOrd="0" presId="urn:microsoft.com/office/officeart/2005/8/layout/venn1"/>
    <dgm:cxn modelId="{32C79955-F079-4D95-9CC3-D20EC17CC2D2}" srcId="{F93DA238-2BAD-42F4-9130-9F5740CDCEA3}" destId="{A176150E-DDFD-47B7-A4A9-A42FBC0B288A}" srcOrd="2" destOrd="0" parTransId="{8697F889-E4E0-4930-AD88-5214C6C61C21}" sibTransId="{619BF15D-C70C-4873-9AD0-E34CEAF57345}"/>
    <dgm:cxn modelId="{D5F3B510-9A59-3543-91D4-8B1860D5BF78}" type="presOf" srcId="{A2DBD474-B705-48E1-9810-5DA156ABF9AD}" destId="{181081AC-2D05-4288-8C32-9ACC3AAD3B1A}" srcOrd="0" destOrd="0" presId="urn:microsoft.com/office/officeart/2005/8/layout/venn1"/>
    <dgm:cxn modelId="{618DEBC7-2FA9-4986-8C08-9DC1CDE91B71}" srcId="{F93DA238-2BAD-42F4-9130-9F5740CDCEA3}" destId="{A2DBD474-B705-48E1-9810-5DA156ABF9AD}" srcOrd="0" destOrd="0" parTransId="{E152D974-CF22-444E-ACD0-CD5B3D957BF7}" sibTransId="{A270D34C-0FC7-4F2A-91CD-4C017C74A336}"/>
    <dgm:cxn modelId="{A08A528B-DF73-0A4D-B9CA-8B891BBCA845}" type="presOf" srcId="{873429A2-A2AB-4A53-9BC3-F0D55049B82A}" destId="{235085CC-7E69-4AEA-AD77-512F6DCA22A8}" srcOrd="1" destOrd="0" presId="urn:microsoft.com/office/officeart/2005/8/layout/venn1"/>
    <dgm:cxn modelId="{0D205B6D-FA1E-5C40-97F4-D12247AEC2E3}" type="presParOf" srcId="{940344A5-832F-4199-B242-5A8D30018062}" destId="{181081AC-2D05-4288-8C32-9ACC3AAD3B1A}" srcOrd="0" destOrd="0" presId="urn:microsoft.com/office/officeart/2005/8/layout/venn1"/>
    <dgm:cxn modelId="{EC9E257E-637B-5846-A731-53DF4CE05BA0}" type="presParOf" srcId="{940344A5-832F-4199-B242-5A8D30018062}" destId="{5D6D4D95-64AA-428B-94F1-6F53C4B2D317}" srcOrd="1" destOrd="0" presId="urn:microsoft.com/office/officeart/2005/8/layout/venn1"/>
    <dgm:cxn modelId="{3E2B61B2-D876-2249-8356-F46D13A5AC9A}" type="presParOf" srcId="{940344A5-832F-4199-B242-5A8D30018062}" destId="{E9307ED8-F48C-42F4-841C-9CFBC8FA67FC}" srcOrd="2" destOrd="0" presId="urn:microsoft.com/office/officeart/2005/8/layout/venn1"/>
    <dgm:cxn modelId="{DAC80DE6-A4ED-2246-AFD1-E4F44C85B2B0}" type="presParOf" srcId="{940344A5-832F-4199-B242-5A8D30018062}" destId="{235085CC-7E69-4AEA-AD77-512F6DCA22A8}" srcOrd="3" destOrd="0" presId="urn:microsoft.com/office/officeart/2005/8/layout/venn1"/>
    <dgm:cxn modelId="{471F354F-37B2-B04C-A549-A373310F97B6}" type="presParOf" srcId="{940344A5-832F-4199-B242-5A8D30018062}" destId="{9FCFE6E7-C7F7-4394-8A70-0E9E245B65FD}" srcOrd="4" destOrd="0" presId="urn:microsoft.com/office/officeart/2005/8/layout/venn1"/>
    <dgm:cxn modelId="{B6377E03-91A3-5442-951F-25D4B2EC8E3E}" type="presParOf" srcId="{940344A5-832F-4199-B242-5A8D30018062}" destId="{DAC70214-4A17-40B9-A370-054604985669}"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93DA238-2BAD-42F4-9130-9F5740CDCEA3}" type="doc">
      <dgm:prSet loTypeId="urn:microsoft.com/office/officeart/2005/8/layout/venn1" loCatId="relationship" qsTypeId="urn:microsoft.com/office/officeart/2005/8/quickstyle/simple1" qsCatId="simple" csTypeId="urn:microsoft.com/office/officeart/2005/8/colors/accent1_2" csCatId="accent1" phldr="1"/>
      <dgm:spPr/>
    </dgm:pt>
    <dgm:pt modelId="{A2DBD474-B705-48E1-9810-5DA156ABF9AD}">
      <dgm:prSet phldrT="[Text]" custT="1"/>
      <dgm:spPr/>
      <dgm:t>
        <a:bodyPr/>
        <a:lstStyle/>
        <a:p>
          <a:r>
            <a:rPr lang="en-US" sz="3600" dirty="0" smtClean="0"/>
            <a:t/>
          </a:r>
          <a:br>
            <a:rPr lang="en-US" sz="3600" dirty="0" smtClean="0"/>
          </a:br>
          <a:r>
            <a:rPr lang="en-US" sz="3600" dirty="0" err="1" smtClean="0"/>
            <a:t>PaaS</a:t>
          </a:r>
          <a:endParaRPr lang="en-US" sz="3600" dirty="0"/>
        </a:p>
      </dgm:t>
    </dgm:pt>
    <dgm:pt modelId="{E152D974-CF22-444E-ACD0-CD5B3D957BF7}" type="parTrans" cxnId="{618DEBC7-2FA9-4986-8C08-9DC1CDE91B71}">
      <dgm:prSet/>
      <dgm:spPr/>
      <dgm:t>
        <a:bodyPr/>
        <a:lstStyle/>
        <a:p>
          <a:endParaRPr lang="en-US"/>
        </a:p>
      </dgm:t>
    </dgm:pt>
    <dgm:pt modelId="{A270D34C-0FC7-4F2A-91CD-4C017C74A336}" type="sibTrans" cxnId="{618DEBC7-2FA9-4986-8C08-9DC1CDE91B71}">
      <dgm:prSet/>
      <dgm:spPr/>
      <dgm:t>
        <a:bodyPr/>
        <a:lstStyle/>
        <a:p>
          <a:endParaRPr lang="en-US"/>
        </a:p>
      </dgm:t>
    </dgm:pt>
    <dgm:pt modelId="{873429A2-A2AB-4A53-9BC3-F0D55049B82A}">
      <dgm:prSet phldrT="[Text]" custT="1"/>
      <dgm:spPr/>
      <dgm:t>
        <a:bodyPr/>
        <a:lstStyle/>
        <a:p>
          <a:r>
            <a:rPr lang="en-US" sz="3600" dirty="0" err="1" smtClean="0"/>
            <a:t>IaaS</a:t>
          </a:r>
          <a:endParaRPr lang="en-US" sz="3600" dirty="0"/>
        </a:p>
      </dgm:t>
    </dgm:pt>
    <dgm:pt modelId="{5B6D9028-CAFC-48EF-9C02-5BC1DC9F87C0}" type="parTrans" cxnId="{E9707AF0-09AE-4917-97F2-AA0C9A1C52F3}">
      <dgm:prSet/>
      <dgm:spPr/>
      <dgm:t>
        <a:bodyPr/>
        <a:lstStyle/>
        <a:p>
          <a:endParaRPr lang="en-US"/>
        </a:p>
      </dgm:t>
    </dgm:pt>
    <dgm:pt modelId="{91A0D7C9-2A19-4D23-BC95-83AC629F9032}" type="sibTrans" cxnId="{E9707AF0-09AE-4917-97F2-AA0C9A1C52F3}">
      <dgm:prSet/>
      <dgm:spPr/>
      <dgm:t>
        <a:bodyPr/>
        <a:lstStyle/>
        <a:p>
          <a:endParaRPr lang="en-US"/>
        </a:p>
      </dgm:t>
    </dgm:pt>
    <dgm:pt modelId="{A176150E-DDFD-47B7-A4A9-A42FBC0B288A}">
      <dgm:prSet phldrT="[Text]" custT="1"/>
      <dgm:spPr/>
      <dgm:t>
        <a:bodyPr/>
        <a:lstStyle/>
        <a:p>
          <a:r>
            <a:rPr lang="en-US" sz="3600" dirty="0" smtClean="0"/>
            <a:t>SaaS</a:t>
          </a:r>
          <a:endParaRPr lang="en-US" sz="3600" dirty="0"/>
        </a:p>
      </dgm:t>
    </dgm:pt>
    <dgm:pt modelId="{8697F889-E4E0-4930-AD88-5214C6C61C21}" type="parTrans" cxnId="{32C79955-F079-4D95-9CC3-D20EC17CC2D2}">
      <dgm:prSet/>
      <dgm:spPr/>
      <dgm:t>
        <a:bodyPr/>
        <a:lstStyle/>
        <a:p>
          <a:endParaRPr lang="en-US"/>
        </a:p>
      </dgm:t>
    </dgm:pt>
    <dgm:pt modelId="{619BF15D-C70C-4873-9AD0-E34CEAF57345}" type="sibTrans" cxnId="{32C79955-F079-4D95-9CC3-D20EC17CC2D2}">
      <dgm:prSet/>
      <dgm:spPr/>
      <dgm:t>
        <a:bodyPr/>
        <a:lstStyle/>
        <a:p>
          <a:endParaRPr lang="en-US"/>
        </a:p>
      </dgm:t>
    </dgm:pt>
    <dgm:pt modelId="{940344A5-832F-4199-B242-5A8D30018062}" type="pres">
      <dgm:prSet presAssocID="{F93DA238-2BAD-42F4-9130-9F5740CDCEA3}" presName="compositeShape" presStyleCnt="0">
        <dgm:presLayoutVars>
          <dgm:chMax val="7"/>
          <dgm:dir/>
          <dgm:resizeHandles val="exact"/>
        </dgm:presLayoutVars>
      </dgm:prSet>
      <dgm:spPr/>
    </dgm:pt>
    <dgm:pt modelId="{181081AC-2D05-4288-8C32-9ACC3AAD3B1A}" type="pres">
      <dgm:prSet presAssocID="{A2DBD474-B705-48E1-9810-5DA156ABF9AD}" presName="circ1" presStyleLbl="vennNode1" presStyleIdx="0" presStyleCnt="3" custLinFactNeighborY="58114"/>
      <dgm:spPr/>
      <dgm:t>
        <a:bodyPr/>
        <a:lstStyle/>
        <a:p>
          <a:endParaRPr lang="en-US"/>
        </a:p>
      </dgm:t>
    </dgm:pt>
    <dgm:pt modelId="{5D6D4D95-64AA-428B-94F1-6F53C4B2D317}" type="pres">
      <dgm:prSet presAssocID="{A2DBD474-B705-48E1-9810-5DA156ABF9AD}" presName="circ1Tx" presStyleLbl="revTx" presStyleIdx="0" presStyleCnt="0">
        <dgm:presLayoutVars>
          <dgm:chMax val="0"/>
          <dgm:chPref val="0"/>
          <dgm:bulletEnabled val="1"/>
        </dgm:presLayoutVars>
      </dgm:prSet>
      <dgm:spPr/>
      <dgm:t>
        <a:bodyPr/>
        <a:lstStyle/>
        <a:p>
          <a:endParaRPr lang="en-US"/>
        </a:p>
      </dgm:t>
    </dgm:pt>
    <dgm:pt modelId="{E9307ED8-F48C-42F4-841C-9CFBC8FA67FC}" type="pres">
      <dgm:prSet presAssocID="{873429A2-A2AB-4A53-9BC3-F0D55049B82A}" presName="circ2" presStyleLbl="vennNode1" presStyleIdx="1" presStyleCnt="3" custLinFactNeighborX="-14923" custLinFactNeighborY="-67333"/>
      <dgm:spPr/>
      <dgm:t>
        <a:bodyPr/>
        <a:lstStyle/>
        <a:p>
          <a:endParaRPr lang="en-US"/>
        </a:p>
      </dgm:t>
    </dgm:pt>
    <dgm:pt modelId="{235085CC-7E69-4AEA-AD77-512F6DCA22A8}" type="pres">
      <dgm:prSet presAssocID="{873429A2-A2AB-4A53-9BC3-F0D55049B82A}" presName="circ2Tx" presStyleLbl="revTx" presStyleIdx="0" presStyleCnt="0">
        <dgm:presLayoutVars>
          <dgm:chMax val="0"/>
          <dgm:chPref val="0"/>
          <dgm:bulletEnabled val="1"/>
        </dgm:presLayoutVars>
      </dgm:prSet>
      <dgm:spPr/>
      <dgm:t>
        <a:bodyPr/>
        <a:lstStyle/>
        <a:p>
          <a:endParaRPr lang="en-US"/>
        </a:p>
      </dgm:t>
    </dgm:pt>
    <dgm:pt modelId="{9FCFE6E7-C7F7-4394-8A70-0E9E245B65FD}" type="pres">
      <dgm:prSet presAssocID="{A176150E-DDFD-47B7-A4A9-A42FBC0B288A}" presName="circ3" presStyleLbl="vennNode1" presStyleIdx="2" presStyleCnt="3" custLinFactNeighborX="-5704" custLinFactNeighborY="-67333"/>
      <dgm:spPr/>
      <dgm:t>
        <a:bodyPr/>
        <a:lstStyle/>
        <a:p>
          <a:endParaRPr lang="en-US"/>
        </a:p>
      </dgm:t>
    </dgm:pt>
    <dgm:pt modelId="{DAC70214-4A17-40B9-A370-054604985669}" type="pres">
      <dgm:prSet presAssocID="{A176150E-DDFD-47B7-A4A9-A42FBC0B288A}" presName="circ3Tx" presStyleLbl="revTx" presStyleIdx="0" presStyleCnt="0">
        <dgm:presLayoutVars>
          <dgm:chMax val="0"/>
          <dgm:chPref val="0"/>
          <dgm:bulletEnabled val="1"/>
        </dgm:presLayoutVars>
      </dgm:prSet>
      <dgm:spPr/>
      <dgm:t>
        <a:bodyPr/>
        <a:lstStyle/>
        <a:p>
          <a:endParaRPr lang="en-US"/>
        </a:p>
      </dgm:t>
    </dgm:pt>
  </dgm:ptLst>
  <dgm:cxnLst>
    <dgm:cxn modelId="{8E0E7E19-077F-7648-A75A-EC5978C0B2DD}" type="presOf" srcId="{A2DBD474-B705-48E1-9810-5DA156ABF9AD}" destId="{5D6D4D95-64AA-428B-94F1-6F53C4B2D317}" srcOrd="1" destOrd="0" presId="urn:microsoft.com/office/officeart/2005/8/layout/venn1"/>
    <dgm:cxn modelId="{8D93D5AD-6FF5-0047-843F-0E26692E278E}" type="presOf" srcId="{A2DBD474-B705-48E1-9810-5DA156ABF9AD}" destId="{181081AC-2D05-4288-8C32-9ACC3AAD3B1A}" srcOrd="0" destOrd="0" presId="urn:microsoft.com/office/officeart/2005/8/layout/venn1"/>
    <dgm:cxn modelId="{B55C8D68-7697-F046-A191-3F293BA8AC9F}" type="presOf" srcId="{A176150E-DDFD-47B7-A4A9-A42FBC0B288A}" destId="{DAC70214-4A17-40B9-A370-054604985669}" srcOrd="1" destOrd="0" presId="urn:microsoft.com/office/officeart/2005/8/layout/venn1"/>
    <dgm:cxn modelId="{E9707AF0-09AE-4917-97F2-AA0C9A1C52F3}" srcId="{F93DA238-2BAD-42F4-9130-9F5740CDCEA3}" destId="{873429A2-A2AB-4A53-9BC3-F0D55049B82A}" srcOrd="1" destOrd="0" parTransId="{5B6D9028-CAFC-48EF-9C02-5BC1DC9F87C0}" sibTransId="{91A0D7C9-2A19-4D23-BC95-83AC629F9032}"/>
    <dgm:cxn modelId="{4BB8A25B-3A14-8A4F-AFA5-F4FBD202C4E5}" type="presOf" srcId="{873429A2-A2AB-4A53-9BC3-F0D55049B82A}" destId="{235085CC-7E69-4AEA-AD77-512F6DCA22A8}" srcOrd="1" destOrd="0" presId="urn:microsoft.com/office/officeart/2005/8/layout/venn1"/>
    <dgm:cxn modelId="{32C79955-F079-4D95-9CC3-D20EC17CC2D2}" srcId="{F93DA238-2BAD-42F4-9130-9F5740CDCEA3}" destId="{A176150E-DDFD-47B7-A4A9-A42FBC0B288A}" srcOrd="2" destOrd="0" parTransId="{8697F889-E4E0-4930-AD88-5214C6C61C21}" sibTransId="{619BF15D-C70C-4873-9AD0-E34CEAF57345}"/>
    <dgm:cxn modelId="{618DEBC7-2FA9-4986-8C08-9DC1CDE91B71}" srcId="{F93DA238-2BAD-42F4-9130-9F5740CDCEA3}" destId="{A2DBD474-B705-48E1-9810-5DA156ABF9AD}" srcOrd="0" destOrd="0" parTransId="{E152D974-CF22-444E-ACD0-CD5B3D957BF7}" sibTransId="{A270D34C-0FC7-4F2A-91CD-4C017C74A336}"/>
    <dgm:cxn modelId="{945C27ED-FB1E-0C4E-92B4-439266144361}" type="presOf" srcId="{A176150E-DDFD-47B7-A4A9-A42FBC0B288A}" destId="{9FCFE6E7-C7F7-4394-8A70-0E9E245B65FD}" srcOrd="0" destOrd="0" presId="urn:microsoft.com/office/officeart/2005/8/layout/venn1"/>
    <dgm:cxn modelId="{E0A649AA-4F1C-8D4C-8398-AE2A6A026610}" type="presOf" srcId="{F93DA238-2BAD-42F4-9130-9F5740CDCEA3}" destId="{940344A5-832F-4199-B242-5A8D30018062}" srcOrd="0" destOrd="0" presId="urn:microsoft.com/office/officeart/2005/8/layout/venn1"/>
    <dgm:cxn modelId="{056D0546-D537-5646-820E-54200F05F646}" type="presOf" srcId="{873429A2-A2AB-4A53-9BC3-F0D55049B82A}" destId="{E9307ED8-F48C-42F4-841C-9CFBC8FA67FC}" srcOrd="0" destOrd="0" presId="urn:microsoft.com/office/officeart/2005/8/layout/venn1"/>
    <dgm:cxn modelId="{33389A07-308F-B641-9D0A-97A536AA92DD}" type="presParOf" srcId="{940344A5-832F-4199-B242-5A8D30018062}" destId="{181081AC-2D05-4288-8C32-9ACC3AAD3B1A}" srcOrd="0" destOrd="0" presId="urn:microsoft.com/office/officeart/2005/8/layout/venn1"/>
    <dgm:cxn modelId="{7013C9F2-FD92-2740-9D46-BDAE1A437F60}" type="presParOf" srcId="{940344A5-832F-4199-B242-5A8D30018062}" destId="{5D6D4D95-64AA-428B-94F1-6F53C4B2D317}" srcOrd="1" destOrd="0" presId="urn:microsoft.com/office/officeart/2005/8/layout/venn1"/>
    <dgm:cxn modelId="{96B0FEAA-12BF-5242-B70F-FCEF13B50CC8}" type="presParOf" srcId="{940344A5-832F-4199-B242-5A8D30018062}" destId="{E9307ED8-F48C-42F4-841C-9CFBC8FA67FC}" srcOrd="2" destOrd="0" presId="urn:microsoft.com/office/officeart/2005/8/layout/venn1"/>
    <dgm:cxn modelId="{F61C85D6-4C63-784C-854F-2AE86F8985F4}" type="presParOf" srcId="{940344A5-832F-4199-B242-5A8D30018062}" destId="{235085CC-7E69-4AEA-AD77-512F6DCA22A8}" srcOrd="3" destOrd="0" presId="urn:microsoft.com/office/officeart/2005/8/layout/venn1"/>
    <dgm:cxn modelId="{62A02A89-6F8B-134F-9281-03D09FDF54C1}" type="presParOf" srcId="{940344A5-832F-4199-B242-5A8D30018062}" destId="{9FCFE6E7-C7F7-4394-8A70-0E9E245B65FD}" srcOrd="4" destOrd="0" presId="urn:microsoft.com/office/officeart/2005/8/layout/venn1"/>
    <dgm:cxn modelId="{E550451B-80F9-D346-B910-36F5612CB570}" type="presParOf" srcId="{940344A5-832F-4199-B242-5A8D30018062}" destId="{DAC70214-4A17-40B9-A370-054604985669}"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1081AC-2D05-4288-8C32-9ACC3AAD3B1A}">
      <dsp:nvSpPr>
        <dsp:cNvPr id="0" name=""/>
        <dsp:cNvSpPr/>
      </dsp:nvSpPr>
      <dsp:spPr>
        <a:xfrm>
          <a:off x="2790103" y="2820025"/>
          <a:ext cx="3983349" cy="3983349"/>
        </a:xfrm>
        <a:prstGeom prst="ellipse">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endParaRPr lang="en-US" sz="3600" kern="1200" dirty="0"/>
        </a:p>
      </dsp:txBody>
      <dsp:txXfrm>
        <a:off x="3321217" y="3517111"/>
        <a:ext cx="2921122" cy="1792507"/>
      </dsp:txXfrm>
    </dsp:sp>
    <dsp:sp modelId="{E9307ED8-F48C-42F4-841C-9CFBC8FA67FC}">
      <dsp:nvSpPr>
        <dsp:cNvPr id="0" name=""/>
        <dsp:cNvSpPr/>
      </dsp:nvSpPr>
      <dsp:spPr>
        <a:xfrm>
          <a:off x="4197633" y="54624"/>
          <a:ext cx="3983349" cy="3983349"/>
        </a:xfrm>
        <a:prstGeom prst="ellipse">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endParaRPr lang="en-US" sz="3600" kern="1200" dirty="0"/>
        </a:p>
      </dsp:txBody>
      <dsp:txXfrm>
        <a:off x="5415874" y="1083656"/>
        <a:ext cx="2390009" cy="2190842"/>
      </dsp:txXfrm>
    </dsp:sp>
    <dsp:sp modelId="{9FCFE6E7-C7F7-4394-8A70-0E9E245B65FD}">
      <dsp:nvSpPr>
        <dsp:cNvPr id="0" name=""/>
        <dsp:cNvSpPr/>
      </dsp:nvSpPr>
      <dsp:spPr>
        <a:xfrm>
          <a:off x="1127759" y="54624"/>
          <a:ext cx="3983349" cy="3983349"/>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US" sz="3600" kern="1200" dirty="0" smtClean="0"/>
            <a:t>Cloud</a:t>
          </a:r>
          <a:br>
            <a:rPr lang="en-US" sz="3600" kern="1200" dirty="0" smtClean="0"/>
          </a:br>
          <a:r>
            <a:rPr lang="en-US" sz="3600" kern="1200" dirty="0" smtClean="0"/>
            <a:t>Services</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endParaRPr lang="en-US" sz="3600" kern="1200" dirty="0"/>
        </a:p>
      </dsp:txBody>
      <dsp:txXfrm>
        <a:off x="1502857" y="1083656"/>
        <a:ext cx="2390009" cy="21908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1081AC-2D05-4288-8C32-9ACC3AAD3B1A}">
      <dsp:nvSpPr>
        <dsp:cNvPr id="0" name=""/>
        <dsp:cNvSpPr/>
      </dsp:nvSpPr>
      <dsp:spPr>
        <a:xfrm>
          <a:off x="2790103" y="2820025"/>
          <a:ext cx="3983349" cy="3983349"/>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Web</a:t>
          </a:r>
          <a:br>
            <a:rPr lang="en-US" sz="3600" kern="1200" dirty="0" smtClean="0"/>
          </a:br>
          <a:r>
            <a:rPr lang="en-US" sz="3600" kern="1200" dirty="0" smtClean="0"/>
            <a:t>Sites</a:t>
          </a:r>
          <a:endParaRPr lang="en-US" sz="3600" kern="1200" dirty="0"/>
        </a:p>
      </dsp:txBody>
      <dsp:txXfrm>
        <a:off x="3321217" y="3517111"/>
        <a:ext cx="2921122" cy="1792507"/>
      </dsp:txXfrm>
    </dsp:sp>
    <dsp:sp modelId="{E9307ED8-F48C-42F4-841C-9CFBC8FA67FC}">
      <dsp:nvSpPr>
        <dsp:cNvPr id="0" name=""/>
        <dsp:cNvSpPr/>
      </dsp:nvSpPr>
      <dsp:spPr>
        <a:xfrm>
          <a:off x="4197633" y="54624"/>
          <a:ext cx="3983349" cy="3983349"/>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Virtual</a:t>
          </a:r>
          <a:br>
            <a:rPr lang="en-US" sz="3600" kern="1200" dirty="0" smtClean="0"/>
          </a:br>
          <a:r>
            <a:rPr lang="en-US" sz="3600" kern="1200" dirty="0" smtClean="0"/>
            <a:t>Machines</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endParaRPr lang="en-US" sz="3600" kern="1200" dirty="0"/>
        </a:p>
      </dsp:txBody>
      <dsp:txXfrm>
        <a:off x="5415874" y="1083656"/>
        <a:ext cx="2390009" cy="2190842"/>
      </dsp:txXfrm>
    </dsp:sp>
    <dsp:sp modelId="{9FCFE6E7-C7F7-4394-8A70-0E9E245B65FD}">
      <dsp:nvSpPr>
        <dsp:cNvPr id="0" name=""/>
        <dsp:cNvSpPr/>
      </dsp:nvSpPr>
      <dsp:spPr>
        <a:xfrm>
          <a:off x="1127759" y="54624"/>
          <a:ext cx="3983349" cy="3983349"/>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US" sz="3600" kern="1200" dirty="0" smtClean="0"/>
            <a:t>Cloud</a:t>
          </a:r>
          <a:br>
            <a:rPr lang="en-US" sz="3600" kern="1200" dirty="0" smtClean="0"/>
          </a:br>
          <a:r>
            <a:rPr lang="en-US" sz="3600" kern="1200" dirty="0" smtClean="0"/>
            <a:t>Services</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endParaRPr lang="en-US" sz="3600" kern="1200" dirty="0"/>
        </a:p>
      </dsp:txBody>
      <dsp:txXfrm>
        <a:off x="1502857" y="1083656"/>
        <a:ext cx="2390009" cy="219084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1081AC-2D05-4288-8C32-9ACC3AAD3B1A}">
      <dsp:nvSpPr>
        <dsp:cNvPr id="0" name=""/>
        <dsp:cNvSpPr/>
      </dsp:nvSpPr>
      <dsp:spPr>
        <a:xfrm>
          <a:off x="2790103" y="2249928"/>
          <a:ext cx="3983349" cy="3983349"/>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Web</a:t>
          </a:r>
          <a:br>
            <a:rPr lang="en-US" sz="3600" kern="1200" dirty="0" smtClean="0"/>
          </a:br>
          <a:r>
            <a:rPr lang="en-US" sz="3600" kern="1200" dirty="0" smtClean="0"/>
            <a:t>Sites</a:t>
          </a:r>
          <a:endParaRPr lang="en-US" sz="3600" kern="1200" dirty="0"/>
        </a:p>
      </dsp:txBody>
      <dsp:txXfrm>
        <a:off x="3321217" y="2947014"/>
        <a:ext cx="2921122" cy="1792507"/>
      </dsp:txXfrm>
    </dsp:sp>
    <dsp:sp modelId="{E9307ED8-F48C-42F4-841C-9CFBC8FA67FC}">
      <dsp:nvSpPr>
        <dsp:cNvPr id="0" name=""/>
        <dsp:cNvSpPr/>
      </dsp:nvSpPr>
      <dsp:spPr>
        <a:xfrm>
          <a:off x="3626739" y="624721"/>
          <a:ext cx="3983349" cy="3983349"/>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Virtual</a:t>
          </a:r>
          <a:br>
            <a:rPr lang="en-US" sz="3600" kern="1200" dirty="0" smtClean="0"/>
          </a:br>
          <a:r>
            <a:rPr lang="en-US" sz="3600" kern="1200" dirty="0" smtClean="0"/>
            <a:t>Machines</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endParaRPr lang="en-US" sz="3600" kern="1200" dirty="0"/>
        </a:p>
      </dsp:txBody>
      <dsp:txXfrm>
        <a:off x="4844980" y="1653753"/>
        <a:ext cx="2390009" cy="2190842"/>
      </dsp:txXfrm>
    </dsp:sp>
    <dsp:sp modelId="{9FCFE6E7-C7F7-4394-8A70-0E9E245B65FD}">
      <dsp:nvSpPr>
        <dsp:cNvPr id="0" name=""/>
        <dsp:cNvSpPr/>
      </dsp:nvSpPr>
      <dsp:spPr>
        <a:xfrm>
          <a:off x="1706778" y="624721"/>
          <a:ext cx="3983349" cy="3983349"/>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US" sz="3600" kern="1200" dirty="0" smtClean="0"/>
            <a:t>Cloud</a:t>
          </a:r>
          <a:br>
            <a:rPr lang="en-US" sz="3600" kern="1200" dirty="0" smtClean="0"/>
          </a:br>
          <a:r>
            <a:rPr lang="en-US" sz="3600" kern="1200" dirty="0" smtClean="0"/>
            <a:t>Services</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endParaRPr lang="en-US" sz="3600" kern="1200" dirty="0"/>
        </a:p>
      </dsp:txBody>
      <dsp:txXfrm>
        <a:off x="2081877" y="1653753"/>
        <a:ext cx="2390009" cy="219084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1081AC-2D05-4288-8C32-9ACC3AAD3B1A}">
      <dsp:nvSpPr>
        <dsp:cNvPr id="0" name=""/>
        <dsp:cNvSpPr/>
      </dsp:nvSpPr>
      <dsp:spPr>
        <a:xfrm>
          <a:off x="2790103" y="2249928"/>
          <a:ext cx="3983349" cy="3983349"/>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Web</a:t>
          </a:r>
          <a:br>
            <a:rPr lang="en-US" sz="3600" kern="1200" dirty="0" smtClean="0"/>
          </a:br>
          <a:r>
            <a:rPr lang="en-US" sz="3600" kern="1200" dirty="0" smtClean="0"/>
            <a:t>Sites</a:t>
          </a:r>
          <a:endParaRPr lang="en-US" sz="3600" kern="1200" dirty="0"/>
        </a:p>
      </dsp:txBody>
      <dsp:txXfrm>
        <a:off x="3321217" y="2947014"/>
        <a:ext cx="2921122" cy="1792507"/>
      </dsp:txXfrm>
    </dsp:sp>
    <dsp:sp modelId="{E9307ED8-F48C-42F4-841C-9CFBC8FA67FC}">
      <dsp:nvSpPr>
        <dsp:cNvPr id="0" name=""/>
        <dsp:cNvSpPr/>
      </dsp:nvSpPr>
      <dsp:spPr>
        <a:xfrm>
          <a:off x="3626739" y="624721"/>
          <a:ext cx="3983349" cy="3983349"/>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Virtual</a:t>
          </a:r>
          <a:br>
            <a:rPr lang="en-US" sz="3600" kern="1200" dirty="0" smtClean="0"/>
          </a:br>
          <a:r>
            <a:rPr lang="en-US" sz="3600" kern="1200" dirty="0" smtClean="0"/>
            <a:t>Machines</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endParaRPr lang="en-US" sz="3600" kern="1200" dirty="0"/>
        </a:p>
      </dsp:txBody>
      <dsp:txXfrm>
        <a:off x="4844980" y="1653753"/>
        <a:ext cx="2390009" cy="2190842"/>
      </dsp:txXfrm>
    </dsp:sp>
    <dsp:sp modelId="{9FCFE6E7-C7F7-4394-8A70-0E9E245B65FD}">
      <dsp:nvSpPr>
        <dsp:cNvPr id="0" name=""/>
        <dsp:cNvSpPr/>
      </dsp:nvSpPr>
      <dsp:spPr>
        <a:xfrm>
          <a:off x="1706778" y="624721"/>
          <a:ext cx="3983349" cy="3983349"/>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US" sz="3600" kern="1200" dirty="0" smtClean="0"/>
            <a:t>Cloud</a:t>
          </a:r>
          <a:br>
            <a:rPr lang="en-US" sz="3600" kern="1200" dirty="0" smtClean="0"/>
          </a:br>
          <a:r>
            <a:rPr lang="en-US" sz="3600" kern="1200" dirty="0" smtClean="0"/>
            <a:t>Services</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endParaRPr lang="en-US" sz="3600" kern="1200" dirty="0"/>
        </a:p>
      </dsp:txBody>
      <dsp:txXfrm>
        <a:off x="2081877" y="1653753"/>
        <a:ext cx="2390009" cy="219084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1081AC-2D05-4288-8C32-9ACC3AAD3B1A}">
      <dsp:nvSpPr>
        <dsp:cNvPr id="0" name=""/>
        <dsp:cNvSpPr/>
      </dsp:nvSpPr>
      <dsp:spPr>
        <a:xfrm>
          <a:off x="1308897" y="1176280"/>
          <a:ext cx="1868674" cy="1868674"/>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US" sz="3600" kern="1200" dirty="0" smtClean="0"/>
            <a:t/>
          </a:r>
          <a:br>
            <a:rPr lang="en-US" sz="3600" kern="1200" dirty="0" smtClean="0"/>
          </a:br>
          <a:r>
            <a:rPr lang="en-US" sz="3600" kern="1200" dirty="0" err="1" smtClean="0"/>
            <a:t>PaaS</a:t>
          </a:r>
          <a:endParaRPr lang="en-US" sz="3600" kern="1200" dirty="0"/>
        </a:p>
      </dsp:txBody>
      <dsp:txXfrm>
        <a:off x="1558054" y="1503298"/>
        <a:ext cx="1370361" cy="840903"/>
      </dsp:txXfrm>
    </dsp:sp>
    <dsp:sp modelId="{E9307ED8-F48C-42F4-841C-9CFBC8FA67FC}">
      <dsp:nvSpPr>
        <dsp:cNvPr id="0" name=""/>
        <dsp:cNvSpPr/>
      </dsp:nvSpPr>
      <dsp:spPr>
        <a:xfrm>
          <a:off x="1704315" y="6"/>
          <a:ext cx="1868674" cy="1868674"/>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US" sz="3600" kern="1200" dirty="0" err="1" smtClean="0"/>
            <a:t>IaaS</a:t>
          </a:r>
          <a:endParaRPr lang="en-US" sz="3600" kern="1200" dirty="0"/>
        </a:p>
      </dsp:txBody>
      <dsp:txXfrm>
        <a:off x="2275818" y="482747"/>
        <a:ext cx="1121204" cy="1027771"/>
      </dsp:txXfrm>
    </dsp:sp>
    <dsp:sp modelId="{9FCFE6E7-C7F7-4394-8A70-0E9E245B65FD}">
      <dsp:nvSpPr>
        <dsp:cNvPr id="0" name=""/>
        <dsp:cNvSpPr/>
      </dsp:nvSpPr>
      <dsp:spPr>
        <a:xfrm>
          <a:off x="528028" y="6"/>
          <a:ext cx="1868674" cy="1868674"/>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US" sz="3600" kern="1200" dirty="0" smtClean="0"/>
            <a:t>SaaS</a:t>
          </a:r>
          <a:endParaRPr lang="en-US" sz="3600" kern="1200" dirty="0"/>
        </a:p>
      </dsp:txBody>
      <dsp:txXfrm>
        <a:off x="703995" y="482747"/>
        <a:ext cx="1121204" cy="1027771"/>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EEE08033-7B0A-425B-A9E0-8EADD3129C99}" type="datetimeFigureOut">
              <a:rPr lang="en-US" smtClean="0"/>
              <a:pPr/>
              <a:t>6/20/14</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B1FF4F9C-4DC8-4F42-9154-33B81DE164A8}" type="slidenum">
              <a:rPr lang="en-US" smtClean="0"/>
              <a:pPr/>
              <a:t>‹#›</a:t>
            </a:fld>
            <a:endParaRPr lang="en-US" dirty="0"/>
          </a:p>
        </p:txBody>
      </p:sp>
    </p:spTree>
    <p:extLst>
      <p:ext uri="{BB962C8B-B14F-4D97-AF65-F5344CB8AC3E}">
        <p14:creationId xmlns:p14="http://schemas.microsoft.com/office/powerpoint/2010/main" val="22371778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CB850F21-6683-4AB0-B585-9C6D1ECE009D}" type="datetimeFigureOut">
              <a:rPr lang="en-US" smtClean="0"/>
              <a:pPr/>
              <a:t>6/20/14</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1E60B2DC-A877-45E8-B394-DCA5FA59405F}" type="slidenum">
              <a:rPr lang="en-US" smtClean="0"/>
              <a:pPr/>
              <a:t>‹#›</a:t>
            </a:fld>
            <a:endParaRPr lang="en-US" dirty="0"/>
          </a:p>
        </p:txBody>
      </p:sp>
    </p:spTree>
    <p:extLst>
      <p:ext uri="{BB962C8B-B14F-4D97-AF65-F5344CB8AC3E}">
        <p14:creationId xmlns:p14="http://schemas.microsoft.com/office/powerpoint/2010/main" val="41640672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 Id="rId3" Type="http://schemas.openxmlformats.org/officeDocument/2006/relationships/hyperlink" Target="http://msdn.microsoft.com/en-us/library/windowsazure/jj853352.aspx"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https://</a:t>
            </a:r>
            <a:r>
              <a:rPr lang="en-US" dirty="0" err="1" smtClean="0"/>
              <a:t>www.bostoncodecamp.com</a:t>
            </a:r>
            <a:r>
              <a:rPr lang="en-US" dirty="0" smtClean="0"/>
              <a:t>/CC21/Sessions/Details/7176</a:t>
            </a:r>
            <a:endParaRPr lang="en-US" dirty="0"/>
          </a:p>
        </p:txBody>
      </p:sp>
      <p:sp>
        <p:nvSpPr>
          <p:cNvPr id="4" name="Slide Number Placeholder 3"/>
          <p:cNvSpPr>
            <a:spLocks noGrp="1"/>
          </p:cNvSpPr>
          <p:nvPr>
            <p:ph type="sldNum" sz="quarter" idx="10"/>
          </p:nvPr>
        </p:nvSpPr>
        <p:spPr/>
        <p:txBody>
          <a:bodyPr/>
          <a:lstStyle/>
          <a:p>
            <a:fld id="{8359D61B-87F0-A248-996B-C02C09AD603E}" type="slidenum">
              <a:rPr lang="en-US" smtClean="0"/>
              <a:t>1</a:t>
            </a:fld>
            <a:endParaRPr lang="en-US"/>
          </a:p>
        </p:txBody>
      </p:sp>
    </p:spTree>
    <p:extLst>
      <p:ext uri="{BB962C8B-B14F-4D97-AF65-F5344CB8AC3E}">
        <p14:creationId xmlns:p14="http://schemas.microsoft.com/office/powerpoint/2010/main" val="18587305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http://azuremap.azurewebsites.net</a:t>
            </a:r>
          </a:p>
          <a:p>
            <a:r>
              <a:rPr lang="en-US" smtClean="0"/>
              <a:t>http://bit.ly/10trillion</a:t>
            </a:r>
            <a:endParaRPr lang="en-US" dirty="0" smtClean="0"/>
          </a:p>
        </p:txBody>
      </p:sp>
      <p:sp>
        <p:nvSpPr>
          <p:cNvPr id="4" name="Slide Number Placeholder 3"/>
          <p:cNvSpPr>
            <a:spLocks noGrp="1"/>
          </p:cNvSpPr>
          <p:nvPr>
            <p:ph type="sldNum" sz="quarter" idx="10"/>
          </p:nvPr>
        </p:nvSpPr>
        <p:spPr/>
        <p:txBody>
          <a:bodyPr/>
          <a:lstStyle/>
          <a:p>
            <a:fld id="{1E60B2DC-A877-45E8-B394-DCA5FA59405F}" type="slidenum">
              <a:rPr lang="en-US" smtClean="0"/>
              <a:pPr/>
              <a:t>3</a:t>
            </a:fld>
            <a:endParaRPr lang="en-US" dirty="0"/>
          </a:p>
        </p:txBody>
      </p:sp>
    </p:spTree>
    <p:extLst>
      <p:ext uri="{BB962C8B-B14F-4D97-AF65-F5344CB8AC3E}">
        <p14:creationId xmlns:p14="http://schemas.microsoft.com/office/powerpoint/2010/main" val="33634167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Magic Quadrant</a:t>
            </a:r>
            <a:r>
              <a:rPr lang="en-US" baseline="0" dirty="0" smtClean="0"/>
              <a:t> for </a:t>
            </a:r>
            <a:r>
              <a:rPr lang="en-US" baseline="0" dirty="0" err="1" smtClean="0"/>
              <a:t>IaaS</a:t>
            </a:r>
            <a:r>
              <a:rPr lang="en-US" baseline="0" dirty="0" smtClean="0"/>
              <a:t>: </a:t>
            </a:r>
          </a:p>
          <a:p>
            <a:r>
              <a:rPr lang="en-US" dirty="0" smtClean="0"/>
              <a:t>http://www.gartner.com/technology/reprints.do?id=1-1IMDMZ8&amp;ct=130819&amp;st=sb</a:t>
            </a:r>
          </a:p>
          <a:p>
            <a:endParaRPr lang="en-US" dirty="0" smtClean="0"/>
          </a:p>
          <a:p>
            <a:r>
              <a:rPr lang="en-US" dirty="0" smtClean="0"/>
              <a:t>Magic Quadrant</a:t>
            </a:r>
            <a:r>
              <a:rPr lang="en-US" baseline="0" dirty="0" smtClean="0"/>
              <a:t> for </a:t>
            </a:r>
            <a:r>
              <a:rPr lang="en-US" baseline="0" dirty="0" err="1" smtClean="0"/>
              <a:t>PaaS</a:t>
            </a:r>
            <a:r>
              <a:rPr lang="en-US" baseline="0" dirty="0" smtClean="0"/>
              <a:t>:</a:t>
            </a:r>
          </a:p>
          <a:p>
            <a:r>
              <a:rPr lang="en-US" dirty="0" smtClean="0"/>
              <a:t>http://www.gartner.com/technology/reprints.do?ct=140108&amp;id=1-1P502BX&amp;st=sb</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6</a:t>
            </a:fld>
            <a:endParaRPr lang="en-US" dirty="0"/>
          </a:p>
        </p:txBody>
      </p:sp>
    </p:spTree>
    <p:extLst>
      <p:ext uri="{BB962C8B-B14F-4D97-AF65-F5344CB8AC3E}">
        <p14:creationId xmlns:p14="http://schemas.microsoft.com/office/powerpoint/2010/main" val="2843892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Magic Quadrant</a:t>
            </a:r>
            <a:r>
              <a:rPr lang="en-US" baseline="0" dirty="0" smtClean="0"/>
              <a:t> for </a:t>
            </a:r>
            <a:r>
              <a:rPr lang="en-US" baseline="0" dirty="0" err="1" smtClean="0"/>
              <a:t>IaaS</a:t>
            </a:r>
            <a:r>
              <a:rPr lang="en-US" baseline="0" dirty="0" smtClean="0"/>
              <a:t>: </a:t>
            </a:r>
          </a:p>
          <a:p>
            <a:r>
              <a:rPr lang="en-US" dirty="0" smtClean="0"/>
              <a:t>http://www.gartner.com/technology/reprints.do?id=1-1IMDMZ8&amp;ct=130819&amp;st=sb</a:t>
            </a:r>
          </a:p>
          <a:p>
            <a:endParaRPr lang="en-US" dirty="0" smtClean="0"/>
          </a:p>
          <a:p>
            <a:r>
              <a:rPr lang="en-US" dirty="0" smtClean="0"/>
              <a:t>Magic Quadrant</a:t>
            </a:r>
            <a:r>
              <a:rPr lang="en-US" baseline="0" dirty="0" smtClean="0"/>
              <a:t> for </a:t>
            </a:r>
            <a:r>
              <a:rPr lang="en-US" baseline="0" dirty="0" err="1" smtClean="0"/>
              <a:t>PaaS</a:t>
            </a:r>
            <a:r>
              <a:rPr lang="en-US" baseline="0" dirty="0" smtClean="0"/>
              <a:t>:</a:t>
            </a:r>
          </a:p>
          <a:p>
            <a:r>
              <a:rPr lang="en-US" dirty="0" smtClean="0"/>
              <a:t>http://www.gartner.com/technology/reprints.do?ct=140108&amp;id=1-1P502BX&amp;st=sb</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7</a:t>
            </a:fld>
            <a:endParaRPr lang="en-US" dirty="0"/>
          </a:p>
        </p:txBody>
      </p:sp>
    </p:spTree>
    <p:extLst>
      <p:ext uri="{BB962C8B-B14F-4D97-AF65-F5344CB8AC3E}">
        <p14:creationId xmlns:p14="http://schemas.microsoft.com/office/powerpoint/2010/main" val="2843892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Magic Quadrant</a:t>
            </a:r>
            <a:r>
              <a:rPr lang="en-US" baseline="0" dirty="0" smtClean="0"/>
              <a:t> for </a:t>
            </a:r>
            <a:r>
              <a:rPr lang="en-US" baseline="0" dirty="0" err="1" smtClean="0"/>
              <a:t>IaaS</a:t>
            </a:r>
            <a:r>
              <a:rPr lang="en-US" baseline="0" dirty="0" smtClean="0"/>
              <a:t>: </a:t>
            </a:r>
          </a:p>
          <a:p>
            <a:r>
              <a:rPr lang="en-US" dirty="0" smtClean="0"/>
              <a:t>http://www.gartner.com/technology/reprints.do?id=1-1IMDMZ8&amp;ct=130819&amp;st=sb</a:t>
            </a:r>
          </a:p>
          <a:p>
            <a:endParaRPr lang="en-US" dirty="0" smtClean="0"/>
          </a:p>
          <a:p>
            <a:r>
              <a:rPr lang="en-US" dirty="0" smtClean="0"/>
              <a:t>Magic Quadrant</a:t>
            </a:r>
            <a:r>
              <a:rPr lang="en-US" baseline="0" dirty="0" smtClean="0"/>
              <a:t> for </a:t>
            </a:r>
            <a:r>
              <a:rPr lang="en-US" baseline="0" dirty="0" err="1" smtClean="0"/>
              <a:t>PaaS</a:t>
            </a:r>
            <a:r>
              <a:rPr lang="en-US" baseline="0" dirty="0" smtClean="0"/>
              <a:t>:</a:t>
            </a:r>
          </a:p>
          <a:p>
            <a:r>
              <a:rPr lang="en-US" dirty="0" smtClean="0"/>
              <a:t>http://www.gartner.com/technology/reprints.do?ct=140108&amp;id=1-1P502BX&amp;st=sb</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8</a:t>
            </a:fld>
            <a:endParaRPr lang="en-US" dirty="0"/>
          </a:p>
        </p:txBody>
      </p:sp>
    </p:spTree>
    <p:extLst>
      <p:ext uri="{BB962C8B-B14F-4D97-AF65-F5344CB8AC3E}">
        <p14:creationId xmlns:p14="http://schemas.microsoft.com/office/powerpoint/2010/main" val="33174641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endParaRPr lang="en-US" dirty="0"/>
          </a:p>
        </p:txBody>
      </p:sp>
      <p:sp>
        <p:nvSpPr>
          <p:cNvPr id="5" name="Date Placeholder 4"/>
          <p:cNvSpPr>
            <a:spLocks noGrp="1"/>
          </p:cNvSpPr>
          <p:nvPr>
            <p:ph type="dt" idx="10"/>
          </p:nvPr>
        </p:nvSpPr>
        <p:spPr/>
        <p:txBody>
          <a:bodyPr/>
          <a:lstStyle/>
          <a:p>
            <a:fld id="{F22B3E36-5CE0-4CB7-82DE-38A88C71BFA8}" type="datetime1">
              <a:rPr lang="en-US" smtClean="0"/>
              <a:pPr/>
              <a:t>6/21/14</a:t>
            </a:fld>
            <a:endParaRPr lang="en-US" dirty="0"/>
          </a:p>
        </p:txBody>
      </p:sp>
      <p:sp>
        <p:nvSpPr>
          <p:cNvPr id="6" name="Footer Placeholder 5"/>
          <p:cNvSpPr>
            <a:spLocks noGrp="1"/>
          </p:cNvSpPr>
          <p:nvPr>
            <p:ph type="ftr" sz="quarter" idx="11"/>
          </p:nvPr>
        </p:nvSpPr>
        <p:spPr/>
        <p:txBody>
          <a:bodyPr/>
          <a:lstStyle/>
          <a:p>
            <a:pPr defTabSz="931467"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Windows Vista and other product names are or may be registered trademarks and/or trademarks in the U.S. and/or other countries.</a:t>
            </a:r>
          </a:p>
          <a:p>
            <a:pPr defTabSz="931467"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br>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MICROSOFT MAKES NO WARRANTIES, EXPRESS, IMPLIED OR STATUTORY, AS TO THE INFORMATION IN THIS PRESENTATION.</a:t>
            </a:r>
          </a:p>
        </p:txBody>
      </p:sp>
      <p:sp>
        <p:nvSpPr>
          <p:cNvPr id="7" name="Slide Number Placeholder 6"/>
          <p:cNvSpPr>
            <a:spLocks noGrp="1"/>
          </p:cNvSpPr>
          <p:nvPr>
            <p:ph type="sldNum" sz="quarter" idx="12"/>
          </p:nvPr>
        </p:nvSpPr>
        <p:spPr/>
        <p:txBody>
          <a:bodyPr/>
          <a:lstStyle/>
          <a:p>
            <a:fld id="{8B263312-38AA-4E1E-B2B5-0F8F122B24FE}" type="slidenum">
              <a:rPr lang="en-US" smtClean="0"/>
              <a:pPr/>
              <a:t>9</a:t>
            </a:fld>
            <a:endParaRPr lang="en-US" dirty="0"/>
          </a:p>
        </p:txBody>
      </p:sp>
      <p:sp>
        <p:nvSpPr>
          <p:cNvPr id="8" name="Header Placeholder 7"/>
          <p:cNvSpPr>
            <a:spLocks noGrp="1"/>
          </p:cNvSpPr>
          <p:nvPr>
            <p:ph type="hdr" sz="quarter" idx="13"/>
          </p:nvPr>
        </p:nvSpPr>
        <p:spPr/>
        <p:txBody>
          <a:bodyPr/>
          <a:lstStyle/>
          <a:p>
            <a:r>
              <a:rPr lang="en-US" dirty="0"/>
              <a:t>Tech Ready 15</a:t>
            </a:r>
          </a:p>
        </p:txBody>
      </p:sp>
    </p:spTree>
    <p:extLst>
      <p:ext uri="{BB962C8B-B14F-4D97-AF65-F5344CB8AC3E}">
        <p14:creationId xmlns:p14="http://schemas.microsoft.com/office/powerpoint/2010/main" val="12943048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50464">
              <a:lnSpc>
                <a:spcPct val="90000"/>
              </a:lnSpc>
              <a:spcAft>
                <a:spcPts val="346"/>
              </a:spcAft>
              <a:defRPr/>
            </a:pPr>
            <a:r>
              <a:rPr lang="en-US" dirty="0" smtClean="0"/>
              <a:t>Copyright © 2014 Development Partners Software Corporation</a:t>
            </a:r>
            <a:r>
              <a:rPr lang="en-US" baseline="0" dirty="0" smtClean="0"/>
              <a:t> – </a:t>
            </a:r>
            <a:r>
              <a:rPr lang="en-US" baseline="0" dirty="0" err="1" smtClean="0"/>
              <a:t>devpartners.com</a:t>
            </a:r>
            <a:endParaRPr lang="en-US" dirty="0" smtClean="0"/>
          </a:p>
          <a:p>
            <a:endParaRPr lang="en-US" dirty="0"/>
          </a:p>
        </p:txBody>
      </p:sp>
      <p:sp>
        <p:nvSpPr>
          <p:cNvPr id="4" name="Footer Placeholder 3"/>
          <p:cNvSpPr>
            <a:spLocks noGrp="1"/>
          </p:cNvSpPr>
          <p:nvPr>
            <p:ph type="ftr" sz="quarter" idx="10"/>
          </p:nvPr>
        </p:nvSpPr>
        <p:spPr/>
        <p:txBody>
          <a:bodyPr/>
          <a:lstStyle/>
          <a:p>
            <a:pPr defTabSz="931467"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5" name="Date Placeholder 4"/>
          <p:cNvSpPr>
            <a:spLocks noGrp="1"/>
          </p:cNvSpPr>
          <p:nvPr>
            <p:ph type="dt" idx="11"/>
          </p:nvPr>
        </p:nvSpPr>
        <p:spPr/>
        <p:txBody>
          <a:bodyPr/>
          <a:lstStyle/>
          <a:p>
            <a:fld id="{E74353ED-ACB2-44BF-A903-985B0AF962B7}" type="datetime1">
              <a:rPr lang="en-US" smtClean="0"/>
              <a:t>6/21/14</a:t>
            </a:fld>
            <a:endParaRPr lang="en-US" dirty="0"/>
          </a:p>
        </p:txBody>
      </p:sp>
      <p:sp>
        <p:nvSpPr>
          <p:cNvPr id="6" name="Slide Number Placeholder 5"/>
          <p:cNvSpPr>
            <a:spLocks noGrp="1"/>
          </p:cNvSpPr>
          <p:nvPr>
            <p:ph type="sldNum" sz="quarter" idx="12"/>
          </p:nvPr>
        </p:nvSpPr>
        <p:spPr/>
        <p:txBody>
          <a:bodyPr/>
          <a:lstStyle/>
          <a:p>
            <a:fld id="{B4008EB6-D09E-4580-8CD6-DDB14511944F}" type="slidenum">
              <a:rPr lang="en-US" smtClean="0"/>
              <a:pPr/>
              <a:t>10</a:t>
            </a:fld>
            <a:endParaRPr lang="en-US" dirty="0"/>
          </a:p>
        </p:txBody>
      </p:sp>
    </p:spTree>
    <p:extLst>
      <p:ext uri="{BB962C8B-B14F-4D97-AF65-F5344CB8AC3E}">
        <p14:creationId xmlns:p14="http://schemas.microsoft.com/office/powerpoint/2010/main" val="42048663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50464">
              <a:lnSpc>
                <a:spcPct val="90000"/>
              </a:lnSpc>
              <a:spcAft>
                <a:spcPts val="346"/>
              </a:spcAft>
              <a:defRPr/>
            </a:pPr>
            <a:r>
              <a:rPr lang="en-US" dirty="0" smtClean="0"/>
              <a:t>Copyright © 2014 Development Partners Software Corporation</a:t>
            </a:r>
            <a:r>
              <a:rPr lang="en-US" baseline="0" dirty="0" smtClean="0"/>
              <a:t> – </a:t>
            </a:r>
            <a:r>
              <a:rPr lang="en-US" baseline="0" dirty="0" err="1" smtClean="0"/>
              <a:t>devpartners.com</a:t>
            </a:r>
            <a:endParaRPr lang="en-US" dirty="0" smtClean="0"/>
          </a:p>
          <a:p>
            <a:endParaRPr lang="en-US" dirty="0"/>
          </a:p>
        </p:txBody>
      </p:sp>
      <p:sp>
        <p:nvSpPr>
          <p:cNvPr id="4" name="Footer Placeholder 3"/>
          <p:cNvSpPr>
            <a:spLocks noGrp="1"/>
          </p:cNvSpPr>
          <p:nvPr>
            <p:ph type="ftr" sz="quarter" idx="10"/>
          </p:nvPr>
        </p:nvSpPr>
        <p:spPr/>
        <p:txBody>
          <a:bodyPr/>
          <a:lstStyle/>
          <a:p>
            <a:pPr defTabSz="931467"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5" name="Date Placeholder 4"/>
          <p:cNvSpPr>
            <a:spLocks noGrp="1"/>
          </p:cNvSpPr>
          <p:nvPr>
            <p:ph type="dt" idx="11"/>
          </p:nvPr>
        </p:nvSpPr>
        <p:spPr/>
        <p:txBody>
          <a:bodyPr/>
          <a:lstStyle/>
          <a:p>
            <a:fld id="{E74353ED-ACB2-44BF-A903-985B0AF962B7}" type="datetime1">
              <a:rPr lang="en-US" smtClean="0"/>
              <a:t>6/21/14</a:t>
            </a:fld>
            <a:endParaRPr lang="en-US" dirty="0"/>
          </a:p>
        </p:txBody>
      </p:sp>
      <p:sp>
        <p:nvSpPr>
          <p:cNvPr id="6" name="Slide Number Placeholder 5"/>
          <p:cNvSpPr>
            <a:spLocks noGrp="1"/>
          </p:cNvSpPr>
          <p:nvPr>
            <p:ph type="sldNum" sz="quarter" idx="12"/>
          </p:nvPr>
        </p:nvSpPr>
        <p:spPr/>
        <p:txBody>
          <a:bodyPr/>
          <a:lstStyle/>
          <a:p>
            <a:fld id="{B4008EB6-D09E-4580-8CD6-DDB14511944F}" type="slidenum">
              <a:rPr lang="en-US" smtClean="0"/>
              <a:pPr/>
              <a:t>11</a:t>
            </a:fld>
            <a:endParaRPr lang="en-US" dirty="0"/>
          </a:p>
        </p:txBody>
      </p:sp>
    </p:spTree>
    <p:extLst>
      <p:ext uri="{BB962C8B-B14F-4D97-AF65-F5344CB8AC3E}">
        <p14:creationId xmlns:p14="http://schemas.microsoft.com/office/powerpoint/2010/main" val="25827508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50464">
              <a:lnSpc>
                <a:spcPct val="90000"/>
              </a:lnSpc>
              <a:spcAft>
                <a:spcPts val="346"/>
              </a:spcAft>
              <a:defRPr/>
            </a:pPr>
            <a:r>
              <a:rPr lang="en-US" dirty="0" smtClean="0"/>
              <a:t>Copyright © 2014 Development Partners Software Corporation</a:t>
            </a:r>
            <a:r>
              <a:rPr lang="en-US" baseline="0" dirty="0" smtClean="0"/>
              <a:t> – </a:t>
            </a:r>
            <a:r>
              <a:rPr lang="en-US" baseline="0" dirty="0" err="1" smtClean="0"/>
              <a:t>devpartners.com</a:t>
            </a:r>
            <a:endParaRPr lang="en-US" dirty="0" smtClean="0"/>
          </a:p>
          <a:p>
            <a:endParaRPr lang="en-US" dirty="0"/>
          </a:p>
        </p:txBody>
      </p:sp>
      <p:sp>
        <p:nvSpPr>
          <p:cNvPr id="4" name="Footer Placeholder 3"/>
          <p:cNvSpPr>
            <a:spLocks noGrp="1"/>
          </p:cNvSpPr>
          <p:nvPr>
            <p:ph type="ftr" sz="quarter" idx="10"/>
          </p:nvPr>
        </p:nvSpPr>
        <p:spPr/>
        <p:txBody>
          <a:bodyPr/>
          <a:lstStyle/>
          <a:p>
            <a:pPr defTabSz="931467"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5" name="Date Placeholder 4"/>
          <p:cNvSpPr>
            <a:spLocks noGrp="1"/>
          </p:cNvSpPr>
          <p:nvPr>
            <p:ph type="dt" idx="11"/>
          </p:nvPr>
        </p:nvSpPr>
        <p:spPr/>
        <p:txBody>
          <a:bodyPr/>
          <a:lstStyle/>
          <a:p>
            <a:fld id="{E74353ED-ACB2-44BF-A903-985B0AF962B7}" type="datetime1">
              <a:rPr lang="en-US" smtClean="0"/>
              <a:t>6/21/14</a:t>
            </a:fld>
            <a:endParaRPr lang="en-US" dirty="0"/>
          </a:p>
        </p:txBody>
      </p:sp>
      <p:sp>
        <p:nvSpPr>
          <p:cNvPr id="6" name="Slide Number Placeholder 5"/>
          <p:cNvSpPr>
            <a:spLocks noGrp="1"/>
          </p:cNvSpPr>
          <p:nvPr>
            <p:ph type="sldNum" sz="quarter" idx="12"/>
          </p:nvPr>
        </p:nvSpPr>
        <p:spPr/>
        <p:txBody>
          <a:bodyPr/>
          <a:lstStyle/>
          <a:p>
            <a:fld id="{B4008EB6-D09E-4580-8CD6-DDB14511944F}" type="slidenum">
              <a:rPr lang="en-US" smtClean="0"/>
              <a:pPr/>
              <a:t>12</a:t>
            </a:fld>
            <a:endParaRPr lang="en-US" dirty="0"/>
          </a:p>
        </p:txBody>
      </p:sp>
    </p:spTree>
    <p:extLst>
      <p:ext uri="{BB962C8B-B14F-4D97-AF65-F5344CB8AC3E}">
        <p14:creationId xmlns:p14="http://schemas.microsoft.com/office/powerpoint/2010/main" val="12228353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50464">
              <a:lnSpc>
                <a:spcPct val="90000"/>
              </a:lnSpc>
              <a:spcAft>
                <a:spcPts val="346"/>
              </a:spcAft>
              <a:defRPr/>
            </a:pPr>
            <a:r>
              <a:rPr lang="en-US" dirty="0" smtClean="0"/>
              <a:t>Copyright © 2014 Development Partners Software Corporation</a:t>
            </a:r>
            <a:r>
              <a:rPr lang="en-US" baseline="0" dirty="0" smtClean="0"/>
              <a:t> – </a:t>
            </a:r>
            <a:r>
              <a:rPr lang="en-US" baseline="0" dirty="0" err="1" smtClean="0"/>
              <a:t>devpartners.com</a:t>
            </a:r>
            <a:endParaRPr lang="en-US" dirty="0" smtClean="0"/>
          </a:p>
          <a:p>
            <a:endParaRPr lang="en-US" dirty="0"/>
          </a:p>
        </p:txBody>
      </p:sp>
      <p:sp>
        <p:nvSpPr>
          <p:cNvPr id="4" name="Footer Placeholder 3"/>
          <p:cNvSpPr>
            <a:spLocks noGrp="1"/>
          </p:cNvSpPr>
          <p:nvPr>
            <p:ph type="ftr" sz="quarter" idx="10"/>
          </p:nvPr>
        </p:nvSpPr>
        <p:spPr/>
        <p:txBody>
          <a:bodyPr/>
          <a:lstStyle/>
          <a:p>
            <a:pPr defTabSz="931467"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5" name="Date Placeholder 4"/>
          <p:cNvSpPr>
            <a:spLocks noGrp="1"/>
          </p:cNvSpPr>
          <p:nvPr>
            <p:ph type="dt" idx="11"/>
          </p:nvPr>
        </p:nvSpPr>
        <p:spPr/>
        <p:txBody>
          <a:bodyPr/>
          <a:lstStyle/>
          <a:p>
            <a:fld id="{E74353ED-ACB2-44BF-A903-985B0AF962B7}" type="datetime1">
              <a:rPr lang="en-US" smtClean="0"/>
              <a:t>6/21/14</a:t>
            </a:fld>
            <a:endParaRPr lang="en-US" dirty="0"/>
          </a:p>
        </p:txBody>
      </p:sp>
      <p:sp>
        <p:nvSpPr>
          <p:cNvPr id="6" name="Slide Number Placeholder 5"/>
          <p:cNvSpPr>
            <a:spLocks noGrp="1"/>
          </p:cNvSpPr>
          <p:nvPr>
            <p:ph type="sldNum" sz="quarter" idx="12"/>
          </p:nvPr>
        </p:nvSpPr>
        <p:spPr/>
        <p:txBody>
          <a:bodyPr/>
          <a:lstStyle/>
          <a:p>
            <a:fld id="{B4008EB6-D09E-4580-8CD6-DDB14511944F}" type="slidenum">
              <a:rPr lang="en-US" smtClean="0"/>
              <a:pPr/>
              <a:t>13</a:t>
            </a:fld>
            <a:endParaRPr lang="en-US" dirty="0"/>
          </a:p>
        </p:txBody>
      </p:sp>
    </p:spTree>
    <p:extLst>
      <p:ext uri="{BB962C8B-B14F-4D97-AF65-F5344CB8AC3E}">
        <p14:creationId xmlns:p14="http://schemas.microsoft.com/office/powerpoint/2010/main" val="39532712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Run yourself</a:t>
            </a:r>
            <a:r>
              <a:rPr lang="en-US" baseline="0" dirty="0" smtClean="0"/>
              <a:t> vs. Rent as a Service</a:t>
            </a:r>
          </a:p>
          <a:p>
            <a:r>
              <a:rPr lang="en-US" baseline="0" dirty="0" smtClean="0"/>
              <a:t>Services available from Microsoft and Partners</a:t>
            </a:r>
          </a:p>
          <a:p>
            <a:pPr defTabSz="950464">
              <a:lnSpc>
                <a:spcPct val="90000"/>
              </a:lnSpc>
              <a:spcAft>
                <a:spcPts val="346"/>
              </a:spcAft>
              <a:defRPr/>
            </a:pPr>
            <a:r>
              <a:rPr lang="en-US" dirty="0" smtClean="0"/>
              <a:t>Copyright © 2014 Development Partners Software Corporation</a:t>
            </a:r>
            <a:r>
              <a:rPr lang="en-US" baseline="0" dirty="0" smtClean="0"/>
              <a:t> – </a:t>
            </a:r>
            <a:r>
              <a:rPr lang="en-US" baseline="0" dirty="0" err="1" smtClean="0"/>
              <a:t>devpartners.com</a:t>
            </a:r>
            <a:endParaRPr lang="en-US" dirty="0" smtClean="0"/>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14</a:t>
            </a:fld>
            <a:endParaRPr lang="en-US" dirty="0"/>
          </a:p>
        </p:txBody>
      </p:sp>
    </p:spTree>
    <p:extLst>
      <p:ext uri="{BB962C8B-B14F-4D97-AF65-F5344CB8AC3E}">
        <p14:creationId xmlns:p14="http://schemas.microsoft.com/office/powerpoint/2010/main" val="13184371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Subscription: bostonaz.onmicrosoft.com</a:t>
            </a:r>
            <a:r>
              <a:rPr lang="en-US" baseline="0" dirty="0" smtClean="0"/>
              <a:t> – codingoutloud@gmail.com</a:t>
            </a:r>
          </a:p>
          <a:p>
            <a:r>
              <a:rPr lang="en-US" dirty="0" smtClean="0"/>
              <a:t>https://manage.windowsazure.com/@bostonaz.onmicrosoft.com#Workspaces/All/dashboard</a:t>
            </a:r>
          </a:p>
          <a:p>
            <a:endParaRPr lang="en-US" dirty="0" smtClean="0"/>
          </a:p>
          <a:p>
            <a:r>
              <a:rPr lang="en-US" dirty="0" smtClean="0"/>
              <a:t>bostonaz-vspro.cloudapp.net</a:t>
            </a:r>
          </a:p>
        </p:txBody>
      </p:sp>
      <p:sp>
        <p:nvSpPr>
          <p:cNvPr id="4" name="Slide Number Placeholder 3"/>
          <p:cNvSpPr>
            <a:spLocks noGrp="1"/>
          </p:cNvSpPr>
          <p:nvPr>
            <p:ph type="sldNum" sz="quarter" idx="10"/>
          </p:nvPr>
        </p:nvSpPr>
        <p:spPr/>
        <p:txBody>
          <a:bodyPr/>
          <a:lstStyle/>
          <a:p>
            <a:fld id="{1E60B2DC-A877-45E8-B394-DCA5FA59405F}" type="slidenum">
              <a:rPr lang="en-US" smtClean="0"/>
              <a:pPr/>
              <a:t>16</a:t>
            </a:fld>
            <a:endParaRPr lang="en-US" dirty="0"/>
          </a:p>
        </p:txBody>
      </p:sp>
    </p:spTree>
    <p:extLst>
      <p:ext uri="{BB962C8B-B14F-4D97-AF65-F5344CB8AC3E}">
        <p14:creationId xmlns:p14="http://schemas.microsoft.com/office/powerpoint/2010/main" val="26658514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Had only 6</a:t>
            </a:r>
            <a:r>
              <a:rPr lang="en-US" baseline="0" dirty="0" smtClean="0"/>
              <a:t> data center regions 4 years ago when they went into full production</a:t>
            </a:r>
            <a:endParaRPr lang="en-US" dirty="0" smtClean="0"/>
          </a:p>
          <a:p>
            <a:endParaRPr lang="en-US" dirty="0" smtClean="0"/>
          </a:p>
          <a:p>
            <a:r>
              <a:rPr lang="en-US" dirty="0" smtClean="0"/>
              <a:t>Value for global</a:t>
            </a:r>
            <a:r>
              <a:rPr lang="en-US" baseline="0" dirty="0" smtClean="0"/>
              <a:t> teams</a:t>
            </a:r>
          </a:p>
          <a:p>
            <a:r>
              <a:rPr lang="en-US" baseline="0" dirty="0" smtClean="0"/>
              <a:t>Teams traveling</a:t>
            </a:r>
          </a:p>
          <a:p>
            <a:r>
              <a:rPr lang="en-US" baseline="0" dirty="0" smtClean="0"/>
              <a:t>Customers in </a:t>
            </a:r>
            <a:endParaRPr lang="en-US" dirty="0"/>
          </a:p>
        </p:txBody>
      </p:sp>
      <p:sp>
        <p:nvSpPr>
          <p:cNvPr id="4" name="Slide Number Placeholder 3"/>
          <p:cNvSpPr>
            <a:spLocks noGrp="1"/>
          </p:cNvSpPr>
          <p:nvPr>
            <p:ph type="sldNum" sz="quarter" idx="10"/>
          </p:nvPr>
        </p:nvSpPr>
        <p:spPr/>
        <p:txBody>
          <a:bodyPr/>
          <a:lstStyle/>
          <a:p>
            <a:fld id="{8359D61B-87F0-A248-996B-C02C09AD603E}" type="slidenum">
              <a:rPr lang="en-US" smtClean="0"/>
              <a:t>19</a:t>
            </a:fld>
            <a:endParaRPr lang="en-US"/>
          </a:p>
        </p:txBody>
      </p:sp>
    </p:spTree>
    <p:extLst>
      <p:ext uri="{BB962C8B-B14F-4D97-AF65-F5344CB8AC3E}">
        <p14:creationId xmlns:p14="http://schemas.microsoft.com/office/powerpoint/2010/main" val="10809125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56A0B8-BC93-4C42-9AC8-6DD50DD2518C}" type="slidenum">
              <a:rPr lang="en-US" smtClean="0"/>
              <a:t>35</a:t>
            </a:fld>
            <a:endParaRPr lang="en-US"/>
          </a:p>
        </p:txBody>
      </p:sp>
    </p:spTree>
    <p:extLst>
      <p:ext uri="{BB962C8B-B14F-4D97-AF65-F5344CB8AC3E}">
        <p14:creationId xmlns:p14="http://schemas.microsoft.com/office/powerpoint/2010/main" val="15905098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Warm up</a:t>
            </a:r>
            <a:r>
              <a:rPr lang="en-US" baseline="0" dirty="0" smtClean="0"/>
              <a:t> Storage Emulator</a:t>
            </a:r>
          </a:p>
          <a:p>
            <a:r>
              <a:rPr lang="en-US" baseline="0" dirty="0" smtClean="0"/>
              <a:t>Prepare </a:t>
            </a:r>
            <a:r>
              <a:rPr lang="en-US" baseline="0" dirty="0" err="1" smtClean="0"/>
              <a:t>PerfView</a:t>
            </a:r>
            <a:r>
              <a:rPr lang="en-US" baseline="0" dirty="0" smtClean="0"/>
              <a:t> in its own directory (for files)</a:t>
            </a:r>
          </a:p>
          <a:p>
            <a:r>
              <a:rPr lang="en-US" baseline="0" dirty="0" smtClean="0"/>
              <a:t>Fire up </a:t>
            </a:r>
            <a:r>
              <a:rPr lang="en-US" baseline="0" dirty="0" err="1" smtClean="0"/>
              <a:t>Cerebrata</a:t>
            </a:r>
            <a:r>
              <a:rPr lang="en-US" baseline="0" dirty="0" smtClean="0"/>
              <a:t> with local </a:t>
            </a:r>
            <a:r>
              <a:rPr lang="en-US" baseline="0" dirty="0" err="1" smtClean="0"/>
              <a:t>Dev</a:t>
            </a:r>
            <a:r>
              <a:rPr lang="en-US" baseline="0" dirty="0" smtClean="0"/>
              <a:t> Storage </a:t>
            </a:r>
          </a:p>
          <a:p>
            <a:r>
              <a:rPr lang="en-US" baseline="0" dirty="0" smtClean="0"/>
              <a:t>Build Web API sample and log explicitly from Get method</a:t>
            </a:r>
          </a:p>
          <a:p>
            <a:r>
              <a:rPr lang="en-US" baseline="0" dirty="0" smtClean="0"/>
              <a:t>Add hook to log all web methods</a:t>
            </a:r>
          </a:p>
          <a:p>
            <a:endParaRPr lang="en-US" dirty="0"/>
          </a:p>
        </p:txBody>
      </p:sp>
      <p:sp>
        <p:nvSpPr>
          <p:cNvPr id="4" name="Slide Number Placeholder 3"/>
          <p:cNvSpPr>
            <a:spLocks noGrp="1"/>
          </p:cNvSpPr>
          <p:nvPr>
            <p:ph type="sldNum" sz="quarter" idx="10"/>
          </p:nvPr>
        </p:nvSpPr>
        <p:spPr/>
        <p:txBody>
          <a:bodyPr/>
          <a:lstStyle/>
          <a:p>
            <a:fld id="{8156A0B8-BC93-4C42-9AC8-6DD50DD2518C}" type="slidenum">
              <a:rPr lang="en-US" smtClean="0"/>
              <a:t>39</a:t>
            </a:fld>
            <a:endParaRPr lang="en-US"/>
          </a:p>
        </p:txBody>
      </p:sp>
    </p:spTree>
    <p:extLst>
      <p:ext uri="{BB962C8B-B14F-4D97-AF65-F5344CB8AC3E}">
        <p14:creationId xmlns:p14="http://schemas.microsoft.com/office/powerpoint/2010/main" val="7858335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http://msdn.microsoft.com/en-us/library/system.diagnostics.tracing.eventsource.currentthreadactivityid.aspx</a:t>
            </a:r>
            <a:endParaRPr lang="en-US" dirty="0"/>
          </a:p>
        </p:txBody>
      </p:sp>
      <p:sp>
        <p:nvSpPr>
          <p:cNvPr id="4" name="Slide Number Placeholder 3"/>
          <p:cNvSpPr>
            <a:spLocks noGrp="1"/>
          </p:cNvSpPr>
          <p:nvPr>
            <p:ph type="sldNum" sz="quarter" idx="10"/>
          </p:nvPr>
        </p:nvSpPr>
        <p:spPr/>
        <p:txBody>
          <a:bodyPr/>
          <a:lstStyle/>
          <a:p>
            <a:fld id="{8156A0B8-BC93-4C42-9AC8-6DD50DD2518C}" type="slidenum">
              <a:rPr lang="en-US" smtClean="0"/>
              <a:t>41</a:t>
            </a:fld>
            <a:endParaRPr lang="en-US"/>
          </a:p>
        </p:txBody>
      </p:sp>
    </p:spTree>
    <p:extLst>
      <p:ext uri="{BB962C8B-B14F-4D97-AF65-F5344CB8AC3E}">
        <p14:creationId xmlns:p14="http://schemas.microsoft.com/office/powerpoint/2010/main" val="1345901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Warm up</a:t>
            </a:r>
            <a:r>
              <a:rPr lang="en-US" baseline="0" dirty="0" smtClean="0"/>
              <a:t> Storage Emulator</a:t>
            </a:r>
          </a:p>
          <a:p>
            <a:r>
              <a:rPr lang="en-US" baseline="0" dirty="0" smtClean="0"/>
              <a:t>Prepare </a:t>
            </a:r>
            <a:r>
              <a:rPr lang="en-US" baseline="0" dirty="0" err="1" smtClean="0"/>
              <a:t>PerfView</a:t>
            </a:r>
            <a:r>
              <a:rPr lang="en-US" baseline="0" dirty="0" smtClean="0"/>
              <a:t> in its own directory (for files)</a:t>
            </a:r>
          </a:p>
          <a:p>
            <a:r>
              <a:rPr lang="en-US" baseline="0" dirty="0" smtClean="0"/>
              <a:t>Fire up </a:t>
            </a:r>
            <a:r>
              <a:rPr lang="en-US" baseline="0" dirty="0" err="1" smtClean="0"/>
              <a:t>Cerebrata</a:t>
            </a:r>
            <a:r>
              <a:rPr lang="en-US" baseline="0" dirty="0" smtClean="0"/>
              <a:t> with local </a:t>
            </a:r>
            <a:r>
              <a:rPr lang="en-US" baseline="0" dirty="0" err="1" smtClean="0"/>
              <a:t>Dev</a:t>
            </a:r>
            <a:r>
              <a:rPr lang="en-US" baseline="0" dirty="0" smtClean="0"/>
              <a:t> Storage </a:t>
            </a:r>
          </a:p>
          <a:p>
            <a:r>
              <a:rPr lang="en-US" baseline="0" dirty="0" smtClean="0"/>
              <a:t>Build Web API sample and log explicitly from Get method</a:t>
            </a:r>
          </a:p>
          <a:p>
            <a:r>
              <a:rPr lang="en-US" baseline="0" dirty="0" smtClean="0"/>
              <a:t>Add hook to log all web methods</a:t>
            </a:r>
          </a:p>
          <a:p>
            <a:endParaRPr lang="en-US" dirty="0"/>
          </a:p>
        </p:txBody>
      </p:sp>
      <p:sp>
        <p:nvSpPr>
          <p:cNvPr id="4" name="Slide Number Placeholder 3"/>
          <p:cNvSpPr>
            <a:spLocks noGrp="1"/>
          </p:cNvSpPr>
          <p:nvPr>
            <p:ph type="sldNum" sz="quarter" idx="10"/>
          </p:nvPr>
        </p:nvSpPr>
        <p:spPr/>
        <p:txBody>
          <a:bodyPr/>
          <a:lstStyle/>
          <a:p>
            <a:fld id="{8156A0B8-BC93-4C42-9AC8-6DD50DD2518C}" type="slidenum">
              <a:rPr lang="en-US" smtClean="0"/>
              <a:t>45</a:t>
            </a:fld>
            <a:endParaRPr lang="en-US"/>
          </a:p>
        </p:txBody>
      </p:sp>
    </p:spTree>
    <p:extLst>
      <p:ext uri="{BB962C8B-B14F-4D97-AF65-F5344CB8AC3E}">
        <p14:creationId xmlns:p14="http://schemas.microsoft.com/office/powerpoint/2010/main" val="40630442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analytics.blogspot.com</a:t>
            </a:r>
            <a:r>
              <a:rPr lang="en-US" dirty="0" smtClean="0"/>
              <a:t>/2011/09/</a:t>
            </a:r>
            <a:r>
              <a:rPr lang="en-US" dirty="0" err="1" smtClean="0"/>
              <a:t>whats</a:t>
            </a:r>
            <a:r>
              <a:rPr lang="en-US" dirty="0" smtClean="0"/>
              <a:t>-happening-on-your-site-right-</a:t>
            </a:r>
            <a:r>
              <a:rPr lang="en-US" dirty="0" err="1" smtClean="0"/>
              <a:t>now.html</a:t>
            </a:r>
            <a:endParaRPr lang="en-US" dirty="0"/>
          </a:p>
        </p:txBody>
      </p:sp>
      <p:sp>
        <p:nvSpPr>
          <p:cNvPr id="4" name="Slide Number Placeholder 3"/>
          <p:cNvSpPr>
            <a:spLocks noGrp="1"/>
          </p:cNvSpPr>
          <p:nvPr>
            <p:ph type="sldNum" sz="quarter" idx="10"/>
          </p:nvPr>
        </p:nvSpPr>
        <p:spPr/>
        <p:txBody>
          <a:bodyPr/>
          <a:lstStyle/>
          <a:p>
            <a:fld id="{8156A0B8-BC93-4C42-9AC8-6DD50DD2518C}" type="slidenum">
              <a:rPr lang="en-US" smtClean="0"/>
              <a:t>56</a:t>
            </a:fld>
            <a:endParaRPr lang="en-US"/>
          </a:p>
        </p:txBody>
      </p:sp>
    </p:spTree>
    <p:extLst>
      <p:ext uri="{BB962C8B-B14F-4D97-AF65-F5344CB8AC3E}">
        <p14:creationId xmlns:p14="http://schemas.microsoft.com/office/powerpoint/2010/main" val="17241293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hlinkClick r:id="rId3"/>
              </a:rPr>
              <a:t>http://msdn.microsoft.com/en-us/library/windowsazure/jj853352.aspx</a:t>
            </a:r>
            <a:endParaRPr lang="en-US" dirty="0"/>
          </a:p>
        </p:txBody>
      </p:sp>
      <p:sp>
        <p:nvSpPr>
          <p:cNvPr id="4" name="Slide Number Placeholder 3"/>
          <p:cNvSpPr>
            <a:spLocks noGrp="1"/>
          </p:cNvSpPr>
          <p:nvPr>
            <p:ph type="sldNum" sz="quarter" idx="10"/>
          </p:nvPr>
        </p:nvSpPr>
        <p:spPr/>
        <p:txBody>
          <a:bodyPr/>
          <a:lstStyle/>
          <a:p>
            <a:fld id="{8156A0B8-BC93-4C42-9AC8-6DD50DD2518C}" type="slidenum">
              <a:rPr lang="en-US" smtClean="0"/>
              <a:t>59</a:t>
            </a:fld>
            <a:endParaRPr lang="en-US"/>
          </a:p>
        </p:txBody>
      </p:sp>
    </p:spTree>
    <p:extLst>
      <p:ext uri="{BB962C8B-B14F-4D97-AF65-F5344CB8AC3E}">
        <p14:creationId xmlns:p14="http://schemas.microsoft.com/office/powerpoint/2010/main" val="33419431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https://</a:t>
            </a:r>
            <a:r>
              <a:rPr lang="en-US" dirty="0" err="1" smtClean="0"/>
              <a:t>www.bostoncodecamp.com</a:t>
            </a:r>
            <a:r>
              <a:rPr lang="en-US" dirty="0" smtClean="0"/>
              <a:t>/CC21/Sessions/Details/7176</a:t>
            </a:r>
            <a:endParaRPr lang="en-US" dirty="0"/>
          </a:p>
        </p:txBody>
      </p:sp>
      <p:sp>
        <p:nvSpPr>
          <p:cNvPr id="4" name="Slide Number Placeholder 3"/>
          <p:cNvSpPr>
            <a:spLocks noGrp="1"/>
          </p:cNvSpPr>
          <p:nvPr>
            <p:ph type="sldNum" sz="quarter" idx="10"/>
          </p:nvPr>
        </p:nvSpPr>
        <p:spPr/>
        <p:txBody>
          <a:bodyPr/>
          <a:lstStyle/>
          <a:p>
            <a:fld id="{8359D61B-87F0-A248-996B-C02C09AD603E}" type="slidenum">
              <a:rPr lang="en-US" smtClean="0"/>
              <a:t>64</a:t>
            </a:fld>
            <a:endParaRPr lang="en-US"/>
          </a:p>
        </p:txBody>
      </p:sp>
    </p:spTree>
    <p:extLst>
      <p:ext uri="{BB962C8B-B14F-4D97-AF65-F5344CB8AC3E}">
        <p14:creationId xmlns:p14="http://schemas.microsoft.com/office/powerpoint/2010/main" val="18587305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Subliminal … 0.25</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65</a:t>
            </a:fld>
            <a:endParaRPr lang="en-US" dirty="0"/>
          </a:p>
        </p:txBody>
      </p:sp>
    </p:spTree>
    <p:extLst>
      <p:ext uri="{BB962C8B-B14F-4D97-AF65-F5344CB8AC3E}">
        <p14:creationId xmlns:p14="http://schemas.microsoft.com/office/powerpoint/2010/main" val="32894170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e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e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e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e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jpe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jpeg"/><Relationship Id="rId3" Type="http://schemas.openxmlformats.org/officeDocument/2006/relationships/image" Target="../media/image7.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0.jpe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jpe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jpe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jpe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jpe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jpe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jpe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jpe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jpe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jpe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Master" Target="../slideMasters/slideMaster3.xml"/><Relationship Id="rId2" Type="http://schemas.openxmlformats.org/officeDocument/2006/relationships/image" Target="../media/image11.jpe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4.jpe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jpe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jpe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jpe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jpe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jpe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jpeg"/><Relationship Id="rId3" Type="http://schemas.openxmlformats.org/officeDocument/2006/relationships/image" Target="../media/image7.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jpe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jpe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3.jpe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3.jpe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5.jpe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6.jpeg"/><Relationship Id="rId3" Type="http://schemas.openxmlformats.org/officeDocument/2006/relationships/image" Target="../media/image7.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jpe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jpe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3.jpe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3.jpe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5.jpe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6.jpeg"/><Relationship Id="rId3" Type="http://schemas.openxmlformats.org/officeDocument/2006/relationships/image" Target="../media/image7.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2.jpe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2.jpeg"/></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3.jpeg"/></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3.jpeg"/></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jpe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6.jpeg"/><Relationship Id="rId3"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1803470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130565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89AA64-45DD-481A-BFE5-857C2A5DC15A}" type="datetimeFigureOut">
              <a:rPr lang="en-US" smtClean="0"/>
              <a:pPr/>
              <a:t>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3479594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89AA64-45DD-481A-BFE5-857C2A5DC15A}" type="datetimeFigureOut">
              <a:rPr lang="en-US" smtClean="0"/>
              <a:pPr/>
              <a:t>6/20/14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826433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89AA64-45DD-481A-BFE5-857C2A5DC15A}" type="datetimeFigureOut">
              <a:rPr lang="en-US" smtClean="0"/>
              <a:pPr/>
              <a:t>6/20/14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575318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89AA64-45DD-481A-BFE5-857C2A5DC15A}" type="datetimeFigureOut">
              <a:rPr lang="en-US" smtClean="0"/>
              <a:pPr/>
              <a:t>6/20/14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459602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89AA64-45DD-481A-BFE5-857C2A5DC15A}" type="datetimeFigureOut">
              <a:rPr lang="en-US" smtClean="0"/>
              <a:pPr/>
              <a:t>6/20/14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4163625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3"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89AA64-45DD-481A-BFE5-857C2A5DC15A}" type="datetimeFigureOut">
              <a:rPr lang="en-US" smtClean="0"/>
              <a:pPr/>
              <a:t>6/20/14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750350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89AA64-45DD-481A-BFE5-857C2A5DC15A}" type="datetimeFigureOut">
              <a:rPr lang="en-US" smtClean="0"/>
              <a:pPr/>
              <a:t>6/20/14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009573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803447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38975290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1"/>
          </p:nvPr>
        </p:nvSpPr>
        <p:spPr>
          <a:xfrm>
            <a:off x="201930" y="1189176"/>
            <a:ext cx="8741880" cy="2018835"/>
          </a:xfrm>
        </p:spPr>
        <p:txBody>
          <a:bodyPr/>
          <a:lstStyle>
            <a:lvl1pPr marL="0" indent="0">
              <a:buNone/>
              <a:defRPr>
                <a:gradFill>
                  <a:gsLst>
                    <a:gs pos="2920">
                      <a:schemeClr val="tx2"/>
                    </a:gs>
                    <a:gs pos="39000">
                      <a:schemeClr val="tx2"/>
                    </a:gs>
                  </a:gsLst>
                  <a:lin ang="5400000" scaled="0"/>
                </a:gradFill>
              </a:defRPr>
            </a:lvl1pPr>
            <a:lvl2pPr marL="23532" indent="0">
              <a:buNone/>
              <a:defRPr sz="1600"/>
            </a:lvl2pPr>
            <a:lvl3pPr marL="184331" indent="0">
              <a:buNone/>
              <a:defRPr sz="1600"/>
            </a:lvl3pPr>
            <a:lvl4pPr marL="392192" indent="0">
              <a:buNone/>
              <a:defRPr sz="1500"/>
            </a:lvl4pPr>
            <a:lvl5pPr marL="609205" indent="0">
              <a:buNone/>
              <a:defRPr sz="15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376150089"/>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8" y="1905016"/>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7" y="4345004"/>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7207820"/>
      </p:ext>
    </p:extLst>
  </p:cSld>
  <p:clrMapOvr>
    <a:masterClrMapping/>
  </p:clrMapOvr>
  <p:transition xmlns:p14="http://schemas.microsoft.com/office/powerpoint/2010/mai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5004"/>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8871780"/>
      </p:ext>
    </p:extLst>
  </p:cSld>
  <p:clrMapOvr>
    <a:masterClrMapping/>
  </p:clrMapOvr>
  <p:transition xmlns:p14="http://schemas.microsoft.com/office/powerpoint/2010/mai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211213690"/>
      </p:ext>
    </p:extLst>
  </p:cSld>
  <p:clrMapOvr>
    <a:masterClrMapping/>
  </p:clrMapOvr>
  <p:transition xmlns:p14="http://schemas.microsoft.com/office/powerpoint/2010/mai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237159149"/>
      </p:ext>
    </p:extLst>
  </p:cSld>
  <p:clrMapOvr>
    <a:masterClrMapping/>
  </p:clrMapOvr>
  <p:transition xmlns:p14="http://schemas.microsoft.com/office/powerpoint/2010/mai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61"/>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61"/>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98148442"/>
      </p:ext>
    </p:extLst>
  </p:cSld>
  <p:clrMapOvr>
    <a:masterClrMapping/>
  </p:clrMapOvr>
  <p:transition xmlns:p14="http://schemas.microsoft.com/office/powerpoint/2010/mai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7"/>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82"/>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9" y="1411567"/>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82"/>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7365274"/>
      </p:ext>
    </p:extLst>
  </p:cSld>
  <p:clrMapOvr>
    <a:masterClrMapping/>
  </p:clrMapOvr>
  <p:transition xmlns:p14="http://schemas.microsoft.com/office/powerpoint/2010/mai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91323078"/>
      </p:ext>
    </p:extLst>
  </p:cSld>
  <p:clrMapOvr>
    <a:masterClrMapping/>
  </p:clrMapOvr>
  <p:transition xmlns:p14="http://schemas.microsoft.com/office/powerpoint/2010/mai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392517671"/>
      </p:ext>
    </p:extLst>
  </p:cSld>
  <p:clrMapOvr>
    <a:masterClrMapping/>
  </p:clrMapOvr>
  <p:transition xmlns:p14="http://schemas.microsoft.com/office/powerpoint/2010/mai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894089486"/>
      </p:ext>
    </p:extLst>
  </p:cSld>
  <p:clrMapOvr>
    <a:masterClrMapping/>
  </p:clrMapOvr>
  <p:transition xmlns:p14="http://schemas.microsoft.com/office/powerpoint/2010/mai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6"/>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54"/>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4126789001"/>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6"/>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31110690"/>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1587525"/>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82"/>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80"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456225005"/>
      </p:ext>
    </p:extLst>
  </p:cSld>
  <p:clrMapOvr>
    <a:masterClrMapping/>
  </p:clrMapOvr>
  <p:transition xmlns:p14="http://schemas.microsoft.com/office/powerpoint/2010/mai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51"/>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2067719987"/>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6765378"/>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34"/>
            <a:ext cx="1999580" cy="1249363"/>
          </a:xfrm>
          <a:prstGeom prst="rect">
            <a:avLst/>
          </a:prstGeom>
          <a:noFill/>
          <a:ln w="9525">
            <a:noFill/>
            <a:miter lim="800000"/>
            <a:headEnd/>
            <a:tailEnd/>
          </a:ln>
        </p:spPr>
      </p:pic>
      <p:sp>
        <p:nvSpPr>
          <p:cNvPr id="2" name="Title 1"/>
          <p:cNvSpPr>
            <a:spLocks noGrp="1"/>
          </p:cNvSpPr>
          <p:nvPr>
            <p:ph type="ctrTitle"/>
          </p:nvPr>
        </p:nvSpPr>
        <p:spPr>
          <a:xfrm>
            <a:off x="1417217"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7" y="2303507"/>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8"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1308603090"/>
      </p:ext>
    </p:extLst>
  </p:cSld>
  <p:clrMapOvr>
    <a:masterClrMapping/>
  </p:clrMapOvr>
  <p:transition xmlns:p14="http://schemas.microsoft.com/office/powerpoint/2010/mai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1_Title Slide">
    <p:bg bwMode="black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316398" y="989020"/>
            <a:ext cx="6095178" cy="1020789"/>
          </a:xfrm>
        </p:spPr>
        <p:txBody>
          <a:bodyPr anchor="b">
            <a:noAutofit/>
          </a:bodyPr>
          <a:lstStyle>
            <a:lvl1pPr algn="l">
              <a:lnSpc>
                <a:spcPct val="90000"/>
              </a:lnSpc>
              <a:defRPr sz="4000" spc="-150" baseline="0"/>
            </a:lvl1pPr>
          </a:lstStyle>
          <a:p>
            <a:r>
              <a:rPr lang="en-US" smtClean="0"/>
              <a:t>Click to edit Master title style</a:t>
            </a:r>
            <a:endParaRPr lang="en-US" dirty="0"/>
          </a:p>
        </p:txBody>
      </p:sp>
      <p:sp>
        <p:nvSpPr>
          <p:cNvPr id="3" name="Subtitle 2"/>
          <p:cNvSpPr>
            <a:spLocks noGrp="1"/>
          </p:cNvSpPr>
          <p:nvPr>
            <p:ph type="subTitle" idx="1"/>
          </p:nvPr>
        </p:nvSpPr>
        <p:spPr>
          <a:xfrm>
            <a:off x="2316398" y="2030334"/>
            <a:ext cx="6095178" cy="461665"/>
          </a:xfrm>
        </p:spPr>
        <p:txBody>
          <a:bodyPr vert="horz" wrap="square" lIns="0" tIns="0" rIns="0" bIns="0" rtlCol="0">
            <a:noAutofit/>
          </a:bodyPr>
          <a:lstStyle>
            <a:lvl1pPr marL="0" indent="0" algn="l" defTabSz="914363" rtl="0" eaLnBrk="1" latinLnBrk="0" hangingPunct="1">
              <a:lnSpc>
                <a:spcPct val="100000"/>
              </a:lnSpc>
              <a:spcBef>
                <a:spcPts val="0"/>
              </a:spcBef>
              <a:buSzPct val="100000"/>
              <a:buFontTx/>
              <a:buNone/>
              <a:defRPr lang="en-US" sz="2800" kern="1200" dirty="0">
                <a:solidFill>
                  <a:schemeClr val="accent4">
                    <a:alpha val="99000"/>
                  </a:schemeClr>
                </a:soli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2724824207"/>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1"/>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3264858861"/>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740103576"/>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03916872"/>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0901" y="228600"/>
            <a:ext cx="8382000" cy="553998"/>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381000" y="989013"/>
            <a:ext cx="8381901" cy="1945148"/>
          </a:xfrm>
        </p:spPr>
        <p:txBody>
          <a:bodyPr/>
          <a:lstStyle>
            <a:lvl1pPr>
              <a:lnSpc>
                <a:spcPct val="90000"/>
              </a:lnSpc>
              <a:defRPr sz="2800"/>
            </a:lvl1pPr>
            <a:lvl2pPr>
              <a:lnSpc>
                <a:spcPct val="90000"/>
              </a:lnSpc>
              <a:defRPr sz="2600"/>
            </a:lvl2pPr>
            <a:lvl3pPr>
              <a:lnSpc>
                <a:spcPct val="90000"/>
              </a:lnSpc>
              <a:defRPr/>
            </a:lvl3pPr>
            <a:lvl4pPr>
              <a:lnSpc>
                <a:spcPct val="90000"/>
              </a:lnSpc>
              <a:defRPr sz="2200"/>
            </a:lvl4pPr>
            <a:lvl5pPr>
              <a:lnSpc>
                <a:spcPct val="90000"/>
              </a:lnSpc>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35205665"/>
      </p:ext>
    </p:extLst>
  </p:cSld>
  <p:clrMapOvr>
    <a:masterClrMapping/>
  </p:clrMapOvr>
  <p:transition xmlns:p14="http://schemas.microsoft.com/office/powerpoint/2010/mai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4694" y="989013"/>
            <a:ext cx="4114800" cy="2332946"/>
          </a:xfrm>
        </p:spPr>
        <p:txBody>
          <a:bodyPr/>
          <a:lstStyle>
            <a:lvl1pPr marL="339976" indent="-339976">
              <a:lnSpc>
                <a:spcPct val="90000"/>
              </a:lnSpc>
              <a:defRPr sz="2800"/>
            </a:lvl1pPr>
            <a:lvl2pPr marL="673338" indent="-325424">
              <a:lnSpc>
                <a:spcPct val="90000"/>
              </a:lnSpc>
              <a:defRPr sz="2600"/>
            </a:lvl2pPr>
            <a:lvl3pPr marL="953785" indent="-288384">
              <a:lnSpc>
                <a:spcPct val="90000"/>
              </a:lnSpc>
              <a:defRPr sz="2400"/>
            </a:lvl3pPr>
            <a:lvl4pPr marL="1227618" indent="-273833">
              <a:lnSpc>
                <a:spcPct val="90000"/>
              </a:lnSpc>
              <a:defRPr sz="2200"/>
            </a:lvl4pPr>
            <a:lvl5pPr marL="1516002" indent="-280447">
              <a:lnSpc>
                <a:spcPct val="90000"/>
              </a:lnSpc>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101" y="989013"/>
            <a:ext cx="4114800" cy="2332946"/>
          </a:xfrm>
        </p:spPr>
        <p:txBody>
          <a:bodyPr/>
          <a:lstStyle>
            <a:lvl1pPr marL="347914" indent="-347914">
              <a:lnSpc>
                <a:spcPct val="90000"/>
              </a:lnSpc>
              <a:defRPr sz="2800"/>
            </a:lvl1pPr>
            <a:lvl2pPr marL="673338" indent="-339976">
              <a:lnSpc>
                <a:spcPct val="90000"/>
              </a:lnSpc>
              <a:defRPr sz="2600"/>
            </a:lvl2pPr>
            <a:lvl3pPr marL="961722" indent="-302936">
              <a:lnSpc>
                <a:spcPct val="90000"/>
              </a:lnSpc>
              <a:defRPr sz="2400"/>
            </a:lvl3pPr>
            <a:lvl4pPr marL="1227618" indent="-265896">
              <a:lnSpc>
                <a:spcPct val="90000"/>
              </a:lnSpc>
              <a:defRPr sz="2200"/>
            </a:lvl4pPr>
            <a:lvl5pPr marL="1516002" indent="-273833">
              <a:lnSpc>
                <a:spcPct val="90000"/>
              </a:lnSpc>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133009020"/>
      </p:ext>
    </p:extLst>
  </p:cSld>
  <p:clrMapOvr>
    <a:masterClrMapping/>
  </p:clrMapOvr>
  <p:transition xmlns:p14="http://schemas.microsoft.com/office/powerpoint/2010/mai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7914" y="989020"/>
            <a:ext cx="4114800"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7914" y="1401033"/>
            <a:ext cx="4114800" cy="1686616"/>
          </a:xfrm>
        </p:spPr>
        <p:txBody>
          <a:bodyPr/>
          <a:lstStyle>
            <a:lvl1pPr marL="281770" indent="-281770">
              <a:defRPr sz="2400"/>
            </a:lvl1pPr>
            <a:lvl2pPr marL="562218" indent="-265896">
              <a:defRPr sz="2400"/>
            </a:lvl2pPr>
            <a:lvl3pPr marL="813562" indent="-243407">
              <a:defRPr sz="2000"/>
            </a:lvl3pPr>
            <a:lvl4pPr marL="1050354" indent="-228856">
              <a:defRPr sz="1800"/>
            </a:lvl4pPr>
            <a:lvl5pPr marL="1279210" indent="-206367">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5" y="989020"/>
            <a:ext cx="4117019"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401033"/>
            <a:ext cx="4117974" cy="1686616"/>
          </a:xfrm>
        </p:spPr>
        <p:txBody>
          <a:bodyPr/>
          <a:lstStyle>
            <a:lvl1pPr marL="296321" indent="-296321">
              <a:defRPr sz="2400"/>
            </a:lvl1pPr>
            <a:lvl2pPr marL="570155" indent="-273833">
              <a:defRPr sz="2400"/>
            </a:lvl2pPr>
            <a:lvl3pPr marL="821499" indent="-244730">
              <a:defRPr sz="2000"/>
            </a:lvl3pPr>
            <a:lvl4pPr marL="1050354" indent="-236793">
              <a:defRPr sz="1800"/>
            </a:lvl4pPr>
            <a:lvl5pPr marL="1279210" indent="-220919">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616192260"/>
      </p:ext>
    </p:extLst>
  </p:cSld>
  <p:clrMapOvr>
    <a:masterClrMapping/>
  </p:clrMapOvr>
  <p:transition xmlns:p14="http://schemas.microsoft.com/office/powerpoint/2010/mai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87205076"/>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1793890"/>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92342901"/>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WALKIN - Prints in GRAYSCALE">
    <p:bg bwMode="black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2" name="Picture 1" descr="Tech.Ed logo.png"/>
          <p:cNvPicPr>
            <a:picLocks noChangeAspect="1"/>
          </p:cNvPicPr>
          <p:nvPr userDrawn="1"/>
        </p:nvPicPr>
        <p:blipFill>
          <a:blip r:embed="rId3" cstate="screen"/>
          <a:stretch>
            <a:fillRect/>
          </a:stretch>
        </p:blipFill>
        <p:spPr>
          <a:xfrm>
            <a:off x="643908" y="504759"/>
            <a:ext cx="2767372" cy="1584272"/>
          </a:xfrm>
          <a:prstGeom prst="rect">
            <a:avLst/>
          </a:prstGeom>
          <a:noFill/>
          <a:ln>
            <a:noFill/>
          </a:ln>
        </p:spPr>
      </p:pic>
      <p:sp>
        <p:nvSpPr>
          <p:cNvPr id="3" name="TextBox 2"/>
          <p:cNvSpPr txBox="1"/>
          <p:nvPr userDrawn="1"/>
        </p:nvSpPr>
        <p:spPr>
          <a:xfrm>
            <a:off x="646383" y="2383224"/>
            <a:ext cx="5002853" cy="353943"/>
          </a:xfrm>
          <a:prstGeom prst="rect">
            <a:avLst/>
          </a:prstGeom>
          <a:noFill/>
        </p:spPr>
        <p:txBody>
          <a:bodyPr wrap="square" rtlCol="0">
            <a:spAutoFit/>
          </a:bodyPr>
          <a:lstStyle/>
          <a:p>
            <a:pPr defTabSz="914363"/>
            <a:r>
              <a:rPr lang="en-US" sz="1700" spc="-30" dirty="0" smtClean="0">
                <a:gradFill>
                  <a:gsLst>
                    <a:gs pos="0">
                      <a:srgbClr val="FFFFFF"/>
                    </a:gs>
                    <a:gs pos="100000">
                      <a:srgbClr val="FFFFFF"/>
                    </a:gs>
                  </a:gsLst>
                  <a:lin ang="5400000" scaled="0"/>
                </a:gradFill>
              </a:rPr>
              <a:t>JUNE 7-10, 2010 | NEW ORLEANS, LA</a:t>
            </a:r>
            <a:endParaRPr lang="en-US" sz="1700" spc="-30" dirty="0">
              <a:gradFill>
                <a:gsLst>
                  <a:gs pos="0">
                    <a:srgbClr val="FFFFFF"/>
                  </a:gs>
                  <a:gs pos="100000">
                    <a:srgbClr val="FFFFFF"/>
                  </a:gs>
                </a:gsLst>
                <a:lin ang="5400000" scaled="0"/>
              </a:gradFill>
            </a:endParaRPr>
          </a:p>
        </p:txBody>
      </p:sp>
      <p:pic>
        <p:nvPicPr>
          <p:cNvPr id="1026" name="Picture 2" descr="C:\Users\shane\Pictures\Logos\MICROSOFT (brand)\Microsoft corporate logo white.png"/>
          <p:cNvPicPr>
            <a:picLocks noChangeAspect="1" noChangeArrowheads="1"/>
          </p:cNvPicPr>
          <p:nvPr userDrawn="1"/>
        </p:nvPicPr>
        <p:blipFill>
          <a:blip r:embed="rId4" cstate="print"/>
          <a:stretch>
            <a:fillRect/>
          </a:stretch>
        </p:blipFill>
        <p:spPr bwMode="auto">
          <a:xfrm>
            <a:off x="865990" y="5950439"/>
            <a:ext cx="1814176" cy="414561"/>
          </a:xfrm>
          <a:prstGeom prst="rect">
            <a:avLst/>
          </a:prstGeom>
          <a:noFill/>
          <a:ln>
            <a:noFill/>
          </a:ln>
        </p:spPr>
      </p:pic>
    </p:spTree>
    <p:extLst>
      <p:ext uri="{BB962C8B-B14F-4D97-AF65-F5344CB8AC3E}">
        <p14:creationId xmlns:p14="http://schemas.microsoft.com/office/powerpoint/2010/main" val="4123454838"/>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flip="none" rotWithShape="1">
                  <a:gsLst>
                    <a:gs pos="0">
                      <a:srgbClr val="FFFFFF"/>
                    </a:gs>
                    <a:gs pos="100000">
                      <a:srgbClr val="FFFFFF"/>
                    </a:gs>
                  </a:gsLst>
                  <a:lin ang="5400000" scaled="0"/>
                  <a:tileRect/>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987425"/>
            <a:ext cx="8382000"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11160603"/>
      </p:ext>
    </p:extLst>
  </p:cSld>
  <p:clrMapOvr>
    <a:masterClrMapping/>
  </p:clrMapOvr>
  <p:transition xmlns:p14="http://schemas.microsoft.com/office/powerpoint/2010/mai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987425"/>
            <a:ext cx="8382000"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83"/>
            <a:ext cx="9144001"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3541473738"/>
      </p:ext>
    </p:extLst>
  </p:cSld>
  <p:clrMapOvr>
    <a:masterClrMapping/>
  </p:clrMapOvr>
  <p:transition xmlns:p14="http://schemas.microsoft.com/office/powerpoint/2010/mai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Light background developer code-">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Round Single Corner Rectangle 3"/>
          <p:cNvSpPr/>
          <p:nvPr userDrawn="1"/>
        </p:nvSpPr>
        <p:spPr bwMode="auto">
          <a:xfrm flipH="1">
            <a:off x="380993" y="927100"/>
            <a:ext cx="8806959" cy="5728224"/>
          </a:xfrm>
          <a:prstGeom prst="round1Rect">
            <a:avLst>
              <a:gd name="adj" fmla="val 2999"/>
            </a:avLst>
          </a:prstGeom>
          <a:solidFill>
            <a:schemeClr val="tx1"/>
          </a:solidFill>
          <a:ln w="28575">
            <a:gradFill>
              <a:gsLst>
                <a:gs pos="0">
                  <a:schemeClr val="accent2"/>
                </a:gs>
                <a:gs pos="50000">
                  <a:schemeClr val="accent2"/>
                </a:gs>
                <a:gs pos="100000">
                  <a:schemeClr val="tx1">
                    <a:alpha val="0"/>
                  </a:schemeClr>
                </a:gs>
              </a:gsLst>
              <a:lin ang="5400000" scaled="0"/>
            </a:gra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0">
                    <a:srgbClr val="FFFFFF"/>
                  </a:gs>
                  <a:gs pos="100000">
                    <a:srgbClr val="FFFFFF"/>
                  </a:gs>
                </a:gsLst>
                <a:lin ang="5400000" scaled="0"/>
              </a:gradFill>
            </a:endParaRPr>
          </a:p>
        </p:txBody>
      </p:sp>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555628" y="1143000"/>
            <a:ext cx="8207375" cy="1606594"/>
          </a:xfrm>
        </p:spPr>
        <p:txBody>
          <a:bodyPr/>
          <a:lstStyle>
            <a:lvl1pPr algn="l" defTabSz="914363" rtl="0" eaLnBrk="1" latinLnBrk="0" hangingPunct="1">
              <a:lnSpc>
                <a:spcPct val="80000"/>
              </a:lnSpc>
              <a:spcBef>
                <a:spcPct val="20000"/>
              </a:spcBef>
              <a:buSzPct val="100000"/>
              <a:buFontTx/>
              <a:buNone/>
              <a:defRPr lang="en-US" sz="2800" b="0" kern="1200" dirty="0" smtClean="0">
                <a:solidFill>
                  <a:srgbClr val="000000"/>
                </a:solidFill>
                <a:latin typeface="Consolas" pitchFamily="49" charset="0"/>
                <a:ea typeface="+mn-ea"/>
                <a:cs typeface="Courier New" pitchFamily="49" charset="0"/>
              </a:defRPr>
            </a:lvl1pPr>
            <a:lvl2pPr algn="l" defTabSz="914363" rtl="0" eaLnBrk="1" latinLnBrk="0" hangingPunct="1">
              <a:lnSpc>
                <a:spcPct val="80000"/>
              </a:lnSpc>
              <a:spcBef>
                <a:spcPct val="20000"/>
              </a:spcBef>
              <a:buSzPct val="100000"/>
              <a:buFontTx/>
              <a:buNone/>
              <a:defRPr lang="en-US" sz="2400" b="0" kern="1200" dirty="0" smtClean="0">
                <a:solidFill>
                  <a:srgbClr val="000000"/>
                </a:solidFill>
                <a:latin typeface="Consolas" pitchFamily="49" charset="0"/>
                <a:ea typeface="+mn-ea"/>
                <a:cs typeface="Courier New" pitchFamily="49" charset="0"/>
              </a:defRPr>
            </a:lvl2pPr>
            <a:lvl3pPr algn="l" defTabSz="914363" rtl="0" eaLnBrk="1" latinLnBrk="0" hangingPunct="1">
              <a:lnSpc>
                <a:spcPct val="80000"/>
              </a:lnSpc>
              <a:spcBef>
                <a:spcPct val="20000"/>
              </a:spcBef>
              <a:buSzPct val="100000"/>
              <a:buFontTx/>
              <a:buNone/>
              <a:defRPr lang="en-US" sz="2000" b="0" kern="1200" dirty="0" smtClean="0">
                <a:solidFill>
                  <a:srgbClr val="000000"/>
                </a:solidFill>
                <a:latin typeface="Consolas" pitchFamily="49" charset="0"/>
                <a:ea typeface="+mn-ea"/>
                <a:cs typeface="Courier New" pitchFamily="49" charset="0"/>
              </a:defRPr>
            </a:lvl3pPr>
            <a:lvl4pPr algn="l" defTabSz="914363" rtl="0" eaLnBrk="1" latinLnBrk="0" hangingPunct="1">
              <a:lnSpc>
                <a:spcPct val="80000"/>
              </a:lnSpc>
              <a:spcBef>
                <a:spcPct val="20000"/>
              </a:spcBef>
              <a:buSzPct val="100000"/>
              <a:buFontTx/>
              <a:buNone/>
              <a:defRPr lang="en-US" sz="1800" b="0" kern="1200" dirty="0" smtClean="0">
                <a:solidFill>
                  <a:srgbClr val="000000"/>
                </a:solidFill>
                <a:latin typeface="Consolas" pitchFamily="49" charset="0"/>
                <a:ea typeface="+mn-ea"/>
                <a:cs typeface="Courier New" pitchFamily="49" charset="0"/>
              </a:defRPr>
            </a:lvl4pPr>
            <a:lvl5pPr algn="l" defTabSz="914363" rtl="0" eaLnBrk="1" latinLnBrk="0" hangingPunct="1">
              <a:lnSpc>
                <a:spcPct val="80000"/>
              </a:lnSpc>
              <a:spcBef>
                <a:spcPct val="20000"/>
              </a:spcBef>
              <a:buSzPct val="100000"/>
              <a:buFontTx/>
              <a:buNone/>
              <a:defRPr lang="en-US" sz="1600" b="0" kern="1200" dirty="0">
                <a:solidFill>
                  <a:srgbClr val="000000"/>
                </a:solidFill>
                <a:latin typeface="Consolas" pitchFamily="49" charset="0"/>
                <a:ea typeface="+mn-ea"/>
                <a:cs typeface="Courier New"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22909112"/>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5059330"/>
      </p:ext>
    </p:extLst>
  </p:cSld>
  <p:clrMapOvr>
    <a:masterClrMapping/>
  </p:clrMapOvr>
  <p:transition xmlns:p14="http://schemas.microsoft.com/office/powerpoint/2010/mai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658724"/>
      </p:ext>
    </p:extLst>
  </p:cSld>
  <p:clrMapOvr>
    <a:masterClrMapping/>
  </p:clrMapOvr>
  <p:transition xmlns:p14="http://schemas.microsoft.com/office/powerpoint/2010/mai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17228439"/>
      </p:ext>
    </p:extLst>
  </p:cSld>
  <p:clrMapOvr>
    <a:masterClrMapping/>
  </p:clrMapOvr>
  <p:transition xmlns:p14="http://schemas.microsoft.com/office/powerpoint/2010/mai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68276936"/>
      </p:ext>
    </p:extLst>
  </p:cSld>
  <p:clrMapOvr>
    <a:masterClrMapping/>
  </p:clrMapOvr>
  <p:transition xmlns:p14="http://schemas.microsoft.com/office/powerpoint/2010/mai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737683658"/>
      </p:ext>
    </p:extLst>
  </p:cSld>
  <p:clrMapOvr>
    <a:masterClrMapping/>
  </p:clrMapOvr>
  <p:transition xmlns:p14="http://schemas.microsoft.com/office/powerpoint/2010/mai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047486266"/>
      </p:ext>
    </p:extLst>
  </p:cSld>
  <p:clrMapOvr>
    <a:masterClrMapping/>
  </p:clrMapOvr>
  <p:transition xmlns:p14="http://schemas.microsoft.com/office/powerpoint/2010/mai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09887013"/>
      </p:ext>
    </p:extLst>
  </p:cSld>
  <p:clrMapOvr>
    <a:masterClrMapping/>
  </p:clrMapOvr>
  <p:transition xmlns:p14="http://schemas.microsoft.com/office/powerpoint/2010/mai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97207312"/>
      </p:ext>
    </p:extLst>
  </p:cSld>
  <p:clrMapOvr>
    <a:masterClrMapping/>
  </p:clrMapOvr>
  <p:transition xmlns:p14="http://schemas.microsoft.com/office/powerpoint/2010/mai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55237964"/>
      </p:ext>
    </p:extLst>
  </p:cSld>
  <p:clrMapOvr>
    <a:masterClrMapping/>
  </p:clrMapOvr>
  <p:transition xmlns:p14="http://schemas.microsoft.com/office/powerpoint/2010/mai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483105188"/>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783223485"/>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1510745"/>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2251968671"/>
      </p:ext>
    </p:extLst>
  </p:cSld>
  <p:clrMapOvr>
    <a:masterClrMapping/>
  </p:clrMapOvr>
  <p:transition xmlns:p14="http://schemas.microsoft.com/office/powerpoint/2010/mai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3728651204"/>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4793364"/>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2767568015"/>
      </p:ext>
    </p:extLst>
  </p:cSld>
  <p:clrMapOvr>
    <a:masterClrMapping/>
  </p:clrMapOvr>
  <p:transition xmlns:p14="http://schemas.microsoft.com/office/powerpoint/2010/mai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399361"/>
      </p:ext>
    </p:extLst>
  </p:cSld>
  <p:clrMapOvr>
    <a:masterClrMapping/>
  </p:clrMapOvr>
  <p:transition xmlns:p14="http://schemas.microsoft.com/office/powerpoint/2010/mai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7532200"/>
      </p:ext>
    </p:extLst>
  </p:cSld>
  <p:clrMapOvr>
    <a:masterClrMapping/>
  </p:clrMapOvr>
  <p:transition xmlns:p14="http://schemas.microsoft.com/office/powerpoint/2010/mai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941016719"/>
      </p:ext>
    </p:extLst>
  </p:cSld>
  <p:clrMapOvr>
    <a:masterClrMapping/>
  </p:clrMapOvr>
  <p:transition xmlns:p14="http://schemas.microsoft.com/office/powerpoint/2010/mai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879965907"/>
      </p:ext>
    </p:extLst>
  </p:cSld>
  <p:clrMapOvr>
    <a:masterClrMapping/>
  </p:clrMapOvr>
  <p:transition xmlns:p14="http://schemas.microsoft.com/office/powerpoint/2010/mai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83328043"/>
      </p:ext>
    </p:extLst>
  </p:cSld>
  <p:clrMapOvr>
    <a:masterClrMapping/>
  </p:clrMapOvr>
  <p:transition xmlns:p14="http://schemas.microsoft.com/office/powerpoint/2010/mai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068246017"/>
      </p:ext>
    </p:extLst>
  </p:cSld>
  <p:clrMapOvr>
    <a:masterClrMapping/>
  </p:clrMapOvr>
  <p:transition xmlns:p14="http://schemas.microsoft.com/office/powerpoint/2010/mai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459943603"/>
      </p:ext>
    </p:extLst>
  </p:cSld>
  <p:clrMapOvr>
    <a:masterClrMapping/>
  </p:clrMapOvr>
  <p:transition xmlns:p14="http://schemas.microsoft.com/office/powerpoint/2010/mai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071687713"/>
      </p:ext>
    </p:extLst>
  </p:cSld>
  <p:clrMapOvr>
    <a:masterClrMapping/>
  </p:clrMapOvr>
  <p:transition xmlns:p14="http://schemas.microsoft.com/office/powerpoint/2010/mai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355166423"/>
      </p:ext>
    </p:extLst>
  </p:cSld>
  <p:clrMapOvr>
    <a:masterClrMapping/>
  </p:clrMapOvr>
  <p:transition xmlns:p14="http://schemas.microsoft.com/office/powerpoint/2010/mai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572010792"/>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8367322"/>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5689124"/>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584729402"/>
      </p:ext>
    </p:extLst>
  </p:cSld>
  <p:clrMapOvr>
    <a:masterClrMapping/>
  </p:clrMapOvr>
  <p:transition xmlns:p14="http://schemas.microsoft.com/office/powerpoint/2010/mai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1321619649"/>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3329057"/>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4285751969"/>
      </p:ext>
    </p:extLst>
  </p:cSld>
  <p:clrMapOvr>
    <a:masterClrMapping/>
  </p:clrMapOvr>
  <p:transition xmlns:p14="http://schemas.microsoft.com/office/powerpoint/2010/mai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7984679"/>
      </p:ext>
    </p:extLst>
  </p:cSld>
  <p:clrMapOvr>
    <a:masterClrMapping/>
  </p:clrMapOvr>
  <p:transition xmlns:p14="http://schemas.microsoft.com/office/powerpoint/2010/mai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000489"/>
      </p:ext>
    </p:extLst>
  </p:cSld>
  <p:clrMapOvr>
    <a:masterClrMapping/>
  </p:clrMapOvr>
  <p:transition xmlns:p14="http://schemas.microsoft.com/office/powerpoint/2010/mai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594173494"/>
      </p:ext>
    </p:extLst>
  </p:cSld>
  <p:clrMapOvr>
    <a:masterClrMapping/>
  </p:clrMapOvr>
  <p:transition xmlns:p14="http://schemas.microsoft.com/office/powerpoint/2010/mai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66813508"/>
      </p:ext>
    </p:extLst>
  </p:cSld>
  <p:clrMapOvr>
    <a:masterClrMapping/>
  </p:clrMapOvr>
  <p:transition xmlns:p14="http://schemas.microsoft.com/office/powerpoint/2010/mai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9856884"/>
      </p:ext>
    </p:extLst>
  </p:cSld>
  <p:clrMapOvr>
    <a:masterClrMapping/>
  </p:clrMapOvr>
  <p:transition xmlns:p14="http://schemas.microsoft.com/office/powerpoint/2010/mai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46633903"/>
      </p:ext>
    </p:extLst>
  </p:cSld>
  <p:clrMapOvr>
    <a:masterClrMapping/>
  </p:clrMapOvr>
  <p:transition xmlns:p14="http://schemas.microsoft.com/office/powerpoint/2010/mai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06271472"/>
      </p:ext>
    </p:extLst>
  </p:cSld>
  <p:clrMapOvr>
    <a:masterClrMapping/>
  </p:clrMapOvr>
  <p:transition xmlns:p14="http://schemas.microsoft.com/office/powerpoint/2010/mai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74278307"/>
      </p:ext>
    </p:extLst>
  </p:cSld>
  <p:clrMapOvr>
    <a:masterClrMapping/>
  </p:clrMapOvr>
  <p:transition xmlns:p14="http://schemas.microsoft.com/office/powerpoint/2010/mai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96424785"/>
      </p:ext>
    </p:extLst>
  </p:cSld>
  <p:clrMapOvr>
    <a:masterClrMapping/>
  </p:clrMapOvr>
  <p:transition xmlns:p14="http://schemas.microsoft.com/office/powerpoint/2010/mai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95739528"/>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60884522"/>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3941334"/>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1776416152"/>
      </p:ext>
    </p:extLst>
  </p:cSld>
  <p:clrMapOvr>
    <a:masterClrMapping/>
  </p:clrMapOvr>
  <p:transition xmlns:p14="http://schemas.microsoft.com/office/powerpoint/2010/mai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2632196467"/>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1476237"/>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762128640"/>
      </p:ext>
    </p:extLst>
  </p:cSld>
  <p:clrMapOvr>
    <a:masterClrMapping/>
  </p:clrMapOvr>
  <p:transition xmlns:p14="http://schemas.microsoft.com/office/powerpoint/2010/mai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6197669"/>
      </p:ext>
    </p:extLst>
  </p:cSld>
  <p:clrMapOvr>
    <a:masterClrMapping/>
  </p:clrMapOvr>
  <p:transition xmlns:p14="http://schemas.microsoft.com/office/powerpoint/2010/mai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4953130"/>
      </p:ext>
    </p:extLst>
  </p:cSld>
  <p:clrMapOvr>
    <a:masterClrMapping/>
  </p:clrMapOvr>
  <p:transition xmlns:p14="http://schemas.microsoft.com/office/powerpoint/2010/mai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14660776"/>
      </p:ext>
    </p:extLst>
  </p:cSld>
  <p:clrMapOvr>
    <a:masterClrMapping/>
  </p:clrMapOvr>
  <p:transition xmlns:p14="http://schemas.microsoft.com/office/powerpoint/2010/mai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71719903"/>
      </p:ext>
    </p:extLst>
  </p:cSld>
  <p:clrMapOvr>
    <a:masterClrMapping/>
  </p:clrMapOvr>
  <p:transition xmlns:p14="http://schemas.microsoft.com/office/powerpoint/2010/mai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01212423"/>
      </p:ext>
    </p:extLst>
  </p:cSld>
  <p:clrMapOvr>
    <a:masterClrMapping/>
  </p:clrMapOvr>
  <p:transition xmlns:p14="http://schemas.microsoft.com/office/powerpoint/2010/mai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38078528"/>
      </p:ext>
    </p:extLst>
  </p:cSld>
  <p:clrMapOvr>
    <a:masterClrMapping/>
  </p:clrMapOvr>
  <p:transition xmlns:p14="http://schemas.microsoft.com/office/powerpoint/2010/main">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644911267"/>
      </p:ext>
    </p:extLst>
  </p:cSld>
  <p:clrMapOvr>
    <a:masterClrMapping/>
  </p:clrMapOvr>
  <p:transition xmlns:p14="http://schemas.microsoft.com/office/powerpoint/2010/mai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64995968"/>
      </p:ext>
    </p:extLst>
  </p:cSld>
  <p:clrMapOvr>
    <a:masterClrMapping/>
  </p:clrMapOvr>
  <p:transition xmlns:p14="http://schemas.microsoft.com/office/powerpoint/2010/mai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48570249"/>
      </p:ext>
    </p:extLst>
  </p:cSld>
  <p:clrMapOvr>
    <a:masterClrMapping/>
  </p:clrMapOvr>
  <p:transition xmlns:p14="http://schemas.microsoft.com/office/powerpoint/2010/main">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767957867"/>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71317679"/>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4018321"/>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2833684500"/>
      </p:ext>
    </p:extLst>
  </p:cSld>
  <p:clrMapOvr>
    <a:masterClrMapping/>
  </p:clrMapOvr>
  <p:transition xmlns:p14="http://schemas.microsoft.com/office/powerpoint/2010/main">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680547749"/>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251916"/>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1298405786"/>
      </p:ext>
    </p:extLst>
  </p:cSld>
  <p:clrMapOvr>
    <a:masterClrMapping/>
  </p:clrMapOvr>
  <p:transition xmlns:p14="http://schemas.microsoft.com/office/powerpoint/2010/main">
    <p:fade/>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2" Type="http://schemas.openxmlformats.org/officeDocument/2006/relationships/slideLayout" Target="../slideLayouts/slideLayout24.xml"/><Relationship Id="rId13" Type="http://schemas.openxmlformats.org/officeDocument/2006/relationships/slideLayout" Target="../slideLayouts/slideLayout25.xml"/><Relationship Id="rId14" Type="http://schemas.openxmlformats.org/officeDocument/2006/relationships/slideLayout" Target="../slideLayouts/slideLayout26.xml"/><Relationship Id="rId15" Type="http://schemas.openxmlformats.org/officeDocument/2006/relationships/slideLayout" Target="../slideLayouts/slideLayout27.xml"/><Relationship Id="rId16" Type="http://schemas.openxmlformats.org/officeDocument/2006/relationships/slideLayout" Target="../slideLayouts/slideLayout28.xml"/><Relationship Id="rId17" Type="http://schemas.openxmlformats.org/officeDocument/2006/relationships/theme" Target="../theme/theme2.xml"/><Relationship Id="rId18" Type="http://schemas.openxmlformats.org/officeDocument/2006/relationships/image" Target="../media/image1.jpeg"/><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 Id="rId9" Type="http://schemas.openxmlformats.org/officeDocument/2006/relationships/slideLayout" Target="../slideLayouts/slideLayout21.xml"/><Relationship Id="rId10"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9.xml"/><Relationship Id="rId12" Type="http://schemas.openxmlformats.org/officeDocument/2006/relationships/slideLayout" Target="../slideLayouts/slideLayout40.xml"/><Relationship Id="rId13" Type="http://schemas.openxmlformats.org/officeDocument/2006/relationships/slideLayout" Target="../slideLayouts/slideLayout41.xml"/><Relationship Id="rId14" Type="http://schemas.openxmlformats.org/officeDocument/2006/relationships/slideLayout" Target="../slideLayouts/slideLayout42.xml"/><Relationship Id="rId15" Type="http://schemas.openxmlformats.org/officeDocument/2006/relationships/theme" Target="../theme/theme3.xml"/><Relationship Id="rId16" Type="http://schemas.openxmlformats.org/officeDocument/2006/relationships/image" Target="../media/image8.jpeg"/><Relationship Id="rId17" Type="http://schemas.openxmlformats.org/officeDocument/2006/relationships/image" Target="../media/image9.png"/><Relationship Id="rId1" Type="http://schemas.openxmlformats.org/officeDocument/2006/relationships/slideLayout" Target="../slideLayouts/slideLayout29.xml"/><Relationship Id="rId2" Type="http://schemas.openxmlformats.org/officeDocument/2006/relationships/slideLayout" Target="../slideLayouts/slideLayout30.xml"/><Relationship Id="rId3" Type="http://schemas.openxmlformats.org/officeDocument/2006/relationships/slideLayout" Target="../slideLayouts/slideLayout31.xml"/><Relationship Id="rId4" Type="http://schemas.openxmlformats.org/officeDocument/2006/relationships/slideLayout" Target="../slideLayouts/slideLayout32.xml"/><Relationship Id="rId5" Type="http://schemas.openxmlformats.org/officeDocument/2006/relationships/slideLayout" Target="../slideLayouts/slideLayout33.xml"/><Relationship Id="rId6" Type="http://schemas.openxmlformats.org/officeDocument/2006/relationships/slideLayout" Target="../slideLayouts/slideLayout34.xml"/><Relationship Id="rId7" Type="http://schemas.openxmlformats.org/officeDocument/2006/relationships/slideLayout" Target="../slideLayouts/slideLayout35.xml"/><Relationship Id="rId8" Type="http://schemas.openxmlformats.org/officeDocument/2006/relationships/slideLayout" Target="../slideLayouts/slideLayout36.xml"/><Relationship Id="rId9" Type="http://schemas.openxmlformats.org/officeDocument/2006/relationships/slideLayout" Target="../slideLayouts/slideLayout37.xml"/><Relationship Id="rId10"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53.xml"/><Relationship Id="rId12" Type="http://schemas.openxmlformats.org/officeDocument/2006/relationships/slideLayout" Target="../slideLayouts/slideLayout54.xml"/><Relationship Id="rId13" Type="http://schemas.openxmlformats.org/officeDocument/2006/relationships/slideLayout" Target="../slideLayouts/slideLayout55.xml"/><Relationship Id="rId14" Type="http://schemas.openxmlformats.org/officeDocument/2006/relationships/slideLayout" Target="../slideLayouts/slideLayout56.xml"/><Relationship Id="rId15" Type="http://schemas.openxmlformats.org/officeDocument/2006/relationships/slideLayout" Target="../slideLayouts/slideLayout57.xml"/><Relationship Id="rId16" Type="http://schemas.openxmlformats.org/officeDocument/2006/relationships/slideLayout" Target="../slideLayouts/slideLayout58.xml"/><Relationship Id="rId17" Type="http://schemas.openxmlformats.org/officeDocument/2006/relationships/theme" Target="../theme/theme4.xml"/><Relationship Id="rId18" Type="http://schemas.openxmlformats.org/officeDocument/2006/relationships/image" Target="../media/image1.jpeg"/><Relationship Id="rId1" Type="http://schemas.openxmlformats.org/officeDocument/2006/relationships/slideLayout" Target="../slideLayouts/slideLayout43.xml"/><Relationship Id="rId2" Type="http://schemas.openxmlformats.org/officeDocument/2006/relationships/slideLayout" Target="../slideLayouts/slideLayout44.xml"/><Relationship Id="rId3" Type="http://schemas.openxmlformats.org/officeDocument/2006/relationships/slideLayout" Target="../slideLayouts/slideLayout45.xml"/><Relationship Id="rId4" Type="http://schemas.openxmlformats.org/officeDocument/2006/relationships/slideLayout" Target="../slideLayouts/slideLayout46.xml"/><Relationship Id="rId5" Type="http://schemas.openxmlformats.org/officeDocument/2006/relationships/slideLayout" Target="../slideLayouts/slideLayout47.xml"/><Relationship Id="rId6" Type="http://schemas.openxmlformats.org/officeDocument/2006/relationships/slideLayout" Target="../slideLayouts/slideLayout48.xml"/><Relationship Id="rId7" Type="http://schemas.openxmlformats.org/officeDocument/2006/relationships/slideLayout" Target="../slideLayouts/slideLayout49.xml"/><Relationship Id="rId8" Type="http://schemas.openxmlformats.org/officeDocument/2006/relationships/slideLayout" Target="../slideLayouts/slideLayout50.xml"/><Relationship Id="rId9" Type="http://schemas.openxmlformats.org/officeDocument/2006/relationships/slideLayout" Target="../slideLayouts/slideLayout51.xml"/><Relationship Id="rId10" Type="http://schemas.openxmlformats.org/officeDocument/2006/relationships/slideLayout" Target="../slideLayouts/slideLayout52.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69.xml"/><Relationship Id="rId12" Type="http://schemas.openxmlformats.org/officeDocument/2006/relationships/slideLayout" Target="../slideLayouts/slideLayout70.xml"/><Relationship Id="rId13" Type="http://schemas.openxmlformats.org/officeDocument/2006/relationships/slideLayout" Target="../slideLayouts/slideLayout71.xml"/><Relationship Id="rId14" Type="http://schemas.openxmlformats.org/officeDocument/2006/relationships/slideLayout" Target="../slideLayouts/slideLayout72.xml"/><Relationship Id="rId15" Type="http://schemas.openxmlformats.org/officeDocument/2006/relationships/slideLayout" Target="../slideLayouts/slideLayout73.xml"/><Relationship Id="rId16" Type="http://schemas.openxmlformats.org/officeDocument/2006/relationships/slideLayout" Target="../slideLayouts/slideLayout74.xml"/><Relationship Id="rId17" Type="http://schemas.openxmlformats.org/officeDocument/2006/relationships/theme" Target="../theme/theme5.xml"/><Relationship Id="rId18" Type="http://schemas.openxmlformats.org/officeDocument/2006/relationships/image" Target="../media/image1.jpeg"/><Relationship Id="rId1" Type="http://schemas.openxmlformats.org/officeDocument/2006/relationships/slideLayout" Target="../slideLayouts/slideLayout59.xml"/><Relationship Id="rId2" Type="http://schemas.openxmlformats.org/officeDocument/2006/relationships/slideLayout" Target="../slideLayouts/slideLayout60.xml"/><Relationship Id="rId3" Type="http://schemas.openxmlformats.org/officeDocument/2006/relationships/slideLayout" Target="../slideLayouts/slideLayout61.xml"/><Relationship Id="rId4" Type="http://schemas.openxmlformats.org/officeDocument/2006/relationships/slideLayout" Target="../slideLayouts/slideLayout62.xml"/><Relationship Id="rId5" Type="http://schemas.openxmlformats.org/officeDocument/2006/relationships/slideLayout" Target="../slideLayouts/slideLayout63.xml"/><Relationship Id="rId6" Type="http://schemas.openxmlformats.org/officeDocument/2006/relationships/slideLayout" Target="../slideLayouts/slideLayout64.xml"/><Relationship Id="rId7" Type="http://schemas.openxmlformats.org/officeDocument/2006/relationships/slideLayout" Target="../slideLayouts/slideLayout65.xml"/><Relationship Id="rId8" Type="http://schemas.openxmlformats.org/officeDocument/2006/relationships/slideLayout" Target="../slideLayouts/slideLayout66.xml"/><Relationship Id="rId9" Type="http://schemas.openxmlformats.org/officeDocument/2006/relationships/slideLayout" Target="../slideLayouts/slideLayout67.xml"/><Relationship Id="rId10" Type="http://schemas.openxmlformats.org/officeDocument/2006/relationships/slideLayout" Target="../slideLayouts/slideLayout68.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85.xml"/><Relationship Id="rId12" Type="http://schemas.openxmlformats.org/officeDocument/2006/relationships/slideLayout" Target="../slideLayouts/slideLayout86.xml"/><Relationship Id="rId13" Type="http://schemas.openxmlformats.org/officeDocument/2006/relationships/slideLayout" Target="../slideLayouts/slideLayout87.xml"/><Relationship Id="rId14" Type="http://schemas.openxmlformats.org/officeDocument/2006/relationships/slideLayout" Target="../slideLayouts/slideLayout88.xml"/><Relationship Id="rId15" Type="http://schemas.openxmlformats.org/officeDocument/2006/relationships/slideLayout" Target="../slideLayouts/slideLayout89.xml"/><Relationship Id="rId16" Type="http://schemas.openxmlformats.org/officeDocument/2006/relationships/slideLayout" Target="../slideLayouts/slideLayout90.xml"/><Relationship Id="rId17" Type="http://schemas.openxmlformats.org/officeDocument/2006/relationships/theme" Target="../theme/theme6.xml"/><Relationship Id="rId18" Type="http://schemas.openxmlformats.org/officeDocument/2006/relationships/image" Target="../media/image1.jpeg"/><Relationship Id="rId1" Type="http://schemas.openxmlformats.org/officeDocument/2006/relationships/slideLayout" Target="../slideLayouts/slideLayout75.xml"/><Relationship Id="rId2" Type="http://schemas.openxmlformats.org/officeDocument/2006/relationships/slideLayout" Target="../slideLayouts/slideLayout76.xml"/><Relationship Id="rId3" Type="http://schemas.openxmlformats.org/officeDocument/2006/relationships/slideLayout" Target="../slideLayouts/slideLayout77.xml"/><Relationship Id="rId4" Type="http://schemas.openxmlformats.org/officeDocument/2006/relationships/slideLayout" Target="../slideLayouts/slideLayout78.xml"/><Relationship Id="rId5" Type="http://schemas.openxmlformats.org/officeDocument/2006/relationships/slideLayout" Target="../slideLayouts/slideLayout79.xml"/><Relationship Id="rId6" Type="http://schemas.openxmlformats.org/officeDocument/2006/relationships/slideLayout" Target="../slideLayouts/slideLayout80.xml"/><Relationship Id="rId7" Type="http://schemas.openxmlformats.org/officeDocument/2006/relationships/slideLayout" Target="../slideLayouts/slideLayout81.xml"/><Relationship Id="rId8" Type="http://schemas.openxmlformats.org/officeDocument/2006/relationships/slideLayout" Target="../slideLayouts/slideLayout82.xml"/><Relationship Id="rId9" Type="http://schemas.openxmlformats.org/officeDocument/2006/relationships/slideLayout" Target="../slideLayouts/slideLayout83.xml"/><Relationship Id="rId10" Type="http://schemas.openxmlformats.org/officeDocument/2006/relationships/slideLayout" Target="../slideLayouts/slideLayout84.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101.xml"/><Relationship Id="rId12" Type="http://schemas.openxmlformats.org/officeDocument/2006/relationships/slideLayout" Target="../slideLayouts/slideLayout102.xml"/><Relationship Id="rId13" Type="http://schemas.openxmlformats.org/officeDocument/2006/relationships/slideLayout" Target="../slideLayouts/slideLayout103.xml"/><Relationship Id="rId14" Type="http://schemas.openxmlformats.org/officeDocument/2006/relationships/slideLayout" Target="../slideLayouts/slideLayout104.xml"/><Relationship Id="rId15" Type="http://schemas.openxmlformats.org/officeDocument/2006/relationships/slideLayout" Target="../slideLayouts/slideLayout105.xml"/><Relationship Id="rId16" Type="http://schemas.openxmlformats.org/officeDocument/2006/relationships/slideLayout" Target="../slideLayouts/slideLayout106.xml"/><Relationship Id="rId17" Type="http://schemas.openxmlformats.org/officeDocument/2006/relationships/theme" Target="../theme/theme7.xml"/><Relationship Id="rId18" Type="http://schemas.openxmlformats.org/officeDocument/2006/relationships/image" Target="../media/image1.jpeg"/><Relationship Id="rId1" Type="http://schemas.openxmlformats.org/officeDocument/2006/relationships/slideLayout" Target="../slideLayouts/slideLayout91.xml"/><Relationship Id="rId2" Type="http://schemas.openxmlformats.org/officeDocument/2006/relationships/slideLayout" Target="../slideLayouts/slideLayout92.xml"/><Relationship Id="rId3" Type="http://schemas.openxmlformats.org/officeDocument/2006/relationships/slideLayout" Target="../slideLayouts/slideLayout93.xml"/><Relationship Id="rId4" Type="http://schemas.openxmlformats.org/officeDocument/2006/relationships/slideLayout" Target="../slideLayouts/slideLayout94.xml"/><Relationship Id="rId5" Type="http://schemas.openxmlformats.org/officeDocument/2006/relationships/slideLayout" Target="../slideLayouts/slideLayout95.xml"/><Relationship Id="rId6" Type="http://schemas.openxmlformats.org/officeDocument/2006/relationships/slideLayout" Target="../slideLayouts/slideLayout96.xml"/><Relationship Id="rId7" Type="http://schemas.openxmlformats.org/officeDocument/2006/relationships/slideLayout" Target="../slideLayouts/slideLayout97.xml"/><Relationship Id="rId8" Type="http://schemas.openxmlformats.org/officeDocument/2006/relationships/slideLayout" Target="../slideLayouts/slideLayout98.xml"/><Relationship Id="rId9" Type="http://schemas.openxmlformats.org/officeDocument/2006/relationships/slideLayout" Target="../slideLayouts/slideLayout99.xml"/><Relationship Id="rId10" Type="http://schemas.openxmlformats.org/officeDocument/2006/relationships/slideLayout" Target="../slideLayouts/slideLayout10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89AA64-45DD-481A-BFE5-857C2A5DC15A}" type="datetimeFigureOut">
              <a:rPr lang="en-US" smtClean="0"/>
              <a:pPr/>
              <a:t>6/20/14</a:t>
            </a:fld>
            <a:endParaRPr lang="en-US" dirty="0"/>
          </a:p>
        </p:txBody>
      </p:sp>
      <p:sp>
        <p:nvSpPr>
          <p:cNvPr id="5" name="Footer Placeholder 4"/>
          <p:cNvSpPr>
            <a:spLocks noGrp="1"/>
          </p:cNvSpPr>
          <p:nvPr>
            <p:ph type="ftr" sz="quarter" idx="3"/>
          </p:nvPr>
        </p:nvSpPr>
        <p:spPr>
          <a:xfrm>
            <a:off x="3124200" y="635635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1" y="635635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434688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204"/>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91"/>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8852439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ransition xmlns:p14="http://schemas.microsoft.com/office/powerpoint/2010/mai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28600"/>
            <a:ext cx="8381901" cy="553998"/>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989013"/>
            <a:ext cx="8381901" cy="194514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8840177"/>
      </p:ext>
    </p:extLst>
  </p:cSld>
  <p:clrMap bg1="dk1" tx1="lt1" bg2="dk2"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Lst>
  <p:transition xmlns:p14="http://schemas.microsoft.com/office/powerpoint/2010/main">
    <p:fade/>
  </p:transition>
  <p:timing>
    <p:tnLst>
      <p:par>
        <p:cTn xmlns:p14="http://schemas.microsoft.com/office/powerpoint/2010/main" id="1" dur="indefinite" restart="never" nodeType="tmRoot"/>
      </p:par>
    </p:tnLst>
  </p:timing>
  <p:txStyles>
    <p:titleStyle>
      <a:lvl1pPr algn="l" defTabSz="914363" rtl="0" eaLnBrk="1" latinLnBrk="0" hangingPunct="1">
        <a:lnSpc>
          <a:spcPct val="90000"/>
        </a:lnSpc>
        <a:spcBef>
          <a:spcPct val="0"/>
        </a:spcBef>
        <a:buNone/>
        <a:defRPr lang="en-US" sz="4000" b="0" kern="1200" cap="none" spc="-15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p:titleStyle>
    <p:bodyStyle>
      <a:lvl1pPr marL="460375" indent="-460375" algn="l" defTabSz="914363" rtl="0" eaLnBrk="1" latinLnBrk="0" hangingPunct="1">
        <a:lnSpc>
          <a:spcPct val="90000"/>
        </a:lnSpc>
        <a:spcBef>
          <a:spcPct val="20000"/>
        </a:spcBef>
        <a:buSzPct val="100000"/>
        <a:buFontTx/>
        <a:buBlip>
          <a:blip r:embed="rId17"/>
        </a:buBlip>
        <a:defRPr lang="en-US" sz="2800" kern="1200" dirty="0" smtClean="0">
          <a:gradFill>
            <a:gsLst>
              <a:gs pos="0">
                <a:schemeClr val="tx1"/>
              </a:gs>
              <a:gs pos="86000">
                <a:schemeClr val="tx1"/>
              </a:gs>
            </a:gsLst>
            <a:lin ang="0" scaled="0"/>
          </a:gradFill>
          <a:latin typeface="+mj-lt"/>
          <a:ea typeface="+mn-ea"/>
          <a:cs typeface="+mn-cs"/>
        </a:defRPr>
      </a:lvl1pPr>
      <a:lvl2pPr marL="855663" indent="-395288" algn="l" defTabSz="914363" rtl="0" eaLnBrk="1" latinLnBrk="0" hangingPunct="1">
        <a:lnSpc>
          <a:spcPct val="90000"/>
        </a:lnSpc>
        <a:spcBef>
          <a:spcPct val="20000"/>
        </a:spcBef>
        <a:buSzPct val="100000"/>
        <a:buFontTx/>
        <a:buBlip>
          <a:blip r:embed="rId17"/>
        </a:buBlip>
        <a:defRPr lang="en-US" sz="2600" kern="1200" dirty="0" smtClean="0">
          <a:gradFill>
            <a:gsLst>
              <a:gs pos="0">
                <a:schemeClr val="tx1"/>
              </a:gs>
              <a:gs pos="86000">
                <a:schemeClr val="tx1"/>
              </a:gs>
            </a:gsLst>
            <a:lin ang="0" scaled="0"/>
          </a:gradFill>
          <a:latin typeface="+mj-lt"/>
          <a:ea typeface="+mn-ea"/>
          <a:cs typeface="+mn-cs"/>
        </a:defRPr>
      </a:lvl2pPr>
      <a:lvl3pPr marL="1258888" indent="-403225" algn="l" defTabSz="914363" rtl="0" eaLnBrk="1" latinLnBrk="0" hangingPunct="1">
        <a:lnSpc>
          <a:spcPct val="90000"/>
        </a:lnSpc>
        <a:spcBef>
          <a:spcPct val="20000"/>
        </a:spcBef>
        <a:buSzPct val="100000"/>
        <a:buFontTx/>
        <a:buBlip>
          <a:blip r:embed="rId17"/>
        </a:buBlip>
        <a:defRPr lang="en-US" sz="2400" kern="1200" dirty="0" smtClean="0">
          <a:gradFill>
            <a:gsLst>
              <a:gs pos="0">
                <a:schemeClr val="tx1"/>
              </a:gs>
              <a:gs pos="86000">
                <a:schemeClr val="tx1"/>
              </a:gs>
            </a:gsLst>
            <a:lin ang="0" scaled="0"/>
          </a:gradFill>
          <a:latin typeface="+mj-lt"/>
          <a:ea typeface="+mn-ea"/>
          <a:cs typeface="+mn-cs"/>
        </a:defRPr>
      </a:lvl3pPr>
      <a:lvl4pPr marL="1604963" indent="-346075" algn="l" defTabSz="914363" rtl="0" eaLnBrk="1" latinLnBrk="0" hangingPunct="1">
        <a:lnSpc>
          <a:spcPct val="90000"/>
        </a:lnSpc>
        <a:spcBef>
          <a:spcPct val="20000"/>
        </a:spcBef>
        <a:buSzPct val="100000"/>
        <a:buFontTx/>
        <a:buBlip>
          <a:blip r:embed="rId17"/>
        </a:buBlip>
        <a:defRPr lang="en-US" sz="2200" kern="1200" dirty="0" smtClean="0">
          <a:gradFill>
            <a:gsLst>
              <a:gs pos="0">
                <a:schemeClr val="tx1"/>
              </a:gs>
              <a:gs pos="86000">
                <a:schemeClr val="tx1"/>
              </a:gs>
            </a:gsLst>
            <a:lin ang="0" scaled="0"/>
          </a:gradFill>
          <a:latin typeface="+mj-lt"/>
          <a:ea typeface="+mn-ea"/>
          <a:cs typeface="+mn-cs"/>
        </a:defRPr>
      </a:lvl4pPr>
      <a:lvl5pPr marL="1941513" indent="-336550" algn="l" defTabSz="914363" rtl="0" eaLnBrk="1" latinLnBrk="0" hangingPunct="1">
        <a:lnSpc>
          <a:spcPct val="90000"/>
        </a:lnSpc>
        <a:spcBef>
          <a:spcPct val="20000"/>
        </a:spcBef>
        <a:buSzPct val="100000"/>
        <a:buFontTx/>
        <a:buBlip>
          <a:blip r:embed="rId17"/>
        </a:buBlip>
        <a:defRPr lang="en-US" sz="2000" kern="1200" dirty="0">
          <a:gradFill>
            <a:gsLst>
              <a:gs pos="0">
                <a:schemeClr val="tx1"/>
              </a:gs>
              <a:gs pos="86000">
                <a:schemeClr val="tx1"/>
              </a:gs>
            </a:gsLst>
            <a:lin ang="0" scaled="0"/>
          </a:gradFill>
          <a:latin typeface="+mj-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4133330114"/>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Lst>
  <p:transition xmlns:p14="http://schemas.microsoft.com/office/powerpoint/2010/mai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1208916913"/>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Lst>
  <p:transition xmlns:p14="http://schemas.microsoft.com/office/powerpoint/2010/mai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4126921638"/>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Lst>
  <p:transition xmlns:p14="http://schemas.microsoft.com/office/powerpoint/2010/mai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3294256989"/>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 id="2147483770" r:id="rId15"/>
    <p:sldLayoutId id="2147483771" r:id="rId16"/>
  </p:sldLayoutIdLst>
  <p:transition xmlns:p14="http://schemas.microsoft.com/office/powerpoint/2010/mai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hyperlink" Target="http://www.devpartners.com/" TargetMode="External"/><Relationship Id="rId5" Type="http://schemas.openxmlformats.org/officeDocument/2006/relationships/image" Target="../media/image16.png"/><Relationship Id="rId6" Type="http://schemas.openxmlformats.org/officeDocument/2006/relationships/hyperlink" Target="http://codingoutloud.files.wordpress.com/2006/10/mvp_fullcolor_forscreen1.png" TargetMode="External"/><Relationship Id="rId7" Type="http://schemas.openxmlformats.org/officeDocument/2006/relationships/image" Target="../media/image17.png"/><Relationship Id="rId8"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9.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manage.windowsazure.com/"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www.gartner.com/technology/reprints.do?id=1-1IMDMZ8&amp;ct=130819&amp;st=sb" TargetMode="External"/><Relationship Id="rId4" Type="http://schemas.openxmlformats.org/officeDocument/2006/relationships/image" Target="../media/image20.png"/><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hyperlink" Target="http://www.gartner.com/technology/reprints.do?id=1-1IMDMZ8&amp;ct=130819&amp;st=sb" TargetMode="External"/><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3" Type="http://schemas.openxmlformats.org/officeDocument/2006/relationships/hyperlink" Target="http://www.gartner.com/technology/reprints.do?ct=140108&amp;id=1-1P502BX&amp;st=sb" TargetMode="External"/><Relationship Id="rId4" Type="http://schemas.openxmlformats.org/officeDocument/2006/relationships/image" Target="../media/image22.png"/><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8" Type="http://schemas.openxmlformats.org/officeDocument/2006/relationships/image" Target="../media/image23.png"/><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4" Type="http://schemas.openxmlformats.org/officeDocument/2006/relationships/diagramLayout" Target="../diagrams/layout3.xml"/><Relationship Id="rId5" Type="http://schemas.openxmlformats.org/officeDocument/2006/relationships/diagramQuickStyle" Target="../diagrams/quickStyle3.xml"/><Relationship Id="rId6" Type="http://schemas.openxmlformats.org/officeDocument/2006/relationships/diagramColors" Target="../diagrams/colors3.xml"/><Relationship Id="rId7" Type="http://schemas.microsoft.com/office/2007/relationships/diagramDrawing" Target="../diagrams/drawing3.xml"/><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4.xml"/><Relationship Id="rId4" Type="http://schemas.openxmlformats.org/officeDocument/2006/relationships/diagramLayout" Target="../diagrams/layout4.xml"/><Relationship Id="rId5" Type="http://schemas.openxmlformats.org/officeDocument/2006/relationships/diagramQuickStyle" Target="../diagrams/quickStyle4.xml"/><Relationship Id="rId6" Type="http://schemas.openxmlformats.org/officeDocument/2006/relationships/diagramColors" Target="../diagrams/colors4.xml"/><Relationship Id="rId7" Type="http://schemas.microsoft.com/office/2007/relationships/diagramDrawing" Target="../diagrams/drawing4.xml"/><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9" Type="http://schemas.openxmlformats.org/officeDocument/2006/relationships/image" Target="../media/image25.emf"/><Relationship Id="rId20" Type="http://schemas.openxmlformats.org/officeDocument/2006/relationships/image" Target="../media/image36.emf"/><Relationship Id="rId21" Type="http://schemas.openxmlformats.org/officeDocument/2006/relationships/image" Target="../media/image37.jpeg"/><Relationship Id="rId22" Type="http://schemas.openxmlformats.org/officeDocument/2006/relationships/image" Target="../media/image38.png"/><Relationship Id="rId23" Type="http://schemas.openxmlformats.org/officeDocument/2006/relationships/image" Target="../media/image39.jpeg"/><Relationship Id="rId24" Type="http://schemas.openxmlformats.org/officeDocument/2006/relationships/image" Target="../media/image40.png"/><Relationship Id="rId25" Type="http://schemas.openxmlformats.org/officeDocument/2006/relationships/image" Target="../media/image41.png"/><Relationship Id="rId26" Type="http://schemas.openxmlformats.org/officeDocument/2006/relationships/image" Target="../media/image42.jpeg"/><Relationship Id="rId27" Type="http://schemas.openxmlformats.org/officeDocument/2006/relationships/image" Target="../media/image43.jpeg"/><Relationship Id="rId28" Type="http://schemas.openxmlformats.org/officeDocument/2006/relationships/image" Target="../media/image44.jpeg"/><Relationship Id="rId29" Type="http://schemas.openxmlformats.org/officeDocument/2006/relationships/image" Target="../media/image45.png"/><Relationship Id="rId10" Type="http://schemas.openxmlformats.org/officeDocument/2006/relationships/image" Target="../media/image26.emf"/><Relationship Id="rId11" Type="http://schemas.openxmlformats.org/officeDocument/2006/relationships/image" Target="../media/image27.emf"/><Relationship Id="rId12" Type="http://schemas.openxmlformats.org/officeDocument/2006/relationships/image" Target="../media/image28.emf"/><Relationship Id="rId13" Type="http://schemas.openxmlformats.org/officeDocument/2006/relationships/image" Target="../media/image29.emf"/><Relationship Id="rId14" Type="http://schemas.openxmlformats.org/officeDocument/2006/relationships/image" Target="../media/image30.emf"/><Relationship Id="rId15" Type="http://schemas.openxmlformats.org/officeDocument/2006/relationships/image" Target="../media/image31.emf"/><Relationship Id="rId16" Type="http://schemas.openxmlformats.org/officeDocument/2006/relationships/image" Target="../media/image32.emf"/><Relationship Id="rId17" Type="http://schemas.openxmlformats.org/officeDocument/2006/relationships/image" Target="../media/image33.jpeg"/><Relationship Id="rId18" Type="http://schemas.openxmlformats.org/officeDocument/2006/relationships/image" Target="../media/image34.emf"/><Relationship Id="rId19" Type="http://schemas.openxmlformats.org/officeDocument/2006/relationships/image" Target="../media/image35.emf"/><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diagramData" Target="../diagrams/data5.xml"/><Relationship Id="rId4" Type="http://schemas.openxmlformats.org/officeDocument/2006/relationships/diagramLayout" Target="../diagrams/layout5.xml"/><Relationship Id="rId5" Type="http://schemas.openxmlformats.org/officeDocument/2006/relationships/diagramQuickStyle" Target="../diagrams/quickStyle5.xml"/><Relationship Id="rId6" Type="http://schemas.openxmlformats.org/officeDocument/2006/relationships/diagramColors" Target="../diagrams/colors5.xml"/><Relationship Id="rId7" Type="http://schemas.microsoft.com/office/2007/relationships/diagramDrawing" Target="../diagrams/drawing5.xml"/><Relationship Id="rId8" Type="http://schemas.openxmlformats.org/officeDocument/2006/relationships/image" Target="../media/image24.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hyperlink" Target="http://azuremap.blob.core.windows.net/apps/bingmap-geojson-display.html" TargetMode="External"/><Relationship Id="rId4" Type="http://schemas.openxmlformats.org/officeDocument/2006/relationships/hyperlink" Target="http://blog.codingoutloud.com/2014/02/01/mapping-windows-azure-4-years-after-full-general-availability/" TargetMode="External"/><Relationship Id="rId5" Type="http://schemas.openxmlformats.org/officeDocument/2006/relationships/image" Target="../media/image46.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msdn.microsoft.com/en-us/library/azure/dn249410.aspx"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adstreamer.cloudapp.net"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0.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51.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hyperlink" Target="http://msdn.microsoft.com/en-us/library/system.diagnostics.tracing.eventsource.aspx" TargetMode="External"/><Relationship Id="rId4" Type="http://schemas.openxmlformats.org/officeDocument/2006/relationships/hyperlink" Target="http://msdn.microsoft.com/en-us/library/dn169621.aspx" TargetMode="External"/><Relationship Id="rId5" Type="http://schemas.openxmlformats.org/officeDocument/2006/relationships/hyperlink" Target="http://www.microsoft.com/en-us/download/details.aspx?id=28567" TargetMode="External"/><Relationship Id="rId6" Type="http://schemas.openxmlformats.org/officeDocument/2006/relationships/hyperlink" Target="http://en.wikipedia.org/wiki/Telemetry" TargetMode="External"/><Relationship Id="rId7" Type="http://schemas.openxmlformats.org/officeDocument/2006/relationships/hyperlink" Target="http://social.technet.microsoft.com/wiki/contents/articles/17987.cloud-service-fundamentals.aspx%23Telemetry_Basics_and_Troubleshooting" TargetMode="External"/><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ithub.com/jonwagner/EventSourceProxy/wiki/Implementing-an-EventSource" TargetMode="External"/><Relationship Id="rId3" Type="http://schemas.openxmlformats.org/officeDocument/2006/relationships/hyperlink" Target="https://github.com/jonwagner/EventSourceProxy/wiki/Using-LogMan-for-ETW-Tracing" TargetMode="Externa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ithub.com/codingoutloud/Pronounce.io/blob/master/Pronounce.Logging/PronounceEventSource.cs" TargetMode="External"/><Relationship Id="rId3" Type="http://schemas.openxmlformats.org/officeDocument/2006/relationships/hyperlink" Target="https://gist.github.com/codingoutloud/9109e67e10aa2e97e7b6" TargetMode="Externa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hyperlink" Target="http://www.devpartners.com/" TargetMode="External"/><Relationship Id="rId5" Type="http://schemas.openxmlformats.org/officeDocument/2006/relationships/image" Target="../media/image16.png"/><Relationship Id="rId6" Type="http://schemas.openxmlformats.org/officeDocument/2006/relationships/hyperlink" Target="http://codingoutloud.files.wordpress.com/2006/10/mvp_fullcolor_forscreen1.png" TargetMode="External"/><Relationship Id="rId7" Type="http://schemas.openxmlformats.org/officeDocument/2006/relationships/image" Target="../media/image17.png"/><Relationship Id="rId8"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5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6092" y="5161840"/>
            <a:ext cx="2329424" cy="1147153"/>
          </a:xfrm>
          <a:prstGeom prst="rect">
            <a:avLst/>
          </a:prstGeom>
        </p:spPr>
      </p:pic>
      <p:sp>
        <p:nvSpPr>
          <p:cNvPr id="4" name="Content Placeholder 2"/>
          <p:cNvSpPr txBox="1">
            <a:spLocks/>
          </p:cNvSpPr>
          <p:nvPr/>
        </p:nvSpPr>
        <p:spPr>
          <a:xfrm>
            <a:off x="457199" y="6388608"/>
            <a:ext cx="8211929" cy="473852"/>
          </a:xfrm>
          <a:prstGeom prst="rect">
            <a:avLst/>
          </a:prstGeom>
          <a:solidFill>
            <a:schemeClr val="bg1"/>
          </a:solidFill>
        </p:spPr>
        <p:txBody>
          <a:bodyPr vert="horz" lIns="91440" tIns="45720" rIns="91440" bIns="45720" rtlCol="0" anchor="ctr">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200" dirty="0" smtClean="0"/>
              <a:t>• Except where noted, slide deck is © 2014 Development Partners Software Corporation  •  </a:t>
            </a:r>
            <a:r>
              <a:rPr lang="en-US" sz="1200" dirty="0" smtClean="0">
                <a:hlinkClick r:id="rId4"/>
              </a:rPr>
              <a:t>http://www.devpartners.com</a:t>
            </a:r>
            <a:r>
              <a:rPr lang="en-US" sz="1200" dirty="0"/>
              <a:t> </a:t>
            </a:r>
            <a:r>
              <a:rPr lang="en-US" sz="1200" dirty="0" smtClean="0"/>
              <a:t>•</a:t>
            </a:r>
            <a:endParaRPr lang="en-US" sz="1200" dirty="0"/>
          </a:p>
        </p:txBody>
      </p:sp>
      <p:sp>
        <p:nvSpPr>
          <p:cNvPr id="2" name="Title 1"/>
          <p:cNvSpPr>
            <a:spLocks noGrp="1"/>
          </p:cNvSpPr>
          <p:nvPr>
            <p:ph type="title"/>
          </p:nvPr>
        </p:nvSpPr>
        <p:spPr>
          <a:xfrm>
            <a:off x="457200" y="327351"/>
            <a:ext cx="8229600" cy="3452169"/>
          </a:xfrm>
          <a:solidFill>
            <a:schemeClr val="accent5">
              <a:lumMod val="20000"/>
              <a:lumOff val="80000"/>
            </a:schemeClr>
          </a:solidFill>
        </p:spPr>
        <p:txBody>
          <a:bodyPr anchor="ctr">
            <a:normAutofit/>
          </a:bodyPr>
          <a:lstStyle/>
          <a:p>
            <a:r>
              <a:rPr lang="en-US" sz="6600" b="1" dirty="0" smtClean="0"/>
              <a:t>Pragmatic Azure</a:t>
            </a:r>
            <a:r>
              <a:rPr lang="en-US" b="1" dirty="0"/>
              <a:t/>
            </a:r>
            <a:br>
              <a:rPr lang="en-US" b="1" dirty="0"/>
            </a:br>
            <a:r>
              <a:rPr lang="en-US" dirty="0" smtClean="0"/>
              <a:t>What can</a:t>
            </a:r>
            <a:r>
              <a:rPr lang="en-US" dirty="0"/>
              <a:t/>
            </a:r>
            <a:br>
              <a:rPr lang="en-US" dirty="0"/>
            </a:br>
            <a:r>
              <a:rPr lang="en-US" dirty="0"/>
              <a:t>the </a:t>
            </a:r>
            <a:r>
              <a:rPr lang="en-US" strike="sngStrike" dirty="0" smtClean="0"/>
              <a:t>Windows</a:t>
            </a:r>
            <a:r>
              <a:rPr lang="en-US" dirty="0" smtClean="0"/>
              <a:t> Microsoft </a:t>
            </a:r>
            <a:r>
              <a:rPr lang="en-US" dirty="0"/>
              <a:t>Azure cloud </a:t>
            </a:r>
            <a:r>
              <a:rPr lang="en-US" dirty="0" smtClean="0"/>
              <a:t>do for me?</a:t>
            </a:r>
            <a:endParaRPr lang="en-US" dirty="0"/>
          </a:p>
        </p:txBody>
      </p:sp>
      <p:sp>
        <p:nvSpPr>
          <p:cNvPr id="3" name="Content Placeholder 2"/>
          <p:cNvSpPr>
            <a:spLocks noGrp="1"/>
          </p:cNvSpPr>
          <p:nvPr>
            <p:ph idx="1"/>
          </p:nvPr>
        </p:nvSpPr>
        <p:spPr>
          <a:xfrm>
            <a:off x="457200" y="5739549"/>
            <a:ext cx="8229600" cy="1411429"/>
          </a:xfrm>
        </p:spPr>
        <p:txBody>
          <a:bodyPr>
            <a:normAutofit/>
          </a:bodyPr>
          <a:lstStyle/>
          <a:p>
            <a:pPr marL="0" indent="0">
              <a:buNone/>
            </a:pPr>
            <a:endParaRPr lang="en-US" dirty="0" smtClean="0"/>
          </a:p>
          <a:p>
            <a:pPr marL="0" indent="0">
              <a:buNone/>
            </a:pPr>
            <a:endParaRPr lang="en-US" dirty="0"/>
          </a:p>
        </p:txBody>
      </p:sp>
      <p:sp>
        <p:nvSpPr>
          <p:cNvPr id="6" name="Text Box 4"/>
          <p:cNvSpPr txBox="1">
            <a:spLocks noChangeArrowheads="1"/>
          </p:cNvSpPr>
          <p:nvPr/>
        </p:nvSpPr>
        <p:spPr bwMode="auto">
          <a:xfrm>
            <a:off x="309070" y="4831665"/>
            <a:ext cx="3539937" cy="147732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dirty="0">
                <a:latin typeface="Calibri" pitchFamily="34" charset="0"/>
              </a:rPr>
              <a:t>Bill Wilder</a:t>
            </a:r>
            <a:br>
              <a:rPr lang="en-US" b="1" dirty="0">
                <a:latin typeface="Calibri" pitchFamily="34" charset="0"/>
              </a:rPr>
            </a:br>
            <a:r>
              <a:rPr lang="en-US" dirty="0">
                <a:latin typeface="Calibri" pitchFamily="34" charset="0"/>
              </a:rPr>
              <a:t>@</a:t>
            </a:r>
            <a:r>
              <a:rPr lang="en-US" dirty="0" err="1" smtClean="0">
                <a:latin typeface="Calibri" pitchFamily="34" charset="0"/>
              </a:rPr>
              <a:t>codingoutloud</a:t>
            </a:r>
            <a:endParaRPr lang="en-US" b="1" dirty="0" smtClean="0">
              <a:latin typeface="Calibri" pitchFamily="34" charset="0"/>
            </a:endParaRPr>
          </a:p>
          <a:p>
            <a:pPr eaLnBrk="1" hangingPunct="1"/>
            <a:r>
              <a:rPr lang="en-US" dirty="0" smtClean="0">
                <a:latin typeface="Calibri" pitchFamily="34" charset="0"/>
              </a:rPr>
              <a:t>codingoutloud@gmail.com</a:t>
            </a:r>
          </a:p>
          <a:p>
            <a:pPr eaLnBrk="1" hangingPunct="1"/>
            <a:r>
              <a:rPr lang="en-US" dirty="0" smtClean="0">
                <a:latin typeface="Calibri" pitchFamily="34" charset="0"/>
              </a:rPr>
              <a:t>blog.codingoutloud.com</a:t>
            </a:r>
            <a:endParaRPr lang="en-US" dirty="0">
              <a:latin typeface="Calibri" pitchFamily="34" charset="0"/>
            </a:endParaRPr>
          </a:p>
          <a:p>
            <a:pPr eaLnBrk="1" hangingPunct="1"/>
            <a:r>
              <a:rPr lang="en-US" dirty="0" smtClean="0">
                <a:latin typeface="Calibri" pitchFamily="34" charset="0"/>
              </a:rPr>
              <a:t>linkedin.com/in/</a:t>
            </a:r>
            <a:r>
              <a:rPr lang="en-US" dirty="0" err="1" smtClean="0">
                <a:latin typeface="Calibri" pitchFamily="34" charset="0"/>
              </a:rPr>
              <a:t>billwilder</a:t>
            </a:r>
            <a:endParaRPr lang="en-US" dirty="0">
              <a:latin typeface="Calibri" pitchFamily="34" charset="0"/>
            </a:endParaRPr>
          </a:p>
        </p:txBody>
      </p:sp>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32364" y="5579375"/>
            <a:ext cx="1125475" cy="729618"/>
          </a:xfrm>
          <a:prstGeom prst="rect">
            <a:avLst/>
          </a:prstGeom>
        </p:spPr>
      </p:pic>
      <p:pic>
        <p:nvPicPr>
          <p:cNvPr id="8" name="Picture 2" descr="http://codingoutloud.files.wordpress.com/2006/10/mvp_fullcolor_forscreen1.png?w=95">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46110" y="4844494"/>
            <a:ext cx="927514" cy="146449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658515" y="4964825"/>
            <a:ext cx="1024128" cy="1344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Rectangle 8"/>
          <p:cNvSpPr txBox="1">
            <a:spLocks noChangeArrowheads="1"/>
          </p:cNvSpPr>
          <p:nvPr/>
        </p:nvSpPr>
        <p:spPr>
          <a:xfrm>
            <a:off x="838200" y="3792870"/>
            <a:ext cx="7543801" cy="1158605"/>
          </a:xfrm>
          <a:prstGeom prst="rect">
            <a:avLst/>
          </a:prstGeom>
        </p:spPr>
        <p:txBody>
          <a:bodyPr vert="horz" lIns="91440" tIns="45720" rIns="91440" bIns="45720" rtlCol="0"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None/>
              <a:defRPr/>
            </a:pPr>
            <a:r>
              <a:rPr lang="en-US" sz="2800" b="1" dirty="0" smtClean="0"/>
              <a:t>Boston Code Camp 21</a:t>
            </a:r>
            <a:endParaRPr lang="en-US" sz="2800" b="1" dirty="0" smtClean="0"/>
          </a:p>
          <a:p>
            <a:pPr marL="0" indent="0" algn="ctr">
              <a:lnSpc>
                <a:spcPct val="90000"/>
              </a:lnSpc>
              <a:buNone/>
              <a:defRPr/>
            </a:pPr>
            <a:r>
              <a:rPr lang="en-US" sz="2800" b="1" dirty="0" smtClean="0"/>
              <a:t>21-June-</a:t>
            </a:r>
            <a:r>
              <a:rPr lang="en-US" sz="2800" b="1" dirty="0" smtClean="0"/>
              <a:t>2014 </a:t>
            </a:r>
            <a:r>
              <a:rPr lang="en-US" sz="2800" b="1" dirty="0" smtClean="0"/>
              <a:t>(10:</a:t>
            </a:r>
            <a:r>
              <a:rPr lang="en-US" sz="2800" b="1" dirty="0" smtClean="0"/>
              <a:t>30</a:t>
            </a:r>
            <a:r>
              <a:rPr lang="en-US" sz="2800" b="1" dirty="0" smtClean="0"/>
              <a:t>-10:50</a:t>
            </a:r>
            <a:r>
              <a:rPr lang="en-US" sz="2800" b="1" dirty="0" smtClean="0"/>
              <a:t>)</a:t>
            </a:r>
            <a:endParaRPr lang="en-US" sz="2800" b="1" dirty="0"/>
          </a:p>
        </p:txBody>
      </p:sp>
    </p:spTree>
    <p:extLst>
      <p:ext uri="{BB962C8B-B14F-4D97-AF65-F5344CB8AC3E}">
        <p14:creationId xmlns:p14="http://schemas.microsoft.com/office/powerpoint/2010/main" val="38645377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US" dirty="0"/>
              <a:t>Some of the topics we will cover (in varying depths) include </a:t>
            </a:r>
            <a:r>
              <a:rPr lang="en-US" dirty="0" err="1"/>
              <a:t>devops</a:t>
            </a:r>
            <a:r>
              <a:rPr lang="en-US" dirty="0"/>
              <a:t>, </a:t>
            </a:r>
            <a:r>
              <a:rPr lang="en-US" dirty="0" err="1"/>
              <a:t>dev</a:t>
            </a:r>
            <a:r>
              <a:rPr lang="en-US" dirty="0"/>
              <a:t>-test, non-.NET tool stacks, federated identity, semantic logging, and cloud-friendly architecture patterns - all while touching on a variety of Azure features and services on the way</a:t>
            </a:r>
            <a:r>
              <a:rPr lang="en-US" dirty="0" smtClean="0"/>
              <a:t>.</a:t>
            </a:r>
          </a:p>
          <a:p>
            <a:r>
              <a:rPr lang="en-US" dirty="0" smtClean="0"/>
              <a:t>·  </a:t>
            </a:r>
            <a:r>
              <a:rPr lang="en-US" dirty="0"/>
              <a:t>Azure Active Directory (directory creation, application authentication, authorization, claims, maybe graph API</a:t>
            </a:r>
            <a:r>
              <a:rPr lang="en-US" dirty="0" smtClean="0"/>
              <a:t>)</a:t>
            </a:r>
          </a:p>
          <a:p>
            <a:r>
              <a:rPr lang="en-US" dirty="0" smtClean="0"/>
              <a:t>·  </a:t>
            </a:r>
            <a:r>
              <a:rPr lang="en-US" dirty="0"/>
              <a:t>ETW with Semantic Logging Application Block (SLAB) that streams log messages off to Azure Tables</a:t>
            </a:r>
            <a:r>
              <a:rPr lang="en-US" dirty="0" smtClean="0"/>
              <a:t>.</a:t>
            </a:r>
          </a:p>
          <a:p>
            <a:r>
              <a:rPr lang="en-US" dirty="0" smtClean="0"/>
              <a:t>·  </a:t>
            </a:r>
            <a:r>
              <a:rPr lang="en-US" dirty="0"/>
              <a:t>Queue-Centric Workflow pattern with Web </a:t>
            </a:r>
            <a:r>
              <a:rPr lang="en-US" dirty="0" smtClean="0"/>
              <a:t>Jobs</a:t>
            </a:r>
          </a:p>
          <a:p>
            <a:r>
              <a:rPr lang="en-US" dirty="0" smtClean="0"/>
              <a:t>·  </a:t>
            </a:r>
            <a:r>
              <a:rPr lang="en-US" dirty="0"/>
              <a:t>Blob Storage and the Azure </a:t>
            </a:r>
            <a:r>
              <a:rPr lang="en-US" dirty="0" smtClean="0"/>
              <a:t>CDN</a:t>
            </a:r>
          </a:p>
          <a:p>
            <a:r>
              <a:rPr lang="en-US" dirty="0" smtClean="0"/>
              <a:t>·  </a:t>
            </a:r>
            <a:r>
              <a:rPr lang="en-US" dirty="0"/>
              <a:t>MSDN account for </a:t>
            </a:r>
            <a:r>
              <a:rPr lang="en-US" dirty="0" err="1" smtClean="0"/>
              <a:t>dev</a:t>
            </a:r>
            <a:r>
              <a:rPr lang="en-US" dirty="0" smtClean="0"/>
              <a:t>-test</a:t>
            </a:r>
          </a:p>
          <a:p>
            <a:r>
              <a:rPr lang="en-US" dirty="0" err="1" smtClean="0"/>
              <a:t>DevOps</a:t>
            </a:r>
            <a:r>
              <a:rPr lang="en-US" dirty="0" smtClean="0"/>
              <a:t>: SCRIPTING – Chef and Puppet</a:t>
            </a:r>
          </a:p>
          <a:p>
            <a:r>
              <a:rPr lang="en-US" b="1" dirty="0"/>
              <a:t>Priced for Test-Dev.</a:t>
            </a:r>
          </a:p>
          <a:p>
            <a:endParaRPr lang="en-US" dirty="0"/>
          </a:p>
        </p:txBody>
      </p:sp>
    </p:spTree>
    <p:extLst>
      <p:ext uri="{BB962C8B-B14F-4D97-AF65-F5344CB8AC3E}">
        <p14:creationId xmlns:p14="http://schemas.microsoft.com/office/powerpoint/2010/main" val="96214111"/>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2515"/>
            <a:ext cx="8229600" cy="1143000"/>
          </a:xfrm>
        </p:spPr>
        <p:txBody>
          <a:bodyPr/>
          <a:lstStyle/>
          <a:p>
            <a:r>
              <a:rPr lang="en-US" dirty="0" smtClean="0"/>
              <a:t>My name is Bill Wilder</a:t>
            </a:r>
            <a:endParaRPr lang="en-US" dirty="0"/>
          </a:p>
        </p:txBody>
      </p:sp>
      <p:grpSp>
        <p:nvGrpSpPr>
          <p:cNvPr id="8" name="Group 7"/>
          <p:cNvGrpSpPr/>
          <p:nvPr/>
        </p:nvGrpSpPr>
        <p:grpSpPr>
          <a:xfrm rot="20814136">
            <a:off x="-76563" y="72260"/>
            <a:ext cx="8116777" cy="5258305"/>
            <a:chOff x="918060" y="1906524"/>
            <a:chExt cx="7003385" cy="4567425"/>
          </a:xfrm>
        </p:grpSpPr>
        <p:sp>
          <p:nvSpPr>
            <p:cNvPr id="4" name="Rounded Rectangle 3"/>
            <p:cNvSpPr/>
            <p:nvPr/>
          </p:nvSpPr>
          <p:spPr>
            <a:xfrm>
              <a:off x="918060" y="1906524"/>
              <a:ext cx="7003385" cy="4567425"/>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205464" y="1940654"/>
              <a:ext cx="4428576" cy="1754326"/>
            </a:xfrm>
            <a:prstGeom prst="rect">
              <a:avLst/>
            </a:prstGeom>
            <a:noFill/>
          </p:spPr>
          <p:txBody>
            <a:bodyPr wrap="square" lIns="91440" tIns="45720" rIns="91440" bIns="45720">
              <a:spAutoFit/>
            </a:bodyPr>
            <a:lstStyle/>
            <a:p>
              <a:pPr algn="ctr"/>
              <a:r>
                <a:rPr lang="en-US" sz="54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HELLO</a:t>
              </a:r>
            </a:p>
            <a:p>
              <a:pPr algn="ctr"/>
              <a:r>
                <a:rPr lang="en-US"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my name is</a:t>
              </a:r>
              <a:endParaRPr lang="en-US" sz="5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6" name="Rectangle 5"/>
            <p:cNvSpPr/>
            <p:nvPr/>
          </p:nvSpPr>
          <p:spPr>
            <a:xfrm>
              <a:off x="1222555" y="3733495"/>
              <a:ext cx="6394395" cy="243596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529900" y="4454552"/>
              <a:ext cx="5785405" cy="985298"/>
            </a:xfrm>
            <a:prstGeom prst="rect">
              <a:avLst/>
            </a:prstGeom>
            <a:noFill/>
          </p:spPr>
          <p:txBody>
            <a:bodyPr wrap="square" rtlCol="0" anchor="ctr">
              <a:spAutoFit/>
            </a:bodyPr>
            <a:lstStyle/>
            <a:p>
              <a:pPr algn="ctr"/>
              <a:r>
                <a:rPr lang="en-US" sz="8000" dirty="0" smtClean="0">
                  <a:solidFill>
                    <a:schemeClr val="tx2"/>
                  </a:solidFill>
                  <a:latin typeface="Script MT Bold" pitchFamily="66" charset="0"/>
                </a:rPr>
                <a:t>Bill Wilder</a:t>
              </a:r>
              <a:endParaRPr lang="en-US" sz="8000" dirty="0">
                <a:solidFill>
                  <a:schemeClr val="tx2"/>
                </a:solidFill>
                <a:latin typeface="Script MT Bold" pitchFamily="66" charset="0"/>
              </a:endParaRPr>
            </a:p>
          </p:txBody>
        </p:sp>
      </p:grpSp>
      <p:sp>
        <p:nvSpPr>
          <p:cNvPr id="3" name="TextBox 2"/>
          <p:cNvSpPr txBox="1"/>
          <p:nvPr/>
        </p:nvSpPr>
        <p:spPr>
          <a:xfrm>
            <a:off x="5541004" y="4951475"/>
            <a:ext cx="3598421" cy="1938992"/>
          </a:xfrm>
          <a:prstGeom prst="rect">
            <a:avLst/>
          </a:prstGeom>
          <a:noFill/>
        </p:spPr>
        <p:txBody>
          <a:bodyPr wrap="none" rtlCol="0">
            <a:spAutoFit/>
          </a:bodyPr>
          <a:lstStyle/>
          <a:p>
            <a:r>
              <a:rPr lang="en-US" sz="2400" b="1" dirty="0" smtClean="0"/>
              <a:t>codingoutloud</a:t>
            </a:r>
            <a:r>
              <a:rPr lang="en-US" sz="2400" dirty="0" smtClean="0"/>
              <a:t>@gmail.com</a:t>
            </a:r>
          </a:p>
          <a:p>
            <a:r>
              <a:rPr lang="en-US" sz="2400" dirty="0" smtClean="0"/>
              <a:t>blog.</a:t>
            </a:r>
            <a:r>
              <a:rPr lang="en-US" sz="2400" b="1" dirty="0" smtClean="0"/>
              <a:t>codingoutloud</a:t>
            </a:r>
            <a:r>
              <a:rPr lang="en-US" sz="2400" dirty="0" smtClean="0"/>
              <a:t>.com</a:t>
            </a:r>
          </a:p>
          <a:p>
            <a:r>
              <a:rPr lang="en-US" sz="2400" dirty="0"/>
              <a:t>@</a:t>
            </a:r>
            <a:r>
              <a:rPr lang="en-US" sz="2400" b="1" dirty="0" err="1" smtClean="0"/>
              <a:t>codingoutloud</a:t>
            </a:r>
            <a:endParaRPr lang="en-US" sz="2400" b="1" dirty="0" smtClean="0"/>
          </a:p>
          <a:p>
            <a:endParaRPr lang="en-US" sz="2400" b="1" dirty="0"/>
          </a:p>
          <a:p>
            <a:r>
              <a:rPr lang="en-US" sz="2400" b="1" dirty="0" smtClean="0"/>
              <a:t>www.devpartners.com</a:t>
            </a:r>
            <a:endParaRPr lang="en-US" sz="2400" b="1" dirty="0"/>
          </a:p>
        </p:txBody>
      </p:sp>
    </p:spTree>
    <p:extLst>
      <p:ext uri="{BB962C8B-B14F-4D97-AF65-F5344CB8AC3E}">
        <p14:creationId xmlns:p14="http://schemas.microsoft.com/office/powerpoint/2010/main" val="1247578735"/>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5" y="-1747415"/>
            <a:ext cx="9134850" cy="12230131"/>
          </a:xfrm>
          <a:prstGeom prst="rect">
            <a:avLst/>
          </a:prstGeom>
        </p:spPr>
      </p:pic>
    </p:spTree>
    <p:extLst>
      <p:ext uri="{BB962C8B-B14F-4D97-AF65-F5344CB8AC3E}">
        <p14:creationId xmlns:p14="http://schemas.microsoft.com/office/powerpoint/2010/main" val="222685687"/>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Azure Portal</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Manually perform some operation</a:t>
            </a:r>
          </a:p>
          <a:p>
            <a:pPr marL="0" indent="0">
              <a:buNone/>
            </a:pPr>
            <a:r>
              <a:rPr lang="en-US" dirty="0"/>
              <a:t>	</a:t>
            </a:r>
            <a:r>
              <a:rPr lang="en-US" dirty="0" smtClean="0"/>
              <a:t>Could also automate</a:t>
            </a:r>
          </a:p>
          <a:p>
            <a:pPr marL="0" indent="0">
              <a:buNone/>
            </a:pPr>
            <a:endParaRPr lang="en-US" dirty="0"/>
          </a:p>
          <a:p>
            <a:pPr marL="0" indent="0">
              <a:buNone/>
            </a:pPr>
            <a:r>
              <a:rPr lang="en-US" dirty="0" smtClean="0"/>
              <a:t>View what’s happening</a:t>
            </a:r>
          </a:p>
          <a:p>
            <a:pPr marL="0" indent="0">
              <a:buNone/>
            </a:pPr>
            <a:r>
              <a:rPr lang="en-US" dirty="0" smtClean="0"/>
              <a:t>Good overview of capabilities</a:t>
            </a:r>
          </a:p>
          <a:p>
            <a:pPr marL="0" indent="0">
              <a:buNone/>
            </a:pPr>
            <a:endParaRPr lang="en-US" dirty="0"/>
          </a:p>
          <a:p>
            <a:pPr marL="0" indent="0">
              <a:buNone/>
            </a:pPr>
            <a:r>
              <a:rPr lang="en-US" dirty="0" smtClean="0">
                <a:hlinkClick r:id="rId2"/>
              </a:rPr>
              <a:t>https://manage.windowsazure.com</a:t>
            </a:r>
            <a:r>
              <a:rPr lang="en-US" dirty="0" smtClean="0"/>
              <a:t> </a:t>
            </a:r>
            <a:endParaRPr lang="en-US" dirty="0"/>
          </a:p>
        </p:txBody>
      </p:sp>
    </p:spTree>
    <p:extLst>
      <p:ext uri="{BB962C8B-B14F-4D97-AF65-F5344CB8AC3E}">
        <p14:creationId xmlns:p14="http://schemas.microsoft.com/office/powerpoint/2010/main" val="480960212"/>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2857499" y="2857500"/>
            <a:ext cx="6858002" cy="1143000"/>
          </a:xfrm>
        </p:spPr>
        <p:txBody>
          <a:bodyPr>
            <a:normAutofit fontScale="90000"/>
          </a:bodyPr>
          <a:lstStyle/>
          <a:p>
            <a:r>
              <a:rPr lang="en-US" sz="4900" b="1" dirty="0" err="1"/>
              <a:t>IaaS</a:t>
            </a:r>
            <a:r>
              <a:rPr lang="en-US" sz="4900" b="1" dirty="0"/>
              <a:t> </a:t>
            </a:r>
            <a:r>
              <a:rPr lang="en-US" sz="4900" dirty="0"/>
              <a:t>According to Gartner</a:t>
            </a:r>
            <a:r>
              <a:rPr lang="en-US" dirty="0" smtClean="0"/>
              <a:t> </a:t>
            </a:r>
            <a:r>
              <a:rPr lang="en-US" sz="1600" dirty="0">
                <a:hlinkClick r:id="rId3"/>
              </a:rPr>
              <a:t>http://www.gartner.com/technology/reprints.do?id=1-1IMDMZ8&amp;ct=130819&amp;st=sb</a:t>
            </a:r>
            <a:r>
              <a:rPr lang="en-US" sz="1600" dirty="0"/>
              <a:t> </a:t>
            </a:r>
            <a:endParaRPr lang="en-US" dirty="0"/>
          </a:p>
        </p:txBody>
      </p:sp>
      <p:pic>
        <p:nvPicPr>
          <p:cNvPr id="3074" name="Picture 2" descr="Figure 1.Magic Quadrant for Cloud Infrastructure as a Servic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2475" y="61918"/>
            <a:ext cx="6703465" cy="6703465"/>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rot="5400000">
            <a:off x="5848801" y="2712051"/>
            <a:ext cx="5648594" cy="1344623"/>
          </a:xfrm>
          <a:prstGeom prst="rect">
            <a:avLst/>
          </a:prstGeom>
        </p:spPr>
        <p:txBody>
          <a:bodyPr vert="horz" lIns="91430" tIns="45715" rIns="91430" bIns="45715"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400" b="1" dirty="0">
                <a:effectLst>
                  <a:outerShdw blurRad="38100" dist="38100" dir="2700000" algn="tl">
                    <a:srgbClr val="000000">
                      <a:alpha val="43137"/>
                    </a:srgbClr>
                  </a:outerShdw>
                </a:effectLst>
              </a:rPr>
              <a:t>Aug 2013</a:t>
            </a:r>
            <a:endParaRPr lang="en-US" sz="5400" b="1" dirty="0">
              <a:effectLst>
                <a:outerShdw blurRad="38100" dist="38100" dir="2700000" algn="tl">
                  <a:srgbClr val="000000">
                    <a:alpha val="43137"/>
                  </a:srgbClr>
                </a:outerShdw>
              </a:effectLst>
            </a:endParaRPr>
          </a:p>
        </p:txBody>
      </p:sp>
      <p:sp>
        <p:nvSpPr>
          <p:cNvPr id="3" name="Oval 2"/>
          <p:cNvSpPr/>
          <p:nvPr/>
        </p:nvSpPr>
        <p:spPr>
          <a:xfrm>
            <a:off x="5724665" y="3798811"/>
            <a:ext cx="1217980" cy="608990"/>
          </a:xfrm>
          <a:prstGeom prst="ellipse">
            <a:avLst/>
          </a:prstGeom>
          <a:noFill/>
          <a:ln w="4762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ctr"/>
            <a:endParaRPr lang="en-US"/>
          </a:p>
        </p:txBody>
      </p:sp>
    </p:spTree>
    <p:extLst>
      <p:ext uri="{BB962C8B-B14F-4D97-AF65-F5344CB8AC3E}">
        <p14:creationId xmlns:p14="http://schemas.microsoft.com/office/powerpoint/2010/main" val="4281640373"/>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222554" y="-833930"/>
            <a:ext cx="7612375" cy="8221365"/>
          </a:xfrm>
          <a:prstGeom prst="rect">
            <a:avLst/>
          </a:prstGeom>
        </p:spPr>
      </p:pic>
      <p:sp>
        <p:nvSpPr>
          <p:cNvPr id="2" name="Title 1"/>
          <p:cNvSpPr>
            <a:spLocks noGrp="1"/>
          </p:cNvSpPr>
          <p:nvPr>
            <p:ph type="title"/>
          </p:nvPr>
        </p:nvSpPr>
        <p:spPr>
          <a:xfrm rot="16200000">
            <a:off x="-2857499" y="2857500"/>
            <a:ext cx="6858002" cy="1143000"/>
          </a:xfrm>
        </p:spPr>
        <p:txBody>
          <a:bodyPr>
            <a:normAutofit fontScale="90000"/>
          </a:bodyPr>
          <a:lstStyle/>
          <a:p>
            <a:r>
              <a:rPr lang="en-US" sz="4900" b="1" dirty="0" err="1"/>
              <a:t>IaaS</a:t>
            </a:r>
            <a:r>
              <a:rPr lang="en-US" sz="4900" b="1" dirty="0"/>
              <a:t> </a:t>
            </a:r>
            <a:r>
              <a:rPr lang="en-US" sz="4900" dirty="0"/>
              <a:t>According to Gartner</a:t>
            </a:r>
            <a:r>
              <a:rPr lang="en-US" dirty="0" smtClean="0"/>
              <a:t> </a:t>
            </a:r>
            <a:r>
              <a:rPr lang="en-US" sz="1600" dirty="0">
                <a:hlinkClick r:id="rId4"/>
              </a:rPr>
              <a:t>http://www.gartner.com/technology/reprints.do?id=1-1IMDMZ8&amp;ct=130819&amp;st=sb</a:t>
            </a:r>
            <a:r>
              <a:rPr lang="en-US" sz="1600" dirty="0"/>
              <a:t> </a:t>
            </a:r>
            <a:endParaRPr lang="en-US" dirty="0"/>
          </a:p>
        </p:txBody>
      </p:sp>
      <p:sp>
        <p:nvSpPr>
          <p:cNvPr id="3" name="Oval 2"/>
          <p:cNvSpPr/>
          <p:nvPr/>
        </p:nvSpPr>
        <p:spPr>
          <a:xfrm>
            <a:off x="6442764" y="2427921"/>
            <a:ext cx="1217980" cy="608990"/>
          </a:xfrm>
          <a:prstGeom prst="ellipse">
            <a:avLst/>
          </a:prstGeom>
          <a:noFill/>
          <a:ln w="4762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ctr"/>
            <a:endParaRPr lang="en-US" dirty="0"/>
          </a:p>
        </p:txBody>
      </p:sp>
      <p:sp>
        <p:nvSpPr>
          <p:cNvPr id="6" name="Title 1"/>
          <p:cNvSpPr txBox="1">
            <a:spLocks/>
          </p:cNvSpPr>
          <p:nvPr/>
        </p:nvSpPr>
        <p:spPr>
          <a:xfrm rot="5400000">
            <a:off x="5848801" y="2712051"/>
            <a:ext cx="5648594" cy="1344623"/>
          </a:xfrm>
          <a:prstGeom prst="rect">
            <a:avLst/>
          </a:prstGeom>
        </p:spPr>
        <p:txBody>
          <a:bodyPr vert="horz" lIns="91430" tIns="45715" rIns="91430" bIns="45715"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400" b="1" dirty="0">
                <a:effectLst>
                  <a:outerShdw blurRad="38100" dist="38100" dir="2700000" algn="tl">
                    <a:srgbClr val="000000">
                      <a:alpha val="43137"/>
                    </a:srgbClr>
                  </a:outerShdw>
                </a:effectLst>
              </a:rPr>
              <a:t>May 2014</a:t>
            </a:r>
            <a:endParaRPr lang="en-US" sz="5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68875205"/>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2857499" y="2857500"/>
            <a:ext cx="6858002" cy="1143000"/>
          </a:xfrm>
        </p:spPr>
        <p:txBody>
          <a:bodyPr>
            <a:normAutofit/>
          </a:bodyPr>
          <a:lstStyle/>
          <a:p>
            <a:r>
              <a:rPr lang="en-US" b="1" dirty="0" err="1" smtClean="0"/>
              <a:t>PaaS</a:t>
            </a:r>
            <a:r>
              <a:rPr lang="en-US" b="1" dirty="0" smtClean="0"/>
              <a:t> </a:t>
            </a:r>
            <a:r>
              <a:rPr lang="en-US" dirty="0" smtClean="0"/>
              <a:t>According to Gartner</a:t>
            </a:r>
            <a:r>
              <a:rPr lang="en-US" dirty="0"/>
              <a:t/>
            </a:r>
            <a:br>
              <a:rPr lang="en-US" dirty="0"/>
            </a:br>
            <a:r>
              <a:rPr lang="en-US" sz="1400" dirty="0">
                <a:hlinkClick r:id="rId3"/>
              </a:rPr>
              <a:t>http://www.gartner.com/technology/reprints.do?ct=140108&amp;id=1-1P502BX&amp;st=sb</a:t>
            </a:r>
            <a:r>
              <a:rPr lang="en-US" sz="1400" dirty="0"/>
              <a:t> </a:t>
            </a:r>
            <a:r>
              <a:rPr lang="en-US" sz="1600" dirty="0"/>
              <a:t> </a:t>
            </a:r>
            <a:endParaRPr lang="en-US" dirty="0"/>
          </a:p>
        </p:txBody>
      </p:sp>
      <p:pic>
        <p:nvPicPr>
          <p:cNvPr id="4098" name="Picture 2" descr="Figure 1.Magic Quadrant for Enterprise Application Platform as a Servic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7050" y="73760"/>
            <a:ext cx="6698890" cy="6698891"/>
          </a:xfrm>
          <a:prstGeom prst="rect">
            <a:avLst/>
          </a:prstGeom>
          <a:noFill/>
          <a:extLst>
            <a:ext uri="{909E8E84-426E-40dd-AFC4-6F175D3DCCD1}">
              <a14:hiddenFill xmlns:a14="http://schemas.microsoft.com/office/drawing/2010/main">
                <a:solidFill>
                  <a:srgbClr val="FFFFFF"/>
                </a:solidFill>
              </a14:hiddenFill>
            </a:ext>
          </a:extLst>
        </p:spPr>
      </p:pic>
      <p:sp>
        <p:nvSpPr>
          <p:cNvPr id="7" name="Oval 6"/>
          <p:cNvSpPr/>
          <p:nvPr/>
        </p:nvSpPr>
        <p:spPr>
          <a:xfrm>
            <a:off x="5567909" y="2676318"/>
            <a:ext cx="1217980" cy="608990"/>
          </a:xfrm>
          <a:prstGeom prst="ellipse">
            <a:avLst/>
          </a:prstGeom>
          <a:noFill/>
          <a:ln w="4762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ctr"/>
            <a:endParaRPr lang="en-US"/>
          </a:p>
        </p:txBody>
      </p:sp>
      <p:sp>
        <p:nvSpPr>
          <p:cNvPr id="8" name="Title 1"/>
          <p:cNvSpPr txBox="1">
            <a:spLocks/>
          </p:cNvSpPr>
          <p:nvPr/>
        </p:nvSpPr>
        <p:spPr>
          <a:xfrm rot="5400000">
            <a:off x="5848801" y="2712051"/>
            <a:ext cx="5648594" cy="1344623"/>
          </a:xfrm>
          <a:prstGeom prst="rect">
            <a:avLst/>
          </a:prstGeom>
        </p:spPr>
        <p:txBody>
          <a:bodyPr vert="horz" lIns="91430" tIns="45715" rIns="91430" bIns="45715"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400" b="1" dirty="0">
                <a:effectLst>
                  <a:outerShdw blurRad="38100" dist="38100" dir="2700000" algn="tl">
                    <a:srgbClr val="000000">
                      <a:alpha val="43137"/>
                    </a:srgbClr>
                  </a:outerShdw>
                </a:effectLst>
              </a:rPr>
              <a:t>Jan 2014</a:t>
            </a:r>
            <a:endParaRPr lang="en-US" sz="5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00025101"/>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ppt_w</p:attrName>
                                        </p:attrNameLst>
                                      </p:cBhvr>
                                      <p:tavLst>
                                        <p:tav tm="0" fmla="#ppt_w*sin(2.5*pi*$)">
                                          <p:val>
                                            <p:fltVal val="0"/>
                                          </p:val>
                                        </p:tav>
                                        <p:tav tm="100000">
                                          <p:val>
                                            <p:fltVal val="1"/>
                                          </p:val>
                                        </p:tav>
                                      </p:tavLst>
                                    </p:anim>
                                    <p:anim calcmode="lin" valueType="num">
                                      <p:cBhvr>
                                        <p:cTn id="9" dur="2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p:cNvSpPr>
            <a:spLocks noGrp="1"/>
          </p:cNvSpPr>
          <p:nvPr>
            <p:ph type="body" sz="quarter" idx="4294967295"/>
          </p:nvPr>
        </p:nvSpPr>
        <p:spPr>
          <a:xfrm>
            <a:off x="391124" y="1447798"/>
            <a:ext cx="8360574" cy="4726970"/>
          </a:xfrm>
          <a:prstGeom prst="rect">
            <a:avLst/>
          </a:prstGeom>
        </p:spPr>
        <p:txBody>
          <a:bodyPr>
            <a:normAutofit/>
          </a:bodyPr>
          <a:lstStyle/>
          <a:p>
            <a:endParaRPr lang="en-US" dirty="0" smtClean="0"/>
          </a:p>
          <a:p>
            <a:endParaRPr lang="en-US" dirty="0"/>
          </a:p>
        </p:txBody>
      </p:sp>
      <p:sp>
        <p:nvSpPr>
          <p:cNvPr id="9" name="Text Placeholder 12"/>
          <p:cNvSpPr txBox="1">
            <a:spLocks/>
          </p:cNvSpPr>
          <p:nvPr/>
        </p:nvSpPr>
        <p:spPr>
          <a:xfrm>
            <a:off x="134228" y="66320"/>
            <a:ext cx="4040400" cy="772711"/>
          </a:xfrm>
          <a:prstGeom prst="rect">
            <a:avLst/>
          </a:prstGeom>
        </p:spPr>
        <p:txBody>
          <a:bodyPr vert="horz" wrap="square" lIns="120447" tIns="75279" rIns="120447" bIns="75279" rtlCol="0">
            <a:spAutoFit/>
          </a:bodyPr>
          <a:lstStyle>
            <a:lvl1pPr marL="336111" marR="0" indent="-336111" algn="l" defTabSz="914274" rtl="0" eaLnBrk="1" fontAlgn="auto" latinLnBrk="0" hangingPunct="1">
              <a:lnSpc>
                <a:spcPct val="90000"/>
              </a:lnSpc>
              <a:spcBef>
                <a:spcPct val="20000"/>
              </a:spcBef>
              <a:spcAft>
                <a:spcPts val="0"/>
              </a:spcAft>
              <a:buClrTx/>
              <a:buSzPct val="90000"/>
              <a:buFont typeface="Arial" pitchFamily="34" charset="0"/>
              <a:buChar char="•"/>
              <a:tabLst/>
              <a:defRPr sz="3900" kern="1200" spc="0" baseline="0">
                <a:gradFill>
                  <a:gsLst>
                    <a:gs pos="1250">
                      <a:schemeClr val="tx2"/>
                    </a:gs>
                    <a:gs pos="99000">
                      <a:schemeClr val="tx2"/>
                    </a:gs>
                  </a:gsLst>
                  <a:lin ang="5400000" scaled="0"/>
                </a:gradFill>
                <a:latin typeface="+mj-lt"/>
                <a:ea typeface="+mn-ea"/>
                <a:cs typeface="+mn-cs"/>
              </a:defRPr>
            </a:lvl1pPr>
            <a:lvl2pPr marL="572633" marR="0" indent="-236522" algn="l" defTabSz="914274"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784258" marR="0" indent="-224074" algn="l" defTabSz="914274"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3pPr>
            <a:lvl4pPr marL="1008332" marR="0" indent="-224074" algn="l" defTabSz="914274"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4pPr>
            <a:lvl5pPr marL="1232405" marR="0" indent="-224074" algn="l" defTabSz="914274"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5pPr>
            <a:lvl6pPr marL="2514252" indent="-228569" algn="l" defTabSz="91427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390" indent="-228569" algn="l" defTabSz="91427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27" indent="-228569" algn="l" defTabSz="91427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665" indent="-228569" algn="l" defTabSz="914274"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4400" dirty="0">
                <a:solidFill>
                  <a:prstClr val="white"/>
                </a:solidFill>
                <a:effectLst>
                  <a:outerShdw blurRad="38100" dist="38100" dir="2700000" algn="tl">
                    <a:srgbClr val="000000">
                      <a:alpha val="43137"/>
                    </a:srgbClr>
                  </a:outerShdw>
                </a:effectLst>
              </a:rPr>
              <a:t>Azure delivers…</a:t>
            </a:r>
            <a:endParaRPr lang="en-US" sz="4400" dirty="0">
              <a:solidFill>
                <a:prstClr val="white"/>
              </a:solidFill>
              <a:effectLst>
                <a:outerShdw blurRad="38100" dist="38100" dir="2700000" algn="tl">
                  <a:srgbClr val="000000">
                    <a:alpha val="43137"/>
                  </a:srgbClr>
                </a:outerShdw>
              </a:effectLst>
            </a:endParaRPr>
          </a:p>
        </p:txBody>
      </p:sp>
      <p:grpSp>
        <p:nvGrpSpPr>
          <p:cNvPr id="2" name="Group 1"/>
          <p:cNvGrpSpPr/>
          <p:nvPr/>
        </p:nvGrpSpPr>
        <p:grpSpPr>
          <a:xfrm>
            <a:off x="2136040" y="1297535"/>
            <a:ext cx="4775882" cy="4254367"/>
            <a:chOff x="4312659" y="408916"/>
            <a:chExt cx="6879134" cy="6085163"/>
          </a:xfrm>
        </p:grpSpPr>
        <p:sp>
          <p:nvSpPr>
            <p:cNvPr id="6" name="Oval 5"/>
            <p:cNvSpPr/>
            <p:nvPr/>
          </p:nvSpPr>
          <p:spPr>
            <a:xfrm>
              <a:off x="5736769" y="408916"/>
              <a:ext cx="4030914" cy="4030914"/>
            </a:xfrm>
            <a:prstGeom prst="ellipse">
              <a:avLst/>
            </a:prstGeom>
            <a:solidFill>
              <a:schemeClr val="bg2">
                <a:lumMod val="75000"/>
                <a:lumOff val="2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3260" tIns="93260" rIns="93260" bIns="93260" numCol="1" spcCol="0" rtlCol="0" fromWordArt="0" anchor="b" anchorCtr="0" forceAA="0" compatLnSpc="1">
              <a:prstTxWarp prst="textNoShape">
                <a:avLst/>
              </a:prstTxWarp>
              <a:noAutofit/>
            </a:bodyPr>
            <a:lstStyle/>
            <a:p>
              <a:pPr algn="r"/>
              <a:endParaRPr lang="en-US" sz="1000" dirty="0" err="1">
                <a:solidFill>
                  <a:prstClr val="white"/>
                </a:solidFill>
              </a:endParaRPr>
            </a:p>
          </p:txBody>
        </p:sp>
        <p:sp>
          <p:nvSpPr>
            <p:cNvPr id="7" name="Oval 6"/>
            <p:cNvSpPr/>
            <p:nvPr/>
          </p:nvSpPr>
          <p:spPr>
            <a:xfrm>
              <a:off x="4312659" y="2463165"/>
              <a:ext cx="4030914" cy="4030914"/>
            </a:xfrm>
            <a:prstGeom prst="ellipse">
              <a:avLst/>
            </a:prstGeom>
            <a:solidFill>
              <a:schemeClr val="accent2">
                <a:lumMod val="7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3260" tIns="93260" rIns="93260" bIns="93260" numCol="1" spcCol="0" rtlCol="0" fromWordArt="0" anchor="b" anchorCtr="0" forceAA="0" compatLnSpc="1">
              <a:prstTxWarp prst="textNoShape">
                <a:avLst/>
              </a:prstTxWarp>
              <a:noAutofit/>
            </a:bodyPr>
            <a:lstStyle/>
            <a:p>
              <a:pPr algn="r"/>
              <a:endParaRPr lang="en-US" sz="1000" dirty="0" err="1">
                <a:solidFill>
                  <a:prstClr val="white"/>
                </a:solidFill>
              </a:endParaRPr>
            </a:p>
          </p:txBody>
        </p:sp>
        <p:sp>
          <p:nvSpPr>
            <p:cNvPr id="8" name="Oval 7"/>
            <p:cNvSpPr/>
            <p:nvPr/>
          </p:nvSpPr>
          <p:spPr>
            <a:xfrm>
              <a:off x="7160879" y="2463165"/>
              <a:ext cx="4030914" cy="4030914"/>
            </a:xfrm>
            <a:prstGeom prst="ellipse">
              <a:avLst/>
            </a:prstGeom>
            <a:solidFill>
              <a:schemeClr val="accent3">
                <a:lumMod val="7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3260" tIns="93260" rIns="93260" bIns="93260" numCol="1" spcCol="0" rtlCol="0" fromWordArt="0" anchor="b" anchorCtr="0" forceAA="0" compatLnSpc="1">
              <a:prstTxWarp prst="textNoShape">
                <a:avLst/>
              </a:prstTxWarp>
              <a:noAutofit/>
            </a:bodyPr>
            <a:lstStyle/>
            <a:p>
              <a:pPr algn="r"/>
              <a:endParaRPr lang="en-US" sz="1000" dirty="0" err="1">
                <a:solidFill>
                  <a:prstClr val="white"/>
                </a:solidFill>
              </a:endParaRPr>
            </a:p>
          </p:txBody>
        </p:sp>
        <p:sp>
          <p:nvSpPr>
            <p:cNvPr id="10" name="Freeform 9"/>
            <p:cNvSpPr/>
            <p:nvPr/>
          </p:nvSpPr>
          <p:spPr bwMode="auto">
            <a:xfrm>
              <a:off x="7166839" y="3058488"/>
              <a:ext cx="1155820" cy="1387848"/>
            </a:xfrm>
            <a:custGeom>
              <a:avLst/>
              <a:gdLst>
                <a:gd name="connsiteX0" fmla="*/ 477802 w 955602"/>
                <a:gd name="connsiteY0" fmla="*/ 0 h 1147438"/>
                <a:gd name="connsiteX1" fmla="*/ 494765 w 955602"/>
                <a:gd name="connsiteY1" fmla="*/ 16857 h 1147438"/>
                <a:gd name="connsiteX2" fmla="*/ 552173 w 955602"/>
                <a:gd name="connsiteY2" fmla="*/ 80000 h 1147438"/>
                <a:gd name="connsiteX3" fmla="*/ 599237 w 955602"/>
                <a:gd name="connsiteY3" fmla="*/ 135981 h 1147438"/>
                <a:gd name="connsiteX4" fmla="*/ 638559 w 955602"/>
                <a:gd name="connsiteY4" fmla="*/ 187894 h 1147438"/>
                <a:gd name="connsiteX5" fmla="*/ 684574 w 955602"/>
                <a:gd name="connsiteY5" fmla="*/ 253832 h 1147438"/>
                <a:gd name="connsiteX6" fmla="*/ 719600 w 955602"/>
                <a:gd name="connsiteY6" fmla="*/ 309184 h 1147438"/>
                <a:gd name="connsiteX7" fmla="*/ 759616 w 955602"/>
                <a:gd name="connsiteY7" fmla="*/ 379251 h 1147438"/>
                <a:gd name="connsiteX8" fmla="*/ 789915 w 955602"/>
                <a:gd name="connsiteY8" fmla="*/ 437519 h 1147438"/>
                <a:gd name="connsiteX9" fmla="*/ 823749 w 955602"/>
                <a:gd name="connsiteY9" fmla="*/ 511739 h 1147438"/>
                <a:gd name="connsiteX10" fmla="*/ 848930 w 955602"/>
                <a:gd name="connsiteY10" fmla="*/ 572300 h 1147438"/>
                <a:gd name="connsiteX11" fmla="*/ 876332 w 955602"/>
                <a:gd name="connsiteY11" fmla="*/ 650870 h 1147438"/>
                <a:gd name="connsiteX12" fmla="*/ 896055 w 955602"/>
                <a:gd name="connsiteY12" fmla="*/ 712923 h 1147438"/>
                <a:gd name="connsiteX13" fmla="*/ 916716 w 955602"/>
                <a:gd name="connsiteY13" fmla="*/ 796478 h 1147438"/>
                <a:gd name="connsiteX14" fmla="*/ 930682 w 955602"/>
                <a:gd name="connsiteY14" fmla="*/ 858762 h 1147438"/>
                <a:gd name="connsiteX15" fmla="*/ 944174 w 955602"/>
                <a:gd name="connsiteY15" fmla="*/ 949022 h 1147438"/>
                <a:gd name="connsiteX16" fmla="*/ 952157 w 955602"/>
                <a:gd name="connsiteY16" fmla="*/ 1008853 h 1147438"/>
                <a:gd name="connsiteX17" fmla="*/ 955602 w 955602"/>
                <a:gd name="connsiteY17" fmla="*/ 1077056 h 1147438"/>
                <a:gd name="connsiteX18" fmla="*/ 865623 w 955602"/>
                <a:gd name="connsiteY18" fmla="*/ 1100183 h 1147438"/>
                <a:gd name="connsiteX19" fmla="*/ 803483 w 955602"/>
                <a:gd name="connsiteY19" fmla="*/ 1115128 h 1147438"/>
                <a:gd name="connsiteX20" fmla="*/ 696710 w 955602"/>
                <a:gd name="connsiteY20" fmla="*/ 1131418 h 1147438"/>
                <a:gd name="connsiteX21" fmla="*/ 642952 w 955602"/>
                <a:gd name="connsiteY21" fmla="*/ 1139102 h 1147438"/>
                <a:gd name="connsiteX22" fmla="*/ 477801 w 955602"/>
                <a:gd name="connsiteY22" fmla="*/ 1147438 h 1147438"/>
                <a:gd name="connsiteX23" fmla="*/ 325850 w 955602"/>
                <a:gd name="connsiteY23" fmla="*/ 1139768 h 1147438"/>
                <a:gd name="connsiteX24" fmla="*/ 284921 w 955602"/>
                <a:gd name="connsiteY24" fmla="*/ 1135389 h 1147438"/>
                <a:gd name="connsiteX25" fmla="*/ 162846 w 955602"/>
                <a:gd name="connsiteY25" fmla="*/ 1116764 h 1147438"/>
                <a:gd name="connsiteX26" fmla="*/ 135218 w 955602"/>
                <a:gd name="connsiteY26" fmla="*/ 1111811 h 1147438"/>
                <a:gd name="connsiteX27" fmla="*/ 0 w 955602"/>
                <a:gd name="connsiteY27" fmla="*/ 1077056 h 1147438"/>
                <a:gd name="connsiteX28" fmla="*/ 3487 w 955602"/>
                <a:gd name="connsiteY28" fmla="*/ 1008023 h 1147438"/>
                <a:gd name="connsiteX29" fmla="*/ 8679 w 955602"/>
                <a:gd name="connsiteY29" fmla="*/ 967412 h 1147438"/>
                <a:gd name="connsiteX30" fmla="*/ 24046 w 955602"/>
                <a:gd name="connsiteY30" fmla="*/ 864610 h 1147438"/>
                <a:gd name="connsiteX31" fmla="*/ 34381 w 955602"/>
                <a:gd name="connsiteY31" fmla="*/ 814697 h 1147438"/>
                <a:gd name="connsiteX32" fmla="*/ 57089 w 955602"/>
                <a:gd name="connsiteY32" fmla="*/ 722865 h 1147438"/>
                <a:gd name="connsiteX33" fmla="*/ 71030 w 955602"/>
                <a:gd name="connsiteY33" fmla="*/ 674499 h 1147438"/>
                <a:gd name="connsiteX34" fmla="*/ 104442 w 955602"/>
                <a:gd name="connsiteY34" fmla="*/ 578694 h 1147438"/>
                <a:gd name="connsiteX35" fmla="*/ 118306 w 955602"/>
                <a:gd name="connsiteY35" fmla="*/ 541457 h 1147438"/>
                <a:gd name="connsiteX36" fmla="*/ 176071 w 955602"/>
                <a:gd name="connsiteY36" fmla="*/ 414740 h 1147438"/>
                <a:gd name="connsiteX37" fmla="*/ 187654 w 955602"/>
                <a:gd name="connsiteY37" fmla="*/ 393841 h 1147438"/>
                <a:gd name="connsiteX38" fmla="*/ 244726 w 955602"/>
                <a:gd name="connsiteY38" fmla="*/ 293908 h 1147438"/>
                <a:gd name="connsiteX39" fmla="*/ 270282 w 955602"/>
                <a:gd name="connsiteY39" fmla="*/ 254902 h 1147438"/>
                <a:gd name="connsiteX40" fmla="*/ 323635 w 955602"/>
                <a:gd name="connsiteY40" fmla="*/ 178449 h 1147438"/>
                <a:gd name="connsiteX41" fmla="*/ 353998 w 955602"/>
                <a:gd name="connsiteY41" fmla="*/ 138797 h 1147438"/>
                <a:gd name="connsiteX42" fmla="*/ 403453 w 955602"/>
                <a:gd name="connsiteY42" fmla="*/ 79972 h 1147438"/>
                <a:gd name="connsiteX43" fmla="*/ 460818 w 955602"/>
                <a:gd name="connsiteY43" fmla="*/ 16877 h 1147438"/>
                <a:gd name="connsiteX44" fmla="*/ 477802 w 955602"/>
                <a:gd name="connsiteY44" fmla="*/ 0 h 1147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955602" h="1147438">
                  <a:moveTo>
                    <a:pt x="477802" y="0"/>
                  </a:moveTo>
                  <a:lnTo>
                    <a:pt x="494765" y="16857"/>
                  </a:lnTo>
                  <a:lnTo>
                    <a:pt x="552173" y="80000"/>
                  </a:lnTo>
                  <a:lnTo>
                    <a:pt x="599237" y="135981"/>
                  </a:lnTo>
                  <a:lnTo>
                    <a:pt x="638559" y="187894"/>
                  </a:lnTo>
                  <a:lnTo>
                    <a:pt x="684574" y="253832"/>
                  </a:lnTo>
                  <a:lnTo>
                    <a:pt x="719600" y="309184"/>
                  </a:lnTo>
                  <a:lnTo>
                    <a:pt x="759616" y="379251"/>
                  </a:lnTo>
                  <a:lnTo>
                    <a:pt x="789915" y="437519"/>
                  </a:lnTo>
                  <a:lnTo>
                    <a:pt x="823749" y="511739"/>
                  </a:lnTo>
                  <a:lnTo>
                    <a:pt x="848930" y="572300"/>
                  </a:lnTo>
                  <a:lnTo>
                    <a:pt x="876332" y="650870"/>
                  </a:lnTo>
                  <a:lnTo>
                    <a:pt x="896055" y="712923"/>
                  </a:lnTo>
                  <a:lnTo>
                    <a:pt x="916716" y="796478"/>
                  </a:lnTo>
                  <a:lnTo>
                    <a:pt x="930682" y="858762"/>
                  </a:lnTo>
                  <a:lnTo>
                    <a:pt x="944174" y="949022"/>
                  </a:lnTo>
                  <a:lnTo>
                    <a:pt x="952157" y="1008853"/>
                  </a:lnTo>
                  <a:lnTo>
                    <a:pt x="955602" y="1077056"/>
                  </a:lnTo>
                  <a:lnTo>
                    <a:pt x="865623" y="1100183"/>
                  </a:lnTo>
                  <a:lnTo>
                    <a:pt x="803483" y="1115128"/>
                  </a:lnTo>
                  <a:lnTo>
                    <a:pt x="696710" y="1131418"/>
                  </a:lnTo>
                  <a:lnTo>
                    <a:pt x="642952" y="1139102"/>
                  </a:lnTo>
                  <a:lnTo>
                    <a:pt x="477801" y="1147438"/>
                  </a:lnTo>
                  <a:lnTo>
                    <a:pt x="325850" y="1139768"/>
                  </a:lnTo>
                  <a:lnTo>
                    <a:pt x="284921" y="1135389"/>
                  </a:lnTo>
                  <a:lnTo>
                    <a:pt x="162846" y="1116764"/>
                  </a:lnTo>
                  <a:lnTo>
                    <a:pt x="135218" y="1111811"/>
                  </a:lnTo>
                  <a:lnTo>
                    <a:pt x="0" y="1077056"/>
                  </a:lnTo>
                  <a:lnTo>
                    <a:pt x="3487" y="1008023"/>
                  </a:lnTo>
                  <a:lnTo>
                    <a:pt x="8679" y="967412"/>
                  </a:lnTo>
                  <a:lnTo>
                    <a:pt x="24046" y="864610"/>
                  </a:lnTo>
                  <a:lnTo>
                    <a:pt x="34381" y="814697"/>
                  </a:lnTo>
                  <a:lnTo>
                    <a:pt x="57089" y="722865"/>
                  </a:lnTo>
                  <a:lnTo>
                    <a:pt x="71030" y="674499"/>
                  </a:lnTo>
                  <a:lnTo>
                    <a:pt x="104442" y="578694"/>
                  </a:lnTo>
                  <a:lnTo>
                    <a:pt x="118306" y="541457"/>
                  </a:lnTo>
                  <a:lnTo>
                    <a:pt x="176071" y="414740"/>
                  </a:lnTo>
                  <a:lnTo>
                    <a:pt x="187654" y="393841"/>
                  </a:lnTo>
                  <a:lnTo>
                    <a:pt x="244726" y="293908"/>
                  </a:lnTo>
                  <a:lnTo>
                    <a:pt x="270282" y="254902"/>
                  </a:lnTo>
                  <a:lnTo>
                    <a:pt x="323635" y="178449"/>
                  </a:lnTo>
                  <a:lnTo>
                    <a:pt x="353998" y="138797"/>
                  </a:lnTo>
                  <a:lnTo>
                    <a:pt x="403453" y="79972"/>
                  </a:lnTo>
                  <a:lnTo>
                    <a:pt x="460818" y="16877"/>
                  </a:lnTo>
                  <a:lnTo>
                    <a:pt x="477802" y="0"/>
                  </a:lnTo>
                  <a:close/>
                </a:path>
              </a:pathLst>
            </a:custGeom>
            <a:solidFill>
              <a:srgbClr val="FFFF00">
                <a:alpha val="54902"/>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472" tIns="149178" rIns="186472" bIns="149178" numCol="1" spcCol="0" rtlCol="0" fromWordArt="0" anchor="t" anchorCtr="0" forceAA="0" compatLnSpc="1">
              <a:prstTxWarp prst="textNoShape">
                <a:avLst/>
              </a:prstTxWarp>
              <a:noAutofit/>
            </a:bodyPr>
            <a:lstStyle/>
            <a:p>
              <a:pPr defTabSz="782937" fontAlgn="base">
                <a:lnSpc>
                  <a:spcPct val="90000"/>
                </a:lnSpc>
                <a:spcBef>
                  <a:spcPct val="0"/>
                </a:spcBef>
                <a:spcAft>
                  <a:spcPct val="0"/>
                </a:spcAft>
              </a:pPr>
              <a:endParaRPr lang="en-US" sz="2000" dirty="0">
                <a:gradFill>
                  <a:gsLst>
                    <a:gs pos="0">
                      <a:srgbClr val="FFFFFF"/>
                    </a:gs>
                    <a:gs pos="100000">
                      <a:srgbClr val="FFFFFF"/>
                    </a:gs>
                  </a:gsLst>
                  <a:lin ang="5400000" scaled="0"/>
                </a:gradFill>
                <a:ea typeface="Segoe UI" pitchFamily="34" charset="0"/>
                <a:cs typeface="Segoe UI" pitchFamily="34" charset="0"/>
              </a:endParaRPr>
            </a:p>
          </p:txBody>
        </p:sp>
        <p:sp>
          <p:nvSpPr>
            <p:cNvPr id="11" name="Freeform 10"/>
            <p:cNvSpPr/>
            <p:nvPr/>
          </p:nvSpPr>
          <p:spPr bwMode="auto">
            <a:xfrm>
              <a:off x="5745024" y="2468149"/>
              <a:ext cx="2006938" cy="1901382"/>
            </a:xfrm>
            <a:custGeom>
              <a:avLst/>
              <a:gdLst>
                <a:gd name="connsiteX0" fmla="*/ 477801 w 1659284"/>
                <a:gd name="connsiteY0" fmla="*/ 0 h 1572014"/>
                <a:gd name="connsiteX1" fmla="*/ 1597178 w 1659284"/>
                <a:gd name="connsiteY1" fmla="*/ 432331 h 1572014"/>
                <a:gd name="connsiteX2" fmla="*/ 1659284 w 1659284"/>
                <a:gd name="connsiteY2" fmla="*/ 494045 h 1572014"/>
                <a:gd name="connsiteX3" fmla="*/ 1557845 w 1659284"/>
                <a:gd name="connsiteY3" fmla="*/ 605616 h 1572014"/>
                <a:gd name="connsiteX4" fmla="*/ 1184278 w 1659284"/>
                <a:gd name="connsiteY4" fmla="*/ 1515069 h 1572014"/>
                <a:gd name="connsiteX5" fmla="*/ 1181760 w 1659284"/>
                <a:gd name="connsiteY5" fmla="*/ 1572014 h 1572014"/>
                <a:gd name="connsiteX6" fmla="*/ 1049703 w 1659284"/>
                <a:gd name="connsiteY6" fmla="*/ 1526904 h 1572014"/>
                <a:gd name="connsiteX7" fmla="*/ 3935 w 1659284"/>
                <a:gd name="connsiteY7" fmla="*/ 148287 h 1572014"/>
                <a:gd name="connsiteX8" fmla="*/ 0 w 1659284"/>
                <a:gd name="connsiteY8" fmla="*/ 70383 h 1572014"/>
                <a:gd name="connsiteX9" fmla="*/ 142285 w 1659284"/>
                <a:gd name="connsiteY9" fmla="*/ 33811 h 1572014"/>
                <a:gd name="connsiteX10" fmla="*/ 477801 w 1659284"/>
                <a:gd name="connsiteY10" fmla="*/ 0 h 1572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9284" h="1572014">
                  <a:moveTo>
                    <a:pt x="477801" y="0"/>
                  </a:moveTo>
                  <a:cubicBezTo>
                    <a:pt x="908791" y="0"/>
                    <a:pt x="1301530" y="163716"/>
                    <a:pt x="1597178" y="432331"/>
                  </a:cubicBezTo>
                  <a:lnTo>
                    <a:pt x="1659284" y="494045"/>
                  </a:lnTo>
                  <a:lnTo>
                    <a:pt x="1557845" y="605616"/>
                  </a:lnTo>
                  <a:cubicBezTo>
                    <a:pt x="1350038" y="857331"/>
                    <a:pt x="1214833" y="1171161"/>
                    <a:pt x="1184278" y="1515069"/>
                  </a:cubicBezTo>
                  <a:lnTo>
                    <a:pt x="1181760" y="1572014"/>
                  </a:lnTo>
                  <a:lnTo>
                    <a:pt x="1049703" y="1526904"/>
                  </a:lnTo>
                  <a:cubicBezTo>
                    <a:pt x="482660" y="1303387"/>
                    <a:pt x="67876" y="777677"/>
                    <a:pt x="3935" y="148287"/>
                  </a:cubicBezTo>
                  <a:lnTo>
                    <a:pt x="0" y="70383"/>
                  </a:lnTo>
                  <a:lnTo>
                    <a:pt x="142285" y="33811"/>
                  </a:lnTo>
                  <a:cubicBezTo>
                    <a:pt x="250660" y="11642"/>
                    <a:pt x="362870" y="0"/>
                    <a:pt x="477801" y="0"/>
                  </a:cubicBezTo>
                  <a:close/>
                </a:path>
              </a:pathLst>
            </a:custGeom>
            <a:gradFill flip="none" rotWithShape="1">
              <a:gsLst>
                <a:gs pos="0">
                  <a:schemeClr val="accent2"/>
                </a:gs>
                <a:gs pos="100000">
                  <a:schemeClr val="accent1"/>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472" tIns="149178" rIns="186472" bIns="149178" numCol="1" spcCol="0" rtlCol="0" fromWordArt="0" anchor="t" anchorCtr="0" forceAA="0" compatLnSpc="1">
              <a:prstTxWarp prst="textNoShape">
                <a:avLst/>
              </a:prstTxWarp>
              <a:noAutofit/>
            </a:bodyPr>
            <a:lstStyle/>
            <a:p>
              <a:pPr defTabSz="782937" fontAlgn="base">
                <a:lnSpc>
                  <a:spcPct val="90000"/>
                </a:lnSpc>
                <a:spcBef>
                  <a:spcPct val="0"/>
                </a:spcBef>
                <a:spcAft>
                  <a:spcPct val="0"/>
                </a:spcAft>
              </a:pPr>
              <a:endParaRPr lang="en-US" sz="2000" dirty="0">
                <a:gradFill>
                  <a:gsLst>
                    <a:gs pos="0">
                      <a:srgbClr val="FFFFFF"/>
                    </a:gs>
                    <a:gs pos="100000">
                      <a:srgbClr val="FFFFFF"/>
                    </a:gs>
                  </a:gsLst>
                  <a:lin ang="5400000" scaled="0"/>
                </a:gradFill>
                <a:ea typeface="Segoe UI" pitchFamily="34" charset="0"/>
                <a:cs typeface="Segoe UI" pitchFamily="34" charset="0"/>
              </a:endParaRPr>
            </a:p>
          </p:txBody>
        </p:sp>
        <p:sp>
          <p:nvSpPr>
            <p:cNvPr id="12" name="Freeform 11"/>
            <p:cNvSpPr/>
            <p:nvPr/>
          </p:nvSpPr>
          <p:spPr bwMode="auto">
            <a:xfrm>
              <a:off x="7161202" y="4355827"/>
              <a:ext cx="1167092" cy="1528058"/>
            </a:xfrm>
            <a:custGeom>
              <a:avLst/>
              <a:gdLst>
                <a:gd name="connsiteX0" fmla="*/ 960261 w 964921"/>
                <a:gd name="connsiteY0" fmla="*/ 0 h 1263360"/>
                <a:gd name="connsiteX1" fmla="*/ 964921 w 964921"/>
                <a:gd name="connsiteY1" fmla="*/ 92243 h 1263360"/>
                <a:gd name="connsiteX2" fmla="*/ 964921 w 964921"/>
                <a:gd name="connsiteY2" fmla="*/ 92251 h 1263360"/>
                <a:gd name="connsiteX3" fmla="*/ 956816 w 964921"/>
                <a:gd name="connsiteY3" fmla="*/ 252718 h 1263360"/>
                <a:gd name="connsiteX4" fmla="*/ 949954 w 964921"/>
                <a:gd name="connsiteY4" fmla="*/ 304146 h 1263360"/>
                <a:gd name="connsiteX5" fmla="*/ 933932 w 964921"/>
                <a:gd name="connsiteY5" fmla="*/ 409088 h 1263360"/>
                <a:gd name="connsiteX6" fmla="*/ 920746 w 964921"/>
                <a:gd name="connsiteY6" fmla="*/ 467895 h 1263360"/>
                <a:gd name="connsiteX7" fmla="*/ 896850 w 964921"/>
                <a:gd name="connsiteY7" fmla="*/ 560795 h 1263360"/>
                <a:gd name="connsiteX8" fmla="*/ 877973 w 964921"/>
                <a:gd name="connsiteY8" fmla="*/ 620190 h 1263360"/>
                <a:gd name="connsiteX9" fmla="*/ 845995 w 964921"/>
                <a:gd name="connsiteY9" fmla="*/ 707526 h 1263360"/>
                <a:gd name="connsiteX10" fmla="*/ 822321 w 964921"/>
                <a:gd name="connsiteY10" fmla="*/ 764461 h 1263360"/>
                <a:gd name="connsiteX11" fmla="*/ 781407 w 964921"/>
                <a:gd name="connsiteY11" fmla="*/ 849365 h 1263360"/>
                <a:gd name="connsiteX12" fmla="*/ 754450 w 964921"/>
                <a:gd name="connsiteY12" fmla="*/ 901204 h 1263360"/>
                <a:gd name="connsiteX13" fmla="*/ 701346 w 964921"/>
                <a:gd name="connsiteY13" fmla="*/ 988586 h 1263360"/>
                <a:gd name="connsiteX14" fmla="*/ 675044 w 964921"/>
                <a:gd name="connsiteY14" fmla="*/ 1030151 h 1263360"/>
                <a:gd name="connsiteX15" fmla="*/ 584760 w 964921"/>
                <a:gd name="connsiteY15" fmla="*/ 1150841 h 1263360"/>
                <a:gd name="connsiteX16" fmla="*/ 482461 w 964921"/>
                <a:gd name="connsiteY16" fmla="*/ 1263360 h 1263360"/>
                <a:gd name="connsiteX17" fmla="*/ 380161 w 964921"/>
                <a:gd name="connsiteY17" fmla="*/ 1150841 h 1263360"/>
                <a:gd name="connsiteX18" fmla="*/ 0 w 964921"/>
                <a:gd name="connsiteY18" fmla="*/ 92250 h 1263360"/>
                <a:gd name="connsiteX19" fmla="*/ 4076 w 964921"/>
                <a:gd name="connsiteY19" fmla="*/ 57 h 1263360"/>
                <a:gd name="connsiteX20" fmla="*/ 16837 w 964921"/>
                <a:gd name="connsiteY20" fmla="*/ 4416 h 1263360"/>
                <a:gd name="connsiteX21" fmla="*/ 129199 w 964921"/>
                <a:gd name="connsiteY21" fmla="*/ 32840 h 1263360"/>
                <a:gd name="connsiteX22" fmla="*/ 152108 w 964921"/>
                <a:gd name="connsiteY22" fmla="*/ 36948 h 1263360"/>
                <a:gd name="connsiteX23" fmla="*/ 167309 w 964921"/>
                <a:gd name="connsiteY23" fmla="*/ 40603 h 1263360"/>
                <a:gd name="connsiteX24" fmla="*/ 192912 w 964921"/>
                <a:gd name="connsiteY24" fmla="*/ 44263 h 1263360"/>
                <a:gd name="connsiteX25" fmla="*/ 244451 w 964921"/>
                <a:gd name="connsiteY25" fmla="*/ 53503 h 1263360"/>
                <a:gd name="connsiteX26" fmla="*/ 296570 w 964921"/>
                <a:gd name="connsiteY26" fmla="*/ 59080 h 1263360"/>
                <a:gd name="connsiteX27" fmla="*/ 322747 w 964921"/>
                <a:gd name="connsiteY27" fmla="*/ 62822 h 1263360"/>
                <a:gd name="connsiteX28" fmla="*/ 338510 w 964921"/>
                <a:gd name="connsiteY28" fmla="*/ 63568 h 1263360"/>
                <a:gd name="connsiteX29" fmla="*/ 362302 w 964921"/>
                <a:gd name="connsiteY29" fmla="*/ 66114 h 1263360"/>
                <a:gd name="connsiteX30" fmla="*/ 482461 w 964921"/>
                <a:gd name="connsiteY30" fmla="*/ 70382 h 1263360"/>
                <a:gd name="connsiteX31" fmla="*/ 817977 w 964921"/>
                <a:gd name="connsiteY31" fmla="*/ 36571 h 1263360"/>
                <a:gd name="connsiteX32" fmla="*/ 960261 w 964921"/>
                <a:gd name="connsiteY32" fmla="*/ 0 h 1263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64921" h="1263360">
                  <a:moveTo>
                    <a:pt x="960261" y="0"/>
                  </a:moveTo>
                  <a:lnTo>
                    <a:pt x="964921" y="92243"/>
                  </a:lnTo>
                  <a:lnTo>
                    <a:pt x="964921" y="92251"/>
                  </a:lnTo>
                  <a:lnTo>
                    <a:pt x="956816" y="252718"/>
                  </a:lnTo>
                  <a:lnTo>
                    <a:pt x="949954" y="304146"/>
                  </a:lnTo>
                  <a:lnTo>
                    <a:pt x="933932" y="409088"/>
                  </a:lnTo>
                  <a:lnTo>
                    <a:pt x="920746" y="467895"/>
                  </a:lnTo>
                  <a:lnTo>
                    <a:pt x="896850" y="560795"/>
                  </a:lnTo>
                  <a:lnTo>
                    <a:pt x="877973" y="620190"/>
                  </a:lnTo>
                  <a:lnTo>
                    <a:pt x="845995" y="707526"/>
                  </a:lnTo>
                  <a:lnTo>
                    <a:pt x="822321" y="764461"/>
                  </a:lnTo>
                  <a:lnTo>
                    <a:pt x="781407" y="849365"/>
                  </a:lnTo>
                  <a:lnTo>
                    <a:pt x="754450" y="901204"/>
                  </a:lnTo>
                  <a:lnTo>
                    <a:pt x="701346" y="988586"/>
                  </a:lnTo>
                  <a:lnTo>
                    <a:pt x="675044" y="1030151"/>
                  </a:lnTo>
                  <a:lnTo>
                    <a:pt x="584760" y="1150841"/>
                  </a:lnTo>
                  <a:lnTo>
                    <a:pt x="482461" y="1263360"/>
                  </a:lnTo>
                  <a:lnTo>
                    <a:pt x="380161" y="1150841"/>
                  </a:lnTo>
                  <a:cubicBezTo>
                    <a:pt x="142667" y="863168"/>
                    <a:pt x="0" y="494364"/>
                    <a:pt x="0" y="92250"/>
                  </a:cubicBezTo>
                  <a:lnTo>
                    <a:pt x="4076" y="57"/>
                  </a:lnTo>
                  <a:lnTo>
                    <a:pt x="16837" y="4416"/>
                  </a:lnTo>
                  <a:cubicBezTo>
                    <a:pt x="53777" y="15152"/>
                    <a:pt x="91248" y="24643"/>
                    <a:pt x="129199" y="32840"/>
                  </a:cubicBezTo>
                  <a:lnTo>
                    <a:pt x="152108" y="36948"/>
                  </a:lnTo>
                  <a:lnTo>
                    <a:pt x="167309" y="40603"/>
                  </a:lnTo>
                  <a:lnTo>
                    <a:pt x="192912" y="44263"/>
                  </a:lnTo>
                  <a:lnTo>
                    <a:pt x="244451" y="53503"/>
                  </a:lnTo>
                  <a:lnTo>
                    <a:pt x="296570" y="59080"/>
                  </a:lnTo>
                  <a:lnTo>
                    <a:pt x="322747" y="62822"/>
                  </a:lnTo>
                  <a:lnTo>
                    <a:pt x="338510" y="63568"/>
                  </a:lnTo>
                  <a:lnTo>
                    <a:pt x="362302" y="66114"/>
                  </a:lnTo>
                  <a:cubicBezTo>
                    <a:pt x="401987" y="68943"/>
                    <a:pt x="442056" y="70382"/>
                    <a:pt x="482461" y="70382"/>
                  </a:cubicBezTo>
                  <a:cubicBezTo>
                    <a:pt x="597392" y="70382"/>
                    <a:pt x="709603" y="58740"/>
                    <a:pt x="817977" y="36571"/>
                  </a:cubicBezTo>
                  <a:lnTo>
                    <a:pt x="960261" y="0"/>
                  </a:lnTo>
                  <a:close/>
                </a:path>
              </a:pathLst>
            </a:custGeom>
            <a:gradFill flip="none" rotWithShape="1">
              <a:gsLst>
                <a:gs pos="0">
                  <a:schemeClr val="accent2"/>
                </a:gs>
                <a:gs pos="100000">
                  <a:schemeClr val="accent3"/>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472" tIns="149178" rIns="186472" bIns="149178" numCol="1" spcCol="0" rtlCol="0" fromWordArt="0" anchor="t" anchorCtr="0" forceAA="0" compatLnSpc="1">
              <a:prstTxWarp prst="textNoShape">
                <a:avLst/>
              </a:prstTxWarp>
              <a:noAutofit/>
            </a:bodyPr>
            <a:lstStyle/>
            <a:p>
              <a:pPr defTabSz="782937" fontAlgn="base">
                <a:lnSpc>
                  <a:spcPct val="90000"/>
                </a:lnSpc>
                <a:spcBef>
                  <a:spcPct val="0"/>
                </a:spcBef>
                <a:spcAft>
                  <a:spcPct val="0"/>
                </a:spcAft>
              </a:pPr>
              <a:endParaRPr lang="en-US" sz="2000" dirty="0">
                <a:gradFill>
                  <a:gsLst>
                    <a:gs pos="0">
                      <a:srgbClr val="FFFFFF"/>
                    </a:gs>
                    <a:gs pos="100000">
                      <a:srgbClr val="FFFFFF"/>
                    </a:gs>
                  </a:gsLst>
                  <a:lin ang="5400000" scaled="0"/>
                </a:gradFill>
                <a:ea typeface="Segoe UI" pitchFamily="34" charset="0"/>
                <a:cs typeface="Segoe UI" pitchFamily="34" charset="0"/>
              </a:endParaRPr>
            </a:p>
          </p:txBody>
        </p:sp>
        <p:sp>
          <p:nvSpPr>
            <p:cNvPr id="13" name="Freeform 12"/>
            <p:cNvSpPr/>
            <p:nvPr/>
          </p:nvSpPr>
          <p:spPr bwMode="auto">
            <a:xfrm>
              <a:off x="7740666" y="2465020"/>
              <a:ext cx="2006938" cy="1901134"/>
            </a:xfrm>
            <a:custGeom>
              <a:avLst/>
              <a:gdLst>
                <a:gd name="connsiteX0" fmla="*/ 1181483 w 1659284"/>
                <a:gd name="connsiteY0" fmla="*/ 0 h 1571809"/>
                <a:gd name="connsiteX1" fmla="*/ 1516999 w 1659284"/>
                <a:gd name="connsiteY1" fmla="*/ 33811 h 1571809"/>
                <a:gd name="connsiteX2" fmla="*/ 1659284 w 1659284"/>
                <a:gd name="connsiteY2" fmla="*/ 70383 h 1571809"/>
                <a:gd name="connsiteX3" fmla="*/ 1656042 w 1659284"/>
                <a:gd name="connsiteY3" fmla="*/ 134582 h 1571809"/>
                <a:gd name="connsiteX4" fmla="*/ 1645581 w 1659284"/>
                <a:gd name="connsiteY4" fmla="*/ 219043 h 1571809"/>
                <a:gd name="connsiteX5" fmla="*/ 1640074 w 1659284"/>
                <a:gd name="connsiteY5" fmla="*/ 258936 h 1571809"/>
                <a:gd name="connsiteX6" fmla="*/ 1614210 w 1659284"/>
                <a:gd name="connsiteY6" fmla="*/ 383374 h 1571809"/>
                <a:gd name="connsiteX7" fmla="*/ 1611505 w 1659284"/>
                <a:gd name="connsiteY7" fmla="*/ 392773 h 1571809"/>
                <a:gd name="connsiteX8" fmla="*/ 1578748 w 1659284"/>
                <a:gd name="connsiteY8" fmla="*/ 504150 h 1571809"/>
                <a:gd name="connsiteX9" fmla="*/ 1564317 w 1659284"/>
                <a:gd name="connsiteY9" fmla="*/ 543563 h 1571809"/>
                <a:gd name="connsiteX10" fmla="*/ 1537111 w 1659284"/>
                <a:gd name="connsiteY10" fmla="*/ 614459 h 1571809"/>
                <a:gd name="connsiteX11" fmla="*/ 1448781 w 1659284"/>
                <a:gd name="connsiteY11" fmla="*/ 794623 h 1571809"/>
                <a:gd name="connsiteX12" fmla="*/ 1430171 w 1659284"/>
                <a:gd name="connsiteY12" fmla="*/ 826755 h 1571809"/>
                <a:gd name="connsiteX13" fmla="*/ 1318820 w 1659284"/>
                <a:gd name="connsiteY13" fmla="*/ 991600 h 1571809"/>
                <a:gd name="connsiteX14" fmla="*/ 1299394 w 1659284"/>
                <a:gd name="connsiteY14" fmla="*/ 1015567 h 1571809"/>
                <a:gd name="connsiteX15" fmla="*/ 1160914 w 1659284"/>
                <a:gd name="connsiteY15" fmla="*/ 1170032 h 1571809"/>
                <a:gd name="connsiteX16" fmla="*/ 1157845 w 1659284"/>
                <a:gd name="connsiteY16" fmla="*/ 1172803 h 1571809"/>
                <a:gd name="connsiteX17" fmla="*/ 1000622 w 1659284"/>
                <a:gd name="connsiteY17" fmla="*/ 1306192 h 1571809"/>
                <a:gd name="connsiteX18" fmla="*/ 978114 w 1659284"/>
                <a:gd name="connsiteY18" fmla="*/ 1323548 h 1571809"/>
                <a:gd name="connsiteX19" fmla="*/ 809411 w 1659284"/>
                <a:gd name="connsiteY19" fmla="*/ 1430870 h 1571809"/>
                <a:gd name="connsiteX20" fmla="*/ 776906 w 1659284"/>
                <a:gd name="connsiteY20" fmla="*/ 1448646 h 1571809"/>
                <a:gd name="connsiteX21" fmla="*/ 594473 w 1659284"/>
                <a:gd name="connsiteY21" fmla="*/ 1531875 h 1571809"/>
                <a:gd name="connsiteX22" fmla="*/ 533243 w 1659284"/>
                <a:gd name="connsiteY22" fmla="*/ 1553641 h 1571809"/>
                <a:gd name="connsiteX23" fmla="*/ 481952 w 1659284"/>
                <a:gd name="connsiteY23" fmla="*/ 1570668 h 1571809"/>
                <a:gd name="connsiteX24" fmla="*/ 477514 w 1659284"/>
                <a:gd name="connsiteY24" fmla="*/ 1571809 h 1571809"/>
                <a:gd name="connsiteX25" fmla="*/ 475005 w 1659284"/>
                <a:gd name="connsiteY25" fmla="*/ 1515070 h 1571809"/>
                <a:gd name="connsiteX26" fmla="*/ 473494 w 1659284"/>
                <a:gd name="connsiteY26" fmla="*/ 1503741 h 1571809"/>
                <a:gd name="connsiteX27" fmla="*/ 473004 w 1659284"/>
                <a:gd name="connsiteY27" fmla="*/ 1494051 h 1571809"/>
                <a:gd name="connsiteX28" fmla="*/ 465521 w 1659284"/>
                <a:gd name="connsiteY28" fmla="*/ 1443988 h 1571809"/>
                <a:gd name="connsiteX29" fmla="*/ 465512 w 1659284"/>
                <a:gd name="connsiteY29" fmla="*/ 1443923 h 1571809"/>
                <a:gd name="connsiteX30" fmla="*/ 465511 w 1659284"/>
                <a:gd name="connsiteY30" fmla="*/ 1443912 h 1571809"/>
                <a:gd name="connsiteX31" fmla="*/ 455597 w 1659284"/>
                <a:gd name="connsiteY31" fmla="*/ 1369616 h 1571809"/>
                <a:gd name="connsiteX32" fmla="*/ 452020 w 1659284"/>
                <a:gd name="connsiteY32" fmla="*/ 1353664 h 1571809"/>
                <a:gd name="connsiteX33" fmla="*/ 452020 w 1659284"/>
                <a:gd name="connsiteY33" fmla="*/ 1353663 h 1571809"/>
                <a:gd name="connsiteX34" fmla="*/ 452018 w 1659284"/>
                <a:gd name="connsiteY34" fmla="*/ 1353651 h 1571809"/>
                <a:gd name="connsiteX35" fmla="*/ 449824 w 1659284"/>
                <a:gd name="connsiteY35" fmla="*/ 1338978 h 1571809"/>
                <a:gd name="connsiteX36" fmla="*/ 438064 w 1659284"/>
                <a:gd name="connsiteY36" fmla="*/ 1291420 h 1571809"/>
                <a:gd name="connsiteX37" fmla="*/ 423934 w 1659284"/>
                <a:gd name="connsiteY37" fmla="*/ 1228405 h 1571809"/>
                <a:gd name="connsiteX38" fmla="*/ 417395 w 1659284"/>
                <a:gd name="connsiteY38" fmla="*/ 1207830 h 1571809"/>
                <a:gd name="connsiteX39" fmla="*/ 417393 w 1659284"/>
                <a:gd name="connsiteY39" fmla="*/ 1207824 h 1571809"/>
                <a:gd name="connsiteX40" fmla="*/ 417388 w 1659284"/>
                <a:gd name="connsiteY40" fmla="*/ 1207808 h 1571809"/>
                <a:gd name="connsiteX41" fmla="*/ 412716 w 1659284"/>
                <a:gd name="connsiteY41" fmla="*/ 1188915 h 1571809"/>
                <a:gd name="connsiteX42" fmla="*/ 397677 w 1659284"/>
                <a:gd name="connsiteY42" fmla="*/ 1145793 h 1571809"/>
                <a:gd name="connsiteX43" fmla="*/ 397670 w 1659284"/>
                <a:gd name="connsiteY43" fmla="*/ 1145771 h 1571809"/>
                <a:gd name="connsiteX44" fmla="*/ 397670 w 1659284"/>
                <a:gd name="connsiteY44" fmla="*/ 1145770 h 1571809"/>
                <a:gd name="connsiteX45" fmla="*/ 380579 w 1659284"/>
                <a:gd name="connsiteY45" fmla="*/ 1091998 h 1571809"/>
                <a:gd name="connsiteX46" fmla="*/ 370264 w 1659284"/>
                <a:gd name="connsiteY46" fmla="*/ 1067191 h 1571809"/>
                <a:gd name="connsiteX47" fmla="*/ 362368 w 1659284"/>
                <a:gd name="connsiteY47" fmla="*/ 1044550 h 1571809"/>
                <a:gd name="connsiteX48" fmla="*/ 345093 w 1659284"/>
                <a:gd name="connsiteY48" fmla="*/ 1006655 h 1571809"/>
                <a:gd name="connsiteX49" fmla="*/ 345087 w 1659284"/>
                <a:gd name="connsiteY49" fmla="*/ 1006640 h 1571809"/>
                <a:gd name="connsiteX50" fmla="*/ 345087 w 1659284"/>
                <a:gd name="connsiteY50" fmla="*/ 1006639 h 1571809"/>
                <a:gd name="connsiteX51" fmla="*/ 326091 w 1659284"/>
                <a:gd name="connsiteY51" fmla="*/ 960955 h 1571809"/>
                <a:gd name="connsiteX52" fmla="*/ 311249 w 1659284"/>
                <a:gd name="connsiteY52" fmla="*/ 932412 h 1571809"/>
                <a:gd name="connsiteX53" fmla="*/ 299470 w 1659284"/>
                <a:gd name="connsiteY53" fmla="*/ 906573 h 1571809"/>
                <a:gd name="connsiteX54" fmla="*/ 280959 w 1659284"/>
                <a:gd name="connsiteY54" fmla="*/ 874160 h 1571809"/>
                <a:gd name="connsiteX55" fmla="*/ 261031 w 1659284"/>
                <a:gd name="connsiteY55" fmla="*/ 835837 h 1571809"/>
                <a:gd name="connsiteX56" fmla="*/ 240932 w 1659284"/>
                <a:gd name="connsiteY56" fmla="*/ 804075 h 1571809"/>
                <a:gd name="connsiteX57" fmla="*/ 224712 w 1659284"/>
                <a:gd name="connsiteY57" fmla="*/ 775674 h 1571809"/>
                <a:gd name="connsiteX58" fmla="*/ 205920 w 1659284"/>
                <a:gd name="connsiteY58" fmla="*/ 748745 h 1571809"/>
                <a:gd name="connsiteX59" fmla="*/ 205912 w 1659284"/>
                <a:gd name="connsiteY59" fmla="*/ 748733 h 1571809"/>
                <a:gd name="connsiteX60" fmla="*/ 205908 w 1659284"/>
                <a:gd name="connsiteY60" fmla="*/ 748726 h 1571809"/>
                <a:gd name="connsiteX61" fmla="*/ 185960 w 1659284"/>
                <a:gd name="connsiteY61" fmla="*/ 717204 h 1571809"/>
                <a:gd name="connsiteX62" fmla="*/ 159900 w 1659284"/>
                <a:gd name="connsiteY62" fmla="*/ 682799 h 1571809"/>
                <a:gd name="connsiteX63" fmla="*/ 159897 w 1659284"/>
                <a:gd name="connsiteY63" fmla="*/ 682795 h 1571809"/>
                <a:gd name="connsiteX64" fmla="*/ 159890 w 1659284"/>
                <a:gd name="connsiteY64" fmla="*/ 682786 h 1571809"/>
                <a:gd name="connsiteX65" fmla="*/ 138783 w 1659284"/>
                <a:gd name="connsiteY65" fmla="*/ 652540 h 1571809"/>
                <a:gd name="connsiteX66" fmla="*/ 120576 w 1659284"/>
                <a:gd name="connsiteY66" fmla="*/ 630883 h 1571809"/>
                <a:gd name="connsiteX67" fmla="*/ 101438 w 1659284"/>
                <a:gd name="connsiteY67" fmla="*/ 605617 h 1571809"/>
                <a:gd name="connsiteX68" fmla="*/ 73508 w 1659284"/>
                <a:gd name="connsiteY68" fmla="*/ 574897 h 1571809"/>
                <a:gd name="connsiteX69" fmla="*/ 42373 w 1659284"/>
                <a:gd name="connsiteY69" fmla="*/ 537863 h 1571809"/>
                <a:gd name="connsiteX70" fmla="*/ 16108 w 1659284"/>
                <a:gd name="connsiteY70" fmla="*/ 511763 h 1571809"/>
                <a:gd name="connsiteX71" fmla="*/ 16103 w 1659284"/>
                <a:gd name="connsiteY71" fmla="*/ 511758 h 1571809"/>
                <a:gd name="connsiteX72" fmla="*/ 16098 w 1659284"/>
                <a:gd name="connsiteY72" fmla="*/ 511753 h 1571809"/>
                <a:gd name="connsiteX73" fmla="*/ 0 w 1659284"/>
                <a:gd name="connsiteY73" fmla="*/ 494047 h 1571809"/>
                <a:gd name="connsiteX74" fmla="*/ 31893 w 1659284"/>
                <a:gd name="connsiteY74" fmla="*/ 462354 h 1571809"/>
                <a:gd name="connsiteX75" fmla="*/ 94866 w 1659284"/>
                <a:gd name="connsiteY75" fmla="*/ 405141 h 1571809"/>
                <a:gd name="connsiteX76" fmla="*/ 148854 w 1659284"/>
                <a:gd name="connsiteY76" fmla="*/ 360333 h 1571809"/>
                <a:gd name="connsiteX77" fmla="*/ 217287 w 1659284"/>
                <a:gd name="connsiteY77" fmla="*/ 309178 h 1571809"/>
                <a:gd name="connsiteX78" fmla="*/ 274965 w 1659284"/>
                <a:gd name="connsiteY78" fmla="*/ 269469 h 1571809"/>
                <a:gd name="connsiteX79" fmla="*/ 348742 w 1659284"/>
                <a:gd name="connsiteY79" fmla="*/ 224664 h 1571809"/>
                <a:gd name="connsiteX80" fmla="*/ 409477 w 1659284"/>
                <a:gd name="connsiteY80" fmla="*/ 190488 h 1571809"/>
                <a:gd name="connsiteX81" fmla="*/ 488707 w 1659284"/>
                <a:gd name="connsiteY81" fmla="*/ 152335 h 1571809"/>
                <a:gd name="connsiteX82" fmla="*/ 551620 w 1659284"/>
                <a:gd name="connsiteY82" fmla="*/ 124139 h 1571809"/>
                <a:gd name="connsiteX83" fmla="*/ 636876 w 1659284"/>
                <a:gd name="connsiteY83" fmla="*/ 92946 h 1571809"/>
                <a:gd name="connsiteX84" fmla="*/ 700646 w 1659284"/>
                <a:gd name="connsiteY84" fmla="*/ 71163 h 1571809"/>
                <a:gd name="connsiteX85" fmla="*/ 793631 w 1659284"/>
                <a:gd name="connsiteY85" fmla="*/ 47263 h 1571809"/>
                <a:gd name="connsiteX86" fmla="*/ 855812 w 1659284"/>
                <a:gd name="connsiteY86" fmla="*/ 32308 h 1571809"/>
                <a:gd name="connsiteX87" fmla="*/ 962470 w 1659284"/>
                <a:gd name="connsiteY87" fmla="*/ 16036 h 1571809"/>
                <a:gd name="connsiteX88" fmla="*/ 1016344 w 1659284"/>
                <a:gd name="connsiteY88" fmla="*/ 8335 h 1571809"/>
                <a:gd name="connsiteX89" fmla="*/ 1181166 w 1659284"/>
                <a:gd name="connsiteY89" fmla="*/ 15 h 1571809"/>
                <a:gd name="connsiteX90" fmla="*/ 1181483 w 1659284"/>
                <a:gd name="connsiteY90" fmla="*/ 0 h 1571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659284" h="1571809">
                  <a:moveTo>
                    <a:pt x="1181483" y="0"/>
                  </a:moveTo>
                  <a:cubicBezTo>
                    <a:pt x="1296414" y="0"/>
                    <a:pt x="1408625" y="11642"/>
                    <a:pt x="1516999" y="33811"/>
                  </a:cubicBezTo>
                  <a:lnTo>
                    <a:pt x="1659284" y="70383"/>
                  </a:lnTo>
                  <a:lnTo>
                    <a:pt x="1656042" y="134582"/>
                  </a:lnTo>
                  <a:lnTo>
                    <a:pt x="1645581" y="219043"/>
                  </a:lnTo>
                  <a:lnTo>
                    <a:pt x="1640074" y="258936"/>
                  </a:lnTo>
                  <a:lnTo>
                    <a:pt x="1614210" y="383374"/>
                  </a:lnTo>
                  <a:lnTo>
                    <a:pt x="1611505" y="392773"/>
                  </a:lnTo>
                  <a:lnTo>
                    <a:pt x="1578748" y="504150"/>
                  </a:lnTo>
                  <a:lnTo>
                    <a:pt x="1564317" y="543563"/>
                  </a:lnTo>
                  <a:lnTo>
                    <a:pt x="1537111" y="614459"/>
                  </a:lnTo>
                  <a:lnTo>
                    <a:pt x="1448781" y="794623"/>
                  </a:lnTo>
                  <a:lnTo>
                    <a:pt x="1430171" y="826755"/>
                  </a:lnTo>
                  <a:lnTo>
                    <a:pt x="1318820" y="991600"/>
                  </a:lnTo>
                  <a:lnTo>
                    <a:pt x="1299394" y="1015567"/>
                  </a:lnTo>
                  <a:lnTo>
                    <a:pt x="1160914" y="1170032"/>
                  </a:lnTo>
                  <a:lnTo>
                    <a:pt x="1157845" y="1172803"/>
                  </a:lnTo>
                  <a:lnTo>
                    <a:pt x="1000622" y="1306192"/>
                  </a:lnTo>
                  <a:lnTo>
                    <a:pt x="978114" y="1323548"/>
                  </a:lnTo>
                  <a:lnTo>
                    <a:pt x="809411" y="1430870"/>
                  </a:lnTo>
                  <a:lnTo>
                    <a:pt x="776906" y="1448646"/>
                  </a:lnTo>
                  <a:lnTo>
                    <a:pt x="594473" y="1531875"/>
                  </a:lnTo>
                  <a:lnTo>
                    <a:pt x="533243" y="1553641"/>
                  </a:lnTo>
                  <a:lnTo>
                    <a:pt x="481952" y="1570668"/>
                  </a:lnTo>
                  <a:lnTo>
                    <a:pt x="477514" y="1571809"/>
                  </a:lnTo>
                  <a:lnTo>
                    <a:pt x="475005" y="1515070"/>
                  </a:lnTo>
                  <a:lnTo>
                    <a:pt x="473494" y="1503741"/>
                  </a:lnTo>
                  <a:lnTo>
                    <a:pt x="473004" y="1494051"/>
                  </a:lnTo>
                  <a:lnTo>
                    <a:pt x="465521" y="1443988"/>
                  </a:lnTo>
                  <a:lnTo>
                    <a:pt x="465512" y="1443923"/>
                  </a:lnTo>
                  <a:lnTo>
                    <a:pt x="465511" y="1443912"/>
                  </a:lnTo>
                  <a:lnTo>
                    <a:pt x="455597" y="1369616"/>
                  </a:lnTo>
                  <a:lnTo>
                    <a:pt x="452020" y="1353664"/>
                  </a:lnTo>
                  <a:lnTo>
                    <a:pt x="452020" y="1353663"/>
                  </a:lnTo>
                  <a:lnTo>
                    <a:pt x="452018" y="1353651"/>
                  </a:lnTo>
                  <a:lnTo>
                    <a:pt x="449824" y="1338978"/>
                  </a:lnTo>
                  <a:lnTo>
                    <a:pt x="438064" y="1291420"/>
                  </a:lnTo>
                  <a:lnTo>
                    <a:pt x="423934" y="1228405"/>
                  </a:lnTo>
                  <a:lnTo>
                    <a:pt x="417395" y="1207830"/>
                  </a:lnTo>
                  <a:lnTo>
                    <a:pt x="417393" y="1207824"/>
                  </a:lnTo>
                  <a:lnTo>
                    <a:pt x="417388" y="1207808"/>
                  </a:lnTo>
                  <a:lnTo>
                    <a:pt x="412716" y="1188915"/>
                  </a:lnTo>
                  <a:lnTo>
                    <a:pt x="397677" y="1145793"/>
                  </a:lnTo>
                  <a:lnTo>
                    <a:pt x="397670" y="1145771"/>
                  </a:lnTo>
                  <a:lnTo>
                    <a:pt x="397670" y="1145770"/>
                  </a:lnTo>
                  <a:lnTo>
                    <a:pt x="380579" y="1091998"/>
                  </a:lnTo>
                  <a:lnTo>
                    <a:pt x="370264" y="1067191"/>
                  </a:lnTo>
                  <a:lnTo>
                    <a:pt x="362368" y="1044550"/>
                  </a:lnTo>
                  <a:lnTo>
                    <a:pt x="345093" y="1006655"/>
                  </a:lnTo>
                  <a:lnTo>
                    <a:pt x="345087" y="1006640"/>
                  </a:lnTo>
                  <a:lnTo>
                    <a:pt x="345087" y="1006639"/>
                  </a:lnTo>
                  <a:lnTo>
                    <a:pt x="326091" y="960955"/>
                  </a:lnTo>
                  <a:lnTo>
                    <a:pt x="311249" y="932412"/>
                  </a:lnTo>
                  <a:lnTo>
                    <a:pt x="299470" y="906573"/>
                  </a:lnTo>
                  <a:lnTo>
                    <a:pt x="280959" y="874160"/>
                  </a:lnTo>
                  <a:lnTo>
                    <a:pt x="261031" y="835837"/>
                  </a:lnTo>
                  <a:lnTo>
                    <a:pt x="240932" y="804075"/>
                  </a:lnTo>
                  <a:lnTo>
                    <a:pt x="224712" y="775674"/>
                  </a:lnTo>
                  <a:lnTo>
                    <a:pt x="205920" y="748745"/>
                  </a:lnTo>
                  <a:lnTo>
                    <a:pt x="205912" y="748733"/>
                  </a:lnTo>
                  <a:lnTo>
                    <a:pt x="205908" y="748726"/>
                  </a:lnTo>
                  <a:lnTo>
                    <a:pt x="185960" y="717204"/>
                  </a:lnTo>
                  <a:lnTo>
                    <a:pt x="159900" y="682799"/>
                  </a:lnTo>
                  <a:lnTo>
                    <a:pt x="159897" y="682795"/>
                  </a:lnTo>
                  <a:lnTo>
                    <a:pt x="159890" y="682786"/>
                  </a:lnTo>
                  <a:lnTo>
                    <a:pt x="138783" y="652540"/>
                  </a:lnTo>
                  <a:lnTo>
                    <a:pt x="120576" y="630883"/>
                  </a:lnTo>
                  <a:lnTo>
                    <a:pt x="101438" y="605617"/>
                  </a:lnTo>
                  <a:lnTo>
                    <a:pt x="73508" y="574897"/>
                  </a:lnTo>
                  <a:lnTo>
                    <a:pt x="42373" y="537863"/>
                  </a:lnTo>
                  <a:lnTo>
                    <a:pt x="16108" y="511763"/>
                  </a:lnTo>
                  <a:lnTo>
                    <a:pt x="16103" y="511758"/>
                  </a:lnTo>
                  <a:lnTo>
                    <a:pt x="16098" y="511753"/>
                  </a:lnTo>
                  <a:lnTo>
                    <a:pt x="0" y="494047"/>
                  </a:lnTo>
                  <a:lnTo>
                    <a:pt x="31893" y="462354"/>
                  </a:lnTo>
                  <a:lnTo>
                    <a:pt x="94866" y="405141"/>
                  </a:lnTo>
                  <a:lnTo>
                    <a:pt x="148854" y="360333"/>
                  </a:lnTo>
                  <a:lnTo>
                    <a:pt x="217287" y="309178"/>
                  </a:lnTo>
                  <a:lnTo>
                    <a:pt x="274965" y="269469"/>
                  </a:lnTo>
                  <a:lnTo>
                    <a:pt x="348742" y="224664"/>
                  </a:lnTo>
                  <a:lnTo>
                    <a:pt x="409477" y="190488"/>
                  </a:lnTo>
                  <a:lnTo>
                    <a:pt x="488707" y="152335"/>
                  </a:lnTo>
                  <a:lnTo>
                    <a:pt x="551620" y="124139"/>
                  </a:lnTo>
                  <a:lnTo>
                    <a:pt x="636876" y="92946"/>
                  </a:lnTo>
                  <a:lnTo>
                    <a:pt x="700646" y="71163"/>
                  </a:lnTo>
                  <a:lnTo>
                    <a:pt x="793631" y="47263"/>
                  </a:lnTo>
                  <a:lnTo>
                    <a:pt x="855812" y="32308"/>
                  </a:lnTo>
                  <a:lnTo>
                    <a:pt x="962470" y="16036"/>
                  </a:lnTo>
                  <a:lnTo>
                    <a:pt x="1016344" y="8335"/>
                  </a:lnTo>
                  <a:lnTo>
                    <a:pt x="1181166" y="15"/>
                  </a:lnTo>
                  <a:lnTo>
                    <a:pt x="1181483" y="0"/>
                  </a:lnTo>
                  <a:close/>
                </a:path>
              </a:pathLst>
            </a:custGeom>
            <a:gradFill flip="none" rotWithShape="1">
              <a:gsLst>
                <a:gs pos="0">
                  <a:schemeClr val="accent3"/>
                </a:gs>
                <a:gs pos="100000">
                  <a:schemeClr val="accent1"/>
                </a:gs>
              </a:gsLst>
              <a:path path="circle">
                <a:fillToRect l="100000" t="100000"/>
              </a:path>
              <a:tileRect r="-100000" b="-10000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472" tIns="149178" rIns="186472" bIns="149178" numCol="1" spcCol="0" rtlCol="0" fromWordArt="0" anchor="t" anchorCtr="0" forceAA="0" compatLnSpc="1">
              <a:prstTxWarp prst="textNoShape">
                <a:avLst/>
              </a:prstTxWarp>
              <a:noAutofit/>
            </a:bodyPr>
            <a:lstStyle/>
            <a:p>
              <a:pPr defTabSz="782937" fontAlgn="base">
                <a:lnSpc>
                  <a:spcPct val="90000"/>
                </a:lnSpc>
                <a:spcBef>
                  <a:spcPct val="0"/>
                </a:spcBef>
                <a:spcAft>
                  <a:spcPct val="0"/>
                </a:spcAft>
              </a:pPr>
              <a:endParaRPr lang="en-US" sz="2000" dirty="0">
                <a:gradFill>
                  <a:gsLst>
                    <a:gs pos="0">
                      <a:srgbClr val="FFFFFF"/>
                    </a:gs>
                    <a:gs pos="100000">
                      <a:srgbClr val="FFFFFF"/>
                    </a:gs>
                  </a:gsLst>
                  <a:lin ang="5400000" scaled="0"/>
                </a:gradFill>
                <a:ea typeface="Segoe UI" pitchFamily="34" charset="0"/>
                <a:cs typeface="Segoe UI" pitchFamily="34" charset="0"/>
              </a:endParaRPr>
            </a:p>
          </p:txBody>
        </p:sp>
        <p:sp>
          <p:nvSpPr>
            <p:cNvPr id="14" name="Rectangle 13"/>
            <p:cNvSpPr/>
            <p:nvPr/>
          </p:nvSpPr>
          <p:spPr>
            <a:xfrm>
              <a:off x="6807102" y="1840618"/>
              <a:ext cx="2450769" cy="820743"/>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sz="1300" dirty="0">
                <a:solidFill>
                  <a:prstClr val="white"/>
                </a:solidFill>
                <a:latin typeface="Segoe UI Light"/>
              </a:endParaRPr>
            </a:p>
          </p:txBody>
        </p:sp>
        <p:sp>
          <p:nvSpPr>
            <p:cNvPr id="15" name="Rectangle 14"/>
            <p:cNvSpPr/>
            <p:nvPr/>
          </p:nvSpPr>
          <p:spPr>
            <a:xfrm>
              <a:off x="4489007" y="4100551"/>
              <a:ext cx="3555163" cy="1186816"/>
            </a:xfrm>
            <a:prstGeom prst="rect">
              <a:avLst/>
            </a:prstGeom>
          </p:spPr>
          <p:txBody>
            <a:bodyPr wrap="none">
              <a:spAutoFit/>
            </a:bodyPr>
            <a:lstStyle/>
            <a:p>
              <a:pPr defTabSz="782937" fontAlgn="base">
                <a:lnSpc>
                  <a:spcPct val="90000"/>
                </a:lnSpc>
                <a:spcBef>
                  <a:spcPct val="0"/>
                </a:spcBef>
                <a:spcAft>
                  <a:spcPct val="0"/>
                </a:spcAft>
              </a:pPr>
              <a:r>
                <a:rPr lang="en-US" sz="3600" b="1" dirty="0">
                  <a:solidFill>
                    <a:prstClr val="white"/>
                  </a:solidFill>
                  <a:effectLst>
                    <a:outerShdw blurRad="38100" dist="38100" dir="2700000" algn="tl">
                      <a:srgbClr val="000000">
                        <a:alpha val="43137"/>
                      </a:srgbClr>
                    </a:outerShdw>
                  </a:effectLst>
                  <a:latin typeface="Segoe UI Light"/>
                  <a:ea typeface="Segoe UI" pitchFamily="34" charset="0"/>
                  <a:cs typeface="Segoe UI" pitchFamily="34" charset="0"/>
                </a:rPr>
                <a:t>Enterprise</a:t>
              </a:r>
            </a:p>
            <a:p>
              <a:pPr algn="ctr" defTabSz="782937" fontAlgn="base">
                <a:lnSpc>
                  <a:spcPct val="90000"/>
                </a:lnSpc>
                <a:spcBef>
                  <a:spcPct val="0"/>
                </a:spcBef>
                <a:spcAft>
                  <a:spcPct val="0"/>
                </a:spcAft>
              </a:pPr>
              <a:r>
                <a:rPr lang="en-US" sz="3600" b="1" dirty="0">
                  <a:solidFill>
                    <a:prstClr val="white"/>
                  </a:solidFill>
                  <a:effectLst>
                    <a:outerShdw blurRad="38100" dist="38100" dir="2700000" algn="tl">
                      <a:srgbClr val="000000">
                        <a:alpha val="43137"/>
                      </a:srgbClr>
                    </a:outerShdw>
                  </a:effectLst>
                  <a:latin typeface="Segoe UI Light"/>
                  <a:ea typeface="Segoe UI" pitchFamily="34" charset="0"/>
                  <a:cs typeface="Segoe UI" pitchFamily="34" charset="0"/>
                </a:rPr>
                <a:t>Grade</a:t>
              </a:r>
              <a:endParaRPr lang="en-US" sz="3600" b="1" dirty="0">
                <a:solidFill>
                  <a:prstClr val="white"/>
                </a:solidFill>
                <a:effectLst>
                  <a:outerShdw blurRad="38100" dist="38100" dir="2700000" algn="tl">
                    <a:srgbClr val="000000">
                      <a:alpha val="43137"/>
                    </a:srgbClr>
                  </a:outerShdw>
                </a:effectLst>
                <a:latin typeface="Segoe UI Light"/>
                <a:ea typeface="Segoe UI" pitchFamily="34" charset="0"/>
                <a:cs typeface="Segoe UI" pitchFamily="34" charset="0"/>
              </a:endParaRPr>
            </a:p>
          </p:txBody>
        </p:sp>
        <p:sp>
          <p:nvSpPr>
            <p:cNvPr id="16" name="Rectangle 15"/>
            <p:cNvSpPr/>
            <p:nvPr/>
          </p:nvSpPr>
          <p:spPr>
            <a:xfrm>
              <a:off x="6818296" y="968839"/>
              <a:ext cx="2150851" cy="1186816"/>
            </a:xfrm>
            <a:prstGeom prst="rect">
              <a:avLst/>
            </a:prstGeom>
          </p:spPr>
          <p:txBody>
            <a:bodyPr wrap="none">
              <a:spAutoFit/>
            </a:bodyPr>
            <a:lstStyle/>
            <a:p>
              <a:pPr defTabSz="782937" fontAlgn="base">
                <a:lnSpc>
                  <a:spcPct val="90000"/>
                </a:lnSpc>
                <a:spcBef>
                  <a:spcPct val="0"/>
                </a:spcBef>
                <a:spcAft>
                  <a:spcPct val="0"/>
                </a:spcAft>
              </a:pPr>
              <a:r>
                <a:rPr lang="en-US" sz="3600" b="1" dirty="0">
                  <a:solidFill>
                    <a:prstClr val="white"/>
                  </a:solidFill>
                  <a:effectLst>
                    <a:outerShdw blurRad="38100" dist="38100" dir="2700000" algn="tl">
                      <a:srgbClr val="000000">
                        <a:alpha val="43137"/>
                      </a:srgbClr>
                    </a:outerShdw>
                  </a:effectLst>
                  <a:latin typeface="Segoe UI Light"/>
                  <a:ea typeface="Segoe UI" pitchFamily="34" charset="0"/>
                  <a:cs typeface="Segoe UI" pitchFamily="34" charset="0"/>
                </a:rPr>
                <a:t>Hyper</a:t>
              </a:r>
            </a:p>
            <a:p>
              <a:pPr algn="ctr" defTabSz="782937" fontAlgn="base">
                <a:lnSpc>
                  <a:spcPct val="90000"/>
                </a:lnSpc>
                <a:spcBef>
                  <a:spcPct val="0"/>
                </a:spcBef>
                <a:spcAft>
                  <a:spcPct val="0"/>
                </a:spcAft>
              </a:pPr>
              <a:r>
                <a:rPr lang="en-US" sz="3600" b="1" dirty="0">
                  <a:solidFill>
                    <a:prstClr val="white"/>
                  </a:solidFill>
                  <a:effectLst>
                    <a:outerShdw blurRad="38100" dist="38100" dir="2700000" algn="tl">
                      <a:srgbClr val="000000">
                        <a:alpha val="43137"/>
                      </a:srgbClr>
                    </a:outerShdw>
                  </a:effectLst>
                  <a:latin typeface="Segoe UI Light"/>
                  <a:ea typeface="Segoe UI" pitchFamily="34" charset="0"/>
                  <a:cs typeface="Segoe UI" pitchFamily="34" charset="0"/>
                </a:rPr>
                <a:t>Scale</a:t>
              </a:r>
              <a:endParaRPr lang="en-US" sz="3600" b="1" dirty="0">
                <a:solidFill>
                  <a:prstClr val="white"/>
                </a:solidFill>
                <a:effectLst>
                  <a:outerShdw blurRad="38100" dist="38100" dir="2700000" algn="tl">
                    <a:srgbClr val="000000">
                      <a:alpha val="43137"/>
                    </a:srgbClr>
                  </a:outerShdw>
                </a:effectLst>
                <a:latin typeface="Segoe UI Light"/>
                <a:ea typeface="Segoe UI" pitchFamily="34" charset="0"/>
                <a:cs typeface="Segoe UI" pitchFamily="34" charset="0"/>
              </a:endParaRPr>
            </a:p>
          </p:txBody>
        </p:sp>
        <p:sp>
          <p:nvSpPr>
            <p:cNvPr id="17" name="Rectangle 16"/>
            <p:cNvSpPr/>
            <p:nvPr/>
          </p:nvSpPr>
          <p:spPr>
            <a:xfrm>
              <a:off x="8661690" y="4278894"/>
              <a:ext cx="2371970" cy="648261"/>
            </a:xfrm>
            <a:prstGeom prst="rect">
              <a:avLst/>
            </a:prstGeom>
          </p:spPr>
          <p:txBody>
            <a:bodyPr wrap="none">
              <a:spAutoFit/>
            </a:bodyPr>
            <a:lstStyle/>
            <a:p>
              <a:pPr defTabSz="782937" fontAlgn="base">
                <a:lnSpc>
                  <a:spcPct val="90000"/>
                </a:lnSpc>
                <a:spcBef>
                  <a:spcPct val="0"/>
                </a:spcBef>
                <a:spcAft>
                  <a:spcPct val="0"/>
                </a:spcAft>
              </a:pPr>
              <a:r>
                <a:rPr lang="en-US" sz="3600" b="1" dirty="0">
                  <a:solidFill>
                    <a:prstClr val="white"/>
                  </a:solidFill>
                  <a:effectLst>
                    <a:outerShdw blurRad="38100" dist="38100" dir="2700000" algn="tl">
                      <a:srgbClr val="000000">
                        <a:alpha val="43137"/>
                      </a:srgbClr>
                    </a:outerShdw>
                  </a:effectLst>
                  <a:latin typeface="Segoe UI Light"/>
                  <a:ea typeface="Segoe UI" pitchFamily="34" charset="0"/>
                  <a:cs typeface="Segoe UI" pitchFamily="34" charset="0"/>
                </a:rPr>
                <a:t>Hybrid</a:t>
              </a:r>
            </a:p>
          </p:txBody>
        </p:sp>
      </p:grpSp>
      <p:sp>
        <p:nvSpPr>
          <p:cNvPr id="3" name="TextBox 2"/>
          <p:cNvSpPr txBox="1"/>
          <p:nvPr/>
        </p:nvSpPr>
        <p:spPr>
          <a:xfrm>
            <a:off x="465176" y="3702016"/>
            <a:ext cx="1791732" cy="1456981"/>
          </a:xfrm>
          <a:prstGeom prst="rect">
            <a:avLst/>
          </a:prstGeom>
          <a:noFill/>
        </p:spPr>
        <p:txBody>
          <a:bodyPr wrap="none" lIns="150602" tIns="120481" rIns="150602" bIns="120481" rtlCol="0">
            <a:spAutoFit/>
          </a:bodyPr>
          <a:lstStyle/>
          <a:p>
            <a:pPr>
              <a:lnSpc>
                <a:spcPct val="90000"/>
              </a:lnSpc>
              <a:spcAft>
                <a:spcPts val="494"/>
              </a:spcAft>
            </a:pPr>
            <a:r>
              <a:rPr lang="en-US" sz="2600" dirty="0">
                <a:gradFill>
                  <a:gsLst>
                    <a:gs pos="2917">
                      <a:schemeClr val="tx1"/>
                    </a:gs>
                    <a:gs pos="30000">
                      <a:schemeClr val="tx1"/>
                    </a:gs>
                  </a:gsLst>
                  <a:lin ang="5400000" scaled="0"/>
                </a:gradFill>
                <a:effectLst>
                  <a:outerShdw blurRad="38100" dist="38100" dir="2700000" algn="tl">
                    <a:srgbClr val="000000">
                      <a:alpha val="43137"/>
                    </a:srgbClr>
                  </a:outerShdw>
                </a:effectLst>
              </a:rPr>
              <a:t>Availability</a:t>
            </a:r>
            <a:endParaRPr lang="en-US" sz="2600" dirty="0">
              <a:gradFill>
                <a:gsLst>
                  <a:gs pos="2917">
                    <a:schemeClr val="tx1"/>
                  </a:gs>
                  <a:gs pos="30000">
                    <a:schemeClr val="tx1"/>
                  </a:gs>
                </a:gsLst>
                <a:lin ang="5400000" scaled="0"/>
              </a:gradFill>
              <a:effectLst>
                <a:outerShdw blurRad="38100" dist="38100" dir="2700000" algn="tl">
                  <a:srgbClr val="000000">
                    <a:alpha val="43137"/>
                  </a:srgbClr>
                </a:outerShdw>
              </a:effectLst>
            </a:endParaRPr>
          </a:p>
          <a:p>
            <a:pPr>
              <a:lnSpc>
                <a:spcPct val="90000"/>
              </a:lnSpc>
              <a:spcAft>
                <a:spcPts val="494"/>
              </a:spcAft>
            </a:pPr>
            <a:r>
              <a:rPr lang="en-US" sz="2600" dirty="0">
                <a:gradFill>
                  <a:gsLst>
                    <a:gs pos="2917">
                      <a:schemeClr val="tx1"/>
                    </a:gs>
                    <a:gs pos="30000">
                      <a:schemeClr val="tx1"/>
                    </a:gs>
                  </a:gsLst>
                  <a:lin ang="5400000" scaled="0"/>
                </a:gradFill>
                <a:effectLst>
                  <a:outerShdw blurRad="38100" dist="38100" dir="2700000" algn="tl">
                    <a:srgbClr val="000000">
                      <a:alpha val="43137"/>
                    </a:srgbClr>
                  </a:outerShdw>
                </a:effectLst>
              </a:rPr>
              <a:t>Policy</a:t>
            </a:r>
          </a:p>
          <a:p>
            <a:pPr>
              <a:lnSpc>
                <a:spcPct val="90000"/>
              </a:lnSpc>
              <a:spcAft>
                <a:spcPts val="494"/>
              </a:spcAft>
            </a:pPr>
            <a:r>
              <a:rPr lang="en-US" sz="2600" dirty="0">
                <a:gradFill>
                  <a:gsLst>
                    <a:gs pos="2917">
                      <a:schemeClr val="tx1"/>
                    </a:gs>
                    <a:gs pos="30000">
                      <a:schemeClr val="tx1"/>
                    </a:gs>
                  </a:gsLst>
                  <a:lin ang="5400000" scaled="0"/>
                </a:gradFill>
                <a:effectLst>
                  <a:outerShdw blurRad="38100" dist="38100" dir="2700000" algn="tl">
                    <a:srgbClr val="000000">
                      <a:alpha val="43137"/>
                    </a:srgbClr>
                  </a:outerShdw>
                </a:effectLst>
              </a:rPr>
              <a:t>Ecosystem</a:t>
            </a:r>
          </a:p>
        </p:txBody>
      </p:sp>
      <p:sp>
        <p:nvSpPr>
          <p:cNvPr id="18" name="TextBox 17"/>
          <p:cNvSpPr txBox="1"/>
          <p:nvPr/>
        </p:nvSpPr>
        <p:spPr>
          <a:xfrm>
            <a:off x="5909269" y="341747"/>
            <a:ext cx="2907422" cy="1880430"/>
          </a:xfrm>
          <a:prstGeom prst="rect">
            <a:avLst/>
          </a:prstGeom>
          <a:noFill/>
        </p:spPr>
        <p:txBody>
          <a:bodyPr wrap="none" lIns="150602" tIns="120481" rIns="150602" bIns="120481" rtlCol="0">
            <a:spAutoFit/>
          </a:bodyPr>
          <a:lstStyle/>
          <a:p>
            <a:pPr>
              <a:lnSpc>
                <a:spcPct val="90000"/>
              </a:lnSpc>
              <a:spcAft>
                <a:spcPts val="494"/>
              </a:spcAft>
            </a:pPr>
            <a:r>
              <a:rPr lang="en-US" sz="2600" dirty="0">
                <a:gradFill>
                  <a:gsLst>
                    <a:gs pos="2917">
                      <a:schemeClr val="tx1"/>
                    </a:gs>
                    <a:gs pos="30000">
                      <a:schemeClr val="tx1"/>
                    </a:gs>
                  </a:gsLst>
                  <a:lin ang="5400000" scaled="0"/>
                </a:gradFill>
                <a:effectLst>
                  <a:outerShdw blurRad="38100" dist="38100" dir="2700000" algn="tl">
                    <a:srgbClr val="000000">
                      <a:alpha val="43137"/>
                    </a:srgbClr>
                  </a:outerShdw>
                </a:effectLst>
              </a:rPr>
              <a:t>Global presence</a:t>
            </a:r>
          </a:p>
          <a:p>
            <a:pPr>
              <a:lnSpc>
                <a:spcPct val="90000"/>
              </a:lnSpc>
              <a:spcAft>
                <a:spcPts val="494"/>
              </a:spcAft>
            </a:pPr>
            <a:r>
              <a:rPr lang="en-US" sz="2600" dirty="0">
                <a:gradFill>
                  <a:gsLst>
                    <a:gs pos="2917">
                      <a:schemeClr val="tx1"/>
                    </a:gs>
                    <a:gs pos="30000">
                      <a:schemeClr val="tx1"/>
                    </a:gs>
                  </a:gsLst>
                  <a:lin ang="5400000" scaled="0"/>
                </a:gradFill>
                <a:effectLst>
                  <a:outerShdw blurRad="38100" dist="38100" dir="2700000" algn="tl">
                    <a:srgbClr val="000000">
                      <a:alpha val="43137"/>
                    </a:srgbClr>
                  </a:outerShdw>
                </a:effectLst>
              </a:rPr>
              <a:t>Global connectivity</a:t>
            </a:r>
          </a:p>
          <a:p>
            <a:pPr>
              <a:lnSpc>
                <a:spcPct val="90000"/>
              </a:lnSpc>
              <a:spcAft>
                <a:spcPts val="494"/>
              </a:spcAft>
            </a:pPr>
            <a:r>
              <a:rPr lang="en-US" sz="2600" dirty="0">
                <a:gradFill>
                  <a:gsLst>
                    <a:gs pos="2917">
                      <a:schemeClr val="tx1"/>
                    </a:gs>
                    <a:gs pos="30000">
                      <a:schemeClr val="tx1"/>
                    </a:gs>
                  </a:gsLst>
                  <a:lin ang="5400000" scaled="0"/>
                </a:gradFill>
                <a:effectLst>
                  <a:outerShdw blurRad="38100" dist="38100" dir="2700000" algn="tl">
                    <a:srgbClr val="000000">
                      <a:alpha val="43137"/>
                    </a:srgbClr>
                  </a:outerShdw>
                </a:effectLst>
              </a:rPr>
              <a:t>Scale out</a:t>
            </a:r>
          </a:p>
          <a:p>
            <a:pPr>
              <a:lnSpc>
                <a:spcPct val="90000"/>
              </a:lnSpc>
              <a:spcAft>
                <a:spcPts val="494"/>
              </a:spcAft>
            </a:pPr>
            <a:endParaRPr lang="en-US" sz="2600" dirty="0">
              <a:gradFill>
                <a:gsLst>
                  <a:gs pos="2917">
                    <a:schemeClr val="tx1"/>
                  </a:gs>
                  <a:gs pos="30000">
                    <a:schemeClr val="tx1"/>
                  </a:gs>
                </a:gsLst>
                <a:lin ang="5400000" scaled="0"/>
              </a:gradFill>
              <a:effectLst>
                <a:outerShdw blurRad="38100" dist="38100" dir="2700000" algn="tl">
                  <a:srgbClr val="000000">
                    <a:alpha val="43137"/>
                  </a:srgbClr>
                </a:outerShdw>
              </a:effectLst>
            </a:endParaRPr>
          </a:p>
        </p:txBody>
      </p:sp>
      <p:sp>
        <p:nvSpPr>
          <p:cNvPr id="19" name="TextBox 18"/>
          <p:cNvSpPr txBox="1"/>
          <p:nvPr/>
        </p:nvSpPr>
        <p:spPr>
          <a:xfrm>
            <a:off x="7043664" y="3477878"/>
            <a:ext cx="2060486" cy="1456981"/>
          </a:xfrm>
          <a:prstGeom prst="rect">
            <a:avLst/>
          </a:prstGeom>
          <a:noFill/>
        </p:spPr>
        <p:txBody>
          <a:bodyPr wrap="none" lIns="150602" tIns="120481" rIns="150602" bIns="120481" rtlCol="0">
            <a:spAutoFit/>
          </a:bodyPr>
          <a:lstStyle/>
          <a:p>
            <a:pPr>
              <a:lnSpc>
                <a:spcPct val="90000"/>
              </a:lnSpc>
              <a:spcAft>
                <a:spcPts val="494"/>
              </a:spcAft>
            </a:pPr>
            <a:r>
              <a:rPr lang="en-US" sz="2600" dirty="0">
                <a:gradFill>
                  <a:gsLst>
                    <a:gs pos="2917">
                      <a:schemeClr val="tx1"/>
                    </a:gs>
                    <a:gs pos="30000">
                      <a:schemeClr val="tx1"/>
                    </a:gs>
                  </a:gsLst>
                  <a:lin ang="5400000" scaled="0"/>
                </a:gradFill>
                <a:effectLst>
                  <a:outerShdw blurRad="38100" dist="38100" dir="2700000" algn="tl">
                    <a:srgbClr val="000000">
                      <a:alpha val="43137"/>
                    </a:srgbClr>
                  </a:outerShdw>
                </a:effectLst>
              </a:rPr>
              <a:t>Seamless</a:t>
            </a:r>
          </a:p>
          <a:p>
            <a:pPr>
              <a:lnSpc>
                <a:spcPct val="90000"/>
              </a:lnSpc>
              <a:spcAft>
                <a:spcPts val="494"/>
              </a:spcAft>
            </a:pPr>
            <a:r>
              <a:rPr lang="en-US" sz="2600" dirty="0">
                <a:gradFill>
                  <a:gsLst>
                    <a:gs pos="2917">
                      <a:schemeClr val="tx1"/>
                    </a:gs>
                    <a:gs pos="30000">
                      <a:schemeClr val="tx1"/>
                    </a:gs>
                  </a:gsLst>
                  <a:lin ang="5400000" scaled="0"/>
                </a:gradFill>
                <a:effectLst>
                  <a:outerShdw blurRad="38100" dist="38100" dir="2700000" algn="tl">
                    <a:srgbClr val="000000">
                      <a:alpha val="43137"/>
                    </a:srgbClr>
                  </a:outerShdw>
                </a:effectLst>
              </a:rPr>
              <a:t>Performance</a:t>
            </a:r>
          </a:p>
          <a:p>
            <a:pPr>
              <a:lnSpc>
                <a:spcPct val="90000"/>
              </a:lnSpc>
              <a:spcAft>
                <a:spcPts val="494"/>
              </a:spcAft>
            </a:pPr>
            <a:r>
              <a:rPr lang="en-US" sz="2600" dirty="0">
                <a:gradFill>
                  <a:gsLst>
                    <a:gs pos="2917">
                      <a:schemeClr val="tx1"/>
                    </a:gs>
                    <a:gs pos="30000">
                      <a:schemeClr val="tx1"/>
                    </a:gs>
                  </a:gsLst>
                  <a:lin ang="5400000" scaled="0"/>
                </a:gradFill>
                <a:effectLst>
                  <a:outerShdw blurRad="38100" dist="38100" dir="2700000" algn="tl">
                    <a:srgbClr val="000000">
                      <a:alpha val="43137"/>
                    </a:srgbClr>
                  </a:outerShdw>
                </a:effectLst>
              </a:rPr>
              <a:t>Security</a:t>
            </a:r>
          </a:p>
        </p:txBody>
      </p:sp>
    </p:spTree>
    <p:extLst>
      <p:ext uri="{BB962C8B-B14F-4D97-AF65-F5344CB8AC3E}">
        <p14:creationId xmlns:p14="http://schemas.microsoft.com/office/powerpoint/2010/main" val="2362441586"/>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908590074"/>
              </p:ext>
            </p:extLst>
          </p:nvPr>
        </p:nvGraphicFramePr>
        <p:xfrm>
          <a:off x="-234605" y="0"/>
          <a:ext cx="9563557"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1"/>
          <p:cNvSpPr>
            <a:spLocks noGrp="1"/>
          </p:cNvSpPr>
          <p:nvPr>
            <p:ph type="title"/>
          </p:nvPr>
        </p:nvSpPr>
        <p:spPr>
          <a:xfrm>
            <a:off x="426637" y="5560465"/>
            <a:ext cx="8229600" cy="1143000"/>
          </a:xfrm>
        </p:spPr>
        <p:txBody>
          <a:bodyPr/>
          <a:lstStyle/>
          <a:p>
            <a:r>
              <a:rPr lang="en-US" dirty="0" smtClean="0"/>
              <a:t>Original </a:t>
            </a:r>
            <a:r>
              <a:rPr lang="en-US" dirty="0" err="1" smtClean="0"/>
              <a:t>PaaS</a:t>
            </a:r>
            <a:r>
              <a:rPr lang="en-US" dirty="0" smtClean="0"/>
              <a:t>-focused S+S Vision</a:t>
            </a:r>
            <a:endParaRPr lang="en-US" dirty="0"/>
          </a:p>
        </p:txBody>
      </p:sp>
      <p:pic>
        <p:nvPicPr>
          <p:cNvPr id="6146"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156286" y="334137"/>
            <a:ext cx="3678645" cy="27476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itle 1"/>
          <p:cNvSpPr txBox="1">
            <a:spLocks/>
          </p:cNvSpPr>
          <p:nvPr/>
        </p:nvSpPr>
        <p:spPr>
          <a:xfrm>
            <a:off x="5485486" y="3429000"/>
            <a:ext cx="3354019" cy="1143000"/>
          </a:xfrm>
          <a:prstGeom prst="rect">
            <a:avLst/>
          </a:prstGeom>
        </p:spPr>
        <p:txBody>
          <a:bodyPr vert="horz" lIns="91430" tIns="45715" rIns="91430" bIns="45715"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400" b="1" dirty="0">
                <a:effectLst>
                  <a:outerShdw blurRad="38100" dist="38100" dir="2700000" algn="tl">
                    <a:srgbClr val="000000">
                      <a:alpha val="43137"/>
                    </a:srgbClr>
                  </a:outerShdw>
                </a:effectLst>
              </a:rPr>
              <a:t>2008-2012</a:t>
            </a:r>
          </a:p>
        </p:txBody>
      </p:sp>
    </p:spTree>
    <p:extLst>
      <p:ext uri="{BB962C8B-B14F-4D97-AF65-F5344CB8AC3E}">
        <p14:creationId xmlns:p14="http://schemas.microsoft.com/office/powerpoint/2010/main" val="3338467051"/>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fade">
                                      <p:cBhvr>
                                        <p:cTn id="7"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565603926"/>
              </p:ext>
            </p:extLst>
          </p:nvPr>
        </p:nvGraphicFramePr>
        <p:xfrm>
          <a:off x="-234605" y="0"/>
          <a:ext cx="9563557"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1"/>
          <p:cNvSpPr txBox="1">
            <a:spLocks/>
          </p:cNvSpPr>
          <p:nvPr/>
        </p:nvSpPr>
        <p:spPr>
          <a:xfrm>
            <a:off x="6703466" y="3429000"/>
            <a:ext cx="2131465" cy="1143000"/>
          </a:xfrm>
          <a:prstGeom prst="rect">
            <a:avLst/>
          </a:prstGeom>
        </p:spPr>
        <p:txBody>
          <a:bodyPr vert="horz" lIns="91430" tIns="45715" rIns="91430" bIns="45715"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400" b="1" dirty="0">
                <a:effectLst>
                  <a:outerShdw blurRad="38100" dist="38100" dir="2700000" algn="tl">
                    <a:srgbClr val="000000">
                      <a:alpha val="43137"/>
                    </a:srgbClr>
                  </a:outerShdw>
                </a:effectLst>
              </a:rPr>
              <a:t>2012</a:t>
            </a:r>
          </a:p>
        </p:txBody>
      </p:sp>
    </p:spTree>
    <p:extLst>
      <p:ext uri="{BB962C8B-B14F-4D97-AF65-F5344CB8AC3E}">
        <p14:creationId xmlns:p14="http://schemas.microsoft.com/office/powerpoint/2010/main" val="2441010477"/>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1049781248"/>
              </p:ext>
            </p:extLst>
          </p:nvPr>
        </p:nvGraphicFramePr>
        <p:xfrm>
          <a:off x="-234605" y="0"/>
          <a:ext cx="9563557"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1"/>
          <p:cNvSpPr txBox="1">
            <a:spLocks/>
          </p:cNvSpPr>
          <p:nvPr/>
        </p:nvSpPr>
        <p:spPr>
          <a:xfrm>
            <a:off x="6703466" y="3429000"/>
            <a:ext cx="2131465" cy="1143000"/>
          </a:xfrm>
          <a:prstGeom prst="rect">
            <a:avLst/>
          </a:prstGeom>
        </p:spPr>
        <p:txBody>
          <a:bodyPr vert="horz" lIns="91430" tIns="45715" rIns="91430" bIns="45715"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400" b="1" dirty="0">
                <a:effectLst>
                  <a:outerShdw blurRad="38100" dist="38100" dir="2700000" algn="tl">
                    <a:srgbClr val="000000">
                      <a:alpha val="43137"/>
                    </a:srgbClr>
                  </a:outerShdw>
                </a:effectLst>
              </a:rPr>
              <a:t>2013</a:t>
            </a:r>
          </a:p>
        </p:txBody>
      </p:sp>
    </p:spTree>
    <p:extLst>
      <p:ext uri="{BB962C8B-B14F-4D97-AF65-F5344CB8AC3E}">
        <p14:creationId xmlns:p14="http://schemas.microsoft.com/office/powerpoint/2010/main" val="2968949748"/>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3647581477"/>
              </p:ext>
            </p:extLst>
          </p:nvPr>
        </p:nvGraphicFramePr>
        <p:xfrm>
          <a:off x="-234605" y="0"/>
          <a:ext cx="9563557"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p:cNvSpPr txBox="1"/>
          <p:nvPr/>
        </p:nvSpPr>
        <p:spPr>
          <a:xfrm>
            <a:off x="1527051" y="2211021"/>
            <a:ext cx="1672232" cy="923320"/>
          </a:xfrm>
          <a:prstGeom prst="rect">
            <a:avLst/>
          </a:prstGeom>
          <a:noFill/>
        </p:spPr>
        <p:txBody>
          <a:bodyPr wrap="none" lIns="91430" tIns="45715" rIns="91430" bIns="45715" rtlCol="0">
            <a:spAutoFit/>
          </a:bodyPr>
          <a:lstStyle/>
          <a:p>
            <a:r>
              <a:rPr lang="en-US" dirty="0" smtClean="0"/>
              <a:t>Stateless Nodes</a:t>
            </a:r>
          </a:p>
          <a:p>
            <a:r>
              <a:rPr lang="en-US" dirty="0" smtClean="0"/>
              <a:t>HA</a:t>
            </a:r>
          </a:p>
          <a:p>
            <a:r>
              <a:rPr lang="en-US" dirty="0" smtClean="0"/>
              <a:t>Internet Scale</a:t>
            </a:r>
          </a:p>
        </p:txBody>
      </p:sp>
      <p:sp>
        <p:nvSpPr>
          <p:cNvPr id="4" name="TextBox 3"/>
          <p:cNvSpPr txBox="1"/>
          <p:nvPr/>
        </p:nvSpPr>
        <p:spPr>
          <a:xfrm>
            <a:off x="4101382" y="884491"/>
            <a:ext cx="1391895" cy="1477317"/>
          </a:xfrm>
          <a:prstGeom prst="rect">
            <a:avLst/>
          </a:prstGeom>
          <a:noFill/>
        </p:spPr>
        <p:txBody>
          <a:bodyPr wrap="none" lIns="91430" tIns="45715" rIns="91430" bIns="45715" rtlCol="0">
            <a:spAutoFit/>
          </a:bodyPr>
          <a:lstStyle/>
          <a:p>
            <a:r>
              <a:rPr lang="en-US" dirty="0" smtClean="0"/>
              <a:t>RDP</a:t>
            </a:r>
          </a:p>
          <a:p>
            <a:r>
              <a:rPr lang="en-US" dirty="0" smtClean="0"/>
              <a:t>Full Admin</a:t>
            </a:r>
          </a:p>
          <a:p>
            <a:r>
              <a:rPr lang="en-US" dirty="0" err="1" smtClean="0"/>
              <a:t>Virt</a:t>
            </a:r>
            <a:r>
              <a:rPr lang="en-US" dirty="0" smtClean="0"/>
              <a:t> Network</a:t>
            </a:r>
          </a:p>
          <a:p>
            <a:r>
              <a:rPr lang="en-US" dirty="0" smtClean="0"/>
              <a:t>IP ACL</a:t>
            </a:r>
            <a:endParaRPr lang="en-US" dirty="0"/>
          </a:p>
          <a:p>
            <a:r>
              <a:rPr lang="en-US" dirty="0" smtClean="0"/>
              <a:t> C++</a:t>
            </a:r>
          </a:p>
        </p:txBody>
      </p:sp>
      <p:sp>
        <p:nvSpPr>
          <p:cNvPr id="5" name="TextBox 4"/>
          <p:cNvSpPr txBox="1"/>
          <p:nvPr/>
        </p:nvSpPr>
        <p:spPr>
          <a:xfrm>
            <a:off x="5913849" y="2085574"/>
            <a:ext cx="1531168" cy="923320"/>
          </a:xfrm>
          <a:prstGeom prst="rect">
            <a:avLst/>
          </a:prstGeom>
          <a:noFill/>
        </p:spPr>
        <p:txBody>
          <a:bodyPr wrap="none" lIns="91430" tIns="45715" rIns="91430" bIns="45715" rtlCol="0">
            <a:spAutoFit/>
          </a:bodyPr>
          <a:lstStyle/>
          <a:p>
            <a:r>
              <a:rPr lang="en-US" dirty="0" smtClean="0"/>
              <a:t>Linux/Win2k</a:t>
            </a:r>
          </a:p>
          <a:p>
            <a:r>
              <a:rPr lang="en-US" dirty="0" smtClean="0"/>
              <a:t>Networking</a:t>
            </a:r>
          </a:p>
          <a:p>
            <a:r>
              <a:rPr lang="en-US" dirty="0" smtClean="0"/>
              <a:t>Endpoint ACLs</a:t>
            </a:r>
          </a:p>
        </p:txBody>
      </p:sp>
      <p:sp>
        <p:nvSpPr>
          <p:cNvPr id="6" name="TextBox 5"/>
          <p:cNvSpPr txBox="1"/>
          <p:nvPr/>
        </p:nvSpPr>
        <p:spPr>
          <a:xfrm>
            <a:off x="4119303" y="2272917"/>
            <a:ext cx="1115527" cy="2031315"/>
          </a:xfrm>
          <a:prstGeom prst="rect">
            <a:avLst/>
          </a:prstGeom>
          <a:noFill/>
        </p:spPr>
        <p:txBody>
          <a:bodyPr wrap="none" lIns="91430" tIns="45715" rIns="91430" bIns="45715" rtlCol="0">
            <a:spAutoFit/>
          </a:bodyPr>
          <a:lstStyle/>
          <a:p>
            <a:r>
              <a:rPr lang="en-US" dirty="0" smtClean="0"/>
              <a:t>.NET</a:t>
            </a:r>
          </a:p>
          <a:p>
            <a:r>
              <a:rPr lang="en-US" dirty="0" smtClean="0"/>
              <a:t>PHP</a:t>
            </a:r>
          </a:p>
          <a:p>
            <a:r>
              <a:rPr lang="en-US" dirty="0" smtClean="0"/>
              <a:t>Python</a:t>
            </a:r>
          </a:p>
          <a:p>
            <a:r>
              <a:rPr lang="en-US" dirty="0" err="1" smtClean="0"/>
              <a:t>Node.js</a:t>
            </a:r>
            <a:endParaRPr lang="en-US" dirty="0" smtClean="0"/>
          </a:p>
          <a:p>
            <a:r>
              <a:rPr lang="en-US" dirty="0" smtClean="0"/>
              <a:t>Java</a:t>
            </a:r>
            <a:endParaRPr lang="en-US" sz="1200" dirty="0"/>
          </a:p>
          <a:p>
            <a:r>
              <a:rPr lang="en-US" dirty="0" err="1" smtClean="0"/>
              <a:t>Mgmt</a:t>
            </a:r>
            <a:r>
              <a:rPr lang="en-US" dirty="0" smtClean="0"/>
              <a:t> API</a:t>
            </a:r>
          </a:p>
          <a:p>
            <a:r>
              <a:rPr lang="en-US" dirty="0" smtClean="0"/>
              <a:t>Portal</a:t>
            </a:r>
          </a:p>
        </p:txBody>
      </p:sp>
      <p:sp>
        <p:nvSpPr>
          <p:cNvPr id="7" name="TextBox 6"/>
          <p:cNvSpPr txBox="1"/>
          <p:nvPr/>
        </p:nvSpPr>
        <p:spPr>
          <a:xfrm>
            <a:off x="3658515" y="5508214"/>
            <a:ext cx="2169489" cy="646321"/>
          </a:xfrm>
          <a:prstGeom prst="rect">
            <a:avLst/>
          </a:prstGeom>
          <a:noFill/>
        </p:spPr>
        <p:txBody>
          <a:bodyPr wrap="none" lIns="91430" tIns="45715" rIns="91430" bIns="45715" rtlCol="0">
            <a:spAutoFit/>
          </a:bodyPr>
          <a:lstStyle/>
          <a:p>
            <a:r>
              <a:rPr lang="en-US" dirty="0" smtClean="0"/>
              <a:t>Rapid Deploy &amp; Scale</a:t>
            </a:r>
          </a:p>
          <a:p>
            <a:r>
              <a:rPr lang="en-US" dirty="0" smtClean="0"/>
              <a:t>Sticky LB</a:t>
            </a:r>
          </a:p>
        </p:txBody>
      </p:sp>
      <p:sp>
        <p:nvSpPr>
          <p:cNvPr id="8" name="TextBox 7"/>
          <p:cNvSpPr txBox="1"/>
          <p:nvPr/>
        </p:nvSpPr>
        <p:spPr>
          <a:xfrm>
            <a:off x="2628525" y="3429000"/>
            <a:ext cx="1255176" cy="1200318"/>
          </a:xfrm>
          <a:prstGeom prst="rect">
            <a:avLst/>
          </a:prstGeom>
          <a:noFill/>
        </p:spPr>
        <p:txBody>
          <a:bodyPr wrap="none" lIns="91430" tIns="45715" rIns="91430" bIns="45715" rtlCol="0">
            <a:spAutoFit/>
          </a:bodyPr>
          <a:lstStyle/>
          <a:p>
            <a:r>
              <a:rPr lang="en-US" dirty="0" smtClean="0"/>
              <a:t>Auto-</a:t>
            </a:r>
          </a:p>
          <a:p>
            <a:r>
              <a:rPr lang="en-US" dirty="0" smtClean="0"/>
              <a:t>Patching</a:t>
            </a:r>
          </a:p>
          <a:p>
            <a:r>
              <a:rPr lang="en-US" dirty="0" smtClean="0"/>
              <a:t>Continuous </a:t>
            </a:r>
            <a:br>
              <a:rPr lang="en-US" dirty="0" smtClean="0"/>
            </a:br>
            <a:r>
              <a:rPr lang="en-US" dirty="0" smtClean="0"/>
              <a:t>   Delivery</a:t>
            </a:r>
          </a:p>
        </p:txBody>
      </p:sp>
      <p:sp>
        <p:nvSpPr>
          <p:cNvPr id="9" name="TextBox 8"/>
          <p:cNvSpPr txBox="1"/>
          <p:nvPr/>
        </p:nvSpPr>
        <p:spPr>
          <a:xfrm>
            <a:off x="5231250" y="2870875"/>
            <a:ext cx="1747020" cy="1754326"/>
          </a:xfrm>
          <a:prstGeom prst="rect">
            <a:avLst/>
          </a:prstGeom>
          <a:noFill/>
        </p:spPr>
        <p:txBody>
          <a:bodyPr wrap="square" lIns="91430" tIns="45715" rIns="91430" bIns="45715" rtlCol="0">
            <a:spAutoFit/>
          </a:bodyPr>
          <a:lstStyle/>
          <a:p>
            <a:r>
              <a:rPr lang="en-US" dirty="0" smtClean="0"/>
              <a:t>On-</a:t>
            </a:r>
            <a:r>
              <a:rPr lang="en-US" dirty="0" err="1" smtClean="0"/>
              <a:t>prem</a:t>
            </a:r>
            <a:r>
              <a:rPr lang="en-US" dirty="0" smtClean="0"/>
              <a:t> </a:t>
            </a:r>
            <a:br>
              <a:rPr lang="en-US" dirty="0" smtClean="0"/>
            </a:br>
            <a:r>
              <a:rPr lang="en-US" dirty="0" smtClean="0"/>
              <a:t>   equivalents</a:t>
            </a:r>
          </a:p>
          <a:p>
            <a:endParaRPr lang="en-US" dirty="0" smtClean="0"/>
          </a:p>
          <a:p>
            <a:r>
              <a:rPr lang="en-US" dirty="0" smtClean="0"/>
              <a:t>Gallery</a:t>
            </a:r>
          </a:p>
          <a:p>
            <a:r>
              <a:rPr lang="en-US" dirty="0" smtClean="0"/>
              <a:t>Persistent Disks</a:t>
            </a:r>
          </a:p>
          <a:p>
            <a:r>
              <a:rPr lang="en-US" dirty="0" smtClean="0"/>
              <a:t>Enterprise Scale</a:t>
            </a:r>
          </a:p>
        </p:txBody>
      </p:sp>
      <p:sp>
        <p:nvSpPr>
          <p:cNvPr id="10" name="Title 1"/>
          <p:cNvSpPr txBox="1">
            <a:spLocks/>
          </p:cNvSpPr>
          <p:nvPr/>
        </p:nvSpPr>
        <p:spPr>
          <a:xfrm>
            <a:off x="6703466" y="3429000"/>
            <a:ext cx="2131465" cy="1143000"/>
          </a:xfrm>
          <a:prstGeom prst="rect">
            <a:avLst/>
          </a:prstGeom>
        </p:spPr>
        <p:txBody>
          <a:bodyPr vert="horz" lIns="91430" tIns="45715" rIns="91430" bIns="45715"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400" b="1" dirty="0">
                <a:effectLst>
                  <a:outerShdw blurRad="38100" dist="38100" dir="2700000" algn="tl">
                    <a:srgbClr val="000000">
                      <a:alpha val="43137"/>
                    </a:srgbClr>
                  </a:outerShdw>
                </a:effectLst>
              </a:rPr>
              <a:t>2014</a:t>
            </a:r>
          </a:p>
        </p:txBody>
      </p:sp>
      <p:cxnSp>
        <p:nvCxnSpPr>
          <p:cNvPr id="11" name="Straight Arrow Connector 10"/>
          <p:cNvCxnSpPr/>
          <p:nvPr/>
        </p:nvCxnSpPr>
        <p:spPr>
          <a:xfrm flipH="1" flipV="1">
            <a:off x="5946731" y="3748759"/>
            <a:ext cx="2000840" cy="1163527"/>
          </a:xfrm>
          <a:prstGeom prst="straightConnector1">
            <a:avLst/>
          </a:prstGeom>
          <a:ln w="508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133788" y="4951475"/>
            <a:ext cx="1701143" cy="923320"/>
          </a:xfrm>
          <a:prstGeom prst="rect">
            <a:avLst/>
          </a:prstGeom>
          <a:noFill/>
        </p:spPr>
        <p:txBody>
          <a:bodyPr wrap="square" lIns="91430" tIns="45715" rIns="91430" bIns="45715" rtlCol="0">
            <a:spAutoFit/>
          </a:bodyPr>
          <a:lstStyle/>
          <a:p>
            <a:r>
              <a:rPr lang="en-US" b="1" dirty="0" smtClean="0">
                <a:solidFill>
                  <a:srgbClr val="FF0000"/>
                </a:solidFill>
              </a:rPr>
              <a:t>Most new features show up here first</a:t>
            </a:r>
          </a:p>
        </p:txBody>
      </p:sp>
      <p:sp>
        <p:nvSpPr>
          <p:cNvPr id="17" name="Oval 16"/>
          <p:cNvSpPr/>
          <p:nvPr/>
        </p:nvSpPr>
        <p:spPr>
          <a:xfrm>
            <a:off x="5616110" y="3488376"/>
            <a:ext cx="304495" cy="29957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ctr"/>
            <a:endParaRPr lang="en-US"/>
          </a:p>
        </p:txBody>
      </p:sp>
      <p:sp>
        <p:nvSpPr>
          <p:cNvPr id="14" name="TextBox 13"/>
          <p:cNvSpPr txBox="1"/>
          <p:nvPr/>
        </p:nvSpPr>
        <p:spPr>
          <a:xfrm>
            <a:off x="152663" y="5103876"/>
            <a:ext cx="1701143" cy="1200318"/>
          </a:xfrm>
          <a:prstGeom prst="rect">
            <a:avLst/>
          </a:prstGeom>
          <a:noFill/>
        </p:spPr>
        <p:txBody>
          <a:bodyPr wrap="square" lIns="91430" tIns="45715" rIns="91430" bIns="45715" rtlCol="0">
            <a:spAutoFit/>
          </a:bodyPr>
          <a:lstStyle/>
          <a:p>
            <a:r>
              <a:rPr lang="en-US" b="1" dirty="0" smtClean="0">
                <a:solidFill>
                  <a:srgbClr val="FF0000"/>
                </a:solidFill>
              </a:rPr>
              <a:t>If you </a:t>
            </a:r>
            <a:r>
              <a:rPr lang="en-US" b="1" i="1" dirty="0" smtClean="0">
                <a:solidFill>
                  <a:srgbClr val="00B0F0"/>
                </a:solidFill>
              </a:rPr>
              <a:t>outgrow</a:t>
            </a:r>
            <a:r>
              <a:rPr lang="en-US" b="1" i="1" dirty="0" smtClean="0">
                <a:solidFill>
                  <a:srgbClr val="FF0000"/>
                </a:solidFill>
              </a:rPr>
              <a:t> </a:t>
            </a:r>
            <a:r>
              <a:rPr lang="en-US" b="1" dirty="0" smtClean="0">
                <a:solidFill>
                  <a:srgbClr val="FF0000"/>
                </a:solidFill>
              </a:rPr>
              <a:t>Web Sites, migrate to Cloud Services</a:t>
            </a:r>
          </a:p>
        </p:txBody>
      </p:sp>
      <p:sp>
        <p:nvSpPr>
          <p:cNvPr id="12" name="Curved Right Arrow 11"/>
          <p:cNvSpPr/>
          <p:nvPr/>
        </p:nvSpPr>
        <p:spPr>
          <a:xfrm rot="9018714" flipH="1">
            <a:off x="1618861" y="3427215"/>
            <a:ext cx="1118913" cy="2782527"/>
          </a:xfrm>
          <a:prstGeom prst="curv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ctr"/>
            <a:endParaRPr lang="en-US">
              <a:solidFill>
                <a:schemeClr val="tx1"/>
              </a:solidFill>
            </a:endParaRPr>
          </a:p>
        </p:txBody>
      </p:sp>
    </p:spTree>
    <p:extLst>
      <p:ext uri="{BB962C8B-B14F-4D97-AF65-F5344CB8AC3E}">
        <p14:creationId xmlns:p14="http://schemas.microsoft.com/office/powerpoint/2010/main" val="3922510916"/>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down)">
                                      <p:cBhvr>
                                        <p:cTn id="10" dur="500"/>
                                        <p:tgtEl>
                                          <p:spTgt spid="15"/>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down)">
                                      <p:cBhvr>
                                        <p:cTn id="13" dur="500"/>
                                        <p:tgtEl>
                                          <p:spTgt spid="17"/>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1000"/>
                                        <p:tgtEl>
                                          <p:spTgt spid="14"/>
                                        </p:tgtEl>
                                      </p:cBhvr>
                                    </p:animEffect>
                                    <p:anim calcmode="lin" valueType="num">
                                      <p:cBhvr>
                                        <p:cTn id="19" dur="1000" fill="hold"/>
                                        <p:tgtEl>
                                          <p:spTgt spid="14"/>
                                        </p:tgtEl>
                                        <p:attrNameLst>
                                          <p:attrName>ppt_x</p:attrName>
                                        </p:attrNameLst>
                                      </p:cBhvr>
                                      <p:tavLst>
                                        <p:tav tm="0">
                                          <p:val>
                                            <p:strVal val="#ppt_x"/>
                                          </p:val>
                                        </p:tav>
                                        <p:tav tm="100000">
                                          <p:val>
                                            <p:strVal val="#ppt_x"/>
                                          </p:val>
                                        </p:tav>
                                      </p:tavLst>
                                    </p:anim>
                                    <p:anim calcmode="lin" valueType="num">
                                      <p:cBhvr>
                                        <p:cTn id="20" dur="1000" fill="hold"/>
                                        <p:tgtEl>
                                          <p:spTgt spid="14"/>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animBg="1"/>
      <p:bldP spid="14" grpId="0"/>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2" name="Straight Arrow Connector 41"/>
          <p:cNvCxnSpPr/>
          <p:nvPr/>
        </p:nvCxnSpPr>
        <p:spPr>
          <a:xfrm flipV="1">
            <a:off x="3285423" y="1111666"/>
            <a:ext cx="2657263" cy="1278118"/>
          </a:xfrm>
          <a:prstGeom prst="straightConnector1">
            <a:avLst/>
          </a:prstGeom>
          <a:ln w="50800">
            <a:tailEnd type="triangle" w="lg" len="lg"/>
          </a:ln>
        </p:spPr>
        <p:style>
          <a:lnRef idx="1">
            <a:schemeClr val="accent1"/>
          </a:lnRef>
          <a:fillRef idx="0">
            <a:schemeClr val="accent1"/>
          </a:fillRef>
          <a:effectRef idx="0">
            <a:schemeClr val="accent1"/>
          </a:effectRef>
          <a:fontRef idx="minor">
            <a:schemeClr val="tx1"/>
          </a:fontRef>
        </p:style>
      </p:cxnSp>
      <p:graphicFrame>
        <p:nvGraphicFramePr>
          <p:cNvPr id="48" name="Diagram 47"/>
          <p:cNvGraphicFramePr/>
          <p:nvPr>
            <p:extLst>
              <p:ext uri="{D42A27DB-BD31-4B8C-83A1-F6EECF244321}">
                <p14:modId xmlns:p14="http://schemas.microsoft.com/office/powerpoint/2010/main" val="466626100"/>
              </p:ext>
            </p:extLst>
          </p:nvPr>
        </p:nvGraphicFramePr>
        <p:xfrm>
          <a:off x="-218965" y="2343230"/>
          <a:ext cx="4486470" cy="32172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6" name="TextBox 15"/>
          <p:cNvSpPr txBox="1"/>
          <p:nvPr/>
        </p:nvSpPr>
        <p:spPr>
          <a:xfrm>
            <a:off x="6964272" y="5687413"/>
            <a:ext cx="1765857" cy="381514"/>
          </a:xfrm>
          <a:prstGeom prst="rect">
            <a:avLst/>
          </a:prstGeom>
          <a:noFill/>
        </p:spPr>
        <p:txBody>
          <a:bodyPr wrap="square" lIns="91430" tIns="45715" rIns="91430" bIns="45715" rtlCol="0">
            <a:spAutoFit/>
          </a:bodyPr>
          <a:lstStyle/>
          <a:p>
            <a:r>
              <a:rPr lang="en-US" dirty="0" smtClean="0"/>
              <a:t>Traffic Manager</a:t>
            </a:r>
            <a:endParaRPr lang="en-US" dirty="0"/>
          </a:p>
        </p:txBody>
      </p:sp>
      <p:pic>
        <p:nvPicPr>
          <p:cNvPr id="17" name="Picture 16"/>
          <p:cNvPicPr>
            <a:picLocks noChangeAspect="1"/>
          </p:cNvPicPr>
          <p:nvPr/>
        </p:nvPicPr>
        <p:blipFill>
          <a:blip r:embed="rId8"/>
          <a:stretch>
            <a:fillRect/>
          </a:stretch>
        </p:blipFill>
        <p:spPr>
          <a:xfrm>
            <a:off x="6279263" y="5622915"/>
            <a:ext cx="534983" cy="546249"/>
          </a:xfrm>
          <a:prstGeom prst="rect">
            <a:avLst/>
          </a:prstGeom>
        </p:spPr>
      </p:pic>
      <p:pic>
        <p:nvPicPr>
          <p:cNvPr id="18" name="Picture 17"/>
          <p:cNvPicPr>
            <a:picLocks noChangeAspect="1"/>
          </p:cNvPicPr>
          <p:nvPr/>
        </p:nvPicPr>
        <p:blipFill>
          <a:blip r:embed="rId9"/>
          <a:stretch>
            <a:fillRect/>
          </a:stretch>
        </p:blipFill>
        <p:spPr>
          <a:xfrm>
            <a:off x="6265513" y="4671037"/>
            <a:ext cx="632604" cy="418980"/>
          </a:xfrm>
          <a:prstGeom prst="rect">
            <a:avLst/>
          </a:prstGeom>
        </p:spPr>
      </p:pic>
      <p:sp>
        <p:nvSpPr>
          <p:cNvPr id="19" name="TextBox 18"/>
          <p:cNvSpPr txBox="1"/>
          <p:nvPr/>
        </p:nvSpPr>
        <p:spPr>
          <a:xfrm>
            <a:off x="6964272" y="4646981"/>
            <a:ext cx="1558529" cy="381514"/>
          </a:xfrm>
          <a:prstGeom prst="rect">
            <a:avLst/>
          </a:prstGeom>
          <a:noFill/>
        </p:spPr>
        <p:txBody>
          <a:bodyPr wrap="square" lIns="91430" tIns="45715" rIns="91430" bIns="45715" rtlCol="0">
            <a:spAutoFit/>
          </a:bodyPr>
          <a:lstStyle/>
          <a:p>
            <a:r>
              <a:rPr lang="en-US" dirty="0" err="1" smtClean="0"/>
              <a:t>Autoscaling</a:t>
            </a:r>
            <a:endParaRPr lang="en-US" dirty="0"/>
          </a:p>
        </p:txBody>
      </p:sp>
      <p:pic>
        <p:nvPicPr>
          <p:cNvPr id="20" name="Picture 19"/>
          <p:cNvPicPr>
            <a:picLocks noChangeAspect="1"/>
          </p:cNvPicPr>
          <p:nvPr/>
        </p:nvPicPr>
        <p:blipFill>
          <a:blip r:embed="rId10"/>
          <a:stretch>
            <a:fillRect/>
          </a:stretch>
        </p:blipFill>
        <p:spPr>
          <a:xfrm>
            <a:off x="6232202" y="5017056"/>
            <a:ext cx="665915" cy="580884"/>
          </a:xfrm>
          <a:prstGeom prst="rect">
            <a:avLst/>
          </a:prstGeom>
        </p:spPr>
      </p:pic>
      <p:sp>
        <p:nvSpPr>
          <p:cNvPr id="21" name="TextBox 20"/>
          <p:cNvSpPr txBox="1"/>
          <p:nvPr/>
        </p:nvSpPr>
        <p:spPr>
          <a:xfrm>
            <a:off x="6964273" y="5187971"/>
            <a:ext cx="1254034" cy="381514"/>
          </a:xfrm>
          <a:prstGeom prst="rect">
            <a:avLst/>
          </a:prstGeom>
          <a:noFill/>
        </p:spPr>
        <p:txBody>
          <a:bodyPr wrap="square" lIns="91430" tIns="45715" rIns="91430" bIns="45715" rtlCol="0">
            <a:spAutoFit/>
          </a:bodyPr>
          <a:lstStyle/>
          <a:p>
            <a:r>
              <a:rPr lang="en-US" dirty="0" smtClean="0"/>
              <a:t>Alerting</a:t>
            </a:r>
            <a:endParaRPr lang="en-US" dirty="0"/>
          </a:p>
        </p:txBody>
      </p:sp>
      <p:pic>
        <p:nvPicPr>
          <p:cNvPr id="22" name="Picture 21"/>
          <p:cNvPicPr>
            <a:picLocks noChangeAspect="1"/>
          </p:cNvPicPr>
          <p:nvPr/>
        </p:nvPicPr>
        <p:blipFill>
          <a:blip r:embed="rId11"/>
          <a:stretch>
            <a:fillRect/>
          </a:stretch>
        </p:blipFill>
        <p:spPr>
          <a:xfrm>
            <a:off x="6278919" y="2968257"/>
            <a:ext cx="605264" cy="527979"/>
          </a:xfrm>
          <a:prstGeom prst="rect">
            <a:avLst/>
          </a:prstGeom>
        </p:spPr>
      </p:pic>
      <p:pic>
        <p:nvPicPr>
          <p:cNvPr id="23" name="Picture 22"/>
          <p:cNvPicPr>
            <a:picLocks noChangeAspect="1"/>
          </p:cNvPicPr>
          <p:nvPr/>
        </p:nvPicPr>
        <p:blipFill>
          <a:blip r:embed="rId12"/>
          <a:stretch>
            <a:fillRect/>
          </a:stretch>
        </p:blipFill>
        <p:spPr>
          <a:xfrm>
            <a:off x="6285203" y="3547576"/>
            <a:ext cx="590504" cy="513314"/>
          </a:xfrm>
          <a:prstGeom prst="rect">
            <a:avLst/>
          </a:prstGeom>
        </p:spPr>
      </p:pic>
      <p:pic>
        <p:nvPicPr>
          <p:cNvPr id="24" name="Picture 23"/>
          <p:cNvPicPr>
            <a:picLocks noChangeAspect="1"/>
          </p:cNvPicPr>
          <p:nvPr/>
        </p:nvPicPr>
        <p:blipFill>
          <a:blip r:embed="rId13"/>
          <a:stretch>
            <a:fillRect/>
          </a:stretch>
        </p:blipFill>
        <p:spPr>
          <a:xfrm>
            <a:off x="6285203" y="4128949"/>
            <a:ext cx="590504" cy="513314"/>
          </a:xfrm>
          <a:prstGeom prst="rect">
            <a:avLst/>
          </a:prstGeom>
        </p:spPr>
      </p:pic>
      <p:sp>
        <p:nvSpPr>
          <p:cNvPr id="25" name="TextBox 24"/>
          <p:cNvSpPr txBox="1"/>
          <p:nvPr/>
        </p:nvSpPr>
        <p:spPr>
          <a:xfrm>
            <a:off x="6964272" y="3016617"/>
            <a:ext cx="1765857" cy="381514"/>
          </a:xfrm>
          <a:prstGeom prst="rect">
            <a:avLst/>
          </a:prstGeom>
          <a:noFill/>
        </p:spPr>
        <p:txBody>
          <a:bodyPr wrap="square" lIns="91430" tIns="45715" rIns="91430" bIns="45715" rtlCol="0">
            <a:spAutoFit/>
          </a:bodyPr>
          <a:lstStyle/>
          <a:p>
            <a:r>
              <a:rPr lang="en-US" dirty="0" smtClean="0"/>
              <a:t>Blob Storage</a:t>
            </a:r>
            <a:endParaRPr lang="en-US" dirty="0"/>
          </a:p>
        </p:txBody>
      </p:sp>
      <p:sp>
        <p:nvSpPr>
          <p:cNvPr id="26" name="TextBox 25"/>
          <p:cNvSpPr txBox="1"/>
          <p:nvPr/>
        </p:nvSpPr>
        <p:spPr>
          <a:xfrm>
            <a:off x="6964272" y="3550278"/>
            <a:ext cx="2309532" cy="381514"/>
          </a:xfrm>
          <a:prstGeom prst="rect">
            <a:avLst/>
          </a:prstGeom>
          <a:noFill/>
        </p:spPr>
        <p:txBody>
          <a:bodyPr wrap="square" lIns="91430" tIns="45715" rIns="91430" bIns="45715" rtlCol="0">
            <a:spAutoFit/>
          </a:bodyPr>
          <a:lstStyle/>
          <a:p>
            <a:r>
              <a:rPr lang="en-US" dirty="0" err="1" smtClean="0"/>
              <a:t>NoSQL</a:t>
            </a:r>
            <a:r>
              <a:rPr lang="en-US" dirty="0" smtClean="0"/>
              <a:t> Table Storage</a:t>
            </a:r>
            <a:endParaRPr lang="en-US" dirty="0"/>
          </a:p>
        </p:txBody>
      </p:sp>
      <p:sp>
        <p:nvSpPr>
          <p:cNvPr id="27" name="TextBox 26"/>
          <p:cNvSpPr txBox="1"/>
          <p:nvPr/>
        </p:nvSpPr>
        <p:spPr>
          <a:xfrm>
            <a:off x="6964272" y="4162851"/>
            <a:ext cx="1765857" cy="381514"/>
          </a:xfrm>
          <a:prstGeom prst="rect">
            <a:avLst/>
          </a:prstGeom>
          <a:noFill/>
        </p:spPr>
        <p:txBody>
          <a:bodyPr wrap="square" lIns="91430" tIns="45715" rIns="91430" bIns="45715" rtlCol="0">
            <a:spAutoFit/>
          </a:bodyPr>
          <a:lstStyle/>
          <a:p>
            <a:r>
              <a:rPr lang="en-US" dirty="0" smtClean="0"/>
              <a:t>Reliable Queue</a:t>
            </a:r>
            <a:endParaRPr lang="en-US" dirty="0"/>
          </a:p>
        </p:txBody>
      </p:sp>
      <p:sp>
        <p:nvSpPr>
          <p:cNvPr id="28" name="TextBox 27"/>
          <p:cNvSpPr txBox="1"/>
          <p:nvPr/>
        </p:nvSpPr>
        <p:spPr>
          <a:xfrm>
            <a:off x="6964273" y="1250875"/>
            <a:ext cx="2035823" cy="381514"/>
          </a:xfrm>
          <a:prstGeom prst="rect">
            <a:avLst/>
          </a:prstGeom>
          <a:noFill/>
        </p:spPr>
        <p:txBody>
          <a:bodyPr wrap="square" lIns="91430" tIns="45715" rIns="91430" bIns="45715" rtlCol="0">
            <a:spAutoFit/>
          </a:bodyPr>
          <a:lstStyle/>
          <a:p>
            <a:r>
              <a:rPr lang="en-US" dirty="0" smtClean="0"/>
              <a:t>SQL Database</a:t>
            </a:r>
            <a:endParaRPr lang="en-US" dirty="0"/>
          </a:p>
        </p:txBody>
      </p:sp>
      <p:pic>
        <p:nvPicPr>
          <p:cNvPr id="31" name="Picture 30"/>
          <p:cNvPicPr>
            <a:picLocks noChangeAspect="1"/>
          </p:cNvPicPr>
          <p:nvPr/>
        </p:nvPicPr>
        <p:blipFill>
          <a:blip r:embed="rId14"/>
          <a:stretch>
            <a:fillRect/>
          </a:stretch>
        </p:blipFill>
        <p:spPr>
          <a:xfrm>
            <a:off x="6380119" y="1191231"/>
            <a:ext cx="553200" cy="584665"/>
          </a:xfrm>
          <a:prstGeom prst="rect">
            <a:avLst/>
          </a:prstGeom>
        </p:spPr>
      </p:pic>
      <p:pic>
        <p:nvPicPr>
          <p:cNvPr id="32" name="Picture 31"/>
          <p:cNvPicPr>
            <a:picLocks noChangeAspect="1"/>
          </p:cNvPicPr>
          <p:nvPr/>
        </p:nvPicPr>
        <p:blipFill>
          <a:blip r:embed="rId15"/>
          <a:stretch>
            <a:fillRect/>
          </a:stretch>
        </p:blipFill>
        <p:spPr>
          <a:xfrm>
            <a:off x="6327845" y="6314843"/>
            <a:ext cx="494748" cy="610671"/>
          </a:xfrm>
          <a:prstGeom prst="rect">
            <a:avLst/>
          </a:prstGeom>
        </p:spPr>
      </p:pic>
      <p:sp>
        <p:nvSpPr>
          <p:cNvPr id="33" name="TextBox 32"/>
          <p:cNvSpPr txBox="1"/>
          <p:nvPr/>
        </p:nvSpPr>
        <p:spPr>
          <a:xfrm>
            <a:off x="6964273" y="6477243"/>
            <a:ext cx="2172346" cy="381514"/>
          </a:xfrm>
          <a:prstGeom prst="rect">
            <a:avLst/>
          </a:prstGeom>
          <a:noFill/>
        </p:spPr>
        <p:txBody>
          <a:bodyPr wrap="square" lIns="91430" tIns="45715" rIns="91430" bIns="45715" rtlCol="0">
            <a:spAutoFit/>
          </a:bodyPr>
          <a:lstStyle/>
          <a:p>
            <a:r>
              <a:rPr lang="en-US" dirty="0" smtClean="0"/>
              <a:t>Marketplace</a:t>
            </a:r>
            <a:endParaRPr lang="en-US" dirty="0"/>
          </a:p>
        </p:txBody>
      </p:sp>
      <p:pic>
        <p:nvPicPr>
          <p:cNvPr id="34" name="Picture 33"/>
          <p:cNvPicPr>
            <a:picLocks noChangeAspect="1"/>
          </p:cNvPicPr>
          <p:nvPr/>
        </p:nvPicPr>
        <p:blipFill>
          <a:blip r:embed="rId16"/>
          <a:stretch>
            <a:fillRect/>
          </a:stretch>
        </p:blipFill>
        <p:spPr>
          <a:xfrm>
            <a:off x="6264205" y="58784"/>
            <a:ext cx="550376" cy="546778"/>
          </a:xfrm>
          <a:prstGeom prst="rect">
            <a:avLst/>
          </a:prstGeom>
        </p:spPr>
      </p:pic>
      <p:pic>
        <p:nvPicPr>
          <p:cNvPr id="1030" name="Picture 6" descr="Oracle Logo"/>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3168677" y="3164847"/>
            <a:ext cx="1286578" cy="598408"/>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34"/>
          <p:cNvPicPr>
            <a:picLocks noChangeAspect="1"/>
          </p:cNvPicPr>
          <p:nvPr/>
        </p:nvPicPr>
        <p:blipFill>
          <a:blip r:embed="rId18"/>
          <a:stretch>
            <a:fillRect/>
          </a:stretch>
        </p:blipFill>
        <p:spPr>
          <a:xfrm>
            <a:off x="6331865" y="2340468"/>
            <a:ext cx="499178" cy="546778"/>
          </a:xfrm>
          <a:prstGeom prst="rect">
            <a:avLst/>
          </a:prstGeom>
        </p:spPr>
      </p:pic>
      <p:pic>
        <p:nvPicPr>
          <p:cNvPr id="36" name="Picture 35"/>
          <p:cNvPicPr>
            <a:picLocks noChangeAspect="1"/>
          </p:cNvPicPr>
          <p:nvPr/>
        </p:nvPicPr>
        <p:blipFill>
          <a:blip r:embed="rId19"/>
          <a:stretch>
            <a:fillRect/>
          </a:stretch>
        </p:blipFill>
        <p:spPr>
          <a:xfrm>
            <a:off x="6352057" y="1794657"/>
            <a:ext cx="486379" cy="559495"/>
          </a:xfrm>
          <a:prstGeom prst="rect">
            <a:avLst/>
          </a:prstGeom>
        </p:spPr>
      </p:pic>
      <p:sp>
        <p:nvSpPr>
          <p:cNvPr id="37" name="TextBox 36"/>
          <p:cNvSpPr txBox="1"/>
          <p:nvPr/>
        </p:nvSpPr>
        <p:spPr>
          <a:xfrm>
            <a:off x="6964273" y="2389785"/>
            <a:ext cx="1254034" cy="381514"/>
          </a:xfrm>
          <a:prstGeom prst="rect">
            <a:avLst/>
          </a:prstGeom>
          <a:noFill/>
        </p:spPr>
        <p:txBody>
          <a:bodyPr wrap="square" lIns="91430" tIns="45715" rIns="91430" bIns="45715" rtlCol="0">
            <a:spAutoFit/>
          </a:bodyPr>
          <a:lstStyle/>
          <a:p>
            <a:r>
              <a:rPr lang="en-US" dirty="0" smtClean="0"/>
              <a:t>Caching</a:t>
            </a:r>
            <a:endParaRPr lang="en-US" dirty="0"/>
          </a:p>
        </p:txBody>
      </p:sp>
      <p:sp>
        <p:nvSpPr>
          <p:cNvPr id="38" name="TextBox 37"/>
          <p:cNvSpPr txBox="1"/>
          <p:nvPr/>
        </p:nvSpPr>
        <p:spPr>
          <a:xfrm>
            <a:off x="7015807" y="111794"/>
            <a:ext cx="1858985" cy="646321"/>
          </a:xfrm>
          <a:prstGeom prst="rect">
            <a:avLst/>
          </a:prstGeom>
          <a:noFill/>
        </p:spPr>
        <p:txBody>
          <a:bodyPr wrap="square" lIns="91430" tIns="45715" rIns="91430" bIns="45715" rtlCol="0">
            <a:spAutoFit/>
          </a:bodyPr>
          <a:lstStyle/>
          <a:p>
            <a:r>
              <a:rPr lang="en-US" dirty="0" smtClean="0"/>
              <a:t>Azure Active Directory</a:t>
            </a:r>
            <a:endParaRPr lang="en-US" dirty="0"/>
          </a:p>
        </p:txBody>
      </p:sp>
      <p:sp>
        <p:nvSpPr>
          <p:cNvPr id="39" name="TextBox 38"/>
          <p:cNvSpPr txBox="1"/>
          <p:nvPr/>
        </p:nvSpPr>
        <p:spPr>
          <a:xfrm>
            <a:off x="6964272" y="1794657"/>
            <a:ext cx="2338078" cy="381514"/>
          </a:xfrm>
          <a:prstGeom prst="rect">
            <a:avLst/>
          </a:prstGeom>
          <a:noFill/>
        </p:spPr>
        <p:txBody>
          <a:bodyPr wrap="square" lIns="91430" tIns="45715" rIns="91430" bIns="45715" rtlCol="0">
            <a:spAutoFit/>
          </a:bodyPr>
          <a:lstStyle/>
          <a:p>
            <a:r>
              <a:rPr lang="en-US" dirty="0" smtClean="0"/>
              <a:t>Service Bus</a:t>
            </a:r>
            <a:endParaRPr lang="en-US" dirty="0"/>
          </a:p>
        </p:txBody>
      </p:sp>
      <p:cxnSp>
        <p:nvCxnSpPr>
          <p:cNvPr id="43" name="Straight Arrow Connector 42"/>
          <p:cNvCxnSpPr/>
          <p:nvPr/>
        </p:nvCxnSpPr>
        <p:spPr>
          <a:xfrm flipV="1">
            <a:off x="3499221" y="3031652"/>
            <a:ext cx="2681335" cy="169631"/>
          </a:xfrm>
          <a:prstGeom prst="straightConnector1">
            <a:avLst/>
          </a:prstGeom>
          <a:ln w="50800">
            <a:tailEnd type="triangle" w="lg" len="lg"/>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3658516" y="3734944"/>
            <a:ext cx="2436722" cy="69289"/>
          </a:xfrm>
          <a:prstGeom prst="straightConnector1">
            <a:avLst/>
          </a:prstGeom>
          <a:ln w="50800">
            <a:tailEnd type="triangle" w="lg" len="lg"/>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3587354" y="4532183"/>
            <a:ext cx="2202627" cy="775316"/>
          </a:xfrm>
          <a:prstGeom prst="straightConnector1">
            <a:avLst/>
          </a:prstGeom>
          <a:ln w="50800">
            <a:tailEnd type="triangle" w="lg" len="lg"/>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3440405" y="4128949"/>
            <a:ext cx="2654832" cy="403234"/>
          </a:xfrm>
          <a:prstGeom prst="straightConnector1">
            <a:avLst/>
          </a:prstGeom>
          <a:ln w="50800">
            <a:tailEnd type="triangle" w="lg" len="lg"/>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a:off x="3314832" y="4880528"/>
            <a:ext cx="2627549" cy="984433"/>
          </a:xfrm>
          <a:prstGeom prst="straightConnector1">
            <a:avLst/>
          </a:prstGeom>
          <a:ln w="50800">
            <a:tailEnd type="triangle" w="lg" len="lg"/>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a:off x="2735046" y="5372744"/>
            <a:ext cx="3359734" cy="1101207"/>
          </a:xfrm>
          <a:prstGeom prst="straightConnector1">
            <a:avLst/>
          </a:prstGeom>
          <a:ln w="50800">
            <a:tailEnd type="triangle" w="lg" len="lg"/>
          </a:ln>
        </p:spPr>
        <p:style>
          <a:lnRef idx="1">
            <a:schemeClr val="accent1"/>
          </a:lnRef>
          <a:fillRef idx="0">
            <a:schemeClr val="accent1"/>
          </a:fillRef>
          <a:effectRef idx="0">
            <a:schemeClr val="accent1"/>
          </a:effectRef>
          <a:fontRef idx="minor">
            <a:schemeClr val="tx1"/>
          </a:fontRef>
        </p:style>
      </p:cxnSp>
      <p:pic>
        <p:nvPicPr>
          <p:cNvPr id="61" name="Picture 60"/>
          <p:cNvPicPr>
            <a:picLocks noChangeAspect="1"/>
          </p:cNvPicPr>
          <p:nvPr/>
        </p:nvPicPr>
        <p:blipFill>
          <a:blip r:embed="rId20"/>
          <a:stretch>
            <a:fillRect/>
          </a:stretch>
        </p:blipFill>
        <p:spPr>
          <a:xfrm>
            <a:off x="6363425" y="625958"/>
            <a:ext cx="407678" cy="530708"/>
          </a:xfrm>
          <a:prstGeom prst="rect">
            <a:avLst/>
          </a:prstGeom>
        </p:spPr>
      </p:pic>
      <p:sp>
        <p:nvSpPr>
          <p:cNvPr id="62" name="TextBox 61"/>
          <p:cNvSpPr txBox="1"/>
          <p:nvPr/>
        </p:nvSpPr>
        <p:spPr>
          <a:xfrm>
            <a:off x="6992320" y="742334"/>
            <a:ext cx="1254034" cy="381514"/>
          </a:xfrm>
          <a:prstGeom prst="rect">
            <a:avLst/>
          </a:prstGeom>
          <a:noFill/>
        </p:spPr>
        <p:txBody>
          <a:bodyPr wrap="square" lIns="91430" tIns="45715" rIns="91430" bIns="45715" rtlCol="0">
            <a:spAutoFit/>
          </a:bodyPr>
          <a:lstStyle/>
          <a:p>
            <a:r>
              <a:rPr lang="en-US" dirty="0" smtClean="0"/>
              <a:t>MySQL </a:t>
            </a:r>
          </a:p>
        </p:txBody>
      </p:sp>
      <p:cxnSp>
        <p:nvCxnSpPr>
          <p:cNvPr id="63" name="Straight Arrow Connector 62"/>
          <p:cNvCxnSpPr/>
          <p:nvPr/>
        </p:nvCxnSpPr>
        <p:spPr>
          <a:xfrm flipV="1">
            <a:off x="2384366" y="402721"/>
            <a:ext cx="3558014" cy="1808300"/>
          </a:xfrm>
          <a:prstGeom prst="straightConnector1">
            <a:avLst/>
          </a:prstGeom>
          <a:ln w="50800">
            <a:tailEnd type="triangle" w="lg" len="lg"/>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5" y="384050"/>
            <a:ext cx="6550760" cy="1143000"/>
          </a:xfrm>
        </p:spPr>
        <p:txBody>
          <a:bodyPr>
            <a:normAutofit/>
          </a:bodyPr>
          <a:lstStyle/>
          <a:p>
            <a:r>
              <a:rPr lang="en-US" dirty="0" smtClean="0"/>
              <a:t>Software </a:t>
            </a:r>
            <a:r>
              <a:rPr lang="en-US" b="1" dirty="0" smtClean="0"/>
              <a:t>+ Services</a:t>
            </a:r>
            <a:endParaRPr lang="en-US" b="1" dirty="0"/>
          </a:p>
        </p:txBody>
      </p:sp>
      <p:sp>
        <p:nvSpPr>
          <p:cNvPr id="64" name="Curved Down Arrow 63"/>
          <p:cNvSpPr/>
          <p:nvPr/>
        </p:nvSpPr>
        <p:spPr>
          <a:xfrm rot="14517653">
            <a:off x="310303" y="4065958"/>
            <a:ext cx="1216152" cy="73152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ctr"/>
            <a:endParaRPr lang="en-US">
              <a:solidFill>
                <a:schemeClr val="tx1"/>
              </a:solidFill>
            </a:endParaRPr>
          </a:p>
        </p:txBody>
      </p:sp>
      <p:sp>
        <p:nvSpPr>
          <p:cNvPr id="65" name="Curved Down Arrow 64"/>
          <p:cNvSpPr/>
          <p:nvPr/>
        </p:nvSpPr>
        <p:spPr>
          <a:xfrm rot="6636156">
            <a:off x="2449814" y="4025852"/>
            <a:ext cx="1216152" cy="73152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ctr"/>
            <a:endParaRPr lang="en-US">
              <a:solidFill>
                <a:schemeClr val="tx1"/>
              </a:solidFill>
            </a:endParaRPr>
          </a:p>
        </p:txBody>
      </p:sp>
      <p:cxnSp>
        <p:nvCxnSpPr>
          <p:cNvPr id="45" name="Straight Arrow Connector 44"/>
          <p:cNvCxnSpPr/>
          <p:nvPr/>
        </p:nvCxnSpPr>
        <p:spPr>
          <a:xfrm flipV="1">
            <a:off x="3499221" y="2077407"/>
            <a:ext cx="2443465" cy="742604"/>
          </a:xfrm>
          <a:prstGeom prst="straightConnector1">
            <a:avLst/>
          </a:prstGeom>
          <a:ln w="50800">
            <a:tailEnd type="triangle" w="lg" len="lg"/>
          </a:ln>
        </p:spPr>
        <p:style>
          <a:lnRef idx="1">
            <a:schemeClr val="accent1"/>
          </a:lnRef>
          <a:fillRef idx="0">
            <a:schemeClr val="accent1"/>
          </a:fillRef>
          <a:effectRef idx="0">
            <a:schemeClr val="accent1"/>
          </a:effectRef>
          <a:fontRef idx="minor">
            <a:schemeClr val="tx1"/>
          </a:fontRef>
        </p:style>
      </p:cxnSp>
      <p:pic>
        <p:nvPicPr>
          <p:cNvPr id="1033" name="Picture 9" descr="http://www.microsoft.com/products/betaexperience/images/sql-logo2.jpg"/>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480228" y="1669266"/>
            <a:ext cx="2145560" cy="71760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fc01.deviantart.net/fs70/f/2010/168/e/1/Icon_MongoDB_by_xkneo.png"/>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3140365" y="2766222"/>
            <a:ext cx="545044" cy="545044"/>
          </a:xfrm>
          <a:prstGeom prst="rect">
            <a:avLst/>
          </a:prstGeom>
          <a:noFill/>
          <a:extLst>
            <a:ext uri="{909E8E84-426E-40dd-AFC4-6F175D3DCCD1}">
              <a14:hiddenFill xmlns:a14="http://schemas.microsoft.com/office/drawing/2010/main">
                <a:solidFill>
                  <a:srgbClr val="FFFFFF"/>
                </a:solidFill>
              </a14:hiddenFill>
            </a:ext>
          </a:extLst>
        </p:spPr>
      </p:pic>
      <p:sp>
        <p:nvSpPr>
          <p:cNvPr id="41" name="Curved Down Arrow 40"/>
          <p:cNvSpPr/>
          <p:nvPr/>
        </p:nvSpPr>
        <p:spPr>
          <a:xfrm>
            <a:off x="1496878" y="1859971"/>
            <a:ext cx="1216152" cy="73152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ctr"/>
            <a:endParaRPr lang="en-US">
              <a:solidFill>
                <a:schemeClr val="tx1"/>
              </a:solidFill>
            </a:endParaRPr>
          </a:p>
        </p:txBody>
      </p:sp>
      <p:cxnSp>
        <p:nvCxnSpPr>
          <p:cNvPr id="66" name="Straight Arrow Connector 65"/>
          <p:cNvCxnSpPr/>
          <p:nvPr/>
        </p:nvCxnSpPr>
        <p:spPr>
          <a:xfrm flipV="1">
            <a:off x="3168677" y="1537923"/>
            <a:ext cx="2926409" cy="1221194"/>
          </a:xfrm>
          <a:prstGeom prst="straightConnector1">
            <a:avLst/>
          </a:prstGeom>
          <a:ln w="50800">
            <a:tailEnd type="triangle" w="lg" len="lg"/>
          </a:ln>
        </p:spPr>
        <p:style>
          <a:lnRef idx="1">
            <a:schemeClr val="accent1"/>
          </a:lnRef>
          <a:fillRef idx="0">
            <a:schemeClr val="accent1"/>
          </a:fillRef>
          <a:effectRef idx="0">
            <a:schemeClr val="accent1"/>
          </a:effectRef>
          <a:fontRef idx="minor">
            <a:schemeClr val="tx1"/>
          </a:fontRef>
        </p:style>
      </p:cxnSp>
      <p:pic>
        <p:nvPicPr>
          <p:cNvPr id="2056" name="Picture 8" descr="http://www.itandsociety.org/images/Linux-Logo.jpg"/>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4455254" y="1532211"/>
            <a:ext cx="1217980" cy="72672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tosbourn.com/wp-content/uploads/2013/12/redis-logo-300x267.png?e0df77"/>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2941949" y="2211020"/>
            <a:ext cx="618974" cy="550887"/>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www.centos.org/images/logo_small.png"/>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4032362" y="2820011"/>
            <a:ext cx="1377181" cy="344295"/>
          </a:xfrm>
          <a:prstGeom prst="rect">
            <a:avLst/>
          </a:prstGeom>
          <a:solidFill>
            <a:schemeClr val="bg1">
              <a:lumMod val="75000"/>
            </a:schemeClr>
          </a:solidFill>
        </p:spPr>
      </p:pic>
      <p:pic>
        <p:nvPicPr>
          <p:cNvPr id="2054" name="Picture 6" descr="http://t0.gstatic.com/images?q=tbn:ANd9GcQ__LESA_Q60rAGYd164lvJGirsQy2SWo3BDBLGvdshgF01KKnPJA"/>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4140477" y="2408802"/>
            <a:ext cx="1160950" cy="302273"/>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mountainss.files.wordpress.com/2013/05/windows-server-2012.jpg"/>
          <p:cNvPicPr>
            <a:picLocks noChangeAspect="1" noChangeArrowheads="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3060632" y="1224748"/>
            <a:ext cx="2181328" cy="395458"/>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76"/>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44917" y="39214"/>
            <a:ext cx="1692365" cy="1348005"/>
          </a:xfrm>
          <a:prstGeom prst="rect">
            <a:avLst/>
          </a:prstGeom>
        </p:spPr>
      </p:pic>
      <p:pic>
        <p:nvPicPr>
          <p:cNvPr id="2060" name="Picture 12" descr="C:\Users\Bill\AppData\Local\Microsoft\Windows\INetCache\IE\MI27RIY0\MC900431622[1].png"/>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2583155" y="56956"/>
            <a:ext cx="1714500" cy="1714500"/>
          </a:xfrm>
          <a:prstGeom prst="rect">
            <a:avLst/>
          </a:prstGeom>
          <a:noFill/>
          <a:extLst>
            <a:ext uri="{909E8E84-426E-40dd-AFC4-6F175D3DCCD1}">
              <a14:hiddenFill xmlns:a14="http://schemas.microsoft.com/office/drawing/2010/main">
                <a:solidFill>
                  <a:srgbClr val="FFFFFF"/>
                </a:solidFill>
              </a14:hiddenFill>
            </a:ext>
          </a:extLst>
        </p:spPr>
      </p:pic>
      <p:sp>
        <p:nvSpPr>
          <p:cNvPr id="55" name="Curved Right Arrow 54"/>
          <p:cNvSpPr/>
          <p:nvPr/>
        </p:nvSpPr>
        <p:spPr>
          <a:xfrm rot="9222364">
            <a:off x="2119772" y="-443251"/>
            <a:ext cx="1615418" cy="3189632"/>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ctr"/>
            <a:endParaRPr lang="en-US">
              <a:solidFill>
                <a:schemeClr val="tx1"/>
              </a:solidFill>
            </a:endParaRPr>
          </a:p>
        </p:txBody>
      </p:sp>
      <p:sp>
        <p:nvSpPr>
          <p:cNvPr id="52" name="Oval 51"/>
          <p:cNvSpPr/>
          <p:nvPr/>
        </p:nvSpPr>
        <p:spPr>
          <a:xfrm>
            <a:off x="5724664" y="6501543"/>
            <a:ext cx="3110265" cy="513626"/>
          </a:xfrm>
          <a:prstGeom prst="ellipse">
            <a:avLst/>
          </a:prstGeom>
          <a:noFill/>
          <a:ln w="4762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ctr"/>
            <a:endParaRPr lang="en-US"/>
          </a:p>
        </p:txBody>
      </p:sp>
      <p:sp>
        <p:nvSpPr>
          <p:cNvPr id="3" name="Up-Down Arrow 2"/>
          <p:cNvSpPr/>
          <p:nvPr/>
        </p:nvSpPr>
        <p:spPr>
          <a:xfrm rot="20630036">
            <a:off x="1186672" y="968670"/>
            <a:ext cx="643749" cy="2843547"/>
          </a:xfrm>
          <a:prstGeom prst="up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ctr"/>
            <a:endParaRPr lang="en-US"/>
          </a:p>
        </p:txBody>
      </p:sp>
      <p:sp>
        <p:nvSpPr>
          <p:cNvPr id="54" name="Up-Down Arrow 53"/>
          <p:cNvSpPr/>
          <p:nvPr/>
        </p:nvSpPr>
        <p:spPr>
          <a:xfrm rot="20630036">
            <a:off x="1296534" y="1152095"/>
            <a:ext cx="467834" cy="2512995"/>
          </a:xfrm>
          <a:prstGeom prst="up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ctr"/>
            <a:endParaRPr lang="en-US"/>
          </a:p>
        </p:txBody>
      </p:sp>
      <p:sp>
        <p:nvSpPr>
          <p:cNvPr id="56" name="TextBox 55"/>
          <p:cNvSpPr txBox="1"/>
          <p:nvPr/>
        </p:nvSpPr>
        <p:spPr>
          <a:xfrm>
            <a:off x="6974472" y="6095729"/>
            <a:ext cx="2169528" cy="369322"/>
          </a:xfrm>
          <a:prstGeom prst="rect">
            <a:avLst/>
          </a:prstGeom>
          <a:noFill/>
        </p:spPr>
        <p:txBody>
          <a:bodyPr wrap="square" lIns="91430" tIns="45715" rIns="91430" bIns="45715" rtlCol="0">
            <a:spAutoFit/>
          </a:bodyPr>
          <a:lstStyle/>
          <a:p>
            <a:r>
              <a:rPr lang="en-US" dirty="0" smtClean="0"/>
              <a:t>&lt;</a:t>
            </a:r>
            <a:r>
              <a:rPr lang="en-US" b="1" cap="small" dirty="0" smtClean="0">
                <a:solidFill>
                  <a:srgbClr val="FF6600"/>
                </a:solidFill>
              </a:rPr>
              <a:t>more services</a:t>
            </a:r>
            <a:r>
              <a:rPr lang="en-US" dirty="0" smtClean="0"/>
              <a:t>&gt;…</a:t>
            </a:r>
            <a:endParaRPr lang="en-US" dirty="0"/>
          </a:p>
        </p:txBody>
      </p:sp>
    </p:spTree>
    <p:extLst>
      <p:ext uri="{BB962C8B-B14F-4D97-AF65-F5344CB8AC3E}">
        <p14:creationId xmlns:p14="http://schemas.microsoft.com/office/powerpoint/2010/main" val="4098845526"/>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p:cTn id="7" dur="500" fill="hold"/>
                                        <p:tgtEl>
                                          <p:spTgt spid="63"/>
                                        </p:tgtEl>
                                        <p:attrNameLst>
                                          <p:attrName>ppt_w</p:attrName>
                                        </p:attrNameLst>
                                      </p:cBhvr>
                                      <p:tavLst>
                                        <p:tav tm="0">
                                          <p:val>
                                            <p:fltVal val="0"/>
                                          </p:val>
                                        </p:tav>
                                        <p:tav tm="100000">
                                          <p:val>
                                            <p:strVal val="#ppt_w"/>
                                          </p:val>
                                        </p:tav>
                                      </p:tavLst>
                                    </p:anim>
                                    <p:anim calcmode="lin" valueType="num">
                                      <p:cBhvr>
                                        <p:cTn id="8" dur="500" fill="hold"/>
                                        <p:tgtEl>
                                          <p:spTgt spid="63"/>
                                        </p:tgtEl>
                                        <p:attrNameLst>
                                          <p:attrName>ppt_h</p:attrName>
                                        </p:attrNameLst>
                                      </p:cBhvr>
                                      <p:tavLst>
                                        <p:tav tm="0">
                                          <p:val>
                                            <p:fltVal val="0"/>
                                          </p:val>
                                        </p:tav>
                                        <p:tav tm="100000">
                                          <p:val>
                                            <p:strVal val="#ppt_h"/>
                                          </p:val>
                                        </p:tav>
                                      </p:tavLst>
                                    </p:anim>
                                    <p:animEffect transition="in" filter="fade">
                                      <p:cBhvr>
                                        <p:cTn id="9" dur="500"/>
                                        <p:tgtEl>
                                          <p:spTgt spid="63"/>
                                        </p:tgtEl>
                                      </p:cBhvr>
                                    </p:animEffect>
                                  </p:childTnLst>
                                </p:cTn>
                              </p:par>
                              <p:par>
                                <p:cTn id="10" presetID="53" presetClass="entr" presetSubtype="16" fill="hold" nodeType="with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p:cTn id="12" dur="500" fill="hold"/>
                                        <p:tgtEl>
                                          <p:spTgt spid="42"/>
                                        </p:tgtEl>
                                        <p:attrNameLst>
                                          <p:attrName>ppt_w</p:attrName>
                                        </p:attrNameLst>
                                      </p:cBhvr>
                                      <p:tavLst>
                                        <p:tav tm="0">
                                          <p:val>
                                            <p:fltVal val="0"/>
                                          </p:val>
                                        </p:tav>
                                        <p:tav tm="100000">
                                          <p:val>
                                            <p:strVal val="#ppt_w"/>
                                          </p:val>
                                        </p:tav>
                                      </p:tavLst>
                                    </p:anim>
                                    <p:anim calcmode="lin" valueType="num">
                                      <p:cBhvr>
                                        <p:cTn id="13" dur="500" fill="hold"/>
                                        <p:tgtEl>
                                          <p:spTgt spid="42"/>
                                        </p:tgtEl>
                                        <p:attrNameLst>
                                          <p:attrName>ppt_h</p:attrName>
                                        </p:attrNameLst>
                                      </p:cBhvr>
                                      <p:tavLst>
                                        <p:tav tm="0">
                                          <p:val>
                                            <p:fltVal val="0"/>
                                          </p:val>
                                        </p:tav>
                                        <p:tav tm="100000">
                                          <p:val>
                                            <p:strVal val="#ppt_h"/>
                                          </p:val>
                                        </p:tav>
                                      </p:tavLst>
                                    </p:anim>
                                    <p:animEffect transition="in" filter="fade">
                                      <p:cBhvr>
                                        <p:cTn id="14" dur="500"/>
                                        <p:tgtEl>
                                          <p:spTgt spid="42"/>
                                        </p:tgtEl>
                                      </p:cBhvr>
                                    </p:animEffect>
                                  </p:childTnLst>
                                </p:cTn>
                              </p:par>
                              <p:par>
                                <p:cTn id="15" presetID="53" presetClass="entr" presetSubtype="16" fill="hold" nodeType="withEffect">
                                  <p:stCondLst>
                                    <p:cond delay="0"/>
                                  </p:stCondLst>
                                  <p:childTnLst>
                                    <p:set>
                                      <p:cBhvr>
                                        <p:cTn id="16" dur="1" fill="hold">
                                          <p:stCondLst>
                                            <p:cond delay="0"/>
                                          </p:stCondLst>
                                        </p:cTn>
                                        <p:tgtEl>
                                          <p:spTgt spid="66"/>
                                        </p:tgtEl>
                                        <p:attrNameLst>
                                          <p:attrName>style.visibility</p:attrName>
                                        </p:attrNameLst>
                                      </p:cBhvr>
                                      <p:to>
                                        <p:strVal val="visible"/>
                                      </p:to>
                                    </p:set>
                                    <p:anim calcmode="lin" valueType="num">
                                      <p:cBhvr>
                                        <p:cTn id="17" dur="500" fill="hold"/>
                                        <p:tgtEl>
                                          <p:spTgt spid="66"/>
                                        </p:tgtEl>
                                        <p:attrNameLst>
                                          <p:attrName>ppt_w</p:attrName>
                                        </p:attrNameLst>
                                      </p:cBhvr>
                                      <p:tavLst>
                                        <p:tav tm="0">
                                          <p:val>
                                            <p:fltVal val="0"/>
                                          </p:val>
                                        </p:tav>
                                        <p:tav tm="100000">
                                          <p:val>
                                            <p:strVal val="#ppt_w"/>
                                          </p:val>
                                        </p:tav>
                                      </p:tavLst>
                                    </p:anim>
                                    <p:anim calcmode="lin" valueType="num">
                                      <p:cBhvr>
                                        <p:cTn id="18" dur="500" fill="hold"/>
                                        <p:tgtEl>
                                          <p:spTgt spid="66"/>
                                        </p:tgtEl>
                                        <p:attrNameLst>
                                          <p:attrName>ppt_h</p:attrName>
                                        </p:attrNameLst>
                                      </p:cBhvr>
                                      <p:tavLst>
                                        <p:tav tm="0">
                                          <p:val>
                                            <p:fltVal val="0"/>
                                          </p:val>
                                        </p:tav>
                                        <p:tav tm="100000">
                                          <p:val>
                                            <p:strVal val="#ppt_h"/>
                                          </p:val>
                                        </p:tav>
                                      </p:tavLst>
                                    </p:anim>
                                    <p:animEffect transition="in" filter="fade">
                                      <p:cBhvr>
                                        <p:cTn id="19" dur="500"/>
                                        <p:tgtEl>
                                          <p:spTgt spid="66"/>
                                        </p:tgtEl>
                                      </p:cBhvr>
                                    </p:animEffect>
                                  </p:childTnLst>
                                </p:cTn>
                              </p:par>
                              <p:par>
                                <p:cTn id="20" presetID="53" presetClass="entr" presetSubtype="16"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anim calcmode="lin" valueType="num">
                                      <p:cBhvr>
                                        <p:cTn id="22" dur="500" fill="hold"/>
                                        <p:tgtEl>
                                          <p:spTgt spid="45"/>
                                        </p:tgtEl>
                                        <p:attrNameLst>
                                          <p:attrName>ppt_w</p:attrName>
                                        </p:attrNameLst>
                                      </p:cBhvr>
                                      <p:tavLst>
                                        <p:tav tm="0">
                                          <p:val>
                                            <p:fltVal val="0"/>
                                          </p:val>
                                        </p:tav>
                                        <p:tav tm="100000">
                                          <p:val>
                                            <p:strVal val="#ppt_w"/>
                                          </p:val>
                                        </p:tav>
                                      </p:tavLst>
                                    </p:anim>
                                    <p:anim calcmode="lin" valueType="num">
                                      <p:cBhvr>
                                        <p:cTn id="23" dur="500" fill="hold"/>
                                        <p:tgtEl>
                                          <p:spTgt spid="45"/>
                                        </p:tgtEl>
                                        <p:attrNameLst>
                                          <p:attrName>ppt_h</p:attrName>
                                        </p:attrNameLst>
                                      </p:cBhvr>
                                      <p:tavLst>
                                        <p:tav tm="0">
                                          <p:val>
                                            <p:fltVal val="0"/>
                                          </p:val>
                                        </p:tav>
                                        <p:tav tm="100000">
                                          <p:val>
                                            <p:strVal val="#ppt_h"/>
                                          </p:val>
                                        </p:tav>
                                      </p:tavLst>
                                    </p:anim>
                                    <p:animEffect transition="in" filter="fade">
                                      <p:cBhvr>
                                        <p:cTn id="24" dur="500"/>
                                        <p:tgtEl>
                                          <p:spTgt spid="45"/>
                                        </p:tgtEl>
                                      </p:cBhvr>
                                    </p:animEffect>
                                  </p:childTnLst>
                                </p:cTn>
                              </p:par>
                              <p:par>
                                <p:cTn id="25" presetID="53" presetClass="entr" presetSubtype="16" fill="hold" nodeType="with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p:cTn id="27" dur="500" fill="hold"/>
                                        <p:tgtEl>
                                          <p:spTgt spid="43"/>
                                        </p:tgtEl>
                                        <p:attrNameLst>
                                          <p:attrName>ppt_w</p:attrName>
                                        </p:attrNameLst>
                                      </p:cBhvr>
                                      <p:tavLst>
                                        <p:tav tm="0">
                                          <p:val>
                                            <p:fltVal val="0"/>
                                          </p:val>
                                        </p:tav>
                                        <p:tav tm="100000">
                                          <p:val>
                                            <p:strVal val="#ppt_w"/>
                                          </p:val>
                                        </p:tav>
                                      </p:tavLst>
                                    </p:anim>
                                    <p:anim calcmode="lin" valueType="num">
                                      <p:cBhvr>
                                        <p:cTn id="28" dur="500" fill="hold"/>
                                        <p:tgtEl>
                                          <p:spTgt spid="43"/>
                                        </p:tgtEl>
                                        <p:attrNameLst>
                                          <p:attrName>ppt_h</p:attrName>
                                        </p:attrNameLst>
                                      </p:cBhvr>
                                      <p:tavLst>
                                        <p:tav tm="0">
                                          <p:val>
                                            <p:fltVal val="0"/>
                                          </p:val>
                                        </p:tav>
                                        <p:tav tm="100000">
                                          <p:val>
                                            <p:strVal val="#ppt_h"/>
                                          </p:val>
                                        </p:tav>
                                      </p:tavLst>
                                    </p:anim>
                                    <p:animEffect transition="in" filter="fade">
                                      <p:cBhvr>
                                        <p:cTn id="29" dur="500"/>
                                        <p:tgtEl>
                                          <p:spTgt spid="43"/>
                                        </p:tgtEl>
                                      </p:cBhvr>
                                    </p:animEffect>
                                  </p:childTnLst>
                                </p:cTn>
                              </p:par>
                              <p:par>
                                <p:cTn id="30" presetID="53" presetClass="entr" presetSubtype="16" fill="hold" nodeType="withEffect">
                                  <p:stCondLst>
                                    <p:cond delay="0"/>
                                  </p:stCondLst>
                                  <p:childTnLst>
                                    <p:set>
                                      <p:cBhvr>
                                        <p:cTn id="31" dur="1" fill="hold">
                                          <p:stCondLst>
                                            <p:cond delay="0"/>
                                          </p:stCondLst>
                                        </p:cTn>
                                        <p:tgtEl>
                                          <p:spTgt spid="44"/>
                                        </p:tgtEl>
                                        <p:attrNameLst>
                                          <p:attrName>style.visibility</p:attrName>
                                        </p:attrNameLst>
                                      </p:cBhvr>
                                      <p:to>
                                        <p:strVal val="visible"/>
                                      </p:to>
                                    </p:set>
                                    <p:anim calcmode="lin" valueType="num">
                                      <p:cBhvr>
                                        <p:cTn id="32" dur="500" fill="hold"/>
                                        <p:tgtEl>
                                          <p:spTgt spid="44"/>
                                        </p:tgtEl>
                                        <p:attrNameLst>
                                          <p:attrName>ppt_w</p:attrName>
                                        </p:attrNameLst>
                                      </p:cBhvr>
                                      <p:tavLst>
                                        <p:tav tm="0">
                                          <p:val>
                                            <p:fltVal val="0"/>
                                          </p:val>
                                        </p:tav>
                                        <p:tav tm="100000">
                                          <p:val>
                                            <p:strVal val="#ppt_w"/>
                                          </p:val>
                                        </p:tav>
                                      </p:tavLst>
                                    </p:anim>
                                    <p:anim calcmode="lin" valueType="num">
                                      <p:cBhvr>
                                        <p:cTn id="33" dur="500" fill="hold"/>
                                        <p:tgtEl>
                                          <p:spTgt spid="44"/>
                                        </p:tgtEl>
                                        <p:attrNameLst>
                                          <p:attrName>ppt_h</p:attrName>
                                        </p:attrNameLst>
                                      </p:cBhvr>
                                      <p:tavLst>
                                        <p:tav tm="0">
                                          <p:val>
                                            <p:fltVal val="0"/>
                                          </p:val>
                                        </p:tav>
                                        <p:tav tm="100000">
                                          <p:val>
                                            <p:strVal val="#ppt_h"/>
                                          </p:val>
                                        </p:tav>
                                      </p:tavLst>
                                    </p:anim>
                                    <p:animEffect transition="in" filter="fade">
                                      <p:cBhvr>
                                        <p:cTn id="34" dur="500"/>
                                        <p:tgtEl>
                                          <p:spTgt spid="44"/>
                                        </p:tgtEl>
                                      </p:cBhvr>
                                    </p:animEffec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53" presetClass="entr" presetSubtype="16" fill="hold" nodeType="withEffect">
                                  <p:stCondLst>
                                    <p:cond delay="0"/>
                                  </p:stCondLst>
                                  <p:childTnLst>
                                    <p:set>
                                      <p:cBhvr>
                                        <p:cTn id="41" dur="1" fill="hold">
                                          <p:stCondLst>
                                            <p:cond delay="0"/>
                                          </p:stCondLst>
                                        </p:cTn>
                                        <p:tgtEl>
                                          <p:spTgt spid="46"/>
                                        </p:tgtEl>
                                        <p:attrNameLst>
                                          <p:attrName>style.visibility</p:attrName>
                                        </p:attrNameLst>
                                      </p:cBhvr>
                                      <p:to>
                                        <p:strVal val="visible"/>
                                      </p:to>
                                    </p:set>
                                    <p:anim calcmode="lin" valueType="num">
                                      <p:cBhvr>
                                        <p:cTn id="42" dur="500" fill="hold"/>
                                        <p:tgtEl>
                                          <p:spTgt spid="46"/>
                                        </p:tgtEl>
                                        <p:attrNameLst>
                                          <p:attrName>ppt_w</p:attrName>
                                        </p:attrNameLst>
                                      </p:cBhvr>
                                      <p:tavLst>
                                        <p:tav tm="0">
                                          <p:val>
                                            <p:fltVal val="0"/>
                                          </p:val>
                                        </p:tav>
                                        <p:tav tm="100000">
                                          <p:val>
                                            <p:strVal val="#ppt_w"/>
                                          </p:val>
                                        </p:tav>
                                      </p:tavLst>
                                    </p:anim>
                                    <p:anim calcmode="lin" valueType="num">
                                      <p:cBhvr>
                                        <p:cTn id="43" dur="500" fill="hold"/>
                                        <p:tgtEl>
                                          <p:spTgt spid="46"/>
                                        </p:tgtEl>
                                        <p:attrNameLst>
                                          <p:attrName>ppt_h</p:attrName>
                                        </p:attrNameLst>
                                      </p:cBhvr>
                                      <p:tavLst>
                                        <p:tav tm="0">
                                          <p:val>
                                            <p:fltVal val="0"/>
                                          </p:val>
                                        </p:tav>
                                        <p:tav tm="100000">
                                          <p:val>
                                            <p:strVal val="#ppt_h"/>
                                          </p:val>
                                        </p:tav>
                                      </p:tavLst>
                                    </p:anim>
                                    <p:animEffect transition="in" filter="fade">
                                      <p:cBhvr>
                                        <p:cTn id="44" dur="500"/>
                                        <p:tgtEl>
                                          <p:spTgt spid="46"/>
                                        </p:tgtEl>
                                      </p:cBhvr>
                                    </p:animEffect>
                                  </p:childTnLst>
                                </p:cTn>
                              </p:par>
                              <p:par>
                                <p:cTn id="45" presetID="53" presetClass="entr" presetSubtype="16" fill="hold" nodeType="withEffect">
                                  <p:stCondLst>
                                    <p:cond delay="0"/>
                                  </p:stCondLst>
                                  <p:childTnLst>
                                    <p:set>
                                      <p:cBhvr>
                                        <p:cTn id="46" dur="1" fill="hold">
                                          <p:stCondLst>
                                            <p:cond delay="0"/>
                                          </p:stCondLst>
                                        </p:cTn>
                                        <p:tgtEl>
                                          <p:spTgt spid="57"/>
                                        </p:tgtEl>
                                        <p:attrNameLst>
                                          <p:attrName>style.visibility</p:attrName>
                                        </p:attrNameLst>
                                      </p:cBhvr>
                                      <p:to>
                                        <p:strVal val="visible"/>
                                      </p:to>
                                    </p:set>
                                    <p:anim calcmode="lin" valueType="num">
                                      <p:cBhvr>
                                        <p:cTn id="47" dur="500" fill="hold"/>
                                        <p:tgtEl>
                                          <p:spTgt spid="57"/>
                                        </p:tgtEl>
                                        <p:attrNameLst>
                                          <p:attrName>ppt_w</p:attrName>
                                        </p:attrNameLst>
                                      </p:cBhvr>
                                      <p:tavLst>
                                        <p:tav tm="0">
                                          <p:val>
                                            <p:fltVal val="0"/>
                                          </p:val>
                                        </p:tav>
                                        <p:tav tm="100000">
                                          <p:val>
                                            <p:strVal val="#ppt_w"/>
                                          </p:val>
                                        </p:tav>
                                      </p:tavLst>
                                    </p:anim>
                                    <p:anim calcmode="lin" valueType="num">
                                      <p:cBhvr>
                                        <p:cTn id="48" dur="500" fill="hold"/>
                                        <p:tgtEl>
                                          <p:spTgt spid="57"/>
                                        </p:tgtEl>
                                        <p:attrNameLst>
                                          <p:attrName>ppt_h</p:attrName>
                                        </p:attrNameLst>
                                      </p:cBhvr>
                                      <p:tavLst>
                                        <p:tav tm="0">
                                          <p:val>
                                            <p:fltVal val="0"/>
                                          </p:val>
                                        </p:tav>
                                        <p:tav tm="100000">
                                          <p:val>
                                            <p:strVal val="#ppt_h"/>
                                          </p:val>
                                        </p:tav>
                                      </p:tavLst>
                                    </p:anim>
                                    <p:animEffect transition="in" filter="fade">
                                      <p:cBhvr>
                                        <p:cTn id="49" dur="500"/>
                                        <p:tgtEl>
                                          <p:spTgt spid="57"/>
                                        </p:tgtEl>
                                      </p:cBhvr>
                                    </p:animEffect>
                                  </p:childTnLst>
                                </p:cTn>
                              </p:par>
                              <p:par>
                                <p:cTn id="50" presetID="53" presetClass="entr" presetSubtype="16" fill="hold" nodeType="withEffect">
                                  <p:stCondLst>
                                    <p:cond delay="0"/>
                                  </p:stCondLst>
                                  <p:childTnLst>
                                    <p:set>
                                      <p:cBhvr>
                                        <p:cTn id="51" dur="1" fill="hold">
                                          <p:stCondLst>
                                            <p:cond delay="0"/>
                                          </p:stCondLst>
                                        </p:cTn>
                                        <p:tgtEl>
                                          <p:spTgt spid="58"/>
                                        </p:tgtEl>
                                        <p:attrNameLst>
                                          <p:attrName>style.visibility</p:attrName>
                                        </p:attrNameLst>
                                      </p:cBhvr>
                                      <p:to>
                                        <p:strVal val="visible"/>
                                      </p:to>
                                    </p:set>
                                    <p:anim calcmode="lin" valueType="num">
                                      <p:cBhvr>
                                        <p:cTn id="52" dur="500" fill="hold"/>
                                        <p:tgtEl>
                                          <p:spTgt spid="58"/>
                                        </p:tgtEl>
                                        <p:attrNameLst>
                                          <p:attrName>ppt_w</p:attrName>
                                        </p:attrNameLst>
                                      </p:cBhvr>
                                      <p:tavLst>
                                        <p:tav tm="0">
                                          <p:val>
                                            <p:fltVal val="0"/>
                                          </p:val>
                                        </p:tav>
                                        <p:tav tm="100000">
                                          <p:val>
                                            <p:strVal val="#ppt_w"/>
                                          </p:val>
                                        </p:tav>
                                      </p:tavLst>
                                    </p:anim>
                                    <p:anim calcmode="lin" valueType="num">
                                      <p:cBhvr>
                                        <p:cTn id="53" dur="500" fill="hold"/>
                                        <p:tgtEl>
                                          <p:spTgt spid="58"/>
                                        </p:tgtEl>
                                        <p:attrNameLst>
                                          <p:attrName>ppt_h</p:attrName>
                                        </p:attrNameLst>
                                      </p:cBhvr>
                                      <p:tavLst>
                                        <p:tav tm="0">
                                          <p:val>
                                            <p:fltVal val="0"/>
                                          </p:val>
                                        </p:tav>
                                        <p:tav tm="100000">
                                          <p:val>
                                            <p:strVal val="#ppt_h"/>
                                          </p:val>
                                        </p:tav>
                                      </p:tavLst>
                                    </p:anim>
                                    <p:animEffect transition="in" filter="fade">
                                      <p:cBhvr>
                                        <p:cTn id="54" dur="500"/>
                                        <p:tgtEl>
                                          <p:spTgt spid="58"/>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64"/>
                                        </p:tgtEl>
                                        <p:attrNameLst>
                                          <p:attrName>style.visibility</p:attrName>
                                        </p:attrNameLst>
                                      </p:cBhvr>
                                      <p:to>
                                        <p:strVal val="visible"/>
                                      </p:to>
                                    </p:set>
                                    <p:animEffect transition="in" filter="barn(inVertical)">
                                      <p:cBhvr>
                                        <p:cTn id="59" dur="500"/>
                                        <p:tgtEl>
                                          <p:spTgt spid="64"/>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65"/>
                                        </p:tgtEl>
                                        <p:attrNameLst>
                                          <p:attrName>style.visibility</p:attrName>
                                        </p:attrNameLst>
                                      </p:cBhvr>
                                      <p:to>
                                        <p:strVal val="visible"/>
                                      </p:to>
                                    </p:set>
                                    <p:animEffect transition="in" filter="barn(inVertical)">
                                      <p:cBhvr>
                                        <p:cTn id="62" dur="500"/>
                                        <p:tgtEl>
                                          <p:spTgt spid="65"/>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41"/>
                                        </p:tgtEl>
                                        <p:attrNameLst>
                                          <p:attrName>style.visibility</p:attrName>
                                        </p:attrNameLst>
                                      </p:cBhvr>
                                      <p:to>
                                        <p:strVal val="visible"/>
                                      </p:to>
                                    </p:set>
                                    <p:animEffect transition="in" filter="barn(inVertical)">
                                      <p:cBhvr>
                                        <p:cTn id="65" dur="500"/>
                                        <p:tgtEl>
                                          <p:spTgt spid="41"/>
                                        </p:tgtEl>
                                      </p:cBhvr>
                                    </p:animEffect>
                                  </p:childTnLst>
                                </p:cTn>
                              </p:par>
                            </p:childTnLst>
                          </p:cTn>
                        </p:par>
                      </p:childTnLst>
                    </p:cTn>
                  </p:par>
                  <p:par>
                    <p:cTn id="66" fill="hold">
                      <p:stCondLst>
                        <p:cond delay="indefinite"/>
                      </p:stCondLst>
                      <p:childTnLst>
                        <p:par>
                          <p:cTn id="67" fill="hold">
                            <p:stCondLst>
                              <p:cond delay="0"/>
                            </p:stCondLst>
                            <p:childTnLst>
                              <p:par>
                                <p:cTn id="68" presetID="2" presetClass="entr" presetSubtype="6" fill="hold" nodeType="clickEffect">
                                  <p:stCondLst>
                                    <p:cond delay="0"/>
                                  </p:stCondLst>
                                  <p:childTnLst>
                                    <p:set>
                                      <p:cBhvr>
                                        <p:cTn id="69" dur="1" fill="hold">
                                          <p:stCondLst>
                                            <p:cond delay="0"/>
                                          </p:stCondLst>
                                        </p:cTn>
                                        <p:tgtEl>
                                          <p:spTgt spid="1026"/>
                                        </p:tgtEl>
                                        <p:attrNameLst>
                                          <p:attrName>style.visibility</p:attrName>
                                        </p:attrNameLst>
                                      </p:cBhvr>
                                      <p:to>
                                        <p:strVal val="visible"/>
                                      </p:to>
                                    </p:set>
                                    <p:anim calcmode="lin" valueType="num">
                                      <p:cBhvr additive="base">
                                        <p:cTn id="70" dur="2000" fill="hold"/>
                                        <p:tgtEl>
                                          <p:spTgt spid="1026"/>
                                        </p:tgtEl>
                                        <p:attrNameLst>
                                          <p:attrName>ppt_x</p:attrName>
                                        </p:attrNameLst>
                                      </p:cBhvr>
                                      <p:tavLst>
                                        <p:tav tm="0">
                                          <p:val>
                                            <p:strVal val="1+#ppt_w/2"/>
                                          </p:val>
                                        </p:tav>
                                        <p:tav tm="100000">
                                          <p:val>
                                            <p:strVal val="#ppt_x"/>
                                          </p:val>
                                        </p:tav>
                                      </p:tavLst>
                                    </p:anim>
                                    <p:anim calcmode="lin" valueType="num">
                                      <p:cBhvr additive="base">
                                        <p:cTn id="71" dur="2000" fill="hold"/>
                                        <p:tgtEl>
                                          <p:spTgt spid="1026"/>
                                        </p:tgtEl>
                                        <p:attrNameLst>
                                          <p:attrName>ppt_y</p:attrName>
                                        </p:attrNameLst>
                                      </p:cBhvr>
                                      <p:tavLst>
                                        <p:tav tm="0">
                                          <p:val>
                                            <p:strVal val="1+#ppt_h/2"/>
                                          </p:val>
                                        </p:tav>
                                        <p:tav tm="100000">
                                          <p:val>
                                            <p:strVal val="#ppt_y"/>
                                          </p:val>
                                        </p:tav>
                                      </p:tavLst>
                                    </p:anim>
                                  </p:childTnLst>
                                </p:cTn>
                              </p:par>
                              <p:par>
                                <p:cTn id="72" presetID="2" presetClass="entr" presetSubtype="6" fill="hold" nodeType="withEffect">
                                  <p:stCondLst>
                                    <p:cond delay="0"/>
                                  </p:stCondLst>
                                  <p:childTnLst>
                                    <p:set>
                                      <p:cBhvr>
                                        <p:cTn id="73" dur="1" fill="hold">
                                          <p:stCondLst>
                                            <p:cond delay="0"/>
                                          </p:stCondLst>
                                        </p:cTn>
                                        <p:tgtEl>
                                          <p:spTgt spid="1030"/>
                                        </p:tgtEl>
                                        <p:attrNameLst>
                                          <p:attrName>style.visibility</p:attrName>
                                        </p:attrNameLst>
                                      </p:cBhvr>
                                      <p:to>
                                        <p:strVal val="visible"/>
                                      </p:to>
                                    </p:set>
                                    <p:anim calcmode="lin" valueType="num">
                                      <p:cBhvr additive="base">
                                        <p:cTn id="74" dur="2000" fill="hold"/>
                                        <p:tgtEl>
                                          <p:spTgt spid="1030"/>
                                        </p:tgtEl>
                                        <p:attrNameLst>
                                          <p:attrName>ppt_x</p:attrName>
                                        </p:attrNameLst>
                                      </p:cBhvr>
                                      <p:tavLst>
                                        <p:tav tm="0">
                                          <p:val>
                                            <p:strVal val="1+#ppt_w/2"/>
                                          </p:val>
                                        </p:tav>
                                        <p:tav tm="100000">
                                          <p:val>
                                            <p:strVal val="#ppt_x"/>
                                          </p:val>
                                        </p:tav>
                                      </p:tavLst>
                                    </p:anim>
                                    <p:anim calcmode="lin" valueType="num">
                                      <p:cBhvr additive="base">
                                        <p:cTn id="75" dur="2000" fill="hold"/>
                                        <p:tgtEl>
                                          <p:spTgt spid="1030"/>
                                        </p:tgtEl>
                                        <p:attrNameLst>
                                          <p:attrName>ppt_y</p:attrName>
                                        </p:attrNameLst>
                                      </p:cBhvr>
                                      <p:tavLst>
                                        <p:tav tm="0">
                                          <p:val>
                                            <p:strVal val="1+#ppt_h/2"/>
                                          </p:val>
                                        </p:tav>
                                        <p:tav tm="100000">
                                          <p:val>
                                            <p:strVal val="#ppt_y"/>
                                          </p:val>
                                        </p:tav>
                                      </p:tavLst>
                                    </p:anim>
                                  </p:childTnLst>
                                </p:cTn>
                              </p:par>
                              <p:par>
                                <p:cTn id="76" presetID="2" presetClass="entr" presetSubtype="6" fill="hold" nodeType="withEffect">
                                  <p:stCondLst>
                                    <p:cond delay="0"/>
                                  </p:stCondLst>
                                  <p:childTnLst>
                                    <p:set>
                                      <p:cBhvr>
                                        <p:cTn id="77" dur="1" fill="hold">
                                          <p:stCondLst>
                                            <p:cond delay="0"/>
                                          </p:stCondLst>
                                        </p:cTn>
                                        <p:tgtEl>
                                          <p:spTgt spid="1028"/>
                                        </p:tgtEl>
                                        <p:attrNameLst>
                                          <p:attrName>style.visibility</p:attrName>
                                        </p:attrNameLst>
                                      </p:cBhvr>
                                      <p:to>
                                        <p:strVal val="visible"/>
                                      </p:to>
                                    </p:set>
                                    <p:anim calcmode="lin" valueType="num">
                                      <p:cBhvr additive="base">
                                        <p:cTn id="78" dur="2000" fill="hold"/>
                                        <p:tgtEl>
                                          <p:spTgt spid="1028"/>
                                        </p:tgtEl>
                                        <p:attrNameLst>
                                          <p:attrName>ppt_x</p:attrName>
                                        </p:attrNameLst>
                                      </p:cBhvr>
                                      <p:tavLst>
                                        <p:tav tm="0">
                                          <p:val>
                                            <p:strVal val="1+#ppt_w/2"/>
                                          </p:val>
                                        </p:tav>
                                        <p:tav tm="100000">
                                          <p:val>
                                            <p:strVal val="#ppt_x"/>
                                          </p:val>
                                        </p:tav>
                                      </p:tavLst>
                                    </p:anim>
                                    <p:anim calcmode="lin" valueType="num">
                                      <p:cBhvr additive="base">
                                        <p:cTn id="79" dur="2000" fill="hold"/>
                                        <p:tgtEl>
                                          <p:spTgt spid="1028"/>
                                        </p:tgtEl>
                                        <p:attrNameLst>
                                          <p:attrName>ppt_y</p:attrName>
                                        </p:attrNameLst>
                                      </p:cBhvr>
                                      <p:tavLst>
                                        <p:tav tm="0">
                                          <p:val>
                                            <p:strVal val="1+#ppt_h/2"/>
                                          </p:val>
                                        </p:tav>
                                        <p:tav tm="100000">
                                          <p:val>
                                            <p:strVal val="#ppt_y"/>
                                          </p:val>
                                        </p:tav>
                                      </p:tavLst>
                                    </p:anim>
                                  </p:childTnLst>
                                </p:cTn>
                              </p:par>
                              <p:par>
                                <p:cTn id="80" presetID="2" presetClass="entr" presetSubtype="6" fill="hold" nodeType="withEffect">
                                  <p:stCondLst>
                                    <p:cond delay="0"/>
                                  </p:stCondLst>
                                  <p:childTnLst>
                                    <p:set>
                                      <p:cBhvr>
                                        <p:cTn id="81" dur="1" fill="hold">
                                          <p:stCondLst>
                                            <p:cond delay="0"/>
                                          </p:stCondLst>
                                        </p:cTn>
                                        <p:tgtEl>
                                          <p:spTgt spid="1033"/>
                                        </p:tgtEl>
                                        <p:attrNameLst>
                                          <p:attrName>style.visibility</p:attrName>
                                        </p:attrNameLst>
                                      </p:cBhvr>
                                      <p:to>
                                        <p:strVal val="visible"/>
                                      </p:to>
                                    </p:set>
                                    <p:anim calcmode="lin" valueType="num">
                                      <p:cBhvr additive="base">
                                        <p:cTn id="82" dur="2000" fill="hold"/>
                                        <p:tgtEl>
                                          <p:spTgt spid="1033"/>
                                        </p:tgtEl>
                                        <p:attrNameLst>
                                          <p:attrName>ppt_x</p:attrName>
                                        </p:attrNameLst>
                                      </p:cBhvr>
                                      <p:tavLst>
                                        <p:tav tm="0">
                                          <p:val>
                                            <p:strVal val="1+#ppt_w/2"/>
                                          </p:val>
                                        </p:tav>
                                        <p:tav tm="100000">
                                          <p:val>
                                            <p:strVal val="#ppt_x"/>
                                          </p:val>
                                        </p:tav>
                                      </p:tavLst>
                                    </p:anim>
                                    <p:anim calcmode="lin" valueType="num">
                                      <p:cBhvr additive="base">
                                        <p:cTn id="83" dur="2000" fill="hold"/>
                                        <p:tgtEl>
                                          <p:spTgt spid="1033"/>
                                        </p:tgtEl>
                                        <p:attrNameLst>
                                          <p:attrName>ppt_y</p:attrName>
                                        </p:attrNameLst>
                                      </p:cBhvr>
                                      <p:tavLst>
                                        <p:tav tm="0">
                                          <p:val>
                                            <p:strVal val="1+#ppt_h/2"/>
                                          </p:val>
                                        </p:tav>
                                        <p:tav tm="100000">
                                          <p:val>
                                            <p:strVal val="#ppt_y"/>
                                          </p:val>
                                        </p:tav>
                                      </p:tavLst>
                                    </p:anim>
                                  </p:childTnLst>
                                </p:cTn>
                              </p:par>
                            </p:childTnLst>
                          </p:cTn>
                        </p:par>
                        <p:par>
                          <p:cTn id="84" fill="hold">
                            <p:stCondLst>
                              <p:cond delay="2000"/>
                            </p:stCondLst>
                            <p:childTnLst>
                              <p:par>
                                <p:cTn id="85" presetID="45" presetClass="entr" presetSubtype="0" fill="hold" grpId="0" nodeType="afterEffect">
                                  <p:stCondLst>
                                    <p:cond delay="0"/>
                                  </p:stCondLst>
                                  <p:childTnLst>
                                    <p:set>
                                      <p:cBhvr>
                                        <p:cTn id="86" dur="1" fill="hold">
                                          <p:stCondLst>
                                            <p:cond delay="0"/>
                                          </p:stCondLst>
                                        </p:cTn>
                                        <p:tgtEl>
                                          <p:spTgt spid="52"/>
                                        </p:tgtEl>
                                        <p:attrNameLst>
                                          <p:attrName>style.visibility</p:attrName>
                                        </p:attrNameLst>
                                      </p:cBhvr>
                                      <p:to>
                                        <p:strVal val="visible"/>
                                      </p:to>
                                    </p:set>
                                    <p:animEffect transition="in" filter="fade">
                                      <p:cBhvr>
                                        <p:cTn id="87" dur="2000"/>
                                        <p:tgtEl>
                                          <p:spTgt spid="52"/>
                                        </p:tgtEl>
                                      </p:cBhvr>
                                    </p:animEffect>
                                    <p:anim calcmode="lin" valueType="num">
                                      <p:cBhvr>
                                        <p:cTn id="88" dur="2000" fill="hold"/>
                                        <p:tgtEl>
                                          <p:spTgt spid="52"/>
                                        </p:tgtEl>
                                        <p:attrNameLst>
                                          <p:attrName>ppt_w</p:attrName>
                                        </p:attrNameLst>
                                      </p:cBhvr>
                                      <p:tavLst>
                                        <p:tav tm="0" fmla="#ppt_w*sin(2.5*pi*$)">
                                          <p:val>
                                            <p:fltVal val="0"/>
                                          </p:val>
                                        </p:tav>
                                        <p:tav tm="100000">
                                          <p:val>
                                            <p:fltVal val="1"/>
                                          </p:val>
                                        </p:tav>
                                      </p:tavLst>
                                    </p:anim>
                                    <p:anim calcmode="lin" valueType="num">
                                      <p:cBhvr>
                                        <p:cTn id="89" dur="2000" fill="hold"/>
                                        <p:tgtEl>
                                          <p:spTgt spid="52"/>
                                        </p:tgtEl>
                                        <p:attrNameLst>
                                          <p:attrName>ppt_h</p:attrName>
                                        </p:attrNameLst>
                                      </p:cBhvr>
                                      <p:tavLst>
                                        <p:tav tm="0">
                                          <p:val>
                                            <p:strVal val="#ppt_h"/>
                                          </p:val>
                                        </p:tav>
                                        <p:tav tm="100000">
                                          <p:val>
                                            <p:strVal val="#ppt_h"/>
                                          </p:val>
                                        </p:tav>
                                      </p:tavLst>
                                    </p:anim>
                                  </p:childTnLst>
                                </p:cTn>
                              </p:par>
                            </p:childTnLst>
                          </p:cTn>
                        </p:par>
                      </p:childTnLst>
                    </p:cTn>
                  </p:par>
                  <p:par>
                    <p:cTn id="90" fill="hold">
                      <p:stCondLst>
                        <p:cond delay="indefinite"/>
                      </p:stCondLst>
                      <p:childTnLst>
                        <p:par>
                          <p:cTn id="91" fill="hold">
                            <p:stCondLst>
                              <p:cond delay="0"/>
                            </p:stCondLst>
                            <p:childTnLst>
                              <p:par>
                                <p:cTn id="92" presetID="6" presetClass="entr" presetSubtype="16" fill="hold" nodeType="clickEffect">
                                  <p:stCondLst>
                                    <p:cond delay="0"/>
                                  </p:stCondLst>
                                  <p:childTnLst>
                                    <p:set>
                                      <p:cBhvr>
                                        <p:cTn id="93" dur="1" fill="hold">
                                          <p:stCondLst>
                                            <p:cond delay="0"/>
                                          </p:stCondLst>
                                        </p:cTn>
                                        <p:tgtEl>
                                          <p:spTgt spid="2050"/>
                                        </p:tgtEl>
                                        <p:attrNameLst>
                                          <p:attrName>style.visibility</p:attrName>
                                        </p:attrNameLst>
                                      </p:cBhvr>
                                      <p:to>
                                        <p:strVal val="visible"/>
                                      </p:to>
                                    </p:set>
                                    <p:animEffect transition="in" filter="circle(in)">
                                      <p:cBhvr>
                                        <p:cTn id="94" dur="2000"/>
                                        <p:tgtEl>
                                          <p:spTgt spid="2050"/>
                                        </p:tgtEl>
                                      </p:cBhvr>
                                    </p:animEffect>
                                  </p:childTnLst>
                                </p:cTn>
                              </p:par>
                              <p:par>
                                <p:cTn id="95" presetID="6" presetClass="entr" presetSubtype="16" fill="hold" nodeType="withEffect">
                                  <p:stCondLst>
                                    <p:cond delay="0"/>
                                  </p:stCondLst>
                                  <p:childTnLst>
                                    <p:set>
                                      <p:cBhvr>
                                        <p:cTn id="96" dur="1" fill="hold">
                                          <p:stCondLst>
                                            <p:cond delay="0"/>
                                          </p:stCondLst>
                                        </p:cTn>
                                        <p:tgtEl>
                                          <p:spTgt spid="2056"/>
                                        </p:tgtEl>
                                        <p:attrNameLst>
                                          <p:attrName>style.visibility</p:attrName>
                                        </p:attrNameLst>
                                      </p:cBhvr>
                                      <p:to>
                                        <p:strVal val="visible"/>
                                      </p:to>
                                    </p:set>
                                    <p:animEffect transition="in" filter="circle(in)">
                                      <p:cBhvr>
                                        <p:cTn id="97" dur="2000"/>
                                        <p:tgtEl>
                                          <p:spTgt spid="2056"/>
                                        </p:tgtEl>
                                      </p:cBhvr>
                                    </p:animEffect>
                                  </p:childTnLst>
                                </p:cTn>
                              </p:par>
                              <p:par>
                                <p:cTn id="98" presetID="6" presetClass="entr" presetSubtype="16" fill="hold" nodeType="withEffect">
                                  <p:stCondLst>
                                    <p:cond delay="0"/>
                                  </p:stCondLst>
                                  <p:childTnLst>
                                    <p:set>
                                      <p:cBhvr>
                                        <p:cTn id="99" dur="1" fill="hold">
                                          <p:stCondLst>
                                            <p:cond delay="0"/>
                                          </p:stCondLst>
                                        </p:cTn>
                                        <p:tgtEl>
                                          <p:spTgt spid="2054"/>
                                        </p:tgtEl>
                                        <p:attrNameLst>
                                          <p:attrName>style.visibility</p:attrName>
                                        </p:attrNameLst>
                                      </p:cBhvr>
                                      <p:to>
                                        <p:strVal val="visible"/>
                                      </p:to>
                                    </p:set>
                                    <p:animEffect transition="in" filter="circle(in)">
                                      <p:cBhvr>
                                        <p:cTn id="100" dur="2000"/>
                                        <p:tgtEl>
                                          <p:spTgt spid="2054"/>
                                        </p:tgtEl>
                                      </p:cBhvr>
                                    </p:animEffect>
                                  </p:childTnLst>
                                </p:cTn>
                              </p:par>
                              <p:par>
                                <p:cTn id="101" presetID="6" presetClass="entr" presetSubtype="16" fill="hold" nodeType="withEffect">
                                  <p:stCondLst>
                                    <p:cond delay="0"/>
                                  </p:stCondLst>
                                  <p:childTnLst>
                                    <p:set>
                                      <p:cBhvr>
                                        <p:cTn id="102" dur="1" fill="hold">
                                          <p:stCondLst>
                                            <p:cond delay="0"/>
                                          </p:stCondLst>
                                        </p:cTn>
                                        <p:tgtEl>
                                          <p:spTgt spid="2058"/>
                                        </p:tgtEl>
                                        <p:attrNameLst>
                                          <p:attrName>style.visibility</p:attrName>
                                        </p:attrNameLst>
                                      </p:cBhvr>
                                      <p:to>
                                        <p:strVal val="visible"/>
                                      </p:to>
                                    </p:set>
                                    <p:animEffect transition="in" filter="circle(in)">
                                      <p:cBhvr>
                                        <p:cTn id="103" dur="2000"/>
                                        <p:tgtEl>
                                          <p:spTgt spid="2058"/>
                                        </p:tgtEl>
                                      </p:cBhvr>
                                    </p:animEffect>
                                  </p:childTnLst>
                                </p:cTn>
                              </p:par>
                            </p:childTnLst>
                          </p:cTn>
                        </p:par>
                      </p:childTnLst>
                    </p:cTn>
                  </p:par>
                  <p:par>
                    <p:cTn id="104" fill="hold">
                      <p:stCondLst>
                        <p:cond delay="indefinite"/>
                      </p:stCondLst>
                      <p:childTnLst>
                        <p:par>
                          <p:cTn id="105" fill="hold">
                            <p:stCondLst>
                              <p:cond delay="0"/>
                            </p:stCondLst>
                            <p:childTnLst>
                              <p:par>
                                <p:cTn id="106" presetID="22" presetClass="entr" presetSubtype="4" fill="hold" nodeType="clickEffect">
                                  <p:stCondLst>
                                    <p:cond delay="0"/>
                                  </p:stCondLst>
                                  <p:childTnLst>
                                    <p:set>
                                      <p:cBhvr>
                                        <p:cTn id="107" dur="1" fill="hold">
                                          <p:stCondLst>
                                            <p:cond delay="0"/>
                                          </p:stCondLst>
                                        </p:cTn>
                                        <p:tgtEl>
                                          <p:spTgt spid="77"/>
                                        </p:tgtEl>
                                        <p:attrNameLst>
                                          <p:attrName>style.visibility</p:attrName>
                                        </p:attrNameLst>
                                      </p:cBhvr>
                                      <p:to>
                                        <p:strVal val="visible"/>
                                      </p:to>
                                    </p:set>
                                    <p:animEffect transition="in" filter="wipe(down)">
                                      <p:cBhvr>
                                        <p:cTn id="108" dur="500"/>
                                        <p:tgtEl>
                                          <p:spTgt spid="77"/>
                                        </p:tgtEl>
                                      </p:cBhvr>
                                    </p:animEffect>
                                  </p:childTnLst>
                                </p:cTn>
                              </p:par>
                              <p:par>
                                <p:cTn id="109" presetID="22" presetClass="entr" presetSubtype="4" fill="hold" grpId="0" nodeType="withEffect">
                                  <p:stCondLst>
                                    <p:cond delay="0"/>
                                  </p:stCondLst>
                                  <p:childTnLst>
                                    <p:set>
                                      <p:cBhvr>
                                        <p:cTn id="110" dur="1" fill="hold">
                                          <p:stCondLst>
                                            <p:cond delay="0"/>
                                          </p:stCondLst>
                                        </p:cTn>
                                        <p:tgtEl>
                                          <p:spTgt spid="55"/>
                                        </p:tgtEl>
                                        <p:attrNameLst>
                                          <p:attrName>style.visibility</p:attrName>
                                        </p:attrNameLst>
                                      </p:cBhvr>
                                      <p:to>
                                        <p:strVal val="visible"/>
                                      </p:to>
                                    </p:set>
                                    <p:animEffect transition="in" filter="wipe(down)">
                                      <p:cBhvr>
                                        <p:cTn id="111" dur="500"/>
                                        <p:tgtEl>
                                          <p:spTgt spid="55"/>
                                        </p:tgtEl>
                                      </p:cBhvr>
                                    </p:animEffect>
                                  </p:childTnLst>
                                </p:cTn>
                              </p:par>
                              <p:par>
                                <p:cTn id="112" presetID="22" presetClass="entr" presetSubtype="4" fill="hold" nodeType="withEffect">
                                  <p:stCondLst>
                                    <p:cond delay="0"/>
                                  </p:stCondLst>
                                  <p:childTnLst>
                                    <p:set>
                                      <p:cBhvr>
                                        <p:cTn id="113" dur="1" fill="hold">
                                          <p:stCondLst>
                                            <p:cond delay="0"/>
                                          </p:stCondLst>
                                        </p:cTn>
                                        <p:tgtEl>
                                          <p:spTgt spid="2060"/>
                                        </p:tgtEl>
                                        <p:attrNameLst>
                                          <p:attrName>style.visibility</p:attrName>
                                        </p:attrNameLst>
                                      </p:cBhvr>
                                      <p:to>
                                        <p:strVal val="visible"/>
                                      </p:to>
                                    </p:set>
                                    <p:animEffect transition="in" filter="wipe(down)">
                                      <p:cBhvr>
                                        <p:cTn id="114" dur="500"/>
                                        <p:tgtEl>
                                          <p:spTgt spid="2060"/>
                                        </p:tgtEl>
                                      </p:cBhvr>
                                    </p:animEffec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3"/>
                                        </p:tgtEl>
                                        <p:attrNameLst>
                                          <p:attrName>style.visibility</p:attrName>
                                        </p:attrNameLst>
                                      </p:cBhvr>
                                      <p:to>
                                        <p:strVal val="visible"/>
                                      </p:to>
                                    </p:set>
                                  </p:childTnLst>
                                </p:cTn>
                              </p:par>
                            </p:childTnLst>
                          </p:cTn>
                        </p:par>
                        <p:par>
                          <p:cTn id="119" fill="hold">
                            <p:stCondLst>
                              <p:cond delay="0"/>
                            </p:stCondLst>
                            <p:childTnLst>
                              <p:par>
                                <p:cTn id="120" presetID="1" presetClass="entr" presetSubtype="0" fill="hold" grpId="0" nodeType="afterEffect">
                                  <p:stCondLst>
                                    <p:cond delay="0"/>
                                  </p:stCondLst>
                                  <p:childTnLst>
                                    <p:set>
                                      <p:cBhvr>
                                        <p:cTn id="121"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41" grpId="0" animBg="1"/>
      <p:bldP spid="55" grpId="0" animBg="1"/>
      <p:bldP spid="52" grpId="0" animBg="1"/>
      <p:bldP spid="3" grpId="0" animBg="1"/>
      <p:bldP spid="5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5894817"/>
          </a:xfrm>
        </p:spPr>
        <p:txBody>
          <a:bodyPr/>
          <a:lstStyle/>
          <a:p>
            <a:r>
              <a:rPr lang="en-US" sz="6600" dirty="0" smtClean="0">
                <a:solidFill>
                  <a:srgbClr val="00B0F0"/>
                </a:solidFill>
                <a:effectLst>
                  <a:outerShdw blurRad="38100" dist="38100" dir="2700000" algn="tl">
                    <a:srgbClr val="000000">
                      <a:alpha val="43137"/>
                    </a:srgbClr>
                  </a:outerShdw>
                </a:effectLst>
              </a:rPr>
              <a:t>des questions?</a:t>
            </a:r>
            <a:endParaRPr lang="en-US" dirty="0">
              <a:solidFill>
                <a:srgbClr val="00B0F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54427800"/>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Demos</a:t>
            </a:r>
            <a:endParaRPr lang="en-US" dirty="0"/>
          </a:p>
        </p:txBody>
      </p:sp>
      <p:sp>
        <p:nvSpPr>
          <p:cNvPr id="3" name="Content Placeholder 2"/>
          <p:cNvSpPr>
            <a:spLocks noGrp="1"/>
          </p:cNvSpPr>
          <p:nvPr>
            <p:ph idx="1"/>
          </p:nvPr>
        </p:nvSpPr>
        <p:spPr/>
        <p:txBody>
          <a:bodyPr>
            <a:normAutofit fontScale="92500" lnSpcReduction="20000"/>
          </a:bodyPr>
          <a:lstStyle/>
          <a:p>
            <a:r>
              <a:rPr lang="en-US" dirty="0"/>
              <a:t>Azure Web Site #1 </a:t>
            </a:r>
            <a:r>
              <a:rPr lang="en-US" dirty="0" smtClean="0"/>
              <a:t>– Gallery </a:t>
            </a:r>
          </a:p>
          <a:p>
            <a:r>
              <a:rPr lang="en-US" dirty="0" smtClean="0"/>
              <a:t>Azure </a:t>
            </a:r>
            <a:r>
              <a:rPr lang="en-US" dirty="0"/>
              <a:t>Web Site </a:t>
            </a:r>
            <a:r>
              <a:rPr lang="en-US" dirty="0" smtClean="0"/>
              <a:t>#2 – </a:t>
            </a:r>
            <a:r>
              <a:rPr lang="en-US" dirty="0" err="1" smtClean="0"/>
              <a:t>Flasky</a:t>
            </a:r>
            <a:endParaRPr lang="en-US" dirty="0" smtClean="0"/>
          </a:p>
          <a:p>
            <a:r>
              <a:rPr lang="en-US" dirty="0" smtClean="0"/>
              <a:t>VM #1 – Ubuntu</a:t>
            </a:r>
          </a:p>
          <a:p>
            <a:r>
              <a:rPr lang="en-US" dirty="0" smtClean="0"/>
              <a:t>VM #2 – MSDN for </a:t>
            </a:r>
            <a:r>
              <a:rPr lang="en-US" dirty="0" err="1" smtClean="0"/>
              <a:t>DevTest</a:t>
            </a:r>
            <a:endParaRPr lang="en-US" dirty="0" smtClean="0"/>
          </a:p>
          <a:p>
            <a:r>
              <a:rPr lang="en-US" dirty="0" smtClean="0"/>
              <a:t>Azure </a:t>
            </a:r>
            <a:r>
              <a:rPr lang="en-US" dirty="0"/>
              <a:t>Web Site </a:t>
            </a:r>
            <a:r>
              <a:rPr lang="en-US" dirty="0" smtClean="0"/>
              <a:t>#3 – ASP.NET</a:t>
            </a:r>
          </a:p>
          <a:p>
            <a:r>
              <a:rPr lang="en-US" dirty="0" smtClean="0"/>
              <a:t>Azure Web Site #4 – … + AAD</a:t>
            </a:r>
          </a:p>
          <a:p>
            <a:pPr lvl="1"/>
            <a:r>
              <a:rPr lang="en-US" dirty="0" smtClean="0"/>
              <a:t>Log streaming</a:t>
            </a:r>
          </a:p>
          <a:p>
            <a:r>
              <a:rPr lang="en-US" dirty="0" smtClean="0"/>
              <a:t>Azure Web Site #5 – … + ETW + Table Storage</a:t>
            </a:r>
          </a:p>
          <a:p>
            <a:r>
              <a:rPr lang="en-US" dirty="0" smtClean="0"/>
              <a:t>Azure Management Studio</a:t>
            </a:r>
          </a:p>
          <a:p>
            <a:r>
              <a:rPr lang="en-US" dirty="0" smtClean="0"/>
              <a:t>Storage #1 – Click, Click, Ta-Da!</a:t>
            </a:r>
          </a:p>
        </p:txBody>
      </p:sp>
    </p:spTree>
    <p:extLst>
      <p:ext uri="{BB962C8B-B14F-4D97-AF65-F5344CB8AC3E}">
        <p14:creationId xmlns:p14="http://schemas.microsoft.com/office/powerpoint/2010/main" val="4252929748"/>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effectLst>
                  <a:outerShdw blurRad="38100" dist="38100" dir="2700000" algn="tl">
                    <a:srgbClr val="000000">
                      <a:alpha val="43137"/>
                    </a:srgbClr>
                  </a:outerShdw>
                </a:effectLst>
              </a:rPr>
              <a:t>Let’s get into demo mode</a:t>
            </a:r>
            <a:endParaRPr lang="en-US" b="1"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p:txBody>
          <a:bodyPr>
            <a:normAutofit/>
          </a:bodyPr>
          <a:lstStyle/>
          <a:p>
            <a:r>
              <a:rPr lang="en-US" dirty="0" smtClean="0"/>
              <a:t>..</a:t>
            </a:r>
            <a:br>
              <a:rPr lang="en-US" dirty="0" smtClean="0"/>
            </a:br>
            <a:r>
              <a:rPr lang="en-US" sz="2400" i="1" dirty="0" smtClean="0"/>
              <a:t>……</a:t>
            </a:r>
            <a:endParaRPr lang="en-US" i="1" dirty="0" smtClean="0"/>
          </a:p>
        </p:txBody>
      </p:sp>
    </p:spTree>
    <p:extLst>
      <p:ext uri="{BB962C8B-B14F-4D97-AF65-F5344CB8AC3E}">
        <p14:creationId xmlns:p14="http://schemas.microsoft.com/office/powerpoint/2010/main" val="31073377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5894817"/>
          </a:xfrm>
        </p:spPr>
        <p:txBody>
          <a:bodyPr/>
          <a:lstStyle/>
          <a:p>
            <a:r>
              <a:rPr lang="en-US" sz="6600" dirty="0" smtClean="0">
                <a:solidFill>
                  <a:srgbClr val="00B0F0"/>
                </a:solidFill>
                <a:effectLst>
                  <a:outerShdw blurRad="38100" dist="38100" dir="2700000" algn="tl">
                    <a:srgbClr val="000000">
                      <a:alpha val="43137"/>
                    </a:srgbClr>
                  </a:outerShdw>
                </a:effectLst>
              </a:rPr>
              <a:t>des questions?</a:t>
            </a:r>
            <a:endParaRPr lang="en-US" dirty="0">
              <a:solidFill>
                <a:srgbClr val="00B0F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88345041"/>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Microsoft Azure </a:t>
            </a:r>
            <a:br>
              <a:rPr lang="en-US" dirty="0" smtClean="0"/>
            </a:br>
            <a:r>
              <a:rPr lang="en-US" dirty="0" smtClean="0"/>
              <a:t>Data Center Regions</a:t>
            </a:r>
            <a:endParaRPr lang="en-US" dirty="0"/>
          </a:p>
        </p:txBody>
      </p:sp>
      <p:sp>
        <p:nvSpPr>
          <p:cNvPr id="3" name="Content Placeholder 2"/>
          <p:cNvSpPr>
            <a:spLocks noGrp="1"/>
          </p:cNvSpPr>
          <p:nvPr>
            <p:ph idx="1"/>
          </p:nvPr>
        </p:nvSpPr>
        <p:spPr>
          <a:xfrm>
            <a:off x="0" y="1630493"/>
            <a:ext cx="9144000" cy="822196"/>
          </a:xfrm>
        </p:spPr>
        <p:txBody>
          <a:bodyPr>
            <a:noAutofit/>
          </a:bodyPr>
          <a:lstStyle/>
          <a:p>
            <a:pPr marL="0" indent="0" algn="ctr">
              <a:buNone/>
            </a:pPr>
            <a:r>
              <a:rPr lang="en-US" sz="2200" dirty="0" smtClean="0">
                <a:hlinkClick r:id="rId3"/>
              </a:rPr>
              <a:t>http://azuremap.blob.core.windows.net/apps/bingmap-geojson-display.html</a:t>
            </a:r>
            <a:r>
              <a:rPr lang="en-US" sz="1050" dirty="0" smtClean="0"/>
              <a:t/>
            </a:r>
            <a:br>
              <a:rPr lang="en-US" sz="1050" dirty="0" smtClean="0"/>
            </a:br>
            <a:endParaRPr lang="en-US" sz="1050" dirty="0"/>
          </a:p>
          <a:p>
            <a:pPr marL="0" indent="0" algn="ctr">
              <a:buNone/>
            </a:pPr>
            <a:r>
              <a:rPr lang="en-US" sz="1600" dirty="0">
                <a:hlinkClick r:id="rId4"/>
              </a:rPr>
              <a:t>http://blog.codingoutloud.com/2014/02/01/mapping-windows-azure-4-years-after-full-general-availability</a:t>
            </a:r>
            <a:r>
              <a:rPr lang="en-US" sz="1600" dirty="0" smtClean="0">
                <a:hlinkClick r:id="rId4"/>
              </a:rPr>
              <a:t>/</a:t>
            </a:r>
            <a:endParaRPr lang="en-US" sz="1600" dirty="0" smtClean="0"/>
          </a:p>
        </p:txBody>
      </p:sp>
      <p:pic>
        <p:nvPicPr>
          <p:cNvPr id="4100" name="Picture 4" descr="C:\Users\Bill\AppData\Local\Temp\SNAGHTML243de645.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3609" y="2701480"/>
            <a:ext cx="10077450" cy="4648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3288568"/>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Azure Map Monthly Costs?</a:t>
            </a:r>
            <a:endParaRPr lang="en-US" dirty="0"/>
          </a:p>
        </p:txBody>
      </p:sp>
      <p:sp>
        <p:nvSpPr>
          <p:cNvPr id="3" name="Content Placeholder 2"/>
          <p:cNvSpPr>
            <a:spLocks noGrp="1"/>
          </p:cNvSpPr>
          <p:nvPr>
            <p:ph idx="1"/>
          </p:nvPr>
        </p:nvSpPr>
        <p:spPr/>
        <p:txBody>
          <a:bodyPr/>
          <a:lstStyle/>
          <a:p>
            <a:r>
              <a:rPr lang="en-US" dirty="0" smtClean="0"/>
              <a:t>Assume 1000 hits per day</a:t>
            </a:r>
          </a:p>
          <a:p>
            <a:pPr marL="0" indent="0">
              <a:buNone/>
            </a:pPr>
            <a:endParaRPr lang="en-US" dirty="0" smtClean="0"/>
          </a:p>
          <a:p>
            <a:endParaRPr lang="en-US" dirty="0" smtClean="0"/>
          </a:p>
          <a:p>
            <a:endParaRPr lang="en-US" dirty="0"/>
          </a:p>
          <a:p>
            <a:endParaRPr lang="en-US" dirty="0" smtClean="0"/>
          </a:p>
          <a:p>
            <a:endParaRPr lang="en-US" dirty="0" smtClean="0"/>
          </a:p>
        </p:txBody>
      </p:sp>
      <p:pic>
        <p:nvPicPr>
          <p:cNvPr id="6" name="Picture 5"/>
          <p:cNvPicPr>
            <a:picLocks noChangeAspect="1"/>
          </p:cNvPicPr>
          <p:nvPr/>
        </p:nvPicPr>
        <p:blipFill>
          <a:blip r:embed="rId2"/>
          <a:stretch>
            <a:fillRect/>
          </a:stretch>
        </p:blipFill>
        <p:spPr>
          <a:xfrm>
            <a:off x="2745030" y="2523974"/>
            <a:ext cx="3653940" cy="3719189"/>
          </a:xfrm>
          <a:prstGeom prst="rect">
            <a:avLst/>
          </a:prstGeom>
        </p:spPr>
      </p:pic>
    </p:spTree>
    <p:extLst>
      <p:ext uri="{BB962C8B-B14F-4D97-AF65-F5344CB8AC3E}">
        <p14:creationId xmlns:p14="http://schemas.microsoft.com/office/powerpoint/2010/main" val="17798531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Each Storage Account (ns)...</a:t>
            </a:r>
          </a:p>
        </p:txBody>
      </p:sp>
      <p:sp>
        <p:nvSpPr>
          <p:cNvPr id="3" name="Content Placeholder 2"/>
          <p:cNvSpPr>
            <a:spLocks noGrp="1"/>
          </p:cNvSpPr>
          <p:nvPr>
            <p:ph idx="1"/>
          </p:nvPr>
        </p:nvSpPr>
        <p:spPr/>
        <p:txBody>
          <a:bodyPr>
            <a:normAutofit/>
          </a:bodyPr>
          <a:lstStyle/>
          <a:p>
            <a:r>
              <a:rPr lang="en-US" dirty="0" smtClean="0"/>
              <a:t>200 TB capacity</a:t>
            </a:r>
          </a:p>
          <a:p>
            <a:r>
              <a:rPr lang="en-US" dirty="0" smtClean="0"/>
              <a:t>CDN-enabled</a:t>
            </a:r>
          </a:p>
          <a:p>
            <a:r>
              <a:rPr lang="en-US" dirty="0" smtClean="0"/>
              <a:t>20,000 entities or message per second</a:t>
            </a:r>
          </a:p>
          <a:p>
            <a:r>
              <a:rPr lang="en-US" dirty="0" smtClean="0"/>
              <a:t>Geo-replicated</a:t>
            </a:r>
          </a:p>
          <a:p>
            <a:endParaRPr lang="en-US" dirty="0"/>
          </a:p>
          <a:p>
            <a:r>
              <a:rPr lang="en-US" dirty="0">
                <a:hlinkClick r:id="rId2"/>
              </a:rPr>
              <a:t>http://msdn.microsoft.com/en-us/library/azure/dn249410.aspx</a:t>
            </a:r>
            <a:endParaRPr lang="en-US" dirty="0"/>
          </a:p>
          <a:p>
            <a:endParaRPr lang="en-US" dirty="0" smtClean="0"/>
          </a:p>
          <a:p>
            <a:endParaRPr lang="en-US" dirty="0"/>
          </a:p>
        </p:txBody>
      </p:sp>
    </p:spTree>
    <p:extLst>
      <p:ext uri="{BB962C8B-B14F-4D97-AF65-F5344CB8AC3E}">
        <p14:creationId xmlns:p14="http://schemas.microsoft.com/office/powerpoint/2010/main" val="3856625089"/>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9960"/>
            <a:ext cx="8229600" cy="1143000"/>
          </a:xfrm>
        </p:spPr>
        <p:txBody>
          <a:bodyPr/>
          <a:lstStyle/>
          <a:p>
            <a:r>
              <a:rPr lang="en-US" dirty="0" smtClean="0"/>
              <a:t>Valet Key Pattern</a:t>
            </a:r>
            <a:endParaRPr lang="en-US" dirty="0"/>
          </a:p>
        </p:txBody>
      </p:sp>
      <p:sp>
        <p:nvSpPr>
          <p:cNvPr id="4" name="Rectangle 1"/>
          <p:cNvSpPr>
            <a:spLocks noGrp="1" noChangeArrowheads="1"/>
          </p:cNvSpPr>
          <p:nvPr>
            <p:ph idx="1"/>
          </p:nvPr>
        </p:nvSpPr>
        <p:spPr bwMode="auto">
          <a:xfrm>
            <a:off x="457200" y="1231701"/>
            <a:ext cx="8860118"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lvl="0" indent="0" eaLnBrk="0" fontAlgn="base" hangingPunct="0">
              <a:spcBef>
                <a:spcPct val="0"/>
              </a:spcBef>
              <a:spcAft>
                <a:spcPct val="0"/>
              </a:spcAft>
              <a:buNone/>
            </a:pPr>
            <a:r>
              <a:rPr lang="en-US" altLang="en-US" sz="2800" dirty="0" err="1" smtClean="0">
                <a:solidFill>
                  <a:srgbClr val="000000"/>
                </a:solidFill>
                <a:latin typeface="Consolas" panose="020B0609020204030204" pitchFamily="49" charset="0"/>
                <a:cs typeface="Consolas" panose="020B0609020204030204" pitchFamily="49" charset="0"/>
              </a:rPr>
              <a:t>var</a:t>
            </a:r>
            <a:r>
              <a:rPr lang="en-US" altLang="en-US" sz="2800" dirty="0" smtClean="0">
                <a:solidFill>
                  <a:srgbClr val="000000"/>
                </a:solidFill>
                <a:latin typeface="Consolas" panose="020B0609020204030204" pitchFamily="49" charset="0"/>
                <a:cs typeface="Consolas" panose="020B0609020204030204" pitchFamily="49" charset="0"/>
              </a:rPr>
              <a:t> </a:t>
            </a:r>
            <a:r>
              <a:rPr lang="en-US" altLang="en-US" sz="2800" dirty="0" err="1">
                <a:solidFill>
                  <a:srgbClr val="000000"/>
                </a:solidFill>
                <a:latin typeface="Consolas" panose="020B0609020204030204" pitchFamily="49" charset="0"/>
                <a:cs typeface="Consolas" panose="020B0609020204030204" pitchFamily="49" charset="0"/>
              </a:rPr>
              <a:t>queueValetKeyUrl</a:t>
            </a:r>
            <a:r>
              <a:rPr lang="en-US" altLang="en-US" sz="2800" dirty="0">
                <a:solidFill>
                  <a:srgbClr val="000000"/>
                </a:solidFill>
                <a:latin typeface="Consolas" panose="020B0609020204030204" pitchFamily="49" charset="0"/>
                <a:cs typeface="Consolas" panose="020B0609020204030204" pitchFamily="49" charset="0"/>
              </a:rPr>
              <a:t> = </a:t>
            </a:r>
            <a:r>
              <a:rPr lang="en-US" altLang="en-US" sz="2800" dirty="0" smtClean="0">
                <a:solidFill>
                  <a:srgbClr val="000000"/>
                </a:solidFill>
                <a:latin typeface="Consolas" panose="020B0609020204030204" pitchFamily="49" charset="0"/>
                <a:cs typeface="Consolas" panose="020B0609020204030204" pitchFamily="49" charset="0"/>
              </a:rPr>
              <a:t>"https</a:t>
            </a:r>
            <a:r>
              <a:rPr lang="en-US" altLang="en-US" sz="2800" dirty="0">
                <a:solidFill>
                  <a:srgbClr val="000000"/>
                </a:solidFill>
                <a:latin typeface="Consolas" panose="020B0609020204030204" pitchFamily="49" charset="0"/>
                <a:cs typeface="Consolas" panose="020B0609020204030204" pitchFamily="49" charset="0"/>
              </a:rPr>
              <a:t>://</a:t>
            </a:r>
            <a:r>
              <a:rPr lang="en-US" altLang="en-US" sz="2800" dirty="0" smtClean="0">
                <a:solidFill>
                  <a:srgbClr val="000000"/>
                </a:solidFill>
                <a:latin typeface="Consolas" panose="020B0609020204030204" pitchFamily="49" charset="0"/>
                <a:cs typeface="Consolas" panose="020B0609020204030204" pitchFamily="49" charset="0"/>
              </a:rPr>
              <a:t>bost......</a:t>
            </a:r>
            <a:endParaRPr lang="en-US" altLang="en-US" sz="2800" dirty="0">
              <a:solidFill>
                <a:srgbClr val="000000"/>
              </a:solidFill>
              <a:latin typeface="Consolas" panose="020B0609020204030204" pitchFamily="49" charset="0"/>
              <a:cs typeface="Consolas" panose="020B0609020204030204" pitchFamily="49" charset="0"/>
            </a:endParaRPr>
          </a:p>
          <a:p>
            <a:pPr marL="0" lvl="0" indent="0" eaLnBrk="0" fontAlgn="base" hangingPunct="0">
              <a:spcBef>
                <a:spcPct val="0"/>
              </a:spcBef>
              <a:spcAft>
                <a:spcPct val="0"/>
              </a:spcAft>
              <a:buNone/>
            </a:pPr>
            <a:endParaRPr lang="en-US" altLang="en-US" sz="2800" dirty="0" smtClean="0">
              <a:solidFill>
                <a:srgbClr val="000000"/>
              </a:solidFill>
              <a:latin typeface="Consolas" panose="020B0609020204030204" pitchFamily="49" charset="0"/>
              <a:cs typeface="Consolas" panose="020B0609020204030204" pitchFamily="49" charset="0"/>
            </a:endParaRPr>
          </a:p>
          <a:p>
            <a:pPr marL="0" lvl="0" indent="0" eaLnBrk="0" fontAlgn="base" hangingPunct="0">
              <a:spcBef>
                <a:spcPct val="0"/>
              </a:spcBef>
              <a:spcAft>
                <a:spcPct val="0"/>
              </a:spcAft>
              <a:buNone/>
            </a:pPr>
            <a:r>
              <a:rPr lang="en-US" altLang="en-US" sz="2800" dirty="0" err="1" smtClean="0">
                <a:solidFill>
                  <a:srgbClr val="000000"/>
                </a:solidFill>
                <a:latin typeface="Consolas" panose="020B0609020204030204" pitchFamily="49" charset="0"/>
                <a:cs typeface="Consolas" panose="020B0609020204030204" pitchFamily="49" charset="0"/>
              </a:rPr>
              <a:t>var</a:t>
            </a:r>
            <a:r>
              <a:rPr lang="en-US" altLang="en-US" sz="2800" dirty="0" smtClean="0">
                <a:solidFill>
                  <a:srgbClr val="000000"/>
                </a:solidFill>
                <a:latin typeface="Consolas" panose="020B0609020204030204" pitchFamily="49" charset="0"/>
                <a:cs typeface="Consolas" panose="020B0609020204030204" pitchFamily="49" charset="0"/>
              </a:rPr>
              <a:t> </a:t>
            </a:r>
            <a:r>
              <a:rPr lang="en-US" altLang="en-US" sz="2800" dirty="0" err="1">
                <a:solidFill>
                  <a:srgbClr val="000000"/>
                </a:solidFill>
                <a:latin typeface="Consolas" panose="020B0609020204030204" pitchFamily="49" charset="0"/>
                <a:cs typeface="Consolas" panose="020B0609020204030204" pitchFamily="49" charset="0"/>
              </a:rPr>
              <a:t>cloudQueue</a:t>
            </a:r>
            <a:r>
              <a:rPr lang="en-US" altLang="en-US" sz="2800" dirty="0">
                <a:solidFill>
                  <a:srgbClr val="000000"/>
                </a:solidFill>
                <a:latin typeface="Consolas" panose="020B0609020204030204" pitchFamily="49" charset="0"/>
                <a:cs typeface="Consolas" panose="020B0609020204030204" pitchFamily="49" charset="0"/>
              </a:rPr>
              <a:t> = </a:t>
            </a:r>
            <a:endParaRPr lang="en-US" altLang="en-US" sz="2800" dirty="0" smtClean="0">
              <a:solidFill>
                <a:srgbClr val="000000"/>
              </a:solidFill>
              <a:latin typeface="Consolas" panose="020B0609020204030204" pitchFamily="49" charset="0"/>
              <a:cs typeface="Consolas" panose="020B0609020204030204" pitchFamily="49" charset="0"/>
            </a:endParaRPr>
          </a:p>
          <a:p>
            <a:pPr marL="0" lvl="0" indent="0" eaLnBrk="0" fontAlgn="base" hangingPunct="0">
              <a:spcBef>
                <a:spcPct val="0"/>
              </a:spcBef>
              <a:spcAft>
                <a:spcPct val="0"/>
              </a:spcAft>
              <a:buNone/>
            </a:pPr>
            <a:r>
              <a:rPr lang="en-US" altLang="en-US" sz="2800" dirty="0" smtClean="0">
                <a:solidFill>
                  <a:srgbClr val="000000"/>
                </a:solidFill>
                <a:latin typeface="Consolas" panose="020B0609020204030204" pitchFamily="49" charset="0"/>
                <a:cs typeface="Consolas" panose="020B0609020204030204" pitchFamily="49" charset="0"/>
              </a:rPr>
              <a:t>  new </a:t>
            </a:r>
            <a:r>
              <a:rPr lang="en-US" altLang="en-US" sz="2800" dirty="0" err="1">
                <a:solidFill>
                  <a:srgbClr val="000000"/>
                </a:solidFill>
                <a:latin typeface="Consolas" panose="020B0609020204030204" pitchFamily="49" charset="0"/>
                <a:cs typeface="Consolas" panose="020B0609020204030204" pitchFamily="49" charset="0"/>
              </a:rPr>
              <a:t>CloudQueue</a:t>
            </a:r>
            <a:r>
              <a:rPr lang="en-US" altLang="en-US" sz="2800" dirty="0">
                <a:solidFill>
                  <a:srgbClr val="000000"/>
                </a:solidFill>
                <a:latin typeface="Consolas" panose="020B0609020204030204" pitchFamily="49" charset="0"/>
                <a:cs typeface="Consolas" panose="020B0609020204030204" pitchFamily="49" charset="0"/>
              </a:rPr>
              <a:t>(new Uri(</a:t>
            </a:r>
            <a:r>
              <a:rPr lang="en-US" altLang="en-US" sz="2800" dirty="0" err="1">
                <a:solidFill>
                  <a:srgbClr val="000000"/>
                </a:solidFill>
                <a:latin typeface="Consolas" panose="020B0609020204030204" pitchFamily="49" charset="0"/>
                <a:cs typeface="Consolas" panose="020B0609020204030204" pitchFamily="49" charset="0"/>
              </a:rPr>
              <a:t>queueValetKeyUrl</a:t>
            </a:r>
            <a:r>
              <a:rPr lang="en-US" altLang="en-US" sz="2800" dirty="0" smtClean="0">
                <a:solidFill>
                  <a:srgbClr val="000000"/>
                </a:solidFill>
                <a:latin typeface="Consolas" panose="020B0609020204030204" pitchFamily="49" charset="0"/>
                <a:cs typeface="Consolas" panose="020B0609020204030204" pitchFamily="49" charset="0"/>
              </a:rPr>
              <a:t>));</a:t>
            </a:r>
          </a:p>
          <a:p>
            <a:pPr marL="0" lvl="0" indent="0" eaLnBrk="0" fontAlgn="base" hangingPunct="0">
              <a:spcBef>
                <a:spcPct val="0"/>
              </a:spcBef>
              <a:spcAft>
                <a:spcPct val="0"/>
              </a:spcAft>
              <a:buNone/>
            </a:pPr>
            <a:endParaRPr lang="en-US" altLang="en-US" sz="2800" dirty="0">
              <a:solidFill>
                <a:srgbClr val="000000"/>
              </a:solidFill>
              <a:latin typeface="Consolas" panose="020B0609020204030204" pitchFamily="49" charset="0"/>
              <a:cs typeface="Consolas" panose="020B0609020204030204" pitchFamily="49" charset="0"/>
            </a:endParaRPr>
          </a:p>
          <a:p>
            <a:pPr marL="0" lvl="0" indent="0" eaLnBrk="0" fontAlgn="base" hangingPunct="0">
              <a:spcBef>
                <a:spcPct val="0"/>
              </a:spcBef>
              <a:spcAft>
                <a:spcPct val="0"/>
              </a:spcAft>
              <a:buNone/>
            </a:pPr>
            <a:r>
              <a:rPr lang="en-US" altLang="en-US" sz="2800" dirty="0" err="1">
                <a:solidFill>
                  <a:srgbClr val="000000"/>
                </a:solidFill>
                <a:latin typeface="Consolas" panose="020B0609020204030204" pitchFamily="49" charset="0"/>
                <a:cs typeface="Consolas" panose="020B0609020204030204" pitchFamily="49" charset="0"/>
              </a:rPr>
              <a:t>var</a:t>
            </a:r>
            <a:r>
              <a:rPr lang="en-US" altLang="en-US" sz="2800" dirty="0">
                <a:solidFill>
                  <a:srgbClr val="000000"/>
                </a:solidFill>
                <a:latin typeface="Consolas" panose="020B0609020204030204" pitchFamily="49" charset="0"/>
                <a:cs typeface="Consolas" panose="020B0609020204030204" pitchFamily="49" charset="0"/>
              </a:rPr>
              <a:t> name = "Bill </a:t>
            </a:r>
            <a:r>
              <a:rPr lang="en-US" altLang="en-US" sz="2800" dirty="0" smtClean="0">
                <a:solidFill>
                  <a:srgbClr val="000000"/>
                </a:solidFill>
                <a:latin typeface="Consolas" panose="020B0609020204030204" pitchFamily="49" charset="0"/>
                <a:cs typeface="Consolas" panose="020B0609020204030204" pitchFamily="49" charset="0"/>
              </a:rPr>
              <a:t>Wilder";</a:t>
            </a:r>
            <a:endParaRPr lang="en-US" altLang="en-US" sz="2800" dirty="0">
              <a:solidFill>
                <a:srgbClr val="000000"/>
              </a:solidFill>
              <a:latin typeface="Consolas" panose="020B0609020204030204" pitchFamily="49" charset="0"/>
              <a:cs typeface="Consolas" panose="020B0609020204030204" pitchFamily="49" charset="0"/>
            </a:endParaRPr>
          </a:p>
          <a:p>
            <a:pPr marL="0" lvl="0" indent="0" eaLnBrk="0" fontAlgn="base" hangingPunct="0">
              <a:spcBef>
                <a:spcPct val="0"/>
              </a:spcBef>
              <a:spcAft>
                <a:spcPct val="0"/>
              </a:spcAft>
              <a:buNone/>
            </a:pPr>
            <a:r>
              <a:rPr lang="en-US" altLang="en-US" sz="2800" dirty="0" err="1" smtClean="0">
                <a:solidFill>
                  <a:srgbClr val="000000"/>
                </a:solidFill>
                <a:latin typeface="Consolas" panose="020B0609020204030204" pitchFamily="49" charset="0"/>
                <a:cs typeface="Consolas" panose="020B0609020204030204" pitchFamily="49" charset="0"/>
              </a:rPr>
              <a:t>var</a:t>
            </a:r>
            <a:r>
              <a:rPr lang="en-US" altLang="en-US" sz="2800" dirty="0" smtClean="0">
                <a:solidFill>
                  <a:srgbClr val="000000"/>
                </a:solidFill>
                <a:latin typeface="Consolas" panose="020B0609020204030204" pitchFamily="49" charset="0"/>
                <a:cs typeface="Consolas" panose="020B0609020204030204" pitchFamily="49" charset="0"/>
              </a:rPr>
              <a:t> </a:t>
            </a:r>
            <a:r>
              <a:rPr lang="en-US" altLang="en-US" sz="2800" dirty="0" err="1">
                <a:solidFill>
                  <a:srgbClr val="000000"/>
                </a:solidFill>
                <a:latin typeface="Consolas" panose="020B0609020204030204" pitchFamily="49" charset="0"/>
                <a:cs typeface="Consolas" panose="020B0609020204030204" pitchFamily="49" charset="0"/>
              </a:rPr>
              <a:t>msg</a:t>
            </a:r>
            <a:r>
              <a:rPr lang="en-US" altLang="en-US" sz="2800" dirty="0">
                <a:solidFill>
                  <a:srgbClr val="000000"/>
                </a:solidFill>
                <a:latin typeface="Consolas" panose="020B0609020204030204" pitchFamily="49" charset="0"/>
                <a:cs typeface="Consolas" panose="020B0609020204030204" pitchFamily="49" charset="0"/>
              </a:rPr>
              <a:t> = new </a:t>
            </a:r>
            <a:r>
              <a:rPr lang="en-US" altLang="en-US" sz="2800" dirty="0" err="1" smtClean="0">
                <a:solidFill>
                  <a:srgbClr val="000000"/>
                </a:solidFill>
                <a:latin typeface="Consolas" panose="020B0609020204030204" pitchFamily="49" charset="0"/>
                <a:cs typeface="Consolas" panose="020B0609020204030204" pitchFamily="49" charset="0"/>
              </a:rPr>
              <a:t>CloudQueueMessage</a:t>
            </a:r>
            <a:r>
              <a:rPr lang="en-US" altLang="en-US" sz="2800" dirty="0" smtClean="0">
                <a:solidFill>
                  <a:srgbClr val="000000"/>
                </a:solidFill>
                <a:latin typeface="Consolas" panose="020B0609020204030204" pitchFamily="49" charset="0"/>
                <a:cs typeface="Consolas" panose="020B0609020204030204" pitchFamily="49" charset="0"/>
              </a:rPr>
              <a:t>(name);</a:t>
            </a:r>
            <a:endParaRPr lang="en-US" altLang="en-US" sz="2800" dirty="0">
              <a:solidFill>
                <a:srgbClr val="000000"/>
              </a:solidFill>
              <a:latin typeface="Consolas" panose="020B0609020204030204" pitchFamily="49" charset="0"/>
              <a:cs typeface="Consolas" panose="020B0609020204030204" pitchFamily="49" charset="0"/>
            </a:endParaRPr>
          </a:p>
          <a:p>
            <a:pPr marL="0" lvl="0" indent="0" eaLnBrk="0" fontAlgn="base" hangingPunct="0">
              <a:spcBef>
                <a:spcPct val="0"/>
              </a:spcBef>
              <a:spcAft>
                <a:spcPct val="0"/>
              </a:spcAft>
              <a:buNone/>
            </a:pPr>
            <a:r>
              <a:rPr lang="en-US" altLang="en-US" sz="2800" dirty="0">
                <a:solidFill>
                  <a:srgbClr val="000000"/>
                </a:solidFill>
                <a:latin typeface="Consolas" panose="020B0609020204030204" pitchFamily="49" charset="0"/>
                <a:cs typeface="Consolas" panose="020B0609020204030204" pitchFamily="49" charset="0"/>
              </a:rPr>
              <a:t>          </a:t>
            </a:r>
          </a:p>
          <a:p>
            <a:pPr marL="0" lvl="0" indent="0" eaLnBrk="0" fontAlgn="base" hangingPunct="0">
              <a:spcBef>
                <a:spcPct val="0"/>
              </a:spcBef>
              <a:spcAft>
                <a:spcPct val="0"/>
              </a:spcAft>
              <a:buNone/>
            </a:pPr>
            <a:r>
              <a:rPr lang="en-US" altLang="en-US" sz="2800" dirty="0" err="1">
                <a:solidFill>
                  <a:srgbClr val="000000"/>
                </a:solidFill>
                <a:latin typeface="Consolas" panose="020B0609020204030204" pitchFamily="49" charset="0"/>
                <a:cs typeface="Consolas" panose="020B0609020204030204" pitchFamily="49" charset="0"/>
              </a:rPr>
              <a:t>cloudQueue.AddMessage</a:t>
            </a:r>
            <a:r>
              <a:rPr lang="en-US" altLang="en-US" sz="2800" dirty="0">
                <a:solidFill>
                  <a:srgbClr val="000000"/>
                </a:solidFill>
                <a:latin typeface="Consolas" panose="020B0609020204030204" pitchFamily="49" charset="0"/>
                <a:cs typeface="Consolas" panose="020B0609020204030204" pitchFamily="49" charset="0"/>
              </a:rPr>
              <a:t>(</a:t>
            </a:r>
            <a:r>
              <a:rPr lang="en-US" altLang="en-US" sz="2800" dirty="0" err="1">
                <a:solidFill>
                  <a:srgbClr val="000000"/>
                </a:solidFill>
                <a:latin typeface="Consolas" panose="020B0609020204030204" pitchFamily="49" charset="0"/>
                <a:cs typeface="Consolas" panose="020B0609020204030204" pitchFamily="49" charset="0"/>
              </a:rPr>
              <a:t>msg</a:t>
            </a:r>
            <a:r>
              <a:rPr lang="en-US" altLang="en-US" sz="2800" dirty="0" smtClean="0">
                <a:solidFill>
                  <a:srgbClr val="000000"/>
                </a:solidFill>
                <a:latin typeface="Consolas" panose="020B0609020204030204" pitchFamily="49" charset="0"/>
                <a:cs typeface="Consolas" panose="020B0609020204030204" pitchFamily="49" charset="0"/>
              </a:rPr>
              <a:t>);</a:t>
            </a:r>
            <a:endParaRPr lang="en-US" altLang="en-US" sz="2800" dirty="0">
              <a:solidFill>
                <a:srgbClr val="000000"/>
              </a:solidFill>
              <a:latin typeface="Consolas" panose="020B0609020204030204" pitchFamily="49" charset="0"/>
              <a:cs typeface="Consolas" panose="020B0609020204030204" pitchFamily="49" charset="0"/>
            </a:endParaRPr>
          </a:p>
          <a:p>
            <a:pPr marL="0" lvl="0" indent="0" eaLnBrk="0" fontAlgn="base" hangingPunct="0">
              <a:spcBef>
                <a:spcPct val="0"/>
              </a:spcBef>
              <a:spcAft>
                <a:spcPct val="0"/>
              </a:spcAft>
              <a:buNone/>
            </a:pPr>
            <a:endParaRPr lang="en-US" altLang="en-US" sz="2800" dirty="0" smtClean="0">
              <a:solidFill>
                <a:srgbClr val="000000"/>
              </a:solidFill>
              <a:latin typeface="Consolas" panose="020B0609020204030204" pitchFamily="49" charset="0"/>
              <a:cs typeface="Consolas" panose="020B0609020204030204" pitchFamily="49" charset="0"/>
            </a:endParaRPr>
          </a:p>
          <a:p>
            <a:pPr marL="0" lvl="0" indent="0" eaLnBrk="0" fontAlgn="base" hangingPunct="0">
              <a:spcBef>
                <a:spcPct val="0"/>
              </a:spcBef>
              <a:spcAft>
                <a:spcPct val="0"/>
              </a:spcAft>
              <a:buNone/>
            </a:pPr>
            <a:r>
              <a:rPr lang="en-US" altLang="en-US" sz="2800" dirty="0">
                <a:solidFill>
                  <a:srgbClr val="000000"/>
                </a:solidFill>
                <a:latin typeface="Consolas" panose="020B0609020204030204" pitchFamily="49" charset="0"/>
                <a:cs typeface="Consolas" panose="020B0609020204030204" pitchFamily="49" charset="0"/>
              </a:rPr>
              <a:t>// </a:t>
            </a:r>
            <a:r>
              <a:rPr lang="en-US" altLang="en-US" sz="2800" dirty="0" err="1">
                <a:solidFill>
                  <a:srgbClr val="000000"/>
                </a:solidFill>
                <a:latin typeface="Consolas" panose="020B0609020204030204" pitchFamily="49" charset="0"/>
                <a:cs typeface="Consolas" panose="020B0609020204030204" pitchFamily="49" charset="0"/>
              </a:rPr>
              <a:t>cloudQueue.PeekMessage</a:t>
            </a:r>
            <a:r>
              <a:rPr lang="en-US" altLang="en-US" sz="2800" dirty="0">
                <a:solidFill>
                  <a:srgbClr val="000000"/>
                </a:solidFill>
                <a:latin typeface="Consolas" panose="020B0609020204030204" pitchFamily="49" charset="0"/>
                <a:cs typeface="Consolas" panose="020B0609020204030204" pitchFamily="49" charset="0"/>
              </a:rPr>
              <a:t>().</a:t>
            </a:r>
            <a:r>
              <a:rPr lang="en-US" altLang="en-US" sz="2800" dirty="0" err="1">
                <a:solidFill>
                  <a:srgbClr val="000000"/>
                </a:solidFill>
                <a:latin typeface="Consolas" panose="020B0609020204030204" pitchFamily="49" charset="0"/>
                <a:cs typeface="Consolas" panose="020B0609020204030204" pitchFamily="49" charset="0"/>
              </a:rPr>
              <a:t>AsString</a:t>
            </a:r>
            <a:r>
              <a:rPr lang="en-US" altLang="en-US" sz="2800" dirty="0" smtClean="0">
                <a:solidFill>
                  <a:srgbClr val="000000"/>
                </a:solidFill>
                <a:latin typeface="Consolas" panose="020B0609020204030204" pitchFamily="49" charset="0"/>
                <a:cs typeface="Consolas" panose="020B0609020204030204" pitchFamily="49" charset="0"/>
              </a:rPr>
              <a:t>;</a:t>
            </a:r>
          </a:p>
          <a:p>
            <a:pPr marL="0" indent="0" eaLnBrk="0" fontAlgn="base" hangingPunct="0">
              <a:spcBef>
                <a:spcPct val="0"/>
              </a:spcBef>
              <a:spcAft>
                <a:spcPct val="0"/>
              </a:spcAft>
              <a:buNone/>
            </a:pPr>
            <a:r>
              <a:rPr lang="en-US" altLang="en-US" sz="2800" dirty="0">
                <a:solidFill>
                  <a:srgbClr val="000000"/>
                </a:solidFill>
                <a:latin typeface="Consolas" panose="020B0609020204030204" pitchFamily="49" charset="0"/>
                <a:cs typeface="Consolas" panose="020B0609020204030204" pitchFamily="49" charset="0"/>
              </a:rPr>
              <a:t>// </a:t>
            </a:r>
            <a:r>
              <a:rPr lang="en-US" altLang="en-US" sz="2800" dirty="0" err="1" smtClean="0">
                <a:solidFill>
                  <a:srgbClr val="000000"/>
                </a:solidFill>
                <a:latin typeface="Consolas" panose="020B0609020204030204" pitchFamily="49" charset="0"/>
                <a:cs typeface="Consolas" panose="020B0609020204030204" pitchFamily="49" charset="0"/>
              </a:rPr>
              <a:t>cloudQueue.DeleteMessage</a:t>
            </a:r>
            <a:r>
              <a:rPr lang="en-US" altLang="en-US" sz="2800" dirty="0" smtClean="0">
                <a:solidFill>
                  <a:srgbClr val="000000"/>
                </a:solidFill>
                <a:latin typeface="Consolas" panose="020B0609020204030204" pitchFamily="49" charset="0"/>
                <a:cs typeface="Consolas" panose="020B0609020204030204" pitchFamily="49" charset="0"/>
              </a:rPr>
              <a:t>(…);</a:t>
            </a:r>
            <a:endParaRPr lang="en-US" altLang="en-US" sz="2800" dirty="0">
              <a:solidFill>
                <a:srgbClr val="00000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813156526"/>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9960"/>
            <a:ext cx="8229600" cy="1143000"/>
          </a:xfrm>
        </p:spPr>
        <p:txBody>
          <a:bodyPr/>
          <a:lstStyle/>
          <a:p>
            <a:r>
              <a:rPr lang="en-US" dirty="0" smtClean="0"/>
              <a:t>Valet Key Pattern</a:t>
            </a:r>
            <a:endParaRPr lang="en-US" dirty="0"/>
          </a:p>
        </p:txBody>
      </p:sp>
      <p:sp>
        <p:nvSpPr>
          <p:cNvPr id="4" name="Rectangle 1"/>
          <p:cNvSpPr>
            <a:spLocks noGrp="1" noChangeArrowheads="1"/>
          </p:cNvSpPr>
          <p:nvPr>
            <p:ph idx="1"/>
          </p:nvPr>
        </p:nvSpPr>
        <p:spPr bwMode="auto">
          <a:xfrm>
            <a:off x="457200" y="1847256"/>
            <a:ext cx="12389930" cy="403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lvl="0" indent="0" eaLnBrk="0" fontAlgn="base" hangingPunct="0">
              <a:spcBef>
                <a:spcPct val="0"/>
              </a:spcBef>
              <a:spcAft>
                <a:spcPct val="0"/>
              </a:spcAft>
              <a:buNone/>
            </a:pPr>
            <a:r>
              <a:rPr lang="en-US" altLang="en-US" dirty="0" err="1" smtClean="0">
                <a:solidFill>
                  <a:srgbClr val="000000"/>
                </a:solidFill>
                <a:latin typeface="Consolas" panose="020B0609020204030204" pitchFamily="49" charset="0"/>
                <a:cs typeface="Consolas" panose="020B0609020204030204" pitchFamily="49" charset="0"/>
              </a:rPr>
              <a:t>var</a:t>
            </a:r>
            <a:r>
              <a:rPr lang="en-US" altLang="en-US" dirty="0" smtClean="0">
                <a:solidFill>
                  <a:srgbClr val="000000"/>
                </a:solidFill>
                <a:latin typeface="Consolas" panose="020B0609020204030204" pitchFamily="49" charset="0"/>
                <a:cs typeface="Consolas" panose="020B0609020204030204" pitchFamily="49" charset="0"/>
              </a:rPr>
              <a:t> </a:t>
            </a:r>
          </a:p>
          <a:p>
            <a:pPr marL="0" lvl="0" indent="0" eaLnBrk="0" fontAlgn="base" hangingPunct="0">
              <a:spcBef>
                <a:spcPct val="0"/>
              </a:spcBef>
              <a:spcAft>
                <a:spcPct val="0"/>
              </a:spcAft>
              <a:buNone/>
            </a:pPr>
            <a:r>
              <a:rPr lang="en-US" altLang="en-US" dirty="0" err="1" smtClean="0">
                <a:solidFill>
                  <a:srgbClr val="000000"/>
                </a:solidFill>
                <a:latin typeface="Consolas" panose="020B0609020204030204" pitchFamily="49" charset="0"/>
                <a:cs typeface="Consolas" panose="020B0609020204030204" pitchFamily="49" charset="0"/>
              </a:rPr>
              <a:t>queueValetKeyUrl</a:t>
            </a:r>
            <a:r>
              <a:rPr lang="en-US" altLang="en-US" dirty="0" smtClean="0">
                <a:solidFill>
                  <a:srgbClr val="000000"/>
                </a:solidFill>
                <a:latin typeface="Consolas" panose="020B0609020204030204" pitchFamily="49" charset="0"/>
                <a:cs typeface="Consolas" panose="020B0609020204030204" pitchFamily="49" charset="0"/>
              </a:rPr>
              <a:t> </a:t>
            </a:r>
            <a:r>
              <a:rPr lang="en-US" altLang="en-US" dirty="0">
                <a:solidFill>
                  <a:srgbClr val="000000"/>
                </a:solidFill>
                <a:latin typeface="Consolas" panose="020B0609020204030204" pitchFamily="49" charset="0"/>
                <a:cs typeface="Consolas" panose="020B0609020204030204" pitchFamily="49" charset="0"/>
              </a:rPr>
              <a:t>= </a:t>
            </a:r>
          </a:p>
          <a:p>
            <a:pPr marL="0" lvl="0" indent="0" eaLnBrk="0" fontAlgn="base" hangingPunct="0">
              <a:spcBef>
                <a:spcPct val="0"/>
              </a:spcBef>
              <a:spcAft>
                <a:spcPct val="0"/>
              </a:spcAft>
              <a:buNone/>
            </a:pPr>
            <a:r>
              <a:rPr lang="en-US" altLang="en-US" dirty="0" smtClean="0">
                <a:solidFill>
                  <a:srgbClr val="000000"/>
                </a:solidFill>
                <a:latin typeface="Consolas" panose="020B0609020204030204" pitchFamily="49" charset="0"/>
                <a:cs typeface="Consolas" panose="020B0609020204030204" pitchFamily="49" charset="0"/>
              </a:rPr>
              <a:t>"</a:t>
            </a:r>
            <a:r>
              <a:rPr lang="en-US" altLang="en-US" dirty="0">
                <a:solidFill>
                  <a:srgbClr val="000000"/>
                </a:solidFill>
                <a:latin typeface="Consolas" panose="020B0609020204030204" pitchFamily="49" charset="0"/>
                <a:cs typeface="Consolas" panose="020B0609020204030204" pitchFamily="49" charset="0"/>
              </a:rPr>
              <a:t>https://bostonazureboot.queue.core</a:t>
            </a:r>
            <a:r>
              <a:rPr lang="en-US" altLang="en-US" dirty="0" smtClean="0">
                <a:solidFill>
                  <a:srgbClr val="000000"/>
                </a:solidFill>
                <a:latin typeface="Consolas" panose="020B0609020204030204" pitchFamily="49" charset="0"/>
                <a:cs typeface="Consolas" panose="020B0609020204030204" pitchFamily="49" charset="0"/>
              </a:rPr>
              <a:t>.</a:t>
            </a:r>
            <a:br>
              <a:rPr lang="en-US" altLang="en-US" dirty="0" smtClean="0">
                <a:solidFill>
                  <a:srgbClr val="000000"/>
                </a:solidFill>
                <a:latin typeface="Consolas" panose="020B0609020204030204" pitchFamily="49" charset="0"/>
                <a:cs typeface="Consolas" panose="020B0609020204030204" pitchFamily="49" charset="0"/>
              </a:rPr>
            </a:br>
            <a:r>
              <a:rPr lang="en-US" altLang="en-US" dirty="0" smtClean="0">
                <a:solidFill>
                  <a:srgbClr val="000000"/>
                </a:solidFill>
                <a:latin typeface="Consolas" panose="020B0609020204030204" pitchFamily="49" charset="0"/>
                <a:cs typeface="Consolas" panose="020B0609020204030204" pitchFamily="49" charset="0"/>
              </a:rPr>
              <a:t>windows.net/</a:t>
            </a:r>
            <a:r>
              <a:rPr lang="en-US" altLang="en-US" dirty="0" err="1" smtClean="0">
                <a:solidFill>
                  <a:srgbClr val="000000"/>
                </a:solidFill>
                <a:latin typeface="Consolas" panose="020B0609020204030204" pitchFamily="49" charset="0"/>
                <a:cs typeface="Consolas" panose="020B0609020204030204" pitchFamily="49" charset="0"/>
              </a:rPr>
              <a:t>attendees?sv</a:t>
            </a:r>
            <a:r>
              <a:rPr lang="en-US" altLang="en-US" dirty="0" smtClean="0">
                <a:solidFill>
                  <a:srgbClr val="000000"/>
                </a:solidFill>
                <a:latin typeface="Consolas" panose="020B0609020204030204" pitchFamily="49" charset="0"/>
                <a:cs typeface="Consolas" panose="020B0609020204030204" pitchFamily="49" charset="0"/>
              </a:rPr>
              <a:t>=2012-02-12&amp;</a:t>
            </a:r>
            <a:br>
              <a:rPr lang="en-US" altLang="en-US" dirty="0" smtClean="0">
                <a:solidFill>
                  <a:srgbClr val="000000"/>
                </a:solidFill>
                <a:latin typeface="Consolas" panose="020B0609020204030204" pitchFamily="49" charset="0"/>
                <a:cs typeface="Consolas" panose="020B0609020204030204" pitchFamily="49" charset="0"/>
              </a:rPr>
            </a:br>
            <a:r>
              <a:rPr lang="en-US" altLang="en-US" dirty="0" err="1" smtClean="0">
                <a:solidFill>
                  <a:srgbClr val="000000"/>
                </a:solidFill>
                <a:latin typeface="Consolas" panose="020B0609020204030204" pitchFamily="49" charset="0"/>
                <a:cs typeface="Consolas" panose="020B0609020204030204" pitchFamily="49" charset="0"/>
              </a:rPr>
              <a:t>st</a:t>
            </a:r>
            <a:r>
              <a:rPr lang="en-US" altLang="en-US" dirty="0" smtClean="0">
                <a:solidFill>
                  <a:srgbClr val="000000"/>
                </a:solidFill>
                <a:latin typeface="Consolas" panose="020B0609020204030204" pitchFamily="49" charset="0"/>
                <a:cs typeface="Consolas" panose="020B0609020204030204" pitchFamily="49" charset="0"/>
              </a:rPr>
              <a:t>=2014-03-28T00%3A37%3A28Z&amp;</a:t>
            </a:r>
            <a:br>
              <a:rPr lang="en-US" altLang="en-US" dirty="0" smtClean="0">
                <a:solidFill>
                  <a:srgbClr val="000000"/>
                </a:solidFill>
                <a:latin typeface="Consolas" panose="020B0609020204030204" pitchFamily="49" charset="0"/>
                <a:cs typeface="Consolas" panose="020B0609020204030204" pitchFamily="49" charset="0"/>
              </a:rPr>
            </a:br>
            <a:r>
              <a:rPr lang="en-US" altLang="en-US" dirty="0" smtClean="0">
                <a:solidFill>
                  <a:srgbClr val="000000"/>
                </a:solidFill>
                <a:latin typeface="Consolas" panose="020B0609020204030204" pitchFamily="49" charset="0"/>
                <a:cs typeface="Consolas" panose="020B0609020204030204" pitchFamily="49" charset="0"/>
              </a:rPr>
              <a:t>se=2014-04-04T01%3A37%3A28Z&amp;</a:t>
            </a:r>
            <a:br>
              <a:rPr lang="en-US" altLang="en-US" dirty="0" smtClean="0">
                <a:solidFill>
                  <a:srgbClr val="000000"/>
                </a:solidFill>
                <a:latin typeface="Consolas" panose="020B0609020204030204" pitchFamily="49" charset="0"/>
                <a:cs typeface="Consolas" panose="020B0609020204030204" pitchFamily="49" charset="0"/>
              </a:rPr>
            </a:br>
            <a:r>
              <a:rPr lang="en-US" altLang="en-US" dirty="0" err="1" smtClean="0">
                <a:solidFill>
                  <a:srgbClr val="000000"/>
                </a:solidFill>
                <a:latin typeface="Consolas" panose="020B0609020204030204" pitchFamily="49" charset="0"/>
                <a:cs typeface="Consolas" panose="020B0609020204030204" pitchFamily="49" charset="0"/>
              </a:rPr>
              <a:t>sp</a:t>
            </a:r>
            <a:r>
              <a:rPr lang="en-US" altLang="en-US" dirty="0" smtClean="0">
                <a:solidFill>
                  <a:srgbClr val="000000"/>
                </a:solidFill>
                <a:latin typeface="Consolas" panose="020B0609020204030204" pitchFamily="49" charset="0"/>
                <a:cs typeface="Consolas" panose="020B0609020204030204" pitchFamily="49" charset="0"/>
              </a:rPr>
              <a:t>=</a:t>
            </a:r>
            <a:r>
              <a:rPr lang="en-US" altLang="en-US" dirty="0" err="1" smtClean="0">
                <a:solidFill>
                  <a:srgbClr val="000000"/>
                </a:solidFill>
                <a:latin typeface="Consolas" panose="020B0609020204030204" pitchFamily="49" charset="0"/>
                <a:cs typeface="Consolas" panose="020B0609020204030204" pitchFamily="49" charset="0"/>
              </a:rPr>
              <a:t>ra</a:t>
            </a:r>
            <a:r>
              <a:rPr lang="en-US" altLang="en-US" dirty="0" smtClean="0">
                <a:solidFill>
                  <a:srgbClr val="000000"/>
                </a:solidFill>
                <a:latin typeface="Consolas" panose="020B0609020204030204" pitchFamily="49" charset="0"/>
                <a:cs typeface="Consolas" panose="020B0609020204030204" pitchFamily="49" charset="0"/>
              </a:rPr>
              <a:t>&amp;</a:t>
            </a:r>
            <a:br>
              <a:rPr lang="en-US" altLang="en-US" dirty="0" smtClean="0">
                <a:solidFill>
                  <a:srgbClr val="000000"/>
                </a:solidFill>
                <a:latin typeface="Consolas" panose="020B0609020204030204" pitchFamily="49" charset="0"/>
                <a:cs typeface="Consolas" panose="020B0609020204030204" pitchFamily="49" charset="0"/>
              </a:rPr>
            </a:br>
            <a:r>
              <a:rPr lang="en-US" altLang="en-US" dirty="0" smtClean="0">
                <a:solidFill>
                  <a:srgbClr val="000000"/>
                </a:solidFill>
                <a:latin typeface="Consolas" panose="020B0609020204030204" pitchFamily="49" charset="0"/>
                <a:cs typeface="Consolas" panose="020B0609020204030204" pitchFamily="49" charset="0"/>
              </a:rPr>
              <a:t>sig=Jeb%2F8QmpuuPBWBp3hW5MXnQZ2NK8GXyuwJ4R1qNl9ew%3D";</a:t>
            </a:r>
            <a:endParaRPr lang="en-US" altLang="en-US" dirty="0">
              <a:solidFill>
                <a:srgbClr val="00000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848986570"/>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5894817"/>
          </a:xfrm>
        </p:spPr>
        <p:txBody>
          <a:bodyPr/>
          <a:lstStyle/>
          <a:p>
            <a:r>
              <a:rPr lang="en-US" sz="6600" dirty="0" smtClean="0">
                <a:solidFill>
                  <a:srgbClr val="00B0F0"/>
                </a:solidFill>
                <a:effectLst>
                  <a:outerShdw blurRad="38100" dist="38100" dir="2700000" algn="tl">
                    <a:srgbClr val="000000">
                      <a:alpha val="43137"/>
                    </a:srgbClr>
                  </a:outerShdw>
                </a:effectLst>
              </a:rPr>
              <a:t>des questions?</a:t>
            </a:r>
            <a:endParaRPr lang="en-US" dirty="0">
              <a:solidFill>
                <a:srgbClr val="00B0F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53753950"/>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5851531"/>
          </a:xfrm>
          <a:solidFill>
            <a:schemeClr val="accent5">
              <a:lumMod val="40000"/>
              <a:lumOff val="60000"/>
            </a:schemeClr>
          </a:solidFill>
        </p:spPr>
        <p:txBody>
          <a:bodyPr>
            <a:normAutofit/>
          </a:bodyPr>
          <a:lstStyle/>
          <a:p>
            <a:r>
              <a:rPr lang="en-US" dirty="0" smtClean="0"/>
              <a:t>ETW, </a:t>
            </a:r>
            <a:r>
              <a:rPr lang="en-US" dirty="0" err="1" smtClean="0"/>
              <a:t>EventSource</a:t>
            </a:r>
            <a:r>
              <a:rPr lang="en-US" dirty="0" smtClean="0"/>
              <a:t>, and SLAB for Logging, Instrumentation, and Telemetry</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340645192"/>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Distributed Systems…</a:t>
            </a:r>
            <a:endParaRPr lang="en-US" dirty="0"/>
          </a:p>
        </p:txBody>
      </p:sp>
      <p:sp>
        <p:nvSpPr>
          <p:cNvPr id="3" name="Content Placeholder 2"/>
          <p:cNvSpPr txBox="1">
            <a:spLocks/>
          </p:cNvSpPr>
          <p:nvPr/>
        </p:nvSpPr>
        <p:spPr>
          <a:xfrm>
            <a:off x="304800" y="1600200"/>
            <a:ext cx="8610600" cy="5029200"/>
          </a:xfrm>
          <a:prstGeom prst="rect">
            <a:avLst/>
          </a:prstGeom>
        </p:spPr>
        <p:txBody>
          <a:bodyPr>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buFont typeface="+mj-lt"/>
              <a:buAutoNum type="arabicPeriod"/>
            </a:pPr>
            <a:r>
              <a:rPr lang="en-US" sz="4200" dirty="0" smtClean="0"/>
              <a:t>Cloud Services are Distributed Systems</a:t>
            </a:r>
          </a:p>
          <a:p>
            <a:pPr marL="514350" indent="-514350">
              <a:buFont typeface="+mj-lt"/>
              <a:buAutoNum type="arabicPeriod"/>
            </a:pPr>
            <a:r>
              <a:rPr lang="en-US" sz="4200" dirty="0" smtClean="0"/>
              <a:t>Gathering and Aggregating information on Distributed Systems is </a:t>
            </a:r>
            <a:r>
              <a:rPr lang="en-US" sz="4200" b="1" dirty="0" smtClean="0"/>
              <a:t>HARD</a:t>
            </a:r>
          </a:p>
          <a:p>
            <a:pPr marL="514350" indent="-514350">
              <a:buFont typeface="+mj-lt"/>
              <a:buAutoNum type="arabicPeriod"/>
            </a:pPr>
            <a:r>
              <a:rPr lang="en-US" sz="4200" dirty="0" smtClean="0"/>
              <a:t>Insight via telemetry more critical than ever to debug, monitor, diagnose, track </a:t>
            </a:r>
            <a:r>
              <a:rPr lang="en-US" sz="4200" dirty="0" err="1" smtClean="0"/>
              <a:t>QoS</a:t>
            </a:r>
            <a:r>
              <a:rPr lang="en-US" sz="4200" dirty="0" smtClean="0"/>
              <a:t> (SLA), …</a:t>
            </a:r>
          </a:p>
        </p:txBody>
      </p:sp>
    </p:spTree>
    <p:extLst>
      <p:ext uri="{BB962C8B-B14F-4D97-AF65-F5344CB8AC3E}">
        <p14:creationId xmlns:p14="http://schemas.microsoft.com/office/powerpoint/2010/main" val="1936646377"/>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t>The term “cloud” is nebulous…</a:t>
            </a:r>
          </a:p>
        </p:txBody>
      </p:sp>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pPr marL="0" indent="0"/>
            <a:r>
              <a:rPr lang="en-US" i="1" dirty="0" smtClean="0"/>
              <a:t>Logging Today</a:t>
            </a:r>
            <a:endParaRPr lang="en-US" sz="6000" i="1" dirty="0"/>
          </a:p>
        </p:txBody>
      </p:sp>
    </p:spTree>
    <p:extLst>
      <p:ext uri="{BB962C8B-B14F-4D97-AF65-F5344CB8AC3E}">
        <p14:creationId xmlns:p14="http://schemas.microsoft.com/office/powerpoint/2010/main" val="16310503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Most Common Logging Today</a:t>
            </a:r>
            <a:endParaRPr lang="en-US" dirty="0"/>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endParaRPr lang="en-US" sz="2400" dirty="0">
              <a:latin typeface="Consolas" pitchFamily="49" charset="0"/>
              <a:cs typeface="Consolas" pitchFamily="49" charset="0"/>
            </a:endParaRPr>
          </a:p>
          <a:p>
            <a:pPr marL="0" indent="0">
              <a:buNone/>
            </a:pPr>
            <a:r>
              <a:rPr lang="en-US" sz="2400" dirty="0" err="1" smtClean="0">
                <a:latin typeface="Consolas" pitchFamily="49" charset="0"/>
                <a:cs typeface="Consolas" pitchFamily="49" charset="0"/>
              </a:rPr>
              <a:t>int</a:t>
            </a:r>
            <a:r>
              <a:rPr lang="en-US" sz="2400" dirty="0" smtClean="0">
                <a:latin typeface="Consolas" pitchFamily="49" charset="0"/>
                <a:cs typeface="Consolas" pitchFamily="49" charset="0"/>
              </a:rPr>
              <a:t> x = </a:t>
            </a:r>
            <a:r>
              <a:rPr lang="en-US" sz="2400" dirty="0" err="1" smtClean="0">
                <a:latin typeface="Consolas" pitchFamily="49" charset="0"/>
                <a:cs typeface="Consolas" pitchFamily="49" charset="0"/>
              </a:rPr>
              <a:t>foo.DoSomething</a:t>
            </a:r>
            <a:r>
              <a:rPr lang="en-US" sz="2400" dirty="0" smtClean="0">
                <a:latin typeface="Consolas" pitchFamily="49" charset="0"/>
                <a:cs typeface="Consolas" pitchFamily="49" charset="0"/>
              </a:rPr>
              <a:t>();</a:t>
            </a:r>
          </a:p>
          <a:p>
            <a:pPr marL="0" indent="0">
              <a:buNone/>
            </a:pPr>
            <a:endParaRPr lang="en-US" sz="2400" dirty="0">
              <a:latin typeface="Consolas" pitchFamily="49" charset="0"/>
              <a:cs typeface="Consolas" pitchFamily="49" charset="0"/>
            </a:endParaRPr>
          </a:p>
          <a:p>
            <a:pPr marL="0" indent="0">
              <a:buNone/>
            </a:pPr>
            <a:r>
              <a:rPr lang="en-US" sz="2400" dirty="0" smtClean="0">
                <a:latin typeface="Consolas" pitchFamily="49" charset="0"/>
                <a:cs typeface="Consolas" pitchFamily="49" charset="0"/>
              </a:rPr>
              <a:t>// what could go wrong?</a:t>
            </a:r>
            <a:endParaRPr lang="en-US" sz="2400" dirty="0">
              <a:latin typeface="Consolas" pitchFamily="49" charset="0"/>
              <a:cs typeface="Consolas" pitchFamily="49" charset="0"/>
            </a:endParaRPr>
          </a:p>
        </p:txBody>
      </p:sp>
    </p:spTree>
    <p:extLst>
      <p:ext uri="{BB962C8B-B14F-4D97-AF65-F5344CB8AC3E}">
        <p14:creationId xmlns:p14="http://schemas.microsoft.com/office/powerpoint/2010/main" val="2989590952"/>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a:t>
            </a:r>
            <a:r>
              <a:rPr lang="en-US" baseline="30000" dirty="0" smtClean="0"/>
              <a:t>nd</a:t>
            </a:r>
            <a:r>
              <a:rPr lang="en-US" dirty="0" smtClean="0"/>
              <a:t> Most Common Logging Today</a:t>
            </a:r>
            <a:endParaRPr lang="en-US" dirty="0"/>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endParaRPr lang="en-US" sz="2400" dirty="0">
              <a:latin typeface="Consolas" pitchFamily="49" charset="0"/>
              <a:cs typeface="Consolas" pitchFamily="49" charset="0"/>
            </a:endParaRPr>
          </a:p>
          <a:p>
            <a:pPr marL="0" indent="0">
              <a:buNone/>
            </a:pPr>
            <a:r>
              <a:rPr lang="en-US" sz="2400" dirty="0">
                <a:latin typeface="Consolas" pitchFamily="49" charset="0"/>
                <a:cs typeface="Consolas" pitchFamily="49" charset="0"/>
              </a:rPr>
              <a:t>try </a:t>
            </a:r>
            <a:endParaRPr lang="en-US" sz="2400" dirty="0" smtClean="0">
              <a:latin typeface="Consolas" pitchFamily="49" charset="0"/>
              <a:cs typeface="Consolas" pitchFamily="49" charset="0"/>
            </a:endParaRPr>
          </a:p>
          <a:p>
            <a:pPr marL="0" indent="0">
              <a:buNone/>
            </a:pPr>
            <a:r>
              <a:rPr lang="en-US" sz="2400" dirty="0">
                <a:latin typeface="Consolas" pitchFamily="49" charset="0"/>
                <a:cs typeface="Consolas" pitchFamily="49" charset="0"/>
              </a:rPr>
              <a:t>{</a:t>
            </a:r>
            <a:r>
              <a:rPr lang="en-US" sz="2400" dirty="0" smtClean="0">
                <a:latin typeface="Consolas" pitchFamily="49" charset="0"/>
                <a:cs typeface="Consolas" pitchFamily="49" charset="0"/>
              </a:rPr>
              <a:t> </a:t>
            </a:r>
          </a:p>
          <a:p>
            <a:pPr marL="0" indent="0">
              <a:buNone/>
            </a:pPr>
            <a:r>
              <a:rPr lang="en-US" sz="2400" dirty="0" smtClean="0">
                <a:latin typeface="Consolas" pitchFamily="49" charset="0"/>
                <a:cs typeface="Consolas" pitchFamily="49" charset="0"/>
              </a:rPr>
              <a:t>   </a:t>
            </a:r>
            <a:r>
              <a:rPr lang="en-US" sz="2400" dirty="0" err="1" smtClean="0">
                <a:latin typeface="Consolas" pitchFamily="49" charset="0"/>
                <a:cs typeface="Consolas" pitchFamily="49" charset="0"/>
              </a:rPr>
              <a:t>int</a:t>
            </a:r>
            <a:r>
              <a:rPr lang="en-US" sz="2400" dirty="0" smtClean="0">
                <a:latin typeface="Consolas" pitchFamily="49" charset="0"/>
                <a:cs typeface="Consolas" pitchFamily="49" charset="0"/>
              </a:rPr>
              <a:t> </a:t>
            </a:r>
            <a:r>
              <a:rPr lang="en-US" sz="2400" dirty="0">
                <a:latin typeface="Consolas" pitchFamily="49" charset="0"/>
                <a:cs typeface="Consolas" pitchFamily="49" charset="0"/>
              </a:rPr>
              <a:t>x = </a:t>
            </a:r>
            <a:r>
              <a:rPr lang="en-US" sz="2400" dirty="0" err="1">
                <a:latin typeface="Consolas" pitchFamily="49" charset="0"/>
                <a:cs typeface="Consolas" pitchFamily="49" charset="0"/>
              </a:rPr>
              <a:t>foo.DoSomething</a:t>
            </a:r>
            <a:r>
              <a:rPr lang="en-US" sz="2400" dirty="0">
                <a:latin typeface="Consolas" pitchFamily="49" charset="0"/>
                <a:cs typeface="Consolas" pitchFamily="49" charset="0"/>
              </a:rPr>
              <a:t>();</a:t>
            </a:r>
          </a:p>
          <a:p>
            <a:pPr marL="0" indent="0">
              <a:buNone/>
            </a:pPr>
            <a:r>
              <a:rPr lang="en-US" sz="2400" dirty="0" smtClean="0">
                <a:latin typeface="Consolas" pitchFamily="49" charset="0"/>
                <a:cs typeface="Consolas" pitchFamily="49" charset="0"/>
              </a:rPr>
              <a:t>}</a:t>
            </a:r>
            <a:endParaRPr lang="en-US" sz="2400" dirty="0">
              <a:latin typeface="Consolas" pitchFamily="49" charset="0"/>
              <a:cs typeface="Consolas" pitchFamily="49" charset="0"/>
            </a:endParaRPr>
          </a:p>
          <a:p>
            <a:pPr marL="0" indent="0">
              <a:buNone/>
            </a:pPr>
            <a:r>
              <a:rPr lang="en-US" sz="2400" dirty="0">
                <a:latin typeface="Consolas" pitchFamily="49" charset="0"/>
                <a:cs typeface="Consolas" pitchFamily="49" charset="0"/>
              </a:rPr>
              <a:t>catch (Exception ex)</a:t>
            </a:r>
          </a:p>
          <a:p>
            <a:pPr marL="0" indent="0">
              <a:buNone/>
            </a:pPr>
            <a:r>
              <a:rPr lang="en-US" sz="2400" dirty="0">
                <a:latin typeface="Consolas" pitchFamily="49" charset="0"/>
                <a:cs typeface="Consolas" pitchFamily="49" charset="0"/>
              </a:rPr>
              <a:t>{</a:t>
            </a:r>
          </a:p>
          <a:p>
            <a:pPr marL="0" indent="0">
              <a:buNone/>
            </a:pPr>
            <a:r>
              <a:rPr lang="en-US" sz="2400" dirty="0">
                <a:latin typeface="Consolas" pitchFamily="49" charset="0"/>
                <a:cs typeface="Consolas" pitchFamily="49" charset="0"/>
              </a:rPr>
              <a:t>   // Let</a:t>
            </a:r>
            <a:r>
              <a:rPr lang="en-US" sz="2400" dirty="0"/>
              <a:t>'</a:t>
            </a:r>
            <a:r>
              <a:rPr lang="en-US" sz="2400" dirty="0">
                <a:latin typeface="Consolas" pitchFamily="49" charset="0"/>
                <a:cs typeface="Consolas" pitchFamily="49" charset="0"/>
              </a:rPr>
              <a:t>s hope this never happens</a:t>
            </a:r>
          </a:p>
          <a:p>
            <a:pPr marL="0" indent="0">
              <a:buNone/>
            </a:pPr>
            <a:r>
              <a:rPr lang="en-US" sz="2400" dirty="0">
                <a:latin typeface="Consolas" pitchFamily="49" charset="0"/>
                <a:cs typeface="Consolas" pitchFamily="49" charset="0"/>
              </a:rPr>
              <a:t>}</a:t>
            </a:r>
          </a:p>
          <a:p>
            <a:pPr marL="0" indent="0">
              <a:buNone/>
            </a:pPr>
            <a:endParaRPr lang="en-US" sz="2400" dirty="0">
              <a:latin typeface="Consolas" pitchFamily="49" charset="0"/>
              <a:cs typeface="Consolas" pitchFamily="49" charset="0"/>
            </a:endParaRPr>
          </a:p>
        </p:txBody>
      </p:sp>
    </p:spTree>
    <p:extLst>
      <p:ext uri="{BB962C8B-B14F-4D97-AF65-F5344CB8AC3E}">
        <p14:creationId xmlns:p14="http://schemas.microsoft.com/office/powerpoint/2010/main" val="2039727572"/>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a:t>
            </a:r>
            <a:r>
              <a:rPr lang="en-US" baseline="30000" dirty="0" smtClean="0"/>
              <a:t>rd</a:t>
            </a:r>
            <a:r>
              <a:rPr lang="en-US" dirty="0" smtClean="0"/>
              <a:t> Most Common Logging Today</a:t>
            </a:r>
            <a:endParaRPr lang="en-US" dirty="0"/>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endParaRPr lang="en-US" sz="2400" dirty="0">
              <a:latin typeface="Consolas" pitchFamily="49" charset="0"/>
              <a:cs typeface="Consolas" pitchFamily="49" charset="0"/>
            </a:endParaRPr>
          </a:p>
          <a:p>
            <a:pPr marL="0" indent="0">
              <a:buNone/>
            </a:pPr>
            <a:r>
              <a:rPr lang="en-US" sz="2400" dirty="0">
                <a:latin typeface="Consolas" pitchFamily="49" charset="0"/>
                <a:cs typeface="Consolas" pitchFamily="49" charset="0"/>
              </a:rPr>
              <a:t>try </a:t>
            </a:r>
            <a:endParaRPr lang="en-US" sz="2400" dirty="0" smtClean="0">
              <a:latin typeface="Consolas" pitchFamily="49" charset="0"/>
              <a:cs typeface="Consolas" pitchFamily="49" charset="0"/>
            </a:endParaRPr>
          </a:p>
          <a:p>
            <a:pPr marL="0" indent="0">
              <a:buNone/>
            </a:pPr>
            <a:r>
              <a:rPr lang="en-US" sz="2400" dirty="0">
                <a:latin typeface="Consolas" pitchFamily="49" charset="0"/>
                <a:cs typeface="Consolas" pitchFamily="49" charset="0"/>
              </a:rPr>
              <a:t>{</a:t>
            </a:r>
            <a:r>
              <a:rPr lang="en-US" sz="2400" dirty="0" smtClean="0">
                <a:latin typeface="Consolas" pitchFamily="49" charset="0"/>
                <a:cs typeface="Consolas" pitchFamily="49" charset="0"/>
              </a:rPr>
              <a:t> </a:t>
            </a:r>
          </a:p>
          <a:p>
            <a:pPr marL="0" indent="0">
              <a:buNone/>
            </a:pPr>
            <a:r>
              <a:rPr lang="en-US" sz="2400" dirty="0" smtClean="0">
                <a:latin typeface="Consolas" pitchFamily="49" charset="0"/>
                <a:cs typeface="Consolas" pitchFamily="49" charset="0"/>
              </a:rPr>
              <a:t>   </a:t>
            </a:r>
            <a:r>
              <a:rPr lang="en-US" sz="2400" dirty="0" err="1" smtClean="0">
                <a:latin typeface="Consolas" pitchFamily="49" charset="0"/>
                <a:cs typeface="Consolas" pitchFamily="49" charset="0"/>
              </a:rPr>
              <a:t>int</a:t>
            </a:r>
            <a:r>
              <a:rPr lang="en-US" sz="2400" dirty="0" smtClean="0">
                <a:latin typeface="Consolas" pitchFamily="49" charset="0"/>
                <a:cs typeface="Consolas" pitchFamily="49" charset="0"/>
              </a:rPr>
              <a:t> </a:t>
            </a:r>
            <a:r>
              <a:rPr lang="en-US" sz="2400" dirty="0">
                <a:latin typeface="Consolas" pitchFamily="49" charset="0"/>
                <a:cs typeface="Consolas" pitchFamily="49" charset="0"/>
              </a:rPr>
              <a:t>x = </a:t>
            </a:r>
            <a:r>
              <a:rPr lang="en-US" sz="2400" dirty="0" err="1">
                <a:latin typeface="Consolas" pitchFamily="49" charset="0"/>
                <a:cs typeface="Consolas" pitchFamily="49" charset="0"/>
              </a:rPr>
              <a:t>foo.DoSomething</a:t>
            </a:r>
            <a:r>
              <a:rPr lang="en-US" sz="2400" dirty="0">
                <a:latin typeface="Consolas" pitchFamily="49" charset="0"/>
                <a:cs typeface="Consolas" pitchFamily="49" charset="0"/>
              </a:rPr>
              <a:t>();</a:t>
            </a:r>
          </a:p>
          <a:p>
            <a:pPr marL="0" indent="0">
              <a:buNone/>
            </a:pPr>
            <a:r>
              <a:rPr lang="en-US" sz="2400" dirty="0" smtClean="0">
                <a:latin typeface="Consolas" pitchFamily="49" charset="0"/>
                <a:cs typeface="Consolas" pitchFamily="49" charset="0"/>
              </a:rPr>
              <a:t>}</a:t>
            </a:r>
            <a:endParaRPr lang="en-US" sz="2400" dirty="0">
              <a:latin typeface="Consolas" pitchFamily="49" charset="0"/>
              <a:cs typeface="Consolas" pitchFamily="49" charset="0"/>
            </a:endParaRPr>
          </a:p>
          <a:p>
            <a:pPr marL="0" indent="0">
              <a:buNone/>
            </a:pPr>
            <a:r>
              <a:rPr lang="en-US" sz="2400" dirty="0">
                <a:latin typeface="Consolas" pitchFamily="49" charset="0"/>
                <a:cs typeface="Consolas" pitchFamily="49" charset="0"/>
              </a:rPr>
              <a:t>catch (Exception ex)</a:t>
            </a:r>
          </a:p>
          <a:p>
            <a:pPr marL="0" indent="0">
              <a:buNone/>
            </a:pPr>
            <a:r>
              <a:rPr lang="en-US" sz="2400" dirty="0">
                <a:latin typeface="Consolas" pitchFamily="49" charset="0"/>
                <a:cs typeface="Consolas" pitchFamily="49" charset="0"/>
              </a:rPr>
              <a:t>{</a:t>
            </a:r>
          </a:p>
          <a:p>
            <a:pPr marL="0" indent="0">
              <a:buNone/>
            </a:pPr>
            <a:r>
              <a:rPr lang="en-US" sz="2400" dirty="0">
                <a:latin typeface="Consolas" pitchFamily="49" charset="0"/>
                <a:cs typeface="Consolas" pitchFamily="49" charset="0"/>
              </a:rPr>
              <a:t>   // </a:t>
            </a:r>
            <a:r>
              <a:rPr lang="en-US" sz="2400" dirty="0" smtClean="0">
                <a:latin typeface="Consolas" pitchFamily="49" charset="0"/>
                <a:cs typeface="Consolas" pitchFamily="49" charset="0"/>
              </a:rPr>
              <a:t>“Handle” the exception</a:t>
            </a:r>
          </a:p>
          <a:p>
            <a:pPr marL="0" indent="0">
              <a:buNone/>
            </a:pPr>
            <a:r>
              <a:rPr lang="en-US" sz="2400" dirty="0" smtClean="0">
                <a:latin typeface="Consolas" pitchFamily="49" charset="0"/>
                <a:cs typeface="Consolas" pitchFamily="49" charset="0"/>
              </a:rPr>
              <a:t>   </a:t>
            </a:r>
            <a:r>
              <a:rPr lang="en-US" sz="2400" dirty="0" err="1" smtClean="0">
                <a:latin typeface="Consolas" pitchFamily="49" charset="0"/>
                <a:cs typeface="Consolas" pitchFamily="49" charset="0"/>
              </a:rPr>
              <a:t>Logger.Error</a:t>
            </a:r>
            <a:r>
              <a:rPr lang="en-US" sz="2400" dirty="0">
                <a:latin typeface="Consolas" pitchFamily="49" charset="0"/>
                <a:cs typeface="Consolas" pitchFamily="49" charset="0"/>
              </a:rPr>
              <a:t>(</a:t>
            </a:r>
            <a:r>
              <a:rPr lang="en-US" sz="2400" dirty="0" err="1">
                <a:latin typeface="Consolas" pitchFamily="49" charset="0"/>
                <a:cs typeface="Consolas" pitchFamily="49" charset="0"/>
              </a:rPr>
              <a:t>ex.ToString</a:t>
            </a:r>
            <a:r>
              <a:rPr lang="en-US" sz="2400" dirty="0">
                <a:latin typeface="Consolas" pitchFamily="49" charset="0"/>
                <a:cs typeface="Consolas" pitchFamily="49" charset="0"/>
              </a:rPr>
              <a:t>())</a:t>
            </a:r>
            <a:r>
              <a:rPr lang="en-US" sz="2400" dirty="0" smtClean="0">
                <a:latin typeface="Consolas" pitchFamily="49" charset="0"/>
                <a:cs typeface="Consolas" pitchFamily="49" charset="0"/>
              </a:rPr>
              <a:t>;</a:t>
            </a:r>
            <a:endParaRPr lang="en-US" sz="2400" dirty="0">
              <a:latin typeface="Consolas" pitchFamily="49" charset="0"/>
              <a:cs typeface="Consolas" pitchFamily="49" charset="0"/>
            </a:endParaRPr>
          </a:p>
          <a:p>
            <a:pPr marL="0" indent="0">
              <a:buNone/>
            </a:pPr>
            <a:r>
              <a:rPr lang="en-US" sz="2400" dirty="0">
                <a:latin typeface="Consolas" pitchFamily="49" charset="0"/>
                <a:cs typeface="Consolas" pitchFamily="49" charset="0"/>
              </a:rPr>
              <a:t>}</a:t>
            </a:r>
          </a:p>
          <a:p>
            <a:pPr marL="0" indent="0">
              <a:buNone/>
            </a:pPr>
            <a:endParaRPr lang="en-US" sz="2400" dirty="0">
              <a:latin typeface="Consolas" pitchFamily="49" charset="0"/>
              <a:cs typeface="Consolas" pitchFamily="49" charset="0"/>
            </a:endParaRPr>
          </a:p>
        </p:txBody>
      </p:sp>
    </p:spTree>
    <p:extLst>
      <p:ext uri="{BB962C8B-B14F-4D97-AF65-F5344CB8AC3E}">
        <p14:creationId xmlns:p14="http://schemas.microsoft.com/office/powerpoint/2010/main" val="521119436"/>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t>The term “cloud” is nebulous…</a:t>
            </a:r>
          </a:p>
        </p:txBody>
      </p:sp>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pPr algn="l"/>
            <a:r>
              <a:rPr lang="en-US" dirty="0"/>
              <a:t>Logging </a:t>
            </a:r>
            <a:r>
              <a:rPr lang="en-US" dirty="0" smtClean="0"/>
              <a:t>Challenge:</a:t>
            </a:r>
            <a:br>
              <a:rPr lang="en-US" dirty="0" smtClean="0"/>
            </a:br>
            <a:r>
              <a:rPr lang="en-US" dirty="0"/>
              <a:t/>
            </a:r>
            <a:br>
              <a:rPr lang="en-US" dirty="0"/>
            </a:br>
            <a:r>
              <a:rPr lang="en-US" dirty="0" smtClean="0"/>
              <a:t>Reactive</a:t>
            </a:r>
            <a:r>
              <a:rPr lang="en-US" dirty="0"/>
              <a:t>: something unexpected happened</a:t>
            </a:r>
            <a:br>
              <a:rPr lang="en-US" dirty="0"/>
            </a:br>
            <a:r>
              <a:rPr lang="en-US" dirty="0" smtClean="0"/>
              <a:t/>
            </a:r>
            <a:br>
              <a:rPr lang="en-US" dirty="0" smtClean="0"/>
            </a:br>
            <a:r>
              <a:rPr lang="en-US" i="1" dirty="0" smtClean="0"/>
              <a:t>Not solution-</a:t>
            </a:r>
            <a:r>
              <a:rPr lang="en-US" i="1" dirty="0"/>
              <a:t>oriented: </a:t>
            </a:r>
            <a:r>
              <a:rPr lang="en-US" b="1" i="1" dirty="0" smtClean="0"/>
              <a:t>why</a:t>
            </a:r>
            <a:r>
              <a:rPr lang="en-US" i="1" dirty="0" smtClean="0"/>
              <a:t> </a:t>
            </a:r>
            <a:r>
              <a:rPr lang="en-US" i="1" dirty="0"/>
              <a:t>am I logging  this and what do I hope </a:t>
            </a:r>
            <a:r>
              <a:rPr lang="en-US" i="1" dirty="0" smtClean="0"/>
              <a:t>to learn from it? </a:t>
            </a:r>
            <a:r>
              <a:rPr lang="en-US" b="1" i="1" dirty="0" smtClean="0"/>
              <a:t>who</a:t>
            </a:r>
            <a:r>
              <a:rPr lang="en-US" i="1" dirty="0" smtClean="0"/>
              <a:t> is the audience?</a:t>
            </a:r>
            <a:endParaRPr lang="en-US" i="1" dirty="0"/>
          </a:p>
        </p:txBody>
      </p:sp>
    </p:spTree>
    <p:extLst>
      <p:ext uri="{BB962C8B-B14F-4D97-AF65-F5344CB8AC3E}">
        <p14:creationId xmlns:p14="http://schemas.microsoft.com/office/powerpoint/2010/main" val="5910732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458200" cy="1143000"/>
          </a:xfrm>
        </p:spPr>
        <p:txBody>
          <a:bodyPr>
            <a:normAutofit fontScale="90000"/>
          </a:bodyPr>
          <a:lstStyle/>
          <a:p>
            <a:r>
              <a:rPr lang="en-US" dirty="0" smtClean="0"/>
              <a:t>Proactive Instrumentation (Telemetry?)</a:t>
            </a:r>
            <a:endParaRPr lang="en-US" dirty="0"/>
          </a:p>
        </p:txBody>
      </p:sp>
      <p:sp>
        <p:nvSpPr>
          <p:cNvPr id="3" name="Content Placeholder 2"/>
          <p:cNvSpPr>
            <a:spLocks noGrp="1"/>
          </p:cNvSpPr>
          <p:nvPr>
            <p:ph idx="1"/>
          </p:nvPr>
        </p:nvSpPr>
        <p:spPr>
          <a:xfrm>
            <a:off x="0" y="1600200"/>
            <a:ext cx="9144000" cy="5257800"/>
          </a:xfrm>
        </p:spPr>
        <p:txBody>
          <a:bodyPr>
            <a:noAutofit/>
          </a:bodyPr>
          <a:lstStyle/>
          <a:p>
            <a:pPr marL="0" indent="0">
              <a:buNone/>
            </a:pPr>
            <a:r>
              <a:rPr lang="en-US" sz="2400" dirty="0" err="1" smtClean="0">
                <a:latin typeface="Consolas" pitchFamily="49" charset="0"/>
                <a:cs typeface="Consolas" pitchFamily="49" charset="0"/>
              </a:rPr>
              <a:t>var</a:t>
            </a:r>
            <a:r>
              <a:rPr lang="en-US" sz="2400" dirty="0" smtClean="0">
                <a:latin typeface="Consolas" pitchFamily="49" charset="0"/>
                <a:cs typeface="Consolas" pitchFamily="49" charset="0"/>
              </a:rPr>
              <a:t> stopwatch = </a:t>
            </a:r>
            <a:r>
              <a:rPr lang="en-US" sz="2400" dirty="0" err="1" smtClean="0">
                <a:latin typeface="Consolas" pitchFamily="49" charset="0"/>
                <a:cs typeface="Consolas" pitchFamily="49" charset="0"/>
              </a:rPr>
              <a:t>Stopwatch.StartNew</a:t>
            </a:r>
            <a:r>
              <a:rPr lang="en-US" sz="2400" dirty="0" smtClean="0">
                <a:latin typeface="Consolas" pitchFamily="49" charset="0"/>
                <a:cs typeface="Consolas" pitchFamily="49" charset="0"/>
              </a:rPr>
              <a:t>();</a:t>
            </a:r>
          </a:p>
          <a:p>
            <a:pPr marL="0" indent="0">
              <a:buNone/>
            </a:pPr>
            <a:r>
              <a:rPr lang="en-US" sz="2400" dirty="0" smtClean="0">
                <a:latin typeface="Consolas" pitchFamily="49" charset="0"/>
                <a:cs typeface="Consolas" pitchFamily="49" charset="0"/>
              </a:rPr>
              <a:t>// … call </a:t>
            </a:r>
            <a:r>
              <a:rPr lang="en-US" sz="2400" dirty="0" err="1" smtClean="0">
                <a:latin typeface="Consolas" pitchFamily="49" charset="0"/>
                <a:cs typeface="Consolas" pitchFamily="49" charset="0"/>
              </a:rPr>
              <a:t>FooApi</a:t>
            </a:r>
            <a:endParaRPr lang="en-US" sz="2400" dirty="0" smtClean="0">
              <a:latin typeface="Consolas" pitchFamily="49" charset="0"/>
              <a:cs typeface="Consolas" pitchFamily="49" charset="0"/>
            </a:endParaRPr>
          </a:p>
          <a:p>
            <a:pPr marL="0" indent="0">
              <a:buNone/>
            </a:pPr>
            <a:r>
              <a:rPr lang="en-US" sz="2400" dirty="0" err="1" smtClean="0">
                <a:latin typeface="Consolas" pitchFamily="49" charset="0"/>
                <a:cs typeface="Consolas" pitchFamily="49" charset="0"/>
              </a:rPr>
              <a:t>stopwatch.Stop</a:t>
            </a:r>
            <a:r>
              <a:rPr lang="en-US" sz="2400" dirty="0" smtClean="0">
                <a:latin typeface="Consolas" pitchFamily="49" charset="0"/>
                <a:cs typeface="Consolas" pitchFamily="49" charset="0"/>
              </a:rPr>
              <a:t>();</a:t>
            </a:r>
          </a:p>
          <a:p>
            <a:pPr marL="0" indent="0">
              <a:buNone/>
            </a:pPr>
            <a:r>
              <a:rPr lang="en-US" sz="2400" dirty="0" err="1" smtClean="0">
                <a:latin typeface="Consolas" pitchFamily="49" charset="0"/>
                <a:cs typeface="Consolas" pitchFamily="49" charset="0"/>
              </a:rPr>
              <a:t>var</a:t>
            </a:r>
            <a:r>
              <a:rPr lang="en-US" sz="2400" dirty="0" smtClean="0">
                <a:latin typeface="Consolas" pitchFamily="49" charset="0"/>
                <a:cs typeface="Consolas" pitchFamily="49" charset="0"/>
              </a:rPr>
              <a:t> duration = (</a:t>
            </a:r>
            <a:r>
              <a:rPr lang="en-US" sz="2400" dirty="0" err="1" smtClean="0">
                <a:latin typeface="Consolas" pitchFamily="49" charset="0"/>
                <a:cs typeface="Consolas" pitchFamily="49" charset="0"/>
              </a:rPr>
              <a:t>int</a:t>
            </a:r>
            <a:r>
              <a:rPr lang="en-US" sz="2400" dirty="0" smtClean="0">
                <a:latin typeface="Consolas" pitchFamily="49" charset="0"/>
                <a:cs typeface="Consolas" pitchFamily="49" charset="0"/>
              </a:rPr>
              <a:t>)</a:t>
            </a:r>
            <a:r>
              <a:rPr lang="en-US" sz="2400" dirty="0" err="1" smtClean="0">
                <a:latin typeface="Consolas" pitchFamily="49" charset="0"/>
                <a:cs typeface="Consolas" pitchFamily="49" charset="0"/>
              </a:rPr>
              <a:t>stopwatch.ElapsedMilliseconds</a:t>
            </a:r>
            <a:r>
              <a:rPr lang="en-US" sz="2400" dirty="0" smtClean="0">
                <a:latin typeface="Consolas" pitchFamily="49" charset="0"/>
                <a:cs typeface="Consolas" pitchFamily="49" charset="0"/>
              </a:rPr>
              <a:t>;</a:t>
            </a:r>
          </a:p>
          <a:p>
            <a:pPr marL="0" indent="0">
              <a:buNone/>
            </a:pPr>
            <a:endParaRPr lang="en-US" sz="2400" dirty="0" smtClean="0">
              <a:latin typeface="Consolas" pitchFamily="49" charset="0"/>
              <a:cs typeface="Consolas" pitchFamily="49" charset="0"/>
            </a:endParaRPr>
          </a:p>
          <a:p>
            <a:pPr marL="0" indent="0">
              <a:buNone/>
            </a:pPr>
            <a:r>
              <a:rPr lang="en-US" sz="2400" dirty="0" err="1" smtClean="0">
                <a:latin typeface="Consolas" pitchFamily="49" charset="0"/>
                <a:cs typeface="Consolas" pitchFamily="49" charset="0"/>
              </a:rPr>
              <a:t>Logger.Info</a:t>
            </a:r>
            <a:r>
              <a:rPr lang="en-US" sz="2400" dirty="0" smtClean="0">
                <a:latin typeface="Consolas" pitchFamily="49" charset="0"/>
                <a:cs typeface="Consolas" pitchFamily="49" charset="0"/>
              </a:rPr>
              <a:t>(</a:t>
            </a:r>
          </a:p>
          <a:p>
            <a:pPr marL="0" indent="0">
              <a:buNone/>
            </a:pPr>
            <a:r>
              <a:rPr lang="en-US" sz="2400" dirty="0">
                <a:latin typeface="Consolas" pitchFamily="49" charset="0"/>
                <a:cs typeface="Consolas" pitchFamily="49" charset="0"/>
              </a:rPr>
              <a:t> </a:t>
            </a:r>
            <a:r>
              <a:rPr lang="en-US" sz="2400" dirty="0" smtClean="0">
                <a:latin typeface="Consolas" pitchFamily="49" charset="0"/>
                <a:cs typeface="Consolas" pitchFamily="49" charset="0"/>
              </a:rPr>
              <a:t>  </a:t>
            </a:r>
            <a:r>
              <a:rPr lang="en-US" sz="2400" dirty="0" err="1" smtClean="0">
                <a:latin typeface="Consolas" pitchFamily="49" charset="0"/>
                <a:cs typeface="Consolas" pitchFamily="49" charset="0"/>
              </a:rPr>
              <a:t>String.Format</a:t>
            </a:r>
            <a:r>
              <a:rPr lang="en-US" sz="2400" dirty="0" smtClean="0">
                <a:latin typeface="Consolas" pitchFamily="49" charset="0"/>
                <a:cs typeface="Consolas" pitchFamily="49" charset="0"/>
              </a:rPr>
              <a:t>(</a:t>
            </a:r>
          </a:p>
          <a:p>
            <a:pPr marL="0" indent="0">
              <a:buNone/>
            </a:pPr>
            <a:r>
              <a:rPr lang="en-US" sz="2400" dirty="0">
                <a:latin typeface="Consolas" pitchFamily="49" charset="0"/>
                <a:cs typeface="Consolas" pitchFamily="49" charset="0"/>
              </a:rPr>
              <a:t> </a:t>
            </a:r>
            <a:r>
              <a:rPr lang="en-US" sz="2400" dirty="0" smtClean="0">
                <a:latin typeface="Consolas" pitchFamily="49" charset="0"/>
                <a:cs typeface="Consolas" pitchFamily="49" charset="0"/>
              </a:rPr>
              <a:t>  "User {0}  accessed method {1} (took {2} </a:t>
            </a:r>
            <a:r>
              <a:rPr lang="en-US" sz="2400" dirty="0" err="1" smtClean="0">
                <a:latin typeface="Consolas" pitchFamily="49" charset="0"/>
                <a:cs typeface="Consolas" pitchFamily="49" charset="0"/>
              </a:rPr>
              <a:t>ms</a:t>
            </a:r>
            <a:r>
              <a:rPr lang="en-US" sz="2400" dirty="0" smtClean="0">
                <a:latin typeface="Consolas" pitchFamily="49" charset="0"/>
                <a:cs typeface="Consolas" pitchFamily="49" charset="0"/>
              </a:rPr>
              <a:t>)",</a:t>
            </a:r>
          </a:p>
          <a:p>
            <a:pPr marL="0" indent="0">
              <a:buNone/>
            </a:pPr>
            <a:r>
              <a:rPr lang="en-US" sz="2400" dirty="0">
                <a:latin typeface="Consolas" pitchFamily="49" charset="0"/>
                <a:cs typeface="Consolas" pitchFamily="49" charset="0"/>
              </a:rPr>
              <a:t> </a:t>
            </a:r>
            <a:r>
              <a:rPr lang="en-US" sz="2400" dirty="0" smtClean="0">
                <a:latin typeface="Consolas" pitchFamily="49" charset="0"/>
                <a:cs typeface="Consolas" pitchFamily="49" charset="0"/>
              </a:rPr>
              <a:t>  </a:t>
            </a:r>
            <a:r>
              <a:rPr lang="en-US" sz="2400" dirty="0" err="1" smtClean="0">
                <a:latin typeface="Consolas" pitchFamily="49" charset="0"/>
                <a:cs typeface="Consolas" pitchFamily="49" charset="0"/>
              </a:rPr>
              <a:t>Thread.CurrentPrincipal.Identity.Name</a:t>
            </a:r>
            <a:r>
              <a:rPr lang="en-US" sz="2400" dirty="0" smtClean="0">
                <a:latin typeface="Consolas" pitchFamily="49" charset="0"/>
                <a:cs typeface="Consolas" pitchFamily="49" charset="0"/>
              </a:rPr>
              <a:t>,</a:t>
            </a:r>
            <a:br>
              <a:rPr lang="en-US" sz="2400" dirty="0" smtClean="0">
                <a:latin typeface="Consolas" pitchFamily="49" charset="0"/>
                <a:cs typeface="Consolas" pitchFamily="49" charset="0"/>
              </a:rPr>
            </a:br>
            <a:r>
              <a:rPr lang="en-US" sz="2400" dirty="0" smtClean="0">
                <a:latin typeface="Consolas" pitchFamily="49" charset="0"/>
                <a:cs typeface="Consolas" pitchFamily="49" charset="0"/>
              </a:rPr>
              <a:t>   "</a:t>
            </a:r>
            <a:r>
              <a:rPr lang="en-US" sz="2400" dirty="0" err="1" smtClean="0">
                <a:latin typeface="Consolas" pitchFamily="49" charset="0"/>
                <a:cs typeface="Consolas" pitchFamily="49" charset="0"/>
              </a:rPr>
              <a:t>FooApi</a:t>
            </a:r>
            <a:r>
              <a:rPr lang="en-US" sz="2400" dirty="0" smtClean="0">
                <a:latin typeface="Consolas" pitchFamily="49" charset="0"/>
                <a:cs typeface="Consolas" pitchFamily="49" charset="0"/>
              </a:rPr>
              <a:t>",</a:t>
            </a:r>
          </a:p>
          <a:p>
            <a:pPr marL="0" indent="0">
              <a:buNone/>
            </a:pPr>
            <a:r>
              <a:rPr lang="en-US" sz="2400" dirty="0">
                <a:latin typeface="Consolas" pitchFamily="49" charset="0"/>
                <a:cs typeface="Consolas" pitchFamily="49" charset="0"/>
              </a:rPr>
              <a:t> </a:t>
            </a:r>
            <a:r>
              <a:rPr lang="en-US" sz="2400" dirty="0" smtClean="0">
                <a:latin typeface="Consolas" pitchFamily="49" charset="0"/>
                <a:cs typeface="Consolas" pitchFamily="49" charset="0"/>
              </a:rPr>
              <a:t>  duration);</a:t>
            </a:r>
          </a:p>
          <a:p>
            <a:pPr marL="0" indent="0">
              <a:buNone/>
            </a:pPr>
            <a:endParaRPr lang="en-US" sz="2400" dirty="0" smtClean="0">
              <a:latin typeface="Consolas" pitchFamily="49" charset="0"/>
              <a:cs typeface="Consolas" pitchFamily="49" charset="0"/>
            </a:endParaRPr>
          </a:p>
        </p:txBody>
      </p:sp>
      <p:sp>
        <p:nvSpPr>
          <p:cNvPr id="4" name="TextBox 3"/>
          <p:cNvSpPr txBox="1"/>
          <p:nvPr/>
        </p:nvSpPr>
        <p:spPr>
          <a:xfrm rot="20786951">
            <a:off x="3506509" y="2496246"/>
            <a:ext cx="5277117" cy="1938992"/>
          </a:xfrm>
          <a:prstGeom prst="rect">
            <a:avLst/>
          </a:prstGeom>
          <a:solidFill>
            <a:schemeClr val="bg2">
              <a:lumMod val="75000"/>
            </a:schemeClr>
          </a:solidFill>
        </p:spPr>
        <p:txBody>
          <a:bodyPr wrap="square" rtlCol="0">
            <a:spAutoFit/>
          </a:bodyPr>
          <a:lstStyle/>
          <a:p>
            <a:pPr algn="ctr"/>
            <a:r>
              <a:rPr lang="en-US" sz="6000" dirty="0" smtClean="0">
                <a:solidFill>
                  <a:srgbClr val="FF0000"/>
                </a:solidFill>
              </a:rPr>
              <a:t>Can you spot </a:t>
            </a:r>
          </a:p>
          <a:p>
            <a:pPr algn="ctr"/>
            <a:r>
              <a:rPr lang="en-US" sz="6000" dirty="0" smtClean="0">
                <a:solidFill>
                  <a:srgbClr val="FF0000"/>
                </a:solidFill>
              </a:rPr>
              <a:t>any problems??</a:t>
            </a:r>
            <a:endParaRPr lang="en-US" sz="6000" dirty="0">
              <a:solidFill>
                <a:srgbClr val="FF0000"/>
              </a:solidFill>
            </a:endParaRPr>
          </a:p>
        </p:txBody>
      </p:sp>
    </p:spTree>
    <p:extLst>
      <p:ext uri="{BB962C8B-B14F-4D97-AF65-F5344CB8AC3E}">
        <p14:creationId xmlns:p14="http://schemas.microsoft.com/office/powerpoint/2010/main" val="93641532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Challenges from Prior Slide…</a:t>
            </a:r>
            <a:endParaRPr lang="en-US" dirty="0"/>
          </a:p>
        </p:txBody>
      </p:sp>
      <p:sp>
        <p:nvSpPr>
          <p:cNvPr id="3" name="Content Placeholder 2"/>
          <p:cNvSpPr>
            <a:spLocks noGrp="1"/>
          </p:cNvSpPr>
          <p:nvPr>
            <p:ph idx="1"/>
          </p:nvPr>
        </p:nvSpPr>
        <p:spPr/>
        <p:txBody>
          <a:bodyPr/>
          <a:lstStyle/>
          <a:p>
            <a:r>
              <a:rPr lang="en-US" dirty="0" smtClean="0"/>
              <a:t>Formatting done at logging site</a:t>
            </a:r>
          </a:p>
          <a:p>
            <a:pPr lvl="1"/>
            <a:r>
              <a:rPr lang="en-US" dirty="0" smtClean="0"/>
              <a:t>Unstructured</a:t>
            </a:r>
          </a:p>
          <a:p>
            <a:pPr lvl="1"/>
            <a:r>
              <a:rPr lang="en-US" dirty="0" smtClean="0"/>
              <a:t>Performance hit</a:t>
            </a:r>
          </a:p>
          <a:p>
            <a:pPr lvl="1"/>
            <a:r>
              <a:rPr lang="en-US" dirty="0" smtClean="0"/>
              <a:t>Not centralized / coordinated</a:t>
            </a:r>
          </a:p>
          <a:p>
            <a:r>
              <a:rPr lang="en-US" dirty="0"/>
              <a:t>Severity Level decided at logging site</a:t>
            </a:r>
          </a:p>
          <a:p>
            <a:r>
              <a:rPr lang="en-US" dirty="0" smtClean="0"/>
              <a:t>Who is the customer of this logging statement?</a:t>
            </a:r>
          </a:p>
          <a:p>
            <a:r>
              <a:rPr lang="en-US" dirty="0" smtClean="0"/>
              <a:t>Who is using this code? (Distributed System)</a:t>
            </a:r>
          </a:p>
          <a:p>
            <a:endParaRPr lang="en-US" dirty="0" smtClean="0"/>
          </a:p>
          <a:p>
            <a:endParaRPr lang="en-US" dirty="0"/>
          </a:p>
        </p:txBody>
      </p:sp>
    </p:spTree>
    <p:extLst>
      <p:ext uri="{BB962C8B-B14F-4D97-AF65-F5344CB8AC3E}">
        <p14:creationId xmlns:p14="http://schemas.microsoft.com/office/powerpoint/2010/main" val="3074961071"/>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t>The term “cloud” is nebulous…</a:t>
            </a:r>
          </a:p>
        </p:txBody>
      </p:sp>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pPr marL="0" indent="0"/>
            <a:r>
              <a:rPr lang="en-US" i="1" dirty="0" smtClean="0"/>
              <a:t>Event Tracing for Windows</a:t>
            </a:r>
            <a:br>
              <a:rPr lang="en-US" i="1" dirty="0" smtClean="0"/>
            </a:br>
            <a:r>
              <a:rPr lang="en-US" b="1" i="1" dirty="0" smtClean="0"/>
              <a:t>ETW</a:t>
            </a:r>
            <a:endParaRPr lang="en-US" sz="6000" b="1" i="1" dirty="0"/>
          </a:p>
        </p:txBody>
      </p:sp>
    </p:spTree>
    <p:extLst>
      <p:ext uri="{BB962C8B-B14F-4D97-AF65-F5344CB8AC3E}">
        <p14:creationId xmlns:p14="http://schemas.microsoft.com/office/powerpoint/2010/main" val="33974572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ETW Background</a:t>
            </a:r>
            <a:endParaRPr lang="en-US" dirty="0"/>
          </a:p>
        </p:txBody>
      </p:sp>
      <p:sp>
        <p:nvSpPr>
          <p:cNvPr id="3" name="Content Placeholder 2"/>
          <p:cNvSpPr>
            <a:spLocks noGrp="1"/>
          </p:cNvSpPr>
          <p:nvPr>
            <p:ph idx="1"/>
          </p:nvPr>
        </p:nvSpPr>
        <p:spPr/>
        <p:txBody>
          <a:bodyPr>
            <a:normAutofit lnSpcReduction="10000"/>
          </a:bodyPr>
          <a:lstStyle/>
          <a:p>
            <a:r>
              <a:rPr lang="en-US" dirty="0" smtClean="0"/>
              <a:t>Integrated into Windows Desktop and Server</a:t>
            </a:r>
          </a:p>
          <a:p>
            <a:r>
              <a:rPr lang="en-US" dirty="0"/>
              <a:t>Used by Microsoft (.NET, ASP.NET, IIS, </a:t>
            </a:r>
            <a:r>
              <a:rPr lang="en-US" dirty="0" smtClean="0"/>
              <a:t>…)</a:t>
            </a:r>
          </a:p>
          <a:p>
            <a:pPr lvl="1"/>
            <a:r>
              <a:rPr lang="en-US" dirty="0" smtClean="0"/>
              <a:t>Your data side-by-side (by time, activity id)</a:t>
            </a:r>
            <a:endParaRPr lang="en-US" dirty="0"/>
          </a:p>
          <a:p>
            <a:r>
              <a:rPr lang="en-US" dirty="0" smtClean="0"/>
              <a:t>Wicked fast (kernel-level buffers)</a:t>
            </a:r>
          </a:p>
          <a:p>
            <a:r>
              <a:rPr lang="en-US" dirty="0" smtClean="0"/>
              <a:t>Semantically rich (time, stack, custom)</a:t>
            </a:r>
          </a:p>
          <a:p>
            <a:r>
              <a:rPr lang="en-US" dirty="0"/>
              <a:t>Standardized tooling support (more coming</a:t>
            </a:r>
            <a:r>
              <a:rPr lang="en-US" dirty="0" smtClean="0"/>
              <a:t>)</a:t>
            </a:r>
          </a:p>
          <a:p>
            <a:pPr marL="0" indent="0">
              <a:buNone/>
            </a:pPr>
            <a:r>
              <a:rPr lang="en-US" dirty="0" smtClean="0"/>
              <a:t>But…</a:t>
            </a:r>
          </a:p>
          <a:p>
            <a:r>
              <a:rPr lang="en-US" dirty="0" smtClean="0"/>
              <a:t>Hard to use for .NET developers (&lt;= .NET 4.0)</a:t>
            </a:r>
            <a:endParaRPr lang="en-US" dirty="0"/>
          </a:p>
        </p:txBody>
      </p:sp>
    </p:spTree>
    <p:extLst>
      <p:ext uri="{BB962C8B-B14F-4D97-AF65-F5344CB8AC3E}">
        <p14:creationId xmlns:p14="http://schemas.microsoft.com/office/powerpoint/2010/main" val="390064630"/>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2" descr="http://blogs.westword.com/latestword/star%20trek%20aliens.jpg"/>
          <p:cNvPicPr>
            <a:picLocks noChangeAspect="1" noChangeArrowheads="1"/>
          </p:cNvPicPr>
          <p:nvPr/>
        </p:nvPicPr>
        <p:blipFill>
          <a:blip r:embed="rId2" cstate="print"/>
          <a:srcRect/>
          <a:stretch>
            <a:fillRect/>
          </a:stretch>
        </p:blipFill>
        <p:spPr bwMode="auto">
          <a:xfrm>
            <a:off x="0" y="-152400"/>
            <a:ext cx="9144000" cy="9573141"/>
          </a:xfrm>
          <a:prstGeom prst="rect">
            <a:avLst/>
          </a:prstGeom>
          <a:noFill/>
        </p:spPr>
      </p:pic>
    </p:spTree>
    <p:extLst>
      <p:ext uri="{BB962C8B-B14F-4D97-AF65-F5344CB8AC3E}">
        <p14:creationId xmlns:p14="http://schemas.microsoft.com/office/powerpoint/2010/main" val="488128229"/>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err="1" smtClean="0"/>
              <a:t>EventSource</a:t>
            </a:r>
            <a:r>
              <a:rPr lang="en-US" dirty="0" smtClean="0"/>
              <a:t> class (.NET 4.5)</a:t>
            </a:r>
            <a:endParaRPr lang="en-US" dirty="0"/>
          </a:p>
        </p:txBody>
      </p:sp>
      <p:sp>
        <p:nvSpPr>
          <p:cNvPr id="3" name="Content Placeholder 2"/>
          <p:cNvSpPr>
            <a:spLocks noGrp="1"/>
          </p:cNvSpPr>
          <p:nvPr>
            <p:ph idx="1"/>
          </p:nvPr>
        </p:nvSpPr>
        <p:spPr>
          <a:xfrm>
            <a:off x="457200" y="1249362"/>
            <a:ext cx="8534400" cy="5181600"/>
          </a:xfrm>
        </p:spPr>
        <p:txBody>
          <a:bodyPr>
            <a:noAutofit/>
          </a:bodyPr>
          <a:lstStyle/>
          <a:p>
            <a:r>
              <a:rPr lang="en-US" dirty="0" smtClean="0"/>
              <a:t>Makes ETW available to .NET developers</a:t>
            </a:r>
          </a:p>
          <a:p>
            <a:pPr lvl="1"/>
            <a:r>
              <a:rPr lang="en-US" dirty="0" smtClean="0"/>
              <a:t>“worth the effort”</a:t>
            </a:r>
          </a:p>
          <a:p>
            <a:r>
              <a:rPr lang="en-US" dirty="0" smtClean="0"/>
              <a:t>Steps to PRODUCE ETW events</a:t>
            </a:r>
          </a:p>
          <a:p>
            <a:r>
              <a:rPr lang="en-US" dirty="0" smtClean="0"/>
              <a:t>Derive class from </a:t>
            </a:r>
            <a:r>
              <a:rPr lang="en-US" b="1" dirty="0" err="1" smtClean="0"/>
              <a:t>EventSource</a:t>
            </a:r>
            <a:r>
              <a:rPr lang="en-US" dirty="0" smtClean="0"/>
              <a:t> </a:t>
            </a:r>
          </a:p>
          <a:p>
            <a:pPr lvl="1"/>
            <a:r>
              <a:rPr lang="en-US" dirty="0" err="1" smtClean="0"/>
              <a:t>System.Diagnostics.Tracing</a:t>
            </a:r>
            <a:r>
              <a:rPr lang="en-US" dirty="0" smtClean="0"/>
              <a:t> namespace</a:t>
            </a:r>
          </a:p>
          <a:p>
            <a:r>
              <a:rPr lang="en-US" dirty="0" smtClean="0"/>
              <a:t>Create methods for each kind of event</a:t>
            </a:r>
          </a:p>
          <a:p>
            <a:pPr lvl="1"/>
            <a:r>
              <a:rPr lang="en-US" dirty="0" smtClean="0"/>
              <a:t>Annotate appropriately</a:t>
            </a:r>
          </a:p>
          <a:p>
            <a:r>
              <a:rPr lang="en-US" dirty="0" smtClean="0"/>
              <a:t>Log through these methods</a:t>
            </a:r>
          </a:p>
          <a:p>
            <a:r>
              <a:rPr lang="en-US" dirty="0" smtClean="0"/>
              <a:t>FAMILIAR: superset of logging frameworks</a:t>
            </a:r>
          </a:p>
          <a:p>
            <a:pPr lvl="1"/>
            <a:r>
              <a:rPr lang="en-US" dirty="0" err="1" smtClean="0"/>
              <a:t>e.g</a:t>
            </a:r>
            <a:r>
              <a:rPr lang="en-US" dirty="0" smtClean="0"/>
              <a:t>, levels (Error, Info, etc.), other attributes</a:t>
            </a:r>
          </a:p>
        </p:txBody>
      </p:sp>
    </p:spTree>
    <p:extLst>
      <p:ext uri="{BB962C8B-B14F-4D97-AF65-F5344CB8AC3E}">
        <p14:creationId xmlns:p14="http://schemas.microsoft.com/office/powerpoint/2010/main" val="2854127913"/>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Consuming ETW Events</a:t>
            </a:r>
            <a:endParaRPr lang="en-US" dirty="0"/>
          </a:p>
        </p:txBody>
      </p:sp>
      <p:sp>
        <p:nvSpPr>
          <p:cNvPr id="3" name="Content Placeholder 2"/>
          <p:cNvSpPr>
            <a:spLocks noGrp="1"/>
          </p:cNvSpPr>
          <p:nvPr>
            <p:ph idx="1"/>
          </p:nvPr>
        </p:nvSpPr>
        <p:spPr/>
        <p:txBody>
          <a:bodyPr/>
          <a:lstStyle/>
          <a:p>
            <a:r>
              <a:rPr lang="en-US" dirty="0" smtClean="0"/>
              <a:t>Custom Code (Event Listener, such as in SLAB)</a:t>
            </a:r>
          </a:p>
          <a:p>
            <a:r>
              <a:rPr lang="en-US" dirty="0" err="1" smtClean="0"/>
              <a:t>PerfView</a:t>
            </a:r>
            <a:r>
              <a:rPr lang="en-US" dirty="0" smtClean="0"/>
              <a:t> tool </a:t>
            </a:r>
          </a:p>
          <a:p>
            <a:endParaRPr lang="en-US" dirty="0"/>
          </a:p>
          <a:p>
            <a:pPr marL="0" indent="0">
              <a:buNone/>
            </a:pPr>
            <a:r>
              <a:rPr lang="en-US" dirty="0" smtClean="0"/>
              <a:t>Else… </a:t>
            </a:r>
            <a:endParaRPr lang="en-US" dirty="0"/>
          </a:p>
          <a:p>
            <a:r>
              <a:rPr lang="en-US" dirty="0" smtClean="0"/>
              <a:t>ETW event “fall on the floor”</a:t>
            </a:r>
          </a:p>
        </p:txBody>
      </p:sp>
    </p:spTree>
    <p:extLst>
      <p:ext uri="{BB962C8B-B14F-4D97-AF65-F5344CB8AC3E}">
        <p14:creationId xmlns:p14="http://schemas.microsoft.com/office/powerpoint/2010/main" val="950765948"/>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t>The term “cloud” is nebulous…</a:t>
            </a:r>
          </a:p>
        </p:txBody>
      </p:sp>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normAutofit/>
          </a:bodyPr>
          <a:lstStyle/>
          <a:p>
            <a:pPr marL="0" indent="0"/>
            <a:r>
              <a:rPr lang="en-US" b="1" i="1" dirty="0" smtClean="0"/>
              <a:t>Demo</a:t>
            </a:r>
            <a:br>
              <a:rPr lang="en-US" b="1" i="1" dirty="0" smtClean="0"/>
            </a:br>
            <a:r>
              <a:rPr lang="en-US" b="1" i="1" dirty="0" smtClean="0"/>
              <a:t/>
            </a:r>
            <a:br>
              <a:rPr lang="en-US" b="1" i="1" dirty="0" smtClean="0"/>
            </a:br>
            <a:r>
              <a:rPr lang="en-US" i="1" dirty="0" smtClean="0"/>
              <a:t>Custom </a:t>
            </a:r>
            <a:r>
              <a:rPr lang="en-US" i="1" dirty="0" err="1" smtClean="0"/>
              <a:t>EventSource</a:t>
            </a:r>
            <a:r>
              <a:rPr lang="en-US" i="1" dirty="0" smtClean="0"/>
              <a:t> +</a:t>
            </a:r>
            <a:br>
              <a:rPr lang="en-US" i="1" dirty="0" smtClean="0"/>
            </a:br>
            <a:r>
              <a:rPr lang="en-US" i="1" dirty="0" err="1" smtClean="0"/>
              <a:t>PerfView</a:t>
            </a:r>
            <a:r>
              <a:rPr lang="en-US" i="1" dirty="0" smtClean="0"/>
              <a:t> +</a:t>
            </a:r>
            <a:r>
              <a:rPr lang="en-US" b="1" i="1" dirty="0" smtClean="0"/>
              <a:t/>
            </a:r>
            <a:br>
              <a:rPr lang="en-US" b="1" i="1" dirty="0" smtClean="0"/>
            </a:br>
            <a:r>
              <a:rPr lang="en-US" i="1" dirty="0" smtClean="0"/>
              <a:t>Web API Application Scenario +</a:t>
            </a:r>
            <a:br>
              <a:rPr lang="en-US" i="1" dirty="0" smtClean="0"/>
            </a:br>
            <a:r>
              <a:rPr lang="en-US" i="1" dirty="0" smtClean="0"/>
              <a:t>SLAB Listener +</a:t>
            </a:r>
            <a:br>
              <a:rPr lang="en-US" i="1" dirty="0" smtClean="0"/>
            </a:br>
            <a:r>
              <a:rPr lang="en-US" i="1" dirty="0" smtClean="0"/>
              <a:t>Unit Test</a:t>
            </a:r>
            <a:endParaRPr lang="en-US" sz="6000" b="1" i="1" dirty="0"/>
          </a:p>
        </p:txBody>
      </p:sp>
    </p:spTree>
    <p:extLst>
      <p:ext uri="{BB962C8B-B14F-4D97-AF65-F5344CB8AC3E}">
        <p14:creationId xmlns:p14="http://schemas.microsoft.com/office/powerpoint/2010/main" val="3763097267"/>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is this better than log4net?</a:t>
            </a:r>
            <a:endParaRPr lang="en-US" dirty="0"/>
          </a:p>
        </p:txBody>
      </p:sp>
      <p:sp>
        <p:nvSpPr>
          <p:cNvPr id="3" name="Content Placeholder 2"/>
          <p:cNvSpPr>
            <a:spLocks noGrp="1"/>
          </p:cNvSpPr>
          <p:nvPr>
            <p:ph sz="half" idx="1"/>
          </p:nvPr>
        </p:nvSpPr>
        <p:spPr>
          <a:xfrm>
            <a:off x="457200" y="1600200"/>
            <a:ext cx="4038600" cy="4800600"/>
          </a:xfrm>
        </p:spPr>
        <p:txBody>
          <a:bodyPr>
            <a:normAutofit/>
          </a:bodyPr>
          <a:lstStyle/>
          <a:p>
            <a:pPr marL="0" indent="0">
              <a:buNone/>
            </a:pPr>
            <a:r>
              <a:rPr lang="en-US" b="1" dirty="0" smtClean="0"/>
              <a:t>Log4net</a:t>
            </a:r>
          </a:p>
          <a:p>
            <a:r>
              <a:rPr lang="en-US" dirty="0" smtClean="0"/>
              <a:t>Can log to Azure Table synchronously</a:t>
            </a:r>
          </a:p>
          <a:p>
            <a:r>
              <a:rPr lang="en-US" dirty="0" smtClean="0"/>
              <a:t>Distributed string formatting, severity determination at log location</a:t>
            </a:r>
          </a:p>
          <a:p>
            <a:r>
              <a:rPr lang="en-US" dirty="0" smtClean="0"/>
              <a:t>Encourages variable log formats + parsing</a:t>
            </a:r>
          </a:p>
          <a:p>
            <a:r>
              <a:rPr lang="en-US" dirty="0" smtClean="0"/>
              <a:t>Very Simple</a:t>
            </a:r>
          </a:p>
        </p:txBody>
      </p:sp>
      <p:sp>
        <p:nvSpPr>
          <p:cNvPr id="4" name="Content Placeholder 3"/>
          <p:cNvSpPr>
            <a:spLocks noGrp="1"/>
          </p:cNvSpPr>
          <p:nvPr>
            <p:ph sz="half" idx="2"/>
          </p:nvPr>
        </p:nvSpPr>
        <p:spPr>
          <a:xfrm>
            <a:off x="4648200" y="1600200"/>
            <a:ext cx="4191000" cy="4800600"/>
          </a:xfrm>
        </p:spPr>
        <p:txBody>
          <a:bodyPr>
            <a:normAutofit/>
          </a:bodyPr>
          <a:lstStyle/>
          <a:p>
            <a:pPr marL="0" indent="0">
              <a:buNone/>
            </a:pPr>
            <a:r>
              <a:rPr lang="en-US" b="1" dirty="0" smtClean="0"/>
              <a:t>ES + SL + SLAB + Azure</a:t>
            </a:r>
          </a:p>
          <a:p>
            <a:r>
              <a:rPr lang="en-US" dirty="0" smtClean="0"/>
              <a:t>Can do it with buffering, out-of-</a:t>
            </a:r>
            <a:r>
              <a:rPr lang="en-US" dirty="0" err="1" smtClean="0"/>
              <a:t>proc</a:t>
            </a:r>
            <a:r>
              <a:rPr lang="en-US" dirty="0" smtClean="0"/>
              <a:t>, and with RX</a:t>
            </a:r>
          </a:p>
          <a:p>
            <a:r>
              <a:rPr lang="en-US" dirty="0" smtClean="0"/>
              <a:t>Centralized string formatting, severity determination – more flexible, DRY*</a:t>
            </a:r>
          </a:p>
          <a:p>
            <a:r>
              <a:rPr lang="en-US" dirty="0" smtClean="0"/>
              <a:t>Encourages structured log formats</a:t>
            </a:r>
          </a:p>
          <a:p>
            <a:r>
              <a:rPr lang="en-US" dirty="0" smtClean="0"/>
              <a:t>Just as simple?</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6163" y="1714500"/>
            <a:ext cx="1971675"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9539602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nodeType="clickEffect">
                                  <p:stCondLst>
                                    <p:cond delay="0"/>
                                  </p:stCondLst>
                                  <p:childTnLst>
                                    <p:set>
                                      <p:cBhvr>
                                        <p:cTn id="46" dur="1" fill="hold">
                                          <p:stCondLst>
                                            <p:cond delay="0"/>
                                          </p:stCondLst>
                                        </p:cTn>
                                        <p:tgtEl>
                                          <p:spTgt spid="1027"/>
                                        </p:tgtEl>
                                        <p:attrNameLst>
                                          <p:attrName>style.visibility</p:attrName>
                                        </p:attrNameLst>
                                      </p:cBhvr>
                                      <p:to>
                                        <p:strVal val="visible"/>
                                      </p:to>
                                    </p:set>
                                    <p:animEffect transition="in" filter="circle(in)">
                                      <p:cBhvr>
                                        <p:cTn id="47" dur="2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82000" cy="1143000"/>
          </a:xfrm>
        </p:spPr>
        <p:txBody>
          <a:bodyPr>
            <a:normAutofit fontScale="90000"/>
          </a:bodyPr>
          <a:lstStyle/>
          <a:p>
            <a:r>
              <a:rPr lang="en-US" dirty="0" smtClean="0"/>
              <a:t>How is this </a:t>
            </a:r>
            <a:r>
              <a:rPr lang="en-US" b="1" dirty="0" smtClean="0"/>
              <a:t>WAY BETTER </a:t>
            </a:r>
            <a:r>
              <a:rPr lang="en-US" dirty="0" smtClean="0"/>
              <a:t>than log4net?</a:t>
            </a:r>
            <a:endParaRPr lang="en-US" dirty="0"/>
          </a:p>
        </p:txBody>
      </p:sp>
      <p:sp>
        <p:nvSpPr>
          <p:cNvPr id="3" name="Content Placeholder 2"/>
          <p:cNvSpPr>
            <a:spLocks noGrp="1"/>
          </p:cNvSpPr>
          <p:nvPr>
            <p:ph sz="half" idx="1"/>
          </p:nvPr>
        </p:nvSpPr>
        <p:spPr>
          <a:xfrm>
            <a:off x="457200" y="1600200"/>
            <a:ext cx="8153400" cy="4525963"/>
          </a:xfrm>
        </p:spPr>
        <p:txBody>
          <a:bodyPr>
            <a:normAutofit fontScale="85000" lnSpcReduction="10000"/>
          </a:bodyPr>
          <a:lstStyle/>
          <a:p>
            <a:pPr marL="0" indent="0" algn="ctr">
              <a:buNone/>
            </a:pPr>
            <a:r>
              <a:rPr lang="en-US" sz="5400" b="1" dirty="0" smtClean="0">
                <a:solidFill>
                  <a:srgbClr val="FF0000"/>
                </a:solidFill>
              </a:rPr>
              <a:t>Activity Id</a:t>
            </a:r>
          </a:p>
          <a:p>
            <a:pPr marL="0" indent="0">
              <a:buNone/>
            </a:pPr>
            <a:endParaRPr lang="en-US" dirty="0"/>
          </a:p>
          <a:p>
            <a:pPr marL="0" indent="0">
              <a:buNone/>
            </a:pPr>
            <a:r>
              <a:rPr lang="en-US" sz="4400" dirty="0" smtClean="0"/>
              <a:t>Correlation across calls and tiers</a:t>
            </a:r>
          </a:p>
          <a:p>
            <a:pPr marL="0" indent="0">
              <a:buNone/>
            </a:pPr>
            <a:endParaRPr lang="en-US" sz="4400" dirty="0" smtClean="0"/>
          </a:p>
          <a:p>
            <a:pPr marL="0" indent="0">
              <a:buNone/>
            </a:pPr>
            <a:r>
              <a:rPr lang="en-US" sz="4400" dirty="0"/>
              <a:t>See: http://</a:t>
            </a:r>
            <a:r>
              <a:rPr lang="en-US" sz="4400" dirty="0" smtClean="0"/>
              <a:t>blogs.msdn.com/b/agile/archive/2014/03/27/semantic-logging-application-block-now-supports-activity-tracing-and-elasticsearch.aspx </a:t>
            </a:r>
            <a:endParaRPr lang="en-US" dirty="0"/>
          </a:p>
        </p:txBody>
      </p:sp>
    </p:spTree>
    <p:extLst>
      <p:ext uri="{BB962C8B-B14F-4D97-AF65-F5344CB8AC3E}">
        <p14:creationId xmlns:p14="http://schemas.microsoft.com/office/powerpoint/2010/main" val="381660240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Limitations of ETW</a:t>
            </a:r>
            <a:endParaRPr lang="en-US" dirty="0"/>
          </a:p>
        </p:txBody>
      </p:sp>
      <p:sp>
        <p:nvSpPr>
          <p:cNvPr id="3" name="Content Placeholder 2"/>
          <p:cNvSpPr>
            <a:spLocks noGrp="1"/>
          </p:cNvSpPr>
          <p:nvPr>
            <p:ph idx="1"/>
          </p:nvPr>
        </p:nvSpPr>
        <p:spPr>
          <a:xfrm>
            <a:off x="457200" y="1600200"/>
            <a:ext cx="8458200" cy="5105400"/>
          </a:xfrm>
        </p:spPr>
        <p:txBody>
          <a:bodyPr>
            <a:normAutofit/>
          </a:bodyPr>
          <a:lstStyle/>
          <a:p>
            <a:r>
              <a:rPr lang="en-US" dirty="0" smtClean="0"/>
              <a:t>Old, but new</a:t>
            </a:r>
          </a:p>
          <a:p>
            <a:r>
              <a:rPr lang="en-US" dirty="0" smtClean="0"/>
              <a:t>Repetitive, boilerplate for </a:t>
            </a:r>
            <a:r>
              <a:rPr lang="en-US" dirty="0" err="1" smtClean="0"/>
              <a:t>EventSource</a:t>
            </a:r>
            <a:endParaRPr lang="en-US" dirty="0" smtClean="0"/>
          </a:p>
          <a:p>
            <a:r>
              <a:rPr lang="en-US" dirty="0" smtClean="0"/>
              <a:t>Finicky! (Keywords, Event Id, …)</a:t>
            </a:r>
          </a:p>
          <a:p>
            <a:pPr lvl="1"/>
            <a:r>
              <a:rPr lang="en-US" dirty="0" smtClean="0"/>
              <a:t>SLAB helps</a:t>
            </a:r>
          </a:p>
          <a:p>
            <a:r>
              <a:rPr lang="en-US" dirty="0" smtClean="0"/>
              <a:t>Limited Data Type - no </a:t>
            </a:r>
            <a:r>
              <a:rPr lang="en-US" dirty="0" err="1" smtClean="0"/>
              <a:t>TimeSpan</a:t>
            </a:r>
            <a:r>
              <a:rPr lang="en-US" dirty="0" smtClean="0"/>
              <a:t>, no user-defined</a:t>
            </a:r>
          </a:p>
          <a:p>
            <a:r>
              <a:rPr lang="en-US" dirty="0" smtClean="0"/>
              <a:t>Auto-augment with Process Id, Thread Id, Current Principal (Claims)</a:t>
            </a:r>
          </a:p>
          <a:p>
            <a:r>
              <a:rPr lang="en-US" dirty="0" smtClean="0"/>
              <a:t>Activity Id Correlation has tricky cases w/ </a:t>
            </a:r>
            <a:r>
              <a:rPr lang="en-US" dirty="0" err="1" smtClean="0"/>
              <a:t>async</a:t>
            </a:r>
            <a:endParaRPr lang="en-US" dirty="0" smtClean="0"/>
          </a:p>
        </p:txBody>
      </p:sp>
    </p:spTree>
    <p:extLst>
      <p:ext uri="{BB962C8B-B14F-4D97-AF65-F5344CB8AC3E}">
        <p14:creationId xmlns:p14="http://schemas.microsoft.com/office/powerpoint/2010/main" val="3709200552"/>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ETW Tips &amp; Tricks</a:t>
            </a:r>
            <a:endParaRPr lang="en-US" dirty="0"/>
          </a:p>
        </p:txBody>
      </p:sp>
      <p:sp>
        <p:nvSpPr>
          <p:cNvPr id="3" name="Content Placeholder 2"/>
          <p:cNvSpPr>
            <a:spLocks noGrp="1"/>
          </p:cNvSpPr>
          <p:nvPr>
            <p:ph idx="1"/>
          </p:nvPr>
        </p:nvSpPr>
        <p:spPr/>
        <p:txBody>
          <a:bodyPr/>
          <a:lstStyle/>
          <a:p>
            <a:r>
              <a:rPr lang="en-US" dirty="0" smtClean="0"/>
              <a:t>Use &gt;1 </a:t>
            </a:r>
            <a:r>
              <a:rPr lang="en-US" dirty="0" err="1" smtClean="0"/>
              <a:t>EventSource</a:t>
            </a:r>
            <a:r>
              <a:rPr lang="en-US" dirty="0" smtClean="0"/>
              <a:t> 1:N Event Trace</a:t>
            </a:r>
          </a:p>
          <a:p>
            <a:r>
              <a:rPr lang="en-US" dirty="0" smtClean="0"/>
              <a:t>Use Table vs. File vs. SQL</a:t>
            </a:r>
          </a:p>
          <a:p>
            <a:r>
              <a:rPr lang="en-US" dirty="0" smtClean="0"/>
              <a:t>Consider RX (in-</a:t>
            </a:r>
            <a:r>
              <a:rPr lang="en-US" dirty="0" err="1" smtClean="0"/>
              <a:t>proc</a:t>
            </a:r>
            <a:r>
              <a:rPr lang="en-US" dirty="0" smtClean="0"/>
              <a:t> only!)</a:t>
            </a:r>
          </a:p>
          <a:p>
            <a:r>
              <a:rPr lang="en-US" dirty="0" smtClean="0"/>
              <a:t>Focus first on ‘seams’ in architecture</a:t>
            </a:r>
          </a:p>
          <a:p>
            <a:r>
              <a:rPr lang="en-US" dirty="0" smtClean="0"/>
              <a:t>Use Activity Id and think about correlation across tiers</a:t>
            </a:r>
          </a:p>
          <a:p>
            <a:r>
              <a:rPr lang="en-US" dirty="0"/>
              <a:t>Continually improve </a:t>
            </a:r>
            <a:r>
              <a:rPr lang="en-US" dirty="0" smtClean="0"/>
              <a:t>telemetry – see TDD later</a:t>
            </a:r>
            <a:endParaRPr lang="en-US" dirty="0"/>
          </a:p>
          <a:p>
            <a:endParaRPr lang="en-US" dirty="0"/>
          </a:p>
        </p:txBody>
      </p:sp>
    </p:spTree>
    <p:extLst>
      <p:ext uri="{BB962C8B-B14F-4D97-AF65-F5344CB8AC3E}">
        <p14:creationId xmlns:p14="http://schemas.microsoft.com/office/powerpoint/2010/main" val="720923826"/>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Semantic Logging Application Block</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SLAB Augments ETW with:</a:t>
            </a:r>
          </a:p>
          <a:p>
            <a:r>
              <a:rPr lang="en-US" dirty="0" smtClean="0"/>
              <a:t>Easy wire-up Listeners to move events somewhere interesting</a:t>
            </a:r>
          </a:p>
          <a:p>
            <a:pPr lvl="1"/>
            <a:r>
              <a:rPr lang="en-US" dirty="0" smtClean="0"/>
              <a:t>Windows Azure Storage Table</a:t>
            </a:r>
            <a:r>
              <a:rPr lang="en-US" dirty="0"/>
              <a:t> </a:t>
            </a:r>
            <a:r>
              <a:rPr lang="en-US" dirty="0" smtClean="0"/>
              <a:t>(NoSQL, K/V, W/C)</a:t>
            </a:r>
          </a:p>
          <a:p>
            <a:pPr lvl="1"/>
            <a:r>
              <a:rPr lang="en-US" dirty="0" smtClean="0"/>
              <a:t>Windows Azure or SQL Database</a:t>
            </a:r>
          </a:p>
          <a:p>
            <a:pPr lvl="1"/>
            <a:r>
              <a:rPr lang="en-US" dirty="0" smtClean="0"/>
              <a:t>File (JSON)</a:t>
            </a:r>
            <a:endParaRPr lang="en-US" dirty="0"/>
          </a:p>
          <a:p>
            <a:r>
              <a:rPr lang="en-US" dirty="0" smtClean="0"/>
              <a:t>Unit testing support</a:t>
            </a:r>
          </a:p>
          <a:p>
            <a:pPr lvl="1"/>
            <a:r>
              <a:rPr lang="en-US" sz="3200" i="1" dirty="0" smtClean="0"/>
              <a:t>Note “</a:t>
            </a:r>
            <a:r>
              <a:rPr lang="en-US" sz="3200" i="1" dirty="0"/>
              <a:t>Finicky</a:t>
            </a:r>
            <a:r>
              <a:rPr lang="en-US" sz="3200" i="1" dirty="0" smtClean="0"/>
              <a:t>!” bullet on prior slide</a:t>
            </a:r>
            <a:endParaRPr lang="en-US" i="1" dirty="0" smtClean="0"/>
          </a:p>
        </p:txBody>
      </p:sp>
    </p:spTree>
    <p:extLst>
      <p:ext uri="{BB962C8B-B14F-4D97-AF65-F5344CB8AC3E}">
        <p14:creationId xmlns:p14="http://schemas.microsoft.com/office/powerpoint/2010/main" val="4032857336"/>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t>The term “cloud” is nebulous…</a:t>
            </a:r>
          </a:p>
        </p:txBody>
      </p:sp>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normAutofit/>
          </a:bodyPr>
          <a:lstStyle/>
          <a:p>
            <a:pPr marL="0" indent="0"/>
            <a:r>
              <a:rPr lang="en-US" b="1" i="1" dirty="0" smtClean="0"/>
              <a:t>When does </a:t>
            </a:r>
            <a:br>
              <a:rPr lang="en-US" b="1" i="1" dirty="0" smtClean="0"/>
            </a:br>
            <a:r>
              <a:rPr lang="en-US" sz="6000" b="1" i="1" dirty="0" smtClean="0"/>
              <a:t>Logging </a:t>
            </a:r>
            <a:r>
              <a:rPr lang="en-US" sz="4800" b="1" i="1" dirty="0" smtClean="0"/>
              <a:t/>
            </a:r>
            <a:br>
              <a:rPr lang="en-US" sz="4800" b="1" i="1" dirty="0" smtClean="0"/>
            </a:br>
            <a:r>
              <a:rPr lang="en-US" b="1" i="1" dirty="0" smtClean="0"/>
              <a:t>become </a:t>
            </a:r>
            <a:br>
              <a:rPr lang="en-US" b="1" i="1" dirty="0" smtClean="0"/>
            </a:br>
            <a:r>
              <a:rPr lang="en-US" sz="6000" b="1" i="1" dirty="0" smtClean="0"/>
              <a:t>Telemetry</a:t>
            </a:r>
            <a:endParaRPr lang="en-US" sz="6000" b="1" i="1" dirty="0"/>
          </a:p>
        </p:txBody>
      </p:sp>
    </p:spTree>
    <p:extLst>
      <p:ext uri="{BB962C8B-B14F-4D97-AF65-F5344CB8AC3E}">
        <p14:creationId xmlns:p14="http://schemas.microsoft.com/office/powerpoint/2010/main" val="7613581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endParaRPr lang="en-US" dirty="0" smtClean="0"/>
          </a:p>
          <a:p>
            <a:pPr marL="0" indent="0">
              <a:buNone/>
            </a:pPr>
            <a:endParaRPr lang="en-US" dirty="0"/>
          </a:p>
          <a:p>
            <a:pPr marL="0" indent="0">
              <a:buNone/>
            </a:pPr>
            <a:r>
              <a:rPr lang="en-US" b="1" i="1" dirty="0" smtClean="0"/>
              <a:t>“It </a:t>
            </a:r>
            <a:r>
              <a:rPr lang="en-US" b="1" i="1" dirty="0"/>
              <a:t>is a capital mistake to theorize before one has data</a:t>
            </a:r>
            <a:r>
              <a:rPr lang="en-US" b="1" i="1" dirty="0" smtClean="0"/>
              <a:t>.”</a:t>
            </a:r>
          </a:p>
          <a:p>
            <a:pPr marL="0" indent="0">
              <a:buNone/>
            </a:pPr>
            <a:endParaRPr lang="en-US" dirty="0"/>
          </a:p>
          <a:p>
            <a:pPr>
              <a:buFontTx/>
              <a:buChar char="-"/>
            </a:pPr>
            <a:r>
              <a:rPr lang="en-US" dirty="0" smtClean="0"/>
              <a:t>Sherlock Holmes, </a:t>
            </a:r>
            <a:r>
              <a:rPr lang="en-US" i="1" dirty="0" err="1" smtClean="0"/>
              <a:t>DevOps</a:t>
            </a:r>
            <a:r>
              <a:rPr lang="en-US" i="1" dirty="0" smtClean="0"/>
              <a:t> Team Leader</a:t>
            </a:r>
          </a:p>
          <a:p>
            <a:pPr marL="0" indent="0">
              <a:buNone/>
            </a:pPr>
            <a:endParaRPr lang="en-US" dirty="0"/>
          </a:p>
        </p:txBody>
      </p:sp>
    </p:spTree>
    <p:extLst>
      <p:ext uri="{BB962C8B-B14F-4D97-AF65-F5344CB8AC3E}">
        <p14:creationId xmlns:p14="http://schemas.microsoft.com/office/powerpoint/2010/main" val="2286987894"/>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Telemetry</a:t>
            </a:r>
            <a:endParaRPr lang="en-US" dirty="0"/>
          </a:p>
        </p:txBody>
      </p:sp>
      <p:sp>
        <p:nvSpPr>
          <p:cNvPr id="3" name="Content Placeholder 2"/>
          <p:cNvSpPr>
            <a:spLocks noGrp="1"/>
          </p:cNvSpPr>
          <p:nvPr>
            <p:ph idx="1"/>
          </p:nvPr>
        </p:nvSpPr>
        <p:spPr>
          <a:xfrm>
            <a:off x="457200" y="838200"/>
            <a:ext cx="8229600" cy="2057400"/>
          </a:xfrm>
        </p:spPr>
        <p:txBody>
          <a:bodyPr>
            <a:normAutofit/>
          </a:bodyPr>
          <a:lstStyle/>
          <a:p>
            <a:pPr marL="0" indent="0">
              <a:buNone/>
            </a:pPr>
            <a:endParaRPr lang="en-US" b="1" i="1" dirty="0" smtClean="0"/>
          </a:p>
          <a:p>
            <a:pPr marL="0" indent="0">
              <a:buNone/>
            </a:pPr>
            <a:r>
              <a:rPr lang="en-US" b="1" i="1" dirty="0" smtClean="0"/>
              <a:t>Automatic </a:t>
            </a:r>
            <a:r>
              <a:rPr lang="en-US" b="1" i="1" dirty="0"/>
              <a:t>transmission and measurement of data from remote </a:t>
            </a:r>
            <a:r>
              <a:rPr lang="en-US" b="1" i="1" dirty="0" smtClean="0"/>
              <a:t>sources.</a:t>
            </a:r>
            <a:endParaRPr lang="en-US" dirty="0"/>
          </a:p>
        </p:txBody>
      </p:sp>
      <p:sp>
        <p:nvSpPr>
          <p:cNvPr id="4" name="Title 1"/>
          <p:cNvSpPr txBox="1">
            <a:spLocks/>
          </p:cNvSpPr>
          <p:nvPr/>
        </p:nvSpPr>
        <p:spPr>
          <a:xfrm>
            <a:off x="457200" y="259080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Data</a:t>
            </a:r>
            <a:endParaRPr lang="en-US" dirty="0"/>
          </a:p>
        </p:txBody>
      </p:sp>
      <p:sp>
        <p:nvSpPr>
          <p:cNvPr id="5" name="Content Placeholder 2"/>
          <p:cNvSpPr txBox="1">
            <a:spLocks/>
          </p:cNvSpPr>
          <p:nvPr/>
        </p:nvSpPr>
        <p:spPr>
          <a:xfrm>
            <a:off x="457200" y="3124200"/>
            <a:ext cx="8229600" cy="2057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endParaRPr lang="en-US" b="1" i="1" dirty="0" smtClean="0"/>
          </a:p>
          <a:p>
            <a:pPr marL="0" indent="0">
              <a:buNone/>
            </a:pPr>
            <a:r>
              <a:rPr lang="en-US" b="1" i="1" dirty="0"/>
              <a:t>F</a:t>
            </a:r>
            <a:r>
              <a:rPr lang="en-US" b="1" i="1" dirty="0" smtClean="0"/>
              <a:t>acts </a:t>
            </a:r>
            <a:r>
              <a:rPr lang="en-US" b="1" i="1" dirty="0"/>
              <a:t>and statistics collected </a:t>
            </a:r>
            <a:r>
              <a:rPr lang="en-US" b="1" i="1" dirty="0" smtClean="0"/>
              <a:t>for </a:t>
            </a:r>
            <a:r>
              <a:rPr lang="en-US" b="1" i="1" dirty="0"/>
              <a:t>reference or </a:t>
            </a:r>
            <a:r>
              <a:rPr lang="en-US" b="1" i="1" dirty="0" smtClean="0"/>
              <a:t>analysis.</a:t>
            </a:r>
            <a:endParaRPr lang="en-US" b="1" i="1" dirty="0"/>
          </a:p>
        </p:txBody>
      </p:sp>
      <p:sp>
        <p:nvSpPr>
          <p:cNvPr id="6" name="Content Placeholder 2"/>
          <p:cNvSpPr txBox="1">
            <a:spLocks/>
          </p:cNvSpPr>
          <p:nvPr/>
        </p:nvSpPr>
        <p:spPr>
          <a:xfrm>
            <a:off x="457200" y="6019800"/>
            <a:ext cx="8229600" cy="2057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b="1" i="1" dirty="0" smtClean="0"/>
              <a:t>SOURCE: </a:t>
            </a:r>
            <a:r>
              <a:rPr lang="en-US" dirty="0" smtClean="0"/>
              <a:t> The Internet</a:t>
            </a:r>
          </a:p>
          <a:p>
            <a:pPr marL="0" indent="0">
              <a:buFont typeface="Arial" pitchFamily="34" charset="0"/>
              <a:buNone/>
            </a:pPr>
            <a:endParaRPr lang="en-US" dirty="0"/>
          </a:p>
        </p:txBody>
      </p:sp>
    </p:spTree>
    <p:extLst>
      <p:ext uri="{BB962C8B-B14F-4D97-AF65-F5344CB8AC3E}">
        <p14:creationId xmlns:p14="http://schemas.microsoft.com/office/powerpoint/2010/main" val="369694609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normAutofit/>
          </a:bodyPr>
          <a:lstStyle/>
          <a:p>
            <a:r>
              <a:rPr lang="en-US" sz="5400" b="1" dirty="0" smtClean="0"/>
              <a:t>TDD</a:t>
            </a:r>
            <a:endParaRPr lang="en-US" b="1" dirty="0"/>
          </a:p>
        </p:txBody>
      </p:sp>
      <p:sp>
        <p:nvSpPr>
          <p:cNvPr id="3" name="Content Placeholder 2"/>
          <p:cNvSpPr>
            <a:spLocks noGrp="1"/>
          </p:cNvSpPr>
          <p:nvPr>
            <p:ph sz="half" idx="1"/>
          </p:nvPr>
        </p:nvSpPr>
        <p:spPr>
          <a:xfrm>
            <a:off x="304800" y="1143000"/>
            <a:ext cx="4191000" cy="5715000"/>
          </a:xfrm>
        </p:spPr>
        <p:txBody>
          <a:bodyPr>
            <a:normAutofit/>
          </a:bodyPr>
          <a:lstStyle/>
          <a:p>
            <a:pPr marL="0" indent="0">
              <a:buNone/>
            </a:pPr>
            <a:r>
              <a:rPr lang="en-US" sz="3200" b="1" dirty="0" smtClean="0"/>
              <a:t>Test-Driven </a:t>
            </a:r>
            <a:r>
              <a:rPr lang="en-US" sz="3200" b="1" dirty="0" err="1" smtClean="0"/>
              <a:t>Dev</a:t>
            </a:r>
            <a:endParaRPr lang="en-US" sz="3200" b="1" dirty="0" smtClean="0"/>
          </a:p>
          <a:p>
            <a:r>
              <a:rPr lang="en-US" dirty="0" smtClean="0"/>
              <a:t>Need new feature or change in behavior</a:t>
            </a:r>
          </a:p>
          <a:p>
            <a:r>
              <a:rPr lang="en-US" dirty="0" smtClean="0"/>
              <a:t>Bug was reported</a:t>
            </a:r>
          </a:p>
          <a:p>
            <a:r>
              <a:rPr lang="en-US" b="1" dirty="0" smtClean="0"/>
              <a:t>So we…</a:t>
            </a:r>
          </a:p>
          <a:p>
            <a:r>
              <a:rPr lang="en-US" dirty="0" smtClean="0"/>
              <a:t>Write a test for it</a:t>
            </a:r>
          </a:p>
          <a:p>
            <a:r>
              <a:rPr lang="en-US" dirty="0" smtClean="0"/>
              <a:t>See the test fail</a:t>
            </a:r>
          </a:p>
          <a:p>
            <a:r>
              <a:rPr lang="en-US" b="1" dirty="0" smtClean="0"/>
              <a:t>Then proceed to…</a:t>
            </a:r>
          </a:p>
          <a:p>
            <a:r>
              <a:rPr lang="en-US" dirty="0" smtClean="0"/>
              <a:t>Write code to implement new feature or fix bug</a:t>
            </a:r>
            <a:endParaRPr lang="en-US" dirty="0"/>
          </a:p>
        </p:txBody>
      </p:sp>
      <p:sp>
        <p:nvSpPr>
          <p:cNvPr id="4" name="Content Placeholder 3"/>
          <p:cNvSpPr>
            <a:spLocks noGrp="1"/>
          </p:cNvSpPr>
          <p:nvPr>
            <p:ph sz="half" idx="2"/>
          </p:nvPr>
        </p:nvSpPr>
        <p:spPr>
          <a:xfrm>
            <a:off x="4648200" y="1143000"/>
            <a:ext cx="4191000" cy="5715000"/>
          </a:xfrm>
        </p:spPr>
        <p:txBody>
          <a:bodyPr>
            <a:normAutofit/>
          </a:bodyPr>
          <a:lstStyle/>
          <a:p>
            <a:pPr marL="0" indent="0">
              <a:buNone/>
            </a:pPr>
            <a:r>
              <a:rPr lang="en-US" sz="3200" b="1" dirty="0" smtClean="0"/>
              <a:t>Telemetry-Driven</a:t>
            </a:r>
            <a:r>
              <a:rPr lang="en-US" sz="3200" b="1" dirty="0"/>
              <a:t> </a:t>
            </a:r>
            <a:r>
              <a:rPr lang="en-US" sz="3200" b="1" dirty="0" err="1" smtClean="0"/>
              <a:t>Dev</a:t>
            </a:r>
            <a:endParaRPr lang="en-US" sz="3200" b="1" dirty="0" smtClean="0"/>
          </a:p>
          <a:p>
            <a:r>
              <a:rPr lang="en-US" dirty="0" smtClean="0"/>
              <a:t>Need to know how long a Web API call is taking</a:t>
            </a:r>
          </a:p>
          <a:p>
            <a:r>
              <a:rPr lang="en-US" dirty="0" smtClean="0"/>
              <a:t>Need to diagnose error</a:t>
            </a:r>
          </a:p>
          <a:p>
            <a:r>
              <a:rPr lang="en-US" b="1" dirty="0" smtClean="0"/>
              <a:t>So we…</a:t>
            </a:r>
          </a:p>
          <a:p>
            <a:r>
              <a:rPr lang="en-US" dirty="0" smtClean="0"/>
              <a:t>Instrument the code</a:t>
            </a:r>
          </a:p>
          <a:p>
            <a:r>
              <a:rPr lang="en-US" dirty="0" smtClean="0"/>
              <a:t>Observe the data</a:t>
            </a:r>
          </a:p>
          <a:p>
            <a:r>
              <a:rPr lang="en-US" b="1" dirty="0" smtClean="0"/>
              <a:t>Then </a:t>
            </a:r>
            <a:r>
              <a:rPr lang="en-US" b="1" dirty="0"/>
              <a:t>proceed </a:t>
            </a:r>
            <a:r>
              <a:rPr lang="en-US" b="1" dirty="0" smtClean="0"/>
              <a:t>to…</a:t>
            </a:r>
          </a:p>
          <a:p>
            <a:r>
              <a:rPr lang="en-US" dirty="0" smtClean="0"/>
              <a:t>Answer questions &amp; explain issues using data</a:t>
            </a:r>
          </a:p>
        </p:txBody>
      </p:sp>
    </p:spTree>
    <p:extLst>
      <p:ext uri="{BB962C8B-B14F-4D97-AF65-F5344CB8AC3E}">
        <p14:creationId xmlns:p14="http://schemas.microsoft.com/office/powerpoint/2010/main" val="394731971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1" end="1"/>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4">
                                            <p:txEl>
                                              <p:pRg st="4" end="4"/>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
                                            <p:txEl>
                                              <p:pRg st="6" end="6"/>
                                            </p:txEl>
                                          </p:spTgt>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Semantic Logging is a Mindset</a:t>
            </a:r>
            <a:endParaRPr lang="en-US" dirty="0"/>
          </a:p>
        </p:txBody>
      </p:sp>
      <p:sp>
        <p:nvSpPr>
          <p:cNvPr id="3" name="Content Placeholder 2"/>
          <p:cNvSpPr>
            <a:spLocks noGrp="1"/>
          </p:cNvSpPr>
          <p:nvPr>
            <p:ph idx="1"/>
          </p:nvPr>
        </p:nvSpPr>
        <p:spPr/>
        <p:txBody>
          <a:bodyPr>
            <a:normAutofit/>
          </a:bodyPr>
          <a:lstStyle/>
          <a:p>
            <a:r>
              <a:rPr lang="en-US" dirty="0" smtClean="0"/>
              <a:t>Planning – </a:t>
            </a:r>
            <a:r>
              <a:rPr lang="en-US" dirty="0" err="1" smtClean="0"/>
              <a:t>dev</a:t>
            </a:r>
            <a:r>
              <a:rPr lang="en-US" dirty="0" smtClean="0"/>
              <a:t>, ops, business are all potential customers</a:t>
            </a:r>
          </a:p>
          <a:p>
            <a:r>
              <a:rPr lang="en-US" dirty="0" smtClean="0"/>
              <a:t> Move effort to earlier in development process – better-thought-out logging (instrumentation), rather than more effort in log parsing</a:t>
            </a:r>
          </a:p>
          <a:p>
            <a:r>
              <a:rPr lang="en-US" dirty="0" smtClean="0"/>
              <a:t>Think about what your application requires:</a:t>
            </a:r>
          </a:p>
          <a:p>
            <a:pPr lvl="1"/>
            <a:r>
              <a:rPr lang="en-US" dirty="0" smtClean="0"/>
              <a:t>Pattern: </a:t>
            </a:r>
            <a:r>
              <a:rPr lang="en-US" dirty="0" err="1" smtClean="0"/>
              <a:t>FooStart</a:t>
            </a:r>
            <a:r>
              <a:rPr lang="en-US" dirty="0" smtClean="0"/>
              <a:t>, </a:t>
            </a:r>
            <a:r>
              <a:rPr lang="en-US" dirty="0" err="1" smtClean="0"/>
              <a:t>FooEnd</a:t>
            </a:r>
            <a:r>
              <a:rPr lang="en-US" dirty="0" smtClean="0"/>
              <a:t>, </a:t>
            </a:r>
            <a:r>
              <a:rPr lang="en-US" dirty="0" err="1" smtClean="0"/>
              <a:t>FooException</a:t>
            </a:r>
            <a:endParaRPr lang="en-US" dirty="0" smtClean="0"/>
          </a:p>
          <a:p>
            <a:endParaRPr lang="en-US" dirty="0"/>
          </a:p>
        </p:txBody>
      </p:sp>
    </p:spTree>
    <p:extLst>
      <p:ext uri="{BB962C8B-B14F-4D97-AF65-F5344CB8AC3E}">
        <p14:creationId xmlns:p14="http://schemas.microsoft.com/office/powerpoint/2010/main" val="3077197381"/>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Telemetry Can Answer</a:t>
            </a:r>
            <a:endParaRPr lang="en-US" dirty="0"/>
          </a:p>
        </p:txBody>
      </p:sp>
      <p:sp>
        <p:nvSpPr>
          <p:cNvPr id="3" name="Content Placeholder 2"/>
          <p:cNvSpPr>
            <a:spLocks noGrp="1"/>
          </p:cNvSpPr>
          <p:nvPr>
            <p:ph idx="1"/>
          </p:nvPr>
        </p:nvSpPr>
        <p:spPr/>
        <p:txBody>
          <a:bodyPr>
            <a:normAutofit lnSpcReduction="10000"/>
          </a:bodyPr>
          <a:lstStyle/>
          <a:p>
            <a:r>
              <a:rPr lang="en-US" dirty="0" smtClean="0"/>
              <a:t>How long, on average, do my APIs take?</a:t>
            </a:r>
          </a:p>
          <a:p>
            <a:r>
              <a:rPr lang="en-US" dirty="0" smtClean="0"/>
              <a:t>Are my APIs meeting SLA?</a:t>
            </a:r>
          </a:p>
          <a:p>
            <a:r>
              <a:rPr lang="en-US" dirty="0" smtClean="0"/>
              <a:t>Is my site responding?</a:t>
            </a:r>
          </a:p>
          <a:p>
            <a:r>
              <a:rPr lang="en-US" dirty="0" smtClean="0"/>
              <a:t>How many users are currently on my site?</a:t>
            </a:r>
          </a:p>
          <a:p>
            <a:r>
              <a:rPr lang="en-US" dirty="0" smtClean="0"/>
              <a:t>Is everything going well?</a:t>
            </a:r>
          </a:p>
          <a:p>
            <a:pPr lvl="1"/>
            <a:r>
              <a:rPr lang="en-US" dirty="0" smtClean="0"/>
              <a:t> Code exceptions</a:t>
            </a:r>
          </a:p>
          <a:p>
            <a:r>
              <a:rPr lang="en-US" dirty="0" smtClean="0"/>
              <a:t>Is my current capacity optimal</a:t>
            </a:r>
          </a:p>
          <a:p>
            <a:pPr lvl="1"/>
            <a:r>
              <a:rPr lang="en-US" dirty="0" smtClean="0"/>
              <a:t>Cloud Services </a:t>
            </a:r>
            <a:endParaRPr lang="en-US" dirty="0"/>
          </a:p>
        </p:txBody>
      </p:sp>
    </p:spTree>
    <p:extLst>
      <p:ext uri="{BB962C8B-B14F-4D97-AF65-F5344CB8AC3E}">
        <p14:creationId xmlns:p14="http://schemas.microsoft.com/office/powerpoint/2010/main" val="1754672172"/>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Better-Defined </a:t>
            </a:r>
            <a:r>
              <a:rPr lang="en-US" dirty="0" smtClean="0">
                <a:sym typeface="Wingdings" panose="05000000000000000000" pitchFamily="2" charset="2"/>
              </a:rPr>
              <a:t> Automatable</a:t>
            </a:r>
            <a:endParaRPr lang="en-US" dirty="0"/>
          </a:p>
        </p:txBody>
      </p:sp>
      <p:sp>
        <p:nvSpPr>
          <p:cNvPr id="3" name="Content Placeholder 2"/>
          <p:cNvSpPr>
            <a:spLocks noGrp="1"/>
          </p:cNvSpPr>
          <p:nvPr>
            <p:ph idx="1"/>
          </p:nvPr>
        </p:nvSpPr>
        <p:spPr>
          <a:xfrm>
            <a:off x="457200" y="1524000"/>
            <a:ext cx="8458200" cy="5334000"/>
          </a:xfrm>
        </p:spPr>
        <p:txBody>
          <a:bodyPr>
            <a:normAutofit/>
          </a:bodyPr>
          <a:lstStyle/>
          <a:p>
            <a:r>
              <a:rPr lang="en-US" dirty="0" smtClean="0"/>
              <a:t>Some questions have answers that can be automated</a:t>
            </a:r>
          </a:p>
          <a:p>
            <a:pPr lvl="1"/>
            <a:r>
              <a:rPr lang="en-US" dirty="0" smtClean="0"/>
              <a:t>SLA performance compliance</a:t>
            </a:r>
          </a:p>
          <a:p>
            <a:pPr lvl="1"/>
            <a:r>
              <a:rPr lang="en-US" dirty="0" smtClean="0"/>
              <a:t>Up or Not</a:t>
            </a:r>
          </a:p>
          <a:p>
            <a:r>
              <a:rPr lang="en-US" dirty="0" smtClean="0"/>
              <a:t>Do X if Y – example, SLA</a:t>
            </a:r>
          </a:p>
          <a:p>
            <a:pPr lvl="1"/>
            <a:r>
              <a:rPr lang="en-US" dirty="0" smtClean="0"/>
              <a:t>SLA violations &gt; 5% in past hour, alert human</a:t>
            </a:r>
          </a:p>
          <a:p>
            <a:pPr lvl="1"/>
            <a:r>
              <a:rPr lang="en-US" dirty="0" smtClean="0"/>
              <a:t>At end of month, create report and apply credit</a:t>
            </a:r>
          </a:p>
          <a:p>
            <a:r>
              <a:rPr lang="en-US" dirty="0" smtClean="0"/>
              <a:t>MUST HAVE </a:t>
            </a:r>
            <a:r>
              <a:rPr lang="en-US" b="1" dirty="0" smtClean="0"/>
              <a:t>STRUCTURED</a:t>
            </a:r>
            <a:r>
              <a:rPr lang="en-US" dirty="0" smtClean="0"/>
              <a:t> DATA to be possible</a:t>
            </a:r>
          </a:p>
          <a:p>
            <a:pPr lvl="1"/>
            <a:r>
              <a:rPr lang="en-US" dirty="0" smtClean="0"/>
              <a:t>Processing the data exercise for reader </a:t>
            </a:r>
            <a:r>
              <a:rPr lang="en-US" dirty="0" smtClean="0">
                <a:sym typeface="Wingdings" panose="05000000000000000000" pitchFamily="2" charset="2"/>
              </a:rPr>
              <a:t></a:t>
            </a:r>
            <a:endParaRPr lang="en-US" dirty="0" smtClean="0"/>
          </a:p>
        </p:txBody>
      </p:sp>
    </p:spTree>
    <p:extLst>
      <p:ext uri="{BB962C8B-B14F-4D97-AF65-F5344CB8AC3E}">
        <p14:creationId xmlns:p14="http://schemas.microsoft.com/office/powerpoint/2010/main" val="3087102378"/>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Tools for Answering Questions</a:t>
            </a:r>
            <a:endParaRPr lang="en-US" dirty="0"/>
          </a:p>
        </p:txBody>
      </p:sp>
      <p:sp>
        <p:nvSpPr>
          <p:cNvPr id="3" name="Content Placeholder 2"/>
          <p:cNvSpPr>
            <a:spLocks noGrp="1"/>
          </p:cNvSpPr>
          <p:nvPr>
            <p:ph idx="1"/>
          </p:nvPr>
        </p:nvSpPr>
        <p:spPr/>
        <p:txBody>
          <a:bodyPr/>
          <a:lstStyle/>
          <a:p>
            <a:r>
              <a:rPr lang="en-US" dirty="0" smtClean="0"/>
              <a:t>ETW, SLAB, </a:t>
            </a:r>
            <a:r>
              <a:rPr lang="en-US" dirty="0" err="1" smtClean="0"/>
              <a:t>PerfView</a:t>
            </a:r>
            <a:endParaRPr lang="en-US" dirty="0" smtClean="0"/>
          </a:p>
          <a:p>
            <a:r>
              <a:rPr lang="en-US" dirty="0" smtClean="0"/>
              <a:t>Windows Azure Diagnostics (WAD)</a:t>
            </a:r>
          </a:p>
          <a:p>
            <a:pPr lvl="1"/>
            <a:r>
              <a:rPr lang="en-US" dirty="0" smtClean="0"/>
              <a:t>(quick demo if there’s time)</a:t>
            </a:r>
          </a:p>
          <a:p>
            <a:r>
              <a:rPr lang="en-US" dirty="0" smtClean="0"/>
              <a:t>Log4net, </a:t>
            </a:r>
            <a:r>
              <a:rPr lang="en-US" dirty="0" err="1" smtClean="0"/>
              <a:t>nlog</a:t>
            </a:r>
            <a:r>
              <a:rPr lang="en-US" dirty="0" smtClean="0"/>
              <a:t>, Enterprise Library Logging AB</a:t>
            </a:r>
          </a:p>
          <a:p>
            <a:endParaRPr lang="en-US" dirty="0" smtClean="0"/>
          </a:p>
          <a:p>
            <a:r>
              <a:rPr lang="en-US" dirty="0" smtClean="0"/>
              <a:t>…</a:t>
            </a:r>
          </a:p>
          <a:p>
            <a:r>
              <a:rPr lang="en-US" b="1" dirty="0" smtClean="0"/>
              <a:t>But wait – there’s more!</a:t>
            </a:r>
            <a:endParaRPr lang="en-US" b="1" dirty="0"/>
          </a:p>
        </p:txBody>
      </p:sp>
    </p:spTree>
    <p:extLst>
      <p:ext uri="{BB962C8B-B14F-4D97-AF65-F5344CB8AC3E}">
        <p14:creationId xmlns:p14="http://schemas.microsoft.com/office/powerpoint/2010/main" val="297098849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Right Tool for the Job</a:t>
            </a:r>
            <a:endParaRPr lang="en-US" dirty="0"/>
          </a:p>
        </p:txBody>
      </p:sp>
      <p:sp>
        <p:nvSpPr>
          <p:cNvPr id="3" name="Content Placeholder 2"/>
          <p:cNvSpPr>
            <a:spLocks noGrp="1"/>
          </p:cNvSpPr>
          <p:nvPr>
            <p:ph idx="1"/>
          </p:nvPr>
        </p:nvSpPr>
        <p:spPr/>
        <p:txBody>
          <a:bodyPr/>
          <a:lstStyle/>
          <a:p>
            <a:r>
              <a:rPr lang="en-US" dirty="0" smtClean="0"/>
              <a:t>Windows Azure Portal</a:t>
            </a:r>
          </a:p>
          <a:p>
            <a:r>
              <a:rPr lang="en-US" dirty="0" smtClean="0"/>
              <a:t>Windows Azure Diagnostics</a:t>
            </a:r>
          </a:p>
          <a:p>
            <a:r>
              <a:rPr lang="en-US" dirty="0" smtClean="0"/>
              <a:t>ELMAH</a:t>
            </a:r>
          </a:p>
          <a:p>
            <a:r>
              <a:rPr lang="en-US" dirty="0" smtClean="0"/>
              <a:t>Glimpse</a:t>
            </a:r>
          </a:p>
          <a:p>
            <a:r>
              <a:rPr lang="en-US" dirty="0" smtClean="0"/>
              <a:t>Google Analytics Real Time</a:t>
            </a:r>
          </a:p>
          <a:p>
            <a:r>
              <a:rPr lang="en-US" dirty="0" smtClean="0"/>
              <a:t>(some for money like…)</a:t>
            </a:r>
          </a:p>
          <a:p>
            <a:r>
              <a:rPr lang="en-US" dirty="0" err="1" smtClean="0"/>
              <a:t>AppDyanmics</a:t>
            </a:r>
            <a:r>
              <a:rPr lang="en-US" dirty="0" smtClean="0"/>
              <a:t>, New Relic, Azure Watch, …</a:t>
            </a:r>
            <a:endParaRPr lang="en-US" dirty="0"/>
          </a:p>
        </p:txBody>
      </p:sp>
    </p:spTree>
    <p:extLst>
      <p:ext uri="{BB962C8B-B14F-4D97-AF65-F5344CB8AC3E}">
        <p14:creationId xmlns:p14="http://schemas.microsoft.com/office/powerpoint/2010/main" val="1180443365"/>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ELMAH email</a:t>
            </a:r>
            <a:endParaRPr lang="en-US" dirty="0"/>
          </a:p>
        </p:txBody>
      </p:sp>
      <p:sp>
        <p:nvSpPr>
          <p:cNvPr id="4" name="Content Placeholder 3"/>
          <p:cNvSpPr>
            <a:spLocks noGrp="1"/>
          </p:cNvSpPr>
          <p:nvPr>
            <p:ph sz="half" idx="2"/>
          </p:nvPr>
        </p:nvSpPr>
        <p:spPr>
          <a:xfrm>
            <a:off x="457200" y="1600200"/>
            <a:ext cx="8229600" cy="4525963"/>
          </a:xfrm>
        </p:spPr>
        <p:txBody>
          <a:bodyPr>
            <a:noAutofit/>
          </a:bodyPr>
          <a:lstStyle/>
          <a:p>
            <a:pPr marL="0" indent="0">
              <a:buNone/>
            </a:pPr>
            <a:r>
              <a:rPr lang="en-US" sz="2400" dirty="0" smtClean="0"/>
              <a:t>From</a:t>
            </a:r>
            <a:r>
              <a:rPr lang="en-US" sz="2400" dirty="0"/>
              <a:t>: </a:t>
            </a:r>
            <a:r>
              <a:rPr lang="en-US" sz="2400" dirty="0" smtClean="0"/>
              <a:t>&lt;</a:t>
            </a:r>
            <a:r>
              <a:rPr lang="en-US" sz="2400" b="1" dirty="0" err="1" smtClean="0"/>
              <a:t>monitor</a:t>
            </a:r>
            <a:r>
              <a:rPr lang="en-US" sz="2400" dirty="0" err="1" smtClean="0"/>
              <a:t>@pageofphotos.com</a:t>
            </a:r>
            <a:r>
              <a:rPr lang="en-US" sz="2400" dirty="0"/>
              <a:t>&gt;</a:t>
            </a:r>
            <a:br>
              <a:rPr lang="en-US" sz="2400" dirty="0"/>
            </a:br>
            <a:r>
              <a:rPr lang="en-US" sz="2400" dirty="0"/>
              <a:t>Date: Wed, </a:t>
            </a:r>
            <a:r>
              <a:rPr lang="en-US" sz="2400" dirty="0" smtClean="0"/>
              <a:t>Sep </a:t>
            </a:r>
            <a:r>
              <a:rPr lang="en-US" sz="2400" dirty="0"/>
              <a:t>1</a:t>
            </a:r>
            <a:r>
              <a:rPr lang="en-US" sz="2400" dirty="0" smtClean="0"/>
              <a:t>1</a:t>
            </a:r>
            <a:r>
              <a:rPr lang="en-US" sz="2400" dirty="0"/>
              <a:t>, </a:t>
            </a:r>
            <a:r>
              <a:rPr lang="en-US" sz="2400" dirty="0" smtClean="0"/>
              <a:t>2013 </a:t>
            </a:r>
            <a:r>
              <a:rPr lang="en-US" sz="2400" dirty="0"/>
              <a:t>at 2:09 PM</a:t>
            </a:r>
            <a:br>
              <a:rPr lang="en-US" sz="2400" dirty="0"/>
            </a:br>
            <a:r>
              <a:rPr lang="en-US" sz="2400" dirty="0"/>
              <a:t>Subject: ELMAH-</a:t>
            </a:r>
            <a:r>
              <a:rPr lang="en-US" sz="2400" dirty="0" err="1"/>
              <a:t>PageOfPhotos</a:t>
            </a:r>
            <a:r>
              <a:rPr lang="en-US" sz="2400" dirty="0"/>
              <a:t>-Error</a:t>
            </a:r>
            <a:br>
              <a:rPr lang="en-US" sz="2400" dirty="0"/>
            </a:br>
            <a:r>
              <a:rPr lang="en-US" sz="2400" dirty="0"/>
              <a:t>To: </a:t>
            </a:r>
            <a:r>
              <a:rPr lang="en-US" sz="2400" dirty="0" err="1"/>
              <a:t>codingoutloud@gmail.com</a:t>
            </a:r>
            <a:endParaRPr lang="en-US" sz="2400" dirty="0"/>
          </a:p>
          <a:p>
            <a:pPr marL="0" indent="0">
              <a:buNone/>
            </a:pPr>
            <a:r>
              <a:rPr lang="en-US" sz="2400" b="1" dirty="0" err="1"/>
              <a:t>System.Web.HttpException</a:t>
            </a:r>
            <a:r>
              <a:rPr lang="en-US" sz="2400" b="1" dirty="0"/>
              <a:t>: The controller for path '/create-error' was not found or does not implement </a:t>
            </a:r>
            <a:r>
              <a:rPr lang="en-US" sz="2400" b="1" dirty="0" err="1"/>
              <a:t>IController</a:t>
            </a:r>
            <a:r>
              <a:rPr lang="en-US" sz="2400" b="1" dirty="0"/>
              <a:t>.</a:t>
            </a:r>
          </a:p>
          <a:p>
            <a:pPr marL="0" indent="0">
              <a:buNone/>
            </a:pPr>
            <a:r>
              <a:rPr lang="en-US" sz="2400" dirty="0"/>
              <a:t>Generated: Wed, 21 Nov 2012 19:08:59 GMT</a:t>
            </a:r>
          </a:p>
          <a:p>
            <a:pPr marL="0" indent="0">
              <a:buNone/>
            </a:pPr>
            <a:r>
              <a:rPr lang="en-US" sz="2400" dirty="0" err="1"/>
              <a:t>System.Web.HttpException</a:t>
            </a:r>
            <a:r>
              <a:rPr lang="en-US" sz="2400" dirty="0"/>
              <a:t> (0x80004005): The controller for path '/create-error' was not found or does not implement </a:t>
            </a:r>
            <a:r>
              <a:rPr lang="en-US" sz="2400" dirty="0" err="1"/>
              <a:t>IController</a:t>
            </a:r>
            <a:r>
              <a:rPr lang="en-US" sz="2400" dirty="0"/>
              <a:t>.     at </a:t>
            </a:r>
            <a:r>
              <a:rPr lang="en-US" sz="2400" dirty="0" err="1"/>
              <a:t>System.Web.Mvc.DefaultControllerFactory.GetControllerInstance</a:t>
            </a:r>
            <a:r>
              <a:rPr lang="en-US" sz="2400" dirty="0"/>
              <a:t>(</a:t>
            </a:r>
            <a:r>
              <a:rPr lang="en-US" sz="2400" dirty="0" err="1"/>
              <a:t>RequestContext</a:t>
            </a:r>
            <a:r>
              <a:rPr lang="en-US" sz="2400" dirty="0"/>
              <a:t> </a:t>
            </a:r>
            <a:r>
              <a:rPr lang="en-US" sz="2400" dirty="0" err="1"/>
              <a:t>requestContext</a:t>
            </a:r>
            <a:r>
              <a:rPr lang="en-US" sz="2400" dirty="0"/>
              <a:t>, Type </a:t>
            </a:r>
            <a:r>
              <a:rPr lang="en-US" sz="2400" dirty="0" err="1"/>
              <a:t>controllerType</a:t>
            </a:r>
            <a:r>
              <a:rPr lang="en-US" sz="2400" dirty="0"/>
              <a:t>)     at </a:t>
            </a:r>
            <a:r>
              <a:rPr lang="en-US" sz="2400" dirty="0" err="1"/>
              <a:t>System.Web.Mvc.DefaultControllerFactory.CreateController</a:t>
            </a:r>
            <a:r>
              <a:rPr lang="en-US" sz="2400" dirty="0"/>
              <a:t>(</a:t>
            </a:r>
            <a:r>
              <a:rPr lang="en-US" sz="2400" dirty="0" err="1"/>
              <a:t>RequestContext</a:t>
            </a:r>
            <a:r>
              <a:rPr lang="en-US" sz="2400" dirty="0"/>
              <a:t> </a:t>
            </a:r>
            <a:r>
              <a:rPr lang="en-US" sz="2400" dirty="0" err="1"/>
              <a:t>requestContext</a:t>
            </a:r>
            <a:r>
              <a:rPr lang="en-US" sz="2400" dirty="0"/>
              <a:t>, String </a:t>
            </a:r>
            <a:r>
              <a:rPr lang="en-US" sz="2400" dirty="0" err="1"/>
              <a:t>controllerName</a:t>
            </a:r>
            <a:r>
              <a:rPr lang="en-US" sz="2400" dirty="0"/>
              <a:t>)     at </a:t>
            </a:r>
            <a:r>
              <a:rPr lang="en-US" sz="2400" dirty="0" err="1"/>
              <a:t>System.Web.Mvc.MvcHandler.ProcessRequestInit</a:t>
            </a:r>
            <a:r>
              <a:rPr lang="en-US" sz="2400" dirty="0"/>
              <a:t>(</a:t>
            </a:r>
            <a:r>
              <a:rPr lang="en-US" sz="2400" dirty="0" err="1"/>
              <a:t>HttpContextBase</a:t>
            </a:r>
            <a:r>
              <a:rPr lang="en-US" sz="2400" dirty="0"/>
              <a:t> </a:t>
            </a:r>
            <a:r>
              <a:rPr lang="en-US" sz="2400" dirty="0" err="1"/>
              <a:t>httpContext</a:t>
            </a:r>
            <a:r>
              <a:rPr lang="en-US" sz="2400" dirty="0"/>
              <a:t>, </a:t>
            </a:r>
            <a:r>
              <a:rPr lang="en-US" sz="2400" dirty="0" err="1"/>
              <a:t>IController</a:t>
            </a:r>
            <a:r>
              <a:rPr lang="en-US" sz="2400" dirty="0"/>
              <a:t>&amp; controller, </a:t>
            </a:r>
            <a:r>
              <a:rPr lang="en-US" sz="2400" dirty="0" err="1"/>
              <a:t>IControllerFactory</a:t>
            </a:r>
            <a:r>
              <a:rPr lang="en-US" sz="2400" dirty="0"/>
              <a:t>&amp; factory)     at </a:t>
            </a:r>
            <a:r>
              <a:rPr lang="en-US" sz="2400" dirty="0" err="1"/>
              <a:t>System.Web.Mvc.MvcHandler.BeginProcessRequest</a:t>
            </a:r>
            <a:r>
              <a:rPr lang="en-US" sz="2400" dirty="0"/>
              <a:t>(</a:t>
            </a:r>
            <a:r>
              <a:rPr lang="en-US" sz="2400" dirty="0" err="1"/>
              <a:t>HttpContextBase</a:t>
            </a:r>
            <a:r>
              <a:rPr lang="en-US" sz="2400" dirty="0"/>
              <a:t> </a:t>
            </a:r>
            <a:r>
              <a:rPr lang="en-US" sz="2400" dirty="0" err="1"/>
              <a:t>httpContext</a:t>
            </a:r>
            <a:r>
              <a:rPr lang="en-US" sz="2400" dirty="0"/>
              <a:t>, </a:t>
            </a:r>
            <a:r>
              <a:rPr lang="en-US" sz="2400" dirty="0" err="1"/>
              <a:t>AsyncCallback</a:t>
            </a:r>
            <a:r>
              <a:rPr lang="en-US" sz="2400" dirty="0"/>
              <a:t> callback, Object state)     at System.Web.HttpApplication.CallHandlerExecutionStep.System.Web.HttpApplication.IExecutionStep.Execute()     at </a:t>
            </a:r>
            <a:r>
              <a:rPr lang="en-US" sz="2400" dirty="0" err="1"/>
              <a:t>System.Web.HttpApplication.ExecuteStep</a:t>
            </a:r>
            <a:r>
              <a:rPr lang="en-US" sz="2400" dirty="0"/>
              <a:t>(</a:t>
            </a:r>
            <a:r>
              <a:rPr lang="en-US" sz="2400" dirty="0" err="1"/>
              <a:t>IExecutionStep</a:t>
            </a:r>
            <a:r>
              <a:rPr lang="en-US" sz="2400" dirty="0"/>
              <a:t> step, Boolean&amp; </a:t>
            </a:r>
            <a:r>
              <a:rPr lang="en-US" sz="2400" dirty="0" err="1"/>
              <a:t>completedSynchronously</a:t>
            </a:r>
            <a:r>
              <a:rPr lang="en-US" sz="2400" dirty="0"/>
              <a:t>)  		</a:t>
            </a:r>
          </a:p>
          <a:p>
            <a:pPr marL="0" indent="0">
              <a:buNone/>
            </a:pPr>
            <a:r>
              <a:rPr lang="en-US" sz="2400" b="1" dirty="0"/>
              <a:t>Server Variables </a:t>
            </a:r>
            <a:endParaRPr lang="en-US" sz="2400" dirty="0"/>
          </a:p>
          <a:p>
            <a:pPr marL="0" indent="0">
              <a:buNone/>
            </a:pPr>
            <a:r>
              <a:rPr lang="en-US" sz="2400" b="1" dirty="0"/>
              <a:t>Name</a:t>
            </a:r>
            <a:endParaRPr lang="en-US" sz="2400" dirty="0"/>
          </a:p>
          <a:p>
            <a:pPr marL="0" indent="0">
              <a:buNone/>
            </a:pPr>
            <a:r>
              <a:rPr lang="en-US" sz="2400" b="1" dirty="0"/>
              <a:t>Value</a:t>
            </a:r>
            <a:endParaRPr lang="en-US" sz="2400" dirty="0"/>
          </a:p>
          <a:p>
            <a:pPr marL="0" indent="0">
              <a:buNone/>
            </a:pPr>
            <a:r>
              <a:rPr lang="en-US" sz="2400" dirty="0"/>
              <a:t>ALL_HTTP</a:t>
            </a:r>
          </a:p>
          <a:p>
            <a:pPr marL="0" indent="0">
              <a:buNone/>
            </a:pPr>
            <a:r>
              <a:rPr lang="en-US" sz="2400" dirty="0" err="1"/>
              <a:t>HTTP_CONNECTION:keep-alive</a:t>
            </a:r>
            <a:r>
              <a:rPr lang="en-US" sz="2400" dirty="0"/>
              <a:t> </a:t>
            </a:r>
            <a:r>
              <a:rPr lang="en-US" sz="2400" dirty="0" err="1"/>
              <a:t>HTTP_ACCEPT:text</a:t>
            </a:r>
            <a:r>
              <a:rPr lang="en-US" sz="2400" dirty="0"/>
              <a:t>/</a:t>
            </a:r>
            <a:r>
              <a:rPr lang="en-US" sz="2400" dirty="0" err="1"/>
              <a:t>html,application</a:t>
            </a:r>
            <a:r>
              <a:rPr lang="en-US" sz="2400" dirty="0"/>
              <a:t>/</a:t>
            </a:r>
            <a:r>
              <a:rPr lang="en-US" sz="2400" dirty="0" err="1"/>
              <a:t>xhtml+xml,application</a:t>
            </a:r>
            <a:r>
              <a:rPr lang="en-US" sz="2400" dirty="0"/>
              <a:t>/</a:t>
            </a:r>
            <a:r>
              <a:rPr lang="en-US" sz="2400" dirty="0" err="1"/>
              <a:t>xml;q</a:t>
            </a:r>
            <a:r>
              <a:rPr lang="en-US" sz="2400" dirty="0"/>
              <a:t>=0.9,*/*;q=0.8 </a:t>
            </a:r>
            <a:r>
              <a:rPr lang="en-US" sz="2400" dirty="0" err="1"/>
              <a:t>HTTP_ACCEPT_ENCODING:gzip</a:t>
            </a:r>
            <a:r>
              <a:rPr lang="en-US" sz="2400" dirty="0"/>
              <a:t>, deflate </a:t>
            </a:r>
            <a:r>
              <a:rPr lang="en-US" sz="2400" dirty="0" err="1"/>
              <a:t>HTTP_ACCEPT_LANGUAGE:en-US,en;q</a:t>
            </a:r>
            <a:r>
              <a:rPr lang="en-US" sz="2400" dirty="0"/>
              <a:t>=0.5 </a:t>
            </a:r>
            <a:r>
              <a:rPr lang="en-US" sz="2400" dirty="0" err="1"/>
              <a:t>HTTP_COOKIE:ASP.NET_SessionId</a:t>
            </a:r>
            <a:r>
              <a:rPr lang="en-US" sz="2400" dirty="0"/>
              <a:t>=ishz5hhymltvtzwvz54gvble </a:t>
            </a:r>
            <a:r>
              <a:rPr lang="en-US" sz="2400" dirty="0" err="1"/>
              <a:t>HTTP_HOST:</a:t>
            </a:r>
            <a:r>
              <a:rPr lang="en-US" sz="2400" dirty="0" err="1">
                <a:hlinkClick r:id="rId2"/>
              </a:rPr>
              <a:t>pageofphotos.cloudapp.net</a:t>
            </a:r>
            <a:r>
              <a:rPr lang="en-US" sz="2400" dirty="0"/>
              <a:t> </a:t>
            </a:r>
            <a:r>
              <a:rPr lang="en-US" sz="2400" dirty="0" err="1"/>
              <a:t>HTTP_USER_AGENT:Mozilla</a:t>
            </a:r>
            <a:r>
              <a:rPr lang="en-US" sz="2400" dirty="0"/>
              <a:t>/5.0 (Windows NT 6.2; WOW64; rv:16.0) Gecko/20100101 Firefox/16.0 HTTP_DNT:1 HTTP_X_CLICKONCESUPPORT:( .NET CLR 3.5.30729; .NET4.0E) </a:t>
            </a:r>
          </a:p>
          <a:p>
            <a:pPr marL="0" indent="0">
              <a:buNone/>
            </a:pPr>
            <a:r>
              <a:rPr lang="en-US" sz="2400" dirty="0"/>
              <a:t>ALL_RAW</a:t>
            </a:r>
          </a:p>
          <a:p>
            <a:pPr marL="0" indent="0">
              <a:buNone/>
            </a:pPr>
            <a:r>
              <a:rPr lang="en-US" sz="2400" dirty="0"/>
              <a:t>Connection: keep-alive Accept: text/</a:t>
            </a:r>
            <a:r>
              <a:rPr lang="en-US" sz="2400" dirty="0" err="1"/>
              <a:t>html,application</a:t>
            </a:r>
            <a:r>
              <a:rPr lang="en-US" sz="2400" dirty="0"/>
              <a:t>/</a:t>
            </a:r>
            <a:r>
              <a:rPr lang="en-US" sz="2400" dirty="0" err="1"/>
              <a:t>xhtml+xml,application</a:t>
            </a:r>
            <a:r>
              <a:rPr lang="en-US" sz="2400" dirty="0"/>
              <a:t>/</a:t>
            </a:r>
            <a:r>
              <a:rPr lang="en-US" sz="2400" dirty="0" err="1"/>
              <a:t>xml;q</a:t>
            </a:r>
            <a:r>
              <a:rPr lang="en-US" sz="2400" dirty="0"/>
              <a:t>=0.9,*/*;q=0.8 Accept-Encoding: </a:t>
            </a:r>
            <a:r>
              <a:rPr lang="en-US" sz="2400" dirty="0" err="1"/>
              <a:t>gzip</a:t>
            </a:r>
            <a:r>
              <a:rPr lang="en-US" sz="2400" dirty="0"/>
              <a:t>, deflate Accept-Language: </a:t>
            </a:r>
            <a:r>
              <a:rPr lang="en-US" sz="2400" dirty="0" err="1"/>
              <a:t>en-US,en;q</a:t>
            </a:r>
            <a:r>
              <a:rPr lang="en-US" sz="2400" dirty="0"/>
              <a:t>=0.5 Cookie: </a:t>
            </a:r>
            <a:r>
              <a:rPr lang="en-US" sz="2400" dirty="0" err="1"/>
              <a:t>ASP.NET_SessionId</a:t>
            </a:r>
            <a:r>
              <a:rPr lang="en-US" sz="2400" dirty="0"/>
              <a:t>=ishz5hhymltvtzwvz54gvble Host: </a:t>
            </a:r>
            <a:r>
              <a:rPr lang="en-US" sz="2400" dirty="0">
                <a:hlinkClick r:id="rId2"/>
              </a:rPr>
              <a:t>pageofphotos.cloudapp.net</a:t>
            </a:r>
            <a:r>
              <a:rPr lang="en-US" sz="2400" dirty="0"/>
              <a:t> User-Agent: Mozilla/5.0 (Windows NT 6.2; WOW64; rv:16.0) Gecko/20100101 Firefox/16.0 DNT: 1 X-</a:t>
            </a:r>
            <a:r>
              <a:rPr lang="en-US" sz="2400" dirty="0" err="1"/>
              <a:t>ClickOnceSupport</a:t>
            </a:r>
            <a:r>
              <a:rPr lang="en-US" sz="2400" dirty="0"/>
              <a:t>: ( .NET CLR 3.5.30729; .NET4.0E) </a:t>
            </a:r>
          </a:p>
          <a:p>
            <a:pPr marL="0" indent="0">
              <a:buNone/>
            </a:pPr>
            <a:r>
              <a:rPr lang="en-US" sz="2400" dirty="0"/>
              <a:t>APPL_MD_PATH</a:t>
            </a:r>
          </a:p>
          <a:p>
            <a:pPr marL="0" indent="0">
              <a:buNone/>
            </a:pPr>
            <a:r>
              <a:rPr lang="en-US" sz="2400" dirty="0"/>
              <a:t>/LM/W3SVC/1273337584/ROOT</a:t>
            </a:r>
          </a:p>
          <a:p>
            <a:pPr marL="0" indent="0">
              <a:buNone/>
            </a:pPr>
            <a:r>
              <a:rPr lang="en-US" sz="2400" dirty="0"/>
              <a:t>APPL_PHYSICAL_PATH</a:t>
            </a:r>
          </a:p>
          <a:p>
            <a:pPr marL="0" indent="0">
              <a:buNone/>
            </a:pPr>
            <a:r>
              <a:rPr lang="en-US" sz="2400" dirty="0"/>
              <a:t>F:\</a:t>
            </a:r>
            <a:r>
              <a:rPr lang="en-US" sz="2400" dirty="0" err="1"/>
              <a:t>sitesroot</a:t>
            </a:r>
            <a:r>
              <a:rPr lang="en-US" sz="2400" dirty="0"/>
              <a:t>\0\</a:t>
            </a:r>
          </a:p>
          <a:p>
            <a:pPr marL="0" indent="0">
              <a:buNone/>
            </a:pPr>
            <a:r>
              <a:rPr lang="en-US" sz="2400" dirty="0"/>
              <a:t>AUTH_TYPE</a:t>
            </a:r>
          </a:p>
          <a:p>
            <a:pPr marL="0" indent="0">
              <a:buNone/>
            </a:pPr>
            <a:r>
              <a:rPr lang="en-US" sz="2400" dirty="0"/>
              <a:t> </a:t>
            </a:r>
          </a:p>
          <a:p>
            <a:pPr marL="0" indent="0">
              <a:buNone/>
            </a:pPr>
            <a:r>
              <a:rPr lang="en-US" sz="2400" dirty="0"/>
              <a:t>AUTH_USER</a:t>
            </a:r>
          </a:p>
          <a:p>
            <a:pPr marL="0" indent="0">
              <a:buNone/>
            </a:pPr>
            <a:r>
              <a:rPr lang="en-US" sz="2400" dirty="0"/>
              <a:t> </a:t>
            </a:r>
          </a:p>
          <a:p>
            <a:pPr marL="0" indent="0">
              <a:buNone/>
            </a:pPr>
            <a:r>
              <a:rPr lang="en-US" sz="2400" dirty="0"/>
              <a:t>AUTH_PASSWORD</a:t>
            </a:r>
          </a:p>
          <a:p>
            <a:pPr marL="0" indent="0">
              <a:buNone/>
            </a:pPr>
            <a:r>
              <a:rPr lang="en-US" sz="2400" dirty="0"/>
              <a:t>*****</a:t>
            </a:r>
          </a:p>
          <a:p>
            <a:pPr marL="0" indent="0">
              <a:buNone/>
            </a:pPr>
            <a:r>
              <a:rPr lang="en-US" sz="2400" dirty="0"/>
              <a:t>LOGON_USER</a:t>
            </a:r>
          </a:p>
          <a:p>
            <a:pPr marL="0" indent="0">
              <a:buNone/>
            </a:pPr>
            <a:r>
              <a:rPr lang="en-US" sz="2400" dirty="0"/>
              <a:t> </a:t>
            </a:r>
          </a:p>
          <a:p>
            <a:pPr marL="0" indent="0">
              <a:buNone/>
            </a:pPr>
            <a:r>
              <a:rPr lang="en-US" sz="2400" dirty="0"/>
              <a:t>… … … </a:t>
            </a:r>
          </a:p>
          <a:p>
            <a:pPr marL="0" indent="0">
              <a:buNone/>
            </a:pPr>
            <a:r>
              <a:rPr lang="en-US" sz="2400" dirty="0"/>
              <a:t> </a:t>
            </a:r>
          </a:p>
          <a:p>
            <a:pPr marL="0" indent="0">
              <a:buNone/>
            </a:pPr>
            <a:r>
              <a:rPr lang="en-US" sz="2400" dirty="0"/>
              <a:t>INSTANCE_META_PATH</a:t>
            </a:r>
          </a:p>
          <a:p>
            <a:pPr marL="0" indent="0">
              <a:buNone/>
            </a:pPr>
            <a:r>
              <a:rPr lang="en-US" sz="2400" dirty="0"/>
              <a:t>/LM/W3SVC/1273337584</a:t>
            </a:r>
          </a:p>
          <a:p>
            <a:pPr marL="0" indent="0">
              <a:buNone/>
            </a:pPr>
            <a:r>
              <a:rPr lang="en-US" sz="2400" dirty="0"/>
              <a:t>LOCAL_ADDR</a:t>
            </a:r>
          </a:p>
          <a:p>
            <a:pPr marL="0" indent="0">
              <a:buNone/>
            </a:pPr>
            <a:r>
              <a:rPr lang="en-US" sz="2400" dirty="0"/>
              <a:t>10.207.192.38</a:t>
            </a:r>
          </a:p>
          <a:p>
            <a:pPr marL="0" indent="0">
              <a:buNone/>
            </a:pPr>
            <a:r>
              <a:rPr lang="en-US" sz="2400" dirty="0"/>
              <a:t>PATH_INFO</a:t>
            </a:r>
          </a:p>
          <a:p>
            <a:pPr marL="0" indent="0">
              <a:buNone/>
            </a:pPr>
            <a:r>
              <a:rPr lang="en-US" sz="2400" dirty="0"/>
              <a:t>/create-error</a:t>
            </a:r>
          </a:p>
          <a:p>
            <a:pPr marL="0" indent="0">
              <a:buNone/>
            </a:pPr>
            <a:r>
              <a:rPr lang="en-US" sz="2400" dirty="0"/>
              <a:t>PATH_TRANSLATED</a:t>
            </a:r>
          </a:p>
          <a:p>
            <a:pPr marL="0" indent="0">
              <a:buNone/>
            </a:pPr>
            <a:r>
              <a:rPr lang="en-US" sz="2400" dirty="0"/>
              <a:t>F:\</a:t>
            </a:r>
            <a:r>
              <a:rPr lang="en-US" sz="2400" dirty="0" err="1"/>
              <a:t>sitesroot</a:t>
            </a:r>
            <a:r>
              <a:rPr lang="en-US" sz="2400" dirty="0"/>
              <a:t>\0\create-error</a:t>
            </a:r>
          </a:p>
          <a:p>
            <a:pPr marL="0" indent="0">
              <a:buNone/>
            </a:pPr>
            <a:r>
              <a:rPr lang="en-US" sz="2400" dirty="0"/>
              <a:t>QUERY_STRING</a:t>
            </a:r>
          </a:p>
          <a:p>
            <a:pPr marL="0" indent="0">
              <a:buNone/>
            </a:pPr>
            <a:r>
              <a:rPr lang="en-US" sz="2400" dirty="0"/>
              <a:t> </a:t>
            </a:r>
          </a:p>
          <a:p>
            <a:pPr marL="0" indent="0">
              <a:buNone/>
            </a:pPr>
            <a:r>
              <a:rPr lang="en-US" sz="2400" dirty="0"/>
              <a:t>REMOTE_ADDR</a:t>
            </a:r>
          </a:p>
          <a:p>
            <a:pPr marL="0" indent="0">
              <a:buNone/>
            </a:pPr>
            <a:r>
              <a:rPr lang="en-US" sz="2400" dirty="0"/>
              <a:t>108.49.97.48</a:t>
            </a:r>
          </a:p>
          <a:p>
            <a:pPr marL="0" indent="0">
              <a:buNone/>
            </a:pPr>
            <a:r>
              <a:rPr lang="en-US" sz="2400" dirty="0"/>
              <a:t>REMOTE_HOST</a:t>
            </a:r>
          </a:p>
          <a:p>
            <a:pPr marL="0" indent="0">
              <a:buNone/>
            </a:pPr>
            <a:r>
              <a:rPr lang="en-US" sz="2400" dirty="0"/>
              <a:t>108.49.97.48</a:t>
            </a:r>
          </a:p>
          <a:p>
            <a:pPr marL="0" indent="0">
              <a:buNone/>
            </a:pPr>
            <a:r>
              <a:rPr lang="en-US" sz="2400" dirty="0"/>
              <a:t>REMOTE_PORT</a:t>
            </a:r>
          </a:p>
          <a:p>
            <a:pPr marL="0" indent="0">
              <a:buNone/>
            </a:pPr>
            <a:r>
              <a:rPr lang="en-US" sz="2400" dirty="0"/>
              <a:t>7102</a:t>
            </a:r>
          </a:p>
          <a:p>
            <a:pPr marL="0" indent="0">
              <a:buNone/>
            </a:pPr>
            <a:r>
              <a:rPr lang="en-US" sz="2400" dirty="0"/>
              <a:t>REQUEST_METHOD</a:t>
            </a:r>
          </a:p>
          <a:p>
            <a:pPr marL="0" indent="0">
              <a:buNone/>
            </a:pPr>
            <a:r>
              <a:rPr lang="en-US" sz="2400" dirty="0"/>
              <a:t>GET</a:t>
            </a:r>
          </a:p>
          <a:p>
            <a:pPr marL="0" indent="0">
              <a:buNone/>
            </a:pPr>
            <a:r>
              <a:rPr lang="en-US" sz="2400" dirty="0"/>
              <a:t>SCRIPT_NAME</a:t>
            </a:r>
          </a:p>
          <a:p>
            <a:pPr marL="0" indent="0">
              <a:buNone/>
            </a:pPr>
            <a:r>
              <a:rPr lang="en-US" sz="2400" dirty="0"/>
              <a:t>/create-error</a:t>
            </a:r>
          </a:p>
          <a:p>
            <a:pPr marL="0" indent="0">
              <a:buNone/>
            </a:pPr>
            <a:r>
              <a:rPr lang="en-US" sz="2400" dirty="0"/>
              <a:t>SERVER_NAME</a:t>
            </a:r>
          </a:p>
          <a:p>
            <a:pPr marL="0" indent="0">
              <a:buNone/>
            </a:pPr>
            <a:r>
              <a:rPr lang="en-US" sz="2400" dirty="0">
                <a:hlinkClick r:id="rId2"/>
              </a:rPr>
              <a:t>pageofphotos.cloudapp.net</a:t>
            </a:r>
            <a:endParaRPr lang="en-US" sz="2400" dirty="0"/>
          </a:p>
          <a:p>
            <a:pPr marL="0" indent="0">
              <a:buNone/>
            </a:pPr>
            <a:r>
              <a:rPr lang="en-US" sz="2400" dirty="0"/>
              <a:t>SERVER_PORT</a:t>
            </a:r>
          </a:p>
          <a:p>
            <a:pPr marL="0" indent="0">
              <a:buNone/>
            </a:pPr>
            <a:r>
              <a:rPr lang="en-US" sz="2400" dirty="0"/>
              <a:t>80</a:t>
            </a:r>
          </a:p>
          <a:p>
            <a:pPr marL="0" indent="0">
              <a:buNone/>
            </a:pPr>
            <a:r>
              <a:rPr lang="en-US" sz="2400" dirty="0"/>
              <a:t>SERVER_PORT_SECURE</a:t>
            </a:r>
          </a:p>
          <a:p>
            <a:pPr marL="0" indent="0">
              <a:buNone/>
            </a:pPr>
            <a:r>
              <a:rPr lang="en-US" sz="2400" dirty="0"/>
              <a:t>0</a:t>
            </a:r>
          </a:p>
          <a:p>
            <a:pPr marL="0" indent="0">
              <a:buNone/>
            </a:pPr>
            <a:r>
              <a:rPr lang="en-US" sz="2400" dirty="0"/>
              <a:t>SERVER_PROTOCOL</a:t>
            </a:r>
          </a:p>
          <a:p>
            <a:pPr marL="0" indent="0">
              <a:buNone/>
            </a:pPr>
            <a:r>
              <a:rPr lang="en-US" sz="2400" dirty="0"/>
              <a:t>HTTP/1.1</a:t>
            </a:r>
          </a:p>
          <a:p>
            <a:pPr marL="0" indent="0">
              <a:buNone/>
            </a:pPr>
            <a:r>
              <a:rPr lang="en-US" sz="2400" dirty="0"/>
              <a:t>SERVER_SOFTWARE</a:t>
            </a:r>
          </a:p>
          <a:p>
            <a:pPr marL="0" indent="0">
              <a:buNone/>
            </a:pPr>
            <a:r>
              <a:rPr lang="en-US" sz="2400" dirty="0"/>
              <a:t>Microsoft-IIS/8.0</a:t>
            </a:r>
          </a:p>
          <a:p>
            <a:pPr marL="0" indent="0">
              <a:buNone/>
            </a:pPr>
            <a:r>
              <a:rPr lang="en-US" sz="2400" dirty="0"/>
              <a:t>URL</a:t>
            </a:r>
          </a:p>
          <a:p>
            <a:pPr marL="0" indent="0">
              <a:buNone/>
            </a:pPr>
            <a:r>
              <a:rPr lang="en-US" sz="2400" dirty="0"/>
              <a:t>/create-error</a:t>
            </a:r>
          </a:p>
          <a:p>
            <a:pPr marL="0" indent="0">
              <a:buNone/>
            </a:pPr>
            <a:r>
              <a:rPr lang="en-US" sz="2400" dirty="0"/>
              <a:t>HTTP_CONNECTION</a:t>
            </a:r>
          </a:p>
          <a:p>
            <a:pPr marL="0" indent="0">
              <a:buNone/>
            </a:pPr>
            <a:r>
              <a:rPr lang="en-US" sz="2400" dirty="0"/>
              <a:t>keep-alive</a:t>
            </a:r>
          </a:p>
          <a:p>
            <a:pPr marL="0" indent="0">
              <a:buNone/>
            </a:pPr>
            <a:r>
              <a:rPr lang="en-US" sz="2400" dirty="0"/>
              <a:t>HTTP_ACCEPT</a:t>
            </a:r>
          </a:p>
          <a:p>
            <a:pPr marL="0" indent="0">
              <a:buNone/>
            </a:pPr>
            <a:r>
              <a:rPr lang="en-US" sz="2400" dirty="0"/>
              <a:t>text/</a:t>
            </a:r>
            <a:r>
              <a:rPr lang="en-US" sz="2400" dirty="0" err="1"/>
              <a:t>html,application</a:t>
            </a:r>
            <a:r>
              <a:rPr lang="en-US" sz="2400" dirty="0"/>
              <a:t>/</a:t>
            </a:r>
            <a:r>
              <a:rPr lang="en-US" sz="2400" dirty="0" err="1"/>
              <a:t>xhtml+xml,application</a:t>
            </a:r>
            <a:r>
              <a:rPr lang="en-US" sz="2400" dirty="0"/>
              <a:t>/</a:t>
            </a:r>
            <a:r>
              <a:rPr lang="en-US" sz="2400" dirty="0" err="1"/>
              <a:t>xml;q</a:t>
            </a:r>
            <a:r>
              <a:rPr lang="en-US" sz="2400" dirty="0"/>
              <a:t>=0.9,*/*;q=0.8</a:t>
            </a:r>
          </a:p>
          <a:p>
            <a:pPr marL="0" indent="0">
              <a:buNone/>
            </a:pPr>
            <a:r>
              <a:rPr lang="en-US" sz="2400" dirty="0"/>
              <a:t>HTTP_ACCEPT_ENCODING</a:t>
            </a:r>
          </a:p>
          <a:p>
            <a:pPr marL="0" indent="0">
              <a:buNone/>
            </a:pPr>
            <a:r>
              <a:rPr lang="en-US" sz="2400" dirty="0" err="1"/>
              <a:t>gzip</a:t>
            </a:r>
            <a:r>
              <a:rPr lang="en-US" sz="2400" dirty="0"/>
              <a:t>, deflate</a:t>
            </a:r>
          </a:p>
          <a:p>
            <a:pPr marL="0" indent="0">
              <a:buNone/>
            </a:pPr>
            <a:r>
              <a:rPr lang="en-US" sz="2400" dirty="0"/>
              <a:t>HTTP_ACCEPT_LANGUAGE</a:t>
            </a:r>
          </a:p>
          <a:p>
            <a:pPr marL="0" indent="0">
              <a:buNone/>
            </a:pPr>
            <a:r>
              <a:rPr lang="en-US" sz="2400" dirty="0" err="1"/>
              <a:t>en-US,en;q</a:t>
            </a:r>
            <a:r>
              <a:rPr lang="en-US" sz="2400" dirty="0"/>
              <a:t>=0.5</a:t>
            </a:r>
          </a:p>
          <a:p>
            <a:pPr marL="0" indent="0">
              <a:buNone/>
            </a:pPr>
            <a:r>
              <a:rPr lang="en-US" sz="2400" dirty="0"/>
              <a:t>HTTP_COOKIE</a:t>
            </a:r>
          </a:p>
          <a:p>
            <a:pPr marL="0" indent="0">
              <a:buNone/>
            </a:pPr>
            <a:r>
              <a:rPr lang="en-US" sz="2400" dirty="0" err="1"/>
              <a:t>ASP.NET_SessionId</a:t>
            </a:r>
            <a:r>
              <a:rPr lang="en-US" sz="2400" dirty="0"/>
              <a:t>=ishz5hhymltvtzwvz54gvble</a:t>
            </a:r>
          </a:p>
          <a:p>
            <a:pPr marL="0" indent="0">
              <a:buNone/>
            </a:pPr>
            <a:r>
              <a:rPr lang="en-US" sz="2400" dirty="0"/>
              <a:t>HTTP_HOST</a:t>
            </a:r>
          </a:p>
          <a:p>
            <a:pPr marL="0" indent="0">
              <a:buNone/>
            </a:pPr>
            <a:r>
              <a:rPr lang="en-US" sz="2400" dirty="0">
                <a:hlinkClick r:id="rId2"/>
              </a:rPr>
              <a:t>pageofphotos.cloudapp.net</a:t>
            </a:r>
            <a:endParaRPr lang="en-US" sz="2400" dirty="0"/>
          </a:p>
          <a:p>
            <a:pPr marL="0" indent="0">
              <a:buNone/>
            </a:pPr>
            <a:r>
              <a:rPr lang="en-US" sz="2400" dirty="0"/>
              <a:t>HTTP_USER_AGENT</a:t>
            </a:r>
          </a:p>
          <a:p>
            <a:pPr marL="0" indent="0">
              <a:buNone/>
            </a:pPr>
            <a:r>
              <a:rPr lang="en-US" sz="2400" dirty="0"/>
              <a:t>Mozilla/5.0 (Windows NT 6.2; WOW64; rv:16.0) Gecko/20100101 Firefox/16.0</a:t>
            </a:r>
          </a:p>
          <a:p>
            <a:pPr marL="0" indent="0">
              <a:buNone/>
            </a:pPr>
            <a:r>
              <a:rPr lang="en-US" sz="2400" dirty="0"/>
              <a:t>HTTP_DNT</a:t>
            </a:r>
          </a:p>
          <a:p>
            <a:pPr marL="0" indent="0">
              <a:buNone/>
            </a:pPr>
            <a:r>
              <a:rPr lang="en-US" sz="2400" dirty="0"/>
              <a:t>1</a:t>
            </a:r>
          </a:p>
          <a:p>
            <a:pPr marL="0" indent="0">
              <a:buNone/>
            </a:pPr>
            <a:r>
              <a:rPr lang="en-US" sz="2400" dirty="0"/>
              <a:t>HTTP_X_CLICKONCESUPPORT</a:t>
            </a:r>
          </a:p>
          <a:p>
            <a:pPr marL="0" indent="0">
              <a:buNone/>
            </a:pPr>
            <a:r>
              <a:rPr lang="en-US" sz="2400" dirty="0"/>
              <a:t>( .NET CLR 3.5.30729; .NET4.0E)</a:t>
            </a:r>
          </a:p>
          <a:p>
            <a:pPr marL="0" indent="0">
              <a:buNone/>
            </a:pPr>
            <a:r>
              <a:rPr lang="en-US" sz="2400" dirty="0"/>
              <a:t> </a:t>
            </a:r>
          </a:p>
          <a:p>
            <a:pPr marL="0" indent="0">
              <a:buNone/>
            </a:pPr>
            <a:r>
              <a:rPr lang="en-US" sz="2400" dirty="0"/>
              <a:t> </a:t>
            </a:r>
          </a:p>
        </p:txBody>
      </p:sp>
    </p:spTree>
    <p:extLst>
      <p:ext uri="{BB962C8B-B14F-4D97-AF65-F5344CB8AC3E}">
        <p14:creationId xmlns:p14="http://schemas.microsoft.com/office/powerpoint/2010/main" val="613963008"/>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Glimpse</a:t>
            </a:r>
            <a:endParaRPr lang="en-US" dirty="0"/>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pPr marL="0" indent="0">
              <a:buNone/>
            </a:pPr>
            <a:r>
              <a:rPr lang="en-US" dirty="0" smtClean="0"/>
              <a:t>www.getglimpse.com</a:t>
            </a:r>
            <a:endParaRPr lang="en-US" dirty="0"/>
          </a:p>
        </p:txBody>
      </p:sp>
      <p:pic>
        <p:nvPicPr>
          <p:cNvPr id="1026" name="Picture 2" descr="glimpse, the too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 y="2590801"/>
            <a:ext cx="9163050" cy="22268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0041746"/>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0" y="558800"/>
            <a:ext cx="9144000" cy="5736566"/>
          </a:xfrm>
          <a:prstGeom prst="rect">
            <a:avLst/>
          </a:prstGeom>
        </p:spPr>
      </p:pic>
      <p:sp>
        <p:nvSpPr>
          <p:cNvPr id="2" name="Title 1"/>
          <p:cNvSpPr>
            <a:spLocks noGrp="1"/>
          </p:cNvSpPr>
          <p:nvPr>
            <p:ph type="title"/>
          </p:nvPr>
        </p:nvSpPr>
        <p:spPr>
          <a:xfrm rot="20956632">
            <a:off x="457200" y="2438400"/>
            <a:ext cx="8229600" cy="1143000"/>
          </a:xfrm>
        </p:spPr>
        <p:txBody>
          <a:bodyPr/>
          <a:lstStyle/>
          <a:p>
            <a:r>
              <a:rPr lang="en-US" dirty="0" smtClean="0"/>
              <a:t>Google Analytics Real Time</a:t>
            </a:r>
            <a:endParaRPr lang="en-US" dirty="0"/>
          </a:p>
        </p:txBody>
      </p:sp>
    </p:spTree>
    <p:extLst>
      <p:ext uri="{BB962C8B-B14F-4D97-AF65-F5344CB8AC3E}">
        <p14:creationId xmlns:p14="http://schemas.microsoft.com/office/powerpoint/2010/main" val="104617878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Bill’s Logging &amp; Telemetry Stack</a:t>
            </a:r>
            <a:endParaRPr lang="en-US" dirty="0"/>
          </a:p>
        </p:txBody>
      </p:sp>
      <p:sp>
        <p:nvSpPr>
          <p:cNvPr id="3" name="Content Placeholder 2"/>
          <p:cNvSpPr>
            <a:spLocks noGrp="1"/>
          </p:cNvSpPr>
          <p:nvPr>
            <p:ph sz="half" idx="1"/>
          </p:nvPr>
        </p:nvSpPr>
        <p:spPr>
          <a:xfrm>
            <a:off x="304800" y="1600200"/>
            <a:ext cx="3276600" cy="4525963"/>
          </a:xfrm>
        </p:spPr>
        <p:txBody>
          <a:bodyPr>
            <a:normAutofit fontScale="92500" lnSpcReduction="20000"/>
          </a:bodyPr>
          <a:lstStyle/>
          <a:p>
            <a:pPr marL="0" indent="0">
              <a:buNone/>
            </a:pPr>
            <a:r>
              <a:rPr lang="en-US" b="1" dirty="0" smtClean="0"/>
              <a:t>OLD – still used/useful</a:t>
            </a:r>
          </a:p>
          <a:p>
            <a:r>
              <a:rPr lang="en-US" dirty="0" smtClean="0"/>
              <a:t>Log4net, </a:t>
            </a:r>
            <a:r>
              <a:rPr lang="en-US" dirty="0" err="1" smtClean="0"/>
              <a:t>nlog</a:t>
            </a:r>
            <a:r>
              <a:rPr lang="en-US" dirty="0" smtClean="0"/>
              <a:t>, </a:t>
            </a:r>
            <a:br>
              <a:rPr lang="en-US" dirty="0" smtClean="0"/>
            </a:br>
            <a:r>
              <a:rPr lang="en-US" dirty="0" err="1" smtClean="0"/>
              <a:t>entlib</a:t>
            </a:r>
            <a:r>
              <a:rPr lang="en-US" dirty="0" smtClean="0"/>
              <a:t> logging block</a:t>
            </a:r>
          </a:p>
          <a:p>
            <a:r>
              <a:rPr lang="en-US" dirty="0" smtClean="0"/>
              <a:t>IIS logs</a:t>
            </a:r>
          </a:p>
          <a:p>
            <a:r>
              <a:rPr lang="en-US" dirty="0" smtClean="0"/>
              <a:t>Windows Events</a:t>
            </a:r>
          </a:p>
          <a:p>
            <a:pPr lvl="1"/>
            <a:r>
              <a:rPr lang="en-US" dirty="0" smtClean="0"/>
              <a:t>Event Viewer</a:t>
            </a:r>
          </a:p>
          <a:p>
            <a:r>
              <a:rPr lang="en-US" dirty="0" smtClean="0"/>
              <a:t>Existing logging from existing services</a:t>
            </a:r>
          </a:p>
          <a:p>
            <a:pPr marL="0" indent="0">
              <a:buNone/>
            </a:pPr>
            <a:endParaRPr lang="en-US" dirty="0"/>
          </a:p>
        </p:txBody>
      </p:sp>
      <p:sp>
        <p:nvSpPr>
          <p:cNvPr id="4" name="Content Placeholder 3"/>
          <p:cNvSpPr>
            <a:spLocks noGrp="1"/>
          </p:cNvSpPr>
          <p:nvPr>
            <p:ph sz="half" idx="2"/>
          </p:nvPr>
        </p:nvSpPr>
        <p:spPr>
          <a:xfrm>
            <a:off x="4038600" y="1600200"/>
            <a:ext cx="5257800" cy="4525963"/>
          </a:xfrm>
        </p:spPr>
        <p:txBody>
          <a:bodyPr>
            <a:normAutofit fontScale="92500" lnSpcReduction="20000"/>
          </a:bodyPr>
          <a:lstStyle/>
          <a:p>
            <a:pPr marL="0" indent="0">
              <a:buNone/>
            </a:pPr>
            <a:r>
              <a:rPr lang="en-US" b="1" dirty="0" smtClean="0"/>
              <a:t>NEWER – distributed apps</a:t>
            </a:r>
          </a:p>
          <a:p>
            <a:r>
              <a:rPr lang="en-US" dirty="0" smtClean="0"/>
              <a:t>Event Tracing for Windows (ETW)</a:t>
            </a:r>
          </a:p>
          <a:p>
            <a:r>
              <a:rPr lang="en-US" dirty="0" smtClean="0"/>
              <a:t>Semantic Logging </a:t>
            </a:r>
            <a:r>
              <a:rPr lang="en-US" b="1" i="1" dirty="0" smtClean="0"/>
              <a:t>mindset</a:t>
            </a:r>
          </a:p>
          <a:p>
            <a:r>
              <a:rPr lang="en-US" dirty="0" smtClean="0"/>
              <a:t>TDD (Telemetry-Driven </a:t>
            </a:r>
            <a:r>
              <a:rPr lang="en-US" dirty="0" err="1" smtClean="0"/>
              <a:t>Dev</a:t>
            </a:r>
            <a:r>
              <a:rPr lang="en-US" dirty="0" smtClean="0"/>
              <a:t>)</a:t>
            </a:r>
          </a:p>
          <a:p>
            <a:pPr lvl="1"/>
            <a:r>
              <a:rPr lang="en-US" dirty="0" smtClean="0"/>
              <a:t>Continual incremental Improvements</a:t>
            </a:r>
          </a:p>
          <a:p>
            <a:r>
              <a:rPr lang="en-US" dirty="0" smtClean="0"/>
              <a:t>SLAB</a:t>
            </a:r>
          </a:p>
          <a:p>
            <a:r>
              <a:rPr lang="en-US" dirty="0" smtClean="0"/>
              <a:t>Platform Services: Windows </a:t>
            </a:r>
            <a:r>
              <a:rPr lang="en-US" dirty="0"/>
              <a:t>Azure </a:t>
            </a:r>
            <a:r>
              <a:rPr lang="en-US" dirty="0" smtClean="0"/>
              <a:t>Portal, Windows Azure Diagnostics</a:t>
            </a:r>
          </a:p>
          <a:p>
            <a:r>
              <a:rPr lang="en-US" dirty="0" smtClean="0"/>
              <a:t>Third-Party Services: ELMAH, Glimpse, Google </a:t>
            </a:r>
            <a:r>
              <a:rPr lang="en-US" dirty="0"/>
              <a:t>Analytics Real Time, </a:t>
            </a:r>
            <a:r>
              <a:rPr lang="en-US" dirty="0" smtClean="0"/>
              <a:t>New Relic, Application Insights within Azure…</a:t>
            </a:r>
          </a:p>
        </p:txBody>
      </p:sp>
      <p:sp>
        <p:nvSpPr>
          <p:cNvPr id="5" name="TextBox 4"/>
          <p:cNvSpPr txBox="1"/>
          <p:nvPr/>
        </p:nvSpPr>
        <p:spPr>
          <a:xfrm>
            <a:off x="3009900" y="838200"/>
            <a:ext cx="1219200" cy="2646878"/>
          </a:xfrm>
          <a:prstGeom prst="rect">
            <a:avLst/>
          </a:prstGeom>
          <a:noFill/>
        </p:spPr>
        <p:txBody>
          <a:bodyPr wrap="square" rtlCol="0">
            <a:spAutoFit/>
          </a:bodyPr>
          <a:lstStyle/>
          <a:p>
            <a:r>
              <a:rPr lang="en-US" sz="16600" b="1" dirty="0">
                <a:solidFill>
                  <a:srgbClr val="FF0000"/>
                </a:solidFill>
              </a:rPr>
              <a:t>+</a:t>
            </a:r>
          </a:p>
        </p:txBody>
      </p:sp>
    </p:spTree>
    <p:extLst>
      <p:ext uri="{BB962C8B-B14F-4D97-AF65-F5344CB8AC3E}">
        <p14:creationId xmlns:p14="http://schemas.microsoft.com/office/powerpoint/2010/main" val="398714098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4">
                                            <p:txEl>
                                              <p:pRg st="3" end="3"/>
                                            </p:txEl>
                                          </p:spTgt>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 Now What?</a:t>
            </a:r>
            <a:endParaRPr lang="en-US" dirty="0"/>
          </a:p>
        </p:txBody>
      </p:sp>
      <p:sp>
        <p:nvSpPr>
          <p:cNvPr id="3" name="Content Placeholder 2"/>
          <p:cNvSpPr>
            <a:spLocks noGrp="1"/>
          </p:cNvSpPr>
          <p:nvPr>
            <p:ph sz="half" idx="1"/>
          </p:nvPr>
        </p:nvSpPr>
        <p:spPr>
          <a:xfrm>
            <a:off x="457200" y="1600200"/>
            <a:ext cx="8077200" cy="4525963"/>
          </a:xfrm>
        </p:spPr>
        <p:txBody>
          <a:bodyPr>
            <a:normAutofit lnSpcReduction="10000"/>
          </a:bodyPr>
          <a:lstStyle/>
          <a:p>
            <a:r>
              <a:rPr lang="en-US" dirty="0"/>
              <a:t>Realize old-school logging will be here for a </a:t>
            </a:r>
            <a:r>
              <a:rPr lang="en-US" dirty="0" err="1"/>
              <a:t>loooong</a:t>
            </a:r>
            <a:r>
              <a:rPr lang="en-US" dirty="0"/>
              <a:t> time</a:t>
            </a:r>
          </a:p>
          <a:p>
            <a:r>
              <a:rPr lang="en-US" dirty="0" smtClean="0"/>
              <a:t>Realize ETW has rough edges, but is still the best we have for holistic analysis, kernel-mode performance, and standardized approach</a:t>
            </a:r>
          </a:p>
          <a:p>
            <a:r>
              <a:rPr lang="en-US" dirty="0" smtClean="0"/>
              <a:t>Embrace Semantic Logging – move the effort to where it has most leverage</a:t>
            </a:r>
          </a:p>
          <a:p>
            <a:r>
              <a:rPr lang="en-US" dirty="0" smtClean="0"/>
              <a:t>Embrace “TDD” and continually elevate your logging to telemetry</a:t>
            </a:r>
          </a:p>
          <a:p>
            <a:r>
              <a:rPr lang="en-US" dirty="0" smtClean="0"/>
              <a:t>Don’t be a snob - use multiple tools if you can</a:t>
            </a:r>
          </a:p>
        </p:txBody>
      </p:sp>
    </p:spTree>
    <p:extLst>
      <p:ext uri="{BB962C8B-B14F-4D97-AF65-F5344CB8AC3E}">
        <p14:creationId xmlns:p14="http://schemas.microsoft.com/office/powerpoint/2010/main" val="3972825008"/>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normAutofit fontScale="70000" lnSpcReduction="20000"/>
          </a:bodyPr>
          <a:lstStyle/>
          <a:p>
            <a:r>
              <a:rPr lang="en-US" dirty="0" err="1" smtClean="0"/>
              <a:t>EventSource</a:t>
            </a:r>
            <a:r>
              <a:rPr lang="en-US" dirty="0" smtClean="0"/>
              <a:t> Class (in .NET 4.5) - </a:t>
            </a:r>
            <a:r>
              <a:rPr lang="en-US" dirty="0" smtClean="0">
                <a:hlinkClick r:id="rId3"/>
              </a:rPr>
              <a:t>http://msdn.microsoft.com/en-us/library/system.diagnostics.tracing.eventsource.aspx</a:t>
            </a:r>
            <a:r>
              <a:rPr lang="en-US" dirty="0" smtClean="0"/>
              <a:t> </a:t>
            </a:r>
          </a:p>
          <a:p>
            <a:r>
              <a:rPr lang="en-US" dirty="0" smtClean="0"/>
              <a:t>SLAB (part of </a:t>
            </a:r>
            <a:r>
              <a:rPr lang="en-US" dirty="0" err="1" smtClean="0"/>
              <a:t>EntLib</a:t>
            </a:r>
            <a:r>
              <a:rPr lang="en-US" dirty="0" smtClean="0"/>
              <a:t> 6) - </a:t>
            </a:r>
            <a:r>
              <a:rPr lang="en-US" dirty="0" smtClean="0">
                <a:hlinkClick r:id="rId4"/>
              </a:rPr>
              <a:t>http://msdn.microsoft.com/en-us/library/dn169621.aspx</a:t>
            </a:r>
            <a:r>
              <a:rPr lang="en-US" dirty="0" smtClean="0"/>
              <a:t> </a:t>
            </a:r>
          </a:p>
          <a:p>
            <a:r>
              <a:rPr lang="en-US" dirty="0" err="1" smtClean="0"/>
              <a:t>PerfView</a:t>
            </a:r>
            <a:r>
              <a:rPr lang="en-US" dirty="0" smtClean="0"/>
              <a:t> - </a:t>
            </a:r>
            <a:r>
              <a:rPr lang="en-US" dirty="0" smtClean="0">
                <a:hlinkClick r:id="rId5"/>
              </a:rPr>
              <a:t>http://www.microsoft.com/en-us/download/details.aspx?id=28567</a:t>
            </a:r>
            <a:endParaRPr lang="en-US" dirty="0" smtClean="0"/>
          </a:p>
          <a:p>
            <a:r>
              <a:rPr lang="en-US" dirty="0" smtClean="0"/>
              <a:t>Telemetry defined - </a:t>
            </a:r>
            <a:r>
              <a:rPr lang="en-US" dirty="0" smtClean="0">
                <a:hlinkClick r:id="rId6"/>
              </a:rPr>
              <a:t>http://en.wikipedia.org/wiki/Telemetry</a:t>
            </a:r>
            <a:r>
              <a:rPr lang="en-US" dirty="0" smtClean="0"/>
              <a:t> </a:t>
            </a:r>
          </a:p>
          <a:p>
            <a:r>
              <a:rPr lang="en-US" dirty="0" smtClean="0"/>
              <a:t>Telemetry Basics from CAT team -</a:t>
            </a:r>
          </a:p>
          <a:p>
            <a:r>
              <a:rPr lang="en-US" dirty="0" smtClean="0">
                <a:hlinkClick r:id="rId7"/>
              </a:rPr>
              <a:t>http://social.technet.microsoft.com/wiki/contents/articles/17987.cloud-service-fundamentals.aspx#Telemetry_Basics_and_Troubleshooting</a:t>
            </a:r>
            <a:endParaRPr lang="en-US" dirty="0" smtClean="0"/>
          </a:p>
          <a:p>
            <a:endParaRPr lang="en-US" dirty="0"/>
          </a:p>
        </p:txBody>
      </p:sp>
    </p:spTree>
    <p:extLst>
      <p:ext uri="{BB962C8B-B14F-4D97-AF65-F5344CB8AC3E}">
        <p14:creationId xmlns:p14="http://schemas.microsoft.com/office/powerpoint/2010/main" val="1454647918"/>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Resources</a:t>
            </a:r>
            <a:endParaRPr lang="en-US" dirty="0"/>
          </a:p>
        </p:txBody>
      </p:sp>
      <p:sp>
        <p:nvSpPr>
          <p:cNvPr id="3" name="Content Placeholder 2"/>
          <p:cNvSpPr>
            <a:spLocks noGrp="1"/>
          </p:cNvSpPr>
          <p:nvPr>
            <p:ph idx="1"/>
          </p:nvPr>
        </p:nvSpPr>
        <p:spPr/>
        <p:txBody>
          <a:bodyPr>
            <a:normAutofit/>
          </a:bodyPr>
          <a:lstStyle/>
          <a:p>
            <a:r>
              <a:rPr lang="en-US" dirty="0" smtClean="0"/>
              <a:t>Activity Id in.NET 4.5.1</a:t>
            </a:r>
          </a:p>
          <a:p>
            <a:pPr marL="457200" lvl="1" indent="0">
              <a:buNone/>
            </a:pPr>
            <a:r>
              <a:rPr lang="en-US" dirty="0" smtClean="0">
                <a:hlinkClick r:id="rId2"/>
              </a:rPr>
              <a:t>https</a:t>
            </a:r>
            <a:r>
              <a:rPr lang="en-US" dirty="0">
                <a:hlinkClick r:id="rId2"/>
              </a:rPr>
              <a:t>://</a:t>
            </a:r>
            <a:r>
              <a:rPr lang="en-US" dirty="0" smtClean="0">
                <a:hlinkClick r:id="rId2"/>
              </a:rPr>
              <a:t>github.com/jonwagner/EventSourceProxy/wiki/Implementing-an-EventSource</a:t>
            </a:r>
            <a:endParaRPr lang="en-US" dirty="0" smtClean="0"/>
          </a:p>
          <a:p>
            <a:r>
              <a:rPr lang="en-US" smtClean="0"/>
              <a:t>TOOL Tutorial: </a:t>
            </a:r>
            <a:r>
              <a:rPr lang="en-US" dirty="0">
                <a:hlinkClick r:id="rId3"/>
              </a:rPr>
              <a:t>https://</a:t>
            </a:r>
            <a:r>
              <a:rPr lang="en-US" dirty="0" smtClean="0">
                <a:hlinkClick r:id="rId3"/>
              </a:rPr>
              <a:t>github.com/jonwagner/EventSourceProxy/wiki/Using-LogMan-for-ETW-Tracing</a:t>
            </a:r>
            <a:endParaRPr lang="en-US" dirty="0" smtClean="0"/>
          </a:p>
          <a:p>
            <a:endParaRPr lang="en-US" dirty="0" smtClean="0"/>
          </a:p>
          <a:p>
            <a:endParaRPr lang="en-US" dirty="0"/>
          </a:p>
        </p:txBody>
      </p:sp>
    </p:spTree>
    <p:extLst>
      <p:ext uri="{BB962C8B-B14F-4D97-AF65-F5344CB8AC3E}">
        <p14:creationId xmlns:p14="http://schemas.microsoft.com/office/powerpoint/2010/main" val="1588335803"/>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Look at (if time)</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More Interesting </a:t>
            </a:r>
            <a:r>
              <a:rPr lang="en-US" dirty="0" err="1" smtClean="0"/>
              <a:t>EventSource</a:t>
            </a:r>
            <a:endParaRPr lang="en-US" dirty="0" smtClean="0">
              <a:hlinkClick r:id="rId2"/>
            </a:endParaRPr>
          </a:p>
          <a:p>
            <a:r>
              <a:rPr lang="en-US" dirty="0" smtClean="0">
                <a:hlinkClick r:id="rId2"/>
              </a:rPr>
              <a:t>https</a:t>
            </a:r>
            <a:r>
              <a:rPr lang="en-US" dirty="0">
                <a:hlinkClick r:id="rId2"/>
              </a:rPr>
              <a:t>://</a:t>
            </a:r>
            <a:r>
              <a:rPr lang="en-US" dirty="0" smtClean="0">
                <a:hlinkClick r:id="rId2"/>
              </a:rPr>
              <a:t>github.com/codingoutloud/Pronounce.io/blob/master/Pronounce.Logging/PronounceEventSource.cs</a:t>
            </a:r>
            <a:endParaRPr lang="en-US" dirty="0" smtClean="0"/>
          </a:p>
          <a:p>
            <a:endParaRPr lang="en-US" dirty="0"/>
          </a:p>
          <a:p>
            <a:pPr marL="0" indent="0">
              <a:buNone/>
            </a:pPr>
            <a:r>
              <a:rPr lang="en-US" dirty="0" smtClean="0"/>
              <a:t>Web API Tracing Action Filter</a:t>
            </a:r>
          </a:p>
          <a:p>
            <a:r>
              <a:rPr lang="en-US" dirty="0">
                <a:hlinkClick r:id="rId3"/>
              </a:rPr>
              <a:t>https://</a:t>
            </a:r>
            <a:r>
              <a:rPr lang="en-US" dirty="0" smtClean="0">
                <a:hlinkClick r:id="rId3"/>
              </a:rPr>
              <a:t>gist.github.com/codingoutloud/9109e67e10aa2e97e7b6</a:t>
            </a:r>
            <a:r>
              <a:rPr lang="en-US" dirty="0" smtClean="0"/>
              <a:t> </a:t>
            </a:r>
            <a:endParaRPr lang="en-US" dirty="0"/>
          </a:p>
        </p:txBody>
      </p:sp>
    </p:spTree>
    <p:extLst>
      <p:ext uri="{BB962C8B-B14F-4D97-AF65-F5344CB8AC3E}">
        <p14:creationId xmlns:p14="http://schemas.microsoft.com/office/powerpoint/2010/main" val="47427854"/>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5894817"/>
          </a:xfrm>
        </p:spPr>
        <p:txBody>
          <a:bodyPr/>
          <a:lstStyle/>
          <a:p>
            <a:r>
              <a:rPr lang="en-US" sz="6600" dirty="0" smtClean="0">
                <a:solidFill>
                  <a:srgbClr val="00B0F0"/>
                </a:solidFill>
                <a:effectLst>
                  <a:outerShdw blurRad="38100" dist="38100" dir="2700000" algn="tl">
                    <a:srgbClr val="000000">
                      <a:alpha val="43137"/>
                    </a:srgbClr>
                  </a:outerShdw>
                </a:effectLst>
              </a:rPr>
              <a:t>des questions?</a:t>
            </a:r>
            <a:endParaRPr lang="en-US" dirty="0">
              <a:solidFill>
                <a:srgbClr val="00B0F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79335809"/>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5894817"/>
          </a:xfrm>
        </p:spPr>
        <p:txBody>
          <a:bodyPr/>
          <a:lstStyle/>
          <a:p>
            <a:r>
              <a:rPr lang="en-US" sz="6600" dirty="0" smtClean="0">
                <a:solidFill>
                  <a:srgbClr val="00B0F0"/>
                </a:solidFill>
                <a:effectLst>
                  <a:outerShdw blurRad="38100" dist="38100" dir="2700000" algn="tl">
                    <a:srgbClr val="000000">
                      <a:alpha val="43137"/>
                    </a:srgbClr>
                  </a:outerShdw>
                </a:effectLst>
              </a:rPr>
              <a:t>des questions?</a:t>
            </a:r>
            <a:endParaRPr lang="en-US" dirty="0">
              <a:solidFill>
                <a:srgbClr val="00B0F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42581559"/>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6092" y="5161840"/>
            <a:ext cx="2329424" cy="1147153"/>
          </a:xfrm>
          <a:prstGeom prst="rect">
            <a:avLst/>
          </a:prstGeom>
        </p:spPr>
      </p:pic>
      <p:sp>
        <p:nvSpPr>
          <p:cNvPr id="4" name="Content Placeholder 2"/>
          <p:cNvSpPr txBox="1">
            <a:spLocks/>
          </p:cNvSpPr>
          <p:nvPr/>
        </p:nvSpPr>
        <p:spPr>
          <a:xfrm>
            <a:off x="457199" y="6388608"/>
            <a:ext cx="8211929" cy="473852"/>
          </a:xfrm>
          <a:prstGeom prst="rect">
            <a:avLst/>
          </a:prstGeom>
          <a:solidFill>
            <a:schemeClr val="bg1"/>
          </a:solidFill>
        </p:spPr>
        <p:txBody>
          <a:bodyPr vert="horz" lIns="91440" tIns="45720" rIns="91440" bIns="45720" rtlCol="0" anchor="ctr">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200" dirty="0" smtClean="0"/>
              <a:t>• Except where noted, slide deck is © 2014 Development Partners Software Corporation  •  </a:t>
            </a:r>
            <a:r>
              <a:rPr lang="en-US" sz="1200" dirty="0" smtClean="0">
                <a:hlinkClick r:id="rId4"/>
              </a:rPr>
              <a:t>http://www.devpartners.com</a:t>
            </a:r>
            <a:r>
              <a:rPr lang="en-US" sz="1200" dirty="0"/>
              <a:t> </a:t>
            </a:r>
            <a:r>
              <a:rPr lang="en-US" sz="1200" dirty="0" smtClean="0"/>
              <a:t>•</a:t>
            </a:r>
            <a:endParaRPr lang="en-US" sz="1200" dirty="0"/>
          </a:p>
        </p:txBody>
      </p:sp>
      <p:sp>
        <p:nvSpPr>
          <p:cNvPr id="2" name="Title 1"/>
          <p:cNvSpPr>
            <a:spLocks noGrp="1"/>
          </p:cNvSpPr>
          <p:nvPr>
            <p:ph type="title"/>
          </p:nvPr>
        </p:nvSpPr>
        <p:spPr>
          <a:xfrm>
            <a:off x="457200" y="327352"/>
            <a:ext cx="8229600" cy="2188164"/>
          </a:xfrm>
          <a:solidFill>
            <a:schemeClr val="accent5">
              <a:lumMod val="20000"/>
              <a:lumOff val="80000"/>
            </a:schemeClr>
          </a:solidFill>
        </p:spPr>
        <p:txBody>
          <a:bodyPr anchor="ctr">
            <a:normAutofit/>
          </a:bodyPr>
          <a:lstStyle/>
          <a:p>
            <a:r>
              <a:rPr lang="en-US" sz="6600" b="1" dirty="0" smtClean="0"/>
              <a:t>Questions?</a:t>
            </a:r>
            <a:endParaRPr lang="en-US" dirty="0"/>
          </a:p>
        </p:txBody>
      </p:sp>
      <p:sp>
        <p:nvSpPr>
          <p:cNvPr id="3" name="Content Placeholder 2"/>
          <p:cNvSpPr>
            <a:spLocks noGrp="1"/>
          </p:cNvSpPr>
          <p:nvPr>
            <p:ph idx="1"/>
          </p:nvPr>
        </p:nvSpPr>
        <p:spPr>
          <a:xfrm>
            <a:off x="457200" y="5739549"/>
            <a:ext cx="8229600" cy="1411429"/>
          </a:xfrm>
        </p:spPr>
        <p:txBody>
          <a:bodyPr>
            <a:normAutofit/>
          </a:bodyPr>
          <a:lstStyle/>
          <a:p>
            <a:pPr marL="0" indent="0">
              <a:buNone/>
            </a:pPr>
            <a:endParaRPr lang="en-US" dirty="0" smtClean="0"/>
          </a:p>
          <a:p>
            <a:pPr marL="0" indent="0">
              <a:buNone/>
            </a:pPr>
            <a:endParaRPr lang="en-US" dirty="0"/>
          </a:p>
        </p:txBody>
      </p:sp>
      <p:sp>
        <p:nvSpPr>
          <p:cNvPr id="6" name="Text Box 4"/>
          <p:cNvSpPr txBox="1">
            <a:spLocks noChangeArrowheads="1"/>
          </p:cNvSpPr>
          <p:nvPr/>
        </p:nvSpPr>
        <p:spPr bwMode="auto">
          <a:xfrm>
            <a:off x="309070" y="4831665"/>
            <a:ext cx="3539937" cy="147732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dirty="0">
                <a:latin typeface="Calibri" pitchFamily="34" charset="0"/>
              </a:rPr>
              <a:t>Bill Wilder</a:t>
            </a:r>
            <a:br>
              <a:rPr lang="en-US" b="1" dirty="0">
                <a:latin typeface="Calibri" pitchFamily="34" charset="0"/>
              </a:rPr>
            </a:br>
            <a:r>
              <a:rPr lang="en-US" dirty="0">
                <a:latin typeface="Calibri" pitchFamily="34" charset="0"/>
              </a:rPr>
              <a:t>@</a:t>
            </a:r>
            <a:r>
              <a:rPr lang="en-US" dirty="0" err="1" smtClean="0">
                <a:latin typeface="Calibri" pitchFamily="34" charset="0"/>
              </a:rPr>
              <a:t>codingoutloud</a:t>
            </a:r>
            <a:endParaRPr lang="en-US" b="1" dirty="0" smtClean="0">
              <a:latin typeface="Calibri" pitchFamily="34" charset="0"/>
            </a:endParaRPr>
          </a:p>
          <a:p>
            <a:pPr eaLnBrk="1" hangingPunct="1"/>
            <a:r>
              <a:rPr lang="en-US" dirty="0" smtClean="0">
                <a:latin typeface="Calibri" pitchFamily="34" charset="0"/>
              </a:rPr>
              <a:t>codingoutloud@gmail.com</a:t>
            </a:r>
          </a:p>
          <a:p>
            <a:pPr eaLnBrk="1" hangingPunct="1"/>
            <a:r>
              <a:rPr lang="en-US" b="1" dirty="0" smtClean="0">
                <a:latin typeface="Calibri" pitchFamily="34" charset="0"/>
              </a:rPr>
              <a:t>blog.codingoutloud.com</a:t>
            </a:r>
            <a:endParaRPr lang="en-US" b="1" dirty="0">
              <a:latin typeface="Calibri" pitchFamily="34" charset="0"/>
            </a:endParaRPr>
          </a:p>
          <a:p>
            <a:pPr eaLnBrk="1" hangingPunct="1"/>
            <a:r>
              <a:rPr lang="en-US" dirty="0" smtClean="0">
                <a:latin typeface="Calibri" pitchFamily="34" charset="0"/>
              </a:rPr>
              <a:t>linkedin.com/in/</a:t>
            </a:r>
            <a:r>
              <a:rPr lang="en-US" dirty="0" err="1" smtClean="0">
                <a:latin typeface="Calibri" pitchFamily="34" charset="0"/>
              </a:rPr>
              <a:t>billwilder</a:t>
            </a:r>
            <a:endParaRPr lang="en-US" dirty="0">
              <a:latin typeface="Calibri" pitchFamily="34" charset="0"/>
            </a:endParaRPr>
          </a:p>
        </p:txBody>
      </p:sp>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32364" y="5579375"/>
            <a:ext cx="1125475" cy="729618"/>
          </a:xfrm>
          <a:prstGeom prst="rect">
            <a:avLst/>
          </a:prstGeom>
        </p:spPr>
      </p:pic>
      <p:pic>
        <p:nvPicPr>
          <p:cNvPr id="8" name="Picture 2" descr="http://codingoutloud.files.wordpress.com/2006/10/mvp_fullcolor_forscreen1.png?w=95">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46110" y="4844494"/>
            <a:ext cx="927514" cy="146449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658515" y="4964825"/>
            <a:ext cx="1024128" cy="1344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Rectangle 8"/>
          <p:cNvSpPr txBox="1">
            <a:spLocks noChangeArrowheads="1"/>
          </p:cNvSpPr>
          <p:nvPr/>
        </p:nvSpPr>
        <p:spPr>
          <a:xfrm>
            <a:off x="838200" y="3792870"/>
            <a:ext cx="7543801" cy="1158605"/>
          </a:xfrm>
          <a:prstGeom prst="rect">
            <a:avLst/>
          </a:prstGeom>
        </p:spPr>
        <p:txBody>
          <a:bodyPr vert="horz" lIns="91440" tIns="45720" rIns="91440" bIns="45720" rtlCol="0"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None/>
              <a:defRPr/>
            </a:pPr>
            <a:endParaRPr lang="en-US" sz="2800" b="1" dirty="0"/>
          </a:p>
        </p:txBody>
      </p:sp>
      <p:sp>
        <p:nvSpPr>
          <p:cNvPr id="11" name="Rounded Rectangle 10"/>
          <p:cNvSpPr/>
          <p:nvPr/>
        </p:nvSpPr>
        <p:spPr>
          <a:xfrm>
            <a:off x="29196" y="5618861"/>
            <a:ext cx="3036327" cy="457542"/>
          </a:xfrm>
          <a:prstGeom prst="roundRect">
            <a:avLst/>
          </a:prstGeom>
          <a:solidFill>
            <a:srgbClr val="FF0000">
              <a:alpha val="2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own Arrow 12"/>
          <p:cNvSpPr/>
          <p:nvPr/>
        </p:nvSpPr>
        <p:spPr>
          <a:xfrm rot="2183706">
            <a:off x="3049524" y="4585094"/>
            <a:ext cx="608990" cy="12179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2136040" y="3381152"/>
            <a:ext cx="3349445" cy="1446550"/>
          </a:xfrm>
          <a:prstGeom prst="rect">
            <a:avLst/>
          </a:prstGeom>
          <a:solidFill>
            <a:srgbClr val="FF0000"/>
          </a:solidFill>
        </p:spPr>
        <p:txBody>
          <a:bodyPr wrap="square" rtlCol="0">
            <a:spAutoFit/>
          </a:bodyPr>
          <a:lstStyle/>
          <a:p>
            <a:pPr algn="ctr"/>
            <a:r>
              <a:rPr lang="en-US" sz="4400" dirty="0" smtClean="0"/>
              <a:t>Find this slide deck here</a:t>
            </a:r>
            <a:endParaRPr lang="en-US" sz="4400" dirty="0"/>
          </a:p>
        </p:txBody>
      </p:sp>
      <p:sp>
        <p:nvSpPr>
          <p:cNvPr id="15" name="Down Arrow 14"/>
          <p:cNvSpPr/>
          <p:nvPr/>
        </p:nvSpPr>
        <p:spPr>
          <a:xfrm rot="2183706">
            <a:off x="6323656" y="3999193"/>
            <a:ext cx="608990" cy="1471837"/>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5485485" y="2211020"/>
            <a:ext cx="3349445" cy="1877437"/>
          </a:xfrm>
          <a:prstGeom prst="rect">
            <a:avLst/>
          </a:prstGeom>
          <a:solidFill>
            <a:srgbClr val="FFFF00"/>
          </a:solidFill>
        </p:spPr>
        <p:txBody>
          <a:bodyPr wrap="square" rtlCol="0">
            <a:spAutoFit/>
          </a:bodyPr>
          <a:lstStyle/>
          <a:p>
            <a:pPr algn="ctr"/>
            <a:r>
              <a:rPr lang="en-US" sz="4400" dirty="0" smtClean="0"/>
              <a:t>See you at Boston Azure</a:t>
            </a:r>
          </a:p>
          <a:p>
            <a:pPr algn="ctr"/>
            <a:r>
              <a:rPr lang="en-US" sz="2800" b="1" dirty="0" err="1"/>
              <a:t>b</a:t>
            </a:r>
            <a:r>
              <a:rPr lang="en-US" sz="2800" b="1" dirty="0" err="1" smtClean="0"/>
              <a:t>ostonazure.org</a:t>
            </a:r>
            <a:endParaRPr lang="en-US" sz="2800" b="1" dirty="0"/>
          </a:p>
        </p:txBody>
      </p:sp>
    </p:spTree>
    <p:extLst>
      <p:ext uri="{BB962C8B-B14F-4D97-AF65-F5344CB8AC3E}">
        <p14:creationId xmlns:p14="http://schemas.microsoft.com/office/powerpoint/2010/main" val="25262275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par>
                          <p:cTn id="7" fill="hold">
                            <p:stCondLst>
                              <p:cond delay="0"/>
                            </p:stCondLst>
                            <p:childTnLst>
                              <p:par>
                                <p:cTn id="8" presetID="3" presetClass="entr" presetSubtype="10" fill="hold" grpId="0" nodeType="after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blinds(horizontal)">
                                      <p:cBhvr>
                                        <p:cTn id="10" dur="500"/>
                                        <p:tgtEl>
                                          <p:spTgt spid="14"/>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linds(horizontal)">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grpId="1"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checkerboard(across)">
                                      <p:cBhvr>
                                        <p:cTn id="18" dur="500"/>
                                        <p:tgtEl>
                                          <p:spTgt spid="16"/>
                                        </p:tgtEl>
                                      </p:cBhvr>
                                    </p:animEffect>
                                  </p:childTnLst>
                                </p:cTn>
                              </p:par>
                              <p:par>
                                <p:cTn id="19" presetID="5" presetClass="entr" presetSubtype="10" fill="hold" grpId="1"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checkerboard(across)">
                                      <p:cBhvr>
                                        <p:cTn id="2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15" grpId="1" animBg="1"/>
      <p:bldP spid="16" grpId="1"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300" y="-2453456"/>
            <a:ext cx="9439345" cy="12637801"/>
          </a:xfrm>
        </p:spPr>
      </p:pic>
    </p:spTree>
    <p:extLst>
      <p:ext uri="{BB962C8B-B14F-4D97-AF65-F5344CB8AC3E}">
        <p14:creationId xmlns:p14="http://schemas.microsoft.com/office/powerpoint/2010/main" val="2084699151"/>
      </p:ext>
    </p:extLst>
  </p:cSld>
  <p:clrMapOvr>
    <a:masterClrMapping/>
  </p:clrMapOvr>
  <p:transition xmlns:p14="http://schemas.microsoft.com/office/powerpoint/2010/main" advClick="0" advTm="250"/>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3.xml><?xml version="1.0" encoding="utf-8"?>
<a:theme xmlns:a="http://schemas.openxmlformats.org/drawingml/2006/main" name="TechEd_NA_2010_PPT_Template">
  <a:themeElements>
    <a:clrScheme name="Custom 4">
      <a:dk1>
        <a:srgbClr val="000000"/>
      </a:dk1>
      <a:lt1>
        <a:srgbClr val="FFFFFF"/>
      </a:lt1>
      <a:dk2>
        <a:srgbClr val="F37021"/>
      </a:dk2>
      <a:lt2>
        <a:srgbClr val="FDB913"/>
      </a:lt2>
      <a:accent1>
        <a:srgbClr val="5E2F7E"/>
      </a:accent1>
      <a:accent2>
        <a:srgbClr val="B72172"/>
      </a:accent2>
      <a:accent3>
        <a:srgbClr val="8CC63F"/>
      </a:accent3>
      <a:accent4>
        <a:srgbClr val="D6E032"/>
      </a:accent4>
      <a:accent5>
        <a:srgbClr val="0077B8"/>
      </a:accent5>
      <a:accent6>
        <a:srgbClr val="44C8F5"/>
      </a:accent6>
      <a:hlink>
        <a:srgbClr val="FFFF00"/>
      </a:hlink>
      <a:folHlink>
        <a:srgbClr val="F3EB4F"/>
      </a:folHlink>
    </a:clrScheme>
    <a:fontScheme name="Custom 50">
      <a:majorFont>
        <a:latin typeface="Calibri"/>
        <a:ea typeface=""/>
        <a:cs typeface=""/>
      </a:majorFont>
      <a:minorFont>
        <a:latin typeface="Calibri"/>
        <a:ea typeface=""/>
        <a:cs typeface=""/>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flip="none" rotWithShape="1">
          <a:gsLst>
            <a:gs pos="0">
              <a:schemeClr val="accent3"/>
            </a:gs>
            <a:gs pos="86000">
              <a:schemeClr val="accent4"/>
            </a:gs>
          </a:gsLst>
          <a:lin ang="5400000" scaled="1"/>
          <a:tileRect/>
        </a:gradFill>
        <a:ln w="28575">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a:defRPr dirty="0" smtClean="0">
            <a:solidFill>
              <a:schemeClr val="bg1">
                <a:alpha val="99000"/>
              </a:schemeClr>
            </a:solidFill>
          </a:defRPr>
        </a:defPPr>
      </a:lstStyle>
      <a:style>
        <a:lnRef idx="3">
          <a:schemeClr val="lt1"/>
        </a:lnRef>
        <a:fillRef idx="1">
          <a:schemeClr val="accent1"/>
        </a:fillRef>
        <a:effectRef idx="1">
          <a:schemeClr val="accent1"/>
        </a:effectRef>
        <a:fontRef idx="minor">
          <a:schemeClr val="lt1"/>
        </a:fontRef>
      </a:style>
    </a:spDef>
    <a:txDef>
      <a:spPr/>
      <a:bodyPr vert="horz" wrap="square" lIns="0" tIns="0" rIns="0" bIns="0" rtlCol="0">
        <a:spAutoFit/>
      </a:bodyPr>
      <a:lstStyle>
        <a:defPPr marL="460375" marR="0" indent="-460375" algn="l" defTabSz="914363" rtl="0" eaLnBrk="1" fontAlgn="auto" latinLnBrk="0" hangingPunct="1">
          <a:lnSpc>
            <a:spcPct val="90000"/>
          </a:lnSpc>
          <a:spcBef>
            <a:spcPct val="20000"/>
          </a:spcBef>
          <a:spcAft>
            <a:spcPts val="0"/>
          </a:spcAft>
          <a:buClrTx/>
          <a:buSzPct val="100000"/>
          <a:tabLst/>
          <a:defRPr kumimoji="0" sz="2800" b="0" i="0" u="none" strike="noStrike" kern="1200" cap="none" spc="0" normalizeH="0" baseline="0" noProof="0" dirty="0" err="1" smtClean="0">
            <a:ln>
              <a:noFill/>
            </a:ln>
            <a:gradFill>
              <a:gsLst>
                <a:gs pos="0">
                  <a:schemeClr val="tx1"/>
                </a:gs>
                <a:gs pos="100000">
                  <a:schemeClr val="tx1"/>
                </a:gs>
              </a:gsLst>
              <a:lin ang="5400000" scaled="0"/>
            </a:gradFill>
            <a:effectLst/>
            <a:uLnTx/>
            <a:uFillTx/>
            <a:latin typeface="+mj-lt"/>
            <a:ea typeface="+mn-ea"/>
            <a:cs typeface="+mn-cs"/>
          </a:defRPr>
        </a:defPPr>
      </a:lstStyle>
    </a:txDef>
  </a:objectDefaults>
  <a:extraClrSchemeLst/>
</a:theme>
</file>

<file path=ppt/theme/theme4.xml><?xml version="1.0" encoding="utf-8"?>
<a:theme xmlns:a="http://schemas.openxmlformats.org/drawingml/2006/main" name="3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5.xml><?xml version="1.0" encoding="utf-8"?>
<a:theme xmlns:a="http://schemas.openxmlformats.org/drawingml/2006/main" name="4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6.xml><?xml version="1.0" encoding="utf-8"?>
<a:theme xmlns:a="http://schemas.openxmlformats.org/drawingml/2006/main" name="5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7.xml><?xml version="1.0" encoding="utf-8"?>
<a:theme xmlns:a="http://schemas.openxmlformats.org/drawingml/2006/main" name="6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Final xmlns="7e88ebde-63a9-4faf-8b82-2ec1987651a8">true</Final>
    <Review_x0020_Notes xmlns="7e88ebde-63a9-4faf-8b82-2ec1987651a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61A73032C29A3409AE758036783375F" ma:contentTypeVersion="2" ma:contentTypeDescription="Create a new document." ma:contentTypeScope="" ma:versionID="bcff52d878fa13337570b5c8b5e2d519">
  <xsd:schema xmlns:xsd="http://www.w3.org/2001/XMLSchema" xmlns:p="http://schemas.microsoft.com/office/2006/metadata/properties" xmlns:ns2="7e88ebde-63a9-4faf-8b82-2ec1987651a8" targetNamespace="http://schemas.microsoft.com/office/2006/metadata/properties" ma:root="true" ma:fieldsID="8a9874c214b371611da96a36ec86fd6c" ns2:_="">
    <xsd:import namespace="7e88ebde-63a9-4faf-8b82-2ec1987651a8"/>
    <xsd:element name="properties">
      <xsd:complexType>
        <xsd:sequence>
          <xsd:element name="documentManagement">
            <xsd:complexType>
              <xsd:all>
                <xsd:element ref="ns2:Review_x0020_Notes" minOccurs="0"/>
                <xsd:element ref="ns2:Final" minOccurs="0"/>
              </xsd:all>
            </xsd:complexType>
          </xsd:element>
        </xsd:sequence>
      </xsd:complexType>
    </xsd:element>
  </xsd:schema>
  <xsd:schema xmlns:xsd="http://www.w3.org/2001/XMLSchema" xmlns:dms="http://schemas.microsoft.com/office/2006/documentManagement/types" targetNamespace="7e88ebde-63a9-4faf-8b82-2ec1987651a8" elementFormDefault="qualified">
    <xsd:import namespace="http://schemas.microsoft.com/office/2006/documentManagement/types"/>
    <xsd:element name="Review_x0020_Notes" ma:index="8" nillable="true" ma:displayName="Review Notes" ma:internalName="Review_x0020_Notes">
      <xsd:simpleType>
        <xsd:restriction base="dms:Note"/>
      </xsd:simpleType>
    </xsd:element>
    <xsd:element name="Final" ma:index="9" nillable="true" ma:displayName="Final" ma:default="0" ma:description="Contains Sponsor slide" ma:internalName="Final">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FA944BC1-AF26-4A34-92F9-B39AD35DD417}">
  <ds:schemaRefs>
    <ds:schemaRef ds:uri="http://purl.org/dc/terms/"/>
    <ds:schemaRef ds:uri="http://schemas.openxmlformats.org/package/2006/metadata/core-properties"/>
    <ds:schemaRef ds:uri="http://purl.org/dc/dcmitype/"/>
    <ds:schemaRef ds:uri="http://purl.org/dc/elements/1.1/"/>
    <ds:schemaRef ds:uri="http://schemas.microsoft.com/office/2006/metadata/properties"/>
    <ds:schemaRef ds:uri="http://schemas.microsoft.com/office/2006/documentManagement/types"/>
    <ds:schemaRef ds:uri="7e88ebde-63a9-4faf-8b82-2ec1987651a8"/>
    <ds:schemaRef ds:uri="http://www.w3.org/XML/1998/namespace"/>
  </ds:schemaRefs>
</ds:datastoreItem>
</file>

<file path=customXml/itemProps2.xml><?xml version="1.0" encoding="utf-8"?>
<ds:datastoreItem xmlns:ds="http://schemas.openxmlformats.org/officeDocument/2006/customXml" ds:itemID="{AAC10318-9E4D-4103-AC56-3F3C57BAF3F2}">
  <ds:schemaRefs>
    <ds:schemaRef ds:uri="http://schemas.microsoft.com/sharepoint/v3/contenttype/forms"/>
  </ds:schemaRefs>
</ds:datastoreItem>
</file>

<file path=customXml/itemProps3.xml><?xml version="1.0" encoding="utf-8"?>
<ds:datastoreItem xmlns:ds="http://schemas.openxmlformats.org/officeDocument/2006/customXml" ds:itemID="{EBF42AD9-BB95-4537-B02E-926B76A6FC2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e88ebde-63a9-4faf-8b82-2ec1987651a8"/>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otalTime>54200</TotalTime>
  <Words>3181</Words>
  <Application>Microsoft Macintosh PowerPoint</Application>
  <PresentationFormat>On-screen Show (4:3)</PresentationFormat>
  <Paragraphs>575</Paragraphs>
  <Slides>65</Slides>
  <Notes>21</Notes>
  <HiddenSlides>5</HiddenSlides>
  <MMClips>0</MMClips>
  <ScaleCrop>false</ScaleCrop>
  <HeadingPairs>
    <vt:vector size="4" baseType="variant">
      <vt:variant>
        <vt:lpstr>Theme</vt:lpstr>
      </vt:variant>
      <vt:variant>
        <vt:i4>7</vt:i4>
      </vt:variant>
      <vt:variant>
        <vt:lpstr>Slide Titles</vt:lpstr>
      </vt:variant>
      <vt:variant>
        <vt:i4>65</vt:i4>
      </vt:variant>
    </vt:vector>
  </HeadingPairs>
  <TitlesOfParts>
    <vt:vector size="72" baseType="lpstr">
      <vt:lpstr>Office Theme</vt:lpstr>
      <vt:lpstr>2_Server_Grid_Generic_Dark_Orange_4x3_Template_SharePoint</vt:lpstr>
      <vt:lpstr>TechEd_NA_2010_PPT_Template</vt:lpstr>
      <vt:lpstr>3_Server_Grid_Generic_Dark_Orange_4x3_Template_SharePoint</vt:lpstr>
      <vt:lpstr>4_Server_Grid_Generic_Dark_Orange_4x3_Template_SharePoint</vt:lpstr>
      <vt:lpstr>5_Server_Grid_Generic_Dark_Orange_4x3_Template_SharePoint</vt:lpstr>
      <vt:lpstr>6_Server_Grid_Generic_Dark_Orange_4x3_Template_SharePoint</vt:lpstr>
      <vt:lpstr>Pragmatic Azure What can the Windows Microsoft Azure cloud do for me?</vt:lpstr>
      <vt:lpstr>PowerPoint Presentation</vt:lpstr>
      <vt:lpstr>My name is Bill Wilder</vt:lpstr>
      <vt:lpstr>PowerPoint Presentation</vt:lpstr>
      <vt:lpstr>The Azure Portal</vt:lpstr>
      <vt:lpstr>IaaS According to Gartner http://www.gartner.com/technology/reprints.do?id=1-1IMDMZ8&amp;ct=130819&amp;st=sb </vt:lpstr>
      <vt:lpstr>IaaS According to Gartner http://www.gartner.com/technology/reprints.do?id=1-1IMDMZ8&amp;ct=130819&amp;st=sb </vt:lpstr>
      <vt:lpstr>PaaS According to Gartner http://www.gartner.com/technology/reprints.do?ct=140108&amp;id=1-1P502BX&amp;st=sb  </vt:lpstr>
      <vt:lpstr>PowerPoint Presentation</vt:lpstr>
      <vt:lpstr>Original PaaS-focused S+S Vision</vt:lpstr>
      <vt:lpstr>PowerPoint Presentation</vt:lpstr>
      <vt:lpstr>PowerPoint Presentation</vt:lpstr>
      <vt:lpstr>PowerPoint Presentation</vt:lpstr>
      <vt:lpstr>Software + Services</vt:lpstr>
      <vt:lpstr>des questions?</vt:lpstr>
      <vt:lpstr>Demos</vt:lpstr>
      <vt:lpstr>Let’s get into demo mode</vt:lpstr>
      <vt:lpstr>des questions?</vt:lpstr>
      <vt:lpstr>Microsoft Azure  Data Center Regions</vt:lpstr>
      <vt:lpstr>Azure Map Monthly Costs?</vt:lpstr>
      <vt:lpstr>Each Storage Account (ns)...</vt:lpstr>
      <vt:lpstr>Valet Key Pattern</vt:lpstr>
      <vt:lpstr>Valet Key Pattern</vt:lpstr>
      <vt:lpstr>des questions?</vt:lpstr>
      <vt:lpstr>ETW, EventSource, and SLAB for Logging, Instrumentation, and Telemetry</vt:lpstr>
      <vt:lpstr>In Distributed Systems…</vt:lpstr>
      <vt:lpstr>Logging Today</vt:lpstr>
      <vt:lpstr>Most Common Logging Today</vt:lpstr>
      <vt:lpstr>2nd Most Common Logging Today</vt:lpstr>
      <vt:lpstr>3rd Most Common Logging Today</vt:lpstr>
      <vt:lpstr>Logging Challenge:  Reactive: something unexpected happened  Not solution-oriented: why am I logging  this and what do I hope to learn from it? who is the audience?</vt:lpstr>
      <vt:lpstr>Proactive Instrumentation (Telemetry?)</vt:lpstr>
      <vt:lpstr>Some Challenges from Prior Slide…</vt:lpstr>
      <vt:lpstr>Event Tracing for Windows ETW</vt:lpstr>
      <vt:lpstr>ETW Background</vt:lpstr>
      <vt:lpstr>PowerPoint Presentation</vt:lpstr>
      <vt:lpstr>EventSource class (.NET 4.5)</vt:lpstr>
      <vt:lpstr>Consuming ETW Events</vt:lpstr>
      <vt:lpstr>Demo  Custom EventSource + PerfView + Web API Application Scenario + SLAB Listener + Unit Test</vt:lpstr>
      <vt:lpstr>How is this better than log4net?</vt:lpstr>
      <vt:lpstr>How is this WAY BETTER than log4net?</vt:lpstr>
      <vt:lpstr>Limitations of ETW</vt:lpstr>
      <vt:lpstr>ETW Tips &amp; Tricks</vt:lpstr>
      <vt:lpstr>Semantic Logging Application Block</vt:lpstr>
      <vt:lpstr>When does  Logging  become  Telemetry</vt:lpstr>
      <vt:lpstr>PowerPoint Presentation</vt:lpstr>
      <vt:lpstr>Telemetry</vt:lpstr>
      <vt:lpstr>TDD</vt:lpstr>
      <vt:lpstr>Semantic Logging is a Mindset</vt:lpstr>
      <vt:lpstr>Questions Telemetry Can Answer</vt:lpstr>
      <vt:lpstr>Better-Defined  Automatable</vt:lpstr>
      <vt:lpstr>Tools for Answering Questions</vt:lpstr>
      <vt:lpstr>The Right Tool for the Job</vt:lpstr>
      <vt:lpstr>ELMAH email</vt:lpstr>
      <vt:lpstr>Glimpse</vt:lpstr>
      <vt:lpstr>Google Analytics Real Time</vt:lpstr>
      <vt:lpstr>Bill’s Logging &amp; Telemetry Stack</vt:lpstr>
      <vt:lpstr>So Now What?</vt:lpstr>
      <vt:lpstr>Resources</vt:lpstr>
      <vt:lpstr>More Resources</vt:lpstr>
      <vt:lpstr>Look at (if time)</vt:lpstr>
      <vt:lpstr>des questions?</vt:lpstr>
      <vt:lpstr>des questions?</vt:lpstr>
      <vt:lpstr>Questions?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 Scalability Concepts Every Architect Should Understand - slides</dc:title>
  <dc:creator>Bill Wilder</dc:creator>
  <cp:lastModifiedBy>Bill Wilder</cp:lastModifiedBy>
  <cp:revision>941</cp:revision>
  <cp:lastPrinted>2014-04-23T20:58:34Z</cp:lastPrinted>
  <dcterms:created xsi:type="dcterms:W3CDTF">2011-03-08T16:00:15Z</dcterms:created>
  <dcterms:modified xsi:type="dcterms:W3CDTF">2014-06-21T15:44:13Z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0x010100761A73032C29A3409AE758036783375F</vt:lpwstr>
  </property>
</Properties>
</file>