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80"/>
  </p:notesMasterIdLst>
  <p:handoutMasterIdLst>
    <p:handoutMasterId r:id="rId81"/>
  </p:handoutMasterIdLst>
  <p:sldIdLst>
    <p:sldId id="945" r:id="rId11"/>
    <p:sldId id="944" r:id="rId12"/>
    <p:sldId id="661" r:id="rId13"/>
    <p:sldId id="794" r:id="rId14"/>
    <p:sldId id="938" r:id="rId15"/>
    <p:sldId id="939" r:id="rId16"/>
    <p:sldId id="946" r:id="rId17"/>
    <p:sldId id="940" r:id="rId18"/>
    <p:sldId id="898" r:id="rId19"/>
    <p:sldId id="899" r:id="rId20"/>
    <p:sldId id="900" r:id="rId21"/>
    <p:sldId id="889" r:id="rId22"/>
    <p:sldId id="890" r:id="rId23"/>
    <p:sldId id="887" r:id="rId24"/>
    <p:sldId id="888" r:id="rId25"/>
    <p:sldId id="892" r:id="rId26"/>
    <p:sldId id="896" r:id="rId27"/>
    <p:sldId id="1010" r:id="rId28"/>
    <p:sldId id="935" r:id="rId29"/>
    <p:sldId id="937" r:id="rId30"/>
    <p:sldId id="933" r:id="rId31"/>
    <p:sldId id="941" r:id="rId32"/>
    <p:sldId id="1003" r:id="rId33"/>
    <p:sldId id="1004" r:id="rId34"/>
    <p:sldId id="1009" r:id="rId35"/>
    <p:sldId id="1005" r:id="rId36"/>
    <p:sldId id="1007" r:id="rId37"/>
    <p:sldId id="1018" r:id="rId38"/>
    <p:sldId id="947" r:id="rId39"/>
    <p:sldId id="958" r:id="rId40"/>
    <p:sldId id="961" r:id="rId41"/>
    <p:sldId id="962" r:id="rId42"/>
    <p:sldId id="963" r:id="rId43"/>
    <p:sldId id="964" r:id="rId44"/>
    <p:sldId id="965" r:id="rId45"/>
    <p:sldId id="966" r:id="rId46"/>
    <p:sldId id="967" r:id="rId47"/>
    <p:sldId id="968" r:id="rId48"/>
    <p:sldId id="969" r:id="rId49"/>
    <p:sldId id="970" r:id="rId50"/>
    <p:sldId id="971" r:id="rId51"/>
    <p:sldId id="972" r:id="rId52"/>
    <p:sldId id="973" r:id="rId53"/>
    <p:sldId id="974" r:id="rId54"/>
    <p:sldId id="975" r:id="rId55"/>
    <p:sldId id="976" r:id="rId56"/>
    <p:sldId id="977" r:id="rId57"/>
    <p:sldId id="978" r:id="rId58"/>
    <p:sldId id="979" r:id="rId59"/>
    <p:sldId id="980" r:id="rId60"/>
    <p:sldId id="981" r:id="rId61"/>
    <p:sldId id="982" r:id="rId62"/>
    <p:sldId id="983" r:id="rId63"/>
    <p:sldId id="984" r:id="rId64"/>
    <p:sldId id="985" r:id="rId65"/>
    <p:sldId id="986" r:id="rId66"/>
    <p:sldId id="987" r:id="rId67"/>
    <p:sldId id="988" r:id="rId68"/>
    <p:sldId id="989" r:id="rId69"/>
    <p:sldId id="990" r:id="rId70"/>
    <p:sldId id="991" r:id="rId71"/>
    <p:sldId id="992" r:id="rId72"/>
    <p:sldId id="994" r:id="rId73"/>
    <p:sldId id="995" r:id="rId74"/>
    <p:sldId id="999" r:id="rId75"/>
    <p:sldId id="1019" r:id="rId76"/>
    <p:sldId id="1015" r:id="rId77"/>
    <p:sldId id="1016" r:id="rId78"/>
    <p:sldId id="1017" r:id="rId7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F8DFD96-13D6-4444-8B4E-B005B655B8DB}">
          <p14:sldIdLst>
            <p14:sldId id="945"/>
            <p14:sldId id="944"/>
            <p14:sldId id="661"/>
            <p14:sldId id="794"/>
            <p14:sldId id="938"/>
            <p14:sldId id="939"/>
            <p14:sldId id="946"/>
            <p14:sldId id="940"/>
          </p14:sldIdLst>
        </p14:section>
        <p14:section name="Brief History of Azure" id="{E09FF090-7E34-4706-B2FC-889F3DC6EAE2}">
          <p14:sldIdLst>
            <p14:sldId id="898"/>
            <p14:sldId id="899"/>
            <p14:sldId id="900"/>
            <p14:sldId id="889"/>
            <p14:sldId id="890"/>
            <p14:sldId id="887"/>
            <p14:sldId id="888"/>
            <p14:sldId id="892"/>
            <p14:sldId id="896"/>
            <p14:sldId id="1010"/>
            <p14:sldId id="935"/>
            <p14:sldId id="937"/>
            <p14:sldId id="933"/>
            <p14:sldId id="941"/>
          </p14:sldIdLst>
        </p14:section>
        <p14:section name="Storage" id="{656DA1C3-AAFE-4601-BF31-32F08BDD6347}">
          <p14:sldIdLst>
            <p14:sldId id="1003"/>
            <p14:sldId id="1004"/>
            <p14:sldId id="1009"/>
            <p14:sldId id="1005"/>
            <p14:sldId id="1007"/>
            <p14:sldId id="1018"/>
          </p14:sldIdLst>
        </p14:section>
        <p14:section name="ETW" id="{F25BA69B-BD32-4CA9-BB89-DDF97DE3A581}">
          <p14:sldIdLst>
            <p14:sldId id="947"/>
            <p14:sldId id="958"/>
            <p14:sldId id="961"/>
            <p14:sldId id="962"/>
            <p14:sldId id="963"/>
            <p14:sldId id="964"/>
            <p14:sldId id="965"/>
            <p14:sldId id="966"/>
            <p14:sldId id="967"/>
            <p14:sldId id="968"/>
            <p14:sldId id="969"/>
            <p14:sldId id="970"/>
            <p14:sldId id="971"/>
            <p14:sldId id="972"/>
            <p14:sldId id="973"/>
            <p14:sldId id="974"/>
            <p14:sldId id="975"/>
            <p14:sldId id="976"/>
            <p14:sldId id="977"/>
            <p14:sldId id="978"/>
            <p14:sldId id="979"/>
            <p14:sldId id="980"/>
            <p14:sldId id="981"/>
            <p14:sldId id="982"/>
            <p14:sldId id="983"/>
            <p14:sldId id="984"/>
            <p14:sldId id="985"/>
            <p14:sldId id="986"/>
            <p14:sldId id="987"/>
            <p14:sldId id="988"/>
            <p14:sldId id="989"/>
            <p14:sldId id="990"/>
            <p14:sldId id="991"/>
            <p14:sldId id="992"/>
            <p14:sldId id="994"/>
            <p14:sldId id="995"/>
            <p14:sldId id="999"/>
            <p14:sldId id="1019"/>
          </p14:sldIdLst>
        </p14:section>
        <p14:section name="Conclude" id="{486DCF65-1E1F-4571-AF8C-C75649191C40}">
          <p14:sldIdLst>
            <p14:sldId id="1015"/>
            <p14:sldId id="1016"/>
            <p14:sldId id="101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FFFF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71" autoAdjust="0"/>
    <p:restoredTop sz="87794" autoAdjust="0"/>
  </p:normalViewPr>
  <p:slideViewPr>
    <p:cSldViewPr>
      <p:cViewPr varScale="1">
        <p:scale>
          <a:sx n="84" d="100"/>
          <a:sy n="84" d="100"/>
        </p:scale>
        <p:origin x="68" y="232"/>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4776"/>
    </p:cViewPr>
  </p:sorterViewPr>
  <p:notesViewPr>
    <p:cSldViewPr>
      <p:cViewPr varScale="1">
        <p:scale>
          <a:sx n="56" d="100"/>
          <a:sy n="56" d="100"/>
        </p:scale>
        <p:origin x="-2238" y="-84"/>
      </p:cViewPr>
      <p:guideLst>
        <p:guide orient="horz" pos="2928"/>
        <p:guide pos="2208"/>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presProps" Target="presProps.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a:noFill/>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873429A2-A2AB-4A53-9BC3-F0D55049B82A}">
      <dgm:prSet phldrT="[Text]" custT="1"/>
      <dgm:spPr>
        <a:noFill/>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91A0D7C9-2A19-4D23-BC95-83AC629F9032}" type="sibTrans" cxnId="{E9707AF0-09AE-4917-97F2-AA0C9A1C52F3}">
      <dgm:prSet/>
      <dgm:spPr/>
      <dgm:t>
        <a:bodyPr/>
        <a:lstStyle/>
        <a:p>
          <a:endParaRPr lang="en-US"/>
        </a:p>
      </dgm:t>
    </dgm:pt>
    <dgm:pt modelId="{5B6D9028-CAFC-48EF-9C02-5BC1DC9F87C0}" type="parTrans" cxnId="{E9707AF0-09AE-4917-97F2-AA0C9A1C52F3}">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65962"/>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748" custLinFactNeighborY="-65962"/>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649" custLinFactNeighborY="-65962"/>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F58E7705-9C99-49CE-B5FF-6E24CAF11F5F}" type="presOf" srcId="{A176150E-DDFD-47B7-A4A9-A42FBC0B288A}" destId="{9FCFE6E7-C7F7-4394-8A70-0E9E245B65FD}" srcOrd="0" destOrd="0" presId="urn:microsoft.com/office/officeart/2005/8/layout/venn1"/>
    <dgm:cxn modelId="{F8E7F025-4155-4CA8-BAB1-3CD7116006D2}" type="presOf" srcId="{873429A2-A2AB-4A53-9BC3-F0D55049B82A}" destId="{235085CC-7E69-4AEA-AD77-512F6DCA22A8}" srcOrd="1" destOrd="0" presId="urn:microsoft.com/office/officeart/2005/8/layout/venn1"/>
    <dgm:cxn modelId="{9DC2B2BD-1F16-4C59-A548-7B24CE5E18DA}" type="presOf" srcId="{A176150E-DDFD-47B7-A4A9-A42FBC0B288A}" destId="{DAC70214-4A17-40B9-A370-054604985669}" srcOrd="1" destOrd="0" presId="urn:microsoft.com/office/officeart/2005/8/layout/venn1"/>
    <dgm:cxn modelId="{90A51549-2B1F-43A9-940E-FB89F37426B2}" type="presOf" srcId="{A2DBD474-B705-48E1-9810-5DA156ABF9AD}" destId="{181081AC-2D05-4288-8C32-9ACC3AAD3B1A}"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32C79955-F079-4D95-9CC3-D20EC17CC2D2}" srcId="{F93DA238-2BAD-42F4-9130-9F5740CDCEA3}" destId="{A176150E-DDFD-47B7-A4A9-A42FBC0B288A}" srcOrd="2" destOrd="0" parTransId="{8697F889-E4E0-4930-AD88-5214C6C61C21}" sibTransId="{619BF15D-C70C-4873-9AD0-E34CEAF57345}"/>
    <dgm:cxn modelId="{CE9DB997-52CC-40B5-BF69-D1C101B172FC}" type="presOf" srcId="{F93DA238-2BAD-42F4-9130-9F5740CDCEA3}" destId="{940344A5-832F-4199-B242-5A8D30018062}"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662B9E88-6EF8-44B4-A8C7-EB6F3DD48B0F}" type="presOf" srcId="{873429A2-A2AB-4A53-9BC3-F0D55049B82A}" destId="{E9307ED8-F48C-42F4-841C-9CFBC8FA67FC}" srcOrd="0" destOrd="0" presId="urn:microsoft.com/office/officeart/2005/8/layout/venn1"/>
    <dgm:cxn modelId="{A9F209D3-46F6-406F-B305-16E38A4F7929}" type="presOf" srcId="{A2DBD474-B705-48E1-9810-5DA156ABF9AD}" destId="{5D6D4D95-64AA-428B-94F1-6F53C4B2D317}" srcOrd="1" destOrd="0" presId="urn:microsoft.com/office/officeart/2005/8/layout/venn1"/>
    <dgm:cxn modelId="{3A03A4B8-DC4B-4F92-9686-36E8C922A694}" type="presParOf" srcId="{940344A5-832F-4199-B242-5A8D30018062}" destId="{181081AC-2D05-4288-8C32-9ACC3AAD3B1A}" srcOrd="0" destOrd="0" presId="urn:microsoft.com/office/officeart/2005/8/layout/venn1"/>
    <dgm:cxn modelId="{687E99F4-16FF-44FF-8D7F-089F0AB4FF35}" type="presParOf" srcId="{940344A5-832F-4199-B242-5A8D30018062}" destId="{5D6D4D95-64AA-428B-94F1-6F53C4B2D317}" srcOrd="1" destOrd="0" presId="urn:microsoft.com/office/officeart/2005/8/layout/venn1"/>
    <dgm:cxn modelId="{3FF5A595-74CB-4DF8-92B4-F27ED7A06B89}" type="presParOf" srcId="{940344A5-832F-4199-B242-5A8D30018062}" destId="{E9307ED8-F48C-42F4-841C-9CFBC8FA67FC}" srcOrd="2" destOrd="0" presId="urn:microsoft.com/office/officeart/2005/8/layout/venn1"/>
    <dgm:cxn modelId="{BAC1672E-1A80-4856-86DD-E1C8C48D56FD}" type="presParOf" srcId="{940344A5-832F-4199-B242-5A8D30018062}" destId="{235085CC-7E69-4AEA-AD77-512F6DCA22A8}" srcOrd="3" destOrd="0" presId="urn:microsoft.com/office/officeart/2005/8/layout/venn1"/>
    <dgm:cxn modelId="{73D51C8C-92DD-40D0-8479-8811ACAE2BF7}" type="presParOf" srcId="{940344A5-832F-4199-B242-5A8D30018062}" destId="{9FCFE6E7-C7F7-4394-8A70-0E9E245B65FD}" srcOrd="4" destOrd="0" presId="urn:microsoft.com/office/officeart/2005/8/layout/venn1"/>
    <dgm:cxn modelId="{472F3E38-8355-46B8-B310-E46E9EFC19B6}"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65962"/>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748" custLinFactNeighborY="-65962"/>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649" custLinFactNeighborY="-65962"/>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794559F8-65F3-48AC-8510-3DA80CFC8541}" type="presOf" srcId="{A2DBD474-B705-48E1-9810-5DA156ABF9AD}" destId="{5D6D4D95-64AA-428B-94F1-6F53C4B2D317}" srcOrd="1" destOrd="0" presId="urn:microsoft.com/office/officeart/2005/8/layout/venn1"/>
    <dgm:cxn modelId="{733A6DFC-F217-44E4-950B-6286D02A6AE0}" type="presOf" srcId="{A176150E-DDFD-47B7-A4A9-A42FBC0B288A}" destId="{DAC70214-4A17-40B9-A370-054604985669}" srcOrd="1" destOrd="0" presId="urn:microsoft.com/office/officeart/2005/8/layout/venn1"/>
    <dgm:cxn modelId="{815D83AB-3FBB-49CF-91A7-9A29689846D3}" type="presOf" srcId="{873429A2-A2AB-4A53-9BC3-F0D55049B82A}" destId="{E9307ED8-F48C-42F4-841C-9CFBC8FA67FC}" srcOrd="0" destOrd="0" presId="urn:microsoft.com/office/officeart/2005/8/layout/venn1"/>
    <dgm:cxn modelId="{E1AC956B-0B3F-49E3-8ABB-8FFD1A322AA8}" type="presOf" srcId="{F93DA238-2BAD-42F4-9130-9F5740CDCEA3}" destId="{940344A5-832F-4199-B242-5A8D30018062}" srcOrd="0" destOrd="0" presId="urn:microsoft.com/office/officeart/2005/8/layout/venn1"/>
    <dgm:cxn modelId="{AC49A235-55DD-4882-9310-ABEED3BE1AD9}" type="presOf" srcId="{873429A2-A2AB-4A53-9BC3-F0D55049B82A}" destId="{235085CC-7E69-4AEA-AD77-512F6DCA22A8}" srcOrd="1"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DB4F0F55-4655-4BD6-B0AD-59A0657E4B37}" type="presOf" srcId="{A2DBD474-B705-48E1-9810-5DA156ABF9AD}" destId="{181081AC-2D05-4288-8C32-9ACC3AAD3B1A}"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BFB350B9-A38B-4D19-AFEB-3A45E831F4A2}" type="presOf" srcId="{A176150E-DDFD-47B7-A4A9-A42FBC0B288A}" destId="{9FCFE6E7-C7F7-4394-8A70-0E9E245B65FD}"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BC355E1F-32B1-433F-8BE2-13D0CA31AECF}" type="presParOf" srcId="{940344A5-832F-4199-B242-5A8D30018062}" destId="{181081AC-2D05-4288-8C32-9ACC3AAD3B1A}" srcOrd="0" destOrd="0" presId="urn:microsoft.com/office/officeart/2005/8/layout/venn1"/>
    <dgm:cxn modelId="{3C9F733D-4B0A-4312-9297-0DFC264A579A}" type="presParOf" srcId="{940344A5-832F-4199-B242-5A8D30018062}" destId="{5D6D4D95-64AA-428B-94F1-6F53C4B2D317}" srcOrd="1" destOrd="0" presId="urn:microsoft.com/office/officeart/2005/8/layout/venn1"/>
    <dgm:cxn modelId="{1F675CFE-D433-48FD-AA1E-DAA7C024376F}" type="presParOf" srcId="{940344A5-832F-4199-B242-5A8D30018062}" destId="{E9307ED8-F48C-42F4-841C-9CFBC8FA67FC}" srcOrd="2" destOrd="0" presId="urn:microsoft.com/office/officeart/2005/8/layout/venn1"/>
    <dgm:cxn modelId="{455911B4-8C9E-41E3-88BE-618C1EB908A9}" type="presParOf" srcId="{940344A5-832F-4199-B242-5A8D30018062}" destId="{235085CC-7E69-4AEA-AD77-512F6DCA22A8}" srcOrd="3" destOrd="0" presId="urn:microsoft.com/office/officeart/2005/8/layout/venn1"/>
    <dgm:cxn modelId="{33EFC4C2-544A-4A1E-B44A-00C671304910}" type="presParOf" srcId="{940344A5-832F-4199-B242-5A8D30018062}" destId="{9FCFE6E7-C7F7-4394-8A70-0E9E245B65FD}" srcOrd="4" destOrd="0" presId="urn:microsoft.com/office/officeart/2005/8/layout/venn1"/>
    <dgm:cxn modelId="{7E4A87E4-FEF3-412A-AD96-C177F3D624D3}"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1650"/>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5080" custLinFactNeighborY="-51650"/>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8887" custLinFactNeighborY="-51650"/>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FB0F2376-0168-4F44-B5F3-7380E1CE6815}" type="presOf" srcId="{F93DA238-2BAD-42F4-9130-9F5740CDCEA3}" destId="{940344A5-832F-4199-B242-5A8D30018062}" srcOrd="0" destOrd="0" presId="urn:microsoft.com/office/officeart/2005/8/layout/venn1"/>
    <dgm:cxn modelId="{9472E09B-33C9-4090-8282-BBB084D41E37}" type="presOf" srcId="{A176150E-DDFD-47B7-A4A9-A42FBC0B288A}" destId="{DAC70214-4A17-40B9-A370-054604985669}" srcOrd="1" destOrd="0" presId="urn:microsoft.com/office/officeart/2005/8/layout/venn1"/>
    <dgm:cxn modelId="{FBAB9CA3-3F81-4CB2-8120-72348D62C34F}" type="presOf" srcId="{873429A2-A2AB-4A53-9BC3-F0D55049B82A}" destId="{E9307ED8-F48C-42F4-841C-9CFBC8FA67FC}"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32C79955-F079-4D95-9CC3-D20EC17CC2D2}" srcId="{F93DA238-2BAD-42F4-9130-9F5740CDCEA3}" destId="{A176150E-DDFD-47B7-A4A9-A42FBC0B288A}" srcOrd="2" destOrd="0" parTransId="{8697F889-E4E0-4930-AD88-5214C6C61C21}" sibTransId="{619BF15D-C70C-4873-9AD0-E34CEAF57345}"/>
    <dgm:cxn modelId="{5DAA5428-EB3E-41DC-A8EE-36C20DF48D17}" type="presOf" srcId="{A176150E-DDFD-47B7-A4A9-A42FBC0B288A}" destId="{9FCFE6E7-C7F7-4394-8A70-0E9E245B65FD}"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C693C9EE-C2D9-4909-AC3C-A6BBB76B8A97}" type="presOf" srcId="{873429A2-A2AB-4A53-9BC3-F0D55049B82A}" destId="{235085CC-7E69-4AEA-AD77-512F6DCA22A8}" srcOrd="1" destOrd="0" presId="urn:microsoft.com/office/officeart/2005/8/layout/venn1"/>
    <dgm:cxn modelId="{903A89EE-BAD1-49A3-B7C5-5B184267B2EB}" type="presOf" srcId="{A2DBD474-B705-48E1-9810-5DA156ABF9AD}" destId="{5D6D4D95-64AA-428B-94F1-6F53C4B2D317}" srcOrd="1" destOrd="0" presId="urn:microsoft.com/office/officeart/2005/8/layout/venn1"/>
    <dgm:cxn modelId="{2F4D403F-BE55-43E5-9E37-B157E5250789}" type="presOf" srcId="{A2DBD474-B705-48E1-9810-5DA156ABF9AD}" destId="{181081AC-2D05-4288-8C32-9ACC3AAD3B1A}" srcOrd="0" destOrd="0" presId="urn:microsoft.com/office/officeart/2005/8/layout/venn1"/>
    <dgm:cxn modelId="{F1EE1959-7C20-442A-9ADF-5F4E06E48320}" type="presParOf" srcId="{940344A5-832F-4199-B242-5A8D30018062}" destId="{181081AC-2D05-4288-8C32-9ACC3AAD3B1A}" srcOrd="0" destOrd="0" presId="urn:microsoft.com/office/officeart/2005/8/layout/venn1"/>
    <dgm:cxn modelId="{AE57741C-DE94-4486-85F6-77D389C585E1}" type="presParOf" srcId="{940344A5-832F-4199-B242-5A8D30018062}" destId="{5D6D4D95-64AA-428B-94F1-6F53C4B2D317}" srcOrd="1" destOrd="0" presId="urn:microsoft.com/office/officeart/2005/8/layout/venn1"/>
    <dgm:cxn modelId="{7AA894B5-D34D-4DEB-B93B-C195716A2ADC}" type="presParOf" srcId="{940344A5-832F-4199-B242-5A8D30018062}" destId="{E9307ED8-F48C-42F4-841C-9CFBC8FA67FC}" srcOrd="2" destOrd="0" presId="urn:microsoft.com/office/officeart/2005/8/layout/venn1"/>
    <dgm:cxn modelId="{CCAF0CDB-EF6B-4BEF-B545-CFB6B1621D6D}" type="presParOf" srcId="{940344A5-832F-4199-B242-5A8D30018062}" destId="{235085CC-7E69-4AEA-AD77-512F6DCA22A8}" srcOrd="3" destOrd="0" presId="urn:microsoft.com/office/officeart/2005/8/layout/venn1"/>
    <dgm:cxn modelId="{AA8634E3-512E-4423-8709-280E774295D2}" type="presParOf" srcId="{940344A5-832F-4199-B242-5A8D30018062}" destId="{9FCFE6E7-C7F7-4394-8A70-0E9E245B65FD}" srcOrd="4" destOrd="0" presId="urn:microsoft.com/office/officeart/2005/8/layout/venn1"/>
    <dgm:cxn modelId="{C8BE34F5-64A1-40A4-841E-75098E7BF18C}"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     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1650"/>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5080" custLinFactNeighborY="-51650"/>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8887" custLinFactNeighborY="-51650"/>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2EBB7FAE-466E-4CD3-8DFA-2C1026919DCA}" type="presOf" srcId="{A2DBD474-B705-48E1-9810-5DA156ABF9AD}" destId="{181081AC-2D05-4288-8C32-9ACC3AAD3B1A}" srcOrd="0" destOrd="0" presId="urn:microsoft.com/office/officeart/2005/8/layout/venn1"/>
    <dgm:cxn modelId="{1D9FB919-C24F-45D1-9CFB-826E386AABE3}" type="presOf" srcId="{A2DBD474-B705-48E1-9810-5DA156ABF9AD}" destId="{5D6D4D95-64AA-428B-94F1-6F53C4B2D317}" srcOrd="1" destOrd="0" presId="urn:microsoft.com/office/officeart/2005/8/layout/venn1"/>
    <dgm:cxn modelId="{77DDE7F5-895A-48A7-8E22-F62663B59405}" type="presOf" srcId="{F93DA238-2BAD-42F4-9130-9F5740CDCEA3}" destId="{940344A5-832F-4199-B242-5A8D30018062}"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607DC9D2-1AC2-49A8-8122-960F003C568F}" type="presOf" srcId="{873429A2-A2AB-4A53-9BC3-F0D55049B82A}" destId="{E9307ED8-F48C-42F4-841C-9CFBC8FA67FC}"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1C942578-9172-4EE1-8CF3-FB89FA6D9180}" type="presOf" srcId="{A176150E-DDFD-47B7-A4A9-A42FBC0B288A}" destId="{DAC70214-4A17-40B9-A370-054604985669}" srcOrd="1"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3699D21C-542D-45AE-881B-023CDB3B7558}" type="presOf" srcId="{873429A2-A2AB-4A53-9BC3-F0D55049B82A}" destId="{235085CC-7E69-4AEA-AD77-512F6DCA22A8}" srcOrd="1" destOrd="0" presId="urn:microsoft.com/office/officeart/2005/8/layout/venn1"/>
    <dgm:cxn modelId="{8F30B350-774A-4106-82E5-0DFB4D83A10D}" type="presOf" srcId="{A176150E-DDFD-47B7-A4A9-A42FBC0B288A}" destId="{9FCFE6E7-C7F7-4394-8A70-0E9E245B65FD}" srcOrd="0" destOrd="0" presId="urn:microsoft.com/office/officeart/2005/8/layout/venn1"/>
    <dgm:cxn modelId="{A6325E63-774C-4EBF-BF39-04780C58113A}" type="presParOf" srcId="{940344A5-832F-4199-B242-5A8D30018062}" destId="{181081AC-2D05-4288-8C32-9ACC3AAD3B1A}" srcOrd="0" destOrd="0" presId="urn:microsoft.com/office/officeart/2005/8/layout/venn1"/>
    <dgm:cxn modelId="{A3759491-0557-427B-B4B7-30E82C543F03}" type="presParOf" srcId="{940344A5-832F-4199-B242-5A8D30018062}" destId="{5D6D4D95-64AA-428B-94F1-6F53C4B2D317}" srcOrd="1" destOrd="0" presId="urn:microsoft.com/office/officeart/2005/8/layout/venn1"/>
    <dgm:cxn modelId="{A6C96E15-FB30-4B0E-8074-6DED16F4CB75}" type="presParOf" srcId="{940344A5-832F-4199-B242-5A8D30018062}" destId="{E9307ED8-F48C-42F4-841C-9CFBC8FA67FC}" srcOrd="2" destOrd="0" presId="urn:microsoft.com/office/officeart/2005/8/layout/venn1"/>
    <dgm:cxn modelId="{27331954-63D3-4543-848A-DF14654023C9}" type="presParOf" srcId="{940344A5-832F-4199-B242-5A8D30018062}" destId="{235085CC-7E69-4AEA-AD77-512F6DCA22A8}" srcOrd="3" destOrd="0" presId="urn:microsoft.com/office/officeart/2005/8/layout/venn1"/>
    <dgm:cxn modelId="{A0BE346D-FD03-4FED-956B-8FDDE79795CF}" type="presParOf" srcId="{940344A5-832F-4199-B242-5A8D30018062}" destId="{9FCFE6E7-C7F7-4394-8A70-0E9E245B65FD}" srcOrd="4" destOrd="0" presId="urn:microsoft.com/office/officeart/2005/8/layout/venn1"/>
    <dgm:cxn modelId="{54DC6FFF-68AD-41CB-8D9F-7468CF0AF3DA}"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err="1" smtClean="0"/>
            <a:t>PaaS</a:t>
          </a:r>
          <a:r>
            <a:rPr lang="en-US" sz="3600" dirty="0" smtClean="0"/>
            <a:t/>
          </a:r>
          <a:br>
            <a:rPr lang="en-US" sz="3600" dirty="0" smtClean="0"/>
          </a:br>
          <a:r>
            <a:rPr lang="en-US" sz="2800" dirty="0" smtClean="0"/>
            <a:t>Websites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err="1" smtClean="0"/>
            <a:t>IaaS</a:t>
          </a:r>
          <a:r>
            <a:rPr lang="en-US" sz="3600" dirty="0" smtClean="0"/>
            <a:t> VM</a:t>
          </a: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err="1" smtClean="0"/>
            <a:t>PaaS</a:t>
          </a:r>
          <a:r>
            <a:rPr lang="en-US" sz="3600" dirty="0" smtClean="0"/>
            <a:t> VM</a:t>
          </a: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8114"/>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4923" custLinFactNeighborY="-67333"/>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704" custLinFactNeighborY="-67333"/>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E633B190-C8F0-4205-A019-7086A5A7513C}" type="presOf" srcId="{A176150E-DDFD-47B7-A4A9-A42FBC0B288A}" destId="{9FCFE6E7-C7F7-4394-8A70-0E9E245B65FD}" srcOrd="0" destOrd="0" presId="urn:microsoft.com/office/officeart/2005/8/layout/venn1"/>
    <dgm:cxn modelId="{2DF009FF-2A28-4B91-B052-0BB89D976DBC}" type="presOf" srcId="{A176150E-DDFD-47B7-A4A9-A42FBC0B288A}" destId="{DAC70214-4A17-40B9-A370-054604985669}" srcOrd="1" destOrd="0" presId="urn:microsoft.com/office/officeart/2005/8/layout/venn1"/>
    <dgm:cxn modelId="{381FCC03-BDEC-439C-8EC1-88511973DF8F}" type="presOf" srcId="{A2DBD474-B705-48E1-9810-5DA156ABF9AD}" destId="{5D6D4D95-64AA-428B-94F1-6F53C4B2D317}" srcOrd="1" destOrd="0" presId="urn:microsoft.com/office/officeart/2005/8/layout/venn1"/>
    <dgm:cxn modelId="{C27BA249-1EB7-446F-B888-7B55D809B6FE}" type="presOf" srcId="{873429A2-A2AB-4A53-9BC3-F0D55049B82A}" destId="{E9307ED8-F48C-42F4-841C-9CFBC8FA67FC}"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F94F9993-EC2D-489D-B60E-9B8415203C3B}" type="presOf" srcId="{F93DA238-2BAD-42F4-9130-9F5740CDCEA3}" destId="{940344A5-832F-4199-B242-5A8D30018062}"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1291FE1E-F266-4683-832C-6B67B9E86B45}" type="presOf" srcId="{873429A2-A2AB-4A53-9BC3-F0D55049B82A}" destId="{235085CC-7E69-4AEA-AD77-512F6DCA22A8}" srcOrd="1" destOrd="0" presId="urn:microsoft.com/office/officeart/2005/8/layout/venn1"/>
    <dgm:cxn modelId="{2DDBD172-EE5A-49EF-A7F6-A642E947D471}" type="presOf" srcId="{A2DBD474-B705-48E1-9810-5DA156ABF9AD}" destId="{181081AC-2D05-4288-8C32-9ACC3AAD3B1A}"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11AA9A7F-7289-436C-9BEA-6A5A8B1909F7}" type="presParOf" srcId="{940344A5-832F-4199-B242-5A8D30018062}" destId="{181081AC-2D05-4288-8C32-9ACC3AAD3B1A}" srcOrd="0" destOrd="0" presId="urn:microsoft.com/office/officeart/2005/8/layout/venn1"/>
    <dgm:cxn modelId="{249880E1-E019-43B7-A324-A4697B2AC9E6}" type="presParOf" srcId="{940344A5-832F-4199-B242-5A8D30018062}" destId="{5D6D4D95-64AA-428B-94F1-6F53C4B2D317}" srcOrd="1" destOrd="0" presId="urn:microsoft.com/office/officeart/2005/8/layout/venn1"/>
    <dgm:cxn modelId="{602C30D0-BA77-4C01-AC96-42F8C26D70B1}" type="presParOf" srcId="{940344A5-832F-4199-B242-5A8D30018062}" destId="{E9307ED8-F48C-42F4-841C-9CFBC8FA67FC}" srcOrd="2" destOrd="0" presId="urn:microsoft.com/office/officeart/2005/8/layout/venn1"/>
    <dgm:cxn modelId="{47439E36-365E-44F1-893E-29B0C62C199D}" type="presParOf" srcId="{940344A5-832F-4199-B242-5A8D30018062}" destId="{235085CC-7E69-4AEA-AD77-512F6DCA22A8}" srcOrd="3" destOrd="0" presId="urn:microsoft.com/office/officeart/2005/8/layout/venn1"/>
    <dgm:cxn modelId="{3430A95E-EE79-4DDC-B501-A54DD2EA08EB}" type="presParOf" srcId="{940344A5-832F-4199-B242-5A8D30018062}" destId="{9FCFE6E7-C7F7-4394-8A70-0E9E245B65FD}" srcOrd="4" destOrd="0" presId="urn:microsoft.com/office/officeart/2005/8/layout/venn1"/>
    <dgm:cxn modelId="{6105ADCF-170F-43D5-A322-F712B3F793E7}"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820025"/>
          <a:ext cx="3983349" cy="3983349"/>
        </a:xfrm>
        <a:prstGeom prst="ellipse">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3321217" y="3517111"/>
        <a:ext cx="2921122" cy="1792507"/>
      </dsp:txXfrm>
    </dsp:sp>
    <dsp:sp modelId="{E9307ED8-F48C-42F4-841C-9CFBC8FA67FC}">
      <dsp:nvSpPr>
        <dsp:cNvPr id="0" name=""/>
        <dsp:cNvSpPr/>
      </dsp:nvSpPr>
      <dsp:spPr>
        <a:xfrm>
          <a:off x="4197633" y="54624"/>
          <a:ext cx="3983349" cy="3983349"/>
        </a:xfrm>
        <a:prstGeom prst="ellipse">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5415874" y="1083656"/>
        <a:ext cx="2390009" cy="2190842"/>
      </dsp:txXfrm>
    </dsp:sp>
    <dsp:sp modelId="{9FCFE6E7-C7F7-4394-8A70-0E9E245B65FD}">
      <dsp:nvSpPr>
        <dsp:cNvPr id="0" name=""/>
        <dsp:cNvSpPr/>
      </dsp:nvSpPr>
      <dsp:spPr>
        <a:xfrm>
          <a:off x="1127759"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1502857" y="1083656"/>
        <a:ext cx="2390009" cy="21908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820025"/>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3517111"/>
        <a:ext cx="2921122" cy="1792507"/>
      </dsp:txXfrm>
    </dsp:sp>
    <dsp:sp modelId="{E9307ED8-F48C-42F4-841C-9CFBC8FA67FC}">
      <dsp:nvSpPr>
        <dsp:cNvPr id="0" name=""/>
        <dsp:cNvSpPr/>
      </dsp:nvSpPr>
      <dsp:spPr>
        <a:xfrm>
          <a:off x="4197633"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5415874" y="1083656"/>
        <a:ext cx="2390009" cy="2190842"/>
      </dsp:txXfrm>
    </dsp:sp>
    <dsp:sp modelId="{9FCFE6E7-C7F7-4394-8A70-0E9E245B65FD}">
      <dsp:nvSpPr>
        <dsp:cNvPr id="0" name=""/>
        <dsp:cNvSpPr/>
      </dsp:nvSpPr>
      <dsp:spPr>
        <a:xfrm>
          <a:off x="1127759"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1502857" y="1083656"/>
        <a:ext cx="2390009" cy="21908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249928"/>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2947014"/>
        <a:ext cx="2921122" cy="1792507"/>
      </dsp:txXfrm>
    </dsp:sp>
    <dsp:sp modelId="{E9307ED8-F48C-42F4-841C-9CFBC8FA67FC}">
      <dsp:nvSpPr>
        <dsp:cNvPr id="0" name=""/>
        <dsp:cNvSpPr/>
      </dsp:nvSpPr>
      <dsp:spPr>
        <a:xfrm>
          <a:off x="3626739"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4844980" y="1653753"/>
        <a:ext cx="2390009" cy="2190842"/>
      </dsp:txXfrm>
    </dsp:sp>
    <dsp:sp modelId="{9FCFE6E7-C7F7-4394-8A70-0E9E245B65FD}">
      <dsp:nvSpPr>
        <dsp:cNvPr id="0" name=""/>
        <dsp:cNvSpPr/>
      </dsp:nvSpPr>
      <dsp:spPr>
        <a:xfrm>
          <a:off x="1706778"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2081877" y="1653753"/>
        <a:ext cx="2390009" cy="21908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249928"/>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2947014"/>
        <a:ext cx="2921122" cy="1792507"/>
      </dsp:txXfrm>
    </dsp:sp>
    <dsp:sp modelId="{E9307ED8-F48C-42F4-841C-9CFBC8FA67FC}">
      <dsp:nvSpPr>
        <dsp:cNvPr id="0" name=""/>
        <dsp:cNvSpPr/>
      </dsp:nvSpPr>
      <dsp:spPr>
        <a:xfrm>
          <a:off x="3626739"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     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4844980" y="1653753"/>
        <a:ext cx="2390009" cy="2190842"/>
      </dsp:txXfrm>
    </dsp:sp>
    <dsp:sp modelId="{9FCFE6E7-C7F7-4394-8A70-0E9E245B65FD}">
      <dsp:nvSpPr>
        <dsp:cNvPr id="0" name=""/>
        <dsp:cNvSpPr/>
      </dsp:nvSpPr>
      <dsp:spPr>
        <a:xfrm>
          <a:off x="1706778"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2081877" y="1653753"/>
        <a:ext cx="2390009" cy="21908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1308897" y="1176280"/>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err="1" smtClean="0"/>
            <a:t>PaaS</a:t>
          </a:r>
          <a:r>
            <a:rPr lang="en-US" sz="3600" kern="1200" dirty="0" smtClean="0"/>
            <a:t/>
          </a:r>
          <a:br>
            <a:rPr lang="en-US" sz="3600" kern="1200" dirty="0" smtClean="0"/>
          </a:br>
          <a:r>
            <a:rPr lang="en-US" sz="2800" kern="1200" dirty="0" smtClean="0"/>
            <a:t>Websites</a:t>
          </a:r>
          <a:endParaRPr lang="en-US" sz="3600" kern="1200" dirty="0"/>
        </a:p>
      </dsp:txBody>
      <dsp:txXfrm>
        <a:off x="1558054" y="1503298"/>
        <a:ext cx="1370361" cy="840903"/>
      </dsp:txXfrm>
    </dsp:sp>
    <dsp:sp modelId="{E9307ED8-F48C-42F4-841C-9CFBC8FA67FC}">
      <dsp:nvSpPr>
        <dsp:cNvPr id="0" name=""/>
        <dsp:cNvSpPr/>
      </dsp:nvSpPr>
      <dsp:spPr>
        <a:xfrm>
          <a:off x="1704315" y="6"/>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err="1" smtClean="0"/>
            <a:t>IaaS</a:t>
          </a:r>
          <a:r>
            <a:rPr lang="en-US" sz="3600" kern="1200" dirty="0" smtClean="0"/>
            <a:t> VM</a:t>
          </a:r>
          <a:endParaRPr lang="en-US" sz="3600" kern="1200" dirty="0"/>
        </a:p>
      </dsp:txBody>
      <dsp:txXfrm>
        <a:off x="2275818" y="482747"/>
        <a:ext cx="1121204" cy="1027771"/>
      </dsp:txXfrm>
    </dsp:sp>
    <dsp:sp modelId="{9FCFE6E7-C7F7-4394-8A70-0E9E245B65FD}">
      <dsp:nvSpPr>
        <dsp:cNvPr id="0" name=""/>
        <dsp:cNvSpPr/>
      </dsp:nvSpPr>
      <dsp:spPr>
        <a:xfrm>
          <a:off x="528028" y="6"/>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err="1" smtClean="0"/>
            <a:t>PaaS</a:t>
          </a:r>
          <a:r>
            <a:rPr lang="en-US" sz="3600" kern="1200" dirty="0" smtClean="0"/>
            <a:t> VM</a:t>
          </a:r>
          <a:endParaRPr lang="en-US" sz="3600" kern="1200" dirty="0"/>
        </a:p>
      </dsp:txBody>
      <dsp:txXfrm>
        <a:off x="703995" y="482747"/>
        <a:ext cx="1121204" cy="102777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EE08033-7B0A-425B-A9E0-8EADD3129C99}" type="datetimeFigureOut">
              <a:rPr lang="en-US" smtClean="0"/>
              <a:pPr/>
              <a:t>4/28/2014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B850F21-6683-4AB0-B585-9C6D1ECE009D}" type="datetimeFigureOut">
              <a:rPr lang="en-US" smtClean="0"/>
              <a:pPr/>
              <a:t>4/28/2014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twitter.com/" TargetMode="External"/><Relationship Id="rId3" Type="http://schemas.openxmlformats.org/officeDocument/2006/relationships/hyperlink" Target="http://www.amazon.com/Cloud-Architecture-Patterns-Using-Microsoft-ebook" TargetMode="External"/><Relationship Id="rId7" Type="http://schemas.openxmlformats.org/officeDocument/2006/relationships/hyperlink" Target="http://blog.codingoutloud.com/"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www.cloudarchitecturepatterns.com/" TargetMode="External"/><Relationship Id="rId5" Type="http://schemas.openxmlformats.org/officeDocument/2006/relationships/hyperlink" Target="http://bit.ly/billmvp" TargetMode="External"/><Relationship Id="rId4" Type="http://schemas.openxmlformats.org/officeDocument/2006/relationships/hyperlink" Target="http://www.meetup.com/dotnetmontreal/events/135071842/" TargetMode="External"/><Relationship Id="rId9" Type="http://schemas.openxmlformats.org/officeDocument/2006/relationships/hyperlink" Target="http://www.bostonazure.org/"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sandiegoairandspace.org/library/stillimages.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msdn.microsoft.com/en-us/library/windowsazure/jj853352.aspx"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Lundi</a:t>
            </a:r>
            <a:r>
              <a:rPr lang="en-US" dirty="0" smtClean="0"/>
              <a:t> le 28 Avril 2014, nous </a:t>
            </a:r>
            <a:r>
              <a:rPr lang="en-US" dirty="0" err="1" smtClean="0"/>
              <a:t>sommes</a:t>
            </a:r>
            <a:r>
              <a:rPr lang="en-US" dirty="0" smtClean="0"/>
              <a:t> </a:t>
            </a:r>
            <a:r>
              <a:rPr lang="en-US" dirty="0" err="1" smtClean="0"/>
              <a:t>heureux</a:t>
            </a:r>
            <a:r>
              <a:rPr lang="en-US" dirty="0" smtClean="0"/>
              <a:t> </a:t>
            </a:r>
            <a:r>
              <a:rPr lang="en-US" dirty="0" err="1" smtClean="0"/>
              <a:t>d’accueillir</a:t>
            </a:r>
            <a:r>
              <a:rPr lang="en-US" dirty="0" smtClean="0"/>
              <a:t> </a:t>
            </a:r>
            <a:r>
              <a:rPr lang="en-US" b="1" dirty="0" smtClean="0"/>
              <a:t>Bill Wilder</a:t>
            </a:r>
            <a:r>
              <a:rPr lang="en-US" dirty="0" smtClean="0"/>
              <a:t>, auteur du </a:t>
            </a:r>
            <a:r>
              <a:rPr lang="en-US" dirty="0" err="1" smtClean="0"/>
              <a:t>livre</a:t>
            </a:r>
            <a:r>
              <a:rPr lang="en-US" dirty="0" smtClean="0"/>
              <a:t> « </a:t>
            </a:r>
            <a:r>
              <a:rPr lang="en-US" dirty="0" smtClean="0">
                <a:hlinkClick r:id="rId3"/>
              </a:rPr>
              <a:t>Cloud Architecture Patterns: Using Microsoft Azure</a:t>
            </a:r>
            <a:r>
              <a:rPr lang="en-US" dirty="0" smtClean="0"/>
              <a:t> », pour </a:t>
            </a:r>
            <a:r>
              <a:rPr lang="en-US" dirty="0" err="1" smtClean="0"/>
              <a:t>une</a:t>
            </a:r>
            <a:r>
              <a:rPr lang="en-US" dirty="0" smtClean="0"/>
              <a:t> </a:t>
            </a:r>
            <a:r>
              <a:rPr lang="en-US" dirty="0" err="1" smtClean="0"/>
              <a:t>présentation</a:t>
            </a:r>
            <a:r>
              <a:rPr lang="en-US" dirty="0" smtClean="0"/>
              <a:t> qui nous </a:t>
            </a:r>
            <a:r>
              <a:rPr lang="en-US" dirty="0" err="1" smtClean="0"/>
              <a:t>fera</a:t>
            </a:r>
            <a:r>
              <a:rPr lang="en-US" dirty="0" smtClean="0"/>
              <a:t> </a:t>
            </a:r>
            <a:r>
              <a:rPr lang="en-US" dirty="0" err="1" smtClean="0"/>
              <a:t>découvrir</a:t>
            </a:r>
            <a:r>
              <a:rPr lang="en-US" dirty="0" smtClean="0"/>
              <a:t> les </a:t>
            </a:r>
            <a:r>
              <a:rPr lang="en-US" dirty="0" err="1" smtClean="0"/>
              <a:t>meilleures</a:t>
            </a:r>
            <a:r>
              <a:rPr lang="en-US" dirty="0" smtClean="0"/>
              <a:t> </a:t>
            </a:r>
            <a:r>
              <a:rPr lang="en-US" dirty="0" err="1" smtClean="0"/>
              <a:t>facettes</a:t>
            </a:r>
            <a:r>
              <a:rPr lang="en-US" dirty="0" smtClean="0"/>
              <a:t> de la </a:t>
            </a:r>
            <a:r>
              <a:rPr lang="en-US" dirty="0" err="1" smtClean="0"/>
              <a:t>plateforme</a:t>
            </a:r>
            <a:r>
              <a:rPr lang="en-US" dirty="0" smtClean="0"/>
              <a:t> Microsoft Azure tout en </a:t>
            </a:r>
            <a:r>
              <a:rPr lang="en-US" dirty="0" err="1" smtClean="0"/>
              <a:t>mettent</a:t>
            </a:r>
            <a:r>
              <a:rPr lang="en-US" dirty="0" smtClean="0"/>
              <a:t> </a:t>
            </a:r>
            <a:r>
              <a:rPr lang="en-US" dirty="0" err="1" smtClean="0"/>
              <a:t>l’emphase</a:t>
            </a:r>
            <a:r>
              <a:rPr lang="en-US" dirty="0" smtClean="0"/>
              <a:t> </a:t>
            </a:r>
            <a:r>
              <a:rPr lang="en-US" dirty="0" err="1" smtClean="0"/>
              <a:t>sur</a:t>
            </a:r>
            <a:r>
              <a:rPr lang="en-US" dirty="0" smtClean="0"/>
              <a:t> le </a:t>
            </a:r>
            <a:r>
              <a:rPr lang="en-US" dirty="0" err="1" smtClean="0"/>
              <a:t>développement</a:t>
            </a:r>
            <a:r>
              <a:rPr lang="en-US" dirty="0" smtClean="0"/>
              <a:t> ASP.NET.</a:t>
            </a:r>
          </a:p>
          <a:p>
            <a:r>
              <a:rPr lang="en-US" dirty="0" smtClean="0"/>
              <a:t>Bill adore </a:t>
            </a:r>
            <a:r>
              <a:rPr lang="en-US" dirty="0" err="1" smtClean="0"/>
              <a:t>partager</a:t>
            </a:r>
            <a:r>
              <a:rPr lang="en-US" dirty="0" smtClean="0"/>
              <a:t> et </a:t>
            </a:r>
            <a:r>
              <a:rPr lang="en-US" dirty="0" err="1" smtClean="0"/>
              <a:t>apprendre</a:t>
            </a:r>
            <a:r>
              <a:rPr lang="en-US" dirty="0" smtClean="0"/>
              <a:t> </a:t>
            </a:r>
            <a:r>
              <a:rPr lang="en-US" dirty="0" err="1" smtClean="0"/>
              <a:t>sur</a:t>
            </a:r>
            <a:r>
              <a:rPr lang="en-US" dirty="0" smtClean="0"/>
              <a:t> </a:t>
            </a:r>
            <a:r>
              <a:rPr lang="en-US" dirty="0" err="1" smtClean="0"/>
              <a:t>une</a:t>
            </a:r>
            <a:r>
              <a:rPr lang="en-US" dirty="0" smtClean="0"/>
              <a:t> multitude de </a:t>
            </a:r>
            <a:r>
              <a:rPr lang="en-US" dirty="0" err="1" smtClean="0"/>
              <a:t>sujets</a:t>
            </a:r>
            <a:r>
              <a:rPr lang="en-US" dirty="0" smtClean="0"/>
              <a:t>. </a:t>
            </a:r>
            <a:r>
              <a:rPr lang="en-US" dirty="0" err="1" smtClean="0"/>
              <a:t>Profitez</a:t>
            </a:r>
            <a:r>
              <a:rPr lang="en-US" dirty="0" smtClean="0"/>
              <a:t>-en pour </a:t>
            </a:r>
            <a:r>
              <a:rPr lang="en-US" dirty="0" err="1" smtClean="0"/>
              <a:t>lui</a:t>
            </a:r>
            <a:r>
              <a:rPr lang="en-US" dirty="0" smtClean="0"/>
              <a:t> poser </a:t>
            </a:r>
            <a:r>
              <a:rPr lang="en-US" dirty="0" err="1" smtClean="0"/>
              <a:t>vos</a:t>
            </a:r>
            <a:r>
              <a:rPr lang="en-US" dirty="0" smtClean="0"/>
              <a:t> questions à propos des patterns, des </a:t>
            </a:r>
            <a:r>
              <a:rPr lang="en-US" dirty="0" err="1" smtClean="0"/>
              <a:t>meilleur</a:t>
            </a:r>
            <a:r>
              <a:rPr lang="en-US" dirty="0" smtClean="0"/>
              <a:t> </a:t>
            </a:r>
            <a:r>
              <a:rPr lang="en-US" dirty="0" err="1" smtClean="0"/>
              <a:t>pratiques</a:t>
            </a:r>
            <a:r>
              <a:rPr lang="en-US" dirty="0" smtClean="0"/>
              <a:t> et des technologies qui en tour le cloud.</a:t>
            </a:r>
          </a:p>
          <a:p>
            <a:r>
              <a:rPr lang="en-US" dirty="0" err="1" smtClean="0"/>
              <a:t>Inscrivez-vous</a:t>
            </a:r>
            <a:r>
              <a:rPr lang="en-US" dirty="0" smtClean="0"/>
              <a:t> </a:t>
            </a:r>
            <a:r>
              <a:rPr lang="en-US" dirty="0" err="1" smtClean="0"/>
              <a:t>sur</a:t>
            </a:r>
            <a:r>
              <a:rPr lang="en-US" dirty="0" smtClean="0"/>
              <a:t> </a:t>
            </a:r>
            <a:r>
              <a:rPr lang="en-US" dirty="0" err="1" smtClean="0"/>
              <a:t>notre</a:t>
            </a:r>
            <a:r>
              <a:rPr lang="en-US" dirty="0" smtClean="0"/>
              <a:t> page </a:t>
            </a:r>
            <a:r>
              <a:rPr lang="en-US" dirty="0" err="1" smtClean="0"/>
              <a:t>Meetup</a:t>
            </a:r>
            <a:r>
              <a:rPr lang="en-US" dirty="0" smtClean="0"/>
              <a:t> </a:t>
            </a:r>
            <a:r>
              <a:rPr lang="en-US" dirty="0" smtClean="0">
                <a:hlinkClick r:id="rId4"/>
              </a:rPr>
              <a:t>http://www.meetup.com/dotnetmontreal/events/135071842/</a:t>
            </a:r>
            <a:endParaRPr lang="en-US" dirty="0" smtClean="0"/>
          </a:p>
          <a:p>
            <a:r>
              <a:rPr lang="en-US" b="1" dirty="0" smtClean="0"/>
              <a:t>NOTE: </a:t>
            </a:r>
            <a:r>
              <a:rPr lang="en-US" b="1" dirty="0" err="1" smtClean="0"/>
              <a:t>Cette</a:t>
            </a:r>
            <a:r>
              <a:rPr lang="en-US" b="1" dirty="0" smtClean="0"/>
              <a:t> </a:t>
            </a:r>
            <a:r>
              <a:rPr lang="en-US" b="1" dirty="0" err="1" smtClean="0"/>
              <a:t>présentation</a:t>
            </a:r>
            <a:r>
              <a:rPr lang="en-US" b="1" dirty="0" smtClean="0"/>
              <a:t> sera en </a:t>
            </a:r>
            <a:r>
              <a:rPr lang="en-US" b="1" dirty="0" err="1" smtClean="0"/>
              <a:t>anglais</a:t>
            </a:r>
            <a:endParaRPr lang="en-US" dirty="0" smtClean="0"/>
          </a:p>
          <a:p>
            <a:r>
              <a:rPr lang="en-US" b="1" dirty="0" err="1" smtClean="0"/>
              <a:t>Sujet</a:t>
            </a:r>
            <a:r>
              <a:rPr lang="en-US" b="1" dirty="0" smtClean="0"/>
              <a:t>: Top Azure Features Every ASP.NET Developer Should Know About</a:t>
            </a:r>
          </a:p>
          <a:p>
            <a:r>
              <a:rPr lang="en-US" dirty="0" smtClean="0"/>
              <a:t>Let’s face it: as technologists, “the cloud” is in the future for all of us, and resistance is futile. For many of us who predominantly develop on Microsoft technologies, adopting the Microsoft Azure cloud platform will be a natural progression.</a:t>
            </a:r>
          </a:p>
          <a:p>
            <a:r>
              <a:rPr lang="en-US" dirty="0" smtClean="0"/>
              <a:t>How to get started? In this talk we will cover some easy ways to get started with the cloud, progressing from simple ideas to more ambitious ones as we go. Similar to how learning a new programming paradigm tends to stretch the mind (e.g., a C# developer learning functional programming with F#), you will also see that learning how to develop for the cloud will inform and shape how you go about developing day to day – even if not (yet) for the cloud.</a:t>
            </a:r>
          </a:p>
          <a:p>
            <a:r>
              <a:rPr lang="en-US" dirty="0" smtClean="0"/>
              <a:t>Some of the topics we will cover (in varying depths) include </a:t>
            </a:r>
            <a:r>
              <a:rPr lang="en-US" dirty="0" err="1" smtClean="0"/>
              <a:t>devops</a:t>
            </a:r>
            <a:r>
              <a:rPr lang="en-US" dirty="0" smtClean="0"/>
              <a:t>, </a:t>
            </a:r>
            <a:r>
              <a:rPr lang="en-US" dirty="0" err="1" smtClean="0"/>
              <a:t>dev</a:t>
            </a:r>
            <a:r>
              <a:rPr lang="en-US" dirty="0" smtClean="0"/>
              <a:t>-test, non-.NET tool stacks, federated identity, semantic logging, and cloud-friendly architecture patterns – all while touching on a variety of Azure features and services on the way.</a:t>
            </a:r>
          </a:p>
          <a:p>
            <a:r>
              <a:rPr lang="en-US" b="1" dirty="0" err="1" smtClean="0"/>
              <a:t>Conférencier</a:t>
            </a:r>
            <a:r>
              <a:rPr lang="en-US" b="1" dirty="0" smtClean="0"/>
              <a:t>: Bill Wilder, MVP Azure, Boston USA</a:t>
            </a:r>
          </a:p>
          <a:p>
            <a:r>
              <a:rPr lang="en-US" dirty="0" smtClean="0"/>
              <a:t>Bill Wilder (Principal Cloud Architect for Development Partners Software Corporation) is a hands-on developer, architect, consultant, trainer, speaker, writer, and community leader focused on helping companies and individuals succeed with the cloud using the Microsoft Azure Platform. Bill began working with Microsoft Azure when it was unveiled at the Microsoft PDC in 2008 and subsequently founded Boston Azure, the first/oldest Microsoft Azure user group in the world in October 2009. Bill is recognized by Microsoft as a </a:t>
            </a:r>
            <a:r>
              <a:rPr lang="en-US" dirty="0" smtClean="0">
                <a:hlinkClick r:id="rId5"/>
              </a:rPr>
              <a:t>Microsoft Azure MVP</a:t>
            </a:r>
            <a:r>
              <a:rPr lang="en-US" dirty="0" smtClean="0"/>
              <a:t> and an Azure Insider, and is the author of the book </a:t>
            </a:r>
            <a:r>
              <a:rPr lang="en-US" dirty="0" smtClean="0">
                <a:hlinkClick r:id="rId6"/>
              </a:rPr>
              <a:t>Cloud Architecture Patterns</a:t>
            </a:r>
            <a:r>
              <a:rPr lang="en-US" dirty="0" smtClean="0"/>
              <a:t>, published by O’Reilly in September 2012. Bill can be found blogging at </a:t>
            </a:r>
            <a:r>
              <a:rPr lang="en-US" dirty="0" smtClean="0">
                <a:hlinkClick r:id="rId7"/>
              </a:rPr>
              <a:t>blog.codingoutloud.com</a:t>
            </a:r>
            <a:r>
              <a:rPr lang="en-US" dirty="0" smtClean="0"/>
              <a:t> and on Twitter at </a:t>
            </a:r>
            <a:r>
              <a:rPr lang="en-US" dirty="0" smtClean="0">
                <a:hlinkClick r:id="rId8"/>
              </a:rPr>
              <a:t>@</a:t>
            </a:r>
            <a:r>
              <a:rPr lang="en-US" dirty="0" err="1" smtClean="0">
                <a:hlinkClick r:id="rId8"/>
              </a:rPr>
              <a:t>codingoutloud</a:t>
            </a:r>
            <a:r>
              <a:rPr lang="en-US" dirty="0" smtClean="0"/>
              <a:t>. You can also check out the Boston Azure cloud user group at </a:t>
            </a:r>
            <a:r>
              <a:rPr lang="en-US" dirty="0" smtClean="0">
                <a:hlinkClick r:id="rId9"/>
              </a:rPr>
              <a:t>www.bostonazure.org</a:t>
            </a:r>
            <a:r>
              <a:rPr lang="en-US" dirty="0" smtClean="0"/>
              <a:t> </a:t>
            </a:r>
            <a:r>
              <a:rPr lang="en-US" dirty="0" err="1" smtClean="0"/>
              <a:t>and</a:t>
            </a:r>
            <a:r>
              <a:rPr lang="en-US" dirty="0" err="1" smtClean="0">
                <a:hlinkClick r:id="rId8"/>
              </a:rPr>
              <a:t>@bostonazure</a:t>
            </a:r>
            <a:r>
              <a:rPr lang="en-US" dirty="0" smtClean="0"/>
              <a:t>.</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359D61B-87F0-A248-996B-C02C09AD603E}" type="slidenum">
              <a:rPr lang="en-US" smtClean="0"/>
              <a:t>1</a:t>
            </a:fld>
            <a:endParaRPr lang="en-US"/>
          </a:p>
        </p:txBody>
      </p:sp>
    </p:spTree>
    <p:extLst>
      <p:ext uri="{BB962C8B-B14F-4D97-AF65-F5344CB8AC3E}">
        <p14:creationId xmlns:p14="http://schemas.microsoft.com/office/powerpoint/2010/main" val="185873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http://azuremap.azurewebsites.net</a:t>
            </a:r>
          </a:p>
          <a:p>
            <a:r>
              <a:rPr lang="en-US" smtClean="0"/>
              <a:t>http://bit.ly/10trillion</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363416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2814991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 Quadrant</a:t>
            </a:r>
            <a:r>
              <a:rPr lang="en-US" baseline="0" dirty="0" smtClean="0"/>
              <a:t> for </a:t>
            </a:r>
            <a:r>
              <a:rPr lang="en-US" baseline="0" dirty="0" err="1" smtClean="0"/>
              <a:t>IaaS</a:t>
            </a:r>
            <a:r>
              <a:rPr lang="en-US" baseline="0" dirty="0" smtClean="0"/>
              <a:t>: </a:t>
            </a:r>
          </a:p>
          <a:p>
            <a:r>
              <a:rPr lang="en-US" dirty="0" smtClean="0"/>
              <a:t>http://www.gartner.com/technology/reprints.do?id=1-1IMDMZ8&amp;ct=130819&amp;st=sb</a:t>
            </a:r>
          </a:p>
          <a:p>
            <a:endParaRPr lang="en-US" dirty="0" smtClean="0"/>
          </a:p>
          <a:p>
            <a:r>
              <a:rPr lang="en-US" dirty="0" smtClean="0"/>
              <a:t>Magic Quadrant</a:t>
            </a:r>
            <a:r>
              <a:rPr lang="en-US" baseline="0" dirty="0" smtClean="0"/>
              <a:t> for </a:t>
            </a:r>
            <a:r>
              <a:rPr lang="en-US" baseline="0" dirty="0" err="1" smtClean="0"/>
              <a:t>PaaS</a:t>
            </a:r>
            <a:r>
              <a:rPr lang="en-US" baseline="0" dirty="0" smtClean="0"/>
              <a:t>:</a:t>
            </a:r>
          </a:p>
          <a:p>
            <a:r>
              <a:rPr lang="en-US" dirty="0" smtClean="0"/>
              <a:t>http://www.gartner.com/technology/reprints.do?ct=140108&amp;id=1-1P502BX&amp;st=sb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284389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 Quadrant</a:t>
            </a:r>
            <a:r>
              <a:rPr lang="en-US" baseline="0" dirty="0" smtClean="0"/>
              <a:t> for </a:t>
            </a:r>
            <a:r>
              <a:rPr lang="en-US" baseline="0" dirty="0" err="1" smtClean="0"/>
              <a:t>IaaS</a:t>
            </a:r>
            <a:r>
              <a:rPr lang="en-US" baseline="0" dirty="0" smtClean="0"/>
              <a:t>: </a:t>
            </a:r>
          </a:p>
          <a:p>
            <a:r>
              <a:rPr lang="en-US" dirty="0" smtClean="0"/>
              <a:t>http://www.gartner.com/technology/reprints.do?id=1-1IMDMZ8&amp;ct=130819&amp;st=sb</a:t>
            </a:r>
          </a:p>
          <a:p>
            <a:endParaRPr lang="en-US" dirty="0" smtClean="0"/>
          </a:p>
          <a:p>
            <a:r>
              <a:rPr lang="en-US" dirty="0" smtClean="0"/>
              <a:t>Magic Quadrant</a:t>
            </a:r>
            <a:r>
              <a:rPr lang="en-US" baseline="0" dirty="0" smtClean="0"/>
              <a:t> for </a:t>
            </a:r>
            <a:r>
              <a:rPr lang="en-US" baseline="0" dirty="0" err="1" smtClean="0"/>
              <a:t>PaaS</a:t>
            </a:r>
            <a:r>
              <a:rPr lang="en-US" baseline="0" dirty="0" smtClean="0"/>
              <a:t>:</a:t>
            </a:r>
          </a:p>
          <a:p>
            <a:r>
              <a:rPr lang="en-US" dirty="0" smtClean="0"/>
              <a:t>http://www.gartner.com/technology/reprints.do?ct=140108&amp;id=1-1P502BX&amp;st=sb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3317464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Run yourself</a:t>
            </a:r>
            <a:r>
              <a:rPr lang="en-US" baseline="0" dirty="0" smtClean="0"/>
              <a:t> vs. Rent as a Service</a:t>
            </a:r>
          </a:p>
          <a:p>
            <a:r>
              <a:rPr lang="en-US" baseline="0" dirty="0" smtClean="0"/>
              <a:t>Services available from Microsoft and Partners</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1318437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http://www.flickr.com/photos/49487266@N07/5018418143 </a:t>
            </a:r>
          </a:p>
          <a:p>
            <a:endParaRPr lang="en-US" b="1" dirty="0" smtClean="0">
              <a:effectLst/>
            </a:endParaRPr>
          </a:p>
          <a:p>
            <a:r>
              <a:rPr lang="en-US" b="1" dirty="0" smtClean="0">
                <a:effectLst/>
              </a:rPr>
              <a:t>Remington Rand Computer : Consolidated/</a:t>
            </a:r>
            <a:r>
              <a:rPr lang="en-US" b="1" dirty="0" err="1" smtClean="0">
                <a:effectLst/>
              </a:rPr>
              <a:t>Convair</a:t>
            </a:r>
            <a:r>
              <a:rPr lang="en-US" b="1" dirty="0" smtClean="0">
                <a:effectLst/>
              </a:rPr>
              <a:t> Aircraft Factory San Diego Equipment</a:t>
            </a:r>
          </a:p>
          <a:p>
            <a:r>
              <a:rPr lang="en-US" b="1" dirty="0" smtClean="0"/>
              <a:t>Call No.:</a:t>
            </a:r>
            <a:r>
              <a:rPr lang="en-US" dirty="0" smtClean="0"/>
              <a:t> 10-000939</a:t>
            </a:r>
            <a:br>
              <a:rPr lang="en-US" dirty="0" smtClean="0"/>
            </a:br>
            <a:r>
              <a:rPr lang="en-US" b="1" dirty="0" smtClean="0"/>
              <a:t>Notes:</a:t>
            </a:r>
            <a:r>
              <a:rPr lang="en-US" dirty="0" smtClean="0"/>
              <a:t> Remington Rand Computer </a:t>
            </a:r>
            <a:br>
              <a:rPr lang="en-US" dirty="0" smtClean="0"/>
            </a:br>
            <a:r>
              <a:rPr lang="en-US" b="1" dirty="0" smtClean="0"/>
              <a:t>Title:</a:t>
            </a:r>
            <a:r>
              <a:rPr lang="en-US" dirty="0" smtClean="0"/>
              <a:t> Consolidated/</a:t>
            </a:r>
            <a:r>
              <a:rPr lang="en-US" dirty="0" err="1" smtClean="0"/>
              <a:t>Convair</a:t>
            </a:r>
            <a:r>
              <a:rPr lang="en-US" dirty="0" smtClean="0"/>
              <a:t> Aircraft Factory San Diego Equipment</a:t>
            </a:r>
            <a:br>
              <a:rPr lang="en-US" dirty="0" smtClean="0"/>
            </a:br>
            <a:r>
              <a:rPr lang="en-US" b="1" dirty="0" smtClean="0"/>
              <a:t>Year:</a:t>
            </a:r>
            <a:r>
              <a:rPr lang="en-US" dirty="0" smtClean="0"/>
              <a:t> 1950s</a:t>
            </a:r>
            <a:br>
              <a:rPr lang="en-US" dirty="0" smtClean="0"/>
            </a:br>
            <a:r>
              <a:rPr lang="en-US" b="1" dirty="0" smtClean="0"/>
              <a:t>Corp. Name:</a:t>
            </a:r>
            <a:r>
              <a:rPr lang="en-US" dirty="0" smtClean="0"/>
              <a:t> </a:t>
            </a:r>
            <a:r>
              <a:rPr lang="en-US" dirty="0" err="1" smtClean="0"/>
              <a:t>Convair</a:t>
            </a:r>
            <a:r>
              <a:rPr lang="en-US" dirty="0" smtClean="0"/>
              <a:t>/Consolidated</a:t>
            </a:r>
            <a:br>
              <a:rPr lang="en-US" dirty="0" smtClean="0"/>
            </a:br>
            <a:r>
              <a:rPr lang="en-US" b="1" dirty="0" smtClean="0"/>
              <a:t>Description:</a:t>
            </a:r>
            <a:r>
              <a:rPr lang="en-US" dirty="0" smtClean="0"/>
              <a:t> 8 x 10 Black and White Glossy Print</a:t>
            </a:r>
            <a:br>
              <a:rPr lang="en-US" dirty="0" smtClean="0"/>
            </a:br>
            <a:r>
              <a:rPr lang="en-US" b="1" dirty="0" smtClean="0"/>
              <a:t>Repository:</a:t>
            </a:r>
            <a:r>
              <a:rPr lang="en-US" dirty="0" smtClean="0"/>
              <a:t> </a:t>
            </a:r>
            <a:r>
              <a:rPr lang="en-US" dirty="0" smtClean="0">
                <a:hlinkClick r:id="rId3"/>
              </a:rPr>
              <a:t>San Diego Air and Space Museum Archive</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17</a:t>
            </a:fld>
            <a:endParaRPr lang="en-US" dirty="0"/>
          </a:p>
        </p:txBody>
      </p:sp>
    </p:spTree>
    <p:extLst>
      <p:ext uri="{BB962C8B-B14F-4D97-AF65-F5344CB8AC3E}">
        <p14:creationId xmlns:p14="http://schemas.microsoft.com/office/powerpoint/2010/main" val="3523071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Subscription: bostonaz.onmicrosoft.com</a:t>
            </a:r>
            <a:r>
              <a:rPr lang="en-US" baseline="0" dirty="0" smtClean="0"/>
              <a:t> – codingoutloud@gmail.com</a:t>
            </a:r>
          </a:p>
          <a:p>
            <a:r>
              <a:rPr lang="en-US" dirty="0" smtClean="0"/>
              <a:t>https://manage.windowsazure.com/@bostonaz.onmicrosoft.com#Workspaces/All/dashboard</a:t>
            </a:r>
          </a:p>
          <a:p>
            <a:endParaRPr lang="en-US" dirty="0" smtClean="0"/>
          </a:p>
          <a:p>
            <a:r>
              <a:rPr lang="en-US" dirty="0" smtClean="0"/>
              <a:t>bostonaz-vspro.cloudapp.net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2665851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Had only 6</a:t>
            </a:r>
            <a:r>
              <a:rPr lang="en-US" baseline="0" dirty="0" smtClean="0"/>
              <a:t> data center regions 4 years ago when they went into full production</a:t>
            </a:r>
            <a:endParaRPr lang="en-US" dirty="0" smtClean="0"/>
          </a:p>
          <a:p>
            <a:endParaRPr lang="en-US" dirty="0" smtClean="0"/>
          </a:p>
          <a:p>
            <a:r>
              <a:rPr lang="en-US" dirty="0" smtClean="0"/>
              <a:t>Value for global</a:t>
            </a:r>
            <a:r>
              <a:rPr lang="en-US" baseline="0" dirty="0" smtClean="0"/>
              <a:t> teams</a:t>
            </a:r>
          </a:p>
          <a:p>
            <a:r>
              <a:rPr lang="en-US" baseline="0" dirty="0" smtClean="0"/>
              <a:t>Teams traveling</a:t>
            </a:r>
          </a:p>
          <a:p>
            <a:r>
              <a:rPr lang="en-US" baseline="0" dirty="0" smtClean="0"/>
              <a:t>Customers in </a:t>
            </a:r>
            <a:endParaRPr lang="en-US" dirty="0"/>
          </a:p>
        </p:txBody>
      </p:sp>
      <p:sp>
        <p:nvSpPr>
          <p:cNvPr id="4" name="Slide Number Placeholder 3"/>
          <p:cNvSpPr>
            <a:spLocks noGrp="1"/>
          </p:cNvSpPr>
          <p:nvPr>
            <p:ph type="sldNum" sz="quarter" idx="10"/>
          </p:nvPr>
        </p:nvSpPr>
        <p:spPr/>
        <p:txBody>
          <a:bodyPr/>
          <a:lstStyle/>
          <a:p>
            <a:fld id="{8359D61B-87F0-A248-996B-C02C09AD603E}" type="slidenum">
              <a:rPr lang="en-US" smtClean="0"/>
              <a:t>23</a:t>
            </a:fld>
            <a:endParaRPr lang="en-US"/>
          </a:p>
        </p:txBody>
      </p:sp>
    </p:spTree>
    <p:extLst>
      <p:ext uri="{BB962C8B-B14F-4D97-AF65-F5344CB8AC3E}">
        <p14:creationId xmlns:p14="http://schemas.microsoft.com/office/powerpoint/2010/main" val="1080912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39</a:t>
            </a:fld>
            <a:endParaRPr lang="en-US"/>
          </a:p>
        </p:txBody>
      </p:sp>
    </p:spTree>
    <p:extLst>
      <p:ext uri="{BB962C8B-B14F-4D97-AF65-F5344CB8AC3E}">
        <p14:creationId xmlns:p14="http://schemas.microsoft.com/office/powerpoint/2010/main" val="1590509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Warm up</a:t>
            </a:r>
            <a:r>
              <a:rPr lang="en-US" baseline="0" dirty="0" smtClean="0"/>
              <a:t> Storage Emulator</a:t>
            </a:r>
          </a:p>
          <a:p>
            <a:r>
              <a:rPr lang="en-US" baseline="0" dirty="0" smtClean="0"/>
              <a:t>Prepare </a:t>
            </a:r>
            <a:r>
              <a:rPr lang="en-US" baseline="0" dirty="0" err="1" smtClean="0"/>
              <a:t>PerfView</a:t>
            </a:r>
            <a:r>
              <a:rPr lang="en-US" baseline="0" dirty="0" smtClean="0"/>
              <a:t> in its own directory (for files)</a:t>
            </a:r>
          </a:p>
          <a:p>
            <a:r>
              <a:rPr lang="en-US" baseline="0" dirty="0" smtClean="0"/>
              <a:t>Fire up </a:t>
            </a:r>
            <a:r>
              <a:rPr lang="en-US" baseline="0" dirty="0" err="1" smtClean="0"/>
              <a:t>Cerebrata</a:t>
            </a:r>
            <a:r>
              <a:rPr lang="en-US" baseline="0" dirty="0" smtClean="0"/>
              <a:t> with local </a:t>
            </a:r>
            <a:r>
              <a:rPr lang="en-US" baseline="0" dirty="0" err="1" smtClean="0"/>
              <a:t>Dev</a:t>
            </a:r>
            <a:r>
              <a:rPr lang="en-US" baseline="0" dirty="0" smtClean="0"/>
              <a:t> Storage </a:t>
            </a:r>
          </a:p>
          <a:p>
            <a:r>
              <a:rPr lang="en-US" baseline="0" dirty="0" smtClean="0"/>
              <a:t>Build Web API sample and log explicitly from Get method</a:t>
            </a:r>
          </a:p>
          <a:p>
            <a:r>
              <a:rPr lang="en-US" baseline="0" dirty="0" smtClean="0"/>
              <a:t>Add hook to log all web methods</a:t>
            </a:r>
          </a:p>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43</a:t>
            </a:fld>
            <a:endParaRPr lang="en-US"/>
          </a:p>
        </p:txBody>
      </p:sp>
    </p:spTree>
    <p:extLst>
      <p:ext uri="{BB962C8B-B14F-4D97-AF65-F5344CB8AC3E}">
        <p14:creationId xmlns:p14="http://schemas.microsoft.com/office/powerpoint/2010/main" val="785833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http://msdn.microsoft.com/en-us/library/system.diagnostics.tracing.eventsource.currentthreadactivityid.aspx</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45</a:t>
            </a:fld>
            <a:endParaRPr lang="en-US"/>
          </a:p>
        </p:txBody>
      </p:sp>
    </p:spTree>
    <p:extLst>
      <p:ext uri="{BB962C8B-B14F-4D97-AF65-F5344CB8AC3E}">
        <p14:creationId xmlns:p14="http://schemas.microsoft.com/office/powerpoint/2010/main" val="134590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Warm up</a:t>
            </a:r>
            <a:r>
              <a:rPr lang="en-US" baseline="0" dirty="0" smtClean="0"/>
              <a:t> Storage Emulator</a:t>
            </a:r>
          </a:p>
          <a:p>
            <a:r>
              <a:rPr lang="en-US" baseline="0" dirty="0" smtClean="0"/>
              <a:t>Prepare </a:t>
            </a:r>
            <a:r>
              <a:rPr lang="en-US" baseline="0" dirty="0" err="1" smtClean="0"/>
              <a:t>PerfView</a:t>
            </a:r>
            <a:r>
              <a:rPr lang="en-US" baseline="0" dirty="0" smtClean="0"/>
              <a:t> in its own directory (for files)</a:t>
            </a:r>
          </a:p>
          <a:p>
            <a:r>
              <a:rPr lang="en-US" baseline="0" dirty="0" smtClean="0"/>
              <a:t>Fire up </a:t>
            </a:r>
            <a:r>
              <a:rPr lang="en-US" baseline="0" dirty="0" err="1" smtClean="0"/>
              <a:t>Cerebrata</a:t>
            </a:r>
            <a:r>
              <a:rPr lang="en-US" baseline="0" dirty="0" smtClean="0"/>
              <a:t> with local </a:t>
            </a:r>
            <a:r>
              <a:rPr lang="en-US" baseline="0" dirty="0" err="1" smtClean="0"/>
              <a:t>Dev</a:t>
            </a:r>
            <a:r>
              <a:rPr lang="en-US" baseline="0" dirty="0" smtClean="0"/>
              <a:t> Storage </a:t>
            </a:r>
          </a:p>
          <a:p>
            <a:r>
              <a:rPr lang="en-US" baseline="0" dirty="0" smtClean="0"/>
              <a:t>Build Web API sample and log explicitly from Get method</a:t>
            </a:r>
          </a:p>
          <a:p>
            <a:r>
              <a:rPr lang="en-US" baseline="0" dirty="0" smtClean="0"/>
              <a:t>Add hook to log all web methods</a:t>
            </a:r>
          </a:p>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49</a:t>
            </a:fld>
            <a:endParaRPr lang="en-US"/>
          </a:p>
        </p:txBody>
      </p:sp>
    </p:spTree>
    <p:extLst>
      <p:ext uri="{BB962C8B-B14F-4D97-AF65-F5344CB8AC3E}">
        <p14:creationId xmlns:p14="http://schemas.microsoft.com/office/powerpoint/2010/main" val="4063044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analytics.blogspot.com</a:t>
            </a:r>
            <a:r>
              <a:rPr lang="en-US" dirty="0" smtClean="0"/>
              <a:t>/2011/09/</a:t>
            </a:r>
            <a:r>
              <a:rPr lang="en-US" dirty="0" err="1" smtClean="0"/>
              <a:t>whats</a:t>
            </a:r>
            <a:r>
              <a:rPr lang="en-US" dirty="0" smtClean="0"/>
              <a:t>-happening-on-your-site-right-</a:t>
            </a:r>
            <a:r>
              <a:rPr lang="en-US" dirty="0" err="1" smtClean="0"/>
              <a:t>now.html</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60</a:t>
            </a:fld>
            <a:endParaRPr lang="en-US"/>
          </a:p>
        </p:txBody>
      </p:sp>
    </p:spTree>
    <p:extLst>
      <p:ext uri="{BB962C8B-B14F-4D97-AF65-F5344CB8AC3E}">
        <p14:creationId xmlns:p14="http://schemas.microsoft.com/office/powerpoint/2010/main" val="1724129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http://msdn.microsoft.com/en-us/library/windowsazure/jj853352.aspx</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63</a:t>
            </a:fld>
            <a:endParaRPr lang="en-US"/>
          </a:p>
        </p:txBody>
      </p:sp>
    </p:spTree>
    <p:extLst>
      <p:ext uri="{BB962C8B-B14F-4D97-AF65-F5344CB8AC3E}">
        <p14:creationId xmlns:p14="http://schemas.microsoft.com/office/powerpoint/2010/main" val="3341943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68</a:t>
            </a:fld>
            <a:endParaRPr lang="en-US" dirty="0"/>
          </a:p>
        </p:txBody>
      </p:sp>
    </p:spTree>
    <p:extLst>
      <p:ext uri="{BB962C8B-B14F-4D97-AF65-F5344CB8AC3E}">
        <p14:creationId xmlns:p14="http://schemas.microsoft.com/office/powerpoint/2010/main" val="328941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9.png"/><Relationship Id="rId2" Type="http://schemas.openxmlformats.org/officeDocument/2006/relationships/slideLayout" Target="../slideLayouts/slideLayout29.xml"/><Relationship Id="rId16" Type="http://schemas.openxmlformats.org/officeDocument/2006/relationships/image" Target="../media/image8.jpe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1.jpe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image" Target="../media/image1.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5.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image" Target="../media/image1.jpe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theme" Target="../theme/theme6.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image" Target="../media/image1.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theme" Target="../theme/theme7.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4/28/2014</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codingoutloud.files.wordpress.com/2006/10/mvp_fullcolor_forscreen1.png" TargetMode="External"/><Relationship Id="rId5" Type="http://schemas.openxmlformats.org/officeDocument/2006/relationships/image" Target="../media/image16.png"/><Relationship Id="rId4" Type="http://schemas.openxmlformats.org/officeDocument/2006/relationships/hyperlink" Target="http://www.devpartners.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9.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hyperlink" Target="http://codingoutloud.files.wordpress.com/2006/10/mvp_fullcolor_forscreen1.png" TargetMode="External"/><Relationship Id="rId4" Type="http://schemas.openxmlformats.org/officeDocument/2006/relationships/image" Target="../media/image20.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gartner.com/technology/reprints.do?id=1-1IMDMZ8&amp;ct=130819&amp;st=sb"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hyperlink" Target="http://www.gartner.com/technology/reprints.do?ct=140108&amp;id=1-1P502BX&amp;st=sb"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13" Type="http://schemas.openxmlformats.org/officeDocument/2006/relationships/image" Target="../media/image32.emf"/><Relationship Id="rId18" Type="http://schemas.openxmlformats.org/officeDocument/2006/relationships/image" Target="../media/image37.jpeg"/><Relationship Id="rId26" Type="http://schemas.openxmlformats.org/officeDocument/2006/relationships/image" Target="../media/image45.png"/><Relationship Id="rId3" Type="http://schemas.openxmlformats.org/officeDocument/2006/relationships/image" Target="../media/image27.png"/><Relationship Id="rId21" Type="http://schemas.openxmlformats.org/officeDocument/2006/relationships/image" Target="../media/image40.emf"/><Relationship Id="rId7" Type="http://schemas.openxmlformats.org/officeDocument/2006/relationships/diagramColors" Target="../diagrams/colors5.xml"/><Relationship Id="rId12" Type="http://schemas.openxmlformats.org/officeDocument/2006/relationships/image" Target="../media/image31.emf"/><Relationship Id="rId17" Type="http://schemas.openxmlformats.org/officeDocument/2006/relationships/image" Target="../media/image36.emf"/><Relationship Id="rId25" Type="http://schemas.openxmlformats.org/officeDocument/2006/relationships/image" Target="../media/image44.png"/><Relationship Id="rId2" Type="http://schemas.openxmlformats.org/officeDocument/2006/relationships/notesSlide" Target="../notesSlides/notesSlide7.xml"/><Relationship Id="rId16" Type="http://schemas.openxmlformats.org/officeDocument/2006/relationships/image" Target="../media/image35.emf"/><Relationship Id="rId20" Type="http://schemas.openxmlformats.org/officeDocument/2006/relationships/image" Target="../media/image39.emf"/><Relationship Id="rId29" Type="http://schemas.openxmlformats.org/officeDocument/2006/relationships/image" Target="../media/image48.jpeg"/><Relationship Id="rId1" Type="http://schemas.openxmlformats.org/officeDocument/2006/relationships/slideLayout" Target="../slideLayouts/slideLayout6.xml"/><Relationship Id="rId6" Type="http://schemas.openxmlformats.org/officeDocument/2006/relationships/diagramQuickStyle" Target="../diagrams/quickStyle5.xml"/><Relationship Id="rId11" Type="http://schemas.openxmlformats.org/officeDocument/2006/relationships/image" Target="../media/image30.emf"/><Relationship Id="rId24" Type="http://schemas.openxmlformats.org/officeDocument/2006/relationships/image" Target="../media/image43.jpeg"/><Relationship Id="rId5" Type="http://schemas.openxmlformats.org/officeDocument/2006/relationships/diagramLayout" Target="../diagrams/layout5.xml"/><Relationship Id="rId15" Type="http://schemas.openxmlformats.org/officeDocument/2006/relationships/image" Target="../media/image34.emf"/><Relationship Id="rId23" Type="http://schemas.openxmlformats.org/officeDocument/2006/relationships/image" Target="../media/image42.png"/><Relationship Id="rId28" Type="http://schemas.openxmlformats.org/officeDocument/2006/relationships/image" Target="../media/image47.jpeg"/><Relationship Id="rId10" Type="http://schemas.openxmlformats.org/officeDocument/2006/relationships/image" Target="../media/image29.emf"/><Relationship Id="rId19" Type="http://schemas.openxmlformats.org/officeDocument/2006/relationships/image" Target="../media/image38.emf"/><Relationship Id="rId4" Type="http://schemas.openxmlformats.org/officeDocument/2006/relationships/diagramData" Target="../diagrams/data5.xml"/><Relationship Id="rId9" Type="http://schemas.openxmlformats.org/officeDocument/2006/relationships/image" Target="../media/image28.emf"/><Relationship Id="rId14" Type="http://schemas.openxmlformats.org/officeDocument/2006/relationships/image" Target="../media/image33.emf"/><Relationship Id="rId22" Type="http://schemas.openxmlformats.org/officeDocument/2006/relationships/image" Target="../media/image41.jpeg"/><Relationship Id="rId27" Type="http://schemas.openxmlformats.org/officeDocument/2006/relationships/image" Target="../media/image46.jpeg"/><Relationship Id="rId30"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2" Type="http://schemas.openxmlformats.org/officeDocument/2006/relationships/hyperlink" Target="https://manage.windowsazure.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azuremap.blob.core.windows.net/apps/bingmap-geojson-display.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hyperlink" Target="http://blog.codingoutloud.com/2014/02/01/mapping-windows-azure-4-years-after-full-general-availability/"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msdn.microsoft.com/en-us/library/azure/dn249410.asp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adstreamer.cloudapp.net" TargetMode="Externa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hyperlink" Target="http://msdn.microsoft.com/en-us/library/system.diagnostics.tracing.eventsource.aspx" TargetMode="External"/><Relationship Id="rId7" Type="http://schemas.openxmlformats.org/officeDocument/2006/relationships/hyperlink" Target="http://social.technet.microsoft.com/wiki/contents/articles/17987.cloud-service-fundamentals.aspx#Telemetry_Basics_and_Troubleshootin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en.wikipedia.org/wiki/Telemetry" TargetMode="External"/><Relationship Id="rId5" Type="http://schemas.openxmlformats.org/officeDocument/2006/relationships/hyperlink" Target="http://www.microsoft.com/en-us/download/details.aspx?id=28567" TargetMode="External"/><Relationship Id="rId4" Type="http://schemas.openxmlformats.org/officeDocument/2006/relationships/hyperlink" Target="http://msdn.microsoft.com/en-us/library/dn169621.aspx"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github.com/jonwagner/EventSourceProxy/wiki/Using-LogMan-for-ETW-Tracing" TargetMode="External"/><Relationship Id="rId2" Type="http://schemas.openxmlformats.org/officeDocument/2006/relationships/hyperlink" Target="https://github.com/jonwagner/EventSourceProxy/wiki/Implementing-an-EventSource"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gist.github.com/codingoutloud/9109e67e10aa2e97e7b6" TargetMode="External"/><Relationship Id="rId2" Type="http://schemas.openxmlformats.org/officeDocument/2006/relationships/hyperlink" Target="https://github.com/codingoutloud/Pronounce.io/blob/master/Pronounce.Logging/PronounceEventSource.cs"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6092" y="5161840"/>
            <a:ext cx="2329424" cy="1147153"/>
          </a:xfrm>
          <a:prstGeom prst="rect">
            <a:avLst/>
          </a:prstGeom>
        </p:spPr>
      </p:pic>
      <p:sp>
        <p:nvSpPr>
          <p:cNvPr id="4" name="Content Placeholder 2"/>
          <p:cNvSpPr txBox="1">
            <a:spLocks/>
          </p:cNvSpPr>
          <p:nvPr/>
        </p:nvSpPr>
        <p:spPr>
          <a:xfrm>
            <a:off x="457199" y="6388608"/>
            <a:ext cx="8211929" cy="473852"/>
          </a:xfrm>
          <a:prstGeom prst="rect">
            <a:avLst/>
          </a:prstGeom>
          <a:solidFill>
            <a:schemeClr val="bg1"/>
          </a:solidFill>
        </p:spPr>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00" dirty="0" smtClean="0"/>
              <a:t>• Except where noted, slide deck is © 2014 Development Partners Software Corporation  •  </a:t>
            </a:r>
            <a:r>
              <a:rPr lang="en-US" sz="1200" dirty="0" smtClean="0">
                <a:hlinkClick r:id="rId4"/>
              </a:rPr>
              <a:t>http://www.devpartners.com</a:t>
            </a:r>
            <a:r>
              <a:rPr lang="en-US" sz="1200" dirty="0"/>
              <a:t> </a:t>
            </a:r>
            <a:r>
              <a:rPr lang="en-US" sz="1200" dirty="0" smtClean="0"/>
              <a:t>•</a:t>
            </a:r>
            <a:endParaRPr lang="en-US" sz="1200" dirty="0"/>
          </a:p>
        </p:txBody>
      </p:sp>
      <p:sp>
        <p:nvSpPr>
          <p:cNvPr id="2" name="Title 1"/>
          <p:cNvSpPr>
            <a:spLocks noGrp="1"/>
          </p:cNvSpPr>
          <p:nvPr>
            <p:ph type="title"/>
          </p:nvPr>
        </p:nvSpPr>
        <p:spPr>
          <a:xfrm>
            <a:off x="457200" y="327351"/>
            <a:ext cx="8229600" cy="3452169"/>
          </a:xfrm>
          <a:solidFill>
            <a:schemeClr val="accent5">
              <a:lumMod val="20000"/>
              <a:lumOff val="80000"/>
            </a:schemeClr>
          </a:solidFill>
        </p:spPr>
        <p:txBody>
          <a:bodyPr anchor="ctr">
            <a:normAutofit/>
          </a:bodyPr>
          <a:lstStyle/>
          <a:p>
            <a:r>
              <a:rPr lang="en-US" b="1" dirty="0"/>
              <a:t>Top Azure Features Every ASP.NET Developer Should Know About</a:t>
            </a:r>
            <a:br>
              <a:rPr lang="en-US" b="1" dirty="0"/>
            </a:br>
            <a:r>
              <a:rPr lang="en-US" i="1" dirty="0"/>
              <a:t>Or… </a:t>
            </a:r>
            <a:r>
              <a:rPr lang="en-US" dirty="0"/>
              <a:t>A bunch of ways to use </a:t>
            </a:r>
            <a:br>
              <a:rPr lang="en-US" dirty="0"/>
            </a:br>
            <a:r>
              <a:rPr lang="en-US" dirty="0"/>
              <a:t>the Microsoft Azure cloud w/o going </a:t>
            </a:r>
            <a:r>
              <a:rPr lang="en-US" i="1" dirty="0"/>
              <a:t>all in</a:t>
            </a:r>
            <a:endParaRPr lang="en-US" dirty="0"/>
          </a:p>
        </p:txBody>
      </p:sp>
      <p:sp>
        <p:nvSpPr>
          <p:cNvPr id="3" name="Content Placeholder 2"/>
          <p:cNvSpPr>
            <a:spLocks noGrp="1"/>
          </p:cNvSpPr>
          <p:nvPr>
            <p:ph idx="1"/>
          </p:nvPr>
        </p:nvSpPr>
        <p:spPr>
          <a:xfrm>
            <a:off x="457200" y="5739549"/>
            <a:ext cx="8229600" cy="1411429"/>
          </a:xfrm>
        </p:spPr>
        <p:txBody>
          <a:bodyPr>
            <a:normAutofit/>
          </a:bodyPr>
          <a:lstStyle/>
          <a:p>
            <a:pPr marL="0" indent="0">
              <a:buNone/>
            </a:pPr>
            <a:endParaRPr lang="en-US" dirty="0" smtClean="0"/>
          </a:p>
          <a:p>
            <a:pPr marL="0" indent="0">
              <a:buNone/>
            </a:pPr>
            <a:endParaRPr lang="en-US" dirty="0"/>
          </a:p>
        </p:txBody>
      </p:sp>
      <p:sp>
        <p:nvSpPr>
          <p:cNvPr id="6" name="Text Box 4"/>
          <p:cNvSpPr txBox="1">
            <a:spLocks noChangeArrowheads="1"/>
          </p:cNvSpPr>
          <p:nvPr/>
        </p:nvSpPr>
        <p:spPr bwMode="auto">
          <a:xfrm>
            <a:off x="309070" y="4831665"/>
            <a:ext cx="3539937" cy="147732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rPr>
              <a:t>@</a:t>
            </a:r>
            <a:r>
              <a:rPr lang="en-US" dirty="0" err="1" smtClean="0">
                <a:latin typeface="Calibri" pitchFamily="34" charset="0"/>
              </a:rPr>
              <a:t>codingoutloud</a:t>
            </a:r>
            <a:endParaRPr lang="en-US" b="1" dirty="0" smtClean="0">
              <a:latin typeface="Calibri" pitchFamily="34" charset="0"/>
            </a:endParaRPr>
          </a:p>
          <a:p>
            <a:pPr eaLnBrk="1" hangingPunct="1"/>
            <a:r>
              <a:rPr lang="en-US" dirty="0" smtClean="0">
                <a:latin typeface="Calibri" pitchFamily="34" charset="0"/>
              </a:rPr>
              <a:t>codingoutloud@gmail.com</a:t>
            </a:r>
          </a:p>
          <a:p>
            <a:pPr eaLnBrk="1" hangingPunct="1"/>
            <a:r>
              <a:rPr lang="en-US" dirty="0" smtClean="0">
                <a:latin typeface="Calibri" pitchFamily="34" charset="0"/>
              </a:rPr>
              <a:t>blog.codingoutloud.com</a:t>
            </a:r>
            <a:endParaRPr lang="en-US" dirty="0">
              <a:latin typeface="Calibri" pitchFamily="34" charset="0"/>
            </a:endParaRPr>
          </a:p>
          <a:p>
            <a:pPr eaLnBrk="1" hangingPunct="1"/>
            <a:r>
              <a:rPr lang="en-US" dirty="0" smtClean="0">
                <a:latin typeface="Calibri" pitchFamily="34" charset="0"/>
              </a:rPr>
              <a:t>linkedin.com/in/</a:t>
            </a:r>
            <a:r>
              <a:rPr lang="en-US" dirty="0" err="1" smtClean="0">
                <a:latin typeface="Calibri" pitchFamily="34" charset="0"/>
              </a:rPr>
              <a:t>billwilder</a:t>
            </a:r>
            <a:endParaRPr lang="en-US" dirty="0">
              <a:latin typeface="Calibri" pitchFamily="34"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2364" y="5579375"/>
            <a:ext cx="1125475" cy="729618"/>
          </a:xfrm>
          <a:prstGeom prst="rect">
            <a:avLst/>
          </a:prstGeom>
        </p:spPr>
      </p:pic>
      <p:pic>
        <p:nvPicPr>
          <p:cNvPr id="8" name="Picture 2" descr="http://codingoutloud.files.wordpress.com/2006/10/mvp_fullcolor_forscreen1.png?w=95">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6110" y="4844494"/>
            <a:ext cx="927514" cy="14644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8515" y="4964825"/>
            <a:ext cx="1024128" cy="1344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8"/>
          <p:cNvSpPr txBox="1">
            <a:spLocks noChangeArrowheads="1"/>
          </p:cNvSpPr>
          <p:nvPr/>
        </p:nvSpPr>
        <p:spPr>
          <a:xfrm>
            <a:off x="838200" y="3792870"/>
            <a:ext cx="7543801" cy="1158605"/>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None/>
              <a:defRPr/>
            </a:pPr>
            <a:r>
              <a:rPr lang="en-US" sz="2800" b="1" dirty="0" err="1" smtClean="0"/>
              <a:t>Groupe</a:t>
            </a:r>
            <a:r>
              <a:rPr lang="en-US" sz="2800" b="1" dirty="0" smtClean="0"/>
              <a:t> Azure Montréal </a:t>
            </a:r>
          </a:p>
          <a:p>
            <a:pPr marL="0" indent="0" algn="ctr">
              <a:lnSpc>
                <a:spcPct val="90000"/>
              </a:lnSpc>
              <a:buNone/>
              <a:defRPr/>
            </a:pPr>
            <a:r>
              <a:rPr lang="en-US" sz="2800" b="1" dirty="0" smtClean="0"/>
              <a:t>28-April-2014 (6:30-8:30)</a:t>
            </a:r>
            <a:endParaRPr lang="en-US" sz="2800" b="1" dirty="0"/>
          </a:p>
        </p:txBody>
      </p:sp>
    </p:spTree>
    <p:extLst>
      <p:ext uri="{BB962C8B-B14F-4D97-AF65-F5344CB8AC3E}">
        <p14:creationId xmlns:p14="http://schemas.microsoft.com/office/powerpoint/2010/main" val="3864537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a:t>Some of the topics we will cover (in varying depths) include </a:t>
            </a:r>
            <a:r>
              <a:rPr lang="en-US" dirty="0" err="1"/>
              <a:t>devops</a:t>
            </a:r>
            <a:r>
              <a:rPr lang="en-US" dirty="0"/>
              <a:t>, </a:t>
            </a:r>
            <a:r>
              <a:rPr lang="en-US" dirty="0" err="1"/>
              <a:t>dev</a:t>
            </a:r>
            <a:r>
              <a:rPr lang="en-US" dirty="0"/>
              <a:t>-test, non-.NET tool stacks, federated identity, semantic logging, and cloud-friendly architecture patterns - all while touching on a variety of Azure features and services on the way</a:t>
            </a:r>
            <a:r>
              <a:rPr lang="en-US" dirty="0" smtClean="0"/>
              <a:t>.</a:t>
            </a:r>
          </a:p>
          <a:p>
            <a:r>
              <a:rPr lang="en-US" dirty="0" smtClean="0"/>
              <a:t>·  </a:t>
            </a:r>
            <a:r>
              <a:rPr lang="en-US" dirty="0"/>
              <a:t>Azure Active Directory (directory creation, application authentication, authorization, claims, maybe graph API</a:t>
            </a:r>
            <a:r>
              <a:rPr lang="en-US" dirty="0" smtClean="0"/>
              <a:t>)</a:t>
            </a:r>
          </a:p>
          <a:p>
            <a:r>
              <a:rPr lang="en-US" dirty="0" smtClean="0"/>
              <a:t>·  </a:t>
            </a:r>
            <a:r>
              <a:rPr lang="en-US" dirty="0"/>
              <a:t>ETW with Semantic Logging Application Block (SLAB) that streams log messages off to Azure Tables</a:t>
            </a:r>
            <a:r>
              <a:rPr lang="en-US" dirty="0" smtClean="0"/>
              <a:t>.</a:t>
            </a:r>
          </a:p>
          <a:p>
            <a:r>
              <a:rPr lang="en-US" dirty="0" smtClean="0"/>
              <a:t>·  </a:t>
            </a:r>
            <a:r>
              <a:rPr lang="en-US" dirty="0"/>
              <a:t>Queue-Centric Workflow pattern with Web </a:t>
            </a:r>
            <a:r>
              <a:rPr lang="en-US" dirty="0" smtClean="0"/>
              <a:t>Jobs</a:t>
            </a:r>
          </a:p>
          <a:p>
            <a:r>
              <a:rPr lang="en-US" dirty="0" smtClean="0"/>
              <a:t>·  </a:t>
            </a:r>
            <a:r>
              <a:rPr lang="en-US" dirty="0"/>
              <a:t>Blob Storage and the Azure </a:t>
            </a:r>
            <a:r>
              <a:rPr lang="en-US" dirty="0" smtClean="0"/>
              <a:t>CDN</a:t>
            </a:r>
          </a:p>
          <a:p>
            <a:r>
              <a:rPr lang="en-US" dirty="0" smtClean="0"/>
              <a:t>·  </a:t>
            </a:r>
            <a:r>
              <a:rPr lang="en-US" dirty="0"/>
              <a:t>MSDN account for </a:t>
            </a:r>
            <a:r>
              <a:rPr lang="en-US" dirty="0" err="1" smtClean="0"/>
              <a:t>dev</a:t>
            </a:r>
            <a:r>
              <a:rPr lang="en-US" dirty="0" smtClean="0"/>
              <a:t>-test</a:t>
            </a:r>
          </a:p>
          <a:p>
            <a:r>
              <a:rPr lang="en-US" dirty="0" err="1" smtClean="0"/>
              <a:t>DevOps</a:t>
            </a:r>
            <a:r>
              <a:rPr lang="en-US" dirty="0" smtClean="0"/>
              <a:t>: SCRIPTING – Chef and Puppet</a:t>
            </a:r>
          </a:p>
          <a:p>
            <a:r>
              <a:rPr lang="en-US" b="1" dirty="0"/>
              <a:t>Priced for Test-Dev.</a:t>
            </a:r>
          </a:p>
          <a:p>
            <a:endParaRPr lang="en-US" dirty="0"/>
          </a:p>
        </p:txBody>
      </p:sp>
    </p:spTree>
    <p:extLst>
      <p:ext uri="{BB962C8B-B14F-4D97-AF65-F5344CB8AC3E}">
        <p14:creationId xmlns:p14="http://schemas.microsoft.com/office/powerpoint/2010/main" val="96214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23134">
            <a:off x="6975" y="2086184"/>
            <a:ext cx="9005248"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716465" y="5638800"/>
            <a:ext cx="3697422" cy="369332"/>
          </a:xfrm>
          <a:prstGeom prst="rect">
            <a:avLst/>
          </a:prstGeom>
        </p:spPr>
        <p:txBody>
          <a:bodyPr wrap="none">
            <a:spAutoFit/>
          </a:bodyPr>
          <a:lstStyle/>
          <a:p>
            <a:r>
              <a:rPr lang="en-US" dirty="0"/>
              <a:t>http://www.dilbert.com/2011-01-07/</a:t>
            </a:r>
          </a:p>
        </p:txBody>
      </p:sp>
      <p:sp>
        <p:nvSpPr>
          <p:cNvPr id="2" name="Title 1"/>
          <p:cNvSpPr>
            <a:spLocks noGrp="1"/>
          </p:cNvSpPr>
          <p:nvPr>
            <p:ph type="title"/>
          </p:nvPr>
        </p:nvSpPr>
        <p:spPr>
          <a:xfrm rot="21195392">
            <a:off x="1856795" y="353170"/>
            <a:ext cx="5489145" cy="929797"/>
          </a:xfrm>
        </p:spPr>
        <p:txBody>
          <a:bodyPr>
            <a:normAutofit/>
          </a:bodyPr>
          <a:lstStyle/>
          <a:p>
            <a:r>
              <a:rPr lang="en-US" b="1" dirty="0" smtClean="0"/>
              <a:t>Who is this guy???</a:t>
            </a:r>
            <a:endParaRPr lang="en-US" b="1"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47957" y="4731588"/>
            <a:ext cx="2517446" cy="1631999"/>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164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p:stCondLst>
                              <p:cond delay="0"/>
                            </p:stCondLst>
                            <p:childTnLst>
                              <p:par>
                                <p:cTn id="15" presetID="6"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5" y="-1747415"/>
            <a:ext cx="9134850" cy="12230131"/>
          </a:xfrm>
          <a:prstGeom prst="rect">
            <a:avLst/>
          </a:prstGeom>
        </p:spPr>
      </p:pic>
    </p:spTree>
    <p:extLst>
      <p:ext uri="{BB962C8B-B14F-4D97-AF65-F5344CB8AC3E}">
        <p14:creationId xmlns:p14="http://schemas.microsoft.com/office/powerpoint/2010/main" val="222685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46057"/>
            <a:ext cx="9827680" cy="6411943"/>
          </a:xfrm>
          <a:prstGeom prst="rect">
            <a:avLst/>
          </a:prstGeom>
        </p:spPr>
      </p:pic>
      <p:sp>
        <p:nvSpPr>
          <p:cNvPr id="4" name="Oval 3"/>
          <p:cNvSpPr/>
          <p:nvPr/>
        </p:nvSpPr>
        <p:spPr>
          <a:xfrm>
            <a:off x="6306246" y="1906525"/>
            <a:ext cx="1310704" cy="3493139"/>
          </a:xfrm>
          <a:prstGeom prst="ellipse">
            <a:avLst/>
          </a:prstGeom>
          <a:noFill/>
          <a:ln w="476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094475" y="1233370"/>
            <a:ext cx="1158304" cy="761085"/>
          </a:xfrm>
          <a:prstGeom prst="ellipse">
            <a:avLst/>
          </a:prstGeom>
          <a:noFill/>
          <a:ln w="476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026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90322"/>
          </a:xfrm>
        </p:spPr>
        <p:txBody>
          <a:bodyPr/>
          <a:lstStyle/>
          <a:p>
            <a:r>
              <a:rPr lang="en-US" dirty="0" smtClean="0"/>
              <a:t>Base64-encoding</a:t>
            </a:r>
            <a:endParaRPr lang="en-US" dirty="0"/>
          </a:p>
        </p:txBody>
      </p:sp>
    </p:spTree>
    <p:extLst>
      <p:ext uri="{BB962C8B-B14F-4D97-AF65-F5344CB8AC3E}">
        <p14:creationId xmlns:p14="http://schemas.microsoft.com/office/powerpoint/2010/main" val="3788534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598784" y="1969810"/>
            <a:ext cx="8221365" cy="830997"/>
          </a:xfrm>
          <a:prstGeom prst="rect">
            <a:avLst/>
          </a:prstGeom>
        </p:spPr>
        <p:txBody>
          <a:bodyPr wrap="square">
            <a:spAutoFit/>
          </a:bodyPr>
          <a:lstStyle/>
          <a:p>
            <a:pPr algn="ctr"/>
            <a:r>
              <a:rPr lang="en-US" sz="4800" b="1" i="1" dirty="0"/>
              <a:t>Je ne </a:t>
            </a:r>
            <a:r>
              <a:rPr lang="en-US" sz="4800" b="1" i="1" dirty="0" err="1"/>
              <a:t>parle</a:t>
            </a:r>
            <a:r>
              <a:rPr lang="en-US" sz="4800" b="1" i="1" dirty="0"/>
              <a:t> pas </a:t>
            </a:r>
            <a:r>
              <a:rPr lang="en-US" sz="4800" b="1" i="1" dirty="0" err="1"/>
              <a:t>français</a:t>
            </a:r>
            <a:endParaRPr lang="en-US" sz="4800" b="1" i="1" dirty="0"/>
          </a:p>
        </p:txBody>
      </p:sp>
      <p:sp>
        <p:nvSpPr>
          <p:cNvPr id="4" name="Rectangle 3"/>
          <p:cNvSpPr/>
          <p:nvPr/>
        </p:nvSpPr>
        <p:spPr>
          <a:xfrm>
            <a:off x="598785" y="4183977"/>
            <a:ext cx="8221365" cy="830997"/>
          </a:xfrm>
          <a:prstGeom prst="rect">
            <a:avLst/>
          </a:prstGeom>
        </p:spPr>
        <p:txBody>
          <a:bodyPr wrap="square">
            <a:spAutoFit/>
          </a:bodyPr>
          <a:lstStyle/>
          <a:p>
            <a:pPr algn="ctr"/>
            <a:r>
              <a:rPr lang="en-US" sz="4800" b="1" i="1" dirty="0" smtClean="0"/>
              <a:t>I am an American</a:t>
            </a:r>
            <a:endParaRPr lang="en-US" sz="4800" b="1" i="1" dirty="0"/>
          </a:p>
        </p:txBody>
      </p:sp>
    </p:spTree>
    <p:extLst>
      <p:ext uri="{BB962C8B-B14F-4D97-AF65-F5344CB8AC3E}">
        <p14:creationId xmlns:p14="http://schemas.microsoft.com/office/powerpoint/2010/main" val="427954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Overview</a:t>
            </a:r>
            <a:endParaRPr lang="en-US" dirty="0"/>
          </a:p>
        </p:txBody>
      </p:sp>
      <p:sp>
        <p:nvSpPr>
          <p:cNvPr id="3" name="Content Placeholder 2"/>
          <p:cNvSpPr>
            <a:spLocks noGrp="1"/>
          </p:cNvSpPr>
          <p:nvPr>
            <p:ph idx="1"/>
          </p:nvPr>
        </p:nvSpPr>
        <p:spPr>
          <a:xfrm>
            <a:off x="457200" y="1297535"/>
            <a:ext cx="8377730" cy="5480909"/>
          </a:xfrm>
        </p:spPr>
        <p:txBody>
          <a:bodyPr>
            <a:normAutofit/>
          </a:bodyPr>
          <a:lstStyle/>
          <a:p>
            <a:pPr marL="0" indent="0">
              <a:buNone/>
            </a:pPr>
            <a:endParaRPr lang="en-US" dirty="0" smtClean="0"/>
          </a:p>
          <a:p>
            <a:pPr marL="0" indent="0">
              <a:buNone/>
            </a:pPr>
            <a:endParaRPr lang="en-US" dirty="0"/>
          </a:p>
          <a:p>
            <a:pPr marL="0" indent="0">
              <a:buNone/>
            </a:pPr>
            <a:r>
              <a:rPr lang="en-US" dirty="0" smtClean="0"/>
              <a:t>A brief history of Azure</a:t>
            </a:r>
          </a:p>
          <a:p>
            <a:pPr marL="0" indent="0">
              <a:buNone/>
            </a:pPr>
            <a:endParaRPr lang="en-US" dirty="0"/>
          </a:p>
          <a:p>
            <a:pPr marL="0" indent="0">
              <a:buNone/>
            </a:pPr>
            <a:r>
              <a:rPr lang="en-US" dirty="0" smtClean="0"/>
              <a:t>A bunch of demos</a:t>
            </a:r>
          </a:p>
          <a:p>
            <a:pPr marL="0" indent="0">
              <a:buNone/>
            </a:pPr>
            <a:endParaRPr lang="en-US" dirty="0"/>
          </a:p>
          <a:p>
            <a:pPr marL="0" indent="0">
              <a:buNone/>
            </a:pPr>
            <a:r>
              <a:rPr lang="en-US" dirty="0" smtClean="0"/>
              <a:t>Time permitting:</a:t>
            </a:r>
          </a:p>
          <a:p>
            <a:pPr>
              <a:buFontTx/>
              <a:buChar char="-"/>
            </a:pPr>
            <a:r>
              <a:rPr lang="en-US" dirty="0" smtClean="0"/>
              <a:t>ETW</a:t>
            </a:r>
          </a:p>
          <a:p>
            <a:pPr>
              <a:buFontTx/>
              <a:buChar char="-"/>
            </a:pPr>
            <a:r>
              <a:rPr lang="en-US" dirty="0" smtClean="0"/>
              <a:t>Storage</a:t>
            </a:r>
          </a:p>
          <a:p>
            <a:pPr>
              <a:buFontTx/>
              <a:buChar char="-"/>
            </a:pPr>
            <a:endParaRPr lang="en-US" dirty="0" smtClean="0"/>
          </a:p>
        </p:txBody>
      </p:sp>
    </p:spTree>
    <p:extLst>
      <p:ext uri="{BB962C8B-B14F-4D97-AF65-F5344CB8AC3E}">
        <p14:creationId xmlns:p14="http://schemas.microsoft.com/office/powerpoint/2010/main" val="3981133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57500" y="2857499"/>
            <a:ext cx="6858002" cy="1143000"/>
          </a:xfrm>
        </p:spPr>
        <p:txBody>
          <a:bodyPr>
            <a:normAutofit fontScale="90000"/>
          </a:bodyPr>
          <a:lstStyle/>
          <a:p>
            <a:r>
              <a:rPr lang="en-US" sz="4900" b="1" dirty="0" err="1" smtClean="0"/>
              <a:t>IaaS</a:t>
            </a:r>
            <a:r>
              <a:rPr lang="en-US" sz="4900" b="1" dirty="0" smtClean="0"/>
              <a:t> </a:t>
            </a:r>
            <a:r>
              <a:rPr lang="en-US" sz="4900" dirty="0" smtClean="0"/>
              <a:t>According to Gartner</a:t>
            </a:r>
            <a:r>
              <a:rPr lang="en-US" dirty="0" smtClean="0"/>
              <a:t> </a:t>
            </a:r>
            <a:r>
              <a:rPr lang="en-US" sz="1600" dirty="0" smtClean="0">
                <a:hlinkClick r:id="rId3"/>
              </a:rPr>
              <a:t>http</a:t>
            </a:r>
            <a:r>
              <a:rPr lang="en-US" sz="1600" dirty="0">
                <a:hlinkClick r:id="rId3"/>
              </a:rPr>
              <a:t>://</a:t>
            </a:r>
            <a:r>
              <a:rPr lang="en-US" sz="1600" dirty="0" smtClean="0">
                <a:hlinkClick r:id="rId3"/>
              </a:rPr>
              <a:t>www.gartner.com/technology/reprints.do?id=1-1IMDMZ8&amp;ct=130819&amp;st=sb</a:t>
            </a:r>
            <a:r>
              <a:rPr lang="en-US" sz="1600" dirty="0" smtClean="0"/>
              <a:t> </a:t>
            </a:r>
            <a:endParaRPr lang="en-US" dirty="0"/>
          </a:p>
        </p:txBody>
      </p:sp>
      <p:pic>
        <p:nvPicPr>
          <p:cNvPr id="3074" name="Picture 2" descr="Figure 1.Magic Quadrant for Cloud Infrastructure as a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475" y="61917"/>
            <a:ext cx="6703465" cy="670346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7012535" y="4951475"/>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Aug</a:t>
            </a:r>
            <a:br>
              <a:rPr lang="en-US" sz="5400" b="1" dirty="0" smtClean="0">
                <a:effectLst>
                  <a:outerShdw blurRad="38100" dist="38100" dir="2700000" algn="tl">
                    <a:srgbClr val="000000">
                      <a:alpha val="43137"/>
                    </a:srgbClr>
                  </a:outerShdw>
                </a:effectLst>
              </a:rPr>
            </a:br>
            <a:r>
              <a:rPr lang="en-US" sz="5400" b="1" dirty="0" smtClean="0">
                <a:effectLst>
                  <a:outerShdw blurRad="38100" dist="38100" dir="2700000" algn="tl">
                    <a:srgbClr val="000000">
                      <a:alpha val="43137"/>
                    </a:srgbClr>
                  </a:outerShdw>
                </a:effectLst>
              </a:rPr>
              <a:t>2013</a:t>
            </a:r>
            <a:endParaRPr lang="en-US" sz="5400" b="1" dirty="0">
              <a:effectLst>
                <a:outerShdw blurRad="38100" dist="38100" dir="2700000" algn="tl">
                  <a:srgbClr val="000000">
                    <a:alpha val="43137"/>
                  </a:srgbClr>
                </a:outerShdw>
              </a:effectLst>
            </a:endParaRPr>
          </a:p>
        </p:txBody>
      </p:sp>
      <p:sp>
        <p:nvSpPr>
          <p:cNvPr id="3" name="Oval 2"/>
          <p:cNvSpPr/>
          <p:nvPr/>
        </p:nvSpPr>
        <p:spPr>
          <a:xfrm>
            <a:off x="5724665" y="3798810"/>
            <a:ext cx="1217980" cy="608990"/>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596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57500" y="2857499"/>
            <a:ext cx="6858002" cy="1143000"/>
          </a:xfrm>
        </p:spPr>
        <p:txBody>
          <a:bodyPr>
            <a:normAutofit/>
          </a:bodyPr>
          <a:lstStyle/>
          <a:p>
            <a:r>
              <a:rPr lang="en-US" b="1" dirty="0" err="1" smtClean="0"/>
              <a:t>PaaS</a:t>
            </a:r>
            <a:r>
              <a:rPr lang="en-US" b="1" dirty="0" smtClean="0"/>
              <a:t> </a:t>
            </a:r>
            <a:r>
              <a:rPr lang="en-US" dirty="0" smtClean="0"/>
              <a:t>According to Gartner</a:t>
            </a:r>
            <a:r>
              <a:rPr lang="en-US" dirty="0"/>
              <a:t/>
            </a:r>
            <a:br>
              <a:rPr lang="en-US" dirty="0"/>
            </a:br>
            <a:r>
              <a:rPr lang="en-US" sz="1400" dirty="0">
                <a:hlinkClick r:id="rId3"/>
              </a:rPr>
              <a:t>http://</a:t>
            </a:r>
            <a:r>
              <a:rPr lang="en-US" sz="1400" dirty="0" smtClean="0">
                <a:hlinkClick r:id="rId3"/>
              </a:rPr>
              <a:t>www.gartner.com/technology/reprints.do?ct=140108&amp;id=1-1P502BX&amp;st=sb</a:t>
            </a:r>
            <a:r>
              <a:rPr lang="en-US" sz="1400" dirty="0" smtClean="0"/>
              <a:t> </a:t>
            </a:r>
            <a:r>
              <a:rPr lang="en-US" sz="1600" dirty="0" smtClean="0"/>
              <a:t> </a:t>
            </a:r>
            <a:endParaRPr lang="en-US" dirty="0"/>
          </a:p>
        </p:txBody>
      </p:sp>
      <p:pic>
        <p:nvPicPr>
          <p:cNvPr id="4098" name="Picture 2" descr="Figure 1.Magic Quadrant for Enterprise Application Platform as a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7050" y="73759"/>
            <a:ext cx="6698890" cy="669889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7012535" y="4951475"/>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Jan</a:t>
            </a:r>
            <a:br>
              <a:rPr lang="en-US" sz="5400" b="1" dirty="0" smtClean="0">
                <a:effectLst>
                  <a:outerShdw blurRad="38100" dist="38100" dir="2700000" algn="tl">
                    <a:srgbClr val="000000">
                      <a:alpha val="43137"/>
                    </a:srgbClr>
                  </a:outerShdw>
                </a:effectLst>
              </a:rPr>
            </a:br>
            <a:r>
              <a:rPr lang="en-US" sz="5400" b="1" dirty="0" smtClean="0">
                <a:effectLst>
                  <a:outerShdw blurRad="38100" dist="38100" dir="2700000" algn="tl">
                    <a:srgbClr val="000000">
                      <a:alpha val="43137"/>
                    </a:srgbClr>
                  </a:outerShdw>
                </a:effectLst>
              </a:rPr>
              <a:t>2014</a:t>
            </a:r>
            <a:endParaRPr lang="en-US" sz="5400" b="1" dirty="0">
              <a:effectLst>
                <a:outerShdw blurRad="38100" dist="38100" dir="2700000" algn="tl">
                  <a:srgbClr val="000000">
                    <a:alpha val="43137"/>
                  </a:srgbClr>
                </a:outerShdw>
              </a:effectLst>
            </a:endParaRPr>
          </a:p>
        </p:txBody>
      </p:sp>
      <p:sp>
        <p:nvSpPr>
          <p:cNvPr id="7" name="Oval 6"/>
          <p:cNvSpPr/>
          <p:nvPr/>
        </p:nvSpPr>
        <p:spPr>
          <a:xfrm>
            <a:off x="5567909" y="2676317"/>
            <a:ext cx="1217980" cy="608990"/>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383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130466727"/>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p:nvPr>
        </p:nvSpPr>
        <p:spPr>
          <a:xfrm>
            <a:off x="426637" y="5560465"/>
            <a:ext cx="8229600" cy="1143000"/>
          </a:xfrm>
        </p:spPr>
        <p:txBody>
          <a:bodyPr/>
          <a:lstStyle/>
          <a:p>
            <a:r>
              <a:rPr lang="en-US" dirty="0" smtClean="0"/>
              <a:t>Original </a:t>
            </a:r>
            <a:r>
              <a:rPr lang="en-US" dirty="0" err="1" smtClean="0"/>
              <a:t>PaaS</a:t>
            </a:r>
            <a:r>
              <a:rPr lang="en-US" dirty="0" smtClean="0"/>
              <a:t>-focused S+S Vision</a:t>
            </a:r>
            <a:endParaRPr lang="en-US" dirty="0"/>
          </a:p>
        </p:txBody>
      </p:sp>
      <p:pic>
        <p:nvPicPr>
          <p:cNvPr id="614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6285" y="334137"/>
            <a:ext cx="3678645" cy="2747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5485485" y="3429000"/>
            <a:ext cx="335401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2008-2012</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8336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525698901"/>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6703465" y="3429000"/>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2012</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0792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55367506"/>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6703465" y="3429000"/>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2013</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9267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768326065"/>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527050" y="2211020"/>
            <a:ext cx="1661609" cy="923330"/>
          </a:xfrm>
          <a:prstGeom prst="rect">
            <a:avLst/>
          </a:prstGeom>
          <a:noFill/>
        </p:spPr>
        <p:txBody>
          <a:bodyPr wrap="none" rtlCol="0">
            <a:spAutoFit/>
          </a:bodyPr>
          <a:lstStyle/>
          <a:p>
            <a:r>
              <a:rPr lang="en-US" dirty="0" smtClean="0"/>
              <a:t>Stateless Nodes</a:t>
            </a:r>
          </a:p>
          <a:p>
            <a:r>
              <a:rPr lang="en-US" dirty="0" smtClean="0"/>
              <a:t>HA</a:t>
            </a:r>
          </a:p>
          <a:p>
            <a:r>
              <a:rPr lang="en-US" dirty="0" smtClean="0"/>
              <a:t>Internet Scale</a:t>
            </a:r>
          </a:p>
        </p:txBody>
      </p:sp>
      <p:sp>
        <p:nvSpPr>
          <p:cNvPr id="4" name="TextBox 3"/>
          <p:cNvSpPr txBox="1"/>
          <p:nvPr/>
        </p:nvSpPr>
        <p:spPr>
          <a:xfrm>
            <a:off x="3996050" y="884490"/>
            <a:ext cx="1529008" cy="2031325"/>
          </a:xfrm>
          <a:prstGeom prst="rect">
            <a:avLst/>
          </a:prstGeom>
          <a:noFill/>
        </p:spPr>
        <p:txBody>
          <a:bodyPr wrap="none" rtlCol="0">
            <a:spAutoFit/>
          </a:bodyPr>
          <a:lstStyle/>
          <a:p>
            <a:r>
              <a:rPr lang="en-US" dirty="0" smtClean="0"/>
              <a:t>RDP</a:t>
            </a:r>
          </a:p>
          <a:p>
            <a:r>
              <a:rPr lang="en-US" dirty="0" smtClean="0"/>
              <a:t>Full Admin</a:t>
            </a:r>
          </a:p>
          <a:p>
            <a:r>
              <a:rPr lang="en-US" dirty="0"/>
              <a:t>Networking</a:t>
            </a:r>
          </a:p>
          <a:p>
            <a:r>
              <a:rPr lang="en-US" dirty="0"/>
              <a:t>Endpoint </a:t>
            </a:r>
            <a:r>
              <a:rPr lang="en-US" dirty="0" smtClean="0"/>
              <a:t>ACLs</a:t>
            </a:r>
          </a:p>
          <a:p>
            <a:r>
              <a:rPr lang="en-US" dirty="0" smtClean="0"/>
              <a:t>C++</a:t>
            </a:r>
          </a:p>
          <a:p>
            <a:endParaRPr lang="en-US" dirty="0"/>
          </a:p>
          <a:p>
            <a:endParaRPr lang="en-US" dirty="0" smtClean="0"/>
          </a:p>
        </p:txBody>
      </p:sp>
      <p:sp>
        <p:nvSpPr>
          <p:cNvPr id="5" name="TextBox 4"/>
          <p:cNvSpPr txBox="1"/>
          <p:nvPr/>
        </p:nvSpPr>
        <p:spPr>
          <a:xfrm>
            <a:off x="5913849" y="2085574"/>
            <a:ext cx="1369286" cy="369332"/>
          </a:xfrm>
          <a:prstGeom prst="rect">
            <a:avLst/>
          </a:prstGeom>
          <a:noFill/>
        </p:spPr>
        <p:txBody>
          <a:bodyPr wrap="none" rtlCol="0">
            <a:spAutoFit/>
          </a:bodyPr>
          <a:lstStyle/>
          <a:p>
            <a:r>
              <a:rPr lang="en-US" dirty="0" smtClean="0"/>
              <a:t>Linux/Win2k</a:t>
            </a:r>
          </a:p>
        </p:txBody>
      </p:sp>
      <p:sp>
        <p:nvSpPr>
          <p:cNvPr id="6" name="TextBox 5"/>
          <p:cNvSpPr txBox="1"/>
          <p:nvPr/>
        </p:nvSpPr>
        <p:spPr>
          <a:xfrm>
            <a:off x="4013971" y="2272916"/>
            <a:ext cx="1112292" cy="2123658"/>
          </a:xfrm>
          <a:prstGeom prst="rect">
            <a:avLst/>
          </a:prstGeom>
          <a:noFill/>
        </p:spPr>
        <p:txBody>
          <a:bodyPr wrap="none" rtlCol="0">
            <a:spAutoFit/>
          </a:bodyPr>
          <a:lstStyle/>
          <a:p>
            <a:r>
              <a:rPr lang="en-US" dirty="0" smtClean="0"/>
              <a:t>Java</a:t>
            </a:r>
            <a:br>
              <a:rPr lang="en-US" dirty="0" smtClean="0"/>
            </a:br>
            <a:r>
              <a:rPr lang="en-US" dirty="0" smtClean="0"/>
              <a:t>.NET</a:t>
            </a:r>
          </a:p>
          <a:p>
            <a:r>
              <a:rPr lang="en-US" dirty="0" smtClean="0"/>
              <a:t>PHP</a:t>
            </a:r>
          </a:p>
          <a:p>
            <a:r>
              <a:rPr lang="en-US" dirty="0" smtClean="0"/>
              <a:t>Python</a:t>
            </a:r>
          </a:p>
          <a:p>
            <a:r>
              <a:rPr lang="en-US" dirty="0" smtClean="0"/>
              <a:t>Node.js</a:t>
            </a:r>
          </a:p>
          <a:p>
            <a:endParaRPr lang="en-US" sz="200" dirty="0" smtClean="0"/>
          </a:p>
          <a:p>
            <a:r>
              <a:rPr lang="en-US" dirty="0" err="1" smtClean="0"/>
              <a:t>Mgmt</a:t>
            </a:r>
            <a:r>
              <a:rPr lang="en-US" dirty="0" smtClean="0"/>
              <a:t> API</a:t>
            </a:r>
          </a:p>
          <a:p>
            <a:r>
              <a:rPr lang="en-US" dirty="0" smtClean="0"/>
              <a:t>Portal</a:t>
            </a:r>
          </a:p>
        </p:txBody>
      </p:sp>
      <p:sp>
        <p:nvSpPr>
          <p:cNvPr id="7" name="TextBox 6"/>
          <p:cNvSpPr txBox="1"/>
          <p:nvPr/>
        </p:nvSpPr>
        <p:spPr>
          <a:xfrm>
            <a:off x="3658515" y="5508213"/>
            <a:ext cx="2170851" cy="646331"/>
          </a:xfrm>
          <a:prstGeom prst="rect">
            <a:avLst/>
          </a:prstGeom>
          <a:noFill/>
        </p:spPr>
        <p:txBody>
          <a:bodyPr wrap="none" rtlCol="0">
            <a:spAutoFit/>
          </a:bodyPr>
          <a:lstStyle/>
          <a:p>
            <a:r>
              <a:rPr lang="en-US" dirty="0" smtClean="0"/>
              <a:t>Rapid Deploy &amp; Scale</a:t>
            </a:r>
          </a:p>
          <a:p>
            <a:r>
              <a:rPr lang="en-US" dirty="0" smtClean="0"/>
              <a:t>Sticky LB</a:t>
            </a:r>
          </a:p>
        </p:txBody>
      </p:sp>
      <p:sp>
        <p:nvSpPr>
          <p:cNvPr id="8" name="TextBox 7"/>
          <p:cNvSpPr txBox="1"/>
          <p:nvPr/>
        </p:nvSpPr>
        <p:spPr>
          <a:xfrm>
            <a:off x="2628524" y="3429000"/>
            <a:ext cx="1309461" cy="1200329"/>
          </a:xfrm>
          <a:prstGeom prst="rect">
            <a:avLst/>
          </a:prstGeom>
          <a:noFill/>
        </p:spPr>
        <p:txBody>
          <a:bodyPr wrap="none" rtlCol="0">
            <a:spAutoFit/>
          </a:bodyPr>
          <a:lstStyle/>
          <a:p>
            <a:r>
              <a:rPr lang="en-US" dirty="0" smtClean="0"/>
              <a:t>Auto-</a:t>
            </a:r>
          </a:p>
          <a:p>
            <a:r>
              <a:rPr lang="en-US" dirty="0" smtClean="0"/>
              <a:t>Patching</a:t>
            </a:r>
          </a:p>
          <a:p>
            <a:r>
              <a:rPr lang="en-US" dirty="0" smtClean="0"/>
              <a:t>Continuous </a:t>
            </a:r>
            <a:br>
              <a:rPr lang="en-US" dirty="0" smtClean="0"/>
            </a:br>
            <a:r>
              <a:rPr lang="en-US" dirty="0" smtClean="0"/>
              <a:t>   Delivery</a:t>
            </a:r>
          </a:p>
        </p:txBody>
      </p:sp>
      <p:sp>
        <p:nvSpPr>
          <p:cNvPr id="9" name="TextBox 8"/>
          <p:cNvSpPr txBox="1"/>
          <p:nvPr/>
        </p:nvSpPr>
        <p:spPr>
          <a:xfrm>
            <a:off x="5231250" y="2870875"/>
            <a:ext cx="1747020" cy="1754326"/>
          </a:xfrm>
          <a:prstGeom prst="rect">
            <a:avLst/>
          </a:prstGeom>
          <a:noFill/>
        </p:spPr>
        <p:txBody>
          <a:bodyPr wrap="square" rtlCol="0">
            <a:spAutoFit/>
          </a:bodyPr>
          <a:lstStyle/>
          <a:p>
            <a:r>
              <a:rPr lang="en-US" dirty="0" smtClean="0"/>
              <a:t>On-</a:t>
            </a:r>
            <a:r>
              <a:rPr lang="en-US" dirty="0" err="1" smtClean="0"/>
              <a:t>prem</a:t>
            </a:r>
            <a:r>
              <a:rPr lang="en-US" dirty="0" smtClean="0"/>
              <a:t> </a:t>
            </a:r>
            <a:br>
              <a:rPr lang="en-US" dirty="0" smtClean="0"/>
            </a:br>
            <a:r>
              <a:rPr lang="en-US" dirty="0" smtClean="0"/>
              <a:t>   equivalents</a:t>
            </a:r>
          </a:p>
          <a:p>
            <a:endParaRPr lang="en-US" dirty="0" smtClean="0"/>
          </a:p>
          <a:p>
            <a:r>
              <a:rPr lang="en-US" dirty="0" smtClean="0"/>
              <a:t>Gallery</a:t>
            </a:r>
          </a:p>
          <a:p>
            <a:r>
              <a:rPr lang="en-US" dirty="0" smtClean="0"/>
              <a:t>Persistent Disks</a:t>
            </a:r>
          </a:p>
          <a:p>
            <a:r>
              <a:rPr lang="en-US" dirty="0" smtClean="0"/>
              <a:t>Enterprise Scale</a:t>
            </a:r>
          </a:p>
        </p:txBody>
      </p:sp>
      <p:sp>
        <p:nvSpPr>
          <p:cNvPr id="10" name="Title 1"/>
          <p:cNvSpPr txBox="1">
            <a:spLocks/>
          </p:cNvSpPr>
          <p:nvPr/>
        </p:nvSpPr>
        <p:spPr>
          <a:xfrm>
            <a:off x="6703465" y="3429000"/>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2014</a:t>
            </a:r>
            <a:endParaRPr lang="en-US" sz="5400" b="1" dirty="0">
              <a:effectLst>
                <a:outerShdw blurRad="38100" dist="38100" dir="2700000" algn="tl">
                  <a:srgbClr val="000000">
                    <a:alpha val="43137"/>
                  </a:srgbClr>
                </a:outerShdw>
              </a:effectLst>
            </a:endParaRPr>
          </a:p>
        </p:txBody>
      </p:sp>
      <p:cxnSp>
        <p:nvCxnSpPr>
          <p:cNvPr id="11" name="Straight Arrow Connector 10"/>
          <p:cNvCxnSpPr/>
          <p:nvPr/>
        </p:nvCxnSpPr>
        <p:spPr>
          <a:xfrm flipH="1" flipV="1">
            <a:off x="5946731" y="3748759"/>
            <a:ext cx="2000840" cy="1163527"/>
          </a:xfrm>
          <a:prstGeom prst="straightConnector1">
            <a:avLst/>
          </a:prstGeom>
          <a:ln w="508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33787" y="4951475"/>
            <a:ext cx="1701143" cy="923330"/>
          </a:xfrm>
          <a:prstGeom prst="rect">
            <a:avLst/>
          </a:prstGeom>
          <a:noFill/>
        </p:spPr>
        <p:txBody>
          <a:bodyPr wrap="square" rtlCol="0">
            <a:spAutoFit/>
          </a:bodyPr>
          <a:lstStyle/>
          <a:p>
            <a:r>
              <a:rPr lang="en-US" b="1" dirty="0" smtClean="0">
                <a:solidFill>
                  <a:srgbClr val="FF0000"/>
                </a:solidFill>
              </a:rPr>
              <a:t>Most new features show up here first</a:t>
            </a:r>
          </a:p>
        </p:txBody>
      </p:sp>
      <p:sp>
        <p:nvSpPr>
          <p:cNvPr id="17" name="Oval 16"/>
          <p:cNvSpPr/>
          <p:nvPr/>
        </p:nvSpPr>
        <p:spPr>
          <a:xfrm>
            <a:off x="5616110" y="3488375"/>
            <a:ext cx="304495" cy="29957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2662" y="5103875"/>
            <a:ext cx="1701143" cy="1200329"/>
          </a:xfrm>
          <a:prstGeom prst="rect">
            <a:avLst/>
          </a:prstGeom>
          <a:noFill/>
        </p:spPr>
        <p:txBody>
          <a:bodyPr wrap="square" rtlCol="0">
            <a:spAutoFit/>
          </a:bodyPr>
          <a:lstStyle/>
          <a:p>
            <a:r>
              <a:rPr lang="en-US" b="1" dirty="0" smtClean="0">
                <a:solidFill>
                  <a:srgbClr val="FF0000"/>
                </a:solidFill>
              </a:rPr>
              <a:t>If you </a:t>
            </a:r>
            <a:r>
              <a:rPr lang="en-US" b="1" i="1" dirty="0" smtClean="0">
                <a:solidFill>
                  <a:srgbClr val="00B0F0"/>
                </a:solidFill>
              </a:rPr>
              <a:t>outgrow</a:t>
            </a:r>
            <a:r>
              <a:rPr lang="en-US" b="1" i="1" dirty="0" smtClean="0">
                <a:solidFill>
                  <a:srgbClr val="FF0000"/>
                </a:solidFill>
              </a:rPr>
              <a:t> </a:t>
            </a:r>
            <a:r>
              <a:rPr lang="en-US" b="1" dirty="0" smtClean="0">
                <a:solidFill>
                  <a:srgbClr val="FF0000"/>
                </a:solidFill>
              </a:rPr>
              <a:t>Web Sites, migrate to Cloud Services</a:t>
            </a:r>
          </a:p>
        </p:txBody>
      </p:sp>
      <p:sp>
        <p:nvSpPr>
          <p:cNvPr id="12" name="Curved Right Arrow 11"/>
          <p:cNvSpPr/>
          <p:nvPr/>
        </p:nvSpPr>
        <p:spPr>
          <a:xfrm rot="9018714" flipH="1">
            <a:off x="1618860" y="3427215"/>
            <a:ext cx="1118913" cy="2782527"/>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6328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P spid="14" grpId="0"/>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03964" y="5000875"/>
            <a:ext cx="1592172" cy="1194129"/>
          </a:xfrm>
          <a:prstGeom prst="rect">
            <a:avLst/>
          </a:prstGeom>
        </p:spPr>
      </p:pic>
      <p:cxnSp>
        <p:nvCxnSpPr>
          <p:cNvPr id="42" name="Straight Arrow Connector 41"/>
          <p:cNvCxnSpPr/>
          <p:nvPr/>
        </p:nvCxnSpPr>
        <p:spPr>
          <a:xfrm flipV="1">
            <a:off x="3285422" y="1111666"/>
            <a:ext cx="2657263" cy="1278118"/>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48" name="Diagram 47"/>
          <p:cNvGraphicFramePr/>
          <p:nvPr>
            <p:extLst>
              <p:ext uri="{D42A27DB-BD31-4B8C-83A1-F6EECF244321}">
                <p14:modId xmlns:p14="http://schemas.microsoft.com/office/powerpoint/2010/main" val="3414788895"/>
              </p:ext>
            </p:extLst>
          </p:nvPr>
        </p:nvGraphicFramePr>
        <p:xfrm>
          <a:off x="-218965" y="2343230"/>
          <a:ext cx="4486470" cy="32172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TextBox 15"/>
          <p:cNvSpPr txBox="1"/>
          <p:nvPr/>
        </p:nvSpPr>
        <p:spPr>
          <a:xfrm>
            <a:off x="6964272" y="5687412"/>
            <a:ext cx="1765857" cy="369332"/>
          </a:xfrm>
          <a:prstGeom prst="rect">
            <a:avLst/>
          </a:prstGeom>
          <a:noFill/>
        </p:spPr>
        <p:txBody>
          <a:bodyPr wrap="square" rtlCol="0">
            <a:spAutoFit/>
          </a:bodyPr>
          <a:lstStyle/>
          <a:p>
            <a:r>
              <a:rPr lang="en-US" dirty="0" smtClean="0"/>
              <a:t>Traffic Manager</a:t>
            </a:r>
            <a:endParaRPr lang="en-US" dirty="0"/>
          </a:p>
        </p:txBody>
      </p:sp>
      <p:pic>
        <p:nvPicPr>
          <p:cNvPr id="17" name="Picture 16"/>
          <p:cNvPicPr>
            <a:picLocks noChangeAspect="1"/>
          </p:cNvPicPr>
          <p:nvPr/>
        </p:nvPicPr>
        <p:blipFill>
          <a:blip r:embed="rId9"/>
          <a:stretch>
            <a:fillRect/>
          </a:stretch>
        </p:blipFill>
        <p:spPr>
          <a:xfrm>
            <a:off x="6279263" y="5622914"/>
            <a:ext cx="534983" cy="546249"/>
          </a:xfrm>
          <a:prstGeom prst="rect">
            <a:avLst/>
          </a:prstGeom>
        </p:spPr>
      </p:pic>
      <p:pic>
        <p:nvPicPr>
          <p:cNvPr id="18" name="Picture 17"/>
          <p:cNvPicPr>
            <a:picLocks noChangeAspect="1"/>
          </p:cNvPicPr>
          <p:nvPr/>
        </p:nvPicPr>
        <p:blipFill>
          <a:blip r:embed="rId10"/>
          <a:stretch>
            <a:fillRect/>
          </a:stretch>
        </p:blipFill>
        <p:spPr>
          <a:xfrm>
            <a:off x="6265512" y="4671037"/>
            <a:ext cx="632604" cy="418980"/>
          </a:xfrm>
          <a:prstGeom prst="rect">
            <a:avLst/>
          </a:prstGeom>
        </p:spPr>
      </p:pic>
      <p:sp>
        <p:nvSpPr>
          <p:cNvPr id="19" name="TextBox 18"/>
          <p:cNvSpPr txBox="1"/>
          <p:nvPr/>
        </p:nvSpPr>
        <p:spPr>
          <a:xfrm>
            <a:off x="6964272" y="4646980"/>
            <a:ext cx="1558529" cy="369332"/>
          </a:xfrm>
          <a:prstGeom prst="rect">
            <a:avLst/>
          </a:prstGeom>
          <a:noFill/>
        </p:spPr>
        <p:txBody>
          <a:bodyPr wrap="square" rtlCol="0">
            <a:spAutoFit/>
          </a:bodyPr>
          <a:lstStyle/>
          <a:p>
            <a:r>
              <a:rPr lang="en-US" dirty="0" err="1" smtClean="0"/>
              <a:t>Autoscaling</a:t>
            </a:r>
            <a:endParaRPr lang="en-US" dirty="0"/>
          </a:p>
        </p:txBody>
      </p:sp>
      <p:pic>
        <p:nvPicPr>
          <p:cNvPr id="20" name="Picture 19"/>
          <p:cNvPicPr>
            <a:picLocks noChangeAspect="1"/>
          </p:cNvPicPr>
          <p:nvPr/>
        </p:nvPicPr>
        <p:blipFill>
          <a:blip r:embed="rId11"/>
          <a:stretch>
            <a:fillRect/>
          </a:stretch>
        </p:blipFill>
        <p:spPr>
          <a:xfrm>
            <a:off x="6232201" y="5017056"/>
            <a:ext cx="665915" cy="580884"/>
          </a:xfrm>
          <a:prstGeom prst="rect">
            <a:avLst/>
          </a:prstGeom>
        </p:spPr>
      </p:pic>
      <p:sp>
        <p:nvSpPr>
          <p:cNvPr id="21" name="TextBox 20"/>
          <p:cNvSpPr txBox="1"/>
          <p:nvPr/>
        </p:nvSpPr>
        <p:spPr>
          <a:xfrm>
            <a:off x="6964272" y="5187971"/>
            <a:ext cx="1254034" cy="369332"/>
          </a:xfrm>
          <a:prstGeom prst="rect">
            <a:avLst/>
          </a:prstGeom>
          <a:noFill/>
        </p:spPr>
        <p:txBody>
          <a:bodyPr wrap="square" rtlCol="0">
            <a:spAutoFit/>
          </a:bodyPr>
          <a:lstStyle/>
          <a:p>
            <a:r>
              <a:rPr lang="en-US" dirty="0" smtClean="0"/>
              <a:t>Alerting</a:t>
            </a:r>
            <a:endParaRPr lang="en-US" dirty="0"/>
          </a:p>
        </p:txBody>
      </p:sp>
      <p:pic>
        <p:nvPicPr>
          <p:cNvPr id="22" name="Picture 21"/>
          <p:cNvPicPr>
            <a:picLocks noChangeAspect="1"/>
          </p:cNvPicPr>
          <p:nvPr/>
        </p:nvPicPr>
        <p:blipFill>
          <a:blip r:embed="rId12"/>
          <a:stretch>
            <a:fillRect/>
          </a:stretch>
        </p:blipFill>
        <p:spPr>
          <a:xfrm>
            <a:off x="6278918" y="2968256"/>
            <a:ext cx="605264" cy="527979"/>
          </a:xfrm>
          <a:prstGeom prst="rect">
            <a:avLst/>
          </a:prstGeom>
        </p:spPr>
      </p:pic>
      <p:pic>
        <p:nvPicPr>
          <p:cNvPr id="23" name="Picture 22"/>
          <p:cNvPicPr>
            <a:picLocks noChangeAspect="1"/>
          </p:cNvPicPr>
          <p:nvPr/>
        </p:nvPicPr>
        <p:blipFill>
          <a:blip r:embed="rId13"/>
          <a:stretch>
            <a:fillRect/>
          </a:stretch>
        </p:blipFill>
        <p:spPr>
          <a:xfrm>
            <a:off x="6285203" y="3547575"/>
            <a:ext cx="590504" cy="513314"/>
          </a:xfrm>
          <a:prstGeom prst="rect">
            <a:avLst/>
          </a:prstGeom>
        </p:spPr>
      </p:pic>
      <p:pic>
        <p:nvPicPr>
          <p:cNvPr id="24" name="Picture 23"/>
          <p:cNvPicPr>
            <a:picLocks noChangeAspect="1"/>
          </p:cNvPicPr>
          <p:nvPr/>
        </p:nvPicPr>
        <p:blipFill>
          <a:blip r:embed="rId14"/>
          <a:stretch>
            <a:fillRect/>
          </a:stretch>
        </p:blipFill>
        <p:spPr>
          <a:xfrm>
            <a:off x="6285203" y="4128948"/>
            <a:ext cx="590504" cy="513314"/>
          </a:xfrm>
          <a:prstGeom prst="rect">
            <a:avLst/>
          </a:prstGeom>
        </p:spPr>
      </p:pic>
      <p:sp>
        <p:nvSpPr>
          <p:cNvPr id="25" name="TextBox 24"/>
          <p:cNvSpPr txBox="1"/>
          <p:nvPr/>
        </p:nvSpPr>
        <p:spPr>
          <a:xfrm>
            <a:off x="6964272" y="3016616"/>
            <a:ext cx="1765857" cy="369332"/>
          </a:xfrm>
          <a:prstGeom prst="rect">
            <a:avLst/>
          </a:prstGeom>
          <a:noFill/>
        </p:spPr>
        <p:txBody>
          <a:bodyPr wrap="square" rtlCol="0">
            <a:spAutoFit/>
          </a:bodyPr>
          <a:lstStyle/>
          <a:p>
            <a:r>
              <a:rPr lang="en-US" dirty="0" smtClean="0"/>
              <a:t>Blob Storage</a:t>
            </a:r>
            <a:endParaRPr lang="en-US" dirty="0"/>
          </a:p>
        </p:txBody>
      </p:sp>
      <p:sp>
        <p:nvSpPr>
          <p:cNvPr id="26" name="TextBox 25"/>
          <p:cNvSpPr txBox="1"/>
          <p:nvPr/>
        </p:nvSpPr>
        <p:spPr>
          <a:xfrm>
            <a:off x="6964272" y="3550277"/>
            <a:ext cx="2309532" cy="369332"/>
          </a:xfrm>
          <a:prstGeom prst="rect">
            <a:avLst/>
          </a:prstGeom>
          <a:noFill/>
        </p:spPr>
        <p:txBody>
          <a:bodyPr wrap="square" rtlCol="0">
            <a:spAutoFit/>
          </a:bodyPr>
          <a:lstStyle/>
          <a:p>
            <a:r>
              <a:rPr lang="en-US" dirty="0" err="1" smtClean="0"/>
              <a:t>NoSQL</a:t>
            </a:r>
            <a:r>
              <a:rPr lang="en-US" dirty="0" smtClean="0"/>
              <a:t> Table Storage</a:t>
            </a:r>
            <a:endParaRPr lang="en-US" dirty="0"/>
          </a:p>
        </p:txBody>
      </p:sp>
      <p:sp>
        <p:nvSpPr>
          <p:cNvPr id="27" name="TextBox 26"/>
          <p:cNvSpPr txBox="1"/>
          <p:nvPr/>
        </p:nvSpPr>
        <p:spPr>
          <a:xfrm>
            <a:off x="6964272" y="4162850"/>
            <a:ext cx="1765857" cy="369332"/>
          </a:xfrm>
          <a:prstGeom prst="rect">
            <a:avLst/>
          </a:prstGeom>
          <a:noFill/>
        </p:spPr>
        <p:txBody>
          <a:bodyPr wrap="square" rtlCol="0">
            <a:spAutoFit/>
          </a:bodyPr>
          <a:lstStyle/>
          <a:p>
            <a:r>
              <a:rPr lang="en-US" dirty="0" smtClean="0"/>
              <a:t>Reliable Queue</a:t>
            </a:r>
            <a:endParaRPr lang="en-US" dirty="0"/>
          </a:p>
        </p:txBody>
      </p:sp>
      <p:sp>
        <p:nvSpPr>
          <p:cNvPr id="28" name="TextBox 27"/>
          <p:cNvSpPr txBox="1"/>
          <p:nvPr/>
        </p:nvSpPr>
        <p:spPr>
          <a:xfrm>
            <a:off x="6964272" y="1250874"/>
            <a:ext cx="2035823" cy="369332"/>
          </a:xfrm>
          <a:prstGeom prst="rect">
            <a:avLst/>
          </a:prstGeom>
          <a:noFill/>
        </p:spPr>
        <p:txBody>
          <a:bodyPr wrap="square" rtlCol="0">
            <a:spAutoFit/>
          </a:bodyPr>
          <a:lstStyle/>
          <a:p>
            <a:r>
              <a:rPr lang="en-US" dirty="0" smtClean="0"/>
              <a:t>WA SQL Database</a:t>
            </a:r>
            <a:endParaRPr lang="en-US" dirty="0"/>
          </a:p>
        </p:txBody>
      </p:sp>
      <p:pic>
        <p:nvPicPr>
          <p:cNvPr id="31" name="Picture 30"/>
          <p:cNvPicPr>
            <a:picLocks noChangeAspect="1"/>
          </p:cNvPicPr>
          <p:nvPr/>
        </p:nvPicPr>
        <p:blipFill>
          <a:blip r:embed="rId15"/>
          <a:stretch>
            <a:fillRect/>
          </a:stretch>
        </p:blipFill>
        <p:spPr>
          <a:xfrm>
            <a:off x="6380119" y="1191230"/>
            <a:ext cx="553200" cy="584665"/>
          </a:xfrm>
          <a:prstGeom prst="rect">
            <a:avLst/>
          </a:prstGeom>
        </p:spPr>
      </p:pic>
      <p:pic>
        <p:nvPicPr>
          <p:cNvPr id="32" name="Picture 31"/>
          <p:cNvPicPr>
            <a:picLocks noChangeAspect="1"/>
          </p:cNvPicPr>
          <p:nvPr/>
        </p:nvPicPr>
        <p:blipFill>
          <a:blip r:embed="rId16"/>
          <a:stretch>
            <a:fillRect/>
          </a:stretch>
        </p:blipFill>
        <p:spPr>
          <a:xfrm>
            <a:off x="6327845" y="6167774"/>
            <a:ext cx="494748" cy="610671"/>
          </a:xfrm>
          <a:prstGeom prst="rect">
            <a:avLst/>
          </a:prstGeom>
        </p:spPr>
      </p:pic>
      <p:sp>
        <p:nvSpPr>
          <p:cNvPr id="33" name="TextBox 32"/>
          <p:cNvSpPr txBox="1"/>
          <p:nvPr/>
        </p:nvSpPr>
        <p:spPr>
          <a:xfrm>
            <a:off x="6964272" y="6409024"/>
            <a:ext cx="2172346" cy="369332"/>
          </a:xfrm>
          <a:prstGeom prst="rect">
            <a:avLst/>
          </a:prstGeom>
          <a:noFill/>
        </p:spPr>
        <p:txBody>
          <a:bodyPr wrap="square" rtlCol="0">
            <a:spAutoFit/>
          </a:bodyPr>
          <a:lstStyle/>
          <a:p>
            <a:r>
              <a:rPr lang="en-US" dirty="0" smtClean="0"/>
              <a:t>Marketplace</a:t>
            </a:r>
            <a:endParaRPr lang="en-US" dirty="0"/>
          </a:p>
        </p:txBody>
      </p:sp>
      <p:pic>
        <p:nvPicPr>
          <p:cNvPr id="34" name="Picture 33"/>
          <p:cNvPicPr>
            <a:picLocks noChangeAspect="1"/>
          </p:cNvPicPr>
          <p:nvPr/>
        </p:nvPicPr>
        <p:blipFill>
          <a:blip r:embed="rId17"/>
          <a:stretch>
            <a:fillRect/>
          </a:stretch>
        </p:blipFill>
        <p:spPr>
          <a:xfrm>
            <a:off x="6264205" y="58784"/>
            <a:ext cx="550376" cy="546778"/>
          </a:xfrm>
          <a:prstGeom prst="rect">
            <a:avLst/>
          </a:prstGeom>
        </p:spPr>
      </p:pic>
      <p:pic>
        <p:nvPicPr>
          <p:cNvPr id="1030" name="Picture 6" descr="Oracle Logo"/>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168676" y="3164846"/>
            <a:ext cx="1286578" cy="59840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p:cNvPicPr>
            <a:picLocks noChangeAspect="1"/>
          </p:cNvPicPr>
          <p:nvPr/>
        </p:nvPicPr>
        <p:blipFill>
          <a:blip r:embed="rId19"/>
          <a:stretch>
            <a:fillRect/>
          </a:stretch>
        </p:blipFill>
        <p:spPr>
          <a:xfrm>
            <a:off x="6331864" y="2340467"/>
            <a:ext cx="499178" cy="546778"/>
          </a:xfrm>
          <a:prstGeom prst="rect">
            <a:avLst/>
          </a:prstGeom>
        </p:spPr>
      </p:pic>
      <p:pic>
        <p:nvPicPr>
          <p:cNvPr id="36" name="Picture 35"/>
          <p:cNvPicPr>
            <a:picLocks noChangeAspect="1"/>
          </p:cNvPicPr>
          <p:nvPr/>
        </p:nvPicPr>
        <p:blipFill>
          <a:blip r:embed="rId20"/>
          <a:stretch>
            <a:fillRect/>
          </a:stretch>
        </p:blipFill>
        <p:spPr>
          <a:xfrm>
            <a:off x="6352056" y="1794656"/>
            <a:ext cx="486379" cy="559495"/>
          </a:xfrm>
          <a:prstGeom prst="rect">
            <a:avLst/>
          </a:prstGeom>
        </p:spPr>
      </p:pic>
      <p:sp>
        <p:nvSpPr>
          <p:cNvPr id="37" name="TextBox 36"/>
          <p:cNvSpPr txBox="1"/>
          <p:nvPr/>
        </p:nvSpPr>
        <p:spPr>
          <a:xfrm>
            <a:off x="6964272" y="2389784"/>
            <a:ext cx="1254034" cy="369332"/>
          </a:xfrm>
          <a:prstGeom prst="rect">
            <a:avLst/>
          </a:prstGeom>
          <a:noFill/>
        </p:spPr>
        <p:txBody>
          <a:bodyPr wrap="square" rtlCol="0">
            <a:spAutoFit/>
          </a:bodyPr>
          <a:lstStyle/>
          <a:p>
            <a:r>
              <a:rPr lang="en-US" dirty="0" smtClean="0"/>
              <a:t>Caching</a:t>
            </a:r>
            <a:endParaRPr lang="en-US" dirty="0"/>
          </a:p>
        </p:txBody>
      </p:sp>
      <p:sp>
        <p:nvSpPr>
          <p:cNvPr id="38" name="TextBox 37"/>
          <p:cNvSpPr txBox="1"/>
          <p:nvPr/>
        </p:nvSpPr>
        <p:spPr>
          <a:xfrm>
            <a:off x="6975945" y="79555"/>
            <a:ext cx="1858985" cy="646331"/>
          </a:xfrm>
          <a:prstGeom prst="rect">
            <a:avLst/>
          </a:prstGeom>
          <a:noFill/>
        </p:spPr>
        <p:txBody>
          <a:bodyPr wrap="square" rtlCol="0">
            <a:spAutoFit/>
          </a:bodyPr>
          <a:lstStyle/>
          <a:p>
            <a:r>
              <a:rPr lang="en-US" dirty="0" smtClean="0"/>
              <a:t>Windows Azure Active Directory</a:t>
            </a:r>
            <a:endParaRPr lang="en-US" dirty="0"/>
          </a:p>
        </p:txBody>
      </p:sp>
      <p:sp>
        <p:nvSpPr>
          <p:cNvPr id="39" name="TextBox 38"/>
          <p:cNvSpPr txBox="1"/>
          <p:nvPr/>
        </p:nvSpPr>
        <p:spPr>
          <a:xfrm>
            <a:off x="6964272" y="1794656"/>
            <a:ext cx="2338078" cy="369332"/>
          </a:xfrm>
          <a:prstGeom prst="rect">
            <a:avLst/>
          </a:prstGeom>
          <a:noFill/>
        </p:spPr>
        <p:txBody>
          <a:bodyPr wrap="square" rtlCol="0">
            <a:spAutoFit/>
          </a:bodyPr>
          <a:lstStyle/>
          <a:p>
            <a:r>
              <a:rPr lang="en-US" dirty="0" smtClean="0"/>
              <a:t>Service Bus</a:t>
            </a:r>
            <a:endParaRPr lang="en-US" dirty="0"/>
          </a:p>
        </p:txBody>
      </p:sp>
      <p:cxnSp>
        <p:nvCxnSpPr>
          <p:cNvPr id="43" name="Straight Arrow Connector 42"/>
          <p:cNvCxnSpPr/>
          <p:nvPr/>
        </p:nvCxnSpPr>
        <p:spPr>
          <a:xfrm flipV="1">
            <a:off x="3499220" y="3031651"/>
            <a:ext cx="2681335" cy="169631"/>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658515" y="3734943"/>
            <a:ext cx="2436722" cy="69289"/>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587353" y="4532182"/>
            <a:ext cx="2202627" cy="775316"/>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440405" y="4128948"/>
            <a:ext cx="2654832" cy="40323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314831" y="4880527"/>
            <a:ext cx="2627549" cy="984433"/>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2735046" y="5372743"/>
            <a:ext cx="3359734" cy="1101207"/>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61" name="Picture 60"/>
          <p:cNvPicPr>
            <a:picLocks noChangeAspect="1"/>
          </p:cNvPicPr>
          <p:nvPr/>
        </p:nvPicPr>
        <p:blipFill>
          <a:blip r:embed="rId21"/>
          <a:stretch>
            <a:fillRect/>
          </a:stretch>
        </p:blipFill>
        <p:spPr>
          <a:xfrm>
            <a:off x="6363425" y="625958"/>
            <a:ext cx="407678" cy="530708"/>
          </a:xfrm>
          <a:prstGeom prst="rect">
            <a:avLst/>
          </a:prstGeom>
        </p:spPr>
      </p:pic>
      <p:sp>
        <p:nvSpPr>
          <p:cNvPr id="62" name="TextBox 61"/>
          <p:cNvSpPr txBox="1"/>
          <p:nvPr/>
        </p:nvSpPr>
        <p:spPr>
          <a:xfrm>
            <a:off x="7012247" y="742333"/>
            <a:ext cx="1254034" cy="369332"/>
          </a:xfrm>
          <a:prstGeom prst="rect">
            <a:avLst/>
          </a:prstGeom>
          <a:noFill/>
        </p:spPr>
        <p:txBody>
          <a:bodyPr wrap="square" rtlCol="0">
            <a:spAutoFit/>
          </a:bodyPr>
          <a:lstStyle/>
          <a:p>
            <a:r>
              <a:rPr lang="en-US" dirty="0" smtClean="0"/>
              <a:t>MySQL </a:t>
            </a:r>
          </a:p>
        </p:txBody>
      </p:sp>
      <p:cxnSp>
        <p:nvCxnSpPr>
          <p:cNvPr id="63" name="Straight Arrow Connector 62"/>
          <p:cNvCxnSpPr/>
          <p:nvPr/>
        </p:nvCxnSpPr>
        <p:spPr>
          <a:xfrm flipV="1">
            <a:off x="2384366" y="402720"/>
            <a:ext cx="3558014" cy="1937748"/>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5" y="384050"/>
            <a:ext cx="6550760" cy="1143000"/>
          </a:xfrm>
        </p:spPr>
        <p:txBody>
          <a:bodyPr>
            <a:normAutofit/>
          </a:bodyPr>
          <a:lstStyle/>
          <a:p>
            <a:r>
              <a:rPr lang="en-US" dirty="0" smtClean="0"/>
              <a:t>Software </a:t>
            </a:r>
            <a:r>
              <a:rPr lang="en-US" b="1" dirty="0" smtClean="0"/>
              <a:t>+ Services</a:t>
            </a:r>
            <a:endParaRPr lang="en-US" b="1" dirty="0"/>
          </a:p>
        </p:txBody>
      </p:sp>
      <p:sp>
        <p:nvSpPr>
          <p:cNvPr id="64" name="Curved Down Arrow 63"/>
          <p:cNvSpPr/>
          <p:nvPr/>
        </p:nvSpPr>
        <p:spPr>
          <a:xfrm rot="14517653">
            <a:off x="5170" y="4065958"/>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5" name="Curved Down Arrow 64"/>
          <p:cNvSpPr/>
          <p:nvPr/>
        </p:nvSpPr>
        <p:spPr>
          <a:xfrm rot="6636156">
            <a:off x="2667964" y="3874761"/>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5" name="Straight Arrow Connector 44"/>
          <p:cNvCxnSpPr/>
          <p:nvPr/>
        </p:nvCxnSpPr>
        <p:spPr>
          <a:xfrm flipV="1">
            <a:off x="3499220" y="2077406"/>
            <a:ext cx="2443465" cy="74260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1033" name="Picture 9" descr="http://www.microsoft.com/products/betaexperience/images/sql-logo2.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480228" y="1669265"/>
            <a:ext cx="2145560" cy="7176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fc01.deviantart.net/fs70/f/2010/168/e/1/Icon_MongoDB_by_xkneo.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140365" y="2766222"/>
            <a:ext cx="545044" cy="545044"/>
          </a:xfrm>
          <a:prstGeom prst="rect">
            <a:avLst/>
          </a:prstGeom>
          <a:noFill/>
          <a:extLst>
            <a:ext uri="{909E8E84-426E-40DD-AFC4-6F175D3DCCD1}">
              <a14:hiddenFill xmlns:a14="http://schemas.microsoft.com/office/drawing/2010/main">
                <a:solidFill>
                  <a:srgbClr val="FFFFFF"/>
                </a:solidFill>
              </a14:hiddenFill>
            </a:ext>
          </a:extLst>
        </p:spPr>
      </p:pic>
      <p:sp>
        <p:nvSpPr>
          <p:cNvPr id="41" name="Curved Down Arrow 40"/>
          <p:cNvSpPr/>
          <p:nvPr/>
        </p:nvSpPr>
        <p:spPr>
          <a:xfrm>
            <a:off x="1496878" y="1859971"/>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6" name="Straight Arrow Connector 65"/>
          <p:cNvCxnSpPr/>
          <p:nvPr/>
        </p:nvCxnSpPr>
        <p:spPr>
          <a:xfrm flipV="1">
            <a:off x="3168676" y="1537922"/>
            <a:ext cx="2926409" cy="122119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2056" name="Picture 8" descr="http://www.itandsociety.org/images/Linux-Logo.jp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455254" y="1532211"/>
            <a:ext cx="1217980" cy="7267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osbourn.com/wp-content/uploads/2013/12/redis-logo-300x267.png?e0df77"/>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2941949" y="2211020"/>
            <a:ext cx="618974" cy="55088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centos.org/images/logo_small.pn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032361" y="2820010"/>
            <a:ext cx="1377181" cy="344295"/>
          </a:xfrm>
          <a:prstGeom prst="rect">
            <a:avLst/>
          </a:prstGeom>
          <a:solidFill>
            <a:schemeClr val="bg1">
              <a:lumMod val="75000"/>
            </a:schemeClr>
          </a:solidFill>
        </p:spPr>
      </p:pic>
      <p:pic>
        <p:nvPicPr>
          <p:cNvPr id="2054" name="Picture 6" descr="http://t0.gstatic.com/images?q=tbn:ANd9GcQ__LESA_Q60rAGYd164lvJGirsQy2SWo3BDBLGvdshgF01KKnPJA"/>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4140476" y="2408801"/>
            <a:ext cx="1160950" cy="30227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mountainss.files.wordpress.com/2013/05/windows-server-2012.jp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3060632" y="1224748"/>
            <a:ext cx="2181328" cy="3954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44916" y="39214"/>
            <a:ext cx="1692365" cy="1348005"/>
          </a:xfrm>
          <a:prstGeom prst="rect">
            <a:avLst/>
          </a:prstGeom>
        </p:spPr>
      </p:pic>
      <p:pic>
        <p:nvPicPr>
          <p:cNvPr id="2060" name="Picture 12" descr="C:\Users\Bill\AppData\Local\Microsoft\Windows\INetCache\IE\MI27RIY0\MC900431622[1].png"/>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583155" y="56955"/>
            <a:ext cx="1714500" cy="1714500"/>
          </a:xfrm>
          <a:prstGeom prst="rect">
            <a:avLst/>
          </a:prstGeom>
          <a:noFill/>
          <a:extLst>
            <a:ext uri="{909E8E84-426E-40DD-AFC4-6F175D3DCCD1}">
              <a14:hiddenFill xmlns:a14="http://schemas.microsoft.com/office/drawing/2010/main">
                <a:solidFill>
                  <a:srgbClr val="FFFFFF"/>
                </a:solidFill>
              </a14:hiddenFill>
            </a:ext>
          </a:extLst>
        </p:spPr>
      </p:pic>
      <p:sp>
        <p:nvSpPr>
          <p:cNvPr id="55" name="Curved Right Arrow 54"/>
          <p:cNvSpPr/>
          <p:nvPr/>
        </p:nvSpPr>
        <p:spPr>
          <a:xfrm rot="9222364">
            <a:off x="2119772" y="-443251"/>
            <a:ext cx="1615418" cy="318963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Oval 51"/>
          <p:cNvSpPr/>
          <p:nvPr/>
        </p:nvSpPr>
        <p:spPr>
          <a:xfrm>
            <a:off x="5724664" y="6264819"/>
            <a:ext cx="3110265" cy="513626"/>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713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Effect transition="in" filter="fade">
                                      <p:cBhvr>
                                        <p:cTn id="19" dur="500"/>
                                        <p:tgtEl>
                                          <p:spTgt spid="6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par>
                                <p:cTn id="30" presetID="53" presetClass="entr" presetSubtype="16"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animEffect transition="in" filter="fade">
                                      <p:cBhvr>
                                        <p:cTn id="44" dur="500"/>
                                        <p:tgtEl>
                                          <p:spTgt spid="46"/>
                                        </p:tgtEl>
                                      </p:cBhvr>
                                    </p:animEffect>
                                  </p:childTnLst>
                                </p:cTn>
                              </p:par>
                              <p:par>
                                <p:cTn id="45" presetID="53" presetClass="entr" presetSubtype="16"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animEffect transition="in" filter="fade">
                                      <p:cBhvr>
                                        <p:cTn id="49" dur="500"/>
                                        <p:tgtEl>
                                          <p:spTgt spid="57"/>
                                        </p:tgtEl>
                                      </p:cBhvr>
                                    </p:animEffect>
                                  </p:childTnLst>
                                </p:cTn>
                              </p:par>
                              <p:par>
                                <p:cTn id="50" presetID="53" presetClass="entr" presetSubtype="16" fill="hold"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500" fill="hold"/>
                                        <p:tgtEl>
                                          <p:spTgt spid="58"/>
                                        </p:tgtEl>
                                        <p:attrNameLst>
                                          <p:attrName>ppt_w</p:attrName>
                                        </p:attrNameLst>
                                      </p:cBhvr>
                                      <p:tavLst>
                                        <p:tav tm="0">
                                          <p:val>
                                            <p:fltVal val="0"/>
                                          </p:val>
                                        </p:tav>
                                        <p:tav tm="100000">
                                          <p:val>
                                            <p:strVal val="#ppt_w"/>
                                          </p:val>
                                        </p:tav>
                                      </p:tavLst>
                                    </p:anim>
                                    <p:anim calcmode="lin" valueType="num">
                                      <p:cBhvr>
                                        <p:cTn id="53" dur="500" fill="hold"/>
                                        <p:tgtEl>
                                          <p:spTgt spid="58"/>
                                        </p:tgtEl>
                                        <p:attrNameLst>
                                          <p:attrName>ppt_h</p:attrName>
                                        </p:attrNameLst>
                                      </p:cBhvr>
                                      <p:tavLst>
                                        <p:tav tm="0">
                                          <p:val>
                                            <p:fltVal val="0"/>
                                          </p:val>
                                        </p:tav>
                                        <p:tav tm="100000">
                                          <p:val>
                                            <p:strVal val="#ppt_h"/>
                                          </p:val>
                                        </p:tav>
                                      </p:tavLst>
                                    </p:anim>
                                    <p:animEffect transition="in" filter="fade">
                                      <p:cBhvr>
                                        <p:cTn id="54" dur="500"/>
                                        <p:tgtEl>
                                          <p:spTgt spid="5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barn(inVertical)">
                                      <p:cBhvr>
                                        <p:cTn id="59" dur="500"/>
                                        <p:tgtEl>
                                          <p:spTgt spid="64"/>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barn(inVertical)">
                                      <p:cBhvr>
                                        <p:cTn id="62" dur="500"/>
                                        <p:tgtEl>
                                          <p:spTgt spid="6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barn(inVertical)">
                                      <p:cBhvr>
                                        <p:cTn id="65" dur="500"/>
                                        <p:tgtEl>
                                          <p:spTgt spid="41"/>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fade">
                                      <p:cBhvr>
                                        <p:cTn id="70" dur="1000"/>
                                        <p:tgtEl>
                                          <p:spTgt spid="4"/>
                                        </p:tgtEl>
                                      </p:cBhvr>
                                    </p:animEffect>
                                    <p:anim calcmode="lin" valueType="num">
                                      <p:cBhvr>
                                        <p:cTn id="71" dur="1000" fill="hold"/>
                                        <p:tgtEl>
                                          <p:spTgt spid="4"/>
                                        </p:tgtEl>
                                        <p:attrNameLst>
                                          <p:attrName>ppt_x</p:attrName>
                                        </p:attrNameLst>
                                      </p:cBhvr>
                                      <p:tavLst>
                                        <p:tav tm="0">
                                          <p:val>
                                            <p:strVal val="#ppt_x"/>
                                          </p:val>
                                        </p:tav>
                                        <p:tav tm="100000">
                                          <p:val>
                                            <p:strVal val="#ppt_x"/>
                                          </p:val>
                                        </p:tav>
                                      </p:tavLst>
                                    </p:anim>
                                    <p:anim calcmode="lin" valueType="num">
                                      <p:cBhvr>
                                        <p:cTn id="7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6" fill="hold" nodeType="clickEffect">
                                  <p:stCondLst>
                                    <p:cond delay="0"/>
                                  </p:stCondLst>
                                  <p:childTnLst>
                                    <p:set>
                                      <p:cBhvr>
                                        <p:cTn id="76" dur="1" fill="hold">
                                          <p:stCondLst>
                                            <p:cond delay="0"/>
                                          </p:stCondLst>
                                        </p:cTn>
                                        <p:tgtEl>
                                          <p:spTgt spid="1026"/>
                                        </p:tgtEl>
                                        <p:attrNameLst>
                                          <p:attrName>style.visibility</p:attrName>
                                        </p:attrNameLst>
                                      </p:cBhvr>
                                      <p:to>
                                        <p:strVal val="visible"/>
                                      </p:to>
                                    </p:set>
                                    <p:anim calcmode="lin" valueType="num">
                                      <p:cBhvr additive="base">
                                        <p:cTn id="77" dur="2000" fill="hold"/>
                                        <p:tgtEl>
                                          <p:spTgt spid="1026"/>
                                        </p:tgtEl>
                                        <p:attrNameLst>
                                          <p:attrName>ppt_x</p:attrName>
                                        </p:attrNameLst>
                                      </p:cBhvr>
                                      <p:tavLst>
                                        <p:tav tm="0">
                                          <p:val>
                                            <p:strVal val="1+#ppt_w/2"/>
                                          </p:val>
                                        </p:tav>
                                        <p:tav tm="100000">
                                          <p:val>
                                            <p:strVal val="#ppt_x"/>
                                          </p:val>
                                        </p:tav>
                                      </p:tavLst>
                                    </p:anim>
                                    <p:anim calcmode="lin" valueType="num">
                                      <p:cBhvr additive="base">
                                        <p:cTn id="78" dur="2000" fill="hold"/>
                                        <p:tgtEl>
                                          <p:spTgt spid="1026"/>
                                        </p:tgtEl>
                                        <p:attrNameLst>
                                          <p:attrName>ppt_y</p:attrName>
                                        </p:attrNameLst>
                                      </p:cBhvr>
                                      <p:tavLst>
                                        <p:tav tm="0">
                                          <p:val>
                                            <p:strVal val="1+#ppt_h/2"/>
                                          </p:val>
                                        </p:tav>
                                        <p:tav tm="100000">
                                          <p:val>
                                            <p:strVal val="#ppt_y"/>
                                          </p:val>
                                        </p:tav>
                                      </p:tavLst>
                                    </p:anim>
                                  </p:childTnLst>
                                </p:cTn>
                              </p:par>
                              <p:par>
                                <p:cTn id="79" presetID="2" presetClass="entr" presetSubtype="6" fill="hold" nodeType="withEffect">
                                  <p:stCondLst>
                                    <p:cond delay="0"/>
                                  </p:stCondLst>
                                  <p:childTnLst>
                                    <p:set>
                                      <p:cBhvr>
                                        <p:cTn id="80" dur="1" fill="hold">
                                          <p:stCondLst>
                                            <p:cond delay="0"/>
                                          </p:stCondLst>
                                        </p:cTn>
                                        <p:tgtEl>
                                          <p:spTgt spid="1030"/>
                                        </p:tgtEl>
                                        <p:attrNameLst>
                                          <p:attrName>style.visibility</p:attrName>
                                        </p:attrNameLst>
                                      </p:cBhvr>
                                      <p:to>
                                        <p:strVal val="visible"/>
                                      </p:to>
                                    </p:set>
                                    <p:anim calcmode="lin" valueType="num">
                                      <p:cBhvr additive="base">
                                        <p:cTn id="81" dur="2000" fill="hold"/>
                                        <p:tgtEl>
                                          <p:spTgt spid="1030"/>
                                        </p:tgtEl>
                                        <p:attrNameLst>
                                          <p:attrName>ppt_x</p:attrName>
                                        </p:attrNameLst>
                                      </p:cBhvr>
                                      <p:tavLst>
                                        <p:tav tm="0">
                                          <p:val>
                                            <p:strVal val="1+#ppt_w/2"/>
                                          </p:val>
                                        </p:tav>
                                        <p:tav tm="100000">
                                          <p:val>
                                            <p:strVal val="#ppt_x"/>
                                          </p:val>
                                        </p:tav>
                                      </p:tavLst>
                                    </p:anim>
                                    <p:anim calcmode="lin" valueType="num">
                                      <p:cBhvr additive="base">
                                        <p:cTn id="82" dur="2000" fill="hold"/>
                                        <p:tgtEl>
                                          <p:spTgt spid="1030"/>
                                        </p:tgtEl>
                                        <p:attrNameLst>
                                          <p:attrName>ppt_y</p:attrName>
                                        </p:attrNameLst>
                                      </p:cBhvr>
                                      <p:tavLst>
                                        <p:tav tm="0">
                                          <p:val>
                                            <p:strVal val="1+#ppt_h/2"/>
                                          </p:val>
                                        </p:tav>
                                        <p:tav tm="100000">
                                          <p:val>
                                            <p:strVal val="#ppt_y"/>
                                          </p:val>
                                        </p:tav>
                                      </p:tavLst>
                                    </p:anim>
                                  </p:childTnLst>
                                </p:cTn>
                              </p:par>
                              <p:par>
                                <p:cTn id="83" presetID="2" presetClass="entr" presetSubtype="6" fill="hold" nodeType="withEffect">
                                  <p:stCondLst>
                                    <p:cond delay="0"/>
                                  </p:stCondLst>
                                  <p:childTnLst>
                                    <p:set>
                                      <p:cBhvr>
                                        <p:cTn id="84" dur="1" fill="hold">
                                          <p:stCondLst>
                                            <p:cond delay="0"/>
                                          </p:stCondLst>
                                        </p:cTn>
                                        <p:tgtEl>
                                          <p:spTgt spid="1028"/>
                                        </p:tgtEl>
                                        <p:attrNameLst>
                                          <p:attrName>style.visibility</p:attrName>
                                        </p:attrNameLst>
                                      </p:cBhvr>
                                      <p:to>
                                        <p:strVal val="visible"/>
                                      </p:to>
                                    </p:set>
                                    <p:anim calcmode="lin" valueType="num">
                                      <p:cBhvr additive="base">
                                        <p:cTn id="85" dur="2000" fill="hold"/>
                                        <p:tgtEl>
                                          <p:spTgt spid="1028"/>
                                        </p:tgtEl>
                                        <p:attrNameLst>
                                          <p:attrName>ppt_x</p:attrName>
                                        </p:attrNameLst>
                                      </p:cBhvr>
                                      <p:tavLst>
                                        <p:tav tm="0">
                                          <p:val>
                                            <p:strVal val="1+#ppt_w/2"/>
                                          </p:val>
                                        </p:tav>
                                        <p:tav tm="100000">
                                          <p:val>
                                            <p:strVal val="#ppt_x"/>
                                          </p:val>
                                        </p:tav>
                                      </p:tavLst>
                                    </p:anim>
                                    <p:anim calcmode="lin" valueType="num">
                                      <p:cBhvr additive="base">
                                        <p:cTn id="86" dur="2000" fill="hold"/>
                                        <p:tgtEl>
                                          <p:spTgt spid="1028"/>
                                        </p:tgtEl>
                                        <p:attrNameLst>
                                          <p:attrName>ppt_y</p:attrName>
                                        </p:attrNameLst>
                                      </p:cBhvr>
                                      <p:tavLst>
                                        <p:tav tm="0">
                                          <p:val>
                                            <p:strVal val="1+#ppt_h/2"/>
                                          </p:val>
                                        </p:tav>
                                        <p:tav tm="100000">
                                          <p:val>
                                            <p:strVal val="#ppt_y"/>
                                          </p:val>
                                        </p:tav>
                                      </p:tavLst>
                                    </p:anim>
                                  </p:childTnLst>
                                </p:cTn>
                              </p:par>
                              <p:par>
                                <p:cTn id="87" presetID="2" presetClass="entr" presetSubtype="6" fill="hold" nodeType="withEffect">
                                  <p:stCondLst>
                                    <p:cond delay="0"/>
                                  </p:stCondLst>
                                  <p:childTnLst>
                                    <p:set>
                                      <p:cBhvr>
                                        <p:cTn id="88" dur="1" fill="hold">
                                          <p:stCondLst>
                                            <p:cond delay="0"/>
                                          </p:stCondLst>
                                        </p:cTn>
                                        <p:tgtEl>
                                          <p:spTgt spid="1033"/>
                                        </p:tgtEl>
                                        <p:attrNameLst>
                                          <p:attrName>style.visibility</p:attrName>
                                        </p:attrNameLst>
                                      </p:cBhvr>
                                      <p:to>
                                        <p:strVal val="visible"/>
                                      </p:to>
                                    </p:set>
                                    <p:anim calcmode="lin" valueType="num">
                                      <p:cBhvr additive="base">
                                        <p:cTn id="89" dur="2000" fill="hold"/>
                                        <p:tgtEl>
                                          <p:spTgt spid="1033"/>
                                        </p:tgtEl>
                                        <p:attrNameLst>
                                          <p:attrName>ppt_x</p:attrName>
                                        </p:attrNameLst>
                                      </p:cBhvr>
                                      <p:tavLst>
                                        <p:tav tm="0">
                                          <p:val>
                                            <p:strVal val="1+#ppt_w/2"/>
                                          </p:val>
                                        </p:tav>
                                        <p:tav tm="100000">
                                          <p:val>
                                            <p:strVal val="#ppt_x"/>
                                          </p:val>
                                        </p:tav>
                                      </p:tavLst>
                                    </p:anim>
                                    <p:anim calcmode="lin" valueType="num">
                                      <p:cBhvr additive="base">
                                        <p:cTn id="90" dur="2000" fill="hold"/>
                                        <p:tgtEl>
                                          <p:spTgt spid="1033"/>
                                        </p:tgtEl>
                                        <p:attrNameLst>
                                          <p:attrName>ppt_y</p:attrName>
                                        </p:attrNameLst>
                                      </p:cBhvr>
                                      <p:tavLst>
                                        <p:tav tm="0">
                                          <p:val>
                                            <p:strVal val="1+#ppt_h/2"/>
                                          </p:val>
                                        </p:tav>
                                        <p:tav tm="100000">
                                          <p:val>
                                            <p:strVal val="#ppt_y"/>
                                          </p:val>
                                        </p:tav>
                                      </p:tavLst>
                                    </p:anim>
                                  </p:childTnLst>
                                </p:cTn>
                              </p:par>
                            </p:childTnLst>
                          </p:cTn>
                        </p:par>
                        <p:par>
                          <p:cTn id="91" fill="hold">
                            <p:stCondLst>
                              <p:cond delay="2000"/>
                            </p:stCondLst>
                            <p:childTnLst>
                              <p:par>
                                <p:cTn id="92" presetID="45" presetClass="entr" presetSubtype="0"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fade">
                                      <p:cBhvr>
                                        <p:cTn id="94" dur="2000"/>
                                        <p:tgtEl>
                                          <p:spTgt spid="52"/>
                                        </p:tgtEl>
                                      </p:cBhvr>
                                    </p:animEffect>
                                    <p:anim calcmode="lin" valueType="num">
                                      <p:cBhvr>
                                        <p:cTn id="95" dur="2000" fill="hold"/>
                                        <p:tgtEl>
                                          <p:spTgt spid="52"/>
                                        </p:tgtEl>
                                        <p:attrNameLst>
                                          <p:attrName>ppt_w</p:attrName>
                                        </p:attrNameLst>
                                      </p:cBhvr>
                                      <p:tavLst>
                                        <p:tav tm="0" fmla="#ppt_w*sin(2.5*pi*$)">
                                          <p:val>
                                            <p:fltVal val="0"/>
                                          </p:val>
                                        </p:tav>
                                        <p:tav tm="100000">
                                          <p:val>
                                            <p:fltVal val="1"/>
                                          </p:val>
                                        </p:tav>
                                      </p:tavLst>
                                    </p:anim>
                                    <p:anim calcmode="lin" valueType="num">
                                      <p:cBhvr>
                                        <p:cTn id="96" dur="2000" fill="hold"/>
                                        <p:tgtEl>
                                          <p:spTgt spid="52"/>
                                        </p:tgtEl>
                                        <p:attrNameLst>
                                          <p:attrName>ppt_h</p:attrName>
                                        </p:attrNameLst>
                                      </p:cBhvr>
                                      <p:tavLst>
                                        <p:tav tm="0">
                                          <p:val>
                                            <p:strVal val="#ppt_h"/>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6" presetClass="entr" presetSubtype="16" fill="hold" nodeType="clickEffect">
                                  <p:stCondLst>
                                    <p:cond delay="0"/>
                                  </p:stCondLst>
                                  <p:childTnLst>
                                    <p:set>
                                      <p:cBhvr>
                                        <p:cTn id="100" dur="1" fill="hold">
                                          <p:stCondLst>
                                            <p:cond delay="0"/>
                                          </p:stCondLst>
                                        </p:cTn>
                                        <p:tgtEl>
                                          <p:spTgt spid="2050"/>
                                        </p:tgtEl>
                                        <p:attrNameLst>
                                          <p:attrName>style.visibility</p:attrName>
                                        </p:attrNameLst>
                                      </p:cBhvr>
                                      <p:to>
                                        <p:strVal val="visible"/>
                                      </p:to>
                                    </p:set>
                                    <p:animEffect transition="in" filter="circle(in)">
                                      <p:cBhvr>
                                        <p:cTn id="101" dur="2000"/>
                                        <p:tgtEl>
                                          <p:spTgt spid="2050"/>
                                        </p:tgtEl>
                                      </p:cBhvr>
                                    </p:animEffect>
                                  </p:childTnLst>
                                </p:cTn>
                              </p:par>
                              <p:par>
                                <p:cTn id="102" presetID="6" presetClass="entr" presetSubtype="16" fill="hold" nodeType="withEffect">
                                  <p:stCondLst>
                                    <p:cond delay="0"/>
                                  </p:stCondLst>
                                  <p:childTnLst>
                                    <p:set>
                                      <p:cBhvr>
                                        <p:cTn id="103" dur="1" fill="hold">
                                          <p:stCondLst>
                                            <p:cond delay="0"/>
                                          </p:stCondLst>
                                        </p:cTn>
                                        <p:tgtEl>
                                          <p:spTgt spid="2056"/>
                                        </p:tgtEl>
                                        <p:attrNameLst>
                                          <p:attrName>style.visibility</p:attrName>
                                        </p:attrNameLst>
                                      </p:cBhvr>
                                      <p:to>
                                        <p:strVal val="visible"/>
                                      </p:to>
                                    </p:set>
                                    <p:animEffect transition="in" filter="circle(in)">
                                      <p:cBhvr>
                                        <p:cTn id="104" dur="2000"/>
                                        <p:tgtEl>
                                          <p:spTgt spid="2056"/>
                                        </p:tgtEl>
                                      </p:cBhvr>
                                    </p:animEffect>
                                  </p:childTnLst>
                                </p:cTn>
                              </p:par>
                              <p:par>
                                <p:cTn id="105" presetID="6" presetClass="entr" presetSubtype="16" fill="hold" nodeType="withEffect">
                                  <p:stCondLst>
                                    <p:cond delay="0"/>
                                  </p:stCondLst>
                                  <p:childTnLst>
                                    <p:set>
                                      <p:cBhvr>
                                        <p:cTn id="106" dur="1" fill="hold">
                                          <p:stCondLst>
                                            <p:cond delay="0"/>
                                          </p:stCondLst>
                                        </p:cTn>
                                        <p:tgtEl>
                                          <p:spTgt spid="2054"/>
                                        </p:tgtEl>
                                        <p:attrNameLst>
                                          <p:attrName>style.visibility</p:attrName>
                                        </p:attrNameLst>
                                      </p:cBhvr>
                                      <p:to>
                                        <p:strVal val="visible"/>
                                      </p:to>
                                    </p:set>
                                    <p:animEffect transition="in" filter="circle(in)">
                                      <p:cBhvr>
                                        <p:cTn id="107" dur="2000"/>
                                        <p:tgtEl>
                                          <p:spTgt spid="2054"/>
                                        </p:tgtEl>
                                      </p:cBhvr>
                                    </p:animEffect>
                                  </p:childTnLst>
                                </p:cTn>
                              </p:par>
                              <p:par>
                                <p:cTn id="108" presetID="6" presetClass="entr" presetSubtype="16" fill="hold" nodeType="withEffect">
                                  <p:stCondLst>
                                    <p:cond delay="0"/>
                                  </p:stCondLst>
                                  <p:childTnLst>
                                    <p:set>
                                      <p:cBhvr>
                                        <p:cTn id="109" dur="1" fill="hold">
                                          <p:stCondLst>
                                            <p:cond delay="0"/>
                                          </p:stCondLst>
                                        </p:cTn>
                                        <p:tgtEl>
                                          <p:spTgt spid="2058"/>
                                        </p:tgtEl>
                                        <p:attrNameLst>
                                          <p:attrName>style.visibility</p:attrName>
                                        </p:attrNameLst>
                                      </p:cBhvr>
                                      <p:to>
                                        <p:strVal val="visible"/>
                                      </p:to>
                                    </p:set>
                                    <p:animEffect transition="in" filter="circle(in)">
                                      <p:cBhvr>
                                        <p:cTn id="110" dur="2000"/>
                                        <p:tgtEl>
                                          <p:spTgt spid="2058"/>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77"/>
                                        </p:tgtEl>
                                        <p:attrNameLst>
                                          <p:attrName>style.visibility</p:attrName>
                                        </p:attrNameLst>
                                      </p:cBhvr>
                                      <p:to>
                                        <p:strVal val="visible"/>
                                      </p:to>
                                    </p:set>
                                    <p:animEffect transition="in" filter="wipe(down)">
                                      <p:cBhvr>
                                        <p:cTn id="115" dur="500"/>
                                        <p:tgtEl>
                                          <p:spTgt spid="77"/>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55"/>
                                        </p:tgtEl>
                                        <p:attrNameLst>
                                          <p:attrName>style.visibility</p:attrName>
                                        </p:attrNameLst>
                                      </p:cBhvr>
                                      <p:to>
                                        <p:strVal val="visible"/>
                                      </p:to>
                                    </p:set>
                                    <p:animEffect transition="in" filter="wipe(down)">
                                      <p:cBhvr>
                                        <p:cTn id="118" dur="500"/>
                                        <p:tgtEl>
                                          <p:spTgt spid="55"/>
                                        </p:tgtEl>
                                      </p:cBhvr>
                                    </p:animEffect>
                                  </p:childTnLst>
                                </p:cTn>
                              </p:par>
                              <p:par>
                                <p:cTn id="119" presetID="22" presetClass="entr" presetSubtype="4" fill="hold" nodeType="withEffect">
                                  <p:stCondLst>
                                    <p:cond delay="0"/>
                                  </p:stCondLst>
                                  <p:childTnLst>
                                    <p:set>
                                      <p:cBhvr>
                                        <p:cTn id="120" dur="1" fill="hold">
                                          <p:stCondLst>
                                            <p:cond delay="0"/>
                                          </p:stCondLst>
                                        </p:cTn>
                                        <p:tgtEl>
                                          <p:spTgt spid="2060"/>
                                        </p:tgtEl>
                                        <p:attrNameLst>
                                          <p:attrName>style.visibility</p:attrName>
                                        </p:attrNameLst>
                                      </p:cBhvr>
                                      <p:to>
                                        <p:strVal val="visible"/>
                                      </p:to>
                                    </p:set>
                                    <p:animEffect transition="in" filter="wipe(down)">
                                      <p:cBhvr>
                                        <p:cTn id="121" dur="500"/>
                                        <p:tgtEl>
                                          <p:spTgt spid="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41" grpId="0" animBg="1"/>
      <p:bldP spid="55" grpId="0" animBg="1"/>
      <p:bldP spid="5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9176" y="965499"/>
            <a:ext cx="6185647" cy="4927002"/>
          </a:xfrm>
          <a:prstGeom prst="rect">
            <a:avLst/>
          </a:prstGeom>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6039" y="3733495"/>
            <a:ext cx="5191125"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0476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Azure Portal</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Manually perform some operation</a:t>
            </a:r>
          </a:p>
          <a:p>
            <a:pPr marL="0" indent="0">
              <a:buNone/>
            </a:pPr>
            <a:r>
              <a:rPr lang="en-US" dirty="0"/>
              <a:t>	</a:t>
            </a:r>
            <a:r>
              <a:rPr lang="en-US" dirty="0" smtClean="0"/>
              <a:t>Could also automate</a:t>
            </a:r>
          </a:p>
          <a:p>
            <a:pPr marL="0" indent="0">
              <a:buNone/>
            </a:pPr>
            <a:endParaRPr lang="en-US" dirty="0"/>
          </a:p>
          <a:p>
            <a:pPr marL="0" indent="0">
              <a:buNone/>
            </a:pPr>
            <a:r>
              <a:rPr lang="en-US" dirty="0" smtClean="0"/>
              <a:t>View what’s happening</a:t>
            </a:r>
          </a:p>
          <a:p>
            <a:pPr marL="0" indent="0">
              <a:buNone/>
            </a:pPr>
            <a:r>
              <a:rPr lang="en-US" dirty="0" smtClean="0"/>
              <a:t>Good overview of capabilities</a:t>
            </a:r>
          </a:p>
          <a:p>
            <a:pPr marL="0" indent="0">
              <a:buNone/>
            </a:pPr>
            <a:endParaRPr lang="en-US" dirty="0"/>
          </a:p>
          <a:p>
            <a:pPr marL="0" indent="0">
              <a:buNone/>
            </a:pPr>
            <a:r>
              <a:rPr lang="en-US" dirty="0" smtClean="0">
                <a:hlinkClick r:id="rId2"/>
              </a:rPr>
              <a:t>https://manage.windowsazure.com</a:t>
            </a:r>
            <a:r>
              <a:rPr lang="en-US" dirty="0" smtClean="0"/>
              <a:t> </a:t>
            </a:r>
            <a:endParaRPr lang="en-US" dirty="0"/>
          </a:p>
        </p:txBody>
      </p:sp>
    </p:spTree>
    <p:extLst>
      <p:ext uri="{BB962C8B-B14F-4D97-AF65-F5344CB8AC3E}">
        <p14:creationId xmlns:p14="http://schemas.microsoft.com/office/powerpoint/2010/main" val="480960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544278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Demos</a:t>
            </a:r>
            <a:endParaRPr lang="en-US" dirty="0"/>
          </a:p>
        </p:txBody>
      </p:sp>
      <p:sp>
        <p:nvSpPr>
          <p:cNvPr id="3" name="Content Placeholder 2"/>
          <p:cNvSpPr>
            <a:spLocks noGrp="1"/>
          </p:cNvSpPr>
          <p:nvPr>
            <p:ph idx="1"/>
          </p:nvPr>
        </p:nvSpPr>
        <p:spPr/>
        <p:txBody>
          <a:bodyPr>
            <a:normAutofit fontScale="92500" lnSpcReduction="20000"/>
          </a:bodyPr>
          <a:lstStyle/>
          <a:p>
            <a:r>
              <a:rPr lang="en-US" dirty="0"/>
              <a:t>Azure Web Site #1 </a:t>
            </a:r>
            <a:r>
              <a:rPr lang="en-US" dirty="0" smtClean="0"/>
              <a:t>– Gallery </a:t>
            </a:r>
          </a:p>
          <a:p>
            <a:r>
              <a:rPr lang="en-US" dirty="0" smtClean="0"/>
              <a:t>Azure </a:t>
            </a:r>
            <a:r>
              <a:rPr lang="en-US" dirty="0"/>
              <a:t>Web Site </a:t>
            </a:r>
            <a:r>
              <a:rPr lang="en-US" dirty="0" smtClean="0"/>
              <a:t>#2 – </a:t>
            </a:r>
            <a:r>
              <a:rPr lang="en-US" dirty="0" err="1" smtClean="0"/>
              <a:t>Flasky</a:t>
            </a:r>
            <a:endParaRPr lang="en-US" dirty="0" smtClean="0"/>
          </a:p>
          <a:p>
            <a:r>
              <a:rPr lang="en-US" dirty="0" smtClean="0"/>
              <a:t>VM #1 – Ubuntu</a:t>
            </a:r>
          </a:p>
          <a:p>
            <a:r>
              <a:rPr lang="en-US" dirty="0" smtClean="0"/>
              <a:t>VM #2 – MSDN for </a:t>
            </a:r>
            <a:r>
              <a:rPr lang="en-US" dirty="0" err="1" smtClean="0"/>
              <a:t>DevTest</a:t>
            </a:r>
            <a:endParaRPr lang="en-US" dirty="0" smtClean="0"/>
          </a:p>
          <a:p>
            <a:r>
              <a:rPr lang="en-US" dirty="0" smtClean="0"/>
              <a:t>Azure </a:t>
            </a:r>
            <a:r>
              <a:rPr lang="en-US" dirty="0"/>
              <a:t>Web Site </a:t>
            </a:r>
            <a:r>
              <a:rPr lang="en-US" dirty="0" smtClean="0"/>
              <a:t>#3 – ASP.NET</a:t>
            </a:r>
          </a:p>
          <a:p>
            <a:r>
              <a:rPr lang="en-US" dirty="0" smtClean="0"/>
              <a:t>Azure Web Site #4 – … + AAD</a:t>
            </a:r>
          </a:p>
          <a:p>
            <a:pPr lvl="1"/>
            <a:r>
              <a:rPr lang="en-US" dirty="0" smtClean="0"/>
              <a:t>Log streaming</a:t>
            </a:r>
          </a:p>
          <a:p>
            <a:r>
              <a:rPr lang="en-US" dirty="0" smtClean="0"/>
              <a:t>Azure Web Site #5 – … + ETW + Table Storage</a:t>
            </a:r>
          </a:p>
          <a:p>
            <a:r>
              <a:rPr lang="en-US" dirty="0" smtClean="0"/>
              <a:t>Azure Management Studio</a:t>
            </a:r>
          </a:p>
          <a:p>
            <a:r>
              <a:rPr lang="en-US" dirty="0" smtClean="0"/>
              <a:t>Storage #1 – Click, Click, Ta-Da!</a:t>
            </a:r>
          </a:p>
        </p:txBody>
      </p:sp>
    </p:spTree>
    <p:extLst>
      <p:ext uri="{BB962C8B-B14F-4D97-AF65-F5344CB8AC3E}">
        <p14:creationId xmlns:p14="http://schemas.microsoft.com/office/powerpoint/2010/main" val="42529297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Let’s get into demo mode</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a:t>
            </a:r>
            <a:br>
              <a:rPr lang="en-US" dirty="0" smtClean="0"/>
            </a:br>
            <a:r>
              <a:rPr lang="en-US" sz="2400" i="1" dirty="0" smtClean="0"/>
              <a:t>……</a:t>
            </a:r>
            <a:endParaRPr lang="en-US" i="1" dirty="0" smtClean="0"/>
          </a:p>
        </p:txBody>
      </p:sp>
    </p:spTree>
    <p:extLst>
      <p:ext uri="{BB962C8B-B14F-4D97-AF65-F5344CB8AC3E}">
        <p14:creationId xmlns:p14="http://schemas.microsoft.com/office/powerpoint/2010/main" val="310733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83450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Microsoft Azure </a:t>
            </a:r>
            <a:br>
              <a:rPr lang="en-US" dirty="0" smtClean="0"/>
            </a:br>
            <a:r>
              <a:rPr lang="en-US" dirty="0" smtClean="0"/>
              <a:t>Data Center Regions</a:t>
            </a:r>
            <a:endParaRPr lang="en-US" dirty="0"/>
          </a:p>
        </p:txBody>
      </p:sp>
      <p:sp>
        <p:nvSpPr>
          <p:cNvPr id="3" name="Content Placeholder 2"/>
          <p:cNvSpPr>
            <a:spLocks noGrp="1"/>
          </p:cNvSpPr>
          <p:nvPr>
            <p:ph idx="1"/>
          </p:nvPr>
        </p:nvSpPr>
        <p:spPr>
          <a:xfrm>
            <a:off x="0" y="1630493"/>
            <a:ext cx="9144000" cy="822196"/>
          </a:xfrm>
        </p:spPr>
        <p:txBody>
          <a:bodyPr>
            <a:noAutofit/>
          </a:bodyPr>
          <a:lstStyle/>
          <a:p>
            <a:pPr marL="0" indent="0" algn="ctr">
              <a:buNone/>
            </a:pPr>
            <a:r>
              <a:rPr lang="en-US" sz="2200" dirty="0" smtClean="0">
                <a:hlinkClick r:id="rId3"/>
              </a:rPr>
              <a:t>http://azuremap.blob.core.windows.net/apps/bingmap-geojson-display.html</a:t>
            </a:r>
            <a:r>
              <a:rPr lang="en-US" sz="1050" dirty="0" smtClean="0"/>
              <a:t/>
            </a:r>
            <a:br>
              <a:rPr lang="en-US" sz="1050" dirty="0" smtClean="0"/>
            </a:br>
            <a:endParaRPr lang="en-US" sz="1050" dirty="0"/>
          </a:p>
          <a:p>
            <a:pPr marL="0" indent="0" algn="ctr">
              <a:buNone/>
            </a:pPr>
            <a:r>
              <a:rPr lang="en-US" sz="1600" dirty="0">
                <a:hlinkClick r:id="rId4"/>
              </a:rPr>
              <a:t>http://blog.codingoutloud.com/2014/02/01/mapping-windows-azure-4-years-after-full-general-availability</a:t>
            </a:r>
            <a:r>
              <a:rPr lang="en-US" sz="1600" dirty="0" smtClean="0">
                <a:hlinkClick r:id="rId4"/>
              </a:rPr>
              <a:t>/</a:t>
            </a:r>
            <a:endParaRPr lang="en-US" sz="1600" dirty="0" smtClean="0"/>
          </a:p>
        </p:txBody>
      </p:sp>
      <p:pic>
        <p:nvPicPr>
          <p:cNvPr id="4100" name="Picture 4" descr="C:\Users\Bill\AppData\Local\Temp\SNAGHTML243de64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609" y="2701480"/>
            <a:ext cx="10077450" cy="464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2885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 Map Monthly Costs?</a:t>
            </a:r>
            <a:endParaRPr lang="en-US" dirty="0"/>
          </a:p>
        </p:txBody>
      </p:sp>
      <p:sp>
        <p:nvSpPr>
          <p:cNvPr id="3" name="Content Placeholder 2"/>
          <p:cNvSpPr>
            <a:spLocks noGrp="1"/>
          </p:cNvSpPr>
          <p:nvPr>
            <p:ph idx="1"/>
          </p:nvPr>
        </p:nvSpPr>
        <p:spPr/>
        <p:txBody>
          <a:bodyPr/>
          <a:lstStyle/>
          <a:p>
            <a:r>
              <a:rPr lang="en-US" dirty="0" smtClean="0"/>
              <a:t>Assume 1000 hits per day</a:t>
            </a:r>
          </a:p>
          <a:p>
            <a:pPr marL="0" indent="0">
              <a:buNone/>
            </a:pPr>
            <a:endParaRPr lang="en-US" dirty="0" smtClean="0"/>
          </a:p>
          <a:p>
            <a:endParaRPr lang="en-US" dirty="0" smtClean="0"/>
          </a:p>
          <a:p>
            <a:endParaRPr lang="en-US" dirty="0"/>
          </a:p>
          <a:p>
            <a:endParaRPr lang="en-US" dirty="0" smtClean="0"/>
          </a:p>
          <a:p>
            <a:endParaRPr lang="en-US" dirty="0" smtClean="0"/>
          </a:p>
        </p:txBody>
      </p:sp>
      <p:pic>
        <p:nvPicPr>
          <p:cNvPr id="6" name="Picture 5"/>
          <p:cNvPicPr>
            <a:picLocks noChangeAspect="1"/>
          </p:cNvPicPr>
          <p:nvPr/>
        </p:nvPicPr>
        <p:blipFill>
          <a:blip r:embed="rId2"/>
          <a:stretch>
            <a:fillRect/>
          </a:stretch>
        </p:blipFill>
        <p:spPr>
          <a:xfrm>
            <a:off x="2745030" y="2523974"/>
            <a:ext cx="3653940" cy="3719189"/>
          </a:xfrm>
          <a:prstGeom prst="rect">
            <a:avLst/>
          </a:prstGeom>
        </p:spPr>
      </p:pic>
    </p:spTree>
    <p:extLst>
      <p:ext uri="{BB962C8B-B14F-4D97-AF65-F5344CB8AC3E}">
        <p14:creationId xmlns:p14="http://schemas.microsoft.com/office/powerpoint/2010/main" val="1779853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Each Storage Account (ns)...</a:t>
            </a:r>
          </a:p>
        </p:txBody>
      </p:sp>
      <p:sp>
        <p:nvSpPr>
          <p:cNvPr id="3" name="Content Placeholder 2"/>
          <p:cNvSpPr>
            <a:spLocks noGrp="1"/>
          </p:cNvSpPr>
          <p:nvPr>
            <p:ph idx="1"/>
          </p:nvPr>
        </p:nvSpPr>
        <p:spPr/>
        <p:txBody>
          <a:bodyPr>
            <a:normAutofit/>
          </a:bodyPr>
          <a:lstStyle/>
          <a:p>
            <a:r>
              <a:rPr lang="en-US" dirty="0" smtClean="0"/>
              <a:t>200 TB capacity</a:t>
            </a:r>
          </a:p>
          <a:p>
            <a:r>
              <a:rPr lang="en-US" dirty="0" smtClean="0"/>
              <a:t>CDN-enabled</a:t>
            </a:r>
          </a:p>
          <a:p>
            <a:r>
              <a:rPr lang="en-US" dirty="0" smtClean="0"/>
              <a:t>20,000 entities or message per second</a:t>
            </a:r>
          </a:p>
          <a:p>
            <a:r>
              <a:rPr lang="en-US" dirty="0" smtClean="0"/>
              <a:t>Geo-replicated</a:t>
            </a:r>
          </a:p>
          <a:p>
            <a:endParaRPr lang="en-US" dirty="0"/>
          </a:p>
          <a:p>
            <a:r>
              <a:rPr lang="en-US" dirty="0">
                <a:hlinkClick r:id="rId2"/>
              </a:rPr>
              <a:t>http://msdn.microsoft.com/en-us/library/azure/dn249410.aspx</a:t>
            </a:r>
            <a:endParaRPr lang="en-US" dirty="0"/>
          </a:p>
          <a:p>
            <a:endParaRPr lang="en-US" dirty="0" smtClean="0"/>
          </a:p>
          <a:p>
            <a:endParaRPr lang="en-US" dirty="0"/>
          </a:p>
        </p:txBody>
      </p:sp>
    </p:spTree>
    <p:extLst>
      <p:ext uri="{BB962C8B-B14F-4D97-AF65-F5344CB8AC3E}">
        <p14:creationId xmlns:p14="http://schemas.microsoft.com/office/powerpoint/2010/main" val="38566250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960"/>
            <a:ext cx="8229600" cy="1143000"/>
          </a:xfrm>
        </p:spPr>
        <p:txBody>
          <a:bodyPr/>
          <a:lstStyle/>
          <a:p>
            <a:r>
              <a:rPr lang="en-US" dirty="0" smtClean="0"/>
              <a:t>Valet Key Pattern</a:t>
            </a:r>
            <a:endParaRPr lang="en-US" dirty="0"/>
          </a:p>
        </p:txBody>
      </p:sp>
      <p:sp>
        <p:nvSpPr>
          <p:cNvPr id="4" name="Rectangle 1"/>
          <p:cNvSpPr>
            <a:spLocks noGrp="1" noChangeArrowheads="1"/>
          </p:cNvSpPr>
          <p:nvPr>
            <p:ph idx="1"/>
          </p:nvPr>
        </p:nvSpPr>
        <p:spPr bwMode="auto">
          <a:xfrm>
            <a:off x="457200" y="1231701"/>
            <a:ext cx="886011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lvl="0" indent="0" eaLnBrk="0" fontAlgn="base" hangingPunct="0">
              <a:spcBef>
                <a:spcPct val="0"/>
              </a:spcBef>
              <a:spcAft>
                <a:spcPct val="0"/>
              </a:spcAft>
              <a:buNone/>
            </a:pPr>
            <a:r>
              <a:rPr lang="en-US" altLang="en-US" sz="2800" dirty="0" err="1" smtClean="0">
                <a:solidFill>
                  <a:srgbClr val="000000"/>
                </a:solidFill>
                <a:latin typeface="Consolas" panose="020B0609020204030204" pitchFamily="49" charset="0"/>
                <a:cs typeface="Consolas" panose="020B0609020204030204" pitchFamily="49" charset="0"/>
              </a:rPr>
              <a:t>var</a:t>
            </a:r>
            <a:r>
              <a:rPr lang="en-US" altLang="en-US" sz="2800" dirty="0" smtClean="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queueValetKeyUrl</a:t>
            </a:r>
            <a:r>
              <a:rPr lang="en-US" altLang="en-US" sz="2800" dirty="0">
                <a:solidFill>
                  <a:srgbClr val="000000"/>
                </a:solidFill>
                <a:latin typeface="Consolas" panose="020B0609020204030204" pitchFamily="49" charset="0"/>
                <a:cs typeface="Consolas" panose="020B0609020204030204" pitchFamily="49" charset="0"/>
              </a:rPr>
              <a:t> = </a:t>
            </a:r>
            <a:r>
              <a:rPr lang="en-US" altLang="en-US" sz="2800" dirty="0" smtClean="0">
                <a:solidFill>
                  <a:srgbClr val="000000"/>
                </a:solidFill>
                <a:latin typeface="Consolas" panose="020B0609020204030204" pitchFamily="49" charset="0"/>
                <a:cs typeface="Consolas" panose="020B0609020204030204" pitchFamily="49" charset="0"/>
              </a:rPr>
              <a:t>"https</a:t>
            </a:r>
            <a:r>
              <a:rPr lang="en-US" altLang="en-US" sz="2800" dirty="0">
                <a:solidFill>
                  <a:srgbClr val="000000"/>
                </a:solidFill>
                <a:latin typeface="Consolas" panose="020B0609020204030204" pitchFamily="49" charset="0"/>
                <a:cs typeface="Consolas" panose="020B0609020204030204" pitchFamily="49" charset="0"/>
              </a:rPr>
              <a:t>://</a:t>
            </a:r>
            <a:r>
              <a:rPr lang="en-US" altLang="en-US" sz="2800" dirty="0" smtClean="0">
                <a:solidFill>
                  <a:srgbClr val="000000"/>
                </a:solidFill>
                <a:latin typeface="Consolas" panose="020B0609020204030204" pitchFamily="49" charset="0"/>
                <a:cs typeface="Consolas" panose="020B0609020204030204" pitchFamily="49" charset="0"/>
              </a:rPr>
              <a:t>bost......</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endParaRPr lang="en-US" altLang="en-US" sz="2800" dirty="0" smtClean="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err="1" smtClean="0">
                <a:solidFill>
                  <a:srgbClr val="000000"/>
                </a:solidFill>
                <a:latin typeface="Consolas" panose="020B0609020204030204" pitchFamily="49" charset="0"/>
                <a:cs typeface="Consolas" panose="020B0609020204030204" pitchFamily="49" charset="0"/>
              </a:rPr>
              <a:t>var</a:t>
            </a:r>
            <a:r>
              <a:rPr lang="en-US" altLang="en-US" sz="2800" dirty="0" smtClean="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cloudQueue</a:t>
            </a:r>
            <a:r>
              <a:rPr lang="en-US" altLang="en-US" sz="2800" dirty="0">
                <a:solidFill>
                  <a:srgbClr val="000000"/>
                </a:solidFill>
                <a:latin typeface="Consolas" panose="020B0609020204030204" pitchFamily="49" charset="0"/>
                <a:cs typeface="Consolas" panose="020B0609020204030204" pitchFamily="49" charset="0"/>
              </a:rPr>
              <a:t> = </a:t>
            </a:r>
            <a:endParaRPr lang="en-US" altLang="en-US" sz="2800" dirty="0" smtClean="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smtClean="0">
                <a:solidFill>
                  <a:srgbClr val="000000"/>
                </a:solidFill>
                <a:latin typeface="Consolas" panose="020B0609020204030204" pitchFamily="49" charset="0"/>
                <a:cs typeface="Consolas" panose="020B0609020204030204" pitchFamily="49" charset="0"/>
              </a:rPr>
              <a:t>  new </a:t>
            </a:r>
            <a:r>
              <a:rPr lang="en-US" altLang="en-US" sz="2800" dirty="0" err="1">
                <a:solidFill>
                  <a:srgbClr val="000000"/>
                </a:solidFill>
                <a:latin typeface="Consolas" panose="020B0609020204030204" pitchFamily="49" charset="0"/>
                <a:cs typeface="Consolas" panose="020B0609020204030204" pitchFamily="49" charset="0"/>
              </a:rPr>
              <a:t>CloudQueue</a:t>
            </a:r>
            <a:r>
              <a:rPr lang="en-US" altLang="en-US" sz="2800" dirty="0">
                <a:solidFill>
                  <a:srgbClr val="000000"/>
                </a:solidFill>
                <a:latin typeface="Consolas" panose="020B0609020204030204" pitchFamily="49" charset="0"/>
                <a:cs typeface="Consolas" panose="020B0609020204030204" pitchFamily="49" charset="0"/>
              </a:rPr>
              <a:t>(new Uri(</a:t>
            </a:r>
            <a:r>
              <a:rPr lang="en-US" altLang="en-US" sz="2800" dirty="0" err="1">
                <a:solidFill>
                  <a:srgbClr val="000000"/>
                </a:solidFill>
                <a:latin typeface="Consolas" panose="020B0609020204030204" pitchFamily="49" charset="0"/>
                <a:cs typeface="Consolas" panose="020B0609020204030204" pitchFamily="49" charset="0"/>
              </a:rPr>
              <a:t>queueValetKeyUrl</a:t>
            </a:r>
            <a:r>
              <a:rPr lang="en-US" altLang="en-US" sz="2800" dirty="0" smtClean="0">
                <a:solidFill>
                  <a:srgbClr val="000000"/>
                </a:solidFill>
                <a:latin typeface="Consolas" panose="020B0609020204030204" pitchFamily="49" charset="0"/>
                <a:cs typeface="Consolas" panose="020B0609020204030204" pitchFamily="49" charset="0"/>
              </a:rPr>
              <a:t>));</a:t>
            </a:r>
          </a:p>
          <a:p>
            <a:pPr marL="0" lvl="0" indent="0" eaLnBrk="0" fontAlgn="base" hangingPunct="0">
              <a:spcBef>
                <a:spcPct val="0"/>
              </a:spcBef>
              <a:spcAft>
                <a:spcPct val="0"/>
              </a:spcAft>
              <a:buNone/>
            </a:pP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err="1">
                <a:solidFill>
                  <a:srgbClr val="000000"/>
                </a:solidFill>
                <a:latin typeface="Consolas" panose="020B0609020204030204" pitchFamily="49" charset="0"/>
                <a:cs typeface="Consolas" panose="020B0609020204030204" pitchFamily="49" charset="0"/>
              </a:rPr>
              <a:t>var</a:t>
            </a:r>
            <a:r>
              <a:rPr lang="en-US" altLang="en-US" sz="2800" dirty="0">
                <a:solidFill>
                  <a:srgbClr val="000000"/>
                </a:solidFill>
                <a:latin typeface="Consolas" panose="020B0609020204030204" pitchFamily="49" charset="0"/>
                <a:cs typeface="Consolas" panose="020B0609020204030204" pitchFamily="49" charset="0"/>
              </a:rPr>
              <a:t> name = "Bill </a:t>
            </a:r>
            <a:r>
              <a:rPr lang="en-US" altLang="en-US" sz="2800" dirty="0" smtClean="0">
                <a:solidFill>
                  <a:srgbClr val="000000"/>
                </a:solidFill>
                <a:latin typeface="Consolas" panose="020B0609020204030204" pitchFamily="49" charset="0"/>
                <a:cs typeface="Consolas" panose="020B0609020204030204" pitchFamily="49" charset="0"/>
              </a:rPr>
              <a:t>Wilder";</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err="1" smtClean="0">
                <a:solidFill>
                  <a:srgbClr val="000000"/>
                </a:solidFill>
                <a:latin typeface="Consolas" panose="020B0609020204030204" pitchFamily="49" charset="0"/>
                <a:cs typeface="Consolas" panose="020B0609020204030204" pitchFamily="49" charset="0"/>
              </a:rPr>
              <a:t>var</a:t>
            </a:r>
            <a:r>
              <a:rPr lang="en-US" altLang="en-US" sz="2800" dirty="0" smtClean="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msg</a:t>
            </a:r>
            <a:r>
              <a:rPr lang="en-US" altLang="en-US" sz="2800" dirty="0">
                <a:solidFill>
                  <a:srgbClr val="000000"/>
                </a:solidFill>
                <a:latin typeface="Consolas" panose="020B0609020204030204" pitchFamily="49" charset="0"/>
                <a:cs typeface="Consolas" panose="020B0609020204030204" pitchFamily="49" charset="0"/>
              </a:rPr>
              <a:t> = new </a:t>
            </a:r>
            <a:r>
              <a:rPr lang="en-US" altLang="en-US" sz="2800" dirty="0" err="1" smtClean="0">
                <a:solidFill>
                  <a:srgbClr val="000000"/>
                </a:solidFill>
                <a:latin typeface="Consolas" panose="020B0609020204030204" pitchFamily="49" charset="0"/>
                <a:cs typeface="Consolas" panose="020B0609020204030204" pitchFamily="49" charset="0"/>
              </a:rPr>
              <a:t>CloudQueueMessage</a:t>
            </a:r>
            <a:r>
              <a:rPr lang="en-US" altLang="en-US" sz="2800" dirty="0" smtClean="0">
                <a:solidFill>
                  <a:srgbClr val="000000"/>
                </a:solidFill>
                <a:latin typeface="Consolas" panose="020B0609020204030204" pitchFamily="49" charset="0"/>
                <a:cs typeface="Consolas" panose="020B0609020204030204" pitchFamily="49" charset="0"/>
              </a:rPr>
              <a:t>(name);</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a:solidFill>
                  <a:srgbClr val="000000"/>
                </a:solidFill>
                <a:latin typeface="Consolas" panose="020B0609020204030204" pitchFamily="49" charset="0"/>
                <a:cs typeface="Consolas" panose="020B0609020204030204" pitchFamily="49" charset="0"/>
              </a:rPr>
              <a:t>          </a:t>
            </a:r>
          </a:p>
          <a:p>
            <a:pPr marL="0" lvl="0" indent="0" eaLnBrk="0" fontAlgn="base" hangingPunct="0">
              <a:spcBef>
                <a:spcPct val="0"/>
              </a:spcBef>
              <a:spcAft>
                <a:spcPct val="0"/>
              </a:spcAft>
              <a:buNone/>
            </a:pPr>
            <a:r>
              <a:rPr lang="en-US" altLang="en-US" sz="2800" dirty="0" err="1">
                <a:solidFill>
                  <a:srgbClr val="000000"/>
                </a:solidFill>
                <a:latin typeface="Consolas" panose="020B0609020204030204" pitchFamily="49" charset="0"/>
                <a:cs typeface="Consolas" panose="020B0609020204030204" pitchFamily="49" charset="0"/>
              </a:rPr>
              <a:t>cloudQueue.AddMessage</a:t>
            </a:r>
            <a:r>
              <a:rPr lang="en-US" altLang="en-US" sz="2800" dirty="0">
                <a:solidFill>
                  <a:srgbClr val="000000"/>
                </a:solidFill>
                <a:latin typeface="Consolas" panose="020B0609020204030204" pitchFamily="49" charset="0"/>
                <a:cs typeface="Consolas" panose="020B0609020204030204" pitchFamily="49" charset="0"/>
              </a:rPr>
              <a:t>(</a:t>
            </a:r>
            <a:r>
              <a:rPr lang="en-US" altLang="en-US" sz="2800" dirty="0" err="1">
                <a:solidFill>
                  <a:srgbClr val="000000"/>
                </a:solidFill>
                <a:latin typeface="Consolas" panose="020B0609020204030204" pitchFamily="49" charset="0"/>
                <a:cs typeface="Consolas" panose="020B0609020204030204" pitchFamily="49" charset="0"/>
              </a:rPr>
              <a:t>msg</a:t>
            </a:r>
            <a:r>
              <a:rPr lang="en-US" altLang="en-US" sz="2800" dirty="0" smtClean="0">
                <a:solidFill>
                  <a:srgbClr val="000000"/>
                </a:solidFill>
                <a:latin typeface="Consolas" panose="020B0609020204030204" pitchFamily="49" charset="0"/>
                <a:cs typeface="Consolas" panose="020B0609020204030204" pitchFamily="49" charset="0"/>
              </a:rPr>
              <a:t>);</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endParaRPr lang="en-US" altLang="en-US" sz="2800" dirty="0" smtClean="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cloudQueue.PeekMessage</a:t>
            </a:r>
            <a:r>
              <a:rPr lang="en-US" altLang="en-US" sz="2800" dirty="0">
                <a:solidFill>
                  <a:srgbClr val="000000"/>
                </a:solidFill>
                <a:latin typeface="Consolas" panose="020B0609020204030204" pitchFamily="49" charset="0"/>
                <a:cs typeface="Consolas" panose="020B0609020204030204" pitchFamily="49" charset="0"/>
              </a:rPr>
              <a:t>().</a:t>
            </a:r>
            <a:r>
              <a:rPr lang="en-US" altLang="en-US" sz="2800" dirty="0" err="1">
                <a:solidFill>
                  <a:srgbClr val="000000"/>
                </a:solidFill>
                <a:latin typeface="Consolas" panose="020B0609020204030204" pitchFamily="49" charset="0"/>
                <a:cs typeface="Consolas" panose="020B0609020204030204" pitchFamily="49" charset="0"/>
              </a:rPr>
              <a:t>AsString</a:t>
            </a:r>
            <a:r>
              <a:rPr lang="en-US" altLang="en-US" sz="2800" dirty="0" smtClean="0">
                <a:solidFill>
                  <a:srgbClr val="000000"/>
                </a:solidFill>
                <a:latin typeface="Consolas" panose="020B0609020204030204" pitchFamily="49" charset="0"/>
                <a:cs typeface="Consolas" panose="020B0609020204030204" pitchFamily="49" charset="0"/>
              </a:rPr>
              <a:t>;</a:t>
            </a:r>
          </a:p>
          <a:p>
            <a:pPr marL="0" indent="0" eaLnBrk="0" fontAlgn="base" hangingPunct="0">
              <a:spcBef>
                <a:spcPct val="0"/>
              </a:spcBef>
              <a:spcAft>
                <a:spcPct val="0"/>
              </a:spcAft>
              <a:buNone/>
            </a:pPr>
            <a:r>
              <a:rPr lang="en-US" altLang="en-US" sz="2800" dirty="0">
                <a:solidFill>
                  <a:srgbClr val="000000"/>
                </a:solidFill>
                <a:latin typeface="Consolas" panose="020B0609020204030204" pitchFamily="49" charset="0"/>
                <a:cs typeface="Consolas" panose="020B0609020204030204" pitchFamily="49" charset="0"/>
              </a:rPr>
              <a:t>// </a:t>
            </a:r>
            <a:r>
              <a:rPr lang="en-US" altLang="en-US" sz="2800" dirty="0" err="1" smtClean="0">
                <a:solidFill>
                  <a:srgbClr val="000000"/>
                </a:solidFill>
                <a:latin typeface="Consolas" panose="020B0609020204030204" pitchFamily="49" charset="0"/>
                <a:cs typeface="Consolas" panose="020B0609020204030204" pitchFamily="49" charset="0"/>
              </a:rPr>
              <a:t>cloudQueue.DeleteMessage</a:t>
            </a:r>
            <a:r>
              <a:rPr lang="en-US" altLang="en-US" sz="2800" dirty="0" smtClean="0">
                <a:solidFill>
                  <a:srgbClr val="000000"/>
                </a:solidFill>
                <a:latin typeface="Consolas" panose="020B0609020204030204" pitchFamily="49" charset="0"/>
                <a:cs typeface="Consolas" panose="020B0609020204030204" pitchFamily="49" charset="0"/>
              </a:rPr>
              <a:t>(…);</a:t>
            </a:r>
            <a:endParaRPr lang="en-US" altLang="en-US" sz="2800" dirty="0">
              <a:solidFill>
                <a:srgbClr val="00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131565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960"/>
            <a:ext cx="8229600" cy="1143000"/>
          </a:xfrm>
        </p:spPr>
        <p:txBody>
          <a:bodyPr/>
          <a:lstStyle/>
          <a:p>
            <a:r>
              <a:rPr lang="en-US" dirty="0" smtClean="0"/>
              <a:t>Valet Key Pattern</a:t>
            </a:r>
            <a:endParaRPr lang="en-US" dirty="0"/>
          </a:p>
        </p:txBody>
      </p:sp>
      <p:sp>
        <p:nvSpPr>
          <p:cNvPr id="4" name="Rectangle 1"/>
          <p:cNvSpPr>
            <a:spLocks noGrp="1" noChangeArrowheads="1"/>
          </p:cNvSpPr>
          <p:nvPr>
            <p:ph idx="1"/>
          </p:nvPr>
        </p:nvSpPr>
        <p:spPr bwMode="auto">
          <a:xfrm>
            <a:off x="457200" y="1847256"/>
            <a:ext cx="1238993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lvl="0" indent="0" eaLnBrk="0" fontAlgn="base" hangingPunct="0">
              <a:spcBef>
                <a:spcPct val="0"/>
              </a:spcBef>
              <a:spcAft>
                <a:spcPct val="0"/>
              </a:spcAft>
              <a:buNone/>
            </a:pPr>
            <a:r>
              <a:rPr lang="en-US" altLang="en-US" dirty="0" err="1" smtClean="0">
                <a:solidFill>
                  <a:srgbClr val="000000"/>
                </a:solidFill>
                <a:latin typeface="Consolas" panose="020B0609020204030204" pitchFamily="49" charset="0"/>
                <a:cs typeface="Consolas" panose="020B0609020204030204" pitchFamily="49" charset="0"/>
              </a:rPr>
              <a:t>var</a:t>
            </a:r>
            <a:r>
              <a:rPr lang="en-US" altLang="en-US" dirty="0" smtClean="0">
                <a:solidFill>
                  <a:srgbClr val="000000"/>
                </a:solidFill>
                <a:latin typeface="Consolas" panose="020B0609020204030204" pitchFamily="49" charset="0"/>
                <a:cs typeface="Consolas" panose="020B0609020204030204" pitchFamily="49" charset="0"/>
              </a:rPr>
              <a:t> </a:t>
            </a:r>
          </a:p>
          <a:p>
            <a:pPr marL="0" lvl="0" indent="0" eaLnBrk="0" fontAlgn="base" hangingPunct="0">
              <a:spcBef>
                <a:spcPct val="0"/>
              </a:spcBef>
              <a:spcAft>
                <a:spcPct val="0"/>
              </a:spcAft>
              <a:buNone/>
            </a:pPr>
            <a:r>
              <a:rPr lang="en-US" altLang="en-US" dirty="0" err="1" smtClean="0">
                <a:solidFill>
                  <a:srgbClr val="000000"/>
                </a:solidFill>
                <a:latin typeface="Consolas" panose="020B0609020204030204" pitchFamily="49" charset="0"/>
                <a:cs typeface="Consolas" panose="020B0609020204030204" pitchFamily="49" charset="0"/>
              </a:rPr>
              <a:t>queueValetKeyUrl</a:t>
            </a:r>
            <a:r>
              <a:rPr lang="en-US" altLang="en-US" dirty="0" smtClean="0">
                <a:solidFill>
                  <a:srgbClr val="000000"/>
                </a:solidFill>
                <a:latin typeface="Consolas" panose="020B0609020204030204" pitchFamily="49" charset="0"/>
                <a:cs typeface="Consolas" panose="020B0609020204030204" pitchFamily="49" charset="0"/>
              </a:rPr>
              <a:t> </a:t>
            </a:r>
            <a:r>
              <a:rPr lang="en-US" altLang="en-US" dirty="0">
                <a:solidFill>
                  <a:srgbClr val="000000"/>
                </a:solidFill>
                <a:latin typeface="Consolas" panose="020B0609020204030204" pitchFamily="49" charset="0"/>
                <a:cs typeface="Consolas" panose="020B0609020204030204" pitchFamily="49" charset="0"/>
              </a:rPr>
              <a:t>= </a:t>
            </a:r>
          </a:p>
          <a:p>
            <a:pPr marL="0" lvl="0" indent="0" eaLnBrk="0" fontAlgn="base" hangingPunct="0">
              <a:spcBef>
                <a:spcPct val="0"/>
              </a:spcBef>
              <a:spcAft>
                <a:spcPct val="0"/>
              </a:spcAft>
              <a:buNone/>
            </a:pPr>
            <a:r>
              <a:rPr lang="en-US" altLang="en-US" dirty="0" smtClean="0">
                <a:solidFill>
                  <a:srgbClr val="000000"/>
                </a:solidFill>
                <a:latin typeface="Consolas" panose="020B0609020204030204" pitchFamily="49" charset="0"/>
                <a:cs typeface="Consolas" panose="020B0609020204030204" pitchFamily="49" charset="0"/>
              </a:rPr>
              <a:t>"</a:t>
            </a:r>
            <a:r>
              <a:rPr lang="en-US" altLang="en-US" dirty="0">
                <a:solidFill>
                  <a:srgbClr val="000000"/>
                </a:solidFill>
                <a:latin typeface="Consolas" panose="020B0609020204030204" pitchFamily="49" charset="0"/>
                <a:cs typeface="Consolas" panose="020B0609020204030204" pitchFamily="49" charset="0"/>
              </a:rPr>
              <a:t>https://bostonazureboot.queue.core</a:t>
            </a:r>
            <a:r>
              <a:rPr lang="en-US" altLang="en-US" dirty="0" smtClean="0">
                <a:solidFill>
                  <a:srgbClr val="000000"/>
                </a:solidFill>
                <a:latin typeface="Consolas" panose="020B0609020204030204" pitchFamily="49" charset="0"/>
                <a:cs typeface="Consolas" panose="020B0609020204030204" pitchFamily="49" charset="0"/>
              </a:rPr>
              <a:t>.</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smtClean="0">
                <a:solidFill>
                  <a:srgbClr val="000000"/>
                </a:solidFill>
                <a:latin typeface="Consolas" panose="020B0609020204030204" pitchFamily="49" charset="0"/>
                <a:cs typeface="Consolas" panose="020B0609020204030204" pitchFamily="49" charset="0"/>
              </a:rPr>
              <a:t>windows.net/</a:t>
            </a:r>
            <a:r>
              <a:rPr lang="en-US" altLang="en-US" dirty="0" err="1" smtClean="0">
                <a:solidFill>
                  <a:srgbClr val="000000"/>
                </a:solidFill>
                <a:latin typeface="Consolas" panose="020B0609020204030204" pitchFamily="49" charset="0"/>
                <a:cs typeface="Consolas" panose="020B0609020204030204" pitchFamily="49" charset="0"/>
              </a:rPr>
              <a:t>attendees?sv</a:t>
            </a:r>
            <a:r>
              <a:rPr lang="en-US" altLang="en-US" dirty="0" smtClean="0">
                <a:solidFill>
                  <a:srgbClr val="000000"/>
                </a:solidFill>
                <a:latin typeface="Consolas" panose="020B0609020204030204" pitchFamily="49" charset="0"/>
                <a:cs typeface="Consolas" panose="020B0609020204030204" pitchFamily="49" charset="0"/>
              </a:rPr>
              <a:t>=2012-02-12&amp;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err="1" smtClean="0">
                <a:solidFill>
                  <a:srgbClr val="000000"/>
                </a:solidFill>
                <a:latin typeface="Consolas" panose="020B0609020204030204" pitchFamily="49" charset="0"/>
                <a:cs typeface="Consolas" panose="020B0609020204030204" pitchFamily="49" charset="0"/>
              </a:rPr>
              <a:t>st</a:t>
            </a:r>
            <a:r>
              <a:rPr lang="en-US" altLang="en-US" dirty="0" smtClean="0">
                <a:solidFill>
                  <a:srgbClr val="000000"/>
                </a:solidFill>
                <a:latin typeface="Consolas" panose="020B0609020204030204" pitchFamily="49" charset="0"/>
                <a:cs typeface="Consolas" panose="020B0609020204030204" pitchFamily="49" charset="0"/>
              </a:rPr>
              <a:t>=2014-03-28T00%3A37%3A28Z&amp;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smtClean="0">
                <a:solidFill>
                  <a:srgbClr val="000000"/>
                </a:solidFill>
                <a:latin typeface="Consolas" panose="020B0609020204030204" pitchFamily="49" charset="0"/>
                <a:cs typeface="Consolas" panose="020B0609020204030204" pitchFamily="49" charset="0"/>
              </a:rPr>
              <a:t>se=2014-04-04T01%3A37%3A28Z&amp;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err="1" smtClean="0">
                <a:solidFill>
                  <a:srgbClr val="000000"/>
                </a:solidFill>
                <a:latin typeface="Consolas" panose="020B0609020204030204" pitchFamily="49" charset="0"/>
                <a:cs typeface="Consolas" panose="020B0609020204030204" pitchFamily="49" charset="0"/>
              </a:rPr>
              <a:t>sp</a:t>
            </a:r>
            <a:r>
              <a:rPr lang="en-US" altLang="en-US" dirty="0" smtClean="0">
                <a:solidFill>
                  <a:srgbClr val="000000"/>
                </a:solidFill>
                <a:latin typeface="Consolas" panose="020B0609020204030204" pitchFamily="49" charset="0"/>
                <a:cs typeface="Consolas" panose="020B0609020204030204" pitchFamily="49" charset="0"/>
              </a:rPr>
              <a:t>=</a:t>
            </a:r>
            <a:r>
              <a:rPr lang="en-US" altLang="en-US" dirty="0" err="1" smtClean="0">
                <a:solidFill>
                  <a:srgbClr val="000000"/>
                </a:solidFill>
                <a:latin typeface="Consolas" panose="020B0609020204030204" pitchFamily="49" charset="0"/>
                <a:cs typeface="Consolas" panose="020B0609020204030204" pitchFamily="49" charset="0"/>
              </a:rPr>
              <a:t>ra</a:t>
            </a:r>
            <a:r>
              <a:rPr lang="en-US" altLang="en-US" dirty="0" smtClean="0">
                <a:solidFill>
                  <a:srgbClr val="000000"/>
                </a:solidFill>
                <a:latin typeface="Consolas" panose="020B0609020204030204" pitchFamily="49" charset="0"/>
                <a:cs typeface="Consolas" panose="020B0609020204030204" pitchFamily="49" charset="0"/>
              </a:rPr>
              <a:t>&amp;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smtClean="0">
                <a:solidFill>
                  <a:srgbClr val="000000"/>
                </a:solidFill>
                <a:latin typeface="Consolas" panose="020B0609020204030204" pitchFamily="49" charset="0"/>
                <a:cs typeface="Consolas" panose="020B0609020204030204" pitchFamily="49" charset="0"/>
              </a:rPr>
              <a:t>sig=Jeb%2F8QmpuuPBWBp3hW5MXnQZ2NK8GXyuwJ4R1qNl9ew%3D";</a:t>
            </a:r>
            <a:endParaRPr lang="en-US" altLang="en-US" dirty="0">
              <a:solidFill>
                <a:srgbClr val="00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48986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537539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51531"/>
          </a:xfrm>
          <a:solidFill>
            <a:schemeClr val="accent5">
              <a:lumMod val="40000"/>
              <a:lumOff val="60000"/>
            </a:schemeClr>
          </a:solidFill>
        </p:spPr>
        <p:txBody>
          <a:bodyPr>
            <a:normAutofit/>
          </a:bodyPr>
          <a:lstStyle/>
          <a:p>
            <a:r>
              <a:rPr lang="en-US" dirty="0" smtClean="0"/>
              <a:t>ETW, </a:t>
            </a:r>
            <a:r>
              <a:rPr lang="en-US" dirty="0" err="1" smtClean="0"/>
              <a:t>EventSource</a:t>
            </a:r>
            <a:r>
              <a:rPr lang="en-US" dirty="0" smtClean="0"/>
              <a:t>, and SLAB for Logging, Instrumentation, and Telemetry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406451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Distributed Systems…</a:t>
            </a:r>
            <a:endParaRPr lang="en-US" dirty="0"/>
          </a:p>
        </p:txBody>
      </p:sp>
      <p:sp>
        <p:nvSpPr>
          <p:cNvPr id="3" name="Content Placeholder 2"/>
          <p:cNvSpPr txBox="1">
            <a:spLocks/>
          </p:cNvSpPr>
          <p:nvPr/>
        </p:nvSpPr>
        <p:spPr>
          <a:xfrm>
            <a:off x="304800" y="1600200"/>
            <a:ext cx="8610600" cy="502920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4200" dirty="0" smtClean="0"/>
              <a:t>Cloud Services are Distributed Systems</a:t>
            </a:r>
          </a:p>
          <a:p>
            <a:pPr marL="514350" indent="-514350">
              <a:buFont typeface="+mj-lt"/>
              <a:buAutoNum type="arabicPeriod"/>
            </a:pPr>
            <a:r>
              <a:rPr lang="en-US" sz="4200" dirty="0" smtClean="0"/>
              <a:t>Gathering and Aggregating information on Distributed Systems is </a:t>
            </a:r>
            <a:r>
              <a:rPr lang="en-US" sz="4200" b="1" dirty="0" smtClean="0"/>
              <a:t>HARD</a:t>
            </a:r>
          </a:p>
          <a:p>
            <a:pPr marL="514350" indent="-514350">
              <a:buFont typeface="+mj-lt"/>
              <a:buAutoNum type="arabicPeriod"/>
            </a:pPr>
            <a:r>
              <a:rPr lang="en-US" sz="4200" dirty="0" smtClean="0"/>
              <a:t>Insight via telemetry more critical than ever to debug, monitor, diagnose, track </a:t>
            </a:r>
            <a:r>
              <a:rPr lang="en-US" sz="4200" dirty="0" err="1" smtClean="0"/>
              <a:t>QoS</a:t>
            </a:r>
            <a:r>
              <a:rPr lang="en-US" sz="4200" dirty="0" smtClean="0"/>
              <a:t> (SLA), …</a:t>
            </a:r>
          </a:p>
        </p:txBody>
      </p:sp>
    </p:spTree>
    <p:extLst>
      <p:ext uri="{BB962C8B-B14F-4D97-AF65-F5344CB8AC3E}">
        <p14:creationId xmlns:p14="http://schemas.microsoft.com/office/powerpoint/2010/main" val="19366463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Logging Today</a:t>
            </a:r>
            <a:endParaRPr lang="en-US" sz="6000" i="1" dirty="0"/>
          </a:p>
        </p:txBody>
      </p:sp>
    </p:spTree>
    <p:extLst>
      <p:ext uri="{BB962C8B-B14F-4D97-AF65-F5344CB8AC3E}">
        <p14:creationId xmlns:p14="http://schemas.microsoft.com/office/powerpoint/2010/main" val="1631050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x = </a:t>
            </a:r>
            <a:r>
              <a:rPr lang="en-US" sz="2400" dirty="0" err="1" smtClean="0">
                <a:latin typeface="Consolas" pitchFamily="49" charset="0"/>
                <a:cs typeface="Consolas" pitchFamily="49" charset="0"/>
              </a:rPr>
              <a:t>foo.DoSomething</a:t>
            </a:r>
            <a:r>
              <a:rPr lang="en-US" sz="2400" dirty="0" smtClean="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a:p>
            <a:pPr marL="0" indent="0">
              <a:buNone/>
            </a:pPr>
            <a:r>
              <a:rPr lang="en-US" sz="2400" dirty="0" smtClean="0">
                <a:latin typeface="Consolas" pitchFamily="49" charset="0"/>
                <a:cs typeface="Consolas" pitchFamily="49" charset="0"/>
              </a:rPr>
              <a:t>// what could go wrong?</a:t>
            </a: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29895909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nd</a:t>
            </a:r>
            <a:r>
              <a:rPr lang="en-US" dirty="0" smtClean="0"/>
              <a:t> 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try </a:t>
            </a:r>
            <a:endParaRPr lang="en-US" sz="2400" dirty="0" smtClean="0">
              <a:latin typeface="Consolas" pitchFamily="49" charset="0"/>
              <a:cs typeface="Consolas" pitchFamily="49" charset="0"/>
            </a:endParaRPr>
          </a:p>
          <a:p>
            <a:pPr marL="0" indent="0">
              <a:buNone/>
            </a:pPr>
            <a:r>
              <a:rPr lang="en-US" sz="2400" dirty="0">
                <a:latin typeface="Consolas" pitchFamily="49" charset="0"/>
                <a:cs typeface="Consolas" pitchFamily="49" charset="0"/>
              </a:rPr>
              <a:t>{</a:t>
            </a:r>
            <a:r>
              <a:rPr lang="en-US" sz="2400" dirty="0" smtClean="0">
                <a:latin typeface="Consolas" pitchFamily="49" charset="0"/>
                <a:cs typeface="Consolas" pitchFamily="49" charset="0"/>
              </a:rPr>
              <a:t> </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a:t>
            </a:r>
            <a:r>
              <a:rPr lang="en-US" sz="2400" dirty="0">
                <a:latin typeface="Consolas" pitchFamily="49" charset="0"/>
                <a:cs typeface="Consolas" pitchFamily="49" charset="0"/>
              </a:rPr>
              <a:t>x = </a:t>
            </a:r>
            <a:r>
              <a:rPr lang="en-US" sz="2400" dirty="0" err="1">
                <a:latin typeface="Consolas" pitchFamily="49" charset="0"/>
                <a:cs typeface="Consolas" pitchFamily="49" charset="0"/>
              </a:rPr>
              <a:t>foo.DoSomething</a:t>
            </a:r>
            <a:r>
              <a:rPr lang="en-US" sz="2400" dirty="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catch (Exception ex)</a:t>
            </a:r>
          </a:p>
          <a:p>
            <a:pPr marL="0" indent="0">
              <a:buNone/>
            </a:pPr>
            <a:r>
              <a:rPr lang="en-US" sz="2400" dirty="0">
                <a:latin typeface="Consolas" pitchFamily="49" charset="0"/>
                <a:cs typeface="Consolas" pitchFamily="49" charset="0"/>
              </a:rPr>
              <a:t>{</a:t>
            </a:r>
          </a:p>
          <a:p>
            <a:pPr marL="0" indent="0">
              <a:buNone/>
            </a:pPr>
            <a:r>
              <a:rPr lang="en-US" sz="2400" dirty="0">
                <a:latin typeface="Consolas" pitchFamily="49" charset="0"/>
                <a:cs typeface="Consolas" pitchFamily="49" charset="0"/>
              </a:rPr>
              <a:t>   // Let</a:t>
            </a:r>
            <a:r>
              <a:rPr lang="en-US" sz="2400" dirty="0"/>
              <a:t>'</a:t>
            </a:r>
            <a:r>
              <a:rPr lang="en-US" sz="2400" dirty="0">
                <a:latin typeface="Consolas" pitchFamily="49" charset="0"/>
                <a:cs typeface="Consolas" pitchFamily="49" charset="0"/>
              </a:rPr>
              <a:t>s hope this never happens</a:t>
            </a:r>
          </a:p>
          <a:p>
            <a:pPr marL="0" indent="0">
              <a:buNone/>
            </a:pPr>
            <a:r>
              <a:rPr lang="en-US" sz="2400" dirty="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20397275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baseline="30000" dirty="0" smtClean="0"/>
              <a:t>rd</a:t>
            </a:r>
            <a:r>
              <a:rPr lang="en-US" dirty="0" smtClean="0"/>
              <a:t> 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try </a:t>
            </a:r>
            <a:endParaRPr lang="en-US" sz="2400" dirty="0" smtClean="0">
              <a:latin typeface="Consolas" pitchFamily="49" charset="0"/>
              <a:cs typeface="Consolas" pitchFamily="49" charset="0"/>
            </a:endParaRPr>
          </a:p>
          <a:p>
            <a:pPr marL="0" indent="0">
              <a:buNone/>
            </a:pPr>
            <a:r>
              <a:rPr lang="en-US" sz="2400" dirty="0">
                <a:latin typeface="Consolas" pitchFamily="49" charset="0"/>
                <a:cs typeface="Consolas" pitchFamily="49" charset="0"/>
              </a:rPr>
              <a:t>{</a:t>
            </a:r>
            <a:r>
              <a:rPr lang="en-US" sz="2400" dirty="0" smtClean="0">
                <a:latin typeface="Consolas" pitchFamily="49" charset="0"/>
                <a:cs typeface="Consolas" pitchFamily="49" charset="0"/>
              </a:rPr>
              <a:t> </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a:t>
            </a:r>
            <a:r>
              <a:rPr lang="en-US" sz="2400" dirty="0">
                <a:latin typeface="Consolas" pitchFamily="49" charset="0"/>
                <a:cs typeface="Consolas" pitchFamily="49" charset="0"/>
              </a:rPr>
              <a:t>x = </a:t>
            </a:r>
            <a:r>
              <a:rPr lang="en-US" sz="2400" dirty="0" err="1">
                <a:latin typeface="Consolas" pitchFamily="49" charset="0"/>
                <a:cs typeface="Consolas" pitchFamily="49" charset="0"/>
              </a:rPr>
              <a:t>foo.DoSomething</a:t>
            </a:r>
            <a:r>
              <a:rPr lang="en-US" sz="2400" dirty="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catch (Exception ex)</a:t>
            </a:r>
          </a:p>
          <a:p>
            <a:pPr marL="0" indent="0">
              <a:buNone/>
            </a:pPr>
            <a:r>
              <a:rPr lang="en-US" sz="2400" dirty="0">
                <a:latin typeface="Consolas" pitchFamily="49" charset="0"/>
                <a:cs typeface="Consolas" pitchFamily="49" charset="0"/>
              </a:rPr>
              <a:t>{</a:t>
            </a:r>
          </a:p>
          <a:p>
            <a:pPr marL="0" indent="0">
              <a:buNone/>
            </a:pPr>
            <a:r>
              <a:rPr lang="en-US" sz="2400" dirty="0">
                <a:latin typeface="Consolas" pitchFamily="49" charset="0"/>
                <a:cs typeface="Consolas" pitchFamily="49" charset="0"/>
              </a:rPr>
              <a:t>   // </a:t>
            </a:r>
            <a:r>
              <a:rPr lang="en-US" sz="2400" dirty="0" smtClean="0">
                <a:latin typeface="Consolas" pitchFamily="49" charset="0"/>
                <a:cs typeface="Consolas" pitchFamily="49" charset="0"/>
              </a:rPr>
              <a:t>“Handle” the exception</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Logger.Error</a:t>
            </a:r>
            <a:r>
              <a:rPr lang="en-US" sz="2400" dirty="0">
                <a:latin typeface="Consolas" pitchFamily="49" charset="0"/>
                <a:cs typeface="Consolas" pitchFamily="49" charset="0"/>
              </a:rPr>
              <a:t>(</a:t>
            </a:r>
            <a:r>
              <a:rPr lang="en-US" sz="2400" dirty="0" err="1">
                <a:latin typeface="Consolas" pitchFamily="49" charset="0"/>
                <a:cs typeface="Consolas" pitchFamily="49" charset="0"/>
              </a:rPr>
              <a:t>ex.ToString</a:t>
            </a:r>
            <a:r>
              <a:rPr lang="en-US" sz="2400" dirty="0">
                <a:latin typeface="Consolas" pitchFamily="49" charset="0"/>
                <a:cs typeface="Consolas" pitchFamily="49" charset="0"/>
              </a:rPr>
              <a:t>())</a:t>
            </a: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5211194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algn="l"/>
            <a:r>
              <a:rPr lang="en-US" dirty="0"/>
              <a:t>Logging </a:t>
            </a:r>
            <a:r>
              <a:rPr lang="en-US" dirty="0" smtClean="0"/>
              <a:t>Challenge:</a:t>
            </a:r>
            <a:br>
              <a:rPr lang="en-US" dirty="0" smtClean="0"/>
            </a:br>
            <a:r>
              <a:rPr lang="en-US" dirty="0"/>
              <a:t/>
            </a:r>
            <a:br>
              <a:rPr lang="en-US" dirty="0"/>
            </a:br>
            <a:r>
              <a:rPr lang="en-US" dirty="0" smtClean="0"/>
              <a:t>Reactive</a:t>
            </a:r>
            <a:r>
              <a:rPr lang="en-US" dirty="0"/>
              <a:t>: something unexpected happened</a:t>
            </a:r>
            <a:br>
              <a:rPr lang="en-US" dirty="0"/>
            </a:br>
            <a:r>
              <a:rPr lang="en-US" dirty="0" smtClean="0"/>
              <a:t/>
            </a:r>
            <a:br>
              <a:rPr lang="en-US" dirty="0" smtClean="0"/>
            </a:br>
            <a:r>
              <a:rPr lang="en-US" i="1" dirty="0" smtClean="0"/>
              <a:t>Not solution-</a:t>
            </a:r>
            <a:r>
              <a:rPr lang="en-US" i="1" dirty="0"/>
              <a:t>oriented: </a:t>
            </a:r>
            <a:r>
              <a:rPr lang="en-US" b="1" i="1" dirty="0" smtClean="0"/>
              <a:t>why</a:t>
            </a:r>
            <a:r>
              <a:rPr lang="en-US" i="1" dirty="0" smtClean="0"/>
              <a:t> </a:t>
            </a:r>
            <a:r>
              <a:rPr lang="en-US" i="1" dirty="0"/>
              <a:t>am I logging  this and what do I hope </a:t>
            </a:r>
            <a:r>
              <a:rPr lang="en-US" i="1" dirty="0" smtClean="0"/>
              <a:t>to learn from it? </a:t>
            </a:r>
            <a:r>
              <a:rPr lang="en-US" b="1" i="1" dirty="0" smtClean="0"/>
              <a:t>who</a:t>
            </a:r>
            <a:r>
              <a:rPr lang="en-US" i="1" dirty="0" smtClean="0"/>
              <a:t> is the audience?</a:t>
            </a:r>
            <a:endParaRPr lang="en-US" i="1" dirty="0"/>
          </a:p>
        </p:txBody>
      </p:sp>
    </p:spTree>
    <p:extLst>
      <p:ext uri="{BB962C8B-B14F-4D97-AF65-F5344CB8AC3E}">
        <p14:creationId xmlns:p14="http://schemas.microsoft.com/office/powerpoint/2010/main" val="591073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fontScale="90000"/>
          </a:bodyPr>
          <a:lstStyle/>
          <a:p>
            <a:r>
              <a:rPr lang="en-US" dirty="0" smtClean="0"/>
              <a:t>Proactive Instrumentation (Telemetry?)</a:t>
            </a:r>
            <a:endParaRPr lang="en-US" dirty="0"/>
          </a:p>
        </p:txBody>
      </p:sp>
      <p:sp>
        <p:nvSpPr>
          <p:cNvPr id="3" name="Content Placeholder 2"/>
          <p:cNvSpPr>
            <a:spLocks noGrp="1"/>
          </p:cNvSpPr>
          <p:nvPr>
            <p:ph idx="1"/>
          </p:nvPr>
        </p:nvSpPr>
        <p:spPr>
          <a:xfrm>
            <a:off x="0" y="1600200"/>
            <a:ext cx="9144000" cy="5257800"/>
          </a:xfrm>
        </p:spPr>
        <p:txBody>
          <a:bodyPr>
            <a:noAutofit/>
          </a:bodyPr>
          <a:lstStyle/>
          <a:p>
            <a:pPr marL="0" indent="0">
              <a:buNone/>
            </a:pPr>
            <a:r>
              <a:rPr lang="en-US" sz="2400" dirty="0" err="1" smtClean="0">
                <a:latin typeface="Consolas" pitchFamily="49" charset="0"/>
                <a:cs typeface="Consolas" pitchFamily="49" charset="0"/>
              </a:rPr>
              <a:t>var</a:t>
            </a:r>
            <a:r>
              <a:rPr lang="en-US" sz="2400" dirty="0" smtClean="0">
                <a:latin typeface="Consolas" pitchFamily="49" charset="0"/>
                <a:cs typeface="Consolas" pitchFamily="49" charset="0"/>
              </a:rPr>
              <a:t> stopwatch = </a:t>
            </a:r>
            <a:r>
              <a:rPr lang="en-US" sz="2400" dirty="0" err="1" smtClean="0">
                <a:latin typeface="Consolas" pitchFamily="49" charset="0"/>
                <a:cs typeface="Consolas" pitchFamily="49" charset="0"/>
              </a:rPr>
              <a:t>Stopwatch.StartNew</a:t>
            </a:r>
            <a:r>
              <a:rPr lang="en-US" sz="2400" dirty="0" smtClean="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 … call </a:t>
            </a:r>
            <a:r>
              <a:rPr lang="en-US" sz="2400" dirty="0" err="1" smtClean="0">
                <a:latin typeface="Consolas" pitchFamily="49" charset="0"/>
                <a:cs typeface="Consolas" pitchFamily="49" charset="0"/>
              </a:rPr>
              <a:t>FooApi</a:t>
            </a:r>
            <a:endParaRPr lang="en-US" sz="2400" dirty="0" smtClean="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stopwatch.Stop</a:t>
            </a:r>
            <a:r>
              <a:rPr lang="en-US" sz="2400" dirty="0" smtClean="0">
                <a:latin typeface="Consolas" pitchFamily="49" charset="0"/>
                <a:cs typeface="Consolas" pitchFamily="49" charset="0"/>
              </a:rPr>
              <a:t>();</a:t>
            </a:r>
          </a:p>
          <a:p>
            <a:pPr marL="0" indent="0">
              <a:buNone/>
            </a:pPr>
            <a:r>
              <a:rPr lang="en-US" sz="2400" dirty="0" err="1" smtClean="0">
                <a:latin typeface="Consolas" pitchFamily="49" charset="0"/>
                <a:cs typeface="Consolas" pitchFamily="49" charset="0"/>
              </a:rPr>
              <a:t>var</a:t>
            </a:r>
            <a:r>
              <a:rPr lang="en-US" sz="2400" dirty="0" smtClean="0">
                <a:latin typeface="Consolas" pitchFamily="49" charset="0"/>
                <a:cs typeface="Consolas" pitchFamily="49" charset="0"/>
              </a:rPr>
              <a:t> duration =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a:t>
            </a:r>
            <a:r>
              <a:rPr lang="en-US" sz="2400" dirty="0" err="1" smtClean="0">
                <a:latin typeface="Consolas" pitchFamily="49" charset="0"/>
                <a:cs typeface="Consolas" pitchFamily="49" charset="0"/>
              </a:rPr>
              <a:t>stopwatch.ElapsedMilliseconds</a:t>
            </a:r>
            <a:r>
              <a:rPr lang="en-US" sz="2400" dirty="0" smtClean="0">
                <a:latin typeface="Consolas" pitchFamily="49" charset="0"/>
                <a:cs typeface="Consolas" pitchFamily="49" charset="0"/>
              </a:rPr>
              <a:t>;</a:t>
            </a:r>
          </a:p>
          <a:p>
            <a:pPr marL="0" indent="0">
              <a:buNone/>
            </a:pPr>
            <a:endParaRPr lang="en-US" sz="2400" dirty="0" smtClean="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Logger.Info</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String.Format</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"User {0}  accessed method {1} (took {2} </a:t>
            </a:r>
            <a:r>
              <a:rPr lang="en-US" sz="2400" dirty="0" err="1" smtClean="0">
                <a:latin typeface="Consolas" pitchFamily="49" charset="0"/>
                <a:cs typeface="Consolas" pitchFamily="49" charset="0"/>
              </a:rPr>
              <a:t>ms</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Thread.CurrentPrincipal.Identity.Name</a:t>
            </a:r>
            <a:r>
              <a:rPr lang="en-US" sz="2400" dirty="0" smtClean="0">
                <a:latin typeface="Consolas" pitchFamily="49" charset="0"/>
                <a:cs typeface="Consolas" pitchFamily="49" charset="0"/>
              </a:rPr>
              <a:t>,</a:t>
            </a:r>
            <a:br>
              <a:rPr lang="en-US" sz="2400" dirty="0" smtClean="0">
                <a:latin typeface="Consolas" pitchFamily="49" charset="0"/>
                <a:cs typeface="Consolas" pitchFamily="49" charset="0"/>
              </a:rPr>
            </a:b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FooApi</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duration);</a:t>
            </a:r>
          </a:p>
          <a:p>
            <a:pPr marL="0" indent="0">
              <a:buNone/>
            </a:pPr>
            <a:endParaRPr lang="en-US" sz="2400" dirty="0" smtClean="0">
              <a:latin typeface="Consolas" pitchFamily="49" charset="0"/>
              <a:cs typeface="Consolas" pitchFamily="49" charset="0"/>
            </a:endParaRPr>
          </a:p>
        </p:txBody>
      </p:sp>
      <p:sp>
        <p:nvSpPr>
          <p:cNvPr id="4" name="TextBox 3"/>
          <p:cNvSpPr txBox="1"/>
          <p:nvPr/>
        </p:nvSpPr>
        <p:spPr>
          <a:xfrm rot="20786951">
            <a:off x="3506509" y="2496246"/>
            <a:ext cx="5277117" cy="1938992"/>
          </a:xfrm>
          <a:prstGeom prst="rect">
            <a:avLst/>
          </a:prstGeom>
          <a:solidFill>
            <a:schemeClr val="bg2">
              <a:lumMod val="75000"/>
            </a:schemeClr>
          </a:solidFill>
        </p:spPr>
        <p:txBody>
          <a:bodyPr wrap="square" rtlCol="0">
            <a:spAutoFit/>
          </a:bodyPr>
          <a:lstStyle/>
          <a:p>
            <a:pPr algn="ctr"/>
            <a:r>
              <a:rPr lang="en-US" sz="6000" dirty="0" smtClean="0">
                <a:solidFill>
                  <a:srgbClr val="FF0000"/>
                </a:solidFill>
              </a:rPr>
              <a:t>Can you spot </a:t>
            </a:r>
          </a:p>
          <a:p>
            <a:pPr algn="ctr"/>
            <a:r>
              <a:rPr lang="en-US" sz="6000" dirty="0" smtClean="0">
                <a:solidFill>
                  <a:srgbClr val="FF0000"/>
                </a:solidFill>
              </a:rPr>
              <a:t>any problems??</a:t>
            </a:r>
            <a:endParaRPr lang="en-US" sz="6000" dirty="0">
              <a:solidFill>
                <a:srgbClr val="FF0000"/>
              </a:solidFill>
            </a:endParaRPr>
          </a:p>
        </p:txBody>
      </p:sp>
    </p:spTree>
    <p:extLst>
      <p:ext uri="{BB962C8B-B14F-4D97-AF65-F5344CB8AC3E}">
        <p14:creationId xmlns:p14="http://schemas.microsoft.com/office/powerpoint/2010/main" val="93641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Challenges from Prior Slide…</a:t>
            </a:r>
            <a:endParaRPr lang="en-US" dirty="0"/>
          </a:p>
        </p:txBody>
      </p:sp>
      <p:sp>
        <p:nvSpPr>
          <p:cNvPr id="3" name="Content Placeholder 2"/>
          <p:cNvSpPr>
            <a:spLocks noGrp="1"/>
          </p:cNvSpPr>
          <p:nvPr>
            <p:ph idx="1"/>
          </p:nvPr>
        </p:nvSpPr>
        <p:spPr/>
        <p:txBody>
          <a:bodyPr/>
          <a:lstStyle/>
          <a:p>
            <a:r>
              <a:rPr lang="en-US" dirty="0" smtClean="0"/>
              <a:t>Formatting done at logging site</a:t>
            </a:r>
          </a:p>
          <a:p>
            <a:pPr lvl="1"/>
            <a:r>
              <a:rPr lang="en-US" dirty="0" smtClean="0"/>
              <a:t>Unstructured</a:t>
            </a:r>
          </a:p>
          <a:p>
            <a:pPr lvl="1"/>
            <a:r>
              <a:rPr lang="en-US" dirty="0" smtClean="0"/>
              <a:t>Performance hit</a:t>
            </a:r>
          </a:p>
          <a:p>
            <a:pPr lvl="1"/>
            <a:r>
              <a:rPr lang="en-US" dirty="0" smtClean="0"/>
              <a:t>Not centralized / coordinated</a:t>
            </a:r>
          </a:p>
          <a:p>
            <a:r>
              <a:rPr lang="en-US" dirty="0"/>
              <a:t>Severity Level decided at logging site</a:t>
            </a:r>
          </a:p>
          <a:p>
            <a:r>
              <a:rPr lang="en-US" dirty="0" smtClean="0"/>
              <a:t>Who is the customer of this logging statement?</a:t>
            </a:r>
          </a:p>
          <a:p>
            <a:r>
              <a:rPr lang="en-US" dirty="0" smtClean="0"/>
              <a:t>Who is using this code? (Distributed System)</a:t>
            </a:r>
          </a:p>
          <a:p>
            <a:endParaRPr lang="en-US" dirty="0" smtClean="0"/>
          </a:p>
          <a:p>
            <a:endParaRPr lang="en-US" dirty="0"/>
          </a:p>
        </p:txBody>
      </p:sp>
    </p:spTree>
    <p:extLst>
      <p:ext uri="{BB962C8B-B14F-4D97-AF65-F5344CB8AC3E}">
        <p14:creationId xmlns:p14="http://schemas.microsoft.com/office/powerpoint/2010/main" val="30749610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Event Tracing for Windows</a:t>
            </a:r>
            <a:br>
              <a:rPr lang="en-US" i="1" dirty="0" smtClean="0"/>
            </a:br>
            <a:r>
              <a:rPr lang="en-US" b="1" i="1" dirty="0" smtClean="0"/>
              <a:t>ETW</a:t>
            </a:r>
            <a:endParaRPr lang="en-US" sz="6000" b="1" i="1" dirty="0"/>
          </a:p>
        </p:txBody>
      </p:sp>
    </p:spTree>
    <p:extLst>
      <p:ext uri="{BB962C8B-B14F-4D97-AF65-F5344CB8AC3E}">
        <p14:creationId xmlns:p14="http://schemas.microsoft.com/office/powerpoint/2010/main" val="3397457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ETW Background</a:t>
            </a:r>
            <a:endParaRPr lang="en-US" dirty="0"/>
          </a:p>
        </p:txBody>
      </p:sp>
      <p:sp>
        <p:nvSpPr>
          <p:cNvPr id="3" name="Content Placeholder 2"/>
          <p:cNvSpPr>
            <a:spLocks noGrp="1"/>
          </p:cNvSpPr>
          <p:nvPr>
            <p:ph idx="1"/>
          </p:nvPr>
        </p:nvSpPr>
        <p:spPr/>
        <p:txBody>
          <a:bodyPr>
            <a:normAutofit lnSpcReduction="10000"/>
          </a:bodyPr>
          <a:lstStyle/>
          <a:p>
            <a:r>
              <a:rPr lang="en-US" dirty="0" smtClean="0"/>
              <a:t>Integrated into Windows Desktop and Server</a:t>
            </a:r>
          </a:p>
          <a:p>
            <a:r>
              <a:rPr lang="en-US" dirty="0"/>
              <a:t>Used by Microsoft (.NET, ASP.NET, IIS, </a:t>
            </a:r>
            <a:r>
              <a:rPr lang="en-US" dirty="0" smtClean="0"/>
              <a:t>…)</a:t>
            </a:r>
          </a:p>
          <a:p>
            <a:pPr lvl="1"/>
            <a:r>
              <a:rPr lang="en-US" dirty="0" smtClean="0"/>
              <a:t>Your data side-by-side (by time, activity id)</a:t>
            </a:r>
            <a:endParaRPr lang="en-US" dirty="0"/>
          </a:p>
          <a:p>
            <a:r>
              <a:rPr lang="en-US" dirty="0" smtClean="0"/>
              <a:t>Wicked fast (kernel-level buffers)</a:t>
            </a:r>
          </a:p>
          <a:p>
            <a:r>
              <a:rPr lang="en-US" dirty="0" smtClean="0"/>
              <a:t>Semantically rich (time, stack, custom)</a:t>
            </a:r>
          </a:p>
          <a:p>
            <a:r>
              <a:rPr lang="en-US" dirty="0"/>
              <a:t>Standardized tooling support (more coming</a:t>
            </a:r>
            <a:r>
              <a:rPr lang="en-US" dirty="0" smtClean="0"/>
              <a:t>)</a:t>
            </a:r>
          </a:p>
          <a:p>
            <a:pPr marL="0" indent="0">
              <a:buNone/>
            </a:pPr>
            <a:r>
              <a:rPr lang="en-US" dirty="0" smtClean="0"/>
              <a:t>But…</a:t>
            </a:r>
          </a:p>
          <a:p>
            <a:r>
              <a:rPr lang="en-US" dirty="0" smtClean="0"/>
              <a:t>Hard to use for .NET developers (&lt;= .NET 4.0)</a:t>
            </a:r>
            <a:endParaRPr lang="en-US" dirty="0"/>
          </a:p>
        </p:txBody>
      </p:sp>
    </p:spTree>
    <p:extLst>
      <p:ext uri="{BB962C8B-B14F-4D97-AF65-F5344CB8AC3E}">
        <p14:creationId xmlns:p14="http://schemas.microsoft.com/office/powerpoint/2010/main" val="3900646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2" descr="http://blogs.westword.com/latestword/star%20trek%20aliens.jpg"/>
          <p:cNvPicPr>
            <a:picLocks noChangeAspect="1" noChangeArrowheads="1"/>
          </p:cNvPicPr>
          <p:nvPr/>
        </p:nvPicPr>
        <p:blipFill>
          <a:blip r:embed="rId2" cstate="print"/>
          <a:srcRect/>
          <a:stretch>
            <a:fillRect/>
          </a:stretch>
        </p:blipFill>
        <p:spPr bwMode="auto">
          <a:xfrm>
            <a:off x="0" y="-152400"/>
            <a:ext cx="9144000" cy="9573141"/>
          </a:xfrm>
          <a:prstGeom prst="rect">
            <a:avLst/>
          </a:prstGeom>
          <a:noFill/>
        </p:spPr>
      </p:pic>
    </p:spTree>
    <p:extLst>
      <p:ext uri="{BB962C8B-B14F-4D97-AF65-F5344CB8AC3E}">
        <p14:creationId xmlns:p14="http://schemas.microsoft.com/office/powerpoint/2010/main" val="4881282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err="1" smtClean="0"/>
              <a:t>EventSource</a:t>
            </a:r>
            <a:r>
              <a:rPr lang="en-US" dirty="0" smtClean="0"/>
              <a:t> class (.NET 4.5)</a:t>
            </a:r>
            <a:endParaRPr lang="en-US" dirty="0"/>
          </a:p>
        </p:txBody>
      </p:sp>
      <p:sp>
        <p:nvSpPr>
          <p:cNvPr id="3" name="Content Placeholder 2"/>
          <p:cNvSpPr>
            <a:spLocks noGrp="1"/>
          </p:cNvSpPr>
          <p:nvPr>
            <p:ph idx="1"/>
          </p:nvPr>
        </p:nvSpPr>
        <p:spPr>
          <a:xfrm>
            <a:off x="457200" y="1249362"/>
            <a:ext cx="8534400" cy="5181600"/>
          </a:xfrm>
        </p:spPr>
        <p:txBody>
          <a:bodyPr>
            <a:noAutofit/>
          </a:bodyPr>
          <a:lstStyle/>
          <a:p>
            <a:r>
              <a:rPr lang="en-US" dirty="0" smtClean="0"/>
              <a:t>Makes ETW available to .NET developers</a:t>
            </a:r>
          </a:p>
          <a:p>
            <a:pPr lvl="1"/>
            <a:r>
              <a:rPr lang="en-US" dirty="0" smtClean="0"/>
              <a:t>“worth the effort”</a:t>
            </a:r>
          </a:p>
          <a:p>
            <a:r>
              <a:rPr lang="en-US" dirty="0" smtClean="0"/>
              <a:t>Steps to PRODUCE ETW events</a:t>
            </a:r>
          </a:p>
          <a:p>
            <a:r>
              <a:rPr lang="en-US" dirty="0" smtClean="0"/>
              <a:t>Derive class from </a:t>
            </a:r>
            <a:r>
              <a:rPr lang="en-US" b="1" dirty="0" err="1" smtClean="0"/>
              <a:t>EventSource</a:t>
            </a:r>
            <a:r>
              <a:rPr lang="en-US" dirty="0" smtClean="0"/>
              <a:t> </a:t>
            </a:r>
          </a:p>
          <a:p>
            <a:pPr lvl="1"/>
            <a:r>
              <a:rPr lang="en-US" dirty="0" err="1" smtClean="0"/>
              <a:t>System.Diagnostics.Tracing</a:t>
            </a:r>
            <a:r>
              <a:rPr lang="en-US" dirty="0" smtClean="0"/>
              <a:t> namespace</a:t>
            </a:r>
          </a:p>
          <a:p>
            <a:r>
              <a:rPr lang="en-US" dirty="0" smtClean="0"/>
              <a:t>Create methods for each kind of event</a:t>
            </a:r>
          </a:p>
          <a:p>
            <a:pPr lvl="1"/>
            <a:r>
              <a:rPr lang="en-US" dirty="0" smtClean="0"/>
              <a:t>Annotate appropriately</a:t>
            </a:r>
          </a:p>
          <a:p>
            <a:r>
              <a:rPr lang="en-US" dirty="0" smtClean="0"/>
              <a:t>Log through these methods</a:t>
            </a:r>
          </a:p>
          <a:p>
            <a:r>
              <a:rPr lang="en-US" dirty="0" smtClean="0"/>
              <a:t>FAMILIAR: superset of logging frameworks</a:t>
            </a:r>
          </a:p>
          <a:p>
            <a:pPr lvl="1"/>
            <a:r>
              <a:rPr lang="en-US" dirty="0" err="1" smtClean="0"/>
              <a:t>e.g</a:t>
            </a:r>
            <a:r>
              <a:rPr lang="en-US" dirty="0" smtClean="0"/>
              <a:t>, levels (Error, Info, etc.), other attributes</a:t>
            </a:r>
          </a:p>
        </p:txBody>
      </p:sp>
    </p:spTree>
    <p:extLst>
      <p:ext uri="{BB962C8B-B14F-4D97-AF65-F5344CB8AC3E}">
        <p14:creationId xmlns:p14="http://schemas.microsoft.com/office/powerpoint/2010/main" val="28541279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Consuming ETW Events</a:t>
            </a:r>
            <a:endParaRPr lang="en-US" dirty="0"/>
          </a:p>
        </p:txBody>
      </p:sp>
      <p:sp>
        <p:nvSpPr>
          <p:cNvPr id="3" name="Content Placeholder 2"/>
          <p:cNvSpPr>
            <a:spLocks noGrp="1"/>
          </p:cNvSpPr>
          <p:nvPr>
            <p:ph idx="1"/>
          </p:nvPr>
        </p:nvSpPr>
        <p:spPr/>
        <p:txBody>
          <a:bodyPr/>
          <a:lstStyle/>
          <a:p>
            <a:r>
              <a:rPr lang="en-US" dirty="0" smtClean="0"/>
              <a:t>Custom Code (Event Listener, such as in SLAB)</a:t>
            </a:r>
          </a:p>
          <a:p>
            <a:r>
              <a:rPr lang="en-US" dirty="0" err="1" smtClean="0"/>
              <a:t>PerfView</a:t>
            </a:r>
            <a:r>
              <a:rPr lang="en-US" dirty="0" smtClean="0"/>
              <a:t> tool </a:t>
            </a:r>
          </a:p>
          <a:p>
            <a:endParaRPr lang="en-US" dirty="0"/>
          </a:p>
          <a:p>
            <a:pPr marL="0" indent="0">
              <a:buNone/>
            </a:pPr>
            <a:r>
              <a:rPr lang="en-US" dirty="0" smtClean="0"/>
              <a:t>Else… </a:t>
            </a:r>
            <a:endParaRPr lang="en-US" dirty="0"/>
          </a:p>
          <a:p>
            <a:r>
              <a:rPr lang="en-US" dirty="0" smtClean="0"/>
              <a:t>ETW event “fall on the floor”</a:t>
            </a:r>
          </a:p>
        </p:txBody>
      </p:sp>
    </p:spTree>
    <p:extLst>
      <p:ext uri="{BB962C8B-B14F-4D97-AF65-F5344CB8AC3E}">
        <p14:creationId xmlns:p14="http://schemas.microsoft.com/office/powerpoint/2010/main" val="9507659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normAutofit/>
          </a:bodyPr>
          <a:lstStyle/>
          <a:p>
            <a:pPr marL="0" indent="0"/>
            <a:r>
              <a:rPr lang="en-US" b="1" i="1" dirty="0" smtClean="0"/>
              <a:t>Demo</a:t>
            </a:r>
            <a:br>
              <a:rPr lang="en-US" b="1" i="1" dirty="0" smtClean="0"/>
            </a:br>
            <a:r>
              <a:rPr lang="en-US" b="1" i="1" dirty="0" smtClean="0"/>
              <a:t/>
            </a:r>
            <a:br>
              <a:rPr lang="en-US" b="1" i="1" dirty="0" smtClean="0"/>
            </a:br>
            <a:r>
              <a:rPr lang="en-US" i="1" dirty="0" smtClean="0"/>
              <a:t>Custom </a:t>
            </a:r>
            <a:r>
              <a:rPr lang="en-US" i="1" dirty="0" err="1" smtClean="0"/>
              <a:t>EventSource</a:t>
            </a:r>
            <a:r>
              <a:rPr lang="en-US" i="1" dirty="0" smtClean="0"/>
              <a:t> +</a:t>
            </a:r>
            <a:br>
              <a:rPr lang="en-US" i="1" dirty="0" smtClean="0"/>
            </a:br>
            <a:r>
              <a:rPr lang="en-US" i="1" dirty="0" err="1" smtClean="0"/>
              <a:t>PerfView</a:t>
            </a:r>
            <a:r>
              <a:rPr lang="en-US" i="1" dirty="0" smtClean="0"/>
              <a:t> +</a:t>
            </a:r>
            <a:r>
              <a:rPr lang="en-US" b="1" i="1" dirty="0" smtClean="0"/>
              <a:t/>
            </a:r>
            <a:br>
              <a:rPr lang="en-US" b="1" i="1" dirty="0" smtClean="0"/>
            </a:br>
            <a:r>
              <a:rPr lang="en-US" i="1" dirty="0" smtClean="0"/>
              <a:t>Web API Application Scenario +</a:t>
            </a:r>
            <a:br>
              <a:rPr lang="en-US" i="1" dirty="0" smtClean="0"/>
            </a:br>
            <a:r>
              <a:rPr lang="en-US" i="1" dirty="0" smtClean="0"/>
              <a:t>SLAB Listener +</a:t>
            </a:r>
            <a:br>
              <a:rPr lang="en-US" i="1" dirty="0" smtClean="0"/>
            </a:br>
            <a:r>
              <a:rPr lang="en-US" i="1" dirty="0" smtClean="0"/>
              <a:t>Unit Test</a:t>
            </a:r>
            <a:endParaRPr lang="en-US" sz="6000" b="1" i="1" dirty="0"/>
          </a:p>
        </p:txBody>
      </p:sp>
    </p:spTree>
    <p:extLst>
      <p:ext uri="{BB962C8B-B14F-4D97-AF65-F5344CB8AC3E}">
        <p14:creationId xmlns:p14="http://schemas.microsoft.com/office/powerpoint/2010/main" val="3763097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this better than log4net?</a:t>
            </a:r>
            <a:endParaRPr lang="en-US" dirty="0"/>
          </a:p>
        </p:txBody>
      </p:sp>
      <p:sp>
        <p:nvSpPr>
          <p:cNvPr id="3" name="Content Placeholder 2"/>
          <p:cNvSpPr>
            <a:spLocks noGrp="1"/>
          </p:cNvSpPr>
          <p:nvPr>
            <p:ph sz="half" idx="1"/>
          </p:nvPr>
        </p:nvSpPr>
        <p:spPr>
          <a:xfrm>
            <a:off x="457200" y="1600200"/>
            <a:ext cx="4038600" cy="4800600"/>
          </a:xfrm>
        </p:spPr>
        <p:txBody>
          <a:bodyPr>
            <a:normAutofit/>
          </a:bodyPr>
          <a:lstStyle/>
          <a:p>
            <a:pPr marL="0" indent="0">
              <a:buNone/>
            </a:pPr>
            <a:r>
              <a:rPr lang="en-US" b="1" dirty="0" smtClean="0"/>
              <a:t>Log4net</a:t>
            </a:r>
          </a:p>
          <a:p>
            <a:r>
              <a:rPr lang="en-US" dirty="0" smtClean="0"/>
              <a:t>Can log to Azure Table synchronously</a:t>
            </a:r>
          </a:p>
          <a:p>
            <a:r>
              <a:rPr lang="en-US" dirty="0" smtClean="0"/>
              <a:t>Distributed string formatting, severity determination at log location</a:t>
            </a:r>
          </a:p>
          <a:p>
            <a:r>
              <a:rPr lang="en-US" dirty="0" smtClean="0"/>
              <a:t>Encourages variable log formats + parsing</a:t>
            </a:r>
          </a:p>
          <a:p>
            <a:r>
              <a:rPr lang="en-US" dirty="0" smtClean="0"/>
              <a:t>Very Simple</a:t>
            </a:r>
          </a:p>
        </p:txBody>
      </p:sp>
      <p:sp>
        <p:nvSpPr>
          <p:cNvPr id="4" name="Content Placeholder 3"/>
          <p:cNvSpPr>
            <a:spLocks noGrp="1"/>
          </p:cNvSpPr>
          <p:nvPr>
            <p:ph sz="half" idx="2"/>
          </p:nvPr>
        </p:nvSpPr>
        <p:spPr>
          <a:xfrm>
            <a:off x="4648200" y="1600200"/>
            <a:ext cx="4191000" cy="4800600"/>
          </a:xfrm>
        </p:spPr>
        <p:txBody>
          <a:bodyPr>
            <a:normAutofit/>
          </a:bodyPr>
          <a:lstStyle/>
          <a:p>
            <a:pPr marL="0" indent="0">
              <a:buNone/>
            </a:pPr>
            <a:r>
              <a:rPr lang="en-US" b="1" dirty="0" smtClean="0"/>
              <a:t>ES + SL + SLAB + Azure</a:t>
            </a:r>
          </a:p>
          <a:p>
            <a:r>
              <a:rPr lang="en-US" dirty="0" smtClean="0"/>
              <a:t>Can do it with buffering, out-of-</a:t>
            </a:r>
            <a:r>
              <a:rPr lang="en-US" dirty="0" err="1" smtClean="0"/>
              <a:t>proc</a:t>
            </a:r>
            <a:r>
              <a:rPr lang="en-US" dirty="0" smtClean="0"/>
              <a:t>, and with RX</a:t>
            </a:r>
          </a:p>
          <a:p>
            <a:r>
              <a:rPr lang="en-US" dirty="0" smtClean="0"/>
              <a:t>Centralized string formatting, severity determination – more flexible, DRY*</a:t>
            </a:r>
          </a:p>
          <a:p>
            <a:r>
              <a:rPr lang="en-US" dirty="0" smtClean="0"/>
              <a:t>Encourages structured log formats</a:t>
            </a:r>
          </a:p>
          <a:p>
            <a:r>
              <a:rPr lang="en-US" dirty="0" smtClean="0"/>
              <a:t>Just as simple?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6163" y="1714500"/>
            <a:ext cx="1971675"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39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027"/>
                                        </p:tgtEl>
                                        <p:attrNameLst>
                                          <p:attrName>style.visibility</p:attrName>
                                        </p:attrNameLst>
                                      </p:cBhvr>
                                      <p:to>
                                        <p:strVal val="visible"/>
                                      </p:to>
                                    </p:set>
                                    <p:animEffect transition="in" filter="circle(in)">
                                      <p:cBhvr>
                                        <p:cTn id="4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US" dirty="0" smtClean="0"/>
              <a:t>How is this </a:t>
            </a:r>
            <a:r>
              <a:rPr lang="en-US" b="1" dirty="0" smtClean="0"/>
              <a:t>WAY BETTER </a:t>
            </a:r>
            <a:r>
              <a:rPr lang="en-US" dirty="0" smtClean="0"/>
              <a:t>than log4net?</a:t>
            </a:r>
            <a:endParaRPr lang="en-US" dirty="0"/>
          </a:p>
        </p:txBody>
      </p:sp>
      <p:sp>
        <p:nvSpPr>
          <p:cNvPr id="3" name="Content Placeholder 2"/>
          <p:cNvSpPr>
            <a:spLocks noGrp="1"/>
          </p:cNvSpPr>
          <p:nvPr>
            <p:ph sz="half" idx="1"/>
          </p:nvPr>
        </p:nvSpPr>
        <p:spPr>
          <a:xfrm>
            <a:off x="457200" y="1600200"/>
            <a:ext cx="8153400" cy="4525963"/>
          </a:xfrm>
        </p:spPr>
        <p:txBody>
          <a:bodyPr>
            <a:normAutofit fontScale="85000" lnSpcReduction="20000"/>
          </a:bodyPr>
          <a:lstStyle/>
          <a:p>
            <a:pPr marL="0" indent="0" algn="ctr">
              <a:buNone/>
            </a:pPr>
            <a:r>
              <a:rPr lang="en-US" sz="5400" b="1" dirty="0" smtClean="0">
                <a:solidFill>
                  <a:srgbClr val="FF0000"/>
                </a:solidFill>
              </a:rPr>
              <a:t>Activity Id</a:t>
            </a:r>
          </a:p>
          <a:p>
            <a:pPr marL="0" indent="0">
              <a:buNone/>
            </a:pPr>
            <a:endParaRPr lang="en-US" dirty="0"/>
          </a:p>
          <a:p>
            <a:pPr marL="0" indent="0">
              <a:buNone/>
            </a:pPr>
            <a:r>
              <a:rPr lang="en-US" sz="4400" dirty="0" smtClean="0"/>
              <a:t>Correlation across calls and tiers</a:t>
            </a:r>
          </a:p>
          <a:p>
            <a:pPr marL="0" indent="0">
              <a:buNone/>
            </a:pPr>
            <a:endParaRPr lang="en-US" sz="4400" dirty="0" smtClean="0"/>
          </a:p>
          <a:p>
            <a:pPr marL="0" indent="0">
              <a:buNone/>
            </a:pPr>
            <a:r>
              <a:rPr lang="en-US" sz="4400" dirty="0"/>
              <a:t>See: http://</a:t>
            </a:r>
            <a:r>
              <a:rPr lang="en-US" sz="4400" dirty="0" smtClean="0"/>
              <a:t>blogs.msdn.com/b/agile/archive/2014/03/27/semantic-logging-application-block-now-supports-activity-tracing-and-elasticsearch.aspx </a:t>
            </a:r>
            <a:endParaRPr lang="en-US" dirty="0"/>
          </a:p>
        </p:txBody>
      </p:sp>
    </p:spTree>
    <p:extLst>
      <p:ext uri="{BB962C8B-B14F-4D97-AF65-F5344CB8AC3E}">
        <p14:creationId xmlns:p14="http://schemas.microsoft.com/office/powerpoint/2010/main" val="381660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ETW</a:t>
            </a:r>
            <a:endParaRPr lang="en-US" dirty="0"/>
          </a:p>
        </p:txBody>
      </p:sp>
      <p:sp>
        <p:nvSpPr>
          <p:cNvPr id="3" name="Content Placeholder 2"/>
          <p:cNvSpPr>
            <a:spLocks noGrp="1"/>
          </p:cNvSpPr>
          <p:nvPr>
            <p:ph idx="1"/>
          </p:nvPr>
        </p:nvSpPr>
        <p:spPr>
          <a:xfrm>
            <a:off x="457200" y="1600200"/>
            <a:ext cx="8458200" cy="5105400"/>
          </a:xfrm>
        </p:spPr>
        <p:txBody>
          <a:bodyPr>
            <a:normAutofit/>
          </a:bodyPr>
          <a:lstStyle/>
          <a:p>
            <a:r>
              <a:rPr lang="en-US" dirty="0" smtClean="0"/>
              <a:t>Old, but new</a:t>
            </a:r>
          </a:p>
          <a:p>
            <a:r>
              <a:rPr lang="en-US" dirty="0" smtClean="0"/>
              <a:t>Repetitive, boilerplate for </a:t>
            </a:r>
            <a:r>
              <a:rPr lang="en-US" dirty="0" err="1" smtClean="0"/>
              <a:t>EventSource</a:t>
            </a:r>
            <a:endParaRPr lang="en-US" dirty="0" smtClean="0"/>
          </a:p>
          <a:p>
            <a:r>
              <a:rPr lang="en-US" dirty="0" smtClean="0"/>
              <a:t>Finicky! (Keywords, Event Id, …)</a:t>
            </a:r>
          </a:p>
          <a:p>
            <a:pPr lvl="1"/>
            <a:r>
              <a:rPr lang="en-US" dirty="0" smtClean="0"/>
              <a:t>SLAB helps</a:t>
            </a:r>
          </a:p>
          <a:p>
            <a:r>
              <a:rPr lang="en-US" dirty="0" smtClean="0"/>
              <a:t>Limited Data Type - no </a:t>
            </a:r>
            <a:r>
              <a:rPr lang="en-US" dirty="0" err="1" smtClean="0"/>
              <a:t>TimeSpan</a:t>
            </a:r>
            <a:r>
              <a:rPr lang="en-US" dirty="0" smtClean="0"/>
              <a:t>, no user-defined</a:t>
            </a:r>
          </a:p>
          <a:p>
            <a:r>
              <a:rPr lang="en-US" dirty="0" smtClean="0"/>
              <a:t>Auto-augment with Process Id, Thread Id, Current Principal (Claims)</a:t>
            </a:r>
          </a:p>
          <a:p>
            <a:r>
              <a:rPr lang="en-US" dirty="0" smtClean="0"/>
              <a:t>Activity Id Correlation has tricky cases w/ </a:t>
            </a:r>
            <a:r>
              <a:rPr lang="en-US" dirty="0" err="1" smtClean="0"/>
              <a:t>async</a:t>
            </a:r>
            <a:endParaRPr lang="en-US" dirty="0" smtClean="0"/>
          </a:p>
        </p:txBody>
      </p:sp>
    </p:spTree>
    <p:extLst>
      <p:ext uri="{BB962C8B-B14F-4D97-AF65-F5344CB8AC3E}">
        <p14:creationId xmlns:p14="http://schemas.microsoft.com/office/powerpoint/2010/main" val="37092005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ETW Tips &amp; Tricks</a:t>
            </a:r>
            <a:endParaRPr lang="en-US" dirty="0"/>
          </a:p>
        </p:txBody>
      </p:sp>
      <p:sp>
        <p:nvSpPr>
          <p:cNvPr id="3" name="Content Placeholder 2"/>
          <p:cNvSpPr>
            <a:spLocks noGrp="1"/>
          </p:cNvSpPr>
          <p:nvPr>
            <p:ph idx="1"/>
          </p:nvPr>
        </p:nvSpPr>
        <p:spPr/>
        <p:txBody>
          <a:bodyPr/>
          <a:lstStyle/>
          <a:p>
            <a:r>
              <a:rPr lang="en-US" dirty="0" smtClean="0"/>
              <a:t>Use &gt;1 </a:t>
            </a:r>
            <a:r>
              <a:rPr lang="en-US" dirty="0" err="1" smtClean="0"/>
              <a:t>EventSource</a:t>
            </a:r>
            <a:r>
              <a:rPr lang="en-US" dirty="0" smtClean="0"/>
              <a:t> 1:N Event Trace</a:t>
            </a:r>
          </a:p>
          <a:p>
            <a:r>
              <a:rPr lang="en-US" dirty="0" smtClean="0"/>
              <a:t>Use Table vs. File vs. SQL</a:t>
            </a:r>
          </a:p>
          <a:p>
            <a:r>
              <a:rPr lang="en-US" dirty="0" smtClean="0"/>
              <a:t>Consider RX (in-</a:t>
            </a:r>
            <a:r>
              <a:rPr lang="en-US" dirty="0" err="1" smtClean="0"/>
              <a:t>proc</a:t>
            </a:r>
            <a:r>
              <a:rPr lang="en-US" dirty="0" smtClean="0"/>
              <a:t> only!)</a:t>
            </a:r>
          </a:p>
          <a:p>
            <a:r>
              <a:rPr lang="en-US" dirty="0" smtClean="0"/>
              <a:t>Focus first on ‘seams’ in architecture</a:t>
            </a:r>
          </a:p>
          <a:p>
            <a:r>
              <a:rPr lang="en-US" dirty="0" smtClean="0"/>
              <a:t>Use Activity Id and think about correlation across tiers</a:t>
            </a:r>
          </a:p>
          <a:p>
            <a:r>
              <a:rPr lang="en-US" dirty="0"/>
              <a:t>Continually improve </a:t>
            </a:r>
            <a:r>
              <a:rPr lang="en-US" dirty="0" smtClean="0"/>
              <a:t>telemetry – see TDD later</a:t>
            </a:r>
            <a:endParaRPr lang="en-US" dirty="0"/>
          </a:p>
          <a:p>
            <a:endParaRPr lang="en-US" dirty="0"/>
          </a:p>
        </p:txBody>
      </p:sp>
    </p:spTree>
    <p:extLst>
      <p:ext uri="{BB962C8B-B14F-4D97-AF65-F5344CB8AC3E}">
        <p14:creationId xmlns:p14="http://schemas.microsoft.com/office/powerpoint/2010/main" val="7209238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Logging Application Block</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SLAB Augments ETW with:</a:t>
            </a:r>
          </a:p>
          <a:p>
            <a:r>
              <a:rPr lang="en-US" dirty="0" smtClean="0"/>
              <a:t>Easy wire-up Listeners to move events somewhere interesting</a:t>
            </a:r>
          </a:p>
          <a:p>
            <a:pPr lvl="1"/>
            <a:r>
              <a:rPr lang="en-US" dirty="0" smtClean="0"/>
              <a:t>Windows Azure Storage Table</a:t>
            </a:r>
            <a:r>
              <a:rPr lang="en-US" dirty="0"/>
              <a:t> </a:t>
            </a:r>
            <a:r>
              <a:rPr lang="en-US" dirty="0" smtClean="0"/>
              <a:t>(NoSQL, K/V, W/C)</a:t>
            </a:r>
          </a:p>
          <a:p>
            <a:pPr lvl="1"/>
            <a:r>
              <a:rPr lang="en-US" dirty="0" smtClean="0"/>
              <a:t>Windows Azure or SQL Database</a:t>
            </a:r>
          </a:p>
          <a:p>
            <a:pPr lvl="1"/>
            <a:r>
              <a:rPr lang="en-US" dirty="0" smtClean="0"/>
              <a:t>File (JSON)</a:t>
            </a:r>
            <a:endParaRPr lang="en-US" dirty="0"/>
          </a:p>
          <a:p>
            <a:r>
              <a:rPr lang="en-US" dirty="0" smtClean="0"/>
              <a:t>Unit testing support</a:t>
            </a:r>
          </a:p>
          <a:p>
            <a:pPr lvl="1"/>
            <a:r>
              <a:rPr lang="en-US" sz="3200" i="1" dirty="0" smtClean="0"/>
              <a:t>Note “</a:t>
            </a:r>
            <a:r>
              <a:rPr lang="en-US" sz="3200" i="1" dirty="0"/>
              <a:t>Finicky</a:t>
            </a:r>
            <a:r>
              <a:rPr lang="en-US" sz="3200" i="1" dirty="0" smtClean="0"/>
              <a:t>!” bullet on prior slide</a:t>
            </a:r>
            <a:endParaRPr lang="en-US" i="1" dirty="0" smtClean="0"/>
          </a:p>
        </p:txBody>
      </p:sp>
    </p:spTree>
    <p:extLst>
      <p:ext uri="{BB962C8B-B14F-4D97-AF65-F5344CB8AC3E}">
        <p14:creationId xmlns:p14="http://schemas.microsoft.com/office/powerpoint/2010/main" val="40328573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normAutofit/>
          </a:bodyPr>
          <a:lstStyle/>
          <a:p>
            <a:pPr marL="0" indent="0"/>
            <a:r>
              <a:rPr lang="en-US" b="1" i="1" dirty="0" smtClean="0"/>
              <a:t>When does </a:t>
            </a:r>
            <a:br>
              <a:rPr lang="en-US" b="1" i="1" dirty="0" smtClean="0"/>
            </a:br>
            <a:r>
              <a:rPr lang="en-US" sz="6000" b="1" i="1" dirty="0" smtClean="0"/>
              <a:t>Logging </a:t>
            </a:r>
            <a:r>
              <a:rPr lang="en-US" sz="4800" b="1" i="1" dirty="0" smtClean="0"/>
              <a:t/>
            </a:r>
            <a:br>
              <a:rPr lang="en-US" sz="4800" b="1" i="1" dirty="0" smtClean="0"/>
            </a:br>
            <a:r>
              <a:rPr lang="en-US" b="1" i="1" dirty="0" smtClean="0"/>
              <a:t>become </a:t>
            </a:r>
            <a:br>
              <a:rPr lang="en-US" b="1" i="1" dirty="0" smtClean="0"/>
            </a:br>
            <a:r>
              <a:rPr lang="en-US" sz="6000" b="1" i="1" dirty="0" smtClean="0"/>
              <a:t>Telemetry</a:t>
            </a:r>
            <a:endParaRPr lang="en-US" sz="6000" b="1" i="1" dirty="0"/>
          </a:p>
        </p:txBody>
      </p:sp>
    </p:spTree>
    <p:extLst>
      <p:ext uri="{BB962C8B-B14F-4D97-AF65-F5344CB8AC3E}">
        <p14:creationId xmlns:p14="http://schemas.microsoft.com/office/powerpoint/2010/main" val="761358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b="1" i="1" dirty="0" smtClean="0"/>
              <a:t>“It </a:t>
            </a:r>
            <a:r>
              <a:rPr lang="en-US" b="1" i="1" dirty="0"/>
              <a:t>is a capital mistake to theorize before one has data</a:t>
            </a:r>
            <a:r>
              <a:rPr lang="en-US" b="1" i="1" dirty="0" smtClean="0"/>
              <a:t>.”</a:t>
            </a:r>
          </a:p>
          <a:p>
            <a:pPr marL="0" indent="0">
              <a:buNone/>
            </a:pPr>
            <a:endParaRPr lang="en-US" dirty="0"/>
          </a:p>
          <a:p>
            <a:pPr>
              <a:buFontTx/>
              <a:buChar char="-"/>
            </a:pPr>
            <a:r>
              <a:rPr lang="en-US" dirty="0" smtClean="0"/>
              <a:t>Sherlock Holmes, </a:t>
            </a:r>
            <a:r>
              <a:rPr lang="en-US" i="1" dirty="0" err="1" smtClean="0"/>
              <a:t>DevOps</a:t>
            </a:r>
            <a:r>
              <a:rPr lang="en-US" i="1" dirty="0" smtClean="0"/>
              <a:t> Team Leader</a:t>
            </a:r>
          </a:p>
          <a:p>
            <a:pPr marL="0" indent="0">
              <a:buNone/>
            </a:pPr>
            <a:endParaRPr lang="en-US" dirty="0"/>
          </a:p>
        </p:txBody>
      </p:sp>
    </p:spTree>
    <p:extLst>
      <p:ext uri="{BB962C8B-B14F-4D97-AF65-F5344CB8AC3E}">
        <p14:creationId xmlns:p14="http://schemas.microsoft.com/office/powerpoint/2010/main" val="22869878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Telemetry</a:t>
            </a:r>
            <a:endParaRPr lang="en-US" dirty="0"/>
          </a:p>
        </p:txBody>
      </p:sp>
      <p:sp>
        <p:nvSpPr>
          <p:cNvPr id="3" name="Content Placeholder 2"/>
          <p:cNvSpPr>
            <a:spLocks noGrp="1"/>
          </p:cNvSpPr>
          <p:nvPr>
            <p:ph idx="1"/>
          </p:nvPr>
        </p:nvSpPr>
        <p:spPr>
          <a:xfrm>
            <a:off x="457200" y="838200"/>
            <a:ext cx="8229600" cy="2057400"/>
          </a:xfrm>
        </p:spPr>
        <p:txBody>
          <a:bodyPr>
            <a:normAutofit/>
          </a:bodyPr>
          <a:lstStyle/>
          <a:p>
            <a:pPr marL="0" indent="0">
              <a:buNone/>
            </a:pPr>
            <a:endParaRPr lang="en-US" b="1" i="1" dirty="0" smtClean="0"/>
          </a:p>
          <a:p>
            <a:pPr marL="0" indent="0">
              <a:buNone/>
            </a:pPr>
            <a:r>
              <a:rPr lang="en-US" b="1" i="1" dirty="0" smtClean="0"/>
              <a:t>Automatic </a:t>
            </a:r>
            <a:r>
              <a:rPr lang="en-US" b="1" i="1" dirty="0"/>
              <a:t>transmission and measurement of data from remote </a:t>
            </a:r>
            <a:r>
              <a:rPr lang="en-US" b="1" i="1" dirty="0" smtClean="0"/>
              <a:t>sources.</a:t>
            </a:r>
            <a:endParaRPr lang="en-US" dirty="0"/>
          </a:p>
        </p:txBody>
      </p:sp>
      <p:sp>
        <p:nvSpPr>
          <p:cNvPr id="4" name="Title 1"/>
          <p:cNvSpPr txBox="1">
            <a:spLocks/>
          </p:cNvSpPr>
          <p:nvPr/>
        </p:nvSpPr>
        <p:spPr>
          <a:xfrm>
            <a:off x="457200" y="25908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Data</a:t>
            </a:r>
            <a:endParaRPr lang="en-US" dirty="0"/>
          </a:p>
        </p:txBody>
      </p:sp>
      <p:sp>
        <p:nvSpPr>
          <p:cNvPr id="5" name="Content Placeholder 2"/>
          <p:cNvSpPr txBox="1">
            <a:spLocks/>
          </p:cNvSpPr>
          <p:nvPr/>
        </p:nvSpPr>
        <p:spPr>
          <a:xfrm>
            <a:off x="457200" y="3124200"/>
            <a:ext cx="82296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b="1" i="1" dirty="0" smtClean="0"/>
          </a:p>
          <a:p>
            <a:pPr marL="0" indent="0">
              <a:buNone/>
            </a:pPr>
            <a:r>
              <a:rPr lang="en-US" b="1" i="1" dirty="0"/>
              <a:t>F</a:t>
            </a:r>
            <a:r>
              <a:rPr lang="en-US" b="1" i="1" dirty="0" smtClean="0"/>
              <a:t>acts </a:t>
            </a:r>
            <a:r>
              <a:rPr lang="en-US" b="1" i="1" dirty="0"/>
              <a:t>and statistics collected </a:t>
            </a:r>
            <a:r>
              <a:rPr lang="en-US" b="1" i="1" dirty="0" smtClean="0"/>
              <a:t>for </a:t>
            </a:r>
            <a:r>
              <a:rPr lang="en-US" b="1" i="1" dirty="0"/>
              <a:t>reference or </a:t>
            </a:r>
            <a:r>
              <a:rPr lang="en-US" b="1" i="1" dirty="0" smtClean="0"/>
              <a:t>analysis.</a:t>
            </a:r>
            <a:endParaRPr lang="en-US" b="1" i="1" dirty="0"/>
          </a:p>
        </p:txBody>
      </p:sp>
      <p:sp>
        <p:nvSpPr>
          <p:cNvPr id="6" name="Content Placeholder 2"/>
          <p:cNvSpPr txBox="1">
            <a:spLocks/>
          </p:cNvSpPr>
          <p:nvPr/>
        </p:nvSpPr>
        <p:spPr>
          <a:xfrm>
            <a:off x="457200" y="6019800"/>
            <a:ext cx="82296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i="1" dirty="0" smtClean="0"/>
              <a:t>SOURCE: </a:t>
            </a:r>
            <a:r>
              <a:rPr lang="en-US" dirty="0" smtClean="0"/>
              <a:t> The Internet</a:t>
            </a:r>
          </a:p>
          <a:p>
            <a:pPr marL="0" indent="0">
              <a:buFont typeface="Arial" pitchFamily="34" charset="0"/>
              <a:buNone/>
            </a:pPr>
            <a:endParaRPr lang="en-US" dirty="0"/>
          </a:p>
        </p:txBody>
      </p:sp>
    </p:spTree>
    <p:extLst>
      <p:ext uri="{BB962C8B-B14F-4D97-AF65-F5344CB8AC3E}">
        <p14:creationId xmlns:p14="http://schemas.microsoft.com/office/powerpoint/2010/main" val="369694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5400" b="1" dirty="0" smtClean="0"/>
              <a:t>TDD</a:t>
            </a:r>
            <a:endParaRPr lang="en-US" b="1" dirty="0"/>
          </a:p>
        </p:txBody>
      </p:sp>
      <p:sp>
        <p:nvSpPr>
          <p:cNvPr id="3" name="Content Placeholder 2"/>
          <p:cNvSpPr>
            <a:spLocks noGrp="1"/>
          </p:cNvSpPr>
          <p:nvPr>
            <p:ph sz="half" idx="1"/>
          </p:nvPr>
        </p:nvSpPr>
        <p:spPr>
          <a:xfrm>
            <a:off x="304800" y="1143000"/>
            <a:ext cx="4191000" cy="5715000"/>
          </a:xfrm>
        </p:spPr>
        <p:txBody>
          <a:bodyPr>
            <a:normAutofit/>
          </a:bodyPr>
          <a:lstStyle/>
          <a:p>
            <a:pPr marL="0" indent="0">
              <a:buNone/>
            </a:pPr>
            <a:r>
              <a:rPr lang="en-US" sz="3200" b="1" dirty="0" smtClean="0"/>
              <a:t>Test-Driven </a:t>
            </a:r>
            <a:r>
              <a:rPr lang="en-US" sz="3200" b="1" dirty="0" err="1" smtClean="0"/>
              <a:t>Dev</a:t>
            </a:r>
            <a:endParaRPr lang="en-US" sz="3200" b="1" dirty="0" smtClean="0"/>
          </a:p>
          <a:p>
            <a:r>
              <a:rPr lang="en-US" dirty="0" smtClean="0"/>
              <a:t>Need new feature or change in behavior</a:t>
            </a:r>
          </a:p>
          <a:p>
            <a:r>
              <a:rPr lang="en-US" dirty="0" smtClean="0"/>
              <a:t>Bug was reported</a:t>
            </a:r>
          </a:p>
          <a:p>
            <a:r>
              <a:rPr lang="en-US" b="1" dirty="0" smtClean="0"/>
              <a:t>So we…</a:t>
            </a:r>
          </a:p>
          <a:p>
            <a:r>
              <a:rPr lang="en-US" dirty="0" smtClean="0"/>
              <a:t>Write a test for it</a:t>
            </a:r>
          </a:p>
          <a:p>
            <a:r>
              <a:rPr lang="en-US" dirty="0" smtClean="0"/>
              <a:t>See the test fail</a:t>
            </a:r>
          </a:p>
          <a:p>
            <a:r>
              <a:rPr lang="en-US" b="1" dirty="0" smtClean="0"/>
              <a:t>Then proceed to…</a:t>
            </a:r>
          </a:p>
          <a:p>
            <a:r>
              <a:rPr lang="en-US" dirty="0" smtClean="0"/>
              <a:t>Write code to implement new feature or fix bug</a:t>
            </a:r>
            <a:endParaRPr lang="en-US" dirty="0"/>
          </a:p>
        </p:txBody>
      </p:sp>
      <p:sp>
        <p:nvSpPr>
          <p:cNvPr id="4" name="Content Placeholder 3"/>
          <p:cNvSpPr>
            <a:spLocks noGrp="1"/>
          </p:cNvSpPr>
          <p:nvPr>
            <p:ph sz="half" idx="2"/>
          </p:nvPr>
        </p:nvSpPr>
        <p:spPr>
          <a:xfrm>
            <a:off x="4648200" y="1143000"/>
            <a:ext cx="4191000" cy="5715000"/>
          </a:xfrm>
        </p:spPr>
        <p:txBody>
          <a:bodyPr>
            <a:normAutofit/>
          </a:bodyPr>
          <a:lstStyle/>
          <a:p>
            <a:pPr marL="0" indent="0">
              <a:buNone/>
            </a:pPr>
            <a:r>
              <a:rPr lang="en-US" sz="3200" b="1" dirty="0" smtClean="0"/>
              <a:t>Telemetry-Driven</a:t>
            </a:r>
            <a:r>
              <a:rPr lang="en-US" sz="3200" b="1" dirty="0"/>
              <a:t> </a:t>
            </a:r>
            <a:r>
              <a:rPr lang="en-US" sz="3200" b="1" dirty="0" err="1" smtClean="0"/>
              <a:t>Dev</a:t>
            </a:r>
            <a:endParaRPr lang="en-US" sz="3200" b="1" dirty="0" smtClean="0"/>
          </a:p>
          <a:p>
            <a:r>
              <a:rPr lang="en-US" dirty="0" smtClean="0"/>
              <a:t>Need to know how long a Web API call is taking</a:t>
            </a:r>
          </a:p>
          <a:p>
            <a:r>
              <a:rPr lang="en-US" dirty="0" smtClean="0"/>
              <a:t>Need to diagnose error</a:t>
            </a:r>
          </a:p>
          <a:p>
            <a:r>
              <a:rPr lang="en-US" b="1" dirty="0" smtClean="0"/>
              <a:t>So we…</a:t>
            </a:r>
          </a:p>
          <a:p>
            <a:r>
              <a:rPr lang="en-US" dirty="0" smtClean="0"/>
              <a:t>Instrument the code</a:t>
            </a:r>
          </a:p>
          <a:p>
            <a:r>
              <a:rPr lang="en-US" dirty="0" smtClean="0"/>
              <a:t>Observe the data</a:t>
            </a:r>
          </a:p>
          <a:p>
            <a:r>
              <a:rPr lang="en-US" b="1" dirty="0" smtClean="0"/>
              <a:t>Then </a:t>
            </a:r>
            <a:r>
              <a:rPr lang="en-US" b="1" dirty="0"/>
              <a:t>proceed </a:t>
            </a:r>
            <a:r>
              <a:rPr lang="en-US" b="1" dirty="0" smtClean="0"/>
              <a:t>to…</a:t>
            </a:r>
          </a:p>
          <a:p>
            <a:r>
              <a:rPr lang="en-US" dirty="0" smtClean="0"/>
              <a:t>Answer questions &amp; explain issues using data</a:t>
            </a:r>
          </a:p>
        </p:txBody>
      </p:sp>
    </p:spTree>
    <p:extLst>
      <p:ext uri="{BB962C8B-B14F-4D97-AF65-F5344CB8AC3E}">
        <p14:creationId xmlns:p14="http://schemas.microsoft.com/office/powerpoint/2010/main" val="394731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Logging is a Mindset</a:t>
            </a:r>
            <a:endParaRPr lang="en-US" dirty="0"/>
          </a:p>
        </p:txBody>
      </p:sp>
      <p:sp>
        <p:nvSpPr>
          <p:cNvPr id="3" name="Content Placeholder 2"/>
          <p:cNvSpPr>
            <a:spLocks noGrp="1"/>
          </p:cNvSpPr>
          <p:nvPr>
            <p:ph idx="1"/>
          </p:nvPr>
        </p:nvSpPr>
        <p:spPr/>
        <p:txBody>
          <a:bodyPr>
            <a:normAutofit/>
          </a:bodyPr>
          <a:lstStyle/>
          <a:p>
            <a:r>
              <a:rPr lang="en-US" dirty="0" smtClean="0"/>
              <a:t>Planning – </a:t>
            </a:r>
            <a:r>
              <a:rPr lang="en-US" dirty="0" err="1" smtClean="0"/>
              <a:t>dev</a:t>
            </a:r>
            <a:r>
              <a:rPr lang="en-US" dirty="0" smtClean="0"/>
              <a:t>, ops, business are all potential customers</a:t>
            </a:r>
          </a:p>
          <a:p>
            <a:r>
              <a:rPr lang="en-US" dirty="0" smtClean="0"/>
              <a:t> Move effort to earlier in development process – better-thought-out logging (instrumentation), rather than more effort in log parsing</a:t>
            </a:r>
          </a:p>
          <a:p>
            <a:r>
              <a:rPr lang="en-US" dirty="0" smtClean="0"/>
              <a:t>Think about what your application requires:</a:t>
            </a:r>
          </a:p>
          <a:p>
            <a:pPr lvl="1"/>
            <a:r>
              <a:rPr lang="en-US" dirty="0" smtClean="0"/>
              <a:t>Pattern: </a:t>
            </a:r>
            <a:r>
              <a:rPr lang="en-US" dirty="0" err="1" smtClean="0"/>
              <a:t>FooStart</a:t>
            </a:r>
            <a:r>
              <a:rPr lang="en-US" dirty="0" smtClean="0"/>
              <a:t>, </a:t>
            </a:r>
            <a:r>
              <a:rPr lang="en-US" dirty="0" err="1" smtClean="0"/>
              <a:t>FooEnd</a:t>
            </a:r>
            <a:r>
              <a:rPr lang="en-US" dirty="0" smtClean="0"/>
              <a:t>, </a:t>
            </a:r>
            <a:r>
              <a:rPr lang="en-US" dirty="0" err="1" smtClean="0"/>
              <a:t>FooException</a:t>
            </a:r>
            <a:endParaRPr lang="en-US" dirty="0" smtClean="0"/>
          </a:p>
          <a:p>
            <a:endParaRPr lang="en-US" dirty="0"/>
          </a:p>
        </p:txBody>
      </p:sp>
    </p:spTree>
    <p:extLst>
      <p:ext uri="{BB962C8B-B14F-4D97-AF65-F5344CB8AC3E}">
        <p14:creationId xmlns:p14="http://schemas.microsoft.com/office/powerpoint/2010/main" val="30771973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Telemetry Can Answer</a:t>
            </a:r>
            <a:endParaRPr lang="en-US" dirty="0"/>
          </a:p>
        </p:txBody>
      </p:sp>
      <p:sp>
        <p:nvSpPr>
          <p:cNvPr id="3" name="Content Placeholder 2"/>
          <p:cNvSpPr>
            <a:spLocks noGrp="1"/>
          </p:cNvSpPr>
          <p:nvPr>
            <p:ph idx="1"/>
          </p:nvPr>
        </p:nvSpPr>
        <p:spPr/>
        <p:txBody>
          <a:bodyPr>
            <a:normAutofit lnSpcReduction="10000"/>
          </a:bodyPr>
          <a:lstStyle/>
          <a:p>
            <a:r>
              <a:rPr lang="en-US" dirty="0" smtClean="0"/>
              <a:t>How long, on average, do my APIs take?</a:t>
            </a:r>
          </a:p>
          <a:p>
            <a:r>
              <a:rPr lang="en-US" dirty="0" smtClean="0"/>
              <a:t>Are my APIs meeting SLA?</a:t>
            </a:r>
          </a:p>
          <a:p>
            <a:r>
              <a:rPr lang="en-US" dirty="0" smtClean="0"/>
              <a:t>Is my site responding?</a:t>
            </a:r>
          </a:p>
          <a:p>
            <a:r>
              <a:rPr lang="en-US" dirty="0" smtClean="0"/>
              <a:t>How many users are currently on my site?</a:t>
            </a:r>
          </a:p>
          <a:p>
            <a:r>
              <a:rPr lang="en-US" dirty="0" smtClean="0"/>
              <a:t>Is everything going well?</a:t>
            </a:r>
          </a:p>
          <a:p>
            <a:pPr lvl="1"/>
            <a:r>
              <a:rPr lang="en-US" dirty="0" smtClean="0"/>
              <a:t> Code exceptions</a:t>
            </a:r>
          </a:p>
          <a:p>
            <a:r>
              <a:rPr lang="en-US" dirty="0" smtClean="0"/>
              <a:t>Is my current capacity optimal</a:t>
            </a:r>
          </a:p>
          <a:p>
            <a:pPr lvl="1"/>
            <a:r>
              <a:rPr lang="en-US" dirty="0" smtClean="0"/>
              <a:t>Cloud Services </a:t>
            </a:r>
            <a:endParaRPr lang="en-US" dirty="0"/>
          </a:p>
        </p:txBody>
      </p:sp>
    </p:spTree>
    <p:extLst>
      <p:ext uri="{BB962C8B-B14F-4D97-AF65-F5344CB8AC3E}">
        <p14:creationId xmlns:p14="http://schemas.microsoft.com/office/powerpoint/2010/main" val="17546721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Better-Defined </a:t>
            </a:r>
            <a:r>
              <a:rPr lang="en-US" dirty="0" smtClean="0">
                <a:sym typeface="Wingdings" panose="05000000000000000000" pitchFamily="2" charset="2"/>
              </a:rPr>
              <a:t> Automatable</a:t>
            </a:r>
            <a:endParaRPr lang="en-US" dirty="0"/>
          </a:p>
        </p:txBody>
      </p:sp>
      <p:sp>
        <p:nvSpPr>
          <p:cNvPr id="3" name="Content Placeholder 2"/>
          <p:cNvSpPr>
            <a:spLocks noGrp="1"/>
          </p:cNvSpPr>
          <p:nvPr>
            <p:ph idx="1"/>
          </p:nvPr>
        </p:nvSpPr>
        <p:spPr>
          <a:xfrm>
            <a:off x="457200" y="1524000"/>
            <a:ext cx="8458200" cy="5334000"/>
          </a:xfrm>
        </p:spPr>
        <p:txBody>
          <a:bodyPr>
            <a:normAutofit/>
          </a:bodyPr>
          <a:lstStyle/>
          <a:p>
            <a:r>
              <a:rPr lang="en-US" dirty="0" smtClean="0"/>
              <a:t>Some questions have answers that can be automated</a:t>
            </a:r>
          </a:p>
          <a:p>
            <a:pPr lvl="1"/>
            <a:r>
              <a:rPr lang="en-US" dirty="0" smtClean="0"/>
              <a:t>SLA performance compliance</a:t>
            </a:r>
          </a:p>
          <a:p>
            <a:pPr lvl="1"/>
            <a:r>
              <a:rPr lang="en-US" dirty="0" smtClean="0"/>
              <a:t>Up or Not</a:t>
            </a:r>
          </a:p>
          <a:p>
            <a:r>
              <a:rPr lang="en-US" dirty="0" smtClean="0"/>
              <a:t>Do X if Y – example, SLA</a:t>
            </a:r>
          </a:p>
          <a:p>
            <a:pPr lvl="1"/>
            <a:r>
              <a:rPr lang="en-US" dirty="0" smtClean="0"/>
              <a:t>SLA violations &gt; 5% in past hour, alert human</a:t>
            </a:r>
          </a:p>
          <a:p>
            <a:pPr lvl="1"/>
            <a:r>
              <a:rPr lang="en-US" dirty="0" smtClean="0"/>
              <a:t>At end of month, create report and apply credit</a:t>
            </a:r>
          </a:p>
          <a:p>
            <a:r>
              <a:rPr lang="en-US" dirty="0" smtClean="0"/>
              <a:t>MUST HAVE </a:t>
            </a:r>
            <a:r>
              <a:rPr lang="en-US" b="1" dirty="0" smtClean="0"/>
              <a:t>STRUCTURED</a:t>
            </a:r>
            <a:r>
              <a:rPr lang="en-US" dirty="0" smtClean="0"/>
              <a:t> DATA to be possible</a:t>
            </a:r>
          </a:p>
          <a:p>
            <a:pPr lvl="1"/>
            <a:r>
              <a:rPr lang="en-US" dirty="0" smtClean="0"/>
              <a:t>Processing the data exercise for reader </a:t>
            </a:r>
            <a:r>
              <a:rPr lang="en-US" dirty="0" smtClean="0">
                <a:sym typeface="Wingdings" panose="05000000000000000000" pitchFamily="2" charset="2"/>
              </a:rPr>
              <a:t></a:t>
            </a:r>
            <a:endParaRPr lang="en-US" dirty="0" smtClean="0"/>
          </a:p>
        </p:txBody>
      </p:sp>
    </p:spTree>
    <p:extLst>
      <p:ext uri="{BB962C8B-B14F-4D97-AF65-F5344CB8AC3E}">
        <p14:creationId xmlns:p14="http://schemas.microsoft.com/office/powerpoint/2010/main" val="30871023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Answering Questions</a:t>
            </a:r>
            <a:endParaRPr lang="en-US" dirty="0"/>
          </a:p>
        </p:txBody>
      </p:sp>
      <p:sp>
        <p:nvSpPr>
          <p:cNvPr id="3" name="Content Placeholder 2"/>
          <p:cNvSpPr>
            <a:spLocks noGrp="1"/>
          </p:cNvSpPr>
          <p:nvPr>
            <p:ph idx="1"/>
          </p:nvPr>
        </p:nvSpPr>
        <p:spPr/>
        <p:txBody>
          <a:bodyPr/>
          <a:lstStyle/>
          <a:p>
            <a:r>
              <a:rPr lang="en-US" dirty="0" smtClean="0"/>
              <a:t>ETW, SLAB, </a:t>
            </a:r>
            <a:r>
              <a:rPr lang="en-US" dirty="0" err="1" smtClean="0"/>
              <a:t>PerfView</a:t>
            </a:r>
            <a:endParaRPr lang="en-US" dirty="0" smtClean="0"/>
          </a:p>
          <a:p>
            <a:r>
              <a:rPr lang="en-US" dirty="0" smtClean="0"/>
              <a:t>Windows Azure Diagnostics (WAD)</a:t>
            </a:r>
          </a:p>
          <a:p>
            <a:pPr lvl="1"/>
            <a:r>
              <a:rPr lang="en-US" dirty="0" smtClean="0"/>
              <a:t>(quick demo if there’s time)</a:t>
            </a:r>
          </a:p>
          <a:p>
            <a:r>
              <a:rPr lang="en-US" dirty="0" smtClean="0"/>
              <a:t>Log4net, </a:t>
            </a:r>
            <a:r>
              <a:rPr lang="en-US" dirty="0" err="1" smtClean="0"/>
              <a:t>nlog</a:t>
            </a:r>
            <a:r>
              <a:rPr lang="en-US" dirty="0" smtClean="0"/>
              <a:t>, Enterprise Library Logging AB</a:t>
            </a:r>
          </a:p>
          <a:p>
            <a:endParaRPr lang="en-US" dirty="0" smtClean="0"/>
          </a:p>
          <a:p>
            <a:r>
              <a:rPr lang="en-US" dirty="0" smtClean="0"/>
              <a:t>…</a:t>
            </a:r>
          </a:p>
          <a:p>
            <a:r>
              <a:rPr lang="en-US" b="1" dirty="0" smtClean="0"/>
              <a:t>But wait – there’s more!</a:t>
            </a:r>
            <a:endParaRPr lang="en-US" b="1" dirty="0"/>
          </a:p>
        </p:txBody>
      </p:sp>
    </p:spTree>
    <p:extLst>
      <p:ext uri="{BB962C8B-B14F-4D97-AF65-F5344CB8AC3E}">
        <p14:creationId xmlns:p14="http://schemas.microsoft.com/office/powerpoint/2010/main" val="297098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Right Tool for the Job</a:t>
            </a:r>
            <a:endParaRPr lang="en-US" dirty="0"/>
          </a:p>
        </p:txBody>
      </p:sp>
      <p:sp>
        <p:nvSpPr>
          <p:cNvPr id="3" name="Content Placeholder 2"/>
          <p:cNvSpPr>
            <a:spLocks noGrp="1"/>
          </p:cNvSpPr>
          <p:nvPr>
            <p:ph idx="1"/>
          </p:nvPr>
        </p:nvSpPr>
        <p:spPr/>
        <p:txBody>
          <a:bodyPr/>
          <a:lstStyle/>
          <a:p>
            <a:r>
              <a:rPr lang="en-US" dirty="0" smtClean="0"/>
              <a:t>Windows Azure Portal</a:t>
            </a:r>
          </a:p>
          <a:p>
            <a:r>
              <a:rPr lang="en-US" dirty="0" smtClean="0"/>
              <a:t>Windows Azure Diagnostics</a:t>
            </a:r>
          </a:p>
          <a:p>
            <a:r>
              <a:rPr lang="en-US" dirty="0" smtClean="0"/>
              <a:t>ELMAH</a:t>
            </a:r>
          </a:p>
          <a:p>
            <a:r>
              <a:rPr lang="en-US" dirty="0" smtClean="0"/>
              <a:t>Glimpse</a:t>
            </a:r>
          </a:p>
          <a:p>
            <a:r>
              <a:rPr lang="en-US" dirty="0" smtClean="0"/>
              <a:t>Google Analytics Real Time</a:t>
            </a:r>
          </a:p>
          <a:p>
            <a:r>
              <a:rPr lang="en-US" dirty="0" smtClean="0"/>
              <a:t>(some for money like…)</a:t>
            </a:r>
          </a:p>
          <a:p>
            <a:r>
              <a:rPr lang="en-US" dirty="0" err="1" smtClean="0"/>
              <a:t>AppDyanmics</a:t>
            </a:r>
            <a:r>
              <a:rPr lang="en-US" dirty="0" smtClean="0"/>
              <a:t>, New Relic, Azure Watch, …</a:t>
            </a:r>
            <a:endParaRPr lang="en-US" dirty="0"/>
          </a:p>
        </p:txBody>
      </p:sp>
    </p:spTree>
    <p:extLst>
      <p:ext uri="{BB962C8B-B14F-4D97-AF65-F5344CB8AC3E}">
        <p14:creationId xmlns:p14="http://schemas.microsoft.com/office/powerpoint/2010/main" val="118044336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ELMAH email</a:t>
            </a:r>
            <a:endParaRPr lang="en-US" dirty="0"/>
          </a:p>
        </p:txBody>
      </p:sp>
      <p:sp>
        <p:nvSpPr>
          <p:cNvPr id="4" name="Content Placeholder 3"/>
          <p:cNvSpPr>
            <a:spLocks noGrp="1"/>
          </p:cNvSpPr>
          <p:nvPr>
            <p:ph sz="half" idx="2"/>
          </p:nvPr>
        </p:nvSpPr>
        <p:spPr>
          <a:xfrm>
            <a:off x="457200" y="1600200"/>
            <a:ext cx="8229600" cy="4525963"/>
          </a:xfrm>
        </p:spPr>
        <p:txBody>
          <a:bodyPr>
            <a:noAutofit/>
          </a:bodyPr>
          <a:lstStyle/>
          <a:p>
            <a:pPr marL="0" indent="0">
              <a:buNone/>
            </a:pPr>
            <a:r>
              <a:rPr lang="en-US" sz="2400" dirty="0" smtClean="0"/>
              <a:t>From</a:t>
            </a:r>
            <a:r>
              <a:rPr lang="en-US" sz="2400" dirty="0"/>
              <a:t>: </a:t>
            </a:r>
            <a:r>
              <a:rPr lang="en-US" sz="2400" dirty="0" smtClean="0"/>
              <a:t>&lt;</a:t>
            </a:r>
            <a:r>
              <a:rPr lang="en-US" sz="2400" b="1" dirty="0" err="1" smtClean="0"/>
              <a:t>monitor</a:t>
            </a:r>
            <a:r>
              <a:rPr lang="en-US" sz="2400" dirty="0" err="1" smtClean="0"/>
              <a:t>@pageofphotos.com</a:t>
            </a:r>
            <a:r>
              <a:rPr lang="en-US" sz="2400" dirty="0"/>
              <a:t>&gt;</a:t>
            </a:r>
            <a:br>
              <a:rPr lang="en-US" sz="2400" dirty="0"/>
            </a:br>
            <a:r>
              <a:rPr lang="en-US" sz="2400" dirty="0"/>
              <a:t>Date: Wed, </a:t>
            </a:r>
            <a:r>
              <a:rPr lang="en-US" sz="2400" dirty="0" smtClean="0"/>
              <a:t>Sep </a:t>
            </a:r>
            <a:r>
              <a:rPr lang="en-US" sz="2400" dirty="0"/>
              <a:t>1</a:t>
            </a:r>
            <a:r>
              <a:rPr lang="en-US" sz="2400" dirty="0" smtClean="0"/>
              <a:t>1</a:t>
            </a:r>
            <a:r>
              <a:rPr lang="en-US" sz="2400" dirty="0"/>
              <a:t>, </a:t>
            </a:r>
            <a:r>
              <a:rPr lang="en-US" sz="2400" dirty="0" smtClean="0"/>
              <a:t>2013 </a:t>
            </a:r>
            <a:r>
              <a:rPr lang="en-US" sz="2400" dirty="0"/>
              <a:t>at 2:09 PM</a:t>
            </a:r>
            <a:br>
              <a:rPr lang="en-US" sz="2400" dirty="0"/>
            </a:br>
            <a:r>
              <a:rPr lang="en-US" sz="2400" dirty="0"/>
              <a:t>Subject: ELMAH-</a:t>
            </a:r>
            <a:r>
              <a:rPr lang="en-US" sz="2400" dirty="0" err="1"/>
              <a:t>PageOfPhotos</a:t>
            </a:r>
            <a:r>
              <a:rPr lang="en-US" sz="2400" dirty="0"/>
              <a:t>-Error</a:t>
            </a:r>
            <a:br>
              <a:rPr lang="en-US" sz="2400" dirty="0"/>
            </a:br>
            <a:r>
              <a:rPr lang="en-US" sz="2400" dirty="0"/>
              <a:t>To: </a:t>
            </a:r>
            <a:r>
              <a:rPr lang="en-US" sz="2400" dirty="0" err="1"/>
              <a:t>codingoutloud@gmail.com</a:t>
            </a:r>
            <a:endParaRPr lang="en-US" sz="2400" dirty="0"/>
          </a:p>
          <a:p>
            <a:pPr marL="0" indent="0">
              <a:buNone/>
            </a:pPr>
            <a:r>
              <a:rPr lang="en-US" sz="2400" b="1" dirty="0" err="1"/>
              <a:t>System.Web.HttpException</a:t>
            </a:r>
            <a:r>
              <a:rPr lang="en-US" sz="2400" b="1" dirty="0"/>
              <a:t>: The controller for path '/create-error' was not found or does not implement </a:t>
            </a:r>
            <a:r>
              <a:rPr lang="en-US" sz="2400" b="1" dirty="0" err="1"/>
              <a:t>IController</a:t>
            </a:r>
            <a:r>
              <a:rPr lang="en-US" sz="2400" b="1" dirty="0"/>
              <a:t>.</a:t>
            </a:r>
          </a:p>
          <a:p>
            <a:pPr marL="0" indent="0">
              <a:buNone/>
            </a:pPr>
            <a:r>
              <a:rPr lang="en-US" sz="2400" dirty="0"/>
              <a:t>Generated: Wed, 21 Nov 2012 19:08:59 GMT</a:t>
            </a:r>
          </a:p>
          <a:p>
            <a:pPr marL="0" indent="0">
              <a:buNone/>
            </a:pPr>
            <a:r>
              <a:rPr lang="en-US" sz="2400" dirty="0" err="1"/>
              <a:t>System.Web.HttpException</a:t>
            </a:r>
            <a:r>
              <a:rPr lang="en-US" sz="2400" dirty="0"/>
              <a:t> (0x80004005): The controller for path '/create-error' was not found or does not implement </a:t>
            </a:r>
            <a:r>
              <a:rPr lang="en-US" sz="2400" dirty="0" err="1"/>
              <a:t>IController</a:t>
            </a:r>
            <a:r>
              <a:rPr lang="en-US" sz="2400" dirty="0"/>
              <a:t>.     at </a:t>
            </a:r>
            <a:r>
              <a:rPr lang="en-US" sz="2400" dirty="0" err="1"/>
              <a:t>System.Web.Mvc.DefaultControllerFactory.GetControllerInstance</a:t>
            </a:r>
            <a:r>
              <a:rPr lang="en-US" sz="2400" dirty="0"/>
              <a:t>(</a:t>
            </a:r>
            <a:r>
              <a:rPr lang="en-US" sz="2400" dirty="0" err="1"/>
              <a:t>RequestContext</a:t>
            </a:r>
            <a:r>
              <a:rPr lang="en-US" sz="2400" dirty="0"/>
              <a:t> </a:t>
            </a:r>
            <a:r>
              <a:rPr lang="en-US" sz="2400" dirty="0" err="1"/>
              <a:t>requestContext</a:t>
            </a:r>
            <a:r>
              <a:rPr lang="en-US" sz="2400" dirty="0"/>
              <a:t>, Type </a:t>
            </a:r>
            <a:r>
              <a:rPr lang="en-US" sz="2400" dirty="0" err="1"/>
              <a:t>controllerType</a:t>
            </a:r>
            <a:r>
              <a:rPr lang="en-US" sz="2400" dirty="0"/>
              <a:t>)     at </a:t>
            </a:r>
            <a:r>
              <a:rPr lang="en-US" sz="2400" dirty="0" err="1"/>
              <a:t>System.Web.Mvc.DefaultControllerFactory.CreateController</a:t>
            </a:r>
            <a:r>
              <a:rPr lang="en-US" sz="2400" dirty="0"/>
              <a:t>(</a:t>
            </a:r>
            <a:r>
              <a:rPr lang="en-US" sz="2400" dirty="0" err="1"/>
              <a:t>RequestContext</a:t>
            </a:r>
            <a:r>
              <a:rPr lang="en-US" sz="2400" dirty="0"/>
              <a:t> </a:t>
            </a:r>
            <a:r>
              <a:rPr lang="en-US" sz="2400" dirty="0" err="1"/>
              <a:t>requestContext</a:t>
            </a:r>
            <a:r>
              <a:rPr lang="en-US" sz="2400" dirty="0"/>
              <a:t>, String </a:t>
            </a:r>
            <a:r>
              <a:rPr lang="en-US" sz="2400" dirty="0" err="1"/>
              <a:t>controllerName</a:t>
            </a:r>
            <a:r>
              <a:rPr lang="en-US" sz="2400" dirty="0"/>
              <a:t>)     at </a:t>
            </a:r>
            <a:r>
              <a:rPr lang="en-US" sz="2400" dirty="0" err="1"/>
              <a:t>System.Web.Mvc.MvcHandler.ProcessRequestInit</a:t>
            </a:r>
            <a:r>
              <a:rPr lang="en-US" sz="2400" dirty="0"/>
              <a:t>(</a:t>
            </a:r>
            <a:r>
              <a:rPr lang="en-US" sz="2400" dirty="0" err="1"/>
              <a:t>HttpContextBase</a:t>
            </a:r>
            <a:r>
              <a:rPr lang="en-US" sz="2400" dirty="0"/>
              <a:t> </a:t>
            </a:r>
            <a:r>
              <a:rPr lang="en-US" sz="2400" dirty="0" err="1"/>
              <a:t>httpContext</a:t>
            </a:r>
            <a:r>
              <a:rPr lang="en-US" sz="2400" dirty="0"/>
              <a:t>, </a:t>
            </a:r>
            <a:r>
              <a:rPr lang="en-US" sz="2400" dirty="0" err="1"/>
              <a:t>IController</a:t>
            </a:r>
            <a:r>
              <a:rPr lang="en-US" sz="2400" dirty="0"/>
              <a:t>&amp; controller, </a:t>
            </a:r>
            <a:r>
              <a:rPr lang="en-US" sz="2400" dirty="0" err="1"/>
              <a:t>IControllerFactory</a:t>
            </a:r>
            <a:r>
              <a:rPr lang="en-US" sz="2400" dirty="0"/>
              <a:t>&amp; factory)     at </a:t>
            </a:r>
            <a:r>
              <a:rPr lang="en-US" sz="2400" dirty="0" err="1"/>
              <a:t>System.Web.Mvc.MvcHandler.BeginProcessRequest</a:t>
            </a:r>
            <a:r>
              <a:rPr lang="en-US" sz="2400" dirty="0"/>
              <a:t>(</a:t>
            </a:r>
            <a:r>
              <a:rPr lang="en-US" sz="2400" dirty="0" err="1"/>
              <a:t>HttpContextBase</a:t>
            </a:r>
            <a:r>
              <a:rPr lang="en-US" sz="2400" dirty="0"/>
              <a:t> </a:t>
            </a:r>
            <a:r>
              <a:rPr lang="en-US" sz="2400" dirty="0" err="1"/>
              <a:t>httpContext</a:t>
            </a:r>
            <a:r>
              <a:rPr lang="en-US" sz="2400" dirty="0"/>
              <a:t>, </a:t>
            </a:r>
            <a:r>
              <a:rPr lang="en-US" sz="2400" dirty="0" err="1"/>
              <a:t>AsyncCallback</a:t>
            </a:r>
            <a:r>
              <a:rPr lang="en-US" sz="2400" dirty="0"/>
              <a:t> callback, Object state)     at System.Web.HttpApplication.CallHandlerExecutionStep.System.Web.HttpApplication.IExecutionStep.Execute()     at </a:t>
            </a:r>
            <a:r>
              <a:rPr lang="en-US" sz="2400" dirty="0" err="1"/>
              <a:t>System.Web.HttpApplication.ExecuteStep</a:t>
            </a:r>
            <a:r>
              <a:rPr lang="en-US" sz="2400" dirty="0"/>
              <a:t>(</a:t>
            </a:r>
            <a:r>
              <a:rPr lang="en-US" sz="2400" dirty="0" err="1"/>
              <a:t>IExecutionStep</a:t>
            </a:r>
            <a:r>
              <a:rPr lang="en-US" sz="2400" dirty="0"/>
              <a:t> step, Boolean&amp; </a:t>
            </a:r>
            <a:r>
              <a:rPr lang="en-US" sz="2400" dirty="0" err="1"/>
              <a:t>completedSynchronously</a:t>
            </a:r>
            <a:r>
              <a:rPr lang="en-US" sz="2400" dirty="0"/>
              <a:t>)  		</a:t>
            </a:r>
          </a:p>
          <a:p>
            <a:pPr marL="0" indent="0">
              <a:buNone/>
            </a:pPr>
            <a:r>
              <a:rPr lang="en-US" sz="2400" b="1" dirty="0"/>
              <a:t>Server Variables </a:t>
            </a:r>
            <a:endParaRPr lang="en-US" sz="2400" dirty="0"/>
          </a:p>
          <a:p>
            <a:pPr marL="0" indent="0">
              <a:buNone/>
            </a:pPr>
            <a:r>
              <a:rPr lang="en-US" sz="2400" b="1" dirty="0"/>
              <a:t>Name</a:t>
            </a:r>
            <a:endParaRPr lang="en-US" sz="2400" dirty="0"/>
          </a:p>
          <a:p>
            <a:pPr marL="0" indent="0">
              <a:buNone/>
            </a:pPr>
            <a:r>
              <a:rPr lang="en-US" sz="2400" b="1" dirty="0"/>
              <a:t>Value</a:t>
            </a:r>
            <a:endParaRPr lang="en-US" sz="2400" dirty="0"/>
          </a:p>
          <a:p>
            <a:pPr marL="0" indent="0">
              <a:buNone/>
            </a:pPr>
            <a:r>
              <a:rPr lang="en-US" sz="2400" dirty="0"/>
              <a:t>ALL_HTTP</a:t>
            </a:r>
          </a:p>
          <a:p>
            <a:pPr marL="0" indent="0">
              <a:buNone/>
            </a:pPr>
            <a:r>
              <a:rPr lang="en-US" sz="2400" dirty="0" err="1"/>
              <a:t>HTTP_CONNECTION:keep-alive</a:t>
            </a:r>
            <a:r>
              <a:rPr lang="en-US" sz="2400" dirty="0"/>
              <a:t> </a:t>
            </a:r>
            <a:r>
              <a:rPr lang="en-US" sz="2400" dirty="0" err="1"/>
              <a:t>HTTP_ACCEPT:text</a:t>
            </a:r>
            <a:r>
              <a:rPr lang="en-US" sz="2400" dirty="0"/>
              <a: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 </a:t>
            </a:r>
            <a:r>
              <a:rPr lang="en-US" sz="2400" dirty="0" err="1"/>
              <a:t>HTTP_ACCEPT_ENCODING:gzip</a:t>
            </a:r>
            <a:r>
              <a:rPr lang="en-US" sz="2400" dirty="0"/>
              <a:t>, deflate </a:t>
            </a:r>
            <a:r>
              <a:rPr lang="en-US" sz="2400" dirty="0" err="1"/>
              <a:t>HTTP_ACCEPT_LANGUAGE:en-US,en;q</a:t>
            </a:r>
            <a:r>
              <a:rPr lang="en-US" sz="2400" dirty="0"/>
              <a:t>=0.5 </a:t>
            </a:r>
            <a:r>
              <a:rPr lang="en-US" sz="2400" dirty="0" err="1"/>
              <a:t>HTTP_COOKIE:ASP.NET_SessionId</a:t>
            </a:r>
            <a:r>
              <a:rPr lang="en-US" sz="2400" dirty="0"/>
              <a:t>=ishz5hhymltvtzwvz54gvble </a:t>
            </a:r>
            <a:r>
              <a:rPr lang="en-US" sz="2400" dirty="0" err="1"/>
              <a:t>HTTP_HOST:</a:t>
            </a:r>
            <a:r>
              <a:rPr lang="en-US" sz="2400" dirty="0" err="1">
                <a:hlinkClick r:id="rId2"/>
              </a:rPr>
              <a:t>pageofphotos.cloudapp.net</a:t>
            </a:r>
            <a:r>
              <a:rPr lang="en-US" sz="2400" dirty="0"/>
              <a:t> </a:t>
            </a:r>
            <a:r>
              <a:rPr lang="en-US" sz="2400" dirty="0" err="1"/>
              <a:t>HTTP_USER_AGENT:Mozilla</a:t>
            </a:r>
            <a:r>
              <a:rPr lang="en-US" sz="2400" dirty="0"/>
              <a:t>/5.0 (Windows NT 6.2; WOW64; rv:16.0) Gecko/20100101 Firefox/16.0 HTTP_DNT:1 HTTP_X_CLICKONCESUPPORT:( .NET CLR 3.5.30729; .NET4.0E) </a:t>
            </a:r>
          </a:p>
          <a:p>
            <a:pPr marL="0" indent="0">
              <a:buNone/>
            </a:pPr>
            <a:r>
              <a:rPr lang="en-US" sz="2400" dirty="0"/>
              <a:t>ALL_RAW</a:t>
            </a:r>
          </a:p>
          <a:p>
            <a:pPr marL="0" indent="0">
              <a:buNone/>
            </a:pPr>
            <a:r>
              <a:rPr lang="en-US" sz="2400" dirty="0"/>
              <a:t>Connection: keep-alive Accept: text/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 Accept-Encoding: </a:t>
            </a:r>
            <a:r>
              <a:rPr lang="en-US" sz="2400" dirty="0" err="1"/>
              <a:t>gzip</a:t>
            </a:r>
            <a:r>
              <a:rPr lang="en-US" sz="2400" dirty="0"/>
              <a:t>, deflate Accept-Language: </a:t>
            </a:r>
            <a:r>
              <a:rPr lang="en-US" sz="2400" dirty="0" err="1"/>
              <a:t>en-US,en;q</a:t>
            </a:r>
            <a:r>
              <a:rPr lang="en-US" sz="2400" dirty="0"/>
              <a:t>=0.5 Cookie: </a:t>
            </a:r>
            <a:r>
              <a:rPr lang="en-US" sz="2400" dirty="0" err="1"/>
              <a:t>ASP.NET_SessionId</a:t>
            </a:r>
            <a:r>
              <a:rPr lang="en-US" sz="2400" dirty="0"/>
              <a:t>=ishz5hhymltvtzwvz54gvble Host: </a:t>
            </a:r>
            <a:r>
              <a:rPr lang="en-US" sz="2400" dirty="0">
                <a:hlinkClick r:id="rId2"/>
              </a:rPr>
              <a:t>pageofphotos.cloudapp.net</a:t>
            </a:r>
            <a:r>
              <a:rPr lang="en-US" sz="2400" dirty="0"/>
              <a:t> User-Agent: Mozilla/5.0 (Windows NT 6.2; WOW64; rv:16.0) Gecko/20100101 Firefox/16.0 DNT: 1 X-</a:t>
            </a:r>
            <a:r>
              <a:rPr lang="en-US" sz="2400" dirty="0" err="1"/>
              <a:t>ClickOnceSupport</a:t>
            </a:r>
            <a:r>
              <a:rPr lang="en-US" sz="2400" dirty="0"/>
              <a:t>: ( .NET CLR 3.5.30729; .NET4.0E) </a:t>
            </a:r>
          </a:p>
          <a:p>
            <a:pPr marL="0" indent="0">
              <a:buNone/>
            </a:pPr>
            <a:r>
              <a:rPr lang="en-US" sz="2400" dirty="0"/>
              <a:t>APPL_MD_PATH</a:t>
            </a:r>
          </a:p>
          <a:p>
            <a:pPr marL="0" indent="0">
              <a:buNone/>
            </a:pPr>
            <a:r>
              <a:rPr lang="en-US" sz="2400" dirty="0"/>
              <a:t>/LM/W3SVC/1273337584/ROOT</a:t>
            </a:r>
          </a:p>
          <a:p>
            <a:pPr marL="0" indent="0">
              <a:buNone/>
            </a:pPr>
            <a:r>
              <a:rPr lang="en-US" sz="2400" dirty="0"/>
              <a:t>APPL_PHYSICAL_PATH</a:t>
            </a:r>
          </a:p>
          <a:p>
            <a:pPr marL="0" indent="0">
              <a:buNone/>
            </a:pPr>
            <a:r>
              <a:rPr lang="en-US" sz="2400" dirty="0"/>
              <a:t>F:\</a:t>
            </a:r>
            <a:r>
              <a:rPr lang="en-US" sz="2400" dirty="0" err="1"/>
              <a:t>sitesroot</a:t>
            </a:r>
            <a:r>
              <a:rPr lang="en-US" sz="2400" dirty="0"/>
              <a:t>\0\</a:t>
            </a:r>
          </a:p>
          <a:p>
            <a:pPr marL="0" indent="0">
              <a:buNone/>
            </a:pPr>
            <a:r>
              <a:rPr lang="en-US" sz="2400" dirty="0"/>
              <a:t>AUTH_TYPE</a:t>
            </a:r>
          </a:p>
          <a:p>
            <a:pPr marL="0" indent="0">
              <a:buNone/>
            </a:pPr>
            <a:r>
              <a:rPr lang="en-US" sz="2400" dirty="0"/>
              <a:t> </a:t>
            </a:r>
          </a:p>
          <a:p>
            <a:pPr marL="0" indent="0">
              <a:buNone/>
            </a:pPr>
            <a:r>
              <a:rPr lang="en-US" sz="2400" dirty="0"/>
              <a:t>AUTH_USER</a:t>
            </a:r>
          </a:p>
          <a:p>
            <a:pPr marL="0" indent="0">
              <a:buNone/>
            </a:pPr>
            <a:r>
              <a:rPr lang="en-US" sz="2400" dirty="0"/>
              <a:t> </a:t>
            </a:r>
          </a:p>
          <a:p>
            <a:pPr marL="0" indent="0">
              <a:buNone/>
            </a:pPr>
            <a:r>
              <a:rPr lang="en-US" sz="2400" dirty="0"/>
              <a:t>AUTH_PASSWORD</a:t>
            </a:r>
          </a:p>
          <a:p>
            <a:pPr marL="0" indent="0">
              <a:buNone/>
            </a:pPr>
            <a:r>
              <a:rPr lang="en-US" sz="2400" dirty="0"/>
              <a:t>*****</a:t>
            </a:r>
          </a:p>
          <a:p>
            <a:pPr marL="0" indent="0">
              <a:buNone/>
            </a:pPr>
            <a:r>
              <a:rPr lang="en-US" sz="2400" dirty="0"/>
              <a:t>LOGON_USER</a:t>
            </a:r>
          </a:p>
          <a:p>
            <a:pPr marL="0" indent="0">
              <a:buNone/>
            </a:pPr>
            <a:r>
              <a:rPr lang="en-US" sz="2400" dirty="0"/>
              <a:t> </a:t>
            </a:r>
          </a:p>
          <a:p>
            <a:pPr marL="0" indent="0">
              <a:buNone/>
            </a:pPr>
            <a:r>
              <a:rPr lang="en-US" sz="2400" dirty="0"/>
              <a:t>… … … </a:t>
            </a:r>
          </a:p>
          <a:p>
            <a:pPr marL="0" indent="0">
              <a:buNone/>
            </a:pPr>
            <a:r>
              <a:rPr lang="en-US" sz="2400" dirty="0"/>
              <a:t> </a:t>
            </a:r>
          </a:p>
          <a:p>
            <a:pPr marL="0" indent="0">
              <a:buNone/>
            </a:pPr>
            <a:r>
              <a:rPr lang="en-US" sz="2400" dirty="0"/>
              <a:t>INSTANCE_META_PATH</a:t>
            </a:r>
          </a:p>
          <a:p>
            <a:pPr marL="0" indent="0">
              <a:buNone/>
            </a:pPr>
            <a:r>
              <a:rPr lang="en-US" sz="2400" dirty="0"/>
              <a:t>/LM/W3SVC/1273337584</a:t>
            </a:r>
          </a:p>
          <a:p>
            <a:pPr marL="0" indent="0">
              <a:buNone/>
            </a:pPr>
            <a:r>
              <a:rPr lang="en-US" sz="2400" dirty="0"/>
              <a:t>LOCAL_ADDR</a:t>
            </a:r>
          </a:p>
          <a:p>
            <a:pPr marL="0" indent="0">
              <a:buNone/>
            </a:pPr>
            <a:r>
              <a:rPr lang="en-US" sz="2400" dirty="0"/>
              <a:t>10.207.192.38</a:t>
            </a:r>
          </a:p>
          <a:p>
            <a:pPr marL="0" indent="0">
              <a:buNone/>
            </a:pPr>
            <a:r>
              <a:rPr lang="en-US" sz="2400" dirty="0"/>
              <a:t>PATH_INFO</a:t>
            </a:r>
          </a:p>
          <a:p>
            <a:pPr marL="0" indent="0">
              <a:buNone/>
            </a:pPr>
            <a:r>
              <a:rPr lang="en-US" sz="2400" dirty="0"/>
              <a:t>/create-error</a:t>
            </a:r>
          </a:p>
          <a:p>
            <a:pPr marL="0" indent="0">
              <a:buNone/>
            </a:pPr>
            <a:r>
              <a:rPr lang="en-US" sz="2400" dirty="0"/>
              <a:t>PATH_TRANSLATED</a:t>
            </a:r>
          </a:p>
          <a:p>
            <a:pPr marL="0" indent="0">
              <a:buNone/>
            </a:pPr>
            <a:r>
              <a:rPr lang="en-US" sz="2400" dirty="0"/>
              <a:t>F:\</a:t>
            </a:r>
            <a:r>
              <a:rPr lang="en-US" sz="2400" dirty="0" err="1"/>
              <a:t>sitesroot</a:t>
            </a:r>
            <a:r>
              <a:rPr lang="en-US" sz="2400" dirty="0"/>
              <a:t>\0\create-error</a:t>
            </a:r>
          </a:p>
          <a:p>
            <a:pPr marL="0" indent="0">
              <a:buNone/>
            </a:pPr>
            <a:r>
              <a:rPr lang="en-US" sz="2400" dirty="0"/>
              <a:t>QUERY_STRING</a:t>
            </a:r>
          </a:p>
          <a:p>
            <a:pPr marL="0" indent="0">
              <a:buNone/>
            </a:pPr>
            <a:r>
              <a:rPr lang="en-US" sz="2400" dirty="0"/>
              <a:t> </a:t>
            </a:r>
          </a:p>
          <a:p>
            <a:pPr marL="0" indent="0">
              <a:buNone/>
            </a:pPr>
            <a:r>
              <a:rPr lang="en-US" sz="2400" dirty="0"/>
              <a:t>REMOTE_ADDR</a:t>
            </a:r>
          </a:p>
          <a:p>
            <a:pPr marL="0" indent="0">
              <a:buNone/>
            </a:pPr>
            <a:r>
              <a:rPr lang="en-US" sz="2400" dirty="0"/>
              <a:t>108.49.97.48</a:t>
            </a:r>
          </a:p>
          <a:p>
            <a:pPr marL="0" indent="0">
              <a:buNone/>
            </a:pPr>
            <a:r>
              <a:rPr lang="en-US" sz="2400" dirty="0"/>
              <a:t>REMOTE_HOST</a:t>
            </a:r>
          </a:p>
          <a:p>
            <a:pPr marL="0" indent="0">
              <a:buNone/>
            </a:pPr>
            <a:r>
              <a:rPr lang="en-US" sz="2400" dirty="0"/>
              <a:t>108.49.97.48</a:t>
            </a:r>
          </a:p>
          <a:p>
            <a:pPr marL="0" indent="0">
              <a:buNone/>
            </a:pPr>
            <a:r>
              <a:rPr lang="en-US" sz="2400" dirty="0"/>
              <a:t>REMOTE_PORT</a:t>
            </a:r>
          </a:p>
          <a:p>
            <a:pPr marL="0" indent="0">
              <a:buNone/>
            </a:pPr>
            <a:r>
              <a:rPr lang="en-US" sz="2400" dirty="0"/>
              <a:t>7102</a:t>
            </a:r>
          </a:p>
          <a:p>
            <a:pPr marL="0" indent="0">
              <a:buNone/>
            </a:pPr>
            <a:r>
              <a:rPr lang="en-US" sz="2400" dirty="0"/>
              <a:t>REQUEST_METHOD</a:t>
            </a:r>
          </a:p>
          <a:p>
            <a:pPr marL="0" indent="0">
              <a:buNone/>
            </a:pPr>
            <a:r>
              <a:rPr lang="en-US" sz="2400" dirty="0"/>
              <a:t>GET</a:t>
            </a:r>
          </a:p>
          <a:p>
            <a:pPr marL="0" indent="0">
              <a:buNone/>
            </a:pPr>
            <a:r>
              <a:rPr lang="en-US" sz="2400" dirty="0"/>
              <a:t>SCRIPT_NAME</a:t>
            </a:r>
          </a:p>
          <a:p>
            <a:pPr marL="0" indent="0">
              <a:buNone/>
            </a:pPr>
            <a:r>
              <a:rPr lang="en-US" sz="2400" dirty="0"/>
              <a:t>/create-error</a:t>
            </a:r>
          </a:p>
          <a:p>
            <a:pPr marL="0" indent="0">
              <a:buNone/>
            </a:pPr>
            <a:r>
              <a:rPr lang="en-US" sz="2400" dirty="0"/>
              <a:t>SERVER_NAME</a:t>
            </a:r>
          </a:p>
          <a:p>
            <a:pPr marL="0" indent="0">
              <a:buNone/>
            </a:pPr>
            <a:r>
              <a:rPr lang="en-US" sz="2400" dirty="0">
                <a:hlinkClick r:id="rId2"/>
              </a:rPr>
              <a:t>pageofphotos.cloudapp.net</a:t>
            </a:r>
            <a:endParaRPr lang="en-US" sz="2400" dirty="0"/>
          </a:p>
          <a:p>
            <a:pPr marL="0" indent="0">
              <a:buNone/>
            </a:pPr>
            <a:r>
              <a:rPr lang="en-US" sz="2400" dirty="0"/>
              <a:t>SERVER_PORT</a:t>
            </a:r>
          </a:p>
          <a:p>
            <a:pPr marL="0" indent="0">
              <a:buNone/>
            </a:pPr>
            <a:r>
              <a:rPr lang="en-US" sz="2400" dirty="0"/>
              <a:t>80</a:t>
            </a:r>
          </a:p>
          <a:p>
            <a:pPr marL="0" indent="0">
              <a:buNone/>
            </a:pPr>
            <a:r>
              <a:rPr lang="en-US" sz="2400" dirty="0"/>
              <a:t>SERVER_PORT_SECURE</a:t>
            </a:r>
          </a:p>
          <a:p>
            <a:pPr marL="0" indent="0">
              <a:buNone/>
            </a:pPr>
            <a:r>
              <a:rPr lang="en-US" sz="2400" dirty="0"/>
              <a:t>0</a:t>
            </a:r>
          </a:p>
          <a:p>
            <a:pPr marL="0" indent="0">
              <a:buNone/>
            </a:pPr>
            <a:r>
              <a:rPr lang="en-US" sz="2400" dirty="0"/>
              <a:t>SERVER_PROTOCOL</a:t>
            </a:r>
          </a:p>
          <a:p>
            <a:pPr marL="0" indent="0">
              <a:buNone/>
            </a:pPr>
            <a:r>
              <a:rPr lang="en-US" sz="2400" dirty="0"/>
              <a:t>HTTP/1.1</a:t>
            </a:r>
          </a:p>
          <a:p>
            <a:pPr marL="0" indent="0">
              <a:buNone/>
            </a:pPr>
            <a:r>
              <a:rPr lang="en-US" sz="2400" dirty="0"/>
              <a:t>SERVER_SOFTWARE</a:t>
            </a:r>
          </a:p>
          <a:p>
            <a:pPr marL="0" indent="0">
              <a:buNone/>
            </a:pPr>
            <a:r>
              <a:rPr lang="en-US" sz="2400" dirty="0"/>
              <a:t>Microsoft-IIS/8.0</a:t>
            </a:r>
          </a:p>
          <a:p>
            <a:pPr marL="0" indent="0">
              <a:buNone/>
            </a:pPr>
            <a:r>
              <a:rPr lang="en-US" sz="2400" dirty="0"/>
              <a:t>URL</a:t>
            </a:r>
          </a:p>
          <a:p>
            <a:pPr marL="0" indent="0">
              <a:buNone/>
            </a:pPr>
            <a:r>
              <a:rPr lang="en-US" sz="2400" dirty="0"/>
              <a:t>/create-error</a:t>
            </a:r>
          </a:p>
          <a:p>
            <a:pPr marL="0" indent="0">
              <a:buNone/>
            </a:pPr>
            <a:r>
              <a:rPr lang="en-US" sz="2400" dirty="0"/>
              <a:t>HTTP_CONNECTION</a:t>
            </a:r>
          </a:p>
          <a:p>
            <a:pPr marL="0" indent="0">
              <a:buNone/>
            </a:pPr>
            <a:r>
              <a:rPr lang="en-US" sz="2400" dirty="0"/>
              <a:t>keep-alive</a:t>
            </a:r>
          </a:p>
          <a:p>
            <a:pPr marL="0" indent="0">
              <a:buNone/>
            </a:pPr>
            <a:r>
              <a:rPr lang="en-US" sz="2400" dirty="0"/>
              <a:t>HTTP_ACCEPT</a:t>
            </a:r>
          </a:p>
          <a:p>
            <a:pPr marL="0" indent="0">
              <a:buNone/>
            </a:pPr>
            <a:r>
              <a:rPr lang="en-US" sz="2400" dirty="0"/>
              <a:t>text/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a:t>
            </a:r>
          </a:p>
          <a:p>
            <a:pPr marL="0" indent="0">
              <a:buNone/>
            </a:pPr>
            <a:r>
              <a:rPr lang="en-US" sz="2400" dirty="0"/>
              <a:t>HTTP_ACCEPT_ENCODING</a:t>
            </a:r>
          </a:p>
          <a:p>
            <a:pPr marL="0" indent="0">
              <a:buNone/>
            </a:pPr>
            <a:r>
              <a:rPr lang="en-US" sz="2400" dirty="0" err="1"/>
              <a:t>gzip</a:t>
            </a:r>
            <a:r>
              <a:rPr lang="en-US" sz="2400" dirty="0"/>
              <a:t>, deflate</a:t>
            </a:r>
          </a:p>
          <a:p>
            <a:pPr marL="0" indent="0">
              <a:buNone/>
            </a:pPr>
            <a:r>
              <a:rPr lang="en-US" sz="2400" dirty="0"/>
              <a:t>HTTP_ACCEPT_LANGUAGE</a:t>
            </a:r>
          </a:p>
          <a:p>
            <a:pPr marL="0" indent="0">
              <a:buNone/>
            </a:pPr>
            <a:r>
              <a:rPr lang="en-US" sz="2400" dirty="0" err="1"/>
              <a:t>en-US,en;q</a:t>
            </a:r>
            <a:r>
              <a:rPr lang="en-US" sz="2400" dirty="0"/>
              <a:t>=0.5</a:t>
            </a:r>
          </a:p>
          <a:p>
            <a:pPr marL="0" indent="0">
              <a:buNone/>
            </a:pPr>
            <a:r>
              <a:rPr lang="en-US" sz="2400" dirty="0"/>
              <a:t>HTTP_COOKIE</a:t>
            </a:r>
          </a:p>
          <a:p>
            <a:pPr marL="0" indent="0">
              <a:buNone/>
            </a:pPr>
            <a:r>
              <a:rPr lang="en-US" sz="2400" dirty="0" err="1"/>
              <a:t>ASP.NET_SessionId</a:t>
            </a:r>
            <a:r>
              <a:rPr lang="en-US" sz="2400" dirty="0"/>
              <a:t>=ishz5hhymltvtzwvz54gvble</a:t>
            </a:r>
          </a:p>
          <a:p>
            <a:pPr marL="0" indent="0">
              <a:buNone/>
            </a:pPr>
            <a:r>
              <a:rPr lang="en-US" sz="2400" dirty="0"/>
              <a:t>HTTP_HOST</a:t>
            </a:r>
          </a:p>
          <a:p>
            <a:pPr marL="0" indent="0">
              <a:buNone/>
            </a:pPr>
            <a:r>
              <a:rPr lang="en-US" sz="2400" dirty="0">
                <a:hlinkClick r:id="rId2"/>
              </a:rPr>
              <a:t>pageofphotos.cloudapp.net</a:t>
            </a:r>
            <a:endParaRPr lang="en-US" sz="2400" dirty="0"/>
          </a:p>
          <a:p>
            <a:pPr marL="0" indent="0">
              <a:buNone/>
            </a:pPr>
            <a:r>
              <a:rPr lang="en-US" sz="2400" dirty="0"/>
              <a:t>HTTP_USER_AGENT</a:t>
            </a:r>
          </a:p>
          <a:p>
            <a:pPr marL="0" indent="0">
              <a:buNone/>
            </a:pPr>
            <a:r>
              <a:rPr lang="en-US" sz="2400" dirty="0"/>
              <a:t>Mozilla/5.0 (Windows NT 6.2; WOW64; rv:16.0) Gecko/20100101 Firefox/16.0</a:t>
            </a:r>
          </a:p>
          <a:p>
            <a:pPr marL="0" indent="0">
              <a:buNone/>
            </a:pPr>
            <a:r>
              <a:rPr lang="en-US" sz="2400" dirty="0"/>
              <a:t>HTTP_DNT</a:t>
            </a:r>
          </a:p>
          <a:p>
            <a:pPr marL="0" indent="0">
              <a:buNone/>
            </a:pPr>
            <a:r>
              <a:rPr lang="en-US" sz="2400" dirty="0"/>
              <a:t>1</a:t>
            </a:r>
          </a:p>
          <a:p>
            <a:pPr marL="0" indent="0">
              <a:buNone/>
            </a:pPr>
            <a:r>
              <a:rPr lang="en-US" sz="2400" dirty="0"/>
              <a:t>HTTP_X_CLICKONCESUPPORT</a:t>
            </a:r>
          </a:p>
          <a:p>
            <a:pPr marL="0" indent="0">
              <a:buNone/>
            </a:pPr>
            <a:r>
              <a:rPr lang="en-US" sz="2400" dirty="0"/>
              <a:t>( .NET CLR 3.5.30729; .NET4.0E)</a:t>
            </a:r>
          </a:p>
          <a:p>
            <a:pPr marL="0" indent="0">
              <a:buNone/>
            </a:pPr>
            <a:r>
              <a:rPr lang="en-US" sz="2400" dirty="0"/>
              <a:t> </a:t>
            </a:r>
          </a:p>
          <a:p>
            <a:pPr marL="0" indent="0">
              <a:buNone/>
            </a:pPr>
            <a:r>
              <a:rPr lang="en-US" sz="2400" dirty="0"/>
              <a:t> </a:t>
            </a:r>
          </a:p>
        </p:txBody>
      </p:sp>
    </p:spTree>
    <p:extLst>
      <p:ext uri="{BB962C8B-B14F-4D97-AF65-F5344CB8AC3E}">
        <p14:creationId xmlns:p14="http://schemas.microsoft.com/office/powerpoint/2010/main" val="6139630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Glimpse</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0" indent="0">
              <a:buNone/>
            </a:pPr>
            <a:r>
              <a:rPr lang="en-US" dirty="0" smtClean="0"/>
              <a:t>www.getglimpse.com</a:t>
            </a:r>
            <a:endParaRPr lang="en-US" dirty="0"/>
          </a:p>
        </p:txBody>
      </p:sp>
      <p:pic>
        <p:nvPicPr>
          <p:cNvPr id="1026" name="Picture 2" descr="glimpse, the t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2590801"/>
            <a:ext cx="9163050" cy="222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0417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558800"/>
            <a:ext cx="9144000" cy="5736566"/>
          </a:xfrm>
          <a:prstGeom prst="rect">
            <a:avLst/>
          </a:prstGeom>
        </p:spPr>
      </p:pic>
      <p:sp>
        <p:nvSpPr>
          <p:cNvPr id="2" name="Title 1"/>
          <p:cNvSpPr>
            <a:spLocks noGrp="1"/>
          </p:cNvSpPr>
          <p:nvPr>
            <p:ph type="title"/>
          </p:nvPr>
        </p:nvSpPr>
        <p:spPr>
          <a:xfrm rot="20956632">
            <a:off x="457200" y="2438400"/>
            <a:ext cx="8229600" cy="1143000"/>
          </a:xfrm>
        </p:spPr>
        <p:txBody>
          <a:bodyPr/>
          <a:lstStyle/>
          <a:p>
            <a:r>
              <a:rPr lang="en-US" dirty="0" smtClean="0"/>
              <a:t>Google Analytics Real Time</a:t>
            </a:r>
            <a:endParaRPr lang="en-US" dirty="0"/>
          </a:p>
        </p:txBody>
      </p:sp>
    </p:spTree>
    <p:extLst>
      <p:ext uri="{BB962C8B-B14F-4D97-AF65-F5344CB8AC3E}">
        <p14:creationId xmlns:p14="http://schemas.microsoft.com/office/powerpoint/2010/main" val="104617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Bill’s Logging &amp; Telemetry Stack</a:t>
            </a:r>
            <a:endParaRPr lang="en-US" dirty="0"/>
          </a:p>
        </p:txBody>
      </p:sp>
      <p:sp>
        <p:nvSpPr>
          <p:cNvPr id="3" name="Content Placeholder 2"/>
          <p:cNvSpPr>
            <a:spLocks noGrp="1"/>
          </p:cNvSpPr>
          <p:nvPr>
            <p:ph sz="half" idx="1"/>
          </p:nvPr>
        </p:nvSpPr>
        <p:spPr>
          <a:xfrm>
            <a:off x="304800" y="1600200"/>
            <a:ext cx="3276600" cy="4525963"/>
          </a:xfrm>
        </p:spPr>
        <p:txBody>
          <a:bodyPr>
            <a:normAutofit fontScale="92500" lnSpcReduction="20000"/>
          </a:bodyPr>
          <a:lstStyle/>
          <a:p>
            <a:pPr marL="0" indent="0">
              <a:buNone/>
            </a:pPr>
            <a:r>
              <a:rPr lang="en-US" b="1" dirty="0" smtClean="0"/>
              <a:t>OLD – still used/useful</a:t>
            </a:r>
          </a:p>
          <a:p>
            <a:r>
              <a:rPr lang="en-US" dirty="0" smtClean="0"/>
              <a:t>Log4net, </a:t>
            </a:r>
            <a:r>
              <a:rPr lang="en-US" dirty="0" err="1" smtClean="0"/>
              <a:t>nlog</a:t>
            </a:r>
            <a:r>
              <a:rPr lang="en-US" dirty="0" smtClean="0"/>
              <a:t>, </a:t>
            </a:r>
            <a:br>
              <a:rPr lang="en-US" dirty="0" smtClean="0"/>
            </a:br>
            <a:r>
              <a:rPr lang="en-US" dirty="0" err="1" smtClean="0"/>
              <a:t>entlib</a:t>
            </a:r>
            <a:r>
              <a:rPr lang="en-US" dirty="0" smtClean="0"/>
              <a:t> logging block</a:t>
            </a:r>
          </a:p>
          <a:p>
            <a:r>
              <a:rPr lang="en-US" dirty="0" smtClean="0"/>
              <a:t>IIS logs</a:t>
            </a:r>
          </a:p>
          <a:p>
            <a:r>
              <a:rPr lang="en-US" dirty="0" smtClean="0"/>
              <a:t>Windows Events</a:t>
            </a:r>
          </a:p>
          <a:p>
            <a:pPr lvl="1"/>
            <a:r>
              <a:rPr lang="en-US" dirty="0" smtClean="0"/>
              <a:t>Event Viewer</a:t>
            </a:r>
          </a:p>
          <a:p>
            <a:r>
              <a:rPr lang="en-US" dirty="0" smtClean="0"/>
              <a:t>Existing logging from existing services</a:t>
            </a:r>
          </a:p>
          <a:p>
            <a:pPr marL="0" indent="0">
              <a:buNone/>
            </a:pPr>
            <a:endParaRPr lang="en-US" dirty="0"/>
          </a:p>
        </p:txBody>
      </p:sp>
      <p:sp>
        <p:nvSpPr>
          <p:cNvPr id="4" name="Content Placeholder 3"/>
          <p:cNvSpPr>
            <a:spLocks noGrp="1"/>
          </p:cNvSpPr>
          <p:nvPr>
            <p:ph sz="half" idx="2"/>
          </p:nvPr>
        </p:nvSpPr>
        <p:spPr>
          <a:xfrm>
            <a:off x="4038600" y="1600200"/>
            <a:ext cx="5257800" cy="4525963"/>
          </a:xfrm>
        </p:spPr>
        <p:txBody>
          <a:bodyPr>
            <a:normAutofit fontScale="92500" lnSpcReduction="20000"/>
          </a:bodyPr>
          <a:lstStyle/>
          <a:p>
            <a:pPr marL="0" indent="0">
              <a:buNone/>
            </a:pPr>
            <a:r>
              <a:rPr lang="en-US" b="1" dirty="0" smtClean="0"/>
              <a:t>NEWER – distributed apps</a:t>
            </a:r>
          </a:p>
          <a:p>
            <a:r>
              <a:rPr lang="en-US" dirty="0" smtClean="0"/>
              <a:t>Event Tracing for Windows (ETW)</a:t>
            </a:r>
          </a:p>
          <a:p>
            <a:r>
              <a:rPr lang="en-US" dirty="0" smtClean="0"/>
              <a:t>Semantic Logging </a:t>
            </a:r>
            <a:r>
              <a:rPr lang="en-US" b="1" i="1" dirty="0" smtClean="0"/>
              <a:t>mindset</a:t>
            </a:r>
          </a:p>
          <a:p>
            <a:r>
              <a:rPr lang="en-US" dirty="0" smtClean="0"/>
              <a:t>TDD (Telemetry-Driven </a:t>
            </a:r>
            <a:r>
              <a:rPr lang="en-US" dirty="0" err="1" smtClean="0"/>
              <a:t>Dev</a:t>
            </a:r>
            <a:r>
              <a:rPr lang="en-US" dirty="0" smtClean="0"/>
              <a:t>)</a:t>
            </a:r>
          </a:p>
          <a:p>
            <a:pPr lvl="1"/>
            <a:r>
              <a:rPr lang="en-US" dirty="0" smtClean="0"/>
              <a:t>Continual incremental Improvements</a:t>
            </a:r>
          </a:p>
          <a:p>
            <a:r>
              <a:rPr lang="en-US" dirty="0" smtClean="0"/>
              <a:t>SLAB</a:t>
            </a:r>
          </a:p>
          <a:p>
            <a:r>
              <a:rPr lang="en-US" dirty="0" smtClean="0"/>
              <a:t>Platform Services: Windows </a:t>
            </a:r>
            <a:r>
              <a:rPr lang="en-US" dirty="0"/>
              <a:t>Azure </a:t>
            </a:r>
            <a:r>
              <a:rPr lang="en-US" dirty="0" smtClean="0"/>
              <a:t>Portal, Windows Azure Diagnostics</a:t>
            </a:r>
          </a:p>
          <a:p>
            <a:r>
              <a:rPr lang="en-US" dirty="0" smtClean="0"/>
              <a:t>Third-Party Services: ELMAH, Glimpse, Google </a:t>
            </a:r>
            <a:r>
              <a:rPr lang="en-US" dirty="0"/>
              <a:t>Analytics Real Time, </a:t>
            </a:r>
            <a:r>
              <a:rPr lang="en-US" dirty="0" smtClean="0"/>
              <a:t>New Relic, Application Insights within Azure…</a:t>
            </a:r>
          </a:p>
        </p:txBody>
      </p:sp>
      <p:sp>
        <p:nvSpPr>
          <p:cNvPr id="5" name="TextBox 4"/>
          <p:cNvSpPr txBox="1"/>
          <p:nvPr/>
        </p:nvSpPr>
        <p:spPr>
          <a:xfrm>
            <a:off x="3009900" y="838200"/>
            <a:ext cx="1219200" cy="2646878"/>
          </a:xfrm>
          <a:prstGeom prst="rect">
            <a:avLst/>
          </a:prstGeom>
          <a:noFill/>
        </p:spPr>
        <p:txBody>
          <a:bodyPr wrap="square" rtlCol="0">
            <a:spAutoFit/>
          </a:bodyPr>
          <a:lstStyle/>
          <a:p>
            <a:r>
              <a:rPr lang="en-US" sz="16600" b="1" dirty="0">
                <a:solidFill>
                  <a:srgbClr val="FF0000"/>
                </a:solidFill>
              </a:rPr>
              <a:t>+</a:t>
            </a:r>
          </a:p>
        </p:txBody>
      </p:sp>
    </p:spTree>
    <p:extLst>
      <p:ext uri="{BB962C8B-B14F-4D97-AF65-F5344CB8AC3E}">
        <p14:creationId xmlns:p14="http://schemas.microsoft.com/office/powerpoint/2010/main" val="398714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Now What?</a:t>
            </a:r>
            <a:endParaRPr lang="en-US" dirty="0"/>
          </a:p>
        </p:txBody>
      </p:sp>
      <p:sp>
        <p:nvSpPr>
          <p:cNvPr id="3" name="Content Placeholder 2"/>
          <p:cNvSpPr>
            <a:spLocks noGrp="1"/>
          </p:cNvSpPr>
          <p:nvPr>
            <p:ph sz="half" idx="1"/>
          </p:nvPr>
        </p:nvSpPr>
        <p:spPr>
          <a:xfrm>
            <a:off x="457200" y="1600200"/>
            <a:ext cx="8077200" cy="4525963"/>
          </a:xfrm>
        </p:spPr>
        <p:txBody>
          <a:bodyPr>
            <a:normAutofit lnSpcReduction="10000"/>
          </a:bodyPr>
          <a:lstStyle/>
          <a:p>
            <a:r>
              <a:rPr lang="en-US" dirty="0"/>
              <a:t>Realize old-school logging will be here for a </a:t>
            </a:r>
            <a:r>
              <a:rPr lang="en-US" dirty="0" err="1"/>
              <a:t>loooong</a:t>
            </a:r>
            <a:r>
              <a:rPr lang="en-US" dirty="0"/>
              <a:t> time</a:t>
            </a:r>
          </a:p>
          <a:p>
            <a:r>
              <a:rPr lang="en-US" dirty="0" smtClean="0"/>
              <a:t>Realize ETW has rough edges, but is still the best we have for holistic analysis, kernel-mode performance, and standardized approach</a:t>
            </a:r>
          </a:p>
          <a:p>
            <a:r>
              <a:rPr lang="en-US" dirty="0" smtClean="0"/>
              <a:t>Embrace Semantic Logging – move the effort to where it has most leverage</a:t>
            </a:r>
          </a:p>
          <a:p>
            <a:r>
              <a:rPr lang="en-US" dirty="0" smtClean="0"/>
              <a:t>Embrace “TDD” and continually elevate your logging to telemetry</a:t>
            </a:r>
          </a:p>
          <a:p>
            <a:r>
              <a:rPr lang="en-US" dirty="0" smtClean="0"/>
              <a:t>Don’t be a snob - use multiple tools if you can</a:t>
            </a:r>
          </a:p>
        </p:txBody>
      </p:sp>
    </p:spTree>
    <p:extLst>
      <p:ext uri="{BB962C8B-B14F-4D97-AF65-F5344CB8AC3E}">
        <p14:creationId xmlns:p14="http://schemas.microsoft.com/office/powerpoint/2010/main" val="397282500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EventSource</a:t>
            </a:r>
            <a:r>
              <a:rPr lang="en-US" dirty="0" smtClean="0"/>
              <a:t> Class (in .NET 4.5) - </a:t>
            </a:r>
            <a:r>
              <a:rPr lang="en-US" dirty="0" smtClean="0">
                <a:hlinkClick r:id="rId3"/>
              </a:rPr>
              <a:t>http://msdn.microsoft.com/en-us/library/system.diagnostics.tracing.eventsource.aspx</a:t>
            </a:r>
            <a:r>
              <a:rPr lang="en-US" dirty="0" smtClean="0"/>
              <a:t> </a:t>
            </a:r>
          </a:p>
          <a:p>
            <a:r>
              <a:rPr lang="en-US" dirty="0" smtClean="0"/>
              <a:t>SLAB (part of </a:t>
            </a:r>
            <a:r>
              <a:rPr lang="en-US" dirty="0" err="1" smtClean="0"/>
              <a:t>EntLib</a:t>
            </a:r>
            <a:r>
              <a:rPr lang="en-US" dirty="0" smtClean="0"/>
              <a:t> 6) - </a:t>
            </a:r>
            <a:r>
              <a:rPr lang="en-US" dirty="0" smtClean="0">
                <a:hlinkClick r:id="rId4"/>
              </a:rPr>
              <a:t>http://msdn.microsoft.com/en-us/library/dn169621.aspx</a:t>
            </a:r>
            <a:r>
              <a:rPr lang="en-US" dirty="0" smtClean="0"/>
              <a:t> </a:t>
            </a:r>
          </a:p>
          <a:p>
            <a:r>
              <a:rPr lang="en-US" dirty="0" err="1" smtClean="0"/>
              <a:t>PerfView</a:t>
            </a:r>
            <a:r>
              <a:rPr lang="en-US" dirty="0" smtClean="0"/>
              <a:t> - </a:t>
            </a:r>
            <a:r>
              <a:rPr lang="en-US" dirty="0" smtClean="0">
                <a:hlinkClick r:id="rId5"/>
              </a:rPr>
              <a:t>http://www.microsoft.com/en-us/download/details.aspx?id=28567</a:t>
            </a:r>
            <a:endParaRPr lang="en-US" dirty="0" smtClean="0"/>
          </a:p>
          <a:p>
            <a:r>
              <a:rPr lang="en-US" dirty="0" smtClean="0"/>
              <a:t>Telemetry defined - </a:t>
            </a:r>
            <a:r>
              <a:rPr lang="en-US" dirty="0" smtClean="0">
                <a:hlinkClick r:id="rId6"/>
              </a:rPr>
              <a:t>http://en.wikipedia.org/wiki/Telemetry</a:t>
            </a:r>
            <a:r>
              <a:rPr lang="en-US" dirty="0" smtClean="0"/>
              <a:t> </a:t>
            </a:r>
          </a:p>
          <a:p>
            <a:r>
              <a:rPr lang="en-US" dirty="0" smtClean="0"/>
              <a:t>Telemetry Basics from CAT team -</a:t>
            </a:r>
          </a:p>
          <a:p>
            <a:r>
              <a:rPr lang="en-US" dirty="0" smtClean="0">
                <a:hlinkClick r:id="rId7"/>
              </a:rPr>
              <a:t>http://social.technet.microsoft.com/wiki/contents/articles/17987.cloud-service-fundamentals.aspx#Telemetry_Basics_and_Troubleshooting</a:t>
            </a:r>
            <a:endParaRPr lang="en-US" dirty="0" smtClean="0"/>
          </a:p>
          <a:p>
            <a:endParaRPr lang="en-US" dirty="0"/>
          </a:p>
        </p:txBody>
      </p:sp>
    </p:spTree>
    <p:extLst>
      <p:ext uri="{BB962C8B-B14F-4D97-AF65-F5344CB8AC3E}">
        <p14:creationId xmlns:p14="http://schemas.microsoft.com/office/powerpoint/2010/main" val="14546479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Resources</a:t>
            </a:r>
            <a:endParaRPr lang="en-US" dirty="0"/>
          </a:p>
        </p:txBody>
      </p:sp>
      <p:sp>
        <p:nvSpPr>
          <p:cNvPr id="3" name="Content Placeholder 2"/>
          <p:cNvSpPr>
            <a:spLocks noGrp="1"/>
          </p:cNvSpPr>
          <p:nvPr>
            <p:ph idx="1"/>
          </p:nvPr>
        </p:nvSpPr>
        <p:spPr/>
        <p:txBody>
          <a:bodyPr>
            <a:normAutofit/>
          </a:bodyPr>
          <a:lstStyle/>
          <a:p>
            <a:r>
              <a:rPr lang="en-US" dirty="0" smtClean="0"/>
              <a:t>Activity Id in.NET 4.5.1</a:t>
            </a:r>
          </a:p>
          <a:p>
            <a:pPr marL="457200" lvl="1" indent="0">
              <a:buNone/>
            </a:pPr>
            <a:r>
              <a:rPr lang="en-US" dirty="0" smtClean="0">
                <a:hlinkClick r:id="rId2"/>
              </a:rPr>
              <a:t>https</a:t>
            </a:r>
            <a:r>
              <a:rPr lang="en-US" dirty="0">
                <a:hlinkClick r:id="rId2"/>
              </a:rPr>
              <a:t>://</a:t>
            </a:r>
            <a:r>
              <a:rPr lang="en-US" dirty="0" smtClean="0">
                <a:hlinkClick r:id="rId2"/>
              </a:rPr>
              <a:t>github.com/jonwagner/EventSourceProxy/wiki/Implementing-an-EventSource</a:t>
            </a:r>
            <a:endParaRPr lang="en-US" dirty="0" smtClean="0"/>
          </a:p>
          <a:p>
            <a:r>
              <a:rPr lang="en-US" smtClean="0"/>
              <a:t>TOOL Tutorial: </a:t>
            </a:r>
            <a:r>
              <a:rPr lang="en-US" dirty="0">
                <a:hlinkClick r:id="rId3"/>
              </a:rPr>
              <a:t>https://</a:t>
            </a:r>
            <a:r>
              <a:rPr lang="en-US" dirty="0" smtClean="0">
                <a:hlinkClick r:id="rId3"/>
              </a:rPr>
              <a:t>github.com/jonwagner/EventSourceProxy/wiki/Using-LogMan-for-ETW-Tracing</a:t>
            </a:r>
            <a:endParaRPr lang="en-US" dirty="0" smtClean="0"/>
          </a:p>
          <a:p>
            <a:endParaRPr lang="en-US" dirty="0" smtClean="0"/>
          </a:p>
          <a:p>
            <a:endParaRPr lang="en-US" dirty="0"/>
          </a:p>
        </p:txBody>
      </p:sp>
    </p:spTree>
    <p:extLst>
      <p:ext uri="{BB962C8B-B14F-4D97-AF65-F5344CB8AC3E}">
        <p14:creationId xmlns:p14="http://schemas.microsoft.com/office/powerpoint/2010/main" val="15883358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at (if time)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More Interesting </a:t>
            </a:r>
            <a:r>
              <a:rPr lang="en-US" dirty="0" err="1" smtClean="0"/>
              <a:t>EventSource</a:t>
            </a:r>
            <a:endParaRPr lang="en-US" dirty="0" smtClean="0">
              <a:hlinkClick r:id="rId2"/>
            </a:endParaRPr>
          </a:p>
          <a:p>
            <a:r>
              <a:rPr lang="en-US" dirty="0" smtClean="0">
                <a:hlinkClick r:id="rId2"/>
              </a:rPr>
              <a:t>https</a:t>
            </a:r>
            <a:r>
              <a:rPr lang="en-US" dirty="0">
                <a:hlinkClick r:id="rId2"/>
              </a:rPr>
              <a:t>://</a:t>
            </a:r>
            <a:r>
              <a:rPr lang="en-US" dirty="0" smtClean="0">
                <a:hlinkClick r:id="rId2"/>
              </a:rPr>
              <a:t>github.com/codingoutloud/Pronounce.io/blob/master/Pronounce.Logging/PronounceEventSource.cs</a:t>
            </a:r>
            <a:endParaRPr lang="en-US" dirty="0" smtClean="0"/>
          </a:p>
          <a:p>
            <a:endParaRPr lang="en-US" dirty="0"/>
          </a:p>
          <a:p>
            <a:pPr marL="0" indent="0">
              <a:buNone/>
            </a:pPr>
            <a:r>
              <a:rPr lang="en-US" dirty="0" smtClean="0"/>
              <a:t>Web API Tracing Action Filter</a:t>
            </a:r>
          </a:p>
          <a:p>
            <a:r>
              <a:rPr lang="en-US" dirty="0">
                <a:hlinkClick r:id="rId3"/>
              </a:rPr>
              <a:t>https://</a:t>
            </a:r>
            <a:r>
              <a:rPr lang="en-US" dirty="0" smtClean="0">
                <a:hlinkClick r:id="rId3"/>
              </a:rPr>
              <a:t>gist.github.com/codingoutloud/9109e67e10aa2e97e7b6</a:t>
            </a:r>
            <a:r>
              <a:rPr lang="en-US" dirty="0" smtClean="0"/>
              <a:t> </a:t>
            </a:r>
            <a:endParaRPr lang="en-US" dirty="0"/>
          </a:p>
        </p:txBody>
      </p:sp>
    </p:spTree>
    <p:extLst>
      <p:ext uri="{BB962C8B-B14F-4D97-AF65-F5344CB8AC3E}">
        <p14:creationId xmlns:p14="http://schemas.microsoft.com/office/powerpoint/2010/main" val="4742785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93358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25815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2084699151"/>
      </p:ext>
    </p:extLst>
  </p:cSld>
  <p:clrMapOvr>
    <a:masterClrMapping/>
  </p:clrMapOvr>
  <p:transition advClick="0" advTm="250"/>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How to Contact Bill</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473873"/>
            <a:ext cx="426293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0292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purl.org/dc/terms/"/>
    <ds:schemaRef ds:uri="http://schemas.openxmlformats.org/package/2006/metadata/core-properties"/>
    <ds:schemaRef ds:uri="http://purl.org/dc/dcmitype/"/>
    <ds:schemaRef ds:uri="http://purl.org/dc/elements/1.1/"/>
    <ds:schemaRef ds:uri="http://schemas.microsoft.com/office/2006/metadata/properties"/>
    <ds:schemaRef ds:uri="http://schemas.microsoft.com/office/2006/documentManagement/types"/>
    <ds:schemaRef ds:uri="7e88ebde-63a9-4faf-8b82-2ec1987651a8"/>
    <ds:schemaRef ds:uri="http://www.w3.org/XML/1998/namespace"/>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53338</TotalTime>
  <Words>1990</Words>
  <Application>Microsoft Office PowerPoint</Application>
  <PresentationFormat>On-screen Show (4:3)</PresentationFormat>
  <Paragraphs>565</Paragraphs>
  <Slides>69</Slides>
  <Notes>17</Notes>
  <HiddenSlides>5</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69</vt:i4>
      </vt:variant>
    </vt:vector>
  </HeadingPairs>
  <TitlesOfParts>
    <vt:vector size="85" baseType="lpstr">
      <vt:lpstr>Arial</vt:lpstr>
      <vt:lpstr>Calibri</vt:lpstr>
      <vt:lpstr>Consolas</vt:lpstr>
      <vt:lpstr>Courier New</vt:lpstr>
      <vt:lpstr>Script MT Bold</vt:lpstr>
      <vt:lpstr>Segoe</vt:lpstr>
      <vt:lpstr>Segoe Light</vt:lpstr>
      <vt:lpstr>Segoe UI</vt:lpstr>
      <vt:lpstr>Wingdings</vt: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Top Azure Features Every ASP.NET Developer Should Know About Or… A bunch of ways to use  the Microsoft Azure cloud w/o going all in</vt:lpstr>
      <vt:lpstr>PowerPoint Presentation</vt:lpstr>
      <vt:lpstr>My name is Bill Wilder</vt:lpstr>
      <vt:lpstr>Who is this guy???</vt:lpstr>
      <vt:lpstr>PowerPoint Presentation</vt:lpstr>
      <vt:lpstr>PowerPoint Presentation</vt:lpstr>
      <vt:lpstr>Base64-encoding</vt:lpstr>
      <vt:lpstr>PowerPoint Presentation</vt:lpstr>
      <vt:lpstr>Overview</vt:lpstr>
      <vt:lpstr>IaaS According to Gartner http://www.gartner.com/technology/reprints.do?id=1-1IMDMZ8&amp;ct=130819&amp;st=sb </vt:lpstr>
      <vt:lpstr>PaaS According to Gartner http://www.gartner.com/technology/reprints.do?ct=140108&amp;id=1-1P502BX&amp;st=sb  </vt:lpstr>
      <vt:lpstr>Original PaaS-focused S+S Vision</vt:lpstr>
      <vt:lpstr>PowerPoint Presentation</vt:lpstr>
      <vt:lpstr>PowerPoint Presentation</vt:lpstr>
      <vt:lpstr>PowerPoint Presentation</vt:lpstr>
      <vt:lpstr>Software + Services</vt:lpstr>
      <vt:lpstr>PowerPoint Presentation</vt:lpstr>
      <vt:lpstr>The Azure Portal</vt:lpstr>
      <vt:lpstr>des questions?</vt:lpstr>
      <vt:lpstr>Demos</vt:lpstr>
      <vt:lpstr>Let’s get into demo mode</vt:lpstr>
      <vt:lpstr>des questions?</vt:lpstr>
      <vt:lpstr>Microsoft Azure  Data Center Regions</vt:lpstr>
      <vt:lpstr>Azure Map Monthly Costs?</vt:lpstr>
      <vt:lpstr>Each Storage Account (ns)...</vt:lpstr>
      <vt:lpstr>Valet Key Pattern</vt:lpstr>
      <vt:lpstr>Valet Key Pattern</vt:lpstr>
      <vt:lpstr>des questions?</vt:lpstr>
      <vt:lpstr>ETW, EventSource, and SLAB for Logging, Instrumentation, and Telemetry</vt:lpstr>
      <vt:lpstr>In Distributed Systems…</vt:lpstr>
      <vt:lpstr>Logging Today</vt:lpstr>
      <vt:lpstr>Most Common Logging Today</vt:lpstr>
      <vt:lpstr>2nd Most Common Logging Today</vt:lpstr>
      <vt:lpstr>3rd Most Common Logging Today</vt:lpstr>
      <vt:lpstr>Logging Challenge:  Reactive: something unexpected happened  Not solution-oriented: why am I logging  this and what do I hope to learn from it? who is the audience?</vt:lpstr>
      <vt:lpstr>Proactive Instrumentation (Telemetry?)</vt:lpstr>
      <vt:lpstr>Some Challenges from Prior Slide…</vt:lpstr>
      <vt:lpstr>Event Tracing for Windows ETW</vt:lpstr>
      <vt:lpstr>ETW Background</vt:lpstr>
      <vt:lpstr>PowerPoint Presentation</vt:lpstr>
      <vt:lpstr>EventSource class (.NET 4.5)</vt:lpstr>
      <vt:lpstr>Consuming ETW Events</vt:lpstr>
      <vt:lpstr>Demo  Custom EventSource + PerfView + Web API Application Scenario + SLAB Listener + Unit Test</vt:lpstr>
      <vt:lpstr>How is this better than log4net?</vt:lpstr>
      <vt:lpstr>How is this WAY BETTER than log4net?</vt:lpstr>
      <vt:lpstr>Limitations of ETW</vt:lpstr>
      <vt:lpstr>ETW Tips &amp; Tricks</vt:lpstr>
      <vt:lpstr>Semantic Logging Application Block</vt:lpstr>
      <vt:lpstr>When does  Logging  become  Telemetry</vt:lpstr>
      <vt:lpstr>PowerPoint Presentation</vt:lpstr>
      <vt:lpstr>Telemetry</vt:lpstr>
      <vt:lpstr>TDD</vt:lpstr>
      <vt:lpstr>Semantic Logging is a Mindset</vt:lpstr>
      <vt:lpstr>Questions Telemetry Can Answer</vt:lpstr>
      <vt:lpstr>Better-Defined  Automatable</vt:lpstr>
      <vt:lpstr>Tools for Answering Questions</vt:lpstr>
      <vt:lpstr>The Right Tool for the Job</vt:lpstr>
      <vt:lpstr>ELMAH email</vt:lpstr>
      <vt:lpstr>Glimpse</vt:lpstr>
      <vt:lpstr>Google Analytics Real Time</vt:lpstr>
      <vt:lpstr>Bill’s Logging &amp; Telemetry Stack</vt:lpstr>
      <vt:lpstr>So Now What?</vt:lpstr>
      <vt:lpstr>Resources</vt:lpstr>
      <vt:lpstr>More Resources</vt:lpstr>
      <vt:lpstr>Look at (if time)</vt:lpstr>
      <vt:lpstr>des questions?</vt:lpstr>
      <vt:lpstr>des questions?</vt:lpstr>
      <vt:lpstr>PowerPoint Presentation</vt:lpstr>
      <vt:lpstr>How to Contact Bill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Microsoft account</cp:lastModifiedBy>
  <cp:revision>936</cp:revision>
  <cp:lastPrinted>2014-04-23T20:58:34Z</cp:lastPrinted>
  <dcterms:created xsi:type="dcterms:W3CDTF">2011-03-08T16:00:15Z</dcterms:created>
  <dcterms:modified xsi:type="dcterms:W3CDTF">2014-05-04T20:08:59Z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