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6.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89" r:id="rId6"/>
    <p:sldMasterId id="2147483704" r:id="rId7"/>
    <p:sldMasterId id="2147483721" r:id="rId8"/>
    <p:sldMasterId id="2147483738" r:id="rId9"/>
    <p:sldMasterId id="2147483755" r:id="rId10"/>
  </p:sldMasterIdLst>
  <p:notesMasterIdLst>
    <p:notesMasterId r:id="rId95"/>
  </p:notesMasterIdLst>
  <p:handoutMasterIdLst>
    <p:handoutMasterId r:id="rId96"/>
  </p:handoutMasterIdLst>
  <p:sldIdLst>
    <p:sldId id="726" r:id="rId11"/>
    <p:sldId id="727" r:id="rId12"/>
    <p:sldId id="728" r:id="rId13"/>
    <p:sldId id="734" r:id="rId14"/>
    <p:sldId id="661" r:id="rId15"/>
    <p:sldId id="705" r:id="rId16"/>
    <p:sldId id="603" r:id="rId17"/>
    <p:sldId id="695" r:id="rId18"/>
    <p:sldId id="709" r:id="rId19"/>
    <p:sldId id="730" r:id="rId20"/>
    <p:sldId id="712" r:id="rId21"/>
    <p:sldId id="713" r:id="rId22"/>
    <p:sldId id="673" r:id="rId23"/>
    <p:sldId id="674" r:id="rId24"/>
    <p:sldId id="666" r:id="rId25"/>
    <p:sldId id="710" r:id="rId26"/>
    <p:sldId id="711" r:id="rId27"/>
    <p:sldId id="717" r:id="rId28"/>
    <p:sldId id="718" r:id="rId29"/>
    <p:sldId id="719" r:id="rId30"/>
    <p:sldId id="720" r:id="rId31"/>
    <p:sldId id="721" r:id="rId32"/>
    <p:sldId id="722" r:id="rId33"/>
    <p:sldId id="723" r:id="rId34"/>
    <p:sldId id="724" r:id="rId35"/>
    <p:sldId id="725" r:id="rId36"/>
    <p:sldId id="716" r:id="rId37"/>
    <p:sldId id="706" r:id="rId38"/>
    <p:sldId id="708" r:id="rId39"/>
    <p:sldId id="676" r:id="rId40"/>
    <p:sldId id="702" r:id="rId41"/>
    <p:sldId id="612" r:id="rId42"/>
    <p:sldId id="613" r:id="rId43"/>
    <p:sldId id="614" r:id="rId44"/>
    <p:sldId id="681" r:id="rId45"/>
    <p:sldId id="627" r:id="rId46"/>
    <p:sldId id="677" r:id="rId47"/>
    <p:sldId id="680" r:id="rId48"/>
    <p:sldId id="617" r:id="rId49"/>
    <p:sldId id="619" r:id="rId50"/>
    <p:sldId id="698" r:id="rId51"/>
    <p:sldId id="696" r:id="rId52"/>
    <p:sldId id="618" r:id="rId53"/>
    <p:sldId id="620" r:id="rId54"/>
    <p:sldId id="621" r:id="rId55"/>
    <p:sldId id="622" r:id="rId56"/>
    <p:sldId id="623" r:id="rId57"/>
    <p:sldId id="628" r:id="rId58"/>
    <p:sldId id="629" r:id="rId59"/>
    <p:sldId id="630" r:id="rId60"/>
    <p:sldId id="631" r:id="rId61"/>
    <p:sldId id="632" r:id="rId62"/>
    <p:sldId id="670" r:id="rId63"/>
    <p:sldId id="633" r:id="rId64"/>
    <p:sldId id="691" r:id="rId65"/>
    <p:sldId id="735" r:id="rId66"/>
    <p:sldId id="736" r:id="rId67"/>
    <p:sldId id="707" r:id="rId68"/>
    <p:sldId id="732" r:id="rId69"/>
    <p:sldId id="733" r:id="rId70"/>
    <p:sldId id="703" r:id="rId71"/>
    <p:sldId id="685" r:id="rId72"/>
    <p:sldId id="686" r:id="rId73"/>
    <p:sldId id="700" r:id="rId74"/>
    <p:sldId id="687" r:id="rId75"/>
    <p:sldId id="688" r:id="rId76"/>
    <p:sldId id="689" r:id="rId77"/>
    <p:sldId id="690" r:id="rId78"/>
    <p:sldId id="692" r:id="rId79"/>
    <p:sldId id="679" r:id="rId80"/>
    <p:sldId id="714" r:id="rId81"/>
    <p:sldId id="634" r:id="rId82"/>
    <p:sldId id="671" r:id="rId83"/>
    <p:sldId id="715" r:id="rId84"/>
    <p:sldId id="729" r:id="rId85"/>
    <p:sldId id="693" r:id="rId86"/>
    <p:sldId id="694" r:id="rId87"/>
    <p:sldId id="639" r:id="rId88"/>
    <p:sldId id="704" r:id="rId89"/>
    <p:sldId id="640" r:id="rId90"/>
    <p:sldId id="641" r:id="rId91"/>
    <p:sldId id="551" r:id="rId92"/>
    <p:sldId id="636" r:id="rId93"/>
    <p:sldId id="595" r:id="rId9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94" autoAdjust="0"/>
    <p:restoredTop sz="72258" autoAdjust="0"/>
  </p:normalViewPr>
  <p:slideViewPr>
    <p:cSldViewPr>
      <p:cViewPr varScale="1">
        <p:scale>
          <a:sx n="71" d="100"/>
          <a:sy n="71" d="100"/>
        </p:scale>
        <p:origin x="64" y="348"/>
      </p:cViewPr>
      <p:guideLst>
        <p:guide orient="horz" pos="2160"/>
        <p:guide pos="2880"/>
      </p:guideLst>
    </p:cSldViewPr>
  </p:slideViewPr>
  <p:outlineViewPr>
    <p:cViewPr>
      <p:scale>
        <a:sx n="33" d="100"/>
        <a:sy n="33" d="100"/>
      </p:scale>
      <p:origin x="48" y="33510"/>
    </p:cViewPr>
  </p:outlineViewPr>
  <p:notesTextViewPr>
    <p:cViewPr>
      <p:scale>
        <a:sx n="1" d="1"/>
        <a:sy n="1" d="1"/>
      </p:scale>
      <p:origin x="0" y="0"/>
    </p:cViewPr>
  </p:notesTextViewPr>
  <p:sorterViewPr>
    <p:cViewPr>
      <p:scale>
        <a:sx n="90" d="100"/>
        <a:sy n="90" d="100"/>
      </p:scale>
      <p:origin x="0" y="2388"/>
    </p:cViewPr>
  </p:sorterViewPr>
  <p:notesViewPr>
    <p:cSldViewPr>
      <p:cViewPr varScale="1">
        <p:scale>
          <a:sx n="56" d="100"/>
          <a:sy n="56" d="100"/>
        </p:scale>
        <p:origin x="-2238" y="-84"/>
      </p:cViewPr>
      <p:guideLst>
        <p:guide orient="horz" pos="2880"/>
        <p:guide pos="2160"/>
      </p:guideLst>
    </p:cSldViewPr>
  </p:notesViewPr>
  <p:gridSpacing cx="304495" cy="304495"/>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slide" Target="slides/slide58.xml"/><Relationship Id="rId76" Type="http://schemas.openxmlformats.org/officeDocument/2006/relationships/slide" Target="slides/slide66.xml"/><Relationship Id="rId84" Type="http://schemas.openxmlformats.org/officeDocument/2006/relationships/slide" Target="slides/slide74.xml"/><Relationship Id="rId89" Type="http://schemas.openxmlformats.org/officeDocument/2006/relationships/slide" Target="slides/slide79.xml"/><Relationship Id="rId97" Type="http://schemas.openxmlformats.org/officeDocument/2006/relationships/presProps" Target="presProps.xml"/><Relationship Id="rId7" Type="http://schemas.openxmlformats.org/officeDocument/2006/relationships/slideMaster" Target="slideMasters/slideMaster4.xml"/><Relationship Id="rId71" Type="http://schemas.openxmlformats.org/officeDocument/2006/relationships/slide" Target="slides/slide61.xml"/><Relationship Id="rId92" Type="http://schemas.openxmlformats.org/officeDocument/2006/relationships/slide" Target="slides/slide82.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slide" Target="slides/slide64.xml"/><Relationship Id="rId79" Type="http://schemas.openxmlformats.org/officeDocument/2006/relationships/slide" Target="slides/slide69.xml"/><Relationship Id="rId87" Type="http://schemas.openxmlformats.org/officeDocument/2006/relationships/slide" Target="slides/slide77.xml"/><Relationship Id="rId5" Type="http://schemas.openxmlformats.org/officeDocument/2006/relationships/slideMaster" Target="slideMasters/slideMaster2.xml"/><Relationship Id="rId61" Type="http://schemas.openxmlformats.org/officeDocument/2006/relationships/slide" Target="slides/slide51.xml"/><Relationship Id="rId82" Type="http://schemas.openxmlformats.org/officeDocument/2006/relationships/slide" Target="slides/slide72.xml"/><Relationship Id="rId90" Type="http://schemas.openxmlformats.org/officeDocument/2006/relationships/slide" Target="slides/slide80.xml"/><Relationship Id="rId95" Type="http://schemas.openxmlformats.org/officeDocument/2006/relationships/notesMaster" Target="notesMasters/notesMaster1.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slide" Target="slides/slide67.xml"/><Relationship Id="rId100"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slide" Target="slides/slide70.xml"/><Relationship Id="rId85" Type="http://schemas.openxmlformats.org/officeDocument/2006/relationships/slide" Target="slides/slide75.xml"/><Relationship Id="rId93" Type="http://schemas.openxmlformats.org/officeDocument/2006/relationships/slide" Target="slides/slide83.xml"/><Relationship Id="rId98"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slide" Target="slides/slide78.xml"/><Relationship Id="rId91" Type="http://schemas.openxmlformats.org/officeDocument/2006/relationships/slide" Target="slides/slide81.xml"/><Relationship Id="rId96"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openxmlformats.org/officeDocument/2006/relationships/slide" Target="slides/slide84.xml"/><Relationship Id="rId9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0978CC-1D7E-4AA9-A556-4789769F39FD}" type="doc">
      <dgm:prSet loTypeId="urn:microsoft.com/office/officeart/2005/8/layout/pyramid1" loCatId="pyramid" qsTypeId="urn:microsoft.com/office/officeart/2005/8/quickstyle/simple1" qsCatId="simple" csTypeId="urn:microsoft.com/office/officeart/2005/8/colors/accent1_2" csCatId="accent1" phldr="1"/>
      <dgm:spPr/>
    </dgm:pt>
    <dgm:pt modelId="{E1612B80-299B-4832-A084-951AB24C39C5}">
      <dgm:prSet phldrT="[Text]" custT="1"/>
      <dgm:spPr/>
      <dgm:t>
        <a:bodyPr/>
        <a:lstStyle/>
        <a:p>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Users</a:t>
          </a:r>
          <a:endParaRPr lang="en-US" sz="4000" b="0" strike="sngStrike" dirty="0"/>
        </a:p>
      </dgm:t>
    </dgm:pt>
    <dgm:pt modelId="{35DC5747-1F28-4A2D-AF6C-005E6A443428}" type="parTrans" cxnId="{B689BB64-1762-4D0C-9A96-8B5F09AB90A8}">
      <dgm:prSet/>
      <dgm:spPr/>
      <dgm:t>
        <a:bodyPr/>
        <a:lstStyle/>
        <a:p>
          <a:endParaRPr lang="en-US"/>
        </a:p>
      </dgm:t>
    </dgm:pt>
    <dgm:pt modelId="{740C6A62-ED12-4711-BBCD-9B626C83B96F}" type="sibTrans" cxnId="{B689BB64-1762-4D0C-9A96-8B5F09AB90A8}">
      <dgm:prSet/>
      <dgm:spPr/>
      <dgm:t>
        <a:bodyPr/>
        <a:lstStyle/>
        <a:p>
          <a:endParaRPr lang="en-US"/>
        </a:p>
      </dgm:t>
    </dgm:pt>
    <dgm:pt modelId="{43723D1C-5306-4D4A-9E5A-53FFBDA3114D}">
      <dgm:prSet phldrT="[Text]" custT="1"/>
      <dgm:spPr/>
      <dgm:t>
        <a:bodyPr/>
        <a:lstStyle/>
        <a:p>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Applications</a:t>
          </a:r>
          <a:endParaRPr lang="en-US" sz="4000" dirty="0"/>
        </a:p>
      </dgm:t>
    </dgm:pt>
    <dgm:pt modelId="{D2827F08-E469-4DC4-98C3-7CDB35DB766D}" type="parTrans" cxnId="{F95F656C-6F7D-4237-B9BD-EEB1B367816E}">
      <dgm:prSet/>
      <dgm:spPr/>
      <dgm:t>
        <a:bodyPr/>
        <a:lstStyle/>
        <a:p>
          <a:endParaRPr lang="en-US"/>
        </a:p>
      </dgm:t>
    </dgm:pt>
    <dgm:pt modelId="{7065D96F-0263-46F2-A98F-56AD99DDB871}" type="sibTrans" cxnId="{F95F656C-6F7D-4237-B9BD-EEB1B367816E}">
      <dgm:prSet/>
      <dgm:spPr/>
      <dgm:t>
        <a:bodyPr/>
        <a:lstStyle/>
        <a:p>
          <a:endParaRPr lang="en-US"/>
        </a:p>
      </dgm:t>
    </dgm:pt>
    <dgm:pt modelId="{39DBB97A-3F59-45BB-BF7D-79E157B8D89A}">
      <dgm:prSet phldrT="[Text]" custT="1"/>
      <dgm:spPr/>
      <dgm:t>
        <a:bodyPr/>
        <a:lstStyle/>
        <a:p>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Virtual Machines</a:t>
          </a:r>
          <a:endParaRPr lang="en-US" sz="4000" b="0" dirty="0"/>
        </a:p>
      </dgm:t>
    </dgm:pt>
    <dgm:pt modelId="{4A4E209B-ED70-4CD5-BB71-232935694F2E}" type="parTrans" cxnId="{DF60B743-57B8-4A76-A84C-D126D3583E37}">
      <dgm:prSet/>
      <dgm:spPr/>
      <dgm:t>
        <a:bodyPr/>
        <a:lstStyle/>
        <a:p>
          <a:endParaRPr lang="en-US"/>
        </a:p>
      </dgm:t>
    </dgm:pt>
    <dgm:pt modelId="{572B243A-A9C0-42D5-9C4F-253BF851121E}" type="sibTrans" cxnId="{DF60B743-57B8-4A76-A84C-D126D3583E37}">
      <dgm:prSet/>
      <dgm:spPr/>
      <dgm:t>
        <a:bodyPr/>
        <a:lstStyle/>
        <a:p>
          <a:endParaRPr lang="en-US"/>
        </a:p>
      </dgm:t>
    </dgm:pt>
    <dgm:pt modelId="{AB915891-B5C6-4972-8DB3-500F497BF88D}" type="pres">
      <dgm:prSet presAssocID="{F20978CC-1D7E-4AA9-A556-4789769F39FD}" presName="Name0" presStyleCnt="0">
        <dgm:presLayoutVars>
          <dgm:dir/>
          <dgm:animLvl val="lvl"/>
          <dgm:resizeHandles val="exact"/>
        </dgm:presLayoutVars>
      </dgm:prSet>
      <dgm:spPr/>
    </dgm:pt>
    <dgm:pt modelId="{11107F07-84E2-44CE-B22C-D6CD666379BD}" type="pres">
      <dgm:prSet presAssocID="{E1612B80-299B-4832-A084-951AB24C39C5}" presName="Name8" presStyleCnt="0"/>
      <dgm:spPr/>
    </dgm:pt>
    <dgm:pt modelId="{85B9F11D-20AA-4E86-9E84-80B49E192FC0}" type="pres">
      <dgm:prSet presAssocID="{E1612B80-299B-4832-A084-951AB24C39C5}" presName="level" presStyleLbl="node1" presStyleIdx="0" presStyleCnt="3">
        <dgm:presLayoutVars>
          <dgm:chMax val="1"/>
          <dgm:bulletEnabled val="1"/>
        </dgm:presLayoutVars>
      </dgm:prSet>
      <dgm:spPr/>
      <dgm:t>
        <a:bodyPr/>
        <a:lstStyle/>
        <a:p>
          <a:endParaRPr lang="en-US"/>
        </a:p>
      </dgm:t>
    </dgm:pt>
    <dgm:pt modelId="{C1B6E185-774E-4A9B-859D-3640672CF529}" type="pres">
      <dgm:prSet presAssocID="{E1612B80-299B-4832-A084-951AB24C39C5}" presName="levelTx" presStyleLbl="revTx" presStyleIdx="0" presStyleCnt="0">
        <dgm:presLayoutVars>
          <dgm:chMax val="1"/>
          <dgm:bulletEnabled val="1"/>
        </dgm:presLayoutVars>
      </dgm:prSet>
      <dgm:spPr/>
      <dgm:t>
        <a:bodyPr/>
        <a:lstStyle/>
        <a:p>
          <a:endParaRPr lang="en-US"/>
        </a:p>
      </dgm:t>
    </dgm:pt>
    <dgm:pt modelId="{F7C07A19-DDAB-4C00-BA0A-D5B1582EE205}" type="pres">
      <dgm:prSet presAssocID="{43723D1C-5306-4D4A-9E5A-53FFBDA3114D}" presName="Name8" presStyleCnt="0"/>
      <dgm:spPr/>
    </dgm:pt>
    <dgm:pt modelId="{30F034F8-BB2F-49BB-BE98-17062A35B1F8}" type="pres">
      <dgm:prSet presAssocID="{43723D1C-5306-4D4A-9E5A-53FFBDA3114D}" presName="level" presStyleLbl="node1" presStyleIdx="1" presStyleCnt="3">
        <dgm:presLayoutVars>
          <dgm:chMax val="1"/>
          <dgm:bulletEnabled val="1"/>
        </dgm:presLayoutVars>
      </dgm:prSet>
      <dgm:spPr/>
      <dgm:t>
        <a:bodyPr/>
        <a:lstStyle/>
        <a:p>
          <a:endParaRPr lang="en-US"/>
        </a:p>
      </dgm:t>
    </dgm:pt>
    <dgm:pt modelId="{EEAE7254-C15E-4375-9E70-9F627F08ED00}" type="pres">
      <dgm:prSet presAssocID="{43723D1C-5306-4D4A-9E5A-53FFBDA3114D}" presName="levelTx" presStyleLbl="revTx" presStyleIdx="0" presStyleCnt="0">
        <dgm:presLayoutVars>
          <dgm:chMax val="1"/>
          <dgm:bulletEnabled val="1"/>
        </dgm:presLayoutVars>
      </dgm:prSet>
      <dgm:spPr/>
      <dgm:t>
        <a:bodyPr/>
        <a:lstStyle/>
        <a:p>
          <a:endParaRPr lang="en-US"/>
        </a:p>
      </dgm:t>
    </dgm:pt>
    <dgm:pt modelId="{0B999996-F724-4D57-8C69-E1D396A49590}" type="pres">
      <dgm:prSet presAssocID="{39DBB97A-3F59-45BB-BF7D-79E157B8D89A}" presName="Name8" presStyleCnt="0"/>
      <dgm:spPr/>
    </dgm:pt>
    <dgm:pt modelId="{7CAA145F-D33E-4502-BFF7-96106DD05A4E}" type="pres">
      <dgm:prSet presAssocID="{39DBB97A-3F59-45BB-BF7D-79E157B8D89A}" presName="level" presStyleLbl="node1" presStyleIdx="2" presStyleCnt="3">
        <dgm:presLayoutVars>
          <dgm:chMax val="1"/>
          <dgm:bulletEnabled val="1"/>
        </dgm:presLayoutVars>
      </dgm:prSet>
      <dgm:spPr/>
      <dgm:t>
        <a:bodyPr/>
        <a:lstStyle/>
        <a:p>
          <a:endParaRPr lang="en-US"/>
        </a:p>
      </dgm:t>
    </dgm:pt>
    <dgm:pt modelId="{13656795-9F93-4B3D-8C02-1CBD9851F5F6}" type="pres">
      <dgm:prSet presAssocID="{39DBB97A-3F59-45BB-BF7D-79E157B8D89A}" presName="levelTx" presStyleLbl="revTx" presStyleIdx="0" presStyleCnt="0">
        <dgm:presLayoutVars>
          <dgm:chMax val="1"/>
          <dgm:bulletEnabled val="1"/>
        </dgm:presLayoutVars>
      </dgm:prSet>
      <dgm:spPr/>
      <dgm:t>
        <a:bodyPr/>
        <a:lstStyle/>
        <a:p>
          <a:endParaRPr lang="en-US"/>
        </a:p>
      </dgm:t>
    </dgm:pt>
  </dgm:ptLst>
  <dgm:cxnLst>
    <dgm:cxn modelId="{783C1D08-F220-4A6E-90CC-920125F0C787}" type="presOf" srcId="{F20978CC-1D7E-4AA9-A556-4789769F39FD}" destId="{AB915891-B5C6-4972-8DB3-500F497BF88D}" srcOrd="0" destOrd="0" presId="urn:microsoft.com/office/officeart/2005/8/layout/pyramid1"/>
    <dgm:cxn modelId="{F95F656C-6F7D-4237-B9BD-EEB1B367816E}" srcId="{F20978CC-1D7E-4AA9-A556-4789769F39FD}" destId="{43723D1C-5306-4D4A-9E5A-53FFBDA3114D}" srcOrd="1" destOrd="0" parTransId="{D2827F08-E469-4DC4-98C3-7CDB35DB766D}" sibTransId="{7065D96F-0263-46F2-A98F-56AD99DDB871}"/>
    <dgm:cxn modelId="{B3080EC8-15B7-4FCA-8A05-8EB61AF475D0}" type="presOf" srcId="{39DBB97A-3F59-45BB-BF7D-79E157B8D89A}" destId="{13656795-9F93-4B3D-8C02-1CBD9851F5F6}" srcOrd="1" destOrd="0" presId="urn:microsoft.com/office/officeart/2005/8/layout/pyramid1"/>
    <dgm:cxn modelId="{9A699E1E-532B-4E3E-9FEB-AA874FBA23A0}" type="presOf" srcId="{E1612B80-299B-4832-A084-951AB24C39C5}" destId="{C1B6E185-774E-4A9B-859D-3640672CF529}" srcOrd="1" destOrd="0" presId="urn:microsoft.com/office/officeart/2005/8/layout/pyramid1"/>
    <dgm:cxn modelId="{DF60B743-57B8-4A76-A84C-D126D3583E37}" srcId="{F20978CC-1D7E-4AA9-A556-4789769F39FD}" destId="{39DBB97A-3F59-45BB-BF7D-79E157B8D89A}" srcOrd="2" destOrd="0" parTransId="{4A4E209B-ED70-4CD5-BB71-232935694F2E}" sibTransId="{572B243A-A9C0-42D5-9C4F-253BF851121E}"/>
    <dgm:cxn modelId="{B689BB64-1762-4D0C-9A96-8B5F09AB90A8}" srcId="{F20978CC-1D7E-4AA9-A556-4789769F39FD}" destId="{E1612B80-299B-4832-A084-951AB24C39C5}" srcOrd="0" destOrd="0" parTransId="{35DC5747-1F28-4A2D-AF6C-005E6A443428}" sibTransId="{740C6A62-ED12-4711-BBCD-9B626C83B96F}"/>
    <dgm:cxn modelId="{BEFCF8B0-C4F1-4AC6-9740-859D8D625625}" type="presOf" srcId="{39DBB97A-3F59-45BB-BF7D-79E157B8D89A}" destId="{7CAA145F-D33E-4502-BFF7-96106DD05A4E}" srcOrd="0" destOrd="0" presId="urn:microsoft.com/office/officeart/2005/8/layout/pyramid1"/>
    <dgm:cxn modelId="{6327B6AD-0C74-4E0F-9099-6D479AE23A64}" type="presOf" srcId="{43723D1C-5306-4D4A-9E5A-53FFBDA3114D}" destId="{EEAE7254-C15E-4375-9E70-9F627F08ED00}" srcOrd="1" destOrd="0" presId="urn:microsoft.com/office/officeart/2005/8/layout/pyramid1"/>
    <dgm:cxn modelId="{896B675B-6C6B-4C51-9E78-49139F4DFC0A}" type="presOf" srcId="{43723D1C-5306-4D4A-9E5A-53FFBDA3114D}" destId="{30F034F8-BB2F-49BB-BE98-17062A35B1F8}" srcOrd="0" destOrd="0" presId="urn:microsoft.com/office/officeart/2005/8/layout/pyramid1"/>
    <dgm:cxn modelId="{E15694C3-DE2F-4112-A9AD-4F6A1705A4D3}" type="presOf" srcId="{E1612B80-299B-4832-A084-951AB24C39C5}" destId="{85B9F11D-20AA-4E86-9E84-80B49E192FC0}" srcOrd="0" destOrd="0" presId="urn:microsoft.com/office/officeart/2005/8/layout/pyramid1"/>
    <dgm:cxn modelId="{0E87BCC1-551A-495D-9914-CB38474C9DD6}" type="presParOf" srcId="{AB915891-B5C6-4972-8DB3-500F497BF88D}" destId="{11107F07-84E2-44CE-B22C-D6CD666379BD}" srcOrd="0" destOrd="0" presId="urn:microsoft.com/office/officeart/2005/8/layout/pyramid1"/>
    <dgm:cxn modelId="{AE1C4885-84CA-40D1-93E8-ECA5030EB268}" type="presParOf" srcId="{11107F07-84E2-44CE-B22C-D6CD666379BD}" destId="{85B9F11D-20AA-4E86-9E84-80B49E192FC0}" srcOrd="0" destOrd="0" presId="urn:microsoft.com/office/officeart/2005/8/layout/pyramid1"/>
    <dgm:cxn modelId="{4F459ED2-4486-41C1-82B2-B72DD61E3BF0}" type="presParOf" srcId="{11107F07-84E2-44CE-B22C-D6CD666379BD}" destId="{C1B6E185-774E-4A9B-859D-3640672CF529}" srcOrd="1" destOrd="0" presId="urn:microsoft.com/office/officeart/2005/8/layout/pyramid1"/>
    <dgm:cxn modelId="{4F6CD498-D943-4AB0-963B-7DC9DCF04BFD}" type="presParOf" srcId="{AB915891-B5C6-4972-8DB3-500F497BF88D}" destId="{F7C07A19-DDAB-4C00-BA0A-D5B1582EE205}" srcOrd="1" destOrd="0" presId="urn:microsoft.com/office/officeart/2005/8/layout/pyramid1"/>
    <dgm:cxn modelId="{4F3EFFED-8CBC-4ADC-9EFF-515D70177CB4}" type="presParOf" srcId="{F7C07A19-DDAB-4C00-BA0A-D5B1582EE205}" destId="{30F034F8-BB2F-49BB-BE98-17062A35B1F8}" srcOrd="0" destOrd="0" presId="urn:microsoft.com/office/officeart/2005/8/layout/pyramid1"/>
    <dgm:cxn modelId="{D830F2ED-FA40-451D-974E-7793B50E3012}" type="presParOf" srcId="{F7C07A19-DDAB-4C00-BA0A-D5B1582EE205}" destId="{EEAE7254-C15E-4375-9E70-9F627F08ED00}" srcOrd="1" destOrd="0" presId="urn:microsoft.com/office/officeart/2005/8/layout/pyramid1"/>
    <dgm:cxn modelId="{AD6A984D-B710-4E7C-9D5B-EA0E01A2EC55}" type="presParOf" srcId="{AB915891-B5C6-4972-8DB3-500F497BF88D}" destId="{0B999996-F724-4D57-8C69-E1D396A49590}" srcOrd="2" destOrd="0" presId="urn:microsoft.com/office/officeart/2005/8/layout/pyramid1"/>
    <dgm:cxn modelId="{F06B7D62-9FBA-487C-BEC8-A9011F8A1DE3}" type="presParOf" srcId="{0B999996-F724-4D57-8C69-E1D396A49590}" destId="{7CAA145F-D33E-4502-BFF7-96106DD05A4E}" srcOrd="0" destOrd="0" presId="urn:microsoft.com/office/officeart/2005/8/layout/pyramid1"/>
    <dgm:cxn modelId="{357E2DE6-3C6E-4742-A43E-6DF682F676FD}" type="presParOf" srcId="{0B999996-F724-4D57-8C69-E1D396A49590}" destId="{13656795-9F93-4B3D-8C02-1CBD9851F5F6}"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7EF7C49-F71C-4271-B3B6-3DDACCA89D23}" type="doc">
      <dgm:prSet loTypeId="urn:microsoft.com/office/officeart/2005/8/layout/venn1" loCatId="relationship" qsTypeId="urn:microsoft.com/office/officeart/2005/8/quickstyle/simple1" qsCatId="simple" csTypeId="urn:microsoft.com/office/officeart/2005/8/colors/accent1_2" csCatId="accent1" phldr="1"/>
      <dgm:spPr/>
    </dgm:pt>
    <dgm:pt modelId="{8060B6AB-4B03-48D3-8FB0-CFCD6E9F6842}">
      <dgm:prSet phldrT="[Text]"/>
      <dgm:spPr/>
      <dgm:t>
        <a:bodyPr/>
        <a:lstStyle/>
        <a:p>
          <a:endParaRPr lang="en-US" dirty="0"/>
        </a:p>
      </dgm:t>
    </dgm:pt>
    <dgm:pt modelId="{9C522A38-72E6-4F6F-AF4C-F8706D3CAAE0}" type="parTrans" cxnId="{35519C60-5E57-4C3B-BDF8-F9F8D63ADC5D}">
      <dgm:prSet/>
      <dgm:spPr/>
      <dgm:t>
        <a:bodyPr/>
        <a:lstStyle/>
        <a:p>
          <a:endParaRPr lang="en-US"/>
        </a:p>
      </dgm:t>
    </dgm:pt>
    <dgm:pt modelId="{DA82F055-B85F-4DCF-9E98-35AD077AAEBE}" type="sibTrans" cxnId="{35519C60-5E57-4C3B-BDF8-F9F8D63ADC5D}">
      <dgm:prSet/>
      <dgm:spPr/>
      <dgm:t>
        <a:bodyPr/>
        <a:lstStyle/>
        <a:p>
          <a:endParaRPr lang="en-US"/>
        </a:p>
      </dgm:t>
    </dgm:pt>
    <dgm:pt modelId="{B22F5E43-5BD1-4AC6-813E-8B0FA2FC39B6}">
      <dgm:prSet phldrT="[Text]"/>
      <dgm:spPr/>
      <dgm:t>
        <a:bodyPr/>
        <a:lstStyle/>
        <a:p>
          <a:endParaRPr lang="en-US" dirty="0"/>
        </a:p>
      </dgm:t>
    </dgm:pt>
    <dgm:pt modelId="{060A79E6-AA43-4328-9CF4-58231D706829}" type="parTrans" cxnId="{865370E9-3191-4396-8CC0-4F0ACB24557E}">
      <dgm:prSet/>
      <dgm:spPr/>
      <dgm:t>
        <a:bodyPr/>
        <a:lstStyle/>
        <a:p>
          <a:endParaRPr lang="en-US"/>
        </a:p>
      </dgm:t>
    </dgm:pt>
    <dgm:pt modelId="{FE1AF69F-5FA3-4F55-8A5A-56A34D194C8F}" type="sibTrans" cxnId="{865370E9-3191-4396-8CC0-4F0ACB24557E}">
      <dgm:prSet/>
      <dgm:spPr/>
      <dgm:t>
        <a:bodyPr/>
        <a:lstStyle/>
        <a:p>
          <a:endParaRPr lang="en-US"/>
        </a:p>
      </dgm:t>
    </dgm:pt>
    <dgm:pt modelId="{6EFE2319-573D-491B-8AA4-A5B58C3A114B}" type="pres">
      <dgm:prSet presAssocID="{47EF7C49-F71C-4271-B3B6-3DDACCA89D23}" presName="compositeShape" presStyleCnt="0">
        <dgm:presLayoutVars>
          <dgm:chMax val="7"/>
          <dgm:dir/>
          <dgm:resizeHandles val="exact"/>
        </dgm:presLayoutVars>
      </dgm:prSet>
      <dgm:spPr/>
    </dgm:pt>
    <dgm:pt modelId="{352CBF2E-3B60-433D-995E-722189DAC285}" type="pres">
      <dgm:prSet presAssocID="{8060B6AB-4B03-48D3-8FB0-CFCD6E9F6842}" presName="circ1" presStyleLbl="vennNode1" presStyleIdx="0" presStyleCnt="2" custLinFactNeighborX="20086"/>
      <dgm:spPr/>
      <dgm:t>
        <a:bodyPr/>
        <a:lstStyle/>
        <a:p>
          <a:endParaRPr lang="en-US"/>
        </a:p>
      </dgm:t>
    </dgm:pt>
    <dgm:pt modelId="{7C937987-0447-4109-A3F6-971B41E87F6B}" type="pres">
      <dgm:prSet presAssocID="{8060B6AB-4B03-48D3-8FB0-CFCD6E9F6842}" presName="circ1Tx" presStyleLbl="revTx" presStyleIdx="0" presStyleCnt="0">
        <dgm:presLayoutVars>
          <dgm:chMax val="0"/>
          <dgm:chPref val="0"/>
          <dgm:bulletEnabled val="1"/>
        </dgm:presLayoutVars>
      </dgm:prSet>
      <dgm:spPr/>
      <dgm:t>
        <a:bodyPr/>
        <a:lstStyle/>
        <a:p>
          <a:endParaRPr lang="en-US"/>
        </a:p>
      </dgm:t>
    </dgm:pt>
    <dgm:pt modelId="{440AC516-8C99-437B-A525-496F4DAF7058}" type="pres">
      <dgm:prSet presAssocID="{B22F5E43-5BD1-4AC6-813E-8B0FA2FC39B6}" presName="circ2" presStyleLbl="vennNode1" presStyleIdx="1" presStyleCnt="2" custScaleX="86927" custScaleY="86927" custLinFactNeighborX="-36700"/>
      <dgm:spPr/>
      <dgm:t>
        <a:bodyPr/>
        <a:lstStyle/>
        <a:p>
          <a:endParaRPr lang="en-US"/>
        </a:p>
      </dgm:t>
    </dgm:pt>
    <dgm:pt modelId="{7350181E-41A2-4A48-8A05-A144674E8088}" type="pres">
      <dgm:prSet presAssocID="{B22F5E43-5BD1-4AC6-813E-8B0FA2FC39B6}" presName="circ2Tx" presStyleLbl="revTx" presStyleIdx="0" presStyleCnt="0">
        <dgm:presLayoutVars>
          <dgm:chMax val="0"/>
          <dgm:chPref val="0"/>
          <dgm:bulletEnabled val="1"/>
        </dgm:presLayoutVars>
      </dgm:prSet>
      <dgm:spPr/>
      <dgm:t>
        <a:bodyPr/>
        <a:lstStyle/>
        <a:p>
          <a:endParaRPr lang="en-US"/>
        </a:p>
      </dgm:t>
    </dgm:pt>
  </dgm:ptLst>
  <dgm:cxnLst>
    <dgm:cxn modelId="{F36F2AAE-C95E-4F88-9BEB-E2CD9E48A509}" type="presOf" srcId="{8060B6AB-4B03-48D3-8FB0-CFCD6E9F6842}" destId="{352CBF2E-3B60-433D-995E-722189DAC285}" srcOrd="0" destOrd="0" presId="urn:microsoft.com/office/officeart/2005/8/layout/venn1"/>
    <dgm:cxn modelId="{519BE03F-C704-4AC7-8879-C7A535E63E79}" type="presOf" srcId="{47EF7C49-F71C-4271-B3B6-3DDACCA89D23}" destId="{6EFE2319-573D-491B-8AA4-A5B58C3A114B}" srcOrd="0" destOrd="0" presId="urn:microsoft.com/office/officeart/2005/8/layout/venn1"/>
    <dgm:cxn modelId="{60B748E5-E7C8-4AEA-9B3E-63167FAB0441}" type="presOf" srcId="{B22F5E43-5BD1-4AC6-813E-8B0FA2FC39B6}" destId="{7350181E-41A2-4A48-8A05-A144674E8088}" srcOrd="1" destOrd="0" presId="urn:microsoft.com/office/officeart/2005/8/layout/venn1"/>
    <dgm:cxn modelId="{865370E9-3191-4396-8CC0-4F0ACB24557E}" srcId="{47EF7C49-F71C-4271-B3B6-3DDACCA89D23}" destId="{B22F5E43-5BD1-4AC6-813E-8B0FA2FC39B6}" srcOrd="1" destOrd="0" parTransId="{060A79E6-AA43-4328-9CF4-58231D706829}" sibTransId="{FE1AF69F-5FA3-4F55-8A5A-56A34D194C8F}"/>
    <dgm:cxn modelId="{35519C60-5E57-4C3B-BDF8-F9F8D63ADC5D}" srcId="{47EF7C49-F71C-4271-B3B6-3DDACCA89D23}" destId="{8060B6AB-4B03-48D3-8FB0-CFCD6E9F6842}" srcOrd="0" destOrd="0" parTransId="{9C522A38-72E6-4F6F-AF4C-F8706D3CAAE0}" sibTransId="{DA82F055-B85F-4DCF-9E98-35AD077AAEBE}"/>
    <dgm:cxn modelId="{CCD91657-3CC6-49A0-A2A2-DC5AD610631D}" type="presOf" srcId="{B22F5E43-5BD1-4AC6-813E-8B0FA2FC39B6}" destId="{440AC516-8C99-437B-A525-496F4DAF7058}" srcOrd="0" destOrd="0" presId="urn:microsoft.com/office/officeart/2005/8/layout/venn1"/>
    <dgm:cxn modelId="{44C1E783-E5A4-4C0C-B9F1-6271D4B64CCC}" type="presOf" srcId="{8060B6AB-4B03-48D3-8FB0-CFCD6E9F6842}" destId="{7C937987-0447-4109-A3F6-971B41E87F6B}" srcOrd="1" destOrd="0" presId="urn:microsoft.com/office/officeart/2005/8/layout/venn1"/>
    <dgm:cxn modelId="{5CC866FC-AF1D-4ACF-928F-0624D5E8DAE1}" type="presParOf" srcId="{6EFE2319-573D-491B-8AA4-A5B58C3A114B}" destId="{352CBF2E-3B60-433D-995E-722189DAC285}" srcOrd="0" destOrd="0" presId="urn:microsoft.com/office/officeart/2005/8/layout/venn1"/>
    <dgm:cxn modelId="{07DB9FC7-5F29-47E9-837C-04FB118C8AAB}" type="presParOf" srcId="{6EFE2319-573D-491B-8AA4-A5B58C3A114B}" destId="{7C937987-0447-4109-A3F6-971B41E87F6B}" srcOrd="1" destOrd="0" presId="urn:microsoft.com/office/officeart/2005/8/layout/venn1"/>
    <dgm:cxn modelId="{D2829751-2166-4495-BC35-F7368EC3422C}" type="presParOf" srcId="{6EFE2319-573D-491B-8AA4-A5B58C3A114B}" destId="{440AC516-8C99-437B-A525-496F4DAF7058}" srcOrd="2" destOrd="0" presId="urn:microsoft.com/office/officeart/2005/8/layout/venn1"/>
    <dgm:cxn modelId="{C567120F-786B-46FD-8CE7-EAD0079FC9F9}" type="presParOf" srcId="{6EFE2319-573D-491B-8AA4-A5B58C3A114B}" destId="{7350181E-41A2-4A48-8A05-A144674E8088}"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B9F11D-20AA-4E86-9E84-80B49E192FC0}">
      <dsp:nvSpPr>
        <dsp:cNvPr id="0" name=""/>
        <dsp:cNvSpPr/>
      </dsp:nvSpPr>
      <dsp:spPr>
        <a:xfrm>
          <a:off x="2743200" y="0"/>
          <a:ext cx="2743199" cy="1737254"/>
        </a:xfrm>
        <a:prstGeom prst="trapezoid">
          <a:avLst>
            <a:gd name="adj" fmla="val 789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Users</a:t>
          </a:r>
          <a:endParaRPr lang="en-US" sz="4000" b="0" strike="sngStrike" kern="1200" dirty="0"/>
        </a:p>
      </dsp:txBody>
      <dsp:txXfrm>
        <a:off x="2743200" y="0"/>
        <a:ext cx="2743199" cy="1737254"/>
      </dsp:txXfrm>
    </dsp:sp>
    <dsp:sp modelId="{30F034F8-BB2F-49BB-BE98-17062A35B1F8}">
      <dsp:nvSpPr>
        <dsp:cNvPr id="0" name=""/>
        <dsp:cNvSpPr/>
      </dsp:nvSpPr>
      <dsp:spPr>
        <a:xfrm>
          <a:off x="1371600" y="1737254"/>
          <a:ext cx="5486399" cy="1737254"/>
        </a:xfrm>
        <a:prstGeom prst="trapezoid">
          <a:avLst>
            <a:gd name="adj" fmla="val 789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Applications</a:t>
          </a:r>
          <a:endParaRPr lang="en-US" sz="4000" kern="1200" dirty="0"/>
        </a:p>
      </dsp:txBody>
      <dsp:txXfrm>
        <a:off x="2331720" y="1737254"/>
        <a:ext cx="3566160" cy="1737254"/>
      </dsp:txXfrm>
    </dsp:sp>
    <dsp:sp modelId="{7CAA145F-D33E-4502-BFF7-96106DD05A4E}">
      <dsp:nvSpPr>
        <dsp:cNvPr id="0" name=""/>
        <dsp:cNvSpPr/>
      </dsp:nvSpPr>
      <dsp:spPr>
        <a:xfrm>
          <a:off x="0" y="3474508"/>
          <a:ext cx="8229600" cy="1737254"/>
        </a:xfrm>
        <a:prstGeom prst="trapezoid">
          <a:avLst>
            <a:gd name="adj" fmla="val 789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Virtual Machines</a:t>
          </a:r>
          <a:endParaRPr lang="en-US" sz="4000" b="0" kern="1200" dirty="0"/>
        </a:p>
      </dsp:txBody>
      <dsp:txXfrm>
        <a:off x="1440179" y="3474508"/>
        <a:ext cx="5349240" cy="17372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2CBF2E-3B60-433D-995E-722189DAC285}">
      <dsp:nvSpPr>
        <dsp:cNvPr id="0" name=""/>
        <dsp:cNvSpPr/>
      </dsp:nvSpPr>
      <dsp:spPr>
        <a:xfrm>
          <a:off x="1312082" y="12228"/>
          <a:ext cx="4471342" cy="4471342"/>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US" sz="6500" kern="1200" dirty="0"/>
        </a:p>
      </dsp:txBody>
      <dsp:txXfrm>
        <a:off x="1936459" y="539496"/>
        <a:ext cx="2578071" cy="3416808"/>
      </dsp:txXfrm>
    </dsp:sp>
    <dsp:sp modelId="{440AC516-8C99-437B-A525-496F4DAF7058}">
      <dsp:nvSpPr>
        <dsp:cNvPr id="0" name=""/>
        <dsp:cNvSpPr/>
      </dsp:nvSpPr>
      <dsp:spPr>
        <a:xfrm>
          <a:off x="2287844" y="304497"/>
          <a:ext cx="3886804" cy="388680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US" sz="6500" kern="1200" dirty="0"/>
        </a:p>
      </dsp:txBody>
      <dsp:txXfrm>
        <a:off x="3390856" y="762835"/>
        <a:ext cx="2241040" cy="2970128"/>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EE08033-7B0A-425B-A9E0-8EADD3129C99}" type="datetimeFigureOut">
              <a:rPr lang="en-US" smtClean="0"/>
              <a:pPr/>
              <a:t>4/17/2014</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1FF4F9C-4DC8-4F42-9154-33B81DE164A8}" type="slidenum">
              <a:rPr lang="en-US" smtClean="0"/>
              <a:pPr/>
              <a:t>‹#›</a:t>
            </a:fld>
            <a:endParaRPr lang="en-US" dirty="0"/>
          </a:p>
        </p:txBody>
      </p:sp>
    </p:spTree>
    <p:extLst>
      <p:ext uri="{BB962C8B-B14F-4D97-AF65-F5344CB8AC3E}">
        <p14:creationId xmlns:p14="http://schemas.microsoft.com/office/powerpoint/2010/main" val="2237177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850F21-6683-4AB0-B585-9C6D1ECE009D}" type="datetimeFigureOut">
              <a:rPr lang="en-US" smtClean="0"/>
              <a:pPr/>
              <a:t>4/17/2014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60B2DC-A877-45E8-B394-DCA5FA59405F}" type="slidenum">
              <a:rPr lang="en-US" smtClean="0"/>
              <a:pPr/>
              <a:t>‹#›</a:t>
            </a:fld>
            <a:endParaRPr lang="en-US" dirty="0"/>
          </a:p>
        </p:txBody>
      </p:sp>
    </p:spTree>
    <p:extLst>
      <p:ext uri="{BB962C8B-B14F-4D97-AF65-F5344CB8AC3E}">
        <p14:creationId xmlns:p14="http://schemas.microsoft.com/office/powerpoint/2010/main" val="4164067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uctc.net/access/30/Access%2030%20-%2002%20-%20Horse%20Power.pdf"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ocial.technet.microsoft.com/wiki/contents/articles/inside-sql-azure.aspx" TargetMode="External"/><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http://en.wikipedia.org/wiki/File:Yoda_Attack_of_the_Clones.png</a:t>
            </a:r>
            <a:endParaRPr lang="en-US" dirty="0"/>
          </a:p>
        </p:txBody>
      </p:sp>
      <p:sp>
        <p:nvSpPr>
          <p:cNvPr id="4" name="Slide Number Placeholder 3"/>
          <p:cNvSpPr>
            <a:spLocks noGrp="1"/>
          </p:cNvSpPr>
          <p:nvPr>
            <p:ph type="sldNum" sz="quarter" idx="10"/>
          </p:nvPr>
        </p:nvSpPr>
        <p:spPr/>
        <p:txBody>
          <a:bodyPr/>
          <a:lstStyle/>
          <a:p>
            <a:fld id="{30FD3FC5-BAB0-489E-A9E1-43C0675CD0B4}" type="slidenum">
              <a:rPr lang="en-US" smtClean="0"/>
              <a:t>1</a:t>
            </a:fld>
            <a:endParaRPr lang="en-US"/>
          </a:p>
        </p:txBody>
      </p:sp>
    </p:spTree>
    <p:extLst>
      <p:ext uri="{BB962C8B-B14F-4D97-AF65-F5344CB8AC3E}">
        <p14:creationId xmlns:p14="http://schemas.microsoft.com/office/powerpoint/2010/main" val="3306725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Code Reuse: when other people use code that I wrote.</a:t>
            </a:r>
          </a:p>
          <a:p>
            <a:pPr marL="0" indent="0">
              <a:buNone/>
            </a:pPr>
            <a:endParaRPr lang="en-US" dirty="0" smtClean="0"/>
          </a:p>
          <a:p>
            <a:endParaRPr lang="en-US" dirty="0"/>
          </a:p>
        </p:txBody>
      </p:sp>
      <p:sp>
        <p:nvSpPr>
          <p:cNvPr id="4" name="Slide Number Placeholder 3"/>
          <p:cNvSpPr>
            <a:spLocks noGrp="1"/>
          </p:cNvSpPr>
          <p:nvPr>
            <p:ph type="sldNum" sz="quarter" idx="10"/>
          </p:nvPr>
        </p:nvSpPr>
        <p:spPr/>
        <p:txBody>
          <a:bodyPr/>
          <a:lstStyle/>
          <a:p>
            <a:fld id="{30FD3FC5-BAB0-489E-A9E1-43C0675CD0B4}" type="slidenum">
              <a:rPr lang="en-US" smtClean="0"/>
              <a:t>2</a:t>
            </a:fld>
            <a:endParaRPr lang="en-US"/>
          </a:p>
        </p:txBody>
      </p:sp>
    </p:spTree>
    <p:extLst>
      <p:ext uri="{BB962C8B-B14F-4D97-AF65-F5344CB8AC3E}">
        <p14:creationId xmlns:p14="http://schemas.microsoft.com/office/powerpoint/2010/main" val="2298393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CA28B0-4C0E-4F1B-9419-B7973E98DA19}" type="slidenum">
              <a:rPr lang="en-US" smtClean="0"/>
              <a:pPr fontAlgn="base">
                <a:spcBef>
                  <a:spcPct val="0"/>
                </a:spcBef>
                <a:spcAft>
                  <a:spcPct val="0"/>
                </a:spcAft>
                <a:defRPr/>
              </a:pPr>
              <a:t>4</a:t>
            </a:fld>
            <a:endParaRPr lang="en-US" dirty="0" smtClean="0"/>
          </a:p>
        </p:txBody>
      </p:sp>
      <p:sp>
        <p:nvSpPr>
          <p:cNvPr id="50179"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Abstract:</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If my application runs on cloud infrastructure, am I done? Not if you wish to truly take advantage of the cloud. The architecture of a cloud-native application is different than the architecture of a traditional application and this talk will explain why. How to scale? How do I overcome failure? How do I build a system that I can manage? And how can I do all this without a huge monthly bill from my cloud vendor? We will examine key architectural patterns that truly unlock cloud benefits. By the end of the talk you should appreciate how cloud architecture differs from what most of use have become accustomed to with traditional applications. You should also understand how to approach building self-healing distributed applications that automatically overcome hardware failures without downtime (really!), scale like crazy, and allow for flexible cost-optimization.</a:t>
            </a:r>
            <a:endParaRPr lang="en-US" dirty="0" smtClean="0"/>
          </a:p>
          <a:p>
            <a:endParaRPr lang="en-US" dirty="0"/>
          </a:p>
        </p:txBody>
      </p:sp>
    </p:spTree>
    <p:extLst>
      <p:ext uri="{BB962C8B-B14F-4D97-AF65-F5344CB8AC3E}">
        <p14:creationId xmlns:p14="http://schemas.microsoft.com/office/powerpoint/2010/main" val="14679430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6</a:t>
            </a:fld>
            <a:endParaRPr lang="en-US" dirty="0"/>
          </a:p>
        </p:txBody>
      </p:sp>
    </p:spTree>
    <p:extLst>
      <p:ext uri="{BB962C8B-B14F-4D97-AF65-F5344CB8AC3E}">
        <p14:creationId xmlns:p14="http://schemas.microsoft.com/office/powerpoint/2010/main" val="3682137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600" dirty="0" smtClean="0"/>
              <a:t>NIST TERMINOLOGY</a:t>
            </a:r>
          </a:p>
          <a:p>
            <a:endParaRPr lang="en-US" sz="1600" dirty="0" smtClean="0"/>
          </a:p>
          <a:p>
            <a:r>
              <a:rPr lang="en-US" sz="1600" dirty="0" smtClean="0"/>
              <a:t>Our concern: </a:t>
            </a:r>
            <a:r>
              <a:rPr lang="en-US" sz="1600" b="1" dirty="0" smtClean="0"/>
              <a:t>Custom Applications</a:t>
            </a:r>
            <a:r>
              <a:rPr lang="en-US" sz="1600" b="0" baseline="0" dirty="0" smtClean="0"/>
              <a:t> (which rules out </a:t>
            </a:r>
            <a:r>
              <a:rPr lang="en-US" sz="1600" b="0" baseline="0" dirty="0" err="1" smtClean="0"/>
              <a:t>SaaS</a:t>
            </a:r>
            <a:r>
              <a:rPr lang="en-US" sz="1600" b="0" baseline="0" dirty="0" smtClean="0"/>
              <a:t>),</a:t>
            </a:r>
            <a:r>
              <a:rPr lang="en-US" sz="1600" dirty="0" smtClean="0"/>
              <a:t> and constructed</a:t>
            </a:r>
            <a:r>
              <a:rPr lang="en-US" sz="1600" baseline="0" dirty="0" smtClean="0"/>
              <a:t> to be </a:t>
            </a:r>
            <a:r>
              <a:rPr lang="en-US" sz="1600" b="1" baseline="0" dirty="0" smtClean="0"/>
              <a:t>Cloud-Native</a:t>
            </a:r>
            <a:endParaRPr lang="en-US" sz="1600" b="1" dirty="0" smtClean="0"/>
          </a:p>
        </p:txBody>
      </p:sp>
      <p:sp>
        <p:nvSpPr>
          <p:cNvPr id="4" name="Slide Number Placeholder 3"/>
          <p:cNvSpPr>
            <a:spLocks noGrp="1"/>
          </p:cNvSpPr>
          <p:nvPr>
            <p:ph type="sldNum" sz="quarter" idx="5"/>
          </p:nvPr>
        </p:nvSpPr>
        <p:spPr/>
        <p:txBody>
          <a:bodyPr/>
          <a:lstStyle/>
          <a:p>
            <a:pPr>
              <a:defRPr/>
            </a:pPr>
            <a:fld id="{D95444B2-C8A4-4896-BEFB-4D5F70CB82F3}" type="slidenum">
              <a:rPr lang="en-US" smtClean="0"/>
              <a:pPr>
                <a:defRPr/>
              </a:pPr>
              <a:t>10</a:t>
            </a:fld>
            <a:endParaRPr lang="en-US"/>
          </a:p>
        </p:txBody>
      </p:sp>
    </p:spTree>
    <p:extLst>
      <p:ext uri="{BB962C8B-B14F-4D97-AF65-F5344CB8AC3E}">
        <p14:creationId xmlns:p14="http://schemas.microsoft.com/office/powerpoint/2010/main" val="23708433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Power depends</a:t>
            </a:r>
            <a:r>
              <a:rPr lang="en-US" baseline="0" dirty="0" smtClean="0"/>
              <a:t> on what you are trying to do. Context dependent. Not one-size fits all.</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11</a:t>
            </a:fld>
            <a:endParaRPr lang="en-US" dirty="0"/>
          </a:p>
        </p:txBody>
      </p:sp>
    </p:spTree>
    <p:extLst>
      <p:ext uri="{BB962C8B-B14F-4D97-AF65-F5344CB8AC3E}">
        <p14:creationId xmlns:p14="http://schemas.microsoft.com/office/powerpoint/2010/main" val="8668088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credit: http://porkbrainsandmilkgravy.blogspot.com/2012/02/arg-arg-arg-arg-arg.html</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12</a:t>
            </a:fld>
            <a:endParaRPr lang="en-US" dirty="0"/>
          </a:p>
        </p:txBody>
      </p:sp>
    </p:spTree>
    <p:extLst>
      <p:ext uri="{BB962C8B-B14F-4D97-AF65-F5344CB8AC3E}">
        <p14:creationId xmlns:p14="http://schemas.microsoft.com/office/powerpoint/2010/main" val="817600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CNA</a:t>
            </a:r>
            <a:r>
              <a:rPr lang="en-US" baseline="0" dirty="0" smtClean="0"/>
              <a:t> is future</a:t>
            </a:r>
          </a:p>
          <a:p>
            <a:r>
              <a:rPr lang="en-US" baseline="0" dirty="0" smtClean="0"/>
              <a:t>(late 1800s) 150,000 horses in NYC each producing 15-30 </a:t>
            </a:r>
            <a:r>
              <a:rPr lang="en-US" baseline="0" dirty="0" err="1" smtClean="0"/>
              <a:t>lbs</a:t>
            </a:r>
            <a:r>
              <a:rPr lang="en-US" baseline="0" dirty="0" smtClean="0"/>
              <a:t> of manure per day = 3 million pounds of horse manure per day…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hlinkClick r:id="rId3"/>
              </a:rPr>
              <a:t>http://www.uctc.net/access/30/Access%2030%20-%2002%20-%20Horse%20Power.pdf</a:t>
            </a:r>
            <a:endParaRPr lang="en-US" dirty="0" smtClean="0"/>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13</a:t>
            </a:fld>
            <a:endParaRPr lang="en-US" dirty="0"/>
          </a:p>
        </p:txBody>
      </p:sp>
    </p:spTree>
    <p:extLst>
      <p:ext uri="{BB962C8B-B14F-4D97-AF65-F5344CB8AC3E}">
        <p14:creationId xmlns:p14="http://schemas.microsoft.com/office/powerpoint/2010/main" val="1559779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CNA</a:t>
            </a:r>
            <a:r>
              <a:rPr lang="en-US" baseline="0" dirty="0" smtClean="0"/>
              <a:t> is future</a:t>
            </a:r>
          </a:p>
          <a:p>
            <a:r>
              <a:rPr lang="en-US" baseline="0" dirty="0" smtClean="0"/>
              <a:t>(late 1800s) 150,000 horses in NYC each producing 15-30 </a:t>
            </a:r>
            <a:r>
              <a:rPr lang="en-US" baseline="0" dirty="0" err="1" smtClean="0"/>
              <a:t>lbs</a:t>
            </a:r>
            <a:r>
              <a:rPr lang="en-US" baseline="0" dirty="0" smtClean="0"/>
              <a:t> of manure per day = 3 million pounds of horse manure per day… </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14</a:t>
            </a:fld>
            <a:endParaRPr lang="en-US" dirty="0"/>
          </a:p>
        </p:txBody>
      </p:sp>
    </p:spTree>
    <p:extLst>
      <p:ext uri="{BB962C8B-B14F-4D97-AF65-F5344CB8AC3E}">
        <p14:creationId xmlns:p14="http://schemas.microsoft.com/office/powerpoint/2010/main" val="1559779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credit:</a:t>
            </a:r>
            <a:r>
              <a:rPr lang="en-US" baseline="0" dirty="0" smtClean="0"/>
              <a:t> http://www.flickr.com/photos/fabiogis50/3691085094/sizes/o/in/photostream/</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17</a:t>
            </a:fld>
            <a:endParaRPr lang="en-US" dirty="0"/>
          </a:p>
        </p:txBody>
      </p:sp>
    </p:spTree>
    <p:extLst>
      <p:ext uri="{BB962C8B-B14F-4D97-AF65-F5344CB8AC3E}">
        <p14:creationId xmlns:p14="http://schemas.microsoft.com/office/powerpoint/2010/main" val="18519028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public</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20</a:t>
            </a:fld>
            <a:endParaRPr lang="en-US" dirty="0"/>
          </a:p>
        </p:txBody>
      </p:sp>
    </p:spTree>
    <p:extLst>
      <p:ext uri="{BB962C8B-B14F-4D97-AF65-F5344CB8AC3E}">
        <p14:creationId xmlns:p14="http://schemas.microsoft.com/office/powerpoint/2010/main" val="16443959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a:t>
            </a:r>
            <a:r>
              <a:rPr lang="en-US" baseline="0" dirty="0" smtClean="0"/>
              <a:t> to </a:t>
            </a:r>
            <a:r>
              <a:rPr lang="en-US" baseline="0" dirty="0" err="1" smtClean="0"/>
              <a:t>wikipedia</a:t>
            </a:r>
            <a:r>
              <a:rPr lang="en-US" baseline="0" dirty="0" smtClean="0"/>
              <a:t> (http://en.wikipedia.org/wiki/Iceberg) “</a:t>
            </a:r>
            <a:r>
              <a:rPr lang="en-US" dirty="0" smtClean="0"/>
              <a:t>typically only one-ninth of the volume of an iceberg is above water</a:t>
            </a:r>
            <a:r>
              <a:rPr lang="en-US" baseline="0" dirty="0" smtClean="0"/>
              <a:t>”</a:t>
            </a:r>
          </a:p>
          <a:p>
            <a:r>
              <a:rPr lang="en-US" baseline="0" dirty="0" smtClean="0"/>
              <a:t>Iceberg comment not specific to CLOUD NATIVE – but just a reminder to the power of the CLOUD</a:t>
            </a:r>
          </a:p>
          <a:p>
            <a:endParaRPr lang="en-US" baseline="0" dirty="0" smtClean="0"/>
          </a:p>
          <a:p>
            <a:r>
              <a:rPr lang="en-US" baseline="0" dirty="0" smtClean="0"/>
              <a:t>Photo credit: http://upload.wikimedia.org/wikipedia/commons/a/ac/Iceberg.jpg</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21</a:t>
            </a:fld>
            <a:endParaRPr lang="en-US" dirty="0"/>
          </a:p>
        </p:txBody>
      </p:sp>
    </p:spTree>
    <p:extLst>
      <p:ext uri="{BB962C8B-B14F-4D97-AF65-F5344CB8AC3E}">
        <p14:creationId xmlns:p14="http://schemas.microsoft.com/office/powerpoint/2010/main" val="39835344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Photos</a:t>
            </a:r>
            <a:r>
              <a:rPr lang="en-US" baseline="0" dirty="0" smtClean="0"/>
              <a:t> from Bill Wilder</a:t>
            </a:r>
            <a:endParaRPr lang="en-US" dirty="0" smtClean="0"/>
          </a:p>
          <a:p>
            <a:endParaRPr lang="en-US"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US" sz="2400" dirty="0" smtClean="0"/>
              <a:t>cloud services are MT, hardware is commodity</a:t>
            </a:r>
          </a:p>
          <a:p>
            <a:endParaRPr lang="en-US" dirty="0" smtClean="0"/>
          </a:p>
          <a:p>
            <a:r>
              <a:rPr lang="en-US" dirty="0" smtClean="0"/>
              <a:t>Cloud</a:t>
            </a:r>
            <a:r>
              <a:rPr lang="en-US" baseline="0" dirty="0" smtClean="0"/>
              <a:t> services CAN FAIL – you need to implement Busy Signal Pattern – and YOUR SERVICES CAN FAIL</a:t>
            </a:r>
            <a:endParaRPr lang="en-US" dirty="0" smtClean="0"/>
          </a:p>
        </p:txBody>
      </p:sp>
      <p:sp>
        <p:nvSpPr>
          <p:cNvPr id="4" name="Slide Number Placeholder 3"/>
          <p:cNvSpPr>
            <a:spLocks noGrp="1"/>
          </p:cNvSpPr>
          <p:nvPr>
            <p:ph type="sldNum" sz="quarter" idx="10"/>
          </p:nvPr>
        </p:nvSpPr>
        <p:spPr/>
        <p:txBody>
          <a:bodyPr/>
          <a:lstStyle/>
          <a:p>
            <a:fld id="{1E60B2DC-A877-45E8-B394-DCA5FA59405F}" type="slidenum">
              <a:rPr lang="en-US" smtClean="0"/>
              <a:pPr/>
              <a:t>22</a:t>
            </a:fld>
            <a:endParaRPr lang="en-US" dirty="0"/>
          </a:p>
        </p:txBody>
      </p:sp>
    </p:spTree>
    <p:extLst>
      <p:ext uri="{BB962C8B-B14F-4D97-AF65-F5344CB8AC3E}">
        <p14:creationId xmlns:p14="http://schemas.microsoft.com/office/powerpoint/2010/main" val="21764713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http://en.wikipedia.org/wiki/File:Yoda_Attack_of_the_Clones.png</a:t>
            </a:r>
            <a:endParaRPr lang="en-US" dirty="0"/>
          </a:p>
        </p:txBody>
      </p:sp>
      <p:sp>
        <p:nvSpPr>
          <p:cNvPr id="4" name="Slide Number Placeholder 3"/>
          <p:cNvSpPr>
            <a:spLocks noGrp="1"/>
          </p:cNvSpPr>
          <p:nvPr>
            <p:ph type="sldNum" sz="quarter" idx="10"/>
          </p:nvPr>
        </p:nvSpPr>
        <p:spPr/>
        <p:txBody>
          <a:bodyPr/>
          <a:lstStyle/>
          <a:p>
            <a:fld id="{30FD3FC5-BAB0-489E-A9E1-43C0675CD0B4}" type="slidenum">
              <a:rPr lang="en-US" smtClean="0"/>
              <a:t>23</a:t>
            </a:fld>
            <a:endParaRPr lang="en-US"/>
          </a:p>
        </p:txBody>
      </p:sp>
    </p:spTree>
    <p:extLst>
      <p:ext uri="{BB962C8B-B14F-4D97-AF65-F5344CB8AC3E}">
        <p14:creationId xmlns:p14="http://schemas.microsoft.com/office/powerpoint/2010/main" val="33067258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http://thetrad.blogspot.com/2013/04/the-dude-in-68.html</a:t>
            </a:r>
            <a:endParaRPr lang="en-US" dirty="0"/>
          </a:p>
        </p:txBody>
      </p:sp>
      <p:sp>
        <p:nvSpPr>
          <p:cNvPr id="4" name="Slide Number Placeholder 3"/>
          <p:cNvSpPr>
            <a:spLocks noGrp="1"/>
          </p:cNvSpPr>
          <p:nvPr>
            <p:ph type="sldNum" sz="quarter" idx="10"/>
          </p:nvPr>
        </p:nvSpPr>
        <p:spPr/>
        <p:txBody>
          <a:bodyPr/>
          <a:lstStyle/>
          <a:p>
            <a:fld id="{30FD3FC5-BAB0-489E-A9E1-43C0675CD0B4}" type="slidenum">
              <a:rPr lang="en-US" smtClean="0"/>
              <a:t>24</a:t>
            </a:fld>
            <a:endParaRPr lang="en-US"/>
          </a:p>
        </p:txBody>
      </p:sp>
    </p:spTree>
    <p:extLst>
      <p:ext uri="{BB962C8B-B14F-4D97-AF65-F5344CB8AC3E}">
        <p14:creationId xmlns:p14="http://schemas.microsoft.com/office/powerpoint/2010/main" val="36162705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 from Bill Wilder</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25</a:t>
            </a:fld>
            <a:endParaRPr lang="en-US" dirty="0"/>
          </a:p>
        </p:txBody>
      </p:sp>
    </p:spTree>
    <p:extLst>
      <p:ext uri="{BB962C8B-B14F-4D97-AF65-F5344CB8AC3E}">
        <p14:creationId xmlns:p14="http://schemas.microsoft.com/office/powerpoint/2010/main" val="40150008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SLA, </a:t>
            </a:r>
            <a:r>
              <a:rPr lang="en-US" smtClean="0"/>
              <a:t>practical reasons</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31</a:t>
            </a:fld>
            <a:endParaRPr lang="en-US" dirty="0"/>
          </a:p>
        </p:txBody>
      </p:sp>
    </p:spTree>
    <p:extLst>
      <p:ext uri="{BB962C8B-B14F-4D97-AF65-F5344CB8AC3E}">
        <p14:creationId xmlns:p14="http://schemas.microsoft.com/office/powerpoint/2010/main" val="1504602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33</a:t>
            </a:fld>
            <a:endParaRPr lang="en-US" dirty="0"/>
          </a:p>
        </p:txBody>
      </p:sp>
    </p:spTree>
    <p:extLst>
      <p:ext uri="{BB962C8B-B14F-4D97-AF65-F5344CB8AC3E}">
        <p14:creationId xmlns:p14="http://schemas.microsoft.com/office/powerpoint/2010/main" val="7152107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Architectural concerns</a:t>
            </a:r>
          </a:p>
          <a:p>
            <a:endParaRPr lang="en-US" dirty="0" smtClean="0"/>
          </a:p>
          <a:p>
            <a:r>
              <a:rPr lang="en-US" dirty="0" smtClean="0"/>
              <a:t>N&gt;1</a:t>
            </a:r>
          </a:p>
          <a:p>
            <a:r>
              <a:rPr lang="en-US" dirty="0" smtClean="0"/>
              <a:t>N+1</a:t>
            </a:r>
          </a:p>
          <a:p>
            <a:r>
              <a:rPr lang="en-US" dirty="0" smtClean="0"/>
              <a:t>Reactive</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35</a:t>
            </a:fld>
            <a:endParaRPr lang="en-US" dirty="0"/>
          </a:p>
        </p:txBody>
      </p:sp>
    </p:spTree>
    <p:extLst>
      <p:ext uri="{BB962C8B-B14F-4D97-AF65-F5344CB8AC3E}">
        <p14:creationId xmlns:p14="http://schemas.microsoft.com/office/powerpoint/2010/main" val="20850138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Architectural concerns</a:t>
            </a:r>
          </a:p>
          <a:p>
            <a:endParaRPr lang="en-US" dirty="0" smtClean="0"/>
          </a:p>
          <a:p>
            <a:r>
              <a:rPr lang="en-US" dirty="0" smtClean="0"/>
              <a:t>N&gt;1</a:t>
            </a:r>
          </a:p>
          <a:p>
            <a:r>
              <a:rPr lang="en-US" dirty="0" smtClean="0"/>
              <a:t>N+1</a:t>
            </a:r>
          </a:p>
          <a:p>
            <a:r>
              <a:rPr lang="en-US" dirty="0" smtClean="0"/>
              <a:t>Reactive</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36</a:t>
            </a:fld>
            <a:endParaRPr lang="en-US" dirty="0"/>
          </a:p>
        </p:txBody>
      </p:sp>
    </p:spTree>
    <p:extLst>
      <p:ext uri="{BB962C8B-B14F-4D97-AF65-F5344CB8AC3E}">
        <p14:creationId xmlns:p14="http://schemas.microsoft.com/office/powerpoint/2010/main" val="20850138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SLA, </a:t>
            </a:r>
            <a:r>
              <a:rPr lang="en-US" smtClean="0"/>
              <a:t>practical reasons</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37</a:t>
            </a:fld>
            <a:endParaRPr lang="en-US" dirty="0"/>
          </a:p>
        </p:txBody>
      </p:sp>
    </p:spTree>
    <p:extLst>
      <p:ext uri="{BB962C8B-B14F-4D97-AF65-F5344CB8AC3E}">
        <p14:creationId xmlns:p14="http://schemas.microsoft.com/office/powerpoint/2010/main" val="1504602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880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219604-7371-419B-B491-238F00D0824C}" type="slidenum">
              <a:rPr lang="en-US" smtClean="0"/>
              <a:pPr fontAlgn="base">
                <a:spcBef>
                  <a:spcPct val="0"/>
                </a:spcBef>
                <a:spcAft>
                  <a:spcPct val="0"/>
                </a:spcAft>
                <a:defRPr/>
              </a:pPr>
              <a:t>40</a:t>
            </a:fld>
            <a:endParaRPr lang="en-US" dirty="0" smtClean="0"/>
          </a:p>
        </p:txBody>
      </p:sp>
    </p:spTree>
    <p:extLst>
      <p:ext uri="{BB962C8B-B14F-4D97-AF65-F5344CB8AC3E}">
        <p14:creationId xmlns:p14="http://schemas.microsoft.com/office/powerpoint/2010/main" val="8227687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a:p>
            <a:pPr eaLnBrk="1" hangingPunct="1">
              <a:spcBef>
                <a:spcPct val="0"/>
              </a:spcBef>
            </a:pPr>
            <a:r>
              <a:rPr lang="en-US" dirty="0" smtClean="0"/>
              <a:t>“Thumbnails” sample code available from http://code.msdn.microsoft.com/windowsazuresamples</a:t>
            </a:r>
          </a:p>
          <a:p>
            <a:pPr eaLnBrk="1" hangingPunct="1">
              <a:spcBef>
                <a:spcPct val="0"/>
              </a:spcBef>
            </a:pPr>
            <a:endParaRPr lang="en-US" dirty="0" smtClean="0"/>
          </a:p>
        </p:txBody>
      </p:sp>
      <p:sp>
        <p:nvSpPr>
          <p:cNvPr id="890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1627EE-5560-4E34-AA52-ED919B3B0852}" type="slidenum">
              <a:rPr lang="en-US" smtClean="0"/>
              <a:pPr fontAlgn="base">
                <a:spcBef>
                  <a:spcPct val="0"/>
                </a:spcBef>
                <a:spcAft>
                  <a:spcPct val="0"/>
                </a:spcAft>
                <a:defRPr/>
              </a:pPr>
              <a:t>44</a:t>
            </a:fld>
            <a:endParaRPr lang="en-US" dirty="0" smtClean="0"/>
          </a:p>
        </p:txBody>
      </p:sp>
    </p:spTree>
    <p:extLst>
      <p:ext uri="{BB962C8B-B14F-4D97-AF65-F5344CB8AC3E}">
        <p14:creationId xmlns:p14="http://schemas.microsoft.com/office/powerpoint/2010/main" val="39463809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a:defRPr/>
            </a:pPr>
            <a:endParaRPr lang="en-US" sz="1200" dirty="0" smtClean="0"/>
          </a:p>
        </p:txBody>
      </p:sp>
      <p:sp>
        <p:nvSpPr>
          <p:cNvPr id="4" name="Slide Number Placeholder 3"/>
          <p:cNvSpPr>
            <a:spLocks noGrp="1"/>
          </p:cNvSpPr>
          <p:nvPr>
            <p:ph type="sldNum" sz="quarter" idx="5"/>
          </p:nvPr>
        </p:nvSpPr>
        <p:spPr/>
        <p:txBody>
          <a:bodyPr/>
          <a:lstStyle/>
          <a:p>
            <a:pPr>
              <a:defRPr/>
            </a:pPr>
            <a:fld id="{B29B29CB-A59E-4904-93B8-C2A7ED3677A6}" type="slidenum">
              <a:rPr lang="en-US" smtClean="0"/>
              <a:pPr>
                <a:defRPr/>
              </a:pPr>
              <a:t>47</a:t>
            </a:fld>
            <a:endParaRPr lang="en-US" dirty="0"/>
          </a:p>
        </p:txBody>
      </p:sp>
    </p:spTree>
    <p:extLst>
      <p:ext uri="{BB962C8B-B14F-4D97-AF65-F5344CB8AC3E}">
        <p14:creationId xmlns:p14="http://schemas.microsoft.com/office/powerpoint/2010/main" val="18983693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921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1B8D9D-07D1-4272-9200-FC7492BEB1A2}" type="slidenum">
              <a:rPr lang="en-US" smtClean="0"/>
              <a:pPr fontAlgn="base">
                <a:spcBef>
                  <a:spcPct val="0"/>
                </a:spcBef>
                <a:spcAft>
                  <a:spcPct val="0"/>
                </a:spcAft>
                <a:defRPr/>
              </a:pPr>
              <a:t>48</a:t>
            </a:fld>
            <a:endParaRPr lang="en-US" dirty="0" smtClean="0"/>
          </a:p>
        </p:txBody>
      </p:sp>
    </p:spTree>
    <p:extLst>
      <p:ext uri="{BB962C8B-B14F-4D97-AF65-F5344CB8AC3E}">
        <p14:creationId xmlns:p14="http://schemas.microsoft.com/office/powerpoint/2010/main" val="34399456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Windows Azure: Fabric Controller honors </a:t>
            </a:r>
            <a:r>
              <a:rPr lang="en-US" b="1" dirty="0" smtClean="0"/>
              <a:t>Fault Domains </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51</a:t>
            </a:fld>
            <a:endParaRPr lang="en-US" dirty="0"/>
          </a:p>
        </p:txBody>
      </p:sp>
    </p:spTree>
    <p:extLst>
      <p:ext uri="{BB962C8B-B14F-4D97-AF65-F5344CB8AC3E}">
        <p14:creationId xmlns:p14="http://schemas.microsoft.com/office/powerpoint/2010/main" val="24294171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Tech Windows</a:t>
            </a:r>
          </a:p>
        </p:txBody>
      </p:sp>
      <p:sp>
        <p:nvSpPr>
          <p:cNvPr id="4" name="Slide Number Placeholder 3"/>
          <p:cNvSpPr>
            <a:spLocks noGrp="1"/>
          </p:cNvSpPr>
          <p:nvPr>
            <p:ph type="sldNum" sz="quarter" idx="5"/>
          </p:nvPr>
        </p:nvSpPr>
        <p:spPr/>
        <p:txBody>
          <a:bodyPr/>
          <a:lstStyle/>
          <a:p>
            <a:pPr>
              <a:defRPr/>
            </a:pPr>
            <a:fld id="{8A594DF5-1B45-481F-9FBD-CA0B3A5B835C}" type="slidenum">
              <a:rPr lang="en-US" smtClean="0"/>
              <a:pPr>
                <a:defRPr/>
              </a:pPr>
              <a:t>52</a:t>
            </a:fld>
            <a:endParaRPr lang="en-US" dirty="0"/>
          </a:p>
        </p:txBody>
      </p:sp>
    </p:spTree>
    <p:extLst>
      <p:ext uri="{BB962C8B-B14F-4D97-AF65-F5344CB8AC3E}">
        <p14:creationId xmlns:p14="http://schemas.microsoft.com/office/powerpoint/2010/main" val="19941898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a:defRPr/>
            </a:pPr>
            <a:endParaRPr lang="en-US" sz="1200" dirty="0" smtClean="0"/>
          </a:p>
        </p:txBody>
      </p:sp>
      <p:sp>
        <p:nvSpPr>
          <p:cNvPr id="4" name="Slide Number Placeholder 3"/>
          <p:cNvSpPr>
            <a:spLocks noGrp="1"/>
          </p:cNvSpPr>
          <p:nvPr>
            <p:ph type="sldNum" sz="quarter" idx="5"/>
          </p:nvPr>
        </p:nvSpPr>
        <p:spPr/>
        <p:txBody>
          <a:bodyPr/>
          <a:lstStyle/>
          <a:p>
            <a:pPr>
              <a:defRPr/>
            </a:pPr>
            <a:fld id="{B29B29CB-A59E-4904-93B8-C2A7ED3677A6}" type="slidenum">
              <a:rPr lang="en-US" smtClean="0"/>
              <a:pPr>
                <a:defRPr/>
              </a:pPr>
              <a:t>59</a:t>
            </a:fld>
            <a:endParaRPr lang="en-US" dirty="0"/>
          </a:p>
        </p:txBody>
      </p:sp>
    </p:spTree>
    <p:extLst>
      <p:ext uri="{BB962C8B-B14F-4D97-AF65-F5344CB8AC3E}">
        <p14:creationId xmlns:p14="http://schemas.microsoft.com/office/powerpoint/2010/main" val="15921763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a:defRPr/>
            </a:pPr>
            <a:endParaRPr lang="en-US" sz="1200" dirty="0" smtClean="0"/>
          </a:p>
        </p:txBody>
      </p:sp>
      <p:sp>
        <p:nvSpPr>
          <p:cNvPr id="4" name="Slide Number Placeholder 3"/>
          <p:cNvSpPr>
            <a:spLocks noGrp="1"/>
          </p:cNvSpPr>
          <p:nvPr>
            <p:ph type="sldNum" sz="quarter" idx="5"/>
          </p:nvPr>
        </p:nvSpPr>
        <p:spPr/>
        <p:txBody>
          <a:bodyPr/>
          <a:lstStyle/>
          <a:p>
            <a:pPr>
              <a:defRPr/>
            </a:pPr>
            <a:fld id="{B29B29CB-A59E-4904-93B8-C2A7ED3677A6}" type="slidenum">
              <a:rPr lang="en-US" smtClean="0"/>
              <a:pPr>
                <a:defRPr/>
              </a:pPr>
              <a:t>60</a:t>
            </a:fld>
            <a:endParaRPr lang="en-US" dirty="0"/>
          </a:p>
        </p:txBody>
      </p:sp>
    </p:spTree>
    <p:extLst>
      <p:ext uri="{BB962C8B-B14F-4D97-AF65-F5344CB8AC3E}">
        <p14:creationId xmlns:p14="http://schemas.microsoft.com/office/powerpoint/2010/main" val="38958115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 Check-in Site Foursquare</a:t>
            </a:r>
          </a:p>
          <a:p>
            <a:pPr marL="171450" indent="-171450">
              <a:buFontTx/>
              <a:buChar char="-"/>
            </a:pPr>
            <a:r>
              <a:rPr lang="en-US" dirty="0" smtClean="0"/>
              <a:t>32 employees (at the time)</a:t>
            </a:r>
          </a:p>
          <a:p>
            <a:pPr marL="0" indent="0">
              <a:buFontTx/>
              <a:buNone/>
            </a:pPr>
            <a:r>
              <a:rPr lang="en-US" dirty="0" smtClean="0"/>
              <a:t>10Gen</a:t>
            </a:r>
          </a:p>
          <a:p>
            <a:pPr marL="171450" indent="-171450">
              <a:buFontTx/>
              <a:buChar char="-"/>
            </a:pPr>
            <a:r>
              <a:rPr lang="en-US" dirty="0" smtClean="0"/>
              <a:t>Small company</a:t>
            </a:r>
          </a:p>
          <a:p>
            <a:pPr marL="0" indent="0">
              <a:buFontTx/>
              <a:buNone/>
            </a:pPr>
            <a:r>
              <a:rPr lang="en-US" dirty="0" smtClean="0"/>
              <a:t>Microsoft</a:t>
            </a:r>
          </a:p>
          <a:p>
            <a:pPr marL="171450" indent="-171450">
              <a:buFontTx/>
              <a:buChar char="-"/>
            </a:pPr>
            <a:r>
              <a:rPr lang="en-US" dirty="0" smtClean="0"/>
              <a:t>BIG COMPAN</a:t>
            </a:r>
            <a:r>
              <a:rPr lang="en-US" baseline="0" dirty="0" smtClean="0"/>
              <a:t>Y (how many of the 90k employees work on SQL Server?)</a:t>
            </a:r>
          </a:p>
          <a:p>
            <a:pPr marL="171450" indent="-171450">
              <a:buFontTx/>
              <a:buChar char="-"/>
            </a:pPr>
            <a:endParaRPr lang="en-US" baseline="0" dirty="0" smtClean="0"/>
          </a:p>
          <a:p>
            <a:pPr marL="0" indent="0">
              <a:buFontTx/>
              <a:buNone/>
            </a:pPr>
            <a:r>
              <a:rPr lang="en-US" dirty="0" smtClean="0"/>
              <a:t>http://blog.foursquare.com/2010/10/05/so-that-was-a-bummer/</a:t>
            </a:r>
          </a:p>
          <a:p>
            <a:pPr marL="0" indent="0">
              <a:buFontTx/>
              <a:buNone/>
            </a:pPr>
            <a:r>
              <a:rPr lang="en-US" dirty="0" smtClean="0"/>
              <a:t>http://highscalability.com/blog/2010/10/15/troubles-with-sharding-what-can-we-learn-from-the-foursquare.html</a:t>
            </a:r>
          </a:p>
          <a:p>
            <a:pPr marL="0" indent="0">
              <a:buFontTx/>
              <a:buNone/>
            </a:pP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62</a:t>
            </a:fld>
            <a:endParaRPr lang="en-US" dirty="0"/>
          </a:p>
        </p:txBody>
      </p:sp>
    </p:spTree>
    <p:extLst>
      <p:ext uri="{BB962C8B-B14F-4D97-AF65-F5344CB8AC3E}">
        <p14:creationId xmlns:p14="http://schemas.microsoft.com/office/powerpoint/2010/main" val="26429383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[Not same as Data Warehouse or Reporting DB]</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63</a:t>
            </a:fld>
            <a:endParaRPr lang="en-US" dirty="0"/>
          </a:p>
        </p:txBody>
      </p:sp>
    </p:spTree>
    <p:extLst>
      <p:ext uri="{BB962C8B-B14F-4D97-AF65-F5344CB8AC3E}">
        <p14:creationId xmlns:p14="http://schemas.microsoft.com/office/powerpoint/2010/main" val="798313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hlinkClick r:id="rId3"/>
              </a:rPr>
              <a:t>http://social.technet.microsoft.com/wiki/contents/articles/inside-sql-azure.aspx</a:t>
            </a:r>
            <a:endParaRPr lang="en-US" dirty="0" smtClean="0"/>
          </a:p>
          <a:p>
            <a:endParaRPr lang="en-US" dirty="0" smtClean="0"/>
          </a:p>
          <a:p>
            <a:r>
              <a:rPr lang="en-US" sz="1200" b="0" i="0" kern="1200" dirty="0" smtClean="0">
                <a:solidFill>
                  <a:schemeClr val="tx1"/>
                </a:solidFill>
                <a:effectLst/>
                <a:latin typeface="+mn-lt"/>
                <a:ea typeface="+mn-ea"/>
                <a:cs typeface="+mn-cs"/>
              </a:rPr>
              <a:t>“Another feature in development is the ability to take control of your backups. Currently, backups are performed in the data centers to protect your data against disk or system problems. However, there is no way currently to control your own backups to provide protection against logical errors and use a RESTORE operation to return to an earlier point in time when a backup was made. The new feature involves the ability to make your own backups of your SQL Azure databases to your own on-premises storage, and the ability to restore those backups either to an on-premises database or to a SQL Azure database. Eventually Microsoft plans to provide the ability to perform SQL Azure backups across data centers and also make log backups so that point-in-time recovery can be implemented.” </a:t>
            </a:r>
            <a:r>
              <a:rPr lang="en-US" dirty="0" smtClean="0">
                <a:hlinkClick r:id="rId3"/>
              </a:rPr>
              <a:t>http://social.technet.microsoft.com/wiki/contents/articles/inside-sql-azure.aspx</a:t>
            </a:r>
            <a:endParaRPr lang="en-US" dirty="0" smtClean="0"/>
          </a:p>
          <a:p>
            <a:pPr eaLnBrk="1" hangingPunct="1"/>
            <a:endParaRPr lang="en-US" dirty="0" smtClean="0"/>
          </a:p>
        </p:txBody>
      </p:sp>
    </p:spTree>
    <p:extLst>
      <p:ext uri="{BB962C8B-B14F-4D97-AF65-F5344CB8AC3E}">
        <p14:creationId xmlns:p14="http://schemas.microsoft.com/office/powerpoint/2010/main" val="5680437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Greatest</a:t>
            </a:r>
            <a:r>
              <a:rPr lang="en-US" baseline="0" dirty="0" smtClean="0"/>
              <a:t> fear is Tenant Leakage</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68</a:t>
            </a:fld>
            <a:endParaRPr lang="en-US" dirty="0"/>
          </a:p>
        </p:txBody>
      </p:sp>
    </p:spTree>
    <p:extLst>
      <p:ext uri="{BB962C8B-B14F-4D97-AF65-F5344CB8AC3E}">
        <p14:creationId xmlns:p14="http://schemas.microsoft.com/office/powerpoint/2010/main" val="12286901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 Check-in Site Foursquare</a:t>
            </a:r>
          </a:p>
          <a:p>
            <a:pPr marL="171450" indent="-171450">
              <a:buFontTx/>
              <a:buChar char="-"/>
            </a:pPr>
            <a:r>
              <a:rPr lang="en-US" dirty="0" smtClean="0"/>
              <a:t>32 employees (at the time)</a:t>
            </a:r>
          </a:p>
          <a:p>
            <a:pPr marL="0" indent="0">
              <a:buFontTx/>
              <a:buNone/>
            </a:pPr>
            <a:r>
              <a:rPr lang="en-US" dirty="0" smtClean="0"/>
              <a:t>10Gen</a:t>
            </a:r>
          </a:p>
          <a:p>
            <a:pPr marL="171450" indent="-171450">
              <a:buFontTx/>
              <a:buChar char="-"/>
            </a:pPr>
            <a:r>
              <a:rPr lang="en-US" dirty="0" smtClean="0"/>
              <a:t>Small company</a:t>
            </a:r>
          </a:p>
          <a:p>
            <a:pPr marL="0" indent="0">
              <a:buFontTx/>
              <a:buNone/>
            </a:pPr>
            <a:r>
              <a:rPr lang="en-US" dirty="0" smtClean="0"/>
              <a:t>Microsoft</a:t>
            </a:r>
          </a:p>
          <a:p>
            <a:pPr marL="171450" indent="-171450">
              <a:buFontTx/>
              <a:buChar char="-"/>
            </a:pPr>
            <a:r>
              <a:rPr lang="en-US" dirty="0" smtClean="0"/>
              <a:t>BIG COMPAN</a:t>
            </a:r>
            <a:r>
              <a:rPr lang="en-US" baseline="0" dirty="0" smtClean="0"/>
              <a:t>Y (how many of the 90k employees work on SQL Server?)</a:t>
            </a:r>
          </a:p>
          <a:p>
            <a:pPr marL="171450" indent="-171450">
              <a:buFontTx/>
              <a:buChar char="-"/>
            </a:pPr>
            <a:endParaRPr lang="en-US" baseline="0" dirty="0" smtClean="0"/>
          </a:p>
          <a:p>
            <a:pPr marL="0" indent="0">
              <a:buFontTx/>
              <a:buNone/>
            </a:pPr>
            <a:r>
              <a:rPr lang="en-US" dirty="0" smtClean="0"/>
              <a:t>http://blog.foursquare.com/2010/10/05/so-that-was-a-bummer/</a:t>
            </a:r>
          </a:p>
          <a:p>
            <a:pPr marL="0" indent="0">
              <a:buFontTx/>
              <a:buNone/>
            </a:pPr>
            <a:r>
              <a:rPr lang="en-US" dirty="0" smtClean="0"/>
              <a:t>http://highscalability.com/blog/2010/10/15/troubles-with-sharding-what-can-we-learn-from-the-foursquare.html</a:t>
            </a:r>
          </a:p>
          <a:p>
            <a:pPr marL="0" indent="0">
              <a:buFontTx/>
              <a:buNone/>
            </a:pP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69</a:t>
            </a:fld>
            <a:endParaRPr lang="en-US" dirty="0"/>
          </a:p>
        </p:txBody>
      </p:sp>
    </p:spTree>
    <p:extLst>
      <p:ext uri="{BB962C8B-B14F-4D97-AF65-F5344CB8AC3E}">
        <p14:creationId xmlns:p14="http://schemas.microsoft.com/office/powerpoint/2010/main" val="26429383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70</a:t>
            </a:fld>
            <a:endParaRPr lang="en-US" dirty="0"/>
          </a:p>
        </p:txBody>
      </p:sp>
    </p:spTree>
    <p:extLst>
      <p:ext uri="{BB962C8B-B14F-4D97-AF65-F5344CB8AC3E}">
        <p14:creationId xmlns:p14="http://schemas.microsoft.com/office/powerpoint/2010/main" val="1504602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a:t>
            </a:r>
            <a:r>
              <a:rPr lang="en-US" baseline="0" dirty="0" smtClean="0"/>
              <a:t> shown:</a:t>
            </a:r>
          </a:p>
          <a:p>
            <a:r>
              <a:rPr lang="en-US" baseline="0" dirty="0" smtClean="0"/>
              <a:t>Strong Consistency vs. Eventual Consistency</a:t>
            </a:r>
          </a:p>
          <a:p>
            <a:endParaRPr lang="en-US" baseline="0" dirty="0" smtClean="0"/>
          </a:p>
          <a:p>
            <a:r>
              <a:rPr lang="en-US" b="1" baseline="0" dirty="0" smtClean="0"/>
              <a:t>MINDSET.. CHARACTERISTICS OF PRE-CLOUD vs. CLOUD-NATIVE</a:t>
            </a:r>
          </a:p>
          <a:p>
            <a:endParaRPr lang="en-US" baseline="0" dirty="0" smtClean="0"/>
          </a:p>
          <a:p>
            <a:pPr marL="228600" indent="-228600">
              <a:buFont typeface="+mj-lt"/>
              <a:buAutoNum type="arabicPeriod"/>
            </a:pPr>
            <a:r>
              <a:rPr lang="en-US" b="1" baseline="0" dirty="0" smtClean="0"/>
              <a:t>Efficiency: </a:t>
            </a:r>
            <a:r>
              <a:rPr lang="en-US" baseline="0" dirty="0" smtClean="0"/>
              <a:t>electrical grid, virtual machine-based, multi-tenant, commodity hardware - 1:15k (vs. 1:30 or at best 1:150)</a:t>
            </a:r>
          </a:p>
          <a:p>
            <a:pPr marL="228600" indent="-228600">
              <a:buFont typeface="+mj-lt"/>
              <a:buAutoNum type="arabicPeriod"/>
            </a:pPr>
            <a:r>
              <a:rPr lang="en-US" b="1" baseline="0" dirty="0" smtClean="0"/>
              <a:t>Dynamic/</a:t>
            </a:r>
            <a:r>
              <a:rPr lang="en-US" sz="1200" b="1" dirty="0" smtClean="0"/>
              <a:t>∞</a:t>
            </a:r>
            <a:r>
              <a:rPr lang="en-US" sz="1200" dirty="0" smtClean="0"/>
              <a:t> </a:t>
            </a:r>
            <a:r>
              <a:rPr lang="en-US" b="1" baseline="0" dirty="0" smtClean="0"/>
              <a:t>Resources:</a:t>
            </a:r>
            <a:r>
              <a:rPr lang="en-US" baseline="0" dirty="0" smtClean="0"/>
              <a:t> use cloud platform API to allocate or release resources; infinite resources available - but not all at once</a:t>
            </a:r>
          </a:p>
          <a:p>
            <a:pPr marL="228600" indent="-228600">
              <a:buFont typeface="+mj-lt"/>
              <a:buAutoNum type="arabicPeriod"/>
            </a:pPr>
            <a:r>
              <a:rPr lang="en-US" b="1" baseline="0" dirty="0" smtClean="0"/>
              <a:t>Variable/</a:t>
            </a:r>
            <a:r>
              <a:rPr lang="en-US" b="1" baseline="0" dirty="0" err="1" smtClean="0"/>
              <a:t>OpEx</a:t>
            </a:r>
            <a:r>
              <a:rPr lang="en-US" b="1" baseline="0" dirty="0" smtClean="0"/>
              <a:t>:</a:t>
            </a:r>
            <a:r>
              <a:rPr lang="en-US" baseline="0" dirty="0" smtClean="0"/>
              <a:t> stop using, stop paying; pay for expanded use</a:t>
            </a:r>
          </a:p>
          <a:p>
            <a:pPr marL="228600" indent="-228600">
              <a:buFont typeface="+mj-lt"/>
              <a:buAutoNum type="arabicPeriod"/>
            </a:pPr>
            <a:r>
              <a:rPr lang="en-US" b="1" baseline="0" dirty="0" smtClean="0"/>
              <a:t>Horizontal Resourcing:</a:t>
            </a:r>
            <a:r>
              <a:rPr lang="en-US" baseline="0" dirty="0" smtClean="0"/>
              <a:t> Similar to Scaling Out/Horizontal Scaling, except not just for scale… and bi-directional</a:t>
            </a:r>
          </a:p>
          <a:p>
            <a:pPr marL="228600" indent="-228600">
              <a:buFont typeface="+mj-lt"/>
              <a:buAutoNum type="arabicPeriod"/>
            </a:pPr>
            <a:r>
              <a:rPr lang="en-US" b="1" baseline="0" dirty="0" smtClean="0"/>
              <a:t>Minimize MTTR:</a:t>
            </a:r>
            <a:r>
              <a:rPr lang="en-US" baseline="0" dirty="0" smtClean="0"/>
              <a:t> Failure is expected, be prepared to deal with it; partnership between CLOUD PLATFORM and YOUR APPLICATION ARCHITECTURE</a:t>
            </a:r>
          </a:p>
          <a:p>
            <a:pPr marL="228600" indent="-228600">
              <a:buFont typeface="+mj-lt"/>
              <a:buAutoNum type="arabicPeriod"/>
            </a:pPr>
            <a:r>
              <a:rPr lang="en-US" b="1" baseline="0" dirty="0" smtClean="0"/>
              <a:t>Scenario-Specific Storage:</a:t>
            </a:r>
            <a:r>
              <a:rPr lang="en-US" baseline="0" dirty="0" smtClean="0"/>
              <a:t> Relational Database no longer one-size-fits-all. NoSQL, Blobs, CDN, Relational++ (auto-sharding)</a:t>
            </a:r>
          </a:p>
          <a:p>
            <a:pPr marL="228600" indent="-228600">
              <a:buFont typeface="+mj-lt"/>
              <a:buAutoNum type="arabicPeriod"/>
            </a:pPr>
            <a:r>
              <a:rPr lang="en-US" b="1" baseline="0" dirty="0" smtClean="0"/>
              <a:t>Managed Infrastructure:</a:t>
            </a:r>
            <a:r>
              <a:rPr lang="en-US" baseline="0" dirty="0" smtClean="0"/>
              <a:t> “</a:t>
            </a:r>
            <a:r>
              <a:rPr lang="en-US" baseline="0" dirty="0" err="1" smtClean="0"/>
              <a:t>Manage</a:t>
            </a:r>
            <a:r>
              <a:rPr lang="en-US" b="1" baseline="0" dirty="0" err="1" smtClean="0"/>
              <a:t>D</a:t>
            </a:r>
            <a:r>
              <a:rPr lang="en-US" baseline="0" dirty="0" smtClean="0"/>
              <a:t>” – the “D” on the end changes everything… Want a database? - available on demand, here’s a connection string. Want application services like a Reliable Queue? – here’s its http address, feel free to start using it. LB – ready. Geo-LB – ready (and you may deploy to &gt;1 datacenter too – maybe MANY if you use CDN).</a:t>
            </a:r>
          </a:p>
          <a:p>
            <a:endParaRPr lang="en-US" dirty="0" smtClean="0"/>
          </a:p>
          <a:p>
            <a:r>
              <a:rPr lang="en-US" dirty="0" smtClean="0"/>
              <a:t>These are REALLY IMPACTFUL</a:t>
            </a:r>
            <a:r>
              <a:rPr lang="en-US" baseline="0" dirty="0" smtClean="0"/>
              <a:t> DIFFERENCES and an application optimized to live in harmony with </a:t>
            </a:r>
            <a:r>
              <a:rPr lang="en-US" baseline="0" dirty="0" err="1" smtClean="0"/>
              <a:t>properities</a:t>
            </a:r>
            <a:r>
              <a:rPr lang="en-US" baseline="0" dirty="0" smtClean="0"/>
              <a:t> is CLOUD-NATIVE, and apps in harmony with the old properties is PRE-CLOUD</a:t>
            </a:r>
            <a:endParaRPr lang="en-US" dirty="0" smtClean="0"/>
          </a:p>
        </p:txBody>
      </p:sp>
      <p:sp>
        <p:nvSpPr>
          <p:cNvPr id="4" name="Slide Number Placeholder 3"/>
          <p:cNvSpPr>
            <a:spLocks noGrp="1"/>
          </p:cNvSpPr>
          <p:nvPr>
            <p:ph type="sldNum" sz="quarter" idx="10"/>
          </p:nvPr>
        </p:nvSpPr>
        <p:spPr/>
        <p:txBody>
          <a:bodyPr/>
          <a:lstStyle/>
          <a:p>
            <a:fld id="{1E60B2DC-A877-45E8-B394-DCA5FA59405F}" type="slidenum">
              <a:rPr lang="en-US" smtClean="0"/>
              <a:pPr/>
              <a:t>71</a:t>
            </a:fld>
            <a:endParaRPr lang="en-US" dirty="0"/>
          </a:p>
        </p:txBody>
      </p:sp>
    </p:spTree>
    <p:extLst>
      <p:ext uri="{BB962C8B-B14F-4D97-AF65-F5344CB8AC3E}">
        <p14:creationId xmlns:p14="http://schemas.microsoft.com/office/powerpoint/2010/main" val="32606020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a:t>
            </a:r>
            <a:r>
              <a:rPr lang="en-US" baseline="0" dirty="0" smtClean="0"/>
              <a:t> shown:</a:t>
            </a:r>
          </a:p>
          <a:p>
            <a:r>
              <a:rPr lang="en-US" baseline="0" dirty="0" smtClean="0"/>
              <a:t>Strong Consistency vs. Eventual Consistency</a:t>
            </a:r>
          </a:p>
          <a:p>
            <a:endParaRPr lang="en-US" baseline="0" dirty="0" smtClean="0"/>
          </a:p>
          <a:p>
            <a:r>
              <a:rPr lang="en-US" b="1" baseline="0" dirty="0" smtClean="0"/>
              <a:t>MINDSET.. CHARACTERISTICS OF PRE-CLOUD vs. CLOUD-NATIVE</a:t>
            </a:r>
          </a:p>
          <a:p>
            <a:endParaRPr lang="en-US" baseline="0" dirty="0" smtClean="0"/>
          </a:p>
          <a:p>
            <a:pPr marL="228600" indent="-228600">
              <a:buFont typeface="+mj-lt"/>
              <a:buAutoNum type="arabicPeriod"/>
            </a:pPr>
            <a:r>
              <a:rPr lang="en-US" b="1" baseline="0" dirty="0" smtClean="0"/>
              <a:t>Efficiency: </a:t>
            </a:r>
            <a:r>
              <a:rPr lang="en-US" baseline="0" dirty="0" smtClean="0"/>
              <a:t>electrical grid, virtual machine-based, multi-tenant, commodity hardware - 1:15k (vs. 1:30 or at best 1:150)</a:t>
            </a:r>
          </a:p>
          <a:p>
            <a:pPr marL="228600" indent="-228600">
              <a:buFont typeface="+mj-lt"/>
              <a:buAutoNum type="arabicPeriod"/>
            </a:pPr>
            <a:r>
              <a:rPr lang="en-US" b="1" baseline="0" dirty="0" smtClean="0"/>
              <a:t>Dynamic/</a:t>
            </a:r>
            <a:r>
              <a:rPr lang="en-US" sz="1200" b="1" dirty="0" smtClean="0"/>
              <a:t>∞</a:t>
            </a:r>
            <a:r>
              <a:rPr lang="en-US" sz="1200" dirty="0" smtClean="0"/>
              <a:t> </a:t>
            </a:r>
            <a:r>
              <a:rPr lang="en-US" b="1" baseline="0" dirty="0" smtClean="0"/>
              <a:t>Resources:</a:t>
            </a:r>
            <a:r>
              <a:rPr lang="en-US" baseline="0" dirty="0" smtClean="0"/>
              <a:t> use cloud platform API to allocate or release resources; infinite resources available - but not all at once</a:t>
            </a:r>
          </a:p>
          <a:p>
            <a:pPr marL="228600" indent="-228600">
              <a:buFont typeface="+mj-lt"/>
              <a:buAutoNum type="arabicPeriod"/>
            </a:pPr>
            <a:r>
              <a:rPr lang="en-US" b="1" baseline="0" dirty="0" smtClean="0"/>
              <a:t>Variable/</a:t>
            </a:r>
            <a:r>
              <a:rPr lang="en-US" b="1" baseline="0" dirty="0" err="1" smtClean="0"/>
              <a:t>OpEx</a:t>
            </a:r>
            <a:r>
              <a:rPr lang="en-US" b="1" baseline="0" dirty="0" smtClean="0"/>
              <a:t>:</a:t>
            </a:r>
            <a:r>
              <a:rPr lang="en-US" baseline="0" dirty="0" smtClean="0"/>
              <a:t> stop using, stop paying; pay for expanded use</a:t>
            </a:r>
          </a:p>
          <a:p>
            <a:pPr marL="228600" indent="-228600">
              <a:buFont typeface="+mj-lt"/>
              <a:buAutoNum type="arabicPeriod"/>
            </a:pPr>
            <a:r>
              <a:rPr lang="en-US" b="1" baseline="0" dirty="0" smtClean="0"/>
              <a:t>Horizontal Resourcing:</a:t>
            </a:r>
            <a:r>
              <a:rPr lang="en-US" baseline="0" dirty="0" smtClean="0"/>
              <a:t> Similar to Scaling Out/Horizontal Scaling, except not just for scale… and bi-directional</a:t>
            </a:r>
          </a:p>
          <a:p>
            <a:pPr marL="228600" indent="-228600">
              <a:buFont typeface="+mj-lt"/>
              <a:buAutoNum type="arabicPeriod"/>
            </a:pPr>
            <a:r>
              <a:rPr lang="en-US" b="1" baseline="0" dirty="0" smtClean="0"/>
              <a:t>Minimize MTTR:</a:t>
            </a:r>
            <a:r>
              <a:rPr lang="en-US" baseline="0" dirty="0" smtClean="0"/>
              <a:t> Failure is expected, be prepared to deal with it; partnership between CLOUD PLATFORM and YOUR APPLICATION ARCHITECTURE</a:t>
            </a:r>
          </a:p>
          <a:p>
            <a:pPr marL="228600" indent="-228600">
              <a:buFont typeface="+mj-lt"/>
              <a:buAutoNum type="arabicPeriod"/>
            </a:pPr>
            <a:r>
              <a:rPr lang="en-US" b="1" baseline="0" dirty="0" smtClean="0"/>
              <a:t>Scenario-Specific Storage:</a:t>
            </a:r>
            <a:r>
              <a:rPr lang="en-US" baseline="0" dirty="0" smtClean="0"/>
              <a:t> Relational Database no longer one-size-fits-all. NoSQL, Blobs, CDN, Relational++ (auto-sharding)</a:t>
            </a:r>
          </a:p>
          <a:p>
            <a:pPr marL="228600" indent="-228600">
              <a:buFont typeface="+mj-lt"/>
              <a:buAutoNum type="arabicPeriod"/>
            </a:pPr>
            <a:r>
              <a:rPr lang="en-US" b="1" baseline="0" dirty="0" smtClean="0"/>
              <a:t>Managed Infrastructure:</a:t>
            </a:r>
            <a:r>
              <a:rPr lang="en-US" baseline="0" dirty="0" smtClean="0"/>
              <a:t> “</a:t>
            </a:r>
            <a:r>
              <a:rPr lang="en-US" baseline="0" dirty="0" err="1" smtClean="0"/>
              <a:t>Manage</a:t>
            </a:r>
            <a:r>
              <a:rPr lang="en-US" b="1" baseline="0" dirty="0" err="1" smtClean="0"/>
              <a:t>D</a:t>
            </a:r>
            <a:r>
              <a:rPr lang="en-US" baseline="0" dirty="0" smtClean="0"/>
              <a:t>” – the “D” on the end changes everything… Want a database? - available on demand, here’s a connection string. Want application services like a Reliable Queue? – here’s its http address, feel free to start using it. LB – ready. Geo-LB – ready (and you may deploy to &gt;1 datacenter too – maybe MANY if you use CDN).</a:t>
            </a:r>
          </a:p>
          <a:p>
            <a:endParaRPr lang="en-US" dirty="0" smtClean="0"/>
          </a:p>
          <a:p>
            <a:r>
              <a:rPr lang="en-US" dirty="0" smtClean="0"/>
              <a:t>These are REALLY IMPACTFUL</a:t>
            </a:r>
            <a:r>
              <a:rPr lang="en-US" baseline="0" dirty="0" smtClean="0"/>
              <a:t> DIFFERENCES and an application optimized to live in harmony with </a:t>
            </a:r>
            <a:r>
              <a:rPr lang="en-US" baseline="0" dirty="0" err="1" smtClean="0"/>
              <a:t>properities</a:t>
            </a:r>
            <a:r>
              <a:rPr lang="en-US" baseline="0" dirty="0" smtClean="0"/>
              <a:t> is CLOUD-NATIVE, and apps in harmony with the old properties is PRE-CLOUD</a:t>
            </a:r>
            <a:endParaRPr lang="en-US" dirty="0" smtClean="0"/>
          </a:p>
        </p:txBody>
      </p:sp>
      <p:sp>
        <p:nvSpPr>
          <p:cNvPr id="4" name="Slide Number Placeholder 3"/>
          <p:cNvSpPr>
            <a:spLocks noGrp="1"/>
          </p:cNvSpPr>
          <p:nvPr>
            <p:ph type="sldNum" sz="quarter" idx="10"/>
          </p:nvPr>
        </p:nvSpPr>
        <p:spPr/>
        <p:txBody>
          <a:bodyPr/>
          <a:lstStyle/>
          <a:p>
            <a:fld id="{1E60B2DC-A877-45E8-B394-DCA5FA59405F}" type="slidenum">
              <a:rPr lang="en-US" smtClean="0"/>
              <a:pPr/>
              <a:t>72</a:t>
            </a:fld>
            <a:endParaRPr lang="en-US" dirty="0"/>
          </a:p>
        </p:txBody>
      </p:sp>
    </p:spTree>
    <p:extLst>
      <p:ext uri="{BB962C8B-B14F-4D97-AF65-F5344CB8AC3E}">
        <p14:creationId xmlns:p14="http://schemas.microsoft.com/office/powerpoint/2010/main" val="32606020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Subliminal … 0.25</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84</a:t>
            </a:fld>
            <a:endParaRPr lang="en-US" dirty="0"/>
          </a:p>
        </p:txBody>
      </p:sp>
    </p:spTree>
    <p:extLst>
      <p:ext uri="{BB962C8B-B14F-4D97-AF65-F5344CB8AC3E}">
        <p14:creationId xmlns:p14="http://schemas.microsoft.com/office/powerpoint/2010/main" val="4015000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4/17/2014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180347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4/17/2014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130565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89AA64-45DD-481A-BFE5-857C2A5DC15A}" type="datetimeFigureOut">
              <a:rPr lang="en-US" smtClean="0"/>
              <a:pPr/>
              <a:t>4/17/2014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479594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89AA64-45DD-481A-BFE5-857C2A5DC15A}" type="datetimeFigureOut">
              <a:rPr lang="en-US" smtClean="0"/>
              <a:pPr/>
              <a:t>4/17/2014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826433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89AA64-45DD-481A-BFE5-857C2A5DC15A}" type="datetimeFigureOut">
              <a:rPr lang="en-US" smtClean="0"/>
              <a:pPr/>
              <a:t>4/17/2014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575318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89AA64-45DD-481A-BFE5-857C2A5DC15A}" type="datetimeFigureOut">
              <a:rPr lang="en-US" smtClean="0"/>
              <a:pPr/>
              <a:t>4/17/2014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459602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89AA64-45DD-481A-BFE5-857C2A5DC15A}" type="datetimeFigureOut">
              <a:rPr lang="en-US" smtClean="0"/>
              <a:pPr/>
              <a:t>4/17/2014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4163625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4/17/2014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750350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4/17/2014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009573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4/17/2014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803447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4/17/2014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897529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666385"/>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1447799"/>
            <a:ext cx="8382000"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0380514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8" y="1905016"/>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7" y="4345004"/>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20782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5004"/>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87178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21121369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23715914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61"/>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61"/>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814844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7"/>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82"/>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9" y="1411567"/>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82"/>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736527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132307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39251767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894089486"/>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6"/>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54"/>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4126789001"/>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6"/>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31110690"/>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1587525"/>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82"/>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80"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456225005"/>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5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067719987"/>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65378"/>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34"/>
            <a:ext cx="1999580" cy="1249363"/>
          </a:xfrm>
          <a:prstGeom prst="rect">
            <a:avLst/>
          </a:prstGeom>
          <a:noFill/>
          <a:ln w="9525">
            <a:noFill/>
            <a:miter lim="800000"/>
            <a:headEnd/>
            <a:tailEnd/>
          </a:ln>
        </p:spPr>
      </p:pic>
      <p:sp>
        <p:nvSpPr>
          <p:cNvPr id="2" name="Title 1"/>
          <p:cNvSpPr>
            <a:spLocks noGrp="1"/>
          </p:cNvSpPr>
          <p:nvPr>
            <p:ph type="ctrTitle"/>
          </p:nvPr>
        </p:nvSpPr>
        <p:spPr>
          <a:xfrm>
            <a:off x="1417217"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7" y="2303507"/>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8"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308603090"/>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1_Title Slid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316398" y="989020"/>
            <a:ext cx="6095178" cy="1020789"/>
          </a:xfrm>
        </p:spPr>
        <p:txBody>
          <a:bodyPr anchor="b">
            <a:noAutofit/>
          </a:bodyPr>
          <a:lstStyle>
            <a:lvl1pPr algn="l">
              <a:lnSpc>
                <a:spcPct val="90000"/>
              </a:lnSpc>
              <a:defRPr sz="4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2316398" y="2030334"/>
            <a:ext cx="6095178" cy="461665"/>
          </a:xfrm>
        </p:spPr>
        <p:txBody>
          <a:bodyPr vert="horz" wrap="square" lIns="0" tIns="0" rIns="0" bIns="0" rtlCol="0">
            <a:noAutofit/>
          </a:bodyPr>
          <a:lstStyle>
            <a:lvl1pPr marL="0" indent="0" algn="l" defTabSz="914363" rtl="0" eaLnBrk="1" latinLnBrk="0" hangingPunct="1">
              <a:lnSpc>
                <a:spcPct val="100000"/>
              </a:lnSpc>
              <a:spcBef>
                <a:spcPts val="0"/>
              </a:spcBef>
              <a:buSzPct val="100000"/>
              <a:buFontTx/>
              <a:buNone/>
              <a:defRPr lang="en-US" sz="2800" kern="1200" dirty="0">
                <a:solidFill>
                  <a:schemeClr val="accent4">
                    <a:alpha val="99000"/>
                  </a:schemeClr>
                </a:soli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724824207"/>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264858861"/>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40103576"/>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03916872"/>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01" y="228600"/>
            <a:ext cx="8382000" cy="553998"/>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381000" y="989013"/>
            <a:ext cx="8381901" cy="1945148"/>
          </a:xfrm>
        </p:spPr>
        <p:txBody>
          <a:bodyPr/>
          <a:lstStyle>
            <a:lvl1pPr>
              <a:lnSpc>
                <a:spcPct val="90000"/>
              </a:lnSpc>
              <a:defRPr sz="2800"/>
            </a:lvl1pPr>
            <a:lvl2pPr>
              <a:lnSpc>
                <a:spcPct val="90000"/>
              </a:lnSpc>
              <a:defRPr sz="2600"/>
            </a:lvl2pPr>
            <a:lvl3pPr>
              <a:lnSpc>
                <a:spcPct val="90000"/>
              </a:lnSpc>
              <a:defRPr/>
            </a:lvl3pPr>
            <a:lvl4pPr>
              <a:lnSpc>
                <a:spcPct val="90000"/>
              </a:lnSpc>
              <a:defRPr sz="2200"/>
            </a:lvl4pPr>
            <a:lvl5pPr>
              <a:lnSpc>
                <a:spcPct val="90000"/>
              </a:lnSpc>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35205665"/>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4694" y="989013"/>
            <a:ext cx="4114800" cy="2332946"/>
          </a:xfrm>
        </p:spPr>
        <p:txBody>
          <a:bodyPr/>
          <a:lstStyle>
            <a:lvl1pPr marL="339976" indent="-339976">
              <a:lnSpc>
                <a:spcPct val="90000"/>
              </a:lnSpc>
              <a:defRPr sz="2800"/>
            </a:lvl1pPr>
            <a:lvl2pPr marL="673338" indent="-325424">
              <a:lnSpc>
                <a:spcPct val="90000"/>
              </a:lnSpc>
              <a:defRPr sz="2600"/>
            </a:lvl2pPr>
            <a:lvl3pPr marL="953785" indent="-288384">
              <a:lnSpc>
                <a:spcPct val="90000"/>
              </a:lnSpc>
              <a:defRPr sz="2400"/>
            </a:lvl3pPr>
            <a:lvl4pPr marL="1227618" indent="-273833">
              <a:lnSpc>
                <a:spcPct val="90000"/>
              </a:lnSpc>
              <a:defRPr sz="2200"/>
            </a:lvl4pPr>
            <a:lvl5pPr marL="1516002" indent="-280447">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101" y="989013"/>
            <a:ext cx="4114800" cy="2332946"/>
          </a:xfrm>
        </p:spPr>
        <p:txBody>
          <a:bodyPr/>
          <a:lstStyle>
            <a:lvl1pPr marL="347914" indent="-347914">
              <a:lnSpc>
                <a:spcPct val="90000"/>
              </a:lnSpc>
              <a:defRPr sz="2800"/>
            </a:lvl1pPr>
            <a:lvl2pPr marL="673338" indent="-339976">
              <a:lnSpc>
                <a:spcPct val="90000"/>
              </a:lnSpc>
              <a:defRPr sz="2600"/>
            </a:lvl2pPr>
            <a:lvl3pPr marL="961722" indent="-302936">
              <a:lnSpc>
                <a:spcPct val="90000"/>
              </a:lnSpc>
              <a:defRPr sz="2400"/>
            </a:lvl3pPr>
            <a:lvl4pPr marL="1227618" indent="-265896">
              <a:lnSpc>
                <a:spcPct val="90000"/>
              </a:lnSpc>
              <a:defRPr sz="2200"/>
            </a:lvl4pPr>
            <a:lvl5pPr marL="1516002" indent="-273833">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3300902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7914" y="989020"/>
            <a:ext cx="41148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7914" y="1401033"/>
            <a:ext cx="4114800" cy="1686616"/>
          </a:xfrm>
        </p:spPr>
        <p:txBody>
          <a:bodyPr/>
          <a:lstStyle>
            <a:lvl1pPr marL="281770" indent="-281770">
              <a:defRPr sz="2400"/>
            </a:lvl1pPr>
            <a:lvl2pPr marL="562218" indent="-265896">
              <a:defRPr sz="2400"/>
            </a:lvl2pPr>
            <a:lvl3pPr marL="813562" indent="-243407">
              <a:defRPr sz="2000"/>
            </a:lvl3pPr>
            <a:lvl4pPr marL="1050354" indent="-228856">
              <a:defRPr sz="1800"/>
            </a:lvl4pPr>
            <a:lvl5pPr marL="1279210" indent="-206367">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5" y="989020"/>
            <a:ext cx="411701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401033"/>
            <a:ext cx="4117974" cy="1686616"/>
          </a:xfrm>
        </p:spPr>
        <p:txBody>
          <a:bodyPr/>
          <a:lstStyle>
            <a:lvl1pPr marL="296321" indent="-296321">
              <a:defRPr sz="2400"/>
            </a:lvl1pPr>
            <a:lvl2pPr marL="570155" indent="-273833">
              <a:defRPr sz="2400"/>
            </a:lvl2pPr>
            <a:lvl3pPr marL="821499" indent="-244730">
              <a:defRPr sz="2000"/>
            </a:lvl3pPr>
            <a:lvl4pPr marL="1050354" indent="-236793">
              <a:defRPr sz="1800"/>
            </a:lvl4pPr>
            <a:lvl5pPr marL="1279210" indent="-220919">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16192260"/>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87205076"/>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793890"/>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2342901"/>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WALKIN - Prints in GRAYSCAL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2" name="Picture 1" descr="Tech.Ed logo.png"/>
          <p:cNvPicPr>
            <a:picLocks noChangeAspect="1"/>
          </p:cNvPicPr>
          <p:nvPr userDrawn="1"/>
        </p:nvPicPr>
        <p:blipFill>
          <a:blip r:embed="rId3" cstate="screen"/>
          <a:stretch>
            <a:fillRect/>
          </a:stretch>
        </p:blipFill>
        <p:spPr>
          <a:xfrm>
            <a:off x="643908" y="504759"/>
            <a:ext cx="2767372" cy="1584272"/>
          </a:xfrm>
          <a:prstGeom prst="rect">
            <a:avLst/>
          </a:prstGeom>
          <a:noFill/>
          <a:ln>
            <a:noFill/>
          </a:ln>
        </p:spPr>
      </p:pic>
      <p:sp>
        <p:nvSpPr>
          <p:cNvPr id="3" name="TextBox 2"/>
          <p:cNvSpPr txBox="1"/>
          <p:nvPr userDrawn="1"/>
        </p:nvSpPr>
        <p:spPr>
          <a:xfrm>
            <a:off x="646383" y="2383224"/>
            <a:ext cx="5002853" cy="353943"/>
          </a:xfrm>
          <a:prstGeom prst="rect">
            <a:avLst/>
          </a:prstGeom>
          <a:noFill/>
        </p:spPr>
        <p:txBody>
          <a:bodyPr wrap="square" rtlCol="0">
            <a:spAutoFit/>
          </a:bodyPr>
          <a:lstStyle/>
          <a:p>
            <a:pPr defTabSz="914363"/>
            <a:r>
              <a:rPr lang="en-US" sz="1700" spc="-30" dirty="0" smtClean="0">
                <a:gradFill>
                  <a:gsLst>
                    <a:gs pos="0">
                      <a:srgbClr val="FFFFFF"/>
                    </a:gs>
                    <a:gs pos="100000">
                      <a:srgbClr val="FFFFFF"/>
                    </a:gs>
                  </a:gsLst>
                  <a:lin ang="5400000" scaled="0"/>
                </a:gradFill>
              </a:rPr>
              <a:t>JUNE 7-10, 2010 | NEW ORLEANS, LA</a:t>
            </a:r>
            <a:endParaRPr lang="en-US" sz="1700" spc="-30" dirty="0">
              <a:gradFill>
                <a:gsLst>
                  <a:gs pos="0">
                    <a:srgbClr val="FFFFFF"/>
                  </a:gs>
                  <a:gs pos="100000">
                    <a:srgbClr val="FFFFFF"/>
                  </a:gs>
                </a:gsLst>
                <a:lin ang="5400000" scaled="0"/>
              </a:gradFill>
            </a:endParaRPr>
          </a:p>
        </p:txBody>
      </p:sp>
      <p:pic>
        <p:nvPicPr>
          <p:cNvPr id="1026" name="Picture 2" descr="C:\Users\shane\Pictures\Logos\MICROSOFT (brand)\Microsoft corporate logo white.png"/>
          <p:cNvPicPr>
            <a:picLocks noChangeAspect="1" noChangeArrowheads="1"/>
          </p:cNvPicPr>
          <p:nvPr userDrawn="1"/>
        </p:nvPicPr>
        <p:blipFill>
          <a:blip r:embed="rId4" cstate="print"/>
          <a:stretch>
            <a:fillRect/>
          </a:stretch>
        </p:blipFill>
        <p:spPr bwMode="auto">
          <a:xfrm>
            <a:off x="865990" y="5950439"/>
            <a:ext cx="1814176" cy="414561"/>
          </a:xfrm>
          <a:prstGeom prst="rect">
            <a:avLst/>
          </a:prstGeom>
          <a:noFill/>
          <a:ln>
            <a:noFill/>
          </a:ln>
        </p:spPr>
      </p:pic>
    </p:spTree>
    <p:extLst>
      <p:ext uri="{BB962C8B-B14F-4D97-AF65-F5344CB8AC3E}">
        <p14:creationId xmlns:p14="http://schemas.microsoft.com/office/powerpoint/2010/main" val="4123454838"/>
      </p:ext>
    </p:extLst>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0">
                      <a:srgbClr val="FFFFFF"/>
                    </a:gs>
                    <a:gs pos="100000">
                      <a:srgbClr val="FFFFFF"/>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1160603"/>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83"/>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541473738"/>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ight background developer code-">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ound Single Corner Rectangle 3"/>
          <p:cNvSpPr/>
          <p:nvPr userDrawn="1"/>
        </p:nvSpPr>
        <p:spPr bwMode="auto">
          <a:xfrm flipH="1">
            <a:off x="380993" y="927100"/>
            <a:ext cx="8806959" cy="5728224"/>
          </a:xfrm>
          <a:prstGeom prst="round1Rect">
            <a:avLst>
              <a:gd name="adj" fmla="val 2999"/>
            </a:avLst>
          </a:prstGeom>
          <a:solidFill>
            <a:schemeClr val="tx1"/>
          </a:solidFill>
          <a:ln w="28575">
            <a:gradFill>
              <a:gsLst>
                <a:gs pos="0">
                  <a:schemeClr val="accent2"/>
                </a:gs>
                <a:gs pos="50000">
                  <a:schemeClr val="accent2"/>
                </a:gs>
                <a:gs pos="100000">
                  <a:schemeClr val="tx1">
                    <a:alpha val="0"/>
                  </a:schemeClr>
                </a:gs>
              </a:gsLst>
              <a:lin ang="5400000" scaled="0"/>
            </a:gra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55628" y="1143000"/>
            <a:ext cx="8207375" cy="1606594"/>
          </a:xfrm>
        </p:spPr>
        <p:txBody>
          <a:bodyPr/>
          <a:lstStyle>
            <a:lvl1pPr algn="l" defTabSz="914363" rtl="0" eaLnBrk="1" latinLnBrk="0" hangingPunct="1">
              <a:lnSpc>
                <a:spcPct val="80000"/>
              </a:lnSpc>
              <a:spcBef>
                <a:spcPct val="20000"/>
              </a:spcBef>
              <a:buSzPct val="100000"/>
              <a:buFontTx/>
              <a:buNone/>
              <a:defRPr lang="en-US" sz="2800" b="0" kern="1200" dirty="0" smtClean="0">
                <a:solidFill>
                  <a:srgbClr val="000000"/>
                </a:solidFill>
                <a:latin typeface="Consolas" pitchFamily="49" charset="0"/>
                <a:ea typeface="+mn-ea"/>
                <a:cs typeface="Courier New" pitchFamily="49" charset="0"/>
              </a:defRPr>
            </a:lvl1pPr>
            <a:lvl2pPr algn="l" defTabSz="914363" rtl="0" eaLnBrk="1" latinLnBrk="0" hangingPunct="1">
              <a:lnSpc>
                <a:spcPct val="80000"/>
              </a:lnSpc>
              <a:spcBef>
                <a:spcPct val="20000"/>
              </a:spcBef>
              <a:buSzPct val="100000"/>
              <a:buFontTx/>
              <a:buNone/>
              <a:defRPr lang="en-US" sz="2400" b="0" kern="1200" dirty="0" smtClean="0">
                <a:solidFill>
                  <a:srgbClr val="000000"/>
                </a:solidFill>
                <a:latin typeface="Consolas" pitchFamily="49" charset="0"/>
                <a:ea typeface="+mn-ea"/>
                <a:cs typeface="Courier New" pitchFamily="49" charset="0"/>
              </a:defRPr>
            </a:lvl2pPr>
            <a:lvl3pPr algn="l" defTabSz="914363" rtl="0" eaLnBrk="1" latinLnBrk="0" hangingPunct="1">
              <a:lnSpc>
                <a:spcPct val="80000"/>
              </a:lnSpc>
              <a:spcBef>
                <a:spcPct val="20000"/>
              </a:spcBef>
              <a:buSzPct val="100000"/>
              <a:buFontTx/>
              <a:buNone/>
              <a:defRPr lang="en-US" sz="2000" b="0" kern="1200" dirty="0" smtClean="0">
                <a:solidFill>
                  <a:srgbClr val="000000"/>
                </a:solidFill>
                <a:latin typeface="Consolas" pitchFamily="49" charset="0"/>
                <a:ea typeface="+mn-ea"/>
                <a:cs typeface="Courier New" pitchFamily="49" charset="0"/>
              </a:defRPr>
            </a:lvl3pPr>
            <a:lvl4pPr algn="l" defTabSz="914363" rtl="0" eaLnBrk="1" latinLnBrk="0" hangingPunct="1">
              <a:lnSpc>
                <a:spcPct val="80000"/>
              </a:lnSpc>
              <a:spcBef>
                <a:spcPct val="20000"/>
              </a:spcBef>
              <a:buSzPct val="100000"/>
              <a:buFontTx/>
              <a:buNone/>
              <a:defRPr lang="en-US" sz="1800" b="0" kern="1200" dirty="0" smtClean="0">
                <a:solidFill>
                  <a:srgbClr val="000000"/>
                </a:solidFill>
                <a:latin typeface="Consolas" pitchFamily="49" charset="0"/>
                <a:ea typeface="+mn-ea"/>
                <a:cs typeface="Courier New" pitchFamily="49" charset="0"/>
              </a:defRPr>
            </a:lvl4pPr>
            <a:lvl5pPr algn="l" defTabSz="914363" rtl="0" eaLnBrk="1" latinLnBrk="0" hangingPunct="1">
              <a:lnSpc>
                <a:spcPct val="80000"/>
              </a:lnSpc>
              <a:spcBef>
                <a:spcPct val="20000"/>
              </a:spcBef>
              <a:buSzPct val="100000"/>
              <a:buFontTx/>
              <a:buNone/>
              <a:defRPr lang="en-US" sz="1600" b="0" kern="1200" dirty="0">
                <a:solidFill>
                  <a:srgbClr val="000000"/>
                </a:solidFill>
                <a:latin typeface="Consolas" pitchFamily="49" charset="0"/>
                <a:ea typeface="+mn-ea"/>
                <a:cs typeface="Courier New"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22909112"/>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5059330"/>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658724"/>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17228439"/>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68276936"/>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3768365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47486266"/>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09887013"/>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7207312"/>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5523796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83105188"/>
      </p:ext>
    </p:extLst>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83223485"/>
      </p:ext>
    </p:extLst>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1510745"/>
      </p:ext>
    </p:extLst>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251968671"/>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728651204"/>
      </p:ext>
    </p:extLst>
  </p:cSld>
  <p:clrMapOvr>
    <a:masterClrMapping/>
  </p:clrMapOvr>
  <p:transition>
    <p:fade/>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4793364"/>
      </p:ext>
    </p:extLst>
  </p:cSld>
  <p:clrMapOvr>
    <a:masterClrMapping/>
  </p:clrMapOvr>
  <p:transition>
    <p:fade/>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2767568015"/>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399361"/>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7532200"/>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941016719"/>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879965907"/>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83328043"/>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068246017"/>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59943603"/>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71687713"/>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355166423"/>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72010792"/>
      </p:ext>
    </p:extLst>
  </p:cSld>
  <p:clrMapOvr>
    <a:masterClrMapping/>
  </p:clrMapOvr>
  <p:transition>
    <p:fade/>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8367322"/>
      </p:ext>
    </p:extLst>
  </p:cSld>
  <p:clrMapOvr>
    <a:masterClrMapping/>
  </p:clrMapOvr>
  <p:transition>
    <p:fade/>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5689124"/>
      </p:ext>
    </p:extLst>
  </p:cSld>
  <p:clrMapOvr>
    <a:masterClrMapping/>
  </p:clrMapOvr>
  <p:transition>
    <p:fade/>
  </p:transition>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584729402"/>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1321619649"/>
      </p:ext>
    </p:extLst>
  </p:cSld>
  <p:clrMapOvr>
    <a:masterClrMapping/>
  </p:clrMapOvr>
  <p:transition>
    <p:fade/>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3329057"/>
      </p:ext>
    </p:extLst>
  </p:cSld>
  <p:clrMapOvr>
    <a:masterClrMapping/>
  </p:clrMapOvr>
  <p:transition>
    <p:fade/>
  </p:transition>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4285751969"/>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7984679"/>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000489"/>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94173494"/>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66813508"/>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9856884"/>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46633903"/>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06271472"/>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74278307"/>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6424785"/>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95739528"/>
      </p:ext>
    </p:extLst>
  </p:cSld>
  <p:clrMapOvr>
    <a:masterClrMapping/>
  </p:clrMapOvr>
  <p:transition>
    <p:fade/>
  </p:transition>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60884522"/>
      </p:ext>
    </p:extLst>
  </p:cSld>
  <p:clrMapOvr>
    <a:masterClrMapping/>
  </p:clrMapOvr>
  <p:transition>
    <p:fade/>
  </p:transition>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3941334"/>
      </p:ext>
    </p:extLst>
  </p:cSld>
  <p:clrMapOvr>
    <a:masterClrMapping/>
  </p:clrMapOvr>
  <p:transition>
    <p:fade/>
  </p:transition>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1776416152"/>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632196467"/>
      </p:ext>
    </p:extLst>
  </p:cSld>
  <p:clrMapOvr>
    <a:masterClrMapping/>
  </p:clrMapOvr>
  <p:transition>
    <p:fade/>
  </p:transition>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476237"/>
      </p:ext>
    </p:extLst>
  </p:cSld>
  <p:clrMapOvr>
    <a:masterClrMapping/>
  </p:clrMapOvr>
  <p:transition>
    <p:fade/>
  </p:transition>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762128640"/>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6197669"/>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4953130"/>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14660776"/>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71719903"/>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01212423"/>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38078528"/>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644911267"/>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64995968"/>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48570249"/>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67957867"/>
      </p:ext>
    </p:extLst>
  </p:cSld>
  <p:clrMapOvr>
    <a:masterClrMapping/>
  </p:clrMapOvr>
  <p:transition>
    <p:fade/>
  </p:transition>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71317679"/>
      </p:ext>
    </p:extLst>
  </p:cSld>
  <p:clrMapOvr>
    <a:masterClrMapping/>
  </p:clrMapOvr>
  <p:transition>
    <p:fade/>
  </p:transition>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4018321"/>
      </p:ext>
    </p:extLst>
  </p:cSld>
  <p:clrMapOvr>
    <a:masterClrMapping/>
  </p:clrMapOvr>
  <p:transition>
    <p:fade/>
  </p:transition>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833684500"/>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680547749"/>
      </p:ext>
    </p:extLst>
  </p:cSld>
  <p:clrMapOvr>
    <a:masterClrMapping/>
  </p:clrMapOvr>
  <p:transition>
    <p:fade/>
  </p:transition>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251916"/>
      </p:ext>
    </p:extLst>
  </p:cSld>
  <p:clrMapOvr>
    <a:masterClrMapping/>
  </p:clrMapOvr>
  <p:transition>
    <p:fade/>
  </p:transition>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29840578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image" Target="../media/image9.png"/><Relationship Id="rId2" Type="http://schemas.openxmlformats.org/officeDocument/2006/relationships/slideLayout" Target="../slideLayouts/slideLayout30.xml"/><Relationship Id="rId16" Type="http://schemas.openxmlformats.org/officeDocument/2006/relationships/image" Target="../media/image8.jpe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image" Target="../media/image1.jpe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theme" Target="../theme/theme4.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image" Target="../media/image1.jpe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theme" Target="../theme/theme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image" Target="../media/image1.jpeg"/><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theme" Target="../theme/theme6.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image" Target="../media/image1.jpe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theme" Target="../theme/theme7.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9AA64-45DD-481A-BFE5-857C2A5DC15A}" type="datetimeFigureOut">
              <a:rPr lang="en-US" smtClean="0"/>
              <a:pPr/>
              <a:t>4/17/2014</a:t>
            </a:fld>
            <a:endParaRPr lang="en-US" dirty="0"/>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1"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434688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204"/>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91"/>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8852439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28600"/>
            <a:ext cx="8381901" cy="55399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989013"/>
            <a:ext cx="8381901" cy="19451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8840177"/>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4000" b="0" kern="1200" cap="none" spc="-15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460375" indent="-460375" algn="l" defTabSz="914363" rtl="0" eaLnBrk="1" latinLnBrk="0" hangingPunct="1">
        <a:lnSpc>
          <a:spcPct val="90000"/>
        </a:lnSpc>
        <a:spcBef>
          <a:spcPct val="20000"/>
        </a:spcBef>
        <a:buSzPct val="100000"/>
        <a:buFontTx/>
        <a:buBlip>
          <a:blip r:embed="rId17"/>
        </a:buBlip>
        <a:defRPr lang="en-US" sz="2800" kern="1200" dirty="0" smtClean="0">
          <a:gradFill>
            <a:gsLst>
              <a:gs pos="0">
                <a:schemeClr val="tx1"/>
              </a:gs>
              <a:gs pos="86000">
                <a:schemeClr val="tx1"/>
              </a:gs>
            </a:gsLst>
            <a:lin ang="0" scaled="0"/>
          </a:gradFill>
          <a:latin typeface="+mj-lt"/>
          <a:ea typeface="+mn-ea"/>
          <a:cs typeface="+mn-cs"/>
        </a:defRPr>
      </a:lvl1pPr>
      <a:lvl2pPr marL="855663" indent="-395288" algn="l" defTabSz="914363" rtl="0" eaLnBrk="1" latinLnBrk="0" hangingPunct="1">
        <a:lnSpc>
          <a:spcPct val="90000"/>
        </a:lnSpc>
        <a:spcBef>
          <a:spcPct val="20000"/>
        </a:spcBef>
        <a:buSzPct val="100000"/>
        <a:buFontTx/>
        <a:buBlip>
          <a:blip r:embed="rId17"/>
        </a:buBlip>
        <a:defRPr lang="en-US" sz="2600" kern="1200" dirty="0" smtClean="0">
          <a:gradFill>
            <a:gsLst>
              <a:gs pos="0">
                <a:schemeClr val="tx1"/>
              </a:gs>
              <a:gs pos="86000">
                <a:schemeClr val="tx1"/>
              </a:gs>
            </a:gsLst>
            <a:lin ang="0" scaled="0"/>
          </a:gradFill>
          <a:latin typeface="+mj-lt"/>
          <a:ea typeface="+mn-ea"/>
          <a:cs typeface="+mn-cs"/>
        </a:defRPr>
      </a:lvl2pPr>
      <a:lvl3pPr marL="1258888" indent="-403225" algn="l" defTabSz="914363" rtl="0" eaLnBrk="1" latinLnBrk="0" hangingPunct="1">
        <a:lnSpc>
          <a:spcPct val="90000"/>
        </a:lnSpc>
        <a:spcBef>
          <a:spcPct val="20000"/>
        </a:spcBef>
        <a:buSzPct val="100000"/>
        <a:buFontTx/>
        <a:buBlip>
          <a:blip r:embed="rId17"/>
        </a:buBlip>
        <a:defRPr lang="en-US" sz="2400" kern="1200" dirty="0" smtClean="0">
          <a:gradFill>
            <a:gsLst>
              <a:gs pos="0">
                <a:schemeClr val="tx1"/>
              </a:gs>
              <a:gs pos="86000">
                <a:schemeClr val="tx1"/>
              </a:gs>
            </a:gsLst>
            <a:lin ang="0" scaled="0"/>
          </a:gradFill>
          <a:latin typeface="+mj-lt"/>
          <a:ea typeface="+mn-ea"/>
          <a:cs typeface="+mn-cs"/>
        </a:defRPr>
      </a:lvl3pPr>
      <a:lvl4pPr marL="1604963" indent="-346075" algn="l" defTabSz="914363" rtl="0" eaLnBrk="1" latinLnBrk="0" hangingPunct="1">
        <a:lnSpc>
          <a:spcPct val="90000"/>
        </a:lnSpc>
        <a:spcBef>
          <a:spcPct val="20000"/>
        </a:spcBef>
        <a:buSzPct val="100000"/>
        <a:buFontTx/>
        <a:buBlip>
          <a:blip r:embed="rId17"/>
        </a:buBlip>
        <a:defRPr lang="en-US" sz="2200" kern="1200" dirty="0" smtClean="0">
          <a:gradFill>
            <a:gsLst>
              <a:gs pos="0">
                <a:schemeClr val="tx1"/>
              </a:gs>
              <a:gs pos="86000">
                <a:schemeClr val="tx1"/>
              </a:gs>
            </a:gsLst>
            <a:lin ang="0" scaled="0"/>
          </a:gradFill>
          <a:latin typeface="+mj-lt"/>
          <a:ea typeface="+mn-ea"/>
          <a:cs typeface="+mn-cs"/>
        </a:defRPr>
      </a:lvl4pPr>
      <a:lvl5pPr marL="1941513" indent="-336550" algn="l" defTabSz="914363" rtl="0" eaLnBrk="1" latinLnBrk="0" hangingPunct="1">
        <a:lnSpc>
          <a:spcPct val="90000"/>
        </a:lnSpc>
        <a:spcBef>
          <a:spcPct val="20000"/>
        </a:spcBef>
        <a:buSzPct val="100000"/>
        <a:buFontTx/>
        <a:buBlip>
          <a:blip r:embed="rId17"/>
        </a:buBlip>
        <a:defRPr lang="en-US" sz="2000" kern="1200" dirty="0">
          <a:gradFill>
            <a:gsLst>
              <a:gs pos="0">
                <a:schemeClr val="tx1"/>
              </a:gs>
              <a:gs pos="86000">
                <a:schemeClr val="tx1"/>
              </a:gs>
            </a:gsLst>
            <a:lin ang="0" scaled="0"/>
          </a:gradFill>
          <a:latin typeface="+mj-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33330114"/>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120891691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2692163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3294256989"/>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creativecommons.org/licenses/by-nc-sa/3.0/"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hyperlink" Target="http://codingoutloud.files.wordpress.com/2006/10/mvp_fullcolor_forscreen1.png"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manage.windowsazure.com/" TargetMode="External"/><Relationship Id="rId2" Type="http://schemas.openxmlformats.org/officeDocument/2006/relationships/hyperlink" Target="http://www.windowsazure.co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27.jpeg"/></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emf"/><Relationship Id="rId3" Type="http://schemas.openxmlformats.org/officeDocument/2006/relationships/image" Target="../media/image42.emf"/><Relationship Id="rId7" Type="http://schemas.openxmlformats.org/officeDocument/2006/relationships/image" Target="../media/image46.emf"/><Relationship Id="rId12" Type="http://schemas.openxmlformats.org/officeDocument/2006/relationships/image" Target="../media/image51.emf"/><Relationship Id="rId2" Type="http://schemas.openxmlformats.org/officeDocument/2006/relationships/image" Target="../media/image41.emf"/><Relationship Id="rId1" Type="http://schemas.openxmlformats.org/officeDocument/2006/relationships/slideLayout" Target="../slideLayouts/slideLayout2.xml"/><Relationship Id="rId6" Type="http://schemas.openxmlformats.org/officeDocument/2006/relationships/image" Target="../media/image45.emf"/><Relationship Id="rId11" Type="http://schemas.openxmlformats.org/officeDocument/2006/relationships/image" Target="../media/image50.emf"/><Relationship Id="rId5" Type="http://schemas.openxmlformats.org/officeDocument/2006/relationships/image" Target="../media/image44.emf"/><Relationship Id="rId10" Type="http://schemas.openxmlformats.org/officeDocument/2006/relationships/image" Target="../media/image49.emf"/><Relationship Id="rId4" Type="http://schemas.openxmlformats.org/officeDocument/2006/relationships/image" Target="../media/image43.emf"/><Relationship Id="rId9" Type="http://schemas.openxmlformats.org/officeDocument/2006/relationships/image" Target="../media/image48.jpeg"/><Relationship Id="rId14" Type="http://schemas.openxmlformats.org/officeDocument/2006/relationships/image" Target="../media/image53.em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6.tif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8" Type="http://schemas.openxmlformats.org/officeDocument/2006/relationships/hyperlink" Target="http://msdn.microsoft.com/en-us/library/ff394115.aspx" TargetMode="Externa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8.xml.rels><?xml version="1.0" encoding="UTF-8" standalone="yes"?>
<Relationships xmlns="http://schemas.openxmlformats.org/package/2006/relationships"><Relationship Id="rId3" Type="http://schemas.openxmlformats.org/officeDocument/2006/relationships/hyperlink" Target="http://blogs.msdn.com/b/cbiyikoglu/archive/2011/01/18/sql-azure-federations-robust-connectivity-model-for-federated-data.aspx"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57.jpe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hyperlink" Target="mailto:codingoutloud@gmail.com" TargetMode="External"/><Relationship Id="rId2" Type="http://schemas.openxmlformats.org/officeDocument/2006/relationships/hyperlink" Target="http://blog.codingoutloud.com/" TargetMode="Externa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hyperlink" Target="http://www.cloudarchitecturepatterns.com/" TargetMode="External"/><Relationship Id="rId4" Type="http://schemas.openxmlformats.org/officeDocument/2006/relationships/hyperlink" Target="http://www.devpartners.com/" TargetMode="Externa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158327" y="274638"/>
            <a:ext cx="3985673" cy="2163762"/>
          </a:xfrm>
        </p:spPr>
        <p:txBody>
          <a:bodyPr>
            <a:normAutofit fontScale="90000"/>
          </a:bodyPr>
          <a:lstStyle/>
          <a:p>
            <a:r>
              <a:rPr lang="en-US" sz="4900" b="1" dirty="0" smtClean="0"/>
              <a:t>“</a:t>
            </a:r>
            <a:r>
              <a:rPr lang="en-US" sz="4900" b="1" i="1" dirty="0" smtClean="0"/>
              <a:t>Try not. </a:t>
            </a:r>
            <a:br>
              <a:rPr lang="en-US" sz="4900" b="1" i="1" dirty="0" smtClean="0"/>
            </a:br>
            <a:r>
              <a:rPr lang="en-US" sz="4900" b="1" i="1" dirty="0" smtClean="0"/>
              <a:t>Do, or do not. There is no try.</a:t>
            </a:r>
            <a:r>
              <a:rPr lang="en-US" sz="4900" b="1" dirty="0" smtClean="0"/>
              <a:t>”</a:t>
            </a:r>
            <a:r>
              <a:rPr lang="en-US" dirty="0" smtClean="0"/>
              <a:t/>
            </a:r>
            <a:br>
              <a:rPr lang="en-US" dirty="0" smtClean="0"/>
            </a:br>
            <a:r>
              <a:rPr lang="en-US" dirty="0" smtClean="0"/>
              <a:t>- Yoda</a:t>
            </a:r>
            <a:endParaRPr lang="en-US" dirty="0"/>
          </a:p>
        </p:txBody>
      </p:sp>
      <p:sp>
        <p:nvSpPr>
          <p:cNvPr id="3" name="Content Placeholder 2"/>
          <p:cNvSpPr>
            <a:spLocks noGrp="1"/>
          </p:cNvSpPr>
          <p:nvPr>
            <p:ph idx="1"/>
          </p:nvPr>
        </p:nvSpPr>
        <p:spPr>
          <a:xfrm>
            <a:off x="5158326" y="4572000"/>
            <a:ext cx="3985674" cy="2286000"/>
          </a:xfrm>
        </p:spPr>
        <p:txBody>
          <a:bodyPr>
            <a:normAutofit/>
          </a:bodyPr>
          <a:lstStyle/>
          <a:p>
            <a:pPr marL="0" indent="0">
              <a:buNone/>
            </a:pPr>
            <a:r>
              <a:rPr lang="en-US" b="1" dirty="0" smtClean="0"/>
              <a:t>Yoda finally admits he does not understand exception handling...</a:t>
            </a:r>
            <a:endParaRPr lang="en-US" dirty="0"/>
          </a:p>
        </p:txBody>
      </p:sp>
      <p:pic>
        <p:nvPicPr>
          <p:cNvPr id="1026" name="Picture 2" descr="File:Yoda Attack of the Clone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84" y="0"/>
            <a:ext cx="515140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5007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295400"/>
            <a:ext cx="8229600" cy="4525963"/>
          </a:xfrm>
        </p:spPr>
        <p:txBody>
          <a:bodyPr/>
          <a:lstStyle/>
          <a:p>
            <a:pPr marL="0" indent="0">
              <a:buNone/>
            </a:pPr>
            <a:r>
              <a:rPr lang="en-US" sz="6000" b="1" dirty="0" smtClean="0"/>
              <a:t>Code Reuse:</a:t>
            </a:r>
            <a:r>
              <a:rPr lang="en-US" sz="6000" dirty="0" smtClean="0"/>
              <a:t> </a:t>
            </a:r>
          </a:p>
          <a:p>
            <a:pPr marL="0" indent="0" algn="ctr">
              <a:buNone/>
            </a:pPr>
            <a:r>
              <a:rPr lang="en-US" sz="6000" dirty="0" smtClean="0"/>
              <a:t>A practice in which other people get to use the code that I wrote.</a:t>
            </a:r>
          </a:p>
          <a:p>
            <a:pPr marL="0" indent="0">
              <a:buNone/>
            </a:pPr>
            <a:endParaRPr lang="en-US" dirty="0"/>
          </a:p>
        </p:txBody>
      </p:sp>
    </p:spTree>
    <p:extLst>
      <p:ext uri="{BB962C8B-B14F-4D97-AF65-F5344CB8AC3E}">
        <p14:creationId xmlns:p14="http://schemas.microsoft.com/office/powerpoint/2010/main" val="10051408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28600"/>
            <a:ext cx="8229600" cy="6629400"/>
          </a:xfrm>
        </p:spPr>
        <p:txBody>
          <a:bodyPr>
            <a:normAutofit fontScale="92500"/>
          </a:bodyPr>
          <a:lstStyle/>
          <a:p>
            <a:pPr marL="0" indent="0">
              <a:buNone/>
            </a:pPr>
            <a:r>
              <a:rPr lang="en-US" sz="7200" b="1" i="1" dirty="0" smtClean="0"/>
              <a:t>“There are 2 hard problems in computer science: caching, naming things, and off-by-1 errors…”</a:t>
            </a:r>
          </a:p>
          <a:p>
            <a:pPr marL="0" indent="0" algn="r">
              <a:buNone/>
            </a:pPr>
            <a:r>
              <a:rPr lang="en-US" sz="5400" i="1" dirty="0" smtClean="0"/>
              <a:t>- </a:t>
            </a:r>
            <a:r>
              <a:rPr lang="en-US" sz="4000" i="1" dirty="0" smtClean="0"/>
              <a:t>(Source unknown)</a:t>
            </a:r>
            <a:endParaRPr lang="en-US" sz="2000" i="1" dirty="0"/>
          </a:p>
        </p:txBody>
      </p:sp>
    </p:spTree>
    <p:extLst>
      <p:ext uri="{BB962C8B-B14F-4D97-AF65-F5344CB8AC3E}">
        <p14:creationId xmlns:p14="http://schemas.microsoft.com/office/powerpoint/2010/main" val="30382711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ctrTitle"/>
          </p:nvPr>
        </p:nvSpPr>
        <p:spPr>
          <a:xfrm>
            <a:off x="309070" y="384049"/>
            <a:ext cx="8525860" cy="3044951"/>
          </a:xfrm>
          <a:solidFill>
            <a:srgbClr val="C0C0C0">
              <a:alpha val="58038"/>
            </a:srgbClr>
          </a:solidFill>
        </p:spPr>
        <p:txBody>
          <a:bodyPr rtlCol="0">
            <a:noAutofit/>
          </a:bodyPr>
          <a:lstStyle/>
          <a:p>
            <a:pPr>
              <a:defRPr/>
            </a:pPr>
            <a:r>
              <a:rPr lang="en-US" sz="7200" b="1" dirty="0" smtClean="0"/>
              <a:t>Architecting to be Cloud </a:t>
            </a:r>
            <a:r>
              <a:rPr lang="en-US" sz="7200" b="1" dirty="0" smtClean="0"/>
              <a:t>Native</a:t>
            </a:r>
            <a:endParaRPr lang="en-US" i="1" dirty="0" smtClean="0"/>
          </a:p>
        </p:txBody>
      </p:sp>
      <p:sp>
        <p:nvSpPr>
          <p:cNvPr id="78856" name="Rectangle 8"/>
          <p:cNvSpPr>
            <a:spLocks noGrp="1" noChangeArrowheads="1"/>
          </p:cNvSpPr>
          <p:nvPr>
            <p:ph type="subTitle" idx="1"/>
          </p:nvPr>
        </p:nvSpPr>
        <p:spPr>
          <a:xfrm>
            <a:off x="0" y="6014861"/>
            <a:ext cx="9139425" cy="758891"/>
          </a:xfrm>
        </p:spPr>
        <p:txBody>
          <a:bodyPr rtlCol="0" anchor="ctr">
            <a:noAutofit/>
          </a:bodyPr>
          <a:lstStyle/>
          <a:p>
            <a:pPr marL="342900" indent="-342900">
              <a:lnSpc>
                <a:spcPct val="90000"/>
              </a:lnSpc>
              <a:defRPr/>
            </a:pPr>
            <a:r>
              <a:rPr lang="en-US" sz="2000" b="1" dirty="0" smtClean="0"/>
              <a:t>Guest lecture at Dino </a:t>
            </a:r>
            <a:r>
              <a:rPr lang="en-US" sz="2000" b="1" dirty="0" err="1" smtClean="0"/>
              <a:t>Konstantopoulos</a:t>
            </a:r>
            <a:r>
              <a:rPr lang="en-US" sz="2000" b="1" dirty="0"/>
              <a:t>’ BU MET </a:t>
            </a:r>
            <a:r>
              <a:rPr lang="en-US" sz="2000" b="1" dirty="0" smtClean="0"/>
              <a:t>CS755 Cloud Computing class </a:t>
            </a:r>
            <a:endParaRPr lang="en-US" sz="2000" b="1" dirty="0" smtClean="0"/>
          </a:p>
          <a:p>
            <a:pPr marL="342900" indent="-342900">
              <a:lnSpc>
                <a:spcPct val="90000"/>
              </a:lnSpc>
              <a:defRPr/>
            </a:pPr>
            <a:r>
              <a:rPr lang="en-US" sz="1400" b="1" dirty="0" smtClean="0"/>
              <a:t>17-April-2014 (7:00 </a:t>
            </a:r>
            <a:r>
              <a:rPr lang="en-US" sz="1400" b="1" dirty="0" smtClean="0"/>
              <a:t>– 9:00 PM EDT)</a:t>
            </a:r>
            <a:endParaRPr lang="en-US" sz="1400" b="1" dirty="0"/>
          </a:p>
        </p:txBody>
      </p:sp>
      <p:sp>
        <p:nvSpPr>
          <p:cNvPr id="2" name="Rectangle 1"/>
          <p:cNvSpPr>
            <a:spLocks noChangeArrowheads="1"/>
          </p:cNvSpPr>
          <p:nvPr/>
        </p:nvSpPr>
        <p:spPr bwMode="auto">
          <a:xfrm>
            <a:off x="0" y="3668658"/>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smtClean="0">
                <a:ln>
                  <a:noFill/>
                </a:ln>
                <a:solidFill>
                  <a:schemeClr val="tx1"/>
                </a:solidFill>
                <a:effectLst/>
                <a:latin typeface="Arial" pitchFamily="34" charset="0"/>
                <a:cs typeface="Arial" pitchFamily="34" charset="0"/>
                <a:hlinkClick r:id="rId3"/>
              </a:rPr>
              <a:t>  </a:t>
            </a:r>
            <a:r>
              <a:rPr kumimoji="0" lang="en-US" sz="1800" b="0" i="0" u="none" strike="noStrike" cap="none" normalizeH="0" baseline="0" dirty="0" smtClean="0">
                <a:ln>
                  <a:noFill/>
                </a:ln>
                <a:solidFill>
                  <a:schemeClr val="tx1"/>
                </a:solidFill>
                <a:effectLst/>
                <a:latin typeface="Arial" pitchFamily="34" charset="0"/>
                <a:cs typeface="Arial" pitchFamily="34" charset="0"/>
              </a:rPr>
              <a:t> </a:t>
            </a:r>
            <a:r>
              <a:rPr kumimoji="0" lang="en-US" sz="600" b="0" i="0" u="none" strike="noStrike" cap="none" normalizeH="0" baseline="0" dirty="0" smtClean="0">
                <a:ln>
                  <a:noFill/>
                </a:ln>
                <a:solidFill>
                  <a:schemeClr val="tx1"/>
                </a:solidFill>
                <a:effectLst/>
                <a:latin typeface="Arial" pitchFamily="34" charset="0"/>
                <a:cs typeface="Arial" pitchFamily="34" charset="0"/>
              </a:rPr>
              <a:t>                                       </a:t>
            </a:r>
            <a:br>
              <a:rPr kumimoji="0" lang="en-US" sz="600" b="0" i="0" u="none" strike="noStrike" cap="none" normalizeH="0" baseline="0" dirty="0" smtClean="0">
                <a:ln>
                  <a:noFill/>
                </a:ln>
                <a:solidFill>
                  <a:schemeClr val="tx1"/>
                </a:solidFill>
                <a:effectLst/>
                <a:latin typeface="Arial" pitchFamily="34" charset="0"/>
                <a:cs typeface="Arial" pitchFamily="34" charset="0"/>
              </a:rPr>
            </a:br>
            <a:endParaRPr kumimoji="0" lang="en-US" sz="6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8" name="Group 7"/>
          <p:cNvGrpSpPr/>
          <p:nvPr/>
        </p:nvGrpSpPr>
        <p:grpSpPr>
          <a:xfrm rot="1562121">
            <a:off x="6688701" y="3806382"/>
            <a:ext cx="2924181" cy="2134099"/>
            <a:chOff x="918060" y="1906524"/>
            <a:chExt cx="7003385" cy="4567425"/>
          </a:xfrm>
        </p:grpSpPr>
        <p:sp>
          <p:nvSpPr>
            <p:cNvPr id="9" name="Rounded Rectangle 8"/>
            <p:cNvSpPr/>
            <p:nvPr/>
          </p:nvSpPr>
          <p:spPr>
            <a:xfrm>
              <a:off x="918060" y="1906524"/>
              <a:ext cx="7003385" cy="456742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205465" y="2060035"/>
              <a:ext cx="4428575" cy="1515558"/>
            </a:xfrm>
            <a:prstGeom prst="rect">
              <a:avLst/>
            </a:prstGeom>
            <a:noFill/>
          </p:spPr>
          <p:txBody>
            <a:bodyPr wrap="square" lIns="91440" tIns="45720" rIns="91440" bIns="45720">
              <a:spAutoFit/>
            </a:bodyPr>
            <a:lstStyle/>
            <a:p>
              <a:pPr algn="ctr"/>
              <a:r>
                <a:rPr lang="en-US" sz="2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HELLO</a:t>
              </a:r>
            </a:p>
            <a:p>
              <a:pPr algn="ct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my name is</a:t>
              </a:r>
              <a:endParaRPr lang="en-US" sz="2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2" name="Rectangle 11"/>
            <p:cNvSpPr/>
            <p:nvPr/>
          </p:nvSpPr>
          <p:spPr>
            <a:xfrm>
              <a:off x="1222556" y="3733495"/>
              <a:ext cx="6394394" cy="243596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1529900" y="3794462"/>
              <a:ext cx="5785406" cy="2305475"/>
            </a:xfrm>
            <a:prstGeom prst="rect">
              <a:avLst/>
            </a:prstGeom>
            <a:noFill/>
          </p:spPr>
          <p:txBody>
            <a:bodyPr wrap="square" rtlCol="0" anchor="ctr">
              <a:spAutoFit/>
            </a:bodyPr>
            <a:lstStyle/>
            <a:p>
              <a:pPr algn="ctr"/>
              <a:r>
                <a:rPr lang="en-US" sz="3200" dirty="0" smtClean="0">
                  <a:solidFill>
                    <a:schemeClr val="tx2"/>
                  </a:solidFill>
                  <a:latin typeface="Script MT Bold" pitchFamily="66" charset="0"/>
                </a:rPr>
                <a:t>Bill </a:t>
              </a:r>
              <a:br>
                <a:rPr lang="en-US" sz="3200" dirty="0" smtClean="0">
                  <a:solidFill>
                    <a:schemeClr val="tx2"/>
                  </a:solidFill>
                  <a:latin typeface="Script MT Bold" pitchFamily="66" charset="0"/>
                </a:rPr>
              </a:br>
              <a:r>
                <a:rPr lang="en-US" sz="3200" dirty="0" smtClean="0">
                  <a:solidFill>
                    <a:schemeClr val="tx2"/>
                  </a:solidFill>
                  <a:latin typeface="Script MT Bold" pitchFamily="66" charset="0"/>
                </a:rPr>
                <a:t>Wilder</a:t>
              </a:r>
              <a:endParaRPr lang="en-US" sz="3200" dirty="0">
                <a:solidFill>
                  <a:schemeClr val="tx2"/>
                </a:solidFill>
                <a:latin typeface="Script MT Bold" pitchFamily="66" charset="0"/>
              </a:endParaRPr>
            </a:p>
          </p:txBody>
        </p:sp>
      </p:grpSp>
      <p:sp>
        <p:nvSpPr>
          <p:cNvPr id="14" name="Rectangle 8"/>
          <p:cNvSpPr txBox="1">
            <a:spLocks noChangeArrowheads="1"/>
          </p:cNvSpPr>
          <p:nvPr/>
        </p:nvSpPr>
        <p:spPr>
          <a:xfrm>
            <a:off x="309070" y="3843859"/>
            <a:ext cx="6193949" cy="1746043"/>
          </a:xfrm>
          <a:prstGeom prst="rect">
            <a:avLst/>
          </a:prstGeom>
        </p:spPr>
        <p:txBody>
          <a:bodyPr vert="horz" lIns="91440" tIns="45720" rIns="91440" bIns="45720" rtlCol="0" anchor="ctr">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indent="-342900">
              <a:lnSpc>
                <a:spcPct val="90000"/>
              </a:lnSpc>
              <a:defRPr/>
            </a:pPr>
            <a:r>
              <a:rPr lang="en-US" dirty="0" smtClean="0"/>
              <a:t>Aligning </a:t>
            </a:r>
            <a:r>
              <a:rPr lang="en-US" dirty="0"/>
              <a:t>your application’s architecture with the architecture of the cloud</a:t>
            </a:r>
            <a:r>
              <a:rPr lang="en-US" dirty="0" smtClean="0"/>
              <a:t>… FTW</a:t>
            </a:r>
            <a:r>
              <a:rPr lang="en-US" dirty="0" smtClean="0"/>
              <a:t>!</a:t>
            </a:r>
          </a:p>
          <a:p>
            <a:pPr marL="342900" indent="-342900">
              <a:lnSpc>
                <a:spcPct val="90000"/>
              </a:lnSpc>
              <a:defRPr/>
            </a:pPr>
            <a:r>
              <a:rPr lang="en-US" b="1" dirty="0" smtClean="0">
                <a:solidFill>
                  <a:srgbClr val="00B0F0"/>
                </a:solidFill>
              </a:rPr>
              <a:t>But the cloud is a friendly place for non-native apps too!</a:t>
            </a:r>
            <a:endParaRPr lang="en-US" b="1" dirty="0">
              <a:solidFill>
                <a:srgbClr val="00B0F0"/>
              </a:solidFill>
            </a:endParaRPr>
          </a:p>
        </p:txBody>
      </p:sp>
      <p:sp>
        <p:nvSpPr>
          <p:cNvPr id="25" name="Rectangle 8"/>
          <p:cNvSpPr txBox="1">
            <a:spLocks noChangeArrowheads="1"/>
          </p:cNvSpPr>
          <p:nvPr/>
        </p:nvSpPr>
        <p:spPr>
          <a:xfrm>
            <a:off x="796438" y="5864960"/>
            <a:ext cx="7543801" cy="299803"/>
          </a:xfrm>
          <a:prstGeom prst="rect">
            <a:avLst/>
          </a:prstGeom>
        </p:spPr>
        <p:txBody>
          <a:bodyPr vert="horz" lIns="91440" tIns="45720" rIns="91440" bIns="45720" rtlCol="0" anchor="ctr">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indent="-342900">
              <a:lnSpc>
                <a:spcPct val="90000"/>
              </a:lnSpc>
              <a:defRPr/>
            </a:pPr>
            <a:endParaRPr lang="en-US" sz="2400" b="1" dirty="0"/>
          </a:p>
        </p:txBody>
      </p:sp>
    </p:spTree>
    <p:extLst>
      <p:ext uri="{BB962C8B-B14F-4D97-AF65-F5344CB8AC3E}">
        <p14:creationId xmlns:p14="http://schemas.microsoft.com/office/powerpoint/2010/main" val="2656325380"/>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2515"/>
            <a:ext cx="8229600" cy="1143000"/>
          </a:xfrm>
        </p:spPr>
        <p:txBody>
          <a:bodyPr/>
          <a:lstStyle/>
          <a:p>
            <a:r>
              <a:rPr lang="en-US" dirty="0" smtClean="0"/>
              <a:t>My name is Bill Wilder</a:t>
            </a:r>
            <a:endParaRPr lang="en-US" dirty="0"/>
          </a:p>
        </p:txBody>
      </p:sp>
      <p:grpSp>
        <p:nvGrpSpPr>
          <p:cNvPr id="8" name="Group 7"/>
          <p:cNvGrpSpPr/>
          <p:nvPr/>
        </p:nvGrpSpPr>
        <p:grpSpPr>
          <a:xfrm rot="20814136">
            <a:off x="-76563" y="72260"/>
            <a:ext cx="8116777" cy="5258305"/>
            <a:chOff x="918060" y="1906524"/>
            <a:chExt cx="7003385" cy="4567425"/>
          </a:xfrm>
        </p:grpSpPr>
        <p:sp>
          <p:nvSpPr>
            <p:cNvPr id="4" name="Rounded Rectangle 3"/>
            <p:cNvSpPr/>
            <p:nvPr/>
          </p:nvSpPr>
          <p:spPr>
            <a:xfrm>
              <a:off x="918060" y="1906524"/>
              <a:ext cx="7003385" cy="456742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205464" y="1940654"/>
              <a:ext cx="4428576" cy="1754326"/>
            </a:xfrm>
            <a:prstGeom prst="rect">
              <a:avLst/>
            </a:prstGeom>
            <a:noFill/>
          </p:spPr>
          <p:txBody>
            <a:bodyPr wrap="square" lIns="91440" tIns="45720" rIns="91440" bIns="45720">
              <a:spAutoFit/>
            </a:bodyPr>
            <a:lstStyle/>
            <a:p>
              <a:pPr algn="ctr"/>
              <a:r>
                <a:rPr lang="en-US"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HELLO</a:t>
              </a:r>
            </a:p>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my name is</a:t>
              </a:r>
              <a:endPar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Rectangle 5"/>
            <p:cNvSpPr/>
            <p:nvPr/>
          </p:nvSpPr>
          <p:spPr>
            <a:xfrm>
              <a:off x="1222555" y="3733495"/>
              <a:ext cx="6394395" cy="243596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529900" y="4454552"/>
              <a:ext cx="5785405" cy="985298"/>
            </a:xfrm>
            <a:prstGeom prst="rect">
              <a:avLst/>
            </a:prstGeom>
            <a:noFill/>
          </p:spPr>
          <p:txBody>
            <a:bodyPr wrap="square" rtlCol="0" anchor="ctr">
              <a:spAutoFit/>
            </a:bodyPr>
            <a:lstStyle/>
            <a:p>
              <a:pPr algn="ctr"/>
              <a:r>
                <a:rPr lang="en-US" sz="8000" dirty="0" smtClean="0">
                  <a:solidFill>
                    <a:schemeClr val="tx2"/>
                  </a:solidFill>
                  <a:latin typeface="Script MT Bold" pitchFamily="66" charset="0"/>
                </a:rPr>
                <a:t>Bill Wilder</a:t>
              </a:r>
              <a:endParaRPr lang="en-US" sz="8000" dirty="0">
                <a:solidFill>
                  <a:schemeClr val="tx2"/>
                </a:solidFill>
                <a:latin typeface="Script MT Bold" pitchFamily="66" charset="0"/>
              </a:endParaRPr>
            </a:p>
          </p:txBody>
        </p:sp>
      </p:grpSp>
      <p:sp>
        <p:nvSpPr>
          <p:cNvPr id="3" name="TextBox 2"/>
          <p:cNvSpPr txBox="1"/>
          <p:nvPr/>
        </p:nvSpPr>
        <p:spPr>
          <a:xfrm>
            <a:off x="5541004" y="4951475"/>
            <a:ext cx="3598421" cy="1938992"/>
          </a:xfrm>
          <a:prstGeom prst="rect">
            <a:avLst/>
          </a:prstGeom>
          <a:noFill/>
        </p:spPr>
        <p:txBody>
          <a:bodyPr wrap="none" rtlCol="0">
            <a:spAutoFit/>
          </a:bodyPr>
          <a:lstStyle/>
          <a:p>
            <a:r>
              <a:rPr lang="en-US" sz="2400" b="1" dirty="0" smtClean="0"/>
              <a:t>codingoutloud</a:t>
            </a:r>
            <a:r>
              <a:rPr lang="en-US" sz="2400" dirty="0" smtClean="0"/>
              <a:t>@gmail.com</a:t>
            </a:r>
          </a:p>
          <a:p>
            <a:r>
              <a:rPr lang="en-US" sz="2400" dirty="0" smtClean="0"/>
              <a:t>blog.</a:t>
            </a:r>
            <a:r>
              <a:rPr lang="en-US" sz="2400" b="1" dirty="0" smtClean="0"/>
              <a:t>codingoutloud</a:t>
            </a:r>
            <a:r>
              <a:rPr lang="en-US" sz="2400" dirty="0" smtClean="0"/>
              <a:t>.com</a:t>
            </a:r>
          </a:p>
          <a:p>
            <a:r>
              <a:rPr lang="en-US" sz="2400" dirty="0"/>
              <a:t>@</a:t>
            </a:r>
            <a:r>
              <a:rPr lang="en-US" sz="2400" b="1" dirty="0" err="1" smtClean="0"/>
              <a:t>codingoutloud</a:t>
            </a:r>
            <a:endParaRPr lang="en-US" sz="2400" b="1" dirty="0" smtClean="0"/>
          </a:p>
          <a:p>
            <a:endParaRPr lang="en-US" sz="2400" b="1" dirty="0"/>
          </a:p>
          <a:p>
            <a:r>
              <a:rPr lang="en-US" sz="2400" b="1" dirty="0" smtClean="0"/>
              <a:t>www.devpartners.com</a:t>
            </a:r>
            <a:endParaRPr lang="en-US" sz="2400" b="1" dirty="0"/>
          </a:p>
        </p:txBody>
      </p:sp>
    </p:spTree>
    <p:extLst>
      <p:ext uri="{BB962C8B-B14F-4D97-AF65-F5344CB8AC3E}">
        <p14:creationId xmlns:p14="http://schemas.microsoft.com/office/powerpoint/2010/main" val="12475787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Bill Wilder?</a:t>
            </a:r>
            <a:endParaRPr lang="en-US" dirty="0"/>
          </a:p>
        </p:txBody>
      </p:sp>
      <p:sp>
        <p:nvSpPr>
          <p:cNvPr id="3" name="Content Placeholder 2"/>
          <p:cNvSpPr txBox="1">
            <a:spLocks/>
          </p:cNvSpPr>
          <p:nvPr/>
        </p:nvSpPr>
        <p:spPr>
          <a:xfrm>
            <a:off x="-9341" y="-51514"/>
            <a:ext cx="9172682" cy="6936845"/>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endParaRPr lang="en-US" sz="4400" i="1" dirty="0" smtClean="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251" y="1651872"/>
            <a:ext cx="4309152" cy="3218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http://codingoutloud.files.wordpress.com/2006/10/mvp_fullcolor_forscreen1.png?w=95">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6495" y="4731588"/>
            <a:ext cx="1091852" cy="1723981"/>
          </a:xfrm>
          <a:prstGeom prst="rect">
            <a:avLst/>
          </a:prstGeom>
          <a:noFill/>
          <a:extLst>
            <a:ext uri="{909E8E84-426E-40DD-AFC4-6F175D3DCCD1}">
              <a14:hiddenFill xmlns:a14="http://schemas.microsoft.com/office/drawing/2010/main">
                <a:solidFill>
                  <a:srgbClr val="FFFFFF"/>
                </a:solidFill>
              </a14:hiddenFill>
            </a:ext>
          </a:extLst>
        </p:spPr>
      </p:pic>
      <p:pic>
        <p:nvPicPr>
          <p:cNvPr id="12" name="Content Placeholder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80990" y="203168"/>
            <a:ext cx="3810000" cy="1876280"/>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47957" y="4731588"/>
            <a:ext cx="2517446" cy="1632000"/>
          </a:xfrm>
          <a:prstGeom prst="rect">
            <a:avLst/>
          </a:prstGeom>
        </p:spPr>
      </p:pic>
      <p:sp>
        <p:nvSpPr>
          <p:cNvPr id="14" name="Title 1"/>
          <p:cNvSpPr txBox="1">
            <a:spLocks/>
          </p:cNvSpPr>
          <p:nvPr/>
        </p:nvSpPr>
        <p:spPr>
          <a:xfrm>
            <a:off x="5805746" y="6125073"/>
            <a:ext cx="3684390"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smtClean="0"/>
              <a:t>www.devpartners.com</a:t>
            </a:r>
          </a:p>
        </p:txBody>
      </p:sp>
      <p:sp>
        <p:nvSpPr>
          <p:cNvPr id="15" name="Title 1"/>
          <p:cNvSpPr txBox="1">
            <a:spLocks/>
          </p:cNvSpPr>
          <p:nvPr/>
        </p:nvSpPr>
        <p:spPr>
          <a:xfrm>
            <a:off x="5690443" y="1906525"/>
            <a:ext cx="3349445"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t>www.bostonazure.org</a:t>
            </a:r>
          </a:p>
        </p:txBody>
      </p:sp>
      <p:sp>
        <p:nvSpPr>
          <p:cNvPr id="16" name="Title 1"/>
          <p:cNvSpPr txBox="1">
            <a:spLocks/>
          </p:cNvSpPr>
          <p:nvPr/>
        </p:nvSpPr>
        <p:spPr>
          <a:xfrm>
            <a:off x="-9341" y="-51514"/>
            <a:ext cx="4885836"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t>www.cloudarchitecturepatterns.com</a:t>
            </a:r>
          </a:p>
        </p:txBody>
      </p:sp>
      <p:pic>
        <p:nvPicPr>
          <p:cNvPr id="102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471" y="622319"/>
            <a:ext cx="4285654" cy="5624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3654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will ass-u-me…</a:t>
            </a:r>
            <a:endParaRPr lang="en-US" dirty="0"/>
          </a:p>
        </p:txBody>
      </p:sp>
      <p:sp>
        <p:nvSpPr>
          <p:cNvPr id="3" name="Content Placeholder 2"/>
          <p:cNvSpPr>
            <a:spLocks noGrp="1"/>
          </p:cNvSpPr>
          <p:nvPr>
            <p:ph idx="1"/>
          </p:nvPr>
        </p:nvSpPr>
        <p:spPr>
          <a:xfrm>
            <a:off x="457200" y="1600206"/>
            <a:ext cx="8229600" cy="4569249"/>
          </a:xfrm>
        </p:spPr>
        <p:txBody>
          <a:bodyPr>
            <a:normAutofit fontScale="92500" lnSpcReduction="20000"/>
          </a:bodyPr>
          <a:lstStyle/>
          <a:p>
            <a:pPr marL="514350" indent="-514350">
              <a:buFont typeface="+mj-lt"/>
              <a:buAutoNum type="arabicPeriod"/>
            </a:pPr>
            <a:r>
              <a:rPr lang="en-US" dirty="0" smtClean="0"/>
              <a:t>You know what “the cloud” is</a:t>
            </a:r>
          </a:p>
          <a:p>
            <a:pPr marL="514350" indent="-514350">
              <a:buFont typeface="+mj-lt"/>
              <a:buAutoNum type="arabicPeriod"/>
            </a:pPr>
            <a:r>
              <a:rPr lang="en-US" dirty="0" smtClean="0"/>
              <a:t>You have an inkling about </a:t>
            </a:r>
            <a:r>
              <a:rPr lang="en-US" b="1" dirty="0" smtClean="0"/>
              <a:t>Amazon Web Services</a:t>
            </a:r>
            <a:r>
              <a:rPr lang="en-US" dirty="0" smtClean="0"/>
              <a:t> and </a:t>
            </a:r>
            <a:r>
              <a:rPr lang="en-US" b="1" dirty="0" smtClean="0"/>
              <a:t>Windows Azure </a:t>
            </a:r>
            <a:r>
              <a:rPr lang="en-US" dirty="0" smtClean="0"/>
              <a:t>cloud platforms</a:t>
            </a:r>
          </a:p>
          <a:p>
            <a:pPr marL="514350" indent="-514350">
              <a:buFont typeface="+mj-lt"/>
              <a:buAutoNum type="arabicPeriod"/>
            </a:pPr>
            <a:r>
              <a:rPr lang="en-US" dirty="0" smtClean="0"/>
              <a:t>You understand that such cloud platforms include </a:t>
            </a:r>
            <a:r>
              <a:rPr lang="en-US" b="1" dirty="0" smtClean="0"/>
              <a:t>compute services </a:t>
            </a:r>
            <a:r>
              <a:rPr lang="en-US" dirty="0"/>
              <a:t>[</a:t>
            </a:r>
            <a:r>
              <a:rPr lang="en-US" dirty="0" smtClean="0"/>
              <a:t>like hosted virtual machines (VMs), in both </a:t>
            </a:r>
            <a:r>
              <a:rPr lang="en-US" dirty="0" err="1" smtClean="0"/>
              <a:t>IaaS</a:t>
            </a:r>
            <a:r>
              <a:rPr lang="en-US" dirty="0" smtClean="0"/>
              <a:t> and </a:t>
            </a:r>
            <a:r>
              <a:rPr lang="en-US" dirty="0" err="1" smtClean="0"/>
              <a:t>PaaS</a:t>
            </a:r>
            <a:r>
              <a:rPr lang="en-US" dirty="0" smtClean="0"/>
              <a:t> modes], </a:t>
            </a:r>
            <a:r>
              <a:rPr lang="en-US" b="1" dirty="0" smtClean="0"/>
              <a:t>SQL</a:t>
            </a:r>
            <a:r>
              <a:rPr lang="en-US" dirty="0" smtClean="0"/>
              <a:t> and </a:t>
            </a:r>
            <a:r>
              <a:rPr lang="en-US" b="1" dirty="0" err="1" smtClean="0"/>
              <a:t>NoSQL</a:t>
            </a:r>
            <a:r>
              <a:rPr lang="en-US" dirty="0" smtClean="0"/>
              <a:t> database services, </a:t>
            </a:r>
            <a:r>
              <a:rPr lang="en-US" b="1" dirty="0" smtClean="0"/>
              <a:t>file storage </a:t>
            </a:r>
            <a:r>
              <a:rPr lang="en-US" dirty="0" smtClean="0"/>
              <a:t>services, </a:t>
            </a:r>
            <a:r>
              <a:rPr lang="en-US" b="1" dirty="0" smtClean="0"/>
              <a:t>messaging</a:t>
            </a:r>
            <a:r>
              <a:rPr lang="en-US" dirty="0" smtClean="0"/>
              <a:t>, </a:t>
            </a:r>
            <a:r>
              <a:rPr lang="en-US" b="1" dirty="0" smtClean="0"/>
              <a:t>DNS</a:t>
            </a:r>
            <a:r>
              <a:rPr lang="en-US" dirty="0" smtClean="0"/>
              <a:t>, </a:t>
            </a:r>
            <a:r>
              <a:rPr lang="en-US" b="1" dirty="0" smtClean="0"/>
              <a:t>management</a:t>
            </a:r>
            <a:r>
              <a:rPr lang="en-US" dirty="0" smtClean="0"/>
              <a:t>, etc.</a:t>
            </a:r>
            <a:endParaRPr lang="en-US" dirty="0"/>
          </a:p>
          <a:p>
            <a:pPr marL="514350" indent="-514350">
              <a:buFont typeface="+mj-lt"/>
              <a:buAutoNum type="arabicPeriod"/>
            </a:pPr>
            <a:r>
              <a:rPr lang="en-US" dirty="0" smtClean="0">
                <a:sym typeface="Wingdings" pitchFamily="2" charset="2"/>
              </a:rPr>
              <a:t>You are interested in understanding </a:t>
            </a:r>
            <a:r>
              <a:rPr lang="en-US" b="1" i="1" dirty="0" smtClean="0">
                <a:sym typeface="Wingdings" pitchFamily="2" charset="2"/>
              </a:rPr>
              <a:t>cloud-native applications</a:t>
            </a:r>
            <a:r>
              <a:rPr lang="en-US" dirty="0" smtClean="0">
                <a:sym typeface="Wingdings" pitchFamily="2" charset="2"/>
              </a:rPr>
              <a:t> and why that’s better than deploying my old-school app to the cloud “as is”</a:t>
            </a:r>
            <a:endParaRPr lang="en-US" b="1" i="1" dirty="0" smtClean="0">
              <a:sym typeface="Wingdings" pitchFamily="2" charset="2"/>
            </a:endParaRPr>
          </a:p>
        </p:txBody>
      </p:sp>
    </p:spTree>
    <p:extLst>
      <p:ext uri="{BB962C8B-B14F-4D97-AF65-F5344CB8AC3E}">
        <p14:creationId xmlns:p14="http://schemas.microsoft.com/office/powerpoint/2010/main" val="2961112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Roadmap for rest of talk…   …</a:t>
            </a:r>
            <a:endParaRPr lang="en-US"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dirty="0" smtClean="0"/>
              <a:t>Lightning-fast overview of Windows Azure</a:t>
            </a:r>
          </a:p>
          <a:p>
            <a:pPr marL="514350" indent="-514350">
              <a:buFont typeface="+mj-lt"/>
              <a:buAutoNum type="arabicPeriod"/>
            </a:pPr>
            <a:r>
              <a:rPr lang="en-US" dirty="0" smtClean="0"/>
              <a:t>Cover three specific patterns for building cloud-native applications</a:t>
            </a:r>
          </a:p>
          <a:p>
            <a:pPr marL="514350" indent="-514350">
              <a:buFont typeface="+mj-lt"/>
              <a:buAutoNum type="arabicPeriod"/>
            </a:pPr>
            <a:r>
              <a:rPr lang="en-US" dirty="0" smtClean="0"/>
              <a:t>Mention some other patterns along the way</a:t>
            </a:r>
          </a:p>
          <a:p>
            <a:endParaRPr lang="en-US" dirty="0" smtClean="0"/>
          </a:p>
          <a:p>
            <a:r>
              <a:rPr lang="en-US" dirty="0" smtClean="0"/>
              <a:t>Q&amp;A during talk is okay (time permitting)</a:t>
            </a:r>
          </a:p>
          <a:p>
            <a:r>
              <a:rPr lang="en-US" dirty="0" smtClean="0"/>
              <a:t>Q&amp;A at end with any remaining time</a:t>
            </a:r>
          </a:p>
          <a:p>
            <a:r>
              <a:rPr lang="en-US" dirty="0" smtClean="0"/>
              <a:t>Okay to reach out through email or twitter</a:t>
            </a:r>
          </a:p>
        </p:txBody>
      </p:sp>
      <p:pic>
        <p:nvPicPr>
          <p:cNvPr id="2050" name="Picture 2" descr="C:\Program Files (x86)\Microsoft Office\MEDIA\CAGCAT10\j0212957.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189028">
            <a:off x="7178519" y="228350"/>
            <a:ext cx="2220237" cy="13940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flipH="1">
            <a:off x="-74392" y="4279977"/>
            <a:ext cx="640973" cy="1446550"/>
          </a:xfrm>
          <a:prstGeom prst="rect">
            <a:avLst/>
          </a:prstGeom>
          <a:noFill/>
        </p:spPr>
        <p:txBody>
          <a:bodyPr wrap="square" rtlCol="0">
            <a:spAutoFit/>
          </a:bodyPr>
          <a:lstStyle/>
          <a:p>
            <a:r>
              <a:rPr lang="en-US" sz="8800" dirty="0">
                <a:solidFill>
                  <a:srgbClr val="00B050"/>
                </a:solidFill>
              </a:rPr>
              <a:t>?</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5485" y="2578023"/>
            <a:ext cx="686278" cy="546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03654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Windows Azure Portal</a:t>
            </a:r>
            <a:endParaRPr lang="en-US" dirty="0"/>
          </a:p>
        </p:txBody>
      </p:sp>
      <p:sp>
        <p:nvSpPr>
          <p:cNvPr id="3" name="Content Placeholder 2"/>
          <p:cNvSpPr>
            <a:spLocks noGrp="1"/>
          </p:cNvSpPr>
          <p:nvPr>
            <p:ph idx="1"/>
          </p:nvPr>
        </p:nvSpPr>
        <p:spPr>
          <a:xfrm>
            <a:off x="0" y="1600206"/>
            <a:ext cx="9144000" cy="4525963"/>
          </a:xfrm>
        </p:spPr>
        <p:txBody>
          <a:bodyPr>
            <a:normAutofit fontScale="92500" lnSpcReduction="20000"/>
          </a:bodyPr>
          <a:lstStyle/>
          <a:p>
            <a:pPr marL="0" indent="0">
              <a:buNone/>
            </a:pPr>
            <a:endParaRPr lang="en-US" sz="4400" dirty="0" smtClean="0">
              <a:hlinkClick r:id="rId2"/>
            </a:endParaRPr>
          </a:p>
          <a:p>
            <a:pPr marL="0" indent="0">
              <a:buNone/>
            </a:pPr>
            <a:r>
              <a:rPr lang="en-US" sz="5800" b="1" dirty="0" smtClean="0"/>
              <a:t>  General information</a:t>
            </a:r>
          </a:p>
          <a:p>
            <a:pPr marL="0" indent="0">
              <a:buNone/>
            </a:pPr>
            <a:r>
              <a:rPr lang="en-US" sz="4400" dirty="0" smtClean="0">
                <a:hlinkClick r:id="rId2"/>
              </a:rPr>
              <a:t>http</a:t>
            </a:r>
            <a:r>
              <a:rPr lang="en-US" sz="4400" dirty="0">
                <a:hlinkClick r:id="rId2"/>
              </a:rPr>
              <a:t>://</a:t>
            </a:r>
            <a:r>
              <a:rPr lang="en-US" sz="4400" dirty="0" smtClean="0">
                <a:hlinkClick r:id="rId2"/>
              </a:rPr>
              <a:t>www.windowsazure.com</a:t>
            </a:r>
            <a:endParaRPr lang="en-US" sz="4400" dirty="0" smtClean="0"/>
          </a:p>
          <a:p>
            <a:pPr marL="0" indent="0">
              <a:buNone/>
            </a:pPr>
            <a:endParaRPr lang="en-US" sz="4400" dirty="0" smtClean="0"/>
          </a:p>
          <a:p>
            <a:pPr marL="0" indent="0">
              <a:buNone/>
            </a:pPr>
            <a:r>
              <a:rPr lang="en-US" sz="5800" b="1" dirty="0" smtClean="0"/>
              <a:t>  Management Portal</a:t>
            </a:r>
          </a:p>
          <a:p>
            <a:pPr marL="0" indent="0">
              <a:buNone/>
            </a:pPr>
            <a:r>
              <a:rPr lang="en-US" sz="4400" dirty="0" smtClean="0">
                <a:hlinkClick r:id="rId3"/>
              </a:rPr>
              <a:t>http://manage.windowsazure.com</a:t>
            </a:r>
            <a:r>
              <a:rPr lang="en-US" sz="4400" dirty="0" smtClean="0"/>
              <a:t> </a:t>
            </a:r>
          </a:p>
          <a:p>
            <a:endParaRPr lang="en-US" dirty="0"/>
          </a:p>
        </p:txBody>
      </p:sp>
    </p:spTree>
    <p:extLst>
      <p:ext uri="{BB962C8B-B14F-4D97-AF65-F5344CB8AC3E}">
        <p14:creationId xmlns:p14="http://schemas.microsoft.com/office/powerpoint/2010/main" val="37509104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pPr>
              <a:defRPr/>
            </a:pPr>
            <a:r>
              <a:rPr lang="en-US" b="1" dirty="0" smtClean="0"/>
              <a:t>“Bring Your Own” ____</a:t>
            </a:r>
            <a:r>
              <a:rPr lang="en-US" dirty="0" smtClean="0"/>
              <a:t> </a:t>
            </a:r>
            <a:r>
              <a:rPr lang="en-US" b="1" dirty="0" smtClean="0"/>
              <a:t>a</a:t>
            </a:r>
            <a:r>
              <a:rPr lang="en-US" dirty="0" smtClean="0"/>
              <a:t>s </a:t>
            </a:r>
            <a:r>
              <a:rPr lang="en-US" b="1" dirty="0" smtClean="0"/>
              <a:t>a</a:t>
            </a:r>
            <a:r>
              <a:rPr lang="en-US" dirty="0" smtClean="0"/>
              <a:t> </a:t>
            </a:r>
            <a:r>
              <a:rPr lang="en-US" b="1" dirty="0" smtClean="0"/>
              <a:t>S</a:t>
            </a:r>
            <a:r>
              <a:rPr lang="en-US" dirty="0" smtClean="0"/>
              <a:t>ervice</a:t>
            </a:r>
            <a:endParaRPr lang="en-US" dirty="0"/>
          </a:p>
        </p:txBody>
      </p:sp>
      <p:graphicFrame>
        <p:nvGraphicFramePr>
          <p:cNvPr id="4" name="Content Placeholder 3"/>
          <p:cNvGraphicFramePr>
            <a:graphicFrameLocks noGrp="1"/>
          </p:cNvGraphicFramePr>
          <p:nvPr>
            <p:ph idx="1"/>
          </p:nvPr>
        </p:nvGraphicFramePr>
        <p:xfrm>
          <a:off x="457200" y="914402"/>
          <a:ext cx="8229600" cy="5211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340" name="AutoShape 2" descr="data:image/png;base64,iVBORw0KGgoAAAANSUhEUgAAAJ8AAAB8CAYAAAB3y2LMAAAAGXRFWHRTb2Z0d2FyZQBBZG9iZSBJbWFnZVJlYWR5ccllPAAAUTFJREFUeNrsfQeAVOXV9nnfOzPbC11QEZAiorCCvS72GlB/azRCNJrmpxhL8sWImMQkmi9qqkajmERRY0Fjb6DGSpcuKCAgVdi+O+Xe9z/n7Xd2UcBFgXh1mNmZO3Pbc5/Tz2F3zqqFL7ow/I/+BwHqH8bUa+atJLxV7Av9fVpduPeZfsb/K/FVFcjPhdoOQA1+PlP+pIj/lvkdgf8xvQ/yY+b2wSwc34u8fYttO+/tCH+U4ysB7tDAOzwhIHagLHbgrbcfO3xz6kSrkxrff7Hp85/gALnI7bvIO7etFv865Z8aff7k8erzznE985vCPz6W90UfB/7zpvYbtp+lWj+OwkcverAYsFhbBzMZHwTEWfr1Uvh62WGWrxJ8xGoj8TGCnrkGVcANw6g7rtVNKxSrCclICFYhqoVjMQLfRHzc8TUQvwZfWwux2hWIn1GImUqCF+eKyAPN2qyVKPfFHXPigSkhFwolDBCYvRCEV+LrKyPFhOM0I369/JeDj5juNsTLKO4BLqExxg3wGNPPTjfL14ecLqZ0kIRQcA2FYkACYxQBMWI1rvNlgLBKP+jGqtCv/YVUg1rNxjP142vwfUnbuRLBNJaYjkQpMRw9FAgVywWeDiuBqEEnlV1jQHhatwBjXFgRDEyodQN8jhhIMOZQLGsgkjge007iuJdWGUg/HWluFqaPgHvaQqR2uVreLPEbiW6GJ7Wa8F+pIrBtbO3SRboP8VXNJeA84DEFrMAyH/MuoNP3mG8Nt2GwSX1PKItUaOaj51C/l8MPQ2JFfMb/a4QC4PittHar8fMr8MVIx9QOeFyzdltGnto3pR6A/k3J3Grlifh8vwbi19ZuOywj0Wa4Dy9SJV2oBP4TaKYzIDQXMPCAp5616NUyl3lAjPRZoPeiSB2dBaC5qJECeCRZSAEvDKRYrsTX9+EzMdboLbTEx+LuSAbjAR2LsGBTTM28G0Xtl/+aLpoQTLM1AYopFUHdFCPxvZGRYsAxMRB+LXa3eBmFF+Q+uhhJAh0BTl8kCTyuWIJ7IjbQYlVdRHV3cU/5MzdRoO9CejvSljE9pKgl4OFaUWDYkACsQMLpDo7UBvGmGIXrkl42nPyGnyNe7wuAVeffNFyDS/62d3dzDSxLDJYNWYyZCYy0f0HA5DMxNQKRtvdEqPTU0Tu7ON4W4LsNL+6Vhu1IJEjWYxqAXIEu4HFxG2j5oi4k06wiNOgcMJ2+J+TvGHqPtOUrQUdsotkwIJGLVzNHeiXuAMc3c/h+NmJVIhKTcJObAuAoxO1tCLpK2teEBB7tl2O8wBO5hvli3mfvrjGAE5HaV2MgCW0gBfQ+/iDtG4tEdQgwQyhD6favwbd5y414Ya6ki5PUbEcXLaGNC7rLOcR1PmYZUZOcxyRG11Bvc6vMRHnKDP3NhLqwBJSQMct8Ul+j7Qp1kaVIF0rzyqJVirrSJNGaAUlPHZUMHGsH3OinGniB3nff2PDUHumL1BRtDKYIjHtI7QvX+yiPk4EEHjE06aj4u5Wor96Gfw7Rorjma/B9hqjFUzg2QJAEyA5JfCaWSHAnas1F5FZ0QSvR5fv6QLKiYzxf6Ra+0SEvKkdGUUzJhdalJPspcczkhVXbYSExsBXtVRliQAVAWibhzVKV1KwdaPVA3kCatRnzXUMKaDymjAt9bzBrkUt9Vfki5XuBf4Noq5hLA4lUBZD7SzovAnAUvlUlPl9F+K8FHyni9xkxK4GnL5y6gGBFrbN6hfX1cWj7YoInypgXVBV5Uk0IcPqUZkJiO6HZjgAoGSVy+lpOKBEaRFKMVmUjuA2/XZUIWFWSKV3VMHJgVAWtlwbcaHFMRWQ0kyoLncVlr74hANRNABp05uYJtdGUkzeL2o7U//A5hy8IgNlIVOHfk2AnA2B7gI+iFE9wzWqKIRTLJblzrSS8KEagfXu+CGaa/WKOZuuYgDgDelavVOSZ0C4LrvQ9ApoGI9MXmwySkKn3A6Z0LFIJcnSzKAYaJbS/UTKdYWh9Y1jWA+ZUBmulM31zGEtc86BwIKR9SmgDifbR3DTG4JBWuRa58htqR0n/UzowGkgolifhKjsNABPssxwxm7c8Qe6UpAGe1vGMayUfeJw7HS/wQMe9SAdXOJIKEvNcSr5biYNnRXoXlHMFWW78flr8Sj2KdEJtWUqVAH8/IZxlrAWlVQPMTRH4agJXDBxoN5BZx4laiMcEtXEEzFnmInAil2tjiRjQWPr0HjE3vZflxqKSm6sKGdyHf55uLhv/L2Y+cqlUB5bhtKFhwAVeJMMAUlu5xDpGNCvgCX2h4z4/a+WKuFPUhNeUJYnf1u4VJYKFdnmAFGXEgAktyuh1LtKga+X+cMwGrcQsOIODadBxf1+5c8iCiFm5oG8Qox4IL9oR6n3lWizTzRMKZUBJMEa+ZBCA+ulI/PxGMu7+m8UuidvbrCj12MIo6ca6tcAzuh/zrUehIx36AnMvucA6bh3vCS+ZjltjQ4XWlIGh/PNCRxAicOxHvyb1QRAe8JhlPaFN6wCYF1uOqwPcd4IzT8OzDKg+N1atsX7lfjEPfPqZG8ODk0qgLfFIi3ViQzLyI32MXOuLTIyNlCN65mf4J6v181Fe/LmyjXWXeo9l4NLUarZf8DG4kmK1AXfi1A+dGSXd+vi4iQoYi1doPYpZwDLJMu6iq+gGWP0PtH7n5/ZFXgxHiV93cSN99UPt8xManBFj2icoPEYyfhLmgT/ux+MgYqE0PyTnqwXME7dK5xTS0hatDCQVjRFS7OoEV22R55QiqESwPqe5yPk905EgJ/5+fkQJVHoahTJ7OX+pn/SqzjnYmLj8tV64f71MWA43P1Zq2kICkIB4P2yjRAh216y6rWW9JQiqylSgHclS5Gprlzs9SfrKWNzNEmc+bf0GWtRZxhPxDBeW57kVjnKENjJAX2iwyQZC64LMxVKNuDaxVuFc2SZ2yd3lcjFmH3TaEPKBaXaIe1Z5JLzf9VlPg8iysnE2R0YtUJ+TtSv/Fuq9bKRcMWiZk/iFTChul9eCIfAEEYGnHjDlrvFdosb9YyQIsxa4vhns+RFWFTF5kviaciTH4zdrvurYLmWpVDqfnbNqzYHHjQjFGkb8WtHMhBbPYBnQsgtSaVsn0B4ndwARHDRgFKMJY00SGI2iL0xygQOpMVb0nR6zps3Z5XlMaNiYcx4TuSb677MeBz80qFwyMpphDQ4hQ4SgAUciNrL6rLpjQ60TWLcUU9a6NuyuNGqIvSm48xSYG0HknT+hDTnrAoJ4QkLoua4iHfZDtYUc3siKUtyPa4/QX2JrjF089osMUMipnGBx53EAYP1iCS1uA48NrXjmzIlbfUK5AZ2BUkyX0tvn3Cr1VnzoaIh04gYuC8Nlu7iLri+nTkxQnxkWYDHfokIO94DONCCB5Xn09D8us4TFMlrou3QjBMJLgBXO4OH6hgiFe03WuQwLahYkC5gMpRxTmSySKT3DhjMP7oy3Og6fqZyT3ibigskID7SKEJpzR24g5ZOsxH0eha9Haia8/YvohlvDfNWgdYogLwnAsCA3yQTW0mWermfWE16gnuk7W8j3GTjF3ubzcZZXdOTYSmh5JsWoH/8Fl+4lvOC+n1li7n6ln3GLFp9c/Vw9+w2+KSeViFcZgWMYiiubbZIOaEWbdICbBAhl6UaR2gY3bhh945ARIi1iYzGDcQQwL2GL2bQn+565KTwgCv2G8FxWQkeHQN8oJjWNa/dSqFauxPfG4tsXiS+QhbM14LvIsBrzAQVxPx33IhecOSaUoteynjIwmBW3Hjg12Djz6sHyrrbCitJZ6HwljAghcEW+eNXuGKMjeq4Va+V6V4VpX6HvYwQv5MchpnJCzL3nfUnkqaeGkQ3LcBPVYCb8psFFzm/zuWZCEzLkzPk1Q+YADDFDJ+8mbWOJdMw88gwu4zkI9O+S6A+0Lip10EiFAOW+MBmVobKFJ/Ct8aSKgcrW3nbgY2RNceYYzWM2935c7/NZz4lbXz9sHU3w9Zx8Xcqynd0npT9KAJokUZ0azY0rRYsQCzzuAYP58IpryX4av6k3MeG0VrqoVhFEJCz5ibwLLnwW1q6oSLKZdvtoi5fcLaHWASkaI0NuTPkqyfVCrxPOIGhVRio8dUD4ho8GWUIzpRHbUcwad24q47gnnZTOrUwR03FoGaZU4ngU7vueuPJ38M+F2wp8ZJL3MsH1wIvDMi9UBuCLW+ZcK8ykzQsbnjJBe5YXuGfA8sQdWIXau629O51ZgwC870VW7LBYAVJk5G9M7LpkALMP8sJxiIn92D5APNvaWOb5wAOd8CA80WuMHq79d1zrV4btyN+oGE6LPWM0ccfyxrgCazj5fzu29o0Nf31fZ7RWuF5fJ7rKG4Lr7ZlsHIqNS/mg1Etix8Nwvafwz2NwtRWbBT4hxBbpezYCIYwrQrtGPEWdx6xdP+OXaSPFhNmYx5Is5srgOrrBffHGuQUb595J1HqS0Dof95R80Nkh5o72NEFluAjjaNFGTN4S6MhFPsvl15T44k0wt9+R9UCoG4EO3nwr8gyGUDC7vnS/aENI8LjuFWgfZRhFTm/1Rbu57YzbydfvIiXuQUsOAc7FQifcGBxCb9/4GSVjB9oiZ073lNk3kT6blFQUif64n+/hx2fjt//zueDjW2buDrF3Omcx/5GNg3LHiIbNmAWpiEUMglaRA8/CNH4+3tr6lF5/cDl00kUhWKxTgCoo0h4/7VzmjMW7DfiFPqZuQWuYLgXe3WAxUc/aqNNgRjv19EfmmRw69d9as9yJXRMulAkUgbnoTItAFauWUZlIs0/gpeSD89nZG8XkPRo1gTGdxApWB2Y6mUGxp7pxie2E59xWeqYCP/lsZaaNuf46M4gr0xhyZBSFojv+1N/xrbPw3WntKXarfO2IewF+0GErAwHf8HD+KU83ZBBLJPXDVhKwBrz5F5q7J7/1hgnLGVdKghmFWVuXWpzS1RM6kiGE+3HusaKxEAWDeH5eLLas3RmxsLMT2cbVwjRojDhkHGxdio3OcOvCkuDiJi3MRDxM5IYAGRhXiC4ZIAa0Bjaz25VZNJa1uSdmhb0JhJYsthxBJzREWjUwibgm11DGnHXCQ2gysw2z6hxEUClgvfHVn/DPU/D50/by81WCZ9nGwk/QOiZrUuSNweF/xzdEnHPA6YIJ7rHqpo2fvBfWzlBpVHmAZPIO5ha4fq6CEK19dIz5Jk3etv1KtbxcV9/TIpiyGE3YTESRzekzOiVnnm5qLrYWfVxb8orphOdE1/pawJ3+qHFmXS+eWmuc67YKLWA2/Gh9ofr3I1sRyGy0I9SxZqMPSqlCN0rgXDOG/el1VoiD8Ot/wre+hY9MuzCfr2D7YIvpfiwfZMzTBT39j+tMZfBEsraEheeu2ZqFtwFI4YnuyBPf4MK6cV8YtC7b5PnuHhZzvrscUk/6egSLLMOdXW31Np0Y4Yt8rR8TCwW2Ok8zlGaqhIlZR55/U7jXkVceqc+yS2QVYCMwkfYZSt+jcBLJxJtDrcKEXFnhwkgi7mhf6FCUMClgQlrIZ+F3p+Ibv20bfFtmcMgIhO+594P+YFKjwFnARowGXtSCA7OJosx7zXme0dLegWxP1zN1uzH2FHkds7ysFM42cwObeE/kOXG4BqLSTSML0MjLio7AGUtMu1xMdozVa7XybFgx5lIRLMbIRteLVDjEMh7X7wnP5RKajBqQCrVO8VLuH9AgNelAjNvUHakegDm3SiW8Dteag38+3zqZlG1pfE3IMI4Rm8Dy0o58houJZOHitR5LGoU+CHjs+wy2/cLzQcPa8N0BtMvO+McWUwukbOU2rYtHkQ13maJ4k8oQcVewLbQeJvycRt/QEI7VfD+gEBCPfVv/J7fOa2m8cW1hR6oOJ9LGCGg/X04zsrk7gxAcA3Jm08AEizrj74zGD9/Od0InQGzpSfSzQFh+DMldOOHFQb0MlVithnXD6DvQ+gF3/sX6Q7nHYJoNrTWqrVfjv+N5umWUd5cYC9+UlEYmqTb2Ha0nCvcdk7wgQPs0hQIY0wm4xq1mFVAt8s3fNkCkC/WtqqCZE8F+Nr71Cq7x17ifj20p7+V59H3G8LM/DPvxPDdKXlyUeWE1YDt2WvgXBWKk3IAu0iCZSTOdBQhYw4J5ITKT2eL8lsxmBAk/Xm3dM9qppM+9Yj0W+z2mrfNQ64e50MY7VW2Jdl0lDDh1pwjJjpxcOExWFOrrfjGuQkVQi7Y6vGZbQeQhkqwxW3fr+bdM0Y1L9fFFsg6beaz437zEGgx5OqLUBRnXkQ8tNoVfUuolrXIvpYt5rhXhpFakrS0T9zZZ3QQYY8UaSx303zIVzGM+JVpVyC0063IdJSFfb0TJD4oBE+qmOBB/5tg4+LZM7C7VzX9iigT32tbmB+P9VCRf3PpRgf9m1vtcNvQsdgtE7ixXptP+wUQlTJxGA08xqdCWsXHca2BrJ3ag9blIX8tQhs084DKd5Gedy5r5Ao08m02kQ4dClS0EposEVQ2q7V+M3yTDY4mJu8MWPJYa/1GUl6FojQsB1ilr3SrgXBl+rFbqfJyBgG0DvKaGhp0ChC7Tx4+pg4smaVBwfEM+ONcpa145qxd9CrwEEK4jVQke7xgW6FxLroMHiYDnpcXpxk8mIZi7gICfrxmrfWZsGK5ysHXDbeG5mBlpR5ANP4k8N6yttHLFPyyWDez59jyrk7WjyF2y+AO48/e3w7T33vlKgfP2u1Pgku98F/r26m0f55xzvnx/a61zW5DF/CZLfgsSDQQEIHkQAg1Kv4rQZJX7beuIDQPTHoQ7YAZ+fY0xEiEvW4m7fM0YaD1PSOCu84X41MVExGALHrP8YLSfwStiLgXP/wMuy8SzzGO6Hmsn18qsaVPgwfvvg0cffhjq6+u/UuD98c93wYXnnA3de3SHKTNnwJQZM+C8b42SNwS9v7UA3BQYDSATed0h/HrjQLKiyha3KW3gYswmEynwAerXWcvvMQsy3lY6nDZS/Npnm8WuqO4kxE9XobN4tgR/M/OdpUbLYCy/zkJYdwvL77joZV5AO7HeqhXLYe7sObByxYr4Tn8Fy6NPPAm33/JrqD7uePj5uLHQobISOnSohKuuugI6dZE3PTzyyCPbVlSDVz+t2Yz5INHi2YQ9jfi1jOfnbGo2cyJb6D48PMaiPNZz0ftbeNEutYsnAcgS7y0Tu/g7S10dRF7StvAKhljr4pv8WDB4mSlfdOm+2+5w/qjRcMFFo2JRhS97mTtvAfx4zJXyQMeMGRP7jEB47/j7ofr4E+Ckk0760vbJ6N0JT2+0CRt+FzG/exhnlvXM9TM5mZJBNcGYmms/kdgmCZuyWNtwyUS+xHH45ZIE29JLJGAy8tmoSAgPgCqUI/O78otrvOTSmPEB8abf7bUQCNsrKrE1y2233SafifUG7b1Xq8/pvXv+eudXZ8AY37BmJONPpMhKJFyNimnUBDacx/R6wrpxAu1aMS3nTJ4nt6WvrvoQfAMnhIPx7WIuTLnh5j+ejPJjpQZAhvk8P18sE4m7+G+rz7bRHf9lLu+gHjf5pReVXPkSmW1rQRh4TMg49xI/nBolu04wV2fjl0kwqxfG9T/jGvKZ0Ilc+dvl+KLPpl0tbcQ1NKlNROQvdSLXq8/lDPwEcq4FfcyoEC6VaVvHcMWXLHiffuZZe0DHDK/eMVw5MSCyPJHJXDNME4/XuZbadaIt4XimU8y1xuIeDe68IodujXttJG6w0k8eAAGx6IUfesvHs/X/cb4tURczaL6MpaamFh76+3i57dPO+H9QWVmxQ/kSbR0Kcy2JuVdb44tsP1vJRLGCvBxOV4PjIl6+mw2/tveWhNfkEJcEh1GmE5Vfp8uZi+kGLJ5SBTExzfzgiPxOU2MDLJo/H+rqaqGsvBx67tEbOmqrsC2rdvmyZdDS0gL9BgxwOt4mANjW0thQD8uXLoV1a9fI9Xbboyf07tt/k9tbtHCh3M/devaEbrv0gOLSUuvHM8u0adPt62677GI/27VHd+i5+26wsaYGpkydDh98sAhKy0rhgGHD2tQJzbIRwfzKpMnw/04fIYE98amnoaGhAfr37w/HHzu8lT9x2rRp8pD3x9/da0B/NG5ag//j5SvkPqxatQpK8RiOHn6U3DcDwAULPoCCwiIoLCqEDh07WT+ujGCZyJqt3HMav6wjDiMvXc2l18d6LIKXASWiQeyu9+s24+KJXvilJ2S7WERdCpFVKJ/xgc8FgerTQqCkv1OBei07lepeLfSc8OdvaMBOe+sNeA1Pcll5GZSXV8DKlarwqc+efeHMc8+L+fDefvMtyGQykE63WH/PrrvuJq1cf7n1lz+Xnx90yCFw5DHHxj576dlnYOb06XiSC6AzAnz9unX4e2no3LkLnP3NC6BEA4sA+vAD/4RP13+K29hV3hgN9Q2QKiiA00aOgKZsBCPa0uuYc7nTxfvNbXfgxf4E/jl+PFR27Ai77d4T5rw/E9avWQN99xoIY8eNg0MOOsADXQ088ODD8M/774OevXrDXXf9BS677Hsw/b13bVbrq2+8IUEz/u8PwJ1//IP+3d1h8ssvyuPu3LUb3HTzryxICbxXX3Ot1EeHHnQwnudyq5t+5wc/hOuu+ZF8PR/BtxRvbCKA/fc/QKfKMz3RSeiO+bqfTKgMlJxusI7POXwkqI9MzvSUCYXrMyNUfxnqN5MOqd+MWLM5zFeFdDkpgaJWgksDLvC6zPvOSNdrmcV0AA6uQbYRhx/MnS2BN3DQIDj19DMs0/xrwgT4aPFip0s98TjMnzcXjj/xRBgyTF2oN159Gd55620J1oVzZsOAffZtBYJ8qfv044/h78yT2xuO1igBjUD2j3v/BuvXr4OJj/4LvqmB/MgDDyDY6uGCiy6y7Pr0E/j9ufNgxccfwxFHHwuLly6xv33wgQcjkNfC0AMPgkcenmAv+qWXfReB8450MJPPzwDsd7+7AyagmCaHMwH0zNO/Id00F48aBeuJkXEhgErgvesiNZ27dYOysjL42dhx8vs/u+kXcNGF37RunhEnnyS/f8NPfwIH7P+CPP+Xffd7MO2dt3E7t+N2Rljj6ALc9t1/+iOUlJTAD7//Xdh9t12ha9euECQS0g8oJMCEZj7TSN2P0xsRKmIGqH1wl6QAui82c56PbvxzgQcwCVlNtkJLafaSTAZ+MXg8nMI4c9Vn4I+w8n1GADOmTpVvEBB8V8mRpKzj+0sXL4KZU9+TwKM72gCPFrrIhmPWrFndNnl77D1r6hSYj6KdGO9oDTxaSkrLYO9B+8jXn6xYIUNztN3169cj++4ZE+unnn4msmVnWP7x8lZWrgKMgCOPcobG1ddcJ4FXfezxFnjG3/fzm8ZKfx8tt/zql1IkSjfM+PuQEePieOrMmfJB4Hnk0Uel6Jxw/3gJaAM848a55Ps/tMClKM9vf3e7BB7poQZ48mZBtq0+Tm3/n/hbtJSWlkhnOKkFsaB9jNTzetBwN4/E1bCweJMn3rbr4bOYj/qxTKKW/IF2R5sWtwnPMjKB55ju57c3A6UvGG850z5BrwsZLF4wH4bs74BVtf+BUFhYCF126S71O1qHQOMvBBpn0X6+YTFt2lS5NomUqZJJhO3jsg4Zy5xdYjXS7ejzFctb1z6f/c0LUV9cEntv8muv29fDq1Uvxnfem4pi8AW575d85ztt7tMNP7seJr/4AnyK27/77r9JQO6z90A45Rsj4I4FC+SFHnvjWGu8GPBc+p1L5b6ee845rX7zx9f+CE479WTJjmUIoof+Md4L+d0Z06hWfLxM/g4BlfRGI/7d8Glmdbx4tpJwaf4iX6cHV2Iq2VLJaaZz/FjO65qwKeMC132Cmj8mtf6W39w78APJ3PViyR8TwFl+7Nb5giSg8PWLLzwPa9euhX0GD7ZMs9c+g+VzX1SwaZ2uqMdsypvXyqjNKwhqREX903Xr7WfLly+HWM231h0LEPCkk1VUVMo36+vq4F7UuYaiEt9vr70lW9JjrzwRP/nVV+TG+vYfYI2Ihx962P72wQfu3+aek9427KBDYNq7b8OLzz8rwUdLj+497AkbNHCvVhEUulkN07W1DEIA0/Liy6/aIACx4MwZM8DV2pChtYe80XbB7ZFh1FrdF7G/XZa656GGvOx2JmLN0e0YMF3iCZYVxSbAJ+A2BFVVYIPVLA465ndrFzEDwvZY5q65j/QZmTYZplYD/zn08CNkLDbdksYTM12eHLpbB6EYHIaKMVmV3REM9PAXYoq3UOl2jsPPdrmsRYXf7MzwY46BXn37fS5TDhw4EMX0PDQ41sNLL7wgH7vuthsccuhh0Lufs4znzJtvwbA/7rNZZGIDbp+Mis9a+u81QIrmT/HmI9FLgOxhgNBGcdeUqdNaFbBvaiHL2vzGPXdvXVSFaV3P7k68GilvF2ONqGPeVtPL2r9Ybel8NMJzVOCl7dhRVhpkRmlU3Ua58+0YitaxEDtXl+Vl3nr63Vlo0dJFNUdHF+2dt9+WlmarrBXU2x5EnYgsRxLLmwxl5Pf7ic3w2DzH86lnnAkHH3wIpFIFNhliJYLj0UcehgVz3nf62FTnYjnyyCM2z9eTn3+hy+bqdCaO75LKX8jdYiQiGS6f6/BkbIv9nb6UirwGS4yxGPaMF9mfRClM2xLhUvX9L/nw463EraBhLvHWtf4QFyduXZ89l+zIW4218h3Q/vXgeQkB3770Mjhq+HCpq0iFed06vMizrQV83113onh+AcorKuCS730Pjjv5lM/NXDE3oBSjWs4u/mDRZl+EI445Fq645lrpWtkLmdCAevKrk+w6zz7ztHyf3BvHH3t0XFFnYFlxU8vqVassi+yjxaWpsdjkvFLjcpn0+mf+dinpxVq/2twUrihvW14nXTv7xJ1flVtnitY/y+cfeSwpNAXk5/PRwD7X7hZU2kwQa28Rf+23wlCmtxda855977YJbjz20IPSsqSlU5eucOBhh8O3Lr5EGgVSXK5RLocnH39MukL67NlHumSMsbFJO0PE0U4O64KClPzzQ8+F05bzmYC+YPb70r1jFtI/T0MmPO4EZR2SLmictsYNcsgRR8R+q1+/fjHn7qYWaZSAiorki+w2xXT//vYYn3v22c8E0oAB/e1d+Mwzm16X9o+c2uZ3I91WxGSrC9H21Cfb+ctrs2sbTArX+DxWu9wGARkj4wrjNgli/ZPzkgPjqdG2X0tgU6n8uJ7nA9LMaJa62lp46814M6PiEtL5BlmDgcBpLsbQ/fff/OyBvItHbhNat76+LgYsf5n04osw6eWXoaCoEObPnSvdLjG/E1rh/jbJ5WHY6fDD4+A779xz7E1Almxby2NPPGnF1dnnnB3X1TaxELuSr08C96UXpKN5U+G+gQg+47ah0N9jTzzVZiTl6quvgSefetqyXmTmxfnA84ZTq6Ijr9+hmaYp3DgJzvJVCzeaTF+bqT74rlRj6L2wWV7gORZSY/HuUzaLhbu+ezYmyFyYRQiH+M7IdmRwGPYzy1rt+th738ExJlux7GP5J9VmkMPXGhRr1ynGMrpYG+Lq0COORPZTeiL5DR97aIIU6xu0eCddkgyMQw4/DEW7EtNvv/lm7DdoXQnkPnsqR/cbr9tb+ZjhR7WyZK+/SUVayBn8Tp7Y27ixBm751c3qxF97XSzKAV46E62Xv9z0y5vt61/ccL10oVjm0lbuicjSFJK7CoFldL7rrrpSZliTCCa2IzCed+65sGzJRzDiG6fkdWsFr60cxEVmlNfxH1R1m/891/0/PqrCiHb8uM6OQsD9o9EGvVLchcoS3E0UMuOt/Bm69rUeeSDHmybc2CuTjmNz+gOnQ9Ly3psqtEYul6r9hkJFZQV8uGgxfPjhYiniiGnIsr33r3fZPaeQGLEX6Yaky3304YfWiChA44BENumLdEAFqZRcn1woFKojgD4yYQJkMuk22VFGULS/8Y5bb4FMOi2NoUH77CNZejqF5VB8n3Xe+cCTKTigSo3BoJCViWrkLwSM22/5jXxNDuDq6qNg4cKF8Jc//kH6166/6Rcw6lvKUUwZ0M+jKF2xfDl8uHCBPK5hBx4sj+nsc86NxXQJRLff+uu87kTugGhb5POjhdiRQBofXaAw0blLN+nY3hv1TSMuozCyoTXTL9oOpKYHfp4TqnMWhcuogC0bCoq4Jcy4BgKjDLVRWE2vn8nRBCX1HXz5BwO+keTXI4CldBw2ZYAFLi5rAJcM9NwN877+jgFcwqteSvgDkrmL7/oW7GJkvpaWtDx/FN8dtO8+sUA/rTN37hwFMGSvPfvuKYFJOtrzTz8tY71lZeXQr38/1BPXxp3z0kFdKPVJo9fNnTVLbtMsFOs8BMUm6Z2W5VDHnD7lPel/ND1p+qIet09VlVQNiF2+f8nFciPXj/u5BdCmdKoHJzwMixc5Md63X384/7xzbGDfREqmegkKvn1OCQP57EgM9izqcpQoYFDVD3VCEvn+7xr/IKV8LfpgoT05VXjzfBP3oaKy0oLLNIaM/Na4Ol4b6vdCCSohi8hNvBcBRX+q2C4Bj+K6ZrB2qACZERp8oQTsd01iwX2Ip1EErJQXRkswn+U89jMsx90YezMIxljCBow2oVBXUO0sxeE/u2EcTPjH/ZJtXnnjDdgj72LvKIs/89cM04k8F0sr1ovU6NhQCJtAECqQ5XKa+UKhBtVIhpPJBSqxgEBnmA+fBnN9w1T79ZUM4p1FA5ZntYKLXIC1ek1XAuGNW/LGPwjY0oZY2/Xy0vPPyQMiJ/KODDxrBJj+y8KxXqj/Ns8icjNNYusCWLa0I8hsnxmtO5qGksoXTOb/OiKmXoweeYmhPMZQrpsU8xpx+SBkXqcgFktUzOtKsBOwHolcmUiAx1Z99DE7JvDATRii0FcoIG8WHZj2K85XB26kWOSNijV9pO0ILd3Tz3wnjJzrRQ6TEfAYflhLKl0v61AUzOX057U3s5Vophczg5hX27Gec+q0SlbevByA7X55g0J7mtpPO/WUHQ50wgMNE46R/GmYQiiRqtstO8CBY0JfL4y80bFh5DOgGc6j2nBoQ/lFfNlM4Kv2HcY24O7NcYsVfceC9gLibbjjYxjF5vrkdjSR+9xz8lj6Dhj4mdnI26OI9Yv+JeNBvD2uBVXkgcomkio9L9Jzgm3bXOGYMPR1Rc8faEd1CfgUN7UQVFqeqJAeajDNqr2KJsZadROwFUrCG3YcK/5mVnTbEAxnOw32pMhdp9Lvzz3//B0CdK3Apw2L+NhXkTeGwRvLYIHmHNCRbqweZz8NTHC9sFXmM2VDRybe+w/8h8xzAh+rculFLG/WROs6DBM0djMx/Ok2Lmbi12iAiI9b2pH1vueI9fSxjfjGqdsv4BjEJy4ZowKcKAWIj4E1bhbTscqI2pzHfiaFPrQOZhYzUMKYsSIci9r5x/AgxQkk+PycOx913B8VAK2HoAg3bicOQq9pqZmoGNvGDgw88tf9+/FHVfjsW6NkRvJ2yXLaN2f96JGIDRkUfmNwcMaCb3RYsAk3rCb0fXvCdTUNfTGr189ZK5jh60htn8E9CICFebHd1ogQdgiw1xEzT3/z12H+yCdf9TPd0KPIDlneXhfKzRtz1TUyetDWcvc9f7MFOleNuWK7Al0ucm6RMMpjPq9ym+mmLULP4ohiYNKsFTqncg6vm3IWC0+P05Myhc+UzugwhkXOOqeNXgmUYWsr1hJg/DOCtTJMzXSf+JveNEWmh9YFrNWAOwbCtl8QzI1l2p5dfX+7517LbD/8/mWtogkT/n6/iq3efPNXznpRft6m6TCAL9dvqJFVflRtFyQCqK2t1d2pElBUXCxzMJNFxVDaoROCT/vgdMzWsh24YS+RHrflwmtCGirG0WzEsXGpRJHnlAabcEDZFbGedQkRC+LoAShWpLpp3Hn4ixWLmMk7QrdE9YYjGCeOaygJW9cY8MtYhlRVKfAxlRViaicIeGMuv1weCVWaxfL2vqKIhNGr6VxmcyGsWbVSgi6bzkBBQRIKCwrwuUBeiU4V5dKKNAOyoygHzbUbYOPqFRCkiqGgtAxSJR1kvDoUoQRVqAfNhL5o9S1fEC7aAX7kQ/1tQms6QkJZDw/hI9atk5jvNUHuFqPjcYgNChF+ThfXz2aGWKBbp3rdqXzRa05SYHIb7Hd1Wd12Br6RaEDMmjUT/v3Yo3DuuefJWti6ujqZs0epSbf94Q+ts0++JN8caL+ZyZuj55bGJlj80UeyRqVjh0ro1rEDJClvkbmx1EEQ2KGGptaCaQ+yEJXyeja3NEF6/TLI4pUKKrohCAud/ueF2MwkdAmu0EzPFNZCtuJWeJauwhJNJX+5leftrll1NyKmxsoiIZ0skGTxZAKZ2UJxXdDPJtMl0H3bTGWb/B63tbv0XcZdFgtnJu0eYrPXtkfDYsHCD+CDDz6QAX3KoPmy/XmxJpzejUxPTY2Nsri7qaERuu/SFVKplIydK0ORA0skUNymCHlyPlW0bBa+n9DuBoRItz7AC0tA5LIgSMELs3JjIb6m7hFNIYdscScQiULlC9TWr/Xx6UwW/zVltVB/8KwpEo9UfDcS0WT8mLqRrmgDfLXEepNkKpUHupQHPr9oyH8vmVDNARMmm4XrPr0aoAxcwinTY+2ZFz/mO1GiQXuKVcbiRoNrAC9gyZJlsHrVJ7BHz93x/CfUFABirFRSik1EFMBHMyH85EOIVn6Egq4OJRaXoFQVZMh8YQ4Biuv36AV8z32B9xuGP16AGEzjhnOSzTZu2AiNiTJIF3bWxmJkjYtWlq7pWCBEgowLSiDQqVZr8LcuwZ97uq1jJTKbac1zT5eToy6533PKGQxmWjbldUljgzkHpPGmhDpplOvwSmBa9ct5DpFkSH/4Cf8vB5xvPOQiLxnD+NoQFLPffx9y2QyUIxOTTkdrBckkBGhEsEwDZF4dD01vvASZNWsgQpGcq23S/lhVgZboUAqJigpIdesKiU5dgNeshfCtZyE36VHgPQdAYuhwELvtDRyNlcLiNLCmekg0tMDGwm6yHIwmXEo/n6/7CaffkYGZNbqeEre/x00/vanjJvDV4H7NxDuiKtItLewQOQ+EkbZeJVAib5AdMD3417XmZ6ZpOFcWU8C9Hs5aN5Tva1kst7MdGyLbyh9n3SHCzxR2/jgzKbK+rlZmX5N4LSsthaKiQkgg07FUEa7YDBt/exnUPv5vyK0JgaeUuKViLjluzDvn0XLU7aLV0BgtQPZD4uiUhIK+u0BR3z2hoByB+Ox4EMiebPhZAN0GAG4BEpk0BOlVsCbRFXXChMSH70jOeX6+UOt7yscn7kBk3PxZ50ErAjAZv1tlOhEJL1zCzYxWr/Oemc/ANfuBN5tBAdWFV2QRsU5zMAaKMT5kBgwprlop5Gb87E4mhs358EWo8FwGJsDvO4KZnijeUFMHc+bOhpKiIgRdERQg6KiLFCsph/oX7oXVY8YAzxYBKyxAYyHQgMNzqn0eIbIYy+Uka7muA7o+Y30ILRs+hvTU5cCLXoPiw/aGor33gfSD/weZOXOg6NYJkCvtBkXNjdAzuxqWQBdoYalYRMNYtDkv3w8/vhc3c+XnnReTyUw9WWbIDGZPt0uaDlNe+nzgFZCrAiMlUhPc9W5J6F4ttsDIJJVysL17WRvVcLFRWTuoLhiJ1vpbfvWXBZs3Oci6pMBlmFCN7rzZ70NpSRGK2UIoIoAhsyU7dIG6/z0dGh97C4LyUmBBQncJUL6OKI2Aa26CwmHdoeKQQ6H8iBMQmB1t6wupNtVuhKa570Htc88h+FZKFuVJNX450b0YxGoU2QVpKL77XhB7HwO5+hoQKPJn57pADo2X0AvF5VS6PPKQoMGY/8K3z7a1vGzTRf22hgMXVcPhp8wzL1OZOSvX1PPazGWmh4TIUksWK6VM2GbRruV+ELhEA9vx0vR38arfTJLDjiCKRR7wwMZPvXUiF4w3g54d6NyUc6k/I1tRWziqbykpLoIU6nYJAmCXbrDhx6dD0xPvIPsVSyey+m20YpszyGAZ6HLeqdDjil+jfrd5Sa5h3QqoffIeWHfnXSBW5PA3EIj4u2QJ89oaKLx9LETHXwqsoRYaMyHMynSSTmZhLF3l42vB3abhzj+htzZnu8Fp3/uJn0dwopsc5HqqmOxll1/FWk/5tokEzkltZ3ELNe7Ur4wyvxt58Trh92PIG98t2PbnF4xEPGlSiHg2iG8wGF+Z85vqGCuAjbW6rBGAue/PlDcytS8jUZtMFUBh566w8SfIeE+8C4myEqvTiVyIxkUddD7ncBj01EyoOOpM4IXlm30cvKAcioZUQ+eLrwbesQEa334DIMOkBS1QxOeeeB5SfUsABhwKybAFKkQzLMmWyD3Pmrgxg//Fpxshv+58M8QuLVS3u4S6UqU8EZv0+vC5ZwVQuQ6A16fFG/ihmdEfgWRnPehu5qanS2DHooJXksnsjF7DfNsDC8Z0tvyIQxTFmCxWihg/7WAmOQlvSK4pP1zzyQp8LIfKinJZkZcqSEGqQ2eov/ViqL3/JUiWlsiLwJQZDFHQCAP+8ieoGH5Bu/H4kvOHQe7tFRCUFsv4L082QfGDT0Cuy0Dg6QZY2JiEhZlyCiAsQ+CNIrthS2On/rWsIU+0AGWthNpFEgs42xpNJ+tDEwOMvPd9s1vHBHO6mCTUgeycNtnpb9XlEjxvOnMeclvG59UTfEVGg5+OFMYUbGG9/zkTCYjiNRDy70gH2/XxynPhFdnQek2oqxH4iPFI1KaQfRIlpZB7/QGo+duzkvGM+0CgaM6JOhj8/KvtCDx1c/R+cDqUX3KCZFVGLJMphKazToFEAsV7shAGFKWhI2v6S06wvSXwtmYrHvMZubYE2ayXrVYzDmXtQA64382Axabc2NFJerAIY/HRSaavi+1uYJjQdzgHbvKN6QOnmk7HZ/eaFH3+ZTAd0ynhPuOFwvYcMcOY8/11kgH13Hc3tyQvx84aGMrYWL54HuRamhF8xdKXl0SxV1CYhKWH9MVjLZOiUC7ZHIhEMwx57mUo7DVsm2ixy84YAtkFtWjQBKoxQHMaguP2guQtz0JY+ykCM/0RE2zPrJeU8lJ9p83eQqJ1KguMxtM1SXtQpCuEBSq0IvxsUKFittb5LAf96gHAXImcwHNSk+7DtLPZjNykgSJcp/xEGkgiVNuJuJvbYBIfaH3pIuAqPrwtR6Ua3Q28FhGmx5ywopVZ14h11IcC3IRQEbNeHfBcxb+ZnUv/ZdLN0FCzASrKK2T0IoGPZEklfDr2LGDZQuDFSSvew/oG6P/ncdsIeACf/OQMyMxcAwFa2lGkvN4Mb4bc0zMhOWICsGGn4w0Y9smG0bl4SR4y3zuu7NOtZD633IYX9krDeEnNOAmj02k3ij9Ok+e10/Bnb5nWGXZUJ3NjNo1LxbhijKHDvTlgRv/zLWTq82eYrz1nekReQoW1YHXKuLDs5rJ3XRsxYTO2Y72XfOextnYh1ufETQdfs3QBhOkWKEXWo24LBSh6E43rYNlhBwPv0FFaoPL+b0al/9i9YODdr28b4F03AuonvAWJ8hLgyEKlh+wBsL4Gsh/UAsU4UrwBit9ejCI/BY2NjS3ZXKZIbEVd7KY6k47B36pGM7oKIuEGCus71c5F12PPjTgVGliUVmVKN4zvT2Y+mJHqur9LFAlroNBnAbEG95lFM4NXTSfDdNqJaudGeOlFW+sfjGUBG73SMh2L9SKxfrlIcZut1vIqv6QFKx27rBXQ3AwmYQFN6zXW1kBFWTkkUMwlkgEEBUVQ+6dfASspQ71Ln3/SF+vroN8tD2wT4K355UVQN+FNSFSUSqkXlkbw931OgkIeQF2HyXDp4gVw6+4HwEeX/gDSmRB+8P3vFe6994DzstnchPYCH52c4XheqBFdVdYGarV/TgMw0t2JDMBU2pWQ4TfLZtrtwLQ/UIok5nx+kQ6tEZHRNGoeaqd1oCMszIFbxpqFnu/AhJ7zpXu9UcdTfZFjM0BYm+am13POpSkJr5zQxliZ3yDRsZzvFjGp6cKWFwoHaC813fW4E630wKaatfIYCHQyNEbJAqWlUPvosyh+Sp16k8lCl9EnQKLD7l/YLzll2kwYtt9geG/aDLj3gYdgSGItnPDIv4FTj0Tc+cLmRnjuyp/BDT8aC6VFRZBDZnh3/0HQOR3A6/95DXKZFhg8eDBUDRl8SyaTbT/wkfWLx3s6np8ZoWoaaVlI5vVpfQ20u0X+rXP1zBjMwA5+VvpdpMUv/VagW+xHsZCcYkJzh3PDokZsheo7km2NY1ZoMRYqluEmxmww5rkNhRdx8LtkMuG19wKI1bHGgKZ71sWAZ40Pr27VtIyVAIwc03kV/Cb8KAyws2kooSxjZD1Kj0oU4sX+z+MQ1eE5qeTaPYOwbmmBLseP3OwL/P6cebLj6fTpM6EWmTWBd/VPrr1aGYX4+X0THoXCDh2gcf5/YORHS6C5vEze/GXZLDx34VkwfMQFkPrRDVBaWCCPZdqMeTBk4J4yYZWzCN54/XUYc8Xl5M3ug4+P2gt8tCzF87IfnswnEFxVkRZz8oRpX6DKXmaSjVyXUi1KI63HaYBxzWwSdODNdlV5X9IilhfS63qakPgSMi1IiikN/EiDO9T+QdCp+yL0hk3rgXZC+J3SvUiEbwgY9tJtvWIlh8IV2Nj2X6bCK7+AWohYMi4AxC1d4SIZwnOulxQkgCfLAMWX6vCaTELdlFeBUVteumHxZCYpG6iSQeVx8aE3tWh8UA4iTUHq1m0XuPWWX8ObkydBQTKlwJygBp+BPMd77NlPgu/Ciy6GZyc+Bm/NmAG/PWYPGLpwMTST4xp/rzyXg18eMAzu+MU9IG76C+5TGrJhFnbpsSus/uQTmLt4ibzRB+47BI4/6SQ8F3TS2VX43R9urZ9vkwDEx3A8oZNVAxhq+qJy903elnnOmawGei+nP3PJhrpRjJ5Gox/0ObXQogYymVBYX1houyGBLEAJw0j7FL107kjEOmGaBjauIEZ9T+ajka4UCfW3BI9jMd+3KPw+JJFLHcrFfHsqUdIUUdvzYJMohe3MZP+264E8f/JvXCGrj51nm9B441rfS0IxGhvR1HfUQGX8XiGuv2RQN/jLPofA/Q8/bsF83gUXQdeKCjjqoAPhmst/AOefMQL2RVB07dIZunTrAh27dJSt5ErlaIRyWEgzTaQ6G0ELQ0AumQJrLvspZIqL5B1TlA1h/CFD4J8vT4dKNHzmLvgAjjvlNGhubIKfjr0JOnburEYb0DWtWQPXXX2V9nzw08yYwM39b3O9FDUagONCrQvJbkMaGPZkSiDp16ZTEf6d1kDMRMKCTIFR/U46MuCM7IikbATea7yQOg/QpPPkTHVUqJy0sUJnL/sm9LMvvCwMv67UGBQWuJFiNpMuZDoxWYewdqrTcchjMR2Y7EN9lsaV6GGON20+z8XPUXNDLVSUl0MzirokslVTUzP87Z6/wb94F/hoSA8oxf36z9A+8O131sPEN2fDmO+MhuOPO1FemCOOOAIqaZJ5x46yX3VJWanWjXWok/Y9zMlZdTlktAIE9utvvQMteOkvOHYojH1/DuRKi2VVWyqdhrXfOAhufHIqFNOIs4IUTJz4JBx40EH43SwsWLAADj+qWmY8EzsvWr4GzjvzdJg5Zw4kUkFPmXC6BY8tdZHdiAc1HM/fTNmfTRBwXBPArL5gpg1WxjCBWS90YExrFsxYRgT3PQ3ESEcFJDBzkWPDMK9tl4kWhF71lQaaKYIRXhp4ZKMlzGv9oFjO1KXmPMaLZPmgY3UFODp+xcTE8pnQ3WzZyB1PWoMzE+bdUB5bkrrBKP0df5P0veOPPgZuHXs93PWf+fDtKRuhEi/UfSsj6JDkUJJMQGWHSpg17T342Y03wYjTTpWgopstjQBrrKuH2ro6qNm4EVqam+W+d+rSDW79/Z+gz4C9pM/20aeehh+ffRT8GA2NuiApz0dJLoTnqnpBzfk/h4JcBk447Rvygr/84guyEyvt36qVK2UlnNGnKa/w5Vcmw2uTX4MUZVEDHNzeYjd/oVDKfnieRuOFWmouRtrc8VpspjXoMpH6LBspALZo0NHnLTn1t7k45gKZi2MuVM5nOg16yYKRiIlZU0Vl2dDrLeJX5rtQoKpJDUNTZyrigNZVXEYNoBvC3Wig1QW3n/I80HHmHMtl9XGmPRbPaHFsJAjLNCpvAIrcSa+9jqBpUBOEUMkvQ7AsHNwdli5ZoXRcCqmhxUslkHf85tdQgFYoMVwuk4FTzjgTnsfv33D99dCQboH9Dz1CHuOihfPh/HPOhO/+4AcyK2XpB7Nhl1/+FJoKiqR+XYDAe29oL/j+s/Ng1aKF0v/67OOPwXEIwOnvvA0dO3WS89gef/hBeP3ll2RdSKdOHeT5TSKTzps3TxoyeCQHwiYHOLd+fJHgwHh89EaxNRofMw3zWfFKFyr0mC3nmC4dgQdYBCDpPn4XS+EujmFT+5oYRrKgFpVRvJFNGMUZMdIiVNadhsL2HvFrVA3TGQMi1LpnaIqeNWsa8Bv2zUX+fkIMXOb4siE4NcLcXKGTCrIKTGfAJBJJmIUGQDKRkkZ8hkJoKO5mJyshReyM4q7/PvvChRdfClkEG8V/J058SrmD8PjIWDlo/6HQaw+VSkWTjEIU5RzBsnrdp3DqyNNhr0H94HerZ0FjLV58NEQKcPur9+oI90d7QEWSQYrqcrhKmR8+/BipA1P9L+miBLRkKilVoEuG7o77F0KX7t1hwF4DkX3pLEGHzYde+0Smxmsm7I3HMQYvxGRfxBCzyQe91kzXjM9NoX5k1QjMtNaT5IXLaUXesg6LA1CzUC7yquIlEzo9LszrJWzFZqySHmz/4NAmObjyQNNZ020r37jwdVkFtrQ8xki9puPDL0om9G6+jGF2/TrUVnACL/yKFSvlxaftHV7VH049aG94q07lQ+ainBxS+Mtf3ChLOhOpFPzr4QlwAYKReH3G1PfgotGXwOVXXiUvDE3XJP2MwnRT5yyA0vrFcHfzMghrUKWhyBWCZ1X/CjjvAwFT30DRGQTWkCFRflT1kZKRH3/sX7Brr14qzGbCe5HyZ1Z27AQ3//xG5QYSYoBtCrkZj/YMi5JVfDsZJtoPPRxP4Gg8v+NyAOPwIk1EnE1GUE7Ekz4OL8w4BOJoFEe3t4TC6Y6Ra6Oas9ZkZF870aiqpELDTII5kEW6al7/Vi6vw2bMItZsmjMVVwagXk9hH/x2jqwH/FzkbhylWoC8sZqNGDaP0JUUpiN1zJlIaT/kziC9lOYOkz+RmPqEkmb4GTLhwRXK0ic/J/WDpmXEWefIZM8506fpaQAcajash1efewbuvOM2uc7RR1dDOp0BgYw1/92XYfHRh0GqpQBC6liAB/1Jvwp4oP/J0LB6FaRMd1lde01JqpRJXYiiedLzz0HV0GFKeiAo6UZYnUXLHBl1/vuz4Pd//AusW7eeQD7QJARvzmNbJoVM1qx4o36croF5uvfeeLy4d2Q8N4w3PNiKNOtusdYqXcBIN6HRulgYOfCY3iIeQI1up9K6HFuaghfTFkICPRQx6zhr1jP6nnnkidN0qIGXi5bi83hi9WbPuDJsKG+20Om29PtFhcWSbeSQZQQGxdN/PrcOluzdFU5atFhGF4gRly1dKk8uzYDLokglVtuwYYO8mAFPyGHURUXF0NSSRvHbE+pRPxyy375wyuP3QAaBx1IJSOJ21w3shIwXQraxCc755gWQy2ZjwZ9C1CVPGl6NumWRLFaiGXQRWs1Hn3CyZK37Jk2HFP4Wif4brrsaJr/xH9qXaFsbHO29LEUmGm99fp4eZVnQA6b1KUZx0Rsay1Pra8YwUNOwfeB4BozJOdQAyOoeJFnhXEEGiL5PM9SsasHjGUwtyvAaR9lB+L0OuA6x+8QWzYwtoQOjfC1MEmkkRy8MG7oftLQ0y4TbdG0dXLYiCXXdyqSoI//fO/9RyQTDERgEPqHHjplhgKQLktU7f+EiKEFr9LAjD4S/1H8IrAH1uCABHE8EqwA4bzEeV00NgpzDvoP3lb/lss+pfjsh59sRA5KDmiYCkAguq+gAg/ruoXQ2CizI9YqgubGZPKTb1NXSvhljNnuEjbOFKJEv7rzuS77la8Uvkwzod83MCeGMlNCJamMdR0bfM+ANhWZVBsaJHtrkTuFEsO0n7PkePRdT1hpJYqlmfOMfHa/ZnuL05CsdQ6oIPibiYzKuP5mLaA31yMkhJffu3QuOPWUEpFEMUwFXZmMNXFNbAccM7ivF4ToUkc0I0t577CH1OQoNrlu7VucYkkGyD0x8/kXYtXdvgNWz4a/r5ksdL0fRKWLKwhYYf/RZ0Lh6DRQhoz1w391QXY1ADqXBAPUNdTIqRL/V3NwMDbX1kpEls7IA5i1cACf1qYQGZOcG/L3axgaoqa1Fpm2m87beLwX9vMf2UptDYbzbrRslclZvLs/VEnkOYwWeuFVsrNTQB4a1oOPAiayeGFndMowBX9i/7esovk9ZT1fNqojLGLqK2UhsShW5PU8NGc4/XXKsDDeiCG2or4cf//haKEAxTE1/SPx+/PEn8O7cD2XXgSQaGdOmz4LiogIdpYmgP1qbpI9RGDKdzsJJxx8DXdG4mFl9ODQ1J1DHQz7DE8UTjdD/hdfghDO/BVGmRTImhZ4H9O2D32uWf8+YNkP6HdOZNHx/zI9g+dp1UIsM2dTUBA1NzfAKitdz134Ehx66H1w7fCD849pvwzJc57LvXEys++ZXZXBsMevl/T0Or9dSY2gYa9OG6KyvzYXgjL6WMQaJF/7zwegbK9aIiSJnyHj6nRXRYZzZQg2y0GPkrOeXzKgbg8A1cUvOQ58Ns0Dw5Adp1M0olNaCz9136QYT//0MpFB3o04FBAbVA4ehTpeEt956yxZg0XmkLgZde3SXce2p06ZBuGY+zD7mSARWCQQU3yXGL87C6l/9AaDb3nDE0MEIpkYJ3lBbsIOG7Kec1SKUvWDImVyCxg25XgYOroJvXXIZjH/8KZh963ch+LAe7l00By54fQoceMhBqC5kKK+P2DPpejR//iMB289Sg+doNO7VpIxxoQfMGx5p0rdUWgrXyQKBTrs3mdEMvDJMPQtOJh2I/ITteMmjTPRk4HXoBF2dD17/ubh7xlcB8P8a/P7orapl4DyDzNKM/xeRwUDhsN137wEPPfYYnHzM0dKoMAkKqVQh3H/P3ajzDYfC4kKpp5Ged/ChR0q3y8GH7g+zThyOMr4EONV/RCEkOiTgksSecPqKJjCDGy669Lvw2AP/QIZr0QbMEfDeu+9Aj113h3G/+S0UFxfDaaeeJD97+203nHHVHy+FJtn5iskukrzfQbIwXc/XeGZLhq1sT+CTYikisSTgSiO2qJtBFLpUroC5FH3y+Js0K6YzadzIVZXtwkyWix34HB9Q59dUxKMgIla0ZLoxhXbCjhnpZME5WrubNnsZUDeXPMvy9eo16+9BVru8oDAF706ZBitWrICLvz3aiogMis2DBveH92Yvgoa6Whh54vEIkBLJOrvu3hNaIgb9Bu4Jf274EHLNSQhTsnEfNCPj/U+yJ0x/dwb07zsVf+lS+XvV1cNh7eq1sNvuu8EaFJu/vvkXcPvvbvlsadW4GpreWQlBxw4SeOzA3UEUVYJoWWdYdFl7plR9FcsYvK69QpoH52VLuxQozXQ6lUuyn/4s8jKeZcGRBhtnEO9PAa27CdjsmEjEUuFN0kLo+Qetb8/Fisdtqbjt/elMyPiZ1FF0fyKZuDzEH+7atStcePZZ8Ksbx0JxaYkUjXvssRucUZGG13CDZcmEdH/QxjO5LPQdMhR6rJkBIxuXQK4JgYfMRF0LeNAIw16dCtmRl8EP/+dK2G/YfnZ75551hnxsWZbz9wAo+4XOJ26XDR2G20lL1xAaKI1EjNs9+MTnfzgan3rhRa4y+XumM5ZgrjApMrmBJn9QuAxq4clZf5aIA5+wQxjzxwXIxAOv/3DO68puU6psm3+0Zpk0IL5YsSJj0zLZTHMmkywaMGCArFyj+C4xeguyTN9dyuGIKTNh0OB9Yf77C6RTmBptl3XfA05LLYMF/3sTsPIyyFFVJbXLQODt9cKrAB37wXuvv/rFr1nTaqi/9yVIdu2i7tKmFhDfvBa31aITL6KJjG1Z/cL2yHxG/xuOEJuE57cKuKvwp0C4TMsHXb4JKnNa6GnXoU4q9WfEqYxmEcO3yGu6GOkkz1AnfuZ0HaTpSeKH4YzIFcqNssV6Xt+NM1tXO1F8NgxvzWSzN6RbmqEjsh/FZek4mtCCPTK3Fjaitfu7DR/AXYfvC2tbIiiCHFw34khYeNHVECHwpPWaySHwGmDvFya1a2XbiktPgUD3oSbLGYb3hbBydwhrNkgdFQH4whbfcJuoXovVOXz2x4ZB4oNeRKsVhW6lsUVNwSvxu08ENJhQV8359cLcn2ppOmXx/BoOZuudWlvcflcBlV0caweb3/LfAyH+6YD3OdPOmdMaoPf66Z/hARAsmUxEXTp3hvvv/zv8+Xe/lV+++Kpr4eri5fDJX/8NiZIiSMmGnMoAk05zHqgimBYU5Ai8fV6ajMDbv92At/bmUVB31zPIrCWqu8SGjcAf+Bvk9jwExXwjpPEmwRunDPJ6Lu/o4DM/eBs+XWm7nuZNyPRHqTIW73QFnsjNn4ZpWRDipZL+JJ38Joi6TmO050huN/DJjOCATUBL89zKigqorCyXkQaBd1Q62wifjEAd61MurViuM1kCnYHCkPEK9yqFfZ5Z1K4iqO6ZP8KqS3+KFnMHVX9DheNnHgi5a8ZDduMGyGXSgGz9AJ73C3Y25vMvLBkg9+FPVNo+MH7rNeaAaOKGLL/RUd6+2Tpc3+UC8ZkUVucj/Y7JLq6jcaWZm9jHTYKv59ppm+n/FAXIfi2lxcVyqrnsTkWp9ZRQ8Mk8WHPyqcA7dow1f6QSgWQFgwET/gVFfQ5qN+CtvvlbUPfnf6O4LVfbQoBDlwjEQ29DLh3iA4FHvf/CaBeyR7b093ekRqAThcwfhPFW7zI9X6L8aIQL/Ici38nsohGx5AFvQraNGRuntkAdVFm0ZC7O3JYHiTdKOpcLH0pnMjI/L0sXl3TN5iaA3QdDp99eD1FNrdZhI3sVww0hzPvGSbD6vp+2i0m47PyhUHvXc5CgcRB091BMuBDF+u3/QB0vkL49yuGLcrkHtwZ4Oxrz+V+sxvfHIhNWq6bjjvl8kesPLfQtsfypSr67JfJGOelyRxSvbJz04X1WDfBnMF/PtVO3MPojioKAN1EpJXUuoGZBkgGTKUiUVULmuT/Bhmt+BUF5uaxys40YQ9S96puh7Kje0PPam6F4vxO3GBAb/n4DrPvNH4ClCyEoKtQNthF4lD7/mx9Drno05BpqZWpVRt0cu2wt+BKwYy4UxpqM17YKH1eg4j2SMSHFMUTgtVrzR7WKVuG9COLDjT0g1qiewlKvW/plHxzeKM1hGF3e1NzyB2bbzCmER3WfQuLE70EHvEHqbvk/EDTFIBHIdRCdEFQkoPG9VTD/5HOgsKordD33fCgcdACU7b+pIYVZaJj8MNS//QrU/uNxEE3UYBwt56KECgshwCCVBiDgHX0xAq9OhuEoCwbB9z+4f2u2+jh3UObL3zeyiqmS+iggNmRyenorQuKsjf4p+gUex1LlKGav4WoTI3tE3k58ScznMeAryHhHFyMDUTPwVFI1D6IEhAQChK2YDRsuPx/EGoFgSaFeFni7gvtPafgZRCeKSJSTCNQQyk8eIumdWuA2PD0D0LyWTcRZsgA4FYIHKj1LuknRemYFTcDvfwxyuwyCXGOdDOUR+DKZ7MuoBx73hW6ynQR8+RvuhX/3wm1W63noQzRAzapL8fxTKKhG63D4EDXmU0Wg7QO+3ddM+aJEuLKwINmDmkSSCKY6CirWoTw7XlCEN1QOGm64ADIvzAZeWqqaCZm2JgJsnh/Tvk6mC5Jl0009OEb1w1YRcrMOa0Ad87CeIG55HPU6BiGlTGlRi/roJ+SuxEfzFzmwHVXsft6yVD8m7wTHsmtLOrsiFGxX01woEsh8VGYZNkGAFnHJLf+Gkm9MQDF8I4gVzVTTCEz3ajbja80gbub1w9YdY6RzlFL3mSw7TENUlIXkzddB7rhLIazbKDtnhbpACa3bFQjevijn01/0wHZW8O1sy26ZdHplFIY9yKeXSkaqZUgQylYVHEUrHzoCyp+5EMKnfg8tD90LYuZaEDSTA0W04IFjuoBbVmahLnaJ0mhgoIjtUwzs5NMBzr0W0iIF0YZ1yHohqn1ZmYyby2ZXoIExJJlIpNvjoHZWsesas0Dr5uV2RkhbCtr2J3aVoaHarb0ccH5MYWGBrNWg/D+q9SUxLKM+NMClAK3UwiJksHqAKU9DbtEciBYtQAHZCDDrIwRUiyw2ojFXwfGDZags2O8AYFVHQjj0JIgaGyFqaYIom5W5hOROkTpeNvsJ7kMv3F6W/I5Epf379pE3QQn1iP4afDsn+IQeyie7GjAYh797AxXvGB0wSeAjEOpaDnJA0xSiBDUZChLqoWKQeiqAMu8jOZkP2ZMs2lwGokxaps+TiJXJAvgaDQsaqfpQGIUXIeNlCOzUqLyslHq/lHwh8H0tdrfhcn4fBEE7RBzIjbJhYw18+ukGWLZi5VgRRXciKy1BHayAOlElU8oKltnOXLVYY7qzQWzauyGAPH+naogU2pJNWdWnjYtMJvPD3Xbt/qfSkhLZE2buvPntdn6+Bt+2Al7v9g0emY73KQTZ8ccOX7Vu/aeF78+ddzMy9E9aSF9DoBD4qPCbBar3S9JYs4yD6wqox81wVQds6kAi3YWV6lmI+zPZzJQojM6vKC9bhdumYmFKP8xBOw4D+Bp8OwDwNGqoE08pitSODz70r66ffLKy68qVqxZs3LD+ugMOOmTkwEEDDwllh4SMZkuuJgAkeKyEgDEWa3ypHnr2HQJ31arVy6ZNnfLqqpUr3+/WbZfjOnTsUFdRUVmHrFfXoYN8RmUSSFej5NG0BuTX4NtJgcdR5JavXbuu06rVqzutXr2m0xp8XrN2TcdPVq7svHbVqtIPFy16LZNJv3j8Safs26t3rz4VHTr26NKlS1fpHknn9NgI51yxM9GYKpFcu27dssWLFs99643XZzfW14sEKpLFxcW7IFAb8HcLmpubC1tamoubmppKGxub6hsbK8pbOqTrs9lsQ4fKCgJj09Yw4tfga2+Kav9phQIZLEQ8ZAsLC1tKSkqaysrLUygWEwgcJKsgrK2pKUmn0xWvvfrK0ldyucXIZjnUC8M+/fpVdu/RvVMUMeEnGZNux5ES582etXzDxo0ZtJYTSUQc/pMqKi4KCwuLMuUVFbSdxtLSskbcZnNhUVELArIF9yFTUFCQwbVzqGfm8Hgjxpj4mvl2zoUubP1uu/ZoKisrXd+lS+eS+vrdympqavBRW15bW1uKj7L6+jp6LmlsaChpbGwsQDCmams2NiNLrkR9jlOdBTmYOeMCRbJAMAsEUdizZ09RUFjYSIAqLi5pKS0rbSaAE+BKS0ubvAf93VhSXNyMAG3GZwRjUQ4Nkq3WAb8G346zhFq80WPdkUccxhoaGgMUiYnGpuZUc3NTqqUljc/NqXQ6k0JQFCA7JhF0CbRcE8h23DRfZxKALEIAholEMpdKJbPIYtlUKpVRzJbKFhZIhssSwPD9HD5HCxYuatfJY/9fgAEANZIbPTqtlKYAAAAASUVORK5CYII="/>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6" name="Rectangle 25"/>
          <p:cNvSpPr/>
          <p:nvPr/>
        </p:nvSpPr>
        <p:spPr>
          <a:xfrm>
            <a:off x="986640" y="3217300"/>
            <a:ext cx="1883255" cy="584775"/>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2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PaaS</a:t>
            </a: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sym typeface="Wingdings" pitchFamily="2" charset="2"/>
              </a:rPr>
              <a:t></a:t>
            </a:r>
          </a:p>
        </p:txBody>
      </p:sp>
      <p:sp>
        <p:nvSpPr>
          <p:cNvPr id="27" name="Rectangle 26"/>
          <p:cNvSpPr/>
          <p:nvPr/>
        </p:nvSpPr>
        <p:spPr>
          <a:xfrm>
            <a:off x="-206855" y="4975690"/>
            <a:ext cx="1883255" cy="584775"/>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2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IaaS</a:t>
            </a: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sym typeface="Wingdings" pitchFamily="2" charset="2"/>
              </a:rPr>
              <a:t></a:t>
            </a:r>
          </a:p>
        </p:txBody>
      </p:sp>
      <p:sp>
        <p:nvSpPr>
          <p:cNvPr id="28" name="Rectangle 27"/>
          <p:cNvSpPr/>
          <p:nvPr/>
        </p:nvSpPr>
        <p:spPr>
          <a:xfrm>
            <a:off x="2082700" y="1838555"/>
            <a:ext cx="1883255" cy="584775"/>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2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SaaS</a:t>
            </a: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sym typeface="Wingdings" pitchFamily="2" charset="2"/>
              </a:rPr>
              <a:t></a:t>
            </a:r>
          </a:p>
        </p:txBody>
      </p:sp>
      <p:sp>
        <p:nvSpPr>
          <p:cNvPr id="8" name="Rectangle 7"/>
          <p:cNvSpPr/>
          <p:nvPr/>
        </p:nvSpPr>
        <p:spPr>
          <a:xfrm rot="5400000">
            <a:off x="7461110" y="4321050"/>
            <a:ext cx="913484" cy="461665"/>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2400" b="1" spc="50" dirty="0" smtClean="0">
                <a:ln w="11430"/>
                <a:latin typeface="Arial" charset="0"/>
                <a:cs typeface="Arial" charset="0"/>
                <a:sym typeface="Wingdings" pitchFamily="2" charset="2"/>
              </a:rPr>
              <a:t></a:t>
            </a:r>
            <a:endParaRPr lang="en-US" sz="2400" b="1" spc="50" dirty="0">
              <a:ln w="11430"/>
              <a:latin typeface="Arial" charset="0"/>
              <a:cs typeface="Arial" charset="0"/>
              <a:sym typeface="Wingdings" pitchFamily="2" charset="2"/>
            </a:endParaRPr>
          </a:p>
        </p:txBody>
      </p:sp>
      <p:sp>
        <p:nvSpPr>
          <p:cNvPr id="10" name="Rectangle 9"/>
          <p:cNvSpPr/>
          <p:nvPr/>
        </p:nvSpPr>
        <p:spPr>
          <a:xfrm rot="5400000">
            <a:off x="7583632" y="1800669"/>
            <a:ext cx="668442" cy="461665"/>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2400" b="1" spc="50" dirty="0" smtClean="0">
                <a:ln w="11430"/>
                <a:latin typeface="Arial" charset="0"/>
                <a:cs typeface="Arial" charset="0"/>
                <a:sym typeface="Wingdings" pitchFamily="2" charset="2"/>
              </a:rPr>
              <a:t> </a:t>
            </a:r>
            <a:endParaRPr lang="en-US" sz="2400" b="1" spc="50" dirty="0">
              <a:ln w="11430"/>
              <a:latin typeface="Arial" charset="0"/>
              <a:cs typeface="Arial" charset="0"/>
              <a:sym typeface="Wingdings" pitchFamily="2" charset="2"/>
            </a:endParaRPr>
          </a:p>
        </p:txBody>
      </p:sp>
      <p:sp>
        <p:nvSpPr>
          <p:cNvPr id="11" name="Rectangle 10"/>
          <p:cNvSpPr/>
          <p:nvPr/>
        </p:nvSpPr>
        <p:spPr>
          <a:xfrm>
            <a:off x="7305268" y="4016725"/>
            <a:ext cx="1225167" cy="461665"/>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2400" spc="50" dirty="0" smtClean="0">
                <a:ln w="11430"/>
                <a:latin typeface="Arial" charset="0"/>
                <a:cs typeface="Arial" charset="0"/>
                <a:sym typeface="Wingdings" pitchFamily="2" charset="2"/>
              </a:rPr>
              <a:t>more</a:t>
            </a:r>
            <a:endParaRPr lang="en-US" sz="2400" spc="50" dirty="0">
              <a:ln w="11430"/>
              <a:latin typeface="Arial" charset="0"/>
              <a:cs typeface="Arial" charset="0"/>
              <a:sym typeface="Wingdings" pitchFamily="2" charset="2"/>
            </a:endParaRPr>
          </a:p>
        </p:txBody>
      </p:sp>
      <p:sp>
        <p:nvSpPr>
          <p:cNvPr id="12" name="Rectangle 11"/>
          <p:cNvSpPr/>
          <p:nvPr/>
        </p:nvSpPr>
        <p:spPr>
          <a:xfrm>
            <a:off x="7286978" y="2053379"/>
            <a:ext cx="1225167" cy="461665"/>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2400" spc="50" dirty="0" smtClean="0">
                <a:ln w="11430"/>
                <a:latin typeface="Arial" charset="0"/>
                <a:cs typeface="Arial" charset="0"/>
                <a:sym typeface="Wingdings" pitchFamily="2" charset="2"/>
              </a:rPr>
              <a:t>less</a:t>
            </a:r>
            <a:endParaRPr lang="en-US" sz="2400" spc="50" dirty="0">
              <a:ln w="11430"/>
              <a:latin typeface="Arial" charset="0"/>
              <a:cs typeface="Arial" charset="0"/>
              <a:sym typeface="Wingdings" pitchFamily="2" charset="2"/>
            </a:endParaRPr>
          </a:p>
        </p:txBody>
      </p:sp>
      <p:sp>
        <p:nvSpPr>
          <p:cNvPr id="13" name="Rectangle 12"/>
          <p:cNvSpPr/>
          <p:nvPr/>
        </p:nvSpPr>
        <p:spPr>
          <a:xfrm>
            <a:off x="6712990" y="2598003"/>
            <a:ext cx="2440535" cy="1200329"/>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2400" b="1" spc="50" dirty="0" smtClean="0">
                <a:ln w="11430"/>
                <a:latin typeface="Arial" charset="0"/>
                <a:cs typeface="Arial" charset="0"/>
                <a:sym typeface="Wingdings" pitchFamily="2" charset="2"/>
              </a:rPr>
              <a:t>Responsibility &amp; </a:t>
            </a:r>
            <a:br>
              <a:rPr lang="en-US" sz="2400" b="1" spc="50" dirty="0" smtClean="0">
                <a:ln w="11430"/>
                <a:latin typeface="Arial" charset="0"/>
                <a:cs typeface="Arial" charset="0"/>
                <a:sym typeface="Wingdings" pitchFamily="2" charset="2"/>
              </a:rPr>
            </a:br>
            <a:r>
              <a:rPr lang="en-US" sz="2400" b="1" spc="50" dirty="0" smtClean="0">
                <a:ln w="11430"/>
                <a:latin typeface="Arial" charset="0"/>
                <a:cs typeface="Arial" charset="0"/>
                <a:sym typeface="Wingdings" pitchFamily="2" charset="2"/>
              </a:rPr>
              <a:t>Flexibility</a:t>
            </a:r>
            <a:endParaRPr lang="en-US" sz="2400" b="1" spc="50" dirty="0">
              <a:ln w="11430"/>
              <a:latin typeface="Arial" charset="0"/>
              <a:cs typeface="Arial" charset="0"/>
              <a:sym typeface="Wingdings" pitchFamily="2" charset="2"/>
            </a:endParaRPr>
          </a:p>
        </p:txBody>
      </p:sp>
      <p:sp>
        <p:nvSpPr>
          <p:cNvPr id="14" name="Rectangle 13"/>
          <p:cNvSpPr/>
          <p:nvPr/>
        </p:nvSpPr>
        <p:spPr>
          <a:xfrm>
            <a:off x="-18931" y="6456480"/>
            <a:ext cx="9183756" cy="400110"/>
          </a:xfrm>
          <a:prstGeom prst="rect">
            <a:avLst/>
          </a:prstGeom>
        </p:spPr>
        <p:txBody>
          <a:bodyPr wrap="square">
            <a:spAutoFit/>
          </a:bodyPr>
          <a:lstStyle/>
          <a:p>
            <a:pPr algn="ctr"/>
            <a:r>
              <a:rPr lang="en-US" sz="2000" b="1" dirty="0" smtClean="0"/>
              <a:t>NIST: http</a:t>
            </a:r>
            <a:r>
              <a:rPr lang="en-US" sz="2000" b="1" dirty="0"/>
              <a:t>://csrc.nist.gov/publications/nistpubs/800-145/SP800-145.pdf</a:t>
            </a:r>
          </a:p>
        </p:txBody>
      </p:sp>
      <p:sp>
        <p:nvSpPr>
          <p:cNvPr id="15" name="TextBox 14"/>
          <p:cNvSpPr txBox="1"/>
          <p:nvPr/>
        </p:nvSpPr>
        <p:spPr>
          <a:xfrm rot="20318399">
            <a:off x="2832733" y="3241069"/>
            <a:ext cx="3480427" cy="2308324"/>
          </a:xfrm>
          <a:prstGeom prst="rect">
            <a:avLst/>
          </a:prstGeom>
          <a:solidFill>
            <a:srgbClr val="FFFF00"/>
          </a:solidFill>
        </p:spPr>
        <p:txBody>
          <a:bodyPr wrap="square" rtlCol="0">
            <a:spAutoFit/>
          </a:bodyPr>
          <a:lstStyle/>
          <a:p>
            <a:pPr algn="ctr"/>
            <a:r>
              <a:rPr lang="en-US" sz="3600" b="1" dirty="0" smtClean="0">
                <a:sym typeface="Wingdings" pitchFamily="2" charset="2"/>
              </a:rPr>
              <a:t>Most productive platforms for </a:t>
            </a:r>
            <a:r>
              <a:rPr lang="en-US" sz="3600" b="1" i="1" dirty="0" smtClean="0">
                <a:sym typeface="Wingdings" pitchFamily="2" charset="2"/>
              </a:rPr>
              <a:t>Cloud-Native </a:t>
            </a:r>
            <a:br>
              <a:rPr lang="en-US" sz="3600" b="1" i="1" dirty="0" smtClean="0">
                <a:sym typeface="Wingdings" pitchFamily="2" charset="2"/>
              </a:rPr>
            </a:br>
            <a:r>
              <a:rPr lang="en-US" sz="3600" b="1" i="1" dirty="0" smtClean="0">
                <a:sym typeface="Wingdings" pitchFamily="2" charset="2"/>
              </a:rPr>
              <a:t>Apps</a:t>
            </a:r>
            <a:endParaRPr lang="en-US" sz="3600" b="1" i="1" dirty="0" smtClean="0"/>
          </a:p>
        </p:txBody>
      </p:sp>
    </p:spTree>
    <p:extLst>
      <p:ext uri="{BB962C8B-B14F-4D97-AF65-F5344CB8AC3E}">
        <p14:creationId xmlns:p14="http://schemas.microsoft.com/office/powerpoint/2010/main" val="10933348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par>
                                <p:cTn id="10" presetID="53" presetClass="entr" presetSubtype="16"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par>
                                <p:cTn id="15" presetID="53" presetClass="entr" presetSubtype="16"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p:cTn id="17" dur="500" fill="hold"/>
                                        <p:tgtEl>
                                          <p:spTgt spid="28"/>
                                        </p:tgtEl>
                                        <p:attrNameLst>
                                          <p:attrName>ppt_w</p:attrName>
                                        </p:attrNameLst>
                                      </p:cBhvr>
                                      <p:tavLst>
                                        <p:tav tm="0">
                                          <p:val>
                                            <p:fltVal val="0"/>
                                          </p:val>
                                        </p:tav>
                                        <p:tav tm="100000">
                                          <p:val>
                                            <p:strVal val="#ppt_w"/>
                                          </p:val>
                                        </p:tav>
                                      </p:tavLst>
                                    </p:anim>
                                    <p:anim calcmode="lin" valueType="num">
                                      <p:cBhvr>
                                        <p:cTn id="18" dur="500" fill="hold"/>
                                        <p:tgtEl>
                                          <p:spTgt spid="28"/>
                                        </p:tgtEl>
                                        <p:attrNameLst>
                                          <p:attrName>ppt_h</p:attrName>
                                        </p:attrNameLst>
                                      </p:cBhvr>
                                      <p:tavLst>
                                        <p:tav tm="0">
                                          <p:val>
                                            <p:fltVal val="0"/>
                                          </p:val>
                                        </p:tav>
                                        <p:tav tm="100000">
                                          <p:val>
                                            <p:strVal val="#ppt_h"/>
                                          </p:val>
                                        </p:tav>
                                      </p:tavLst>
                                    </p:anim>
                                    <p:animEffect transition="in" filter="fade">
                                      <p:cBhvr>
                                        <p:cTn id="19" dur="500"/>
                                        <p:tgtEl>
                                          <p:spTgt spid="28"/>
                                        </p:tgtEl>
                                      </p:cBhvr>
                                    </p:animEffect>
                                  </p:childTnLst>
                                </p:cTn>
                              </p:par>
                              <p:par>
                                <p:cTn id="20" presetID="53" presetClass="entr" presetSubtype="16"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par>
                                <p:cTn id="40" presetID="53" presetClass="entr" presetSubtype="16"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NIST Terminology</a:t>
            </a:r>
            <a:endParaRPr lang="en-US" dirty="0"/>
          </a:p>
        </p:txBody>
      </p:sp>
      <p:sp>
        <p:nvSpPr>
          <p:cNvPr id="3" name="Content Placeholder 2"/>
          <p:cNvSpPr>
            <a:spLocks noGrp="1"/>
          </p:cNvSpPr>
          <p:nvPr>
            <p:ph idx="1"/>
          </p:nvPr>
        </p:nvSpPr>
        <p:spPr>
          <a:xfrm>
            <a:off x="-299920" y="2513691"/>
            <a:ext cx="8229600" cy="2742279"/>
          </a:xfrm>
        </p:spPr>
        <p:txBody>
          <a:bodyPr>
            <a:normAutofit/>
          </a:bodyPr>
          <a:lstStyle/>
          <a:p>
            <a:endParaRPr lang="en-US" dirty="0" smtClean="0"/>
          </a:p>
          <a:p>
            <a:r>
              <a:rPr lang="en-US" dirty="0" err="1" smtClean="0"/>
              <a:t>SaaS</a:t>
            </a:r>
            <a:r>
              <a:rPr lang="en-US" dirty="0" smtClean="0"/>
              <a:t> = Software as a Service (BYO users)</a:t>
            </a:r>
          </a:p>
          <a:p>
            <a:r>
              <a:rPr lang="en-US" dirty="0" err="1" smtClean="0"/>
              <a:t>PaaS</a:t>
            </a:r>
            <a:r>
              <a:rPr lang="en-US" dirty="0" smtClean="0"/>
              <a:t> = </a:t>
            </a:r>
            <a:r>
              <a:rPr lang="en-US" dirty="0" err="1" smtClean="0"/>
              <a:t>Plaform</a:t>
            </a:r>
            <a:r>
              <a:rPr lang="en-US" dirty="0" smtClean="0"/>
              <a:t> as a Service (BYO apps)</a:t>
            </a:r>
          </a:p>
          <a:p>
            <a:r>
              <a:rPr lang="en-US" dirty="0" err="1" smtClean="0"/>
              <a:t>IaaS</a:t>
            </a:r>
            <a:r>
              <a:rPr lang="en-US" dirty="0" smtClean="0"/>
              <a:t> = Infrastructure as a Service (BYO VMs)</a:t>
            </a:r>
            <a:endParaRPr lang="en-US" dirty="0"/>
          </a:p>
        </p:txBody>
      </p:sp>
      <p:sp>
        <p:nvSpPr>
          <p:cNvPr id="4" name="TextBox 3"/>
          <p:cNvSpPr txBox="1"/>
          <p:nvPr/>
        </p:nvSpPr>
        <p:spPr>
          <a:xfrm>
            <a:off x="6703465" y="1938052"/>
            <a:ext cx="1794081"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Simplicity</a:t>
            </a:r>
            <a:endParaRPr lang="en-US" dirty="0">
              <a:effectLst>
                <a:outerShdw blurRad="38100" dist="38100" dir="2700000" algn="tl">
                  <a:srgbClr val="000000">
                    <a:alpha val="43137"/>
                  </a:srgbClr>
                </a:outerShdw>
              </a:effectLst>
            </a:endParaRPr>
          </a:p>
        </p:txBody>
      </p:sp>
      <p:sp>
        <p:nvSpPr>
          <p:cNvPr id="5" name="Up-Down Arrow 4"/>
          <p:cNvSpPr/>
          <p:nvPr/>
        </p:nvSpPr>
        <p:spPr>
          <a:xfrm>
            <a:off x="7312455" y="2820010"/>
            <a:ext cx="608990" cy="2131465"/>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694248" y="5255970"/>
            <a:ext cx="2053960"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Complexity</a:t>
            </a:r>
            <a:endParaRPr lang="en-US" dirty="0">
              <a:effectLst>
                <a:outerShdw blurRad="38100" dist="38100" dir="2700000" algn="tl">
                  <a:srgbClr val="000000">
                    <a:alpha val="43137"/>
                  </a:srgbClr>
                </a:outerShdw>
              </a:effectLst>
            </a:endParaRPr>
          </a:p>
        </p:txBody>
      </p:sp>
      <p:sp>
        <p:nvSpPr>
          <p:cNvPr id="7" name="TextBox 6"/>
          <p:cNvSpPr txBox="1"/>
          <p:nvPr/>
        </p:nvSpPr>
        <p:spPr>
          <a:xfrm>
            <a:off x="6840121" y="5770405"/>
            <a:ext cx="1762214"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Flexibility</a:t>
            </a:r>
            <a:endParaRPr lang="en-US" dirty="0">
              <a:effectLst>
                <a:outerShdw blurRad="38100" dist="38100" dir="2700000" algn="tl">
                  <a:srgbClr val="000000">
                    <a:alpha val="43137"/>
                  </a:srgbClr>
                </a:outerShdw>
              </a:effectLst>
            </a:endParaRPr>
          </a:p>
        </p:txBody>
      </p:sp>
      <p:sp>
        <p:nvSpPr>
          <p:cNvPr id="8" name="TextBox 7"/>
          <p:cNvSpPr txBox="1"/>
          <p:nvPr/>
        </p:nvSpPr>
        <p:spPr>
          <a:xfrm>
            <a:off x="6853305" y="1392089"/>
            <a:ext cx="1425390"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Rigidity</a:t>
            </a:r>
            <a:endParaRPr lang="en-US" dirty="0">
              <a:effectLst>
                <a:outerShdw blurRad="38100" dist="38100" dir="2700000" algn="tl">
                  <a:srgbClr val="000000">
                    <a:alpha val="43137"/>
                  </a:srgbClr>
                </a:outerShdw>
              </a:effectLst>
            </a:endParaRPr>
          </a:p>
        </p:txBody>
      </p:sp>
      <p:sp>
        <p:nvSpPr>
          <p:cNvPr id="9" name="TextBox 8"/>
          <p:cNvSpPr txBox="1"/>
          <p:nvPr/>
        </p:nvSpPr>
        <p:spPr>
          <a:xfrm>
            <a:off x="6867280" y="835855"/>
            <a:ext cx="1429622"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Power?</a:t>
            </a:r>
            <a:endParaRPr lang="en-US" dirty="0">
              <a:effectLst>
                <a:outerShdw blurRad="38100" dist="38100" dir="2700000" algn="tl">
                  <a:srgbClr val="000000">
                    <a:alpha val="43137"/>
                  </a:srgbClr>
                </a:outerShdw>
              </a:effectLst>
            </a:endParaRPr>
          </a:p>
        </p:txBody>
      </p:sp>
      <p:sp>
        <p:nvSpPr>
          <p:cNvPr id="10" name="TextBox 9"/>
          <p:cNvSpPr txBox="1"/>
          <p:nvPr/>
        </p:nvSpPr>
        <p:spPr>
          <a:xfrm>
            <a:off x="6934873" y="6273225"/>
            <a:ext cx="1429622"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Power?</a:t>
            </a:r>
            <a:endParaRPr lang="en-US" dirty="0">
              <a:effectLst>
                <a:outerShdw blurRad="38100" dist="38100" dir="2700000" algn="tl">
                  <a:srgbClr val="000000">
                    <a:alpha val="43137"/>
                  </a:srgbClr>
                </a:outerShdw>
              </a:effectLst>
            </a:endParaRPr>
          </a:p>
        </p:txBody>
      </p:sp>
      <p:sp>
        <p:nvSpPr>
          <p:cNvPr id="11" name="Rectangle 10"/>
          <p:cNvSpPr/>
          <p:nvPr/>
        </p:nvSpPr>
        <p:spPr>
          <a:xfrm>
            <a:off x="-39756" y="6526705"/>
            <a:ext cx="6544236" cy="369332"/>
          </a:xfrm>
          <a:prstGeom prst="rect">
            <a:avLst/>
          </a:prstGeom>
        </p:spPr>
        <p:txBody>
          <a:bodyPr wrap="square">
            <a:spAutoFit/>
          </a:bodyPr>
          <a:lstStyle/>
          <a:p>
            <a:r>
              <a:rPr lang="en-US" dirty="0"/>
              <a:t>http://csrc.nist.gov/publications/nistpubs/800-145/SP800-145.pdf</a:t>
            </a:r>
          </a:p>
        </p:txBody>
      </p:sp>
    </p:spTree>
    <p:extLst>
      <p:ext uri="{BB962C8B-B14F-4D97-AF65-F5344CB8AC3E}">
        <p14:creationId xmlns:p14="http://schemas.microsoft.com/office/powerpoint/2010/main" val="2166192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P spid="8" grpId="0"/>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9556"/>
            <a:ext cx="8229600" cy="6778444"/>
          </a:xfrm>
        </p:spPr>
        <p:txBody>
          <a:bodyPr>
            <a:normAutofit lnSpcReduction="10000"/>
          </a:bodyPr>
          <a:lstStyle/>
          <a:p>
            <a:pPr marL="0" indent="0">
              <a:buNone/>
            </a:pPr>
            <a:r>
              <a:rPr lang="en-US" dirty="0" smtClean="0"/>
              <a:t>So Architecting </a:t>
            </a:r>
            <a:r>
              <a:rPr lang="en-US" dirty="0"/>
              <a:t>for the (Windows Azure, AWS, GAE, …) Cloud </a:t>
            </a:r>
            <a:r>
              <a:rPr lang="en-US" dirty="0" smtClean="0"/>
              <a:t>is Different…</a:t>
            </a:r>
          </a:p>
          <a:p>
            <a:endParaRPr lang="en-US" dirty="0"/>
          </a:p>
          <a:p>
            <a:endParaRPr lang="en-US" dirty="0" smtClean="0"/>
          </a:p>
          <a:p>
            <a:endParaRPr lang="en-US" dirty="0" smtClean="0"/>
          </a:p>
          <a:p>
            <a:endParaRPr lang="en-US" dirty="0"/>
          </a:p>
          <a:p>
            <a:endParaRPr lang="en-US" dirty="0" smtClean="0"/>
          </a:p>
          <a:p>
            <a:endParaRPr lang="en-US" dirty="0"/>
          </a:p>
          <a:p>
            <a:endParaRPr lang="en-US" dirty="0" smtClean="0"/>
          </a:p>
          <a:p>
            <a:endParaRPr lang="en-US" dirty="0"/>
          </a:p>
          <a:p>
            <a:pPr marL="0" indent="0">
              <a:buNone/>
            </a:pPr>
            <a:endParaRPr lang="en-US" dirty="0"/>
          </a:p>
          <a:p>
            <a:pPr marL="0" indent="0">
              <a:buNone/>
            </a:pPr>
            <a:r>
              <a:rPr lang="en-US" dirty="0" smtClean="0"/>
              <a:t>WHY DID THEY (Microsoft, Amazon, Google, …) DO THIS TO US?</a:t>
            </a:r>
            <a:endParaRPr lang="en-US" dirty="0"/>
          </a:p>
        </p:txBody>
      </p:sp>
      <p:sp>
        <p:nvSpPr>
          <p:cNvPr id="2" name="Title 1"/>
          <p:cNvSpPr>
            <a:spLocks noGrp="1"/>
          </p:cNvSpPr>
          <p:nvPr>
            <p:ph type="title"/>
          </p:nvPr>
        </p:nvSpPr>
        <p:spPr>
          <a:xfrm>
            <a:off x="300835" y="1677010"/>
            <a:ext cx="8229600" cy="1143000"/>
          </a:xfrm>
        </p:spPr>
        <p:txBody>
          <a:bodyPr>
            <a:normAutofit/>
          </a:bodyPr>
          <a:lstStyle/>
          <a:p>
            <a:r>
              <a:rPr lang="en-US" dirty="0" smtClean="0"/>
              <a:t>But Why?</a:t>
            </a:r>
            <a:endParaRPr lang="en-US" dirty="0"/>
          </a:p>
        </p:txBody>
      </p:sp>
      <p:pic>
        <p:nvPicPr>
          <p:cNvPr id="3074" name="Picture 2" descr="http://4.bp.blogspot.com/-WnadYPvZw80/TyleTsoDnuI/AAAAAAAACCc/qZeYP28jnJY/s1600/but_why_trollca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0535" y="1297535"/>
            <a:ext cx="4146113" cy="4096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82156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 the rules</a:t>
            </a:r>
            <a:endParaRPr lang="en-US" dirty="0"/>
          </a:p>
        </p:txBody>
      </p:sp>
      <p:sp>
        <p:nvSpPr>
          <p:cNvPr id="3" name="Content Placeholder 2"/>
          <p:cNvSpPr>
            <a:spLocks noGrp="1"/>
          </p:cNvSpPr>
          <p:nvPr>
            <p:ph idx="1"/>
          </p:nvPr>
        </p:nvSpPr>
        <p:spPr>
          <a:xfrm>
            <a:off x="457200" y="384050"/>
            <a:ext cx="8229600" cy="5742119"/>
          </a:xfrm>
          <a:solidFill>
            <a:schemeClr val="accent5">
              <a:lumMod val="60000"/>
              <a:lumOff val="40000"/>
            </a:schemeClr>
          </a:solidFill>
        </p:spPr>
        <p:txBody>
          <a:bodyPr>
            <a:normAutofit lnSpcReduction="10000"/>
          </a:bodyPr>
          <a:lstStyle/>
          <a:p>
            <a:pPr marL="0" indent="0">
              <a:buNone/>
            </a:pPr>
            <a:endParaRPr lang="en-US" sz="4400" dirty="0" smtClean="0"/>
          </a:p>
          <a:p>
            <a:pPr marL="0" indent="0">
              <a:buNone/>
            </a:pPr>
            <a:r>
              <a:rPr lang="en-US" sz="6600" dirty="0" smtClean="0"/>
              <a:t>“If I had asked </a:t>
            </a:r>
            <a:r>
              <a:rPr lang="en-US" sz="6600" b="1" dirty="0" smtClean="0"/>
              <a:t>people</a:t>
            </a:r>
            <a:r>
              <a:rPr lang="en-US" sz="6600" dirty="0" smtClean="0"/>
              <a:t> what they wanted, they would have said </a:t>
            </a:r>
            <a:r>
              <a:rPr lang="en-US" sz="6600" b="1" dirty="0" smtClean="0"/>
              <a:t>faster horses</a:t>
            </a:r>
            <a:r>
              <a:rPr lang="en-US" sz="6600" dirty="0" smtClean="0"/>
              <a:t>.”</a:t>
            </a:r>
          </a:p>
          <a:p>
            <a:pPr marL="0" indent="0">
              <a:buNone/>
            </a:pPr>
            <a:r>
              <a:rPr lang="en-US" sz="6600" dirty="0"/>
              <a:t>	</a:t>
            </a:r>
            <a:r>
              <a:rPr lang="en-US" sz="6600" dirty="0" smtClean="0"/>
              <a:t>- Henry Ford</a:t>
            </a:r>
          </a:p>
          <a:p>
            <a:endParaRPr lang="en-US" dirty="0"/>
          </a:p>
        </p:txBody>
      </p:sp>
      <p:sp>
        <p:nvSpPr>
          <p:cNvPr id="4" name="Rectangle 3"/>
          <p:cNvSpPr/>
          <p:nvPr/>
        </p:nvSpPr>
        <p:spPr>
          <a:xfrm rot="19170819">
            <a:off x="-628499" y="1403080"/>
            <a:ext cx="8059786" cy="3754874"/>
          </a:xfrm>
          <a:prstGeom prst="rect">
            <a:avLst/>
          </a:prstGeom>
          <a:solidFill>
            <a:srgbClr val="FFFF00">
              <a:alpha val="89000"/>
            </a:srgbClr>
          </a:solidFill>
        </p:spPr>
        <p:txBody>
          <a:bodyPr wrap="square">
            <a:spAutoFit/>
          </a:bodyPr>
          <a:lstStyle/>
          <a:p>
            <a:pPr lvl="1" algn="ctr"/>
            <a:r>
              <a:rPr lang="en-US" sz="3400" b="1" dirty="0" smtClean="0">
                <a:solidFill>
                  <a:srgbClr val="FF0000"/>
                </a:solidFill>
              </a:rPr>
              <a:t>Faster horses would not have</a:t>
            </a:r>
            <a:br>
              <a:rPr lang="en-US" sz="3400" b="1" dirty="0" smtClean="0">
                <a:solidFill>
                  <a:srgbClr val="FF0000"/>
                </a:solidFill>
              </a:rPr>
            </a:br>
            <a:r>
              <a:rPr lang="en-US" sz="3400" b="1" dirty="0" smtClean="0">
                <a:solidFill>
                  <a:srgbClr val="FF0000"/>
                </a:solidFill>
              </a:rPr>
              <a:t>addressed </a:t>
            </a:r>
            <a:r>
              <a:rPr lang="en-US" sz="3400" b="1" dirty="0">
                <a:solidFill>
                  <a:srgbClr val="FF0000"/>
                </a:solidFill>
              </a:rPr>
              <a:t> </a:t>
            </a:r>
            <a:r>
              <a:rPr lang="en-US" sz="3400" b="1" dirty="0" smtClean="0">
                <a:solidFill>
                  <a:srgbClr val="FF0000"/>
                </a:solidFill>
              </a:rPr>
              <a:t>the horse manure problem</a:t>
            </a:r>
            <a:endParaRPr lang="en-US" sz="3400" b="1" dirty="0">
              <a:solidFill>
                <a:srgbClr val="FF0000"/>
              </a:solidFill>
            </a:endParaRPr>
          </a:p>
          <a:p>
            <a:pPr lvl="1" algn="ctr"/>
            <a:r>
              <a:rPr lang="en-US" sz="3400" b="1" dirty="0" smtClean="0">
                <a:solidFill>
                  <a:srgbClr val="FF0000"/>
                </a:solidFill>
              </a:rPr>
              <a:t>…</a:t>
            </a:r>
            <a:r>
              <a:rPr lang="en-US" sz="3400" b="1" dirty="0">
                <a:solidFill>
                  <a:srgbClr val="FF0000"/>
                </a:solidFill>
              </a:rPr>
              <a:t/>
            </a:r>
            <a:br>
              <a:rPr lang="en-US" sz="3400" b="1" dirty="0">
                <a:solidFill>
                  <a:srgbClr val="FF0000"/>
                </a:solidFill>
              </a:rPr>
            </a:br>
            <a:r>
              <a:rPr lang="en-US" sz="3400" b="1" dirty="0" smtClean="0">
                <a:solidFill>
                  <a:srgbClr val="FF0000"/>
                </a:solidFill>
              </a:rPr>
              <a:t>late 1800s.. </a:t>
            </a:r>
            <a:br>
              <a:rPr lang="en-US" sz="3400" b="1" dirty="0" smtClean="0">
                <a:solidFill>
                  <a:srgbClr val="FF0000"/>
                </a:solidFill>
              </a:rPr>
            </a:br>
            <a:r>
              <a:rPr lang="en-US" sz="3400" b="1" dirty="0" smtClean="0">
                <a:solidFill>
                  <a:srgbClr val="FF0000"/>
                </a:solidFill>
              </a:rPr>
              <a:t>150k horses in NYC </a:t>
            </a:r>
            <a:br>
              <a:rPr lang="en-US" sz="3400" b="1" dirty="0" smtClean="0">
                <a:solidFill>
                  <a:srgbClr val="FF0000"/>
                </a:solidFill>
              </a:rPr>
            </a:br>
            <a:r>
              <a:rPr lang="en-US" sz="3400" b="1" dirty="0" smtClean="0">
                <a:solidFill>
                  <a:srgbClr val="FF0000"/>
                </a:solidFill>
              </a:rPr>
              <a:t>x 20 </a:t>
            </a:r>
            <a:r>
              <a:rPr lang="en-US" sz="3400" b="1" dirty="0" err="1" smtClean="0">
                <a:solidFill>
                  <a:srgbClr val="FF0000"/>
                </a:solidFill>
              </a:rPr>
              <a:t>lbs</a:t>
            </a:r>
            <a:r>
              <a:rPr lang="en-US" sz="3400" b="1" dirty="0" smtClean="0">
                <a:solidFill>
                  <a:srgbClr val="FF0000"/>
                </a:solidFill>
              </a:rPr>
              <a:t> manure/day/horse</a:t>
            </a:r>
          </a:p>
          <a:p>
            <a:pPr lvl="1" algn="ctr"/>
            <a:r>
              <a:rPr lang="en-US" sz="3400" b="1" dirty="0" smtClean="0">
                <a:solidFill>
                  <a:srgbClr val="FF0000"/>
                </a:solidFill>
              </a:rPr>
              <a:t>= 3 million </a:t>
            </a:r>
            <a:r>
              <a:rPr lang="en-US" sz="3400" b="1" dirty="0" err="1" smtClean="0">
                <a:solidFill>
                  <a:srgbClr val="FF0000"/>
                </a:solidFill>
              </a:rPr>
              <a:t>lbs</a:t>
            </a:r>
            <a:r>
              <a:rPr lang="en-US" sz="3400" b="1" dirty="0" smtClean="0">
                <a:solidFill>
                  <a:srgbClr val="FF0000"/>
                </a:solidFill>
              </a:rPr>
              <a:t> of manure per day</a:t>
            </a:r>
            <a:endParaRPr lang="en-US" sz="3400" b="1" dirty="0">
              <a:solidFill>
                <a:srgbClr val="FF0000"/>
              </a:solidFill>
            </a:endParaRPr>
          </a:p>
        </p:txBody>
      </p:sp>
    </p:spTree>
    <p:extLst>
      <p:ext uri="{BB962C8B-B14F-4D97-AF65-F5344CB8AC3E}">
        <p14:creationId xmlns:p14="http://schemas.microsoft.com/office/powerpoint/2010/main" val="1089174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 the rules</a:t>
            </a:r>
            <a:endParaRPr lang="en-US" dirty="0"/>
          </a:p>
        </p:txBody>
      </p:sp>
      <p:sp>
        <p:nvSpPr>
          <p:cNvPr id="3" name="Content Placeholder 2"/>
          <p:cNvSpPr>
            <a:spLocks noGrp="1"/>
          </p:cNvSpPr>
          <p:nvPr>
            <p:ph idx="1"/>
          </p:nvPr>
        </p:nvSpPr>
        <p:spPr>
          <a:xfrm>
            <a:off x="457200" y="384050"/>
            <a:ext cx="8229600" cy="5742119"/>
          </a:xfrm>
          <a:solidFill>
            <a:schemeClr val="accent5">
              <a:lumMod val="60000"/>
              <a:lumOff val="40000"/>
            </a:schemeClr>
          </a:solidFill>
        </p:spPr>
        <p:txBody>
          <a:bodyPr>
            <a:normAutofit lnSpcReduction="10000"/>
          </a:bodyPr>
          <a:lstStyle/>
          <a:p>
            <a:pPr marL="0" indent="0">
              <a:buNone/>
            </a:pPr>
            <a:endParaRPr lang="en-US" sz="4400" dirty="0" smtClean="0"/>
          </a:p>
          <a:p>
            <a:pPr marL="0" indent="0">
              <a:buNone/>
            </a:pPr>
            <a:r>
              <a:rPr lang="en-US" sz="6600" dirty="0" smtClean="0"/>
              <a:t>“If I had asked </a:t>
            </a:r>
            <a:r>
              <a:rPr lang="en-US" sz="6600" b="1" dirty="0" smtClean="0"/>
              <a:t>IT departments</a:t>
            </a:r>
            <a:r>
              <a:rPr lang="en-US" sz="6600" dirty="0" smtClean="0"/>
              <a:t> what they wanted, they would have said </a:t>
            </a:r>
            <a:r>
              <a:rPr lang="en-US" sz="6600" b="1" dirty="0" err="1" smtClean="0"/>
              <a:t>IaaS</a:t>
            </a:r>
            <a:r>
              <a:rPr lang="en-US" sz="6600" dirty="0" smtClean="0"/>
              <a:t>.”</a:t>
            </a:r>
          </a:p>
          <a:p>
            <a:pPr marL="0" indent="0">
              <a:buNone/>
            </a:pPr>
            <a:r>
              <a:rPr lang="en-US" sz="6600" dirty="0"/>
              <a:t>	</a:t>
            </a:r>
            <a:r>
              <a:rPr lang="en-US" sz="6600" dirty="0" smtClean="0"/>
              <a:t>- Henry Cloud</a:t>
            </a:r>
          </a:p>
          <a:p>
            <a:endParaRPr lang="en-US" dirty="0"/>
          </a:p>
        </p:txBody>
      </p:sp>
    </p:spTree>
    <p:extLst>
      <p:ext uri="{BB962C8B-B14F-4D97-AF65-F5344CB8AC3E}">
        <p14:creationId xmlns:p14="http://schemas.microsoft.com/office/powerpoint/2010/main" val="27029986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Cloud Platform Characteristics</a:t>
            </a:r>
            <a:endParaRPr lang="en-US" b="1" dirty="0"/>
          </a:p>
        </p:txBody>
      </p:sp>
      <p:sp>
        <p:nvSpPr>
          <p:cNvPr id="3" name="Content Placeholder 2"/>
          <p:cNvSpPr>
            <a:spLocks noGrp="1"/>
          </p:cNvSpPr>
          <p:nvPr>
            <p:ph idx="1"/>
          </p:nvPr>
        </p:nvSpPr>
        <p:spPr>
          <a:xfrm>
            <a:off x="309070" y="1297535"/>
            <a:ext cx="8525860" cy="5176415"/>
          </a:xfrm>
        </p:spPr>
        <p:txBody>
          <a:bodyPr>
            <a:noAutofit/>
          </a:bodyPr>
          <a:lstStyle/>
          <a:p>
            <a:r>
              <a:rPr lang="en-US" dirty="0" smtClean="0"/>
              <a:t>Scaling – or “resource allocation” – is horizontal</a:t>
            </a:r>
          </a:p>
          <a:p>
            <a:pPr lvl="1"/>
            <a:r>
              <a:rPr lang="en-US" sz="2400" dirty="0" smtClean="0"/>
              <a:t>and ∞ (“illusion of infinite resources”)</a:t>
            </a:r>
            <a:endParaRPr lang="en-US" sz="2400" dirty="0"/>
          </a:p>
          <a:p>
            <a:r>
              <a:rPr lang="en-US" dirty="0" smtClean="0"/>
              <a:t>Resources are easily added or released</a:t>
            </a:r>
          </a:p>
          <a:p>
            <a:pPr lvl="1"/>
            <a:r>
              <a:rPr lang="en-US" sz="2400" dirty="0" smtClean="0"/>
              <a:t>self-service portal or API; cloud </a:t>
            </a:r>
            <a:r>
              <a:rPr lang="en-US" sz="2400" dirty="0"/>
              <a:t>scaling is automatable</a:t>
            </a:r>
            <a:endParaRPr lang="en-US" sz="2400" dirty="0" smtClean="0"/>
          </a:p>
          <a:p>
            <a:r>
              <a:rPr lang="en-US" dirty="0" smtClean="0"/>
              <a:t>Pay only for </a:t>
            </a:r>
            <a:r>
              <a:rPr lang="en-US" dirty="0"/>
              <a:t>currently allocated </a:t>
            </a:r>
            <a:r>
              <a:rPr lang="en-US" dirty="0" smtClean="0"/>
              <a:t>resources</a:t>
            </a:r>
          </a:p>
          <a:p>
            <a:pPr lvl="1"/>
            <a:r>
              <a:rPr lang="en-US" sz="2400" dirty="0" smtClean="0"/>
              <a:t>costs </a:t>
            </a:r>
            <a:r>
              <a:rPr lang="en-US" sz="2400" dirty="0"/>
              <a:t>are </a:t>
            </a:r>
            <a:r>
              <a:rPr lang="en-US" sz="2400" dirty="0" smtClean="0"/>
              <a:t>operational, granular, controllable, and transparent</a:t>
            </a:r>
          </a:p>
          <a:p>
            <a:r>
              <a:rPr lang="en-US" dirty="0" smtClean="0"/>
              <a:t>Optimized for cost-efficiency</a:t>
            </a:r>
          </a:p>
          <a:p>
            <a:pPr lvl="1"/>
            <a:r>
              <a:rPr lang="en-US" sz="2400" dirty="0"/>
              <a:t>c</a:t>
            </a:r>
            <a:r>
              <a:rPr lang="en-US" sz="2400" dirty="0" smtClean="0"/>
              <a:t>loud services are MT, hardware is commodity</a:t>
            </a:r>
          </a:p>
          <a:p>
            <a:pPr lvl="1"/>
            <a:r>
              <a:rPr lang="en-US" sz="2400" dirty="0" smtClean="0"/>
              <a:t>MTTR over MTTF</a:t>
            </a:r>
            <a:endParaRPr lang="en-US" sz="2400" dirty="0"/>
          </a:p>
          <a:p>
            <a:r>
              <a:rPr lang="en-US" dirty="0" smtClean="0"/>
              <a:t>Rich, robust functionality is simply accessible</a:t>
            </a:r>
          </a:p>
          <a:p>
            <a:pPr lvl="1"/>
            <a:r>
              <a:rPr lang="en-US" sz="2400" dirty="0" smtClean="0"/>
              <a:t>like an iceberg</a:t>
            </a:r>
            <a:endParaRPr lang="en-US" sz="2400" dirty="0"/>
          </a:p>
        </p:txBody>
      </p:sp>
    </p:spTree>
    <p:extLst>
      <p:ext uri="{BB962C8B-B14F-4D97-AF65-F5344CB8AC3E}">
        <p14:creationId xmlns:p14="http://schemas.microsoft.com/office/powerpoint/2010/main" val="1277924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Effect transition="in" filter="fade">
                                      <p:cBhvr>
                                        <p:cTn id="45"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Cloud-Native Application Characteristics</a:t>
            </a:r>
            <a:endParaRPr lang="en-US" b="1" dirty="0"/>
          </a:p>
        </p:txBody>
      </p:sp>
      <p:sp>
        <p:nvSpPr>
          <p:cNvPr id="3" name="Content Placeholder 2"/>
          <p:cNvSpPr>
            <a:spLocks noGrp="1"/>
          </p:cNvSpPr>
          <p:nvPr>
            <p:ph idx="1"/>
          </p:nvPr>
        </p:nvSpPr>
        <p:spPr>
          <a:xfrm>
            <a:off x="457200" y="1392131"/>
            <a:ext cx="8377730" cy="5386314"/>
          </a:xfrm>
        </p:spPr>
        <p:txBody>
          <a:bodyPr>
            <a:normAutofit/>
          </a:bodyPr>
          <a:lstStyle/>
          <a:p>
            <a:pPr marL="342900" lvl="1" indent="-342900">
              <a:buFont typeface="Arial" pitchFamily="34" charset="0"/>
              <a:buChar char="•"/>
            </a:pPr>
            <a:r>
              <a:rPr lang="en-US" sz="4600" dirty="0" smtClean="0"/>
              <a:t>Application architecture </a:t>
            </a:r>
            <a:r>
              <a:rPr lang="en-US" sz="4600" b="1" i="1" dirty="0" smtClean="0"/>
              <a:t>is aligned with</a:t>
            </a:r>
            <a:r>
              <a:rPr lang="en-US" sz="4600" dirty="0" smtClean="0"/>
              <a:t> the cloud platform architecture</a:t>
            </a:r>
          </a:p>
          <a:p>
            <a:pPr lvl="1"/>
            <a:r>
              <a:rPr lang="en-US" sz="3400" dirty="0" smtClean="0"/>
              <a:t>uses the platform in the most natural way</a:t>
            </a:r>
          </a:p>
          <a:p>
            <a:pPr lvl="1"/>
            <a:r>
              <a:rPr lang="en-US" sz="3400" dirty="0" smtClean="0"/>
              <a:t>lets the platform do the heavy lifting</a:t>
            </a:r>
          </a:p>
          <a:p>
            <a:pPr lvl="1"/>
            <a:endParaRPr lang="en-US" sz="3400" dirty="0"/>
          </a:p>
          <a:p>
            <a:endParaRPr lang="en-US" sz="4100" dirty="0" smtClean="0"/>
          </a:p>
          <a:p>
            <a:endParaRPr lang="en-US" sz="4100" dirty="0"/>
          </a:p>
        </p:txBody>
      </p:sp>
    </p:spTree>
    <p:extLst>
      <p:ext uri="{BB962C8B-B14F-4D97-AF65-F5344CB8AC3E}">
        <p14:creationId xmlns:p14="http://schemas.microsoft.com/office/powerpoint/2010/main" val="2836781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Cloud-Native Application Characteristics</a:t>
            </a:r>
            <a:endParaRPr lang="en-US" b="1" dirty="0"/>
          </a:p>
        </p:txBody>
      </p:sp>
      <p:sp>
        <p:nvSpPr>
          <p:cNvPr id="3" name="Content Placeholder 2"/>
          <p:cNvSpPr>
            <a:spLocks noGrp="1"/>
          </p:cNvSpPr>
          <p:nvPr>
            <p:ph idx="1"/>
          </p:nvPr>
        </p:nvSpPr>
        <p:spPr>
          <a:xfrm>
            <a:off x="457200" y="1392131"/>
            <a:ext cx="8377730" cy="5386314"/>
          </a:xfrm>
        </p:spPr>
        <p:txBody>
          <a:bodyPr>
            <a:normAutofit/>
          </a:bodyPr>
          <a:lstStyle/>
          <a:p>
            <a:pPr marL="342900" lvl="1" indent="-342900">
              <a:buFont typeface="Arial" pitchFamily="34" charset="0"/>
              <a:buChar char="•"/>
            </a:pPr>
            <a:r>
              <a:rPr lang="en-US" sz="4600" dirty="0" smtClean="0"/>
              <a:t>Application architecture </a:t>
            </a:r>
            <a:r>
              <a:rPr lang="en-US" sz="4600" b="1" i="1" dirty="0" smtClean="0"/>
              <a:t>is aligned with</a:t>
            </a:r>
            <a:r>
              <a:rPr lang="en-US" sz="4600" dirty="0" smtClean="0"/>
              <a:t> the cloud platform architecture</a:t>
            </a:r>
          </a:p>
          <a:p>
            <a:pPr lvl="1"/>
            <a:r>
              <a:rPr lang="en-US" sz="3400" dirty="0" smtClean="0"/>
              <a:t>uses the platform in the most natural way</a:t>
            </a:r>
          </a:p>
          <a:p>
            <a:pPr lvl="1"/>
            <a:r>
              <a:rPr lang="en-US" sz="3400" dirty="0" smtClean="0"/>
              <a:t>lets the platform do the heavy lifting</a:t>
            </a:r>
          </a:p>
          <a:p>
            <a:endParaRPr lang="en-US" sz="4100" dirty="0" smtClean="0"/>
          </a:p>
          <a:p>
            <a:endParaRPr lang="en-US" sz="4100" dirty="0"/>
          </a:p>
        </p:txBody>
      </p:sp>
      <p:pic>
        <p:nvPicPr>
          <p:cNvPr id="1026" name="Picture 2" descr="http://farm3.staticflickr.com/2566/3691085094_ecd705c8c0_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29435"/>
            <a:ext cx="9143999" cy="914399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rot="19170819">
            <a:off x="-571507" y="1297535"/>
            <a:ext cx="4578306" cy="615553"/>
          </a:xfrm>
          <a:prstGeom prst="rect">
            <a:avLst/>
          </a:prstGeom>
          <a:solidFill>
            <a:srgbClr val="FFFF00">
              <a:alpha val="89000"/>
            </a:srgbClr>
          </a:solidFill>
        </p:spPr>
        <p:txBody>
          <a:bodyPr wrap="none">
            <a:spAutoFit/>
          </a:bodyPr>
          <a:lstStyle/>
          <a:p>
            <a:pPr lvl="1" algn="ctr"/>
            <a:r>
              <a:rPr lang="en-US" sz="3400" b="1" dirty="0">
                <a:solidFill>
                  <a:srgbClr val="FF0000"/>
                </a:solidFill>
              </a:rPr>
              <a:t>GO WITH THE </a:t>
            </a:r>
            <a:r>
              <a:rPr lang="en-US" sz="3400" b="1" dirty="0" smtClean="0">
                <a:solidFill>
                  <a:srgbClr val="FF0000"/>
                </a:solidFill>
              </a:rPr>
              <a:t>FLOW   </a:t>
            </a:r>
            <a:endParaRPr lang="en-US" sz="3400" b="1" dirty="0">
              <a:solidFill>
                <a:srgbClr val="FF0000"/>
              </a:solidFill>
            </a:endParaRPr>
          </a:p>
        </p:txBody>
      </p:sp>
      <p:sp>
        <p:nvSpPr>
          <p:cNvPr id="6" name="Rectangle 5"/>
          <p:cNvSpPr/>
          <p:nvPr/>
        </p:nvSpPr>
        <p:spPr>
          <a:xfrm>
            <a:off x="3878905" y="294650"/>
            <a:ext cx="5138907" cy="615553"/>
          </a:xfrm>
          <a:prstGeom prst="rect">
            <a:avLst/>
          </a:prstGeom>
          <a:solidFill>
            <a:srgbClr val="FFFF00">
              <a:alpha val="89000"/>
            </a:srgbClr>
          </a:solidFill>
        </p:spPr>
        <p:txBody>
          <a:bodyPr wrap="none">
            <a:spAutoFit/>
          </a:bodyPr>
          <a:lstStyle/>
          <a:p>
            <a:pPr lvl="1" algn="ctr"/>
            <a:r>
              <a:rPr lang="en-US" sz="3400" b="1" dirty="0" smtClean="0">
                <a:solidFill>
                  <a:srgbClr val="FF0000"/>
                </a:solidFill>
              </a:rPr>
              <a:t>Cloud (Azure) ≠ hosting   </a:t>
            </a:r>
            <a:endParaRPr lang="en-US" sz="3400" b="1" dirty="0">
              <a:solidFill>
                <a:srgbClr val="FF0000"/>
              </a:solidFill>
            </a:endParaRPr>
          </a:p>
        </p:txBody>
      </p:sp>
      <p:sp>
        <p:nvSpPr>
          <p:cNvPr id="7" name="Rectangle 6"/>
          <p:cNvSpPr/>
          <p:nvPr/>
        </p:nvSpPr>
        <p:spPr>
          <a:xfrm>
            <a:off x="4775223" y="986477"/>
            <a:ext cx="3373809" cy="615553"/>
          </a:xfrm>
          <a:prstGeom prst="rect">
            <a:avLst/>
          </a:prstGeom>
          <a:solidFill>
            <a:srgbClr val="FFFF00">
              <a:alpha val="89000"/>
            </a:srgbClr>
          </a:solidFill>
        </p:spPr>
        <p:txBody>
          <a:bodyPr wrap="none">
            <a:spAutoFit/>
          </a:bodyPr>
          <a:lstStyle/>
          <a:p>
            <a:pPr lvl="1" algn="ctr"/>
            <a:r>
              <a:rPr lang="en-US" sz="3400" b="1" dirty="0" smtClean="0">
                <a:solidFill>
                  <a:srgbClr val="FF0000"/>
                </a:solidFill>
              </a:rPr>
              <a:t>Don’t fight it!   </a:t>
            </a:r>
            <a:endParaRPr lang="en-US" sz="3400" b="1" dirty="0">
              <a:solidFill>
                <a:srgbClr val="FF0000"/>
              </a:solidFill>
            </a:endParaRPr>
          </a:p>
        </p:txBody>
      </p:sp>
    </p:spTree>
    <p:extLst>
      <p:ext uri="{BB962C8B-B14F-4D97-AF65-F5344CB8AC3E}">
        <p14:creationId xmlns:p14="http://schemas.microsoft.com/office/powerpoint/2010/main" val="14633539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The term “cloud” is nebulous…</a:t>
            </a:r>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pPr marL="0" indent="0"/>
            <a:r>
              <a:rPr lang="en-US" i="1" dirty="0" smtClean="0"/>
              <a:t> </a:t>
            </a:r>
            <a:r>
              <a:rPr lang="en-US" sz="6000" i="1" dirty="0" smtClean="0"/>
              <a:t>The definition of “Cloud” </a:t>
            </a:r>
            <a:br>
              <a:rPr lang="en-US" sz="6000" i="1" dirty="0" smtClean="0"/>
            </a:br>
            <a:r>
              <a:rPr lang="en-US" sz="6000" i="1" dirty="0" smtClean="0"/>
              <a:t>is nebulous…</a:t>
            </a:r>
            <a:endParaRPr lang="en-US" sz="6000" i="1" dirty="0"/>
          </a:p>
        </p:txBody>
      </p:sp>
    </p:spTree>
    <p:extLst>
      <p:ext uri="{BB962C8B-B14F-4D97-AF65-F5344CB8AC3E}">
        <p14:creationId xmlns:p14="http://schemas.microsoft.com/office/powerpoint/2010/main" val="35611737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 name="Picture 2" descr="C:\Projects\AzureContentProposal_East\shutterstock_22371964.jpg"/>
          <p:cNvPicPr>
            <a:picLocks noChangeAspect="1" noChangeArrowheads="1"/>
          </p:cNvPicPr>
          <p:nvPr/>
        </p:nvPicPr>
        <p:blipFill>
          <a:blip r:embed="rId2" cstate="print"/>
          <a:srcRect/>
          <a:stretch>
            <a:fillRect/>
          </a:stretch>
        </p:blipFill>
        <p:spPr bwMode="auto">
          <a:xfrm>
            <a:off x="3048000" y="493295"/>
            <a:ext cx="3056021" cy="5507399"/>
          </a:xfrm>
          <a:prstGeom prst="rect">
            <a:avLst/>
          </a:prstGeom>
          <a:noFill/>
        </p:spPr>
      </p:pic>
    </p:spTree>
    <p:extLst>
      <p:ext uri="{BB962C8B-B14F-4D97-AF65-F5344CB8AC3E}">
        <p14:creationId xmlns:p14="http://schemas.microsoft.com/office/powerpoint/2010/main" val="1373223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What is different about the cloud?</a:t>
            </a:r>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pPr marL="0" indent="0"/>
            <a:r>
              <a:rPr lang="en-US" dirty="0" smtClean="0"/>
              <a:t>What's different about the cloud?</a:t>
            </a:r>
            <a:endParaRPr lang="en-US" dirty="0"/>
          </a:p>
        </p:txBody>
      </p:sp>
      <p:sp>
        <p:nvSpPr>
          <p:cNvPr id="3" name="TextBox 2"/>
          <p:cNvSpPr txBox="1"/>
          <p:nvPr/>
        </p:nvSpPr>
        <p:spPr>
          <a:xfrm>
            <a:off x="6629400" y="3363684"/>
            <a:ext cx="3958435" cy="830997"/>
          </a:xfrm>
          <a:prstGeom prst="rect">
            <a:avLst/>
          </a:prstGeom>
          <a:noFill/>
        </p:spPr>
        <p:txBody>
          <a:bodyPr wrap="square" rtlCol="0">
            <a:spAutoFit/>
          </a:bodyPr>
          <a:lstStyle/>
          <a:p>
            <a:r>
              <a:rPr lang="en-US" sz="4800" dirty="0" smtClean="0">
                <a:latin typeface="Script MT Bold" pitchFamily="66" charset="0"/>
              </a:rPr>
              <a:t>^</a:t>
            </a:r>
            <a:endParaRPr lang="en-US" sz="4800" dirty="0">
              <a:latin typeface="Script MT Bold" pitchFamily="66" charset="0"/>
            </a:endParaRPr>
          </a:p>
        </p:txBody>
      </p:sp>
      <p:sp>
        <p:nvSpPr>
          <p:cNvPr id="6" name="TextBox 5"/>
          <p:cNvSpPr txBox="1"/>
          <p:nvPr/>
        </p:nvSpPr>
        <p:spPr>
          <a:xfrm rot="20148190">
            <a:off x="6522396" y="1934519"/>
            <a:ext cx="3958435" cy="646331"/>
          </a:xfrm>
          <a:prstGeom prst="rect">
            <a:avLst/>
          </a:prstGeom>
          <a:noFill/>
        </p:spPr>
        <p:txBody>
          <a:bodyPr wrap="square" rtlCol="0">
            <a:spAutoFit/>
          </a:bodyPr>
          <a:lstStyle/>
          <a:p>
            <a:r>
              <a:rPr lang="en-US" sz="3600" dirty="0" smtClean="0">
                <a:latin typeface="Script MT Bold" pitchFamily="66" charset="0"/>
              </a:rPr>
              <a:t>public</a:t>
            </a:r>
            <a:endParaRPr lang="en-US" sz="3600" dirty="0">
              <a:latin typeface="Script MT Bold" pitchFamily="66" charset="0"/>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1" y="788592"/>
            <a:ext cx="2043692" cy="1627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92547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5400000">
            <a:off x="4006242" y="2110393"/>
            <a:ext cx="8382000" cy="666385"/>
          </a:xfrm>
        </p:spPr>
        <p:txBody>
          <a:bodyPr>
            <a:normAutofit fontScale="90000"/>
          </a:bodyPr>
          <a:lstStyle/>
          <a:p>
            <a:r>
              <a:rPr lang="en-US" dirty="0" smtClean="0"/>
              <a:t>1/9</a:t>
            </a:r>
            <a:r>
              <a:rPr lang="en-US" baseline="30000" dirty="0" smtClean="0"/>
              <a:t>th</a:t>
            </a:r>
            <a:r>
              <a:rPr lang="en-US" dirty="0" smtClean="0"/>
              <a:t> above water</a:t>
            </a:r>
            <a:endParaRPr lang="en-US" dirty="0"/>
          </a:p>
        </p:txBody>
      </p:sp>
      <p:sp>
        <p:nvSpPr>
          <p:cNvPr id="4" name="AutoShape 2" descr="https://encrypted-tbn1.google.com/images?q=tbn:ANd9GcRZ7OtOPzqiRZKzUrrSnslC0eG2oZtkprNT5899obyjAVsCQ2zNBkBBUSYN"/>
          <p:cNvSpPr>
            <a:spLocks noChangeAspect="1" noChangeArrowheads="1"/>
          </p:cNvSpPr>
          <p:nvPr/>
        </p:nvSpPr>
        <p:spPr bwMode="auto">
          <a:xfrm>
            <a:off x="63500" y="-912813"/>
            <a:ext cx="1295400" cy="18764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0" name="Picture 2" descr="http://upload.wikimedia.org/wikipedia/commons/a/ac/Iceber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193" y="-1747415"/>
            <a:ext cx="6488115" cy="943934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398970" y="178783"/>
            <a:ext cx="1499128" cy="1569660"/>
          </a:xfrm>
          <a:prstGeom prst="rect">
            <a:avLst/>
          </a:prstGeom>
          <a:noFill/>
        </p:spPr>
        <p:txBody>
          <a:bodyPr wrap="none" rtlCol="0">
            <a:spAutoFit/>
          </a:bodyPr>
          <a:lstStyle/>
          <a:p>
            <a:r>
              <a:rPr lang="en-US" sz="9600" dirty="0" smtClean="0">
                <a:sym typeface="Wingdings" pitchFamily="2" charset="2"/>
              </a:rPr>
              <a:t></a:t>
            </a:r>
            <a:endParaRPr lang="en-US" sz="9600" dirty="0"/>
          </a:p>
        </p:txBody>
      </p:sp>
      <p:sp>
        <p:nvSpPr>
          <p:cNvPr id="6" name="Title 1"/>
          <p:cNvSpPr txBox="1">
            <a:spLocks/>
          </p:cNvSpPr>
          <p:nvPr/>
        </p:nvSpPr>
        <p:spPr>
          <a:xfrm>
            <a:off x="608990" y="5255970"/>
            <a:ext cx="5180990" cy="1522475"/>
          </a:xfrm>
          <a:prstGeom prst="rect">
            <a:avLst/>
          </a:prstGeom>
          <a:solidFill>
            <a:srgbClr val="FFFF00"/>
          </a:solidFill>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          TTM &amp;</a:t>
            </a:r>
          </a:p>
          <a:p>
            <a:r>
              <a:rPr lang="en-US" dirty="0" smtClean="0"/>
              <a:t>           Sleeping well</a:t>
            </a:r>
            <a:endParaRPr lang="en-US" dirty="0"/>
          </a:p>
        </p:txBody>
      </p:sp>
      <p:sp>
        <p:nvSpPr>
          <p:cNvPr id="8" name="Title 1"/>
          <p:cNvSpPr txBox="1">
            <a:spLocks/>
          </p:cNvSpPr>
          <p:nvPr/>
        </p:nvSpPr>
        <p:spPr>
          <a:xfrm>
            <a:off x="1527050" y="5255968"/>
            <a:ext cx="913485" cy="1522475"/>
          </a:xfrm>
          <a:prstGeom prst="rect">
            <a:avLst/>
          </a:prstGeom>
          <a:solidFill>
            <a:srgbClr val="FFFF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9600" dirty="0" smtClean="0"/>
              <a:t>= </a:t>
            </a:r>
          </a:p>
        </p:txBody>
      </p:sp>
      <p:pic>
        <p:nvPicPr>
          <p:cNvPr id="7" name="Picture 2" descr="http://upload.wikimedia.org/wikipedia/commons/a/ac/Iceber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9243" y="5389022"/>
            <a:ext cx="863563" cy="1256369"/>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6553504" y="5226064"/>
            <a:ext cx="2590495" cy="1522475"/>
          </a:xfrm>
          <a:prstGeom prst="rect">
            <a:avLst/>
          </a:prstGeom>
          <a:solidFill>
            <a:srgbClr val="00B0F0"/>
          </a:solidFill>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6800" dirty="0" smtClean="0"/>
              <a:t>SOA</a:t>
            </a:r>
            <a:endParaRPr lang="en-US" dirty="0"/>
          </a:p>
        </p:txBody>
      </p:sp>
    </p:spTree>
    <p:extLst>
      <p:ext uri="{BB962C8B-B14F-4D97-AF65-F5344CB8AC3E}">
        <p14:creationId xmlns:p14="http://schemas.microsoft.com/office/powerpoint/2010/main" val="41635751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par>
                          <p:cTn id="13" fill="hold">
                            <p:stCondLst>
                              <p:cond delay="0"/>
                            </p:stCondLst>
                            <p:childTnLst>
                              <p:par>
                                <p:cTn id="14" presetID="10"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animBg="1"/>
      <p:bldP spid="8"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695"/>
            <a:ext cx="9144000" cy="1143000"/>
          </a:xfrm>
        </p:spPr>
        <p:txBody>
          <a:bodyPr>
            <a:normAutofit/>
          </a:bodyPr>
          <a:lstStyle/>
          <a:p>
            <a:r>
              <a:rPr lang="en-US" b="1" dirty="0" smtClean="0"/>
              <a:t>MTBF                          MTTR</a:t>
            </a:r>
            <a:endParaRPr lang="en-US" b="1" dirty="0"/>
          </a:p>
        </p:txBody>
      </p:sp>
      <p:sp>
        <p:nvSpPr>
          <p:cNvPr id="3" name="Content Placeholder 2"/>
          <p:cNvSpPr>
            <a:spLocks noGrp="1"/>
          </p:cNvSpPr>
          <p:nvPr>
            <p:ph idx="1"/>
          </p:nvPr>
        </p:nvSpPr>
        <p:spPr/>
        <p:txBody>
          <a:bodyPr/>
          <a:lstStyle/>
          <a:p>
            <a:pPr marL="0" indent="0">
              <a:buNone/>
            </a:pPr>
            <a:endParaRPr lang="en-US" dirty="0"/>
          </a:p>
        </p:txBody>
      </p:sp>
      <p:pic>
        <p:nvPicPr>
          <p:cNvPr id="2050" name="Picture 2" descr="http://getfile0.posterous.com/getfile/files.posterous.com/wilderclan/9slgzMZFbOHpfYO1pvS5rBaoZZf3iIw075HYjd8MZq0XNtP7RqxsSlXD6F8X/2image.jpeg.scaled.1000.jpg">
            <a:hlinkClick r:id=""/>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5143"/>
            <a:ext cx="4571999" cy="612048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1145142"/>
            <a:ext cx="7648619" cy="5712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1"/>
          <p:cNvSpPr txBox="1">
            <a:spLocks/>
          </p:cNvSpPr>
          <p:nvPr/>
        </p:nvSpPr>
        <p:spPr>
          <a:xfrm>
            <a:off x="3998226" y="5255970"/>
            <a:ext cx="5180990" cy="1522475"/>
          </a:xfrm>
          <a:prstGeom prst="rect">
            <a:avLst/>
          </a:prstGeom>
          <a:solidFill>
            <a:srgbClr val="FFFF00"/>
          </a:solidFill>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commodity </a:t>
            </a:r>
            <a:r>
              <a:rPr lang="en-US" dirty="0"/>
              <a:t>hardware </a:t>
            </a:r>
            <a:endParaRPr lang="en-US" dirty="0" smtClean="0"/>
          </a:p>
          <a:p>
            <a:r>
              <a:rPr lang="en-US" dirty="0" smtClean="0"/>
              <a:t>+ </a:t>
            </a:r>
            <a:r>
              <a:rPr lang="en-US" dirty="0"/>
              <a:t>multitenant </a:t>
            </a:r>
            <a:r>
              <a:rPr lang="en-US" dirty="0" smtClean="0"/>
              <a:t>services</a:t>
            </a:r>
          </a:p>
          <a:p>
            <a:r>
              <a:rPr lang="en-US" dirty="0" smtClean="0"/>
              <a:t>= cost-efficient cloud</a:t>
            </a:r>
            <a:endParaRPr lang="en-US" dirty="0"/>
          </a:p>
        </p:txBody>
      </p:sp>
      <p:sp>
        <p:nvSpPr>
          <p:cNvPr id="8" name="Title 1"/>
          <p:cNvSpPr txBox="1">
            <a:spLocks/>
          </p:cNvSpPr>
          <p:nvPr/>
        </p:nvSpPr>
        <p:spPr>
          <a:xfrm>
            <a:off x="4002801" y="3429000"/>
            <a:ext cx="5180990" cy="1522475"/>
          </a:xfrm>
          <a:prstGeom prst="rect">
            <a:avLst/>
          </a:prstGeom>
          <a:solidFill>
            <a:srgbClr val="FFFF00"/>
          </a:solidFill>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failure is routine</a:t>
            </a:r>
          </a:p>
          <a:p>
            <a:r>
              <a:rPr lang="en-US" dirty="0" smtClean="0"/>
              <a:t>(so you better be good at handling it)</a:t>
            </a:r>
            <a:endParaRPr lang="en-US" dirty="0"/>
          </a:p>
        </p:txBody>
      </p:sp>
      <p:sp>
        <p:nvSpPr>
          <p:cNvPr id="9" name="Title 1"/>
          <p:cNvSpPr txBox="1">
            <a:spLocks/>
          </p:cNvSpPr>
          <p:nvPr/>
        </p:nvSpPr>
        <p:spPr>
          <a:xfrm>
            <a:off x="4191000" y="1524000"/>
            <a:ext cx="4800600" cy="1674875"/>
          </a:xfrm>
          <a:prstGeom prst="rect">
            <a:avLst/>
          </a:prstGeom>
          <a:solidFill>
            <a:srgbClr val="00B0F0"/>
          </a:solidFill>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Architectural Assumptions</a:t>
            </a:r>
            <a:endParaRPr lang="en-US" dirty="0"/>
          </a:p>
        </p:txBody>
      </p:sp>
    </p:spTree>
    <p:extLst>
      <p:ext uri="{BB962C8B-B14F-4D97-AF65-F5344CB8AC3E}">
        <p14:creationId xmlns:p14="http://schemas.microsoft.com/office/powerpoint/2010/main" val="1717040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158327" y="274638"/>
            <a:ext cx="3985673" cy="2163762"/>
          </a:xfrm>
        </p:spPr>
        <p:txBody>
          <a:bodyPr>
            <a:normAutofit fontScale="90000"/>
          </a:bodyPr>
          <a:lstStyle/>
          <a:p>
            <a:r>
              <a:rPr lang="en-US" sz="4900" b="1" dirty="0" smtClean="0"/>
              <a:t>“</a:t>
            </a:r>
            <a:r>
              <a:rPr lang="en-US" sz="4900" b="1" i="1" dirty="0" smtClean="0"/>
              <a:t>Try not. </a:t>
            </a:r>
            <a:br>
              <a:rPr lang="en-US" sz="4900" b="1" i="1" dirty="0" smtClean="0"/>
            </a:br>
            <a:r>
              <a:rPr lang="en-US" sz="4900" b="1" i="1" dirty="0" smtClean="0"/>
              <a:t>Do, or do not. There is no try.</a:t>
            </a:r>
            <a:r>
              <a:rPr lang="en-US" sz="4900" b="1" dirty="0" smtClean="0"/>
              <a:t>”</a:t>
            </a:r>
            <a:r>
              <a:rPr lang="en-US" dirty="0" smtClean="0"/>
              <a:t/>
            </a:r>
            <a:br>
              <a:rPr lang="en-US" dirty="0" smtClean="0"/>
            </a:br>
            <a:r>
              <a:rPr lang="en-US" dirty="0" smtClean="0"/>
              <a:t>- Yoda</a:t>
            </a:r>
            <a:endParaRPr lang="en-US" dirty="0"/>
          </a:p>
        </p:txBody>
      </p:sp>
      <p:sp>
        <p:nvSpPr>
          <p:cNvPr id="3" name="Content Placeholder 2"/>
          <p:cNvSpPr>
            <a:spLocks noGrp="1"/>
          </p:cNvSpPr>
          <p:nvPr>
            <p:ph idx="1"/>
          </p:nvPr>
        </p:nvSpPr>
        <p:spPr>
          <a:xfrm>
            <a:off x="5158326" y="3200400"/>
            <a:ext cx="3985674" cy="3657600"/>
          </a:xfrm>
        </p:spPr>
        <p:txBody>
          <a:bodyPr>
            <a:normAutofit/>
          </a:bodyPr>
          <a:lstStyle/>
          <a:p>
            <a:pPr marL="0" indent="0">
              <a:buNone/>
            </a:pPr>
            <a:r>
              <a:rPr lang="en-US" b="1" dirty="0" smtClean="0"/>
              <a:t>try</a:t>
            </a:r>
            <a:r>
              <a:rPr lang="en-US" dirty="0" smtClean="0"/>
              <a:t> { </a:t>
            </a:r>
          </a:p>
          <a:p>
            <a:pPr marL="0" indent="0">
              <a:buNone/>
            </a:pPr>
            <a:r>
              <a:rPr lang="en-US" dirty="0"/>
              <a:t> </a:t>
            </a:r>
            <a:r>
              <a:rPr lang="en-US" dirty="0" smtClean="0"/>
              <a:t>  </a:t>
            </a:r>
            <a:r>
              <a:rPr lang="en-US" dirty="0" err="1" smtClean="0"/>
              <a:t>foo.ThisCanThrow</a:t>
            </a:r>
            <a:r>
              <a:rPr lang="en-US" dirty="0" smtClean="0"/>
              <a:t>(); </a:t>
            </a:r>
          </a:p>
          <a:p>
            <a:pPr marL="0" indent="0">
              <a:buNone/>
            </a:pPr>
            <a:r>
              <a:rPr lang="en-US" dirty="0" smtClean="0"/>
              <a:t>}</a:t>
            </a:r>
          </a:p>
          <a:p>
            <a:pPr marL="0" indent="0">
              <a:buNone/>
            </a:pPr>
            <a:r>
              <a:rPr lang="en-US" b="1" dirty="0"/>
              <a:t>c</a:t>
            </a:r>
            <a:r>
              <a:rPr lang="en-US" b="1" dirty="0" smtClean="0"/>
              <a:t>atch</a:t>
            </a:r>
            <a:r>
              <a:rPr lang="en-US" dirty="0" smtClean="0"/>
              <a:t> (Exception ex) {</a:t>
            </a:r>
            <a:br>
              <a:rPr lang="en-US" dirty="0" smtClean="0"/>
            </a:br>
            <a:r>
              <a:rPr lang="en-US" dirty="0" smtClean="0"/>
              <a:t>   // …</a:t>
            </a:r>
            <a:br>
              <a:rPr lang="en-US" dirty="0" smtClean="0"/>
            </a:br>
            <a:r>
              <a:rPr lang="en-US" dirty="0" smtClean="0"/>
              <a:t>}</a:t>
            </a:r>
            <a:endParaRPr lang="en-US" dirty="0"/>
          </a:p>
        </p:txBody>
      </p:sp>
      <p:pic>
        <p:nvPicPr>
          <p:cNvPr id="1026" name="Picture 2" descr="File:Yoda Attack of the Clone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84" y="0"/>
            <a:ext cx="5151401"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rot="19807580">
            <a:off x="0" y="4146376"/>
            <a:ext cx="5180990" cy="1522475"/>
          </a:xfrm>
          <a:prstGeom prst="rect">
            <a:avLst/>
          </a:prstGeom>
          <a:solidFill>
            <a:srgbClr val="FFFF00"/>
          </a:solidFill>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Yoda not a good cloud developer would make</a:t>
            </a:r>
            <a:endParaRPr lang="en-US" dirty="0"/>
          </a:p>
        </p:txBody>
      </p:sp>
    </p:spTree>
    <p:extLst>
      <p:ext uri="{BB962C8B-B14F-4D97-AF65-F5344CB8AC3E}">
        <p14:creationId xmlns:p14="http://schemas.microsoft.com/office/powerpoint/2010/main" val="20823309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4.bp.blogspot.com/-ZQX0zoJao04/UV1_rKurZLI/AAAAAAAAT9M/9fyeJfcyhzc/s320/The+Dude+Sweater+Fil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012"/>
            <a:ext cx="9161678" cy="701441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3505200"/>
            <a:ext cx="8229600" cy="1143000"/>
          </a:xfrm>
        </p:spPr>
        <p:txBody>
          <a:bodyPr>
            <a:normAutofit/>
          </a:bodyPr>
          <a:lstStyle/>
          <a:p>
            <a:r>
              <a:rPr lang="en-US" b="1" dirty="0" smtClean="0"/>
              <a:t> </a:t>
            </a:r>
            <a:endParaRPr lang="en-US" b="1" dirty="0"/>
          </a:p>
        </p:txBody>
      </p:sp>
      <p:sp>
        <p:nvSpPr>
          <p:cNvPr id="5" name="Title 1"/>
          <p:cNvSpPr txBox="1">
            <a:spLocks/>
          </p:cNvSpPr>
          <p:nvPr/>
        </p:nvSpPr>
        <p:spPr>
          <a:xfrm>
            <a:off x="1524000" y="-152400"/>
            <a:ext cx="9144000" cy="1524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t>Loosely Coupled &amp;</a:t>
            </a:r>
          </a:p>
          <a:p>
            <a:r>
              <a:rPr lang="en-US" b="1" dirty="0" smtClean="0"/>
              <a:t>Eventually Consistent</a:t>
            </a:r>
          </a:p>
        </p:txBody>
      </p:sp>
      <p:sp>
        <p:nvSpPr>
          <p:cNvPr id="6" name="Title 1"/>
          <p:cNvSpPr txBox="1">
            <a:spLocks/>
          </p:cNvSpPr>
          <p:nvPr/>
        </p:nvSpPr>
        <p:spPr>
          <a:xfrm>
            <a:off x="6844137" y="274637"/>
            <a:ext cx="2435960" cy="680830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dirty="0"/>
          </a:p>
        </p:txBody>
      </p:sp>
      <p:sp>
        <p:nvSpPr>
          <p:cNvPr id="8" name="Title 1"/>
          <p:cNvSpPr txBox="1">
            <a:spLocks/>
          </p:cNvSpPr>
          <p:nvPr/>
        </p:nvSpPr>
        <p:spPr>
          <a:xfrm>
            <a:off x="5410200" y="5715000"/>
            <a:ext cx="3733800" cy="1141475"/>
          </a:xfrm>
          <a:prstGeom prst="rect">
            <a:avLst/>
          </a:prstGeom>
          <a:solidFill>
            <a:srgbClr val="00B0F0"/>
          </a:solidFill>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Data &amp; Workflow</a:t>
            </a:r>
          </a:p>
          <a:p>
            <a:r>
              <a:rPr lang="en-US" dirty="0" smtClean="0"/>
              <a:t>Architecture </a:t>
            </a:r>
            <a:endParaRPr lang="en-US" dirty="0"/>
          </a:p>
        </p:txBody>
      </p:sp>
    </p:spTree>
    <p:extLst>
      <p:ext uri="{BB962C8B-B14F-4D97-AF65-F5344CB8AC3E}">
        <p14:creationId xmlns:p14="http://schemas.microsoft.com/office/powerpoint/2010/main" val="3167765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4137" y="274637"/>
            <a:ext cx="2435960" cy="6808303"/>
          </a:xfrm>
        </p:spPr>
        <p:txBody>
          <a:bodyPr>
            <a:normAutofit/>
          </a:bodyPr>
          <a:lstStyle/>
          <a:p>
            <a:r>
              <a:rPr lang="en-US" sz="3200" b="1" dirty="0" smtClean="0"/>
              <a:t>This bar is always open</a:t>
            </a:r>
            <a:br>
              <a:rPr lang="en-US" sz="3200" b="1" dirty="0" smtClean="0"/>
            </a:br>
            <a:r>
              <a:rPr lang="en-US" sz="3200" b="1" dirty="0" smtClean="0"/>
              <a:t/>
            </a:r>
            <a:br>
              <a:rPr lang="en-US" sz="3200" b="1" dirty="0" smtClean="0"/>
            </a:br>
            <a:r>
              <a:rPr lang="en-US" sz="3200" b="1" dirty="0" smtClean="0"/>
              <a:t>*and</a:t>
            </a:r>
            <a:r>
              <a:rPr lang="en-US" sz="3200" b="1" dirty="0"/>
              <a:t>* </a:t>
            </a:r>
            <a:r>
              <a:rPr lang="en-US" sz="3200" b="1" dirty="0" smtClean="0"/>
              <a:t/>
            </a:r>
            <a:br>
              <a:rPr lang="en-US" sz="3200" b="1" dirty="0" smtClean="0"/>
            </a:br>
            <a:r>
              <a:rPr lang="en-US" sz="3200" b="1" dirty="0" smtClean="0"/>
              <a:t/>
            </a:r>
            <a:br>
              <a:rPr lang="en-US" sz="3200" b="1" dirty="0" smtClean="0"/>
            </a:br>
            <a:r>
              <a:rPr lang="en-US" sz="3200" b="1" dirty="0" smtClean="0"/>
              <a:t>has </a:t>
            </a:r>
            <a:r>
              <a:rPr lang="en-US" sz="3200" b="1" dirty="0"/>
              <a:t>an </a:t>
            </a:r>
            <a:r>
              <a:rPr lang="en-US" sz="3200" b="1" dirty="0" smtClean="0"/>
              <a:t>API</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10998" y="-1900921"/>
            <a:ext cx="7165031" cy="9592851"/>
          </a:xfrm>
        </p:spPr>
      </p:pic>
      <p:sp>
        <p:nvSpPr>
          <p:cNvPr id="5" name="Title 1"/>
          <p:cNvSpPr txBox="1">
            <a:spLocks/>
          </p:cNvSpPr>
          <p:nvPr/>
        </p:nvSpPr>
        <p:spPr>
          <a:xfrm>
            <a:off x="-1822395" y="4646980"/>
            <a:ext cx="9144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t>Pay by the Drink</a:t>
            </a:r>
          </a:p>
        </p:txBody>
      </p:sp>
      <p:sp>
        <p:nvSpPr>
          <p:cNvPr id="6" name="Title 1"/>
          <p:cNvSpPr txBox="1">
            <a:spLocks/>
          </p:cNvSpPr>
          <p:nvPr/>
        </p:nvSpPr>
        <p:spPr>
          <a:xfrm>
            <a:off x="7010400" y="5562600"/>
            <a:ext cx="2137611" cy="1291389"/>
          </a:xfrm>
          <a:prstGeom prst="rect">
            <a:avLst/>
          </a:prstGeom>
          <a:solidFill>
            <a:srgbClr val="00B0F0"/>
          </a:solidFill>
        </p:spPr>
        <p:txBody>
          <a:bodyPr vert="horz" lIns="91440" tIns="45720" rIns="91440" bIns="45720" rtlCol="0" anchor="ctr">
            <a:normAutofit fontScale="97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8200" b="1" dirty="0" smtClean="0">
                <a:solidFill>
                  <a:srgbClr val="92D050"/>
                </a:solidFill>
              </a:rPr>
              <a:t>$</a:t>
            </a:r>
            <a:endParaRPr lang="en-US" b="1" dirty="0">
              <a:solidFill>
                <a:srgbClr val="92D050"/>
              </a:solidFill>
            </a:endParaRPr>
          </a:p>
        </p:txBody>
      </p:sp>
    </p:spTree>
    <p:extLst>
      <p:ext uri="{BB962C8B-B14F-4D97-AF65-F5344CB8AC3E}">
        <p14:creationId xmlns:p14="http://schemas.microsoft.com/office/powerpoint/2010/main" val="3975713037"/>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7535"/>
            <a:ext cx="8229600" cy="1143000"/>
          </a:xfrm>
        </p:spPr>
        <p:txBody>
          <a:bodyPr>
            <a:normAutofit fontScale="90000"/>
          </a:bodyPr>
          <a:lstStyle/>
          <a:p>
            <a:pPr lvl="1" algn="ctr" rtl="0">
              <a:spcBef>
                <a:spcPct val="0"/>
              </a:spcBef>
            </a:pPr>
            <a:r>
              <a:rPr lang="en-US" sz="102400" dirty="0" smtClean="0">
                <a:solidFill>
                  <a:srgbClr val="00B0F0"/>
                </a:solidFill>
              </a:rPr>
              <a:t>∞</a:t>
            </a:r>
            <a:endParaRPr lang="en-US" sz="102400" dirty="0">
              <a:solidFill>
                <a:srgbClr val="00B0F0"/>
              </a:solidFill>
            </a:endParaRPr>
          </a:p>
        </p:txBody>
      </p:sp>
      <p:sp>
        <p:nvSpPr>
          <p:cNvPr id="3" name="Content Placeholder 2"/>
          <p:cNvSpPr>
            <a:spLocks noGrp="1"/>
          </p:cNvSpPr>
          <p:nvPr>
            <p:ph idx="1"/>
          </p:nvPr>
        </p:nvSpPr>
        <p:spPr>
          <a:xfrm>
            <a:off x="457200" y="3810000"/>
            <a:ext cx="8229600" cy="3229654"/>
          </a:xfrm>
        </p:spPr>
        <p:txBody>
          <a:bodyPr>
            <a:noAutofit/>
          </a:bodyPr>
          <a:lstStyle/>
          <a:p>
            <a:r>
              <a:rPr lang="en-US" sz="3600" dirty="0" smtClean="0"/>
              <a:t>Resource allocation (scaling) is:</a:t>
            </a:r>
          </a:p>
          <a:p>
            <a:pPr lvl="1"/>
            <a:r>
              <a:rPr lang="en-US" sz="3200" dirty="0" smtClean="0"/>
              <a:t>Horizontal</a:t>
            </a:r>
          </a:p>
          <a:p>
            <a:pPr lvl="1"/>
            <a:r>
              <a:rPr lang="en-US" sz="3200" dirty="0" smtClean="0"/>
              <a:t>Bi-directional</a:t>
            </a:r>
          </a:p>
          <a:p>
            <a:pPr lvl="1"/>
            <a:r>
              <a:rPr lang="en-US" sz="3200" dirty="0" smtClean="0"/>
              <a:t>Automatable</a:t>
            </a:r>
          </a:p>
          <a:p>
            <a:pPr marL="0" indent="0">
              <a:buNone/>
            </a:pPr>
            <a:r>
              <a:rPr lang="en-US" sz="3600" dirty="0" smtClean="0"/>
              <a:t>The “illusion </a:t>
            </a:r>
            <a:r>
              <a:rPr lang="en-US" sz="3600" dirty="0"/>
              <a:t>of infinite resources</a:t>
            </a:r>
            <a:r>
              <a:rPr lang="en-US" sz="3600" dirty="0" smtClean="0"/>
              <a:t>”</a:t>
            </a:r>
            <a:endParaRPr lang="en-US" sz="2800" dirty="0" smtClean="0"/>
          </a:p>
        </p:txBody>
      </p:sp>
      <p:sp>
        <p:nvSpPr>
          <p:cNvPr id="4" name="Title 1"/>
          <p:cNvSpPr txBox="1">
            <a:spLocks/>
          </p:cNvSpPr>
          <p:nvPr/>
        </p:nvSpPr>
        <p:spPr>
          <a:xfrm>
            <a:off x="4343400" y="4495800"/>
            <a:ext cx="4800600" cy="1674875"/>
          </a:xfrm>
          <a:prstGeom prst="rect">
            <a:avLst/>
          </a:prstGeom>
          <a:solidFill>
            <a:srgbClr val="00B0F0"/>
          </a:solidFill>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Resource </a:t>
            </a:r>
          </a:p>
          <a:p>
            <a:r>
              <a:rPr lang="en-US" dirty="0" smtClean="0"/>
              <a:t>Allocation</a:t>
            </a:r>
            <a:endParaRPr lang="en-US" dirty="0"/>
          </a:p>
        </p:txBody>
      </p:sp>
    </p:spTree>
    <p:extLst>
      <p:ext uri="{BB962C8B-B14F-4D97-AF65-F5344CB8AC3E}">
        <p14:creationId xmlns:p14="http://schemas.microsoft.com/office/powerpoint/2010/main" val="34298438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Integrated Surface Area</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873" y="1606300"/>
            <a:ext cx="8908256" cy="5095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303064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err="1" smtClean="0"/>
              <a:t>www.pageofphotos.com</a:t>
            </a:r>
            <a:endParaRPr lang="en-US" sz="6000" b="1" dirty="0"/>
          </a:p>
        </p:txBody>
      </p:sp>
      <p:sp>
        <p:nvSpPr>
          <p:cNvPr id="3" name="Content Placeholder 2"/>
          <p:cNvSpPr>
            <a:spLocks noGrp="1"/>
          </p:cNvSpPr>
          <p:nvPr>
            <p:ph idx="1"/>
          </p:nvPr>
        </p:nvSpPr>
        <p:spPr>
          <a:xfrm>
            <a:off x="457200" y="1600206"/>
            <a:ext cx="8686800" cy="5257794"/>
          </a:xfrm>
        </p:spPr>
        <p:txBody>
          <a:bodyPr>
            <a:normAutofit lnSpcReduction="10000"/>
          </a:bodyPr>
          <a:lstStyle/>
          <a:p>
            <a:r>
              <a:rPr lang="en-US" dirty="0" smtClean="0"/>
              <a:t>Simple idea, simple app</a:t>
            </a:r>
          </a:p>
          <a:p>
            <a:r>
              <a:rPr lang="en-US" dirty="0" smtClean="0"/>
              <a:t>Two-tiers: web tier (one server) + database</a:t>
            </a:r>
          </a:p>
          <a:p>
            <a:r>
              <a:rPr lang="en-US" dirty="0" smtClean="0"/>
              <a:t>What’s the problem?</a:t>
            </a:r>
          </a:p>
          <a:p>
            <a:endParaRPr lang="en-US" dirty="0"/>
          </a:p>
          <a:p>
            <a:r>
              <a:rPr lang="en-US" sz="4000" dirty="0" smtClean="0"/>
              <a:t>But… what’s WRONG with this architecture?</a:t>
            </a:r>
          </a:p>
          <a:p>
            <a:r>
              <a:rPr lang="en-US" sz="4000" dirty="0" smtClean="0"/>
              <a:t>Different ≠ WRONG. </a:t>
            </a:r>
            <a:br>
              <a:rPr lang="en-US" sz="4000" dirty="0" smtClean="0"/>
            </a:br>
            <a:r>
              <a:rPr lang="en-US" sz="4000" dirty="0" smtClean="0"/>
              <a:t>Use the right tool for the job. Some apps are simply not good fit for cloud.</a:t>
            </a:r>
          </a:p>
        </p:txBody>
      </p:sp>
      <p:sp>
        <p:nvSpPr>
          <p:cNvPr id="4" name="TextBox 3"/>
          <p:cNvSpPr txBox="1"/>
          <p:nvPr/>
        </p:nvSpPr>
        <p:spPr>
          <a:xfrm>
            <a:off x="7312455" y="2820010"/>
            <a:ext cx="2131465" cy="2646878"/>
          </a:xfrm>
          <a:prstGeom prst="rect">
            <a:avLst/>
          </a:prstGeom>
          <a:noFill/>
        </p:spPr>
        <p:txBody>
          <a:bodyPr wrap="square" rtlCol="0">
            <a:spAutoFit/>
          </a:bodyPr>
          <a:lstStyle/>
          <a:p>
            <a:r>
              <a:rPr lang="en-US" sz="16600" dirty="0">
                <a:solidFill>
                  <a:srgbClr val="00B050"/>
                </a:solidFill>
              </a:rPr>
              <a:t>?</a:t>
            </a:r>
            <a:endParaRPr lang="en-US" sz="3200" dirty="0"/>
          </a:p>
        </p:txBody>
      </p:sp>
    </p:spTree>
    <p:extLst>
      <p:ext uri="{BB962C8B-B14F-4D97-AF65-F5344CB8AC3E}">
        <p14:creationId xmlns:p14="http://schemas.microsoft.com/office/powerpoint/2010/main" val="409363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err="1" smtClean="0"/>
              <a:t>www.pageofphotos.com</a:t>
            </a:r>
            <a:endParaRPr lang="en-US" sz="6000" b="1" dirty="0"/>
          </a:p>
        </p:txBody>
      </p:sp>
      <p:sp>
        <p:nvSpPr>
          <p:cNvPr id="3" name="Content Placeholder 2"/>
          <p:cNvSpPr>
            <a:spLocks noGrp="1"/>
          </p:cNvSpPr>
          <p:nvPr>
            <p:ph idx="1"/>
          </p:nvPr>
        </p:nvSpPr>
        <p:spPr>
          <a:xfrm>
            <a:off x="457200" y="1600206"/>
            <a:ext cx="8377730" cy="4873744"/>
          </a:xfrm>
        </p:spPr>
        <p:txBody>
          <a:bodyPr>
            <a:normAutofit fontScale="92500" lnSpcReduction="10000"/>
          </a:bodyPr>
          <a:lstStyle/>
          <a:p>
            <a:r>
              <a:rPr lang="en-US" dirty="0" smtClean="0"/>
              <a:t>Simple idea, simple app</a:t>
            </a:r>
          </a:p>
          <a:p>
            <a:r>
              <a:rPr lang="en-US" dirty="0" smtClean="0"/>
              <a:t>Two-tiers: web tier (one server) + database</a:t>
            </a:r>
          </a:p>
          <a:p>
            <a:r>
              <a:rPr lang="en-US" dirty="0" smtClean="0"/>
              <a:t>What can go wrong</a:t>
            </a:r>
          </a:p>
          <a:p>
            <a:endParaRPr lang="en-US" dirty="0"/>
          </a:p>
          <a:p>
            <a:r>
              <a:rPr lang="en-US" dirty="0" smtClean="0"/>
              <a:t>We’ll reexamine</a:t>
            </a:r>
          </a:p>
          <a:p>
            <a:pPr marL="914400" lvl="1" indent="-514350">
              <a:buFont typeface="+mj-lt"/>
              <a:buAutoNum type="arabicPeriod"/>
            </a:pPr>
            <a:r>
              <a:rPr lang="en-US" b="1" dirty="0"/>
              <a:t>Scaling </a:t>
            </a:r>
            <a:r>
              <a:rPr lang="en-US" b="1" dirty="0" smtClean="0"/>
              <a:t>the web tier</a:t>
            </a:r>
          </a:p>
          <a:p>
            <a:pPr marL="914400" lvl="1" indent="-514350">
              <a:buFont typeface="+mj-lt"/>
              <a:buAutoNum type="arabicPeriod"/>
            </a:pPr>
            <a:r>
              <a:rPr lang="en-US" b="1" dirty="0" smtClean="0"/>
              <a:t>Scaling the service tier</a:t>
            </a:r>
            <a:endParaRPr lang="en-US" dirty="0"/>
          </a:p>
          <a:p>
            <a:pPr marL="914400" lvl="1" indent="-514350">
              <a:buFont typeface="+mj-lt"/>
              <a:buAutoNum type="arabicPeriod"/>
            </a:pPr>
            <a:r>
              <a:rPr lang="en-US" b="1" dirty="0"/>
              <a:t>Scaling </a:t>
            </a:r>
            <a:r>
              <a:rPr lang="en-US" b="1" dirty="0" smtClean="0"/>
              <a:t>the data tier</a:t>
            </a:r>
            <a:endParaRPr lang="en-US" b="1" dirty="0"/>
          </a:p>
          <a:p>
            <a:pPr marL="914400" lvl="1" indent="-514350">
              <a:buFont typeface="+mj-lt"/>
              <a:buAutoNum type="arabicPeriod"/>
            </a:pPr>
            <a:r>
              <a:rPr lang="en-US" b="1" dirty="0" smtClean="0"/>
              <a:t>Handling failure</a:t>
            </a:r>
          </a:p>
          <a:p>
            <a:pPr marL="914400" lvl="1" indent="-514350">
              <a:buFont typeface="+mj-lt"/>
              <a:buAutoNum type="arabicPeriod"/>
            </a:pPr>
            <a:r>
              <a:rPr lang="en-US" b="1" dirty="0" smtClean="0"/>
              <a:t>Operational efficiency (scale the app, not the team!)</a:t>
            </a:r>
          </a:p>
        </p:txBody>
      </p:sp>
    </p:spTree>
    <p:extLst>
      <p:ext uri="{BB962C8B-B14F-4D97-AF65-F5344CB8AC3E}">
        <p14:creationId xmlns:p14="http://schemas.microsoft.com/office/powerpoint/2010/main" val="4278699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Horizontal Scaling Compute Pattern</a:t>
            </a:r>
            <a:endParaRPr lang="en-US" dirty="0"/>
          </a:p>
        </p:txBody>
      </p:sp>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effectLst>
                  <a:outerShdw blurRad="38100" dist="38100" dir="2700000" algn="tl">
                    <a:srgbClr val="000000">
                      <a:alpha val="43137"/>
                    </a:srgbClr>
                  </a:outerShdw>
                </a:effectLst>
              </a:rPr>
              <a:t>p</a:t>
            </a:r>
            <a:r>
              <a:rPr lang="en-US" sz="2800" dirty="0" smtClean="0">
                <a:effectLst>
                  <a:outerShdw blurRad="38100" dist="38100" dir="2700000" algn="tl">
                    <a:srgbClr val="000000">
                      <a:alpha val="43137"/>
                    </a:srgbClr>
                  </a:outerShdw>
                </a:effectLst>
              </a:rPr>
              <a:t>attern 1 of 3</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7968513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5030" y="274638"/>
            <a:ext cx="5941769" cy="6199312"/>
          </a:xfrm>
        </p:spPr>
        <p:txBody>
          <a:bodyPr>
            <a:normAutofit/>
          </a:bodyPr>
          <a:lstStyle/>
          <a:p>
            <a:r>
              <a:rPr lang="en-US" dirty="0" smtClean="0"/>
              <a:t>What’s the difference between </a:t>
            </a:r>
            <a:r>
              <a:rPr lang="en-US" b="1" i="1" dirty="0" smtClean="0"/>
              <a:t>performance</a:t>
            </a:r>
            <a:r>
              <a:rPr lang="en-US" dirty="0" smtClean="0"/>
              <a:t> and </a:t>
            </a:r>
            <a:r>
              <a:rPr lang="en-US" b="1" i="1" dirty="0" smtClean="0"/>
              <a:t>scale</a:t>
            </a:r>
            <a:r>
              <a:rPr lang="en-US" dirty="0" smtClean="0"/>
              <a:t>?</a:t>
            </a:r>
            <a:endParaRPr lang="en-US" dirty="0"/>
          </a:p>
        </p:txBody>
      </p:sp>
      <p:sp>
        <p:nvSpPr>
          <p:cNvPr id="4" name="TextBox 3"/>
          <p:cNvSpPr txBox="1"/>
          <p:nvPr/>
        </p:nvSpPr>
        <p:spPr>
          <a:xfrm>
            <a:off x="4575" y="-434839"/>
            <a:ext cx="3044950" cy="7725192"/>
          </a:xfrm>
          <a:prstGeom prst="rect">
            <a:avLst/>
          </a:prstGeom>
          <a:noFill/>
        </p:spPr>
        <p:txBody>
          <a:bodyPr wrap="square" rtlCol="0">
            <a:spAutoFit/>
          </a:bodyPr>
          <a:lstStyle/>
          <a:p>
            <a:r>
              <a:rPr lang="en-US" sz="49600" dirty="0">
                <a:solidFill>
                  <a:srgbClr val="00B050"/>
                </a:solidFill>
              </a:rPr>
              <a:t>?</a:t>
            </a:r>
            <a:endParaRPr lang="en-US" dirty="0"/>
          </a:p>
        </p:txBody>
      </p:sp>
    </p:spTree>
    <p:extLst>
      <p:ext uri="{BB962C8B-B14F-4D97-AF65-F5344CB8AC3E}">
        <p14:creationId xmlns:p14="http://schemas.microsoft.com/office/powerpoint/2010/main" val="23259696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566065" y="1566405"/>
            <a:ext cx="7612375" cy="24359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p:txBody>
          <a:bodyPr/>
          <a:lstStyle/>
          <a:p>
            <a:pPr>
              <a:buNone/>
            </a:pPr>
            <a:r>
              <a:rPr lang="en-US" b="1" dirty="0" smtClean="0"/>
              <a:t>	Common Terminology:</a:t>
            </a:r>
          </a:p>
          <a:p>
            <a:pPr lvl="1">
              <a:buNone/>
            </a:pPr>
            <a:r>
              <a:rPr lang="en-US" dirty="0" smtClean="0"/>
              <a:t>Scaling Up/Down </a:t>
            </a:r>
            <a:r>
              <a:rPr lang="en-US" dirty="0" smtClean="0">
                <a:sym typeface="Wingdings"/>
              </a:rPr>
              <a:t></a:t>
            </a:r>
            <a:r>
              <a:rPr lang="en-US" dirty="0" smtClean="0"/>
              <a:t> Vertical Scaling</a:t>
            </a:r>
          </a:p>
          <a:p>
            <a:pPr lvl="1">
              <a:buNone/>
            </a:pPr>
            <a:r>
              <a:rPr lang="en-US" dirty="0" smtClean="0"/>
              <a:t>Scaling Out/In </a:t>
            </a:r>
            <a:r>
              <a:rPr lang="en-US" dirty="0">
                <a:sym typeface="Wingdings"/>
              </a:rPr>
              <a:t></a:t>
            </a:r>
            <a:r>
              <a:rPr lang="en-US" dirty="0" smtClean="0"/>
              <a:t> Horizontal “Scaling”</a:t>
            </a:r>
          </a:p>
          <a:p>
            <a:pPr lvl="1">
              <a:buNone/>
            </a:pPr>
            <a:r>
              <a:rPr lang="en-US" dirty="0" smtClean="0">
                <a:sym typeface="Wingdings" pitchFamily="2" charset="2"/>
              </a:rPr>
              <a:t> </a:t>
            </a:r>
            <a:r>
              <a:rPr lang="en-US" dirty="0" smtClean="0"/>
              <a:t>But really is </a:t>
            </a:r>
            <a:r>
              <a:rPr lang="en-US" b="1" dirty="0" smtClean="0"/>
              <a:t>Horizontal Resource Allocation</a:t>
            </a:r>
          </a:p>
          <a:p>
            <a:endParaRPr lang="en-US" b="1" dirty="0" smtClean="0"/>
          </a:p>
          <a:p>
            <a:r>
              <a:rPr lang="en-US" sz="4000" b="1" dirty="0" smtClean="0"/>
              <a:t>Architectural Decision</a:t>
            </a:r>
            <a:endParaRPr lang="en-US" dirty="0" smtClean="0"/>
          </a:p>
          <a:p>
            <a:pPr lvl="1"/>
            <a:r>
              <a:rPr lang="en-US" dirty="0" smtClean="0"/>
              <a:t>Big decision… hard to change</a:t>
            </a:r>
          </a:p>
          <a:p>
            <a:endParaRPr lang="en-US" dirty="0" smtClean="0"/>
          </a:p>
        </p:txBody>
      </p:sp>
      <p:sp>
        <p:nvSpPr>
          <p:cNvPr id="2" name="Title 1"/>
          <p:cNvSpPr>
            <a:spLocks noGrp="1"/>
          </p:cNvSpPr>
          <p:nvPr>
            <p:ph type="title"/>
          </p:nvPr>
        </p:nvSpPr>
        <p:spPr/>
        <p:txBody>
          <a:bodyPr>
            <a:normAutofit fontScale="90000"/>
          </a:bodyPr>
          <a:lstStyle/>
          <a:p>
            <a:r>
              <a:rPr lang="en-US" b="1" dirty="0" smtClean="0"/>
              <a:t>Scale Up</a:t>
            </a:r>
            <a:r>
              <a:rPr lang="en-US" dirty="0" smtClean="0"/>
              <a:t> (and Scale Down??)</a:t>
            </a:r>
            <a:br>
              <a:rPr lang="en-US" dirty="0" smtClean="0"/>
            </a:br>
            <a:r>
              <a:rPr lang="en-US" dirty="0" smtClean="0"/>
              <a:t>vs. </a:t>
            </a:r>
            <a:r>
              <a:rPr lang="en-US" b="1" dirty="0" smtClean="0"/>
              <a:t>Horizontal Resourcing</a:t>
            </a:r>
            <a:endParaRPr lang="en-US" dirty="0"/>
          </a:p>
        </p:txBody>
      </p:sp>
    </p:spTree>
    <p:extLst>
      <p:ext uri="{BB962C8B-B14F-4D97-AF65-F5344CB8AC3E}">
        <p14:creationId xmlns:p14="http://schemas.microsoft.com/office/powerpoint/2010/main" val="2698465989"/>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1"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par>
                                <p:cTn id="16" presetID="1" presetClass="entr" presetSubtype="0" fill="hold" grpId="1"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par>
                                <p:cTn id="18" presetID="1" presetClass="entr" presetSubtype="0" fill="hold" grpId="1"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1"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par>
                                <p:cTn id="24" presetID="1" presetClass="entr" presetSubtype="0" fill="hold" grpId="1"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childTnLst>
                                </p:cTn>
                              </p:par>
                              <p:par>
                                <p:cTn id="26" presetID="22" presetClass="entr" presetSubtype="4" fill="hold" grpId="0"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wipe(down)">
                                      <p:cBhvr>
                                        <p:cTn id="2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build="allAtOnce"/>
      <p:bldP spid="3" grpI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laptop"/>
          <p:cNvSpPr>
            <a:spLocks noEditPoints="1" noChangeArrowheads="1"/>
          </p:cNvSpPr>
          <p:nvPr/>
        </p:nvSpPr>
        <p:spPr bwMode="auto">
          <a:xfrm>
            <a:off x="4039133" y="3579645"/>
            <a:ext cx="1217980" cy="91669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p:txBody>
          <a:bodyPr/>
          <a:lstStyle/>
          <a:p>
            <a:r>
              <a:rPr lang="en-US" dirty="0" smtClean="0"/>
              <a:t>Vertical Scaling (“Scaling Up”)</a:t>
            </a:r>
            <a:endParaRPr lang="en-US" dirty="0"/>
          </a:p>
        </p:txBody>
      </p:sp>
      <p:sp>
        <p:nvSpPr>
          <p:cNvPr id="1031" name="laptop"/>
          <p:cNvSpPr>
            <a:spLocks noEditPoints="1" noChangeArrowheads="1"/>
          </p:cNvSpPr>
          <p:nvPr/>
        </p:nvSpPr>
        <p:spPr bwMode="auto">
          <a:xfrm>
            <a:off x="3743248" y="3356953"/>
            <a:ext cx="1809750" cy="1362075"/>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laptop"/>
          <p:cNvSpPr>
            <a:spLocks noEditPoints="1" noChangeArrowheads="1"/>
          </p:cNvSpPr>
          <p:nvPr/>
        </p:nvSpPr>
        <p:spPr bwMode="auto">
          <a:xfrm>
            <a:off x="3434402" y="3124505"/>
            <a:ext cx="2427443" cy="182697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pic>
        <p:nvPicPr>
          <p:cNvPr id="1027" name="Picture 3" descr="C:\Program Files (x86)\Microsoft Office\MEDIA\CAGCAT10\j0205582.wmf"/>
          <p:cNvPicPr>
            <a:picLocks noChangeAspect="1" noChangeArrowheads="1"/>
          </p:cNvPicPr>
          <p:nvPr/>
        </p:nvPicPr>
        <p:blipFill>
          <a:blip r:embed="rId3" cstate="print"/>
          <a:srcRect/>
          <a:stretch>
            <a:fillRect/>
          </a:stretch>
        </p:blipFill>
        <p:spPr bwMode="auto">
          <a:xfrm>
            <a:off x="2136040" y="1732769"/>
            <a:ext cx="5024167" cy="4610443"/>
          </a:xfrm>
          <a:prstGeom prst="rect">
            <a:avLst/>
          </a:prstGeom>
          <a:noFill/>
        </p:spPr>
      </p:pic>
      <p:sp>
        <p:nvSpPr>
          <p:cNvPr id="13" name="server"/>
          <p:cNvSpPr>
            <a:spLocks noEditPoints="1" noChangeArrowheads="1"/>
          </p:cNvSpPr>
          <p:nvPr/>
        </p:nvSpPr>
        <p:spPr bwMode="auto">
          <a:xfrm>
            <a:off x="2136040" y="1297535"/>
            <a:ext cx="5255970" cy="525597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TextBox 13"/>
          <p:cNvSpPr txBox="1"/>
          <p:nvPr/>
        </p:nvSpPr>
        <p:spPr>
          <a:xfrm>
            <a:off x="8225940" y="2515515"/>
            <a:ext cx="608990" cy="1107996"/>
          </a:xfrm>
          <a:prstGeom prst="rect">
            <a:avLst/>
          </a:prstGeom>
          <a:noFill/>
        </p:spPr>
        <p:txBody>
          <a:bodyPr wrap="square" rtlCol="0">
            <a:spAutoFit/>
          </a:bodyPr>
          <a:lstStyle/>
          <a:p>
            <a:r>
              <a:rPr lang="en-US" sz="6600" b="1" dirty="0" smtClean="0"/>
              <a:t>.</a:t>
            </a:r>
            <a:endParaRPr lang="en-US" sz="6600" b="1" dirty="0"/>
          </a:p>
        </p:txBody>
      </p:sp>
      <p:sp>
        <p:nvSpPr>
          <p:cNvPr id="3" name="TextBox 2"/>
          <p:cNvSpPr txBox="1"/>
          <p:nvPr/>
        </p:nvSpPr>
        <p:spPr>
          <a:xfrm>
            <a:off x="4575" y="1256542"/>
            <a:ext cx="5822560" cy="2677656"/>
          </a:xfrm>
          <a:prstGeom prst="rect">
            <a:avLst/>
          </a:prstGeom>
          <a:solidFill>
            <a:schemeClr val="accent3">
              <a:lumMod val="20000"/>
              <a:lumOff val="80000"/>
              <a:alpha val="95000"/>
            </a:schemeClr>
          </a:solidFill>
        </p:spPr>
        <p:txBody>
          <a:bodyPr wrap="square" rtlCol="0">
            <a:spAutoFit/>
          </a:bodyPr>
          <a:lstStyle/>
          <a:p>
            <a:r>
              <a:rPr lang="en-US" sz="2800" b="1" dirty="0" smtClean="0"/>
              <a:t>Resources that can be “Scaled Up”</a:t>
            </a:r>
          </a:p>
          <a:p>
            <a:pPr marL="285750" indent="-285750">
              <a:buFont typeface="Arial" pitchFamily="34" charset="0"/>
              <a:buChar char="•"/>
            </a:pPr>
            <a:r>
              <a:rPr lang="en-US" sz="2800" dirty="0" smtClean="0"/>
              <a:t>Memory: speed, amount </a:t>
            </a:r>
          </a:p>
          <a:p>
            <a:pPr marL="285750" indent="-285750">
              <a:buFont typeface="Arial" pitchFamily="34" charset="0"/>
              <a:buChar char="•"/>
            </a:pPr>
            <a:r>
              <a:rPr lang="en-US" sz="2800" dirty="0" smtClean="0"/>
              <a:t>CPU: speed, number of CPUs</a:t>
            </a:r>
          </a:p>
          <a:p>
            <a:pPr marL="285750" indent="-285750">
              <a:buFont typeface="Arial" pitchFamily="34" charset="0"/>
              <a:buChar char="•"/>
            </a:pPr>
            <a:r>
              <a:rPr lang="en-US" sz="2800" dirty="0" smtClean="0"/>
              <a:t>Disk: speed, size, multiple controllers</a:t>
            </a:r>
          </a:p>
          <a:p>
            <a:pPr marL="285750" indent="-285750">
              <a:buFont typeface="Arial" pitchFamily="34" charset="0"/>
              <a:buChar char="•"/>
            </a:pPr>
            <a:r>
              <a:rPr lang="en-US" sz="2800" dirty="0" smtClean="0"/>
              <a:t>Bandwidth: higher capacity pipe</a:t>
            </a:r>
          </a:p>
          <a:p>
            <a:pPr marL="285750" indent="-285750">
              <a:buFont typeface="Arial" pitchFamily="34" charset="0"/>
              <a:buChar char="•"/>
            </a:pPr>
            <a:r>
              <a:rPr lang="en-US" sz="2800" dirty="0" smtClean="0"/>
              <a:t>… and it sure is </a:t>
            </a:r>
            <a:r>
              <a:rPr lang="en-US" sz="2800" b="1" dirty="0" smtClean="0"/>
              <a:t>EASY</a:t>
            </a:r>
          </a:p>
        </p:txBody>
      </p:sp>
      <p:sp>
        <p:nvSpPr>
          <p:cNvPr id="12" name="TextBox 11"/>
          <p:cNvSpPr txBox="1"/>
          <p:nvPr/>
        </p:nvSpPr>
        <p:spPr>
          <a:xfrm>
            <a:off x="2510271" y="4241899"/>
            <a:ext cx="6633729" cy="2616101"/>
          </a:xfrm>
          <a:prstGeom prst="rect">
            <a:avLst/>
          </a:prstGeom>
          <a:solidFill>
            <a:schemeClr val="accent3">
              <a:lumMod val="20000"/>
              <a:lumOff val="80000"/>
              <a:alpha val="95000"/>
            </a:schemeClr>
          </a:solidFill>
        </p:spPr>
        <p:txBody>
          <a:bodyPr wrap="square" rtlCol="0">
            <a:spAutoFit/>
          </a:bodyPr>
          <a:lstStyle/>
          <a:p>
            <a:r>
              <a:rPr lang="en-US" sz="2800" b="1" dirty="0" smtClean="0"/>
              <a:t>Downsides of Scaling Up</a:t>
            </a:r>
          </a:p>
          <a:p>
            <a:pPr marL="285750" indent="-285750">
              <a:buFont typeface="Arial" pitchFamily="34" charset="0"/>
              <a:buChar char="•"/>
            </a:pPr>
            <a:r>
              <a:rPr lang="en-US" sz="2800" dirty="0" smtClean="0"/>
              <a:t>Hard Upper Limit</a:t>
            </a:r>
          </a:p>
          <a:p>
            <a:pPr marL="285750" indent="-285750">
              <a:buFont typeface="Arial" pitchFamily="34" charset="0"/>
              <a:buChar char="•"/>
            </a:pPr>
            <a:r>
              <a:rPr lang="en-US" sz="2800" dirty="0" smtClean="0"/>
              <a:t>HIGH END HARDWARE </a:t>
            </a:r>
            <a:r>
              <a:rPr lang="en-US" sz="2800" dirty="0" smtClean="0">
                <a:sym typeface="Wingdings" pitchFamily="2" charset="2"/>
              </a:rPr>
              <a:t> </a:t>
            </a:r>
            <a:r>
              <a:rPr lang="en-US" sz="2800" dirty="0" smtClean="0"/>
              <a:t>HIGH END CO$T</a:t>
            </a:r>
          </a:p>
          <a:p>
            <a:pPr marL="285750" indent="-285750">
              <a:buFont typeface="Arial" pitchFamily="34" charset="0"/>
              <a:buChar char="•"/>
            </a:pPr>
            <a:r>
              <a:rPr lang="en-US" sz="2800" dirty="0" smtClean="0"/>
              <a:t>Lower </a:t>
            </a:r>
            <a:r>
              <a:rPr lang="en-US" sz="2800" i="1" dirty="0" smtClean="0"/>
              <a:t>value</a:t>
            </a:r>
            <a:r>
              <a:rPr lang="en-US" sz="2800" dirty="0" smtClean="0"/>
              <a:t> than “commodity hardware”</a:t>
            </a:r>
          </a:p>
          <a:p>
            <a:pPr marL="285750" indent="-285750">
              <a:buFont typeface="Arial" pitchFamily="34" charset="0"/>
              <a:buChar char="•"/>
            </a:pPr>
            <a:r>
              <a:rPr lang="en-US" sz="2800" dirty="0" smtClean="0"/>
              <a:t>May have no other choice (architectural)</a:t>
            </a:r>
          </a:p>
          <a:p>
            <a:pPr marL="285750" indent="-285750">
              <a:buFont typeface="Arial" pitchFamily="34" charset="0"/>
              <a:buChar char="•"/>
            </a:pPr>
            <a:endParaRPr lang="en-US" sz="2400" dirty="0"/>
          </a:p>
        </p:txBody>
      </p:sp>
    </p:spTree>
    <p:extLst>
      <p:ext uri="{BB962C8B-B14F-4D97-AF65-F5344CB8AC3E}">
        <p14:creationId xmlns:p14="http://schemas.microsoft.com/office/powerpoint/2010/main" val="1059224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31"/>
                                        </p:tgtEl>
                                        <p:attrNameLst>
                                          <p:attrName>style.visibility</p:attrName>
                                        </p:attrNameLst>
                                      </p:cBhvr>
                                      <p:to>
                                        <p:strVal val="visible"/>
                                      </p:to>
                                    </p:set>
                                    <p:animEffect transition="in" filter="wipe(down)">
                                      <p:cBhvr>
                                        <p:cTn id="7" dur="2000"/>
                                        <p:tgtEl>
                                          <p:spTgt spid="10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27"/>
                                        </p:tgtEl>
                                        <p:attrNameLst>
                                          <p:attrName>style.visibility</p:attrName>
                                        </p:attrNameLst>
                                      </p:cBhvr>
                                      <p:to>
                                        <p:strVal val="visible"/>
                                      </p:to>
                                    </p:set>
                                    <p:animEffect transition="in" filter="wipe(down)">
                                      <p:cBhvr>
                                        <p:cTn id="17" dur="1000"/>
                                        <p:tgtEl>
                                          <p:spTgt spid="102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childTnLst>
                          </p:cTn>
                        </p:par>
                        <p:par>
                          <p:cTn id="23" fill="hold">
                            <p:stCondLst>
                              <p:cond delay="500"/>
                            </p:stCondLst>
                            <p:childTnLst>
                              <p:par>
                                <p:cTn id="24" presetID="3" presetClass="entr" presetSubtype="1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linds(horizontal)">
                                      <p:cBhvr>
                                        <p:cTn id="26" dur="500"/>
                                        <p:tgtEl>
                                          <p:spTgt spid="14"/>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1" grpId="0" animBg="1"/>
      <p:bldP spid="10" grpId="0" animBg="1"/>
      <p:bldP spid="13" grpId="0" animBg="1"/>
      <p:bldP spid="14" grpId="0"/>
      <p:bldP spid="3" grpId="0" animBg="1"/>
      <p:bldP spid="1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Scaling Horizontally: Adding Boxes</a:t>
            </a:r>
            <a:endParaRPr lang="en-US" dirty="0"/>
          </a:p>
        </p:txBody>
      </p:sp>
      <p:sp>
        <p:nvSpPr>
          <p:cNvPr id="1032" name="server"/>
          <p:cNvSpPr>
            <a:spLocks noEditPoints="1" noChangeArrowheads="1"/>
          </p:cNvSpPr>
          <p:nvPr/>
        </p:nvSpPr>
        <p:spPr bwMode="auto">
          <a:xfrm>
            <a:off x="51896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server"/>
          <p:cNvSpPr>
            <a:spLocks noEditPoints="1" noChangeArrowheads="1"/>
          </p:cNvSpPr>
          <p:nvPr/>
        </p:nvSpPr>
        <p:spPr bwMode="auto">
          <a:xfrm>
            <a:off x="279147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Plus 9"/>
          <p:cNvSpPr/>
          <p:nvPr/>
        </p:nvSpPr>
        <p:spPr>
          <a:xfrm>
            <a:off x="2057210" y="187499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erver"/>
          <p:cNvSpPr>
            <a:spLocks noEditPoints="1" noChangeArrowheads="1"/>
          </p:cNvSpPr>
          <p:nvPr/>
        </p:nvSpPr>
        <p:spPr bwMode="auto">
          <a:xfrm>
            <a:off x="5024991" y="143942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Plus 15"/>
          <p:cNvSpPr/>
          <p:nvPr/>
        </p:nvSpPr>
        <p:spPr>
          <a:xfrm>
            <a:off x="4290722" y="187584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server"/>
          <p:cNvSpPr>
            <a:spLocks noEditPoints="1" noChangeArrowheads="1"/>
          </p:cNvSpPr>
          <p:nvPr/>
        </p:nvSpPr>
        <p:spPr bwMode="auto">
          <a:xfrm>
            <a:off x="1153701" y="235170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Plus 19"/>
          <p:cNvSpPr/>
          <p:nvPr/>
        </p:nvSpPr>
        <p:spPr>
          <a:xfrm>
            <a:off x="419432" y="278811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server"/>
          <p:cNvSpPr>
            <a:spLocks noEditPoints="1" noChangeArrowheads="1"/>
          </p:cNvSpPr>
          <p:nvPr/>
        </p:nvSpPr>
        <p:spPr bwMode="auto">
          <a:xfrm>
            <a:off x="3387213" y="235254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2" name="Plus 21"/>
          <p:cNvSpPr/>
          <p:nvPr/>
        </p:nvSpPr>
        <p:spPr>
          <a:xfrm>
            <a:off x="2652944" y="278896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server"/>
          <p:cNvSpPr>
            <a:spLocks noEditPoints="1" noChangeArrowheads="1"/>
          </p:cNvSpPr>
          <p:nvPr/>
        </p:nvSpPr>
        <p:spPr bwMode="auto">
          <a:xfrm>
            <a:off x="5626530" y="235254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4" name="Plus 23"/>
          <p:cNvSpPr/>
          <p:nvPr/>
        </p:nvSpPr>
        <p:spPr>
          <a:xfrm>
            <a:off x="4892261" y="278896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server"/>
          <p:cNvSpPr>
            <a:spLocks noEditPoints="1" noChangeArrowheads="1"/>
          </p:cNvSpPr>
          <p:nvPr/>
        </p:nvSpPr>
        <p:spPr bwMode="auto">
          <a:xfrm>
            <a:off x="1762691" y="326518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Plus 25"/>
          <p:cNvSpPr/>
          <p:nvPr/>
        </p:nvSpPr>
        <p:spPr>
          <a:xfrm>
            <a:off x="1028422" y="370159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server"/>
          <p:cNvSpPr>
            <a:spLocks noEditPoints="1" noChangeArrowheads="1"/>
          </p:cNvSpPr>
          <p:nvPr/>
        </p:nvSpPr>
        <p:spPr bwMode="auto">
          <a:xfrm>
            <a:off x="3996203" y="326603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Plus 27"/>
          <p:cNvSpPr/>
          <p:nvPr/>
        </p:nvSpPr>
        <p:spPr>
          <a:xfrm>
            <a:off x="3261934" y="370244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server"/>
          <p:cNvSpPr>
            <a:spLocks noEditPoints="1" noChangeArrowheads="1"/>
          </p:cNvSpPr>
          <p:nvPr/>
        </p:nvSpPr>
        <p:spPr bwMode="auto">
          <a:xfrm>
            <a:off x="6235520" y="326603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Plus 29"/>
          <p:cNvSpPr/>
          <p:nvPr/>
        </p:nvSpPr>
        <p:spPr>
          <a:xfrm>
            <a:off x="5501251" y="370244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server"/>
          <p:cNvSpPr>
            <a:spLocks noEditPoints="1" noChangeArrowheads="1"/>
          </p:cNvSpPr>
          <p:nvPr/>
        </p:nvSpPr>
        <p:spPr bwMode="auto">
          <a:xfrm>
            <a:off x="2371681" y="4178186"/>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2" name="Plus 31"/>
          <p:cNvSpPr/>
          <p:nvPr/>
        </p:nvSpPr>
        <p:spPr>
          <a:xfrm>
            <a:off x="1637412" y="4614599"/>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server"/>
          <p:cNvSpPr>
            <a:spLocks noEditPoints="1" noChangeArrowheads="1"/>
          </p:cNvSpPr>
          <p:nvPr/>
        </p:nvSpPr>
        <p:spPr bwMode="auto">
          <a:xfrm>
            <a:off x="4605193" y="417903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4" name="Plus 33"/>
          <p:cNvSpPr/>
          <p:nvPr/>
        </p:nvSpPr>
        <p:spPr>
          <a:xfrm>
            <a:off x="3870924" y="461544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server"/>
          <p:cNvSpPr>
            <a:spLocks noEditPoints="1" noChangeArrowheads="1"/>
          </p:cNvSpPr>
          <p:nvPr/>
        </p:nvSpPr>
        <p:spPr bwMode="auto">
          <a:xfrm>
            <a:off x="6844510" y="417903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6" name="Plus 35"/>
          <p:cNvSpPr/>
          <p:nvPr/>
        </p:nvSpPr>
        <p:spPr>
          <a:xfrm>
            <a:off x="6110241" y="461544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server"/>
          <p:cNvSpPr>
            <a:spLocks noEditPoints="1" noChangeArrowheads="1"/>
          </p:cNvSpPr>
          <p:nvPr/>
        </p:nvSpPr>
        <p:spPr bwMode="auto">
          <a:xfrm>
            <a:off x="2980671" y="5091671"/>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Plus 37"/>
          <p:cNvSpPr/>
          <p:nvPr/>
        </p:nvSpPr>
        <p:spPr>
          <a:xfrm>
            <a:off x="2246402" y="5528084"/>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server"/>
          <p:cNvSpPr>
            <a:spLocks noEditPoints="1" noChangeArrowheads="1"/>
          </p:cNvSpPr>
          <p:nvPr/>
        </p:nvSpPr>
        <p:spPr bwMode="auto">
          <a:xfrm>
            <a:off x="5214183" y="50925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Plus 39"/>
          <p:cNvSpPr/>
          <p:nvPr/>
        </p:nvSpPr>
        <p:spPr>
          <a:xfrm>
            <a:off x="4479914" y="552893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server"/>
          <p:cNvSpPr>
            <a:spLocks noEditPoints="1" noChangeArrowheads="1"/>
          </p:cNvSpPr>
          <p:nvPr/>
        </p:nvSpPr>
        <p:spPr bwMode="auto">
          <a:xfrm>
            <a:off x="7453500" y="50925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Plus 41"/>
          <p:cNvSpPr/>
          <p:nvPr/>
        </p:nvSpPr>
        <p:spPr>
          <a:xfrm>
            <a:off x="6719231" y="552893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6398970" y="1147415"/>
            <a:ext cx="2740455" cy="2677656"/>
          </a:xfrm>
          <a:prstGeom prst="rect">
            <a:avLst/>
          </a:prstGeom>
          <a:solidFill>
            <a:schemeClr val="bg2">
              <a:lumMod val="90000"/>
            </a:schemeClr>
          </a:solidFill>
        </p:spPr>
        <p:txBody>
          <a:bodyPr wrap="square" rtlCol="0">
            <a:spAutoFit/>
          </a:bodyPr>
          <a:lstStyle/>
          <a:p>
            <a:pPr algn="ctr"/>
            <a:r>
              <a:rPr lang="en-US" sz="2400" b="1" dirty="0"/>
              <a:t>A</a:t>
            </a:r>
            <a:r>
              <a:rPr lang="en-US" sz="2400" b="1" dirty="0" smtClean="0"/>
              <a:t>utonomous nodes </a:t>
            </a:r>
            <a:br>
              <a:rPr lang="en-US" sz="2400" b="1" dirty="0" smtClean="0"/>
            </a:br>
            <a:r>
              <a:rPr lang="en-US" sz="2400" dirty="0" smtClean="0"/>
              <a:t>for scalability</a:t>
            </a:r>
          </a:p>
          <a:p>
            <a:pPr algn="ctr"/>
            <a:r>
              <a:rPr lang="en-US" sz="2400" dirty="0"/>
              <a:t>(</a:t>
            </a:r>
            <a:r>
              <a:rPr lang="en-US" sz="2400" dirty="0" smtClean="0"/>
              <a:t>stateless web servers, shared nothing DBs, your custom code in QCW)</a:t>
            </a:r>
            <a:endParaRPr lang="en-US" sz="2400" dirty="0"/>
          </a:p>
        </p:txBody>
      </p:sp>
      <p:sp>
        <p:nvSpPr>
          <p:cNvPr id="43" name="TextBox 42"/>
          <p:cNvSpPr txBox="1"/>
          <p:nvPr/>
        </p:nvSpPr>
        <p:spPr>
          <a:xfrm>
            <a:off x="2268081" y="2352549"/>
            <a:ext cx="3935218" cy="3046988"/>
          </a:xfrm>
          <a:prstGeom prst="rect">
            <a:avLst/>
          </a:prstGeom>
          <a:solidFill>
            <a:srgbClr val="FFFF00"/>
          </a:solidFill>
        </p:spPr>
        <p:txBody>
          <a:bodyPr wrap="square" rtlCol="0">
            <a:spAutoFit/>
          </a:bodyPr>
          <a:lstStyle/>
          <a:p>
            <a:pPr algn="ctr"/>
            <a:r>
              <a:rPr lang="en-US" sz="2400" b="1" dirty="0" smtClean="0"/>
              <a:t>Autonomous nodes</a:t>
            </a:r>
          </a:p>
          <a:p>
            <a:pPr algn="ctr"/>
            <a:r>
              <a:rPr lang="en-US" sz="2400" dirty="0" smtClean="0"/>
              <a:t>*and*</a:t>
            </a:r>
          </a:p>
          <a:p>
            <a:pPr algn="ctr"/>
            <a:r>
              <a:rPr lang="en-US" sz="2400" b="1" dirty="0" smtClean="0"/>
              <a:t>Homogeneous nodes </a:t>
            </a:r>
            <a:br>
              <a:rPr lang="en-US" sz="2400" b="1" dirty="0" smtClean="0"/>
            </a:br>
            <a:r>
              <a:rPr lang="en-US" sz="2400" dirty="0" smtClean="0"/>
              <a:t>for operational simplicity</a:t>
            </a:r>
          </a:p>
          <a:p>
            <a:pPr algn="ctr"/>
            <a:r>
              <a:rPr lang="en-US" sz="2400" dirty="0" smtClean="0"/>
              <a:t>*and*</a:t>
            </a:r>
          </a:p>
          <a:p>
            <a:pPr algn="ctr"/>
            <a:r>
              <a:rPr lang="en-US" sz="2400" b="1" dirty="0" smtClean="0"/>
              <a:t>Anonymous nodes</a:t>
            </a:r>
          </a:p>
          <a:p>
            <a:pPr algn="ctr"/>
            <a:r>
              <a:rPr lang="en-US" sz="2400" dirty="0" smtClean="0"/>
              <a:t>don‘t get emotionally involved!</a:t>
            </a:r>
          </a:p>
        </p:txBody>
      </p:sp>
      <p:sp>
        <p:nvSpPr>
          <p:cNvPr id="44" name="TextBox 43"/>
          <p:cNvSpPr txBox="1"/>
          <p:nvPr/>
        </p:nvSpPr>
        <p:spPr>
          <a:xfrm>
            <a:off x="518970" y="5642953"/>
            <a:ext cx="8011466" cy="1077218"/>
          </a:xfrm>
          <a:prstGeom prst="rect">
            <a:avLst/>
          </a:prstGeom>
          <a:solidFill>
            <a:srgbClr val="00B050"/>
          </a:solidFill>
        </p:spPr>
        <p:txBody>
          <a:bodyPr wrap="square" rtlCol="0">
            <a:spAutoFit/>
          </a:bodyPr>
          <a:lstStyle/>
          <a:p>
            <a:pPr algn="ctr"/>
            <a:r>
              <a:rPr lang="en-US" sz="3200" b="1" dirty="0" smtClean="0"/>
              <a:t>This is how the CLOUD works *and*</a:t>
            </a:r>
          </a:p>
          <a:p>
            <a:pPr algn="ctr"/>
            <a:r>
              <a:rPr lang="en-US" sz="3200" b="1" dirty="0" smtClean="0"/>
              <a:t>This is how YOUR CLOUD-NATIVE APP WORKS</a:t>
            </a:r>
          </a:p>
        </p:txBody>
      </p:sp>
    </p:spTree>
    <p:extLst>
      <p:ext uri="{BB962C8B-B14F-4D97-AF65-F5344CB8AC3E}">
        <p14:creationId xmlns:p14="http://schemas.microsoft.com/office/powerpoint/2010/main" val="292521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down)">
                                      <p:cBhvr>
                                        <p:cTn id="16" dur="500"/>
                                        <p:tgtEl>
                                          <p:spTgt spid="16"/>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childTnLst>
                          </p:cTn>
                        </p:par>
                        <p:par>
                          <p:cTn id="61" fill="hold">
                            <p:stCondLst>
                              <p:cond delay="0"/>
                            </p:stCondLst>
                            <p:childTnLst>
                              <p:par>
                                <p:cTn id="62" presetID="1" presetClass="entr" presetSubtype="0" fill="hold" grpId="0" nodeType="afterEffect">
                                  <p:stCondLst>
                                    <p:cond delay="0"/>
                                  </p:stCondLst>
                                  <p:childTnLst>
                                    <p:set>
                                      <p:cBhvr>
                                        <p:cTn id="63" dur="1" fill="hold">
                                          <p:stCondLst>
                                            <p:cond delay="0"/>
                                          </p:stCondLst>
                                        </p:cTn>
                                        <p:tgtEl>
                                          <p:spTgt spid="38"/>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3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40"/>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39"/>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42"/>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41"/>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3"/>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43"/>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grpId="0" nodeType="clickEffect">
                                  <p:stCondLst>
                                    <p:cond delay="0"/>
                                  </p:stCondLst>
                                  <p:childTnLst>
                                    <p:set>
                                      <p:cBhvr>
                                        <p:cTn id="85"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5" grpId="0" animBg="1"/>
      <p:bldP spid="1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3" grpId="0" animBg="1"/>
      <p:bldP spid="43" grpId="0" animBg="1"/>
      <p:bldP spid="4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807796" y="5255970"/>
            <a:ext cx="3535188" cy="954107"/>
          </a:xfrm>
          <a:prstGeom prst="rect">
            <a:avLst/>
          </a:prstGeom>
          <a:noFill/>
        </p:spPr>
        <p:txBody>
          <a:bodyPr wrap="square" rtlCol="0">
            <a:spAutoFit/>
          </a:bodyPr>
          <a:lstStyle/>
          <a:p>
            <a:pPr algn="ctr"/>
            <a:r>
              <a:rPr lang="en-US" sz="2800" b="1" dirty="0" smtClean="0"/>
              <a:t>Load Balancer</a:t>
            </a:r>
          </a:p>
          <a:p>
            <a:pPr algn="ctr"/>
            <a:r>
              <a:rPr lang="en-US" sz="2800" b="1" dirty="0" smtClean="0"/>
              <a:t>(Cloud Service)</a:t>
            </a:r>
            <a:endParaRPr lang="en-US" sz="2800" b="1" dirty="0"/>
          </a:p>
        </p:txBody>
      </p:sp>
      <p:sp>
        <p:nvSpPr>
          <p:cNvPr id="1032" name="server"/>
          <p:cNvSpPr>
            <a:spLocks noEditPoints="1" noChangeArrowheads="1"/>
          </p:cNvSpPr>
          <p:nvPr/>
        </p:nvSpPr>
        <p:spPr bwMode="auto">
          <a:xfrm>
            <a:off x="51896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server"/>
          <p:cNvSpPr>
            <a:spLocks noEditPoints="1" noChangeArrowheads="1"/>
          </p:cNvSpPr>
          <p:nvPr/>
        </p:nvSpPr>
        <p:spPr bwMode="auto">
          <a:xfrm>
            <a:off x="279147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server"/>
          <p:cNvSpPr>
            <a:spLocks noEditPoints="1" noChangeArrowheads="1"/>
          </p:cNvSpPr>
          <p:nvPr/>
        </p:nvSpPr>
        <p:spPr bwMode="auto">
          <a:xfrm>
            <a:off x="5024991" y="143942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 name="TextBox 2"/>
          <p:cNvSpPr txBox="1"/>
          <p:nvPr/>
        </p:nvSpPr>
        <p:spPr>
          <a:xfrm>
            <a:off x="6398970" y="1602030"/>
            <a:ext cx="2740455" cy="1077218"/>
          </a:xfrm>
          <a:prstGeom prst="rect">
            <a:avLst/>
          </a:prstGeom>
          <a:noFill/>
        </p:spPr>
        <p:txBody>
          <a:bodyPr wrap="square" rtlCol="0">
            <a:spAutoFit/>
          </a:bodyPr>
          <a:lstStyle/>
          <a:p>
            <a:pPr algn="ctr"/>
            <a:r>
              <a:rPr lang="en-US" sz="3200" b="1" dirty="0" smtClean="0"/>
              <a:t>Managed VMs</a:t>
            </a:r>
            <a:br>
              <a:rPr lang="en-US" sz="3200" b="1" dirty="0" smtClean="0"/>
            </a:br>
            <a:r>
              <a:rPr lang="en-US" sz="3200" b="1" dirty="0" smtClean="0"/>
              <a:t>(Cloud Service)</a:t>
            </a:r>
            <a:endParaRPr lang="en-US" sz="3200" dirty="0"/>
          </a:p>
        </p:txBody>
      </p:sp>
      <p:sp>
        <p:nvSpPr>
          <p:cNvPr id="4" name="Left-Right-Up Arrow 3"/>
          <p:cNvSpPr/>
          <p:nvPr/>
        </p:nvSpPr>
        <p:spPr>
          <a:xfrm>
            <a:off x="2205706" y="4342485"/>
            <a:ext cx="2694006" cy="913485"/>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 Arrow 7"/>
          <p:cNvSpPr/>
          <p:nvPr/>
        </p:nvSpPr>
        <p:spPr>
          <a:xfrm rot="18701419">
            <a:off x="2603457" y="3230212"/>
            <a:ext cx="291624" cy="12179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Up Arrow 42"/>
          <p:cNvSpPr/>
          <p:nvPr/>
        </p:nvSpPr>
        <p:spPr>
          <a:xfrm>
            <a:off x="3424217" y="2903135"/>
            <a:ext cx="291624" cy="12179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Up Arrow 43"/>
          <p:cNvSpPr/>
          <p:nvPr/>
        </p:nvSpPr>
        <p:spPr>
          <a:xfrm rot="3078628">
            <a:off x="4239612" y="3263065"/>
            <a:ext cx="291624" cy="12179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457200" y="195808"/>
            <a:ext cx="8229600" cy="1143000"/>
          </a:xfrm>
        </p:spPr>
        <p:txBody>
          <a:bodyPr>
            <a:normAutofit fontScale="90000"/>
          </a:bodyPr>
          <a:lstStyle/>
          <a:p>
            <a:r>
              <a:rPr lang="en-US" dirty="0"/>
              <a:t>Example: Web Tier </a:t>
            </a:r>
            <a:r>
              <a:rPr lang="en-US" dirty="0" smtClean="0"/>
              <a:t>www.pageofphotos.com</a:t>
            </a:r>
            <a:endParaRPr lang="en-US" dirty="0"/>
          </a:p>
        </p:txBody>
      </p:sp>
      <p:pic>
        <p:nvPicPr>
          <p:cNvPr id="12" name="Picture 2" descr="http://upload.wikimedia.org/wikipedia/commons/a/ac/Iceber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9607" y="3319512"/>
            <a:ext cx="2454393" cy="3570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0219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1"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p:cTn id="22" dur="500" fill="hold"/>
                                        <p:tgtEl>
                                          <p:spTgt spid="43"/>
                                        </p:tgtEl>
                                        <p:attrNameLst>
                                          <p:attrName>ppt_w</p:attrName>
                                        </p:attrNameLst>
                                      </p:cBhvr>
                                      <p:tavLst>
                                        <p:tav tm="0">
                                          <p:val>
                                            <p:fltVal val="0"/>
                                          </p:val>
                                        </p:tav>
                                        <p:tav tm="100000">
                                          <p:val>
                                            <p:strVal val="#ppt_w"/>
                                          </p:val>
                                        </p:tav>
                                      </p:tavLst>
                                    </p:anim>
                                    <p:anim calcmode="lin" valueType="num">
                                      <p:cBhvr>
                                        <p:cTn id="23" dur="500" fill="hold"/>
                                        <p:tgtEl>
                                          <p:spTgt spid="43"/>
                                        </p:tgtEl>
                                        <p:attrNameLst>
                                          <p:attrName>ppt_h</p:attrName>
                                        </p:attrNameLst>
                                      </p:cBhvr>
                                      <p:tavLst>
                                        <p:tav tm="0">
                                          <p:val>
                                            <p:fltVal val="0"/>
                                          </p:val>
                                        </p:tav>
                                        <p:tav tm="100000">
                                          <p:val>
                                            <p:strVal val="#ppt_h"/>
                                          </p:val>
                                        </p:tav>
                                      </p:tavLst>
                                    </p:anim>
                                    <p:animEffect transition="in" filter="fade">
                                      <p:cBhvr>
                                        <p:cTn id="24" dur="500"/>
                                        <p:tgtEl>
                                          <p:spTgt spid="43"/>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5" grpId="0" animBg="1"/>
      <p:bldP spid="4" grpId="0" animBg="1"/>
      <p:bldP spid="8" grpId="0" animBg="1"/>
      <p:bldP spid="43" grpId="0" animBg="1"/>
      <p:bldP spid="4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rver"/>
          <p:cNvSpPr>
            <a:spLocks noEditPoints="1" noChangeArrowheads="1"/>
          </p:cNvSpPr>
          <p:nvPr/>
        </p:nvSpPr>
        <p:spPr bwMode="auto">
          <a:xfrm>
            <a:off x="88346" y="2048419"/>
            <a:ext cx="772440" cy="77244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 name="Left-Right-Up Arrow 3"/>
          <p:cNvSpPr/>
          <p:nvPr/>
        </p:nvSpPr>
        <p:spPr>
          <a:xfrm>
            <a:off x="597763" y="3429000"/>
            <a:ext cx="1796004" cy="608990"/>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 Arrow 7"/>
          <p:cNvSpPr/>
          <p:nvPr/>
        </p:nvSpPr>
        <p:spPr>
          <a:xfrm rot="18701419">
            <a:off x="827452" y="2840782"/>
            <a:ext cx="175567" cy="73326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Up Arrow 42"/>
          <p:cNvSpPr/>
          <p:nvPr/>
        </p:nvSpPr>
        <p:spPr>
          <a:xfrm>
            <a:off x="1319050" y="2409691"/>
            <a:ext cx="198815" cy="83036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Up Arrow 43"/>
          <p:cNvSpPr/>
          <p:nvPr/>
        </p:nvSpPr>
        <p:spPr>
          <a:xfrm rot="3078628">
            <a:off x="1977093" y="2866698"/>
            <a:ext cx="180331" cy="75316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049525" y="1397072"/>
            <a:ext cx="5785406" cy="5632311"/>
          </a:xfrm>
          <a:prstGeom prst="rect">
            <a:avLst/>
          </a:prstGeom>
          <a:noFill/>
        </p:spPr>
        <p:txBody>
          <a:bodyPr wrap="square" rtlCol="0">
            <a:spAutoFit/>
          </a:bodyPr>
          <a:lstStyle/>
          <a:p>
            <a:pPr marL="514350" indent="-514350">
              <a:buFont typeface="+mj-lt"/>
              <a:buAutoNum type="arabicPeriod"/>
            </a:pPr>
            <a:r>
              <a:rPr lang="en-US" sz="3600" b="1" dirty="0" smtClean="0"/>
              <a:t>Auto-Scale </a:t>
            </a:r>
          </a:p>
          <a:p>
            <a:pPr marL="971550" lvl="1" indent="-514350">
              <a:buFont typeface="Arial" pitchFamily="34" charset="0"/>
              <a:buChar char="•"/>
            </a:pPr>
            <a:r>
              <a:rPr lang="en-US" sz="3200" dirty="0" smtClean="0"/>
              <a:t>Bidirectional</a:t>
            </a:r>
          </a:p>
          <a:p>
            <a:pPr marL="514350" indent="-514350">
              <a:buFont typeface="+mj-lt"/>
              <a:buAutoNum type="arabicPeriod"/>
            </a:pPr>
            <a:r>
              <a:rPr lang="en-US" sz="3600" b="1" dirty="0" smtClean="0"/>
              <a:t>Nodes can fail</a:t>
            </a:r>
          </a:p>
          <a:p>
            <a:pPr marL="514350" indent="-514350">
              <a:buFont typeface="Arial" pitchFamily="34" charset="0"/>
              <a:buChar char="•"/>
            </a:pPr>
            <a:r>
              <a:rPr lang="en-US" sz="3200" dirty="0" smtClean="0"/>
              <a:t>Auto-Scale is only one cause</a:t>
            </a:r>
          </a:p>
          <a:p>
            <a:pPr marL="514350" indent="-514350">
              <a:buFont typeface="Arial" pitchFamily="34" charset="0"/>
              <a:buChar char="•"/>
            </a:pPr>
            <a:r>
              <a:rPr lang="en-US" sz="3200" dirty="0" smtClean="0"/>
              <a:t>Handle shutdown signals</a:t>
            </a:r>
          </a:p>
          <a:p>
            <a:pPr marL="514350" indent="-514350">
              <a:buFont typeface="Arial" pitchFamily="34" charset="0"/>
              <a:buChar char="•"/>
            </a:pPr>
            <a:r>
              <a:rPr lang="en-US" sz="3200" dirty="0" smtClean="0"/>
              <a:t>Stateless (“like a taxi”)</a:t>
            </a:r>
            <a:br>
              <a:rPr lang="en-US" sz="3200" dirty="0" smtClean="0"/>
            </a:br>
            <a:r>
              <a:rPr lang="en-US" sz="3200" dirty="0" smtClean="0"/>
              <a:t>vs. Sticky Sessions</a:t>
            </a:r>
            <a:endParaRPr lang="en-US" sz="3200" dirty="0"/>
          </a:p>
          <a:p>
            <a:pPr marL="514350" indent="-514350">
              <a:buFont typeface="Arial" pitchFamily="34" charset="0"/>
              <a:buChar char="•"/>
            </a:pPr>
            <a:r>
              <a:rPr lang="en-US" sz="3200" dirty="0" smtClean="0"/>
              <a:t>Stateless nodes</a:t>
            </a:r>
            <a:br>
              <a:rPr lang="en-US" sz="3200" dirty="0" smtClean="0"/>
            </a:br>
            <a:r>
              <a:rPr lang="en-US" sz="3200" dirty="0" smtClean="0"/>
              <a:t>vs. Stateless apps</a:t>
            </a:r>
          </a:p>
          <a:p>
            <a:pPr marL="514350" indent="-514350">
              <a:buFont typeface="Arial" pitchFamily="34" charset="0"/>
              <a:buChar char="•"/>
            </a:pPr>
            <a:r>
              <a:rPr lang="en-US" sz="3200" dirty="0" smtClean="0"/>
              <a:t>N+1 rule </a:t>
            </a:r>
            <a:br>
              <a:rPr lang="en-US" sz="3200" dirty="0" smtClean="0"/>
            </a:br>
            <a:r>
              <a:rPr lang="en-US" sz="3200" dirty="0" smtClean="0"/>
              <a:t>vs. occasional downtime (UX)</a:t>
            </a:r>
            <a:endParaRPr lang="en-US" sz="3200" dirty="0"/>
          </a:p>
        </p:txBody>
      </p:sp>
      <p:sp>
        <p:nvSpPr>
          <p:cNvPr id="13" name="server"/>
          <p:cNvSpPr>
            <a:spLocks noEditPoints="1" noChangeArrowheads="1"/>
          </p:cNvSpPr>
          <p:nvPr/>
        </p:nvSpPr>
        <p:spPr bwMode="auto">
          <a:xfrm>
            <a:off x="1009831" y="1523200"/>
            <a:ext cx="772440" cy="77244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server"/>
          <p:cNvSpPr>
            <a:spLocks noEditPoints="1" noChangeArrowheads="1"/>
          </p:cNvSpPr>
          <p:nvPr/>
        </p:nvSpPr>
        <p:spPr bwMode="auto">
          <a:xfrm>
            <a:off x="2072708" y="2125573"/>
            <a:ext cx="772440" cy="77244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 name="Title 4"/>
          <p:cNvSpPr>
            <a:spLocks noGrp="1"/>
          </p:cNvSpPr>
          <p:nvPr>
            <p:ph type="title"/>
          </p:nvPr>
        </p:nvSpPr>
        <p:spPr>
          <a:xfrm>
            <a:off x="441434" y="384050"/>
            <a:ext cx="8229600" cy="1143000"/>
          </a:xfrm>
        </p:spPr>
        <p:txBody>
          <a:bodyPr>
            <a:normAutofit/>
          </a:bodyPr>
          <a:lstStyle/>
          <a:p>
            <a:r>
              <a:rPr lang="en-US" dirty="0"/>
              <a:t>Horizontal Scaling </a:t>
            </a:r>
            <a:r>
              <a:rPr lang="en-US" dirty="0" smtClean="0"/>
              <a:t>Considerations</a:t>
            </a:r>
            <a:endParaRPr lang="en-US"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29753" y="1289609"/>
            <a:ext cx="2709672" cy="1834896"/>
          </a:xfrm>
          <a:prstGeom prst="rect">
            <a:avLst/>
          </a:prstGeom>
        </p:spPr>
      </p:pic>
    </p:spTree>
    <p:extLst>
      <p:ext uri="{BB962C8B-B14F-4D97-AF65-F5344CB8AC3E}">
        <p14:creationId xmlns:p14="http://schemas.microsoft.com/office/powerpoint/2010/main" val="353009315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5030" y="274638"/>
            <a:ext cx="5941769" cy="6199312"/>
          </a:xfrm>
        </p:spPr>
        <p:txBody>
          <a:bodyPr>
            <a:normAutofit/>
          </a:bodyPr>
          <a:lstStyle/>
          <a:p>
            <a:r>
              <a:rPr lang="en-US" dirty="0" smtClean="0"/>
              <a:t>How many users does your </a:t>
            </a:r>
            <a:r>
              <a:rPr lang="en-US" i="1" dirty="0" smtClean="0"/>
              <a:t>cloud-native</a:t>
            </a:r>
            <a:r>
              <a:rPr lang="en-US" dirty="0" smtClean="0"/>
              <a:t> application need before it needs to be able to horizontally scale?</a:t>
            </a:r>
            <a:endParaRPr lang="en-US" dirty="0"/>
          </a:p>
        </p:txBody>
      </p:sp>
      <p:sp>
        <p:nvSpPr>
          <p:cNvPr id="5" name="TextBox 4"/>
          <p:cNvSpPr txBox="1"/>
          <p:nvPr/>
        </p:nvSpPr>
        <p:spPr>
          <a:xfrm>
            <a:off x="4575" y="-434839"/>
            <a:ext cx="3044950" cy="7725192"/>
          </a:xfrm>
          <a:prstGeom prst="rect">
            <a:avLst/>
          </a:prstGeom>
          <a:noFill/>
        </p:spPr>
        <p:txBody>
          <a:bodyPr wrap="square" rtlCol="0">
            <a:spAutoFit/>
          </a:bodyPr>
          <a:lstStyle/>
          <a:p>
            <a:r>
              <a:rPr lang="en-US" sz="49600" dirty="0">
                <a:solidFill>
                  <a:srgbClr val="00B050"/>
                </a:solidFill>
              </a:rPr>
              <a:t>?</a:t>
            </a:r>
            <a:endParaRPr lang="en-US" dirty="0"/>
          </a:p>
        </p:txBody>
      </p:sp>
    </p:spTree>
    <p:extLst>
      <p:ext uri="{BB962C8B-B14F-4D97-AF65-F5344CB8AC3E}">
        <p14:creationId xmlns:p14="http://schemas.microsoft.com/office/powerpoint/2010/main" val="393495916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Queue-Centric Workflow Pattern</a:t>
            </a:r>
            <a:endParaRPr lang="en-US" dirty="0"/>
          </a:p>
        </p:txBody>
      </p:sp>
      <p:sp>
        <p:nvSpPr>
          <p:cNvPr id="3" name="Title 1"/>
          <p:cNvSpPr txBox="1">
            <a:spLocks/>
          </p:cNvSpPr>
          <p:nvPr/>
        </p:nvSpPr>
        <p:spPr>
          <a:xfrm>
            <a:off x="435198" y="4342484"/>
            <a:ext cx="8229600" cy="213146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t>(</a:t>
            </a:r>
            <a:r>
              <a:rPr lang="en-US" sz="3200" b="1" dirty="0" smtClean="0"/>
              <a:t>QCW</a:t>
            </a:r>
            <a:r>
              <a:rPr lang="en-US" sz="3200" dirty="0" smtClean="0"/>
              <a:t> for short)</a:t>
            </a:r>
            <a:endParaRPr lang="en-US" sz="3200" dirty="0"/>
          </a:p>
        </p:txBody>
      </p:sp>
      <p:sp>
        <p:nvSpPr>
          <p:cNvPr id="4"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effectLst>
                  <a:outerShdw blurRad="38100" dist="38100" dir="2700000" algn="tl">
                    <a:srgbClr val="000000">
                      <a:alpha val="43137"/>
                    </a:srgbClr>
                  </a:outerShdw>
                </a:effectLst>
              </a:rPr>
              <a:t>p</a:t>
            </a:r>
            <a:r>
              <a:rPr lang="en-US" sz="2800" dirty="0" smtClean="0">
                <a:effectLst>
                  <a:outerShdw blurRad="38100" dist="38100" dir="2700000" algn="tl">
                    <a:srgbClr val="000000">
                      <a:alpha val="43137"/>
                    </a:srgbClr>
                  </a:outerShdw>
                </a:effectLst>
              </a:rPr>
              <a:t>attern 2 of 3</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9813442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Extend </a:t>
            </a:r>
            <a:r>
              <a:rPr lang="en-US" b="1" dirty="0"/>
              <a:t>www.pageofphotos.com</a:t>
            </a:r>
            <a:r>
              <a:rPr lang="en-US" dirty="0"/>
              <a:t> </a:t>
            </a:r>
            <a:r>
              <a:rPr lang="en-US" dirty="0" smtClean="0"/>
              <a:t>example into Service Tier</a:t>
            </a:r>
            <a:endParaRPr lang="en-US" dirty="0"/>
          </a:p>
        </p:txBody>
      </p:sp>
      <p:sp>
        <p:nvSpPr>
          <p:cNvPr id="3" name="Content Placeholder 2"/>
          <p:cNvSpPr>
            <a:spLocks noGrp="1"/>
          </p:cNvSpPr>
          <p:nvPr>
            <p:ph idx="1"/>
          </p:nvPr>
        </p:nvSpPr>
        <p:spPr>
          <a:xfrm>
            <a:off x="457200" y="1906525"/>
            <a:ext cx="8229600" cy="4219644"/>
          </a:xfrm>
        </p:spPr>
        <p:txBody>
          <a:bodyPr>
            <a:normAutofit/>
          </a:bodyPr>
          <a:lstStyle/>
          <a:p>
            <a:r>
              <a:rPr lang="en-US" dirty="0" smtClean="0"/>
              <a:t>QCW enables applications where the UI and back-end services are </a:t>
            </a:r>
            <a:r>
              <a:rPr lang="en-US" b="1" dirty="0" smtClean="0"/>
              <a:t>Loosely Coupled</a:t>
            </a:r>
          </a:p>
          <a:p>
            <a:endParaRPr lang="en-US" b="1" dirty="0" smtClean="0"/>
          </a:p>
          <a:p>
            <a:r>
              <a:rPr lang="en-US" dirty="0" smtClean="0"/>
              <a:t>(Compare to CQRS at end if there is interest)</a:t>
            </a:r>
          </a:p>
        </p:txBody>
      </p:sp>
    </p:spTree>
    <p:extLst>
      <p:ext uri="{BB962C8B-B14F-4D97-AF65-F5344CB8AC3E}">
        <p14:creationId xmlns:p14="http://schemas.microsoft.com/office/powerpoint/2010/main" val="167692017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459030"/>
            <a:ext cx="8229600" cy="1143000"/>
          </a:xfrm>
        </p:spPr>
        <p:txBody>
          <a:bodyPr>
            <a:normAutofit fontScale="90000"/>
          </a:bodyPr>
          <a:lstStyle/>
          <a:p>
            <a:r>
              <a:rPr lang="en-US" dirty="0" smtClean="0"/>
              <a:t>QCW Example: User </a:t>
            </a:r>
            <a:r>
              <a:rPr lang="en-US" dirty="0"/>
              <a:t>Uploads Photo www.pageofphotos.com</a:t>
            </a:r>
            <a:endParaRPr lang="en-US" dirty="0" smtClean="0"/>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Web Server</a:t>
            </a:r>
            <a:endParaRPr lang="en-US" dirty="0"/>
          </a:p>
        </p:txBody>
      </p:sp>
      <p:sp>
        <p:nvSpPr>
          <p:cNvPr id="5" name="Rounded Rectangle 4"/>
          <p:cNvSpPr/>
          <p:nvPr/>
        </p:nvSpPr>
        <p:spPr bwMode="auto">
          <a:xfrm>
            <a:off x="6553201" y="2819400"/>
            <a:ext cx="1368245"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Compute Service</a:t>
            </a:r>
            <a:endParaRPr lang="en-US" dirty="0"/>
          </a:p>
        </p:txBody>
      </p:sp>
      <p:sp>
        <p:nvSpPr>
          <p:cNvPr id="85" name="Right Arrow 84"/>
          <p:cNvSpPr/>
          <p:nvPr/>
        </p:nvSpPr>
        <p:spPr>
          <a:xfrm>
            <a:off x="5715000" y="3276600"/>
            <a:ext cx="690644"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89200" y="4419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6" name="Rounded Rectangle 45"/>
          <p:cNvSpPr/>
          <p:nvPr/>
        </p:nvSpPr>
        <p:spPr bwMode="auto">
          <a:xfrm>
            <a:off x="3605600" y="3124506"/>
            <a:ext cx="2033201"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Reliable Queue</a:t>
            </a:r>
            <a:endParaRPr lang="en-US" b="1" dirty="0"/>
          </a:p>
        </p:txBody>
      </p:sp>
      <p:sp>
        <p:nvSpPr>
          <p:cNvPr id="59" name="Rounded Rectangle 58"/>
          <p:cNvSpPr/>
          <p:nvPr/>
        </p:nvSpPr>
        <p:spPr bwMode="auto">
          <a:xfrm>
            <a:off x="3581400" y="4951475"/>
            <a:ext cx="2126926"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Reliable Storage</a:t>
            </a:r>
            <a:endParaRPr lang="en-US" b="1" dirty="0"/>
          </a:p>
        </p:txBody>
      </p:sp>
      <p:sp>
        <p:nvSpPr>
          <p:cNvPr id="11" name="Right Arrow 10"/>
          <p:cNvSpPr/>
          <p:nvPr/>
        </p:nvSpPr>
        <p:spPr>
          <a:xfrm>
            <a:off x="2650085" y="3257855"/>
            <a:ext cx="690644"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2185583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QCW</a:t>
            </a:r>
            <a:endParaRPr lang="en-US" dirty="0"/>
          </a:p>
        </p:txBody>
      </p:sp>
      <p:sp>
        <p:nvSpPr>
          <p:cNvPr id="3" name="Content Placeholder 2"/>
          <p:cNvSpPr>
            <a:spLocks noGrp="1"/>
          </p:cNvSpPr>
          <p:nvPr>
            <p:ph idx="1"/>
          </p:nvPr>
        </p:nvSpPr>
        <p:spPr/>
        <p:txBody>
          <a:bodyPr>
            <a:normAutofit/>
          </a:bodyPr>
          <a:lstStyle/>
          <a:p>
            <a:pPr>
              <a:buNone/>
            </a:pPr>
            <a:r>
              <a:rPr lang="en-US" b="1" dirty="0" smtClean="0"/>
              <a:t>WE NEED:</a:t>
            </a:r>
          </a:p>
          <a:p>
            <a:pPr>
              <a:buFont typeface="Arial" charset="0"/>
              <a:buChar char="•"/>
            </a:pPr>
            <a:r>
              <a:rPr lang="en-US" sz="3600" dirty="0" smtClean="0"/>
              <a:t>Compute (VM) resources to run our code</a:t>
            </a:r>
          </a:p>
          <a:p>
            <a:pPr marL="457200" lvl="1" indent="0">
              <a:buNone/>
            </a:pPr>
            <a:r>
              <a:rPr lang="en-US" sz="3200" b="1" dirty="0" smtClean="0"/>
              <a:t>   </a:t>
            </a:r>
            <a:endParaRPr lang="en-US" sz="3200" dirty="0" smtClean="0"/>
          </a:p>
          <a:p>
            <a:pPr>
              <a:buFont typeface="Arial" charset="0"/>
              <a:buChar char="•"/>
            </a:pPr>
            <a:r>
              <a:rPr lang="en-US" sz="3600" dirty="0" smtClean="0"/>
              <a:t>Reliable Queue to communicate</a:t>
            </a:r>
          </a:p>
          <a:p>
            <a:pPr marL="457200" lvl="1" indent="0">
              <a:buNone/>
            </a:pPr>
            <a:r>
              <a:rPr lang="en-US" sz="3200" dirty="0" smtClean="0"/>
              <a:t> </a:t>
            </a:r>
          </a:p>
          <a:p>
            <a:pPr>
              <a:buFont typeface="Arial" charset="0"/>
              <a:buChar char="•"/>
            </a:pPr>
            <a:r>
              <a:rPr lang="en-US" sz="3600" dirty="0" smtClean="0"/>
              <a:t>Durable/Persistent Storage</a:t>
            </a:r>
          </a:p>
          <a:p>
            <a:pPr marL="457200" lvl="1" indent="0">
              <a:buNone/>
            </a:pPr>
            <a:r>
              <a:rPr lang="en-US" sz="3200" dirty="0" smtClean="0"/>
              <a:t> </a:t>
            </a:r>
          </a:p>
        </p:txBody>
      </p:sp>
    </p:spTree>
    <p:extLst>
      <p:ext uri="{BB962C8B-B14F-4D97-AF65-F5344CB8AC3E}">
        <p14:creationId xmlns:p14="http://schemas.microsoft.com/office/powerpoint/2010/main" val="3220638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Where does Windows Azure fit?</a:t>
            </a:r>
            <a:endParaRPr lang="en-US" dirty="0"/>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5395138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QCW [on Windows Azure]</a:t>
            </a:r>
            <a:endParaRPr lang="en-US" dirty="0"/>
          </a:p>
        </p:txBody>
      </p:sp>
      <p:sp>
        <p:nvSpPr>
          <p:cNvPr id="3" name="Content Placeholder 2"/>
          <p:cNvSpPr>
            <a:spLocks noGrp="1"/>
          </p:cNvSpPr>
          <p:nvPr>
            <p:ph idx="1"/>
          </p:nvPr>
        </p:nvSpPr>
        <p:spPr/>
        <p:txBody>
          <a:bodyPr>
            <a:normAutofit/>
          </a:bodyPr>
          <a:lstStyle/>
          <a:p>
            <a:pPr>
              <a:buNone/>
            </a:pPr>
            <a:r>
              <a:rPr lang="en-US" b="1" dirty="0" smtClean="0"/>
              <a:t>WE NEED:</a:t>
            </a:r>
          </a:p>
          <a:p>
            <a:pPr>
              <a:buFont typeface="Arial" charset="0"/>
              <a:buChar char="•"/>
            </a:pPr>
            <a:r>
              <a:rPr lang="en-US" sz="3600" dirty="0" smtClean="0"/>
              <a:t>Compute (VM) resources to run our code</a:t>
            </a:r>
          </a:p>
          <a:p>
            <a:pPr lvl="1">
              <a:buFont typeface="Wingdings" pitchFamily="2" charset="2"/>
              <a:buChar char="ü"/>
            </a:pPr>
            <a:r>
              <a:rPr lang="en-US" sz="3200" b="1" dirty="0" smtClean="0"/>
              <a:t>Web Roles</a:t>
            </a:r>
            <a:r>
              <a:rPr lang="en-US" sz="3200" dirty="0" smtClean="0"/>
              <a:t> (IIS) and </a:t>
            </a:r>
            <a:r>
              <a:rPr lang="en-US" sz="3200" b="1" dirty="0" smtClean="0"/>
              <a:t>Worker Roles</a:t>
            </a:r>
            <a:r>
              <a:rPr lang="en-US" sz="3200" dirty="0" smtClean="0"/>
              <a:t> (w/o IIS)</a:t>
            </a:r>
          </a:p>
          <a:p>
            <a:pPr>
              <a:buFont typeface="Arial" charset="0"/>
              <a:buChar char="•"/>
            </a:pPr>
            <a:r>
              <a:rPr lang="en-US" sz="3600" dirty="0" smtClean="0"/>
              <a:t>Reliable Queue to communicate</a:t>
            </a:r>
          </a:p>
          <a:p>
            <a:pPr lvl="1">
              <a:buFont typeface="Wingdings" pitchFamily="2" charset="2"/>
              <a:buChar char="ü"/>
            </a:pPr>
            <a:r>
              <a:rPr lang="en-US" sz="3200" dirty="0" smtClean="0"/>
              <a:t>Azure Storage </a:t>
            </a:r>
            <a:r>
              <a:rPr lang="en-US" sz="3200" b="1" dirty="0" smtClean="0"/>
              <a:t>Queues</a:t>
            </a:r>
            <a:endParaRPr lang="en-US" sz="3200" dirty="0" smtClean="0"/>
          </a:p>
          <a:p>
            <a:pPr>
              <a:buFont typeface="Arial" charset="0"/>
              <a:buChar char="•"/>
            </a:pPr>
            <a:r>
              <a:rPr lang="en-US" sz="3600" dirty="0" smtClean="0"/>
              <a:t>Durable/Persistent Storage</a:t>
            </a:r>
          </a:p>
          <a:p>
            <a:pPr lvl="1">
              <a:buFont typeface="Wingdings" pitchFamily="2" charset="2"/>
              <a:buChar char="ü"/>
            </a:pPr>
            <a:r>
              <a:rPr lang="en-US" sz="3200" dirty="0" smtClean="0"/>
              <a:t>Azure Storage </a:t>
            </a:r>
            <a:r>
              <a:rPr lang="en-US" sz="3200" b="1" dirty="0" smtClean="0"/>
              <a:t>Blobs </a:t>
            </a:r>
            <a:r>
              <a:rPr lang="en-US" sz="3200" dirty="0" smtClean="0"/>
              <a:t>&amp; Tables; WASD</a:t>
            </a:r>
          </a:p>
        </p:txBody>
      </p:sp>
    </p:spTree>
    <p:extLst>
      <p:ext uri="{BB962C8B-B14F-4D97-AF65-F5344CB8AC3E}">
        <p14:creationId xmlns:p14="http://schemas.microsoft.com/office/powerpoint/2010/main" val="1193304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Animal Portraits - Zoos - Audubon Zoo - Animals - Gorilla - Fotopedia"/>
          <p:cNvPicPr>
            <a:picLocks noChangeAspect="1" noChangeArrowheads="1"/>
          </p:cNvPicPr>
          <p:nvPr/>
        </p:nvPicPr>
        <p:blipFill>
          <a:blip r:embed="rId3" cstate="print"/>
          <a:srcRect/>
          <a:stretch>
            <a:fillRect/>
          </a:stretch>
        </p:blipFill>
        <p:spPr bwMode="auto">
          <a:xfrm>
            <a:off x="0" y="1714501"/>
            <a:ext cx="2209800" cy="3314700"/>
          </a:xfrm>
          <a:prstGeom prst="rect">
            <a:avLst/>
          </a:prstGeom>
          <a:noFill/>
          <a:ln w="9525">
            <a:noFill/>
            <a:miter lim="800000"/>
            <a:headEnd/>
            <a:tailEnd/>
          </a:ln>
        </p:spPr>
      </p:pic>
      <p:sp>
        <p:nvSpPr>
          <p:cNvPr id="33795" name="Title 1"/>
          <p:cNvSpPr>
            <a:spLocks noGrp="1"/>
          </p:cNvSpPr>
          <p:nvPr>
            <p:ph type="title"/>
          </p:nvPr>
        </p:nvSpPr>
        <p:spPr/>
        <p:txBody>
          <a:bodyPr>
            <a:normAutofit fontScale="90000"/>
          </a:bodyPr>
          <a:lstStyle/>
          <a:p>
            <a:pPr eaLnBrk="1" hangingPunct="1"/>
            <a:r>
              <a:rPr lang="en-US" dirty="0" smtClean="0"/>
              <a:t>QCW on Azure: User Uploads a Photo</a:t>
            </a:r>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553200" y="2819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a:off x="26670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714086" y="3276600"/>
            <a:ext cx="762915"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44913" y="4429693"/>
            <a:ext cx="124119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3808" name="Picture 2" descr="Animal Portraits - Zoos - Audubon Zoo - Animals - Gorilla - Fotopedia"/>
          <p:cNvPicPr>
            <a:picLocks noChangeAspect="1" noChangeArrowheads="1"/>
          </p:cNvPicPr>
          <p:nvPr/>
        </p:nvPicPr>
        <p:blipFill>
          <a:blip r:embed="rId4" cstate="print"/>
          <a:srcRect/>
          <a:stretch>
            <a:fillRect/>
          </a:stretch>
        </p:blipFill>
        <p:spPr bwMode="auto">
          <a:xfrm>
            <a:off x="7467602" y="3043239"/>
            <a:ext cx="581025" cy="871537"/>
          </a:xfrm>
          <a:prstGeom prst="rect">
            <a:avLst/>
          </a:prstGeom>
          <a:noFill/>
          <a:ln w="9525">
            <a:noFill/>
            <a:miter lim="800000"/>
            <a:headEnd/>
            <a:tailEnd/>
          </a:ln>
        </p:spPr>
      </p:pic>
      <p:sp>
        <p:nvSpPr>
          <p:cNvPr id="59" name="Rounded Rectangle 58"/>
          <p:cNvSpPr/>
          <p:nvPr/>
        </p:nvSpPr>
        <p:spPr bwMode="auto">
          <a:xfrm>
            <a:off x="3963010" y="3124506"/>
            <a:ext cx="1673046"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Azure Queue</a:t>
            </a:r>
            <a:endParaRPr lang="en-US" b="1" dirty="0"/>
          </a:p>
        </p:txBody>
      </p:sp>
      <p:sp>
        <p:nvSpPr>
          <p:cNvPr id="60" name="Rounded Rectangle 59"/>
          <p:cNvSpPr/>
          <p:nvPr/>
        </p:nvSpPr>
        <p:spPr bwMode="auto">
          <a:xfrm>
            <a:off x="3886200" y="4951475"/>
            <a:ext cx="1826970"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Azure Blob</a:t>
            </a:r>
            <a:endParaRPr lang="en-US" b="1" dirty="0"/>
          </a:p>
        </p:txBody>
      </p:sp>
      <p:sp>
        <p:nvSpPr>
          <p:cNvPr id="61" name="TextBox 60"/>
          <p:cNvSpPr txBox="1"/>
          <p:nvPr/>
        </p:nvSpPr>
        <p:spPr>
          <a:xfrm>
            <a:off x="0" y="5632669"/>
            <a:ext cx="9144000" cy="954107"/>
          </a:xfrm>
          <a:prstGeom prst="rect">
            <a:avLst/>
          </a:prstGeom>
          <a:noFill/>
        </p:spPr>
        <p:txBody>
          <a:bodyPr wrap="square" rtlCol="0">
            <a:spAutoFit/>
          </a:bodyPr>
          <a:lstStyle/>
          <a:p>
            <a:pPr algn="ctr"/>
            <a:r>
              <a:rPr lang="en-US" sz="2800" b="1" dirty="0" smtClean="0">
                <a:solidFill>
                  <a:srgbClr val="0070C0"/>
                </a:solidFill>
              </a:rPr>
              <a:t>UX implications: </a:t>
            </a:r>
            <a:r>
              <a:rPr lang="en-US" sz="2800" dirty="0" smtClean="0">
                <a:solidFill>
                  <a:srgbClr val="0070C0"/>
                </a:solidFill>
              </a:rPr>
              <a:t>user does not wait for thumbnail</a:t>
            </a:r>
          </a:p>
          <a:p>
            <a:pPr algn="ctr"/>
            <a:r>
              <a:rPr lang="en-US" sz="2800" dirty="0" smtClean="0">
                <a:solidFill>
                  <a:srgbClr val="0070C0"/>
                </a:solidFill>
              </a:rPr>
              <a:t>(architecture!)</a:t>
            </a:r>
            <a:endParaRPr lang="en-US" sz="2800" dirty="0">
              <a:solidFill>
                <a:srgbClr val="0070C0"/>
              </a:solidFill>
            </a:endParaRPr>
          </a:p>
        </p:txBody>
      </p:sp>
      <p:sp>
        <p:nvSpPr>
          <p:cNvPr id="14" name="Right Arrow 13"/>
          <p:cNvSpPr/>
          <p:nvPr/>
        </p:nvSpPr>
        <p:spPr>
          <a:xfrm rot="12784630">
            <a:off x="6832680" y="2237588"/>
            <a:ext cx="762915" cy="304800"/>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vert="horz" anchor="ctr" anchorCtr="1"/>
          <a:lstStyle/>
          <a:p>
            <a:pPr algn="ctr" fontAlgn="auto">
              <a:spcBef>
                <a:spcPts val="0"/>
              </a:spcBef>
              <a:spcAft>
                <a:spcPts val="0"/>
              </a:spcAft>
              <a:defRPr/>
            </a:pPr>
            <a:endParaRPr lang="en-US" sz="4000" dirty="0">
              <a:solidFill>
                <a:srgbClr val="0070C0"/>
              </a:solidFill>
            </a:endParaRPr>
          </a:p>
        </p:txBody>
      </p:sp>
      <p:pic>
        <p:nvPicPr>
          <p:cNvPr id="1026" name="Picture 2" descr="C:\Users\Bill Dev\AppData\Local\Microsoft\Windows\Temporary Internet Files\Content.IE5\5C1CJWUM\MC900431496[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28604" y="1596901"/>
            <a:ext cx="581025" cy="7747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rot="16200000">
            <a:off x="-1036881" y="3187184"/>
            <a:ext cx="2483565" cy="369332"/>
          </a:xfrm>
          <a:prstGeom prst="rect">
            <a:avLst/>
          </a:prstGeom>
          <a:solidFill>
            <a:schemeClr val="accent3">
              <a:lumMod val="20000"/>
              <a:lumOff val="80000"/>
            </a:schemeClr>
          </a:solidFill>
        </p:spPr>
        <p:txBody>
          <a:bodyPr wrap="none" rtlCol="0">
            <a:spAutoFit/>
          </a:bodyPr>
          <a:lstStyle/>
          <a:p>
            <a:r>
              <a:rPr lang="en-US" dirty="0"/>
              <a:t>www.pageofphotos.com</a:t>
            </a:r>
          </a:p>
        </p:txBody>
      </p:sp>
      <p:sp>
        <p:nvSpPr>
          <p:cNvPr id="3" name="TextBox 2"/>
          <p:cNvSpPr txBox="1"/>
          <p:nvPr/>
        </p:nvSpPr>
        <p:spPr>
          <a:xfrm>
            <a:off x="2794797" y="1650256"/>
            <a:ext cx="1168213" cy="584775"/>
          </a:xfrm>
          <a:prstGeom prst="rect">
            <a:avLst/>
          </a:prstGeom>
          <a:noFill/>
        </p:spPr>
        <p:txBody>
          <a:bodyPr wrap="square" rtlCol="0">
            <a:spAutoFit/>
          </a:bodyPr>
          <a:lstStyle/>
          <a:p>
            <a:r>
              <a:rPr lang="en-US" sz="3200" dirty="0" smtClean="0"/>
              <a:t>push</a:t>
            </a:r>
            <a:endParaRPr lang="en-US" sz="3200" dirty="0"/>
          </a:p>
        </p:txBody>
      </p:sp>
      <p:cxnSp>
        <p:nvCxnSpPr>
          <p:cNvPr id="7" name="Straight Arrow Connector 6"/>
          <p:cNvCxnSpPr/>
          <p:nvPr/>
        </p:nvCxnSpPr>
        <p:spPr>
          <a:xfrm flipH="1">
            <a:off x="2456518" y="2235031"/>
            <a:ext cx="743882" cy="8894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838162" y="1665094"/>
            <a:ext cx="1168213" cy="584775"/>
          </a:xfrm>
          <a:prstGeom prst="rect">
            <a:avLst/>
          </a:prstGeom>
          <a:noFill/>
        </p:spPr>
        <p:txBody>
          <a:bodyPr wrap="square" rtlCol="0">
            <a:spAutoFit/>
          </a:bodyPr>
          <a:lstStyle/>
          <a:p>
            <a:r>
              <a:rPr lang="en-US" sz="3200" dirty="0"/>
              <a:t>p</a:t>
            </a:r>
            <a:r>
              <a:rPr lang="en-US" sz="3200" dirty="0" smtClean="0"/>
              <a:t>ull</a:t>
            </a:r>
            <a:endParaRPr lang="en-US" sz="3200" dirty="0"/>
          </a:p>
        </p:txBody>
      </p:sp>
      <p:cxnSp>
        <p:nvCxnSpPr>
          <p:cNvPr id="22" name="Straight Arrow Connector 21"/>
          <p:cNvCxnSpPr/>
          <p:nvPr/>
        </p:nvCxnSpPr>
        <p:spPr>
          <a:xfrm>
            <a:off x="5373103" y="2235030"/>
            <a:ext cx="1025867" cy="80820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6852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6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1"/>
                                        </p:tgtEl>
                                        <p:attrNameLst>
                                          <p:attrName>style.visibility</p:attrName>
                                        </p:attrNameLst>
                                      </p:cBhvr>
                                      <p:to>
                                        <p:strVal val="visible"/>
                                      </p:to>
                                    </p:set>
                                  </p:childTnLst>
                                </p:cTn>
                              </p:par>
                            </p:childTnLst>
                          </p:cTn>
                        </p:par>
                        <p:par>
                          <p:cTn id="14" fill="hold">
                            <p:stCondLst>
                              <p:cond delay="0"/>
                            </p:stCondLst>
                            <p:childTnLst>
                              <p:par>
                                <p:cTn id="15" presetID="22" presetClass="entr" presetSubtype="4" fill="hold" nodeType="after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wipe(down)">
                                      <p:cBhvr>
                                        <p:cTn id="17" dur="500"/>
                                        <p:tgtEl>
                                          <p:spTgt spid="1026"/>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61" grpId="0"/>
      <p:bldP spid="1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normAutofit/>
          </a:bodyPr>
          <a:lstStyle/>
          <a:p>
            <a:r>
              <a:rPr lang="en-US" dirty="0" smtClean="0"/>
              <a:t>QCW </a:t>
            </a:r>
            <a:r>
              <a:rPr lang="en-US" b="1" dirty="0" smtClean="0"/>
              <a:t>enables</a:t>
            </a:r>
            <a:r>
              <a:rPr lang="en-US" dirty="0" smtClean="0"/>
              <a:t> Responsive UX</a:t>
            </a:r>
          </a:p>
        </p:txBody>
      </p:sp>
      <p:sp>
        <p:nvSpPr>
          <p:cNvPr id="3" name="Content Placeholder 2"/>
          <p:cNvSpPr>
            <a:spLocks noGrp="1"/>
          </p:cNvSpPr>
          <p:nvPr>
            <p:ph idx="1"/>
          </p:nvPr>
        </p:nvSpPr>
        <p:spPr>
          <a:xfrm>
            <a:off x="457200" y="1600206"/>
            <a:ext cx="8377730" cy="4525963"/>
          </a:xfrm>
        </p:spPr>
        <p:txBody>
          <a:bodyPr>
            <a:normAutofit lnSpcReduction="10000"/>
          </a:bodyPr>
          <a:lstStyle/>
          <a:p>
            <a:r>
              <a:rPr lang="en-US" dirty="0" smtClean="0"/>
              <a:t>Response to interactive users is as fast as a work request can be persisted</a:t>
            </a:r>
          </a:p>
          <a:p>
            <a:r>
              <a:rPr lang="en-US" dirty="0" smtClean="0"/>
              <a:t>Time consuming work done asynchronously</a:t>
            </a:r>
          </a:p>
          <a:p>
            <a:r>
              <a:rPr lang="en-US" dirty="0" smtClean="0"/>
              <a:t>Comparable total resource consumption, arguably better subjective UX</a:t>
            </a:r>
          </a:p>
          <a:p>
            <a:r>
              <a:rPr lang="en-US" b="1" dirty="0" smtClean="0"/>
              <a:t>UX challenge</a:t>
            </a:r>
            <a:r>
              <a:rPr lang="en-US" dirty="0" smtClean="0"/>
              <a:t> – how to express Async to users?</a:t>
            </a:r>
          </a:p>
          <a:p>
            <a:pPr lvl="1"/>
            <a:r>
              <a:rPr lang="en-US" dirty="0" smtClean="0"/>
              <a:t>Communicate Progress</a:t>
            </a:r>
          </a:p>
          <a:p>
            <a:pPr lvl="1"/>
            <a:r>
              <a:rPr lang="en-US" dirty="0" smtClean="0"/>
              <a:t>Display Final results</a:t>
            </a:r>
          </a:p>
          <a:p>
            <a:pPr lvl="1"/>
            <a:r>
              <a:rPr lang="en-US" dirty="0" smtClean="0"/>
              <a:t>Long Polling/Web Sockets (e.g., </a:t>
            </a:r>
            <a:r>
              <a:rPr lang="en-US" dirty="0" err="1" smtClean="0"/>
              <a:t>SignalR</a:t>
            </a:r>
            <a:r>
              <a:rPr lang="en-US" dirty="0" smtClean="0"/>
              <a:t> or Node.io)</a:t>
            </a:r>
          </a:p>
        </p:txBody>
      </p:sp>
    </p:spTree>
    <p:extLst>
      <p:ext uri="{BB962C8B-B14F-4D97-AF65-F5344CB8AC3E}">
        <p14:creationId xmlns:p14="http://schemas.microsoft.com/office/powerpoint/2010/main" val="26984538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normAutofit/>
          </a:bodyPr>
          <a:lstStyle/>
          <a:p>
            <a:r>
              <a:rPr lang="en-US" dirty="0" smtClean="0"/>
              <a:t>QCW </a:t>
            </a:r>
            <a:r>
              <a:rPr lang="en-US" b="1" dirty="0" smtClean="0"/>
              <a:t>enables</a:t>
            </a:r>
            <a:r>
              <a:rPr lang="en-US" dirty="0" smtClean="0"/>
              <a:t> Scalable App</a:t>
            </a:r>
          </a:p>
        </p:txBody>
      </p:sp>
      <p:sp>
        <p:nvSpPr>
          <p:cNvPr id="3" name="Content Placeholder 2"/>
          <p:cNvSpPr>
            <a:spLocks noGrp="1"/>
          </p:cNvSpPr>
          <p:nvPr>
            <p:ph idx="1"/>
          </p:nvPr>
        </p:nvSpPr>
        <p:spPr>
          <a:xfrm>
            <a:off x="457200" y="1600206"/>
            <a:ext cx="8229600" cy="4873744"/>
          </a:xfrm>
        </p:spPr>
        <p:txBody>
          <a:bodyPr>
            <a:normAutofit fontScale="92500" lnSpcReduction="10000"/>
          </a:bodyPr>
          <a:lstStyle/>
          <a:p>
            <a:r>
              <a:rPr lang="en-US" dirty="0" smtClean="0"/>
              <a:t>Decoupled front/back provides </a:t>
            </a:r>
            <a:r>
              <a:rPr lang="en-US" b="1" dirty="0" smtClean="0"/>
              <a:t>insulation</a:t>
            </a:r>
          </a:p>
          <a:p>
            <a:pPr lvl="1"/>
            <a:r>
              <a:rPr lang="en-US" dirty="0" smtClean="0"/>
              <a:t>Blocking is Bane of Scalability</a:t>
            </a:r>
          </a:p>
          <a:p>
            <a:pPr lvl="1"/>
            <a:r>
              <a:rPr lang="en-US" dirty="0" smtClean="0"/>
              <a:t>Order </a:t>
            </a:r>
            <a:r>
              <a:rPr lang="en-US" dirty="0"/>
              <a:t>processing partner doing maintenance</a:t>
            </a:r>
          </a:p>
          <a:p>
            <a:pPr lvl="1"/>
            <a:r>
              <a:rPr lang="en-US" dirty="0" smtClean="0"/>
              <a:t>Twitter down</a:t>
            </a:r>
          </a:p>
          <a:p>
            <a:pPr lvl="1"/>
            <a:r>
              <a:rPr lang="en-US" dirty="0" smtClean="0"/>
              <a:t>Email server unreachable</a:t>
            </a:r>
          </a:p>
          <a:p>
            <a:pPr lvl="1"/>
            <a:r>
              <a:rPr lang="en-US" dirty="0" smtClean="0"/>
              <a:t>Internet connectivity interruption</a:t>
            </a:r>
          </a:p>
          <a:p>
            <a:r>
              <a:rPr lang="en-US" dirty="0"/>
              <a:t>Loosely coupled, </a:t>
            </a:r>
            <a:r>
              <a:rPr lang="en-US" b="1" dirty="0"/>
              <a:t>concern-independent scaling</a:t>
            </a:r>
          </a:p>
          <a:p>
            <a:pPr lvl="1"/>
            <a:r>
              <a:rPr lang="en-US" dirty="0"/>
              <a:t>(see next slide)</a:t>
            </a:r>
          </a:p>
          <a:p>
            <a:pPr lvl="1"/>
            <a:r>
              <a:rPr lang="en-US" dirty="0"/>
              <a:t>Get </a:t>
            </a:r>
            <a:r>
              <a:rPr lang="en-US" b="1" dirty="0"/>
              <a:t>Scale Units</a:t>
            </a:r>
            <a:r>
              <a:rPr lang="en-US" dirty="0"/>
              <a:t> </a:t>
            </a:r>
            <a:r>
              <a:rPr lang="en-US" dirty="0" smtClean="0"/>
              <a:t>right</a:t>
            </a:r>
          </a:p>
          <a:p>
            <a:pPr lvl="1"/>
            <a:r>
              <a:rPr lang="en-US" sz="3900" dirty="0" smtClean="0"/>
              <a:t>Key to optimizing operational </a:t>
            </a:r>
            <a:r>
              <a:rPr lang="en-US" sz="3900" b="1" dirty="0" smtClean="0">
                <a:solidFill>
                  <a:srgbClr val="00B050"/>
                </a:solidFill>
              </a:rPr>
              <a:t>CO$T$</a:t>
            </a:r>
            <a:endParaRPr lang="en-US" b="1" dirty="0">
              <a:solidFill>
                <a:srgbClr val="00B050"/>
              </a:solidFill>
            </a:endParaRPr>
          </a:p>
        </p:txBody>
      </p:sp>
    </p:spTree>
    <p:extLst>
      <p:ext uri="{BB962C8B-B14F-4D97-AF65-F5344CB8AC3E}">
        <p14:creationId xmlns:p14="http://schemas.microsoft.com/office/powerpoint/2010/main" val="25267014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457200" y="274637"/>
            <a:ext cx="8229600" cy="1706563"/>
          </a:xfrm>
        </p:spPr>
        <p:txBody>
          <a:bodyPr>
            <a:normAutofit/>
          </a:bodyPr>
          <a:lstStyle/>
          <a:p>
            <a:r>
              <a:rPr lang="en-US" dirty="0" smtClean="0"/>
              <a:t>General Case: </a:t>
            </a:r>
            <a:br>
              <a:rPr lang="en-US" dirty="0" smtClean="0"/>
            </a:br>
            <a:r>
              <a:rPr lang="en-US" dirty="0" smtClean="0"/>
              <a:t>Many Roles, Many Queues</a:t>
            </a:r>
            <a:endParaRPr lang="en-US" b="1" baseline="30000" dirty="0" smtClean="0"/>
          </a:p>
        </p:txBody>
      </p:sp>
      <p:sp>
        <p:nvSpPr>
          <p:cNvPr id="4" name="Rounded Rectangle 3"/>
          <p:cNvSpPr/>
          <p:nvPr/>
        </p:nvSpPr>
        <p:spPr bwMode="auto">
          <a:xfrm>
            <a:off x="1069240" y="38084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629400" y="1828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rot="749943">
            <a:off x="2460877" y="3362947"/>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5" name="Right Arrow 84"/>
          <p:cNvSpPr/>
          <p:nvPr/>
        </p:nvSpPr>
        <p:spPr>
          <a:xfrm rot="690386">
            <a:off x="5348339" y="398358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Rounded Rectangle 14"/>
          <p:cNvSpPr/>
          <p:nvPr/>
        </p:nvSpPr>
        <p:spPr bwMode="auto">
          <a:xfrm>
            <a:off x="916840" y="35798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16" name="Rounded Rectangle 15"/>
          <p:cNvSpPr/>
          <p:nvPr/>
        </p:nvSpPr>
        <p:spPr bwMode="auto">
          <a:xfrm>
            <a:off x="688240" y="33512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smtClean="0"/>
              <a:t>(Public)</a:t>
            </a:r>
            <a:endParaRPr lang="en-US" dirty="0"/>
          </a:p>
        </p:txBody>
      </p:sp>
      <p:sp>
        <p:nvSpPr>
          <p:cNvPr id="18" name="Rounded Rectangle 17"/>
          <p:cNvSpPr/>
          <p:nvPr/>
        </p:nvSpPr>
        <p:spPr bwMode="auto">
          <a:xfrm>
            <a:off x="6781800" y="2057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19" name="Rounded Rectangle 18"/>
          <p:cNvSpPr/>
          <p:nvPr/>
        </p:nvSpPr>
        <p:spPr bwMode="auto">
          <a:xfrm>
            <a:off x="6934200" y="2286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20" name="Rounded Rectangle 19"/>
          <p:cNvSpPr/>
          <p:nvPr/>
        </p:nvSpPr>
        <p:spPr bwMode="auto">
          <a:xfrm>
            <a:off x="7086600" y="2514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1</a:t>
            </a:r>
          </a:p>
        </p:txBody>
      </p:sp>
      <p:sp>
        <p:nvSpPr>
          <p:cNvPr id="35" name="Rounded Rectangle 34"/>
          <p:cNvSpPr/>
          <p:nvPr/>
        </p:nvSpPr>
        <p:spPr bwMode="auto">
          <a:xfrm>
            <a:off x="6705600" y="3733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6" name="Rounded Rectangle 35"/>
          <p:cNvSpPr/>
          <p:nvPr/>
        </p:nvSpPr>
        <p:spPr bwMode="auto">
          <a:xfrm>
            <a:off x="6858000" y="3962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7" name="Rounded Rectangle 36"/>
          <p:cNvSpPr/>
          <p:nvPr/>
        </p:nvSpPr>
        <p:spPr bwMode="auto">
          <a:xfrm>
            <a:off x="7010400" y="4191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8" name="Rounded Rectangle 37"/>
          <p:cNvSpPr/>
          <p:nvPr/>
        </p:nvSpPr>
        <p:spPr bwMode="auto">
          <a:xfrm>
            <a:off x="7162800" y="4419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9" name="Rounded Rectangle 38"/>
          <p:cNvSpPr/>
          <p:nvPr/>
        </p:nvSpPr>
        <p:spPr bwMode="auto">
          <a:xfrm>
            <a:off x="3658517" y="251551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0" name="Rounded Rectangle 39"/>
          <p:cNvSpPr/>
          <p:nvPr/>
        </p:nvSpPr>
        <p:spPr bwMode="auto">
          <a:xfrm>
            <a:off x="3963012" y="3429001"/>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2" name="Rounded Rectangle 41"/>
          <p:cNvSpPr/>
          <p:nvPr/>
        </p:nvSpPr>
        <p:spPr bwMode="auto">
          <a:xfrm>
            <a:off x="3810917" y="266791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3" name="Rounded Rectangle 42"/>
          <p:cNvSpPr/>
          <p:nvPr/>
        </p:nvSpPr>
        <p:spPr bwMode="auto">
          <a:xfrm>
            <a:off x="4115412" y="3581401"/>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6" name="Rounded Rectangle 45"/>
          <p:cNvSpPr/>
          <p:nvPr/>
        </p:nvSpPr>
        <p:spPr bwMode="auto">
          <a:xfrm>
            <a:off x="3658822" y="449488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3</a:t>
            </a:r>
            <a:endParaRPr lang="en-US" dirty="0"/>
          </a:p>
        </p:txBody>
      </p:sp>
      <p:sp>
        <p:nvSpPr>
          <p:cNvPr id="49" name="Right Arrow 48"/>
          <p:cNvSpPr/>
          <p:nvPr/>
        </p:nvSpPr>
        <p:spPr>
          <a:xfrm rot="2037352">
            <a:off x="2293058" y="370094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0" name="Right Arrow 49"/>
          <p:cNvSpPr/>
          <p:nvPr/>
        </p:nvSpPr>
        <p:spPr>
          <a:xfrm rot="20446472">
            <a:off x="2407340" y="293150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 name="Right Arrow 50"/>
          <p:cNvSpPr/>
          <p:nvPr/>
        </p:nvSpPr>
        <p:spPr>
          <a:xfrm>
            <a:off x="5251330" y="4796421"/>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2" name="Right Arrow 51"/>
          <p:cNvSpPr/>
          <p:nvPr/>
        </p:nvSpPr>
        <p:spPr>
          <a:xfrm rot="21084022">
            <a:off x="5333390" y="274165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3" name="TextBox 52"/>
          <p:cNvSpPr txBox="1"/>
          <p:nvPr/>
        </p:nvSpPr>
        <p:spPr>
          <a:xfrm>
            <a:off x="4575" y="5331897"/>
            <a:ext cx="9439346" cy="1508105"/>
          </a:xfrm>
          <a:prstGeom prst="rect">
            <a:avLst/>
          </a:prstGeom>
          <a:noFill/>
        </p:spPr>
        <p:txBody>
          <a:bodyPr wrap="square" rtlCol="0">
            <a:spAutoFit/>
          </a:bodyPr>
          <a:lstStyle/>
          <a:p>
            <a:pPr>
              <a:buFont typeface="Arial" pitchFamily="34" charset="0"/>
              <a:buChar char="•"/>
            </a:pPr>
            <a:r>
              <a:rPr lang="en-US" sz="3200" dirty="0" smtClean="0"/>
              <a:t> Scaling best when </a:t>
            </a:r>
            <a:r>
              <a:rPr lang="en-US" sz="3200" b="1" dirty="0"/>
              <a:t>Investment </a:t>
            </a:r>
            <a:r>
              <a:rPr lang="el-GR" sz="3200" b="1" dirty="0"/>
              <a:t>α</a:t>
            </a:r>
            <a:r>
              <a:rPr lang="en-US" sz="3200" b="1" dirty="0"/>
              <a:t> </a:t>
            </a:r>
            <a:r>
              <a:rPr lang="en-US" sz="3200" b="1" dirty="0" smtClean="0"/>
              <a:t>Benefit</a:t>
            </a:r>
          </a:p>
          <a:p>
            <a:pPr>
              <a:buFont typeface="Arial" pitchFamily="34" charset="0"/>
              <a:buChar char="•"/>
            </a:pPr>
            <a:r>
              <a:rPr lang="en-US" sz="3200" b="1" dirty="0" smtClean="0"/>
              <a:t> Optimize for </a:t>
            </a:r>
            <a:r>
              <a:rPr lang="en-US" sz="3200" b="1" dirty="0" smtClean="0">
                <a:solidFill>
                  <a:srgbClr val="006600"/>
                </a:solidFill>
              </a:rPr>
              <a:t>CO$T EFFICIENCY</a:t>
            </a:r>
          </a:p>
          <a:p>
            <a:pPr lvl="1">
              <a:buFont typeface="Arial" pitchFamily="34" charset="0"/>
              <a:buChar char="•"/>
            </a:pPr>
            <a:r>
              <a:rPr lang="en-US" sz="2800" dirty="0" smtClean="0"/>
              <a:t> Logical vs. Physical Architecture depends on current scale</a:t>
            </a:r>
          </a:p>
        </p:txBody>
      </p:sp>
      <p:sp>
        <p:nvSpPr>
          <p:cNvPr id="30" name="Rounded Rectangle 29"/>
          <p:cNvSpPr/>
          <p:nvPr/>
        </p:nvSpPr>
        <p:spPr bwMode="auto">
          <a:xfrm>
            <a:off x="7315200" y="4572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1" name="Rounded Rectangle 30"/>
          <p:cNvSpPr/>
          <p:nvPr/>
        </p:nvSpPr>
        <p:spPr bwMode="auto">
          <a:xfrm>
            <a:off x="7467600" y="4724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2" name="Rounded Rectangle 31"/>
          <p:cNvSpPr/>
          <p:nvPr/>
        </p:nvSpPr>
        <p:spPr bwMode="auto">
          <a:xfrm>
            <a:off x="7620000" y="4876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29" name="Rounded Rectangle 28"/>
          <p:cNvSpPr/>
          <p:nvPr/>
        </p:nvSpPr>
        <p:spPr bwMode="auto">
          <a:xfrm>
            <a:off x="764745" y="2017978"/>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smtClean="0"/>
              <a:t>(Admin)</a:t>
            </a:r>
            <a:endParaRPr lang="en-US" dirty="0"/>
          </a:p>
        </p:txBody>
      </p:sp>
    </p:spTree>
    <p:extLst>
      <p:ext uri="{BB962C8B-B14F-4D97-AF65-F5344CB8AC3E}">
        <p14:creationId xmlns:p14="http://schemas.microsoft.com/office/powerpoint/2010/main" val="12309605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0"/>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circle(in)">
                                      <p:cBhvr>
                                        <p:cTn id="2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2" grpId="0" animBg="1"/>
      <p:bldP spid="43" grpId="0" animBg="1"/>
      <p:bldP spid="46" grpId="0" animBg="1"/>
      <p:bldP spid="5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ormAutofit/>
          </a:bodyPr>
          <a:lstStyle/>
          <a:p>
            <a:pPr eaLnBrk="1" hangingPunct="1"/>
            <a:r>
              <a:rPr lang="en-US" dirty="0" smtClean="0"/>
              <a:t>Reliable Queue &amp; 2-step Delete</a:t>
            </a:r>
          </a:p>
        </p:txBody>
      </p:sp>
      <p:sp>
        <p:nvSpPr>
          <p:cNvPr id="4" name="Rounded Rectangle 3"/>
          <p:cNvSpPr/>
          <p:nvPr/>
        </p:nvSpPr>
        <p:spPr bwMode="auto">
          <a:xfrm>
            <a:off x="1674813" y="31994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(IIS)</a:t>
            </a:r>
          </a:p>
          <a:p>
            <a:pPr algn="ctr" fontAlgn="auto">
              <a:spcBef>
                <a:spcPts val="0"/>
              </a:spcBef>
              <a:spcAft>
                <a:spcPts val="0"/>
              </a:spcAft>
              <a:defRPr/>
            </a:pPr>
            <a:r>
              <a:rPr lang="en-US" b="1" dirty="0" smtClean="0"/>
              <a:t>Web</a:t>
            </a:r>
            <a:endParaRPr lang="en-US" b="1" dirty="0"/>
          </a:p>
          <a:p>
            <a:pPr algn="ctr" fontAlgn="auto">
              <a:spcBef>
                <a:spcPts val="0"/>
              </a:spcBef>
              <a:spcAft>
                <a:spcPts val="0"/>
              </a:spcAft>
              <a:defRPr/>
            </a:pPr>
            <a:r>
              <a:rPr lang="en-US" b="1" dirty="0" smtClean="0"/>
              <a:t>Role</a:t>
            </a:r>
            <a:endParaRPr lang="en-US" b="1" dirty="0"/>
          </a:p>
        </p:txBody>
      </p:sp>
      <p:sp>
        <p:nvSpPr>
          <p:cNvPr id="5" name="Rounded Rectangle 4"/>
          <p:cNvSpPr/>
          <p:nvPr/>
        </p:nvSpPr>
        <p:spPr bwMode="auto">
          <a:xfrm>
            <a:off x="6932615" y="3199485"/>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Worker</a:t>
            </a:r>
            <a:endParaRPr lang="en-US" b="1" dirty="0"/>
          </a:p>
          <a:p>
            <a:pPr algn="ctr" fontAlgn="auto">
              <a:spcBef>
                <a:spcPts val="0"/>
              </a:spcBef>
              <a:spcAft>
                <a:spcPts val="0"/>
              </a:spcAft>
              <a:defRPr/>
            </a:pPr>
            <a:r>
              <a:rPr lang="en-US" b="1" dirty="0"/>
              <a:t>Role</a:t>
            </a:r>
          </a:p>
        </p:txBody>
      </p:sp>
      <p:sp>
        <p:nvSpPr>
          <p:cNvPr id="84" name="Right Arrow 83"/>
          <p:cNvSpPr/>
          <p:nvPr/>
        </p:nvSpPr>
        <p:spPr>
          <a:xfrm>
            <a:off x="3046413" y="3656685"/>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561013" y="3656685"/>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TextBox 6"/>
          <p:cNvSpPr txBox="1">
            <a:spLocks noChangeArrowheads="1"/>
          </p:cNvSpPr>
          <p:nvPr/>
        </p:nvSpPr>
        <p:spPr bwMode="auto">
          <a:xfrm>
            <a:off x="0" y="1498601"/>
            <a:ext cx="9144000" cy="830997"/>
          </a:xfrm>
          <a:prstGeom prst="rect">
            <a:avLst/>
          </a:prstGeom>
          <a:noFill/>
          <a:ln w="9525">
            <a:noFill/>
            <a:miter lim="800000"/>
            <a:headEnd/>
            <a:tailEnd/>
          </a:ln>
        </p:spPr>
        <p:txBody>
          <a:bodyPr wrap="square">
            <a:spAutoFit/>
          </a:bodyPr>
          <a:lstStyle/>
          <a:p>
            <a:r>
              <a:rPr lang="en-US" sz="2400" dirty="0" err="1" smtClean="0">
                <a:latin typeface="Calibri" pitchFamily="34" charset="0"/>
              </a:rPr>
              <a:t>var</a:t>
            </a:r>
            <a:r>
              <a:rPr lang="en-US" sz="2400" b="1" dirty="0" smtClean="0">
                <a:latin typeface="Calibri" pitchFamily="34" charset="0"/>
              </a:rPr>
              <a:t> </a:t>
            </a:r>
            <a:r>
              <a:rPr lang="en-US" sz="2400" dirty="0" err="1" smtClean="0">
                <a:latin typeface="Calibri" pitchFamily="34" charset="0"/>
              </a:rPr>
              <a:t>url</a:t>
            </a:r>
            <a:r>
              <a:rPr lang="en-US" sz="2400" dirty="0" smtClean="0">
                <a:latin typeface="Calibri" pitchFamily="34" charset="0"/>
              </a:rPr>
              <a:t> = “http://pageofphotos.blob.core.windows.net/up/&lt;</a:t>
            </a:r>
            <a:r>
              <a:rPr lang="en-US" sz="2400" dirty="0" err="1" smtClean="0">
                <a:latin typeface="Calibri" pitchFamily="34" charset="0"/>
              </a:rPr>
              <a:t>guid</a:t>
            </a:r>
            <a:r>
              <a:rPr lang="en-US" sz="2400" dirty="0" smtClean="0">
                <a:latin typeface="Calibri" pitchFamily="34" charset="0"/>
              </a:rPr>
              <a:t>&gt;.</a:t>
            </a:r>
            <a:r>
              <a:rPr lang="en-US" sz="2400" dirty="0" err="1" smtClean="0">
                <a:latin typeface="Calibri" pitchFamily="34" charset="0"/>
              </a:rPr>
              <a:t>png</a:t>
            </a:r>
            <a:r>
              <a:rPr lang="en-US" sz="2400" dirty="0" smtClean="0">
                <a:latin typeface="Calibri" pitchFamily="34" charset="0"/>
              </a:rPr>
              <a:t>”;</a:t>
            </a:r>
            <a:r>
              <a:rPr lang="en-US" sz="2400" b="1" dirty="0" smtClean="0">
                <a:latin typeface="Calibri" pitchFamily="34" charset="0"/>
              </a:rPr>
              <a:t/>
            </a:r>
            <a:br>
              <a:rPr lang="en-US" sz="2400" b="1" dirty="0" smtClean="0">
                <a:latin typeface="Calibri" pitchFamily="34" charset="0"/>
              </a:rPr>
            </a:br>
            <a:r>
              <a:rPr lang="en-US" sz="2400" b="1" dirty="0" err="1" smtClean="0">
                <a:latin typeface="Calibri" pitchFamily="34" charset="0"/>
              </a:rPr>
              <a:t>queue.AddMessage</a:t>
            </a:r>
            <a:r>
              <a:rPr lang="en-US" sz="2400" dirty="0" smtClean="0">
                <a:latin typeface="Calibri" pitchFamily="34" charset="0"/>
              </a:rPr>
              <a:t>( new </a:t>
            </a:r>
            <a:r>
              <a:rPr lang="en-US" sz="2400" b="1" dirty="0" err="1" smtClean="0">
                <a:latin typeface="Calibri" pitchFamily="34" charset="0"/>
              </a:rPr>
              <a:t>CloudQueueMessage</a:t>
            </a:r>
            <a:r>
              <a:rPr lang="en-US" sz="2400" dirty="0" smtClean="0">
                <a:latin typeface="Calibri" pitchFamily="34" charset="0"/>
              </a:rPr>
              <a:t>( </a:t>
            </a:r>
            <a:r>
              <a:rPr lang="en-US" sz="2400" dirty="0" err="1" smtClean="0">
                <a:latin typeface="Calibri" pitchFamily="34" charset="0"/>
              </a:rPr>
              <a:t>url</a:t>
            </a:r>
            <a:r>
              <a:rPr lang="en-US" sz="2400" dirty="0" smtClean="0">
                <a:latin typeface="Calibri" pitchFamily="34" charset="0"/>
              </a:rPr>
              <a:t> ) );</a:t>
            </a:r>
            <a:endParaRPr lang="en-US" sz="2400" dirty="0">
              <a:latin typeface="Calibri" pitchFamily="34" charset="0"/>
            </a:endParaRPr>
          </a:p>
        </p:txBody>
      </p:sp>
      <p:sp>
        <p:nvSpPr>
          <p:cNvPr id="15" name="TextBox 14"/>
          <p:cNvSpPr txBox="1">
            <a:spLocks noChangeArrowheads="1"/>
          </p:cNvSpPr>
          <p:nvPr/>
        </p:nvSpPr>
        <p:spPr bwMode="auto">
          <a:xfrm>
            <a:off x="2133600" y="4470162"/>
            <a:ext cx="6949440" cy="1200329"/>
          </a:xfrm>
          <a:prstGeom prst="rect">
            <a:avLst/>
          </a:prstGeom>
          <a:noFill/>
          <a:ln w="9525">
            <a:noFill/>
            <a:miter lim="800000"/>
            <a:headEnd/>
            <a:tailEnd/>
          </a:ln>
        </p:spPr>
        <p:txBody>
          <a:bodyPr wrap="square">
            <a:spAutoFit/>
          </a:bodyPr>
          <a:lstStyle/>
          <a:p>
            <a:r>
              <a:rPr lang="en-US" sz="2400" dirty="0" err="1" smtClean="0">
                <a:latin typeface="Calibri" pitchFamily="34" charset="0"/>
              </a:rPr>
              <a:t>var</a:t>
            </a:r>
            <a:r>
              <a:rPr lang="en-US" sz="2400" dirty="0" smtClean="0">
                <a:latin typeface="Calibri" pitchFamily="34" charset="0"/>
              </a:rPr>
              <a:t> </a:t>
            </a:r>
            <a:r>
              <a:rPr lang="en-US" sz="2400" dirty="0" err="1" smtClean="0">
                <a:latin typeface="Calibri" pitchFamily="34" charset="0"/>
              </a:rPr>
              <a:t>invisibilityWindow</a:t>
            </a:r>
            <a:r>
              <a:rPr lang="en-US" sz="2400" dirty="0" smtClean="0">
                <a:latin typeface="Calibri" pitchFamily="34" charset="0"/>
              </a:rPr>
              <a:t> = </a:t>
            </a:r>
            <a:r>
              <a:rPr lang="en-US" sz="2400" dirty="0" err="1" smtClean="0">
                <a:latin typeface="Calibri" pitchFamily="34" charset="0"/>
              </a:rPr>
              <a:t>TimeSpan.FromSeconds</a:t>
            </a:r>
            <a:r>
              <a:rPr lang="en-US" sz="2400" dirty="0" smtClean="0">
                <a:latin typeface="Calibri" pitchFamily="34" charset="0"/>
              </a:rPr>
              <a:t>( 10 );</a:t>
            </a:r>
            <a:r>
              <a:rPr lang="en-US" sz="2400" b="1" dirty="0" smtClean="0">
                <a:latin typeface="Calibri" pitchFamily="34" charset="0"/>
              </a:rPr>
              <a:t/>
            </a:r>
            <a:br>
              <a:rPr lang="en-US" sz="2400" b="1" dirty="0" smtClean="0">
                <a:latin typeface="Calibri" pitchFamily="34" charset="0"/>
              </a:rPr>
            </a:br>
            <a:r>
              <a:rPr lang="en-US" sz="2400" b="1" dirty="0" err="1" smtClean="0">
                <a:latin typeface="Calibri" pitchFamily="34" charset="0"/>
              </a:rPr>
              <a:t>CloudQueueMessage</a:t>
            </a:r>
            <a:r>
              <a:rPr lang="en-US" sz="2400" dirty="0" smtClean="0">
                <a:latin typeface="Calibri" pitchFamily="34" charset="0"/>
              </a:rPr>
              <a:t>  </a:t>
            </a:r>
            <a:r>
              <a:rPr lang="en-US" sz="2400" dirty="0" err="1" smtClean="0">
                <a:latin typeface="Calibri" pitchFamily="34" charset="0"/>
              </a:rPr>
              <a:t>msg</a:t>
            </a:r>
            <a:r>
              <a:rPr lang="en-US" sz="2400" dirty="0" smtClean="0">
                <a:latin typeface="Calibri" pitchFamily="34" charset="0"/>
              </a:rPr>
              <a:t> =</a:t>
            </a:r>
            <a:br>
              <a:rPr lang="en-US" sz="2400" dirty="0" smtClean="0">
                <a:latin typeface="Calibri" pitchFamily="34" charset="0"/>
              </a:rPr>
            </a:br>
            <a:r>
              <a:rPr lang="en-US" sz="2400" dirty="0" smtClean="0">
                <a:latin typeface="Calibri" pitchFamily="34" charset="0"/>
              </a:rPr>
              <a:t>                </a:t>
            </a:r>
            <a:r>
              <a:rPr lang="en-US" sz="2400" b="1" dirty="0" err="1" smtClean="0">
                <a:latin typeface="Calibri" pitchFamily="34" charset="0"/>
              </a:rPr>
              <a:t>queue.GetMessage</a:t>
            </a:r>
            <a:r>
              <a:rPr lang="en-US" sz="2400" dirty="0" smtClean="0">
                <a:latin typeface="Calibri" pitchFamily="34" charset="0"/>
              </a:rPr>
              <a:t>( </a:t>
            </a:r>
            <a:r>
              <a:rPr lang="en-US" sz="2400" dirty="0" err="1" smtClean="0">
                <a:latin typeface="Calibri" pitchFamily="34" charset="0"/>
              </a:rPr>
              <a:t>invisibilityWindow</a:t>
            </a:r>
            <a:r>
              <a:rPr lang="en-US" sz="2400" dirty="0" smtClean="0">
                <a:latin typeface="Calibri" pitchFamily="34" charset="0"/>
              </a:rPr>
              <a:t> );</a:t>
            </a:r>
            <a:endParaRPr lang="en-US" sz="2400" dirty="0">
              <a:latin typeface="Calibri" pitchFamily="34" charset="0"/>
            </a:endParaRPr>
          </a:p>
        </p:txBody>
      </p:sp>
      <p:cxnSp>
        <p:nvCxnSpPr>
          <p:cNvPr id="17" name="Straight Arrow Connector 16"/>
          <p:cNvCxnSpPr/>
          <p:nvPr/>
        </p:nvCxnSpPr>
        <p:spPr>
          <a:xfrm flipH="1">
            <a:off x="5180990" y="3937000"/>
            <a:ext cx="1753214" cy="6594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1600200" y="2514600"/>
            <a:ext cx="231348" cy="6848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a:spLocks noChangeArrowheads="1"/>
          </p:cNvSpPr>
          <p:nvPr/>
        </p:nvSpPr>
        <p:spPr bwMode="auto">
          <a:xfrm>
            <a:off x="2133600" y="5758256"/>
            <a:ext cx="6949440" cy="830997"/>
          </a:xfrm>
          <a:prstGeom prst="rect">
            <a:avLst/>
          </a:prstGeom>
          <a:noFill/>
          <a:ln w="9525">
            <a:noFill/>
            <a:miter lim="800000"/>
            <a:headEnd/>
            <a:tailEnd/>
          </a:ln>
        </p:spPr>
        <p:txBody>
          <a:bodyPr wrap="square">
            <a:spAutoFit/>
          </a:bodyPr>
          <a:lstStyle/>
          <a:p>
            <a:r>
              <a:rPr lang="en-US" sz="2400" i="1" dirty="0" smtClean="0">
                <a:latin typeface="Calibri" pitchFamily="34" charset="0"/>
              </a:rPr>
              <a:t>(… do some processing then …)</a:t>
            </a:r>
          </a:p>
          <a:p>
            <a:r>
              <a:rPr lang="en-US" sz="2400" b="1" dirty="0" err="1" smtClean="0">
                <a:latin typeface="Calibri" pitchFamily="34" charset="0"/>
              </a:rPr>
              <a:t>queue.DeleteMessage</a:t>
            </a:r>
            <a:r>
              <a:rPr lang="en-US" sz="2400" b="1" dirty="0" smtClean="0">
                <a:latin typeface="Calibri" pitchFamily="34" charset="0"/>
              </a:rPr>
              <a:t>( </a:t>
            </a:r>
            <a:r>
              <a:rPr lang="en-US" sz="2400" b="1" dirty="0" err="1" smtClean="0">
                <a:latin typeface="Calibri" pitchFamily="34" charset="0"/>
              </a:rPr>
              <a:t>msg</a:t>
            </a:r>
            <a:r>
              <a:rPr lang="en-US" sz="2400" b="1" dirty="0" smtClean="0">
                <a:latin typeface="Calibri" pitchFamily="34" charset="0"/>
              </a:rPr>
              <a:t> );</a:t>
            </a:r>
            <a:endParaRPr lang="en-US" sz="2400" dirty="0">
              <a:solidFill>
                <a:schemeClr val="tx2"/>
              </a:solidFill>
              <a:latin typeface="Calibri" pitchFamily="34" charset="0"/>
            </a:endParaRPr>
          </a:p>
        </p:txBody>
      </p:sp>
      <p:sp>
        <p:nvSpPr>
          <p:cNvPr id="20" name="Rounded Rectangle 19"/>
          <p:cNvSpPr/>
          <p:nvPr/>
        </p:nvSpPr>
        <p:spPr bwMode="auto">
          <a:xfrm>
            <a:off x="4267507" y="3504286"/>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Queue</a:t>
            </a:r>
            <a:endParaRPr lang="en-US" b="1" dirty="0"/>
          </a:p>
        </p:txBody>
      </p:sp>
      <p:cxnSp>
        <p:nvCxnSpPr>
          <p:cNvPr id="21" name="Straight Arrow Connector 20"/>
          <p:cNvCxnSpPr/>
          <p:nvPr/>
        </p:nvCxnSpPr>
        <p:spPr>
          <a:xfrm flipH="1">
            <a:off x="4267507" y="4342485"/>
            <a:ext cx="2819098" cy="15224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1247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84"/>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85"/>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0-#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par>
                          <p:cTn id="25" fill="hold">
                            <p:stCondLst>
                              <p:cond delay="500"/>
                            </p:stCondLst>
                            <p:childTnLst>
                              <p:par>
                                <p:cTn id="26" presetID="33" presetClass="emph" presetSubtype="0" fill="remove" grpId="1" nodeType="afterEffect">
                                  <p:stCondLst>
                                    <p:cond delay="0"/>
                                  </p:stCondLst>
                                  <p:childTnLst>
                                    <p:animClr clrSpc="rgb" dir="cw">
                                      <p:cBhvr override="childStyle">
                                        <p:cTn id="27" dur="1500" accel="50000" autoRev="1" fill="hold" tmFilter="0, 0; .33333, 1; 1, 1">
                                          <p:stCondLst>
                                            <p:cond delay="0"/>
                                          </p:stCondLst>
                                        </p:cTn>
                                        <p:tgtEl>
                                          <p:spTgt spid="84"/>
                                        </p:tgtEl>
                                        <p:attrNameLst>
                                          <p:attrName>style.color</p:attrName>
                                        </p:attrNameLst>
                                      </p:cBhvr>
                                      <p:to>
                                        <a:schemeClr val="accent2"/>
                                      </p:to>
                                    </p:animClr>
                                    <p:animClr clrSpc="rgb" dir="cw">
                                      <p:cBhvr>
                                        <p:cTn id="28" dur="1500" accel="50000" autoRev="1" fill="hold" tmFilter="0, 0; .33333, 1; 1, 1">
                                          <p:stCondLst>
                                            <p:cond delay="0"/>
                                          </p:stCondLst>
                                        </p:cTn>
                                        <p:tgtEl>
                                          <p:spTgt spid="84"/>
                                        </p:tgtEl>
                                        <p:attrNameLst>
                                          <p:attrName>fillcolor</p:attrName>
                                        </p:attrNameLst>
                                      </p:cBhvr>
                                      <p:to>
                                        <a:schemeClr val="accent2"/>
                                      </p:to>
                                    </p:animClr>
                                    <p:set>
                                      <p:cBhvr>
                                        <p:cTn id="29" dur="3000" fill="hold"/>
                                        <p:tgtEl>
                                          <p:spTgt spid="84"/>
                                        </p:tgtEl>
                                        <p:attrNameLst>
                                          <p:attrName>fill.type</p:attrName>
                                        </p:attrNameLst>
                                      </p:cBhvr>
                                      <p:to>
                                        <p:strVal val="solid"/>
                                      </p:to>
                                    </p:set>
                                    <p:set>
                                      <p:cBhvr>
                                        <p:cTn id="30" dur="3000" fill="hold"/>
                                        <p:tgtEl>
                                          <p:spTgt spid="84"/>
                                        </p:tgtEl>
                                        <p:attrNameLst>
                                          <p:attrName>fill.on</p:attrName>
                                        </p:attrNameLst>
                                      </p:cBhvr>
                                      <p:to>
                                        <p:strVal val="true"/>
                                      </p:to>
                                    </p:set>
                                    <p:animScale>
                                      <p:cBhvr>
                                        <p:cTn id="31" dur="1500" accel="50000" autoRev="1" fill="hold" tmFilter="0, 0; .33333, 1; 1, 1">
                                          <p:stCondLst>
                                            <p:cond delay="0"/>
                                          </p:stCondLst>
                                        </p:cTn>
                                        <p:tgtEl>
                                          <p:spTgt spid="84"/>
                                        </p:tgtEl>
                                      </p:cBhvr>
                                      <p:from x="100000" y="100000"/>
                                      <p:to x="100000" y="140000"/>
                                    </p:animScale>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ppt_x"/>
                                          </p:val>
                                        </p:tav>
                                        <p:tav tm="100000">
                                          <p:val>
                                            <p:strVal val="#ppt_x"/>
                                          </p:val>
                                        </p:tav>
                                      </p:tavLst>
                                    </p:anim>
                                    <p:anim calcmode="lin" valueType="num">
                                      <p:cBhvr additive="base">
                                        <p:cTn id="37" dur="500" fill="hold"/>
                                        <p:tgtEl>
                                          <p:spTgt spid="15"/>
                                        </p:tgtEl>
                                        <p:attrNameLst>
                                          <p:attrName>ppt_y</p:attrName>
                                        </p:attrNameLst>
                                      </p:cBhvr>
                                      <p:tavLst>
                                        <p:tav tm="0">
                                          <p:val>
                                            <p:strVal val="1+#ppt_h/2"/>
                                          </p:val>
                                        </p:tav>
                                        <p:tav tm="100000">
                                          <p:val>
                                            <p:strVal val="#ppt_y"/>
                                          </p:val>
                                        </p:tav>
                                      </p:tavLst>
                                    </p:anim>
                                  </p:childTnLst>
                                </p:cTn>
                              </p:par>
                              <p:par>
                                <p:cTn id="38" presetID="1" presetClass="entr" presetSubtype="0" fill="hold" nodeType="withEffect">
                                  <p:stCondLst>
                                    <p:cond delay="0"/>
                                  </p:stCondLst>
                                  <p:childTnLst>
                                    <p:set>
                                      <p:cBhvr>
                                        <p:cTn id="39" dur="1" fill="hold">
                                          <p:stCondLst>
                                            <p:cond delay="0"/>
                                          </p:stCondLst>
                                        </p:cTn>
                                        <p:tgtEl>
                                          <p:spTgt spid="17"/>
                                        </p:tgtEl>
                                        <p:attrNameLst>
                                          <p:attrName>style.visibility</p:attrName>
                                        </p:attrNameLst>
                                      </p:cBhvr>
                                      <p:to>
                                        <p:strVal val="visible"/>
                                      </p:to>
                                    </p:set>
                                  </p:childTnLst>
                                </p:cTn>
                              </p:par>
                            </p:childTnLst>
                          </p:cTn>
                        </p:par>
                        <p:par>
                          <p:cTn id="40" fill="hold">
                            <p:stCondLst>
                              <p:cond delay="500"/>
                            </p:stCondLst>
                            <p:childTnLst>
                              <p:par>
                                <p:cTn id="41" presetID="33" presetClass="emph" presetSubtype="0" fill="remove" grpId="1" nodeType="afterEffect">
                                  <p:stCondLst>
                                    <p:cond delay="0"/>
                                  </p:stCondLst>
                                  <p:childTnLst>
                                    <p:animClr clrSpc="rgb" dir="cw">
                                      <p:cBhvr override="childStyle">
                                        <p:cTn id="42" dur="1500" accel="50000" autoRev="1" fill="hold" tmFilter="0, 0; .33333, 1; 1, 1">
                                          <p:stCondLst>
                                            <p:cond delay="0"/>
                                          </p:stCondLst>
                                        </p:cTn>
                                        <p:tgtEl>
                                          <p:spTgt spid="85"/>
                                        </p:tgtEl>
                                        <p:attrNameLst>
                                          <p:attrName>style.color</p:attrName>
                                        </p:attrNameLst>
                                      </p:cBhvr>
                                      <p:to>
                                        <a:schemeClr val="accent2"/>
                                      </p:to>
                                    </p:animClr>
                                    <p:animClr clrSpc="rgb" dir="cw">
                                      <p:cBhvr>
                                        <p:cTn id="43" dur="1500" accel="50000" autoRev="1" fill="hold" tmFilter="0, 0; .33333, 1; 1, 1">
                                          <p:stCondLst>
                                            <p:cond delay="0"/>
                                          </p:stCondLst>
                                        </p:cTn>
                                        <p:tgtEl>
                                          <p:spTgt spid="85"/>
                                        </p:tgtEl>
                                        <p:attrNameLst>
                                          <p:attrName>fillcolor</p:attrName>
                                        </p:attrNameLst>
                                      </p:cBhvr>
                                      <p:to>
                                        <a:schemeClr val="accent2"/>
                                      </p:to>
                                    </p:animClr>
                                    <p:set>
                                      <p:cBhvr>
                                        <p:cTn id="44" dur="3000" fill="hold"/>
                                        <p:tgtEl>
                                          <p:spTgt spid="85"/>
                                        </p:tgtEl>
                                        <p:attrNameLst>
                                          <p:attrName>fill.type</p:attrName>
                                        </p:attrNameLst>
                                      </p:cBhvr>
                                      <p:to>
                                        <p:strVal val="solid"/>
                                      </p:to>
                                    </p:set>
                                    <p:set>
                                      <p:cBhvr>
                                        <p:cTn id="45" dur="3000" fill="hold"/>
                                        <p:tgtEl>
                                          <p:spTgt spid="85"/>
                                        </p:tgtEl>
                                        <p:attrNameLst>
                                          <p:attrName>fill.on</p:attrName>
                                        </p:attrNameLst>
                                      </p:cBhvr>
                                      <p:to>
                                        <p:strVal val="true"/>
                                      </p:to>
                                    </p:set>
                                    <p:animScale>
                                      <p:cBhvr>
                                        <p:cTn id="46" dur="1500" accel="50000" autoRev="1" fill="hold" tmFilter="0, 0; .33333, 1; 1, 1">
                                          <p:stCondLst>
                                            <p:cond delay="0"/>
                                          </p:stCondLst>
                                        </p:cTn>
                                        <p:tgtEl>
                                          <p:spTgt spid="85"/>
                                        </p:tgtEl>
                                      </p:cBhvr>
                                      <p:from x="100000" y="100000"/>
                                      <p:to x="100000" y="140000"/>
                                    </p:animScale>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ppt_x"/>
                                          </p:val>
                                        </p:tav>
                                        <p:tav tm="100000">
                                          <p:val>
                                            <p:strVal val="#ppt_x"/>
                                          </p:val>
                                        </p:tav>
                                      </p:tavLst>
                                    </p:anim>
                                    <p:anim calcmode="lin" valueType="num">
                                      <p:cBhvr additive="base">
                                        <p:cTn id="52" dur="500" fill="hold"/>
                                        <p:tgtEl>
                                          <p:spTgt spid="23"/>
                                        </p:tgtEl>
                                        <p:attrNameLst>
                                          <p:attrName>ppt_y</p:attrName>
                                        </p:attrNameLst>
                                      </p:cBhvr>
                                      <p:tavLst>
                                        <p:tav tm="0">
                                          <p:val>
                                            <p:strVal val="1+#ppt_h/2"/>
                                          </p:val>
                                        </p:tav>
                                        <p:tav tm="100000">
                                          <p:val>
                                            <p:strVal val="#ppt_y"/>
                                          </p:val>
                                        </p:tav>
                                      </p:tavLst>
                                    </p:anim>
                                  </p:childTnLst>
                                </p:cTn>
                              </p:par>
                              <p:par>
                                <p:cTn id="53" presetID="1" presetClass="entr" presetSubtype="0"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4" grpId="0" animBg="1"/>
      <p:bldP spid="84" grpId="1" animBg="1"/>
      <p:bldP spid="85" grpId="0" animBg="1"/>
      <p:bldP spid="85" grpId="1" animBg="1"/>
      <p:bldP spid="7" grpId="0"/>
      <p:bldP spid="15" grpId="0"/>
      <p:bldP spid="23" grpId="0"/>
      <p:bldP spid="20"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normAutofit/>
          </a:bodyPr>
          <a:lstStyle/>
          <a:p>
            <a:r>
              <a:rPr lang="en-US" dirty="0" smtClean="0"/>
              <a:t>QCW </a:t>
            </a:r>
            <a:r>
              <a:rPr lang="en-US" b="1" dirty="0" smtClean="0"/>
              <a:t>requires</a:t>
            </a:r>
            <a:r>
              <a:rPr lang="en-US" dirty="0" smtClean="0"/>
              <a:t> Idempotent</a:t>
            </a:r>
          </a:p>
        </p:txBody>
      </p:sp>
      <p:sp>
        <p:nvSpPr>
          <p:cNvPr id="3" name="Content Placeholder 2"/>
          <p:cNvSpPr>
            <a:spLocks noGrp="1"/>
          </p:cNvSpPr>
          <p:nvPr>
            <p:ph idx="1"/>
          </p:nvPr>
        </p:nvSpPr>
        <p:spPr>
          <a:xfrm>
            <a:off x="457200" y="1600206"/>
            <a:ext cx="8229600" cy="4873744"/>
          </a:xfrm>
        </p:spPr>
        <p:txBody>
          <a:bodyPr>
            <a:normAutofit/>
          </a:bodyPr>
          <a:lstStyle/>
          <a:p>
            <a:r>
              <a:rPr lang="en-US" sz="3600" i="1" dirty="0" smtClean="0"/>
              <a:t>Perform idempotent operation more than once, end result same as if we did it once</a:t>
            </a:r>
          </a:p>
          <a:p>
            <a:r>
              <a:rPr lang="en-US" sz="3600" dirty="0"/>
              <a:t>Example with </a:t>
            </a:r>
            <a:r>
              <a:rPr lang="en-US" sz="3600" dirty="0" err="1" smtClean="0"/>
              <a:t>Thumbnailing</a:t>
            </a:r>
            <a:r>
              <a:rPr lang="en-US" sz="3600" dirty="0" smtClean="0"/>
              <a:t> </a:t>
            </a:r>
            <a:r>
              <a:rPr lang="en-US" sz="3600" dirty="0"/>
              <a:t>(</a:t>
            </a:r>
            <a:r>
              <a:rPr lang="en-US" sz="3600" dirty="0" smtClean="0"/>
              <a:t>easy case)</a:t>
            </a:r>
            <a:endParaRPr lang="en-US" sz="3600" dirty="0"/>
          </a:p>
          <a:p>
            <a:r>
              <a:rPr lang="en-US" sz="3600" dirty="0" smtClean="0"/>
              <a:t>App-specific concerns dictate approaches</a:t>
            </a:r>
          </a:p>
          <a:p>
            <a:pPr lvl="1"/>
            <a:r>
              <a:rPr lang="en-US" sz="3200" dirty="0" smtClean="0"/>
              <a:t>Compensating action, Last write wins, etc.</a:t>
            </a:r>
          </a:p>
          <a:p>
            <a:r>
              <a:rPr lang="en-US" sz="3600" dirty="0" smtClean="0"/>
              <a:t>PARTNERSHIP: division of responsibility between cloud platform &amp; app</a:t>
            </a:r>
          </a:p>
          <a:p>
            <a:pPr lvl="1"/>
            <a:r>
              <a:rPr lang="en-US" dirty="0" smtClean="0"/>
              <a:t>Far cry from database transaction</a:t>
            </a:r>
          </a:p>
        </p:txBody>
      </p:sp>
    </p:spTree>
    <p:extLst>
      <p:ext uri="{BB962C8B-B14F-4D97-AF65-F5344CB8AC3E}">
        <p14:creationId xmlns:p14="http://schemas.microsoft.com/office/powerpoint/2010/main" val="4119776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smtClean="0"/>
              <a:t>QCW </a:t>
            </a:r>
            <a:r>
              <a:rPr lang="en-US" b="1" dirty="0" smtClean="0"/>
              <a:t>expects </a:t>
            </a:r>
            <a:r>
              <a:rPr lang="en-US" dirty="0" smtClean="0"/>
              <a:t>Poison Messages</a:t>
            </a:r>
            <a:endParaRPr lang="en-US" sz="4800" dirty="0"/>
          </a:p>
        </p:txBody>
      </p:sp>
      <p:sp>
        <p:nvSpPr>
          <p:cNvPr id="3" name="Content Placeholder 2"/>
          <p:cNvSpPr>
            <a:spLocks noGrp="1"/>
          </p:cNvSpPr>
          <p:nvPr>
            <p:ph idx="1"/>
          </p:nvPr>
        </p:nvSpPr>
        <p:spPr>
          <a:xfrm>
            <a:off x="457200" y="1600207"/>
            <a:ext cx="8229600" cy="4873744"/>
          </a:xfrm>
        </p:spPr>
        <p:txBody>
          <a:bodyPr>
            <a:normAutofit/>
          </a:bodyPr>
          <a:lstStyle/>
          <a:p>
            <a:pPr>
              <a:defRPr/>
            </a:pPr>
            <a:r>
              <a:rPr lang="en-US" sz="3600" dirty="0" smtClean="0"/>
              <a:t>A Poison Message cannot be processed</a:t>
            </a:r>
          </a:p>
          <a:p>
            <a:pPr lvl="1">
              <a:defRPr/>
            </a:pPr>
            <a:r>
              <a:rPr lang="en-US" sz="3200" dirty="0" smtClean="0"/>
              <a:t>Error condition for non-transient reason</a:t>
            </a:r>
          </a:p>
          <a:p>
            <a:pPr lvl="1">
              <a:defRPr/>
            </a:pPr>
            <a:r>
              <a:rPr lang="en-US" sz="3200" dirty="0" smtClean="0"/>
              <a:t>Use </a:t>
            </a:r>
            <a:r>
              <a:rPr lang="en-US" sz="3200" dirty="0" err="1" smtClean="0"/>
              <a:t>dequeue</a:t>
            </a:r>
            <a:r>
              <a:rPr lang="en-US" sz="3200" dirty="0" smtClean="0"/>
              <a:t> count property</a:t>
            </a:r>
          </a:p>
          <a:p>
            <a:pPr>
              <a:defRPr/>
            </a:pPr>
            <a:r>
              <a:rPr lang="en-US" sz="3600" dirty="0" smtClean="0"/>
              <a:t>Be proactive</a:t>
            </a:r>
          </a:p>
          <a:p>
            <a:pPr lvl="1">
              <a:defRPr/>
            </a:pPr>
            <a:r>
              <a:rPr lang="en-US" sz="3200" dirty="0" smtClean="0"/>
              <a:t>Falling off the queue may kill your system</a:t>
            </a:r>
          </a:p>
          <a:p>
            <a:pPr>
              <a:defRPr/>
            </a:pPr>
            <a:r>
              <a:rPr lang="en-US" sz="3600" dirty="0" smtClean="0"/>
              <a:t>Determine a Max Retry policy per queue</a:t>
            </a:r>
          </a:p>
          <a:p>
            <a:pPr lvl="1">
              <a:defRPr/>
            </a:pPr>
            <a:r>
              <a:rPr lang="en-US" sz="3200" dirty="0" smtClean="0"/>
              <a:t>Delete, put on “bad” queue, alert human</a:t>
            </a:r>
            <a:r>
              <a:rPr lang="en-US" sz="3200" dirty="0"/>
              <a:t>, …</a:t>
            </a:r>
            <a:endParaRPr lang="en-US" sz="3200" dirty="0" smtClean="0"/>
          </a:p>
        </p:txBody>
      </p:sp>
    </p:spTree>
    <p:extLst>
      <p:ext uri="{BB962C8B-B14F-4D97-AF65-F5344CB8AC3E}">
        <p14:creationId xmlns:p14="http://schemas.microsoft.com/office/powerpoint/2010/main" val="2703091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normAutofit/>
          </a:bodyPr>
          <a:lstStyle/>
          <a:p>
            <a:r>
              <a:rPr lang="en-US" dirty="0" smtClean="0"/>
              <a:t>QCW </a:t>
            </a:r>
            <a:r>
              <a:rPr lang="en-US" b="1" dirty="0" smtClean="0"/>
              <a:t>requires “</a:t>
            </a:r>
            <a:r>
              <a:rPr lang="en-US" dirty="0" smtClean="0"/>
              <a:t>Plan for Failure”</a:t>
            </a:r>
          </a:p>
        </p:txBody>
      </p:sp>
      <p:sp>
        <p:nvSpPr>
          <p:cNvPr id="3" name="Content Placeholder 2"/>
          <p:cNvSpPr>
            <a:spLocks noGrp="1"/>
          </p:cNvSpPr>
          <p:nvPr>
            <p:ph idx="1"/>
          </p:nvPr>
        </p:nvSpPr>
        <p:spPr/>
        <p:txBody>
          <a:bodyPr>
            <a:normAutofit lnSpcReduction="10000"/>
          </a:bodyPr>
          <a:lstStyle/>
          <a:p>
            <a:r>
              <a:rPr lang="en-US" b="1" dirty="0" smtClean="0"/>
              <a:t>VM restarts will happen</a:t>
            </a:r>
          </a:p>
          <a:p>
            <a:pPr lvl="1"/>
            <a:r>
              <a:rPr lang="en-US" dirty="0" smtClean="0"/>
              <a:t>Hardware failure, O/S patching, crash (bug)</a:t>
            </a:r>
          </a:p>
          <a:p>
            <a:r>
              <a:rPr lang="en-US" dirty="0" smtClean="0"/>
              <a:t>Bake </a:t>
            </a:r>
            <a:r>
              <a:rPr lang="en-US" dirty="0"/>
              <a:t>in handling of </a:t>
            </a:r>
            <a:r>
              <a:rPr lang="en-US" dirty="0" smtClean="0"/>
              <a:t>restarts into our apps</a:t>
            </a:r>
            <a:endParaRPr lang="en-US" dirty="0"/>
          </a:p>
          <a:p>
            <a:pPr lvl="1"/>
            <a:r>
              <a:rPr lang="en-US" dirty="0" smtClean="0"/>
              <a:t>Restarts </a:t>
            </a:r>
            <a:r>
              <a:rPr lang="en-US" dirty="0"/>
              <a:t>are routine: system “just keeps working”</a:t>
            </a:r>
          </a:p>
          <a:p>
            <a:pPr lvl="1"/>
            <a:r>
              <a:rPr lang="en-US" dirty="0" smtClean="0"/>
              <a:t>Idempotent support needed important</a:t>
            </a:r>
          </a:p>
          <a:p>
            <a:pPr lvl="1"/>
            <a:r>
              <a:rPr lang="en-US" dirty="0" smtClean="0"/>
              <a:t>Event Sourcing (commonly seen with CQRS) may help</a:t>
            </a:r>
          </a:p>
          <a:p>
            <a:r>
              <a:rPr lang="en-US" dirty="0" smtClean="0"/>
              <a:t>Not an exception case! Expect it!</a:t>
            </a:r>
          </a:p>
          <a:p>
            <a:r>
              <a:rPr lang="en-US" dirty="0" smtClean="0"/>
              <a:t>Consider </a:t>
            </a:r>
            <a:r>
              <a:rPr lang="en-US" b="1" i="1" dirty="0" smtClean="0"/>
              <a:t>N+1 Rule</a:t>
            </a:r>
          </a:p>
        </p:txBody>
      </p:sp>
    </p:spTree>
    <p:extLst>
      <p:ext uri="{BB962C8B-B14F-4D97-AF65-F5344CB8AC3E}">
        <p14:creationId xmlns:p14="http://schemas.microsoft.com/office/powerpoint/2010/main" val="295577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071876309"/>
              </p:ext>
            </p:extLst>
          </p:nvPr>
        </p:nvGraphicFramePr>
        <p:xfrm>
          <a:off x="2" y="1082561"/>
          <a:ext cx="9143999" cy="6583680"/>
        </p:xfrm>
        <a:graphic>
          <a:graphicData uri="http://schemas.openxmlformats.org/drawingml/2006/table">
            <a:tbl>
              <a:tblPr firstRow="1" bandRow="1">
                <a:tableStyleId>{5C22544A-7EE6-4342-B048-85BDC9FD1C3A}</a:tableStyleId>
              </a:tblPr>
              <a:tblGrid>
                <a:gridCol w="2819399"/>
                <a:gridCol w="1700049"/>
                <a:gridCol w="2259724"/>
                <a:gridCol w="2364827"/>
              </a:tblGrid>
              <a:tr h="584200">
                <a:tc>
                  <a:txBody>
                    <a:bodyPr/>
                    <a:lstStyle/>
                    <a:p>
                      <a:endParaRPr lang="en-US" sz="2400" dirty="0"/>
                    </a:p>
                  </a:txBody>
                  <a:tcPr/>
                </a:tc>
                <a:tc>
                  <a:txBody>
                    <a:bodyPr/>
                    <a:lstStyle/>
                    <a:p>
                      <a:r>
                        <a:rPr lang="en-US" sz="2400" dirty="0" smtClean="0"/>
                        <a:t>Typical</a:t>
                      </a:r>
                      <a:r>
                        <a:rPr lang="en-US" sz="2400" baseline="0" dirty="0" smtClean="0"/>
                        <a:t> Site</a:t>
                      </a:r>
                      <a:endParaRPr lang="en-US" sz="2400" dirty="0" smtClean="0"/>
                    </a:p>
                  </a:txBody>
                  <a:tcPr/>
                </a:tc>
                <a:tc>
                  <a:txBody>
                    <a:bodyPr/>
                    <a:lstStyle/>
                    <a:p>
                      <a:r>
                        <a:rPr lang="en-US" sz="2400" dirty="0" smtClean="0"/>
                        <a:t>Any</a:t>
                      </a:r>
                      <a:r>
                        <a:rPr lang="en-US" sz="2400" baseline="0" dirty="0" smtClean="0"/>
                        <a:t> 1 </a:t>
                      </a:r>
                      <a:r>
                        <a:rPr lang="en-US" sz="2400" dirty="0" smtClean="0"/>
                        <a:t>Role Inst</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aseline="0" dirty="0" smtClean="0">
                          <a:sym typeface="Wingdings" pitchFamily="2" charset="2"/>
                        </a:rPr>
                        <a:t>Overall </a:t>
                      </a:r>
                      <a:r>
                        <a:rPr lang="en-US" sz="2400" i="0" baseline="0" dirty="0" smtClean="0">
                          <a:sym typeface="Wingdings" pitchFamily="2" charset="2"/>
                        </a:rPr>
                        <a:t>System</a:t>
                      </a:r>
                      <a:endParaRPr lang="en-US" sz="2400" i="0" dirty="0" smtClean="0"/>
                    </a:p>
                  </a:txBody>
                  <a:tcPr/>
                </a:tc>
              </a:tr>
              <a:tr h="980440">
                <a:tc>
                  <a:txBody>
                    <a:bodyPr/>
                    <a:lstStyle/>
                    <a:p>
                      <a:r>
                        <a:rPr lang="en-US" sz="2100" b="1" baseline="0" dirty="0" smtClean="0"/>
                        <a:t>Operating System Upgrade</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12800">
                <a:tc>
                  <a:txBody>
                    <a:bodyPr/>
                    <a:lstStyle/>
                    <a:p>
                      <a:r>
                        <a:rPr lang="en-US" sz="2100" b="1" dirty="0" smtClean="0"/>
                        <a:t>Application Code Update </a:t>
                      </a:r>
                      <a:endParaRPr lang="en-US" sz="2100" b="1" dirty="0"/>
                    </a:p>
                  </a:txBody>
                  <a:tcPr/>
                </a:tc>
                <a:tc>
                  <a:txBody>
                    <a:bodyPr/>
                    <a:lstStyle/>
                    <a:p>
                      <a:endParaRPr lang="en-US" sz="2400" dirty="0"/>
                    </a:p>
                  </a:txBody>
                  <a:tcPr/>
                </a:tc>
                <a:tc>
                  <a:txBody>
                    <a:bodyPr/>
                    <a:lstStyle/>
                    <a:p>
                      <a:endParaRPr lang="en-US" sz="1900" dirty="0"/>
                    </a:p>
                  </a:txBody>
                  <a:tcPr/>
                </a:tc>
                <a:tc>
                  <a:txBody>
                    <a:bodyPr/>
                    <a:lstStyle/>
                    <a:p>
                      <a:endParaRPr lang="en-US" sz="1900" dirty="0"/>
                    </a:p>
                  </a:txBody>
                  <a:tcPr/>
                </a:tc>
              </a:tr>
              <a:tr h="8229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b="1" dirty="0" smtClean="0"/>
                        <a:t>Scale Up, Down, or</a:t>
                      </a:r>
                      <a:r>
                        <a:rPr lang="en-US" sz="2100" b="1" baseline="0" dirty="0" smtClean="0"/>
                        <a:t> In</a:t>
                      </a:r>
                      <a:endParaRPr lang="en-US" sz="2100" b="1" dirty="0" smtClean="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b="1" dirty="0" smtClean="0"/>
                        <a:t>Hardware Failure</a:t>
                      </a:r>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r>
                        <a:rPr lang="en-US" sz="2100" b="1" baseline="0" dirty="0" smtClean="0"/>
                        <a:t>Software Failure (Bug)</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r>
                        <a:rPr lang="en-US" sz="2100" b="1" dirty="0" smtClean="0"/>
                        <a:t>Security</a:t>
                      </a:r>
                      <a:r>
                        <a:rPr lang="en-US" sz="2100" b="1" baseline="0" dirty="0" smtClean="0"/>
                        <a:t> Patch</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45720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45720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bl>
          </a:graphicData>
        </a:graphic>
      </p:graphicFrame>
      <p:pic>
        <p:nvPicPr>
          <p:cNvPr id="49208"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3411345"/>
            <a:ext cx="914400" cy="933451"/>
          </a:xfrm>
          <a:prstGeom prst="rect">
            <a:avLst/>
          </a:prstGeom>
          <a:noFill/>
          <a:ln w="9525">
            <a:noFill/>
            <a:miter lim="800000"/>
            <a:headEnd/>
            <a:tailEnd/>
          </a:ln>
        </p:spPr>
      </p:pic>
      <p:pic>
        <p:nvPicPr>
          <p:cNvPr id="49209"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5073380"/>
            <a:ext cx="914400" cy="933451"/>
          </a:xfrm>
          <a:prstGeom prst="rect">
            <a:avLst/>
          </a:prstGeom>
          <a:noFill/>
          <a:ln w="9525">
            <a:noFill/>
            <a:miter lim="800000"/>
            <a:headEnd/>
            <a:tailEnd/>
          </a:ln>
        </p:spPr>
      </p:pic>
      <p:pic>
        <p:nvPicPr>
          <p:cNvPr id="49211"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1799893"/>
            <a:ext cx="685800" cy="685800"/>
          </a:xfrm>
          <a:prstGeom prst="rect">
            <a:avLst/>
          </a:prstGeom>
          <a:noFill/>
          <a:ln w="9525">
            <a:noFill/>
            <a:miter lim="800000"/>
            <a:headEnd/>
            <a:tailEnd/>
          </a:ln>
        </p:spPr>
      </p:pic>
      <p:pic>
        <p:nvPicPr>
          <p:cNvPr id="49213"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1749311"/>
            <a:ext cx="914400" cy="933451"/>
          </a:xfrm>
          <a:prstGeom prst="rect">
            <a:avLst/>
          </a:prstGeom>
          <a:noFill/>
          <a:ln w="9525">
            <a:noFill/>
            <a:miter lim="800000"/>
            <a:headEnd/>
            <a:tailEnd/>
          </a:ln>
        </p:spPr>
      </p:pic>
      <p:pic>
        <p:nvPicPr>
          <p:cNvPr id="49216"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2635991"/>
            <a:ext cx="685800" cy="685800"/>
          </a:xfrm>
          <a:prstGeom prst="rect">
            <a:avLst/>
          </a:prstGeom>
          <a:noFill/>
          <a:ln w="9525">
            <a:noFill/>
            <a:miter lim="800000"/>
            <a:headEnd/>
            <a:tailEnd/>
          </a:ln>
        </p:spPr>
      </p:pic>
      <p:pic>
        <p:nvPicPr>
          <p:cNvPr id="49218"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3472088"/>
            <a:ext cx="685800" cy="685800"/>
          </a:xfrm>
          <a:prstGeom prst="rect">
            <a:avLst/>
          </a:prstGeom>
          <a:noFill/>
          <a:ln w="9525">
            <a:noFill/>
            <a:miter lim="800000"/>
            <a:headEnd/>
            <a:tailEnd/>
          </a:ln>
        </p:spPr>
      </p:pic>
      <p:pic>
        <p:nvPicPr>
          <p:cNvPr id="49221"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4308185"/>
            <a:ext cx="685800" cy="685800"/>
          </a:xfrm>
          <a:prstGeom prst="rect">
            <a:avLst/>
          </a:prstGeom>
          <a:noFill/>
          <a:ln w="9525">
            <a:noFill/>
            <a:miter lim="800000"/>
            <a:headEnd/>
            <a:tailEnd/>
          </a:ln>
        </p:spPr>
      </p:pic>
      <p:pic>
        <p:nvPicPr>
          <p:cNvPr id="49223"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5144283"/>
            <a:ext cx="685800" cy="685800"/>
          </a:xfrm>
          <a:prstGeom prst="rect">
            <a:avLst/>
          </a:prstGeom>
          <a:noFill/>
          <a:ln w="9525">
            <a:noFill/>
            <a:miter lim="800000"/>
            <a:headEnd/>
            <a:tailEnd/>
          </a:ln>
        </p:spPr>
      </p:pic>
      <p:pic>
        <p:nvPicPr>
          <p:cNvPr id="49224"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5980383"/>
            <a:ext cx="685800" cy="685800"/>
          </a:xfrm>
          <a:prstGeom prst="rect">
            <a:avLst/>
          </a:prstGeom>
          <a:noFill/>
          <a:ln w="9525">
            <a:noFill/>
            <a:miter lim="800000"/>
            <a:headEnd/>
            <a:tailEnd/>
          </a:ln>
        </p:spPr>
      </p:pic>
      <p:pic>
        <p:nvPicPr>
          <p:cNvPr id="49225"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5904400"/>
            <a:ext cx="914400" cy="933451"/>
          </a:xfrm>
          <a:prstGeom prst="rect">
            <a:avLst/>
          </a:prstGeom>
          <a:noFill/>
          <a:ln w="9525">
            <a:noFill/>
            <a:miter lim="800000"/>
            <a:headEnd/>
            <a:tailEnd/>
          </a:ln>
        </p:spPr>
      </p:pic>
      <p:pic>
        <p:nvPicPr>
          <p:cNvPr id="49226"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4242363"/>
            <a:ext cx="914400" cy="933451"/>
          </a:xfrm>
          <a:prstGeom prst="rect">
            <a:avLst/>
          </a:prstGeom>
          <a:noFill/>
          <a:ln w="9525">
            <a:noFill/>
            <a:miter lim="800000"/>
            <a:headEnd/>
            <a:tailEnd/>
          </a:ln>
        </p:spPr>
      </p:pic>
      <p:pic>
        <p:nvPicPr>
          <p:cNvPr id="49227"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2580328"/>
            <a:ext cx="914400" cy="933451"/>
          </a:xfrm>
          <a:prstGeom prst="rect">
            <a:avLst/>
          </a:prstGeom>
          <a:noFill/>
          <a:ln w="9525">
            <a:noFill/>
            <a:miter lim="800000"/>
            <a:headEnd/>
            <a:tailEnd/>
          </a:ln>
        </p:spPr>
      </p:pic>
      <p:cxnSp>
        <p:nvCxnSpPr>
          <p:cNvPr id="5" name="Straight Connector 4"/>
          <p:cNvCxnSpPr/>
          <p:nvPr/>
        </p:nvCxnSpPr>
        <p:spPr>
          <a:xfrm flipH="1">
            <a:off x="4514851" y="1181920"/>
            <a:ext cx="1" cy="6231025"/>
          </a:xfrm>
          <a:prstGeom prst="line">
            <a:avLst/>
          </a:prstGeom>
          <a:ln w="127000" cap="sq" cmpd="sng"/>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0" y="15761"/>
            <a:ext cx="9144000" cy="1143000"/>
          </a:xfrm>
        </p:spPr>
        <p:txBody>
          <a:bodyPr>
            <a:normAutofit fontScale="90000"/>
          </a:bodyPr>
          <a:lstStyle/>
          <a:p>
            <a:pPr>
              <a:defRPr/>
            </a:pPr>
            <a:r>
              <a:rPr lang="en-US" sz="4900" b="1" dirty="0" smtClean="0"/>
              <a:t>What’s Up? </a:t>
            </a:r>
            <a:r>
              <a:rPr lang="en-US" sz="3600" dirty="0" smtClean="0">
                <a:latin typeface="+mn-lt"/>
              </a:rPr>
              <a:t>Reliability as </a:t>
            </a:r>
            <a:r>
              <a:rPr lang="en-US" sz="3600" b="1" i="1" dirty="0" smtClean="0">
                <a:latin typeface="+mn-lt"/>
              </a:rPr>
              <a:t>EMERGENT PROPERTY</a:t>
            </a:r>
            <a:endParaRPr lang="en-US" sz="2700" b="1" i="1" dirty="0">
              <a:latin typeface="+mn-lt"/>
            </a:endParaRPr>
          </a:p>
        </p:txBody>
      </p:sp>
      <p:pic>
        <p:nvPicPr>
          <p:cNvPr id="23"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1789383"/>
            <a:ext cx="685800" cy="685800"/>
          </a:xfrm>
          <a:prstGeom prst="rect">
            <a:avLst/>
          </a:prstGeom>
          <a:noFill/>
          <a:ln w="9525">
            <a:noFill/>
            <a:miter lim="800000"/>
            <a:headEnd/>
            <a:tailEnd/>
          </a:ln>
        </p:spPr>
      </p:pic>
      <p:pic>
        <p:nvPicPr>
          <p:cNvPr id="24"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2625480"/>
            <a:ext cx="685800" cy="685800"/>
          </a:xfrm>
          <a:prstGeom prst="rect">
            <a:avLst/>
          </a:prstGeom>
          <a:noFill/>
          <a:ln w="9525">
            <a:noFill/>
            <a:miter lim="800000"/>
            <a:headEnd/>
            <a:tailEnd/>
          </a:ln>
        </p:spPr>
      </p:pic>
      <p:pic>
        <p:nvPicPr>
          <p:cNvPr id="25"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3461577"/>
            <a:ext cx="685800" cy="685800"/>
          </a:xfrm>
          <a:prstGeom prst="rect">
            <a:avLst/>
          </a:prstGeom>
          <a:noFill/>
          <a:ln w="9525">
            <a:noFill/>
            <a:miter lim="800000"/>
            <a:headEnd/>
            <a:tailEnd/>
          </a:ln>
        </p:spPr>
      </p:pic>
      <p:pic>
        <p:nvPicPr>
          <p:cNvPr id="26"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4297675"/>
            <a:ext cx="685800" cy="685800"/>
          </a:xfrm>
          <a:prstGeom prst="rect">
            <a:avLst/>
          </a:prstGeom>
          <a:noFill/>
          <a:ln w="9525">
            <a:noFill/>
            <a:miter lim="800000"/>
            <a:headEnd/>
            <a:tailEnd/>
          </a:ln>
        </p:spPr>
      </p:pic>
      <p:pic>
        <p:nvPicPr>
          <p:cNvPr id="27"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5133772"/>
            <a:ext cx="685800" cy="685800"/>
          </a:xfrm>
          <a:prstGeom prst="rect">
            <a:avLst/>
          </a:prstGeom>
          <a:noFill/>
          <a:ln w="9525">
            <a:noFill/>
            <a:miter lim="800000"/>
            <a:headEnd/>
            <a:tailEnd/>
          </a:ln>
        </p:spPr>
      </p:pic>
      <p:pic>
        <p:nvPicPr>
          <p:cNvPr id="28"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5969872"/>
            <a:ext cx="685800" cy="685800"/>
          </a:xfrm>
          <a:prstGeom prst="rect">
            <a:avLst/>
          </a:prstGeom>
          <a:noFill/>
          <a:ln w="9525">
            <a:noFill/>
            <a:miter lim="800000"/>
            <a:headEnd/>
            <a:tailEnd/>
          </a:ln>
        </p:spPr>
      </p:pic>
    </p:spTree>
    <p:extLst>
      <p:ext uri="{BB962C8B-B14F-4D97-AF65-F5344CB8AC3E}">
        <p14:creationId xmlns:p14="http://schemas.microsoft.com/office/powerpoint/2010/main" val="214818351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Aside: Is QCW same as CQRS?</a:t>
            </a:r>
            <a:endParaRPr lang="en-US" dirty="0"/>
          </a:p>
        </p:txBody>
      </p:sp>
      <p:sp>
        <p:nvSpPr>
          <p:cNvPr id="3" name="Content Placeholder 2"/>
          <p:cNvSpPr>
            <a:spLocks noGrp="1"/>
          </p:cNvSpPr>
          <p:nvPr>
            <p:ph idx="1"/>
          </p:nvPr>
        </p:nvSpPr>
        <p:spPr>
          <a:xfrm>
            <a:off x="457200" y="1600206"/>
            <a:ext cx="8229600" cy="4873744"/>
          </a:xfrm>
        </p:spPr>
        <p:txBody>
          <a:bodyPr>
            <a:normAutofit lnSpcReduction="10000"/>
          </a:bodyPr>
          <a:lstStyle/>
          <a:p>
            <a:r>
              <a:rPr lang="en-US" b="1" dirty="0" smtClean="0"/>
              <a:t>Short answer: “no”</a:t>
            </a:r>
          </a:p>
          <a:p>
            <a:r>
              <a:rPr lang="en-US" b="1" dirty="0" smtClean="0"/>
              <a:t>CQRS</a:t>
            </a:r>
          </a:p>
          <a:p>
            <a:pPr lvl="1"/>
            <a:r>
              <a:rPr lang="en-US" sz="2600" b="1" u="sng" dirty="0" smtClean="0"/>
              <a:t>C</a:t>
            </a:r>
            <a:r>
              <a:rPr lang="en-US" sz="2600" b="1" dirty="0" smtClean="0"/>
              <a:t>ommand </a:t>
            </a:r>
            <a:r>
              <a:rPr lang="en-US" sz="2600" b="1" u="sng" dirty="0" smtClean="0"/>
              <a:t>Q</a:t>
            </a:r>
            <a:r>
              <a:rPr lang="en-US" sz="2600" b="1" dirty="0" smtClean="0"/>
              <a:t>uery </a:t>
            </a:r>
            <a:r>
              <a:rPr lang="en-US" sz="2600" b="1" u="sng" dirty="0" smtClean="0"/>
              <a:t>R</a:t>
            </a:r>
            <a:r>
              <a:rPr lang="en-US" sz="2600" b="1" dirty="0" smtClean="0"/>
              <a:t>esponsibility </a:t>
            </a:r>
            <a:r>
              <a:rPr lang="en-US" sz="2600" b="1" u="sng" dirty="0" smtClean="0"/>
              <a:t>S</a:t>
            </a:r>
            <a:r>
              <a:rPr lang="en-US" sz="2600" b="1" dirty="0" smtClean="0"/>
              <a:t>egregation</a:t>
            </a:r>
          </a:p>
          <a:p>
            <a:r>
              <a:rPr lang="en-US" b="1" dirty="0" smtClean="0"/>
              <a:t>Commands</a:t>
            </a:r>
            <a:r>
              <a:rPr lang="en-US" dirty="0" smtClean="0"/>
              <a:t> change state</a:t>
            </a:r>
          </a:p>
          <a:p>
            <a:r>
              <a:rPr lang="en-US" b="1" dirty="0" smtClean="0"/>
              <a:t>Queries</a:t>
            </a:r>
            <a:r>
              <a:rPr lang="en-US" dirty="0" smtClean="0"/>
              <a:t> ask for current state</a:t>
            </a:r>
          </a:p>
          <a:p>
            <a:r>
              <a:rPr lang="en-US" dirty="0" smtClean="0"/>
              <a:t>Any operation is </a:t>
            </a:r>
            <a:r>
              <a:rPr lang="en-US" b="1" i="1" dirty="0" smtClean="0"/>
              <a:t>one or the other</a:t>
            </a:r>
          </a:p>
          <a:p>
            <a:r>
              <a:rPr lang="en-US" dirty="0" smtClean="0"/>
              <a:t>Sometimes includes Event Sourcing</a:t>
            </a:r>
          </a:p>
          <a:p>
            <a:r>
              <a:rPr lang="en-US" dirty="0" smtClean="0"/>
              <a:t>Sometimes modeled using Domain Driven Design (DDD)</a:t>
            </a:r>
          </a:p>
        </p:txBody>
      </p:sp>
    </p:spTree>
    <p:extLst>
      <p:ext uri="{BB962C8B-B14F-4D97-AF65-F5344CB8AC3E}">
        <p14:creationId xmlns:p14="http://schemas.microsoft.com/office/powerpoint/2010/main" val="293533512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about the DATA?</a:t>
            </a:r>
            <a:endParaRPr lang="en-US" dirty="0"/>
          </a:p>
        </p:txBody>
      </p:sp>
      <p:sp>
        <p:nvSpPr>
          <p:cNvPr id="3" name="Content Placeholder 2"/>
          <p:cNvSpPr>
            <a:spLocks noGrp="1"/>
          </p:cNvSpPr>
          <p:nvPr>
            <p:ph idx="1"/>
          </p:nvPr>
        </p:nvSpPr>
        <p:spPr>
          <a:xfrm>
            <a:off x="457200" y="1600207"/>
            <a:ext cx="8229600" cy="4873744"/>
          </a:xfrm>
        </p:spPr>
        <p:txBody>
          <a:bodyPr>
            <a:normAutofit/>
          </a:bodyPr>
          <a:lstStyle/>
          <a:p>
            <a:r>
              <a:rPr lang="en-US" b="1" dirty="0" smtClean="0"/>
              <a:t>You: </a:t>
            </a:r>
            <a:r>
              <a:rPr lang="en-US" dirty="0" smtClean="0"/>
              <a:t>Azure Web Roles and Azure Worker Roles</a:t>
            </a:r>
          </a:p>
          <a:p>
            <a:pPr lvl="1"/>
            <a:r>
              <a:rPr lang="en-US" dirty="0" smtClean="0"/>
              <a:t>Taking user input, dispatching work, doing work</a:t>
            </a:r>
            <a:endParaRPr lang="en-US" dirty="0"/>
          </a:p>
          <a:p>
            <a:pPr lvl="1"/>
            <a:r>
              <a:rPr lang="en-US" dirty="0" smtClean="0"/>
              <a:t>Follow a decoupled queue-in-the-middle pattern</a:t>
            </a:r>
          </a:p>
          <a:p>
            <a:pPr lvl="1"/>
            <a:r>
              <a:rPr lang="en-US" dirty="0" smtClean="0"/>
              <a:t>Stateless compute nodes</a:t>
            </a:r>
          </a:p>
          <a:p>
            <a:r>
              <a:rPr lang="en-US" b="1" dirty="0" smtClean="0"/>
              <a:t>Cloud:</a:t>
            </a:r>
            <a:r>
              <a:rPr lang="en-US" dirty="0" smtClean="0"/>
              <a:t> “Hard Part”: persistent, scalable data</a:t>
            </a:r>
          </a:p>
          <a:p>
            <a:pPr lvl="1"/>
            <a:r>
              <a:rPr lang="en-US" dirty="0" smtClean="0"/>
              <a:t>Azure </a:t>
            </a:r>
            <a:r>
              <a:rPr lang="en-US" b="1" dirty="0" smtClean="0"/>
              <a:t>Queue</a:t>
            </a:r>
            <a:r>
              <a:rPr lang="en-US" dirty="0"/>
              <a:t> </a:t>
            </a:r>
            <a:r>
              <a:rPr lang="en-US" dirty="0" smtClean="0"/>
              <a:t>&amp; </a:t>
            </a:r>
            <a:r>
              <a:rPr lang="en-US" b="1" dirty="0" smtClean="0"/>
              <a:t>Blob Services</a:t>
            </a:r>
            <a:endParaRPr lang="en-US" dirty="0" smtClean="0"/>
          </a:p>
          <a:p>
            <a:pPr lvl="1"/>
            <a:r>
              <a:rPr lang="en-US" dirty="0" smtClean="0"/>
              <a:t>Three copies of each byte</a:t>
            </a:r>
          </a:p>
          <a:p>
            <a:pPr lvl="1"/>
            <a:r>
              <a:rPr lang="en-US" dirty="0" smtClean="0"/>
              <a:t>Blobs are geo-replicated</a:t>
            </a:r>
          </a:p>
          <a:p>
            <a:pPr lvl="1"/>
            <a:r>
              <a:rPr lang="en-US" b="1" dirty="0" smtClean="0">
                <a:solidFill>
                  <a:srgbClr val="C00000"/>
                </a:solidFill>
              </a:rPr>
              <a:t>Busy Signal Pattern</a:t>
            </a:r>
            <a:endParaRPr lang="en-US" b="1" dirty="0" smtClean="0"/>
          </a:p>
        </p:txBody>
      </p:sp>
      <p:pic>
        <p:nvPicPr>
          <p:cNvPr id="5" name="Picture 2" descr="http://upload.wikimedia.org/wikipedia/commons/a/ac/Iceber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12455" y="4241891"/>
            <a:ext cx="1831545" cy="2664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2372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Database </a:t>
            </a:r>
            <a:r>
              <a:rPr lang="en-US" dirty="0" err="1" smtClean="0"/>
              <a:t>Sharding</a:t>
            </a:r>
            <a:r>
              <a:rPr lang="en-US" dirty="0" smtClean="0"/>
              <a:t> Pattern</a:t>
            </a:r>
            <a:endParaRPr lang="en-US" dirty="0"/>
          </a:p>
        </p:txBody>
      </p:sp>
      <p:sp>
        <p:nvSpPr>
          <p:cNvPr id="4"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effectLst>
                  <a:outerShdw blurRad="38100" dist="38100" dir="2700000" algn="tl">
                    <a:srgbClr val="000000">
                      <a:alpha val="43137"/>
                    </a:srgbClr>
                  </a:outerShdw>
                </a:effectLst>
              </a:rPr>
              <a:t>p</a:t>
            </a:r>
            <a:r>
              <a:rPr lang="en-US" sz="2800" dirty="0" smtClean="0">
                <a:effectLst>
                  <a:outerShdw blurRad="38100" dist="38100" dir="2700000" algn="tl">
                    <a:srgbClr val="000000">
                      <a:alpha val="43137"/>
                    </a:srgbClr>
                  </a:outerShdw>
                </a:effectLst>
              </a:rPr>
              <a:t>attern 3 of 3</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3861029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473949"/>
          </a:xfrm>
          <a:solidFill>
            <a:schemeClr val="accent1">
              <a:lumMod val="40000"/>
              <a:lumOff val="60000"/>
            </a:schemeClr>
          </a:solidFill>
        </p:spPr>
        <p:txBody>
          <a:bodyPr>
            <a:normAutofit fontScale="90000"/>
          </a:bodyPr>
          <a:lstStyle/>
          <a:p>
            <a:r>
              <a:rPr lang="en-US" strike="sngStrike" dirty="0" smtClean="0"/>
              <a:t/>
            </a:r>
            <a:br>
              <a:rPr lang="en-US" strike="sngStrike" dirty="0" smtClean="0"/>
            </a:br>
            <a:r>
              <a:rPr lang="en-US" strike="sngStrike" dirty="0"/>
              <a:t/>
            </a:r>
            <a:br>
              <a:rPr lang="en-US" strike="sngStrike" dirty="0"/>
            </a:br>
            <a:r>
              <a:rPr lang="en-US" strike="sngStrike" dirty="0" smtClean="0"/>
              <a:t/>
            </a:r>
            <a:br>
              <a:rPr lang="en-US" strike="sngStrike" dirty="0" smtClean="0"/>
            </a:br>
            <a:r>
              <a:rPr lang="en-US" strike="sngStrike" dirty="0" smtClean="0"/>
              <a:t>Database </a:t>
            </a:r>
            <a:r>
              <a:rPr lang="en-US" strike="sngStrike" dirty="0" err="1" smtClean="0"/>
              <a:t>Sharding</a:t>
            </a:r>
            <a:r>
              <a:rPr lang="en-US" strike="sngStrike" dirty="0" smtClean="0"/>
              <a:t> Pattern</a:t>
            </a:r>
            <a:r>
              <a:rPr lang="en-US" dirty="0" smtClean="0"/>
              <a:t/>
            </a:r>
            <a:br>
              <a:rPr lang="en-US" dirty="0" smtClean="0"/>
            </a:br>
            <a:r>
              <a:rPr lang="en-US" dirty="0"/>
              <a:t/>
            </a:r>
            <a:br>
              <a:rPr lang="en-US" dirty="0"/>
            </a:br>
            <a:r>
              <a:rPr lang="en-US" dirty="0" smtClean="0"/>
              <a:t>Most Cloud Applications don’t care (much) about (very high) scale</a:t>
            </a:r>
            <a:br>
              <a:rPr lang="en-US" dirty="0" smtClean="0"/>
            </a:br>
            <a:r>
              <a:rPr lang="en-US" dirty="0"/>
              <a:t/>
            </a:r>
            <a:br>
              <a:rPr lang="en-US" dirty="0"/>
            </a:br>
            <a:r>
              <a:rPr lang="en-US" sz="4000" dirty="0" smtClean="0"/>
              <a:t>But they do care about developer productivity and operational efficiency</a:t>
            </a:r>
            <a:endParaRPr lang="en-US" sz="4000" dirty="0"/>
          </a:p>
        </p:txBody>
      </p:sp>
      <p:sp>
        <p:nvSpPr>
          <p:cNvPr id="4"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effectLst>
                  <a:outerShdw blurRad="38100" dist="38100" dir="2700000" algn="tl">
                    <a:srgbClr val="000000">
                      <a:alpha val="43137"/>
                    </a:srgbClr>
                  </a:outerShdw>
                </a:effectLst>
              </a:rPr>
              <a:t>p</a:t>
            </a:r>
            <a:r>
              <a:rPr lang="en-US" sz="2800" dirty="0" smtClean="0">
                <a:effectLst>
                  <a:outerShdw blurRad="38100" dist="38100" dir="2700000" algn="tl">
                    <a:srgbClr val="000000">
                      <a:alpha val="43137"/>
                    </a:srgbClr>
                  </a:outerShdw>
                </a:effectLst>
              </a:rPr>
              <a:t>attern 3 of 3</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4051740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011341" y="1326356"/>
            <a:ext cx="2733675" cy="4600575"/>
          </a:xfrm>
          <a:prstGeom prst="rect">
            <a:avLst/>
          </a:prstGeom>
          <a:solidFill>
            <a:schemeClr val="accent1">
              <a:alpha val="10000"/>
            </a:schemeClr>
          </a:solidFill>
          <a:ln>
            <a:solidFill>
              <a:schemeClr val="accent1">
                <a:shade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2051" name="Title 1"/>
          <p:cNvSpPr>
            <a:spLocks noGrp="1"/>
          </p:cNvSpPr>
          <p:nvPr>
            <p:ph type="title"/>
          </p:nvPr>
        </p:nvSpPr>
        <p:spPr>
          <a:xfrm>
            <a:off x="1053704" y="775097"/>
            <a:ext cx="1763315" cy="507207"/>
          </a:xfrm>
        </p:spPr>
        <p:txBody>
          <a:bodyPr/>
          <a:lstStyle/>
          <a:p>
            <a:pPr eaLnBrk="1" hangingPunct="1"/>
            <a:r>
              <a:rPr lang="en-US" altLang="en-US" sz="1800" b="1" dirty="0">
                <a:latin typeface="Georgia" panose="02040502050405020303" pitchFamily="18" charset="0"/>
              </a:rPr>
              <a:t>foo.com</a:t>
            </a:r>
            <a:endParaRPr lang="en-US" altLang="en-US" sz="1350" dirty="0">
              <a:latin typeface="Georgia" panose="02040502050405020303" pitchFamily="18" charset="0"/>
            </a:endParaRPr>
          </a:p>
        </p:txBody>
      </p:sp>
      <p:cxnSp>
        <p:nvCxnSpPr>
          <p:cNvPr id="43" name="Straight Connector 42"/>
          <p:cNvCxnSpPr/>
          <p:nvPr/>
        </p:nvCxnSpPr>
        <p:spPr>
          <a:xfrm>
            <a:off x="5917406" y="1745457"/>
            <a:ext cx="9525" cy="3117056"/>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sp>
        <p:nvSpPr>
          <p:cNvPr id="53" name="TextBox 13"/>
          <p:cNvSpPr txBox="1">
            <a:spLocks noChangeArrowheads="1"/>
          </p:cNvSpPr>
          <p:nvPr/>
        </p:nvSpPr>
        <p:spPr bwMode="auto">
          <a:xfrm rot="16200000">
            <a:off x="3765947" y="3580418"/>
            <a:ext cx="22848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en-US" altLang="en-US" sz="1200" b="1" dirty="0">
                <a:solidFill>
                  <a:srgbClr val="00ABEC"/>
                </a:solidFill>
                <a:latin typeface="+mn-lt"/>
                <a:cs typeface="Segoe UI" panose="020B0502040204020203" pitchFamily="34" charset="0"/>
              </a:rPr>
              <a:t>Site-to-Site Virtual</a:t>
            </a:r>
            <a:r>
              <a:rPr lang="en-US" altLang="en-US" sz="1200" b="1" dirty="0">
                <a:latin typeface="+mn-lt"/>
                <a:cs typeface="Segoe UI" panose="020B0502040204020203" pitchFamily="34" charset="0"/>
              </a:rPr>
              <a:t> </a:t>
            </a:r>
            <a:r>
              <a:rPr lang="en-US" altLang="en-US" sz="1200" b="1" dirty="0">
                <a:solidFill>
                  <a:srgbClr val="00ABEC"/>
                </a:solidFill>
                <a:latin typeface="+mn-lt"/>
                <a:cs typeface="Segoe UI" panose="020B0502040204020203" pitchFamily="34" charset="0"/>
              </a:rPr>
              <a:t>Network</a:t>
            </a:r>
          </a:p>
        </p:txBody>
      </p:sp>
      <p:grpSp>
        <p:nvGrpSpPr>
          <p:cNvPr id="2054" name="Group 4"/>
          <p:cNvGrpSpPr>
            <a:grpSpLocks noChangeAspect="1"/>
          </p:cNvGrpSpPr>
          <p:nvPr/>
        </p:nvGrpSpPr>
        <p:grpSpPr bwMode="auto">
          <a:xfrm>
            <a:off x="4770835" y="1225154"/>
            <a:ext cx="3130153" cy="1171575"/>
            <a:chOff x="4799" y="1203"/>
            <a:chExt cx="1945" cy="796"/>
          </a:xfrm>
        </p:grpSpPr>
        <p:sp>
          <p:nvSpPr>
            <p:cNvPr id="61" name="AutoShape 3"/>
            <p:cNvSpPr>
              <a:spLocks noChangeAspect="1" noChangeArrowheads="1" noTextEdit="1"/>
            </p:cNvSpPr>
            <p:nvPr/>
          </p:nvSpPr>
          <p:spPr bwMode="auto">
            <a:xfrm>
              <a:off x="4799" y="1203"/>
              <a:ext cx="1945" cy="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200"/>
            </a:p>
          </p:txBody>
        </p:sp>
        <p:sp>
          <p:nvSpPr>
            <p:cNvPr id="62" name="Freeform 5"/>
            <p:cNvSpPr>
              <a:spLocks noEditPoints="1"/>
            </p:cNvSpPr>
            <p:nvPr/>
          </p:nvSpPr>
          <p:spPr bwMode="auto">
            <a:xfrm>
              <a:off x="4813" y="1217"/>
              <a:ext cx="1922" cy="774"/>
            </a:xfrm>
            <a:custGeom>
              <a:avLst/>
              <a:gdLst>
                <a:gd name="T0" fmla="*/ 16 w 2134"/>
                <a:gd name="T1" fmla="*/ 24 h 855"/>
                <a:gd name="T2" fmla="*/ 16 w 2134"/>
                <a:gd name="T3" fmla="*/ 103 h 855"/>
                <a:gd name="T4" fmla="*/ 16 w 2134"/>
                <a:gd name="T5" fmla="*/ 183 h 855"/>
                <a:gd name="T6" fmla="*/ 16 w 2134"/>
                <a:gd name="T7" fmla="*/ 263 h 855"/>
                <a:gd name="T8" fmla="*/ 16 w 2134"/>
                <a:gd name="T9" fmla="*/ 341 h 855"/>
                <a:gd name="T10" fmla="*/ 16 w 2134"/>
                <a:gd name="T11" fmla="*/ 419 h 855"/>
                <a:gd name="T12" fmla="*/ 16 w 2134"/>
                <a:gd name="T13" fmla="*/ 499 h 855"/>
                <a:gd name="T14" fmla="*/ 16 w 2134"/>
                <a:gd name="T15" fmla="*/ 578 h 855"/>
                <a:gd name="T16" fmla="*/ 39 w 2134"/>
                <a:gd name="T17" fmla="*/ 618 h 855"/>
                <a:gd name="T18" fmla="*/ 116 w 2134"/>
                <a:gd name="T19" fmla="*/ 618 h 855"/>
                <a:gd name="T20" fmla="*/ 195 w 2134"/>
                <a:gd name="T21" fmla="*/ 618 h 855"/>
                <a:gd name="T22" fmla="*/ 273 w 2134"/>
                <a:gd name="T23" fmla="*/ 618 h 855"/>
                <a:gd name="T24" fmla="*/ 350 w 2134"/>
                <a:gd name="T25" fmla="*/ 618 h 855"/>
                <a:gd name="T26" fmla="*/ 429 w 2134"/>
                <a:gd name="T27" fmla="*/ 618 h 855"/>
                <a:gd name="T28" fmla="*/ 506 w 2134"/>
                <a:gd name="T29" fmla="*/ 618 h 855"/>
                <a:gd name="T30" fmla="*/ 585 w 2134"/>
                <a:gd name="T31" fmla="*/ 618 h 855"/>
                <a:gd name="T32" fmla="*/ 662 w 2134"/>
                <a:gd name="T33" fmla="*/ 618 h 855"/>
                <a:gd name="T34" fmla="*/ 739 w 2134"/>
                <a:gd name="T35" fmla="*/ 618 h 855"/>
                <a:gd name="T36" fmla="*/ 819 w 2134"/>
                <a:gd name="T37" fmla="*/ 618 h 855"/>
                <a:gd name="T38" fmla="*/ 895 w 2134"/>
                <a:gd name="T39" fmla="*/ 618 h 855"/>
                <a:gd name="T40" fmla="*/ 975 w 2134"/>
                <a:gd name="T41" fmla="*/ 618 h 855"/>
                <a:gd name="T42" fmla="*/ 1052 w 2134"/>
                <a:gd name="T43" fmla="*/ 618 h 855"/>
                <a:gd name="T44" fmla="*/ 1129 w 2134"/>
                <a:gd name="T45" fmla="*/ 618 h 855"/>
                <a:gd name="T46" fmla="*/ 1208 w 2134"/>
                <a:gd name="T47" fmla="*/ 618 h 855"/>
                <a:gd name="T48" fmla="*/ 1286 w 2134"/>
                <a:gd name="T49" fmla="*/ 618 h 855"/>
                <a:gd name="T50" fmla="*/ 1364 w 2134"/>
                <a:gd name="T51" fmla="*/ 618 h 855"/>
                <a:gd name="T52" fmla="*/ 1441 w 2134"/>
                <a:gd name="T53" fmla="*/ 618 h 855"/>
                <a:gd name="T54" fmla="*/ 1519 w 2134"/>
                <a:gd name="T55" fmla="*/ 618 h 855"/>
                <a:gd name="T56" fmla="*/ 1543 w 2134"/>
                <a:gd name="T57" fmla="*/ 579 h 855"/>
                <a:gd name="T58" fmla="*/ 1543 w 2134"/>
                <a:gd name="T59" fmla="*/ 500 h 855"/>
                <a:gd name="T60" fmla="*/ 1543 w 2134"/>
                <a:gd name="T61" fmla="*/ 420 h 855"/>
                <a:gd name="T62" fmla="*/ 1543 w 2134"/>
                <a:gd name="T63" fmla="*/ 341 h 855"/>
                <a:gd name="T64" fmla="*/ 1543 w 2134"/>
                <a:gd name="T65" fmla="*/ 263 h 855"/>
                <a:gd name="T66" fmla="*/ 1543 w 2134"/>
                <a:gd name="T67" fmla="*/ 184 h 855"/>
                <a:gd name="T68" fmla="*/ 1543 w 2134"/>
                <a:gd name="T69" fmla="*/ 105 h 855"/>
                <a:gd name="T70" fmla="*/ 1543 w 2134"/>
                <a:gd name="T71" fmla="*/ 25 h 855"/>
                <a:gd name="T72" fmla="*/ 1490 w 2134"/>
                <a:gd name="T73" fmla="*/ 16 h 855"/>
                <a:gd name="T74" fmla="*/ 1412 w 2134"/>
                <a:gd name="T75" fmla="*/ 16 h 855"/>
                <a:gd name="T76" fmla="*/ 1335 w 2134"/>
                <a:gd name="T77" fmla="*/ 16 h 855"/>
                <a:gd name="T78" fmla="*/ 1256 w 2134"/>
                <a:gd name="T79" fmla="*/ 16 h 855"/>
                <a:gd name="T80" fmla="*/ 1179 w 2134"/>
                <a:gd name="T81" fmla="*/ 16 h 855"/>
                <a:gd name="T82" fmla="*/ 1100 w 2134"/>
                <a:gd name="T83" fmla="*/ 16 h 855"/>
                <a:gd name="T84" fmla="*/ 1022 w 2134"/>
                <a:gd name="T85" fmla="*/ 16 h 855"/>
                <a:gd name="T86" fmla="*/ 945 w 2134"/>
                <a:gd name="T87" fmla="*/ 16 h 855"/>
                <a:gd name="T88" fmla="*/ 866 w 2134"/>
                <a:gd name="T89" fmla="*/ 16 h 855"/>
                <a:gd name="T90" fmla="*/ 788 w 2134"/>
                <a:gd name="T91" fmla="*/ 16 h 855"/>
                <a:gd name="T92" fmla="*/ 710 w 2134"/>
                <a:gd name="T93" fmla="*/ 16 h 855"/>
                <a:gd name="T94" fmla="*/ 633 w 2134"/>
                <a:gd name="T95" fmla="*/ 16 h 855"/>
                <a:gd name="T96" fmla="*/ 555 w 2134"/>
                <a:gd name="T97" fmla="*/ 16 h 855"/>
                <a:gd name="T98" fmla="*/ 476 w 2134"/>
                <a:gd name="T99" fmla="*/ 16 h 855"/>
                <a:gd name="T100" fmla="*/ 399 w 2134"/>
                <a:gd name="T101" fmla="*/ 16 h 855"/>
                <a:gd name="T102" fmla="*/ 321 w 2134"/>
                <a:gd name="T103" fmla="*/ 16 h 855"/>
                <a:gd name="T104" fmla="*/ 242 w 2134"/>
                <a:gd name="T105" fmla="*/ 16 h 855"/>
                <a:gd name="T106" fmla="*/ 166 w 2134"/>
                <a:gd name="T107" fmla="*/ 16 h 855"/>
                <a:gd name="T108" fmla="*/ 86 w 2134"/>
                <a:gd name="T109" fmla="*/ 16 h 855"/>
                <a:gd name="T110" fmla="*/ 9 w 2134"/>
                <a:gd name="T111" fmla="*/ 16 h 85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134" h="855">
                  <a:moveTo>
                    <a:pt x="22" y="32"/>
                  </a:moveTo>
                  <a:lnTo>
                    <a:pt x="22" y="32"/>
                  </a:lnTo>
                  <a:cubicBezTo>
                    <a:pt x="22" y="38"/>
                    <a:pt x="17" y="43"/>
                    <a:pt x="11" y="43"/>
                  </a:cubicBezTo>
                  <a:cubicBezTo>
                    <a:pt x="5" y="43"/>
                    <a:pt x="0" y="38"/>
                    <a:pt x="0" y="32"/>
                  </a:cubicBezTo>
                  <a:cubicBezTo>
                    <a:pt x="0" y="27"/>
                    <a:pt x="5" y="22"/>
                    <a:pt x="11" y="22"/>
                  </a:cubicBezTo>
                  <a:cubicBezTo>
                    <a:pt x="17" y="22"/>
                    <a:pt x="22" y="27"/>
                    <a:pt x="22" y="32"/>
                  </a:cubicBezTo>
                  <a:close/>
                  <a:moveTo>
                    <a:pt x="22" y="139"/>
                  </a:moveTo>
                  <a:lnTo>
                    <a:pt x="22" y="139"/>
                  </a:lnTo>
                  <a:cubicBezTo>
                    <a:pt x="22" y="145"/>
                    <a:pt x="17" y="150"/>
                    <a:pt x="11" y="150"/>
                  </a:cubicBezTo>
                  <a:cubicBezTo>
                    <a:pt x="5" y="150"/>
                    <a:pt x="0" y="145"/>
                    <a:pt x="0" y="139"/>
                  </a:cubicBezTo>
                  <a:cubicBezTo>
                    <a:pt x="0" y="133"/>
                    <a:pt x="5" y="128"/>
                    <a:pt x="11" y="128"/>
                  </a:cubicBezTo>
                  <a:cubicBezTo>
                    <a:pt x="17" y="128"/>
                    <a:pt x="22" y="133"/>
                    <a:pt x="22" y="139"/>
                  </a:cubicBezTo>
                  <a:close/>
                  <a:moveTo>
                    <a:pt x="22" y="246"/>
                  </a:moveTo>
                  <a:lnTo>
                    <a:pt x="22" y="246"/>
                  </a:lnTo>
                  <a:cubicBezTo>
                    <a:pt x="22" y="252"/>
                    <a:pt x="17" y="257"/>
                    <a:pt x="11" y="257"/>
                  </a:cubicBezTo>
                  <a:cubicBezTo>
                    <a:pt x="5" y="257"/>
                    <a:pt x="0" y="252"/>
                    <a:pt x="0" y="246"/>
                  </a:cubicBezTo>
                  <a:cubicBezTo>
                    <a:pt x="0" y="240"/>
                    <a:pt x="5" y="235"/>
                    <a:pt x="11" y="235"/>
                  </a:cubicBezTo>
                  <a:cubicBezTo>
                    <a:pt x="17" y="235"/>
                    <a:pt x="22" y="240"/>
                    <a:pt x="22" y="246"/>
                  </a:cubicBezTo>
                  <a:close/>
                  <a:moveTo>
                    <a:pt x="22" y="353"/>
                  </a:moveTo>
                  <a:lnTo>
                    <a:pt x="22" y="353"/>
                  </a:lnTo>
                  <a:cubicBezTo>
                    <a:pt x="22" y="358"/>
                    <a:pt x="17" y="363"/>
                    <a:pt x="11" y="363"/>
                  </a:cubicBezTo>
                  <a:cubicBezTo>
                    <a:pt x="5" y="363"/>
                    <a:pt x="0" y="358"/>
                    <a:pt x="0" y="353"/>
                  </a:cubicBezTo>
                  <a:cubicBezTo>
                    <a:pt x="0" y="347"/>
                    <a:pt x="5" y="342"/>
                    <a:pt x="11" y="342"/>
                  </a:cubicBezTo>
                  <a:cubicBezTo>
                    <a:pt x="17" y="342"/>
                    <a:pt x="22" y="347"/>
                    <a:pt x="22" y="353"/>
                  </a:cubicBezTo>
                  <a:close/>
                  <a:moveTo>
                    <a:pt x="22" y="459"/>
                  </a:moveTo>
                  <a:lnTo>
                    <a:pt x="22" y="459"/>
                  </a:lnTo>
                  <a:cubicBezTo>
                    <a:pt x="22" y="465"/>
                    <a:pt x="17" y="470"/>
                    <a:pt x="11" y="470"/>
                  </a:cubicBezTo>
                  <a:cubicBezTo>
                    <a:pt x="5" y="470"/>
                    <a:pt x="0" y="465"/>
                    <a:pt x="0" y="459"/>
                  </a:cubicBezTo>
                  <a:cubicBezTo>
                    <a:pt x="0" y="453"/>
                    <a:pt x="5" y="449"/>
                    <a:pt x="11" y="449"/>
                  </a:cubicBezTo>
                  <a:cubicBezTo>
                    <a:pt x="17" y="449"/>
                    <a:pt x="22" y="453"/>
                    <a:pt x="22" y="459"/>
                  </a:cubicBezTo>
                  <a:close/>
                  <a:moveTo>
                    <a:pt x="22" y="566"/>
                  </a:moveTo>
                  <a:lnTo>
                    <a:pt x="22" y="566"/>
                  </a:lnTo>
                  <a:cubicBezTo>
                    <a:pt x="22" y="572"/>
                    <a:pt x="17" y="577"/>
                    <a:pt x="11" y="577"/>
                  </a:cubicBezTo>
                  <a:cubicBezTo>
                    <a:pt x="5" y="577"/>
                    <a:pt x="0" y="572"/>
                    <a:pt x="0" y="566"/>
                  </a:cubicBezTo>
                  <a:cubicBezTo>
                    <a:pt x="0" y="560"/>
                    <a:pt x="5" y="555"/>
                    <a:pt x="11" y="555"/>
                  </a:cubicBezTo>
                  <a:cubicBezTo>
                    <a:pt x="17" y="555"/>
                    <a:pt x="22" y="560"/>
                    <a:pt x="22" y="566"/>
                  </a:cubicBezTo>
                  <a:close/>
                  <a:moveTo>
                    <a:pt x="22" y="673"/>
                  </a:moveTo>
                  <a:lnTo>
                    <a:pt x="22" y="673"/>
                  </a:lnTo>
                  <a:cubicBezTo>
                    <a:pt x="22" y="679"/>
                    <a:pt x="17" y="683"/>
                    <a:pt x="11" y="683"/>
                  </a:cubicBezTo>
                  <a:cubicBezTo>
                    <a:pt x="5" y="683"/>
                    <a:pt x="0" y="679"/>
                    <a:pt x="0" y="673"/>
                  </a:cubicBezTo>
                  <a:cubicBezTo>
                    <a:pt x="0" y="667"/>
                    <a:pt x="5" y="662"/>
                    <a:pt x="11" y="662"/>
                  </a:cubicBezTo>
                  <a:cubicBezTo>
                    <a:pt x="17" y="662"/>
                    <a:pt x="22" y="667"/>
                    <a:pt x="22" y="673"/>
                  </a:cubicBezTo>
                  <a:close/>
                  <a:moveTo>
                    <a:pt x="22" y="779"/>
                  </a:moveTo>
                  <a:lnTo>
                    <a:pt x="22" y="779"/>
                  </a:lnTo>
                  <a:cubicBezTo>
                    <a:pt x="22" y="785"/>
                    <a:pt x="17" y="790"/>
                    <a:pt x="11" y="790"/>
                  </a:cubicBezTo>
                  <a:cubicBezTo>
                    <a:pt x="5" y="790"/>
                    <a:pt x="0" y="785"/>
                    <a:pt x="0" y="779"/>
                  </a:cubicBezTo>
                  <a:cubicBezTo>
                    <a:pt x="0" y="773"/>
                    <a:pt x="5" y="769"/>
                    <a:pt x="11" y="769"/>
                  </a:cubicBezTo>
                  <a:cubicBezTo>
                    <a:pt x="17" y="769"/>
                    <a:pt x="22" y="773"/>
                    <a:pt x="22" y="779"/>
                  </a:cubicBezTo>
                  <a:close/>
                  <a:moveTo>
                    <a:pt x="53" y="834"/>
                  </a:moveTo>
                  <a:lnTo>
                    <a:pt x="53" y="834"/>
                  </a:lnTo>
                  <a:cubicBezTo>
                    <a:pt x="59" y="834"/>
                    <a:pt x="63" y="838"/>
                    <a:pt x="63" y="844"/>
                  </a:cubicBezTo>
                  <a:cubicBezTo>
                    <a:pt x="63" y="850"/>
                    <a:pt x="59" y="855"/>
                    <a:pt x="53" y="855"/>
                  </a:cubicBezTo>
                  <a:cubicBezTo>
                    <a:pt x="47" y="855"/>
                    <a:pt x="42" y="850"/>
                    <a:pt x="42" y="844"/>
                  </a:cubicBezTo>
                  <a:cubicBezTo>
                    <a:pt x="42" y="838"/>
                    <a:pt x="47" y="834"/>
                    <a:pt x="53" y="834"/>
                  </a:cubicBezTo>
                  <a:close/>
                  <a:moveTo>
                    <a:pt x="159" y="834"/>
                  </a:moveTo>
                  <a:lnTo>
                    <a:pt x="160" y="834"/>
                  </a:lnTo>
                  <a:cubicBezTo>
                    <a:pt x="165" y="834"/>
                    <a:pt x="170" y="838"/>
                    <a:pt x="170" y="844"/>
                  </a:cubicBezTo>
                  <a:cubicBezTo>
                    <a:pt x="170" y="850"/>
                    <a:pt x="165" y="855"/>
                    <a:pt x="160" y="855"/>
                  </a:cubicBezTo>
                  <a:lnTo>
                    <a:pt x="159" y="855"/>
                  </a:lnTo>
                  <a:cubicBezTo>
                    <a:pt x="154" y="855"/>
                    <a:pt x="149" y="850"/>
                    <a:pt x="149" y="844"/>
                  </a:cubicBezTo>
                  <a:cubicBezTo>
                    <a:pt x="149" y="838"/>
                    <a:pt x="154" y="834"/>
                    <a:pt x="159" y="834"/>
                  </a:cubicBezTo>
                  <a:close/>
                  <a:moveTo>
                    <a:pt x="266" y="834"/>
                  </a:moveTo>
                  <a:lnTo>
                    <a:pt x="266" y="834"/>
                  </a:lnTo>
                  <a:cubicBezTo>
                    <a:pt x="272" y="834"/>
                    <a:pt x="277" y="838"/>
                    <a:pt x="277" y="844"/>
                  </a:cubicBezTo>
                  <a:cubicBezTo>
                    <a:pt x="277" y="850"/>
                    <a:pt x="272" y="855"/>
                    <a:pt x="266" y="855"/>
                  </a:cubicBezTo>
                  <a:cubicBezTo>
                    <a:pt x="260" y="855"/>
                    <a:pt x="256" y="850"/>
                    <a:pt x="256" y="844"/>
                  </a:cubicBezTo>
                  <a:cubicBezTo>
                    <a:pt x="256" y="838"/>
                    <a:pt x="260" y="834"/>
                    <a:pt x="266" y="834"/>
                  </a:cubicBezTo>
                  <a:close/>
                  <a:moveTo>
                    <a:pt x="373" y="834"/>
                  </a:moveTo>
                  <a:lnTo>
                    <a:pt x="373" y="834"/>
                  </a:lnTo>
                  <a:cubicBezTo>
                    <a:pt x="379" y="834"/>
                    <a:pt x="384" y="838"/>
                    <a:pt x="384" y="844"/>
                  </a:cubicBezTo>
                  <a:cubicBezTo>
                    <a:pt x="384" y="850"/>
                    <a:pt x="379" y="855"/>
                    <a:pt x="373" y="855"/>
                  </a:cubicBezTo>
                  <a:cubicBezTo>
                    <a:pt x="367" y="855"/>
                    <a:pt x="362" y="850"/>
                    <a:pt x="362" y="844"/>
                  </a:cubicBezTo>
                  <a:cubicBezTo>
                    <a:pt x="362" y="838"/>
                    <a:pt x="367" y="834"/>
                    <a:pt x="373" y="834"/>
                  </a:cubicBezTo>
                  <a:close/>
                  <a:moveTo>
                    <a:pt x="480" y="834"/>
                  </a:moveTo>
                  <a:lnTo>
                    <a:pt x="480" y="834"/>
                  </a:lnTo>
                  <a:cubicBezTo>
                    <a:pt x="485" y="834"/>
                    <a:pt x="490" y="838"/>
                    <a:pt x="490" y="844"/>
                  </a:cubicBezTo>
                  <a:cubicBezTo>
                    <a:pt x="490" y="850"/>
                    <a:pt x="485" y="855"/>
                    <a:pt x="480" y="855"/>
                  </a:cubicBezTo>
                  <a:cubicBezTo>
                    <a:pt x="474" y="855"/>
                    <a:pt x="469" y="850"/>
                    <a:pt x="469" y="844"/>
                  </a:cubicBezTo>
                  <a:cubicBezTo>
                    <a:pt x="469" y="838"/>
                    <a:pt x="474" y="834"/>
                    <a:pt x="480" y="834"/>
                  </a:cubicBezTo>
                  <a:close/>
                  <a:moveTo>
                    <a:pt x="586" y="834"/>
                  </a:moveTo>
                  <a:lnTo>
                    <a:pt x="586" y="834"/>
                  </a:lnTo>
                  <a:cubicBezTo>
                    <a:pt x="592" y="834"/>
                    <a:pt x="597" y="838"/>
                    <a:pt x="597" y="844"/>
                  </a:cubicBezTo>
                  <a:cubicBezTo>
                    <a:pt x="597" y="850"/>
                    <a:pt x="592" y="855"/>
                    <a:pt x="586" y="855"/>
                  </a:cubicBezTo>
                  <a:cubicBezTo>
                    <a:pt x="580" y="855"/>
                    <a:pt x="576" y="850"/>
                    <a:pt x="576" y="844"/>
                  </a:cubicBezTo>
                  <a:cubicBezTo>
                    <a:pt x="576" y="838"/>
                    <a:pt x="580" y="834"/>
                    <a:pt x="586" y="834"/>
                  </a:cubicBezTo>
                  <a:close/>
                  <a:moveTo>
                    <a:pt x="693" y="834"/>
                  </a:moveTo>
                  <a:lnTo>
                    <a:pt x="693" y="834"/>
                  </a:lnTo>
                  <a:cubicBezTo>
                    <a:pt x="699" y="834"/>
                    <a:pt x="704" y="838"/>
                    <a:pt x="704" y="844"/>
                  </a:cubicBezTo>
                  <a:cubicBezTo>
                    <a:pt x="704" y="850"/>
                    <a:pt x="699" y="855"/>
                    <a:pt x="693" y="855"/>
                  </a:cubicBezTo>
                  <a:cubicBezTo>
                    <a:pt x="687" y="855"/>
                    <a:pt x="682" y="850"/>
                    <a:pt x="682" y="844"/>
                  </a:cubicBezTo>
                  <a:cubicBezTo>
                    <a:pt x="682" y="838"/>
                    <a:pt x="687" y="834"/>
                    <a:pt x="693" y="834"/>
                  </a:cubicBezTo>
                  <a:close/>
                  <a:moveTo>
                    <a:pt x="800" y="834"/>
                  </a:moveTo>
                  <a:lnTo>
                    <a:pt x="800" y="834"/>
                  </a:lnTo>
                  <a:cubicBezTo>
                    <a:pt x="806" y="834"/>
                    <a:pt x="810" y="838"/>
                    <a:pt x="810" y="844"/>
                  </a:cubicBezTo>
                  <a:cubicBezTo>
                    <a:pt x="810" y="850"/>
                    <a:pt x="806" y="855"/>
                    <a:pt x="800" y="855"/>
                  </a:cubicBezTo>
                  <a:cubicBezTo>
                    <a:pt x="794" y="855"/>
                    <a:pt x="789" y="850"/>
                    <a:pt x="789" y="844"/>
                  </a:cubicBezTo>
                  <a:cubicBezTo>
                    <a:pt x="789" y="838"/>
                    <a:pt x="794" y="834"/>
                    <a:pt x="800" y="834"/>
                  </a:cubicBezTo>
                  <a:close/>
                  <a:moveTo>
                    <a:pt x="906" y="834"/>
                  </a:moveTo>
                  <a:lnTo>
                    <a:pt x="906" y="834"/>
                  </a:lnTo>
                  <a:cubicBezTo>
                    <a:pt x="912" y="834"/>
                    <a:pt x="917" y="838"/>
                    <a:pt x="917" y="844"/>
                  </a:cubicBezTo>
                  <a:cubicBezTo>
                    <a:pt x="917" y="850"/>
                    <a:pt x="912" y="855"/>
                    <a:pt x="906" y="855"/>
                  </a:cubicBezTo>
                  <a:cubicBezTo>
                    <a:pt x="900" y="855"/>
                    <a:pt x="896" y="850"/>
                    <a:pt x="896" y="844"/>
                  </a:cubicBezTo>
                  <a:cubicBezTo>
                    <a:pt x="896" y="838"/>
                    <a:pt x="900" y="834"/>
                    <a:pt x="906" y="834"/>
                  </a:cubicBezTo>
                  <a:close/>
                  <a:moveTo>
                    <a:pt x="1013" y="834"/>
                  </a:moveTo>
                  <a:lnTo>
                    <a:pt x="1013" y="834"/>
                  </a:lnTo>
                  <a:cubicBezTo>
                    <a:pt x="1019" y="834"/>
                    <a:pt x="1024" y="838"/>
                    <a:pt x="1024" y="844"/>
                  </a:cubicBezTo>
                  <a:cubicBezTo>
                    <a:pt x="1024" y="850"/>
                    <a:pt x="1019" y="855"/>
                    <a:pt x="1013" y="855"/>
                  </a:cubicBezTo>
                  <a:cubicBezTo>
                    <a:pt x="1007" y="855"/>
                    <a:pt x="1002" y="850"/>
                    <a:pt x="1002" y="844"/>
                  </a:cubicBezTo>
                  <a:cubicBezTo>
                    <a:pt x="1002" y="838"/>
                    <a:pt x="1007" y="834"/>
                    <a:pt x="1013" y="834"/>
                  </a:cubicBezTo>
                  <a:close/>
                  <a:moveTo>
                    <a:pt x="1120" y="834"/>
                  </a:moveTo>
                  <a:lnTo>
                    <a:pt x="1120" y="834"/>
                  </a:lnTo>
                  <a:cubicBezTo>
                    <a:pt x="1126" y="834"/>
                    <a:pt x="1130" y="838"/>
                    <a:pt x="1130" y="844"/>
                  </a:cubicBezTo>
                  <a:cubicBezTo>
                    <a:pt x="1130" y="850"/>
                    <a:pt x="1126" y="855"/>
                    <a:pt x="1120" y="855"/>
                  </a:cubicBezTo>
                  <a:cubicBezTo>
                    <a:pt x="1114" y="855"/>
                    <a:pt x="1109" y="850"/>
                    <a:pt x="1109" y="844"/>
                  </a:cubicBezTo>
                  <a:cubicBezTo>
                    <a:pt x="1109" y="838"/>
                    <a:pt x="1114" y="834"/>
                    <a:pt x="1120" y="834"/>
                  </a:cubicBezTo>
                  <a:close/>
                  <a:moveTo>
                    <a:pt x="1226" y="834"/>
                  </a:moveTo>
                  <a:lnTo>
                    <a:pt x="1226" y="834"/>
                  </a:lnTo>
                  <a:cubicBezTo>
                    <a:pt x="1232" y="834"/>
                    <a:pt x="1237" y="838"/>
                    <a:pt x="1237" y="844"/>
                  </a:cubicBezTo>
                  <a:cubicBezTo>
                    <a:pt x="1237" y="850"/>
                    <a:pt x="1232" y="855"/>
                    <a:pt x="1226" y="855"/>
                  </a:cubicBezTo>
                  <a:cubicBezTo>
                    <a:pt x="1220" y="855"/>
                    <a:pt x="1216" y="850"/>
                    <a:pt x="1216" y="844"/>
                  </a:cubicBezTo>
                  <a:cubicBezTo>
                    <a:pt x="1216" y="838"/>
                    <a:pt x="1220" y="834"/>
                    <a:pt x="1226" y="834"/>
                  </a:cubicBezTo>
                  <a:close/>
                  <a:moveTo>
                    <a:pt x="1333" y="834"/>
                  </a:moveTo>
                  <a:lnTo>
                    <a:pt x="1333" y="834"/>
                  </a:lnTo>
                  <a:cubicBezTo>
                    <a:pt x="1339" y="834"/>
                    <a:pt x="1344" y="838"/>
                    <a:pt x="1344" y="844"/>
                  </a:cubicBezTo>
                  <a:cubicBezTo>
                    <a:pt x="1344" y="850"/>
                    <a:pt x="1339" y="855"/>
                    <a:pt x="1333" y="855"/>
                  </a:cubicBezTo>
                  <a:cubicBezTo>
                    <a:pt x="1327" y="855"/>
                    <a:pt x="1322" y="850"/>
                    <a:pt x="1322" y="844"/>
                  </a:cubicBezTo>
                  <a:cubicBezTo>
                    <a:pt x="1322" y="838"/>
                    <a:pt x="1327" y="834"/>
                    <a:pt x="1333" y="834"/>
                  </a:cubicBezTo>
                  <a:close/>
                  <a:moveTo>
                    <a:pt x="1440" y="834"/>
                  </a:moveTo>
                  <a:lnTo>
                    <a:pt x="1440" y="834"/>
                  </a:lnTo>
                  <a:cubicBezTo>
                    <a:pt x="1446" y="834"/>
                    <a:pt x="1450" y="838"/>
                    <a:pt x="1450" y="844"/>
                  </a:cubicBezTo>
                  <a:cubicBezTo>
                    <a:pt x="1450" y="850"/>
                    <a:pt x="1446" y="855"/>
                    <a:pt x="1440" y="855"/>
                  </a:cubicBezTo>
                  <a:cubicBezTo>
                    <a:pt x="1434" y="855"/>
                    <a:pt x="1429" y="850"/>
                    <a:pt x="1429" y="844"/>
                  </a:cubicBezTo>
                  <a:cubicBezTo>
                    <a:pt x="1429" y="838"/>
                    <a:pt x="1434" y="834"/>
                    <a:pt x="1440" y="834"/>
                  </a:cubicBezTo>
                  <a:close/>
                  <a:moveTo>
                    <a:pt x="1546" y="834"/>
                  </a:moveTo>
                  <a:lnTo>
                    <a:pt x="1546" y="834"/>
                  </a:lnTo>
                  <a:cubicBezTo>
                    <a:pt x="1552" y="834"/>
                    <a:pt x="1557" y="838"/>
                    <a:pt x="1557" y="844"/>
                  </a:cubicBezTo>
                  <a:cubicBezTo>
                    <a:pt x="1557" y="850"/>
                    <a:pt x="1552" y="855"/>
                    <a:pt x="1546" y="855"/>
                  </a:cubicBezTo>
                  <a:cubicBezTo>
                    <a:pt x="1541" y="855"/>
                    <a:pt x="1536" y="850"/>
                    <a:pt x="1536" y="844"/>
                  </a:cubicBezTo>
                  <a:cubicBezTo>
                    <a:pt x="1536" y="838"/>
                    <a:pt x="1541" y="834"/>
                    <a:pt x="1546" y="834"/>
                  </a:cubicBezTo>
                  <a:close/>
                  <a:moveTo>
                    <a:pt x="1653" y="834"/>
                  </a:moveTo>
                  <a:lnTo>
                    <a:pt x="1653" y="834"/>
                  </a:lnTo>
                  <a:cubicBezTo>
                    <a:pt x="1659" y="834"/>
                    <a:pt x="1664" y="838"/>
                    <a:pt x="1664" y="844"/>
                  </a:cubicBezTo>
                  <a:cubicBezTo>
                    <a:pt x="1664" y="850"/>
                    <a:pt x="1659" y="855"/>
                    <a:pt x="1653" y="855"/>
                  </a:cubicBezTo>
                  <a:cubicBezTo>
                    <a:pt x="1647" y="855"/>
                    <a:pt x="1642" y="850"/>
                    <a:pt x="1642" y="844"/>
                  </a:cubicBezTo>
                  <a:cubicBezTo>
                    <a:pt x="1642" y="838"/>
                    <a:pt x="1647" y="834"/>
                    <a:pt x="1653" y="834"/>
                  </a:cubicBezTo>
                  <a:close/>
                  <a:moveTo>
                    <a:pt x="1760" y="834"/>
                  </a:moveTo>
                  <a:lnTo>
                    <a:pt x="1760" y="834"/>
                  </a:lnTo>
                  <a:cubicBezTo>
                    <a:pt x="1766" y="834"/>
                    <a:pt x="1771" y="838"/>
                    <a:pt x="1771" y="844"/>
                  </a:cubicBezTo>
                  <a:cubicBezTo>
                    <a:pt x="1771" y="850"/>
                    <a:pt x="1766" y="855"/>
                    <a:pt x="1760" y="855"/>
                  </a:cubicBezTo>
                  <a:cubicBezTo>
                    <a:pt x="1754" y="855"/>
                    <a:pt x="1749" y="850"/>
                    <a:pt x="1749" y="844"/>
                  </a:cubicBezTo>
                  <a:cubicBezTo>
                    <a:pt x="1749" y="838"/>
                    <a:pt x="1754" y="834"/>
                    <a:pt x="1760" y="834"/>
                  </a:cubicBezTo>
                  <a:close/>
                  <a:moveTo>
                    <a:pt x="1867" y="834"/>
                  </a:moveTo>
                  <a:lnTo>
                    <a:pt x="1867" y="834"/>
                  </a:lnTo>
                  <a:cubicBezTo>
                    <a:pt x="1872" y="834"/>
                    <a:pt x="1877" y="838"/>
                    <a:pt x="1877" y="844"/>
                  </a:cubicBezTo>
                  <a:cubicBezTo>
                    <a:pt x="1877" y="850"/>
                    <a:pt x="1872" y="855"/>
                    <a:pt x="1867" y="855"/>
                  </a:cubicBezTo>
                  <a:cubicBezTo>
                    <a:pt x="1861" y="855"/>
                    <a:pt x="1856" y="850"/>
                    <a:pt x="1856" y="844"/>
                  </a:cubicBezTo>
                  <a:cubicBezTo>
                    <a:pt x="1856" y="838"/>
                    <a:pt x="1861" y="834"/>
                    <a:pt x="1867" y="834"/>
                  </a:cubicBezTo>
                  <a:close/>
                  <a:moveTo>
                    <a:pt x="1973" y="834"/>
                  </a:moveTo>
                  <a:lnTo>
                    <a:pt x="1973" y="834"/>
                  </a:lnTo>
                  <a:cubicBezTo>
                    <a:pt x="1979" y="834"/>
                    <a:pt x="1984" y="838"/>
                    <a:pt x="1984" y="844"/>
                  </a:cubicBezTo>
                  <a:cubicBezTo>
                    <a:pt x="1984" y="850"/>
                    <a:pt x="1979" y="855"/>
                    <a:pt x="1973" y="855"/>
                  </a:cubicBezTo>
                  <a:cubicBezTo>
                    <a:pt x="1967" y="855"/>
                    <a:pt x="1963" y="850"/>
                    <a:pt x="1963" y="844"/>
                  </a:cubicBezTo>
                  <a:cubicBezTo>
                    <a:pt x="1963" y="838"/>
                    <a:pt x="1967" y="834"/>
                    <a:pt x="1973" y="834"/>
                  </a:cubicBezTo>
                  <a:close/>
                  <a:moveTo>
                    <a:pt x="2080" y="834"/>
                  </a:moveTo>
                  <a:lnTo>
                    <a:pt x="2080" y="834"/>
                  </a:lnTo>
                  <a:cubicBezTo>
                    <a:pt x="2086" y="834"/>
                    <a:pt x="2091" y="838"/>
                    <a:pt x="2091" y="844"/>
                  </a:cubicBezTo>
                  <a:cubicBezTo>
                    <a:pt x="2091" y="850"/>
                    <a:pt x="2086" y="855"/>
                    <a:pt x="2080" y="855"/>
                  </a:cubicBezTo>
                  <a:cubicBezTo>
                    <a:pt x="2074" y="855"/>
                    <a:pt x="2069" y="850"/>
                    <a:pt x="2069" y="844"/>
                  </a:cubicBezTo>
                  <a:cubicBezTo>
                    <a:pt x="2069" y="838"/>
                    <a:pt x="2074" y="834"/>
                    <a:pt x="2080" y="834"/>
                  </a:cubicBezTo>
                  <a:close/>
                  <a:moveTo>
                    <a:pt x="2112" y="781"/>
                  </a:moveTo>
                  <a:lnTo>
                    <a:pt x="2112" y="781"/>
                  </a:lnTo>
                  <a:cubicBezTo>
                    <a:pt x="2112" y="775"/>
                    <a:pt x="2117" y="770"/>
                    <a:pt x="2123" y="770"/>
                  </a:cubicBezTo>
                  <a:cubicBezTo>
                    <a:pt x="2129" y="770"/>
                    <a:pt x="2134" y="775"/>
                    <a:pt x="2134" y="781"/>
                  </a:cubicBezTo>
                  <a:cubicBezTo>
                    <a:pt x="2134" y="787"/>
                    <a:pt x="2129" y="792"/>
                    <a:pt x="2123" y="792"/>
                  </a:cubicBezTo>
                  <a:cubicBezTo>
                    <a:pt x="2117" y="792"/>
                    <a:pt x="2112" y="787"/>
                    <a:pt x="2112" y="781"/>
                  </a:cubicBezTo>
                  <a:close/>
                  <a:moveTo>
                    <a:pt x="2112" y="674"/>
                  </a:moveTo>
                  <a:lnTo>
                    <a:pt x="2112" y="674"/>
                  </a:lnTo>
                  <a:cubicBezTo>
                    <a:pt x="2112" y="668"/>
                    <a:pt x="2117" y="663"/>
                    <a:pt x="2123" y="663"/>
                  </a:cubicBezTo>
                  <a:cubicBezTo>
                    <a:pt x="2129" y="663"/>
                    <a:pt x="2134" y="668"/>
                    <a:pt x="2134" y="674"/>
                  </a:cubicBezTo>
                  <a:cubicBezTo>
                    <a:pt x="2134" y="680"/>
                    <a:pt x="2129" y="685"/>
                    <a:pt x="2123" y="685"/>
                  </a:cubicBezTo>
                  <a:cubicBezTo>
                    <a:pt x="2117" y="685"/>
                    <a:pt x="2112" y="680"/>
                    <a:pt x="2112" y="674"/>
                  </a:cubicBezTo>
                  <a:close/>
                  <a:moveTo>
                    <a:pt x="2112" y="567"/>
                  </a:moveTo>
                  <a:lnTo>
                    <a:pt x="2112" y="567"/>
                  </a:lnTo>
                  <a:cubicBezTo>
                    <a:pt x="2112" y="562"/>
                    <a:pt x="2117" y="557"/>
                    <a:pt x="2123" y="557"/>
                  </a:cubicBezTo>
                  <a:cubicBezTo>
                    <a:pt x="2129" y="557"/>
                    <a:pt x="2134" y="562"/>
                    <a:pt x="2134" y="567"/>
                  </a:cubicBezTo>
                  <a:cubicBezTo>
                    <a:pt x="2134" y="573"/>
                    <a:pt x="2129" y="578"/>
                    <a:pt x="2123" y="578"/>
                  </a:cubicBezTo>
                  <a:cubicBezTo>
                    <a:pt x="2117" y="578"/>
                    <a:pt x="2112" y="573"/>
                    <a:pt x="2112" y="567"/>
                  </a:cubicBezTo>
                  <a:close/>
                  <a:moveTo>
                    <a:pt x="2112" y="461"/>
                  </a:moveTo>
                  <a:lnTo>
                    <a:pt x="2112" y="461"/>
                  </a:lnTo>
                  <a:cubicBezTo>
                    <a:pt x="2112" y="455"/>
                    <a:pt x="2117" y="450"/>
                    <a:pt x="2123" y="450"/>
                  </a:cubicBezTo>
                  <a:cubicBezTo>
                    <a:pt x="2129" y="450"/>
                    <a:pt x="2134" y="455"/>
                    <a:pt x="2134" y="461"/>
                  </a:cubicBezTo>
                  <a:cubicBezTo>
                    <a:pt x="2134" y="467"/>
                    <a:pt x="2129" y="471"/>
                    <a:pt x="2123" y="471"/>
                  </a:cubicBezTo>
                  <a:cubicBezTo>
                    <a:pt x="2117" y="471"/>
                    <a:pt x="2112" y="467"/>
                    <a:pt x="2112" y="461"/>
                  </a:cubicBezTo>
                  <a:close/>
                  <a:moveTo>
                    <a:pt x="2112" y="354"/>
                  </a:moveTo>
                  <a:lnTo>
                    <a:pt x="2112" y="354"/>
                  </a:lnTo>
                  <a:cubicBezTo>
                    <a:pt x="2112" y="348"/>
                    <a:pt x="2117" y="343"/>
                    <a:pt x="2123" y="343"/>
                  </a:cubicBezTo>
                  <a:cubicBezTo>
                    <a:pt x="2129" y="343"/>
                    <a:pt x="2134" y="348"/>
                    <a:pt x="2134" y="354"/>
                  </a:cubicBezTo>
                  <a:cubicBezTo>
                    <a:pt x="2134" y="360"/>
                    <a:pt x="2129" y="365"/>
                    <a:pt x="2123" y="365"/>
                  </a:cubicBezTo>
                  <a:cubicBezTo>
                    <a:pt x="2117" y="365"/>
                    <a:pt x="2112" y="360"/>
                    <a:pt x="2112" y="354"/>
                  </a:cubicBezTo>
                  <a:close/>
                  <a:moveTo>
                    <a:pt x="2112" y="247"/>
                  </a:moveTo>
                  <a:lnTo>
                    <a:pt x="2112" y="247"/>
                  </a:lnTo>
                  <a:cubicBezTo>
                    <a:pt x="2112" y="242"/>
                    <a:pt x="2117" y="237"/>
                    <a:pt x="2123" y="237"/>
                  </a:cubicBezTo>
                  <a:cubicBezTo>
                    <a:pt x="2129" y="237"/>
                    <a:pt x="2134" y="242"/>
                    <a:pt x="2134" y="247"/>
                  </a:cubicBezTo>
                  <a:cubicBezTo>
                    <a:pt x="2134" y="253"/>
                    <a:pt x="2129" y="258"/>
                    <a:pt x="2123" y="258"/>
                  </a:cubicBezTo>
                  <a:cubicBezTo>
                    <a:pt x="2117" y="258"/>
                    <a:pt x="2112" y="253"/>
                    <a:pt x="2112" y="247"/>
                  </a:cubicBezTo>
                  <a:close/>
                  <a:moveTo>
                    <a:pt x="2112" y="141"/>
                  </a:moveTo>
                  <a:lnTo>
                    <a:pt x="2112" y="141"/>
                  </a:lnTo>
                  <a:cubicBezTo>
                    <a:pt x="2112" y="135"/>
                    <a:pt x="2117" y="130"/>
                    <a:pt x="2123" y="130"/>
                  </a:cubicBezTo>
                  <a:cubicBezTo>
                    <a:pt x="2129" y="130"/>
                    <a:pt x="2134" y="135"/>
                    <a:pt x="2134" y="141"/>
                  </a:cubicBezTo>
                  <a:cubicBezTo>
                    <a:pt x="2134" y="147"/>
                    <a:pt x="2129" y="151"/>
                    <a:pt x="2123" y="151"/>
                  </a:cubicBezTo>
                  <a:cubicBezTo>
                    <a:pt x="2117" y="151"/>
                    <a:pt x="2112" y="147"/>
                    <a:pt x="2112" y="141"/>
                  </a:cubicBezTo>
                  <a:close/>
                  <a:moveTo>
                    <a:pt x="2112" y="34"/>
                  </a:moveTo>
                  <a:lnTo>
                    <a:pt x="2112" y="34"/>
                  </a:lnTo>
                  <a:cubicBezTo>
                    <a:pt x="2112" y="28"/>
                    <a:pt x="2117" y="23"/>
                    <a:pt x="2123" y="23"/>
                  </a:cubicBezTo>
                  <a:cubicBezTo>
                    <a:pt x="2129" y="23"/>
                    <a:pt x="2134" y="28"/>
                    <a:pt x="2134" y="34"/>
                  </a:cubicBezTo>
                  <a:cubicBezTo>
                    <a:pt x="2134" y="40"/>
                    <a:pt x="2129" y="45"/>
                    <a:pt x="2123" y="45"/>
                  </a:cubicBezTo>
                  <a:cubicBezTo>
                    <a:pt x="2117" y="45"/>
                    <a:pt x="2112" y="40"/>
                    <a:pt x="2112" y="34"/>
                  </a:cubicBezTo>
                  <a:close/>
                  <a:moveTo>
                    <a:pt x="2039" y="22"/>
                  </a:moveTo>
                  <a:lnTo>
                    <a:pt x="2039" y="22"/>
                  </a:lnTo>
                  <a:cubicBezTo>
                    <a:pt x="2033" y="22"/>
                    <a:pt x="2029" y="17"/>
                    <a:pt x="2029" y="11"/>
                  </a:cubicBezTo>
                  <a:cubicBezTo>
                    <a:pt x="2029" y="5"/>
                    <a:pt x="2033" y="0"/>
                    <a:pt x="2039" y="0"/>
                  </a:cubicBezTo>
                  <a:cubicBezTo>
                    <a:pt x="2045" y="0"/>
                    <a:pt x="2050" y="5"/>
                    <a:pt x="2050" y="11"/>
                  </a:cubicBezTo>
                  <a:cubicBezTo>
                    <a:pt x="2050" y="17"/>
                    <a:pt x="2045" y="22"/>
                    <a:pt x="2039" y="22"/>
                  </a:cubicBezTo>
                  <a:close/>
                  <a:moveTo>
                    <a:pt x="1933" y="22"/>
                  </a:moveTo>
                  <a:lnTo>
                    <a:pt x="1933" y="22"/>
                  </a:lnTo>
                  <a:cubicBezTo>
                    <a:pt x="1927" y="22"/>
                    <a:pt x="1922" y="17"/>
                    <a:pt x="1922" y="11"/>
                  </a:cubicBezTo>
                  <a:cubicBezTo>
                    <a:pt x="1922" y="5"/>
                    <a:pt x="1927" y="0"/>
                    <a:pt x="1933" y="0"/>
                  </a:cubicBezTo>
                  <a:cubicBezTo>
                    <a:pt x="1939" y="0"/>
                    <a:pt x="1943" y="5"/>
                    <a:pt x="1943" y="11"/>
                  </a:cubicBezTo>
                  <a:cubicBezTo>
                    <a:pt x="1943" y="17"/>
                    <a:pt x="1939" y="22"/>
                    <a:pt x="1933" y="22"/>
                  </a:cubicBezTo>
                  <a:close/>
                  <a:moveTo>
                    <a:pt x="1826" y="22"/>
                  </a:moveTo>
                  <a:lnTo>
                    <a:pt x="1826" y="22"/>
                  </a:lnTo>
                  <a:cubicBezTo>
                    <a:pt x="1820" y="22"/>
                    <a:pt x="1815" y="17"/>
                    <a:pt x="1815" y="11"/>
                  </a:cubicBezTo>
                  <a:cubicBezTo>
                    <a:pt x="1815" y="5"/>
                    <a:pt x="1820" y="0"/>
                    <a:pt x="1826" y="0"/>
                  </a:cubicBezTo>
                  <a:cubicBezTo>
                    <a:pt x="1832" y="0"/>
                    <a:pt x="1837" y="5"/>
                    <a:pt x="1837" y="11"/>
                  </a:cubicBezTo>
                  <a:cubicBezTo>
                    <a:pt x="1837" y="17"/>
                    <a:pt x="1832" y="22"/>
                    <a:pt x="1826" y="22"/>
                  </a:cubicBezTo>
                  <a:close/>
                  <a:moveTo>
                    <a:pt x="1719" y="22"/>
                  </a:moveTo>
                  <a:lnTo>
                    <a:pt x="1719" y="22"/>
                  </a:lnTo>
                  <a:cubicBezTo>
                    <a:pt x="1713" y="22"/>
                    <a:pt x="1709" y="17"/>
                    <a:pt x="1709" y="11"/>
                  </a:cubicBezTo>
                  <a:cubicBezTo>
                    <a:pt x="1709" y="5"/>
                    <a:pt x="1713" y="0"/>
                    <a:pt x="1719" y="0"/>
                  </a:cubicBezTo>
                  <a:cubicBezTo>
                    <a:pt x="1725" y="0"/>
                    <a:pt x="1730" y="5"/>
                    <a:pt x="1730" y="11"/>
                  </a:cubicBezTo>
                  <a:cubicBezTo>
                    <a:pt x="1730" y="17"/>
                    <a:pt x="1725" y="22"/>
                    <a:pt x="1719" y="22"/>
                  </a:cubicBezTo>
                  <a:close/>
                  <a:moveTo>
                    <a:pt x="1613" y="22"/>
                  </a:moveTo>
                  <a:lnTo>
                    <a:pt x="1613" y="22"/>
                  </a:lnTo>
                  <a:cubicBezTo>
                    <a:pt x="1607" y="22"/>
                    <a:pt x="1602" y="17"/>
                    <a:pt x="1602" y="11"/>
                  </a:cubicBezTo>
                  <a:cubicBezTo>
                    <a:pt x="1602" y="5"/>
                    <a:pt x="1607" y="0"/>
                    <a:pt x="1613" y="0"/>
                  </a:cubicBezTo>
                  <a:cubicBezTo>
                    <a:pt x="1619" y="0"/>
                    <a:pt x="1623" y="5"/>
                    <a:pt x="1623" y="11"/>
                  </a:cubicBezTo>
                  <a:cubicBezTo>
                    <a:pt x="1623" y="17"/>
                    <a:pt x="1619" y="22"/>
                    <a:pt x="1613" y="22"/>
                  </a:cubicBezTo>
                  <a:close/>
                  <a:moveTo>
                    <a:pt x="1506" y="22"/>
                  </a:moveTo>
                  <a:lnTo>
                    <a:pt x="1506" y="22"/>
                  </a:lnTo>
                  <a:cubicBezTo>
                    <a:pt x="1500" y="22"/>
                    <a:pt x="1495" y="17"/>
                    <a:pt x="1495" y="11"/>
                  </a:cubicBezTo>
                  <a:cubicBezTo>
                    <a:pt x="1495" y="5"/>
                    <a:pt x="1500" y="0"/>
                    <a:pt x="1506" y="0"/>
                  </a:cubicBezTo>
                  <a:cubicBezTo>
                    <a:pt x="1512" y="0"/>
                    <a:pt x="1517" y="5"/>
                    <a:pt x="1517" y="11"/>
                  </a:cubicBezTo>
                  <a:cubicBezTo>
                    <a:pt x="1517" y="17"/>
                    <a:pt x="1512" y="22"/>
                    <a:pt x="1506" y="22"/>
                  </a:cubicBezTo>
                  <a:close/>
                  <a:moveTo>
                    <a:pt x="1399" y="22"/>
                  </a:moveTo>
                  <a:lnTo>
                    <a:pt x="1399" y="22"/>
                  </a:lnTo>
                  <a:cubicBezTo>
                    <a:pt x="1393" y="22"/>
                    <a:pt x="1389" y="17"/>
                    <a:pt x="1389" y="11"/>
                  </a:cubicBezTo>
                  <a:cubicBezTo>
                    <a:pt x="1389" y="5"/>
                    <a:pt x="1393" y="0"/>
                    <a:pt x="1399" y="0"/>
                  </a:cubicBezTo>
                  <a:cubicBezTo>
                    <a:pt x="1405" y="0"/>
                    <a:pt x="1410" y="5"/>
                    <a:pt x="1410" y="11"/>
                  </a:cubicBezTo>
                  <a:cubicBezTo>
                    <a:pt x="1410" y="17"/>
                    <a:pt x="1405" y="22"/>
                    <a:pt x="1399" y="22"/>
                  </a:cubicBezTo>
                  <a:close/>
                  <a:moveTo>
                    <a:pt x="1293" y="22"/>
                  </a:moveTo>
                  <a:lnTo>
                    <a:pt x="1293" y="22"/>
                  </a:lnTo>
                  <a:cubicBezTo>
                    <a:pt x="1287" y="22"/>
                    <a:pt x="1282" y="17"/>
                    <a:pt x="1282" y="11"/>
                  </a:cubicBezTo>
                  <a:cubicBezTo>
                    <a:pt x="1282" y="5"/>
                    <a:pt x="1287" y="0"/>
                    <a:pt x="1293" y="0"/>
                  </a:cubicBezTo>
                  <a:cubicBezTo>
                    <a:pt x="1298" y="0"/>
                    <a:pt x="1303" y="5"/>
                    <a:pt x="1303" y="11"/>
                  </a:cubicBezTo>
                  <a:cubicBezTo>
                    <a:pt x="1303" y="17"/>
                    <a:pt x="1298" y="22"/>
                    <a:pt x="1293" y="22"/>
                  </a:cubicBezTo>
                  <a:close/>
                  <a:moveTo>
                    <a:pt x="1186" y="22"/>
                  </a:moveTo>
                  <a:lnTo>
                    <a:pt x="1186" y="22"/>
                  </a:lnTo>
                  <a:cubicBezTo>
                    <a:pt x="1180" y="22"/>
                    <a:pt x="1175" y="17"/>
                    <a:pt x="1175" y="11"/>
                  </a:cubicBezTo>
                  <a:cubicBezTo>
                    <a:pt x="1175" y="5"/>
                    <a:pt x="1180" y="0"/>
                    <a:pt x="1186" y="0"/>
                  </a:cubicBezTo>
                  <a:cubicBezTo>
                    <a:pt x="1192" y="0"/>
                    <a:pt x="1197" y="5"/>
                    <a:pt x="1197" y="11"/>
                  </a:cubicBezTo>
                  <a:cubicBezTo>
                    <a:pt x="1197" y="17"/>
                    <a:pt x="1192" y="22"/>
                    <a:pt x="1186" y="22"/>
                  </a:cubicBezTo>
                  <a:close/>
                  <a:moveTo>
                    <a:pt x="1079" y="22"/>
                  </a:moveTo>
                  <a:lnTo>
                    <a:pt x="1079" y="22"/>
                  </a:lnTo>
                  <a:cubicBezTo>
                    <a:pt x="1073" y="22"/>
                    <a:pt x="1068" y="17"/>
                    <a:pt x="1068" y="11"/>
                  </a:cubicBezTo>
                  <a:cubicBezTo>
                    <a:pt x="1068" y="5"/>
                    <a:pt x="1073" y="0"/>
                    <a:pt x="1079" y="0"/>
                  </a:cubicBezTo>
                  <a:cubicBezTo>
                    <a:pt x="1085" y="0"/>
                    <a:pt x="1090" y="5"/>
                    <a:pt x="1090" y="11"/>
                  </a:cubicBezTo>
                  <a:cubicBezTo>
                    <a:pt x="1090" y="17"/>
                    <a:pt x="1085" y="22"/>
                    <a:pt x="1079" y="22"/>
                  </a:cubicBezTo>
                  <a:close/>
                  <a:moveTo>
                    <a:pt x="972" y="22"/>
                  </a:moveTo>
                  <a:lnTo>
                    <a:pt x="972" y="22"/>
                  </a:lnTo>
                  <a:cubicBezTo>
                    <a:pt x="967" y="22"/>
                    <a:pt x="962" y="17"/>
                    <a:pt x="962" y="11"/>
                  </a:cubicBezTo>
                  <a:cubicBezTo>
                    <a:pt x="962" y="5"/>
                    <a:pt x="967" y="0"/>
                    <a:pt x="972" y="0"/>
                  </a:cubicBezTo>
                  <a:cubicBezTo>
                    <a:pt x="978" y="0"/>
                    <a:pt x="983" y="5"/>
                    <a:pt x="983" y="11"/>
                  </a:cubicBezTo>
                  <a:cubicBezTo>
                    <a:pt x="983" y="17"/>
                    <a:pt x="978" y="22"/>
                    <a:pt x="972" y="22"/>
                  </a:cubicBezTo>
                  <a:close/>
                  <a:moveTo>
                    <a:pt x="866" y="22"/>
                  </a:moveTo>
                  <a:lnTo>
                    <a:pt x="866" y="22"/>
                  </a:lnTo>
                  <a:cubicBezTo>
                    <a:pt x="860" y="22"/>
                    <a:pt x="855" y="17"/>
                    <a:pt x="855" y="11"/>
                  </a:cubicBezTo>
                  <a:cubicBezTo>
                    <a:pt x="855" y="5"/>
                    <a:pt x="860" y="0"/>
                    <a:pt x="866" y="0"/>
                  </a:cubicBezTo>
                  <a:cubicBezTo>
                    <a:pt x="872" y="0"/>
                    <a:pt x="876" y="5"/>
                    <a:pt x="876" y="11"/>
                  </a:cubicBezTo>
                  <a:cubicBezTo>
                    <a:pt x="876" y="17"/>
                    <a:pt x="872" y="22"/>
                    <a:pt x="866" y="22"/>
                  </a:cubicBezTo>
                  <a:close/>
                  <a:moveTo>
                    <a:pt x="759" y="22"/>
                  </a:moveTo>
                  <a:lnTo>
                    <a:pt x="759" y="22"/>
                  </a:lnTo>
                  <a:cubicBezTo>
                    <a:pt x="753" y="22"/>
                    <a:pt x="748" y="17"/>
                    <a:pt x="748" y="11"/>
                  </a:cubicBezTo>
                  <a:cubicBezTo>
                    <a:pt x="748" y="5"/>
                    <a:pt x="753" y="0"/>
                    <a:pt x="759" y="0"/>
                  </a:cubicBezTo>
                  <a:cubicBezTo>
                    <a:pt x="765" y="0"/>
                    <a:pt x="770" y="5"/>
                    <a:pt x="770" y="11"/>
                  </a:cubicBezTo>
                  <a:cubicBezTo>
                    <a:pt x="770" y="17"/>
                    <a:pt x="765" y="22"/>
                    <a:pt x="759" y="22"/>
                  </a:cubicBezTo>
                  <a:close/>
                  <a:moveTo>
                    <a:pt x="652" y="22"/>
                  </a:moveTo>
                  <a:lnTo>
                    <a:pt x="652" y="22"/>
                  </a:lnTo>
                  <a:cubicBezTo>
                    <a:pt x="647" y="22"/>
                    <a:pt x="642" y="17"/>
                    <a:pt x="642" y="11"/>
                  </a:cubicBezTo>
                  <a:cubicBezTo>
                    <a:pt x="642" y="5"/>
                    <a:pt x="647" y="0"/>
                    <a:pt x="652" y="0"/>
                  </a:cubicBezTo>
                  <a:cubicBezTo>
                    <a:pt x="658" y="0"/>
                    <a:pt x="663" y="5"/>
                    <a:pt x="663" y="11"/>
                  </a:cubicBezTo>
                  <a:cubicBezTo>
                    <a:pt x="663" y="17"/>
                    <a:pt x="658" y="22"/>
                    <a:pt x="652" y="22"/>
                  </a:cubicBezTo>
                  <a:close/>
                  <a:moveTo>
                    <a:pt x="546" y="22"/>
                  </a:moveTo>
                  <a:lnTo>
                    <a:pt x="546" y="22"/>
                  </a:lnTo>
                  <a:cubicBezTo>
                    <a:pt x="540" y="22"/>
                    <a:pt x="535" y="17"/>
                    <a:pt x="535" y="11"/>
                  </a:cubicBezTo>
                  <a:cubicBezTo>
                    <a:pt x="535" y="5"/>
                    <a:pt x="540" y="0"/>
                    <a:pt x="546" y="0"/>
                  </a:cubicBezTo>
                  <a:cubicBezTo>
                    <a:pt x="552" y="0"/>
                    <a:pt x="556" y="5"/>
                    <a:pt x="556" y="11"/>
                  </a:cubicBezTo>
                  <a:cubicBezTo>
                    <a:pt x="556" y="17"/>
                    <a:pt x="552" y="22"/>
                    <a:pt x="546" y="22"/>
                  </a:cubicBezTo>
                  <a:close/>
                  <a:moveTo>
                    <a:pt x="439" y="22"/>
                  </a:moveTo>
                  <a:lnTo>
                    <a:pt x="439" y="22"/>
                  </a:lnTo>
                  <a:cubicBezTo>
                    <a:pt x="433" y="22"/>
                    <a:pt x="428" y="17"/>
                    <a:pt x="428" y="11"/>
                  </a:cubicBezTo>
                  <a:cubicBezTo>
                    <a:pt x="428" y="5"/>
                    <a:pt x="433" y="0"/>
                    <a:pt x="439" y="0"/>
                  </a:cubicBezTo>
                  <a:cubicBezTo>
                    <a:pt x="445" y="0"/>
                    <a:pt x="450" y="5"/>
                    <a:pt x="450" y="11"/>
                  </a:cubicBezTo>
                  <a:cubicBezTo>
                    <a:pt x="450" y="17"/>
                    <a:pt x="445" y="22"/>
                    <a:pt x="439" y="22"/>
                  </a:cubicBezTo>
                  <a:close/>
                  <a:moveTo>
                    <a:pt x="332" y="22"/>
                  </a:moveTo>
                  <a:lnTo>
                    <a:pt x="332" y="22"/>
                  </a:lnTo>
                  <a:cubicBezTo>
                    <a:pt x="326" y="22"/>
                    <a:pt x="322" y="17"/>
                    <a:pt x="322" y="11"/>
                  </a:cubicBezTo>
                  <a:cubicBezTo>
                    <a:pt x="322" y="5"/>
                    <a:pt x="326" y="0"/>
                    <a:pt x="332" y="0"/>
                  </a:cubicBezTo>
                  <a:cubicBezTo>
                    <a:pt x="338" y="0"/>
                    <a:pt x="343" y="5"/>
                    <a:pt x="343" y="11"/>
                  </a:cubicBezTo>
                  <a:cubicBezTo>
                    <a:pt x="343" y="17"/>
                    <a:pt x="338" y="22"/>
                    <a:pt x="332" y="22"/>
                  </a:cubicBezTo>
                  <a:close/>
                  <a:moveTo>
                    <a:pt x="226" y="22"/>
                  </a:moveTo>
                  <a:lnTo>
                    <a:pt x="226" y="22"/>
                  </a:lnTo>
                  <a:cubicBezTo>
                    <a:pt x="220" y="22"/>
                    <a:pt x="215" y="17"/>
                    <a:pt x="215" y="11"/>
                  </a:cubicBezTo>
                  <a:cubicBezTo>
                    <a:pt x="215" y="5"/>
                    <a:pt x="220" y="0"/>
                    <a:pt x="226" y="0"/>
                  </a:cubicBezTo>
                  <a:cubicBezTo>
                    <a:pt x="232" y="0"/>
                    <a:pt x="236" y="5"/>
                    <a:pt x="236" y="11"/>
                  </a:cubicBezTo>
                  <a:cubicBezTo>
                    <a:pt x="236" y="17"/>
                    <a:pt x="232" y="22"/>
                    <a:pt x="226" y="22"/>
                  </a:cubicBezTo>
                  <a:close/>
                  <a:moveTo>
                    <a:pt x="119" y="22"/>
                  </a:moveTo>
                  <a:lnTo>
                    <a:pt x="119" y="22"/>
                  </a:lnTo>
                  <a:cubicBezTo>
                    <a:pt x="113" y="22"/>
                    <a:pt x="108" y="17"/>
                    <a:pt x="108" y="11"/>
                  </a:cubicBezTo>
                  <a:cubicBezTo>
                    <a:pt x="108" y="5"/>
                    <a:pt x="113" y="0"/>
                    <a:pt x="119" y="0"/>
                  </a:cubicBezTo>
                  <a:cubicBezTo>
                    <a:pt x="125" y="0"/>
                    <a:pt x="130" y="5"/>
                    <a:pt x="130" y="11"/>
                  </a:cubicBezTo>
                  <a:cubicBezTo>
                    <a:pt x="130" y="17"/>
                    <a:pt x="125" y="22"/>
                    <a:pt x="119" y="22"/>
                  </a:cubicBezTo>
                  <a:close/>
                  <a:moveTo>
                    <a:pt x="12" y="22"/>
                  </a:moveTo>
                  <a:lnTo>
                    <a:pt x="12" y="22"/>
                  </a:lnTo>
                  <a:cubicBezTo>
                    <a:pt x="6" y="22"/>
                    <a:pt x="2" y="17"/>
                    <a:pt x="2" y="11"/>
                  </a:cubicBezTo>
                  <a:cubicBezTo>
                    <a:pt x="2" y="5"/>
                    <a:pt x="6" y="0"/>
                    <a:pt x="12" y="0"/>
                  </a:cubicBezTo>
                  <a:cubicBezTo>
                    <a:pt x="18" y="0"/>
                    <a:pt x="23" y="5"/>
                    <a:pt x="23" y="11"/>
                  </a:cubicBezTo>
                  <a:cubicBezTo>
                    <a:pt x="23" y="17"/>
                    <a:pt x="18" y="22"/>
                    <a:pt x="12" y="22"/>
                  </a:cubicBezTo>
                  <a:close/>
                </a:path>
              </a:pathLst>
            </a:custGeom>
            <a:solidFill>
              <a:srgbClr val="00BCF2"/>
            </a:solidFill>
            <a:ln w="1588" cap="flat">
              <a:solidFill>
                <a:srgbClr val="00BCF2"/>
              </a:solidFill>
              <a:prstDash val="solid"/>
              <a:round/>
              <a:headEnd/>
              <a:tailEnd/>
            </a:ln>
          </p:spPr>
          <p:txBody>
            <a:bodyPr/>
            <a:lstStyle/>
            <a:p>
              <a:pPr>
                <a:defRPr/>
              </a:pPr>
              <a:endParaRPr lang="en-US" sz="1200"/>
            </a:p>
          </p:txBody>
        </p:sp>
        <p:sp>
          <p:nvSpPr>
            <p:cNvPr id="63" name="Rectangle 6"/>
            <p:cNvSpPr>
              <a:spLocks noChangeArrowheads="1"/>
            </p:cNvSpPr>
            <p:nvPr/>
          </p:nvSpPr>
          <p:spPr bwMode="auto">
            <a:xfrm>
              <a:off x="5113" y="1846"/>
              <a:ext cx="1554"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n-US" altLang="en-US" sz="1200" b="1" dirty="0">
                  <a:solidFill>
                    <a:srgbClr val="00BCF2"/>
                  </a:solidFill>
                  <a:latin typeface="+mn-lt"/>
                  <a:cs typeface="Segoe UI" panose="020B0502040204020203" pitchFamily="34" charset="0"/>
                </a:rPr>
                <a:t>VNET in cloud</a:t>
              </a:r>
              <a:r>
                <a:rPr lang="en-US" altLang="en-US" sz="1200" b="1" dirty="0" smtClean="0">
                  <a:solidFill>
                    <a:srgbClr val="00BCF2"/>
                  </a:solidFill>
                  <a:latin typeface="+mn-lt"/>
                  <a:cs typeface="Segoe UI" panose="020B0502040204020203" pitchFamily="34" charset="0"/>
                </a:rPr>
                <a:t>, connected to on-</a:t>
              </a:r>
              <a:r>
                <a:rPr lang="en-US" altLang="en-US" sz="1200" b="1" dirty="0" err="1" smtClean="0">
                  <a:solidFill>
                    <a:srgbClr val="00BCF2"/>
                  </a:solidFill>
                  <a:latin typeface="+mn-lt"/>
                  <a:cs typeface="Segoe UI" panose="020B0502040204020203" pitchFamily="34" charset="0"/>
                </a:rPr>
                <a:t>prem</a:t>
              </a:r>
              <a:endParaRPr lang="en-US" altLang="en-US" sz="1200" b="1" dirty="0">
                <a:latin typeface="+mn-lt"/>
                <a:cs typeface="Segoe UI" panose="020B0502040204020203" pitchFamily="34" charset="0"/>
              </a:endParaRPr>
            </a:p>
          </p:txBody>
        </p:sp>
      </p:grpSp>
      <p:pic>
        <p:nvPicPr>
          <p:cNvPr id="2055" name="Picture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67388" y="4881563"/>
            <a:ext cx="305991" cy="398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 name="TextBox 76"/>
          <p:cNvSpPr txBox="1"/>
          <p:nvPr/>
        </p:nvSpPr>
        <p:spPr>
          <a:xfrm>
            <a:off x="5599510" y="5276850"/>
            <a:ext cx="775097" cy="461665"/>
          </a:xfrm>
          <a:prstGeom prst="rect">
            <a:avLst/>
          </a:prstGeom>
          <a:noFill/>
        </p:spPr>
        <p:txBody>
          <a:bodyPr>
            <a:spAutoFit/>
          </a:bodyPr>
          <a:lstStyle/>
          <a:p>
            <a:pPr>
              <a:defRPr/>
            </a:pPr>
            <a:r>
              <a:rPr lang="en-US" sz="1200" b="1" dirty="0">
                <a:solidFill>
                  <a:schemeClr val="bg1">
                    <a:lumMod val="50000"/>
                  </a:schemeClr>
                </a:solidFill>
                <a:cs typeface="Segoe UI" panose="020B0502040204020203" pitchFamily="34" charset="0"/>
              </a:rPr>
              <a:t>On-</a:t>
            </a:r>
            <a:r>
              <a:rPr lang="en-US" sz="1200" b="1" dirty="0" err="1">
                <a:solidFill>
                  <a:schemeClr val="bg1">
                    <a:lumMod val="50000"/>
                  </a:schemeClr>
                </a:solidFill>
                <a:cs typeface="Segoe UI" panose="020B0502040204020203" pitchFamily="34" charset="0"/>
              </a:rPr>
              <a:t>prem</a:t>
            </a:r>
            <a:r>
              <a:rPr lang="en-US" sz="1200" b="1" dirty="0">
                <a:solidFill>
                  <a:schemeClr val="bg1">
                    <a:lumMod val="50000"/>
                  </a:schemeClr>
                </a:solidFill>
                <a:cs typeface="Segoe UI" panose="020B0502040204020203" pitchFamily="34" charset="0"/>
              </a:rPr>
              <a:t/>
            </a:r>
            <a:br>
              <a:rPr lang="en-US" sz="1200" b="1" dirty="0">
                <a:solidFill>
                  <a:schemeClr val="bg1">
                    <a:lumMod val="50000"/>
                  </a:schemeClr>
                </a:solidFill>
                <a:cs typeface="Segoe UI" panose="020B0502040204020203" pitchFamily="34" charset="0"/>
              </a:rPr>
            </a:br>
            <a:r>
              <a:rPr lang="en-US" sz="1200" i="1" dirty="0">
                <a:solidFill>
                  <a:schemeClr val="bg1">
                    <a:lumMod val="50000"/>
                  </a:schemeClr>
                </a:solidFill>
                <a:cs typeface="Segoe UI" panose="020B0502040204020203" pitchFamily="34" charset="0"/>
              </a:rPr>
              <a:t>database</a:t>
            </a:r>
            <a:endParaRPr lang="en-US" sz="1200" i="1" dirty="0">
              <a:solidFill>
                <a:schemeClr val="bg1">
                  <a:lumMod val="50000"/>
                </a:schemeClr>
              </a:solidFill>
              <a:cs typeface="Segoe UI" panose="020B0502040204020203" pitchFamily="34" charset="0"/>
            </a:endParaRPr>
          </a:p>
        </p:txBody>
      </p:sp>
      <p:pic>
        <p:nvPicPr>
          <p:cNvPr id="2057"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5701" y="4842273"/>
            <a:ext cx="556022" cy="864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07932" y="4900612"/>
            <a:ext cx="464344" cy="167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 name="TextBox 82"/>
          <p:cNvSpPr txBox="1"/>
          <p:nvPr/>
        </p:nvSpPr>
        <p:spPr>
          <a:xfrm>
            <a:off x="6374606" y="5094685"/>
            <a:ext cx="801291" cy="461665"/>
          </a:xfrm>
          <a:prstGeom prst="rect">
            <a:avLst/>
          </a:prstGeom>
          <a:noFill/>
        </p:spPr>
        <p:txBody>
          <a:bodyPr>
            <a:spAutoFit/>
          </a:bodyPr>
          <a:lstStyle/>
          <a:p>
            <a:pPr>
              <a:defRPr/>
            </a:pPr>
            <a:r>
              <a:rPr lang="en-US" sz="1200" b="1" dirty="0">
                <a:solidFill>
                  <a:schemeClr val="bg1">
                    <a:lumMod val="50000"/>
                  </a:schemeClr>
                </a:solidFill>
                <a:cs typeface="Segoe UI" panose="020B0502040204020203" pitchFamily="34" charset="0"/>
              </a:rPr>
              <a:t>On-</a:t>
            </a:r>
            <a:r>
              <a:rPr lang="en-US" sz="1200" b="1" dirty="0" err="1">
                <a:solidFill>
                  <a:schemeClr val="bg1">
                    <a:lumMod val="50000"/>
                  </a:schemeClr>
                </a:solidFill>
                <a:cs typeface="Segoe UI" panose="020B0502040204020203" pitchFamily="34" charset="0"/>
              </a:rPr>
              <a:t>prem</a:t>
            </a:r>
            <a:r>
              <a:rPr lang="en-US" sz="1200" b="1" dirty="0">
                <a:solidFill>
                  <a:schemeClr val="bg1">
                    <a:lumMod val="50000"/>
                  </a:schemeClr>
                </a:solidFill>
                <a:cs typeface="Segoe UI" panose="020B0502040204020203" pitchFamily="34" charset="0"/>
              </a:rPr>
              <a:t> </a:t>
            </a:r>
            <a:r>
              <a:rPr lang="en-US" sz="1200" i="1" dirty="0">
                <a:solidFill>
                  <a:schemeClr val="bg1">
                    <a:lumMod val="50000"/>
                  </a:schemeClr>
                </a:solidFill>
                <a:cs typeface="Segoe UI" panose="020B0502040204020203" pitchFamily="34" charset="0"/>
              </a:rPr>
              <a:t>API</a:t>
            </a:r>
            <a:endParaRPr lang="en-US" sz="1200" i="1" dirty="0">
              <a:solidFill>
                <a:schemeClr val="bg1">
                  <a:lumMod val="50000"/>
                </a:schemeClr>
              </a:solidFill>
              <a:cs typeface="Segoe UI" panose="020B0502040204020203" pitchFamily="34" charset="0"/>
            </a:endParaRPr>
          </a:p>
        </p:txBody>
      </p:sp>
      <p:pic>
        <p:nvPicPr>
          <p:cNvPr id="2060" name="Picture 2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741194" y="1348979"/>
            <a:ext cx="473869" cy="398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 name="TextBox 33"/>
          <p:cNvSpPr txBox="1">
            <a:spLocks noChangeArrowheads="1"/>
          </p:cNvSpPr>
          <p:nvPr/>
        </p:nvSpPr>
        <p:spPr bwMode="auto">
          <a:xfrm>
            <a:off x="6134100" y="1295400"/>
            <a:ext cx="130611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defRPr/>
            </a:pPr>
            <a:r>
              <a:rPr lang="en-US" altLang="en-US" sz="1200" b="1" dirty="0">
                <a:solidFill>
                  <a:srgbClr val="00ABEC"/>
                </a:solidFill>
                <a:latin typeface="+mn-lt"/>
              </a:rPr>
              <a:t>bar.com</a:t>
            </a:r>
            <a:r>
              <a:rPr lang="en-US" altLang="en-US" sz="1200" dirty="0">
                <a:solidFill>
                  <a:srgbClr val="00ABEC"/>
                </a:solidFill>
                <a:latin typeface="+mn-lt"/>
              </a:rPr>
              <a:t> as Azure </a:t>
            </a:r>
            <a:r>
              <a:rPr lang="en-US" altLang="en-US" sz="1200" b="1" dirty="0">
                <a:solidFill>
                  <a:srgbClr val="00ABEC"/>
                </a:solidFill>
                <a:latin typeface="+mn-lt"/>
              </a:rPr>
              <a:t>Cloud Service</a:t>
            </a:r>
          </a:p>
        </p:txBody>
      </p:sp>
      <p:pic>
        <p:nvPicPr>
          <p:cNvPr id="2062" name="Picture 1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4916091" y="3631407"/>
            <a:ext cx="454819"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 name="TextBox 34"/>
          <p:cNvSpPr txBox="1">
            <a:spLocks noChangeArrowheads="1"/>
          </p:cNvSpPr>
          <p:nvPr/>
        </p:nvSpPr>
        <p:spPr bwMode="auto">
          <a:xfrm rot="16200000">
            <a:off x="5230877" y="3209478"/>
            <a:ext cx="18347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en-US" altLang="en-US" sz="1200" b="1" dirty="0">
                <a:solidFill>
                  <a:srgbClr val="00ABEC"/>
                </a:solidFill>
                <a:latin typeface="+mn-lt"/>
                <a:cs typeface="Segoe UI" panose="020B0502040204020203" pitchFamily="34" charset="0"/>
              </a:rPr>
              <a:t>TDS</a:t>
            </a:r>
            <a:r>
              <a:rPr lang="en-US" altLang="en-US" sz="1200" dirty="0">
                <a:solidFill>
                  <a:srgbClr val="00ABEC"/>
                </a:solidFill>
                <a:latin typeface="+mn-lt"/>
                <a:cs typeface="Segoe UI" panose="020B0502040204020203" pitchFamily="34" charset="0"/>
              </a:rPr>
              <a:t> (native SQL Server TCP-based wire protocol)</a:t>
            </a:r>
          </a:p>
        </p:txBody>
      </p:sp>
      <p:cxnSp>
        <p:nvCxnSpPr>
          <p:cNvPr id="100" name="Straight Connector 99"/>
          <p:cNvCxnSpPr/>
          <p:nvPr/>
        </p:nvCxnSpPr>
        <p:spPr>
          <a:xfrm>
            <a:off x="6486525" y="1745457"/>
            <a:ext cx="15479" cy="3117056"/>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sp>
        <p:nvSpPr>
          <p:cNvPr id="101" name="TextBox 34"/>
          <p:cNvSpPr txBox="1">
            <a:spLocks noChangeArrowheads="1"/>
          </p:cNvSpPr>
          <p:nvPr/>
        </p:nvSpPr>
        <p:spPr bwMode="auto">
          <a:xfrm rot="16200000">
            <a:off x="5842993" y="3179773"/>
            <a:ext cx="15906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en-US" altLang="en-US" sz="1200" b="1" dirty="0">
                <a:solidFill>
                  <a:srgbClr val="00ABEC"/>
                </a:solidFill>
                <a:latin typeface="+mn-lt"/>
                <a:cs typeface="Segoe UI" panose="020B0502040204020203" pitchFamily="34" charset="0"/>
              </a:rPr>
              <a:t>SOAP / REST / HTTP</a:t>
            </a:r>
            <a:endParaRPr lang="en-US" altLang="en-US" sz="1200" dirty="0">
              <a:solidFill>
                <a:srgbClr val="00ABEC"/>
              </a:solidFill>
              <a:latin typeface="+mn-lt"/>
              <a:cs typeface="Segoe UI" panose="020B0502040204020203" pitchFamily="34" charset="0"/>
            </a:endParaRPr>
          </a:p>
        </p:txBody>
      </p:sp>
      <p:sp>
        <p:nvSpPr>
          <p:cNvPr id="10" name="Left Brace 9"/>
          <p:cNvSpPr/>
          <p:nvPr/>
        </p:nvSpPr>
        <p:spPr>
          <a:xfrm>
            <a:off x="4251722" y="4183856"/>
            <a:ext cx="570309" cy="1662113"/>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350"/>
          </a:p>
        </p:txBody>
      </p:sp>
      <p:pic>
        <p:nvPicPr>
          <p:cNvPr id="2067" name="Picture 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573066" y="2601516"/>
            <a:ext cx="547688" cy="355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 name="TextBox 105"/>
          <p:cNvSpPr txBox="1"/>
          <p:nvPr/>
        </p:nvSpPr>
        <p:spPr>
          <a:xfrm>
            <a:off x="3558779" y="2166938"/>
            <a:ext cx="674993" cy="507831"/>
          </a:xfrm>
          <a:prstGeom prst="rect">
            <a:avLst/>
          </a:prstGeom>
          <a:noFill/>
        </p:spPr>
        <p:txBody>
          <a:bodyPr wrap="square">
            <a:spAutoFit/>
          </a:bodyPr>
          <a:lstStyle/>
          <a:p>
            <a:pPr>
              <a:defRPr/>
            </a:pPr>
            <a:r>
              <a:rPr lang="en-US" sz="1350" dirty="0">
                <a:solidFill>
                  <a:schemeClr val="bg1">
                    <a:lumMod val="50000"/>
                  </a:schemeClr>
                </a:solidFill>
              </a:rPr>
              <a:t>Azure Cloud</a:t>
            </a:r>
          </a:p>
        </p:txBody>
      </p:sp>
      <p:sp>
        <p:nvSpPr>
          <p:cNvPr id="107" name="Left Brace 106"/>
          <p:cNvSpPr/>
          <p:nvPr/>
        </p:nvSpPr>
        <p:spPr>
          <a:xfrm>
            <a:off x="4251722" y="1188244"/>
            <a:ext cx="570309" cy="2051447"/>
          </a:xfrm>
          <a:prstGeom prst="leftBrace">
            <a:avLst>
              <a:gd name="adj1" fmla="val 8333"/>
              <a:gd name="adj2" fmla="val 66063"/>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350"/>
          </a:p>
        </p:txBody>
      </p:sp>
      <p:sp>
        <p:nvSpPr>
          <p:cNvPr id="108" name="TextBox 107"/>
          <p:cNvSpPr txBox="1"/>
          <p:nvPr/>
        </p:nvSpPr>
        <p:spPr>
          <a:xfrm>
            <a:off x="3682604" y="4357688"/>
            <a:ext cx="696724" cy="507831"/>
          </a:xfrm>
          <a:prstGeom prst="rect">
            <a:avLst/>
          </a:prstGeom>
          <a:noFill/>
        </p:spPr>
        <p:txBody>
          <a:bodyPr wrap="square">
            <a:spAutoFit/>
          </a:bodyPr>
          <a:lstStyle/>
          <a:p>
            <a:pPr>
              <a:defRPr/>
            </a:pPr>
            <a:r>
              <a:rPr lang="en-US" sz="1350" dirty="0" smtClean="0">
                <a:solidFill>
                  <a:schemeClr val="bg1">
                    <a:lumMod val="50000"/>
                  </a:schemeClr>
                </a:solidFill>
              </a:rPr>
              <a:t>On-</a:t>
            </a:r>
            <a:r>
              <a:rPr lang="en-US" sz="1350" dirty="0" err="1" smtClean="0">
                <a:solidFill>
                  <a:schemeClr val="bg1">
                    <a:lumMod val="50000"/>
                  </a:schemeClr>
                </a:solidFill>
              </a:rPr>
              <a:t>prem</a:t>
            </a:r>
            <a:endParaRPr lang="en-US" sz="1350" dirty="0">
              <a:solidFill>
                <a:schemeClr val="bg1">
                  <a:lumMod val="50000"/>
                </a:schemeClr>
              </a:solidFill>
            </a:endParaRPr>
          </a:p>
        </p:txBody>
      </p:sp>
      <p:pic>
        <p:nvPicPr>
          <p:cNvPr id="2071" name="Picture 36" descr="bu001302.png"/>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10438" y="4455319"/>
            <a:ext cx="335756" cy="69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1" name="Straight Connector 110"/>
          <p:cNvCxnSpPr/>
          <p:nvPr/>
        </p:nvCxnSpPr>
        <p:spPr>
          <a:xfrm flipH="1" flipV="1">
            <a:off x="6742510" y="1745457"/>
            <a:ext cx="720328" cy="2945606"/>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sp>
        <p:nvSpPr>
          <p:cNvPr id="114" name="TextBox 113"/>
          <p:cNvSpPr txBox="1"/>
          <p:nvPr/>
        </p:nvSpPr>
        <p:spPr>
          <a:xfrm>
            <a:off x="7093744" y="5094685"/>
            <a:ext cx="1131094" cy="692497"/>
          </a:xfrm>
          <a:prstGeom prst="rect">
            <a:avLst/>
          </a:prstGeom>
          <a:noFill/>
        </p:spPr>
        <p:txBody>
          <a:bodyPr>
            <a:spAutoFit/>
          </a:bodyPr>
          <a:lstStyle/>
          <a:p>
            <a:pPr>
              <a:defRPr/>
            </a:pPr>
            <a:r>
              <a:rPr lang="en-US" sz="1200" b="1" dirty="0">
                <a:solidFill>
                  <a:schemeClr val="bg1">
                    <a:lumMod val="50000"/>
                  </a:schemeClr>
                </a:solidFill>
                <a:cs typeface="Segoe UI" panose="020B0502040204020203" pitchFamily="34" charset="0"/>
              </a:rPr>
              <a:t>Dev </a:t>
            </a:r>
            <a:r>
              <a:rPr lang="en-US" sz="1200" b="1" dirty="0">
                <a:solidFill>
                  <a:schemeClr val="bg1">
                    <a:lumMod val="50000"/>
                  </a:schemeClr>
                </a:solidFill>
                <a:cs typeface="Segoe UI" panose="020B0502040204020203" pitchFamily="34" charset="0"/>
              </a:rPr>
              <a:t>Team</a:t>
            </a:r>
          </a:p>
          <a:p>
            <a:pPr>
              <a:defRPr/>
            </a:pPr>
            <a:r>
              <a:rPr lang="en-US" sz="900" dirty="0">
                <a:solidFill>
                  <a:schemeClr val="bg1">
                    <a:lumMod val="50000"/>
                  </a:schemeClr>
                </a:solidFill>
                <a:cs typeface="Segoe UI" panose="020B0502040204020203" pitchFamily="34" charset="0"/>
              </a:rPr>
              <a:t>(</a:t>
            </a:r>
            <a:r>
              <a:rPr lang="en-US" sz="900" dirty="0">
                <a:solidFill>
                  <a:schemeClr val="bg1">
                    <a:lumMod val="50000"/>
                  </a:schemeClr>
                </a:solidFill>
                <a:cs typeface="Segoe UI" panose="020B0502040204020203" pitchFamily="34" charset="0"/>
              </a:rPr>
              <a:t>Point-to-Site VPN from </a:t>
            </a:r>
            <a:r>
              <a:rPr lang="en-US" sz="900" dirty="0" err="1">
                <a:solidFill>
                  <a:schemeClr val="bg1">
                    <a:lumMod val="50000"/>
                  </a:schemeClr>
                </a:solidFill>
                <a:cs typeface="Segoe UI" panose="020B0502040204020203" pitchFamily="34" charset="0"/>
              </a:rPr>
              <a:t>CoLo</a:t>
            </a:r>
            <a:r>
              <a:rPr lang="en-US" sz="900" dirty="0">
                <a:solidFill>
                  <a:schemeClr val="bg1">
                    <a:lumMod val="50000"/>
                  </a:schemeClr>
                </a:solidFill>
                <a:cs typeface="Segoe UI" panose="020B0502040204020203" pitchFamily="34" charset="0"/>
              </a:rPr>
              <a:t> Router into Azure)</a:t>
            </a:r>
            <a:endParaRPr lang="en-US" sz="1200" dirty="0">
              <a:solidFill>
                <a:schemeClr val="bg1">
                  <a:lumMod val="50000"/>
                </a:schemeClr>
              </a:solidFill>
              <a:cs typeface="Segoe UI" panose="020B0502040204020203" pitchFamily="34" charset="0"/>
            </a:endParaRPr>
          </a:p>
        </p:txBody>
      </p:sp>
      <p:pic>
        <p:nvPicPr>
          <p:cNvPr id="2074" name="Picture 15"/>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146256" y="3318272"/>
            <a:ext cx="582216" cy="81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 name="TextBox 119"/>
          <p:cNvSpPr txBox="1"/>
          <p:nvPr/>
        </p:nvSpPr>
        <p:spPr>
          <a:xfrm>
            <a:off x="7972426" y="4057650"/>
            <a:ext cx="1156097" cy="877163"/>
          </a:xfrm>
          <a:prstGeom prst="rect">
            <a:avLst/>
          </a:prstGeom>
          <a:noFill/>
        </p:spPr>
        <p:txBody>
          <a:bodyPr>
            <a:spAutoFit/>
          </a:bodyPr>
          <a:lstStyle/>
          <a:p>
            <a:pPr>
              <a:defRPr/>
            </a:pPr>
            <a:r>
              <a:rPr lang="en-US" sz="1200" b="1" dirty="0">
                <a:solidFill>
                  <a:schemeClr val="bg1">
                    <a:lumMod val="50000"/>
                  </a:schemeClr>
                </a:solidFill>
                <a:cs typeface="Segoe UI" panose="020B0502040204020203" pitchFamily="34" charset="0"/>
              </a:rPr>
              <a:t>Off-site/Travel Dev </a:t>
            </a:r>
            <a:r>
              <a:rPr lang="en-US" sz="1200" b="1" dirty="0">
                <a:solidFill>
                  <a:schemeClr val="bg1">
                    <a:lumMod val="50000"/>
                  </a:schemeClr>
                </a:solidFill>
                <a:cs typeface="Segoe UI" panose="020B0502040204020203" pitchFamily="34" charset="0"/>
              </a:rPr>
              <a:t>Team</a:t>
            </a:r>
          </a:p>
          <a:p>
            <a:pPr>
              <a:defRPr/>
            </a:pPr>
            <a:r>
              <a:rPr lang="en-US" sz="900" dirty="0">
                <a:solidFill>
                  <a:schemeClr val="bg1">
                    <a:lumMod val="50000"/>
                  </a:schemeClr>
                </a:solidFill>
                <a:cs typeface="Segoe UI" panose="020B0502040204020203" pitchFamily="34" charset="0"/>
              </a:rPr>
              <a:t>(</a:t>
            </a:r>
            <a:r>
              <a:rPr lang="en-US" sz="900" dirty="0">
                <a:solidFill>
                  <a:schemeClr val="bg1">
                    <a:lumMod val="50000"/>
                  </a:schemeClr>
                </a:solidFill>
                <a:cs typeface="Segoe UI" panose="020B0502040204020203" pitchFamily="34" charset="0"/>
              </a:rPr>
              <a:t>Point-to-Site VPN from laptop to Azure)</a:t>
            </a:r>
            <a:endParaRPr lang="en-US" sz="1200" dirty="0">
              <a:solidFill>
                <a:schemeClr val="bg1">
                  <a:lumMod val="50000"/>
                </a:schemeClr>
              </a:solidFill>
              <a:cs typeface="Segoe UI" panose="020B0502040204020203" pitchFamily="34" charset="0"/>
            </a:endParaRPr>
          </a:p>
        </p:txBody>
      </p:sp>
      <p:cxnSp>
        <p:nvCxnSpPr>
          <p:cNvPr id="121" name="Straight Connector 120"/>
          <p:cNvCxnSpPr>
            <a:stCxn id="2074" idx="1"/>
          </p:cNvCxnSpPr>
          <p:nvPr/>
        </p:nvCxnSpPr>
        <p:spPr>
          <a:xfrm flipH="1" flipV="1">
            <a:off x="7005638" y="1745457"/>
            <a:ext cx="1140619" cy="1980010"/>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pic>
        <p:nvPicPr>
          <p:cNvPr id="2077" name="Picture 5"/>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025629" y="1348979"/>
            <a:ext cx="453628" cy="396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11"/>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520304" y="1316832"/>
            <a:ext cx="421481" cy="417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 name="TextBox 33"/>
          <p:cNvSpPr txBox="1">
            <a:spLocks noChangeArrowheads="1"/>
          </p:cNvSpPr>
          <p:nvPr/>
        </p:nvSpPr>
        <p:spPr bwMode="auto">
          <a:xfrm>
            <a:off x="981075" y="1306116"/>
            <a:ext cx="13049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defRPr/>
            </a:pPr>
            <a:r>
              <a:rPr lang="en-US" altLang="en-US" sz="1200" dirty="0">
                <a:solidFill>
                  <a:srgbClr val="00ABEC"/>
                </a:solidFill>
                <a:latin typeface="+mn-lt"/>
              </a:rPr>
              <a:t>foo.com as Azure </a:t>
            </a:r>
            <a:r>
              <a:rPr lang="en-US" altLang="en-US" sz="1200" b="1" dirty="0">
                <a:solidFill>
                  <a:srgbClr val="00ABEC"/>
                </a:solidFill>
                <a:latin typeface="+mn-lt"/>
              </a:rPr>
              <a:t>Web </a:t>
            </a:r>
            <a:r>
              <a:rPr lang="en-US" altLang="en-US" sz="1200" b="1" dirty="0" smtClean="0">
                <a:solidFill>
                  <a:srgbClr val="00ABEC"/>
                </a:solidFill>
                <a:latin typeface="+mn-lt"/>
              </a:rPr>
              <a:t>Site </a:t>
            </a:r>
            <a:r>
              <a:rPr lang="en-US" altLang="en-US" sz="1200" dirty="0" smtClean="0">
                <a:solidFill>
                  <a:srgbClr val="00ABEC"/>
                </a:solidFill>
                <a:latin typeface="+mn-lt"/>
              </a:rPr>
              <a:t>running CMS</a:t>
            </a:r>
            <a:endParaRPr lang="en-US" altLang="en-US" sz="1200" b="1" dirty="0">
              <a:solidFill>
                <a:srgbClr val="00ABEC"/>
              </a:solidFill>
              <a:latin typeface="+mn-lt"/>
            </a:endParaRPr>
          </a:p>
        </p:txBody>
      </p:sp>
      <p:cxnSp>
        <p:nvCxnSpPr>
          <p:cNvPr id="135" name="Straight Connector 134"/>
          <p:cNvCxnSpPr/>
          <p:nvPr/>
        </p:nvCxnSpPr>
        <p:spPr>
          <a:xfrm>
            <a:off x="727472" y="1757363"/>
            <a:ext cx="0" cy="440531"/>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pic>
        <p:nvPicPr>
          <p:cNvPr id="2081" name="Picture 12"/>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575073" y="2202657"/>
            <a:ext cx="305990" cy="398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7" name="TextBox 34"/>
          <p:cNvSpPr txBox="1">
            <a:spLocks noChangeArrowheads="1"/>
          </p:cNvSpPr>
          <p:nvPr/>
        </p:nvSpPr>
        <p:spPr bwMode="auto">
          <a:xfrm>
            <a:off x="979885" y="2049067"/>
            <a:ext cx="147399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en-US" altLang="en-US" sz="1200" dirty="0" smtClean="0">
                <a:solidFill>
                  <a:srgbClr val="00ABEC"/>
                </a:solidFill>
                <a:latin typeface="+mn-lt"/>
                <a:cs typeface="Segoe UI" panose="020B0502040204020203" pitchFamily="34" charset="0"/>
              </a:rPr>
              <a:t>dedicated </a:t>
            </a:r>
            <a:r>
              <a:rPr lang="en-US" altLang="en-US" sz="1200" b="1" dirty="0">
                <a:solidFill>
                  <a:srgbClr val="00ABEC"/>
                </a:solidFill>
                <a:latin typeface="+mn-lt"/>
                <a:cs typeface="Segoe UI" panose="020B0502040204020203" pitchFamily="34" charset="0"/>
              </a:rPr>
              <a:t>MySQL </a:t>
            </a:r>
          </a:p>
          <a:p>
            <a:pPr eaLnBrk="1" hangingPunct="1">
              <a:lnSpc>
                <a:spcPct val="100000"/>
              </a:lnSpc>
              <a:spcBef>
                <a:spcPct val="0"/>
              </a:spcBef>
              <a:buFontTx/>
              <a:buNone/>
              <a:defRPr/>
            </a:pPr>
            <a:r>
              <a:rPr lang="en-US" altLang="en-US" sz="1200" dirty="0" smtClean="0">
                <a:solidFill>
                  <a:srgbClr val="00ABEC"/>
                </a:solidFill>
                <a:latin typeface="+mn-lt"/>
                <a:cs typeface="Segoe UI" panose="020B0502040204020203" pitchFamily="34" charset="0"/>
              </a:rPr>
              <a:t>Database to run CMS</a:t>
            </a:r>
            <a:endParaRPr lang="en-US" altLang="en-US" sz="1200" dirty="0">
              <a:solidFill>
                <a:srgbClr val="00ABEC"/>
              </a:solidFill>
              <a:latin typeface="+mn-lt"/>
              <a:cs typeface="Segoe UI" panose="020B0502040204020203" pitchFamily="34" charset="0"/>
            </a:endParaRPr>
          </a:p>
        </p:txBody>
      </p:sp>
      <p:pic>
        <p:nvPicPr>
          <p:cNvPr id="2083" name="Picture 27"/>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3562350" y="1384697"/>
            <a:ext cx="452438"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5"/>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533650" y="1348979"/>
            <a:ext cx="453629" cy="396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ight Brace 21"/>
          <p:cNvSpPr/>
          <p:nvPr/>
        </p:nvSpPr>
        <p:spPr>
          <a:xfrm>
            <a:off x="2826544" y="1200150"/>
            <a:ext cx="521494" cy="2039541"/>
          </a:xfrm>
          <a:prstGeom prst="rightBrace">
            <a:avLst>
              <a:gd name="adj1" fmla="val 8333"/>
              <a:gd name="adj2" fmla="val 65378"/>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350"/>
          </a:p>
        </p:txBody>
      </p:sp>
      <p:sp>
        <p:nvSpPr>
          <p:cNvPr id="2086" name="Title 1"/>
          <p:cNvSpPr txBox="1">
            <a:spLocks/>
          </p:cNvSpPr>
          <p:nvPr/>
        </p:nvSpPr>
        <p:spPr bwMode="auto">
          <a:xfrm>
            <a:off x="5751910" y="775097"/>
            <a:ext cx="1253728" cy="50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en-US" altLang="en-US" sz="1800" b="1" dirty="0">
                <a:latin typeface="Georgia" panose="02040502050405020303" pitchFamily="18" charset="0"/>
              </a:rPr>
              <a:t>bar.com</a:t>
            </a:r>
            <a:endParaRPr lang="en-US" altLang="en-US" sz="1350" dirty="0">
              <a:latin typeface="Georgia" panose="02040502050405020303" pitchFamily="18" charset="0"/>
            </a:endParaRPr>
          </a:p>
        </p:txBody>
      </p:sp>
      <p:sp>
        <p:nvSpPr>
          <p:cNvPr id="2087" name="TextBox 16"/>
          <p:cNvSpPr txBox="1">
            <a:spLocks noChangeArrowheads="1"/>
          </p:cNvSpPr>
          <p:nvPr/>
        </p:nvSpPr>
        <p:spPr bwMode="auto">
          <a:xfrm>
            <a:off x="3362325" y="1765697"/>
            <a:ext cx="942975"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eaLnBrk="1" hangingPunct="1">
              <a:lnSpc>
                <a:spcPct val="100000"/>
              </a:lnSpc>
              <a:spcBef>
                <a:spcPct val="0"/>
              </a:spcBef>
              <a:buFontTx/>
              <a:buNone/>
            </a:pPr>
            <a:r>
              <a:rPr lang="en-US" altLang="en-US" sz="1050" b="1">
                <a:solidFill>
                  <a:srgbClr val="00ABEC"/>
                </a:solidFill>
                <a:latin typeface="Segoe UI" panose="020B0502040204020203" pitchFamily="34" charset="0"/>
                <a:cs typeface="Segoe UI" panose="020B0502040204020203" pitchFamily="34" charset="0"/>
              </a:rPr>
              <a:t>Global CDN</a:t>
            </a:r>
          </a:p>
        </p:txBody>
      </p:sp>
      <p:sp>
        <p:nvSpPr>
          <p:cNvPr id="146" name="Right Brace 145"/>
          <p:cNvSpPr/>
          <p:nvPr/>
        </p:nvSpPr>
        <p:spPr>
          <a:xfrm>
            <a:off x="2826544" y="3298031"/>
            <a:ext cx="522685" cy="820341"/>
          </a:xfrm>
          <a:prstGeom prst="rightBrace">
            <a:avLst>
              <a:gd name="adj1" fmla="val 8333"/>
              <a:gd name="adj2" fmla="val 49274"/>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350"/>
          </a:p>
        </p:txBody>
      </p:sp>
      <p:sp>
        <p:nvSpPr>
          <p:cNvPr id="147" name="TextBox 146"/>
          <p:cNvSpPr txBox="1"/>
          <p:nvPr/>
        </p:nvSpPr>
        <p:spPr>
          <a:xfrm>
            <a:off x="3427810" y="3493294"/>
            <a:ext cx="808434" cy="507831"/>
          </a:xfrm>
          <a:prstGeom prst="rect">
            <a:avLst/>
          </a:prstGeom>
          <a:noFill/>
        </p:spPr>
        <p:txBody>
          <a:bodyPr>
            <a:spAutoFit/>
          </a:bodyPr>
          <a:lstStyle/>
          <a:p>
            <a:pPr algn="ctr">
              <a:defRPr/>
            </a:pPr>
            <a:r>
              <a:rPr lang="en-US" sz="1350" dirty="0">
                <a:solidFill>
                  <a:schemeClr val="bg1">
                    <a:lumMod val="50000"/>
                  </a:schemeClr>
                </a:solidFill>
              </a:rPr>
              <a:t>Public Internet</a:t>
            </a:r>
          </a:p>
        </p:txBody>
      </p:sp>
      <p:sp>
        <p:nvSpPr>
          <p:cNvPr id="148" name="Left Brace 147"/>
          <p:cNvSpPr/>
          <p:nvPr/>
        </p:nvSpPr>
        <p:spPr>
          <a:xfrm>
            <a:off x="4250531" y="3298031"/>
            <a:ext cx="571500" cy="820341"/>
          </a:xfrm>
          <a:prstGeom prst="leftBrace">
            <a:avLst>
              <a:gd name="adj1" fmla="val 8333"/>
              <a:gd name="adj2" fmla="val 51035"/>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350"/>
          </a:p>
        </p:txBody>
      </p:sp>
      <p:sp>
        <p:nvSpPr>
          <p:cNvPr id="25" name="Curved Down Arrow 24"/>
          <p:cNvSpPr/>
          <p:nvPr/>
        </p:nvSpPr>
        <p:spPr>
          <a:xfrm>
            <a:off x="2714625" y="1026319"/>
            <a:ext cx="1138238" cy="279797"/>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chemeClr val="tx1"/>
              </a:solidFill>
            </a:endParaRPr>
          </a:p>
        </p:txBody>
      </p:sp>
      <p:sp>
        <p:nvSpPr>
          <p:cNvPr id="151" name="Curved Down Arrow 150"/>
          <p:cNvSpPr/>
          <p:nvPr/>
        </p:nvSpPr>
        <p:spPr>
          <a:xfrm flipH="1">
            <a:off x="3852863" y="1026319"/>
            <a:ext cx="1422797" cy="279797"/>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chemeClr val="tx1"/>
              </a:solidFill>
            </a:endParaRPr>
          </a:p>
        </p:txBody>
      </p:sp>
      <p:sp>
        <p:nvSpPr>
          <p:cNvPr id="2093" name="TextBox 16"/>
          <p:cNvSpPr txBox="1">
            <a:spLocks noChangeArrowheads="1"/>
          </p:cNvSpPr>
          <p:nvPr/>
        </p:nvSpPr>
        <p:spPr bwMode="auto">
          <a:xfrm>
            <a:off x="4941093" y="1732360"/>
            <a:ext cx="73104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eaLnBrk="1" hangingPunct="1">
              <a:lnSpc>
                <a:spcPct val="100000"/>
              </a:lnSpc>
              <a:spcBef>
                <a:spcPct val="0"/>
              </a:spcBef>
              <a:buFontTx/>
              <a:buNone/>
            </a:pPr>
            <a:r>
              <a:rPr lang="en-US" altLang="en-US" sz="1050" b="1" dirty="0">
                <a:solidFill>
                  <a:srgbClr val="00ABEC"/>
                </a:solidFill>
                <a:latin typeface="Segoe UI" panose="020B0502040204020203" pitchFamily="34" charset="0"/>
                <a:cs typeface="Segoe UI" panose="020B0502040204020203" pitchFamily="34" charset="0"/>
              </a:rPr>
              <a:t>Blob Storage</a:t>
            </a:r>
          </a:p>
        </p:txBody>
      </p:sp>
      <p:sp>
        <p:nvSpPr>
          <p:cNvPr id="2094" name="TextBox 16"/>
          <p:cNvSpPr txBox="1">
            <a:spLocks noChangeArrowheads="1"/>
          </p:cNvSpPr>
          <p:nvPr/>
        </p:nvSpPr>
        <p:spPr bwMode="auto">
          <a:xfrm>
            <a:off x="2433638" y="1724025"/>
            <a:ext cx="65841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eaLnBrk="1" hangingPunct="1">
              <a:lnSpc>
                <a:spcPct val="100000"/>
              </a:lnSpc>
              <a:spcBef>
                <a:spcPct val="0"/>
              </a:spcBef>
              <a:buFontTx/>
              <a:buNone/>
            </a:pPr>
            <a:r>
              <a:rPr lang="en-US" altLang="en-US" sz="1050" b="1">
                <a:solidFill>
                  <a:srgbClr val="00ABEC"/>
                </a:solidFill>
                <a:latin typeface="Segoe UI" panose="020B0502040204020203" pitchFamily="34" charset="0"/>
                <a:cs typeface="Segoe UI" panose="020B0502040204020203" pitchFamily="34" charset="0"/>
              </a:rPr>
              <a:t>Blob Storage</a:t>
            </a:r>
          </a:p>
        </p:txBody>
      </p:sp>
      <p:pic>
        <p:nvPicPr>
          <p:cNvPr id="2095" name="Picture 4"/>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180975" y="3615929"/>
            <a:ext cx="379810" cy="397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 name="TextBox 56"/>
          <p:cNvSpPr txBox="1"/>
          <p:nvPr/>
        </p:nvSpPr>
        <p:spPr>
          <a:xfrm>
            <a:off x="92869" y="4006454"/>
            <a:ext cx="1233488" cy="461665"/>
          </a:xfrm>
          <a:prstGeom prst="rect">
            <a:avLst/>
          </a:prstGeom>
          <a:noFill/>
        </p:spPr>
        <p:txBody>
          <a:bodyPr>
            <a:spAutoFit/>
          </a:bodyPr>
          <a:lstStyle/>
          <a:p>
            <a:pPr>
              <a:defRPr/>
            </a:pPr>
            <a:r>
              <a:rPr lang="en-US" sz="1200" b="1" dirty="0">
                <a:solidFill>
                  <a:schemeClr val="bg1">
                    <a:lumMod val="50000"/>
                  </a:schemeClr>
                </a:solidFill>
                <a:cs typeface="Segoe UI" panose="020B0502040204020203" pitchFamily="34" charset="0"/>
              </a:rPr>
              <a:t>Content Editing &amp; Site Admin</a:t>
            </a:r>
            <a:endParaRPr lang="en-US" sz="1200" b="1" dirty="0">
              <a:solidFill>
                <a:schemeClr val="bg1">
                  <a:lumMod val="50000"/>
                </a:schemeClr>
              </a:solidFill>
              <a:cs typeface="Segoe UI" panose="020B0502040204020203" pitchFamily="34" charset="0"/>
            </a:endParaRPr>
          </a:p>
        </p:txBody>
      </p:sp>
      <p:cxnSp>
        <p:nvCxnSpPr>
          <p:cNvPr id="71" name="Straight Connector 70"/>
          <p:cNvCxnSpPr/>
          <p:nvPr/>
        </p:nvCxnSpPr>
        <p:spPr>
          <a:xfrm flipV="1">
            <a:off x="313135" y="1724025"/>
            <a:ext cx="300038" cy="1827610"/>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flipH="1" flipV="1">
            <a:off x="1279922" y="2793206"/>
            <a:ext cx="436959" cy="942975"/>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pic>
        <p:nvPicPr>
          <p:cNvPr id="2099" name="Picture 36" descr="bu001302.png"/>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697832" y="3338513"/>
            <a:ext cx="335756" cy="69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 name="TextBox 87"/>
          <p:cNvSpPr txBox="1"/>
          <p:nvPr/>
        </p:nvSpPr>
        <p:spPr>
          <a:xfrm>
            <a:off x="1584723" y="3977879"/>
            <a:ext cx="1088231" cy="276999"/>
          </a:xfrm>
          <a:prstGeom prst="rect">
            <a:avLst/>
          </a:prstGeom>
          <a:noFill/>
        </p:spPr>
        <p:txBody>
          <a:bodyPr>
            <a:spAutoFit/>
          </a:bodyPr>
          <a:lstStyle/>
          <a:p>
            <a:pPr>
              <a:defRPr/>
            </a:pPr>
            <a:r>
              <a:rPr lang="en-US" sz="1200" b="1" dirty="0">
                <a:solidFill>
                  <a:schemeClr val="bg1">
                    <a:lumMod val="50000"/>
                  </a:schemeClr>
                </a:solidFill>
                <a:cs typeface="Segoe UI" panose="020B0502040204020203" pitchFamily="34" charset="0"/>
              </a:rPr>
              <a:t>Dev Team</a:t>
            </a:r>
            <a:endParaRPr lang="en-US" sz="1200" b="1" dirty="0">
              <a:solidFill>
                <a:schemeClr val="bg1">
                  <a:lumMod val="50000"/>
                </a:schemeClr>
              </a:solidFill>
              <a:cs typeface="Segoe UI" panose="020B0502040204020203" pitchFamily="34" charset="0"/>
            </a:endParaRPr>
          </a:p>
        </p:txBody>
      </p:sp>
    </p:spTree>
    <p:extLst>
      <p:ext uri="{BB962C8B-B14F-4D97-AF65-F5344CB8AC3E}">
        <p14:creationId xmlns:p14="http://schemas.microsoft.com/office/powerpoint/2010/main" val="292161189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Extend </a:t>
            </a:r>
            <a:r>
              <a:rPr lang="en-US" b="1" dirty="0"/>
              <a:t>www.pageofphotos.com</a:t>
            </a:r>
            <a:r>
              <a:rPr lang="en-US" dirty="0"/>
              <a:t> </a:t>
            </a:r>
            <a:r>
              <a:rPr lang="en-US" dirty="0" smtClean="0"/>
              <a:t>example into Data Tier</a:t>
            </a:r>
            <a:endParaRPr lang="en-US" dirty="0"/>
          </a:p>
        </p:txBody>
      </p:sp>
      <p:sp>
        <p:nvSpPr>
          <p:cNvPr id="3" name="Content Placeholder 2"/>
          <p:cNvSpPr>
            <a:spLocks noGrp="1"/>
          </p:cNvSpPr>
          <p:nvPr>
            <p:ph idx="1"/>
          </p:nvPr>
        </p:nvSpPr>
        <p:spPr>
          <a:xfrm>
            <a:off x="457200" y="1906525"/>
            <a:ext cx="8229600" cy="4219644"/>
          </a:xfrm>
        </p:spPr>
        <p:txBody>
          <a:bodyPr>
            <a:normAutofit/>
          </a:bodyPr>
          <a:lstStyle/>
          <a:p>
            <a:r>
              <a:rPr lang="en-US" dirty="0" smtClean="0"/>
              <a:t>What happens when demands on data tier grow?</a:t>
            </a:r>
            <a:endParaRPr lang="en-US" b="1" dirty="0" smtClean="0"/>
          </a:p>
          <a:p>
            <a:endParaRPr lang="en-US" b="1" dirty="0" smtClean="0"/>
          </a:p>
          <a:p>
            <a:endParaRPr lang="en-US" b="1" dirty="0" smtClean="0"/>
          </a:p>
          <a:p>
            <a:r>
              <a:rPr lang="en-US" dirty="0" smtClean="0"/>
              <a:t>The Database </a:t>
            </a:r>
            <a:r>
              <a:rPr lang="en-US" dirty="0" err="1" smtClean="0"/>
              <a:t>Sharding</a:t>
            </a:r>
            <a:r>
              <a:rPr lang="en-US" dirty="0" smtClean="0"/>
              <a:t> Pattern – a little about reliability – a lot about scale and performance</a:t>
            </a:r>
          </a:p>
        </p:txBody>
      </p:sp>
    </p:spTree>
    <p:extLst>
      <p:ext uri="{BB962C8B-B14F-4D97-AF65-F5344CB8AC3E}">
        <p14:creationId xmlns:p14="http://schemas.microsoft.com/office/powerpoint/2010/main" val="20920797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7890" name="Title 1"/>
          <p:cNvSpPr>
            <a:spLocks noGrp="1"/>
          </p:cNvSpPr>
          <p:nvPr>
            <p:ph type="title"/>
          </p:nvPr>
        </p:nvSpPr>
        <p:spPr>
          <a:xfrm>
            <a:off x="457200" y="274637"/>
            <a:ext cx="8229600" cy="1706563"/>
          </a:xfrm>
        </p:spPr>
        <p:txBody>
          <a:bodyPr>
            <a:normAutofit/>
          </a:bodyPr>
          <a:lstStyle/>
          <a:p>
            <a:r>
              <a:rPr lang="en-US" b="1" dirty="0" smtClean="0"/>
              <a:t>Horizontal Scaling Everywhere</a:t>
            </a:r>
            <a:endParaRPr lang="en-US" b="1" baseline="30000" dirty="0" smtClean="0"/>
          </a:p>
        </p:txBody>
      </p:sp>
      <p:sp>
        <p:nvSpPr>
          <p:cNvPr id="4" name="Rounded Rectangle 3"/>
          <p:cNvSpPr/>
          <p:nvPr/>
        </p:nvSpPr>
        <p:spPr bwMode="auto">
          <a:xfrm>
            <a:off x="460250" y="411297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5180990" y="1828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rot="749943">
            <a:off x="1472717" y="3362947"/>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5" name="Right Arrow 84"/>
          <p:cNvSpPr/>
          <p:nvPr/>
        </p:nvSpPr>
        <p:spPr>
          <a:xfrm rot="690386">
            <a:off x="3982691" y="398358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Rounded Rectangle 14"/>
          <p:cNvSpPr/>
          <p:nvPr/>
        </p:nvSpPr>
        <p:spPr bwMode="auto">
          <a:xfrm>
            <a:off x="307850" y="388437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16" name="Rounded Rectangle 15"/>
          <p:cNvSpPr/>
          <p:nvPr/>
        </p:nvSpPr>
        <p:spPr bwMode="auto">
          <a:xfrm>
            <a:off x="79250" y="365577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smtClean="0"/>
              <a:t>(Public)</a:t>
            </a:r>
            <a:endParaRPr lang="en-US" dirty="0"/>
          </a:p>
        </p:txBody>
      </p:sp>
      <p:sp>
        <p:nvSpPr>
          <p:cNvPr id="18" name="Rounded Rectangle 17"/>
          <p:cNvSpPr/>
          <p:nvPr/>
        </p:nvSpPr>
        <p:spPr bwMode="auto">
          <a:xfrm>
            <a:off x="5333390" y="2057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19" name="Rounded Rectangle 18"/>
          <p:cNvSpPr/>
          <p:nvPr/>
        </p:nvSpPr>
        <p:spPr bwMode="auto">
          <a:xfrm>
            <a:off x="5485790" y="2286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20" name="Rounded Rectangle 19"/>
          <p:cNvSpPr/>
          <p:nvPr/>
        </p:nvSpPr>
        <p:spPr bwMode="auto">
          <a:xfrm>
            <a:off x="5638190" y="2514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1</a:t>
            </a:r>
          </a:p>
        </p:txBody>
      </p:sp>
      <p:sp>
        <p:nvSpPr>
          <p:cNvPr id="35" name="Rounded Rectangle 34"/>
          <p:cNvSpPr/>
          <p:nvPr/>
        </p:nvSpPr>
        <p:spPr bwMode="auto">
          <a:xfrm>
            <a:off x="5257190" y="3733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6" name="Rounded Rectangle 35"/>
          <p:cNvSpPr/>
          <p:nvPr/>
        </p:nvSpPr>
        <p:spPr bwMode="auto">
          <a:xfrm>
            <a:off x="5409590" y="3962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7" name="Rounded Rectangle 36"/>
          <p:cNvSpPr/>
          <p:nvPr/>
        </p:nvSpPr>
        <p:spPr bwMode="auto">
          <a:xfrm>
            <a:off x="5561990" y="4191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8" name="Rounded Rectangle 37"/>
          <p:cNvSpPr/>
          <p:nvPr/>
        </p:nvSpPr>
        <p:spPr bwMode="auto">
          <a:xfrm>
            <a:off x="5714390" y="4419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9" name="Rounded Rectangle 38"/>
          <p:cNvSpPr/>
          <p:nvPr/>
        </p:nvSpPr>
        <p:spPr bwMode="auto">
          <a:xfrm>
            <a:off x="2670357" y="251551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0" name="Rounded Rectangle 39"/>
          <p:cNvSpPr/>
          <p:nvPr/>
        </p:nvSpPr>
        <p:spPr bwMode="auto">
          <a:xfrm>
            <a:off x="2974852" y="3429001"/>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2" name="Rounded Rectangle 41"/>
          <p:cNvSpPr/>
          <p:nvPr/>
        </p:nvSpPr>
        <p:spPr bwMode="auto">
          <a:xfrm>
            <a:off x="2822757" y="266791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3" name="Rounded Rectangle 42"/>
          <p:cNvSpPr/>
          <p:nvPr/>
        </p:nvSpPr>
        <p:spPr bwMode="auto">
          <a:xfrm>
            <a:off x="3127252" y="3581401"/>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6" name="Rounded Rectangle 45"/>
          <p:cNvSpPr/>
          <p:nvPr/>
        </p:nvSpPr>
        <p:spPr bwMode="auto">
          <a:xfrm>
            <a:off x="2670662" y="449488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3</a:t>
            </a:r>
            <a:endParaRPr lang="en-US" dirty="0"/>
          </a:p>
        </p:txBody>
      </p:sp>
      <p:sp>
        <p:nvSpPr>
          <p:cNvPr id="49" name="Right Arrow 48"/>
          <p:cNvSpPr/>
          <p:nvPr/>
        </p:nvSpPr>
        <p:spPr>
          <a:xfrm rot="2037352">
            <a:off x="1304898" y="370094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0" name="Right Arrow 49"/>
          <p:cNvSpPr/>
          <p:nvPr/>
        </p:nvSpPr>
        <p:spPr>
          <a:xfrm rot="20446472">
            <a:off x="1419180" y="293150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 name="Right Arrow 50"/>
          <p:cNvSpPr/>
          <p:nvPr/>
        </p:nvSpPr>
        <p:spPr>
          <a:xfrm>
            <a:off x="3963010" y="4796421"/>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2" name="Right Arrow 51"/>
          <p:cNvSpPr/>
          <p:nvPr/>
        </p:nvSpPr>
        <p:spPr>
          <a:xfrm rot="21084022">
            <a:off x="3979802" y="274165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30" name="Rounded Rectangle 29"/>
          <p:cNvSpPr/>
          <p:nvPr/>
        </p:nvSpPr>
        <p:spPr bwMode="auto">
          <a:xfrm>
            <a:off x="5866790" y="4572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1" name="Rounded Rectangle 30"/>
          <p:cNvSpPr/>
          <p:nvPr/>
        </p:nvSpPr>
        <p:spPr bwMode="auto">
          <a:xfrm>
            <a:off x="6019190" y="4724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2" name="Rounded Rectangle 31"/>
          <p:cNvSpPr/>
          <p:nvPr/>
        </p:nvSpPr>
        <p:spPr bwMode="auto">
          <a:xfrm>
            <a:off x="6171590" y="4876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29" name="Rounded Rectangle 28"/>
          <p:cNvSpPr/>
          <p:nvPr/>
        </p:nvSpPr>
        <p:spPr bwMode="auto">
          <a:xfrm>
            <a:off x="155755" y="2322473"/>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smtClean="0"/>
              <a:t>(Admin)</a:t>
            </a:r>
            <a:endParaRPr lang="en-US" dirty="0"/>
          </a:p>
        </p:txBody>
      </p:sp>
      <p:sp>
        <p:nvSpPr>
          <p:cNvPr id="33" name="Right Arrow 32"/>
          <p:cNvSpPr/>
          <p:nvPr/>
        </p:nvSpPr>
        <p:spPr>
          <a:xfrm rot="749943">
            <a:off x="6560951" y="281875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34" name="Right Arrow 33"/>
          <p:cNvSpPr/>
          <p:nvPr/>
        </p:nvSpPr>
        <p:spPr>
          <a:xfrm rot="2037352">
            <a:off x="6393132" y="3156751"/>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1" name="Right Arrow 40"/>
          <p:cNvSpPr/>
          <p:nvPr/>
        </p:nvSpPr>
        <p:spPr>
          <a:xfrm rot="20446472">
            <a:off x="6507414" y="2387311"/>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 name="Can 1"/>
          <p:cNvSpPr/>
          <p:nvPr/>
        </p:nvSpPr>
        <p:spPr>
          <a:xfrm>
            <a:off x="7802361" y="1763272"/>
            <a:ext cx="1186837" cy="1056738"/>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Shard 3</a:t>
            </a:r>
            <a:endParaRPr lang="en-US" b="1" dirty="0"/>
          </a:p>
        </p:txBody>
      </p:sp>
      <p:sp>
        <p:nvSpPr>
          <p:cNvPr id="44" name="Can 43"/>
          <p:cNvSpPr/>
          <p:nvPr/>
        </p:nvSpPr>
        <p:spPr>
          <a:xfrm>
            <a:off x="7676029" y="2672031"/>
            <a:ext cx="1186837" cy="1056738"/>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Shard 2</a:t>
            </a:r>
            <a:endParaRPr lang="en-US" b="1" dirty="0"/>
          </a:p>
        </p:txBody>
      </p:sp>
      <p:sp>
        <p:nvSpPr>
          <p:cNvPr id="45" name="Can 44"/>
          <p:cNvSpPr/>
          <p:nvPr/>
        </p:nvSpPr>
        <p:spPr>
          <a:xfrm>
            <a:off x="7498279" y="3627732"/>
            <a:ext cx="1186837" cy="1056738"/>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Shard 1</a:t>
            </a:r>
            <a:endParaRPr lang="en-US" b="1" dirty="0"/>
          </a:p>
        </p:txBody>
      </p:sp>
      <p:sp>
        <p:nvSpPr>
          <p:cNvPr id="3" name="Curved Up Arrow 2"/>
          <p:cNvSpPr/>
          <p:nvPr/>
        </p:nvSpPr>
        <p:spPr>
          <a:xfrm rot="21231914">
            <a:off x="1398744" y="4948821"/>
            <a:ext cx="6832057" cy="758643"/>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9187596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0"/>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2" grpId="0" animBg="1"/>
      <p:bldP spid="43" grpId="0" animBg="1"/>
      <p:bldP spid="46" grpId="0" animBg="1"/>
      <p:bldP spid="3" grpId="0" animBg="1"/>
    </p:bld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7890" name="Title 1"/>
          <p:cNvSpPr>
            <a:spLocks noGrp="1"/>
          </p:cNvSpPr>
          <p:nvPr>
            <p:ph type="title"/>
          </p:nvPr>
        </p:nvSpPr>
        <p:spPr>
          <a:xfrm>
            <a:off x="457200" y="274637"/>
            <a:ext cx="8229600" cy="1706563"/>
          </a:xfrm>
        </p:spPr>
        <p:txBody>
          <a:bodyPr>
            <a:normAutofit/>
          </a:bodyPr>
          <a:lstStyle/>
          <a:p>
            <a:r>
              <a:rPr lang="en-US" dirty="0" smtClean="0"/>
              <a:t>General Case: </a:t>
            </a:r>
            <a:br>
              <a:rPr lang="en-US" dirty="0" smtClean="0"/>
            </a:br>
            <a:r>
              <a:rPr lang="en-US" dirty="0" smtClean="0"/>
              <a:t>Many Roles, Many Queues</a:t>
            </a:r>
            <a:endParaRPr lang="en-US" b="1" baseline="30000" dirty="0" smtClean="0"/>
          </a:p>
        </p:txBody>
      </p:sp>
      <p:sp>
        <p:nvSpPr>
          <p:cNvPr id="4" name="Rounded Rectangle 3"/>
          <p:cNvSpPr/>
          <p:nvPr/>
        </p:nvSpPr>
        <p:spPr bwMode="auto">
          <a:xfrm>
            <a:off x="1069240" y="38084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629400" y="1828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rot="749943">
            <a:off x="2460877" y="3362947"/>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5" name="Right Arrow 84"/>
          <p:cNvSpPr/>
          <p:nvPr/>
        </p:nvSpPr>
        <p:spPr>
          <a:xfrm rot="690386">
            <a:off x="5348339" y="398358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Rounded Rectangle 14"/>
          <p:cNvSpPr/>
          <p:nvPr/>
        </p:nvSpPr>
        <p:spPr bwMode="auto">
          <a:xfrm>
            <a:off x="916840" y="35798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16" name="Rounded Rectangle 15"/>
          <p:cNvSpPr/>
          <p:nvPr/>
        </p:nvSpPr>
        <p:spPr bwMode="auto">
          <a:xfrm>
            <a:off x="688240" y="33512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smtClean="0"/>
              <a:t>(Public)</a:t>
            </a:r>
            <a:endParaRPr lang="en-US" dirty="0"/>
          </a:p>
        </p:txBody>
      </p:sp>
      <p:sp>
        <p:nvSpPr>
          <p:cNvPr id="18" name="Rounded Rectangle 17"/>
          <p:cNvSpPr/>
          <p:nvPr/>
        </p:nvSpPr>
        <p:spPr bwMode="auto">
          <a:xfrm>
            <a:off x="6781800" y="2057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19" name="Rounded Rectangle 18"/>
          <p:cNvSpPr/>
          <p:nvPr/>
        </p:nvSpPr>
        <p:spPr bwMode="auto">
          <a:xfrm>
            <a:off x="6934200" y="2286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20" name="Rounded Rectangle 19"/>
          <p:cNvSpPr/>
          <p:nvPr/>
        </p:nvSpPr>
        <p:spPr bwMode="auto">
          <a:xfrm>
            <a:off x="7086600" y="2514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1</a:t>
            </a:r>
          </a:p>
        </p:txBody>
      </p:sp>
      <p:sp>
        <p:nvSpPr>
          <p:cNvPr id="35" name="Rounded Rectangle 34"/>
          <p:cNvSpPr/>
          <p:nvPr/>
        </p:nvSpPr>
        <p:spPr bwMode="auto">
          <a:xfrm>
            <a:off x="6705600" y="3733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6" name="Rounded Rectangle 35"/>
          <p:cNvSpPr/>
          <p:nvPr/>
        </p:nvSpPr>
        <p:spPr bwMode="auto">
          <a:xfrm>
            <a:off x="6858000" y="3962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7" name="Rounded Rectangle 36"/>
          <p:cNvSpPr/>
          <p:nvPr/>
        </p:nvSpPr>
        <p:spPr bwMode="auto">
          <a:xfrm>
            <a:off x="7010400" y="4191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8" name="Rounded Rectangle 37"/>
          <p:cNvSpPr/>
          <p:nvPr/>
        </p:nvSpPr>
        <p:spPr bwMode="auto">
          <a:xfrm>
            <a:off x="7162800" y="4419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9" name="Rounded Rectangle 38"/>
          <p:cNvSpPr/>
          <p:nvPr/>
        </p:nvSpPr>
        <p:spPr bwMode="auto">
          <a:xfrm>
            <a:off x="3658517" y="251551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0" name="Rounded Rectangle 39"/>
          <p:cNvSpPr/>
          <p:nvPr/>
        </p:nvSpPr>
        <p:spPr bwMode="auto">
          <a:xfrm>
            <a:off x="3963012" y="3429001"/>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2" name="Rounded Rectangle 41"/>
          <p:cNvSpPr/>
          <p:nvPr/>
        </p:nvSpPr>
        <p:spPr bwMode="auto">
          <a:xfrm>
            <a:off x="3810917" y="266791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3" name="Rounded Rectangle 42"/>
          <p:cNvSpPr/>
          <p:nvPr/>
        </p:nvSpPr>
        <p:spPr bwMode="auto">
          <a:xfrm>
            <a:off x="4115412" y="3581401"/>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6" name="Rounded Rectangle 45"/>
          <p:cNvSpPr/>
          <p:nvPr/>
        </p:nvSpPr>
        <p:spPr bwMode="auto">
          <a:xfrm>
            <a:off x="3658822" y="449488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3</a:t>
            </a:r>
            <a:endParaRPr lang="en-US" dirty="0"/>
          </a:p>
        </p:txBody>
      </p:sp>
      <p:sp>
        <p:nvSpPr>
          <p:cNvPr id="49" name="Right Arrow 48"/>
          <p:cNvSpPr/>
          <p:nvPr/>
        </p:nvSpPr>
        <p:spPr>
          <a:xfrm rot="2037352">
            <a:off x="2293058" y="370094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0" name="Right Arrow 49"/>
          <p:cNvSpPr/>
          <p:nvPr/>
        </p:nvSpPr>
        <p:spPr>
          <a:xfrm rot="20446472">
            <a:off x="2407340" y="293150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 name="Right Arrow 50"/>
          <p:cNvSpPr/>
          <p:nvPr/>
        </p:nvSpPr>
        <p:spPr>
          <a:xfrm>
            <a:off x="5251330" y="4796421"/>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2" name="Right Arrow 51"/>
          <p:cNvSpPr/>
          <p:nvPr/>
        </p:nvSpPr>
        <p:spPr>
          <a:xfrm rot="21084022">
            <a:off x="5333390" y="274165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3" name="TextBox 52"/>
          <p:cNvSpPr txBox="1"/>
          <p:nvPr/>
        </p:nvSpPr>
        <p:spPr>
          <a:xfrm>
            <a:off x="4575" y="5331897"/>
            <a:ext cx="9439346" cy="1508105"/>
          </a:xfrm>
          <a:prstGeom prst="rect">
            <a:avLst/>
          </a:prstGeom>
          <a:noFill/>
        </p:spPr>
        <p:txBody>
          <a:bodyPr wrap="square" rtlCol="0">
            <a:spAutoFit/>
          </a:bodyPr>
          <a:lstStyle/>
          <a:p>
            <a:pPr>
              <a:buFont typeface="Arial" pitchFamily="34" charset="0"/>
              <a:buChar char="•"/>
            </a:pPr>
            <a:r>
              <a:rPr lang="en-US" sz="3200" dirty="0" smtClean="0"/>
              <a:t> Scaling best when </a:t>
            </a:r>
            <a:r>
              <a:rPr lang="en-US" sz="3200" b="1" dirty="0"/>
              <a:t>Investment </a:t>
            </a:r>
            <a:r>
              <a:rPr lang="el-GR" sz="3200" b="1" dirty="0"/>
              <a:t>α</a:t>
            </a:r>
            <a:r>
              <a:rPr lang="en-US" sz="3200" b="1" dirty="0"/>
              <a:t> </a:t>
            </a:r>
            <a:r>
              <a:rPr lang="en-US" sz="3200" b="1" dirty="0" smtClean="0"/>
              <a:t>Benefit</a:t>
            </a:r>
          </a:p>
          <a:p>
            <a:pPr>
              <a:buFont typeface="Arial" pitchFamily="34" charset="0"/>
              <a:buChar char="•"/>
            </a:pPr>
            <a:r>
              <a:rPr lang="en-US" sz="3200" b="1" dirty="0" smtClean="0"/>
              <a:t> Optimize for </a:t>
            </a:r>
            <a:r>
              <a:rPr lang="en-US" sz="3200" b="1" dirty="0" smtClean="0">
                <a:solidFill>
                  <a:srgbClr val="006600"/>
                </a:solidFill>
              </a:rPr>
              <a:t>CO$T EFFICIENCY</a:t>
            </a:r>
          </a:p>
          <a:p>
            <a:pPr lvl="1">
              <a:buFont typeface="Arial" pitchFamily="34" charset="0"/>
              <a:buChar char="•"/>
            </a:pPr>
            <a:r>
              <a:rPr lang="en-US" sz="2800" dirty="0" smtClean="0"/>
              <a:t> Logical vs. Physical Architecture depends on current scale</a:t>
            </a:r>
          </a:p>
        </p:txBody>
      </p:sp>
      <p:sp>
        <p:nvSpPr>
          <p:cNvPr id="30" name="Rounded Rectangle 29"/>
          <p:cNvSpPr/>
          <p:nvPr/>
        </p:nvSpPr>
        <p:spPr bwMode="auto">
          <a:xfrm>
            <a:off x="7315200" y="4572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1" name="Rounded Rectangle 30"/>
          <p:cNvSpPr/>
          <p:nvPr/>
        </p:nvSpPr>
        <p:spPr bwMode="auto">
          <a:xfrm>
            <a:off x="7467600" y="4724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2" name="Rounded Rectangle 31"/>
          <p:cNvSpPr/>
          <p:nvPr/>
        </p:nvSpPr>
        <p:spPr bwMode="auto">
          <a:xfrm>
            <a:off x="7620000" y="4876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29" name="Rounded Rectangle 28"/>
          <p:cNvSpPr/>
          <p:nvPr/>
        </p:nvSpPr>
        <p:spPr bwMode="auto">
          <a:xfrm>
            <a:off x="764745" y="2017978"/>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smtClean="0"/>
              <a:t>(Admin)</a:t>
            </a:r>
            <a:endParaRPr lang="en-US" dirty="0"/>
          </a:p>
        </p:txBody>
      </p:sp>
    </p:spTree>
    <p:extLst>
      <p:ext uri="{BB962C8B-B14F-4D97-AF65-F5344CB8AC3E}">
        <p14:creationId xmlns:p14="http://schemas.microsoft.com/office/powerpoint/2010/main" val="9187596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0"/>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circle(in)">
                                      <p:cBhvr>
                                        <p:cTn id="2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2" grpId="0" animBg="1"/>
      <p:bldP spid="43" grpId="0" animBg="1"/>
      <p:bldP spid="46" grpId="0" animBg="1"/>
      <p:bldP spid="53" grpId="0"/>
    </p:bld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Foursquare is a Social Network</a:t>
            </a:r>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192" y="384050"/>
            <a:ext cx="9023177" cy="608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63572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Foursquare #Fail</a:t>
            </a:r>
            <a:endParaRPr lang="en-US" dirty="0"/>
          </a:p>
        </p:txBody>
      </p:sp>
      <p:sp>
        <p:nvSpPr>
          <p:cNvPr id="3" name="Content Placeholder 2"/>
          <p:cNvSpPr>
            <a:spLocks noGrp="1"/>
          </p:cNvSpPr>
          <p:nvPr>
            <p:ph idx="1"/>
          </p:nvPr>
        </p:nvSpPr>
        <p:spPr/>
        <p:txBody>
          <a:bodyPr>
            <a:normAutofit/>
          </a:bodyPr>
          <a:lstStyle/>
          <a:p>
            <a:r>
              <a:rPr lang="en-US" dirty="0" smtClean="0"/>
              <a:t>October 4, 2010 – trouble begins…</a:t>
            </a:r>
          </a:p>
          <a:p>
            <a:r>
              <a:rPr lang="en-US" dirty="0" smtClean="0"/>
              <a:t>After 17 </a:t>
            </a:r>
            <a:r>
              <a:rPr lang="en-US" dirty="0"/>
              <a:t>hours of downtime </a:t>
            </a:r>
            <a:r>
              <a:rPr lang="en-US" dirty="0" smtClean="0"/>
              <a:t>over two days…</a:t>
            </a:r>
          </a:p>
          <a:p>
            <a:pPr marL="0" indent="0">
              <a:buNone/>
            </a:pPr>
            <a:endParaRPr lang="en-US" dirty="0" smtClean="0"/>
          </a:p>
          <a:p>
            <a:pPr marL="400050" lvl="1" indent="0">
              <a:buNone/>
            </a:pPr>
            <a:r>
              <a:rPr lang="en-US" sz="3200" b="1" i="1" dirty="0" smtClean="0"/>
              <a:t>“Oct</a:t>
            </a:r>
            <a:r>
              <a:rPr lang="en-US" sz="3200" b="1" i="1" dirty="0"/>
              <a:t>. 5 10:28 p.m.: Running on pizza and Red Bull. Another long </a:t>
            </a:r>
            <a:r>
              <a:rPr lang="en-US" sz="3200" b="1" i="1" dirty="0" smtClean="0"/>
              <a:t>night.”</a:t>
            </a:r>
          </a:p>
          <a:p>
            <a:endParaRPr lang="en-US" dirty="0" smtClean="0"/>
          </a:p>
          <a:p>
            <a:pPr marL="400050" lvl="1" indent="0">
              <a:buNone/>
            </a:pPr>
            <a:r>
              <a:rPr lang="en-US" sz="6000" b="1" dirty="0" smtClean="0">
                <a:solidFill>
                  <a:srgbClr val="00B0F0"/>
                </a:solidFill>
              </a:rPr>
              <a:t>WHAT WENT WRONG?</a:t>
            </a:r>
            <a:endParaRPr lang="en-US" sz="5600" b="1" dirty="0">
              <a:solidFill>
                <a:srgbClr val="00B0F0"/>
              </a:solidFill>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5030" y="384050"/>
            <a:ext cx="3782148" cy="1217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65295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2" presetClass="path" presetSubtype="0" accel="50000" decel="50000" fill="hold" nodeType="clickEffect">
                                  <p:stCondLst>
                                    <p:cond delay="0"/>
                                  </p:stCondLst>
                                  <p:childTnLst>
                                    <p:animMotion origin="layout" path="M 0 0 C -0.001 0.025 0.06 0.047 0.137 0.048 C 0.198 0.05 0.248 0.038 0.249 0.023 C 0.249 0.008 0.2 -0.006 0.138 -0.007 C 0.107 -0.007 0.079 -0.005 0.059 0 C 0.03 0.007 0.013 0.018 0.013 0.031 C 0.013 0.038 0.018 0.045 0.027 0.051 C 0.048 0.064 0.089 0.073 0.136 0.074 C 0.191 0.076 0.236 0.065 0.236 0.052 C 0.237 0.038 0.192 0.026 0.137 0.024 C 0.109 0.024 0.084 0.026 0.065 0.03 C 0.04 0.037 0.024 0.048 0.024 0.059 C 0.024 0.065 0.029 0.071 0.037 0.077 C 0.056 0.088 0.092 0.097 0.135 0.098 C 0.185 0.099 0.225 0.089 0.225 0.077 C 0.226 0.065 0.186 0.054 0.136 0.053 C 0.111 0.052 0.088 0.054 0.071 0.058 C 0.048 0.064 0.035 0.073 0.035 0.084 C 0.035 0.089 0.039 0.095 0.046 0.1 C 0.063 0.11 0.096 0.118 0.134 0.119 C 0.179 0.119 0.215 0.111 0.215 0.1 C 0.215 0.089 0.18 0.079 0.135 0.078 C 0.113 0.078 0.092 0.08 0.077 0.083 C 0.056 0.088 0.044 0.097 0.043 0.106 C 0.043 0.111 0.048 0.116 0.054 0.12 C 0.069 0.13 0.099 0.137 0.133 0.137 C 0.173 0.138 0.206 0.131 0.206 0.121 C 0.207 0.111 0.174 0.102 0.134 0.101 C 0.114 0.101 0.095 0.102 0.082 0.106 C 0.063 0.11 0.052 0.118 0.052 0.126 C 0.052 0.131 0.055 0.135 0.061 0.139 C 0.075 0.148 0.101 0.154 0.132 0.155 C 0.169 0.155 0.198 0.149 0.198 0.14 C 0.199 0.131 0.17 0.123 0.133 0.122 C 0.115 0.122 0.099 0.123 0.087 0.126 C 0.07 0.13 0.06 0.137 0.06 0.145 C 0.06 0.149 0.063 0.152 0.068 0.156 C 0.08 0.164 0.104 0.169 0.132 0.17 C 0.165 0.171 0.191 0.165 0.191 0.156 C 0.191 0.149 0.166 0.141 0.133 0.141 C 0.116 0.14 0.101 0.142 0.09 0.144 C 0.075 0.148 0.066 0.154 0.066 0.161 C 0.066 0.165 0.069 0.168 0.074 0.171 C 0.085 0.178 0.107 0.183 0.131 0.184 C 0.161 0.185 0.185 0.179 0.185 0.172 C 0.185 0.164 0.161 0.158 0.132 0.157 C 0.118 0.157 0.104 0.158 0.094 0.161 C 0.08 0.164 0.072 0.169 0.072 0.176 C 0.072 0.179 0.075 0.182 0.079 0.185 C 0.089 0.191 0.108 0.196 0.131 0.196 C 0.157 0.197 0.179 0.192 0.179 0.185 C 0.179 0.179 0.158 0.173 0.131 0.173 C 0.119 0.172 0.106 0.173 0.097 0.175 C 0.085 0.179 0.078 0.184 0.078 0.189 C 0.078 0.192 0.08 0.195 0.084 0.197 C 0.093 0.203 0.11 0.207 0.131 0.208 C 0.155 0.208 0.174 0.203 0.174 0.198 C 0.174 0.192 0.155 0.186 0.131 0.186 C 0.119 0.186 0.108 0.187 0.101 0.189 C 0.089 0.191 0.083 0.196 0.083 0.201 C 0.083 0.203 0.085 0.206 0.088 0.208 C 0.096 0.214 0.112 0.217 0.13 0.218 C 0.152 0.218 0.169 0.214 0.169 0.209 C 0.169 0.203 0.152 0.199 0.131 0.198 C 0.12 0.198 0.11 0.199 0.103 0.201 C 0.093 0.203 0.087 0.207 0.087 0.212 C 0.087 0.214 0.089 0.216 0.092 0.218 E" pathEditMode="relative" ptsTypes="">
                                      <p:cBhvr>
                                        <p:cTn id="14" dur="2000" fill="hold"/>
                                        <p:tgtEl>
                                          <p:spTgt spid="1027"/>
                                        </p:tgtEl>
                                        <p:attrNameLst>
                                          <p:attrName>ppt_x</p:attrName>
                                          <p:attrName>ppt_y</p:attrName>
                                        </p:attrNameLst>
                                      </p:cBhvr>
                                    </p:animMotion>
                                  </p:childTnLst>
                                </p:cTn>
                              </p:par>
                            </p:childTnLst>
                          </p:cTn>
                        </p:par>
                        <p:par>
                          <p:cTn id="15" fill="hold">
                            <p:stCondLst>
                              <p:cond delay="2000"/>
                            </p:stCondLst>
                            <p:childTnLst>
                              <p:par>
                                <p:cTn id="16" presetID="32" presetClass="emph" presetSubtype="0" fill="hold" nodeType="afterEffect">
                                  <p:stCondLst>
                                    <p:cond delay="0"/>
                                  </p:stCondLst>
                                  <p:childTnLst>
                                    <p:animRot by="120000">
                                      <p:cBhvr>
                                        <p:cTn id="17" dur="100" fill="hold">
                                          <p:stCondLst>
                                            <p:cond delay="0"/>
                                          </p:stCondLst>
                                        </p:cTn>
                                        <p:tgtEl>
                                          <p:spTgt spid="1027"/>
                                        </p:tgtEl>
                                        <p:attrNameLst>
                                          <p:attrName>r</p:attrName>
                                        </p:attrNameLst>
                                      </p:cBhvr>
                                    </p:animRot>
                                    <p:animRot by="-240000">
                                      <p:cBhvr>
                                        <p:cTn id="18" dur="200" fill="hold">
                                          <p:stCondLst>
                                            <p:cond delay="200"/>
                                          </p:stCondLst>
                                        </p:cTn>
                                        <p:tgtEl>
                                          <p:spTgt spid="1027"/>
                                        </p:tgtEl>
                                        <p:attrNameLst>
                                          <p:attrName>r</p:attrName>
                                        </p:attrNameLst>
                                      </p:cBhvr>
                                    </p:animRot>
                                    <p:animRot by="240000">
                                      <p:cBhvr>
                                        <p:cTn id="19" dur="200" fill="hold">
                                          <p:stCondLst>
                                            <p:cond delay="400"/>
                                          </p:stCondLst>
                                        </p:cTn>
                                        <p:tgtEl>
                                          <p:spTgt spid="1027"/>
                                        </p:tgtEl>
                                        <p:attrNameLst>
                                          <p:attrName>r</p:attrName>
                                        </p:attrNameLst>
                                      </p:cBhvr>
                                    </p:animRot>
                                    <p:animRot by="-240000">
                                      <p:cBhvr>
                                        <p:cTn id="20" dur="200" fill="hold">
                                          <p:stCondLst>
                                            <p:cond delay="600"/>
                                          </p:stCondLst>
                                        </p:cTn>
                                        <p:tgtEl>
                                          <p:spTgt spid="1027"/>
                                        </p:tgtEl>
                                        <p:attrNameLst>
                                          <p:attrName>r</p:attrName>
                                        </p:attrNameLst>
                                      </p:cBhvr>
                                    </p:animRot>
                                    <p:animRot by="120000">
                                      <p:cBhvr>
                                        <p:cTn id="21" dur="200" fill="hold">
                                          <p:stCondLst>
                                            <p:cond delay="800"/>
                                          </p:stCondLst>
                                        </p:cTn>
                                        <p:tgtEl>
                                          <p:spTgt spid="1027"/>
                                        </p:tgtEl>
                                        <p:attrNameLst>
                                          <p:attrName>r</p:attrName>
                                        </p:attrNameLst>
                                      </p:cBhvr>
                                    </p:animRot>
                                  </p:childTnLst>
                                </p:cTn>
                              </p:par>
                            </p:childTnLst>
                          </p:cTn>
                        </p:par>
                        <p:par>
                          <p:cTn id="22" fill="hold">
                            <p:stCondLst>
                              <p:cond delay="3000"/>
                            </p:stCondLst>
                            <p:childTnLst>
                              <p:par>
                                <p:cTn id="23" presetID="35" presetClass="exit" presetSubtype="0" fill="hold" nodeType="afterEffect">
                                  <p:stCondLst>
                                    <p:cond delay="0"/>
                                  </p:stCondLst>
                                  <p:childTnLst>
                                    <p:animEffect transition="out" filter="fade">
                                      <p:cBhvr>
                                        <p:cTn id="24" dur="2000"/>
                                        <p:tgtEl>
                                          <p:spTgt spid="1027"/>
                                        </p:tgtEl>
                                      </p:cBhvr>
                                    </p:animEffect>
                                    <p:anim calcmode="lin" valueType="num">
                                      <p:cBhvr>
                                        <p:cTn id="25" dur="2000"/>
                                        <p:tgtEl>
                                          <p:spTgt spid="1027"/>
                                        </p:tgtEl>
                                        <p:attrNameLst>
                                          <p:attrName>style.rotation</p:attrName>
                                        </p:attrNameLst>
                                      </p:cBhvr>
                                      <p:tavLst>
                                        <p:tav tm="0">
                                          <p:val>
                                            <p:fltVal val="0"/>
                                          </p:val>
                                        </p:tav>
                                        <p:tav tm="100000">
                                          <p:val>
                                            <p:fltVal val="720"/>
                                          </p:val>
                                        </p:tav>
                                      </p:tavLst>
                                    </p:anim>
                                    <p:anim calcmode="lin" valueType="num">
                                      <p:cBhvr>
                                        <p:cTn id="26" dur="2000"/>
                                        <p:tgtEl>
                                          <p:spTgt spid="1027"/>
                                        </p:tgtEl>
                                        <p:attrNameLst>
                                          <p:attrName>ppt_h</p:attrName>
                                        </p:attrNameLst>
                                      </p:cBhvr>
                                      <p:tavLst>
                                        <p:tav tm="0">
                                          <p:val>
                                            <p:strVal val="ppt_h"/>
                                          </p:val>
                                        </p:tav>
                                        <p:tav tm="100000">
                                          <p:val>
                                            <p:fltVal val="0"/>
                                          </p:val>
                                        </p:tav>
                                      </p:tavLst>
                                    </p:anim>
                                    <p:anim calcmode="lin" valueType="num">
                                      <p:cBhvr>
                                        <p:cTn id="27" dur="2000"/>
                                        <p:tgtEl>
                                          <p:spTgt spid="1027"/>
                                        </p:tgtEl>
                                        <p:attrNameLst>
                                          <p:attrName>ppt_w</p:attrName>
                                        </p:attrNameLst>
                                      </p:cBhvr>
                                      <p:tavLst>
                                        <p:tav tm="0">
                                          <p:val>
                                            <p:strVal val="ppt_w"/>
                                          </p:val>
                                        </p:tav>
                                        <p:tav tm="100000">
                                          <p:val>
                                            <p:fltVal val="0"/>
                                          </p:val>
                                        </p:tav>
                                      </p:tavLst>
                                    </p:anim>
                                    <p:set>
                                      <p:cBhvr>
                                        <p:cTn id="28" dur="1" fill="hold">
                                          <p:stCondLst>
                                            <p:cond delay="1999"/>
                                          </p:stCondLst>
                                        </p:cTn>
                                        <p:tgtEl>
                                          <p:spTgt spid="1027"/>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Sharding?</a:t>
            </a:r>
            <a:endParaRPr lang="en-US" dirty="0"/>
          </a:p>
        </p:txBody>
      </p:sp>
      <p:sp>
        <p:nvSpPr>
          <p:cNvPr id="3" name="Content Placeholder 2"/>
          <p:cNvSpPr>
            <a:spLocks noGrp="1"/>
          </p:cNvSpPr>
          <p:nvPr>
            <p:ph idx="1"/>
          </p:nvPr>
        </p:nvSpPr>
        <p:spPr>
          <a:xfrm>
            <a:off x="457200" y="1600206"/>
            <a:ext cx="8686800" cy="4525963"/>
          </a:xfrm>
        </p:spPr>
        <p:txBody>
          <a:bodyPr>
            <a:normAutofit/>
          </a:bodyPr>
          <a:lstStyle/>
          <a:p>
            <a:r>
              <a:rPr lang="en-US" b="1" dirty="0" smtClean="0"/>
              <a:t>Problem:</a:t>
            </a:r>
            <a:r>
              <a:rPr lang="en-US" dirty="0" smtClean="0"/>
              <a:t> one database can’t handle all the data</a:t>
            </a:r>
          </a:p>
          <a:p>
            <a:pPr lvl="1"/>
            <a:r>
              <a:rPr lang="en-US" dirty="0" smtClean="0"/>
              <a:t>Too big, not performant, needs geo distribution, …</a:t>
            </a:r>
          </a:p>
          <a:p>
            <a:r>
              <a:rPr lang="en-US" b="1" dirty="0" smtClean="0"/>
              <a:t>Solution: </a:t>
            </a:r>
            <a:r>
              <a:rPr lang="en-US" dirty="0" smtClean="0"/>
              <a:t>split data across multiple databases</a:t>
            </a:r>
          </a:p>
          <a:p>
            <a:pPr lvl="1"/>
            <a:r>
              <a:rPr lang="en-US" dirty="0" smtClean="0"/>
              <a:t>One </a:t>
            </a:r>
            <a:r>
              <a:rPr lang="en-US" b="1" dirty="0" smtClean="0"/>
              <a:t>Logical Database</a:t>
            </a:r>
            <a:r>
              <a:rPr lang="en-US" dirty="0" smtClean="0"/>
              <a:t>, multiple </a:t>
            </a:r>
            <a:r>
              <a:rPr lang="en-US" b="1" dirty="0" smtClean="0"/>
              <a:t>Physical Databases</a:t>
            </a:r>
            <a:endParaRPr lang="en-US" dirty="0" smtClean="0"/>
          </a:p>
          <a:p>
            <a:r>
              <a:rPr lang="en-US" dirty="0" smtClean="0"/>
              <a:t>Each Physical Database Node is a </a:t>
            </a:r>
            <a:r>
              <a:rPr lang="en-US" b="1" dirty="0" smtClean="0"/>
              <a:t>Shard</a:t>
            </a:r>
          </a:p>
          <a:p>
            <a:r>
              <a:rPr lang="en-US" dirty="0" smtClean="0"/>
              <a:t>Most scalable is </a:t>
            </a:r>
            <a:r>
              <a:rPr lang="en-US" b="1" dirty="0" smtClean="0"/>
              <a:t>Shared Nothing</a:t>
            </a:r>
            <a:r>
              <a:rPr lang="en-US" dirty="0" smtClean="0"/>
              <a:t> design</a:t>
            </a:r>
          </a:p>
          <a:p>
            <a:pPr lvl="1"/>
            <a:r>
              <a:rPr lang="en-US" dirty="0" smtClean="0"/>
              <a:t>May require some denormalization (duplication)</a:t>
            </a:r>
          </a:p>
          <a:p>
            <a:endParaRPr lang="en-US" dirty="0" smtClean="0"/>
          </a:p>
        </p:txBody>
      </p:sp>
    </p:spTree>
    <p:extLst>
      <p:ext uri="{BB962C8B-B14F-4D97-AF65-F5344CB8AC3E}">
        <p14:creationId xmlns:p14="http://schemas.microsoft.com/office/powerpoint/2010/main" val="9700609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61617" y="971072"/>
            <a:ext cx="4441848" cy="6082840"/>
          </a:xfrm>
        </p:spPr>
      </p:pic>
      <p:sp>
        <p:nvSpPr>
          <p:cNvPr id="2" name="Title 1"/>
          <p:cNvSpPr>
            <a:spLocks noGrp="1"/>
          </p:cNvSpPr>
          <p:nvPr>
            <p:ph type="title"/>
          </p:nvPr>
        </p:nvSpPr>
        <p:spPr/>
        <p:txBody>
          <a:bodyPr/>
          <a:lstStyle/>
          <a:p>
            <a:r>
              <a:rPr lang="en-US" dirty="0" smtClean="0"/>
              <a:t>All shard have </a:t>
            </a:r>
            <a:r>
              <a:rPr lang="en-US" b="1" dirty="0" smtClean="0"/>
              <a:t>same schema</a:t>
            </a:r>
            <a:endParaRPr lang="en-US" b="1" dirty="0"/>
          </a:p>
        </p:txBody>
      </p:sp>
      <p:sp>
        <p:nvSpPr>
          <p:cNvPr id="3" name="TextBox 2"/>
          <p:cNvSpPr txBox="1"/>
          <p:nvPr/>
        </p:nvSpPr>
        <p:spPr>
          <a:xfrm>
            <a:off x="309070" y="3733495"/>
            <a:ext cx="2087431" cy="769441"/>
          </a:xfrm>
          <a:prstGeom prst="rect">
            <a:avLst/>
          </a:prstGeom>
          <a:noFill/>
        </p:spPr>
        <p:txBody>
          <a:bodyPr wrap="none" rtlCol="0">
            <a:spAutoFit/>
          </a:bodyPr>
          <a:lstStyle/>
          <a:p>
            <a:r>
              <a:rPr lang="en-US" sz="4400" b="1" dirty="0" smtClean="0"/>
              <a:t>SHARDS</a:t>
            </a:r>
            <a:endParaRPr lang="en-US" sz="4400" b="1" dirty="0"/>
          </a:p>
        </p:txBody>
      </p:sp>
      <p:sp>
        <p:nvSpPr>
          <p:cNvPr id="7" name="Bent Arrow 6"/>
          <p:cNvSpPr/>
          <p:nvPr/>
        </p:nvSpPr>
        <p:spPr>
          <a:xfrm>
            <a:off x="1527050" y="2820010"/>
            <a:ext cx="813816" cy="86868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Bent Arrow 7"/>
          <p:cNvSpPr/>
          <p:nvPr/>
        </p:nvSpPr>
        <p:spPr>
          <a:xfrm rot="10800000">
            <a:off x="1527050" y="4691785"/>
            <a:ext cx="813816" cy="868680"/>
          </a:xfrm>
          <a:prstGeom prst="bentArrow">
            <a:avLst/>
          </a:prstGeom>
          <a:scene3d>
            <a:camera prst="orthographicFront">
              <a:rot lat="10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0677688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Sharding</a:t>
            </a:r>
            <a:r>
              <a:rPr lang="en-US" dirty="0" smtClean="0"/>
              <a:t> is Difficult</a:t>
            </a:r>
            <a:endParaRPr lang="en-US" dirty="0"/>
          </a:p>
        </p:txBody>
      </p:sp>
      <p:sp>
        <p:nvSpPr>
          <p:cNvPr id="3" name="Content Placeholder 2"/>
          <p:cNvSpPr>
            <a:spLocks noGrp="1"/>
          </p:cNvSpPr>
          <p:nvPr>
            <p:ph idx="1"/>
          </p:nvPr>
        </p:nvSpPr>
        <p:spPr>
          <a:xfrm>
            <a:off x="457200" y="1600206"/>
            <a:ext cx="8686800" cy="4873744"/>
          </a:xfrm>
        </p:spPr>
        <p:txBody>
          <a:bodyPr>
            <a:normAutofit fontScale="92500" lnSpcReduction="10000"/>
          </a:bodyPr>
          <a:lstStyle/>
          <a:p>
            <a:r>
              <a:rPr lang="en-US" dirty="0" smtClean="0"/>
              <a:t>What defines a shard? (Where to put stuff?)</a:t>
            </a:r>
          </a:p>
          <a:p>
            <a:pPr lvl="1"/>
            <a:r>
              <a:rPr lang="en-US" dirty="0" smtClean="0"/>
              <a:t>Example – use country of origin: customer_us, customer_fr, customer_cn, customer_ie, …</a:t>
            </a:r>
          </a:p>
          <a:p>
            <a:pPr lvl="1"/>
            <a:r>
              <a:rPr lang="en-US" dirty="0" smtClean="0"/>
              <a:t>Use same approach to find records (can use lookup)</a:t>
            </a:r>
          </a:p>
          <a:p>
            <a:r>
              <a:rPr lang="en-US" dirty="0" smtClean="0"/>
              <a:t>What happens if a shard gets too big?</a:t>
            </a:r>
          </a:p>
          <a:p>
            <a:pPr lvl="1"/>
            <a:r>
              <a:rPr lang="en-US" dirty="0" smtClean="0"/>
              <a:t>Rebalancing shards can get complex</a:t>
            </a:r>
          </a:p>
          <a:p>
            <a:pPr lvl="1"/>
            <a:r>
              <a:rPr lang="en-US" dirty="0" smtClean="0"/>
              <a:t>Foursquare case study is interesting</a:t>
            </a:r>
          </a:p>
          <a:p>
            <a:r>
              <a:rPr lang="en-US" dirty="0" smtClean="0"/>
              <a:t>How to query / join / transact </a:t>
            </a:r>
            <a:r>
              <a:rPr lang="en-US" b="1" dirty="0" smtClean="0"/>
              <a:t>across</a:t>
            </a:r>
            <a:r>
              <a:rPr lang="en-US" dirty="0" smtClean="0"/>
              <a:t> shards</a:t>
            </a:r>
          </a:p>
          <a:p>
            <a:r>
              <a:rPr lang="en-US" sz="3200" dirty="0" smtClean="0"/>
              <a:t>Cache coherence, connection pool management</a:t>
            </a:r>
          </a:p>
          <a:p>
            <a:pPr lvl="1"/>
            <a:r>
              <a:rPr lang="en-US" dirty="0" smtClean="0"/>
              <a:t>Roll-your-own challenge</a:t>
            </a:r>
          </a:p>
        </p:txBody>
      </p:sp>
    </p:spTree>
    <p:extLst>
      <p:ext uri="{BB962C8B-B14F-4D97-AF65-F5344CB8AC3E}">
        <p14:creationId xmlns:p14="http://schemas.microsoft.com/office/powerpoint/2010/main" val="9453539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Where does Windows Azure fit?</a:t>
            </a:r>
            <a:endParaRPr lang="en-US" dirty="0"/>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38655719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7" name="Rectangle 2"/>
          <p:cNvSpPr>
            <a:spLocks noGrp="1"/>
          </p:cNvSpPr>
          <p:nvPr>
            <p:ph type="title"/>
          </p:nvPr>
        </p:nvSpPr>
        <p:spPr/>
        <p:txBody>
          <a:bodyPr>
            <a:normAutofit fontScale="90000"/>
          </a:bodyPr>
          <a:lstStyle/>
          <a:p>
            <a:pPr eaLnBrk="1" hangingPunct="1"/>
            <a:r>
              <a:rPr lang="en-US" dirty="0" smtClean="0"/>
              <a:t>Azure </a:t>
            </a:r>
            <a:r>
              <a:rPr lang="en-US" dirty="0" smtClean="0"/>
              <a:t>SQL Database (WASD)</a:t>
            </a:r>
            <a:br>
              <a:rPr lang="en-US" dirty="0" smtClean="0"/>
            </a:br>
            <a:r>
              <a:rPr lang="en-US" b="1" dirty="0" smtClean="0"/>
              <a:t>is</a:t>
            </a:r>
            <a:r>
              <a:rPr lang="en-US" dirty="0" smtClean="0"/>
              <a:t> SQL Server Except…</a:t>
            </a:r>
          </a:p>
        </p:txBody>
      </p:sp>
      <p:graphicFrame>
        <p:nvGraphicFramePr>
          <p:cNvPr id="8" name="Diagram 7"/>
          <p:cNvGraphicFramePr/>
          <p:nvPr>
            <p:extLst>
              <p:ext uri="{D42A27DB-BD31-4B8C-83A1-F6EECF244321}">
                <p14:modId xmlns:p14="http://schemas.microsoft.com/office/powerpoint/2010/main" val="3388150539"/>
              </p:ext>
            </p:extLst>
          </p:nvPr>
        </p:nvGraphicFramePr>
        <p:xfrm>
          <a:off x="457200" y="1602030"/>
          <a:ext cx="82296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3658515" y="3087164"/>
            <a:ext cx="1923925" cy="646331"/>
          </a:xfrm>
          <a:prstGeom prst="rect">
            <a:avLst/>
          </a:prstGeom>
          <a:noFill/>
        </p:spPr>
        <p:txBody>
          <a:bodyPr wrap="none" rtlCol="0">
            <a:spAutoFit/>
          </a:bodyPr>
          <a:lstStyle/>
          <a:p>
            <a:pPr algn="ctr"/>
            <a:r>
              <a:rPr lang="en-US" sz="3600" b="1" dirty="0" smtClean="0"/>
              <a:t>Common</a:t>
            </a:r>
            <a:endParaRPr lang="en-US" sz="3600" b="1" dirty="0"/>
          </a:p>
        </p:txBody>
      </p:sp>
      <p:sp>
        <p:nvSpPr>
          <p:cNvPr id="5" name="TextBox 4"/>
          <p:cNvSpPr txBox="1"/>
          <p:nvPr/>
        </p:nvSpPr>
        <p:spPr>
          <a:xfrm>
            <a:off x="497555" y="1468681"/>
            <a:ext cx="2247475" cy="1754326"/>
          </a:xfrm>
          <a:prstGeom prst="rect">
            <a:avLst/>
          </a:prstGeom>
          <a:noFill/>
        </p:spPr>
        <p:txBody>
          <a:bodyPr wrap="none" rtlCol="0">
            <a:spAutoFit/>
          </a:bodyPr>
          <a:lstStyle/>
          <a:p>
            <a:r>
              <a:rPr lang="en-US" sz="3600" b="1" dirty="0" smtClean="0"/>
              <a:t>SQL Server</a:t>
            </a:r>
            <a:br>
              <a:rPr lang="en-US" sz="3600" b="1" dirty="0" smtClean="0"/>
            </a:br>
            <a:r>
              <a:rPr lang="en-US" sz="3600" b="1" dirty="0" smtClean="0"/>
              <a:t>Specific</a:t>
            </a:r>
          </a:p>
          <a:p>
            <a:r>
              <a:rPr lang="en-US" sz="3600" dirty="0" smtClean="0"/>
              <a:t>(for now)</a:t>
            </a:r>
            <a:endParaRPr lang="en-US" sz="3600" dirty="0"/>
          </a:p>
        </p:txBody>
      </p:sp>
      <p:sp>
        <p:nvSpPr>
          <p:cNvPr id="6" name="TextBox 5"/>
          <p:cNvSpPr txBox="1"/>
          <p:nvPr/>
        </p:nvSpPr>
        <p:spPr>
          <a:xfrm>
            <a:off x="6398970" y="1468681"/>
            <a:ext cx="2811219" cy="1200329"/>
          </a:xfrm>
          <a:prstGeom prst="rect">
            <a:avLst/>
          </a:prstGeom>
          <a:noFill/>
        </p:spPr>
        <p:txBody>
          <a:bodyPr wrap="none" rtlCol="0">
            <a:spAutoFit/>
          </a:bodyPr>
          <a:lstStyle/>
          <a:p>
            <a:r>
              <a:rPr lang="en-US" sz="3600" b="1" dirty="0" smtClean="0"/>
              <a:t>SQL Database</a:t>
            </a:r>
            <a:endParaRPr lang="en-US" sz="3600" b="1" dirty="0" smtClean="0"/>
          </a:p>
          <a:p>
            <a:r>
              <a:rPr lang="en-US" sz="3600" b="1" dirty="0" smtClean="0"/>
              <a:t>Specific</a:t>
            </a:r>
            <a:endParaRPr lang="en-US" sz="3600" b="1" dirty="0"/>
          </a:p>
        </p:txBody>
      </p:sp>
      <p:sp>
        <p:nvSpPr>
          <p:cNvPr id="7" name="Content Placeholder 2"/>
          <p:cNvSpPr>
            <a:spLocks noGrp="1"/>
          </p:cNvSpPr>
          <p:nvPr>
            <p:ph idx="1"/>
          </p:nvPr>
        </p:nvSpPr>
        <p:spPr>
          <a:xfrm>
            <a:off x="3019819" y="3893953"/>
            <a:ext cx="3074656" cy="610814"/>
          </a:xfrm>
        </p:spPr>
        <p:txBody>
          <a:bodyPr>
            <a:noAutofit/>
          </a:bodyPr>
          <a:lstStyle/>
          <a:p>
            <a:pPr marL="0" indent="0" algn="ctr" eaLnBrk="1" hangingPunct="1">
              <a:buNone/>
            </a:pPr>
            <a:r>
              <a:rPr lang="en-US" sz="2800" dirty="0" smtClean="0"/>
              <a:t>“Just change the connection string…”</a:t>
            </a:r>
          </a:p>
        </p:txBody>
      </p:sp>
      <p:sp>
        <p:nvSpPr>
          <p:cNvPr id="9" name="Content Placeholder 2"/>
          <p:cNvSpPr txBox="1">
            <a:spLocks/>
          </p:cNvSpPr>
          <p:nvPr/>
        </p:nvSpPr>
        <p:spPr>
          <a:xfrm>
            <a:off x="309070" y="3226103"/>
            <a:ext cx="3044950" cy="230261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Full Text Search</a:t>
            </a:r>
          </a:p>
          <a:p>
            <a:r>
              <a:rPr lang="en-US" sz="2400" dirty="0" smtClean="0"/>
              <a:t>Transparent Data Encryption (TDE)</a:t>
            </a:r>
          </a:p>
          <a:p>
            <a:r>
              <a:rPr lang="en-US" sz="2400" dirty="0" smtClean="0"/>
              <a:t>Many more…</a:t>
            </a:r>
          </a:p>
          <a:p>
            <a:pPr marL="0" indent="0">
              <a:buNone/>
            </a:pPr>
            <a:r>
              <a:rPr lang="en-US" sz="2400" b="1" dirty="0"/>
              <a:t>Limitations</a:t>
            </a:r>
            <a:endParaRPr lang="en-US" sz="2400" dirty="0"/>
          </a:p>
          <a:p>
            <a:r>
              <a:rPr lang="en-US" sz="2400" dirty="0" smtClean="0">
                <a:solidFill>
                  <a:srgbClr val="00B0F0"/>
                </a:solidFill>
              </a:rPr>
              <a:t>You need to run it</a:t>
            </a:r>
          </a:p>
          <a:p>
            <a:r>
              <a:rPr lang="en-US" sz="2400" dirty="0" smtClean="0"/>
              <a:t>Max VM size</a:t>
            </a:r>
            <a:endParaRPr lang="en-US" sz="2400" dirty="0"/>
          </a:p>
          <a:p>
            <a:endParaRPr lang="en-US" sz="2400" dirty="0" smtClean="0"/>
          </a:p>
          <a:p>
            <a:pPr>
              <a:buNone/>
            </a:pPr>
            <a:endParaRPr lang="en-US" sz="2400" dirty="0"/>
          </a:p>
          <a:p>
            <a:pPr marL="0" indent="0">
              <a:buNone/>
            </a:pPr>
            <a:endParaRPr lang="en-US" sz="2400" dirty="0" smtClean="0"/>
          </a:p>
          <a:p>
            <a:pPr marL="0" indent="0">
              <a:buNone/>
            </a:pPr>
            <a:endParaRPr lang="en-US" sz="2400" dirty="0" smtClean="0"/>
          </a:p>
        </p:txBody>
      </p:sp>
      <p:sp>
        <p:nvSpPr>
          <p:cNvPr id="10" name="Content Placeholder 2"/>
          <p:cNvSpPr txBox="1">
            <a:spLocks/>
          </p:cNvSpPr>
          <p:nvPr/>
        </p:nvSpPr>
        <p:spPr>
          <a:xfrm>
            <a:off x="6094475" y="2669009"/>
            <a:ext cx="3049525" cy="3062601"/>
          </a:xfrm>
          <a:prstGeom prst="rect">
            <a:avLst/>
          </a:prstGeom>
        </p:spPr>
        <p:txBody>
          <a:bodyPr vert="horz" lIns="91440" tIns="45720" rIns="91440" bIns="45720" rtlCol="0">
            <a:normAutofit fontScale="2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9600" b="1" dirty="0" smtClean="0"/>
              <a:t>Limitations</a:t>
            </a:r>
            <a:endParaRPr lang="en-US" sz="9600" dirty="0"/>
          </a:p>
          <a:p>
            <a:r>
              <a:rPr lang="en-US" sz="9600" dirty="0" smtClean="0"/>
              <a:t>500 GB size limit</a:t>
            </a:r>
          </a:p>
          <a:p>
            <a:r>
              <a:rPr lang="en-US" sz="9600" b="1" dirty="0" smtClean="0">
                <a:solidFill>
                  <a:srgbClr val="C00000"/>
                </a:solidFill>
              </a:rPr>
              <a:t>Busy Signal Pattern</a:t>
            </a:r>
          </a:p>
          <a:p>
            <a:pPr marL="0" indent="0">
              <a:buFont typeface="Arial" pitchFamily="34" charset="0"/>
              <a:buNone/>
            </a:pPr>
            <a:r>
              <a:rPr lang="en-US" sz="9600" b="1" dirty="0" smtClean="0"/>
              <a:t>Extra Capabilities</a:t>
            </a:r>
          </a:p>
          <a:p>
            <a:r>
              <a:rPr lang="en-US" sz="9600" dirty="0">
                <a:solidFill>
                  <a:srgbClr val="00B0F0"/>
                </a:solidFill>
              </a:rPr>
              <a:t>Managed Service</a:t>
            </a:r>
          </a:p>
          <a:p>
            <a:r>
              <a:rPr lang="en-US" sz="9600" dirty="0" smtClean="0"/>
              <a:t>Highly Available</a:t>
            </a:r>
          </a:p>
          <a:p>
            <a:r>
              <a:rPr lang="en-US" sz="9600" dirty="0" smtClean="0"/>
              <a:t>Rental model</a:t>
            </a:r>
          </a:p>
          <a:p>
            <a:r>
              <a:rPr lang="en-US" sz="9600" b="1" dirty="0" smtClean="0">
                <a:sym typeface="Wingdings" pitchFamily="2" charset="2"/>
              </a:rPr>
              <a:t>Premium (reserved)</a:t>
            </a:r>
          </a:p>
        </p:txBody>
      </p:sp>
      <p:sp>
        <p:nvSpPr>
          <p:cNvPr id="3" name="Rectangle 2"/>
          <p:cNvSpPr/>
          <p:nvPr/>
        </p:nvSpPr>
        <p:spPr>
          <a:xfrm>
            <a:off x="-604415" y="6378335"/>
            <a:ext cx="8525859" cy="400110"/>
          </a:xfrm>
          <a:prstGeom prst="rect">
            <a:avLst/>
          </a:prstGeom>
        </p:spPr>
        <p:txBody>
          <a:bodyPr wrap="square">
            <a:spAutoFit/>
          </a:bodyPr>
          <a:lstStyle/>
          <a:p>
            <a:pPr lvl="2"/>
            <a:r>
              <a:rPr lang="en-US" sz="2000" dirty="0" smtClean="0">
                <a:hlinkClick r:id="rId8"/>
              </a:rPr>
              <a:t>http</a:t>
            </a:r>
            <a:r>
              <a:rPr lang="en-US" sz="2000" dirty="0">
                <a:hlinkClick r:id="rId8"/>
              </a:rPr>
              <a:t>://msdn.microsoft.com/en-us/library/ff394115.aspx</a:t>
            </a:r>
            <a:endParaRPr lang="en-US" sz="2000" dirty="0"/>
          </a:p>
        </p:txBody>
      </p:sp>
      <p:sp>
        <p:nvSpPr>
          <p:cNvPr id="4" name="TextBox 3"/>
          <p:cNvSpPr txBox="1"/>
          <p:nvPr/>
        </p:nvSpPr>
        <p:spPr>
          <a:xfrm>
            <a:off x="309070" y="6169455"/>
            <a:ext cx="4183453" cy="400110"/>
          </a:xfrm>
          <a:prstGeom prst="rect">
            <a:avLst/>
          </a:prstGeom>
          <a:noFill/>
        </p:spPr>
        <p:txBody>
          <a:bodyPr wrap="none" rtlCol="0">
            <a:spAutoFit/>
          </a:bodyPr>
          <a:lstStyle/>
          <a:p>
            <a:r>
              <a:rPr lang="en-US" sz="2000" dirty="0" smtClean="0"/>
              <a:t>Additional information on Differences:</a:t>
            </a:r>
            <a:endParaRPr lang="en-US" sz="2000" dirty="0"/>
          </a:p>
        </p:txBody>
      </p:sp>
      <p:sp>
        <p:nvSpPr>
          <p:cNvPr id="11" name="Rectangle 10"/>
          <p:cNvSpPr/>
          <p:nvPr/>
        </p:nvSpPr>
        <p:spPr>
          <a:xfrm>
            <a:off x="4876495" y="5850650"/>
            <a:ext cx="4572000" cy="369332"/>
          </a:xfrm>
          <a:prstGeom prst="rect">
            <a:avLst/>
          </a:prstGeom>
        </p:spPr>
        <p:txBody>
          <a:bodyPr>
            <a:spAutoFit/>
          </a:bodyPr>
          <a:lstStyle/>
          <a:p>
            <a:endParaRPr lang="en-US" dirty="0"/>
          </a:p>
        </p:txBody>
      </p:sp>
    </p:spTree>
    <p:extLst>
      <p:ext uri="{BB962C8B-B14F-4D97-AF65-F5344CB8AC3E}">
        <p14:creationId xmlns:p14="http://schemas.microsoft.com/office/powerpoint/2010/main" val="31011464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xEl>
                                              <p:pRg st="0" end="0"/>
                                            </p:txEl>
                                          </p:spTgt>
                                        </p:tgtEl>
                                        <p:attrNameLst>
                                          <p:attrName>style.visibility</p:attrName>
                                        </p:attrNameLst>
                                      </p:cBhvr>
                                      <p:to>
                                        <p:strVal val="visible"/>
                                      </p:to>
                                    </p:set>
                                  </p:childTnLst>
                                </p:cTn>
                              </p:par>
                            </p:childTnLst>
                          </p:cTn>
                        </p:par>
                        <p:par>
                          <p:cTn id="39" fill="hold">
                            <p:stCondLst>
                              <p:cond delay="0"/>
                            </p:stCondLst>
                            <p:childTnLst>
                              <p:par>
                                <p:cTn id="40" presetID="1" presetClass="entr" presetSubtype="0" fill="hold" grpId="0" nodeType="afterEffect">
                                  <p:stCondLst>
                                    <p:cond delay="0"/>
                                  </p:stCondLst>
                                  <p:childTnLst>
                                    <p:set>
                                      <p:cBhvr>
                                        <p:cTn id="41"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10">
                                            <p:txEl>
                                              <p:pRg st="3" end="3"/>
                                            </p:txEl>
                                          </p:spTgt>
                                        </p:tgtEl>
                                        <p:attrNameLst>
                                          <p:attrName>style.visibility</p:attrName>
                                        </p:attrNameLst>
                                      </p:cBhvr>
                                      <p:to>
                                        <p:strVal val="visible"/>
                                      </p:to>
                                    </p:set>
                                  </p:childTnLst>
                                </p:cTn>
                              </p:par>
                            </p:childTnLst>
                          </p:cTn>
                        </p:par>
                        <p:par>
                          <p:cTn id="50" fill="hold">
                            <p:stCondLst>
                              <p:cond delay="0"/>
                            </p:stCondLst>
                            <p:childTnLst>
                              <p:par>
                                <p:cTn id="51" presetID="1" presetClass="entr" presetSubtype="0" fill="hold" grpId="0" nodeType="afterEffect">
                                  <p:stCondLst>
                                    <p:cond delay="0"/>
                                  </p:stCondLst>
                                  <p:childTnLst>
                                    <p:set>
                                      <p:cBhvr>
                                        <p:cTn id="52" dur="1" fill="hold">
                                          <p:stCondLst>
                                            <p:cond delay="0"/>
                                          </p:stCondLst>
                                        </p:cTn>
                                        <p:tgtEl>
                                          <p:spTgt spid="10">
                                            <p:txEl>
                                              <p:pRg st="4" end="4"/>
                                            </p:txEl>
                                          </p:spTgt>
                                        </p:tgtEl>
                                        <p:attrNameLst>
                                          <p:attrName>style.visibility</p:attrName>
                                        </p:attrNameLst>
                                      </p:cBhvr>
                                      <p:to>
                                        <p:strVal val="visible"/>
                                      </p:to>
                                    </p:set>
                                  </p:childTnLst>
                                </p:cTn>
                              </p:par>
                            </p:childTnLst>
                          </p:cTn>
                        </p:par>
                        <p:par>
                          <p:cTn id="53" fill="hold">
                            <p:stCondLst>
                              <p:cond delay="0"/>
                            </p:stCondLst>
                            <p:childTnLst>
                              <p:par>
                                <p:cTn id="54" presetID="1" presetClass="entr" presetSubtype="0" fill="hold" grpId="0" nodeType="afterEffect">
                                  <p:stCondLst>
                                    <p:cond delay="0"/>
                                  </p:stCondLst>
                                  <p:childTnLst>
                                    <p:set>
                                      <p:cBhvr>
                                        <p:cTn id="55" dur="1" fill="hold">
                                          <p:stCondLst>
                                            <p:cond delay="0"/>
                                          </p:stCondLst>
                                        </p:cTn>
                                        <p:tgtEl>
                                          <p:spTgt spid="10">
                                            <p:txEl>
                                              <p:pRg st="5" end="5"/>
                                            </p:txEl>
                                          </p:spTgt>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10">
                                            <p:txEl>
                                              <p:pRg st="6" end="6"/>
                                            </p:txEl>
                                          </p:spTgt>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nodePh="1">
                                  <p:stCondLst>
                                    <p:cond delay="0"/>
                                  </p:stCondLst>
                                  <p:endCondLst>
                                    <p:cond evt="begin" delay="0">
                                      <p:tn val="62"/>
                                    </p:cond>
                                  </p:endCondLst>
                                  <p:childTnLst>
                                    <p:set>
                                      <p:cBhvr>
                                        <p:cTn id="63"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build="p"/>
      <p:bldP spid="10" grpId="0" build="p"/>
      <p:bldP spid="3" grpId="0"/>
      <p:bldP spid="4" grpId="0"/>
      <p:bldP spid="11" grpId="0"/>
    </p:bldLst>
  </p:timing>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Windows Azure SQL </a:t>
            </a:r>
            <a:r>
              <a:rPr lang="en-US" b="1" dirty="0" err="1" smtClean="0"/>
              <a:t>Databse</a:t>
            </a:r>
            <a:r>
              <a:rPr lang="en-US" b="1" dirty="0" smtClean="0"/>
              <a:t> Federations</a:t>
            </a:r>
            <a:r>
              <a:rPr lang="en-US" dirty="0" smtClean="0"/>
              <a:t> for Sharding</a:t>
            </a:r>
            <a:endParaRPr lang="en-US" dirty="0"/>
          </a:p>
        </p:txBody>
      </p:sp>
      <p:sp>
        <p:nvSpPr>
          <p:cNvPr id="3" name="Content Placeholder 2"/>
          <p:cNvSpPr>
            <a:spLocks noGrp="1"/>
          </p:cNvSpPr>
          <p:nvPr>
            <p:ph idx="1"/>
          </p:nvPr>
        </p:nvSpPr>
        <p:spPr>
          <a:xfrm>
            <a:off x="457200" y="1600205"/>
            <a:ext cx="8229600" cy="5178239"/>
          </a:xfrm>
        </p:spPr>
        <p:txBody>
          <a:bodyPr>
            <a:normAutofit fontScale="77500" lnSpcReduction="20000"/>
          </a:bodyPr>
          <a:lstStyle/>
          <a:p>
            <a:r>
              <a:rPr lang="en-US" dirty="0" smtClean="0"/>
              <a:t>Single “master” database</a:t>
            </a:r>
          </a:p>
          <a:p>
            <a:pPr lvl="1"/>
            <a:r>
              <a:rPr lang="en-US" dirty="0" smtClean="0"/>
              <a:t>“Query Fanout” makes partitions transparent</a:t>
            </a:r>
          </a:p>
          <a:p>
            <a:pPr lvl="1"/>
            <a:r>
              <a:rPr lang="en-US" dirty="0" smtClean="0"/>
              <a:t>Instead of </a:t>
            </a:r>
            <a:r>
              <a:rPr lang="en-US" b="1" dirty="0" smtClean="0"/>
              <a:t>customer_us</a:t>
            </a:r>
            <a:r>
              <a:rPr lang="en-US" dirty="0" smtClean="0"/>
              <a:t>, </a:t>
            </a:r>
            <a:r>
              <a:rPr lang="en-US" b="1" dirty="0" smtClean="0"/>
              <a:t>customer_fr</a:t>
            </a:r>
            <a:r>
              <a:rPr lang="en-US" dirty="0" smtClean="0"/>
              <a:t>, etc… we are back to </a:t>
            </a:r>
            <a:r>
              <a:rPr lang="en-US" b="1" dirty="0" smtClean="0"/>
              <a:t>customer</a:t>
            </a:r>
            <a:r>
              <a:rPr lang="en-US" dirty="0" smtClean="0"/>
              <a:t> database</a:t>
            </a:r>
          </a:p>
          <a:p>
            <a:r>
              <a:rPr lang="en-US" dirty="0" smtClean="0"/>
              <a:t>Handles redistributing shards</a:t>
            </a:r>
          </a:p>
          <a:p>
            <a:r>
              <a:rPr lang="en-US" dirty="0" smtClean="0"/>
              <a:t>Handles cache coherence</a:t>
            </a:r>
          </a:p>
          <a:p>
            <a:r>
              <a:rPr lang="en-US" dirty="0" smtClean="0"/>
              <a:t>Simplifies connection pooling</a:t>
            </a:r>
          </a:p>
          <a:p>
            <a:r>
              <a:rPr lang="en-US" sz="4100" b="1" dirty="0" smtClean="0">
                <a:solidFill>
                  <a:srgbClr val="FF0000"/>
                </a:solidFill>
              </a:rPr>
              <a:t>No MERGE (yet); SPLIT only</a:t>
            </a:r>
          </a:p>
          <a:p>
            <a:r>
              <a:rPr lang="en-US" sz="4100" b="1" dirty="0" smtClean="0">
                <a:solidFill>
                  <a:schemeClr val="tx2"/>
                </a:solidFill>
              </a:rPr>
              <a:t>Bonus feature </a:t>
            </a:r>
            <a:r>
              <a:rPr lang="en-US" sz="4100" b="1" smtClean="0">
                <a:solidFill>
                  <a:schemeClr val="tx2"/>
                </a:solidFill>
              </a:rPr>
              <a:t>for Multitenant </a:t>
            </a:r>
            <a:r>
              <a:rPr lang="en-US" sz="4100" b="1" dirty="0" smtClean="0">
                <a:solidFill>
                  <a:schemeClr val="tx2"/>
                </a:solidFill>
              </a:rPr>
              <a:t>Applications</a:t>
            </a:r>
            <a:br>
              <a:rPr lang="en-US" sz="4100" b="1" dirty="0" smtClean="0">
                <a:solidFill>
                  <a:schemeClr val="tx2"/>
                </a:solidFill>
              </a:rPr>
            </a:br>
            <a:r>
              <a:rPr lang="en-US" dirty="0" smtClean="0">
                <a:solidFill>
                  <a:schemeClr val="tx2"/>
                </a:solidFill>
              </a:rPr>
              <a:t>USE </a:t>
            </a:r>
            <a:r>
              <a:rPr lang="en-US" dirty="0">
                <a:solidFill>
                  <a:schemeClr val="tx2"/>
                </a:solidFill>
              </a:rPr>
              <a:t>FEDERATION </a:t>
            </a:r>
            <a:r>
              <a:rPr lang="en-US" dirty="0" err="1" smtClean="0">
                <a:solidFill>
                  <a:schemeClr val="tx2"/>
                </a:solidFill>
              </a:rPr>
              <a:t>myfed</a:t>
            </a:r>
            <a:r>
              <a:rPr lang="en-US" dirty="0" smtClean="0">
                <a:solidFill>
                  <a:schemeClr val="tx2"/>
                </a:solidFill>
              </a:rPr>
              <a:t> (</a:t>
            </a:r>
            <a:r>
              <a:rPr lang="en-US" dirty="0" err="1" smtClean="0">
                <a:solidFill>
                  <a:schemeClr val="tx2"/>
                </a:solidFill>
              </a:rPr>
              <a:t>myfedkey</a:t>
            </a:r>
            <a:r>
              <a:rPr lang="en-US" dirty="0" smtClean="0">
                <a:solidFill>
                  <a:schemeClr val="tx2"/>
                </a:solidFill>
              </a:rPr>
              <a:t> </a:t>
            </a:r>
            <a:r>
              <a:rPr lang="en-US" dirty="0">
                <a:solidFill>
                  <a:schemeClr val="tx2"/>
                </a:solidFill>
              </a:rPr>
              <a:t>= </a:t>
            </a:r>
            <a:r>
              <a:rPr lang="en-US" dirty="0" smtClean="0">
                <a:solidFill>
                  <a:schemeClr val="tx2"/>
                </a:solidFill>
              </a:rPr>
              <a:t>911) WITH FILTERING=ON </a:t>
            </a:r>
            <a:r>
              <a:rPr lang="en-US" dirty="0">
                <a:solidFill>
                  <a:schemeClr val="tx2"/>
                </a:solidFill>
              </a:rPr>
              <a:t>RESET</a:t>
            </a:r>
            <a:endParaRPr lang="en-US" b="1" dirty="0" smtClean="0">
              <a:solidFill>
                <a:schemeClr val="tx2"/>
              </a:solidFill>
            </a:endParaRPr>
          </a:p>
          <a:p>
            <a:endParaRPr lang="en-US" sz="1800" dirty="0" smtClean="0"/>
          </a:p>
          <a:p>
            <a:r>
              <a:rPr lang="en-US" sz="2200" dirty="0" smtClean="0">
                <a:hlinkClick r:id="rId3"/>
              </a:rPr>
              <a:t>http://blogs.msdn.com/b/cbiyikoglu/archive/2011/01/18/sql-azure-federations-robust-connectivity-model-for-federated-data.aspx</a:t>
            </a:r>
            <a:r>
              <a:rPr lang="en-US" dirty="0" smtClean="0"/>
              <a:t> </a:t>
            </a:r>
          </a:p>
        </p:txBody>
      </p:sp>
    </p:spTree>
    <p:extLst>
      <p:ext uri="{BB962C8B-B14F-4D97-AF65-F5344CB8AC3E}">
        <p14:creationId xmlns:p14="http://schemas.microsoft.com/office/powerpoint/2010/main" val="23355358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Foursquare #Fail</a:t>
            </a:r>
            <a:endParaRPr lang="en-US" dirty="0"/>
          </a:p>
        </p:txBody>
      </p:sp>
      <p:sp>
        <p:nvSpPr>
          <p:cNvPr id="3" name="Content Placeholder 2"/>
          <p:cNvSpPr>
            <a:spLocks noGrp="1"/>
          </p:cNvSpPr>
          <p:nvPr>
            <p:ph idx="1"/>
          </p:nvPr>
        </p:nvSpPr>
        <p:spPr>
          <a:xfrm>
            <a:off x="457200" y="1600206"/>
            <a:ext cx="8229600" cy="4873744"/>
          </a:xfrm>
        </p:spPr>
        <p:txBody>
          <a:bodyPr>
            <a:normAutofit lnSpcReduction="10000"/>
          </a:bodyPr>
          <a:lstStyle/>
          <a:p>
            <a:pPr marL="400050" lvl="1" indent="0">
              <a:buNone/>
            </a:pPr>
            <a:r>
              <a:rPr lang="en-US" sz="3200" b="1" i="1" dirty="0" smtClean="0"/>
              <a:t>Foursquare was implementing database </a:t>
            </a:r>
            <a:r>
              <a:rPr lang="en-US" sz="3200" b="1" i="1" dirty="0" err="1" smtClean="0"/>
              <a:t>sharding</a:t>
            </a:r>
            <a:r>
              <a:rPr lang="en-US" sz="3200" b="1" i="1" dirty="0" smtClean="0"/>
              <a:t> in the </a:t>
            </a:r>
            <a:r>
              <a:rPr lang="en-US" sz="3200" b="1" i="1" dirty="0" smtClean="0">
                <a:solidFill>
                  <a:srgbClr val="FF0000"/>
                </a:solidFill>
              </a:rPr>
              <a:t>application</a:t>
            </a:r>
            <a:r>
              <a:rPr lang="en-US" sz="3200" b="1" i="1" dirty="0" smtClean="0"/>
              <a:t> layer. </a:t>
            </a:r>
          </a:p>
          <a:p>
            <a:pPr marL="400050" lvl="1" indent="0">
              <a:buNone/>
            </a:pPr>
            <a:r>
              <a:rPr lang="en-US" sz="3200" dirty="0" smtClean="0"/>
              <a:t>WASD Federations makes this unnecessary.</a:t>
            </a:r>
          </a:p>
          <a:p>
            <a:pPr marL="400050" lvl="1" indent="0">
              <a:buNone/>
            </a:pPr>
            <a:endParaRPr lang="en-US" sz="3200" dirty="0" smtClean="0"/>
          </a:p>
          <a:p>
            <a:endParaRPr lang="en-US" dirty="0" smtClean="0"/>
          </a:p>
          <a:p>
            <a:endParaRPr lang="en-US" dirty="0" smtClean="0"/>
          </a:p>
          <a:p>
            <a:endParaRPr lang="en-US" dirty="0" smtClean="0"/>
          </a:p>
          <a:p>
            <a:pPr marL="400050" lvl="1" indent="0">
              <a:buNone/>
            </a:pPr>
            <a:r>
              <a:rPr lang="en-US" sz="6000" b="1" dirty="0" smtClean="0">
                <a:solidFill>
                  <a:srgbClr val="00B0F0"/>
                </a:solidFill>
              </a:rPr>
              <a:t>WHAT WENT WRONG?</a:t>
            </a:r>
            <a:endParaRPr lang="en-US" sz="5600" b="1" dirty="0">
              <a:solidFill>
                <a:srgbClr val="00B0F0"/>
              </a:solidFill>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5030" y="384050"/>
            <a:ext cx="3782148" cy="1217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http://upload.wikimedia.org/wikipedia/commons/a/ac/Iceber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45954" y="3124505"/>
            <a:ext cx="1517833" cy="2208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08231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5030" y="274638"/>
            <a:ext cx="5941769" cy="6199312"/>
          </a:xfrm>
        </p:spPr>
        <p:txBody>
          <a:bodyPr>
            <a:normAutofit/>
          </a:bodyPr>
          <a:lstStyle/>
          <a:p>
            <a:r>
              <a:rPr lang="en-US" dirty="0" smtClean="0"/>
              <a:t>My database instance is limited to 500 GB.</a:t>
            </a:r>
            <a:br>
              <a:rPr lang="en-US" dirty="0" smtClean="0"/>
            </a:br>
            <a:r>
              <a:rPr lang="en-US" dirty="0" smtClean="0"/>
              <a:t>∞ ∞ </a:t>
            </a:r>
            <a:r>
              <a:rPr lang="en-US" dirty="0"/>
              <a:t>∞</a:t>
            </a:r>
            <a:r>
              <a:rPr lang="en-US" dirty="0" smtClean="0"/>
              <a:t/>
            </a:r>
            <a:br>
              <a:rPr lang="en-US" dirty="0" smtClean="0"/>
            </a:br>
            <a:r>
              <a:rPr lang="en-US" dirty="0" smtClean="0"/>
              <a:t>Does that mean the cloud doesn’t </a:t>
            </a:r>
            <a:r>
              <a:rPr lang="en-US" dirty="0"/>
              <a:t>really </a:t>
            </a:r>
            <a:r>
              <a:rPr lang="en-US" dirty="0" smtClean="0"/>
              <a:t>offer the illusion of infinite resources?</a:t>
            </a:r>
            <a:endParaRPr lang="en-US" dirty="0"/>
          </a:p>
        </p:txBody>
      </p:sp>
      <p:sp>
        <p:nvSpPr>
          <p:cNvPr id="5" name="TextBox 4"/>
          <p:cNvSpPr txBox="1"/>
          <p:nvPr/>
        </p:nvSpPr>
        <p:spPr>
          <a:xfrm>
            <a:off x="4575" y="-434839"/>
            <a:ext cx="3044950" cy="7725192"/>
          </a:xfrm>
          <a:prstGeom prst="rect">
            <a:avLst/>
          </a:prstGeom>
          <a:noFill/>
        </p:spPr>
        <p:txBody>
          <a:bodyPr wrap="square" rtlCol="0">
            <a:spAutoFit/>
          </a:bodyPr>
          <a:lstStyle/>
          <a:p>
            <a:r>
              <a:rPr lang="en-US" sz="49600" dirty="0">
                <a:solidFill>
                  <a:srgbClr val="00B050"/>
                </a:solidFill>
              </a:rPr>
              <a:t>?</a:t>
            </a:r>
            <a:endParaRPr lang="en-US" dirty="0"/>
          </a:p>
        </p:txBody>
      </p:sp>
    </p:spTree>
    <p:extLst>
      <p:ext uri="{BB962C8B-B14F-4D97-AF65-F5344CB8AC3E}">
        <p14:creationId xmlns:p14="http://schemas.microsoft.com/office/powerpoint/2010/main" val="111043866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77010"/>
            <a:ext cx="8229600" cy="1143000"/>
          </a:xfrm>
        </p:spPr>
        <p:txBody>
          <a:bodyPr>
            <a:normAutofit/>
          </a:bodyPr>
          <a:lstStyle/>
          <a:p>
            <a:r>
              <a:rPr lang="en-US" dirty="0" smtClean="0">
                <a:latin typeface="Andy" pitchFamily="66" charset="0"/>
              </a:rPr>
              <a:t>Pre-Cloud</a:t>
            </a:r>
            <a:r>
              <a:rPr lang="en-US" dirty="0" smtClean="0"/>
              <a:t> vs. </a:t>
            </a:r>
            <a:r>
              <a:rPr lang="en-US" dirty="0" smtClean="0">
                <a:latin typeface="Andy" pitchFamily="66" charset="0"/>
              </a:rPr>
              <a:t>Cloud-Native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006963536"/>
              </p:ext>
            </p:extLst>
          </p:nvPr>
        </p:nvGraphicFramePr>
        <p:xfrm>
          <a:off x="158950" y="186430"/>
          <a:ext cx="8830356" cy="7435932"/>
        </p:xfrm>
        <a:graphic>
          <a:graphicData uri="http://schemas.openxmlformats.org/drawingml/2006/table">
            <a:tbl>
              <a:tblPr firstRow="1" bandRow="1">
                <a:tableStyleId>{5C22544A-7EE6-4342-B048-85BDC9FD1C3A}</a:tableStyleId>
              </a:tblPr>
              <a:tblGrid>
                <a:gridCol w="4415178"/>
                <a:gridCol w="4415178"/>
              </a:tblGrid>
              <a:tr h="787956">
                <a:tc>
                  <a:txBody>
                    <a:bodyPr/>
                    <a:lstStyle/>
                    <a:p>
                      <a:r>
                        <a:rPr lang="en-US" sz="6000" dirty="0" smtClean="0">
                          <a:latin typeface="Andy" pitchFamily="66" charset="0"/>
                        </a:rPr>
                        <a:t>Old-School </a:t>
                      </a:r>
                      <a:r>
                        <a:rPr lang="en-US" sz="4800" i="1" dirty="0" smtClean="0">
                          <a:latin typeface="Andy" pitchFamily="66" charset="0"/>
                        </a:rPr>
                        <a:t>vs.</a:t>
                      </a:r>
                      <a:endParaRPr lang="en-US" sz="6000" i="1" dirty="0"/>
                    </a:p>
                  </a:txBody>
                  <a:tcPr anchor="ctr"/>
                </a:tc>
                <a:tc>
                  <a:txBody>
                    <a:bodyPr/>
                    <a:lstStyle/>
                    <a:p>
                      <a:r>
                        <a:rPr lang="en-US" sz="6000" dirty="0" smtClean="0">
                          <a:latin typeface="Andy" pitchFamily="66" charset="0"/>
                        </a:rPr>
                        <a:t>Cloud-Native</a:t>
                      </a:r>
                      <a:endParaRPr lang="en-US" sz="6000" dirty="0"/>
                    </a:p>
                  </a:txBody>
                  <a:tcPr anchor="ctr"/>
                </a:tc>
              </a:tr>
              <a:tr h="787956">
                <a:tc>
                  <a:txBody>
                    <a:bodyPr/>
                    <a:lstStyle/>
                    <a:p>
                      <a:r>
                        <a:rPr lang="en-US" sz="3200" dirty="0" smtClean="0"/>
                        <a:t>Control</a:t>
                      </a:r>
                      <a:endParaRPr lang="en-US" sz="3200" dirty="0"/>
                    </a:p>
                  </a:txBody>
                  <a:tcPr anchor="ctr"/>
                </a:tc>
                <a:tc>
                  <a:txBody>
                    <a:bodyPr/>
                    <a:lstStyle/>
                    <a:p>
                      <a:r>
                        <a:rPr lang="en-US" sz="3200" dirty="0" smtClean="0"/>
                        <a:t>Efficiency</a:t>
                      </a:r>
                      <a:endParaRPr lang="en-US" sz="3200" dirty="0"/>
                    </a:p>
                  </a:txBody>
                  <a:tcPr anchor="ctr"/>
                </a:tc>
              </a:tr>
              <a:tr h="787956">
                <a:tc>
                  <a:txBody>
                    <a:bodyPr/>
                    <a:lstStyle/>
                    <a:p>
                      <a:r>
                        <a:rPr lang="en-US" sz="3200" dirty="0" smtClean="0"/>
                        <a:t>Stable/Static Hardware</a:t>
                      </a:r>
                      <a:endParaRPr lang="en-US" sz="3200"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Dynamic/</a:t>
                      </a:r>
                      <a:r>
                        <a:rPr lang="en-US" sz="3200" b="1" dirty="0" smtClean="0"/>
                        <a:t>∞</a:t>
                      </a:r>
                      <a:r>
                        <a:rPr lang="en-US" sz="3200" dirty="0" smtClean="0"/>
                        <a:t> Resources</a:t>
                      </a:r>
                    </a:p>
                  </a:txBody>
                  <a:tcPr anchor="ctr"/>
                </a:tc>
              </a:tr>
              <a:tr h="787956">
                <a:tc>
                  <a:txBody>
                    <a:bodyPr/>
                    <a:lstStyle/>
                    <a:p>
                      <a:r>
                        <a:rPr lang="en-US" sz="3200" dirty="0" smtClean="0"/>
                        <a:t>Fixed/</a:t>
                      </a:r>
                      <a:r>
                        <a:rPr lang="en-US" sz="3200" dirty="0" err="1" smtClean="0"/>
                        <a:t>CapEx</a:t>
                      </a:r>
                      <a:endParaRPr lang="en-US" sz="3200" dirty="0"/>
                    </a:p>
                  </a:txBody>
                  <a:tcPr anchor="ctr"/>
                </a:tc>
                <a:tc>
                  <a:txBody>
                    <a:bodyPr/>
                    <a:lstStyle/>
                    <a:p>
                      <a:r>
                        <a:rPr lang="en-US" sz="3200" dirty="0" smtClean="0"/>
                        <a:t>Variable/</a:t>
                      </a:r>
                      <a:r>
                        <a:rPr lang="en-US" sz="3200" dirty="0" err="1" smtClean="0"/>
                        <a:t>OpEx</a:t>
                      </a:r>
                      <a:endParaRPr lang="en-US" sz="3200" dirty="0"/>
                    </a:p>
                  </a:txBody>
                  <a:tcPr anchor="ctr"/>
                </a:tc>
              </a:tr>
              <a:tr h="787956">
                <a:tc>
                  <a:txBody>
                    <a:bodyPr/>
                    <a:lstStyle/>
                    <a:p>
                      <a:r>
                        <a:rPr lang="en-US" sz="3200" dirty="0" smtClean="0"/>
                        <a:t>Vertical Scaling</a:t>
                      </a:r>
                      <a:endParaRPr lang="en-US" sz="3200" dirty="0"/>
                    </a:p>
                  </a:txBody>
                  <a:tcPr anchor="ctr"/>
                </a:tc>
                <a:tc>
                  <a:txBody>
                    <a:bodyPr/>
                    <a:lstStyle/>
                    <a:p>
                      <a:r>
                        <a:rPr lang="en-US" sz="3200" dirty="0" smtClean="0"/>
                        <a:t>Horizontal Resourcing</a:t>
                      </a:r>
                      <a:endParaRPr lang="en-US" sz="3200" dirty="0"/>
                    </a:p>
                  </a:txBody>
                  <a:tcPr anchor="ctr"/>
                </a:tc>
              </a:tr>
              <a:tr h="787956">
                <a:tc>
                  <a:txBody>
                    <a:bodyPr/>
                    <a:lstStyle/>
                    <a:p>
                      <a:r>
                        <a:rPr lang="en-US" sz="3200" dirty="0" smtClean="0"/>
                        <a:t>Minimize MTBF</a:t>
                      </a:r>
                      <a:endParaRPr lang="en-US" sz="3200" dirty="0"/>
                    </a:p>
                  </a:txBody>
                  <a:tcPr anchor="ctr"/>
                </a:tc>
                <a:tc>
                  <a:txBody>
                    <a:bodyPr/>
                    <a:lstStyle/>
                    <a:p>
                      <a:r>
                        <a:rPr lang="en-US" sz="3200" dirty="0" smtClean="0"/>
                        <a:t>Minimize</a:t>
                      </a:r>
                      <a:r>
                        <a:rPr lang="en-US" sz="3200" baseline="0" dirty="0" smtClean="0"/>
                        <a:t> MTTR</a:t>
                      </a:r>
                      <a:endParaRPr lang="en-US" sz="3200" dirty="0"/>
                    </a:p>
                  </a:txBody>
                  <a:tcPr anchor="ctr"/>
                </a:tc>
              </a:tr>
              <a:tr h="787956">
                <a:tc>
                  <a:txBody>
                    <a:bodyPr/>
                    <a:lstStyle/>
                    <a:p>
                      <a:r>
                        <a:rPr lang="en-US" sz="3200" dirty="0" smtClean="0"/>
                        <a:t>Data Storage</a:t>
                      </a:r>
                      <a:r>
                        <a:rPr lang="en-US" sz="3200" baseline="0" dirty="0" smtClean="0"/>
                        <a:t> = RDBMS</a:t>
                      </a:r>
                      <a:endParaRPr lang="en-US" sz="3200" dirty="0"/>
                    </a:p>
                  </a:txBody>
                  <a:tcPr anchor="ctr"/>
                </a:tc>
                <a:tc>
                  <a:txBody>
                    <a:bodyPr/>
                    <a:lstStyle/>
                    <a:p>
                      <a:r>
                        <a:rPr lang="en-US" sz="3200" dirty="0" smtClean="0"/>
                        <a:t>Scenario-specific</a:t>
                      </a:r>
                      <a:r>
                        <a:rPr lang="en-US" sz="3200" baseline="0" dirty="0" smtClean="0"/>
                        <a:t> Storage</a:t>
                      </a:r>
                      <a:endParaRPr lang="en-US" sz="3200" dirty="0"/>
                    </a:p>
                  </a:txBody>
                  <a:tcPr anchor="ctr"/>
                </a:tc>
              </a:tr>
              <a:tr h="787956">
                <a:tc>
                  <a:txBody>
                    <a:bodyPr/>
                    <a:lstStyle/>
                    <a:p>
                      <a:r>
                        <a:rPr lang="en-US" sz="3200" dirty="0" smtClean="0"/>
                        <a:t>Manage </a:t>
                      </a:r>
                      <a:r>
                        <a:rPr lang="en-US" sz="3200" baseline="0" dirty="0" smtClean="0"/>
                        <a:t>Infrastructure</a:t>
                      </a:r>
                      <a:endParaRPr lang="en-US" sz="3200" dirty="0"/>
                    </a:p>
                  </a:txBody>
                  <a:tcPr anchor="ctr"/>
                </a:tc>
                <a:tc>
                  <a:txBody>
                    <a:bodyPr/>
                    <a:lstStyle/>
                    <a:p>
                      <a:r>
                        <a:rPr lang="en-US" sz="3200" dirty="0" smtClean="0"/>
                        <a:t>Manage</a:t>
                      </a:r>
                      <a:r>
                        <a:rPr lang="en-US" sz="3200" b="1" dirty="0" smtClean="0"/>
                        <a:t>d</a:t>
                      </a:r>
                      <a:r>
                        <a:rPr lang="en-US" sz="3200" dirty="0" smtClean="0"/>
                        <a:t> Infrastructure</a:t>
                      </a:r>
                      <a:endParaRPr lang="en-US" sz="3200" dirty="0"/>
                    </a:p>
                  </a:txBody>
                  <a:tcPr anchor="ctr"/>
                </a:tc>
              </a:tr>
            </a:tbl>
          </a:graphicData>
        </a:graphic>
      </p:graphicFrame>
      <p:sp>
        <p:nvSpPr>
          <p:cNvPr id="6" name="TextBox 5"/>
          <p:cNvSpPr txBox="1"/>
          <p:nvPr/>
        </p:nvSpPr>
        <p:spPr>
          <a:xfrm rot="16200000">
            <a:off x="1606510" y="3694582"/>
            <a:ext cx="5483415" cy="507832"/>
          </a:xfrm>
          <a:prstGeom prst="rect">
            <a:avLst/>
          </a:prstGeom>
          <a:solidFill>
            <a:srgbClr val="FFFF00"/>
          </a:solidFill>
        </p:spPr>
        <p:txBody>
          <a:bodyPr wrap="square" rtlCol="0" anchor="ctr">
            <a:spAutoFit/>
          </a:bodyPr>
          <a:lstStyle/>
          <a:p>
            <a:pPr algn="ctr"/>
            <a:r>
              <a:rPr lang="en-US" sz="2400" dirty="0" smtClean="0">
                <a:latin typeface="Andy" pitchFamily="66" charset="0"/>
              </a:rPr>
              <a:t>architectural concerns</a:t>
            </a:r>
            <a:endParaRPr lang="en-US" sz="2400" dirty="0"/>
          </a:p>
        </p:txBody>
      </p:sp>
    </p:spTree>
    <p:extLst>
      <p:ext uri="{BB962C8B-B14F-4D97-AF65-F5344CB8AC3E}">
        <p14:creationId xmlns:p14="http://schemas.microsoft.com/office/powerpoint/2010/main" val="29660776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grpId="0" nodeType="clickEffect">
                                  <p:stCondLst>
                                    <p:cond delay="0"/>
                                  </p:stCondLst>
                                  <p:childTnLst>
                                    <p:anim calcmode="lin" valueType="num">
                                      <p:cBhvr>
                                        <p:cTn id="6" dur="500"/>
                                        <p:tgtEl>
                                          <p:spTgt spid="6"/>
                                        </p:tgtEl>
                                        <p:attrNameLst>
                                          <p:attrName>ppt_w</p:attrName>
                                        </p:attrNameLst>
                                      </p:cBhvr>
                                      <p:tavLst>
                                        <p:tav tm="0">
                                          <p:val>
                                            <p:strVal val="ppt_w"/>
                                          </p:val>
                                        </p:tav>
                                        <p:tav tm="100000">
                                          <p:val>
                                            <p:fltVal val="0"/>
                                          </p:val>
                                        </p:tav>
                                      </p:tavLst>
                                    </p:anim>
                                    <p:anim calcmode="lin" valueType="num">
                                      <p:cBhvr>
                                        <p:cTn id="7" dur="500"/>
                                        <p:tgtEl>
                                          <p:spTgt spid="6"/>
                                        </p:tgtEl>
                                        <p:attrNameLst>
                                          <p:attrName>ppt_h</p:attrName>
                                        </p:attrNameLst>
                                      </p:cBhvr>
                                      <p:tavLst>
                                        <p:tav tm="0">
                                          <p:val>
                                            <p:strVal val="ppt_h"/>
                                          </p:val>
                                        </p:tav>
                                        <p:tav tm="100000">
                                          <p:val>
                                            <p:fltVal val="0"/>
                                          </p:val>
                                        </p:tav>
                                      </p:tavLst>
                                    </p:anim>
                                    <p:animEffect transition="out" filter="fade">
                                      <p:cBhvr>
                                        <p:cTn id="8" dur="500"/>
                                        <p:tgtEl>
                                          <p:spTgt spid="6"/>
                                        </p:tgtEl>
                                      </p:cBhvr>
                                    </p:animEffect>
                                    <p:set>
                                      <p:cBhvr>
                                        <p:cTn id="9"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77010"/>
            <a:ext cx="8229600" cy="1143000"/>
          </a:xfrm>
        </p:spPr>
        <p:txBody>
          <a:bodyPr>
            <a:normAutofit/>
          </a:bodyPr>
          <a:lstStyle/>
          <a:p>
            <a:r>
              <a:rPr lang="en-US" dirty="0" smtClean="0">
                <a:latin typeface="Andy" pitchFamily="66" charset="0"/>
              </a:rPr>
              <a:t>Pre-Cloud</a:t>
            </a:r>
            <a:r>
              <a:rPr lang="en-US" dirty="0" smtClean="0"/>
              <a:t> vs. </a:t>
            </a:r>
            <a:r>
              <a:rPr lang="en-US" dirty="0" smtClean="0">
                <a:latin typeface="Andy" pitchFamily="66" charset="0"/>
              </a:rPr>
              <a:t>Cloud-Native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797765035"/>
              </p:ext>
            </p:extLst>
          </p:nvPr>
        </p:nvGraphicFramePr>
        <p:xfrm>
          <a:off x="158950" y="186430"/>
          <a:ext cx="8830356" cy="7435932"/>
        </p:xfrm>
        <a:graphic>
          <a:graphicData uri="http://schemas.openxmlformats.org/drawingml/2006/table">
            <a:tbl>
              <a:tblPr firstRow="1" bandRow="1">
                <a:tableStyleId>{5C22544A-7EE6-4342-B048-85BDC9FD1C3A}</a:tableStyleId>
              </a:tblPr>
              <a:tblGrid>
                <a:gridCol w="4415178"/>
                <a:gridCol w="4415178"/>
              </a:tblGrid>
              <a:tr h="787956">
                <a:tc>
                  <a:txBody>
                    <a:bodyPr/>
                    <a:lstStyle/>
                    <a:p>
                      <a:r>
                        <a:rPr lang="en-US" sz="6000" dirty="0" smtClean="0">
                          <a:latin typeface="Andy" pitchFamily="66" charset="0"/>
                        </a:rPr>
                        <a:t>Lessons</a:t>
                      </a:r>
                      <a:r>
                        <a:rPr lang="en-US" sz="3600" dirty="0" smtClean="0">
                          <a:latin typeface="Andy" pitchFamily="66" charset="0"/>
                        </a:rPr>
                        <a:t>:</a:t>
                      </a:r>
                      <a:r>
                        <a:rPr lang="en-US" sz="3600" baseline="0" dirty="0" smtClean="0">
                          <a:latin typeface="Andy" pitchFamily="66" charset="0"/>
                        </a:rPr>
                        <a:t> </a:t>
                      </a:r>
                      <a:r>
                        <a:rPr lang="en-US" sz="6000" baseline="0" dirty="0" smtClean="0">
                          <a:latin typeface="Andy" pitchFamily="66" charset="0"/>
                        </a:rPr>
                        <a:t>being</a:t>
                      </a:r>
                      <a:endParaRPr lang="en-US" sz="6000" dirty="0"/>
                    </a:p>
                  </a:txBody>
                  <a:tcPr anchor="ctr"/>
                </a:tc>
                <a:tc>
                  <a:txBody>
                    <a:bodyPr/>
                    <a:lstStyle/>
                    <a:p>
                      <a:r>
                        <a:rPr lang="en-US" sz="6000" dirty="0" smtClean="0">
                          <a:latin typeface="Andy" pitchFamily="66" charset="0"/>
                        </a:rPr>
                        <a:t>Cloud-Native</a:t>
                      </a:r>
                      <a:endParaRPr lang="en-US" sz="6000" dirty="0"/>
                    </a:p>
                  </a:txBody>
                  <a:tcPr anchor="ctr"/>
                </a:tc>
              </a:tr>
              <a:tr h="787956">
                <a:tc>
                  <a:txBody>
                    <a:bodyPr/>
                    <a:lstStyle/>
                    <a:p>
                      <a:r>
                        <a:rPr lang="en-US" sz="3200" b="1" dirty="0" smtClean="0"/>
                        <a:t>1:15,000</a:t>
                      </a:r>
                      <a:endParaRPr lang="en-US" sz="3200" b="1" dirty="0"/>
                    </a:p>
                  </a:txBody>
                  <a:tcPr anchor="ctr"/>
                </a:tc>
                <a:tc>
                  <a:txBody>
                    <a:bodyPr/>
                    <a:lstStyle/>
                    <a:p>
                      <a:r>
                        <a:rPr lang="en-US" sz="3200" dirty="0" smtClean="0"/>
                        <a:t>Efficiency</a:t>
                      </a:r>
                      <a:endParaRPr lang="en-US" sz="3200" dirty="0"/>
                    </a:p>
                  </a:txBody>
                  <a:tcPr anchor="ctr"/>
                </a:tc>
              </a:tr>
              <a:tr h="787956">
                <a:tc>
                  <a:txBody>
                    <a:bodyPr/>
                    <a:lstStyle/>
                    <a:p>
                      <a:r>
                        <a:rPr lang="en-US" sz="3200" b="1" dirty="0" smtClean="0"/>
                        <a:t>Auto-Scaling</a:t>
                      </a:r>
                      <a:r>
                        <a:rPr lang="en-US" sz="3200" b="1" baseline="0" dirty="0" smtClean="0"/>
                        <a:t> via API</a:t>
                      </a:r>
                      <a:endParaRPr lang="en-US" sz="3200" b="1"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Dynamic/</a:t>
                      </a:r>
                      <a:r>
                        <a:rPr lang="en-US" sz="3200" b="1" dirty="0" smtClean="0"/>
                        <a:t>∞</a:t>
                      </a:r>
                      <a:r>
                        <a:rPr lang="en-US" sz="3200" dirty="0" smtClean="0"/>
                        <a:t> Resources</a:t>
                      </a:r>
                    </a:p>
                  </a:txBody>
                  <a:tcPr anchor="ctr"/>
                </a:tc>
              </a:tr>
              <a:tr h="787956">
                <a:tc>
                  <a:txBody>
                    <a:bodyPr/>
                    <a:lstStyle/>
                    <a:p>
                      <a:r>
                        <a:rPr lang="en-US" sz="3200" b="1" dirty="0" smtClean="0"/>
                        <a:t>Pay-As-You</a:t>
                      </a:r>
                      <a:r>
                        <a:rPr lang="en-US" sz="3200" b="1" baseline="0" dirty="0" smtClean="0"/>
                        <a:t>-Go</a:t>
                      </a:r>
                      <a:endParaRPr lang="en-US" sz="3200" b="1" dirty="0"/>
                    </a:p>
                  </a:txBody>
                  <a:tcPr anchor="ctr"/>
                </a:tc>
                <a:tc>
                  <a:txBody>
                    <a:bodyPr/>
                    <a:lstStyle/>
                    <a:p>
                      <a:r>
                        <a:rPr lang="en-US" sz="3200" dirty="0" smtClean="0"/>
                        <a:t>Variable/</a:t>
                      </a:r>
                      <a:r>
                        <a:rPr lang="en-US" sz="3200" dirty="0" err="1" smtClean="0"/>
                        <a:t>OpEx</a:t>
                      </a:r>
                      <a:endParaRPr lang="en-US" sz="3200" dirty="0"/>
                    </a:p>
                  </a:txBody>
                  <a:tcPr anchor="ctr"/>
                </a:tc>
              </a:tr>
              <a:tr h="787956">
                <a:tc>
                  <a:txBody>
                    <a:bodyPr/>
                    <a:lstStyle/>
                    <a:p>
                      <a:r>
                        <a:rPr lang="en-US" sz="3200" b="1" dirty="0" smtClean="0"/>
                        <a:t>Stateless, Autonomous</a:t>
                      </a:r>
                      <a:endParaRPr lang="en-US" sz="3200" b="1" dirty="0"/>
                    </a:p>
                  </a:txBody>
                  <a:tcPr anchor="ctr"/>
                </a:tc>
                <a:tc>
                  <a:txBody>
                    <a:bodyPr/>
                    <a:lstStyle/>
                    <a:p>
                      <a:r>
                        <a:rPr lang="en-US" sz="3200" dirty="0" smtClean="0"/>
                        <a:t>Horizontal Resourcing</a:t>
                      </a:r>
                      <a:endParaRPr lang="en-US" sz="3200" dirty="0"/>
                    </a:p>
                  </a:txBody>
                  <a:tcPr anchor="ctr"/>
                </a:tc>
              </a:tr>
              <a:tr h="787956">
                <a:tc>
                  <a:txBody>
                    <a:bodyPr/>
                    <a:lstStyle/>
                    <a:p>
                      <a:r>
                        <a:rPr lang="en-US" sz="3200" b="1" dirty="0" smtClean="0"/>
                        <a:t>N+1, Idempotent</a:t>
                      </a:r>
                      <a:endParaRPr lang="en-US" sz="3200" b="1" dirty="0"/>
                    </a:p>
                  </a:txBody>
                  <a:tcPr anchor="ctr"/>
                </a:tc>
                <a:tc>
                  <a:txBody>
                    <a:bodyPr/>
                    <a:lstStyle/>
                    <a:p>
                      <a:r>
                        <a:rPr lang="en-US" sz="3200" dirty="0" smtClean="0"/>
                        <a:t>Minimize</a:t>
                      </a:r>
                      <a:r>
                        <a:rPr lang="en-US" sz="3200" baseline="0" dirty="0" smtClean="0"/>
                        <a:t> MTTR</a:t>
                      </a:r>
                      <a:endParaRPr lang="en-US" sz="3200" dirty="0"/>
                    </a:p>
                  </a:txBody>
                  <a:tcPr anchor="ctr"/>
                </a:tc>
              </a:tr>
              <a:tr h="787956">
                <a:tc>
                  <a:txBody>
                    <a:bodyPr/>
                    <a:lstStyle/>
                    <a:p>
                      <a:r>
                        <a:rPr lang="en-US" sz="3200" b="1" dirty="0" smtClean="0"/>
                        <a:t>SQL, NoSQL, Blob</a:t>
                      </a:r>
                      <a:endParaRPr lang="en-US" sz="3200" b="1" dirty="0"/>
                    </a:p>
                  </a:txBody>
                  <a:tcPr anchor="ctr"/>
                </a:tc>
                <a:tc>
                  <a:txBody>
                    <a:bodyPr/>
                    <a:lstStyle/>
                    <a:p>
                      <a:r>
                        <a:rPr lang="en-US" sz="3200" dirty="0" smtClean="0"/>
                        <a:t>Scenario-specific</a:t>
                      </a:r>
                      <a:r>
                        <a:rPr lang="en-US" sz="3200" baseline="0" dirty="0" smtClean="0"/>
                        <a:t> Storage</a:t>
                      </a:r>
                      <a:endParaRPr lang="en-US" sz="3200" dirty="0"/>
                    </a:p>
                  </a:txBody>
                  <a:tcPr anchor="ctr"/>
                </a:tc>
              </a:tr>
              <a:tr h="787956">
                <a:tc>
                  <a:txBody>
                    <a:bodyPr/>
                    <a:lstStyle/>
                    <a:p>
                      <a:r>
                        <a:rPr lang="en-US" sz="3200" b="1" dirty="0" smtClean="0"/>
                        <a:t>VM, Storage, LB, DR</a:t>
                      </a:r>
                      <a:endParaRPr lang="en-US" sz="3200" b="1" dirty="0"/>
                    </a:p>
                  </a:txBody>
                  <a:tcPr anchor="ctr"/>
                </a:tc>
                <a:tc>
                  <a:txBody>
                    <a:bodyPr/>
                    <a:lstStyle/>
                    <a:p>
                      <a:r>
                        <a:rPr lang="en-US" sz="3200" dirty="0" smtClean="0"/>
                        <a:t>Manage</a:t>
                      </a:r>
                      <a:r>
                        <a:rPr lang="en-US" sz="3200" b="1" dirty="0" smtClean="0"/>
                        <a:t>d</a:t>
                      </a:r>
                      <a:r>
                        <a:rPr lang="en-US" sz="3200" dirty="0" smtClean="0"/>
                        <a:t> Infrastructure</a:t>
                      </a:r>
                      <a:endParaRPr lang="en-US" sz="3200" dirty="0"/>
                    </a:p>
                  </a:txBody>
                  <a:tcPr anchor="ctr"/>
                </a:tc>
              </a:tr>
            </a:tbl>
          </a:graphicData>
        </a:graphic>
      </p:graphicFrame>
    </p:spTree>
    <p:extLst>
      <p:ext uri="{BB962C8B-B14F-4D97-AF65-F5344CB8AC3E}">
        <p14:creationId xmlns:p14="http://schemas.microsoft.com/office/powerpoint/2010/main" val="221093803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 the rules</a:t>
            </a:r>
            <a:endParaRPr lang="en-US" dirty="0"/>
          </a:p>
        </p:txBody>
      </p:sp>
      <p:sp>
        <p:nvSpPr>
          <p:cNvPr id="3" name="Content Placeholder 2"/>
          <p:cNvSpPr>
            <a:spLocks noGrp="1"/>
          </p:cNvSpPr>
          <p:nvPr>
            <p:ph idx="1"/>
          </p:nvPr>
        </p:nvSpPr>
        <p:spPr>
          <a:xfrm>
            <a:off x="457200" y="384050"/>
            <a:ext cx="8229600" cy="5742119"/>
          </a:xfrm>
          <a:solidFill>
            <a:schemeClr val="accent5">
              <a:lumMod val="60000"/>
              <a:lumOff val="40000"/>
            </a:schemeClr>
          </a:solidFill>
        </p:spPr>
        <p:txBody>
          <a:bodyPr/>
          <a:lstStyle/>
          <a:p>
            <a:pPr marL="0" indent="0">
              <a:buNone/>
            </a:pPr>
            <a:endParaRPr lang="en-US" sz="4400" dirty="0" smtClean="0"/>
          </a:p>
          <a:p>
            <a:pPr marL="0" indent="0">
              <a:buNone/>
            </a:pPr>
            <a:r>
              <a:rPr lang="en-US" sz="6600" dirty="0" smtClean="0"/>
              <a:t>“Know the rules well, so you can break them effectively.”</a:t>
            </a:r>
          </a:p>
          <a:p>
            <a:pPr marL="0" indent="0">
              <a:buNone/>
            </a:pPr>
            <a:r>
              <a:rPr lang="en-US" sz="6600" dirty="0"/>
              <a:t>	</a:t>
            </a:r>
            <a:r>
              <a:rPr lang="en-US" sz="6600" dirty="0" smtClean="0"/>
              <a:t>- Dalai Lama XIV</a:t>
            </a:r>
          </a:p>
          <a:p>
            <a:endParaRPr lang="en-US" dirty="0"/>
          </a:p>
        </p:txBody>
      </p:sp>
    </p:spTree>
    <p:extLst>
      <p:ext uri="{BB962C8B-B14F-4D97-AF65-F5344CB8AC3E}">
        <p14:creationId xmlns:p14="http://schemas.microsoft.com/office/powerpoint/2010/main" val="40564120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Integrated Surface Area</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873" y="1606300"/>
            <a:ext cx="8908256" cy="5095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343842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Practical Impact</a:t>
            </a:r>
            <a:endParaRPr lang="en-US" dirty="0"/>
          </a:p>
        </p:txBody>
      </p:sp>
      <p:sp>
        <p:nvSpPr>
          <p:cNvPr id="3" name="Content Placeholder 2"/>
          <p:cNvSpPr>
            <a:spLocks noGrp="1"/>
          </p:cNvSpPr>
          <p:nvPr>
            <p:ph idx="1"/>
          </p:nvPr>
        </p:nvSpPr>
        <p:spPr/>
        <p:txBody>
          <a:bodyPr>
            <a:normAutofit fontScale="40000" lnSpcReduction="20000"/>
          </a:bodyPr>
          <a:lstStyle/>
          <a:p>
            <a:r>
              <a:rPr lang="en-US" dirty="0"/>
              <a:t>If web tier going to cloud service (Web Role), ensure that session state is externalized (avoid keeping session state in local server memory)Ensure all logging done to durable location (since fail or scale event could make local hard drive go away) - often this is Windows Azure Diagnostic (WAD)</a:t>
            </a:r>
            <a:br>
              <a:rPr lang="en-US" dirty="0"/>
            </a:br>
            <a:r>
              <a:rPr lang="en-US" dirty="0"/>
              <a:t>Often pre-cloud apps have too much logic in the web tier (including spiky/memory intensive bits that drive web servers nuts) - some may belong in a service tier - separate "web tier" code from "business service" code - and bonus consideration is whether these tiers should communicate directly (REST or SOAP call) or over queue (Queue-Centric Workflow)</a:t>
            </a:r>
            <a:br>
              <a:rPr lang="en-US" dirty="0"/>
            </a:br>
            <a:r>
              <a:rPr lang="en-US" dirty="0"/>
              <a:t>Ensure Retry Logic and proper Exception Handling in place for all database access and network service access</a:t>
            </a:r>
            <a:br>
              <a:rPr lang="en-US" dirty="0"/>
            </a:br>
            <a:r>
              <a:rPr lang="en-US" dirty="0"/>
              <a:t>Will need to do a new sizing exercise based on new layout (which VM sizes for which tiers and how to scale)</a:t>
            </a:r>
            <a:br>
              <a:rPr lang="en-US" dirty="0"/>
            </a:br>
            <a:r>
              <a:rPr lang="en-US" dirty="0"/>
              <a:t>Licensing can be fun if using non-cloud-friendly licenses - </a:t>
            </a:r>
            <a:r>
              <a:rPr lang="en-US" dirty="0" err="1"/>
              <a:t>esp</a:t>
            </a:r>
            <a:r>
              <a:rPr lang="en-US" dirty="0"/>
              <a:t> if the most natural distributed architecture also unnaturally multiplies license costs</a:t>
            </a:r>
            <a:br>
              <a:rPr lang="en-US" dirty="0"/>
            </a:br>
            <a:r>
              <a:rPr lang="en-US" dirty="0"/>
              <a:t>Are there any non-standard configurations needed? Might indicate need for Startup Tasks Logging is often weak/lacking in pre-cloud apps - making harder to debug in distributed work once there's an </a:t>
            </a:r>
            <a:r>
              <a:rPr lang="en-US" dirty="0" err="1"/>
              <a:t>issueBuild</a:t>
            </a:r>
            <a:r>
              <a:rPr lang="en-US" dirty="0"/>
              <a:t>/deploy automation can often use some work.</a:t>
            </a:r>
            <a:br>
              <a:rPr lang="en-US" dirty="0"/>
            </a:br>
            <a:r>
              <a:rPr lang="en-US" dirty="0"/>
              <a:t>An auto-scale monitor (wasabi or one of the services) is usually new - so each app node needs to ensure it can close down gracefully since it may be scaled away (or failed away) If app is going to be updated in-place, the system needs to be able to support running mixed versions in the same cloud </a:t>
            </a:r>
            <a:r>
              <a:rPr lang="en-US" dirty="0" err="1"/>
              <a:t>serviceUsing</a:t>
            </a:r>
            <a:r>
              <a:rPr lang="en-US" dirty="0"/>
              <a:t> cloud services where operating system services were used -- for example, Blob Storage for durable file storage, a Caching Role or Table Storage for externalizing session state, media services if you are dealing with media, CDN, Traffic Manager, etc. If planning to use SQL Azure, dealing with </a:t>
            </a:r>
            <a:r>
              <a:rPr lang="en-US" dirty="0" err="1"/>
              <a:t>sharding</a:t>
            </a:r>
            <a:r>
              <a:rPr lang="en-US" dirty="0"/>
              <a:t>. Might mean schema changes, more so if using Federations than roll-your-own </a:t>
            </a:r>
            <a:r>
              <a:rPr lang="en-US" dirty="0" err="1"/>
              <a:t>sharding.Use</a:t>
            </a:r>
            <a:r>
              <a:rPr lang="en-US" dirty="0"/>
              <a:t> identity is one of the biggest cliffs to walk over - the first time you have an app in the cloud you are needing a way to authenticate - with WAAD and ADFS being a couple of them - this also obvious tends to involve company roles beyond that of a specific app </a:t>
            </a:r>
            <a:r>
              <a:rPr lang="en-US" dirty="0" err="1"/>
              <a:t>dev</a:t>
            </a:r>
            <a:r>
              <a:rPr lang="en-US" dirty="0"/>
              <a:t> team</a:t>
            </a:r>
            <a:br>
              <a:rPr lang="en-US" dirty="0"/>
            </a:br>
            <a:r>
              <a:rPr lang="en-US" dirty="0"/>
              <a:t>While we're on the topic of identity, modernizing to use Claims-based authorization is a big shift for some apps, but makes integrating with the cloud-native identity plumbing </a:t>
            </a:r>
            <a:r>
              <a:rPr lang="en-US" dirty="0" err="1"/>
              <a:t>easierEvery</a:t>
            </a:r>
            <a:r>
              <a:rPr lang="en-US" dirty="0"/>
              <a:t> node in a cloud service shares a public IP Address - so if they depend on having multiple IP Addresses (domains), they need to consider multiple cloud services or using just port #</a:t>
            </a:r>
          </a:p>
        </p:txBody>
      </p:sp>
    </p:spTree>
    <p:extLst>
      <p:ext uri="{BB962C8B-B14F-4D97-AF65-F5344CB8AC3E}">
        <p14:creationId xmlns:p14="http://schemas.microsoft.com/office/powerpoint/2010/main" val="5996970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223" y="274638"/>
            <a:ext cx="9378446" cy="1143000"/>
          </a:xfrm>
        </p:spPr>
        <p:txBody>
          <a:bodyPr>
            <a:normAutofit fontScale="90000"/>
          </a:bodyPr>
          <a:lstStyle/>
          <a:p>
            <a:r>
              <a:rPr lang="en-US" dirty="0" smtClean="0"/>
              <a:t>Cloud Architecture Patterns book</a:t>
            </a:r>
            <a:br>
              <a:rPr lang="en-US" dirty="0" smtClean="0"/>
            </a:br>
            <a:r>
              <a:rPr lang="en-US" b="1" dirty="0" smtClean="0"/>
              <a:t>Primer Chapters</a:t>
            </a:r>
            <a:endParaRPr lang="en-US" b="1" dirty="0"/>
          </a:p>
        </p:txBody>
      </p:sp>
      <p:sp>
        <p:nvSpPr>
          <p:cNvPr id="3" name="Content Placeholder 2"/>
          <p:cNvSpPr>
            <a:spLocks noGrp="1"/>
          </p:cNvSpPr>
          <p:nvPr>
            <p:ph sz="half" idx="1"/>
          </p:nvPr>
        </p:nvSpPr>
        <p:spPr>
          <a:xfrm>
            <a:off x="403665" y="1600206"/>
            <a:ext cx="8126769" cy="4873744"/>
          </a:xfrm>
        </p:spPr>
        <p:txBody>
          <a:bodyPr>
            <a:normAutofit/>
          </a:bodyPr>
          <a:lstStyle/>
          <a:p>
            <a:pPr marL="742950" indent="-742950">
              <a:buFont typeface="+mj-lt"/>
              <a:buAutoNum type="arabicPeriod"/>
            </a:pPr>
            <a:r>
              <a:rPr lang="en-US" dirty="0" smtClean="0"/>
              <a:t>Scalability</a:t>
            </a:r>
          </a:p>
          <a:p>
            <a:pPr marL="742950" indent="-742950">
              <a:buFont typeface="+mj-lt"/>
              <a:buAutoNum type="arabicPeriod"/>
            </a:pPr>
            <a:r>
              <a:rPr lang="en-US" dirty="0" smtClean="0"/>
              <a:t>Eventual Consistency</a:t>
            </a:r>
          </a:p>
          <a:p>
            <a:pPr marL="742950" indent="-742950">
              <a:buFont typeface="+mj-lt"/>
              <a:buAutoNum type="arabicPeriod"/>
            </a:pPr>
            <a:r>
              <a:rPr lang="en-US" dirty="0" err="1"/>
              <a:t>Multitenancy</a:t>
            </a:r>
            <a:r>
              <a:rPr lang="en-US" dirty="0"/>
              <a:t> and </a:t>
            </a:r>
            <a:r>
              <a:rPr lang="en-US" dirty="0" smtClean="0"/>
              <a:t/>
            </a:r>
            <a:br>
              <a:rPr lang="en-US" dirty="0" smtClean="0"/>
            </a:br>
            <a:r>
              <a:rPr lang="en-US" dirty="0" smtClean="0"/>
              <a:t>Commodity Hardware</a:t>
            </a:r>
          </a:p>
          <a:p>
            <a:pPr marL="742950" indent="-742950">
              <a:buFont typeface="+mj-lt"/>
              <a:buAutoNum type="arabicPeriod"/>
            </a:pPr>
            <a:r>
              <a:rPr lang="en-US" dirty="0" smtClean="0"/>
              <a:t>Network Latency</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0989" y="1925554"/>
            <a:ext cx="3653941" cy="4795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983116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223" y="274638"/>
            <a:ext cx="9378446" cy="1143000"/>
          </a:xfrm>
        </p:spPr>
        <p:txBody>
          <a:bodyPr>
            <a:normAutofit fontScale="90000"/>
          </a:bodyPr>
          <a:lstStyle/>
          <a:p>
            <a:r>
              <a:rPr lang="en-US" dirty="0" smtClean="0"/>
              <a:t>Cloud Architecture Patterns book </a:t>
            </a:r>
            <a:br>
              <a:rPr lang="en-US" dirty="0" smtClean="0"/>
            </a:br>
            <a:r>
              <a:rPr lang="en-US" b="1" dirty="0" smtClean="0"/>
              <a:t>Pattern Chapters</a:t>
            </a:r>
            <a:endParaRPr lang="en-US" b="1" dirty="0"/>
          </a:p>
        </p:txBody>
      </p:sp>
      <p:sp>
        <p:nvSpPr>
          <p:cNvPr id="3" name="Content Placeholder 2"/>
          <p:cNvSpPr>
            <a:spLocks noGrp="1"/>
          </p:cNvSpPr>
          <p:nvPr>
            <p:ph sz="half" idx="1"/>
          </p:nvPr>
        </p:nvSpPr>
        <p:spPr>
          <a:xfrm>
            <a:off x="403665" y="1600206"/>
            <a:ext cx="8126769" cy="4873744"/>
          </a:xfrm>
        </p:spPr>
        <p:txBody>
          <a:bodyPr>
            <a:noAutofit/>
          </a:bodyPr>
          <a:lstStyle/>
          <a:p>
            <a:pPr marL="514350" indent="-514350">
              <a:buFont typeface="+mj-lt"/>
              <a:buAutoNum type="arabicPeriod"/>
            </a:pPr>
            <a:r>
              <a:rPr lang="en-US" sz="2600" dirty="0"/>
              <a:t>Horizontally Scaling Compute Pattern</a:t>
            </a:r>
          </a:p>
          <a:p>
            <a:pPr marL="514350" indent="-514350">
              <a:buFont typeface="+mj-lt"/>
              <a:buAutoNum type="arabicPeriod"/>
            </a:pPr>
            <a:r>
              <a:rPr lang="en-US" sz="2600" dirty="0"/>
              <a:t>Queue-Centric Workflow Pattern</a:t>
            </a:r>
          </a:p>
          <a:p>
            <a:pPr marL="514350" indent="-514350">
              <a:buFont typeface="+mj-lt"/>
              <a:buAutoNum type="arabicPeriod"/>
            </a:pPr>
            <a:r>
              <a:rPr lang="en-US" sz="2600" dirty="0"/>
              <a:t>Auto-Scaling Pattern</a:t>
            </a:r>
          </a:p>
          <a:p>
            <a:pPr marL="514350" indent="-514350">
              <a:buFont typeface="+mj-lt"/>
              <a:buAutoNum type="arabicPeriod"/>
            </a:pPr>
            <a:r>
              <a:rPr lang="en-US" sz="2600" dirty="0" err="1" smtClean="0"/>
              <a:t>MapReduce</a:t>
            </a:r>
            <a:r>
              <a:rPr lang="en-US" sz="2600" dirty="0" smtClean="0"/>
              <a:t> </a:t>
            </a:r>
            <a:r>
              <a:rPr lang="en-US" sz="2600" dirty="0"/>
              <a:t>Pattern</a:t>
            </a:r>
          </a:p>
          <a:p>
            <a:pPr marL="514350" indent="-514350">
              <a:buFont typeface="+mj-lt"/>
              <a:buAutoNum type="arabicPeriod"/>
            </a:pPr>
            <a:r>
              <a:rPr lang="en-US" sz="2600" dirty="0"/>
              <a:t>Database </a:t>
            </a:r>
            <a:r>
              <a:rPr lang="en-US" sz="2600" dirty="0" err="1"/>
              <a:t>Sharding</a:t>
            </a:r>
            <a:r>
              <a:rPr lang="en-US" sz="2600" dirty="0"/>
              <a:t> </a:t>
            </a:r>
            <a:r>
              <a:rPr lang="en-US" sz="2600" dirty="0" smtClean="0"/>
              <a:t>Pattern</a:t>
            </a:r>
          </a:p>
          <a:p>
            <a:pPr marL="514350" indent="-514350">
              <a:buFont typeface="+mj-lt"/>
              <a:buAutoNum type="arabicPeriod"/>
            </a:pPr>
            <a:r>
              <a:rPr lang="en-US" sz="2600" dirty="0" smtClean="0"/>
              <a:t>Busy </a:t>
            </a:r>
            <a:r>
              <a:rPr lang="en-US" sz="2600" dirty="0"/>
              <a:t>Signal </a:t>
            </a:r>
            <a:r>
              <a:rPr lang="en-US" sz="2600" dirty="0" smtClean="0"/>
              <a:t>Pattern</a:t>
            </a:r>
          </a:p>
          <a:p>
            <a:pPr marL="514350" indent="-514350">
              <a:buFont typeface="+mj-lt"/>
              <a:buAutoNum type="arabicPeriod"/>
            </a:pPr>
            <a:r>
              <a:rPr lang="en-US" sz="2600" dirty="0" smtClean="0"/>
              <a:t>Node </a:t>
            </a:r>
            <a:r>
              <a:rPr lang="en-US" sz="2600" dirty="0"/>
              <a:t>Failure Pattern</a:t>
            </a:r>
          </a:p>
          <a:p>
            <a:pPr marL="514350" indent="-514350">
              <a:buFont typeface="+mj-lt"/>
              <a:buAutoNum type="arabicPeriod" startAt="8"/>
            </a:pPr>
            <a:r>
              <a:rPr lang="en-US" sz="2600" dirty="0" err="1" smtClean="0"/>
              <a:t>Colocate</a:t>
            </a:r>
            <a:r>
              <a:rPr lang="en-US" sz="2600" dirty="0" smtClean="0"/>
              <a:t> </a:t>
            </a:r>
            <a:r>
              <a:rPr lang="en-US" sz="2600" dirty="0"/>
              <a:t>Pattern</a:t>
            </a:r>
          </a:p>
          <a:p>
            <a:pPr marL="514350" indent="-514350">
              <a:buFont typeface="+mj-lt"/>
              <a:buAutoNum type="arabicPeriod" startAt="8"/>
            </a:pPr>
            <a:r>
              <a:rPr lang="en-US" sz="2600" dirty="0"/>
              <a:t>Valet Key Pattern</a:t>
            </a:r>
          </a:p>
          <a:p>
            <a:pPr marL="514350" indent="-514350">
              <a:buFont typeface="+mj-lt"/>
              <a:buAutoNum type="arabicPeriod" startAt="8"/>
            </a:pPr>
            <a:r>
              <a:rPr lang="en-US" sz="2600" dirty="0"/>
              <a:t>CDN Pattern</a:t>
            </a:r>
          </a:p>
          <a:p>
            <a:pPr marL="514350" indent="-514350">
              <a:buFont typeface="+mj-lt"/>
              <a:buAutoNum type="arabicPeriod" startAt="8"/>
            </a:pPr>
            <a:r>
              <a:rPr lang="en-US" sz="2600" dirty="0"/>
              <a:t>Multisite Deployment </a:t>
            </a:r>
            <a:r>
              <a:rPr lang="en-US" sz="2600" dirty="0" smtClean="0"/>
              <a:t>Pattern</a:t>
            </a:r>
            <a:endParaRPr lang="en-US" sz="26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9980" y="2211019"/>
            <a:ext cx="3044950" cy="3996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643654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309070" y="4646980"/>
            <a:ext cx="8382000" cy="1826969"/>
          </a:xfrm>
        </p:spPr>
        <p:txBody>
          <a:bodyPr>
            <a:normAutofit fontScale="90000"/>
          </a:bodyPr>
          <a:lstStyle/>
          <a:p>
            <a:r>
              <a:rPr lang="en-US" dirty="0" smtClean="0"/>
              <a:t>Questions?</a:t>
            </a:r>
            <a:br>
              <a:rPr lang="en-US" dirty="0" smtClean="0"/>
            </a:br>
            <a:r>
              <a:rPr lang="en-US" dirty="0" smtClean="0"/>
              <a:t>Comments?</a:t>
            </a:r>
            <a:br>
              <a:rPr lang="en-US" dirty="0" smtClean="0"/>
            </a:br>
            <a:r>
              <a:rPr lang="en-US" dirty="0" smtClean="0"/>
              <a:t>More information?</a:t>
            </a:r>
          </a:p>
        </p:txBody>
      </p:sp>
      <p:sp>
        <p:nvSpPr>
          <p:cNvPr id="39939" name="Text Placeholder 2"/>
          <p:cNvSpPr>
            <a:spLocks noGrp="1"/>
          </p:cNvSpPr>
          <p:nvPr>
            <p:ph type="body" sz="quarter" idx="10"/>
          </p:nvPr>
        </p:nvSpPr>
        <p:spPr>
          <a:xfrm>
            <a:off x="0" y="0"/>
            <a:ext cx="9144000" cy="6858000"/>
          </a:xfrm>
        </p:spPr>
        <p:txBody>
          <a:bodyPr>
            <a:normAutofit/>
          </a:bodyPr>
          <a:lstStyle/>
          <a:p>
            <a:pPr marL="0" indent="0" algn="ctr">
              <a:buFont typeface="Arial" charset="0"/>
              <a:buNone/>
            </a:pPr>
            <a:r>
              <a:rPr lang="en-US" sz="34400" dirty="0" smtClean="0">
                <a:solidFill>
                  <a:srgbClr val="00B050"/>
                </a:solidFill>
              </a:rPr>
              <a:t>?</a:t>
            </a:r>
          </a:p>
        </p:txBody>
      </p:sp>
    </p:spTree>
    <p:extLst>
      <p:ext uri="{BB962C8B-B14F-4D97-AF65-F5344CB8AC3E}">
        <p14:creationId xmlns:p14="http://schemas.microsoft.com/office/powerpoint/2010/main" val="1364845035"/>
      </p:ext>
    </p:extLst>
  </p:cSld>
  <p:clrMapOvr>
    <a:masterClrMapping/>
  </p:clrMapOvr>
  <p:transition>
    <p:fade/>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Business Card</a:t>
            </a:r>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8178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2167995"/>
      </p:ext>
    </p:extLst>
  </p:cSld>
  <p:clrMapOvr>
    <a:masterClrMapping/>
  </p:clrMapOvr>
  <p:transition>
    <p:fade/>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en-US" dirty="0" smtClean="0"/>
              <a:t>BostonAzure.org</a:t>
            </a:r>
          </a:p>
        </p:txBody>
      </p:sp>
      <p:sp>
        <p:nvSpPr>
          <p:cNvPr id="3" name="Content Placeholder 2"/>
          <p:cNvSpPr>
            <a:spLocks noGrp="1"/>
          </p:cNvSpPr>
          <p:nvPr>
            <p:ph idx="1"/>
          </p:nvPr>
        </p:nvSpPr>
        <p:spPr>
          <a:xfrm>
            <a:off x="457200" y="1600200"/>
            <a:ext cx="8229600" cy="4800600"/>
          </a:xfrm>
        </p:spPr>
        <p:txBody>
          <a:bodyPr rtlCol="0">
            <a:normAutofit/>
          </a:bodyPr>
          <a:lstStyle/>
          <a:p>
            <a:pPr eaLnBrk="1" fontAlgn="auto" hangingPunct="1">
              <a:spcAft>
                <a:spcPts val="0"/>
              </a:spcAft>
              <a:buFont typeface="Arial" pitchFamily="34" charset="0"/>
              <a:buChar char="•"/>
              <a:defRPr/>
            </a:pPr>
            <a:r>
              <a:rPr lang="en-US" dirty="0" smtClean="0"/>
              <a:t>Boston Azure cloud user group</a:t>
            </a:r>
          </a:p>
          <a:p>
            <a:pPr lvl="1">
              <a:buFont typeface="Arial" pitchFamily="34" charset="0"/>
              <a:buChar char="•"/>
              <a:defRPr/>
            </a:pPr>
            <a:r>
              <a:rPr lang="en-US" dirty="0" smtClean="0"/>
              <a:t>Focused on Microsoft’s Public Cloud Platform</a:t>
            </a:r>
          </a:p>
          <a:p>
            <a:pPr eaLnBrk="1" fontAlgn="auto" hangingPunct="1">
              <a:spcAft>
                <a:spcPts val="0"/>
              </a:spcAft>
              <a:buFont typeface="Arial" pitchFamily="34" charset="0"/>
              <a:buChar char="•"/>
              <a:defRPr/>
            </a:pPr>
            <a:r>
              <a:rPr lang="en-US" dirty="0" smtClean="0"/>
              <a:t>Monthly, 6:00-8:30 PM in Boston area</a:t>
            </a:r>
          </a:p>
          <a:p>
            <a:pPr lvl="1" eaLnBrk="1" fontAlgn="auto" hangingPunct="1">
              <a:spcAft>
                <a:spcPts val="0"/>
              </a:spcAft>
              <a:buFont typeface="Arial" pitchFamily="34" charset="0"/>
              <a:buChar char="–"/>
              <a:defRPr/>
            </a:pPr>
            <a:r>
              <a:rPr lang="en-US" dirty="0" smtClean="0"/>
              <a:t>Food; wifi; free; great topics; growing community</a:t>
            </a:r>
          </a:p>
          <a:p>
            <a:pPr eaLnBrk="1" fontAlgn="auto" hangingPunct="1">
              <a:spcAft>
                <a:spcPts val="0"/>
              </a:spcAft>
              <a:buFont typeface="Arial" pitchFamily="34" charset="0"/>
              <a:buChar char="•"/>
              <a:defRPr/>
            </a:pPr>
            <a:r>
              <a:rPr lang="en-US" dirty="0" smtClean="0"/>
              <a:t>Follow on Twitter: </a:t>
            </a:r>
            <a:r>
              <a:rPr lang="en-US" b="1" dirty="0" smtClean="0">
                <a:solidFill>
                  <a:srgbClr val="002060"/>
                </a:solidFill>
              </a:rPr>
              <a:t>@bostonazure </a:t>
            </a:r>
          </a:p>
          <a:p>
            <a:pPr>
              <a:defRPr/>
            </a:pPr>
            <a:r>
              <a:rPr lang="en-US" dirty="0" smtClean="0"/>
              <a:t>More info or to join our Meetup.com group: </a:t>
            </a:r>
            <a:br>
              <a:rPr lang="en-US" dirty="0" smtClean="0"/>
            </a:br>
            <a:r>
              <a:rPr lang="en-US" sz="4800" b="1" dirty="0" smtClean="0">
                <a:solidFill>
                  <a:srgbClr val="002060"/>
                </a:solidFill>
              </a:rPr>
              <a:t>http://www.bostonazure.org</a:t>
            </a:r>
            <a:endParaRPr lang="en-US" b="1" dirty="0" smtClean="0">
              <a:solidFill>
                <a:srgbClr val="002060"/>
              </a:solidFill>
            </a:endParaRPr>
          </a:p>
        </p:txBody>
      </p:sp>
      <p:pic>
        <p:nvPicPr>
          <p:cNvPr id="40964" name="Picture 2" descr="Boston Azure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152400"/>
            <a:ext cx="8043863"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394220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Content Placeholder 2"/>
          <p:cNvSpPr>
            <a:spLocks noGrp="1"/>
          </p:cNvSpPr>
          <p:nvPr>
            <p:ph idx="1"/>
          </p:nvPr>
        </p:nvSpPr>
        <p:spPr>
          <a:xfrm>
            <a:off x="457199" y="1420630"/>
            <a:ext cx="8395315" cy="5178239"/>
          </a:xfrm>
        </p:spPr>
        <p:txBody>
          <a:bodyPr>
            <a:normAutofit fontScale="85000" lnSpcReduction="20000"/>
          </a:bodyPr>
          <a:lstStyle/>
          <a:p>
            <a:pPr marL="0" indent="0">
              <a:buNone/>
            </a:pPr>
            <a:r>
              <a:rPr lang="en-US" i="1" dirty="0" smtClean="0"/>
              <a:t>Looking for …</a:t>
            </a:r>
          </a:p>
          <a:p>
            <a:r>
              <a:rPr lang="en-US" i="1" dirty="0"/>
              <a:t>c</a:t>
            </a:r>
            <a:r>
              <a:rPr lang="en-US" i="1" dirty="0" smtClean="0"/>
              <a:t>onsulting help with Windows Azure Platform? </a:t>
            </a:r>
          </a:p>
          <a:p>
            <a:r>
              <a:rPr lang="en-US" i="1" dirty="0" smtClean="0"/>
              <a:t>someone to bounce Azure or cloud questions off?</a:t>
            </a:r>
          </a:p>
          <a:p>
            <a:r>
              <a:rPr lang="en-US" i="1" dirty="0" smtClean="0"/>
              <a:t>a speaker for your user group or </a:t>
            </a:r>
            <a:br>
              <a:rPr lang="en-US" i="1" dirty="0" smtClean="0"/>
            </a:br>
            <a:r>
              <a:rPr lang="en-US" i="1" dirty="0" smtClean="0"/>
              <a:t>company technology event?</a:t>
            </a:r>
          </a:p>
          <a:p>
            <a:pPr algn="ctr" eaLnBrk="1" hangingPunct="1">
              <a:buFont typeface="Arial" charset="0"/>
              <a:buNone/>
            </a:pPr>
            <a:r>
              <a:rPr lang="en-US" b="1" i="1" dirty="0" smtClean="0"/>
              <a:t>Just Ask!</a:t>
            </a:r>
          </a:p>
          <a:p>
            <a:pPr eaLnBrk="1" hangingPunct="1">
              <a:buFont typeface="Arial" charset="0"/>
              <a:buNone/>
            </a:pPr>
            <a:endParaRPr lang="en-US" sz="2000" b="1" dirty="0" smtClean="0"/>
          </a:p>
          <a:p>
            <a:pPr>
              <a:buNone/>
            </a:pPr>
            <a:r>
              <a:rPr lang="en-US" b="1" dirty="0"/>
              <a:t>	Bill </a:t>
            </a:r>
            <a:r>
              <a:rPr lang="en-US" b="1" dirty="0" smtClean="0"/>
              <a:t>Wilder</a:t>
            </a:r>
          </a:p>
          <a:p>
            <a:pPr>
              <a:buNone/>
            </a:pPr>
            <a:r>
              <a:rPr lang="en-US" b="1" dirty="0"/>
              <a:t>	@</a:t>
            </a:r>
            <a:r>
              <a:rPr lang="en-US" b="1" dirty="0" smtClean="0"/>
              <a:t>codingoutloud</a:t>
            </a:r>
          </a:p>
          <a:p>
            <a:pPr>
              <a:buNone/>
            </a:pPr>
            <a:r>
              <a:rPr lang="en-US" b="1" dirty="0"/>
              <a:t>	</a:t>
            </a:r>
            <a:r>
              <a:rPr lang="en-US" b="1" dirty="0" smtClean="0">
                <a:hlinkClick r:id="rId2"/>
              </a:rPr>
              <a:t>http://blog.codingoutloud.com</a:t>
            </a:r>
            <a:endParaRPr lang="en-US" b="1" dirty="0" smtClean="0"/>
          </a:p>
          <a:p>
            <a:pPr>
              <a:buNone/>
            </a:pPr>
            <a:r>
              <a:rPr lang="en-US" b="1" dirty="0"/>
              <a:t>	</a:t>
            </a:r>
            <a:r>
              <a:rPr lang="en-US" b="1" dirty="0" smtClean="0"/>
              <a:t>community inquiries: </a:t>
            </a:r>
            <a:r>
              <a:rPr lang="en-US" b="1" dirty="0" smtClean="0">
                <a:hlinkClick r:id="rId3"/>
              </a:rPr>
              <a:t>codingoutloud@gmail.com</a:t>
            </a:r>
            <a:endParaRPr lang="en-US" b="1" dirty="0"/>
          </a:p>
          <a:p>
            <a:pPr>
              <a:buNone/>
            </a:pPr>
            <a:r>
              <a:rPr lang="en-US" b="1" dirty="0"/>
              <a:t>	</a:t>
            </a:r>
            <a:r>
              <a:rPr lang="en-US" b="1" dirty="0" smtClean="0"/>
              <a:t>business inquiries: </a:t>
            </a:r>
            <a:r>
              <a:rPr lang="en-US" b="1" dirty="0" smtClean="0">
                <a:hlinkClick r:id="rId4"/>
              </a:rPr>
              <a:t>www.devpartners.com</a:t>
            </a:r>
            <a:r>
              <a:rPr lang="en-US" b="1" dirty="0" smtClean="0"/>
              <a:t> </a:t>
            </a:r>
            <a:endParaRPr lang="en-US" b="1" dirty="0"/>
          </a:p>
          <a:p>
            <a:pPr>
              <a:buNone/>
            </a:pPr>
            <a:r>
              <a:rPr lang="en-US" b="1" dirty="0" smtClean="0"/>
              <a:t>	book: </a:t>
            </a:r>
            <a:r>
              <a:rPr lang="en-US" b="1" dirty="0" smtClean="0">
                <a:hlinkClick r:id="rId5"/>
              </a:rPr>
              <a:t>www.cloudarchitecturepatterns.com</a:t>
            </a:r>
            <a:r>
              <a:rPr lang="en-US" b="1" dirty="0" smtClean="0"/>
              <a:t> </a:t>
            </a:r>
          </a:p>
          <a:p>
            <a:pPr eaLnBrk="1" hangingPunct="1"/>
            <a:endParaRPr lang="en-US" b="1" dirty="0" smtClean="0"/>
          </a:p>
          <a:p>
            <a:pPr eaLnBrk="1" hangingPunct="1"/>
            <a:endParaRPr lang="en-US" b="1" dirty="0" smtClean="0"/>
          </a:p>
        </p:txBody>
      </p:sp>
      <p:sp>
        <p:nvSpPr>
          <p:cNvPr id="2" name="Rounded Rectangle 1"/>
          <p:cNvSpPr/>
          <p:nvPr/>
        </p:nvSpPr>
        <p:spPr>
          <a:xfrm>
            <a:off x="613565" y="4646980"/>
            <a:ext cx="4871920" cy="913485"/>
          </a:xfrm>
          <a:prstGeom prst="roundRect">
            <a:avLst/>
          </a:prstGeom>
          <a:solidFill>
            <a:srgbClr val="FF0000">
              <a:alpha val="2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10" name="Title 1"/>
          <p:cNvSpPr>
            <a:spLocks noGrp="1"/>
          </p:cNvSpPr>
          <p:nvPr>
            <p:ph type="title"/>
          </p:nvPr>
        </p:nvSpPr>
        <p:spPr/>
        <p:txBody>
          <a:bodyPr/>
          <a:lstStyle/>
          <a:p>
            <a:pPr eaLnBrk="1" hangingPunct="1"/>
            <a:r>
              <a:rPr lang="en-US" b="1" dirty="0" smtClean="0"/>
              <a:t>Contact Me</a:t>
            </a:r>
          </a:p>
        </p:txBody>
      </p:sp>
      <p:pic>
        <p:nvPicPr>
          <p:cNvPr id="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43130" y="2696915"/>
            <a:ext cx="1826970" cy="23978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354020" y="2515515"/>
            <a:ext cx="3689110" cy="1446550"/>
          </a:xfrm>
          <a:prstGeom prst="rect">
            <a:avLst/>
          </a:prstGeom>
          <a:solidFill>
            <a:srgbClr val="FF0000"/>
          </a:solidFill>
        </p:spPr>
        <p:txBody>
          <a:bodyPr wrap="square" rtlCol="0">
            <a:spAutoFit/>
          </a:bodyPr>
          <a:lstStyle/>
          <a:p>
            <a:pPr algn="ctr"/>
            <a:r>
              <a:rPr lang="en-US" sz="4400" dirty="0" smtClean="0"/>
              <a:t>Find this slide deck here</a:t>
            </a:r>
            <a:endParaRPr lang="en-US" sz="4400" dirty="0"/>
          </a:p>
        </p:txBody>
      </p:sp>
      <p:sp>
        <p:nvSpPr>
          <p:cNvPr id="3" name="Down Arrow 2"/>
          <p:cNvSpPr/>
          <p:nvPr/>
        </p:nvSpPr>
        <p:spPr>
          <a:xfrm rot="2183706">
            <a:off x="3963009" y="3795382"/>
            <a:ext cx="608990" cy="12179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111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3"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21644909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23900" dirty="0" smtClean="0">
                <a:solidFill>
                  <a:srgbClr val="FF0000"/>
                </a:solidFill>
              </a:rPr>
              <a:t>DONE</a:t>
            </a:r>
            <a:endParaRPr lang="en-US" sz="23900" dirty="0">
              <a:solidFill>
                <a:srgbClr val="FF0000"/>
              </a:solidFill>
            </a:endParaRPr>
          </a:p>
        </p:txBody>
      </p:sp>
    </p:spTree>
    <p:extLst>
      <p:ext uri="{BB962C8B-B14F-4D97-AF65-F5344CB8AC3E}">
        <p14:creationId xmlns:p14="http://schemas.microsoft.com/office/powerpoint/2010/main" val="131107691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300" y="-2453456"/>
            <a:ext cx="9439345" cy="12637801"/>
          </a:xfrm>
        </p:spPr>
      </p:pic>
    </p:spTree>
    <p:extLst>
      <p:ext uri="{BB962C8B-B14F-4D97-AF65-F5344CB8AC3E}">
        <p14:creationId xmlns:p14="http://schemas.microsoft.com/office/powerpoint/2010/main" val="9262029"/>
      </p:ext>
    </p:extLst>
  </p:cSld>
  <p:clrMapOvr>
    <a:masterClrMapping/>
  </p:clrMapOvr>
  <p:transition advClick="0" advTm="250"/>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3.xml><?xml version="1.0" encoding="utf-8"?>
<a:theme xmlns:a="http://schemas.openxmlformats.org/drawingml/2006/main" name="TechEd_NA_2010_PPT_Template">
  <a:themeElements>
    <a:clrScheme name="Custom 4">
      <a:dk1>
        <a:srgbClr val="000000"/>
      </a:dk1>
      <a:lt1>
        <a:srgbClr val="FFFFFF"/>
      </a:lt1>
      <a:dk2>
        <a:srgbClr val="F37021"/>
      </a:dk2>
      <a:lt2>
        <a:srgbClr val="FDB913"/>
      </a:lt2>
      <a:accent1>
        <a:srgbClr val="5E2F7E"/>
      </a:accent1>
      <a:accent2>
        <a:srgbClr val="B72172"/>
      </a:accent2>
      <a:accent3>
        <a:srgbClr val="8CC63F"/>
      </a:accent3>
      <a:accent4>
        <a:srgbClr val="D6E032"/>
      </a:accent4>
      <a:accent5>
        <a:srgbClr val="0077B8"/>
      </a:accent5>
      <a:accent6>
        <a:srgbClr val="44C8F5"/>
      </a:accent6>
      <a:hlink>
        <a:srgbClr val="FFFF00"/>
      </a:hlink>
      <a:folHlink>
        <a:srgbClr val="F3EB4F"/>
      </a:folHlink>
    </a:clrScheme>
    <a:fontScheme name="Custom 50">
      <a:majorFont>
        <a:latin typeface="Calibri"/>
        <a:ea typeface=""/>
        <a:cs typeface=""/>
      </a:majorFont>
      <a:minorFont>
        <a:latin typeface="Calibri"/>
        <a:ea typeface=""/>
        <a:cs typeface=""/>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0">
              <a:schemeClr val="accent3"/>
            </a:gs>
            <a:gs pos="86000">
              <a:schemeClr val="accent4"/>
            </a:gs>
          </a:gsLst>
          <a:lin ang="5400000" scaled="1"/>
          <a:tileRect/>
        </a:gradFill>
        <a:ln w="28575">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a:defRPr dirty="0" smtClean="0">
            <a:solidFill>
              <a:schemeClr val="bg1">
                <a:alpha val="99000"/>
              </a:schemeClr>
            </a:solidFill>
          </a:defRPr>
        </a:defPPr>
      </a:lstStyle>
      <a:style>
        <a:lnRef idx="3">
          <a:schemeClr val="lt1"/>
        </a:lnRef>
        <a:fillRef idx="1">
          <a:schemeClr val="accent1"/>
        </a:fillRef>
        <a:effectRef idx="1">
          <a:schemeClr val="accent1"/>
        </a:effectRef>
        <a:fontRef idx="minor">
          <a:schemeClr val="lt1"/>
        </a:fontRef>
      </a:style>
    </a:spDef>
    <a:txDef>
      <a:spPr/>
      <a:bodyPr vert="horz" wrap="square" lIns="0" tIns="0" rIns="0" bIns="0" rtlCol="0">
        <a:spAutoFit/>
      </a:bodyPr>
      <a:lstStyle>
        <a:defPPr marL="460375" marR="0" indent="-460375" algn="l" defTabSz="914363" rtl="0" eaLnBrk="1" fontAlgn="auto" latinLnBrk="0" hangingPunct="1">
          <a:lnSpc>
            <a:spcPct val="90000"/>
          </a:lnSpc>
          <a:spcBef>
            <a:spcPct val="20000"/>
          </a:spcBef>
          <a:spcAft>
            <a:spcPts val="0"/>
          </a:spcAft>
          <a:buClrTx/>
          <a:buSzPct val="100000"/>
          <a:tabLst/>
          <a:defRPr kumimoji="0" sz="2800" b="0" i="0" u="none" strike="noStrike" kern="1200" cap="none" spc="0" normalizeH="0" baseline="0" noProof="0" dirty="0" err="1" smtClean="0">
            <a:ln>
              <a:noFill/>
            </a:ln>
            <a:gradFill>
              <a:gsLst>
                <a:gs pos="0">
                  <a:schemeClr val="tx1"/>
                </a:gs>
                <a:gs pos="100000">
                  <a:schemeClr val="tx1"/>
                </a:gs>
              </a:gsLst>
              <a:lin ang="5400000" scaled="0"/>
            </a:gradFill>
            <a:effectLst/>
            <a:uLnTx/>
            <a:uFillTx/>
            <a:latin typeface="+mj-lt"/>
            <a:ea typeface="+mn-ea"/>
            <a:cs typeface="+mn-cs"/>
          </a:defRPr>
        </a:defPPr>
      </a:lstStyle>
    </a:txDef>
  </a:objectDefaults>
  <a:extraClrSchemeLst/>
</a:theme>
</file>

<file path=ppt/theme/theme4.xml><?xml version="1.0" encoding="utf-8"?>
<a:theme xmlns:a="http://schemas.openxmlformats.org/drawingml/2006/main" name="3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5.xml><?xml version="1.0" encoding="utf-8"?>
<a:theme xmlns:a="http://schemas.openxmlformats.org/drawingml/2006/main" name="4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6.xml><?xml version="1.0" encoding="utf-8"?>
<a:theme xmlns:a="http://schemas.openxmlformats.org/drawingml/2006/main" name="5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7.xml><?xml version="1.0" encoding="utf-8"?>
<a:theme xmlns:a="http://schemas.openxmlformats.org/drawingml/2006/main" name="6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61A73032C29A3409AE758036783375F" ma:contentTypeVersion="2" ma:contentTypeDescription="Create a new document." ma:contentTypeScope="" ma:versionID="bcff52d878fa13337570b5c8b5e2d519">
  <xsd:schema xmlns:xsd="http://www.w3.org/2001/XMLSchema" xmlns:p="http://schemas.microsoft.com/office/2006/metadata/properties" xmlns:ns2="7e88ebde-63a9-4faf-8b82-2ec1987651a8" targetNamespace="http://schemas.microsoft.com/office/2006/metadata/properties" ma:root="true" ma:fieldsID="8a9874c214b371611da96a36ec86fd6c" ns2:_="">
    <xsd:import namespace="7e88ebde-63a9-4faf-8b82-2ec1987651a8"/>
    <xsd:element name="properties">
      <xsd:complexType>
        <xsd:sequence>
          <xsd:element name="documentManagement">
            <xsd:complexType>
              <xsd:all>
                <xsd:element ref="ns2:Review_x0020_Notes" minOccurs="0"/>
                <xsd:element ref="ns2:Final" minOccurs="0"/>
              </xsd:all>
            </xsd:complexType>
          </xsd:element>
        </xsd:sequence>
      </xsd:complexType>
    </xsd:element>
  </xsd:schema>
  <xsd:schema xmlns:xsd="http://www.w3.org/2001/XMLSchema" xmlns:dms="http://schemas.microsoft.com/office/2006/documentManagement/types" targetNamespace="7e88ebde-63a9-4faf-8b82-2ec1987651a8" elementFormDefault="qualified">
    <xsd:import namespace="http://schemas.microsoft.com/office/2006/documentManagement/types"/>
    <xsd:element name="Review_x0020_Notes" ma:index="8" nillable="true" ma:displayName="Review Notes" ma:internalName="Review_x0020_Notes">
      <xsd:simpleType>
        <xsd:restriction base="dms:Note"/>
      </xsd:simpleType>
    </xsd:element>
    <xsd:element name="Final" ma:index="9" nillable="true" ma:displayName="Final" ma:default="0" ma:description="Contains Sponsor slide" ma:internalName="Final">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Final xmlns="7e88ebde-63a9-4faf-8b82-2ec1987651a8">true</Final>
    <Review_x0020_Notes xmlns="7e88ebde-63a9-4faf-8b82-2ec1987651a8" xsi:nil="true"/>
  </documentManagement>
</p:properties>
</file>

<file path=customXml/itemProps1.xml><?xml version="1.0" encoding="utf-8"?>
<ds:datastoreItem xmlns:ds="http://schemas.openxmlformats.org/officeDocument/2006/customXml" ds:itemID="{AAC10318-9E4D-4103-AC56-3F3C57BAF3F2}">
  <ds:schemaRefs>
    <ds:schemaRef ds:uri="http://schemas.microsoft.com/sharepoint/v3/contenttype/forms"/>
  </ds:schemaRefs>
</ds:datastoreItem>
</file>

<file path=customXml/itemProps2.xml><?xml version="1.0" encoding="utf-8"?>
<ds:datastoreItem xmlns:ds="http://schemas.openxmlformats.org/officeDocument/2006/customXml" ds:itemID="{EBF42AD9-BB95-4537-B02E-926B76A6FC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88ebde-63a9-4faf-8b82-2ec1987651a8"/>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944BC1-AF26-4A34-92F9-B39AD35DD417}">
  <ds:schemaRefs>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purl.org/dc/dcmitype/"/>
    <ds:schemaRef ds:uri="7e88ebde-63a9-4faf-8b82-2ec1987651a8"/>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29946</TotalTime>
  <Words>3688</Words>
  <Application>Microsoft Office PowerPoint</Application>
  <PresentationFormat>On-screen Show (4:3)</PresentationFormat>
  <Paragraphs>817</Paragraphs>
  <Slides>84</Slides>
  <Notes>38</Notes>
  <HiddenSlides>18</HiddenSlides>
  <MMClips>0</MMClips>
  <ScaleCrop>false</ScaleCrop>
  <HeadingPairs>
    <vt:vector size="6" baseType="variant">
      <vt:variant>
        <vt:lpstr>Fonts Used</vt:lpstr>
      </vt:variant>
      <vt:variant>
        <vt:i4>12</vt:i4>
      </vt:variant>
      <vt:variant>
        <vt:lpstr>Theme</vt:lpstr>
      </vt:variant>
      <vt:variant>
        <vt:i4>7</vt:i4>
      </vt:variant>
      <vt:variant>
        <vt:lpstr>Slide Titles</vt:lpstr>
      </vt:variant>
      <vt:variant>
        <vt:i4>84</vt:i4>
      </vt:variant>
    </vt:vector>
  </HeadingPairs>
  <TitlesOfParts>
    <vt:vector size="103" baseType="lpstr">
      <vt:lpstr>MS PGothic</vt:lpstr>
      <vt:lpstr>Andy</vt:lpstr>
      <vt:lpstr>Arial</vt:lpstr>
      <vt:lpstr>Calibri</vt:lpstr>
      <vt:lpstr>Consolas</vt:lpstr>
      <vt:lpstr>Courier New</vt:lpstr>
      <vt:lpstr>Georgia</vt:lpstr>
      <vt:lpstr>Script MT Bold</vt:lpstr>
      <vt:lpstr>Segoe</vt:lpstr>
      <vt:lpstr>Segoe Light</vt:lpstr>
      <vt:lpstr>Segoe UI</vt:lpstr>
      <vt:lpstr>Wingdings</vt:lpstr>
      <vt:lpstr>Office Theme</vt:lpstr>
      <vt:lpstr>2_Server_Grid_Generic_Dark_Orange_4x3_Template_SharePoint</vt:lpstr>
      <vt:lpstr>TechEd_NA_2010_PPT_Template</vt:lpstr>
      <vt:lpstr>3_Server_Grid_Generic_Dark_Orange_4x3_Template_SharePoint</vt:lpstr>
      <vt:lpstr>4_Server_Grid_Generic_Dark_Orange_4x3_Template_SharePoint</vt:lpstr>
      <vt:lpstr>5_Server_Grid_Generic_Dark_Orange_4x3_Template_SharePoint</vt:lpstr>
      <vt:lpstr>6_Server_Grid_Generic_Dark_Orange_4x3_Template_SharePoint</vt:lpstr>
      <vt:lpstr>“Try not.  Do, or do not. There is no try.” - Yoda</vt:lpstr>
      <vt:lpstr>PowerPoint Presentation</vt:lpstr>
      <vt:lpstr>PowerPoint Presentation</vt:lpstr>
      <vt:lpstr>Architecting to be Cloud Native</vt:lpstr>
      <vt:lpstr>My name is Bill Wilder</vt:lpstr>
      <vt:lpstr>Who is Bill Wilder?</vt:lpstr>
      <vt:lpstr>I will ass-u-me…</vt:lpstr>
      <vt:lpstr>Roadmap for rest of talk…   …</vt:lpstr>
      <vt:lpstr>Windows Azure Portal</vt:lpstr>
      <vt:lpstr>“Bring Your Own” ____ as a Service</vt:lpstr>
      <vt:lpstr>NIST Terminology</vt:lpstr>
      <vt:lpstr>But Why?</vt:lpstr>
      <vt:lpstr>Know the rules</vt:lpstr>
      <vt:lpstr>Know the rules</vt:lpstr>
      <vt:lpstr>Cloud Platform Characteristics</vt:lpstr>
      <vt:lpstr>Cloud-Native Application Characteristics</vt:lpstr>
      <vt:lpstr>Cloud-Native Application Characteristics</vt:lpstr>
      <vt:lpstr> The definition of “Cloud”  is nebulous…</vt:lpstr>
      <vt:lpstr>PowerPoint Presentation</vt:lpstr>
      <vt:lpstr>What's different about the cloud?</vt:lpstr>
      <vt:lpstr>1/9th above water</vt:lpstr>
      <vt:lpstr>MTBF                          MTTR</vt:lpstr>
      <vt:lpstr>“Try not.  Do, or do not. There is no try.” - Yoda</vt:lpstr>
      <vt:lpstr> </vt:lpstr>
      <vt:lpstr>This bar is always open  *and*   has an API</vt:lpstr>
      <vt:lpstr>∞</vt:lpstr>
      <vt:lpstr>Integrated Surface Area</vt:lpstr>
      <vt:lpstr>www.pageofphotos.com</vt:lpstr>
      <vt:lpstr>www.pageofphotos.com</vt:lpstr>
      <vt:lpstr>Horizontal Scaling Compute Pattern</vt:lpstr>
      <vt:lpstr>What’s the difference between performance and scale?</vt:lpstr>
      <vt:lpstr>Scale Up (and Scale Down??) vs. Horizontal Resourcing</vt:lpstr>
      <vt:lpstr>Vertical Scaling (“Scaling Up”)</vt:lpstr>
      <vt:lpstr>Scaling Horizontally: Adding Boxes</vt:lpstr>
      <vt:lpstr>Example: Web Tier www.pageofphotos.com</vt:lpstr>
      <vt:lpstr>Horizontal Scaling Considerations</vt:lpstr>
      <vt:lpstr>How many users does your cloud-native application need before it needs to be able to horizontally scale?</vt:lpstr>
      <vt:lpstr>Queue-Centric Workflow Pattern</vt:lpstr>
      <vt:lpstr>Extend www.pageofphotos.com example into Service Tier</vt:lpstr>
      <vt:lpstr>QCW Example: User Uploads Photo www.pageofphotos.com</vt:lpstr>
      <vt:lpstr>QCW</vt:lpstr>
      <vt:lpstr>Where does Windows Azure fit?</vt:lpstr>
      <vt:lpstr>QCW [on Windows Azure]</vt:lpstr>
      <vt:lpstr>QCW on Azure: User Uploads a Photo</vt:lpstr>
      <vt:lpstr>QCW enables Responsive UX</vt:lpstr>
      <vt:lpstr>QCW enables Scalable App</vt:lpstr>
      <vt:lpstr>General Case:  Many Roles, Many Queues</vt:lpstr>
      <vt:lpstr>Reliable Queue &amp; 2-step Delete</vt:lpstr>
      <vt:lpstr>QCW requires Idempotent</vt:lpstr>
      <vt:lpstr>QCW expects Poison Messages</vt:lpstr>
      <vt:lpstr>QCW requires “Plan for Failure”</vt:lpstr>
      <vt:lpstr>What’s Up? Reliability as EMERGENT PROPERTY</vt:lpstr>
      <vt:lpstr>Aside: Is QCW same as CQRS?</vt:lpstr>
      <vt:lpstr>What about the DATA?</vt:lpstr>
      <vt:lpstr>Database Sharding Pattern</vt:lpstr>
      <vt:lpstr>   Database Sharding Pattern  Most Cloud Applications don’t care (much) about (very high) scale  But they do care about developer productivity and operational efficiency</vt:lpstr>
      <vt:lpstr>foo.com</vt:lpstr>
      <vt:lpstr>Extend www.pageofphotos.com example into Data Tier</vt:lpstr>
      <vt:lpstr>Horizontal Scaling Everywhere</vt:lpstr>
      <vt:lpstr>General Case:  Many Roles, Many Queues</vt:lpstr>
      <vt:lpstr>Foursquare is a Social Network</vt:lpstr>
      <vt:lpstr>Foursquare #Fail</vt:lpstr>
      <vt:lpstr>What is Sharding?</vt:lpstr>
      <vt:lpstr>All shard have same schema</vt:lpstr>
      <vt:lpstr>Sharding is Difficult</vt:lpstr>
      <vt:lpstr>Where does Windows Azure fit?</vt:lpstr>
      <vt:lpstr>Azure SQL Database (WASD) is SQL Server Except…</vt:lpstr>
      <vt:lpstr>Windows Azure SQL Databse Federations for Sharding</vt:lpstr>
      <vt:lpstr>Foursquare #Fail</vt:lpstr>
      <vt:lpstr>My database instance is limited to 500 GB. ∞ ∞ ∞ Does that mean the cloud doesn’t really offer the illusion of infinite resources?</vt:lpstr>
      <vt:lpstr>Pre-Cloud vs. Cloud-Native</vt:lpstr>
      <vt:lpstr>Pre-Cloud vs. Cloud-Native</vt:lpstr>
      <vt:lpstr>Know the rules</vt:lpstr>
      <vt:lpstr>Integrated Surface Area</vt:lpstr>
      <vt:lpstr>Practical Impact</vt:lpstr>
      <vt:lpstr>Cloud Architecture Patterns book Primer Chapters</vt:lpstr>
      <vt:lpstr>Cloud Architecture Patterns book  Pattern Chapters</vt:lpstr>
      <vt:lpstr>Questions? Comments? More information?</vt:lpstr>
      <vt:lpstr>Business Card</vt:lpstr>
      <vt:lpstr>BostonAzure.org</vt:lpstr>
      <vt:lpstr>Contact Me</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Scalability Concepts Every Architect Should Understand - slides</dc:title>
  <dc:creator>Bill Wilder</dc:creator>
  <cp:lastModifiedBy>Microsoft account</cp:lastModifiedBy>
  <cp:revision>758</cp:revision>
  <cp:lastPrinted>2011-10-26T14:38:59Z</cp:lastPrinted>
  <dcterms:created xsi:type="dcterms:W3CDTF">2011-03-08T16:00:15Z</dcterms:created>
  <dcterms:modified xsi:type="dcterms:W3CDTF">2014-04-18T14:05:05Z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0x010100761A73032C29A3409AE758036783375F</vt:lpwstr>
  </property>
</Properties>
</file>