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9" r:id="rId6"/>
    <p:sldMasterId id="2147483704" r:id="rId7"/>
    <p:sldMasterId id="2147483721" r:id="rId8"/>
    <p:sldMasterId id="2147483738" r:id="rId9"/>
    <p:sldMasterId id="2147483755" r:id="rId10"/>
  </p:sldMasterIdLst>
  <p:notesMasterIdLst>
    <p:notesMasterId r:id="rId45"/>
  </p:notesMasterIdLst>
  <p:handoutMasterIdLst>
    <p:handoutMasterId r:id="rId46"/>
  </p:handoutMasterIdLst>
  <p:sldIdLst>
    <p:sldId id="549" r:id="rId11"/>
    <p:sldId id="661" r:id="rId12"/>
    <p:sldId id="933" r:id="rId13"/>
    <p:sldId id="898" r:id="rId14"/>
    <p:sldId id="940" r:id="rId15"/>
    <p:sldId id="949" r:id="rId16"/>
    <p:sldId id="951" r:id="rId17"/>
    <p:sldId id="934" r:id="rId18"/>
    <p:sldId id="935" r:id="rId19"/>
    <p:sldId id="936" r:id="rId20"/>
    <p:sldId id="953" r:id="rId21"/>
    <p:sldId id="954" r:id="rId22"/>
    <p:sldId id="937" r:id="rId23"/>
    <p:sldId id="938" r:id="rId24"/>
    <p:sldId id="939" r:id="rId25"/>
    <p:sldId id="968" r:id="rId26"/>
    <p:sldId id="965" r:id="rId27"/>
    <p:sldId id="942" r:id="rId28"/>
    <p:sldId id="946" r:id="rId29"/>
    <p:sldId id="947" r:id="rId30"/>
    <p:sldId id="941" r:id="rId31"/>
    <p:sldId id="948" r:id="rId32"/>
    <p:sldId id="899" r:id="rId33"/>
    <p:sldId id="900" r:id="rId34"/>
    <p:sldId id="892" r:id="rId35"/>
    <p:sldId id="943" r:id="rId36"/>
    <p:sldId id="959" r:id="rId37"/>
    <p:sldId id="957" r:id="rId38"/>
    <p:sldId id="967" r:id="rId39"/>
    <p:sldId id="964" r:id="rId40"/>
    <p:sldId id="958" r:id="rId41"/>
    <p:sldId id="961" r:id="rId42"/>
    <p:sldId id="966" r:id="rId43"/>
    <p:sldId id="96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FF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63844" autoAdjust="0"/>
  </p:normalViewPr>
  <p:slideViewPr>
    <p:cSldViewPr>
      <p:cViewPr varScale="1">
        <p:scale>
          <a:sx n="73" d="100"/>
          <a:sy n="73" d="100"/>
        </p:scale>
        <p:origin x="-27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35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1040"/>
    </p:cViewPr>
  </p:sorterViewPr>
  <p:notesViewPr>
    <p:cSldViewPr>
      <p:cViewPr varScale="1">
        <p:scale>
          <a:sx n="56" d="100"/>
          <a:sy n="56" d="100"/>
        </p:scale>
        <p:origin x="-2238" y="-84"/>
      </p:cViewPr>
      <p:guideLst>
        <p:guide orient="horz" pos="2880"/>
        <p:guide pos="2160"/>
      </p:guideLst>
    </p:cSldViewPr>
  </p:notesViewPr>
  <p:gridSpacing cx="304495" cy="30449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0978CC-1D7E-4AA9-A556-4789769F39F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1612B80-299B-4832-A084-951AB24C39C5}">
      <dgm:prSet phldrT="[Text]" custT="1"/>
      <dgm:spPr/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/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Users</a:t>
          </a:r>
          <a:endParaRPr lang="en-US" sz="4000" b="0" strike="sngStrike" dirty="0"/>
        </a:p>
      </dgm:t>
    </dgm:pt>
    <dgm:pt modelId="{35DC5747-1F28-4A2D-AF6C-005E6A443428}" type="parTrans" cxnId="{B689BB64-1762-4D0C-9A96-8B5F09AB90A8}">
      <dgm:prSet/>
      <dgm:spPr/>
      <dgm:t>
        <a:bodyPr/>
        <a:lstStyle/>
        <a:p>
          <a:endParaRPr lang="en-US"/>
        </a:p>
      </dgm:t>
    </dgm:pt>
    <dgm:pt modelId="{740C6A62-ED12-4711-BBCD-9B626C83B96F}" type="sibTrans" cxnId="{B689BB64-1762-4D0C-9A96-8B5F09AB90A8}">
      <dgm:prSet/>
      <dgm:spPr/>
      <dgm:t>
        <a:bodyPr/>
        <a:lstStyle/>
        <a:p>
          <a:endParaRPr lang="en-US"/>
        </a:p>
      </dgm:t>
    </dgm:pt>
    <dgm:pt modelId="{43723D1C-5306-4D4A-9E5A-53FFBDA3114D}">
      <dgm:prSet phldrT="[Text]" custT="1"/>
      <dgm:spPr/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Applications</a:t>
          </a:r>
          <a:endParaRPr lang="en-US" sz="4000" dirty="0"/>
        </a:p>
      </dgm:t>
    </dgm:pt>
    <dgm:pt modelId="{D2827F08-E469-4DC4-98C3-7CDB35DB766D}" type="parTrans" cxnId="{F95F656C-6F7D-4237-B9BD-EEB1B367816E}">
      <dgm:prSet/>
      <dgm:spPr/>
      <dgm:t>
        <a:bodyPr/>
        <a:lstStyle/>
        <a:p>
          <a:endParaRPr lang="en-US"/>
        </a:p>
      </dgm:t>
    </dgm:pt>
    <dgm:pt modelId="{7065D96F-0263-46F2-A98F-56AD99DDB871}" type="sibTrans" cxnId="{F95F656C-6F7D-4237-B9BD-EEB1B367816E}">
      <dgm:prSet/>
      <dgm:spPr/>
      <dgm:t>
        <a:bodyPr/>
        <a:lstStyle/>
        <a:p>
          <a:endParaRPr lang="en-US"/>
        </a:p>
      </dgm:t>
    </dgm:pt>
    <dgm:pt modelId="{39DBB97A-3F59-45BB-BF7D-79E157B8D89A}">
      <dgm:prSet phldrT="[Text]" custT="1"/>
      <dgm:spPr/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Virtual Machines</a:t>
          </a:r>
          <a:endParaRPr lang="en-US" sz="4000" b="0" dirty="0"/>
        </a:p>
      </dgm:t>
    </dgm:pt>
    <dgm:pt modelId="{4A4E209B-ED70-4CD5-BB71-232935694F2E}" type="parTrans" cxnId="{DF60B743-57B8-4A76-A84C-D126D3583E37}">
      <dgm:prSet/>
      <dgm:spPr/>
      <dgm:t>
        <a:bodyPr/>
        <a:lstStyle/>
        <a:p>
          <a:endParaRPr lang="en-US"/>
        </a:p>
      </dgm:t>
    </dgm:pt>
    <dgm:pt modelId="{572B243A-A9C0-42D5-9C4F-253BF851121E}" type="sibTrans" cxnId="{DF60B743-57B8-4A76-A84C-D126D3583E37}">
      <dgm:prSet/>
      <dgm:spPr/>
      <dgm:t>
        <a:bodyPr/>
        <a:lstStyle/>
        <a:p>
          <a:endParaRPr lang="en-US"/>
        </a:p>
      </dgm:t>
    </dgm:pt>
    <dgm:pt modelId="{AB915891-B5C6-4972-8DB3-500F497BF88D}" type="pres">
      <dgm:prSet presAssocID="{F20978CC-1D7E-4AA9-A556-4789769F39FD}" presName="Name0" presStyleCnt="0">
        <dgm:presLayoutVars>
          <dgm:dir/>
          <dgm:animLvl val="lvl"/>
          <dgm:resizeHandles val="exact"/>
        </dgm:presLayoutVars>
      </dgm:prSet>
      <dgm:spPr/>
    </dgm:pt>
    <dgm:pt modelId="{11107F07-84E2-44CE-B22C-D6CD666379BD}" type="pres">
      <dgm:prSet presAssocID="{E1612B80-299B-4832-A084-951AB24C39C5}" presName="Name8" presStyleCnt="0"/>
      <dgm:spPr/>
    </dgm:pt>
    <dgm:pt modelId="{85B9F11D-20AA-4E86-9E84-80B49E192FC0}" type="pres">
      <dgm:prSet presAssocID="{E1612B80-299B-4832-A084-951AB24C39C5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B6E185-774E-4A9B-859D-3640672CF529}" type="pres">
      <dgm:prSet presAssocID="{E1612B80-299B-4832-A084-951AB24C39C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07A19-DDAB-4C00-BA0A-D5B1582EE205}" type="pres">
      <dgm:prSet presAssocID="{43723D1C-5306-4D4A-9E5A-53FFBDA3114D}" presName="Name8" presStyleCnt="0"/>
      <dgm:spPr/>
    </dgm:pt>
    <dgm:pt modelId="{30F034F8-BB2F-49BB-BE98-17062A35B1F8}" type="pres">
      <dgm:prSet presAssocID="{43723D1C-5306-4D4A-9E5A-53FFBDA3114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E7254-C15E-4375-9E70-9F627F08ED00}" type="pres">
      <dgm:prSet presAssocID="{43723D1C-5306-4D4A-9E5A-53FFBDA3114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99996-F724-4D57-8C69-E1D396A49590}" type="pres">
      <dgm:prSet presAssocID="{39DBB97A-3F59-45BB-BF7D-79E157B8D89A}" presName="Name8" presStyleCnt="0"/>
      <dgm:spPr/>
    </dgm:pt>
    <dgm:pt modelId="{7CAA145F-D33E-4502-BFF7-96106DD05A4E}" type="pres">
      <dgm:prSet presAssocID="{39DBB97A-3F59-45BB-BF7D-79E157B8D89A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56795-9F93-4B3D-8C02-1CBD9851F5F6}" type="pres">
      <dgm:prSet presAssocID="{39DBB97A-3F59-45BB-BF7D-79E157B8D89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8A4D5D-335F-A741-884D-4DA220E2A22E}" type="presOf" srcId="{E1612B80-299B-4832-A084-951AB24C39C5}" destId="{85B9F11D-20AA-4E86-9E84-80B49E192FC0}" srcOrd="0" destOrd="0" presId="urn:microsoft.com/office/officeart/2005/8/layout/pyramid1"/>
    <dgm:cxn modelId="{F7CB91D9-D64B-B54B-9151-23A5F849EA85}" type="presOf" srcId="{39DBB97A-3F59-45BB-BF7D-79E157B8D89A}" destId="{7CAA145F-D33E-4502-BFF7-96106DD05A4E}" srcOrd="0" destOrd="0" presId="urn:microsoft.com/office/officeart/2005/8/layout/pyramid1"/>
    <dgm:cxn modelId="{08FF97DB-3492-4A46-A97C-4975406BDF08}" type="presOf" srcId="{E1612B80-299B-4832-A084-951AB24C39C5}" destId="{C1B6E185-774E-4A9B-859D-3640672CF529}" srcOrd="1" destOrd="0" presId="urn:microsoft.com/office/officeart/2005/8/layout/pyramid1"/>
    <dgm:cxn modelId="{F95F656C-6F7D-4237-B9BD-EEB1B367816E}" srcId="{F20978CC-1D7E-4AA9-A556-4789769F39FD}" destId="{43723D1C-5306-4D4A-9E5A-53FFBDA3114D}" srcOrd="1" destOrd="0" parTransId="{D2827F08-E469-4DC4-98C3-7CDB35DB766D}" sibTransId="{7065D96F-0263-46F2-A98F-56AD99DDB871}"/>
    <dgm:cxn modelId="{591E9EC1-8F8A-614A-8369-71EAFDDED32F}" type="presOf" srcId="{F20978CC-1D7E-4AA9-A556-4789769F39FD}" destId="{AB915891-B5C6-4972-8DB3-500F497BF88D}" srcOrd="0" destOrd="0" presId="urn:microsoft.com/office/officeart/2005/8/layout/pyramid1"/>
    <dgm:cxn modelId="{4AABB246-0005-0643-9DD6-0DA92E1CFE18}" type="presOf" srcId="{43723D1C-5306-4D4A-9E5A-53FFBDA3114D}" destId="{EEAE7254-C15E-4375-9E70-9F627F08ED00}" srcOrd="1" destOrd="0" presId="urn:microsoft.com/office/officeart/2005/8/layout/pyramid1"/>
    <dgm:cxn modelId="{DF60B743-57B8-4A76-A84C-D126D3583E37}" srcId="{F20978CC-1D7E-4AA9-A556-4789769F39FD}" destId="{39DBB97A-3F59-45BB-BF7D-79E157B8D89A}" srcOrd="2" destOrd="0" parTransId="{4A4E209B-ED70-4CD5-BB71-232935694F2E}" sibTransId="{572B243A-A9C0-42D5-9C4F-253BF851121E}"/>
    <dgm:cxn modelId="{B689BB64-1762-4D0C-9A96-8B5F09AB90A8}" srcId="{F20978CC-1D7E-4AA9-A556-4789769F39FD}" destId="{E1612B80-299B-4832-A084-951AB24C39C5}" srcOrd="0" destOrd="0" parTransId="{35DC5747-1F28-4A2D-AF6C-005E6A443428}" sibTransId="{740C6A62-ED12-4711-BBCD-9B626C83B96F}"/>
    <dgm:cxn modelId="{1808C6C0-6857-0A42-B145-46EA9235748D}" type="presOf" srcId="{43723D1C-5306-4D4A-9E5A-53FFBDA3114D}" destId="{30F034F8-BB2F-49BB-BE98-17062A35B1F8}" srcOrd="0" destOrd="0" presId="urn:microsoft.com/office/officeart/2005/8/layout/pyramid1"/>
    <dgm:cxn modelId="{2DA7CCD7-AC1C-AF48-B6A6-1AF22AF7C28E}" type="presOf" srcId="{39DBB97A-3F59-45BB-BF7D-79E157B8D89A}" destId="{13656795-9F93-4B3D-8C02-1CBD9851F5F6}" srcOrd="1" destOrd="0" presId="urn:microsoft.com/office/officeart/2005/8/layout/pyramid1"/>
    <dgm:cxn modelId="{F3250A82-236B-6B43-8CD9-CBB61FF75C8A}" type="presParOf" srcId="{AB915891-B5C6-4972-8DB3-500F497BF88D}" destId="{11107F07-84E2-44CE-B22C-D6CD666379BD}" srcOrd="0" destOrd="0" presId="urn:microsoft.com/office/officeart/2005/8/layout/pyramid1"/>
    <dgm:cxn modelId="{8E4C150B-8438-9945-B2DE-90F738BB7922}" type="presParOf" srcId="{11107F07-84E2-44CE-B22C-D6CD666379BD}" destId="{85B9F11D-20AA-4E86-9E84-80B49E192FC0}" srcOrd="0" destOrd="0" presId="urn:microsoft.com/office/officeart/2005/8/layout/pyramid1"/>
    <dgm:cxn modelId="{F2B8E986-50A6-7D49-84B6-EC23E90B68B3}" type="presParOf" srcId="{11107F07-84E2-44CE-B22C-D6CD666379BD}" destId="{C1B6E185-774E-4A9B-859D-3640672CF529}" srcOrd="1" destOrd="0" presId="urn:microsoft.com/office/officeart/2005/8/layout/pyramid1"/>
    <dgm:cxn modelId="{99942401-A9B8-9640-8BA3-485000D45AC6}" type="presParOf" srcId="{AB915891-B5C6-4972-8DB3-500F497BF88D}" destId="{F7C07A19-DDAB-4C00-BA0A-D5B1582EE205}" srcOrd="1" destOrd="0" presId="urn:microsoft.com/office/officeart/2005/8/layout/pyramid1"/>
    <dgm:cxn modelId="{A008C9F8-0BDC-C646-A907-95A17C0132A5}" type="presParOf" srcId="{F7C07A19-DDAB-4C00-BA0A-D5B1582EE205}" destId="{30F034F8-BB2F-49BB-BE98-17062A35B1F8}" srcOrd="0" destOrd="0" presId="urn:microsoft.com/office/officeart/2005/8/layout/pyramid1"/>
    <dgm:cxn modelId="{12816128-FFCF-9F48-A7D4-B6273A7A1FEC}" type="presParOf" srcId="{F7C07A19-DDAB-4C00-BA0A-D5B1582EE205}" destId="{EEAE7254-C15E-4375-9E70-9F627F08ED00}" srcOrd="1" destOrd="0" presId="urn:microsoft.com/office/officeart/2005/8/layout/pyramid1"/>
    <dgm:cxn modelId="{DCC6FA68-014E-8A40-8987-250A048D3F93}" type="presParOf" srcId="{AB915891-B5C6-4972-8DB3-500F497BF88D}" destId="{0B999996-F724-4D57-8C69-E1D396A49590}" srcOrd="2" destOrd="0" presId="urn:microsoft.com/office/officeart/2005/8/layout/pyramid1"/>
    <dgm:cxn modelId="{DABCEB02-7E7B-0F4F-A160-75E6F43B785A}" type="presParOf" srcId="{0B999996-F724-4D57-8C69-E1D396A49590}" destId="{7CAA145F-D33E-4502-BFF7-96106DD05A4E}" srcOrd="0" destOrd="0" presId="urn:microsoft.com/office/officeart/2005/8/layout/pyramid1"/>
    <dgm:cxn modelId="{463225B9-7210-7C4C-8AA8-6DF5B102BE04}" type="presParOf" srcId="{0B999996-F724-4D57-8C69-E1D396A49590}" destId="{13656795-9F93-4B3D-8C02-1CBD9851F5F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0978CC-1D7E-4AA9-A556-4789769F39F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1612B80-299B-4832-A084-951AB24C39C5}">
      <dgm:prSet phldrT="[Text]" custT="1"/>
      <dgm:spPr/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/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SaaS</a:t>
          </a:r>
          <a:endParaRPr lang="en-US" sz="4000" b="0" strike="sngStrike" dirty="0"/>
        </a:p>
      </dgm:t>
    </dgm:pt>
    <dgm:pt modelId="{35DC5747-1F28-4A2D-AF6C-005E6A443428}" type="parTrans" cxnId="{B689BB64-1762-4D0C-9A96-8B5F09AB90A8}">
      <dgm:prSet/>
      <dgm:spPr/>
      <dgm:t>
        <a:bodyPr/>
        <a:lstStyle/>
        <a:p>
          <a:endParaRPr lang="en-US"/>
        </a:p>
      </dgm:t>
    </dgm:pt>
    <dgm:pt modelId="{740C6A62-ED12-4711-BBCD-9B626C83B96F}" type="sibTrans" cxnId="{B689BB64-1762-4D0C-9A96-8B5F09AB90A8}">
      <dgm:prSet/>
      <dgm:spPr/>
      <dgm:t>
        <a:bodyPr/>
        <a:lstStyle/>
        <a:p>
          <a:endParaRPr lang="en-US"/>
        </a:p>
      </dgm:t>
    </dgm:pt>
    <dgm:pt modelId="{43723D1C-5306-4D4A-9E5A-53FFBDA3114D}">
      <dgm:prSet phldrT="[Text]" custT="1"/>
      <dgm:spPr/>
      <dgm:t>
        <a:bodyPr/>
        <a:lstStyle/>
        <a:p>
          <a:r>
            <a:rPr lang="en-US" sz="4000" b="1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PaaS</a:t>
          </a:r>
          <a:endParaRPr lang="en-US" sz="4000" dirty="0"/>
        </a:p>
      </dgm:t>
    </dgm:pt>
    <dgm:pt modelId="{D2827F08-E469-4DC4-98C3-7CDB35DB766D}" type="parTrans" cxnId="{F95F656C-6F7D-4237-B9BD-EEB1B367816E}">
      <dgm:prSet/>
      <dgm:spPr/>
      <dgm:t>
        <a:bodyPr/>
        <a:lstStyle/>
        <a:p>
          <a:endParaRPr lang="en-US"/>
        </a:p>
      </dgm:t>
    </dgm:pt>
    <dgm:pt modelId="{7065D96F-0263-46F2-A98F-56AD99DDB871}" type="sibTrans" cxnId="{F95F656C-6F7D-4237-B9BD-EEB1B367816E}">
      <dgm:prSet/>
      <dgm:spPr/>
      <dgm:t>
        <a:bodyPr/>
        <a:lstStyle/>
        <a:p>
          <a:endParaRPr lang="en-US"/>
        </a:p>
      </dgm:t>
    </dgm:pt>
    <dgm:pt modelId="{39DBB97A-3F59-45BB-BF7D-79E157B8D89A}">
      <dgm:prSet phldrT="[Text]" custT="1"/>
      <dgm:spPr/>
      <dgm:t>
        <a:bodyPr/>
        <a:lstStyle/>
        <a:p>
          <a:r>
            <a:rPr lang="en-US" sz="4000" b="1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IaaS</a:t>
          </a:r>
          <a:endParaRPr lang="en-US" sz="4000" b="0" dirty="0"/>
        </a:p>
      </dgm:t>
    </dgm:pt>
    <dgm:pt modelId="{4A4E209B-ED70-4CD5-BB71-232935694F2E}" type="parTrans" cxnId="{DF60B743-57B8-4A76-A84C-D126D3583E37}">
      <dgm:prSet/>
      <dgm:spPr/>
      <dgm:t>
        <a:bodyPr/>
        <a:lstStyle/>
        <a:p>
          <a:endParaRPr lang="en-US"/>
        </a:p>
      </dgm:t>
    </dgm:pt>
    <dgm:pt modelId="{572B243A-A9C0-42D5-9C4F-253BF851121E}" type="sibTrans" cxnId="{DF60B743-57B8-4A76-A84C-D126D3583E37}">
      <dgm:prSet/>
      <dgm:spPr/>
      <dgm:t>
        <a:bodyPr/>
        <a:lstStyle/>
        <a:p>
          <a:endParaRPr lang="en-US"/>
        </a:p>
      </dgm:t>
    </dgm:pt>
    <dgm:pt modelId="{AB915891-B5C6-4972-8DB3-500F497BF88D}" type="pres">
      <dgm:prSet presAssocID="{F20978CC-1D7E-4AA9-A556-4789769F39FD}" presName="Name0" presStyleCnt="0">
        <dgm:presLayoutVars>
          <dgm:dir/>
          <dgm:animLvl val="lvl"/>
          <dgm:resizeHandles val="exact"/>
        </dgm:presLayoutVars>
      </dgm:prSet>
      <dgm:spPr/>
    </dgm:pt>
    <dgm:pt modelId="{11107F07-84E2-44CE-B22C-D6CD666379BD}" type="pres">
      <dgm:prSet presAssocID="{E1612B80-299B-4832-A084-951AB24C39C5}" presName="Name8" presStyleCnt="0"/>
      <dgm:spPr/>
    </dgm:pt>
    <dgm:pt modelId="{85B9F11D-20AA-4E86-9E84-80B49E192FC0}" type="pres">
      <dgm:prSet presAssocID="{E1612B80-299B-4832-A084-951AB24C39C5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B6E185-774E-4A9B-859D-3640672CF529}" type="pres">
      <dgm:prSet presAssocID="{E1612B80-299B-4832-A084-951AB24C39C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07A19-DDAB-4C00-BA0A-D5B1582EE205}" type="pres">
      <dgm:prSet presAssocID="{43723D1C-5306-4D4A-9E5A-53FFBDA3114D}" presName="Name8" presStyleCnt="0"/>
      <dgm:spPr/>
    </dgm:pt>
    <dgm:pt modelId="{30F034F8-BB2F-49BB-BE98-17062A35B1F8}" type="pres">
      <dgm:prSet presAssocID="{43723D1C-5306-4D4A-9E5A-53FFBDA3114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E7254-C15E-4375-9E70-9F627F08ED00}" type="pres">
      <dgm:prSet presAssocID="{43723D1C-5306-4D4A-9E5A-53FFBDA3114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99996-F724-4D57-8C69-E1D396A49590}" type="pres">
      <dgm:prSet presAssocID="{39DBB97A-3F59-45BB-BF7D-79E157B8D89A}" presName="Name8" presStyleCnt="0"/>
      <dgm:spPr/>
    </dgm:pt>
    <dgm:pt modelId="{7CAA145F-D33E-4502-BFF7-96106DD05A4E}" type="pres">
      <dgm:prSet presAssocID="{39DBB97A-3F59-45BB-BF7D-79E157B8D89A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56795-9F93-4B3D-8C02-1CBD9851F5F6}" type="pres">
      <dgm:prSet presAssocID="{39DBB97A-3F59-45BB-BF7D-79E157B8D89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6D6F90-2D0A-4495-9AFB-8FD3A7C740D5}" type="presOf" srcId="{E1612B80-299B-4832-A084-951AB24C39C5}" destId="{85B9F11D-20AA-4E86-9E84-80B49E192FC0}" srcOrd="0" destOrd="0" presId="urn:microsoft.com/office/officeart/2005/8/layout/pyramid1"/>
    <dgm:cxn modelId="{D6313236-956D-4F45-920B-98491C286F4C}" type="presOf" srcId="{43723D1C-5306-4D4A-9E5A-53FFBDA3114D}" destId="{EEAE7254-C15E-4375-9E70-9F627F08ED00}" srcOrd="1" destOrd="0" presId="urn:microsoft.com/office/officeart/2005/8/layout/pyramid1"/>
    <dgm:cxn modelId="{62ED9798-9613-4F36-9DAF-3421079ECEF7}" type="presOf" srcId="{F20978CC-1D7E-4AA9-A556-4789769F39FD}" destId="{AB915891-B5C6-4972-8DB3-500F497BF88D}" srcOrd="0" destOrd="0" presId="urn:microsoft.com/office/officeart/2005/8/layout/pyramid1"/>
    <dgm:cxn modelId="{DF60B743-57B8-4A76-A84C-D126D3583E37}" srcId="{F20978CC-1D7E-4AA9-A556-4789769F39FD}" destId="{39DBB97A-3F59-45BB-BF7D-79E157B8D89A}" srcOrd="2" destOrd="0" parTransId="{4A4E209B-ED70-4CD5-BB71-232935694F2E}" sibTransId="{572B243A-A9C0-42D5-9C4F-253BF851121E}"/>
    <dgm:cxn modelId="{3BEA20D8-544B-4553-B9EE-7EC0C504BB57}" type="presOf" srcId="{E1612B80-299B-4832-A084-951AB24C39C5}" destId="{C1B6E185-774E-4A9B-859D-3640672CF529}" srcOrd="1" destOrd="0" presId="urn:microsoft.com/office/officeart/2005/8/layout/pyramid1"/>
    <dgm:cxn modelId="{07E5E8F1-9EA0-4A6E-8086-4C326E1F7A9D}" type="presOf" srcId="{43723D1C-5306-4D4A-9E5A-53FFBDA3114D}" destId="{30F034F8-BB2F-49BB-BE98-17062A35B1F8}" srcOrd="0" destOrd="0" presId="urn:microsoft.com/office/officeart/2005/8/layout/pyramid1"/>
    <dgm:cxn modelId="{873281A5-9261-45E2-86EB-314D913BD754}" type="presOf" srcId="{39DBB97A-3F59-45BB-BF7D-79E157B8D89A}" destId="{7CAA145F-D33E-4502-BFF7-96106DD05A4E}" srcOrd="0" destOrd="0" presId="urn:microsoft.com/office/officeart/2005/8/layout/pyramid1"/>
    <dgm:cxn modelId="{4FFB6494-1241-480A-B461-485372CD6229}" type="presOf" srcId="{39DBB97A-3F59-45BB-BF7D-79E157B8D89A}" destId="{13656795-9F93-4B3D-8C02-1CBD9851F5F6}" srcOrd="1" destOrd="0" presId="urn:microsoft.com/office/officeart/2005/8/layout/pyramid1"/>
    <dgm:cxn modelId="{B689BB64-1762-4D0C-9A96-8B5F09AB90A8}" srcId="{F20978CC-1D7E-4AA9-A556-4789769F39FD}" destId="{E1612B80-299B-4832-A084-951AB24C39C5}" srcOrd="0" destOrd="0" parTransId="{35DC5747-1F28-4A2D-AF6C-005E6A443428}" sibTransId="{740C6A62-ED12-4711-BBCD-9B626C83B96F}"/>
    <dgm:cxn modelId="{F95F656C-6F7D-4237-B9BD-EEB1B367816E}" srcId="{F20978CC-1D7E-4AA9-A556-4789769F39FD}" destId="{43723D1C-5306-4D4A-9E5A-53FFBDA3114D}" srcOrd="1" destOrd="0" parTransId="{D2827F08-E469-4DC4-98C3-7CDB35DB766D}" sibTransId="{7065D96F-0263-46F2-A98F-56AD99DDB871}"/>
    <dgm:cxn modelId="{FBD5DF98-44A9-4AF4-8FF4-FB01029C5077}" type="presParOf" srcId="{AB915891-B5C6-4972-8DB3-500F497BF88D}" destId="{11107F07-84E2-44CE-B22C-D6CD666379BD}" srcOrd="0" destOrd="0" presId="urn:microsoft.com/office/officeart/2005/8/layout/pyramid1"/>
    <dgm:cxn modelId="{F9BFC359-1454-4ED4-9F56-CD4A4580382F}" type="presParOf" srcId="{11107F07-84E2-44CE-B22C-D6CD666379BD}" destId="{85B9F11D-20AA-4E86-9E84-80B49E192FC0}" srcOrd="0" destOrd="0" presId="urn:microsoft.com/office/officeart/2005/8/layout/pyramid1"/>
    <dgm:cxn modelId="{3232F6F6-AFC0-40D8-B101-48603F7F4554}" type="presParOf" srcId="{11107F07-84E2-44CE-B22C-D6CD666379BD}" destId="{C1B6E185-774E-4A9B-859D-3640672CF529}" srcOrd="1" destOrd="0" presId="urn:microsoft.com/office/officeart/2005/8/layout/pyramid1"/>
    <dgm:cxn modelId="{74C27AEB-2A80-4CF7-9C72-DFD204FA5E1F}" type="presParOf" srcId="{AB915891-B5C6-4972-8DB3-500F497BF88D}" destId="{F7C07A19-DDAB-4C00-BA0A-D5B1582EE205}" srcOrd="1" destOrd="0" presId="urn:microsoft.com/office/officeart/2005/8/layout/pyramid1"/>
    <dgm:cxn modelId="{44425DEE-E1AE-4394-94AC-E0F912821020}" type="presParOf" srcId="{F7C07A19-DDAB-4C00-BA0A-D5B1582EE205}" destId="{30F034F8-BB2F-49BB-BE98-17062A35B1F8}" srcOrd="0" destOrd="0" presId="urn:microsoft.com/office/officeart/2005/8/layout/pyramid1"/>
    <dgm:cxn modelId="{AA86A9B0-4196-4E07-A640-803A81B950E4}" type="presParOf" srcId="{F7C07A19-DDAB-4C00-BA0A-D5B1582EE205}" destId="{EEAE7254-C15E-4375-9E70-9F627F08ED00}" srcOrd="1" destOrd="0" presId="urn:microsoft.com/office/officeart/2005/8/layout/pyramid1"/>
    <dgm:cxn modelId="{CA116CB1-2E5F-46A5-BED7-4D969B3F3105}" type="presParOf" srcId="{AB915891-B5C6-4972-8DB3-500F497BF88D}" destId="{0B999996-F724-4D57-8C69-E1D396A49590}" srcOrd="2" destOrd="0" presId="urn:microsoft.com/office/officeart/2005/8/layout/pyramid1"/>
    <dgm:cxn modelId="{3CB617AA-E58D-4B88-B802-DE1973A632C1}" type="presParOf" srcId="{0B999996-F724-4D57-8C69-E1D396A49590}" destId="{7CAA145F-D33E-4502-BFF7-96106DD05A4E}" srcOrd="0" destOrd="0" presId="urn:microsoft.com/office/officeart/2005/8/layout/pyramid1"/>
    <dgm:cxn modelId="{56C514F1-A0BE-451A-90FE-E46494C68B82}" type="presParOf" srcId="{0B999996-F724-4D57-8C69-E1D396A49590}" destId="{13656795-9F93-4B3D-8C02-1CBD9851F5F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0978CC-1D7E-4AA9-A556-4789769F39F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1612B80-299B-4832-A084-951AB24C39C5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/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SaaS</a:t>
          </a:r>
          <a:endParaRPr lang="en-US" sz="4000" b="0" strike="sngStrike" dirty="0"/>
        </a:p>
      </dgm:t>
    </dgm:pt>
    <dgm:pt modelId="{35DC5747-1F28-4A2D-AF6C-005E6A443428}" type="parTrans" cxnId="{B689BB64-1762-4D0C-9A96-8B5F09AB90A8}">
      <dgm:prSet/>
      <dgm:spPr/>
      <dgm:t>
        <a:bodyPr/>
        <a:lstStyle/>
        <a:p>
          <a:endParaRPr lang="en-US"/>
        </a:p>
      </dgm:t>
    </dgm:pt>
    <dgm:pt modelId="{740C6A62-ED12-4711-BBCD-9B626C83B96F}" type="sibTrans" cxnId="{B689BB64-1762-4D0C-9A96-8B5F09AB90A8}">
      <dgm:prSet/>
      <dgm:spPr/>
      <dgm:t>
        <a:bodyPr/>
        <a:lstStyle/>
        <a:p>
          <a:endParaRPr lang="en-US"/>
        </a:p>
      </dgm:t>
    </dgm:pt>
    <dgm:pt modelId="{43723D1C-5306-4D4A-9E5A-53FFBDA3114D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4000" b="1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PaaS</a:t>
          </a:r>
          <a:endParaRPr lang="en-US" sz="4000" dirty="0"/>
        </a:p>
      </dgm:t>
    </dgm:pt>
    <dgm:pt modelId="{D2827F08-E469-4DC4-98C3-7CDB35DB766D}" type="parTrans" cxnId="{F95F656C-6F7D-4237-B9BD-EEB1B367816E}">
      <dgm:prSet/>
      <dgm:spPr/>
      <dgm:t>
        <a:bodyPr/>
        <a:lstStyle/>
        <a:p>
          <a:endParaRPr lang="en-US"/>
        </a:p>
      </dgm:t>
    </dgm:pt>
    <dgm:pt modelId="{7065D96F-0263-46F2-A98F-56AD99DDB871}" type="sibTrans" cxnId="{F95F656C-6F7D-4237-B9BD-EEB1B367816E}">
      <dgm:prSet/>
      <dgm:spPr/>
      <dgm:t>
        <a:bodyPr/>
        <a:lstStyle/>
        <a:p>
          <a:endParaRPr lang="en-US"/>
        </a:p>
      </dgm:t>
    </dgm:pt>
    <dgm:pt modelId="{39DBB97A-3F59-45BB-BF7D-79E157B8D89A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4000" b="1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IaaS</a:t>
          </a:r>
          <a:endParaRPr lang="en-US" sz="4000" b="0" dirty="0"/>
        </a:p>
      </dgm:t>
    </dgm:pt>
    <dgm:pt modelId="{4A4E209B-ED70-4CD5-BB71-232935694F2E}" type="parTrans" cxnId="{DF60B743-57B8-4A76-A84C-D126D3583E37}">
      <dgm:prSet/>
      <dgm:spPr/>
      <dgm:t>
        <a:bodyPr/>
        <a:lstStyle/>
        <a:p>
          <a:endParaRPr lang="en-US"/>
        </a:p>
      </dgm:t>
    </dgm:pt>
    <dgm:pt modelId="{572B243A-A9C0-42D5-9C4F-253BF851121E}" type="sibTrans" cxnId="{DF60B743-57B8-4A76-A84C-D126D3583E37}">
      <dgm:prSet/>
      <dgm:spPr/>
      <dgm:t>
        <a:bodyPr/>
        <a:lstStyle/>
        <a:p>
          <a:endParaRPr lang="en-US"/>
        </a:p>
      </dgm:t>
    </dgm:pt>
    <dgm:pt modelId="{AB915891-B5C6-4972-8DB3-500F497BF88D}" type="pres">
      <dgm:prSet presAssocID="{F20978CC-1D7E-4AA9-A556-4789769F39FD}" presName="Name0" presStyleCnt="0">
        <dgm:presLayoutVars>
          <dgm:dir/>
          <dgm:animLvl val="lvl"/>
          <dgm:resizeHandles val="exact"/>
        </dgm:presLayoutVars>
      </dgm:prSet>
      <dgm:spPr/>
    </dgm:pt>
    <dgm:pt modelId="{11107F07-84E2-44CE-B22C-D6CD666379BD}" type="pres">
      <dgm:prSet presAssocID="{E1612B80-299B-4832-A084-951AB24C39C5}" presName="Name8" presStyleCnt="0"/>
      <dgm:spPr/>
    </dgm:pt>
    <dgm:pt modelId="{85B9F11D-20AA-4E86-9E84-80B49E192FC0}" type="pres">
      <dgm:prSet presAssocID="{E1612B80-299B-4832-A084-951AB24C39C5}" presName="level" presStyleLbl="node1" presStyleIdx="0" presStyleCnt="3" custLinFactNeighborY="2721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B6E185-774E-4A9B-859D-3640672CF529}" type="pres">
      <dgm:prSet presAssocID="{E1612B80-299B-4832-A084-951AB24C39C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07A19-DDAB-4C00-BA0A-D5B1582EE205}" type="pres">
      <dgm:prSet presAssocID="{43723D1C-5306-4D4A-9E5A-53FFBDA3114D}" presName="Name8" presStyleCnt="0"/>
      <dgm:spPr/>
    </dgm:pt>
    <dgm:pt modelId="{30F034F8-BB2F-49BB-BE98-17062A35B1F8}" type="pres">
      <dgm:prSet presAssocID="{43723D1C-5306-4D4A-9E5A-53FFBDA3114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E7254-C15E-4375-9E70-9F627F08ED00}" type="pres">
      <dgm:prSet presAssocID="{43723D1C-5306-4D4A-9E5A-53FFBDA3114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99996-F724-4D57-8C69-E1D396A49590}" type="pres">
      <dgm:prSet presAssocID="{39DBB97A-3F59-45BB-BF7D-79E157B8D89A}" presName="Name8" presStyleCnt="0"/>
      <dgm:spPr/>
    </dgm:pt>
    <dgm:pt modelId="{7CAA145F-D33E-4502-BFF7-96106DD05A4E}" type="pres">
      <dgm:prSet presAssocID="{39DBB97A-3F59-45BB-BF7D-79E157B8D89A}" presName="level" presStyleLbl="node1" presStyleIdx="2" presStyleCnt="3" custLinFactNeighborY="-377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56795-9F93-4B3D-8C02-1CBD9851F5F6}" type="pres">
      <dgm:prSet presAssocID="{39DBB97A-3F59-45BB-BF7D-79E157B8D89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656D17-D1FE-4620-BDCB-8824D763480F}" type="presOf" srcId="{43723D1C-5306-4D4A-9E5A-53FFBDA3114D}" destId="{30F034F8-BB2F-49BB-BE98-17062A35B1F8}" srcOrd="0" destOrd="0" presId="urn:microsoft.com/office/officeart/2005/8/layout/pyramid1"/>
    <dgm:cxn modelId="{F7983AC8-7546-4BE4-BFC7-5351E3A478B9}" type="presOf" srcId="{43723D1C-5306-4D4A-9E5A-53FFBDA3114D}" destId="{EEAE7254-C15E-4375-9E70-9F627F08ED00}" srcOrd="1" destOrd="0" presId="urn:microsoft.com/office/officeart/2005/8/layout/pyramid1"/>
    <dgm:cxn modelId="{F95F656C-6F7D-4237-B9BD-EEB1B367816E}" srcId="{F20978CC-1D7E-4AA9-A556-4789769F39FD}" destId="{43723D1C-5306-4D4A-9E5A-53FFBDA3114D}" srcOrd="1" destOrd="0" parTransId="{D2827F08-E469-4DC4-98C3-7CDB35DB766D}" sibTransId="{7065D96F-0263-46F2-A98F-56AD99DDB871}"/>
    <dgm:cxn modelId="{E12A79D6-1AAF-401B-8495-500E605457EF}" type="presOf" srcId="{E1612B80-299B-4832-A084-951AB24C39C5}" destId="{85B9F11D-20AA-4E86-9E84-80B49E192FC0}" srcOrd="0" destOrd="0" presId="urn:microsoft.com/office/officeart/2005/8/layout/pyramid1"/>
    <dgm:cxn modelId="{3D9A6966-3592-41BC-890B-190827B001D3}" type="presOf" srcId="{E1612B80-299B-4832-A084-951AB24C39C5}" destId="{C1B6E185-774E-4A9B-859D-3640672CF529}" srcOrd="1" destOrd="0" presId="urn:microsoft.com/office/officeart/2005/8/layout/pyramid1"/>
    <dgm:cxn modelId="{DF60B743-57B8-4A76-A84C-D126D3583E37}" srcId="{F20978CC-1D7E-4AA9-A556-4789769F39FD}" destId="{39DBB97A-3F59-45BB-BF7D-79E157B8D89A}" srcOrd="2" destOrd="0" parTransId="{4A4E209B-ED70-4CD5-BB71-232935694F2E}" sibTransId="{572B243A-A9C0-42D5-9C4F-253BF851121E}"/>
    <dgm:cxn modelId="{494F164C-F47A-4B68-87E4-EFA652AD76DC}" type="presOf" srcId="{F20978CC-1D7E-4AA9-A556-4789769F39FD}" destId="{AB915891-B5C6-4972-8DB3-500F497BF88D}" srcOrd="0" destOrd="0" presId="urn:microsoft.com/office/officeart/2005/8/layout/pyramid1"/>
    <dgm:cxn modelId="{B689BB64-1762-4D0C-9A96-8B5F09AB90A8}" srcId="{F20978CC-1D7E-4AA9-A556-4789769F39FD}" destId="{E1612B80-299B-4832-A084-951AB24C39C5}" srcOrd="0" destOrd="0" parTransId="{35DC5747-1F28-4A2D-AF6C-005E6A443428}" sibTransId="{740C6A62-ED12-4711-BBCD-9B626C83B96F}"/>
    <dgm:cxn modelId="{8B2D8F2A-C186-4134-9937-CC2006D1EFC6}" type="presOf" srcId="{39DBB97A-3F59-45BB-BF7D-79E157B8D89A}" destId="{7CAA145F-D33E-4502-BFF7-96106DD05A4E}" srcOrd="0" destOrd="0" presId="urn:microsoft.com/office/officeart/2005/8/layout/pyramid1"/>
    <dgm:cxn modelId="{700E94BA-726F-4575-8C86-1FABFE1136A2}" type="presOf" srcId="{39DBB97A-3F59-45BB-BF7D-79E157B8D89A}" destId="{13656795-9F93-4B3D-8C02-1CBD9851F5F6}" srcOrd="1" destOrd="0" presId="urn:microsoft.com/office/officeart/2005/8/layout/pyramid1"/>
    <dgm:cxn modelId="{85C32F94-6D6B-45F3-8B10-FC0A48D34538}" type="presParOf" srcId="{AB915891-B5C6-4972-8DB3-500F497BF88D}" destId="{11107F07-84E2-44CE-B22C-D6CD666379BD}" srcOrd="0" destOrd="0" presId="urn:microsoft.com/office/officeart/2005/8/layout/pyramid1"/>
    <dgm:cxn modelId="{1DC78570-7141-4114-B671-7A798C0E4D11}" type="presParOf" srcId="{11107F07-84E2-44CE-B22C-D6CD666379BD}" destId="{85B9F11D-20AA-4E86-9E84-80B49E192FC0}" srcOrd="0" destOrd="0" presId="urn:microsoft.com/office/officeart/2005/8/layout/pyramid1"/>
    <dgm:cxn modelId="{9FE6B1BE-7CC4-43CB-8582-D1911C5AC822}" type="presParOf" srcId="{11107F07-84E2-44CE-B22C-D6CD666379BD}" destId="{C1B6E185-774E-4A9B-859D-3640672CF529}" srcOrd="1" destOrd="0" presId="urn:microsoft.com/office/officeart/2005/8/layout/pyramid1"/>
    <dgm:cxn modelId="{C1D94759-2FB1-493C-9086-2F67170146B6}" type="presParOf" srcId="{AB915891-B5C6-4972-8DB3-500F497BF88D}" destId="{F7C07A19-DDAB-4C00-BA0A-D5B1582EE205}" srcOrd="1" destOrd="0" presId="urn:microsoft.com/office/officeart/2005/8/layout/pyramid1"/>
    <dgm:cxn modelId="{372AEBA8-5C68-416B-8389-67C68D59A3E0}" type="presParOf" srcId="{F7C07A19-DDAB-4C00-BA0A-D5B1582EE205}" destId="{30F034F8-BB2F-49BB-BE98-17062A35B1F8}" srcOrd="0" destOrd="0" presId="urn:microsoft.com/office/officeart/2005/8/layout/pyramid1"/>
    <dgm:cxn modelId="{C80E6828-4C31-466A-AF3A-D145F381FDE5}" type="presParOf" srcId="{F7C07A19-DDAB-4C00-BA0A-D5B1582EE205}" destId="{EEAE7254-C15E-4375-9E70-9F627F08ED00}" srcOrd="1" destOrd="0" presId="urn:microsoft.com/office/officeart/2005/8/layout/pyramid1"/>
    <dgm:cxn modelId="{11261E5E-8649-478F-AE1E-9769716900D7}" type="presParOf" srcId="{AB915891-B5C6-4972-8DB3-500F497BF88D}" destId="{0B999996-F724-4D57-8C69-E1D396A49590}" srcOrd="2" destOrd="0" presId="urn:microsoft.com/office/officeart/2005/8/layout/pyramid1"/>
    <dgm:cxn modelId="{1E3A78D9-A5E9-4B4C-85F3-F76FCBD2BCDC}" type="presParOf" srcId="{0B999996-F724-4D57-8C69-E1D396A49590}" destId="{7CAA145F-D33E-4502-BFF7-96106DD05A4E}" srcOrd="0" destOrd="0" presId="urn:microsoft.com/office/officeart/2005/8/layout/pyramid1"/>
    <dgm:cxn modelId="{2D766A85-8688-41B1-9654-8E628335FAC5}" type="presParOf" srcId="{0B999996-F724-4D57-8C69-E1D396A49590}" destId="{13656795-9F93-4B3D-8C02-1CBD9851F5F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E87717-0CEB-4225-9CD6-48509EB7EAD7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0"/>
      <dgm:spPr/>
    </dgm:pt>
    <dgm:pt modelId="{C2FEC35C-DAE7-4FE3-9EB2-46D1DF2B06D1}">
      <dgm:prSet phldrT="[Text]" phldr="1"/>
      <dgm:spPr/>
      <dgm:t>
        <a:bodyPr/>
        <a:lstStyle/>
        <a:p>
          <a:endParaRPr lang="en-US"/>
        </a:p>
      </dgm:t>
    </dgm:pt>
    <dgm:pt modelId="{000F7255-D999-48A3-9C0B-43E78B300143}" type="parTrans" cxnId="{9ABA8E14-26AD-4090-A7D1-75FF8E32E01E}">
      <dgm:prSet/>
      <dgm:spPr/>
      <dgm:t>
        <a:bodyPr/>
        <a:lstStyle/>
        <a:p>
          <a:endParaRPr lang="en-US"/>
        </a:p>
      </dgm:t>
    </dgm:pt>
    <dgm:pt modelId="{679391C7-E099-4EF9-A6CC-D022D40D8248}" type="sibTrans" cxnId="{9ABA8E14-26AD-4090-A7D1-75FF8E32E01E}">
      <dgm:prSet/>
      <dgm:spPr/>
      <dgm:t>
        <a:bodyPr/>
        <a:lstStyle/>
        <a:p>
          <a:endParaRPr lang="en-US"/>
        </a:p>
      </dgm:t>
    </dgm:pt>
    <dgm:pt modelId="{6B0B86C1-6BE0-4965-B19E-48C5B8E7ABC5}">
      <dgm:prSet phldrT="[Text]" phldr="1"/>
      <dgm:spPr/>
      <dgm:t>
        <a:bodyPr/>
        <a:lstStyle/>
        <a:p>
          <a:endParaRPr lang="en-US"/>
        </a:p>
      </dgm:t>
    </dgm:pt>
    <dgm:pt modelId="{7A308263-3FB1-4AEB-B70B-6B6D2E301481}" type="parTrans" cxnId="{1595A6A1-2908-4B44-BB1E-E8A1B4179E08}">
      <dgm:prSet/>
      <dgm:spPr/>
      <dgm:t>
        <a:bodyPr/>
        <a:lstStyle/>
        <a:p>
          <a:endParaRPr lang="en-US"/>
        </a:p>
      </dgm:t>
    </dgm:pt>
    <dgm:pt modelId="{42F8037A-566A-480C-AA24-942AC15A79F0}" type="sibTrans" cxnId="{1595A6A1-2908-4B44-BB1E-E8A1B4179E08}">
      <dgm:prSet/>
      <dgm:spPr/>
      <dgm:t>
        <a:bodyPr/>
        <a:lstStyle/>
        <a:p>
          <a:endParaRPr lang="en-US"/>
        </a:p>
      </dgm:t>
    </dgm:pt>
    <dgm:pt modelId="{9593FBE0-A297-4C6C-97A1-CE1A40516BC9}">
      <dgm:prSet phldrT="[Text]" phldr="1"/>
      <dgm:spPr/>
      <dgm:t>
        <a:bodyPr/>
        <a:lstStyle/>
        <a:p>
          <a:endParaRPr lang="en-US"/>
        </a:p>
      </dgm:t>
    </dgm:pt>
    <dgm:pt modelId="{7E2C30F9-FD5D-4B2F-8F1D-CE51DE0CAB80}" type="sibTrans" cxnId="{8C17B465-B385-497F-86B0-3B671EB5C6FE}">
      <dgm:prSet/>
      <dgm:spPr/>
      <dgm:t>
        <a:bodyPr/>
        <a:lstStyle/>
        <a:p>
          <a:endParaRPr lang="en-US"/>
        </a:p>
      </dgm:t>
    </dgm:pt>
    <dgm:pt modelId="{65B2E414-DDC3-43B9-893E-4A621433F23F}" type="parTrans" cxnId="{8C17B465-B385-497F-86B0-3B671EB5C6FE}">
      <dgm:prSet/>
      <dgm:spPr/>
      <dgm:t>
        <a:bodyPr/>
        <a:lstStyle/>
        <a:p>
          <a:endParaRPr lang="en-US"/>
        </a:p>
      </dgm:t>
    </dgm:pt>
    <dgm:pt modelId="{2CD76103-DFB5-4B5D-8E64-28E5BA0EFEEA}" type="pres">
      <dgm:prSet presAssocID="{54E87717-0CEB-4225-9CD6-48509EB7EAD7}" presName="Name0" presStyleCnt="0">
        <dgm:presLayoutVars>
          <dgm:dir/>
          <dgm:animLvl val="lvl"/>
          <dgm:resizeHandles val="exact"/>
        </dgm:presLayoutVars>
      </dgm:prSet>
      <dgm:spPr/>
    </dgm:pt>
    <dgm:pt modelId="{D079B841-3967-4BAF-B5F0-187782367FAB}" type="pres">
      <dgm:prSet presAssocID="{9593FBE0-A297-4C6C-97A1-CE1A40516BC9}" presName="Name8" presStyleCnt="0"/>
      <dgm:spPr/>
    </dgm:pt>
    <dgm:pt modelId="{4C665FCB-10A6-474B-822C-6E19F7A7CBF5}" type="pres">
      <dgm:prSet presAssocID="{9593FBE0-A297-4C6C-97A1-CE1A40516BC9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582C8-EECF-4301-BE8B-7999C47E41E1}" type="pres">
      <dgm:prSet presAssocID="{9593FBE0-A297-4C6C-97A1-CE1A40516BC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3D5FE-5366-4087-BF5D-F5B68B90AFA2}" type="pres">
      <dgm:prSet presAssocID="{C2FEC35C-DAE7-4FE3-9EB2-46D1DF2B06D1}" presName="Name8" presStyleCnt="0"/>
      <dgm:spPr/>
    </dgm:pt>
    <dgm:pt modelId="{3B5AF90D-C4B5-4CF7-939C-3A07F7E4BAF9}" type="pres">
      <dgm:prSet presAssocID="{C2FEC35C-DAE7-4FE3-9EB2-46D1DF2B06D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6C1E28-56F5-4E07-81CC-AECFC61306CE}" type="pres">
      <dgm:prSet presAssocID="{C2FEC35C-DAE7-4FE3-9EB2-46D1DF2B06D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65BD2-EACD-4C24-B35E-1AB73E7BE8A7}" type="pres">
      <dgm:prSet presAssocID="{6B0B86C1-6BE0-4965-B19E-48C5B8E7ABC5}" presName="Name8" presStyleCnt="0"/>
      <dgm:spPr/>
    </dgm:pt>
    <dgm:pt modelId="{961AC493-9C6E-45B2-B248-5A3424BB1216}" type="pres">
      <dgm:prSet presAssocID="{6B0B86C1-6BE0-4965-B19E-48C5B8E7ABC5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FC46C4-B83F-4EA1-85FF-A620FB7B9AD6}" type="pres">
      <dgm:prSet presAssocID="{6B0B86C1-6BE0-4965-B19E-48C5B8E7ABC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094FBD-9F50-45EC-8716-D76706E6E26A}" type="presOf" srcId="{C2FEC35C-DAE7-4FE3-9EB2-46D1DF2B06D1}" destId="{3B5AF90D-C4B5-4CF7-939C-3A07F7E4BAF9}" srcOrd="0" destOrd="0" presId="urn:microsoft.com/office/officeart/2005/8/layout/pyramid3"/>
    <dgm:cxn modelId="{CBB976F4-3F12-428B-9CAE-3CF1AB50DAB1}" type="presOf" srcId="{6B0B86C1-6BE0-4965-B19E-48C5B8E7ABC5}" destId="{961AC493-9C6E-45B2-B248-5A3424BB1216}" srcOrd="0" destOrd="0" presId="urn:microsoft.com/office/officeart/2005/8/layout/pyramid3"/>
    <dgm:cxn modelId="{698DB2F0-9AA7-4ADC-8E33-828DFC64AF7E}" type="presOf" srcId="{C2FEC35C-DAE7-4FE3-9EB2-46D1DF2B06D1}" destId="{AE6C1E28-56F5-4E07-81CC-AECFC61306CE}" srcOrd="1" destOrd="0" presId="urn:microsoft.com/office/officeart/2005/8/layout/pyramid3"/>
    <dgm:cxn modelId="{963C5C7C-FDE3-482D-890D-014E3388DF87}" type="presOf" srcId="{9593FBE0-A297-4C6C-97A1-CE1A40516BC9}" destId="{4C665FCB-10A6-474B-822C-6E19F7A7CBF5}" srcOrd="0" destOrd="0" presId="urn:microsoft.com/office/officeart/2005/8/layout/pyramid3"/>
    <dgm:cxn modelId="{50B29A11-B67B-46EC-8782-F3BF1FBF6EF3}" type="presOf" srcId="{6B0B86C1-6BE0-4965-B19E-48C5B8E7ABC5}" destId="{60FC46C4-B83F-4EA1-85FF-A620FB7B9AD6}" srcOrd="1" destOrd="0" presId="urn:microsoft.com/office/officeart/2005/8/layout/pyramid3"/>
    <dgm:cxn modelId="{9ABA8E14-26AD-4090-A7D1-75FF8E32E01E}" srcId="{54E87717-0CEB-4225-9CD6-48509EB7EAD7}" destId="{C2FEC35C-DAE7-4FE3-9EB2-46D1DF2B06D1}" srcOrd="1" destOrd="0" parTransId="{000F7255-D999-48A3-9C0B-43E78B300143}" sibTransId="{679391C7-E099-4EF9-A6CC-D022D40D8248}"/>
    <dgm:cxn modelId="{703FB5F6-6D6F-4672-823C-331400ECD132}" type="presOf" srcId="{9593FBE0-A297-4C6C-97A1-CE1A40516BC9}" destId="{D80582C8-EECF-4301-BE8B-7999C47E41E1}" srcOrd="1" destOrd="0" presId="urn:microsoft.com/office/officeart/2005/8/layout/pyramid3"/>
    <dgm:cxn modelId="{8C17B465-B385-497F-86B0-3B671EB5C6FE}" srcId="{54E87717-0CEB-4225-9CD6-48509EB7EAD7}" destId="{9593FBE0-A297-4C6C-97A1-CE1A40516BC9}" srcOrd="0" destOrd="0" parTransId="{65B2E414-DDC3-43B9-893E-4A621433F23F}" sibTransId="{7E2C30F9-FD5D-4B2F-8F1D-CE51DE0CAB80}"/>
    <dgm:cxn modelId="{1595A6A1-2908-4B44-BB1E-E8A1B4179E08}" srcId="{54E87717-0CEB-4225-9CD6-48509EB7EAD7}" destId="{6B0B86C1-6BE0-4965-B19E-48C5B8E7ABC5}" srcOrd="2" destOrd="0" parTransId="{7A308263-3FB1-4AEB-B70B-6B6D2E301481}" sibTransId="{42F8037A-566A-480C-AA24-942AC15A79F0}"/>
    <dgm:cxn modelId="{A856616A-8E63-45FA-8D57-51F1B69F22BC}" type="presOf" srcId="{54E87717-0CEB-4225-9CD6-48509EB7EAD7}" destId="{2CD76103-DFB5-4B5D-8E64-28E5BA0EFEEA}" srcOrd="0" destOrd="0" presId="urn:microsoft.com/office/officeart/2005/8/layout/pyramid3"/>
    <dgm:cxn modelId="{DA0E139C-A050-46EA-99CC-73640EF8890A}" type="presParOf" srcId="{2CD76103-DFB5-4B5D-8E64-28E5BA0EFEEA}" destId="{D079B841-3967-4BAF-B5F0-187782367FAB}" srcOrd="0" destOrd="0" presId="urn:microsoft.com/office/officeart/2005/8/layout/pyramid3"/>
    <dgm:cxn modelId="{1B7D1957-51D4-4AA2-9745-E1EC4370F700}" type="presParOf" srcId="{D079B841-3967-4BAF-B5F0-187782367FAB}" destId="{4C665FCB-10A6-474B-822C-6E19F7A7CBF5}" srcOrd="0" destOrd="0" presId="urn:microsoft.com/office/officeart/2005/8/layout/pyramid3"/>
    <dgm:cxn modelId="{1B3A2B3F-32A4-4528-9411-C85CADC9CBD2}" type="presParOf" srcId="{D079B841-3967-4BAF-B5F0-187782367FAB}" destId="{D80582C8-EECF-4301-BE8B-7999C47E41E1}" srcOrd="1" destOrd="0" presId="urn:microsoft.com/office/officeart/2005/8/layout/pyramid3"/>
    <dgm:cxn modelId="{6188E7B3-C413-4DC9-B125-AB0EC717F665}" type="presParOf" srcId="{2CD76103-DFB5-4B5D-8E64-28E5BA0EFEEA}" destId="{B913D5FE-5366-4087-BF5D-F5B68B90AFA2}" srcOrd="1" destOrd="0" presId="urn:microsoft.com/office/officeart/2005/8/layout/pyramid3"/>
    <dgm:cxn modelId="{539874DC-05DF-44EC-99C2-116033045763}" type="presParOf" srcId="{B913D5FE-5366-4087-BF5D-F5B68B90AFA2}" destId="{3B5AF90D-C4B5-4CF7-939C-3A07F7E4BAF9}" srcOrd="0" destOrd="0" presId="urn:microsoft.com/office/officeart/2005/8/layout/pyramid3"/>
    <dgm:cxn modelId="{55BBECC2-6D24-4A23-AEC5-C504948BB685}" type="presParOf" srcId="{B913D5FE-5366-4087-BF5D-F5B68B90AFA2}" destId="{AE6C1E28-56F5-4E07-81CC-AECFC61306CE}" srcOrd="1" destOrd="0" presId="urn:microsoft.com/office/officeart/2005/8/layout/pyramid3"/>
    <dgm:cxn modelId="{2444B69E-AB30-4F34-8316-CA04C8902C1F}" type="presParOf" srcId="{2CD76103-DFB5-4B5D-8E64-28E5BA0EFEEA}" destId="{FE165BD2-EACD-4C24-B35E-1AB73E7BE8A7}" srcOrd="2" destOrd="0" presId="urn:microsoft.com/office/officeart/2005/8/layout/pyramid3"/>
    <dgm:cxn modelId="{B72DC2AB-4F80-4E12-85D7-90FCF70AA292}" type="presParOf" srcId="{FE165BD2-EACD-4C24-B35E-1AB73E7BE8A7}" destId="{961AC493-9C6E-45B2-B248-5A3424BB1216}" srcOrd="0" destOrd="0" presId="urn:microsoft.com/office/officeart/2005/8/layout/pyramid3"/>
    <dgm:cxn modelId="{565AAD33-FF05-4BDF-87D4-6985390B506E}" type="presParOf" srcId="{FE165BD2-EACD-4C24-B35E-1AB73E7BE8A7}" destId="{60FC46C4-B83F-4EA1-85FF-A620FB7B9AD6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3DA238-2BAD-42F4-9130-9F5740CDCEA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2DBD474-B705-48E1-9810-5DA156ABF9AD}">
      <dgm:prSet phldrT="[Text]" custT="1"/>
      <dgm:spPr/>
      <dgm:t>
        <a:bodyPr/>
        <a:lstStyle/>
        <a:p>
          <a:r>
            <a:rPr lang="en-US" sz="3600" dirty="0" smtClean="0"/>
            <a:t/>
          </a:r>
          <a:br>
            <a:rPr lang="en-US" sz="3600" dirty="0" smtClean="0"/>
          </a:br>
          <a:r>
            <a:rPr lang="en-US" sz="3600" dirty="0" err="1" smtClean="0"/>
            <a:t>PaaS</a:t>
          </a:r>
          <a:endParaRPr lang="en-US" sz="3600" dirty="0"/>
        </a:p>
      </dgm:t>
    </dgm:pt>
    <dgm:pt modelId="{E152D974-CF22-444E-ACD0-CD5B3D957BF7}" type="parTrans" cxnId="{618DEBC7-2FA9-4986-8C08-9DC1CDE91B71}">
      <dgm:prSet/>
      <dgm:spPr/>
      <dgm:t>
        <a:bodyPr/>
        <a:lstStyle/>
        <a:p>
          <a:endParaRPr lang="en-US"/>
        </a:p>
      </dgm:t>
    </dgm:pt>
    <dgm:pt modelId="{A270D34C-0FC7-4F2A-91CD-4C017C74A336}" type="sibTrans" cxnId="{618DEBC7-2FA9-4986-8C08-9DC1CDE91B71}">
      <dgm:prSet/>
      <dgm:spPr/>
      <dgm:t>
        <a:bodyPr/>
        <a:lstStyle/>
        <a:p>
          <a:endParaRPr lang="en-US"/>
        </a:p>
      </dgm:t>
    </dgm:pt>
    <dgm:pt modelId="{873429A2-A2AB-4A53-9BC3-F0D55049B82A}">
      <dgm:prSet phldrT="[Text]" custT="1"/>
      <dgm:spPr/>
      <dgm:t>
        <a:bodyPr/>
        <a:lstStyle/>
        <a:p>
          <a:r>
            <a:rPr lang="en-US" sz="3600" dirty="0" err="1" smtClean="0"/>
            <a:t>IaaS</a:t>
          </a:r>
          <a:endParaRPr lang="en-US" sz="3600" dirty="0"/>
        </a:p>
      </dgm:t>
    </dgm:pt>
    <dgm:pt modelId="{5B6D9028-CAFC-48EF-9C02-5BC1DC9F87C0}" type="parTrans" cxnId="{E9707AF0-09AE-4917-97F2-AA0C9A1C52F3}">
      <dgm:prSet/>
      <dgm:spPr/>
      <dgm:t>
        <a:bodyPr/>
        <a:lstStyle/>
        <a:p>
          <a:endParaRPr lang="en-US"/>
        </a:p>
      </dgm:t>
    </dgm:pt>
    <dgm:pt modelId="{91A0D7C9-2A19-4D23-BC95-83AC629F9032}" type="sibTrans" cxnId="{E9707AF0-09AE-4917-97F2-AA0C9A1C52F3}">
      <dgm:prSet/>
      <dgm:spPr/>
      <dgm:t>
        <a:bodyPr/>
        <a:lstStyle/>
        <a:p>
          <a:endParaRPr lang="en-US"/>
        </a:p>
      </dgm:t>
    </dgm:pt>
    <dgm:pt modelId="{A176150E-DDFD-47B7-A4A9-A42FBC0B288A}">
      <dgm:prSet phldrT="[Text]" custT="1"/>
      <dgm:spPr/>
      <dgm:t>
        <a:bodyPr/>
        <a:lstStyle/>
        <a:p>
          <a:r>
            <a:rPr lang="en-US" sz="3600" dirty="0" smtClean="0"/>
            <a:t>SaaS</a:t>
          </a:r>
          <a:endParaRPr lang="en-US" sz="3600" dirty="0"/>
        </a:p>
      </dgm:t>
    </dgm:pt>
    <dgm:pt modelId="{8697F889-E4E0-4930-AD88-5214C6C61C21}" type="parTrans" cxnId="{32C79955-F079-4D95-9CC3-D20EC17CC2D2}">
      <dgm:prSet/>
      <dgm:spPr/>
      <dgm:t>
        <a:bodyPr/>
        <a:lstStyle/>
        <a:p>
          <a:endParaRPr lang="en-US"/>
        </a:p>
      </dgm:t>
    </dgm:pt>
    <dgm:pt modelId="{619BF15D-C70C-4873-9AD0-E34CEAF57345}" type="sibTrans" cxnId="{32C79955-F079-4D95-9CC3-D20EC17CC2D2}">
      <dgm:prSet/>
      <dgm:spPr/>
      <dgm:t>
        <a:bodyPr/>
        <a:lstStyle/>
        <a:p>
          <a:endParaRPr lang="en-US"/>
        </a:p>
      </dgm:t>
    </dgm:pt>
    <dgm:pt modelId="{940344A5-832F-4199-B242-5A8D30018062}" type="pres">
      <dgm:prSet presAssocID="{F93DA238-2BAD-42F4-9130-9F5740CDCEA3}" presName="compositeShape" presStyleCnt="0">
        <dgm:presLayoutVars>
          <dgm:chMax val="7"/>
          <dgm:dir/>
          <dgm:resizeHandles val="exact"/>
        </dgm:presLayoutVars>
      </dgm:prSet>
      <dgm:spPr/>
    </dgm:pt>
    <dgm:pt modelId="{181081AC-2D05-4288-8C32-9ACC3AAD3B1A}" type="pres">
      <dgm:prSet presAssocID="{A2DBD474-B705-48E1-9810-5DA156ABF9AD}" presName="circ1" presStyleLbl="vennNode1" presStyleIdx="0" presStyleCnt="3" custLinFactNeighborY="58114"/>
      <dgm:spPr/>
      <dgm:t>
        <a:bodyPr/>
        <a:lstStyle/>
        <a:p>
          <a:endParaRPr lang="en-US"/>
        </a:p>
      </dgm:t>
    </dgm:pt>
    <dgm:pt modelId="{5D6D4D95-64AA-428B-94F1-6F53C4B2D317}" type="pres">
      <dgm:prSet presAssocID="{A2DBD474-B705-48E1-9810-5DA156ABF9A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07ED8-F48C-42F4-841C-9CFBC8FA67FC}" type="pres">
      <dgm:prSet presAssocID="{873429A2-A2AB-4A53-9BC3-F0D55049B82A}" presName="circ2" presStyleLbl="vennNode1" presStyleIdx="1" presStyleCnt="3" custLinFactNeighborX="-14923" custLinFactNeighborY="-67333"/>
      <dgm:spPr/>
      <dgm:t>
        <a:bodyPr/>
        <a:lstStyle/>
        <a:p>
          <a:endParaRPr lang="en-US"/>
        </a:p>
      </dgm:t>
    </dgm:pt>
    <dgm:pt modelId="{235085CC-7E69-4AEA-AD77-512F6DCA22A8}" type="pres">
      <dgm:prSet presAssocID="{873429A2-A2AB-4A53-9BC3-F0D55049B82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FE6E7-C7F7-4394-8A70-0E9E245B65FD}" type="pres">
      <dgm:prSet presAssocID="{A176150E-DDFD-47B7-A4A9-A42FBC0B288A}" presName="circ3" presStyleLbl="vennNode1" presStyleIdx="2" presStyleCnt="3" custLinFactNeighborX="-5704" custLinFactNeighborY="-67333"/>
      <dgm:spPr/>
      <dgm:t>
        <a:bodyPr/>
        <a:lstStyle/>
        <a:p>
          <a:endParaRPr lang="en-US"/>
        </a:p>
      </dgm:t>
    </dgm:pt>
    <dgm:pt modelId="{DAC70214-4A17-40B9-A370-054604985669}" type="pres">
      <dgm:prSet presAssocID="{A176150E-DDFD-47B7-A4A9-A42FBC0B288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33B190-C8F0-4205-A019-7086A5A7513C}" type="presOf" srcId="{A176150E-DDFD-47B7-A4A9-A42FBC0B288A}" destId="{9FCFE6E7-C7F7-4394-8A70-0E9E245B65FD}" srcOrd="0" destOrd="0" presId="urn:microsoft.com/office/officeart/2005/8/layout/venn1"/>
    <dgm:cxn modelId="{2DF009FF-2A28-4B91-B052-0BB89D976DBC}" type="presOf" srcId="{A176150E-DDFD-47B7-A4A9-A42FBC0B288A}" destId="{DAC70214-4A17-40B9-A370-054604985669}" srcOrd="1" destOrd="0" presId="urn:microsoft.com/office/officeart/2005/8/layout/venn1"/>
    <dgm:cxn modelId="{381FCC03-BDEC-439C-8EC1-88511973DF8F}" type="presOf" srcId="{A2DBD474-B705-48E1-9810-5DA156ABF9AD}" destId="{5D6D4D95-64AA-428B-94F1-6F53C4B2D317}" srcOrd="1" destOrd="0" presId="urn:microsoft.com/office/officeart/2005/8/layout/venn1"/>
    <dgm:cxn modelId="{C27BA249-1EB7-446F-B888-7B55D809B6FE}" type="presOf" srcId="{873429A2-A2AB-4A53-9BC3-F0D55049B82A}" destId="{E9307ED8-F48C-42F4-841C-9CFBC8FA67FC}" srcOrd="0" destOrd="0" presId="urn:microsoft.com/office/officeart/2005/8/layout/venn1"/>
    <dgm:cxn modelId="{E9707AF0-09AE-4917-97F2-AA0C9A1C52F3}" srcId="{F93DA238-2BAD-42F4-9130-9F5740CDCEA3}" destId="{873429A2-A2AB-4A53-9BC3-F0D55049B82A}" srcOrd="1" destOrd="0" parTransId="{5B6D9028-CAFC-48EF-9C02-5BC1DC9F87C0}" sibTransId="{91A0D7C9-2A19-4D23-BC95-83AC629F9032}"/>
    <dgm:cxn modelId="{F94F9993-EC2D-489D-B60E-9B8415203C3B}" type="presOf" srcId="{F93DA238-2BAD-42F4-9130-9F5740CDCEA3}" destId="{940344A5-832F-4199-B242-5A8D30018062}" srcOrd="0" destOrd="0" presId="urn:microsoft.com/office/officeart/2005/8/layout/venn1"/>
    <dgm:cxn modelId="{32C79955-F079-4D95-9CC3-D20EC17CC2D2}" srcId="{F93DA238-2BAD-42F4-9130-9F5740CDCEA3}" destId="{A176150E-DDFD-47B7-A4A9-A42FBC0B288A}" srcOrd="2" destOrd="0" parTransId="{8697F889-E4E0-4930-AD88-5214C6C61C21}" sibTransId="{619BF15D-C70C-4873-9AD0-E34CEAF57345}"/>
    <dgm:cxn modelId="{1291FE1E-F266-4683-832C-6B67B9E86B45}" type="presOf" srcId="{873429A2-A2AB-4A53-9BC3-F0D55049B82A}" destId="{235085CC-7E69-4AEA-AD77-512F6DCA22A8}" srcOrd="1" destOrd="0" presId="urn:microsoft.com/office/officeart/2005/8/layout/venn1"/>
    <dgm:cxn modelId="{2DDBD172-EE5A-49EF-A7F6-A642E947D471}" type="presOf" srcId="{A2DBD474-B705-48E1-9810-5DA156ABF9AD}" destId="{181081AC-2D05-4288-8C32-9ACC3AAD3B1A}" srcOrd="0" destOrd="0" presId="urn:microsoft.com/office/officeart/2005/8/layout/venn1"/>
    <dgm:cxn modelId="{618DEBC7-2FA9-4986-8C08-9DC1CDE91B71}" srcId="{F93DA238-2BAD-42F4-9130-9F5740CDCEA3}" destId="{A2DBD474-B705-48E1-9810-5DA156ABF9AD}" srcOrd="0" destOrd="0" parTransId="{E152D974-CF22-444E-ACD0-CD5B3D957BF7}" sibTransId="{A270D34C-0FC7-4F2A-91CD-4C017C74A336}"/>
    <dgm:cxn modelId="{11AA9A7F-7289-436C-9BEA-6A5A8B1909F7}" type="presParOf" srcId="{940344A5-832F-4199-B242-5A8D30018062}" destId="{181081AC-2D05-4288-8C32-9ACC3AAD3B1A}" srcOrd="0" destOrd="0" presId="urn:microsoft.com/office/officeart/2005/8/layout/venn1"/>
    <dgm:cxn modelId="{249880E1-E019-43B7-A324-A4697B2AC9E6}" type="presParOf" srcId="{940344A5-832F-4199-B242-5A8D30018062}" destId="{5D6D4D95-64AA-428B-94F1-6F53C4B2D317}" srcOrd="1" destOrd="0" presId="urn:microsoft.com/office/officeart/2005/8/layout/venn1"/>
    <dgm:cxn modelId="{602C30D0-BA77-4C01-AC96-42F8C26D70B1}" type="presParOf" srcId="{940344A5-832F-4199-B242-5A8D30018062}" destId="{E9307ED8-F48C-42F4-841C-9CFBC8FA67FC}" srcOrd="2" destOrd="0" presId="urn:microsoft.com/office/officeart/2005/8/layout/venn1"/>
    <dgm:cxn modelId="{47439E36-365E-44F1-893E-29B0C62C199D}" type="presParOf" srcId="{940344A5-832F-4199-B242-5A8D30018062}" destId="{235085CC-7E69-4AEA-AD77-512F6DCA22A8}" srcOrd="3" destOrd="0" presId="urn:microsoft.com/office/officeart/2005/8/layout/venn1"/>
    <dgm:cxn modelId="{3430A95E-EE79-4DDC-B501-A54DD2EA08EB}" type="presParOf" srcId="{940344A5-832F-4199-B242-5A8D30018062}" destId="{9FCFE6E7-C7F7-4394-8A70-0E9E245B65FD}" srcOrd="4" destOrd="0" presId="urn:microsoft.com/office/officeart/2005/8/layout/venn1"/>
    <dgm:cxn modelId="{6105ADCF-170F-43D5-A322-F712B3F793E7}" type="presParOf" srcId="{940344A5-832F-4199-B242-5A8D30018062}" destId="{DAC70214-4A17-40B9-A370-05460498566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B9F11D-20AA-4E86-9E84-80B49E192FC0}">
      <dsp:nvSpPr>
        <dsp:cNvPr id="0" name=""/>
        <dsp:cNvSpPr/>
      </dsp:nvSpPr>
      <dsp:spPr>
        <a:xfrm>
          <a:off x="2743200" y="0"/>
          <a:ext cx="2743199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/>
          </a:r>
          <a:b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Users</a:t>
          </a:r>
          <a:endParaRPr lang="en-US" sz="4000" b="0" strike="sngStrike" kern="1200" dirty="0"/>
        </a:p>
      </dsp:txBody>
      <dsp:txXfrm>
        <a:off x="2743200" y="0"/>
        <a:ext cx="2743199" cy="1737254"/>
      </dsp:txXfrm>
    </dsp:sp>
    <dsp:sp modelId="{30F034F8-BB2F-49BB-BE98-17062A35B1F8}">
      <dsp:nvSpPr>
        <dsp:cNvPr id="0" name=""/>
        <dsp:cNvSpPr/>
      </dsp:nvSpPr>
      <dsp:spPr>
        <a:xfrm>
          <a:off x="1371600" y="1737254"/>
          <a:ext cx="5486399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Applications</a:t>
          </a:r>
          <a:endParaRPr lang="en-US" sz="4000" kern="1200" dirty="0"/>
        </a:p>
      </dsp:txBody>
      <dsp:txXfrm>
        <a:off x="2331720" y="1737254"/>
        <a:ext cx="3566160" cy="1737254"/>
      </dsp:txXfrm>
    </dsp:sp>
    <dsp:sp modelId="{7CAA145F-D33E-4502-BFF7-96106DD05A4E}">
      <dsp:nvSpPr>
        <dsp:cNvPr id="0" name=""/>
        <dsp:cNvSpPr/>
      </dsp:nvSpPr>
      <dsp:spPr>
        <a:xfrm>
          <a:off x="0" y="3474508"/>
          <a:ext cx="8229600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Virtual Machines</a:t>
          </a:r>
          <a:endParaRPr lang="en-US" sz="4000" b="0" kern="1200" dirty="0"/>
        </a:p>
      </dsp:txBody>
      <dsp:txXfrm>
        <a:off x="1440179" y="3474508"/>
        <a:ext cx="5349240" cy="1737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B9F11D-20AA-4E86-9E84-80B49E192FC0}">
      <dsp:nvSpPr>
        <dsp:cNvPr id="0" name=""/>
        <dsp:cNvSpPr/>
      </dsp:nvSpPr>
      <dsp:spPr>
        <a:xfrm>
          <a:off x="2743200" y="0"/>
          <a:ext cx="2743199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/>
          </a:r>
          <a:b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SaaS</a:t>
          </a:r>
          <a:endParaRPr lang="en-US" sz="4000" b="0" strike="sngStrike" kern="1200" dirty="0"/>
        </a:p>
      </dsp:txBody>
      <dsp:txXfrm>
        <a:off x="2743200" y="0"/>
        <a:ext cx="2743199" cy="1737254"/>
      </dsp:txXfrm>
    </dsp:sp>
    <dsp:sp modelId="{30F034F8-BB2F-49BB-BE98-17062A35B1F8}">
      <dsp:nvSpPr>
        <dsp:cNvPr id="0" name=""/>
        <dsp:cNvSpPr/>
      </dsp:nvSpPr>
      <dsp:spPr>
        <a:xfrm>
          <a:off x="1371600" y="1737254"/>
          <a:ext cx="5486399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PaaS</a:t>
          </a:r>
          <a:endParaRPr lang="en-US" sz="4000" kern="1200" dirty="0"/>
        </a:p>
      </dsp:txBody>
      <dsp:txXfrm>
        <a:off x="2331720" y="1737254"/>
        <a:ext cx="3566160" cy="1737254"/>
      </dsp:txXfrm>
    </dsp:sp>
    <dsp:sp modelId="{7CAA145F-D33E-4502-BFF7-96106DD05A4E}">
      <dsp:nvSpPr>
        <dsp:cNvPr id="0" name=""/>
        <dsp:cNvSpPr/>
      </dsp:nvSpPr>
      <dsp:spPr>
        <a:xfrm>
          <a:off x="0" y="3474508"/>
          <a:ext cx="8229600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IaaS</a:t>
          </a:r>
          <a:endParaRPr lang="en-US" sz="4000" b="0" kern="1200" dirty="0"/>
        </a:p>
      </dsp:txBody>
      <dsp:txXfrm>
        <a:off x="1440179" y="3474508"/>
        <a:ext cx="5349240" cy="17372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B9F11D-20AA-4E86-9E84-80B49E192FC0}">
      <dsp:nvSpPr>
        <dsp:cNvPr id="0" name=""/>
        <dsp:cNvSpPr/>
      </dsp:nvSpPr>
      <dsp:spPr>
        <a:xfrm>
          <a:off x="2743200" y="472845"/>
          <a:ext cx="2743199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/>
          </a:r>
          <a:b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kern="12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SaaS</a:t>
          </a:r>
          <a:endParaRPr lang="en-US" sz="4000" b="0" strike="sngStrike" kern="1200" dirty="0"/>
        </a:p>
      </dsp:txBody>
      <dsp:txXfrm>
        <a:off x="2743200" y="472845"/>
        <a:ext cx="2743199" cy="1737254"/>
      </dsp:txXfrm>
    </dsp:sp>
    <dsp:sp modelId="{30F034F8-BB2F-49BB-BE98-17062A35B1F8}">
      <dsp:nvSpPr>
        <dsp:cNvPr id="0" name=""/>
        <dsp:cNvSpPr/>
      </dsp:nvSpPr>
      <dsp:spPr>
        <a:xfrm>
          <a:off x="1371600" y="1737254"/>
          <a:ext cx="5486399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PaaS</a:t>
          </a:r>
          <a:endParaRPr lang="en-US" sz="4000" kern="1200" dirty="0"/>
        </a:p>
      </dsp:txBody>
      <dsp:txXfrm>
        <a:off x="2331720" y="1737254"/>
        <a:ext cx="3566160" cy="1737254"/>
      </dsp:txXfrm>
    </dsp:sp>
    <dsp:sp modelId="{7CAA145F-D33E-4502-BFF7-96106DD05A4E}">
      <dsp:nvSpPr>
        <dsp:cNvPr id="0" name=""/>
        <dsp:cNvSpPr/>
      </dsp:nvSpPr>
      <dsp:spPr>
        <a:xfrm>
          <a:off x="0" y="2819094"/>
          <a:ext cx="8229600" cy="1737254"/>
        </a:xfrm>
        <a:prstGeom prst="trapezoid">
          <a:avLst>
            <a:gd name="adj" fmla="val 78952"/>
          </a:avLst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IaaS</a:t>
          </a:r>
          <a:endParaRPr lang="en-US" sz="4000" b="0" kern="1200" dirty="0"/>
        </a:p>
      </dsp:txBody>
      <dsp:txXfrm>
        <a:off x="1440179" y="2819094"/>
        <a:ext cx="5349240" cy="17372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65FCB-10A6-474B-822C-6E19F7A7CBF5}">
      <dsp:nvSpPr>
        <dsp:cNvPr id="0" name=""/>
        <dsp:cNvSpPr/>
      </dsp:nvSpPr>
      <dsp:spPr>
        <a:xfrm rot="10800000">
          <a:off x="0" y="0"/>
          <a:ext cx="2522727" cy="560606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 rot="-10800000">
        <a:off x="441477" y="0"/>
        <a:ext cx="1639772" cy="560606"/>
      </dsp:txXfrm>
    </dsp:sp>
    <dsp:sp modelId="{3B5AF90D-C4B5-4CF7-939C-3A07F7E4BAF9}">
      <dsp:nvSpPr>
        <dsp:cNvPr id="0" name=""/>
        <dsp:cNvSpPr/>
      </dsp:nvSpPr>
      <dsp:spPr>
        <a:xfrm rot="10800000">
          <a:off x="420454" y="560606"/>
          <a:ext cx="1681818" cy="560606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 rot="-10800000">
        <a:off x="714772" y="560606"/>
        <a:ext cx="1093181" cy="560606"/>
      </dsp:txXfrm>
    </dsp:sp>
    <dsp:sp modelId="{961AC493-9C6E-45B2-B248-5A3424BB1216}">
      <dsp:nvSpPr>
        <dsp:cNvPr id="0" name=""/>
        <dsp:cNvSpPr/>
      </dsp:nvSpPr>
      <dsp:spPr>
        <a:xfrm rot="10800000">
          <a:off x="840909" y="1121212"/>
          <a:ext cx="840909" cy="560606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-10800000">
        <a:off x="840909" y="1121212"/>
        <a:ext cx="840909" cy="5606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081AC-2D05-4288-8C32-9ACC3AAD3B1A}">
      <dsp:nvSpPr>
        <dsp:cNvPr id="0" name=""/>
        <dsp:cNvSpPr/>
      </dsp:nvSpPr>
      <dsp:spPr>
        <a:xfrm>
          <a:off x="1308897" y="1176280"/>
          <a:ext cx="1868674" cy="18686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/>
          </a:r>
          <a:br>
            <a:rPr lang="en-US" sz="3600" kern="1200" dirty="0" smtClean="0"/>
          </a:br>
          <a:r>
            <a:rPr lang="en-US" sz="3600" kern="1200" dirty="0" err="1" smtClean="0"/>
            <a:t>PaaS</a:t>
          </a:r>
          <a:endParaRPr lang="en-US" sz="3600" kern="1200" dirty="0"/>
        </a:p>
      </dsp:txBody>
      <dsp:txXfrm>
        <a:off x="1558054" y="1503298"/>
        <a:ext cx="1370361" cy="840903"/>
      </dsp:txXfrm>
    </dsp:sp>
    <dsp:sp modelId="{E9307ED8-F48C-42F4-841C-9CFBC8FA67FC}">
      <dsp:nvSpPr>
        <dsp:cNvPr id="0" name=""/>
        <dsp:cNvSpPr/>
      </dsp:nvSpPr>
      <dsp:spPr>
        <a:xfrm>
          <a:off x="1704315" y="6"/>
          <a:ext cx="1868674" cy="18686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IaaS</a:t>
          </a:r>
          <a:endParaRPr lang="en-US" sz="3600" kern="1200" dirty="0"/>
        </a:p>
      </dsp:txBody>
      <dsp:txXfrm>
        <a:off x="2275818" y="482747"/>
        <a:ext cx="1121204" cy="1027771"/>
      </dsp:txXfrm>
    </dsp:sp>
    <dsp:sp modelId="{9FCFE6E7-C7F7-4394-8A70-0E9E245B65FD}">
      <dsp:nvSpPr>
        <dsp:cNvPr id="0" name=""/>
        <dsp:cNvSpPr/>
      </dsp:nvSpPr>
      <dsp:spPr>
        <a:xfrm>
          <a:off x="528028" y="6"/>
          <a:ext cx="1868674" cy="18686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SaaS</a:t>
          </a:r>
          <a:endParaRPr lang="en-US" sz="3600" kern="1200" dirty="0"/>
        </a:p>
      </dsp:txBody>
      <dsp:txXfrm>
        <a:off x="703995" y="482747"/>
        <a:ext cx="1121204" cy="1027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08033-7B0A-425B-A9E0-8EADD3129C99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F4F9C-4DC8-4F42-9154-33B81DE164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77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50F21-6683-4AB0-B585-9C6D1ECE009D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0B2DC-A877-45E8-B394-DCA5FA594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067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ndowsazure.com/en-us/documentation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gist.github.com/codingoutloud/e1a904253b94404430a6" TargetMode="External"/><Relationship Id="rId4" Type="http://schemas.openxmlformats.org/officeDocument/2006/relationships/hyperlink" Target="https://gist.github.com/codingoutloud/27fba9ffc35678774c9a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CA28B0-4C0E-4F1B-9419-B7973E98DA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772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http://azuremap.azurewebsites.net</a:t>
            </a:r>
          </a:p>
          <a:p>
            <a:r>
              <a:rPr lang="en-US" smtClean="0"/>
              <a:t>http://bit.ly/10trillion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16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60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991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</a:t>
            </a:r>
            <a:r>
              <a:rPr lang="en-US" baseline="0" dirty="0" smtClean="0"/>
              <a:t> Windows Azure over other options, e.g. </a:t>
            </a:r>
            <a:r>
              <a:rPr lang="en-US" baseline="0" dirty="0" err="1" smtClean="0"/>
              <a:t>RackSpace</a:t>
            </a:r>
            <a:r>
              <a:rPr lang="en-US" baseline="0" dirty="0" smtClean="0"/>
              <a:t>, Amazon, Google, or my ISP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Magically infinite scale</a:t>
            </a:r>
          </a:p>
          <a:p>
            <a:r>
              <a:rPr lang="en-US" dirty="0" smtClean="0"/>
              <a:t>Lower TCO</a:t>
            </a:r>
          </a:p>
          <a:p>
            <a:r>
              <a:rPr lang="en-US" dirty="0" smtClean="0"/>
              <a:t>All staffers now do “strategic” 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44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– SaaS,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IaaS</a:t>
            </a:r>
            <a:endParaRPr lang="en-US" baseline="0" dirty="0" smtClean="0"/>
          </a:p>
          <a:p>
            <a:r>
              <a:rPr lang="en-US" dirty="0" smtClean="0"/>
              <a:t>Software – no hardware – no racks</a:t>
            </a:r>
          </a:p>
          <a:p>
            <a:r>
              <a:rPr lang="en-US" dirty="0" smtClean="0"/>
              <a:t>Someone else’s data center – that you’ve never seen, and would not</a:t>
            </a:r>
            <a:r>
              <a:rPr lang="en-US" baseline="0" dirty="0" smtClean="0"/>
              <a:t> be allowed into anyway if you showed up, and couldn’t find your “apps” if you did get in</a:t>
            </a:r>
          </a:p>
          <a:p>
            <a:r>
              <a:rPr lang="en-US" baseline="0" dirty="0" smtClean="0"/>
              <a:t>Rented – not owned</a:t>
            </a:r>
          </a:p>
          <a:p>
            <a:r>
              <a:rPr lang="en-US" baseline="0" dirty="0" smtClean="0"/>
              <a:t>Commodity hardware – value optimized, but not optimized against failure</a:t>
            </a:r>
          </a:p>
          <a:p>
            <a:r>
              <a:rPr lang="en-US" baseline="0" dirty="0" smtClean="0"/>
              <a:t>Relying on – trust!</a:t>
            </a:r>
          </a:p>
          <a:p>
            <a:r>
              <a:rPr lang="en-US" baseline="0" dirty="0" smtClean="0"/>
              <a:t>Multitenant services – noisy neighbors, busy signals, transparent service “incidents”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98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think this may be from Jim O’Neil.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F26BC-AE00-4EAF-AB01-E02373D3FB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24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5444B2-C8A4-4896-BEFB-4D5F70CB82F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5444B2-C8A4-4896-BEFB-4D5F70CB82F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5444B2-C8A4-4896-BEFB-4D5F70CB82F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04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91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Windows Azure, Google Compute Engine, and Amazon Web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030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PowerShell is an important tool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Show script that would create a VM</a:t>
            </a:r>
          </a:p>
          <a:p>
            <a:endParaRPr lang="en-US" baseline="0" dirty="0" smtClean="0"/>
          </a:p>
          <a:p>
            <a:r>
              <a:rPr lang="en-US" baseline="0" dirty="0" smtClean="0"/>
              <a:t>[optional] Show two VMs running and talking to each other</a:t>
            </a:r>
          </a:p>
          <a:p>
            <a:endParaRPr lang="en-US" baseline="0" dirty="0" smtClean="0"/>
          </a:p>
          <a:p>
            <a:r>
              <a:rPr lang="en-US" smtClean="0"/>
              <a:t>Script </a:t>
            </a:r>
            <a:r>
              <a:rPr lang="en-US" dirty="0" smtClean="0"/>
              <a:t>Center, Scripting Doc: </a:t>
            </a:r>
            <a:r>
              <a:rPr lang="en-US" sz="1050" dirty="0" smtClean="0">
                <a:hlinkClick r:id="rId3"/>
              </a:rPr>
              <a:t>http://www.windowsazure.com/en-us/documentation/</a:t>
            </a:r>
            <a:r>
              <a:rPr lang="en-US" sz="1050" dirty="0" smtClean="0"/>
              <a:t> </a:t>
            </a:r>
            <a:endParaRPr lang="en-US" sz="1600" dirty="0" smtClean="0"/>
          </a:p>
          <a:p>
            <a:r>
              <a:rPr lang="en-US" dirty="0" smtClean="0"/>
              <a:t>Simple XPLAT CLI to create Ubuntu VM: </a:t>
            </a:r>
            <a:r>
              <a:rPr lang="en-US" sz="900" dirty="0" smtClean="0">
                <a:hlinkClick r:id="rId4"/>
              </a:rPr>
              <a:t>https://gist.github.com/codingoutloud/27fba9ffc35678774c9a</a:t>
            </a:r>
            <a:r>
              <a:rPr lang="en-US" sz="900" dirty="0" smtClean="0"/>
              <a:t> </a:t>
            </a:r>
          </a:p>
          <a:p>
            <a:r>
              <a:rPr lang="en-US" dirty="0" smtClean="0"/>
              <a:t>More complex PowerShell script example (CS VMs and DB): </a:t>
            </a:r>
            <a:r>
              <a:rPr lang="en-US" sz="900" dirty="0" smtClean="0">
                <a:hlinkClick r:id="rId5"/>
              </a:rPr>
              <a:t>https://gist.github.com/codingoutloud/e1a904253b94404430a6</a:t>
            </a:r>
            <a:r>
              <a:rPr lang="en-US" sz="900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73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</a:t>
            </a:r>
            <a:r>
              <a:rPr lang="en-US" baseline="0" dirty="0" smtClean="0"/>
              <a:t> Windows Azure over other options, e.g. </a:t>
            </a:r>
            <a:r>
              <a:rPr lang="en-US" baseline="0" dirty="0" err="1" smtClean="0"/>
              <a:t>RackSpace</a:t>
            </a:r>
            <a:r>
              <a:rPr lang="en-US" baseline="0" dirty="0" smtClean="0"/>
              <a:t>, Amazon, Google, or my ISP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1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</a:t>
            </a:r>
            <a:r>
              <a:rPr lang="en-US" baseline="0" dirty="0" smtClean="0"/>
              <a:t> Windows Azure over other options, e.g. </a:t>
            </a:r>
            <a:r>
              <a:rPr lang="en-US" baseline="0" dirty="0" err="1" smtClean="0"/>
              <a:t>RackSpace</a:t>
            </a:r>
            <a:r>
              <a:rPr lang="en-US" baseline="0" dirty="0" smtClean="0"/>
              <a:t>, Amazon, Google, or my ISP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 Present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7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Magic Quadrant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IaaS</a:t>
            </a:r>
            <a:r>
              <a:rPr lang="en-US" baseline="0" dirty="0" smtClean="0"/>
              <a:t>: </a:t>
            </a:r>
          </a:p>
          <a:p>
            <a:r>
              <a:rPr lang="en-US" dirty="0" smtClean="0"/>
              <a:t>http://www.gartner.com/technology/reprints.do?id=1-1IMDMZ8&amp;ct=130819&amp;st=sb</a:t>
            </a:r>
          </a:p>
          <a:p>
            <a:endParaRPr lang="en-US" dirty="0" smtClean="0"/>
          </a:p>
          <a:p>
            <a:r>
              <a:rPr lang="en-US" dirty="0" smtClean="0"/>
              <a:t>Magic Quadrant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PaaS</a:t>
            </a:r>
            <a:r>
              <a:rPr lang="en-US" baseline="0" dirty="0" smtClean="0"/>
              <a:t>:</a:t>
            </a:r>
          </a:p>
          <a:p>
            <a:r>
              <a:rPr lang="en-US" dirty="0" smtClean="0"/>
              <a:t>http://www.gartner.com/technology/reprints.do?ct=140108&amp;id=1-1P502BX&amp;st=sb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Magic Quadrant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IaaS</a:t>
            </a:r>
            <a:r>
              <a:rPr lang="en-US" baseline="0" dirty="0" smtClean="0"/>
              <a:t>: </a:t>
            </a:r>
          </a:p>
          <a:p>
            <a:r>
              <a:rPr lang="en-US" dirty="0" smtClean="0"/>
              <a:t>http://www.gartner.com/technology/reprints.do?id=1-1IMDMZ8&amp;ct=130819&amp;st=sb</a:t>
            </a:r>
          </a:p>
          <a:p>
            <a:endParaRPr lang="en-US" dirty="0" smtClean="0"/>
          </a:p>
          <a:p>
            <a:r>
              <a:rPr lang="en-US" dirty="0" smtClean="0"/>
              <a:t>Magic Quadrant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PaaS</a:t>
            </a:r>
            <a:r>
              <a:rPr lang="en-US" baseline="0" dirty="0" smtClean="0"/>
              <a:t>:</a:t>
            </a:r>
          </a:p>
          <a:p>
            <a:r>
              <a:rPr lang="en-US" dirty="0" smtClean="0"/>
              <a:t>http://www.gartner.com/technology/reprints.do?ct=140108&amp;id=1-1P502BX&amp;st=sb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641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Run yourself</a:t>
            </a:r>
            <a:r>
              <a:rPr lang="en-US" baseline="0" dirty="0" smtClean="0"/>
              <a:t> vs. Rent as a Service</a:t>
            </a:r>
          </a:p>
          <a:p>
            <a:r>
              <a:rPr lang="en-US" baseline="0" dirty="0" smtClean="0"/>
              <a:t>Services available from Microsoft and Partners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37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 smtClean="0"/>
              <a:t>http://www.failsalon.com/wp-content/uploads/2008/06/fail_train_tracks.jpg</a:t>
            </a:r>
          </a:p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1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</a:t>
            </a:r>
            <a:r>
              <a:rPr lang="en-US" baseline="0" dirty="0" smtClean="0"/>
              <a:t> Windows Azure over other options, e.g. </a:t>
            </a:r>
            <a:r>
              <a:rPr lang="en-US" baseline="0" dirty="0" err="1" smtClean="0"/>
              <a:t>RackSpace</a:t>
            </a:r>
            <a:r>
              <a:rPr lang="en-US" baseline="0" dirty="0" smtClean="0"/>
              <a:t>, Amazon, Google, or my ISP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1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</a:t>
            </a:r>
            <a:r>
              <a:rPr lang="en-US" baseline="0" dirty="0" smtClean="0"/>
              <a:t> Windows Azure over other options, e.g. </a:t>
            </a:r>
            <a:r>
              <a:rPr lang="en-US" baseline="0" dirty="0" err="1" smtClean="0"/>
              <a:t>RackSpace</a:t>
            </a:r>
            <a:r>
              <a:rPr lang="en-US" baseline="0" dirty="0" smtClean="0"/>
              <a:t>, Amazon, Google, or my ISP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4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65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9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33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31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60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2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5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73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447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529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8" y="1905016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7" y="4345004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20782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5004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87178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21369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15914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61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61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4844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7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82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9" y="1411567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82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527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32307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1767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08948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6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54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789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6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10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5875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82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80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5622500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51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067719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765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34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7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7" y="2303507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8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860309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 bwMode="black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6398" y="989020"/>
            <a:ext cx="6095178" cy="1020789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000" spc="-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6398" y="2030334"/>
            <a:ext cx="6095178" cy="461665"/>
          </a:xfrm>
        </p:spPr>
        <p:txBody>
          <a:bodyPr vert="horz" wrap="square" lIns="0" tIns="0" rIns="0" bIns="0" rtlCol="0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800" kern="1200" dirty="0">
                <a:solidFill>
                  <a:schemeClr val="accent4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24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1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264858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035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16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01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89013"/>
            <a:ext cx="8381901" cy="1945148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  <a:lvl2pPr>
              <a:lnSpc>
                <a:spcPct val="90000"/>
              </a:lnSpc>
              <a:defRPr sz="2600"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 sz="22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0566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694" y="989013"/>
            <a:ext cx="4114800" cy="2332946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600"/>
            </a:lvl2pPr>
            <a:lvl3pPr marL="953785" indent="-288384">
              <a:lnSpc>
                <a:spcPct val="90000"/>
              </a:lnSpc>
              <a:defRPr sz="2400"/>
            </a:lvl3pPr>
            <a:lvl4pPr marL="1227618" indent="-273833">
              <a:lnSpc>
                <a:spcPct val="90000"/>
              </a:lnSpc>
              <a:defRPr sz="2200"/>
            </a:lvl4pPr>
            <a:lvl5pPr marL="1516002" indent="-280447">
              <a:lnSpc>
                <a:spcPct val="9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01" y="989013"/>
            <a:ext cx="4114800" cy="2332946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600"/>
            </a:lvl2pPr>
            <a:lvl3pPr marL="961722" indent="-302936">
              <a:lnSpc>
                <a:spcPct val="90000"/>
              </a:lnSpc>
              <a:defRPr sz="2400"/>
            </a:lvl3pPr>
            <a:lvl4pPr marL="1227618" indent="-265896">
              <a:lnSpc>
                <a:spcPct val="90000"/>
              </a:lnSpc>
              <a:defRPr sz="2200"/>
            </a:lvl4pPr>
            <a:lvl5pPr marL="1516002" indent="-273833">
              <a:lnSpc>
                <a:spcPct val="9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0902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7914" y="989020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914" y="1401033"/>
            <a:ext cx="4114800" cy="1686616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000"/>
            </a:lvl3pPr>
            <a:lvl4pPr marL="1050354" indent="-228856">
              <a:defRPr sz="1800"/>
            </a:lvl4pPr>
            <a:lvl5pPr marL="1279210" indent="-206367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5" y="989020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01033"/>
            <a:ext cx="4117974" cy="1686616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000"/>
            </a:lvl3pPr>
            <a:lvl4pPr marL="1050354" indent="-236793">
              <a:defRPr sz="1800"/>
            </a:lvl4pPr>
            <a:lvl5pPr marL="1279210" indent="-220919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9226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50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938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342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black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ch.Ed logo.pn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643908" y="504759"/>
            <a:ext cx="2767372" cy="15842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 userDrawn="1"/>
        </p:nvSpPr>
        <p:spPr>
          <a:xfrm>
            <a:off x="646383" y="2383224"/>
            <a:ext cx="500285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63"/>
            <a:r>
              <a:rPr lang="en-US" sz="1700" spc="-3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JUNE 7-10, 2010 | NEW ORLEANS, LA</a:t>
            </a:r>
            <a:endParaRPr lang="en-US" sz="1700" spc="-3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26" name="Picture 2" descr="C:\Users\shane\Pictures\Logos\MICROSOFT (brand)\Microsoft corporate logo white.png"/>
          <p:cNvPicPr>
            <a:picLocks noChangeAspect="1" noChangeArrowheads="1"/>
          </p:cNvPicPr>
          <p:nvPr userDrawn="1"/>
        </p:nvPicPr>
        <p:blipFill>
          <a:blip r:embed="rId4" cstate="print"/>
          <a:stretch>
            <a:fillRect/>
          </a:stretch>
        </p:blipFill>
        <p:spPr bwMode="auto">
          <a:xfrm>
            <a:off x="865990" y="5950439"/>
            <a:ext cx="1814176" cy="414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454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987425"/>
            <a:ext cx="8382000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6060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987425"/>
            <a:ext cx="8382000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6238883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1473738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ckground developer code-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 userDrawn="1"/>
        </p:nvSpPr>
        <p:spPr bwMode="auto">
          <a:xfrm flipH="1">
            <a:off x="380993" y="927100"/>
            <a:ext cx="8806959" cy="5728224"/>
          </a:xfrm>
          <a:prstGeom prst="round1Rect">
            <a:avLst>
              <a:gd name="adj" fmla="val 2999"/>
            </a:avLst>
          </a:prstGeom>
          <a:solidFill>
            <a:schemeClr val="tx1"/>
          </a:solidFill>
          <a:ln w="28575">
            <a:gradFill>
              <a:gsLst>
                <a:gs pos="0">
                  <a:schemeClr val="accent2"/>
                </a:gs>
                <a:gs pos="50000">
                  <a:schemeClr val="accent2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55628" y="1143000"/>
            <a:ext cx="8207375" cy="1606594"/>
          </a:xfrm>
        </p:spPr>
        <p:txBody>
          <a:bodyPr/>
          <a:lstStyle>
            <a:lvl1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8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1pPr>
            <a:lvl2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4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2pPr>
            <a:lvl3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0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3pPr>
            <a:lvl4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18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4pPr>
            <a:lvl5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1600" b="0" kern="1200" dirty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0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59330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5872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28439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7693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83658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86266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87013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07312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37964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05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23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510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51968671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728651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7933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7568015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9936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532200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16719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965907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28043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46017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943603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687713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166423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10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73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689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84729402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3216196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329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5751969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984679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00489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73494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13508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6884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3903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71472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278307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24785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39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84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9413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416152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632196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4762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128640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197669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53130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60776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19903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12423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078528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911267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95968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70249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57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17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4018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33684500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680547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251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840578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devpartner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217472" y="6686428"/>
            <a:ext cx="4709056" cy="311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01600" cap="rnd">
            <a:solidFill>
              <a:schemeClr val="accent1">
                <a:shade val="50000"/>
              </a:schemeClr>
            </a:solidFill>
            <a:round/>
          </a:ln>
          <a:effectLst>
            <a:outerShdw blurRad="12700" dist="50800" sx="1000" sy="1000" algn="ctr" rotWithShape="0">
              <a:srgbClr val="000000"/>
            </a:outerShd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9AA64-45DD-481A-BFE5-857C2A5DC15A}" type="datetimeFigureOut">
              <a:rPr lang="en-US" smtClean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21"/>
          <p:cNvSpPr txBox="1">
            <a:spLocks/>
          </p:cNvSpPr>
          <p:nvPr userDrawn="1"/>
        </p:nvSpPr>
        <p:spPr>
          <a:xfrm>
            <a:off x="1306865" y="6553200"/>
            <a:ext cx="653027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kumimoji="0"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dirty="0" smtClean="0"/>
              <a:t>@codingoutloud • © 2014 Development Partners Software Corporation • </a:t>
            </a:r>
            <a:r>
              <a:rPr lang="en-US" sz="900" b="0" dirty="0" smtClean="0">
                <a:hlinkClick r:id="rId13"/>
              </a:rPr>
              <a:t>www.devpartners.com</a:t>
            </a:r>
            <a:endParaRPr lang="en-US" sz="900" b="0" dirty="0" smtClean="0"/>
          </a:p>
        </p:txBody>
      </p:sp>
    </p:spTree>
    <p:extLst>
      <p:ext uri="{BB962C8B-B14F-4D97-AF65-F5344CB8AC3E}">
        <p14:creationId xmlns:p14="http://schemas.microsoft.com/office/powerpoint/2010/main" val="14346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204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91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24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1901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989013"/>
            <a:ext cx="8381901" cy="1945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0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000" b="0" kern="1200" cap="none" spc="-150" dirty="0" smtClean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effectLst/>
          <a:latin typeface="+mj-lt"/>
          <a:ea typeface="+mn-ea"/>
          <a:cs typeface="Arial" charset="0"/>
        </a:defRPr>
      </a:lvl1pPr>
    </p:titleStyle>
    <p:bodyStyle>
      <a:lvl1pPr marL="460375" indent="-46037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8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1pPr>
      <a:lvl2pPr marL="855663" indent="-395288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6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2pPr>
      <a:lvl3pPr marL="1258888" indent="-40322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4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2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000" kern="1200" dirty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33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91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2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5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ostonazur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3.0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blog.codingoutloud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codingoutloud.files.wordpress.com/2006/10/mvp_fullcolor_forscreen1.pn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elizabethboconnor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2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3.png"/><Relationship Id="rId9" Type="http://schemas.microsoft.com/office/2007/relationships/diagramDrawing" Target="../diagrams/drawing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manage.windowsazure.com/" TargetMode="External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st.github.com/codingoutloud/e1a904253b94404430a6" TargetMode="External"/><Relationship Id="rId5" Type="http://schemas.openxmlformats.org/officeDocument/2006/relationships/hyperlink" Target="https://gist.github.com/codingoutloud/27fba9ffc35678774c9a" TargetMode="External"/><Relationship Id="rId10" Type="http://schemas.openxmlformats.org/officeDocument/2006/relationships/image" Target="../media/image32.png"/><Relationship Id="rId4" Type="http://schemas.openxmlformats.org/officeDocument/2006/relationships/hyperlink" Target="http://www.windowsazure.com/en-us/documentation/" TargetMode="External"/><Relationship Id="rId9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azuremap.blob.core.windows.net/apps/bingmap-geojson-display.html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wazimpac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windowsazure.com/en-us/case-studie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rtner.com/technology/reprints.do?id=1-1IMDMZ8&amp;ct=130819&amp;st=sb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rtner.com/technology/reprints.do?ct=140108&amp;id=1-1P502BX&amp;st=sb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image" Target="../media/image41.emf"/><Relationship Id="rId18" Type="http://schemas.openxmlformats.org/officeDocument/2006/relationships/image" Target="../media/image46.emf"/><Relationship Id="rId26" Type="http://schemas.openxmlformats.org/officeDocument/2006/relationships/image" Target="../media/image54.jpeg"/><Relationship Id="rId3" Type="http://schemas.openxmlformats.org/officeDocument/2006/relationships/diagramData" Target="../diagrams/data5.xml"/><Relationship Id="rId21" Type="http://schemas.openxmlformats.org/officeDocument/2006/relationships/image" Target="../media/image49.jpeg"/><Relationship Id="rId7" Type="http://schemas.microsoft.com/office/2007/relationships/diagramDrawing" Target="../diagrams/drawing5.xml"/><Relationship Id="rId12" Type="http://schemas.openxmlformats.org/officeDocument/2006/relationships/image" Target="../media/image40.emf"/><Relationship Id="rId17" Type="http://schemas.openxmlformats.org/officeDocument/2006/relationships/image" Target="../media/image45.jpeg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4.emf"/><Relationship Id="rId20" Type="http://schemas.openxmlformats.org/officeDocument/2006/relationships/image" Target="../media/image48.emf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39.emf"/><Relationship Id="rId24" Type="http://schemas.openxmlformats.org/officeDocument/2006/relationships/image" Target="../media/image52.png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43.emf"/><Relationship Id="rId23" Type="http://schemas.openxmlformats.org/officeDocument/2006/relationships/image" Target="../media/image51.jpeg"/><Relationship Id="rId28" Type="http://schemas.openxmlformats.org/officeDocument/2006/relationships/image" Target="../media/image56.jpeg"/><Relationship Id="rId10" Type="http://schemas.openxmlformats.org/officeDocument/2006/relationships/image" Target="../media/image38.emf"/><Relationship Id="rId19" Type="http://schemas.openxmlformats.org/officeDocument/2006/relationships/image" Target="../media/image47.emf"/><Relationship Id="rId4" Type="http://schemas.openxmlformats.org/officeDocument/2006/relationships/diagramLayout" Target="../diagrams/layout5.xml"/><Relationship Id="rId9" Type="http://schemas.openxmlformats.org/officeDocument/2006/relationships/image" Target="../media/image37.emf"/><Relationship Id="rId14" Type="http://schemas.openxmlformats.org/officeDocument/2006/relationships/image" Target="../media/image42.emf"/><Relationship Id="rId22" Type="http://schemas.openxmlformats.org/officeDocument/2006/relationships/image" Target="../media/image50.png"/><Relationship Id="rId27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manage.windowsazure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stonazure.org/" TargetMode="External"/><Relationship Id="rId2" Type="http://schemas.openxmlformats.org/officeDocument/2006/relationships/hyperlink" Target="http://blog.codingoutloud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://codingoutloud.files.wordpress.com/2006/10/mvp_fullcolor_forscreen1.png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09070" y="384049"/>
            <a:ext cx="8525860" cy="3469275"/>
          </a:xfrm>
          <a:solidFill>
            <a:srgbClr val="C0C0C0">
              <a:alpha val="58038"/>
            </a:srgb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b="1" dirty="0" smtClean="0"/>
              <a:t>Meet Windows Azure, </a:t>
            </a:r>
            <a:br>
              <a:rPr lang="en-US" b="1" dirty="0" smtClean="0"/>
            </a:br>
            <a:r>
              <a:rPr lang="en-US" b="1" dirty="0" smtClean="0"/>
              <a:t>Your Next Data Center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3200" i="1" dirty="0" smtClean="0"/>
              <a:t>nearing the tipping point</a:t>
            </a:r>
            <a:endParaRPr lang="en-US" b="1" i="1" dirty="0" smtClean="0">
              <a:solidFill>
                <a:schemeClr val="tx2"/>
              </a:solidFill>
            </a:endParaRPr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097365"/>
            <a:ext cx="7543801" cy="1158605"/>
          </a:xfrm>
        </p:spPr>
        <p:txBody>
          <a:bodyPr rtlCol="0" anchor="ctr">
            <a:noAutofit/>
          </a:bodyPr>
          <a:lstStyle/>
          <a:p>
            <a:pPr marL="342900" indent="-342900">
              <a:lnSpc>
                <a:spcPct val="90000"/>
              </a:lnSpc>
              <a:defRPr/>
            </a:pPr>
            <a:r>
              <a:rPr lang="en-US" sz="2800" b="1" dirty="0" err="1" smtClean="0"/>
              <a:t>VirtG</a:t>
            </a:r>
            <a:r>
              <a:rPr lang="en-US" sz="2800" b="1" dirty="0" smtClean="0"/>
              <a:t> Virtualization Deep Dive Day</a:t>
            </a:r>
            <a:endParaRPr lang="en-US" sz="2800" b="1" dirty="0"/>
          </a:p>
          <a:p>
            <a:pPr marL="342900" indent="-342900">
              <a:lnSpc>
                <a:spcPct val="90000"/>
              </a:lnSpc>
              <a:defRPr/>
            </a:pPr>
            <a:r>
              <a:rPr lang="en-US" sz="2800" b="1" dirty="0" smtClean="0"/>
              <a:t>12-March-2014</a:t>
            </a:r>
          </a:p>
          <a:p>
            <a:pPr marL="342900" indent="-342900">
              <a:lnSpc>
                <a:spcPct val="90000"/>
              </a:lnSpc>
              <a:defRPr/>
            </a:pPr>
            <a:r>
              <a:rPr lang="en-US" sz="2800" b="1" dirty="0" smtClean="0"/>
              <a:t>(3:00-4:00)</a:t>
            </a:r>
            <a:endParaRPr lang="en-US" sz="2800" b="1" dirty="0"/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838200" y="5598120"/>
            <a:ext cx="32766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pitchFamily="34" charset="0"/>
              </a:rPr>
              <a:t>Boston </a:t>
            </a:r>
            <a:r>
              <a:rPr lang="en-US" b="1" dirty="0">
                <a:latin typeface="Calibri" pitchFamily="34" charset="0"/>
              </a:rPr>
              <a:t>Azure User Group</a:t>
            </a:r>
          </a:p>
          <a:p>
            <a:pPr eaLnBrk="1" hangingPunct="1"/>
            <a:r>
              <a:rPr lang="en-US" dirty="0">
                <a:latin typeface="Calibri" pitchFamily="34" charset="0"/>
                <a:hlinkClick r:id="rId3"/>
              </a:rPr>
              <a:t>http</a:t>
            </a:r>
            <a:r>
              <a:rPr lang="en-US" dirty="0" smtClean="0">
                <a:latin typeface="Calibri" pitchFamily="34" charset="0"/>
                <a:hlinkClick r:id="rId3"/>
              </a:rPr>
              <a:t>://www.bostonazure.org</a:t>
            </a:r>
            <a:endParaRPr lang="en-US" dirty="0">
              <a:latin typeface="Calibri" pitchFamily="34" charset="0"/>
            </a:endParaRPr>
          </a:p>
          <a:p>
            <a:pPr eaLnBrk="1" hangingPunct="1"/>
            <a:r>
              <a:rPr lang="en-US" b="1" dirty="0">
                <a:latin typeface="Calibri" pitchFamily="34" charset="0"/>
              </a:rPr>
              <a:t>@bostonazure</a:t>
            </a:r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4876801" y="5598120"/>
            <a:ext cx="35052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Calibri" pitchFamily="34" charset="0"/>
              </a:rPr>
              <a:t>Bill Wilder</a:t>
            </a:r>
            <a:br>
              <a:rPr lang="en-US" b="1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  <a:hlinkClick r:id="rId4"/>
              </a:rPr>
              <a:t>http://blog.codingoutloud.com</a:t>
            </a:r>
            <a:endParaRPr lang="en-US" dirty="0">
              <a:latin typeface="Calibri" pitchFamily="34" charset="0"/>
            </a:endParaRPr>
          </a:p>
          <a:p>
            <a:pPr eaLnBrk="1" hangingPunct="1"/>
            <a:r>
              <a:rPr lang="en-US" b="1" dirty="0">
                <a:latin typeface="Calibri" pitchFamily="34" charset="0"/>
              </a:rPr>
              <a:t>@codingoutloud</a:t>
            </a:r>
          </a:p>
        </p:txBody>
      </p:sp>
      <p:pic>
        <p:nvPicPr>
          <p:cNvPr id="4107" name="Picture 2" descr="Boston Azure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050" y="6207522"/>
            <a:ext cx="15240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66865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6"/>
              </a:rPr>
              <a:t> 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</a:t>
            </a:r>
            <a:b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 rot="1562121">
            <a:off x="7300533" y="3990478"/>
            <a:ext cx="2155308" cy="1831425"/>
            <a:chOff x="918060" y="1906524"/>
            <a:chExt cx="7003385" cy="4567425"/>
          </a:xfrm>
        </p:grpSpPr>
        <p:sp>
          <p:nvSpPr>
            <p:cNvPr id="9" name="Rounded Rectangle 8"/>
            <p:cNvSpPr/>
            <p:nvPr/>
          </p:nvSpPr>
          <p:spPr>
            <a:xfrm>
              <a:off x="918060" y="1906524"/>
              <a:ext cx="7003385" cy="4567425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205465" y="2060035"/>
              <a:ext cx="4428575" cy="151555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HELLO</a:t>
              </a:r>
            </a:p>
            <a:p>
              <a:pPr algn="ctr"/>
              <a:r>
                <a:rPr lang="en-US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my name is</a:t>
              </a:r>
              <a:endParaRPr lang="en-US" sz="2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22555" y="3733495"/>
              <a:ext cx="6394395" cy="243596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29900" y="4729516"/>
              <a:ext cx="5785405" cy="4353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chemeClr val="tx2"/>
                  </a:solidFill>
                  <a:latin typeface="Script MT Bold" pitchFamily="66" charset="0"/>
                </a:rPr>
                <a:t>Bill Wilder</a:t>
              </a:r>
              <a:endParaRPr lang="en-US" sz="3200" dirty="0">
                <a:solidFill>
                  <a:schemeClr val="tx2"/>
                </a:solidFill>
                <a:latin typeface="Script MT Bold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274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30" y="1926600"/>
            <a:ext cx="8229600" cy="1143000"/>
          </a:xfrm>
        </p:spPr>
        <p:txBody>
          <a:bodyPr/>
          <a:lstStyle/>
          <a:p>
            <a:r>
              <a:rPr lang="en-US" dirty="0" smtClean="0"/>
              <a:t>My name is Bill Wilder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20814136">
            <a:off x="123468" y="620387"/>
            <a:ext cx="8116777" cy="5716368"/>
            <a:chOff x="918060" y="1906524"/>
            <a:chExt cx="7003385" cy="4965304"/>
          </a:xfrm>
        </p:grpSpPr>
        <p:sp>
          <p:nvSpPr>
            <p:cNvPr id="4" name="Rounded Rectangle 3"/>
            <p:cNvSpPr/>
            <p:nvPr/>
          </p:nvSpPr>
          <p:spPr>
            <a:xfrm>
              <a:off x="918060" y="1906524"/>
              <a:ext cx="7003385" cy="4567425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205464" y="1940654"/>
              <a:ext cx="4428576" cy="17543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HELLO</a:t>
              </a:r>
            </a:p>
            <a:p>
              <a:pPr algn="ctr"/>
              <a:r>
                <a:rPr lang="en-US" sz="5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my name is</a:t>
              </a:r>
              <a:endParaRPr lang="en-US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222555" y="3733495"/>
              <a:ext cx="6394395" cy="243596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04595" y="3850905"/>
              <a:ext cx="5785405" cy="30209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0" dirty="0" smtClean="0">
                  <a:solidFill>
                    <a:schemeClr val="tx2"/>
                  </a:solidFill>
                  <a:latin typeface="Script MT Bold" pitchFamily="66" charset="0"/>
                </a:rPr>
                <a:t>Bill Wilder</a:t>
              </a:r>
              <a:br>
                <a:rPr lang="en-US" sz="8000" dirty="0" smtClean="0">
                  <a:solidFill>
                    <a:schemeClr val="tx2"/>
                  </a:solidFill>
                  <a:latin typeface="Script MT Bold" pitchFamily="66" charset="0"/>
                </a:rPr>
              </a:br>
              <a:r>
                <a:rPr lang="en-US" sz="6000" dirty="0"/>
                <a:t>@</a:t>
              </a:r>
              <a:r>
                <a:rPr lang="en-US" sz="6000" b="1" dirty="0"/>
                <a:t>codingoutloud</a:t>
              </a:r>
              <a:endParaRPr lang="en-US" sz="8000" b="1" dirty="0"/>
            </a:p>
            <a:p>
              <a:pPr algn="ctr"/>
              <a:endParaRPr lang="en-US" sz="8000" dirty="0">
                <a:solidFill>
                  <a:schemeClr val="tx2"/>
                </a:solidFill>
                <a:latin typeface="Script MT Bold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757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61687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21195392">
            <a:off x="1230934" y="671531"/>
            <a:ext cx="5489145" cy="929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Who is this guy???</a:t>
            </a:r>
            <a:endParaRPr lang="en-US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0"/>
            <a:ext cx="9172682" cy="685799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sz="4400" i="1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251" y="1651872"/>
            <a:ext cx="4309152" cy="3218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://codingoutloud.files.wordpress.com/2006/10/mvp_fullcolor_forscreen1.png?w=9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495" y="4731588"/>
            <a:ext cx="1091852" cy="172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990" y="203168"/>
            <a:ext cx="3810000" cy="18762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957" y="4731588"/>
            <a:ext cx="2517446" cy="1631999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5805746" y="6125073"/>
            <a:ext cx="3684390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www.devpartners.com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690443" y="1906525"/>
            <a:ext cx="3349445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/>
              <a:t>www.bostonazure.org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-9341" y="-51514"/>
            <a:ext cx="4885836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/>
              <a:t>www.cloudarchitecturepatterns.com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71" y="622319"/>
            <a:ext cx="4285654" cy="562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60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535"/>
            <a:ext cx="8377730" cy="548090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just makes economic sense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Resistance is futile: barriers to adoption are increasingly non-technical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</a:t>
            </a:r>
            <a:r>
              <a:rPr lang="en-US" dirty="0" smtClean="0"/>
              <a:t>earing the tipping point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Come on </a:t>
            </a:r>
            <a:r>
              <a:rPr lang="en-US" dirty="0" smtClean="0"/>
              <a:t>in, </a:t>
            </a:r>
            <a:r>
              <a:rPr lang="en-US" dirty="0" smtClean="0"/>
              <a:t>the water’s fine!!</a:t>
            </a:r>
          </a:p>
        </p:txBody>
      </p:sp>
    </p:spTree>
    <p:extLst>
      <p:ext uri="{BB962C8B-B14F-4D97-AF65-F5344CB8AC3E}">
        <p14:creationId xmlns:p14="http://schemas.microsoft.com/office/powerpoint/2010/main" val="398113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What do you mean by “cloud”?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44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24417"/>
            <a:ext cx="9139424" cy="808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224940"/>
            <a:ext cx="9143999" cy="913485"/>
          </a:xfrm>
        </p:spPr>
        <p:txBody>
          <a:bodyPr>
            <a:normAutofit/>
          </a:bodyPr>
          <a:lstStyle/>
          <a:p>
            <a:r>
              <a:rPr lang="en-US" b="1" dirty="0" smtClean="0"/>
              <a:t>“The Cloud” – </a:t>
            </a:r>
            <a:r>
              <a:rPr lang="en-US" dirty="0" smtClean="0"/>
              <a:t>vendor viewpoint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" y="6489190"/>
            <a:ext cx="9139423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Copyright © 2013 Elizabeth B. O’Connor • used with permission </a:t>
            </a:r>
            <a:r>
              <a:rPr lang="en-US" dirty="0"/>
              <a:t>•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www.elizabeth</a:t>
            </a:r>
            <a:r>
              <a:rPr lang="en-US" b="1" dirty="0" smtClean="0">
                <a:hlinkClick r:id="rId4"/>
              </a:rPr>
              <a:t>b</a:t>
            </a:r>
            <a:r>
              <a:rPr lang="en-US" dirty="0" smtClean="0">
                <a:hlinkClick r:id="rId4"/>
              </a:rPr>
              <a:t>oconnor.com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6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Cloud in a Nutshell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9070" y="1297535"/>
            <a:ext cx="85258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</a:rPr>
              <a:t>Your</a:t>
            </a:r>
            <a:r>
              <a:rPr lang="en-US" sz="3600" b="1" dirty="0" smtClean="0"/>
              <a:t> apps </a:t>
            </a:r>
            <a:r>
              <a:rPr lang="en-US" sz="3600" dirty="0" smtClean="0"/>
              <a:t>running </a:t>
            </a:r>
            <a:r>
              <a:rPr lang="en-US" sz="3600" dirty="0"/>
              <a:t>in </a:t>
            </a:r>
            <a:r>
              <a:rPr lang="en-US" sz="3600" b="1" dirty="0"/>
              <a:t>someone else’s data center</a:t>
            </a:r>
            <a:r>
              <a:rPr lang="en-US" sz="3600" dirty="0"/>
              <a:t> </a:t>
            </a:r>
            <a:r>
              <a:rPr lang="en-US" sz="3600" dirty="0" smtClean="0"/>
              <a:t>on </a:t>
            </a:r>
            <a:r>
              <a:rPr lang="en-US" sz="3600" b="1" dirty="0" smtClean="0">
                <a:solidFill>
                  <a:srgbClr val="00B0F0"/>
                </a:solidFill>
              </a:rPr>
              <a:t>rented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b="1" dirty="0" smtClean="0"/>
              <a:t>commodity hardware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0B0F0"/>
                </a:solidFill>
              </a:rPr>
              <a:t>relying on</a:t>
            </a:r>
            <a:r>
              <a:rPr lang="en-US" sz="3600" dirty="0" smtClean="0"/>
              <a:t> </a:t>
            </a:r>
            <a:r>
              <a:rPr lang="en-US" sz="3600" b="1" dirty="0" smtClean="0"/>
              <a:t>multitenant services</a:t>
            </a:r>
            <a:r>
              <a:rPr lang="en-US" sz="3600" dirty="0" smtClean="0"/>
              <a:t>.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Resource allocation</a:t>
            </a:r>
            <a:r>
              <a:rPr lang="en-US" sz="3600" dirty="0" smtClean="0"/>
              <a:t> is typically </a:t>
            </a:r>
            <a:r>
              <a:rPr lang="en-US" sz="3600" b="1" dirty="0" smtClean="0"/>
              <a:t>automated</a:t>
            </a:r>
            <a:r>
              <a:rPr lang="en-US" sz="3600" dirty="0" smtClean="0"/>
              <a:t>.</a:t>
            </a:r>
          </a:p>
          <a:p>
            <a:endParaRPr lang="en-US" sz="3600" dirty="0" smtClean="0"/>
          </a:p>
          <a:p>
            <a:r>
              <a:rPr lang="en-US" sz="3600" dirty="0" smtClean="0"/>
              <a:t>Scaling unlimited if </a:t>
            </a:r>
            <a:r>
              <a:rPr lang="en-US" sz="3600" b="1" dirty="0" smtClean="0"/>
              <a:t>horizontal</a:t>
            </a:r>
            <a:r>
              <a:rPr lang="en-US" sz="3600" dirty="0" smtClean="0"/>
              <a:t>, somewhat limited if </a:t>
            </a:r>
            <a:r>
              <a:rPr lang="en-US" sz="3600" b="1" dirty="0" smtClean="0"/>
              <a:t>vertical</a:t>
            </a:r>
            <a:r>
              <a:rPr lang="en-US" sz="3600" dirty="0" smtClean="0"/>
              <a:t>, and is </a:t>
            </a:r>
            <a:r>
              <a:rPr lang="en-US" sz="3600" b="1" dirty="0" smtClean="0"/>
              <a:t>bi-directional</a:t>
            </a:r>
            <a:r>
              <a:rPr lang="en-US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877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77871"/>
            <a:ext cx="8682225" cy="51764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Using the public cloud (</a:t>
            </a:r>
            <a:r>
              <a:rPr lang="en-US" sz="3600" b="1" i="1" dirty="0" smtClean="0"/>
              <a:t>for anything</a:t>
            </a:r>
            <a:r>
              <a:rPr lang="en-US" sz="3600" dirty="0" smtClean="0"/>
              <a:t>) means:</a:t>
            </a:r>
          </a:p>
          <a:p>
            <a:r>
              <a:rPr lang="en-US" sz="3600" dirty="0" smtClean="0"/>
              <a:t>Taking a dependency on the public Internet</a:t>
            </a:r>
          </a:p>
          <a:p>
            <a:r>
              <a:rPr lang="en-US" sz="3600" dirty="0" smtClean="0"/>
              <a:t>Taking a dependency on a Cloud Vendor</a:t>
            </a:r>
          </a:p>
          <a:p>
            <a:r>
              <a:rPr lang="en-US" sz="3600" dirty="0" smtClean="0"/>
              <a:t>Replaces </a:t>
            </a:r>
            <a:r>
              <a:rPr lang="en-US" sz="3600" dirty="0"/>
              <a:t>or augments resources we’d otherwise </a:t>
            </a:r>
            <a:r>
              <a:rPr lang="en-US" sz="3600" dirty="0" smtClean="0"/>
              <a:t>own</a:t>
            </a:r>
          </a:p>
          <a:p>
            <a:r>
              <a:rPr lang="en-US" sz="3600" b="1" dirty="0"/>
              <a:t>Some loss of </a:t>
            </a:r>
            <a:r>
              <a:rPr lang="en-US" sz="3600" b="1" dirty="0" smtClean="0"/>
              <a:t>control</a:t>
            </a:r>
            <a:endParaRPr lang="en-US" sz="3600" b="1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3600" dirty="0" smtClean="0"/>
              <a:t>But </a:t>
            </a:r>
            <a:r>
              <a:rPr lang="en-US" sz="3600" dirty="0"/>
              <a:t>many </a:t>
            </a:r>
            <a:r>
              <a:rPr lang="en-US" sz="3600" b="1" dirty="0"/>
              <a:t>practical</a:t>
            </a:r>
            <a:r>
              <a:rPr lang="en-US" sz="3600" dirty="0"/>
              <a:t> uses </a:t>
            </a:r>
            <a:r>
              <a:rPr lang="en-US" sz="3600" b="1" dirty="0"/>
              <a:t>that work</a:t>
            </a:r>
            <a:r>
              <a:rPr lang="en-US" sz="3600" dirty="0"/>
              <a:t> (stay tuned </a:t>
            </a:r>
            <a:r>
              <a:rPr lang="en-US" sz="3600" dirty="0">
                <a:sym typeface="Wingdings" panose="05000000000000000000" pitchFamily="2" charset="2"/>
              </a:rPr>
              <a:t>)</a:t>
            </a: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As professionals:</a:t>
            </a:r>
          </a:p>
          <a:p>
            <a:r>
              <a:rPr lang="en-US" dirty="0" smtClean="0"/>
              <a:t>New concepts &amp; skills to be learned &amp; applied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" y="-224940"/>
            <a:ext cx="9143999" cy="913485"/>
          </a:xfrm>
        </p:spPr>
        <p:txBody>
          <a:bodyPr>
            <a:normAutofit/>
          </a:bodyPr>
          <a:lstStyle/>
          <a:p>
            <a:r>
              <a:rPr lang="en-US" b="1" dirty="0" smtClean="0"/>
              <a:t>“The Cloud” – </a:t>
            </a:r>
            <a:r>
              <a:rPr lang="en-US" dirty="0" smtClean="0"/>
              <a:t>practitioner viewpoint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21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07" y="117510"/>
            <a:ext cx="8229600" cy="1143000"/>
          </a:xfrm>
        </p:spPr>
        <p:txBody>
          <a:bodyPr/>
          <a:lstStyle/>
          <a:p>
            <a:r>
              <a:rPr lang="en-US" b="1" dirty="0" smtClean="0"/>
              <a:t>NIST</a:t>
            </a:r>
            <a:r>
              <a:rPr lang="en-US" dirty="0" smtClean="0"/>
              <a:t> – Cloud Platform Taxonomy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55851" y="2360926"/>
            <a:ext cx="7086600" cy="3843818"/>
            <a:chOff x="1590386" y="1188720"/>
            <a:chExt cx="7086600" cy="512509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571586" y="1188720"/>
              <a:ext cx="0" cy="3276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590386" y="4454531"/>
              <a:ext cx="1981200" cy="1859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3571586" y="4458034"/>
              <a:ext cx="51054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104065" y="4207745"/>
            <a:ext cx="4953000" cy="2309192"/>
            <a:chOff x="4038600" y="3651144"/>
            <a:chExt cx="4953000" cy="307892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7466400" y="4554407"/>
              <a:ext cx="2604" cy="550993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71686" y="4554855"/>
              <a:ext cx="0" cy="1755091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998566" y="3651144"/>
              <a:ext cx="324075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2">
                      <a:lumMod val="75000"/>
                    </a:schemeClr>
                  </a:solidFill>
                </a:rPr>
                <a:t>Essential Characteristics</a:t>
              </a:r>
              <a:endParaRPr 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38600" y="6278662"/>
              <a:ext cx="2163093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On-demand self-service</a:t>
              </a:r>
              <a:endParaRPr 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70354" y="5124623"/>
              <a:ext cx="1470338" cy="779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Broad network </a:t>
              </a:r>
              <a:b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access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6429086" y="4567271"/>
              <a:ext cx="0" cy="1220952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593730" y="5788223"/>
              <a:ext cx="161345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Resource Pooling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04882" y="5096073"/>
              <a:ext cx="1435906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Rapid Elasticity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8492836" y="4558956"/>
              <a:ext cx="0" cy="1730326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332941" y="6278662"/>
              <a:ext cx="1658659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Measured service</a:t>
              </a:r>
              <a:endParaRPr 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397782" y="4554407"/>
              <a:ext cx="2604" cy="550993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4280633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398119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7370064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309333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345782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-115609" y="4721207"/>
            <a:ext cx="3967503" cy="1553977"/>
            <a:chOff x="-181074" y="4335773"/>
            <a:chExt cx="3967503" cy="2071974"/>
          </a:xfrm>
        </p:grpSpPr>
        <p:sp>
          <p:nvSpPr>
            <p:cNvPr id="27" name="TextBox 26"/>
            <p:cNvSpPr txBox="1"/>
            <p:nvPr/>
          </p:nvSpPr>
          <p:spPr>
            <a:xfrm rot="19559761">
              <a:off x="1661039" y="5484507"/>
              <a:ext cx="2125390" cy="615553"/>
            </a:xfrm>
            <a:prstGeom prst="rect">
              <a:avLst/>
            </a:prstGeom>
            <a:noFill/>
            <a:scene3d>
              <a:camera prst="orthographicFront">
                <a:rot lat="20399999" lon="600002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E37222"/>
                  </a:solidFill>
                </a:rPr>
                <a:t>Service Models</a:t>
              </a:r>
              <a:endParaRPr lang="en-US" sz="2400" b="1" dirty="0">
                <a:solidFill>
                  <a:srgbClr val="E37222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076931" y="4707255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410181" y="5342880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727933" y="5978505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2299" y="4335773"/>
              <a:ext cx="2346603" cy="779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Infrastructure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err="1" smtClean="0">
                  <a:solidFill>
                    <a:srgbClr val="E37222"/>
                  </a:solidFill>
                </a:rPr>
                <a:t>IaaS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4923" y="5003025"/>
              <a:ext cx="1919628" cy="779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Platform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err="1" smtClean="0">
                  <a:solidFill>
                    <a:srgbClr val="E37222"/>
                  </a:solidFill>
                </a:rPr>
                <a:t>PaaS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-181074" y="5628045"/>
              <a:ext cx="2456664" cy="77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Software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smtClean="0">
                  <a:solidFill>
                    <a:srgbClr val="E37222"/>
                  </a:solidFill>
                </a:rPr>
                <a:t>SaaS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47201" y="2364706"/>
            <a:ext cx="4986827" cy="2057430"/>
            <a:chOff x="1681735" y="1193760"/>
            <a:chExt cx="4986827" cy="2743240"/>
          </a:xfrm>
        </p:grpSpPr>
        <p:sp>
          <p:nvSpPr>
            <p:cNvPr id="35" name="Oval 34"/>
            <p:cNvSpPr/>
            <p:nvPr/>
          </p:nvSpPr>
          <p:spPr>
            <a:xfrm>
              <a:off x="3480915" y="3590656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480915" y="1297527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480915" y="2061903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3480915" y="2826279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86903" y="1487300"/>
              <a:ext cx="278165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75000"/>
                    </a:schemeClr>
                  </a:solidFill>
                </a:rPr>
                <a:t>Deployment Models</a:t>
              </a:r>
              <a:endParaRPr 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70368" y="1193760"/>
              <a:ext cx="1290032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Private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95310" y="3485595"/>
              <a:ext cx="126509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Hybrid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81735" y="1946509"/>
              <a:ext cx="167866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Community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49812" y="2724535"/>
              <a:ext cx="121058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Public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83323" y="1173405"/>
            <a:ext cx="8795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http://</a:t>
            </a:r>
            <a:r>
              <a:rPr lang="en-US" dirty="0" err="1" smtClean="0"/>
              <a:t>csrc.nist.gov</a:t>
            </a:r>
            <a:r>
              <a:rPr lang="en-US" dirty="0" smtClean="0"/>
              <a:t>/publications/</a:t>
            </a:r>
            <a:r>
              <a:rPr lang="en-US" dirty="0" err="1" smtClean="0"/>
              <a:t>nistpubs</a:t>
            </a:r>
            <a:r>
              <a:rPr lang="en-US" dirty="0" smtClean="0"/>
              <a:t>/800-145/SP800-145.pdf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1711059" y="3267822"/>
            <a:ext cx="2273658" cy="815760"/>
          </a:xfrm>
          <a:prstGeom prst="ellipse">
            <a:avLst/>
          </a:prstGeom>
          <a:solidFill>
            <a:srgbClr val="FFFF00">
              <a:alpha val="22000"/>
            </a:srgbClr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0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“Bring Your Own” ____</a:t>
            </a:r>
            <a:r>
              <a:rPr lang="en-US" dirty="0" smtClean="0"/>
              <a:t> </a:t>
            </a:r>
            <a:r>
              <a:rPr lang="en-US" b="1" dirty="0" smtClean="0"/>
              <a:t>a</a:t>
            </a:r>
            <a:r>
              <a:rPr lang="en-US" dirty="0" smtClean="0"/>
              <a:t>s </a:t>
            </a:r>
            <a:r>
              <a:rPr lang="en-US" b="1" dirty="0" smtClean="0"/>
              <a:t>a</a:t>
            </a:r>
            <a:r>
              <a:rPr lang="en-US" dirty="0" smtClean="0"/>
              <a:t> </a:t>
            </a:r>
            <a:r>
              <a:rPr lang="en-US" b="1" dirty="0" smtClean="0"/>
              <a:t>S</a:t>
            </a:r>
            <a:r>
              <a:rPr lang="en-US" dirty="0" smtClean="0"/>
              <a:t>ervice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114931"/>
              </p:ext>
            </p:extLst>
          </p:nvPr>
        </p:nvGraphicFramePr>
        <p:xfrm>
          <a:off x="457200" y="914402"/>
          <a:ext cx="8229600" cy="521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0" name="AutoShape 2" descr="data:image/png;base64,iVBORw0KGgoAAAANSUhEUgAAAJ8AAAB8CAYAAAB3y2LMAAAAGXRFWHRTb2Z0d2FyZQBBZG9iZSBJbWFnZVJlYWR5ccllPAAAUTFJREFUeNrsfQeAVOXV9nnfOzPbC11QEZAiorCCvS72GlB/azRCNJrmpxhL8sWImMQkmi9qqkajmERRY0Fjb6DGSpcuKCAgVdi+O+Xe9z/n7Xd2UcBFgXh1mNmZO3Pbc5/Tz2F3zqqFL7ow/I/+BwHqH8bUa+atJLxV7Av9fVpduPeZfsb/K/FVFcjPhdoOQA1+PlP+pIj/lvkdgf8xvQ/yY+b2wSwc34u8fYttO+/tCH+U4ysB7tDAOzwhIHagLHbgrbcfO3xz6kSrkxrff7Hp85/gALnI7bvIO7etFv865Z8aff7k8erzznE985vCPz6W90UfB/7zpvYbtp+lWj+OwkcverAYsFhbBzMZHwTEWfr1Uvh62WGWrxJ8xGoj8TGCnrkGVcANw6g7rtVNKxSrCclICFYhqoVjMQLfRHzc8TUQvwZfWwux2hWIn1GImUqCF+eKyAPN2qyVKPfFHXPigSkhFwolDBCYvRCEV+LrKyPFhOM0I369/JeDj5juNsTLKO4BLqExxg3wGNPPTjfL14ecLqZ0kIRQcA2FYkACYxQBMWI1rvNlgLBKP+jGqtCv/YVUg1rNxjP142vwfUnbuRLBNJaYjkQpMRw9FAgVywWeDiuBqEEnlV1jQHhatwBjXFgRDEyodQN8jhhIMOZQLGsgkjge007iuJdWGUg/HWluFqaPgHvaQqR2uVreLPEbiW6GJ7Wa8F+pIrBtbO3SRboP8VXNJeA84DEFrMAyH/MuoNP3mG8Nt2GwSX1PKItUaOaj51C/l8MPQ2JFfMb/a4QC4PittHar8fMr8MVIx9QOeFyzdltGnto3pR6A/k3J3Grlifh8vwbi19ZuOywj0Wa4Dy9SJV2oBP4TaKYzIDQXMPCAp5616NUyl3lAjPRZoPeiSB2dBaC5qJECeCRZSAEvDKRYrsTX9+EzMdboLbTEx+LuSAbjAR2LsGBTTM28G0Xtl/+aLpoQTLM1AYopFUHdFCPxvZGRYsAxMRB+LXa3eBmFF+Q+uhhJAh0BTl8kCTyuWIJ7IjbQYlVdRHV3cU/5MzdRoO9CejvSljE9pKgl4OFaUWDYkACsQMLpDo7UBvGmGIXrkl42nPyGnyNe7wuAVeffNFyDS/62d3dzDSxLDJYNWYyZCYy0f0HA5DMxNQKRtvdEqPTU0Tu7ON4W4LsNL+6Vhu1IJEjWYxqAXIEu4HFxG2j5oi4k06wiNOgcMJ2+J+TvGHqPtOUrQUdsotkwIJGLVzNHeiXuAMc3c/h+NmJVIhKTcJObAuAoxO1tCLpK2teEBB7tl2O8wBO5hvli3mfvrjGAE5HaV2MgCW0gBfQ+/iDtG4tEdQgwQyhD6favwbd5y414Ya6ki5PUbEcXLaGNC7rLOcR1PmYZUZOcxyRG11Bvc6vMRHnKDP3NhLqwBJSQMct8Ul+j7Qp1kaVIF0rzyqJVirrSJNGaAUlPHZUMHGsH3OinGniB3nff2PDUHumL1BRtDKYIjHtI7QvX+yiPk4EEHjE06aj4u5Wor96Gfw7Rorjma/B9hqjFUzg2QJAEyA5JfCaWSHAnas1F5FZ0QSvR5fv6QLKiYzxf6Ra+0SEvKkdGUUzJhdalJPspcczkhVXbYSExsBXtVRliQAVAWibhzVKV1KwdaPVA3kCatRnzXUMKaDymjAt9bzBrkUt9Vfki5XuBf4Noq5hLA4lUBZD7SzovAnAUvlUlPl9F+K8FHyni9xkxK4GnL5y6gGBFrbN6hfX1cWj7YoInypgXVBV5Uk0IcPqUZkJiO6HZjgAoGSVy+lpOKBEaRFKMVmUjuA2/XZUIWFWSKV3VMHJgVAWtlwbcaHFMRWQ0kyoLncVlr74hANRNABp05uYJtdGUkzeL2o7U//A5hy8IgNlIVOHfk2AnA2B7gI+iFE9wzWqKIRTLJblzrSS8KEagfXu+CGaa/WKOZuuYgDgDelavVOSZ0C4LrvQ9ApoGI9MXmwySkKn3A6Z0LFIJcnSzKAYaJbS/UTKdYWh9Y1jWA+ZUBmulM31zGEtc86BwIKR9SmgDifbR3DTG4JBWuRa58htqR0n/UzowGkgolifhKjsNABPssxwxm7c8Qe6UpAGe1vGMayUfeJw7HS/wQMe9SAdXOJIKEvNcSr5biYNnRXoXlHMFWW78flr8Sj2KdEJtWUqVAH8/IZxlrAWlVQPMTRH4agJXDBxoN5BZx4laiMcEtXEEzFnmInAil2tjiRjQWPr0HjE3vZflxqKSm6sKGdyHf55uLhv/L2Y+cqlUB5bhtKFhwAVeJMMAUlu5xDpGNCvgCX2h4z4/a+WKuFPUhNeUJYnf1u4VJYKFdnmAFGXEgAktyuh1LtKga+X+cMwGrcQsOIODadBxf1+5c8iCiFm5oG8Qox4IL9oR6n3lWizTzRMKZUBJMEa+ZBCA+ulI/PxGMu7+m8UuidvbrCj12MIo6ca6tcAzuh/zrUehIx36AnMvucA6bh3vCS+ZjltjQ4XWlIGh/PNCRxAicOxHvyb1QRAe8JhlPaFN6wCYF1uOqwPcd4IzT8OzDKg+N1atsX7lfjEPfPqZG8ODk0qgLfFIi3ViQzLyI32MXOuLTIyNlCN65mf4J6v181Fe/LmyjXWXeo9l4NLUarZf8DG4kmK1AXfi1A+dGSXd+vi4iQoYi1doPYpZwDLJMu6iq+gGWP0PtH7n5/ZFXgxHiV93cSN99UPt8xManBFj2icoPEYyfhLmgT/ux+MgYqE0PyTnqwXME7dK5xTS0hatDCQVjRFS7OoEV22R55QiqESwPqe5yPk905EgJ/5+fkQJVHoahTJ7OX+pn/SqzjnYmLj8tV64f71MWA43P1Zq2kICkIB4P2yjRAh216y6rWW9JQiqylSgHclS5Gprlzs9SfrKWNzNEmc+bf0GWtRZxhPxDBeW57kVjnKENjJAX2iwyQZC64LMxVKNuDaxVuFc2SZ2yd3lcjFmH3TaEPKBaXaIe1Z5JLzf9VlPg8iysnE2R0YtUJ+TtSv/Fuq9bKRcMWiZk/iFTChul9eCIfAEEYGnHjDlrvFdosb9YyQIsxa4vhns+RFWFTF5kviaciTH4zdrvurYLmWpVDqfnbNqzYHHjQjFGkb8WtHMhBbPYBnQsgtSaVsn0B4ndwARHDRgFKMJY00SGI2iL0xygQOpMVb0nR6zps3Z5XlMaNiYcx4TuSb677MeBz80qFwyMpphDQ4hQ4SgAUciNrL6rLpjQ60TWLcUU9a6NuyuNGqIvSm48xSYG0HknT+hDTnrAoJ4QkLoua4iHfZDtYUc3siKUtyPa4/QX2JrjF089osMUMipnGBx53EAYP1iCS1uA48NrXjmzIlbfUK5AZ2BUkyX0tvn3Cr1VnzoaIh04gYuC8Nlu7iLri+nTkxQnxkWYDHfokIO94DONCCB5Xn09D8us4TFMlrou3QjBMJLgBXO4OH6hgiFe03WuQwLahYkC5gMpRxTmSySKT3DhjMP7oy3Og6fqZyT3ibigskID7SKEJpzR24g5ZOsxH0eha9Haia8/YvohlvDfNWgdYogLwnAsCA3yQTW0mWermfWE16gnuk7W8j3GTjF3ubzcZZXdOTYSmh5JsWoH/8Fl+4lvOC+n1li7n6ln3GLFp9c/Vw9+w2+KSeViFcZgWMYiiubbZIOaEWbdICbBAhl6UaR2gY3bhh945ARIi1iYzGDcQQwL2GL2bQn+565KTwgCv2G8FxWQkeHQN8oJjWNa/dSqFauxPfG4tsXiS+QhbM14LvIsBrzAQVxPx33IhecOSaUoteynjIwmBW3Hjg12Djz6sHyrrbCitJZ6HwljAghcEW+eNXuGKMjeq4Va+V6V4VpX6HvYwQv5MchpnJCzL3nfUnkqaeGkQ3LcBPVYCb8psFFzm/zuWZCEzLkzPk1Q+YADDFDJ+8mbWOJdMw88gwu4zkI9O+S6A+0Lip10EiFAOW+MBmVobKFJ/Ct8aSKgcrW3nbgY2RNceYYzWM2935c7/NZz4lbXz9sHU3w9Zx8Xcqynd0npT9KAJokUZ0azY0rRYsQCzzuAYP58IpryX4av6k3MeG0VrqoVhFEJCz5ibwLLnwW1q6oSLKZdvtoi5fcLaHWASkaI0NuTPkqyfVCrxPOIGhVRio8dUD4ho8GWUIzpRHbUcwad24q47gnnZTOrUwR03FoGaZU4ngU7vueuPJ38M+F2wp8ZJL3MsH1wIvDMi9UBuCLW+ZcK8ykzQsbnjJBe5YXuGfA8sQdWIXau629O51ZgwC870VW7LBYAVJk5G9M7LpkALMP8sJxiIn92D5APNvaWOb5wAOd8CA80WuMHq79d1zrV4btyN+oGE6LPWM0ccfyxrgCazj5fzu29o0Nf31fZ7RWuF5fJ7rKG4Lr7ZlsHIqNS/mg1Etix8Nwvafwz2NwtRWbBT4hxBbpezYCIYwrQrtGPEWdx6xdP+OXaSPFhNmYx5Is5srgOrrBffHGuQUb595J1HqS0Dof95R80Nkh5o72NEFluAjjaNFGTN4S6MhFPsvl15T44k0wt9+R9UCoG4EO3nwr8gyGUDC7vnS/aENI8LjuFWgfZRhFTm/1Rbu57YzbydfvIiXuQUsOAc7FQifcGBxCb9/4GSVjB9oiZ073lNk3kT6blFQUif64n+/hx2fjt//zueDjW2buDrF3Omcx/5GNg3LHiIbNmAWpiEUMglaRA8/CNH4+3tr6lF5/cDl00kUhWKxTgCoo0h4/7VzmjMW7DfiFPqZuQWuYLgXe3WAxUc/aqNNgRjv19EfmmRw69d9as9yJXRMulAkUgbnoTItAFauWUZlIs0/gpeSD89nZG8XkPRo1gTGdxApWB2Y6mUGxp7pxie2E59xWeqYCP/lsZaaNuf46M4gr0xhyZBSFojv+1N/xrbPw3WntKXarfO2IewF+0GErAwHf8HD+KU83ZBBLJPXDVhKwBrz5F5q7J7/1hgnLGVdKghmFWVuXWpzS1RM6kiGE+3HusaKxEAWDeH5eLLas3RmxsLMT2cbVwjRojDhkHGxdio3OcOvCkuDiJi3MRDxM5IYAGRhXiC4ZIAa0Bjaz25VZNJa1uSdmhb0JhJYsthxBJzREWjUwibgm11DGnHXCQ2gysw2z6hxEUClgvfHVn/DPU/D50/by81WCZ9nGwk/QOiZrUuSNweF/xzdEnHPA6YIJ7rHqpo2fvBfWzlBpVHmAZPIO5ha4fq6CEK19dIz5Jk3etv1KtbxcV9/TIpiyGE3YTESRzekzOiVnnm5qLrYWfVxb8orphOdE1/pawJ3+qHFmXS+eWmuc67YKLWA2/Gh9ofr3I1sRyGy0I9SxZqMPSqlCN0rgXDOG/el1VoiD8Ot/wre+hY9MuzCfr2D7YIvpfiwfZMzTBT39j+tMZfBEsraEheeu2ZqFtwFI4YnuyBPf4MK6cV8YtC7b5PnuHhZzvrscUk/6egSLLMOdXW31Np0Y4Yt8rR8TCwW2Ok8zlGaqhIlZR55/U7jXkVceqc+yS2QVYCMwkfYZSt+jcBLJxJtDrcKEXFnhwkgi7mhf6FCUMClgQlrIZ+F3p+Ibv20bfFtmcMgIhO+594P+YFKjwFnARowGXtSCA7OJosx7zXme0dLegWxP1zN1uzH2FHkds7ysFM42cwObeE/kOXG4BqLSTSML0MjLio7AGUtMu1xMdozVa7XybFgx5lIRLMbIRteLVDjEMh7X7wnP5RKajBqQCrVO8VLuH9AgNelAjNvUHakegDm3SiW8Dteag38+3zqZlG1pfE3IMI4Rm8Dy0o58houJZOHitR5LGoU+CHjs+wy2/cLzQcPa8N0BtMvO+McWUwukbOU2rYtHkQ13maJ4k8oQcVewLbQeJvycRt/QEI7VfD+gEBCPfVv/J7fOa2m8cW1hR6oOJ9LGCGg/X04zsrk7gxAcA3Jm08AEizrj74zGD9/Od0InQGzpSfSzQFh+DMldOOHFQb0MlVithnXD6DvQ+gF3/sX6Q7nHYJoNrTWqrVfjv+N5umWUd5cYC9+UlEYmqTb2Ha0nCvcdk7wgQPs0hQIY0wm4xq1mFVAt8s3fNkCkC/WtqqCZE8F+Nr71Cq7x17ifj20p7+V59H3G8LM/DPvxPDdKXlyUeWE1YDt2WvgXBWKk3IAu0iCZSTOdBQhYw4J5ITKT2eL8lsxmBAk/Xm3dM9qppM+9Yj0W+z2mrfNQ64e50MY7VW2Jdl0lDDh1pwjJjpxcOExWFOrrfjGuQkVQi7Y6vGZbQeQhkqwxW3fr+bdM0Y1L9fFFsg6beaz437zEGgx5OqLUBRnXkQ8tNoVfUuolrXIvpYt5rhXhpFakrS0T9zZZ3QQYY8UaSx303zIVzGM+JVpVyC0063IdJSFfb0TJD4oBE+qmOBB/5tg4+LZM7C7VzX9iigT32tbmB+P9VCRf3PpRgf9m1vtcNvQsdgtE7ixXptP+wUQlTJxGA08xqdCWsXHca2BrJ3ag9blIX8tQhs084DKd5Gedy5r5Ao08m02kQ4dClS0EposEVQ2q7V+M3yTDY4mJu8MWPJYa/1GUl6FojQsB1ilr3SrgXBl+rFbqfJyBgG0DvKaGhp0ChC7Tx4+pg4smaVBwfEM+ONcpa145qxd9CrwEEK4jVQke7xgW6FxLroMHiYDnpcXpxk8mIZi7gICfrxmrfWZsGK5ysHXDbeG5mBlpR5ANP4k8N6yttHLFPyyWDez59jyrk7WjyF2y+AO48/e3w7T33vlKgfP2u1Pgku98F/r26m0f55xzvnx/a61zW5DF/CZLfgsSDQQEIHkQAg1Kv4rQZJX7beuIDQPTHoQ7YAZ+fY0xEiEvW4m7fM0YaD1PSOCu84X41MVExGALHrP8YLSfwStiLgXP/wMuy8SzzGO6Hmsn18qsaVPgwfvvg0cffhjq6+u/UuD98c93wYXnnA3de3SHKTNnwJQZM+C8b42SNwS9v7UA3BQYDSATed0h/HrjQLKiyha3KW3gYswmEynwAerXWcvvMQsy3lY6nDZS/Npnm8WuqO4kxE9XobN4tgR/M/OdpUbLYCy/zkJYdwvL77joZV5AO7HeqhXLYe7sObByxYr4Tn8Fy6NPPAm33/JrqD7uePj5uLHQobISOnSohKuuugI6dZE3PTzyyCPbVlSDVz+t2Yz5INHi2YQ9jfi1jOfnbGo2cyJb6D48PMaiPNZz0ftbeNEutYsnAcgS7y0Tu/g7S10dRF7StvAKhljr4pv8WDB4mSlfdOm+2+5w/qjRcMFFo2JRhS97mTtvAfx4zJXyQMeMGRP7jEB47/j7ofr4E+Ckk0760vbJ6N0JT2+0CRt+FzG/exhnlvXM9TM5mZJBNcGYmms/kdgmCZuyWNtwyUS+xHH45ZIE29JLJGAy8tmoSAgPgCqUI/O78otrvOTSmPEB8abf7bUQCNsrKrE1y2233SafifUG7b1Xq8/pvXv+eudXZ8AY37BmJONPpMhKJFyNimnUBDacx/R6wrpxAu1aMS3nTJ4nt6WvrvoQfAMnhIPx7WIuTLnh5j+ejPJjpQZAhvk8P18sE4m7+G+rz7bRHf9lLu+gHjf5pReVXPkSmW1rQRh4TMg49xI/nBolu04wV2fjl0kwqxfG9T/jGvKZ0Ilc+dvl+KLPpl0tbcQ1NKlNROQvdSLXq8/lDPwEcq4FfcyoEC6VaVvHcMWXLHiffuZZe0DHDK/eMVw5MSCyPJHJXDNME4/XuZbadaIt4XimU8y1xuIeDe68IodujXttJG6w0k8eAAGx6IUfesvHs/X/cb4tURczaL6MpaamFh76+3i57dPO+H9QWVmxQ/kSbR0Kcy2JuVdb44tsP1vJRLGCvBxOV4PjIl6+mw2/tveWhNfkEJcEh1GmE5Vfp8uZi+kGLJ5SBTExzfzgiPxOU2MDLJo/H+rqaqGsvBx67tEbOmqrsC2rdvmyZdDS0gL9BgxwOt4mANjW0thQD8uXLoV1a9fI9Xbboyf07tt/k9tbtHCh3M/devaEbrv0gOLSUuvHM8u0adPt62677GI/27VHd+i5+26wsaYGpkydDh98sAhKy0rhgGHD2tQJzbIRwfzKpMnw/04fIYE98amnoaGhAfr37w/HHzu8lT9x2rRp8pD3x9/da0B/NG5ag//j5SvkPqxatQpK8RiOHn6U3DcDwAULPoCCwiIoLCqEDh07WT+ujGCZyJqt3HMav6wjDiMvXc2l18d6LIKXASWiQeyu9+s24+KJXvilJ2S7WERdCpFVKJ/xgc8FgerTQqCkv1OBei07lepeLfSc8OdvaMBOe+sNeA1Pcll5GZSXV8DKlarwqc+efeHMc8+L+fDefvMtyGQykE63WH/PrrvuJq1cf7n1lz+Xnx90yCFw5DHHxj576dlnYOb06XiSC6AzAnz9unX4e2no3LkLnP3NC6BEA4sA+vAD/4RP13+K29hV3hgN9Q2QKiiA00aOgKZsBCPa0uuYc7nTxfvNbXfgxf4E/jl+PFR27Ai77d4T5rw/E9avWQN99xoIY8eNg0MOOsADXQ088ODD8M/774OevXrDXXf9BS677Hsw/b13bVbrq2+8IUEz/u8PwJ1//IP+3d1h8ssvyuPu3LUb3HTzryxICbxXX3Ot1EeHHnQwnudyq5t+5wc/hOuu+ZF8PR/BtxRvbCKA/fc/QKfKMz3RSeiO+bqfTKgMlJxusI7POXwkqI9MzvSUCYXrMyNUfxnqN5MOqd+MWLM5zFeFdDkpgaJWgksDLvC6zPvOSNdrmcV0AA6uQbYRhx/MnS2BN3DQIDj19DMs0/xrwgT4aPFip0s98TjMnzcXjj/xRBgyTF2oN159Gd55620J1oVzZsOAffZtBYJ8qfv044/h78yT2xuO1igBjUD2j3v/BuvXr4OJj/4LvqmB/MgDDyDY6uGCiy6y7Pr0E/j9ufNgxccfwxFHHwuLly6xv33wgQcjkNfC0AMPgkcenmAv+qWXfReB8450MJPPzwDsd7+7AyagmCaHMwH0zNO/Id00F48aBeuJkXEhgErgvesiNZ27dYOysjL42dhx8vs/u+kXcNGF37RunhEnnyS/f8NPfwIH7P+CPP+Xffd7MO2dt3E7t+N2Rljj6ALc9t1/+iOUlJTAD7//Xdh9t12ha9euECQS0g8oJMCEZj7TSN2P0xsRKmIGqH1wl6QAui82c56PbvxzgQcwCVlNtkJLafaSTAZ+MXg8nMI4c9Vn4I+w8n1GADOmTpVvEBB8V8mRpKzj+0sXL4KZU9+TwKM72gCPFrrIhmPWrFndNnl77D1r6hSYj6KdGO9oDTxaSkrLYO9B+8jXn6xYIUNztN3169cj++4ZE+unnn4msmVnWP7x8lZWrgKMgCOPcobG1ddcJ4FXfezxFnjG3/fzm8ZKfx8tt/zql1IkSjfM+PuQEePieOrMmfJB4Hnk0Uel6Jxw/3gJaAM848a55Ps/tMClKM9vf3e7BB7poQZ48mZBtq0+Tm3/n/hbtJSWlkhnOKkFsaB9jNTzetBwN4/E1bCweJMn3rbr4bOYj/qxTKKW/IF2R5sWtwnPMjKB55ju57c3A6UvGG850z5BrwsZLF4wH4bs74BVtf+BUFhYCF126S71O1qHQOMvBBpn0X6+YTFt2lS5NomUqZJJhO3jsg4Zy5xdYjXS7ejzFctb1z6f/c0LUV9cEntv8muv29fDq1Uvxnfem4pi8AW575d85ztt7tMNP7seJr/4AnyK27/77r9JQO6z90A45Rsj4I4FC+SFHnvjWGu8GPBc+p1L5b6ee845rX7zx9f+CE479WTJjmUIoof+Md4L+d0Z06hWfLxM/g4BlfRGI/7d8Glmdbx4tpJwaf4iX6cHV2Iq2VLJaaZz/FjO65qwKeMC132Cmj8mtf6W39w78APJ3PViyR8TwFl+7Nb5giSg8PWLLzwPa9euhX0GD7ZMs9c+g+VzX1SwaZ2uqMdsypvXyqjNKwhqREX903Xr7WfLly+HWM231h0LEPCkk1VUVMo36+vq4F7UuYaiEt9vr70lW9JjrzwRP/nVV+TG+vYfYI2Ihx962P72wQfu3+aek9427KBDYNq7b8OLzz8rwUdLj+497AkbNHCvVhEUulkN07W1DEIA0/Liy6/aIACx4MwZM8DV2pChtYe80XbB7ZFh1FrdF7G/XZa656GGvOx2JmLN0e0YMF3iCZYVxSbAJ+A2BFVVYIPVLA465ndrFzEDwvZY5q65j/QZmTYZplYD/zn08CNkLDbdksYTM12eHLpbB6EYHIaKMVmV3REM9PAXYoq3UOl2jsPPdrmsRYXf7MzwY46BXn37fS5TDhw4EMX0PDQ41sNLL7wgH7vuthsccuhh0Lufs4znzJtvwbA/7rNZZGIDbp+Mis9a+u81QIrmT/HmI9FLgOxhgNBGcdeUqdNaFbBvaiHL2vzGPXdvXVSFaV3P7k68GilvF2ONqGPeVtPL2r9Ybel8NMJzVOCl7dhRVhpkRmlU3Ua58+0YitaxEDtXl+Vl3nr63Vlo0dJFNUdHF+2dt9+WlmarrBXU2x5EnYgsRxLLmwxl5Pf7ic3w2DzH86lnnAkHH3wIpFIFNhliJYLj0UcehgVz3nf62FTnYjnyyCM2z9eTn3+hy+bqdCaO75LKX8jdYiQiGS6f6/BkbIv9nb6UirwGS4yxGPaMF9mfRClM2xLhUvX9L/nw463EraBhLvHWtf4QFyduXZ89l+zIW4218h3Q/vXgeQkB3770Mjhq+HCpq0iFed06vMizrQV83113onh+AcorKuCS730Pjjv5lM/NXDE3oBSjWs4u/mDRZl+EI445Fq645lrpWtkLmdCAevKrk+w6zz7ztHyf3BvHH3t0XFFnYFlxU8vqVassi+yjxaWpsdjkvFLjcpn0+mf+dinpxVq/2twUrihvW14nXTv7xJ1flVtnitY/y+cfeSwpNAXk5/PRwD7X7hZU2kwQa28Rf+23wlCmtxda855977YJbjz20IPSsqSlU5eucOBhh8O3Lr5EGgVSXK5RLocnH39MukL67NlHumSMsbFJO0PE0U4O64KClPzzQ8+F05bzmYC+YPb70r1jFtI/T0MmPO4EZR2SLmictsYNcsgRR8R+q1+/fjHn7qYWaZSAiorki+w2xXT//vYYn3v22c8E0oAB/e1d+Mwzm16X9o+c2uZ3I91WxGSrC9H21Cfb+ctrs2sbTArX+DxWu9wGARkj4wrjNgli/ZPzkgPjqdG2X0tgU6n8uJ7nA9LMaJa62lp46814M6PiEtL5BlmDgcBpLsbQ/fff/OyBvItHbhNat76+LgYsf5n04osw6eWXoaCoEObPnSvdLjG/E1rh/jbJ5WHY6fDD4+A779xz7E1Almxby2NPPGnF1dnnnB3X1TaxELuSr08C96UXpKN5U+G+gQg+47ah0N9jTzzVZiTl6quvgSefetqyXmTmxfnA84ZTq6Ijr9+hmaYp3DgJzvJVCzeaTF+bqT74rlRj6L2wWV7gORZSY/HuUzaLhbu+ezYmyFyYRQiH+M7IdmRwGPYzy1rt+th738ExJlux7GP5J9VmkMPXGhRr1ynGMrpYG+Lq0COORPZTeiL5DR97aIIU6xu0eCddkgyMQw4/DEW7EtNvv/lm7DdoXQnkPnsqR/cbr9tb+ZjhR7WyZK+/SUVayBn8Tp7Y27ixBm751c3qxF97XSzKAV46E62Xv9z0y5vt61/ccL10oVjm0lbuicjSFJK7CoFldL7rrrpSZliTCCa2IzCed+65sGzJRzDiG6fkdWsFr60cxEVmlNfxH1R1m/891/0/PqrCiHb8uM6OQsD9o9EGvVLchcoS3E0UMuOt/Bm69rUeeSDHmybc2CuTjmNz+gOnQ9Ly3psqtEYul6r9hkJFZQV8uGgxfPjhYiniiGnIsr33r3fZPaeQGLEX6Yaky3304YfWiChA44BENumLdEAFqZRcn1woFKojgD4yYQJkMuk22VFGULS/8Y5bb4FMOi2NoUH77CNZejqF5VB8n3Xe+cCTKTigSo3BoJCViWrkLwSM22/5jXxNDuDq6qNg4cKF8Jc//kH6166/6Rcw6lvKUUwZ0M+jKF2xfDl8uHCBPK5hBx4sj+nsc86NxXQJRLff+uu87kTugGhb5POjhdiRQBofXaAw0blLN+nY3hv1TSMuozCyoTXTL9oOpKYHfp4TqnMWhcuogC0bCoq4Jcy4BgKjDLVRWE2vn8nRBCX1HXz5BwO+keTXI4CldBw2ZYAFLi5rAJcM9NwN877+jgFcwqteSvgDkrmL7/oW7GJkvpaWtDx/FN8dtO8+sUA/rTN37hwFMGSvPfvuKYFJOtrzTz8tY71lZeXQr38/1BPXxp3z0kFdKPVJo9fNnTVLbtMsFOs8BMUm6Z2W5VDHnD7lPel/ND1p+qIet09VlVQNiF2+f8nFciPXj/u5BdCmdKoHJzwMixc5Md63X384/7xzbGDfREqmegkKvn1OCQP57EgM9izqcpQoYFDVD3VCEvn+7xr/IKV8LfpgoT05VXjzfBP3oaKy0oLLNIaM/Na4Ol4b6vdCCSohi8hNvBcBRX+q2C4Bj+K6ZrB2qACZERp8oQTsd01iwX2Ip1EErJQXRkswn+U89jMsx90YezMIxljCBow2oVBXUO0sxeE/u2EcTPjH/ZJtXnnjDdgj72LvKIs/89cM04k8F0sr1ovU6NhQCJtAECqQ5XKa+UKhBtVIhpPJBSqxgEBnmA+fBnN9w1T79ZUM4p1FA5ZntYKLXIC1ek1XAuGNW/LGPwjY0oZY2/Xy0vPPyQMiJ/KODDxrBJj+y8KxXqj/Ns8icjNNYusCWLa0I8hsnxmtO5qGksoXTOb/OiKmXoweeYmhPMZQrpsU8xpx+SBkXqcgFktUzOtKsBOwHolcmUiAx1Z99DE7JvDATRii0FcoIG8WHZj2K85XB26kWOSNijV9pO0ILd3Tz3wnjJzrRQ6TEfAYflhLKl0v61AUzOX057U3s5Vophczg5hX27Gec+q0SlbevByA7X55g0J7mtpPO/WUHQ50wgMNE46R/GmYQiiRqtstO8CBY0JfL4y80bFh5DOgGc6j2nBoQ/lFfNlM4Kv2HcY24O7NcYsVfceC9gLibbjjYxjF5vrkdjSR+9xz8lj6Dhj4mdnI26OI9Yv+JeNBvD2uBVXkgcomkio9L9Jzgm3bXOGYMPR1Rc8faEd1CfgUN7UQVFqeqJAeajDNqr2KJsZadROwFUrCG3YcK/5mVnTbEAxnOw32pMhdp9Lvzz3//B0CdK3Apw2L+NhXkTeGwRvLYIHmHNCRbqweZz8NTHC9sFXmM2VDRybe+w/8h8xzAh+rculFLG/WROs6DBM0djMx/Ok2Lmbi12iAiI9b2pH1vueI9fSxjfjGqdsv4BjEJy4ZowKcKAWIj4E1bhbTscqI2pzHfiaFPrQOZhYzUMKYsSIci9r5x/AgxQkk+PycOx913B8VAK2HoAg3bicOQq9pqZmoGNvGDgw88tf9+/FHVfjsW6NkRvJ2yXLaN2f96JGIDRkUfmNwcMaCb3RYsAk3rCb0fXvCdTUNfTGr189ZK5jh60htn8E9CICFebHd1ogQdgiw1xEzT3/z12H+yCdf9TPd0KPIDlneXhfKzRtz1TUyetDWcvc9f7MFOleNuWK7Al0ucm6RMMpjPq9ym+mmLULP4ohiYNKsFTqncg6vm3IWC0+P05Myhc+UzugwhkXOOqeNXgmUYWsr1hJg/DOCtTJMzXSf+JveNEWmh9YFrNWAOwbCtl8QzI1l2p5dfX+7517LbD/8/mWtogkT/n6/iq3efPNXznpRft6m6TCAL9dvqJFVflRtFyQCqK2t1d2pElBUXCxzMJNFxVDaoROCT/vgdMzWsh24YS+RHrflwmtCGirG0WzEsXGpRJHnlAabcEDZFbGedQkRC+LoAShWpLpp3Hn4ixWLmMk7QrdE9YYjGCeOaygJW9cY8MtYhlRVKfAxlRViaicIeGMuv1weCVWaxfL2vqKIhNGr6VxmcyGsWbVSgi6bzkBBQRIKCwrwuUBeiU4V5dKKNAOyoygHzbUbYOPqFRCkiqGgtAxSJR1kvDoUoQRVqAfNhL5o9S1fEC7aAX7kQ/1tQms6QkJZDw/hI9atk5jvNUHuFqPjcYgNChF+ThfXz2aGWKBbp3rdqXzRa05SYHIb7Hd1Wd12Br6RaEDMmjUT/v3Yo3DuuefJWti6ujqZs0epSbf94Q+ts0++JN8caL+ZyZuj55bGJlj80UeyRqVjh0ro1rEDJClvkbmx1EEQ2KGGptaCaQ+yEJXyeja3NEF6/TLI4pUKKrohCAud/ueF2MwkdAmu0EzPFNZCtuJWeJauwhJNJX+5leftrll1NyKmxsoiIZ0skGTxZAKZ2UJxXdDPJtMl0H3bTGWb/B63tbv0XcZdFgtnJu0eYrPXtkfDYsHCD+CDDz6QAX3KoPmy/XmxJpzejUxPTY2Nsri7qaERuu/SFVKplIydK0ORA0skUNymCHlyPlW0bBa+n9DuBoRItz7AC0tA5LIgSMELs3JjIb6m7hFNIYdscScQiULlC9TWr/Xx6UwW/zVltVB/8KwpEo9UfDcS0WT8mLqRrmgDfLXEepNkKpUHupQHPr9oyH8vmVDNARMmm4XrPr0aoAxcwinTY+2ZFz/mO1GiQXuKVcbiRoNrAC9gyZJlsHrVJ7BHz93x/CfUFABirFRSik1EFMBHMyH85EOIVn6Egq4OJRaXoFQVZMh8YQ4Biuv36AV8z32B9xuGP16AGEzjhnOSzTZu2AiNiTJIF3bWxmJkjYtWlq7pWCBEgowLSiDQqVZr8LcuwZ97uq1jJTKbac1zT5eToy6533PKGQxmWjbldUljgzkHpPGmhDpplOvwSmBa9ct5DpFkSH/4Cf8vB5xvPOQiLxnD+NoQFLPffx9y2QyUIxOTTkdrBckkBGhEsEwDZF4dD01vvASZNWsgQpGcq23S/lhVgZboUAqJigpIdesKiU5dgNeshfCtZyE36VHgPQdAYuhwELvtDRyNlcLiNLCmekg0tMDGwm6yHIwmXEo/n6/7CaffkYGZNbqeEre/x00/vanjJvDV4H7NxDuiKtItLewQOQ+EkbZeJVAib5AdMD3417XmZ6ZpOFcWU8C9Hs5aN5Tva1kst7MdGyLbyh9n3SHCzxR2/jgzKbK+rlZmX5N4LSsthaKiQkgg07FUEa7YDBt/exnUPv5vyK0JgaeUuKViLjluzDvn0XLU7aLV0BgtQPZD4uiUhIK+u0BR3z2hoByB+Ox4EMiebPhZAN0GAG4BEpk0BOlVsCbRFXXChMSH70jOeX6+UOt7yscn7kBk3PxZ50ErAjAZv1tlOhEJL1zCzYxWr/Oemc/ANfuBN5tBAdWFV2QRsU5zMAaKMT5kBgwprlop5Gb87E4mhs358EWo8FwGJsDvO4KZnijeUFMHc+bOhpKiIgRdERQg6KiLFCsph/oX7oXVY8YAzxYBKyxAYyHQgMNzqn0eIbIYy+Uka7muA7o+Y30ILRs+hvTU5cCLXoPiw/aGor33gfSD/weZOXOg6NYJkCvtBkXNjdAzuxqWQBdoYalYRMNYtDkv3w8/vhc3c+XnnReTyUw9WWbIDGZPt0uaDlNe+nzgFZCrAiMlUhPc9W5J6F4ttsDIJJVysL17WRvVcLFRWTuoLhiJ1vpbfvWXBZs3Oci6pMBlmFCN7rzZ70NpSRGK2UIoIoAhsyU7dIG6/z0dGh97C4LyUmBBQncJUL6OKI2Aa26CwmHdoeKQQ6H8iBMQmB1t6wupNtVuhKa570Htc88h+FZKFuVJNX450b0YxGoU2QVpKL77XhB7HwO5+hoQKPJn57pADo2X0AvF5VS6PPKQoMGY/8K3z7a1vGzTRf22hgMXVcPhp8wzL1OZOSvX1PPazGWmh4TIUksWK6VM2GbRruV+ELhEA9vx0vR38arfTJLDjiCKRR7wwMZPvXUiF4w3g54d6NyUc6k/I1tRWziqbykpLoIU6nYJAmCXbrDhx6dD0xPvIPsVSyey+m20YpszyGAZ6HLeqdDjil+jfrd5Sa5h3QqoffIeWHfnXSBW5PA3EIj4u2QJ89oaKLx9LETHXwqsoRYaMyHMynSSTmZhLF3l42vB3abhzj+htzZnu8Fp3/uJn0dwopsc5HqqmOxll1/FWk/5tokEzkltZ3ELNe7Ur4wyvxt58Trh92PIG98t2PbnF4xEPGlSiHg2iG8wGF+Z85vqGCuAjbW6rBGAue/PlDcytS8jUZtMFUBh566w8SfIeE+8C4myEqvTiVyIxkUddD7ncBj01EyoOOpM4IXlm30cvKAcioZUQ+eLrwbesQEa334DIMOkBS1QxOeeeB5SfUsABhwKybAFKkQzLMmWyD3Pmrgxg//Fpxshv+58M8QuLVS3u4S6UqU8EZv0+vC5ZwVQuQ6A16fFG/ihmdEfgWRnPehu5qanS2DHooJXksnsjF7DfNsDC8Z0tvyIQxTFmCxWihg/7WAmOQlvSK4pP1zzyQp8LIfKinJZkZcqSEGqQ2eov/ViqL3/JUiWlsiLwJQZDFHQCAP+8ieoGH5Bu/H4kvOHQe7tFRCUFsv4L082QfGDT0Cuy0Dg6QZY2JiEhZlyCiAsQ+CNIrthS2On/rWsIU+0AGWthNpFEgs42xpNJ+tDEwOMvPd9s1vHBHO6mCTUgeycNtnpb9XlEjxvOnMeclvG59UTfEVGg5+OFMYUbGG9/zkTCYjiNRDy70gH2/XxynPhFdnQek2oqxH4iPFI1KaQfRIlpZB7/QGo+duzkvGM+0CgaM6JOhj8/KvtCDx1c/R+cDqUX3KCZFVGLJMphKazToFEAsV7shAGFKWhI2v6S06wvSXwtmYrHvMZubYE2ayXrVYzDmXtQA64382Axabc2NFJerAIY/HRSaavi+1uYJjQdzgHbvKN6QOnmk7HZ/eaFH3+ZTAd0ynhPuOFwvYcMcOY8/11kgH13Hc3tyQvx84aGMrYWL54HuRamhF8xdKXl0SxV1CYhKWH9MVjLZOiUC7ZHIhEMwx57mUo7DVsm2ixy84YAtkFtWjQBKoxQHMaguP2guQtz0JY+ykCM/0RE2zPrJeU8lJ9p83eQqJ1KguMxtM1SXtQpCuEBSq0IvxsUKFittb5LAf96gHAXImcwHNSk+7DtLPZjNykgSJcp/xEGkgiVNuJuJvbYBIfaH3pIuAqPrwtR6Ua3Q28FhGmx5ywopVZ14h11IcC3IRQEbNeHfBcxb+ZnUv/ZdLN0FCzASrKK2T0IoGPZEklfDr2LGDZQuDFSSvew/oG6P/ncdsIeACf/OQMyMxcAwFa2lGkvN4Mb4bc0zMhOWICsGGn4w0Y9smG0bl4SR4y3zuu7NOtZD633IYX9krDeEnNOAmj02k3ij9Ok+e10/Bnb5nWGXZUJ3NjNo1LxbhijKHDvTlgRv/zLWTq82eYrz1nekReQoW1YHXKuLDs5rJ3XRsxYTO2Y72XfOextnYh1ufETQdfs3QBhOkWKEXWo24LBSh6E43rYNlhBwPv0FFaoPL+b0al/9i9YODdr28b4F03AuonvAWJ8hLgyEKlh+wBsL4Gsh/UAsU4UrwBit9ejCI/BY2NjS3ZXKZIbEVd7KY6k47B36pGM7oKIuEGCus71c5F12PPjTgVGliUVmVKN4zvT2Y+mJHqur9LFAlroNBnAbEG95lFM4NXTSfDdNqJaudGeOlFW+sfjGUBG73SMh2L9SKxfrlIcZut1vIqv6QFKx27rBXQ3AwmYQFN6zXW1kBFWTkkUMwlkgEEBUVQ+6dfASspQ71Ln3/SF+vroN8tD2wT4K355UVQN+FNSFSUSqkXlkbw931OgkIeQF2HyXDp4gVw6+4HwEeX/gDSmRB+8P3vFe6994DzstnchPYCH52c4XheqBFdVdYGarV/TgMw0t2JDMBU2pWQ4TfLZtrtwLQ/UIok5nx+kQ6tEZHRNGoeaqd1oCMszIFbxpqFnu/AhJ7zpXu9UcdTfZFjM0BYm+am13POpSkJr5zQxliZ3yDRsZzvFjGp6cKWFwoHaC813fW4E630wKaatfIYCHQyNEbJAqWlUPvosyh+Sp16k8lCl9EnQKLD7l/YLzll2kwYtt9geG/aDLj3gYdgSGItnPDIv4FTj0Tc+cLmRnjuyp/BDT8aC6VFRZBDZnh3/0HQOR3A6/95DXKZFhg8eDBUDRl8SyaTbT/wkfWLx3s6np8ZoWoaaVlI5vVpfQ20u0X+rXP1zBjMwA5+VvpdpMUv/VagW+xHsZCcYkJzh3PDokZsheo7km2NY1ZoMRYqluEmxmww5rkNhRdx8LtkMuG19wKI1bHGgKZ71sWAZ40Pr27VtIyVAIwc03kV/Cb8KAyws2kooSxjZD1Kj0oU4sX+z+MQ1eE5qeTaPYOwbmmBLseP3OwL/P6cebLj6fTpM6EWmTWBd/VPrr1aGYX4+X0THoXCDh2gcf5/YORHS6C5vEze/GXZLDx34VkwfMQFkPrRDVBaWCCPZdqMeTBk4J4yYZWzCN54/XUYc8Xl5M3ug4+P2gt8tCzF87IfnswnEFxVkRZz8oRpX6DKXmaSjVyXUi1KI63HaYBxzWwSdODNdlV5X9IilhfS63qakPgSMi1IiikN/EiDO9T+QdCp+yL0hk3rgXZC+J3SvUiEbwgY9tJtvWIlh8IV2Nj2X6bCK7+AWohYMi4AxC1d4SIZwnOulxQkgCfLAMWX6vCaTELdlFeBUVteumHxZCYpG6iSQeVx8aE3tWh8UA4iTUHq1m0XuPWWX8ObkydBQTKlwJygBp+BPMd77NlPgu/Ciy6GZyc+Bm/NmAG/PWYPGLpwMTST4xp/rzyXg18eMAzu+MU9IG76C+5TGrJhFnbpsSus/uQTmLt4ibzRB+47BI4/6SQ8F3TS2VX43R9urZ9vkwDEx3A8oZNVAxhq+qJy903elnnOmawGei+nP3PJhrpRjJ5Gox/0ObXQogYymVBYX1houyGBLEAJw0j7FL107kjEOmGaBjauIEZ9T+ajka4UCfW3BI9jMd+3KPw+JJFLHcrFfHsqUdIUUdvzYJMohe3MZP+264E8f/JvXCGrj51nm9B441rfS0IxGhvR1HfUQGX8XiGuv2RQN/jLPofA/Q8/bsF83gUXQdeKCjjqoAPhmst/AOefMQL2RVB07dIZunTrAh27dJSt5ErlaIRyWEgzTaQ6G0ELQ0AumQJrLvspZIqL5B1TlA1h/CFD4J8vT4dKNHzmLvgAjjvlNGhubIKfjr0JOnburEYb0DWtWQPXXX2V9nzw08yYwM39b3O9FDUagONCrQvJbkMaGPZkSiDp16ZTEf6d1kDMRMKCTIFR/U46MuCM7IikbATea7yQOg/QpPPkTHVUqJy0sUJnL/sm9LMvvCwMv67UGBQWuJFiNpMuZDoxWYewdqrTcchjMR2Y7EN9lsaV6GGON20+z8XPUXNDLVSUl0MzirokslVTUzP87Z6/wb94F/hoSA8oxf36z9A+8O131sPEN2fDmO+MhuOPO1FemCOOOAIqaZJ5x46yX3VJWanWjXWok/Y9zMlZdTlktAIE9utvvQMteOkvOHYojH1/DuRKi2VVWyqdhrXfOAhufHIqFNOIs4IUTJz4JBx40EH43SwsWLAADj+qWmY8EzsvWr4GzjvzdJg5Zw4kUkFPmXC6BY8tdZHdiAc1HM/fTNmfTRBwXBPArL5gpg1WxjCBWS90YExrFsxYRgT3PQ3ESEcFJDBzkWPDMK9tl4kWhF71lQaaKYIRXhp4ZKMlzGv9oFjO1KXmPMaLZPmgY3UFODp+xcTE8pnQ3WzZyB1PWoMzE+bdUB5bkrrBKP0df5P0veOPPgZuHXs93PWf+fDtKRuhEi/UfSsj6JDkUJJMQGWHSpg17T342Y03wYjTTpWgopstjQBrrKuH2ro6qNm4EVqam+W+d+rSDW79/Z+gz4C9pM/20aeehh+ffRT8GA2NuiApz0dJLoTnqnpBzfk/h4JcBk447Rvygr/84guyEyvt36qVK2UlnNGnKa/w5Vcmw2uTX4MUZVEDHNzeYjd/oVDKfnieRuOFWmouRtrc8VpspjXoMpH6LBspALZo0NHnLTn1t7k45gKZi2MuVM5nOg16yYKRiIlZU0Vl2dDrLeJX5rtQoKpJDUNTZyrigNZVXEYNoBvC3Wig1QW3n/I80HHmHMtl9XGmPRbPaHFsJAjLNCpvAIrcSa+9jqBpUBOEUMkvQ7AsHNwdli5ZoXRcCqmhxUslkHf85tdQgFYoMVwuk4FTzjgTnsfv33D99dCQboH9Dz1CHuOihfPh/HPOhO/+4AcyK2XpB7Nhl1/+FJoKiqR+XYDAe29oL/j+s/Ng1aKF0v/67OOPwXEIwOnvvA0dO3WS89gef/hBeP3ll2RdSKdOHeT5TSKTzps3TxoyeCQHwiYHOLd+fJHgwHh89EaxNRofMw3zWfFKFyr0mC3nmC4dgQdYBCDpPn4XS+EujmFT+5oYRrKgFpVRvJFNGMUZMdIiVNadhsL2HvFrVA3TGQMi1LpnaIqeNWsa8Bv2zUX+fkIMXOb4siE4NcLcXKGTCrIKTGfAJBJJmIUGQDKRkkZ8hkJoKO5mJyshReyM4q7/PvvChRdfClkEG8V/J058SrmD8PjIWDlo/6HQaw+VSkWTjEIU5RzBsnrdp3DqyNNhr0H94HerZ0FjLV58NEQKcPur9+oI90d7QEWSQYrqcrhKmR8+/BipA1P9L+miBLRkKilVoEuG7o77F0KX7t1hwF4DkX3pLEGHzYde+0Smxmsm7I3HMQYvxGRfxBCzyQe91kzXjM9NoX5k1QjMtNaT5IXLaUXesg6LA1CzUC7yquIlEzo9LszrJWzFZqySHmz/4NAmObjyQNNZ020r37jwdVkFtrQ8xki9puPDL0om9G6+jGF2/TrUVnACL/yKFSvlxaftHV7VH049aG94q07lQ+ainBxS+Mtf3ChLOhOpFPzr4QlwAYKReH3G1PfgotGXwOVXXiUvDE3XJP2MwnRT5yyA0vrFcHfzMghrUKWhyBWCZ1X/CjjvAwFT30DRGQTWkCFRflT1kZKRH3/sX7Brr14qzGbCe5HyZ1Z27AQ3//xG5QYSYoBtCrkZj/YMi5JVfDsZJtoPPRxP4Gg8v+NyAOPwIk1EnE1GUE7Ekz4OL8w4BOJoFEe3t4TC6Y6Ra6Oas9ZkZF870aiqpELDTII5kEW6al7/Vi6vw2bMItZsmjMVVwagXk9hH/x2jqwH/FzkbhylWoC8sZqNGDaP0JUUpiN1zJlIaT/kziC9lOYOkz+RmPqEkmb4GTLhwRXK0ic/J/WDpmXEWefIZM8506fpaQAcajash1efewbuvOM2uc7RR1dDOp0BgYw1/92XYfHRh0GqpQBC6liAB/1Jvwp4oP/J0LB6FaRMd1lde01JqpRJXYiiedLzz0HV0GFKeiAo6UZYnUXLHBl1/vuz4Pd//AusW7eeQD7QJARvzmNbJoVM1qx4o36croF5uvfeeLy4d2Q8N4w3PNiKNOtusdYqXcBIN6HRulgYOfCY3iIeQI1up9K6HFuaghfTFkICPRQx6zhr1jP6nnnkidN0qIGXi5bi83hi9WbPuDJsKG+20Om29PtFhcWSbeSQZQQGxdN/PrcOluzdFU5atFhGF4gRly1dKk8uzYDLokglVtuwYYO8mAFPyGHURUXF0NSSRvHbE+pRPxyy375wyuP3QAaBx1IJSOJ21w3shIwXQraxCc755gWQy2ZjwZ9C1CVPGl6NumWRLFaiGXQRWs1Hn3CyZK37Jk2HFP4Wif4brrsaJr/xH9qXaFsbHO29LEUmGm99fp4eZVnQA6b1KUZx0Rsay1Pra8YwUNOwfeB4BozJOdQAyOoeJFnhXEEGiL5PM9SsasHjGUwtyvAaR9lB+L0OuA6x+8QWzYwtoQOjfC1MEmkkRy8MG7oftLQ0y4TbdG0dXLYiCXXdyqSoI//fO/9RyQTDERgEPqHHjplhgKQLktU7f+EiKEFr9LAjD4S/1H8IrAH1uCABHE8EqwA4bzEeV00NgpzDvoP3lb/lss+pfjsh59sRA5KDmiYCkAguq+gAg/ruoXQ2CizI9YqgubGZPKTb1NXSvhljNnuEjbOFKJEv7rzuS77la8Uvkwzod83MCeGMlNCJamMdR0bfM+ANhWZVBsaJHtrkTuFEsO0n7PkePRdT1hpJYqlmfOMfHa/ZnuL05CsdQ6oIPibiYzKuP5mLaA31yMkhJffu3QuOPWUEpFEMUwFXZmMNXFNbAccM7ivF4ToUkc0I0t577CH1OQoNrlu7VucYkkGyD0x8/kXYtXdvgNWz4a/r5ksdL0fRKWLKwhYYf/RZ0Lh6DRQhoz1w391QXY1ADqXBAPUNdTIqRL/V3NwMDbX1kpEls7IA5i1cACf1qYQGZOcG/L3axgaoqa1Fpm2m87beLwX9vMf2UptDYbzbrRslclZvLs/VEnkOYwWeuFVsrNTQB4a1oOPAiayeGFndMowBX9i/7esovk9ZT1fNqojLGLqK2UhsShW5PU8NGc4/XXKsDDeiCG2or4cf//haKEAxTE1/SPx+/PEn8O7cD2XXgSQaGdOmz4LiogIdpYmgP1qbpI9RGDKdzsJJxx8DXdG4mFl9ODQ1J1DHQz7DE8UTjdD/hdfghDO/BVGmRTImhZ4H9O2D32uWf8+YNkP6HdOZNHx/zI9g+dp1UIsM2dTUBA1NzfAKitdz134Ehx66H1w7fCD849pvwzJc57LvXEys++ZXZXBsMevl/T0Or9dSY2gYa9OG6KyvzYXgjL6WMQaJF/7zwegbK9aIiSJnyHj6nRXRYZzZQg2y0GPkrOeXzKgbg8A1cUvOQ58Ns0Dw5Adp1M0olNaCz9136QYT//0MpFB3o04FBAbVA4ehTpeEt956yxZg0XmkLgZde3SXce2p06ZBuGY+zD7mSARWCQQU3yXGL87C6l/9AaDb3nDE0MEIpkYJ3lBbsIOG7Kec1SKUvWDImVyCxg25XgYOroJvXXIZjH/8KZh963ch+LAe7l00By54fQoceMhBqC5kKK+P2DPpejR//iMB289Sg+doNO7VpIxxoQfMGx5p0rdUWgrXyQKBTrs3mdEMvDJMPQtOJh2I/ITteMmjTPRk4HXoBF2dD17/ubh7xlcB8P8a/P7orapl4DyDzNKM/xeRwUDhsN137wEPPfYYnHzM0dKoMAkKqVQh3H/P3ajzDYfC4kKpp5Ged/ChR0q3y8GH7g+zThyOMr4EONV/RCEkOiTgksSecPqKJjCDGy669Lvw2AP/QIZr0QbMEfDeu+9Aj113h3G/+S0UFxfDaaeeJD97+203nHHVHy+FJtn5iskukrzfQbIwXc/XeGZLhq1sT+CTYikisSTgSiO2qJtBFLpUroC5FH3y+Js0K6YzadzIVZXtwkyWix34HB9Q59dUxKMgIla0ZLoxhXbCjhnpZME5WrubNnsZUDeXPMvy9eo16+9BVru8oDAF706ZBitWrICLvz3aiogMis2DBveH92Yvgoa6Whh54vEIkBLJOrvu3hNaIgb9Bu4Jf274EHLNSQhTsnEfNCPj/U+yJ0x/dwb07zsVf+lS+XvV1cNh7eq1sNvuu8EaFJu/vvkXcPvvbvlsadW4GpreWQlBxw4SeOzA3UEUVYJoWWdYdFl7plR9FcsYvK69QpoH52VLuxQozXQ6lUuyn/4s8jKeZcGRBhtnEO9PAa27CdjsmEjEUuFN0kLo+Qetb8/Fisdtqbjt/elMyPiZ1FF0fyKZuDzEH+7atStcePZZ8Ksbx0JxaYkUjXvssRucUZGG13CDZcmEdH/QxjO5LPQdMhR6rJkBIxuXQK4JgYfMRF0LeNAIw16dCtmRl8EP/+dK2G/YfnZ75551hnxsWZbz9wAo+4XOJ26XDR2G20lL1xAaKI1EjNs9+MTnfzgan3rhRa4y+XumM5ZgrjApMrmBJn9QuAxq4clZf5aIA5+wQxjzxwXIxAOv/3DO68puU6psm3+0Zpk0IL5YsSJj0zLZTHMmkywaMGCArFyj+C4xeguyTN9dyuGIKTNh0OB9Yf77C6RTmBptl3XfA05LLYMF/3sTsPIyyFFVJbXLQODt9cKrAB37wXuvv/rFr1nTaqi/9yVIdu2i7tKmFhDfvBa31aITL6KJjG1Z/cL2yHxG/xuOEJuE57cKuKvwp0C4TMsHXb4JKnNa6GnXoU4q9WfEqYxmEcO3yGu6GOkkz1AnfuZ0HaTpSeKH4YzIFcqNssV6Xt+NM1tXO1F8NgxvzWSzN6RbmqEjsh/FZek4mtCCPTK3Fjaitfu7DR/AXYfvC2tbIiiCHFw34khYeNHVECHwpPWaySHwGmDvFya1a2XbiktPgUD3oSbLGYb3hbBydwhrNkgdFQH4whbfcJuoXovVOXz2x4ZB4oNeRKsVhW6lsUVNwSvxu08ENJhQV8359cLcn2ppOmXx/BoOZuudWlvcflcBlV0caweb3/LfAyH+6YD3OdPOmdMaoPf66Z/hARAsmUxEXTp3hvvv/zv8+Xe/lV+++Kpr4eri5fDJX/8NiZIiSMmGnMoAk05zHqgimBYU5Ai8fV6ajMDbv92At/bmUVB31zPIrCWqu8SGjcAf+Bvk9jwExXwjpPEmwRunDPJ6Lu/o4DM/eBs+XWm7nuZNyPRHqTIW73QFnsjNn4ZpWRDipZL+JJ38Joi6TmO050huN/DJjOCATUBL89zKigqorCyXkQaBd1Q62wifjEAd61MurViuM1kCnYHCkPEK9yqFfZ5Z1K4iqO6ZP8KqS3+KFnMHVX9DheNnHgi5a8ZDduMGyGXSgGz9AJ73C3Y25vMvLBkg9+FPVNo+MH7rNeaAaOKGLL/RUd6+2Tpc3+UC8ZkUVucj/Y7JLq6jcaWZm9jHTYKv59ppm+n/FAXIfi2lxcVyqrnsTkWp9ZRQ8Mk8WHPyqcA7dow1f6QSgWQFgwET/gVFfQ5qN+CtvvlbUPfnf6O4LVfbQoBDlwjEQ29DLh3iA4FHvf/CaBeyR7b093ekRqAThcwfhPFW7zI9X6L8aIQL/Ici38nsohGx5AFvQraNGRuntkAdVFm0ZC7O3JYHiTdKOpcLH0pnMjI/L0sXl3TN5iaA3QdDp99eD1FNrdZhI3sVww0hzPvGSbD6vp+2i0m47PyhUHvXc5CgcRB091BMuBDF+u3/QB0vkL49yuGLcrkHtwZ4Oxrz+V+sxvfHIhNWq6bjjvl8kesPLfQtsfypSr67JfJGOelyRxSvbJz04X1WDfBnMF/PtVO3MPojioKAN1EpJXUuoGZBkgGTKUiUVULmuT/Bhmt+BUF5uaxys40YQ9S96puh7Kje0PPam6F4vxO3GBAb/n4DrPvNH4ClCyEoKtQNthF4lD7/mx9Drno05BpqZWpVRt0cu2wt+BKwYy4UxpqM17YKH1eg4j2SMSHFMUTgtVrzR7WKVuG9COLDjT0g1qiewlKvW/plHxzeKM1hGF3e1NzyB2bbzCmER3WfQuLE70EHvEHqbvk/EDTFIBHIdRCdEFQkoPG9VTD/5HOgsKordD33fCgcdACU7b+pIYVZaJj8MNS//QrU/uNxEE3UYBwt56KECgshwCCVBiDgHX0xAq9OhuEoCwbB9z+4f2u2+jh3UObL3zeyiqmS+iggNmRyenorQuKsjf4p+gUex1LlKGav4WoTI3tE3k58ScznMeAryHhHFyMDUTPwVFI1D6IEhAQChK2YDRsuPx/EGoFgSaFeFni7gvtPafgZRCeKSJSTCNQQyk8eIumdWuA2PD0D0LyWTcRZsgA4FYIHKj1LuknRemYFTcDvfwxyuwyCXGOdDOUR+DKZ7MuoBx73hW6ynQR8+RvuhX/3wm1W63noQzRAzapL8fxTKKhG63D4EDXmU0Wg7QO+3ddM+aJEuLKwINmDmkSSCKY6CirWoTw7XlCEN1QOGm64ADIvzAZeWqqaCZm2JgJsnh/Tvk6mC5Jl0009OEb1w1YRcrMOa0Ad87CeIG55HPU6BiGlTGlRi/roJ+SuxEfzFzmwHVXsft6yVD8m7wTHsmtLOrsiFGxX01woEsh8VGYZNkGAFnHJLf+Gkm9MQDF8I4gVzVTTCEz3ajbja80gbub1w9YdY6RzlFL3mSw7TENUlIXkzddB7rhLIazbKDtnhbpACa3bFQjevijn01/0wHZW8O1sy26ZdHplFIY9yKeXSkaqZUgQylYVHEUrHzoCyp+5EMKnfg8tD90LYuZaEDSTA0W04IFjuoBbVmahLnaJ0mhgoIjtUwzs5NMBzr0W0iIF0YZ1yHohqn1ZmYyby2ZXoIExJJlIpNvjoHZWsesas0Dr5uV2RkhbCtr2J3aVoaHarb0ccH5MYWGBrNWg/D+q9SUxLKM+NMClAK3UwiJksHqAKU9DbtEciBYtQAHZCDDrIwRUiyw2ojFXwfGDZags2O8AYFVHQjj0JIgaGyFqaYIom5W5hOROkTpeNvsJ7kMv3F6W/I5Epf379pE3QQn1iP4afDsn+IQeyie7GjAYh797AxXvGB0wSeAjEOpaDnJA0xSiBDUZChLqoWKQeiqAMu8jOZkP2ZMs2lwGokxaps+TiJXJAvgaDQsaqfpQGIUXIeNlCOzUqLyslHq/lHwh8H0tdrfhcn4fBEE7RBzIjbJhYw18+ukGWLZi5VgRRXciKy1BHayAOlElU8oKltnOXLVYY7qzQWzauyGAPH+naogU2pJNWdWnjYtMJvPD3Xbt/qfSkhLZE2buvPntdn6+Bt+2Al7v9g0emY73KQTZ8ccOX7Vu/aeF78+ddzMy9E9aSF9DoBD4qPCbBar3S9JYs4yD6wqox81wVQds6kAi3YWV6lmI+zPZzJQojM6vKC9bhdumYmFKP8xBOw4D+Bp8OwDwNGqoE08pitSODz70r66ffLKy68qVqxZs3LD+ugMOOmTkwEEDDwllh4SMZkuuJgAkeKyEgDEWa3ypHnr2HQJ31arVy6ZNnfLqqpUr3+/WbZfjOnTsUFdRUVmHrFfXoYN8RmUSSFej5NG0BuTX4NtJgcdR5JavXbuu06rVqzutXr2m0xp8XrN2TcdPVq7svHbVqtIPFy16LZNJv3j8Safs26t3rz4VHTr26NKlS1fpHknn9NgI51yxM9GYKpFcu27dssWLFs99643XZzfW14sEKpLFxcW7IFAb8HcLmpubC1tamoubmppKGxub6hsbK8pbOqTrs9lsQ4fKCgJj09Yw4tfga2+Kav9phQIZLEQ8ZAsLC1tKSkqaysrLUygWEwgcJKsgrK2pKUmn0xWvvfrK0ldyucXIZjnUC8M+/fpVdu/RvVMUMeEnGZNux5ES582etXzDxo0ZtJYTSUQc/pMqKi4KCwuLMuUVFbSdxtLSskbcZnNhUVELArIF9yFTUFCQwbVzqGfm8Hgjxpj4mvl2zoUubP1uu/ZoKisrXd+lS+eS+vrdympqavBRW15bW1uKj7L6+jp6LmlsaChpbGwsQDCmams2NiNLrkR9jlOdBTmYOeMCRbJAMAsEUdizZ09RUFjYSIAqLi5pKS0rbSaAE+BKS0ubvAf93VhSXNyMAG3GZwRjUQ4Nkq3WAb8G346zhFq80WPdkUccxhoaGgMUiYnGpuZUc3NTqqUljc/NqXQ6k0JQFCA7JhF0CbRcE8h23DRfZxKALEIAholEMpdKJbPIYtlUKpVRzJbKFhZIhssSwPD9HD5HCxYuatfJY/9fgAEANZIbPTqtlKY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986640" y="3217300"/>
            <a:ext cx="1883255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PaaS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-206855" y="4975690"/>
            <a:ext cx="1883255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IaaS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82700" y="1838555"/>
            <a:ext cx="1883255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SaaS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</a:t>
            </a:r>
          </a:p>
        </p:txBody>
      </p:sp>
      <p:sp>
        <p:nvSpPr>
          <p:cNvPr id="8" name="Rectangle 7"/>
          <p:cNvSpPr/>
          <p:nvPr/>
        </p:nvSpPr>
        <p:spPr>
          <a:xfrm rot="5400000">
            <a:off x="7461110" y="4321050"/>
            <a:ext cx="913484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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7583632" y="1800669"/>
            <a:ext cx="668442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 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05268" y="4016725"/>
            <a:ext cx="1225167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more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86978" y="2053379"/>
            <a:ext cx="1225167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less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12990" y="2598003"/>
            <a:ext cx="2440535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Expertise</a:t>
            </a:r>
          </a:p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&amp; </a:t>
            </a:r>
            <a:b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</a:b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Flexibility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8931" y="6261408"/>
            <a:ext cx="91837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NIST: http</a:t>
            </a:r>
            <a:r>
              <a:rPr lang="en-US" sz="2000" b="1" dirty="0"/>
              <a:t>://csrc.nist.gov/publications/nistpubs/800-145/SP800-145.pdf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2777900" y="1629876"/>
            <a:ext cx="1984839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/>
                <a:solidFill>
                  <a:srgbClr val="92D050"/>
                </a:solidFill>
              </a:rPr>
              <a:t>App X $</a:t>
            </a:r>
            <a:endParaRPr lang="en-US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2465675" y="3268549"/>
            <a:ext cx="2270173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/>
                <a:solidFill>
                  <a:srgbClr val="92D050"/>
                </a:solidFill>
              </a:rPr>
              <a:t>App X $$</a:t>
            </a:r>
            <a:endParaRPr lang="en-US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745243" y="5095519"/>
            <a:ext cx="2555508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/>
                <a:solidFill>
                  <a:srgbClr val="92D050"/>
                </a:solidFill>
              </a:rPr>
              <a:t>App X $$$</a:t>
            </a:r>
            <a:endParaRPr lang="en-US" sz="4400" b="1" dirty="0">
              <a:ln/>
              <a:solidFill>
                <a:srgbClr val="92D05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16200000">
            <a:off x="-514347" y="2904767"/>
            <a:ext cx="2740455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ABSTRACTION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87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65938 -0.0115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69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64375 -0.0201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88" y="-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69271 -0.0157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35" y="-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Blurring lines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6321758"/>
              </p:ext>
            </p:extLst>
          </p:nvPr>
        </p:nvGraphicFramePr>
        <p:xfrm>
          <a:off x="457200" y="914402"/>
          <a:ext cx="8229600" cy="521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0" name="AutoShape 2" descr="data:image/png;base64,iVBORw0KGgoAAAANSUhEUgAAAJ8AAAB8CAYAAAB3y2LMAAAAGXRFWHRTb2Z0d2FyZQBBZG9iZSBJbWFnZVJlYWR5ccllPAAAUTFJREFUeNrsfQeAVOXV9nnfOzPbC11QEZAiorCCvS72GlB/azRCNJrmpxhL8sWImMQkmi9qqkajmERRY0Fjb6DGSpcuKCAgVdi+O+Xe9z/n7Xd2UcBFgXh1mNmZO3Pbc5/Tz2F3zqqFL7ow/I/+BwHqH8bUa+atJLxV7Av9fVpduPeZfsb/K/FVFcjPhdoOQA1+PlP+pIj/lvkdgf8xvQ/yY+b2wSwc34u8fYttO+/tCH+U4ysB7tDAOzwhIHagLHbgrbcfO3xz6kSrkxrff7Hp85/gALnI7bvIO7etFv865Z8aff7k8erzznE985vCPz6W90UfB/7zpvYbtp+lWj+OwkcverAYsFhbBzMZHwTEWfr1Uvh62WGWrxJ8xGoj8TGCnrkGVcANw6g7rtVNKxSrCclICFYhqoVjMQLfRHzc8TUQvwZfWwux2hWIn1GImUqCF+eKyAPN2qyVKPfFHXPigSkhFwolDBCYvRCEV+LrKyPFhOM0I369/JeDj5juNsTLKO4BLqExxg3wGNPPTjfL14ecLqZ0kIRQcA2FYkACYxQBMWI1rvNlgLBKP+jGqtCv/YVUg1rNxjP142vwfUnbuRLBNJaYjkQpMRw9FAgVywWeDiuBqEEnlV1jQHhatwBjXFgRDEyodQN8jhhIMOZQLGsgkjge007iuJdWGUg/HWluFqaPgHvaQqR2uVreLPEbiW6GJ7Wa8F+pIrBtbO3SRboP8VXNJeA84DEFrMAyH/MuoNP3mG8Nt2GwSX1PKItUaOaj51C/l8MPQ2JFfMb/a4QC4PittHar8fMr8MVIx9QOeFyzdltGnto3pR6A/k3J3Grlifh8vwbi19ZuOywj0Wa4Dy9SJV2oBP4TaKYzIDQXMPCAp5616NUyl3lAjPRZoPeiSB2dBaC5qJECeCRZSAEvDKRYrsTX9+EzMdboLbTEx+LuSAbjAR2LsGBTTM28G0Xtl/+aLpoQTLM1AYopFUHdFCPxvZGRYsAxMRB+LXa3eBmFF+Q+uhhJAh0BTl8kCTyuWIJ7IjbQYlVdRHV3cU/5MzdRoO9CejvSljE9pKgl4OFaUWDYkACsQMLpDo7UBvGmGIXrkl42nPyGnyNe7wuAVeffNFyDS/62d3dzDSxLDJYNWYyZCYy0f0HA5DMxNQKRtvdEqPTU0Tu7ON4W4LsNL+6Vhu1IJEjWYxqAXIEu4HFxG2j5oi4k06wiNOgcMJ2+J+TvGHqPtOUrQUdsotkwIJGLVzNHeiXuAMc3c/h+NmJVIhKTcJObAuAoxO1tCLpK2teEBB7tl2O8wBO5hvli3mfvrjGAE5HaV2MgCW0gBfQ+/iDtG4tEdQgwQyhD6favwbd5y414Ya6ki5PUbEcXLaGNC7rLOcR1PmYZUZOcxyRG11Bvc6vMRHnKDP3NhLqwBJSQMct8Ul+j7Qp1kaVIF0rzyqJVirrSJNGaAUlPHZUMHGsH3OinGniB3nff2PDUHumL1BRtDKYIjHtI7QvX+yiPk4EEHjE06aj4u5Wor96Gfw7Rorjma/B9hqjFUzg2QJAEyA5JfCaWSHAnas1F5FZ0QSvR5fv6QLKiYzxf6Ra+0SEvKkdGUUzJhdalJPspcczkhVXbYSExsBXtVRliQAVAWibhzVKV1KwdaPVA3kCatRnzXUMKaDymjAt9bzBrkUt9Vfki5XuBf4Noq5hLA4lUBZD7SzovAnAUvlUlPl9F+K8FHyni9xkxK4GnL5y6gGBFrbN6hfX1cWj7YoInypgXVBV5Uk0IcPqUZkJiO6HZjgAoGSVy+lpOKBEaRFKMVmUjuA2/XZUIWFWSKV3VMHJgVAWtlwbcaHFMRWQ0kyoLncVlr74hANRNABp05uYJtdGUkzeL2o7U//A5hy8IgNlIVOHfk2AnA2B7gI+iFE9wzWqKIRTLJblzrSS8KEagfXu+CGaa/WKOZuuYgDgDelavVOSZ0C4LrvQ9ApoGI9MXmwySkKn3A6Z0LFIJcnSzKAYaJbS/UTKdYWh9Y1jWA+ZUBmulM31zGEtc86BwIKR9SmgDifbR3DTG4JBWuRa58htqR0n/UzowGkgolifhKjsNABPssxwxm7c8Qe6UpAGe1vGMayUfeJw7HS/wQMe9SAdXOJIKEvNcSr5biYNnRXoXlHMFWW78flr8Sj2KdEJtWUqVAH8/IZxlrAWlVQPMTRH4agJXDBxoN5BZx4laiMcEtXEEzFnmInAil2tjiRjQWPr0HjE3vZflxqKSm6sKGdyHf55uLhv/L2Y+cqlUB5bhtKFhwAVeJMMAUlu5xDpGNCvgCX2h4z4/a+WKuFPUhNeUJYnf1u4VJYKFdnmAFGXEgAktyuh1LtKga+X+cMwGrcQsOIODadBxf1+5c8iCiFm5oG8Qox4IL9oR6n3lWizTzRMKZUBJMEa+ZBCA+ulI/PxGMu7+m8UuidvbrCj12MIo6ca6tcAzuh/zrUehIx36AnMvucA6bh3vCS+ZjltjQ4XWlIGh/PNCRxAicOxHvyb1QRAe8JhlPaFN6wCYF1uOqwPcd4IzT8OzDKg+N1atsX7lfjEPfPqZG8ODk0qgLfFIi3ViQzLyI32MXOuLTIyNlCN65mf4J6v181Fe/LmyjXWXeo9l4NLUarZf8DG4kmK1AXfi1A+dGSXd+vi4iQoYi1doPYpZwDLJMu6iq+gGWP0PtH7n5/ZFXgxHiV93cSN99UPt8xManBFj2icoPEYyfhLmgT/ux+MgYqE0PyTnqwXME7dK5xTS0hatDCQVjRFS7OoEV22R55QiqESwPqe5yPk905EgJ/5+fkQJVHoahTJ7OX+pn/SqzjnYmLj8tV64f71MWA43P1Zq2kICkIB4P2yjRAh216y6rWW9JQiqylSgHclS5Gprlzs9SfrKWNzNEmc+bf0GWtRZxhPxDBeW57kVjnKENjJAX2iwyQZC64LMxVKNuDaxVuFc2SZ2yd3lcjFmH3TaEPKBaXaIe1Z5JLzf9VlPg8iysnE2R0YtUJ+TtSv/Fuq9bKRcMWiZk/iFTChul9eCIfAEEYGnHjDlrvFdosb9YyQIsxa4vhns+RFWFTF5kviaciTH4zdrvurYLmWpVDqfnbNqzYHHjQjFGkb8WtHMhBbPYBnQsgtSaVsn0B4ndwARHDRgFKMJY00SGI2iL0xygQOpMVb0nR6zps3Z5XlMaNiYcx4TuSb677MeBz80qFwyMpphDQ4hQ4SgAUciNrL6rLpjQ60TWLcUU9a6NuyuNGqIvSm48xSYG0HknT+hDTnrAoJ4QkLoua4iHfZDtYUc3siKUtyPa4/QX2JrjF089osMUMipnGBx53EAYP1iCS1uA48NrXjmzIlbfUK5AZ2BUkyX0tvn3Cr1VnzoaIh04gYuC8Nlu7iLri+nTkxQnxkWYDHfokIO94DONCCB5Xn09D8us4TFMlrou3QjBMJLgBXO4OH6hgiFe03WuQwLahYkC5gMpRxTmSySKT3DhjMP7oy3Og6fqZyT3ibigskID7SKEJpzR24g5ZOsxH0eha9Haia8/YvohlvDfNWgdYogLwnAsCA3yQTW0mWermfWE16gnuk7W8j3GTjF3ubzcZZXdOTYSmh5JsWoH/8Fl+4lvOC+n1li7n6ln3GLFp9c/Vw9+w2+KSeViFcZgWMYiiubbZIOaEWbdICbBAhl6UaR2gY3bhh945ARIi1iYzGDcQQwL2GL2bQn+565KTwgCv2G8FxWQkeHQN8oJjWNa/dSqFauxPfG4tsXiS+QhbM14LvIsBrzAQVxPx33IhecOSaUoteynjIwmBW3Hjg12Djz6sHyrrbCitJZ6HwljAghcEW+eNXuGKMjeq4Va+V6V4VpX6HvYwQv5MchpnJCzL3nfUnkqaeGkQ3LcBPVYCb8psFFzm/zuWZCEzLkzPk1Q+YADDFDJ+8mbWOJdMw88gwu4zkI9O+S6A+0Lip10EiFAOW+MBmVobKFJ/Ct8aSKgcrW3nbgY2RNceYYzWM2935c7/NZz4lbXz9sHU3w9Zx8Xcqynd0npT9KAJokUZ0azY0rRYsQCzzuAYP58IpryX4av6k3MeG0VrqoVhFEJCz5ibwLLnwW1q6oSLKZdvtoi5fcLaHWASkaI0NuTPkqyfVCrxPOIGhVRio8dUD4ho8GWUIzpRHbUcwad24q47gnnZTOrUwR03FoGaZU4ngU7vueuPJ38M+F2wp8ZJL3MsH1wIvDMi9UBuCLW+ZcK8ykzQsbnjJBe5YXuGfA8sQdWIXau629O51ZgwC870VW7LBYAVJk5G9M7LpkALMP8sJxiIn92D5APNvaWOb5wAOd8CA80WuMHq79d1zrV4btyN+oGE6LPWM0ccfyxrgCazj5fzu29o0Nf31fZ7RWuF5fJ7rKG4Lr7ZlsHIqNS/mg1Etix8Nwvafwz2NwtRWbBT4hxBbpezYCIYwrQrtGPEWdx6xdP+OXaSPFhNmYx5Is5srgOrrBffHGuQUb595J1HqS0Dof95R80Nkh5o72NEFluAjjaNFGTN4S6MhFPsvl15T44k0wt9+R9UCoG4EO3nwr8gyGUDC7vnS/aENI8LjuFWgfZRhFTm/1Rbu57YzbydfvIiXuQUsOAc7FQifcGBxCb9/4GSVjB9oiZ073lNk3kT6blFQUif64n+/hx2fjt//zueDjW2buDrF3Omcx/5GNg3LHiIbNmAWpiEUMglaRA8/CNH4+3tr6lF5/cDl00kUhWKxTgCoo0h4/7VzmjMW7DfiFPqZuQWuYLgXe3WAxUc/aqNNgRjv19EfmmRw69d9as9yJXRMulAkUgbnoTItAFauWUZlIs0/gpeSD89nZG8XkPRo1gTGdxApWB2Y6mUGxp7pxie2E59xWeqYCP/lsZaaNuf46M4gr0xhyZBSFojv+1N/xrbPw3WntKXarfO2IewF+0GErAwHf8HD+KU83ZBBLJPXDVhKwBrz5F5q7J7/1hgnLGVdKghmFWVuXWpzS1RM6kiGE+3HusaKxEAWDeH5eLLas3RmxsLMT2cbVwjRojDhkHGxdio3OcOvCkuDiJi3MRDxM5IYAGRhXiC4ZIAa0Bjaz25VZNJa1uSdmhb0JhJYsthxBJzREWjUwibgm11DGnHXCQ2gysw2z6hxEUClgvfHVn/DPU/D50/by81WCZ9nGwk/QOiZrUuSNweF/xzdEnHPA6YIJ7rHqpo2fvBfWzlBpVHmAZPIO5ha4fq6CEK19dIz5Jk3etv1KtbxcV9/TIpiyGE3YTESRzekzOiVnnm5qLrYWfVxb8orphOdE1/pawJ3+qHFmXS+eWmuc67YKLWA2/Gh9ofr3I1sRyGy0I9SxZqMPSqlCN0rgXDOG/el1VoiD8Ot/wre+hY9MuzCfr2D7YIvpfiwfZMzTBT39j+tMZfBEsraEheeu2ZqFtwFI4YnuyBPf4MK6cV8YtC7b5PnuHhZzvrscUk/6egSLLMOdXW31Np0Y4Yt8rR8TCwW2Ok8zlGaqhIlZR55/U7jXkVceqc+yS2QVYCMwkfYZSt+jcBLJxJtDrcKEXFnhwkgi7mhf6FCUMClgQlrIZ+F3p+Ibv20bfFtmcMgIhO+594P+YFKjwFnARowGXtSCA7OJosx7zXme0dLegWxP1zN1uzH2FHkds7ysFM42cwObeE/kOXG4BqLSTSML0MjLio7AGUtMu1xMdozVa7XybFgx5lIRLMbIRteLVDjEMh7X7wnP5RKajBqQCrVO8VLuH9AgNelAjNvUHakegDm3SiW8Dteag38+3zqZlG1pfE3IMI4Rm8Dy0o58houJZOHitR5LGoU+CHjs+wy2/cLzQcPa8N0BtMvO+McWUwukbOU2rYtHkQ13maJ4k8oQcVewLbQeJvycRt/QEI7VfD+gEBCPfVv/J7fOa2m8cW1hR6oOJ9LGCGg/X04zsrk7gxAcA3Jm08AEizrj74zGD9/Od0InQGzpSfSzQFh+DMldOOHFQb0MlVithnXD6DvQ+gF3/sX6Q7nHYJoNrTWqrVfjv+N5umWUd5cYC9+UlEYmqTb2Ha0nCvcdk7wgQPs0hQIY0wm4xq1mFVAt8s3fNkCkC/WtqqCZE8F+Nr71Cq7x17ifj20p7+V59H3G8LM/DPvxPDdKXlyUeWE1YDt2WvgXBWKk3IAu0iCZSTOdBQhYw4J5ITKT2eL8lsxmBAk/Xm3dM9qppM+9Yj0W+z2mrfNQ64e50MY7VW2Jdl0lDDh1pwjJjpxcOExWFOrrfjGuQkVQi7Y6vGZbQeQhkqwxW3fr+bdM0Y1L9fFFsg6beaz437zEGgx5OqLUBRnXkQ8tNoVfUuolrXIvpYt5rhXhpFakrS0T9zZZ3QQYY8UaSx303zIVzGM+JVpVyC0063IdJSFfb0TJD4oBE+qmOBB/5tg4+LZM7C7VzX9iigT32tbmB+P9VCRf3PpRgf9m1vtcNvQsdgtE7ixXptP+wUQlTJxGA08xqdCWsXHca2BrJ3ag9blIX8tQhs084DKd5Gedy5r5Ao08m02kQ4dClS0EposEVQ2q7V+M3yTDY4mJu8MWPJYa/1GUl6FojQsB1ilr3SrgXBl+rFbqfJyBgG0DvKaGhp0ChC7Tx4+pg4smaVBwfEM+ONcpa145qxd9CrwEEK4jVQke7xgW6FxLroMHiYDnpcXpxk8mIZi7gICfrxmrfWZsGK5ysHXDbeG5mBlpR5ANP4k8N6yttHLFPyyWDez59jyrk7WjyF2y+AO48/e3w7T33vlKgfP2u1Pgku98F/r26m0f55xzvnx/a61zW5DF/CZLfgsSDQQEIHkQAg1Kv4rQZJX7beuIDQPTHoQ7YAZ+fY0xEiEvW4m7fM0YaD1PSOCu84X41MVExGALHrP8YLSfwStiLgXP/wMuy8SzzGO6Hmsn18qsaVPgwfvvg0cffhjq6+u/UuD98c93wYXnnA3de3SHKTNnwJQZM+C8b42SNwS9v7UA3BQYDSATed0h/HrjQLKiyha3KW3gYswmEynwAerXWcvvMQsy3lY6nDZS/Npnm8WuqO4kxE9XobN4tgR/M/OdpUbLYCy/zkJYdwvL77joZV5AO7HeqhXLYe7sObByxYr4Tn8Fy6NPPAm33/JrqD7uePj5uLHQobISOnSohKuuugI6dZE3PTzyyCPbVlSDVz+t2Yz5INHi2YQ9jfi1jOfnbGo2cyJb6D48PMaiPNZz0ftbeNEutYsnAcgS7y0Tu/g7S10dRF7StvAKhljr4pv8WDB4mSlfdOm+2+5w/qjRcMFFo2JRhS97mTtvAfx4zJXyQMeMGRP7jEB47/j7ofr4E+Ckk0760vbJ6N0JT2+0CRt+FzG/exhnlvXM9TM5mZJBNcGYmms/kdgmCZuyWNtwyUS+xHH45ZIE29JLJGAy8tmoSAgPgCqUI/O78otrvOTSmPEB8abf7bUQCNsrKrE1y2233SafifUG7b1Xq8/pvXv+eudXZ8AY37BmJONPpMhKJFyNimnUBDacx/R6wrpxAu1aMS3nTJ4nt6WvrvoQfAMnhIPx7WIuTLnh5j+ejPJjpQZAhvk8P18sE4m7+G+rz7bRHf9lLu+gHjf5pReVXPkSmW1rQRh4TMg49xI/nBolu04wV2fjl0kwqxfG9T/jGvKZ0Ilc+dvl+KLPpl0tbcQ1NKlNROQvdSLXq8/lDPwEcq4FfcyoEC6VaVvHcMWXLHiffuZZe0DHDK/eMVw5MSCyPJHJXDNME4/XuZbadaIt4XimU8y1xuIeDe68IodujXttJG6w0k8eAAGx6IUfesvHs/X/cb4tURczaL6MpaamFh76+3i57dPO+H9QWVmxQ/kSbR0Kcy2JuVdb44tsP1vJRLGCvBxOV4PjIl6+mw2/tveWhNfkEJcEh1GmE5Vfp8uZi+kGLJ5SBTExzfzgiPxOU2MDLJo/H+rqaqGsvBx67tEbOmqrsC2rdvmyZdDS0gL9BgxwOt4mANjW0thQD8uXLoV1a9fI9Xbboyf07tt/k9tbtHCh3M/devaEbrv0gOLSUuvHM8u0adPt62677GI/27VHd+i5+26wsaYGpkydDh98sAhKy0rhgGHD2tQJzbIRwfzKpMnw/04fIYE98amnoaGhAfr37w/HHzu8lT9x2rRp8pD3x9/da0B/NG5ag//j5SvkPqxatQpK8RiOHn6U3DcDwAULPoCCwiIoLCqEDh07WT+ujGCZyJqt3HMav6wjDiMvXc2l18d6LIKXASWiQeyu9+s24+KJXvilJ2S7WERdCpFVKJ/xgc8FgerTQqCkv1OBei07lepeLfSc8OdvaMBOe+sNeA1Pcll5GZSXV8DKlarwqc+efeHMc8+L+fDefvMtyGQykE63WH/PrrvuJq1cf7n1lz+Xnx90yCFw5DHHxj576dlnYOb06XiSC6AzAnz9unX4e2no3LkLnP3NC6BEA4sA+vAD/4RP13+K29hV3hgN9Q2QKiiA00aOgKZsBCPa0uuYc7nTxfvNbXfgxf4E/jl+PFR27Ai77d4T5rw/E9avWQN99xoIY8eNg0MOOsADXQ088ODD8M/774OevXrDXXf9BS677Hsw/b13bVbrq2+8IUEz/u8PwJ1//IP+3d1h8ssvyuPu3LUb3HTzryxICbxXX3Ot1EeHHnQwnudyq5t+5wc/hOuu+ZF8PR/BtxRvbCKA/fc/QKfKMz3RSeiO+bqfTKgMlJxusI7POXwkqI9MzvSUCYXrMyNUfxnqN5MOqd+MWLM5zFeFdDkpgaJWgksDLvC6zPvOSNdrmcV0AA6uQbYRhx/MnS2BN3DQIDj19DMs0/xrwgT4aPFip0s98TjMnzcXjj/xRBgyTF2oN159Gd55620J1oVzZsOAffZtBYJ8qfv044/h78yT2xuO1igBjUD2j3v/BuvXr4OJj/4LvqmB/MgDDyDY6uGCiy6y7Pr0E/j9ufNgxccfwxFHHwuLly6xv33wgQcjkNfC0AMPgkcenmAv+qWXfReB8450MJPPzwDsd7+7AyagmCaHMwH0zNO/Id00F48aBeuJkXEhgErgvesiNZ27dYOysjL42dhx8vs/u+kXcNGF37RunhEnnyS/f8NPfwIH7P+CPP+Xffd7MO2dt3E7t+N2Rljj6ALc9t1/+iOUlJTAD7//Xdh9t12ha9euECQS0g8oJMCEZj7TSN2P0xsRKmIGqH1wl6QAui82c56PbvxzgQcwCVlNtkJLafaSTAZ+MXg8nMI4c9Vn4I+w8n1GADOmTpVvEBB8V8mRpKzj+0sXL4KZU9+TwKM72gCPFrrIhmPWrFndNnl77D1r6hSYj6KdGO9oDTxaSkrLYO9B+8jXn6xYIUNztN3169cj++4ZE+unnn4msmVnWP7x8lZWrgKMgCOPcobG1ddcJ4FXfezxFnjG3/fzm8ZKfx8tt/zql1IkSjfM+PuQEePieOrMmfJB4Hnk0Uel6Jxw/3gJaAM848a55Ps/tMClKM9vf3e7BB7poQZ48mZBtq0+Tm3/n/hbtJSWlkhnOKkFsaB9jNTzetBwN4/E1bCweJMn3rbr4bOYj/qxTKKW/IF2R5sWtwnPMjKB55ju57c3A6UvGG850z5BrwsZLF4wH4bs74BVtf+BUFhYCF126S71O1qHQOMvBBpn0X6+YTFt2lS5NomUqZJJhO3jsg4Zy5xdYjXS7ejzFctb1z6f/c0LUV9cEntv8muv29fDq1Uvxnfem4pi8AW575d85ztt7tMNP7seJr/4AnyK27/77r9JQO6z90A45Rsj4I4FC+SFHnvjWGu8GPBc+p1L5b6ee845rX7zx9f+CE479WTJjmUIoof+Md4L+d0Z06hWfLxM/g4BlfRGI/7d8Glmdbx4tpJwaf4iX6cHV2Iq2VLJaaZz/FjO65qwKeMC132Cmj8mtf6W39w78APJ3PViyR8TwFl+7Nb5giSg8PWLLzwPa9euhX0GD7ZMs9c+g+VzX1SwaZ2uqMdsypvXyqjNKwhqREX903Xr7WfLly+HWM231h0LEPCkk1VUVMo36+vq4F7UuYaiEt9vr70lW9JjrzwRP/nVV+TG+vYfYI2Ihx962P72wQfu3+aek9427KBDYNq7b8OLzz8rwUdLj+497AkbNHCvVhEUulkN07W1DEIA0/Liy6/aIACx4MwZM8DV2pChtYe80XbB7ZFh1FrdF7G/XZa656GGvOx2JmLN0e0YMF3iCZYVxSbAJ+A2BFVVYIPVLA465ndrFzEDwvZY5q65j/QZmTYZplYD/zn08CNkLDbdksYTM12eHLpbB6EYHIaKMVmV3REM9PAXYoq3UOl2jsPPdrmsRYXf7MzwY46BXn37fS5TDhw4EMX0PDQ41sNLL7wgH7vuthsccuhh0Lufs4znzJtvwbA/7rNZZGIDbp+Mis9a+u81QIrmT/HmI9FLgOxhgNBGcdeUqdNaFbBvaiHL2vzGPXdvXVSFaV3P7k68GilvF2ONqGPeVtPL2r9Ybel8NMJzVOCl7dhRVhpkRmlU3Ua58+0YitaxEDtXl+Vl3nr63Vlo0dJFNUdHF+2dt9+WlmarrBXU2x5EnYgsRxLLmwxl5Pf7ic3w2DzH86lnnAkHH3wIpFIFNhliJYLj0UcehgVz3nf62FTnYjnyyCM2z9eTn3+hy+bqdCaO75LKX8jdYiQiGS6f6/BkbIv9nb6UirwGS4yxGPaMF9mfRClM2xLhUvX9L/nw463EraBhLvHWtf4QFyduXZ89l+zIW4218h3Q/vXgeQkB3770Mjhq+HCpq0iFed06vMizrQV83113onh+AcorKuCS730Pjjv5lM/NXDE3oBSjWs4u/mDRZl+EI445Fq645lrpWtkLmdCAevKrk+w6zz7ztHyf3BvHH3t0XFFnYFlxU8vqVassi+yjxaWpsdjkvFLjcpn0+mf+dinpxVq/2twUrihvW14nXTv7xJ1flVtnitY/y+cfeSwpNAXk5/PRwD7X7hZU2kwQa28Rf+23wlCmtxda855977YJbjz20IPSsqSlU5eucOBhh8O3Lr5EGgVSXK5RLocnH39MukL67NlHumSMsbFJO0PE0U4O64KClPzzQ8+F05bzmYC+YPb70r1jFtI/T0MmPO4EZR2SLmictsYNcsgRR8R+q1+/fjHn7qYWaZSAiorki+w2xXT//vYYn3v22c8E0oAB/e1d+Mwzm16X9o+c2uZ3I91WxGSrC9H21Cfb+ctrs2sbTArX+DxWu9wGARkj4wrjNgli/ZPzkgPjqdG2X0tgU6n8uJ7nA9LMaJa62lp46814M6PiEtL5BlmDgcBpLsbQ/fff/OyBvItHbhNat76+LgYsf5n04osw6eWXoaCoEObPnSvdLjG/E1rh/jbJ5WHY6fDD4+A779xz7E1Almxby2NPPGnF1dnnnB3X1TaxELuSr08C96UXpKN5U+G+gQg+47ah0N9jTzzVZiTl6quvgSefetqyXmTmxfnA84ZTq6Ijr9+hmaYp3DgJzvJVCzeaTF+bqT74rlRj6L2wWV7gORZSY/HuUzaLhbu+ezYmyFyYRQiH+M7IdmRwGPYzy1rt+th738ExJlux7GP5J9VmkMPXGhRr1ynGMrpYG+Lq0COORPZTeiL5DR97aIIU6xu0eCddkgyMQw4/DEW7EtNvv/lm7DdoXQnkPnsqR/cbr9tb+ZjhR7WyZK+/SUVayBn8Tp7Y27ixBm751c3qxF97XSzKAV46E62Xv9z0y5vt61/ccL10oVjm0lbuicjSFJK7CoFldL7rrrpSZliTCCa2IzCed+65sGzJRzDiG6fkdWsFr60cxEVmlNfxH1R1m/891/0/PqrCiHb8uM6OQsD9o9EGvVLchcoS3E0UMuOt/Bm69rUeeSDHmybc2CuTjmNz+gOnQ9Ly3psqtEYul6r9hkJFZQV8uGgxfPjhYiniiGnIsr33r3fZPaeQGLEX6Yaky3304YfWiChA44BENumLdEAFqZRcn1woFKojgD4yYQJkMuk22VFGULS/8Y5bb4FMOi2NoUH77CNZejqF5VB8n3Xe+cCTKTigSo3BoJCViWrkLwSM22/5jXxNDuDq6qNg4cKF8Jc//kH6166/6Rcw6lvKUUwZ0M+jKF2xfDl8uHCBPK5hBx4sj+nsc86NxXQJRLff+uu87kTugGhb5POjhdiRQBofXaAw0blLN+nY3hv1TSMuozCyoTXTL9oOpKYHfp4TqnMWhcuogC0bCoq4Jcy4BgKjDLVRWE2vn8nRBCX1HXz5BwO+keTXI4CldBw2ZYAFLi5rAJcM9NwN877+jgFcwqteSvgDkrmL7/oW7GJkvpaWtDx/FN8dtO8+sUA/rTN37hwFMGSvPfvuKYFJOtrzTz8tY71lZeXQr38/1BPXxp3z0kFdKPVJo9fNnTVLbtMsFOs8BMUm6Z2W5VDHnD7lPel/ND1p+qIet09VlVQNiF2+f8nFciPXj/u5BdCmdKoHJzwMixc5Md63X384/7xzbGDfREqmegkKvn1OCQP57EgM9izqcpQoYFDVD3VCEvn+7xr/IKV8LfpgoT05VXjzfBP3oaKy0oLLNIaM/Na4Ol4b6vdCCSohi8hNvBcBRX+q2C4Bj+K6ZrB2qACZERp8oQTsd01iwX2Ip1EErJQXRkswn+U89jMsx90YezMIxljCBow2oVBXUO0sxeE/u2EcTPjH/ZJtXnnjDdgj72LvKIs/89cM04k8F0sr1ovU6NhQCJtAECqQ5XKa+UKhBtVIhpPJBSqxgEBnmA+fBnN9w1T79ZUM4p1FA5ZntYKLXIC1ek1XAuGNW/LGPwjY0oZY2/Xy0vPPyQMiJ/KODDxrBJj+y8KxXqj/Ns8icjNNYusCWLa0I8hsnxmtO5qGksoXTOb/OiKmXoweeYmhPMZQrpsU8xpx+SBkXqcgFktUzOtKsBOwHolcmUiAx1Z99DE7JvDATRii0FcoIG8WHZj2K85XB26kWOSNijV9pO0ILd3Tz3wnjJzrRQ6TEfAYflhLKl0v61AUzOX057U3s5Vophczg5hX27Gec+q0SlbevByA7X55g0J7mtpPO/WUHQ50wgMNE46R/GmYQiiRqtstO8CBY0JfL4y80bFh5DOgGc6j2nBoQ/lFfNlM4Kv2HcY24O7NcYsVfceC9gLibbjjYxjF5vrkdjSR+9xz8lj6Dhj4mdnI26OI9Yv+JeNBvD2uBVXkgcomkio9L9Jzgm3bXOGYMPR1Rc8faEd1CfgUN7UQVFqeqJAeajDNqr2KJsZadROwFUrCG3YcK/5mVnTbEAxnOw32pMhdp9Lvzz3//B0CdK3Apw2L+NhXkTeGwRvLYIHmHNCRbqweZz8NTHC9sFXmM2VDRybe+w/8h8xzAh+rculFLG/WROs6DBM0djMx/Ok2Lmbi12iAiI9b2pH1vueI9fSxjfjGqdsv4BjEJy4ZowKcKAWIj4E1bhbTscqI2pzHfiaFPrQOZhYzUMKYsSIci9r5x/AgxQkk+PycOx913B8VAK2HoAg3bicOQq9pqZmoGNvGDgw88tf9+/FHVfjsW6NkRvJ2yXLaN2f96JGIDRkUfmNwcMaCb3RYsAk3rCb0fXvCdTUNfTGr189ZK5jh60htn8E9CICFebHd1ogQdgiw1xEzT3/z12H+yCdf9TPd0KPIDlneXhfKzRtz1TUyetDWcvc9f7MFOleNuWK7Al0ucm6RMMpjPq9ym+mmLULP4ohiYNKsFTqncg6vm3IWC0+P05Myhc+UzugwhkXOOqeNXgmUYWsr1hJg/DOCtTJMzXSf+JveNEWmh9YFrNWAOwbCtl8QzI1l2p5dfX+7517LbD/8/mWtogkT/n6/iq3efPNXznpRft6m6TCAL9dvqJFVflRtFyQCqK2t1d2pElBUXCxzMJNFxVDaoROCT/vgdMzWsh24YS+RHrflwmtCGirG0WzEsXGpRJHnlAabcEDZFbGedQkRC+LoAShWpLpp3Hn4ixWLmMk7QrdE9YYjGCeOaygJW9cY8MtYhlRVKfAxlRViaicIeGMuv1weCVWaxfL2vqKIhNGr6VxmcyGsWbVSgi6bzkBBQRIKCwrwuUBeiU4V5dKKNAOyoygHzbUbYOPqFRCkiqGgtAxSJR1kvDoUoQRVqAfNhL5o9S1fEC7aAX7kQ/1tQms6QkJZDw/hI9atk5jvNUHuFqPjcYgNChF+ThfXz2aGWKBbp3rdqXzRa05SYHIb7Hd1Wd12Br6RaEDMmjUT/v3Yo3DuuefJWti6ujqZs0epSbf94Q+ts0++JN8caL+ZyZuj55bGJlj80UeyRqVjh0ro1rEDJClvkbmx1EEQ2KGGptaCaQ+yEJXyeja3NEF6/TLI4pUKKrohCAud/ueF2MwkdAmu0EzPFNZCtuJWeJauwhJNJX+5leftrll1NyKmxsoiIZ0skGTxZAKZ2UJxXdDPJtMl0H3bTGWb/B63tbv0XcZdFgtnJu0eYrPXtkfDYsHCD+CDDz6QAX3KoPmy/XmxJpzejUxPTY2Nsri7qaERuu/SFVKplIydK0ORA0skUNymCHlyPlW0bBa+n9DuBoRItz7AC0tA5LIgSMELs3JjIb6m7hFNIYdscScQiULlC9TWr/Xx6UwW/zVltVB/8KwpEo9UfDcS0WT8mLqRrmgDfLXEepNkKpUHupQHPr9oyH8vmVDNARMmm4XrPr0aoAxcwinTY+2ZFz/mO1GiQXuKVcbiRoNrAC9gyZJlsHrVJ7BHz93x/CfUFABirFRSik1EFMBHMyH85EOIVn6Egq4OJRaXoFQVZMh8YQ4Biuv36AV8z32B9xuGP16AGEzjhnOSzTZu2AiNiTJIF3bWxmJkjYtWlq7pWCBEgowLSiDQqVZr8LcuwZ97uq1jJTKbac1zT5eToy6533PKGQxmWjbldUljgzkHpPGmhDpplOvwSmBa9ct5DpFkSH/4Cf8vB5xvPOQiLxnD+NoQFLPffx9y2QyUIxOTTkdrBckkBGhEsEwDZF4dD01vvASZNWsgQpGcq23S/lhVgZboUAqJigpIdesKiU5dgNeshfCtZyE36VHgPQdAYuhwELvtDRyNlcLiNLCmekg0tMDGwm6yHIwmXEo/n6/7CaffkYGZNbqeEre/x00/vanjJvDV4H7NxDuiKtItLewQOQ+EkbZeJVAib5AdMD3417XmZ6ZpOFcWU8C9Hs5aN5Tva1kst7MdGyLbyh9n3SHCzxR2/jgzKbK+rlZmX5N4LSsthaKiQkgg07FUEa7YDBt/exnUPv5vyK0JgaeUuKViLjluzDvn0XLU7aLV0BgtQPZD4uiUhIK+u0BR3z2hoByB+Ox4EMiebPhZAN0GAG4BEpk0BOlVsCbRFXXChMSH70jOeX6+UOt7yscn7kBk3PxZ50ErAjAZv1tlOhEJL1zCzYxWr/Oemc/ANfuBN5tBAdWFV2QRsU5zMAaKMT5kBgwprlop5Gb87E4mhs358EWo8FwGJsDvO4KZnijeUFMHc+bOhpKiIgRdERQg6KiLFCsph/oX7oXVY8YAzxYBKyxAYyHQgMNzqn0eIbIYy+Uka7muA7o+Y30ILRs+hvTU5cCLXoPiw/aGor33gfSD/weZOXOg6NYJkCvtBkXNjdAzuxqWQBdoYalYRMNYtDkv3w8/vhc3c+XnnReTyUw9WWbIDGZPt0uaDlNe+nzgFZCrAiMlUhPc9W5J6F4ttsDIJJVysL17WRvVcLFRWTuoLhiJ1vpbfvWXBZs3Oci6pMBlmFCN7rzZ70NpSRGK2UIoIoAhsyU7dIG6/z0dGh97C4LyUmBBQncJUL6OKI2Aa26CwmHdoeKQQ6H8iBMQmB1t6wupNtVuhKa570Htc88h+FZKFuVJNX450b0YxGoU2QVpKL77XhB7HwO5+hoQKPJn57pADo2X0AvF5VS6PPKQoMGY/8K3z7a1vGzTRf22hgMXVcPhp8wzL1OZOSvX1PPazGWmh4TIUksWK6VM2GbRruV+ELhEA9vx0vR38arfTJLDjiCKRR7wwMZPvXUiF4w3g54d6NyUc6k/I1tRWziqbykpLoIU6nYJAmCXbrDhx6dD0xPvIPsVSyey+m20YpszyGAZ6HLeqdDjil+jfrd5Sa5h3QqoffIeWHfnXSBW5PA3EIj4u2QJ89oaKLx9LETHXwqsoRYaMyHMynSSTmZhLF3l42vB3abhzj+htzZnu8Fp3/uJn0dwopsc5HqqmOxll1/FWk/5tokEzkltZ3ELNe7Ur4wyvxt58Trh92PIG98t2PbnF4xEPGlSiHg2iG8wGF+Z85vqGCuAjbW6rBGAue/PlDcytS8jUZtMFUBh566w8SfIeE+8C4myEqvTiVyIxkUddD7ncBj01EyoOOpM4IXlm30cvKAcioZUQ+eLrwbesQEa334DIMOkBS1QxOeeeB5SfUsABhwKybAFKkQzLMmWyD3Pmrgxg//Fpxshv+58M8QuLVS3u4S6UqU8EZv0+vC5ZwVQuQ6A16fFG/ihmdEfgWRnPehu5qanS2DHooJXksnsjF7DfNsDC8Z0tvyIQxTFmCxWihg/7WAmOQlvSK4pP1zzyQp8LIfKinJZkZcqSEGqQ2eov/ViqL3/JUiWlsiLwJQZDFHQCAP+8ieoGH5Bu/H4kvOHQe7tFRCUFsv4L082QfGDT0Cuy0Dg6QZY2JiEhZlyCiAsQ+CNIrthS2On/rWsIU+0AGWthNpFEgs42xpNJ+tDEwOMvPd9s1vHBHO6mCTUgeycNtnpb9XlEjxvOnMeclvG59UTfEVGg5+OFMYUbGG9/zkTCYjiNRDy70gH2/XxynPhFdnQek2oqxH4iPFI1KaQfRIlpZB7/QGo+duzkvGM+0CgaM6JOhj8/KvtCDx1c/R+cDqUX3KCZFVGLJMphKazToFEAsV7shAGFKWhI2v6S06wvSXwtmYrHvMZubYE2ayXrVYzDmXtQA64382Axabc2NFJerAIY/HRSaavi+1uYJjQdzgHbvKN6QOnmk7HZ/eaFH3+ZTAd0ynhPuOFwvYcMcOY8/11kgH13Hc3tyQvx84aGMrYWL54HuRamhF8xdKXl0SxV1CYhKWH9MVjLZOiUC7ZHIhEMwx57mUo7DVsm2ixy84YAtkFtWjQBKoxQHMaguP2guQtz0JY+ykCM/0RE2zPrJeU8lJ9p83eQqJ1KguMxtM1SXtQpCuEBSq0IvxsUKFittb5LAf96gHAXImcwHNSk+7DtLPZjNykgSJcp/xEGkgiVNuJuJvbYBIfaH3pIuAqPrwtR6Ua3Q28FhGmx5ywopVZ14h11IcC3IRQEbNeHfBcxb+ZnUv/ZdLN0FCzASrKK2T0IoGPZEklfDr2LGDZQuDFSSvew/oG6P/ncdsIeACf/OQMyMxcAwFa2lGkvN4Mb4bc0zMhOWICsGGn4w0Y9smG0bl4SR4y3zuu7NOtZD633IYX9krDeEnNOAmj02k3ij9Ok+e10/Bnb5nWGXZUJ3NjNo1LxbhijKHDvTlgRv/zLWTq82eYrz1nekReQoW1YHXKuLDs5rJ3XRsxYTO2Y72XfOextnYh1ufETQdfs3QBhOkWKEXWo24LBSh6E43rYNlhBwPv0FFaoPL+b0al/9i9YODdr28b4F03AuonvAWJ8hLgyEKlh+wBsL4Gsh/UAsU4UrwBit9ejCI/BY2NjS3ZXKZIbEVd7KY6k47B36pGM7oKIuEGCus71c5F12PPjTgVGliUVmVKN4zvT2Y+mJHqur9LFAlroNBnAbEG95lFM4NXTSfDdNqJaudGeOlFW+sfjGUBG73SMh2L9SKxfrlIcZut1vIqv6QFKx27rBXQ3AwmYQFN6zXW1kBFWTkkUMwlkgEEBUVQ+6dfASspQ71Ln3/SF+vroN8tD2wT4K355UVQN+FNSFSUSqkXlkbw931OgkIeQF2HyXDp4gVw6+4HwEeX/gDSmRB+8P3vFe6994DzstnchPYCH52c4XheqBFdVdYGarV/TgMw0t2JDMBU2pWQ4TfLZtrtwLQ/UIok5nx+kQ6tEZHRNGoeaqd1oCMszIFbxpqFnu/AhJ7zpXu9UcdTfZFjM0BYm+am13POpSkJr5zQxliZ3yDRsZzvFjGp6cKWFwoHaC813fW4E630wKaatfIYCHQyNEbJAqWlUPvosyh+Sp16k8lCl9EnQKLD7l/YLzll2kwYtt9geG/aDLj3gYdgSGItnPDIv4FTj0Tc+cLmRnjuyp/BDT8aC6VFRZBDZnh3/0HQOR3A6/95DXKZFhg8eDBUDRl8SyaTbT/wkfWLx3s6np8ZoWoaaVlI5vVpfQ20u0X+rXP1zBjMwA5+VvpdpMUv/VagW+xHsZCcYkJzh3PDokZsheo7km2NY1ZoMRYqluEmxmww5rkNhRdx8LtkMuG19wKI1bHGgKZ71sWAZ40Pr27VtIyVAIwc03kV/Cb8KAyws2kooSxjZD1Kj0oU4sX+z+MQ1eE5qeTaPYOwbmmBLseP3OwL/P6cebLj6fTpM6EWmTWBd/VPrr1aGYX4+X0THoXCDh2gcf5/YORHS6C5vEze/GXZLDx34VkwfMQFkPrRDVBaWCCPZdqMeTBk4J4yYZWzCN54/XUYc8Xl5M3ug4+P2gt8tCzF87IfnswnEFxVkRZz8oRpX6DKXmaSjVyXUi1KI63HaYBxzWwSdODNdlV5X9IilhfS63qakPgSMi1IiikN/EiDO9T+QdCp+yL0hk3rgXZC+J3SvUiEbwgY9tJtvWIlh8IV2Nj2X6bCK7+AWohYMi4AxC1d4SIZwnOulxQkgCfLAMWX6vCaTELdlFeBUVteumHxZCYpG6iSQeVx8aE3tWh8UA4iTUHq1m0XuPWWX8ObkydBQTKlwJygBp+BPMd77NlPgu/Ciy6GZyc+Bm/NmAG/PWYPGLpwMTST4xp/rzyXg18eMAzu+MU9IG76C+5TGrJhFnbpsSus/uQTmLt4ibzRB+47BI4/6SQ8F3TS2VX43R9urZ9vkwDEx3A8oZNVAxhq+qJy903elnnOmawGei+nP3PJhrpRjJ5Gox/0ObXQogYymVBYX1houyGBLEAJw0j7FL107kjEOmGaBjauIEZ9T+ajka4UCfW3BI9jMd+3KPw+JJFLHcrFfHsqUdIUUdvzYJMohe3MZP+264E8f/JvXCGrj51nm9B441rfS0IxGhvR1HfUQGX8XiGuv2RQN/jLPofA/Q8/bsF83gUXQdeKCjjqoAPhmst/AOefMQL2RVB07dIZunTrAh27dJSt5ErlaIRyWEgzTaQ6G0ELQ0AumQJrLvspZIqL5B1TlA1h/CFD4J8vT4dKNHzmLvgAjjvlNGhubIKfjr0JOnburEYb0DWtWQPXXX2V9nzw08yYwM39b3O9FDUagONCrQvJbkMaGPZkSiDp16ZTEf6d1kDMRMKCTIFR/U46MuCM7IikbATea7yQOg/QpPPkTHVUqJy0sUJnL/sm9LMvvCwMv67UGBQWuJFiNpMuZDoxWYewdqrTcchjMR2Y7EN9lsaV6GGON20+z8XPUXNDLVSUl0MzirokslVTUzP87Z6/wb94F/hoSA8oxf36z9A+8O131sPEN2fDmO+MhuOPO1FemCOOOAIqaZJ5x46yX3VJWanWjXWok/Y9zMlZdTlktAIE9utvvQMteOkvOHYojH1/DuRKi2VVWyqdhrXfOAhufHIqFNOIs4IUTJz4JBx40EH43SwsWLAADj+qWmY8EzsvWr4GzjvzdJg5Zw4kUkFPmXC6BY8tdZHdiAc1HM/fTNmfTRBwXBPArL5gpg1WxjCBWS90YExrFsxYRgT3PQ3ESEcFJDBzkWPDMK9tl4kWhF71lQaaKYIRXhp4ZKMlzGv9oFjO1KXmPMaLZPmgY3UFODp+xcTE8pnQ3WzZyB1PWoMzE+bdUB5bkrrBKP0df5P0veOPPgZuHXs93PWf+fDtKRuhEi/UfSsj6JDkUJJMQGWHSpg17T342Y03wYjTTpWgopstjQBrrKuH2ro6qNm4EVqam+W+d+rSDW79/Z+gz4C9pM/20aeehh+ffRT8GA2NuiApz0dJLoTnqnpBzfk/h4JcBk447Rvygr/84guyEyvt36qVK2UlnNGnKa/w5Vcmw2uTX4MUZVEDHNzeYjd/oVDKfnieRuOFWmouRtrc8VpspjXoMpH6LBspALZo0NHnLTn1t7k45gKZi2MuVM5nOg16yYKRiIlZU0Vl2dDrLeJX5rtQoKpJDUNTZyrigNZVXEYNoBvC3Wig1QW3n/I80HHmHMtl9XGmPRbPaHFsJAjLNCpvAIrcSa+9jqBpUBOEUMkvQ7AsHNwdli5ZoXRcCqmhxUslkHf85tdQgFYoMVwuk4FTzjgTnsfv33D99dCQboH9Dz1CHuOihfPh/HPOhO/+4AcyK2XpB7Nhl1/+FJoKiqR+XYDAe29oL/j+s/Ng1aKF0v/67OOPwXEIwOnvvA0dO3WS89gef/hBeP3ll2RdSKdOHeT5TSKTzps3TxoyeCQHwiYHOLd+fJHgwHh89EaxNRofMw3zWfFKFyr0mC3nmC4dgQdYBCDpPn4XS+EujmFT+5oYRrKgFpVRvJFNGMUZMdIiVNadhsL2HvFrVA3TGQMi1LpnaIqeNWsa8Bv2zUX+fkIMXOb4siE4NcLcXKGTCrIKTGfAJBJJmIUGQDKRkkZ8hkJoKO5mJyshReyM4q7/PvvChRdfClkEG8V/J058SrmD8PjIWDlo/6HQaw+VSkWTjEIU5RzBsnrdp3DqyNNhr0H94HerZ0FjLV58NEQKcPur9+oI90d7QEWSQYrqcrhKmR8+/BipA1P9L+miBLRkKilVoEuG7o77F0KX7t1hwF4DkX3pLEGHzYde+0Smxmsm7I3HMQYvxGRfxBCzyQe91kzXjM9NoX5k1QjMtNaT5IXLaUXesg6LA1CzUC7yquIlEzo9LszrJWzFZqySHmz/4NAmObjyQNNZ020r37jwdVkFtrQ8xki9puPDL0om9G6+jGF2/TrUVnACL/yKFSvlxaftHV7VH049aG94q07lQ+ainBxS+Mtf3ChLOhOpFPzr4QlwAYKReH3G1PfgotGXwOVXXiUvDE3XJP2MwnRT5yyA0vrFcHfzMghrUKWhyBWCZ1X/CjjvAwFT30DRGQTWkCFRflT1kZKRH3/sX7Brr14qzGbCe5HyZ1Z27AQ3//xG5QYSYoBtCrkZj/YMi5JVfDsZJtoPPRxP4Gg8v+NyAOPwIk1EnE1GUE7Ekz4OL8w4BOJoFEe3t4TC6Y6Ra6Oas9ZkZF870aiqpELDTII5kEW6al7/Vi6vw2bMItZsmjMVVwagXk9hH/x2jqwH/FzkbhylWoC8sZqNGDaP0JUUpiN1zJlIaT/kziC9lOYOkz+RmPqEkmb4GTLhwRXK0ic/J/WDpmXEWefIZM8506fpaQAcajash1efewbuvOM2uc7RR1dDOp0BgYw1/92XYfHRh0GqpQBC6liAB/1Jvwp4oP/J0LB6FaRMd1lde01JqpRJXYiiedLzz0HV0GFKeiAo6UZYnUXLHBl1/vuz4Pd//AusW7eeQD7QJARvzmNbJoVM1qx4o36croF5uvfeeLy4d2Q8N4w3PNiKNOtusdYqXcBIN6HRulgYOfCY3iIeQI1up9K6HFuaghfTFkICPRQx6zhr1jP6nnnkidN0qIGXi5bi83hi9WbPuDJsKG+20Om29PtFhcWSbeSQZQQGxdN/PrcOluzdFU5atFhGF4gRly1dKk8uzYDLokglVtuwYYO8mAFPyGHURUXF0NSSRvHbE+pRPxyy375wyuP3QAaBx1IJSOJ21w3shIwXQraxCc755gWQy2ZjwZ9C1CVPGl6NumWRLFaiGXQRWs1Hn3CyZK37Jk2HFP4Wif4brrsaJr/xH9qXaFsbHO29LEUmGm99fp4eZVnQA6b1KUZx0Rsay1Pra8YwUNOwfeB4BozJOdQAyOoeJFnhXEEGiL5PM9SsasHjGUwtyvAaR9lB+L0OuA6x+8QWzYwtoQOjfC1MEmkkRy8MG7oftLQ0y4TbdG0dXLYiCXXdyqSoI//fO/9RyQTDERgEPqHHjplhgKQLktU7f+EiKEFr9LAjD4S/1H8IrAH1uCABHE8EqwA4bzEeV00NgpzDvoP3lb/lss+pfjsh59sRA5KDmiYCkAguq+gAg/ruoXQ2CizI9YqgubGZPKTb1NXSvhljNnuEjbOFKJEv7rzuS77la8Uvkwzod83MCeGMlNCJamMdR0bfM+ANhWZVBsaJHtrkTuFEsO0n7PkePRdT1hpJYqlmfOMfHa/ZnuL05CsdQ6oIPibiYzKuP5mLaA31yMkhJffu3QuOPWUEpFEMUwFXZmMNXFNbAccM7ivF4ToUkc0I0t577CH1OQoNrlu7VucYkkGyD0x8/kXYtXdvgNWz4a/r5ksdL0fRKWLKwhYYf/RZ0Lh6DRQhoz1w391QXY1ADqXBAPUNdTIqRL/V3NwMDbX1kpEls7IA5i1cACf1qYQGZOcG/L3axgaoqa1Fpm2m87beLwX9vMf2UptDYbzbrRslclZvLs/VEnkOYwWeuFVsrNTQB4a1oOPAiayeGFndMowBX9i/7esovk9ZT1fNqojLGLqK2UhsShW5PU8NGc4/XXKsDDeiCG2or4cf//haKEAxTE1/SPx+/PEn8O7cD2XXgSQaGdOmz4LiogIdpYmgP1qbpI9RGDKdzsJJxx8DXdG4mFl9ODQ1J1DHQz7DE8UTjdD/hdfghDO/BVGmRTImhZ4H9O2D32uWf8+YNkP6HdOZNHx/zI9g+dp1UIsM2dTUBA1NzfAKitdz134Ehx66H1w7fCD849pvwzJc57LvXEys++ZXZXBsMevl/T0Or9dSY2gYa9OG6KyvzYXgjL6WMQaJF/7zwegbK9aIiSJnyHj6nRXRYZzZQg2y0GPkrOeXzKgbg8A1cUvOQ58Ns0Dw5Adp1M0olNaCz9136QYT//0MpFB3o04FBAbVA4ehTpeEt956yxZg0XmkLgZde3SXce2p06ZBuGY+zD7mSARWCQQU3yXGL87C6l/9AaDb3nDE0MEIpkYJ3lBbsIOG7Kec1SKUvWDImVyCxg25XgYOroJvXXIZjH/8KZh963ch+LAe7l00By54fQoceMhBqC5kKK+P2DPpejR//iMB289Sg+doNO7VpIxxoQfMGx5p0rdUWgrXyQKBTrs3mdEMvDJMPQtOJh2I/ITteMmjTPRk4HXoBF2dD17/ubh7xlcB8P8a/P7orapl4DyDzNKM/xeRwUDhsN137wEPPfYYnHzM0dKoMAkKqVQh3H/P3ajzDYfC4kKpp5Ged/ChR0q3y8GH7g+zThyOMr4EONV/RCEkOiTgksSecPqKJjCDGy669Lvw2AP/QIZr0QbMEfDeu+9Aj113h3G/+S0UFxfDaaeeJD97+203nHHVHy+FJtn5iskukrzfQbIwXc/XeGZLhq1sT+CTYikisSTgSiO2qJtBFLpUroC5FH3y+Js0K6YzadzIVZXtwkyWix34HB9Q59dUxKMgIla0ZLoxhXbCjhnpZME5WrubNnsZUDeXPMvy9eo16+9BVru8oDAF706ZBitWrICLvz3aiogMis2DBveH92Yvgoa6Whh54vEIkBLJOrvu3hNaIgb9Bu4Jf274EHLNSQhTsnEfNCPj/U+yJ0x/dwb07zsVf+lS+XvV1cNh7eq1sNvuu8EaFJu/vvkXcPvvbvlsadW4GpreWQlBxw4SeOzA3UEUVYJoWWdYdFl7plR9FcsYvK69QpoH52VLuxQozXQ6lUuyn/4s8jKeZcGRBhtnEO9PAa27CdjsmEjEUuFN0kLo+Qetb8/Fisdtqbjt/elMyPiZ1FF0fyKZuDzEH+7atStcePZZ8Ksbx0JxaYkUjXvssRucUZGG13CDZcmEdH/QxjO5LPQdMhR6rJkBIxuXQK4JgYfMRF0LeNAIw16dCtmRl8EP/+dK2G/YfnZ75551hnxsWZbz9wAo+4XOJ26XDR2G20lL1xAaKI1EjNs9+MTnfzgan3rhRa4y+XumM5ZgrjApMrmBJn9QuAxq4clZf5aIA5+wQxjzxwXIxAOv/3DO68puU6psm3+0Zpk0IL5YsSJj0zLZTHMmkywaMGCArFyj+C4xeguyTN9dyuGIKTNh0OB9Yf77C6RTmBptl3XfA05LLYMF/3sTsPIyyFFVJbXLQODt9cKrAB37wXuvv/rFr1nTaqi/9yVIdu2i7tKmFhDfvBa31aITL6KJjG1Z/cL2yHxG/xuOEJuE57cKuKvwp0C4TMsHXb4JKnNa6GnXoU4q9WfEqYxmEcO3yGu6GOkkz1AnfuZ0HaTpSeKH4YzIFcqNssV6Xt+NM1tXO1F8NgxvzWSzN6RbmqEjsh/FZek4mtCCPTK3Fjaitfu7DR/AXYfvC2tbIiiCHFw34khYeNHVECHwpPWaySHwGmDvFya1a2XbiktPgUD3oSbLGYb3hbBydwhrNkgdFQH4whbfcJuoXovVOXz2x4ZB4oNeRKsVhW6lsUVNwSvxu08ENJhQV8359cLcn2ppOmXx/BoOZuudWlvcflcBlV0caweb3/LfAyH+6YD3OdPOmdMaoPf66Z/hARAsmUxEXTp3hvvv/zv8+Xe/lV+++Kpr4eri5fDJX/8NiZIiSMmGnMoAk05zHqgimBYU5Ai8fV6ajMDbv92At/bmUVB31zPIrCWqu8SGjcAf+Bvk9jwExXwjpPEmwRunDPJ6Lu/o4DM/eBs+XWm7nuZNyPRHqTIW73QFnsjNn4ZpWRDipZL+JJ38Joi6TmO050huN/DJjOCATUBL89zKigqorCyXkQaBd1Q62wifjEAd61MurViuM1kCnYHCkPEK9yqFfZ5Z1K4iqO6ZP8KqS3+KFnMHVX9DheNnHgi5a8ZDduMGyGXSgGz9AJ73C3Y25vMvLBkg9+FPVNo+MH7rNeaAaOKGLL/RUd6+2Tpc3+UC8ZkUVucj/Y7JLq6jcaWZm9jHTYKv59ppm+n/FAXIfi2lxcVyqrnsTkWp9ZRQ8Mk8WHPyqcA7dow1f6QSgWQFgwET/gVFfQ5qN+CtvvlbUPfnf6O4LVfbQoBDlwjEQ29DLh3iA4FHvf/CaBeyR7b093ekRqAThcwfhPFW7zI9X6L8aIQL/Ici38nsohGx5AFvQraNGRuntkAdVFm0ZC7O3JYHiTdKOpcLH0pnMjI/L0sXl3TN5iaA3QdDp99eD1FNrdZhI3sVww0hzPvGSbD6vp+2i0m47PyhUHvXc5CgcRB091BMuBDF+u3/QB0vkL49yuGLcrkHtwZ4Oxrz+V+sxvfHIhNWq6bjjvl8kesPLfQtsfypSr67JfJGOelyRxSvbJz04X1WDfBnMF/PtVO3MPojioKAN1EpJXUuoGZBkgGTKUiUVULmuT/Bhmt+BUF5uaxys40YQ9S96puh7Kje0PPam6F4vxO3GBAb/n4DrPvNH4ClCyEoKtQNthF4lD7/mx9Drno05BpqZWpVRt0cu2wt+BKwYy4UxpqM17YKH1eg4j2SMSHFMUTgtVrzR7WKVuG9COLDjT0g1qiewlKvW/plHxzeKM1hGF3e1NzyB2bbzCmER3WfQuLE70EHvEHqbvk/EDTFIBHIdRCdEFQkoPG9VTD/5HOgsKordD33fCgcdACU7b+pIYVZaJj8MNS//QrU/uNxEE3UYBwt56KECgshwCCVBiDgHX0xAq9OhuEoCwbB9z+4f2u2+jh3UObL3zeyiqmS+iggNmRyenorQuKsjf4p+gUex1LlKGav4WoTI3tE3k58ScznMeAryHhHFyMDUTPwVFI1D6IEhAQChK2YDRsuPx/EGoFgSaFeFni7gvtPafgZRCeKSJSTCNQQyk8eIumdWuA2PD0D0LyWTcRZsgA4FYIHKj1LuknRemYFTcDvfwxyuwyCXGOdDOUR+DKZ7MuoBx73hW6ynQR8+RvuhX/3wm1W63noQzRAzapL8fxTKKhG63D4EDXmU0Wg7QO+3ddM+aJEuLKwINmDmkSSCKY6CirWoTw7XlCEN1QOGm64ADIvzAZeWqqaCZm2JgJsnh/Tvk6mC5Jl0009OEb1w1YRcrMOa0Ad87CeIG55HPU6BiGlTGlRi/roJ+SuxEfzFzmwHVXsft6yVD8m7wTHsmtLOrsiFGxX01woEsh8VGYZNkGAFnHJLf+Gkm9MQDF8I4gVzVTTCEz3ajbja80gbub1w9YdY6RzlFL3mSw7TENUlIXkzddB7rhLIazbKDtnhbpACa3bFQjevijn01/0wHZW8O1sy26ZdHplFIY9yKeXSkaqZUgQylYVHEUrHzoCyp+5EMKnfg8tD90LYuZaEDSTA0W04IFjuoBbVmahLnaJ0mhgoIjtUwzs5NMBzr0W0iIF0YZ1yHohqn1ZmYyby2ZXoIExJJlIpNvjoHZWsesas0Dr5uV2RkhbCtr2J3aVoaHarb0ccH5MYWGBrNWg/D+q9SUxLKM+NMClAK3UwiJksHqAKU9DbtEciBYtQAHZCDDrIwRUiyw2ojFXwfGDZags2O8AYFVHQjj0JIgaGyFqaYIom5W5hOROkTpeNvsJ7kMv3F6W/I5Epf379pE3QQn1iP4afDsn+IQeyie7GjAYh797AxXvGB0wSeAjEOpaDnJA0xSiBDUZChLqoWKQeiqAMu8jOZkP2ZMs2lwGokxaps+TiJXJAvgaDQsaqfpQGIUXIeNlCOzUqLyslHq/lHwh8H0tdrfhcn4fBEE7RBzIjbJhYw18+ukGWLZi5VgRRXciKy1BHayAOlElU8oKltnOXLVYY7qzQWzauyGAPH+naogU2pJNWdWnjYtMJvPD3Xbt/qfSkhLZE2buvPntdn6+Bt+2Al7v9g0emY73KQTZ8ccOX7Vu/aeF78+ddzMy9E9aSF9DoBD4qPCbBar3S9JYs4yD6wqox81wVQds6kAi3YWV6lmI+zPZzJQojM6vKC9bhdumYmFKP8xBOw4D+Bp8OwDwNGqoE08pitSODz70r66ffLKy68qVqxZs3LD+ugMOOmTkwEEDDwllh4SMZkuuJgAkeKyEgDEWa3ypHnr2HQJ31arVy6ZNnfLqqpUr3+/WbZfjOnTsUFdRUVmHrFfXoYN8RmUSSFej5NG0BuTX4NtJgcdR5JavXbuu06rVqzutXr2m0xp8XrN2TcdPVq7svHbVqtIPFy16LZNJv3j8Safs26t3rz4VHTr26NKlS1fpHknn9NgI51yxM9GYKpFcu27dssWLFs99643XZzfW14sEKpLFxcW7IFAb8HcLmpubC1tamoubmppKGxub6hsbK8pbOqTrs9lsQ4fKCgJj09Yw4tfga2+Kav9phQIZLEQ8ZAsLC1tKSkqaysrLUygWEwgcJKsgrK2pKUmn0xWvvfrK0ldyucXIZjnUC8M+/fpVdu/RvVMUMeEnGZNux5ES582etXzDxo0ZtJYTSUQc/pMqKi4KCwuLMuUVFbSdxtLSskbcZnNhUVELArIF9yFTUFCQwbVzqGfm8Hgjxpj4mvl2zoUubP1uu/ZoKisrXd+lS+eS+vrdympqavBRW15bW1uKj7L6+jp6LmlsaChpbGwsQDCmams2NiNLrkR9jlOdBTmYOeMCRbJAMAsEUdizZ09RUFjYSIAqLi5pKS0rbSaAE+BKS0ubvAf93VhSXNyMAG3GZwRjUQ4Nkq3WAb8G346zhFq80WPdkUccxhoaGgMUiYnGpuZUc3NTqqUljc/NqXQ6k0JQFCA7JhF0CbRcE8h23DRfZxKALEIAholEMpdKJbPIYtlUKpVRzJbKFhZIhssSwPD9HD5HCxYuatfJY/9fgAEANZIbPTqtlKY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4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Blurring lines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048112"/>
              </p:ext>
            </p:extLst>
          </p:nvPr>
        </p:nvGraphicFramePr>
        <p:xfrm>
          <a:off x="457200" y="914402"/>
          <a:ext cx="8229600" cy="521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0" name="AutoShape 2" descr="data:image/png;base64,iVBORw0KGgoAAAANSUhEUgAAAJ8AAAB8CAYAAAB3y2LMAAAAGXRFWHRTb2Z0d2FyZQBBZG9iZSBJbWFnZVJlYWR5ccllPAAAUTFJREFUeNrsfQeAVOXV9nnfOzPbC11QEZAiorCCvS72GlB/azRCNJrmpxhL8sWImMQkmi9qqkajmERRY0Fjb6DGSpcuKCAgVdi+O+Xe9z/n7Xd2UcBFgXh1mNmZO3Pbc5/Tz2F3zqqFL7ow/I/+BwHqH8bUa+atJLxV7Av9fVpduPeZfsb/K/FVFcjPhdoOQA1+PlP+pIj/lvkdgf8xvQ/yY+b2wSwc34u8fYttO+/tCH+U4ysB7tDAOzwhIHagLHbgrbcfO3xz6kSrkxrff7Hp85/gALnI7bvIO7etFv865Z8aff7k8erzznE985vCPz6W90UfB/7zpvYbtp+lWj+OwkcverAYsFhbBzMZHwTEWfr1Uvh62WGWrxJ8xGoj8TGCnrkGVcANw6g7rtVNKxSrCclICFYhqoVjMQLfRHzc8TUQvwZfWwux2hWIn1GImUqCF+eKyAPN2qyVKPfFHXPigSkhFwolDBCYvRCEV+LrKyPFhOM0I369/JeDj5juNsTLKO4BLqExxg3wGNPPTjfL14ecLqZ0kIRQcA2FYkACYxQBMWI1rvNlgLBKP+jGqtCv/YVUg1rNxjP142vwfUnbuRLBNJaYjkQpMRw9FAgVywWeDiuBqEEnlV1jQHhatwBjXFgRDEyodQN8jhhIMOZQLGsgkjge007iuJdWGUg/HWluFqaPgHvaQqR2uVreLPEbiW6GJ7Wa8F+pIrBtbO3SRboP8VXNJeA84DEFrMAyH/MuoNP3mG8Nt2GwSX1PKItUaOaj51C/l8MPQ2JFfMb/a4QC4PittHar8fMr8MVIx9QOeFyzdltGnto3pR6A/k3J3Grlifh8vwbi19ZuOywj0Wa4Dy9SJV2oBP4TaKYzIDQXMPCAp5616NUyl3lAjPRZoPeiSB2dBaC5qJECeCRZSAEvDKRYrsTX9+EzMdboLbTEx+LuSAbjAR2LsGBTTM28G0Xtl/+aLpoQTLM1AYopFUHdFCPxvZGRYsAxMRB+LXa3eBmFF+Q+uhhJAh0BTl8kCTyuWIJ7IjbQYlVdRHV3cU/5MzdRoO9CejvSljE9pKgl4OFaUWDYkACsQMLpDo7UBvGmGIXrkl42nPyGnyNe7wuAVeffNFyDS/62d3dzDSxLDJYNWYyZCYy0f0HA5DMxNQKRtvdEqPTU0Tu7ON4W4LsNL+6Vhu1IJEjWYxqAXIEu4HFxG2j5oi4k06wiNOgcMJ2+J+TvGHqPtOUrQUdsotkwIJGLVzNHeiXuAMc3c/h+NmJVIhKTcJObAuAoxO1tCLpK2teEBB7tl2O8wBO5hvli3mfvrjGAE5HaV2MgCW0gBfQ+/iDtG4tEdQgwQyhD6favwbd5y414Ya6ki5PUbEcXLaGNC7rLOcR1PmYZUZOcxyRG11Bvc6vMRHnKDP3NhLqwBJSQMct8Ul+j7Qp1kaVIF0rzyqJVirrSJNGaAUlPHZUMHGsH3OinGniB3nff2PDUHumL1BRtDKYIjHtI7QvX+yiPk4EEHjE06aj4u5Wor96Gfw7Rorjma/B9hqjFUzg2QJAEyA5JfCaWSHAnas1F5FZ0QSvR5fv6QLKiYzxf6Ra+0SEvKkdGUUzJhdalJPspcczkhVXbYSExsBXtVRliQAVAWibhzVKV1KwdaPVA3kCatRnzXUMKaDymjAt9bzBrkUt9Vfki5XuBf4Noq5hLA4lUBZD7SzovAnAUvlUlPl9F+K8FHyni9xkxK4GnL5y6gGBFrbN6hfX1cWj7YoInypgXVBV5Uk0IcPqUZkJiO6HZjgAoGSVy+lpOKBEaRFKMVmUjuA2/XZUIWFWSKV3VMHJgVAWtlwbcaHFMRWQ0kyoLncVlr74hANRNABp05uYJtdGUkzeL2o7U//A5hy8IgNlIVOHfk2AnA2B7gI+iFE9wzWqKIRTLJblzrSS8KEagfXu+CGaa/WKOZuuYgDgDelavVOSZ0C4LrvQ9ApoGI9MXmwySkKn3A6Z0LFIJcnSzKAYaJbS/UTKdYWh9Y1jWA+ZUBmulM31zGEtc86BwIKR9SmgDifbR3DTG4JBWuRa58htqR0n/UzowGkgolifhKjsNABPssxwxm7c8Qe6UpAGe1vGMayUfeJw7HS/wQMe9SAdXOJIKEvNcSr5biYNnRXoXlHMFWW78flr8Sj2KdEJtWUqVAH8/IZxlrAWlVQPMTRH4agJXDBxoN5BZx4laiMcEtXEEzFnmInAil2tjiRjQWPr0HjE3vZflxqKSm6sKGdyHf55uLhv/L2Y+cqlUB5bhtKFhwAVeJMMAUlu5xDpGNCvgCX2h4z4/a+WKuFPUhNeUJYnf1u4VJYKFdnmAFGXEgAktyuh1LtKga+X+cMwGrcQsOIODadBxf1+5c8iCiFm5oG8Qox4IL9oR6n3lWizTzRMKZUBJMEa+ZBCA+ulI/PxGMu7+m8UuidvbrCj12MIo6ca6tcAzuh/zrUehIx36AnMvucA6bh3vCS+ZjltjQ4XWlIGh/PNCRxAicOxHvyb1QRAe8JhlPaFN6wCYF1uOqwPcd4IzT8OzDKg+N1atsX7lfjEPfPqZG8ODk0qgLfFIi3ViQzLyI32MXOuLTIyNlCN65mf4J6v181Fe/LmyjXWXeo9l4NLUarZf8DG4kmK1AXfi1A+dGSXd+vi4iQoYi1doPYpZwDLJMu6iq+gGWP0PtH7n5/ZFXgxHiV93cSN99UPt8xManBFj2icoPEYyfhLmgT/ux+MgYqE0PyTnqwXME7dK5xTS0hatDCQVjRFS7OoEV22R55QiqESwPqe5yPk905EgJ/5+fkQJVHoahTJ7OX+pn/SqzjnYmLj8tV64f71MWA43P1Zq2kICkIB4P2yjRAh216y6rWW9JQiqylSgHclS5Gprlzs9SfrKWNzNEmc+bf0GWtRZxhPxDBeW57kVjnKENjJAX2iwyQZC64LMxVKNuDaxVuFc2SZ2yd3lcjFmH3TaEPKBaXaIe1Z5JLzf9VlPg8iysnE2R0YtUJ+TtSv/Fuq9bKRcMWiZk/iFTChul9eCIfAEEYGnHjDlrvFdosb9YyQIsxa4vhns+RFWFTF5kviaciTH4zdrvurYLmWpVDqfnbNqzYHHjQjFGkb8WtHMhBbPYBnQsgtSaVsn0B4ndwARHDRgFKMJY00SGI2iL0xygQOpMVb0nR6zps3Z5XlMaNiYcx4TuSb677MeBz80qFwyMpphDQ4hQ4SgAUciNrL6rLpjQ60TWLcUU9a6NuyuNGqIvSm48xSYG0HknT+hDTnrAoJ4QkLoua4iHfZDtYUc3siKUtyPa4/QX2JrjF089osMUMipnGBx53EAYP1iCS1uA48NrXjmzIlbfUK5AZ2BUkyX0tvn3Cr1VnzoaIh04gYuC8Nlu7iLri+nTkxQnxkWYDHfokIO94DONCCB5Xn09D8us4TFMlrou3QjBMJLgBXO4OH6hgiFe03WuQwLahYkC5gMpRxTmSySKT3DhjMP7oy3Og6fqZyT3ibigskID7SKEJpzR24g5ZOsxH0eha9Haia8/YvohlvDfNWgdYogLwnAsCA3yQTW0mWermfWE16gnuk7W8j3GTjF3ubzcZZXdOTYSmh5JsWoH/8Fl+4lvOC+n1li7n6ln3GLFp9c/Vw9+w2+KSeViFcZgWMYiiubbZIOaEWbdICbBAhl6UaR2gY3bhh945ARIi1iYzGDcQQwL2GL2bQn+565KTwgCv2G8FxWQkeHQN8oJjWNa/dSqFauxPfG4tsXiS+QhbM14LvIsBrzAQVxPx33IhecOSaUoteynjIwmBW3Hjg12Djz6sHyrrbCitJZ6HwljAghcEW+eNXuGKMjeq4Va+V6V4VpX6HvYwQv5MchpnJCzL3nfUnkqaeGkQ3LcBPVYCb8psFFzm/zuWZCEzLkzPk1Q+YADDFDJ+8mbWOJdMw88gwu4zkI9O+S6A+0Lip10EiFAOW+MBmVobKFJ/Ct8aSKgcrW3nbgY2RNceYYzWM2935c7/NZz4lbXz9sHU3w9Zx8Xcqynd0npT9KAJokUZ0azY0rRYsQCzzuAYP58IpryX4av6k3MeG0VrqoVhFEJCz5ibwLLnwW1q6oSLKZdvtoi5fcLaHWASkaI0NuTPkqyfVCrxPOIGhVRio8dUD4ho8GWUIzpRHbUcwad24q47gnnZTOrUwR03FoGaZU4ngU7vueuPJ38M+F2wp8ZJL3MsH1wIvDMi9UBuCLW+ZcK8ykzQsbnjJBe5YXuGfA8sQdWIXau629O51ZgwC870VW7LBYAVJk5G9M7LpkALMP8sJxiIn92D5APNvaWOb5wAOd8CA80WuMHq79d1zrV4btyN+oGE6LPWM0ccfyxrgCazj5fzu29o0Nf31fZ7RWuF5fJ7rKG4Lr7ZlsHIqNS/mg1Etix8Nwvafwz2NwtRWbBT4hxBbpezYCIYwrQrtGPEWdx6xdP+OXaSPFhNmYx5Is5srgOrrBffHGuQUb595J1HqS0Dof95R80Nkh5o72NEFluAjjaNFGTN4S6MhFPsvl15T44k0wt9+R9UCoG4EO3nwr8gyGUDC7vnS/aENI8LjuFWgfZRhFTm/1Rbu57YzbydfvIiXuQUsOAc7FQifcGBxCb9/4GSVjB9oiZ073lNk3kT6blFQUif64n+/hx2fjt//zueDjW2buDrF3Omcx/5GNg3LHiIbNmAWpiEUMglaRA8/CNH4+3tr6lF5/cDl00kUhWKxTgCoo0h4/7VzmjMW7DfiFPqZuQWuYLgXe3WAxUc/aqNNgRjv19EfmmRw69d9as9yJXRMulAkUgbnoTItAFauWUZlIs0/gpeSD89nZG8XkPRo1gTGdxApWB2Y6mUGxp7pxie2E59xWeqYCP/lsZaaNuf46M4gr0xhyZBSFojv+1N/xrbPw3WntKXarfO2IewF+0GErAwHf8HD+KU83ZBBLJPXDVhKwBrz5F5q7J7/1hgnLGVdKghmFWVuXWpzS1RM6kiGE+3HusaKxEAWDeH5eLLas3RmxsLMT2cbVwjRojDhkHGxdio3OcOvCkuDiJi3MRDxM5IYAGRhXiC4ZIAa0Bjaz25VZNJa1uSdmhb0JhJYsthxBJzREWjUwibgm11DGnHXCQ2gysw2z6hxEUClgvfHVn/DPU/D50/by81WCZ9nGwk/QOiZrUuSNweF/xzdEnHPA6YIJ7rHqpo2fvBfWzlBpVHmAZPIO5ha4fq6CEK19dIz5Jk3etv1KtbxcV9/TIpiyGE3YTESRzekzOiVnnm5qLrYWfVxb8orphOdE1/pawJ3+qHFmXS+eWmuc67YKLWA2/Gh9ofr3I1sRyGy0I9SxZqMPSqlCN0rgXDOG/el1VoiD8Ot/wre+hY9MuzCfr2D7YIvpfiwfZMzTBT39j+tMZfBEsraEheeu2ZqFtwFI4YnuyBPf4MK6cV8YtC7b5PnuHhZzvrscUk/6egSLLMOdXW31Np0Y4Yt8rR8TCwW2Ok8zlGaqhIlZR55/U7jXkVceqc+yS2QVYCMwkfYZSt+jcBLJxJtDrcKEXFnhwkgi7mhf6FCUMClgQlrIZ+F3p+Ibv20bfFtmcMgIhO+594P+YFKjwFnARowGXtSCA7OJosx7zXme0dLegWxP1zN1uzH2FHkds7ysFM42cwObeE/kOXG4BqLSTSML0MjLio7AGUtMu1xMdozVa7XybFgx5lIRLMbIRteLVDjEMh7X7wnP5RKajBqQCrVO8VLuH9AgNelAjNvUHakegDm3SiW8Dteag38+3zqZlG1pfE3IMI4Rm8Dy0o58houJZOHitR5LGoU+CHjs+wy2/cLzQcPa8N0BtMvO+McWUwukbOU2rYtHkQ13maJ4k8oQcVewLbQeJvycRt/QEI7VfD+gEBCPfVv/J7fOa2m8cW1hR6oOJ9LGCGg/X04zsrk7gxAcA3Jm08AEizrj74zGD9/Od0InQGzpSfSzQFh+DMldOOHFQb0MlVithnXD6DvQ+gF3/sX6Q7nHYJoNrTWqrVfjv+N5umWUd5cYC9+UlEYmqTb2Ha0nCvcdk7wgQPs0hQIY0wm4xq1mFVAt8s3fNkCkC/WtqqCZE8F+Nr71Cq7x17ifj20p7+V59H3G8LM/DPvxPDdKXlyUeWE1YDt2WvgXBWKk3IAu0iCZSTOdBQhYw4J5ITKT2eL8lsxmBAk/Xm3dM9qppM+9Yj0W+z2mrfNQ64e50MY7VW2Jdl0lDDh1pwjJjpxcOExWFOrrfjGuQkVQi7Y6vGZbQeQhkqwxW3fr+bdM0Y1L9fFFsg6beaz437zEGgx5OqLUBRnXkQ8tNoVfUuolrXIvpYt5rhXhpFakrS0T9zZZ3QQYY8UaSx303zIVzGM+JVpVyC0063IdJSFfb0TJD4oBE+qmOBB/5tg4+LZM7C7VzX9iigT32tbmB+P9VCRf3PpRgf9m1vtcNvQsdgtE7ixXptP+wUQlTJxGA08xqdCWsXHca2BrJ3ag9blIX8tQhs084DKd5Gedy5r5Ao08m02kQ4dClS0EposEVQ2q7V+M3yTDY4mJu8MWPJYa/1GUl6FojQsB1ilr3SrgXBl+rFbqfJyBgG0DvKaGhp0ChC7Tx4+pg4smaVBwfEM+ONcpa145qxd9CrwEEK4jVQke7xgW6FxLroMHiYDnpcXpxk8mIZi7gICfrxmrfWZsGK5ysHXDbeG5mBlpR5ANP4k8N6yttHLFPyyWDez59jyrk7WjyF2y+AO48/e3w7T33vlKgfP2u1Pgku98F/r26m0f55xzvnx/a61zW5DF/CZLfgsSDQQEIHkQAg1Kv4rQZJX7beuIDQPTHoQ7YAZ+fY0xEiEvW4m7fM0YaD1PSOCu84X41MVExGALHrP8YLSfwStiLgXP/wMuy8SzzGO6Hmsn18qsaVPgwfvvg0cffhjq6+u/UuD98c93wYXnnA3de3SHKTNnwJQZM+C8b42SNwS9v7UA3BQYDSATed0h/HrjQLKiyha3KW3gYswmEynwAerXWcvvMQsy3lY6nDZS/Npnm8WuqO4kxE9XobN4tgR/M/OdpUbLYCy/zkJYdwvL77joZV5AO7HeqhXLYe7sObByxYr4Tn8Fy6NPPAm33/JrqD7uePj5uLHQobISOnSohKuuugI6dZE3PTzyyCPbVlSDVz+t2Yz5INHi2YQ9jfi1jOfnbGo2cyJb6D48PMaiPNZz0ftbeNEutYsnAcgS7y0Tu/g7S10dRF7StvAKhljr4pv8WDB4mSlfdOm+2+5w/qjRcMFFo2JRhS97mTtvAfx4zJXyQMeMGRP7jEB47/j7ofr4E+Ckk0760vbJ6N0JT2+0CRt+FzG/exhnlvXM9TM5mZJBNcGYmms/kdgmCZuyWNtwyUS+xHH45ZIE29JLJGAy8tmoSAgPgCqUI/O78otrvOTSmPEB8abf7bUQCNsrKrE1y2233SafifUG7b1Xq8/pvXv+eudXZ8AY37BmJONPpMhKJFyNimnUBDacx/R6wrpxAu1aMS3nTJ4nt6WvrvoQfAMnhIPx7WIuTLnh5j+ejPJjpQZAhvk8P18sE4m7+G+rz7bRHf9lLu+gHjf5pReVXPkSmW1rQRh4TMg49xI/nBolu04wV2fjl0kwqxfG9T/jGvKZ0Ilc+dvl+KLPpl0tbcQ1NKlNROQvdSLXq8/lDPwEcq4FfcyoEC6VaVvHcMWXLHiffuZZe0DHDK/eMVw5MSCyPJHJXDNME4/XuZbadaIt4XimU8y1xuIeDe68IodujXttJG6w0k8eAAGx6IUfesvHs/X/cb4tURczaL6MpaamFh76+3i57dPO+H9QWVmxQ/kSbR0Kcy2JuVdb44tsP1vJRLGCvBxOV4PjIl6+mw2/tveWhNfkEJcEh1GmE5Vfp8uZi+kGLJ5SBTExzfzgiPxOU2MDLJo/H+rqaqGsvBx67tEbOmqrsC2rdvmyZdDS0gL9BgxwOt4mANjW0thQD8uXLoV1a9fI9Xbboyf07tt/k9tbtHCh3M/devaEbrv0gOLSUuvHM8u0adPt62677GI/27VHd+i5+26wsaYGpkydDh98sAhKy0rhgGHD2tQJzbIRwfzKpMnw/04fIYE98amnoaGhAfr37w/HHzu8lT9x2rRp8pD3x9/da0B/NG5ag//j5SvkPqxatQpK8RiOHn6U3DcDwAULPoCCwiIoLCqEDh07WT+ujGCZyJqt3HMav6wjDiMvXc2l18d6LIKXASWiQeyu9+s24+KJXvilJ2S7WERdCpFVKJ/xgc8FgerTQqCkv1OBei07lepeLfSc8OdvaMBOe+sNeA1Pcll5GZSXV8DKlarwqc+efeHMc8+L+fDefvMtyGQykE63WH/PrrvuJq1cf7n1lz+Xnx90yCFw5DHHxj576dlnYOb06XiSC6AzAnz9unX4e2no3LkLnP3NC6BEA4sA+vAD/4RP13+K29hV3hgN9Q2QKiiA00aOgKZsBCPa0uuYc7nTxfvNbXfgxf4E/jl+PFR27Ai77d4T5rw/E9avWQN99xoIY8eNg0MOOsADXQ088ODD8M/774OevXrDXXf9BS677Hsw/b13bVbrq2+8IUEz/u8PwJ1//IP+3d1h8ssvyuPu3LUb3HTzryxICbxXX3Ot1EeHHnQwnudyq5t+5wc/hOuu+ZF8PR/BtxRvbCKA/fc/QKfKMz3RSeiO+bqfTKgMlJxusI7POXwkqI9MzvSUCYXrMyNUfxnqN5MOqd+MWLM5zFeFdDkpgaJWgksDLvC6zPvOSNdrmcV0AA6uQbYRhx/MnS2BN3DQIDj19DMs0/xrwgT4aPFip0s98TjMnzcXjj/xRBgyTF2oN159Gd55620J1oVzZsOAffZtBYJ8qfv044/h78yT2xuO1igBjUD2j3v/BuvXr4OJj/4LvqmB/MgDDyDY6uGCiy6y7Pr0E/j9ufNgxccfwxFHHwuLly6xv33wgQcjkNfC0AMPgkcenmAv+qWXfReB8450MJPPzwDsd7+7AyagmCaHMwH0zNO/Id00F48aBeuJkXEhgErgvesiNZ27dYOysjL42dhx8vs/u+kXcNGF37RunhEnnyS/f8NPfwIH7P+CPP+Xffd7MO2dt3E7t+N2Rljj6ALc9t1/+iOUlJTAD7//Xdh9t12ha9euECQS0g8oJMCEZj7TSN2P0xsRKmIGqH1wl6QAui82c56PbvxzgQcwCVlNtkJLafaSTAZ+MXg8nMI4c9Vn4I+w8n1GADOmTpVvEBB8V8mRpKzj+0sXL4KZU9+TwKM72gCPFrrIhmPWrFndNnl77D1r6hSYj6KdGO9oDTxaSkrLYO9B+8jXn6xYIUNztN3169cj++4ZE+unnn4msmVnWP7x8lZWrgKMgCOPcobG1ddcJ4FXfezxFnjG3/fzm8ZKfx8tt/zql1IkSjfM+PuQEePieOrMmfJB4Hnk0Uel6Jxw/3gJaAM848a55Ps/tMClKM9vf3e7BB7poQZ48mZBtq0+Tm3/n/hbtJSWlkhnOKkFsaB9jNTzetBwN4/E1bCweJMn3rbr4bOYj/qxTKKW/IF2R5sWtwnPMjKB55ju57c3A6UvGG850z5BrwsZLF4wH4bs74BVtf+BUFhYCF126S71O1qHQOMvBBpn0X6+YTFt2lS5NomUqZJJhO3jsg4Zy5xdYjXS7ejzFctb1z6f/c0LUV9cEntv8muv29fDq1Uvxnfem4pi8AW575d85ztt7tMNP7seJr/4AnyK27/77r9JQO6z90A45Rsj4I4FC+SFHnvjWGu8GPBc+p1L5b6ee845rX7zx9f+CE479WTJjmUIoof+Md4L+d0Z06hWfLxM/g4BlfRGI/7d8Glmdbx4tpJwaf4iX6cHV2Iq2VLJaaZz/FjO65qwKeMC132Cmj8mtf6W39w78APJ3PViyR8TwFl+7Nb5giSg8PWLLzwPa9euhX0GD7ZMs9c+g+VzX1SwaZ2uqMdsypvXyqjNKwhqREX903Xr7WfLly+HWM231h0LEPCkk1VUVMo36+vq4F7UuYaiEt9vr70lW9JjrzwRP/nVV+TG+vYfYI2Ihx962P72wQfu3+aek9427KBDYNq7b8OLzz8rwUdLj+497AkbNHCvVhEUulkN07W1DEIA0/Liy6/aIACx4MwZM8DV2pChtYe80XbB7ZFh1FrdF7G/XZa656GGvOx2JmLN0e0YMF3iCZYVxSbAJ+A2BFVVYIPVLA465ndrFzEDwvZY5q65j/QZmTYZplYD/zn08CNkLDbdksYTM12eHLpbB6EYHIaKMVmV3REM9PAXYoq3UOl2jsPPdrmsRYXf7MzwY46BXn37fS5TDhw4EMX0PDQ41sNLL7wgH7vuthsccuhh0Lufs4znzJtvwbA/7rNZZGIDbp+Mis9a+u81QIrmT/HmI9FLgOxhgNBGcdeUqdNaFbBvaiHL2vzGPXdvXVSFaV3P7k68GilvF2ONqGPeVtPL2r9Ybel8NMJzVOCl7dhRVhpkRmlU3Ua58+0YitaxEDtXl+Vl3nr63Vlo0dJFNUdHF+2dt9+WlmarrBXU2x5EnYgsRxLLmwxl5Pf7ic3w2DzH86lnnAkHH3wIpFIFNhliJYLj0UcehgVz3nf62FTnYjnyyCM2z9eTn3+hy+bqdCaO75LKX8jdYiQiGS6f6/BkbIv9nb6UirwGS4yxGPaMF9mfRClM2xLhUvX9L/nw463EraBhLvHWtf4QFyduXZ89l+zIW4218h3Q/vXgeQkB3770Mjhq+HCpq0iFed06vMizrQV83113onh+AcorKuCS730Pjjv5lM/NXDE3oBSjWs4u/mDRZl+EI445Fq645lrpWtkLmdCAevKrk+w6zz7ztHyf3BvHH3t0XFFnYFlxU8vqVassi+yjxaWpsdjkvFLjcpn0+mf+dinpxVq/2twUrihvW14nXTv7xJ1flVtnitY/y+cfeSwpNAXk5/PRwD7X7hZU2kwQa28Rf+23wlCmtxda855977YJbjz20IPSsqSlU5eucOBhh8O3Lr5EGgVSXK5RLocnH39MukL67NlHumSMsbFJO0PE0U4O64KClPzzQ8+F05bzmYC+YPb70r1jFtI/T0MmPO4EZR2SLmictsYNcsgRR8R+q1+/fjHn7qYWaZSAiorki+w2xXT//vYYn3v22c8E0oAB/e1d+Mwzm16X9o+c2uZ3I91WxGSrC9H21Cfb+ctrs2sbTArX+DxWu9wGARkj4wrjNgli/ZPzkgPjqdG2X0tgU6n8uJ7nA9LMaJa62lp46814M6PiEtL5BlmDgcBpLsbQ/fff/OyBvItHbhNat76+LgYsf5n04osw6eWXoaCoEObPnSvdLjG/E1rh/jbJ5WHY6fDD4+A779xz7E1Almxby2NPPGnF1dnnnB3X1TaxELuSr08C96UXpKN5U+G+gQg+47ah0N9jTzzVZiTl6quvgSefetqyXmTmxfnA84ZTq6Ijr9+hmaYp3DgJzvJVCzeaTF+bqT74rlRj6L2wWV7gORZSY/HuUzaLhbu+ezYmyFyYRQiH+M7IdmRwGPYzy1rt+th738ExJlux7GP5J9VmkMPXGhRr1ynGMrpYG+Lq0COORPZTeiL5DR97aIIU6xu0eCddkgyMQw4/DEW7EtNvv/lm7DdoXQnkPnsqR/cbr9tb+ZjhR7WyZK+/SUVayBn8Tp7Y27ixBm751c3qxF97XSzKAV46E62Xv9z0y5vt61/ccL10oVjm0lbuicjSFJK7CoFldL7rrrpSZliTCCa2IzCed+65sGzJRzDiG6fkdWsFr60cxEVmlNfxH1R1m/891/0/PqrCiHb8uM6OQsD9o9EGvVLchcoS3E0UMuOt/Bm69rUeeSDHmybc2CuTjmNz+gOnQ9Ly3psqtEYul6r9hkJFZQV8uGgxfPjhYiniiGnIsr33r3fZPaeQGLEX6Yaky3304YfWiChA44BENumLdEAFqZRcn1woFKojgD4yYQJkMuk22VFGULS/8Y5bb4FMOi2NoUH77CNZejqF5VB8n3Xe+cCTKTigSo3BoJCViWrkLwSM22/5jXxNDuDq6qNg4cKF8Jc//kH6166/6Rcw6lvKUUwZ0M+jKF2xfDl8uHCBPK5hBx4sj+nsc86NxXQJRLff+uu87kTugGhb5POjhdiRQBofXaAw0blLN+nY3hv1TSMuozCyoTXTL9oOpKYHfp4TqnMWhcuogC0bCoq4Jcy4BgKjDLVRWE2vn8nRBCX1HXz5BwO+keTXI4CldBw2ZYAFLi5rAJcM9NwN877+jgFcwqteSvgDkrmL7/oW7GJkvpaWtDx/FN8dtO8+sUA/rTN37hwFMGSvPfvuKYFJOtrzTz8tY71lZeXQr38/1BPXxp3z0kFdKPVJo9fNnTVLbtMsFOs8BMUm6Z2W5VDHnD7lPel/ND1p+qIet09VlVQNiF2+f8nFciPXj/u5BdCmdKoHJzwMixc5Md63X384/7xzbGDfREqmegkKvn1OCQP57EgM9izqcpQoYFDVD3VCEvn+7xr/IKV8LfpgoT05VXjzfBP3oaKy0oLLNIaM/Na4Ol4b6vdCCSohi8hNvBcBRX+q2C4Bj+K6ZrB2qACZERp8oQTsd01iwX2Ip1EErJQXRkswn+U89jMsx90YezMIxljCBow2oVBXUO0sxeE/u2EcTPjH/ZJtXnnjDdgj72LvKIs/89cM04k8F0sr1ovU6NhQCJtAECqQ5XKa+UKhBtVIhpPJBSqxgEBnmA+fBnN9w1T79ZUM4p1FA5ZntYKLXIC1ek1XAuGNW/LGPwjY0oZY2/Xy0vPPyQMiJ/KODDxrBJj+y8KxXqj/Ns8icjNNYusCWLa0I8hsnxmtO5qGksoXTOb/OiKmXoweeYmhPMZQrpsU8xpx+SBkXqcgFktUzOtKsBOwHolcmUiAx1Z99DE7JvDATRii0FcoIG8WHZj2K85XB26kWOSNijV9pO0ILd3Tz3wnjJzrRQ6TEfAYflhLKl0v61AUzOX057U3s5Vophczg5hX27Gec+q0SlbevByA7X55g0J7mtpPO/WUHQ50wgMNE46R/GmYQiiRqtstO8CBY0JfL4y80bFh5DOgGc6j2nBoQ/lFfNlM4Kv2HcY24O7NcYsVfceC9gLibbjjYxjF5vrkdjSR+9xz8lj6Dhj4mdnI26OI9Yv+JeNBvD2uBVXkgcomkio9L9Jzgm3bXOGYMPR1Rc8faEd1CfgUN7UQVFqeqJAeajDNqr2KJsZadROwFUrCG3YcK/5mVnTbEAxnOw32pMhdp9Lvzz3//B0CdK3Apw2L+NhXkTeGwRvLYIHmHNCRbqweZz8NTHC9sFXmM2VDRybe+w/8h8xzAh+rculFLG/WROs6DBM0djMx/Ok2Lmbi12iAiI9b2pH1vueI9fSxjfjGqdsv4BjEJy4ZowKcKAWIj4E1bhbTscqI2pzHfiaFPrQOZhYzUMKYsSIci9r5x/AgxQkk+PycOx913B8VAK2HoAg3bicOQq9pqZmoGNvGDgw88tf9+/FHVfjsW6NkRvJ2yXLaN2f96JGIDRkUfmNwcMaCb3RYsAk3rCb0fXvCdTUNfTGr189ZK5jh60htn8E9CICFebHd1ogQdgiw1xEzT3/z12H+yCdf9TPd0KPIDlneXhfKzRtz1TUyetDWcvc9f7MFOleNuWK7Al0ucm6RMMpjPq9ym+mmLULP4ohiYNKsFTqncg6vm3IWC0+P05Myhc+UzugwhkXOOqeNXgmUYWsr1hJg/DOCtTJMzXSf+JveNEWmh9YFrNWAOwbCtl8QzI1l2p5dfX+7517LbD/8/mWtogkT/n6/iq3efPNXznpRft6m6TCAL9dvqJFVflRtFyQCqK2t1d2pElBUXCxzMJNFxVDaoROCT/vgdMzWsh24YS+RHrflwmtCGirG0WzEsXGpRJHnlAabcEDZFbGedQkRC+LoAShWpLpp3Hn4ixWLmMk7QrdE9YYjGCeOaygJW9cY8MtYhlRVKfAxlRViaicIeGMuv1weCVWaxfL2vqKIhNGr6VxmcyGsWbVSgi6bzkBBQRIKCwrwuUBeiU4V5dKKNAOyoygHzbUbYOPqFRCkiqGgtAxSJR1kvDoUoQRVqAfNhL5o9S1fEC7aAX7kQ/1tQms6QkJZDw/hI9atk5jvNUHuFqPjcYgNChF+ThfXz2aGWKBbp3rdqXzRa05SYHIb7Hd1Wd12Br6RaEDMmjUT/v3Yo3DuuefJWti6ujqZs0epSbf94Q+ts0++JN8caL+ZyZuj55bGJlj80UeyRqVjh0ro1rEDJClvkbmx1EEQ2KGGptaCaQ+yEJXyeja3NEF6/TLI4pUKKrohCAud/ueF2MwkdAmu0EzPFNZCtuJWeJauwhJNJX+5leftrll1NyKmxsoiIZ0skGTxZAKZ2UJxXdDPJtMl0H3bTGWb/B63tbv0XcZdFgtnJu0eYrPXtkfDYsHCD+CDDz6QAX3KoPmy/XmxJpzejUxPTY2Nsri7qaERuu/SFVKplIydK0ORA0skUNymCHlyPlW0bBa+n9DuBoRItz7AC0tA5LIgSMELs3JjIb6m7hFNIYdscScQiULlC9TWr/Xx6UwW/zVltVB/8KwpEo9UfDcS0WT8mLqRrmgDfLXEepNkKpUHupQHPr9oyH8vmVDNARMmm4XrPr0aoAxcwinTY+2ZFz/mO1GiQXuKVcbiRoNrAC9gyZJlsHrVJ7BHz93x/CfUFABirFRSik1EFMBHMyH85EOIVn6Egq4OJRaXoFQVZMh8YQ4Biuv36AV8z32B9xuGP16AGEzjhnOSzTZu2AiNiTJIF3bWxmJkjYtWlq7pWCBEgowLSiDQqVZr8LcuwZ97uq1jJTKbac1zT5eToy6533PKGQxmWjbldUljgzkHpPGmhDpplOvwSmBa9ct5DpFkSH/4Cf8vB5xvPOQiLxnD+NoQFLPffx9y2QyUIxOTTkdrBckkBGhEsEwDZF4dD01vvASZNWsgQpGcq23S/lhVgZboUAqJigpIdesKiU5dgNeshfCtZyE36VHgPQdAYuhwELvtDRyNlcLiNLCmekg0tMDGwm6yHIwmXEo/n6/7CaffkYGZNbqeEre/x00/vanjJvDV4H7NxDuiKtItLewQOQ+EkbZeJVAib5AdMD3417XmZ6ZpOFcWU8C9Hs5aN5Tva1kst7MdGyLbyh9n3SHCzxR2/jgzKbK+rlZmX5N4LSsthaKiQkgg07FUEa7YDBt/exnUPv5vyK0JgaeUuKViLjluzDvn0XLU7aLV0BgtQPZD4uiUhIK+u0BR3z2hoByB+Ox4EMiebPhZAN0GAG4BEpk0BOlVsCbRFXXChMSH70jOeX6+UOt7yscn7kBk3PxZ50ErAjAZv1tlOhEJL1zCzYxWr/Oemc/ANfuBN5tBAdWFV2QRsU5zMAaKMT5kBgwprlop5Gb87E4mhs358EWo8FwGJsDvO4KZnijeUFMHc+bOhpKiIgRdERQg6KiLFCsph/oX7oXVY8YAzxYBKyxAYyHQgMNzqn0eIbIYy+Uka7muA7o+Y30ILRs+hvTU5cCLXoPiw/aGor33gfSD/weZOXOg6NYJkCvtBkXNjdAzuxqWQBdoYalYRMNYtDkv3w8/vhc3c+XnnReTyUw9WWbIDGZPt0uaDlNe+nzgFZCrAiMlUhPc9W5J6F4ttsDIJJVysL17WRvVcLFRWTuoLhiJ1vpbfvWXBZs3Oci6pMBlmFCN7rzZ70NpSRGK2UIoIoAhsyU7dIG6/z0dGh97C4LyUmBBQncJUL6OKI2Aa26CwmHdoeKQQ6H8iBMQmB1t6wupNtVuhKa570Htc88h+FZKFuVJNX450b0YxGoU2QVpKL77XhB7HwO5+hoQKPJn57pADo2X0AvF5VS6PPKQoMGY/8K3z7a1vGzTRf22hgMXVcPhp8wzL1OZOSvX1PPazGWmh4TIUksWK6VM2GbRruV+ELhEA9vx0vR38arfTJLDjiCKRR7wwMZPvXUiF4w3g54d6NyUc6k/I1tRWziqbykpLoIU6nYJAmCXbrDhx6dD0xPvIPsVSyey+m20YpszyGAZ6HLeqdDjil+jfrd5Sa5h3QqoffIeWHfnXSBW5PA3EIj4u2QJ89oaKLx9LETHXwqsoRYaMyHMynSSTmZhLF3l42vB3abhzj+htzZnu8Fp3/uJn0dwopsc5HqqmOxll1/FWk/5tokEzkltZ3ELNe7Ur4wyvxt58Trh92PIG98t2PbnF4xEPGlSiHg2iG8wGF+Z85vqGCuAjbW6rBGAue/PlDcytS8jUZtMFUBh566w8SfIeE+8C4myEqvTiVyIxkUddD7ncBj01EyoOOpM4IXlm30cvKAcioZUQ+eLrwbesQEa334DIMOkBS1QxOeeeB5SfUsABhwKybAFKkQzLMmWyD3Pmrgxg//Fpxshv+58M8QuLVS3u4S6UqU8EZv0+vC5ZwVQuQ6A16fFG/ihmdEfgWRnPehu5qanS2DHooJXksnsjF7DfNsDC8Z0tvyIQxTFmCxWihg/7WAmOQlvSK4pP1zzyQp8LIfKinJZkZcqSEGqQ2eov/ViqL3/JUiWlsiLwJQZDFHQCAP+8ieoGH5Bu/H4kvOHQe7tFRCUFsv4L082QfGDT0Cuy0Dg6QZY2JiEhZlyCiAsQ+CNIrthS2On/rWsIU+0AGWthNpFEgs42xpNJ+tDEwOMvPd9s1vHBHO6mCTUgeycNtnpb9XlEjxvOnMeclvG59UTfEVGg5+OFMYUbGG9/zkTCYjiNRDy70gH2/XxynPhFdnQek2oqxH4iPFI1KaQfRIlpZB7/QGo+duzkvGM+0CgaM6JOhj8/KvtCDx1c/R+cDqUX3KCZFVGLJMphKazToFEAsV7shAGFKWhI2v6S06wvSXwtmYrHvMZubYE2ayXrVYzDmXtQA64382Axabc2NFJerAIY/HRSaavi+1uYJjQdzgHbvKN6QOnmk7HZ/eaFH3+ZTAd0ynhPuOFwvYcMcOY8/11kgH13Hc3tyQvx84aGMrYWL54HuRamhF8xdKXl0SxV1CYhKWH9MVjLZOiUC7ZHIhEMwx57mUo7DVsm2ixy84YAtkFtWjQBKoxQHMaguP2guQtz0JY+ykCM/0RE2zPrJeU8lJ9p83eQqJ1KguMxtM1SXtQpCuEBSq0IvxsUKFittb5LAf96gHAXImcwHNSk+7DtLPZjNykgSJcp/xEGkgiVNuJuJvbYBIfaH3pIuAqPrwtR6Ua3Q28FhGmx5ywopVZ14h11IcC3IRQEbNeHfBcxb+ZnUv/ZdLN0FCzASrKK2T0IoGPZEklfDr2LGDZQuDFSSvew/oG6P/ncdsIeACf/OQMyMxcAwFa2lGkvN4Mb4bc0zMhOWICsGGn4w0Y9smG0bl4SR4y3zuu7NOtZD633IYX9krDeEnNOAmj02k3ij9Ok+e10/Bnb5nWGXZUJ3NjNo1LxbhijKHDvTlgRv/zLWTq82eYrz1nekReQoW1YHXKuLDs5rJ3XRsxYTO2Y72XfOextnYh1ufETQdfs3QBhOkWKEXWo24LBSh6E43rYNlhBwPv0FFaoPL+b0al/9i9YODdr28b4F03AuonvAWJ8hLgyEKlh+wBsL4Gsh/UAsU4UrwBit9ejCI/BY2NjS3ZXKZIbEVd7KY6k47B36pGM7oKIuEGCus71c5F12PPjTgVGliUVmVKN4zvT2Y+mJHqur9LFAlroNBnAbEG95lFM4NXTSfDdNqJaudGeOlFW+sfjGUBG73SMh2L9SKxfrlIcZut1vIqv6QFKx27rBXQ3AwmYQFN6zXW1kBFWTkkUMwlkgEEBUVQ+6dfASspQ71Ln3/SF+vroN8tD2wT4K355UVQN+FNSFSUSqkXlkbw931OgkIeQF2HyXDp4gVw6+4HwEeX/gDSmRB+8P3vFe6994DzstnchPYCH52c4XheqBFdVdYGarV/TgMw0t2JDMBU2pWQ4TfLZtrtwLQ/UIok5nx+kQ6tEZHRNGoeaqd1oCMszIFbxpqFnu/AhJ7zpXu9UcdTfZFjM0BYm+am13POpSkJr5zQxliZ3yDRsZzvFjGp6cKWFwoHaC813fW4E630wKaatfIYCHQyNEbJAqWlUPvosyh+Sp16k8lCl9EnQKLD7l/YLzll2kwYtt9geG/aDLj3gYdgSGItnPDIv4FTj0Tc+cLmRnjuyp/BDT8aC6VFRZBDZnh3/0HQOR3A6/95DXKZFhg8eDBUDRl8SyaTbT/wkfWLx3s6np8ZoWoaaVlI5vVpfQ20u0X+rXP1zBjMwA5+VvpdpMUv/VagW+xHsZCcYkJzh3PDokZsheo7km2NY1ZoMRYqluEmxmww5rkNhRdx8LtkMuG19wKI1bHGgKZ71sWAZ40Pr27VtIyVAIwc03kV/Cb8KAyws2kooSxjZD1Kj0oU4sX+z+MQ1eE5qeTaPYOwbmmBLseP3OwL/P6cebLj6fTpM6EWmTWBd/VPrr1aGYX4+X0THoXCDh2gcf5/YORHS6C5vEze/GXZLDx34VkwfMQFkPrRDVBaWCCPZdqMeTBk4J4yYZWzCN54/XUYc8Xl5M3ug4+P2gt8tCzF87IfnswnEFxVkRZz8oRpX6DKXmaSjVyXUi1KI63HaYBxzWwSdODNdlV5X9IilhfS63qakPgSMi1IiikN/EiDO9T+QdCp+yL0hk3rgXZC+J3SvUiEbwgY9tJtvWIlh8IV2Nj2X6bCK7+AWohYMi4AxC1d4SIZwnOulxQkgCfLAMWX6vCaTELdlFeBUVteumHxZCYpG6iSQeVx8aE3tWh8UA4iTUHq1m0XuPWWX8ObkydBQTKlwJygBp+BPMd77NlPgu/Ciy6GZyc+Bm/NmAG/PWYPGLpwMTST4xp/rzyXg18eMAzu+MU9IG76C+5TGrJhFnbpsSus/uQTmLt4ibzRB+47BI4/6SQ8F3TS2VX43R9urZ9vkwDEx3A8oZNVAxhq+qJy903elnnOmawGei+nP3PJhrpRjJ5Gox/0ObXQogYymVBYX1houyGBLEAJw0j7FL107kjEOmGaBjauIEZ9T+ajka4UCfW3BI9jMd+3KPw+JJFLHcrFfHsqUdIUUdvzYJMohe3MZP+264E8f/JvXCGrj51nm9B441rfS0IxGhvR1HfUQGX8XiGuv2RQN/jLPofA/Q8/bsF83gUXQdeKCjjqoAPhmst/AOefMQL2RVB07dIZunTrAh27dJSt5ErlaIRyWEgzTaQ6G0ELQ0AumQJrLvspZIqL5B1TlA1h/CFD4J8vT4dKNHzmLvgAjjvlNGhubIKfjr0JOnburEYb0DWtWQPXXX2V9nzw08yYwM39b3O9FDUagONCrQvJbkMaGPZkSiDp16ZTEf6d1kDMRMKCTIFR/U46MuCM7IikbATea7yQOg/QpPPkTHVUqJy0sUJnL/sm9LMvvCwMv67UGBQWuJFiNpMuZDoxWYewdqrTcchjMR2Y7EN9lsaV6GGON20+z8XPUXNDLVSUl0MzirokslVTUzP87Z6/wb94F/hoSA8oxf36z9A+8O131sPEN2fDmO+MhuOPO1FemCOOOAIqaZJ5x46yX3VJWanWjXWok/Y9zMlZdTlktAIE9utvvQMteOkvOHYojH1/DuRKi2VVWyqdhrXfOAhufHIqFNOIs4IUTJz4JBx40EH43SwsWLAADj+qWmY8EzsvWr4GzjvzdJg5Zw4kUkFPmXC6BY8tdZHdiAc1HM/fTNmfTRBwXBPArL5gpg1WxjCBWS90YExrFsxYRgT3PQ3ESEcFJDBzkWPDMK9tl4kWhF71lQaaKYIRXhp4ZKMlzGv9oFjO1KXmPMaLZPmgY3UFODp+xcTE8pnQ3WzZyB1PWoMzE+bdUB5bkrrBKP0df5P0veOPPgZuHXs93PWf+fDtKRuhEi/UfSsj6JDkUJJMQGWHSpg17T342Y03wYjTTpWgopstjQBrrKuH2ro6qNm4EVqam+W+d+rSDW79/Z+gz4C9pM/20aeehh+ffRT8GA2NuiApz0dJLoTnqnpBzfk/h4JcBk447Rvygr/84guyEyvt36qVK2UlnNGnKa/w5Vcmw2uTX4MUZVEDHNzeYjd/oVDKfnieRuOFWmouRtrc8VpspjXoMpH6LBspALZo0NHnLTn1t7k45gKZi2MuVM5nOg16yYKRiIlZU0Vl2dDrLeJX5rtQoKpJDUNTZyrigNZVXEYNoBvC3Wig1QW3n/I80HHmHMtl9XGmPRbPaHFsJAjLNCpvAIrcSa+9jqBpUBOEUMkvQ7AsHNwdli5ZoXRcCqmhxUslkHf85tdQgFYoMVwuk4FTzjgTnsfv33D99dCQboH9Dz1CHuOihfPh/HPOhO/+4AcyK2XpB7Nhl1/+FJoKiqR+XYDAe29oL/j+s/Ng1aKF0v/67OOPwXEIwOnvvA0dO3WS89gef/hBeP3ll2RdSKdOHeT5TSKTzps3TxoyeCQHwiYHOLd+fJHgwHh89EaxNRofMw3zWfFKFyr0mC3nmC4dgQdYBCDpPn4XS+EujmFT+5oYRrKgFpVRvJFNGMUZMdIiVNadhsL2HvFrVA3TGQMi1LpnaIqeNWsa8Bv2zUX+fkIMXOb4siE4NcLcXKGTCrIKTGfAJBJJmIUGQDKRkkZ8hkJoKO5mJyshReyM4q7/PvvChRdfClkEG8V/J058SrmD8PjIWDlo/6HQaw+VSkWTjEIU5RzBsnrdp3DqyNNhr0H94HerZ0FjLV58NEQKcPur9+oI90d7QEWSQYrqcrhKmR8+/BipA1P9L+miBLRkKilVoEuG7o77F0KX7t1hwF4DkX3pLEGHzYde+0Smxmsm7I3HMQYvxGRfxBCzyQe91kzXjM9NoX5k1QjMtNaT5IXLaUXesg6LA1CzUC7yquIlEzo9LszrJWzFZqySHmz/4NAmObjyQNNZ020r37jwdVkFtrQ8xki9puPDL0om9G6+jGF2/TrUVnACL/yKFSvlxaftHV7VH049aG94q07lQ+ainBxS+Mtf3ChLOhOpFPzr4QlwAYKReH3G1PfgotGXwOVXXiUvDE3XJP2MwnRT5yyA0vrFcHfzMghrUKWhyBWCZ1X/CjjvAwFT30DRGQTWkCFRflT1kZKRH3/sX7Brr14qzGbCe5HyZ1Z27AQ3//xG5QYSYoBtCrkZj/YMi5JVfDsZJtoPPRxP4Gg8v+NyAOPwIk1EnE1GUE7Ekz4OL8w4BOJoFEe3t4TC6Y6Ra6Oas9ZkZF870aiqpELDTII5kEW6al7/Vi6vw2bMItZsmjMVVwagXk9hH/x2jqwH/FzkbhylWoC8sZqNGDaP0JUUpiN1zJlIaT/kziC9lOYOkz+RmPqEkmb4GTLhwRXK0ic/J/WDpmXEWefIZM8506fpaQAcajash1efewbuvOM2uc7RR1dDOp0BgYw1/92XYfHRh0GqpQBC6liAB/1Jvwp4oP/J0LB6FaRMd1lde01JqpRJXYiiedLzz0HV0GFKeiAo6UZYnUXLHBl1/vuz4Pd//AusW7eeQD7QJARvzmNbJoVM1qx4o36croF5uvfeeLy4d2Q8N4w3PNiKNOtusdYqXcBIN6HRulgYOfCY3iIeQI1up9K6HFuaghfTFkICPRQx6zhr1jP6nnnkidN0qIGXi5bi83hi9WbPuDJsKG+20Om29PtFhcWSbeSQZQQGxdN/PrcOluzdFU5atFhGF4gRly1dKk8uzYDLokglVtuwYYO8mAFPyGHURUXF0NSSRvHbE+pRPxyy375wyuP3QAaBx1IJSOJ21w3shIwXQraxCc755gWQy2ZjwZ9C1CVPGl6NumWRLFaiGXQRWs1Hn3CyZK37Jk2HFP4Wif4brrsaJr/xH9qXaFsbHO29LEUmGm99fp4eZVnQA6b1KUZx0Rsay1Pra8YwUNOwfeB4BozJOdQAyOoeJFnhXEEGiL5PM9SsasHjGUwtyvAaR9lB+L0OuA6x+8QWzYwtoQOjfC1MEmkkRy8MG7oftLQ0y4TbdG0dXLYiCXXdyqSoI//fO/9RyQTDERgEPqHHjplhgKQLktU7f+EiKEFr9LAjD4S/1H8IrAH1uCABHE8EqwA4bzEeV00NgpzDvoP3lb/lss+pfjsh59sRA5KDmiYCkAguq+gAg/ruoXQ2CizI9YqgubGZPKTb1NXSvhljNnuEjbOFKJEv7rzuS77la8Uvkwzod83MCeGMlNCJamMdR0bfM+ANhWZVBsaJHtrkTuFEsO0n7PkePRdT1hpJYqlmfOMfHa/ZnuL05CsdQ6oIPibiYzKuP5mLaA31yMkhJffu3QuOPWUEpFEMUwFXZmMNXFNbAccM7ivF4ToUkc0I0t577CH1OQoNrlu7VucYkkGyD0x8/kXYtXdvgNWz4a/r5ksdL0fRKWLKwhYYf/RZ0Lh6DRQhoz1w391QXY1ADqXBAPUNdTIqRL/V3NwMDbX1kpEls7IA5i1cACf1qYQGZOcG/L3axgaoqa1Fpm2m87beLwX9vMf2UptDYbzbrRslclZvLs/VEnkOYwWeuFVsrNTQB4a1oOPAiayeGFndMowBX9i/7esovk9ZT1fNqojLGLqK2UhsShW5PU8NGc4/XXKsDDeiCG2or4cf//haKEAxTE1/SPx+/PEn8O7cD2XXgSQaGdOmz4LiogIdpYmgP1qbpI9RGDKdzsJJxx8DXdG4mFl9ODQ1J1DHQz7DE8UTjdD/hdfghDO/BVGmRTImhZ4H9O2D32uWf8+YNkP6HdOZNHx/zI9g+dp1UIsM2dTUBA1NzfAKitdz134Ehx66H1w7fCD849pvwzJc57LvXEys++ZXZXBsMevl/T0Or9dSY2gYa9OG6KyvzYXgjL6WMQaJF/7zwegbK9aIiSJnyHj6nRXRYZzZQg2y0GPkrOeXzKgbg8A1cUvOQ58Ns0Dw5Adp1M0olNaCz9136QYT//0MpFB3o04FBAbVA4ehTpeEt956yxZg0XmkLgZde3SXce2p06ZBuGY+zD7mSARWCQQU3yXGL87C6l/9AaDb3nDE0MEIpkYJ3lBbsIOG7Kec1SKUvWDImVyCxg25XgYOroJvXXIZjH/8KZh963ch+LAe7l00By54fQoceMhBqC5kKK+P2DPpejR//iMB289Sg+doNO7VpIxxoQfMGx5p0rdUWgrXyQKBTrs3mdEMvDJMPQtOJh2I/ITteMmjTPRk4HXoBF2dD17/ubh7xlcB8P8a/P7orapl4DyDzNKM/xeRwUDhsN137wEPPfYYnHzM0dKoMAkKqVQh3H/P3ajzDYfC4kKpp5Ged/ChR0q3y8GH7g+zThyOMr4EONV/RCEkOiTgksSecPqKJjCDGy669Lvw2AP/QIZr0QbMEfDeu+9Aj113h3G/+S0UFxfDaaeeJD97+203nHHVHy+FJtn5iskukrzfQbIwXc/XeGZLhq1sT+CTYikisSTgSiO2qJtBFLpUroC5FH3y+Js0K6YzadzIVZXtwkyWix34HB9Q59dUxKMgIla0ZLoxhXbCjhnpZME5WrubNnsZUDeXPMvy9eo16+9BVru8oDAF706ZBitWrICLvz3aiogMis2DBveH92Yvgoa6Whh54vEIkBLJOrvu3hNaIgb9Bu4Jf274EHLNSQhTsnEfNCPj/U+yJ0x/dwb07zsVf+lS+XvV1cNh7eq1sNvuu8EaFJu/vvkXcPvvbvlsadW4GpreWQlBxw4SeOzA3UEUVYJoWWdYdFl7plR9FcsYvK69QpoH52VLuxQozXQ6lUuyn/4s8jKeZcGRBhtnEO9PAa27CdjsmEjEUuFN0kLo+Qetb8/Fisdtqbjt/elMyPiZ1FF0fyKZuDzEH+7atStcePZZ8Ksbx0JxaYkUjXvssRucUZGG13CDZcmEdH/QxjO5LPQdMhR6rJkBIxuXQK4JgYfMRF0LeNAIw16dCtmRl8EP/+dK2G/YfnZ75551hnxsWZbz9wAo+4XOJ26XDR2G20lL1xAaKI1EjNs9+MTnfzgan3rhRa4y+XumM5ZgrjApMrmBJn9QuAxq4clZf5aIA5+wQxjzxwXIxAOv/3DO68puU6psm3+0Zpk0IL5YsSJj0zLZTHMmkywaMGCArFyj+C4xeguyTN9dyuGIKTNh0OB9Yf77C6RTmBptl3XfA05LLYMF/3sTsPIyyFFVJbXLQODt9cKrAB37wXuvv/rFr1nTaqi/9yVIdu2i7tKmFhDfvBa31aITL6KJjG1Z/cL2yHxG/xuOEJuE57cKuKvwp0C4TMsHXb4JKnNa6GnXoU4q9WfEqYxmEcO3yGu6GOkkz1AnfuZ0HaTpSeKH4YzIFcqNssV6Xt+NM1tXO1F8NgxvzWSzN6RbmqEjsh/FZek4mtCCPTK3Fjaitfu7DR/AXYfvC2tbIiiCHFw34khYeNHVECHwpPWaySHwGmDvFya1a2XbiktPgUD3oSbLGYb3hbBydwhrNkgdFQH4whbfcJuoXovVOXz2x4ZB4oNeRKsVhW6lsUVNwSvxu08ENJhQV8359cLcn2ppOmXx/BoOZuudWlvcflcBlV0caweb3/LfAyH+6YD3OdPOmdMaoPf66Z/hARAsmUxEXTp3hvvv/zv8+Xe/lV+++Kpr4eri5fDJX/8NiZIiSMmGnMoAk05zHqgimBYU5Ai8fV6ajMDbv92At/bmUVB31zPIrCWqu8SGjcAf+Bvk9jwExXwjpPEmwRunDPJ6Lu/o4DM/eBs+XWm7nuZNyPRHqTIW73QFnsjNn4ZpWRDipZL+JJ38Joi6TmO050huN/DJjOCATUBL89zKigqorCyXkQaBd1Q62wifjEAd61MurViuM1kCnYHCkPEK9yqFfZ5Z1K4iqO6ZP8KqS3+KFnMHVX9DheNnHgi5a8ZDduMGyGXSgGz9AJ73C3Y25vMvLBkg9+FPVNo+MH7rNeaAaOKGLL/RUd6+2Tpc3+UC8ZkUVucj/Y7JLq6jcaWZm9jHTYKv59ppm+n/FAXIfi2lxcVyqrnsTkWp9ZRQ8Mk8WHPyqcA7dow1f6QSgWQFgwET/gVFfQ5qN+CtvvlbUPfnf6O4LVfbQoBDlwjEQ29DLh3iA4FHvf/CaBeyR7b093ekRqAThcwfhPFW7zI9X6L8aIQL/Ici38nsohGx5AFvQraNGRuntkAdVFm0ZC7O3JYHiTdKOpcLH0pnMjI/L0sXl3TN5iaA3QdDp99eD1FNrdZhI3sVww0hzPvGSbD6vp+2i0m47PyhUHvXc5CgcRB091BMuBDF+u3/QB0vkL49yuGLcrkHtwZ4Oxrz+V+sxvfHIhNWq6bjjvl8kesPLfQtsfypSr67JfJGOelyRxSvbJz04X1WDfBnMF/PtVO3MPojioKAN1EpJXUuoGZBkgGTKUiUVULmuT/Bhmt+BUF5uaxys40YQ9S96puh7Kje0PPam6F4vxO3GBAb/n4DrPvNH4ClCyEoKtQNthF4lD7/mx9Drno05BpqZWpVRt0cu2wt+BKwYy4UxpqM17YKH1eg4j2SMSHFMUTgtVrzR7WKVuG9COLDjT0g1qiewlKvW/plHxzeKM1hGF3e1NzyB2bbzCmER3WfQuLE70EHvEHqbvk/EDTFIBHIdRCdEFQkoPG9VTD/5HOgsKordD33fCgcdACU7b+pIYVZaJj8MNS//QrU/uNxEE3UYBwt56KECgshwCCVBiDgHX0xAq9OhuEoCwbB9z+4f2u2+jh3UObL3zeyiqmS+iggNmRyenorQuKsjf4p+gUex1LlKGav4WoTI3tE3k58ScznMeAryHhHFyMDUTPwVFI1D6IEhAQChK2YDRsuPx/EGoFgSaFeFni7gvtPafgZRCeKSJSTCNQQyk8eIumdWuA2PD0D0LyWTcRZsgA4FYIHKj1LuknRemYFTcDvfwxyuwyCXGOdDOUR+DKZ7MuoBx73hW6ynQR8+RvuhX/3wm1W63noQzRAzapL8fxTKKhG63D4EDXmU0Wg7QO+3ddM+aJEuLKwINmDmkSSCKY6CirWoTw7XlCEN1QOGm64ADIvzAZeWqqaCZm2JgJsnh/Tvk6mC5Jl0009OEb1w1YRcrMOa0Ad87CeIG55HPU6BiGlTGlRi/roJ+SuxEfzFzmwHVXsft6yVD8m7wTHsmtLOrsiFGxX01woEsh8VGYZNkGAFnHJLf+Gkm9MQDF8I4gVzVTTCEz3ajbja80gbub1w9YdY6RzlFL3mSw7TENUlIXkzddB7rhLIazbKDtnhbpACa3bFQjevijn01/0wHZW8O1sy26ZdHplFIY9yKeXSkaqZUgQylYVHEUrHzoCyp+5EMKnfg8tD90LYuZaEDSTA0W04IFjuoBbVmahLnaJ0mhgoIjtUwzs5NMBzr0W0iIF0YZ1yHohqn1ZmYyby2ZXoIExJJlIpNvjoHZWsesas0Dr5uV2RkhbCtr2J3aVoaHarb0ccH5MYWGBrNWg/D+q9SUxLKM+NMClAK3UwiJksHqAKU9DbtEciBYtQAHZCDDrIwRUiyw2ojFXwfGDZags2O8AYFVHQjj0JIgaGyFqaYIom5W5hOROkTpeNvsJ7kMv3F6W/I5Epf379pE3QQn1iP4afDsn+IQeyie7GjAYh797AxXvGB0wSeAjEOpaDnJA0xSiBDUZChLqoWKQeiqAMu8jOZkP2ZMs2lwGokxaps+TiJXJAvgaDQsaqfpQGIUXIeNlCOzUqLyslHq/lHwh8H0tdrfhcn4fBEE7RBzIjbJhYw18+ukGWLZi5VgRRXciKy1BHayAOlElU8oKltnOXLVYY7qzQWzauyGAPH+naogU2pJNWdWnjYtMJvPD3Xbt/qfSkhLZE2buvPntdn6+Bt+2Al7v9g0emY73KQTZ8ccOX7Vu/aeF78+ddzMy9E9aSF9DoBD4qPCbBar3S9JYs4yD6wqox81wVQds6kAi3YWV6lmI+zPZzJQojM6vKC9bhdumYmFKP8xBOw4D+Bp8OwDwNGqoE08pitSODz70r66ffLKy68qVqxZs3LD+ugMOOmTkwEEDDwllh4SMZkuuJgAkeKyEgDEWa3ypHnr2HQJ31arVy6ZNnfLqqpUr3+/WbZfjOnTsUFdRUVmHrFfXoYN8RmUSSFej5NG0BuTX4NtJgcdR5JavXbuu06rVqzutXr2m0xp8XrN2TcdPVq7svHbVqtIPFy16LZNJv3j8Safs26t3rz4VHTr26NKlS1fpHknn9NgI51yxM9GYKpFcu27dssWLFs99643XZzfW14sEKpLFxcW7IFAb8HcLmpubC1tamoubmppKGxub6hsbK8pbOqTrs9lsQ4fKCgJj09Yw4tfga2+Kav9phQIZLEQ8ZAsLC1tKSkqaysrLUygWEwgcJKsgrK2pKUmn0xWvvfrK0ldyucXIZjnUC8M+/fpVdu/RvVMUMeEnGZNux5ES582etXzDxo0ZtJYTSUQc/pMqKi4KCwuLMuUVFbSdxtLSskbcZnNhUVELArIF9yFTUFCQwbVzqGfm8Hgjxpj4mvl2zoUubP1uu/ZoKisrXd+lS+eS+vrdympqavBRW15bW1uKj7L6+jp6LmlsaChpbGwsQDCmams2NiNLrkR9jlOdBTmYOeMCRbJAMAsEUdizZ09RUFjYSIAqLi5pKS0rbSaAE+BKS0ubvAf93VhSXNyMAG3GZwRjUQ4Nkq3WAb8G346zhFq80WPdkUccxhoaGgMUiYnGpuZUc3NTqqUljc/NqXQ6k0JQFCA7JhF0CbRcE8h23DRfZxKALEIAholEMpdKJbPIYtlUKpVRzJbKFhZIhssSwPD9HD5HCxYuatfJY/9fgAEANZIbPTqtlKY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3585020"/>
            <a:ext cx="53149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31"/>
            <a:ext cx="9144000" cy="1470025"/>
          </a:xfrm>
        </p:spPr>
        <p:txBody>
          <a:bodyPr/>
          <a:lstStyle/>
          <a:p>
            <a:r>
              <a:rPr lang="en-US" b="1" dirty="0" smtClean="0"/>
              <a:t>Software as a Service </a:t>
            </a:r>
            <a:r>
              <a:rPr lang="en-US" dirty="0" smtClean="0"/>
              <a:t>(“SaaS”)</a:t>
            </a:r>
            <a:br>
              <a:rPr lang="en-US" dirty="0" smtClean="0"/>
            </a:br>
            <a:r>
              <a:rPr lang="en-US" b="1" dirty="0" smtClean="0">
                <a:solidFill>
                  <a:srgbClr val="00B0F0"/>
                </a:solidFill>
              </a:rPr>
              <a:t>BYO Users (or Test/Dev Team)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3255" y="5693664"/>
            <a:ext cx="6400800" cy="1164336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so many others…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19895749">
            <a:off x="291653" y="3847244"/>
            <a:ext cx="393776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Automation (API) Power!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news.constantcontact.com/sites/constantcontact.newshq.businesswire.com/files/logo/image/constant-contact-logo-horiz-color-300dp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985" y="5481945"/>
            <a:ext cx="4516120" cy="112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582426034"/>
              </p:ext>
            </p:extLst>
          </p:nvPr>
        </p:nvGraphicFramePr>
        <p:xfrm>
          <a:off x="6621273" y="3733495"/>
          <a:ext cx="2522727" cy="1681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8617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Graphic spid="9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Graphic spid="9" grpId="0">
            <p:bldAsOne/>
          </p:bldGraphic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Platform as a Service </a:t>
            </a:r>
            <a:r>
              <a:rPr lang="en-US" dirty="0" smtClean="0"/>
              <a:t>(“</a:t>
            </a:r>
            <a:r>
              <a:rPr lang="en-US" dirty="0" err="1" smtClean="0"/>
              <a:t>PaaS</a:t>
            </a:r>
            <a:r>
              <a:rPr lang="en-US" dirty="0" smtClean="0"/>
              <a:t>”)</a:t>
            </a:r>
            <a:br>
              <a:rPr lang="en-US" dirty="0" smtClean="0"/>
            </a:br>
            <a:r>
              <a:rPr lang="en-US" b="1" dirty="0">
                <a:solidFill>
                  <a:srgbClr val="00B0F0"/>
                </a:solidFill>
              </a:rPr>
              <a:t>BYO </a:t>
            </a:r>
            <a:r>
              <a:rPr lang="en-US" b="1" dirty="0" smtClean="0">
                <a:solidFill>
                  <a:srgbClr val="00B0F0"/>
                </a:solidFill>
              </a:rPr>
              <a:t>Apps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8467" y="4037990"/>
            <a:ext cx="6400800" cy="2283255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others…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474" y="4037989"/>
            <a:ext cx="1356421" cy="122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0" descr="http://www.xconomy.com/wordpress/wp-content/images/2011/05/heroku-logo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28483">
                        <a14:foregroundMark x1="8050" y1="67480" x2="8050" y2="67480"/>
                        <a14:foregroundMark x1="17337" y1="27642" x2="17337" y2="27642"/>
                        <a14:foregroundMark x1="24458" y1="30081" x2="24458" y2="30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125" y="4037990"/>
            <a:ext cx="2077227" cy="7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981" y="4715502"/>
            <a:ext cx="881063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4" descr="data:image/jpeg;base64,/9j/4AAQSkZJRgABAQAAAQABAAD/2wCEAAkGBxQSERUUExQUFRUWFRUXGBgXGBQZGhcYFBgYFxQYGxQcHSggGBslHBcUITEhJSktLi4uFx8zODMsNygtLisBCgoKDg0OGxAQGiwkICUtLCwsLC0sLDQsLCwvLCw0LCwsLCwsLCwsLCwuLCwsLCwsLCwsLCwsLCwsLCwsLCwsLP/AABEIASAArwMBEQACEQEDEQH/xAAcAAACAgMBAQAAAAAAAAAAAAAABwUGAgMEAQj/xABPEAABAwIBBQkLCAgFBAMAAAABAAIDBBESBQYHITETIjVBUWFxkbMyNFNyc3SBobGy0hQWQlJikqPBFyMzQ4KTotEVY8LD4SQ2VPAlg/H/xAAaAQEAAwEBAQAAAAAAAAAAAAAAAQMEAgUG/8QAOhEAAgECAgYIBQMEAgMBAAAAAAECAxEEMQUSITJBcRMzNFGBkbHBImGh0fAUcuEVQlLCI/FDYoIk/9oADAMBAAIRAxEAPwB4oAQAgBACAEAIDCWVrRicQ0DaSQAPSUBFPzpowbGph9D2n1hAdVHlinmNoponnka9pPUDdAZZVypFTMxzPDG8V9pPI1u1x5ggFzlrSPLIcFKzcwdQc4B0h5LN1gdGtAcUebmU6vfSGQA+GkLR/L1lv3QpB7JmDXwjFGWOI8FI4O9BcG+1Ab83c+J6aTcqvG9gOFxeDukfOb63DlB18nIYA1Y3hwBBBBAII2EHWCCgMkAIAQAgBACAEAIAQAgBAeEoChZ0aQmxkx0tnuGoyHWweKPpnn2dKAqNJkquyk7Gccgv+0kNmDxf7NCkgmmaNHW39VE13IGkjrLh7FAOKu0d1TReMxTD7LsLup2r+pSDHJ+YlbM8bqNyaNRdI4OIHI1oJJ9Q50JLxkvJ1LRDDAzdJba3mxPPd/0RzNUA21Msr+6kLeZuode0qQRck0sLrh7uUazY9IKEEbn5AyopG1Vg2VjxG+30gdnTYkEclyoJLBo0qnSUDQ7Xge9g6BrHUHW9CAtSAEAIAQAgBACAEAIAQGE0rWNLnENa0Ekk2AA2klAKfPTPV1STDAS2HYTrDpfzDebj4+RSDvzTzGAAmrBq2thPHyF/w9fIoBdZZyRhaMLRqDRq1BSDSac8qA1GJ7Tdp9INkIMpHSP1Pebcgt+SA9fCI2F7i2Ng1lziAFDkkrs6jFydkisVmd0YNo2ufznej0arnqWaWKit1XNsMBN7zsRtRl58hG9YLeMfzVf6qXci39DBZtkZnBliR8DYCGhofuhIvd5tYXB2W1+pSsU77UP6epL4ZeYxNHIjFBGI3Bxu4vt9F7jctI4iAQPWtUZqSujBVpSpS1ZIs66KwQAgBACAEAIAQAgObKFdHBGZJXBjBtJ9gHGeYIBR5151S1zxFGHCLEA2Md1I6+ouA2nkbxKQWzM/M5tKBPUAOm2tZtEf93c/FxcqgFlkcXH/AN1IQehllJJ4UBg5QQdFHTX3x9A/NCRS56ZfdUVL2l1o4nuYxvFvSWlxHGSQfRqXmVqjnL5I9/C0FTpprN5kPFPyNJ9XrVRe4/M74IJ3i7WtY36zjq69hPMukmytuCdmYjI5ebvkv0D+6WJ6VLJFnzQf8i3TBd4kwXDja2DFsty4tfQFfSnqXsY8SumtfZYuVJnE13dMLecG4/JaI1k8zBLDtZMmIpQ4XaQRzK5NPIoaazM1JAIAQAgILLOd1LSvwSSEvG1rAXEX5bah0EoCLfpIoxsEx6GD83BAROUdJ+oiCDX9aQ/6G7etAVYCsypL9KUg+LHHf+lvtNuNSQMfNfNWKiGI2knI1vI1NvtDBxDn2n1KCSYeSSpBkG2UAxcpBiGE7AoBD5YzopKQkSyY5B+7j3xB5HcTegkKqdaETVRwdWrtS2d7KpX6RqqbVTxNibxOdv3dOuzR1FZpYmT3dh6ENH0ob7v+efoV2OgfI9z3uGJ7i5xtrJcbk6rDWbrPte1mp1FFWRItpo4QHO354mnUDznmU2SKdaU9i2Hj6l0hu435BxAcgHEEvclRUcjphQ4ZIQLtFbJGnXaKmS9BMWG4P/Kti7FE0nmWKnmDxcekci0xd0ZJKzNqkgEAIBEZDovlta2N7yDM+RznDWb4XyHbyketSQXtujCDjmmPRuY/0lQSSVFmFRRm5Y6Q/wCY4kfdFgepAWCKNrGhrGtY0bGtAAHoCAwcgPWtsgDDfYgI3L2W6eiZindvj3Mbdbn9A5Oc2C4qVIwW0voYedZ2ivHgLLL+elTV3a0/J4fqMJxEfafqJ6BYdKw1K8pfI9mjg6VLa9r+f2IOnga3YFQaJSbOptWwbXD0a/YpOHBs7aTKDSdh1AknVxKUyuVNmgzF7i48fqHEFFzq1lY6oVJwzuhUlbJCBdorZI067RSyTp1YipkVl3Ok0dVTtv8AqzczD7DyGtPS2xd6Lcah1dSS+pdRwvTU5Pjw5l/abi41hbDzD1ACASej3hKn6ZexkUgdZUAwKA1uQHgagPQ26AquemejKMGKGz6gjZtbHfYX8p5G9dtV6K1ZQ2LM34TBOr8UtkfXkKOqqXyvMkry97trnbf+BzBYG23dnuRiorVirI1OqLbPWosTqml81+MlTY6UbBG48nWQmwM7I5XN1kC3HYk2HLa2xRZcCtpMkoCoKWd0K6K2d0KkrZ3wmy7RWzV85KdhtiLrbcLSR1prpHX6ao1exP5JylFM3HG9rmjbxYekHWFbGSeRlqU5QdpIWWcOUPlE8knETZvijU31a/Ss0pazuevQp9HBRG5o4ykZ6CO5u6O8Tv4O5/oLF6FCWtBHiY6nqVnbjt/PEs6uMYIBJ6PeEqfpl7GRSB1lQDAoDGyA8sgKrn7naKKPcoiDUPGrj3Np1YyOXkHp4tdFarqKyzN2CwnTPWlur6/L7iaklJJc4kuJJJJuSTrJJ4ysGZ76XBGpzj0dKmx1Yxh37sLGvkdyNaXHqAXSi2S/hV27ExT5q5Qk7ijl/jws9Ty1WKhIzyxWHjnNfnI7o8wMp+BaOmSL4l1+nZW8fhu/6M4Pk743OjktjY4tcAQQHNJBFxtWWSs7FmspLWjkzZk8WxAbA6wHJqF/XdSyJ8CVhQoZ3QqStm7JuTnV1QYQSIYwDKRqxE9yy/X1HmUO8nqRzZE5qjDX4vIZmT8lRQsDI2NaByAD/wDekrXTwcIx+P4n3/buPJnWnN3bKnn3m43c5J6cYJQx26BmoSR234cBtNhe/NZZa+pSqKMXteavl/2bsHXd1Ge1cPkxRuK5PaQydC1Rqqo+IOieOl4c0+pjVtwrzR5OlY7kua/PMZi1HkAgEno94Sp+mXsZFIHWVAMSEB5ZARuceWWUVO+Z+sjU1v13nuW/meQAniXFSahG7LsPRdaaivxCDyhWvmkdLIcT3m5P5DkAFgBxABea25O7PpoQjCKjHJHdm9m1UVrv1LN6DZ0r7iNvKAfpO5hfnsrIUpTyyK6+Jp0V8b293EZWRNF9LFZ1QXVL/tb2MHmjB1jxiVrjQijyauk6stkPhX18/sXOko44m4YmMjaNjWNa0dQCtSSyPPlOUneTub1JyCA+f6x+KaV3LLIetxK8iWb5n00VaCXyXoeZO7k+M/3ipYnmSkKFLO6I2UlbLZosgHyQyfSkke5x6Dh/0+tW4RJ1G+KVvMx6Rf8Ayavci4uctk6ijzMCRy1AHGL33p6HLyMXJQaqcX8Pn9i6Hd4nzo7Vs1qw+mGDoXH66q8SH1mS3sK14XNnmaV3Ic37DWWw8UEAk9HvCVP0y9jIpA7CoBiUB6AgErpLy/8AKaoxtN4oCWDkc/8AeO6xh/hPKvPrz1pW4I+hwFDo6es836cDrzFzCNTaepBbDqLGbHS8542x+t3MO67o0b7ZFeMxyp/BTz7+7+fTnk1nOip4hcxwxMFhfCxjQNg4gAtl0keLadSXFt+ZV8paSqOO4YZJiPqNs37zrX6RdUSxMFltNlPR1aWdlzK/U6WH/u6Zo53yE+oNHtVbxT4I1R0Uv7pfQ10mlGdzrOihA5sd+cXuo/VS7iZaMglsbGdk+sZNGyRhu14uPzB5wbg9C2RkpK6PHnBwk4vgIiujwzyt+rLI3qeQvJlvPmfSQd4J/JehjQfSHI93rOL81LEyUhQpZsmrmRjfG55Bt/4U3IUHLIs+i/KQ+TOhHdRvJt9l+sHrxDqWWriJ0GnBbJbH7GbHUrz1n3FzG8267qqP/wCKXxu+s7+Ji38iJzpyoKWmlkcd8W4Yx9pws3q29AK6jGXSyU9raTX/AKouoU+knFLLiIolbD3xqaGKS0NRLbu5WsHOIm39sjltwy+Fs8bSsvijHuV/P/oYy0nlAgEno94Sp+mXsZFIHYVAPAgITPTLHySjkkBs8jBH479QPo1u/hVdWerFs04Sj0tVReXHkLPRzmn8rk3aYXgjOw/vXjXh52jaeXUOVZKFLWd3kevjsV0UdSO8/oi4Z36QI6UmGnDZJRqJ/dxkcRt3TvsjZxniV9Wuo7I5mDC4CVT4p7F9WKrKuVZql+OeR0h4r7G+K0am+hYpScndntU6UKatBWOJQdggPQUAw9GOc2CT5NId7Kd4T9GT6vQ7225Vpw87PVZ5WPw149JHhny/gjs+qLcq+XkktIP4xvv6g5U142qMuwc9aivlsIOE4ZOZ4/qbt6xb7q44Gh7Y8jOprzsbq5/7KCIw4sjnOQtsdOScqyU0oliNnDVr1gg7WkcY2dShpNWZzUpxqR1ZF2Gk0Yd9T3eOSTe+7f0KiVDX2zd2sjD/AE+z2S2cinZx5wy1j8UhFh3LR3LejlPOVeo228TbRoRpK0SGcbLovPoDMrJXyWhhiIs7Dif48hxuHoJt6F6dOOrFI+YxdXpa0pLLhyROLszggEno94Sp+mXsZFIHYoAIBYaUJn1NZTUMWs6nHkxSXAJ8Vgc48zlkxDcpKCPY0elTpSrS/LfdmOeWcTaKFuT6M4SxobJINreMtB+u65JPFflOqKtTUWpEnC4d1pOvV45L84dwtllPVBACAEAIDyUkC7SQRruNRFuMHiIXUXtJVuIwa2u/xPJ7KnV8opt5OBxtP07cmoO5rv5FfWWvDW4rM8uMP01d0/7ZbV9vz5FRrTdtht235CNiyp2NsM7nI2S45+MchUtWLLWMSVBJgShJipB4gLXo4zeNXVB7h+pgIe7kc8a2M69Z5hzhX0KetLkY8diOip2Wb9OLHgt586CAEAk9HvCVP0y9jIpA7FABAJ7/ABjc5q7KOovdK6npb6xcCxktyNjaz71uNYdezlPwR73Q60adDhbWl9vMo73kklxJJJJJNySdZJPGVnPQS4I309DLILxxSPHKxj3DrARJvJHMpxjm0vEylybM3W6GZo+1HIPaFOq+5hVIPKS80cgcCuTux6pIBAZtUBnZmvlo0FWHkXicMErdodE7bq4y3aOgjjK0058SvEUenpW48Of8lhzzzbNORNFv6aSzmPGsNxa2tJ5OQ8fTtrq0tR3WRlwuI6Rastkl+f8AZUpG8Y1H/wB2qtM2ow3Tl1ezrS3cTYCUBiXJYk8LuXVfUpt3A+hs1KOCKkibT64y0ODjtcXd0532r8XFa3EvRpqKitU+XxM5zqNzzJdWFAIAQCT0e8JU/TL2MikDsUA4Mv1m40s8v1IpHDpDSR67LmbtFstow16kY97Ql8n5GmrZIqWHU2CMB7z3LHvOKZx5XYrsA49zHFcrz4wc2orh+M9+daFGLqS/uez2+m3xGnkDMmlpQCIxJIP3kgDjf7IOpno6ytsKMYnjVsbVq8bLuRZFaZAQHDlDI1PP+2hik53MaSOh1rj0LmUIyzRZCtUhuyaKllbRhTSXMDnwu5L42dTji/qVEsNF5bDdT0nUjvq/0ZQ8u5k1dLdzo90jH04ruAHO3um9Nrc6zzozielRxtKrsTs+5lfYVSameVUWJvONf911B2Yi7Mv2jXOljKZ9LWfsgP1bnNc5pa7uoyLG4G0cViRxBbIVIpasjzMfhm6iqUs+P3OTODIVE4l9JVRtv+7k3QAeLJhuBzG/SqZ04ZxZ3QxFZbKsHzX2KfPCWkg2PO0hw6wqLNG+Mk0aCwcg6lO06ua3yW2BdKN8yUrnM519qsSsdjY0S5wnvWS9n3dHficBd7eggF3oPKu6E7S1PI8TSWH/APIvH8+g0VsPHBACASej3hKn6ZexkUgdigFX0kzluT5A0Xc90UYH1i6Rur0i6pru0GbMBFOur8Lv6HfmnkMUdM2PUZDvpXfWkd3RvyDYOYLqnDUjYqxNZ1ZuXDhyJlWFAIAQAgBACArOcWZFNVXdh3KU/TYALn7TNjvbzqmpQjP5M2UMbUpbM13MT2UKIwTSREhxjeWki9iWm3GvPlHVdj3YT14KXeYsK5DOlgulzhktV5C3OCCZ2EiduIAA3bqB19atlBxSd8yiNbWnKK4HGMmRO2t9Z/uuU2WdJJGyHNiKV2FrZC4gmzSSbC1zax1C4613Ft5EPEyiruxCzZO3B5Y9hY8AOs4EGzr2OvlsVxLWWZoVTXV07omAzcIqSriviEr2Puf3sZxxjmDo8V+hdpWiprvKN+U6Uu5W5PP6jtoqpssbJGa2vaHDocLhejFpq6PnpxcZOL4G9ScggEno94Sp+mXsZFIHYoBGZXpN1kp2nYybdSPJsfh6nuYfQuJK7RdSnqqT71bzf2uSa7KQQAgBACAEAIAQHzxlKbHPM/68sjvvPJ/NeTLa2z6mmrQS+SMWLkM6YkOGXHLPBuTz/l+1rf7LVW6uJgpdfU5kHEs5pZN5sy4a2n+057PvRPPtaFfQfxmeur0peD+qOXS3TYa2CTwkDmemJ1/ZJ6l3ilkzvRsr0pR7n6/9EfkCE1FHWUw1vDG1MQ48cJ3wHjDC30lVUfijKHiW1n0dWFThuvk/y5cdFOV91p3Qk3MRDm88clyOp2LrCvw07rV7jBpGlqz1u/1RNZfytUQzwRxQwvbM7AHPkcwh4bJI64DDvcLNt9p2cavlJpqxno0qc4SlJtW+XJd/zInLOfzYKeoeIw6SGqNOI8VsRGsOvbUMAcdm0WXMqlky+lgHOcY32ON7/nzKRo94Sp+mXsZFceeOxQDEtF78YBHXa/sCAyQAgNU1SxndOa3xiAOsqG0iVFvJGbHgi4II5RrUkWsZIAQAgNFfPucUj/qMc77oJ/JQ3ZXOoR1pJHzpCNQ6F5HA+qZ0sQ4Z0xIcMuWU9eScnn/LZ641rrdXEwQ7TU5v1IKJZjSztpZsEsD/AKtRB1Okaw+pxVtJ2kiuUdaMl8n6XJ7THTXpoJfBzgHxZGlp9YatWIV4mbRcv+SUe9ehTsy63ca6F19Tnbm7okGEX9JafQsdGWrNG/FQ16Ml4+RI5Lf/AIbld0Z1R7oW825T2dH6GkgfwFW9XV+RVUX6jDKXG31Wfn7jIy1RvfPRua27Yp3uebjetMErAde3fOaNXKtkltR5NKaUJp8Vs80ULOfMSaWOqljjJnfPJgZiYMTXSsc2S5NgcG6DXrs5VTptptZnp4fHQhKEZP4bK/k9nnYiNHvCVP0y9jItB4o7FABACAEAICMqsgU8hJMTWuO17Lxv/mMId61w4RfAujXqRyfntXkyOmzZlb3vXVUXIJC2dvVIC71rl03wky1YmL36cXy2ehwzNyzD3LqWqA5WmN59Fw0da4fTLuZYng55qUfqvucE2f1VT99ZPkYBtc1zsP3sJb/UuenlHeiWrAUqnV1E/wA8/oaMraRqeopJo2slY+SJ7BcNIu4FvdBx5VE8RGUGkdU9HVKdSMm00mLdixHrM3sQ4Z0xocMumUB/8Nk/xIuyK2Vuqj+cDBDtVTx9SAiWU0syyi8tge4bWNxjpZvh7F1F2ZEFeaXfsGDpEpxNkuotxRiUf/WRJ7AV6NTbFnmYGWpiI87eewTUUhsHDbqI6doXlvYz3muBZc/8pQ1M1PJE4OkNOBOBsbezowTsxAukuNo1LTWana2ZjwkZUac9fYk9nv7FgyXpLa2NjZoXuc1oBe1zTiIFi7CbWv0rbFNJXzPEqOLm3HIn8m5/Ukzg0ufGT4RoA1a+6BIHpUnAvNHvCVP0y9jIpA7FABACAEAIAQAgBACAicoZtUk9zJBGSfpBoa777bH1riVOEs0XwxNWG7JlcrtGVO7XFJJGeQ2e3qOv1qiWFi8maoaSqLeSZAVujmqZ+zdHKOY4HdTtX9SplhZrLaaY6QpS3rr8/OBCVWR54b7pDIznLTh++NXrVLhKOaNEa1Oe60dUeXJH0kNK+JgEAaGyNeTiwNLbFhGo677eJWzqqUVHuOHRiqsqiefCxjEqiWdEseKNzeVrh1ghdI4Ts0xj5A/6nJkIdr3WlY13S6MNf67r0Y7Yo8qt/wAeIlbhJ+oiskxOeGsALn3wBo1kuvawXmyT1rH0lVpNvhmN3N3MGCOH/qWCSV1i7WQGfZaQR6TxrdRo6iu8z5/F4p1nZbp0VGjyidsbIzxXu/1XV5jFPlWnEU80bblscsjBfbZjy0X57BSQTGj3hKn6ZexkQkdigERnXlY0lJLO1oeYw0hpJAN3Bu0dK5k7K5fhqSq1VBu1xbfpgn/8WL77/hVPTPuPW/pEP835fyH6YJ//ABYvvv8AhTpn3D+kQ/zfl/IxszstOraOOoc0MLzIC0EkDBI5m0+LdXQlrK55WKoqjVcE72t6E0ujOCAEAIAQGE5Ia4tF3AGw5TbUEJVr7T50oM4K35WyQSzGcygFhc7W4usYzHsttGG2pY1KV7n1U8PR6JxsrWz97n0cth8oR9ZkOnl7uFhPLax+8LFcSpxlmi2NapHJkLU5jQn9m97ObU4dR1+tUvDR4F8cbNZq5Gz5nzM7kskHThPUdXrVbw8lkXLFweewrFdm5WQQujjmq2xkYdy1uaQdrGkdzfkH5qG6kVaxshiKNSalKMb9/wBy55h5nto2CSQDdiNm0RtP0R9rlPoGrbfRpavxSzPPxmLdZ6qy9S4K8wggEDnD35U+cT9q5SQSWj3hKn6ZexkQkdigFX0m8F1Pis7Ri4qbrNmA7RH84Cq0a5Ahral8c4cWtiLxhcW6w5o2jmJWenFSdme1j686NNShncZH6Lcn/Ul/myf3V3QxPJ/qmI715ImHbhkqhNg/cYbmw3zv1j7nade+fyrrZCJR/wAmKrbc37Ir/wClmi+pUfcZ8a56aJp/pVbvXn/Bsp9KtC5wB3ZgP0nM1Dpwkn1J00SJaLrpXVn4l2hla9oc0hzXAEEG4IOsEHjCtPPaadmVDKmkuhgkdHikkLTYmNt2gjaMRIB9F1W6sUbqeja8462xczmZpXoSbETgcpjFh1OJ9Sjponb0VX+XmXOgrY542yxOD2PF2uGwj8uhWJ3PPnCUJOMlZoo9Nn1k11WMNO8TvkEW6bjEHYnOwa34r2uVX0kb5HoywOIVLbL4bXtd93cT2dOeMFA6NswkJkDi3A1p1NIBvdw5QupTUczNh8HUrpuFtneQn6WaL6lR9xnxrnpomj+lVu9ef8EnkDP+jq5BExz2SHuWyNw4uYOBIJ5r3UxqRbsU1sBWpR1mrr5FhyjXxwRulleGMaLuceLiHSb6rDau20trM0ISnJRirspj9LFCDqbUHnEbdfW4FV9NE3rRVf5eZ1ZL0l0M8jY8UkZcQGmRoDSTsGIEgemylVYs4qaNrwjrbHyLkrDACAQOcPflT5xP2rlJBJaPeEqfpl7GRCR2KAVfSbwXU+KztGLipus2YDtEfzgL7Qp37L5ue0YqaOZ6mlepXP2Y6VpPnyraT+C6joj7Ri4qbrNuj+0R8fQTuZubJyhM+Jsgiwsx3LS6++DbWuOVZoQ1nY93FYlYeKk1fgZ56ZqnJ0kbHSiXdGudcMLbYSBa2I32qZw1SMLiliItpWt8xj5lVLhkBzg43ZFVBp4xhMmG3QrYP/j8zysXFfrbd7j7CrzUyGa2pZTh4jxNccRbitgbfubj2qiMdZ2PZxNfoYObVyXz0zIdk5kb3TCXdHltgwttZuK98Ruup09UowuNWIbSja3z/gvOhKUmjmaTqbUGw5LxsJ9dz6VbQyZ52lkuli/l7sWOS+EYvPY+3Co/u8T16nUP9v8AqXXTj+2pfJy+8xW180efojcnzXuROaejt1dTCcVDYwXPbhMZd3Bte+Mexcwp6yvcvxOkFQqajjfx/grVdRmlq3RB13QzBoeBa5Y4WcBfVrC4as7GuE1Upa1s0NPTdIRSQNvqdOLjltG8j1q+tkjxtEpdLJ/L3RR8y8yHZRjke2YRbm8MsWF17tDr3xC21VQhrHo4vGrDyScb3V8/4IbOnIpo6mSnLxIWBu+Aw3xNDu5ubbeVcyjquxow9bpoKaVrn0Pm/IXUlO5xuTDESeUlgJK2RyR8rWSVSSXeyQUlYgc4e/KnziftXKSCS0e8JU/TL2MiEjsUAq+k3gup8VnaMXFTdZswHaI/nAQtHPKxxMLpWutYmMvabc5brtsWRX4H0slFr4kvH+TqflKtsf11Zs8JP/dHrfM4VOj3R8kOvSRwRP4sXaMWqpunz2A7THx9GUTQn37N5uffYqqOZ6Wluqjz9jfpw74pvJSe81TWzRzojclzRN5l/wDb0vk6z2yLqHV+Znxfblzj7FK0TcJxeJL7hVdLePQ0n2d80NzObItLXNayofqY4uGGQNN7WN1fKKlmeHh61Wg24LP5G3NbINPRxvZTElrn4nXfj31gNvQApjFRyIxFepWknUENkvhGLz2Ptwsn93ifSVOof7f9S66cf21L5OX3mK2vmjz9Ebk+a9y06IODGeUm98rujumPSfaHyXoKfO7hOp85d7yolvM9rDdnjyGJpv71p/L/AO29W18keXonrJcvdGrQnO1tPUYnNb+uG0gfQbypRyZ1pZNzjbu9ymaUXh2U5yCCLRawbj9m3jVdTeN+jlbDx8fUd+bXedN5CH3GrVHJHztfrZc36kkpKhA5w9+VPnE/auUkElo94Sp+mXsZEJHYoBV9JvBdT4rO0YuKm6zZgO0R/OAvtCnfsvm57Ripo5nqaV6lc/ZjpWk+fKtpP4LqOiPtGLipus26P7RHx9CgaE+/ZvNz77FTRzPS0t1Uefsb9OHfFN5KT3mqa2aOdEbkuaJvMv8A7el8nWe2RdQ6vzM+L7cucfYpWibhOLxJfcKrpbx6Gk+zvmiKztyHNDPLJNC5jJJ5cDnAWdd7nC3o1riUWntRfhq8JwUYyu0lcZGg8f8ASz+cf7bFdQyZ5Ol+sjy92LTJfCMXnsfbhU/3eJ61TqH+3/UuunH9tS+Tl95itr5o8/RG5PmvctOiDgxnlJvfK7o7pj0n2h8l6Cnzu4TqfOXe8qJbzPaw3Z48hiab+9afy/8AtvVtfJHl6J6yXL3Qrsm5AqKkF0ED5Q02JaBqNr21nkVKi5ZI9mpiKdJ2nKx2/Mqvt3pL1N/up6OXcV/raH+a+o/sgROZSwNcCHNhiaQdoIYAR1rXHI+YrNOpJrvZ3qSsQOcPflT5xP2rlJBJaPeEqfpl7GRCR2KAVfSbwXU+KztGLipus2YDtEfzgL7Qp37L5uffYqaOZ6mlepXP2Y6LrSfPlW0n8F1HRH2jFXU3WbdH9oj4+hQdCffs3m599iqo5npaW6qPP2N+nDvim8lJ7zVNbNHOiNyXNE3mX/29L5Os9si6h1fmZ8X25c4+xStEx/8Ak4vEl9wqulvHoaS7O+aLdpwcNwpvLO9wrutkjDojfly9zdoQ71qPOP8AbYlDJkaX6yPL3Ys8l8Ixeex9uFT/AHeJ61TqH+3/AFLrpx/bUvk5feYra+aPP0RuT5r3LTog4MZ5Sb3yu6O6Y9J9ofJegp87uE6nzl3vKiW8z2sN2ePIYmm/vWn8v/tvVtfJHl6J6yXL3RjoP73qPLN7NqUMmTpffjy9wzx0jz0dZJAyGJ7WBli4vucTA47OlTOq07DC6OhWpKbk1cYGSaoywRSEAGSNjyBsBc0EgdatTujy6kdWbj3M61JwIHOHvyp84n7VykgktHvCVP0y9jIhI7FAK3pGhc/JtQ1jXPcQyzWguJ/WN2AayuKm6zXgWlXi3+bBENyPVDZT1I6IpvhWWz7j6TpaX+S80Zf4VV+Aqv5U39ksyOkpf5R80MqKjl+bRjMcu6b7eFj8ffRI3lsWzX0K5J9H+d55LnD9frXVu/hukfocyfNHVymSKWMGAgF8b2gnGzVdwGtRRTuW6UqQlSSi09vBruN+meglknpzHFLIBG8EsY91iXC18INkrJ3RzoqpCMJKTS2rNli0eZMc7I+4StfGX/KGkOaWuAkc8Xwmx2G67pr4LMyY6oliteLva30SFLlPNSsp5Cx1PM6x1OjY97XDiIc0HbyHWqHCS4HuU8VRqR1lJeLOZmQ6pxAFNUknZ+ql/NupRZ9x061Jf3LzQ7NGmbz6KkLZdUkjzI5twcFw1rW3Gq9mgnnJWmnHVW0+fx+IjWq3jklYUuTckVAyhE4084aKxjiTFJawmBviw2tbXdZ7PWy4ntTq0+ga1lu967i46aKCWSWmMcUkgDJQcDHvtdzLXwg22FWVk7ow6KnGMZazSyzfMs2iinfHk5jZGOY7dJThe0tOt5I1HWrKW6ZNJSUq7cXfYvQV2dWSah2UahzYJy01DiHCKQgjFtDg2xCoknrZHsYarTVCKcll3oaekvN2StpAItckTxI1t7Y96Wubc6r2dcdHOr6kdZbDxsBiI0at5ZPYJV2RathI+T1IPHaKb8hrWaz7j6DpqT260fNHRk3NSsqJAxsEwJNi+Rj2NaOMlzgNnINalQk+BxPFUaau5LkmvY+iMn0oiijjBuGMawHlDQBf1LWlZHy05a0nLvOhSciBzh78qfOJ+1cpIJLR7wlT9MvYyISOxQAQAgBAQMeeVC6QRCpjLy8MDd9cuJwhuzbfUudePeaXg66jrartmSmUsoxU8ZlmeGMFgXG9hiNh6yFLaWZTTpyqS1Yq7OXJGcVNVOc2nmZIWgFwbfUDqG0KFJPI7q4erS2zjYlF0UggBACAEAIAQGE78LXHkBPULoSld2Fnm5pRkqamGE07GiV4biD3Ei4JvbDzKiNZydrHr19GRpU5TUsvkM9XnjggBACAQOcPflT5xP2rlJBJaPeEqfpl7GRCR2KACAEAID5uyVwnF58ztwsa3vE+sqdnf7f9RwaWuC5fHh7Vivrbp4Wje0Lx9GU/Qf3xU+Sj95y4o5s3aX3I82OFaDwgQAgC6A8ugPUAIDTWH9W/xXewqGdRzR87ZgcIUflW+6Vkp5o+qxvUT5e59HrYfJggBACAQOcPflT5xP2rlJBJaPeEqfpl7GRCR2KACAEAID5uyVwnF58ztwsa3vE+sqdnf7f9RwaWuC5fHh7Vivrbp4Wje0Lx9GU/Qf3xU+Sj95y4o5s3aX3I82VvOLI1Y6sqS2CpLTUTEERykEGRxBBA1iy4lF3ew10K1FUopyWS4ruIuoyVVxtL3w1LGjWXOZK0DpJFgubMuVWlJ2TT8hiaHc45pJJKWV7pGiMyRlxJLcLmtc3EdZG+bYcVirqMnezPL0ph4RiqkVbbZlQ0mcK1XjR9jGqqm+zdgOzQ8fVkR/gVThxfJp8NsWLcpLYbXve1rW13Uar7i/p6d7ay80XDRLnDKysbTF7nRSh9muJIY5rS8Ft9gs0gjnCspSd7GDSWHg6TqJbUdOmDL83ykUrHuZEyNrnBpIxuffuiNoAA1bNvMpqyd7HOi6EOj6Rq7v5FGiyHUuaHtp53NIxBwjkIIOu4daxHOqtV9x6Lr007OS80d2YnCVJ5Yewqae8ivGdRPkfRq2HygIAQAgEDnD35U+cT9q5SQSWj3hKn6ZexkQkdigAgBACA+bslcJxefM7cLGt7xPrKnZ3+3/UcGlrguXx4e1Yr626eFo3tC8fRlP0H98VPko/ecuKObN2l9yPNlgzv0mNpJ3QQxCVzNUjnOLWh23CLAlxF9Z1W2a+LqdWzsjNhdGurDXk7XyKjnBpMlq6aSB1PGwSCxcHuJFiDsw69irlVbVrG2jo2NKopqTdvl/IaGOEXebSdpElHeGleoXNejIjSfwpV9MfYxrmpvs0aP7PDx9WOuTgw+ZnsVq/tPnV1/wD9e4ltF/ClL0ydjIs1PeR9DpDs8/D1R2aXOE3+Si9hU1d4r0Z2dc2NjNXgqn80j7MK+O6jxcT2mX7n6iQzA4Qo/Kt90rNTzR9Fjeony9z6PWw+TBACAEAgc4e/KnziftXKSCS0e8JU/TL2MiEjsUAEAIAQHzdnJQy0Na8OuxzZXSRvtqcMeNj2k6jxdBFljknFn1lCca1JW27LNeG0wyjnXV1EZimqXSMJBLTgscJxDY0HUQCoc29jZMMJSpvWjGz8S56D++KnyUfvOVtHNnn6X3I82U7Lbb5SnB1g1kgPODMQR1Kt7xvpbKEf2r0GjnzmhRQZPqJYqdjHtYC1wxXBxNHLzq+cIqL2HjYTF1p1oxlJtNlR0McIu82k7SJVUd43aV6hc16MitJnCtV40fYxrmpvsvwHZ4ePqzl+eFdue5/KX4MODDaO2G2G3c32ak15d53+joXvqbfH7k1oiyU+WuZM0HcoA8udxYnMLGsB4zvr8wHOF1SV5XM+k6qjRcHm/vma9LnCb/JRewpV3idGdnXNjYzV4Kp/NI+zCvjuo8XE9pl+5+okMwOEKPyrfdKzU80fRY3qJ8vc+j1sPkwQAgBAIHOHvyp84n7VykgktHvCVP0y9jIhI7FABACAEBhLC1ws5ocOcA+1CU2sil6VqSNuTJS1jAccOsNaD+1Zx2VVVfCb9GybxCu+/wBGVXQf3xU+Sj95y4o5s26X3I82U/LHCc3nr+3Kre8b6XZ1+3/Udmkjguq8Qe+1aam6z57A9ohzFroY4Rd5tJ2kSoo7x62leoXNejInSfwpV9MfYxrmpvs0aP7PDx9WZ6Qsj7jNC8CzKinieLahjaxrZB7jv41NRWZzga2vBrjFv+BwZgZVFTQQv1Ymt3N4Fhv49642Gy+p38S0U3eJ4WNpdHWlHxXJip0ucJv8lF7CqKu8e1ozs65sbGavBVP5pH2YV8d1Hi4ntMv3P1EhmBwhR+Vb7pWanmj6LG9RPl7n0eth8mCAEAIBA5w9+VPnE/auUkElo94Sp+mXsZEJHYoAIAQAgE5ljSXXwVEsRZTjc5Ht1skvYHen9pxtsfSs7qyTse9S0bh5wUrvau9fYgsv5/1VZA6CVsIY4tJwMeHbxwcNZeRtA4lxKo5KzNNHAUqM1ON7/N/wWTQdTu3WpktvcEbL/au5xHoFusLujmzJpeS1YR47Sl51RuhyjUYhZwqXyAHkc/dGHoIIVctkmehh2p0I27rfSzJTLOkWrqoHwSNgDJBY4WPB2g6iXnk5F06rasU0tH0ac1ON7r5r7HboY4Rd5tJ2kSUd4q0r1C5r0ZEaT+FKvpj7GNc1N9mjR/Z4ePqxh6QckbvkeKQDf08cUg8TAGyDoscX8AV1RXhc8rA1dTEuLyldfYg9CmV8M01M46pBurPGZvXj0twn+Bc0XtsadLUrxjUXDY/Yi9MMDm5RLiDhfDGWniOG7Xa+UH2jlXNXeLtFyToW7mzRQaR6uGBkDWwYGRiMXY8uwtGEXOO17cyKq0rHU9HUZzc3e7d819iLzDFso0g/zW+wrmnvIuxnUT5H0cth8oCAEAIBA5w9+VPnE/auUkElo94Sp+mXsZEJHYoAIAQAgITLmaVJWOD54Q54FsQL2OIGwFzCCR0riUIyzNFHF1qStCWz87yL/Rpk3wDv50/xqOigXf1LE/5fRfYsuTcnRU8YjhY2Ng2NaOXaec85XaSWxGSpUlUlrSd2cGXc1aSsIdUQh7gLBwLmutyYmkEjmKiUFLMto4qrR2Qlb8+ZE/o0yb4B386f41z0UC7+pYn/AC+i+xI5DzPpKOQy08RY8tLCTJK7ekgkWc4ja0dSmNOMXdFVbF1q0dWbuuSNOVcxaGplfNNCXSPtiO6TNvZoaN61wGwBHTi3dnVPHV6cVGMti+S+xO/JGbluVrx4MGE3O9thtfbsXVuBm1nra3HMgcmZh0NPKyaKJzZGG7TusxtcEHUXkHUSPSuVTindGmpjq9SLjJ7H8l9iVy1kSCrZgqI2yNGsXuC08rXCxaegrqUVLMppVp0neDsQH6NMm+Ad/On+NcdFA0/1LE/5fRfY6cn5g0EErJY4S17Diad1mNj0F5BRU4p3RzPH15xcZS2P5L7FmVhjBACAEAgc4e/KnziftXKSCS0e8JU/TL2MiAdigkEAIAQAgBACAEAIAQAgBACAEAIAQAgBACAEAgc4e/KnziftXKSDrr6KoydVXAcxzHO3OTCC1zSC0EEgtN2nWOK6A6fn3X+H/Dh+BAHz7r/D/hw/AgD591/h/wAOH4EAfPuv8P8Ahw/AgD591/h/w4fgQB8+6/w/4cPwIA+fdf4f8OH4EAfPuv8AD/hw/AgD591/h/w4fgQB8+6/w/4cPwIA+fdf4f8ADh+BAHz7r/D/AIcPwIA+fdf4f8OH4EAfPuv8P+HD8CAPn3X+H/Dh+BAHz7r/AA/4cPwIA+fdf4f8OH4EAfPuv8P+HD8CAPn3X+H/AA4fgQB8+6/w/wCHD8CAM2s3pq+cveHCNxe+SUiwLnXOrYCS47Bs1o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http://upload.wikimedia.org/wikipedia/en/a/ae/EY_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867" y="4083677"/>
            <a:ext cx="659607" cy="108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485" y="4829009"/>
            <a:ext cx="18557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 rot="805970">
            <a:off x="2415998" y="3372535"/>
            <a:ext cx="4432387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Databases (e.g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MySQL),</a:t>
            </a: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Identity Services (</a:t>
            </a:r>
            <a:r>
              <a:rPr lang="en-US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e.g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AD),</a:t>
            </a:r>
          </a:p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Web Sites (e.g., PHP),</a:t>
            </a: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Storage (e.g., files, VHD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),</a:t>
            </a:r>
          </a:p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Messaging (e.g., queue),</a:t>
            </a: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on and on …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19895749">
            <a:off x="5372387" y="1745292"/>
            <a:ext cx="393776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AutomationPower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880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31"/>
            <a:ext cx="9144000" cy="1470025"/>
          </a:xfrm>
        </p:spPr>
        <p:txBody>
          <a:bodyPr/>
          <a:lstStyle/>
          <a:p>
            <a:r>
              <a:rPr lang="en-US" b="1" dirty="0" smtClean="0"/>
              <a:t>Infrastructure as a Service </a:t>
            </a:r>
            <a:r>
              <a:rPr lang="en-US" dirty="0" smtClean="0"/>
              <a:t>(“</a:t>
            </a:r>
            <a:r>
              <a:rPr lang="en-US" dirty="0" err="1"/>
              <a:t>I</a:t>
            </a:r>
            <a:r>
              <a:rPr lang="en-US" dirty="0" err="1" smtClean="0"/>
              <a:t>aaS</a:t>
            </a:r>
            <a:r>
              <a:rPr lang="en-US" dirty="0" smtClean="0"/>
              <a:t>”)</a:t>
            </a:r>
            <a:br>
              <a:rPr lang="en-US" dirty="0" smtClean="0"/>
            </a:br>
            <a:r>
              <a:rPr lang="en-US" b="1" dirty="0" smtClean="0">
                <a:solidFill>
                  <a:srgbClr val="00B0F0"/>
                </a:solidFill>
              </a:rPr>
              <a:t>BYO VMs (and Admins &amp; DBAs)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8775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And others…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761" y="3868681"/>
            <a:ext cx="1682758" cy="152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http://sendgrid.com/blog/wp-content/uploads/2013/09/Google-Compute-Engine-Logo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13" y="3764262"/>
            <a:ext cx="2268432" cy="174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5" y="4006601"/>
            <a:ext cx="2506725" cy="91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rot="20503652">
            <a:off x="1866674" y="4462492"/>
            <a:ext cx="468718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Virtual Machines (Linux, Windows)</a:t>
            </a: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&amp;</a:t>
            </a:r>
            <a:endParaRPr lang="en-US" sz="2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Networking</a:t>
            </a:r>
          </a:p>
        </p:txBody>
      </p:sp>
      <p:sp>
        <p:nvSpPr>
          <p:cNvPr id="8" name="Rectangle 7"/>
          <p:cNvSpPr/>
          <p:nvPr/>
        </p:nvSpPr>
        <p:spPr>
          <a:xfrm rot="1791809">
            <a:off x="5072983" y="2746129"/>
            <a:ext cx="393776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AutomationPower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182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640080" indent="0"/>
            <a:r>
              <a:rPr lang="en-US" b="1" i="1" dirty="0" smtClean="0">
                <a:solidFill>
                  <a:schemeClr val="tx2"/>
                </a:solidFill>
              </a:rPr>
              <a:t>Automation vs. </a:t>
            </a:r>
            <a:r>
              <a:rPr lang="en-US" b="1" i="1" smtClean="0">
                <a:solidFill>
                  <a:schemeClr val="tx2"/>
                </a:solidFill>
              </a:rPr>
              <a:t>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535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Windows Azure Portal (show Gallery): </a:t>
            </a:r>
            <a:r>
              <a:rPr lang="en-US" sz="2400" dirty="0" smtClean="0">
                <a:hlinkClick r:id="rId3"/>
              </a:rPr>
              <a:t>https</a:t>
            </a:r>
            <a:r>
              <a:rPr lang="en-US" sz="2400" dirty="0">
                <a:hlinkClick r:id="rId3"/>
              </a:rPr>
              <a:t>://</a:t>
            </a:r>
            <a:r>
              <a:rPr lang="en-US" sz="2400" dirty="0" smtClean="0">
                <a:hlinkClick r:id="rId3"/>
              </a:rPr>
              <a:t>manage.windowsazure.com</a:t>
            </a:r>
            <a:endParaRPr lang="en-US" sz="2400" dirty="0" smtClean="0"/>
          </a:p>
          <a:p>
            <a:r>
              <a:rPr lang="en-US" dirty="0" smtClean="0"/>
              <a:t>Script Center, Scripting Doc: </a:t>
            </a:r>
            <a:r>
              <a:rPr lang="en-US" sz="2400" dirty="0" smtClean="0">
                <a:hlinkClick r:id="rId4"/>
              </a:rPr>
              <a:t>http</a:t>
            </a:r>
            <a:r>
              <a:rPr lang="en-US" sz="2400" dirty="0">
                <a:hlinkClick r:id="rId4"/>
              </a:rPr>
              <a:t>://www.windowsazure.com/en-us/documentation</a:t>
            </a:r>
            <a:r>
              <a:rPr lang="en-US" sz="2400" dirty="0" smtClean="0">
                <a:hlinkClick r:id="rId4"/>
              </a:rPr>
              <a:t>/</a:t>
            </a:r>
            <a:r>
              <a:rPr lang="en-US" sz="2400" dirty="0" smtClean="0"/>
              <a:t> </a:t>
            </a:r>
            <a:endParaRPr lang="en-US" sz="4000" dirty="0"/>
          </a:p>
          <a:p>
            <a:r>
              <a:rPr lang="en-US" dirty="0"/>
              <a:t>Simple XPLAT CLI to create Ubuntu </a:t>
            </a:r>
            <a:r>
              <a:rPr lang="en-US" dirty="0" smtClean="0"/>
              <a:t>VM: </a:t>
            </a:r>
            <a:r>
              <a:rPr lang="en-US" sz="1800" dirty="0" smtClean="0">
                <a:hlinkClick r:id="rId5"/>
              </a:rPr>
              <a:t>https</a:t>
            </a:r>
            <a:r>
              <a:rPr lang="en-US" sz="1800" dirty="0">
                <a:hlinkClick r:id="rId5"/>
              </a:rPr>
              <a:t>://</a:t>
            </a:r>
            <a:r>
              <a:rPr lang="en-US" sz="1800" dirty="0" smtClean="0">
                <a:hlinkClick r:id="rId5"/>
              </a:rPr>
              <a:t>gist.github.com/codingoutloud/27fba9ffc35678774c9a</a:t>
            </a:r>
            <a:r>
              <a:rPr lang="en-US" sz="1800" dirty="0" smtClean="0"/>
              <a:t> </a:t>
            </a:r>
            <a:endParaRPr lang="en-US" sz="1800" dirty="0"/>
          </a:p>
          <a:p>
            <a:r>
              <a:rPr lang="en-US" dirty="0" smtClean="0"/>
              <a:t>More complex PowerShell script example (CS VMs and DB</a:t>
            </a:r>
            <a:r>
              <a:rPr lang="en-US" dirty="0"/>
              <a:t>): </a:t>
            </a:r>
            <a:r>
              <a:rPr lang="en-US" sz="1800" dirty="0">
                <a:hlinkClick r:id="rId6"/>
              </a:rPr>
              <a:t>https://</a:t>
            </a:r>
            <a:r>
              <a:rPr lang="en-US" sz="1800" dirty="0" smtClean="0">
                <a:hlinkClick r:id="rId6"/>
              </a:rPr>
              <a:t>gist.github.com/codingoutloud/e1a904253b94404430a6</a:t>
            </a:r>
            <a:r>
              <a:rPr lang="en-US" sz="1800" dirty="0" smtClean="0"/>
              <a:t> 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05840"/>
            <a:ext cx="1542288" cy="139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Windows PowerShell ico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358" y="5084041"/>
            <a:ext cx="1819530" cy="181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upload.wikimedia.org/wikipedia/en/c/cf/Mac_Operating_System_Log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991" y="4958649"/>
            <a:ext cx="1392809" cy="183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5075445"/>
            <a:ext cx="14287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55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94817"/>
          </a:xfrm>
        </p:spPr>
        <p:txBody>
          <a:bodyPr/>
          <a:lstStyle/>
          <a:p>
            <a:r>
              <a:rPr lang="en-US" sz="6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questions?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807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Inevitable you say?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8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business are you in? </a:t>
            </a:r>
            <a:r>
              <a:rPr lang="en-US" b="1" i="1" dirty="0" smtClean="0"/>
              <a:t>Focus</a:t>
            </a:r>
          </a:p>
          <a:p>
            <a:pPr marL="0" indent="0">
              <a:buNone/>
            </a:pPr>
            <a:r>
              <a:rPr lang="en-US" dirty="0" smtClean="0"/>
              <a:t>	+</a:t>
            </a:r>
            <a:endParaRPr lang="en-US" dirty="0"/>
          </a:p>
          <a:p>
            <a:r>
              <a:rPr lang="en-US" dirty="0" smtClean="0"/>
              <a:t>Electrical power, fresh water delivery and return, telephone calls </a:t>
            </a:r>
            <a:r>
              <a:rPr lang="en-US" b="1" i="1" dirty="0" smtClean="0"/>
              <a:t>Economies of scale</a:t>
            </a:r>
          </a:p>
          <a:p>
            <a:pPr marL="0" indent="0">
              <a:buNone/>
            </a:pPr>
            <a:r>
              <a:rPr lang="en-US" dirty="0" smtClean="0"/>
              <a:t>	+</a:t>
            </a:r>
            <a:endParaRPr lang="en-US" dirty="0"/>
          </a:p>
          <a:p>
            <a:r>
              <a:rPr lang="en-US" dirty="0" smtClean="0"/>
              <a:t>1:50 - 1:250</a:t>
            </a:r>
          </a:p>
          <a:p>
            <a:r>
              <a:rPr lang="en-US" dirty="0" smtClean="0"/>
              <a:t>1:25000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18673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	+</a:t>
            </a:r>
          </a:p>
          <a:p>
            <a:r>
              <a:rPr lang="en-US" dirty="0" smtClean="0"/>
              <a:t>Investing heavily in efficiency &amp; green(ness?)</a:t>
            </a:r>
          </a:p>
          <a:p>
            <a:pPr marL="0" indent="0">
              <a:buNone/>
            </a:pPr>
            <a:r>
              <a:rPr lang="en-US" dirty="0" smtClean="0"/>
              <a:t>	+</a:t>
            </a:r>
            <a:endParaRPr lang="en-US" dirty="0"/>
          </a:p>
          <a:p>
            <a:r>
              <a:rPr lang="en-US" dirty="0" smtClean="0"/>
              <a:t>Peaks and Load Patterns</a:t>
            </a:r>
          </a:p>
          <a:p>
            <a:pPr marL="0" indent="0">
              <a:buNone/>
            </a:pPr>
            <a:r>
              <a:rPr lang="en-US" dirty="0" smtClean="0"/>
              <a:t>	+</a:t>
            </a:r>
            <a:endParaRPr lang="en-US" dirty="0"/>
          </a:p>
          <a:p>
            <a:r>
              <a:rPr lang="en-US" dirty="0" err="1" smtClean="0"/>
              <a:t>PaaS</a:t>
            </a:r>
            <a:r>
              <a:rPr lang="en-US" dirty="0" smtClean="0"/>
              <a:t> for Programmers</a:t>
            </a:r>
          </a:p>
          <a:p>
            <a:pPr marL="0" indent="0">
              <a:buNone/>
            </a:pPr>
            <a:r>
              <a:rPr lang="en-US" dirty="0" smtClean="0"/>
              <a:t>	+</a:t>
            </a:r>
            <a:endParaRPr lang="en-US" dirty="0"/>
          </a:p>
          <a:p>
            <a:r>
              <a:rPr lang="en-US" dirty="0" smtClean="0"/>
              <a:t>Non-incidents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38865" y="5711041"/>
            <a:ext cx="8830354" cy="10674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b="1" dirty="0" smtClean="0"/>
              <a:t>_______________________________________________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3900" b="1" dirty="0" smtClean="0"/>
              <a:t>= Business Value</a:t>
            </a:r>
          </a:p>
        </p:txBody>
      </p:sp>
    </p:spTree>
    <p:extLst>
      <p:ext uri="{BB962C8B-B14F-4D97-AF65-F5344CB8AC3E}">
        <p14:creationId xmlns:p14="http://schemas.microsoft.com/office/powerpoint/2010/main" val="371134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of Azure Data Center Regions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5" y="6169455"/>
            <a:ext cx="913942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hlinkClick r:id="rId2"/>
              </a:rPr>
              <a:t>http://</a:t>
            </a:r>
            <a:r>
              <a:rPr lang="en-US" sz="2200" dirty="0" smtClean="0">
                <a:hlinkClick r:id="rId2"/>
              </a:rPr>
              <a:t>azuremap.blob.core.windows.net/apps/bingmap-geojson-display.html</a:t>
            </a:r>
            <a:r>
              <a:rPr lang="en-US" sz="2200" dirty="0" smtClean="0"/>
              <a:t> </a:t>
            </a:r>
            <a:endParaRPr lang="en-US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2475"/>
            <a:ext cx="9290966" cy="403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Why Windows Azure?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7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400" dirty="0" smtClean="0"/>
              <a:t>Total </a:t>
            </a:r>
            <a:r>
              <a:rPr lang="en-US" sz="4400" dirty="0"/>
              <a:t>Economic Impact </a:t>
            </a:r>
            <a:r>
              <a:rPr lang="en-US" sz="4400" dirty="0" smtClean="0"/>
              <a:t> </a:t>
            </a:r>
            <a:r>
              <a:rPr lang="en-US" dirty="0" smtClean="0">
                <a:hlinkClick r:id="rId3"/>
              </a:rPr>
              <a:t>http://bit.ly/wazimpact</a:t>
            </a:r>
            <a:r>
              <a:rPr lang="en-US" dirty="0" smtClean="0"/>
              <a:t> (Forrester)</a:t>
            </a:r>
          </a:p>
          <a:p>
            <a:r>
              <a:rPr lang="en-US" dirty="0" smtClean="0"/>
              <a:t>ROI and NPV and </a:t>
            </a:r>
            <a:r>
              <a:rPr lang="en-US" dirty="0" err="1" smtClean="0"/>
              <a:t>zzzzzz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4400" dirty="0" smtClean="0"/>
              <a:t>Azure </a:t>
            </a:r>
            <a:r>
              <a:rPr lang="en-US" sz="4400" dirty="0"/>
              <a:t>Case Studies </a:t>
            </a:r>
            <a:r>
              <a:rPr lang="en-US" dirty="0">
                <a:hlinkClick r:id="rId4"/>
              </a:rPr>
              <a:t>http://www.windowsazure.com/en-us/case-studies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(Microsoft)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857500" y="2857499"/>
            <a:ext cx="6858002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/>
              <a:t>IaaS</a:t>
            </a:r>
            <a:r>
              <a:rPr lang="en-US" sz="4900" b="1" dirty="0" smtClean="0"/>
              <a:t> </a:t>
            </a:r>
            <a:r>
              <a:rPr lang="en-US" sz="4900" dirty="0" smtClean="0"/>
              <a:t>According to Gartner</a:t>
            </a:r>
            <a:r>
              <a:rPr lang="en-US" dirty="0" smtClean="0"/>
              <a:t> </a:t>
            </a:r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</a:t>
            </a:r>
            <a:r>
              <a:rPr lang="en-US" sz="1600" dirty="0" smtClean="0">
                <a:hlinkClick r:id="rId3"/>
              </a:rPr>
              <a:t>www.gartner.com/technology/reprints.do?id=1-1IMDMZ8&amp;ct=130819&amp;st=sb</a:t>
            </a:r>
            <a:r>
              <a:rPr lang="en-US" sz="1600" dirty="0" smtClean="0"/>
              <a:t> </a:t>
            </a:r>
            <a:endParaRPr lang="en-US" dirty="0"/>
          </a:p>
        </p:txBody>
      </p:sp>
      <p:pic>
        <p:nvPicPr>
          <p:cNvPr id="3074" name="Picture 2" descr="Figure 1.Magic Quadrant for Cloud Infrastructure as a Serv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75" y="61917"/>
            <a:ext cx="6703465" cy="670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012535" y="4951475"/>
            <a:ext cx="21314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</a:t>
            </a:r>
            <a:b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5724665" y="3798810"/>
            <a:ext cx="1217980" cy="608990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6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857500" y="2857499"/>
            <a:ext cx="6858002" cy="11430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PaaS</a:t>
            </a:r>
            <a:r>
              <a:rPr lang="en-US" b="1" dirty="0" smtClean="0"/>
              <a:t> </a:t>
            </a:r>
            <a:r>
              <a:rPr lang="en-US" dirty="0" smtClean="0"/>
              <a:t>According to Gartner</a:t>
            </a:r>
            <a:r>
              <a:rPr lang="en-US" dirty="0"/>
              <a:t/>
            </a:r>
            <a:br>
              <a:rPr lang="en-US" dirty="0"/>
            </a:br>
            <a:r>
              <a:rPr lang="en-US" sz="1400" dirty="0">
                <a:hlinkClick r:id="rId3"/>
              </a:rPr>
              <a:t>http://</a:t>
            </a:r>
            <a:r>
              <a:rPr lang="en-US" sz="1400" dirty="0" smtClean="0">
                <a:hlinkClick r:id="rId3"/>
              </a:rPr>
              <a:t>www.gartner.com/technology/reprints.do?ct=140108&amp;id=1-1P502BX&amp;st=sb</a:t>
            </a:r>
            <a:r>
              <a:rPr lang="en-US" sz="1400" dirty="0" smtClean="0"/>
              <a:t> </a:t>
            </a:r>
            <a:r>
              <a:rPr lang="en-US" sz="1600" dirty="0" smtClean="0"/>
              <a:t> </a:t>
            </a:r>
            <a:endParaRPr lang="en-US" dirty="0"/>
          </a:p>
        </p:txBody>
      </p:sp>
      <p:pic>
        <p:nvPicPr>
          <p:cNvPr id="4098" name="Picture 2" descr="Figure 1.Magic Quadrant for Enterprise Application Platform as a Serv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050" y="73759"/>
            <a:ext cx="6698890" cy="669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012535" y="4951475"/>
            <a:ext cx="21314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</a:t>
            </a:r>
            <a:b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5567909" y="2676317"/>
            <a:ext cx="1217980" cy="608990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/>
          <p:cNvCxnSpPr/>
          <p:nvPr/>
        </p:nvCxnSpPr>
        <p:spPr>
          <a:xfrm flipV="1">
            <a:off x="3285422" y="1111666"/>
            <a:ext cx="2657263" cy="1278118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Diagram 47"/>
          <p:cNvGraphicFramePr/>
          <p:nvPr>
            <p:extLst>
              <p:ext uri="{D42A27DB-BD31-4B8C-83A1-F6EECF244321}">
                <p14:modId xmlns:p14="http://schemas.microsoft.com/office/powerpoint/2010/main" val="1246699849"/>
              </p:ext>
            </p:extLst>
          </p:nvPr>
        </p:nvGraphicFramePr>
        <p:xfrm>
          <a:off x="-218965" y="2343230"/>
          <a:ext cx="4486470" cy="3217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964272" y="5687412"/>
            <a:ext cx="176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Traffic Manager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9263" y="5622914"/>
            <a:ext cx="534983" cy="54624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5512" y="4671037"/>
            <a:ext cx="632604" cy="418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64272" y="4646980"/>
            <a:ext cx="1558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Autoscaling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2201" y="5017056"/>
            <a:ext cx="665915" cy="5808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64272" y="5187971"/>
            <a:ext cx="125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Alerting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8918" y="2968256"/>
            <a:ext cx="605264" cy="5279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85203" y="3547575"/>
            <a:ext cx="590504" cy="5133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5203" y="4128948"/>
            <a:ext cx="590504" cy="51331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64272" y="3016616"/>
            <a:ext cx="176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Blob Storage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964272" y="3550277"/>
            <a:ext cx="2309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NoSQL</a:t>
            </a:r>
            <a:r>
              <a:rPr lang="en-US" dirty="0" smtClean="0"/>
              <a:t> Table Storage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964272" y="4162850"/>
            <a:ext cx="176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Reliable Queue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964272" y="1250874"/>
            <a:ext cx="2035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 SQL Database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0119" y="1191230"/>
            <a:ext cx="553200" cy="58466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7845" y="6167774"/>
            <a:ext cx="494748" cy="61067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964272" y="6409024"/>
            <a:ext cx="2172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Marketplace</a:t>
            </a:r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64205" y="58784"/>
            <a:ext cx="550376" cy="546778"/>
          </a:xfrm>
          <a:prstGeom prst="rect">
            <a:avLst/>
          </a:prstGeom>
        </p:spPr>
      </p:pic>
      <p:pic>
        <p:nvPicPr>
          <p:cNvPr id="1030" name="Picture 6" descr="Oracle Logo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76" y="3164846"/>
            <a:ext cx="1286578" cy="59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1864" y="2340467"/>
            <a:ext cx="499178" cy="54677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52056" y="1794656"/>
            <a:ext cx="486379" cy="55949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964272" y="2389784"/>
            <a:ext cx="125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975945" y="79555"/>
            <a:ext cx="185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Windows Azure Active Directory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964272" y="1794656"/>
            <a:ext cx="233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Bus</a:t>
            </a:r>
            <a:endParaRPr 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499220" y="3031651"/>
            <a:ext cx="2681335" cy="169631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658515" y="3734943"/>
            <a:ext cx="2436722" cy="69289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3587353" y="4532182"/>
            <a:ext cx="2202627" cy="775316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440405" y="4128948"/>
            <a:ext cx="2654832" cy="403234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314831" y="4880527"/>
            <a:ext cx="2627549" cy="984433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735046" y="5372743"/>
            <a:ext cx="3359734" cy="1101207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63425" y="625958"/>
            <a:ext cx="407678" cy="53070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012247" y="742333"/>
            <a:ext cx="125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MySQL 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2384366" y="402720"/>
            <a:ext cx="3558014" cy="1937748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5" y="384050"/>
            <a:ext cx="655076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</a:t>
            </a:r>
            <a:r>
              <a:rPr lang="en-US" b="1" dirty="0" smtClean="0"/>
              <a:t>+ Services</a:t>
            </a:r>
            <a:endParaRPr lang="en-US" b="1" dirty="0"/>
          </a:p>
        </p:txBody>
      </p:sp>
      <p:sp>
        <p:nvSpPr>
          <p:cNvPr id="64" name="Curved Down Arrow 63"/>
          <p:cNvSpPr/>
          <p:nvPr/>
        </p:nvSpPr>
        <p:spPr>
          <a:xfrm rot="14517653">
            <a:off x="310303" y="4065958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Curved Down Arrow 64"/>
          <p:cNvSpPr/>
          <p:nvPr/>
        </p:nvSpPr>
        <p:spPr>
          <a:xfrm rot="6636156">
            <a:off x="2667964" y="3874761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3499220" y="2077406"/>
            <a:ext cx="2443465" cy="742604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 descr="http://www.microsoft.com/products/betaexperience/images/sql-logo2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28" y="1669265"/>
            <a:ext cx="2145560" cy="71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fc01.deviantart.net/fs70/f/2010/168/e/1/Icon_MongoDB_by_xkneo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365" y="2766222"/>
            <a:ext cx="545044" cy="54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urved Down Arrow 40"/>
          <p:cNvSpPr/>
          <p:nvPr/>
        </p:nvSpPr>
        <p:spPr>
          <a:xfrm>
            <a:off x="1496878" y="1859971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3168676" y="1537922"/>
            <a:ext cx="2926409" cy="1221194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 descr="http://www.itandsociety.org/images/Linux-Logo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254" y="1532211"/>
            <a:ext cx="1217980" cy="72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osbourn.com/wp-content/uploads/2013/12/redis-logo-300x267.png?e0df77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949" y="2211020"/>
            <a:ext cx="618974" cy="55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entos.org/images/logo_small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361" y="2820010"/>
            <a:ext cx="1377181" cy="34429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2054" name="Picture 6" descr="http://t0.gstatic.com/images?q=tbn:ANd9GcQ__LESA_Q60rAGYd164lvJGirsQy2SWo3BDBLGvdshgF01KKnPJA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476" y="2408801"/>
            <a:ext cx="1160950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ountainss.files.wordpress.com/2013/05/windows-server-2012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632" y="1224748"/>
            <a:ext cx="2181328" cy="39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6" y="39214"/>
            <a:ext cx="1692365" cy="1348005"/>
          </a:xfrm>
          <a:prstGeom prst="rect">
            <a:avLst/>
          </a:prstGeom>
        </p:spPr>
      </p:pic>
      <p:pic>
        <p:nvPicPr>
          <p:cNvPr id="2060" name="Picture 12" descr="C:\Users\Bill\AppData\Local\Microsoft\Windows\INetCache\IE\MI27RIY0\MC900431622[1]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55" y="5695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Curved Right Arrow 54"/>
          <p:cNvSpPr/>
          <p:nvPr/>
        </p:nvSpPr>
        <p:spPr>
          <a:xfrm rot="9222364">
            <a:off x="2119772" y="-443251"/>
            <a:ext cx="1615418" cy="31896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724664" y="6264819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p-Down Arrow 2"/>
          <p:cNvSpPr/>
          <p:nvPr/>
        </p:nvSpPr>
        <p:spPr>
          <a:xfrm rot="20630036">
            <a:off x="1186671" y="968669"/>
            <a:ext cx="643749" cy="2843547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Up-Down Arrow 53"/>
          <p:cNvSpPr/>
          <p:nvPr/>
        </p:nvSpPr>
        <p:spPr>
          <a:xfrm rot="20630036">
            <a:off x="1296533" y="1152094"/>
            <a:ext cx="467834" cy="251299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3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41" grpId="0" animBg="1"/>
      <p:bldP spid="55" grpId="0" animBg="1"/>
      <p:bldP spid="52" grpId="0" animBg="1"/>
      <p:bldP spid="3" grpId="0" animBg="1"/>
      <p:bldP spid="5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What could go wrong?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86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About…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9070" y="1600206"/>
            <a:ext cx="4262930" cy="5178239"/>
          </a:xfrm>
        </p:spPr>
        <p:txBody>
          <a:bodyPr>
            <a:normAutofit/>
          </a:bodyPr>
          <a:lstStyle/>
          <a:p>
            <a:r>
              <a:rPr lang="en-US" dirty="0" smtClean="0"/>
              <a:t>Backups, DR, HA, BC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Monitoring, Alerting, SLA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Resource Options &amp; Costs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Dev-Test vs. Production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5178239"/>
          </a:xfrm>
        </p:spPr>
        <p:txBody>
          <a:bodyPr>
            <a:normAutofit/>
          </a:bodyPr>
          <a:lstStyle/>
          <a:p>
            <a:r>
              <a:rPr lang="en-US" dirty="0" smtClean="0"/>
              <a:t>Compliance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Data Sovereignty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Compatibility &amp; Skills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Politics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08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What’s in it for 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66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full night of sleep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 ongoing relationship with your career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Higher value focus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Leading rather than following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31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Bill\AppData\Local\Microsoft\Windows\INetCache\IE\4LYDQTWN\MP90043116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425" cy="1056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5" name="Picture 7" descr="C:\Users\Bill\AppData\Local\Microsoft\Windows\INetCache\IE\DH3KNJPT\MP90030908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6534" y="-224940"/>
            <a:ext cx="11157068" cy="73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758306">
            <a:off x="5875133" y="5325852"/>
            <a:ext cx="3201315" cy="913485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Join the Party!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2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About Windows Azure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 Dan Stolts</a:t>
            </a:r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ITProGuru</a:t>
            </a:r>
            <a:endParaRPr lang="en-US" dirty="0" smtClean="0"/>
          </a:p>
          <a:p>
            <a:pPr lvl="1"/>
            <a:r>
              <a:rPr lang="en-US" b="1" dirty="0" smtClean="0"/>
              <a:t>itproguru.com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Come to Boston Azure </a:t>
            </a:r>
            <a:r>
              <a:rPr lang="en-US" b="1" dirty="0" smtClean="0"/>
              <a:t>bostonazure.org</a:t>
            </a:r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Check out </a:t>
            </a:r>
            <a:r>
              <a:rPr lang="en-US" b="1" dirty="0" smtClean="0"/>
              <a:t>windowsazure.com</a:t>
            </a:r>
          </a:p>
          <a:p>
            <a:pPr lvl="1"/>
            <a:r>
              <a:rPr lang="en-US" dirty="0" smtClean="0"/>
              <a:t>Compliance</a:t>
            </a:r>
          </a:p>
          <a:p>
            <a:pPr lvl="1"/>
            <a:r>
              <a:rPr lang="en-US" dirty="0" smtClean="0"/>
              <a:t>Scripts</a:t>
            </a:r>
          </a:p>
          <a:p>
            <a:pPr lvl="1"/>
            <a:r>
              <a:rPr lang="en-US" dirty="0" smtClean="0"/>
              <a:t>So. Much. More.</a:t>
            </a:r>
          </a:p>
          <a:p>
            <a:endParaRPr lang="en-US" dirty="0" smtClean="0"/>
          </a:p>
          <a:p>
            <a:r>
              <a:rPr lang="en-US" dirty="0" smtClean="0"/>
              <a:t>Create a free Azure trial account and play ($200) http://</a:t>
            </a:r>
            <a:r>
              <a:rPr lang="en-US" b="1" dirty="0" smtClean="0"/>
              <a:t>aka.ms/IaaS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1498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94817"/>
          </a:xfrm>
        </p:spPr>
        <p:txBody>
          <a:bodyPr/>
          <a:lstStyle/>
          <a:p>
            <a:r>
              <a:rPr lang="en-US" sz="6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questions?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996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hlinkClick r:id="rId3"/>
              </a:rPr>
              <a:t>manage.windowsazure.com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92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199" y="1420630"/>
            <a:ext cx="8395315" cy="543737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i="1" dirty="0" smtClean="0"/>
              <a:t>Looking for …</a:t>
            </a:r>
          </a:p>
          <a:p>
            <a:r>
              <a:rPr lang="en-US" i="1" dirty="0" smtClean="0"/>
              <a:t>Expert consulting help with Windows Azure Platform? </a:t>
            </a:r>
          </a:p>
          <a:p>
            <a:r>
              <a:rPr lang="en-US" i="1" dirty="0" smtClean="0"/>
              <a:t>Someone to bounce Azure or cloud questions off?</a:t>
            </a:r>
          </a:p>
          <a:p>
            <a:r>
              <a:rPr lang="en-US" i="1" dirty="0"/>
              <a:t>A</a:t>
            </a:r>
            <a:r>
              <a:rPr lang="en-US" i="1" dirty="0" smtClean="0"/>
              <a:t> trainer or speaker for your user group or </a:t>
            </a:r>
            <a:br>
              <a:rPr lang="en-US" i="1" dirty="0" smtClean="0"/>
            </a:br>
            <a:r>
              <a:rPr lang="en-US" i="1" dirty="0" smtClean="0"/>
              <a:t>company technology event?</a:t>
            </a:r>
          </a:p>
          <a:p>
            <a:pPr algn="ctr" eaLnBrk="1" hangingPunct="1">
              <a:buFont typeface="Arial" charset="0"/>
              <a:buNone/>
            </a:pPr>
            <a:endParaRPr lang="en-US" b="1" i="1" dirty="0" smtClean="0"/>
          </a:p>
          <a:p>
            <a:pPr eaLnBrk="1" hangingPunct="1">
              <a:buFont typeface="Arial" charset="0"/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b="1" dirty="0"/>
              <a:t>	Bill </a:t>
            </a:r>
            <a:r>
              <a:rPr lang="en-US" b="1" dirty="0" smtClean="0"/>
              <a:t>Wilder</a:t>
            </a:r>
          </a:p>
          <a:p>
            <a:pPr>
              <a:buNone/>
            </a:pPr>
            <a:r>
              <a:rPr lang="en-US" b="1" dirty="0"/>
              <a:t>	@</a:t>
            </a:r>
            <a:r>
              <a:rPr lang="en-US" b="1" dirty="0" smtClean="0"/>
              <a:t>codingoutloud</a:t>
            </a: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>
                <a:hlinkClick r:id="rId2"/>
              </a:rPr>
              <a:t>http://blog.codingoutloud.com</a:t>
            </a:r>
            <a:endParaRPr lang="en-US" b="1" dirty="0" smtClean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community inquiries: codingoutloud@gmail.com</a:t>
            </a: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business inquiries: billw@devpartners.com </a:t>
            </a: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user group: </a:t>
            </a:r>
            <a:r>
              <a:rPr lang="en-US" b="1" dirty="0" smtClean="0">
                <a:hlinkClick r:id="rId3"/>
              </a:rPr>
              <a:t>www.bostonazure.org</a:t>
            </a:r>
            <a:r>
              <a:rPr lang="en-US" b="1" dirty="0" smtClean="0"/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670559" y="4828033"/>
            <a:ext cx="4855259" cy="512064"/>
          </a:xfrm>
          <a:prstGeom prst="roundRect">
            <a:avLst/>
          </a:prstGeom>
          <a:solidFill>
            <a:srgbClr val="FFFF00">
              <a:alpha val="26000"/>
            </a:srgb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How to Contact Bill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90" y="2696915"/>
            <a:ext cx="1826970" cy="2397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own Arrow 2"/>
          <p:cNvSpPr/>
          <p:nvPr/>
        </p:nvSpPr>
        <p:spPr>
          <a:xfrm rot="2861118">
            <a:off x="5582412" y="4251584"/>
            <a:ext cx="394692" cy="70447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codingoutloud.files.wordpress.com/2006/10/mvp_fullcolor_forscreen1.png?w=95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615" y="135299"/>
            <a:ext cx="1091852" cy="172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0" y="3847316"/>
            <a:ext cx="399897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Find slide deck here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9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chEd_NA_2010_PPT_Template">
  <a:themeElements>
    <a:clrScheme name="Custom 4">
      <a:dk1>
        <a:srgbClr val="000000"/>
      </a:dk1>
      <a:lt1>
        <a:srgbClr val="FFFFFF"/>
      </a:lt1>
      <a:dk2>
        <a:srgbClr val="F37021"/>
      </a:dk2>
      <a:lt2>
        <a:srgbClr val="FDB913"/>
      </a:lt2>
      <a:accent1>
        <a:srgbClr val="5E2F7E"/>
      </a:accent1>
      <a:accent2>
        <a:srgbClr val="B72172"/>
      </a:accent2>
      <a:accent3>
        <a:srgbClr val="8CC63F"/>
      </a:accent3>
      <a:accent4>
        <a:srgbClr val="D6E032"/>
      </a:accent4>
      <a:accent5>
        <a:srgbClr val="0077B8"/>
      </a:accent5>
      <a:accent6>
        <a:srgbClr val="44C8F5"/>
      </a:accent6>
      <a:hlink>
        <a:srgbClr val="FFFF00"/>
      </a:hlink>
      <a:folHlink>
        <a:srgbClr val="F3EB4F"/>
      </a:folHlink>
    </a:clrScheme>
    <a:fontScheme name="Custom 5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0">
              <a:schemeClr val="accent3"/>
            </a:gs>
            <a:gs pos="86000">
              <a:schemeClr val="accent4"/>
            </a:gs>
          </a:gsLst>
          <a:lin ang="5400000" scaled="1"/>
          <a:tileRect/>
        </a:gradFill>
        <a:ln w="28575">
          <a:headEnd type="none" w="med" len="med"/>
          <a:tailEnd type="none" w="med" len="med"/>
        </a:ln>
        <a:effectLst/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dirty="0" smtClean="0">
            <a:solidFill>
              <a:schemeClr val="bg1">
                <a:alpha val="99000"/>
              </a:schemeClr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spAutoFit/>
      </a:bodyPr>
      <a:lstStyle>
        <a:defPPr marL="460375" marR="0" indent="-460375" algn="l" defTabSz="914363" rtl="0" eaLnBrk="1" fontAlgn="auto" latinLnBrk="0" hangingPunct="1">
          <a:lnSpc>
            <a:spcPct val="90000"/>
          </a:lnSpc>
          <a:spcBef>
            <a:spcPct val="20000"/>
          </a:spcBef>
          <a:spcAft>
            <a:spcPts val="0"/>
          </a:spcAft>
          <a:buClrTx/>
          <a:buSzPct val="100000"/>
          <a:tabLst/>
          <a:defRPr kumimoji="0" sz="2800" b="0" i="0" u="none" strike="noStrike" kern="1200" cap="none" spc="0" normalizeH="0" baseline="0" noProof="0" dirty="0" err="1" smtClean="0">
            <a:ln>
              <a:noFill/>
            </a:ln>
            <a:gradFill>
              <a:gsLst>
                <a:gs pos="0">
                  <a:schemeClr val="tx1"/>
                </a:gs>
                <a:gs pos="100000">
                  <a:schemeClr val="tx1"/>
                </a:gs>
              </a:gsLst>
              <a:lin ang="5400000" scaled="0"/>
            </a:gradFill>
            <a:effectLst/>
            <a:uLnTx/>
            <a:uFillTx/>
            <a:latin typeface="+mj-lt"/>
            <a:ea typeface="+mn-ea"/>
            <a:cs typeface="+mn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4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5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6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Final xmlns="7e88ebde-63a9-4faf-8b82-2ec1987651a8">true</Final>
    <Review_x0020_Notes xmlns="7e88ebde-63a9-4faf-8b82-2ec1987651a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A73032C29A3409AE758036783375F" ma:contentTypeVersion="2" ma:contentTypeDescription="Create a new document." ma:contentTypeScope="" ma:versionID="bcff52d878fa13337570b5c8b5e2d519">
  <xsd:schema xmlns:xsd="http://www.w3.org/2001/XMLSchema" xmlns:p="http://schemas.microsoft.com/office/2006/metadata/properties" xmlns:ns2="7e88ebde-63a9-4faf-8b82-2ec1987651a8" targetNamespace="http://schemas.microsoft.com/office/2006/metadata/properties" ma:root="true" ma:fieldsID="8a9874c214b371611da96a36ec86fd6c" ns2:_="">
    <xsd:import namespace="7e88ebde-63a9-4faf-8b82-2ec1987651a8"/>
    <xsd:element name="properties">
      <xsd:complexType>
        <xsd:sequence>
          <xsd:element name="documentManagement">
            <xsd:complexType>
              <xsd:all>
                <xsd:element ref="ns2:Review_x0020_Notes" minOccurs="0"/>
                <xsd:element ref="ns2:Final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e88ebde-63a9-4faf-8b82-2ec1987651a8" elementFormDefault="qualified">
    <xsd:import namespace="http://schemas.microsoft.com/office/2006/documentManagement/types"/>
    <xsd:element name="Review_x0020_Notes" ma:index="8" nillable="true" ma:displayName="Review Notes" ma:internalName="Review_x0020_Notes">
      <xsd:simpleType>
        <xsd:restriction base="dms:Note"/>
      </xsd:simpleType>
    </xsd:element>
    <xsd:element name="Final" ma:index="9" nillable="true" ma:displayName="Final" ma:default="0" ma:description="Contains Sponsor slide" ma:internalName="Final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A944BC1-AF26-4A34-92F9-B39AD35DD417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e88ebde-63a9-4faf-8b82-2ec1987651a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AC10318-9E4D-4103-AC56-3F3C57BAF3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F42AD9-BB95-4537-B02E-926B76A6FC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88ebde-63a9-4faf-8b82-2ec1987651a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35224</TotalTime>
  <Words>1081</Words>
  <Application>Microsoft Office PowerPoint</Application>
  <PresentationFormat>On-screen Show (4:3)</PresentationFormat>
  <Paragraphs>305</Paragraphs>
  <Slides>34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Office Theme</vt:lpstr>
      <vt:lpstr>2_Server_Grid_Generic_Dark_Orange_4x3_Template_SharePoint</vt:lpstr>
      <vt:lpstr>TechEd_NA_2010_PPT_Template</vt:lpstr>
      <vt:lpstr>3_Server_Grid_Generic_Dark_Orange_4x3_Template_SharePoint</vt:lpstr>
      <vt:lpstr>4_Server_Grid_Generic_Dark_Orange_4x3_Template_SharePoint</vt:lpstr>
      <vt:lpstr>5_Server_Grid_Generic_Dark_Orange_4x3_Template_SharePoint</vt:lpstr>
      <vt:lpstr>6_Server_Grid_Generic_Dark_Orange_4x3_Template_SharePoint</vt:lpstr>
      <vt:lpstr>Meet Windows Azure,  Your Next Data Center nearing the tipping point</vt:lpstr>
      <vt:lpstr>My name is Bill Wilder</vt:lpstr>
      <vt:lpstr>PowerPoint Presentation</vt:lpstr>
      <vt:lpstr>The case</vt:lpstr>
      <vt:lpstr>What do you mean by “cloud”?</vt:lpstr>
      <vt:lpstr>“The Cloud” – vendor viewpoint</vt:lpstr>
      <vt:lpstr>Public Cloud in a Nutshell</vt:lpstr>
      <vt:lpstr>“The Cloud” – practitioner viewpoint</vt:lpstr>
      <vt:lpstr>NIST – Cloud Platform Taxonomy</vt:lpstr>
      <vt:lpstr>“Bring Your Own” ____ as a Service</vt:lpstr>
      <vt:lpstr>Blurring lines</vt:lpstr>
      <vt:lpstr>Blurring lines</vt:lpstr>
      <vt:lpstr>Software as a Service (“SaaS”) BYO Users (or Test/Dev Team)</vt:lpstr>
      <vt:lpstr>Platform as a Service (“PaaS”) BYO Apps</vt:lpstr>
      <vt:lpstr>Infrastructure as a Service (“IaaS”) BYO VMs (and Admins &amp; DBAs)</vt:lpstr>
      <vt:lpstr>Automation vs. Portal</vt:lpstr>
      <vt:lpstr>any questions?</vt:lpstr>
      <vt:lpstr>Inevitable you say?</vt:lpstr>
      <vt:lpstr>Consider…</vt:lpstr>
      <vt:lpstr>Map of Azure Data Center Regions</vt:lpstr>
      <vt:lpstr>Why Windows Azure?</vt:lpstr>
      <vt:lpstr>Evidence</vt:lpstr>
      <vt:lpstr>IaaS According to Gartner http://www.gartner.com/technology/reprints.do?id=1-1IMDMZ8&amp;ct=130819&amp;st=sb </vt:lpstr>
      <vt:lpstr>PaaS According to Gartner http://www.gartner.com/technology/reprints.do?ct=140108&amp;id=1-1P502BX&amp;st=sb  </vt:lpstr>
      <vt:lpstr>Software + Services</vt:lpstr>
      <vt:lpstr>What could go wrong?</vt:lpstr>
      <vt:lpstr>Think About…</vt:lpstr>
      <vt:lpstr>What’s in it for me?</vt:lpstr>
      <vt:lpstr>PowerPoint Presentation</vt:lpstr>
      <vt:lpstr>Join the Party!</vt:lpstr>
      <vt:lpstr>Learning About Windows Azure</vt:lpstr>
      <vt:lpstr>any questions?</vt:lpstr>
      <vt:lpstr>manage.windowsazure.com </vt:lpstr>
      <vt:lpstr>How to Contact Bill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Scalability Concepts Every Architect Should Understand - slides</dc:title>
  <dc:creator>Bill Wilder</dc:creator>
  <cp:lastModifiedBy>Bill Wilder</cp:lastModifiedBy>
  <cp:revision>933</cp:revision>
  <cp:lastPrinted>2011-10-26T14:38:59Z</cp:lastPrinted>
  <dcterms:created xsi:type="dcterms:W3CDTF">2011-03-08T16:00:15Z</dcterms:created>
  <dcterms:modified xsi:type="dcterms:W3CDTF">2014-03-12T12:46:54Z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0x010100761A73032C29A3409AE758036783375F</vt:lpwstr>
  </property>
</Properties>
</file>