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86"/>
  </p:notesMasterIdLst>
  <p:handoutMasterIdLst>
    <p:handoutMasterId r:id="rId87"/>
  </p:handoutMasterIdLst>
  <p:sldIdLst>
    <p:sldId id="549" r:id="rId11"/>
    <p:sldId id="661" r:id="rId12"/>
    <p:sldId id="794" r:id="rId13"/>
    <p:sldId id="793" r:id="rId14"/>
    <p:sldId id="863" r:id="rId15"/>
    <p:sldId id="816" r:id="rId16"/>
    <p:sldId id="844" r:id="rId17"/>
    <p:sldId id="871" r:id="rId18"/>
    <p:sldId id="845" r:id="rId19"/>
    <p:sldId id="847" r:id="rId20"/>
    <p:sldId id="848" r:id="rId21"/>
    <p:sldId id="849" r:id="rId22"/>
    <p:sldId id="850" r:id="rId23"/>
    <p:sldId id="792" r:id="rId24"/>
    <p:sldId id="744" r:id="rId25"/>
    <p:sldId id="797" r:id="rId26"/>
    <p:sldId id="841" r:id="rId27"/>
    <p:sldId id="860" r:id="rId28"/>
    <p:sldId id="854" r:id="rId29"/>
    <p:sldId id="818" r:id="rId30"/>
    <p:sldId id="838" r:id="rId31"/>
    <p:sldId id="827" r:id="rId32"/>
    <p:sldId id="836" r:id="rId33"/>
    <p:sldId id="837" r:id="rId34"/>
    <p:sldId id="839" r:id="rId35"/>
    <p:sldId id="840" r:id="rId36"/>
    <p:sldId id="843" r:id="rId37"/>
    <p:sldId id="820" r:id="rId38"/>
    <p:sldId id="835" r:id="rId39"/>
    <p:sldId id="868" r:id="rId40"/>
    <p:sldId id="859" r:id="rId41"/>
    <p:sldId id="857" r:id="rId42"/>
    <p:sldId id="819" r:id="rId43"/>
    <p:sldId id="866" r:id="rId44"/>
    <p:sldId id="867" r:id="rId45"/>
    <p:sldId id="862" r:id="rId46"/>
    <p:sldId id="873" r:id="rId47"/>
    <p:sldId id="750" r:id="rId48"/>
    <p:sldId id="869" r:id="rId49"/>
    <p:sldId id="761" r:id="rId50"/>
    <p:sldId id="764" r:id="rId51"/>
    <p:sldId id="762" r:id="rId52"/>
    <p:sldId id="763" r:id="rId53"/>
    <p:sldId id="765" r:id="rId54"/>
    <p:sldId id="766" r:id="rId55"/>
    <p:sldId id="769" r:id="rId56"/>
    <p:sldId id="772" r:id="rId57"/>
    <p:sldId id="773" r:id="rId58"/>
    <p:sldId id="774" r:id="rId59"/>
    <p:sldId id="775" r:id="rId60"/>
    <p:sldId id="776" r:id="rId61"/>
    <p:sldId id="777" r:id="rId62"/>
    <p:sldId id="778" r:id="rId63"/>
    <p:sldId id="779" r:id="rId64"/>
    <p:sldId id="780" r:id="rId65"/>
    <p:sldId id="781" r:id="rId66"/>
    <p:sldId id="782" r:id="rId67"/>
    <p:sldId id="783" r:id="rId68"/>
    <p:sldId id="786" r:id="rId69"/>
    <p:sldId id="872" r:id="rId70"/>
    <p:sldId id="787" r:id="rId71"/>
    <p:sldId id="788" r:id="rId72"/>
    <p:sldId id="789" r:id="rId73"/>
    <p:sldId id="790" r:id="rId74"/>
    <p:sldId id="791" r:id="rId75"/>
    <p:sldId id="693" r:id="rId76"/>
    <p:sldId id="694" r:id="rId77"/>
    <p:sldId id="636" r:id="rId78"/>
    <p:sldId id="810" r:id="rId79"/>
    <p:sldId id="811" r:id="rId80"/>
    <p:sldId id="812" r:id="rId81"/>
    <p:sldId id="813" r:id="rId82"/>
    <p:sldId id="870" r:id="rId83"/>
    <p:sldId id="814" r:id="rId84"/>
    <p:sldId id="815"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3154" autoAdjust="0"/>
  </p:normalViewPr>
  <p:slideViewPr>
    <p:cSldViewPr>
      <p:cViewPr varScale="1">
        <p:scale>
          <a:sx n="60" d="100"/>
          <a:sy n="60" d="100"/>
        </p:scale>
        <p:origin x="-1644" y="-90"/>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4776"/>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viewProps" Target="viewProp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theme" Target="theme/theme1.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handoutMaster" Target="handoutMasters/handoutMaster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11/13/2013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11/13/2013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bsceast.techwell.com/sessions/better-software-conference-east-2013/make-cloud-less-cloudy-perspective-software-developme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creativecommons.org/policies#license"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creativecommons.org/licenses/by-nc/3.0/"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creativecommons.org/policies#license"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creativecommons.org/licenses/by-nc/3.0/"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creativecommons.org/policies#license"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creativecommons.org/licenses/by-nc/3.0/"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creativecommons.org/policies#license"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creativecommons.org/licenses/by-nc/3.0/"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dirty="0" smtClean="0"/>
              <a:t>Wednesday, November 13, 2013 - 2:15pm (75m)</a:t>
            </a:r>
          </a:p>
          <a:p>
            <a:r>
              <a:rPr lang="en-US" dirty="0" smtClean="0"/>
              <a:t>Cloud Computing </a:t>
            </a:r>
          </a:p>
          <a:p>
            <a:r>
              <a:rPr lang="en-US" dirty="0" smtClean="0">
                <a:hlinkClick r:id="rId3"/>
              </a:rPr>
              <a:t>Make the Cloud Less Cloudy: A Perspective for Software Development Teams</a:t>
            </a:r>
            <a:r>
              <a:rPr lang="en-US" dirty="0" smtClean="0"/>
              <a:t> With so many technologies branded as “cloud” products, it can be difficult to distinguish good technology from good marketing. The resulting confusion complicates the work of software development teams who are trying not only to architect software effectively but also trying to accelerate building, testing, and delivering software. To cut through this confusion, Bill Wilder defines key cloud terms, compares the different types of clouds, and drills into concrete examples of specific cloud services.</a:t>
            </a:r>
          </a:p>
          <a:p>
            <a:endParaRPr lang="en-US" dirty="0" smtClean="0"/>
          </a:p>
          <a:p>
            <a:r>
              <a:rPr lang="en-US" dirty="0" smtClean="0"/>
              <a:t>http://</a:t>
            </a:r>
            <a:r>
              <a:rPr lang="en-US" dirty="0" err="1" smtClean="0"/>
              <a:t>bsceast.techwell.com</a:t>
            </a:r>
            <a:r>
              <a:rPr lang="en-US" dirty="0" smtClean="0"/>
              <a:t>/</a:t>
            </a:r>
            <a:r>
              <a:rPr lang="en-US" dirty="0" err="1" smtClean="0"/>
              <a:t>sme</a:t>
            </a:r>
            <a:r>
              <a:rPr lang="en-US" dirty="0" smtClean="0"/>
              <a:t>-profiles/bill-wilder</a:t>
            </a:r>
          </a:p>
          <a:p>
            <a:r>
              <a:rPr lang="en-US" dirty="0" smtClean="0"/>
              <a:t>http://</a:t>
            </a:r>
            <a:r>
              <a:rPr lang="en-US" dirty="0" err="1" smtClean="0"/>
              <a:t>bsceast.techwell.com</a:t>
            </a:r>
            <a:r>
              <a:rPr lang="en-US" dirty="0" smtClean="0"/>
              <a:t>/sessions/better-software-conference-east-2013/make-cloud-less-cloudy-perspective-software-</a:t>
            </a:r>
            <a:r>
              <a:rPr lang="en-US" dirty="0" err="1" smtClean="0"/>
              <a:t>developmen</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 so many technologies branded as “cloud” products, it can be difficult to distinguish good technology from good marketing. The resulting confusion complicates the work of software development teams who are trying not only to architect software effectively but also trying to accelerate building, testing, and delivering software. To cut through this confusion, Bill Wilder defines key cloud terms, compares the different types of clouds, and drills into concrete examples of specific cloud services.</a:t>
            </a:r>
          </a:p>
          <a:p>
            <a:endParaRPr lang="en-US" dirty="0" smtClean="0"/>
          </a:p>
          <a:p>
            <a:r>
              <a:rPr lang="en-US" dirty="0" err="1" smtClean="0"/>
              <a:t>SaaS</a:t>
            </a:r>
            <a:r>
              <a:rPr lang="en-US" dirty="0" smtClean="0"/>
              <a:t>/</a:t>
            </a:r>
            <a:r>
              <a:rPr lang="en-US" dirty="0" err="1" smtClean="0"/>
              <a:t>PaaS</a:t>
            </a:r>
            <a:r>
              <a:rPr lang="en-US" dirty="0" smtClean="0"/>
              <a:t>/</a:t>
            </a:r>
            <a:r>
              <a:rPr lang="en-US" dirty="0" err="1" smtClean="0"/>
              <a:t>IaaS</a:t>
            </a:r>
            <a:r>
              <a:rPr lang="en-US" dirty="0" smtClean="0"/>
              <a:t> – pyramid, continuum</a:t>
            </a:r>
          </a:p>
          <a:p>
            <a:r>
              <a:rPr lang="en-US" dirty="0" smtClean="0"/>
              <a:t>Not</a:t>
            </a:r>
            <a:r>
              <a:rPr lang="en-US" baseline="0" dirty="0" smtClean="0"/>
              <a:t> </a:t>
            </a:r>
            <a:r>
              <a:rPr lang="en-US" dirty="0" smtClean="0"/>
              <a:t>Hosting – characteristics</a:t>
            </a:r>
            <a:r>
              <a:rPr lang="en-US" baseline="0" dirty="0" smtClean="0"/>
              <a:t> from </a:t>
            </a:r>
            <a:endParaRPr lang="en-US" dirty="0" smtClean="0"/>
          </a:p>
          <a:p>
            <a:r>
              <a:rPr lang="en-US" dirty="0" smtClean="0"/>
              <a:t>All about Flexibility - $, VM, bandwidth, …</a:t>
            </a:r>
          </a:p>
          <a:p>
            <a:r>
              <a:rPr lang="en-US" dirty="0" err="1" smtClean="0"/>
              <a:t>Dev</a:t>
            </a:r>
            <a:r>
              <a:rPr lang="en-US" dirty="0" smtClean="0"/>
              <a:t>/Test – MSDN</a:t>
            </a:r>
            <a:r>
              <a:rPr lang="en-US" baseline="0" dirty="0" smtClean="0"/>
              <a:t> benefits, Virtual Networking, …</a:t>
            </a:r>
            <a:endParaRPr lang="en-US" dirty="0" smtClean="0"/>
          </a:p>
          <a:p>
            <a:r>
              <a:rPr lang="en-US" dirty="0" smtClean="0"/>
              <a:t>App</a:t>
            </a:r>
            <a:r>
              <a:rPr lang="en-US" baseline="0" dirty="0" smtClean="0"/>
              <a:t> Bursting Scenarios – </a:t>
            </a:r>
          </a:p>
          <a:p>
            <a:r>
              <a:rPr lang="en-US" baseline="0" dirty="0" smtClean="0"/>
              <a:t>Scaling horizontally with QCW</a:t>
            </a:r>
          </a:p>
          <a:p>
            <a:r>
              <a:rPr lang="en-US" baseline="0" dirty="0" smtClean="0"/>
              <a:t>API and Scripting Access to Cloud Resources</a:t>
            </a:r>
          </a:p>
          <a:p>
            <a:endParaRPr lang="en-US" dirty="0" smtClean="0"/>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3848700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Magically infinite scale</a:t>
            </a:r>
          </a:p>
          <a:p>
            <a:r>
              <a:rPr lang="en-US" dirty="0" smtClean="0"/>
              <a:t>Lower TCO</a:t>
            </a:r>
          </a:p>
          <a:p>
            <a:r>
              <a:rPr lang="en-US" dirty="0" smtClean="0"/>
              <a:t>All staffers now do “strategic” work</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a:t>
            </a:fld>
            <a:endParaRPr lang="en-US" dirty="0"/>
          </a:p>
        </p:txBody>
      </p:sp>
    </p:spTree>
    <p:extLst>
      <p:ext uri="{BB962C8B-B14F-4D97-AF65-F5344CB8AC3E}">
        <p14:creationId xmlns:p14="http://schemas.microsoft.com/office/powerpoint/2010/main" val="989244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Utility computing –</a:t>
            </a:r>
            <a:r>
              <a:rPr lang="en-US" baseline="0" dirty="0" smtClean="0"/>
              <a:t> </a:t>
            </a:r>
            <a:r>
              <a:rPr lang="en-US" dirty="0" smtClean="0"/>
              <a:t>like electricity,</a:t>
            </a:r>
            <a:r>
              <a:rPr lang="en-US" baseline="0" dirty="0" smtClean="0"/>
              <a:t> water, … </a:t>
            </a:r>
          </a:p>
          <a:p>
            <a:endParaRPr lang="en-US" baseline="0" dirty="0" smtClean="0"/>
          </a:p>
          <a:p>
            <a:r>
              <a:rPr lang="en-US" baseline="0" dirty="0" smtClean="0"/>
              <a:t>except applied to DISK and BANDWITH and CPUs </a:t>
            </a:r>
          </a:p>
          <a:p>
            <a:endParaRPr lang="en-US" baseline="0" dirty="0" smtClean="0"/>
          </a:p>
          <a:p>
            <a:r>
              <a:rPr lang="en-US" baseline="0" dirty="0" smtClean="0"/>
              <a:t>          + LAND and COOLING and POWER</a:t>
            </a:r>
          </a:p>
          <a:p>
            <a:endParaRPr lang="en-US" baseline="0" dirty="0" smtClean="0"/>
          </a:p>
          <a:p>
            <a:r>
              <a:rPr lang="en-US" dirty="0" smtClean="0"/>
              <a:t>BUSINE$$</a:t>
            </a:r>
            <a:r>
              <a:rPr lang="en-US" baseline="0" dirty="0" smtClean="0"/>
              <a:t> INNOVATION – pay per use – a lot or a little </a:t>
            </a:r>
          </a:p>
          <a:p>
            <a:endParaRPr lang="en-US" baseline="0" dirty="0" smtClean="0"/>
          </a:p>
          <a:p>
            <a:r>
              <a:rPr lang="en-US" baseline="0" dirty="0" smtClean="0"/>
              <a:t>WHAT IF YOU HAD TO BUY ELECTRICITY AND WATER IN ADVANCE </a:t>
            </a:r>
          </a:p>
          <a:p>
            <a:pPr marL="171450" indent="-171450">
              <a:buFontTx/>
              <a:buChar char="-"/>
            </a:pPr>
            <a:r>
              <a:rPr lang="en-US" baseline="0" dirty="0" smtClean="0"/>
              <a:t>WE don’t even think about them – they are “just there” – always on --</a:t>
            </a:r>
            <a:r>
              <a:rPr lang="en-US" baseline="0" dirty="0" smtClean="0">
                <a:sym typeface="Wingdings" panose="05000000000000000000" pitchFamily="2" charset="2"/>
              </a:rPr>
              <a:t> OPEX over CAPEX</a:t>
            </a:r>
          </a:p>
          <a:p>
            <a:pPr marL="171450" indent="-171450">
              <a:buFontTx/>
              <a:buChar char="-"/>
            </a:pPr>
            <a:endParaRPr lang="en-US" baseline="0" dirty="0" smtClean="0">
              <a:sym typeface="Wingdings" panose="05000000000000000000" pitchFamily="2" charset="2"/>
            </a:endParaRPr>
          </a:p>
          <a:p>
            <a:pPr marL="0" indent="0">
              <a:buFontTx/>
              <a:buNone/>
            </a:pPr>
            <a:r>
              <a:rPr lang="en-US" baseline="0" dirty="0" smtClean="0">
                <a:sym typeface="Wingdings" panose="05000000000000000000" pitchFamily="2" charset="2"/>
              </a:rPr>
              <a:t>API big deal along with Mobile, Social, and Cloud</a:t>
            </a:r>
            <a:endParaRPr lang="en-US" baseline="0"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527210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 depends</a:t>
            </a:r>
            <a:r>
              <a:rPr lang="en-US" baseline="0" dirty="0" smtClean="0"/>
              <a:t> on what you are trying to do. Context dependent. Not one-size fits all.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866808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Slide Objectives:</a:t>
            </a:r>
          </a:p>
          <a:p>
            <a:pPr marL="171450" indent="-171450">
              <a:buFont typeface="Arial" pitchFamily="34" charset="0"/>
              <a:buChar char="•"/>
            </a:pPr>
            <a:r>
              <a:rPr lang="en-US" b="0" dirty="0" smtClean="0"/>
              <a:t>Explain</a:t>
            </a:r>
            <a:r>
              <a:rPr lang="en-US" b="0" baseline="0" dirty="0" smtClean="0"/>
              <a:t> the differences and relationship between IaaS, PaaS, and SaaS in more detail.</a:t>
            </a:r>
            <a:endParaRPr lang="en-US" b="0" dirty="0" smtClean="0"/>
          </a:p>
          <a:p>
            <a:endParaRPr lang="en-US" b="1" dirty="0" smtClean="0"/>
          </a:p>
          <a:p>
            <a:r>
              <a:rPr lang="en-US" b="1" dirty="0" smtClean="0"/>
              <a:t>Speaking Points:</a:t>
            </a:r>
          </a:p>
          <a:p>
            <a:pPr marL="171450" indent="-171450">
              <a:buFont typeface="Arial" pitchFamily="34" charset="0"/>
              <a:buChar char="•"/>
            </a:pPr>
            <a:r>
              <a:rPr lang="en-US" dirty="0" smtClean="0"/>
              <a:t>Here’s another</a:t>
            </a:r>
            <a:r>
              <a:rPr lang="en-US" baseline="0" dirty="0" smtClean="0"/>
              <a:t> way to look at the cloud services taxonomy and how this taxonomy maps to the components in an IT infrastructure.     </a:t>
            </a:r>
          </a:p>
          <a:p>
            <a:pPr marL="171450" indent="-171450">
              <a:buFont typeface="Arial" pitchFamily="34" charset="0"/>
              <a:buChar char="•"/>
            </a:pPr>
            <a:r>
              <a:rPr lang="en-US" baseline="0" dirty="0" smtClean="0"/>
              <a:t>Packaged Software</a:t>
            </a:r>
          </a:p>
          <a:p>
            <a:pPr marL="384431" lvl="1" indent="-171450">
              <a:buFont typeface="Arial" pitchFamily="34" charset="0"/>
              <a:buChar char="•"/>
            </a:pPr>
            <a:r>
              <a:rPr lang="en-US" baseline="0" dirty="0" smtClean="0"/>
              <a:t>With packaged software a customer would be responsible for managing the entire stack – ranging from the network connectivity to the applications.  </a:t>
            </a:r>
          </a:p>
          <a:p>
            <a:pPr marL="171450" indent="-171450">
              <a:buFont typeface="Arial" pitchFamily="34" charset="0"/>
              <a:buChar char="•"/>
            </a:pPr>
            <a:r>
              <a:rPr lang="en-US" baseline="0" dirty="0" smtClean="0"/>
              <a:t>IaaS</a:t>
            </a:r>
          </a:p>
          <a:p>
            <a:pPr marL="384431" lvl="1" indent="-171450">
              <a:buFont typeface="Arial" pitchFamily="34" charset="0"/>
              <a:buChar char="•"/>
            </a:pPr>
            <a:r>
              <a:rPr lang="en-US" baseline="0" dirty="0" smtClean="0"/>
              <a:t>With Infrastructure as a Service, the lower levels of the stack are managed by a vendor.  Some of these components can be provided by traditional hosters – in fact most of them have moved to having a virtualized offering.  </a:t>
            </a:r>
          </a:p>
          <a:p>
            <a:pPr marL="384431" lvl="1" indent="-171450">
              <a:buFont typeface="Arial" pitchFamily="34" charset="0"/>
              <a:buChar char="•"/>
            </a:pPr>
            <a:r>
              <a:rPr lang="en-US" baseline="0" dirty="0" smtClean="0"/>
              <a:t>Very few actually provide an OS</a:t>
            </a:r>
          </a:p>
          <a:p>
            <a:pPr marL="384431" lvl="1" indent="-171450">
              <a:buFont typeface="Arial" pitchFamily="34" charset="0"/>
              <a:buChar char="•"/>
            </a:pPr>
            <a:r>
              <a:rPr lang="en-US" baseline="0" dirty="0" smtClean="0"/>
              <a:t>The customer is still responsible for managing the OS through the Applications.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For the developer, an obvious benefit with IaaS is that it frees the developer from many concerns when provisioning physical or virtual machines.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This was one of the earliest and primary use cases for Amazon Web Services Elastic Cloud Compute (EC2).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Developers were able to readily provision virtual machines (AMIs) on EC2, develop and test solutions and, often, run the results ‘in production’. </a:t>
            </a:r>
          </a:p>
          <a:p>
            <a:pPr marL="384431" marR="0" lvl="1"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baseline="0" dirty="0" smtClean="0"/>
              <a:t>The only requirement was a credit card to pay for the services.</a:t>
            </a:r>
          </a:p>
          <a:p>
            <a:pPr marL="171450" indent="-171450">
              <a:buFont typeface="Arial" pitchFamily="34" charset="0"/>
              <a:buChar char="•"/>
            </a:pPr>
            <a:r>
              <a:rPr lang="en-US" baseline="0" dirty="0" smtClean="0"/>
              <a:t>PaaS</a:t>
            </a:r>
          </a:p>
          <a:p>
            <a:pPr marL="384431" lvl="1" indent="-171450">
              <a:buFont typeface="Arial" pitchFamily="34" charset="0"/>
              <a:buChar char="•"/>
            </a:pPr>
            <a:r>
              <a:rPr lang="en-US" baseline="0" dirty="0" smtClean="0"/>
              <a:t>With Platform as a Service, everything from the network connectivity through the runtime is provided and managed by the platform vendor.  </a:t>
            </a:r>
          </a:p>
          <a:p>
            <a:pPr marL="384431" lvl="1" indent="-171450">
              <a:buFont typeface="Arial" pitchFamily="34" charset="0"/>
              <a:buChar char="•"/>
            </a:pPr>
            <a:r>
              <a:rPr lang="en-US" baseline="0" dirty="0" smtClean="0"/>
              <a:t>The Windows Azure best fits in this category today.  </a:t>
            </a:r>
          </a:p>
          <a:p>
            <a:pPr marL="384431" lvl="1" indent="-171450">
              <a:buFont typeface="Arial" pitchFamily="34" charset="0"/>
              <a:buChar char="•"/>
            </a:pPr>
            <a:r>
              <a:rPr lang="en-US" baseline="0" dirty="0" smtClean="0"/>
              <a:t>In fact because we don’t provide access to the underlying virtualization or operating system today, we’re often referred to as not providing IaaS.</a:t>
            </a:r>
          </a:p>
          <a:p>
            <a:pPr marL="384431" lvl="1" indent="-171450">
              <a:buFont typeface="Arial" pitchFamily="34" charset="0"/>
              <a:buChar char="•"/>
            </a:pPr>
            <a:r>
              <a:rPr lang="en-US" dirty="0" smtClean="0"/>
              <a:t>PaaS offerings</a:t>
            </a:r>
            <a:r>
              <a:rPr lang="en-US" baseline="0" dirty="0" smtClean="0"/>
              <a:t> further reduce the developer burden by additionally supporting the platform runtime and related application services. </a:t>
            </a:r>
          </a:p>
          <a:p>
            <a:pPr marL="384431" lvl="1" indent="-171450" algn="l">
              <a:buFont typeface="Arial" pitchFamily="34" charset="0"/>
              <a:buChar char="•"/>
            </a:pPr>
            <a:r>
              <a:rPr lang="en-US" baseline="0" dirty="0" smtClean="0"/>
              <a:t>With PaaS, the developer can, almost immediately, begin creating the business logic for an application. </a:t>
            </a:r>
          </a:p>
          <a:p>
            <a:pPr marL="384431" lvl="1" indent="-171450" algn="l">
              <a:buFont typeface="Arial" pitchFamily="34" charset="0"/>
              <a:buChar char="•"/>
            </a:pPr>
            <a:r>
              <a:rPr lang="en-US" baseline="0" dirty="0" smtClean="0"/>
              <a:t>Potentially, the increases in productivity are considerable and, because the hardware and operational aspects of the cloud platform are also managed by the cloud platform provider, applications can quickly be taken from an idea to reality very quickly.</a:t>
            </a:r>
            <a:endParaRPr lang="en-US" dirty="0" smtClean="0"/>
          </a:p>
          <a:p>
            <a:pPr marL="171450" indent="-171450">
              <a:buFont typeface="Arial" pitchFamily="34" charset="0"/>
              <a:buChar char="•"/>
            </a:pPr>
            <a:r>
              <a:rPr lang="en-US" baseline="0" dirty="0" smtClean="0"/>
              <a:t>SaaS</a:t>
            </a:r>
          </a:p>
          <a:p>
            <a:pPr marL="384431" lvl="1" indent="-171450">
              <a:buFont typeface="Arial" pitchFamily="34" charset="0"/>
              <a:buChar char="•"/>
            </a:pPr>
            <a:r>
              <a:rPr lang="en-US" dirty="0" smtClean="0"/>
              <a:t>Finally, with SaaS,</a:t>
            </a:r>
            <a:r>
              <a:rPr lang="en-US" baseline="0" dirty="0" smtClean="0"/>
              <a:t> a vendor provides the application and abstracts you from all of the underlying components.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9</a:t>
            </a:fld>
            <a:endParaRPr lang="en-US" dirty="0"/>
          </a:p>
        </p:txBody>
      </p:sp>
    </p:spTree>
    <p:extLst>
      <p:ext uri="{BB962C8B-B14F-4D97-AF65-F5344CB8AC3E}">
        <p14:creationId xmlns:p14="http://schemas.microsoft.com/office/powerpoint/2010/main" val="407478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10</a:t>
            </a:fld>
            <a:endParaRPr lang="en-US" dirty="0"/>
          </a:p>
        </p:txBody>
      </p:sp>
    </p:spTree>
    <p:extLst>
      <p:ext uri="{BB962C8B-B14F-4D97-AF65-F5344CB8AC3E}">
        <p14:creationId xmlns:p14="http://schemas.microsoft.com/office/powerpoint/2010/main" val="1785004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don’t worry about hardware, VMs, routing</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Focus on APP CODING – like “PHP” rather than “PHP on platform X”</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support for LANGUAGES  and RUNTIMES  such as MOBILE, PHP, Python, Java, </a:t>
            </a:r>
            <a:r>
              <a:rPr lang="en-US" baseline="0" dirty="0" err="1" smtClean="0"/>
              <a:t>NodeJS</a:t>
            </a:r>
            <a:r>
              <a:rPr lang="en-US" baseline="0" dirty="0" smtClean="0"/>
              <a:t>, .NET, …</a:t>
            </a:r>
            <a:endParaRPr lang="en-US" dirty="0" smtClean="0"/>
          </a:p>
          <a:p>
            <a:endParaRPr lang="en-US" baseline="0" dirty="0" smtClean="0"/>
          </a:p>
          <a:p>
            <a:r>
              <a:rPr lang="en-US" baseline="0" dirty="0" smtClean="0"/>
              <a:t>Highly:   secure     automatable    reliable    auto-scalable    robustness</a:t>
            </a:r>
          </a:p>
          <a:p>
            <a:r>
              <a:rPr lang="en-US" baseline="0" dirty="0" smtClean="0"/>
              <a:t>MONITOR IT,   BACK IT UP,    SCALE IT,   OPTIMIZE IT,   AUTOMATE EVERYTHING</a:t>
            </a:r>
          </a:p>
          <a:p>
            <a:endParaRPr lang="en-US" baseline="0" dirty="0" smtClean="0"/>
          </a:p>
          <a:p>
            <a:r>
              <a:rPr lang="en-US" baseline="0" dirty="0" smtClean="0"/>
              <a:t>GLOBAL</a:t>
            </a:r>
          </a:p>
          <a:p>
            <a:r>
              <a:rPr lang="en-US" baseline="0" dirty="0" smtClean="0"/>
              <a:t>SERVICE (SOA)</a:t>
            </a:r>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250119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running specific workloads – SYSTEM SOFTWARE like DATABASES and SHAREPOINT and LEGACY CODE</a:t>
            </a:r>
          </a:p>
          <a:p>
            <a:endParaRPr lang="en-US" baseline="0" dirty="0" smtClean="0"/>
          </a:p>
          <a:p>
            <a:r>
              <a:rPr lang="en-US" baseline="0" dirty="0" smtClean="0"/>
              <a:t>VMs can move up &amp; down in the cloud and across data centers</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2354030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SaaS</a:t>
            </a:r>
            <a:r>
              <a:rPr lang="en-US" dirty="0" smtClean="0"/>
              <a:t> – for “stuff” not</a:t>
            </a:r>
            <a:r>
              <a:rPr lang="en-US" baseline="0" dirty="0" smtClean="0"/>
              <a:t> core to business</a:t>
            </a:r>
            <a:endParaRPr lang="en-US" dirty="0" smtClean="0"/>
          </a:p>
          <a:p>
            <a:r>
              <a:rPr lang="en-US" dirty="0" err="1" smtClean="0"/>
              <a:t>PaaS</a:t>
            </a:r>
            <a:r>
              <a:rPr lang="en-US" dirty="0" smtClean="0"/>
              <a:t> – sweet spot for most custom app </a:t>
            </a:r>
            <a:r>
              <a:rPr lang="en-US" dirty="0" err="1" smtClean="0"/>
              <a:t>dev</a:t>
            </a:r>
            <a:r>
              <a:rPr lang="en-US" dirty="0" smtClean="0"/>
              <a:t> core to business</a:t>
            </a:r>
            <a:r>
              <a:rPr lang="en-US" baseline="0" dirty="0" smtClean="0"/>
              <a:t> – USE SERVICES</a:t>
            </a:r>
            <a:endParaRPr lang="en-US" dirty="0" smtClean="0"/>
          </a:p>
          <a:p>
            <a:r>
              <a:rPr lang="en-US" dirty="0" err="1" smtClean="0"/>
              <a:t>IaaS</a:t>
            </a:r>
            <a:r>
              <a:rPr lang="en-US" dirty="0" smtClean="0"/>
              <a:t> –</a:t>
            </a:r>
            <a:r>
              <a:rPr lang="en-US" baseline="0" dirty="0" smtClean="0"/>
              <a:t> when you need to for: specialized software, … -- USE SERVICES</a:t>
            </a:r>
          </a:p>
          <a:p>
            <a:endParaRPr lang="en-US" baseline="0" dirty="0" smtClean="0"/>
          </a:p>
          <a:p>
            <a:r>
              <a:rPr lang="en-US" baseline="0" dirty="0" smtClean="0"/>
              <a:t>Combine </a:t>
            </a:r>
            <a:r>
              <a:rPr lang="en-US" baseline="0" dirty="0" err="1" smtClean="0"/>
              <a:t>SaaS</a:t>
            </a:r>
            <a:r>
              <a:rPr lang="en-US" baseline="0" dirty="0" smtClean="0"/>
              <a:t>, </a:t>
            </a:r>
            <a:r>
              <a:rPr lang="en-US" baseline="0" dirty="0" err="1" smtClean="0"/>
              <a:t>PaaS</a:t>
            </a:r>
            <a:r>
              <a:rPr lang="en-US" baseline="0" dirty="0" smtClean="0"/>
              <a:t>, </a:t>
            </a:r>
            <a:r>
              <a:rPr lang="en-US" baseline="0" dirty="0" err="1" smtClean="0"/>
              <a:t>IaaS</a:t>
            </a:r>
            <a:r>
              <a:rPr lang="en-US" baseline="0" dirty="0" smtClean="0"/>
              <a:t> services</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1101717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Wiki</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if I have non-cloud software?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applies to TFS and Cloud Services</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3771680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if I have non-cloud software?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 Ubuntu image</a:t>
            </a:r>
          </a:p>
          <a:p>
            <a:r>
              <a:rPr lang="en-US" dirty="0" smtClean="0"/>
              <a:t>Mention</a:t>
            </a:r>
            <a:r>
              <a:rPr lang="en-US" baseline="0" dirty="0" smtClean="0"/>
              <a:t> MY IMAGES and VM DEPO gallery</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1040252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if I have non-cloud software?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http://aws.amazon.com/s3/</a:t>
            </a:r>
          </a:p>
          <a:p>
            <a:r>
              <a:rPr lang="en-US" dirty="0" smtClean="0"/>
              <a:t>http://www.windowsazure.com/en-us/develop/net/how-to-guides/blob-storage/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25</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OS and Data Disks are stored in Windows Azure storage. So in addition to the data being persistent you also get the benefits of storage which means your VHD is replicated 3X’s locally and also 3X’s in a separate data center in the same region (geo-replication)</a:t>
            </a:r>
            <a:endParaRPr lang="en-US" dirty="0" smtClean="0"/>
          </a:p>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42921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28</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BizSpark</a:t>
            </a:r>
            <a:r>
              <a:rPr lang="en-US" dirty="0" smtClean="0"/>
              <a:t>:</a:t>
            </a:r>
            <a:r>
              <a:rPr lang="en-US" baseline="0" dirty="0" smtClean="0"/>
              <a:t> http://www.windowsazure.com/en-us/offers/ms-azr-0057p/</a:t>
            </a:r>
          </a:p>
          <a:p>
            <a:r>
              <a:rPr lang="en-US" baseline="0" dirty="0" smtClean="0"/>
              <a:t>Activate: http://aws.amazon.com/activate/</a:t>
            </a:r>
            <a:endParaRPr lang="en-US" dirty="0" smtClean="0"/>
          </a:p>
          <a:p>
            <a:r>
              <a:rPr lang="en-US" dirty="0" smtClean="0"/>
              <a:t>MSDN </a:t>
            </a:r>
            <a:r>
              <a:rPr lang="en-US" dirty="0" err="1" smtClean="0"/>
              <a:t>benes</a:t>
            </a:r>
            <a:r>
              <a:rPr lang="en-US" dirty="0" smtClean="0"/>
              <a:t>: http://msdn.microsoft.com/en-us/subscriptions/aa718661.aspx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31</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BizSpark</a:t>
            </a:r>
            <a:r>
              <a:rPr lang="en-US" dirty="0" smtClean="0"/>
              <a:t>:</a:t>
            </a:r>
            <a:r>
              <a:rPr lang="en-US" baseline="0" dirty="0" smtClean="0"/>
              <a:t> http://www.windowsazure.com/en-us/offers/ms-azr-0057p/</a:t>
            </a:r>
          </a:p>
          <a:p>
            <a:r>
              <a:rPr lang="en-US" baseline="0" dirty="0" smtClean="0"/>
              <a:t>Activate: http://aws.amazon.com/activate/</a:t>
            </a:r>
            <a:endParaRPr lang="en-US" dirty="0" smtClean="0"/>
          </a:p>
          <a:p>
            <a:r>
              <a:rPr lang="en-US" dirty="0" smtClean="0"/>
              <a:t>MSDN </a:t>
            </a:r>
            <a:r>
              <a:rPr lang="en-US" dirty="0" err="1" smtClean="0"/>
              <a:t>benes</a:t>
            </a:r>
            <a:r>
              <a:rPr lang="en-US" dirty="0" smtClean="0"/>
              <a:t>: http://msdn.microsoft.com/en-us/subscriptions/aa718661.aspx</a:t>
            </a:r>
          </a:p>
          <a:p>
            <a:endParaRPr lang="en-US" dirty="0" smtClean="0"/>
          </a:p>
          <a:p>
            <a:r>
              <a:rPr lang="en-US" dirty="0" smtClean="0"/>
              <a:t>Azure Pricing Calculator: http://www.windowsazure.com/en-us/pricing/calculator/</a:t>
            </a:r>
          </a:p>
          <a:p>
            <a:r>
              <a:rPr lang="en-US" dirty="0" smtClean="0"/>
              <a:t>AWS Pricing Calculator:</a:t>
            </a: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33</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36</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39</a:t>
            </a:fld>
            <a:endParaRPr lang="en-US" dirty="0"/>
          </a:p>
        </p:txBody>
      </p:sp>
    </p:spTree>
    <p:extLst>
      <p:ext uri="{BB962C8B-B14F-4D97-AF65-F5344CB8AC3E}">
        <p14:creationId xmlns:p14="http://schemas.microsoft.com/office/powerpoint/2010/main" val="3061119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baseline="0" dirty="0" smtClean="0"/>
              <a:t>Cloud Services – most scalable, highest uptime, multi-tier – with focus on business processing rather than infrastructure</a:t>
            </a:r>
          </a:p>
          <a:p>
            <a:pPr marL="171450" marR="0" indent="-171450" algn="l" defTabSz="1218987" rtl="0" eaLnBrk="1" fontAlgn="auto" latinLnBrk="0" hangingPunct="1">
              <a:lnSpc>
                <a:spcPct val="100000"/>
              </a:lnSpc>
              <a:spcBef>
                <a:spcPts val="0"/>
              </a:spcBef>
              <a:spcAft>
                <a:spcPts val="0"/>
              </a:spcAft>
              <a:buClrTx/>
              <a:buSzTx/>
              <a:buFont typeface="Arial" pitchFamily="34" charset="0"/>
              <a:buChar char="•"/>
              <a:tabLst/>
              <a:defRPr/>
            </a:pPr>
            <a:endParaRPr lang="en-US" baseline="0" dirty="0" smtClean="0"/>
          </a:p>
          <a:p>
            <a:pPr marL="171450" marR="0" indent="-171450" algn="l" defTabSz="1218987"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Cloud Services enable a broader set of workloads then Windows Azure Web Sites, while providing more automated management then Windows Azure Virtual Machines.  </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The rest of this talk is about Cloud Services</a:t>
            </a:r>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dirty="0" smtClean="0"/>
              <a:t>Direct access to Worker Role Instances is a scalability bottleneck and</a:t>
            </a:r>
            <a:r>
              <a:rPr lang="en-US" baseline="0" dirty="0" smtClean="0"/>
              <a:t> is less useful than the pattern we are about to show</a:t>
            </a:r>
          </a:p>
          <a:p>
            <a:pPr marL="171450" indent="-171450">
              <a:buFont typeface="Arial" pitchFamily="34" charset="0"/>
              <a:buChar char="•"/>
            </a:pPr>
            <a:r>
              <a:rPr lang="en-US" baseline="0" dirty="0" smtClean="0"/>
              <a:t>(Scalability of Web Tier (Web Role Instances) becomes bound to (and limited by) the scalability and reliability of the Service Tier (Worker Role Instances))</a:t>
            </a:r>
          </a:p>
          <a:p>
            <a:pPr marL="171450" indent="-171450">
              <a:buFont typeface="Arial" pitchFamily="34" charset="0"/>
              <a:buChar char="•"/>
            </a:pPr>
            <a:r>
              <a:rPr lang="en-US" baseline="0" dirty="0" smtClean="0"/>
              <a:t>There’s a better way</a:t>
            </a:r>
          </a:p>
          <a:p>
            <a:pPr marL="171450" indent="-171450">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2013 Microsoft Corporation. All rights reserved. Except where otherwise </a:t>
            </a:r>
            <a:r>
              <a:rPr lang="en-US" sz="1200" kern="1200" dirty="0" smtClean="0">
                <a:solidFill>
                  <a:schemeClr val="tx1"/>
                </a:solidFill>
                <a:effectLst/>
                <a:latin typeface="+mn-lt"/>
                <a:ea typeface="+mn-ea"/>
                <a:cs typeface="+mn-cs"/>
                <a:hlinkClick r:id="rId3"/>
              </a:rPr>
              <a:t>noted</a:t>
            </a:r>
            <a:r>
              <a:rPr lang="en-US" sz="1200" kern="1200" dirty="0" smtClean="0">
                <a:solidFill>
                  <a:schemeClr val="tx1"/>
                </a:solidFill>
                <a:effectLst/>
                <a:latin typeface="+mn-lt"/>
                <a:ea typeface="+mn-ea"/>
                <a:cs typeface="+mn-cs"/>
              </a:rPr>
              <a:t>, content on this site is licensed under a </a:t>
            </a:r>
            <a:r>
              <a:rPr lang="en-US" sz="1200" kern="1200" dirty="0" smtClean="0">
                <a:solidFill>
                  <a:schemeClr val="tx1"/>
                </a:solidFill>
                <a:effectLst/>
                <a:latin typeface="+mn-lt"/>
                <a:ea typeface="+mn-ea"/>
                <a:cs typeface="+mn-cs"/>
                <a:hlinkClick r:id="rId4"/>
              </a:rPr>
              <a:t>Creative Commons Attribution-</a:t>
            </a:r>
            <a:r>
              <a:rPr lang="en-US" sz="1200" kern="1200" dirty="0" err="1" smtClean="0">
                <a:solidFill>
                  <a:schemeClr val="tx1"/>
                </a:solidFill>
                <a:effectLst/>
                <a:latin typeface="+mn-lt"/>
                <a:ea typeface="+mn-ea"/>
                <a:cs typeface="+mn-cs"/>
                <a:hlinkClick r:id="rId4"/>
              </a:rPr>
              <a:t>NonCommercial</a:t>
            </a:r>
            <a:r>
              <a:rPr lang="en-US" sz="1200" kern="1200" dirty="0" smtClean="0">
                <a:solidFill>
                  <a:schemeClr val="tx1"/>
                </a:solidFill>
                <a:effectLst/>
                <a:latin typeface="+mn-lt"/>
                <a:ea typeface="+mn-ea"/>
                <a:cs typeface="+mn-cs"/>
                <a:hlinkClick r:id="rId4"/>
              </a:rPr>
              <a:t> 3.0 License.</a:t>
            </a:r>
            <a:endParaRPr lang="en-US" sz="1200" kern="1200" dirty="0" smtClean="0">
              <a:solidFill>
                <a:schemeClr val="tx1"/>
              </a:solidFill>
              <a:effectLst/>
              <a:latin typeface="+mn-lt"/>
              <a:ea typeface="+mn-ea"/>
              <a:cs typeface="+mn-cs"/>
            </a:endParaRPr>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baseline="0" dirty="0" smtClean="0"/>
              <a:t>Enables you to build what we sometimes refer to as infinitely scalable applications.  They can support thousands of cores.</a:t>
            </a:r>
          </a:p>
          <a:p>
            <a:pPr marL="171450" indent="-171450">
              <a:buFont typeface="Arial" pitchFamily="34" charset="0"/>
              <a:buChar char="•"/>
            </a:pPr>
            <a:r>
              <a:rPr lang="en-US" baseline="0" dirty="0" smtClean="0"/>
              <a:t>Support not only web based deployments, but also multi-tier architectures where you might have a combination of front ends, middle tiers, as well as virtual machines running as part of your solution.</a:t>
            </a:r>
          </a:p>
          <a:p>
            <a:pPr marL="171450" indent="-171450">
              <a:buFont typeface="Arial" pitchFamily="34" charset="0"/>
              <a:buChar char="•"/>
            </a:pPr>
            <a:r>
              <a:rPr lang="en-US" baseline="0" dirty="0" smtClean="0"/>
              <a:t>Supports automated application management, so it is really easy to deploy, scale out, isolate, and recover from any type of hardware failure.  </a:t>
            </a:r>
          </a:p>
          <a:p>
            <a:pPr marL="171450" indent="-171450">
              <a:buFont typeface="Arial" pitchFamily="34" charset="0"/>
              <a:buChar char="•"/>
            </a:pPr>
            <a:r>
              <a:rPr lang="en-US" baseline="0" dirty="0" smtClean="0"/>
              <a:t>As well as support for automated updates.</a:t>
            </a:r>
          </a:p>
          <a:p>
            <a:pPr marL="171450" indent="-171450">
              <a:buFont typeface="Arial" pitchFamily="34" charset="0"/>
              <a:buChar char="•"/>
            </a:pPr>
            <a:r>
              <a:rPr lang="en-US" baseline="0" dirty="0" smtClean="0"/>
              <a:t>Managed upgrades.</a:t>
            </a:r>
          </a:p>
          <a:p>
            <a:pPr marL="171450" indent="-171450">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2013 Microsoft Corporation. All rights reserved. Except where otherwise </a:t>
            </a:r>
            <a:r>
              <a:rPr lang="en-US" sz="1200" kern="1200" dirty="0" smtClean="0">
                <a:solidFill>
                  <a:schemeClr val="tx1"/>
                </a:solidFill>
                <a:effectLst/>
                <a:latin typeface="+mn-lt"/>
                <a:ea typeface="+mn-ea"/>
                <a:cs typeface="+mn-cs"/>
                <a:hlinkClick r:id="rId3"/>
              </a:rPr>
              <a:t>noted</a:t>
            </a:r>
            <a:r>
              <a:rPr lang="en-US" sz="1200" kern="1200" dirty="0" smtClean="0">
                <a:solidFill>
                  <a:schemeClr val="tx1"/>
                </a:solidFill>
                <a:effectLst/>
                <a:latin typeface="+mn-lt"/>
                <a:ea typeface="+mn-ea"/>
                <a:cs typeface="+mn-cs"/>
              </a:rPr>
              <a:t>, content on this site is licensed under a </a:t>
            </a:r>
            <a:r>
              <a:rPr lang="en-US" sz="1200" kern="1200" dirty="0" smtClean="0">
                <a:solidFill>
                  <a:schemeClr val="tx1"/>
                </a:solidFill>
                <a:effectLst/>
                <a:latin typeface="+mn-lt"/>
                <a:ea typeface="+mn-ea"/>
                <a:cs typeface="+mn-cs"/>
                <a:hlinkClick r:id="rId4"/>
              </a:rPr>
              <a:t>Creative Commons Attribution-</a:t>
            </a:r>
            <a:r>
              <a:rPr lang="en-US" sz="1200" kern="1200" dirty="0" err="1" smtClean="0">
                <a:solidFill>
                  <a:schemeClr val="tx1"/>
                </a:solidFill>
                <a:effectLst/>
                <a:latin typeface="+mn-lt"/>
                <a:ea typeface="+mn-ea"/>
                <a:cs typeface="+mn-cs"/>
                <a:hlinkClick r:id="rId4"/>
              </a:rPr>
              <a:t>NonCommercial</a:t>
            </a:r>
            <a:r>
              <a:rPr lang="en-US" sz="1200" kern="1200" dirty="0" smtClean="0">
                <a:solidFill>
                  <a:schemeClr val="tx1"/>
                </a:solidFill>
                <a:effectLst/>
                <a:latin typeface="+mn-lt"/>
                <a:ea typeface="+mn-ea"/>
                <a:cs typeface="+mn-cs"/>
                <a:hlinkClick r:id="rId4"/>
              </a:rPr>
              <a:t> 3.0 License.</a:t>
            </a:r>
            <a:endParaRPr lang="en-US" sz="1200" kern="1200" dirty="0" smtClean="0">
              <a:solidFill>
                <a:schemeClr val="tx1"/>
              </a:solidFill>
              <a:effectLst/>
              <a:latin typeface="+mn-lt"/>
              <a:ea typeface="+mn-ea"/>
              <a:cs typeface="+mn-cs"/>
            </a:endParaRPr>
          </a:p>
          <a:p>
            <a:pPr marL="0" indent="0">
              <a:buFont typeface="Arial" pitchFamily="34" charset="0"/>
              <a:buNone/>
            </a:pPr>
            <a:endParaRPr lang="en-US" baseline="0" dirty="0" smtClean="0"/>
          </a:p>
          <a:p>
            <a:pPr marL="171450" indent="-171450">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baseline="0" dirty="0" smtClean="0"/>
              <a:t>Running Windows OS – so anything that runs on Windows could potentially run here – C++, Java, Python, etc.</a:t>
            </a:r>
          </a:p>
          <a:p>
            <a:pPr marL="171450" indent="-171450">
              <a:buFont typeface="Arial" pitchFamily="34" charset="0"/>
              <a:buChar char="•"/>
            </a:pPr>
            <a:r>
              <a:rPr lang="en-US" baseline="0" dirty="0" smtClean="0"/>
              <a:t>Role Instance (VM) Counts are # of VM instances for each Role Type – but is just a starting point – you can scale (or </a:t>
            </a:r>
            <a:r>
              <a:rPr lang="en-US" baseline="0" dirty="0" err="1" smtClean="0"/>
              <a:t>autoscale</a:t>
            </a:r>
            <a:r>
              <a:rPr lang="en-US" baseline="0" dirty="0" smtClean="0"/>
              <a:t>) after this</a:t>
            </a:r>
          </a:p>
          <a:p>
            <a:pPr marL="171450" indent="-171450">
              <a:buFont typeface="Arial" pitchFamily="34" charset="0"/>
              <a:buChar char="•"/>
            </a:pPr>
            <a:r>
              <a:rPr lang="en-US" baseline="0" dirty="0" smtClean="0"/>
              <a:t>Antenna looking thing is an END POINT</a:t>
            </a:r>
          </a:p>
          <a:p>
            <a:pPr marL="171450" indent="-171450">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2013 Microsoft Corporation. All rights reserved. Except where otherwise </a:t>
            </a:r>
            <a:r>
              <a:rPr lang="en-US" sz="1200" kern="1200" dirty="0" smtClean="0">
                <a:solidFill>
                  <a:schemeClr val="tx1"/>
                </a:solidFill>
                <a:effectLst/>
                <a:latin typeface="+mn-lt"/>
                <a:ea typeface="+mn-ea"/>
                <a:cs typeface="+mn-cs"/>
                <a:hlinkClick r:id="rId3"/>
              </a:rPr>
              <a:t>noted</a:t>
            </a:r>
            <a:r>
              <a:rPr lang="en-US" sz="1200" kern="1200" dirty="0" smtClean="0">
                <a:solidFill>
                  <a:schemeClr val="tx1"/>
                </a:solidFill>
                <a:effectLst/>
                <a:latin typeface="+mn-lt"/>
                <a:ea typeface="+mn-ea"/>
                <a:cs typeface="+mn-cs"/>
              </a:rPr>
              <a:t>, content on this site is licensed under a </a:t>
            </a:r>
            <a:r>
              <a:rPr lang="en-US" sz="1200" kern="1200" dirty="0" smtClean="0">
                <a:solidFill>
                  <a:schemeClr val="tx1"/>
                </a:solidFill>
                <a:effectLst/>
                <a:latin typeface="+mn-lt"/>
                <a:ea typeface="+mn-ea"/>
                <a:cs typeface="+mn-cs"/>
                <a:hlinkClick r:id="rId4"/>
              </a:rPr>
              <a:t>Creative Commons Attribution-</a:t>
            </a:r>
            <a:r>
              <a:rPr lang="en-US" sz="1200" kern="1200" dirty="0" err="1" smtClean="0">
                <a:solidFill>
                  <a:schemeClr val="tx1"/>
                </a:solidFill>
                <a:effectLst/>
                <a:latin typeface="+mn-lt"/>
                <a:ea typeface="+mn-ea"/>
                <a:cs typeface="+mn-cs"/>
                <a:hlinkClick r:id="rId4"/>
              </a:rPr>
              <a:t>NonCommercial</a:t>
            </a:r>
            <a:r>
              <a:rPr lang="en-US" sz="1200" kern="1200" dirty="0" smtClean="0">
                <a:solidFill>
                  <a:schemeClr val="tx1"/>
                </a:solidFill>
                <a:effectLst/>
                <a:latin typeface="+mn-lt"/>
                <a:ea typeface="+mn-ea"/>
                <a:cs typeface="+mn-cs"/>
                <a:hlinkClick r:id="rId4"/>
              </a:rPr>
              <a:t> 3.0 License.</a:t>
            </a:r>
            <a:endParaRPr lang="en-US" sz="1200" kern="1200" dirty="0" smtClean="0">
              <a:solidFill>
                <a:schemeClr val="tx1"/>
              </a:solidFill>
              <a:effectLst/>
              <a:latin typeface="+mn-lt"/>
              <a:ea typeface="+mn-ea"/>
              <a:cs typeface="+mn-cs"/>
            </a:endParaRPr>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dirty="0" smtClean="0"/>
              <a:t>Adding this tool to our arsenal…</a:t>
            </a:r>
          </a:p>
          <a:p>
            <a:pPr marL="171450" indent="-171450">
              <a:buFont typeface="Arial" pitchFamily="34" charset="0"/>
              <a:buChar char="•"/>
            </a:pPr>
            <a:r>
              <a:rPr lang="en-US" dirty="0" smtClean="0"/>
              <a:t>Load Leveling is idea that since Service Tier (Worker Role</a:t>
            </a:r>
            <a:r>
              <a:rPr lang="en-US" baseline="0" dirty="0" smtClean="0"/>
              <a:t> Instances) work is pulled, it and the Web Tier can operate independently (the Service Tier can “fall behind” and then catch up later when the Web Tier volume decreases)</a:t>
            </a:r>
            <a:endParaRPr lang="en-US" dirty="0" smtClean="0"/>
          </a:p>
          <a:p>
            <a:pPr marL="171450" indent="-171450">
              <a:buFont typeface="Arial" pitchFamily="34" charset="0"/>
              <a:buChar char="•"/>
            </a:pPr>
            <a:r>
              <a:rPr lang="en-US" dirty="0" smtClean="0"/>
              <a:t>May need to think about </a:t>
            </a:r>
            <a:r>
              <a:rPr lang="en-US" dirty="0" err="1" smtClean="0"/>
              <a:t>Idempotency</a:t>
            </a:r>
            <a:r>
              <a:rPr lang="en-US" dirty="0" smtClean="0"/>
              <a:t> &amp; Poison Messages</a:t>
            </a:r>
          </a:p>
          <a:p>
            <a:pPr marL="0" indent="0">
              <a:buFont typeface="Arial"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2013 Microsoft Corporation. All rights reserved. Except where otherwise </a:t>
            </a:r>
            <a:r>
              <a:rPr lang="en-US" sz="1200" kern="1200" dirty="0" smtClean="0">
                <a:solidFill>
                  <a:schemeClr val="tx1"/>
                </a:solidFill>
                <a:effectLst/>
                <a:latin typeface="+mn-lt"/>
                <a:ea typeface="+mn-ea"/>
                <a:cs typeface="+mn-cs"/>
                <a:hlinkClick r:id="rId3"/>
              </a:rPr>
              <a:t>noted</a:t>
            </a:r>
            <a:r>
              <a:rPr lang="en-US" sz="1200" kern="1200" dirty="0" smtClean="0">
                <a:solidFill>
                  <a:schemeClr val="tx1"/>
                </a:solidFill>
                <a:effectLst/>
                <a:latin typeface="+mn-lt"/>
                <a:ea typeface="+mn-ea"/>
                <a:cs typeface="+mn-cs"/>
              </a:rPr>
              <a:t>, content on this site is licensed under a </a:t>
            </a:r>
            <a:r>
              <a:rPr lang="en-US" sz="1200" kern="1200" dirty="0" smtClean="0">
                <a:solidFill>
                  <a:schemeClr val="tx1"/>
                </a:solidFill>
                <a:effectLst/>
                <a:latin typeface="+mn-lt"/>
                <a:ea typeface="+mn-ea"/>
                <a:cs typeface="+mn-cs"/>
                <a:hlinkClick r:id="rId4"/>
              </a:rPr>
              <a:t>Creative Commons Attribution-</a:t>
            </a:r>
            <a:r>
              <a:rPr lang="en-US" sz="1200" kern="1200" dirty="0" err="1" smtClean="0">
                <a:solidFill>
                  <a:schemeClr val="tx1"/>
                </a:solidFill>
                <a:effectLst/>
                <a:latin typeface="+mn-lt"/>
                <a:ea typeface="+mn-ea"/>
                <a:cs typeface="+mn-cs"/>
                <a:hlinkClick r:id="rId4"/>
              </a:rPr>
              <a:t>NonCommercial</a:t>
            </a:r>
            <a:r>
              <a:rPr lang="en-US" sz="1200" kern="1200" dirty="0" smtClean="0">
                <a:solidFill>
                  <a:schemeClr val="tx1"/>
                </a:solidFill>
                <a:effectLst/>
                <a:latin typeface="+mn-lt"/>
                <a:ea typeface="+mn-ea"/>
                <a:cs typeface="+mn-cs"/>
                <a:hlinkClick r:id="rId4"/>
              </a:rPr>
              <a:t> 3.0 License.</a:t>
            </a:r>
            <a:endParaRPr lang="en-US" sz="1200" kern="1200" dirty="0" smtClean="0">
              <a:solidFill>
                <a:schemeClr val="tx1"/>
              </a:solidFill>
              <a:effectLst/>
              <a:latin typeface="+mn-lt"/>
              <a:ea typeface="+mn-ea"/>
              <a:cs typeface="+mn-cs"/>
            </a:endParaRPr>
          </a:p>
          <a:p>
            <a:pPr marL="0" indent="0">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Speaking</a:t>
            </a:r>
            <a:r>
              <a:rPr lang="en-US" b="1" baseline="0" dirty="0" smtClean="0"/>
              <a:t> Points</a:t>
            </a:r>
            <a:r>
              <a:rPr lang="en-US" b="1" dirty="0" smtClean="0"/>
              <a:t>:</a:t>
            </a:r>
          </a:p>
          <a:p>
            <a:pPr marL="171450" indent="-171450">
              <a:buFont typeface="Arial" pitchFamily="34" charset="0"/>
              <a:buChar char="•"/>
            </a:pPr>
            <a:r>
              <a:rPr lang="en-US" dirty="0" smtClean="0"/>
              <a:t>Queue-Centric</a:t>
            </a:r>
            <a:r>
              <a:rPr lang="en-US" baseline="0" dirty="0" smtClean="0"/>
              <a:t> Workflow Pattern</a:t>
            </a:r>
            <a:endParaRPr lang="en-US" dirty="0" smtClean="0"/>
          </a:p>
          <a:p>
            <a:pPr marL="171450" indent="-171450">
              <a:buFont typeface="Arial" pitchFamily="34" charset="0"/>
              <a:buChar char="•"/>
            </a:pPr>
            <a:r>
              <a:rPr lang="en-US" dirty="0" err="1" smtClean="0"/>
              <a:t>Idempotency</a:t>
            </a:r>
            <a:endParaRPr lang="en-US" dirty="0" smtClean="0"/>
          </a:p>
          <a:p>
            <a:pPr marL="171450" indent="-171450">
              <a:buFont typeface="Arial" pitchFamily="34" charset="0"/>
              <a:buChar char="•"/>
            </a:pPr>
            <a:endParaRPr lang="en-US" baseline="0" dirty="0" smtClean="0"/>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579181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46</a:t>
            </a:fld>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48</a:t>
            </a:fld>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51</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52</a:t>
            </a:fld>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55</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56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58</a:t>
            </a:fld>
            <a:endParaRPr lang="en-US" dirty="0"/>
          </a:p>
        </p:txBody>
      </p:sp>
    </p:spTree>
    <p:extLst>
      <p:ext uri="{BB962C8B-B14F-4D97-AF65-F5344CB8AC3E}">
        <p14:creationId xmlns:p14="http://schemas.microsoft.com/office/powerpoint/2010/main" val="13615251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65</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http://www.schneier.com/essay-207.html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69</a:t>
            </a:fld>
            <a:endParaRPr lang="en-US" dirty="0"/>
          </a:p>
        </p:txBody>
      </p:sp>
    </p:spTree>
    <p:extLst>
      <p:ext uri="{BB962C8B-B14F-4D97-AF65-F5344CB8AC3E}">
        <p14:creationId xmlns:p14="http://schemas.microsoft.com/office/powerpoint/2010/main" val="1108755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http://blogs.westword.com/latestword/2009/10/denver_is_smarter_than_every_o.php</a:t>
            </a:r>
          </a:p>
          <a:p>
            <a:r>
              <a:rPr lang="en-US" smtClean="0"/>
              <a:t>http://www.google.com/imgres?imgurl=http://www.watchmoviestreaming.com/pictures/dumbanddumber1.jpg&amp;imgrefurl=http://www.watchmoviestreaming.com/%3Fp%3D424&amp;usg=__UZ1BrJ79mCMa7yueDsmtXOADCHw=&amp;h=267&amp;w=500&amp;sz=24&amp;hl=en&amp;start=7&amp;sig2=IbDrZVdkObZkrsySJqTm-Q&amp;itbs=1&amp;tbnid=Q_EZDCwRAgp15M:&amp;tbnh=69&amp;tbnw=130&amp;prev=/images%3Fq%3Ddumb%2Band%2Bdumber%26hl%3Den%26as_st%3Dy%26tbs%3Disch:1&amp;ei=j-zkS63ZHcO78gaC4qy4Bw</a:t>
            </a:r>
            <a:endParaRPr lang="en-US"/>
          </a:p>
        </p:txBody>
      </p:sp>
      <p:sp>
        <p:nvSpPr>
          <p:cNvPr id="4" name="Slide Number Placeholder 3"/>
          <p:cNvSpPr>
            <a:spLocks noGrp="1"/>
          </p:cNvSpPr>
          <p:nvPr>
            <p:ph type="sldNum" sz="quarter" idx="10"/>
          </p:nvPr>
        </p:nvSpPr>
        <p:spPr/>
        <p:txBody>
          <a:bodyPr/>
          <a:lstStyle/>
          <a:p>
            <a:fld id="{712A7D98-13DA-46AA-848D-47A332ED2A2C}" type="slidenum">
              <a:rPr lang="en-US" smtClean="0"/>
              <a:pPr/>
              <a:t>70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b="1" dirty="0" smtClean="0"/>
              <a:t>Key point – </a:t>
            </a:r>
            <a:r>
              <a:rPr lang="en-CA" b="0" dirty="0" smtClean="0"/>
              <a:t>Microsoft</a:t>
            </a:r>
            <a:r>
              <a:rPr lang="en-CA" b="0" baseline="0" dirty="0" smtClean="0"/>
              <a:t> implements a defense-in-depth approach to protect the infrastructure under its control against security threats.</a:t>
            </a:r>
          </a:p>
          <a:p>
            <a:endParaRPr lang="en-CA" b="0" baseline="0" dirty="0" smtClean="0"/>
          </a:p>
          <a:p>
            <a:r>
              <a:rPr lang="en-CA" b="0" baseline="0" dirty="0" smtClean="0"/>
              <a:t>To provide a secure platform for its customers and protect against the most prevalent security threats, Microsoft implements the following security controls in the stack under its control:</a:t>
            </a:r>
          </a:p>
          <a:p>
            <a:endParaRPr lang="en-CA" b="0" baseline="0" dirty="0" smtClean="0"/>
          </a:p>
          <a:p>
            <a:r>
              <a:rPr lang="en-CA" b="0" baseline="0" dirty="0" smtClean="0"/>
              <a:t>[Note this is NOT an exhaustive list]</a:t>
            </a:r>
          </a:p>
          <a:p>
            <a:endParaRPr lang="en-CA" b="0" baseline="0" dirty="0" smtClean="0"/>
          </a:p>
          <a:p>
            <a:pPr marL="168244" indent="-168244">
              <a:buFont typeface="Wingdings" pitchFamily="2" charset="2"/>
              <a:buChar char="§"/>
            </a:pPr>
            <a:r>
              <a:rPr lang="en-CA" b="0" baseline="0" dirty="0" smtClean="0"/>
              <a:t>At the data layer, access to data stored in Azure is controlled using strong storage access keys that are provisioned to the customer. All access to data can be (and should be) done over SSL to protect the confidentiality and the integrity of the data while in transit over the network.</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the application layer, Azure developers have the choice to run their front-end code under Azure Partial Trust, a “sandbox” that blocks access to native (non-.NET) components and helps ensure the integrity of the platform. All customer code is also run under a low privilege user account, and customers are not given administrative privileges over the operating system. </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host level, Azure virtual machines run a special version of Windows Server 2008 stripped down of all unnecessary components to reduce the attack surface and patch management requirements. Virtual machines boundaries are enforced by a underlying hypervisor and do not depend on the security of the VM Windows operating system.</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network level, all traffic to and from the virtual machines are filtered according to the policy defined by the customer, and enforced by the firewall on the virtual machine as well as a firewall running on the host (root) system. Microsoft also deploys VLANs and packet filters to segregate network access between customers, management systems and the Internet, and uses special devices to protect its infrastructure against distributed denial of service attacks (</a:t>
            </a:r>
            <a:r>
              <a:rPr lang="en-CA" b="0" baseline="0" dirty="0" err="1" smtClean="0"/>
              <a:t>DDoS</a:t>
            </a:r>
            <a:r>
              <a:rPr lang="en-CA" b="0" baseline="0" dirty="0" smtClean="0"/>
              <a:t>).</a:t>
            </a:r>
          </a:p>
          <a:p>
            <a:pPr marL="168244" indent="-168244">
              <a:buFont typeface="Wingdings" pitchFamily="2" charset="2"/>
              <a:buChar char="§"/>
            </a:pPr>
            <a:endParaRPr lang="en-CA" b="0" baseline="0" dirty="0" smtClean="0"/>
          </a:p>
          <a:p>
            <a:pPr marL="168244" indent="-168244">
              <a:buFont typeface="Wingdings" pitchFamily="2" charset="2"/>
              <a:buChar char="§"/>
            </a:pPr>
            <a:r>
              <a:rPr lang="en-CA" b="0" baseline="0" dirty="0" smtClean="0"/>
              <a:t>At the physical layer, Microsoft runs Azure on its own datacenters which implement world-class security controls, whose security controls and information security management systems have been certified under the international ISO/IEC 27001:2005 standard and the AICPA’s SAS 70 Type II standard.</a:t>
            </a:r>
          </a:p>
          <a:p>
            <a:endParaRPr lang="en-CA" b="1" dirty="0" smtClean="0"/>
          </a:p>
        </p:txBody>
      </p:sp>
      <p:sp>
        <p:nvSpPr>
          <p:cNvPr id="5" name="Date Placeholder 4"/>
          <p:cNvSpPr>
            <a:spLocks noGrp="1"/>
          </p:cNvSpPr>
          <p:nvPr>
            <p:ph type="dt" idx="10"/>
          </p:nvPr>
        </p:nvSpPr>
        <p:spPr>
          <a:xfrm>
            <a:off x="3884615" y="2"/>
            <a:ext cx="2971800" cy="457200"/>
          </a:xfrm>
          <a:prstGeom prst="rect">
            <a:avLst/>
          </a:prstGeom>
        </p:spPr>
        <p:txBody>
          <a:bodyPr/>
          <a:lstStyle/>
          <a:p>
            <a:fld id="{7738CC02-DFCD-46AC-93B8-A7CE3F8C7D62}" type="datetime1">
              <a:rPr lang="en-US" smtClean="0"/>
              <a:t>11/13/2013</a:t>
            </a:fld>
            <a:endParaRPr lang="en-US" dirty="0"/>
          </a:p>
        </p:txBody>
      </p:sp>
      <p:sp>
        <p:nvSpPr>
          <p:cNvPr id="7" name="Slide Number Placeholder 6"/>
          <p:cNvSpPr>
            <a:spLocks noGrp="1"/>
          </p:cNvSpPr>
          <p:nvPr>
            <p:ph type="sldNum" sz="quarter" idx="12"/>
          </p:nvPr>
        </p:nvSpPr>
        <p:spPr/>
        <p:txBody>
          <a:bodyPr/>
          <a:lstStyle/>
          <a:p>
            <a:fld id="{8B263312-38AA-4E1E-B2B5-0F8F122B24FE}" type="slidenum">
              <a:rPr lang="en-US" smtClean="0"/>
              <a:pPr/>
              <a:t>71</a:t>
            </a:fld>
            <a:endParaRPr lang="en-US" dirty="0"/>
          </a:p>
        </p:txBody>
      </p:sp>
      <p:sp>
        <p:nvSpPr>
          <p:cNvPr id="8" name="Header Placeholder 7"/>
          <p:cNvSpPr>
            <a:spLocks noGrp="1"/>
          </p:cNvSpPr>
          <p:nvPr>
            <p:ph type="hdr" sz="quarter" idx="13"/>
          </p:nvPr>
        </p:nvSpPr>
        <p:spPr>
          <a:xfrm>
            <a:off x="2" y="2"/>
            <a:ext cx="2971800" cy="457200"/>
          </a:xfrm>
          <a:prstGeom prst="rect">
            <a:avLst/>
          </a:prstGeom>
        </p:spPr>
        <p:txBody>
          <a:bodyPr/>
          <a:lstStyle/>
          <a:p>
            <a:r>
              <a:rPr lang="en-US" dirty="0" smtClean="0"/>
              <a:t>TechReady11</a:t>
            </a:r>
            <a:endParaRPr lang="en-US" dirty="0"/>
          </a:p>
        </p:txBody>
      </p:sp>
    </p:spTree>
    <p:extLst>
      <p:ext uri="{BB962C8B-B14F-4D97-AF65-F5344CB8AC3E}">
        <p14:creationId xmlns:p14="http://schemas.microsoft.com/office/powerpoint/2010/main" val="3762736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dirty="0" smtClean="0"/>
              <a:t>Key point </a:t>
            </a:r>
            <a:r>
              <a:rPr lang="en-US" b="0" dirty="0" smtClean="0"/>
              <a:t>– Applications hosted</a:t>
            </a:r>
            <a:r>
              <a:rPr lang="en-US" b="0" baseline="0" dirty="0" smtClean="0"/>
              <a:t> on the Windows Azure Platform inherit the security provided by the controls implemented by Microsoft.</a:t>
            </a:r>
            <a:endParaRPr lang="en-US" b="1" dirty="0" smtClean="0"/>
          </a:p>
          <a:p>
            <a:endParaRPr lang="en-US" b="0" dirty="0" smtClean="0"/>
          </a:p>
          <a:p>
            <a:r>
              <a:rPr lang="en-US" b="0" dirty="0" smtClean="0"/>
              <a:t>This</a:t>
            </a:r>
            <a:r>
              <a:rPr lang="en-US" b="0" baseline="0" dirty="0" smtClean="0"/>
              <a:t> slide shows the security controls implemented by Microsoft organized per the type of vulnerabilities that they mitigate, following the STRIDE (Spoofing, Tampering, Repudiation, Denial of service and Elevation of privilege) classification.</a:t>
            </a:r>
          </a:p>
          <a:p>
            <a:endParaRPr lang="en-US" b="0" baseline="0" dirty="0" smtClean="0"/>
          </a:p>
          <a:p>
            <a:r>
              <a:rPr lang="en-US" b="0" baseline="0" dirty="0" smtClean="0"/>
              <a:t>Applications hosted on Windows Azure Platform inherit the security implemented by Microsoft in its hosting platform. When performing a threat modeling exercise, developers can rely on Microsoft applying mitigations to several possible security threats, and can focus on threats that are specific to their applications.</a:t>
            </a:r>
          </a:p>
          <a:p>
            <a:endParaRPr lang="en-US" b="0" baseline="0" dirty="0" smtClean="0"/>
          </a:p>
          <a:p>
            <a:endParaRPr lang="en-US" b="0" dirty="0"/>
          </a:p>
        </p:txBody>
      </p:sp>
      <p:sp>
        <p:nvSpPr>
          <p:cNvPr id="5" name="Date Placeholder 4"/>
          <p:cNvSpPr>
            <a:spLocks noGrp="1"/>
          </p:cNvSpPr>
          <p:nvPr>
            <p:ph type="dt" idx="10"/>
          </p:nvPr>
        </p:nvSpPr>
        <p:spPr/>
        <p:txBody>
          <a:bodyPr/>
          <a:lstStyle/>
          <a:p>
            <a:fld id="{8BF5BD33-1DFF-4AE8-AC9B-5F3DA823E402}" type="datetime1">
              <a:rPr lang="en-US" smtClean="0"/>
              <a:t>11/13/2013</a:t>
            </a:fld>
            <a:endParaRPr lang="en-US" dirty="0"/>
          </a:p>
        </p:txBody>
      </p:sp>
      <p:sp>
        <p:nvSpPr>
          <p:cNvPr id="6" name="Footer Placeholder 5"/>
          <p:cNvSpPr>
            <a:spLocks noGrp="1"/>
          </p:cNvSpPr>
          <p:nvPr>
            <p:ph type="ftr" sz="quarter" idx="11"/>
          </p:nvPr>
        </p:nvSpPr>
        <p:spPr/>
        <p:txBody>
          <a:bodyPr/>
          <a:lstStyle/>
          <a:p>
            <a:r>
              <a:rPr lang="en-US"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latin typeface="Segoe UI" pitchFamily="34" charset="0"/>
              </a:rPr>
            </a:br>
            <a:r>
              <a:rPr lang="en-US" smtClean="0">
                <a:solidFill>
                  <a:srgbClr val="000000"/>
                </a:solidFill>
                <a:latin typeface="Segoe UI" pitchFamily="34" charset="0"/>
              </a:rPr>
              <a:t>MICROSOFT MAKES NO WARRANTIES, EXPRESS, IMPLIED OR STATUTORY, AS TO THE INFORMATION IN THIS PRESENTATION.</a:t>
            </a:r>
            <a:endParaRPr lang="en-US" dirty="0" smtClean="0">
              <a:solidFill>
                <a:srgbClr val="000000"/>
              </a:solidFill>
              <a:latin typeface="Segoe UI" pitchFamily="34" charset="0"/>
            </a:endParaRPr>
          </a:p>
        </p:txBody>
      </p:sp>
      <p:sp>
        <p:nvSpPr>
          <p:cNvPr id="7" name="Slide Number Placeholder 6"/>
          <p:cNvSpPr>
            <a:spLocks noGrp="1"/>
          </p:cNvSpPr>
          <p:nvPr>
            <p:ph type="sldNum" sz="quarter" idx="12"/>
          </p:nvPr>
        </p:nvSpPr>
        <p:spPr/>
        <p:txBody>
          <a:bodyPr/>
          <a:lstStyle/>
          <a:p>
            <a:fld id="{8B263312-38AA-4E1E-B2B5-0F8F122B24FE}" type="slidenum">
              <a:rPr lang="en-US" smtClean="0"/>
              <a:pPr/>
              <a:t>72</a:t>
            </a:fld>
            <a:endParaRPr lang="en-US" dirty="0"/>
          </a:p>
        </p:txBody>
      </p:sp>
      <p:sp>
        <p:nvSpPr>
          <p:cNvPr id="8" name="Header Placeholder 7"/>
          <p:cNvSpPr>
            <a:spLocks noGrp="1"/>
          </p:cNvSpPr>
          <p:nvPr>
            <p:ph type="hdr" sz="quarter" idx="13"/>
          </p:nvPr>
        </p:nvSpPr>
        <p:spPr/>
        <p:txBody>
          <a:bodyPr/>
          <a:lstStyle/>
          <a:p>
            <a:r>
              <a:rPr lang="en-US" smtClean="0"/>
              <a:t>TechReady11</a:t>
            </a:r>
            <a:endParaRPr lang="en-US" dirty="0"/>
          </a:p>
        </p:txBody>
      </p:sp>
    </p:spTree>
    <p:extLst>
      <p:ext uri="{BB962C8B-B14F-4D97-AF65-F5344CB8AC3E}">
        <p14:creationId xmlns:p14="http://schemas.microsoft.com/office/powerpoint/2010/main" val="14816965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75</a:t>
            </a:fld>
            <a:endParaRPr lang="en-US" dirty="0"/>
          </a:p>
        </p:txBody>
      </p:sp>
    </p:spTree>
    <p:extLst>
      <p:ext uri="{BB962C8B-B14F-4D97-AF65-F5344CB8AC3E}">
        <p14:creationId xmlns:p14="http://schemas.microsoft.com/office/powerpoint/2010/main" val="1708381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11/13/2013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codingoutloud.files.wordpress.com/2006/10/mvp_fullcolor_forscreen1.pn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elizabethboconnor.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pn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aws.amazon.com/marketplace/" TargetMode="External"/><Relationship Id="rId2" Type="http://schemas.openxmlformats.org/officeDocument/2006/relationships/hyperlink" Target="http://vmdepot.msopentech.com/"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hyperlink" Target="http://msdn.microsoft.com/en-us/subscriptions/aa718661.aspx"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www.windowsazure.com/en-us/offers/ms-azr-0057p/" TargetMode="External"/><Relationship Id="rId7" Type="http://schemas.openxmlformats.org/officeDocument/2006/relationships/hyperlink" Target="http://calculator.s3.amazonaws.com/calc5.html"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www.windowsazure.com/en-us/pricing/calculator/" TargetMode="External"/><Relationship Id="rId5" Type="http://schemas.openxmlformats.org/officeDocument/2006/relationships/hyperlink" Target="http://msdn.microsoft.com/en-us/subscriptions/aa718661.aspx" TargetMode="External"/><Relationship Id="rId4" Type="http://schemas.openxmlformats.org/officeDocument/2006/relationships/hyperlink" Target="http://aws.amazon.com/activat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41.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image" Target="../media/image36.emf"/><Relationship Id="rId7" Type="http://schemas.openxmlformats.org/officeDocument/2006/relationships/image" Target="../media/image44.emf"/><Relationship Id="rId12" Type="http://schemas.openxmlformats.org/officeDocument/2006/relationships/image" Target="../media/image49.wm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3.emf"/><Relationship Id="rId11" Type="http://schemas.openxmlformats.org/officeDocument/2006/relationships/image" Target="../media/image48.emf"/><Relationship Id="rId5" Type="http://schemas.openxmlformats.org/officeDocument/2006/relationships/image" Target="../media/image42.emf"/><Relationship Id="rId10" Type="http://schemas.openxmlformats.org/officeDocument/2006/relationships/image" Target="../media/image47.emf"/><Relationship Id="rId4" Type="http://schemas.openxmlformats.org/officeDocument/2006/relationships/image" Target="../media/image41.emf"/><Relationship Id="rId9" Type="http://schemas.openxmlformats.org/officeDocument/2006/relationships/image" Target="../media/image46.emf"/></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6.emf"/><Relationship Id="rId4" Type="http://schemas.microsoft.com/office/2007/relationships/hdphoto" Target="../media/hdphoto2.wdp"/></Relationships>
</file>

<file path=ppt/slides/_rels/slide43.xml.rels><?xml version="1.0" encoding="UTF-8" standalone="yes"?>
<Relationships xmlns="http://schemas.openxmlformats.org/package/2006/relationships"><Relationship Id="rId3" Type="http://schemas.openxmlformats.org/officeDocument/2006/relationships/image" Target="../media/image51.emf"/><Relationship Id="rId7" Type="http://schemas.openxmlformats.org/officeDocument/2006/relationships/image" Target="../media/image45.emf"/><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image" Target="../media/image52.emf"/></Relationships>
</file>

<file path=ppt/slides/_rels/slide4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55.emf"/><Relationship Id="rId7"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6.emf"/><Relationship Id="rId5" Type="http://schemas.openxmlformats.org/officeDocument/2006/relationships/image" Target="../media/image42.emf"/><Relationship Id="rId4" Type="http://schemas.openxmlformats.org/officeDocument/2006/relationships/image" Target="../media/image41.em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aws.amazon.com/compliance/" TargetMode="External"/><Relationship Id="rId2" Type="http://schemas.openxmlformats.org/officeDocument/2006/relationships/hyperlink" Target="http://www.windowsazure.com/en-us/support/trust-center/compliance/"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www.windowsazure.com/en-us/develop/nodejs/tutorials/create-a-website-(mac)/" TargetMode="External"/><Relationship Id="rId2" Type="http://schemas.openxmlformats.org/officeDocument/2006/relationships/hyperlink" Target="http://www.windowsazure.com/develop/" TargetMode="External"/><Relationship Id="rId1" Type="http://schemas.openxmlformats.org/officeDocument/2006/relationships/slideLayout" Target="../slideLayouts/slideLayout2.xml"/><Relationship Id="rId6" Type="http://schemas.openxmlformats.org/officeDocument/2006/relationships/hyperlink" Target="http://blogs.msdn.com/b/jimoneil/archive/2012/06/16/couchbase-on-azure-a-tour-of-new-windows-azure-features.aspx" TargetMode="External"/><Relationship Id="rId5" Type="http://schemas.openxmlformats.org/officeDocument/2006/relationships/hyperlink" Target="https://www.windowsazure.com/en-us/develop/nodejs/how-to-guides/command-line-tools/" TargetMode="External"/><Relationship Id="rId4" Type="http://schemas.openxmlformats.org/officeDocument/2006/relationships/hyperlink" Target="https://www.windowsazure.com/en-us/develop/php/how-to-guides/command-line-tools/"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www.windowsazure.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manage.windowsazur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dirty="0" smtClean="0"/>
              <a:t>Make the Cloud Less Cloudy</a:t>
            </a:r>
            <a:r>
              <a:rPr lang="en-US" b="1" dirty="0"/>
              <a:t/>
            </a:r>
            <a:br>
              <a:rPr lang="en-US" b="1" dirty="0"/>
            </a:br>
            <a:r>
              <a:rPr lang="en-US" sz="3200" i="1" dirty="0" smtClean="0"/>
              <a:t>A Perspective for </a:t>
            </a:r>
            <a:br>
              <a:rPr lang="en-US" sz="3200" i="1" dirty="0" smtClean="0"/>
            </a:br>
            <a:r>
              <a:rPr lang="en-US" sz="3200" i="1" dirty="0" smtClean="0"/>
              <a:t>Software Development Teams</a:t>
            </a:r>
            <a:r>
              <a:rPr lang="en-US" sz="3200" dirty="0" smtClean="0"/>
              <a:t/>
            </a:r>
            <a:br>
              <a:rPr lang="en-US" sz="3200" dirty="0" smtClean="0"/>
            </a:br>
            <a:r>
              <a:rPr lang="en-US" sz="4000" b="1" dirty="0" smtClean="0">
                <a:solidFill>
                  <a:schemeClr val="tx2"/>
                </a:solidFill>
              </a:rPr>
              <a:t>It’s all about Productivity</a:t>
            </a:r>
            <a:endParaRPr lang="en-US" b="1" i="1" dirty="0" smtClean="0">
              <a:solidFill>
                <a:schemeClr val="tx2"/>
              </a:solidFill>
            </a:endParaRPr>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smtClean="0"/>
              <a:t>Better Software Conference East</a:t>
            </a:r>
          </a:p>
          <a:p>
            <a:pPr marL="342900" indent="-342900">
              <a:lnSpc>
                <a:spcPct val="90000"/>
              </a:lnSpc>
              <a:defRPr/>
            </a:pPr>
            <a:r>
              <a:rPr lang="en-US" sz="2800" b="1" dirty="0" smtClean="0"/>
              <a:t>13-November-2013</a:t>
            </a:r>
          </a:p>
          <a:p>
            <a:pPr marL="342900" indent="-342900">
              <a:lnSpc>
                <a:spcPct val="90000"/>
              </a:lnSpc>
              <a:defRPr/>
            </a:pPr>
            <a:r>
              <a:rPr lang="en-US" sz="2800" b="1" dirty="0" smtClean="0"/>
              <a:t>(2:15 – 3:30 PM)</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16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Roadmap</a:t>
            </a:r>
            <a:endParaRPr lang="en-US" dirty="0"/>
          </a:p>
        </p:txBody>
      </p:sp>
      <p:sp>
        <p:nvSpPr>
          <p:cNvPr id="3" name="Content Placeholder 2"/>
          <p:cNvSpPr>
            <a:spLocks noGrp="1"/>
          </p:cNvSpPr>
          <p:nvPr>
            <p:ph idx="1"/>
          </p:nvPr>
        </p:nvSpPr>
        <p:spPr>
          <a:xfrm>
            <a:off x="457200" y="1297535"/>
            <a:ext cx="8377730" cy="5480909"/>
          </a:xfrm>
        </p:spPr>
        <p:txBody>
          <a:bodyPr>
            <a:normAutofit fontScale="92500" lnSpcReduction="20000"/>
          </a:bodyPr>
          <a:lstStyle/>
          <a:p>
            <a:pPr marL="514350" indent="-514350">
              <a:buFont typeface="+mj-lt"/>
              <a:buAutoNum type="arabicPeriod"/>
            </a:pPr>
            <a:r>
              <a:rPr lang="en-US" dirty="0" smtClean="0"/>
              <a:t>Assume you are on a </a:t>
            </a:r>
            <a:r>
              <a:rPr lang="en-US" dirty="0" err="1" smtClean="0"/>
              <a:t>dev</a:t>
            </a:r>
            <a:r>
              <a:rPr lang="en-US" dirty="0" smtClean="0"/>
              <a:t> team</a:t>
            </a:r>
          </a:p>
          <a:p>
            <a:pPr lvl="1"/>
            <a:r>
              <a:rPr lang="en-US" dirty="0" smtClean="0"/>
              <a:t>Tester, Developer, Release Engineer, Project Manager, Team Leader, Architect, … </a:t>
            </a:r>
          </a:p>
          <a:p>
            <a:pPr lvl="1"/>
            <a:r>
              <a:rPr lang="en-US" dirty="0" smtClean="0"/>
              <a:t>Or are a DBA or in Ops or in </a:t>
            </a:r>
            <a:r>
              <a:rPr lang="en-US" dirty="0" err="1" smtClean="0"/>
              <a:t>DevOps</a:t>
            </a:r>
            <a:endParaRPr lang="en-US" dirty="0" smtClean="0"/>
          </a:p>
          <a:p>
            <a:pPr marL="514350" indent="-514350">
              <a:buFont typeface="+mj-lt"/>
              <a:buAutoNum type="arabicPeriod"/>
            </a:pPr>
            <a:r>
              <a:rPr lang="en-US" dirty="0" smtClean="0"/>
              <a:t>You are a Windows / .NET shop</a:t>
            </a:r>
          </a:p>
          <a:p>
            <a:pPr marL="914400" lvl="1" indent="-514350"/>
            <a:r>
              <a:rPr lang="en-US" dirty="0" smtClean="0"/>
              <a:t>Or Linux, or Python, or Java, or Node, or PHP, or …</a:t>
            </a:r>
          </a:p>
          <a:p>
            <a:pPr marL="514350" indent="-514350">
              <a:buFont typeface="+mj-lt"/>
              <a:buAutoNum type="arabicPeriod"/>
            </a:pPr>
            <a:r>
              <a:rPr lang="en-US" dirty="0" smtClean="0"/>
              <a:t>Focus on the Practical</a:t>
            </a:r>
          </a:p>
          <a:p>
            <a:pPr lvl="1"/>
            <a:r>
              <a:rPr lang="en-US" i="1" dirty="0" smtClean="0">
                <a:effectLst>
                  <a:outerShdw blurRad="38100" dist="38100" dir="2700000" algn="tl">
                    <a:srgbClr val="000000">
                      <a:alpha val="43137"/>
                    </a:srgbClr>
                  </a:outerShdw>
                </a:effectLst>
              </a:rPr>
              <a:t>Scenarios </a:t>
            </a:r>
            <a:r>
              <a:rPr lang="en-US" i="1" dirty="0">
                <a:effectLst>
                  <a:outerShdw blurRad="38100" dist="38100" dir="2700000" algn="tl">
                    <a:srgbClr val="000000">
                      <a:alpha val="43137"/>
                    </a:srgbClr>
                  </a:outerShdw>
                </a:effectLst>
              </a:rPr>
              <a:t>that can actually happen in the real </a:t>
            </a:r>
            <a:r>
              <a:rPr lang="en-US" i="1" dirty="0" smtClean="0">
                <a:effectLst>
                  <a:outerShdw blurRad="38100" dist="38100" dir="2700000" algn="tl">
                    <a:srgbClr val="000000">
                      <a:alpha val="43137"/>
                    </a:srgbClr>
                  </a:outerShdw>
                </a:effectLst>
              </a:rPr>
              <a:t>world</a:t>
            </a:r>
          </a:p>
          <a:p>
            <a:pPr lvl="1"/>
            <a:r>
              <a:rPr lang="en-US" dirty="0" smtClean="0"/>
              <a:t>Examples drawn from Public Cloud Platforms</a:t>
            </a:r>
          </a:p>
          <a:p>
            <a:pPr lvl="1"/>
            <a:r>
              <a:rPr lang="en-US" dirty="0" smtClean="0"/>
              <a:t>Emphasis on </a:t>
            </a:r>
            <a:r>
              <a:rPr lang="en-US" b="1" dirty="0" smtClean="0"/>
              <a:t>Scenarios</a:t>
            </a:r>
            <a:r>
              <a:rPr lang="en-US" dirty="0" smtClean="0"/>
              <a:t> &amp; </a:t>
            </a:r>
            <a:r>
              <a:rPr lang="en-US" b="1" dirty="0" smtClean="0"/>
              <a:t>Demos</a:t>
            </a:r>
          </a:p>
          <a:p>
            <a:pPr marL="514350" indent="-514350">
              <a:buFont typeface="+mj-lt"/>
              <a:buAutoNum type="arabicPeriod"/>
            </a:pPr>
            <a:r>
              <a:rPr lang="en-US" dirty="0" smtClean="0">
                <a:sym typeface="Wingdings" panose="05000000000000000000" pitchFamily="2" charset="2"/>
              </a:rPr>
              <a:t>Application Architecture for cloud-native apps (final 15 minutes)</a:t>
            </a:r>
          </a:p>
          <a:p>
            <a:pPr marL="0" indent="0">
              <a:buNone/>
            </a:pPr>
            <a:r>
              <a:rPr lang="en-US" b="1" dirty="0" smtClean="0">
                <a:sym typeface="Wingdings" panose="05000000000000000000" pitchFamily="2" charset="2"/>
              </a:rPr>
              <a:t>Overall Theme: </a:t>
            </a:r>
            <a:r>
              <a:rPr lang="en-US" dirty="0">
                <a:sym typeface="Wingdings" panose="05000000000000000000" pitchFamily="2" charset="2"/>
              </a:rPr>
              <a:t>s</a:t>
            </a:r>
            <a:r>
              <a:rPr lang="en-US" dirty="0" smtClean="0">
                <a:sym typeface="Wingdings" panose="05000000000000000000" pitchFamily="2" charset="2"/>
              </a:rPr>
              <a:t>pecific, actionable uses for cloud</a:t>
            </a:r>
            <a:endParaRPr lang="en-US" dirty="0" smtClean="0"/>
          </a:p>
        </p:txBody>
      </p:sp>
    </p:spTree>
    <p:extLst>
      <p:ext uri="{BB962C8B-B14F-4D97-AF65-F5344CB8AC3E}">
        <p14:creationId xmlns:p14="http://schemas.microsoft.com/office/powerpoint/2010/main" val="1910745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24417"/>
            <a:ext cx="9139424" cy="8080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 y="-224940"/>
            <a:ext cx="9143999" cy="913485"/>
          </a:xfrm>
        </p:spPr>
        <p:txBody>
          <a:bodyPr>
            <a:normAutofit/>
          </a:bodyPr>
          <a:lstStyle/>
          <a:p>
            <a:r>
              <a:rPr lang="en-US" b="1" dirty="0" smtClean="0"/>
              <a:t>“The Cloud” </a:t>
            </a:r>
            <a:r>
              <a:rPr lang="en-US" dirty="0" smtClean="0"/>
              <a:t>(according to </a:t>
            </a:r>
            <a:r>
              <a:rPr lang="en-US" sz="2700" dirty="0" smtClean="0"/>
              <a:t>some </a:t>
            </a:r>
            <a:r>
              <a:rPr lang="en-US" dirty="0" smtClean="0"/>
              <a:t>vendors)</a:t>
            </a:r>
            <a:endParaRPr lang="en-US" dirty="0"/>
          </a:p>
        </p:txBody>
      </p:sp>
      <p:sp>
        <p:nvSpPr>
          <p:cNvPr id="3" name="TextBox 2"/>
          <p:cNvSpPr txBox="1"/>
          <p:nvPr/>
        </p:nvSpPr>
        <p:spPr>
          <a:xfrm>
            <a:off x="1" y="6489190"/>
            <a:ext cx="9139423" cy="369332"/>
          </a:xfrm>
          <a:prstGeom prst="rect">
            <a:avLst/>
          </a:prstGeom>
          <a:solidFill>
            <a:schemeClr val="tx2">
              <a:lumMod val="20000"/>
              <a:lumOff val="80000"/>
            </a:schemeClr>
          </a:solidFill>
        </p:spPr>
        <p:txBody>
          <a:bodyPr wrap="square" rtlCol="0">
            <a:spAutoFit/>
          </a:bodyPr>
          <a:lstStyle/>
          <a:p>
            <a:r>
              <a:rPr lang="en-US" dirty="0" smtClean="0"/>
              <a:t>Copyright © 2013 Elizabeth B. O’Connor • used with permission </a:t>
            </a:r>
            <a:r>
              <a:rPr lang="en-US" dirty="0"/>
              <a:t>•</a:t>
            </a:r>
            <a:r>
              <a:rPr lang="en-US" dirty="0" smtClean="0"/>
              <a:t> </a:t>
            </a:r>
            <a:r>
              <a:rPr lang="en-US" dirty="0" smtClean="0">
                <a:hlinkClick r:id="rId4"/>
              </a:rPr>
              <a:t>www.elizabeth</a:t>
            </a:r>
            <a:r>
              <a:rPr lang="en-US" b="1" dirty="0" smtClean="0">
                <a:hlinkClick r:id="rId4"/>
              </a:rPr>
              <a:t>b</a:t>
            </a:r>
            <a:r>
              <a:rPr lang="en-US" dirty="0" smtClean="0">
                <a:hlinkClick r:id="rId4"/>
              </a:rPr>
              <a:t>oconnor.com</a:t>
            </a:r>
            <a:r>
              <a:rPr lang="en-US" dirty="0" smtClean="0"/>
              <a:t> </a:t>
            </a:r>
            <a:endParaRPr lang="en-US" dirty="0"/>
          </a:p>
        </p:txBody>
      </p:sp>
    </p:spTree>
    <p:extLst>
      <p:ext uri="{BB962C8B-B14F-4D97-AF65-F5344CB8AC3E}">
        <p14:creationId xmlns:p14="http://schemas.microsoft.com/office/powerpoint/2010/main" val="3811319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535"/>
            <a:ext cx="9144000" cy="1143000"/>
          </a:xfrm>
        </p:spPr>
        <p:txBody>
          <a:bodyPr>
            <a:normAutofit fontScale="90000"/>
          </a:bodyPr>
          <a:lstStyle/>
          <a:p>
            <a:r>
              <a:rPr lang="en-US" b="1" dirty="0"/>
              <a:t>“The Cloud” </a:t>
            </a:r>
            <a:r>
              <a:rPr lang="en-US" dirty="0" smtClean="0"/>
              <a:t>(according to customers)</a:t>
            </a:r>
            <a:br>
              <a:rPr lang="en-US" dirty="0" smtClean="0"/>
            </a:br>
            <a:r>
              <a:rPr lang="en-US" i="1" dirty="0" smtClean="0"/>
              <a:t>Let’s be practical and fact-based</a:t>
            </a:r>
            <a:endParaRPr lang="en-US" i="1" dirty="0"/>
          </a:p>
        </p:txBody>
      </p:sp>
      <p:sp>
        <p:nvSpPr>
          <p:cNvPr id="3" name="Content Placeholder 2"/>
          <p:cNvSpPr>
            <a:spLocks noGrp="1"/>
          </p:cNvSpPr>
          <p:nvPr>
            <p:ph idx="1"/>
          </p:nvPr>
        </p:nvSpPr>
        <p:spPr>
          <a:xfrm>
            <a:off x="457199" y="1297535"/>
            <a:ext cx="8682225" cy="5176415"/>
          </a:xfrm>
        </p:spPr>
        <p:txBody>
          <a:bodyPr>
            <a:normAutofit/>
          </a:bodyPr>
          <a:lstStyle/>
          <a:p>
            <a:pPr marL="0" indent="0">
              <a:buNone/>
            </a:pPr>
            <a:r>
              <a:rPr lang="en-US" dirty="0" smtClean="0"/>
              <a:t>Using the cloud (</a:t>
            </a:r>
            <a:r>
              <a:rPr lang="en-US" b="1" i="1" dirty="0" smtClean="0"/>
              <a:t>for anything</a:t>
            </a:r>
            <a:r>
              <a:rPr lang="en-US" dirty="0" smtClean="0"/>
              <a:t>) means:</a:t>
            </a:r>
          </a:p>
          <a:p>
            <a:r>
              <a:rPr lang="en-US" dirty="0" smtClean="0"/>
              <a:t>Taking a dependency on the public Internet</a:t>
            </a:r>
          </a:p>
          <a:p>
            <a:r>
              <a:rPr lang="en-US" dirty="0" smtClean="0"/>
              <a:t>Some loss of control</a:t>
            </a:r>
          </a:p>
          <a:p>
            <a:pPr marL="0" indent="0">
              <a:buNone/>
            </a:pPr>
            <a:r>
              <a:rPr lang="en-US" dirty="0" smtClean="0"/>
              <a:t>For apps:</a:t>
            </a:r>
          </a:p>
          <a:p>
            <a:r>
              <a:rPr lang="en-US" dirty="0" smtClean="0"/>
              <a:t>Sometimes need or benefit from updating</a:t>
            </a:r>
          </a:p>
          <a:p>
            <a:pPr marL="0" indent="0">
              <a:buNone/>
            </a:pPr>
            <a:r>
              <a:rPr lang="en-US" dirty="0" smtClean="0"/>
              <a:t>For people:</a:t>
            </a:r>
          </a:p>
          <a:p>
            <a:r>
              <a:rPr lang="en-US" dirty="0" smtClean="0"/>
              <a:t>New concepts &amp; skills to be learned &amp; applied</a:t>
            </a:r>
          </a:p>
          <a:p>
            <a:pPr marL="0" indent="0">
              <a:buNone/>
            </a:pPr>
            <a:r>
              <a:rPr lang="en-US" dirty="0" smtClean="0"/>
              <a:t>But many </a:t>
            </a:r>
            <a:r>
              <a:rPr lang="en-US" b="1" dirty="0" smtClean="0"/>
              <a:t>practical</a:t>
            </a:r>
            <a:r>
              <a:rPr lang="en-US" dirty="0" smtClean="0"/>
              <a:t> uses </a:t>
            </a:r>
            <a:r>
              <a:rPr lang="en-US" b="1" dirty="0" smtClean="0"/>
              <a:t>that work</a:t>
            </a:r>
            <a:r>
              <a:rPr lang="en-US" dirty="0" smtClean="0"/>
              <a:t> (stay tuned </a:t>
            </a:r>
            <a:r>
              <a:rPr lang="en-US" dirty="0" smtClean="0">
                <a:sym typeface="Wingdings" panose="05000000000000000000" pitchFamily="2" charset="2"/>
              </a:rPr>
              <a:t>)</a:t>
            </a:r>
            <a:endParaRPr lang="en-US" dirty="0" smtClean="0"/>
          </a:p>
        </p:txBody>
      </p:sp>
    </p:spTree>
    <p:extLst>
      <p:ext uri="{BB962C8B-B14F-4D97-AF65-F5344CB8AC3E}">
        <p14:creationId xmlns:p14="http://schemas.microsoft.com/office/powerpoint/2010/main" val="18291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Projects\AzureContentProposal_East\shutterstock_22371964.jpg"/>
          <p:cNvPicPr>
            <a:picLocks noChangeAspect="1" noChangeArrowheads="1"/>
          </p:cNvPicPr>
          <p:nvPr/>
        </p:nvPicPr>
        <p:blipFill>
          <a:blip r:embed="rId3" cstate="print"/>
          <a:srcRect/>
          <a:stretch>
            <a:fillRect/>
          </a:stretch>
        </p:blipFill>
        <p:spPr bwMode="auto">
          <a:xfrm>
            <a:off x="4966005" y="384050"/>
            <a:ext cx="3358991" cy="6053395"/>
          </a:xfrm>
          <a:prstGeom prst="rect">
            <a:avLst/>
          </a:prstGeom>
          <a:noFill/>
        </p:spPr>
      </p:pic>
      <p:sp>
        <p:nvSpPr>
          <p:cNvPr id="2" name="Title 1"/>
          <p:cNvSpPr>
            <a:spLocks noGrp="1"/>
          </p:cNvSpPr>
          <p:nvPr>
            <p:ph type="title"/>
          </p:nvPr>
        </p:nvSpPr>
        <p:spPr>
          <a:xfrm rot="20651042">
            <a:off x="-44717" y="178341"/>
            <a:ext cx="5352525" cy="1143000"/>
          </a:xfrm>
        </p:spPr>
        <p:txBody>
          <a:bodyPr>
            <a:normAutofit/>
          </a:bodyPr>
          <a:lstStyle/>
          <a:p>
            <a:r>
              <a:rPr lang="en-US" dirty="0" smtClean="0"/>
              <a:t>Beyond…</a:t>
            </a:r>
            <a:endParaRPr lang="en-US" dirty="0"/>
          </a:p>
        </p:txBody>
      </p:sp>
      <p:sp>
        <p:nvSpPr>
          <p:cNvPr id="4" name="Content Placeholder 2"/>
          <p:cNvSpPr txBox="1">
            <a:spLocks/>
          </p:cNvSpPr>
          <p:nvPr/>
        </p:nvSpPr>
        <p:spPr>
          <a:xfrm>
            <a:off x="309070" y="1600206"/>
            <a:ext cx="4567425" cy="4873744"/>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t>Cost transparency</a:t>
            </a:r>
          </a:p>
          <a:p>
            <a:pPr marL="0" indent="0">
              <a:buFont typeface="Arial" pitchFamily="34" charset="0"/>
              <a:buNone/>
            </a:pPr>
            <a:r>
              <a:rPr lang="en-US" dirty="0" smtClean="0"/>
              <a:t>Pay-by-use rental</a:t>
            </a:r>
          </a:p>
          <a:p>
            <a:pPr marL="0" indent="0">
              <a:buFont typeface="Arial" pitchFamily="34" charset="0"/>
              <a:buNone/>
            </a:pPr>
            <a:r>
              <a:rPr lang="en-US" dirty="0" err="1" smtClean="0"/>
              <a:t>Opex</a:t>
            </a:r>
            <a:r>
              <a:rPr lang="en-US" dirty="0" smtClean="0"/>
              <a:t> (not </a:t>
            </a:r>
            <a:r>
              <a:rPr lang="en-US" dirty="0" err="1" smtClean="0"/>
              <a:t>capex</a:t>
            </a:r>
            <a:r>
              <a:rPr lang="en-US" dirty="0" smtClean="0"/>
              <a:t>)</a:t>
            </a:r>
          </a:p>
          <a:p>
            <a:pPr marL="0" indent="0">
              <a:buFont typeface="Arial" pitchFamily="34" charset="0"/>
              <a:buNone/>
            </a:pPr>
            <a:r>
              <a:rPr lang="en-US" dirty="0" smtClean="0"/>
              <a:t>Measurable Cost</a:t>
            </a:r>
          </a:p>
          <a:p>
            <a:pPr marL="0" indent="0">
              <a:buFont typeface="Arial" pitchFamily="34" charset="0"/>
              <a:buNone/>
            </a:pPr>
            <a:r>
              <a:rPr lang="en-US" dirty="0" smtClean="0">
                <a:sym typeface="Wingdings" panose="05000000000000000000" pitchFamily="2" charset="2"/>
              </a:rPr>
              <a:t> </a:t>
            </a:r>
            <a:r>
              <a:rPr lang="en-US" dirty="0" smtClean="0"/>
              <a:t>Benefits less easily quantified</a:t>
            </a:r>
          </a:p>
          <a:p>
            <a:pPr marL="0" indent="0">
              <a:buFont typeface="Arial" pitchFamily="34" charset="0"/>
              <a:buNone/>
            </a:pPr>
            <a:r>
              <a:rPr lang="en-US" dirty="0" smtClean="0"/>
              <a:t>A Business Innovation</a:t>
            </a:r>
          </a:p>
          <a:p>
            <a:pPr marL="0" indent="0">
              <a:buFont typeface="Arial" pitchFamily="34" charset="0"/>
              <a:buNone/>
            </a:pPr>
            <a:r>
              <a:rPr lang="en-US" b="1" dirty="0" smtClean="0">
                <a:solidFill>
                  <a:schemeClr val="tx2"/>
                </a:solidFill>
              </a:rPr>
              <a:t>The Cloud &gt;&gt; a bunch of useful services with APIs</a:t>
            </a:r>
          </a:p>
          <a:p>
            <a:pPr marL="0" indent="0">
              <a:buFont typeface="Arial" pitchFamily="34" charset="0"/>
              <a:buNone/>
            </a:pPr>
            <a:r>
              <a:rPr lang="en-US" dirty="0" smtClean="0">
                <a:sym typeface="Wingdings" panose="05000000000000000000" pitchFamily="2" charset="2"/>
              </a:rPr>
              <a:t> </a:t>
            </a:r>
            <a:r>
              <a:rPr lang="en-US" dirty="0" smtClean="0"/>
              <a:t>API-driven is </a:t>
            </a:r>
            <a:r>
              <a:rPr lang="en-US" sz="2800" b="1" i="1" dirty="0" smtClean="0"/>
              <a:t>mega-trend</a:t>
            </a:r>
            <a:endParaRPr lang="en-US" b="1" i="1" dirty="0" smtClean="0"/>
          </a:p>
          <a:p>
            <a:pPr marL="0" indent="0">
              <a:buFont typeface="Arial" pitchFamily="34" charset="0"/>
              <a:buNone/>
            </a:pPr>
            <a:endParaRPr lang="en-US" dirty="0" smtClean="0"/>
          </a:p>
        </p:txBody>
      </p:sp>
    </p:spTree>
    <p:extLst>
      <p:ext uri="{BB962C8B-B14F-4D97-AF65-F5344CB8AC3E}">
        <p14:creationId xmlns:p14="http://schemas.microsoft.com/office/powerpoint/2010/main" val="3592516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NIST Terminology</a:t>
            </a:r>
            <a:endParaRPr lang="en-US" dirty="0"/>
          </a:p>
        </p:txBody>
      </p:sp>
      <p:sp>
        <p:nvSpPr>
          <p:cNvPr id="3" name="Content Placeholder 2"/>
          <p:cNvSpPr>
            <a:spLocks noGrp="1"/>
          </p:cNvSpPr>
          <p:nvPr>
            <p:ph idx="1"/>
          </p:nvPr>
        </p:nvSpPr>
        <p:spPr>
          <a:xfrm>
            <a:off x="-299920" y="2513691"/>
            <a:ext cx="8229600" cy="2742279"/>
          </a:xfrm>
        </p:spPr>
        <p:txBody>
          <a:bodyPr>
            <a:normAutofit/>
          </a:bodyPr>
          <a:lstStyle/>
          <a:p>
            <a:endParaRPr lang="en-US" dirty="0" smtClean="0"/>
          </a:p>
          <a:p>
            <a:r>
              <a:rPr lang="en-US" dirty="0" err="1" smtClean="0"/>
              <a:t>SaaS</a:t>
            </a:r>
            <a:r>
              <a:rPr lang="en-US" dirty="0" smtClean="0"/>
              <a:t> = Software as a Service (BYO users)</a:t>
            </a:r>
          </a:p>
          <a:p>
            <a:r>
              <a:rPr lang="en-US" dirty="0" err="1" smtClean="0"/>
              <a:t>PaaS</a:t>
            </a:r>
            <a:r>
              <a:rPr lang="en-US" dirty="0" smtClean="0"/>
              <a:t> = </a:t>
            </a:r>
            <a:r>
              <a:rPr lang="en-US" dirty="0" err="1" smtClean="0"/>
              <a:t>Plaform</a:t>
            </a:r>
            <a:r>
              <a:rPr lang="en-US" dirty="0" smtClean="0"/>
              <a:t> as a Service (BYO apps)</a:t>
            </a:r>
          </a:p>
          <a:p>
            <a:r>
              <a:rPr lang="en-US" dirty="0" err="1" smtClean="0"/>
              <a:t>IaaS</a:t>
            </a:r>
            <a:r>
              <a:rPr lang="en-US" dirty="0" smtClean="0"/>
              <a:t> = Infrastructure as a Service (BYO VMs)</a:t>
            </a:r>
            <a:endParaRPr lang="en-US" dirty="0"/>
          </a:p>
        </p:txBody>
      </p:sp>
      <p:sp>
        <p:nvSpPr>
          <p:cNvPr id="4" name="TextBox 3"/>
          <p:cNvSpPr txBox="1"/>
          <p:nvPr/>
        </p:nvSpPr>
        <p:spPr>
          <a:xfrm>
            <a:off x="6703465" y="1938052"/>
            <a:ext cx="1794081"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Simplicity</a:t>
            </a:r>
            <a:endParaRPr lang="en-US" dirty="0">
              <a:effectLst>
                <a:outerShdw blurRad="38100" dist="38100" dir="2700000" algn="tl">
                  <a:srgbClr val="000000">
                    <a:alpha val="43137"/>
                  </a:srgbClr>
                </a:outerShdw>
              </a:effectLst>
            </a:endParaRPr>
          </a:p>
        </p:txBody>
      </p:sp>
      <p:sp>
        <p:nvSpPr>
          <p:cNvPr id="5" name="Up-Down Arrow 4"/>
          <p:cNvSpPr/>
          <p:nvPr/>
        </p:nvSpPr>
        <p:spPr>
          <a:xfrm>
            <a:off x="7312455" y="2820010"/>
            <a:ext cx="608990" cy="21314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94248" y="5255970"/>
            <a:ext cx="205396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Complexity</a:t>
            </a:r>
            <a:endParaRPr lang="en-US" dirty="0">
              <a:effectLst>
                <a:outerShdw blurRad="38100" dist="38100" dir="2700000" algn="tl">
                  <a:srgbClr val="000000">
                    <a:alpha val="43137"/>
                  </a:srgbClr>
                </a:outerShdw>
              </a:effectLst>
            </a:endParaRPr>
          </a:p>
        </p:txBody>
      </p:sp>
      <p:sp>
        <p:nvSpPr>
          <p:cNvPr id="7" name="TextBox 6"/>
          <p:cNvSpPr txBox="1"/>
          <p:nvPr/>
        </p:nvSpPr>
        <p:spPr>
          <a:xfrm>
            <a:off x="6840121" y="5770405"/>
            <a:ext cx="176221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Flexibility</a:t>
            </a:r>
            <a:endParaRPr lang="en-US" dirty="0">
              <a:effectLst>
                <a:outerShdw blurRad="38100" dist="38100" dir="2700000" algn="tl">
                  <a:srgbClr val="000000">
                    <a:alpha val="43137"/>
                  </a:srgbClr>
                </a:outerShdw>
              </a:effectLst>
            </a:endParaRPr>
          </a:p>
        </p:txBody>
      </p:sp>
      <p:sp>
        <p:nvSpPr>
          <p:cNvPr id="8" name="TextBox 7"/>
          <p:cNvSpPr txBox="1"/>
          <p:nvPr/>
        </p:nvSpPr>
        <p:spPr>
          <a:xfrm>
            <a:off x="6853305" y="1392089"/>
            <a:ext cx="142539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Rigidity</a:t>
            </a:r>
            <a:endParaRPr lang="en-US" dirty="0">
              <a:effectLst>
                <a:outerShdw blurRad="38100" dist="38100" dir="2700000" algn="tl">
                  <a:srgbClr val="000000">
                    <a:alpha val="43137"/>
                  </a:srgbClr>
                </a:outerShdw>
              </a:effectLst>
            </a:endParaRPr>
          </a:p>
        </p:txBody>
      </p:sp>
      <p:sp>
        <p:nvSpPr>
          <p:cNvPr id="9" name="TextBox 8"/>
          <p:cNvSpPr txBox="1"/>
          <p:nvPr/>
        </p:nvSpPr>
        <p:spPr>
          <a:xfrm>
            <a:off x="6867280" y="83585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0" name="TextBox 9"/>
          <p:cNvSpPr txBox="1"/>
          <p:nvPr/>
        </p:nvSpPr>
        <p:spPr>
          <a:xfrm>
            <a:off x="6934873" y="627322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1" name="Rectangle 10"/>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1270724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Left Brace 61"/>
          <p:cNvSpPr/>
          <p:nvPr/>
        </p:nvSpPr>
        <p:spPr>
          <a:xfrm>
            <a:off x="830881" y="2246325"/>
            <a:ext cx="227231" cy="3982815"/>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66" name="Rectangle 65"/>
          <p:cNvSpPr/>
          <p:nvPr/>
        </p:nvSpPr>
        <p:spPr bwMode="auto">
          <a:xfrm>
            <a:off x="2405655" y="1244462"/>
            <a:ext cx="6542220" cy="5139864"/>
          </a:xfrm>
          <a:prstGeom prst="rect">
            <a:avLst/>
          </a:prstGeom>
          <a:solidFill>
            <a:schemeClr val="bg1">
              <a:lumMod val="95000"/>
            </a:schemeClr>
          </a:solid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sz="5400" dirty="0" smtClean="0"/>
              <a:t>Cloud Computing</a:t>
            </a:r>
            <a:endParaRPr lang="en-US" sz="5400" dirty="0">
              <a:solidFill>
                <a:schemeClr val="accent2">
                  <a:alpha val="99000"/>
                </a:schemeClr>
              </a:solidFill>
            </a:endParaRPr>
          </a:p>
        </p:txBody>
      </p:sp>
      <p:grpSp>
        <p:nvGrpSpPr>
          <p:cNvPr id="4" name="Group 3"/>
          <p:cNvGrpSpPr/>
          <p:nvPr/>
        </p:nvGrpSpPr>
        <p:grpSpPr>
          <a:xfrm>
            <a:off x="596689" y="1461270"/>
            <a:ext cx="1821409" cy="4790431"/>
            <a:chOff x="855665" y="1583373"/>
            <a:chExt cx="2427913" cy="4790431"/>
          </a:xfrm>
        </p:grpSpPr>
        <p:sp>
          <p:nvSpPr>
            <p:cNvPr id="124" name="Rectangle 123"/>
            <p:cNvSpPr/>
            <p:nvPr/>
          </p:nvSpPr>
          <p:spPr>
            <a:xfrm>
              <a:off x="1416806" y="1583373"/>
              <a:ext cx="1866772" cy="640080"/>
            </a:xfrm>
            <a:prstGeom prst="rect">
              <a:avLst/>
            </a:prstGeom>
            <a:noFill/>
            <a:ln w="9525" cap="flat" cmpd="sng" algn="ctr">
              <a:noFill/>
              <a:prstDash val="solid"/>
            </a:ln>
            <a:effectLst/>
          </p:spPr>
          <p:txBody>
            <a:bodyPr lIns="0" tIns="0" r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smtClean="0">
                  <a:solidFill>
                    <a:srgbClr val="595959">
                      <a:alpha val="99000"/>
                    </a:srgbClr>
                  </a:solidFill>
                  <a:ea typeface="Kozuka Gothic Pro R" pitchFamily="34" charset="-128"/>
                </a:rPr>
                <a:t>On-Premises Software</a:t>
              </a:r>
              <a:endParaRPr lang="en-US" sz="2000" dirty="0">
                <a:solidFill>
                  <a:srgbClr val="595959">
                    <a:alpha val="99000"/>
                  </a:srgbClr>
                </a:solidFill>
                <a:ea typeface="Kozuka Gothic Pro R" pitchFamily="34" charset="-128"/>
              </a:endParaRPr>
            </a:p>
          </p:txBody>
        </p:sp>
        <p:sp>
          <p:nvSpPr>
            <p:cNvPr id="128" name="Rectangle 127"/>
            <p:cNvSpPr/>
            <p:nvPr/>
          </p:nvSpPr>
          <p:spPr>
            <a:xfrm>
              <a:off x="1396458" y="5537987"/>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29" name="Rectangle 128"/>
            <p:cNvSpPr/>
            <p:nvPr/>
          </p:nvSpPr>
          <p:spPr>
            <a:xfrm>
              <a:off x="1396458" y="5083168"/>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30" name="Rectangle 129"/>
            <p:cNvSpPr/>
            <p:nvPr/>
          </p:nvSpPr>
          <p:spPr>
            <a:xfrm>
              <a:off x="1396458" y="599280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sp>
          <p:nvSpPr>
            <p:cNvPr id="131" name="Rectangle 130"/>
            <p:cNvSpPr/>
            <p:nvPr/>
          </p:nvSpPr>
          <p:spPr>
            <a:xfrm>
              <a:off x="1396458" y="4173530"/>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32" name="Rectangle 131"/>
            <p:cNvSpPr/>
            <p:nvPr/>
          </p:nvSpPr>
          <p:spPr>
            <a:xfrm>
              <a:off x="1396458" y="3718711"/>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33" name="Rectangle 132"/>
            <p:cNvSpPr/>
            <p:nvPr/>
          </p:nvSpPr>
          <p:spPr>
            <a:xfrm>
              <a:off x="1396458" y="4628349"/>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lIns="0" r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34" name="Rectangle 133"/>
            <p:cNvSpPr/>
            <p:nvPr/>
          </p:nvSpPr>
          <p:spPr>
            <a:xfrm>
              <a:off x="1396458" y="2809073"/>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sp>
          <p:nvSpPr>
            <p:cNvPr id="135" name="Rectangle 134"/>
            <p:cNvSpPr/>
            <p:nvPr/>
          </p:nvSpPr>
          <p:spPr>
            <a:xfrm>
              <a:off x="1396458" y="235425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36" name="Rectangle 135"/>
            <p:cNvSpPr/>
            <p:nvPr/>
          </p:nvSpPr>
          <p:spPr>
            <a:xfrm>
              <a:off x="1396458" y="3263892"/>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27" name="TextBox 52"/>
            <p:cNvSpPr txBox="1"/>
            <p:nvPr/>
          </p:nvSpPr>
          <p:spPr>
            <a:xfrm>
              <a:off x="855665" y="3866129"/>
              <a:ext cx="533341" cy="979948"/>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You manage</a:t>
              </a:r>
            </a:p>
          </p:txBody>
        </p:sp>
      </p:grpSp>
      <p:sp>
        <p:nvSpPr>
          <p:cNvPr id="138" name="Rectangle 137"/>
          <p:cNvSpPr/>
          <p:nvPr/>
        </p:nvSpPr>
        <p:spPr>
          <a:xfrm>
            <a:off x="3286082" y="1471317"/>
            <a:ext cx="1688910"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Infrastructure</a:t>
            </a:r>
          </a:p>
          <a:p>
            <a:pPr defTabSz="1218936"/>
            <a:r>
              <a:rPr lang="en-US" sz="1600" dirty="0">
                <a:solidFill>
                  <a:srgbClr val="595959">
                    <a:alpha val="99000"/>
                  </a:srgbClr>
                </a:solidFill>
                <a:ea typeface="Kozuka Gothic Pro R" pitchFamily="34" charset="-128"/>
              </a:rPr>
              <a:t>(as a Service)</a:t>
            </a:r>
          </a:p>
        </p:txBody>
      </p:sp>
      <p:sp>
        <p:nvSpPr>
          <p:cNvPr id="144" name="Rectangle 143"/>
          <p:cNvSpPr/>
          <p:nvPr/>
        </p:nvSpPr>
        <p:spPr>
          <a:xfrm>
            <a:off x="3308697" y="5415887"/>
            <a:ext cx="122900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45" name="Rectangle 144"/>
          <p:cNvSpPr/>
          <p:nvPr/>
        </p:nvSpPr>
        <p:spPr>
          <a:xfrm>
            <a:off x="3308697" y="4961068"/>
            <a:ext cx="122900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46" name="Rectangle 145"/>
          <p:cNvSpPr/>
          <p:nvPr/>
        </p:nvSpPr>
        <p:spPr>
          <a:xfrm>
            <a:off x="3308697" y="5870704"/>
            <a:ext cx="122900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sp>
        <p:nvSpPr>
          <p:cNvPr id="147" name="Rectangle 146"/>
          <p:cNvSpPr/>
          <p:nvPr/>
        </p:nvSpPr>
        <p:spPr>
          <a:xfrm>
            <a:off x="3308697" y="4051430"/>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48" name="Rectangle 147"/>
          <p:cNvSpPr/>
          <p:nvPr/>
        </p:nvSpPr>
        <p:spPr>
          <a:xfrm>
            <a:off x="3308697" y="3596611"/>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49" name="Rectangle 148"/>
          <p:cNvSpPr/>
          <p:nvPr/>
        </p:nvSpPr>
        <p:spPr>
          <a:xfrm>
            <a:off x="3308697" y="4506249"/>
            <a:ext cx="1229001" cy="381000"/>
          </a:xfrm>
          <a:prstGeom prst="rect">
            <a:avLst/>
          </a:prstGeom>
          <a:solidFill>
            <a:schemeClr val="accent4"/>
          </a:solidFill>
          <a:ln w="9525" cap="flat" cmpd="sng" algn="ctr">
            <a:noFill/>
            <a:prstDash val="solid"/>
          </a:ln>
          <a:effectLst/>
        </p:spPr>
        <p:txBody>
          <a:bodyPr lIns="0" rIns="0"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50" name="Rectangle 149"/>
          <p:cNvSpPr/>
          <p:nvPr/>
        </p:nvSpPr>
        <p:spPr>
          <a:xfrm>
            <a:off x="3308697" y="2686973"/>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sp>
        <p:nvSpPr>
          <p:cNvPr id="151" name="Rectangle 150"/>
          <p:cNvSpPr/>
          <p:nvPr/>
        </p:nvSpPr>
        <p:spPr>
          <a:xfrm>
            <a:off x="3308697" y="2232154"/>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52" name="Rectangle 151"/>
          <p:cNvSpPr/>
          <p:nvPr/>
        </p:nvSpPr>
        <p:spPr>
          <a:xfrm>
            <a:off x="3308697" y="3141792"/>
            <a:ext cx="122900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40" name="Left Brace 139"/>
          <p:cNvSpPr/>
          <p:nvPr/>
        </p:nvSpPr>
        <p:spPr>
          <a:xfrm flipH="1">
            <a:off x="4544623" y="4465140"/>
            <a:ext cx="171495" cy="1764000"/>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41" name="TextBox 56"/>
          <p:cNvSpPr txBox="1"/>
          <p:nvPr/>
        </p:nvSpPr>
        <p:spPr>
          <a:xfrm flipH="1">
            <a:off x="4574882" y="4590847"/>
            <a:ext cx="400110" cy="155337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Managed by vendor</a:t>
            </a:r>
          </a:p>
        </p:txBody>
      </p:sp>
      <p:sp>
        <p:nvSpPr>
          <p:cNvPr id="142" name="Left Brace 141"/>
          <p:cNvSpPr/>
          <p:nvPr/>
        </p:nvSpPr>
        <p:spPr>
          <a:xfrm>
            <a:off x="3204789" y="2232154"/>
            <a:ext cx="100039" cy="2200272"/>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43" name="TextBox 58"/>
          <p:cNvSpPr txBox="1"/>
          <p:nvPr/>
        </p:nvSpPr>
        <p:spPr>
          <a:xfrm>
            <a:off x="2895506" y="2851551"/>
            <a:ext cx="400110" cy="979948"/>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You manage</a:t>
            </a:r>
          </a:p>
        </p:txBody>
      </p:sp>
      <p:grpSp>
        <p:nvGrpSpPr>
          <p:cNvPr id="6" name="Group 5"/>
          <p:cNvGrpSpPr/>
          <p:nvPr/>
        </p:nvGrpSpPr>
        <p:grpSpPr>
          <a:xfrm>
            <a:off x="4847557" y="1461269"/>
            <a:ext cx="2030344" cy="4798706"/>
            <a:chOff x="5979422" y="1583373"/>
            <a:chExt cx="2706420" cy="4798706"/>
          </a:xfrm>
        </p:grpSpPr>
        <p:sp>
          <p:nvSpPr>
            <p:cNvPr id="154" name="Rectangle 153"/>
            <p:cNvSpPr/>
            <p:nvPr/>
          </p:nvSpPr>
          <p:spPr>
            <a:xfrm>
              <a:off x="6405737" y="1583373"/>
              <a:ext cx="2000311"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Platform</a:t>
              </a:r>
            </a:p>
            <a:p>
              <a:pPr defTabSz="1218936"/>
              <a:r>
                <a:rPr lang="en-US" sz="1600" dirty="0">
                  <a:solidFill>
                    <a:srgbClr val="595959">
                      <a:alpha val="99000"/>
                    </a:srgbClr>
                  </a:solidFill>
                  <a:ea typeface="Kozuka Gothic Pro R" pitchFamily="34" charset="-128"/>
                </a:rPr>
                <a:t>(as a Service)</a:t>
              </a:r>
            </a:p>
          </p:txBody>
        </p:sp>
        <p:sp>
          <p:nvSpPr>
            <p:cNvPr id="155" name="Left Brace 154"/>
            <p:cNvSpPr/>
            <p:nvPr/>
          </p:nvSpPr>
          <p:spPr>
            <a:xfrm flipH="1">
              <a:off x="8131739" y="3259131"/>
              <a:ext cx="209580" cy="3122948"/>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56" name="TextBox 54"/>
            <p:cNvSpPr txBox="1"/>
            <p:nvPr/>
          </p:nvSpPr>
          <p:spPr>
            <a:xfrm flipH="1">
              <a:off x="8152501" y="4061114"/>
              <a:ext cx="533341" cy="155337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Managed by vendor</a:t>
              </a:r>
            </a:p>
          </p:txBody>
        </p:sp>
        <p:sp>
          <p:nvSpPr>
            <p:cNvPr id="157" name="Left Brace 156"/>
            <p:cNvSpPr/>
            <p:nvPr/>
          </p:nvSpPr>
          <p:spPr>
            <a:xfrm>
              <a:off x="6322411" y="2335206"/>
              <a:ext cx="152400" cy="847725"/>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158" name="TextBox 60"/>
            <p:cNvSpPr txBox="1"/>
            <p:nvPr/>
          </p:nvSpPr>
          <p:spPr>
            <a:xfrm>
              <a:off x="5979422" y="2265933"/>
              <a:ext cx="533341" cy="979948"/>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You manage</a:t>
              </a:r>
            </a:p>
          </p:txBody>
        </p:sp>
        <p:sp>
          <p:nvSpPr>
            <p:cNvPr id="160" name="Rectangle 159"/>
            <p:cNvSpPr/>
            <p:nvPr/>
          </p:nvSpPr>
          <p:spPr>
            <a:xfrm>
              <a:off x="6484238" y="5537990"/>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61" name="Rectangle 160"/>
            <p:cNvSpPr/>
            <p:nvPr/>
          </p:nvSpPr>
          <p:spPr>
            <a:xfrm>
              <a:off x="6484238" y="5083171"/>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62" name="Rectangle 161"/>
            <p:cNvSpPr/>
            <p:nvPr/>
          </p:nvSpPr>
          <p:spPr>
            <a:xfrm>
              <a:off x="6484238" y="5992807"/>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sp>
          <p:nvSpPr>
            <p:cNvPr id="163" name="Rectangle 162"/>
            <p:cNvSpPr/>
            <p:nvPr/>
          </p:nvSpPr>
          <p:spPr>
            <a:xfrm>
              <a:off x="6484238" y="4173533"/>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64" name="Rectangle 163"/>
            <p:cNvSpPr/>
            <p:nvPr/>
          </p:nvSpPr>
          <p:spPr>
            <a:xfrm>
              <a:off x="6484238" y="371871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65" name="Rectangle 164"/>
            <p:cNvSpPr/>
            <p:nvPr/>
          </p:nvSpPr>
          <p:spPr>
            <a:xfrm>
              <a:off x="6484238" y="4628352"/>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66" name="Rectangle 165"/>
            <p:cNvSpPr/>
            <p:nvPr/>
          </p:nvSpPr>
          <p:spPr>
            <a:xfrm>
              <a:off x="6484238" y="2354257"/>
              <a:ext cx="1638240"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67" name="Rectangle 166"/>
            <p:cNvSpPr/>
            <p:nvPr/>
          </p:nvSpPr>
          <p:spPr>
            <a:xfrm>
              <a:off x="6484238" y="3263895"/>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68" name="Rectangle 167"/>
            <p:cNvSpPr/>
            <p:nvPr/>
          </p:nvSpPr>
          <p:spPr>
            <a:xfrm>
              <a:off x="6484238" y="2809076"/>
              <a:ext cx="1638240"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grpSp>
      <p:grpSp>
        <p:nvGrpSpPr>
          <p:cNvPr id="7" name="Group 6"/>
          <p:cNvGrpSpPr/>
          <p:nvPr/>
        </p:nvGrpSpPr>
        <p:grpSpPr>
          <a:xfrm>
            <a:off x="7099200" y="1461270"/>
            <a:ext cx="1742776" cy="4790431"/>
            <a:chOff x="8980831" y="1583373"/>
            <a:chExt cx="2323096" cy="4790431"/>
          </a:xfrm>
        </p:grpSpPr>
        <p:sp>
          <p:nvSpPr>
            <p:cNvPr id="170" name="Rectangle 169"/>
            <p:cNvSpPr/>
            <p:nvPr/>
          </p:nvSpPr>
          <p:spPr>
            <a:xfrm>
              <a:off x="8980831" y="1583373"/>
              <a:ext cx="2028257"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218836" fontAlgn="base">
                <a:spcAft>
                  <a:spcPct val="0"/>
                </a:spcAft>
              </a:pPr>
              <a:r>
                <a:rPr lang="en-US" sz="2000" dirty="0">
                  <a:solidFill>
                    <a:srgbClr val="595959">
                      <a:alpha val="99000"/>
                    </a:srgbClr>
                  </a:solidFill>
                  <a:ea typeface="Kozuka Gothic Pro R" pitchFamily="34" charset="-128"/>
                </a:rPr>
                <a:t>Software</a:t>
              </a:r>
            </a:p>
            <a:p>
              <a:pPr defTabSz="1218936"/>
              <a:r>
                <a:rPr lang="en-US" sz="1600" dirty="0">
                  <a:solidFill>
                    <a:srgbClr val="595959">
                      <a:alpha val="99000"/>
                    </a:srgbClr>
                  </a:solidFill>
                  <a:ea typeface="Kozuka Gothic Pro R" pitchFamily="34" charset="-128"/>
                </a:rPr>
                <a:t>(as a Service)</a:t>
              </a:r>
            </a:p>
          </p:txBody>
        </p:sp>
        <p:sp>
          <p:nvSpPr>
            <p:cNvPr id="172" name="TextBox 64"/>
            <p:cNvSpPr txBox="1"/>
            <p:nvPr/>
          </p:nvSpPr>
          <p:spPr>
            <a:xfrm flipH="1">
              <a:off x="10770586" y="3589207"/>
              <a:ext cx="533341" cy="155337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8836" fontAlgn="base">
                <a:spcAft>
                  <a:spcPct val="0"/>
                </a:spcAft>
              </a:pPr>
              <a:r>
                <a:rPr lang="en-US" sz="1400" dirty="0">
                  <a:solidFill>
                    <a:srgbClr val="595959">
                      <a:alpha val="99000"/>
                    </a:srgbClr>
                  </a:solidFill>
                  <a:ea typeface="Kozuka Gothic Pro R" pitchFamily="34" charset="-128"/>
                </a:rPr>
                <a:t>Managed by vendor</a:t>
              </a:r>
            </a:p>
          </p:txBody>
        </p:sp>
        <p:sp>
          <p:nvSpPr>
            <p:cNvPr id="174" name="Rectangle 173"/>
            <p:cNvSpPr/>
            <p:nvPr/>
          </p:nvSpPr>
          <p:spPr>
            <a:xfrm>
              <a:off x="9040806" y="5537987"/>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Storage</a:t>
              </a:r>
            </a:p>
          </p:txBody>
        </p:sp>
        <p:sp>
          <p:nvSpPr>
            <p:cNvPr id="175" name="Rectangle 174"/>
            <p:cNvSpPr/>
            <p:nvPr/>
          </p:nvSpPr>
          <p:spPr>
            <a:xfrm>
              <a:off x="9040806" y="5083168"/>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Servers</a:t>
              </a:r>
            </a:p>
          </p:txBody>
        </p:sp>
        <p:sp>
          <p:nvSpPr>
            <p:cNvPr id="177" name="Rectangle 176"/>
            <p:cNvSpPr/>
            <p:nvPr/>
          </p:nvSpPr>
          <p:spPr>
            <a:xfrm>
              <a:off x="9040806" y="4173530"/>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O/S</a:t>
              </a:r>
            </a:p>
          </p:txBody>
        </p:sp>
        <p:sp>
          <p:nvSpPr>
            <p:cNvPr id="178" name="Rectangle 177"/>
            <p:cNvSpPr/>
            <p:nvPr/>
          </p:nvSpPr>
          <p:spPr>
            <a:xfrm>
              <a:off x="9040806" y="3718711"/>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Middleware</a:t>
              </a:r>
            </a:p>
          </p:txBody>
        </p:sp>
        <p:sp>
          <p:nvSpPr>
            <p:cNvPr id="179" name="Rectangle 178"/>
            <p:cNvSpPr/>
            <p:nvPr/>
          </p:nvSpPr>
          <p:spPr>
            <a:xfrm>
              <a:off x="9040806" y="4628349"/>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Virtualization</a:t>
              </a:r>
            </a:p>
          </p:txBody>
        </p:sp>
        <p:sp>
          <p:nvSpPr>
            <p:cNvPr id="180" name="Rectangle 179"/>
            <p:cNvSpPr/>
            <p:nvPr/>
          </p:nvSpPr>
          <p:spPr>
            <a:xfrm>
              <a:off x="9040806" y="235425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Applications</a:t>
              </a:r>
            </a:p>
          </p:txBody>
        </p:sp>
        <p:sp>
          <p:nvSpPr>
            <p:cNvPr id="181" name="Rectangle 180"/>
            <p:cNvSpPr/>
            <p:nvPr/>
          </p:nvSpPr>
          <p:spPr>
            <a:xfrm>
              <a:off x="9040806" y="3263892"/>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Runtime</a:t>
              </a:r>
            </a:p>
          </p:txBody>
        </p:sp>
        <p:sp>
          <p:nvSpPr>
            <p:cNvPr id="182" name="Rectangle 181"/>
            <p:cNvSpPr/>
            <p:nvPr/>
          </p:nvSpPr>
          <p:spPr>
            <a:xfrm>
              <a:off x="9040806" y="2809073"/>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Data</a:t>
              </a:r>
            </a:p>
          </p:txBody>
        </p:sp>
        <p:sp>
          <p:nvSpPr>
            <p:cNvPr id="176" name="Rectangle 175"/>
            <p:cNvSpPr/>
            <p:nvPr/>
          </p:nvSpPr>
          <p:spPr>
            <a:xfrm>
              <a:off x="9040806" y="599280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218936"/>
              <a:r>
                <a:rPr lang="en-US" sz="1500" dirty="0">
                  <a:solidFill>
                    <a:schemeClr val="bg1">
                      <a:alpha val="99000"/>
                    </a:schemeClr>
                  </a:solidFill>
                  <a:latin typeface="Segoe UI"/>
                  <a:ea typeface="Segoe UI" pitchFamily="34" charset="0"/>
                  <a:cs typeface="Segoe UI" pitchFamily="34" charset="0"/>
                </a:rPr>
                <a:t>Networking</a:t>
              </a:r>
            </a:p>
          </p:txBody>
        </p:sp>
      </p:grpSp>
      <p:pic>
        <p:nvPicPr>
          <p:cNvPr id="63" name="Picture 11" descr="Cloud 512x512.png"/>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3417048" y="6251701"/>
            <a:ext cx="430503" cy="5738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 name="Left Brace 63"/>
          <p:cNvSpPr/>
          <p:nvPr/>
        </p:nvSpPr>
        <p:spPr>
          <a:xfrm flipH="1">
            <a:off x="8378182" y="2244407"/>
            <a:ext cx="171495" cy="3977640"/>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218936"/>
            <a:endParaRPr lang="en-US" sz="1800" dirty="0">
              <a:solidFill>
                <a:srgbClr val="FFFFFF"/>
              </a:solidFill>
              <a:latin typeface="Segoe UI"/>
              <a:ea typeface="Segoe UI" pitchFamily="34" charset="0"/>
              <a:cs typeface="Segoe UI" pitchFamily="34" charset="0"/>
            </a:endParaRPr>
          </a:p>
        </p:txBody>
      </p:sp>
      <p:sp>
        <p:nvSpPr>
          <p:cNvPr id="67" name="Rectangle 66"/>
          <p:cNvSpPr/>
          <p:nvPr/>
        </p:nvSpPr>
        <p:spPr bwMode="auto">
          <a:xfrm flipH="1">
            <a:off x="188456" y="1244462"/>
            <a:ext cx="2217199" cy="5139864"/>
          </a:xfrm>
          <a:prstGeom prst="rect">
            <a:avLst/>
          </a:prstGeom>
          <a:no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04" tIns="45703" rIns="91404" bIns="45703" numCol="1" spcCol="0" rtlCol="0" anchor="ctr" anchorCtr="0" compatLnSpc="1">
            <a:prstTxWarp prst="textNoShape">
              <a:avLst/>
            </a:prstTxWarp>
          </a:bodyPr>
          <a:lstStyle/>
          <a:p>
            <a:pPr algn="ctr" defTabSz="913788"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68" name="Title 1"/>
          <p:cNvSpPr txBox="1">
            <a:spLocks/>
          </p:cNvSpPr>
          <p:nvPr/>
        </p:nvSpPr>
        <p:spPr>
          <a:xfrm>
            <a:off x="2872030" y="6384326"/>
            <a:ext cx="6096001" cy="411163"/>
          </a:xfrm>
          <a:prstGeom prst="rect">
            <a:avLst/>
          </a:prstGeom>
        </p:spPr>
        <p:txBody>
          <a:bodyPr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b="1" dirty="0" smtClean="0"/>
              <a:t>|          Public Cloud </a:t>
            </a:r>
            <a:r>
              <a:rPr lang="en-US" b="1" dirty="0" smtClean="0">
                <a:solidFill>
                  <a:srgbClr val="0070C0"/>
                </a:solidFill>
              </a:rPr>
              <a:t>Rental</a:t>
            </a:r>
            <a:r>
              <a:rPr lang="en-US" b="1" dirty="0" smtClean="0"/>
              <a:t> Models           |</a:t>
            </a:r>
            <a:endParaRPr lang="en-US" dirty="0"/>
          </a:p>
        </p:txBody>
      </p:sp>
      <p:pic>
        <p:nvPicPr>
          <p:cNvPr id="69" name="Picture 11" descr="Cloud 512x512.png"/>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7884278" y="6293303"/>
            <a:ext cx="430503" cy="5738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 name="Title 1"/>
          <p:cNvSpPr txBox="1">
            <a:spLocks/>
          </p:cNvSpPr>
          <p:nvPr/>
        </p:nvSpPr>
        <p:spPr>
          <a:xfrm rot="19664860">
            <a:off x="1909923" y="3475582"/>
            <a:ext cx="7716158" cy="707681"/>
          </a:xfrm>
          <a:prstGeom prst="rect">
            <a:avLst/>
          </a:prstGeom>
          <a:solidFill>
            <a:schemeClr val="bg1">
              <a:lumMod val="75000"/>
            </a:schemeClr>
          </a:solidFill>
        </p:spPr>
        <p:txBody>
          <a:bodyPr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b="1" dirty="0" smtClean="0">
                <a:sym typeface="Wingdings" pitchFamily="2" charset="2"/>
              </a:rPr>
              <a:t> </a:t>
            </a:r>
            <a:r>
              <a:rPr lang="en-US" b="1" dirty="0" smtClean="0"/>
              <a:t>Increase focus on your business </a:t>
            </a:r>
            <a:r>
              <a:rPr lang="en-US" b="1" dirty="0" smtClean="0">
                <a:sym typeface="Wingdings" pitchFamily="2" charset="2"/>
              </a:rPr>
              <a:t></a:t>
            </a:r>
            <a:endParaRPr lang="en-US" dirty="0"/>
          </a:p>
        </p:txBody>
      </p:sp>
    </p:spTree>
    <p:extLst>
      <p:ext uri="{BB962C8B-B14F-4D97-AF65-F5344CB8AC3E}">
        <p14:creationId xmlns:p14="http://schemas.microsoft.com/office/powerpoint/2010/main" val="330933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circle(in)">
                                      <p:cBhvr>
                                        <p:cTn id="7" dur="20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circle(in)">
                                      <p:cBhvr>
                                        <p:cTn id="12" dur="2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1238" y="3571646"/>
            <a:ext cx="45815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0" y="2130431"/>
            <a:ext cx="9144000" cy="1470025"/>
          </a:xfrm>
        </p:spPr>
        <p:txBody>
          <a:bodyPr/>
          <a:lstStyle/>
          <a:p>
            <a:r>
              <a:rPr lang="en-US" b="1" dirty="0" smtClean="0"/>
              <a:t>Software as a Service </a:t>
            </a:r>
            <a:r>
              <a:rPr lang="en-US" dirty="0" smtClean="0"/>
              <a:t>(“</a:t>
            </a:r>
            <a:r>
              <a:rPr lang="en-US" dirty="0" err="1" smtClean="0"/>
              <a:t>SaaS</a:t>
            </a:r>
            <a:r>
              <a:rPr lang="en-US" dirty="0" smtClean="0"/>
              <a:t>”)</a:t>
            </a:r>
            <a:br>
              <a:rPr lang="en-US" dirty="0" smtClean="0"/>
            </a:br>
            <a:r>
              <a:rPr lang="en-US" b="1" dirty="0" smtClean="0">
                <a:solidFill>
                  <a:srgbClr val="00B0F0"/>
                </a:solidFill>
              </a:rPr>
              <a:t>BYO Users (or </a:t>
            </a:r>
            <a:r>
              <a:rPr lang="en-US" b="1" dirty="0" err="1" smtClean="0">
                <a:solidFill>
                  <a:srgbClr val="00B0F0"/>
                </a:solidFill>
              </a:rPr>
              <a:t>Dev</a:t>
            </a:r>
            <a:r>
              <a:rPr lang="en-US" b="1" dirty="0" smtClean="0">
                <a:solidFill>
                  <a:srgbClr val="00B0F0"/>
                </a:solidFill>
              </a:rPr>
              <a:t> Team)</a:t>
            </a:r>
            <a:endParaRPr lang="en-US" b="1" dirty="0">
              <a:solidFill>
                <a:srgbClr val="00B0F0"/>
              </a:solidFill>
            </a:endParaRPr>
          </a:p>
        </p:txBody>
      </p:sp>
      <p:sp>
        <p:nvSpPr>
          <p:cNvPr id="3" name="Subtitle 2"/>
          <p:cNvSpPr>
            <a:spLocks noGrp="1"/>
          </p:cNvSpPr>
          <p:nvPr>
            <p:ph type="subTitle" idx="1"/>
          </p:nvPr>
        </p:nvSpPr>
        <p:spPr>
          <a:xfrm>
            <a:off x="1520645" y="3733495"/>
            <a:ext cx="6400800" cy="3044949"/>
          </a:xfrm>
        </p:spPr>
        <p:txBody>
          <a:bodyPr>
            <a:normAutofit/>
          </a:bodyPr>
          <a:lstStyle/>
          <a:p>
            <a:endParaRPr lang="en-US" dirty="0"/>
          </a:p>
          <a:p>
            <a:endParaRPr lang="en-US" dirty="0" smtClean="0"/>
          </a:p>
          <a:p>
            <a:endParaRPr lang="en-US" dirty="0"/>
          </a:p>
          <a:p>
            <a:r>
              <a:rPr lang="en-US" dirty="0" smtClean="0"/>
              <a:t/>
            </a:r>
            <a:br>
              <a:rPr lang="en-US" dirty="0" smtClean="0"/>
            </a:br>
            <a:r>
              <a:rPr lang="en-US" dirty="0" smtClean="0"/>
              <a:t>And others…</a:t>
            </a:r>
          </a:p>
        </p:txBody>
      </p:sp>
      <p:sp>
        <p:nvSpPr>
          <p:cNvPr id="4" name="Title 1"/>
          <p:cNvSpPr txBox="1">
            <a:spLocks/>
          </p:cNvSpPr>
          <p:nvPr/>
        </p:nvSpPr>
        <p:spPr>
          <a:xfrm rot="21151857">
            <a:off x="-386090" y="256094"/>
            <a:ext cx="9819491" cy="736400"/>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i="1" dirty="0" smtClean="0">
                <a:effectLst>
                  <a:outerShdw blurRad="38100" dist="38100" dir="2700000" algn="tl">
                    <a:srgbClr val="000000">
                      <a:alpha val="43137"/>
                    </a:srgbClr>
                  </a:outerShdw>
                </a:effectLst>
              </a:rPr>
              <a:t>Key Concept</a:t>
            </a:r>
            <a:endParaRPr lang="en-US" sz="3200" b="1" i="1" dirty="0">
              <a:effectLst>
                <a:outerShdw blurRad="38100" dist="38100" dir="2700000" algn="tl">
                  <a:srgbClr val="000000">
                    <a:alpha val="43137"/>
                  </a:srgbClr>
                </a:outerShdw>
              </a:effectLst>
            </a:endParaRPr>
          </a:p>
        </p:txBody>
      </p:sp>
      <p:sp>
        <p:nvSpPr>
          <p:cNvPr id="8" name="Rectangle 7"/>
          <p:cNvSpPr/>
          <p:nvPr/>
        </p:nvSpPr>
        <p:spPr>
          <a:xfrm rot="19895749">
            <a:off x="291653" y="4262742"/>
            <a:ext cx="3937767" cy="923330"/>
          </a:xfrm>
          <a:prstGeom prst="rect">
            <a:avLst/>
          </a:prstGeom>
          <a:solidFill>
            <a:schemeClr val="accent5">
              <a:lumMod val="20000"/>
              <a:lumOff val="8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API Power!</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88457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3464542"/>
            <a:ext cx="34671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p:txBody>
          <a:bodyPr/>
          <a:lstStyle/>
          <a:p>
            <a:r>
              <a:rPr lang="en-US" b="1" dirty="0" smtClean="0"/>
              <a:t>Platform as a Service </a:t>
            </a:r>
            <a:r>
              <a:rPr lang="en-US" dirty="0" smtClean="0"/>
              <a:t>(“</a:t>
            </a:r>
            <a:r>
              <a:rPr lang="en-US" dirty="0" err="1" smtClean="0"/>
              <a:t>PaaS</a:t>
            </a:r>
            <a:r>
              <a:rPr lang="en-US" dirty="0" smtClean="0"/>
              <a:t>”)</a:t>
            </a:r>
            <a:br>
              <a:rPr lang="en-US" dirty="0" smtClean="0"/>
            </a:br>
            <a:r>
              <a:rPr lang="en-US" b="1" dirty="0">
                <a:solidFill>
                  <a:srgbClr val="00B0F0"/>
                </a:solidFill>
              </a:rPr>
              <a:t>BYO </a:t>
            </a:r>
            <a:r>
              <a:rPr lang="en-US" b="1" dirty="0" smtClean="0">
                <a:solidFill>
                  <a:srgbClr val="00B0F0"/>
                </a:solidFill>
              </a:rPr>
              <a:t>Apps</a:t>
            </a:r>
            <a:endParaRPr lang="en-US" dirty="0"/>
          </a:p>
        </p:txBody>
      </p:sp>
      <p:sp>
        <p:nvSpPr>
          <p:cNvPr id="3" name="Subtitle 2"/>
          <p:cNvSpPr>
            <a:spLocks noGrp="1"/>
          </p:cNvSpPr>
          <p:nvPr>
            <p:ph type="subTitle" idx="1"/>
          </p:nvPr>
        </p:nvSpPr>
        <p:spPr>
          <a:xfrm>
            <a:off x="1371600" y="3886199"/>
            <a:ext cx="6400800" cy="2283255"/>
          </a:xfrm>
        </p:spPr>
        <p:txBody>
          <a:bodyPr>
            <a:normAutofit fontScale="85000" lnSpcReduction="10000"/>
          </a:bodyPr>
          <a:lstStyle/>
          <a:p>
            <a:endParaRPr lang="en-US" dirty="0" smtClean="0"/>
          </a:p>
          <a:p>
            <a:endParaRPr lang="en-US" dirty="0"/>
          </a:p>
          <a:p>
            <a:endParaRPr lang="en-US" dirty="0" smtClean="0"/>
          </a:p>
          <a:p>
            <a:endParaRPr lang="en-US" dirty="0" smtClean="0"/>
          </a:p>
          <a:p>
            <a:r>
              <a:rPr lang="en-US" dirty="0" smtClean="0"/>
              <a:t>And others…</a:t>
            </a:r>
            <a:endParaRPr lang="en-US" dirty="0"/>
          </a:p>
        </p:txBody>
      </p:sp>
      <p:sp>
        <p:nvSpPr>
          <p:cNvPr id="4" name="Title 1"/>
          <p:cNvSpPr txBox="1">
            <a:spLocks/>
          </p:cNvSpPr>
          <p:nvPr/>
        </p:nvSpPr>
        <p:spPr>
          <a:xfrm rot="21151857">
            <a:off x="-386090" y="256094"/>
            <a:ext cx="9819491" cy="736400"/>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i="1" dirty="0" smtClean="0">
                <a:effectLst>
                  <a:outerShdw blurRad="38100" dist="38100" dir="2700000" algn="tl">
                    <a:srgbClr val="000000">
                      <a:alpha val="43137"/>
                    </a:srgbClr>
                  </a:outerShdw>
                </a:effectLst>
              </a:rPr>
              <a:t>Key Concept</a:t>
            </a:r>
            <a:endParaRPr lang="en-US" sz="3200" b="1" i="1" dirty="0">
              <a:effectLst>
                <a:outerShdw blurRad="38100" dist="38100" dir="2700000" algn="tl">
                  <a:srgbClr val="000000">
                    <a:alpha val="43137"/>
                  </a:srgbClr>
                </a:outerShdw>
              </a:effectLst>
            </a:endParaRPr>
          </a:p>
        </p:txBody>
      </p:sp>
      <p:pic>
        <p:nvPicPr>
          <p:cNvPr id="6" name="Content Placeholder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7050" y="4037989"/>
            <a:ext cx="1199845" cy="1087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0" descr="http://www.xconomy.com/wordpress/wp-content/images/2011/05/heroku-logo.pn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28483">
                        <a14:foregroundMark x1="8050" y1="67480" x2="8050" y2="67480"/>
                        <a14:foregroundMark x1="17337" y1="27642" x2="17337" y2="27642"/>
                        <a14:foregroundMark x1="24458" y1="30081" x2="24458" y2="30081"/>
                      </a14:backgroundRemoval>
                    </a14:imgEffect>
                  </a14:imgLayer>
                </a14:imgProps>
              </a:ext>
              <a:ext uri="{28A0092B-C50C-407E-A947-70E740481C1C}">
                <a14:useLocalDpi xmlns:a14="http://schemas.microsoft.com/office/drawing/2010/main" val="0"/>
              </a:ext>
            </a:extLst>
          </a:blip>
          <a:srcRect/>
          <a:stretch>
            <a:fillRect/>
          </a:stretch>
        </p:blipFill>
        <p:spPr bwMode="auto">
          <a:xfrm>
            <a:off x="6681125" y="4037990"/>
            <a:ext cx="2077227" cy="791019"/>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35981" y="4715502"/>
            <a:ext cx="881063"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4" descr="data:image/jpeg;base64,/9j/4AAQSkZJRgABAQAAAQABAAD/2wCEAAkGBxQSERUUExQUFRUWFRUXGBgXGBQZGhcYFBgYFxQYGxQcHSggGBslHBcUITEhJSktLi4uFx8zODMsNygtLisBCgoKDg0OGxAQGiwkICUtLCwsLC0sLDQsLCwvLCw0LCwsLCwsLCwsLCwuLCwsLCwsLCwsLCwsLCwsLCwsLCwsLP/AABEIASAArwMBEQACEQEDEQH/xAAcAAACAgMBAQAAAAAAAAAAAAAABwUGAgMEAQj/xABPEAABAwIBBQkLCAgFBAMAAAABAAIDBBESBQYHITETIjVBUWFxkbMyNFNyc3SBobGy0hQWQlJikqPBFyMzQ4KTotEVY8LD4SQ2VPAlg/H/xAAaAQEAAwEBAQAAAAAAAAAAAAAAAQMEAgUG/8QAOhEAAgECAgYIBQMEAgMBAAAAAAECAxEEMQUSITJBcRMzNFGBkbHBImGh0fAUcuEVQlLCI/FDYoIk/9oADAMBAAIRAxEAPwB4oAQAgBACAEAIDCWVrRicQ0DaSQAPSUBFPzpowbGph9D2n1hAdVHlinmNoponnka9pPUDdAZZVypFTMxzPDG8V9pPI1u1x5ggFzlrSPLIcFKzcwdQc4B0h5LN1gdGtAcUebmU6vfSGQA+GkLR/L1lv3QpB7JmDXwjFGWOI8FI4O9BcG+1Ab83c+J6aTcqvG9gOFxeDukfOb63DlB18nIYA1Y3hwBBBBAII2EHWCCgMkAIAQAgBACAEAIAQAgBAeEoChZ0aQmxkx0tnuGoyHWweKPpnn2dKAqNJkquyk7Gccgv+0kNmDxf7NCkgmmaNHW39VE13IGkjrLh7FAOKu0d1TReMxTD7LsLup2r+pSDHJ+YlbM8bqNyaNRdI4OIHI1oJJ9Q50JLxkvJ1LRDDAzdJba3mxPPd/0RzNUA21Msr+6kLeZuode0qQRck0sLrh7uUazY9IKEEbn5AyopG1Vg2VjxG+30gdnTYkEclyoJLBo0qnSUDQ7Xge9g6BrHUHW9CAtSAEAIAQAgBACAEAIAQGE0rWNLnENa0Ekk2AA2klAKfPTPV1STDAS2HYTrDpfzDebj4+RSDvzTzGAAmrBq2thPHyF/w9fIoBdZZyRhaMLRqDRq1BSDSac8qA1GJ7Tdp9INkIMpHSP1Pebcgt+SA9fCI2F7i2Ng1lziAFDkkrs6jFydkisVmd0YNo2ufznej0arnqWaWKit1XNsMBN7zsRtRl58hG9YLeMfzVf6qXci39DBZtkZnBliR8DYCGhofuhIvd5tYXB2W1+pSsU77UP6epL4ZeYxNHIjFBGI3Bxu4vt9F7jctI4iAQPWtUZqSujBVpSpS1ZIs66KwQAgBACAEAIAQAgObKFdHBGZJXBjBtJ9gHGeYIBR5151S1zxFGHCLEA2Md1I6+ouA2nkbxKQWzM/M5tKBPUAOm2tZtEf93c/FxcqgFlkcXH/AN1IQehllJJ4UBg5QQdFHTX3x9A/NCRS56ZfdUVL2l1o4nuYxvFvSWlxHGSQfRqXmVqjnL5I9/C0FTpprN5kPFPyNJ9XrVRe4/M74IJ3i7WtY36zjq69hPMukmytuCdmYjI5ebvkv0D+6WJ6VLJFnzQf8i3TBd4kwXDja2DFsty4tfQFfSnqXsY8SumtfZYuVJnE13dMLecG4/JaI1k8zBLDtZMmIpQ4XaQRzK5NPIoaazM1JAIAQAgILLOd1LSvwSSEvG1rAXEX5bah0EoCLfpIoxsEx6GD83BAROUdJ+oiCDX9aQ/6G7etAVYCsypL9KUg+LHHf+lvtNuNSQMfNfNWKiGI2knI1vI1NvtDBxDn2n1KCSYeSSpBkG2UAxcpBiGE7AoBD5YzopKQkSyY5B+7j3xB5HcTegkKqdaETVRwdWrtS2d7KpX6RqqbVTxNibxOdv3dOuzR1FZpYmT3dh6ENH0ob7v+efoV2OgfI9z3uGJ7i5xtrJcbk6rDWbrPte1mp1FFWRItpo4QHO354mnUDznmU2SKdaU9i2Hj6l0hu435BxAcgHEEvclRUcjphQ4ZIQLtFbJGnXaKmS9BMWG4P/Kti7FE0nmWKnmDxcekci0xd0ZJKzNqkgEAIBEZDovlta2N7yDM+RznDWb4XyHbyketSQXtujCDjmmPRuY/0lQSSVFmFRRm5Y6Q/wCY4kfdFgepAWCKNrGhrGtY0bGtAAHoCAwcgPWtsgDDfYgI3L2W6eiZindvj3Mbdbn9A5Oc2C4qVIwW0voYedZ2ivHgLLL+elTV3a0/J4fqMJxEfafqJ6BYdKw1K8pfI9mjg6VLa9r+f2IOnga3YFQaJSbOptWwbXD0a/YpOHBs7aTKDSdh1AknVxKUyuVNmgzF7i48fqHEFFzq1lY6oVJwzuhUlbJCBdorZI067RSyTp1YipkVl3Ok0dVTtv8AqzczD7DyGtPS2xd6Lcah1dSS+pdRwvTU5Pjw5l/abi41hbDzD1ACASej3hKn6ZexkUgdZUAwKA1uQHgagPQ26AquemejKMGKGz6gjZtbHfYX8p5G9dtV6K1ZQ2LM34TBOr8UtkfXkKOqqXyvMkry97trnbf+BzBYG23dnuRiorVirI1OqLbPWosTqml81+MlTY6UbBG48nWQmwM7I5XN1kC3HYk2HLa2xRZcCtpMkoCoKWd0K6K2d0KkrZ3wmy7RWzV85KdhtiLrbcLSR1prpHX6ao1exP5JylFM3HG9rmjbxYekHWFbGSeRlqU5QdpIWWcOUPlE8knETZvijU31a/Ss0pazuevQp9HBRG5o4ykZ6CO5u6O8Tv4O5/oLF6FCWtBHiY6nqVnbjt/PEs6uMYIBJ6PeEqfpl7GRSB1lQDAoDGyA8sgKrn7naKKPcoiDUPGrj3Np1YyOXkHp4tdFarqKyzN2CwnTPWlur6/L7iaklJJc4kuJJJJuSTrJJ4ysGZ76XBGpzj0dKmx1Yxh37sLGvkdyNaXHqAXSi2S/hV27ExT5q5Qk7ijl/jws9Ty1WKhIzyxWHjnNfnI7o8wMp+BaOmSL4l1+nZW8fhu/6M4Pk743OjktjY4tcAQQHNJBFxtWWSs7FmspLWjkzZk8WxAbA6wHJqF/XdSyJ8CVhQoZ3QqStm7JuTnV1QYQSIYwDKRqxE9yy/X1HmUO8nqRzZE5qjDX4vIZmT8lRQsDI2NaByAD/wDekrXTwcIx+P4n3/buPJnWnN3bKnn3m43c5J6cYJQx26BmoSR234cBtNhe/NZZa+pSqKMXteavl/2bsHXd1Ge1cPkxRuK5PaQydC1Rqqo+IOieOl4c0+pjVtwrzR5OlY7kua/PMZi1HkAgEno94Sp+mXsZFIHWVAMSEB5ZARuceWWUVO+Z+sjU1v13nuW/meQAniXFSahG7LsPRdaaivxCDyhWvmkdLIcT3m5P5DkAFgBxABea25O7PpoQjCKjHJHdm9m1UVrv1LN6DZ0r7iNvKAfpO5hfnsrIUpTyyK6+Jp0V8b293EZWRNF9LFZ1QXVL/tb2MHmjB1jxiVrjQijyauk6stkPhX18/sXOko44m4YmMjaNjWNa0dQCtSSyPPlOUneTub1JyCA+f6x+KaV3LLIetxK8iWb5n00VaCXyXoeZO7k+M/3ipYnmSkKFLO6I2UlbLZosgHyQyfSkke5x6Dh/0+tW4RJ1G+KVvMx6Rf8Ayavci4uctk6ijzMCRy1AHGL33p6HLyMXJQaqcX8Pn9i6Hd4nzo7Vs1qw+mGDoXH66q8SH1mS3sK14XNnmaV3Ic37DWWw8UEAk9HvCVP0y9jIpA7CoBiUB6AgErpLy/8AKaoxtN4oCWDkc/8AeO6xh/hPKvPrz1pW4I+hwFDo6es836cDrzFzCNTaepBbDqLGbHS8542x+t3MO67o0b7ZFeMxyp/BTz7+7+fTnk1nOip4hcxwxMFhfCxjQNg4gAtl0keLadSXFt+ZV8paSqOO4YZJiPqNs37zrX6RdUSxMFltNlPR1aWdlzK/U6WH/u6Zo53yE+oNHtVbxT4I1R0Uv7pfQ10mlGdzrOihA5sd+cXuo/VS7iZaMglsbGdk+sZNGyRhu14uPzB5wbg9C2RkpK6PHnBwk4vgIiujwzyt+rLI3qeQvJlvPmfSQd4J/JehjQfSHI93rOL81LEyUhQpZsmrmRjfG55Bt/4U3IUHLIs+i/KQ+TOhHdRvJt9l+sHrxDqWWriJ0GnBbJbH7GbHUrz1n3FzG8267qqP/wCKXxu+s7+Ji38iJzpyoKWmlkcd8W4Yx9pws3q29AK6jGXSyU9raTX/AKouoU+knFLLiIolbD3xqaGKS0NRLbu5WsHOIm39sjltwy+Fs8bSsvijHuV/P/oYy0nlAgEno94Sp+mXsZFIHYVAPAgITPTLHySjkkBs8jBH479QPo1u/hVdWerFs04Sj0tVReXHkLPRzmn8rk3aYXgjOw/vXjXh52jaeXUOVZKFLWd3kevjsV0UdSO8/oi4Z36QI6UmGnDZJRqJ/dxkcRt3TvsjZxniV9Wuo7I5mDC4CVT4p7F9WKrKuVZql+OeR0h4r7G+K0am+hYpScndntU6UKatBWOJQdggPQUAw9GOc2CT5NId7Kd4T9GT6vQ7225Vpw87PVZ5WPw149JHhny/gjs+qLcq+XkktIP4xvv6g5U142qMuwc9aivlsIOE4ZOZ4/qbt6xb7q44Gh7Y8jOprzsbq5/7KCIw4sjnOQtsdOScqyU0oliNnDVr1gg7WkcY2dShpNWZzUpxqR1ZF2Gk0Yd9T3eOSTe+7f0KiVDX2zd2sjD/AE+z2S2cinZx5wy1j8UhFh3LR3LejlPOVeo228TbRoRpK0SGcbLovPoDMrJXyWhhiIs7Dif48hxuHoJt6F6dOOrFI+YxdXpa0pLLhyROLszggEno94Sp+mXsZFIHYoAIBYaUJn1NZTUMWs6nHkxSXAJ8Vgc48zlkxDcpKCPY0elTpSrS/LfdmOeWcTaKFuT6M4SxobJINreMtB+u65JPFflOqKtTUWpEnC4d1pOvV45L84dwtllPVBACAEAIDyUkC7SQRruNRFuMHiIXUXtJVuIwa2u/xPJ7KnV8opt5OBxtP07cmoO5rv5FfWWvDW4rM8uMP01d0/7ZbV9vz5FRrTdtht235CNiyp2NsM7nI2S45+MchUtWLLWMSVBJgShJipB4gLXo4zeNXVB7h+pgIe7kc8a2M69Z5hzhX0KetLkY8diOip2Wb9OLHgt586CAEAk9HvCVP0y9jIpA7FABAJ7/ABjc5q7KOovdK6npb6xcCxktyNjaz71uNYdezlPwR73Q60adDhbWl9vMo73kklxJJJJJNySdZJPGVnPQS4I309DLILxxSPHKxj3DrARJvJHMpxjm0vEylybM3W6GZo+1HIPaFOq+5hVIPKS80cgcCuTux6pIBAZtUBnZmvlo0FWHkXicMErdodE7bq4y3aOgjjK0058SvEUenpW48Of8lhzzzbNORNFv6aSzmPGsNxa2tJ5OQ8fTtrq0tR3WRlwuI6Rastkl+f8AZUpG8Y1H/wB2qtM2ow3Tl1ezrS3cTYCUBiXJYk8LuXVfUpt3A+hs1KOCKkibT64y0ODjtcXd0532r8XFa3EvRpqKitU+XxM5zqNzzJdWFAIAQCT0e8JU/TL2MikDsUA4Mv1m40s8v1IpHDpDSR67LmbtFstow16kY97Ql8n5GmrZIqWHU2CMB7z3LHvOKZx5XYrsA49zHFcrz4wc2orh+M9+daFGLqS/uez2+m3xGnkDMmlpQCIxJIP3kgDjf7IOpno6ytsKMYnjVsbVq8bLuRZFaZAQHDlDI1PP+2hik53MaSOh1rj0LmUIyzRZCtUhuyaKllbRhTSXMDnwu5L42dTji/qVEsNF5bDdT0nUjvq/0ZQ8u5k1dLdzo90jH04ruAHO3um9Nrc6zzozielRxtKrsTs+5lfYVSameVUWJvONf911B2Yi7Mv2jXOljKZ9LWfsgP1bnNc5pa7uoyLG4G0cViRxBbIVIpasjzMfhm6iqUs+P3OTODIVE4l9JVRtv+7k3QAeLJhuBzG/SqZ04ZxZ3QxFZbKsHzX2KfPCWkg2PO0hw6wqLNG+Mk0aCwcg6lO06ua3yW2BdKN8yUrnM519qsSsdjY0S5wnvWS9n3dHficBd7eggF3oPKu6E7S1PI8TSWH/APIvH8+g0VsPHBACASej3hKn6ZexkUgdigFX0kzluT5A0Xc90UYH1i6Rur0i6pru0GbMBFOur8Lv6HfmnkMUdM2PUZDvpXfWkd3RvyDYOYLqnDUjYqxNZ1ZuXDhyJlWFAIAQAgBACArOcWZFNVXdh3KU/TYALn7TNjvbzqmpQjP5M2UMbUpbM13MT2UKIwTSREhxjeWki9iWm3GvPlHVdj3YT14KXeYsK5DOlgulzhktV5C3OCCZ2EiduIAA3bqB19atlBxSd8yiNbWnKK4HGMmRO2t9Z/uuU2WdJJGyHNiKV2FrZC4gmzSSbC1zax1C4613Ft5EPEyiruxCzZO3B5Y9hY8AOs4EGzr2OvlsVxLWWZoVTXV07omAzcIqSriviEr2Puf3sZxxjmDo8V+hdpWiprvKN+U6Uu5W5PP6jtoqpssbJGa2vaHDocLhejFpq6PnpxcZOL4G9ScggEno94Sp+mXsZFIHYoBGZXpN1kp2nYybdSPJsfh6nuYfQuJK7RdSnqqT71bzf2uSa7KQQAgBACAEAIAQHzxlKbHPM/68sjvvPJ/NeTLa2z6mmrQS+SMWLkM6YkOGXHLPBuTz/l+1rf7LVW6uJgpdfU5kHEs5pZN5sy4a2n+057PvRPPtaFfQfxmeur0peD+qOXS3TYa2CTwkDmemJ1/ZJ6l3ilkzvRsr0pR7n6/9EfkCE1FHWUw1vDG1MQ48cJ3wHjDC30lVUfijKHiW1n0dWFThuvk/y5cdFOV91p3Qk3MRDm88clyOp2LrCvw07rV7jBpGlqz1u/1RNZfytUQzwRxQwvbM7AHPkcwh4bJI64DDvcLNt9p2cavlJpqxno0qc4SlJtW+XJd/zInLOfzYKeoeIw6SGqNOI8VsRGsOvbUMAcdm0WXMqlky+lgHOcY32ON7/nzKRo94Sp+mXsZFceeOxQDEtF78YBHXa/sCAyQAgNU1SxndOa3xiAOsqG0iVFvJGbHgi4II5RrUkWsZIAQAgNFfPucUj/qMc77oJ/JQ3ZXOoR1pJHzpCNQ6F5HA+qZ0sQ4Z0xIcMuWU9eScnn/LZ641rrdXEwQ7TU5v1IKJZjSztpZsEsD/AKtRB1Okaw+pxVtJ2kiuUdaMl8n6XJ7THTXpoJfBzgHxZGlp9YatWIV4mbRcv+SUe9ehTsy63ca6F19Tnbm7okGEX9JafQsdGWrNG/FQ16Ml4+RI5Lf/AIbld0Z1R7oW825T2dH6GkgfwFW9XV+RVUX6jDKXG31Wfn7jIy1RvfPRua27Yp3uebjetMErAde3fOaNXKtkltR5NKaUJp8Vs80ULOfMSaWOqljjJnfPJgZiYMTXSsc2S5NgcG6DXrs5VTptptZnp4fHQhKEZP4bK/k9nnYiNHvCVP0y9jItB4o7FABACAEAICMqsgU8hJMTWuO17Lxv/mMId61w4RfAujXqRyfntXkyOmzZlb3vXVUXIJC2dvVIC71rl03wky1YmL36cXy2ehwzNyzD3LqWqA5WmN59Fw0da4fTLuZYng55qUfqvucE2f1VT99ZPkYBtc1zsP3sJb/UuenlHeiWrAUqnV1E/wA8/oaMraRqeopJo2slY+SJ7BcNIu4FvdBx5VE8RGUGkdU9HVKdSMm00mLdixHrM3sQ4Z0xocMumUB/8Nk/xIuyK2Vuqj+cDBDtVTx9SAiWU0syyi8tge4bWNxjpZvh7F1F2ZEFeaXfsGDpEpxNkuotxRiUf/WRJ7AV6NTbFnmYGWpiI87eewTUUhsHDbqI6doXlvYz3muBZc/8pQ1M1PJE4OkNOBOBsbezowTsxAukuNo1LTWana2ZjwkZUac9fYk9nv7FgyXpLa2NjZoXuc1oBe1zTiIFi7CbWv0rbFNJXzPEqOLm3HIn8m5/Ukzg0ufGT4RoA1a+6BIHpUnAvNHvCVP0y9jIpA7FABACAEAIAQAgBACAicoZtUk9zJBGSfpBoa777bH1riVOEs0XwxNWG7JlcrtGVO7XFJJGeQ2e3qOv1qiWFi8maoaSqLeSZAVujmqZ+zdHKOY4HdTtX9SplhZrLaaY6QpS3rr8/OBCVWR54b7pDIznLTh++NXrVLhKOaNEa1Oe60dUeXJH0kNK+JgEAaGyNeTiwNLbFhGo677eJWzqqUVHuOHRiqsqiefCxjEqiWdEseKNzeVrh1ghdI4Ts0xj5A/6nJkIdr3WlY13S6MNf67r0Y7Yo8qt/wAeIlbhJ+oiskxOeGsALn3wBo1kuvawXmyT1rH0lVpNvhmN3N3MGCOH/qWCSV1i7WQGfZaQR6TxrdRo6iu8z5/F4p1nZbp0VGjyidsbIzxXu/1XV5jFPlWnEU80bblscsjBfbZjy0X57BSQTGj3hKn6ZexkQkdigERnXlY0lJLO1oeYw0hpJAN3Bu0dK5k7K5fhqSq1VBu1xbfpgn/8WL77/hVPTPuPW/pEP835fyH6YJ//ABYvvv8AhTpn3D+kQ/zfl/IxszstOraOOoc0MLzIC0EkDBI5m0+LdXQlrK55WKoqjVcE72t6E0ujOCAEAIAQGE5Ia4tF3AGw5TbUEJVr7T50oM4K35WyQSzGcygFhc7W4usYzHsttGG2pY1KV7n1U8PR6JxsrWz97n0cth8oR9ZkOnl7uFhPLax+8LFcSpxlmi2NapHJkLU5jQn9m97ObU4dR1+tUvDR4F8cbNZq5Gz5nzM7kskHThPUdXrVbw8lkXLFweewrFdm5WQQujjmq2xkYdy1uaQdrGkdzfkH5qG6kVaxshiKNSalKMb9/wBy55h5nto2CSQDdiNm0RtP0R9rlPoGrbfRpavxSzPPxmLdZ6qy9S4K8wggEDnD35U+cT9q5SQSWj3hKn6ZexkQkdigFX0m8F1Pis7Ri4qbrNmA7RH84Cq0a5Ahral8c4cWtiLxhcW6w5o2jmJWenFSdme1j686NNShncZH6Lcn/Ul/myf3V3QxPJ/qmI715ImHbhkqhNg/cYbmw3zv1j7nade+fyrrZCJR/wAmKrbc37Ir/wClmi+pUfcZ8a56aJp/pVbvXn/Bsp9KtC5wB3ZgP0nM1Dpwkn1J00SJaLrpXVn4l2hla9oc0hzXAEEG4IOsEHjCtPPaadmVDKmkuhgkdHikkLTYmNt2gjaMRIB9F1W6sUbqeja8462xczmZpXoSbETgcpjFh1OJ9Sjponb0VX+XmXOgrY542yxOD2PF2uGwj8uhWJ3PPnCUJOMlZoo9Nn1k11WMNO8TvkEW6bjEHYnOwa34r2uVX0kb5HoywOIVLbL4bXtd93cT2dOeMFA6NswkJkDi3A1p1NIBvdw5QupTUczNh8HUrpuFtneQn6WaL6lR9xnxrnpomj+lVu9ef8EnkDP+jq5BExz2SHuWyNw4uYOBIJ5r3UxqRbsU1sBWpR1mrr5FhyjXxwRulleGMaLuceLiHSb6rDau20trM0ISnJRirspj9LFCDqbUHnEbdfW4FV9NE3rRVf5eZ1ZL0l0M8jY8UkZcQGmRoDSTsGIEgemylVYs4qaNrwjrbHyLkrDACAQOcPflT5xP2rlJBJaPeEqfpl7GRCR2KAVfSbwXU+KztGLipus2YDtEfzgL7Qp37L5ue0YqaOZ6mlepXP2Y6VpPnyraT+C6joj7Ri4qbrNuj+0R8fQTuZubJyhM+Jsgiwsx3LS6++DbWuOVZoQ1nY93FYlYeKk1fgZ56ZqnJ0kbHSiXdGudcMLbYSBa2I32qZw1SMLiliItpWt8xj5lVLhkBzg43ZFVBp4xhMmG3QrYP/j8zysXFfrbd7j7CrzUyGa2pZTh4jxNccRbitgbfubj2qiMdZ2PZxNfoYObVyXz0zIdk5kb3TCXdHltgwttZuK98Ruup09UowuNWIbSja3z/gvOhKUmjmaTqbUGw5LxsJ9dz6VbQyZ52lkuli/l7sWOS+EYvPY+3Co/u8T16nUP9v8AqXXTj+2pfJy+8xW180efojcnzXuROaejt1dTCcVDYwXPbhMZd3Bte+Mexcwp6yvcvxOkFQqajjfx/grVdRmlq3RB13QzBoeBa5Y4WcBfVrC4as7GuE1Upa1s0NPTdIRSQNvqdOLjltG8j1q+tkjxtEpdLJ/L3RR8y8yHZRjke2YRbm8MsWF17tDr3xC21VQhrHo4vGrDyScb3V8/4IbOnIpo6mSnLxIWBu+Aw3xNDu5ubbeVcyjquxow9bpoKaVrn0Pm/IXUlO5xuTDESeUlgJK2RyR8rWSVSSXeyQUlYgc4e/KnziftXKSCS0e8JU/TL2MiEjsUAq+k3gup8VnaMXFTdZswHaI/nAQtHPKxxMLpWutYmMvabc5brtsWRX4H0slFr4kvH+TqflKtsf11Zs8JP/dHrfM4VOj3R8kOvSRwRP4sXaMWqpunz2A7THx9GUTQn37N5uffYqqOZ6Wluqjz9jfpw74pvJSe81TWzRzojclzRN5l/wDb0vk6z2yLqHV+Znxfblzj7FK0TcJxeJL7hVdLePQ0n2d80NzObItLXNayofqY4uGGQNN7WN1fKKlmeHh61Wg24LP5G3NbINPRxvZTElrn4nXfj31gNvQApjFRyIxFepWknUENkvhGLz2Ptwsn93ifSVOof7f9S66cf21L5OX3mK2vmjz9Ebk+a9y06IODGeUm98rujumPSfaHyXoKfO7hOp85d7yolvM9rDdnjyGJpv71p/L/AO29W18keXonrJcvdGrQnO1tPUYnNb+uG0gfQbypRyZ1pZNzjbu9ymaUXh2U5yCCLRawbj9m3jVdTeN+jlbDx8fUd+bXedN5CH3GrVHJHztfrZc36kkpKhA5w9+VPnE/auUkElo94Sp+mXsZEJHYoBV9JvBdT4rO0YuKm6zZgO0R/OAvtCnfsvm57Ripo5nqaV6lc/ZjpWk+fKtpP4LqOiPtGLipus26P7RHx9CgaE+/ZvNz77FTRzPS0t1Uefsb9OHfFN5KT3mqa2aOdEbkuaJvMv8A7el8nWe2RdQ6vzM+L7cucfYpWibhOLxJfcKrpbx6Gk+zvmiKztyHNDPLJNC5jJJ5cDnAWdd7nC3o1riUWntRfhq8JwUYyu0lcZGg8f8ASz+cf7bFdQyZ5Ol+sjy92LTJfCMXnsfbhU/3eJ61TqH+3/UuunH9tS+Tl95itr5o8/RG5PmvctOiDgxnlJvfK7o7pj0n2h8l6Cnzu4TqfOXe8qJbzPaw3Z48hiab+9afy/8AtvVtfJHl6J6yXL3Qrsm5AqKkF0ED5Q02JaBqNr21nkVKi5ZI9mpiKdJ2nKx2/Mqvt3pL1N/up6OXcV/raH+a+o/sgROZSwNcCHNhiaQdoIYAR1rXHI+YrNOpJrvZ3qSsQOcPflT5xP2rlJBJaPeEqfpl7GRCR2KAVfSbwXU+KztGLipus2YDtEfzgL7Qp37L5uffYqaOZ6mlepXP2Y6LrSfPlW0n8F1HRH2jFXU3WbdH9oj4+hQdCffs3m599iqo5npaW6qPP2N+nDvim8lJ7zVNbNHOiNyXNE3mX/29L5Os9si6h1fmZ8X25c4+xStEx/8Ak4vEl9wqulvHoaS7O+aLdpwcNwpvLO9wrutkjDojfly9zdoQ71qPOP8AbYlDJkaX6yPL3Ys8l8Ixeex9uFT/AHeJ61TqH+3/AFLrpx/bUvk5feYra+aPP0RuT5r3LTog4MZ5Sb3yu6O6Y9J9ofJegp87uE6nzl3vKiW8z2sN2ePIYmm/vWn8v/tvVtfJHl6J6yXL3RjoP73qPLN7NqUMmTpffjy9wzx0jz0dZJAyGJ7WBli4vucTA47OlTOq07DC6OhWpKbk1cYGSaoywRSEAGSNjyBsBc0EgdatTujy6kdWbj3M61JwIHOHvyp84n7VykgktHvCVP0y9jIhI7FAK3pGhc/JtQ1jXPcQyzWguJ/WN2AayuKm6zXgWlXi3+bBENyPVDZT1I6IpvhWWz7j6TpaX+S80Zf4VV+Aqv5U39ksyOkpf5R80MqKjl+bRjMcu6b7eFj8ffRI3lsWzX0K5J9H+d55LnD9frXVu/hukfocyfNHVymSKWMGAgF8b2gnGzVdwGtRRTuW6UqQlSSi09vBruN+meglknpzHFLIBG8EsY91iXC18INkrJ3RzoqpCMJKTS2rNli0eZMc7I+4StfGX/KGkOaWuAkc8Xwmx2G67pr4LMyY6oliteLva30SFLlPNSsp5Cx1PM6x1OjY97XDiIc0HbyHWqHCS4HuU8VRqR1lJeLOZmQ6pxAFNUknZ+ql/NupRZ9x061Jf3LzQ7NGmbz6KkLZdUkjzI5twcFw1rW3Gq9mgnnJWmnHVW0+fx+IjWq3jklYUuTckVAyhE4084aKxjiTFJawmBviw2tbXdZ7PWy4ntTq0+ga1lu967i46aKCWSWmMcUkgDJQcDHvtdzLXwg22FWVk7ow6KnGMZazSyzfMs2iinfHk5jZGOY7dJThe0tOt5I1HWrKW6ZNJSUq7cXfYvQV2dWSah2UahzYJy01DiHCKQgjFtDg2xCoknrZHsYarTVCKcll3oaekvN2StpAItckTxI1t7Y96Wubc6r2dcdHOr6kdZbDxsBiI0at5ZPYJV2RathI+T1IPHaKb8hrWaz7j6DpqT260fNHRk3NSsqJAxsEwJNi+Rj2NaOMlzgNnINalQk+BxPFUaau5LkmvY+iMn0oiijjBuGMawHlDQBf1LWlZHy05a0nLvOhSciBzh78qfOJ+1cpIJLR7wlT9MvYyISOxQAQAgBAQMeeVC6QRCpjLy8MDd9cuJwhuzbfUudePeaXg66jrartmSmUsoxU8ZlmeGMFgXG9hiNh6yFLaWZTTpyqS1Yq7OXJGcVNVOc2nmZIWgFwbfUDqG0KFJPI7q4erS2zjYlF0UggBACAEAIAQGE78LXHkBPULoSld2Fnm5pRkqamGE07GiV4biD3Ei4JvbDzKiNZydrHr19GRpU5TUsvkM9XnjggBACAQOcPflT5xP2rlJBJaPeEqfpl7GRCR2KACAEAID5uyVwnF58ztwsa3vE+sqdnf7f9RwaWuC5fHh7Vivrbp4Wje0Lx9GU/Qf3xU+Sj95y4o5s3aX3I82OFaDwgQAgC6A8ugPUAIDTWH9W/xXewqGdRzR87ZgcIUflW+6Vkp5o+qxvUT5e59HrYfJggBACAQOcPflT5xP2rlJBJaPeEqfpl7GRCR2KACAEAID5uyVwnF58ztwsa3vE+sqdnf7f9RwaWuC5fHh7Vivrbp4Wje0Lx9GU/Qf3xU+Sj95y4o5s3aX3I82VvOLI1Y6sqS2CpLTUTEERykEGRxBBA1iy4lF3ew10K1FUopyWS4ruIuoyVVxtL3w1LGjWXOZK0DpJFgubMuVWlJ2TT8hiaHc45pJJKWV7pGiMyRlxJLcLmtc3EdZG+bYcVirqMnezPL0ph4RiqkVbbZlQ0mcK1XjR9jGqqm+zdgOzQ8fVkR/gVThxfJp8NsWLcpLYbXve1rW13Uar7i/p6d7ay80XDRLnDKysbTF7nRSh9muJIY5rS8Ft9gs0gjnCspSd7GDSWHg6TqJbUdOmDL83ykUrHuZEyNrnBpIxuffuiNoAA1bNvMpqyd7HOi6EOj6Rq7v5FGiyHUuaHtp53NIxBwjkIIOu4daxHOqtV9x6Lr007OS80d2YnCVJ5Yewqae8ivGdRPkfRq2HygIAQAgEDnD35U+cT9q5SQSWj3hKn6ZexkQkdigAgBACA+bslcJxefM7cLGt7xPrKnZ3+3/UcGlrguXx4e1Yr626eFo3tC8fRlP0H98VPko/ecuKObN2l9yPNlgzv0mNpJ3QQxCVzNUjnOLWh23CLAlxF9Z1W2a+LqdWzsjNhdGurDXk7XyKjnBpMlq6aSB1PGwSCxcHuJFiDsw69irlVbVrG2jo2NKopqTdvl/IaGOEXebSdpElHeGleoXNejIjSfwpV9MfYxrmpvs0aP7PDx9WOuTgw+ZnsVq/tPnV1/wD9e4ltF/ClL0ydjIs1PeR9DpDs8/D1R2aXOE3+Si9hU1d4r0Z2dc2NjNXgqn80j7MK+O6jxcT2mX7n6iQzA4Qo/Kt90rNTzR9Fjeony9z6PWw+TBACAEAgc4e/KnziftXKSCS0e8JU/TL2MiEjsUAEAIAQHzdnJQy0Na8OuxzZXSRvtqcMeNj2k6jxdBFljknFn1lCca1JW27LNeG0wyjnXV1EZimqXSMJBLTgscJxDY0HUQCoc29jZMMJSpvWjGz8S56D++KnyUfvOVtHNnn6X3I82U7Lbb5SnB1g1kgPODMQR1Kt7xvpbKEf2r0GjnzmhRQZPqJYqdjHtYC1wxXBxNHLzq+cIqL2HjYTF1p1oxlJtNlR0McIu82k7SJVUd43aV6hc16MitJnCtV40fYxrmpvsvwHZ4ePqzl+eFdue5/KX4MODDaO2G2G3c32ak15d53+joXvqbfH7k1oiyU+WuZM0HcoA8udxYnMLGsB4zvr8wHOF1SV5XM+k6qjRcHm/vma9LnCb/JRewpV3idGdnXNjYzV4Kp/NI+zCvjuo8XE9pl+5+okMwOEKPyrfdKzU80fRY3qJ8vc+j1sPkwQAgBAIHOHvyp84n7VykgktHvCVP0y9jIhI7FABACAEBhLC1ws5ocOcA+1CU2sil6VqSNuTJS1jAccOsNaD+1Zx2VVVfCb9GybxCu+/wBGVXQf3xU+Sj95y4o5s26X3I82U/LHCc3nr+3Kre8b6XZ1+3/Udmkjguq8Qe+1aam6z57A9ohzFroY4Rd5tJ2kSoo7x62leoXNejInSfwpV9MfYxrmpvs0aP7PDx9WZ6Qsj7jNC8CzKinieLahjaxrZB7jv41NRWZzga2vBrjFv+BwZgZVFTQQv1Ymt3N4Fhv49642Gy+p38S0U3eJ4WNpdHWlHxXJip0ucJv8lF7CqKu8e1ozs65sbGavBVP5pH2YV8d1Hi4ntMv3P1EhmBwhR+Vb7pWanmj6LG9RPl7n0eth8mCAEAIBA5w9+VPnE/auUkElo94Sp+mXsZEJHYoAIAQAgE5ljSXXwVEsRZTjc5Ht1skvYHen9pxtsfSs7qyTse9S0bh5wUrvau9fYgsv5/1VZA6CVsIY4tJwMeHbxwcNZeRtA4lxKo5KzNNHAUqM1ON7/N/wWTQdTu3WpktvcEbL/au5xHoFusLujmzJpeS1YR47Sl51RuhyjUYhZwqXyAHkc/dGHoIIVctkmehh2p0I27rfSzJTLOkWrqoHwSNgDJBY4WPB2g6iXnk5F06rasU0tH0ac1ON7r5r7HboY4Rd5tJ2kSUd4q0r1C5r0ZEaT+FKvpj7GNc1N9mjR/Z4ePqxh6QckbvkeKQDf08cUg8TAGyDoscX8AV1RXhc8rA1dTEuLyldfYg9CmV8M01M46pBurPGZvXj0twn+Bc0XtsadLUrxjUXDY/Yi9MMDm5RLiDhfDGWniOG7Xa+UH2jlXNXeLtFyToW7mzRQaR6uGBkDWwYGRiMXY8uwtGEXOO17cyKq0rHU9HUZzc3e7d819iLzDFso0g/zW+wrmnvIuxnUT5H0cth8oCAEAIBA5w9+VPnE/auUkElo94Sp+mXsZEJHYoAIAQAgITLmaVJWOD54Q54FsQL2OIGwFzCCR0riUIyzNFHF1qStCWz87yL/Rpk3wDv50/xqOigXf1LE/5fRfYsuTcnRU8YjhY2Ng2NaOXaec85XaSWxGSpUlUlrSd2cGXc1aSsIdUQh7gLBwLmutyYmkEjmKiUFLMto4qrR2Qlb8+ZE/o0yb4B386f41z0UC7+pYn/AC+i+xI5DzPpKOQy08RY8tLCTJK7ekgkWc4ja0dSmNOMXdFVbF1q0dWbuuSNOVcxaGplfNNCXSPtiO6TNvZoaN61wGwBHTi3dnVPHV6cVGMti+S+xO/JGbluVrx4MGE3O9thtfbsXVuBm1nra3HMgcmZh0NPKyaKJzZGG7TusxtcEHUXkHUSPSuVTindGmpjq9SLjJ7H8l9iVy1kSCrZgqI2yNGsXuC08rXCxaegrqUVLMppVp0neDsQH6NMm+Ad/On+NcdFA0/1LE/5fRfY6cn5g0EErJY4S17Diad1mNj0F5BRU4p3RzPH15xcZS2P5L7FmVhjBACAEAgc4e/KnziftXKSCS0e8JU/TL2MiAdigkEAIAQAgBACAEAIAQAgBACAEAIAQAgBACAEAgc4e/KnziftXKSDrr6KoydVXAcxzHO3OTCC1zSC0EEgtN2nWOK6A6fn3X+H/Dh+BAHz7r/D/hw/AgD591/h/wAOH4EAfPuv8P8Ahw/AgD591/h/w4fgQB8+6/w/4cPwIA+fdf4f8OH4EAfPuv8AD/hw/AgD591/h/w4fgQB8+6/w/4cPwIA+fdf4f8ADh+BAHz7r/D/AIcPwIA+fdf4f8OH4EAfPuv8P+HD8CAPn3X+H/Dh+BAHz7r/AA/4cPwIA+fdf4f8OH4EAfPuv8P+HD8CAPn3X+H/AA4fgQB8+6/w/wCHD8CAM2s3pq+cveHCNxe+SUiwLnXOrYCS47Bs1o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http://upload.wikimedia.org/wikipedia/en/a/ae/EY_Log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88867" y="4083677"/>
            <a:ext cx="659607" cy="1083469"/>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85485" y="4829009"/>
            <a:ext cx="1855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rot="255719">
            <a:off x="2256260" y="4287727"/>
            <a:ext cx="4432387" cy="1569660"/>
          </a:xfrm>
          <a:prstGeom prst="rect">
            <a:avLst/>
          </a:prstGeom>
          <a:solidFill>
            <a:schemeClr val="accent5">
              <a:lumMod val="20000"/>
              <a:lumOff val="8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Big Data Services (</a:t>
            </a:r>
            <a:r>
              <a:rPr lang="en-US" sz="2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Hadoop</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Storage), Mobile Services, Cloud Services (internet Scale), </a:t>
            </a:r>
            <a:r>
              <a:rPr lang="en-US" sz="2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NoSQL</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and Relational Databases  </a:t>
            </a:r>
            <a:endPar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648509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31"/>
            <a:ext cx="9144000" cy="1470025"/>
          </a:xfrm>
        </p:spPr>
        <p:txBody>
          <a:bodyPr/>
          <a:lstStyle/>
          <a:p>
            <a:r>
              <a:rPr lang="en-US" b="1" dirty="0" smtClean="0"/>
              <a:t>Infrastructure as a Service </a:t>
            </a:r>
            <a:r>
              <a:rPr lang="en-US" dirty="0" smtClean="0"/>
              <a:t>(“</a:t>
            </a:r>
            <a:r>
              <a:rPr lang="en-US" dirty="0" err="1"/>
              <a:t>I</a:t>
            </a:r>
            <a:r>
              <a:rPr lang="en-US" dirty="0" err="1" smtClean="0"/>
              <a:t>aaS</a:t>
            </a:r>
            <a:r>
              <a:rPr lang="en-US" dirty="0" smtClean="0"/>
              <a:t>”)</a:t>
            </a:r>
            <a:br>
              <a:rPr lang="en-US" dirty="0" smtClean="0"/>
            </a:br>
            <a:r>
              <a:rPr lang="en-US" b="1" dirty="0" smtClean="0">
                <a:solidFill>
                  <a:srgbClr val="00B0F0"/>
                </a:solidFill>
              </a:rPr>
              <a:t>BYO VMs (and Admins &amp; DBAs)</a:t>
            </a:r>
            <a:endParaRPr lang="en-US" dirty="0"/>
          </a:p>
        </p:txBody>
      </p:sp>
      <p:sp>
        <p:nvSpPr>
          <p:cNvPr id="3" name="Subtitle 2"/>
          <p:cNvSpPr>
            <a:spLocks noGrp="1"/>
          </p:cNvSpPr>
          <p:nvPr>
            <p:ph type="subTitle" idx="1"/>
          </p:nvPr>
        </p:nvSpPr>
        <p:spPr>
          <a:xfrm>
            <a:off x="1371600" y="3886200"/>
            <a:ext cx="6400800" cy="2587750"/>
          </a:xfrm>
        </p:spPr>
        <p:txBody>
          <a:bodyPr>
            <a:normAutofit/>
          </a:bodyPr>
          <a:lstStyle/>
          <a:p>
            <a:endParaRPr lang="en-US" dirty="0"/>
          </a:p>
          <a:p>
            <a:endParaRPr lang="en-US" dirty="0" smtClean="0"/>
          </a:p>
          <a:p>
            <a:endParaRPr lang="en-US" dirty="0"/>
          </a:p>
          <a:p>
            <a:r>
              <a:rPr lang="en-US" dirty="0" smtClean="0"/>
              <a:t>And others…</a:t>
            </a:r>
          </a:p>
        </p:txBody>
      </p:sp>
      <p:sp>
        <p:nvSpPr>
          <p:cNvPr id="4" name="Title 1"/>
          <p:cNvSpPr txBox="1">
            <a:spLocks/>
          </p:cNvSpPr>
          <p:nvPr/>
        </p:nvSpPr>
        <p:spPr>
          <a:xfrm rot="21151857">
            <a:off x="-386090" y="256094"/>
            <a:ext cx="9819491" cy="736400"/>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i="1" dirty="0" smtClean="0">
                <a:effectLst>
                  <a:outerShdw blurRad="38100" dist="38100" dir="2700000" algn="tl">
                    <a:srgbClr val="000000">
                      <a:alpha val="43137"/>
                    </a:srgbClr>
                  </a:outerShdw>
                </a:effectLst>
              </a:rPr>
              <a:t>Key Concept</a:t>
            </a:r>
            <a:endParaRPr lang="en-US" sz="3200" b="1" i="1" dirty="0">
              <a:effectLst>
                <a:outerShdw blurRad="38100" dist="38100" dir="2700000" algn="tl">
                  <a:srgbClr val="000000">
                    <a:alpha val="43137"/>
                  </a:srgbClr>
                </a:outerShdw>
              </a:effectLst>
            </a:endParaRPr>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7050" y="4037989"/>
            <a:ext cx="1199845" cy="1087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http://sendgrid.com/blog/wp-content/uploads/2013/09/Google-Compute-Engine-Logo.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6895" y="3764262"/>
            <a:ext cx="2268432" cy="1741022"/>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97652" y="4006601"/>
            <a:ext cx="2506725" cy="913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1933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31"/>
            <a:ext cx="9144000" cy="1470025"/>
          </a:xfrm>
        </p:spPr>
        <p:txBody>
          <a:bodyPr/>
          <a:lstStyle/>
          <a:p>
            <a:r>
              <a:rPr lang="en-US" b="1" dirty="0" err="1" smtClean="0"/>
              <a:t>SaaS</a:t>
            </a:r>
            <a:r>
              <a:rPr lang="en-US" b="1" dirty="0" smtClean="0"/>
              <a:t> </a:t>
            </a:r>
            <a:r>
              <a:rPr lang="en-US" b="1" dirty="0" smtClean="0">
                <a:sym typeface="Wingdings" panose="05000000000000000000" pitchFamily="2" charset="2"/>
              </a:rPr>
              <a:t> </a:t>
            </a:r>
            <a:r>
              <a:rPr lang="en-US" b="1" dirty="0" err="1" smtClean="0">
                <a:sym typeface="Wingdings" panose="05000000000000000000" pitchFamily="2" charset="2"/>
              </a:rPr>
              <a:t>PaaS</a:t>
            </a:r>
            <a:r>
              <a:rPr lang="en-US" b="1" dirty="0" smtClean="0">
                <a:sym typeface="Wingdings" panose="05000000000000000000" pitchFamily="2" charset="2"/>
              </a:rPr>
              <a:t>  </a:t>
            </a:r>
            <a:r>
              <a:rPr lang="en-US" b="1" dirty="0" err="1" smtClean="0">
                <a:sym typeface="Wingdings" panose="05000000000000000000" pitchFamily="2" charset="2"/>
              </a:rPr>
              <a:t>IaaS</a:t>
            </a:r>
            <a:r>
              <a:rPr lang="en-US" b="1" dirty="0" smtClean="0">
                <a:sym typeface="Wingdings" panose="05000000000000000000" pitchFamily="2" charset="2"/>
              </a:rPr>
              <a:t> </a:t>
            </a:r>
            <a:r>
              <a:rPr lang="en-US" dirty="0" smtClean="0">
                <a:sym typeface="Wingdings" panose="05000000000000000000" pitchFamily="2" charset="2"/>
              </a:rPr>
              <a:t>is a</a:t>
            </a:r>
            <a:r>
              <a:rPr lang="en-US" b="1" dirty="0" smtClean="0">
                <a:sym typeface="Wingdings" panose="05000000000000000000" pitchFamily="2" charset="2"/>
              </a:rPr>
              <a:t> </a:t>
            </a:r>
            <a:r>
              <a:rPr lang="en-US" i="1" dirty="0" smtClean="0">
                <a:sym typeface="Wingdings" panose="05000000000000000000" pitchFamily="2" charset="2"/>
              </a:rPr>
              <a:t>spectrum</a:t>
            </a:r>
            <a:endParaRPr lang="en-US" i="1" dirty="0"/>
          </a:p>
        </p:txBody>
      </p:sp>
      <p:sp>
        <p:nvSpPr>
          <p:cNvPr id="3" name="Subtitle 2"/>
          <p:cNvSpPr>
            <a:spLocks noGrp="1"/>
          </p:cNvSpPr>
          <p:nvPr>
            <p:ph type="subTitle" idx="1"/>
          </p:nvPr>
        </p:nvSpPr>
        <p:spPr/>
        <p:txBody>
          <a:bodyPr/>
          <a:lstStyle/>
          <a:p>
            <a:r>
              <a:rPr lang="en-US" dirty="0" smtClean="0"/>
              <a:t>How to choose?</a:t>
            </a:r>
          </a:p>
          <a:p>
            <a:r>
              <a:rPr lang="en-US" dirty="0" smtClean="0"/>
              <a:t>Not mutually exclusive.</a:t>
            </a:r>
          </a:p>
          <a:p>
            <a:r>
              <a:rPr lang="en-US" dirty="0" smtClean="0"/>
              <a:t>Platform Services are your friend.</a:t>
            </a:r>
            <a:endParaRPr lang="en-US" dirty="0"/>
          </a:p>
        </p:txBody>
      </p:sp>
      <p:sp>
        <p:nvSpPr>
          <p:cNvPr id="4" name="Title 1"/>
          <p:cNvSpPr txBox="1">
            <a:spLocks/>
          </p:cNvSpPr>
          <p:nvPr/>
        </p:nvSpPr>
        <p:spPr>
          <a:xfrm rot="21151857">
            <a:off x="-386090" y="256094"/>
            <a:ext cx="9819491" cy="736400"/>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i="1" dirty="0" smtClean="0">
                <a:effectLst>
                  <a:outerShdw blurRad="38100" dist="38100" dir="2700000" algn="tl">
                    <a:srgbClr val="000000">
                      <a:alpha val="43137"/>
                    </a:srgbClr>
                  </a:outerShdw>
                </a:effectLst>
              </a:rPr>
              <a:t>Key Concept</a:t>
            </a:r>
            <a:endParaRPr lang="en-US" sz="32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097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Need Departmental web site</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world</a:t>
            </a:r>
            <a:r>
              <a:rPr lang="en-US" sz="3200" b="1" dirty="0">
                <a:solidFill>
                  <a:schemeClr val="tx2"/>
                </a:solidFill>
              </a:rPr>
              <a:t> </a:t>
            </a:r>
            <a:r>
              <a:rPr lang="en-US" sz="3200" b="1" dirty="0" smtClean="0">
                <a:solidFill>
                  <a:schemeClr val="tx2"/>
                </a:solidFill>
              </a:rPr>
              <a:t>©</a:t>
            </a:r>
            <a:endParaRPr lang="en-US" sz="3200" i="1" dirty="0">
              <a:effectLst>
                <a:outerShdw blurRad="38100" dist="38100" dir="2700000" algn="tl">
                  <a:srgbClr val="000000">
                    <a:alpha val="43137"/>
                  </a:srgbClr>
                </a:outerShdw>
              </a:effectLst>
            </a:endParaRPr>
          </a:p>
        </p:txBody>
      </p:sp>
      <p:sp>
        <p:nvSpPr>
          <p:cNvPr id="6" name="Title 1"/>
          <p:cNvSpPr txBox="1">
            <a:spLocks/>
          </p:cNvSpPr>
          <p:nvPr/>
        </p:nvSpPr>
        <p:spPr>
          <a:xfrm>
            <a:off x="1129080" y="4110530"/>
            <a:ext cx="6855865" cy="266791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smtClean="0">
                <a:solidFill>
                  <a:schemeClr val="tx2"/>
                </a:solidFill>
              </a:rPr>
              <a:t>(Initial) Requirements: </a:t>
            </a:r>
          </a:p>
          <a:p>
            <a:pPr marL="571500" indent="-571500" algn="l">
              <a:buFont typeface="Arial" panose="020B0604020202020204" pitchFamily="34" charset="0"/>
              <a:buChar char="•"/>
            </a:pPr>
            <a:r>
              <a:rPr lang="en-US" sz="3600" b="1" dirty="0" smtClean="0">
                <a:solidFill>
                  <a:schemeClr val="tx2"/>
                </a:solidFill>
              </a:rPr>
              <a:t>Public</a:t>
            </a:r>
          </a:p>
          <a:p>
            <a:pPr marL="571500" indent="-571500" algn="l">
              <a:buFont typeface="Arial" panose="020B0604020202020204" pitchFamily="34" charset="0"/>
              <a:buChar char="•"/>
            </a:pPr>
            <a:r>
              <a:rPr lang="en-US" sz="3600" b="1" dirty="0" smtClean="0">
                <a:solidFill>
                  <a:schemeClr val="tx2"/>
                </a:solidFill>
              </a:rPr>
              <a:t>Static</a:t>
            </a:r>
          </a:p>
          <a:p>
            <a:pPr marL="571500" indent="-571500" algn="l">
              <a:buFont typeface="Arial" panose="020B0604020202020204" pitchFamily="34" charset="0"/>
              <a:buChar char="•"/>
            </a:pPr>
            <a:r>
              <a:rPr lang="en-US" sz="3600" b="1" dirty="0">
                <a:solidFill>
                  <a:schemeClr val="tx2"/>
                </a:solidFill>
              </a:rPr>
              <a:t>S</a:t>
            </a:r>
            <a:r>
              <a:rPr lang="en-US" sz="3600" b="1" dirty="0" smtClean="0">
                <a:solidFill>
                  <a:schemeClr val="tx2"/>
                </a:solidFill>
              </a:rPr>
              <a:t>mall audience</a:t>
            </a:r>
          </a:p>
        </p:txBody>
      </p:sp>
    </p:spTree>
    <p:extLst>
      <p:ext uri="{BB962C8B-B14F-4D97-AF65-F5344CB8AC3E}">
        <p14:creationId xmlns:p14="http://schemas.microsoft.com/office/powerpoint/2010/main" val="93483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139424" cy="1143000"/>
          </a:xfrm>
        </p:spPr>
        <p:txBody>
          <a:bodyPr>
            <a:normAutofit fontScale="90000"/>
          </a:bodyPr>
          <a:lstStyle/>
          <a:p>
            <a:r>
              <a:rPr lang="en-US" dirty="0" smtClean="0"/>
              <a:t>What happens to Departmental Web Site…</a:t>
            </a:r>
            <a:br>
              <a:rPr lang="en-US" dirty="0" smtClean="0"/>
            </a:br>
            <a:endParaRPr lang="en-US" dirty="0"/>
          </a:p>
        </p:txBody>
      </p:sp>
      <p:sp>
        <p:nvSpPr>
          <p:cNvPr id="3" name="Content Placeholder 2"/>
          <p:cNvSpPr>
            <a:spLocks noGrp="1"/>
          </p:cNvSpPr>
          <p:nvPr>
            <p:ph sz="half" idx="1"/>
          </p:nvPr>
        </p:nvSpPr>
        <p:spPr>
          <a:xfrm>
            <a:off x="309070" y="1600206"/>
            <a:ext cx="4186730" cy="5178239"/>
          </a:xfrm>
        </p:spPr>
        <p:txBody>
          <a:bodyPr>
            <a:normAutofit/>
          </a:bodyPr>
          <a:lstStyle/>
          <a:p>
            <a:pPr marL="0" indent="0">
              <a:buNone/>
            </a:pPr>
            <a:r>
              <a:rPr lang="en-US" b="1" dirty="0"/>
              <a:t>Business Requirements</a:t>
            </a:r>
            <a:endParaRPr lang="en-US" b="1" dirty="0" smtClean="0"/>
          </a:p>
          <a:p>
            <a:pPr marL="514350" indent="-514350">
              <a:buFont typeface="+mj-lt"/>
              <a:buAutoNum type="arabicPeriod"/>
            </a:pPr>
            <a:r>
              <a:rPr lang="en-US" dirty="0" smtClean="0"/>
              <a:t>Public static web site</a:t>
            </a:r>
          </a:p>
          <a:p>
            <a:pPr marL="514350" indent="-514350">
              <a:buFont typeface="+mj-lt"/>
              <a:buAutoNum type="arabicPeriod"/>
            </a:pPr>
            <a:r>
              <a:rPr lang="en-US" dirty="0" smtClean="0"/>
              <a:t>15 users</a:t>
            </a:r>
          </a:p>
          <a:p>
            <a:pPr marL="514350" indent="-514350">
              <a:buFont typeface="+mj-lt"/>
              <a:buAutoNum type="arabicPeriod"/>
            </a:pPr>
            <a:r>
              <a:rPr lang="en-US" dirty="0" smtClean="0"/>
              <a:t>Dynamic pages updated by pulling from API</a:t>
            </a:r>
          </a:p>
          <a:p>
            <a:pPr marL="514350" indent="-514350">
              <a:buFont typeface="+mj-lt"/>
              <a:buAutoNum type="arabicPeriod"/>
            </a:pPr>
            <a:r>
              <a:rPr lang="en-US" dirty="0" smtClean="0"/>
              <a:t>Control access to some pages w/ login</a:t>
            </a:r>
          </a:p>
          <a:p>
            <a:pPr marL="514350" indent="-514350">
              <a:buFont typeface="+mj-lt"/>
              <a:buAutoNum type="arabicPeriod"/>
            </a:pPr>
            <a:r>
              <a:rPr lang="en-US" dirty="0" smtClean="0"/>
              <a:t>Add database</a:t>
            </a:r>
          </a:p>
          <a:p>
            <a:pPr marL="514350" indent="-514350">
              <a:buFont typeface="+mj-lt"/>
              <a:buAutoNum type="arabicPeriod"/>
            </a:pPr>
            <a:r>
              <a:rPr lang="en-US" dirty="0" smtClean="0"/>
              <a:t>Open up to whole company of 40k people</a:t>
            </a:r>
          </a:p>
        </p:txBody>
      </p:sp>
      <p:sp>
        <p:nvSpPr>
          <p:cNvPr id="4" name="Content Placeholder 3"/>
          <p:cNvSpPr>
            <a:spLocks noGrp="1"/>
          </p:cNvSpPr>
          <p:nvPr>
            <p:ph sz="half" idx="2"/>
          </p:nvPr>
        </p:nvSpPr>
        <p:spPr>
          <a:xfrm>
            <a:off x="4648200" y="1600206"/>
            <a:ext cx="4186730" cy="5178239"/>
          </a:xfrm>
        </p:spPr>
        <p:txBody>
          <a:bodyPr>
            <a:noAutofit/>
          </a:bodyPr>
          <a:lstStyle/>
          <a:p>
            <a:pPr marL="0" indent="0">
              <a:buNone/>
            </a:pPr>
            <a:r>
              <a:rPr lang="en-US" b="1" dirty="0" smtClean="0"/>
              <a:t>Technical Solution</a:t>
            </a:r>
          </a:p>
          <a:p>
            <a:pPr marL="514350" indent="-514350">
              <a:buFont typeface="+mj-lt"/>
              <a:buAutoNum type="arabicPeriod"/>
            </a:pPr>
            <a:r>
              <a:rPr lang="en-US" dirty="0" smtClean="0"/>
              <a:t>Simple Web App</a:t>
            </a:r>
          </a:p>
          <a:p>
            <a:pPr marL="514350" indent="-514350">
              <a:buFont typeface="+mj-lt"/>
              <a:buAutoNum type="arabicPeriod"/>
            </a:pPr>
            <a:r>
              <a:rPr lang="en-US" dirty="0" smtClean="0"/>
              <a:t>Shared VM</a:t>
            </a:r>
          </a:p>
          <a:p>
            <a:pPr marL="514350" indent="-514350">
              <a:buFont typeface="+mj-lt"/>
              <a:buAutoNum type="arabicPeriod"/>
            </a:pPr>
            <a:r>
              <a:rPr lang="en-US" dirty="0" smtClean="0"/>
              <a:t>Need more memory and CPU</a:t>
            </a:r>
          </a:p>
          <a:p>
            <a:pPr marL="514350" indent="-514350">
              <a:buFont typeface="+mj-lt"/>
              <a:buAutoNum type="arabicPeriod"/>
            </a:pPr>
            <a:r>
              <a:rPr lang="en-US" dirty="0" smtClean="0"/>
              <a:t>Use Federated Authentication</a:t>
            </a:r>
          </a:p>
          <a:p>
            <a:pPr marL="514350" indent="-514350">
              <a:buFont typeface="+mj-lt"/>
              <a:buAutoNum type="arabicPeriod"/>
            </a:pPr>
            <a:r>
              <a:rPr lang="en-US" dirty="0" smtClean="0"/>
              <a:t>Need backups</a:t>
            </a:r>
          </a:p>
          <a:p>
            <a:pPr marL="514350" indent="-514350">
              <a:buFont typeface="+mj-lt"/>
              <a:buAutoNum type="arabicPeriod"/>
            </a:pPr>
            <a:r>
              <a:rPr lang="en-US" dirty="0" smtClean="0"/>
              <a:t>Need more resources + monitoring + DR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020" y="790145"/>
            <a:ext cx="230505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864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Windows Azure Web Sites</a:t>
            </a:r>
            <a:br>
              <a:rPr lang="en-US" dirty="0" smtClean="0"/>
            </a:br>
            <a:r>
              <a:rPr lang="en-US" sz="2400" dirty="0" smtClean="0"/>
              <a:t>Using Azure Web Site Gallery</a:t>
            </a:r>
            <a:endParaRPr lang="en-US" dirty="0" smtClean="0"/>
          </a:p>
        </p:txBody>
      </p:sp>
    </p:spTree>
    <p:extLst>
      <p:ext uri="{BB962C8B-B14F-4D97-AF65-F5344CB8AC3E}">
        <p14:creationId xmlns:p14="http://schemas.microsoft.com/office/powerpoint/2010/main" val="2950524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Federated Authentication</a:t>
            </a:r>
          </a:p>
          <a:p>
            <a:pPr lvl="2" algn="l"/>
            <a:r>
              <a:rPr lang="en-US" dirty="0" smtClean="0"/>
              <a:t>ASP.NET + WAAD (</a:t>
            </a:r>
            <a:r>
              <a:rPr lang="en-US" b="1" i="1" dirty="0" smtClean="0"/>
              <a:t>if time allows, at end</a:t>
            </a:r>
            <a:r>
              <a:rPr lang="en-US" dirty="0" smtClean="0"/>
              <a:t>)</a:t>
            </a:r>
          </a:p>
        </p:txBody>
      </p:sp>
    </p:spTree>
    <p:extLst>
      <p:ext uri="{BB962C8B-B14F-4D97-AF65-F5344CB8AC3E}">
        <p14:creationId xmlns:p14="http://schemas.microsoft.com/office/powerpoint/2010/main" val="3668928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a:solidFill>
                  <a:schemeClr val="tx2"/>
                </a:solidFill>
              </a:rPr>
              <a:t>Deployment takes too long</a:t>
            </a: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b="1" baseline="30000" dirty="0">
                <a:solidFill>
                  <a:schemeClr val="tx2"/>
                </a:solidFill>
                <a:sym typeface="Wingdings 2"/>
              </a:rPr>
              <a:t></a:t>
            </a:r>
            <a:endParaRPr lang="en-US" sz="3200" i="1"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8065720" cy="266791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Time from check-in to available for </a:t>
            </a:r>
            <a:r>
              <a:rPr lang="en-US" sz="3600" b="1" dirty="0" err="1" smtClean="0">
                <a:solidFill>
                  <a:schemeClr val="tx2"/>
                </a:solidFill>
              </a:rPr>
              <a:t>dev</a:t>
            </a:r>
            <a:r>
              <a:rPr lang="en-US" sz="3600" b="1" dirty="0" smtClean="0">
                <a:solidFill>
                  <a:schemeClr val="tx2"/>
                </a:solidFill>
              </a:rPr>
              <a:t>/test</a:t>
            </a:r>
          </a:p>
          <a:p>
            <a:pPr marL="571500" indent="-571500" algn="l">
              <a:buFont typeface="Arial" panose="020B0604020202020204" pitchFamily="34" charset="0"/>
              <a:buChar char="•"/>
            </a:pPr>
            <a:r>
              <a:rPr lang="en-US" sz="3600" b="1" dirty="0" smtClean="0">
                <a:solidFill>
                  <a:schemeClr val="tx2"/>
                </a:solidFill>
              </a:rPr>
              <a:t>Production vs. other environments</a:t>
            </a:r>
            <a:endParaRPr lang="en-US" sz="3600" b="1" dirty="0">
              <a:solidFill>
                <a:schemeClr val="tx2"/>
              </a:solidFill>
            </a:endParaRPr>
          </a:p>
        </p:txBody>
      </p:sp>
    </p:spTree>
    <p:extLst>
      <p:ext uri="{BB962C8B-B14F-4D97-AF65-F5344CB8AC3E}">
        <p14:creationId xmlns:p14="http://schemas.microsoft.com/office/powerpoint/2010/main" val="35781632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Windows Azure Web Sites</a:t>
            </a:r>
            <a:br>
              <a:rPr lang="en-US" dirty="0" smtClean="0"/>
            </a:br>
            <a:r>
              <a:rPr lang="en-US" sz="2400" dirty="0" smtClean="0"/>
              <a:t>Automated Deployment from </a:t>
            </a:r>
            <a:r>
              <a:rPr lang="en-US" sz="2400" dirty="0" err="1" smtClean="0"/>
              <a:t>GitHub</a:t>
            </a:r>
            <a:r>
              <a:rPr lang="en-US" sz="2400" dirty="0" smtClean="0"/>
              <a:t/>
            </a:r>
            <a:br>
              <a:rPr lang="en-US" sz="2400" dirty="0" smtClean="0"/>
            </a:br>
            <a:r>
              <a:rPr lang="en-US" sz="2400" dirty="0" smtClean="0"/>
              <a:t>(one of many options)</a:t>
            </a:r>
            <a:endParaRPr lang="en-US" sz="2400" dirty="0"/>
          </a:p>
        </p:txBody>
      </p:sp>
    </p:spTree>
    <p:extLst>
      <p:ext uri="{BB962C8B-B14F-4D97-AF65-F5344CB8AC3E}">
        <p14:creationId xmlns:p14="http://schemas.microsoft.com/office/powerpoint/2010/main" val="2387025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Need a test instance</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world </a:t>
            </a:r>
            <a:r>
              <a:rPr lang="en-US" sz="3200" b="1" dirty="0" smtClean="0">
                <a:solidFill>
                  <a:schemeClr val="tx2"/>
                </a:solidFill>
              </a:rPr>
              <a:t>™</a:t>
            </a:r>
            <a:endParaRPr lang="en-US" sz="3200" i="1"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8065720" cy="266791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Potential Customer(s) (kick tires, </a:t>
            </a:r>
            <a:r>
              <a:rPr lang="en-US" sz="3600" b="1" dirty="0" err="1" smtClean="0">
                <a:solidFill>
                  <a:schemeClr val="tx2"/>
                </a:solidFill>
              </a:rPr>
              <a:t>PoC</a:t>
            </a:r>
            <a:r>
              <a:rPr lang="en-US" sz="3600" b="1" dirty="0" smtClean="0">
                <a:solidFill>
                  <a:schemeClr val="tx2"/>
                </a:solidFill>
              </a:rPr>
              <a:t>)</a:t>
            </a:r>
          </a:p>
          <a:p>
            <a:pPr marL="571500" indent="-571500" algn="l">
              <a:buFont typeface="Arial" panose="020B0604020202020204" pitchFamily="34" charset="0"/>
              <a:buChar char="•"/>
            </a:pPr>
            <a:r>
              <a:rPr lang="en-US" sz="3600" b="1" dirty="0">
                <a:solidFill>
                  <a:schemeClr val="tx2"/>
                </a:solidFill>
              </a:rPr>
              <a:t>CEO (</a:t>
            </a:r>
            <a:r>
              <a:rPr lang="en-US" sz="3600" b="1" i="1" dirty="0">
                <a:solidFill>
                  <a:schemeClr val="tx2"/>
                </a:solidFill>
              </a:rPr>
              <a:t>conference demo</a:t>
            </a:r>
            <a:r>
              <a:rPr lang="en-US" sz="3600" b="1" dirty="0">
                <a:solidFill>
                  <a:schemeClr val="tx2"/>
                </a:solidFill>
              </a:rPr>
              <a:t>)</a:t>
            </a:r>
          </a:p>
          <a:p>
            <a:pPr marL="571500" indent="-571500" algn="l">
              <a:buFont typeface="Arial" panose="020B0604020202020204" pitchFamily="34" charset="0"/>
              <a:buChar char="•"/>
            </a:pPr>
            <a:r>
              <a:rPr lang="en-US" sz="3600" b="1" dirty="0" smtClean="0">
                <a:solidFill>
                  <a:schemeClr val="tx2"/>
                </a:solidFill>
              </a:rPr>
              <a:t>Marketing (to brag about it)</a:t>
            </a:r>
          </a:p>
          <a:p>
            <a:pPr marL="571500" indent="-571500" algn="l">
              <a:buFont typeface="Arial" panose="020B0604020202020204" pitchFamily="34" charset="0"/>
              <a:buChar char="•"/>
            </a:pPr>
            <a:r>
              <a:rPr lang="en-US" sz="3600" b="1" dirty="0" smtClean="0">
                <a:solidFill>
                  <a:schemeClr val="accent2"/>
                </a:solidFill>
              </a:rPr>
              <a:t>EVEN for “NON-CLOUD” SOFTWARE…</a:t>
            </a:r>
            <a:endParaRPr lang="en-US" sz="3600" b="1" dirty="0">
              <a:solidFill>
                <a:schemeClr val="accent2"/>
              </a:solidFill>
            </a:endParaRPr>
          </a:p>
        </p:txBody>
      </p:sp>
    </p:spTree>
    <p:extLst>
      <p:ext uri="{BB962C8B-B14F-4D97-AF65-F5344CB8AC3E}">
        <p14:creationId xmlns:p14="http://schemas.microsoft.com/office/powerpoint/2010/main" val="172987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circle(in)">
                                      <p:cBhvr>
                                        <p:cTn id="7"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dirty="0"/>
              <a:t>Windows Azure Virtual Machine</a:t>
            </a:r>
          </a:p>
          <a:p>
            <a:pPr marL="1428750" lvl="2" indent="-514350" algn="l">
              <a:buAutoNum type="arabicPeriod"/>
            </a:pPr>
            <a:r>
              <a:rPr lang="en-US" dirty="0" smtClean="0"/>
              <a:t>Use Azure VM Image GALLERY</a:t>
            </a:r>
          </a:p>
          <a:p>
            <a:pPr marL="1428750" lvl="2" indent="-514350" algn="l">
              <a:buAutoNum type="arabicPeriod"/>
            </a:pPr>
            <a:r>
              <a:rPr lang="en-US" dirty="0" smtClean="0"/>
              <a:t>Automate with CLI</a:t>
            </a:r>
          </a:p>
        </p:txBody>
      </p:sp>
    </p:spTree>
    <p:extLst>
      <p:ext uri="{BB962C8B-B14F-4D97-AF65-F5344CB8AC3E}">
        <p14:creationId xmlns:p14="http://schemas.microsoft.com/office/powerpoint/2010/main" val="2741606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Flexible VM “Template” Options</a:t>
            </a:r>
            <a:endParaRPr lang="en-US" dirty="0"/>
          </a:p>
        </p:txBody>
      </p:sp>
      <p:sp>
        <p:nvSpPr>
          <p:cNvPr id="3" name="Text Placeholder 2"/>
          <p:cNvSpPr>
            <a:spLocks noGrp="1"/>
          </p:cNvSpPr>
          <p:nvPr>
            <p:ph type="body" sz="quarter" idx="10"/>
          </p:nvPr>
        </p:nvSpPr>
        <p:spPr>
          <a:xfrm>
            <a:off x="381000" y="1297536"/>
            <a:ext cx="8763000" cy="5560464"/>
          </a:xfrm>
        </p:spPr>
        <p:txBody>
          <a:bodyPr>
            <a:normAutofit/>
          </a:bodyPr>
          <a:lstStyle/>
          <a:p>
            <a:pPr marL="0" indent="0">
              <a:buNone/>
            </a:pPr>
            <a:r>
              <a:rPr lang="en-US" dirty="0" smtClean="0"/>
              <a:t>Out-of-the-box Vendor Gallery</a:t>
            </a:r>
          </a:p>
          <a:p>
            <a:r>
              <a:rPr lang="en-US" sz="2400" dirty="0" smtClean="0"/>
              <a:t>Curated by Vendor</a:t>
            </a:r>
            <a:endParaRPr lang="en-US" sz="2400" dirty="0"/>
          </a:p>
          <a:p>
            <a:pPr marL="0" indent="0">
              <a:buNone/>
            </a:pPr>
            <a:r>
              <a:rPr lang="en-US" dirty="0" smtClean="0"/>
              <a:t>Community-driven Gallery</a:t>
            </a:r>
          </a:p>
          <a:p>
            <a:r>
              <a:rPr lang="en-US" sz="2400" dirty="0" smtClean="0"/>
              <a:t>Not limited to “cloud stuff”</a:t>
            </a:r>
          </a:p>
          <a:p>
            <a:r>
              <a:rPr lang="en-US" sz="2400" dirty="0" smtClean="0"/>
              <a:t>Azure VM </a:t>
            </a:r>
            <a:r>
              <a:rPr lang="en-US" sz="2400" dirty="0"/>
              <a:t>Depot </a:t>
            </a:r>
            <a:r>
              <a:rPr lang="en-US" sz="2400" dirty="0">
                <a:hlinkClick r:id="rId2"/>
              </a:rPr>
              <a:t>http</a:t>
            </a:r>
            <a:r>
              <a:rPr lang="en-US" sz="2400" dirty="0" smtClean="0">
                <a:hlinkClick r:id="rId2"/>
              </a:rPr>
              <a:t>://vmdepot.msopentech.com/</a:t>
            </a:r>
            <a:r>
              <a:rPr lang="en-US" sz="2400" dirty="0" smtClean="0"/>
              <a:t> </a:t>
            </a:r>
          </a:p>
          <a:p>
            <a:r>
              <a:rPr lang="en-US" sz="2400" dirty="0" smtClean="0"/>
              <a:t>Amazon AMI </a:t>
            </a:r>
            <a:r>
              <a:rPr lang="en-US" sz="2400" dirty="0"/>
              <a:t>Marketplace </a:t>
            </a:r>
            <a:r>
              <a:rPr lang="en-US" sz="2400" dirty="0">
                <a:hlinkClick r:id="rId3"/>
              </a:rPr>
              <a:t>https://aws.amazon.com/marketplace</a:t>
            </a:r>
            <a:r>
              <a:rPr lang="en-US" sz="2400" dirty="0" smtClean="0">
                <a:hlinkClick r:id="rId3"/>
              </a:rPr>
              <a:t>/</a:t>
            </a:r>
            <a:r>
              <a:rPr lang="en-US" sz="2400" dirty="0" smtClean="0"/>
              <a:t> </a:t>
            </a:r>
          </a:p>
          <a:p>
            <a:pPr marL="0" indent="0">
              <a:buNone/>
            </a:pPr>
            <a:r>
              <a:rPr lang="en-US" dirty="0" smtClean="0"/>
              <a:t>Your own Images</a:t>
            </a:r>
          </a:p>
          <a:p>
            <a:r>
              <a:rPr lang="en-US" sz="2400" dirty="0" smtClean="0"/>
              <a:t>Easy to create within your account</a:t>
            </a:r>
          </a:p>
          <a:p>
            <a:r>
              <a:rPr lang="en-US" sz="2400" dirty="0"/>
              <a:t>Can keep Private or Share the VM</a:t>
            </a:r>
          </a:p>
          <a:p>
            <a:r>
              <a:rPr lang="en-US" sz="2400" dirty="0" smtClean="0"/>
              <a:t>Sharing with other accounts is out-of-band</a:t>
            </a:r>
            <a:endParaRPr lang="en-US" sz="2400" dirty="0"/>
          </a:p>
        </p:txBody>
      </p:sp>
    </p:spTree>
    <p:extLst>
      <p:ext uri="{BB962C8B-B14F-4D97-AF65-F5344CB8AC3E}">
        <p14:creationId xmlns:p14="http://schemas.microsoft.com/office/powerpoint/2010/main" val="7779418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Need a Database</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b="1" baseline="30000" dirty="0" smtClean="0">
                <a:solidFill>
                  <a:schemeClr val="tx2"/>
                </a:solidFill>
                <a:sym typeface="Webdings"/>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8065720" cy="2667915"/>
          </a:xfrm>
          <a:prstGeom prst="rect">
            <a:avLst/>
          </a:prstGeom>
          <a:solidFill>
            <a:schemeClr val="accent1">
              <a:lumMod val="40000"/>
              <a:lumOff val="60000"/>
            </a:schemeClr>
          </a:solidFill>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Experiment, Prototype, New </a:t>
            </a:r>
            <a:r>
              <a:rPr lang="en-US" sz="3600" b="1" dirty="0" err="1" smtClean="0">
                <a:solidFill>
                  <a:schemeClr val="tx2"/>
                </a:solidFill>
              </a:rPr>
              <a:t>Dev</a:t>
            </a:r>
            <a:r>
              <a:rPr lang="en-US" sz="3600" b="1" dirty="0" smtClean="0">
                <a:solidFill>
                  <a:schemeClr val="tx2"/>
                </a:solidFill>
              </a:rPr>
              <a:t>, Test, Prod, …</a:t>
            </a:r>
          </a:p>
          <a:p>
            <a:pPr marL="571500" indent="-571500" algn="l">
              <a:buFont typeface="Arial" panose="020B0604020202020204" pitchFamily="34" charset="0"/>
              <a:buChar char="•"/>
            </a:pPr>
            <a:r>
              <a:rPr lang="en-US" sz="3600" b="1" dirty="0" err="1" smtClean="0">
                <a:solidFill>
                  <a:schemeClr val="tx2"/>
                </a:solidFill>
              </a:rPr>
              <a:t>IaaS</a:t>
            </a:r>
            <a:r>
              <a:rPr lang="en-US" sz="3600" b="1" dirty="0" smtClean="0">
                <a:solidFill>
                  <a:schemeClr val="tx2"/>
                </a:solidFill>
              </a:rPr>
              <a:t> vs. </a:t>
            </a:r>
            <a:r>
              <a:rPr lang="en-US" sz="3600" b="1" dirty="0" err="1" smtClean="0">
                <a:solidFill>
                  <a:schemeClr val="tx2"/>
                </a:solidFill>
              </a:rPr>
              <a:t>PaaS</a:t>
            </a:r>
            <a:r>
              <a:rPr lang="en-US" sz="3600" b="1" dirty="0" smtClean="0">
                <a:solidFill>
                  <a:schemeClr val="tx2"/>
                </a:solidFill>
              </a:rPr>
              <a:t> &amp; </a:t>
            </a:r>
            <a:br>
              <a:rPr lang="en-US" sz="3600" b="1" dirty="0" smtClean="0">
                <a:solidFill>
                  <a:schemeClr val="tx2"/>
                </a:solidFill>
              </a:rPr>
            </a:br>
            <a:r>
              <a:rPr lang="en-US" sz="3600" b="1" dirty="0" smtClean="0">
                <a:solidFill>
                  <a:schemeClr val="tx2"/>
                </a:solidFill>
              </a:rPr>
              <a:t>Vendor vs. 3</a:t>
            </a:r>
            <a:r>
              <a:rPr lang="en-US" sz="3600" b="1" baseline="30000" dirty="0" smtClean="0">
                <a:solidFill>
                  <a:schemeClr val="tx2"/>
                </a:solidFill>
              </a:rPr>
              <a:t>rd</a:t>
            </a:r>
            <a:r>
              <a:rPr lang="en-US" sz="3600" b="1" dirty="0" smtClean="0">
                <a:solidFill>
                  <a:schemeClr val="tx2"/>
                </a:solidFill>
              </a:rPr>
              <a:t> Party:</a:t>
            </a:r>
          </a:p>
          <a:p>
            <a:pPr algn="l"/>
            <a:r>
              <a:rPr lang="en-US" sz="3600" dirty="0" smtClean="0">
                <a:solidFill>
                  <a:schemeClr val="tx2"/>
                </a:solidFill>
              </a:rPr>
              <a:t>Windows Azure SQL Database, SQL Server, RDS, MySQL, Oracle, Mongo, Azure Tables, </a:t>
            </a:r>
            <a:r>
              <a:rPr lang="en-US" sz="3600" dirty="0" err="1">
                <a:solidFill>
                  <a:schemeClr val="tx2"/>
                </a:solidFill>
              </a:rPr>
              <a:t>SimpleDB</a:t>
            </a:r>
            <a:r>
              <a:rPr lang="en-US" sz="3600" dirty="0">
                <a:solidFill>
                  <a:schemeClr val="tx2"/>
                </a:solidFill>
              </a:rPr>
              <a:t>, </a:t>
            </a:r>
            <a:r>
              <a:rPr lang="en-US" sz="3600" dirty="0" smtClean="0">
                <a:solidFill>
                  <a:schemeClr val="tx2"/>
                </a:solidFill>
              </a:rPr>
              <a:t>and many more…</a:t>
            </a:r>
            <a:endParaRPr lang="en-US" sz="3600" dirty="0">
              <a:solidFill>
                <a:schemeClr val="tx2"/>
              </a:solidFill>
            </a:endParaRPr>
          </a:p>
        </p:txBody>
      </p:sp>
    </p:spTree>
    <p:extLst>
      <p:ext uri="{BB962C8B-B14F-4D97-AF65-F5344CB8AC3E}">
        <p14:creationId xmlns:p14="http://schemas.microsoft.com/office/powerpoint/2010/main" val="255780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136040" y="3886200"/>
            <a:ext cx="5636360" cy="1752600"/>
          </a:xfrm>
        </p:spPr>
        <p:txBody>
          <a:bodyPr>
            <a:normAutofit fontScale="92500" lnSpcReduction="20000"/>
          </a:bodyPr>
          <a:lstStyle/>
          <a:p>
            <a:pPr algn="l"/>
            <a:r>
              <a:rPr lang="en-US" dirty="0" smtClean="0"/>
              <a:t>1. Show </a:t>
            </a:r>
            <a:r>
              <a:rPr lang="en-US" b="1" dirty="0" err="1" smtClean="0"/>
              <a:t>IaaS</a:t>
            </a:r>
            <a:r>
              <a:rPr lang="en-US" dirty="0" smtClean="0"/>
              <a:t> and </a:t>
            </a:r>
            <a:r>
              <a:rPr lang="en-US" b="1" dirty="0" err="1" smtClean="0"/>
              <a:t>PaaS</a:t>
            </a:r>
            <a:r>
              <a:rPr lang="en-US" dirty="0" smtClean="0"/>
              <a:t> and </a:t>
            </a:r>
            <a:r>
              <a:rPr lang="en-US" b="1" dirty="0" smtClean="0"/>
              <a:t>Partner    </a:t>
            </a:r>
            <a:br>
              <a:rPr lang="en-US" b="1" dirty="0" smtClean="0"/>
            </a:br>
            <a:r>
              <a:rPr lang="en-US" b="1" dirty="0" smtClean="0"/>
              <a:t>    </a:t>
            </a:r>
            <a:r>
              <a:rPr lang="en-US" dirty="0" smtClean="0"/>
              <a:t>(Store/Marketplace) Options</a:t>
            </a:r>
          </a:p>
          <a:p>
            <a:pPr algn="l"/>
            <a:r>
              <a:rPr lang="en-US" dirty="0" smtClean="0"/>
              <a:t>2. Example </a:t>
            </a:r>
            <a:r>
              <a:rPr lang="en-US" dirty="0" err="1" smtClean="0"/>
              <a:t>PaaS</a:t>
            </a:r>
            <a:r>
              <a:rPr lang="en-US" dirty="0" smtClean="0"/>
              <a:t> database:</a:t>
            </a:r>
            <a:r>
              <a:rPr lang="en-US" dirty="0"/>
              <a:t/>
            </a:r>
            <a:br>
              <a:rPr lang="en-US" dirty="0"/>
            </a:br>
            <a:r>
              <a:rPr lang="en-US" dirty="0" smtClean="0"/>
              <a:t>     Windows Azure SQL Database</a:t>
            </a:r>
          </a:p>
        </p:txBody>
      </p:sp>
    </p:spTree>
    <p:extLst>
      <p:ext uri="{BB962C8B-B14F-4D97-AF65-F5344CB8AC3E}">
        <p14:creationId xmlns:p14="http://schemas.microsoft.com/office/powerpoint/2010/main" val="1211541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Need to Share Files Publicly </a:t>
            </a:r>
            <a:br>
              <a:rPr lang="en-US" b="1" dirty="0" smtClean="0">
                <a:solidFill>
                  <a:schemeClr val="tx2"/>
                </a:solidFill>
              </a:rPr>
            </a:br>
            <a:r>
              <a:rPr lang="en-US" b="1" dirty="0" smtClean="0">
                <a:solidFill>
                  <a:schemeClr val="tx2"/>
                </a:solidFill>
              </a:rPr>
              <a:t>(or selectively)</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b="1" baseline="30000" dirty="0" smtClean="0">
                <a:solidFill>
                  <a:schemeClr val="tx2"/>
                </a:solidFill>
                <a:sym typeface="Webdings"/>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8065720" cy="266791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Videos, Documents, Installations, …</a:t>
            </a:r>
          </a:p>
          <a:p>
            <a:pPr marL="571500" indent="-571500" algn="l">
              <a:buFont typeface="Arial" panose="020B0604020202020204" pitchFamily="34" charset="0"/>
              <a:buChar char="•"/>
            </a:pPr>
            <a:r>
              <a:rPr lang="en-US" sz="3600" b="1" dirty="0" smtClean="0">
                <a:solidFill>
                  <a:schemeClr val="tx2"/>
                </a:solidFill>
              </a:rPr>
              <a:t>Amazon S3, Azure Blob</a:t>
            </a:r>
          </a:p>
          <a:p>
            <a:pPr marL="571500" indent="-571500" algn="l">
              <a:buFont typeface="Arial" panose="020B0604020202020204" pitchFamily="34" charset="0"/>
              <a:buChar char="•"/>
            </a:pPr>
            <a:r>
              <a:rPr lang="en-US" sz="3600" b="1" dirty="0" smtClean="0">
                <a:solidFill>
                  <a:schemeClr val="tx2"/>
                </a:solidFill>
              </a:rPr>
              <a:t>CDN-backed, Global, Super-scalable, Crazy-reliable, Inexpensive</a:t>
            </a:r>
          </a:p>
        </p:txBody>
      </p:sp>
    </p:spTree>
    <p:extLst>
      <p:ext uri="{BB962C8B-B14F-4D97-AF65-F5344CB8AC3E}">
        <p14:creationId xmlns:p14="http://schemas.microsoft.com/office/powerpoint/2010/main" val="293908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17565"/>
          </a:xfrm>
        </p:spPr>
        <p:txBody>
          <a:bodyPr>
            <a:normAutofit fontScale="90000"/>
          </a:bodyPr>
          <a:lstStyle/>
          <a:p>
            <a:r>
              <a:rPr lang="en-US" dirty="0" smtClean="0"/>
              <a:t>Highly Durable Blob Storage (Azure)</a:t>
            </a:r>
            <a:endParaRPr lang="en-US" dirty="0"/>
          </a:p>
        </p:txBody>
      </p:sp>
      <p:sp>
        <p:nvSpPr>
          <p:cNvPr id="5" name="Rectangle 4"/>
          <p:cNvSpPr/>
          <p:nvPr/>
        </p:nvSpPr>
        <p:spPr bwMode="auto">
          <a:xfrm>
            <a:off x="5271716" y="3032107"/>
            <a:ext cx="3491285" cy="3241703"/>
          </a:xfrm>
          <a:prstGeom prst="rect">
            <a:avLst/>
          </a:prstGeom>
          <a:solidFill>
            <a:schemeClr val="accent4"/>
          </a:solidFill>
          <a:ln w="9525" cap="flat" cmpd="sng" algn="ctr">
            <a:noFill/>
            <a:prstDash val="solid"/>
            <a:headEnd type="none" w="med" len="med"/>
            <a:tailEnd type="none" w="med" len="med"/>
          </a:ln>
          <a:effectLst/>
        </p:spPr>
        <p:txBody>
          <a:bodyPr vert="horz" wrap="square" lIns="121867" tIns="121867" rIns="121867" bIns="121867" numCol="1" rtlCol="0" anchor="b" anchorCtr="0" compatLnSpc="1">
            <a:prstTxWarp prst="textNoShape">
              <a:avLst/>
            </a:prstTxWarp>
          </a:bodyPr>
          <a:lstStyle/>
          <a:p>
            <a:pPr>
              <a:lnSpc>
                <a:spcPct val="90000"/>
              </a:lnSpc>
              <a:buSzPct val="90000"/>
              <a:defRPr/>
            </a:pPr>
            <a:endParaRPr lang="en-US" sz="29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a:p>
            <a:pPr>
              <a:lnSpc>
                <a:spcPct val="90000"/>
              </a:lnSpc>
              <a:buSzPct val="90000"/>
              <a:defRPr/>
            </a:pPr>
            <a:r>
              <a:rPr lang="en-US" sz="29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Primary DC Region</a:t>
            </a:r>
            <a:endParaRPr lang="en-US" sz="29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6" name="Rectangle 5"/>
          <p:cNvSpPr/>
          <p:nvPr/>
        </p:nvSpPr>
        <p:spPr bwMode="auto">
          <a:xfrm>
            <a:off x="381001" y="1092203"/>
            <a:ext cx="2815424" cy="2442652"/>
          </a:xfrm>
          <a:prstGeom prst="rect">
            <a:avLst/>
          </a:prstGeom>
          <a:solidFill>
            <a:schemeClr val="accent2"/>
          </a:solidFill>
          <a:ln w="9525" cap="flat" cmpd="sng" algn="ctr">
            <a:noFill/>
            <a:prstDash val="solid"/>
            <a:headEnd type="none" w="med" len="med"/>
            <a:tailEnd type="none" w="med" len="med"/>
          </a:ln>
          <a:effectLst/>
        </p:spPr>
        <p:txBody>
          <a:bodyPr vert="horz" wrap="square" lIns="121867" tIns="121867" rIns="121867" bIns="121867" numCol="1" rtlCol="0" anchor="b" anchorCtr="0" compatLnSpc="1">
            <a:prstTxWarp prst="textNoShape">
              <a:avLst/>
            </a:prstTxWarp>
          </a:bodyPr>
          <a:lstStyle/>
          <a:p>
            <a:pPr>
              <a:lnSpc>
                <a:spcPct val="90000"/>
              </a:lnSpc>
              <a:buSzPct val="90000"/>
              <a:defRPr/>
            </a:pPr>
            <a:r>
              <a:rPr lang="en-US" sz="27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DR DC Region</a:t>
            </a:r>
            <a:endParaRPr lang="en-US"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10" name="Freeform 79"/>
          <p:cNvSpPr>
            <a:spLocks noEditPoints="1"/>
          </p:cNvSpPr>
          <p:nvPr/>
        </p:nvSpPr>
        <p:spPr bwMode="black">
          <a:xfrm>
            <a:off x="6762228" y="3460967"/>
            <a:ext cx="510258" cy="919740"/>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2" name="Freeform 79"/>
          <p:cNvSpPr>
            <a:spLocks noEditPoints="1"/>
          </p:cNvSpPr>
          <p:nvPr/>
        </p:nvSpPr>
        <p:spPr bwMode="black">
          <a:xfrm>
            <a:off x="7546757" y="3460967"/>
            <a:ext cx="510258" cy="919740"/>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3" name="Freeform 79"/>
          <p:cNvSpPr>
            <a:spLocks noEditPoints="1"/>
          </p:cNvSpPr>
          <p:nvPr/>
        </p:nvSpPr>
        <p:spPr bwMode="black">
          <a:xfrm>
            <a:off x="7546757" y="4703139"/>
            <a:ext cx="510258" cy="919740"/>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6" name="Freeform 79"/>
          <p:cNvSpPr>
            <a:spLocks noEditPoints="1"/>
          </p:cNvSpPr>
          <p:nvPr/>
        </p:nvSpPr>
        <p:spPr bwMode="black">
          <a:xfrm>
            <a:off x="1216040" y="1308419"/>
            <a:ext cx="281064" cy="506619"/>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7" name="Freeform 79"/>
          <p:cNvSpPr>
            <a:spLocks noEditPoints="1"/>
          </p:cNvSpPr>
          <p:nvPr/>
        </p:nvSpPr>
        <p:spPr bwMode="black">
          <a:xfrm>
            <a:off x="1216040" y="1992643"/>
            <a:ext cx="281064" cy="506619"/>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9" name="Freeform 79"/>
          <p:cNvSpPr>
            <a:spLocks noEditPoints="1"/>
          </p:cNvSpPr>
          <p:nvPr/>
        </p:nvSpPr>
        <p:spPr bwMode="black">
          <a:xfrm>
            <a:off x="1648180" y="1992643"/>
            <a:ext cx="281064" cy="506619"/>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cxnSp>
        <p:nvCxnSpPr>
          <p:cNvPr id="26" name="Straight Connector 25"/>
          <p:cNvCxnSpPr/>
          <p:nvPr/>
        </p:nvCxnSpPr>
        <p:spPr>
          <a:xfrm>
            <a:off x="6232829" y="4380716"/>
            <a:ext cx="784529" cy="32243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232828" y="4380709"/>
            <a:ext cx="0" cy="314715"/>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358459" y="2281647"/>
            <a:ext cx="3619240" cy="199624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1929245" y="1561736"/>
            <a:ext cx="151077" cy="1"/>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220853" y="1815039"/>
            <a:ext cx="0" cy="177603"/>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380999" y="3649580"/>
            <a:ext cx="2813701" cy="2611091"/>
            <a:chOff x="380999" y="2873361"/>
            <a:chExt cx="2632192" cy="1831989"/>
          </a:xfrm>
        </p:grpSpPr>
        <p:sp>
          <p:nvSpPr>
            <p:cNvPr id="46" name="Rectangle 45"/>
            <p:cNvSpPr/>
            <p:nvPr/>
          </p:nvSpPr>
          <p:spPr bwMode="auto">
            <a:xfrm>
              <a:off x="380999" y="2873361"/>
              <a:ext cx="2632192" cy="1831989"/>
            </a:xfrm>
            <a:prstGeom prst="rect">
              <a:avLst/>
            </a:prstGeom>
            <a:solidFill>
              <a:schemeClr val="accent2"/>
            </a:solidFill>
            <a:ln w="9525" cap="flat" cmpd="sng" algn="ctr">
              <a:noFill/>
              <a:prstDash val="solid"/>
              <a:headEnd type="none" w="med" len="med"/>
              <a:tailEnd type="none" w="med" len="med"/>
            </a:ln>
            <a:effectLst/>
          </p:spPr>
          <p:txBody>
            <a:bodyPr vert="horz" wrap="square" lIns="91440" tIns="91440" rIns="91440" bIns="91440" numCol="1" rtlCol="0" anchor="b" anchorCtr="0" compatLnSpc="1">
              <a:prstTxWarp prst="textNoShape">
                <a:avLst/>
              </a:prstTxWarp>
            </a:bodyPr>
            <a:lstStyle/>
            <a:p>
              <a:pPr>
                <a:lnSpc>
                  <a:spcPct val="90000"/>
                </a:lnSpc>
                <a:buSzPct val="90000"/>
                <a:defRPr/>
              </a:pPr>
              <a:r>
                <a:rPr lang="en-US" sz="2700" kern="0" dirty="0" smtClean="0">
                  <a:gradFill>
                    <a:gsLst>
                      <a:gs pos="85000">
                        <a:srgbClr val="FFFFFF"/>
                      </a:gs>
                      <a:gs pos="0">
                        <a:srgbClr val="FFFFFF"/>
                      </a:gs>
                    </a:gsLst>
                    <a:lin ang="5400000" scaled="0"/>
                  </a:gradFill>
                  <a:latin typeface="Segoe UI Light" pitchFamily="34" charset="0"/>
                  <a:ea typeface="Segoe UI" pitchFamily="34" charset="0"/>
                  <a:cs typeface="Segoe UI" pitchFamily="34" charset="0"/>
                </a:rPr>
                <a:t>Storage Access (e.g., VHD in VM)</a:t>
              </a:r>
              <a:endParaRPr lang="en-US" sz="2700" kern="0" dirty="0">
                <a:gradFill>
                  <a:gsLst>
                    <a:gs pos="85000">
                      <a:srgbClr val="FFFFFF"/>
                    </a:gs>
                    <a:gs pos="0">
                      <a:srgbClr val="FFFFFF"/>
                    </a:gs>
                  </a:gsLst>
                  <a:lin ang="5400000" scaled="0"/>
                </a:gradFill>
                <a:latin typeface="Segoe UI Light" pitchFamily="34" charset="0"/>
                <a:ea typeface="Segoe UI" pitchFamily="34" charset="0"/>
                <a:cs typeface="Segoe UI" pitchFamily="34" charset="0"/>
              </a:endParaRPr>
            </a:p>
          </p:txBody>
        </p:sp>
        <p:sp>
          <p:nvSpPr>
            <p:cNvPr id="47" name="Freeform 128"/>
            <p:cNvSpPr>
              <a:spLocks noChangeAspect="1"/>
            </p:cNvSpPr>
            <p:nvPr/>
          </p:nvSpPr>
          <p:spPr bwMode="black">
            <a:xfrm>
              <a:off x="957648" y="3237645"/>
              <a:ext cx="1383150" cy="764073"/>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292929"/>
                </a:solidFill>
              </a:endParaRPr>
            </a:p>
          </p:txBody>
        </p:sp>
        <p:pic>
          <p:nvPicPr>
            <p:cNvPr id="4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515" r="73175"/>
            <a:stretch/>
          </p:blipFill>
          <p:spPr bwMode="auto">
            <a:xfrm>
              <a:off x="1525134" y="3450274"/>
              <a:ext cx="248183" cy="41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49" name="Straight Connector 48"/>
          <p:cNvCxnSpPr>
            <a:stCxn id="46" idx="3"/>
          </p:cNvCxnSpPr>
          <p:nvPr/>
        </p:nvCxnSpPr>
        <p:spPr>
          <a:xfrm flipV="1">
            <a:off x="3194700" y="4264759"/>
            <a:ext cx="2783001" cy="690366"/>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Freeform 79"/>
          <p:cNvSpPr>
            <a:spLocks noEditPoints="1"/>
          </p:cNvSpPr>
          <p:nvPr/>
        </p:nvSpPr>
        <p:spPr bwMode="black">
          <a:xfrm>
            <a:off x="2080321" y="1992643"/>
            <a:ext cx="281064" cy="506619"/>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8" name="Freeform 79"/>
          <p:cNvSpPr>
            <a:spLocks noEditPoints="1"/>
          </p:cNvSpPr>
          <p:nvPr/>
        </p:nvSpPr>
        <p:spPr bwMode="black">
          <a:xfrm>
            <a:off x="1648180" y="1308419"/>
            <a:ext cx="281064" cy="506619"/>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20" name="Freeform 79"/>
          <p:cNvSpPr>
            <a:spLocks noEditPoints="1"/>
          </p:cNvSpPr>
          <p:nvPr/>
        </p:nvSpPr>
        <p:spPr bwMode="black">
          <a:xfrm>
            <a:off x="2080321" y="1308419"/>
            <a:ext cx="281064" cy="506619"/>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8" name="Freeform 79"/>
          <p:cNvSpPr>
            <a:spLocks noEditPoints="1"/>
          </p:cNvSpPr>
          <p:nvPr/>
        </p:nvSpPr>
        <p:spPr bwMode="black">
          <a:xfrm>
            <a:off x="5977700" y="3460967"/>
            <a:ext cx="510258" cy="919740"/>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9" name="Freeform 79"/>
          <p:cNvSpPr>
            <a:spLocks noEditPoints="1"/>
          </p:cNvSpPr>
          <p:nvPr/>
        </p:nvSpPr>
        <p:spPr bwMode="black">
          <a:xfrm>
            <a:off x="5977700" y="4703139"/>
            <a:ext cx="510258" cy="919740"/>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
        <p:nvSpPr>
          <p:cNvPr id="11" name="Freeform 79"/>
          <p:cNvSpPr>
            <a:spLocks noEditPoints="1"/>
          </p:cNvSpPr>
          <p:nvPr/>
        </p:nvSpPr>
        <p:spPr bwMode="black">
          <a:xfrm>
            <a:off x="6762228" y="4703139"/>
            <a:ext cx="510258" cy="919740"/>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109697" tIns="54845" rIns="109697" bIns="54845" numCol="1" anchor="t" anchorCtr="0" compatLnSpc="1">
            <a:prstTxWarp prst="textNoShape">
              <a:avLst/>
            </a:prstTxWarp>
          </a:bodyPr>
          <a:lstStyle/>
          <a:p>
            <a:endParaRPr lang="en-US" sz="2100" dirty="0">
              <a:solidFill>
                <a:srgbClr val="292929"/>
              </a:solidFill>
            </a:endParaRPr>
          </a:p>
        </p:txBody>
      </p:sp>
    </p:spTree>
    <p:extLst>
      <p:ext uri="{BB962C8B-B14F-4D97-AF65-F5344CB8AC3E}">
        <p14:creationId xmlns:p14="http://schemas.microsoft.com/office/powerpoint/2010/main" val="3408350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1000"/>
                            </p:stCondLst>
                            <p:childTnLst>
                              <p:par>
                                <p:cTn id="25" presetID="19" presetClass="emph" presetSubtype="0" fill="remove" grpId="1" nodeType="afterEffect">
                                  <p:stCondLst>
                                    <p:cond delay="0"/>
                                  </p:stCondLst>
                                  <p:childTnLst>
                                    <p:animClr clrSpc="rgb" dir="cw">
                                      <p:cBhvr override="childStyle">
                                        <p:cTn id="26" dur="2000" fill="hold"/>
                                        <p:tgtEl>
                                          <p:spTgt spid="8"/>
                                        </p:tgtEl>
                                        <p:attrNameLst>
                                          <p:attrName>style.color</p:attrName>
                                        </p:attrNameLst>
                                      </p:cBhvr>
                                      <p:to>
                                        <a:schemeClr val="accent1"/>
                                      </p:to>
                                    </p:animClr>
                                    <p:animClr clrSpc="rgb" dir="cw">
                                      <p:cBhvr>
                                        <p:cTn id="27" dur="2000" fill="hold"/>
                                        <p:tgtEl>
                                          <p:spTgt spid="8"/>
                                        </p:tgtEl>
                                        <p:attrNameLst>
                                          <p:attrName>fillcolor</p:attrName>
                                        </p:attrNameLst>
                                      </p:cBhvr>
                                      <p:to>
                                        <a:schemeClr val="accent1"/>
                                      </p:to>
                                    </p:animClr>
                                    <p:set>
                                      <p:cBhvr>
                                        <p:cTn id="28" dur="2000" fill="hold"/>
                                        <p:tgtEl>
                                          <p:spTgt spid="8"/>
                                        </p:tgtEl>
                                        <p:attrNameLst>
                                          <p:attrName>fill.type</p:attrName>
                                        </p:attrNameLst>
                                      </p:cBhvr>
                                      <p:to>
                                        <p:strVal val="solid"/>
                                      </p:to>
                                    </p:set>
                                    <p:set>
                                      <p:cBhvr>
                                        <p:cTn id="29" dur="2000" fill="hold"/>
                                        <p:tgtEl>
                                          <p:spTgt spid="8"/>
                                        </p:tgtEl>
                                        <p:attrNameLst>
                                          <p:attrName>fill.on</p:attrName>
                                        </p:attrNameLst>
                                      </p:cBhvr>
                                      <p:to>
                                        <p:strVal val="true"/>
                                      </p:to>
                                    </p:se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par>
                                <p:cTn id="34" presetID="22" presetClass="entr" presetSubtype="1"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up)">
                                      <p:cBhvr>
                                        <p:cTn id="36" dur="500"/>
                                        <p:tgtEl>
                                          <p:spTgt spid="26"/>
                                        </p:tgtEl>
                                      </p:cBhvr>
                                    </p:animEffect>
                                  </p:childTnLst>
                                </p:cTn>
                              </p:par>
                            </p:childTnLst>
                          </p:cTn>
                        </p:par>
                        <p:par>
                          <p:cTn id="37" fill="hold">
                            <p:stCondLst>
                              <p:cond delay="3500"/>
                            </p:stCondLst>
                            <p:childTnLst>
                              <p:par>
                                <p:cTn id="38" presetID="19" presetClass="emph" presetSubtype="0" fill="remove" grpId="0" nodeType="afterEffect">
                                  <p:stCondLst>
                                    <p:cond delay="0"/>
                                  </p:stCondLst>
                                  <p:childTnLst>
                                    <p:animClr clrSpc="rgb" dir="cw">
                                      <p:cBhvr override="childStyle">
                                        <p:cTn id="39" dur="2000" fill="hold"/>
                                        <p:tgtEl>
                                          <p:spTgt spid="9"/>
                                        </p:tgtEl>
                                        <p:attrNameLst>
                                          <p:attrName>style.color</p:attrName>
                                        </p:attrNameLst>
                                      </p:cBhvr>
                                      <p:to>
                                        <a:schemeClr val="accent1"/>
                                      </p:to>
                                    </p:animClr>
                                    <p:animClr clrSpc="rgb" dir="cw">
                                      <p:cBhvr>
                                        <p:cTn id="40" dur="2000" fill="hold"/>
                                        <p:tgtEl>
                                          <p:spTgt spid="9"/>
                                        </p:tgtEl>
                                        <p:attrNameLst>
                                          <p:attrName>fillcolor</p:attrName>
                                        </p:attrNameLst>
                                      </p:cBhvr>
                                      <p:to>
                                        <a:schemeClr val="accent1"/>
                                      </p:to>
                                    </p:animClr>
                                    <p:set>
                                      <p:cBhvr>
                                        <p:cTn id="41" dur="2000" fill="hold"/>
                                        <p:tgtEl>
                                          <p:spTgt spid="9"/>
                                        </p:tgtEl>
                                        <p:attrNameLst>
                                          <p:attrName>fill.type</p:attrName>
                                        </p:attrNameLst>
                                      </p:cBhvr>
                                      <p:to>
                                        <p:strVal val="solid"/>
                                      </p:to>
                                    </p:set>
                                    <p:set>
                                      <p:cBhvr>
                                        <p:cTn id="42" dur="2000" fill="hold"/>
                                        <p:tgtEl>
                                          <p:spTgt spid="9"/>
                                        </p:tgtEl>
                                        <p:attrNameLst>
                                          <p:attrName>fill.on</p:attrName>
                                        </p:attrNameLst>
                                      </p:cBhvr>
                                      <p:to>
                                        <p:strVal val="true"/>
                                      </p:to>
                                    </p:set>
                                  </p:childTnLst>
                                </p:cTn>
                              </p:par>
                              <p:par>
                                <p:cTn id="43" presetID="19" presetClass="emph" presetSubtype="0" fill="remove" grpId="0" nodeType="withEffect">
                                  <p:stCondLst>
                                    <p:cond delay="0"/>
                                  </p:stCondLst>
                                  <p:childTnLst>
                                    <p:animClr clrSpc="rgb" dir="cw">
                                      <p:cBhvr override="childStyle">
                                        <p:cTn id="44" dur="2000" fill="hold"/>
                                        <p:tgtEl>
                                          <p:spTgt spid="11"/>
                                        </p:tgtEl>
                                        <p:attrNameLst>
                                          <p:attrName>style.color</p:attrName>
                                        </p:attrNameLst>
                                      </p:cBhvr>
                                      <p:to>
                                        <a:schemeClr val="accent1"/>
                                      </p:to>
                                    </p:animClr>
                                    <p:animClr clrSpc="rgb" dir="cw">
                                      <p:cBhvr>
                                        <p:cTn id="45" dur="2000" fill="hold"/>
                                        <p:tgtEl>
                                          <p:spTgt spid="11"/>
                                        </p:tgtEl>
                                        <p:attrNameLst>
                                          <p:attrName>fillcolor</p:attrName>
                                        </p:attrNameLst>
                                      </p:cBhvr>
                                      <p:to>
                                        <a:schemeClr val="accent1"/>
                                      </p:to>
                                    </p:animClr>
                                    <p:set>
                                      <p:cBhvr>
                                        <p:cTn id="46" dur="2000" fill="hold"/>
                                        <p:tgtEl>
                                          <p:spTgt spid="11"/>
                                        </p:tgtEl>
                                        <p:attrNameLst>
                                          <p:attrName>fill.type</p:attrName>
                                        </p:attrNameLst>
                                      </p:cBhvr>
                                      <p:to>
                                        <p:strVal val="solid"/>
                                      </p:to>
                                    </p:set>
                                    <p:set>
                                      <p:cBhvr>
                                        <p:cTn id="47" dur="2000" fill="hold"/>
                                        <p:tgtEl>
                                          <p:spTgt spid="11"/>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right)">
                                      <p:cBhvr>
                                        <p:cTn id="52" dur="10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childTnLst>
                          </p:cTn>
                        </p:par>
                        <p:par>
                          <p:cTn id="65" fill="hold">
                            <p:stCondLst>
                              <p:cond delay="1000"/>
                            </p:stCondLst>
                            <p:childTnLst>
                              <p:par>
                                <p:cTn id="66" presetID="22" presetClass="entr" presetSubtype="1" fill="hold"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up)">
                                      <p:cBhvr>
                                        <p:cTn id="68" dur="500"/>
                                        <p:tgtEl>
                                          <p:spTgt spid="39"/>
                                        </p:tgtEl>
                                      </p:cBhvr>
                                    </p:animEffect>
                                  </p:childTnLst>
                                </p:cTn>
                              </p:par>
                              <p:par>
                                <p:cTn id="69" presetID="22" presetClass="entr" presetSubtype="1" fill="hold"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up)">
                                      <p:cBhvr>
                                        <p:cTn id="71" dur="500"/>
                                        <p:tgtEl>
                                          <p:spTgt spid="36"/>
                                        </p:tgtEl>
                                      </p:cBhvr>
                                    </p:animEffect>
                                  </p:childTnLst>
                                </p:cTn>
                              </p:par>
                            </p:childTnLst>
                          </p:cTn>
                        </p:par>
                        <p:par>
                          <p:cTn id="72" fill="hold">
                            <p:stCondLst>
                              <p:cond delay="1500"/>
                            </p:stCondLst>
                            <p:childTnLst>
                              <p:par>
                                <p:cTn id="73" presetID="19" presetClass="emph" presetSubtype="0" fill="remove" grpId="0" nodeType="afterEffect">
                                  <p:stCondLst>
                                    <p:cond delay="0"/>
                                  </p:stCondLst>
                                  <p:childTnLst>
                                    <p:animClr clrSpc="rgb" dir="cw">
                                      <p:cBhvr override="childStyle">
                                        <p:cTn id="74" dur="2000" fill="hold"/>
                                        <p:tgtEl>
                                          <p:spTgt spid="20"/>
                                        </p:tgtEl>
                                        <p:attrNameLst>
                                          <p:attrName>style.color</p:attrName>
                                        </p:attrNameLst>
                                      </p:cBhvr>
                                      <p:to>
                                        <a:schemeClr val="accent1"/>
                                      </p:to>
                                    </p:animClr>
                                    <p:animClr clrSpc="rgb" dir="cw">
                                      <p:cBhvr>
                                        <p:cTn id="75" dur="2000" fill="hold"/>
                                        <p:tgtEl>
                                          <p:spTgt spid="20"/>
                                        </p:tgtEl>
                                        <p:attrNameLst>
                                          <p:attrName>fillcolor</p:attrName>
                                        </p:attrNameLst>
                                      </p:cBhvr>
                                      <p:to>
                                        <a:schemeClr val="accent1"/>
                                      </p:to>
                                    </p:animClr>
                                    <p:set>
                                      <p:cBhvr>
                                        <p:cTn id="76" dur="2000" fill="hold"/>
                                        <p:tgtEl>
                                          <p:spTgt spid="20"/>
                                        </p:tgtEl>
                                        <p:attrNameLst>
                                          <p:attrName>fill.type</p:attrName>
                                        </p:attrNameLst>
                                      </p:cBhvr>
                                      <p:to>
                                        <p:strVal val="solid"/>
                                      </p:to>
                                    </p:set>
                                    <p:set>
                                      <p:cBhvr>
                                        <p:cTn id="77" dur="2000" fill="hold"/>
                                        <p:tgtEl>
                                          <p:spTgt spid="20"/>
                                        </p:tgtEl>
                                        <p:attrNameLst>
                                          <p:attrName>fill.on</p:attrName>
                                        </p:attrNameLst>
                                      </p:cBhvr>
                                      <p:to>
                                        <p:strVal val="true"/>
                                      </p:to>
                                    </p:set>
                                  </p:childTnLst>
                                </p:cTn>
                              </p:par>
                              <p:par>
                                <p:cTn id="78" presetID="19" presetClass="emph" presetSubtype="0" fill="remove" grpId="0" nodeType="withEffect">
                                  <p:stCondLst>
                                    <p:cond delay="0"/>
                                  </p:stCondLst>
                                  <p:childTnLst>
                                    <p:animClr clrSpc="rgb" dir="cw">
                                      <p:cBhvr override="childStyle">
                                        <p:cTn id="79" dur="2000" fill="hold"/>
                                        <p:tgtEl>
                                          <p:spTgt spid="18"/>
                                        </p:tgtEl>
                                        <p:attrNameLst>
                                          <p:attrName>style.color</p:attrName>
                                        </p:attrNameLst>
                                      </p:cBhvr>
                                      <p:to>
                                        <a:schemeClr val="accent1"/>
                                      </p:to>
                                    </p:animClr>
                                    <p:animClr clrSpc="rgb" dir="cw">
                                      <p:cBhvr>
                                        <p:cTn id="80" dur="2000" fill="hold"/>
                                        <p:tgtEl>
                                          <p:spTgt spid="18"/>
                                        </p:tgtEl>
                                        <p:attrNameLst>
                                          <p:attrName>fillcolor</p:attrName>
                                        </p:attrNameLst>
                                      </p:cBhvr>
                                      <p:to>
                                        <a:schemeClr val="accent1"/>
                                      </p:to>
                                    </p:animClr>
                                    <p:set>
                                      <p:cBhvr>
                                        <p:cTn id="81" dur="2000" fill="hold"/>
                                        <p:tgtEl>
                                          <p:spTgt spid="18"/>
                                        </p:tgtEl>
                                        <p:attrNameLst>
                                          <p:attrName>fill.type</p:attrName>
                                        </p:attrNameLst>
                                      </p:cBhvr>
                                      <p:to>
                                        <p:strVal val="solid"/>
                                      </p:to>
                                    </p:set>
                                    <p:set>
                                      <p:cBhvr>
                                        <p:cTn id="82" dur="2000" fill="hold"/>
                                        <p:tgtEl>
                                          <p:spTgt spid="18"/>
                                        </p:tgtEl>
                                        <p:attrNameLst>
                                          <p:attrName>fill.on</p:attrName>
                                        </p:attrNameLst>
                                      </p:cBhvr>
                                      <p:to>
                                        <p:strVal val="true"/>
                                      </p:to>
                                    </p:set>
                                  </p:childTnLst>
                                </p:cTn>
                              </p:par>
                              <p:par>
                                <p:cTn id="83" presetID="19" presetClass="emph" presetSubtype="0" fill="remove" grpId="0" nodeType="withEffect">
                                  <p:stCondLst>
                                    <p:cond delay="0"/>
                                  </p:stCondLst>
                                  <p:childTnLst>
                                    <p:animClr clrSpc="rgb" dir="cw">
                                      <p:cBhvr override="childStyle">
                                        <p:cTn id="84" dur="2000" fill="hold"/>
                                        <p:tgtEl>
                                          <p:spTgt spid="21"/>
                                        </p:tgtEl>
                                        <p:attrNameLst>
                                          <p:attrName>style.color</p:attrName>
                                        </p:attrNameLst>
                                      </p:cBhvr>
                                      <p:to>
                                        <a:schemeClr val="accent1"/>
                                      </p:to>
                                    </p:animClr>
                                    <p:animClr clrSpc="rgb" dir="cw">
                                      <p:cBhvr>
                                        <p:cTn id="85" dur="2000" fill="hold"/>
                                        <p:tgtEl>
                                          <p:spTgt spid="21"/>
                                        </p:tgtEl>
                                        <p:attrNameLst>
                                          <p:attrName>fillcolor</p:attrName>
                                        </p:attrNameLst>
                                      </p:cBhvr>
                                      <p:to>
                                        <a:schemeClr val="accent1"/>
                                      </p:to>
                                    </p:animClr>
                                    <p:set>
                                      <p:cBhvr>
                                        <p:cTn id="86" dur="2000" fill="hold"/>
                                        <p:tgtEl>
                                          <p:spTgt spid="21"/>
                                        </p:tgtEl>
                                        <p:attrNameLst>
                                          <p:attrName>fill.type</p:attrName>
                                        </p:attrNameLst>
                                      </p:cBhvr>
                                      <p:to>
                                        <p:strVal val="solid"/>
                                      </p:to>
                                    </p:set>
                                    <p:set>
                                      <p:cBhvr>
                                        <p:cTn id="87" dur="2000" fill="hold"/>
                                        <p:tgtEl>
                                          <p:spTgt spid="2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2" grpId="0" animBg="1"/>
      <p:bldP spid="13" grpId="0" animBg="1"/>
      <p:bldP spid="16" grpId="0" animBg="1"/>
      <p:bldP spid="17" grpId="0" animBg="1"/>
      <p:bldP spid="19" grpId="0" animBg="1"/>
      <p:bldP spid="21" grpId="0" animBg="1"/>
      <p:bldP spid="18" grpId="0" animBg="1"/>
      <p:bldP spid="20" grpId="0" animBg="1"/>
      <p:bldP spid="8" grpId="0" animBg="1"/>
      <p:bldP spid="8" grpId="1" animBg="1"/>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CDN Nodes (8 Data Centers)</a:t>
            </a:r>
            <a:endParaRPr lang="en-US" dirty="0"/>
          </a:p>
        </p:txBody>
      </p:sp>
      <p:sp>
        <p:nvSpPr>
          <p:cNvPr id="3" name="Rectangle 2"/>
          <p:cNvSpPr/>
          <p:nvPr/>
        </p:nvSpPr>
        <p:spPr>
          <a:xfrm>
            <a:off x="309070" y="6409113"/>
            <a:ext cx="8525860" cy="369332"/>
          </a:xfrm>
          <a:prstGeom prst="rect">
            <a:avLst/>
          </a:prstGeom>
        </p:spPr>
        <p:txBody>
          <a:bodyPr wrap="square">
            <a:spAutoFit/>
          </a:bodyPr>
          <a:lstStyle/>
          <a:p>
            <a:r>
              <a:rPr lang="en-US" dirty="0" smtClean="0"/>
              <a:t>Image credit: http</a:t>
            </a:r>
            <a:r>
              <a:rPr lang="en-US" dirty="0"/>
              <a:t>://</a:t>
            </a:r>
            <a:r>
              <a:rPr lang="en-US" b="1" dirty="0"/>
              <a:t>wely-lau.net</a:t>
            </a:r>
            <a:r>
              <a:rPr lang="en-US" dirty="0"/>
              <a:t>/2012/05/10/an-introduction-to-windows-azure-part-2/</a:t>
            </a:r>
          </a:p>
        </p:txBody>
      </p:sp>
      <p:pic>
        <p:nvPicPr>
          <p:cNvPr id="2050" name="Picture 2" descr="http://acloudyplace.com/wp-content/uploads/2012/02/azureintro2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530" y="1423620"/>
            <a:ext cx="8221365" cy="4275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620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Need a temporary</a:t>
            </a:r>
            <a:r>
              <a:rPr lang="en-US" sz="3200" b="1" dirty="0" smtClean="0">
                <a:solidFill>
                  <a:schemeClr val="tx2"/>
                </a:solidFill>
              </a:rPr>
              <a:t>[?]</a:t>
            </a:r>
            <a:r>
              <a:rPr lang="en-US" b="1" dirty="0" smtClean="0">
                <a:solidFill>
                  <a:schemeClr val="tx2"/>
                </a:solidFill>
              </a:rPr>
              <a:t> </a:t>
            </a:r>
            <a:r>
              <a:rPr lang="en-US" b="1" dirty="0" err="1" smtClean="0">
                <a:solidFill>
                  <a:schemeClr val="tx2"/>
                </a:solidFill>
              </a:rPr>
              <a:t>dev</a:t>
            </a:r>
            <a:r>
              <a:rPr lang="en-US" b="1" dirty="0" smtClean="0">
                <a:solidFill>
                  <a:schemeClr val="tx2"/>
                </a:solidFill>
              </a:rPr>
              <a:t> environment</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b="1" baseline="30000" dirty="0">
                <a:solidFill>
                  <a:schemeClr val="tx2"/>
                </a:solidFill>
                <a:sym typeface="Webdings"/>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6855865" cy="2667915"/>
          </a:xfrm>
          <a:prstGeom prst="rect">
            <a:avLst/>
          </a:prstGeom>
          <a:solidFill>
            <a:schemeClr val="accent1">
              <a:lumMod val="40000"/>
              <a:lumOff val="60000"/>
            </a:schemeClr>
          </a:solidFill>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Hire a Short-term Contractor</a:t>
            </a:r>
          </a:p>
          <a:p>
            <a:pPr marL="571500" indent="-571500" algn="l">
              <a:buFont typeface="Arial" panose="020B0604020202020204" pitchFamily="34" charset="0"/>
              <a:buChar char="•"/>
            </a:pPr>
            <a:r>
              <a:rPr lang="en-US" sz="3600" b="1" dirty="0" smtClean="0">
                <a:solidFill>
                  <a:schemeClr val="tx2"/>
                </a:solidFill>
              </a:rPr>
              <a:t>Need to test on fresh OS</a:t>
            </a:r>
          </a:p>
          <a:p>
            <a:pPr marL="571500" indent="-571500" algn="l">
              <a:buFont typeface="Arial" panose="020B0604020202020204" pitchFamily="34" charset="0"/>
              <a:buChar char="•"/>
            </a:pPr>
            <a:r>
              <a:rPr lang="en-US" sz="3600" b="1" dirty="0" err="1" smtClean="0">
                <a:solidFill>
                  <a:schemeClr val="tx2"/>
                </a:solidFill>
              </a:rPr>
              <a:t>Dev</a:t>
            </a:r>
            <a:r>
              <a:rPr lang="en-US" sz="3600" b="1" dirty="0" smtClean="0">
                <a:solidFill>
                  <a:schemeClr val="tx2"/>
                </a:solidFill>
              </a:rPr>
              <a:t> on </a:t>
            </a:r>
            <a:r>
              <a:rPr lang="en-US" sz="3600" b="1" dirty="0" err="1" smtClean="0">
                <a:solidFill>
                  <a:schemeClr val="tx2"/>
                </a:solidFill>
              </a:rPr>
              <a:t>vaca</a:t>
            </a:r>
            <a:r>
              <a:rPr lang="en-US" sz="3600" b="1" dirty="0" smtClean="0">
                <a:solidFill>
                  <a:schemeClr val="tx2"/>
                </a:solidFill>
              </a:rPr>
              <a:t> needs to debug</a:t>
            </a:r>
            <a:endParaRPr lang="en-US" sz="3600" b="1" dirty="0">
              <a:solidFill>
                <a:schemeClr val="tx2"/>
              </a:solidFill>
            </a:endParaRPr>
          </a:p>
          <a:p>
            <a:pPr marL="571500" indent="-571500" algn="l">
              <a:buFont typeface="Arial" panose="020B0604020202020204" pitchFamily="34" charset="0"/>
              <a:buChar char="•"/>
            </a:pPr>
            <a:r>
              <a:rPr lang="en-US" sz="3600" b="1" dirty="0" smtClean="0">
                <a:solidFill>
                  <a:schemeClr val="tx2"/>
                </a:solidFill>
              </a:rPr>
              <a:t>Or “just </a:t>
            </a:r>
            <a:r>
              <a:rPr lang="en-US" sz="3600" b="1" dirty="0">
                <a:solidFill>
                  <a:schemeClr val="tx2"/>
                </a:solidFill>
              </a:rPr>
              <a:t>because</a:t>
            </a:r>
            <a:r>
              <a:rPr lang="en-US" sz="3600" b="1" dirty="0" smtClean="0">
                <a:solidFill>
                  <a:schemeClr val="tx2"/>
                </a:solidFill>
              </a:rPr>
              <a:t>”…</a:t>
            </a:r>
          </a:p>
          <a:p>
            <a:pPr marL="571500" indent="-571500" algn="l">
              <a:buFont typeface="Arial" panose="020B0604020202020204" pitchFamily="34" charset="0"/>
              <a:buChar char="•"/>
            </a:pPr>
            <a:r>
              <a:rPr lang="en-US" sz="3600" b="1" dirty="0">
                <a:solidFill>
                  <a:schemeClr val="accent2"/>
                </a:solidFill>
              </a:rPr>
              <a:t>Give a talk or give </a:t>
            </a:r>
            <a:r>
              <a:rPr lang="en-US" sz="3600" b="1" dirty="0" smtClean="0">
                <a:solidFill>
                  <a:schemeClr val="accent2"/>
                </a:solidFill>
              </a:rPr>
              <a:t>demos</a:t>
            </a:r>
            <a:endParaRPr lang="en-US" sz="3600" b="1" dirty="0">
              <a:solidFill>
                <a:schemeClr val="accent2"/>
              </a:solidFill>
            </a:endParaRPr>
          </a:p>
        </p:txBody>
      </p:sp>
    </p:spTree>
    <p:extLst>
      <p:ext uri="{BB962C8B-B14F-4D97-AF65-F5344CB8AC3E}">
        <p14:creationId xmlns:p14="http://schemas.microsoft.com/office/powerpoint/2010/main" val="289618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circle(in)">
                                      <p:cBhvr>
                                        <p:cTn id="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Windows Azure Virtual Machines</a:t>
            </a:r>
          </a:p>
          <a:p>
            <a:r>
              <a:rPr lang="en-US" dirty="0" smtClean="0"/>
              <a:t>with </a:t>
            </a:r>
            <a:r>
              <a:rPr lang="en-US" dirty="0" smtClean="0">
                <a:hlinkClick r:id="rId2"/>
              </a:rPr>
              <a:t>MSDN Benefits</a:t>
            </a:r>
            <a:endParaRPr lang="en-US" dirty="0" smtClean="0"/>
          </a:p>
          <a:p>
            <a:r>
              <a:rPr lang="en-US" dirty="0" smtClean="0"/>
              <a:t>(The meta-demo </a:t>
            </a:r>
            <a:r>
              <a:rPr lang="en-US" dirty="0" smtClean="0">
                <a:sym typeface="Wingdings" panose="05000000000000000000" pitchFamily="2" charset="2"/>
              </a:rPr>
              <a:t></a:t>
            </a:r>
            <a:r>
              <a:rPr lang="en-US" dirty="0" smtClean="0"/>
              <a:t>)</a:t>
            </a:r>
          </a:p>
        </p:txBody>
      </p:sp>
    </p:spTree>
    <p:extLst>
      <p:ext uri="{BB962C8B-B14F-4D97-AF65-F5344CB8AC3E}">
        <p14:creationId xmlns:p14="http://schemas.microsoft.com/office/powerpoint/2010/main" val="3795770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770" y="79555"/>
            <a:ext cx="8229600" cy="413907"/>
          </a:xfrm>
        </p:spPr>
        <p:txBody>
          <a:bodyPr>
            <a:normAutofit fontScale="90000"/>
          </a:bodyPr>
          <a:lstStyle/>
          <a:p>
            <a:r>
              <a:rPr lang="en-US" dirty="0" smtClean="0"/>
              <a:t>download_blob_to_file.py</a:t>
            </a:r>
            <a:endParaRPr lang="en-US" dirty="0"/>
          </a:p>
        </p:txBody>
      </p:sp>
      <p:sp>
        <p:nvSpPr>
          <p:cNvPr id="3" name="Content Placeholder 2"/>
          <p:cNvSpPr>
            <a:spLocks noGrp="1"/>
          </p:cNvSpPr>
          <p:nvPr>
            <p:ph idx="1"/>
          </p:nvPr>
        </p:nvSpPr>
        <p:spPr>
          <a:xfrm>
            <a:off x="4575" y="688545"/>
            <a:ext cx="9139425" cy="6169455"/>
          </a:xfrm>
        </p:spPr>
        <p:txBody>
          <a:bodyPr>
            <a:normAutofit/>
          </a:bodyPr>
          <a:lstStyle/>
          <a:p>
            <a:pPr marL="0" indent="0">
              <a:buNone/>
            </a:pPr>
            <a:r>
              <a:rPr lang="en-US" dirty="0"/>
              <a:t>from </a:t>
            </a:r>
            <a:r>
              <a:rPr lang="en-US" b="1" dirty="0" err="1"/>
              <a:t>azure.storage</a:t>
            </a:r>
            <a:r>
              <a:rPr lang="en-US" dirty="0"/>
              <a:t> import </a:t>
            </a:r>
            <a:r>
              <a:rPr lang="en-US" dirty="0" smtClean="0"/>
              <a:t>*</a:t>
            </a:r>
          </a:p>
          <a:p>
            <a:pPr marL="0" indent="0">
              <a:buNone/>
            </a:pPr>
            <a:endParaRPr lang="en-US" dirty="0"/>
          </a:p>
          <a:p>
            <a:pPr marL="0" indent="0">
              <a:buNone/>
            </a:pPr>
            <a:r>
              <a:rPr lang="en-US" dirty="0" err="1" smtClean="0"/>
              <a:t>blob_service</a:t>
            </a:r>
            <a:r>
              <a:rPr lang="en-US" dirty="0" smtClean="0"/>
              <a:t> </a:t>
            </a:r>
            <a:r>
              <a:rPr lang="en-US" dirty="0"/>
              <a:t>= </a:t>
            </a:r>
            <a:r>
              <a:rPr lang="en-US" b="1" dirty="0" err="1" smtClean="0"/>
              <a:t>BlobService</a:t>
            </a:r>
            <a:r>
              <a:rPr lang="en-US" dirty="0" smtClean="0"/>
              <a:t>(</a:t>
            </a:r>
            <a:br>
              <a:rPr lang="en-US" dirty="0" smtClean="0"/>
            </a:br>
            <a:r>
              <a:rPr lang="en-US" dirty="0" smtClean="0"/>
              <a:t>         </a:t>
            </a:r>
            <a:r>
              <a:rPr lang="en-US" dirty="0" err="1" smtClean="0"/>
              <a:t>account_name</a:t>
            </a:r>
            <a:r>
              <a:rPr lang="en-US" dirty="0" smtClean="0"/>
              <a:t> =  </a:t>
            </a:r>
            <a:r>
              <a:rPr lang="en-US" dirty="0" err="1" smtClean="0"/>
              <a:t>az_storage_account_name</a:t>
            </a:r>
            <a:r>
              <a:rPr lang="en-US" dirty="0"/>
              <a:t>, </a:t>
            </a:r>
            <a:r>
              <a:rPr lang="en-US" dirty="0" smtClean="0"/>
              <a:t/>
            </a:r>
            <a:br>
              <a:rPr lang="en-US" dirty="0" smtClean="0"/>
            </a:br>
            <a:r>
              <a:rPr lang="en-US" dirty="0" smtClean="0"/>
              <a:t>         </a:t>
            </a:r>
            <a:r>
              <a:rPr lang="en-US" dirty="0" err="1" smtClean="0"/>
              <a:t>account_key</a:t>
            </a:r>
            <a:r>
              <a:rPr lang="en-US" dirty="0" smtClean="0"/>
              <a:t> = </a:t>
            </a:r>
            <a:r>
              <a:rPr lang="en-US" dirty="0" err="1" smtClean="0"/>
              <a:t>az_storage_account_key</a:t>
            </a:r>
            <a:r>
              <a:rPr lang="en-US" dirty="0" smtClean="0"/>
              <a:t>)</a:t>
            </a:r>
          </a:p>
          <a:p>
            <a:pPr marL="0" indent="0">
              <a:buNone/>
            </a:pPr>
            <a:endParaRPr lang="en-US" b="1" dirty="0" smtClean="0"/>
          </a:p>
          <a:p>
            <a:pPr marL="0" indent="0">
              <a:buNone/>
            </a:pPr>
            <a:r>
              <a:rPr lang="en-US" dirty="0" smtClean="0"/>
              <a:t>stream </a:t>
            </a:r>
            <a:r>
              <a:rPr lang="en-US" dirty="0"/>
              <a:t>= </a:t>
            </a:r>
            <a:r>
              <a:rPr lang="en-US" b="1" dirty="0" err="1" smtClean="0"/>
              <a:t>blob_service.get_blob</a:t>
            </a:r>
            <a:r>
              <a:rPr lang="en-US" dirty="0" smtClean="0"/>
              <a:t>(</a:t>
            </a:r>
            <a:br>
              <a:rPr lang="en-US" dirty="0" smtClean="0"/>
            </a:br>
            <a:r>
              <a:rPr lang="en-US" dirty="0" smtClean="0"/>
              <a:t>          </a:t>
            </a:r>
            <a:r>
              <a:rPr lang="en-US" dirty="0" err="1" smtClean="0"/>
              <a:t>blob_container_name</a:t>
            </a:r>
            <a:r>
              <a:rPr lang="en-US" dirty="0"/>
              <a:t>, </a:t>
            </a:r>
            <a:r>
              <a:rPr lang="en-US" dirty="0" err="1"/>
              <a:t>blob_name</a:t>
            </a:r>
            <a:r>
              <a:rPr lang="en-US" dirty="0"/>
              <a:t>)</a:t>
            </a:r>
          </a:p>
          <a:p>
            <a:pPr marL="0" indent="0">
              <a:buNone/>
            </a:pPr>
            <a:r>
              <a:rPr lang="en-US" dirty="0" smtClean="0"/>
              <a:t>with </a:t>
            </a:r>
            <a:r>
              <a:rPr lang="en-US" dirty="0"/>
              <a:t>open(</a:t>
            </a:r>
            <a:r>
              <a:rPr lang="en-US" dirty="0" err="1"/>
              <a:t>file_path</a:t>
            </a:r>
            <a:r>
              <a:rPr lang="en-US" dirty="0"/>
              <a:t>, 'w') as f</a:t>
            </a:r>
            <a:r>
              <a:rPr lang="en-US" dirty="0" smtClean="0"/>
              <a:t>:</a:t>
            </a:r>
          </a:p>
          <a:p>
            <a:pPr marL="0" indent="0">
              <a:buNone/>
            </a:pPr>
            <a:r>
              <a:rPr lang="en-US" dirty="0" smtClean="0"/>
              <a:t>          </a:t>
            </a:r>
            <a:r>
              <a:rPr lang="en-US" dirty="0" err="1"/>
              <a:t>f.write</a:t>
            </a:r>
            <a:r>
              <a:rPr lang="en-US" dirty="0"/>
              <a:t>(stream</a:t>
            </a:r>
            <a:r>
              <a:rPr lang="en-US" dirty="0" smtClean="0"/>
              <a:t>)</a:t>
            </a:r>
          </a:p>
        </p:txBody>
      </p:sp>
    </p:spTree>
    <p:extLst>
      <p:ext uri="{BB962C8B-B14F-4D97-AF65-F5344CB8AC3E}">
        <p14:creationId xmlns:p14="http://schemas.microsoft.com/office/powerpoint/2010/main" val="19173371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Too </a:t>
            </a:r>
            <a:r>
              <a:rPr lang="en-US" b="1" dirty="0">
                <a:solidFill>
                  <a:schemeClr val="tx2"/>
                </a:solidFill>
              </a:rPr>
              <a:t>many usernames &amp; </a:t>
            </a:r>
            <a:r>
              <a:rPr lang="en-US" b="1" dirty="0" smtClean="0">
                <a:solidFill>
                  <a:schemeClr val="tx2"/>
                </a:solidFill>
              </a:rPr>
              <a:t>passwords</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b="1" baseline="30000" dirty="0">
                <a:solidFill>
                  <a:schemeClr val="tx2"/>
                </a:solidFill>
                <a:sym typeface="Webdings"/>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6855865" cy="266791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Internal apps</a:t>
            </a:r>
          </a:p>
          <a:p>
            <a:pPr marL="571500" indent="-571500" algn="l">
              <a:buFont typeface="Arial" panose="020B0604020202020204" pitchFamily="34" charset="0"/>
              <a:buChar char="•"/>
            </a:pPr>
            <a:r>
              <a:rPr lang="en-US" sz="3600" b="1" dirty="0" smtClean="0">
                <a:solidFill>
                  <a:schemeClr val="tx2"/>
                </a:solidFill>
              </a:rPr>
              <a:t>Our customer-facing app requires custom username</a:t>
            </a:r>
          </a:p>
          <a:p>
            <a:pPr marL="571500" indent="-571500" algn="l">
              <a:buFont typeface="Arial" panose="020B0604020202020204" pitchFamily="34" charset="0"/>
              <a:buChar char="•"/>
            </a:pPr>
            <a:r>
              <a:rPr lang="en-US" sz="3600" b="1" dirty="0" smtClean="0">
                <a:solidFill>
                  <a:schemeClr val="tx2"/>
                </a:solidFill>
              </a:rPr>
              <a:t>Our </a:t>
            </a:r>
            <a:r>
              <a:rPr lang="en-US" sz="3600" b="1" dirty="0" err="1" smtClean="0">
                <a:solidFill>
                  <a:schemeClr val="tx2"/>
                </a:solidFill>
              </a:rPr>
              <a:t>dev</a:t>
            </a:r>
            <a:r>
              <a:rPr lang="en-US" sz="3600" b="1" dirty="0" smtClean="0">
                <a:solidFill>
                  <a:schemeClr val="tx2"/>
                </a:solidFill>
              </a:rPr>
              <a:t> tools are guilty too</a:t>
            </a:r>
            <a:endParaRPr lang="en-US" sz="3600" b="1" dirty="0">
              <a:solidFill>
                <a:schemeClr val="tx2"/>
              </a:solidFill>
            </a:endParaRPr>
          </a:p>
        </p:txBody>
      </p:sp>
    </p:spTree>
    <p:extLst>
      <p:ext uri="{BB962C8B-B14F-4D97-AF65-F5344CB8AC3E}">
        <p14:creationId xmlns:p14="http://schemas.microsoft.com/office/powerpoint/2010/main" val="159198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Federated Authentication</a:t>
            </a:r>
          </a:p>
          <a:p>
            <a:r>
              <a:rPr lang="en-US" dirty="0" smtClean="0"/>
              <a:t>ASP.NET + WAAD</a:t>
            </a:r>
          </a:p>
        </p:txBody>
      </p:sp>
    </p:spTree>
    <p:extLst>
      <p:ext uri="{BB962C8B-B14F-4D97-AF65-F5344CB8AC3E}">
        <p14:creationId xmlns:p14="http://schemas.microsoft.com/office/powerpoint/2010/main" val="979734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I have a startup or want to learn</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b="1" i="1" baseline="30000" dirty="0" smtClean="0">
                <a:solidFill>
                  <a:schemeClr val="tx2"/>
                </a:solidFill>
                <a:sym typeface="Webdings"/>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6855865" cy="2667915"/>
          </a:xfrm>
          <a:prstGeom prst="rect">
            <a:avLst/>
          </a:prstGeom>
          <a:solidFill>
            <a:schemeClr val="accent1">
              <a:lumMod val="40000"/>
              <a:lumOff val="60000"/>
            </a:schemeClr>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Join </a:t>
            </a:r>
            <a:r>
              <a:rPr lang="en-US" sz="3600" b="1" dirty="0" err="1" smtClean="0">
                <a:solidFill>
                  <a:schemeClr val="tx2"/>
                </a:solidFill>
                <a:hlinkClick r:id="rId3"/>
              </a:rPr>
              <a:t>BizSpark</a:t>
            </a:r>
            <a:r>
              <a:rPr lang="en-US" sz="3600" b="1" dirty="0" smtClean="0">
                <a:solidFill>
                  <a:schemeClr val="tx2"/>
                </a:solidFill>
              </a:rPr>
              <a:t> (Microsoft) or </a:t>
            </a:r>
            <a:r>
              <a:rPr lang="en-US" sz="3600" b="1" dirty="0" smtClean="0">
                <a:solidFill>
                  <a:schemeClr val="tx2"/>
                </a:solidFill>
                <a:hlinkClick r:id="rId4"/>
              </a:rPr>
              <a:t>AWS Activate</a:t>
            </a:r>
            <a:r>
              <a:rPr lang="en-US" sz="3600" b="1" dirty="0" smtClean="0">
                <a:solidFill>
                  <a:schemeClr val="tx2"/>
                </a:solidFill>
              </a:rPr>
              <a:t> (Amazon)</a:t>
            </a:r>
          </a:p>
          <a:p>
            <a:pPr marL="571500" indent="-571500" algn="l">
              <a:buFont typeface="Arial" panose="020B0604020202020204" pitchFamily="34" charset="0"/>
              <a:buChar char="•"/>
            </a:pPr>
            <a:r>
              <a:rPr lang="en-US" sz="3600" b="1" dirty="0" smtClean="0">
                <a:solidFill>
                  <a:schemeClr val="tx2"/>
                </a:solidFill>
              </a:rPr>
              <a:t>Use the free tier or free trial</a:t>
            </a:r>
          </a:p>
          <a:p>
            <a:pPr marL="571500" indent="-571500" algn="l">
              <a:buFont typeface="Arial" panose="020B0604020202020204" pitchFamily="34" charset="0"/>
              <a:buChar char="•"/>
            </a:pPr>
            <a:r>
              <a:rPr lang="en-US" sz="3600" b="1" dirty="0" err="1" smtClean="0">
                <a:solidFill>
                  <a:schemeClr val="tx2"/>
                </a:solidFill>
              </a:rPr>
              <a:t>GitHub</a:t>
            </a:r>
            <a:r>
              <a:rPr lang="en-US" sz="3600" b="1" dirty="0" smtClean="0">
                <a:solidFill>
                  <a:schemeClr val="tx2"/>
                </a:solidFill>
              </a:rPr>
              <a:t> is free for open source</a:t>
            </a:r>
          </a:p>
          <a:p>
            <a:pPr marL="571500" indent="-571500" algn="l">
              <a:buFont typeface="Arial" panose="020B0604020202020204" pitchFamily="34" charset="0"/>
              <a:buChar char="•"/>
            </a:pPr>
            <a:r>
              <a:rPr lang="en-US" sz="3600" b="1" dirty="0" smtClean="0">
                <a:solidFill>
                  <a:schemeClr val="tx2"/>
                </a:solidFill>
              </a:rPr>
              <a:t>Apply “unused” </a:t>
            </a:r>
            <a:r>
              <a:rPr lang="en-US" sz="3600" b="1" dirty="0" smtClean="0">
                <a:solidFill>
                  <a:schemeClr val="tx2"/>
                </a:solidFill>
                <a:hlinkClick r:id="rId5"/>
              </a:rPr>
              <a:t>MSDN credits</a:t>
            </a:r>
            <a:r>
              <a:rPr lang="en-US" sz="3600" b="1" dirty="0" smtClean="0">
                <a:solidFill>
                  <a:schemeClr val="tx2"/>
                </a:solidFill>
              </a:rPr>
              <a:t>…</a:t>
            </a:r>
          </a:p>
          <a:p>
            <a:pPr marL="571500" indent="-571500" algn="l">
              <a:buFont typeface="Arial" panose="020B0604020202020204" pitchFamily="34" charset="0"/>
              <a:buChar char="•"/>
            </a:pPr>
            <a:r>
              <a:rPr lang="en-US" sz="3600" b="1" dirty="0" smtClean="0">
                <a:solidFill>
                  <a:schemeClr val="tx2"/>
                </a:solidFill>
              </a:rPr>
              <a:t>But even “full price” </a:t>
            </a:r>
            <a:r>
              <a:rPr lang="en-US" sz="3600" b="1" dirty="0" err="1" smtClean="0">
                <a:solidFill>
                  <a:schemeClr val="tx2"/>
                </a:solidFill>
              </a:rPr>
              <a:t>ain’t</a:t>
            </a:r>
            <a:r>
              <a:rPr lang="en-US" sz="3600" b="1" dirty="0" smtClean="0">
                <a:solidFill>
                  <a:schemeClr val="tx2"/>
                </a:solidFill>
              </a:rPr>
              <a:t> bad </a:t>
            </a:r>
            <a:r>
              <a:rPr lang="en-US" sz="1300" b="1" dirty="0" smtClean="0">
                <a:solidFill>
                  <a:schemeClr val="tx2"/>
                </a:solidFill>
                <a:hlinkClick r:id="rId6"/>
              </a:rPr>
              <a:t>azure</a:t>
            </a:r>
            <a:r>
              <a:rPr lang="en-US" sz="1300" b="1" dirty="0" smtClean="0">
                <a:solidFill>
                  <a:schemeClr val="tx2"/>
                </a:solidFill>
              </a:rPr>
              <a:t> </a:t>
            </a:r>
            <a:r>
              <a:rPr lang="en-US" sz="1300" b="1" dirty="0" err="1" smtClean="0">
                <a:solidFill>
                  <a:schemeClr val="tx2"/>
                </a:solidFill>
                <a:hlinkClick r:id="rId7"/>
              </a:rPr>
              <a:t>aws</a:t>
            </a:r>
            <a:endParaRPr lang="en-US" sz="3600" b="1" dirty="0">
              <a:solidFill>
                <a:schemeClr val="tx2"/>
              </a:solidFill>
            </a:endParaRP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86356" y="5408065"/>
            <a:ext cx="997774" cy="1413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66113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Customers complain about stability</a:t>
            </a:r>
            <a:endParaRPr lang="en-US" b="1" dirty="0">
              <a:solidFill>
                <a:schemeClr val="tx2"/>
              </a:solidFill>
            </a:endParaRPr>
          </a:p>
        </p:txBody>
      </p:sp>
      <p:sp>
        <p:nvSpPr>
          <p:cNvPr id="5" name="Title 1"/>
          <p:cNvSpPr txBox="1">
            <a:spLocks/>
          </p:cNvSpPr>
          <p:nvPr/>
        </p:nvSpPr>
        <p:spPr>
          <a:xfrm rot="21151857">
            <a:off x="-61215" y="253850"/>
            <a:ext cx="925525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world</a:t>
            </a:r>
            <a:endParaRPr lang="en-US" sz="3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496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495"/>
            <a:ext cx="8229600" cy="1143000"/>
          </a:xfrm>
        </p:spPr>
        <p:txBody>
          <a:bodyPr>
            <a:normAutofit fontScale="90000"/>
          </a:bodyPr>
          <a:lstStyle/>
          <a:p>
            <a:r>
              <a:rPr lang="en-US" dirty="0" smtClean="0"/>
              <a:t>Monitoring</a:t>
            </a:r>
            <a:br>
              <a:rPr lang="en-US" dirty="0" smtClean="0"/>
            </a:br>
            <a:r>
              <a:rPr lang="en-US" dirty="0" smtClean="0"/>
              <a:t>Alerting </a:t>
            </a:r>
            <a:br>
              <a:rPr lang="en-US" dirty="0" smtClean="0"/>
            </a:br>
            <a:r>
              <a:rPr lang="en-US" dirty="0" err="1" smtClean="0"/>
              <a:t>Autoscale</a:t>
            </a:r>
            <a:endParaRPr lang="en-US" dirty="0"/>
          </a:p>
        </p:txBody>
      </p:sp>
    </p:spTree>
    <p:extLst>
      <p:ext uri="{BB962C8B-B14F-4D97-AF65-F5344CB8AC3E}">
        <p14:creationId xmlns:p14="http://schemas.microsoft.com/office/powerpoint/2010/main" val="3090039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[your scenario here]</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 </a:t>
            </a:r>
            <a:r>
              <a:rPr lang="en-US" sz="3200" i="1" baseline="30000" dirty="0" smtClean="0">
                <a:effectLst>
                  <a:outerShdw blurRad="38100" dist="38100" dir="2700000" algn="tl">
                    <a:srgbClr val="000000">
                      <a:alpha val="43137"/>
                    </a:srgbClr>
                  </a:outerShdw>
                </a:effectLst>
                <a:sym typeface="Wingdings 2"/>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6855865" cy="266791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What’s left? </a:t>
            </a:r>
          </a:p>
          <a:p>
            <a:pPr marL="571500" indent="-571500" algn="l">
              <a:buFont typeface="Arial" panose="020B0604020202020204" pitchFamily="34" charset="0"/>
              <a:buChar char="•"/>
            </a:pPr>
            <a:r>
              <a:rPr lang="en-US" sz="3600" b="1" dirty="0" smtClean="0">
                <a:solidFill>
                  <a:schemeClr val="tx2"/>
                </a:solidFill>
              </a:rPr>
              <a:t>Questions?</a:t>
            </a:r>
            <a:endParaRPr lang="en-US" sz="3600" b="1" dirty="0">
              <a:solidFill>
                <a:schemeClr val="tx2"/>
              </a:solidFill>
            </a:endParaRPr>
          </a:p>
        </p:txBody>
      </p:sp>
    </p:spTree>
    <p:extLst>
      <p:ext uri="{BB962C8B-B14F-4D97-AF65-F5344CB8AC3E}">
        <p14:creationId xmlns:p14="http://schemas.microsoft.com/office/powerpoint/2010/main" val="231749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2820010"/>
            <a:ext cx="9139424" cy="1143000"/>
          </a:xfrm>
        </p:spPr>
        <p:txBody>
          <a:bodyPr>
            <a:noAutofit/>
          </a:bodyPr>
          <a:lstStyle/>
          <a:p>
            <a:r>
              <a:rPr lang="en-US" sz="8800" b="1" dirty="0" smtClean="0"/>
              <a:t>Show Credits/Cost &amp;</a:t>
            </a:r>
            <a:br>
              <a:rPr lang="en-US" sz="8800" b="1" dirty="0" smtClean="0"/>
            </a:br>
            <a:r>
              <a:rPr lang="en-US" sz="8800" b="1" dirty="0" smtClean="0"/>
              <a:t>Turn </a:t>
            </a:r>
            <a:r>
              <a:rPr lang="en-US" sz="8800" b="1" dirty="0" smtClean="0"/>
              <a:t>off Demo </a:t>
            </a:r>
            <a:r>
              <a:rPr lang="en-US" sz="8800" b="1" dirty="0" smtClean="0"/>
              <a:t>VM</a:t>
            </a:r>
            <a:endParaRPr lang="en-US" sz="8800" b="1" dirty="0"/>
          </a:p>
        </p:txBody>
      </p:sp>
    </p:spTree>
    <p:extLst>
      <p:ext uri="{BB962C8B-B14F-4D97-AF65-F5344CB8AC3E}">
        <p14:creationId xmlns:p14="http://schemas.microsoft.com/office/powerpoint/2010/main" val="28308207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a:solidFill>
                  <a:schemeClr val="tx2"/>
                </a:solidFill>
              </a:rPr>
              <a:t>Service [or app] needs </a:t>
            </a:r>
            <a:r>
              <a:rPr lang="en-US" b="1" dirty="0" smtClean="0">
                <a:solidFill>
                  <a:schemeClr val="tx2"/>
                </a:solidFill>
              </a:rPr>
              <a:t>to scale</a:t>
            </a:r>
            <a:endParaRPr lang="en-US" b="1" dirty="0">
              <a:solidFill>
                <a:schemeClr val="tx2"/>
              </a:solidFill>
            </a:endParaRPr>
          </a:p>
        </p:txBody>
      </p:sp>
      <p:sp>
        <p:nvSpPr>
          <p:cNvPr id="5" name="Title 1"/>
          <p:cNvSpPr txBox="1">
            <a:spLocks/>
          </p:cNvSpPr>
          <p:nvPr/>
        </p:nvSpPr>
        <p:spPr>
          <a:xfrm rot="21151857">
            <a:off x="-61215" y="253850"/>
            <a:ext cx="925525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world </a:t>
            </a:r>
            <a:r>
              <a:rPr lang="en-US" sz="3200" i="1" baseline="30000" dirty="0" smtClean="0">
                <a:effectLst>
                  <a:outerShdw blurRad="38100" dist="38100" dir="2700000" algn="tl">
                    <a:srgbClr val="000000">
                      <a:alpha val="43137"/>
                    </a:srgbClr>
                  </a:outerShdw>
                </a:effectLst>
              </a:rPr>
              <a:t>≠</a:t>
            </a:r>
            <a:endParaRPr lang="en-US" sz="3200" i="1" baseline="30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77210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chemeClr val="accent1">
              <a:lumMod val="40000"/>
              <a:lumOff val="60000"/>
            </a:schemeClr>
          </a:solidFill>
        </p:spPr>
        <p:txBody>
          <a:bodyPr/>
          <a:lstStyle/>
          <a:p>
            <a:r>
              <a:rPr lang="en-US" b="1" dirty="0" smtClean="0">
                <a:solidFill>
                  <a:schemeClr val="tx2"/>
                </a:solidFill>
              </a:rPr>
              <a:t>Service </a:t>
            </a:r>
            <a:r>
              <a:rPr lang="en-US" b="1" dirty="0">
                <a:solidFill>
                  <a:schemeClr val="tx2"/>
                </a:solidFill>
              </a:rPr>
              <a:t>[or app] needs to </a:t>
            </a:r>
            <a:r>
              <a:rPr lang="en-US" b="1" i="1" dirty="0">
                <a:solidFill>
                  <a:schemeClr val="tx2"/>
                </a:solidFill>
              </a:rPr>
              <a:t>really</a:t>
            </a:r>
            <a:r>
              <a:rPr lang="en-US" b="1" dirty="0">
                <a:solidFill>
                  <a:schemeClr val="tx2"/>
                </a:solidFill>
              </a:rPr>
              <a:t> </a:t>
            </a:r>
            <a:r>
              <a:rPr lang="en-US" b="1" dirty="0" smtClean="0">
                <a:solidFill>
                  <a:schemeClr val="tx2"/>
                </a:solidFill>
              </a:rPr>
              <a:t>scale</a:t>
            </a:r>
            <a:endParaRPr lang="en-US" b="1" dirty="0">
              <a:solidFill>
                <a:schemeClr val="tx2"/>
              </a:solidFill>
            </a:endParaRPr>
          </a:p>
        </p:txBody>
      </p:sp>
      <p:sp>
        <p:nvSpPr>
          <p:cNvPr id="5" name="Title 1"/>
          <p:cNvSpPr txBox="1">
            <a:spLocks/>
          </p:cNvSpPr>
          <p:nvPr/>
        </p:nvSpPr>
        <p:spPr>
          <a:xfrm rot="21151857">
            <a:off x="-251646" y="259625"/>
            <a:ext cx="9548005"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i="1" dirty="0" smtClean="0">
                <a:effectLst>
                  <a:outerShdw blurRad="38100" dist="38100" dir="2700000" algn="tl">
                    <a:srgbClr val="000000">
                      <a:alpha val="43137"/>
                    </a:srgbClr>
                  </a:outerShdw>
                </a:effectLst>
              </a:rPr>
              <a:t>Scenario that can actually happen in the real </a:t>
            </a:r>
            <a:r>
              <a:rPr lang="en-US" sz="3200" i="1" dirty="0">
                <a:effectLst>
                  <a:outerShdw blurRad="38100" dist="38100" dir="2700000" algn="tl">
                    <a:srgbClr val="000000">
                      <a:alpha val="43137"/>
                    </a:srgbClr>
                  </a:outerShdw>
                </a:effectLst>
              </a:rPr>
              <a:t>world</a:t>
            </a:r>
            <a:r>
              <a:rPr lang="en-US" sz="3200" i="1" baseline="30000" dirty="0">
                <a:effectLst>
                  <a:outerShdw blurRad="38100" dist="38100" dir="2700000" algn="tl">
                    <a:srgbClr val="000000">
                      <a:alpha val="43137"/>
                    </a:srgbClr>
                  </a:outerShdw>
                </a:effectLst>
              </a:rPr>
              <a:t> </a:t>
            </a:r>
            <a:r>
              <a:rPr lang="en-US" sz="3200" i="1" baseline="30000" dirty="0">
                <a:effectLst>
                  <a:outerShdw blurRad="38100" dist="38100" dir="2700000" algn="tl">
                    <a:srgbClr val="000000">
                      <a:alpha val="43137"/>
                    </a:srgbClr>
                  </a:outerShdw>
                </a:effectLst>
                <a:sym typeface="Wingdings 2"/>
              </a:rPr>
              <a:t></a:t>
            </a:r>
            <a:endParaRPr lang="en-US" sz="3200" i="1" baseline="30000" dirty="0">
              <a:effectLst>
                <a:outerShdw blurRad="38100" dist="38100" dir="2700000" algn="tl">
                  <a:srgbClr val="000000">
                    <a:alpha val="43137"/>
                  </a:srgbClr>
                </a:outerShdw>
              </a:effectLst>
            </a:endParaRPr>
          </a:p>
        </p:txBody>
      </p:sp>
      <p:sp>
        <p:nvSpPr>
          <p:cNvPr id="6" name="Title 1"/>
          <p:cNvSpPr txBox="1">
            <a:spLocks/>
          </p:cNvSpPr>
          <p:nvPr/>
        </p:nvSpPr>
        <p:spPr>
          <a:xfrm>
            <a:off x="1078280" y="4110530"/>
            <a:ext cx="6855865" cy="2667915"/>
          </a:xfrm>
          <a:prstGeom prst="rect">
            <a:avLst/>
          </a:prstGeom>
          <a:solidFill>
            <a:schemeClr val="accent1">
              <a:lumMod val="40000"/>
              <a:lumOff val="60000"/>
            </a:schemeClr>
          </a:solidFill>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anose="020B0604020202020204" pitchFamily="34" charset="0"/>
              <a:buChar char="•"/>
            </a:pPr>
            <a:r>
              <a:rPr lang="en-US" sz="3600" b="1" dirty="0" smtClean="0">
                <a:solidFill>
                  <a:schemeClr val="tx2"/>
                </a:solidFill>
              </a:rPr>
              <a:t>Cloud-Native</a:t>
            </a:r>
            <a:r>
              <a:rPr lang="en-US" sz="3600" b="1" smtClean="0">
                <a:solidFill>
                  <a:schemeClr val="tx2"/>
                </a:solidFill>
              </a:rPr>
              <a:t>: HA</a:t>
            </a:r>
            <a:r>
              <a:rPr lang="en-US" sz="3600" b="1" dirty="0" smtClean="0">
                <a:solidFill>
                  <a:schemeClr val="tx2"/>
                </a:solidFill>
              </a:rPr>
              <a:t>, high resource-efficiency, and high cost-efficiency</a:t>
            </a:r>
          </a:p>
          <a:p>
            <a:pPr marL="571500" indent="-571500" algn="l">
              <a:buFont typeface="Arial" panose="020B0604020202020204" pitchFamily="34" charset="0"/>
              <a:buChar char="•"/>
            </a:pPr>
            <a:r>
              <a:rPr lang="en-US" sz="3600" b="1" dirty="0" smtClean="0">
                <a:solidFill>
                  <a:schemeClr val="tx2"/>
                </a:solidFill>
              </a:rPr>
              <a:t>Impact is </a:t>
            </a:r>
            <a:r>
              <a:rPr lang="en-US" sz="3600" b="1" dirty="0" smtClean="0">
                <a:solidFill>
                  <a:srgbClr val="00B050"/>
                </a:solidFill>
              </a:rPr>
              <a:t>Architectural</a:t>
            </a:r>
          </a:p>
          <a:p>
            <a:pPr marL="571500" indent="-571500" algn="l">
              <a:buFont typeface="Arial" panose="020B0604020202020204" pitchFamily="34" charset="0"/>
              <a:buChar char="•"/>
            </a:pPr>
            <a:r>
              <a:rPr lang="en-US" sz="3600" b="1" dirty="0" smtClean="0">
                <a:solidFill>
                  <a:schemeClr val="tx2"/>
                </a:solidFill>
              </a:rPr>
              <a:t>Some patterns may help…</a:t>
            </a:r>
          </a:p>
        </p:txBody>
      </p:sp>
    </p:spTree>
    <p:extLst>
      <p:ext uri="{BB962C8B-B14F-4D97-AF65-F5344CB8AC3E}">
        <p14:creationId xmlns:p14="http://schemas.microsoft.com/office/powerpoint/2010/main" val="74051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8769" y="637348"/>
            <a:ext cx="7906806"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Windows Azure Compute Options</a:t>
            </a:r>
            <a:endParaRPr lang="en-US" sz="4400" dirty="0">
              <a:solidFill>
                <a:schemeClr val="tx1">
                  <a:alpha val="99000"/>
                </a:schemeClr>
              </a:solidFill>
            </a:endParaRPr>
          </a:p>
        </p:txBody>
      </p:sp>
      <p:sp>
        <p:nvSpPr>
          <p:cNvPr id="6" name="Content Placeholder 2"/>
          <p:cNvSpPr txBox="1">
            <a:spLocks/>
          </p:cNvSpPr>
          <p:nvPr/>
        </p:nvSpPr>
        <p:spPr>
          <a:xfrm>
            <a:off x="1414174" y="1793656"/>
            <a:ext cx="7729825" cy="2856167"/>
          </a:xfrm>
          <a:prstGeom prst="rect">
            <a:avLst/>
          </a:prstGeom>
        </p:spPr>
        <p:txBody>
          <a:bodyPr vert="horz" wrap="square"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pPr>
            <a:r>
              <a:rPr lang="en-US" sz="3200" dirty="0" err="1" smtClean="0"/>
              <a:t>Hadoop</a:t>
            </a:r>
            <a:r>
              <a:rPr lang="en-US" sz="3200" dirty="0" smtClean="0"/>
              <a:t> (</a:t>
            </a:r>
            <a:r>
              <a:rPr lang="en-US" sz="3200" dirty="0" err="1" smtClean="0"/>
              <a:t>HDInsight</a:t>
            </a:r>
            <a:r>
              <a:rPr lang="en-US" sz="3200" dirty="0" smtClean="0"/>
              <a:t>) – </a:t>
            </a:r>
            <a:r>
              <a:rPr lang="en-US" sz="3200" dirty="0"/>
              <a:t>specialized: </a:t>
            </a:r>
            <a:r>
              <a:rPr lang="en-US" sz="3200" dirty="0" smtClean="0"/>
              <a:t>big </a:t>
            </a:r>
            <a:r>
              <a:rPr lang="en-US" sz="3200" dirty="0"/>
              <a:t>data</a:t>
            </a:r>
          </a:p>
          <a:p>
            <a:pPr marL="346075" indent="-342900">
              <a:lnSpc>
                <a:spcPct val="100000"/>
              </a:lnSpc>
            </a:pPr>
            <a:r>
              <a:rPr lang="en-US" sz="3200" dirty="0"/>
              <a:t>Mobile Services – specialized: </a:t>
            </a:r>
            <a:r>
              <a:rPr lang="en-US" sz="3200" dirty="0" smtClean="0"/>
              <a:t>devices</a:t>
            </a:r>
            <a:endParaRPr lang="en-US" sz="3200" dirty="0"/>
          </a:p>
          <a:p>
            <a:pPr marL="346075" indent="-342900">
              <a:lnSpc>
                <a:spcPct val="100000"/>
              </a:lnSpc>
            </a:pPr>
            <a:r>
              <a:rPr lang="en-US" sz="3200" dirty="0" smtClean="0"/>
              <a:t>Virtual Machines – most flexible</a:t>
            </a:r>
          </a:p>
          <a:p>
            <a:pPr marL="346075" indent="-342900">
              <a:lnSpc>
                <a:spcPct val="100000"/>
              </a:lnSpc>
            </a:pPr>
            <a:r>
              <a:rPr lang="en-US" sz="3200" dirty="0" smtClean="0">
                <a:latin typeface="+mn-lt"/>
              </a:rPr>
              <a:t>Web Sites – most convenient</a:t>
            </a:r>
          </a:p>
          <a:p>
            <a:pPr marL="346075" indent="-342900">
              <a:lnSpc>
                <a:spcPct val="100000"/>
              </a:lnSpc>
            </a:pPr>
            <a:r>
              <a:rPr lang="en-US" sz="3200" dirty="0" smtClean="0">
                <a:latin typeface="+mn-lt"/>
              </a:rPr>
              <a:t>Cloud Services – most scalable, most efficient</a:t>
            </a:r>
          </a:p>
        </p:txBody>
      </p:sp>
      <p:pic>
        <p:nvPicPr>
          <p:cNvPr id="7" name="Picture 6"/>
          <p:cNvPicPr>
            <a:picLocks noChangeAspect="1"/>
          </p:cNvPicPr>
          <p:nvPr/>
        </p:nvPicPr>
        <p:blipFill>
          <a:blip r:embed="rId3"/>
          <a:stretch>
            <a:fillRect/>
          </a:stretch>
        </p:blipFill>
        <p:spPr>
          <a:xfrm>
            <a:off x="613565" y="4139590"/>
            <a:ext cx="639290" cy="530708"/>
          </a:xfrm>
          <a:prstGeom prst="rect">
            <a:avLst/>
          </a:prstGeom>
        </p:spPr>
      </p:pic>
      <p:pic>
        <p:nvPicPr>
          <p:cNvPr id="9" name="Picture 8"/>
          <p:cNvPicPr>
            <a:picLocks noChangeAspect="1"/>
          </p:cNvPicPr>
          <p:nvPr/>
        </p:nvPicPr>
        <p:blipFill>
          <a:blip r:embed="rId4"/>
          <a:stretch>
            <a:fillRect/>
          </a:stretch>
        </p:blipFill>
        <p:spPr>
          <a:xfrm>
            <a:off x="701793" y="3530151"/>
            <a:ext cx="568258" cy="558639"/>
          </a:xfrm>
          <a:prstGeom prst="rect">
            <a:avLst/>
          </a:prstGeom>
        </p:spPr>
      </p:pic>
      <p:pic>
        <p:nvPicPr>
          <p:cNvPr id="10" name="Picture 9"/>
          <p:cNvPicPr>
            <a:picLocks noChangeAspect="1"/>
          </p:cNvPicPr>
          <p:nvPr/>
        </p:nvPicPr>
        <p:blipFill>
          <a:blip r:embed="rId5"/>
          <a:stretch>
            <a:fillRect/>
          </a:stretch>
        </p:blipFill>
        <p:spPr>
          <a:xfrm>
            <a:off x="701793" y="2978819"/>
            <a:ext cx="568258" cy="516741"/>
          </a:xfrm>
          <a:prstGeom prst="rect">
            <a:avLst/>
          </a:prstGeom>
        </p:spPr>
      </p:pic>
      <p:pic>
        <p:nvPicPr>
          <p:cNvPr id="11" name="Picture 10"/>
          <p:cNvPicPr>
            <a:picLocks noChangeAspect="1"/>
          </p:cNvPicPr>
          <p:nvPr/>
        </p:nvPicPr>
        <p:blipFill>
          <a:blip r:embed="rId6"/>
          <a:stretch>
            <a:fillRect/>
          </a:stretch>
        </p:blipFill>
        <p:spPr>
          <a:xfrm>
            <a:off x="728398" y="1758690"/>
            <a:ext cx="541653" cy="545472"/>
          </a:xfrm>
          <a:prstGeom prst="rect">
            <a:avLst/>
          </a:prstGeom>
        </p:spPr>
      </p:pic>
      <p:pic>
        <p:nvPicPr>
          <p:cNvPr id="12" name="Picture 11"/>
          <p:cNvPicPr>
            <a:picLocks noChangeAspect="1"/>
          </p:cNvPicPr>
          <p:nvPr/>
        </p:nvPicPr>
        <p:blipFill>
          <a:blip r:embed="rId7"/>
          <a:stretch>
            <a:fillRect/>
          </a:stretch>
        </p:blipFill>
        <p:spPr>
          <a:xfrm>
            <a:off x="778278" y="2318911"/>
            <a:ext cx="390200" cy="621690"/>
          </a:xfrm>
          <a:prstGeom prst="rect">
            <a:avLst/>
          </a:prstGeom>
        </p:spPr>
      </p:pic>
      <p:sp>
        <p:nvSpPr>
          <p:cNvPr id="2" name="Rounded Rectangle 1"/>
          <p:cNvSpPr/>
          <p:nvPr/>
        </p:nvSpPr>
        <p:spPr bwMode="auto">
          <a:xfrm>
            <a:off x="491520" y="4025290"/>
            <a:ext cx="8470105" cy="787993"/>
          </a:xfrm>
          <a:prstGeom prst="roundRect">
            <a:avLst/>
          </a:prstGeom>
          <a:solidFill>
            <a:schemeClr val="accent4">
              <a:lumMod val="40000"/>
              <a:lumOff val="60000"/>
              <a:alpha val="41000"/>
            </a:schemeClr>
          </a:solidFill>
          <a:ln w="41275">
            <a:solidFill>
              <a:srgbClr val="FF0000"/>
            </a:solidFill>
            <a:beve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234997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91227" y="637348"/>
            <a:ext cx="6758123"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1089025" algn="l"/>
              </a:tabLst>
            </a:pPr>
            <a:r>
              <a:rPr lang="en-US" sz="4400" dirty="0" smtClean="0">
                <a:solidFill>
                  <a:schemeClr val="tx1">
                    <a:alpha val="99000"/>
                  </a:schemeClr>
                </a:solidFill>
              </a:rPr>
              <a:t>Traditional Architecture (“SOA”)</a:t>
            </a:r>
            <a:endParaRPr lang="en-US" sz="4400" dirty="0">
              <a:solidFill>
                <a:schemeClr val="tx1">
                  <a:alpha val="99000"/>
                </a:schemeClr>
              </a:solidFill>
            </a:endParaRPr>
          </a:p>
        </p:txBody>
      </p:sp>
      <p:pic>
        <p:nvPicPr>
          <p:cNvPr id="8" name="Picture 7"/>
          <p:cNvPicPr>
            <a:picLocks noChangeAspect="1"/>
          </p:cNvPicPr>
          <p:nvPr/>
        </p:nvPicPr>
        <p:blipFill>
          <a:blip r:embed="rId3"/>
          <a:stretch>
            <a:fillRect/>
          </a:stretch>
        </p:blipFill>
        <p:spPr>
          <a:xfrm>
            <a:off x="718906" y="660804"/>
            <a:ext cx="474577" cy="434629"/>
          </a:xfrm>
          <a:prstGeom prst="rect">
            <a:avLst/>
          </a:prstGeom>
        </p:spPr>
      </p:pic>
      <p:pic>
        <p:nvPicPr>
          <p:cNvPr id="10" name="Picture 9"/>
          <p:cNvPicPr>
            <a:picLocks noChangeAspect="1"/>
          </p:cNvPicPr>
          <p:nvPr/>
        </p:nvPicPr>
        <p:blipFill>
          <a:blip r:embed="rId4"/>
          <a:stretch>
            <a:fillRect/>
          </a:stretch>
        </p:blipFill>
        <p:spPr>
          <a:xfrm>
            <a:off x="4087826" y="2230837"/>
            <a:ext cx="1586966" cy="1459203"/>
          </a:xfrm>
          <a:prstGeom prst="rect">
            <a:avLst/>
          </a:prstGeom>
        </p:spPr>
      </p:pic>
      <p:pic>
        <p:nvPicPr>
          <p:cNvPr id="12" name="Picture 11"/>
          <p:cNvPicPr>
            <a:picLocks noChangeAspect="1"/>
          </p:cNvPicPr>
          <p:nvPr/>
        </p:nvPicPr>
        <p:blipFill>
          <a:blip r:embed="rId5"/>
          <a:stretch>
            <a:fillRect/>
          </a:stretch>
        </p:blipFill>
        <p:spPr>
          <a:xfrm>
            <a:off x="6762384" y="2230836"/>
            <a:ext cx="1586966" cy="1459203"/>
          </a:xfrm>
          <a:prstGeom prst="rect">
            <a:avLst/>
          </a:prstGeom>
        </p:spPr>
      </p:pic>
      <p:pic>
        <p:nvPicPr>
          <p:cNvPr id="18" name="Picture 17"/>
          <p:cNvPicPr>
            <a:picLocks noChangeAspect="1"/>
          </p:cNvPicPr>
          <p:nvPr/>
        </p:nvPicPr>
        <p:blipFill>
          <a:blip r:embed="rId6"/>
          <a:stretch>
            <a:fillRect/>
          </a:stretch>
        </p:blipFill>
        <p:spPr>
          <a:xfrm>
            <a:off x="539449" y="2201437"/>
            <a:ext cx="1577293" cy="1118479"/>
          </a:xfrm>
          <a:prstGeom prst="rect">
            <a:avLst/>
          </a:prstGeom>
        </p:spPr>
      </p:pic>
      <p:pic>
        <p:nvPicPr>
          <p:cNvPr id="19" name="Picture 18"/>
          <p:cNvPicPr>
            <a:picLocks noChangeAspect="1"/>
          </p:cNvPicPr>
          <p:nvPr/>
        </p:nvPicPr>
        <p:blipFill>
          <a:blip r:embed="rId7"/>
          <a:stretch>
            <a:fillRect/>
          </a:stretch>
        </p:blipFill>
        <p:spPr>
          <a:xfrm>
            <a:off x="80413" y="2884303"/>
            <a:ext cx="379662" cy="434630"/>
          </a:xfrm>
          <a:prstGeom prst="rect">
            <a:avLst/>
          </a:prstGeom>
        </p:spPr>
      </p:pic>
      <p:sp>
        <p:nvSpPr>
          <p:cNvPr id="2" name="Right Arrow 1"/>
          <p:cNvSpPr/>
          <p:nvPr/>
        </p:nvSpPr>
        <p:spPr bwMode="auto">
          <a:xfrm>
            <a:off x="1591227" y="2751624"/>
            <a:ext cx="702190" cy="217315"/>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pic>
        <p:nvPicPr>
          <p:cNvPr id="20" name="Picture 19"/>
          <p:cNvPicPr>
            <a:picLocks noChangeAspect="1"/>
          </p:cNvPicPr>
          <p:nvPr/>
        </p:nvPicPr>
        <p:blipFill>
          <a:blip r:embed="rId8"/>
          <a:stretch>
            <a:fillRect/>
          </a:stretch>
        </p:blipFill>
        <p:spPr>
          <a:xfrm>
            <a:off x="3783498" y="2549118"/>
            <a:ext cx="369116" cy="160127"/>
          </a:xfrm>
          <a:prstGeom prst="rect">
            <a:avLst/>
          </a:prstGeom>
        </p:spPr>
      </p:pic>
      <p:pic>
        <p:nvPicPr>
          <p:cNvPr id="21" name="Picture 20"/>
          <p:cNvPicPr>
            <a:picLocks noChangeAspect="1"/>
          </p:cNvPicPr>
          <p:nvPr/>
        </p:nvPicPr>
        <p:blipFill>
          <a:blip r:embed="rId9"/>
          <a:stretch>
            <a:fillRect/>
          </a:stretch>
        </p:blipFill>
        <p:spPr>
          <a:xfrm>
            <a:off x="2459573" y="2437392"/>
            <a:ext cx="1201163" cy="876358"/>
          </a:xfrm>
          <a:prstGeom prst="rect">
            <a:avLst/>
          </a:prstGeom>
        </p:spPr>
      </p:pic>
      <p:pic>
        <p:nvPicPr>
          <p:cNvPr id="22" name="Picture 21"/>
          <p:cNvPicPr>
            <a:picLocks noChangeAspect="1"/>
          </p:cNvPicPr>
          <p:nvPr/>
        </p:nvPicPr>
        <p:blipFill>
          <a:blip r:embed="rId10"/>
          <a:stretch>
            <a:fillRect/>
          </a:stretch>
        </p:blipFill>
        <p:spPr>
          <a:xfrm>
            <a:off x="354613" y="2130138"/>
            <a:ext cx="326931" cy="503255"/>
          </a:xfrm>
          <a:prstGeom prst="rect">
            <a:avLst/>
          </a:prstGeom>
        </p:spPr>
      </p:pic>
      <p:pic>
        <p:nvPicPr>
          <p:cNvPr id="23" name="Picture 22"/>
          <p:cNvPicPr>
            <a:picLocks noChangeAspect="1"/>
          </p:cNvPicPr>
          <p:nvPr/>
        </p:nvPicPr>
        <p:blipFill>
          <a:blip r:embed="rId11"/>
          <a:stretch>
            <a:fillRect/>
          </a:stretch>
        </p:blipFill>
        <p:spPr>
          <a:xfrm>
            <a:off x="460075" y="3567165"/>
            <a:ext cx="442939" cy="446067"/>
          </a:xfrm>
          <a:prstGeom prst="rect">
            <a:avLst/>
          </a:prstGeom>
        </p:spPr>
      </p:pic>
      <p:pic>
        <p:nvPicPr>
          <p:cNvPr id="24" name="Picture 23"/>
          <p:cNvPicPr>
            <a:picLocks noChangeAspect="1"/>
          </p:cNvPicPr>
          <p:nvPr/>
        </p:nvPicPr>
        <p:blipFill>
          <a:blip r:embed="rId8"/>
          <a:stretch>
            <a:fillRect/>
          </a:stretch>
        </p:blipFill>
        <p:spPr>
          <a:xfrm>
            <a:off x="6447256" y="2565038"/>
            <a:ext cx="369116" cy="160127"/>
          </a:xfrm>
          <a:prstGeom prst="rect">
            <a:avLst/>
          </a:prstGeom>
        </p:spPr>
      </p:pic>
      <p:sp>
        <p:nvSpPr>
          <p:cNvPr id="25" name="Right Arrow 24"/>
          <p:cNvSpPr/>
          <p:nvPr/>
        </p:nvSpPr>
        <p:spPr bwMode="auto">
          <a:xfrm>
            <a:off x="5422128" y="2751624"/>
            <a:ext cx="702190" cy="217315"/>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sp>
        <p:nvSpPr>
          <p:cNvPr id="27" name="TextBox 26"/>
          <p:cNvSpPr txBox="1"/>
          <p:nvPr/>
        </p:nvSpPr>
        <p:spPr>
          <a:xfrm>
            <a:off x="3958625" y="4256758"/>
            <a:ext cx="1716167" cy="369332"/>
          </a:xfrm>
          <a:prstGeom prst="rect">
            <a:avLst/>
          </a:prstGeom>
          <a:noFill/>
        </p:spPr>
        <p:txBody>
          <a:bodyPr wrap="square" rtlCol="0">
            <a:spAutoFit/>
          </a:bodyPr>
          <a:lstStyle/>
          <a:p>
            <a:pPr algn="ctr"/>
            <a:r>
              <a:rPr lang="en-US" dirty="0" smtClean="0"/>
              <a:t>Web Tier</a:t>
            </a:r>
            <a:endParaRPr lang="en-US" dirty="0"/>
          </a:p>
        </p:txBody>
      </p:sp>
      <p:sp>
        <p:nvSpPr>
          <p:cNvPr id="28" name="TextBox 27"/>
          <p:cNvSpPr txBox="1"/>
          <p:nvPr/>
        </p:nvSpPr>
        <p:spPr>
          <a:xfrm>
            <a:off x="2088698" y="4256758"/>
            <a:ext cx="1889859" cy="646331"/>
          </a:xfrm>
          <a:prstGeom prst="rect">
            <a:avLst/>
          </a:prstGeom>
          <a:noFill/>
        </p:spPr>
        <p:txBody>
          <a:bodyPr wrap="square" rtlCol="0">
            <a:spAutoFit/>
          </a:bodyPr>
          <a:lstStyle/>
          <a:p>
            <a:pPr algn="ctr"/>
            <a:r>
              <a:rPr lang="en-US" dirty="0" smtClean="0"/>
              <a:t>Load </a:t>
            </a:r>
            <a:br>
              <a:rPr lang="en-US" dirty="0" smtClean="0"/>
            </a:br>
            <a:r>
              <a:rPr lang="en-US" dirty="0" smtClean="0"/>
              <a:t>Balancer</a:t>
            </a:r>
            <a:endParaRPr lang="en-US" dirty="0"/>
          </a:p>
        </p:txBody>
      </p:sp>
      <p:sp>
        <p:nvSpPr>
          <p:cNvPr id="29" name="TextBox 28"/>
          <p:cNvSpPr txBox="1"/>
          <p:nvPr/>
        </p:nvSpPr>
        <p:spPr>
          <a:xfrm>
            <a:off x="6633183" y="4256758"/>
            <a:ext cx="1716167" cy="369332"/>
          </a:xfrm>
          <a:prstGeom prst="rect">
            <a:avLst/>
          </a:prstGeom>
          <a:noFill/>
        </p:spPr>
        <p:txBody>
          <a:bodyPr wrap="square" rtlCol="0">
            <a:spAutoFit/>
          </a:bodyPr>
          <a:lstStyle/>
          <a:p>
            <a:pPr algn="ctr"/>
            <a:r>
              <a:rPr lang="en-US" dirty="0" smtClean="0"/>
              <a:t>Service Tier</a:t>
            </a:r>
            <a:endParaRPr lang="en-US" dirty="0"/>
          </a:p>
        </p:txBody>
      </p:sp>
      <p:pic>
        <p:nvPicPr>
          <p:cNvPr id="3074" name="Picture 2" descr="C:\Users\Bill\AppData\Local\Microsoft\Windows\INetCache\IE\CE2W3GSO\MC900434403[1].wm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60618" y="3219737"/>
            <a:ext cx="746018" cy="114092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Bill\AppData\Local\Microsoft\Windows\INetCache\IE\CE2W3GSO\MC900434403[1].wm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43699" y="1402537"/>
            <a:ext cx="746018" cy="114092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Bill\AppData\Local\Microsoft\Windows\INetCache\IE\CE2W3GSO\MC900434403[1].wm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936292" y="2801676"/>
            <a:ext cx="746018" cy="1140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848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074"/>
                                        </p:tgtEl>
                                        <p:attrNameLst>
                                          <p:attrName>style.visibility</p:attrName>
                                        </p:attrNameLst>
                                      </p:cBhvr>
                                      <p:to>
                                        <p:strVal val="visible"/>
                                      </p:to>
                                    </p:set>
                                    <p:animEffect transition="in" filter="circle(in)">
                                      <p:cBhvr>
                                        <p:cTn id="25" dur="2000"/>
                                        <p:tgtEl>
                                          <p:spTgt spid="3074"/>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circle(in)">
                                      <p:cBhvr>
                                        <p:cTn id="30" dur="20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circle(in)">
                                      <p:cBhvr>
                                        <p:cTn id="35"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prstClr val="black"/>
              <a:schemeClr val="bg2">
                <a:lumMod val="10000"/>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55684" y="440421"/>
            <a:ext cx="2300343" cy="2298361"/>
          </a:xfrm>
          <a:prstGeom prst="rect">
            <a:avLst/>
          </a:prstGeom>
        </p:spPr>
      </p:pic>
      <p:sp>
        <p:nvSpPr>
          <p:cNvPr id="5" name="Title 1"/>
          <p:cNvSpPr txBox="1">
            <a:spLocks/>
          </p:cNvSpPr>
          <p:nvPr/>
        </p:nvSpPr>
        <p:spPr>
          <a:xfrm>
            <a:off x="3285602" y="637348"/>
            <a:ext cx="5244833"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Cloud-Native Services</a:t>
            </a:r>
            <a:endParaRPr lang="en-US" sz="4400" dirty="0">
              <a:solidFill>
                <a:schemeClr val="tx1">
                  <a:alpha val="99000"/>
                </a:schemeClr>
              </a:solidFill>
            </a:endParaRPr>
          </a:p>
        </p:txBody>
      </p:sp>
      <p:sp>
        <p:nvSpPr>
          <p:cNvPr id="6" name="Content Placeholder 2"/>
          <p:cNvSpPr txBox="1">
            <a:spLocks/>
          </p:cNvSpPr>
          <p:nvPr/>
        </p:nvSpPr>
        <p:spPr>
          <a:xfrm>
            <a:off x="3277614" y="1793656"/>
            <a:ext cx="5557316" cy="4825937"/>
          </a:xfrm>
          <a:prstGeom prst="rect">
            <a:avLst/>
          </a:prstGeom>
        </p:spPr>
        <p:txBody>
          <a:bodyPr vert="horz" wrap="square"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pPr>
            <a:r>
              <a:rPr lang="en-US" sz="3200" dirty="0" smtClean="0">
                <a:latin typeface="+mn-lt"/>
              </a:rPr>
              <a:t>Build highly scalable apps and services</a:t>
            </a:r>
          </a:p>
          <a:p>
            <a:pPr marL="346075" indent="-342900">
              <a:lnSpc>
                <a:spcPct val="100000"/>
              </a:lnSpc>
            </a:pPr>
            <a:r>
              <a:rPr lang="en-US" sz="3200" dirty="0" smtClean="0">
                <a:latin typeface="+mn-lt"/>
              </a:rPr>
              <a:t>Multi-tier, multi-instance architectures</a:t>
            </a:r>
          </a:p>
          <a:p>
            <a:pPr marL="346075" indent="-342900">
              <a:lnSpc>
                <a:spcPct val="100000"/>
              </a:lnSpc>
            </a:pPr>
            <a:r>
              <a:rPr lang="en-US" sz="3200" dirty="0" smtClean="0">
                <a:latin typeface="+mn-lt"/>
              </a:rPr>
              <a:t>Can be combined with other compute services</a:t>
            </a:r>
          </a:p>
          <a:p>
            <a:pPr marL="346075" indent="-342900">
              <a:lnSpc>
                <a:spcPct val="100000"/>
              </a:lnSpc>
            </a:pPr>
            <a:r>
              <a:rPr lang="en-US" sz="3200" b="1" dirty="0" smtClean="0">
                <a:latin typeface="+mn-lt"/>
              </a:rPr>
              <a:t>Maintain stateless nodes &amp; horizontal scaling approach</a:t>
            </a:r>
          </a:p>
          <a:p>
            <a:pPr marL="346075" indent="-342900">
              <a:lnSpc>
                <a:spcPct val="100000"/>
              </a:lnSpc>
            </a:pPr>
            <a:r>
              <a:rPr lang="en-US" sz="3200" dirty="0" smtClean="0"/>
              <a:t>Automatable management</a:t>
            </a:r>
            <a:endParaRPr lang="en-US" sz="3200" dirty="0"/>
          </a:p>
        </p:txBody>
      </p:sp>
      <p:pic>
        <p:nvPicPr>
          <p:cNvPr id="7" name="Picture 6"/>
          <p:cNvPicPr>
            <a:picLocks noChangeAspect="1"/>
          </p:cNvPicPr>
          <p:nvPr/>
        </p:nvPicPr>
        <p:blipFill>
          <a:blip r:embed="rId5"/>
          <a:stretch>
            <a:fillRect/>
          </a:stretch>
        </p:blipFill>
        <p:spPr>
          <a:xfrm>
            <a:off x="732611" y="3042464"/>
            <a:ext cx="2277505" cy="1909012"/>
          </a:xfrm>
          <a:prstGeom prst="rect">
            <a:avLst/>
          </a:prstGeom>
        </p:spPr>
      </p:pic>
    </p:spTree>
    <p:extLst>
      <p:ext uri="{BB962C8B-B14F-4D97-AF65-F5344CB8AC3E}">
        <p14:creationId xmlns:p14="http://schemas.microsoft.com/office/powerpoint/2010/main" val="2091420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25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25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5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25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25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25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p:cNvSpPr txBox="1">
            <a:spLocks/>
          </p:cNvSpPr>
          <p:nvPr/>
        </p:nvSpPr>
        <p:spPr>
          <a:xfrm>
            <a:off x="1131534" y="637348"/>
            <a:ext cx="6932449"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lgn="ctr">
              <a:tabLst>
                <a:tab pos="1089025" algn="l"/>
              </a:tabLst>
            </a:pPr>
            <a:r>
              <a:rPr lang="en-US" sz="4400" dirty="0" smtClean="0">
                <a:solidFill>
                  <a:schemeClr val="tx1">
                    <a:alpha val="99000"/>
                  </a:schemeClr>
                </a:solidFill>
              </a:rPr>
              <a:t>Cloud Services</a:t>
            </a:r>
            <a:endParaRPr lang="en-US" sz="4400" dirty="0">
              <a:solidFill>
                <a:schemeClr val="tx1">
                  <a:alpha val="99000"/>
                </a:schemeClr>
              </a:solidFill>
            </a:endParaRPr>
          </a:p>
        </p:txBody>
      </p:sp>
      <p:sp>
        <p:nvSpPr>
          <p:cNvPr id="16" name="TextBox 15"/>
          <p:cNvSpPr txBox="1"/>
          <p:nvPr/>
        </p:nvSpPr>
        <p:spPr>
          <a:xfrm>
            <a:off x="810875" y="3404068"/>
            <a:ext cx="2651428" cy="2246769"/>
          </a:xfrm>
          <a:prstGeom prst="rect">
            <a:avLst/>
          </a:prstGeom>
          <a:noFill/>
        </p:spPr>
        <p:txBody>
          <a:bodyPr wrap="square" rtlCol="0">
            <a:spAutoFit/>
          </a:bodyPr>
          <a:lstStyle/>
          <a:p>
            <a:r>
              <a:rPr lang="en-US" sz="2800" dirty="0" smtClean="0"/>
              <a:t>Web Roles </a:t>
            </a:r>
          </a:p>
          <a:p>
            <a:pPr marL="342900" indent="-342900">
              <a:buFont typeface="Arial" panose="020B0604020202020204" pitchFamily="34" charset="0"/>
              <a:buChar char="•"/>
            </a:pPr>
            <a:r>
              <a:rPr lang="en-US" sz="2800" dirty="0" smtClean="0"/>
              <a:t>1+ types</a:t>
            </a:r>
          </a:p>
          <a:p>
            <a:pPr marL="342900" indent="-342900">
              <a:buFont typeface="Arial" panose="020B0604020202020204" pitchFamily="34" charset="0"/>
              <a:buChar char="•"/>
            </a:pPr>
            <a:r>
              <a:rPr lang="en-US" sz="2800" dirty="0" smtClean="0"/>
              <a:t>Windows Server </a:t>
            </a:r>
          </a:p>
          <a:p>
            <a:pPr marL="342900" indent="-342900">
              <a:buFont typeface="Arial" panose="020B0604020202020204" pitchFamily="34" charset="0"/>
              <a:buChar char="•"/>
            </a:pPr>
            <a:r>
              <a:rPr lang="en-US" sz="2800" dirty="0" smtClean="0"/>
              <a:t>Running IIS</a:t>
            </a:r>
            <a:endParaRPr lang="en-US" sz="2800" dirty="0"/>
          </a:p>
        </p:txBody>
      </p:sp>
      <p:pic>
        <p:nvPicPr>
          <p:cNvPr id="18" name="Picture 17"/>
          <p:cNvPicPr>
            <a:picLocks noChangeAspect="1"/>
          </p:cNvPicPr>
          <p:nvPr/>
        </p:nvPicPr>
        <p:blipFill>
          <a:blip r:embed="rId3"/>
          <a:stretch>
            <a:fillRect/>
          </a:stretch>
        </p:blipFill>
        <p:spPr>
          <a:xfrm>
            <a:off x="872721" y="1493093"/>
            <a:ext cx="1652639" cy="160611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9" name="Picture 18"/>
          <p:cNvPicPr>
            <a:picLocks noChangeAspect="1"/>
          </p:cNvPicPr>
          <p:nvPr/>
        </p:nvPicPr>
        <p:blipFill>
          <a:blip r:embed="rId4"/>
          <a:stretch>
            <a:fillRect/>
          </a:stretch>
        </p:blipFill>
        <p:spPr>
          <a:xfrm>
            <a:off x="6014461" y="1493094"/>
            <a:ext cx="1664404" cy="163141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0" name="Picture 19"/>
          <p:cNvPicPr>
            <a:picLocks noChangeAspect="1"/>
          </p:cNvPicPr>
          <p:nvPr/>
        </p:nvPicPr>
        <p:blipFill>
          <a:blip r:embed="rId5"/>
          <a:stretch>
            <a:fillRect/>
          </a:stretch>
        </p:blipFill>
        <p:spPr>
          <a:xfrm>
            <a:off x="3239144" y="1729926"/>
            <a:ext cx="971340" cy="1590977"/>
          </a:xfrm>
          <a:prstGeom prst="rect">
            <a:avLst/>
          </a:prstGeom>
        </p:spPr>
      </p:pic>
      <p:pic>
        <p:nvPicPr>
          <p:cNvPr id="21" name="Picture 20"/>
          <p:cNvPicPr>
            <a:picLocks noChangeAspect="1"/>
          </p:cNvPicPr>
          <p:nvPr/>
        </p:nvPicPr>
        <p:blipFill>
          <a:blip r:embed="rId6"/>
          <a:stretch>
            <a:fillRect/>
          </a:stretch>
        </p:blipFill>
        <p:spPr>
          <a:xfrm>
            <a:off x="4315382" y="1729924"/>
            <a:ext cx="869095" cy="1590979"/>
          </a:xfrm>
          <a:prstGeom prst="rect">
            <a:avLst/>
          </a:prstGeom>
        </p:spPr>
      </p:pic>
      <p:pic>
        <p:nvPicPr>
          <p:cNvPr id="22" name="Picture 21"/>
          <p:cNvPicPr>
            <a:picLocks noChangeAspect="1"/>
          </p:cNvPicPr>
          <p:nvPr/>
        </p:nvPicPr>
        <p:blipFill>
          <a:blip r:embed="rId7"/>
          <a:stretch>
            <a:fillRect/>
          </a:stretch>
        </p:blipFill>
        <p:spPr>
          <a:xfrm>
            <a:off x="557988" y="1804787"/>
            <a:ext cx="369116" cy="195525"/>
          </a:xfrm>
          <a:prstGeom prst="rect">
            <a:avLst/>
          </a:prstGeom>
        </p:spPr>
      </p:pic>
      <p:sp>
        <p:nvSpPr>
          <p:cNvPr id="24" name="TextBox 23"/>
          <p:cNvSpPr txBox="1"/>
          <p:nvPr/>
        </p:nvSpPr>
        <p:spPr>
          <a:xfrm>
            <a:off x="6054777" y="3404068"/>
            <a:ext cx="2651428" cy="2677656"/>
          </a:xfrm>
          <a:prstGeom prst="rect">
            <a:avLst/>
          </a:prstGeom>
          <a:noFill/>
        </p:spPr>
        <p:txBody>
          <a:bodyPr wrap="square" rtlCol="0">
            <a:spAutoFit/>
          </a:bodyPr>
          <a:lstStyle/>
          <a:p>
            <a:r>
              <a:rPr lang="en-US" sz="2800" dirty="0" smtClean="0"/>
              <a:t>Worker Roles </a:t>
            </a:r>
          </a:p>
          <a:p>
            <a:pPr marL="342900" indent="-342900">
              <a:buFont typeface="Arial" panose="020B0604020202020204" pitchFamily="34" charset="0"/>
              <a:buChar char="•"/>
            </a:pPr>
            <a:r>
              <a:rPr lang="en-US" sz="2800" dirty="0" smtClean="0"/>
              <a:t>1+ types</a:t>
            </a:r>
          </a:p>
          <a:p>
            <a:pPr marL="342900" indent="-342900">
              <a:buFont typeface="Arial" panose="020B0604020202020204" pitchFamily="34" charset="0"/>
              <a:buChar char="•"/>
            </a:pPr>
            <a:r>
              <a:rPr lang="en-US" sz="2800" dirty="0" smtClean="0"/>
              <a:t>Windows Server </a:t>
            </a:r>
          </a:p>
          <a:p>
            <a:pPr marL="342900" indent="-342900">
              <a:buFont typeface="Arial" panose="020B0604020202020204" pitchFamily="34" charset="0"/>
              <a:buChar char="•"/>
            </a:pPr>
            <a:r>
              <a:rPr lang="en-US" sz="2800" dirty="0" smtClean="0"/>
              <a:t>Could run Tomcat, etc.</a:t>
            </a:r>
            <a:endParaRPr lang="en-US" sz="2800" dirty="0"/>
          </a:p>
        </p:txBody>
      </p:sp>
      <p:sp>
        <p:nvSpPr>
          <p:cNvPr id="25" name="TextBox 24"/>
          <p:cNvSpPr txBox="1"/>
          <p:nvPr/>
        </p:nvSpPr>
        <p:spPr>
          <a:xfrm>
            <a:off x="2911506" y="3404068"/>
            <a:ext cx="3487464" cy="3108543"/>
          </a:xfrm>
          <a:prstGeom prst="rect">
            <a:avLst/>
          </a:prstGeom>
          <a:noFill/>
        </p:spPr>
        <p:txBody>
          <a:bodyPr wrap="square" rtlCol="0">
            <a:spAutoFit/>
          </a:bodyPr>
          <a:lstStyle/>
          <a:p>
            <a:r>
              <a:rPr lang="en-US" sz="2800" dirty="0" smtClean="0"/>
              <a:t>“Service Model”</a:t>
            </a:r>
          </a:p>
          <a:p>
            <a:pPr marL="342900" indent="-342900">
              <a:buFont typeface="Arial" panose="020B0604020202020204" pitchFamily="34" charset="0"/>
              <a:buChar char="•"/>
            </a:pPr>
            <a:r>
              <a:rPr lang="en-US" sz="2800" dirty="0" smtClean="0"/>
              <a:t>Deployment Package</a:t>
            </a:r>
          </a:p>
          <a:p>
            <a:pPr marL="342900" indent="-342900">
              <a:buFont typeface="Arial" panose="020B0604020202020204" pitchFamily="34" charset="0"/>
              <a:buChar char="•"/>
            </a:pPr>
            <a:r>
              <a:rPr lang="en-US" sz="2800" dirty="0" err="1" smtClean="0"/>
              <a:t>Config</a:t>
            </a:r>
            <a:r>
              <a:rPr lang="en-US" sz="2800" dirty="0" smtClean="0"/>
              <a:t>: VM size</a:t>
            </a:r>
            <a:r>
              <a:rPr lang="en-US" sz="2800" b="1" dirty="0" smtClean="0"/>
              <a:t>s </a:t>
            </a:r>
            <a:r>
              <a:rPr lang="en-US" sz="2800" dirty="0" smtClean="0"/>
              <a:t>&amp; instance counts, settings, endpoints, certs…</a:t>
            </a:r>
            <a:endParaRPr lang="en-US" sz="2800" dirty="0"/>
          </a:p>
        </p:txBody>
      </p:sp>
    </p:spTree>
    <p:extLst>
      <p:ext uri="{BB962C8B-B14F-4D97-AF65-F5344CB8AC3E}">
        <p14:creationId xmlns:p14="http://schemas.microsoft.com/office/powerpoint/2010/main" val="1197525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4"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437281" y="637348"/>
            <a:ext cx="5626702"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Reliable Queue Services</a:t>
            </a:r>
            <a:endParaRPr lang="en-US" sz="4400" dirty="0">
              <a:solidFill>
                <a:schemeClr val="tx1">
                  <a:alpha val="99000"/>
                </a:schemeClr>
              </a:solidFill>
            </a:endParaRPr>
          </a:p>
        </p:txBody>
      </p:sp>
      <p:pic>
        <p:nvPicPr>
          <p:cNvPr id="7" name="Picture 6"/>
          <p:cNvPicPr>
            <a:picLocks noChangeAspect="1"/>
          </p:cNvPicPr>
          <p:nvPr/>
        </p:nvPicPr>
        <p:blipFill>
          <a:blip r:embed="rId3"/>
          <a:stretch>
            <a:fillRect/>
          </a:stretch>
        </p:blipFill>
        <p:spPr>
          <a:xfrm>
            <a:off x="326315" y="1953374"/>
            <a:ext cx="2110966" cy="2389111"/>
          </a:xfrm>
          <a:prstGeom prst="rect">
            <a:avLst/>
          </a:prstGeom>
        </p:spPr>
      </p:pic>
      <p:sp>
        <p:nvSpPr>
          <p:cNvPr id="20" name="Content Placeholder 2"/>
          <p:cNvSpPr txBox="1">
            <a:spLocks/>
          </p:cNvSpPr>
          <p:nvPr/>
        </p:nvSpPr>
        <p:spPr>
          <a:xfrm>
            <a:off x="2440536" y="1539656"/>
            <a:ext cx="6394394" cy="5367623"/>
          </a:xfrm>
          <a:prstGeom prst="rect">
            <a:avLst/>
          </a:prstGeom>
        </p:spPr>
        <p:txBody>
          <a:bodyPr vert="horz" wrap="square"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pPr>
            <a:r>
              <a:rPr lang="en-US" sz="2800" dirty="0" smtClean="0">
                <a:latin typeface="+mn-lt"/>
              </a:rPr>
              <a:t>Rentable – off-the-shelf service</a:t>
            </a:r>
          </a:p>
          <a:p>
            <a:pPr marL="346075" indent="-342900">
              <a:lnSpc>
                <a:spcPct val="100000"/>
              </a:lnSpc>
            </a:pPr>
            <a:r>
              <a:rPr lang="en-US" sz="2800" dirty="0"/>
              <a:t>Efficient – resource- and cost-efficient</a:t>
            </a:r>
          </a:p>
          <a:p>
            <a:pPr marL="346075" indent="-342900">
              <a:lnSpc>
                <a:spcPct val="100000"/>
              </a:lnSpc>
            </a:pPr>
            <a:r>
              <a:rPr lang="en-US" sz="2800" dirty="0" smtClean="0">
                <a:latin typeface="+mn-lt"/>
              </a:rPr>
              <a:t>Reliable – backed by SLA and ops team</a:t>
            </a:r>
          </a:p>
          <a:p>
            <a:pPr marL="346075" indent="-342900">
              <a:lnSpc>
                <a:spcPct val="100000"/>
              </a:lnSpc>
            </a:pPr>
            <a:r>
              <a:rPr lang="en-US" sz="2800" dirty="0" smtClean="0"/>
              <a:t>Durable </a:t>
            </a:r>
            <a:r>
              <a:rPr lang="en-US" sz="2800" dirty="0"/>
              <a:t>– won’t lose your data</a:t>
            </a:r>
          </a:p>
          <a:p>
            <a:pPr marL="346075" indent="-342900">
              <a:lnSpc>
                <a:spcPct val="100000"/>
              </a:lnSpc>
            </a:pPr>
            <a:r>
              <a:rPr lang="en-US" sz="2800" dirty="0" smtClean="0">
                <a:latin typeface="+mn-lt"/>
              </a:rPr>
              <a:t>Scalable – </a:t>
            </a:r>
            <a:r>
              <a:rPr lang="en-US" sz="2800" i="1" dirty="0" smtClean="0">
                <a:latin typeface="+mn-lt"/>
              </a:rPr>
              <a:t>Internet scale</a:t>
            </a:r>
            <a:endParaRPr lang="en-US" sz="2800" i="1" dirty="0">
              <a:latin typeface="+mn-lt"/>
            </a:endParaRPr>
          </a:p>
          <a:p>
            <a:pPr marL="346075" indent="-342900">
              <a:lnSpc>
                <a:spcPct val="100000"/>
              </a:lnSpc>
            </a:pPr>
            <a:r>
              <a:rPr lang="en-US" sz="2800" dirty="0" smtClean="0">
                <a:latin typeface="+mn-lt"/>
              </a:rPr>
              <a:t>Approachable – REST + SDKs</a:t>
            </a:r>
          </a:p>
          <a:p>
            <a:pPr marL="346075" indent="-342900">
              <a:lnSpc>
                <a:spcPct val="100000"/>
              </a:lnSpc>
            </a:pPr>
            <a:r>
              <a:rPr lang="en-US" sz="2800" dirty="0" smtClean="0">
                <a:latin typeface="+mn-lt"/>
              </a:rPr>
              <a:t>Feature rich –  support “at least once” and “at most once” delivery guarantees</a:t>
            </a:r>
            <a:endParaRPr lang="en-US" sz="2800" dirty="0">
              <a:latin typeface="+mn-lt"/>
            </a:endParaRPr>
          </a:p>
          <a:p>
            <a:pPr marL="346075" indent="-342900">
              <a:lnSpc>
                <a:spcPct val="100000"/>
              </a:lnSpc>
            </a:pPr>
            <a:r>
              <a:rPr lang="en-US" sz="2800" dirty="0" smtClean="0"/>
              <a:t>Examples: </a:t>
            </a:r>
          </a:p>
          <a:p>
            <a:pPr marL="579438" lvl="1" indent="-342900">
              <a:lnSpc>
                <a:spcPct val="100000"/>
              </a:lnSpc>
            </a:pPr>
            <a:r>
              <a:rPr lang="en-US" dirty="0" smtClean="0"/>
              <a:t>Azure Service Bus &amp; Storage Queue Services</a:t>
            </a:r>
          </a:p>
          <a:p>
            <a:pPr marL="579438" lvl="1" indent="-342900">
              <a:lnSpc>
                <a:spcPct val="100000"/>
              </a:lnSpc>
            </a:pPr>
            <a:r>
              <a:rPr lang="en-US" dirty="0" smtClean="0"/>
              <a:t>Amazon Simple Queue Service (SQS)</a:t>
            </a:r>
            <a:endParaRPr lang="en-US" dirty="0"/>
          </a:p>
        </p:txBody>
      </p:sp>
    </p:spTree>
    <p:extLst>
      <p:ext uri="{BB962C8B-B14F-4D97-AF65-F5344CB8AC3E}">
        <p14:creationId xmlns:p14="http://schemas.microsoft.com/office/powerpoint/2010/main" val="4282309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250"/>
                                        <p:tgtEl>
                                          <p:spTgt spid="2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xEl>
                                              <p:pRg st="1" end="1"/>
                                            </p:txEl>
                                          </p:spTgt>
                                        </p:tgtEl>
                                        <p:attrNameLst>
                                          <p:attrName>style.visibility</p:attrName>
                                        </p:attrNameLst>
                                      </p:cBhvr>
                                      <p:to>
                                        <p:strVal val="visible"/>
                                      </p:to>
                                    </p:set>
                                    <p:animEffect transition="in" filter="fade">
                                      <p:cBhvr>
                                        <p:cTn id="16" dur="250"/>
                                        <p:tgtEl>
                                          <p:spTgt spid="2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Effect transition="in" filter="fade">
                                      <p:cBhvr>
                                        <p:cTn id="21" dur="250"/>
                                        <p:tgtEl>
                                          <p:spTgt spid="20">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xEl>
                                              <p:pRg st="3" end="3"/>
                                            </p:txEl>
                                          </p:spTgt>
                                        </p:tgtEl>
                                        <p:attrNameLst>
                                          <p:attrName>style.visibility</p:attrName>
                                        </p:attrNameLst>
                                      </p:cBhvr>
                                      <p:to>
                                        <p:strVal val="visible"/>
                                      </p:to>
                                    </p:set>
                                    <p:animEffect transition="in" filter="fade">
                                      <p:cBhvr>
                                        <p:cTn id="26" dur="250"/>
                                        <p:tgtEl>
                                          <p:spTgt spid="2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xEl>
                                              <p:pRg st="4" end="4"/>
                                            </p:txEl>
                                          </p:spTgt>
                                        </p:tgtEl>
                                        <p:attrNameLst>
                                          <p:attrName>style.visibility</p:attrName>
                                        </p:attrNameLst>
                                      </p:cBhvr>
                                      <p:to>
                                        <p:strVal val="visible"/>
                                      </p:to>
                                    </p:set>
                                    <p:animEffect transition="in" filter="fade">
                                      <p:cBhvr>
                                        <p:cTn id="31" dur="250"/>
                                        <p:tgtEl>
                                          <p:spTgt spid="20">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xEl>
                                              <p:pRg st="5" end="5"/>
                                            </p:txEl>
                                          </p:spTgt>
                                        </p:tgtEl>
                                        <p:attrNameLst>
                                          <p:attrName>style.visibility</p:attrName>
                                        </p:attrNameLst>
                                      </p:cBhvr>
                                      <p:to>
                                        <p:strVal val="visible"/>
                                      </p:to>
                                    </p:set>
                                    <p:animEffect transition="in" filter="fade">
                                      <p:cBhvr>
                                        <p:cTn id="36" dur="250"/>
                                        <p:tgtEl>
                                          <p:spTgt spid="20">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xEl>
                                              <p:pRg st="6" end="6"/>
                                            </p:txEl>
                                          </p:spTgt>
                                        </p:tgtEl>
                                        <p:attrNameLst>
                                          <p:attrName>style.visibility</p:attrName>
                                        </p:attrNameLst>
                                      </p:cBhvr>
                                      <p:to>
                                        <p:strVal val="visible"/>
                                      </p:to>
                                    </p:set>
                                    <p:animEffect transition="in" filter="fade">
                                      <p:cBhvr>
                                        <p:cTn id="41" dur="250"/>
                                        <p:tgtEl>
                                          <p:spTgt spid="20">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0">
                                            <p:txEl>
                                              <p:pRg st="7" end="7"/>
                                            </p:txEl>
                                          </p:spTgt>
                                        </p:tgtEl>
                                        <p:attrNameLst>
                                          <p:attrName>style.visibility</p:attrName>
                                        </p:attrNameLst>
                                      </p:cBhvr>
                                      <p:to>
                                        <p:strVal val="visible"/>
                                      </p:to>
                                    </p:set>
                                    <p:animEffect transition="in" filter="fade">
                                      <p:cBhvr>
                                        <p:cTn id="46" dur="250"/>
                                        <p:tgtEl>
                                          <p:spTgt spid="20">
                                            <p:txEl>
                                              <p:pRg st="7" end="7"/>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
                                            <p:txEl>
                                              <p:pRg st="8" end="8"/>
                                            </p:txEl>
                                          </p:spTgt>
                                        </p:tgtEl>
                                        <p:attrNameLst>
                                          <p:attrName>style.visibility</p:attrName>
                                        </p:attrNameLst>
                                      </p:cBhvr>
                                      <p:to>
                                        <p:strVal val="visible"/>
                                      </p:to>
                                    </p:set>
                                    <p:animEffect transition="in" filter="fade">
                                      <p:cBhvr>
                                        <p:cTn id="49" dur="250"/>
                                        <p:tgtEl>
                                          <p:spTgt spid="20">
                                            <p:txEl>
                                              <p:pRg st="8" end="8"/>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xEl>
                                              <p:pRg st="9" end="9"/>
                                            </p:txEl>
                                          </p:spTgt>
                                        </p:tgtEl>
                                        <p:attrNameLst>
                                          <p:attrName>style.visibility</p:attrName>
                                        </p:attrNameLst>
                                      </p:cBhvr>
                                      <p:to>
                                        <p:strVal val="visible"/>
                                      </p:to>
                                    </p:set>
                                    <p:animEffect transition="in" filter="fade">
                                      <p:cBhvr>
                                        <p:cTn id="52" dur="250"/>
                                        <p:tgtEl>
                                          <p:spTgt spid="2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285602" y="637348"/>
            <a:ext cx="4778381" cy="6093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089025" algn="l"/>
              </a:tabLst>
            </a:pPr>
            <a:r>
              <a:rPr lang="en-US" sz="4400" dirty="0" smtClean="0">
                <a:solidFill>
                  <a:schemeClr val="tx1">
                    <a:alpha val="99000"/>
                  </a:schemeClr>
                </a:solidFill>
              </a:rPr>
              <a:t>Scalable Architecture</a:t>
            </a:r>
            <a:endParaRPr lang="en-US" sz="4400" dirty="0">
              <a:solidFill>
                <a:schemeClr val="tx1">
                  <a:alpha val="99000"/>
                </a:schemeClr>
              </a:solidFill>
            </a:endParaRPr>
          </a:p>
        </p:txBody>
      </p:sp>
      <p:pic>
        <p:nvPicPr>
          <p:cNvPr id="7" name="Picture 6"/>
          <p:cNvPicPr>
            <a:picLocks noChangeAspect="1"/>
          </p:cNvPicPr>
          <p:nvPr/>
        </p:nvPicPr>
        <p:blipFill>
          <a:blip r:embed="rId3"/>
          <a:stretch>
            <a:fillRect/>
          </a:stretch>
        </p:blipFill>
        <p:spPr>
          <a:xfrm>
            <a:off x="2437280" y="415617"/>
            <a:ext cx="779680" cy="1191358"/>
          </a:xfrm>
          <a:prstGeom prst="rect">
            <a:avLst/>
          </a:prstGeom>
        </p:spPr>
      </p:pic>
      <p:pic>
        <p:nvPicPr>
          <p:cNvPr id="10" name="Picture 9"/>
          <p:cNvPicPr>
            <a:picLocks noChangeAspect="1"/>
          </p:cNvPicPr>
          <p:nvPr/>
        </p:nvPicPr>
        <p:blipFill>
          <a:blip r:embed="rId4"/>
          <a:stretch>
            <a:fillRect/>
          </a:stretch>
        </p:blipFill>
        <p:spPr>
          <a:xfrm>
            <a:off x="850314" y="2230838"/>
            <a:ext cx="1586966" cy="1781773"/>
          </a:xfrm>
          <a:prstGeom prst="rect">
            <a:avLst/>
          </a:prstGeom>
        </p:spPr>
      </p:pic>
      <p:pic>
        <p:nvPicPr>
          <p:cNvPr id="12" name="Picture 11"/>
          <p:cNvPicPr>
            <a:picLocks noChangeAspect="1"/>
          </p:cNvPicPr>
          <p:nvPr/>
        </p:nvPicPr>
        <p:blipFill>
          <a:blip r:embed="rId5"/>
          <a:stretch>
            <a:fillRect/>
          </a:stretch>
        </p:blipFill>
        <p:spPr>
          <a:xfrm>
            <a:off x="6178791" y="2230838"/>
            <a:ext cx="1586966" cy="1781773"/>
          </a:xfrm>
          <a:prstGeom prst="rect">
            <a:avLst/>
          </a:prstGeom>
        </p:spPr>
      </p:pic>
      <p:sp>
        <p:nvSpPr>
          <p:cNvPr id="15" name="TextBox 14"/>
          <p:cNvSpPr txBox="1"/>
          <p:nvPr/>
        </p:nvSpPr>
        <p:spPr>
          <a:xfrm>
            <a:off x="3062225" y="4218734"/>
            <a:ext cx="2651428" cy="954107"/>
          </a:xfrm>
          <a:prstGeom prst="rect">
            <a:avLst/>
          </a:prstGeom>
          <a:noFill/>
        </p:spPr>
        <p:txBody>
          <a:bodyPr wrap="square" rtlCol="0">
            <a:spAutoFit/>
          </a:bodyPr>
          <a:lstStyle/>
          <a:p>
            <a:pPr algn="ctr"/>
            <a:r>
              <a:rPr lang="en-US" sz="2800" dirty="0" smtClean="0"/>
              <a:t>Service Bus Queue</a:t>
            </a:r>
            <a:endParaRPr lang="en-US" sz="2800" dirty="0"/>
          </a:p>
        </p:txBody>
      </p:sp>
      <p:sp>
        <p:nvSpPr>
          <p:cNvPr id="16" name="TextBox 15"/>
          <p:cNvSpPr txBox="1"/>
          <p:nvPr/>
        </p:nvSpPr>
        <p:spPr>
          <a:xfrm>
            <a:off x="222373" y="4218735"/>
            <a:ext cx="2651428" cy="523220"/>
          </a:xfrm>
          <a:prstGeom prst="rect">
            <a:avLst/>
          </a:prstGeom>
          <a:noFill/>
        </p:spPr>
        <p:txBody>
          <a:bodyPr wrap="square" rtlCol="0">
            <a:spAutoFit/>
          </a:bodyPr>
          <a:lstStyle/>
          <a:p>
            <a:pPr algn="ctr"/>
            <a:r>
              <a:rPr lang="en-US" sz="2800" dirty="0" smtClean="0">
                <a:solidFill>
                  <a:schemeClr val="bg2">
                    <a:lumMod val="50000"/>
                  </a:schemeClr>
                </a:solidFill>
              </a:rPr>
              <a:t>Web Tier</a:t>
            </a:r>
            <a:endParaRPr lang="en-US" sz="2800" dirty="0">
              <a:solidFill>
                <a:schemeClr val="bg2">
                  <a:lumMod val="50000"/>
                </a:schemeClr>
              </a:solidFill>
            </a:endParaRPr>
          </a:p>
        </p:txBody>
      </p:sp>
      <p:sp>
        <p:nvSpPr>
          <p:cNvPr id="17" name="TextBox 16"/>
          <p:cNvSpPr txBox="1"/>
          <p:nvPr/>
        </p:nvSpPr>
        <p:spPr>
          <a:xfrm>
            <a:off x="6132854" y="4256760"/>
            <a:ext cx="2651428" cy="954107"/>
          </a:xfrm>
          <a:prstGeom prst="rect">
            <a:avLst/>
          </a:prstGeom>
          <a:noFill/>
        </p:spPr>
        <p:txBody>
          <a:bodyPr wrap="square" rtlCol="0">
            <a:spAutoFit/>
          </a:bodyPr>
          <a:lstStyle/>
          <a:p>
            <a:pPr algn="ctr"/>
            <a:r>
              <a:rPr lang="en-US" sz="2800" dirty="0" smtClean="0">
                <a:solidFill>
                  <a:schemeClr val="bg2">
                    <a:lumMod val="50000"/>
                  </a:schemeClr>
                </a:solidFill>
              </a:rPr>
              <a:t>Service Tier</a:t>
            </a:r>
          </a:p>
          <a:p>
            <a:pPr algn="ctr"/>
            <a:r>
              <a:rPr lang="en-US" sz="2800" dirty="0" smtClean="0">
                <a:solidFill>
                  <a:schemeClr val="bg2">
                    <a:lumMod val="50000"/>
                  </a:schemeClr>
                </a:solidFill>
              </a:rPr>
              <a:t>(“Workers”)</a:t>
            </a:r>
            <a:endParaRPr lang="en-US" sz="2800" dirty="0">
              <a:solidFill>
                <a:schemeClr val="bg2">
                  <a:lumMod val="50000"/>
                </a:schemeClr>
              </a:solidFill>
            </a:endParaRPr>
          </a:p>
        </p:txBody>
      </p:sp>
      <p:pic>
        <p:nvPicPr>
          <p:cNvPr id="19" name="Picture 18"/>
          <p:cNvPicPr>
            <a:picLocks noChangeAspect="1"/>
          </p:cNvPicPr>
          <p:nvPr/>
        </p:nvPicPr>
        <p:blipFill>
          <a:blip r:embed="rId6"/>
          <a:stretch>
            <a:fillRect/>
          </a:stretch>
        </p:blipFill>
        <p:spPr>
          <a:xfrm>
            <a:off x="3113124" y="2614548"/>
            <a:ext cx="2389822" cy="1014350"/>
          </a:xfrm>
          <a:prstGeom prst="rect">
            <a:avLst/>
          </a:prstGeom>
        </p:spPr>
      </p:pic>
      <p:pic>
        <p:nvPicPr>
          <p:cNvPr id="20" name="Picture 19"/>
          <p:cNvPicPr>
            <a:picLocks noChangeAspect="1"/>
          </p:cNvPicPr>
          <p:nvPr/>
        </p:nvPicPr>
        <p:blipFill>
          <a:blip r:embed="rId7"/>
          <a:stretch>
            <a:fillRect/>
          </a:stretch>
        </p:blipFill>
        <p:spPr>
          <a:xfrm>
            <a:off x="1274738" y="502102"/>
            <a:ext cx="988014" cy="1104873"/>
          </a:xfrm>
          <a:prstGeom prst="rect">
            <a:avLst/>
          </a:prstGeom>
        </p:spPr>
      </p:pic>
      <p:pic>
        <p:nvPicPr>
          <p:cNvPr id="21" name="Picture 20"/>
          <p:cNvPicPr>
            <a:picLocks noChangeAspect="1"/>
          </p:cNvPicPr>
          <p:nvPr/>
        </p:nvPicPr>
        <p:blipFill>
          <a:blip r:embed="rId8"/>
          <a:stretch>
            <a:fillRect/>
          </a:stretch>
        </p:blipFill>
        <p:spPr>
          <a:xfrm rot="19490054">
            <a:off x="2243721" y="2706445"/>
            <a:ext cx="527423" cy="543239"/>
          </a:xfrm>
          <a:prstGeom prst="rect">
            <a:avLst/>
          </a:prstGeom>
        </p:spPr>
      </p:pic>
      <p:pic>
        <p:nvPicPr>
          <p:cNvPr id="23" name="Picture 22"/>
          <p:cNvPicPr>
            <a:picLocks noChangeAspect="1"/>
          </p:cNvPicPr>
          <p:nvPr/>
        </p:nvPicPr>
        <p:blipFill>
          <a:blip r:embed="rId8"/>
          <a:stretch>
            <a:fillRect/>
          </a:stretch>
        </p:blipFill>
        <p:spPr>
          <a:xfrm rot="19490054">
            <a:off x="5768460" y="2651750"/>
            <a:ext cx="527423" cy="543239"/>
          </a:xfrm>
          <a:prstGeom prst="rect">
            <a:avLst/>
          </a:prstGeom>
        </p:spPr>
      </p:pic>
    </p:spTree>
    <p:extLst>
      <p:ext uri="{BB962C8B-B14F-4D97-AF65-F5344CB8AC3E}">
        <p14:creationId xmlns:p14="http://schemas.microsoft.com/office/powerpoint/2010/main" val="334497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Pattern in Action: User </a:t>
            </a:r>
            <a:r>
              <a:rPr lang="en-US" dirty="0"/>
              <a:t>Uploads </a:t>
            </a:r>
            <a:r>
              <a:rPr lang="en-US" dirty="0" smtClean="0"/>
              <a:t>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0269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3674564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r>
              <a:rPr lang="en-US" dirty="0"/>
              <a:t>Pattern in Action: User Uploads Photo</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smtClean="0"/>
              <a:t>Tier</a:t>
            </a:r>
            <a:endParaRPr lang="en-US" dirty="0"/>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Service Tier</a:t>
            </a:r>
            <a:endParaRPr lang="en-US" dirty="0"/>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File Storage</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80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Pattern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1363464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r>
              <a:rPr lang="en-US" dirty="0" smtClean="0"/>
              <a:t>Pattern </a:t>
            </a:r>
            <a:r>
              <a:rPr lang="en-US" b="1" dirty="0" smtClean="0"/>
              <a:t>supports </a:t>
            </a:r>
            <a:r>
              <a:rPr lang="en-US" dirty="0" smtClean="0"/>
              <a:t>bi-directional scaling</a:t>
            </a:r>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“Scale” in BOTH DIRECTIONS</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4078366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2385285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Web Tier</a:t>
            </a:r>
            <a:endParaRPr lang="en-US" b="1" dirty="0"/>
          </a:p>
        </p:txBody>
      </p:sp>
      <p:sp>
        <p:nvSpPr>
          <p:cNvPr id="5" name="Rounded Rectangle 4"/>
          <p:cNvSpPr/>
          <p:nvPr/>
        </p:nvSpPr>
        <p:spPr bwMode="auto">
          <a:xfrm>
            <a:off x="6932615" y="3199485"/>
            <a:ext cx="129332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Service Tier (Workers)</a:t>
            </a:r>
            <a:endParaRPr lang="en-US" b="1" dirty="0"/>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29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Pattern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340492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Pattern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310790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Pattern </a:t>
            </a:r>
            <a:r>
              <a:rPr lang="en-US" b="1" dirty="0" smtClean="0"/>
              <a:t>assumes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351764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60222120"/>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2801228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1938490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Geo-replicated to sister data center</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28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Azure Services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3" y="1606300"/>
            <a:ext cx="8908256"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0582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effectLst>
                  <a:outerShdw blurRad="38100" dist="38100" dir="2700000" algn="tl">
                    <a:srgbClr val="000000">
                      <a:alpha val="43137"/>
                    </a:srgbClr>
                  </a:outerShdw>
                </a:effectLst>
              </a:rPr>
              <a:t>In Closing…</a:t>
            </a:r>
            <a:endParaRPr lang="en-US" b="1" dirty="0">
              <a:solidFill>
                <a:srgbClr val="00B05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r>
              <a:rPr lang="en-US" dirty="0" err="1" smtClean="0"/>
              <a:t>SaaS</a:t>
            </a:r>
            <a:r>
              <a:rPr lang="en-US" dirty="0" smtClean="0"/>
              <a:t> + APIs</a:t>
            </a:r>
          </a:p>
          <a:p>
            <a:pPr lvl="1"/>
            <a:r>
              <a:rPr lang="en-US" dirty="0" smtClean="0"/>
              <a:t>ALM, user feedback gathering, …</a:t>
            </a:r>
          </a:p>
          <a:p>
            <a:r>
              <a:rPr lang="en-US" dirty="0" err="1" smtClean="0"/>
              <a:t>PaaS</a:t>
            </a:r>
            <a:endParaRPr lang="en-US" dirty="0" smtClean="0"/>
          </a:p>
          <a:p>
            <a:pPr lvl="1"/>
            <a:r>
              <a:rPr lang="en-US" dirty="0" smtClean="0"/>
              <a:t>Host entire applications (e.g., Web Sites)</a:t>
            </a:r>
          </a:p>
          <a:p>
            <a:pPr lvl="1"/>
            <a:r>
              <a:rPr lang="en-US" dirty="0" smtClean="0"/>
              <a:t>Make it easier to build applications (leverage Database / Queue / File Storage / VM services)</a:t>
            </a:r>
          </a:p>
          <a:p>
            <a:r>
              <a:rPr lang="en-US" dirty="0" err="1" smtClean="0"/>
              <a:t>IaaS</a:t>
            </a:r>
            <a:endParaRPr lang="en-US" dirty="0" smtClean="0"/>
          </a:p>
          <a:p>
            <a:pPr lvl="1"/>
            <a:r>
              <a:rPr lang="en-US" dirty="0" smtClean="0"/>
              <a:t>Also many uses for </a:t>
            </a:r>
            <a:r>
              <a:rPr lang="en-US" dirty="0" err="1" smtClean="0"/>
              <a:t>dev</a:t>
            </a:r>
            <a:r>
              <a:rPr lang="en-US" dirty="0" smtClean="0"/>
              <a:t>/test </a:t>
            </a:r>
          </a:p>
          <a:p>
            <a:r>
              <a:rPr lang="en-US" dirty="0" smtClean="0"/>
              <a:t>Use services to help you scale cost- and resource-efficiently using Architecture</a:t>
            </a:r>
          </a:p>
          <a:p>
            <a:pPr lvl="1"/>
            <a:endParaRPr lang="en-US" dirty="0"/>
          </a:p>
        </p:txBody>
      </p:sp>
      <p:sp>
        <p:nvSpPr>
          <p:cNvPr id="4" name="Rectangle 3"/>
          <p:cNvSpPr/>
          <p:nvPr/>
        </p:nvSpPr>
        <p:spPr>
          <a:xfrm rot="19895749">
            <a:off x="-19927" y="2616085"/>
            <a:ext cx="9114097" cy="1754326"/>
          </a:xfrm>
          <a:prstGeom prst="rect">
            <a:avLst/>
          </a:prstGeom>
          <a:solidFill>
            <a:schemeClr val="accent5">
              <a:lumMod val="20000"/>
              <a:lumOff val="8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Enjoy!</a:t>
            </a:r>
            <a:b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cloud is a fun playground.</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7570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4052579688"/>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912923"/>
      </p:ext>
    </p:extLst>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8115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40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1785556599"/>
      </p:ext>
    </p:extLst>
  </p:cSld>
  <p:clrMapOvr>
    <a:masterClrMapping/>
  </p:clrMapOvr>
  <p:transition advClick="0" advTm="25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989" y="1925554"/>
            <a:ext cx="3653941" cy="47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980" y="2211019"/>
            <a:ext cx="3044950" cy="3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Reality is Resource-Constrained</a:t>
            </a:r>
            <a:endParaRPr lang="en-US" dirty="0"/>
          </a:p>
        </p:txBody>
      </p:sp>
      <p:sp>
        <p:nvSpPr>
          <p:cNvPr id="3" name="Content Placeholder 2"/>
          <p:cNvSpPr>
            <a:spLocks noGrp="1"/>
          </p:cNvSpPr>
          <p:nvPr>
            <p:ph idx="1"/>
          </p:nvPr>
        </p:nvSpPr>
        <p:spPr/>
        <p:txBody>
          <a:bodyPr>
            <a:normAutofit/>
          </a:bodyPr>
          <a:lstStyle/>
          <a:p>
            <a:pPr marL="400050" lvl="1" indent="0">
              <a:buNone/>
            </a:pPr>
            <a:r>
              <a:rPr lang="en-US" sz="5400" i="1" dirty="0" smtClean="0"/>
              <a:t>“</a:t>
            </a:r>
            <a:r>
              <a:rPr lang="en-US" sz="5400" b="1" i="1" dirty="0" smtClean="0"/>
              <a:t>Security </a:t>
            </a:r>
            <a:r>
              <a:rPr lang="en-US" sz="5400" b="1" i="1" dirty="0"/>
              <a:t>is always a tradeoff; it must be balanced with the cost</a:t>
            </a:r>
            <a:r>
              <a:rPr lang="en-US" sz="5400" b="1" i="1" dirty="0" smtClean="0"/>
              <a:t>.</a:t>
            </a:r>
            <a:r>
              <a:rPr lang="en-US" sz="5400" i="1" dirty="0" smtClean="0"/>
              <a:t>”</a:t>
            </a:r>
          </a:p>
          <a:p>
            <a:pPr marL="0" indent="0">
              <a:buNone/>
            </a:pPr>
            <a:r>
              <a:rPr lang="en-US" sz="3600" dirty="0" smtClean="0"/>
              <a:t>			- Bruce </a:t>
            </a:r>
            <a:r>
              <a:rPr lang="en-US" sz="3600" dirty="0" err="1"/>
              <a:t>Schneier</a:t>
            </a:r>
            <a:endParaRPr lang="en-US" sz="3600" dirty="0"/>
          </a:p>
          <a:p>
            <a:pPr marL="0" indent="0">
              <a:buNone/>
            </a:pPr>
            <a:endParaRPr lang="en-US" sz="2800" dirty="0" smtClean="0"/>
          </a:p>
          <a:p>
            <a:pPr marL="0" indent="0">
              <a:buNone/>
            </a:pPr>
            <a:endParaRPr lang="en-US" sz="2000" dirty="0" smtClean="0"/>
          </a:p>
          <a:p>
            <a:pPr marL="0" indent="0">
              <a:buNone/>
            </a:pPr>
            <a:r>
              <a:rPr lang="en-US" sz="2000" dirty="0" smtClean="0"/>
              <a:t>http</a:t>
            </a:r>
            <a:r>
              <a:rPr lang="en-US" sz="2000" dirty="0"/>
              <a:t>://www.schneier.com/essay-207.html</a:t>
            </a:r>
          </a:p>
        </p:txBody>
      </p:sp>
      <p:sp>
        <p:nvSpPr>
          <p:cNvPr id="4" name="Footer Placeholder 3"/>
          <p:cNvSpPr>
            <a:spLocks noGrp="1"/>
          </p:cNvSpPr>
          <p:nvPr>
            <p:ph type="ftr" sz="quarter" idx="11"/>
          </p:nvPr>
        </p:nvSpPr>
        <p:spPr/>
        <p:txBody>
          <a:bodyPr/>
          <a:lstStyle/>
          <a:p>
            <a:r>
              <a:rPr lang="en-US" smtClean="0"/>
              <a:t>@Bill Wilder</a:t>
            </a:r>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69</a:t>
            </a:fld>
            <a:endParaRPr lang="en-US" dirty="0"/>
          </a:p>
        </p:txBody>
      </p:sp>
    </p:spTree>
    <p:extLst>
      <p:ext uri="{BB962C8B-B14F-4D97-AF65-F5344CB8AC3E}">
        <p14:creationId xmlns:p14="http://schemas.microsoft.com/office/powerpoint/2010/main" val="228903655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s.westword.com/latestword/star%20trek%20aliens.jpg"/>
          <p:cNvPicPr>
            <a:picLocks noChangeAspect="1" noChangeArrowheads="1"/>
          </p:cNvPicPr>
          <p:nvPr/>
        </p:nvPicPr>
        <p:blipFill>
          <a:blip r:embed="rId3" cstate="print"/>
          <a:srcRect/>
          <a:stretch>
            <a:fillRect/>
          </a:stretch>
        </p:blipFill>
        <p:spPr bwMode="auto">
          <a:xfrm>
            <a:off x="-93609" y="-529435"/>
            <a:ext cx="9832499" cy="9439345"/>
          </a:xfrm>
          <a:prstGeom prst="rect">
            <a:avLst/>
          </a:prstGeom>
          <a:noFill/>
        </p:spPr>
      </p:pic>
      <p:sp>
        <p:nvSpPr>
          <p:cNvPr id="6" name="Title 5"/>
          <p:cNvSpPr>
            <a:spLocks noGrp="1"/>
          </p:cNvSpPr>
          <p:nvPr>
            <p:ph type="title"/>
          </p:nvPr>
        </p:nvSpPr>
        <p:spPr>
          <a:xfrm>
            <a:off x="2592630" y="4342485"/>
            <a:ext cx="5480910" cy="1826970"/>
          </a:xfrm>
        </p:spPr>
        <p:txBody>
          <a:bodyPr>
            <a:normAutofit fontScale="90000"/>
          </a:bodyPr>
          <a:lstStyle/>
          <a:p>
            <a:r>
              <a:rPr lang="en-US" b="1" dirty="0" smtClean="0"/>
              <a:t>Members of </a:t>
            </a:r>
            <a:br>
              <a:rPr lang="en-US" b="1" dirty="0" smtClean="0"/>
            </a:br>
            <a:r>
              <a:rPr lang="en-US" b="1" dirty="0" smtClean="0"/>
              <a:t>Windows Azure</a:t>
            </a:r>
            <a:r>
              <a:rPr lang="en-US" b="1" dirty="0"/>
              <a:t/>
            </a:r>
            <a:br>
              <a:rPr lang="en-US" b="1" dirty="0"/>
            </a:br>
            <a:r>
              <a:rPr lang="en-US" b="1" dirty="0" smtClean="0"/>
              <a:t>Security Team</a:t>
            </a:r>
            <a:endParaRPr lang="en-US" b="1" dirty="0"/>
          </a:p>
        </p:txBody>
      </p:sp>
      <p:sp>
        <p:nvSpPr>
          <p:cNvPr id="2" name="Footer Placeholder 1"/>
          <p:cNvSpPr>
            <a:spLocks noGrp="1"/>
          </p:cNvSpPr>
          <p:nvPr>
            <p:ph type="ftr" sz="quarter" idx="11"/>
          </p:nvPr>
        </p:nvSpPr>
        <p:spPr/>
        <p:txBody>
          <a:bodyPr/>
          <a:lstStyle/>
          <a:p>
            <a:r>
              <a:rPr lang="en-US" smtClean="0"/>
              <a:t>@Bill Wilder</a:t>
            </a:r>
            <a:endParaRPr lang="en-US" dirty="0"/>
          </a:p>
        </p:txBody>
      </p:sp>
      <p:sp>
        <p:nvSpPr>
          <p:cNvPr id="3" name="Slide Number Placeholder 2"/>
          <p:cNvSpPr>
            <a:spLocks noGrp="1"/>
          </p:cNvSpPr>
          <p:nvPr>
            <p:ph type="sldNum" sz="quarter" idx="12"/>
          </p:nvPr>
        </p:nvSpPr>
        <p:spPr/>
        <p:txBody>
          <a:bodyPr/>
          <a:lstStyle/>
          <a:p>
            <a:fld id="{62D04651-64BE-48C6-A67D-43478B0A2884}" type="slidenum">
              <a:rPr lang="en-US" smtClean="0"/>
              <a:pPr/>
              <a:t>70</a:t>
            </a:fld>
            <a:endParaRPr lang="en-US" dirty="0"/>
          </a:p>
        </p:txBody>
      </p:sp>
    </p:spTree>
    <p:extLst>
      <p:ext uri="{BB962C8B-B14F-4D97-AF65-F5344CB8AC3E}">
        <p14:creationId xmlns:p14="http://schemas.microsoft.com/office/powerpoint/2010/main" val="33920979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nip Same Side Corner Rectangle 30"/>
          <p:cNvSpPr/>
          <p:nvPr/>
        </p:nvSpPr>
        <p:spPr bwMode="auto">
          <a:xfrm>
            <a:off x="173397" y="1105733"/>
            <a:ext cx="8814236" cy="5280551"/>
          </a:xfrm>
          <a:prstGeom prst="snip2SameRect">
            <a:avLst>
              <a:gd name="adj1" fmla="val 3211"/>
              <a:gd name="adj2" fmla="val 4061"/>
            </a:avLst>
          </a:prstGeom>
          <a:noFill/>
          <a:ln w="19050" cap="flat" cmpd="sng" algn="ctr">
            <a:gradFill flip="none" rotWithShape="1">
              <a:gsLst>
                <a:gs pos="0">
                  <a:srgbClr val="FFFFFF"/>
                </a:gs>
                <a:gs pos="50000">
                  <a:srgbClr val="FFFFFF">
                    <a:alpha val="49000"/>
                  </a:srgbClr>
                </a:gs>
                <a:gs pos="100000">
                  <a:srgbClr val="C3D69B">
                    <a:tint val="23500"/>
                    <a:satMod val="160000"/>
                    <a:alpha val="0"/>
                  </a:srgbClr>
                </a:gs>
              </a:gsLst>
              <a:lin ang="5400000" scaled="0"/>
              <a:tileRect/>
            </a:gradFill>
            <a:prstDash val="solid"/>
            <a:headEnd type="none" w="med" len="med"/>
            <a:tailEnd type="none" w="med" len="med"/>
          </a:ln>
          <a:effectLst/>
        </p:spPr>
        <p:txBody>
          <a:bodyPr lIns="74097" tIns="37049" rIns="74097" bIns="37049" anchor="ctr"/>
          <a:lstStyle/>
          <a:p>
            <a:pPr marL="0" marR="0" lvl="0" indent="0" algn="ctr" defTabSz="914400" eaLnBrk="1" fontAlgn="auto" latinLnBrk="0" hangingPunct="1">
              <a:lnSpc>
                <a:spcPct val="90000"/>
              </a:lnSpc>
              <a:spcBef>
                <a:spcPts val="0"/>
              </a:spcBef>
              <a:spcAft>
                <a:spcPts val="1458"/>
              </a:spcAft>
              <a:buClrTx/>
              <a:buSzTx/>
              <a:buFontTx/>
              <a:buNone/>
              <a:tabLst/>
              <a:defRPr/>
            </a:pPr>
            <a:endParaRPr kumimoji="0" lang="en-US" sz="1400" b="0" i="0" u="none" strike="noStrike" kern="0" cap="none" spc="-41" normalizeH="0" baseline="0" noProof="0" dirty="0">
              <a:ln>
                <a:noFill/>
              </a:ln>
              <a:solidFill>
                <a:schemeClr val="bg1"/>
              </a:solidFill>
              <a:effectLst>
                <a:outerShdw blurRad="38100" dist="38100" dir="2700000" algn="tl">
                  <a:srgbClr val="000000">
                    <a:alpha val="43137"/>
                  </a:srgbClr>
                </a:outerShdw>
              </a:effectLst>
              <a:uLnTx/>
              <a:uFillTx/>
              <a:latin typeface="Segoe Semibold" pitchFamily="34" charset="0"/>
              <a:ea typeface="+mn-ea"/>
              <a:cs typeface="+mn-cs"/>
            </a:endParaRPr>
          </a:p>
        </p:txBody>
      </p:sp>
      <p:sp>
        <p:nvSpPr>
          <p:cNvPr id="32" name="Rectangle 31"/>
          <p:cNvSpPr/>
          <p:nvPr/>
        </p:nvSpPr>
        <p:spPr bwMode="auto">
          <a:xfrm rot="16200000">
            <a:off x="-1298631" y="2711311"/>
            <a:ext cx="5090239" cy="1879081"/>
          </a:xfrm>
          <a:prstGeom prst="rect">
            <a:avLst/>
          </a:prstGeom>
          <a:noFill/>
          <a:ln>
            <a:gradFill flip="none" rotWithShape="1">
              <a:gsLst>
                <a:gs pos="0">
                  <a:srgbClr val="BDE3FF">
                    <a:alpha val="0"/>
                  </a:srgbClr>
                </a:gs>
                <a:gs pos="50000">
                  <a:srgbClr val="BDE3FF"/>
                </a:gs>
                <a:gs pos="100000">
                  <a:srgbClr val="FFFFFF">
                    <a:alpha val="0"/>
                  </a:srgbClr>
                </a:gs>
              </a:gsLst>
              <a:lin ang="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Segoe" pitchFamily="34" charset="0"/>
              <a:ea typeface="+mn-ea"/>
              <a:cs typeface="+mn-cs"/>
            </a:endParaRPr>
          </a:p>
        </p:txBody>
      </p:sp>
      <p:grpSp>
        <p:nvGrpSpPr>
          <p:cNvPr id="33" name="Group 32"/>
          <p:cNvGrpSpPr/>
          <p:nvPr/>
        </p:nvGrpSpPr>
        <p:grpSpPr>
          <a:xfrm>
            <a:off x="325165" y="1649588"/>
            <a:ext cx="8494730" cy="801969"/>
            <a:chOff x="316650" y="1690927"/>
            <a:chExt cx="8494730" cy="596612"/>
          </a:xfrm>
          <a:noFill/>
        </p:grpSpPr>
        <p:sp>
          <p:nvSpPr>
            <p:cNvPr id="34" name="Rectangle 33"/>
            <p:cNvSpPr/>
            <p:nvPr/>
          </p:nvSpPr>
          <p:spPr bwMode="auto">
            <a:xfrm>
              <a:off x="316650" y="1690927"/>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35" name="TextBox 34"/>
            <p:cNvSpPr txBox="1"/>
            <p:nvPr/>
          </p:nvSpPr>
          <p:spPr>
            <a:xfrm>
              <a:off x="324635" y="1748818"/>
              <a:ext cx="1852876" cy="274759"/>
            </a:xfrm>
            <a:prstGeom prst="rect">
              <a:avLst/>
            </a:prstGeom>
            <a:grpFill/>
          </p:spPr>
          <p:txBody>
            <a:bodyPr wrap="square" rtlCol="0">
              <a:spAutoFit/>
            </a:bodyPr>
            <a:lstStyle/>
            <a:p>
              <a:pPr lvl="0" algn="ctr" defTabSz="914400">
                <a:defRPr/>
              </a:pPr>
              <a:r>
                <a:rPr lang="en-US" b="1" kern="0" noProof="0" dirty="0" smtClean="0">
                  <a:effectLst>
                    <a:outerShdw blurRad="38100" dist="38100" dir="2700000" algn="tl">
                      <a:srgbClr val="000000">
                        <a:alpha val="43137"/>
                      </a:srgbClr>
                    </a:outerShdw>
                  </a:effectLst>
                </a:rPr>
                <a:t>Data</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sp>
        <p:nvSpPr>
          <p:cNvPr id="36" name="Title 96"/>
          <p:cNvSpPr txBox="1">
            <a:spLocks/>
          </p:cNvSpPr>
          <p:nvPr/>
        </p:nvSpPr>
        <p:spPr>
          <a:xfrm>
            <a:off x="355602" y="123372"/>
            <a:ext cx="8229600" cy="533400"/>
          </a:xfrm>
          <a:prstGeom prst="rect">
            <a:avLst/>
          </a:prstGeom>
          <a:noFill/>
        </p:spPr>
        <p:txBody>
          <a:bodyPr/>
          <a:lst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defTabSz="713247"/>
            <a:r>
              <a:rPr lang="en-US" sz="3600" spc="-156" dirty="0" smtClean="0"/>
              <a:t>Windows </a:t>
            </a:r>
            <a:r>
              <a:rPr lang="en-US" sz="3600" spc="-156" dirty="0"/>
              <a:t>Azure Security Layers</a:t>
            </a:r>
          </a:p>
        </p:txBody>
      </p:sp>
      <p:sp>
        <p:nvSpPr>
          <p:cNvPr id="37" name="Text Placeholder 6"/>
          <p:cNvSpPr txBox="1">
            <a:spLocks/>
          </p:cNvSpPr>
          <p:nvPr/>
        </p:nvSpPr>
        <p:spPr>
          <a:xfrm>
            <a:off x="457200" y="595140"/>
            <a:ext cx="8291381" cy="418932"/>
          </a:xfrm>
          <a:prstGeom prst="rect">
            <a:avLst/>
          </a:prstGeom>
          <a:noFill/>
        </p:spPr>
        <p:txBody>
          <a:bodyPr/>
          <a:lstStyle>
            <a:lvl1pPr marL="460375" indent="-460375" algn="l" defTabSz="914363" rtl="0" eaLnBrk="1" latinLnBrk="0" hangingPunct="1">
              <a:lnSpc>
                <a:spcPct val="90000"/>
              </a:lnSpc>
              <a:spcBef>
                <a:spcPct val="20000"/>
              </a:spcBef>
              <a:buSzPct val="85000"/>
              <a:buFontTx/>
              <a:buBlip>
                <a:blip r:embed="rId3"/>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85000"/>
              <a:buFontTx/>
              <a:buBlip>
                <a:blip r:embed="rId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85000"/>
              <a:buFontTx/>
              <a:buBlip>
                <a:blip r:embed="rId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85000"/>
              <a:buFontTx/>
              <a:buBlip>
                <a:blip r:embed="rId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85000"/>
              <a:buFontTx/>
              <a:buBlip>
                <a:blip r:embed="rId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SzPct val="80000"/>
              <a:buNone/>
            </a:pPr>
            <a:r>
              <a:rPr lang="en-US" sz="1800" dirty="0">
                <a:solidFill>
                  <a:srgbClr val="FFFFFF"/>
                </a:solidFill>
              </a:rPr>
              <a:t>Defense in Depth Approach</a:t>
            </a:r>
          </a:p>
        </p:txBody>
      </p:sp>
      <p:sp>
        <p:nvSpPr>
          <p:cNvPr id="38" name="Rectangle 37"/>
          <p:cNvSpPr/>
          <p:nvPr/>
        </p:nvSpPr>
        <p:spPr bwMode="auto">
          <a:xfrm rot="16200000">
            <a:off x="2948684" y="347029"/>
            <a:ext cx="5176518" cy="6521364"/>
          </a:xfrm>
          <a:prstGeom prst="rect">
            <a:avLst/>
          </a:prstGeom>
          <a:noFill/>
          <a:ln>
            <a:gradFill flip="none" rotWithShape="1">
              <a:gsLst>
                <a:gs pos="0">
                  <a:srgbClr val="BDE3FF">
                    <a:alpha val="0"/>
                  </a:srgbClr>
                </a:gs>
                <a:gs pos="50000">
                  <a:srgbClr val="BDE3FF"/>
                </a:gs>
                <a:gs pos="100000">
                  <a:srgbClr val="FFFFFF">
                    <a:alpha val="0"/>
                  </a:srgbClr>
                </a:gs>
              </a:gsLst>
              <a:lin ang="0" scaled="1"/>
              <a:tileRect/>
            </a:grad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Segoe" pitchFamily="34" charset="0"/>
              <a:ea typeface="+mn-ea"/>
              <a:cs typeface="+mn-cs"/>
            </a:endParaRPr>
          </a:p>
        </p:txBody>
      </p:sp>
      <p:grpSp>
        <p:nvGrpSpPr>
          <p:cNvPr id="39" name="Group 38"/>
          <p:cNvGrpSpPr/>
          <p:nvPr/>
        </p:nvGrpSpPr>
        <p:grpSpPr>
          <a:xfrm>
            <a:off x="325165" y="5331878"/>
            <a:ext cx="8494730" cy="864096"/>
            <a:chOff x="316650" y="5373216"/>
            <a:chExt cx="8494730" cy="596612"/>
          </a:xfrm>
          <a:noFill/>
        </p:grpSpPr>
        <p:sp>
          <p:nvSpPr>
            <p:cNvPr id="40" name="Rectangle 39"/>
            <p:cNvSpPr/>
            <p:nvPr/>
          </p:nvSpPr>
          <p:spPr bwMode="auto">
            <a:xfrm>
              <a:off x="316650" y="5373216"/>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1" name="TextBox 40"/>
            <p:cNvSpPr txBox="1"/>
            <p:nvPr/>
          </p:nvSpPr>
          <p:spPr>
            <a:xfrm>
              <a:off x="324635" y="5474860"/>
              <a:ext cx="1852879" cy="255004"/>
            </a:xfrm>
            <a:prstGeom prst="rect">
              <a:avLst/>
            </a:prstGeom>
            <a:grpFill/>
          </p:spPr>
          <p:txBody>
            <a:bodyPr wrap="square" rtlCol="0">
              <a:spAutoFit/>
            </a:bodyPr>
            <a:lstStyle/>
            <a:p>
              <a:pPr lvl="0" algn="ctr" defTabSz="914400" fontAlgn="base">
                <a:spcBef>
                  <a:spcPct val="0"/>
                </a:spcBef>
                <a:spcAft>
                  <a:spcPct val="0"/>
                </a:spcAft>
                <a:defRPr/>
              </a:pPr>
              <a:r>
                <a:rPr lang="en-US" b="1" kern="0" dirty="0" smtClean="0">
                  <a:effectLst>
                    <a:outerShdw blurRad="38100" dist="38100" dir="2700000" algn="tl">
                      <a:srgbClr val="000000">
                        <a:alpha val="43137"/>
                      </a:srgbClr>
                    </a:outerShdw>
                  </a:effectLst>
                </a:rPr>
                <a:t>Physical</a:t>
              </a:r>
              <a:endParaRPr kumimoji="0" lang="en-US" b="1" u="none" strike="noStrike" kern="0" cap="none" spc="0" normalizeH="0" baseline="0" noProof="0" dirty="0" smtClean="0">
                <a:ln>
                  <a:noFill/>
                </a:ln>
                <a:effectLst>
                  <a:outerShdw blurRad="38100" dist="38100" dir="2700000" algn="tl">
                    <a:srgbClr val="000000">
                      <a:alpha val="43137"/>
                    </a:srgbClr>
                  </a:outerShdw>
                </a:effectLst>
                <a:uLnTx/>
                <a:uFillTx/>
                <a:latin typeface="Segoe UI"/>
              </a:endParaRPr>
            </a:p>
          </p:txBody>
        </p:sp>
      </p:grpSp>
      <p:grpSp>
        <p:nvGrpSpPr>
          <p:cNvPr id="42" name="Group 41"/>
          <p:cNvGrpSpPr/>
          <p:nvPr/>
        </p:nvGrpSpPr>
        <p:grpSpPr>
          <a:xfrm>
            <a:off x="302893" y="2570160"/>
            <a:ext cx="8494730" cy="817501"/>
            <a:chOff x="294378" y="2880737"/>
            <a:chExt cx="8494730" cy="596612"/>
          </a:xfrm>
          <a:noFill/>
        </p:grpSpPr>
        <p:sp>
          <p:nvSpPr>
            <p:cNvPr id="43" name="Rectangle 42"/>
            <p:cNvSpPr/>
            <p:nvPr/>
          </p:nvSpPr>
          <p:spPr bwMode="auto">
            <a:xfrm>
              <a:off x="294378" y="2880737"/>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4" name="TextBox 43"/>
            <p:cNvSpPr txBox="1"/>
            <p:nvPr/>
          </p:nvSpPr>
          <p:spPr>
            <a:xfrm>
              <a:off x="316650" y="2943196"/>
              <a:ext cx="1860861" cy="269538"/>
            </a:xfrm>
            <a:prstGeom prst="rect">
              <a:avLst/>
            </a:prstGeom>
            <a:grpFill/>
          </p:spPr>
          <p:txBody>
            <a:bodyPr wrap="square" rtlCol="0">
              <a:spAutoFit/>
            </a:bodyPr>
            <a:lstStyle/>
            <a:p>
              <a:pPr lvl="0" algn="ctr" defTabSz="914400">
                <a:defRPr/>
              </a:pPr>
              <a:r>
                <a:rPr lang="en-CA" b="1" kern="0" dirty="0" smtClean="0">
                  <a:effectLst>
                    <a:outerShdw blurRad="38100" dist="38100" dir="2700000" algn="tl">
                      <a:srgbClr val="000000">
                        <a:alpha val="43137"/>
                      </a:srgbClr>
                    </a:outerShdw>
                  </a:effectLst>
                </a:rPr>
                <a:t>Application*</a:t>
              </a:r>
              <a:endParaRPr kumimoji="0" lang="en-US" b="1" i="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grpSp>
        <p:nvGrpSpPr>
          <p:cNvPr id="45" name="Group 44"/>
          <p:cNvGrpSpPr/>
          <p:nvPr/>
        </p:nvGrpSpPr>
        <p:grpSpPr>
          <a:xfrm>
            <a:off x="333150" y="3490732"/>
            <a:ext cx="8494730" cy="761025"/>
            <a:chOff x="324635" y="3787346"/>
            <a:chExt cx="8494730" cy="596612"/>
          </a:xfrm>
          <a:noFill/>
        </p:grpSpPr>
        <p:sp>
          <p:nvSpPr>
            <p:cNvPr id="46" name="Rectangle 45"/>
            <p:cNvSpPr/>
            <p:nvPr/>
          </p:nvSpPr>
          <p:spPr bwMode="auto">
            <a:xfrm>
              <a:off x="324635" y="3787346"/>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47" name="TextBox 46"/>
            <p:cNvSpPr txBox="1"/>
            <p:nvPr/>
          </p:nvSpPr>
          <p:spPr>
            <a:xfrm>
              <a:off x="324636" y="3895599"/>
              <a:ext cx="1852876" cy="289541"/>
            </a:xfrm>
            <a:prstGeom prst="rect">
              <a:avLst/>
            </a:prstGeom>
            <a:grpFill/>
          </p:spPr>
          <p:txBody>
            <a:bodyPr wrap="square" rtlCol="0">
              <a:spAutoFit/>
            </a:bodyPr>
            <a:lstStyle/>
            <a:p>
              <a:pPr lvl="0" algn="ctr" defTabSz="914400">
                <a:defRPr/>
              </a:pPr>
              <a:r>
                <a:rPr lang="en-US" b="1" kern="0" noProof="0" dirty="0" smtClean="0">
                  <a:effectLst>
                    <a:outerShdw blurRad="38100" dist="38100" dir="2700000" algn="tl">
                      <a:srgbClr val="000000">
                        <a:alpha val="43137"/>
                      </a:srgbClr>
                    </a:outerShdw>
                  </a:effectLst>
                </a:rPr>
                <a:t>Host</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grpSp>
        <p:nvGrpSpPr>
          <p:cNvPr id="48" name="Group 47"/>
          <p:cNvGrpSpPr/>
          <p:nvPr/>
        </p:nvGrpSpPr>
        <p:grpSpPr>
          <a:xfrm>
            <a:off x="325165" y="4411304"/>
            <a:ext cx="8494730" cy="776557"/>
            <a:chOff x="316650" y="4581128"/>
            <a:chExt cx="8494730" cy="596612"/>
          </a:xfrm>
          <a:noFill/>
        </p:grpSpPr>
        <p:sp>
          <p:nvSpPr>
            <p:cNvPr id="49" name="Rectangle 48"/>
            <p:cNvSpPr/>
            <p:nvPr/>
          </p:nvSpPr>
          <p:spPr bwMode="auto">
            <a:xfrm>
              <a:off x="316650" y="4581128"/>
              <a:ext cx="8494730" cy="596612"/>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7D706D">
                  <a:satMod val="300000"/>
                </a:srgbClr>
              </a:contourClr>
            </a:sp3d>
          </p:spPr>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smtClean="0">
                <a:ln>
                  <a:noFill/>
                </a:ln>
                <a:effectLst>
                  <a:outerShdw blurRad="38100" dist="38100" dir="2700000" algn="tl">
                    <a:srgbClr val="000000">
                      <a:alpha val="43137"/>
                    </a:srgbClr>
                  </a:outerShdw>
                </a:effectLst>
                <a:uLnTx/>
                <a:uFillTx/>
                <a:latin typeface="Segoe" pitchFamily="34" charset="0"/>
                <a:ea typeface="+mn-ea"/>
                <a:cs typeface="+mn-cs"/>
              </a:endParaRPr>
            </a:p>
          </p:txBody>
        </p:sp>
        <p:sp>
          <p:nvSpPr>
            <p:cNvPr id="50" name="TextBox 49"/>
            <p:cNvSpPr txBox="1"/>
            <p:nvPr/>
          </p:nvSpPr>
          <p:spPr>
            <a:xfrm>
              <a:off x="316651" y="4697680"/>
              <a:ext cx="1860864" cy="283750"/>
            </a:xfrm>
            <a:prstGeom prst="rect">
              <a:avLst/>
            </a:prstGeom>
            <a:grpFill/>
          </p:spPr>
          <p:txBody>
            <a:bodyPr wrap="square" rtlCol="0">
              <a:spAutoFit/>
            </a:bodyPr>
            <a:lstStyle/>
            <a:p>
              <a:pPr lvl="0" algn="ctr" defTabSz="914400">
                <a:defRPr/>
              </a:pPr>
              <a:r>
                <a:rPr lang="en-US" b="1" kern="0" dirty="0" smtClean="0">
                  <a:effectLst>
                    <a:outerShdw blurRad="38100" dist="38100" dir="2700000" algn="tl">
                      <a:srgbClr val="000000">
                        <a:alpha val="43137"/>
                      </a:srgbClr>
                    </a:outerShdw>
                  </a:effectLst>
                </a:rPr>
                <a:t>Network</a:t>
              </a:r>
              <a:endParaRPr kumimoji="0" lang="en-US" b="1" u="none" strike="noStrike" kern="0" cap="none" spc="0" normalizeH="0" baseline="0" noProof="0" dirty="0">
                <a:ln>
                  <a:noFill/>
                </a:ln>
                <a:effectLst>
                  <a:outerShdw blurRad="38100" dist="38100" dir="2700000" algn="tl">
                    <a:srgbClr val="000000">
                      <a:alpha val="43137"/>
                    </a:srgbClr>
                  </a:outerShdw>
                </a:effectLst>
                <a:uLnTx/>
                <a:uFillTx/>
                <a:latin typeface="Segoe UI"/>
              </a:endParaRPr>
            </a:p>
          </p:txBody>
        </p:sp>
      </p:grpSp>
      <p:sp>
        <p:nvSpPr>
          <p:cNvPr id="51" name="TextBox 50"/>
          <p:cNvSpPr txBox="1"/>
          <p:nvPr/>
        </p:nvSpPr>
        <p:spPr>
          <a:xfrm>
            <a:off x="2186025" y="1727406"/>
            <a:ext cx="6535815"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Strong storage keys for access control</a:t>
            </a:r>
          </a:p>
          <a:p>
            <a:pPr marL="285750" lvl="0" indent="-285750" algn="l" defTabSz="914400">
              <a:buFont typeface="Wingdings" pitchFamily="2" charset="2"/>
              <a:buChar char="§"/>
              <a:defRPr/>
            </a:pPr>
            <a:r>
              <a:rPr lang="en-CA" b="0" kern="0" dirty="0" smtClean="0"/>
              <a:t>SSL support for data transfers between all parties</a:t>
            </a:r>
            <a:endParaRPr lang="en-CA" b="0" kern="0" dirty="0"/>
          </a:p>
        </p:txBody>
      </p:sp>
      <p:sp>
        <p:nvSpPr>
          <p:cNvPr id="52" name="TextBox 51"/>
          <p:cNvSpPr txBox="1"/>
          <p:nvPr/>
        </p:nvSpPr>
        <p:spPr>
          <a:xfrm>
            <a:off x="2186026" y="2655744"/>
            <a:ext cx="6562555"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Front-end .NET framework </a:t>
            </a:r>
            <a:r>
              <a:rPr lang="en-CA" b="0" kern="0" dirty="0"/>
              <a:t>code running under partial trust</a:t>
            </a:r>
          </a:p>
          <a:p>
            <a:pPr marL="285750" lvl="0" indent="-285750" algn="l" defTabSz="914400">
              <a:buFont typeface="Wingdings" pitchFamily="2" charset="2"/>
              <a:buChar char="§"/>
              <a:defRPr/>
            </a:pPr>
            <a:r>
              <a:rPr lang="en-CA" b="0" kern="0" dirty="0"/>
              <a:t>Windows account with least privileges</a:t>
            </a:r>
          </a:p>
        </p:txBody>
      </p:sp>
      <p:sp>
        <p:nvSpPr>
          <p:cNvPr id="53" name="TextBox 52"/>
          <p:cNvSpPr txBox="1"/>
          <p:nvPr/>
        </p:nvSpPr>
        <p:spPr>
          <a:xfrm>
            <a:off x="2186027" y="3414728"/>
            <a:ext cx="6562554" cy="923330"/>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Hardened version of Windows Server 2008 OS for both VM Host and VM Guest operating systems</a:t>
            </a:r>
          </a:p>
          <a:p>
            <a:pPr marL="285750" lvl="0" indent="-285750" algn="l" defTabSz="914400">
              <a:buFont typeface="Wingdings" pitchFamily="2" charset="2"/>
              <a:buChar char="§"/>
              <a:defRPr/>
            </a:pPr>
            <a:r>
              <a:rPr lang="en-CA" b="0" kern="0" dirty="0" smtClean="0"/>
              <a:t>Host boundaries enforced by external hypervisor</a:t>
            </a:r>
          </a:p>
        </p:txBody>
      </p:sp>
      <p:sp>
        <p:nvSpPr>
          <p:cNvPr id="54" name="TextBox 53"/>
          <p:cNvSpPr txBox="1"/>
          <p:nvPr/>
        </p:nvSpPr>
        <p:spPr>
          <a:xfrm>
            <a:off x="2186026" y="4476416"/>
            <a:ext cx="6562556" cy="646331"/>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Host firewall limiting traffic to VMs</a:t>
            </a:r>
          </a:p>
          <a:p>
            <a:pPr marL="285750" lvl="0" indent="-285750" algn="l" defTabSz="914400">
              <a:buFont typeface="Wingdings" pitchFamily="2" charset="2"/>
              <a:buChar char="§"/>
              <a:defRPr/>
            </a:pPr>
            <a:r>
              <a:rPr lang="en-CA" b="0" kern="0" dirty="0" smtClean="0"/>
              <a:t>VLANs and packet filters in routers</a:t>
            </a:r>
            <a:endParaRPr lang="en-CA" b="0" kern="0" dirty="0"/>
          </a:p>
        </p:txBody>
      </p:sp>
      <p:sp>
        <p:nvSpPr>
          <p:cNvPr id="55" name="TextBox 54"/>
          <p:cNvSpPr txBox="1"/>
          <p:nvPr/>
        </p:nvSpPr>
        <p:spPr>
          <a:xfrm>
            <a:off x="2186025" y="5309755"/>
            <a:ext cx="6562557" cy="923330"/>
          </a:xfrm>
          <a:prstGeom prst="rect">
            <a:avLst/>
          </a:prstGeom>
          <a:noFill/>
          <a:ln>
            <a:solidFill>
              <a:schemeClr val="accent1"/>
            </a:solidFill>
          </a:ln>
        </p:spPr>
        <p:txBody>
          <a:bodyPr wrap="square" rtlCol="0">
            <a:spAutoFit/>
          </a:bodyPr>
          <a:lstStyle/>
          <a:p>
            <a:pPr marL="285750" lvl="0" indent="-285750" algn="l" defTabSz="914400">
              <a:buFont typeface="Wingdings" pitchFamily="2" charset="2"/>
              <a:buChar char="§"/>
              <a:defRPr/>
            </a:pPr>
            <a:r>
              <a:rPr lang="en-CA" b="0" kern="0" dirty="0" smtClean="0"/>
              <a:t>World-class physical security</a:t>
            </a:r>
          </a:p>
          <a:p>
            <a:pPr marL="285750" lvl="0" indent="-285750" algn="l" defTabSz="914400">
              <a:buFont typeface="Wingdings" pitchFamily="2" charset="2"/>
              <a:buChar char="§"/>
              <a:defRPr/>
            </a:pPr>
            <a:r>
              <a:rPr lang="en-CA" b="0" kern="0" dirty="0" smtClean="0"/>
              <a:t>ISO 27001 and SAS 70 Type II certifications for datacenter processes</a:t>
            </a:r>
            <a:endParaRPr lang="en-CA" b="0" kern="0" dirty="0"/>
          </a:p>
        </p:txBody>
      </p:sp>
      <p:sp>
        <p:nvSpPr>
          <p:cNvPr id="56" name="TextBox 55"/>
          <p:cNvSpPr txBox="1"/>
          <p:nvPr/>
        </p:nvSpPr>
        <p:spPr>
          <a:xfrm>
            <a:off x="623371" y="1140129"/>
            <a:ext cx="1272436" cy="584775"/>
          </a:xfrm>
          <a:prstGeom prst="rect">
            <a:avLst/>
          </a:prstGeom>
          <a:gradFill>
            <a:gsLst>
              <a:gs pos="0">
                <a:srgbClr val="FFFFFF"/>
              </a:gs>
              <a:gs pos="50000">
                <a:srgbClr val="FFFFFF">
                  <a:alpha val="49000"/>
                </a:srgbClr>
              </a:gs>
              <a:gs pos="100000">
                <a:srgbClr val="C3D69B">
                  <a:tint val="23500"/>
                  <a:satMod val="160000"/>
                  <a:alpha val="0"/>
                </a:srgbClr>
              </a:gs>
            </a:gsLst>
            <a:lin ang="5400000" scaled="0"/>
          </a:gradFill>
          <a:ln>
            <a:solidFill>
              <a:schemeClr val="accent1"/>
            </a:solidFill>
          </a:ln>
        </p:spPr>
        <p:txBody>
          <a:bodyPr wrap="square" rtlCol="0">
            <a:spAutoFit/>
          </a:bodyPr>
          <a:lstStyle/>
          <a:p>
            <a:pPr lvl="0" algn="ctr" defTabSz="914400">
              <a:defRPr/>
            </a:pPr>
            <a:r>
              <a:rPr lang="en-US" sz="3200" b="1" kern="0" dirty="0" smtClean="0"/>
              <a:t>Layer</a:t>
            </a:r>
            <a:endParaRPr kumimoji="0" lang="en-US" sz="2400" b="1" u="none" strike="noStrike" kern="0" cap="none" spc="0" normalizeH="0" baseline="0" noProof="0" dirty="0">
              <a:ln>
                <a:noFill/>
              </a:ln>
              <a:uLnTx/>
              <a:uFillTx/>
              <a:latin typeface="Segoe UI"/>
            </a:endParaRPr>
          </a:p>
        </p:txBody>
      </p:sp>
      <p:sp>
        <p:nvSpPr>
          <p:cNvPr id="57" name="TextBox 56"/>
          <p:cNvSpPr txBox="1"/>
          <p:nvPr/>
        </p:nvSpPr>
        <p:spPr>
          <a:xfrm>
            <a:off x="2186026" y="1153791"/>
            <a:ext cx="6513569" cy="584775"/>
          </a:xfrm>
          <a:prstGeom prst="rect">
            <a:avLst/>
          </a:prstGeom>
          <a:gradFill>
            <a:gsLst>
              <a:gs pos="0">
                <a:srgbClr val="FFFFFF"/>
              </a:gs>
              <a:gs pos="50000">
                <a:srgbClr val="FFFFFF">
                  <a:alpha val="49000"/>
                </a:srgbClr>
              </a:gs>
              <a:gs pos="100000">
                <a:srgbClr val="C3D69B">
                  <a:tint val="23500"/>
                  <a:satMod val="160000"/>
                  <a:alpha val="0"/>
                </a:srgbClr>
              </a:gs>
            </a:gsLst>
            <a:lin ang="5400000" scaled="0"/>
          </a:gradFill>
          <a:ln>
            <a:solidFill>
              <a:schemeClr val="accent1"/>
            </a:solidFill>
          </a:ln>
        </p:spPr>
        <p:txBody>
          <a:bodyPr wrap="square" rtlCol="0">
            <a:spAutoFit/>
          </a:bodyPr>
          <a:lstStyle/>
          <a:p>
            <a:pPr lvl="0" algn="ctr" defTabSz="914400">
              <a:defRPr/>
            </a:pPr>
            <a:r>
              <a:rPr lang="en-US" sz="3200" b="1" kern="0" dirty="0" smtClean="0"/>
              <a:t>Defense-in-Depth</a:t>
            </a:r>
            <a:endParaRPr kumimoji="0" lang="en-US" sz="2400" b="1" u="none" strike="noStrike" kern="0" cap="none" spc="0" normalizeH="0" baseline="0" noProof="0" dirty="0">
              <a:ln>
                <a:noFill/>
              </a:ln>
              <a:uLnTx/>
              <a:uFillTx/>
              <a:latin typeface="Segoe UI"/>
            </a:endParaRPr>
          </a:p>
        </p:txBody>
      </p:sp>
      <p:sp>
        <p:nvSpPr>
          <p:cNvPr id="2" name="Footer Placeholder 1"/>
          <p:cNvSpPr>
            <a:spLocks noGrp="1"/>
          </p:cNvSpPr>
          <p:nvPr>
            <p:ph type="ftr" sz="quarter" idx="11"/>
          </p:nvPr>
        </p:nvSpPr>
        <p:spPr/>
        <p:txBody>
          <a:bodyPr/>
          <a:lstStyle/>
          <a:p>
            <a:r>
              <a:rPr lang="en-US" smtClean="0"/>
              <a:t>@Bill Wilder</a:t>
            </a:r>
            <a:endParaRPr lang="en-US" dirty="0"/>
          </a:p>
        </p:txBody>
      </p:sp>
      <p:sp>
        <p:nvSpPr>
          <p:cNvPr id="3" name="Slide Number Placeholder 2"/>
          <p:cNvSpPr>
            <a:spLocks noGrp="1"/>
          </p:cNvSpPr>
          <p:nvPr>
            <p:ph type="sldNum" sz="quarter" idx="12"/>
          </p:nvPr>
        </p:nvSpPr>
        <p:spPr/>
        <p:txBody>
          <a:bodyPr/>
          <a:lstStyle/>
          <a:p>
            <a:fld id="{62D04651-64BE-48C6-A67D-43478B0A2884}" type="slidenum">
              <a:rPr lang="en-US" smtClean="0"/>
              <a:pPr/>
              <a:t>71</a:t>
            </a:fld>
            <a:endParaRPr lang="en-US" dirty="0"/>
          </a:p>
        </p:txBody>
      </p:sp>
    </p:spTree>
    <p:extLst>
      <p:ext uri="{BB962C8B-B14F-4D97-AF65-F5344CB8AC3E}">
        <p14:creationId xmlns:p14="http://schemas.microsoft.com/office/powerpoint/2010/main" val="895579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Defenses Inherited </a:t>
            </a:r>
            <a:r>
              <a:rPr lang="en-US" sz="3200" dirty="0" smtClean="0"/>
              <a:t>by Windows Azure Platform Applications</a:t>
            </a:r>
            <a:endParaRPr lang="en-US" sz="3200" dirty="0"/>
          </a:p>
        </p:txBody>
      </p:sp>
      <p:sp>
        <p:nvSpPr>
          <p:cNvPr id="4" name="Rounded Rectangle 3"/>
          <p:cNvSpPr/>
          <p:nvPr/>
        </p:nvSpPr>
        <p:spPr bwMode="auto">
          <a:xfrm>
            <a:off x="123967" y="1600200"/>
            <a:ext cx="1510861" cy="76200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lvl="0" algn="ctr"/>
            <a:r>
              <a:rPr lang="en-US" dirty="0" smtClean="0">
                <a:solidFill>
                  <a:schemeClr val="bg1"/>
                </a:solidFill>
                <a:latin typeface="+mj-lt"/>
              </a:rPr>
              <a:t>Spoofing</a:t>
            </a:r>
            <a:endParaRPr lang="en-US" dirty="0">
              <a:solidFill>
                <a:schemeClr val="bg1"/>
              </a:solidFill>
              <a:latin typeface="+mj-lt"/>
            </a:endParaRPr>
          </a:p>
        </p:txBody>
      </p:sp>
      <p:sp>
        <p:nvSpPr>
          <p:cNvPr id="5" name="Rounded Rectangle 4"/>
          <p:cNvSpPr/>
          <p:nvPr/>
        </p:nvSpPr>
        <p:spPr bwMode="auto">
          <a:xfrm>
            <a:off x="1826796" y="1600200"/>
            <a:ext cx="1510861" cy="7620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dirty="0" smtClean="0">
                <a:solidFill>
                  <a:schemeClr val="bg1"/>
                </a:solidFill>
                <a:latin typeface="+mj-lt"/>
              </a:rPr>
              <a:t>Tampering/ Disclosure</a:t>
            </a:r>
            <a:endParaRPr lang="en-US" dirty="0">
              <a:solidFill>
                <a:schemeClr val="bg1"/>
              </a:solidFill>
              <a:latin typeface="+mj-lt"/>
            </a:endParaRPr>
          </a:p>
        </p:txBody>
      </p:sp>
      <p:sp>
        <p:nvSpPr>
          <p:cNvPr id="7" name="Rounded Rectangle 6"/>
          <p:cNvSpPr/>
          <p:nvPr/>
        </p:nvSpPr>
        <p:spPr bwMode="auto">
          <a:xfrm>
            <a:off x="7052861" y="1600200"/>
            <a:ext cx="1510861" cy="762000"/>
          </a:xfrm>
          <a:prstGeom prst="round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smtClean="0">
                <a:solidFill>
                  <a:schemeClr val="bg1"/>
                </a:solidFill>
                <a:latin typeface="+mj-lt"/>
              </a:rPr>
              <a:t>Elevation of Privilege</a:t>
            </a:r>
          </a:p>
        </p:txBody>
      </p:sp>
      <p:sp>
        <p:nvSpPr>
          <p:cNvPr id="8" name="Rounded Rectangle 7"/>
          <p:cNvSpPr/>
          <p:nvPr/>
        </p:nvSpPr>
        <p:spPr bwMode="auto">
          <a:xfrm>
            <a:off x="5339674" y="2438400"/>
            <a:ext cx="1510861" cy="37338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lvl="0"/>
            <a:endParaRPr lang="en-US" sz="1600" b="0" dirty="0" smtClean="0">
              <a:solidFill>
                <a:schemeClr val="bg1"/>
              </a:solidFill>
              <a:latin typeface="+mj-lt"/>
            </a:endParaRPr>
          </a:p>
          <a:p>
            <a:pPr lvl="0"/>
            <a:r>
              <a:rPr lang="en-US" sz="1600" b="0" dirty="0" smtClean="0">
                <a:solidFill>
                  <a:schemeClr val="bg1"/>
                </a:solidFill>
                <a:latin typeface="+mj-lt"/>
              </a:rPr>
              <a:t>Configurable scale-out</a:t>
            </a:r>
            <a:endParaRPr lang="en-US" sz="1600" b="0" dirty="0">
              <a:solidFill>
                <a:schemeClr val="bg1"/>
              </a:solidFill>
              <a:latin typeface="+mj-lt"/>
            </a:endParaRPr>
          </a:p>
        </p:txBody>
      </p:sp>
      <p:sp>
        <p:nvSpPr>
          <p:cNvPr id="9" name="Rounded Rectangle 8"/>
          <p:cNvSpPr/>
          <p:nvPr/>
        </p:nvSpPr>
        <p:spPr bwMode="auto">
          <a:xfrm>
            <a:off x="5339674" y="1600200"/>
            <a:ext cx="1510861" cy="7620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dirty="0" smtClean="0">
                <a:solidFill>
                  <a:schemeClr val="bg1"/>
                </a:solidFill>
                <a:latin typeface="+mj-lt"/>
              </a:rPr>
              <a:t>Denial of Service</a:t>
            </a:r>
          </a:p>
        </p:txBody>
      </p:sp>
      <p:sp>
        <p:nvSpPr>
          <p:cNvPr id="11" name="Rounded Rectangle 10"/>
          <p:cNvSpPr/>
          <p:nvPr/>
        </p:nvSpPr>
        <p:spPr bwMode="auto">
          <a:xfrm>
            <a:off x="1826796" y="2438400"/>
            <a:ext cx="1510861" cy="37338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VM switch hardening</a:t>
            </a:r>
          </a:p>
          <a:p>
            <a:pPr lvl="0"/>
            <a:endParaRPr lang="en-US" sz="1600" b="0" dirty="0" smtClean="0">
              <a:solidFill>
                <a:schemeClr val="bg1"/>
              </a:solidFill>
              <a:latin typeface="+mj-lt"/>
            </a:endParaRPr>
          </a:p>
          <a:p>
            <a:pPr lvl="0"/>
            <a:r>
              <a:rPr lang="en-US" sz="1600" b="0" dirty="0" smtClean="0">
                <a:solidFill>
                  <a:schemeClr val="bg1"/>
                </a:solidFill>
                <a:latin typeface="+mj-lt"/>
              </a:rPr>
              <a:t>Certificate Services</a:t>
            </a:r>
          </a:p>
          <a:p>
            <a:pPr lvl="0"/>
            <a:endParaRPr lang="en-US" sz="1600" b="0" dirty="0" smtClean="0">
              <a:solidFill>
                <a:schemeClr val="bg1"/>
              </a:solidFill>
              <a:latin typeface="+mj-lt"/>
            </a:endParaRPr>
          </a:p>
          <a:p>
            <a:pPr lvl="0"/>
            <a:r>
              <a:rPr lang="en-US" sz="1600" b="0" dirty="0" smtClean="0">
                <a:solidFill>
                  <a:schemeClr val="bg1"/>
                </a:solidFill>
                <a:latin typeface="+mj-lt"/>
              </a:rPr>
              <a:t>Shared-Access Signatures</a:t>
            </a:r>
          </a:p>
          <a:p>
            <a:pPr lvl="0"/>
            <a:endParaRPr lang="en-US" sz="1600" b="0" dirty="0" smtClean="0">
              <a:solidFill>
                <a:schemeClr val="bg1"/>
              </a:solidFill>
              <a:latin typeface="+mj-lt"/>
            </a:endParaRPr>
          </a:p>
          <a:p>
            <a:pPr lvl="0"/>
            <a:r>
              <a:rPr lang="en-US" sz="1600" b="0" dirty="0" smtClean="0">
                <a:solidFill>
                  <a:schemeClr val="bg1"/>
                </a:solidFill>
                <a:latin typeface="+mj-lt"/>
              </a:rPr>
              <a:t>HTTPS </a:t>
            </a:r>
          </a:p>
          <a:p>
            <a:pPr lvl="0"/>
            <a:endParaRPr lang="en-US" sz="1600" b="0" dirty="0" smtClean="0">
              <a:solidFill>
                <a:schemeClr val="bg1"/>
              </a:solidFill>
              <a:latin typeface="+mj-lt"/>
            </a:endParaRPr>
          </a:p>
          <a:p>
            <a:pPr lvl="0"/>
            <a:r>
              <a:rPr lang="en-US" sz="1600" b="0" dirty="0" err="1" smtClean="0">
                <a:solidFill>
                  <a:schemeClr val="bg1"/>
                </a:solidFill>
                <a:latin typeface="+mj-lt"/>
              </a:rPr>
              <a:t>Sidechannel</a:t>
            </a:r>
            <a:r>
              <a:rPr lang="en-US" sz="1600" b="0" dirty="0" smtClean="0">
                <a:solidFill>
                  <a:schemeClr val="bg1"/>
                </a:solidFill>
                <a:latin typeface="+mj-lt"/>
              </a:rPr>
              <a:t> protections</a:t>
            </a:r>
            <a:endParaRPr lang="en-US" sz="1600" b="0" dirty="0">
              <a:solidFill>
                <a:schemeClr val="bg1"/>
              </a:solidFill>
              <a:latin typeface="+mj-lt"/>
            </a:endParaRPr>
          </a:p>
        </p:txBody>
      </p:sp>
      <p:sp>
        <p:nvSpPr>
          <p:cNvPr id="12" name="Rounded Rectangle 11"/>
          <p:cNvSpPr/>
          <p:nvPr/>
        </p:nvSpPr>
        <p:spPr bwMode="auto">
          <a:xfrm>
            <a:off x="123967" y="2438400"/>
            <a:ext cx="1510861" cy="3733800"/>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VLANs</a:t>
            </a:r>
          </a:p>
          <a:p>
            <a:pPr lvl="0"/>
            <a:endParaRPr lang="en-US" sz="1600" b="0" dirty="0" smtClean="0">
              <a:solidFill>
                <a:schemeClr val="bg1"/>
              </a:solidFill>
              <a:latin typeface="+mj-lt"/>
            </a:endParaRPr>
          </a:p>
          <a:p>
            <a:pPr lvl="0"/>
            <a:r>
              <a:rPr lang="en-US" sz="1600" b="0" dirty="0" smtClean="0">
                <a:solidFill>
                  <a:schemeClr val="bg1"/>
                </a:solidFill>
                <a:latin typeface="+mj-lt"/>
              </a:rPr>
              <a:t>Top of Rack Switches</a:t>
            </a:r>
          </a:p>
          <a:p>
            <a:pPr lvl="0"/>
            <a:endParaRPr lang="en-US" sz="1600" b="0" dirty="0" smtClean="0">
              <a:solidFill>
                <a:schemeClr val="bg1"/>
              </a:solidFill>
              <a:latin typeface="+mj-lt"/>
            </a:endParaRPr>
          </a:p>
          <a:p>
            <a:pPr lvl="0"/>
            <a:r>
              <a:rPr lang="en-US" sz="1600" b="0" dirty="0" smtClean="0">
                <a:solidFill>
                  <a:schemeClr val="bg1"/>
                </a:solidFill>
                <a:latin typeface="+mj-lt"/>
              </a:rPr>
              <a:t>Custom packet filtering</a:t>
            </a:r>
          </a:p>
        </p:txBody>
      </p:sp>
      <p:sp>
        <p:nvSpPr>
          <p:cNvPr id="13" name="Rounded Rectangle 12"/>
          <p:cNvSpPr/>
          <p:nvPr/>
        </p:nvSpPr>
        <p:spPr bwMode="auto">
          <a:xfrm>
            <a:off x="7052861" y="2438400"/>
            <a:ext cx="1510861" cy="3733800"/>
          </a:xfrm>
          <a:prstGeom prst="round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600" b="0" dirty="0" smtClean="0">
                <a:solidFill>
                  <a:schemeClr val="bg1"/>
                </a:solidFill>
                <a:latin typeface="+mj-lt"/>
              </a:rPr>
              <a:t>Partial Trust Runtime</a:t>
            </a:r>
          </a:p>
          <a:p>
            <a:pPr lvl="0"/>
            <a:endParaRPr lang="en-US" sz="1600" b="0" dirty="0" smtClean="0">
              <a:solidFill>
                <a:schemeClr val="bg1"/>
              </a:solidFill>
              <a:latin typeface="+mj-lt"/>
            </a:endParaRPr>
          </a:p>
          <a:p>
            <a:pPr lvl="0"/>
            <a:r>
              <a:rPr lang="en-US" sz="1600" b="0" dirty="0" smtClean="0">
                <a:solidFill>
                  <a:schemeClr val="bg1"/>
                </a:solidFill>
                <a:latin typeface="+mj-lt"/>
              </a:rPr>
              <a:t>Hypervisor custom sandboxing</a:t>
            </a:r>
          </a:p>
          <a:p>
            <a:pPr lvl="0"/>
            <a:endParaRPr lang="en-US" sz="1600" b="0" dirty="0" smtClean="0">
              <a:solidFill>
                <a:schemeClr val="bg1"/>
              </a:solidFill>
              <a:latin typeface="+mj-lt"/>
            </a:endParaRPr>
          </a:p>
          <a:p>
            <a:pPr lvl="0"/>
            <a:r>
              <a:rPr lang="en-US" sz="1600" b="0" dirty="0" smtClean="0">
                <a:solidFill>
                  <a:schemeClr val="bg1"/>
                </a:solidFill>
                <a:latin typeface="+mj-lt"/>
              </a:rPr>
              <a:t>Virtual Service Accounts</a:t>
            </a:r>
            <a:endParaRPr lang="en-US" sz="1600" b="0" dirty="0">
              <a:solidFill>
                <a:schemeClr val="bg1"/>
              </a:solidFill>
              <a:latin typeface="+mj-lt"/>
            </a:endParaRPr>
          </a:p>
        </p:txBody>
      </p:sp>
      <p:sp>
        <p:nvSpPr>
          <p:cNvPr id="14" name="Rounded Rectangle 13"/>
          <p:cNvSpPr/>
          <p:nvPr/>
        </p:nvSpPr>
        <p:spPr bwMode="auto">
          <a:xfrm>
            <a:off x="3517530" y="1600200"/>
            <a:ext cx="1621220" cy="76200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en-US" dirty="0">
                <a:solidFill>
                  <a:schemeClr val="bg1"/>
                </a:solidFill>
                <a:latin typeface="+mj-lt"/>
              </a:rPr>
              <a:t>Repudiation</a:t>
            </a:r>
          </a:p>
        </p:txBody>
      </p:sp>
      <p:sp>
        <p:nvSpPr>
          <p:cNvPr id="15" name="Rounded Rectangle 14"/>
          <p:cNvSpPr/>
          <p:nvPr/>
        </p:nvSpPr>
        <p:spPr bwMode="auto">
          <a:xfrm>
            <a:off x="3517530" y="2438400"/>
            <a:ext cx="1621219" cy="3733800"/>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r>
              <a:rPr lang="en-US" sz="1600" b="0">
                <a:solidFill>
                  <a:schemeClr val="bg1"/>
                </a:solidFill>
                <a:latin typeface="+mj-lt"/>
              </a:rPr>
              <a:t>Monitoring </a:t>
            </a:r>
            <a:endParaRPr lang="en-US" sz="1600" b="0" smtClean="0">
              <a:solidFill>
                <a:schemeClr val="bg1"/>
              </a:solidFill>
              <a:latin typeface="+mj-lt"/>
            </a:endParaRPr>
          </a:p>
          <a:p>
            <a:endParaRPr lang="en-US" sz="1600" b="0">
              <a:solidFill>
                <a:schemeClr val="bg1"/>
              </a:solidFill>
              <a:latin typeface="+mj-lt"/>
            </a:endParaRPr>
          </a:p>
          <a:p>
            <a:r>
              <a:rPr lang="en-US" sz="1600" b="0" smtClean="0">
                <a:solidFill>
                  <a:schemeClr val="bg1"/>
                </a:solidFill>
                <a:latin typeface="+mj-lt"/>
              </a:rPr>
              <a:t>Diagnostics </a:t>
            </a:r>
            <a:r>
              <a:rPr lang="en-US" sz="1600" b="0">
                <a:solidFill>
                  <a:schemeClr val="bg1"/>
                </a:solidFill>
                <a:latin typeface="+mj-lt"/>
              </a:rPr>
              <a:t>Service</a:t>
            </a:r>
            <a:endParaRPr lang="en-US" sz="1600" b="0" dirty="0">
              <a:solidFill>
                <a:schemeClr val="bg1"/>
              </a:solidFill>
              <a:latin typeface="+mj-lt"/>
            </a:endParaRPr>
          </a:p>
        </p:txBody>
      </p:sp>
      <p:sp>
        <p:nvSpPr>
          <p:cNvPr id="3" name="Footer Placeholder 2"/>
          <p:cNvSpPr>
            <a:spLocks noGrp="1"/>
          </p:cNvSpPr>
          <p:nvPr>
            <p:ph type="ftr" sz="quarter" idx="11"/>
          </p:nvPr>
        </p:nvSpPr>
        <p:spPr/>
        <p:txBody>
          <a:bodyPr/>
          <a:lstStyle/>
          <a:p>
            <a:r>
              <a:rPr lang="en-US" smtClean="0"/>
              <a:t>@Bill Wilder</a:t>
            </a:r>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72</a:t>
            </a:fld>
            <a:endParaRPr lang="en-US" dirty="0"/>
          </a:p>
        </p:txBody>
      </p:sp>
    </p:spTree>
    <p:extLst>
      <p:ext uri="{BB962C8B-B14F-4D97-AF65-F5344CB8AC3E}">
        <p14:creationId xmlns:p14="http://schemas.microsoft.com/office/powerpoint/2010/main" val="1221216893"/>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a:t>
            </a:r>
            <a:endParaRPr lang="en-US" dirty="0"/>
          </a:p>
        </p:txBody>
      </p:sp>
      <p:sp>
        <p:nvSpPr>
          <p:cNvPr id="3" name="Content Placeholder 2"/>
          <p:cNvSpPr>
            <a:spLocks noGrp="1"/>
          </p:cNvSpPr>
          <p:nvPr>
            <p:ph idx="1"/>
          </p:nvPr>
        </p:nvSpPr>
        <p:spPr/>
        <p:txBody>
          <a:bodyPr/>
          <a:lstStyle/>
          <a:p>
            <a:r>
              <a:rPr lang="en-US" dirty="0" smtClean="0"/>
              <a:t>Surrogate for “security”</a:t>
            </a:r>
          </a:p>
          <a:p>
            <a:r>
              <a:rPr lang="en-US" dirty="0" smtClean="0"/>
              <a:t>Windows Azure</a:t>
            </a:r>
            <a:r>
              <a:rPr lang="en-US" dirty="0"/>
              <a:t>: </a:t>
            </a:r>
            <a:r>
              <a:rPr lang="en-US" dirty="0">
                <a:hlinkClick r:id="rId2"/>
              </a:rPr>
              <a:t>http://www.windowsazure.com/en-us/support/trust-center/compliance</a:t>
            </a:r>
            <a:r>
              <a:rPr lang="en-US" dirty="0" smtClean="0">
                <a:hlinkClick r:id="rId2"/>
              </a:rPr>
              <a:t>/</a:t>
            </a:r>
            <a:endParaRPr lang="en-US" dirty="0" smtClean="0"/>
          </a:p>
          <a:p>
            <a:r>
              <a:rPr lang="en-US" dirty="0" smtClean="0"/>
              <a:t>Amazon </a:t>
            </a:r>
            <a:r>
              <a:rPr lang="en-US" dirty="0"/>
              <a:t>Web Services: </a:t>
            </a:r>
            <a:r>
              <a:rPr lang="en-US" dirty="0">
                <a:hlinkClick r:id="rId3"/>
              </a:rPr>
              <a:t>http://aws.amazon.com/compliance</a:t>
            </a:r>
            <a:r>
              <a:rPr lang="en-US" dirty="0" smtClean="0">
                <a:hlinkClick r:id="rId3"/>
              </a:rPr>
              <a:t>/</a:t>
            </a:r>
            <a:r>
              <a:rPr lang="en-US" dirty="0" smtClean="0"/>
              <a:t> </a:t>
            </a:r>
            <a:endParaRPr lang="en-US" dirty="0"/>
          </a:p>
        </p:txBody>
      </p:sp>
    </p:spTree>
    <p:extLst>
      <p:ext uri="{BB962C8B-B14F-4D97-AF65-F5344CB8AC3E}">
        <p14:creationId xmlns:p14="http://schemas.microsoft.com/office/powerpoint/2010/main" val="8937393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Developer Resources</a:t>
            </a:r>
            <a:endParaRPr lang="en-US" dirty="0"/>
          </a:p>
        </p:txBody>
      </p:sp>
      <p:sp>
        <p:nvSpPr>
          <p:cNvPr id="3" name="Content Placeholder 2"/>
          <p:cNvSpPr>
            <a:spLocks noGrp="1"/>
          </p:cNvSpPr>
          <p:nvPr>
            <p:ph idx="1"/>
          </p:nvPr>
        </p:nvSpPr>
        <p:spPr>
          <a:xfrm>
            <a:off x="457200" y="1338175"/>
            <a:ext cx="8229600" cy="5440270"/>
          </a:xfrm>
        </p:spPr>
        <p:txBody>
          <a:bodyPr>
            <a:normAutofit fontScale="92500" lnSpcReduction="20000"/>
          </a:bodyPr>
          <a:lstStyle/>
          <a:p>
            <a:r>
              <a:rPr lang="en-US" sz="3600" b="1" dirty="0" smtClean="0">
                <a:hlinkClick r:id="rId2"/>
              </a:rPr>
              <a:t>www.windowsazure.com/develop/</a:t>
            </a:r>
            <a:r>
              <a:rPr lang="en-US" sz="3600" dirty="0" smtClean="0"/>
              <a:t> is LOADED with </a:t>
            </a:r>
            <a:r>
              <a:rPr lang="en-US" sz="3600" dirty="0" err="1" smtClean="0"/>
              <a:t>Dev</a:t>
            </a:r>
            <a:r>
              <a:rPr lang="en-US" sz="3600" dirty="0" smtClean="0"/>
              <a:t> Libraries, Training Kits, How To Guides across:</a:t>
            </a:r>
          </a:p>
          <a:p>
            <a:pPr lvl="1"/>
            <a:r>
              <a:rPr lang="en-US" sz="2600" dirty="0" smtClean="0"/>
              <a:t>Mobile (</a:t>
            </a:r>
            <a:r>
              <a:rPr lang="en-US" sz="2600" dirty="0" err="1" smtClean="0"/>
              <a:t>iOS</a:t>
            </a:r>
            <a:r>
              <a:rPr lang="en-US" sz="2600" dirty="0" smtClean="0"/>
              <a:t>, Android, Win Phone, Win 8 SDKs)</a:t>
            </a:r>
          </a:p>
          <a:p>
            <a:pPr lvl="1"/>
            <a:r>
              <a:rPr lang="en-US" sz="2600" dirty="0" smtClean="0"/>
              <a:t>.NET, Node.js, Java, PHP, Python, REST</a:t>
            </a:r>
          </a:p>
          <a:p>
            <a:pPr lvl="1"/>
            <a:r>
              <a:rPr lang="en-US" sz="2600" dirty="0" smtClean="0"/>
              <a:t>PowerShell, CLI</a:t>
            </a:r>
          </a:p>
          <a:p>
            <a:r>
              <a:rPr lang="en-US" dirty="0" smtClean="0"/>
              <a:t>Example: Create </a:t>
            </a:r>
            <a:r>
              <a:rPr lang="en-US" b="1" dirty="0" smtClean="0"/>
              <a:t>Node.js web site</a:t>
            </a:r>
            <a:r>
              <a:rPr lang="en-US" dirty="0" smtClean="0"/>
              <a:t> from Mac CLI</a:t>
            </a:r>
            <a:br>
              <a:rPr lang="en-US" dirty="0" smtClean="0"/>
            </a:br>
            <a:r>
              <a:rPr lang="en-US" sz="1600" dirty="0" smtClean="0">
                <a:hlinkClick r:id="rId3"/>
              </a:rPr>
              <a:t>https</a:t>
            </a:r>
            <a:r>
              <a:rPr lang="en-US" sz="1600" dirty="0">
                <a:hlinkClick r:id="rId3"/>
              </a:rPr>
              <a:t>://</a:t>
            </a:r>
            <a:r>
              <a:rPr lang="en-US" sz="1600" dirty="0" smtClean="0">
                <a:hlinkClick r:id="rId3"/>
              </a:rPr>
              <a:t>www.windowsazure.com/en-us/develop/nodejs/tutorials/create-a-website-(</a:t>
            </a:r>
            <a:r>
              <a:rPr lang="en-US" sz="1600" b="1" dirty="0" smtClean="0">
                <a:hlinkClick r:id="rId3"/>
              </a:rPr>
              <a:t>mac</a:t>
            </a:r>
            <a:r>
              <a:rPr lang="en-US" sz="1600" dirty="0" smtClean="0">
                <a:hlinkClick r:id="rId3"/>
              </a:rPr>
              <a:t>)/</a:t>
            </a:r>
            <a:r>
              <a:rPr lang="en-US" sz="1600" dirty="0" smtClean="0"/>
              <a:t> </a:t>
            </a:r>
          </a:p>
          <a:p>
            <a:r>
              <a:rPr lang="en-US" dirty="0" smtClean="0"/>
              <a:t>Example: Create </a:t>
            </a:r>
            <a:r>
              <a:rPr lang="en-US" b="1" dirty="0" smtClean="0"/>
              <a:t>Linux (</a:t>
            </a:r>
            <a:r>
              <a:rPr lang="en-US" b="1" dirty="0" err="1" smtClean="0"/>
              <a:t>CentOS</a:t>
            </a:r>
            <a:r>
              <a:rPr lang="en-US" b="1" dirty="0" smtClean="0"/>
              <a:t>) VM</a:t>
            </a:r>
            <a:r>
              <a:rPr lang="en-US" dirty="0" smtClean="0"/>
              <a:t> from CLI (Node-based CLI – Windows not </a:t>
            </a:r>
            <a:r>
              <a:rPr lang="en-US" dirty="0"/>
              <a:t>required</a:t>
            </a:r>
            <a:r>
              <a:rPr lang="en-US" dirty="0" smtClean="0"/>
              <a:t>) </a:t>
            </a:r>
            <a:r>
              <a:rPr lang="en-US" sz="1700" dirty="0">
                <a:hlinkClick r:id="rId4"/>
              </a:rPr>
              <a:t>https://www.windowsazure.com/en-us/develop/</a:t>
            </a:r>
            <a:r>
              <a:rPr lang="en-US" sz="1700" b="1" dirty="0">
                <a:hlinkClick r:id="rId4"/>
              </a:rPr>
              <a:t>php</a:t>
            </a:r>
            <a:r>
              <a:rPr lang="en-US" sz="1700" dirty="0">
                <a:hlinkClick r:id="rId4"/>
              </a:rPr>
              <a:t>/how-to-guides/command-line-tools</a:t>
            </a:r>
            <a:r>
              <a:rPr lang="en-US" sz="1700" dirty="0" smtClean="0">
                <a:hlinkClick r:id="rId4"/>
              </a:rPr>
              <a:t>/</a:t>
            </a:r>
            <a:r>
              <a:rPr lang="en-US" sz="1700" dirty="0" smtClean="0"/>
              <a:t> </a:t>
            </a:r>
            <a:r>
              <a:rPr lang="en-US" sz="1700" dirty="0">
                <a:hlinkClick r:id="rId5"/>
              </a:rPr>
              <a:t>https://www.windowsazure.com/en-us/develop/</a:t>
            </a:r>
            <a:r>
              <a:rPr lang="en-US" sz="1700" b="1" dirty="0">
                <a:hlinkClick r:id="rId5"/>
              </a:rPr>
              <a:t>nodejs</a:t>
            </a:r>
            <a:r>
              <a:rPr lang="en-US" sz="1700" dirty="0">
                <a:hlinkClick r:id="rId5"/>
              </a:rPr>
              <a:t>/how-to-guides/command-line-tools</a:t>
            </a:r>
            <a:r>
              <a:rPr lang="en-US" sz="1700" dirty="0" smtClean="0">
                <a:hlinkClick r:id="rId5"/>
              </a:rPr>
              <a:t>/</a:t>
            </a:r>
            <a:r>
              <a:rPr lang="en-US" sz="1700" dirty="0" smtClean="0"/>
              <a:t>  </a:t>
            </a:r>
          </a:p>
          <a:p>
            <a:r>
              <a:rPr lang="en-US" dirty="0"/>
              <a:t>Example: </a:t>
            </a:r>
            <a:r>
              <a:rPr lang="en-US" dirty="0" smtClean="0"/>
              <a:t>Install </a:t>
            </a:r>
            <a:r>
              <a:rPr lang="en-US" b="1" dirty="0" err="1" smtClean="0"/>
              <a:t>Couchbase</a:t>
            </a:r>
            <a:r>
              <a:rPr lang="en-US" b="1" dirty="0" smtClean="0"/>
              <a:t> + </a:t>
            </a:r>
            <a:r>
              <a:rPr lang="en-US" b="1" dirty="0" err="1" smtClean="0"/>
              <a:t>VNet</a:t>
            </a:r>
            <a:r>
              <a:rPr lang="en-US" dirty="0" smtClean="0"/>
              <a:t> on VM</a:t>
            </a:r>
            <a:r>
              <a:rPr lang="en-US" dirty="0"/>
              <a:t/>
            </a:r>
            <a:br>
              <a:rPr lang="en-US" dirty="0"/>
            </a:br>
            <a:r>
              <a:rPr lang="en-US" sz="1800" dirty="0">
                <a:hlinkClick r:id="rId6"/>
              </a:rPr>
              <a:t>http://</a:t>
            </a:r>
            <a:r>
              <a:rPr lang="en-US" sz="1800" dirty="0" smtClean="0">
                <a:hlinkClick r:id="rId6"/>
              </a:rPr>
              <a:t>blogs.msdn.com/b/jimoneil/archive/2012/06/16/couchbase-on-azure-a-tour-of-new-windows-azure-features.aspx </a:t>
            </a:r>
            <a:endParaRPr lang="en-US" sz="1800" dirty="0"/>
          </a:p>
          <a:p>
            <a:endParaRPr lang="en-US" sz="1700" dirty="0"/>
          </a:p>
        </p:txBody>
      </p:sp>
      <p:sp>
        <p:nvSpPr>
          <p:cNvPr id="4" name="Footer Placeholder 3"/>
          <p:cNvSpPr>
            <a:spLocks noGrp="1"/>
          </p:cNvSpPr>
          <p:nvPr>
            <p:ph type="ftr" sz="quarter" idx="11"/>
          </p:nvPr>
        </p:nvSpPr>
        <p:spPr/>
        <p:txBody>
          <a:bodyPr/>
          <a:lstStyle/>
          <a:p>
            <a:r>
              <a:rPr lang="en-US" smtClean="0"/>
              <a:t>@Bill Wilder</a:t>
            </a:r>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74</a:t>
            </a:fld>
            <a:endParaRPr lang="en-US" dirty="0"/>
          </a:p>
        </p:txBody>
      </p:sp>
    </p:spTree>
    <p:extLst>
      <p:ext uri="{BB962C8B-B14F-4D97-AF65-F5344CB8AC3E}">
        <p14:creationId xmlns:p14="http://schemas.microsoft.com/office/powerpoint/2010/main" val="92658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199313"/>
          </a:xfrm>
        </p:spPr>
        <p:txBody>
          <a:bodyPr>
            <a:normAutofit/>
          </a:bodyPr>
          <a:lstStyle/>
          <a:p>
            <a:r>
              <a:rPr lang="en-US" sz="7200" b="1" dirty="0" smtClean="0">
                <a:solidFill>
                  <a:schemeClr val="accent1">
                    <a:lumMod val="75000"/>
                  </a:schemeClr>
                </a:solidFill>
              </a:rPr>
              <a:t>PORTAL DEMO</a:t>
            </a:r>
            <a:br>
              <a:rPr lang="en-US" sz="7200" b="1" dirty="0" smtClean="0">
                <a:solidFill>
                  <a:schemeClr val="accent1">
                    <a:lumMod val="75000"/>
                  </a:schemeClr>
                </a:solidFill>
              </a:rPr>
            </a:br>
            <a:r>
              <a:rPr lang="en-US" sz="5400" b="1" dirty="0" smtClean="0">
                <a:solidFill>
                  <a:schemeClr val="accent1">
                    <a:lumMod val="75000"/>
                  </a:schemeClr>
                </a:solidFill>
              </a:rPr>
              <a:t/>
            </a:r>
            <a:br>
              <a:rPr lang="en-US" sz="5400" b="1" dirty="0" smtClean="0">
                <a:solidFill>
                  <a:schemeClr val="accent1">
                    <a:lumMod val="75000"/>
                  </a:schemeClr>
                </a:solidFill>
              </a:rPr>
            </a:br>
            <a:r>
              <a:rPr lang="en-US" sz="3200" b="1" dirty="0" smtClean="0">
                <a:solidFill>
                  <a:schemeClr val="accent1">
                    <a:lumMod val="75000"/>
                  </a:schemeClr>
                </a:solidFill>
                <a:hlinkClick r:id="rId3"/>
              </a:rPr>
              <a:t>www.windowsazure.com</a:t>
            </a:r>
            <a:r>
              <a:rPr lang="en-US" sz="3200" b="1" dirty="0" smtClean="0">
                <a:solidFill>
                  <a:schemeClr val="accent1">
                    <a:lumMod val="75000"/>
                  </a:schemeClr>
                </a:solidFill>
              </a:rPr>
              <a:t/>
            </a:r>
            <a:br>
              <a:rPr lang="en-US" sz="3200" b="1" dirty="0" smtClean="0">
                <a:solidFill>
                  <a:schemeClr val="accent1">
                    <a:lumMod val="75000"/>
                  </a:schemeClr>
                </a:solidFill>
              </a:rPr>
            </a:br>
            <a:r>
              <a:rPr lang="en-US" sz="3200" b="1" dirty="0" smtClean="0">
                <a:solidFill>
                  <a:schemeClr val="accent1">
                    <a:lumMod val="75000"/>
                  </a:schemeClr>
                </a:solidFill>
                <a:hlinkClick r:id="rId4"/>
              </a:rPr>
              <a:t>manage.windowsazure.com</a:t>
            </a:r>
            <a:r>
              <a:rPr lang="en-US" sz="3200" b="1" dirty="0" smtClean="0">
                <a:solidFill>
                  <a:schemeClr val="accent1">
                    <a:lumMod val="75000"/>
                  </a:schemeClr>
                </a:solidFill>
              </a:rPr>
              <a:t> </a:t>
            </a:r>
            <a:endParaRPr lang="en-US" sz="3200" b="1" dirty="0">
              <a:solidFill>
                <a:schemeClr val="accent1">
                  <a:lumMod val="75000"/>
                </a:schemeClr>
              </a:solidFill>
            </a:endParaRPr>
          </a:p>
        </p:txBody>
      </p:sp>
      <p:sp>
        <p:nvSpPr>
          <p:cNvPr id="3" name="Footer Placeholder 2"/>
          <p:cNvSpPr>
            <a:spLocks noGrp="1"/>
          </p:cNvSpPr>
          <p:nvPr>
            <p:ph type="ftr" sz="quarter" idx="11"/>
          </p:nvPr>
        </p:nvSpPr>
        <p:spPr/>
        <p:txBody>
          <a:bodyPr/>
          <a:lstStyle/>
          <a:p>
            <a:r>
              <a:rPr lang="en-US" smtClean="0"/>
              <a:t>@Bill Wilder</a:t>
            </a:r>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75</a:t>
            </a:fld>
            <a:endParaRPr lang="en-US" dirty="0"/>
          </a:p>
        </p:txBody>
      </p:sp>
    </p:spTree>
    <p:extLst>
      <p:ext uri="{BB962C8B-B14F-4D97-AF65-F5344CB8AC3E}">
        <p14:creationId xmlns:p14="http://schemas.microsoft.com/office/powerpoint/2010/main" val="1929034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www.w3.org/XML/1998/namespace"/>
    <ds:schemaRef ds:uri="http://purl.org/dc/dcmitype/"/>
    <ds:schemaRef ds:uri="http://schemas.microsoft.com/office/2006/documentManagement/types"/>
    <ds:schemaRef ds:uri="http://schemas.openxmlformats.org/package/2006/metadata/core-properties"/>
    <ds:schemaRef ds:uri="http://purl.org/dc/terms/"/>
    <ds:schemaRef ds:uri="7e88ebde-63a9-4faf-8b82-2ec1987651a8"/>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30565</TotalTime>
  <Words>4357</Words>
  <Application>Microsoft Office PowerPoint</Application>
  <PresentationFormat>On-screen Show (4:3)</PresentationFormat>
  <Paragraphs>809</Paragraphs>
  <Slides>75</Slides>
  <Notes>43</Notes>
  <HiddenSlides>7</HiddenSlides>
  <MMClips>0</MMClips>
  <ScaleCrop>false</ScaleCrop>
  <HeadingPairs>
    <vt:vector size="4" baseType="variant">
      <vt:variant>
        <vt:lpstr>Theme</vt:lpstr>
      </vt:variant>
      <vt:variant>
        <vt:i4>7</vt:i4>
      </vt:variant>
      <vt:variant>
        <vt:lpstr>Slide Titles</vt:lpstr>
      </vt:variant>
      <vt:variant>
        <vt:i4>75</vt:i4>
      </vt:variant>
    </vt:vector>
  </HeadingPairs>
  <TitlesOfParts>
    <vt:vector size="82"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Make the Cloud Less Cloudy A Perspective for  Software Development Teams It’s all about Productivity</vt:lpstr>
      <vt:lpstr>My name is Bill Wilder</vt:lpstr>
      <vt:lpstr>Who is Bill Wilder?</vt:lpstr>
      <vt:lpstr>Talk Roadmap</vt:lpstr>
      <vt:lpstr>“The Cloud” (according to some vendors)</vt:lpstr>
      <vt:lpstr>“The Cloud” (according to customers) Let’s be practical and fact-based</vt:lpstr>
      <vt:lpstr>Beyond…</vt:lpstr>
      <vt:lpstr>NIST Terminology</vt:lpstr>
      <vt:lpstr>Cloud Computing</vt:lpstr>
      <vt:lpstr>Software as a Service (“SaaS”) BYO Users (or Dev Team)</vt:lpstr>
      <vt:lpstr>Platform as a Service (“PaaS”) BYO Apps</vt:lpstr>
      <vt:lpstr>Infrastructure as a Service (“IaaS”) BYO VMs (and Admins &amp; DBAs)</vt:lpstr>
      <vt:lpstr>SaaS  PaaS  IaaS is a spectrum</vt:lpstr>
      <vt:lpstr>Need Departmental web site</vt:lpstr>
      <vt:lpstr>What happens to Departmental Web Site… </vt:lpstr>
      <vt:lpstr>Demo</vt:lpstr>
      <vt:lpstr>Demo</vt:lpstr>
      <vt:lpstr>Deployment takes too long</vt:lpstr>
      <vt:lpstr>Demo</vt:lpstr>
      <vt:lpstr>Need a test instance</vt:lpstr>
      <vt:lpstr>Demo</vt:lpstr>
      <vt:lpstr>Flexible VM “Template” Options</vt:lpstr>
      <vt:lpstr>Need a Database</vt:lpstr>
      <vt:lpstr>Demo</vt:lpstr>
      <vt:lpstr>Need to Share Files Publicly  (or selectively)</vt:lpstr>
      <vt:lpstr>Highly Durable Blob Storage (Azure)</vt:lpstr>
      <vt:lpstr>24 CDN Nodes (8 Data Centers)</vt:lpstr>
      <vt:lpstr>Need a temporary[?] dev environment</vt:lpstr>
      <vt:lpstr>Demo</vt:lpstr>
      <vt:lpstr>download_blob_to_file.py</vt:lpstr>
      <vt:lpstr>Too many usernames &amp; passwords</vt:lpstr>
      <vt:lpstr>Demo</vt:lpstr>
      <vt:lpstr>I have a startup or want to learn</vt:lpstr>
      <vt:lpstr>Customers complain about stability</vt:lpstr>
      <vt:lpstr>Monitoring Alerting  Autoscale</vt:lpstr>
      <vt:lpstr>[your scenario here]</vt:lpstr>
      <vt:lpstr>Show Credits/Cost &amp; Turn off Demo VM</vt:lpstr>
      <vt:lpstr>Service [or app] needs to scale</vt:lpstr>
      <vt:lpstr>Service [or app] needs to really scale</vt:lpstr>
      <vt:lpstr>PowerPoint Presentation</vt:lpstr>
      <vt:lpstr>PowerPoint Presentation</vt:lpstr>
      <vt:lpstr>PowerPoint Presentation</vt:lpstr>
      <vt:lpstr>PowerPoint Presentation</vt:lpstr>
      <vt:lpstr>PowerPoint Presentation</vt:lpstr>
      <vt:lpstr>PowerPoint Presentation</vt:lpstr>
      <vt:lpstr>Pattern in Action: User Uploads Photo</vt:lpstr>
      <vt:lpstr>QCW [on Windows Azure]</vt:lpstr>
      <vt:lpstr>Pattern in Action: User Uploads Photo</vt:lpstr>
      <vt:lpstr>Pattern enables Responsive UX</vt:lpstr>
      <vt:lpstr>Pattern supports bi-directional scaling</vt:lpstr>
      <vt:lpstr>General Case:  Many Roles, Many Queues</vt:lpstr>
      <vt:lpstr>Reliable Queue &amp; 2-step Delete</vt:lpstr>
      <vt:lpstr>Pattern requires Idempotent</vt:lpstr>
      <vt:lpstr>Pattern expects Poison Messages</vt:lpstr>
      <vt:lpstr>Pattern assumes “Plan for Failure”</vt:lpstr>
      <vt:lpstr>What’s Up? Reliability as EMERGENT PROPERTY</vt:lpstr>
      <vt:lpstr>Aside: Is QCW same as CQRS?</vt:lpstr>
      <vt:lpstr>What about the DATA?</vt:lpstr>
      <vt:lpstr>Azure Services</vt:lpstr>
      <vt:lpstr>In Closing…</vt:lpstr>
      <vt:lpstr>Questions? Comments? More information?</vt:lpstr>
      <vt:lpstr>Business Card</vt:lpstr>
      <vt:lpstr>BostonAzure.org</vt:lpstr>
      <vt:lpstr>Contact Me</vt:lpstr>
      <vt:lpstr>PowerPoint Presentation</vt:lpstr>
      <vt:lpstr>Cloud Architecture Patterns book Primer Chapters</vt:lpstr>
      <vt:lpstr>Cloud Architecture Patterns book  Pattern Chapters</vt:lpstr>
      <vt:lpstr>PowerPoint Presentation</vt:lpstr>
      <vt:lpstr>Reality is Resource-Constrained</vt:lpstr>
      <vt:lpstr>Members of  Windows Azure Security Team</vt:lpstr>
      <vt:lpstr>PowerPoint Presentation</vt:lpstr>
      <vt:lpstr>Defenses Inherited by Windows Azure Platform Applications</vt:lpstr>
      <vt:lpstr>Compliance</vt:lpstr>
      <vt:lpstr>Developer Resources</vt:lpstr>
      <vt:lpstr>PORTAL DEMO  www.windowsazure.com manage.windowsazure.com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850</cp:revision>
  <cp:lastPrinted>2011-10-26T14:38:59Z</cp:lastPrinted>
  <dcterms:created xsi:type="dcterms:W3CDTF">2011-03-08T16:00:15Z</dcterms:created>
  <dcterms:modified xsi:type="dcterms:W3CDTF">2013-11-13T16:06:53Z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