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73" r:id="rId2"/>
    <p:sldId id="274" r:id="rId3"/>
    <p:sldId id="284" r:id="rId4"/>
    <p:sldId id="275" r:id="rId5"/>
    <p:sldId id="309" r:id="rId6"/>
    <p:sldId id="310" r:id="rId7"/>
    <p:sldId id="311" r:id="rId8"/>
    <p:sldId id="312" r:id="rId9"/>
    <p:sldId id="313" r:id="rId10"/>
    <p:sldId id="314" r:id="rId11"/>
    <p:sldId id="298" r:id="rId12"/>
    <p:sldId id="264" r:id="rId13"/>
    <p:sldId id="301" r:id="rId14"/>
    <p:sldId id="265" r:id="rId15"/>
    <p:sldId id="259" r:id="rId16"/>
    <p:sldId id="293" r:id="rId17"/>
    <p:sldId id="294" r:id="rId18"/>
    <p:sldId id="295" r:id="rId19"/>
    <p:sldId id="258" r:id="rId20"/>
    <p:sldId id="262" r:id="rId21"/>
    <p:sldId id="266" r:id="rId22"/>
    <p:sldId id="260" r:id="rId23"/>
    <p:sldId id="263" r:id="rId24"/>
    <p:sldId id="268" r:id="rId25"/>
    <p:sldId id="269" r:id="rId26"/>
    <p:sldId id="270" r:id="rId27"/>
    <p:sldId id="283" r:id="rId28"/>
    <p:sldId id="299" r:id="rId29"/>
    <p:sldId id="302" r:id="rId30"/>
    <p:sldId id="304" r:id="rId31"/>
    <p:sldId id="303" r:id="rId32"/>
    <p:sldId id="296" r:id="rId33"/>
    <p:sldId id="306" r:id="rId34"/>
    <p:sldId id="287" r:id="rId35"/>
    <p:sldId id="290" r:id="rId36"/>
    <p:sldId id="305" r:id="rId37"/>
    <p:sldId id="300" r:id="rId38"/>
    <p:sldId id="316" r:id="rId39"/>
    <p:sldId id="307" r:id="rId40"/>
    <p:sldId id="308" r:id="rId41"/>
    <p:sldId id="289" r:id="rId42"/>
    <p:sldId id="315" r:id="rId43"/>
    <p:sldId id="288" r:id="rId44"/>
    <p:sldId id="297" r:id="rId45"/>
    <p:sldId id="318" r:id="rId46"/>
    <p:sldId id="276" r:id="rId47"/>
    <p:sldId id="261" r:id="rId48"/>
    <p:sldId id="285" r:id="rId49"/>
    <p:sldId id="277" r:id="rId50"/>
    <p:sldId id="278" r:id="rId51"/>
    <p:sldId id="279" r:id="rId52"/>
    <p:sldId id="280" r:id="rId53"/>
    <p:sldId id="281" r:id="rId54"/>
    <p:sldId id="282"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2" autoAdjust="0"/>
    <p:restoredTop sz="81045" autoAdjust="0"/>
  </p:normalViewPr>
  <p:slideViewPr>
    <p:cSldViewPr>
      <p:cViewPr>
        <p:scale>
          <a:sx n="50" d="100"/>
          <a:sy n="50" d="100"/>
        </p:scale>
        <p:origin x="-1398" y="-5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99C579-2956-49D3-A99A-5FA1DCB855CE}" type="datetimeFigureOut">
              <a:rPr lang="en-US" smtClean="0"/>
              <a:t>9/14/2013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56A0B8-BC93-4C42-9AC8-6DD50DD2518C}" type="slidenum">
              <a:rPr lang="en-US" smtClean="0"/>
              <a:t>‹#›</a:t>
            </a:fld>
            <a:endParaRPr lang="en-US"/>
          </a:p>
        </p:txBody>
      </p:sp>
    </p:spTree>
    <p:extLst>
      <p:ext uri="{BB962C8B-B14F-4D97-AF65-F5344CB8AC3E}">
        <p14:creationId xmlns:p14="http://schemas.microsoft.com/office/powerpoint/2010/main" val="214335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msdn.microsoft.com/en-us/library/windowsazure/jj853352.aspx"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smtClean="0">
                <a:solidFill>
                  <a:schemeClr val="tx1"/>
                </a:solidFill>
                <a:effectLst/>
                <a:latin typeface="+mn-lt"/>
                <a:ea typeface="+mn-ea"/>
                <a:cs typeface="+mn-cs"/>
              </a:rPr>
              <a:t>Abstract:</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If my application runs on cloud infrastructure, am I done? Not if you wish to truly take advantage of the cloud. The architecture of a cloud-native application is different than the architecture of a traditional application and this talk will explain why. How to scale? How do I overcome failure? How do I build a system that I can manage? And how can I do all this without a huge monthly bill from my cloud vendor? We will examine key architectural patterns that truly unlock cloud benefits. By the end of the talk you should appreciate how cloud architecture differs from what most of use have become accustomed to with traditional applications. You should also understand how to approach building self-healing distributed applications that automatically overcome hardware failures without downtime (really!), scale like crazy, and allow for flexible cost-optimization.</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22</a:t>
            </a:fld>
            <a:endParaRPr lang="en-US"/>
          </a:p>
        </p:txBody>
      </p:sp>
    </p:spTree>
    <p:extLst>
      <p:ext uri="{BB962C8B-B14F-4D97-AF65-F5344CB8AC3E}">
        <p14:creationId xmlns:p14="http://schemas.microsoft.com/office/powerpoint/2010/main" val="2486437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Warm up</a:t>
            </a:r>
            <a:r>
              <a:rPr lang="en-US" baseline="0" dirty="0" smtClean="0"/>
              <a:t> Storage Emulator</a:t>
            </a:r>
          </a:p>
          <a:p>
            <a:r>
              <a:rPr lang="en-US" baseline="0" dirty="0" smtClean="0"/>
              <a:t>Prepare </a:t>
            </a:r>
            <a:r>
              <a:rPr lang="en-US" baseline="0" dirty="0" err="1" smtClean="0"/>
              <a:t>PerfView</a:t>
            </a:r>
            <a:r>
              <a:rPr lang="en-US" baseline="0" dirty="0" smtClean="0"/>
              <a:t> in its own directory (for files)</a:t>
            </a:r>
          </a:p>
          <a:p>
            <a:r>
              <a:rPr lang="en-US" baseline="0" dirty="0" smtClean="0"/>
              <a:t>Fire up </a:t>
            </a:r>
            <a:r>
              <a:rPr lang="en-US" baseline="0" dirty="0" err="1" smtClean="0"/>
              <a:t>Cerebrata</a:t>
            </a:r>
            <a:r>
              <a:rPr lang="en-US" baseline="0" dirty="0" smtClean="0"/>
              <a:t> with local </a:t>
            </a:r>
            <a:r>
              <a:rPr lang="en-US" baseline="0" dirty="0" err="1" smtClean="0"/>
              <a:t>Dev</a:t>
            </a:r>
            <a:r>
              <a:rPr lang="en-US" baseline="0" dirty="0" smtClean="0"/>
              <a:t> Storage </a:t>
            </a:r>
          </a:p>
          <a:p>
            <a:r>
              <a:rPr lang="en-US" baseline="0" dirty="0" smtClean="0"/>
              <a:t>Build Web API sample and log explicitly from Get method</a:t>
            </a:r>
          </a:p>
          <a:p>
            <a:r>
              <a:rPr lang="en-US" baseline="0" dirty="0" smtClean="0"/>
              <a:t>Add hook to log all web methods</a:t>
            </a:r>
          </a:p>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26</a:t>
            </a:fld>
            <a:endParaRPr lang="en-US"/>
          </a:p>
        </p:txBody>
      </p:sp>
    </p:spTree>
    <p:extLst>
      <p:ext uri="{BB962C8B-B14F-4D97-AF65-F5344CB8AC3E}">
        <p14:creationId xmlns:p14="http://schemas.microsoft.com/office/powerpoint/2010/main" val="647762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http://msdn.microsoft.com/en-us/library/system.diagnostics.tracing.eventsource.currentthreadactivityid.aspx</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28</a:t>
            </a:fld>
            <a:endParaRPr lang="en-US"/>
          </a:p>
        </p:txBody>
      </p:sp>
    </p:spTree>
    <p:extLst>
      <p:ext uri="{BB962C8B-B14F-4D97-AF65-F5344CB8AC3E}">
        <p14:creationId xmlns:p14="http://schemas.microsoft.com/office/powerpoint/2010/main" val="2780587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Warm up</a:t>
            </a:r>
            <a:r>
              <a:rPr lang="en-US" baseline="0" dirty="0" smtClean="0"/>
              <a:t> Storage Emulator</a:t>
            </a:r>
          </a:p>
          <a:p>
            <a:r>
              <a:rPr lang="en-US" baseline="0" dirty="0" smtClean="0"/>
              <a:t>Prepare </a:t>
            </a:r>
            <a:r>
              <a:rPr lang="en-US" baseline="0" dirty="0" err="1" smtClean="0"/>
              <a:t>PerfView</a:t>
            </a:r>
            <a:r>
              <a:rPr lang="en-US" baseline="0" dirty="0" smtClean="0"/>
              <a:t> in its own directory (for files)</a:t>
            </a:r>
          </a:p>
          <a:p>
            <a:r>
              <a:rPr lang="en-US" baseline="0" dirty="0" smtClean="0"/>
              <a:t>Fire up </a:t>
            </a:r>
            <a:r>
              <a:rPr lang="en-US" baseline="0" dirty="0" err="1" smtClean="0"/>
              <a:t>Cerebrata</a:t>
            </a:r>
            <a:r>
              <a:rPr lang="en-US" baseline="0" dirty="0" smtClean="0"/>
              <a:t> with local </a:t>
            </a:r>
            <a:r>
              <a:rPr lang="en-US" baseline="0" dirty="0" err="1" smtClean="0"/>
              <a:t>Dev</a:t>
            </a:r>
            <a:r>
              <a:rPr lang="en-US" baseline="0" dirty="0" smtClean="0"/>
              <a:t> Storage </a:t>
            </a:r>
          </a:p>
          <a:p>
            <a:r>
              <a:rPr lang="en-US" baseline="0" dirty="0" smtClean="0"/>
              <a:t>Build Web API sample and log explicitly from Get method</a:t>
            </a:r>
          </a:p>
          <a:p>
            <a:r>
              <a:rPr lang="en-US" baseline="0" dirty="0" smtClean="0"/>
              <a:t>Add hook to log all web methods</a:t>
            </a:r>
          </a:p>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32</a:t>
            </a:fld>
            <a:endParaRPr lang="en-US"/>
          </a:p>
        </p:txBody>
      </p:sp>
    </p:spTree>
    <p:extLst>
      <p:ext uri="{BB962C8B-B14F-4D97-AF65-F5344CB8AC3E}">
        <p14:creationId xmlns:p14="http://schemas.microsoft.com/office/powerpoint/2010/main" val="64776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analytics.blogspot.com</a:t>
            </a:r>
            <a:r>
              <a:rPr lang="en-US" dirty="0" smtClean="0"/>
              <a:t>/2011/09/</a:t>
            </a:r>
            <a:r>
              <a:rPr lang="en-US" dirty="0" err="1" smtClean="0"/>
              <a:t>whats</a:t>
            </a:r>
            <a:r>
              <a:rPr lang="en-US" dirty="0" smtClean="0"/>
              <a:t>-happening-on-your-site-right-</a:t>
            </a:r>
            <a:r>
              <a:rPr lang="en-US" dirty="0" err="1" smtClean="0"/>
              <a:t>now.html</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43</a:t>
            </a:fld>
            <a:endParaRPr lang="en-US"/>
          </a:p>
        </p:txBody>
      </p:sp>
    </p:spTree>
    <p:extLst>
      <p:ext uri="{BB962C8B-B14F-4D97-AF65-F5344CB8AC3E}">
        <p14:creationId xmlns:p14="http://schemas.microsoft.com/office/powerpoint/2010/main" val="3603698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http://msdn.microsoft.com/en-us/library/windowsazure/jj853352.aspx</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47</a:t>
            </a:fld>
            <a:endParaRPr lang="en-US"/>
          </a:p>
        </p:txBody>
      </p:sp>
    </p:spTree>
    <p:extLst>
      <p:ext uri="{BB962C8B-B14F-4D97-AF65-F5344CB8AC3E}">
        <p14:creationId xmlns:p14="http://schemas.microsoft.com/office/powerpoint/2010/main" val="679234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54</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2879F8-8D9C-4F29-B645-B69655D88DB3}" type="datetimeFigureOut">
              <a:rPr lang="en-US" smtClean="0"/>
              <a:t>9/14/2013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166376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2879F8-8D9C-4F29-B645-B69655D88DB3}" type="datetimeFigureOut">
              <a:rPr lang="en-US" smtClean="0"/>
              <a:t>9/14/2013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4163277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2879F8-8D9C-4F29-B645-B69655D88DB3}" type="datetimeFigureOut">
              <a:rPr lang="en-US" smtClean="0"/>
              <a:t>9/14/2013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383128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2879F8-8D9C-4F29-B645-B69655D88DB3}" type="datetimeFigureOut">
              <a:rPr lang="en-US" smtClean="0"/>
              <a:t>9/14/2013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1347830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2879F8-8D9C-4F29-B645-B69655D88DB3}" type="datetimeFigureOut">
              <a:rPr lang="en-US" smtClean="0"/>
              <a:t>9/14/2013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4180388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2879F8-8D9C-4F29-B645-B69655D88DB3}" type="datetimeFigureOut">
              <a:rPr lang="en-US" smtClean="0"/>
              <a:t>9/14/2013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754963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2879F8-8D9C-4F29-B645-B69655D88DB3}" type="datetimeFigureOut">
              <a:rPr lang="en-US" smtClean="0"/>
              <a:t>9/14/2013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1309612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2879F8-8D9C-4F29-B645-B69655D88DB3}" type="datetimeFigureOut">
              <a:rPr lang="en-US" smtClean="0"/>
              <a:t>9/14/2013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2281532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2879F8-8D9C-4F29-B645-B69655D88DB3}" type="datetimeFigureOut">
              <a:rPr lang="en-US" smtClean="0"/>
              <a:t>9/14/2013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293538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2879F8-8D9C-4F29-B645-B69655D88DB3}" type="datetimeFigureOut">
              <a:rPr lang="en-US" smtClean="0"/>
              <a:t>9/14/2013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426493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2879F8-8D9C-4F29-B645-B69655D88DB3}" type="datetimeFigureOut">
              <a:rPr lang="en-US" smtClean="0"/>
              <a:t>9/14/2013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A7FA-550B-4B9B-A4BE-31E27FF6E998}" type="slidenum">
              <a:rPr lang="en-US" smtClean="0"/>
              <a:t>‹#›</a:t>
            </a:fld>
            <a:endParaRPr lang="en-US"/>
          </a:p>
        </p:txBody>
      </p:sp>
    </p:spTree>
    <p:extLst>
      <p:ext uri="{BB962C8B-B14F-4D97-AF65-F5344CB8AC3E}">
        <p14:creationId xmlns:p14="http://schemas.microsoft.com/office/powerpoint/2010/main" val="2807428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7802392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879F8-8D9C-4F29-B645-B69655D88DB3}" type="datetimeFigureOut">
              <a:rPr lang="en-US" smtClean="0"/>
              <a:t>9/14/2013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2A7FA-550B-4B9B-A4BE-31E27FF6E998}" type="slidenum">
              <a:rPr lang="en-US" smtClean="0"/>
              <a:t>‹#›</a:t>
            </a:fld>
            <a:endParaRPr lang="en-US"/>
          </a:p>
        </p:txBody>
      </p:sp>
    </p:spTree>
    <p:extLst>
      <p:ext uri="{BB962C8B-B14F-4D97-AF65-F5344CB8AC3E}">
        <p14:creationId xmlns:p14="http://schemas.microsoft.com/office/powerpoint/2010/main" val="3951372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msdn.microsoft.com/en-us/magazine/cc163437.asp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codingoutloud.files.wordpress.com/2006/10/mvp_fullcolor_forscreen1.p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t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7.t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t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tif"/><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gif"/><Relationship Id="rId7" Type="http://schemas.openxmlformats.org/officeDocument/2006/relationships/image" Target="../media/image20.jpg"/><Relationship Id="rId2" Type="http://schemas.openxmlformats.org/officeDocument/2006/relationships/image" Target="../media/image7.tif"/><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gif"/><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adstreamer.cloudapp.net" TargetMode="Externa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hyperlink" Target="http://msdn.microsoft.com/en-us/library/system.diagnostics.tracing.eventsource.aspx" TargetMode="External"/><Relationship Id="rId7" Type="http://schemas.openxmlformats.org/officeDocument/2006/relationships/hyperlink" Target="http://social.technet.microsoft.com/wiki/contents/articles/17987.cloud-service-fundamentals.aspx#Telemetry_Basics_and_Troubleshootin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en.wikipedia.org/wiki/Telemetry" TargetMode="External"/><Relationship Id="rId5" Type="http://schemas.openxmlformats.org/officeDocument/2006/relationships/hyperlink" Target="http://www.microsoft.com/en-us/download/details.aspx?id=28567" TargetMode="External"/><Relationship Id="rId4" Type="http://schemas.openxmlformats.org/officeDocument/2006/relationships/hyperlink" Target="http://msdn.microsoft.com/en-us/library/dn169621.aspx"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github.com/jonwagner/EventSourceProxy/wiki/Using-LogMan-for-ETW-Tracing" TargetMode="External"/><Relationship Id="rId2" Type="http://schemas.openxmlformats.org/officeDocument/2006/relationships/hyperlink" Target="https://github.com/jonwagner/EventSourceProxy/wiki/Implementing-an-EventSource"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469275"/>
          </a:xfrm>
          <a:solidFill>
            <a:srgbClr val="C0C0C0">
              <a:alpha val="58038"/>
            </a:srgbClr>
          </a:solidFill>
        </p:spPr>
        <p:txBody>
          <a:bodyPr rtlCol="0">
            <a:noAutofit/>
          </a:bodyPr>
          <a:lstStyle/>
          <a:p>
            <a:pPr>
              <a:defRPr/>
            </a:pPr>
            <a:r>
              <a:rPr lang="en-US" b="1" dirty="0" smtClean="0"/>
              <a:t>ETW, </a:t>
            </a:r>
            <a:r>
              <a:rPr lang="en-US" b="1" dirty="0" err="1" smtClean="0"/>
              <a:t>EventSource</a:t>
            </a:r>
            <a:r>
              <a:rPr lang="en-US" b="1" dirty="0" smtClean="0"/>
              <a:t>, </a:t>
            </a:r>
            <a:r>
              <a:rPr lang="en-US" b="1" dirty="0" smtClean="0"/>
              <a:t>SLAB, &amp; Friends</a:t>
            </a:r>
            <a:r>
              <a:rPr lang="en-US" b="1" dirty="0"/>
              <a:t/>
            </a:r>
            <a:br>
              <a:rPr lang="en-US" b="1" dirty="0"/>
            </a:br>
            <a:r>
              <a:rPr lang="en-US" dirty="0" smtClean="0"/>
              <a:t>for</a:t>
            </a:r>
            <a:r>
              <a:rPr lang="en-US" b="1" dirty="0" smtClean="0"/>
              <a:t/>
            </a:r>
            <a:br>
              <a:rPr lang="en-US" b="1" dirty="0" smtClean="0"/>
            </a:br>
            <a:r>
              <a:rPr lang="en-US" sz="4000" dirty="0" smtClean="0"/>
              <a:t>Logging, </a:t>
            </a:r>
            <a:r>
              <a:rPr lang="en-US" sz="4000" dirty="0" err="1" smtClean="0"/>
              <a:t>Instrumention</a:t>
            </a:r>
            <a:r>
              <a:rPr lang="en-US" sz="4000" dirty="0" smtClean="0"/>
              <a:t>, and …</a:t>
            </a:r>
            <a:br>
              <a:rPr lang="en-US" sz="4000" dirty="0" smtClean="0"/>
            </a:br>
            <a:r>
              <a:rPr lang="en-US" sz="4000" b="1" dirty="0" smtClean="0"/>
              <a:t>Telemetry</a:t>
            </a:r>
            <a:endParaRPr lang="en-US" b="1" i="1" dirty="0" smtClean="0"/>
          </a:p>
        </p:txBody>
      </p:sp>
      <p:sp>
        <p:nvSpPr>
          <p:cNvPr id="78856" name="Rectangle 8"/>
          <p:cNvSpPr>
            <a:spLocks noGrp="1" noChangeArrowheads="1"/>
          </p:cNvSpPr>
          <p:nvPr>
            <p:ph type="subTitle" idx="1"/>
          </p:nvPr>
        </p:nvSpPr>
        <p:spPr>
          <a:xfrm>
            <a:off x="838200" y="4097365"/>
            <a:ext cx="7543801" cy="1158605"/>
          </a:xfrm>
        </p:spPr>
        <p:txBody>
          <a:bodyPr rtlCol="0" anchor="ctr">
            <a:noAutofit/>
          </a:bodyPr>
          <a:lstStyle/>
          <a:p>
            <a:pPr marL="342900" indent="-342900">
              <a:lnSpc>
                <a:spcPct val="90000"/>
              </a:lnSpc>
              <a:defRPr/>
            </a:pPr>
            <a:r>
              <a:rPr lang="en-US" sz="2800" b="1" dirty="0" smtClean="0"/>
              <a:t>NYC Code Camp</a:t>
            </a:r>
          </a:p>
          <a:p>
            <a:pPr marL="342900" indent="-342900">
              <a:lnSpc>
                <a:spcPct val="90000"/>
              </a:lnSpc>
              <a:defRPr/>
            </a:pPr>
            <a:r>
              <a:rPr lang="en-US" sz="2800" b="1" dirty="0" smtClean="0"/>
              <a:t>14-September-2013</a:t>
            </a:r>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04246"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83577650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916899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Perf</a:t>
            </a:r>
            <a:r>
              <a:rPr lang="en-US" dirty="0" smtClean="0"/>
              <a:t> Counters</a:t>
            </a:r>
          </a:p>
          <a:p>
            <a:r>
              <a:rPr lang="en-US" dirty="0" smtClean="0"/>
              <a:t>Activity ID (Correlation)</a:t>
            </a:r>
          </a:p>
          <a:p>
            <a:r>
              <a:rPr lang="en-US" dirty="0" smtClean="0"/>
              <a:t>WCF, …</a:t>
            </a:r>
          </a:p>
          <a:p>
            <a:r>
              <a:rPr lang="en-US" dirty="0" smtClean="0"/>
              <a:t>TOOLS – </a:t>
            </a:r>
            <a:r>
              <a:rPr lang="en-US" dirty="0" err="1" smtClean="0"/>
              <a:t>PerfView</a:t>
            </a:r>
            <a:r>
              <a:rPr lang="en-US" dirty="0" smtClean="0"/>
              <a:t> (</a:t>
            </a:r>
            <a:r>
              <a:rPr lang="en-US" dirty="0" err="1" smtClean="0"/>
              <a:t>xperf</a:t>
            </a:r>
            <a:r>
              <a:rPr lang="en-US" dirty="0"/>
              <a:t>, </a:t>
            </a:r>
            <a:r>
              <a:rPr lang="en-US" dirty="0" smtClean="0"/>
              <a:t>tracerpt.exe, …), SLAB, .NET 4.5, </a:t>
            </a:r>
            <a:r>
              <a:rPr lang="en-US" dirty="0" err="1" smtClean="0"/>
              <a:t>LogMan</a:t>
            </a:r>
            <a:r>
              <a:rPr lang="en-US" dirty="0" smtClean="0"/>
              <a:t>, …</a:t>
            </a:r>
          </a:p>
          <a:p>
            <a:endParaRPr lang="en-US" dirty="0" smtClean="0"/>
          </a:p>
          <a:p>
            <a:r>
              <a:rPr lang="en-US" dirty="0" smtClean="0"/>
              <a:t>SERVICES – Azure Tables</a:t>
            </a:r>
          </a:p>
          <a:p>
            <a:r>
              <a:rPr lang="en-US" dirty="0"/>
              <a:t>Resources: </a:t>
            </a:r>
            <a:r>
              <a:rPr lang="en-US" dirty="0">
                <a:hlinkClick r:id="rId2"/>
              </a:rPr>
              <a:t>http://</a:t>
            </a:r>
            <a:r>
              <a:rPr lang="en-US" dirty="0" smtClean="0">
                <a:hlinkClick r:id="rId2"/>
              </a:rPr>
              <a:t>msdn.microsoft.com/en-us/magazine/cc163437.aspx</a:t>
            </a:r>
            <a:r>
              <a:rPr lang="en-US" dirty="0"/>
              <a:t> Improve Debugging And Performance Tuning With </a:t>
            </a:r>
            <a:r>
              <a:rPr lang="en-US" dirty="0" smtClean="0"/>
              <a:t>ETW</a:t>
            </a:r>
          </a:p>
          <a:p>
            <a:endParaRPr lang="en-US" dirty="0" smtClean="0"/>
          </a:p>
        </p:txBody>
      </p:sp>
    </p:spTree>
    <p:extLst>
      <p:ext uri="{BB962C8B-B14F-4D97-AF65-F5344CB8AC3E}">
        <p14:creationId xmlns:p14="http://schemas.microsoft.com/office/powerpoint/2010/main" val="32047549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55857" y="4752978"/>
            <a:ext cx="2609546" cy="1691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539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MARQUEE SPONSOR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2019300"/>
            <a:ext cx="8153400" cy="4076700"/>
          </a:xfrm>
          <a:prstGeom prst="rect">
            <a:avLst/>
          </a:prstGeom>
        </p:spPr>
      </p:pic>
    </p:spTree>
    <p:extLst>
      <p:ext uri="{BB962C8B-B14F-4D97-AF65-F5344CB8AC3E}">
        <p14:creationId xmlns:p14="http://schemas.microsoft.com/office/powerpoint/2010/main" val="25614928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PLATINUM SPONSOR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3238500"/>
            <a:ext cx="5815013" cy="1257300"/>
          </a:xfrm>
          <a:prstGeom prst="rect">
            <a:avLst/>
          </a:prstGeom>
        </p:spPr>
      </p:pic>
    </p:spTree>
    <p:extLst>
      <p:ext uri="{BB962C8B-B14F-4D97-AF65-F5344CB8AC3E}">
        <p14:creationId xmlns:p14="http://schemas.microsoft.com/office/powerpoint/2010/main" val="1672731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PLATINUM SPONSOR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933487"/>
            <a:ext cx="5840743" cy="2186200"/>
          </a:xfrm>
          <a:prstGeom prst="rect">
            <a:avLst/>
          </a:prstGeom>
        </p:spPr>
      </p:pic>
    </p:spTree>
    <p:extLst>
      <p:ext uri="{BB962C8B-B14F-4D97-AF65-F5344CB8AC3E}">
        <p14:creationId xmlns:p14="http://schemas.microsoft.com/office/powerpoint/2010/main" val="2353688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PLATINUM SPONSOR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4399" y="3057523"/>
            <a:ext cx="4725865" cy="2047875"/>
          </a:xfrm>
          <a:prstGeom prst="rect">
            <a:avLst/>
          </a:prstGeom>
        </p:spPr>
      </p:pic>
    </p:spTree>
    <p:extLst>
      <p:ext uri="{BB962C8B-B14F-4D97-AF65-F5344CB8AC3E}">
        <p14:creationId xmlns:p14="http://schemas.microsoft.com/office/powerpoint/2010/main" val="23281394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GOLD SPONSORS</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824" y="1725791"/>
            <a:ext cx="4646776" cy="1855609"/>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2683891"/>
            <a:ext cx="2676525" cy="190500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2620" y="3747295"/>
            <a:ext cx="3255180" cy="13716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9017" y="5648899"/>
            <a:ext cx="4566596" cy="621565"/>
          </a:xfrm>
          <a:prstGeom prst="rect">
            <a:avLst/>
          </a:prstGeom>
        </p:spPr>
      </p:pic>
    </p:spTree>
    <p:extLst>
      <p:ext uri="{BB962C8B-B14F-4D97-AF65-F5344CB8AC3E}">
        <p14:creationId xmlns:p14="http://schemas.microsoft.com/office/powerpoint/2010/main" val="41250439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9372600" cy="152400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r"/>
            <a:r>
              <a:rPr lang="en-US" sz="2400" dirty="0" smtClean="0"/>
              <a:t>SILVER SPONSORS</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3429000" cy="1524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868" y="1787092"/>
            <a:ext cx="2514600" cy="96552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8930" y="4840001"/>
            <a:ext cx="1961864" cy="1121065"/>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7200" y="3020954"/>
            <a:ext cx="2900057" cy="882626"/>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73834" y="3015706"/>
            <a:ext cx="1524000" cy="1219200"/>
          </a:xfrm>
          <a:prstGeom prst="rect">
            <a:avLst/>
          </a:prstGeom>
        </p:spPr>
      </p:pic>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09950" y="5544930"/>
            <a:ext cx="3085286" cy="572492"/>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76124" y="1609203"/>
            <a:ext cx="3000375" cy="1136984"/>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8756" y="5832230"/>
            <a:ext cx="2857500" cy="857250"/>
          </a:xfrm>
          <a:prstGeom prst="rect">
            <a:avLst/>
          </a:prstGeom>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5850" y="4689619"/>
            <a:ext cx="2324100" cy="581025"/>
          </a:xfrm>
          <a:prstGeom prst="rect">
            <a:avLst/>
          </a:prstGeom>
        </p:spPr>
      </p:pic>
    </p:spTree>
    <p:extLst>
      <p:ext uri="{BB962C8B-B14F-4D97-AF65-F5344CB8AC3E}">
        <p14:creationId xmlns:p14="http://schemas.microsoft.com/office/powerpoint/2010/main" val="12662553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Distributed Systems</a:t>
            </a:r>
            <a:endParaRPr lang="en-US" dirty="0"/>
          </a:p>
        </p:txBody>
      </p:sp>
      <p:sp>
        <p:nvSpPr>
          <p:cNvPr id="3" name="Content Placeholder 2"/>
          <p:cNvSpPr txBox="1">
            <a:spLocks/>
          </p:cNvSpPr>
          <p:nvPr/>
        </p:nvSpPr>
        <p:spPr>
          <a:xfrm>
            <a:off x="304800" y="1600200"/>
            <a:ext cx="8610600" cy="5029200"/>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4200" dirty="0" smtClean="0"/>
              <a:t>Cloud Services are Distributed Systems</a:t>
            </a:r>
          </a:p>
          <a:p>
            <a:pPr marL="514350" indent="-514350">
              <a:buFont typeface="+mj-lt"/>
              <a:buAutoNum type="arabicPeriod"/>
            </a:pPr>
            <a:r>
              <a:rPr lang="en-US" sz="4200" dirty="0" smtClean="0"/>
              <a:t>Gathering and Aggregating information on Distributed Systems is </a:t>
            </a:r>
            <a:r>
              <a:rPr lang="en-US" sz="4200" b="1" dirty="0" smtClean="0"/>
              <a:t>HARD</a:t>
            </a:r>
          </a:p>
          <a:p>
            <a:pPr marL="514350" indent="-514350">
              <a:buFont typeface="+mj-lt"/>
              <a:buAutoNum type="arabicPeriod"/>
            </a:pPr>
            <a:r>
              <a:rPr lang="en-US" sz="4200" dirty="0" smtClean="0"/>
              <a:t>Insight via telemetry more critical than ever to debug, monitor, diagnose, track </a:t>
            </a:r>
            <a:r>
              <a:rPr lang="en-US" sz="4200" dirty="0" err="1" smtClean="0"/>
              <a:t>QoS</a:t>
            </a:r>
            <a:r>
              <a:rPr lang="en-US" sz="4200" dirty="0" smtClean="0"/>
              <a:t> (SLA), …</a:t>
            </a:r>
          </a:p>
        </p:txBody>
      </p:sp>
    </p:spTree>
    <p:extLst>
      <p:ext uri="{BB962C8B-B14F-4D97-AF65-F5344CB8AC3E}">
        <p14:creationId xmlns:p14="http://schemas.microsoft.com/office/powerpoint/2010/main" val="10742415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Store</a:t>
            </a:r>
            <a:endParaRPr lang="en-US" dirty="0"/>
          </a:p>
        </p:txBody>
      </p:sp>
      <p:sp>
        <p:nvSpPr>
          <p:cNvPr id="3" name="Content Placeholder 2"/>
          <p:cNvSpPr>
            <a:spLocks noGrp="1"/>
          </p:cNvSpPr>
          <p:nvPr>
            <p:ph idx="1"/>
          </p:nvPr>
        </p:nvSpPr>
        <p:spPr>
          <a:xfrm>
            <a:off x="304800" y="1600200"/>
            <a:ext cx="8610600" cy="5029200"/>
          </a:xfrm>
        </p:spPr>
        <p:txBody>
          <a:bodyPr>
            <a:normAutofit fontScale="92500" lnSpcReduction="20000"/>
          </a:bodyPr>
          <a:lstStyle/>
          <a:p>
            <a:pPr marL="514350" indent="-514350">
              <a:buFont typeface="+mj-lt"/>
              <a:buAutoNum type="arabicPeriod"/>
            </a:pPr>
            <a:r>
              <a:rPr lang="en-US" sz="4200" dirty="0" smtClean="0"/>
              <a:t>Status: State of Logging today</a:t>
            </a:r>
          </a:p>
          <a:p>
            <a:pPr marL="514350" indent="-514350">
              <a:buFont typeface="+mj-lt"/>
              <a:buAutoNum type="arabicPeriod"/>
            </a:pPr>
            <a:r>
              <a:rPr lang="en-US" sz="4200" dirty="0" smtClean="0"/>
              <a:t>From Logging </a:t>
            </a:r>
            <a:r>
              <a:rPr lang="en-US" sz="4200" dirty="0" smtClean="0">
                <a:sym typeface="Wingdings" panose="05000000000000000000" pitchFamily="2" charset="2"/>
              </a:rPr>
              <a:t></a:t>
            </a:r>
            <a:r>
              <a:rPr lang="en-US" sz="4200" dirty="0" smtClean="0"/>
              <a:t> </a:t>
            </a:r>
            <a:r>
              <a:rPr lang="en-US" sz="4200" dirty="0" smtClean="0"/>
              <a:t>Telemetry</a:t>
            </a:r>
          </a:p>
          <a:p>
            <a:pPr marL="514350" indent="-514350">
              <a:buFont typeface="+mj-lt"/>
              <a:buAutoNum type="arabicPeriod"/>
            </a:pPr>
            <a:r>
              <a:rPr lang="en-US" sz="4200" dirty="0" smtClean="0"/>
              <a:t>ETW &amp; SLAB</a:t>
            </a:r>
          </a:p>
          <a:p>
            <a:pPr marL="514350" indent="-514350">
              <a:buFont typeface="+mj-lt"/>
              <a:buAutoNum type="arabicPeriod"/>
            </a:pPr>
            <a:r>
              <a:rPr lang="en-US" sz="4200" dirty="0" smtClean="0"/>
              <a:t>TDD </a:t>
            </a:r>
            <a:r>
              <a:rPr lang="en-US" sz="4200" dirty="0" smtClean="0"/>
              <a:t>(Telemetry Style)</a:t>
            </a:r>
          </a:p>
          <a:p>
            <a:pPr marL="514350" indent="-514350">
              <a:buFont typeface="+mj-lt"/>
              <a:buAutoNum type="arabicPeriod"/>
            </a:pPr>
            <a:r>
              <a:rPr lang="en-US" sz="4200" dirty="0" smtClean="0"/>
              <a:t>Beyond ETW &amp; SLAB</a:t>
            </a:r>
            <a:endParaRPr lang="en-US" sz="4200" dirty="0" smtClean="0"/>
          </a:p>
          <a:p>
            <a:pPr marL="514350" indent="-514350">
              <a:buFont typeface="+mj-lt"/>
              <a:buAutoNum type="arabicPeriod"/>
            </a:pPr>
            <a:endParaRPr lang="en-US" sz="4200" dirty="0"/>
          </a:p>
          <a:p>
            <a:pPr marL="0" indent="0">
              <a:buNone/>
            </a:pPr>
            <a:r>
              <a:rPr lang="en-US" sz="4200" dirty="0" smtClean="0"/>
              <a:t>More a Journey than Final Solution</a:t>
            </a:r>
          </a:p>
          <a:p>
            <a:pPr marL="0" indent="0">
              <a:buNone/>
            </a:pPr>
            <a:r>
              <a:rPr lang="en-US" sz="4200" dirty="0" smtClean="0"/>
              <a:t>Inspired by CAT member Mark </a:t>
            </a:r>
            <a:r>
              <a:rPr lang="en-US" sz="4200" dirty="0" smtClean="0"/>
              <a:t>Simms</a:t>
            </a:r>
            <a:endParaRPr lang="en-US" sz="4200" dirty="0" smtClean="0"/>
          </a:p>
        </p:txBody>
      </p:sp>
    </p:spTree>
    <p:extLst>
      <p:ext uri="{BB962C8B-B14F-4D97-AF65-F5344CB8AC3E}">
        <p14:creationId xmlns:p14="http://schemas.microsoft.com/office/powerpoint/2010/main" val="13764699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648200"/>
            <a:ext cx="8229600" cy="1143000"/>
          </a:xfrm>
        </p:spPr>
        <p:txBody>
          <a:bodyPr>
            <a:normAutofit/>
          </a:bodyPr>
          <a:lstStyle/>
          <a:p>
            <a:r>
              <a:rPr lang="en-US" sz="6000" b="1" i="1" dirty="0" smtClean="0"/>
              <a:t>Practical Azure</a:t>
            </a:r>
            <a:endParaRPr lang="en-US" sz="6000" b="1" i="1" dirty="0"/>
          </a:p>
        </p:txBody>
      </p:sp>
      <p:pic>
        <p:nvPicPr>
          <p:cNvPr id="1026" name="Picture 2" descr="http://blog.newrelic.com/wp-content/uploads/WindowsAzure_transparent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2667000"/>
            <a:ext cx="8041532"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59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Logging Today</a:t>
            </a:r>
            <a:endParaRPr lang="en-US" sz="6000" i="1" dirty="0"/>
          </a:p>
        </p:txBody>
      </p:sp>
    </p:spTree>
    <p:extLst>
      <p:ext uri="{BB962C8B-B14F-4D97-AF65-F5344CB8AC3E}">
        <p14:creationId xmlns:p14="http://schemas.microsoft.com/office/powerpoint/2010/main" val="1931797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x = </a:t>
            </a:r>
            <a:r>
              <a:rPr lang="en-US" sz="2400" dirty="0" err="1" smtClean="0">
                <a:latin typeface="Consolas" pitchFamily="49" charset="0"/>
                <a:cs typeface="Consolas" pitchFamily="49" charset="0"/>
              </a:rPr>
              <a:t>foo.DoSomething</a:t>
            </a:r>
            <a:r>
              <a:rPr lang="en-US" sz="2400" dirty="0" smtClean="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a:p>
            <a:pPr marL="0" indent="0">
              <a:buNone/>
            </a:pPr>
            <a:r>
              <a:rPr lang="en-US" sz="2400" dirty="0" smtClean="0">
                <a:latin typeface="Consolas" pitchFamily="49" charset="0"/>
                <a:cs typeface="Consolas" pitchFamily="49" charset="0"/>
              </a:rPr>
              <a:t>// what could go wrong?</a:t>
            </a: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3806621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US" baseline="30000" dirty="0" smtClean="0"/>
              <a:t>nd</a:t>
            </a:r>
            <a:r>
              <a:rPr lang="en-US" dirty="0" smtClean="0"/>
              <a:t> 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try </a:t>
            </a:r>
            <a:endParaRPr lang="en-US" sz="2400" dirty="0" smtClean="0">
              <a:latin typeface="Consolas" pitchFamily="49" charset="0"/>
              <a:cs typeface="Consolas" pitchFamily="49" charset="0"/>
            </a:endParaRPr>
          </a:p>
          <a:p>
            <a:pPr marL="0" indent="0">
              <a:buNone/>
            </a:pPr>
            <a:r>
              <a:rPr lang="en-US" sz="2400" dirty="0">
                <a:latin typeface="Consolas" pitchFamily="49" charset="0"/>
                <a:cs typeface="Consolas" pitchFamily="49" charset="0"/>
              </a:rPr>
              <a:t>{</a:t>
            </a:r>
            <a:r>
              <a:rPr lang="en-US" sz="2400" dirty="0" smtClean="0">
                <a:latin typeface="Consolas" pitchFamily="49" charset="0"/>
                <a:cs typeface="Consolas" pitchFamily="49" charset="0"/>
              </a:rPr>
              <a:t> </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a:t>
            </a:r>
            <a:r>
              <a:rPr lang="en-US" sz="2400" dirty="0">
                <a:latin typeface="Consolas" pitchFamily="49" charset="0"/>
                <a:cs typeface="Consolas" pitchFamily="49" charset="0"/>
              </a:rPr>
              <a:t>x = </a:t>
            </a:r>
            <a:r>
              <a:rPr lang="en-US" sz="2400" dirty="0" err="1">
                <a:latin typeface="Consolas" pitchFamily="49" charset="0"/>
                <a:cs typeface="Consolas" pitchFamily="49" charset="0"/>
              </a:rPr>
              <a:t>foo.DoSomething</a:t>
            </a:r>
            <a:r>
              <a:rPr lang="en-US" sz="2400" dirty="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catch (Exception ex)</a:t>
            </a:r>
          </a:p>
          <a:p>
            <a:pPr marL="0" indent="0">
              <a:buNone/>
            </a:pPr>
            <a:r>
              <a:rPr lang="en-US" sz="2400" dirty="0">
                <a:latin typeface="Consolas" pitchFamily="49" charset="0"/>
                <a:cs typeface="Consolas" pitchFamily="49" charset="0"/>
              </a:rPr>
              <a:t>{</a:t>
            </a:r>
          </a:p>
          <a:p>
            <a:pPr marL="0" indent="0">
              <a:buNone/>
            </a:pPr>
            <a:r>
              <a:rPr lang="en-US" sz="2400" dirty="0">
                <a:latin typeface="Consolas" pitchFamily="49" charset="0"/>
                <a:cs typeface="Consolas" pitchFamily="49" charset="0"/>
              </a:rPr>
              <a:t>   // Let</a:t>
            </a:r>
            <a:r>
              <a:rPr lang="en-US" sz="2400" dirty="0"/>
              <a:t>'</a:t>
            </a:r>
            <a:r>
              <a:rPr lang="en-US" sz="2400" dirty="0">
                <a:latin typeface="Consolas" pitchFamily="49" charset="0"/>
                <a:cs typeface="Consolas" pitchFamily="49" charset="0"/>
              </a:rPr>
              <a:t>s hope this never happens</a:t>
            </a:r>
          </a:p>
          <a:p>
            <a:pPr marL="0" indent="0">
              <a:buNone/>
            </a:pPr>
            <a:r>
              <a:rPr lang="en-US" sz="2400" dirty="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11045021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US" baseline="30000" dirty="0" smtClean="0"/>
              <a:t>rd</a:t>
            </a:r>
            <a:r>
              <a:rPr lang="en-US" dirty="0" smtClean="0"/>
              <a:t> 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try </a:t>
            </a:r>
            <a:endParaRPr lang="en-US" sz="2400" dirty="0" smtClean="0">
              <a:latin typeface="Consolas" pitchFamily="49" charset="0"/>
              <a:cs typeface="Consolas" pitchFamily="49" charset="0"/>
            </a:endParaRPr>
          </a:p>
          <a:p>
            <a:pPr marL="0" indent="0">
              <a:buNone/>
            </a:pPr>
            <a:r>
              <a:rPr lang="en-US" sz="2400" dirty="0">
                <a:latin typeface="Consolas" pitchFamily="49" charset="0"/>
                <a:cs typeface="Consolas" pitchFamily="49" charset="0"/>
              </a:rPr>
              <a:t>{</a:t>
            </a:r>
            <a:r>
              <a:rPr lang="en-US" sz="2400" dirty="0" smtClean="0">
                <a:latin typeface="Consolas" pitchFamily="49" charset="0"/>
                <a:cs typeface="Consolas" pitchFamily="49" charset="0"/>
              </a:rPr>
              <a:t> </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a:t>
            </a:r>
            <a:r>
              <a:rPr lang="en-US" sz="2400" dirty="0">
                <a:latin typeface="Consolas" pitchFamily="49" charset="0"/>
                <a:cs typeface="Consolas" pitchFamily="49" charset="0"/>
              </a:rPr>
              <a:t>x = </a:t>
            </a:r>
            <a:r>
              <a:rPr lang="en-US" sz="2400" dirty="0" err="1">
                <a:latin typeface="Consolas" pitchFamily="49" charset="0"/>
                <a:cs typeface="Consolas" pitchFamily="49" charset="0"/>
              </a:rPr>
              <a:t>foo.DoSomething</a:t>
            </a:r>
            <a:r>
              <a:rPr lang="en-US" sz="2400" dirty="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catch (Exception ex)</a:t>
            </a:r>
          </a:p>
          <a:p>
            <a:pPr marL="0" indent="0">
              <a:buNone/>
            </a:pPr>
            <a:r>
              <a:rPr lang="en-US" sz="2400" dirty="0">
                <a:latin typeface="Consolas" pitchFamily="49" charset="0"/>
                <a:cs typeface="Consolas" pitchFamily="49" charset="0"/>
              </a:rPr>
              <a:t>{</a:t>
            </a:r>
          </a:p>
          <a:p>
            <a:pPr marL="0" indent="0">
              <a:buNone/>
            </a:pPr>
            <a:r>
              <a:rPr lang="en-US" sz="2400" dirty="0">
                <a:latin typeface="Consolas" pitchFamily="49" charset="0"/>
                <a:cs typeface="Consolas" pitchFamily="49" charset="0"/>
              </a:rPr>
              <a:t>   // </a:t>
            </a:r>
            <a:r>
              <a:rPr lang="en-US" sz="2400" dirty="0" smtClean="0">
                <a:latin typeface="Consolas" pitchFamily="49" charset="0"/>
                <a:cs typeface="Consolas" pitchFamily="49" charset="0"/>
              </a:rPr>
              <a:t>Handle the exception</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Logger.Error</a:t>
            </a:r>
            <a:r>
              <a:rPr lang="en-US" sz="2400" dirty="0">
                <a:latin typeface="Consolas" pitchFamily="49" charset="0"/>
                <a:cs typeface="Consolas" pitchFamily="49" charset="0"/>
              </a:rPr>
              <a:t>(</a:t>
            </a:r>
            <a:r>
              <a:rPr lang="en-US" sz="2400" dirty="0" err="1">
                <a:latin typeface="Consolas" pitchFamily="49" charset="0"/>
                <a:cs typeface="Consolas" pitchFamily="49" charset="0"/>
              </a:rPr>
              <a:t>ex.ToString</a:t>
            </a:r>
            <a:r>
              <a:rPr lang="en-US" sz="2400" dirty="0">
                <a:latin typeface="Consolas" pitchFamily="49" charset="0"/>
                <a:cs typeface="Consolas" pitchFamily="49" charset="0"/>
              </a:rPr>
              <a:t>())</a:t>
            </a: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6550589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algn="l"/>
            <a:r>
              <a:rPr lang="en-US" dirty="0"/>
              <a:t>Logging </a:t>
            </a:r>
            <a:r>
              <a:rPr lang="en-US" dirty="0" smtClean="0"/>
              <a:t>Challenge:</a:t>
            </a:r>
            <a:br>
              <a:rPr lang="en-US" dirty="0" smtClean="0"/>
            </a:br>
            <a:r>
              <a:rPr lang="en-US" dirty="0"/>
              <a:t/>
            </a:r>
            <a:br>
              <a:rPr lang="en-US" dirty="0"/>
            </a:br>
            <a:r>
              <a:rPr lang="en-US" dirty="0" smtClean="0"/>
              <a:t>Reactive</a:t>
            </a:r>
            <a:r>
              <a:rPr lang="en-US" dirty="0"/>
              <a:t>: something unexpected happened</a:t>
            </a:r>
            <a:br>
              <a:rPr lang="en-US" dirty="0"/>
            </a:br>
            <a:r>
              <a:rPr lang="en-US" dirty="0" smtClean="0"/>
              <a:t/>
            </a:r>
            <a:br>
              <a:rPr lang="en-US" dirty="0" smtClean="0"/>
            </a:br>
            <a:r>
              <a:rPr lang="en-US" i="1" dirty="0" smtClean="0"/>
              <a:t>Not solution-</a:t>
            </a:r>
            <a:r>
              <a:rPr lang="en-US" i="1" dirty="0"/>
              <a:t>oriented: </a:t>
            </a:r>
            <a:r>
              <a:rPr lang="en-US" b="1" i="1" dirty="0" smtClean="0"/>
              <a:t>why</a:t>
            </a:r>
            <a:r>
              <a:rPr lang="en-US" i="1" dirty="0" smtClean="0"/>
              <a:t> </a:t>
            </a:r>
            <a:r>
              <a:rPr lang="en-US" i="1" dirty="0"/>
              <a:t>am I logging  this and what do I hope </a:t>
            </a:r>
            <a:r>
              <a:rPr lang="en-US" i="1" dirty="0" smtClean="0"/>
              <a:t>to learn from it? </a:t>
            </a:r>
            <a:r>
              <a:rPr lang="en-US" b="1" i="1" dirty="0" smtClean="0"/>
              <a:t>who</a:t>
            </a:r>
            <a:r>
              <a:rPr lang="en-US" i="1" dirty="0" smtClean="0"/>
              <a:t> is the audience?</a:t>
            </a:r>
            <a:endParaRPr lang="en-US" i="1" dirty="0"/>
          </a:p>
        </p:txBody>
      </p:sp>
    </p:spTree>
    <p:extLst>
      <p:ext uri="{BB962C8B-B14F-4D97-AF65-F5344CB8AC3E}">
        <p14:creationId xmlns:p14="http://schemas.microsoft.com/office/powerpoint/2010/main" val="2796689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normAutofit fontScale="90000"/>
          </a:bodyPr>
          <a:lstStyle/>
          <a:p>
            <a:r>
              <a:rPr lang="en-US" dirty="0" smtClean="0"/>
              <a:t>Proactive Instrumentation (Telemetry?)</a:t>
            </a:r>
            <a:endParaRPr lang="en-US" dirty="0"/>
          </a:p>
        </p:txBody>
      </p:sp>
      <p:sp>
        <p:nvSpPr>
          <p:cNvPr id="3" name="Content Placeholder 2"/>
          <p:cNvSpPr>
            <a:spLocks noGrp="1"/>
          </p:cNvSpPr>
          <p:nvPr>
            <p:ph idx="1"/>
          </p:nvPr>
        </p:nvSpPr>
        <p:spPr>
          <a:xfrm>
            <a:off x="0" y="1600200"/>
            <a:ext cx="9144000" cy="5257800"/>
          </a:xfrm>
        </p:spPr>
        <p:txBody>
          <a:bodyPr>
            <a:noAutofit/>
          </a:bodyPr>
          <a:lstStyle/>
          <a:p>
            <a:pPr marL="0" indent="0">
              <a:buNone/>
            </a:pPr>
            <a:r>
              <a:rPr lang="en-US" sz="2400" dirty="0" err="1" smtClean="0">
                <a:latin typeface="Consolas" pitchFamily="49" charset="0"/>
                <a:cs typeface="Consolas" pitchFamily="49" charset="0"/>
              </a:rPr>
              <a:t>var</a:t>
            </a:r>
            <a:r>
              <a:rPr lang="en-US" sz="2400" dirty="0" smtClean="0">
                <a:latin typeface="Consolas" pitchFamily="49" charset="0"/>
                <a:cs typeface="Consolas" pitchFamily="49" charset="0"/>
              </a:rPr>
              <a:t> stopwatch = </a:t>
            </a:r>
            <a:r>
              <a:rPr lang="en-US" sz="2400" dirty="0" err="1" smtClean="0">
                <a:latin typeface="Consolas" pitchFamily="49" charset="0"/>
                <a:cs typeface="Consolas" pitchFamily="49" charset="0"/>
              </a:rPr>
              <a:t>Stopwatch.StartNew</a:t>
            </a:r>
            <a:r>
              <a:rPr lang="en-US" sz="2400" dirty="0" smtClean="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 … call </a:t>
            </a:r>
            <a:r>
              <a:rPr lang="en-US" sz="2400" dirty="0" err="1" smtClean="0">
                <a:latin typeface="Consolas" pitchFamily="49" charset="0"/>
                <a:cs typeface="Consolas" pitchFamily="49" charset="0"/>
              </a:rPr>
              <a:t>FooApi</a:t>
            </a:r>
            <a:endParaRPr lang="en-US" sz="2400" dirty="0" smtClean="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stopwatch.Stop</a:t>
            </a:r>
            <a:r>
              <a:rPr lang="en-US" sz="2400" dirty="0" smtClean="0">
                <a:latin typeface="Consolas" pitchFamily="49" charset="0"/>
                <a:cs typeface="Consolas" pitchFamily="49" charset="0"/>
              </a:rPr>
              <a:t>();</a:t>
            </a:r>
          </a:p>
          <a:p>
            <a:pPr marL="0" indent="0">
              <a:buNone/>
            </a:pPr>
            <a:r>
              <a:rPr lang="en-US" sz="2400" dirty="0" err="1" smtClean="0">
                <a:latin typeface="Consolas" pitchFamily="49" charset="0"/>
                <a:cs typeface="Consolas" pitchFamily="49" charset="0"/>
              </a:rPr>
              <a:t>var</a:t>
            </a:r>
            <a:r>
              <a:rPr lang="en-US" sz="2400" dirty="0" smtClean="0">
                <a:latin typeface="Consolas" pitchFamily="49" charset="0"/>
                <a:cs typeface="Consolas" pitchFamily="49" charset="0"/>
              </a:rPr>
              <a:t> duration =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a:t>
            </a:r>
            <a:r>
              <a:rPr lang="en-US" sz="2400" dirty="0" err="1" smtClean="0">
                <a:latin typeface="Consolas" pitchFamily="49" charset="0"/>
                <a:cs typeface="Consolas" pitchFamily="49" charset="0"/>
              </a:rPr>
              <a:t>stopwatch.ElapsedMilliseconds</a:t>
            </a:r>
            <a:r>
              <a:rPr lang="en-US" sz="2400" dirty="0" smtClean="0">
                <a:latin typeface="Consolas" pitchFamily="49" charset="0"/>
                <a:cs typeface="Consolas" pitchFamily="49" charset="0"/>
              </a:rPr>
              <a:t>;</a:t>
            </a:r>
          </a:p>
          <a:p>
            <a:pPr marL="0" indent="0">
              <a:buNone/>
            </a:pPr>
            <a:endParaRPr lang="en-US" sz="2400" dirty="0" smtClean="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Logger.Info</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String.Format</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"User {0}  accessed method {1} (took {2} </a:t>
            </a:r>
            <a:r>
              <a:rPr lang="en-US" sz="2400" dirty="0" err="1" smtClean="0">
                <a:latin typeface="Consolas" pitchFamily="49" charset="0"/>
                <a:cs typeface="Consolas" pitchFamily="49" charset="0"/>
              </a:rPr>
              <a:t>ms</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Thread.CurrentPrincipal.Identity.Name</a:t>
            </a:r>
            <a:r>
              <a:rPr lang="en-US" sz="2400" dirty="0" smtClean="0">
                <a:latin typeface="Consolas" pitchFamily="49" charset="0"/>
                <a:cs typeface="Consolas" pitchFamily="49" charset="0"/>
              </a:rPr>
              <a:t>,</a:t>
            </a:r>
            <a:br>
              <a:rPr lang="en-US" sz="2400" dirty="0" smtClean="0">
                <a:latin typeface="Consolas" pitchFamily="49" charset="0"/>
                <a:cs typeface="Consolas" pitchFamily="49" charset="0"/>
              </a:rPr>
            </a:b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FooApi</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duration);</a:t>
            </a:r>
          </a:p>
          <a:p>
            <a:pPr marL="0" indent="0">
              <a:buNone/>
            </a:pPr>
            <a:endParaRPr lang="en-US" sz="2400" dirty="0" smtClean="0">
              <a:latin typeface="Consolas" pitchFamily="49" charset="0"/>
              <a:cs typeface="Consolas" pitchFamily="49" charset="0"/>
            </a:endParaRPr>
          </a:p>
        </p:txBody>
      </p:sp>
      <p:sp>
        <p:nvSpPr>
          <p:cNvPr id="4" name="TextBox 3"/>
          <p:cNvSpPr txBox="1"/>
          <p:nvPr/>
        </p:nvSpPr>
        <p:spPr>
          <a:xfrm rot="20786951">
            <a:off x="3506509" y="2496246"/>
            <a:ext cx="5277117" cy="1938992"/>
          </a:xfrm>
          <a:prstGeom prst="rect">
            <a:avLst/>
          </a:prstGeom>
          <a:solidFill>
            <a:schemeClr val="bg2">
              <a:lumMod val="75000"/>
            </a:schemeClr>
          </a:solidFill>
        </p:spPr>
        <p:txBody>
          <a:bodyPr wrap="square" rtlCol="0">
            <a:spAutoFit/>
          </a:bodyPr>
          <a:lstStyle/>
          <a:p>
            <a:pPr algn="ctr"/>
            <a:r>
              <a:rPr lang="en-US" sz="6000" dirty="0" smtClean="0">
                <a:solidFill>
                  <a:srgbClr val="FF0000"/>
                </a:solidFill>
              </a:rPr>
              <a:t>Can you spot </a:t>
            </a:r>
          </a:p>
          <a:p>
            <a:pPr algn="ctr"/>
            <a:r>
              <a:rPr lang="en-US" sz="6000" dirty="0" smtClean="0">
                <a:solidFill>
                  <a:srgbClr val="FF0000"/>
                </a:solidFill>
              </a:rPr>
              <a:t>any problems??</a:t>
            </a:r>
            <a:endParaRPr lang="en-US" sz="6000" dirty="0">
              <a:solidFill>
                <a:srgbClr val="FF0000"/>
              </a:solidFill>
            </a:endParaRPr>
          </a:p>
        </p:txBody>
      </p:sp>
    </p:spTree>
    <p:extLst>
      <p:ext uri="{BB962C8B-B14F-4D97-AF65-F5344CB8AC3E}">
        <p14:creationId xmlns:p14="http://schemas.microsoft.com/office/powerpoint/2010/main" val="360406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Challenges from Prior Slide…</a:t>
            </a:r>
            <a:endParaRPr lang="en-US" dirty="0"/>
          </a:p>
        </p:txBody>
      </p:sp>
      <p:sp>
        <p:nvSpPr>
          <p:cNvPr id="3" name="Content Placeholder 2"/>
          <p:cNvSpPr>
            <a:spLocks noGrp="1"/>
          </p:cNvSpPr>
          <p:nvPr>
            <p:ph idx="1"/>
          </p:nvPr>
        </p:nvSpPr>
        <p:spPr/>
        <p:txBody>
          <a:bodyPr/>
          <a:lstStyle/>
          <a:p>
            <a:r>
              <a:rPr lang="en-US" dirty="0" smtClean="0"/>
              <a:t>Formatting done at logging site</a:t>
            </a:r>
          </a:p>
          <a:p>
            <a:pPr lvl="1"/>
            <a:r>
              <a:rPr lang="en-US" dirty="0" smtClean="0"/>
              <a:t>Unstructured</a:t>
            </a:r>
          </a:p>
          <a:p>
            <a:pPr lvl="1"/>
            <a:r>
              <a:rPr lang="en-US" dirty="0" smtClean="0"/>
              <a:t>Performance hit</a:t>
            </a:r>
          </a:p>
          <a:p>
            <a:pPr lvl="1"/>
            <a:r>
              <a:rPr lang="en-US" dirty="0" smtClean="0"/>
              <a:t>Not centralized / coordinated</a:t>
            </a:r>
          </a:p>
          <a:p>
            <a:r>
              <a:rPr lang="en-US" dirty="0"/>
              <a:t>Severity Level decided at logging site</a:t>
            </a:r>
          </a:p>
          <a:p>
            <a:r>
              <a:rPr lang="en-US" dirty="0" smtClean="0"/>
              <a:t>Who is the customer of this logging statement?</a:t>
            </a:r>
          </a:p>
          <a:p>
            <a:r>
              <a:rPr lang="en-US" dirty="0" smtClean="0"/>
              <a:t>Who is using this code? (Distributed System)</a:t>
            </a:r>
          </a:p>
          <a:p>
            <a:endParaRPr lang="en-US" dirty="0" smtClean="0"/>
          </a:p>
          <a:p>
            <a:endParaRPr lang="en-US" dirty="0"/>
          </a:p>
        </p:txBody>
      </p:sp>
    </p:spTree>
    <p:extLst>
      <p:ext uri="{BB962C8B-B14F-4D97-AF65-F5344CB8AC3E}">
        <p14:creationId xmlns:p14="http://schemas.microsoft.com/office/powerpoint/2010/main" val="27188043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Event Tracing for Windows</a:t>
            </a:r>
            <a:br>
              <a:rPr lang="en-US" i="1" dirty="0" smtClean="0"/>
            </a:br>
            <a:r>
              <a:rPr lang="en-US" b="1" i="1" dirty="0" smtClean="0"/>
              <a:t>ETW</a:t>
            </a:r>
            <a:endParaRPr lang="en-US" sz="6000" b="1" i="1" dirty="0"/>
          </a:p>
        </p:txBody>
      </p:sp>
    </p:spTree>
    <p:extLst>
      <p:ext uri="{BB962C8B-B14F-4D97-AF65-F5344CB8AC3E}">
        <p14:creationId xmlns:p14="http://schemas.microsoft.com/office/powerpoint/2010/main" val="1969497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ETW Background</a:t>
            </a:r>
            <a:endParaRPr lang="en-US" dirty="0"/>
          </a:p>
        </p:txBody>
      </p:sp>
      <p:sp>
        <p:nvSpPr>
          <p:cNvPr id="3" name="Content Placeholder 2"/>
          <p:cNvSpPr>
            <a:spLocks noGrp="1"/>
          </p:cNvSpPr>
          <p:nvPr>
            <p:ph idx="1"/>
          </p:nvPr>
        </p:nvSpPr>
        <p:spPr/>
        <p:txBody>
          <a:bodyPr>
            <a:normAutofit lnSpcReduction="10000"/>
          </a:bodyPr>
          <a:lstStyle/>
          <a:p>
            <a:r>
              <a:rPr lang="en-US" dirty="0" smtClean="0"/>
              <a:t>Integrated into Windows Desktop and Server</a:t>
            </a:r>
          </a:p>
          <a:p>
            <a:r>
              <a:rPr lang="en-US" dirty="0"/>
              <a:t>Used by Microsoft (.NET, ASP.NET, IIS, </a:t>
            </a:r>
            <a:r>
              <a:rPr lang="en-US" dirty="0" smtClean="0"/>
              <a:t>…)</a:t>
            </a:r>
          </a:p>
          <a:p>
            <a:pPr lvl="1"/>
            <a:r>
              <a:rPr lang="en-US" dirty="0" smtClean="0"/>
              <a:t>Your data side-by-side (by time, activity id)</a:t>
            </a:r>
            <a:endParaRPr lang="en-US" dirty="0"/>
          </a:p>
          <a:p>
            <a:r>
              <a:rPr lang="en-US" dirty="0" smtClean="0"/>
              <a:t>Wicked fast (kernel-level buffers)</a:t>
            </a:r>
          </a:p>
          <a:p>
            <a:r>
              <a:rPr lang="en-US" dirty="0" smtClean="0"/>
              <a:t>Semantically rich (time, stack, custom)</a:t>
            </a:r>
          </a:p>
          <a:p>
            <a:r>
              <a:rPr lang="en-US" dirty="0"/>
              <a:t>Standardized tooling support (more coming</a:t>
            </a:r>
            <a:r>
              <a:rPr lang="en-US" dirty="0" smtClean="0"/>
              <a:t>)</a:t>
            </a:r>
          </a:p>
          <a:p>
            <a:pPr marL="0" indent="0">
              <a:buNone/>
            </a:pPr>
            <a:r>
              <a:rPr lang="en-US" dirty="0" smtClean="0"/>
              <a:t>But…</a:t>
            </a:r>
          </a:p>
          <a:p>
            <a:r>
              <a:rPr lang="en-US" dirty="0" smtClean="0"/>
              <a:t>Hard to use for .NET developers (&lt;= .NET 4.0)</a:t>
            </a:r>
            <a:endParaRPr lang="en-US" dirty="0"/>
          </a:p>
        </p:txBody>
      </p:sp>
    </p:spTree>
    <p:extLst>
      <p:ext uri="{BB962C8B-B14F-4D97-AF65-F5344CB8AC3E}">
        <p14:creationId xmlns:p14="http://schemas.microsoft.com/office/powerpoint/2010/main" val="1752013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2" descr="http://blogs.westword.com/latestword/star%20trek%20aliens.jpg"/>
          <p:cNvPicPr>
            <a:picLocks noChangeAspect="1" noChangeArrowheads="1"/>
          </p:cNvPicPr>
          <p:nvPr/>
        </p:nvPicPr>
        <p:blipFill>
          <a:blip r:embed="rId2" cstate="print"/>
          <a:srcRect/>
          <a:stretch>
            <a:fillRect/>
          </a:stretch>
        </p:blipFill>
        <p:spPr bwMode="auto">
          <a:xfrm>
            <a:off x="0" y="-152400"/>
            <a:ext cx="9144000" cy="9573141"/>
          </a:xfrm>
          <a:prstGeom prst="rect">
            <a:avLst/>
          </a:prstGeom>
          <a:noFill/>
        </p:spPr>
      </p:pic>
    </p:spTree>
    <p:extLst>
      <p:ext uri="{BB962C8B-B14F-4D97-AF65-F5344CB8AC3E}">
        <p14:creationId xmlns:p14="http://schemas.microsoft.com/office/powerpoint/2010/main" val="6318734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err="1" smtClean="0"/>
              <a:t>EventSource</a:t>
            </a:r>
            <a:r>
              <a:rPr lang="en-US" dirty="0" smtClean="0"/>
              <a:t> class (.NET 4.5)</a:t>
            </a:r>
            <a:endParaRPr lang="en-US" dirty="0"/>
          </a:p>
        </p:txBody>
      </p:sp>
      <p:sp>
        <p:nvSpPr>
          <p:cNvPr id="3" name="Content Placeholder 2"/>
          <p:cNvSpPr>
            <a:spLocks noGrp="1"/>
          </p:cNvSpPr>
          <p:nvPr>
            <p:ph idx="1"/>
          </p:nvPr>
        </p:nvSpPr>
        <p:spPr>
          <a:xfrm>
            <a:off x="457200" y="1249362"/>
            <a:ext cx="8534400" cy="5181600"/>
          </a:xfrm>
        </p:spPr>
        <p:txBody>
          <a:bodyPr>
            <a:noAutofit/>
          </a:bodyPr>
          <a:lstStyle/>
          <a:p>
            <a:r>
              <a:rPr lang="en-US" dirty="0" smtClean="0"/>
              <a:t>Makes ETW available to .NET developers</a:t>
            </a:r>
          </a:p>
          <a:p>
            <a:pPr lvl="1"/>
            <a:r>
              <a:rPr lang="en-US" dirty="0" smtClean="0"/>
              <a:t>“worth the effort”</a:t>
            </a:r>
          </a:p>
          <a:p>
            <a:r>
              <a:rPr lang="en-US" dirty="0" smtClean="0"/>
              <a:t>Steps to PRODUCE ETW events</a:t>
            </a:r>
          </a:p>
          <a:p>
            <a:r>
              <a:rPr lang="en-US" dirty="0" smtClean="0"/>
              <a:t>Derive class from </a:t>
            </a:r>
            <a:r>
              <a:rPr lang="en-US" b="1" dirty="0" err="1" smtClean="0"/>
              <a:t>EventSource</a:t>
            </a:r>
            <a:r>
              <a:rPr lang="en-US" dirty="0" smtClean="0"/>
              <a:t> </a:t>
            </a:r>
          </a:p>
          <a:p>
            <a:pPr lvl="1"/>
            <a:r>
              <a:rPr lang="en-US" dirty="0" err="1" smtClean="0"/>
              <a:t>System.Diagnostics.Tracing</a:t>
            </a:r>
            <a:r>
              <a:rPr lang="en-US" dirty="0" smtClean="0"/>
              <a:t> namespace</a:t>
            </a:r>
          </a:p>
          <a:p>
            <a:r>
              <a:rPr lang="en-US" dirty="0" smtClean="0"/>
              <a:t>Create methods for each kind of event</a:t>
            </a:r>
          </a:p>
          <a:p>
            <a:pPr lvl="1"/>
            <a:r>
              <a:rPr lang="en-US" dirty="0" smtClean="0"/>
              <a:t>Annotate appropriately</a:t>
            </a:r>
          </a:p>
          <a:p>
            <a:r>
              <a:rPr lang="en-US" dirty="0" smtClean="0"/>
              <a:t>Log through these </a:t>
            </a:r>
            <a:r>
              <a:rPr lang="en-US" dirty="0" smtClean="0"/>
              <a:t>methods</a:t>
            </a:r>
          </a:p>
          <a:p>
            <a:r>
              <a:rPr lang="en-US" dirty="0" smtClean="0"/>
              <a:t>FAMILIAR: superset of logging frameworks</a:t>
            </a:r>
          </a:p>
          <a:p>
            <a:pPr lvl="1"/>
            <a:r>
              <a:rPr lang="en-US" dirty="0" err="1" smtClean="0"/>
              <a:t>e.g</a:t>
            </a:r>
            <a:r>
              <a:rPr lang="en-US" dirty="0" smtClean="0"/>
              <a:t>, levels (Error, Info, etc.), other attributes</a:t>
            </a:r>
            <a:endParaRPr lang="en-US" dirty="0" smtClean="0"/>
          </a:p>
        </p:txBody>
      </p:sp>
    </p:spTree>
    <p:extLst>
      <p:ext uri="{BB962C8B-B14F-4D97-AF65-F5344CB8AC3E}">
        <p14:creationId xmlns:p14="http://schemas.microsoft.com/office/powerpoint/2010/main" val="3174646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Consuming ETW Events</a:t>
            </a:r>
            <a:endParaRPr lang="en-US" dirty="0"/>
          </a:p>
        </p:txBody>
      </p:sp>
      <p:sp>
        <p:nvSpPr>
          <p:cNvPr id="3" name="Content Placeholder 2"/>
          <p:cNvSpPr>
            <a:spLocks noGrp="1"/>
          </p:cNvSpPr>
          <p:nvPr>
            <p:ph idx="1"/>
          </p:nvPr>
        </p:nvSpPr>
        <p:spPr/>
        <p:txBody>
          <a:bodyPr/>
          <a:lstStyle/>
          <a:p>
            <a:r>
              <a:rPr lang="en-US" dirty="0" smtClean="0"/>
              <a:t>Custom Code (Event Listener, such as in SLAB)</a:t>
            </a:r>
          </a:p>
          <a:p>
            <a:r>
              <a:rPr lang="en-US" dirty="0" err="1" smtClean="0"/>
              <a:t>PerfView</a:t>
            </a:r>
            <a:r>
              <a:rPr lang="en-US" dirty="0" smtClean="0"/>
              <a:t> tool </a:t>
            </a:r>
          </a:p>
          <a:p>
            <a:endParaRPr lang="en-US" dirty="0"/>
          </a:p>
          <a:p>
            <a:pPr marL="0" indent="0">
              <a:buNone/>
            </a:pPr>
            <a:r>
              <a:rPr lang="en-US" dirty="0" smtClean="0"/>
              <a:t>Else… </a:t>
            </a:r>
            <a:endParaRPr lang="en-US" dirty="0"/>
          </a:p>
          <a:p>
            <a:r>
              <a:rPr lang="en-US" dirty="0" smtClean="0"/>
              <a:t>ETW event “fall on the floor”</a:t>
            </a:r>
          </a:p>
        </p:txBody>
      </p:sp>
    </p:spTree>
    <p:extLst>
      <p:ext uri="{BB962C8B-B14F-4D97-AF65-F5344CB8AC3E}">
        <p14:creationId xmlns:p14="http://schemas.microsoft.com/office/powerpoint/2010/main" val="193522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normAutofit/>
          </a:bodyPr>
          <a:lstStyle/>
          <a:p>
            <a:pPr marL="0" indent="0"/>
            <a:r>
              <a:rPr lang="en-US" b="1" i="1" dirty="0" smtClean="0"/>
              <a:t>Demo</a:t>
            </a:r>
            <a:br>
              <a:rPr lang="en-US" b="1" i="1" dirty="0" smtClean="0"/>
            </a:br>
            <a:r>
              <a:rPr lang="en-US" b="1" i="1" dirty="0" smtClean="0"/>
              <a:t/>
            </a:r>
            <a:br>
              <a:rPr lang="en-US" b="1" i="1" dirty="0" smtClean="0"/>
            </a:br>
            <a:r>
              <a:rPr lang="en-US" i="1" dirty="0" smtClean="0"/>
              <a:t>Custom </a:t>
            </a:r>
            <a:r>
              <a:rPr lang="en-US" i="1" dirty="0" err="1" smtClean="0"/>
              <a:t>EventSource</a:t>
            </a:r>
            <a:r>
              <a:rPr lang="en-US" i="1" dirty="0" smtClean="0"/>
              <a:t> +</a:t>
            </a:r>
            <a:br>
              <a:rPr lang="en-US" i="1" dirty="0" smtClean="0"/>
            </a:br>
            <a:r>
              <a:rPr lang="en-US" i="1" dirty="0" err="1" smtClean="0"/>
              <a:t>PerfView</a:t>
            </a:r>
            <a:r>
              <a:rPr lang="en-US" i="1" dirty="0" smtClean="0"/>
              <a:t> +</a:t>
            </a:r>
            <a:r>
              <a:rPr lang="en-US" b="1" i="1" dirty="0" smtClean="0"/>
              <a:t/>
            </a:r>
            <a:br>
              <a:rPr lang="en-US" b="1" i="1" dirty="0" smtClean="0"/>
            </a:br>
            <a:r>
              <a:rPr lang="en-US" i="1" dirty="0" smtClean="0"/>
              <a:t>Web API Application Scenario +</a:t>
            </a:r>
            <a:br>
              <a:rPr lang="en-US" i="1" dirty="0" smtClean="0"/>
            </a:br>
            <a:r>
              <a:rPr lang="en-US" i="1" dirty="0" smtClean="0"/>
              <a:t>SLAB Listener +</a:t>
            </a:r>
            <a:br>
              <a:rPr lang="en-US" i="1" dirty="0" smtClean="0"/>
            </a:br>
            <a:r>
              <a:rPr lang="en-US" i="1" dirty="0" smtClean="0"/>
              <a:t>Unit Test</a:t>
            </a:r>
            <a:endParaRPr lang="en-US" sz="6000" b="1" i="1" dirty="0"/>
          </a:p>
        </p:txBody>
      </p:sp>
    </p:spTree>
    <p:extLst>
      <p:ext uri="{BB962C8B-B14F-4D97-AF65-F5344CB8AC3E}">
        <p14:creationId xmlns:p14="http://schemas.microsoft.com/office/powerpoint/2010/main" val="2279287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this better than log4net?</a:t>
            </a:r>
            <a:endParaRPr lang="en-US" dirty="0"/>
          </a:p>
        </p:txBody>
      </p:sp>
      <p:sp>
        <p:nvSpPr>
          <p:cNvPr id="3" name="Content Placeholder 2"/>
          <p:cNvSpPr>
            <a:spLocks noGrp="1"/>
          </p:cNvSpPr>
          <p:nvPr>
            <p:ph sz="half" idx="1"/>
          </p:nvPr>
        </p:nvSpPr>
        <p:spPr>
          <a:xfrm>
            <a:off x="457200" y="1600200"/>
            <a:ext cx="4038600" cy="4800600"/>
          </a:xfrm>
        </p:spPr>
        <p:txBody>
          <a:bodyPr>
            <a:normAutofit/>
          </a:bodyPr>
          <a:lstStyle/>
          <a:p>
            <a:pPr marL="0" indent="0">
              <a:buNone/>
            </a:pPr>
            <a:r>
              <a:rPr lang="en-US" b="1" dirty="0" smtClean="0"/>
              <a:t>Log4net</a:t>
            </a:r>
          </a:p>
          <a:p>
            <a:r>
              <a:rPr lang="en-US" dirty="0" smtClean="0"/>
              <a:t>Can log to Azure Table synchronously</a:t>
            </a:r>
          </a:p>
          <a:p>
            <a:r>
              <a:rPr lang="en-US" dirty="0" smtClean="0"/>
              <a:t>Distributed string formatting, severity determination at log location</a:t>
            </a:r>
          </a:p>
          <a:p>
            <a:r>
              <a:rPr lang="en-US" dirty="0" smtClean="0"/>
              <a:t>Encourages variable log formats + parsing</a:t>
            </a:r>
          </a:p>
          <a:p>
            <a:r>
              <a:rPr lang="en-US" dirty="0" smtClean="0"/>
              <a:t>Very Simple</a:t>
            </a:r>
          </a:p>
        </p:txBody>
      </p:sp>
      <p:sp>
        <p:nvSpPr>
          <p:cNvPr id="4" name="Content Placeholder 3"/>
          <p:cNvSpPr>
            <a:spLocks noGrp="1"/>
          </p:cNvSpPr>
          <p:nvPr>
            <p:ph sz="half" idx="2"/>
          </p:nvPr>
        </p:nvSpPr>
        <p:spPr>
          <a:xfrm>
            <a:off x="4648200" y="1600200"/>
            <a:ext cx="4191000" cy="4800600"/>
          </a:xfrm>
        </p:spPr>
        <p:txBody>
          <a:bodyPr>
            <a:normAutofit/>
          </a:bodyPr>
          <a:lstStyle/>
          <a:p>
            <a:pPr marL="0" indent="0">
              <a:buNone/>
            </a:pPr>
            <a:r>
              <a:rPr lang="en-US" b="1" dirty="0" smtClean="0"/>
              <a:t>ES + SL + SLAB + Azure</a:t>
            </a:r>
          </a:p>
          <a:p>
            <a:r>
              <a:rPr lang="en-US" dirty="0" smtClean="0"/>
              <a:t>Can do it with buffering, out-of-</a:t>
            </a:r>
            <a:r>
              <a:rPr lang="en-US" dirty="0" err="1" smtClean="0"/>
              <a:t>proc</a:t>
            </a:r>
            <a:r>
              <a:rPr lang="en-US" dirty="0" smtClean="0"/>
              <a:t>, and with RX</a:t>
            </a:r>
          </a:p>
          <a:p>
            <a:r>
              <a:rPr lang="en-US" dirty="0" smtClean="0"/>
              <a:t>Centralized string formatting, severity determination – more flexible, </a:t>
            </a:r>
            <a:r>
              <a:rPr lang="en-US" dirty="0" smtClean="0"/>
              <a:t>DRY*</a:t>
            </a:r>
            <a:endParaRPr lang="en-US" dirty="0" smtClean="0"/>
          </a:p>
          <a:p>
            <a:r>
              <a:rPr lang="en-US" dirty="0" smtClean="0"/>
              <a:t>Encourages structured log formats</a:t>
            </a:r>
          </a:p>
          <a:p>
            <a:r>
              <a:rPr lang="en-US" dirty="0" smtClean="0"/>
              <a:t>Just as simple?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6163" y="1714500"/>
            <a:ext cx="1971675"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027"/>
                                        </p:tgtEl>
                                        <p:attrNameLst>
                                          <p:attrName>style.visibility</p:attrName>
                                        </p:attrNameLst>
                                      </p:cBhvr>
                                      <p:to>
                                        <p:strVal val="visible"/>
                                      </p:to>
                                    </p:set>
                                    <p:animEffect transition="in" filter="circle(in)">
                                      <p:cBhvr>
                                        <p:cTn id="4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en-US" dirty="0" smtClean="0"/>
              <a:t>How is this </a:t>
            </a:r>
            <a:r>
              <a:rPr lang="en-US" b="1" dirty="0" smtClean="0"/>
              <a:t>WAY BETTER </a:t>
            </a:r>
            <a:r>
              <a:rPr lang="en-US" dirty="0" smtClean="0"/>
              <a:t>than log4net?</a:t>
            </a:r>
            <a:endParaRPr lang="en-US" dirty="0"/>
          </a:p>
        </p:txBody>
      </p:sp>
      <p:sp>
        <p:nvSpPr>
          <p:cNvPr id="3" name="Content Placeholder 2"/>
          <p:cNvSpPr>
            <a:spLocks noGrp="1"/>
          </p:cNvSpPr>
          <p:nvPr>
            <p:ph sz="half" idx="1"/>
          </p:nvPr>
        </p:nvSpPr>
        <p:spPr>
          <a:xfrm>
            <a:off x="457200" y="1600200"/>
            <a:ext cx="8153400" cy="4525963"/>
          </a:xfrm>
        </p:spPr>
        <p:txBody>
          <a:bodyPr/>
          <a:lstStyle/>
          <a:p>
            <a:pPr marL="0" indent="0">
              <a:buNone/>
            </a:pPr>
            <a:r>
              <a:rPr lang="en-US" sz="5400" b="1" dirty="0" smtClean="0">
                <a:solidFill>
                  <a:srgbClr val="FF0000"/>
                </a:solidFill>
              </a:rPr>
              <a:t>              Activity Id</a:t>
            </a:r>
          </a:p>
          <a:p>
            <a:pPr marL="0" indent="0">
              <a:buNone/>
            </a:pPr>
            <a:endParaRPr lang="en-US" dirty="0"/>
          </a:p>
          <a:p>
            <a:pPr marL="0" indent="0">
              <a:buNone/>
            </a:pPr>
            <a:r>
              <a:rPr lang="en-US" sz="4400" dirty="0" smtClean="0"/>
              <a:t>Correlation </a:t>
            </a:r>
            <a:r>
              <a:rPr lang="en-US" sz="4400" dirty="0" err="1" smtClean="0"/>
              <a:t>acoss</a:t>
            </a:r>
            <a:r>
              <a:rPr lang="en-US" sz="4400" dirty="0" smtClean="0"/>
              <a:t> </a:t>
            </a:r>
            <a:r>
              <a:rPr lang="en-US" sz="4400" dirty="0" smtClean="0"/>
              <a:t>calls and tiers</a:t>
            </a:r>
          </a:p>
          <a:p>
            <a:pPr marL="0" indent="0">
              <a:buNone/>
            </a:pPr>
            <a:r>
              <a:rPr lang="en-US" sz="4400" dirty="0"/>
              <a:t>Killer </a:t>
            </a:r>
            <a:r>
              <a:rPr lang="en-US" sz="4400" dirty="0" smtClean="0"/>
              <a:t>ETW feature </a:t>
            </a:r>
            <a:r>
              <a:rPr lang="en-US" sz="4400" dirty="0"/>
              <a:t>coming soon to </a:t>
            </a:r>
            <a:r>
              <a:rPr lang="en-US" sz="4400" dirty="0" smtClean="0"/>
              <a:t>a .NET 4.5</a:t>
            </a:r>
            <a:r>
              <a:rPr lang="en-US" sz="4400" b="1" dirty="0" smtClean="0"/>
              <a:t>.1</a:t>
            </a:r>
            <a:r>
              <a:rPr lang="en-US" sz="4400" dirty="0" smtClean="0"/>
              <a:t> near you</a:t>
            </a:r>
          </a:p>
          <a:p>
            <a:pPr marL="0" indent="0">
              <a:buNone/>
            </a:pPr>
            <a:r>
              <a:rPr lang="en-US" sz="4400" dirty="0"/>
              <a:t>	</a:t>
            </a:r>
            <a:r>
              <a:rPr lang="en-US" sz="4400" dirty="0" smtClean="0"/>
              <a:t>(</a:t>
            </a:r>
            <a:r>
              <a:rPr lang="en-US" sz="4400" i="1" dirty="0" smtClean="0"/>
              <a:t>Prerelease</a:t>
            </a:r>
            <a:r>
              <a:rPr lang="en-US" sz="4400" dirty="0" smtClean="0"/>
              <a:t> on </a:t>
            </a:r>
            <a:r>
              <a:rPr lang="en-US" sz="4400" dirty="0" err="1" smtClean="0"/>
              <a:t>NuGet</a:t>
            </a:r>
            <a:r>
              <a:rPr lang="en-US" sz="4400" dirty="0" smtClean="0"/>
              <a:t> now)</a:t>
            </a:r>
            <a:endParaRPr lang="en-US" sz="4400" dirty="0"/>
          </a:p>
          <a:p>
            <a:pPr marL="0" indent="0">
              <a:buNone/>
            </a:pPr>
            <a:endParaRPr lang="en-US" dirty="0"/>
          </a:p>
        </p:txBody>
      </p:sp>
    </p:spTree>
    <p:extLst>
      <p:ext uri="{BB962C8B-B14F-4D97-AF65-F5344CB8AC3E}">
        <p14:creationId xmlns:p14="http://schemas.microsoft.com/office/powerpoint/2010/main" val="78804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ETW</a:t>
            </a:r>
            <a:endParaRPr lang="en-US" dirty="0"/>
          </a:p>
        </p:txBody>
      </p:sp>
      <p:sp>
        <p:nvSpPr>
          <p:cNvPr id="3" name="Content Placeholder 2"/>
          <p:cNvSpPr>
            <a:spLocks noGrp="1"/>
          </p:cNvSpPr>
          <p:nvPr>
            <p:ph idx="1"/>
          </p:nvPr>
        </p:nvSpPr>
        <p:spPr>
          <a:xfrm>
            <a:off x="457200" y="1600200"/>
            <a:ext cx="8458200" cy="5105400"/>
          </a:xfrm>
        </p:spPr>
        <p:txBody>
          <a:bodyPr>
            <a:normAutofit/>
          </a:bodyPr>
          <a:lstStyle/>
          <a:p>
            <a:r>
              <a:rPr lang="en-US" dirty="0" smtClean="0"/>
              <a:t>Old, but new</a:t>
            </a:r>
          </a:p>
          <a:p>
            <a:r>
              <a:rPr lang="en-US" dirty="0" smtClean="0"/>
              <a:t>Repetitive, boilerplate for </a:t>
            </a:r>
            <a:r>
              <a:rPr lang="en-US" dirty="0" err="1" smtClean="0"/>
              <a:t>EventSource</a:t>
            </a:r>
            <a:endParaRPr lang="en-US" dirty="0" smtClean="0"/>
          </a:p>
          <a:p>
            <a:r>
              <a:rPr lang="en-US" dirty="0" smtClean="0"/>
              <a:t>Finicky! (Keywords, Event Id, …)</a:t>
            </a:r>
          </a:p>
          <a:p>
            <a:pPr lvl="1"/>
            <a:r>
              <a:rPr lang="en-US" dirty="0" smtClean="0"/>
              <a:t>SLAB helps</a:t>
            </a:r>
          </a:p>
          <a:p>
            <a:r>
              <a:rPr lang="en-US" dirty="0" smtClean="0"/>
              <a:t>Limited Data Type - no </a:t>
            </a:r>
            <a:r>
              <a:rPr lang="en-US" dirty="0" err="1" smtClean="0"/>
              <a:t>TimeSpan</a:t>
            </a:r>
            <a:r>
              <a:rPr lang="en-US" dirty="0" smtClean="0"/>
              <a:t>, no user-defined</a:t>
            </a:r>
          </a:p>
          <a:p>
            <a:r>
              <a:rPr lang="en-US" dirty="0" smtClean="0"/>
              <a:t>Auto-augment with Process Id, Thread Id, Current Principal</a:t>
            </a:r>
          </a:p>
          <a:p>
            <a:r>
              <a:rPr lang="en-US" dirty="0" smtClean="0"/>
              <a:t>Correlation still missing (</a:t>
            </a:r>
            <a:r>
              <a:rPr lang="en-US" dirty="0" err="1" smtClean="0"/>
              <a:t>ActivityId</a:t>
            </a:r>
            <a:r>
              <a:rPr lang="en-US" dirty="0" smtClean="0"/>
              <a:t>)</a:t>
            </a:r>
            <a:r>
              <a:rPr lang="en-US" dirty="0" smtClean="0">
                <a:sym typeface="Wingdings" panose="05000000000000000000" pitchFamily="2" charset="2"/>
              </a:rPr>
              <a:t></a:t>
            </a:r>
            <a:r>
              <a:rPr lang="en-US" dirty="0" smtClean="0"/>
              <a:t>.NET 4.5.1</a:t>
            </a:r>
          </a:p>
        </p:txBody>
      </p:sp>
    </p:spTree>
    <p:extLst>
      <p:ext uri="{BB962C8B-B14F-4D97-AF65-F5344CB8AC3E}">
        <p14:creationId xmlns:p14="http://schemas.microsoft.com/office/powerpoint/2010/main" val="13340611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ETW Tips &amp; Tricks</a:t>
            </a:r>
            <a:endParaRPr lang="en-US" dirty="0"/>
          </a:p>
        </p:txBody>
      </p:sp>
      <p:sp>
        <p:nvSpPr>
          <p:cNvPr id="3" name="Content Placeholder 2"/>
          <p:cNvSpPr>
            <a:spLocks noGrp="1"/>
          </p:cNvSpPr>
          <p:nvPr>
            <p:ph idx="1"/>
          </p:nvPr>
        </p:nvSpPr>
        <p:spPr/>
        <p:txBody>
          <a:bodyPr/>
          <a:lstStyle/>
          <a:p>
            <a:r>
              <a:rPr lang="en-US" dirty="0" smtClean="0"/>
              <a:t>Use &gt;1 </a:t>
            </a:r>
            <a:r>
              <a:rPr lang="en-US" dirty="0" err="1" smtClean="0"/>
              <a:t>EventSource</a:t>
            </a:r>
            <a:r>
              <a:rPr lang="en-US" dirty="0" smtClean="0"/>
              <a:t> 1:N Event Trace</a:t>
            </a:r>
          </a:p>
          <a:p>
            <a:r>
              <a:rPr lang="en-US" dirty="0" smtClean="0"/>
              <a:t>Use Table vs. File vs. SQL</a:t>
            </a:r>
          </a:p>
          <a:p>
            <a:r>
              <a:rPr lang="en-US" dirty="0" smtClean="0"/>
              <a:t>Consider RX (in-</a:t>
            </a:r>
            <a:r>
              <a:rPr lang="en-US" dirty="0" err="1" smtClean="0"/>
              <a:t>proc</a:t>
            </a:r>
            <a:r>
              <a:rPr lang="en-US" dirty="0" smtClean="0"/>
              <a:t> only!)</a:t>
            </a:r>
          </a:p>
          <a:p>
            <a:r>
              <a:rPr lang="en-US" dirty="0" smtClean="0"/>
              <a:t>Focus first on ‘seams’ in architecture</a:t>
            </a:r>
          </a:p>
          <a:p>
            <a:r>
              <a:rPr lang="en-US" dirty="0" smtClean="0"/>
              <a:t>Use Activity Id (when avail) and think about correlation across tiers</a:t>
            </a:r>
          </a:p>
          <a:p>
            <a:r>
              <a:rPr lang="en-US" dirty="0"/>
              <a:t>Continually improve </a:t>
            </a:r>
            <a:r>
              <a:rPr lang="en-US" dirty="0" smtClean="0"/>
              <a:t>telemetry – see TDD later</a:t>
            </a:r>
            <a:endParaRPr lang="en-US" dirty="0"/>
          </a:p>
          <a:p>
            <a:endParaRPr lang="en-US" dirty="0"/>
          </a:p>
        </p:txBody>
      </p:sp>
    </p:spTree>
    <p:extLst>
      <p:ext uri="{BB962C8B-B14F-4D97-AF65-F5344CB8AC3E}">
        <p14:creationId xmlns:p14="http://schemas.microsoft.com/office/powerpoint/2010/main" val="34968395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Logging Application Block</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SLAB Augments ETW with:</a:t>
            </a:r>
          </a:p>
          <a:p>
            <a:r>
              <a:rPr lang="en-US" dirty="0" smtClean="0"/>
              <a:t>Easy wire-up Listeners to move events somewhere interesting</a:t>
            </a:r>
          </a:p>
          <a:p>
            <a:pPr lvl="1"/>
            <a:r>
              <a:rPr lang="en-US" dirty="0" smtClean="0"/>
              <a:t>Windows Azure </a:t>
            </a:r>
            <a:r>
              <a:rPr lang="en-US" dirty="0" err="1" smtClean="0"/>
              <a:t>NoSQL</a:t>
            </a:r>
            <a:r>
              <a:rPr lang="en-US" dirty="0" smtClean="0"/>
              <a:t> “Table”</a:t>
            </a:r>
          </a:p>
          <a:p>
            <a:pPr lvl="1"/>
            <a:r>
              <a:rPr lang="en-US" dirty="0" smtClean="0"/>
              <a:t>Windows Azure or SQL Database</a:t>
            </a:r>
          </a:p>
          <a:p>
            <a:pPr lvl="1"/>
            <a:r>
              <a:rPr lang="en-US" dirty="0" smtClean="0"/>
              <a:t>File (JSON)</a:t>
            </a:r>
            <a:endParaRPr lang="en-US" dirty="0"/>
          </a:p>
          <a:p>
            <a:r>
              <a:rPr lang="en-US" dirty="0" smtClean="0"/>
              <a:t>Unit testing support</a:t>
            </a:r>
          </a:p>
          <a:p>
            <a:pPr lvl="1"/>
            <a:r>
              <a:rPr lang="en-US" sz="3200" i="1" dirty="0" smtClean="0"/>
              <a:t>Note “</a:t>
            </a:r>
            <a:r>
              <a:rPr lang="en-US" sz="3200" i="1" dirty="0"/>
              <a:t>Finicky</a:t>
            </a:r>
            <a:r>
              <a:rPr lang="en-US" sz="3200" i="1" dirty="0" smtClean="0"/>
              <a:t>!” bullet on prior slide</a:t>
            </a:r>
            <a:endParaRPr lang="en-US" i="1" dirty="0" smtClean="0"/>
          </a:p>
        </p:txBody>
      </p:sp>
    </p:spTree>
    <p:extLst>
      <p:ext uri="{BB962C8B-B14F-4D97-AF65-F5344CB8AC3E}">
        <p14:creationId xmlns:p14="http://schemas.microsoft.com/office/powerpoint/2010/main" val="12714337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normAutofit/>
          </a:bodyPr>
          <a:lstStyle/>
          <a:p>
            <a:pPr marL="0" indent="0"/>
            <a:r>
              <a:rPr lang="en-US" b="1" i="1" dirty="0" smtClean="0"/>
              <a:t>When does </a:t>
            </a:r>
            <a:br>
              <a:rPr lang="en-US" b="1" i="1" dirty="0" smtClean="0"/>
            </a:br>
            <a:r>
              <a:rPr lang="en-US" sz="6000" b="1" i="1" dirty="0" smtClean="0"/>
              <a:t>Logging </a:t>
            </a:r>
            <a:r>
              <a:rPr lang="en-US" sz="4800" b="1" i="1" dirty="0" smtClean="0"/>
              <a:t/>
            </a:r>
            <a:br>
              <a:rPr lang="en-US" sz="4800" b="1" i="1" dirty="0" smtClean="0"/>
            </a:br>
            <a:r>
              <a:rPr lang="en-US" b="1" i="1" dirty="0" smtClean="0"/>
              <a:t>become </a:t>
            </a:r>
            <a:br>
              <a:rPr lang="en-US" b="1" i="1" dirty="0" smtClean="0"/>
            </a:br>
            <a:r>
              <a:rPr lang="en-US" sz="6000" b="1" i="1" dirty="0" smtClean="0"/>
              <a:t>Telemetry</a:t>
            </a:r>
            <a:endParaRPr lang="en-US" sz="6000" b="1" i="1" dirty="0"/>
          </a:p>
        </p:txBody>
      </p:sp>
    </p:spTree>
    <p:extLst>
      <p:ext uri="{BB962C8B-B14F-4D97-AF65-F5344CB8AC3E}">
        <p14:creationId xmlns:p14="http://schemas.microsoft.com/office/powerpoint/2010/main" val="321502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b="1" i="1" dirty="0" smtClean="0"/>
              <a:t>“It </a:t>
            </a:r>
            <a:r>
              <a:rPr lang="en-US" b="1" i="1" dirty="0"/>
              <a:t>is a capital mistake to theorize before one has data</a:t>
            </a:r>
            <a:r>
              <a:rPr lang="en-US" b="1" i="1" dirty="0" smtClean="0"/>
              <a:t>.”</a:t>
            </a:r>
            <a:endParaRPr lang="en-US" b="1" i="1" dirty="0" smtClean="0"/>
          </a:p>
          <a:p>
            <a:pPr marL="0" indent="0">
              <a:buNone/>
            </a:pPr>
            <a:endParaRPr lang="en-US" dirty="0"/>
          </a:p>
          <a:p>
            <a:pPr>
              <a:buFontTx/>
              <a:buChar char="-"/>
            </a:pPr>
            <a:r>
              <a:rPr lang="en-US" dirty="0" smtClean="0"/>
              <a:t>Sherlock Holmes, </a:t>
            </a:r>
            <a:r>
              <a:rPr lang="en-US" i="1" dirty="0" err="1" smtClean="0"/>
              <a:t>DevOps</a:t>
            </a:r>
            <a:r>
              <a:rPr lang="en-US" i="1" dirty="0" smtClean="0"/>
              <a:t> Team Leader</a:t>
            </a:r>
          </a:p>
          <a:p>
            <a:pPr marL="0" indent="0">
              <a:buNone/>
            </a:pPr>
            <a:endParaRPr lang="en-US" dirty="0"/>
          </a:p>
        </p:txBody>
      </p:sp>
    </p:spTree>
    <p:extLst>
      <p:ext uri="{BB962C8B-B14F-4D97-AF65-F5344CB8AC3E}">
        <p14:creationId xmlns:p14="http://schemas.microsoft.com/office/powerpoint/2010/main" val="33868931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Telemetry</a:t>
            </a:r>
            <a:endParaRPr lang="en-US" dirty="0"/>
          </a:p>
        </p:txBody>
      </p:sp>
      <p:sp>
        <p:nvSpPr>
          <p:cNvPr id="3" name="Content Placeholder 2"/>
          <p:cNvSpPr>
            <a:spLocks noGrp="1"/>
          </p:cNvSpPr>
          <p:nvPr>
            <p:ph idx="1"/>
          </p:nvPr>
        </p:nvSpPr>
        <p:spPr>
          <a:xfrm>
            <a:off x="457200" y="838200"/>
            <a:ext cx="8229600" cy="2057400"/>
          </a:xfrm>
        </p:spPr>
        <p:txBody>
          <a:bodyPr>
            <a:normAutofit/>
          </a:bodyPr>
          <a:lstStyle/>
          <a:p>
            <a:pPr marL="0" indent="0">
              <a:buNone/>
            </a:pPr>
            <a:endParaRPr lang="en-US" b="1" i="1" dirty="0" smtClean="0"/>
          </a:p>
          <a:p>
            <a:pPr marL="0" indent="0">
              <a:buNone/>
            </a:pPr>
            <a:r>
              <a:rPr lang="en-US" b="1" i="1" dirty="0" smtClean="0"/>
              <a:t>Automatic </a:t>
            </a:r>
            <a:r>
              <a:rPr lang="en-US" b="1" i="1" dirty="0"/>
              <a:t>transmission and measurement of data from remote </a:t>
            </a:r>
            <a:r>
              <a:rPr lang="en-US" b="1" i="1" dirty="0" smtClean="0"/>
              <a:t>sources.</a:t>
            </a:r>
            <a:endParaRPr lang="en-US" dirty="0"/>
          </a:p>
        </p:txBody>
      </p:sp>
      <p:sp>
        <p:nvSpPr>
          <p:cNvPr id="4" name="Title 1"/>
          <p:cNvSpPr txBox="1">
            <a:spLocks/>
          </p:cNvSpPr>
          <p:nvPr/>
        </p:nvSpPr>
        <p:spPr>
          <a:xfrm>
            <a:off x="457200" y="25908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Data</a:t>
            </a:r>
            <a:endParaRPr lang="en-US" dirty="0"/>
          </a:p>
        </p:txBody>
      </p:sp>
      <p:sp>
        <p:nvSpPr>
          <p:cNvPr id="5" name="Content Placeholder 2"/>
          <p:cNvSpPr txBox="1">
            <a:spLocks/>
          </p:cNvSpPr>
          <p:nvPr/>
        </p:nvSpPr>
        <p:spPr>
          <a:xfrm>
            <a:off x="457200" y="3124200"/>
            <a:ext cx="82296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b="1" i="1" dirty="0" smtClean="0"/>
          </a:p>
          <a:p>
            <a:pPr marL="0" indent="0">
              <a:buNone/>
            </a:pPr>
            <a:r>
              <a:rPr lang="en-US" b="1" i="1" dirty="0"/>
              <a:t>F</a:t>
            </a:r>
            <a:r>
              <a:rPr lang="en-US" b="1" i="1" dirty="0" smtClean="0"/>
              <a:t>acts </a:t>
            </a:r>
            <a:r>
              <a:rPr lang="en-US" b="1" i="1" dirty="0"/>
              <a:t>and statistics collected </a:t>
            </a:r>
            <a:r>
              <a:rPr lang="en-US" b="1" i="1" dirty="0" smtClean="0"/>
              <a:t>for </a:t>
            </a:r>
            <a:r>
              <a:rPr lang="en-US" b="1" i="1" dirty="0"/>
              <a:t>reference or </a:t>
            </a:r>
            <a:r>
              <a:rPr lang="en-US" b="1" i="1" dirty="0" smtClean="0"/>
              <a:t>analysis.</a:t>
            </a:r>
            <a:endParaRPr lang="en-US" b="1" i="1" dirty="0"/>
          </a:p>
        </p:txBody>
      </p:sp>
      <p:sp>
        <p:nvSpPr>
          <p:cNvPr id="6" name="Content Placeholder 2"/>
          <p:cNvSpPr txBox="1">
            <a:spLocks/>
          </p:cNvSpPr>
          <p:nvPr/>
        </p:nvSpPr>
        <p:spPr>
          <a:xfrm>
            <a:off x="457200" y="6019800"/>
            <a:ext cx="82296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i="1" dirty="0" smtClean="0"/>
              <a:t>SOURCE: </a:t>
            </a:r>
            <a:r>
              <a:rPr lang="en-US" dirty="0" smtClean="0"/>
              <a:t> The Internet</a:t>
            </a:r>
          </a:p>
          <a:p>
            <a:pPr marL="0" indent="0">
              <a:buFont typeface="Arial" pitchFamily="34" charset="0"/>
              <a:buNone/>
            </a:pPr>
            <a:endParaRPr lang="en-US" dirty="0"/>
          </a:p>
        </p:txBody>
      </p:sp>
    </p:spTree>
    <p:extLst>
      <p:ext uri="{BB962C8B-B14F-4D97-AF65-F5344CB8AC3E}">
        <p14:creationId xmlns:p14="http://schemas.microsoft.com/office/powerpoint/2010/main" val="98087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5400" b="1" dirty="0" smtClean="0"/>
              <a:t>TDD</a:t>
            </a:r>
            <a:endParaRPr lang="en-US" b="1" dirty="0"/>
          </a:p>
        </p:txBody>
      </p:sp>
      <p:sp>
        <p:nvSpPr>
          <p:cNvPr id="3" name="Content Placeholder 2"/>
          <p:cNvSpPr>
            <a:spLocks noGrp="1"/>
          </p:cNvSpPr>
          <p:nvPr>
            <p:ph sz="half" idx="1"/>
          </p:nvPr>
        </p:nvSpPr>
        <p:spPr>
          <a:xfrm>
            <a:off x="304800" y="1143000"/>
            <a:ext cx="4191000" cy="5715000"/>
          </a:xfrm>
        </p:spPr>
        <p:txBody>
          <a:bodyPr>
            <a:normAutofit/>
          </a:bodyPr>
          <a:lstStyle/>
          <a:p>
            <a:pPr marL="0" indent="0">
              <a:buNone/>
            </a:pPr>
            <a:r>
              <a:rPr lang="en-US" sz="3200" b="1" dirty="0" smtClean="0"/>
              <a:t>Test-Driven </a:t>
            </a:r>
            <a:r>
              <a:rPr lang="en-US" sz="3200" b="1" dirty="0" err="1" smtClean="0"/>
              <a:t>Dev</a:t>
            </a:r>
            <a:endParaRPr lang="en-US" sz="3200" b="1" dirty="0" smtClean="0"/>
          </a:p>
          <a:p>
            <a:r>
              <a:rPr lang="en-US" dirty="0" smtClean="0"/>
              <a:t>Need new feature or change in behavior</a:t>
            </a:r>
          </a:p>
          <a:p>
            <a:r>
              <a:rPr lang="en-US" dirty="0" smtClean="0"/>
              <a:t>Bug was reported</a:t>
            </a:r>
          </a:p>
          <a:p>
            <a:r>
              <a:rPr lang="en-US" b="1" dirty="0" smtClean="0"/>
              <a:t>So we…</a:t>
            </a:r>
          </a:p>
          <a:p>
            <a:r>
              <a:rPr lang="en-US" dirty="0" smtClean="0"/>
              <a:t>Write a test for it</a:t>
            </a:r>
          </a:p>
          <a:p>
            <a:r>
              <a:rPr lang="en-US" dirty="0" smtClean="0"/>
              <a:t>See the test fail</a:t>
            </a:r>
          </a:p>
          <a:p>
            <a:r>
              <a:rPr lang="en-US" b="1" dirty="0" smtClean="0"/>
              <a:t>Then proceed to…</a:t>
            </a:r>
          </a:p>
          <a:p>
            <a:r>
              <a:rPr lang="en-US" dirty="0" smtClean="0"/>
              <a:t>Write code to implement new feature or fix bug</a:t>
            </a:r>
            <a:endParaRPr lang="en-US" dirty="0"/>
          </a:p>
        </p:txBody>
      </p:sp>
      <p:sp>
        <p:nvSpPr>
          <p:cNvPr id="4" name="Content Placeholder 3"/>
          <p:cNvSpPr>
            <a:spLocks noGrp="1"/>
          </p:cNvSpPr>
          <p:nvPr>
            <p:ph sz="half" idx="2"/>
          </p:nvPr>
        </p:nvSpPr>
        <p:spPr>
          <a:xfrm>
            <a:off x="4648200" y="1143000"/>
            <a:ext cx="4191000" cy="5715000"/>
          </a:xfrm>
        </p:spPr>
        <p:txBody>
          <a:bodyPr>
            <a:normAutofit/>
          </a:bodyPr>
          <a:lstStyle/>
          <a:p>
            <a:pPr marL="0" indent="0">
              <a:buNone/>
            </a:pPr>
            <a:r>
              <a:rPr lang="en-US" sz="3200" b="1" dirty="0" smtClean="0"/>
              <a:t>Telemetry-Driven</a:t>
            </a:r>
            <a:r>
              <a:rPr lang="en-US" sz="3200" b="1" dirty="0"/>
              <a:t> </a:t>
            </a:r>
            <a:r>
              <a:rPr lang="en-US" sz="3200" b="1" dirty="0" err="1" smtClean="0"/>
              <a:t>Dev</a:t>
            </a:r>
            <a:endParaRPr lang="en-US" sz="3200" b="1" dirty="0" smtClean="0"/>
          </a:p>
          <a:p>
            <a:r>
              <a:rPr lang="en-US" dirty="0" smtClean="0"/>
              <a:t>Need to know how long a Web API call is taking</a:t>
            </a:r>
          </a:p>
          <a:p>
            <a:r>
              <a:rPr lang="en-US" dirty="0" smtClean="0"/>
              <a:t>Need to diagnose error</a:t>
            </a:r>
          </a:p>
          <a:p>
            <a:r>
              <a:rPr lang="en-US" b="1" dirty="0" smtClean="0"/>
              <a:t>So we…</a:t>
            </a:r>
          </a:p>
          <a:p>
            <a:r>
              <a:rPr lang="en-US" dirty="0" smtClean="0"/>
              <a:t>Instrument the code</a:t>
            </a:r>
          </a:p>
          <a:p>
            <a:r>
              <a:rPr lang="en-US" dirty="0" smtClean="0"/>
              <a:t>Observe the data</a:t>
            </a:r>
          </a:p>
          <a:p>
            <a:r>
              <a:rPr lang="en-US" b="1" dirty="0" smtClean="0"/>
              <a:t>Then </a:t>
            </a:r>
            <a:r>
              <a:rPr lang="en-US" b="1" dirty="0"/>
              <a:t>proceed </a:t>
            </a:r>
            <a:r>
              <a:rPr lang="en-US" b="1" dirty="0" smtClean="0"/>
              <a:t>to…</a:t>
            </a:r>
          </a:p>
          <a:p>
            <a:r>
              <a:rPr lang="en-US" dirty="0" smtClean="0"/>
              <a:t>Answer questions &amp; explain issues using data</a:t>
            </a:r>
          </a:p>
        </p:txBody>
      </p:sp>
    </p:spTree>
    <p:extLst>
      <p:ext uri="{BB962C8B-B14F-4D97-AF65-F5344CB8AC3E}">
        <p14:creationId xmlns:p14="http://schemas.microsoft.com/office/powerpoint/2010/main" val="281777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Logging is a Mindset</a:t>
            </a:r>
            <a:endParaRPr lang="en-US" dirty="0"/>
          </a:p>
        </p:txBody>
      </p:sp>
      <p:sp>
        <p:nvSpPr>
          <p:cNvPr id="3" name="Content Placeholder 2"/>
          <p:cNvSpPr>
            <a:spLocks noGrp="1"/>
          </p:cNvSpPr>
          <p:nvPr>
            <p:ph idx="1"/>
          </p:nvPr>
        </p:nvSpPr>
        <p:spPr/>
        <p:txBody>
          <a:bodyPr>
            <a:normAutofit/>
          </a:bodyPr>
          <a:lstStyle/>
          <a:p>
            <a:r>
              <a:rPr lang="en-US" dirty="0" smtClean="0"/>
              <a:t>Planning – </a:t>
            </a:r>
            <a:r>
              <a:rPr lang="en-US" dirty="0" err="1" smtClean="0"/>
              <a:t>dev</a:t>
            </a:r>
            <a:r>
              <a:rPr lang="en-US" dirty="0" smtClean="0"/>
              <a:t>, ops, business are all potential customers</a:t>
            </a:r>
          </a:p>
          <a:p>
            <a:r>
              <a:rPr lang="en-US" dirty="0" smtClean="0"/>
              <a:t> Move effort to earlier in development process – better-thought-out logging (instrumentation), rather than more effort in log parsing</a:t>
            </a:r>
          </a:p>
          <a:p>
            <a:r>
              <a:rPr lang="en-US" dirty="0" smtClean="0"/>
              <a:t>Think about what your application requires:</a:t>
            </a:r>
          </a:p>
          <a:p>
            <a:pPr lvl="1"/>
            <a:r>
              <a:rPr lang="en-US" dirty="0" smtClean="0"/>
              <a:t>Pattern: </a:t>
            </a:r>
            <a:r>
              <a:rPr lang="en-US" dirty="0" err="1" smtClean="0"/>
              <a:t>FooStart</a:t>
            </a:r>
            <a:r>
              <a:rPr lang="en-US" dirty="0" smtClean="0"/>
              <a:t>, </a:t>
            </a:r>
            <a:r>
              <a:rPr lang="en-US" dirty="0" err="1" smtClean="0"/>
              <a:t>FooEnd</a:t>
            </a:r>
            <a:r>
              <a:rPr lang="en-US" dirty="0" smtClean="0"/>
              <a:t>, </a:t>
            </a:r>
            <a:r>
              <a:rPr lang="en-US" dirty="0" err="1" smtClean="0"/>
              <a:t>FooException</a:t>
            </a:r>
            <a:endParaRPr lang="en-US" dirty="0" smtClean="0"/>
          </a:p>
          <a:p>
            <a:endParaRPr lang="en-US" dirty="0"/>
          </a:p>
        </p:txBody>
      </p:sp>
    </p:spTree>
    <p:extLst>
      <p:ext uri="{BB962C8B-B14F-4D97-AF65-F5344CB8AC3E}">
        <p14:creationId xmlns:p14="http://schemas.microsoft.com/office/powerpoint/2010/main" val="7883540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Telemetry Can Answer</a:t>
            </a:r>
            <a:endParaRPr lang="en-US" dirty="0"/>
          </a:p>
        </p:txBody>
      </p:sp>
      <p:sp>
        <p:nvSpPr>
          <p:cNvPr id="3" name="Content Placeholder 2"/>
          <p:cNvSpPr>
            <a:spLocks noGrp="1"/>
          </p:cNvSpPr>
          <p:nvPr>
            <p:ph idx="1"/>
          </p:nvPr>
        </p:nvSpPr>
        <p:spPr/>
        <p:txBody>
          <a:bodyPr>
            <a:normAutofit lnSpcReduction="10000"/>
          </a:bodyPr>
          <a:lstStyle/>
          <a:p>
            <a:r>
              <a:rPr lang="en-US" dirty="0" smtClean="0"/>
              <a:t>How long, on average, do my APIs take?</a:t>
            </a:r>
          </a:p>
          <a:p>
            <a:r>
              <a:rPr lang="en-US" dirty="0" smtClean="0"/>
              <a:t>Are my APIs meeting SLA?</a:t>
            </a:r>
          </a:p>
          <a:p>
            <a:r>
              <a:rPr lang="en-US" dirty="0" smtClean="0"/>
              <a:t>Is my site responding?</a:t>
            </a:r>
          </a:p>
          <a:p>
            <a:r>
              <a:rPr lang="en-US" dirty="0" smtClean="0"/>
              <a:t>How many users are currently on my site?</a:t>
            </a:r>
          </a:p>
          <a:p>
            <a:r>
              <a:rPr lang="en-US" dirty="0" smtClean="0"/>
              <a:t>Is everything going well?</a:t>
            </a:r>
          </a:p>
          <a:p>
            <a:pPr lvl="1"/>
            <a:r>
              <a:rPr lang="en-US" dirty="0" smtClean="0"/>
              <a:t> Code exceptions</a:t>
            </a:r>
          </a:p>
          <a:p>
            <a:r>
              <a:rPr lang="en-US" dirty="0" smtClean="0"/>
              <a:t>Is my current capacity optimal</a:t>
            </a:r>
          </a:p>
          <a:p>
            <a:pPr lvl="1"/>
            <a:r>
              <a:rPr lang="en-US" dirty="0" smtClean="0"/>
              <a:t>Cloud Services </a:t>
            </a:r>
            <a:endParaRPr lang="en-US" dirty="0"/>
          </a:p>
        </p:txBody>
      </p:sp>
    </p:spTree>
    <p:extLst>
      <p:ext uri="{BB962C8B-B14F-4D97-AF65-F5344CB8AC3E}">
        <p14:creationId xmlns:p14="http://schemas.microsoft.com/office/powerpoint/2010/main" val="26822946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Better-Defined </a:t>
            </a:r>
            <a:r>
              <a:rPr lang="en-US" dirty="0" smtClean="0">
                <a:sym typeface="Wingdings" panose="05000000000000000000" pitchFamily="2" charset="2"/>
              </a:rPr>
              <a:t> Automatable</a:t>
            </a:r>
            <a:endParaRPr lang="en-US" dirty="0"/>
          </a:p>
        </p:txBody>
      </p:sp>
      <p:sp>
        <p:nvSpPr>
          <p:cNvPr id="3" name="Content Placeholder 2"/>
          <p:cNvSpPr>
            <a:spLocks noGrp="1"/>
          </p:cNvSpPr>
          <p:nvPr>
            <p:ph idx="1"/>
          </p:nvPr>
        </p:nvSpPr>
        <p:spPr>
          <a:xfrm>
            <a:off x="457200" y="1524000"/>
            <a:ext cx="8458200" cy="5334000"/>
          </a:xfrm>
        </p:spPr>
        <p:txBody>
          <a:bodyPr>
            <a:normAutofit/>
          </a:bodyPr>
          <a:lstStyle/>
          <a:p>
            <a:r>
              <a:rPr lang="en-US" dirty="0" smtClean="0"/>
              <a:t>Some questions have answers that can be automated</a:t>
            </a:r>
          </a:p>
          <a:p>
            <a:pPr lvl="1"/>
            <a:r>
              <a:rPr lang="en-US" dirty="0" smtClean="0"/>
              <a:t>SLA performance compliance</a:t>
            </a:r>
          </a:p>
          <a:p>
            <a:pPr lvl="1"/>
            <a:r>
              <a:rPr lang="en-US" dirty="0" smtClean="0"/>
              <a:t>Up or Not</a:t>
            </a:r>
          </a:p>
          <a:p>
            <a:r>
              <a:rPr lang="en-US" dirty="0" smtClean="0"/>
              <a:t>Do X if Y – example, SLA</a:t>
            </a:r>
          </a:p>
          <a:p>
            <a:pPr lvl="1"/>
            <a:r>
              <a:rPr lang="en-US" dirty="0" smtClean="0"/>
              <a:t>SLA violations &gt; 5% in past hour, alert human</a:t>
            </a:r>
          </a:p>
          <a:p>
            <a:pPr lvl="1"/>
            <a:r>
              <a:rPr lang="en-US" dirty="0" smtClean="0"/>
              <a:t>At end of month, create report and apply credit</a:t>
            </a:r>
          </a:p>
          <a:p>
            <a:r>
              <a:rPr lang="en-US" dirty="0" smtClean="0"/>
              <a:t>MUST HAVE </a:t>
            </a:r>
            <a:r>
              <a:rPr lang="en-US" b="1" dirty="0" smtClean="0"/>
              <a:t>STRUCTURED</a:t>
            </a:r>
            <a:r>
              <a:rPr lang="en-US" dirty="0" smtClean="0"/>
              <a:t> DATA to be possible</a:t>
            </a:r>
          </a:p>
          <a:p>
            <a:pPr lvl="1"/>
            <a:r>
              <a:rPr lang="en-US" dirty="0" smtClean="0"/>
              <a:t>Processing the data exercise for reader </a:t>
            </a:r>
            <a:r>
              <a:rPr lang="en-US" dirty="0" smtClean="0">
                <a:sym typeface="Wingdings" panose="05000000000000000000" pitchFamily="2" charset="2"/>
              </a:rPr>
              <a:t></a:t>
            </a:r>
            <a:endParaRPr lang="en-US" dirty="0" smtClean="0"/>
          </a:p>
        </p:txBody>
      </p:sp>
    </p:spTree>
    <p:extLst>
      <p:ext uri="{BB962C8B-B14F-4D97-AF65-F5344CB8AC3E}">
        <p14:creationId xmlns:p14="http://schemas.microsoft.com/office/powerpoint/2010/main" val="36698252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for Answering Questions</a:t>
            </a:r>
            <a:endParaRPr lang="en-US" dirty="0"/>
          </a:p>
        </p:txBody>
      </p:sp>
      <p:sp>
        <p:nvSpPr>
          <p:cNvPr id="3" name="Content Placeholder 2"/>
          <p:cNvSpPr>
            <a:spLocks noGrp="1"/>
          </p:cNvSpPr>
          <p:nvPr>
            <p:ph idx="1"/>
          </p:nvPr>
        </p:nvSpPr>
        <p:spPr/>
        <p:txBody>
          <a:bodyPr/>
          <a:lstStyle/>
          <a:p>
            <a:r>
              <a:rPr lang="en-US" dirty="0" smtClean="0"/>
              <a:t>ETW, SLAB, </a:t>
            </a:r>
            <a:r>
              <a:rPr lang="en-US" dirty="0" err="1" smtClean="0"/>
              <a:t>PerfView</a:t>
            </a:r>
            <a:endParaRPr lang="en-US" dirty="0" smtClean="0"/>
          </a:p>
          <a:p>
            <a:r>
              <a:rPr lang="en-US" dirty="0" smtClean="0"/>
              <a:t>Windows Azure Diagnostics (WAD)</a:t>
            </a:r>
          </a:p>
          <a:p>
            <a:pPr lvl="1"/>
            <a:r>
              <a:rPr lang="en-US" dirty="0" smtClean="0"/>
              <a:t>(quick demo if there’s time)</a:t>
            </a:r>
          </a:p>
          <a:p>
            <a:r>
              <a:rPr lang="en-US" dirty="0" smtClean="0"/>
              <a:t>Log4net, </a:t>
            </a:r>
            <a:r>
              <a:rPr lang="en-US" dirty="0" err="1" smtClean="0"/>
              <a:t>nlog</a:t>
            </a:r>
            <a:r>
              <a:rPr lang="en-US" dirty="0" smtClean="0"/>
              <a:t>, Enterprise Library Logging AB</a:t>
            </a:r>
          </a:p>
          <a:p>
            <a:endParaRPr lang="en-US" dirty="0" smtClean="0"/>
          </a:p>
          <a:p>
            <a:r>
              <a:rPr lang="en-US" dirty="0" smtClean="0"/>
              <a:t>…</a:t>
            </a:r>
          </a:p>
          <a:p>
            <a:r>
              <a:rPr lang="en-US" b="1" dirty="0" smtClean="0"/>
              <a:t>But wait – there’s more!</a:t>
            </a:r>
            <a:endParaRPr lang="en-US" b="1" dirty="0"/>
          </a:p>
        </p:txBody>
      </p:sp>
    </p:spTree>
    <p:extLst>
      <p:ext uri="{BB962C8B-B14F-4D97-AF65-F5344CB8AC3E}">
        <p14:creationId xmlns:p14="http://schemas.microsoft.com/office/powerpoint/2010/main" val="72362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Right Tool for the Job</a:t>
            </a:r>
            <a:endParaRPr lang="en-US" dirty="0"/>
          </a:p>
        </p:txBody>
      </p:sp>
      <p:sp>
        <p:nvSpPr>
          <p:cNvPr id="3" name="Content Placeholder 2"/>
          <p:cNvSpPr>
            <a:spLocks noGrp="1"/>
          </p:cNvSpPr>
          <p:nvPr>
            <p:ph idx="1"/>
          </p:nvPr>
        </p:nvSpPr>
        <p:spPr/>
        <p:txBody>
          <a:bodyPr/>
          <a:lstStyle/>
          <a:p>
            <a:r>
              <a:rPr lang="en-US" dirty="0" smtClean="0"/>
              <a:t>Windows Azure Portal</a:t>
            </a:r>
          </a:p>
          <a:p>
            <a:r>
              <a:rPr lang="en-US" dirty="0" smtClean="0"/>
              <a:t>Windows Azure Diagnostics</a:t>
            </a:r>
          </a:p>
          <a:p>
            <a:r>
              <a:rPr lang="en-US" dirty="0" smtClean="0"/>
              <a:t>ELMAH</a:t>
            </a:r>
          </a:p>
          <a:p>
            <a:r>
              <a:rPr lang="en-US" dirty="0" smtClean="0"/>
              <a:t>Glimpse</a:t>
            </a:r>
          </a:p>
          <a:p>
            <a:r>
              <a:rPr lang="en-US" dirty="0" smtClean="0"/>
              <a:t>Google Analytics Real Time</a:t>
            </a:r>
          </a:p>
          <a:p>
            <a:r>
              <a:rPr lang="en-US" dirty="0" smtClean="0"/>
              <a:t>(some for money like…)</a:t>
            </a:r>
          </a:p>
          <a:p>
            <a:r>
              <a:rPr lang="en-US" dirty="0" err="1" smtClean="0"/>
              <a:t>AppDyanmics</a:t>
            </a:r>
            <a:r>
              <a:rPr lang="en-US" dirty="0" smtClean="0"/>
              <a:t>, New Relic, Azure Watch, …</a:t>
            </a:r>
            <a:endParaRPr lang="en-US" dirty="0"/>
          </a:p>
        </p:txBody>
      </p:sp>
    </p:spTree>
    <p:extLst>
      <p:ext uri="{BB962C8B-B14F-4D97-AF65-F5344CB8AC3E}">
        <p14:creationId xmlns:p14="http://schemas.microsoft.com/office/powerpoint/2010/main" val="41670910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ELMAH email</a:t>
            </a:r>
            <a:endParaRPr lang="en-US" dirty="0"/>
          </a:p>
        </p:txBody>
      </p:sp>
      <p:sp>
        <p:nvSpPr>
          <p:cNvPr id="4" name="Content Placeholder 3"/>
          <p:cNvSpPr>
            <a:spLocks noGrp="1"/>
          </p:cNvSpPr>
          <p:nvPr>
            <p:ph sz="half" idx="2"/>
          </p:nvPr>
        </p:nvSpPr>
        <p:spPr>
          <a:xfrm>
            <a:off x="457200" y="1600200"/>
            <a:ext cx="8229600" cy="4525963"/>
          </a:xfrm>
        </p:spPr>
        <p:txBody>
          <a:bodyPr>
            <a:noAutofit/>
          </a:bodyPr>
          <a:lstStyle/>
          <a:p>
            <a:pPr marL="0" indent="0">
              <a:buNone/>
            </a:pPr>
            <a:r>
              <a:rPr lang="en-US" sz="2400" dirty="0" smtClean="0"/>
              <a:t>From</a:t>
            </a:r>
            <a:r>
              <a:rPr lang="en-US" sz="2400" dirty="0"/>
              <a:t>: </a:t>
            </a:r>
            <a:r>
              <a:rPr lang="en-US" sz="2400" dirty="0" smtClean="0"/>
              <a:t>&lt;</a:t>
            </a:r>
            <a:r>
              <a:rPr lang="en-US" sz="2400" b="1" dirty="0" err="1" smtClean="0"/>
              <a:t>monitor</a:t>
            </a:r>
            <a:r>
              <a:rPr lang="en-US" sz="2400" dirty="0" err="1" smtClean="0"/>
              <a:t>@pageofphotos.com</a:t>
            </a:r>
            <a:r>
              <a:rPr lang="en-US" sz="2400" dirty="0"/>
              <a:t>&gt;</a:t>
            </a:r>
            <a:br>
              <a:rPr lang="en-US" sz="2400" dirty="0"/>
            </a:br>
            <a:r>
              <a:rPr lang="en-US" sz="2400" dirty="0"/>
              <a:t>Date: Wed, </a:t>
            </a:r>
            <a:r>
              <a:rPr lang="en-US" sz="2400" dirty="0" smtClean="0"/>
              <a:t>Sep </a:t>
            </a:r>
            <a:r>
              <a:rPr lang="en-US" sz="2400" dirty="0"/>
              <a:t>1</a:t>
            </a:r>
            <a:r>
              <a:rPr lang="en-US" sz="2400" dirty="0" smtClean="0"/>
              <a:t>1</a:t>
            </a:r>
            <a:r>
              <a:rPr lang="en-US" sz="2400" dirty="0"/>
              <a:t>, </a:t>
            </a:r>
            <a:r>
              <a:rPr lang="en-US" sz="2400" dirty="0" smtClean="0"/>
              <a:t>2013 </a:t>
            </a:r>
            <a:r>
              <a:rPr lang="en-US" sz="2400" dirty="0"/>
              <a:t>at 2:09 PM</a:t>
            </a:r>
            <a:br>
              <a:rPr lang="en-US" sz="2400" dirty="0"/>
            </a:br>
            <a:r>
              <a:rPr lang="en-US" sz="2400" dirty="0"/>
              <a:t>Subject: ELMAH-</a:t>
            </a:r>
            <a:r>
              <a:rPr lang="en-US" sz="2400" dirty="0" err="1"/>
              <a:t>PageOfPhotos</a:t>
            </a:r>
            <a:r>
              <a:rPr lang="en-US" sz="2400" dirty="0"/>
              <a:t>-Error</a:t>
            </a:r>
            <a:br>
              <a:rPr lang="en-US" sz="2400" dirty="0"/>
            </a:br>
            <a:r>
              <a:rPr lang="en-US" sz="2400" dirty="0"/>
              <a:t>To: </a:t>
            </a:r>
            <a:r>
              <a:rPr lang="en-US" sz="2400" dirty="0" err="1"/>
              <a:t>codingoutloud@gmail.com</a:t>
            </a:r>
            <a:endParaRPr lang="en-US" sz="2400" dirty="0"/>
          </a:p>
          <a:p>
            <a:pPr marL="0" indent="0">
              <a:buNone/>
            </a:pPr>
            <a:r>
              <a:rPr lang="en-US" sz="2400" b="1" dirty="0" err="1"/>
              <a:t>System.Web.HttpException</a:t>
            </a:r>
            <a:r>
              <a:rPr lang="en-US" sz="2400" b="1" dirty="0"/>
              <a:t>: The controller for path '/create-error' was not found or does not implement </a:t>
            </a:r>
            <a:r>
              <a:rPr lang="en-US" sz="2400" b="1" dirty="0" err="1"/>
              <a:t>IController</a:t>
            </a:r>
            <a:r>
              <a:rPr lang="en-US" sz="2400" b="1" dirty="0"/>
              <a:t>.</a:t>
            </a:r>
          </a:p>
          <a:p>
            <a:pPr marL="0" indent="0">
              <a:buNone/>
            </a:pPr>
            <a:r>
              <a:rPr lang="en-US" sz="2400" dirty="0"/>
              <a:t>Generated: Wed, 21 Nov 2012 19:08:59 GMT</a:t>
            </a:r>
          </a:p>
          <a:p>
            <a:pPr marL="0" indent="0">
              <a:buNone/>
            </a:pPr>
            <a:r>
              <a:rPr lang="en-US" sz="2400" dirty="0" err="1"/>
              <a:t>System.Web.HttpException</a:t>
            </a:r>
            <a:r>
              <a:rPr lang="en-US" sz="2400" dirty="0"/>
              <a:t> (0x80004005): The controller for path '/create-error' was not found or does not implement </a:t>
            </a:r>
            <a:r>
              <a:rPr lang="en-US" sz="2400" dirty="0" err="1"/>
              <a:t>IController</a:t>
            </a:r>
            <a:r>
              <a:rPr lang="en-US" sz="2400" dirty="0"/>
              <a:t>.     at </a:t>
            </a:r>
            <a:r>
              <a:rPr lang="en-US" sz="2400" dirty="0" err="1"/>
              <a:t>System.Web.Mvc.DefaultControllerFactory.GetControllerInstance</a:t>
            </a:r>
            <a:r>
              <a:rPr lang="en-US" sz="2400" dirty="0"/>
              <a:t>(</a:t>
            </a:r>
            <a:r>
              <a:rPr lang="en-US" sz="2400" dirty="0" err="1"/>
              <a:t>RequestContext</a:t>
            </a:r>
            <a:r>
              <a:rPr lang="en-US" sz="2400" dirty="0"/>
              <a:t> </a:t>
            </a:r>
            <a:r>
              <a:rPr lang="en-US" sz="2400" dirty="0" err="1"/>
              <a:t>requestContext</a:t>
            </a:r>
            <a:r>
              <a:rPr lang="en-US" sz="2400" dirty="0"/>
              <a:t>, Type </a:t>
            </a:r>
            <a:r>
              <a:rPr lang="en-US" sz="2400" dirty="0" err="1"/>
              <a:t>controllerType</a:t>
            </a:r>
            <a:r>
              <a:rPr lang="en-US" sz="2400" dirty="0"/>
              <a:t>)     at </a:t>
            </a:r>
            <a:r>
              <a:rPr lang="en-US" sz="2400" dirty="0" err="1"/>
              <a:t>System.Web.Mvc.DefaultControllerFactory.CreateController</a:t>
            </a:r>
            <a:r>
              <a:rPr lang="en-US" sz="2400" dirty="0"/>
              <a:t>(</a:t>
            </a:r>
            <a:r>
              <a:rPr lang="en-US" sz="2400" dirty="0" err="1"/>
              <a:t>RequestContext</a:t>
            </a:r>
            <a:r>
              <a:rPr lang="en-US" sz="2400" dirty="0"/>
              <a:t> </a:t>
            </a:r>
            <a:r>
              <a:rPr lang="en-US" sz="2400" dirty="0" err="1"/>
              <a:t>requestContext</a:t>
            </a:r>
            <a:r>
              <a:rPr lang="en-US" sz="2400" dirty="0"/>
              <a:t>, String </a:t>
            </a:r>
            <a:r>
              <a:rPr lang="en-US" sz="2400" dirty="0" err="1"/>
              <a:t>controllerName</a:t>
            </a:r>
            <a:r>
              <a:rPr lang="en-US" sz="2400" dirty="0"/>
              <a:t>)     at </a:t>
            </a:r>
            <a:r>
              <a:rPr lang="en-US" sz="2400" dirty="0" err="1"/>
              <a:t>System.Web.Mvc.MvcHandler.ProcessRequestInit</a:t>
            </a:r>
            <a:r>
              <a:rPr lang="en-US" sz="2400" dirty="0"/>
              <a:t>(</a:t>
            </a:r>
            <a:r>
              <a:rPr lang="en-US" sz="2400" dirty="0" err="1"/>
              <a:t>HttpContextBase</a:t>
            </a:r>
            <a:r>
              <a:rPr lang="en-US" sz="2400" dirty="0"/>
              <a:t> </a:t>
            </a:r>
            <a:r>
              <a:rPr lang="en-US" sz="2400" dirty="0" err="1"/>
              <a:t>httpContext</a:t>
            </a:r>
            <a:r>
              <a:rPr lang="en-US" sz="2400" dirty="0"/>
              <a:t>, </a:t>
            </a:r>
            <a:r>
              <a:rPr lang="en-US" sz="2400" dirty="0" err="1"/>
              <a:t>IController</a:t>
            </a:r>
            <a:r>
              <a:rPr lang="en-US" sz="2400" dirty="0"/>
              <a:t>&amp; controller, </a:t>
            </a:r>
            <a:r>
              <a:rPr lang="en-US" sz="2400" dirty="0" err="1"/>
              <a:t>IControllerFactory</a:t>
            </a:r>
            <a:r>
              <a:rPr lang="en-US" sz="2400" dirty="0"/>
              <a:t>&amp; factory)     at </a:t>
            </a:r>
            <a:r>
              <a:rPr lang="en-US" sz="2400" dirty="0" err="1"/>
              <a:t>System.Web.Mvc.MvcHandler.BeginProcessRequest</a:t>
            </a:r>
            <a:r>
              <a:rPr lang="en-US" sz="2400" dirty="0"/>
              <a:t>(</a:t>
            </a:r>
            <a:r>
              <a:rPr lang="en-US" sz="2400" dirty="0" err="1"/>
              <a:t>HttpContextBase</a:t>
            </a:r>
            <a:r>
              <a:rPr lang="en-US" sz="2400" dirty="0"/>
              <a:t> </a:t>
            </a:r>
            <a:r>
              <a:rPr lang="en-US" sz="2400" dirty="0" err="1"/>
              <a:t>httpContext</a:t>
            </a:r>
            <a:r>
              <a:rPr lang="en-US" sz="2400" dirty="0"/>
              <a:t>, </a:t>
            </a:r>
            <a:r>
              <a:rPr lang="en-US" sz="2400" dirty="0" err="1"/>
              <a:t>AsyncCallback</a:t>
            </a:r>
            <a:r>
              <a:rPr lang="en-US" sz="2400" dirty="0"/>
              <a:t> callback, Object state)     at System.Web.HttpApplication.CallHandlerExecutionStep.System.Web.HttpApplication.IExecutionStep.Execute()     at </a:t>
            </a:r>
            <a:r>
              <a:rPr lang="en-US" sz="2400" dirty="0" err="1"/>
              <a:t>System.Web.HttpApplication.ExecuteStep</a:t>
            </a:r>
            <a:r>
              <a:rPr lang="en-US" sz="2400" dirty="0"/>
              <a:t>(</a:t>
            </a:r>
            <a:r>
              <a:rPr lang="en-US" sz="2400" dirty="0" err="1"/>
              <a:t>IExecutionStep</a:t>
            </a:r>
            <a:r>
              <a:rPr lang="en-US" sz="2400" dirty="0"/>
              <a:t> step, Boolean&amp; </a:t>
            </a:r>
            <a:r>
              <a:rPr lang="en-US" sz="2400" dirty="0" err="1"/>
              <a:t>completedSynchronously</a:t>
            </a:r>
            <a:r>
              <a:rPr lang="en-US" sz="2400" dirty="0"/>
              <a:t>)  		</a:t>
            </a:r>
          </a:p>
          <a:p>
            <a:pPr marL="0" indent="0">
              <a:buNone/>
            </a:pPr>
            <a:r>
              <a:rPr lang="en-US" sz="2400" b="1" dirty="0"/>
              <a:t>Server Variables </a:t>
            </a:r>
            <a:endParaRPr lang="en-US" sz="2400" dirty="0"/>
          </a:p>
          <a:p>
            <a:pPr marL="0" indent="0">
              <a:buNone/>
            </a:pPr>
            <a:r>
              <a:rPr lang="en-US" sz="2400" b="1" dirty="0"/>
              <a:t>Name</a:t>
            </a:r>
            <a:endParaRPr lang="en-US" sz="2400" dirty="0"/>
          </a:p>
          <a:p>
            <a:pPr marL="0" indent="0">
              <a:buNone/>
            </a:pPr>
            <a:r>
              <a:rPr lang="en-US" sz="2400" b="1" dirty="0"/>
              <a:t>Value</a:t>
            </a:r>
            <a:endParaRPr lang="en-US" sz="2400" dirty="0"/>
          </a:p>
          <a:p>
            <a:pPr marL="0" indent="0">
              <a:buNone/>
            </a:pPr>
            <a:r>
              <a:rPr lang="en-US" sz="2400" dirty="0"/>
              <a:t>ALL_HTTP</a:t>
            </a:r>
          </a:p>
          <a:p>
            <a:pPr marL="0" indent="0">
              <a:buNone/>
            </a:pPr>
            <a:r>
              <a:rPr lang="en-US" sz="2400" dirty="0" err="1"/>
              <a:t>HTTP_CONNECTION:keep-alive</a:t>
            </a:r>
            <a:r>
              <a:rPr lang="en-US" sz="2400" dirty="0"/>
              <a:t> </a:t>
            </a:r>
            <a:r>
              <a:rPr lang="en-US" sz="2400" dirty="0" err="1"/>
              <a:t>HTTP_ACCEPT:text</a:t>
            </a:r>
            <a:r>
              <a:rPr lang="en-US" sz="2400" dirty="0"/>
              <a: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 </a:t>
            </a:r>
            <a:r>
              <a:rPr lang="en-US" sz="2400" dirty="0" err="1"/>
              <a:t>HTTP_ACCEPT_ENCODING:gzip</a:t>
            </a:r>
            <a:r>
              <a:rPr lang="en-US" sz="2400" dirty="0"/>
              <a:t>, deflate </a:t>
            </a:r>
            <a:r>
              <a:rPr lang="en-US" sz="2400" dirty="0" err="1"/>
              <a:t>HTTP_ACCEPT_LANGUAGE:en-US,en;q</a:t>
            </a:r>
            <a:r>
              <a:rPr lang="en-US" sz="2400" dirty="0"/>
              <a:t>=0.5 </a:t>
            </a:r>
            <a:r>
              <a:rPr lang="en-US" sz="2400" dirty="0" err="1"/>
              <a:t>HTTP_COOKIE:ASP.NET_SessionId</a:t>
            </a:r>
            <a:r>
              <a:rPr lang="en-US" sz="2400" dirty="0"/>
              <a:t>=ishz5hhymltvtzwvz54gvble </a:t>
            </a:r>
            <a:r>
              <a:rPr lang="en-US" sz="2400" dirty="0" err="1"/>
              <a:t>HTTP_HOST:</a:t>
            </a:r>
            <a:r>
              <a:rPr lang="en-US" sz="2400" dirty="0" err="1">
                <a:hlinkClick r:id="rId2"/>
              </a:rPr>
              <a:t>pageofphotos.cloudapp.net</a:t>
            </a:r>
            <a:r>
              <a:rPr lang="en-US" sz="2400" dirty="0"/>
              <a:t> </a:t>
            </a:r>
            <a:r>
              <a:rPr lang="en-US" sz="2400" dirty="0" err="1"/>
              <a:t>HTTP_USER_AGENT:Mozilla</a:t>
            </a:r>
            <a:r>
              <a:rPr lang="en-US" sz="2400" dirty="0"/>
              <a:t>/5.0 (Windows NT 6.2; WOW64; rv:16.0) Gecko/20100101 Firefox/16.0 HTTP_DNT:1 HTTP_X_CLICKONCESUPPORT:( .NET CLR 3.5.30729; .NET4.0E) </a:t>
            </a:r>
          </a:p>
          <a:p>
            <a:pPr marL="0" indent="0">
              <a:buNone/>
            </a:pPr>
            <a:r>
              <a:rPr lang="en-US" sz="2400" dirty="0"/>
              <a:t>ALL_RAW</a:t>
            </a:r>
          </a:p>
          <a:p>
            <a:pPr marL="0" indent="0">
              <a:buNone/>
            </a:pPr>
            <a:r>
              <a:rPr lang="en-US" sz="2400" dirty="0"/>
              <a:t>Connection: keep-alive Accept: text/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 Accept-Encoding: </a:t>
            </a:r>
            <a:r>
              <a:rPr lang="en-US" sz="2400" dirty="0" err="1"/>
              <a:t>gzip</a:t>
            </a:r>
            <a:r>
              <a:rPr lang="en-US" sz="2400" dirty="0"/>
              <a:t>, deflate Accept-Language: </a:t>
            </a:r>
            <a:r>
              <a:rPr lang="en-US" sz="2400" dirty="0" err="1"/>
              <a:t>en-US,en;q</a:t>
            </a:r>
            <a:r>
              <a:rPr lang="en-US" sz="2400" dirty="0"/>
              <a:t>=0.5 Cookie: </a:t>
            </a:r>
            <a:r>
              <a:rPr lang="en-US" sz="2400" dirty="0" err="1"/>
              <a:t>ASP.NET_SessionId</a:t>
            </a:r>
            <a:r>
              <a:rPr lang="en-US" sz="2400" dirty="0"/>
              <a:t>=ishz5hhymltvtzwvz54gvble Host: </a:t>
            </a:r>
            <a:r>
              <a:rPr lang="en-US" sz="2400" dirty="0">
                <a:hlinkClick r:id="rId2"/>
              </a:rPr>
              <a:t>pageofphotos.cloudapp.net</a:t>
            </a:r>
            <a:r>
              <a:rPr lang="en-US" sz="2400" dirty="0"/>
              <a:t> User-Agent: Mozilla/5.0 (Windows NT 6.2; WOW64; rv:16.0) Gecko/20100101 Firefox/16.0 DNT: 1 X-</a:t>
            </a:r>
            <a:r>
              <a:rPr lang="en-US" sz="2400" dirty="0" err="1"/>
              <a:t>ClickOnceSupport</a:t>
            </a:r>
            <a:r>
              <a:rPr lang="en-US" sz="2400" dirty="0"/>
              <a:t>: ( .NET CLR 3.5.30729; .NET4.0E) </a:t>
            </a:r>
          </a:p>
          <a:p>
            <a:pPr marL="0" indent="0">
              <a:buNone/>
            </a:pPr>
            <a:r>
              <a:rPr lang="en-US" sz="2400" dirty="0"/>
              <a:t>APPL_MD_PATH</a:t>
            </a:r>
          </a:p>
          <a:p>
            <a:pPr marL="0" indent="0">
              <a:buNone/>
            </a:pPr>
            <a:r>
              <a:rPr lang="en-US" sz="2400" dirty="0"/>
              <a:t>/LM/W3SVC/1273337584/ROOT</a:t>
            </a:r>
          </a:p>
          <a:p>
            <a:pPr marL="0" indent="0">
              <a:buNone/>
            </a:pPr>
            <a:r>
              <a:rPr lang="en-US" sz="2400" dirty="0"/>
              <a:t>APPL_PHYSICAL_PATH</a:t>
            </a:r>
          </a:p>
          <a:p>
            <a:pPr marL="0" indent="0">
              <a:buNone/>
            </a:pPr>
            <a:r>
              <a:rPr lang="en-US" sz="2400" dirty="0"/>
              <a:t>F:\</a:t>
            </a:r>
            <a:r>
              <a:rPr lang="en-US" sz="2400" dirty="0" err="1"/>
              <a:t>sitesroot</a:t>
            </a:r>
            <a:r>
              <a:rPr lang="en-US" sz="2400" dirty="0"/>
              <a:t>\0\</a:t>
            </a:r>
          </a:p>
          <a:p>
            <a:pPr marL="0" indent="0">
              <a:buNone/>
            </a:pPr>
            <a:r>
              <a:rPr lang="en-US" sz="2400" dirty="0"/>
              <a:t>AUTH_TYPE</a:t>
            </a:r>
          </a:p>
          <a:p>
            <a:pPr marL="0" indent="0">
              <a:buNone/>
            </a:pPr>
            <a:r>
              <a:rPr lang="en-US" sz="2400" dirty="0"/>
              <a:t> </a:t>
            </a:r>
          </a:p>
          <a:p>
            <a:pPr marL="0" indent="0">
              <a:buNone/>
            </a:pPr>
            <a:r>
              <a:rPr lang="en-US" sz="2400" dirty="0"/>
              <a:t>AUTH_USER</a:t>
            </a:r>
          </a:p>
          <a:p>
            <a:pPr marL="0" indent="0">
              <a:buNone/>
            </a:pPr>
            <a:r>
              <a:rPr lang="en-US" sz="2400" dirty="0"/>
              <a:t> </a:t>
            </a:r>
          </a:p>
          <a:p>
            <a:pPr marL="0" indent="0">
              <a:buNone/>
            </a:pPr>
            <a:r>
              <a:rPr lang="en-US" sz="2400" dirty="0"/>
              <a:t>AUTH_PASSWORD</a:t>
            </a:r>
          </a:p>
          <a:p>
            <a:pPr marL="0" indent="0">
              <a:buNone/>
            </a:pPr>
            <a:r>
              <a:rPr lang="en-US" sz="2400" dirty="0"/>
              <a:t>*****</a:t>
            </a:r>
          </a:p>
          <a:p>
            <a:pPr marL="0" indent="0">
              <a:buNone/>
            </a:pPr>
            <a:r>
              <a:rPr lang="en-US" sz="2400" dirty="0"/>
              <a:t>LOGON_USER</a:t>
            </a:r>
          </a:p>
          <a:p>
            <a:pPr marL="0" indent="0">
              <a:buNone/>
            </a:pPr>
            <a:r>
              <a:rPr lang="en-US" sz="2400" dirty="0"/>
              <a:t> </a:t>
            </a:r>
          </a:p>
          <a:p>
            <a:pPr marL="0" indent="0">
              <a:buNone/>
            </a:pPr>
            <a:r>
              <a:rPr lang="en-US" sz="2400" dirty="0"/>
              <a:t>… … … </a:t>
            </a:r>
          </a:p>
          <a:p>
            <a:pPr marL="0" indent="0">
              <a:buNone/>
            </a:pPr>
            <a:r>
              <a:rPr lang="en-US" sz="2400" dirty="0"/>
              <a:t> </a:t>
            </a:r>
          </a:p>
          <a:p>
            <a:pPr marL="0" indent="0">
              <a:buNone/>
            </a:pPr>
            <a:r>
              <a:rPr lang="en-US" sz="2400" dirty="0"/>
              <a:t>INSTANCE_META_PATH</a:t>
            </a:r>
          </a:p>
          <a:p>
            <a:pPr marL="0" indent="0">
              <a:buNone/>
            </a:pPr>
            <a:r>
              <a:rPr lang="en-US" sz="2400" dirty="0"/>
              <a:t>/LM/W3SVC/1273337584</a:t>
            </a:r>
          </a:p>
          <a:p>
            <a:pPr marL="0" indent="0">
              <a:buNone/>
            </a:pPr>
            <a:r>
              <a:rPr lang="en-US" sz="2400" dirty="0"/>
              <a:t>LOCAL_ADDR</a:t>
            </a:r>
          </a:p>
          <a:p>
            <a:pPr marL="0" indent="0">
              <a:buNone/>
            </a:pPr>
            <a:r>
              <a:rPr lang="en-US" sz="2400" dirty="0"/>
              <a:t>10.207.192.38</a:t>
            </a:r>
          </a:p>
          <a:p>
            <a:pPr marL="0" indent="0">
              <a:buNone/>
            </a:pPr>
            <a:r>
              <a:rPr lang="en-US" sz="2400" dirty="0"/>
              <a:t>PATH_INFO</a:t>
            </a:r>
          </a:p>
          <a:p>
            <a:pPr marL="0" indent="0">
              <a:buNone/>
            </a:pPr>
            <a:r>
              <a:rPr lang="en-US" sz="2400" dirty="0"/>
              <a:t>/create-error</a:t>
            </a:r>
          </a:p>
          <a:p>
            <a:pPr marL="0" indent="0">
              <a:buNone/>
            </a:pPr>
            <a:r>
              <a:rPr lang="en-US" sz="2400" dirty="0"/>
              <a:t>PATH_TRANSLATED</a:t>
            </a:r>
          </a:p>
          <a:p>
            <a:pPr marL="0" indent="0">
              <a:buNone/>
            </a:pPr>
            <a:r>
              <a:rPr lang="en-US" sz="2400" dirty="0"/>
              <a:t>F:\</a:t>
            </a:r>
            <a:r>
              <a:rPr lang="en-US" sz="2400" dirty="0" err="1"/>
              <a:t>sitesroot</a:t>
            </a:r>
            <a:r>
              <a:rPr lang="en-US" sz="2400" dirty="0"/>
              <a:t>\0\create-error</a:t>
            </a:r>
          </a:p>
          <a:p>
            <a:pPr marL="0" indent="0">
              <a:buNone/>
            </a:pPr>
            <a:r>
              <a:rPr lang="en-US" sz="2400" dirty="0"/>
              <a:t>QUERY_STRING</a:t>
            </a:r>
          </a:p>
          <a:p>
            <a:pPr marL="0" indent="0">
              <a:buNone/>
            </a:pPr>
            <a:r>
              <a:rPr lang="en-US" sz="2400" dirty="0"/>
              <a:t> </a:t>
            </a:r>
          </a:p>
          <a:p>
            <a:pPr marL="0" indent="0">
              <a:buNone/>
            </a:pPr>
            <a:r>
              <a:rPr lang="en-US" sz="2400" dirty="0"/>
              <a:t>REMOTE_ADDR</a:t>
            </a:r>
          </a:p>
          <a:p>
            <a:pPr marL="0" indent="0">
              <a:buNone/>
            </a:pPr>
            <a:r>
              <a:rPr lang="en-US" sz="2400" dirty="0"/>
              <a:t>108.49.97.48</a:t>
            </a:r>
          </a:p>
          <a:p>
            <a:pPr marL="0" indent="0">
              <a:buNone/>
            </a:pPr>
            <a:r>
              <a:rPr lang="en-US" sz="2400" dirty="0"/>
              <a:t>REMOTE_HOST</a:t>
            </a:r>
          </a:p>
          <a:p>
            <a:pPr marL="0" indent="0">
              <a:buNone/>
            </a:pPr>
            <a:r>
              <a:rPr lang="en-US" sz="2400" dirty="0"/>
              <a:t>108.49.97.48</a:t>
            </a:r>
          </a:p>
          <a:p>
            <a:pPr marL="0" indent="0">
              <a:buNone/>
            </a:pPr>
            <a:r>
              <a:rPr lang="en-US" sz="2400" dirty="0"/>
              <a:t>REMOTE_PORT</a:t>
            </a:r>
          </a:p>
          <a:p>
            <a:pPr marL="0" indent="0">
              <a:buNone/>
            </a:pPr>
            <a:r>
              <a:rPr lang="en-US" sz="2400" dirty="0"/>
              <a:t>7102</a:t>
            </a:r>
          </a:p>
          <a:p>
            <a:pPr marL="0" indent="0">
              <a:buNone/>
            </a:pPr>
            <a:r>
              <a:rPr lang="en-US" sz="2400" dirty="0"/>
              <a:t>REQUEST_METHOD</a:t>
            </a:r>
          </a:p>
          <a:p>
            <a:pPr marL="0" indent="0">
              <a:buNone/>
            </a:pPr>
            <a:r>
              <a:rPr lang="en-US" sz="2400" dirty="0"/>
              <a:t>GET</a:t>
            </a:r>
          </a:p>
          <a:p>
            <a:pPr marL="0" indent="0">
              <a:buNone/>
            </a:pPr>
            <a:r>
              <a:rPr lang="en-US" sz="2400" dirty="0"/>
              <a:t>SCRIPT_NAME</a:t>
            </a:r>
          </a:p>
          <a:p>
            <a:pPr marL="0" indent="0">
              <a:buNone/>
            </a:pPr>
            <a:r>
              <a:rPr lang="en-US" sz="2400" dirty="0"/>
              <a:t>/create-error</a:t>
            </a:r>
          </a:p>
          <a:p>
            <a:pPr marL="0" indent="0">
              <a:buNone/>
            </a:pPr>
            <a:r>
              <a:rPr lang="en-US" sz="2400" dirty="0"/>
              <a:t>SERVER_NAME</a:t>
            </a:r>
          </a:p>
          <a:p>
            <a:pPr marL="0" indent="0">
              <a:buNone/>
            </a:pPr>
            <a:r>
              <a:rPr lang="en-US" sz="2400" dirty="0">
                <a:hlinkClick r:id="rId2"/>
              </a:rPr>
              <a:t>pageofphotos.cloudapp.net</a:t>
            </a:r>
            <a:endParaRPr lang="en-US" sz="2400" dirty="0"/>
          </a:p>
          <a:p>
            <a:pPr marL="0" indent="0">
              <a:buNone/>
            </a:pPr>
            <a:r>
              <a:rPr lang="en-US" sz="2400" dirty="0"/>
              <a:t>SERVER_PORT</a:t>
            </a:r>
          </a:p>
          <a:p>
            <a:pPr marL="0" indent="0">
              <a:buNone/>
            </a:pPr>
            <a:r>
              <a:rPr lang="en-US" sz="2400" dirty="0"/>
              <a:t>80</a:t>
            </a:r>
          </a:p>
          <a:p>
            <a:pPr marL="0" indent="0">
              <a:buNone/>
            </a:pPr>
            <a:r>
              <a:rPr lang="en-US" sz="2400" dirty="0"/>
              <a:t>SERVER_PORT_SECURE</a:t>
            </a:r>
          </a:p>
          <a:p>
            <a:pPr marL="0" indent="0">
              <a:buNone/>
            </a:pPr>
            <a:r>
              <a:rPr lang="en-US" sz="2400" dirty="0"/>
              <a:t>0</a:t>
            </a:r>
          </a:p>
          <a:p>
            <a:pPr marL="0" indent="0">
              <a:buNone/>
            </a:pPr>
            <a:r>
              <a:rPr lang="en-US" sz="2400" dirty="0"/>
              <a:t>SERVER_PROTOCOL</a:t>
            </a:r>
          </a:p>
          <a:p>
            <a:pPr marL="0" indent="0">
              <a:buNone/>
            </a:pPr>
            <a:r>
              <a:rPr lang="en-US" sz="2400" dirty="0"/>
              <a:t>HTTP/1.1</a:t>
            </a:r>
          </a:p>
          <a:p>
            <a:pPr marL="0" indent="0">
              <a:buNone/>
            </a:pPr>
            <a:r>
              <a:rPr lang="en-US" sz="2400" dirty="0"/>
              <a:t>SERVER_SOFTWARE</a:t>
            </a:r>
          </a:p>
          <a:p>
            <a:pPr marL="0" indent="0">
              <a:buNone/>
            </a:pPr>
            <a:r>
              <a:rPr lang="en-US" sz="2400" dirty="0"/>
              <a:t>Microsoft-IIS/8.0</a:t>
            </a:r>
          </a:p>
          <a:p>
            <a:pPr marL="0" indent="0">
              <a:buNone/>
            </a:pPr>
            <a:r>
              <a:rPr lang="en-US" sz="2400" dirty="0"/>
              <a:t>URL</a:t>
            </a:r>
          </a:p>
          <a:p>
            <a:pPr marL="0" indent="0">
              <a:buNone/>
            </a:pPr>
            <a:r>
              <a:rPr lang="en-US" sz="2400" dirty="0"/>
              <a:t>/create-error</a:t>
            </a:r>
          </a:p>
          <a:p>
            <a:pPr marL="0" indent="0">
              <a:buNone/>
            </a:pPr>
            <a:r>
              <a:rPr lang="en-US" sz="2400" dirty="0"/>
              <a:t>HTTP_CONNECTION</a:t>
            </a:r>
          </a:p>
          <a:p>
            <a:pPr marL="0" indent="0">
              <a:buNone/>
            </a:pPr>
            <a:r>
              <a:rPr lang="en-US" sz="2400" dirty="0"/>
              <a:t>keep-alive</a:t>
            </a:r>
          </a:p>
          <a:p>
            <a:pPr marL="0" indent="0">
              <a:buNone/>
            </a:pPr>
            <a:r>
              <a:rPr lang="en-US" sz="2400" dirty="0"/>
              <a:t>HTTP_ACCEPT</a:t>
            </a:r>
          </a:p>
          <a:p>
            <a:pPr marL="0" indent="0">
              <a:buNone/>
            </a:pPr>
            <a:r>
              <a:rPr lang="en-US" sz="2400" dirty="0"/>
              <a:t>text/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a:t>
            </a:r>
          </a:p>
          <a:p>
            <a:pPr marL="0" indent="0">
              <a:buNone/>
            </a:pPr>
            <a:r>
              <a:rPr lang="en-US" sz="2400" dirty="0"/>
              <a:t>HTTP_ACCEPT_ENCODING</a:t>
            </a:r>
          </a:p>
          <a:p>
            <a:pPr marL="0" indent="0">
              <a:buNone/>
            </a:pPr>
            <a:r>
              <a:rPr lang="en-US" sz="2400" dirty="0" err="1"/>
              <a:t>gzip</a:t>
            </a:r>
            <a:r>
              <a:rPr lang="en-US" sz="2400" dirty="0"/>
              <a:t>, deflate</a:t>
            </a:r>
          </a:p>
          <a:p>
            <a:pPr marL="0" indent="0">
              <a:buNone/>
            </a:pPr>
            <a:r>
              <a:rPr lang="en-US" sz="2400" dirty="0"/>
              <a:t>HTTP_ACCEPT_LANGUAGE</a:t>
            </a:r>
          </a:p>
          <a:p>
            <a:pPr marL="0" indent="0">
              <a:buNone/>
            </a:pPr>
            <a:r>
              <a:rPr lang="en-US" sz="2400" dirty="0" err="1"/>
              <a:t>en-US,en;q</a:t>
            </a:r>
            <a:r>
              <a:rPr lang="en-US" sz="2400" dirty="0"/>
              <a:t>=0.5</a:t>
            </a:r>
          </a:p>
          <a:p>
            <a:pPr marL="0" indent="0">
              <a:buNone/>
            </a:pPr>
            <a:r>
              <a:rPr lang="en-US" sz="2400" dirty="0"/>
              <a:t>HTTP_COOKIE</a:t>
            </a:r>
          </a:p>
          <a:p>
            <a:pPr marL="0" indent="0">
              <a:buNone/>
            </a:pPr>
            <a:r>
              <a:rPr lang="en-US" sz="2400" dirty="0" err="1"/>
              <a:t>ASP.NET_SessionId</a:t>
            </a:r>
            <a:r>
              <a:rPr lang="en-US" sz="2400" dirty="0"/>
              <a:t>=ishz5hhymltvtzwvz54gvble</a:t>
            </a:r>
          </a:p>
          <a:p>
            <a:pPr marL="0" indent="0">
              <a:buNone/>
            </a:pPr>
            <a:r>
              <a:rPr lang="en-US" sz="2400" dirty="0"/>
              <a:t>HTTP_HOST</a:t>
            </a:r>
          </a:p>
          <a:p>
            <a:pPr marL="0" indent="0">
              <a:buNone/>
            </a:pPr>
            <a:r>
              <a:rPr lang="en-US" sz="2400" dirty="0">
                <a:hlinkClick r:id="rId2"/>
              </a:rPr>
              <a:t>pageofphotos.cloudapp.net</a:t>
            </a:r>
            <a:endParaRPr lang="en-US" sz="2400" dirty="0"/>
          </a:p>
          <a:p>
            <a:pPr marL="0" indent="0">
              <a:buNone/>
            </a:pPr>
            <a:r>
              <a:rPr lang="en-US" sz="2400" dirty="0"/>
              <a:t>HTTP_USER_AGENT</a:t>
            </a:r>
          </a:p>
          <a:p>
            <a:pPr marL="0" indent="0">
              <a:buNone/>
            </a:pPr>
            <a:r>
              <a:rPr lang="en-US" sz="2400" dirty="0"/>
              <a:t>Mozilla/5.0 (Windows NT 6.2; WOW64; rv:16.0) Gecko/20100101 Firefox/16.0</a:t>
            </a:r>
          </a:p>
          <a:p>
            <a:pPr marL="0" indent="0">
              <a:buNone/>
            </a:pPr>
            <a:r>
              <a:rPr lang="en-US" sz="2400" dirty="0"/>
              <a:t>HTTP_DNT</a:t>
            </a:r>
          </a:p>
          <a:p>
            <a:pPr marL="0" indent="0">
              <a:buNone/>
            </a:pPr>
            <a:r>
              <a:rPr lang="en-US" sz="2400" dirty="0"/>
              <a:t>1</a:t>
            </a:r>
          </a:p>
          <a:p>
            <a:pPr marL="0" indent="0">
              <a:buNone/>
            </a:pPr>
            <a:r>
              <a:rPr lang="en-US" sz="2400" dirty="0"/>
              <a:t>HTTP_X_CLICKONCESUPPORT</a:t>
            </a:r>
          </a:p>
          <a:p>
            <a:pPr marL="0" indent="0">
              <a:buNone/>
            </a:pPr>
            <a:r>
              <a:rPr lang="en-US" sz="2400" dirty="0"/>
              <a:t>( .NET CLR 3.5.30729; .NET4.0E)</a:t>
            </a:r>
          </a:p>
          <a:p>
            <a:pPr marL="0" indent="0">
              <a:buNone/>
            </a:pPr>
            <a:r>
              <a:rPr lang="en-US" sz="2400" dirty="0"/>
              <a:t> </a:t>
            </a:r>
          </a:p>
          <a:p>
            <a:pPr marL="0" indent="0">
              <a:buNone/>
            </a:pPr>
            <a:r>
              <a:rPr lang="en-US" sz="2400" dirty="0"/>
              <a:t> </a:t>
            </a:r>
          </a:p>
        </p:txBody>
      </p:sp>
    </p:spTree>
    <p:extLst>
      <p:ext uri="{BB962C8B-B14F-4D97-AF65-F5344CB8AC3E}">
        <p14:creationId xmlns:p14="http://schemas.microsoft.com/office/powerpoint/2010/main" val="26406317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Glimpse</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pPr marL="0" indent="0">
              <a:buNone/>
            </a:pPr>
            <a:r>
              <a:rPr lang="en-US" dirty="0" smtClean="0"/>
              <a:t>www.getglimpse.com</a:t>
            </a:r>
            <a:endParaRPr lang="en-US" dirty="0"/>
          </a:p>
        </p:txBody>
      </p:sp>
      <p:pic>
        <p:nvPicPr>
          <p:cNvPr id="1026" name="Picture 2" descr="glimpse, the t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2590801"/>
            <a:ext cx="9163050" cy="222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9110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558800"/>
            <a:ext cx="9144000" cy="5736566"/>
          </a:xfrm>
          <a:prstGeom prst="rect">
            <a:avLst/>
          </a:prstGeom>
        </p:spPr>
      </p:pic>
      <p:sp>
        <p:nvSpPr>
          <p:cNvPr id="2" name="Title 1"/>
          <p:cNvSpPr>
            <a:spLocks noGrp="1"/>
          </p:cNvSpPr>
          <p:nvPr>
            <p:ph type="title"/>
          </p:nvPr>
        </p:nvSpPr>
        <p:spPr>
          <a:xfrm rot="20956632">
            <a:off x="457200" y="2438400"/>
            <a:ext cx="8229600" cy="1143000"/>
          </a:xfrm>
        </p:spPr>
        <p:txBody>
          <a:bodyPr/>
          <a:lstStyle/>
          <a:p>
            <a:r>
              <a:rPr lang="en-US" dirty="0" smtClean="0"/>
              <a:t>Google Analytics Real Time</a:t>
            </a:r>
            <a:endParaRPr lang="en-US" dirty="0"/>
          </a:p>
        </p:txBody>
      </p:sp>
    </p:spTree>
    <p:extLst>
      <p:ext uri="{BB962C8B-B14F-4D97-AF65-F5344CB8AC3E}">
        <p14:creationId xmlns:p14="http://schemas.microsoft.com/office/powerpoint/2010/main" val="417675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Bill’s Logging &amp; Telemetry Stack</a:t>
            </a:r>
            <a:endParaRPr lang="en-US" dirty="0"/>
          </a:p>
        </p:txBody>
      </p:sp>
      <p:sp>
        <p:nvSpPr>
          <p:cNvPr id="3" name="Content Placeholder 2"/>
          <p:cNvSpPr>
            <a:spLocks noGrp="1"/>
          </p:cNvSpPr>
          <p:nvPr>
            <p:ph sz="half" idx="1"/>
          </p:nvPr>
        </p:nvSpPr>
        <p:spPr>
          <a:xfrm>
            <a:off x="304800" y="1600200"/>
            <a:ext cx="3276600" cy="4525963"/>
          </a:xfrm>
        </p:spPr>
        <p:txBody>
          <a:bodyPr>
            <a:normAutofit fontScale="92500" lnSpcReduction="10000"/>
          </a:bodyPr>
          <a:lstStyle/>
          <a:p>
            <a:pPr marL="0" indent="0">
              <a:buNone/>
            </a:pPr>
            <a:r>
              <a:rPr lang="en-US" b="1" dirty="0" smtClean="0"/>
              <a:t>OLD – still used/useful</a:t>
            </a:r>
          </a:p>
          <a:p>
            <a:r>
              <a:rPr lang="en-US" dirty="0" smtClean="0"/>
              <a:t>Log4net, </a:t>
            </a:r>
            <a:r>
              <a:rPr lang="en-US" dirty="0" err="1" smtClean="0"/>
              <a:t>nlog</a:t>
            </a:r>
            <a:r>
              <a:rPr lang="en-US" dirty="0" smtClean="0"/>
              <a:t>, </a:t>
            </a:r>
            <a:br>
              <a:rPr lang="en-US" dirty="0" smtClean="0"/>
            </a:br>
            <a:r>
              <a:rPr lang="en-US" dirty="0" err="1" smtClean="0"/>
              <a:t>entlib</a:t>
            </a:r>
            <a:r>
              <a:rPr lang="en-US" dirty="0" smtClean="0"/>
              <a:t> logging block</a:t>
            </a:r>
            <a:endParaRPr lang="en-US" dirty="0" smtClean="0"/>
          </a:p>
          <a:p>
            <a:r>
              <a:rPr lang="en-US" dirty="0" smtClean="0"/>
              <a:t>IIS logs</a:t>
            </a:r>
          </a:p>
          <a:p>
            <a:r>
              <a:rPr lang="en-US" dirty="0" smtClean="0"/>
              <a:t>Windows Events</a:t>
            </a:r>
          </a:p>
          <a:p>
            <a:pPr lvl="1"/>
            <a:r>
              <a:rPr lang="en-US" dirty="0" smtClean="0"/>
              <a:t>Event Viewer</a:t>
            </a:r>
          </a:p>
          <a:p>
            <a:r>
              <a:rPr lang="en-US" dirty="0" smtClean="0"/>
              <a:t>Existing logging from existing services</a:t>
            </a:r>
          </a:p>
          <a:p>
            <a:pPr marL="0" indent="0">
              <a:buNone/>
            </a:pPr>
            <a:endParaRPr lang="en-US" dirty="0"/>
          </a:p>
        </p:txBody>
      </p:sp>
      <p:sp>
        <p:nvSpPr>
          <p:cNvPr id="4" name="Content Placeholder 3"/>
          <p:cNvSpPr>
            <a:spLocks noGrp="1"/>
          </p:cNvSpPr>
          <p:nvPr>
            <p:ph sz="half" idx="2"/>
          </p:nvPr>
        </p:nvSpPr>
        <p:spPr>
          <a:xfrm>
            <a:off x="4038600" y="1600200"/>
            <a:ext cx="5257800" cy="4525963"/>
          </a:xfrm>
        </p:spPr>
        <p:txBody>
          <a:bodyPr>
            <a:normAutofit fontScale="92500" lnSpcReduction="10000"/>
          </a:bodyPr>
          <a:lstStyle/>
          <a:p>
            <a:pPr marL="0" indent="0">
              <a:buNone/>
            </a:pPr>
            <a:r>
              <a:rPr lang="en-US" b="1" dirty="0" smtClean="0"/>
              <a:t>NEWER – distributed apps</a:t>
            </a:r>
          </a:p>
          <a:p>
            <a:r>
              <a:rPr lang="en-US" dirty="0" smtClean="0"/>
              <a:t>Event Tracing for Windows (ETW)</a:t>
            </a:r>
          </a:p>
          <a:p>
            <a:r>
              <a:rPr lang="en-US" dirty="0" smtClean="0"/>
              <a:t>Semantic Logging </a:t>
            </a:r>
            <a:r>
              <a:rPr lang="en-US" b="1" i="1" dirty="0" smtClean="0"/>
              <a:t>mindset</a:t>
            </a:r>
          </a:p>
          <a:p>
            <a:r>
              <a:rPr lang="en-US" dirty="0" smtClean="0"/>
              <a:t>TDD (Telemetry-Driven </a:t>
            </a:r>
            <a:r>
              <a:rPr lang="en-US" dirty="0" err="1" smtClean="0"/>
              <a:t>Dev</a:t>
            </a:r>
            <a:r>
              <a:rPr lang="en-US" dirty="0" smtClean="0"/>
              <a:t>)</a:t>
            </a:r>
          </a:p>
          <a:p>
            <a:pPr lvl="1"/>
            <a:r>
              <a:rPr lang="en-US" dirty="0" smtClean="0"/>
              <a:t>Continual incremental Improvements</a:t>
            </a:r>
            <a:endParaRPr lang="en-US" dirty="0" smtClean="0"/>
          </a:p>
          <a:p>
            <a:r>
              <a:rPr lang="en-US" dirty="0" smtClean="0"/>
              <a:t>SLAB</a:t>
            </a:r>
            <a:endParaRPr lang="en-US" dirty="0" smtClean="0"/>
          </a:p>
          <a:p>
            <a:r>
              <a:rPr lang="en-US" dirty="0" smtClean="0"/>
              <a:t>Platform Services: Windows </a:t>
            </a:r>
            <a:r>
              <a:rPr lang="en-US" dirty="0"/>
              <a:t>Azure </a:t>
            </a:r>
            <a:r>
              <a:rPr lang="en-US" dirty="0" smtClean="0"/>
              <a:t>Portal, Windows Azure </a:t>
            </a:r>
            <a:r>
              <a:rPr lang="en-US" dirty="0" smtClean="0"/>
              <a:t>Diagnostics</a:t>
            </a:r>
          </a:p>
          <a:p>
            <a:r>
              <a:rPr lang="en-US" dirty="0" smtClean="0"/>
              <a:t>Third-Party Services: ELMAH, Glimpse, </a:t>
            </a:r>
            <a:r>
              <a:rPr lang="en-US" dirty="0" smtClean="0"/>
              <a:t>Google </a:t>
            </a:r>
            <a:r>
              <a:rPr lang="en-US" dirty="0"/>
              <a:t>Analytics Real Time, </a:t>
            </a:r>
            <a:r>
              <a:rPr lang="en-US" dirty="0" smtClean="0"/>
              <a:t>New Relic, </a:t>
            </a:r>
            <a:r>
              <a:rPr lang="en-US" dirty="0" err="1" smtClean="0"/>
              <a:t>AppDynamics</a:t>
            </a:r>
            <a:r>
              <a:rPr lang="en-US" dirty="0" smtClean="0"/>
              <a:t>, </a:t>
            </a:r>
            <a:r>
              <a:rPr lang="en-US" dirty="0" smtClean="0"/>
              <a:t>…</a:t>
            </a:r>
            <a:endParaRPr lang="en-US" dirty="0" smtClean="0"/>
          </a:p>
        </p:txBody>
      </p:sp>
      <p:sp>
        <p:nvSpPr>
          <p:cNvPr id="5" name="TextBox 4"/>
          <p:cNvSpPr txBox="1"/>
          <p:nvPr/>
        </p:nvSpPr>
        <p:spPr>
          <a:xfrm>
            <a:off x="3009900" y="838200"/>
            <a:ext cx="1219200" cy="2646878"/>
          </a:xfrm>
          <a:prstGeom prst="rect">
            <a:avLst/>
          </a:prstGeom>
          <a:noFill/>
        </p:spPr>
        <p:txBody>
          <a:bodyPr wrap="square" rtlCol="0">
            <a:spAutoFit/>
          </a:bodyPr>
          <a:lstStyle/>
          <a:p>
            <a:r>
              <a:rPr lang="en-US" sz="16600" b="1" dirty="0">
                <a:solidFill>
                  <a:srgbClr val="FF0000"/>
                </a:solidFill>
              </a:rPr>
              <a:t>+</a:t>
            </a:r>
          </a:p>
        </p:txBody>
      </p:sp>
    </p:spTree>
    <p:extLst>
      <p:ext uri="{BB962C8B-B14F-4D97-AF65-F5344CB8AC3E}">
        <p14:creationId xmlns:p14="http://schemas.microsoft.com/office/powerpoint/2010/main" val="14368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Now What?</a:t>
            </a:r>
            <a:endParaRPr lang="en-US" dirty="0"/>
          </a:p>
        </p:txBody>
      </p:sp>
      <p:sp>
        <p:nvSpPr>
          <p:cNvPr id="3" name="Content Placeholder 2"/>
          <p:cNvSpPr>
            <a:spLocks noGrp="1"/>
          </p:cNvSpPr>
          <p:nvPr>
            <p:ph sz="half" idx="1"/>
          </p:nvPr>
        </p:nvSpPr>
        <p:spPr>
          <a:xfrm>
            <a:off x="457200" y="1600200"/>
            <a:ext cx="8077200" cy="4525963"/>
          </a:xfrm>
        </p:spPr>
        <p:txBody>
          <a:bodyPr>
            <a:normAutofit lnSpcReduction="10000"/>
          </a:bodyPr>
          <a:lstStyle/>
          <a:p>
            <a:r>
              <a:rPr lang="en-US" dirty="0"/>
              <a:t>Realize old-school logging will be here for a </a:t>
            </a:r>
            <a:r>
              <a:rPr lang="en-US" dirty="0" err="1"/>
              <a:t>loooong</a:t>
            </a:r>
            <a:r>
              <a:rPr lang="en-US" dirty="0"/>
              <a:t> time</a:t>
            </a:r>
          </a:p>
          <a:p>
            <a:r>
              <a:rPr lang="en-US" dirty="0" smtClean="0"/>
              <a:t>Realize ETW has rough edges, but is still the best we have for holistic analysis, kernel-mode performance, and standardized approach</a:t>
            </a:r>
          </a:p>
          <a:p>
            <a:r>
              <a:rPr lang="en-US" dirty="0" smtClean="0"/>
              <a:t>Embrace Semantic Logging – move the effort to where it has most leverage</a:t>
            </a:r>
          </a:p>
          <a:p>
            <a:r>
              <a:rPr lang="en-US" dirty="0" smtClean="0"/>
              <a:t>Embrace “TDD” and continually elevate your logging to telemetry</a:t>
            </a:r>
          </a:p>
          <a:p>
            <a:r>
              <a:rPr lang="en-US" dirty="0" smtClean="0"/>
              <a:t>Don’t be a snob - use multiple tools if you can</a:t>
            </a:r>
          </a:p>
        </p:txBody>
      </p:sp>
    </p:spTree>
    <p:extLst>
      <p:ext uri="{BB962C8B-B14F-4D97-AF65-F5344CB8AC3E}">
        <p14:creationId xmlns:p14="http://schemas.microsoft.com/office/powerpoint/2010/main" val="21547246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3480667995"/>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EventSource</a:t>
            </a:r>
            <a:r>
              <a:rPr lang="en-US" dirty="0" smtClean="0"/>
              <a:t> Class (in .NET 4.5) - </a:t>
            </a:r>
            <a:r>
              <a:rPr lang="en-US" dirty="0" smtClean="0">
                <a:hlinkClick r:id="rId3"/>
              </a:rPr>
              <a:t>http://msdn.microsoft.com/en-us/library/system.diagnostics.tracing.eventsource.aspx</a:t>
            </a:r>
            <a:r>
              <a:rPr lang="en-US" dirty="0" smtClean="0"/>
              <a:t> </a:t>
            </a:r>
          </a:p>
          <a:p>
            <a:r>
              <a:rPr lang="en-US" dirty="0" smtClean="0"/>
              <a:t>SLAB (part of </a:t>
            </a:r>
            <a:r>
              <a:rPr lang="en-US" dirty="0" err="1" smtClean="0"/>
              <a:t>EntLib</a:t>
            </a:r>
            <a:r>
              <a:rPr lang="en-US" dirty="0" smtClean="0"/>
              <a:t> 6) - </a:t>
            </a:r>
            <a:r>
              <a:rPr lang="en-US" dirty="0" smtClean="0">
                <a:hlinkClick r:id="rId4"/>
              </a:rPr>
              <a:t>http://msdn.microsoft.com/en-us/library/dn169621.aspx</a:t>
            </a:r>
            <a:r>
              <a:rPr lang="en-US" dirty="0" smtClean="0"/>
              <a:t> </a:t>
            </a:r>
          </a:p>
          <a:p>
            <a:r>
              <a:rPr lang="en-US" dirty="0" err="1" smtClean="0"/>
              <a:t>PerfView</a:t>
            </a:r>
            <a:r>
              <a:rPr lang="en-US" dirty="0" smtClean="0"/>
              <a:t> - </a:t>
            </a:r>
            <a:r>
              <a:rPr lang="en-US" dirty="0" smtClean="0">
                <a:hlinkClick r:id="rId5"/>
              </a:rPr>
              <a:t>http://www.microsoft.com/en-us/download/details.aspx?id=28567</a:t>
            </a:r>
            <a:endParaRPr lang="en-US" dirty="0" smtClean="0"/>
          </a:p>
          <a:p>
            <a:r>
              <a:rPr lang="en-US" dirty="0" smtClean="0"/>
              <a:t>Telemetry defined - </a:t>
            </a:r>
            <a:r>
              <a:rPr lang="en-US" dirty="0" smtClean="0">
                <a:hlinkClick r:id="rId6"/>
              </a:rPr>
              <a:t>http://en.wikipedia.org/wiki/Telemetry</a:t>
            </a:r>
            <a:r>
              <a:rPr lang="en-US" dirty="0" smtClean="0"/>
              <a:t> </a:t>
            </a:r>
          </a:p>
          <a:p>
            <a:r>
              <a:rPr lang="en-US" dirty="0" smtClean="0"/>
              <a:t>Telemetry Basics from CAT team -</a:t>
            </a:r>
          </a:p>
          <a:p>
            <a:r>
              <a:rPr lang="en-US" dirty="0" smtClean="0">
                <a:hlinkClick r:id="rId7"/>
              </a:rPr>
              <a:t>http://social.technet.microsoft.com/wiki/contents/articles/17987.cloud-service-fundamentals.aspx#Telemetry_Basics_and_Troubleshooting</a:t>
            </a:r>
            <a:endParaRPr lang="en-US" dirty="0" smtClean="0"/>
          </a:p>
          <a:p>
            <a:endParaRPr lang="en-US" dirty="0"/>
          </a:p>
        </p:txBody>
      </p:sp>
    </p:spTree>
    <p:extLst>
      <p:ext uri="{BB962C8B-B14F-4D97-AF65-F5344CB8AC3E}">
        <p14:creationId xmlns:p14="http://schemas.microsoft.com/office/powerpoint/2010/main" val="41607217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Resources</a:t>
            </a:r>
            <a:endParaRPr lang="en-US" dirty="0"/>
          </a:p>
        </p:txBody>
      </p:sp>
      <p:sp>
        <p:nvSpPr>
          <p:cNvPr id="3" name="Content Placeholder 2"/>
          <p:cNvSpPr>
            <a:spLocks noGrp="1"/>
          </p:cNvSpPr>
          <p:nvPr>
            <p:ph idx="1"/>
          </p:nvPr>
        </p:nvSpPr>
        <p:spPr/>
        <p:txBody>
          <a:bodyPr>
            <a:normAutofit/>
          </a:bodyPr>
          <a:lstStyle/>
          <a:p>
            <a:r>
              <a:rPr lang="en-US" dirty="0" smtClean="0"/>
              <a:t>Activity Id in</a:t>
            </a:r>
            <a:r>
              <a:rPr lang="en-US" dirty="0" smtClean="0"/>
              <a:t>.NET 4.5.1</a:t>
            </a:r>
            <a:endParaRPr lang="en-US" dirty="0" smtClean="0"/>
          </a:p>
          <a:p>
            <a:pPr marL="457200" lvl="1" indent="0">
              <a:buNone/>
            </a:pPr>
            <a:r>
              <a:rPr lang="en-US" dirty="0" smtClean="0">
                <a:hlinkClick r:id="rId2"/>
              </a:rPr>
              <a:t>https</a:t>
            </a:r>
            <a:r>
              <a:rPr lang="en-US" dirty="0">
                <a:hlinkClick r:id="rId2"/>
              </a:rPr>
              <a:t>://</a:t>
            </a:r>
            <a:r>
              <a:rPr lang="en-US" dirty="0" smtClean="0">
                <a:hlinkClick r:id="rId2"/>
              </a:rPr>
              <a:t>github.com/jonwagner/EventSourceProxy/wiki/Implementing-an-EventSource</a:t>
            </a:r>
            <a:endParaRPr lang="en-US" dirty="0" smtClean="0"/>
          </a:p>
          <a:p>
            <a:r>
              <a:rPr lang="en-US" smtClean="0"/>
              <a:t>TOOL </a:t>
            </a:r>
            <a:r>
              <a:rPr lang="en-US" smtClean="0"/>
              <a:t>Tutorial: </a:t>
            </a:r>
            <a:r>
              <a:rPr lang="en-US" dirty="0">
                <a:hlinkClick r:id="rId3"/>
              </a:rPr>
              <a:t>https://</a:t>
            </a:r>
            <a:r>
              <a:rPr lang="en-US" dirty="0" smtClean="0">
                <a:hlinkClick r:id="rId3"/>
              </a:rPr>
              <a:t>github.com/jonwagner/EventSourceProxy/wiki/Using-LogMan-for-ETW-Tracing</a:t>
            </a:r>
            <a:endParaRPr lang="en-US" dirty="0" smtClean="0"/>
          </a:p>
          <a:p>
            <a:endParaRPr lang="en-US" dirty="0" smtClean="0"/>
          </a:p>
          <a:p>
            <a:endParaRPr lang="en-US" dirty="0"/>
          </a:p>
        </p:txBody>
      </p:sp>
    </p:spTree>
    <p:extLst>
      <p:ext uri="{BB962C8B-B14F-4D97-AF65-F5344CB8AC3E}">
        <p14:creationId xmlns:p14="http://schemas.microsoft.com/office/powerpoint/2010/main" val="12246244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3492207"/>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Public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7312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2" name="Rounded Rectangle 1"/>
          <p:cNvSpPr/>
          <p:nvPr/>
        </p:nvSpPr>
        <p:spPr>
          <a:xfrm>
            <a:off x="613565" y="4646980"/>
            <a:ext cx="4871920" cy="91348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p:cNvSpPr>
            <a:spLocks noGrp="1"/>
          </p:cNvSpPr>
          <p:nvPr>
            <p:ph type="title"/>
          </p:nvPr>
        </p:nvSpPr>
        <p:spPr/>
        <p:txBody>
          <a:bodyPr/>
          <a:lstStyle/>
          <a:p>
            <a:pPr eaLnBrk="1" hangingPunct="1"/>
            <a:r>
              <a:rPr lang="en-US" b="1" dirty="0" smtClean="0"/>
              <a:t>Contact Me</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54020" y="2515515"/>
            <a:ext cx="3689110"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3" name="Down Arrow 2"/>
          <p:cNvSpPr/>
          <p:nvPr/>
        </p:nvSpPr>
        <p:spPr>
          <a:xfrm rot="2183706">
            <a:off x="3963009" y="3795382"/>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544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778601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4562147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3035083456"/>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1979</TotalTime>
  <Words>1545</Words>
  <Application>Microsoft Office PowerPoint</Application>
  <PresentationFormat>On-screen Show (4:3)</PresentationFormat>
  <Paragraphs>407</Paragraphs>
  <Slides>54</Slides>
  <Notes>9</Notes>
  <HiddenSlides>1</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ETW, EventSource, SLAB, &amp; Friends for Logging, Instrumention, and … Telemetry</vt:lpstr>
      <vt:lpstr>My name is Bill Wilder</vt:lpstr>
      <vt:lpstr>CONSIDERATIONS</vt:lpstr>
      <vt:lpstr>Who is Bill Wilder?</vt:lpstr>
      <vt:lpstr>PowerPoint Presentation</vt:lpstr>
      <vt:lpstr>PowerPoint Presentation</vt:lpstr>
      <vt:lpstr>PowerPoint Presentation</vt:lpstr>
      <vt:lpstr>PowerPoint Presentation</vt:lpstr>
      <vt:lpstr>PowerPoint Presentation</vt:lpstr>
      <vt:lpstr>PowerPoint Presentation</vt:lpstr>
      <vt:lpstr>Distributed Systems</vt:lpstr>
      <vt:lpstr>What’s in Store</vt:lpstr>
      <vt:lpstr>Practical Azure</vt:lpstr>
      <vt:lpstr>Logging Today</vt:lpstr>
      <vt:lpstr>Most Common Logging Today</vt:lpstr>
      <vt:lpstr>2nd Most Common Logging Today</vt:lpstr>
      <vt:lpstr>3rd Most Common Logging Today</vt:lpstr>
      <vt:lpstr>Logging Challenge:  Reactive: something unexpected happened  Not solution-oriented: why am I logging  this and what do I hope to learn from it? who is the audience?</vt:lpstr>
      <vt:lpstr>Proactive Instrumentation (Telemetry?)</vt:lpstr>
      <vt:lpstr>Some Challenges from Prior Slide…</vt:lpstr>
      <vt:lpstr>Event Tracing for Windows ETW</vt:lpstr>
      <vt:lpstr>ETW Background</vt:lpstr>
      <vt:lpstr>PowerPoint Presentation</vt:lpstr>
      <vt:lpstr>EventSource class (.NET 4.5)</vt:lpstr>
      <vt:lpstr>Consuming ETW Events</vt:lpstr>
      <vt:lpstr>Demo  Custom EventSource + PerfView + Web API Application Scenario + SLAB Listener + Unit Test</vt:lpstr>
      <vt:lpstr>How is this better than log4net?</vt:lpstr>
      <vt:lpstr>How is this WAY BETTER than log4net?</vt:lpstr>
      <vt:lpstr>Limitations of ETW</vt:lpstr>
      <vt:lpstr>ETW Tips &amp; Tricks</vt:lpstr>
      <vt:lpstr>Semantic Logging Application Block</vt:lpstr>
      <vt:lpstr>When does  Logging  become  Telemetry</vt:lpstr>
      <vt:lpstr>PowerPoint Presentation</vt:lpstr>
      <vt:lpstr>Telemetry</vt:lpstr>
      <vt:lpstr>TDD</vt:lpstr>
      <vt:lpstr>Semantic Logging is a Mindset</vt:lpstr>
      <vt:lpstr>Questions Telemetry Can Answer</vt:lpstr>
      <vt:lpstr>Better-Defined  Automatable</vt:lpstr>
      <vt:lpstr>Tools for Answering Questions</vt:lpstr>
      <vt:lpstr>The Right Tool for the Job</vt:lpstr>
      <vt:lpstr>ELMAH email</vt:lpstr>
      <vt:lpstr>Glimpse</vt:lpstr>
      <vt:lpstr>Google Analytics Real Time</vt:lpstr>
      <vt:lpstr>Bill’s Logging &amp; Telemetry Stack</vt:lpstr>
      <vt:lpstr>So Now What?</vt:lpstr>
      <vt:lpstr>Questions? Comments? More information?</vt:lpstr>
      <vt:lpstr>Resources</vt:lpstr>
      <vt:lpstr>More Resources</vt:lpstr>
      <vt:lpstr>Business Card</vt:lpstr>
      <vt:lpstr>BostonAzure.org</vt:lpstr>
      <vt:lpstr>Contact 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Wilder</dc:creator>
  <cp:lastModifiedBy>Bill Wilder</cp:lastModifiedBy>
  <cp:revision>57</cp:revision>
  <dcterms:created xsi:type="dcterms:W3CDTF">2013-07-25T15:02:30Z</dcterms:created>
  <dcterms:modified xsi:type="dcterms:W3CDTF">2013-09-14T19:40:41Z</dcterms:modified>
</cp:coreProperties>
</file>