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6.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89" r:id="rId6"/>
    <p:sldMasterId id="2147483704" r:id="rId7"/>
    <p:sldMasterId id="2147483721" r:id="rId8"/>
    <p:sldMasterId id="2147483738" r:id="rId9"/>
    <p:sldMasterId id="2147483755" r:id="rId10"/>
  </p:sldMasterIdLst>
  <p:notesMasterIdLst>
    <p:notesMasterId r:id="rId44"/>
  </p:notesMasterIdLst>
  <p:handoutMasterIdLst>
    <p:handoutMasterId r:id="rId45"/>
  </p:handoutMasterIdLst>
  <p:sldIdLst>
    <p:sldId id="549" r:id="rId11"/>
    <p:sldId id="661" r:id="rId12"/>
    <p:sldId id="705" r:id="rId13"/>
    <p:sldId id="726" r:id="rId14"/>
    <p:sldId id="727" r:id="rId15"/>
    <p:sldId id="728" r:id="rId16"/>
    <p:sldId id="603" r:id="rId17"/>
    <p:sldId id="695" r:id="rId18"/>
    <p:sldId id="709" r:id="rId19"/>
    <p:sldId id="731" r:id="rId20"/>
    <p:sldId id="732" r:id="rId21"/>
    <p:sldId id="733" r:id="rId22"/>
    <p:sldId id="712" r:id="rId23"/>
    <p:sldId id="735" r:id="rId24"/>
    <p:sldId id="734" r:id="rId25"/>
    <p:sldId id="730" r:id="rId26"/>
    <p:sldId id="736" r:id="rId27"/>
    <p:sldId id="719" r:id="rId28"/>
    <p:sldId id="720" r:id="rId29"/>
    <p:sldId id="721" r:id="rId30"/>
    <p:sldId id="722" r:id="rId31"/>
    <p:sldId id="723" r:id="rId32"/>
    <p:sldId id="724" r:id="rId33"/>
    <p:sldId id="725" r:id="rId34"/>
    <p:sldId id="693" r:id="rId35"/>
    <p:sldId id="694" r:id="rId36"/>
    <p:sldId id="639" r:id="rId37"/>
    <p:sldId id="704" r:id="rId38"/>
    <p:sldId id="640" r:id="rId39"/>
    <p:sldId id="641" r:id="rId40"/>
    <p:sldId id="551" r:id="rId41"/>
    <p:sldId id="636" r:id="rId42"/>
    <p:sldId id="595"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72258" autoAdjust="0"/>
  </p:normalViewPr>
  <p:slideViewPr>
    <p:cSldViewPr>
      <p:cViewPr varScale="1">
        <p:scale>
          <a:sx n="44" d="100"/>
          <a:sy n="44" d="100"/>
        </p:scale>
        <p:origin x="-876" y="-96"/>
      </p:cViewPr>
      <p:guideLst>
        <p:guide orient="horz" pos="2160"/>
        <p:guide pos="2880"/>
      </p:guideLst>
    </p:cSldViewPr>
  </p:slideViewPr>
  <p:outlineViewPr>
    <p:cViewPr>
      <p:scale>
        <a:sx n="33" d="100"/>
        <a:sy n="33" d="100"/>
      </p:scale>
      <p:origin x="48" y="33510"/>
    </p:cViewPr>
  </p:outlineViewPr>
  <p:notesTextViewPr>
    <p:cViewPr>
      <p:scale>
        <a:sx n="1" d="1"/>
        <a:sy n="1" d="1"/>
      </p:scale>
      <p:origin x="0" y="0"/>
    </p:cViewPr>
  </p:notesTextViewPr>
  <p:sorterViewPr>
    <p:cViewPr>
      <p:scale>
        <a:sx n="90" d="100"/>
        <a:sy n="90" d="100"/>
      </p:scale>
      <p:origin x="0" y="2388"/>
    </p:cViewPr>
  </p:sorterViewPr>
  <p:notesViewPr>
    <p:cSldViewPr>
      <p:cViewPr varScale="1">
        <p:scale>
          <a:sx n="56" d="100"/>
          <a:sy n="56" d="100"/>
        </p:scale>
        <p:origin x="-2238" y="-84"/>
      </p:cViewPr>
      <p:guideLst>
        <p:guide orient="horz" pos="2880"/>
        <p:guide pos="2160"/>
      </p:guideLst>
    </p:cSldViewPr>
  </p:notesViewPr>
  <p:gridSpacing cx="304495" cy="304495"/>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3" Type="http://schemas.openxmlformats.org/officeDocument/2006/relationships/customXml" Target="../customXml/item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slide" Target="slides/slide3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theme" Target="theme/theme1.xml"/><Relationship Id="rId8" Type="http://schemas.openxmlformats.org/officeDocument/2006/relationships/slideMaster" Target="slideMasters/slideMaster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EE08033-7B0A-425B-A9E0-8EADD3129C99}" type="datetimeFigureOut">
              <a:rPr lang="en-US" smtClean="0"/>
              <a:pPr/>
              <a:t>6/7/2013</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1FF4F9C-4DC8-4F42-9154-33B81DE164A8}" type="slidenum">
              <a:rPr lang="en-US" smtClean="0"/>
              <a:pPr/>
              <a:t>‹#›</a:t>
            </a:fld>
            <a:endParaRPr lang="en-US" dirty="0"/>
          </a:p>
        </p:txBody>
      </p:sp>
    </p:spTree>
    <p:extLst>
      <p:ext uri="{BB962C8B-B14F-4D97-AF65-F5344CB8AC3E}">
        <p14:creationId xmlns:p14="http://schemas.microsoft.com/office/powerpoint/2010/main" val="2237177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850F21-6683-4AB0-B585-9C6D1ECE009D}" type="datetimeFigureOut">
              <a:rPr lang="en-US" smtClean="0"/>
              <a:pPr/>
              <a:t>6/7/2013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60B2DC-A877-45E8-B394-DCA5FA59405F}" type="slidenum">
              <a:rPr lang="en-US" smtClean="0"/>
              <a:pPr/>
              <a:t>‹#›</a:t>
            </a:fld>
            <a:endParaRPr lang="en-US" dirty="0"/>
          </a:p>
        </p:txBody>
      </p:sp>
    </p:spTree>
    <p:extLst>
      <p:ext uri="{BB962C8B-B14F-4D97-AF65-F5344CB8AC3E}">
        <p14:creationId xmlns:p14="http://schemas.microsoft.com/office/powerpoint/2010/main" val="4164067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CA28B0-4C0E-4F1B-9419-B7973E98DA19}" type="slidenum">
              <a:rPr lang="en-US" smtClean="0"/>
              <a:pPr fontAlgn="base">
                <a:spcBef>
                  <a:spcPct val="0"/>
                </a:spcBef>
                <a:spcAft>
                  <a:spcPct val="0"/>
                </a:spcAft>
                <a:defRPr/>
              </a:pPr>
              <a:t>1</a:t>
            </a:fld>
            <a:endParaRPr lang="en-US" dirty="0" smtClean="0"/>
          </a:p>
        </p:txBody>
      </p:sp>
      <p:sp>
        <p:nvSpPr>
          <p:cNvPr id="50179"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z="1200" kern="1200" dirty="0" smtClean="0">
                <a:solidFill>
                  <a:schemeClr val="tx1"/>
                </a:solidFill>
                <a:effectLst/>
                <a:latin typeface="+mn-lt"/>
                <a:ea typeface="+mn-ea"/>
                <a:cs typeface="+mn-cs"/>
              </a:rPr>
              <a:t>Abstract:</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If my application runs on cloud infrastructure, am I done? Not if you wish to truly take advantage of the cloud. The architecture of a cloud-native application is different than the architecture of a traditional application and this talk will explain why. How to scale? How do I overcome failure? How do I build a system that I can manage? And how can I do all this without a huge monthly bill from my cloud vendor? We will examine key architectural patterns that truly unlock cloud benefits. By the end of the talk you should appreciate how cloud architecture differs from what most of use have become accustomed to with traditional applications. You should also understand how to approach building self-healing distributed applications that automatically overcome hardware failures without downtime (really!), scale like crazy, and allow for flexible cost-optimization.</a:t>
            </a:r>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a:t>
            </a:fld>
            <a:endParaRPr lang="en-US" dirty="0"/>
          </a:p>
        </p:txBody>
      </p:sp>
    </p:spTree>
    <p:extLst>
      <p:ext uri="{BB962C8B-B14F-4D97-AF65-F5344CB8AC3E}">
        <p14:creationId xmlns:p14="http://schemas.microsoft.com/office/powerpoint/2010/main" val="3682137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http://en.wikipedia.org/wiki/File:Yoda_Attack_of_the_Clones.png</a:t>
            </a:r>
            <a:endParaRPr lang="en-US" dirty="0"/>
          </a:p>
        </p:txBody>
      </p:sp>
      <p:sp>
        <p:nvSpPr>
          <p:cNvPr id="4" name="Slide Number Placeholder 3"/>
          <p:cNvSpPr>
            <a:spLocks noGrp="1"/>
          </p:cNvSpPr>
          <p:nvPr>
            <p:ph type="sldNum" sz="quarter" idx="10"/>
          </p:nvPr>
        </p:nvSpPr>
        <p:spPr/>
        <p:txBody>
          <a:bodyPr/>
          <a:lstStyle/>
          <a:p>
            <a:fld id="{30FD3FC5-BAB0-489E-A9E1-43C0675CD0B4}" type="slidenum">
              <a:rPr lang="en-US" smtClean="0"/>
              <a:t>4</a:t>
            </a:fld>
            <a:endParaRPr lang="en-US"/>
          </a:p>
        </p:txBody>
      </p:sp>
    </p:spTree>
    <p:extLst>
      <p:ext uri="{BB962C8B-B14F-4D97-AF65-F5344CB8AC3E}">
        <p14:creationId xmlns:p14="http://schemas.microsoft.com/office/powerpoint/2010/main" val="33067258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Code Reuse: when other people use code that I wrote.</a:t>
            </a:r>
          </a:p>
          <a:p>
            <a:pPr marL="0" indent="0">
              <a:buNone/>
            </a:pPr>
            <a:endParaRPr lang="en-US" dirty="0" smtClean="0"/>
          </a:p>
          <a:p>
            <a:endParaRPr lang="en-US" dirty="0"/>
          </a:p>
        </p:txBody>
      </p:sp>
      <p:sp>
        <p:nvSpPr>
          <p:cNvPr id="4" name="Slide Number Placeholder 3"/>
          <p:cNvSpPr>
            <a:spLocks noGrp="1"/>
          </p:cNvSpPr>
          <p:nvPr>
            <p:ph type="sldNum" sz="quarter" idx="10"/>
          </p:nvPr>
        </p:nvSpPr>
        <p:spPr/>
        <p:txBody>
          <a:bodyPr/>
          <a:lstStyle/>
          <a:p>
            <a:fld id="{30FD3FC5-BAB0-489E-A9E1-43C0675CD0B4}" type="slidenum">
              <a:rPr lang="en-US" smtClean="0"/>
              <a:t>5</a:t>
            </a:fld>
            <a:endParaRPr lang="en-US"/>
          </a:p>
        </p:txBody>
      </p:sp>
    </p:spTree>
    <p:extLst>
      <p:ext uri="{BB962C8B-B14F-4D97-AF65-F5344CB8AC3E}">
        <p14:creationId xmlns:p14="http://schemas.microsoft.com/office/powerpoint/2010/main" val="22983935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public</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12</a:t>
            </a:fld>
            <a:endParaRPr lang="en-US" dirty="0"/>
          </a:p>
        </p:txBody>
      </p:sp>
    </p:spTree>
    <p:extLst>
      <p:ext uri="{BB962C8B-B14F-4D97-AF65-F5344CB8AC3E}">
        <p14:creationId xmlns:p14="http://schemas.microsoft.com/office/powerpoint/2010/main" val="16443959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Power depends</a:t>
            </a:r>
            <a:r>
              <a:rPr lang="en-US" baseline="0" dirty="0" smtClean="0"/>
              <a:t> on what you are trying to do. Context dependent. Not one-size fits all.</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13</a:t>
            </a:fld>
            <a:endParaRPr lang="en-US" dirty="0"/>
          </a:p>
        </p:txBody>
      </p:sp>
    </p:spTree>
    <p:extLst>
      <p:ext uri="{BB962C8B-B14F-4D97-AF65-F5344CB8AC3E}">
        <p14:creationId xmlns:p14="http://schemas.microsoft.com/office/powerpoint/2010/main" val="8668088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public</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18</a:t>
            </a:fld>
            <a:endParaRPr lang="en-US" dirty="0"/>
          </a:p>
        </p:txBody>
      </p:sp>
    </p:spTree>
    <p:extLst>
      <p:ext uri="{BB962C8B-B14F-4D97-AF65-F5344CB8AC3E}">
        <p14:creationId xmlns:p14="http://schemas.microsoft.com/office/powerpoint/2010/main" val="1644395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a:t>
            </a:r>
            <a:r>
              <a:rPr lang="en-US" baseline="0" dirty="0" smtClean="0"/>
              <a:t> to </a:t>
            </a:r>
            <a:r>
              <a:rPr lang="en-US" baseline="0" dirty="0" err="1" smtClean="0"/>
              <a:t>wikipedia</a:t>
            </a:r>
            <a:r>
              <a:rPr lang="en-US" baseline="0" dirty="0" smtClean="0"/>
              <a:t> (http://en.wikipedia.org/wiki/Iceberg) “</a:t>
            </a:r>
            <a:r>
              <a:rPr lang="en-US" dirty="0" smtClean="0"/>
              <a:t>typically only one-ninth of the volume of an iceberg is above water</a:t>
            </a:r>
            <a:r>
              <a:rPr lang="en-US" baseline="0" dirty="0" smtClean="0"/>
              <a:t>”</a:t>
            </a:r>
          </a:p>
          <a:p>
            <a:r>
              <a:rPr lang="en-US" baseline="0" dirty="0" smtClean="0"/>
              <a:t>Iceberg comment not specific to CLOUD NATIVE – but just a reminder to the power of the CLOUD</a:t>
            </a:r>
          </a:p>
          <a:p>
            <a:endParaRPr lang="en-US" baseline="0" dirty="0" smtClean="0"/>
          </a:p>
          <a:p>
            <a:r>
              <a:rPr lang="en-US" baseline="0" dirty="0" smtClean="0"/>
              <a:t>Photo credit: http://upload.wikimedia.org/wikipedia/commons/a/ac/Iceberg.jpg</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19</a:t>
            </a:fld>
            <a:endParaRPr lang="en-US" dirty="0"/>
          </a:p>
        </p:txBody>
      </p:sp>
    </p:spTree>
    <p:extLst>
      <p:ext uri="{BB962C8B-B14F-4D97-AF65-F5344CB8AC3E}">
        <p14:creationId xmlns:p14="http://schemas.microsoft.com/office/powerpoint/2010/main" val="39835344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Photos</a:t>
            </a:r>
            <a:r>
              <a:rPr lang="en-US" baseline="0" dirty="0" smtClean="0"/>
              <a:t> from Bill Wilder</a:t>
            </a:r>
            <a:endParaRPr lang="en-US" dirty="0" smtClean="0"/>
          </a:p>
          <a:p>
            <a:endParaRPr lang="en-US"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US" sz="2400" dirty="0" smtClean="0"/>
              <a:t>cloud services are MT, hardware is commodity</a:t>
            </a:r>
          </a:p>
          <a:p>
            <a:endParaRPr lang="en-US" dirty="0" smtClean="0"/>
          </a:p>
          <a:p>
            <a:r>
              <a:rPr lang="en-US" dirty="0" smtClean="0"/>
              <a:t>Cloud</a:t>
            </a:r>
            <a:r>
              <a:rPr lang="en-US" baseline="0" dirty="0" smtClean="0"/>
              <a:t> services CAN FAIL – you need to implement Busy Signal Pattern – and YOUR SERVICES CAN FAIL</a:t>
            </a:r>
            <a:endParaRPr lang="en-US" dirty="0" smtClean="0"/>
          </a:p>
        </p:txBody>
      </p:sp>
      <p:sp>
        <p:nvSpPr>
          <p:cNvPr id="4" name="Slide Number Placeholder 3"/>
          <p:cNvSpPr>
            <a:spLocks noGrp="1"/>
          </p:cNvSpPr>
          <p:nvPr>
            <p:ph type="sldNum" sz="quarter" idx="10"/>
          </p:nvPr>
        </p:nvSpPr>
        <p:spPr/>
        <p:txBody>
          <a:bodyPr/>
          <a:lstStyle/>
          <a:p>
            <a:fld id="{1E60B2DC-A877-45E8-B394-DCA5FA59405F}" type="slidenum">
              <a:rPr lang="en-US" smtClean="0"/>
              <a:pPr/>
              <a:t>20</a:t>
            </a:fld>
            <a:endParaRPr lang="en-US" dirty="0"/>
          </a:p>
        </p:txBody>
      </p:sp>
    </p:spTree>
    <p:extLst>
      <p:ext uri="{BB962C8B-B14F-4D97-AF65-F5344CB8AC3E}">
        <p14:creationId xmlns:p14="http://schemas.microsoft.com/office/powerpoint/2010/main" val="21764713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http://en.wikipedia.org/wiki/File:Yoda_Attack_of_the_Clones.png</a:t>
            </a:r>
            <a:endParaRPr lang="en-US" dirty="0"/>
          </a:p>
        </p:txBody>
      </p:sp>
      <p:sp>
        <p:nvSpPr>
          <p:cNvPr id="4" name="Slide Number Placeholder 3"/>
          <p:cNvSpPr>
            <a:spLocks noGrp="1"/>
          </p:cNvSpPr>
          <p:nvPr>
            <p:ph type="sldNum" sz="quarter" idx="10"/>
          </p:nvPr>
        </p:nvSpPr>
        <p:spPr/>
        <p:txBody>
          <a:bodyPr/>
          <a:lstStyle/>
          <a:p>
            <a:fld id="{30FD3FC5-BAB0-489E-A9E1-43C0675CD0B4}" type="slidenum">
              <a:rPr lang="en-US" smtClean="0"/>
              <a:t>21</a:t>
            </a:fld>
            <a:endParaRPr lang="en-US"/>
          </a:p>
        </p:txBody>
      </p:sp>
    </p:spTree>
    <p:extLst>
      <p:ext uri="{BB962C8B-B14F-4D97-AF65-F5344CB8AC3E}">
        <p14:creationId xmlns:p14="http://schemas.microsoft.com/office/powerpoint/2010/main" val="33067258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http://thetrad.blogspot.com/2013/04/the-dude-in-68.html</a:t>
            </a:r>
            <a:endParaRPr lang="en-US" dirty="0"/>
          </a:p>
        </p:txBody>
      </p:sp>
      <p:sp>
        <p:nvSpPr>
          <p:cNvPr id="4" name="Slide Number Placeholder 3"/>
          <p:cNvSpPr>
            <a:spLocks noGrp="1"/>
          </p:cNvSpPr>
          <p:nvPr>
            <p:ph type="sldNum" sz="quarter" idx="10"/>
          </p:nvPr>
        </p:nvSpPr>
        <p:spPr/>
        <p:txBody>
          <a:bodyPr/>
          <a:lstStyle/>
          <a:p>
            <a:fld id="{30FD3FC5-BAB0-489E-A9E1-43C0675CD0B4}" type="slidenum">
              <a:rPr lang="en-US" smtClean="0"/>
              <a:t>22</a:t>
            </a:fld>
            <a:endParaRPr lang="en-US"/>
          </a:p>
        </p:txBody>
      </p:sp>
    </p:spTree>
    <p:extLst>
      <p:ext uri="{BB962C8B-B14F-4D97-AF65-F5344CB8AC3E}">
        <p14:creationId xmlns:p14="http://schemas.microsoft.com/office/powerpoint/2010/main" val="36162705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 from Bill Wilder</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23</a:t>
            </a:fld>
            <a:endParaRPr lang="en-US" dirty="0"/>
          </a:p>
        </p:txBody>
      </p:sp>
    </p:spTree>
    <p:extLst>
      <p:ext uri="{BB962C8B-B14F-4D97-AF65-F5344CB8AC3E}">
        <p14:creationId xmlns:p14="http://schemas.microsoft.com/office/powerpoint/2010/main" val="40150008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Subliminal … 0.25</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33</a:t>
            </a:fld>
            <a:endParaRPr lang="en-US" dirty="0"/>
          </a:p>
        </p:txBody>
      </p:sp>
    </p:spTree>
    <p:extLst>
      <p:ext uri="{BB962C8B-B14F-4D97-AF65-F5344CB8AC3E}">
        <p14:creationId xmlns:p14="http://schemas.microsoft.com/office/powerpoint/2010/main" val="4015000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6/7/2013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180347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6/7/2013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130565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89AA64-45DD-481A-BFE5-857C2A5DC15A}" type="datetimeFigureOut">
              <a:rPr lang="en-US" smtClean="0"/>
              <a:pPr/>
              <a:t>6/7/2013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479594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89AA64-45DD-481A-BFE5-857C2A5DC15A}" type="datetimeFigureOut">
              <a:rPr lang="en-US" smtClean="0"/>
              <a:pPr/>
              <a:t>6/7/2013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826433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89AA64-45DD-481A-BFE5-857C2A5DC15A}" type="datetimeFigureOut">
              <a:rPr lang="en-US" smtClean="0"/>
              <a:pPr/>
              <a:t>6/7/2013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575318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89AA64-45DD-481A-BFE5-857C2A5DC15A}" type="datetimeFigureOut">
              <a:rPr lang="en-US" smtClean="0"/>
              <a:pPr/>
              <a:t>6/7/2013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459602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89AA64-45DD-481A-BFE5-857C2A5DC15A}" type="datetimeFigureOut">
              <a:rPr lang="en-US" smtClean="0"/>
              <a:pPr/>
              <a:t>6/7/2013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4163625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6/7/2013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750350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6/7/2013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009573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6/7/2013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803447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6/7/2013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897529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666385"/>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1447799"/>
            <a:ext cx="8382000"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0380514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8" y="1905016"/>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7" y="4345004"/>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20782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5004"/>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87178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21121369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23715914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61"/>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61"/>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814844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7"/>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82"/>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9" y="1411567"/>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82"/>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736527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132307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39251767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894089486"/>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6"/>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54"/>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4126789001"/>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6"/>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31110690"/>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1587525"/>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82"/>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80"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456225005"/>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5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067719987"/>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65378"/>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34"/>
            <a:ext cx="1999580" cy="1249363"/>
          </a:xfrm>
          <a:prstGeom prst="rect">
            <a:avLst/>
          </a:prstGeom>
          <a:noFill/>
          <a:ln w="9525">
            <a:noFill/>
            <a:miter lim="800000"/>
            <a:headEnd/>
            <a:tailEnd/>
          </a:ln>
        </p:spPr>
      </p:pic>
      <p:sp>
        <p:nvSpPr>
          <p:cNvPr id="2" name="Title 1"/>
          <p:cNvSpPr>
            <a:spLocks noGrp="1"/>
          </p:cNvSpPr>
          <p:nvPr>
            <p:ph type="ctrTitle"/>
          </p:nvPr>
        </p:nvSpPr>
        <p:spPr>
          <a:xfrm>
            <a:off x="1417217"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7" y="2303507"/>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8"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308603090"/>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1_Title Slid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316398" y="989020"/>
            <a:ext cx="6095178" cy="1020789"/>
          </a:xfrm>
        </p:spPr>
        <p:txBody>
          <a:bodyPr anchor="b">
            <a:noAutofit/>
          </a:bodyPr>
          <a:lstStyle>
            <a:lvl1pPr algn="l">
              <a:lnSpc>
                <a:spcPct val="90000"/>
              </a:lnSpc>
              <a:defRPr sz="4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2316398" y="2030334"/>
            <a:ext cx="6095178" cy="461665"/>
          </a:xfrm>
        </p:spPr>
        <p:txBody>
          <a:bodyPr vert="horz" wrap="square" lIns="0" tIns="0" rIns="0" bIns="0" rtlCol="0">
            <a:noAutofit/>
          </a:bodyPr>
          <a:lstStyle>
            <a:lvl1pPr marL="0" indent="0" algn="l" defTabSz="914363" rtl="0" eaLnBrk="1" latinLnBrk="0" hangingPunct="1">
              <a:lnSpc>
                <a:spcPct val="100000"/>
              </a:lnSpc>
              <a:spcBef>
                <a:spcPts val="0"/>
              </a:spcBef>
              <a:buSzPct val="100000"/>
              <a:buFontTx/>
              <a:buNone/>
              <a:defRPr lang="en-US" sz="2800" kern="1200" dirty="0">
                <a:solidFill>
                  <a:schemeClr val="accent4">
                    <a:alpha val="99000"/>
                  </a:schemeClr>
                </a:soli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724824207"/>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264858861"/>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40103576"/>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03916872"/>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01" y="228600"/>
            <a:ext cx="8382000" cy="553998"/>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381000" y="989013"/>
            <a:ext cx="8381901" cy="1945148"/>
          </a:xfrm>
        </p:spPr>
        <p:txBody>
          <a:bodyPr/>
          <a:lstStyle>
            <a:lvl1pPr>
              <a:lnSpc>
                <a:spcPct val="90000"/>
              </a:lnSpc>
              <a:defRPr sz="2800"/>
            </a:lvl1pPr>
            <a:lvl2pPr>
              <a:lnSpc>
                <a:spcPct val="90000"/>
              </a:lnSpc>
              <a:defRPr sz="2600"/>
            </a:lvl2pPr>
            <a:lvl3pPr>
              <a:lnSpc>
                <a:spcPct val="90000"/>
              </a:lnSpc>
              <a:defRPr/>
            </a:lvl3pPr>
            <a:lvl4pPr>
              <a:lnSpc>
                <a:spcPct val="90000"/>
              </a:lnSpc>
              <a:defRPr sz="2200"/>
            </a:lvl4pPr>
            <a:lvl5pPr>
              <a:lnSpc>
                <a:spcPct val="90000"/>
              </a:lnSpc>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35205665"/>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4694" y="989013"/>
            <a:ext cx="4114800" cy="2332946"/>
          </a:xfrm>
        </p:spPr>
        <p:txBody>
          <a:bodyPr/>
          <a:lstStyle>
            <a:lvl1pPr marL="339976" indent="-339976">
              <a:lnSpc>
                <a:spcPct val="90000"/>
              </a:lnSpc>
              <a:defRPr sz="2800"/>
            </a:lvl1pPr>
            <a:lvl2pPr marL="673338" indent="-325424">
              <a:lnSpc>
                <a:spcPct val="90000"/>
              </a:lnSpc>
              <a:defRPr sz="2600"/>
            </a:lvl2pPr>
            <a:lvl3pPr marL="953785" indent="-288384">
              <a:lnSpc>
                <a:spcPct val="90000"/>
              </a:lnSpc>
              <a:defRPr sz="2400"/>
            </a:lvl3pPr>
            <a:lvl4pPr marL="1227618" indent="-273833">
              <a:lnSpc>
                <a:spcPct val="90000"/>
              </a:lnSpc>
              <a:defRPr sz="2200"/>
            </a:lvl4pPr>
            <a:lvl5pPr marL="1516002" indent="-280447">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101" y="989013"/>
            <a:ext cx="4114800" cy="2332946"/>
          </a:xfrm>
        </p:spPr>
        <p:txBody>
          <a:bodyPr/>
          <a:lstStyle>
            <a:lvl1pPr marL="347914" indent="-347914">
              <a:lnSpc>
                <a:spcPct val="90000"/>
              </a:lnSpc>
              <a:defRPr sz="2800"/>
            </a:lvl1pPr>
            <a:lvl2pPr marL="673338" indent="-339976">
              <a:lnSpc>
                <a:spcPct val="90000"/>
              </a:lnSpc>
              <a:defRPr sz="2600"/>
            </a:lvl2pPr>
            <a:lvl3pPr marL="961722" indent="-302936">
              <a:lnSpc>
                <a:spcPct val="90000"/>
              </a:lnSpc>
              <a:defRPr sz="2400"/>
            </a:lvl3pPr>
            <a:lvl4pPr marL="1227618" indent="-265896">
              <a:lnSpc>
                <a:spcPct val="90000"/>
              </a:lnSpc>
              <a:defRPr sz="2200"/>
            </a:lvl4pPr>
            <a:lvl5pPr marL="1516002" indent="-273833">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3300902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7914" y="989020"/>
            <a:ext cx="41148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7914" y="1401033"/>
            <a:ext cx="4114800" cy="1686616"/>
          </a:xfrm>
        </p:spPr>
        <p:txBody>
          <a:bodyPr/>
          <a:lstStyle>
            <a:lvl1pPr marL="281770" indent="-281770">
              <a:defRPr sz="2400"/>
            </a:lvl1pPr>
            <a:lvl2pPr marL="562218" indent="-265896">
              <a:defRPr sz="2400"/>
            </a:lvl2pPr>
            <a:lvl3pPr marL="813562" indent="-243407">
              <a:defRPr sz="2000"/>
            </a:lvl3pPr>
            <a:lvl4pPr marL="1050354" indent="-228856">
              <a:defRPr sz="1800"/>
            </a:lvl4pPr>
            <a:lvl5pPr marL="1279210" indent="-206367">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5" y="989020"/>
            <a:ext cx="411701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401033"/>
            <a:ext cx="4117974" cy="1686616"/>
          </a:xfrm>
        </p:spPr>
        <p:txBody>
          <a:bodyPr/>
          <a:lstStyle>
            <a:lvl1pPr marL="296321" indent="-296321">
              <a:defRPr sz="2400"/>
            </a:lvl1pPr>
            <a:lvl2pPr marL="570155" indent="-273833">
              <a:defRPr sz="2400"/>
            </a:lvl2pPr>
            <a:lvl3pPr marL="821499" indent="-244730">
              <a:defRPr sz="2000"/>
            </a:lvl3pPr>
            <a:lvl4pPr marL="1050354" indent="-236793">
              <a:defRPr sz="1800"/>
            </a:lvl4pPr>
            <a:lvl5pPr marL="1279210" indent="-220919">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16192260"/>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87205076"/>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793890"/>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2342901"/>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WALKIN - Prints in GRAYSCAL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2" name="Picture 1" descr="Tech.Ed logo.png"/>
          <p:cNvPicPr>
            <a:picLocks noChangeAspect="1"/>
          </p:cNvPicPr>
          <p:nvPr userDrawn="1"/>
        </p:nvPicPr>
        <p:blipFill>
          <a:blip r:embed="rId3" cstate="screen"/>
          <a:stretch>
            <a:fillRect/>
          </a:stretch>
        </p:blipFill>
        <p:spPr>
          <a:xfrm>
            <a:off x="643908" y="504759"/>
            <a:ext cx="2767372" cy="1584272"/>
          </a:xfrm>
          <a:prstGeom prst="rect">
            <a:avLst/>
          </a:prstGeom>
          <a:noFill/>
          <a:ln>
            <a:noFill/>
          </a:ln>
        </p:spPr>
      </p:pic>
      <p:sp>
        <p:nvSpPr>
          <p:cNvPr id="3" name="TextBox 2"/>
          <p:cNvSpPr txBox="1"/>
          <p:nvPr userDrawn="1"/>
        </p:nvSpPr>
        <p:spPr>
          <a:xfrm>
            <a:off x="646383" y="2383224"/>
            <a:ext cx="5002853" cy="353943"/>
          </a:xfrm>
          <a:prstGeom prst="rect">
            <a:avLst/>
          </a:prstGeom>
          <a:noFill/>
        </p:spPr>
        <p:txBody>
          <a:bodyPr wrap="square" rtlCol="0">
            <a:spAutoFit/>
          </a:bodyPr>
          <a:lstStyle/>
          <a:p>
            <a:pPr defTabSz="914363"/>
            <a:r>
              <a:rPr lang="en-US" sz="1700" spc="-30" dirty="0" smtClean="0">
                <a:gradFill>
                  <a:gsLst>
                    <a:gs pos="0">
                      <a:srgbClr val="FFFFFF"/>
                    </a:gs>
                    <a:gs pos="100000">
                      <a:srgbClr val="FFFFFF"/>
                    </a:gs>
                  </a:gsLst>
                  <a:lin ang="5400000" scaled="0"/>
                </a:gradFill>
              </a:rPr>
              <a:t>JUNE 7-10, 2010 | NEW ORLEANS, LA</a:t>
            </a:r>
            <a:endParaRPr lang="en-US" sz="1700" spc="-30" dirty="0">
              <a:gradFill>
                <a:gsLst>
                  <a:gs pos="0">
                    <a:srgbClr val="FFFFFF"/>
                  </a:gs>
                  <a:gs pos="100000">
                    <a:srgbClr val="FFFFFF"/>
                  </a:gs>
                </a:gsLst>
                <a:lin ang="5400000" scaled="0"/>
              </a:gradFill>
            </a:endParaRPr>
          </a:p>
        </p:txBody>
      </p:sp>
      <p:pic>
        <p:nvPicPr>
          <p:cNvPr id="1026" name="Picture 2" descr="C:\Users\shane\Pictures\Logos\MICROSOFT (brand)\Microsoft corporate logo white.png"/>
          <p:cNvPicPr>
            <a:picLocks noChangeAspect="1" noChangeArrowheads="1"/>
          </p:cNvPicPr>
          <p:nvPr userDrawn="1"/>
        </p:nvPicPr>
        <p:blipFill>
          <a:blip r:embed="rId4" cstate="print"/>
          <a:stretch>
            <a:fillRect/>
          </a:stretch>
        </p:blipFill>
        <p:spPr bwMode="auto">
          <a:xfrm>
            <a:off x="865990" y="5950439"/>
            <a:ext cx="1814176" cy="414561"/>
          </a:xfrm>
          <a:prstGeom prst="rect">
            <a:avLst/>
          </a:prstGeom>
          <a:noFill/>
          <a:ln>
            <a:noFill/>
          </a:ln>
        </p:spPr>
      </p:pic>
    </p:spTree>
    <p:extLst>
      <p:ext uri="{BB962C8B-B14F-4D97-AF65-F5344CB8AC3E}">
        <p14:creationId xmlns:p14="http://schemas.microsoft.com/office/powerpoint/2010/main" val="4123454838"/>
      </p:ext>
    </p:extLst>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0">
                      <a:srgbClr val="FFFFFF"/>
                    </a:gs>
                    <a:gs pos="100000">
                      <a:srgbClr val="FFFFFF"/>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1160603"/>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83"/>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541473738"/>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ight background developer code-">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ound Single Corner Rectangle 3"/>
          <p:cNvSpPr/>
          <p:nvPr userDrawn="1"/>
        </p:nvSpPr>
        <p:spPr bwMode="auto">
          <a:xfrm flipH="1">
            <a:off x="380993" y="927100"/>
            <a:ext cx="8806959" cy="5728224"/>
          </a:xfrm>
          <a:prstGeom prst="round1Rect">
            <a:avLst>
              <a:gd name="adj" fmla="val 2999"/>
            </a:avLst>
          </a:prstGeom>
          <a:solidFill>
            <a:schemeClr val="tx1"/>
          </a:solidFill>
          <a:ln w="28575">
            <a:gradFill>
              <a:gsLst>
                <a:gs pos="0">
                  <a:schemeClr val="accent2"/>
                </a:gs>
                <a:gs pos="50000">
                  <a:schemeClr val="accent2"/>
                </a:gs>
                <a:gs pos="100000">
                  <a:schemeClr val="tx1">
                    <a:alpha val="0"/>
                  </a:schemeClr>
                </a:gs>
              </a:gsLst>
              <a:lin ang="5400000" scaled="0"/>
            </a:gra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55628" y="1143000"/>
            <a:ext cx="8207375" cy="1606594"/>
          </a:xfrm>
        </p:spPr>
        <p:txBody>
          <a:bodyPr/>
          <a:lstStyle>
            <a:lvl1pPr algn="l" defTabSz="914363" rtl="0" eaLnBrk="1" latinLnBrk="0" hangingPunct="1">
              <a:lnSpc>
                <a:spcPct val="80000"/>
              </a:lnSpc>
              <a:spcBef>
                <a:spcPct val="20000"/>
              </a:spcBef>
              <a:buSzPct val="100000"/>
              <a:buFontTx/>
              <a:buNone/>
              <a:defRPr lang="en-US" sz="2800" b="0" kern="1200" dirty="0" smtClean="0">
                <a:solidFill>
                  <a:srgbClr val="000000"/>
                </a:solidFill>
                <a:latin typeface="Consolas" pitchFamily="49" charset="0"/>
                <a:ea typeface="+mn-ea"/>
                <a:cs typeface="Courier New" pitchFamily="49" charset="0"/>
              </a:defRPr>
            </a:lvl1pPr>
            <a:lvl2pPr algn="l" defTabSz="914363" rtl="0" eaLnBrk="1" latinLnBrk="0" hangingPunct="1">
              <a:lnSpc>
                <a:spcPct val="80000"/>
              </a:lnSpc>
              <a:spcBef>
                <a:spcPct val="20000"/>
              </a:spcBef>
              <a:buSzPct val="100000"/>
              <a:buFontTx/>
              <a:buNone/>
              <a:defRPr lang="en-US" sz="2400" b="0" kern="1200" dirty="0" smtClean="0">
                <a:solidFill>
                  <a:srgbClr val="000000"/>
                </a:solidFill>
                <a:latin typeface="Consolas" pitchFamily="49" charset="0"/>
                <a:ea typeface="+mn-ea"/>
                <a:cs typeface="Courier New" pitchFamily="49" charset="0"/>
              </a:defRPr>
            </a:lvl2pPr>
            <a:lvl3pPr algn="l" defTabSz="914363" rtl="0" eaLnBrk="1" latinLnBrk="0" hangingPunct="1">
              <a:lnSpc>
                <a:spcPct val="80000"/>
              </a:lnSpc>
              <a:spcBef>
                <a:spcPct val="20000"/>
              </a:spcBef>
              <a:buSzPct val="100000"/>
              <a:buFontTx/>
              <a:buNone/>
              <a:defRPr lang="en-US" sz="2000" b="0" kern="1200" dirty="0" smtClean="0">
                <a:solidFill>
                  <a:srgbClr val="000000"/>
                </a:solidFill>
                <a:latin typeface="Consolas" pitchFamily="49" charset="0"/>
                <a:ea typeface="+mn-ea"/>
                <a:cs typeface="Courier New" pitchFamily="49" charset="0"/>
              </a:defRPr>
            </a:lvl3pPr>
            <a:lvl4pPr algn="l" defTabSz="914363" rtl="0" eaLnBrk="1" latinLnBrk="0" hangingPunct="1">
              <a:lnSpc>
                <a:spcPct val="80000"/>
              </a:lnSpc>
              <a:spcBef>
                <a:spcPct val="20000"/>
              </a:spcBef>
              <a:buSzPct val="100000"/>
              <a:buFontTx/>
              <a:buNone/>
              <a:defRPr lang="en-US" sz="1800" b="0" kern="1200" dirty="0" smtClean="0">
                <a:solidFill>
                  <a:srgbClr val="000000"/>
                </a:solidFill>
                <a:latin typeface="Consolas" pitchFamily="49" charset="0"/>
                <a:ea typeface="+mn-ea"/>
                <a:cs typeface="Courier New" pitchFamily="49" charset="0"/>
              </a:defRPr>
            </a:lvl4pPr>
            <a:lvl5pPr algn="l" defTabSz="914363" rtl="0" eaLnBrk="1" latinLnBrk="0" hangingPunct="1">
              <a:lnSpc>
                <a:spcPct val="80000"/>
              </a:lnSpc>
              <a:spcBef>
                <a:spcPct val="20000"/>
              </a:spcBef>
              <a:buSzPct val="100000"/>
              <a:buFontTx/>
              <a:buNone/>
              <a:defRPr lang="en-US" sz="1600" b="0" kern="1200" dirty="0">
                <a:solidFill>
                  <a:srgbClr val="000000"/>
                </a:solidFill>
                <a:latin typeface="Consolas" pitchFamily="49" charset="0"/>
                <a:ea typeface="+mn-ea"/>
                <a:cs typeface="Courier New"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22909112"/>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5059330"/>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658724"/>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17228439"/>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68276936"/>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3768365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47486266"/>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09887013"/>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7207312"/>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5523796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83105188"/>
      </p:ext>
    </p:extLst>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83223485"/>
      </p:ext>
    </p:extLst>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1510745"/>
      </p:ext>
    </p:extLst>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251968671"/>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728651204"/>
      </p:ext>
    </p:extLst>
  </p:cSld>
  <p:clrMapOvr>
    <a:masterClrMapping/>
  </p:clrMapOvr>
  <p:transition>
    <p:fade/>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4793364"/>
      </p:ext>
    </p:extLst>
  </p:cSld>
  <p:clrMapOvr>
    <a:masterClrMapping/>
  </p:clrMapOvr>
  <p:transition>
    <p:fade/>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2767568015"/>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399361"/>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7532200"/>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941016719"/>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879965907"/>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83328043"/>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068246017"/>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59943603"/>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71687713"/>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355166423"/>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72010792"/>
      </p:ext>
    </p:extLst>
  </p:cSld>
  <p:clrMapOvr>
    <a:masterClrMapping/>
  </p:clrMapOvr>
  <p:transition>
    <p:fade/>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8367322"/>
      </p:ext>
    </p:extLst>
  </p:cSld>
  <p:clrMapOvr>
    <a:masterClrMapping/>
  </p:clrMapOvr>
  <p:transition>
    <p:fade/>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5689124"/>
      </p:ext>
    </p:extLst>
  </p:cSld>
  <p:clrMapOvr>
    <a:masterClrMapping/>
  </p:clrMapOvr>
  <p:transition>
    <p:fade/>
  </p:transition>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584729402"/>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1321619649"/>
      </p:ext>
    </p:extLst>
  </p:cSld>
  <p:clrMapOvr>
    <a:masterClrMapping/>
  </p:clrMapOvr>
  <p:transition>
    <p:fade/>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3329057"/>
      </p:ext>
    </p:extLst>
  </p:cSld>
  <p:clrMapOvr>
    <a:masterClrMapping/>
  </p:clrMapOvr>
  <p:transition>
    <p:fade/>
  </p:transition>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4285751969"/>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7984679"/>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000489"/>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94173494"/>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66813508"/>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9856884"/>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46633903"/>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06271472"/>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74278307"/>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6424785"/>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95739528"/>
      </p:ext>
    </p:extLst>
  </p:cSld>
  <p:clrMapOvr>
    <a:masterClrMapping/>
  </p:clrMapOvr>
  <p:transition>
    <p:fade/>
  </p:transition>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60884522"/>
      </p:ext>
    </p:extLst>
  </p:cSld>
  <p:clrMapOvr>
    <a:masterClrMapping/>
  </p:clrMapOvr>
  <p:transition>
    <p:fade/>
  </p:transition>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3941334"/>
      </p:ext>
    </p:extLst>
  </p:cSld>
  <p:clrMapOvr>
    <a:masterClrMapping/>
  </p:clrMapOvr>
  <p:transition>
    <p:fade/>
  </p:transition>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1776416152"/>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632196467"/>
      </p:ext>
    </p:extLst>
  </p:cSld>
  <p:clrMapOvr>
    <a:masterClrMapping/>
  </p:clrMapOvr>
  <p:transition>
    <p:fade/>
  </p:transition>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476237"/>
      </p:ext>
    </p:extLst>
  </p:cSld>
  <p:clrMapOvr>
    <a:masterClrMapping/>
  </p:clrMapOvr>
  <p:transition>
    <p:fade/>
  </p:transition>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762128640"/>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6197669"/>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4953130"/>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14660776"/>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71719903"/>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01212423"/>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38078528"/>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644911267"/>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64995968"/>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48570249"/>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67957867"/>
      </p:ext>
    </p:extLst>
  </p:cSld>
  <p:clrMapOvr>
    <a:masterClrMapping/>
  </p:clrMapOvr>
  <p:transition>
    <p:fade/>
  </p:transition>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71317679"/>
      </p:ext>
    </p:extLst>
  </p:cSld>
  <p:clrMapOvr>
    <a:masterClrMapping/>
  </p:clrMapOvr>
  <p:transition>
    <p:fade/>
  </p:transition>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4018321"/>
      </p:ext>
    </p:extLst>
  </p:cSld>
  <p:clrMapOvr>
    <a:masterClrMapping/>
  </p:clrMapOvr>
  <p:transition>
    <p:fade/>
  </p:transition>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833684500"/>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680547749"/>
      </p:ext>
    </p:extLst>
  </p:cSld>
  <p:clrMapOvr>
    <a:masterClrMapping/>
  </p:clrMapOvr>
  <p:transition>
    <p:fade/>
  </p:transition>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251916"/>
      </p:ext>
    </p:extLst>
  </p:cSld>
  <p:clrMapOvr>
    <a:masterClrMapping/>
  </p:clrMapOvr>
  <p:transition>
    <p:fade/>
  </p:transition>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29840578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image" Target="../media/image9.png"/><Relationship Id="rId2" Type="http://schemas.openxmlformats.org/officeDocument/2006/relationships/slideLayout" Target="../slideLayouts/slideLayout30.xml"/><Relationship Id="rId16" Type="http://schemas.openxmlformats.org/officeDocument/2006/relationships/image" Target="../media/image8.jpe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image" Target="../media/image1.jpe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theme" Target="../theme/theme4.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image" Target="../media/image1.jpe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theme" Target="../theme/theme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image" Target="../media/image1.jpeg"/><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theme" Target="../theme/theme6.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image" Target="../media/image1.jpe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theme" Target="../theme/theme7.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9AA64-45DD-481A-BFE5-857C2A5DC15A}" type="datetimeFigureOut">
              <a:rPr lang="en-US" smtClean="0"/>
              <a:pPr/>
              <a:t>6/7/2013</a:t>
            </a:fld>
            <a:endParaRPr lang="en-US" dirty="0"/>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1"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434688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204"/>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91"/>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8852439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28600"/>
            <a:ext cx="8381901" cy="55399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989013"/>
            <a:ext cx="8381901" cy="19451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8840177"/>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4000" b="0" kern="1200" cap="none" spc="-15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460375" indent="-460375" algn="l" defTabSz="914363" rtl="0" eaLnBrk="1" latinLnBrk="0" hangingPunct="1">
        <a:lnSpc>
          <a:spcPct val="90000"/>
        </a:lnSpc>
        <a:spcBef>
          <a:spcPct val="20000"/>
        </a:spcBef>
        <a:buSzPct val="100000"/>
        <a:buFontTx/>
        <a:buBlip>
          <a:blip r:embed="rId17"/>
        </a:buBlip>
        <a:defRPr lang="en-US" sz="2800" kern="1200" dirty="0" smtClean="0">
          <a:gradFill>
            <a:gsLst>
              <a:gs pos="0">
                <a:schemeClr val="tx1"/>
              </a:gs>
              <a:gs pos="86000">
                <a:schemeClr val="tx1"/>
              </a:gs>
            </a:gsLst>
            <a:lin ang="0" scaled="0"/>
          </a:gradFill>
          <a:latin typeface="+mj-lt"/>
          <a:ea typeface="+mn-ea"/>
          <a:cs typeface="+mn-cs"/>
        </a:defRPr>
      </a:lvl1pPr>
      <a:lvl2pPr marL="855663" indent="-395288" algn="l" defTabSz="914363" rtl="0" eaLnBrk="1" latinLnBrk="0" hangingPunct="1">
        <a:lnSpc>
          <a:spcPct val="90000"/>
        </a:lnSpc>
        <a:spcBef>
          <a:spcPct val="20000"/>
        </a:spcBef>
        <a:buSzPct val="100000"/>
        <a:buFontTx/>
        <a:buBlip>
          <a:blip r:embed="rId17"/>
        </a:buBlip>
        <a:defRPr lang="en-US" sz="2600" kern="1200" dirty="0" smtClean="0">
          <a:gradFill>
            <a:gsLst>
              <a:gs pos="0">
                <a:schemeClr val="tx1"/>
              </a:gs>
              <a:gs pos="86000">
                <a:schemeClr val="tx1"/>
              </a:gs>
            </a:gsLst>
            <a:lin ang="0" scaled="0"/>
          </a:gradFill>
          <a:latin typeface="+mj-lt"/>
          <a:ea typeface="+mn-ea"/>
          <a:cs typeface="+mn-cs"/>
        </a:defRPr>
      </a:lvl2pPr>
      <a:lvl3pPr marL="1258888" indent="-403225" algn="l" defTabSz="914363" rtl="0" eaLnBrk="1" latinLnBrk="0" hangingPunct="1">
        <a:lnSpc>
          <a:spcPct val="90000"/>
        </a:lnSpc>
        <a:spcBef>
          <a:spcPct val="20000"/>
        </a:spcBef>
        <a:buSzPct val="100000"/>
        <a:buFontTx/>
        <a:buBlip>
          <a:blip r:embed="rId17"/>
        </a:buBlip>
        <a:defRPr lang="en-US" sz="2400" kern="1200" dirty="0" smtClean="0">
          <a:gradFill>
            <a:gsLst>
              <a:gs pos="0">
                <a:schemeClr val="tx1"/>
              </a:gs>
              <a:gs pos="86000">
                <a:schemeClr val="tx1"/>
              </a:gs>
            </a:gsLst>
            <a:lin ang="0" scaled="0"/>
          </a:gradFill>
          <a:latin typeface="+mj-lt"/>
          <a:ea typeface="+mn-ea"/>
          <a:cs typeface="+mn-cs"/>
        </a:defRPr>
      </a:lvl3pPr>
      <a:lvl4pPr marL="1604963" indent="-346075" algn="l" defTabSz="914363" rtl="0" eaLnBrk="1" latinLnBrk="0" hangingPunct="1">
        <a:lnSpc>
          <a:spcPct val="90000"/>
        </a:lnSpc>
        <a:spcBef>
          <a:spcPct val="20000"/>
        </a:spcBef>
        <a:buSzPct val="100000"/>
        <a:buFontTx/>
        <a:buBlip>
          <a:blip r:embed="rId17"/>
        </a:buBlip>
        <a:defRPr lang="en-US" sz="2200" kern="1200" dirty="0" smtClean="0">
          <a:gradFill>
            <a:gsLst>
              <a:gs pos="0">
                <a:schemeClr val="tx1"/>
              </a:gs>
              <a:gs pos="86000">
                <a:schemeClr val="tx1"/>
              </a:gs>
            </a:gsLst>
            <a:lin ang="0" scaled="0"/>
          </a:gradFill>
          <a:latin typeface="+mj-lt"/>
          <a:ea typeface="+mn-ea"/>
          <a:cs typeface="+mn-cs"/>
        </a:defRPr>
      </a:lvl4pPr>
      <a:lvl5pPr marL="1941513" indent="-336550" algn="l" defTabSz="914363" rtl="0" eaLnBrk="1" latinLnBrk="0" hangingPunct="1">
        <a:lnSpc>
          <a:spcPct val="90000"/>
        </a:lnSpc>
        <a:spcBef>
          <a:spcPct val="20000"/>
        </a:spcBef>
        <a:buSzPct val="100000"/>
        <a:buFontTx/>
        <a:buBlip>
          <a:blip r:embed="rId17"/>
        </a:buBlip>
        <a:defRPr lang="en-US" sz="2000" kern="1200" dirty="0">
          <a:gradFill>
            <a:gsLst>
              <a:gs pos="0">
                <a:schemeClr val="tx1"/>
              </a:gs>
              <a:gs pos="86000">
                <a:schemeClr val="tx1"/>
              </a:gs>
            </a:gsLst>
            <a:lin ang="0" scaled="0"/>
          </a:gradFill>
          <a:latin typeface="+mj-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33330114"/>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120891691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2692163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3294256989"/>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bostonazure.or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creativecommons.org/licenses/by-nc-sa/3.0/" TargetMode="External"/><Relationship Id="rId5" Type="http://schemas.openxmlformats.org/officeDocument/2006/relationships/image" Target="../media/image15.png"/><Relationship Id="rId4" Type="http://schemas.openxmlformats.org/officeDocument/2006/relationships/hyperlink" Target="http://blog.codingoutloud.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hyperlink" Target="http://codingoutloud.files.wordpress.com/2006/10/mvp_fullcolor_forscreen1.pn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manage.windowsazure.com/" TargetMode="External"/><Relationship Id="rId2" Type="http://schemas.openxmlformats.org/officeDocument/2006/relationships/hyperlink" Target="http://www.windowsazure.co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mailto:codingoutloud@gmail.com" TargetMode="External"/><Relationship Id="rId2" Type="http://schemas.openxmlformats.org/officeDocument/2006/relationships/hyperlink" Target="http://blog.codingoutloud.com/" TargetMode="Externa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hyperlink" Target="http://www.cloudarchitecturepatterns.com/" TargetMode="External"/><Relationship Id="rId4" Type="http://schemas.openxmlformats.org/officeDocument/2006/relationships/hyperlink" Target="http://www.devpartners.com/"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ctrTitle"/>
          </p:nvPr>
        </p:nvSpPr>
        <p:spPr>
          <a:xfrm>
            <a:off x="309070" y="384049"/>
            <a:ext cx="8525860" cy="3469275"/>
          </a:xfrm>
          <a:solidFill>
            <a:srgbClr val="C0C0C0">
              <a:alpha val="58038"/>
            </a:srgbClr>
          </a:solidFill>
        </p:spPr>
        <p:txBody>
          <a:bodyPr rtlCol="0">
            <a:noAutofit/>
          </a:bodyPr>
          <a:lstStyle/>
          <a:p>
            <a:pPr>
              <a:defRPr/>
            </a:pPr>
            <a:r>
              <a:rPr lang="en-US" b="1" dirty="0" smtClean="0"/>
              <a:t>What’s New in Windows Azure</a:t>
            </a:r>
            <a:r>
              <a:rPr lang="en-US" b="1" dirty="0"/>
              <a:t/>
            </a:r>
            <a:br>
              <a:rPr lang="en-US" b="1" dirty="0"/>
            </a:br>
            <a:r>
              <a:rPr lang="en-US" sz="4000" dirty="0" smtClean="0"/>
              <a:t>A platform overview + how it can fit into my development shop today…</a:t>
            </a:r>
            <a:endParaRPr lang="en-US" i="1" dirty="0" smtClean="0"/>
          </a:p>
        </p:txBody>
      </p:sp>
      <p:sp>
        <p:nvSpPr>
          <p:cNvPr id="78856" name="Rectangle 8"/>
          <p:cNvSpPr>
            <a:spLocks noGrp="1" noChangeArrowheads="1"/>
          </p:cNvSpPr>
          <p:nvPr>
            <p:ph type="subTitle" idx="1"/>
          </p:nvPr>
        </p:nvSpPr>
        <p:spPr>
          <a:xfrm>
            <a:off x="838200" y="4097365"/>
            <a:ext cx="7543801" cy="1158605"/>
          </a:xfrm>
        </p:spPr>
        <p:txBody>
          <a:bodyPr rtlCol="0" anchor="ctr">
            <a:noAutofit/>
          </a:bodyPr>
          <a:lstStyle/>
          <a:p>
            <a:pPr marL="342900" indent="-342900">
              <a:lnSpc>
                <a:spcPct val="90000"/>
              </a:lnSpc>
              <a:defRPr/>
            </a:pPr>
            <a:r>
              <a:rPr lang="en-US" sz="2800" b="1" dirty="0" smtClean="0"/>
              <a:t>New England Microsoft </a:t>
            </a:r>
            <a:r>
              <a:rPr lang="en-US" sz="2800" b="1" dirty="0" err="1" smtClean="0"/>
              <a:t>Dev</a:t>
            </a:r>
            <a:r>
              <a:rPr lang="en-US" sz="2800" b="1" dirty="0" smtClean="0"/>
              <a:t> Group</a:t>
            </a:r>
          </a:p>
          <a:p>
            <a:pPr marL="342900" indent="-342900">
              <a:lnSpc>
                <a:spcPct val="90000"/>
              </a:lnSpc>
              <a:defRPr/>
            </a:pPr>
            <a:r>
              <a:rPr lang="en-US" sz="2800" b="1" dirty="0" smtClean="0"/>
              <a:t>06-June-2013</a:t>
            </a:r>
          </a:p>
          <a:p>
            <a:pPr marL="342900" indent="-342900">
              <a:lnSpc>
                <a:spcPct val="90000"/>
              </a:lnSpc>
              <a:defRPr/>
            </a:pPr>
            <a:r>
              <a:rPr lang="en-US" sz="2800" b="1" dirty="0" smtClean="0"/>
              <a:t>(6:30-8:30 PM)</a:t>
            </a:r>
            <a:endParaRPr lang="en-US" sz="2800" b="1" dirty="0"/>
          </a:p>
        </p:txBody>
      </p:sp>
      <p:sp>
        <p:nvSpPr>
          <p:cNvPr id="4101" name="Text Box 3"/>
          <p:cNvSpPr txBox="1">
            <a:spLocks noChangeArrowheads="1"/>
          </p:cNvSpPr>
          <p:nvPr/>
        </p:nvSpPr>
        <p:spPr bwMode="auto">
          <a:xfrm>
            <a:off x="838200" y="5598120"/>
            <a:ext cx="32766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smtClean="0">
                <a:latin typeface="Calibri" pitchFamily="34" charset="0"/>
              </a:rPr>
              <a:t>Boston </a:t>
            </a:r>
            <a:r>
              <a:rPr lang="en-US" b="1" dirty="0">
                <a:latin typeface="Calibri" pitchFamily="34" charset="0"/>
              </a:rPr>
              <a:t>Azure User Group</a:t>
            </a:r>
          </a:p>
          <a:p>
            <a:pPr eaLnBrk="1" hangingPunct="1"/>
            <a:r>
              <a:rPr lang="en-US" dirty="0">
                <a:latin typeface="Calibri" pitchFamily="34" charset="0"/>
                <a:hlinkClick r:id="rId3"/>
              </a:rPr>
              <a:t>http</a:t>
            </a:r>
            <a:r>
              <a:rPr lang="en-US" dirty="0" smtClean="0">
                <a:latin typeface="Calibri" pitchFamily="34" charset="0"/>
                <a:hlinkClick r:id="rId3"/>
              </a:rPr>
              <a:t>://www.bostonazure.org</a:t>
            </a:r>
            <a:endParaRPr lang="en-US" dirty="0">
              <a:latin typeface="Calibri" pitchFamily="34" charset="0"/>
            </a:endParaRPr>
          </a:p>
          <a:p>
            <a:pPr eaLnBrk="1" hangingPunct="1"/>
            <a:r>
              <a:rPr lang="en-US" b="1" dirty="0">
                <a:latin typeface="Calibri" pitchFamily="34" charset="0"/>
              </a:rPr>
              <a:t>@bostonazure</a:t>
            </a:r>
          </a:p>
        </p:txBody>
      </p:sp>
      <p:sp>
        <p:nvSpPr>
          <p:cNvPr id="4102" name="Text Box 4"/>
          <p:cNvSpPr txBox="1">
            <a:spLocks noChangeArrowheads="1"/>
          </p:cNvSpPr>
          <p:nvPr/>
        </p:nvSpPr>
        <p:spPr bwMode="auto">
          <a:xfrm>
            <a:off x="4876801" y="5598120"/>
            <a:ext cx="35052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a:latin typeface="Calibri" pitchFamily="34" charset="0"/>
              </a:rPr>
              <a:t>Bill Wilder</a:t>
            </a:r>
            <a:br>
              <a:rPr lang="en-US" b="1" dirty="0">
                <a:latin typeface="Calibri" pitchFamily="34" charset="0"/>
              </a:rPr>
            </a:br>
            <a:r>
              <a:rPr lang="en-US" dirty="0">
                <a:latin typeface="Calibri" pitchFamily="34" charset="0"/>
                <a:hlinkClick r:id="rId4"/>
              </a:rPr>
              <a:t>http://blog.codingoutloud.com</a:t>
            </a:r>
            <a:endParaRPr lang="en-US" dirty="0">
              <a:latin typeface="Calibri" pitchFamily="34" charset="0"/>
            </a:endParaRPr>
          </a:p>
          <a:p>
            <a:pPr eaLnBrk="1" hangingPunct="1"/>
            <a:r>
              <a:rPr lang="en-US" b="1" dirty="0">
                <a:latin typeface="Calibri" pitchFamily="34" charset="0"/>
              </a:rPr>
              <a:t>@codingoutloud</a:t>
            </a:r>
          </a:p>
        </p:txBody>
      </p:sp>
      <p:pic>
        <p:nvPicPr>
          <p:cNvPr id="4107" name="Picture 2" descr="Boston Azure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67050" y="6207522"/>
            <a:ext cx="15240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a:spLocks noChangeArrowheads="1"/>
          </p:cNvSpPr>
          <p:nvPr/>
        </p:nvSpPr>
        <p:spPr bwMode="auto">
          <a:xfrm>
            <a:off x="0" y="3668658"/>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smtClean="0">
                <a:ln>
                  <a:noFill/>
                </a:ln>
                <a:solidFill>
                  <a:schemeClr val="tx1"/>
                </a:solidFill>
                <a:effectLst/>
                <a:latin typeface="Arial" pitchFamily="34" charset="0"/>
                <a:cs typeface="Arial" pitchFamily="34" charset="0"/>
                <a:hlinkClick r:id="rId6"/>
              </a:rPr>
              <a:t>  </a:t>
            </a:r>
            <a:r>
              <a:rPr kumimoji="0" lang="en-US" sz="1800" b="0" i="0" u="none" strike="noStrike" cap="none" normalizeH="0" baseline="0" dirty="0" smtClean="0">
                <a:ln>
                  <a:noFill/>
                </a:ln>
                <a:solidFill>
                  <a:schemeClr val="tx1"/>
                </a:solidFill>
                <a:effectLst/>
                <a:latin typeface="Arial" pitchFamily="34" charset="0"/>
                <a:cs typeface="Arial" pitchFamily="34" charset="0"/>
              </a:rPr>
              <a:t> </a:t>
            </a:r>
            <a:r>
              <a:rPr kumimoji="0" lang="en-US" sz="600" b="0" i="0" u="none" strike="noStrike" cap="none" normalizeH="0" baseline="0" dirty="0" smtClean="0">
                <a:ln>
                  <a:noFill/>
                </a:ln>
                <a:solidFill>
                  <a:schemeClr val="tx1"/>
                </a:solidFill>
                <a:effectLst/>
                <a:latin typeface="Arial" pitchFamily="34" charset="0"/>
                <a:cs typeface="Arial" pitchFamily="34" charset="0"/>
              </a:rPr>
              <a:t>                                       </a:t>
            </a:r>
            <a:br>
              <a:rPr kumimoji="0" lang="en-US" sz="600" b="0" i="0" u="none" strike="noStrike" cap="none" normalizeH="0" baseline="0" dirty="0" smtClean="0">
                <a:ln>
                  <a:noFill/>
                </a:ln>
                <a:solidFill>
                  <a:schemeClr val="tx1"/>
                </a:solidFill>
                <a:effectLst/>
                <a:latin typeface="Arial" pitchFamily="34" charset="0"/>
                <a:cs typeface="Arial" pitchFamily="34" charset="0"/>
              </a:rPr>
            </a:br>
            <a:endParaRPr kumimoji="0" lang="en-US" sz="6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8" name="Group 7"/>
          <p:cNvGrpSpPr/>
          <p:nvPr/>
        </p:nvGrpSpPr>
        <p:grpSpPr>
          <a:xfrm rot="1562121">
            <a:off x="6504246" y="3806382"/>
            <a:ext cx="2924181" cy="2134099"/>
            <a:chOff x="918060" y="1906524"/>
            <a:chExt cx="7003385" cy="4567425"/>
          </a:xfrm>
        </p:grpSpPr>
        <p:sp>
          <p:nvSpPr>
            <p:cNvPr id="9" name="Rounded Rectangle 8"/>
            <p:cNvSpPr/>
            <p:nvPr/>
          </p:nvSpPr>
          <p:spPr>
            <a:xfrm>
              <a:off x="918060" y="1906524"/>
              <a:ext cx="7003385" cy="456742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205465" y="2060035"/>
              <a:ext cx="4428575" cy="1515558"/>
            </a:xfrm>
            <a:prstGeom prst="rect">
              <a:avLst/>
            </a:prstGeom>
            <a:noFill/>
          </p:spPr>
          <p:txBody>
            <a:bodyPr wrap="square" lIns="91440" tIns="45720" rIns="91440" bIns="45720">
              <a:spAutoFit/>
            </a:bodyPr>
            <a:lstStyle/>
            <a:p>
              <a:pPr algn="ctr"/>
              <a:r>
                <a:rPr lang="en-US" sz="2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HELLO</a:t>
              </a:r>
            </a:p>
            <a:p>
              <a:pPr algn="ct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my name is</a:t>
              </a:r>
              <a:endParaRPr lang="en-US" sz="2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2" name="Rectangle 11"/>
            <p:cNvSpPr/>
            <p:nvPr/>
          </p:nvSpPr>
          <p:spPr>
            <a:xfrm>
              <a:off x="1222555" y="3733495"/>
              <a:ext cx="6394395" cy="243596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1529900" y="4729516"/>
              <a:ext cx="5785405" cy="435364"/>
            </a:xfrm>
            <a:prstGeom prst="rect">
              <a:avLst/>
            </a:prstGeom>
            <a:noFill/>
          </p:spPr>
          <p:txBody>
            <a:bodyPr wrap="square" rtlCol="0" anchor="ctr">
              <a:spAutoFit/>
            </a:bodyPr>
            <a:lstStyle/>
            <a:p>
              <a:pPr algn="ctr"/>
              <a:r>
                <a:rPr lang="en-US" sz="3200" dirty="0" smtClean="0">
                  <a:solidFill>
                    <a:schemeClr val="tx2"/>
                  </a:solidFill>
                  <a:latin typeface="Script MT Bold" pitchFamily="66" charset="0"/>
                </a:rPr>
                <a:t>Bill Wilder</a:t>
              </a:r>
              <a:endParaRPr lang="en-US" sz="3200" dirty="0">
                <a:solidFill>
                  <a:schemeClr val="tx2"/>
                </a:solidFill>
                <a:latin typeface="Script MT Bold" pitchFamily="66" charset="0"/>
              </a:endParaRPr>
            </a:p>
          </p:txBody>
        </p:sp>
      </p:grpSp>
    </p:spTree>
    <p:extLst>
      <p:ext uri="{BB962C8B-B14F-4D97-AF65-F5344CB8AC3E}">
        <p14:creationId xmlns:p14="http://schemas.microsoft.com/office/powerpoint/2010/main" val="747274304"/>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2515"/>
            <a:ext cx="8229600" cy="1143000"/>
          </a:xfrm>
        </p:spPr>
        <p:txBody>
          <a:bodyPr/>
          <a:lstStyle/>
          <a:p>
            <a:r>
              <a:rPr lang="en-US" dirty="0" smtClean="0"/>
              <a:t>My name is Bill Wilder</a:t>
            </a:r>
            <a:endParaRPr lang="en-US" dirty="0"/>
          </a:p>
        </p:txBody>
      </p:sp>
      <p:grpSp>
        <p:nvGrpSpPr>
          <p:cNvPr id="8" name="Group 7"/>
          <p:cNvGrpSpPr/>
          <p:nvPr/>
        </p:nvGrpSpPr>
        <p:grpSpPr>
          <a:xfrm rot="20814136">
            <a:off x="-76563" y="72260"/>
            <a:ext cx="8116777" cy="5258305"/>
            <a:chOff x="918060" y="1906524"/>
            <a:chExt cx="7003385" cy="4567425"/>
          </a:xfrm>
        </p:grpSpPr>
        <p:sp>
          <p:nvSpPr>
            <p:cNvPr id="4" name="Rounded Rectangle 3"/>
            <p:cNvSpPr/>
            <p:nvPr/>
          </p:nvSpPr>
          <p:spPr>
            <a:xfrm>
              <a:off x="918060" y="1906524"/>
              <a:ext cx="7003385" cy="456742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205464" y="1940654"/>
              <a:ext cx="4428576" cy="1754326"/>
            </a:xfrm>
            <a:prstGeom prst="rect">
              <a:avLst/>
            </a:prstGeom>
            <a:noFill/>
          </p:spPr>
          <p:txBody>
            <a:bodyPr wrap="square" lIns="91440" tIns="45720" rIns="91440" bIns="45720">
              <a:spAutoFit/>
            </a:bodyPr>
            <a:lstStyle/>
            <a:p>
              <a:pPr algn="ctr"/>
              <a:r>
                <a:rPr lang="en-US"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HELLO</a:t>
              </a:r>
            </a:p>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my name is</a:t>
              </a:r>
              <a:endPar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Rectangle 5"/>
            <p:cNvSpPr/>
            <p:nvPr/>
          </p:nvSpPr>
          <p:spPr>
            <a:xfrm>
              <a:off x="1222555" y="3733495"/>
              <a:ext cx="6394395" cy="243596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529900" y="4454552"/>
              <a:ext cx="5785405" cy="985298"/>
            </a:xfrm>
            <a:prstGeom prst="rect">
              <a:avLst/>
            </a:prstGeom>
            <a:noFill/>
          </p:spPr>
          <p:txBody>
            <a:bodyPr wrap="square" rtlCol="0" anchor="ctr">
              <a:spAutoFit/>
            </a:bodyPr>
            <a:lstStyle/>
            <a:p>
              <a:pPr algn="ctr"/>
              <a:r>
                <a:rPr lang="en-US" sz="8000" dirty="0" smtClean="0">
                  <a:solidFill>
                    <a:schemeClr val="tx2"/>
                  </a:solidFill>
                  <a:latin typeface="Script MT Bold" pitchFamily="66" charset="0"/>
                </a:rPr>
                <a:t>Bill Wilder</a:t>
              </a:r>
              <a:endParaRPr lang="en-US" sz="8000" dirty="0">
                <a:solidFill>
                  <a:schemeClr val="tx2"/>
                </a:solidFill>
                <a:latin typeface="Script MT Bold" pitchFamily="66" charset="0"/>
              </a:endParaRPr>
            </a:p>
          </p:txBody>
        </p:sp>
      </p:grpSp>
      <p:sp>
        <p:nvSpPr>
          <p:cNvPr id="3" name="TextBox 2"/>
          <p:cNvSpPr txBox="1"/>
          <p:nvPr/>
        </p:nvSpPr>
        <p:spPr>
          <a:xfrm>
            <a:off x="5541004" y="4951475"/>
            <a:ext cx="3598421" cy="1938992"/>
          </a:xfrm>
          <a:prstGeom prst="rect">
            <a:avLst/>
          </a:prstGeom>
          <a:noFill/>
        </p:spPr>
        <p:txBody>
          <a:bodyPr wrap="none" rtlCol="0">
            <a:spAutoFit/>
          </a:bodyPr>
          <a:lstStyle/>
          <a:p>
            <a:r>
              <a:rPr lang="en-US" sz="2400" b="1" dirty="0" smtClean="0"/>
              <a:t>codingoutloud</a:t>
            </a:r>
            <a:r>
              <a:rPr lang="en-US" sz="2400" dirty="0" smtClean="0"/>
              <a:t>@gmail.com</a:t>
            </a:r>
          </a:p>
          <a:p>
            <a:r>
              <a:rPr lang="en-US" sz="2400" dirty="0" smtClean="0"/>
              <a:t>blog.</a:t>
            </a:r>
            <a:r>
              <a:rPr lang="en-US" sz="2400" b="1" dirty="0" smtClean="0"/>
              <a:t>codingoutloud</a:t>
            </a:r>
            <a:r>
              <a:rPr lang="en-US" sz="2400" dirty="0" smtClean="0"/>
              <a:t>.com</a:t>
            </a:r>
          </a:p>
          <a:p>
            <a:r>
              <a:rPr lang="en-US" sz="2400" dirty="0"/>
              <a:t>@</a:t>
            </a:r>
            <a:r>
              <a:rPr lang="en-US" sz="2400" b="1" dirty="0" err="1" smtClean="0"/>
              <a:t>codingoutloud</a:t>
            </a:r>
            <a:endParaRPr lang="en-US" sz="2400" b="1" dirty="0" smtClean="0"/>
          </a:p>
          <a:p>
            <a:endParaRPr lang="en-US" sz="2400" b="1" dirty="0"/>
          </a:p>
          <a:p>
            <a:r>
              <a:rPr lang="en-US" sz="2400" b="1" dirty="0" smtClean="0"/>
              <a:t>www.devpartners.com</a:t>
            </a:r>
            <a:endParaRPr lang="en-US" sz="2400" b="1" dirty="0"/>
          </a:p>
        </p:txBody>
      </p:sp>
    </p:spTree>
    <p:extLst>
      <p:ext uri="{BB962C8B-B14F-4D97-AF65-F5344CB8AC3E}">
        <p14:creationId xmlns:p14="http://schemas.microsoft.com/office/powerpoint/2010/main" val="12475787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Bill Wilder?</a:t>
            </a:r>
            <a:endParaRPr lang="en-US" dirty="0"/>
          </a:p>
        </p:txBody>
      </p:sp>
      <p:sp>
        <p:nvSpPr>
          <p:cNvPr id="3" name="Content Placeholder 2"/>
          <p:cNvSpPr txBox="1">
            <a:spLocks/>
          </p:cNvSpPr>
          <p:nvPr/>
        </p:nvSpPr>
        <p:spPr>
          <a:xfrm>
            <a:off x="-9341" y="-51514"/>
            <a:ext cx="9172682" cy="6936845"/>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endParaRPr lang="en-US" sz="4400" i="1" dirty="0" smtClean="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251" y="1651872"/>
            <a:ext cx="4309152" cy="3218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http://codingoutloud.files.wordpress.com/2006/10/mvp_fullcolor_forscreen1.png?w=95">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6495" y="4731588"/>
            <a:ext cx="1091852" cy="1723981"/>
          </a:xfrm>
          <a:prstGeom prst="rect">
            <a:avLst/>
          </a:prstGeom>
          <a:noFill/>
          <a:extLst>
            <a:ext uri="{909E8E84-426E-40DD-AFC4-6F175D3DCCD1}">
              <a14:hiddenFill xmlns:a14="http://schemas.microsoft.com/office/drawing/2010/main">
                <a:solidFill>
                  <a:srgbClr val="FFFFFF"/>
                </a:solidFill>
              </a14:hiddenFill>
            </a:ext>
          </a:extLst>
        </p:spPr>
      </p:pic>
      <p:pic>
        <p:nvPicPr>
          <p:cNvPr id="12" name="Content Placeholder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80990" y="203168"/>
            <a:ext cx="3810000" cy="1876280"/>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47957" y="4731588"/>
            <a:ext cx="2517446" cy="1632000"/>
          </a:xfrm>
          <a:prstGeom prst="rect">
            <a:avLst/>
          </a:prstGeom>
        </p:spPr>
      </p:pic>
      <p:sp>
        <p:nvSpPr>
          <p:cNvPr id="14" name="Title 1"/>
          <p:cNvSpPr txBox="1">
            <a:spLocks/>
          </p:cNvSpPr>
          <p:nvPr/>
        </p:nvSpPr>
        <p:spPr>
          <a:xfrm>
            <a:off x="5805746" y="6125073"/>
            <a:ext cx="3684390"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smtClean="0"/>
              <a:t>www.devpartners.com</a:t>
            </a:r>
          </a:p>
        </p:txBody>
      </p:sp>
      <p:sp>
        <p:nvSpPr>
          <p:cNvPr id="15" name="Title 1"/>
          <p:cNvSpPr txBox="1">
            <a:spLocks/>
          </p:cNvSpPr>
          <p:nvPr/>
        </p:nvSpPr>
        <p:spPr>
          <a:xfrm>
            <a:off x="5690443" y="1906525"/>
            <a:ext cx="3349445"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t>www.bostonazure.org</a:t>
            </a:r>
          </a:p>
        </p:txBody>
      </p:sp>
      <p:sp>
        <p:nvSpPr>
          <p:cNvPr id="16" name="Title 1"/>
          <p:cNvSpPr txBox="1">
            <a:spLocks/>
          </p:cNvSpPr>
          <p:nvPr/>
        </p:nvSpPr>
        <p:spPr>
          <a:xfrm>
            <a:off x="-9341" y="-51514"/>
            <a:ext cx="4885836"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t>www.cloudarchitecturepatterns.com</a:t>
            </a:r>
          </a:p>
        </p:txBody>
      </p:sp>
      <p:pic>
        <p:nvPicPr>
          <p:cNvPr id="102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471" y="622319"/>
            <a:ext cx="4285654" cy="5624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3654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158327" y="274638"/>
            <a:ext cx="3985673" cy="2163762"/>
          </a:xfrm>
        </p:spPr>
        <p:txBody>
          <a:bodyPr>
            <a:normAutofit fontScale="90000"/>
          </a:bodyPr>
          <a:lstStyle/>
          <a:p>
            <a:r>
              <a:rPr lang="en-US" sz="4900" b="1" dirty="0" smtClean="0"/>
              <a:t>“</a:t>
            </a:r>
            <a:r>
              <a:rPr lang="en-US" sz="4900" b="1" i="1" dirty="0" smtClean="0"/>
              <a:t>Try not. </a:t>
            </a:r>
            <a:br>
              <a:rPr lang="en-US" sz="4900" b="1" i="1" dirty="0" smtClean="0"/>
            </a:br>
            <a:r>
              <a:rPr lang="en-US" sz="4900" b="1" i="1" dirty="0" smtClean="0"/>
              <a:t>Do, or do not. There is no try.</a:t>
            </a:r>
            <a:r>
              <a:rPr lang="en-US" sz="4900" b="1" dirty="0" smtClean="0"/>
              <a:t>”</a:t>
            </a:r>
            <a:r>
              <a:rPr lang="en-US" dirty="0" smtClean="0"/>
              <a:t/>
            </a:r>
            <a:br>
              <a:rPr lang="en-US" dirty="0" smtClean="0"/>
            </a:br>
            <a:r>
              <a:rPr lang="en-US" dirty="0" smtClean="0"/>
              <a:t>- Yoda</a:t>
            </a:r>
            <a:endParaRPr lang="en-US" dirty="0"/>
          </a:p>
        </p:txBody>
      </p:sp>
      <p:sp>
        <p:nvSpPr>
          <p:cNvPr id="3" name="Content Placeholder 2"/>
          <p:cNvSpPr>
            <a:spLocks noGrp="1"/>
          </p:cNvSpPr>
          <p:nvPr>
            <p:ph idx="1"/>
          </p:nvPr>
        </p:nvSpPr>
        <p:spPr>
          <a:xfrm>
            <a:off x="5158326" y="4572000"/>
            <a:ext cx="3985674" cy="2286000"/>
          </a:xfrm>
        </p:spPr>
        <p:txBody>
          <a:bodyPr>
            <a:normAutofit/>
          </a:bodyPr>
          <a:lstStyle/>
          <a:p>
            <a:pPr marL="0" indent="0">
              <a:buNone/>
            </a:pPr>
            <a:r>
              <a:rPr lang="en-US" b="1" dirty="0" smtClean="0"/>
              <a:t>Yoda finally admits he does not understand exception handling...</a:t>
            </a:r>
            <a:endParaRPr lang="en-US" dirty="0"/>
          </a:p>
        </p:txBody>
      </p:sp>
      <p:pic>
        <p:nvPicPr>
          <p:cNvPr id="1026" name="Picture 2" descr="File:Yoda Attack of the Clone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84" y="0"/>
            <a:ext cx="515140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50076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295400"/>
            <a:ext cx="8229600" cy="4525963"/>
          </a:xfrm>
        </p:spPr>
        <p:txBody>
          <a:bodyPr/>
          <a:lstStyle/>
          <a:p>
            <a:pPr marL="0" indent="0">
              <a:buNone/>
            </a:pPr>
            <a:r>
              <a:rPr lang="en-US" sz="6000" b="1" dirty="0" smtClean="0"/>
              <a:t>Code Reuse:</a:t>
            </a:r>
            <a:r>
              <a:rPr lang="en-US" sz="6000" dirty="0" smtClean="0"/>
              <a:t> </a:t>
            </a:r>
          </a:p>
          <a:p>
            <a:pPr marL="0" indent="0" algn="ctr">
              <a:buNone/>
            </a:pPr>
            <a:r>
              <a:rPr lang="en-US" sz="6000" dirty="0" smtClean="0"/>
              <a:t>A practice in which other people get to use the code that I wrote.</a:t>
            </a:r>
          </a:p>
          <a:p>
            <a:pPr marL="0" indent="0">
              <a:buNone/>
            </a:pPr>
            <a:endParaRPr lang="en-US" dirty="0"/>
          </a:p>
        </p:txBody>
      </p:sp>
    </p:spTree>
    <p:extLst>
      <p:ext uri="{BB962C8B-B14F-4D97-AF65-F5344CB8AC3E}">
        <p14:creationId xmlns:p14="http://schemas.microsoft.com/office/powerpoint/2010/main" val="100514088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28600"/>
            <a:ext cx="8229600" cy="6629400"/>
          </a:xfrm>
        </p:spPr>
        <p:txBody>
          <a:bodyPr>
            <a:normAutofit fontScale="92500"/>
          </a:bodyPr>
          <a:lstStyle/>
          <a:p>
            <a:pPr marL="0" indent="0">
              <a:buNone/>
            </a:pPr>
            <a:r>
              <a:rPr lang="en-US" sz="7200" b="1" i="1" dirty="0" smtClean="0"/>
              <a:t>“There are 2 hard problems in computer science: caching, naming things, and off-by-1 errors…”</a:t>
            </a:r>
          </a:p>
          <a:p>
            <a:pPr marL="0" indent="0" algn="r">
              <a:buNone/>
            </a:pPr>
            <a:r>
              <a:rPr lang="en-US" sz="5400" i="1" dirty="0" smtClean="0"/>
              <a:t>- </a:t>
            </a:r>
            <a:r>
              <a:rPr lang="en-US" sz="4000" i="1" dirty="0" smtClean="0"/>
              <a:t>(Source unknown)</a:t>
            </a:r>
            <a:endParaRPr lang="en-US" sz="2000" i="1" dirty="0"/>
          </a:p>
        </p:txBody>
      </p:sp>
    </p:spTree>
    <p:extLst>
      <p:ext uri="{BB962C8B-B14F-4D97-AF65-F5344CB8AC3E}">
        <p14:creationId xmlns:p14="http://schemas.microsoft.com/office/powerpoint/2010/main" val="303827118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will ass-u-me…</a:t>
            </a:r>
            <a:endParaRPr lang="en-US" dirty="0"/>
          </a:p>
        </p:txBody>
      </p:sp>
      <p:sp>
        <p:nvSpPr>
          <p:cNvPr id="3" name="Content Placeholder 2"/>
          <p:cNvSpPr>
            <a:spLocks noGrp="1"/>
          </p:cNvSpPr>
          <p:nvPr>
            <p:ph idx="1"/>
          </p:nvPr>
        </p:nvSpPr>
        <p:spPr>
          <a:xfrm>
            <a:off x="457200" y="1600206"/>
            <a:ext cx="8229600" cy="4569249"/>
          </a:xfrm>
        </p:spPr>
        <p:txBody>
          <a:bodyPr>
            <a:normAutofit fontScale="92500" lnSpcReduction="20000"/>
          </a:bodyPr>
          <a:lstStyle/>
          <a:p>
            <a:pPr marL="514350" indent="-514350">
              <a:buFont typeface="+mj-lt"/>
              <a:buAutoNum type="arabicPeriod"/>
            </a:pPr>
            <a:r>
              <a:rPr lang="en-US" dirty="0" smtClean="0"/>
              <a:t>You know what “the cloud” is</a:t>
            </a:r>
          </a:p>
          <a:p>
            <a:pPr marL="514350" indent="-514350">
              <a:buFont typeface="+mj-lt"/>
              <a:buAutoNum type="arabicPeriod"/>
            </a:pPr>
            <a:r>
              <a:rPr lang="en-US" dirty="0" smtClean="0"/>
              <a:t>You have an inkling about </a:t>
            </a:r>
            <a:r>
              <a:rPr lang="en-US" b="1" dirty="0" smtClean="0"/>
              <a:t>Amazon Web Services</a:t>
            </a:r>
            <a:r>
              <a:rPr lang="en-US" dirty="0" smtClean="0"/>
              <a:t> and </a:t>
            </a:r>
            <a:r>
              <a:rPr lang="en-US" b="1" dirty="0" smtClean="0"/>
              <a:t>Windows Azure </a:t>
            </a:r>
            <a:r>
              <a:rPr lang="en-US" dirty="0" smtClean="0"/>
              <a:t>cloud platforms</a:t>
            </a:r>
          </a:p>
          <a:p>
            <a:pPr marL="514350" indent="-514350">
              <a:buFont typeface="+mj-lt"/>
              <a:buAutoNum type="arabicPeriod"/>
            </a:pPr>
            <a:r>
              <a:rPr lang="en-US" dirty="0" smtClean="0"/>
              <a:t>You understand that such cloud platforms include </a:t>
            </a:r>
            <a:r>
              <a:rPr lang="en-US" b="1" dirty="0" smtClean="0"/>
              <a:t>compute services </a:t>
            </a:r>
            <a:r>
              <a:rPr lang="en-US" dirty="0"/>
              <a:t>[</a:t>
            </a:r>
            <a:r>
              <a:rPr lang="en-US" dirty="0" smtClean="0"/>
              <a:t>like hosted virtual machines (VMs), in both </a:t>
            </a:r>
            <a:r>
              <a:rPr lang="en-US" dirty="0" err="1" smtClean="0"/>
              <a:t>IaaS</a:t>
            </a:r>
            <a:r>
              <a:rPr lang="en-US" dirty="0" smtClean="0"/>
              <a:t> and </a:t>
            </a:r>
            <a:r>
              <a:rPr lang="en-US" dirty="0" err="1" smtClean="0"/>
              <a:t>PaaS</a:t>
            </a:r>
            <a:r>
              <a:rPr lang="en-US" dirty="0" smtClean="0"/>
              <a:t> modes], </a:t>
            </a:r>
            <a:r>
              <a:rPr lang="en-US" b="1" dirty="0" smtClean="0"/>
              <a:t>SQL</a:t>
            </a:r>
            <a:r>
              <a:rPr lang="en-US" dirty="0" smtClean="0"/>
              <a:t> and </a:t>
            </a:r>
            <a:r>
              <a:rPr lang="en-US" b="1" dirty="0" err="1" smtClean="0"/>
              <a:t>NoSQL</a:t>
            </a:r>
            <a:r>
              <a:rPr lang="en-US" dirty="0" smtClean="0"/>
              <a:t> database services, </a:t>
            </a:r>
            <a:r>
              <a:rPr lang="en-US" b="1" dirty="0" smtClean="0"/>
              <a:t>file storage </a:t>
            </a:r>
            <a:r>
              <a:rPr lang="en-US" dirty="0" smtClean="0"/>
              <a:t>services, </a:t>
            </a:r>
            <a:r>
              <a:rPr lang="en-US" b="1" dirty="0" smtClean="0"/>
              <a:t>messaging</a:t>
            </a:r>
            <a:r>
              <a:rPr lang="en-US" dirty="0" smtClean="0"/>
              <a:t>, </a:t>
            </a:r>
            <a:r>
              <a:rPr lang="en-US" b="1" dirty="0" smtClean="0"/>
              <a:t>DNS</a:t>
            </a:r>
            <a:r>
              <a:rPr lang="en-US" dirty="0" smtClean="0"/>
              <a:t>, </a:t>
            </a:r>
            <a:r>
              <a:rPr lang="en-US" b="1" dirty="0" smtClean="0"/>
              <a:t>management</a:t>
            </a:r>
            <a:r>
              <a:rPr lang="en-US" dirty="0" smtClean="0"/>
              <a:t>, etc.</a:t>
            </a:r>
            <a:endParaRPr lang="en-US" dirty="0"/>
          </a:p>
          <a:p>
            <a:pPr marL="514350" indent="-514350">
              <a:buFont typeface="+mj-lt"/>
              <a:buAutoNum type="arabicPeriod"/>
            </a:pPr>
            <a:r>
              <a:rPr lang="en-US" dirty="0" smtClean="0">
                <a:sym typeface="Wingdings" pitchFamily="2" charset="2"/>
              </a:rPr>
              <a:t>You are interested in understanding </a:t>
            </a:r>
            <a:r>
              <a:rPr lang="en-US" b="1" i="1" dirty="0" smtClean="0">
                <a:sym typeface="Wingdings" pitchFamily="2" charset="2"/>
              </a:rPr>
              <a:t>cloud-native applications</a:t>
            </a:r>
            <a:r>
              <a:rPr lang="en-US" dirty="0" smtClean="0">
                <a:sym typeface="Wingdings" pitchFamily="2" charset="2"/>
              </a:rPr>
              <a:t> and why that’s better than deploying my old-school app to the cloud “as is”</a:t>
            </a:r>
            <a:endParaRPr lang="en-US" b="1" i="1" dirty="0" smtClean="0">
              <a:sym typeface="Wingdings" pitchFamily="2" charset="2"/>
            </a:endParaRPr>
          </a:p>
        </p:txBody>
      </p:sp>
    </p:spTree>
    <p:extLst>
      <p:ext uri="{BB962C8B-B14F-4D97-AF65-F5344CB8AC3E}">
        <p14:creationId xmlns:p14="http://schemas.microsoft.com/office/powerpoint/2010/main" val="2961112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Roadmap for rest of talk…   …</a:t>
            </a:r>
            <a:endParaRPr lang="en-US"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dirty="0" smtClean="0"/>
              <a:t>Overview of Windows Azure Platform</a:t>
            </a:r>
          </a:p>
          <a:p>
            <a:pPr marL="914400" lvl="1" indent="-514350">
              <a:buFont typeface="Wingdings" pitchFamily="2" charset="2"/>
              <a:buChar char="Ø"/>
            </a:pPr>
            <a:r>
              <a:rPr lang="en-US" dirty="0" smtClean="0"/>
              <a:t>Multiple programming models</a:t>
            </a:r>
          </a:p>
          <a:p>
            <a:pPr marL="514350" indent="-514350">
              <a:buFont typeface="+mj-lt"/>
              <a:buAutoNum type="arabicPeriod"/>
            </a:pPr>
            <a:r>
              <a:rPr lang="en-US" dirty="0" smtClean="0"/>
              <a:t>Selectively dig into newer areas</a:t>
            </a:r>
          </a:p>
          <a:p>
            <a:pPr marL="514350" indent="-514350">
              <a:buFont typeface="+mj-lt"/>
              <a:buAutoNum type="arabicPeriod"/>
            </a:pPr>
            <a:r>
              <a:rPr lang="en-US" dirty="0" smtClean="0"/>
              <a:t>Decide on other topics on the fly </a:t>
            </a:r>
            <a:r>
              <a:rPr lang="en-US" dirty="0" smtClean="0">
                <a:sym typeface="Wingdings" pitchFamily="2" charset="2"/>
              </a:rPr>
              <a:t></a:t>
            </a:r>
            <a:endParaRPr lang="en-US" dirty="0" smtClean="0"/>
          </a:p>
          <a:p>
            <a:endParaRPr lang="en-US" dirty="0" smtClean="0"/>
          </a:p>
          <a:p>
            <a:r>
              <a:rPr lang="en-US" dirty="0" smtClean="0"/>
              <a:t>Q&amp;A during talk is okay (time permitting)</a:t>
            </a:r>
          </a:p>
          <a:p>
            <a:r>
              <a:rPr lang="en-US" dirty="0" smtClean="0"/>
              <a:t>Q&amp;A at end with any remaining time</a:t>
            </a:r>
          </a:p>
          <a:p>
            <a:r>
              <a:rPr lang="en-US" dirty="0" smtClean="0"/>
              <a:t>Okay to reach out through email or twitter</a:t>
            </a:r>
          </a:p>
        </p:txBody>
      </p:sp>
      <p:pic>
        <p:nvPicPr>
          <p:cNvPr id="2050" name="Picture 2" descr="C:\Program Files (x86)\Microsoft Office\MEDIA\CAGCAT10\j0212957.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189028">
            <a:off x="7178519" y="228350"/>
            <a:ext cx="2220237" cy="13940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flipH="1">
            <a:off x="-74392" y="4279977"/>
            <a:ext cx="640973" cy="1446550"/>
          </a:xfrm>
          <a:prstGeom prst="rect">
            <a:avLst/>
          </a:prstGeom>
          <a:noFill/>
        </p:spPr>
        <p:txBody>
          <a:bodyPr wrap="square" rtlCol="0">
            <a:spAutoFit/>
          </a:bodyPr>
          <a:lstStyle/>
          <a:p>
            <a:r>
              <a:rPr lang="en-US" sz="8800" dirty="0">
                <a:solidFill>
                  <a:srgbClr val="00B050"/>
                </a:solidFill>
              </a:rPr>
              <a:t>?</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4821" y="2048165"/>
            <a:ext cx="686278" cy="546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03654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Windows Azure Portal</a:t>
            </a:r>
            <a:endParaRPr lang="en-US" dirty="0"/>
          </a:p>
        </p:txBody>
      </p:sp>
      <p:sp>
        <p:nvSpPr>
          <p:cNvPr id="3" name="Content Placeholder 2"/>
          <p:cNvSpPr>
            <a:spLocks noGrp="1"/>
          </p:cNvSpPr>
          <p:nvPr>
            <p:ph idx="1"/>
          </p:nvPr>
        </p:nvSpPr>
        <p:spPr>
          <a:xfrm>
            <a:off x="0" y="1600206"/>
            <a:ext cx="9144000" cy="4525963"/>
          </a:xfrm>
        </p:spPr>
        <p:txBody>
          <a:bodyPr>
            <a:normAutofit fontScale="92500" lnSpcReduction="20000"/>
          </a:bodyPr>
          <a:lstStyle/>
          <a:p>
            <a:pPr marL="0" indent="0">
              <a:buNone/>
            </a:pPr>
            <a:endParaRPr lang="en-US" sz="4400" dirty="0" smtClean="0">
              <a:hlinkClick r:id="rId2"/>
            </a:endParaRPr>
          </a:p>
          <a:p>
            <a:pPr marL="0" indent="0">
              <a:buNone/>
            </a:pPr>
            <a:r>
              <a:rPr lang="en-US" sz="5800" b="1" dirty="0" smtClean="0"/>
              <a:t>  General information</a:t>
            </a:r>
          </a:p>
          <a:p>
            <a:pPr marL="0" indent="0">
              <a:buNone/>
            </a:pPr>
            <a:r>
              <a:rPr lang="en-US" sz="4400" dirty="0" smtClean="0">
                <a:hlinkClick r:id="rId2"/>
              </a:rPr>
              <a:t>http</a:t>
            </a:r>
            <a:r>
              <a:rPr lang="en-US" sz="4400" dirty="0">
                <a:hlinkClick r:id="rId2"/>
              </a:rPr>
              <a:t>://</a:t>
            </a:r>
            <a:r>
              <a:rPr lang="en-US" sz="4400" dirty="0" smtClean="0">
                <a:hlinkClick r:id="rId2"/>
              </a:rPr>
              <a:t>www.windowsazure.com</a:t>
            </a:r>
            <a:endParaRPr lang="en-US" sz="4400" dirty="0" smtClean="0"/>
          </a:p>
          <a:p>
            <a:pPr marL="0" indent="0">
              <a:buNone/>
            </a:pPr>
            <a:endParaRPr lang="en-US" sz="4400" dirty="0" smtClean="0"/>
          </a:p>
          <a:p>
            <a:pPr marL="0" indent="0">
              <a:buNone/>
            </a:pPr>
            <a:r>
              <a:rPr lang="en-US" sz="5800" b="1" dirty="0" smtClean="0"/>
              <a:t>  Management Portal</a:t>
            </a:r>
          </a:p>
          <a:p>
            <a:pPr marL="0" indent="0">
              <a:buNone/>
            </a:pPr>
            <a:r>
              <a:rPr lang="en-US" sz="4400" dirty="0" smtClean="0">
                <a:hlinkClick r:id="rId3"/>
              </a:rPr>
              <a:t>http://manage.windowsazure.com</a:t>
            </a:r>
            <a:r>
              <a:rPr lang="en-US" sz="4400" dirty="0" smtClean="0"/>
              <a:t> </a:t>
            </a:r>
          </a:p>
          <a:p>
            <a:endParaRPr lang="en-US" dirty="0"/>
          </a:p>
        </p:txBody>
      </p:sp>
    </p:spTree>
    <p:extLst>
      <p:ext uri="{BB962C8B-B14F-4D97-AF65-F5344CB8AC3E}">
        <p14:creationId xmlns:p14="http://schemas.microsoft.com/office/powerpoint/2010/main" val="37509104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The term “cloud” is nebulous…</a:t>
            </a:r>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pPr marL="0" indent="0"/>
            <a:r>
              <a:rPr lang="en-US" i="1" dirty="0" smtClean="0"/>
              <a:t> </a:t>
            </a:r>
            <a:r>
              <a:rPr lang="en-US" sz="6000" i="1" dirty="0" smtClean="0"/>
              <a:t>The definition of “Cloud” </a:t>
            </a:r>
            <a:br>
              <a:rPr lang="en-US" sz="6000" i="1" dirty="0" smtClean="0"/>
            </a:br>
            <a:r>
              <a:rPr lang="en-US" sz="6000" i="1" dirty="0" smtClean="0"/>
              <a:t>is nebulous…</a:t>
            </a:r>
            <a:endParaRPr lang="en-US" sz="6000" i="1" dirty="0"/>
          </a:p>
        </p:txBody>
      </p:sp>
    </p:spTree>
    <p:extLst>
      <p:ext uri="{BB962C8B-B14F-4D97-AF65-F5344CB8AC3E}">
        <p14:creationId xmlns:p14="http://schemas.microsoft.com/office/powerpoint/2010/main" val="29821156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 name="Picture 2" descr="C:\Projects\AzureContentProposal_East\shutterstock_22371964.jpg"/>
          <p:cNvPicPr>
            <a:picLocks noChangeAspect="1" noChangeArrowheads="1"/>
          </p:cNvPicPr>
          <p:nvPr/>
        </p:nvPicPr>
        <p:blipFill>
          <a:blip r:embed="rId2" cstate="print"/>
          <a:srcRect/>
          <a:stretch>
            <a:fillRect/>
          </a:stretch>
        </p:blipFill>
        <p:spPr bwMode="auto">
          <a:xfrm>
            <a:off x="3048000" y="493295"/>
            <a:ext cx="3056021" cy="5507399"/>
          </a:xfrm>
          <a:prstGeom prst="rect">
            <a:avLst/>
          </a:prstGeom>
          <a:noFill/>
        </p:spPr>
      </p:pic>
    </p:spTree>
    <p:extLst>
      <p:ext uri="{BB962C8B-B14F-4D97-AF65-F5344CB8AC3E}">
        <p14:creationId xmlns:p14="http://schemas.microsoft.com/office/powerpoint/2010/main" val="24798125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What is different about the cloud?</a:t>
            </a:r>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pPr marL="0" indent="0"/>
            <a:r>
              <a:rPr lang="en-US" dirty="0" smtClean="0"/>
              <a:t>What's different about the cloud?</a:t>
            </a:r>
            <a:endParaRPr lang="en-US" dirty="0"/>
          </a:p>
        </p:txBody>
      </p:sp>
      <p:sp>
        <p:nvSpPr>
          <p:cNvPr id="3" name="TextBox 2"/>
          <p:cNvSpPr txBox="1"/>
          <p:nvPr/>
        </p:nvSpPr>
        <p:spPr>
          <a:xfrm>
            <a:off x="6629400" y="3363684"/>
            <a:ext cx="3958435" cy="830997"/>
          </a:xfrm>
          <a:prstGeom prst="rect">
            <a:avLst/>
          </a:prstGeom>
          <a:noFill/>
        </p:spPr>
        <p:txBody>
          <a:bodyPr wrap="square" rtlCol="0">
            <a:spAutoFit/>
          </a:bodyPr>
          <a:lstStyle/>
          <a:p>
            <a:r>
              <a:rPr lang="en-US" sz="4800" dirty="0" smtClean="0">
                <a:latin typeface="Script MT Bold" pitchFamily="66" charset="0"/>
              </a:rPr>
              <a:t>^</a:t>
            </a:r>
            <a:endParaRPr lang="en-US" sz="4800" dirty="0">
              <a:latin typeface="Script MT Bold" pitchFamily="66" charset="0"/>
            </a:endParaRPr>
          </a:p>
        </p:txBody>
      </p:sp>
      <p:sp>
        <p:nvSpPr>
          <p:cNvPr id="6" name="TextBox 5"/>
          <p:cNvSpPr txBox="1"/>
          <p:nvPr/>
        </p:nvSpPr>
        <p:spPr>
          <a:xfrm rot="20148190">
            <a:off x="6522396" y="1934519"/>
            <a:ext cx="3958435" cy="646331"/>
          </a:xfrm>
          <a:prstGeom prst="rect">
            <a:avLst/>
          </a:prstGeom>
          <a:noFill/>
        </p:spPr>
        <p:txBody>
          <a:bodyPr wrap="square" rtlCol="0">
            <a:spAutoFit/>
          </a:bodyPr>
          <a:lstStyle/>
          <a:p>
            <a:r>
              <a:rPr lang="en-US" sz="3600" dirty="0" smtClean="0">
                <a:latin typeface="Script MT Bold" pitchFamily="66" charset="0"/>
              </a:rPr>
              <a:t>public</a:t>
            </a:r>
            <a:endParaRPr lang="en-US" sz="3600" dirty="0">
              <a:latin typeface="Script MT Bold" pitchFamily="66" charset="0"/>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1" y="788592"/>
            <a:ext cx="2043692" cy="1627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36961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NIST Terminology</a:t>
            </a:r>
            <a:endParaRPr lang="en-US" dirty="0"/>
          </a:p>
        </p:txBody>
      </p:sp>
      <p:sp>
        <p:nvSpPr>
          <p:cNvPr id="3" name="Content Placeholder 2"/>
          <p:cNvSpPr>
            <a:spLocks noGrp="1"/>
          </p:cNvSpPr>
          <p:nvPr>
            <p:ph idx="1"/>
          </p:nvPr>
        </p:nvSpPr>
        <p:spPr>
          <a:xfrm>
            <a:off x="-299920" y="2513691"/>
            <a:ext cx="8229600" cy="2742279"/>
          </a:xfrm>
        </p:spPr>
        <p:txBody>
          <a:bodyPr>
            <a:normAutofit/>
          </a:bodyPr>
          <a:lstStyle/>
          <a:p>
            <a:endParaRPr lang="en-US" dirty="0" smtClean="0"/>
          </a:p>
          <a:p>
            <a:r>
              <a:rPr lang="en-US" dirty="0" err="1" smtClean="0"/>
              <a:t>SaaS</a:t>
            </a:r>
            <a:r>
              <a:rPr lang="en-US" dirty="0" smtClean="0"/>
              <a:t> = Software as a Service (BYO users)</a:t>
            </a:r>
          </a:p>
          <a:p>
            <a:r>
              <a:rPr lang="en-US" dirty="0" err="1" smtClean="0"/>
              <a:t>PaaS</a:t>
            </a:r>
            <a:r>
              <a:rPr lang="en-US" dirty="0" smtClean="0"/>
              <a:t> = </a:t>
            </a:r>
            <a:r>
              <a:rPr lang="en-US" dirty="0" err="1" smtClean="0"/>
              <a:t>Plaform</a:t>
            </a:r>
            <a:r>
              <a:rPr lang="en-US" dirty="0" smtClean="0"/>
              <a:t> as a Service (BYO apps)</a:t>
            </a:r>
          </a:p>
          <a:p>
            <a:r>
              <a:rPr lang="en-US" dirty="0" err="1" smtClean="0"/>
              <a:t>IaaS</a:t>
            </a:r>
            <a:r>
              <a:rPr lang="en-US" dirty="0" smtClean="0"/>
              <a:t> = Infrastructure as a Service (BYO VMs)</a:t>
            </a:r>
            <a:endParaRPr lang="en-US" dirty="0"/>
          </a:p>
        </p:txBody>
      </p:sp>
      <p:sp>
        <p:nvSpPr>
          <p:cNvPr id="4" name="TextBox 3"/>
          <p:cNvSpPr txBox="1"/>
          <p:nvPr/>
        </p:nvSpPr>
        <p:spPr>
          <a:xfrm>
            <a:off x="6703465" y="1938052"/>
            <a:ext cx="1794081"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Simplicity</a:t>
            </a:r>
            <a:endParaRPr lang="en-US" dirty="0">
              <a:effectLst>
                <a:outerShdw blurRad="38100" dist="38100" dir="2700000" algn="tl">
                  <a:srgbClr val="000000">
                    <a:alpha val="43137"/>
                  </a:srgbClr>
                </a:outerShdw>
              </a:effectLst>
            </a:endParaRPr>
          </a:p>
        </p:txBody>
      </p:sp>
      <p:sp>
        <p:nvSpPr>
          <p:cNvPr id="5" name="Up-Down Arrow 4"/>
          <p:cNvSpPr/>
          <p:nvPr/>
        </p:nvSpPr>
        <p:spPr>
          <a:xfrm>
            <a:off x="7312455" y="2820010"/>
            <a:ext cx="608990" cy="2131465"/>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694248" y="5255970"/>
            <a:ext cx="2053960"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Complexity</a:t>
            </a:r>
            <a:endParaRPr lang="en-US" dirty="0">
              <a:effectLst>
                <a:outerShdw blurRad="38100" dist="38100" dir="2700000" algn="tl">
                  <a:srgbClr val="000000">
                    <a:alpha val="43137"/>
                  </a:srgbClr>
                </a:outerShdw>
              </a:effectLst>
            </a:endParaRPr>
          </a:p>
        </p:txBody>
      </p:sp>
      <p:sp>
        <p:nvSpPr>
          <p:cNvPr id="7" name="TextBox 6"/>
          <p:cNvSpPr txBox="1"/>
          <p:nvPr/>
        </p:nvSpPr>
        <p:spPr>
          <a:xfrm>
            <a:off x="6840121" y="5770405"/>
            <a:ext cx="1762214"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Flexibility</a:t>
            </a:r>
            <a:endParaRPr lang="en-US" dirty="0">
              <a:effectLst>
                <a:outerShdw blurRad="38100" dist="38100" dir="2700000" algn="tl">
                  <a:srgbClr val="000000">
                    <a:alpha val="43137"/>
                  </a:srgbClr>
                </a:outerShdw>
              </a:effectLst>
            </a:endParaRPr>
          </a:p>
        </p:txBody>
      </p:sp>
      <p:sp>
        <p:nvSpPr>
          <p:cNvPr id="8" name="TextBox 7"/>
          <p:cNvSpPr txBox="1"/>
          <p:nvPr/>
        </p:nvSpPr>
        <p:spPr>
          <a:xfrm>
            <a:off x="6853305" y="1392089"/>
            <a:ext cx="1425390"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Rigidity</a:t>
            </a:r>
            <a:endParaRPr lang="en-US" dirty="0">
              <a:effectLst>
                <a:outerShdw blurRad="38100" dist="38100" dir="2700000" algn="tl">
                  <a:srgbClr val="000000">
                    <a:alpha val="43137"/>
                  </a:srgbClr>
                </a:outerShdw>
              </a:effectLst>
            </a:endParaRPr>
          </a:p>
        </p:txBody>
      </p:sp>
      <p:sp>
        <p:nvSpPr>
          <p:cNvPr id="9" name="TextBox 8"/>
          <p:cNvSpPr txBox="1"/>
          <p:nvPr/>
        </p:nvSpPr>
        <p:spPr>
          <a:xfrm>
            <a:off x="6867280" y="835855"/>
            <a:ext cx="1429622"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Power?</a:t>
            </a:r>
            <a:endParaRPr lang="en-US" dirty="0">
              <a:effectLst>
                <a:outerShdw blurRad="38100" dist="38100" dir="2700000" algn="tl">
                  <a:srgbClr val="000000">
                    <a:alpha val="43137"/>
                  </a:srgbClr>
                </a:outerShdw>
              </a:effectLst>
            </a:endParaRPr>
          </a:p>
        </p:txBody>
      </p:sp>
      <p:sp>
        <p:nvSpPr>
          <p:cNvPr id="10" name="TextBox 9"/>
          <p:cNvSpPr txBox="1"/>
          <p:nvPr/>
        </p:nvSpPr>
        <p:spPr>
          <a:xfrm>
            <a:off x="6934873" y="6273225"/>
            <a:ext cx="1429622"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Power?</a:t>
            </a:r>
            <a:endParaRPr lang="en-US" dirty="0">
              <a:effectLst>
                <a:outerShdw blurRad="38100" dist="38100" dir="2700000" algn="tl">
                  <a:srgbClr val="000000">
                    <a:alpha val="43137"/>
                  </a:srgbClr>
                </a:outerShdw>
              </a:effectLst>
            </a:endParaRPr>
          </a:p>
        </p:txBody>
      </p:sp>
      <p:sp>
        <p:nvSpPr>
          <p:cNvPr id="11" name="Rectangle 10"/>
          <p:cNvSpPr/>
          <p:nvPr/>
        </p:nvSpPr>
        <p:spPr>
          <a:xfrm>
            <a:off x="-39756" y="6526705"/>
            <a:ext cx="6544236" cy="369332"/>
          </a:xfrm>
          <a:prstGeom prst="rect">
            <a:avLst/>
          </a:prstGeom>
        </p:spPr>
        <p:txBody>
          <a:bodyPr wrap="square">
            <a:spAutoFit/>
          </a:bodyPr>
          <a:lstStyle/>
          <a:p>
            <a:r>
              <a:rPr lang="en-US" dirty="0"/>
              <a:t>http://csrc.nist.gov/publications/nistpubs/800-145/SP800-145.pdf</a:t>
            </a:r>
          </a:p>
        </p:txBody>
      </p:sp>
    </p:spTree>
    <p:extLst>
      <p:ext uri="{BB962C8B-B14F-4D97-AF65-F5344CB8AC3E}">
        <p14:creationId xmlns:p14="http://schemas.microsoft.com/office/powerpoint/2010/main" val="2166192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P spid="8" grpId="0"/>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Windows Azure Model(s)</a:t>
            </a:r>
            <a:endParaRPr lang="en-US" dirty="0"/>
          </a:p>
        </p:txBody>
      </p:sp>
      <p:sp>
        <p:nvSpPr>
          <p:cNvPr id="3" name="Content Placeholder 2"/>
          <p:cNvSpPr>
            <a:spLocks noGrp="1"/>
          </p:cNvSpPr>
          <p:nvPr>
            <p:ph idx="1"/>
          </p:nvPr>
        </p:nvSpPr>
        <p:spPr/>
        <p:txBody>
          <a:bodyPr/>
          <a:lstStyle/>
          <a:p>
            <a:r>
              <a:rPr lang="en-US" dirty="0" smtClean="0"/>
              <a:t>Cloud Services (most </a:t>
            </a:r>
            <a:r>
              <a:rPr lang="en-US" i="1" dirty="0" smtClean="0"/>
              <a:t>cloud-native</a:t>
            </a:r>
            <a:r>
              <a:rPr lang="en-US" dirty="0" smtClean="0"/>
              <a:t>)</a:t>
            </a:r>
          </a:p>
          <a:p>
            <a:r>
              <a:rPr lang="en-US" dirty="0" smtClean="0"/>
              <a:t>Windows Azure Web Sites (simplest)</a:t>
            </a:r>
          </a:p>
          <a:p>
            <a:r>
              <a:rPr lang="en-US" dirty="0" smtClean="0"/>
              <a:t>Virtual Machines (most familiar)</a:t>
            </a:r>
          </a:p>
          <a:p>
            <a:r>
              <a:rPr lang="en-US" dirty="0" smtClean="0"/>
              <a:t>Services (SOA)</a:t>
            </a:r>
          </a:p>
          <a:p>
            <a:r>
              <a:rPr lang="en-US" dirty="0" smtClean="0"/>
              <a:t>Hybrid &amp; Pure-Public Cloud </a:t>
            </a:r>
          </a:p>
          <a:p>
            <a:r>
              <a:rPr lang="en-US" dirty="0" err="1" smtClean="0"/>
              <a:t>Dev</a:t>
            </a:r>
            <a:r>
              <a:rPr lang="en-US" dirty="0" smtClean="0"/>
              <a:t>/Test &amp; Production</a:t>
            </a:r>
          </a:p>
          <a:p>
            <a:r>
              <a:rPr lang="en-US" dirty="0" smtClean="0"/>
              <a:t>High automation (</a:t>
            </a:r>
            <a:r>
              <a:rPr lang="en-US" dirty="0" err="1" smtClean="0"/>
              <a:t>WazOps</a:t>
            </a:r>
            <a:r>
              <a:rPr lang="en-US" smtClean="0"/>
              <a:t>, CI, CD)</a:t>
            </a:r>
            <a:endParaRPr lang="en-US" dirty="0"/>
          </a:p>
        </p:txBody>
      </p:sp>
    </p:spTree>
    <p:extLst>
      <p:ext uri="{BB962C8B-B14F-4D97-AF65-F5344CB8AC3E}">
        <p14:creationId xmlns:p14="http://schemas.microsoft.com/office/powerpoint/2010/main" val="32857406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Integrated Surface Area</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873" y="1606300"/>
            <a:ext cx="8908256" cy="5095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526834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299011"/>
            <a:ext cx="8229600" cy="6046614"/>
          </a:xfrm>
        </p:spPr>
        <p:txBody>
          <a:bodyPr anchor="ctr">
            <a:normAutofit/>
          </a:bodyPr>
          <a:lstStyle/>
          <a:p>
            <a:pPr marL="0" indent="0" algn="ctr">
              <a:buNone/>
            </a:pPr>
            <a:r>
              <a:rPr lang="en-US" sz="16600" dirty="0" smtClean="0"/>
              <a:t>POSTER</a:t>
            </a:r>
            <a:endParaRPr lang="en-US" sz="16600" dirty="0"/>
          </a:p>
        </p:txBody>
      </p:sp>
    </p:spTree>
    <p:extLst>
      <p:ext uri="{BB962C8B-B14F-4D97-AF65-F5344CB8AC3E}">
        <p14:creationId xmlns:p14="http://schemas.microsoft.com/office/powerpoint/2010/main" val="20539168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299011"/>
            <a:ext cx="8229600" cy="6046614"/>
          </a:xfrm>
        </p:spPr>
        <p:txBody>
          <a:bodyPr anchor="ctr">
            <a:normAutofit/>
          </a:bodyPr>
          <a:lstStyle/>
          <a:p>
            <a:pPr marL="0" indent="0" algn="ctr">
              <a:buNone/>
            </a:pPr>
            <a:r>
              <a:rPr lang="en-US" sz="16600" dirty="0" smtClean="0"/>
              <a:t>PORTAL</a:t>
            </a:r>
            <a:endParaRPr lang="en-US" sz="16600" dirty="0"/>
          </a:p>
        </p:txBody>
      </p:sp>
    </p:spTree>
    <p:extLst>
      <p:ext uri="{BB962C8B-B14F-4D97-AF65-F5344CB8AC3E}">
        <p14:creationId xmlns:p14="http://schemas.microsoft.com/office/powerpoint/2010/main" val="6716183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What is different about the cloud?</a:t>
            </a:r>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pPr marL="0" indent="0"/>
            <a:r>
              <a:rPr lang="en-US" dirty="0" smtClean="0"/>
              <a:t>What's different about the cloud?</a:t>
            </a:r>
            <a:endParaRPr lang="en-US" dirty="0"/>
          </a:p>
        </p:txBody>
      </p:sp>
      <p:sp>
        <p:nvSpPr>
          <p:cNvPr id="3" name="TextBox 2"/>
          <p:cNvSpPr txBox="1"/>
          <p:nvPr/>
        </p:nvSpPr>
        <p:spPr>
          <a:xfrm>
            <a:off x="6629400" y="3363684"/>
            <a:ext cx="3958435" cy="830997"/>
          </a:xfrm>
          <a:prstGeom prst="rect">
            <a:avLst/>
          </a:prstGeom>
          <a:noFill/>
        </p:spPr>
        <p:txBody>
          <a:bodyPr wrap="square" rtlCol="0">
            <a:spAutoFit/>
          </a:bodyPr>
          <a:lstStyle/>
          <a:p>
            <a:r>
              <a:rPr lang="en-US" sz="4800" dirty="0" smtClean="0">
                <a:latin typeface="Script MT Bold" pitchFamily="66" charset="0"/>
              </a:rPr>
              <a:t>^</a:t>
            </a:r>
            <a:endParaRPr lang="en-US" sz="4800" dirty="0">
              <a:latin typeface="Script MT Bold" pitchFamily="66" charset="0"/>
            </a:endParaRPr>
          </a:p>
        </p:txBody>
      </p:sp>
      <p:sp>
        <p:nvSpPr>
          <p:cNvPr id="6" name="TextBox 5"/>
          <p:cNvSpPr txBox="1"/>
          <p:nvPr/>
        </p:nvSpPr>
        <p:spPr>
          <a:xfrm rot="20148190">
            <a:off x="6522396" y="1934519"/>
            <a:ext cx="3958435" cy="646331"/>
          </a:xfrm>
          <a:prstGeom prst="rect">
            <a:avLst/>
          </a:prstGeom>
          <a:noFill/>
        </p:spPr>
        <p:txBody>
          <a:bodyPr wrap="square" rtlCol="0">
            <a:spAutoFit/>
          </a:bodyPr>
          <a:lstStyle/>
          <a:p>
            <a:r>
              <a:rPr lang="en-US" sz="3600" dirty="0" smtClean="0">
                <a:latin typeface="Script MT Bold" pitchFamily="66" charset="0"/>
              </a:rPr>
              <a:t>public</a:t>
            </a:r>
            <a:endParaRPr lang="en-US" sz="3600" dirty="0">
              <a:latin typeface="Script MT Bold" pitchFamily="66" charset="0"/>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1" y="788592"/>
            <a:ext cx="2043692" cy="1627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92547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5400000">
            <a:off x="4006242" y="2110393"/>
            <a:ext cx="8382000" cy="666385"/>
          </a:xfrm>
        </p:spPr>
        <p:txBody>
          <a:bodyPr>
            <a:normAutofit fontScale="90000"/>
          </a:bodyPr>
          <a:lstStyle/>
          <a:p>
            <a:r>
              <a:rPr lang="en-US" dirty="0" smtClean="0"/>
              <a:t>1/9</a:t>
            </a:r>
            <a:r>
              <a:rPr lang="en-US" baseline="30000" dirty="0" smtClean="0"/>
              <a:t>th</a:t>
            </a:r>
            <a:r>
              <a:rPr lang="en-US" dirty="0" smtClean="0"/>
              <a:t> above water</a:t>
            </a:r>
            <a:endParaRPr lang="en-US" dirty="0"/>
          </a:p>
        </p:txBody>
      </p:sp>
      <p:sp>
        <p:nvSpPr>
          <p:cNvPr id="4" name="AutoShape 2" descr="https://encrypted-tbn1.google.com/images?q=tbn:ANd9GcRZ7OtOPzqiRZKzUrrSnslC0eG2oZtkprNT5899obyjAVsCQ2zNBkBBUSYN"/>
          <p:cNvSpPr>
            <a:spLocks noChangeAspect="1" noChangeArrowheads="1"/>
          </p:cNvSpPr>
          <p:nvPr/>
        </p:nvSpPr>
        <p:spPr bwMode="auto">
          <a:xfrm>
            <a:off x="63500" y="-912813"/>
            <a:ext cx="1295400" cy="18764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0" name="Picture 2" descr="http://upload.wikimedia.org/wikipedia/commons/a/ac/Iceber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193" y="-1747415"/>
            <a:ext cx="6488115" cy="943934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398970" y="178783"/>
            <a:ext cx="1499128" cy="1569660"/>
          </a:xfrm>
          <a:prstGeom prst="rect">
            <a:avLst/>
          </a:prstGeom>
          <a:noFill/>
        </p:spPr>
        <p:txBody>
          <a:bodyPr wrap="none" rtlCol="0">
            <a:spAutoFit/>
          </a:bodyPr>
          <a:lstStyle/>
          <a:p>
            <a:r>
              <a:rPr lang="en-US" sz="9600" dirty="0" smtClean="0">
                <a:sym typeface="Wingdings" pitchFamily="2" charset="2"/>
              </a:rPr>
              <a:t></a:t>
            </a:r>
            <a:endParaRPr lang="en-US" sz="9600" dirty="0"/>
          </a:p>
        </p:txBody>
      </p:sp>
      <p:sp>
        <p:nvSpPr>
          <p:cNvPr id="6" name="Title 1"/>
          <p:cNvSpPr txBox="1">
            <a:spLocks/>
          </p:cNvSpPr>
          <p:nvPr/>
        </p:nvSpPr>
        <p:spPr>
          <a:xfrm>
            <a:off x="608990" y="5255970"/>
            <a:ext cx="5180990" cy="1522475"/>
          </a:xfrm>
          <a:prstGeom prst="rect">
            <a:avLst/>
          </a:prstGeom>
          <a:solidFill>
            <a:srgbClr val="FFFF00"/>
          </a:solidFill>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          TTM &amp;</a:t>
            </a:r>
          </a:p>
          <a:p>
            <a:r>
              <a:rPr lang="en-US" dirty="0" smtClean="0"/>
              <a:t>           Sleeping well</a:t>
            </a:r>
            <a:endParaRPr lang="en-US" dirty="0"/>
          </a:p>
        </p:txBody>
      </p:sp>
      <p:sp>
        <p:nvSpPr>
          <p:cNvPr id="8" name="Title 1"/>
          <p:cNvSpPr txBox="1">
            <a:spLocks/>
          </p:cNvSpPr>
          <p:nvPr/>
        </p:nvSpPr>
        <p:spPr>
          <a:xfrm>
            <a:off x="1527050" y="5255968"/>
            <a:ext cx="913485" cy="1522475"/>
          </a:xfrm>
          <a:prstGeom prst="rect">
            <a:avLst/>
          </a:prstGeom>
          <a:solidFill>
            <a:srgbClr val="FFFF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9600" dirty="0" smtClean="0"/>
              <a:t>= </a:t>
            </a:r>
          </a:p>
        </p:txBody>
      </p:sp>
      <p:pic>
        <p:nvPicPr>
          <p:cNvPr id="7" name="Picture 2" descr="http://upload.wikimedia.org/wikipedia/commons/a/ac/Iceber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9243" y="5389022"/>
            <a:ext cx="863563" cy="1256369"/>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6553504" y="5226064"/>
            <a:ext cx="2590495" cy="1522475"/>
          </a:xfrm>
          <a:prstGeom prst="rect">
            <a:avLst/>
          </a:prstGeom>
          <a:solidFill>
            <a:srgbClr val="00B0F0"/>
          </a:solidFill>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6800" dirty="0" smtClean="0"/>
              <a:t>SOA</a:t>
            </a:r>
            <a:endParaRPr lang="en-US" dirty="0"/>
          </a:p>
        </p:txBody>
      </p:sp>
    </p:spTree>
    <p:extLst>
      <p:ext uri="{BB962C8B-B14F-4D97-AF65-F5344CB8AC3E}">
        <p14:creationId xmlns:p14="http://schemas.microsoft.com/office/powerpoint/2010/main" val="41635751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par>
                          <p:cTn id="13" fill="hold">
                            <p:stCondLst>
                              <p:cond delay="0"/>
                            </p:stCondLst>
                            <p:childTnLst>
                              <p:par>
                                <p:cTn id="14" presetID="10"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animBg="1"/>
      <p:bldP spid="8" grpId="0" animBg="1"/>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695"/>
            <a:ext cx="9144000" cy="1143000"/>
          </a:xfrm>
        </p:spPr>
        <p:txBody>
          <a:bodyPr>
            <a:normAutofit/>
          </a:bodyPr>
          <a:lstStyle/>
          <a:p>
            <a:r>
              <a:rPr lang="en-US" b="1" dirty="0" smtClean="0"/>
              <a:t>MTBF                          MTTR</a:t>
            </a:r>
            <a:endParaRPr lang="en-US" b="1" dirty="0"/>
          </a:p>
        </p:txBody>
      </p:sp>
      <p:sp>
        <p:nvSpPr>
          <p:cNvPr id="3" name="Content Placeholder 2"/>
          <p:cNvSpPr>
            <a:spLocks noGrp="1"/>
          </p:cNvSpPr>
          <p:nvPr>
            <p:ph idx="1"/>
          </p:nvPr>
        </p:nvSpPr>
        <p:spPr/>
        <p:txBody>
          <a:bodyPr/>
          <a:lstStyle/>
          <a:p>
            <a:pPr marL="0" indent="0">
              <a:buNone/>
            </a:pPr>
            <a:endParaRPr lang="en-US" dirty="0"/>
          </a:p>
        </p:txBody>
      </p:sp>
      <p:pic>
        <p:nvPicPr>
          <p:cNvPr id="2050" name="Picture 2" descr="http://getfile0.posterous.com/getfile/files.posterous.com/wilderclan/9slgzMZFbOHpfYO1pvS5rBaoZZf3iIw075HYjd8MZq0XNtP7RqxsSlXD6F8X/2image.jpeg.scaled.1000.jpg">
            <a:hlinkClick r:id=""/>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5143"/>
            <a:ext cx="4571999" cy="612048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1145142"/>
            <a:ext cx="7648619" cy="5712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1"/>
          <p:cNvSpPr txBox="1">
            <a:spLocks/>
          </p:cNvSpPr>
          <p:nvPr/>
        </p:nvSpPr>
        <p:spPr>
          <a:xfrm>
            <a:off x="3998226" y="5255970"/>
            <a:ext cx="5180990" cy="1522475"/>
          </a:xfrm>
          <a:prstGeom prst="rect">
            <a:avLst/>
          </a:prstGeom>
          <a:solidFill>
            <a:srgbClr val="FFFF00"/>
          </a:solidFill>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commodity </a:t>
            </a:r>
            <a:r>
              <a:rPr lang="en-US" dirty="0"/>
              <a:t>hardware </a:t>
            </a:r>
            <a:endParaRPr lang="en-US" dirty="0" smtClean="0"/>
          </a:p>
          <a:p>
            <a:r>
              <a:rPr lang="en-US" dirty="0" smtClean="0"/>
              <a:t>+ </a:t>
            </a:r>
            <a:r>
              <a:rPr lang="en-US" dirty="0"/>
              <a:t>multitenant </a:t>
            </a:r>
            <a:r>
              <a:rPr lang="en-US" dirty="0" smtClean="0"/>
              <a:t>services</a:t>
            </a:r>
          </a:p>
          <a:p>
            <a:r>
              <a:rPr lang="en-US" dirty="0" smtClean="0"/>
              <a:t>= cost-efficient cloud</a:t>
            </a:r>
            <a:endParaRPr lang="en-US" dirty="0"/>
          </a:p>
        </p:txBody>
      </p:sp>
      <p:sp>
        <p:nvSpPr>
          <p:cNvPr id="8" name="Title 1"/>
          <p:cNvSpPr txBox="1">
            <a:spLocks/>
          </p:cNvSpPr>
          <p:nvPr/>
        </p:nvSpPr>
        <p:spPr>
          <a:xfrm>
            <a:off x="4002801" y="3429000"/>
            <a:ext cx="5180990" cy="1522475"/>
          </a:xfrm>
          <a:prstGeom prst="rect">
            <a:avLst/>
          </a:prstGeom>
          <a:solidFill>
            <a:srgbClr val="FFFF00"/>
          </a:solidFill>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failure is routine</a:t>
            </a:r>
          </a:p>
          <a:p>
            <a:r>
              <a:rPr lang="en-US" dirty="0" smtClean="0"/>
              <a:t>(so you better be good at handling it)</a:t>
            </a:r>
            <a:endParaRPr lang="en-US" dirty="0"/>
          </a:p>
        </p:txBody>
      </p:sp>
      <p:sp>
        <p:nvSpPr>
          <p:cNvPr id="9" name="Title 1"/>
          <p:cNvSpPr txBox="1">
            <a:spLocks/>
          </p:cNvSpPr>
          <p:nvPr/>
        </p:nvSpPr>
        <p:spPr>
          <a:xfrm>
            <a:off x="4191000" y="1524000"/>
            <a:ext cx="4800600" cy="1674875"/>
          </a:xfrm>
          <a:prstGeom prst="rect">
            <a:avLst/>
          </a:prstGeom>
          <a:solidFill>
            <a:srgbClr val="00B0F0"/>
          </a:solidFill>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Architectural Assumptions</a:t>
            </a:r>
            <a:endParaRPr lang="en-US" dirty="0"/>
          </a:p>
        </p:txBody>
      </p:sp>
    </p:spTree>
    <p:extLst>
      <p:ext uri="{BB962C8B-B14F-4D97-AF65-F5344CB8AC3E}">
        <p14:creationId xmlns:p14="http://schemas.microsoft.com/office/powerpoint/2010/main" val="1717040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158327" y="274638"/>
            <a:ext cx="3985673" cy="2163762"/>
          </a:xfrm>
        </p:spPr>
        <p:txBody>
          <a:bodyPr>
            <a:normAutofit fontScale="90000"/>
          </a:bodyPr>
          <a:lstStyle/>
          <a:p>
            <a:r>
              <a:rPr lang="en-US" sz="4900" b="1" dirty="0" smtClean="0"/>
              <a:t>“</a:t>
            </a:r>
            <a:r>
              <a:rPr lang="en-US" sz="4900" b="1" i="1" dirty="0" smtClean="0"/>
              <a:t>Try not. </a:t>
            </a:r>
            <a:br>
              <a:rPr lang="en-US" sz="4900" b="1" i="1" dirty="0" smtClean="0"/>
            </a:br>
            <a:r>
              <a:rPr lang="en-US" sz="4900" b="1" i="1" dirty="0" smtClean="0"/>
              <a:t>Do, or do not. There is no try.</a:t>
            </a:r>
            <a:r>
              <a:rPr lang="en-US" sz="4900" b="1" dirty="0" smtClean="0"/>
              <a:t>”</a:t>
            </a:r>
            <a:r>
              <a:rPr lang="en-US" dirty="0" smtClean="0"/>
              <a:t/>
            </a:r>
            <a:br>
              <a:rPr lang="en-US" dirty="0" smtClean="0"/>
            </a:br>
            <a:r>
              <a:rPr lang="en-US" dirty="0" smtClean="0"/>
              <a:t>- Yoda</a:t>
            </a:r>
            <a:endParaRPr lang="en-US" dirty="0"/>
          </a:p>
        </p:txBody>
      </p:sp>
      <p:sp>
        <p:nvSpPr>
          <p:cNvPr id="3" name="Content Placeholder 2"/>
          <p:cNvSpPr>
            <a:spLocks noGrp="1"/>
          </p:cNvSpPr>
          <p:nvPr>
            <p:ph idx="1"/>
          </p:nvPr>
        </p:nvSpPr>
        <p:spPr>
          <a:xfrm>
            <a:off x="5158326" y="3200400"/>
            <a:ext cx="3985674" cy="3657600"/>
          </a:xfrm>
        </p:spPr>
        <p:txBody>
          <a:bodyPr>
            <a:normAutofit/>
          </a:bodyPr>
          <a:lstStyle/>
          <a:p>
            <a:pPr marL="0" indent="0">
              <a:buNone/>
            </a:pPr>
            <a:r>
              <a:rPr lang="en-US" b="1" dirty="0" smtClean="0"/>
              <a:t>try</a:t>
            </a:r>
            <a:r>
              <a:rPr lang="en-US" dirty="0" smtClean="0"/>
              <a:t> { </a:t>
            </a:r>
          </a:p>
          <a:p>
            <a:pPr marL="0" indent="0">
              <a:buNone/>
            </a:pPr>
            <a:r>
              <a:rPr lang="en-US" dirty="0"/>
              <a:t> </a:t>
            </a:r>
            <a:r>
              <a:rPr lang="en-US" dirty="0" smtClean="0"/>
              <a:t>  </a:t>
            </a:r>
            <a:r>
              <a:rPr lang="en-US" dirty="0" err="1" smtClean="0"/>
              <a:t>foo.ThisCanThrow</a:t>
            </a:r>
            <a:r>
              <a:rPr lang="en-US" dirty="0" smtClean="0"/>
              <a:t>(); </a:t>
            </a:r>
          </a:p>
          <a:p>
            <a:pPr marL="0" indent="0">
              <a:buNone/>
            </a:pPr>
            <a:r>
              <a:rPr lang="en-US" dirty="0" smtClean="0"/>
              <a:t>}</a:t>
            </a:r>
          </a:p>
          <a:p>
            <a:pPr marL="0" indent="0">
              <a:buNone/>
            </a:pPr>
            <a:r>
              <a:rPr lang="en-US" b="1" dirty="0"/>
              <a:t>c</a:t>
            </a:r>
            <a:r>
              <a:rPr lang="en-US" b="1" dirty="0" smtClean="0"/>
              <a:t>atch</a:t>
            </a:r>
            <a:r>
              <a:rPr lang="en-US" dirty="0" smtClean="0"/>
              <a:t> (Exception ex) {</a:t>
            </a:r>
            <a:br>
              <a:rPr lang="en-US" dirty="0" smtClean="0"/>
            </a:br>
            <a:r>
              <a:rPr lang="en-US" dirty="0" smtClean="0"/>
              <a:t>   // …</a:t>
            </a:r>
            <a:br>
              <a:rPr lang="en-US" dirty="0" smtClean="0"/>
            </a:br>
            <a:r>
              <a:rPr lang="en-US" dirty="0" smtClean="0"/>
              <a:t>}</a:t>
            </a:r>
            <a:endParaRPr lang="en-US" dirty="0"/>
          </a:p>
        </p:txBody>
      </p:sp>
      <p:pic>
        <p:nvPicPr>
          <p:cNvPr id="1026" name="Picture 2" descr="File:Yoda Attack of the Clone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84" y="0"/>
            <a:ext cx="5151401"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rot="19807580">
            <a:off x="0" y="4146376"/>
            <a:ext cx="5180990" cy="1522475"/>
          </a:xfrm>
          <a:prstGeom prst="rect">
            <a:avLst/>
          </a:prstGeom>
          <a:solidFill>
            <a:srgbClr val="FFFF00"/>
          </a:solidFill>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Yoda not a good cloud developer would make</a:t>
            </a:r>
            <a:endParaRPr lang="en-US" dirty="0"/>
          </a:p>
        </p:txBody>
      </p:sp>
    </p:spTree>
    <p:extLst>
      <p:ext uri="{BB962C8B-B14F-4D97-AF65-F5344CB8AC3E}">
        <p14:creationId xmlns:p14="http://schemas.microsoft.com/office/powerpoint/2010/main" val="20823309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4.bp.blogspot.com/-ZQX0zoJao04/UV1_rKurZLI/AAAAAAAAT9M/9fyeJfcyhzc/s320/The+Dude+Sweater+Fil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012"/>
            <a:ext cx="9161678" cy="701441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3505200"/>
            <a:ext cx="8229600" cy="1143000"/>
          </a:xfrm>
        </p:spPr>
        <p:txBody>
          <a:bodyPr>
            <a:normAutofit/>
          </a:bodyPr>
          <a:lstStyle/>
          <a:p>
            <a:r>
              <a:rPr lang="en-US" b="1" dirty="0" smtClean="0"/>
              <a:t> </a:t>
            </a:r>
            <a:endParaRPr lang="en-US" b="1" dirty="0"/>
          </a:p>
        </p:txBody>
      </p:sp>
      <p:sp>
        <p:nvSpPr>
          <p:cNvPr id="5" name="Title 1"/>
          <p:cNvSpPr txBox="1">
            <a:spLocks/>
          </p:cNvSpPr>
          <p:nvPr/>
        </p:nvSpPr>
        <p:spPr>
          <a:xfrm>
            <a:off x="1524000" y="-152400"/>
            <a:ext cx="9144000" cy="1524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t>Loosely Coupled &amp;</a:t>
            </a:r>
          </a:p>
          <a:p>
            <a:r>
              <a:rPr lang="en-US" b="1" dirty="0" smtClean="0"/>
              <a:t>Eventually Consistent</a:t>
            </a:r>
          </a:p>
        </p:txBody>
      </p:sp>
      <p:sp>
        <p:nvSpPr>
          <p:cNvPr id="6" name="Title 1"/>
          <p:cNvSpPr txBox="1">
            <a:spLocks/>
          </p:cNvSpPr>
          <p:nvPr/>
        </p:nvSpPr>
        <p:spPr>
          <a:xfrm>
            <a:off x="6844137" y="274637"/>
            <a:ext cx="2435960" cy="680830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dirty="0"/>
          </a:p>
        </p:txBody>
      </p:sp>
      <p:sp>
        <p:nvSpPr>
          <p:cNvPr id="8" name="Title 1"/>
          <p:cNvSpPr txBox="1">
            <a:spLocks/>
          </p:cNvSpPr>
          <p:nvPr/>
        </p:nvSpPr>
        <p:spPr>
          <a:xfrm>
            <a:off x="5410200" y="5715000"/>
            <a:ext cx="3733800" cy="1141475"/>
          </a:xfrm>
          <a:prstGeom prst="rect">
            <a:avLst/>
          </a:prstGeom>
          <a:solidFill>
            <a:srgbClr val="00B0F0"/>
          </a:solidFill>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Data &amp; Workflow</a:t>
            </a:r>
          </a:p>
          <a:p>
            <a:r>
              <a:rPr lang="en-US" dirty="0" smtClean="0"/>
              <a:t>Architecture </a:t>
            </a:r>
            <a:endParaRPr lang="en-US" dirty="0"/>
          </a:p>
        </p:txBody>
      </p:sp>
    </p:spTree>
    <p:extLst>
      <p:ext uri="{BB962C8B-B14F-4D97-AF65-F5344CB8AC3E}">
        <p14:creationId xmlns:p14="http://schemas.microsoft.com/office/powerpoint/2010/main" val="3167765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4137" y="274637"/>
            <a:ext cx="2435960" cy="6808303"/>
          </a:xfrm>
        </p:spPr>
        <p:txBody>
          <a:bodyPr>
            <a:normAutofit/>
          </a:bodyPr>
          <a:lstStyle/>
          <a:p>
            <a:r>
              <a:rPr lang="en-US" sz="3200" b="1" dirty="0" smtClean="0"/>
              <a:t>This bar is always open</a:t>
            </a:r>
            <a:br>
              <a:rPr lang="en-US" sz="3200" b="1" dirty="0" smtClean="0"/>
            </a:br>
            <a:r>
              <a:rPr lang="en-US" sz="3200" b="1" dirty="0" smtClean="0"/>
              <a:t/>
            </a:r>
            <a:br>
              <a:rPr lang="en-US" sz="3200" b="1" dirty="0" smtClean="0"/>
            </a:br>
            <a:r>
              <a:rPr lang="en-US" sz="3200" b="1" dirty="0" smtClean="0"/>
              <a:t>*and</a:t>
            </a:r>
            <a:r>
              <a:rPr lang="en-US" sz="3200" b="1" dirty="0"/>
              <a:t>* </a:t>
            </a:r>
            <a:r>
              <a:rPr lang="en-US" sz="3200" b="1" dirty="0" smtClean="0"/>
              <a:t/>
            </a:r>
            <a:br>
              <a:rPr lang="en-US" sz="3200" b="1" dirty="0" smtClean="0"/>
            </a:br>
            <a:r>
              <a:rPr lang="en-US" sz="3200" b="1" dirty="0" smtClean="0"/>
              <a:t/>
            </a:r>
            <a:br>
              <a:rPr lang="en-US" sz="3200" b="1" dirty="0" smtClean="0"/>
            </a:br>
            <a:r>
              <a:rPr lang="en-US" sz="3200" b="1" dirty="0" smtClean="0"/>
              <a:t>has </a:t>
            </a:r>
            <a:r>
              <a:rPr lang="en-US" sz="3200" b="1" dirty="0"/>
              <a:t>an </a:t>
            </a:r>
            <a:r>
              <a:rPr lang="en-US" sz="3200" b="1" dirty="0" smtClean="0"/>
              <a:t>API</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10998" y="-1900921"/>
            <a:ext cx="7165031" cy="9592851"/>
          </a:xfrm>
        </p:spPr>
      </p:pic>
      <p:sp>
        <p:nvSpPr>
          <p:cNvPr id="5" name="Title 1"/>
          <p:cNvSpPr txBox="1">
            <a:spLocks/>
          </p:cNvSpPr>
          <p:nvPr/>
        </p:nvSpPr>
        <p:spPr>
          <a:xfrm>
            <a:off x="-1822395" y="4646980"/>
            <a:ext cx="9144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t>Pay by the Drink</a:t>
            </a:r>
          </a:p>
        </p:txBody>
      </p:sp>
      <p:sp>
        <p:nvSpPr>
          <p:cNvPr id="6" name="Title 1"/>
          <p:cNvSpPr txBox="1">
            <a:spLocks/>
          </p:cNvSpPr>
          <p:nvPr/>
        </p:nvSpPr>
        <p:spPr>
          <a:xfrm>
            <a:off x="7010400" y="5562600"/>
            <a:ext cx="2137611" cy="1291389"/>
          </a:xfrm>
          <a:prstGeom prst="rect">
            <a:avLst/>
          </a:prstGeom>
          <a:solidFill>
            <a:srgbClr val="00B0F0"/>
          </a:solidFill>
        </p:spPr>
        <p:txBody>
          <a:bodyPr vert="horz" lIns="91440" tIns="45720" rIns="91440" bIns="45720" rtlCol="0" anchor="ctr">
            <a:normAutofit fontScale="97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8200" b="1" dirty="0" smtClean="0">
                <a:solidFill>
                  <a:srgbClr val="92D050"/>
                </a:solidFill>
              </a:rPr>
              <a:t>$</a:t>
            </a:r>
            <a:endParaRPr lang="en-US" b="1" dirty="0">
              <a:solidFill>
                <a:srgbClr val="92D050"/>
              </a:solidFill>
            </a:endParaRPr>
          </a:p>
        </p:txBody>
      </p:sp>
    </p:spTree>
    <p:extLst>
      <p:ext uri="{BB962C8B-B14F-4D97-AF65-F5344CB8AC3E}">
        <p14:creationId xmlns:p14="http://schemas.microsoft.com/office/powerpoint/2010/main" val="3975713037"/>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7535"/>
            <a:ext cx="8229600" cy="1143000"/>
          </a:xfrm>
        </p:spPr>
        <p:txBody>
          <a:bodyPr>
            <a:normAutofit fontScale="90000"/>
          </a:bodyPr>
          <a:lstStyle/>
          <a:p>
            <a:pPr lvl="1" algn="ctr" rtl="0">
              <a:spcBef>
                <a:spcPct val="0"/>
              </a:spcBef>
            </a:pPr>
            <a:r>
              <a:rPr lang="en-US" sz="102400" dirty="0" smtClean="0">
                <a:solidFill>
                  <a:srgbClr val="00B0F0"/>
                </a:solidFill>
              </a:rPr>
              <a:t>∞</a:t>
            </a:r>
            <a:endParaRPr lang="en-US" sz="102400" dirty="0">
              <a:solidFill>
                <a:srgbClr val="00B0F0"/>
              </a:solidFill>
            </a:endParaRPr>
          </a:p>
        </p:txBody>
      </p:sp>
      <p:sp>
        <p:nvSpPr>
          <p:cNvPr id="3" name="Content Placeholder 2"/>
          <p:cNvSpPr>
            <a:spLocks noGrp="1"/>
          </p:cNvSpPr>
          <p:nvPr>
            <p:ph idx="1"/>
          </p:nvPr>
        </p:nvSpPr>
        <p:spPr>
          <a:xfrm>
            <a:off x="457200" y="3810000"/>
            <a:ext cx="8229600" cy="3229654"/>
          </a:xfrm>
        </p:spPr>
        <p:txBody>
          <a:bodyPr>
            <a:noAutofit/>
          </a:bodyPr>
          <a:lstStyle/>
          <a:p>
            <a:r>
              <a:rPr lang="en-US" sz="3600" dirty="0" smtClean="0"/>
              <a:t>Resource allocation (scaling) is:</a:t>
            </a:r>
          </a:p>
          <a:p>
            <a:pPr lvl="1"/>
            <a:r>
              <a:rPr lang="en-US" sz="3200" dirty="0" smtClean="0"/>
              <a:t>Horizontal</a:t>
            </a:r>
          </a:p>
          <a:p>
            <a:pPr lvl="1"/>
            <a:r>
              <a:rPr lang="en-US" sz="3200" dirty="0" smtClean="0"/>
              <a:t>Bi-directional</a:t>
            </a:r>
          </a:p>
          <a:p>
            <a:pPr lvl="1"/>
            <a:r>
              <a:rPr lang="en-US" sz="3200" dirty="0" smtClean="0"/>
              <a:t>Automatable</a:t>
            </a:r>
          </a:p>
          <a:p>
            <a:pPr marL="0" indent="0">
              <a:buNone/>
            </a:pPr>
            <a:r>
              <a:rPr lang="en-US" sz="3600" dirty="0" smtClean="0"/>
              <a:t>The “illusion </a:t>
            </a:r>
            <a:r>
              <a:rPr lang="en-US" sz="3600" dirty="0"/>
              <a:t>of infinite resources</a:t>
            </a:r>
            <a:r>
              <a:rPr lang="en-US" sz="3600" dirty="0" smtClean="0"/>
              <a:t>”</a:t>
            </a:r>
            <a:endParaRPr lang="en-US" sz="2800" dirty="0" smtClean="0"/>
          </a:p>
        </p:txBody>
      </p:sp>
      <p:sp>
        <p:nvSpPr>
          <p:cNvPr id="4" name="Title 1"/>
          <p:cNvSpPr txBox="1">
            <a:spLocks/>
          </p:cNvSpPr>
          <p:nvPr/>
        </p:nvSpPr>
        <p:spPr>
          <a:xfrm>
            <a:off x="4343400" y="4495800"/>
            <a:ext cx="4800600" cy="1674875"/>
          </a:xfrm>
          <a:prstGeom prst="rect">
            <a:avLst/>
          </a:prstGeom>
          <a:solidFill>
            <a:srgbClr val="00B0F0"/>
          </a:solidFill>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Resource </a:t>
            </a:r>
          </a:p>
          <a:p>
            <a:r>
              <a:rPr lang="en-US" dirty="0" smtClean="0"/>
              <a:t>Allocation</a:t>
            </a:r>
            <a:endParaRPr lang="en-US" dirty="0"/>
          </a:p>
        </p:txBody>
      </p:sp>
    </p:spTree>
    <p:extLst>
      <p:ext uri="{BB962C8B-B14F-4D97-AF65-F5344CB8AC3E}">
        <p14:creationId xmlns:p14="http://schemas.microsoft.com/office/powerpoint/2010/main" val="34298438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223" y="274638"/>
            <a:ext cx="9378446" cy="1143000"/>
          </a:xfrm>
        </p:spPr>
        <p:txBody>
          <a:bodyPr>
            <a:normAutofit fontScale="90000"/>
          </a:bodyPr>
          <a:lstStyle/>
          <a:p>
            <a:r>
              <a:rPr lang="en-US" dirty="0" smtClean="0"/>
              <a:t>Cloud Architecture Patterns book</a:t>
            </a:r>
            <a:br>
              <a:rPr lang="en-US" dirty="0" smtClean="0"/>
            </a:br>
            <a:r>
              <a:rPr lang="en-US" b="1" dirty="0" smtClean="0"/>
              <a:t>Primer Chapters</a:t>
            </a:r>
            <a:endParaRPr lang="en-US" b="1" dirty="0"/>
          </a:p>
        </p:txBody>
      </p:sp>
      <p:sp>
        <p:nvSpPr>
          <p:cNvPr id="3" name="Content Placeholder 2"/>
          <p:cNvSpPr>
            <a:spLocks noGrp="1"/>
          </p:cNvSpPr>
          <p:nvPr>
            <p:ph sz="half" idx="1"/>
          </p:nvPr>
        </p:nvSpPr>
        <p:spPr>
          <a:xfrm>
            <a:off x="403665" y="1600206"/>
            <a:ext cx="8126769" cy="4873744"/>
          </a:xfrm>
        </p:spPr>
        <p:txBody>
          <a:bodyPr>
            <a:normAutofit/>
          </a:bodyPr>
          <a:lstStyle/>
          <a:p>
            <a:pPr marL="742950" indent="-742950">
              <a:buFont typeface="+mj-lt"/>
              <a:buAutoNum type="arabicPeriod"/>
            </a:pPr>
            <a:r>
              <a:rPr lang="en-US" dirty="0" smtClean="0"/>
              <a:t>Scalability</a:t>
            </a:r>
          </a:p>
          <a:p>
            <a:pPr marL="742950" indent="-742950">
              <a:buFont typeface="+mj-lt"/>
              <a:buAutoNum type="arabicPeriod"/>
            </a:pPr>
            <a:r>
              <a:rPr lang="en-US" dirty="0" smtClean="0"/>
              <a:t>Eventual Consistency</a:t>
            </a:r>
          </a:p>
          <a:p>
            <a:pPr marL="742950" indent="-742950">
              <a:buFont typeface="+mj-lt"/>
              <a:buAutoNum type="arabicPeriod"/>
            </a:pPr>
            <a:r>
              <a:rPr lang="en-US" dirty="0" err="1"/>
              <a:t>Multitenancy</a:t>
            </a:r>
            <a:r>
              <a:rPr lang="en-US" dirty="0"/>
              <a:t> and </a:t>
            </a:r>
            <a:r>
              <a:rPr lang="en-US" dirty="0" smtClean="0"/>
              <a:t/>
            </a:r>
            <a:br>
              <a:rPr lang="en-US" dirty="0" smtClean="0"/>
            </a:br>
            <a:r>
              <a:rPr lang="en-US" dirty="0" smtClean="0"/>
              <a:t>Commodity Hardware</a:t>
            </a:r>
          </a:p>
          <a:p>
            <a:pPr marL="742950" indent="-742950">
              <a:buFont typeface="+mj-lt"/>
              <a:buAutoNum type="arabicPeriod"/>
            </a:pPr>
            <a:r>
              <a:rPr lang="en-US" dirty="0" smtClean="0"/>
              <a:t>Network Latency</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0989" y="1925554"/>
            <a:ext cx="3653941" cy="4795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98311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223" y="274638"/>
            <a:ext cx="9378446" cy="1143000"/>
          </a:xfrm>
        </p:spPr>
        <p:txBody>
          <a:bodyPr>
            <a:normAutofit fontScale="90000"/>
          </a:bodyPr>
          <a:lstStyle/>
          <a:p>
            <a:r>
              <a:rPr lang="en-US" dirty="0" smtClean="0"/>
              <a:t>Cloud Architecture Patterns book </a:t>
            </a:r>
            <a:br>
              <a:rPr lang="en-US" dirty="0" smtClean="0"/>
            </a:br>
            <a:r>
              <a:rPr lang="en-US" b="1" dirty="0" smtClean="0"/>
              <a:t>Pattern Chapters</a:t>
            </a:r>
            <a:endParaRPr lang="en-US" b="1" dirty="0"/>
          </a:p>
        </p:txBody>
      </p:sp>
      <p:sp>
        <p:nvSpPr>
          <p:cNvPr id="3" name="Content Placeholder 2"/>
          <p:cNvSpPr>
            <a:spLocks noGrp="1"/>
          </p:cNvSpPr>
          <p:nvPr>
            <p:ph sz="half" idx="1"/>
          </p:nvPr>
        </p:nvSpPr>
        <p:spPr>
          <a:xfrm>
            <a:off x="403665" y="1600206"/>
            <a:ext cx="8126769" cy="4873744"/>
          </a:xfrm>
        </p:spPr>
        <p:txBody>
          <a:bodyPr>
            <a:noAutofit/>
          </a:bodyPr>
          <a:lstStyle/>
          <a:p>
            <a:pPr marL="514350" indent="-514350">
              <a:buFont typeface="+mj-lt"/>
              <a:buAutoNum type="arabicPeriod"/>
            </a:pPr>
            <a:r>
              <a:rPr lang="en-US" sz="2600" dirty="0"/>
              <a:t>Horizontally Scaling Compute Pattern</a:t>
            </a:r>
          </a:p>
          <a:p>
            <a:pPr marL="514350" indent="-514350">
              <a:buFont typeface="+mj-lt"/>
              <a:buAutoNum type="arabicPeriod"/>
            </a:pPr>
            <a:r>
              <a:rPr lang="en-US" sz="2600" dirty="0"/>
              <a:t>Queue-Centric Workflow Pattern</a:t>
            </a:r>
          </a:p>
          <a:p>
            <a:pPr marL="514350" indent="-514350">
              <a:buFont typeface="+mj-lt"/>
              <a:buAutoNum type="arabicPeriod"/>
            </a:pPr>
            <a:r>
              <a:rPr lang="en-US" sz="2600" dirty="0"/>
              <a:t>Auto-Scaling Pattern</a:t>
            </a:r>
          </a:p>
          <a:p>
            <a:pPr marL="514350" indent="-514350">
              <a:buFont typeface="+mj-lt"/>
              <a:buAutoNum type="arabicPeriod"/>
            </a:pPr>
            <a:r>
              <a:rPr lang="en-US" sz="2600" dirty="0" err="1" smtClean="0"/>
              <a:t>MapReduce</a:t>
            </a:r>
            <a:r>
              <a:rPr lang="en-US" sz="2600" dirty="0" smtClean="0"/>
              <a:t> </a:t>
            </a:r>
            <a:r>
              <a:rPr lang="en-US" sz="2600" dirty="0"/>
              <a:t>Pattern</a:t>
            </a:r>
          </a:p>
          <a:p>
            <a:pPr marL="514350" indent="-514350">
              <a:buFont typeface="+mj-lt"/>
              <a:buAutoNum type="arabicPeriod"/>
            </a:pPr>
            <a:r>
              <a:rPr lang="en-US" sz="2600" dirty="0"/>
              <a:t>Database </a:t>
            </a:r>
            <a:r>
              <a:rPr lang="en-US" sz="2600" dirty="0" err="1"/>
              <a:t>Sharding</a:t>
            </a:r>
            <a:r>
              <a:rPr lang="en-US" sz="2600" dirty="0"/>
              <a:t> </a:t>
            </a:r>
            <a:r>
              <a:rPr lang="en-US" sz="2600" dirty="0" smtClean="0"/>
              <a:t>Pattern</a:t>
            </a:r>
          </a:p>
          <a:p>
            <a:pPr marL="514350" indent="-514350">
              <a:buFont typeface="+mj-lt"/>
              <a:buAutoNum type="arabicPeriod"/>
            </a:pPr>
            <a:r>
              <a:rPr lang="en-US" sz="2600" dirty="0" smtClean="0"/>
              <a:t>Busy </a:t>
            </a:r>
            <a:r>
              <a:rPr lang="en-US" sz="2600" dirty="0"/>
              <a:t>Signal </a:t>
            </a:r>
            <a:r>
              <a:rPr lang="en-US" sz="2600" dirty="0" smtClean="0"/>
              <a:t>Pattern</a:t>
            </a:r>
          </a:p>
          <a:p>
            <a:pPr marL="514350" indent="-514350">
              <a:buFont typeface="+mj-lt"/>
              <a:buAutoNum type="arabicPeriod"/>
            </a:pPr>
            <a:r>
              <a:rPr lang="en-US" sz="2600" dirty="0" smtClean="0"/>
              <a:t>Node </a:t>
            </a:r>
            <a:r>
              <a:rPr lang="en-US" sz="2600" dirty="0"/>
              <a:t>Failure Pattern</a:t>
            </a:r>
          </a:p>
          <a:p>
            <a:pPr marL="514350" indent="-514350">
              <a:buFont typeface="+mj-lt"/>
              <a:buAutoNum type="arabicPeriod" startAt="8"/>
            </a:pPr>
            <a:r>
              <a:rPr lang="en-US" sz="2600" dirty="0" err="1" smtClean="0"/>
              <a:t>Colocate</a:t>
            </a:r>
            <a:r>
              <a:rPr lang="en-US" sz="2600" dirty="0" smtClean="0"/>
              <a:t> </a:t>
            </a:r>
            <a:r>
              <a:rPr lang="en-US" sz="2600" dirty="0"/>
              <a:t>Pattern</a:t>
            </a:r>
          </a:p>
          <a:p>
            <a:pPr marL="514350" indent="-514350">
              <a:buFont typeface="+mj-lt"/>
              <a:buAutoNum type="arabicPeriod" startAt="8"/>
            </a:pPr>
            <a:r>
              <a:rPr lang="en-US" sz="2600" dirty="0"/>
              <a:t>Valet Key Pattern</a:t>
            </a:r>
          </a:p>
          <a:p>
            <a:pPr marL="514350" indent="-514350">
              <a:buFont typeface="+mj-lt"/>
              <a:buAutoNum type="arabicPeriod" startAt="8"/>
            </a:pPr>
            <a:r>
              <a:rPr lang="en-US" sz="2600" dirty="0"/>
              <a:t>CDN Pattern</a:t>
            </a:r>
          </a:p>
          <a:p>
            <a:pPr marL="514350" indent="-514350">
              <a:buFont typeface="+mj-lt"/>
              <a:buAutoNum type="arabicPeriod" startAt="8"/>
            </a:pPr>
            <a:r>
              <a:rPr lang="en-US" sz="2600" dirty="0"/>
              <a:t>Multisite Deployment </a:t>
            </a:r>
            <a:r>
              <a:rPr lang="en-US" sz="2600" dirty="0" smtClean="0"/>
              <a:t>Pattern</a:t>
            </a:r>
            <a:endParaRPr lang="en-US" sz="26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9980" y="2211019"/>
            <a:ext cx="3044950" cy="3996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643654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309070" y="4646980"/>
            <a:ext cx="8382000" cy="1826969"/>
          </a:xfrm>
        </p:spPr>
        <p:txBody>
          <a:bodyPr>
            <a:normAutofit fontScale="90000"/>
          </a:bodyPr>
          <a:lstStyle/>
          <a:p>
            <a:r>
              <a:rPr lang="en-US" dirty="0" smtClean="0"/>
              <a:t>Questions?</a:t>
            </a:r>
            <a:br>
              <a:rPr lang="en-US" dirty="0" smtClean="0"/>
            </a:br>
            <a:r>
              <a:rPr lang="en-US" dirty="0" smtClean="0"/>
              <a:t>Comments?</a:t>
            </a:r>
            <a:br>
              <a:rPr lang="en-US" dirty="0" smtClean="0"/>
            </a:br>
            <a:r>
              <a:rPr lang="en-US" dirty="0" smtClean="0"/>
              <a:t>More information?</a:t>
            </a:r>
          </a:p>
        </p:txBody>
      </p:sp>
      <p:sp>
        <p:nvSpPr>
          <p:cNvPr id="39939" name="Text Placeholder 2"/>
          <p:cNvSpPr>
            <a:spLocks noGrp="1"/>
          </p:cNvSpPr>
          <p:nvPr>
            <p:ph type="body" sz="quarter" idx="10"/>
          </p:nvPr>
        </p:nvSpPr>
        <p:spPr>
          <a:xfrm>
            <a:off x="0" y="0"/>
            <a:ext cx="9144000" cy="6858000"/>
          </a:xfrm>
        </p:spPr>
        <p:txBody>
          <a:bodyPr>
            <a:normAutofit/>
          </a:bodyPr>
          <a:lstStyle/>
          <a:p>
            <a:pPr marL="0" indent="0" algn="ctr">
              <a:buFont typeface="Arial" charset="0"/>
              <a:buNone/>
            </a:pPr>
            <a:r>
              <a:rPr lang="en-US" sz="34400" dirty="0" smtClean="0">
                <a:solidFill>
                  <a:srgbClr val="00B050"/>
                </a:solidFill>
              </a:rPr>
              <a:t>?</a:t>
            </a:r>
          </a:p>
        </p:txBody>
      </p:sp>
    </p:spTree>
    <p:extLst>
      <p:ext uri="{BB962C8B-B14F-4D97-AF65-F5344CB8AC3E}">
        <p14:creationId xmlns:p14="http://schemas.microsoft.com/office/powerpoint/2010/main" val="1364845035"/>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Business Card</a:t>
            </a:r>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8178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2167995"/>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en-US" dirty="0" smtClean="0"/>
              <a:t>BostonAzure.org</a:t>
            </a:r>
          </a:p>
        </p:txBody>
      </p:sp>
      <p:sp>
        <p:nvSpPr>
          <p:cNvPr id="3" name="Content Placeholder 2"/>
          <p:cNvSpPr>
            <a:spLocks noGrp="1"/>
          </p:cNvSpPr>
          <p:nvPr>
            <p:ph idx="1"/>
          </p:nvPr>
        </p:nvSpPr>
        <p:spPr>
          <a:xfrm>
            <a:off x="457200" y="1600200"/>
            <a:ext cx="8229600" cy="4800600"/>
          </a:xfrm>
        </p:spPr>
        <p:txBody>
          <a:bodyPr rtlCol="0">
            <a:normAutofit/>
          </a:bodyPr>
          <a:lstStyle/>
          <a:p>
            <a:pPr eaLnBrk="1" fontAlgn="auto" hangingPunct="1">
              <a:spcAft>
                <a:spcPts val="0"/>
              </a:spcAft>
              <a:buFont typeface="Arial" pitchFamily="34" charset="0"/>
              <a:buChar char="•"/>
              <a:defRPr/>
            </a:pPr>
            <a:r>
              <a:rPr lang="en-US" dirty="0" smtClean="0"/>
              <a:t>Boston Azure cloud user group</a:t>
            </a:r>
          </a:p>
          <a:p>
            <a:pPr lvl="1">
              <a:buFont typeface="Arial" pitchFamily="34" charset="0"/>
              <a:buChar char="•"/>
              <a:defRPr/>
            </a:pPr>
            <a:r>
              <a:rPr lang="en-US" dirty="0" smtClean="0"/>
              <a:t>Focused on Microsoft’s Public Cloud Platform</a:t>
            </a:r>
          </a:p>
          <a:p>
            <a:pPr eaLnBrk="1" fontAlgn="auto" hangingPunct="1">
              <a:spcAft>
                <a:spcPts val="0"/>
              </a:spcAft>
              <a:buFont typeface="Arial" pitchFamily="34" charset="0"/>
              <a:buChar char="•"/>
              <a:defRPr/>
            </a:pPr>
            <a:r>
              <a:rPr lang="en-US" dirty="0" smtClean="0"/>
              <a:t>Monthly, 6:00-8:30 PM in Boston area</a:t>
            </a:r>
          </a:p>
          <a:p>
            <a:pPr lvl="1" eaLnBrk="1" fontAlgn="auto" hangingPunct="1">
              <a:spcAft>
                <a:spcPts val="0"/>
              </a:spcAft>
              <a:buFont typeface="Arial" pitchFamily="34" charset="0"/>
              <a:buChar char="–"/>
              <a:defRPr/>
            </a:pPr>
            <a:r>
              <a:rPr lang="en-US" dirty="0" smtClean="0"/>
              <a:t>Food; wifi; free; great topics; growing community</a:t>
            </a:r>
          </a:p>
          <a:p>
            <a:pPr eaLnBrk="1" fontAlgn="auto" hangingPunct="1">
              <a:spcAft>
                <a:spcPts val="0"/>
              </a:spcAft>
              <a:buFont typeface="Arial" pitchFamily="34" charset="0"/>
              <a:buChar char="•"/>
              <a:defRPr/>
            </a:pPr>
            <a:r>
              <a:rPr lang="en-US" dirty="0" smtClean="0"/>
              <a:t>Follow on Twitter: </a:t>
            </a:r>
            <a:r>
              <a:rPr lang="en-US" b="1" dirty="0" smtClean="0">
                <a:solidFill>
                  <a:srgbClr val="002060"/>
                </a:solidFill>
              </a:rPr>
              <a:t>@bostonazure </a:t>
            </a:r>
          </a:p>
          <a:p>
            <a:pPr>
              <a:defRPr/>
            </a:pPr>
            <a:r>
              <a:rPr lang="en-US" dirty="0" smtClean="0"/>
              <a:t>More info or to join our Meetup.com group: </a:t>
            </a:r>
            <a:br>
              <a:rPr lang="en-US" dirty="0" smtClean="0"/>
            </a:br>
            <a:r>
              <a:rPr lang="en-US" sz="4800" b="1" dirty="0" smtClean="0">
                <a:solidFill>
                  <a:srgbClr val="002060"/>
                </a:solidFill>
              </a:rPr>
              <a:t>http://www.bostonazure.org</a:t>
            </a:r>
            <a:endParaRPr lang="en-US" b="1" dirty="0" smtClean="0">
              <a:solidFill>
                <a:srgbClr val="002060"/>
              </a:solidFill>
            </a:endParaRPr>
          </a:p>
        </p:txBody>
      </p:sp>
      <p:pic>
        <p:nvPicPr>
          <p:cNvPr id="40964" name="Picture 2" descr="Boston Azure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152400"/>
            <a:ext cx="8043863"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39422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Content Placeholder 2"/>
          <p:cNvSpPr>
            <a:spLocks noGrp="1"/>
          </p:cNvSpPr>
          <p:nvPr>
            <p:ph idx="1"/>
          </p:nvPr>
        </p:nvSpPr>
        <p:spPr>
          <a:xfrm>
            <a:off x="457199" y="1420630"/>
            <a:ext cx="8395315" cy="5178239"/>
          </a:xfrm>
        </p:spPr>
        <p:txBody>
          <a:bodyPr>
            <a:normAutofit fontScale="85000" lnSpcReduction="20000"/>
          </a:bodyPr>
          <a:lstStyle/>
          <a:p>
            <a:pPr marL="0" indent="0">
              <a:buNone/>
            </a:pPr>
            <a:r>
              <a:rPr lang="en-US" i="1" dirty="0" smtClean="0"/>
              <a:t>Looking for …</a:t>
            </a:r>
          </a:p>
          <a:p>
            <a:r>
              <a:rPr lang="en-US" i="1" dirty="0"/>
              <a:t>c</a:t>
            </a:r>
            <a:r>
              <a:rPr lang="en-US" i="1" dirty="0" smtClean="0"/>
              <a:t>onsulting help with Windows Azure Platform? </a:t>
            </a:r>
          </a:p>
          <a:p>
            <a:r>
              <a:rPr lang="en-US" i="1" dirty="0" smtClean="0"/>
              <a:t>someone to bounce Azure or cloud questions off?</a:t>
            </a:r>
          </a:p>
          <a:p>
            <a:r>
              <a:rPr lang="en-US" i="1" dirty="0" smtClean="0"/>
              <a:t>a speaker for your user group or </a:t>
            </a:r>
            <a:br>
              <a:rPr lang="en-US" i="1" dirty="0" smtClean="0"/>
            </a:br>
            <a:r>
              <a:rPr lang="en-US" i="1" dirty="0" smtClean="0"/>
              <a:t>company technology event?</a:t>
            </a:r>
          </a:p>
          <a:p>
            <a:pPr algn="ctr" eaLnBrk="1" hangingPunct="1">
              <a:buFont typeface="Arial" charset="0"/>
              <a:buNone/>
            </a:pPr>
            <a:r>
              <a:rPr lang="en-US" b="1" i="1" dirty="0" smtClean="0"/>
              <a:t>Just Ask!</a:t>
            </a:r>
          </a:p>
          <a:p>
            <a:pPr eaLnBrk="1" hangingPunct="1">
              <a:buFont typeface="Arial" charset="0"/>
              <a:buNone/>
            </a:pPr>
            <a:endParaRPr lang="en-US" sz="2000" b="1" dirty="0" smtClean="0"/>
          </a:p>
          <a:p>
            <a:pPr>
              <a:buNone/>
            </a:pPr>
            <a:r>
              <a:rPr lang="en-US" b="1" dirty="0"/>
              <a:t>	Bill </a:t>
            </a:r>
            <a:r>
              <a:rPr lang="en-US" b="1" dirty="0" smtClean="0"/>
              <a:t>Wilder</a:t>
            </a:r>
          </a:p>
          <a:p>
            <a:pPr>
              <a:buNone/>
            </a:pPr>
            <a:r>
              <a:rPr lang="en-US" b="1" dirty="0"/>
              <a:t>	@</a:t>
            </a:r>
            <a:r>
              <a:rPr lang="en-US" b="1" dirty="0" smtClean="0"/>
              <a:t>codingoutloud</a:t>
            </a:r>
          </a:p>
          <a:p>
            <a:pPr>
              <a:buNone/>
            </a:pPr>
            <a:r>
              <a:rPr lang="en-US" b="1" dirty="0"/>
              <a:t>	</a:t>
            </a:r>
            <a:r>
              <a:rPr lang="en-US" b="1" dirty="0" smtClean="0">
                <a:hlinkClick r:id="rId2"/>
              </a:rPr>
              <a:t>http://blog.codingoutloud.com</a:t>
            </a:r>
            <a:endParaRPr lang="en-US" b="1" dirty="0" smtClean="0"/>
          </a:p>
          <a:p>
            <a:pPr>
              <a:buNone/>
            </a:pPr>
            <a:r>
              <a:rPr lang="en-US" b="1" dirty="0"/>
              <a:t>	</a:t>
            </a:r>
            <a:r>
              <a:rPr lang="en-US" b="1" dirty="0" smtClean="0"/>
              <a:t>community inquiries: </a:t>
            </a:r>
            <a:r>
              <a:rPr lang="en-US" b="1" dirty="0" smtClean="0">
                <a:hlinkClick r:id="rId3"/>
              </a:rPr>
              <a:t>codingoutloud@gmail.com</a:t>
            </a:r>
            <a:endParaRPr lang="en-US" b="1" dirty="0"/>
          </a:p>
          <a:p>
            <a:pPr>
              <a:buNone/>
            </a:pPr>
            <a:r>
              <a:rPr lang="en-US" b="1" dirty="0"/>
              <a:t>	</a:t>
            </a:r>
            <a:r>
              <a:rPr lang="en-US" b="1" dirty="0" smtClean="0"/>
              <a:t>business inquiries: </a:t>
            </a:r>
            <a:r>
              <a:rPr lang="en-US" b="1" dirty="0" smtClean="0">
                <a:hlinkClick r:id="rId4"/>
              </a:rPr>
              <a:t>www.devpartners.com</a:t>
            </a:r>
            <a:r>
              <a:rPr lang="en-US" b="1" dirty="0" smtClean="0"/>
              <a:t> </a:t>
            </a:r>
            <a:endParaRPr lang="en-US" b="1" dirty="0"/>
          </a:p>
          <a:p>
            <a:pPr>
              <a:buNone/>
            </a:pPr>
            <a:r>
              <a:rPr lang="en-US" b="1" dirty="0" smtClean="0"/>
              <a:t>	book: </a:t>
            </a:r>
            <a:r>
              <a:rPr lang="en-US" b="1" dirty="0" smtClean="0">
                <a:hlinkClick r:id="rId5"/>
              </a:rPr>
              <a:t>www.cloudarchitecturepatterns.com</a:t>
            </a:r>
            <a:r>
              <a:rPr lang="en-US" b="1" dirty="0" smtClean="0"/>
              <a:t> </a:t>
            </a:r>
          </a:p>
          <a:p>
            <a:pPr eaLnBrk="1" hangingPunct="1"/>
            <a:endParaRPr lang="en-US" b="1" dirty="0" smtClean="0"/>
          </a:p>
          <a:p>
            <a:pPr eaLnBrk="1" hangingPunct="1"/>
            <a:endParaRPr lang="en-US" b="1" dirty="0" smtClean="0"/>
          </a:p>
        </p:txBody>
      </p:sp>
      <p:sp>
        <p:nvSpPr>
          <p:cNvPr id="2" name="Rounded Rectangle 1"/>
          <p:cNvSpPr/>
          <p:nvPr/>
        </p:nvSpPr>
        <p:spPr>
          <a:xfrm>
            <a:off x="613565" y="4646980"/>
            <a:ext cx="4871920" cy="913485"/>
          </a:xfrm>
          <a:prstGeom prst="roundRect">
            <a:avLst/>
          </a:prstGeom>
          <a:solidFill>
            <a:srgbClr val="FF0000">
              <a:alpha val="2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10" name="Title 1"/>
          <p:cNvSpPr>
            <a:spLocks noGrp="1"/>
          </p:cNvSpPr>
          <p:nvPr>
            <p:ph type="title"/>
          </p:nvPr>
        </p:nvSpPr>
        <p:spPr/>
        <p:txBody>
          <a:bodyPr/>
          <a:lstStyle/>
          <a:p>
            <a:pPr eaLnBrk="1" hangingPunct="1"/>
            <a:r>
              <a:rPr lang="en-US" b="1" dirty="0" smtClean="0"/>
              <a:t>Contact Me</a:t>
            </a:r>
          </a:p>
        </p:txBody>
      </p:sp>
      <p:pic>
        <p:nvPicPr>
          <p:cNvPr id="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43130" y="2696915"/>
            <a:ext cx="1826970" cy="23978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354020" y="2515515"/>
            <a:ext cx="3689110" cy="1446550"/>
          </a:xfrm>
          <a:prstGeom prst="rect">
            <a:avLst/>
          </a:prstGeom>
          <a:solidFill>
            <a:srgbClr val="FF0000"/>
          </a:solidFill>
        </p:spPr>
        <p:txBody>
          <a:bodyPr wrap="square" rtlCol="0">
            <a:spAutoFit/>
          </a:bodyPr>
          <a:lstStyle/>
          <a:p>
            <a:pPr algn="ctr"/>
            <a:r>
              <a:rPr lang="en-US" sz="4400" dirty="0" smtClean="0"/>
              <a:t>Find this slide deck here</a:t>
            </a:r>
            <a:endParaRPr lang="en-US" sz="4400" dirty="0"/>
          </a:p>
        </p:txBody>
      </p:sp>
      <p:sp>
        <p:nvSpPr>
          <p:cNvPr id="3" name="Down Arrow 2"/>
          <p:cNvSpPr/>
          <p:nvPr/>
        </p:nvSpPr>
        <p:spPr>
          <a:xfrm rot="2183706">
            <a:off x="3963009" y="3795382"/>
            <a:ext cx="608990" cy="12179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111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2164490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23900" dirty="0" smtClean="0">
                <a:solidFill>
                  <a:srgbClr val="FF0000"/>
                </a:solidFill>
              </a:rPr>
              <a:t>DONE</a:t>
            </a:r>
            <a:endParaRPr lang="en-US" sz="23900" dirty="0">
              <a:solidFill>
                <a:srgbClr val="FF0000"/>
              </a:solidFill>
            </a:endParaRPr>
          </a:p>
        </p:txBody>
      </p:sp>
    </p:spTree>
    <p:extLst>
      <p:ext uri="{BB962C8B-B14F-4D97-AF65-F5344CB8AC3E}">
        <p14:creationId xmlns:p14="http://schemas.microsoft.com/office/powerpoint/2010/main" val="131107691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300" y="-2453456"/>
            <a:ext cx="9439345" cy="12637801"/>
          </a:xfrm>
        </p:spPr>
      </p:pic>
    </p:spTree>
    <p:extLst>
      <p:ext uri="{BB962C8B-B14F-4D97-AF65-F5344CB8AC3E}">
        <p14:creationId xmlns:p14="http://schemas.microsoft.com/office/powerpoint/2010/main" val="9262029"/>
      </p:ext>
    </p:extLst>
  </p:cSld>
  <p:clrMapOvr>
    <a:masterClrMapping/>
  </p:clrMapOvr>
  <p:transition advClick="0" advTm="250"/>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3.xml><?xml version="1.0" encoding="utf-8"?>
<a:theme xmlns:a="http://schemas.openxmlformats.org/drawingml/2006/main" name="TechEd_NA_2010_PPT_Template">
  <a:themeElements>
    <a:clrScheme name="Custom 4">
      <a:dk1>
        <a:srgbClr val="000000"/>
      </a:dk1>
      <a:lt1>
        <a:srgbClr val="FFFFFF"/>
      </a:lt1>
      <a:dk2>
        <a:srgbClr val="F37021"/>
      </a:dk2>
      <a:lt2>
        <a:srgbClr val="FDB913"/>
      </a:lt2>
      <a:accent1>
        <a:srgbClr val="5E2F7E"/>
      </a:accent1>
      <a:accent2>
        <a:srgbClr val="B72172"/>
      </a:accent2>
      <a:accent3>
        <a:srgbClr val="8CC63F"/>
      </a:accent3>
      <a:accent4>
        <a:srgbClr val="D6E032"/>
      </a:accent4>
      <a:accent5>
        <a:srgbClr val="0077B8"/>
      </a:accent5>
      <a:accent6>
        <a:srgbClr val="44C8F5"/>
      </a:accent6>
      <a:hlink>
        <a:srgbClr val="FFFF00"/>
      </a:hlink>
      <a:folHlink>
        <a:srgbClr val="F3EB4F"/>
      </a:folHlink>
    </a:clrScheme>
    <a:fontScheme name="Custom 50">
      <a:majorFont>
        <a:latin typeface="Calibri"/>
        <a:ea typeface=""/>
        <a:cs typeface=""/>
      </a:majorFont>
      <a:minorFont>
        <a:latin typeface="Calibri"/>
        <a:ea typeface=""/>
        <a:cs typeface=""/>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0">
              <a:schemeClr val="accent3"/>
            </a:gs>
            <a:gs pos="86000">
              <a:schemeClr val="accent4"/>
            </a:gs>
          </a:gsLst>
          <a:lin ang="5400000" scaled="1"/>
          <a:tileRect/>
        </a:gradFill>
        <a:ln w="28575">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a:defRPr dirty="0" smtClean="0">
            <a:solidFill>
              <a:schemeClr val="bg1">
                <a:alpha val="99000"/>
              </a:schemeClr>
            </a:solidFill>
          </a:defRPr>
        </a:defPPr>
      </a:lstStyle>
      <a:style>
        <a:lnRef idx="3">
          <a:schemeClr val="lt1"/>
        </a:lnRef>
        <a:fillRef idx="1">
          <a:schemeClr val="accent1"/>
        </a:fillRef>
        <a:effectRef idx="1">
          <a:schemeClr val="accent1"/>
        </a:effectRef>
        <a:fontRef idx="minor">
          <a:schemeClr val="lt1"/>
        </a:fontRef>
      </a:style>
    </a:spDef>
    <a:txDef>
      <a:spPr/>
      <a:bodyPr vert="horz" wrap="square" lIns="0" tIns="0" rIns="0" bIns="0" rtlCol="0">
        <a:spAutoFit/>
      </a:bodyPr>
      <a:lstStyle>
        <a:defPPr marL="460375" marR="0" indent="-460375" algn="l" defTabSz="914363" rtl="0" eaLnBrk="1" fontAlgn="auto" latinLnBrk="0" hangingPunct="1">
          <a:lnSpc>
            <a:spcPct val="90000"/>
          </a:lnSpc>
          <a:spcBef>
            <a:spcPct val="20000"/>
          </a:spcBef>
          <a:spcAft>
            <a:spcPts val="0"/>
          </a:spcAft>
          <a:buClrTx/>
          <a:buSzPct val="100000"/>
          <a:tabLst/>
          <a:defRPr kumimoji="0" sz="2800" b="0" i="0" u="none" strike="noStrike" kern="1200" cap="none" spc="0" normalizeH="0" baseline="0" noProof="0" dirty="0" err="1" smtClean="0">
            <a:ln>
              <a:noFill/>
            </a:ln>
            <a:gradFill>
              <a:gsLst>
                <a:gs pos="0">
                  <a:schemeClr val="tx1"/>
                </a:gs>
                <a:gs pos="100000">
                  <a:schemeClr val="tx1"/>
                </a:gs>
              </a:gsLst>
              <a:lin ang="5400000" scaled="0"/>
            </a:gradFill>
            <a:effectLst/>
            <a:uLnTx/>
            <a:uFillTx/>
            <a:latin typeface="+mj-lt"/>
            <a:ea typeface="+mn-ea"/>
            <a:cs typeface="+mn-cs"/>
          </a:defRPr>
        </a:defPPr>
      </a:lstStyle>
    </a:txDef>
  </a:objectDefaults>
  <a:extraClrSchemeLst/>
</a:theme>
</file>

<file path=ppt/theme/theme4.xml><?xml version="1.0" encoding="utf-8"?>
<a:theme xmlns:a="http://schemas.openxmlformats.org/drawingml/2006/main" name="3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5.xml><?xml version="1.0" encoding="utf-8"?>
<a:theme xmlns:a="http://schemas.openxmlformats.org/drawingml/2006/main" name="4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6.xml><?xml version="1.0" encoding="utf-8"?>
<a:theme xmlns:a="http://schemas.openxmlformats.org/drawingml/2006/main" name="5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7.xml><?xml version="1.0" encoding="utf-8"?>
<a:theme xmlns:a="http://schemas.openxmlformats.org/drawingml/2006/main" name="6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61A73032C29A3409AE758036783375F" ma:contentTypeVersion="2" ma:contentTypeDescription="Create a new document." ma:contentTypeScope="" ma:versionID="bcff52d878fa13337570b5c8b5e2d519">
  <xsd:schema xmlns:xsd="http://www.w3.org/2001/XMLSchema" xmlns:p="http://schemas.microsoft.com/office/2006/metadata/properties" xmlns:ns2="7e88ebde-63a9-4faf-8b82-2ec1987651a8" targetNamespace="http://schemas.microsoft.com/office/2006/metadata/properties" ma:root="true" ma:fieldsID="8a9874c214b371611da96a36ec86fd6c" ns2:_="">
    <xsd:import namespace="7e88ebde-63a9-4faf-8b82-2ec1987651a8"/>
    <xsd:element name="properties">
      <xsd:complexType>
        <xsd:sequence>
          <xsd:element name="documentManagement">
            <xsd:complexType>
              <xsd:all>
                <xsd:element ref="ns2:Review_x0020_Notes" minOccurs="0"/>
                <xsd:element ref="ns2:Final" minOccurs="0"/>
              </xsd:all>
            </xsd:complexType>
          </xsd:element>
        </xsd:sequence>
      </xsd:complexType>
    </xsd:element>
  </xsd:schema>
  <xsd:schema xmlns:xsd="http://www.w3.org/2001/XMLSchema" xmlns:dms="http://schemas.microsoft.com/office/2006/documentManagement/types" targetNamespace="7e88ebde-63a9-4faf-8b82-2ec1987651a8" elementFormDefault="qualified">
    <xsd:import namespace="http://schemas.microsoft.com/office/2006/documentManagement/types"/>
    <xsd:element name="Review_x0020_Notes" ma:index="8" nillable="true" ma:displayName="Review Notes" ma:internalName="Review_x0020_Notes">
      <xsd:simpleType>
        <xsd:restriction base="dms:Note"/>
      </xsd:simpleType>
    </xsd:element>
    <xsd:element name="Final" ma:index="9" nillable="true" ma:displayName="Final" ma:default="0" ma:description="Contains Sponsor slide" ma:internalName="Final">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Final xmlns="7e88ebde-63a9-4faf-8b82-2ec1987651a8">true</Final>
    <Review_x0020_Notes xmlns="7e88ebde-63a9-4faf-8b82-2ec1987651a8" xsi:nil="true"/>
  </documentManagement>
</p:properties>
</file>

<file path=customXml/itemProps1.xml><?xml version="1.0" encoding="utf-8"?>
<ds:datastoreItem xmlns:ds="http://schemas.openxmlformats.org/officeDocument/2006/customXml" ds:itemID="{AAC10318-9E4D-4103-AC56-3F3C57BAF3F2}">
  <ds:schemaRefs>
    <ds:schemaRef ds:uri="http://schemas.microsoft.com/sharepoint/v3/contenttype/forms"/>
  </ds:schemaRefs>
</ds:datastoreItem>
</file>

<file path=customXml/itemProps2.xml><?xml version="1.0" encoding="utf-8"?>
<ds:datastoreItem xmlns:ds="http://schemas.openxmlformats.org/officeDocument/2006/customXml" ds:itemID="{EBF42AD9-BB95-4537-B02E-926B76A6FC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88ebde-63a9-4faf-8b82-2ec1987651a8"/>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944BC1-AF26-4A34-92F9-B39AD35DD417}">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7e88ebde-63a9-4faf-8b82-2ec1987651a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27587</TotalTime>
  <Words>777</Words>
  <Application>Microsoft Office PowerPoint</Application>
  <PresentationFormat>On-screen Show (4:3)</PresentationFormat>
  <Paragraphs>196</Paragraphs>
  <Slides>33</Slides>
  <Notes>13</Notes>
  <HiddenSlides>4</HiddenSlides>
  <MMClips>0</MMClips>
  <ScaleCrop>false</ScaleCrop>
  <HeadingPairs>
    <vt:vector size="4" baseType="variant">
      <vt:variant>
        <vt:lpstr>Theme</vt:lpstr>
      </vt:variant>
      <vt:variant>
        <vt:i4>7</vt:i4>
      </vt:variant>
      <vt:variant>
        <vt:lpstr>Slide Titles</vt:lpstr>
      </vt:variant>
      <vt:variant>
        <vt:i4>33</vt:i4>
      </vt:variant>
    </vt:vector>
  </HeadingPairs>
  <TitlesOfParts>
    <vt:vector size="40" baseType="lpstr">
      <vt:lpstr>Office Theme</vt:lpstr>
      <vt:lpstr>2_Server_Grid_Generic_Dark_Orange_4x3_Template_SharePoint</vt:lpstr>
      <vt:lpstr>TechEd_NA_2010_PPT_Template</vt:lpstr>
      <vt:lpstr>3_Server_Grid_Generic_Dark_Orange_4x3_Template_SharePoint</vt:lpstr>
      <vt:lpstr>4_Server_Grid_Generic_Dark_Orange_4x3_Template_SharePoint</vt:lpstr>
      <vt:lpstr>5_Server_Grid_Generic_Dark_Orange_4x3_Template_SharePoint</vt:lpstr>
      <vt:lpstr>6_Server_Grid_Generic_Dark_Orange_4x3_Template_SharePoint</vt:lpstr>
      <vt:lpstr>What’s New in Windows Azure A platform overview + how it can fit into my development shop today…</vt:lpstr>
      <vt:lpstr>My name is Bill Wilder</vt:lpstr>
      <vt:lpstr>Who is Bill Wilder?</vt:lpstr>
      <vt:lpstr>“Try not.  Do, or do not. There is no try.” - Yoda</vt:lpstr>
      <vt:lpstr>PowerPoint Presentation</vt:lpstr>
      <vt:lpstr>PowerPoint Presentation</vt:lpstr>
      <vt:lpstr>I will ass-u-me…</vt:lpstr>
      <vt:lpstr>Roadmap for rest of talk…   …</vt:lpstr>
      <vt:lpstr>Windows Azure Portal</vt:lpstr>
      <vt:lpstr> The definition of “Cloud”  is nebulous…</vt:lpstr>
      <vt:lpstr>PowerPoint Presentation</vt:lpstr>
      <vt:lpstr>What's different about the cloud?</vt:lpstr>
      <vt:lpstr>NIST Terminology</vt:lpstr>
      <vt:lpstr>The Windows Azure Model(s)</vt:lpstr>
      <vt:lpstr>Integrated Surface Area</vt:lpstr>
      <vt:lpstr>PowerPoint Presentation</vt:lpstr>
      <vt:lpstr>PowerPoint Presentation</vt:lpstr>
      <vt:lpstr>What's different about the cloud?</vt:lpstr>
      <vt:lpstr>1/9th above water</vt:lpstr>
      <vt:lpstr>MTBF                          MTTR</vt:lpstr>
      <vt:lpstr>“Try not.  Do, or do not. There is no try.” - Yoda</vt:lpstr>
      <vt:lpstr> </vt:lpstr>
      <vt:lpstr>This bar is always open  *and*   has an API</vt:lpstr>
      <vt:lpstr>∞</vt:lpstr>
      <vt:lpstr>Cloud Architecture Patterns book Primer Chapters</vt:lpstr>
      <vt:lpstr>Cloud Architecture Patterns book  Pattern Chapters</vt:lpstr>
      <vt:lpstr>Questions? Comments? More information?</vt:lpstr>
      <vt:lpstr>Business Card</vt:lpstr>
      <vt:lpstr>BostonAzure.org</vt:lpstr>
      <vt:lpstr>Contact Me</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Scalability Concepts Every Architect Should Understand - slides</dc:title>
  <dc:creator>Bill Wilder</dc:creator>
  <cp:lastModifiedBy>CodingOnlyLaptop</cp:lastModifiedBy>
  <cp:revision>748</cp:revision>
  <cp:lastPrinted>2011-10-26T14:38:59Z</cp:lastPrinted>
  <dcterms:created xsi:type="dcterms:W3CDTF">2011-03-08T16:00:15Z</dcterms:created>
  <dcterms:modified xsi:type="dcterms:W3CDTF">2013-06-07T21:46:53Z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0x010100761A73032C29A3409AE758036783375F</vt:lpwstr>
  </property>
</Properties>
</file>