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90"/>
  </p:notesMasterIdLst>
  <p:handoutMasterIdLst>
    <p:handoutMasterId r:id="rId91"/>
  </p:handoutMasterIdLst>
  <p:sldIdLst>
    <p:sldId id="726" r:id="rId11"/>
    <p:sldId id="727" r:id="rId12"/>
    <p:sldId id="728" r:id="rId13"/>
    <p:sldId id="549" r:id="rId14"/>
    <p:sldId id="661" r:id="rId15"/>
    <p:sldId id="705" r:id="rId16"/>
    <p:sldId id="603" r:id="rId17"/>
    <p:sldId id="695" r:id="rId18"/>
    <p:sldId id="709" r:id="rId19"/>
    <p:sldId id="712" r:id="rId20"/>
    <p:sldId id="713" r:id="rId21"/>
    <p:sldId id="673" r:id="rId22"/>
    <p:sldId id="674" r:id="rId23"/>
    <p:sldId id="666" r:id="rId24"/>
    <p:sldId id="710" r:id="rId25"/>
    <p:sldId id="711" r:id="rId26"/>
    <p:sldId id="717" r:id="rId27"/>
    <p:sldId id="718" r:id="rId28"/>
    <p:sldId id="719" r:id="rId29"/>
    <p:sldId id="720" r:id="rId30"/>
    <p:sldId id="721" r:id="rId31"/>
    <p:sldId id="722" r:id="rId32"/>
    <p:sldId id="723" r:id="rId33"/>
    <p:sldId id="724" r:id="rId34"/>
    <p:sldId id="725" r:id="rId35"/>
    <p:sldId id="716" r:id="rId36"/>
    <p:sldId id="706" r:id="rId37"/>
    <p:sldId id="708" r:id="rId38"/>
    <p:sldId id="676" r:id="rId39"/>
    <p:sldId id="702" r:id="rId40"/>
    <p:sldId id="612" r:id="rId41"/>
    <p:sldId id="613" r:id="rId42"/>
    <p:sldId id="614" r:id="rId43"/>
    <p:sldId id="681" r:id="rId44"/>
    <p:sldId id="627" r:id="rId45"/>
    <p:sldId id="677" r:id="rId46"/>
    <p:sldId id="680" r:id="rId47"/>
    <p:sldId id="617" r:id="rId48"/>
    <p:sldId id="619" r:id="rId49"/>
    <p:sldId id="698" r:id="rId50"/>
    <p:sldId id="696" r:id="rId51"/>
    <p:sldId id="618" r:id="rId52"/>
    <p:sldId id="620" r:id="rId53"/>
    <p:sldId id="621" r:id="rId54"/>
    <p:sldId id="622" r:id="rId55"/>
    <p:sldId id="623" r:id="rId56"/>
    <p:sldId id="628" r:id="rId57"/>
    <p:sldId id="629" r:id="rId58"/>
    <p:sldId id="630" r:id="rId59"/>
    <p:sldId id="631" r:id="rId60"/>
    <p:sldId id="632" r:id="rId61"/>
    <p:sldId id="670" r:id="rId62"/>
    <p:sldId id="633" r:id="rId63"/>
    <p:sldId id="691" r:id="rId64"/>
    <p:sldId id="707" r:id="rId65"/>
    <p:sldId id="703" r:id="rId66"/>
    <p:sldId id="685" r:id="rId67"/>
    <p:sldId id="686" r:id="rId68"/>
    <p:sldId id="700" r:id="rId69"/>
    <p:sldId id="687" r:id="rId70"/>
    <p:sldId id="688" r:id="rId71"/>
    <p:sldId id="689" r:id="rId72"/>
    <p:sldId id="690" r:id="rId73"/>
    <p:sldId id="692" r:id="rId74"/>
    <p:sldId id="679" r:id="rId75"/>
    <p:sldId id="714" r:id="rId76"/>
    <p:sldId id="634" r:id="rId77"/>
    <p:sldId id="671" r:id="rId78"/>
    <p:sldId id="715" r:id="rId79"/>
    <p:sldId id="729" r:id="rId80"/>
    <p:sldId id="693" r:id="rId81"/>
    <p:sldId id="694" r:id="rId82"/>
    <p:sldId id="639" r:id="rId83"/>
    <p:sldId id="704" r:id="rId84"/>
    <p:sldId id="640" r:id="rId85"/>
    <p:sldId id="641" r:id="rId86"/>
    <p:sldId id="551" r:id="rId87"/>
    <p:sldId id="636" r:id="rId88"/>
    <p:sldId id="595"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2258" autoAdjust="0"/>
  </p:normalViewPr>
  <p:slideViewPr>
    <p:cSldViewPr>
      <p:cViewPr varScale="1">
        <p:scale>
          <a:sx n="78" d="100"/>
          <a:sy n="78" d="100"/>
        </p:scale>
        <p:origin x="-1806" y="-96"/>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5/16/2013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5/16/2013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uctc.net/access/30/Access%2030%20-%2002%20-%20Horse%20Power.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1</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Code Reuse: when other people use code that I wrote.</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a:t>
            </a:fld>
            <a:endParaRPr lang="en-US"/>
          </a:p>
        </p:txBody>
      </p:sp>
    </p:spTree>
    <p:extLst>
      <p:ext uri="{BB962C8B-B14F-4D97-AF65-F5344CB8AC3E}">
        <p14:creationId xmlns:p14="http://schemas.microsoft.com/office/powerpoint/2010/main" val="2298393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4</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If my application runs on cloud infrastructure, am I done? Not if you wish to truly take advantage of the cloud. The architecture of a cloud-native application is different than the architecture of a traditional application and this talk will explain why. How to scale? How do I overcome failure? How do I build a system that I can manage? And how can I do all this without a huge monthly bill from my cloud vendor? We will examine key architectural patterns that truly unlock cloud benefits. By the end of the talk you should appreciate how cloud architecture differs from what most of use have become accustomed to with traditional applications. You should also understand how to approach building self-healing distributed applications that automatically overcome hardware failures without downtime (really!), scale like crazy, and allow for flexible cost-optimization.</a:t>
            </a: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 http://porkbrainsandmilkgravy.blogspot.com/2012/02/arg-arg-arg-arg-arg.html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81760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hlinkClick r:id="rId3"/>
              </a:rPr>
              <a:t>http://www.uctc.net/access/30/Access%2030%20-%2002%20-%20Horse%20Power.pdf</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a:t>
            </a:r>
            <a:r>
              <a:rPr lang="en-US" baseline="0" dirty="0" smtClean="0"/>
              <a:t> http://www.flickr.com/photos/fabiogis50/3691085094/sizes/o/in/photostream/</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185190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a:p>
            <a:r>
              <a:rPr lang="en-US" dirty="0" smtClean="0"/>
              <a:t>Cloud</a:t>
            </a:r>
            <a:r>
              <a:rPr lang="en-US" baseline="0" dirty="0" smtClean="0"/>
              <a:t> services CAN FAIL – you need to implement Busy Signal Pattern – and YOUR SERVICES CAN FAIL</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22</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http://thetrad.blogspot.com/2013/04/the-dude-in-68.html</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23</a:t>
            </a:fld>
            <a:endParaRPr lang="en-US"/>
          </a:p>
        </p:txBody>
      </p:sp>
    </p:spTree>
    <p:extLst>
      <p:ext uri="{BB962C8B-B14F-4D97-AF65-F5344CB8AC3E}">
        <p14:creationId xmlns:p14="http://schemas.microsoft.com/office/powerpoint/2010/main" val="3616270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30</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32</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34</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35</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36</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39</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43</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46</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47</a:t>
            </a:fld>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50</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51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57</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63</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64</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65</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66</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67</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79</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5/16/2013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6.png"/><Relationship Id="rId4" Type="http://schemas.openxmlformats.org/officeDocument/2006/relationships/hyperlink" Target="http://blog.codingoutloud.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codingoutloud.files.wordpress.com/2006/10/mvp_fullcolor_forscreen1.p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manage.windowsazure.com/"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4572000"/>
            <a:ext cx="3985674" cy="2286000"/>
          </a:xfrm>
        </p:spPr>
        <p:txBody>
          <a:bodyPr>
            <a:normAutofit/>
          </a:bodyPr>
          <a:lstStyle/>
          <a:p>
            <a:pPr marL="0" indent="0">
              <a:buNone/>
            </a:pPr>
            <a:r>
              <a:rPr lang="en-US" b="1" dirty="0" smtClean="0"/>
              <a:t>Yoda finally admits he does not understand exception handling...</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007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8229600" cy="4525963"/>
          </a:xfrm>
        </p:spPr>
        <p:txBody>
          <a:bodyPr/>
          <a:lstStyle/>
          <a:p>
            <a:pPr marL="0" indent="0">
              <a:buNone/>
            </a:pPr>
            <a:r>
              <a:rPr lang="en-US" sz="6000" b="1" dirty="0" smtClean="0"/>
              <a:t>Code Reuse:</a:t>
            </a:r>
            <a:r>
              <a:rPr lang="en-US" sz="6000" dirty="0" smtClean="0"/>
              <a:t> </a:t>
            </a:r>
          </a:p>
          <a:p>
            <a:pPr marL="0" indent="0" algn="ctr">
              <a:buNone/>
            </a:pPr>
            <a:r>
              <a:rPr lang="en-US" sz="6000" dirty="0" smtClean="0"/>
              <a:t>A practice in which other people get to use the code that I wrote.</a:t>
            </a:r>
          </a:p>
          <a:p>
            <a:pPr marL="0" indent="0">
              <a:buNone/>
            </a:pPr>
            <a:endParaRPr lang="en-US" dirty="0"/>
          </a:p>
        </p:txBody>
      </p:sp>
    </p:spTree>
    <p:extLst>
      <p:ext uri="{BB962C8B-B14F-4D97-AF65-F5344CB8AC3E}">
        <p14:creationId xmlns:p14="http://schemas.microsoft.com/office/powerpoint/2010/main" val="10051408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629400"/>
          </a:xfrm>
        </p:spPr>
        <p:txBody>
          <a:bodyPr>
            <a:normAutofit fontScale="92500"/>
          </a:bodyPr>
          <a:lstStyle/>
          <a:p>
            <a:pPr marL="0" indent="0">
              <a:buNone/>
            </a:pPr>
            <a:r>
              <a:rPr lang="en-US" sz="7200" b="1" i="1" dirty="0" smtClean="0"/>
              <a:t>“There are 2 hard problems in computer science: caching, naming things, and off-by-1 errors…”</a:t>
            </a:r>
          </a:p>
          <a:p>
            <a:pPr marL="0" indent="0" algn="r">
              <a:buNone/>
            </a:pPr>
            <a:r>
              <a:rPr lang="en-US" sz="5400" i="1" dirty="0" smtClean="0"/>
              <a:t>- </a:t>
            </a:r>
            <a:r>
              <a:rPr lang="en-US" sz="4000" i="1" dirty="0" smtClean="0"/>
              <a:t>(Source unknown)</a:t>
            </a:r>
            <a:endParaRPr lang="en-US" sz="2000" i="1" dirty="0"/>
          </a:p>
        </p:txBody>
      </p:sp>
    </p:spTree>
    <p:extLst>
      <p:ext uri="{BB962C8B-B14F-4D97-AF65-F5344CB8AC3E}">
        <p14:creationId xmlns:p14="http://schemas.microsoft.com/office/powerpoint/2010/main" val="3038271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How Architecting </a:t>
            </a:r>
            <a:r>
              <a:rPr lang="en-US" b="1" dirty="0"/>
              <a:t>for the Cloud </a:t>
            </a:r>
            <a:r>
              <a:rPr lang="en-US" b="1" dirty="0" smtClean="0"/>
              <a:t>is Different</a:t>
            </a:r>
            <a:r>
              <a:rPr lang="en-US" b="1" dirty="0"/>
              <a:t/>
            </a:r>
            <a:br>
              <a:rPr lang="en-US" b="1" dirty="0"/>
            </a:br>
            <a:r>
              <a:rPr lang="en-US" sz="4000" dirty="0" smtClean="0"/>
              <a:t>Align your application’s architecture with the architecture of the cloud…</a:t>
            </a:r>
            <a:endParaRPr lang="en-US" i="1" dirty="0" smtClean="0"/>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NH Azure/.NET/Cloud Group</a:t>
            </a:r>
          </a:p>
          <a:p>
            <a:pPr marL="342900" indent="-342900">
              <a:lnSpc>
                <a:spcPct val="90000"/>
              </a:lnSpc>
              <a:defRPr/>
            </a:pPr>
            <a:r>
              <a:rPr lang="en-US" sz="2800" b="1" dirty="0" smtClean="0"/>
              <a:t>15-May-2013</a:t>
            </a:r>
          </a:p>
          <a:p>
            <a:pPr marL="342900" indent="-342900">
              <a:lnSpc>
                <a:spcPct val="90000"/>
              </a:lnSpc>
              <a:defRPr/>
            </a:pPr>
            <a:r>
              <a:rPr lang="en-US" sz="2800" b="1" dirty="0" smtClean="0"/>
              <a:t>(6:00 PM)</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2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and why that’s better than deploying my old-school app to the cloud “as is”</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Lightning-fast overview of Windows Azure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some other patterns along the way</a:t>
            </a:r>
          </a:p>
          <a:p>
            <a:endParaRPr lang="en-US" dirty="0" smtClean="0"/>
          </a:p>
          <a:p>
            <a:r>
              <a:rPr lang="en-US" dirty="0" smtClean="0"/>
              <a:t>Q&amp;A during talk is okay (time permitting)</a:t>
            </a:r>
          </a:p>
          <a:p>
            <a:r>
              <a:rPr lang="en-US" dirty="0" smtClean="0"/>
              <a:t>Q&amp;A at end with any remaining time</a:t>
            </a:r>
          </a:p>
          <a:p>
            <a:r>
              <a:rPr lang="en-US" dirty="0" smtClean="0"/>
              <a:t>Okay to reach out through email or twitter</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Portal</a:t>
            </a:r>
            <a:endParaRPr lang="en-US" dirty="0"/>
          </a:p>
        </p:txBody>
      </p:sp>
      <p:sp>
        <p:nvSpPr>
          <p:cNvPr id="3" name="Content Placeholder 2"/>
          <p:cNvSpPr>
            <a:spLocks noGrp="1"/>
          </p:cNvSpPr>
          <p:nvPr>
            <p:ph idx="1"/>
          </p:nvPr>
        </p:nvSpPr>
        <p:spPr>
          <a:xfrm>
            <a:off x="0" y="1600206"/>
            <a:ext cx="9144000" cy="4525963"/>
          </a:xfrm>
        </p:spPr>
        <p:txBody>
          <a:bodyPr>
            <a:normAutofit fontScale="92500" lnSpcReduction="20000"/>
          </a:bodyPr>
          <a:lstStyle/>
          <a:p>
            <a:pPr marL="0" indent="0">
              <a:buNone/>
            </a:pPr>
            <a:endParaRPr lang="en-US" sz="4400" dirty="0" smtClean="0">
              <a:hlinkClick r:id="rId2"/>
            </a:endParaRPr>
          </a:p>
          <a:p>
            <a:pPr marL="0" indent="0">
              <a:buNone/>
            </a:pPr>
            <a:r>
              <a:rPr lang="en-US" sz="5800" b="1" dirty="0" smtClean="0"/>
              <a:t>  General information</a:t>
            </a:r>
          </a:p>
          <a:p>
            <a:pPr marL="0" indent="0">
              <a:buNone/>
            </a:pPr>
            <a:r>
              <a:rPr lang="en-US" sz="4400" dirty="0" smtClean="0">
                <a:hlinkClick r:id="rId2"/>
              </a:rPr>
              <a:t>http</a:t>
            </a:r>
            <a:r>
              <a:rPr lang="en-US" sz="4400" dirty="0">
                <a:hlinkClick r:id="rId2"/>
              </a:rPr>
              <a:t>://</a:t>
            </a:r>
            <a:r>
              <a:rPr lang="en-US" sz="4400" dirty="0" smtClean="0">
                <a:hlinkClick r:id="rId2"/>
              </a:rPr>
              <a:t>www.windowsazure.com</a:t>
            </a:r>
            <a:endParaRPr lang="en-US" sz="4400" dirty="0" smtClean="0"/>
          </a:p>
          <a:p>
            <a:pPr marL="0" indent="0">
              <a:buNone/>
            </a:pPr>
            <a:endParaRPr lang="en-US" sz="4400" dirty="0" smtClean="0"/>
          </a:p>
          <a:p>
            <a:pPr marL="0" indent="0">
              <a:buNone/>
            </a:pPr>
            <a:r>
              <a:rPr lang="en-US" sz="5800" b="1" dirty="0" smtClean="0"/>
              <a:t>  Management Portal</a:t>
            </a:r>
          </a:p>
          <a:p>
            <a:pPr marL="0" indent="0">
              <a:buNone/>
            </a:pPr>
            <a:r>
              <a:rPr lang="en-US" sz="4400" dirty="0" smtClean="0">
                <a:hlinkClick r:id="rId3"/>
              </a:rPr>
              <a:t>http://manage.windowsazure.com</a:t>
            </a:r>
            <a:r>
              <a:rPr lang="en-US" sz="4400" dirty="0" smtClean="0"/>
              <a:t> </a:t>
            </a:r>
          </a:p>
          <a:p>
            <a:endParaRPr lang="en-US" dirty="0"/>
          </a:p>
        </p:txBody>
      </p:sp>
    </p:spTree>
    <p:extLst>
      <p:ext uri="{BB962C8B-B14F-4D97-AF65-F5344CB8AC3E}">
        <p14:creationId xmlns:p14="http://schemas.microsoft.com/office/powerpoint/2010/main" val="3750910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21661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556"/>
            <a:ext cx="8229600" cy="6778444"/>
          </a:xfrm>
        </p:spPr>
        <p:txBody>
          <a:bodyPr>
            <a:normAutofit lnSpcReduction="10000"/>
          </a:bodyPr>
          <a:lstStyle/>
          <a:p>
            <a:pPr marL="0" indent="0">
              <a:buNone/>
            </a:pPr>
            <a:r>
              <a:rPr lang="en-US" dirty="0" smtClean="0"/>
              <a:t>So Architecting </a:t>
            </a:r>
            <a:r>
              <a:rPr lang="en-US" dirty="0"/>
              <a:t>for the (Windows Azure, AWS, GAE, …) Cloud </a:t>
            </a:r>
            <a:r>
              <a:rPr lang="en-US" dirty="0" smtClean="0"/>
              <a:t>is Different…</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r>
              <a:rPr lang="en-US" dirty="0" smtClean="0"/>
              <a:t>WHY DID THEY (Microsoft, Amazon, Google, …) DO THIS TO US?</a:t>
            </a:r>
            <a:endParaRPr lang="en-US" dirty="0"/>
          </a:p>
        </p:txBody>
      </p:sp>
      <p:sp>
        <p:nvSpPr>
          <p:cNvPr id="2" name="Title 1"/>
          <p:cNvSpPr>
            <a:spLocks noGrp="1"/>
          </p:cNvSpPr>
          <p:nvPr>
            <p:ph type="title"/>
          </p:nvPr>
        </p:nvSpPr>
        <p:spPr>
          <a:xfrm>
            <a:off x="300835" y="1677010"/>
            <a:ext cx="8229600" cy="1143000"/>
          </a:xfrm>
        </p:spPr>
        <p:txBody>
          <a:bodyPr>
            <a:normAutofit/>
          </a:bodyPr>
          <a:lstStyle/>
          <a:p>
            <a:r>
              <a:rPr lang="en-US" dirty="0" smtClean="0"/>
              <a:t>But Why?</a:t>
            </a:r>
            <a:endParaRPr lang="en-US" dirty="0"/>
          </a:p>
        </p:txBody>
      </p:sp>
      <p:pic>
        <p:nvPicPr>
          <p:cNvPr id="3074" name="Picture 2" descr="http://4.bp.blogspot.com/-WnadYPvZw80/TyleTsoDnuI/AAAAAAAACCc/qZeYP28jnJY/s1600/but_why_trollc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0535" y="1297535"/>
            <a:ext cx="4146113" cy="40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215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
        <p:nvSpPr>
          <p:cNvPr id="4" name="Rectangle 3"/>
          <p:cNvSpPr/>
          <p:nvPr/>
        </p:nvSpPr>
        <p:spPr>
          <a:xfrm rot="19170819">
            <a:off x="-628499" y="1403080"/>
            <a:ext cx="8059786" cy="3754874"/>
          </a:xfrm>
          <a:prstGeom prst="rect">
            <a:avLst/>
          </a:prstGeom>
          <a:solidFill>
            <a:srgbClr val="FFFF00">
              <a:alpha val="89000"/>
            </a:srgbClr>
          </a:solidFill>
        </p:spPr>
        <p:txBody>
          <a:bodyPr wrap="square">
            <a:spAutoFit/>
          </a:bodyPr>
          <a:lstStyle/>
          <a:p>
            <a:pPr lvl="1" algn="ctr"/>
            <a:r>
              <a:rPr lang="en-US" sz="3400" b="1" dirty="0" smtClean="0">
                <a:solidFill>
                  <a:srgbClr val="FF0000"/>
                </a:solidFill>
              </a:rPr>
              <a:t>Faster horses would not have</a:t>
            </a:r>
            <a:br>
              <a:rPr lang="en-US" sz="3400" b="1" dirty="0" smtClean="0">
                <a:solidFill>
                  <a:srgbClr val="FF0000"/>
                </a:solidFill>
              </a:rPr>
            </a:br>
            <a:r>
              <a:rPr lang="en-US" sz="3400" b="1" dirty="0" smtClean="0">
                <a:solidFill>
                  <a:srgbClr val="FF0000"/>
                </a:solidFill>
              </a:rPr>
              <a:t>addressed </a:t>
            </a:r>
            <a:r>
              <a:rPr lang="en-US" sz="3400" b="1" dirty="0">
                <a:solidFill>
                  <a:srgbClr val="FF0000"/>
                </a:solidFill>
              </a:rPr>
              <a:t> </a:t>
            </a:r>
            <a:r>
              <a:rPr lang="en-US" sz="3400" b="1" dirty="0" smtClean="0">
                <a:solidFill>
                  <a:srgbClr val="FF0000"/>
                </a:solidFill>
              </a:rPr>
              <a:t>the horse manure problem</a:t>
            </a:r>
            <a:endParaRPr lang="en-US" sz="3400" b="1" dirty="0">
              <a:solidFill>
                <a:srgbClr val="FF0000"/>
              </a:solidFill>
            </a:endParaRPr>
          </a:p>
          <a:p>
            <a:pPr lvl="1" algn="ctr"/>
            <a:r>
              <a:rPr lang="en-US" sz="3400" b="1" dirty="0" smtClean="0">
                <a:solidFill>
                  <a:srgbClr val="FF0000"/>
                </a:solidFill>
              </a:rPr>
              <a:t>…</a:t>
            </a:r>
            <a:r>
              <a:rPr lang="en-US" sz="3400" b="1" dirty="0">
                <a:solidFill>
                  <a:srgbClr val="FF0000"/>
                </a:solidFill>
              </a:rPr>
              <a:t/>
            </a:r>
            <a:br>
              <a:rPr lang="en-US" sz="3400" b="1" dirty="0">
                <a:solidFill>
                  <a:srgbClr val="FF0000"/>
                </a:solidFill>
              </a:rPr>
            </a:br>
            <a:r>
              <a:rPr lang="en-US" sz="3400" b="1" dirty="0" smtClean="0">
                <a:solidFill>
                  <a:srgbClr val="FF0000"/>
                </a:solidFill>
              </a:rPr>
              <a:t>late 1800s.. </a:t>
            </a:r>
            <a:br>
              <a:rPr lang="en-US" sz="3400" b="1" dirty="0" smtClean="0">
                <a:solidFill>
                  <a:srgbClr val="FF0000"/>
                </a:solidFill>
              </a:rPr>
            </a:br>
            <a:r>
              <a:rPr lang="en-US" sz="3400" b="1" dirty="0" smtClean="0">
                <a:solidFill>
                  <a:srgbClr val="FF0000"/>
                </a:solidFill>
              </a:rPr>
              <a:t>150k horses in NYC </a:t>
            </a:r>
            <a:br>
              <a:rPr lang="en-US" sz="3400" b="1" dirty="0" smtClean="0">
                <a:solidFill>
                  <a:srgbClr val="FF0000"/>
                </a:solidFill>
              </a:rPr>
            </a:br>
            <a:r>
              <a:rPr lang="en-US" sz="3400" b="1" dirty="0" smtClean="0">
                <a:solidFill>
                  <a:srgbClr val="FF0000"/>
                </a:solidFill>
              </a:rPr>
              <a:t>x 20 </a:t>
            </a:r>
            <a:r>
              <a:rPr lang="en-US" sz="3400" b="1" dirty="0" err="1" smtClean="0">
                <a:solidFill>
                  <a:srgbClr val="FF0000"/>
                </a:solidFill>
              </a:rPr>
              <a:t>lbs</a:t>
            </a:r>
            <a:r>
              <a:rPr lang="en-US" sz="3400" b="1" dirty="0" smtClean="0">
                <a:solidFill>
                  <a:srgbClr val="FF0000"/>
                </a:solidFill>
              </a:rPr>
              <a:t> manure/day/horse</a:t>
            </a:r>
          </a:p>
          <a:p>
            <a:pPr lvl="1" algn="ctr"/>
            <a:r>
              <a:rPr lang="en-US" sz="3400" b="1" dirty="0" smtClean="0">
                <a:solidFill>
                  <a:srgbClr val="FF0000"/>
                </a:solidFill>
              </a:rPr>
              <a:t>= 3 million </a:t>
            </a:r>
            <a:r>
              <a:rPr lang="en-US" sz="3400" b="1" dirty="0" err="1" smtClean="0">
                <a:solidFill>
                  <a:srgbClr val="FF0000"/>
                </a:solidFill>
              </a:rPr>
              <a:t>lbs</a:t>
            </a:r>
            <a:r>
              <a:rPr lang="en-US" sz="3400" b="1" dirty="0" smtClean="0">
                <a:solidFill>
                  <a:srgbClr val="FF0000"/>
                </a:solidFill>
              </a:rPr>
              <a:t> of manure per day</a:t>
            </a:r>
            <a:endParaRPr lang="en-US" sz="3400" b="1" dirty="0">
              <a:solidFill>
                <a:srgbClr val="FF0000"/>
              </a:solidFill>
            </a:endParaRPr>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pPr lvl="1"/>
            <a:endParaRPr lang="en-US" sz="3400" dirty="0"/>
          </a:p>
          <a:p>
            <a:endParaRPr lang="en-US" sz="4100" dirty="0" smtClean="0"/>
          </a:p>
          <a:p>
            <a:endParaRPr lang="en-US" sz="4100" dirty="0"/>
          </a:p>
        </p:txBody>
      </p:sp>
    </p:spTree>
    <p:extLst>
      <p:ext uri="{BB962C8B-B14F-4D97-AF65-F5344CB8AC3E}">
        <p14:creationId xmlns:p14="http://schemas.microsoft.com/office/powerpoint/2010/main" val="283678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endParaRPr lang="en-US" sz="4100" dirty="0" smtClean="0"/>
          </a:p>
          <a:p>
            <a:endParaRPr lang="en-US" sz="4100" dirty="0"/>
          </a:p>
        </p:txBody>
      </p:sp>
      <p:pic>
        <p:nvPicPr>
          <p:cNvPr id="1026" name="Picture 2" descr="http://farm3.staticflickr.com/2566/3691085094_ecd705c8c0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35"/>
            <a:ext cx="9143999" cy="91439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9170819">
            <a:off x="-571507" y="1297535"/>
            <a:ext cx="4578306" cy="615553"/>
          </a:xfrm>
          <a:prstGeom prst="rect">
            <a:avLst/>
          </a:prstGeom>
          <a:solidFill>
            <a:srgbClr val="FFFF00">
              <a:alpha val="89000"/>
            </a:srgbClr>
          </a:solidFill>
        </p:spPr>
        <p:txBody>
          <a:bodyPr wrap="none">
            <a:spAutoFit/>
          </a:bodyPr>
          <a:lstStyle/>
          <a:p>
            <a:pPr lvl="1" algn="ctr"/>
            <a:r>
              <a:rPr lang="en-US" sz="3400" b="1" dirty="0">
                <a:solidFill>
                  <a:srgbClr val="FF0000"/>
                </a:solidFill>
              </a:rPr>
              <a:t>GO WITH THE </a:t>
            </a:r>
            <a:r>
              <a:rPr lang="en-US" sz="3400" b="1" dirty="0" smtClean="0">
                <a:solidFill>
                  <a:srgbClr val="FF0000"/>
                </a:solidFill>
              </a:rPr>
              <a:t>FLOW   </a:t>
            </a:r>
            <a:endParaRPr lang="en-US" sz="3400" b="1" dirty="0">
              <a:solidFill>
                <a:srgbClr val="FF0000"/>
              </a:solidFill>
            </a:endParaRPr>
          </a:p>
        </p:txBody>
      </p:sp>
      <p:sp>
        <p:nvSpPr>
          <p:cNvPr id="6" name="Rectangle 5"/>
          <p:cNvSpPr/>
          <p:nvPr/>
        </p:nvSpPr>
        <p:spPr>
          <a:xfrm>
            <a:off x="3878905" y="294650"/>
            <a:ext cx="5138907"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Cloud (Azure) ≠ hosting   </a:t>
            </a:r>
            <a:endParaRPr lang="en-US" sz="3400" b="1" dirty="0">
              <a:solidFill>
                <a:srgbClr val="FF0000"/>
              </a:solidFill>
            </a:endParaRPr>
          </a:p>
        </p:txBody>
      </p:sp>
      <p:sp>
        <p:nvSpPr>
          <p:cNvPr id="7" name="Rectangle 6"/>
          <p:cNvSpPr/>
          <p:nvPr/>
        </p:nvSpPr>
        <p:spPr>
          <a:xfrm>
            <a:off x="4775223" y="986477"/>
            <a:ext cx="3373809" cy="615553"/>
          </a:xfrm>
          <a:prstGeom prst="rect">
            <a:avLst/>
          </a:prstGeom>
          <a:solidFill>
            <a:srgbClr val="FFFF00">
              <a:alpha val="89000"/>
            </a:srgbClr>
          </a:solidFill>
        </p:spPr>
        <p:txBody>
          <a:bodyPr wrap="none">
            <a:spAutoFit/>
          </a:bodyPr>
          <a:lstStyle/>
          <a:p>
            <a:pPr lvl="1" algn="ctr"/>
            <a:r>
              <a:rPr lang="en-US" sz="3400" b="1" dirty="0" smtClean="0">
                <a:solidFill>
                  <a:srgbClr val="FF0000"/>
                </a:solidFill>
              </a:rPr>
              <a:t>Don’t fight it!   </a:t>
            </a:r>
            <a:endParaRPr lang="en-US" sz="3400" b="1" dirty="0">
              <a:solidFill>
                <a:srgbClr val="FF0000"/>
              </a:solidFill>
            </a:endParaRPr>
          </a:p>
        </p:txBody>
      </p:sp>
    </p:spTree>
    <p:extLst>
      <p:ext uri="{BB962C8B-B14F-4D97-AF65-F5344CB8AC3E}">
        <p14:creationId xmlns:p14="http://schemas.microsoft.com/office/powerpoint/2010/main" val="1463353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 </a:t>
            </a:r>
            <a:r>
              <a:rPr lang="en-US" sz="6000" i="1" dirty="0" smtClean="0"/>
              <a:t>The definition of “Cloud” </a:t>
            </a:r>
            <a:br>
              <a:rPr lang="en-US" sz="6000" i="1" dirty="0" smtClean="0"/>
            </a:br>
            <a:r>
              <a:rPr lang="en-US" sz="6000" i="1" dirty="0" smtClean="0"/>
              <a:t>is nebulous…</a:t>
            </a:r>
            <a:endParaRPr lang="en-US" sz="6000" i="1" dirty="0"/>
          </a:p>
        </p:txBody>
      </p:sp>
    </p:spTree>
    <p:extLst>
      <p:ext uri="{BB962C8B-B14F-4D97-AF65-F5344CB8AC3E}">
        <p14:creationId xmlns:p14="http://schemas.microsoft.com/office/powerpoint/2010/main" val="3561173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C:\Projects\AzureContentProposal_East\shutterstock_22371964.jpg"/>
          <p:cNvPicPr>
            <a:picLocks noChangeAspect="1" noChangeArrowheads="1"/>
          </p:cNvPicPr>
          <p:nvPr/>
        </p:nvPicPr>
        <p:blipFill>
          <a:blip r:embed="rId2" cstate="print"/>
          <a:srcRect/>
          <a:stretch>
            <a:fillRect/>
          </a:stretch>
        </p:blipFill>
        <p:spPr bwMode="auto">
          <a:xfrm>
            <a:off x="3048000" y="493295"/>
            <a:ext cx="3056021" cy="5507399"/>
          </a:xfrm>
          <a:prstGeom prst="rect">
            <a:avLst/>
          </a:prstGeom>
          <a:noFill/>
        </p:spPr>
      </p:pic>
    </p:spTree>
    <p:extLst>
      <p:ext uri="{BB962C8B-B14F-4D97-AF65-F5344CB8AC3E}">
        <p14:creationId xmlns:p14="http://schemas.microsoft.com/office/powerpoint/2010/main" val="137322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6629400" y="3363684"/>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6522396"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788592"/>
            <a:ext cx="2043692" cy="162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9254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553504" y="5226064"/>
            <a:ext cx="2590495" cy="15224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800" dirty="0" smtClean="0"/>
              <a:t>SOA</a:t>
            </a:r>
            <a:endParaRPr lang="en-US" dirty="0"/>
          </a:p>
        </p:txBody>
      </p:sp>
    </p:spTree>
    <p:extLst>
      <p:ext uri="{BB962C8B-B14F-4D97-AF65-F5344CB8AC3E}">
        <p14:creationId xmlns:p14="http://schemas.microsoft.com/office/powerpoint/2010/main" val="4163575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98226" y="525597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commodity </a:t>
            </a:r>
            <a:r>
              <a:rPr lang="en-US" dirty="0"/>
              <a:t>hardware </a:t>
            </a:r>
            <a:endParaRPr lang="en-US" dirty="0" smtClean="0"/>
          </a:p>
          <a:p>
            <a:r>
              <a:rPr lang="en-US" dirty="0" smtClean="0"/>
              <a:t>+ </a:t>
            </a:r>
            <a:r>
              <a:rPr lang="en-US" dirty="0"/>
              <a:t>multitenant </a:t>
            </a:r>
            <a:r>
              <a:rPr lang="en-US" dirty="0" smtClean="0"/>
              <a:t>services</a:t>
            </a:r>
          </a:p>
          <a:p>
            <a:r>
              <a:rPr lang="en-US" dirty="0" smtClean="0"/>
              <a:t>= cost-efficient cloud</a:t>
            </a:r>
            <a:endParaRPr lang="en-US" dirty="0"/>
          </a:p>
        </p:txBody>
      </p:sp>
      <p:sp>
        <p:nvSpPr>
          <p:cNvPr id="8" name="Title 1"/>
          <p:cNvSpPr txBox="1">
            <a:spLocks/>
          </p:cNvSpPr>
          <p:nvPr/>
        </p:nvSpPr>
        <p:spPr>
          <a:xfrm>
            <a:off x="4002801" y="342900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failure is routine</a:t>
            </a:r>
          </a:p>
          <a:p>
            <a:r>
              <a:rPr lang="en-US" dirty="0" smtClean="0"/>
              <a:t>(so you better be good at handling it)</a:t>
            </a:r>
            <a:endParaRPr lang="en-US" dirty="0"/>
          </a:p>
        </p:txBody>
      </p:sp>
      <p:sp>
        <p:nvSpPr>
          <p:cNvPr id="9" name="Title 1"/>
          <p:cNvSpPr txBox="1">
            <a:spLocks/>
          </p:cNvSpPr>
          <p:nvPr/>
        </p:nvSpPr>
        <p:spPr>
          <a:xfrm>
            <a:off x="4191000" y="15240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Architectural Assumptions</a:t>
            </a:r>
            <a:endParaRPr lang="en-US" dirty="0"/>
          </a:p>
        </p:txBody>
      </p:sp>
    </p:spTree>
    <p:extLst>
      <p:ext uri="{BB962C8B-B14F-4D97-AF65-F5344CB8AC3E}">
        <p14:creationId xmlns:p14="http://schemas.microsoft.com/office/powerpoint/2010/main" val="17170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3200400"/>
            <a:ext cx="3985674" cy="3657600"/>
          </a:xfrm>
        </p:spPr>
        <p:txBody>
          <a:bodyPr>
            <a:normAutofit/>
          </a:bodyPr>
          <a:lstStyle/>
          <a:p>
            <a:pPr marL="0" indent="0">
              <a:buNone/>
            </a:pPr>
            <a:r>
              <a:rPr lang="en-US" b="1" dirty="0" smtClean="0"/>
              <a:t>try</a:t>
            </a:r>
            <a:r>
              <a:rPr lang="en-US" dirty="0" smtClean="0"/>
              <a:t> { </a:t>
            </a:r>
          </a:p>
          <a:p>
            <a:pPr marL="0" indent="0">
              <a:buNone/>
            </a:pPr>
            <a:r>
              <a:rPr lang="en-US" dirty="0"/>
              <a:t> </a:t>
            </a:r>
            <a:r>
              <a:rPr lang="en-US" dirty="0" smtClean="0"/>
              <a:t>  </a:t>
            </a:r>
            <a:r>
              <a:rPr lang="en-US" dirty="0" err="1" smtClean="0"/>
              <a:t>foo.ThisCanThrow</a:t>
            </a:r>
            <a:r>
              <a:rPr lang="en-US" dirty="0" smtClean="0"/>
              <a:t>(); </a:t>
            </a:r>
          </a:p>
          <a:p>
            <a:pPr marL="0" indent="0">
              <a:buNone/>
            </a:pPr>
            <a:r>
              <a:rPr lang="en-US" dirty="0" smtClean="0"/>
              <a:t>}</a:t>
            </a:r>
          </a:p>
          <a:p>
            <a:pPr marL="0" indent="0">
              <a:buNone/>
            </a:pPr>
            <a:r>
              <a:rPr lang="en-US" b="1" dirty="0"/>
              <a:t>c</a:t>
            </a:r>
            <a:r>
              <a:rPr lang="en-US" b="1" dirty="0" smtClean="0"/>
              <a:t>atch</a:t>
            </a:r>
            <a:r>
              <a:rPr lang="en-US" dirty="0" smtClean="0"/>
              <a:t> (Exception ex) {</a:t>
            </a:r>
            <a:br>
              <a:rPr lang="en-US" dirty="0" smtClean="0"/>
            </a:br>
            <a:r>
              <a:rPr lang="en-US" dirty="0" smtClean="0"/>
              <a:t>   // …</a:t>
            </a:r>
            <a:br>
              <a:rPr lang="en-US" dirty="0" smtClean="0"/>
            </a:br>
            <a:r>
              <a:rPr lang="en-US" dirty="0" smtClean="0"/>
              <a:t>}</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rot="19807580">
            <a:off x="0" y="4146376"/>
            <a:ext cx="5180990" cy="1522475"/>
          </a:xfrm>
          <a:prstGeom prst="rect">
            <a:avLst/>
          </a:prstGeom>
          <a:solidFill>
            <a:srgbClr val="FFFF00"/>
          </a:solidFill>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Yoda not a good cloud developer would make</a:t>
            </a:r>
            <a:endParaRPr lang="en-US" dirty="0"/>
          </a:p>
        </p:txBody>
      </p:sp>
    </p:spTree>
    <p:extLst>
      <p:ext uri="{BB962C8B-B14F-4D97-AF65-F5344CB8AC3E}">
        <p14:creationId xmlns:p14="http://schemas.microsoft.com/office/powerpoint/2010/main" val="208233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4.bp.blogspot.com/-ZQX0zoJao04/UV1_rKurZLI/AAAAAAAAT9M/9fyeJfcyhzc/s320/The+Dude+Sweater+Fil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12"/>
            <a:ext cx="9161678" cy="70144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505200"/>
            <a:ext cx="8229600" cy="1143000"/>
          </a:xfrm>
        </p:spPr>
        <p:txBody>
          <a:bodyPr>
            <a:normAutofit/>
          </a:bodyPr>
          <a:lstStyle/>
          <a:p>
            <a:r>
              <a:rPr lang="en-US" b="1" dirty="0" smtClean="0"/>
              <a:t> </a:t>
            </a:r>
            <a:endParaRPr lang="en-US" b="1" dirty="0"/>
          </a:p>
        </p:txBody>
      </p:sp>
      <p:sp>
        <p:nvSpPr>
          <p:cNvPr id="5" name="Title 1"/>
          <p:cNvSpPr txBox="1">
            <a:spLocks/>
          </p:cNvSpPr>
          <p:nvPr/>
        </p:nvSpPr>
        <p:spPr>
          <a:xfrm>
            <a:off x="1524000" y="-152400"/>
            <a:ext cx="9144000" cy="1524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Loosely Coupled &amp;</a:t>
            </a:r>
          </a:p>
          <a:p>
            <a:r>
              <a:rPr lang="en-US" b="1" dirty="0" smtClean="0"/>
              <a:t>Eventually Consistent</a:t>
            </a:r>
          </a:p>
        </p:txBody>
      </p:sp>
      <p:sp>
        <p:nvSpPr>
          <p:cNvPr id="6" name="Title 1"/>
          <p:cNvSpPr txBox="1">
            <a:spLocks/>
          </p:cNvSpPr>
          <p:nvPr/>
        </p:nvSpPr>
        <p:spPr>
          <a:xfrm>
            <a:off x="6844137" y="274637"/>
            <a:ext cx="2435960" cy="680830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Title 1"/>
          <p:cNvSpPr txBox="1">
            <a:spLocks/>
          </p:cNvSpPr>
          <p:nvPr/>
        </p:nvSpPr>
        <p:spPr>
          <a:xfrm>
            <a:off x="5410200" y="5715000"/>
            <a:ext cx="3733800" cy="1141475"/>
          </a:xfrm>
          <a:prstGeom prst="rect">
            <a:avLst/>
          </a:prstGeom>
          <a:solidFill>
            <a:srgbClr val="00B0F0"/>
          </a:solidFill>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 &amp; Workflow</a:t>
            </a:r>
          </a:p>
          <a:p>
            <a:r>
              <a:rPr lang="en-US" dirty="0" smtClean="0"/>
              <a:t>Architecture </a:t>
            </a:r>
            <a:endParaRPr lang="en-US" dirty="0"/>
          </a:p>
        </p:txBody>
      </p:sp>
    </p:spTree>
    <p:extLst>
      <p:ext uri="{BB962C8B-B14F-4D97-AF65-F5344CB8AC3E}">
        <p14:creationId xmlns:p14="http://schemas.microsoft.com/office/powerpoint/2010/main" val="316776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
        <p:nvSpPr>
          <p:cNvPr id="6" name="Title 1"/>
          <p:cNvSpPr txBox="1">
            <a:spLocks/>
          </p:cNvSpPr>
          <p:nvPr/>
        </p:nvSpPr>
        <p:spPr>
          <a:xfrm>
            <a:off x="7010400" y="5562600"/>
            <a:ext cx="2137611" cy="1291389"/>
          </a:xfrm>
          <a:prstGeom prst="rect">
            <a:avLst/>
          </a:prstGeom>
          <a:solidFill>
            <a:srgbClr val="00B0F0"/>
          </a:solidFill>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200" b="1" dirty="0" smtClean="0">
                <a:solidFill>
                  <a:srgbClr val="92D050"/>
                </a:solidFill>
              </a:rPr>
              <a:t>$</a:t>
            </a:r>
            <a:endParaRPr lang="en-US" b="1" dirty="0">
              <a:solidFill>
                <a:srgbClr val="92D050"/>
              </a:solidFill>
            </a:endParaRPr>
          </a:p>
        </p:txBody>
      </p:sp>
    </p:spTree>
    <p:extLst>
      <p:ext uri="{BB962C8B-B14F-4D97-AF65-F5344CB8AC3E}">
        <p14:creationId xmlns:p14="http://schemas.microsoft.com/office/powerpoint/2010/main" val="397571303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solidFill>
                  <a:srgbClr val="00B0F0"/>
                </a:solidFill>
              </a:rPr>
              <a:t>∞</a:t>
            </a:r>
            <a:endParaRPr lang="en-US" sz="102400" dirty="0">
              <a:solidFill>
                <a:srgbClr val="00B0F0"/>
              </a:solidFill>
            </a:endParaRPr>
          </a:p>
        </p:txBody>
      </p:sp>
      <p:sp>
        <p:nvSpPr>
          <p:cNvPr id="3" name="Content Placeholder 2"/>
          <p:cNvSpPr>
            <a:spLocks noGrp="1"/>
          </p:cNvSpPr>
          <p:nvPr>
            <p:ph idx="1"/>
          </p:nvPr>
        </p:nvSpPr>
        <p:spPr>
          <a:xfrm>
            <a:off x="457200" y="3810000"/>
            <a:ext cx="8229600" cy="3229654"/>
          </a:xfrm>
        </p:spPr>
        <p:txBody>
          <a:bodyPr>
            <a:noAutofit/>
          </a:bodyPr>
          <a:lstStyle/>
          <a:p>
            <a:r>
              <a:rPr lang="en-US" sz="3600" dirty="0" smtClean="0"/>
              <a:t>Resource allocation (scaling) is:</a:t>
            </a:r>
          </a:p>
          <a:p>
            <a:pPr lvl="1"/>
            <a:r>
              <a:rPr lang="en-US" sz="3200" dirty="0" smtClean="0"/>
              <a:t>Horizontal</a:t>
            </a:r>
          </a:p>
          <a:p>
            <a:pPr lvl="1"/>
            <a:r>
              <a:rPr lang="en-US" sz="3200" dirty="0" smtClean="0"/>
              <a:t>Bi-directional</a:t>
            </a:r>
          </a:p>
          <a:p>
            <a:pPr lvl="1"/>
            <a:r>
              <a:rPr lang="en-US" sz="3200" dirty="0" smtClean="0"/>
              <a:t>Automatable</a:t>
            </a:r>
          </a:p>
          <a:p>
            <a:pPr marL="0" indent="0">
              <a:buNone/>
            </a:pPr>
            <a:r>
              <a:rPr lang="en-US" sz="3600" dirty="0" smtClean="0"/>
              <a:t>The “illusion </a:t>
            </a:r>
            <a:r>
              <a:rPr lang="en-US" sz="3600" dirty="0"/>
              <a:t>of infinite resources</a:t>
            </a:r>
            <a:r>
              <a:rPr lang="en-US" sz="3600" dirty="0" smtClean="0"/>
              <a:t>”</a:t>
            </a:r>
            <a:endParaRPr lang="en-US" sz="2800" dirty="0" smtClean="0"/>
          </a:p>
        </p:txBody>
      </p:sp>
      <p:sp>
        <p:nvSpPr>
          <p:cNvPr id="4" name="Title 1"/>
          <p:cNvSpPr txBox="1">
            <a:spLocks/>
          </p:cNvSpPr>
          <p:nvPr/>
        </p:nvSpPr>
        <p:spPr>
          <a:xfrm>
            <a:off x="4343400" y="44958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Resource </a:t>
            </a:r>
          </a:p>
          <a:p>
            <a:r>
              <a:rPr lang="en-US" dirty="0" smtClean="0"/>
              <a:t>Allocation</a:t>
            </a:r>
            <a:endParaRPr lang="en-US" dirty="0"/>
          </a:p>
        </p:txBody>
      </p:sp>
    </p:spTree>
    <p:extLst>
      <p:ext uri="{BB962C8B-B14F-4D97-AF65-F5344CB8AC3E}">
        <p14:creationId xmlns:p14="http://schemas.microsoft.com/office/powerpoint/2010/main" val="3429843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Integrated Surface Area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0306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686800" cy="5257794"/>
          </a:xfrm>
        </p:spPr>
        <p:txBody>
          <a:bodyPr>
            <a:normAutofit lnSpcReduction="10000"/>
          </a:bodyPr>
          <a:lstStyle/>
          <a:p>
            <a:r>
              <a:rPr lang="en-US" dirty="0" smtClean="0"/>
              <a:t>Simple idea, simple app</a:t>
            </a:r>
          </a:p>
          <a:p>
            <a:r>
              <a:rPr lang="en-US" dirty="0" smtClean="0"/>
              <a:t>Two-tiers: web tier (one server) + database</a:t>
            </a:r>
          </a:p>
          <a:p>
            <a:r>
              <a:rPr lang="en-US" dirty="0" smtClean="0"/>
              <a:t>What’s the problem?</a:t>
            </a:r>
          </a:p>
          <a:p>
            <a:endParaRPr lang="en-US" dirty="0"/>
          </a:p>
          <a:p>
            <a:r>
              <a:rPr lang="en-US" sz="4000" dirty="0" smtClean="0"/>
              <a:t>But… what’s WRONG with this architecture?</a:t>
            </a:r>
          </a:p>
          <a:p>
            <a:r>
              <a:rPr lang="en-US" sz="4000" dirty="0" smtClean="0"/>
              <a:t>Different ≠ WRONG. </a:t>
            </a:r>
            <a:br>
              <a:rPr lang="en-US" sz="4000" dirty="0" smtClean="0"/>
            </a:br>
            <a:r>
              <a:rPr lang="en-US" sz="4000" dirty="0" smtClean="0"/>
              <a:t>Use the right tool for the job. Some apps are simply not good fit for cloud.</a:t>
            </a:r>
          </a:p>
        </p:txBody>
      </p:sp>
      <p:sp>
        <p:nvSpPr>
          <p:cNvPr id="4" name="TextBox 3"/>
          <p:cNvSpPr txBox="1"/>
          <p:nvPr/>
        </p:nvSpPr>
        <p:spPr>
          <a:xfrm>
            <a:off x="7312455" y="2820010"/>
            <a:ext cx="2131465" cy="2646878"/>
          </a:xfrm>
          <a:prstGeom prst="rect">
            <a:avLst/>
          </a:prstGeom>
          <a:noFill/>
        </p:spPr>
        <p:txBody>
          <a:bodyPr wrap="square" rtlCol="0">
            <a:spAutoFit/>
          </a:bodyPr>
          <a:lstStyle/>
          <a:p>
            <a:r>
              <a:rPr lang="en-US" sz="16600" dirty="0">
                <a:solidFill>
                  <a:srgbClr val="00B050"/>
                </a:solidFill>
              </a:rPr>
              <a:t>?</a:t>
            </a:r>
            <a:endParaRPr lang="en-US" sz="3200" dirty="0"/>
          </a:p>
        </p:txBody>
      </p:sp>
    </p:spTree>
    <p:extLst>
      <p:ext uri="{BB962C8B-B14F-4D97-AF65-F5344CB8AC3E}">
        <p14:creationId xmlns:p14="http://schemas.microsoft.com/office/powerpoint/2010/main" val="4093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377730" cy="4873744"/>
          </a:xfrm>
        </p:spPr>
        <p:txBody>
          <a:bodyPr>
            <a:normAutofit fontScale="92500" lnSpcReduction="10000"/>
          </a:bodyPr>
          <a:lstStyle/>
          <a:p>
            <a:r>
              <a:rPr lang="en-US" dirty="0" smtClean="0"/>
              <a:t>Simple idea, simple app</a:t>
            </a:r>
          </a:p>
          <a:p>
            <a:r>
              <a:rPr lang="en-US" dirty="0" smtClean="0"/>
              <a:t>Two-tiers: web tier (one server) + database</a:t>
            </a:r>
          </a:p>
          <a:p>
            <a:r>
              <a:rPr lang="en-US" dirty="0" smtClean="0"/>
              <a:t>What can go wrong</a:t>
            </a:r>
          </a:p>
          <a:p>
            <a:endParaRPr lang="en-US" dirty="0"/>
          </a:p>
          <a:p>
            <a:r>
              <a:rPr lang="en-US" dirty="0" smtClean="0"/>
              <a:t>We’ll reexamine</a:t>
            </a:r>
          </a:p>
          <a:p>
            <a:pPr marL="914400" lvl="1" indent="-514350">
              <a:buFont typeface="+mj-lt"/>
              <a:buAutoNum type="arabicPeriod"/>
            </a:pPr>
            <a:r>
              <a:rPr lang="en-US" b="1" dirty="0"/>
              <a:t>Scaling </a:t>
            </a:r>
            <a:r>
              <a:rPr lang="en-US" b="1" dirty="0" smtClean="0"/>
              <a:t>the web tier</a:t>
            </a:r>
          </a:p>
          <a:p>
            <a:pPr marL="914400" lvl="1" indent="-514350">
              <a:buFont typeface="+mj-lt"/>
              <a:buAutoNum type="arabicPeriod"/>
            </a:pPr>
            <a:r>
              <a:rPr lang="en-US" b="1" dirty="0" smtClean="0"/>
              <a:t>Scaling the service tier</a:t>
            </a:r>
            <a:endParaRPr lang="en-US" dirty="0"/>
          </a:p>
          <a:p>
            <a:pPr marL="914400" lvl="1" indent="-514350">
              <a:buFont typeface="+mj-lt"/>
              <a:buAutoNum type="arabicPeriod"/>
            </a:pPr>
            <a:r>
              <a:rPr lang="en-US" b="1" dirty="0"/>
              <a:t>Scaling </a:t>
            </a:r>
            <a:r>
              <a:rPr lang="en-US" b="1" dirty="0" smtClean="0"/>
              <a:t>the data tier</a:t>
            </a:r>
            <a:endParaRPr lang="en-US" b="1" dirty="0"/>
          </a:p>
          <a:p>
            <a:pPr marL="914400" lvl="1" indent="-514350">
              <a:buFont typeface="+mj-lt"/>
              <a:buAutoNum type="arabicPeriod"/>
            </a:pPr>
            <a:r>
              <a:rPr lang="en-US" b="1" dirty="0" smtClean="0"/>
              <a:t>Handling failure</a:t>
            </a:r>
          </a:p>
          <a:p>
            <a:pPr marL="914400" lvl="1" indent="-514350">
              <a:buFont typeface="+mj-lt"/>
              <a:buAutoNum type="arabicPeriod"/>
            </a:pPr>
            <a:r>
              <a:rPr lang="en-US" b="1" dirty="0" smtClean="0"/>
              <a:t>Operational efficiency (scale the app, not the team!)</a:t>
            </a:r>
          </a:p>
        </p:txBody>
      </p:sp>
    </p:spTree>
    <p:extLst>
      <p:ext uri="{BB962C8B-B14F-4D97-AF65-F5344CB8AC3E}">
        <p14:creationId xmlns:p14="http://schemas.microsoft.com/office/powerpoint/2010/main" val="427869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268081" y="2352549"/>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518970" y="5642953"/>
            <a:ext cx="8011466" cy="1077218"/>
          </a:xfrm>
          <a:prstGeom prst="rect">
            <a:avLst/>
          </a:prstGeom>
          <a:solidFill>
            <a:srgbClr val="00B050"/>
          </a:solidFill>
        </p:spPr>
        <p:txBody>
          <a:bodyPr wrap="square" rtlCol="0">
            <a:spAutoFit/>
          </a:bodyPr>
          <a:lstStyle/>
          <a:p>
            <a:pPr algn="ctr"/>
            <a:r>
              <a:rPr lang="en-US" sz="3200" b="1" dirty="0" smtClean="0"/>
              <a:t>This is how the CLOUD works *and*</a:t>
            </a:r>
          </a:p>
          <a:p>
            <a:pPr algn="ctr"/>
            <a:r>
              <a:rPr lang="en-US" sz="3200" b="1" dirty="0" smtClean="0"/>
              <a:t>This is how YOUR CLOUD-NATIVE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end if there is interest)</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What happens when demands on data tier grow?</a:t>
            </a:r>
            <a:endParaRPr lang="en-US" b="1" dirty="0" smtClean="0"/>
          </a:p>
          <a:p>
            <a:endParaRPr lang="en-US" b="1" dirty="0" smtClean="0"/>
          </a:p>
          <a:p>
            <a:endParaRPr lang="en-US" b="1" dirty="0" smtClean="0"/>
          </a:p>
          <a:p>
            <a:r>
              <a:rPr lang="en-US" dirty="0" smtClean="0"/>
              <a:t>The Database </a:t>
            </a:r>
            <a:r>
              <a:rPr lang="en-US" dirty="0" err="1" smtClean="0"/>
              <a:t>Sharding</a:t>
            </a:r>
            <a:r>
              <a:rPr lang="en-US" dirty="0" smtClean="0"/>
              <a:t> Pattern a little about reliability – a lot about scale and performance</a:t>
            </a:r>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How to query / join / transact </a:t>
            </a:r>
            <a:r>
              <a:rPr lang="en-US" b="1" dirty="0" smtClean="0"/>
              <a:t>across</a:t>
            </a:r>
            <a:r>
              <a:rPr lang="en-US" dirty="0" smtClean="0"/>
              <a:t> shards</a:t>
            </a:r>
          </a:p>
          <a:p>
            <a:r>
              <a:rPr lang="en-US" sz="3200" dirty="0" smtClean="0"/>
              <a:t>Cache coherence, connection pool management</a:t>
            </a:r>
          </a:p>
          <a:p>
            <a:pPr lvl="1"/>
            <a:r>
              <a:rPr lang="en-US" dirty="0" smtClean="0"/>
              <a:t>Roll-your-own challenge</a:t>
            </a:r>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pPr marL="0" indent="0">
              <a:buFont typeface="Arial" pitchFamily="34" charset="0"/>
              <a:buNone/>
            </a:pPr>
            <a:r>
              <a:rPr lang="en-US" sz="9600" b="1" dirty="0" smtClean="0"/>
              <a:t>Extra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xEl>
                                              <p:pRg st="6" end="6"/>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nodePh="1">
                                  <p:stCondLst>
                                    <p:cond delay="0"/>
                                  </p:stCondLst>
                                  <p:endCondLst>
                                    <p:cond evt="begin" delay="0">
                                      <p:tn val="50"/>
                                    </p:cond>
                                  </p:end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sz="4100" b="1" dirty="0" smtClean="0">
                <a:solidFill>
                  <a:srgbClr val="FF0000"/>
                </a:solidFill>
              </a:rPr>
              <a:t>No MERGE (yet); SPLIT only</a:t>
            </a:r>
          </a:p>
          <a:p>
            <a:r>
              <a:rPr lang="en-US" sz="4100" b="1" dirty="0" smtClean="0">
                <a:solidFill>
                  <a:schemeClr val="tx2"/>
                </a:solidFill>
              </a:rPr>
              <a:t>Bonus feature </a:t>
            </a:r>
            <a:r>
              <a:rPr lang="en-US" sz="4100" b="1" smtClean="0">
                <a:solidFill>
                  <a:schemeClr val="tx2"/>
                </a:solidFill>
              </a:rPr>
              <a:t>for Multitenant </a:t>
            </a:r>
            <a:r>
              <a:rPr lang="en-US" sz="4100" b="1" dirty="0" smtClean="0">
                <a:solidFill>
                  <a:schemeClr val="tx2"/>
                </a:solidFill>
              </a:rPr>
              <a:t>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t>
            </a:r>
            <a:r>
              <a:rPr lang="en-US" sz="3200" b="1" i="1" dirty="0" smtClean="0">
                <a:solidFill>
                  <a:srgbClr val="FF0000"/>
                </a:solidFill>
              </a:rPr>
              <a:t>application</a:t>
            </a:r>
            <a:r>
              <a:rPr lang="en-US" sz="3200" b="1" i="1" dirty="0" smtClean="0"/>
              <a:t> layer. </a:t>
            </a:r>
          </a:p>
          <a:p>
            <a:pPr marL="400050" lvl="1" indent="0">
              <a:buNone/>
            </a:pPr>
            <a:r>
              <a:rPr lang="en-US" sz="3200" dirty="0" smtClean="0"/>
              <a:t>WASD Federations makes this unnecessary.</a:t>
            </a:r>
          </a:p>
          <a:p>
            <a:pPr marL="400050" lvl="1" indent="0">
              <a:buNone/>
            </a:pPr>
            <a:endParaRPr lang="en-US" sz="3200" dirty="0" smtClean="0"/>
          </a:p>
          <a:p>
            <a:endParaRPr lang="en-US"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5954"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06963536"/>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2966077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Integrated Surface Area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4384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Impact</a:t>
            </a:r>
            <a:endParaRPr lang="en-US" dirty="0"/>
          </a:p>
        </p:txBody>
      </p:sp>
      <p:sp>
        <p:nvSpPr>
          <p:cNvPr id="3" name="Content Placeholder 2"/>
          <p:cNvSpPr>
            <a:spLocks noGrp="1"/>
          </p:cNvSpPr>
          <p:nvPr>
            <p:ph idx="1"/>
          </p:nvPr>
        </p:nvSpPr>
        <p:spPr/>
        <p:txBody>
          <a:bodyPr>
            <a:normAutofit fontScale="40000" lnSpcReduction="20000"/>
          </a:bodyPr>
          <a:lstStyle/>
          <a:p>
            <a:r>
              <a:rPr lang="en-US" dirty="0"/>
              <a:t>If web tier going to cloud service (Web Role), ensure that session state is externalized (avoid keeping session state in local server memory)Ensure all logging done to durable location (since fail or scale event could make local hard drive go away) - often this is Windows Azure Diagnostic (WAD)</a:t>
            </a:r>
            <a:br>
              <a:rPr lang="en-US" dirty="0"/>
            </a:br>
            <a:r>
              <a:rPr lang="en-US" dirty="0"/>
              <a:t>Often pre-cloud apps have too much logic in the web tier (including spiky/memory intensive bits that drive web servers nuts) - some may belong in a service tier - separate "web tier" code from "business service" code - and bonus consideration is whether these tiers should communicate directly (REST or SOAP call) or over queue (Queue-Centric Workflow)</a:t>
            </a:r>
            <a:br>
              <a:rPr lang="en-US" dirty="0"/>
            </a:br>
            <a:r>
              <a:rPr lang="en-US" dirty="0"/>
              <a:t>Ensure Retry Logic and proper Exception Handling in place for all database access and network service access</a:t>
            </a:r>
            <a:br>
              <a:rPr lang="en-US" dirty="0"/>
            </a:br>
            <a:r>
              <a:rPr lang="en-US" dirty="0"/>
              <a:t>Will need to do a new sizing exercise based on new layout (which VM sizes for which tiers and how to scale)</a:t>
            </a:r>
            <a:br>
              <a:rPr lang="en-US" dirty="0"/>
            </a:br>
            <a:r>
              <a:rPr lang="en-US" dirty="0"/>
              <a:t>Licensing can be fun if using non-cloud-friendly licenses - </a:t>
            </a:r>
            <a:r>
              <a:rPr lang="en-US" dirty="0" err="1"/>
              <a:t>esp</a:t>
            </a:r>
            <a:r>
              <a:rPr lang="en-US" dirty="0"/>
              <a:t> if the most natural distributed architecture also unnaturally multiplies license costs</a:t>
            </a:r>
            <a:br>
              <a:rPr lang="en-US" dirty="0"/>
            </a:br>
            <a:r>
              <a:rPr lang="en-US" dirty="0"/>
              <a:t>Are there any non-standard configurations needed? Might indicate need for Startup Tasks Logging is often weak/lacking in pre-cloud apps - making harder to debug in distributed work once there's an </a:t>
            </a:r>
            <a:r>
              <a:rPr lang="en-US" dirty="0" err="1"/>
              <a:t>issueBuild</a:t>
            </a:r>
            <a:r>
              <a:rPr lang="en-US" dirty="0"/>
              <a:t>/deploy automation can often use some work.</a:t>
            </a:r>
            <a:br>
              <a:rPr lang="en-US" dirty="0"/>
            </a:br>
            <a:r>
              <a:rPr lang="en-US" dirty="0"/>
              <a:t>An auto-scale monitor (wasabi or one of the services) is usually new - so each app node needs to ensure it can close down gracefully since it may be scaled away (or failed away) If app is going to be updated in-place, the system needs to be able to support running mixed versions in the same cloud </a:t>
            </a:r>
            <a:r>
              <a:rPr lang="en-US" dirty="0" err="1"/>
              <a:t>serviceUsing</a:t>
            </a:r>
            <a:r>
              <a:rPr lang="en-US" dirty="0"/>
              <a:t> cloud services where operating system services were used -- for example, Blob Storage for durable file storage, a Caching Role or Table Storage for externalizing session state, media services if you are dealing with media, CDN, Traffic Manager, etc. If planning to use SQL Azure, dealing with </a:t>
            </a:r>
            <a:r>
              <a:rPr lang="en-US" dirty="0" err="1"/>
              <a:t>sharding</a:t>
            </a:r>
            <a:r>
              <a:rPr lang="en-US" dirty="0"/>
              <a:t>. Might mean schema changes, more so if using Federations than roll-your-own </a:t>
            </a:r>
            <a:r>
              <a:rPr lang="en-US" dirty="0" err="1"/>
              <a:t>sharding.Use</a:t>
            </a:r>
            <a:r>
              <a:rPr lang="en-US" dirty="0"/>
              <a:t> identity is one of the biggest cliffs to walk over - the first time you have an app in the cloud you are needing a way to authenticate - with WAAD and ADFS being a couple of them - this also obvious tends to involve company roles beyond that of a specific app </a:t>
            </a:r>
            <a:r>
              <a:rPr lang="en-US" dirty="0" err="1"/>
              <a:t>dev</a:t>
            </a:r>
            <a:r>
              <a:rPr lang="en-US" dirty="0"/>
              <a:t> team</a:t>
            </a:r>
            <a:br>
              <a:rPr lang="en-US" dirty="0"/>
            </a:br>
            <a:r>
              <a:rPr lang="en-US" dirty="0"/>
              <a:t>While we're on the topic of identity, modernizing to use Claims-based authorization is a big shift for some apps, but makes integrating with the cloud-native identity plumbing </a:t>
            </a:r>
            <a:r>
              <a:rPr lang="en-US" dirty="0" err="1"/>
              <a:t>easierEvery</a:t>
            </a:r>
            <a:r>
              <a:rPr lang="en-US" dirty="0"/>
              <a:t> node in a cloud service shares a public IP Address - so if they depend on having multiple IP Addresses (domains), they need to consider multiple cloud services or using just port #</a:t>
            </a:r>
          </a:p>
        </p:txBody>
      </p:sp>
    </p:spTree>
    <p:extLst>
      <p:ext uri="{BB962C8B-B14F-4D97-AF65-F5344CB8AC3E}">
        <p14:creationId xmlns:p14="http://schemas.microsoft.com/office/powerpoint/2010/main" val="5996970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e88ebde-63a9-4faf-8b82-2ec1987651a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27517</TotalTime>
  <Words>3341</Words>
  <Application>Microsoft Office PowerPoint</Application>
  <PresentationFormat>On-screen Show (4:3)</PresentationFormat>
  <Paragraphs>685</Paragraphs>
  <Slides>79</Slides>
  <Notes>35</Notes>
  <HiddenSlides>6</HiddenSlides>
  <MMClips>0</MMClips>
  <ScaleCrop>false</ScaleCrop>
  <HeadingPairs>
    <vt:vector size="4" baseType="variant">
      <vt:variant>
        <vt:lpstr>Theme</vt:lpstr>
      </vt:variant>
      <vt:variant>
        <vt:i4>7</vt:i4>
      </vt:variant>
      <vt:variant>
        <vt:lpstr>Slide Titles</vt:lpstr>
      </vt:variant>
      <vt:variant>
        <vt:i4>79</vt:i4>
      </vt:variant>
    </vt:vector>
  </HeadingPairs>
  <TitlesOfParts>
    <vt:vector size="86"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“Try not.  Do, or do not. There is no try.” - Yoda</vt:lpstr>
      <vt:lpstr>PowerPoint Presentation</vt:lpstr>
      <vt:lpstr>PowerPoint Presentation</vt:lpstr>
      <vt:lpstr>How Architecting for the Cloud is Different Align your application’s architecture with the architecture of the cloud…</vt:lpstr>
      <vt:lpstr>My name is Bill Wilder</vt:lpstr>
      <vt:lpstr>Who is Bill Wilder?</vt:lpstr>
      <vt:lpstr>I will ass-u-me…</vt:lpstr>
      <vt:lpstr>Roadmap for rest of talk…   …</vt:lpstr>
      <vt:lpstr>Windows Azure Portal</vt:lpstr>
      <vt:lpstr>NIST Terminology</vt:lpstr>
      <vt:lpstr>But Why?</vt:lpstr>
      <vt:lpstr>Know the rules</vt:lpstr>
      <vt:lpstr>Know the rules</vt:lpstr>
      <vt:lpstr>Cloud Platform Characteristics</vt:lpstr>
      <vt:lpstr>Cloud-Native Application Characteristics</vt:lpstr>
      <vt:lpstr>Cloud-Native Application Characteristics</vt:lpstr>
      <vt:lpstr> The definition of “Cloud”  is nebulous…</vt:lpstr>
      <vt:lpstr>PowerPoint Presentation</vt:lpstr>
      <vt:lpstr>What's different about the cloud?</vt:lpstr>
      <vt:lpstr>1/9th above water</vt:lpstr>
      <vt:lpstr>MTBF                          MTTR</vt:lpstr>
      <vt:lpstr>“Try not.  Do, or do not. There is no try.” - Yoda</vt:lpstr>
      <vt:lpstr> </vt:lpstr>
      <vt:lpstr>This bar is always open  *and*   has an API</vt:lpstr>
      <vt:lpstr>∞</vt:lpstr>
      <vt:lpstr>Integrated Surface Area</vt:lpstr>
      <vt:lpstr>www.pageofphotos.com</vt:lpstr>
      <vt:lpstr>www.pageofphotos.com</vt:lpstr>
      <vt:lpstr>Horizontal Scaling Compute Pattern</vt:lpstr>
      <vt:lpstr>What’s the difference between performance and scale?</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Service Tier</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Extend www.pageofphotos.com example into Data Tier</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Pre-Cloud vs. Cloud-Native</vt:lpstr>
      <vt:lpstr>Pre-Cloud vs. Cloud-Native</vt:lpstr>
      <vt:lpstr>Know the rules</vt:lpstr>
      <vt:lpstr>Integrated Surface Area</vt:lpstr>
      <vt:lpstr>Practical Impact</vt:lpstr>
      <vt:lpstr>Cloud Architecture Patterns book Primer Chapters</vt:lpstr>
      <vt:lpstr>Cloud Architecture Patterns book  Pattern Chapters</vt:lpstr>
      <vt:lpstr>Questions? Comments? More information?</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742</cp:revision>
  <cp:lastPrinted>2011-10-26T14:38:59Z</cp:lastPrinted>
  <dcterms:created xsi:type="dcterms:W3CDTF">2011-03-08T16:00:15Z</dcterms:created>
  <dcterms:modified xsi:type="dcterms:W3CDTF">2013-05-16T11:48:37Z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