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93"/>
  </p:notesMasterIdLst>
  <p:handoutMasterIdLst>
    <p:handoutMasterId r:id="rId94"/>
  </p:handoutMasterIdLst>
  <p:sldIdLst>
    <p:sldId id="549" r:id="rId11"/>
    <p:sldId id="729" r:id="rId12"/>
    <p:sldId id="730" r:id="rId13"/>
    <p:sldId id="705" r:id="rId14"/>
    <p:sldId id="695" r:id="rId15"/>
    <p:sldId id="742" r:id="rId16"/>
    <p:sldId id="712" r:id="rId17"/>
    <p:sldId id="766" r:id="rId18"/>
    <p:sldId id="734" r:id="rId19"/>
    <p:sldId id="744" r:id="rId20"/>
    <p:sldId id="733" r:id="rId21"/>
    <p:sldId id="739" r:id="rId22"/>
    <p:sldId id="745" r:id="rId23"/>
    <p:sldId id="747" r:id="rId24"/>
    <p:sldId id="710" r:id="rId25"/>
    <p:sldId id="716" r:id="rId26"/>
    <p:sldId id="748" r:id="rId27"/>
    <p:sldId id="706" r:id="rId28"/>
    <p:sldId id="708" r:id="rId29"/>
    <p:sldId id="676" r:id="rId30"/>
    <p:sldId id="738" r:id="rId31"/>
    <p:sldId id="612" r:id="rId32"/>
    <p:sldId id="613" r:id="rId33"/>
    <p:sldId id="614" r:id="rId34"/>
    <p:sldId id="681" r:id="rId35"/>
    <p:sldId id="627" r:id="rId36"/>
    <p:sldId id="763" r:id="rId37"/>
    <p:sldId id="757" r:id="rId38"/>
    <p:sldId id="758" r:id="rId39"/>
    <p:sldId id="759" r:id="rId40"/>
    <p:sldId id="760" r:id="rId41"/>
    <p:sldId id="761" r:id="rId42"/>
    <p:sldId id="680" r:id="rId43"/>
    <p:sldId id="617" r:id="rId44"/>
    <p:sldId id="619" r:id="rId45"/>
    <p:sldId id="698" r:id="rId46"/>
    <p:sldId id="696" r:id="rId47"/>
    <p:sldId id="618" r:id="rId48"/>
    <p:sldId id="620" r:id="rId49"/>
    <p:sldId id="621" r:id="rId50"/>
    <p:sldId id="622" r:id="rId51"/>
    <p:sldId id="623" r:id="rId52"/>
    <p:sldId id="628" r:id="rId53"/>
    <p:sldId id="629" r:id="rId54"/>
    <p:sldId id="630" r:id="rId55"/>
    <p:sldId id="631" r:id="rId56"/>
    <p:sldId id="632" r:id="rId57"/>
    <p:sldId id="670" r:id="rId58"/>
    <p:sldId id="633" r:id="rId59"/>
    <p:sldId id="752" r:id="rId60"/>
    <p:sldId id="753" r:id="rId61"/>
    <p:sldId id="754" r:id="rId62"/>
    <p:sldId id="755" r:id="rId63"/>
    <p:sldId id="756" r:id="rId64"/>
    <p:sldId id="691" r:id="rId65"/>
    <p:sldId id="707" r:id="rId66"/>
    <p:sldId id="703" r:id="rId67"/>
    <p:sldId id="685" r:id="rId68"/>
    <p:sldId id="686" r:id="rId69"/>
    <p:sldId id="700" r:id="rId70"/>
    <p:sldId id="687" r:id="rId71"/>
    <p:sldId id="688" r:id="rId72"/>
    <p:sldId id="689" r:id="rId73"/>
    <p:sldId id="690" r:id="rId74"/>
    <p:sldId id="692" r:id="rId75"/>
    <p:sldId id="679" r:id="rId76"/>
    <p:sldId id="749" r:id="rId77"/>
    <p:sldId id="750" r:id="rId78"/>
    <p:sldId id="751" r:id="rId79"/>
    <p:sldId id="634" r:id="rId80"/>
    <p:sldId id="671" r:id="rId81"/>
    <p:sldId id="764" r:id="rId82"/>
    <p:sldId id="693" r:id="rId83"/>
    <p:sldId id="694" r:id="rId84"/>
    <p:sldId id="640" r:id="rId85"/>
    <p:sldId id="762" r:id="rId86"/>
    <p:sldId id="704" r:id="rId87"/>
    <p:sldId id="715" r:id="rId88"/>
    <p:sldId id="639" r:id="rId89"/>
    <p:sldId id="551" r:id="rId90"/>
    <p:sldId id="636" r:id="rId91"/>
    <p:sldId id="595"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1465" autoAdjust="0"/>
  </p:normalViewPr>
  <p:slideViewPr>
    <p:cSldViewPr>
      <p:cViewPr varScale="1">
        <p:scale>
          <a:sx n="59" d="100"/>
          <a:sy n="59" d="100"/>
        </p:scale>
        <p:origin x="-1698" y="-90"/>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presProps" Target="pres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endParaRPr lang="en-US" sz="2200" dirty="0" smtClean="0"/>
        </a:p>
        <a:p>
          <a:r>
            <a:rPr lang="en-US" sz="700" dirty="0" smtClean="0"/>
            <a:t> </a:t>
          </a:r>
          <a:r>
            <a:rPr lang="en-US" sz="2200" dirty="0" smtClean="0"/>
            <a:t/>
          </a:r>
          <a:br>
            <a:rPr lang="en-US" sz="2200" dirty="0" smtClean="0"/>
          </a:br>
          <a:r>
            <a:rPr lang="en-US" sz="2400" dirty="0" smtClean="0"/>
            <a:t>Apps, </a:t>
          </a:r>
          <a:br>
            <a:rPr lang="en-US" sz="2400" dirty="0" smtClean="0"/>
          </a:br>
          <a:r>
            <a:rPr lang="en-US" sz="2400" dirty="0" smtClean="0"/>
            <a:t>$/user, </a:t>
          </a:r>
          <a:br>
            <a:rPr lang="en-US" sz="2400" dirty="0" smtClean="0"/>
          </a:br>
          <a:r>
            <a:rPr lang="en-US" sz="2400" b="0" dirty="0" smtClean="0"/>
            <a:t>Expertise, SLA</a:t>
          </a:r>
          <a:endParaRPr lang="en-US" sz="24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2400" b="0" dirty="0" smtClean="0"/>
            <a:t>App Services as </a:t>
          </a:r>
          <a:r>
            <a:rPr lang="en-US" sz="2400" b="0" dirty="0" err="1" smtClean="0"/>
            <a:t>OpEx</a:t>
          </a:r>
          <a:r>
            <a:rPr lang="en-US" sz="2400" b="0" dirty="0" smtClean="0"/>
            <a:t>, </a:t>
          </a:r>
          <a:r>
            <a:rPr lang="en-US" sz="2400" dirty="0" smtClean="0"/>
            <a:t/>
          </a:r>
          <a:br>
            <a:rPr lang="en-US" sz="2400" dirty="0" smtClean="0"/>
          </a:br>
          <a:r>
            <a:rPr lang="en-US" sz="2400" dirty="0" smtClean="0"/>
            <a:t>OS, DBMS, etc. </a:t>
          </a:r>
          <a:br>
            <a:rPr lang="en-US" sz="2400" dirty="0" smtClean="0"/>
          </a:br>
          <a:r>
            <a:rPr lang="en-US" sz="2400" dirty="0" smtClean="0"/>
            <a:t>with patching &amp; upgrades,</a:t>
          </a:r>
          <a:br>
            <a:rPr lang="en-US" sz="2400" dirty="0" smtClean="0"/>
          </a:br>
          <a:r>
            <a:rPr lang="en-US" sz="2400" dirty="0" smtClean="0"/>
            <a:t>Environment Monitoring, </a:t>
          </a:r>
          <a:br>
            <a:rPr lang="en-US" sz="2400" dirty="0" smtClean="0"/>
          </a:br>
          <a:r>
            <a:rPr lang="en-US" sz="2400" b="0" dirty="0" smtClean="0"/>
            <a:t>Expertise, SLA</a:t>
          </a:r>
          <a:endParaRPr lang="en-US" sz="24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2400" b="0" dirty="0" smtClean="0"/>
            <a:t>Virtualized Hardware as </a:t>
          </a:r>
          <a:r>
            <a:rPr lang="en-US" sz="2400" b="0" dirty="0" err="1" smtClean="0"/>
            <a:t>OpEx</a:t>
          </a:r>
          <a:r>
            <a:rPr lang="en-US" sz="2400" dirty="0" smtClean="0"/>
            <a:t>, Networking, Automation, </a:t>
          </a:r>
          <a:r>
            <a:rPr lang="en-US" sz="2400" b="0" dirty="0" smtClean="0"/>
            <a:t>Elasticity,</a:t>
          </a:r>
          <a:r>
            <a:rPr lang="en-US" sz="2400" dirty="0" smtClean="0"/>
            <a:t/>
          </a:r>
          <a:br>
            <a:rPr lang="en-US" sz="2400" dirty="0" smtClean="0"/>
          </a:br>
          <a:r>
            <a:rPr lang="en-US" sz="2400" dirty="0" smtClean="0"/>
            <a:t>Price Transparency, </a:t>
          </a:r>
          <a:r>
            <a:rPr lang="en-US" sz="2400" b="0" dirty="0" smtClean="0"/>
            <a:t>Global </a:t>
          </a:r>
          <a:r>
            <a:rPr lang="en-US" sz="2400" dirty="0" smtClean="0"/>
            <a:t>Data Centers, </a:t>
          </a:r>
          <a:r>
            <a:rPr lang="en-US" sz="2400" b="0" dirty="0" smtClean="0"/>
            <a:t>Expertise, SLA</a:t>
          </a:r>
          <a:endParaRPr lang="en-US" sz="24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custScaleY="119669">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868C2547-E42A-4265-9BEF-D0A0C4A5ECA6}" type="presOf" srcId="{E1612B80-299B-4832-A084-951AB24C39C5}" destId="{C1B6E185-774E-4A9B-859D-3640672CF529}" srcOrd="1" destOrd="0" presId="urn:microsoft.com/office/officeart/2005/8/layout/pyramid1"/>
    <dgm:cxn modelId="{FE7EA6E8-2510-4FB8-8470-24E2D085F82F}" type="presOf" srcId="{39DBB97A-3F59-45BB-BF7D-79E157B8D89A}" destId="{7CAA145F-D33E-4502-BFF7-96106DD05A4E}" srcOrd="0" destOrd="0" presId="urn:microsoft.com/office/officeart/2005/8/layout/pyramid1"/>
    <dgm:cxn modelId="{6CE5E545-FB87-414D-B647-996419C1E671}" type="presOf" srcId="{43723D1C-5306-4D4A-9E5A-53FFBDA3114D}" destId="{30F034F8-BB2F-49BB-BE98-17062A35B1F8}"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DF60B743-57B8-4A76-A84C-D126D3583E37}" srcId="{F20978CC-1D7E-4AA9-A556-4789769F39FD}" destId="{39DBB97A-3F59-45BB-BF7D-79E157B8D89A}" srcOrd="2" destOrd="0" parTransId="{4A4E209B-ED70-4CD5-BB71-232935694F2E}" sibTransId="{572B243A-A9C0-42D5-9C4F-253BF851121E}"/>
    <dgm:cxn modelId="{C8D45D8F-718F-460E-8573-8C8B5B369375}" type="presOf" srcId="{43723D1C-5306-4D4A-9E5A-53FFBDA3114D}" destId="{EEAE7254-C15E-4375-9E70-9F627F08ED00}" srcOrd="1"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E48CE0E9-E91F-4345-BA04-B421E2A6FA75}" type="presOf" srcId="{F20978CC-1D7E-4AA9-A556-4789769F39FD}" destId="{AB915891-B5C6-4972-8DB3-500F497BF88D}" srcOrd="0" destOrd="0" presId="urn:microsoft.com/office/officeart/2005/8/layout/pyramid1"/>
    <dgm:cxn modelId="{3260135A-9605-4782-BAAD-8C759BDD75CB}" type="presOf" srcId="{E1612B80-299B-4832-A084-951AB24C39C5}" destId="{85B9F11D-20AA-4E86-9E84-80B49E192FC0}" srcOrd="0" destOrd="0" presId="urn:microsoft.com/office/officeart/2005/8/layout/pyramid1"/>
    <dgm:cxn modelId="{685CAF25-F97C-411F-88FB-62EA4A4DDE2B}" type="presOf" srcId="{39DBB97A-3F59-45BB-BF7D-79E157B8D89A}" destId="{13656795-9F93-4B3D-8C02-1CBD9851F5F6}" srcOrd="1" destOrd="0" presId="urn:microsoft.com/office/officeart/2005/8/layout/pyramid1"/>
    <dgm:cxn modelId="{9DBFBE8B-823A-4B42-A1A3-09CB3FEE2A22}" type="presParOf" srcId="{AB915891-B5C6-4972-8DB3-500F497BF88D}" destId="{11107F07-84E2-44CE-B22C-D6CD666379BD}" srcOrd="0" destOrd="0" presId="urn:microsoft.com/office/officeart/2005/8/layout/pyramid1"/>
    <dgm:cxn modelId="{9F7FBA1A-755B-45B0-BB9B-7FA660BA8BDC}" type="presParOf" srcId="{11107F07-84E2-44CE-B22C-D6CD666379BD}" destId="{85B9F11D-20AA-4E86-9E84-80B49E192FC0}" srcOrd="0" destOrd="0" presId="urn:microsoft.com/office/officeart/2005/8/layout/pyramid1"/>
    <dgm:cxn modelId="{A06D9B34-8CAF-4546-A999-8FD51464916C}" type="presParOf" srcId="{11107F07-84E2-44CE-B22C-D6CD666379BD}" destId="{C1B6E185-774E-4A9B-859D-3640672CF529}" srcOrd="1" destOrd="0" presId="urn:microsoft.com/office/officeart/2005/8/layout/pyramid1"/>
    <dgm:cxn modelId="{26D9CA25-E0F6-4E1B-AECB-2BB014377F5A}" type="presParOf" srcId="{AB915891-B5C6-4972-8DB3-500F497BF88D}" destId="{F7C07A19-DDAB-4C00-BA0A-D5B1582EE205}" srcOrd="1" destOrd="0" presId="urn:microsoft.com/office/officeart/2005/8/layout/pyramid1"/>
    <dgm:cxn modelId="{3084B82F-F089-4842-92EC-DDE2811DAD7D}" type="presParOf" srcId="{F7C07A19-DDAB-4C00-BA0A-D5B1582EE205}" destId="{30F034F8-BB2F-49BB-BE98-17062A35B1F8}" srcOrd="0" destOrd="0" presId="urn:microsoft.com/office/officeart/2005/8/layout/pyramid1"/>
    <dgm:cxn modelId="{8E2B6D15-EE95-4E34-BE2C-CF43B5DC8619}" type="presParOf" srcId="{F7C07A19-DDAB-4C00-BA0A-D5B1582EE205}" destId="{EEAE7254-C15E-4375-9E70-9F627F08ED00}" srcOrd="1" destOrd="0" presId="urn:microsoft.com/office/officeart/2005/8/layout/pyramid1"/>
    <dgm:cxn modelId="{3A52FAFE-1DE8-482F-B4F2-EA0DFA66959B}" type="presParOf" srcId="{AB915891-B5C6-4972-8DB3-500F497BF88D}" destId="{0B999996-F724-4D57-8C69-E1D396A49590}" srcOrd="2" destOrd="0" presId="urn:microsoft.com/office/officeart/2005/8/layout/pyramid1"/>
    <dgm:cxn modelId="{228ED6F3-E874-410E-B437-054637F2370E}" type="presParOf" srcId="{0B999996-F724-4D57-8C69-E1D396A49590}" destId="{7CAA145F-D33E-4502-BFF7-96106DD05A4E}" srcOrd="0" destOrd="0" presId="urn:microsoft.com/office/officeart/2005/8/layout/pyramid1"/>
    <dgm:cxn modelId="{02CDF237-F148-4508-8A05-4C74CF776734}"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788CD73A-A4E2-4A6F-AB0B-B0DF3F02B2B5}" type="presOf" srcId="{39DBB97A-3F59-45BB-BF7D-79E157B8D89A}" destId="{13656795-9F93-4B3D-8C02-1CBD9851F5F6}" srcOrd="1" destOrd="0" presId="urn:microsoft.com/office/officeart/2005/8/layout/pyramid1"/>
    <dgm:cxn modelId="{E559CA54-B2F5-4222-ACEE-7F493E8FB1F5}" type="presOf" srcId="{E1612B80-299B-4832-A084-951AB24C39C5}" destId="{C1B6E185-774E-4A9B-859D-3640672CF529}" srcOrd="1" destOrd="0" presId="urn:microsoft.com/office/officeart/2005/8/layout/pyramid1"/>
    <dgm:cxn modelId="{1B031C0E-D209-4477-A520-961E64FE0018}" type="presOf" srcId="{43723D1C-5306-4D4A-9E5A-53FFBDA3114D}" destId="{30F034F8-BB2F-49BB-BE98-17062A35B1F8}"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EA5A113D-FB4F-408F-B0E8-275BB70E96F9}" type="presOf" srcId="{43723D1C-5306-4D4A-9E5A-53FFBDA3114D}" destId="{EEAE7254-C15E-4375-9E70-9F627F08ED00}" srcOrd="1"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2B1FBFED-1540-405B-A96E-169981B0ECCA}" type="presOf" srcId="{E1612B80-299B-4832-A084-951AB24C39C5}" destId="{85B9F11D-20AA-4E86-9E84-80B49E192FC0}" srcOrd="0"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19D353ED-3C98-4594-93BF-4E05E2134F14}" type="presOf" srcId="{F20978CC-1D7E-4AA9-A556-4789769F39FD}" destId="{AB915891-B5C6-4972-8DB3-500F497BF88D}" srcOrd="0" destOrd="0" presId="urn:microsoft.com/office/officeart/2005/8/layout/pyramid1"/>
    <dgm:cxn modelId="{B8BFB271-2F26-47E5-B10D-812A5441CA24}" type="presOf" srcId="{39DBB97A-3F59-45BB-BF7D-79E157B8D89A}" destId="{7CAA145F-D33E-4502-BFF7-96106DD05A4E}" srcOrd="0" destOrd="0" presId="urn:microsoft.com/office/officeart/2005/8/layout/pyramid1"/>
    <dgm:cxn modelId="{48E878FB-B183-4628-B6B0-430EBCC11E18}" type="presParOf" srcId="{AB915891-B5C6-4972-8DB3-500F497BF88D}" destId="{11107F07-84E2-44CE-B22C-D6CD666379BD}" srcOrd="0" destOrd="0" presId="urn:microsoft.com/office/officeart/2005/8/layout/pyramid1"/>
    <dgm:cxn modelId="{1C1D4229-F47E-4675-AA1E-DDC004E055EE}" type="presParOf" srcId="{11107F07-84E2-44CE-B22C-D6CD666379BD}" destId="{85B9F11D-20AA-4E86-9E84-80B49E192FC0}" srcOrd="0" destOrd="0" presId="urn:microsoft.com/office/officeart/2005/8/layout/pyramid1"/>
    <dgm:cxn modelId="{DBFA0A2D-2EF7-4336-8D06-CBCC155D2BDE}" type="presParOf" srcId="{11107F07-84E2-44CE-B22C-D6CD666379BD}" destId="{C1B6E185-774E-4A9B-859D-3640672CF529}" srcOrd="1" destOrd="0" presId="urn:microsoft.com/office/officeart/2005/8/layout/pyramid1"/>
    <dgm:cxn modelId="{2B0239E7-E75D-40A2-9E6E-CF68ED7D18A8}" type="presParOf" srcId="{AB915891-B5C6-4972-8DB3-500F497BF88D}" destId="{F7C07A19-DDAB-4C00-BA0A-D5B1582EE205}" srcOrd="1" destOrd="0" presId="urn:microsoft.com/office/officeart/2005/8/layout/pyramid1"/>
    <dgm:cxn modelId="{7991A54F-6CF3-448B-92F7-AE49B6C5B662}" type="presParOf" srcId="{F7C07A19-DDAB-4C00-BA0A-D5B1582EE205}" destId="{30F034F8-BB2F-49BB-BE98-17062A35B1F8}" srcOrd="0" destOrd="0" presId="urn:microsoft.com/office/officeart/2005/8/layout/pyramid1"/>
    <dgm:cxn modelId="{89AEB782-FDBB-4A47-8676-317A94B6AFA5}" type="presParOf" srcId="{F7C07A19-DDAB-4C00-BA0A-D5B1582EE205}" destId="{EEAE7254-C15E-4375-9E70-9F627F08ED00}" srcOrd="1" destOrd="0" presId="urn:microsoft.com/office/officeart/2005/8/layout/pyramid1"/>
    <dgm:cxn modelId="{E98B9557-809B-49F0-B7D7-32F3C7A09500}" type="presParOf" srcId="{AB915891-B5C6-4972-8DB3-500F497BF88D}" destId="{0B999996-F724-4D57-8C69-E1D396A49590}" srcOrd="2" destOrd="0" presId="urn:microsoft.com/office/officeart/2005/8/layout/pyramid1"/>
    <dgm:cxn modelId="{4CE85225-6516-44E9-93A1-981A39458622}" type="presParOf" srcId="{0B999996-F724-4D57-8C69-E1D396A49590}" destId="{7CAA145F-D33E-4502-BFF7-96106DD05A4E}" srcOrd="0" destOrd="0" presId="urn:microsoft.com/office/officeart/2005/8/layout/pyramid1"/>
    <dgm:cxn modelId="{7E39AD3D-A382-44FD-AB4E-6DB3C75F440C}"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827593" y="0"/>
          <a:ext cx="2574412" cy="1630362"/>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kern="1200" dirty="0" smtClean="0"/>
        </a:p>
        <a:p>
          <a:pPr lvl="0" algn="ctr" defTabSz="977900">
            <a:lnSpc>
              <a:spcPct val="90000"/>
            </a:lnSpc>
            <a:spcBef>
              <a:spcPct val="0"/>
            </a:spcBef>
            <a:spcAft>
              <a:spcPct val="35000"/>
            </a:spcAft>
          </a:pPr>
          <a:r>
            <a:rPr lang="en-US" sz="700" kern="1200" dirty="0" smtClean="0"/>
            <a:t> </a:t>
          </a:r>
          <a:r>
            <a:rPr lang="en-US" sz="2200" kern="1200" dirty="0" smtClean="0"/>
            <a:t/>
          </a:r>
          <a:br>
            <a:rPr lang="en-US" sz="2200" kern="1200" dirty="0" smtClean="0"/>
          </a:br>
          <a:r>
            <a:rPr lang="en-US" sz="2400" kern="1200" dirty="0" smtClean="0"/>
            <a:t>Apps, </a:t>
          </a:r>
          <a:br>
            <a:rPr lang="en-US" sz="2400" kern="1200" dirty="0" smtClean="0"/>
          </a:br>
          <a:r>
            <a:rPr lang="en-US" sz="2400" kern="1200" dirty="0" smtClean="0"/>
            <a:t>$/user, </a:t>
          </a:r>
          <a:br>
            <a:rPr lang="en-US" sz="2400" kern="1200" dirty="0" smtClean="0"/>
          </a:br>
          <a:r>
            <a:rPr lang="en-US" sz="2400" b="0" kern="1200" dirty="0" smtClean="0"/>
            <a:t>Expertise, SLA</a:t>
          </a:r>
          <a:endParaRPr lang="en-US" sz="2400" b="0" strike="sngStrike" kern="1200" dirty="0"/>
        </a:p>
      </dsp:txBody>
      <dsp:txXfrm>
        <a:off x="2827593" y="0"/>
        <a:ext cx="2574412" cy="1630362"/>
      </dsp:txXfrm>
    </dsp:sp>
    <dsp:sp modelId="{30F034F8-BB2F-49BB-BE98-17062A35B1F8}">
      <dsp:nvSpPr>
        <dsp:cNvPr id="0" name=""/>
        <dsp:cNvSpPr/>
      </dsp:nvSpPr>
      <dsp:spPr>
        <a:xfrm>
          <a:off x="1287206" y="1630362"/>
          <a:ext cx="5655187" cy="1951038"/>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smtClean="0"/>
            <a:t>App Services as </a:t>
          </a:r>
          <a:r>
            <a:rPr lang="en-US" sz="2400" b="0" kern="1200" dirty="0" err="1" smtClean="0"/>
            <a:t>OpEx</a:t>
          </a:r>
          <a:r>
            <a:rPr lang="en-US" sz="2400" b="0" kern="1200" dirty="0" smtClean="0"/>
            <a:t>, </a:t>
          </a:r>
          <a:r>
            <a:rPr lang="en-US" sz="2400" kern="1200" dirty="0" smtClean="0"/>
            <a:t/>
          </a:r>
          <a:br>
            <a:rPr lang="en-US" sz="2400" kern="1200" dirty="0" smtClean="0"/>
          </a:br>
          <a:r>
            <a:rPr lang="en-US" sz="2400" kern="1200" dirty="0" smtClean="0"/>
            <a:t>OS, DBMS, etc. </a:t>
          </a:r>
          <a:br>
            <a:rPr lang="en-US" sz="2400" kern="1200" dirty="0" smtClean="0"/>
          </a:br>
          <a:r>
            <a:rPr lang="en-US" sz="2400" kern="1200" dirty="0" smtClean="0"/>
            <a:t>with patching &amp; upgrades,</a:t>
          </a:r>
          <a:br>
            <a:rPr lang="en-US" sz="2400" kern="1200" dirty="0" smtClean="0"/>
          </a:br>
          <a:r>
            <a:rPr lang="en-US" sz="2400" kern="1200" dirty="0" smtClean="0"/>
            <a:t>Environment Monitoring, </a:t>
          </a:r>
          <a:br>
            <a:rPr lang="en-US" sz="2400" kern="1200" dirty="0" smtClean="0"/>
          </a:br>
          <a:r>
            <a:rPr lang="en-US" sz="2400" b="0" kern="1200" dirty="0" smtClean="0"/>
            <a:t>Expertise, SLA</a:t>
          </a:r>
          <a:endParaRPr lang="en-US" sz="2400" kern="1200" dirty="0"/>
        </a:p>
      </dsp:txBody>
      <dsp:txXfrm>
        <a:off x="2276864" y="1630362"/>
        <a:ext cx="3675871" cy="1951038"/>
      </dsp:txXfrm>
    </dsp:sp>
    <dsp:sp modelId="{7CAA145F-D33E-4502-BFF7-96106DD05A4E}">
      <dsp:nvSpPr>
        <dsp:cNvPr id="0" name=""/>
        <dsp:cNvSpPr/>
      </dsp:nvSpPr>
      <dsp:spPr>
        <a:xfrm>
          <a:off x="0" y="3581400"/>
          <a:ext cx="8229600" cy="1630362"/>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smtClean="0"/>
            <a:t>Virtualized Hardware as </a:t>
          </a:r>
          <a:r>
            <a:rPr lang="en-US" sz="2400" b="0" kern="1200" dirty="0" err="1" smtClean="0"/>
            <a:t>OpEx</a:t>
          </a:r>
          <a:r>
            <a:rPr lang="en-US" sz="2400" kern="1200" dirty="0" smtClean="0"/>
            <a:t>, Networking, Automation, </a:t>
          </a:r>
          <a:r>
            <a:rPr lang="en-US" sz="2400" b="0" kern="1200" dirty="0" smtClean="0"/>
            <a:t>Elasticity,</a:t>
          </a:r>
          <a:r>
            <a:rPr lang="en-US" sz="2400" kern="1200" dirty="0" smtClean="0"/>
            <a:t/>
          </a:r>
          <a:br>
            <a:rPr lang="en-US" sz="2400" kern="1200" dirty="0" smtClean="0"/>
          </a:br>
          <a:r>
            <a:rPr lang="en-US" sz="2400" kern="1200" dirty="0" smtClean="0"/>
            <a:t>Price Transparency, </a:t>
          </a:r>
          <a:r>
            <a:rPr lang="en-US" sz="2400" b="0" kern="1200" dirty="0" smtClean="0"/>
            <a:t>Global </a:t>
          </a:r>
          <a:r>
            <a:rPr lang="en-US" sz="2400" kern="1200" dirty="0" smtClean="0"/>
            <a:t>Data Centers, </a:t>
          </a:r>
          <a:r>
            <a:rPr lang="en-US" sz="2400" b="0" kern="1200" dirty="0" smtClean="0"/>
            <a:t>Expertise, SLA</a:t>
          </a:r>
          <a:endParaRPr lang="en-US" sz="2400" b="0" kern="1200" dirty="0"/>
        </a:p>
      </dsp:txBody>
      <dsp:txXfrm>
        <a:off x="1440179" y="3581400"/>
        <a:ext cx="5349240" cy="16303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3/9/2013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3/9/2013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Auto-Scale</a:t>
            </a:r>
          </a:p>
          <a:p>
            <a:r>
              <a:rPr lang="en-US" dirty="0" smtClean="0"/>
              <a:t>Busy Signal</a:t>
            </a:r>
          </a:p>
          <a:p>
            <a:endParaRPr lang="en-US" dirty="0" smtClean="0"/>
          </a:p>
          <a:p>
            <a:r>
              <a:rPr lang="en-US" smtClean="0"/>
              <a:t>lowering latency, ensuring consistently fast </a:t>
            </a:r>
            <a:endParaRPr lang="en-US"/>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4201678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Consider the value spectrum – and tipping point</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a:t>
            </a:fld>
            <a:endParaRPr lang="en-US" dirty="0"/>
          </a:p>
        </p:txBody>
      </p:sp>
    </p:spTree>
    <p:extLst>
      <p:ext uri="{BB962C8B-B14F-4D97-AF65-F5344CB8AC3E}">
        <p14:creationId xmlns:p14="http://schemas.microsoft.com/office/powerpoint/2010/main" val="1525570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 depends</a:t>
            </a:r>
            <a:r>
              <a:rPr lang="en-US" baseline="0" dirty="0" smtClean="0"/>
              <a:t> on what you are trying to do. Context dependent. Not one-size fits all.</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86680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http://csrc.nist.gov/publications/nistpubs/800-145/SP800-145.pdf</a:t>
            </a:r>
          </a:p>
          <a:p>
            <a:endParaRPr lang="en-US" dirty="0"/>
          </a:p>
        </p:txBody>
      </p:sp>
      <p:sp>
        <p:nvSpPr>
          <p:cNvPr id="4" name="Slide Number Placeholder 3"/>
          <p:cNvSpPr>
            <a:spLocks noGrp="1"/>
          </p:cNvSpPr>
          <p:nvPr>
            <p:ph type="sldNum" sz="quarter" idx="5"/>
          </p:nvPr>
        </p:nvSpPr>
        <p:spPr/>
        <p:txBody>
          <a:bodyPr/>
          <a:lstStyle/>
          <a:p>
            <a:pPr>
              <a:defRPr/>
            </a:pPr>
            <a:fld id="{0B535FB0-D0AD-4FDA-AC29-905D44ED3EB9}"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600" smtClean="0"/>
          </a:p>
        </p:txBody>
      </p:sp>
      <p:sp>
        <p:nvSpPr>
          <p:cNvPr id="4" name="Slide Number Placeholder 3"/>
          <p:cNvSpPr>
            <a:spLocks noGrp="1"/>
          </p:cNvSpPr>
          <p:nvPr>
            <p:ph type="sldNum" sz="quarter" idx="5"/>
          </p:nvPr>
        </p:nvSpPr>
        <p:spPr/>
        <p:txBody>
          <a:bodyPr/>
          <a:lstStyle/>
          <a:p>
            <a:pPr>
              <a:defRPr/>
            </a:pPr>
            <a:fld id="{D95444B2-C8A4-4896-BEFB-4D5F70CB82F3}"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r>
              <a:rPr lang="en-US" baseline="0" dirty="0" smtClean="0"/>
              <a:t> from Bill Wilder</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cloud services are MT, hardware is commodity</a:t>
            </a:r>
          </a:p>
          <a:p>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Bill Wilder</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CI, CD, Eventual</a:t>
            </a:r>
            <a:r>
              <a:rPr lang="en-US" baseline="0" dirty="0" smtClean="0"/>
              <a:t> Consistency,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1633528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25</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26</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27</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dirty="0" smtClean="0"/>
              <a:t>Latency &amp; Availability</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Avoid: </a:t>
            </a:r>
            <a:r>
              <a:rPr lang="en-US" dirty="0" smtClean="0"/>
              <a:t>abandoned pages &amp; no repeat</a:t>
            </a:r>
          </a:p>
          <a:p>
            <a:pPr marL="0" indent="0">
              <a:buNone/>
            </a:pPr>
            <a:endParaRPr lang="en-US" dirty="0" smtClean="0"/>
          </a:p>
          <a:p>
            <a:pPr marL="0" indent="0">
              <a:buNone/>
            </a:pPr>
            <a:endParaRPr lang="en-US" dirty="0" smtClean="0"/>
          </a:p>
        </p:txBody>
      </p:sp>
      <p:sp>
        <p:nvSpPr>
          <p:cNvPr id="4" name="Slide Number Placeholder 3"/>
          <p:cNvSpPr>
            <a:spLocks noGrp="1"/>
          </p:cNvSpPr>
          <p:nvPr>
            <p:ph type="sldNum" sz="quarter" idx="10"/>
          </p:nvPr>
        </p:nvSpPr>
        <p:spPr/>
        <p:txBody>
          <a:bodyPr/>
          <a:lstStyle/>
          <a:p>
            <a:fld id="{EC6EAC7D-5A89-47C2-8ABA-56C9C2DEF7A4}" type="slidenum">
              <a:rPr lang="en-US" smtClean="0"/>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dirty="0" smtClean="0"/>
              <a:t>A less than 2-second increased delay in page responsiveness* </a:t>
            </a:r>
          </a:p>
          <a:p>
            <a:r>
              <a:rPr lang="en-US" b="1" dirty="0" smtClean="0"/>
              <a:t>reduced user satisfaction</a:t>
            </a:r>
            <a:r>
              <a:rPr lang="en-US" dirty="0" smtClean="0"/>
              <a:t> by 3.8%</a:t>
            </a:r>
          </a:p>
          <a:p>
            <a:r>
              <a:rPr lang="en-US" b="1" dirty="0" smtClean="0"/>
              <a:t>lost revenue per user</a:t>
            </a:r>
            <a:r>
              <a:rPr lang="en-US" dirty="0" smtClean="0"/>
              <a:t> of 4.3%</a:t>
            </a:r>
          </a:p>
          <a:p>
            <a:r>
              <a:rPr lang="en-US" b="1" dirty="0" smtClean="0"/>
              <a:t>reduced clicks</a:t>
            </a:r>
            <a:r>
              <a:rPr lang="en-US" dirty="0" smtClean="0"/>
              <a:t> by 4.4%.</a:t>
            </a:r>
          </a:p>
        </p:txBody>
      </p:sp>
      <p:sp>
        <p:nvSpPr>
          <p:cNvPr id="4" name="Slide Number Placeholder 3"/>
          <p:cNvSpPr>
            <a:spLocks noGrp="1"/>
          </p:cNvSpPr>
          <p:nvPr>
            <p:ph type="sldNum" sz="quarter" idx="10"/>
          </p:nvPr>
        </p:nvSpPr>
        <p:spPr/>
        <p:txBody>
          <a:bodyPr/>
          <a:lstStyle/>
          <a:p>
            <a:fld id="{EC6EAC7D-5A89-47C2-8ABA-56C9C2DEF7A4}" type="slidenum">
              <a:rPr lang="en-US" smtClean="0"/>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Pintrest</a:t>
            </a:r>
            <a:r>
              <a:rPr lang="en-US" dirty="0" smtClean="0"/>
              <a:t> collecting and organizing</a:t>
            </a:r>
          </a:p>
          <a:p>
            <a:endParaRPr lang="en-US" dirty="0" smtClean="0"/>
          </a:p>
          <a:p>
            <a:r>
              <a:rPr lang="en-US" dirty="0" smtClean="0"/>
              <a:t>Scale Elastically</a:t>
            </a:r>
          </a:p>
          <a:p>
            <a:r>
              <a:rPr lang="en-US" dirty="0" smtClean="0"/>
              <a:t>Add</a:t>
            </a:r>
            <a:r>
              <a:rPr lang="en-US" baseline="0" dirty="0" smtClean="0"/>
              <a:t> more Servers during peak times of the day </a:t>
            </a:r>
          </a:p>
          <a:p>
            <a:r>
              <a:rPr lang="en-US" baseline="0" dirty="0" smtClean="0"/>
              <a:t>Reduce the number of servers in the evening</a:t>
            </a:r>
          </a:p>
          <a:p>
            <a:endParaRPr lang="en-US" baseline="0" dirty="0" smtClean="0"/>
          </a:p>
          <a:p>
            <a:r>
              <a:rPr lang="en-US" baseline="0" dirty="0" smtClean="0"/>
              <a:t>When they have big data analysis </a:t>
            </a:r>
            <a:endParaRPr lang="en-US" dirty="0"/>
          </a:p>
        </p:txBody>
      </p:sp>
      <p:sp>
        <p:nvSpPr>
          <p:cNvPr id="4" name="Slide Number Placeholder 3"/>
          <p:cNvSpPr>
            <a:spLocks noGrp="1"/>
          </p:cNvSpPr>
          <p:nvPr>
            <p:ph type="sldNum" sz="quarter" idx="10"/>
          </p:nvPr>
        </p:nvSpPr>
        <p:spPr/>
        <p:txBody>
          <a:bodyPr/>
          <a:lstStyle/>
          <a:p>
            <a:fld id="{E19EB256-B96D-4D4F-82A1-B022E815BC27}" type="slidenum">
              <a:rPr lang="en-US" smtClean="0"/>
              <a:t>30</a:t>
            </a:fld>
            <a:endParaRPr lang="en-US"/>
          </a:p>
        </p:txBody>
      </p:sp>
    </p:spTree>
    <p:extLst>
      <p:ext uri="{BB962C8B-B14F-4D97-AF65-F5344CB8AC3E}">
        <p14:creationId xmlns:p14="http://schemas.microsoft.com/office/powerpoint/2010/main" val="254275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Shazam</a:t>
            </a:r>
            <a:r>
              <a:rPr lang="en-US" baseline="0" dirty="0" smtClean="0"/>
              <a:t> – app for identifying, tagging and sharing music, </a:t>
            </a:r>
            <a:r>
              <a:rPr lang="en-US" baseline="0" dirty="0" err="1" smtClean="0"/>
              <a:t>tv</a:t>
            </a:r>
            <a:r>
              <a:rPr lang="en-US" baseline="0" dirty="0" smtClean="0"/>
              <a:t> and ads</a:t>
            </a:r>
            <a:endParaRPr lang="en-US" dirty="0"/>
          </a:p>
        </p:txBody>
      </p:sp>
      <p:sp>
        <p:nvSpPr>
          <p:cNvPr id="4" name="Slide Number Placeholder 3"/>
          <p:cNvSpPr>
            <a:spLocks noGrp="1"/>
          </p:cNvSpPr>
          <p:nvPr>
            <p:ph type="sldNum" sz="quarter" idx="10"/>
          </p:nvPr>
        </p:nvSpPr>
        <p:spPr/>
        <p:txBody>
          <a:bodyPr/>
          <a:lstStyle/>
          <a:p>
            <a:fld id="{E19EB256-B96D-4D4F-82A1-B022E815BC27}" type="slidenum">
              <a:rPr lang="en-US" smtClean="0"/>
              <a:t>31</a:t>
            </a:fld>
            <a:endParaRPr lang="en-US"/>
          </a:p>
        </p:txBody>
      </p:sp>
    </p:spTree>
    <p:extLst>
      <p:ext uri="{BB962C8B-B14F-4D97-AF65-F5344CB8AC3E}">
        <p14:creationId xmlns:p14="http://schemas.microsoft.com/office/powerpoint/2010/main" val="2370836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Megathread</a:t>
            </a:r>
            <a:endParaRPr lang="en-US" dirty="0" smtClean="0"/>
          </a:p>
          <a:p>
            <a:endParaRPr lang="en-US" dirty="0" smtClean="0"/>
          </a:p>
          <a:p>
            <a:r>
              <a:rPr lang="en-US" dirty="0" smtClean="0"/>
              <a:t>Had to add another 30 servers and still the traffic was slow. </a:t>
            </a:r>
          </a:p>
          <a:p>
            <a:endParaRPr lang="en-US" dirty="0"/>
          </a:p>
        </p:txBody>
      </p:sp>
      <p:sp>
        <p:nvSpPr>
          <p:cNvPr id="4" name="Slide Number Placeholder 3"/>
          <p:cNvSpPr>
            <a:spLocks noGrp="1"/>
          </p:cNvSpPr>
          <p:nvPr>
            <p:ph type="sldNum" sz="quarter" idx="10"/>
          </p:nvPr>
        </p:nvSpPr>
        <p:spPr/>
        <p:txBody>
          <a:bodyPr/>
          <a:lstStyle/>
          <a:p>
            <a:fld id="{E19EB256-B96D-4D4F-82A1-B022E815BC27}" type="slidenum">
              <a:rPr lang="en-US" smtClean="0"/>
              <a:t>32</a:t>
            </a:fld>
            <a:endParaRPr lang="en-US"/>
          </a:p>
        </p:txBody>
      </p:sp>
    </p:spTree>
    <p:extLst>
      <p:ext uri="{BB962C8B-B14F-4D97-AF65-F5344CB8AC3E}">
        <p14:creationId xmlns:p14="http://schemas.microsoft.com/office/powerpoint/2010/main" val="3507192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35</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39</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42</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43</a:t>
            </a:fld>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50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9EB256-B96D-4D4F-82A1-B022E815BC27}" type="slidenum">
              <a:rPr lang="en-US" smtClean="0"/>
              <a:t>53</a:t>
            </a:fld>
            <a:endParaRPr lang="en-US"/>
          </a:p>
        </p:txBody>
      </p:sp>
    </p:spTree>
    <p:extLst>
      <p:ext uri="{BB962C8B-B14F-4D97-AF65-F5344CB8AC3E}">
        <p14:creationId xmlns:p14="http://schemas.microsoft.com/office/powerpoint/2010/main" val="3361007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Mailbox</a:t>
            </a:r>
          </a:p>
          <a:p>
            <a:endParaRPr lang="en-US" dirty="0" smtClean="0"/>
          </a:p>
          <a:p>
            <a:r>
              <a:rPr lang="en-US" dirty="0" smtClean="0"/>
              <a:t>New</a:t>
            </a:r>
            <a:r>
              <a:rPr lang="en-US" baseline="0" dirty="0" smtClean="0"/>
              <a:t> app for managing inbox</a:t>
            </a:r>
          </a:p>
          <a:p>
            <a:endParaRPr lang="en-US" baseline="0" dirty="0" smtClean="0"/>
          </a:p>
        </p:txBody>
      </p:sp>
      <p:sp>
        <p:nvSpPr>
          <p:cNvPr id="4" name="Slide Number Placeholder 3"/>
          <p:cNvSpPr>
            <a:spLocks noGrp="1"/>
          </p:cNvSpPr>
          <p:nvPr>
            <p:ph type="sldNum" sz="quarter" idx="10"/>
          </p:nvPr>
        </p:nvSpPr>
        <p:spPr/>
        <p:txBody>
          <a:bodyPr/>
          <a:lstStyle/>
          <a:p>
            <a:fld id="{E19EB256-B96D-4D4F-82A1-B022E815BC27}" type="slidenum">
              <a:rPr lang="en-US" smtClean="0"/>
              <a:t>54</a:t>
            </a:fld>
            <a:endParaRPr lang="en-US"/>
          </a:p>
        </p:txBody>
      </p:sp>
    </p:spTree>
    <p:extLst>
      <p:ext uri="{BB962C8B-B14F-4D97-AF65-F5344CB8AC3E}">
        <p14:creationId xmlns:p14="http://schemas.microsoft.com/office/powerpoint/2010/main" val="37100706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58</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59</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Greatest</a:t>
            </a:r>
            <a:r>
              <a:rPr lang="en-US" baseline="0" dirty="0" smtClean="0"/>
              <a:t> fear is Tenant Leakage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64</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65</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66</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70</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82</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3/9/2013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codingoutloud.files.wordpress.com/2006/10/mvp_fullcolor_forscreen1.p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microsoft.com/office/2007/relationships/hdphoto" Target="../media/hdphoto1.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notesSlide" Target="../notesSlides/notesSlide6.xml"/><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5.jpeg"/><Relationship Id="rId5" Type="http://schemas.openxmlformats.org/officeDocument/2006/relationships/diagramQuickStyle" Target="../diagrams/quickStyle1.xml"/><Relationship Id="rId15" Type="http://schemas.openxmlformats.org/officeDocument/2006/relationships/image" Target="../media/image29.png"/><Relationship Id="rId10" Type="http://schemas.openxmlformats.org/officeDocument/2006/relationships/image" Target="../media/image24.jpeg"/><Relationship Id="rId4" Type="http://schemas.openxmlformats.org/officeDocument/2006/relationships/diagramLayout" Target="../diagrams/layout1.xml"/><Relationship Id="rId9" Type="http://schemas.openxmlformats.org/officeDocument/2006/relationships/image" Target="../media/image23.pn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blog.kissmetrics.com/loading-time/" TargetMode="Externa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hyperlink" Target="http://www.nngroup.com/articles/website-response-times/" TargetMode="Externa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4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hyperlink" Target="http://blog.kissmetrics.com/loading-time/" TargetMode="Externa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blog.reddit.com/2012/08/potus-iama-stats.html" TargetMode="External"/><Relationship Id="rId5" Type="http://schemas.openxmlformats.org/officeDocument/2006/relationships/image" Target="../media/image50.pn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57.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hyperlink" Target="http://www.google.com/aclk?sa=l&amp;ai=CoVYs0nU6UYrmE8ua6wGmmoHYCYLyq4EC4tumhzWyh-HYhwEIBhABUOT8yGtgyeb4iISk7A-gAeCzwv8DyAEHqgQfT9DS10OAh2VKcNZfLCVzRqgUhoieHF8eW4M6hZoyY8AFBaAGJoAHiMw94BL7vY-F1oWA4xM&amp;sig=AOD64_1z8-3CJ8FITbq4jqmeK8bN6H01PA&amp;ctype=5&amp;ved=0CKUBEPMO&amp;adurl=http://www.officeplayground.com/BS-Button-P1074.aspx?utm_source=googlebase&amp;utm_medium=comparisonshopping&amp;utm_term=2571&amp;utm_campaign=productfeed" TargetMode="External"/><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4.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bostonazure.org/" TargetMode="External"/><Relationship Id="rId7" Type="http://schemas.openxmlformats.org/officeDocument/2006/relationships/image" Target="../media/image17.png"/><Relationship Id="rId2" Type="http://schemas.openxmlformats.org/officeDocument/2006/relationships/hyperlink" Target="http://www.windowsazure.com/" TargetMode="Externa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21.png"/><Relationship Id="rId4" Type="http://schemas.openxmlformats.org/officeDocument/2006/relationships/hyperlink" Target="http://cloudarchitecturepatterns.com/"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cloudarchitecturepatterns.com/" TargetMode="External"/><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rot="19920352">
            <a:off x="-274633" y="4268286"/>
            <a:ext cx="2924181" cy="2134099"/>
            <a:chOff x="918060" y="1906524"/>
            <a:chExt cx="7003385" cy="4567425"/>
          </a:xfrm>
        </p:grpSpPr>
        <p:sp>
          <p:nvSpPr>
            <p:cNvPr id="21" name="Rounded Rectangle 20"/>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3" name="Rectangle 22"/>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529900" y="3794462"/>
              <a:ext cx="5785406" cy="2305475"/>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Joan </a:t>
              </a:r>
              <a:r>
                <a:rPr lang="en-US" sz="3200" dirty="0" err="1" smtClean="0">
                  <a:solidFill>
                    <a:schemeClr val="tx2"/>
                  </a:solidFill>
                  <a:latin typeface="Script MT Bold" pitchFamily="66" charset="0"/>
                </a:rPr>
                <a:t>Wortman</a:t>
              </a:r>
              <a:endParaRPr lang="en-US" sz="3200" dirty="0">
                <a:solidFill>
                  <a:schemeClr val="tx2"/>
                </a:solidFill>
                <a:latin typeface="Script MT Bold" pitchFamily="66" charset="0"/>
              </a:endParaRPr>
            </a:p>
          </p:txBody>
        </p:sp>
      </p:grpSp>
      <p:sp>
        <p:nvSpPr>
          <p:cNvPr id="10" name="Title 1"/>
          <p:cNvSpPr>
            <a:spLocks noGrp="1"/>
          </p:cNvSpPr>
          <p:nvPr>
            <p:ph type="ctrTitle"/>
          </p:nvPr>
        </p:nvSpPr>
        <p:spPr>
          <a:xfrm>
            <a:off x="309070" y="384049"/>
            <a:ext cx="8525860" cy="3044951"/>
          </a:xfrm>
          <a:solidFill>
            <a:srgbClr val="C0C0C0">
              <a:alpha val="58038"/>
            </a:srgbClr>
          </a:solidFill>
        </p:spPr>
        <p:txBody>
          <a:bodyPr rtlCol="0">
            <a:noAutofit/>
          </a:bodyPr>
          <a:lstStyle/>
          <a:p>
            <a:pPr>
              <a:defRPr/>
            </a:pPr>
            <a:r>
              <a:rPr lang="en-US" sz="6000" b="1" dirty="0" smtClean="0"/>
              <a:t>Architecting for the Cloud</a:t>
            </a:r>
            <a:endParaRPr lang="en-US" sz="3600" i="1" dirty="0" smtClean="0"/>
          </a:p>
        </p:txBody>
      </p:sp>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99801" y="4289824"/>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3794462"/>
              <a:ext cx="5785406" cy="2305475"/>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a:t>
              </a:r>
              <a:br>
                <a:rPr lang="en-US" sz="3200" dirty="0" smtClean="0">
                  <a:solidFill>
                    <a:schemeClr val="tx2"/>
                  </a:solidFill>
                  <a:latin typeface="Script MT Bold" pitchFamily="66" charset="0"/>
                </a:rPr>
              </a:br>
              <a:r>
                <a:rPr lang="en-US" sz="3200" dirty="0" smtClean="0">
                  <a:solidFill>
                    <a:schemeClr val="tx2"/>
                  </a:solidFill>
                  <a:latin typeface="Script MT Bold" pitchFamily="66" charset="0"/>
                </a:rPr>
                <a:t>Wilder</a:t>
              </a:r>
              <a:endParaRPr lang="en-US" sz="3200" dirty="0">
                <a:solidFill>
                  <a:schemeClr val="tx2"/>
                </a:solidFill>
                <a:latin typeface="Script MT Bold" pitchFamily="66" charset="0"/>
              </a:endParaRPr>
            </a:p>
          </p:txBody>
        </p:sp>
      </p:grpSp>
      <p:sp>
        <p:nvSpPr>
          <p:cNvPr id="14" name="Rectangle 8"/>
          <p:cNvSpPr txBox="1">
            <a:spLocks noChangeArrowheads="1"/>
          </p:cNvSpPr>
          <p:nvPr/>
        </p:nvSpPr>
        <p:spPr>
          <a:xfrm>
            <a:off x="2632758" y="3589293"/>
            <a:ext cx="3871162" cy="174604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r>
              <a:rPr lang="en-US" b="1" dirty="0" smtClean="0"/>
              <a:t>An App in the Cloud </a:t>
            </a:r>
          </a:p>
          <a:p>
            <a:pPr marL="342900" indent="-342900">
              <a:lnSpc>
                <a:spcPct val="90000"/>
              </a:lnSpc>
              <a:defRPr/>
            </a:pPr>
            <a:r>
              <a:rPr lang="en-US" b="1" dirty="0" smtClean="0"/>
              <a:t>is not </a:t>
            </a:r>
            <a:r>
              <a:rPr lang="en-US" b="1" dirty="0"/>
              <a:t/>
            </a:r>
            <a:br>
              <a:rPr lang="en-US" b="1" dirty="0"/>
            </a:br>
            <a:r>
              <a:rPr lang="en-US" b="1" dirty="0" smtClean="0"/>
              <a:t>a Cloud-Native App</a:t>
            </a:r>
            <a:endParaRPr lang="en-US" b="1" dirty="0"/>
          </a:p>
        </p:txBody>
      </p:sp>
      <p:sp>
        <p:nvSpPr>
          <p:cNvPr id="25" name="Rectangle 8"/>
          <p:cNvSpPr txBox="1">
            <a:spLocks noChangeArrowheads="1"/>
          </p:cNvSpPr>
          <p:nvPr/>
        </p:nvSpPr>
        <p:spPr>
          <a:xfrm>
            <a:off x="796438" y="5864960"/>
            <a:ext cx="7543801" cy="29980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r>
              <a:rPr lang="en-US" sz="2400" b="1" dirty="0" smtClean="0"/>
              <a:t>Boston Code Camp #19</a:t>
            </a:r>
          </a:p>
          <a:p>
            <a:pPr marL="342900" indent="-342900">
              <a:lnSpc>
                <a:spcPct val="90000"/>
              </a:lnSpc>
              <a:defRPr/>
            </a:pPr>
            <a:r>
              <a:rPr lang="en-US" sz="2400" b="1" dirty="0" smtClean="0"/>
              <a:t>08-Mar-2013 (2:50 – 4:00 PM EDT)</a:t>
            </a:r>
            <a:endParaRPr lang="en-US" sz="2400" b="1"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the end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What are the other options?</a:t>
            </a:r>
          </a:p>
          <a:p>
            <a:pPr lvl="1"/>
            <a:r>
              <a:rPr lang="en-US" dirty="0" smtClean="0"/>
              <a:t>VM for Legacy app (can’t change or </a:t>
            </a:r>
            <a:r>
              <a:rPr lang="en-US" dirty="0" err="1" smtClean="0"/>
              <a:t>rearch</a:t>
            </a:r>
            <a:r>
              <a:rPr lang="en-US" dirty="0" smtClean="0"/>
              <a:t>)</a:t>
            </a:r>
          </a:p>
          <a:p>
            <a:r>
              <a:rPr lang="en-US" dirty="0" smtClean="0"/>
              <a:t>When to know WHEN to go with cloud service </a:t>
            </a:r>
            <a:r>
              <a:rPr lang="en-US" dirty="0" err="1" smtClean="0"/>
              <a:t>vs</a:t>
            </a:r>
            <a:r>
              <a:rPr lang="en-US" dirty="0" smtClean="0"/>
              <a:t> Web Site </a:t>
            </a:r>
          </a:p>
          <a:p>
            <a:pPr lvl="1"/>
            <a:r>
              <a:rPr lang="en-US" dirty="0" smtClean="0"/>
              <a:t>State, Customization, Scale, Latency, </a:t>
            </a:r>
            <a:r>
              <a:rPr lang="en-US" dirty="0" err="1" smtClean="0"/>
              <a:t>Perf</a:t>
            </a:r>
            <a:r>
              <a:rPr lang="en-US" dirty="0" smtClean="0"/>
              <a:t>, CDN, Geo-LB – NOT FACTORS: high volume, auto-scaling, monitoring – both are </a:t>
            </a:r>
            <a:r>
              <a:rPr lang="en-US" dirty="0" err="1" smtClean="0"/>
              <a:t>PaaS</a:t>
            </a:r>
            <a:endParaRPr lang="en-US" dirty="0" smtClean="0"/>
          </a:p>
          <a:p>
            <a:r>
              <a:rPr lang="en-US" dirty="0" smtClean="0"/>
              <a:t>How does all this make it more manageable?</a:t>
            </a:r>
          </a:p>
          <a:p>
            <a:pPr lvl="1"/>
            <a:r>
              <a:rPr lang="en-US" dirty="0" smtClean="0"/>
              <a:t>Self-healing (QCW + what Fabric Controller does), </a:t>
            </a:r>
            <a:r>
              <a:rPr lang="en-US" dirty="0"/>
              <a:t>Auto-Scale, Fabric Controller helps, </a:t>
            </a:r>
            <a:r>
              <a:rPr lang="en-US" dirty="0" smtClean="0"/>
              <a:t>Log Gathering &amp; Metrics Dashboard (could use some more work)</a:t>
            </a:r>
          </a:p>
          <a:p>
            <a:pPr lvl="1"/>
            <a:r>
              <a:rPr lang="en-US" dirty="0" smtClean="0"/>
              <a:t>Auto-Scaling Pattern enabled through </a:t>
            </a:r>
            <a:r>
              <a:rPr lang="en-US" dirty="0" err="1" smtClean="0"/>
              <a:t>WASABi</a:t>
            </a:r>
            <a:r>
              <a:rPr lang="en-US" dirty="0" smtClean="0"/>
              <a:t> or 3</a:t>
            </a:r>
            <a:r>
              <a:rPr lang="en-US" baseline="30000" dirty="0" smtClean="0"/>
              <a:t>rd</a:t>
            </a:r>
            <a:r>
              <a:rPr lang="en-US" dirty="0" smtClean="0"/>
              <a:t> Party Service or Azure Service in the Azure Store (?)</a:t>
            </a:r>
            <a:r>
              <a:rPr lang="en-US" dirty="0"/>
              <a:t/>
            </a:r>
            <a:br>
              <a:rPr lang="en-US" dirty="0"/>
            </a:b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838987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inline</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TTM</a:t>
            </a:r>
          </a:p>
          <a:p>
            <a:endParaRPr lang="en-US" dirty="0" smtClean="0"/>
          </a:p>
          <a:p>
            <a:r>
              <a:rPr lang="en-US" dirty="0" smtClean="0"/>
              <a:t>Discover </a:t>
            </a:r>
            <a:r>
              <a:rPr lang="en-US" dirty="0"/>
              <a:t>how you can successfully architect Windows Azure-based applications to avoid and mitigate performance and reliability issues with our live webinar </a:t>
            </a:r>
            <a:br>
              <a:rPr lang="en-US" dirty="0"/>
            </a:br>
            <a:r>
              <a:rPr lang="en-US" dirty="0"/>
              <a:t/>
            </a:r>
            <a:br>
              <a:rPr lang="en-US" dirty="0"/>
            </a:br>
            <a:r>
              <a:rPr lang="en-US" dirty="0"/>
              <a:t>Microsoft’s Windows Azure cloud offerings provide you with the ability to build and deliver a powerful cloud-based application in a fraction of the time and cost of traditional on-premise approaches.  So what’s the problem? Tried-and-true traditional architectural concepts don’t apply when it comes to cloud-native applications. Building cloud-based applications must factor in answers to such questions as: </a:t>
            </a:r>
            <a:br>
              <a:rPr lang="en-US" dirty="0"/>
            </a:br>
            <a:r>
              <a:rPr lang="en-US" dirty="0"/>
              <a:t/>
            </a:r>
            <a:br>
              <a:rPr lang="en-US" dirty="0"/>
            </a:br>
            <a:r>
              <a:rPr lang="en-US" dirty="0"/>
              <a:t>• How to scale? </a:t>
            </a:r>
            <a:br>
              <a:rPr lang="en-US" dirty="0"/>
            </a:br>
            <a:r>
              <a:rPr lang="en-US" dirty="0" smtClean="0"/>
              <a:t>• How to overcome failure? -- QCW</a:t>
            </a:r>
            <a:br>
              <a:rPr lang="en-US" dirty="0" smtClean="0"/>
            </a:br>
            <a:r>
              <a:rPr lang="en-US" dirty="0" smtClean="0"/>
              <a:t>• How to build a manageable system? – Self-healing, Auto-Scale, Fabric Controller helps, </a:t>
            </a:r>
            <a:r>
              <a:rPr lang="en-US" dirty="0" err="1" smtClean="0"/>
              <a:t>PaaS</a:t>
            </a:r>
            <a:r>
              <a:rPr lang="en-US" dirty="0" smtClean="0"/>
              <a:t> (less for ME to do)</a:t>
            </a:r>
            <a:br>
              <a:rPr lang="en-US" dirty="0" smtClean="0"/>
            </a:br>
            <a:r>
              <a:rPr lang="en-US" dirty="0" smtClean="0"/>
              <a:t>• </a:t>
            </a:r>
            <a:r>
              <a:rPr lang="en-US" dirty="0"/>
              <a:t>How to minimize monthly bills from cloud vendors? </a:t>
            </a:r>
            <a:br>
              <a:rPr lang="en-US" dirty="0"/>
            </a:br>
            <a:r>
              <a:rPr lang="en-US" dirty="0"/>
              <a:t/>
            </a:r>
            <a:br>
              <a:rPr lang="en-US" dirty="0"/>
            </a:br>
            <a:r>
              <a:rPr lang="en-US" dirty="0" smtClean="0"/>
              <a:t>If </a:t>
            </a:r>
            <a:r>
              <a:rPr lang="en-US" dirty="0"/>
              <a:t>you want to avoid long nights, help-desk calls, frustrated business owners and end-users, then don’t miss this webinar or your chance to learn how to deliver highly-scalable, high-performance cloud applications.</a:t>
            </a:r>
          </a:p>
          <a:p>
            <a:endParaRPr lang="en-US" dirty="0"/>
          </a:p>
        </p:txBody>
      </p:sp>
    </p:spTree>
    <p:extLst>
      <p:ext uri="{BB962C8B-B14F-4D97-AF65-F5344CB8AC3E}">
        <p14:creationId xmlns:p14="http://schemas.microsoft.com/office/powerpoint/2010/main" val="960684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6405" y="688545"/>
            <a:ext cx="4161305" cy="5465180"/>
          </a:xfrm>
          <a:prstGeom prst="rect">
            <a:avLst/>
          </a:prstGeom>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this talk…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Define relevant “cloud” types from software development point of view</a:t>
            </a:r>
          </a:p>
          <a:p>
            <a:pPr marL="514350" indent="-514350">
              <a:buFont typeface="+mj-lt"/>
              <a:buAutoNum type="arabicPeriod"/>
            </a:pPr>
            <a:r>
              <a:rPr lang="en-US" dirty="0" smtClean="0"/>
              <a:t>App in the Cloud != Cloud App (or at least not a </a:t>
            </a:r>
            <a:r>
              <a:rPr lang="en-US" i="1" dirty="0" smtClean="0"/>
              <a:t>Cloud-Native App</a:t>
            </a:r>
            <a:r>
              <a:rPr lang="en-US" dirty="0" smtClean="0"/>
              <a:t>)</a:t>
            </a:r>
          </a:p>
          <a:p>
            <a:pPr marL="514350" indent="-514350">
              <a:buFont typeface="+mj-lt"/>
              <a:buAutoNum type="arabicPeriod"/>
            </a:pPr>
            <a:r>
              <a:rPr lang="en-US" dirty="0" smtClean="0"/>
              <a:t>What could go wrong?</a:t>
            </a:r>
          </a:p>
          <a:p>
            <a:pPr marL="514350" indent="-514350">
              <a:buFont typeface="+mj-lt"/>
              <a:buAutoNum type="arabicPeriod"/>
            </a:pPr>
            <a:r>
              <a:rPr lang="en-US" dirty="0" smtClean="0"/>
              <a:t>Consider UX factors</a:t>
            </a:r>
          </a:p>
          <a:p>
            <a:pPr marL="514350" indent="-514350">
              <a:buFont typeface="+mj-lt"/>
              <a:buAutoNum type="arabicPeriod"/>
            </a:pPr>
            <a:endParaRPr lang="en-US" dirty="0" smtClean="0"/>
          </a:p>
          <a:p>
            <a:pPr marL="514350" indent="-514350">
              <a:buFont typeface="+mj-lt"/>
              <a:buAutoNum type="arabicPeriod"/>
            </a:pPr>
            <a:endParaRPr lang="en-US" dirty="0" smtClean="0"/>
          </a:p>
          <a:p>
            <a:endParaRPr lang="en-US" dirty="0" smtClean="0"/>
          </a:p>
        </p:txBody>
      </p:sp>
      <p:pic>
        <p:nvPicPr>
          <p:cNvPr id="2050" name="Picture 2" descr="C:\Program Files (x86)\Microsoft Office\MEDIA\CAGCAT10\j021295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5485485" y="5410829"/>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6957" y="4342485"/>
            <a:ext cx="1529555"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a:t>The term “cloud” is nebulous…</a:t>
            </a:r>
          </a:p>
        </p:txBody>
      </p:sp>
    </p:spTree>
    <p:extLst>
      <p:ext uri="{BB962C8B-B14F-4D97-AF65-F5344CB8AC3E}">
        <p14:creationId xmlns:p14="http://schemas.microsoft.com/office/powerpoint/2010/main" val="3279263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NIST Terminology</a:t>
            </a:r>
            <a:endParaRPr lang="en-US" dirty="0"/>
          </a:p>
        </p:txBody>
      </p:sp>
      <p:sp>
        <p:nvSpPr>
          <p:cNvPr id="3" name="Content Placeholder 2"/>
          <p:cNvSpPr>
            <a:spLocks noGrp="1"/>
          </p:cNvSpPr>
          <p:nvPr>
            <p:ph idx="1"/>
          </p:nvPr>
        </p:nvSpPr>
        <p:spPr>
          <a:xfrm>
            <a:off x="-299920" y="2513691"/>
            <a:ext cx="8229600" cy="2742279"/>
          </a:xfrm>
        </p:spPr>
        <p:txBody>
          <a:bodyPr>
            <a:normAutofit/>
          </a:bodyPr>
          <a:lstStyle/>
          <a:p>
            <a:endParaRPr lang="en-US" dirty="0" smtClean="0"/>
          </a:p>
          <a:p>
            <a:r>
              <a:rPr lang="en-US" dirty="0" err="1" smtClean="0"/>
              <a:t>SaaS</a:t>
            </a:r>
            <a:r>
              <a:rPr lang="en-US" dirty="0" smtClean="0"/>
              <a:t> = Software as a Service (BYO users)</a:t>
            </a:r>
          </a:p>
          <a:p>
            <a:r>
              <a:rPr lang="en-US" dirty="0" err="1" smtClean="0"/>
              <a:t>PaaS</a:t>
            </a:r>
            <a:r>
              <a:rPr lang="en-US" dirty="0" smtClean="0"/>
              <a:t> = </a:t>
            </a:r>
            <a:r>
              <a:rPr lang="en-US" dirty="0" err="1" smtClean="0"/>
              <a:t>Plaform</a:t>
            </a:r>
            <a:r>
              <a:rPr lang="en-US" dirty="0" smtClean="0"/>
              <a:t> as a Service (BYO apps)</a:t>
            </a:r>
          </a:p>
          <a:p>
            <a:r>
              <a:rPr lang="en-US" dirty="0" err="1" smtClean="0"/>
              <a:t>IaaS</a:t>
            </a:r>
            <a:r>
              <a:rPr lang="en-US" dirty="0" smtClean="0"/>
              <a:t> = Infrastructure as a Service (BYO VMs)</a:t>
            </a:r>
            <a:endParaRPr lang="en-US" dirty="0"/>
          </a:p>
        </p:txBody>
      </p:sp>
      <p:sp>
        <p:nvSpPr>
          <p:cNvPr id="4" name="TextBox 3"/>
          <p:cNvSpPr txBox="1"/>
          <p:nvPr/>
        </p:nvSpPr>
        <p:spPr>
          <a:xfrm>
            <a:off x="6703465" y="1938052"/>
            <a:ext cx="1794081"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Simplicity</a:t>
            </a:r>
            <a:endParaRPr lang="en-US" dirty="0">
              <a:effectLst>
                <a:outerShdw blurRad="38100" dist="38100" dir="2700000" algn="tl">
                  <a:srgbClr val="000000">
                    <a:alpha val="43137"/>
                  </a:srgbClr>
                </a:outerShdw>
              </a:effectLst>
            </a:endParaRPr>
          </a:p>
        </p:txBody>
      </p:sp>
      <p:sp>
        <p:nvSpPr>
          <p:cNvPr id="5" name="Up-Down Arrow 4"/>
          <p:cNvSpPr/>
          <p:nvPr/>
        </p:nvSpPr>
        <p:spPr>
          <a:xfrm>
            <a:off x="7312455" y="2820010"/>
            <a:ext cx="608990" cy="21314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94248" y="5255970"/>
            <a:ext cx="205396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Complexity</a:t>
            </a:r>
            <a:endParaRPr lang="en-US" dirty="0">
              <a:effectLst>
                <a:outerShdw blurRad="38100" dist="38100" dir="2700000" algn="tl">
                  <a:srgbClr val="000000">
                    <a:alpha val="43137"/>
                  </a:srgbClr>
                </a:outerShdw>
              </a:effectLst>
            </a:endParaRPr>
          </a:p>
        </p:txBody>
      </p:sp>
      <p:sp>
        <p:nvSpPr>
          <p:cNvPr id="7" name="TextBox 6"/>
          <p:cNvSpPr txBox="1"/>
          <p:nvPr/>
        </p:nvSpPr>
        <p:spPr>
          <a:xfrm>
            <a:off x="6840121" y="5770405"/>
            <a:ext cx="176221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Flexibility</a:t>
            </a:r>
            <a:endParaRPr lang="en-US" dirty="0">
              <a:effectLst>
                <a:outerShdw blurRad="38100" dist="38100" dir="2700000" algn="tl">
                  <a:srgbClr val="000000">
                    <a:alpha val="43137"/>
                  </a:srgbClr>
                </a:outerShdw>
              </a:effectLst>
            </a:endParaRPr>
          </a:p>
        </p:txBody>
      </p:sp>
      <p:sp>
        <p:nvSpPr>
          <p:cNvPr id="8" name="TextBox 7"/>
          <p:cNvSpPr txBox="1"/>
          <p:nvPr/>
        </p:nvSpPr>
        <p:spPr>
          <a:xfrm>
            <a:off x="6853305" y="1392089"/>
            <a:ext cx="1425390"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Rigidity</a:t>
            </a:r>
            <a:endParaRPr lang="en-US" dirty="0">
              <a:effectLst>
                <a:outerShdw blurRad="38100" dist="38100" dir="2700000" algn="tl">
                  <a:srgbClr val="000000">
                    <a:alpha val="43137"/>
                  </a:srgbClr>
                </a:outerShdw>
              </a:effectLst>
            </a:endParaRPr>
          </a:p>
        </p:txBody>
      </p:sp>
      <p:sp>
        <p:nvSpPr>
          <p:cNvPr id="9" name="TextBox 8"/>
          <p:cNvSpPr txBox="1"/>
          <p:nvPr/>
        </p:nvSpPr>
        <p:spPr>
          <a:xfrm>
            <a:off x="6867280" y="83585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0" name="TextBox 9"/>
          <p:cNvSpPr txBox="1"/>
          <p:nvPr/>
        </p:nvSpPr>
        <p:spPr>
          <a:xfrm>
            <a:off x="6934873" y="6273225"/>
            <a:ext cx="1429622"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rPr>
              <a:t>Power?</a:t>
            </a:r>
            <a:endParaRPr lang="en-US" dirty="0">
              <a:effectLst>
                <a:outerShdw blurRad="38100" dist="38100" dir="2700000" algn="tl">
                  <a:srgbClr val="000000">
                    <a:alpha val="43137"/>
                  </a:srgbClr>
                </a:outerShdw>
              </a:effectLst>
            </a:endParaRPr>
          </a:p>
        </p:txBody>
      </p:sp>
      <p:sp>
        <p:nvSpPr>
          <p:cNvPr id="11" name="Rectangle 10"/>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2166192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___________________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29178595"/>
              </p:ext>
            </p:extLst>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rot="3020992">
            <a:off x="7790541" y="4494227"/>
            <a:ext cx="1404552"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p>
        </p:txBody>
      </p:sp>
      <p:sp>
        <p:nvSpPr>
          <p:cNvPr id="6" name="Rectangle 5"/>
          <p:cNvSpPr/>
          <p:nvPr/>
        </p:nvSpPr>
        <p:spPr>
          <a:xfrm rot="3119948">
            <a:off x="6050024" y="3348925"/>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endParaRPr>
          </a:p>
        </p:txBody>
      </p:sp>
      <p:sp>
        <p:nvSpPr>
          <p:cNvPr id="7" name="Left Brace 6"/>
          <p:cNvSpPr/>
          <p:nvPr/>
        </p:nvSpPr>
        <p:spPr>
          <a:xfrm rot="8538352">
            <a:off x="7300913" y="2249488"/>
            <a:ext cx="479425" cy="3875087"/>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Left Brace 7"/>
          <p:cNvSpPr/>
          <p:nvPr/>
        </p:nvSpPr>
        <p:spPr>
          <a:xfrm rot="8519702">
            <a:off x="7854950" y="4203700"/>
            <a:ext cx="422275" cy="1971675"/>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Rectangle 8"/>
          <p:cNvSpPr/>
          <p:nvPr/>
        </p:nvSpPr>
        <p:spPr>
          <a:xfrm rot="3020992">
            <a:off x="6065973" y="2190875"/>
            <a:ext cx="3231025"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p>
        </p:txBody>
      </p:sp>
      <p:sp>
        <p:nvSpPr>
          <p:cNvPr id="10" name="Left Brace 9"/>
          <p:cNvSpPr/>
          <p:nvPr/>
        </p:nvSpPr>
        <p:spPr>
          <a:xfrm rot="8519702">
            <a:off x="6835775" y="223838"/>
            <a:ext cx="422275" cy="5911850"/>
          </a:xfrm>
          <a:prstGeom prst="leftBrace">
            <a:avLst/>
          </a:prstGeom>
          <a:ln w="22225" cap="rnd" cmpd="sng">
            <a:solidFill>
              <a:schemeClr val="tx1"/>
            </a:solidFill>
            <a:beve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Rectangle 10"/>
          <p:cNvSpPr/>
          <p:nvPr/>
        </p:nvSpPr>
        <p:spPr>
          <a:xfrm>
            <a:off x="1219199" y="-8930"/>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Software</a:t>
            </a:r>
          </a:p>
        </p:txBody>
      </p:sp>
      <p:sp>
        <p:nvSpPr>
          <p:cNvPr id="12" name="Rectangle 11"/>
          <p:cNvSpPr/>
          <p:nvPr/>
        </p:nvSpPr>
        <p:spPr>
          <a:xfrm>
            <a:off x="914093" y="-8930"/>
            <a:ext cx="48009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Infrastructure</a:t>
            </a:r>
          </a:p>
        </p:txBody>
      </p:sp>
      <p:sp>
        <p:nvSpPr>
          <p:cNvPr id="13" name="Rectangle 12"/>
          <p:cNvSpPr/>
          <p:nvPr/>
        </p:nvSpPr>
        <p:spPr>
          <a:xfrm>
            <a:off x="1219199" y="-8930"/>
            <a:ext cx="4115107"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Platform</a:t>
            </a:r>
          </a:p>
        </p:txBody>
      </p:sp>
      <p:sp>
        <p:nvSpPr>
          <p:cNvPr id="14" name="Rectangle 13"/>
          <p:cNvSpPr/>
          <p:nvPr/>
        </p:nvSpPr>
        <p:spPr>
          <a:xfrm>
            <a:off x="1857378" y="1132582"/>
            <a:ext cx="2210102" cy="1077218"/>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Users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5" name="Rectangle 14"/>
          <p:cNvSpPr/>
          <p:nvPr/>
        </p:nvSpPr>
        <p:spPr>
          <a:xfrm>
            <a:off x="838200" y="2743200"/>
            <a:ext cx="2362200"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 </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Apps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6" name="Rectangle 15"/>
          <p:cNvSpPr/>
          <p:nvPr/>
        </p:nvSpPr>
        <p:spPr>
          <a:xfrm>
            <a:off x="228602" y="4495800"/>
            <a:ext cx="1676401"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BYO </a:t>
            </a:r>
            <a:b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b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VMs </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17" name="Title 1"/>
          <p:cNvSpPr txBox="1">
            <a:spLocks/>
          </p:cNvSpPr>
          <p:nvPr/>
        </p:nvSpPr>
        <p:spPr>
          <a:xfrm rot="18497029">
            <a:off x="-1683544" y="2237581"/>
            <a:ext cx="6096001" cy="411163"/>
          </a:xfrm>
          <a:prstGeom prst="rect">
            <a:avLst/>
          </a:prstGeom>
        </p:spPr>
        <p:txBody>
          <a:bodyPr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b="1" dirty="0" smtClean="0"/>
              <a:t>Public Cloud </a:t>
            </a:r>
            <a:r>
              <a:rPr lang="en-US" b="1" dirty="0" smtClean="0">
                <a:solidFill>
                  <a:srgbClr val="0070C0"/>
                </a:solidFill>
              </a:rPr>
              <a:t>Rental</a:t>
            </a:r>
            <a:r>
              <a:rPr lang="en-US" b="1" dirty="0" smtClean="0"/>
              <a:t> Models</a:t>
            </a:r>
            <a:endParaRPr lang="en-US" dirty="0"/>
          </a:p>
        </p:txBody>
      </p:sp>
      <p:sp>
        <p:nvSpPr>
          <p:cNvPr id="13329"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19" name="Content Placeholder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651375" y="720725"/>
            <a:ext cx="15144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5913" y="1876425"/>
            <a:ext cx="163988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3168650"/>
            <a:ext cx="881063"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ontent Placeholder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140450" y="2849563"/>
            <a:ext cx="8953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ontent Placeholder 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043738" y="4724400"/>
            <a:ext cx="1855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ontent Placeholder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759575" y="1671638"/>
            <a:ext cx="1562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ontent Placeholder 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332538" y="914400"/>
            <a:ext cx="1428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http://i2.photobucket.com/albums/y47/DRon15/CDSM%20Images/facebook_icon.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816228" y="2302919"/>
            <a:ext cx="699244" cy="699242"/>
          </a:xfrm>
          <a:prstGeom prst="rect">
            <a:avLst/>
          </a:prstGeom>
          <a:noFill/>
          <a:extLst>
            <a:ext uri="{909E8E84-426E-40DD-AFC4-6F175D3DCCD1}">
              <a14:hiddenFill xmlns:a14="http://schemas.microsoft.com/office/drawing/2010/main">
                <a:solidFill>
                  <a:srgbClr val="FFFFFF"/>
                </a:solidFill>
              </a14:hiddenFill>
            </a:ext>
          </a:extLst>
        </p:spPr>
      </p:pic>
      <p:pic>
        <p:nvPicPr>
          <p:cNvPr id="27" name="Content Placeholder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939580" y="5255970"/>
            <a:ext cx="8953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ounded Rectangle 27"/>
          <p:cNvSpPr/>
          <p:nvPr/>
        </p:nvSpPr>
        <p:spPr>
          <a:xfrm>
            <a:off x="4964367" y="2854825"/>
            <a:ext cx="2190229" cy="853967"/>
          </a:xfrm>
          <a:prstGeom prst="round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6917531" y="4635553"/>
            <a:ext cx="1921934" cy="853967"/>
          </a:xfrm>
          <a:prstGeom prst="round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ent-Up Arrow 29"/>
          <p:cNvSpPr/>
          <p:nvPr/>
        </p:nvSpPr>
        <p:spPr>
          <a:xfrm rot="8369421">
            <a:off x="7293149" y="3979419"/>
            <a:ext cx="936278" cy="772092"/>
          </a:xfrm>
          <a:prstGeom prst="bentUpArrow">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15481" y="3371850"/>
            <a:ext cx="3000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Bent-Up Arrow 31"/>
          <p:cNvSpPr/>
          <p:nvPr/>
        </p:nvSpPr>
        <p:spPr>
          <a:xfrm>
            <a:off x="5864399" y="3683892"/>
            <a:ext cx="936278" cy="646999"/>
          </a:xfrm>
          <a:prstGeom prst="bentUpArrow">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40" descr="http://www.xconomy.com/wordpress/wp-content/images/2011/05/heroku-logo.png"/>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100000" l="0" r="28483">
                        <a14:foregroundMark x1="8050" y1="67480" x2="8050" y2="67480"/>
                        <a14:foregroundMark x1="17337" y1="27642" x2="17337" y2="27642"/>
                        <a14:foregroundMark x1="24458" y1="30081" x2="24458" y2="30081"/>
                      </a14:backgroundRemoval>
                    </a14:imgEffect>
                  </a14:imgLayer>
                </a14:imgProps>
              </a:ext>
              <a:ext uri="{28A0092B-C50C-407E-A947-70E740481C1C}">
                <a14:useLocalDpi xmlns:a14="http://schemas.microsoft.com/office/drawing/2010/main" val="0"/>
              </a:ext>
            </a:extLst>
          </a:blip>
          <a:srcRect/>
          <a:stretch>
            <a:fillRect/>
          </a:stretch>
        </p:blipFill>
        <p:spPr bwMode="auto">
          <a:xfrm>
            <a:off x="8229744" y="3683893"/>
            <a:ext cx="1370532" cy="521906"/>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7203389" y="3394953"/>
            <a:ext cx="1212380" cy="307777"/>
          </a:xfrm>
          <a:prstGeom prst="rect">
            <a:avLst/>
          </a:prstGeom>
          <a:noFill/>
        </p:spPr>
        <p:txBody>
          <a:bodyPr wrap="square" rtlCol="0">
            <a:spAutoFit/>
          </a:bodyPr>
          <a:lstStyle/>
          <a:p>
            <a:r>
              <a:rPr lang="en-US" sz="1400" b="1" dirty="0" err="1" smtClean="0">
                <a:solidFill>
                  <a:schemeClr val="bg2">
                    <a:lumMod val="25000"/>
                  </a:schemeClr>
                </a:solidFill>
                <a:latin typeface="Tahoma" pitchFamily="34" charset="0"/>
                <a:ea typeface="Tahoma" pitchFamily="34" charset="0"/>
                <a:cs typeface="Tahoma" pitchFamily="34" charset="0"/>
              </a:rPr>
              <a:t>AppHarbor</a:t>
            </a:r>
            <a:endParaRPr lang="en-US" sz="1400" b="1" dirty="0">
              <a:solidFill>
                <a:schemeClr val="bg2">
                  <a:lumMod val="25000"/>
                </a:schemeClr>
              </a:solidFill>
              <a:latin typeface="Tahoma" pitchFamily="34" charset="0"/>
              <a:ea typeface="Tahoma" pitchFamily="34" charset="0"/>
              <a:cs typeface="Tahoma" pitchFamily="34" charset="0"/>
            </a:endParaRPr>
          </a:p>
        </p:txBody>
      </p:sp>
      <p:sp>
        <p:nvSpPr>
          <p:cNvPr id="35" name="Rectangle 34"/>
          <p:cNvSpPr/>
          <p:nvPr/>
        </p:nvSpPr>
        <p:spPr>
          <a:xfrm>
            <a:off x="-39756" y="6526705"/>
            <a:ext cx="6544236" cy="369332"/>
          </a:xfrm>
          <a:prstGeom prst="rect">
            <a:avLst/>
          </a:prstGeom>
        </p:spPr>
        <p:txBody>
          <a:bodyPr wrap="square">
            <a:spAutoFit/>
          </a:bodyPr>
          <a:lstStyle/>
          <a:p>
            <a:r>
              <a:rPr lang="en-US" dirty="0"/>
              <a:t>http://csrc.nist.gov/publications/nistpubs/800-145/SP800-145.pdf</a:t>
            </a:r>
          </a:p>
        </p:txBody>
      </p:sp>
    </p:spTree>
    <p:extLst>
      <p:ext uri="{BB962C8B-B14F-4D97-AF65-F5344CB8AC3E}">
        <p14:creationId xmlns:p14="http://schemas.microsoft.com/office/powerpoint/2010/main" val="419241413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53" presetClass="entr" presetSubtype="16"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53" presetClass="entr" presetSubtype="16"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xit" presetSubtype="0" fill="hold" nodeType="click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par>
                                <p:cTn id="39" presetID="53" presetClass="entr" presetSubtype="16"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par>
                                <p:cTn id="46" presetID="53" presetClass="entr" presetSubtype="16"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xit" presetSubtype="0" fill="hold" nodeType="clickEffect">
                                  <p:stCondLst>
                                    <p:cond delay="0"/>
                                  </p:stCondLst>
                                  <p:childTnLst>
                                    <p:animEffect transition="out" filter="fade">
                                      <p:cBhvr>
                                        <p:cTn id="54" dur="500"/>
                                        <p:tgtEl>
                                          <p:spTgt spid="11"/>
                                        </p:tgtEl>
                                      </p:cBhvr>
                                    </p:animEffect>
                                    <p:set>
                                      <p:cBhvr>
                                        <p:cTn id="55" dur="1" fill="hold">
                                          <p:stCondLst>
                                            <p:cond delay="499"/>
                                          </p:stCondLst>
                                        </p:cTn>
                                        <p:tgtEl>
                                          <p:spTgt spid="11"/>
                                        </p:tgtEl>
                                        <p:attrNameLst>
                                          <p:attrName>style.visibility</p:attrName>
                                        </p:attrNameLst>
                                      </p:cBhvr>
                                      <p:to>
                                        <p:strVal val="hidden"/>
                                      </p:to>
                                    </p:set>
                                  </p:childTnLst>
                                </p:cTn>
                              </p:par>
                              <p:par>
                                <p:cTn id="56" presetID="53" presetClass="entr" presetSubtype="16"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53" presetClass="entr" presetSubtype="16"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3" presetClass="entr" presetSubtype="16" fill="hold" nodeType="click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0" presetClass="exit" presetSubtype="0" fill="hold" nodeType="clickEffect">
                                  <p:stCondLst>
                                    <p:cond delay="0"/>
                                  </p:stCondLst>
                                  <p:childTnLst>
                                    <p:animEffect transition="out" filter="fade">
                                      <p:cBhvr>
                                        <p:cTn id="78" dur="500"/>
                                        <p:tgtEl>
                                          <p:spTgt spid="5"/>
                                        </p:tgtEl>
                                      </p:cBhvr>
                                    </p:animEffect>
                                    <p:set>
                                      <p:cBhvr>
                                        <p:cTn id="79" dur="1" fill="hold">
                                          <p:stCondLst>
                                            <p:cond delay="499"/>
                                          </p:stCondLst>
                                        </p:cTn>
                                        <p:tgtEl>
                                          <p:spTgt spid="5"/>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8"/>
                                        </p:tgtEl>
                                      </p:cBhvr>
                                    </p:animEffect>
                                    <p:set>
                                      <p:cBhvr>
                                        <p:cTn id="82" dur="1" fill="hold">
                                          <p:stCondLst>
                                            <p:cond delay="499"/>
                                          </p:stCondLst>
                                        </p:cTn>
                                        <p:tgtEl>
                                          <p:spTgt spid="8"/>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6"/>
                                        </p:tgtEl>
                                      </p:cBhvr>
                                    </p:animEffect>
                                    <p:set>
                                      <p:cBhvr>
                                        <p:cTn id="85" dur="1" fill="hold">
                                          <p:stCondLst>
                                            <p:cond delay="499"/>
                                          </p:stCondLst>
                                        </p:cTn>
                                        <p:tgtEl>
                                          <p:spTgt spid="6"/>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7"/>
                                        </p:tgtEl>
                                      </p:cBhvr>
                                    </p:animEffect>
                                    <p:set>
                                      <p:cBhvr>
                                        <p:cTn id="88" dur="1" fill="hold">
                                          <p:stCondLst>
                                            <p:cond delay="499"/>
                                          </p:stCondLst>
                                        </p:cTn>
                                        <p:tgtEl>
                                          <p:spTgt spid="7"/>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9"/>
                                        </p:tgtEl>
                                      </p:cBhvr>
                                    </p:animEffect>
                                    <p:set>
                                      <p:cBhvr>
                                        <p:cTn id="91" dur="1" fill="hold">
                                          <p:stCondLst>
                                            <p:cond delay="499"/>
                                          </p:stCondLst>
                                        </p:cTn>
                                        <p:tgtEl>
                                          <p:spTgt spid="9"/>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0"/>
                                        </p:tgtEl>
                                      </p:cBhvr>
                                    </p:animEffect>
                                    <p:set>
                                      <p:cBhvr>
                                        <p:cTn id="94" dur="1" fill="hold">
                                          <p:stCondLst>
                                            <p:cond delay="499"/>
                                          </p:stCondLst>
                                        </p:cTn>
                                        <p:tgtEl>
                                          <p:spTgt spid="10"/>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6" presetClass="entr" presetSubtype="16" fill="hold" nodeType="click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circle(in)">
                                      <p:cBhvr>
                                        <p:cTn id="99" dur="2000"/>
                                        <p:tgtEl>
                                          <p:spTgt spid="20"/>
                                        </p:tgtEl>
                                      </p:cBhvr>
                                    </p:animEffect>
                                  </p:childTnLst>
                                </p:cTn>
                              </p:par>
                              <p:par>
                                <p:cTn id="100" presetID="6" presetClass="entr" presetSubtype="16" fill="hold" nodeType="with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circle(in)">
                                      <p:cBhvr>
                                        <p:cTn id="102" dur="2000"/>
                                        <p:tgtEl>
                                          <p:spTgt spid="19"/>
                                        </p:tgtEl>
                                      </p:cBhvr>
                                    </p:animEffect>
                                  </p:childTnLst>
                                </p:cTn>
                              </p:par>
                              <p:par>
                                <p:cTn id="103" presetID="6" presetClass="entr" presetSubtype="16"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circle(in)">
                                      <p:cBhvr>
                                        <p:cTn id="105" dur="2000"/>
                                        <p:tgtEl>
                                          <p:spTgt spid="24"/>
                                        </p:tgtEl>
                                      </p:cBhvr>
                                    </p:animEffect>
                                  </p:childTnLst>
                                </p:cTn>
                              </p:par>
                              <p:par>
                                <p:cTn id="106" presetID="6" presetClass="entr" presetSubtype="16"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circle(in)">
                                      <p:cBhvr>
                                        <p:cTn id="108" dur="2000"/>
                                        <p:tgtEl>
                                          <p:spTgt spid="25"/>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 presetClass="entr" presetSubtype="0" fill="hold" nodeType="clickEffect">
                                  <p:stCondLst>
                                    <p:cond delay="0"/>
                                  </p:stCondLst>
                                  <p:childTnLst>
                                    <p:set>
                                      <p:cBhvr>
                                        <p:cTn id="112" dur="1" fill="hold">
                                          <p:stCondLst>
                                            <p:cond delay="0"/>
                                          </p:stCondLst>
                                        </p:cTn>
                                        <p:tgtEl>
                                          <p:spTgt spid="21"/>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nodeType="clickEffect">
                                  <p:stCondLst>
                                    <p:cond delay="0"/>
                                  </p:stCondLst>
                                  <p:childTnLst>
                                    <p:set>
                                      <p:cBhvr>
                                        <p:cTn id="116" dur="1" fill="hold">
                                          <p:stCondLst>
                                            <p:cond delay="0"/>
                                          </p:stCondLst>
                                        </p:cTn>
                                        <p:tgtEl>
                                          <p:spTgt spid="22"/>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500"/>
                                        <p:tgtEl>
                                          <p:spTgt spid="26"/>
                                        </p:tgtEl>
                                      </p:cBhvr>
                                    </p:animEffect>
                                  </p:childTnLst>
                                </p:cTn>
                              </p:par>
                            </p:childTnLst>
                          </p:cTn>
                        </p:par>
                      </p:childTnLst>
                    </p:cTn>
                  </p:par>
                  <p:par>
                    <p:cTn id="122" fill="hold">
                      <p:stCondLst>
                        <p:cond delay="indefinite"/>
                      </p:stCondLst>
                      <p:childTnLst>
                        <p:par>
                          <p:cTn id="123" fill="hold">
                            <p:stCondLst>
                              <p:cond delay="0"/>
                            </p:stCondLst>
                            <p:childTnLst>
                              <p:par>
                                <p:cTn id="124" presetID="1" presetClass="entr" presetSubtype="0" fill="hold" nodeType="clickEffect">
                                  <p:stCondLst>
                                    <p:cond delay="0"/>
                                  </p:stCondLst>
                                  <p:childTnLst>
                                    <p:set>
                                      <p:cBhvr>
                                        <p:cTn id="125" dur="1" fill="hold">
                                          <p:stCondLst>
                                            <p:cond delay="0"/>
                                          </p:stCondLst>
                                        </p:cTn>
                                        <p:tgtEl>
                                          <p:spTgt spid="23"/>
                                        </p:tgtEl>
                                        <p:attrNameLst>
                                          <p:attrName>style.visibility</p:attrName>
                                        </p:attrNameLst>
                                      </p:cBhvr>
                                      <p:to>
                                        <p:strVal val="visible"/>
                                      </p:to>
                                    </p:se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nodeType="clickEffect">
                                  <p:stCondLst>
                                    <p:cond delay="0"/>
                                  </p:stCondLst>
                                  <p:childTnLst>
                                    <p:set>
                                      <p:cBhvr>
                                        <p:cTn id="129" dur="1" fill="hold">
                                          <p:stCondLst>
                                            <p:cond delay="0"/>
                                          </p:stCondLst>
                                        </p:cTn>
                                        <p:tgtEl>
                                          <p:spTgt spid="27"/>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22" presetClass="entr" presetSubtype="4" fill="hold" nodeType="clickEffect">
                                  <p:stCondLst>
                                    <p:cond delay="0"/>
                                  </p:stCondLst>
                                  <p:childTnLst>
                                    <p:set>
                                      <p:cBhvr>
                                        <p:cTn id="133" dur="1" fill="hold">
                                          <p:stCondLst>
                                            <p:cond delay="0"/>
                                          </p:stCondLst>
                                        </p:cTn>
                                        <p:tgtEl>
                                          <p:spTgt spid="31"/>
                                        </p:tgtEl>
                                        <p:attrNameLst>
                                          <p:attrName>style.visibility</p:attrName>
                                        </p:attrNameLst>
                                      </p:cBhvr>
                                      <p:to>
                                        <p:strVal val="visible"/>
                                      </p:to>
                                    </p:set>
                                    <p:animEffect transition="in" filter="wipe(down)">
                                      <p:cBhvr>
                                        <p:cTn id="134" dur="500"/>
                                        <p:tgtEl>
                                          <p:spTgt spid="31"/>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32"/>
                                        </p:tgtEl>
                                        <p:attrNameLst>
                                          <p:attrName>style.visibility</p:attrName>
                                        </p:attrNameLst>
                                      </p:cBhvr>
                                      <p:to>
                                        <p:strVal val="visible"/>
                                      </p:to>
                                    </p:set>
                                    <p:animEffect transition="in" filter="wipe(down)">
                                      <p:cBhvr>
                                        <p:cTn id="137" dur="500"/>
                                        <p:tgtEl>
                                          <p:spTgt spid="32"/>
                                        </p:tgtEl>
                                      </p:cBhvr>
                                    </p:animEffect>
                                  </p:childTnLst>
                                </p:cTn>
                              </p:par>
                              <p:par>
                                <p:cTn id="138" presetID="22" presetClass="entr" presetSubtype="4" fill="hold" grpId="0" nodeType="withEffect">
                                  <p:stCondLst>
                                    <p:cond delay="0"/>
                                  </p:stCondLst>
                                  <p:childTnLst>
                                    <p:set>
                                      <p:cBhvr>
                                        <p:cTn id="139" dur="1" fill="hold">
                                          <p:stCondLst>
                                            <p:cond delay="0"/>
                                          </p:stCondLst>
                                        </p:cTn>
                                        <p:tgtEl>
                                          <p:spTgt spid="28"/>
                                        </p:tgtEl>
                                        <p:attrNameLst>
                                          <p:attrName>style.visibility</p:attrName>
                                        </p:attrNameLst>
                                      </p:cBhvr>
                                      <p:to>
                                        <p:strVal val="visible"/>
                                      </p:to>
                                    </p:set>
                                    <p:animEffect transition="in" filter="wipe(down)">
                                      <p:cBhvr>
                                        <p:cTn id="140" dur="500"/>
                                        <p:tgtEl>
                                          <p:spTgt spid="28"/>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4" fill="hold" grpId="0" nodeType="click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wipe(down)">
                                      <p:cBhvr>
                                        <p:cTn id="145" dur="500"/>
                                        <p:tgtEl>
                                          <p:spTgt spid="30"/>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9"/>
                                        </p:tgtEl>
                                        <p:attrNameLst>
                                          <p:attrName>style.visibility</p:attrName>
                                        </p:attrNameLst>
                                      </p:cBhvr>
                                      <p:to>
                                        <p:strVal val="visible"/>
                                      </p:to>
                                    </p:set>
                                    <p:animEffect transition="in" filter="wipe(down)">
                                      <p:cBhvr>
                                        <p:cTn id="148" dur="500"/>
                                        <p:tgtEl>
                                          <p:spTgt spid="29"/>
                                        </p:tgtEl>
                                      </p:cBhvr>
                                    </p:animEffect>
                                  </p:childTnLst>
                                </p:cTn>
                              </p:par>
                            </p:childTnLst>
                          </p:cTn>
                        </p:par>
                        <p:par>
                          <p:cTn id="149" fill="hold">
                            <p:stCondLst>
                              <p:cond delay="500"/>
                            </p:stCondLst>
                            <p:childTnLst>
                              <p:par>
                                <p:cTn id="150" presetID="42" presetClass="entr" presetSubtype="0" fill="hold" grpId="0" nodeType="afterEffect">
                                  <p:stCondLst>
                                    <p:cond delay="0"/>
                                  </p:stCondLst>
                                  <p:childTnLst>
                                    <p:set>
                                      <p:cBhvr>
                                        <p:cTn id="151" dur="1" fill="hold">
                                          <p:stCondLst>
                                            <p:cond delay="0"/>
                                          </p:stCondLst>
                                        </p:cTn>
                                        <p:tgtEl>
                                          <p:spTgt spid="34"/>
                                        </p:tgtEl>
                                        <p:attrNameLst>
                                          <p:attrName>style.visibility</p:attrName>
                                        </p:attrNameLst>
                                      </p:cBhvr>
                                      <p:to>
                                        <p:strVal val="visible"/>
                                      </p:to>
                                    </p:set>
                                    <p:animEffect transition="in" filter="fade">
                                      <p:cBhvr>
                                        <p:cTn id="152" dur="1000"/>
                                        <p:tgtEl>
                                          <p:spTgt spid="34"/>
                                        </p:tgtEl>
                                      </p:cBhvr>
                                    </p:animEffect>
                                    <p:anim calcmode="lin" valueType="num">
                                      <p:cBhvr>
                                        <p:cTn id="153" dur="1000" fill="hold"/>
                                        <p:tgtEl>
                                          <p:spTgt spid="34"/>
                                        </p:tgtEl>
                                        <p:attrNameLst>
                                          <p:attrName>ppt_x</p:attrName>
                                        </p:attrNameLst>
                                      </p:cBhvr>
                                      <p:tavLst>
                                        <p:tav tm="0">
                                          <p:val>
                                            <p:strVal val="#ppt_x"/>
                                          </p:val>
                                        </p:tav>
                                        <p:tav tm="100000">
                                          <p:val>
                                            <p:strVal val="#ppt_x"/>
                                          </p:val>
                                        </p:tav>
                                      </p:tavLst>
                                    </p:anim>
                                    <p:anim calcmode="lin" valueType="num">
                                      <p:cBhvr>
                                        <p:cTn id="154" dur="1000" fill="hold"/>
                                        <p:tgtEl>
                                          <p:spTgt spid="34"/>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3"/>
                                        </p:tgtEl>
                                        <p:attrNameLst>
                                          <p:attrName>style.visibility</p:attrName>
                                        </p:attrNameLst>
                                      </p:cBhvr>
                                      <p:to>
                                        <p:strVal val="visible"/>
                                      </p:to>
                                    </p:set>
                                    <p:animEffect transition="in" filter="fade">
                                      <p:cBhvr>
                                        <p:cTn id="157" dur="1000"/>
                                        <p:tgtEl>
                                          <p:spTgt spid="33"/>
                                        </p:tgtEl>
                                      </p:cBhvr>
                                    </p:animEffect>
                                    <p:anim calcmode="lin" valueType="num">
                                      <p:cBhvr>
                                        <p:cTn id="158" dur="1000" fill="hold"/>
                                        <p:tgtEl>
                                          <p:spTgt spid="33"/>
                                        </p:tgtEl>
                                        <p:attrNameLst>
                                          <p:attrName>ppt_x</p:attrName>
                                        </p:attrNameLst>
                                      </p:cBhvr>
                                      <p:tavLst>
                                        <p:tav tm="0">
                                          <p:val>
                                            <p:strVal val="#ppt_x"/>
                                          </p:val>
                                        </p:tav>
                                        <p:tav tm="100000">
                                          <p:val>
                                            <p:strVal val="#ppt_x"/>
                                          </p:val>
                                        </p:tav>
                                      </p:tavLst>
                                    </p:anim>
                                    <p:anim calcmode="lin" valueType="num">
                                      <p:cBhvr>
                                        <p:cTn id="15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0" grpId="0" animBg="1"/>
      <p:bldP spid="10" grpId="1" animBg="1"/>
      <p:bldP spid="28" grpId="0" animBg="1"/>
      <p:bldP spid="29" grpId="0" animBg="1"/>
      <p:bldP spid="30" grpId="0" animBg="1"/>
      <p:bldP spid="32" grpId="0"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8" name="Rectangle 7"/>
          <p:cNvSpPr/>
          <p:nvPr/>
        </p:nvSpPr>
        <p:spPr>
          <a:xfrm rot="5400000">
            <a:off x="7461110" y="4321050"/>
            <a:ext cx="913484"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a:t>
            </a:r>
            <a:endParaRPr lang="en-US" sz="2400" b="1" spc="50" dirty="0">
              <a:ln w="11430"/>
              <a:latin typeface="Arial" charset="0"/>
              <a:cs typeface="Arial" charset="0"/>
              <a:sym typeface="Wingdings" pitchFamily="2" charset="2"/>
            </a:endParaRPr>
          </a:p>
        </p:txBody>
      </p:sp>
      <p:sp>
        <p:nvSpPr>
          <p:cNvPr id="10" name="Rectangle 9"/>
          <p:cNvSpPr/>
          <p:nvPr/>
        </p:nvSpPr>
        <p:spPr>
          <a:xfrm rot="5400000">
            <a:off x="7583632" y="1800669"/>
            <a:ext cx="668442"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 </a:t>
            </a:r>
            <a:endParaRPr lang="en-US" sz="2400" b="1" spc="50" dirty="0">
              <a:ln w="11430"/>
              <a:latin typeface="Arial" charset="0"/>
              <a:cs typeface="Arial" charset="0"/>
              <a:sym typeface="Wingdings" pitchFamily="2" charset="2"/>
            </a:endParaRPr>
          </a:p>
        </p:txBody>
      </p:sp>
      <p:sp>
        <p:nvSpPr>
          <p:cNvPr id="11" name="Rectangle 10"/>
          <p:cNvSpPr/>
          <p:nvPr/>
        </p:nvSpPr>
        <p:spPr>
          <a:xfrm>
            <a:off x="7305268" y="4016725"/>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more</a:t>
            </a:r>
            <a:endParaRPr lang="en-US" sz="2400" spc="50" dirty="0">
              <a:ln w="11430"/>
              <a:latin typeface="Arial" charset="0"/>
              <a:cs typeface="Arial" charset="0"/>
              <a:sym typeface="Wingdings" pitchFamily="2" charset="2"/>
            </a:endParaRPr>
          </a:p>
        </p:txBody>
      </p:sp>
      <p:sp>
        <p:nvSpPr>
          <p:cNvPr id="12" name="Rectangle 11"/>
          <p:cNvSpPr/>
          <p:nvPr/>
        </p:nvSpPr>
        <p:spPr>
          <a:xfrm>
            <a:off x="7286978" y="2053379"/>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less</a:t>
            </a:r>
            <a:endParaRPr lang="en-US" sz="2400" spc="50" dirty="0">
              <a:ln w="11430"/>
              <a:latin typeface="Arial" charset="0"/>
              <a:cs typeface="Arial" charset="0"/>
              <a:sym typeface="Wingdings" pitchFamily="2" charset="2"/>
            </a:endParaRPr>
          </a:p>
        </p:txBody>
      </p:sp>
      <p:sp>
        <p:nvSpPr>
          <p:cNvPr id="13" name="Rectangle 12"/>
          <p:cNvSpPr/>
          <p:nvPr/>
        </p:nvSpPr>
        <p:spPr>
          <a:xfrm>
            <a:off x="6712990" y="2598003"/>
            <a:ext cx="2440535" cy="1200329"/>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Responsibility &amp; </a:t>
            </a:r>
            <a:br>
              <a:rPr lang="en-US" sz="2400" b="1" spc="50" dirty="0" smtClean="0">
                <a:ln w="11430"/>
                <a:latin typeface="Arial" charset="0"/>
                <a:cs typeface="Arial" charset="0"/>
                <a:sym typeface="Wingdings" pitchFamily="2" charset="2"/>
              </a:rPr>
            </a:br>
            <a:r>
              <a:rPr lang="en-US" sz="2400" b="1" spc="50" dirty="0" smtClean="0">
                <a:ln w="11430"/>
                <a:latin typeface="Arial" charset="0"/>
                <a:cs typeface="Arial" charset="0"/>
                <a:sym typeface="Wingdings" pitchFamily="2" charset="2"/>
              </a:rPr>
              <a:t>Flexibility</a:t>
            </a:r>
            <a:endParaRPr lang="en-US" sz="2400" b="1" spc="50" dirty="0">
              <a:ln w="11430"/>
              <a:latin typeface="Arial" charset="0"/>
              <a:cs typeface="Arial" charset="0"/>
              <a:sym typeface="Wingdings" pitchFamily="2" charset="2"/>
            </a:endParaRPr>
          </a:p>
        </p:txBody>
      </p:sp>
    </p:spTree>
    <p:extLst>
      <p:ext uri="{BB962C8B-B14F-4D97-AF65-F5344CB8AC3E}">
        <p14:creationId xmlns:p14="http://schemas.microsoft.com/office/powerpoint/2010/main" val="15266370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 is different about the cloud?</a:t>
            </a:r>
            <a:endParaRPr lang="en-US" dirty="0"/>
          </a:p>
        </p:txBody>
      </p:sp>
    </p:spTree>
    <p:extLst>
      <p:ext uri="{BB962C8B-B14F-4D97-AF65-F5344CB8AC3E}">
        <p14:creationId xmlns:p14="http://schemas.microsoft.com/office/powerpoint/2010/main" val="836951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
        <p:nvSpPr>
          <p:cNvPr id="6" name="Title 1"/>
          <p:cNvSpPr txBox="1">
            <a:spLocks/>
          </p:cNvSpPr>
          <p:nvPr/>
        </p:nvSpPr>
        <p:spPr>
          <a:xfrm>
            <a:off x="608990" y="5255970"/>
            <a:ext cx="5180990" cy="1522475"/>
          </a:xfrm>
          <a:prstGeom prst="rect">
            <a:avLst/>
          </a:prstGeom>
          <a:solidFill>
            <a:srgbClr val="FFFF0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TTM &amp;</a:t>
            </a:r>
          </a:p>
          <a:p>
            <a:r>
              <a:rPr lang="en-US" dirty="0" smtClean="0"/>
              <a:t>           Sleeping well</a:t>
            </a:r>
            <a:endParaRPr lang="en-US" dirty="0"/>
          </a:p>
        </p:txBody>
      </p:sp>
      <p:pic>
        <p:nvPicPr>
          <p:cNvPr id="7"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243" y="5389022"/>
            <a:ext cx="863563" cy="125636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527050" y="5255968"/>
            <a:ext cx="913485" cy="1522475"/>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t>= </a:t>
            </a:r>
          </a:p>
        </p:txBody>
      </p:sp>
    </p:spTree>
    <p:extLst>
      <p:ext uri="{BB962C8B-B14F-4D97-AF65-F5344CB8AC3E}">
        <p14:creationId xmlns:p14="http://schemas.microsoft.com/office/powerpoint/2010/main" val="4235408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963010" y="4951475"/>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m</a:t>
            </a:r>
            <a:r>
              <a:rPr lang="en-US" dirty="0" smtClean="0"/>
              <a:t>ultitenant services</a:t>
            </a:r>
            <a:endParaRPr lang="en-US" dirty="0"/>
          </a:p>
          <a:p>
            <a:r>
              <a:rPr lang="en-US" dirty="0" smtClean="0"/>
              <a:t>+ commodity hardware </a:t>
            </a:r>
          </a:p>
          <a:p>
            <a:r>
              <a:rPr lang="en-US" dirty="0" smtClean="0"/>
              <a:t>= cost-efficient cloud</a:t>
            </a:r>
            <a:endParaRPr lang="en-US" dirty="0"/>
          </a:p>
        </p:txBody>
      </p:sp>
    </p:spTree>
    <p:extLst>
      <p:ext uri="{BB962C8B-B14F-4D97-AF65-F5344CB8AC3E}">
        <p14:creationId xmlns:p14="http://schemas.microsoft.com/office/powerpoint/2010/main" val="173229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4137" y="274637"/>
            <a:ext cx="2435960" cy="6808303"/>
          </a:xfrm>
        </p:spPr>
        <p:txBody>
          <a:bodyPr>
            <a:normAutofit/>
          </a:bodyPr>
          <a:lstStyle/>
          <a:p>
            <a:r>
              <a:rPr lang="en-US" sz="3200" b="1" dirty="0" smtClean="0"/>
              <a:t>This bar is always open</a:t>
            </a:r>
            <a:br>
              <a:rPr lang="en-US" sz="3200" b="1" dirty="0" smtClean="0"/>
            </a:br>
            <a:r>
              <a:rPr lang="en-US" sz="3200" b="1" dirty="0" smtClean="0"/>
              <a:t/>
            </a:r>
            <a:br>
              <a:rPr lang="en-US" sz="3200" b="1" dirty="0" smtClean="0"/>
            </a:br>
            <a:r>
              <a:rPr lang="en-US" sz="3200" b="1" dirty="0" smtClean="0"/>
              <a:t>*and</a:t>
            </a:r>
            <a:r>
              <a:rPr lang="en-US" sz="3200" b="1" dirty="0"/>
              <a:t>* </a:t>
            </a:r>
            <a:r>
              <a:rPr lang="en-US" sz="3200" b="1" dirty="0" smtClean="0"/>
              <a:t/>
            </a:r>
            <a:br>
              <a:rPr lang="en-US" sz="3200" b="1" dirty="0" smtClean="0"/>
            </a:br>
            <a:r>
              <a:rPr lang="en-US" sz="3200" b="1" dirty="0" smtClean="0"/>
              <a:t/>
            </a:r>
            <a:br>
              <a:rPr lang="en-US" sz="3200" b="1" dirty="0" smtClean="0"/>
            </a:br>
            <a:r>
              <a:rPr lang="en-US" sz="3200" b="1" dirty="0" smtClean="0"/>
              <a:t>has </a:t>
            </a:r>
            <a:r>
              <a:rPr lang="en-US" sz="3200" b="1" dirty="0"/>
              <a:t>an </a:t>
            </a:r>
            <a:r>
              <a:rPr lang="en-US" sz="3200" b="1" dirty="0" smtClean="0"/>
              <a:t>API</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998" y="-1900921"/>
            <a:ext cx="7165031" cy="9592851"/>
          </a:xfrm>
        </p:spPr>
      </p:pic>
      <p:sp>
        <p:nvSpPr>
          <p:cNvPr id="5" name="Title 1"/>
          <p:cNvSpPr txBox="1">
            <a:spLocks/>
          </p:cNvSpPr>
          <p:nvPr/>
        </p:nvSpPr>
        <p:spPr>
          <a:xfrm>
            <a:off x="-1822395" y="46469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Pay by the Drink</a:t>
            </a:r>
          </a:p>
        </p:txBody>
      </p:sp>
    </p:spTree>
    <p:extLst>
      <p:ext uri="{BB962C8B-B14F-4D97-AF65-F5344CB8AC3E}">
        <p14:creationId xmlns:p14="http://schemas.microsoft.com/office/powerpoint/2010/main" val="88454057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535"/>
            <a:ext cx="8229600" cy="1143000"/>
          </a:xfrm>
        </p:spPr>
        <p:txBody>
          <a:bodyPr>
            <a:normAutofit fontScale="90000"/>
          </a:bodyPr>
          <a:lstStyle/>
          <a:p>
            <a:pPr lvl="1" algn="ctr" rtl="0">
              <a:spcBef>
                <a:spcPct val="0"/>
              </a:spcBef>
            </a:pPr>
            <a:r>
              <a:rPr lang="en-US" sz="102400" dirty="0" smtClean="0"/>
              <a:t>∞</a:t>
            </a:r>
            <a:endParaRPr lang="en-US" sz="102400" dirty="0"/>
          </a:p>
        </p:txBody>
      </p:sp>
      <p:sp>
        <p:nvSpPr>
          <p:cNvPr id="3" name="Content Placeholder 2"/>
          <p:cNvSpPr>
            <a:spLocks noGrp="1"/>
          </p:cNvSpPr>
          <p:nvPr>
            <p:ph idx="1"/>
          </p:nvPr>
        </p:nvSpPr>
        <p:spPr>
          <a:xfrm>
            <a:off x="457200" y="4037990"/>
            <a:ext cx="8229600" cy="3001664"/>
          </a:xfrm>
        </p:spPr>
        <p:txBody>
          <a:bodyPr>
            <a:normAutofit/>
          </a:bodyPr>
          <a:lstStyle/>
          <a:p>
            <a:r>
              <a:rPr lang="en-US" dirty="0" smtClean="0"/>
              <a:t>Resource allocation (scaling) is:</a:t>
            </a:r>
          </a:p>
          <a:p>
            <a:pPr lvl="1"/>
            <a:r>
              <a:rPr lang="en-US" dirty="0" smtClean="0"/>
              <a:t>Horizontal</a:t>
            </a:r>
          </a:p>
          <a:p>
            <a:pPr lvl="1"/>
            <a:r>
              <a:rPr lang="en-US" dirty="0" smtClean="0"/>
              <a:t>Bi-directional</a:t>
            </a:r>
          </a:p>
          <a:p>
            <a:pPr lvl="1"/>
            <a:r>
              <a:rPr lang="en-US" dirty="0" smtClean="0"/>
              <a:t>Automatable</a:t>
            </a:r>
          </a:p>
          <a:p>
            <a:r>
              <a:rPr lang="en-US" dirty="0" smtClean="0"/>
              <a:t>The “illusion </a:t>
            </a:r>
            <a:r>
              <a:rPr lang="en-US" dirty="0"/>
              <a:t>of infinite resources</a:t>
            </a:r>
            <a:r>
              <a:rPr lang="en-US" dirty="0" smtClean="0"/>
              <a:t>”</a:t>
            </a:r>
            <a:endParaRPr lang="en-US" sz="2400" dirty="0" smtClean="0"/>
          </a:p>
        </p:txBody>
      </p:sp>
    </p:spTree>
    <p:extLst>
      <p:ext uri="{BB962C8B-B14F-4D97-AF65-F5344CB8AC3E}">
        <p14:creationId xmlns:p14="http://schemas.microsoft.com/office/powerpoint/2010/main" val="4022297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Cloud-Native</a:t>
            </a:r>
            <a:r>
              <a:rPr lang="en-US" b="1" dirty="0" smtClean="0"/>
              <a:t>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a:bodyPr>
          <a:lstStyle/>
          <a:p>
            <a:pPr marL="342900" lvl="1" indent="-342900">
              <a:buFont typeface="Arial" pitchFamily="34" charset="0"/>
              <a:buChar char="•"/>
            </a:pPr>
            <a:r>
              <a:rPr lang="en-US" sz="4600" dirty="0" smtClean="0"/>
              <a:t>Application architecture </a:t>
            </a:r>
            <a:r>
              <a:rPr lang="en-US" sz="4600" b="1" i="1" dirty="0" smtClean="0"/>
              <a:t>is aligned with</a:t>
            </a:r>
            <a:r>
              <a:rPr lang="en-US" sz="4600" dirty="0" smtClean="0"/>
              <a:t> the cloud platform architecture</a:t>
            </a:r>
          </a:p>
          <a:p>
            <a:pPr lvl="1"/>
            <a:r>
              <a:rPr lang="en-US" sz="3400" dirty="0" smtClean="0"/>
              <a:t>uses the platform in the most natural way</a:t>
            </a:r>
          </a:p>
          <a:p>
            <a:pPr lvl="1"/>
            <a:r>
              <a:rPr lang="en-US" sz="3400" dirty="0" smtClean="0"/>
              <a:t>lets the platform do the heavy lifting</a:t>
            </a:r>
          </a:p>
          <a:p>
            <a:pPr lvl="1"/>
            <a:endParaRPr lang="en-US" sz="3400" dirty="0"/>
          </a:p>
          <a:p>
            <a:endParaRPr lang="en-US" sz="4100" dirty="0" smtClean="0"/>
          </a:p>
          <a:p>
            <a:endParaRPr lang="en-US" sz="4100" dirty="0"/>
          </a:p>
        </p:txBody>
      </p:sp>
    </p:spTree>
    <p:extLst>
      <p:ext uri="{BB962C8B-B14F-4D97-AF65-F5344CB8AC3E}">
        <p14:creationId xmlns:p14="http://schemas.microsoft.com/office/powerpoint/2010/main" val="283678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15798" y="40658"/>
            <a:ext cx="4378636" cy="6760877"/>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ontent Placeholder 2"/>
          <p:cNvSpPr txBox="1">
            <a:spLocks/>
          </p:cNvSpPr>
          <p:nvPr/>
        </p:nvSpPr>
        <p:spPr>
          <a:xfrm>
            <a:off x="5813124" y="768555"/>
            <a:ext cx="3201316" cy="25457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3- or N-tier, SOA</a:t>
            </a:r>
          </a:p>
          <a:p>
            <a:r>
              <a:rPr lang="en-US" sz="2800" dirty="0" smtClean="0"/>
              <a:t>Multi-data center</a:t>
            </a:r>
          </a:p>
          <a:p>
            <a:r>
              <a:rPr lang="en-US" sz="2800" dirty="0" smtClean="0"/>
              <a:t>Horizontal scaling</a:t>
            </a:r>
          </a:p>
          <a:p>
            <a:r>
              <a:rPr lang="en-US" sz="2800" dirty="0" smtClean="0"/>
              <a:t>Expects failure</a:t>
            </a:r>
          </a:p>
          <a:p>
            <a:r>
              <a:rPr lang="en-US" sz="2800" dirty="0" err="1" smtClean="0"/>
              <a:t>PaaS</a:t>
            </a:r>
            <a:endParaRPr lang="en-US" sz="2800" dirty="0" smtClean="0"/>
          </a:p>
        </p:txBody>
      </p:sp>
      <p:sp>
        <p:nvSpPr>
          <p:cNvPr id="47" name="Content Placeholder 2"/>
          <p:cNvSpPr txBox="1">
            <a:spLocks/>
          </p:cNvSpPr>
          <p:nvPr/>
        </p:nvSpPr>
        <p:spPr>
          <a:xfrm>
            <a:off x="31079" y="3358965"/>
            <a:ext cx="9139425" cy="5940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smtClean="0">
                <a:solidFill>
                  <a:schemeClr val="tx2">
                    <a:lumMod val="60000"/>
                    <a:lumOff val="40000"/>
                  </a:schemeClr>
                </a:solidFill>
              </a:rPr>
              <a:t>Traditional                                                     Cloud-Native</a:t>
            </a:r>
            <a:endParaRPr lang="en-US" b="1" dirty="0">
              <a:solidFill>
                <a:schemeClr val="tx2">
                  <a:lumMod val="60000"/>
                  <a:lumOff val="40000"/>
                </a:schemeClr>
              </a:solidFill>
            </a:endParaRPr>
          </a:p>
        </p:txBody>
      </p:sp>
      <p:sp>
        <p:nvSpPr>
          <p:cNvPr id="45" name="Up-Down Arrow 44"/>
          <p:cNvSpPr/>
          <p:nvPr/>
        </p:nvSpPr>
        <p:spPr>
          <a:xfrm rot="16200000">
            <a:off x="4196874" y="1389925"/>
            <a:ext cx="415949" cy="453761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2" descr="http://upload.wikimedia.org/wikipedia/commons/a/ac/Iceber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7960" y="771002"/>
            <a:ext cx="1826970" cy="265799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5485" y="897884"/>
            <a:ext cx="1897494" cy="2490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Content Placeholder 2"/>
          <p:cNvSpPr>
            <a:spLocks noGrp="1"/>
          </p:cNvSpPr>
          <p:nvPr>
            <p:ph idx="1"/>
          </p:nvPr>
        </p:nvSpPr>
        <p:spPr>
          <a:xfrm>
            <a:off x="761694" y="768555"/>
            <a:ext cx="4114802" cy="2545733"/>
          </a:xfrm>
        </p:spPr>
        <p:txBody>
          <a:bodyPr>
            <a:noAutofit/>
          </a:bodyPr>
          <a:lstStyle/>
          <a:p>
            <a:r>
              <a:rPr lang="en-US" sz="2800" dirty="0" smtClean="0"/>
              <a:t>2-tier</a:t>
            </a:r>
          </a:p>
          <a:p>
            <a:r>
              <a:rPr lang="en-US" sz="2800" dirty="0"/>
              <a:t>Single </a:t>
            </a:r>
            <a:r>
              <a:rPr lang="en-US" sz="2800" dirty="0" smtClean="0"/>
              <a:t>data center</a:t>
            </a:r>
          </a:p>
          <a:p>
            <a:r>
              <a:rPr lang="en-US" sz="2800" dirty="0" smtClean="0"/>
              <a:t>Vertical scaling</a:t>
            </a:r>
          </a:p>
          <a:p>
            <a:r>
              <a:rPr lang="en-US" sz="2800" dirty="0" smtClean="0"/>
              <a:t>Ignores failure</a:t>
            </a:r>
          </a:p>
          <a:p>
            <a:r>
              <a:rPr lang="en-US" sz="2800" dirty="0" smtClean="0"/>
              <a:t>Hardware or </a:t>
            </a:r>
            <a:r>
              <a:rPr lang="en-US" sz="2800" dirty="0" err="1" smtClean="0"/>
              <a:t>IaaS</a:t>
            </a:r>
            <a:endParaRPr lang="en-US" sz="2800" dirty="0" smtClean="0"/>
          </a:p>
        </p:txBody>
      </p:sp>
      <p:sp>
        <p:nvSpPr>
          <p:cNvPr id="51" name="Content Placeholder 2"/>
          <p:cNvSpPr txBox="1">
            <a:spLocks/>
          </p:cNvSpPr>
          <p:nvPr/>
        </p:nvSpPr>
        <p:spPr>
          <a:xfrm>
            <a:off x="761696" y="4037990"/>
            <a:ext cx="4114799" cy="30467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Less flexible</a:t>
            </a:r>
          </a:p>
          <a:p>
            <a:r>
              <a:rPr lang="en-US" sz="2800" dirty="0" smtClean="0"/>
              <a:t>More manual/attention</a:t>
            </a:r>
          </a:p>
          <a:p>
            <a:r>
              <a:rPr lang="en-US" sz="2800" dirty="0" smtClean="0"/>
              <a:t>Less reliable (</a:t>
            </a:r>
            <a:r>
              <a:rPr lang="en-US" sz="2800" dirty="0" err="1" smtClean="0"/>
              <a:t>SPoF</a:t>
            </a:r>
            <a:r>
              <a:rPr lang="en-US" sz="2800" dirty="0" smtClean="0"/>
              <a:t>)</a:t>
            </a:r>
          </a:p>
          <a:p>
            <a:r>
              <a:rPr lang="en-US" sz="2800" dirty="0" smtClean="0"/>
              <a:t>Maintenance window</a:t>
            </a:r>
          </a:p>
          <a:p>
            <a:r>
              <a:rPr lang="en-US" sz="2800" dirty="0" smtClean="0"/>
              <a:t>Less scalable</a:t>
            </a:r>
          </a:p>
        </p:txBody>
      </p:sp>
      <p:sp>
        <p:nvSpPr>
          <p:cNvPr id="52" name="Content Placeholder 2"/>
          <p:cNvSpPr txBox="1">
            <a:spLocks/>
          </p:cNvSpPr>
          <p:nvPr/>
        </p:nvSpPr>
        <p:spPr>
          <a:xfrm>
            <a:off x="5813124" y="4037990"/>
            <a:ext cx="3201315" cy="30467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Agile/faster TTM</a:t>
            </a:r>
          </a:p>
          <a:p>
            <a:r>
              <a:rPr lang="en-US" sz="2800" dirty="0" smtClean="0"/>
              <a:t>Auto-scaling</a:t>
            </a:r>
          </a:p>
          <a:p>
            <a:r>
              <a:rPr lang="en-US" sz="2800" dirty="0" smtClean="0"/>
              <a:t>Self-healing</a:t>
            </a:r>
          </a:p>
          <a:p>
            <a:r>
              <a:rPr lang="en-US" sz="2800" dirty="0" smtClean="0"/>
              <a:t>HA</a:t>
            </a:r>
          </a:p>
          <a:p>
            <a:r>
              <a:rPr lang="en-US" sz="2800" dirty="0" smtClean="0"/>
              <a:t>Geo-LB/FO</a:t>
            </a:r>
          </a:p>
          <a:p>
            <a:endParaRPr lang="en-US" sz="2800" dirty="0" smtClean="0"/>
          </a:p>
        </p:txBody>
      </p:sp>
      <p:sp>
        <p:nvSpPr>
          <p:cNvPr id="53" name="Content Placeholder 2"/>
          <p:cNvSpPr txBox="1">
            <a:spLocks/>
          </p:cNvSpPr>
          <p:nvPr/>
        </p:nvSpPr>
        <p:spPr>
          <a:xfrm rot="16200000">
            <a:off x="-816646" y="1809688"/>
            <a:ext cx="2250733" cy="617438"/>
          </a:xfrm>
          <a:prstGeom prst="rect">
            <a:avLst/>
          </a:prstGeom>
          <a:solidFill>
            <a:schemeClr val="bg1">
              <a:lumMod val="50000"/>
              <a:alpha val="2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t>TELLS/CLUES</a:t>
            </a:r>
            <a:endParaRPr lang="en-US" sz="2800" b="1" dirty="0"/>
          </a:p>
        </p:txBody>
      </p:sp>
      <p:sp>
        <p:nvSpPr>
          <p:cNvPr id="54" name="Content Placeholder 2"/>
          <p:cNvSpPr txBox="1">
            <a:spLocks/>
          </p:cNvSpPr>
          <p:nvPr/>
        </p:nvSpPr>
        <p:spPr>
          <a:xfrm rot="16200000">
            <a:off x="-1179296" y="5071816"/>
            <a:ext cx="2976031" cy="617438"/>
          </a:xfrm>
          <a:prstGeom prst="rect">
            <a:avLst/>
          </a:prstGeom>
          <a:solidFill>
            <a:schemeClr val="bg1">
              <a:lumMod val="50000"/>
              <a:alpha val="2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t>CONSEQUENCES</a:t>
            </a:r>
            <a:endParaRPr lang="en-US" b="1" dirty="0"/>
          </a:p>
        </p:txBody>
      </p:sp>
      <p:sp>
        <p:nvSpPr>
          <p:cNvPr id="2" name="Title 1"/>
          <p:cNvSpPr>
            <a:spLocks noGrp="1"/>
          </p:cNvSpPr>
          <p:nvPr>
            <p:ph type="title"/>
          </p:nvPr>
        </p:nvSpPr>
        <p:spPr>
          <a:xfrm>
            <a:off x="457200" y="-224940"/>
            <a:ext cx="8229600" cy="1143000"/>
          </a:xfrm>
        </p:spPr>
        <p:txBody>
          <a:bodyPr>
            <a:normAutofit/>
          </a:bodyPr>
          <a:lstStyle/>
          <a:p>
            <a:r>
              <a:rPr lang="en-US" i="1" dirty="0" smtClean="0"/>
              <a:t>Tells</a:t>
            </a:r>
            <a:r>
              <a:rPr lang="en-US" dirty="0" smtClean="0"/>
              <a:t>: Traditional </a:t>
            </a:r>
            <a:r>
              <a:rPr lang="en-US" i="1" dirty="0" err="1" smtClean="0"/>
              <a:t>vs</a:t>
            </a:r>
            <a:r>
              <a:rPr lang="en-US" dirty="0" smtClean="0"/>
              <a:t> Cloud-Native</a:t>
            </a:r>
            <a:endParaRPr lang="en-US" dirty="0"/>
          </a:p>
        </p:txBody>
      </p:sp>
      <p:sp>
        <p:nvSpPr>
          <p:cNvPr id="57" name="Rounded Rectangle 56"/>
          <p:cNvSpPr/>
          <p:nvPr/>
        </p:nvSpPr>
        <p:spPr>
          <a:xfrm>
            <a:off x="4702174" y="40659"/>
            <a:ext cx="4378636" cy="6760876"/>
          </a:xfrm>
          <a:prstGeom prst="roundRect">
            <a:avLst/>
          </a:prstGeom>
          <a:solidFill>
            <a:schemeClr val="accent3">
              <a:lumMod val="75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440536" y="671706"/>
            <a:ext cx="4567424" cy="2308324"/>
          </a:xfrm>
          <a:prstGeom prst="rect">
            <a:avLst/>
          </a:prstGeom>
          <a:solidFill>
            <a:srgbClr val="FFFF00"/>
          </a:solidFill>
        </p:spPr>
        <p:txBody>
          <a:bodyPr wrap="square" rtlCol="0">
            <a:spAutoFit/>
          </a:bodyPr>
          <a:lstStyle/>
          <a:p>
            <a:pPr algn="ctr"/>
            <a:r>
              <a:rPr lang="en-US" sz="2400" b="1" dirty="0" smtClean="0">
                <a:sym typeface="Wingdings" pitchFamily="2" charset="2"/>
              </a:rPr>
              <a:t>                                        </a:t>
            </a:r>
            <a:br>
              <a:rPr lang="en-US" sz="2400" b="1" dirty="0" smtClean="0">
                <a:sym typeface="Wingdings" pitchFamily="2" charset="2"/>
              </a:rPr>
            </a:br>
            <a:r>
              <a:rPr lang="en-US" sz="4800" b="1" dirty="0" smtClean="0"/>
              <a:t>Which </a:t>
            </a:r>
            <a:r>
              <a:rPr lang="en-US" sz="4800" b="1" dirty="0"/>
              <a:t>i</a:t>
            </a:r>
            <a:r>
              <a:rPr lang="en-US" sz="4800" b="1" dirty="0" smtClean="0"/>
              <a:t>s “best” architecture?</a:t>
            </a:r>
            <a:br>
              <a:rPr lang="en-US" sz="4800" b="1" dirty="0" smtClean="0"/>
            </a:br>
            <a:endParaRPr lang="en-US" sz="2400" b="1" dirty="0" smtClean="0"/>
          </a:p>
        </p:txBody>
      </p:sp>
      <p:sp>
        <p:nvSpPr>
          <p:cNvPr id="59" name="TextBox 58"/>
          <p:cNvSpPr txBox="1"/>
          <p:nvPr/>
        </p:nvSpPr>
        <p:spPr>
          <a:xfrm>
            <a:off x="364251" y="2879983"/>
            <a:ext cx="8415498" cy="4093428"/>
          </a:xfrm>
          <a:prstGeom prst="rect">
            <a:avLst/>
          </a:prstGeom>
          <a:solidFill>
            <a:srgbClr val="00B050"/>
          </a:solidFill>
        </p:spPr>
        <p:txBody>
          <a:bodyPr wrap="square" rtlCol="0">
            <a:spAutoFit/>
          </a:bodyPr>
          <a:lstStyle/>
          <a:p>
            <a:pPr algn="ctr"/>
            <a:r>
              <a:rPr lang="en-US" sz="3200" b="1" dirty="0" smtClean="0"/>
              <a:t>There is no “best” architecture – it is situational, depending on technical and business context.</a:t>
            </a:r>
          </a:p>
          <a:p>
            <a:pPr algn="ctr"/>
            <a:r>
              <a:rPr lang="en-US" sz="3200" b="1" dirty="0" smtClean="0">
                <a:solidFill>
                  <a:schemeClr val="bg2">
                    <a:lumMod val="25000"/>
                  </a:schemeClr>
                </a:solidFill>
              </a:rPr>
              <a:t>Not every application should be cloud-native.</a:t>
            </a:r>
          </a:p>
          <a:p>
            <a:pPr algn="ctr"/>
            <a:r>
              <a:rPr lang="en-US" sz="3200" b="1" dirty="0" smtClean="0">
                <a:solidFill>
                  <a:schemeClr val="bg2">
                    <a:lumMod val="25000"/>
                  </a:schemeClr>
                </a:solidFill>
              </a:rPr>
              <a:t>Traditional architectures are fine for many apps.</a:t>
            </a:r>
          </a:p>
          <a:p>
            <a:pPr algn="ctr"/>
            <a:r>
              <a:rPr lang="en-US" sz="4400" b="1" i="1" dirty="0" smtClean="0"/>
              <a:t>Cloud-native popularity growing in proportion to the shrinking cost and competitive benefits.</a:t>
            </a:r>
          </a:p>
        </p:txBody>
      </p:sp>
      <p:pic>
        <p:nvPicPr>
          <p:cNvPr id="17" name="Picture 2" descr="http://upload.wikimedia.org/wikipedia/commons/a/ac/Iceber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6986" y="5722734"/>
            <a:ext cx="840658" cy="122304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2288288" y="911660"/>
            <a:ext cx="4871919" cy="1522475"/>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136040" y="671706"/>
            <a:ext cx="5176414" cy="2148304"/>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51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par>
                                <p:cTn id="86" presetID="22" presetClass="entr" presetSubtype="4" fill="hold" nodeType="with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down)">
                                      <p:cBhvr>
                                        <p:cTn id="88" dur="500"/>
                                        <p:tgtEl>
                                          <p:spTgt spid="7"/>
                                        </p:tgtEl>
                                      </p:cBhvr>
                                    </p:animEffect>
                                  </p:childTnLst>
                                </p:cTn>
                              </p:par>
                            </p:childTnLst>
                          </p:cTn>
                        </p:par>
                      </p:childTnLst>
                    </p:cTn>
                  </p:par>
                  <p:par>
                    <p:cTn id="89" fill="hold">
                      <p:stCondLst>
                        <p:cond delay="indefinite"/>
                      </p:stCondLst>
                      <p:childTnLst>
                        <p:par>
                          <p:cTn id="90" fill="hold">
                            <p:stCondLst>
                              <p:cond delay="0"/>
                            </p:stCondLst>
                            <p:childTnLst>
                              <p:par>
                                <p:cTn id="91" presetID="14" presetClass="entr" presetSubtype="10"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randombar(horizontal)">
                                      <p:cBhvr>
                                        <p:cTn id="93" dur="500"/>
                                        <p:tgtEl>
                                          <p:spTgt spid="59"/>
                                        </p:tgtEl>
                                      </p:cBhvr>
                                    </p:animEffect>
                                  </p:childTnLst>
                                </p:cTn>
                              </p:par>
                            </p:childTnLst>
                          </p:cTn>
                        </p:par>
                        <p:par>
                          <p:cTn id="94" fill="hold">
                            <p:stCondLst>
                              <p:cond delay="500"/>
                            </p:stCondLst>
                            <p:childTnLst>
                              <p:par>
                                <p:cTn id="95" presetID="10" presetClass="entr" presetSubtype="0" fill="hold" nodeType="afterEffect">
                                  <p:stCondLst>
                                    <p:cond delay="150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6" grpId="0" uiExpand="1" build="p"/>
      <p:bldP spid="50" grpId="0" build="p"/>
      <p:bldP spid="51" grpId="0"/>
      <p:bldP spid="52" grpId="0"/>
      <p:bldP spid="53" grpId="0" animBg="1"/>
      <p:bldP spid="54" grpId="0" animBg="1"/>
      <p:bldP spid="57" grpId="0" animBg="1"/>
      <p:bldP spid="58" grpId="0" animBg="1"/>
      <p:bldP spid="5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t>Putting Cloud Services to work</a:t>
            </a:r>
            <a:endParaRPr lang="en-US" sz="2800" dirty="0"/>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Putting the cloud to work</a:t>
            </a:r>
            <a:endParaRPr lang="en-US" dirty="0"/>
          </a:p>
        </p:txBody>
      </p:sp>
    </p:spTree>
    <p:extLst>
      <p:ext uri="{BB962C8B-B14F-4D97-AF65-F5344CB8AC3E}">
        <p14:creationId xmlns:p14="http://schemas.microsoft.com/office/powerpoint/2010/main" val="1645894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686800" cy="5257794"/>
          </a:xfrm>
        </p:spPr>
        <p:txBody>
          <a:bodyPr>
            <a:normAutofit lnSpcReduction="10000"/>
          </a:bodyPr>
          <a:lstStyle/>
          <a:p>
            <a:r>
              <a:rPr lang="en-US" dirty="0" smtClean="0"/>
              <a:t>Simple idea, simple app</a:t>
            </a:r>
          </a:p>
          <a:p>
            <a:r>
              <a:rPr lang="en-US" dirty="0" smtClean="0"/>
              <a:t>Two-tiers: web tier (one server) + database</a:t>
            </a:r>
          </a:p>
          <a:p>
            <a:r>
              <a:rPr lang="en-US" dirty="0" smtClean="0"/>
              <a:t>What’s the problem?</a:t>
            </a:r>
          </a:p>
          <a:p>
            <a:endParaRPr lang="en-US" dirty="0"/>
          </a:p>
          <a:p>
            <a:r>
              <a:rPr lang="en-US" sz="4000" dirty="0" smtClean="0"/>
              <a:t>But… what’s WRONG with this architecture?</a:t>
            </a:r>
          </a:p>
          <a:p>
            <a:r>
              <a:rPr lang="en-US" sz="4000" dirty="0" smtClean="0"/>
              <a:t>Different ≠ WRONG. </a:t>
            </a:r>
            <a:br>
              <a:rPr lang="en-US" sz="4000" dirty="0" smtClean="0"/>
            </a:br>
            <a:r>
              <a:rPr lang="en-US" sz="4000" dirty="0" smtClean="0"/>
              <a:t>Use the right tool for the job. Some apps simply not good fit for cloud.</a:t>
            </a:r>
          </a:p>
        </p:txBody>
      </p:sp>
      <p:sp>
        <p:nvSpPr>
          <p:cNvPr id="4" name="TextBox 3"/>
          <p:cNvSpPr txBox="1"/>
          <p:nvPr/>
        </p:nvSpPr>
        <p:spPr>
          <a:xfrm>
            <a:off x="7312455" y="2820010"/>
            <a:ext cx="2131465" cy="2646878"/>
          </a:xfrm>
          <a:prstGeom prst="rect">
            <a:avLst/>
          </a:prstGeom>
          <a:noFill/>
        </p:spPr>
        <p:txBody>
          <a:bodyPr wrap="square" rtlCol="0">
            <a:spAutoFit/>
          </a:bodyPr>
          <a:lstStyle/>
          <a:p>
            <a:r>
              <a:rPr lang="en-US" sz="16600" dirty="0">
                <a:solidFill>
                  <a:srgbClr val="00B050"/>
                </a:solidFill>
              </a:rPr>
              <a:t>?</a:t>
            </a:r>
            <a:endParaRPr lang="en-US" sz="3200" dirty="0"/>
          </a:p>
        </p:txBody>
      </p:sp>
    </p:spTree>
    <p:extLst>
      <p:ext uri="{BB962C8B-B14F-4D97-AF65-F5344CB8AC3E}">
        <p14:creationId xmlns:p14="http://schemas.microsoft.com/office/powerpoint/2010/main" val="4093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a:xfrm>
            <a:off x="457200" y="1600206"/>
            <a:ext cx="8377730" cy="4873744"/>
          </a:xfrm>
        </p:spPr>
        <p:txBody>
          <a:bodyPr>
            <a:normAutofit fontScale="92500" lnSpcReduction="10000"/>
          </a:bodyPr>
          <a:lstStyle/>
          <a:p>
            <a:r>
              <a:rPr lang="en-US" dirty="0" smtClean="0"/>
              <a:t>Simple idea, simple app</a:t>
            </a:r>
          </a:p>
          <a:p>
            <a:r>
              <a:rPr lang="en-US" dirty="0" smtClean="0"/>
              <a:t>Two-tiers: web tier (one server) + database</a:t>
            </a:r>
          </a:p>
          <a:p>
            <a:r>
              <a:rPr lang="en-US" dirty="0" smtClean="0"/>
              <a:t>What can go wrong</a:t>
            </a:r>
          </a:p>
          <a:p>
            <a:endParaRPr lang="en-US" dirty="0"/>
          </a:p>
          <a:p>
            <a:r>
              <a:rPr lang="en-US" dirty="0" smtClean="0"/>
              <a:t>We’ll reexamine</a:t>
            </a:r>
          </a:p>
          <a:p>
            <a:pPr marL="914400" lvl="1" indent="-514350">
              <a:buFont typeface="+mj-lt"/>
              <a:buAutoNum type="arabicPeriod"/>
            </a:pPr>
            <a:r>
              <a:rPr lang="en-US" b="1" dirty="0"/>
              <a:t>Scaling </a:t>
            </a:r>
            <a:r>
              <a:rPr lang="en-US" b="1" dirty="0" smtClean="0"/>
              <a:t>the web tier</a:t>
            </a:r>
          </a:p>
          <a:p>
            <a:pPr marL="914400" lvl="1" indent="-514350">
              <a:buFont typeface="+mj-lt"/>
              <a:buAutoNum type="arabicPeriod"/>
            </a:pPr>
            <a:r>
              <a:rPr lang="en-US" b="1" dirty="0" smtClean="0"/>
              <a:t>Scaling the service tier</a:t>
            </a:r>
            <a:endParaRPr lang="en-US" dirty="0"/>
          </a:p>
          <a:p>
            <a:pPr marL="914400" lvl="1" indent="-514350">
              <a:buFont typeface="+mj-lt"/>
              <a:buAutoNum type="arabicPeriod"/>
            </a:pPr>
            <a:r>
              <a:rPr lang="en-US" b="1" dirty="0"/>
              <a:t>Scaling </a:t>
            </a:r>
            <a:r>
              <a:rPr lang="en-US" b="1" dirty="0" smtClean="0"/>
              <a:t>the data tier</a:t>
            </a:r>
            <a:endParaRPr lang="en-US" b="1" dirty="0"/>
          </a:p>
          <a:p>
            <a:pPr marL="914400" lvl="1" indent="-514350">
              <a:buFont typeface="+mj-lt"/>
              <a:buAutoNum type="arabicPeriod"/>
            </a:pPr>
            <a:r>
              <a:rPr lang="en-US" b="1" dirty="0" smtClean="0"/>
              <a:t>Handling failure</a:t>
            </a:r>
          </a:p>
          <a:p>
            <a:pPr marL="914400" lvl="1" indent="-514350">
              <a:buFont typeface="+mj-lt"/>
              <a:buAutoNum type="arabicPeriod"/>
            </a:pPr>
            <a:r>
              <a:rPr lang="en-US" b="1" dirty="0" smtClean="0"/>
              <a:t>Operational efficiency (scale the app, not the team!)</a:t>
            </a:r>
          </a:p>
        </p:txBody>
      </p:sp>
    </p:spTree>
    <p:extLst>
      <p:ext uri="{BB962C8B-B14F-4D97-AF65-F5344CB8AC3E}">
        <p14:creationId xmlns:p14="http://schemas.microsoft.com/office/powerpoint/2010/main" val="427869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1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5910"/>
            <a:ext cx="9144000" cy="7546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8223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a:t>A</a:t>
            </a:r>
            <a:r>
              <a:rPr lang="en-US" sz="2400" b="1" dirty="0" smtClean="0"/>
              <a:t>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
        <p:nvSpPr>
          <p:cNvPr id="43" name="TextBox 42"/>
          <p:cNvSpPr txBox="1"/>
          <p:nvPr/>
        </p:nvSpPr>
        <p:spPr>
          <a:xfrm>
            <a:off x="2643430" y="1599992"/>
            <a:ext cx="3935218" cy="3046988"/>
          </a:xfrm>
          <a:prstGeom prst="rect">
            <a:avLst/>
          </a:prstGeom>
          <a:solidFill>
            <a:srgbClr val="FFFF00"/>
          </a:solidFill>
        </p:spPr>
        <p:txBody>
          <a:bodyPr wrap="square" rtlCol="0">
            <a:spAutoFit/>
          </a:bodyPr>
          <a:lstStyle/>
          <a:p>
            <a:pPr algn="ctr"/>
            <a:r>
              <a:rPr lang="en-US" sz="2400" b="1" dirty="0" smtClean="0"/>
              <a:t>Autonomous nodes</a:t>
            </a:r>
          </a:p>
          <a:p>
            <a:pPr algn="ctr"/>
            <a:r>
              <a:rPr lang="en-US" sz="2400" dirty="0" smtClean="0"/>
              <a:t>*and*</a:t>
            </a:r>
          </a:p>
          <a:p>
            <a:pPr algn="ctr"/>
            <a:r>
              <a:rPr lang="en-US" sz="2400" b="1" dirty="0" smtClean="0"/>
              <a:t>Homogeneous nodes </a:t>
            </a:r>
            <a:br>
              <a:rPr lang="en-US" sz="2400" b="1" dirty="0" smtClean="0"/>
            </a:br>
            <a:r>
              <a:rPr lang="en-US" sz="2400" dirty="0" smtClean="0"/>
              <a:t>for operational simplicity</a:t>
            </a:r>
          </a:p>
          <a:p>
            <a:pPr algn="ctr"/>
            <a:r>
              <a:rPr lang="en-US" sz="2400" dirty="0" smtClean="0"/>
              <a:t>*and*</a:t>
            </a:r>
          </a:p>
          <a:p>
            <a:pPr algn="ctr"/>
            <a:r>
              <a:rPr lang="en-US" sz="2400" b="1" dirty="0" smtClean="0"/>
              <a:t>Anonymous nodes</a:t>
            </a:r>
          </a:p>
          <a:p>
            <a:pPr algn="ctr"/>
            <a:r>
              <a:rPr lang="en-US" sz="2400" dirty="0" smtClean="0"/>
              <a:t>don‘t get emotionally involved!</a:t>
            </a:r>
          </a:p>
        </p:txBody>
      </p:sp>
      <p:sp>
        <p:nvSpPr>
          <p:cNvPr id="44" name="TextBox 43"/>
          <p:cNvSpPr txBox="1"/>
          <p:nvPr/>
        </p:nvSpPr>
        <p:spPr>
          <a:xfrm>
            <a:off x="419432" y="5027675"/>
            <a:ext cx="8415498" cy="1569660"/>
          </a:xfrm>
          <a:prstGeom prst="rect">
            <a:avLst/>
          </a:prstGeom>
          <a:solidFill>
            <a:srgbClr val="00B050"/>
          </a:solidFill>
        </p:spPr>
        <p:txBody>
          <a:bodyPr wrap="square" rtlCol="0">
            <a:spAutoFit/>
          </a:bodyPr>
          <a:lstStyle/>
          <a:p>
            <a:pPr algn="ctr"/>
            <a:r>
              <a:rPr lang="en-US" sz="3200" b="1" dirty="0" smtClean="0"/>
              <a:t>This is how a [public] CLOUD PLATFORM works </a:t>
            </a:r>
          </a:p>
          <a:p>
            <a:pPr algn="ctr"/>
            <a:r>
              <a:rPr lang="en-US" sz="3200" b="1" dirty="0" smtClean="0"/>
              <a:t>*and*</a:t>
            </a:r>
          </a:p>
          <a:p>
            <a:pPr algn="ctr"/>
            <a:r>
              <a:rPr lang="en-US" sz="3200" b="1" dirty="0" smtClean="0"/>
              <a:t>This is how YOUR </a:t>
            </a:r>
            <a:r>
              <a:rPr lang="en-US" sz="3200" b="1" i="1" dirty="0" smtClean="0"/>
              <a:t>CLOUD-NATIVE</a:t>
            </a:r>
            <a:r>
              <a:rPr lang="en-US" sz="3200" b="1" dirty="0" smtClean="0"/>
              <a:t> app works</a:t>
            </a:r>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P spid="43" grpId="0" animBg="1"/>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27412"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a:t>
            </a:r>
            <a:r>
              <a:rPr lang="en-US" sz="2800" b="1" dirty="0"/>
              <a:t>Service)</a:t>
            </a:r>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569660"/>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r>
              <a:rPr lang="en-US" sz="3200" b="1" dirty="0"/>
              <a:t>)</a:t>
            </a:r>
            <a:br>
              <a:rPr lang="en-US" sz="3200" b="1" dirty="0"/>
            </a:br>
            <a:r>
              <a:rPr lang="en-US" sz="3200" b="1" dirty="0" smtClean="0"/>
              <a:t>“Web Role”</a:t>
            </a:r>
            <a:endParaRPr lang="en-US" sz="3200" dirty="0"/>
          </a:p>
        </p:txBody>
      </p:sp>
      <p:sp>
        <p:nvSpPr>
          <p:cNvPr id="4" name="Left-Right-Up Arrow 3"/>
          <p:cNvSpPr/>
          <p:nvPr/>
        </p:nvSpPr>
        <p:spPr>
          <a:xfrm>
            <a:off x="2125322"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523073"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343833"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159228"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89386"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b="1"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b="1"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80167"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4" name="TextBox 3"/>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6986871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dirty="0" smtClean="0"/>
              <a:t>Do Performance and Scale Matter?</a:t>
            </a:r>
            <a:endParaRPr lang="en-US" dirty="0"/>
          </a:p>
        </p:txBody>
      </p:sp>
      <p:sp>
        <p:nvSpPr>
          <p:cNvPr id="5" name="Content Placeholder 4"/>
          <p:cNvSpPr>
            <a:spLocks noGrp="1"/>
          </p:cNvSpPr>
          <p:nvPr>
            <p:ph idx="1"/>
            <p:custDataLst>
              <p:tags r:id="rId3"/>
            </p:custDataLst>
          </p:nvPr>
        </p:nvSpPr>
        <p:spPr/>
        <p:txBody>
          <a:bodyPr>
            <a:normAutofit/>
          </a:bodyPr>
          <a:lstStyle/>
          <a:p>
            <a:pPr marL="0" indent="0">
              <a:buNone/>
            </a:pPr>
            <a:endParaRPr lang="en-US" dirty="0"/>
          </a:p>
          <a:p>
            <a:pPr marL="0" indent="0">
              <a:buNone/>
            </a:pPr>
            <a:endParaRPr lang="en-US" dirty="0" smtClean="0"/>
          </a:p>
          <a:p>
            <a:pPr marL="0" indent="0">
              <a:buNone/>
            </a:pPr>
            <a:endParaRPr lang="en-US" dirty="0" smtClean="0"/>
          </a:p>
        </p:txBody>
      </p:sp>
      <p:graphicFrame>
        <p:nvGraphicFramePr>
          <p:cNvPr id="3" name="Table 2"/>
          <p:cNvGraphicFramePr>
            <a:graphicFrameLocks noGrp="1"/>
          </p:cNvGraphicFramePr>
          <p:nvPr>
            <p:extLst>
              <p:ext uri="{D42A27DB-BD31-4B8C-83A1-F6EECF244321}">
                <p14:modId xmlns:p14="http://schemas.microsoft.com/office/powerpoint/2010/main" val="2097240968"/>
              </p:ext>
            </p:extLst>
          </p:nvPr>
        </p:nvGraphicFramePr>
        <p:xfrm>
          <a:off x="609600" y="1676400"/>
          <a:ext cx="8077200" cy="3057550"/>
        </p:xfrm>
        <a:graphic>
          <a:graphicData uri="http://schemas.openxmlformats.org/drawingml/2006/table">
            <a:tbl>
              <a:tblPr firstRow="1" bandRow="1">
                <a:tableStyleId>{5940675A-B579-460E-94D1-54222C63F5DA}</a:tableStyleId>
              </a:tblPr>
              <a:tblGrid>
                <a:gridCol w="2362199"/>
                <a:gridCol w="5715001"/>
              </a:tblGrid>
              <a:tr h="783632">
                <a:tc>
                  <a:txBody>
                    <a:bodyPr/>
                    <a:lstStyle/>
                    <a:p>
                      <a:r>
                        <a:rPr lang="en-US" sz="2400" b="1" dirty="0" smtClean="0"/>
                        <a:t>System </a:t>
                      </a:r>
                    </a:p>
                    <a:p>
                      <a:r>
                        <a:rPr lang="en-US" sz="2400" b="1" dirty="0" smtClean="0"/>
                        <a:t>Responsiveness*</a:t>
                      </a:r>
                      <a:endParaRPr lang="en-US" sz="2400" b="1" dirty="0"/>
                    </a:p>
                  </a:txBody>
                  <a:tcPr/>
                </a:tc>
                <a:tc>
                  <a:txBody>
                    <a:bodyPr/>
                    <a:lstStyle/>
                    <a:p>
                      <a:r>
                        <a:rPr lang="en-US" sz="2400" b="1" dirty="0" smtClean="0"/>
                        <a:t>Users</a:t>
                      </a:r>
                      <a:r>
                        <a:rPr lang="en-US" sz="2400" b="1" baseline="0" dirty="0" smtClean="0"/>
                        <a:t> perception</a:t>
                      </a:r>
                      <a:endParaRPr lang="en-US" sz="2400" b="1" dirty="0"/>
                    </a:p>
                  </a:txBody>
                  <a:tcPr/>
                </a:tc>
              </a:tr>
              <a:tr h="725479">
                <a:tc>
                  <a:txBody>
                    <a:bodyPr/>
                    <a:lstStyle/>
                    <a:p>
                      <a:r>
                        <a:rPr lang="en-US" sz="2400" dirty="0" smtClean="0"/>
                        <a:t>0.1 Seconds</a:t>
                      </a:r>
                      <a:endParaRPr lang="en-US" sz="2400" b="1" dirty="0"/>
                    </a:p>
                  </a:txBody>
                  <a:tcPr/>
                </a:tc>
                <a:tc>
                  <a:txBody>
                    <a:bodyPr/>
                    <a:lstStyle/>
                    <a:p>
                      <a:r>
                        <a:rPr lang="en-US" sz="2400" dirty="0" smtClean="0"/>
                        <a:t>feeling of instantaneous response </a:t>
                      </a:r>
                      <a:endParaRPr lang="en-US" sz="2400" dirty="0"/>
                    </a:p>
                  </a:txBody>
                  <a:tcPr/>
                </a:tc>
              </a:tr>
              <a:tr h="783632">
                <a:tc>
                  <a:txBody>
                    <a:bodyPr/>
                    <a:lstStyle/>
                    <a:p>
                      <a:r>
                        <a:rPr lang="en-US" sz="2400" dirty="0" smtClean="0"/>
                        <a:t>1 Second</a:t>
                      </a:r>
                      <a:endParaRPr lang="en-US" sz="2400" b="1" dirty="0"/>
                    </a:p>
                  </a:txBody>
                  <a:tcPr/>
                </a:tc>
                <a:tc>
                  <a:txBody>
                    <a:bodyPr/>
                    <a:lstStyle/>
                    <a:p>
                      <a:r>
                        <a:rPr lang="en-US" sz="2400" dirty="0" smtClean="0"/>
                        <a:t>user's flow of thought seamless</a:t>
                      </a:r>
                      <a:endParaRPr lang="en-US" sz="2400" dirty="0"/>
                    </a:p>
                  </a:txBody>
                  <a:tcPr/>
                </a:tc>
              </a:tr>
              <a:tr h="725479">
                <a:tc>
                  <a:txBody>
                    <a:bodyPr/>
                    <a:lstStyle/>
                    <a:p>
                      <a:r>
                        <a:rPr lang="en-US" sz="2400" dirty="0" smtClean="0"/>
                        <a:t>10 Seconds</a:t>
                      </a:r>
                      <a:endParaRPr lang="en-US" sz="2400" b="1" dirty="0"/>
                    </a:p>
                  </a:txBody>
                  <a:tcPr/>
                </a:tc>
                <a:tc>
                  <a:txBody>
                    <a:bodyPr/>
                    <a:lstStyle/>
                    <a:p>
                      <a:r>
                        <a:rPr lang="en-US" sz="2400" dirty="0" smtClean="0"/>
                        <a:t>start thinking about other things</a:t>
                      </a:r>
                      <a:endParaRPr lang="en-US" sz="2400" dirty="0"/>
                    </a:p>
                  </a:txBody>
                  <a:tcPr/>
                </a:tc>
              </a:tr>
            </a:tbl>
          </a:graphicData>
        </a:graphic>
      </p:graphicFrame>
      <p:sp>
        <p:nvSpPr>
          <p:cNvPr id="4" name="TextBox 3"/>
          <p:cNvSpPr txBox="1"/>
          <p:nvPr/>
        </p:nvSpPr>
        <p:spPr>
          <a:xfrm>
            <a:off x="533400" y="6096000"/>
            <a:ext cx="8229600" cy="923330"/>
          </a:xfrm>
          <a:prstGeom prst="rect">
            <a:avLst/>
          </a:prstGeom>
          <a:noFill/>
        </p:spPr>
        <p:txBody>
          <a:bodyPr wrap="square" rtlCol="0">
            <a:spAutoFit/>
          </a:bodyPr>
          <a:lstStyle/>
          <a:p>
            <a:r>
              <a:rPr lang="en-US" dirty="0" smtClean="0"/>
              <a:t>* </a:t>
            </a:r>
            <a:r>
              <a:rPr lang="en-US" dirty="0" smtClean="0"/>
              <a:t>NNG 1993 </a:t>
            </a:r>
            <a:r>
              <a:rPr lang="en-US" dirty="0"/>
              <a:t>- </a:t>
            </a:r>
            <a:r>
              <a:rPr lang="en-US" dirty="0">
                <a:hlinkClick r:id="rId6"/>
              </a:rPr>
              <a:t>http://www.nngroup.com/articles/website-response-times</a:t>
            </a:r>
            <a:r>
              <a:rPr lang="en-US" dirty="0" smtClean="0">
                <a:hlinkClick r:id="rId6"/>
              </a:rPr>
              <a:t>/</a:t>
            </a:r>
            <a:endParaRPr lang="en-US" dirty="0" smtClean="0"/>
          </a:p>
          <a:p>
            <a:r>
              <a:rPr lang="en-US" dirty="0" smtClean="0"/>
              <a:t>** </a:t>
            </a:r>
            <a:r>
              <a:rPr lang="en-US" dirty="0" err="1" smtClean="0"/>
              <a:t>Kissmetrics</a:t>
            </a:r>
            <a:r>
              <a:rPr lang="en-US" dirty="0" smtClean="0"/>
              <a:t> </a:t>
            </a:r>
            <a:r>
              <a:rPr lang="en-US" dirty="0"/>
              <a:t>- </a:t>
            </a:r>
            <a:r>
              <a:rPr lang="en-US" dirty="0">
                <a:hlinkClick r:id="rId7"/>
              </a:rPr>
              <a:t>http://blog.kissmetrics.com/loading-time</a:t>
            </a:r>
            <a:r>
              <a:rPr lang="en-US" dirty="0" smtClean="0">
                <a:hlinkClick r:id="rId7"/>
              </a:rPr>
              <a:t>/</a:t>
            </a:r>
            <a:endParaRPr lang="en-US" dirty="0" smtClean="0"/>
          </a:p>
          <a:p>
            <a:pPr marL="285750" indent="-285750">
              <a:buFont typeface="Arial" charset="0"/>
              <a:buChar char="•"/>
            </a:pPr>
            <a:endParaRPr lang="en-US" dirty="0"/>
          </a:p>
        </p:txBody>
      </p:sp>
      <p:sp>
        <p:nvSpPr>
          <p:cNvPr id="6" name="TextBox 5"/>
          <p:cNvSpPr txBox="1"/>
          <p:nvPr/>
        </p:nvSpPr>
        <p:spPr>
          <a:xfrm>
            <a:off x="533400" y="5010090"/>
            <a:ext cx="8153400" cy="800219"/>
          </a:xfrm>
          <a:prstGeom prst="rect">
            <a:avLst/>
          </a:prstGeom>
          <a:noFill/>
        </p:spPr>
        <p:txBody>
          <a:bodyPr wrap="square" rtlCol="0">
            <a:spAutoFit/>
          </a:bodyPr>
          <a:lstStyle/>
          <a:p>
            <a:pPr fontAlgn="t"/>
            <a:r>
              <a:rPr lang="en-US" b="1" dirty="0" smtClean="0"/>
              <a:t>  </a:t>
            </a:r>
            <a:r>
              <a:rPr lang="en-US" sz="2800" b="1" dirty="0" smtClean="0"/>
              <a:t>&gt; 3 seconds             40</a:t>
            </a:r>
            <a:r>
              <a:rPr lang="en-US" sz="2800" b="1" dirty="0"/>
              <a:t>% of visitors abandon**</a:t>
            </a:r>
            <a:endParaRPr lang="en-US" sz="2800" dirty="0"/>
          </a:p>
          <a:p>
            <a:endParaRPr lang="en-US" dirty="0"/>
          </a:p>
        </p:txBody>
      </p:sp>
    </p:spTree>
    <p:custDataLst>
      <p:tags r:id="rId1"/>
    </p:custDataLst>
    <p:extLst>
      <p:ext uri="{BB962C8B-B14F-4D97-AF65-F5344CB8AC3E}">
        <p14:creationId xmlns:p14="http://schemas.microsoft.com/office/powerpoint/2010/main" val="443702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Bottom line for your business</a:t>
            </a:r>
            <a:endParaRPr lang="en-US" dirty="0"/>
          </a:p>
        </p:txBody>
      </p:sp>
      <p:sp>
        <p:nvSpPr>
          <p:cNvPr id="5" name="Content Placeholder 4"/>
          <p:cNvSpPr>
            <a:spLocks noGrp="1"/>
          </p:cNvSpPr>
          <p:nvPr>
            <p:ph idx="1"/>
            <p:custDataLst>
              <p:tags r:id="rId3"/>
            </p:custDataLst>
          </p:nvPr>
        </p:nvSpPr>
        <p:spPr>
          <a:xfrm>
            <a:off x="762000" y="4267200"/>
            <a:ext cx="8077200" cy="1626576"/>
          </a:xfrm>
        </p:spPr>
        <p:txBody>
          <a:bodyPr>
            <a:normAutofit/>
          </a:bodyPr>
          <a:lstStyle/>
          <a:p>
            <a:pPr marL="0" indent="0">
              <a:buNone/>
            </a:pPr>
            <a:endParaRPr lang="en-US" dirty="0"/>
          </a:p>
          <a:p>
            <a:pPr marL="0" indent="0">
              <a:buNone/>
            </a:pPr>
            <a:endParaRPr lang="en-US" dirty="0" smtClean="0"/>
          </a:p>
        </p:txBody>
      </p:sp>
      <p:sp>
        <p:nvSpPr>
          <p:cNvPr id="4" name="TextBox 3"/>
          <p:cNvSpPr txBox="1"/>
          <p:nvPr/>
        </p:nvSpPr>
        <p:spPr>
          <a:xfrm>
            <a:off x="304800" y="6324600"/>
            <a:ext cx="8305800" cy="369332"/>
          </a:xfrm>
          <a:prstGeom prst="rect">
            <a:avLst/>
          </a:prstGeom>
          <a:noFill/>
        </p:spPr>
        <p:txBody>
          <a:bodyPr wrap="square" rtlCol="0">
            <a:spAutoFit/>
          </a:bodyPr>
          <a:lstStyle/>
          <a:p>
            <a:r>
              <a:rPr lang="en-US" dirty="0" smtClean="0"/>
              <a:t>* </a:t>
            </a:r>
            <a:r>
              <a:rPr lang="en-US" sz="1400" dirty="0" err="1" smtClean="0"/>
              <a:t>Kissmetrics</a:t>
            </a:r>
            <a:r>
              <a:rPr lang="en-US" sz="1400" dirty="0" smtClean="0"/>
              <a:t> - </a:t>
            </a:r>
            <a:r>
              <a:rPr lang="en-US" sz="1400" dirty="0" smtClean="0">
                <a:hlinkClick r:id="rId6"/>
              </a:rPr>
              <a:t>http</a:t>
            </a:r>
            <a:r>
              <a:rPr lang="en-US" sz="1400" dirty="0">
                <a:hlinkClick r:id="rId6"/>
              </a:rPr>
              <a:t>://blog.kissmetrics.com/loading-time</a:t>
            </a:r>
            <a:r>
              <a:rPr lang="en-US" sz="1400" dirty="0" smtClean="0">
                <a:hlinkClick r:id="rId6"/>
              </a:rPr>
              <a:t>/</a:t>
            </a:r>
            <a:endParaRPr lang="en-US" sz="1400" dirty="0" smtClean="0"/>
          </a:p>
        </p:txBody>
      </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1424492"/>
            <a:ext cx="655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own Arrow 2"/>
          <p:cNvSpPr/>
          <p:nvPr/>
        </p:nvSpPr>
        <p:spPr>
          <a:xfrm>
            <a:off x="2249245" y="2895600"/>
            <a:ext cx="2017955" cy="1981200"/>
          </a:xfrm>
          <a:prstGeom prst="downArrow">
            <a:avLst/>
          </a:prstGeom>
          <a:solidFill>
            <a:srgbClr val="1B19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sz="3200" dirty="0" smtClean="0"/>
              <a:t>3.8%</a:t>
            </a:r>
            <a:endParaRPr lang="en-US" sz="3200" dirty="0"/>
          </a:p>
        </p:txBody>
      </p:sp>
      <p:sp>
        <p:nvSpPr>
          <p:cNvPr id="9" name="Down Arrow 8"/>
          <p:cNvSpPr/>
          <p:nvPr/>
        </p:nvSpPr>
        <p:spPr>
          <a:xfrm>
            <a:off x="685800" y="2624820"/>
            <a:ext cx="914400" cy="3296455"/>
          </a:xfrm>
          <a:prstGeom prst="downArrow">
            <a:avLst/>
          </a:prstGeom>
          <a:solidFill>
            <a:schemeClr val="accent3">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extBox 5"/>
          <p:cNvSpPr txBox="1"/>
          <p:nvPr/>
        </p:nvSpPr>
        <p:spPr>
          <a:xfrm>
            <a:off x="180299" y="2057400"/>
            <a:ext cx="2032018" cy="4462760"/>
          </a:xfrm>
          <a:prstGeom prst="rect">
            <a:avLst/>
          </a:prstGeom>
          <a:noFill/>
        </p:spPr>
        <p:txBody>
          <a:bodyPr wrap="square" rtlCol="0">
            <a:spAutoFit/>
          </a:bodyPr>
          <a:lstStyle/>
          <a:p>
            <a:endParaRPr lang="en-US" sz="4400" b="1" dirty="0" smtClean="0"/>
          </a:p>
          <a:p>
            <a:pPr algn="ctr"/>
            <a:r>
              <a:rPr lang="en-US" sz="3600" b="1" dirty="0" smtClean="0"/>
              <a:t>Lost</a:t>
            </a:r>
          </a:p>
          <a:p>
            <a:pPr algn="ctr"/>
            <a:r>
              <a:rPr lang="en-US" sz="3600" b="1" dirty="0" smtClean="0"/>
              <a:t>Revenue</a:t>
            </a:r>
          </a:p>
          <a:p>
            <a:pPr algn="ctr"/>
            <a:endParaRPr lang="en-US" sz="3600" b="1" dirty="0" smtClean="0"/>
          </a:p>
          <a:p>
            <a:pPr algn="ctr"/>
            <a:r>
              <a:rPr lang="en-US" sz="3600" b="1" dirty="0" smtClean="0"/>
              <a:t>Reduced Clicks</a:t>
            </a:r>
          </a:p>
          <a:p>
            <a:endParaRPr lang="en-US" sz="3600" b="1" dirty="0"/>
          </a:p>
          <a:p>
            <a:endParaRPr lang="en-US" sz="2400" b="1" dirty="0"/>
          </a:p>
        </p:txBody>
      </p:sp>
      <p:sp>
        <p:nvSpPr>
          <p:cNvPr id="8" name="AutoShape 4" descr="data:image/jpeg;base64,/9j/4AAQSkZJRgABAQAAAQABAAD/2wCEAAkGBw8SEQ4QEhMVEA8VEhAPERAQFA8QEBAPFhUiFhQVFBUZHSghGBwlHhQVITEhJSkyLjAuGB8zODMsNygtLisBCgoKDA0MFA8PFysZFBwsLCssKys3NzcrKysrLCssKysrKyssKysrKysrLCsrKysrKysrKysrKysrKysrKysrK//AABEIAPQAzwMBIgACEQEDEQH/xAAcAAEBAAIDAQEAAAAAAAAAAAAABwYIAwQFAQL/xABNEAABAwECBwsKBAMECwEAAAABAAIDBAURBgcSITE1shMUUVRxc3STsbPSCBYXIjIzNEFSciNhkdEVkrQkZIHCQ0RVdYKElJWho9RC/8QAFQEBAQAAAAAAAAAAAAAAAAAAAAH/xAAWEQEBAQAAAAAAAAAAAAAAAAAAEQH/2gAMAwEAAhEDEQA/ALiiIgIiICIiAiL45wGlAc4DSuq+0GBebbFddoOZSuowzdHHSuqa2CCWeniqhE2gq5Q1kgzDLE+fQUFk/iTF+469hUQ8/wCn/wBpRf8Aba3/AOhc8GHJcHmnrIah7A2R0RoauG9mWGn13TkD2h8iguLXA6F9Xh2XaF5uvzL22uB0IPqIiAiIgIiICIiAiIgIiICIiAiIgIiICxfC63N7wVEwGXuUUkmRfk5WS0m6+43X3aVk7tBU2xjn+x1/R59goPHtPCeoa90cu8IpG3ZUclosa9puvuIMWY51geFmC9bVfw91HEa2KKgpqV81L+LDu8eUHtDxpuvH6rwsZ2ta/nG7DVdMQOqGc/P2hBCvR7bPEZ/5CvVsDBWupTUOqot5sfCY2S1bhBCZctrgwvOgkNP6LadS7yiNVxdKi2HIPIo8KpheGGhldc5wZHaLXyODRlENaIs5uBVHwZtTdooZLsndI2SZN9+TlNvuv+elat4EfGw/bUdw9bD4DS/2aj5iHYCqM+RfGaAvqiiIiAiIgIiICIiAiIgIiICIiAiIg+O0FTbGP8HXdHn2CqS7QVNsY/wdd0efYKCHYzta1/ON2Gq6YgdUM5+ftCheM7WtfzjdhqumIHVDOfn7Qgo6l3lEari6VFsOVRUu8ojVcXSothyCF4EfGw/bUdw9bA4CfDUnMw7AWv2BHxsP21HcPWwOAnw1JzMOwFUUJmgci/S/LNA5F+lFEREBERAREQEREBERAREQEREBERB8doKm2Mf4Ou6PPsFUl2gqbYx/g67o8+wUEOxna1r+cbsNV0xA6oZz8/aFC8Z2ta/nG7DVdMQOqGc/P2hBR1LvKI1XF0qLYcqipd5RGq4ulRbDkELwI+Nh+2o7h62AwEP9mpOZh2Atf8CPjYftqO4ervgbOBTUnMw7AVRTGaByL9LxWWyMwzLv0tc16iu2iIgIiICIiAiIgIiICIiAiIgIiIPjtBU2xj/B13R59gqku0FTbGP8HXdHn2Cgh2M7WtfzjdhqumIHVDOfn7QoXjO1rX843YarpiB1Qzn5+0IKOpd5RGq4ulRbDlUVLvKI1XF0qLYcggWC9fFT1UM0oeYm7oHiINMmS6Ms9UOIF/rfMrOqXDez42sYyotINa1rGjcLKNzQLhpU/sOyJ6ueKmgblzSZQY0kNByWlxznNoaVl3oftzi7eth/dB7IxhUXGbS6iyVneBdsyOdVNdI6VjJItydI2Jkm5vhbJc8RgNvveVK/Q/bnF29bD+6yCktmCmfK3ftNG8mJssUsVa58csUTYntJY2454znCouMVrNuF6/f8Waox57R8fouptHwr6MN4+P0XU2l4URbIbQY5dsG9RazsNHudGY56Wpbu9PDIImVjHsbK/JDgZAAqjZ1oi7PouUV7KLqsr2H5rstcDoQfUREBERAREQEXwuAX43ZvCEHIi492bwpuzeEIP27QVNsY/wAHXdHn2CqI+oZcc4U7xj/BVxGje8+wVUQ7GdrWv5xuw1XTEDqhnPz9oULxna1r+cbsNV0xA6oZz8/aFFUdS7yiNVxdKi2HKoqXeURquLpUWw5BI8TGu7O+6fuHra1apYmNd2d90/cPW1qAtMMKfjq/pVT3pW560wwp+Or+lVPelB8pcHa6VjZIqWoljdna+OGZ7HXG43OAuOcFc3mpafEqr/p5/Ctl8TupbO+yXvnrM0GreBth1kQm3SF0D91o5WCqLaQSCKQueGOmyQSB8lRhb04zCOIjh3/Zuf8A9q4PKTcRT2f+cswPJkjMoCg2Jhwiqb/cxuPA2us5zjyASXlZpgpbYqIIJgC1ssbJA1114DhfcVq9gS0mvowBeTIAAM5JuNwAVlwWtGeClpYn0lcHshjY4Chrjc4NuOcRqosLXA6F9WKYLW8yduU3KuD3RubIx8b2vabnNc1wBBB4VlQN6ivqIiAuCrnDBeudeLbzzcgxu0MO6FrnMNVCHNJa5plZe1wNxBF+YrznYe0PGoetZ+6neFuEtbRwUAppnQh8lqOeGhhynCukAJvB+Sxj0iWxxt/8sXhVFp8/KHjUPWs/dPPyh41D1rP3UW9Ilscbf/LF4U9Ilscbf/LF4UqRZ3YdUJ/1qHrWfuvNwktmKooK50b2ys3CdpcwhwByD8x886lXpEtjjb/0i8KzmrkJpLZJN7iagknSSadt5QYNjQbdatfzjSPzGQFc8QOqGc/P2hRLGQ4G1LQY7MDKC130u3Nun8jcFbsQjSLJaDmIqKgH9QoqjKXeURquLpUWw5VFS7yiNVxdKi2HIJHiY13Z33T9w9bWrVLExruzvun7h62tQFphhT8dX9Kqe9K3PWmGFPx1f0qp70oNnMTmpbO+yXvnrM1hmJ3UtnfZL3z1maCMeUr7izudm2QsN8n+NrrWIcA4b2mzEAjS1Zl5SvuLO52bZCw/yfNbHo0/a1BbsYkLGWXaT2Nax7aaVzXNAa5pAzEEaCtV6a16ovYN3m9pv+lk4eVblV1JHNG+GVokie0sex2drmnSCsaqMXtjBjyKGAENcQcnQQMyDAMGMJqSnFRHJPFG/fVSS172tdnfwEqhYOYSQVF+4ysmAIDjG5rw0nQDdoWt5xhWwMwq33DMM0Wgf8KruAFXJK90sji6R9NZ0j3G69z3Qkk5lUVsFfVxUx9VvIuVRReHhAvcXh4QINcsZHubM+61f6+RdjE5gfSWnPVR1OXkxxNkbuTgw5Rdcb8xXXxke5sz7rV/r5FlHk1/F1/R2d4gzb0H2N/eOtb4U9B9jf3jrW+FUtEEz9B9jf3jrW+FRm0MMiJZWuoqGQtc5hfJA9z3hpyQXHLzm4BbZKLVOIJj3yP3+RlOc+7ewzXm+73v5oIpblqyVdRNUyhokkdlODAWsBuuzC83aFsbiCcTZEfPzj/C8LXrC2xhRVlVSB+6iF+RuhbkZWYG/JvN2nhWwuIHVDOfn7Qgo68PC7BamtKFtPUZe5h4lG5uDHZQBAz3HN6xXuIgwXB3FTZlFUw1cO7btGXFuXIHN9ZhYbxk8Dis6REBTqtxMWRLJLK/d8uR75XXStAynOyjcMnReVRUQefYFjxUdPFSw5W5RhwZlkOdcXF2c3D5uK9BEQRjylfcWdzs2yFh/k+a2PRp+1qsuMjAQWsymYZzT7k977xHuuVlAC72m3aF4+AGKhtl1e+xVGf8J8W5mER+0Qb8rLP08CClLiq/dyfY7sXKuKr93J9juxBpHJpPKVfsWuhvRLN7lQGTSeUq/YtdDeiWb3KYK9S+w3kXKuKl9hvIuVAXkW3CSL166/EsYcLig1vwosQVcdKwVENO+CW0mSMqG1Yd69Y+RhGRE4EFpB0/Nd3ACrhsHfFbPK2rhlLaMChD3PZMBuvrtmEdwybtF+lWK1bPIvNyiGMGEviq4W5JlFptkyC5jXbnvJgyridF5uQVPBXG1Z9oVUVHDFUslky8l0rIGxjIYXm8tkJ0NPyVAWsWJ6gfBacVXN+HBAyV0kl7Xhu6MMTL8kki90gCvDMPrJMscAq4zM97YmRgPLjI43NbozXkjSgyVERBqVjWYf4vabrjk7uRfdmvyRmv4Vb8QjC2yGAgtO7z5iCDpCl+HkzI7SrZZCTGLRcCzMWj8AXOu4QSP0VbxMG+zQd13e+eciThF4zXfLkQZ2iIgIiICIiAiIgIiIC4qv3cn2O7Fyriq/dyfY7sQaRyaTylX7Frob0Sze5UBk0nlKv2LXQ3olm9ymCvUvsN5FyripfYbyLlQEREHHNEHC5YlbeDVM5znvgie86XujY5x4LyQsxXRtb2EElq6GKF1ptjY2MGkpCQxrWgnfjeBSbBfW9D/vGn/qAqnh1UOjjtaRhuc2koiD/z7NKlGB0mValmuOl1fSuzfnO0oNxUREGtWMOkmdaFew0lRNEa102VHHJkuYYQz1XAaQc/+CrOJal3OzGsyJYvxpjkVDcmTORnIuGZZ4iAiIgIiICIiAiIgIiIC4qv3cn2O7Fyriq/dyfY7sQaRyaTylX7Frob0Sze5UBk0nlKv2LXQ3olm9ymCvUvsN5FyripfYbyLlQEREBdK1R6i7q4qiPKaQgiOMUfgWz0Oi/r2KVYEaysvptH3zVeMNsE6iodKI5I2RSRRwzMlje/LEcu6tuLXC71gP0WBNwR3nI6VxiL46atqoHwskY6Opp4TLE/1nEG5zQbrvkqNjUWp3pSt3jr/wCSDwLaujeTHG45yWMJPCSM6g5kREBERAREQEREBERAREQFxVfu5Psd2LlXFV+7k+x3Yg0jk0nlKv2LXQ3olm9yoDJpPKVfsWuhvRLN7lXBXqX2G8i5VxUvsN5FyqAiIgIiIOpaMTS0m7OpdhmPe9Atf+kcqxOy9pCmmHVBL/8AiKSUPgrqZxiblmMzQGNrnC/QC5BraxhJuGc8C3aoPdQ82zZC1YjwKmy4YPxYRLJHDuksBaC97skZRyswv+XaqG7HxHETCaFzjH+Flbu0X5Hq33bn+SC1ovMwatYVlJTVYZuYmjbLkE5WTf8AK+4X/ovTQEREBERAREQEREBERB4+F9pyUtDW1UYaZIoZJWB4JaXNF4vAIzKGRY8bUkc2MxUwDyGEhkt9zjcbvX/NWbGVqm1OizbK1JoPew84zaCDPZMXbnzVDIWOkZHPLCHumijLix1xOTk5lU8XdgVMOXu8bY7mU0MYa8SlzImFuU4gC46Fy4LRgyV1/HqvvFQKaFrQLlUcjG3ABfpEUUREQEREBdOupQ4EruL8StvBH5IJrhJGBJRdOou9C10tX39Rzsu0VsnhfHkvo3HM0V1ESTmAG6jOStebSsmodNM4RuLTJIQRdcQXG4qjaTFjqiy+jR9iydT/AAIwrs6ls+gpqmqhgqI4I2SwyvDJI3XX3Oac4OdZpZVqU9THutPKyaK8ty4yHNyhpF6g7iIiAiIgIiICIiAiLp2palPTRmWokZDECGl8hDWgnQL0HjYytU2p0WbZWpNB72HnGbQWzuGeFtnVNBXU9NVRT1MkErIoonh0j35OYNAzkrXelsmd0kbjE5rg9hOYBrgCM/5H/wAINgsE/e13TqvvFQo9A5FgOBseU+scM7TXVZBGcEbos/aMwQfUREBERAREQEREHkW7YsNQxzJY2yxkglkgDmkjODcVL8N8FaGKkrHspoWPbBM5rmxsBa4MJBBuVmdoKm2Mf4Ou6PPsFVEOxn61r+cbsNVzxA6oZz8/aFDMZ2ta/nG7DVdMQOqGc/P2hRVHREQEREBERAREQFOsfmp5eep9pUVTrH5qeXnqfaQQnFjrazue/wApVYwFwToZqSje+lhke6GJznOjY4ucWi8kkZ1J8WOtrO57/KVdsWfwVB0eHZCDMrFsiGnjEcUbYmDOGRtDWgnTmC9NAiAiIgIiICIiAiIg+O0FTfGQw7yr+jz7BVJWN4Y2G6ppaqFlwfLDLE0uvyQ5zSATcL7s6DWjGdrWv5xuw1eVQYQ10DNzhqZ4Y7yciKWRjbzpNwNyq1tYtK2onlqJhSmWR2U4tfVtF912YZPAAuh6Jqj6abrKvwqjAPPC1OPVXXzeJPPC1OPVXXzeJZ/6J6j6abrKvwp6J6j6abrKvwpErAPPC1OPVXXzeJPPC1OPVXXzeJZ/6J6j6abrKvwp6J6j6abrKvwpCsA88LU49VdfN4k88LU49VdfN4ln/onqPppusq/CnonqPppusq/CkKwDzwtTj1V183iTzwtTj1V183iWf+ieo+mm6yr8Keieo+mm6yr8KQrAPPC1OPVXXzeJdevwhrp2GOapnmjJBLJZZHsJGg3E3Kj+ieo+mm6yr8Keiao+mm6yr8KQrDcWOtrO57/KVeMWbTvGg6PDshYTYmLOtp54aiEUoljcHsLn1bm3/mMnPpVYwNsR1LS0sLyC+KGOJxbfklzWgEi8A3ZlFZCEREBERAREQEREBERAREQcboWn5L5vdnAiIG92cCb3ZwIiBvdnAm92cCIgb3ZwJvdnAiIG92cCb3ZwIiBvdnAm92cCIg+tiaPkuREQEREBERB//9k="/>
          <p:cNvSpPr>
            <a:spLocks noChangeAspect="1" noChangeArrowheads="1"/>
          </p:cNvSpPr>
          <p:nvPr/>
        </p:nvSpPr>
        <p:spPr bwMode="auto">
          <a:xfrm>
            <a:off x="0" y="-1120775"/>
            <a:ext cx="1971675" cy="2324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152400" y="1295400"/>
            <a:ext cx="1998849" cy="1200329"/>
          </a:xfrm>
          <a:prstGeom prst="rect">
            <a:avLst/>
          </a:prstGeom>
          <a:noFill/>
        </p:spPr>
        <p:txBody>
          <a:bodyPr wrap="square" rtlCol="0">
            <a:spAutoFit/>
          </a:bodyPr>
          <a:lstStyle/>
          <a:p>
            <a:pPr algn="ctr"/>
            <a:r>
              <a:rPr lang="en-US" sz="3600" b="1" dirty="0" smtClean="0"/>
              <a:t>00:00:02</a:t>
            </a:r>
            <a:endParaRPr lang="en-US" sz="3600" b="1" dirty="0"/>
          </a:p>
          <a:p>
            <a:pPr algn="ctr"/>
            <a:r>
              <a:rPr lang="en-US" sz="3600" b="1" dirty="0" smtClean="0"/>
              <a:t>Delay</a:t>
            </a:r>
            <a:endParaRPr lang="en-US" sz="3600" b="1" dirty="0"/>
          </a:p>
        </p:txBody>
      </p:sp>
    </p:spTree>
    <p:custDataLst>
      <p:tags r:id="rId1"/>
    </p:custDataLst>
    <p:extLst>
      <p:ext uri="{BB962C8B-B14F-4D97-AF65-F5344CB8AC3E}">
        <p14:creationId xmlns:p14="http://schemas.microsoft.com/office/powerpoint/2010/main" val="2310701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6"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4000" dirty="0" smtClean="0"/>
              <a:t>Elastic Scaling</a:t>
            </a:r>
          </a:p>
          <a:p>
            <a:pPr lvl="1"/>
            <a:r>
              <a:rPr lang="en-US" sz="3600" dirty="0" smtClean="0"/>
              <a:t>Peak usage</a:t>
            </a:r>
          </a:p>
          <a:p>
            <a:pPr lvl="1"/>
            <a:r>
              <a:rPr lang="en-US" sz="3600" dirty="0" smtClean="0"/>
              <a:t>Data </a:t>
            </a:r>
            <a:r>
              <a:rPr lang="en-US" sz="3600" dirty="0"/>
              <a:t>a</a:t>
            </a:r>
            <a:r>
              <a:rPr lang="en-US" sz="3600" dirty="0" smtClean="0"/>
              <a:t>nalysis</a:t>
            </a:r>
          </a:p>
          <a:p>
            <a:pPr marL="457200" lvl="1" indent="0">
              <a:buNone/>
            </a:pPr>
            <a:endParaRPr lang="en-US" dirty="0"/>
          </a:p>
        </p:txBody>
      </p:sp>
      <p:sp>
        <p:nvSpPr>
          <p:cNvPr id="4" name="AutoShape 4" descr="data:image/jpeg;base64,/9j/4AAQSkZJRgABAQAAAQABAAD/2wCEAAkGBhQSEBQUEhQVFRUUFhcZFRUXFxYXGBYeFxQWGRgVGxYYHCYeGhkkGRcWHy8gIycqLC0sFh4xNTAqNScrLCkBCQoKDgwOGg8PGiwiHyUsLCwyLCwyLS0sLCwvLDQsLCosNCksLC4sKiwsLC0sLC8sLywsLCwsLCwsLCwsLCwsLP/AABEIAHEBvwMBIgACEQEDEQH/xAAcAAEAAgMBAQEAAAAAAAAAAAAABgcEBQgDAgH/xABMEAACAQICBgcFBQQFCwQDAAABAgMAEQQSBQYHITFBEyJRYXGBkTKCoaKxFEJScpIXI2LBU4OTstIzQ1Sjs8LR0+Hj8BVzdPElNDX/xAAbAQACAwEBAQAAAAAAAAAAAAAABAMFBgIBB//EADMRAAEDAgQCCQMFAQEBAAAAAAEAAgMEEQUSITFBURMiYXGRobHB0RSB8DIzUuHxFWJC/9oADAMBAAIRAxEAPwC8aUqFa96/jC3hgs05G88REDwJHN7bwPM8geXODRcqeCB87wxg1W+0/rVh8Gt5n6xF1jXrO3gvZ3mw76rrS+1ydyRh0WJeTN13+PVHhY+NQfEYlpHLuxZmN2Zjck95NZeiNAz4pssEbORxPBV/Mx3CknTOcbBaqDCqenbml1PM7fnevTGaz4qX/KYiY35B2UfpWw+Fa5pWPEk+JJqxNH7HHIvPOq/wxqW+ZiPpW0XY7hrb5p7/ANX9MledFId1J/06OLRp8Aqsgx8iG6SSIf4XZfoa3+jNo2NhI/e9Kv4ZRm+bc3xqTY3Y3uPQ4g35CRB/eU7vSoXp7VLE4M/vo+rewkXrIfe5HuIBrwtezVSMno6vq6E8iNfP2Vnat7TcPiCEl/cSHcMxujHufdY9zAedTKuZ6nuoW0FoWWDEteI2CSE74uwE84/7vhwmjn4OVVXYOGgyQeHx8K26UpTazaUpShCUpShCUpShCUpShCUpShCUpShCUpShCUpShCUpShCUpShCUpShCUpShCUpShCUpShCUpShCUpShCUpShCUpShC+JZQqlmIVVBJJNgAOJJPAVW2sm1qxKYNQQN3TOOP5U/m3pWDtQ1tMkpwsZtHGf3tvvuPu/lXs/FfsFajUvUl8c5ZiUhQ2ZxxY8ci33XtxPK440rJK4uysWjo6CKKL6ip77fm5PJavH6z4qYkyYiU35Zyq/pWy/CteuLa9w7X7mN/rV+6M1QwmHAEcCXH3mAdz7zXNZ8+jInFnijYdjIpHoRXP07juVJ/2oWaMj0+w8lRmjNdsZARkndgPuyEyL4Wa5HkRVlao7SI8URFKBFMdw39Rz2KTwb+E+RNaTXrZwiRNiMIMuQXki3kZRxZL8COJXhbha1jWgNcZnxGxTfQUuIx52Cx57EHt5rpilRLZzrScXhyshvNDYMebqfZfx3EHvF+dS2nWuDhcLJzwuhkMbtwtDrprKMFhWcWMjdWIH8RHtEdii59BzqiJpmdizEszElmO8kk3JJ7b1LdqGmDNjjGD1IAEHZmNmc/RfcqLYHBtNKkae1IwVfFjbf3c6RmfmdZa/C6ZtPBndudT3cFIdR9SmxshZ7rAh67Dix45FPha55XHbV0YHARwxiOJAiLwVRYf9T3nea89D6LTDQJDGOqi27yebHvJuT41rtbtakwMGcjM7XEaXtmPMnsUbrnvA500xgjbcrPVVTLXTZGbX0Hv+bLe0qhsdr5jZXzHEOnYsfUUd1hvPmTUy2ea/SzSjDYk5ywPRyWAJKi5RrbjuBIPdzvXjZ2uNlJPhE0UZkuDbcBWPXnPArqVdQysLFSAQQeRB4ivSlTqnBsqS1/1P8AsUoeO/QSk5eeRuJjJ5i28Hsv2XMUq+9d9FifATrbeqF0/MnWHrYjzNUJVfMzK7RbfCqo1EPW3GnwVb+y3WUzwGCQ3eADKTxZDuH6T1fArU5qh9QtJGHSEB5O3Rt3iTqj5sp8qvWWUKpY7goJJ7ABc0zC7M3Xgs9i1OIqi7dna/fisfSWlosOmeaRY17WNr9wHEnuFYGjdc8HiHyRTqXPBSGQnuGcC58KpPWHT0mMnaWQnf7C8kXko/n2m5rXKxBBBsRvBHEW4EHtqI1BvoNFZR4E0x9dxzdmw+V0vSsDQGKaTCQSP7TxRs3iyAk+tZ9Ng3WZc3K4tPBKUpXq5SlKUISlKUISlKqXavp5zihh0dgkaKWUEgFmud9uNly2v2muHvyC6bo6U1UnRg243VmY3TuHh/ys0SdzOoPoTesrD4hZEDowZWF1ZSCCO0EVzVXQuq+jugwcEZ4rGub8xGZvmJqOKUvOydxDD2UjGkOuSVtKUpU6p0pSlCEpSlCEpSlCEpSlCEpSlCEpSlCEpSlCEpSlCEpSlCErE0tjuhw8sv8ARxu/jlUm3wrLqP6+k/8ApuJt/R/DML/C9cuNgSpYWh8jWniQPNUSzM7EnrMxue0knf6k10NoHRK4bDRQr9xQCe1uLN5sSfOqC0Rb7TDfh0sd/wC0WujaWphuVoceeRkYNtSlKUptZlfjLcWO8HjXOGksMI5pYxwSR1HgrlR9K6PZrAk8Bxrm3F4jpJHf8bs36mJ/nSlTwWkwG95OWnupTstxhTSKKOEqOp8lzj4p8auqqR2YwFtJRn8CyMf0Ffq4q7q7p/0pbG7fUC38R6lc4aTxJknlc8Xkdv1OT/OpNsswQfSCsf8ANRu/nuQf3zUVxkRSR1PFXZT5MR/KppshkAxsgPFoGt5SRmlY9Xi60VactI/LyVv1Se03SRl0g636sIVFHuhmPjdre6KuyqE16iK6RxIP9Jf9Sqw+BpqoPVWfwNoM5J4D3C0VbzUiMnSOGC8ekB8gpJ+ANaOpzsk0bnxjykboYzb80nVHyh6UjF3ALSVsgjp3uPI+eit+lKVZr58vLFD929+GVvoa5rXgPAV0TrBiejwk7/hikPoht8a53ApOp3C1GAjqvPaPdZGj3ImjI4iRCPJxXReIgDoyHgylT4EEGuetBwZ8VAn4poh6yLV76x6dXB4dpnBbLYBQbFixsBfl2+ANe0+gJK5xsF8kbWb6+yo3Terc+EkMcqNYGyuAcrjkwbh5cRW11T1DmxcimRGjgBuzsCpYfhQHeSeF+A+Bkv7Zh/op/tv+3Uo1N1wGPWQ9EY+jKj2swOYHnYbxbhbmK5bHGXaFTVFZWxwkujA/9XB8lIY4woAAsAAABwAHAV9UqLa469LgGjTozI7gtbNlCgGwJNjxN+XI025waLlZiKF8z8jBcqU0qtP2zD/Rf9d/26k0uv2HjwkU8t0MqZlhFmkPgN3V/iNh9K5ErDsUzJh9THbMzfTgfRSWlVRjtsUxb9zDGi8s5Zz8pUD40wW2GYMOmhjZeeQsh+YsD8K56diY/wCPVWvlHdcK16VrtA6fixkQkhNxezKdzKfwsO34VrNddcPsEaEJ0jyMQqlsoAUAsxNj2qLd9SFwAzcEgynkfJ0QHW5KSVzxrHpDp8XPLxDyNl/KDlX5QKl+J2wSsjKIEUspAYOxy3Fr2y8uNV+KTmkDrALUYTQyU5c6UWJsB7+y2Wrej+nxcEVrh5FzflBzN8oNdDVz3q1p37HiBMIxIVVgASVALC17gHlcedTD9ssn+jJ/aN/hr2F7WDVR4rR1FTI3oxcAcxv+WVqUrywkxeNGKlSyqSp4rcA28uFYOm9Y4MIuaeQLf2VG928FG8+PCnCQBdZdsbnOytFz2LZ0qsdI7YzciCDdyaVt/wChP8Va39r2Lv7GH8Mkn/MqIzsCs24RVOF7Ad5VwUqttE7YQSBiYco/HGSwHih328CT3VYWBxyTRrJEwdGFww4H/r3cq7a9rtknUUk1P+423ovelKrzSG15I5XRMOXVGKh+kC5spte2Q7t27fXrnhu65gpZagkRC9vzirDpUA0NtWE+Iih+zFekcLmEga1+dsguO3fwreaz68wYLqtd5bXES2uL8Cx4KPj2A1yJGkXupHUNQx4jLdTw0PopHSqixG2DElupFCo7CHY+uZfpW41f2tq7hMVGI7m3SoTlH5lO9R33P865EzCbJh+E1TG5st+46qxaV+A1+1MqtKVGNYNoeFwpKZjLIOKR2Nj2Mx3Dw3nuqHYvbFOT+7giUfxl3PwK1E6VjeKsIcNqZhma3Tt0VsUqoI9r+KB60cBHYFcfHOfpUp1e2pwTsEmUwOdwJOaMnsz2GXzFu+gTMPFdS4XUxDMW3HZqptSlfjMALk2A4k8qlVav2sTS+A6fDyxH/ORst+zMpAPkah+ntrEERK4dTOw+9fLH5GxLeQt31F59reMJ6qwqPyMfiXqF0zBorWDC6p1ngW71DWVkYg9V1NiOxlP8iK6I0LpNcRh45l4SKD4H7y+Ia48q5+0npBp5XlcKGc3bKMoJtvNrneeJ7yak+z/Xf7G/RTXMDm9+JjY/etzU8x5jndaF4a63BX2KUj6iEOaOs3h6hXPSvmKUMoZSCpAIINwQeBBHEVAtZtqBw2JeGOFXEdgzFyLmwJAAU8L28Qadc8NFyspBTSVDskYufzmpFrvpHoMBO/MoUXxk6g9M1/KqEqU616/SY6JY2jWNVfMbMWzEAgDeBu3motSMzw86LX4XSOpoiHjUlWPscwF5MRMfuqsY945m/up61aNUnqttAbAwGJIFe7lixcgkkAcAp4AAVIdHbW5JJVT7KDmvuWQ5tyk7rr3VNFIxrQFU4hQVM0zpA3TvGwHeottD0SYNIS7urKelX3/a+fN8K1urmmThcVFMBcIesO1SLMPGxNu8Cri141TGOgsthNHcxseBvxQ9xsPAgGqRxmDeJ2jkUo6mzKwsR/07+BqGVpY64Vrh9Qyqp+jduBYjs2uujMHjEljWSNgyOAVYcCDVRbWoUXHKV9polLjvDMoPjlA9BViaiYExaOw6niUzn+sJe3o1VJr3j+m0jiG5K+Qf1YCn5gx86nmd1BdVOExZat4adG3++th8rQ1c2yrRnR4HpCOtM7N5DqKPlJ96qZrobVtVGDw4X2ehit/ZrUVOOtdPY5IWwho4n0WypShNPLIqHbU9JiLAFL9aZlQeAOZj4WW3vVTFSfaDrKMXiuobxRApGeTb+s/mQAO5RUYqumdmct1hlOYKcB251P53KUbNdH9LpGI23RBpD5Cy/My1KNsekbJBAD7TNIw/KMq/3m9Ky9k2g+jw74hh1pzZfyJex82ufALUN2l6R6XSMgBuIgsY8hmb5mYeVSfpi70iHCoxK42YPzzPkotV07LtHdHo9WPGZ2c+F8q/BQfOqYjjLEKu8kgAdpJsB610bo3BCGGOJeEaKg91QP5UU41JRjkuWJsfM+n+rJqjdo2kel0jLvuI8sY90db5y1XbisSI43dvZRSx8FBJ+ArnDE4gyOzt7TsWbxYkn4mu6k6AJTAoryOk5C3j/i86zsLgZ8U9o0klYBR1QTlCgKoJ4KAAAOHCvvV7QrYvExwruznrN+FRvZvIfEgVfeitEx4aJYoVCqvqTzYnmx7ahiiz9ytcQxFtLYAXcfIKh9KasYnDKGmhdFO7NuK7+AJUkA+NauuhdZ1U4LE5wCvQyXv3IT63tXPVeSxhh0XeHVrqthLhYg8FMtlWkmjx3R36syMCO9AXU+IAYe8akG0zVzF4rERGGIyRpHYEMgsxY5rhmHIJUZ2X4UvpKMj/ADaSMf05Pq4q7KnibnjsVU4jUfTVokYATl4/cei540tq7iMLl6eMx575blDe1r+yT2j1rXVNtrWkc+NWMcIYwPefrH5clQm9KvADiAtBSSPlha941Ounl5LcaO1Qxc8YkhhZ0NwGBQXsbH2mB4gitporZzjGnjEsBSPOudi0dgoIzbgxJNr1bGrGjugwcEVrFY1zfmIzN8xNbDE4hY0Z2NlRSzHsAFyfQU02nba5WclxqbM5rALXIG9+zio7rvriuBiAWzTOD0angBzdv4R2cz5kUpjsc80jSSsXduLHif8AgO4bhWTp/TLYrESTP949UfhUeyvkPjc86+tXdDNi8THCu7Oes34VG9m9Bu7yKgkeZHWCuKKkZRw5nb2uT7dwXzojV/EYokQRM9uJFgo7izEKD3XrM0rqTi8NGZJYSEHFlZXC+OUkgd/Crz0fo9II1jiUKiCwA+p7SeJPOvvGhTG/SWyZWzX4WynNfutep/pxbU6qpdjkhk6rRl81zbU02XawNDixAT+7nuLcg4F1YeNsp7bjsqFCt7qRAX0jhgOUgbyQFj8FpZhIcLLQVjGvgeHbWKuzT+kegws0vNI2I8bdUfqtXO9XDtZ0jkwSxg75pFB/KnXPxCetU9UtQbusqvA4ssJfzPkPwrP0JpU4aXpVF3VW6O+8KzDLmIPGwLG3basnReruKxrM8aNJckvIxABJ43djvbuFzX1qjq4cbiVi3hB1pGHJQeXeTYDxvyq68Vi8PgcMC2WKKMBVAB8lAG8k7/iTzNeRx5hc7KWvrhTvDYm3efTh/io3Tmrc+EZROmXNfKQQym3GxHPeNxrWVONf9d4cbDHHCrgpJmJcAbsjLYWY/i+FQeo3gA9VP0skr4g6VtnK8Nm+kDLo6LMbmMtHfuQ9X0XKPKo1tE19YM2FwzWtumkB335xqeVuZ8uRr20fpM4DQKON0s2bo+4yMxDeUYzeVVcTU75CGhvYqejoWSVEkzhoHGw7b7/CVu9F6lYzEIHihbIeDMVQHvGYgkd43VuNmmqq4qZpZReKG3VPB3O8A9oA3kd68r1coFcxQ5hcqXEMVNO/o4wCeN1ztpjQM+FYLPGUJ9k7iGtxsykg8vWsCrk2sqv2C7e0JUyeO+/y5qpuo5GZHWT1BVGphzuFjeyuDZXrA0+HaGQ3aAqFJ4lGByjyKsPC1araxrMwIwkZsCoaYjnf2Y/DdmPbde+vjY1Ac+JflaNfO7n/AIetRjaCT/6nib/iW3h0SW+FTOceiCq4aaM4k/TQC/30+bqPVNtG7JsVIgaR44ri+VszMPEDcD3XqHYSfJIj2vkdWt25WBt8K6C0JrBDi4w8Lht3WXgydzLxB+HZeuIWNcdU1ilVPTtaYhpxO6qvS2yzEwxvIHjkVFLELmDWAubKRY7uV6hldMVX2n9kqSyF8PIIsxuYyuZQTxykEFR3b+6w3V3JB/FKUWMXu2oPcbetlibIdNOTLhmJKKudL/d6wDKO4lgbdt+2o9pTUfSEk8rnDkl5HYkPHY5mJ3dbhvqyNTdSkwCsc/SSSWzPbKABwVRc2Fzfjv8AKpBicQI0Z23Kilj4KLn4CpBFdgDkm/ERFUvfTgEOtvf+t1zji8I0TtHIMrobMLg2I4i4JFfEUZZgqi5YgAdpJsB6194rEmSR5G9p2Zj4sST8TW81A0f02kYByRjIf6sXHzZfWkgLmwWqkk6OIvdwF0/Z9j/9Gb9UX+OpPs91IxEOME2Ii6NY1bLdkJLMMvBSd2Ut8KtClPNgaDdZKbGJpWFhAF9OPylYOktBwYi3TxJJl4ZlBI7r8bd1Z1KmIuqhri03abFY+NxIhheQ+zGjMR3KpNvhXOMkhYlm4sST4k3Pxq7NpeP6LR0g5ylYx7xu3yK1UjSdQdQFqsCjtG6TmbeH+pU+1F2irh4xBiQxjX/JyKLlATfKy8SvGxG8cLdmu1M1L+3QYlr5WXIImN8ubezA9xGUd179xj2ldDzYZ8k6Mjcr8G71bgw8KibmZZwVjN9PVl1O/ceO24V0vtDwAW/2hT3BXJ/TlvUE1x2ltiFaHDBo4m3O53O45rYeyp58z3bwYLQCunTucLKCDCaeF2fUntSt9qdqs2NnC7xEljK/YPwg/ibgOzeeVbDVrZviMSQ0oMEXNmFnYfwod/m1h41buiNERYaJYoVyqvqTzYnmT211FCXanZRYhijIWlkRu70/v8K9jkhi4BUjTgOCqq8PAAVzpjMUZZHkbjIzOfFmLH61d20TSHRaOmsbGQCMe+bH5c3pVF11UHUBQYFH1HyHibeH+qQahaP6bSMA5K3SH+rGYfMFHnV8VVmxzAXlnmP3VVB7xLN/cX1q06lpxZt1XY1LnqMvIAe6i+0nSHRaOl375csY949b5A1UfVi7YNLhpIcOp9gGR/FtyDxy5j7wquqWndd6vMHh6OmBP/0bqydjmjutPORwCxqfHrP9I6s+ovs20f0Wjot2+XNIfePV+QLUopyIWYFmcRl6Wpee23hooltQ0h0ej3XnMyxjwvmb5VI86pSrE2x4+8sEI+6jOfFzlX4I3rVd0nObvWnwiLJTA87n29lZ2xzRu6ecjiVjU+AzN9U9Ksqo7s/0f0OjoBbe69If6w5h8pUeVZetmk/s+CnkvYhCF/M3VX5iKbjGVizNY41FW63E2HoqO1h0h0+Lnl5PIxH5QbL8oFferWjunxkEVrhpFzflU5m+UGtYBU52R6Pz4x5SN0Ue780hsPlD0iwZnBbCpeKencRwGnoFb9RLahpAxaPcDjKyx+RuzeqqR51LarHbHpIEwQA7xmkYdl+qn+/T0pswrHYbH0lSwdt/DVVrUi1H1mjwM7SSRs+ZMgykXW7Ak2PG9hzHCo7Um1S1KOPjlKShGjZRlZSQQwJvcG44HkaQZfN1d1tKoxdEem/Tx/Ap4NreDt7M/hkX/Hb41FdbdpjYmNoYEMUbbnZiM7j8NhuUHnvN+7ff8k2R4wcHgPvuPqlemH2P4knrywqO4u59MoHxqcmV2llTRR4bC7OHXtzN/JQSrP2Vaqst8XKtsy5YQeNj7UngeA7rngRW20Fsuw0BDykzuOGYAIO/oxx94mpXj8ckETSSEKiC7Hw+p5AcyRXccOU5nKCvxQTN6GDW/H2Cqra7pHPi44gd0Udz+aQ3PyqnrUErO05pVsTiJZm3GRrgdg4KvkoA8q89FaPM88UQ4yOq+AJ3nyFz5Us85nEq+poxTwNaeA19Sre2YaD6DBCQjr4jrn8vCMeFrt79YO13R8j4eJ0BKROxkA5ZlADkdg3i/LNU7hiCqFUWCgADsAFgPSvun+jGTKsYKxwqfqLXN728reC5nrJg0ZK6F0ikZAbF1RmUe8Bar9OrWFzZvs0Gbt6KO/0rYIgAsAABwA3AUuKbmVcvx4W6jPErmok8N/Hh3+HbX5Un2lPfSc3cIx/qkP1JqMUs4WJCv4ZOkja+1rgHxU+1J2gQYPDiGSKS+ZmLplYMWPYSCLKFHPhUin2u4QDqpMx5DKo9SW/41FMBsulnw8U0U0dpEVsrBly3G8XGa9jzsKfskxl/ag8c7/4KYDpQLAKkliw6SQuc7W+up3+61GtmuEuOcFgEjS+SMG9r8WJ+83fYd3O+lw+HZ3VEUszGyqBcknkBVgYHY5KT++nRR2Rqzn1bLb0NTjV7U7D4PfEt3IsZH6znuB4KO4AV4IXvN3KR+J0tNHkh1tsBt4/6vnUvVz7FhFjNjIxzyEcMxA3A9gAA8r86h+1XVZiwxcYuMoWYDiuX2ZPC249lh32mWtWtkWBjDOCzvcJGNxa3E35KLi57xxqK6M2vq8gWeDo0Y2zq+bLfmylRu7SPSpn5LZCVU0gqzIatjb737edlVtfcM7IwZGKsODKSCPAjeKuHT+y7DzkvCTA539UXjPubre6QO6oJpbZrjIbkIJlHOI3P6DZvQGlnROatDBiVPOLXseR0/peuh9p+LhsJCJ17H3N5ON/6gasfVnXvD4zqqTHLb/JPa57cp4N9e4VRboQSCCCNxBFiO4g8DX7HIVIZSQQQQQbEEcCCOBr1kzmripwuCcXaMp5j4XS1RjaPpDotHS2NjJaMe+et8gasnUnTxxeDSRvbF0k72Xn5ghvOojtkx+7Dwg/ikYeFlX6vTcj+pcLNUdMfrGxO4HX7aqs6sjY5o67zzHkFjXzOZvonrVb1d+zTR/RaOjPOUtIfeNl+RVpSAXetHjEuSmI5kD39lKaV8SyhVLMQqgXJJAAHaSeFY+G0tDI2WOWN2teyurG3bYGrC6xgaSLgLLpSlC5VZbZMfvw8IP4pGHoq/wC/VaVLdqOILaScfgSNR+nP/v1GMHhGlkSNPakZVXxYgD61Wym7yt5h7BHSs7r+OqunZro/otHRE8ZS0h942X5AtSTE4VJFyyIrqeKsAwPkd1fmEwwjjRF9lFVR4KAB8BXtVg0WFliZpTJK6TmbrQvqJgSb/Zo/IED0BtWwwGgsPDvhhijPaqKD6gXrOpQGgcF46eVws5xI7ylKUrpRKutsmLIiw8fJndz7igD/AGlVZVq7YsAzQwSgbo3ZW7ukC2PhdLe8Kqqq+f8AWVt8It9K23b6q3Nj7L9jlAIzdMSw52MaZT4bj6GpLrLrNFgoS8huxv0cYPWc9g7B2nl6A0NgtISQtmikeMkWJRmUkdhsd4r3gw02Kd2u0hVS8kjktlVQSWZjfduNu3gK7bNZuUDVKz4S2SczSO6u9vZeGkce88ryyG7yMWY/yHcBYDuArzw+HMjqi+07BV8WIA+JrzqS7OdH9LpGLdcR5pD7g6vzlKgAzGyuJXiGIu4Aeiu7CYYRxoi+yihR4KAB8BXrSlWi+dk3NyqM2j4nPpKfsTIg8o1J+JNRluFSraVo8xaRlJG6UK6nt6oU/Mp+FRaqx/6ivoNGR9OzL/Eei6M0PKrYeEoQVMaZbdmUWqstqmtKyuuGia6xnNIRwL2sFv8Awgm/ee6oVBpaZEKJNKqHiiu6qb8eqDavbDaAmfDyYhUPRRWDN23Njl7bX39lSvmL25QFWU2GMppelkdfXTvPutfVobGnXJiRfr5kJHPLlIB9c3rVX164XFvGwaN2RhwZWKn1G+omOyuurKsp/qITHe110Dp7T8WEhMkrW/Cv3nP4VHM/TiaobTGlXxM8k0ntOb2HBQNwUdwFhXlNiJZ3BdpJXawGYs7G/BRe5PgKtfUrZ8sMDnEqDJOhRl/o0bilx947iSOFgBwuZiXTGw2VVHHDhTM7zdx/NPdVBUt2bayLhcSVlOWOYBSx4KwJKMewb2BP8QPAVrNadV5MFMUcEoSejktucfyYcx/K1aWoASxyt3tjqoSL3a4LpcG/Cv2ufNG604rDgLDPIqjgtwyjwVgQPKsjE6845xZsTJb+HKnxQA039SOSzhwKW+jhb7/nmrp01rFBhEzTyBexeLt+VRvPjwqntcddpMc2UApCpusd95P4nI4nu4Dv41osPhpZ5cqB5ZH5C7Me8n+ZqRaw6ojA4SMzEHETPuUezGqi7AH7zXKAnhvsO0xPkc8abKwpqKCje3Mczzt8ge6itTPZRo7pMdnPCGNm95uoPgX9KhlW3sg0dlwssp4yyWH5Yxb+8z+lcQi7wmsUl6Omd26eP9XU9pSlWKwqUpShCprato8pj+k5TRqQe9BkI8gFPvVDKvjXXVcY3D5RYSoc0THhe29T/Cw3eh5VRuMwbxO0cilHU2ZTuI/87edV8zC11+a22FVTZoAzi3T7cCrV2V6yI+HGFYgSRFsgP30JLbu0qSRbstU9rmhHIIIJBG8EbiO8Hka3uH17xyCwxL2/iCOfV1JqRk9hYpKswYyyGSJwF9bFX1Wk1g1ww2DB6RwX5RLYufL7o7zYVTWL1wxkos+JlseIDZB8lqwtG6KlxMmSFGkY8bcr82Y7gO8mvTUX0aFHFggb1p36Dl8lZmtGsr42fpXAUAZUQb8q3J48zcm53VrMNCHdVZggYgF24KCbFjbkONT/ABOyN1wmZXz4kG5QbkItvRSd+bnmNhutYcar+aFkYqwKspsVIIIPYQd4NLva4G7ldUs0EjMkB0Gi6Rw1si5Tdcosb3uLbjfnur0rnzRGtOJwotDMyr+A2ZP0sCB5WrdHapjrWzRePR7/AK2+FNCobxWekwOcO6rgR4KUbXdGxfZ0msBKJAgbmwKsSp7bWuOzf21VFZ2ltOT4pw08jORwvYBfBRYDyHKvTQGr8uMmEcQ7Mz/dQfiY/Qc6We7O7QK/pIjSU+WV23HgFaGySArgGJ4PM5XwCov1U+lQraji8+kXHKNI0H6c5+L1cGitGph4Y4Y/ZjUKO09pPeTcnvNVDtS0a0ePZyOrMqsp5XVQjDxGUH3hTErS2MBUmHTNlrnv5g28R7KIV0Nq1IpweHKEFehjAt3IBbxBFvKueay8LpeeJSsc0qKeKpI6g+QNqgikyFXGIURq2gA2sVZW1fWVRF9kRgXcgy2+6qnMFPeWANuwd4rWbIdDFpZMSRuQdGh7WaxYjwWw9+odoPQcuMmEcQuTvZjeyi+92P8A4SavnQmh0wsCQx+yg482J3sx7ybmpo7yPzlVdYWUNN9Mw3cd/c/fbuWdSlKbWZVGbRx/+TxH9X/sY63WyfV7pJmxTjqxXWPvcjefdU+rd1fGu2r8mI0z0UY3ypG1+SqFys57hl+g51aOidFph4UhjFlQWHaeZY95NyfGlGR3kJPNaarrRHRsibu5o+wtr47eKy6UpTazKUpShCUpShC8cZg0ljaORQyOLMp4EVX2kNjiFiYcQUXkrpnt3Zgw+I86selcOY126agq5qf9t1vztVc4DY4gIM2IZx+FECX94lvpUwXVfDrhXwyJ0ccilWy7mNxbMWNyW7zettShsbW7BezVs8xBe46fb0UE/Y/hf6XEfqj/AOXW61Z1IgwLO8RdmcBSXKmwvewyqOJt6CpDSgRtBuAiStqJGlrnkhKUpXaUWq1h1ahxseSYHdvR13MhPGx7+YNwbDsFQabYyb9TFC38UW/4PvqzqVG6NrtSE5BXTwDLG6w+x9VA9E7I4I2DTyNNb7tujTzAJY+tTdcIgTowihLZclhlta2XLwtblXrSumsa3YKOaqlnN5HXVfaW2QROxaCUxA/cZc6juBuCB43rDw+xnf8AvMTu7FjsfUufpVm0rjoWck03FKoNy5/IfC0Wr+pmGwe+JLv/AEjnM/keC+QFb2lKkAA0CRkkfI7M83K8MbgY5kKSoroeKsLj/wC++oTpLZDh3JMMrxX+6bSKPC5DerGp7SuXMa7cKWGqmg/bcQqu/Yy9/wD9pbf+0f8AHWxwGx6BTeaaSTuUCMHx9o+hFWBSuRCwcEy7Fatwtn8gPZYOitBwYZcsEaoDxsN58WO8+ZrX6z6mw47ozK0imPNbIVHtWvcMp/CK31K7LQRZJNnka/pA45ufFQT9j+F/pcR+qP8A5dS/ROi0w0KQxA5EFhc3JuSSSe0kk+dZlK8axrdgpJqqaYWkcSEpSldpZKUpQhK1WnNWMPi1tPGGI9lx1XXwYb7d3Dura0rwgHQrtj3MOZpsVW+L2NoT+6xLKOQdA3xUr9Kx49jLfexS27oj/N6tClRdCzkrAYrVgWz+Q+FB9HbJMKhBlaSU9hIRfRet81S/A6OjhQJEixqOSgAeO7ie+smlSNY1uwSk1VNN+44lK1Om9VcNix++jBa1g46rj3hvt3G4rbUr0gHQqJj3MOZpsexVzjNjaE/usQ6jsdA/xUr9KwhsakvvxKW/9tv8dWnSouhZyVg3FqsC2fyHwoBo7Y/ApvNLJL/CoEanx4t6EVNdHaLiw6BIUVFHJRx7yeJPed9ZVK7axrdglZquaf8AccT6JWu05oGHFxdHMtxxBG5lP4lPI/8AhrY0roi+hUDXOYQ5psVWeJ2Nb/3eJsOx47n1VgD6CsjAbHIwbzTu4/CihPiSx9LVYlKj6FnJWBxWrItn8h8LC0VoeHDR5II1Re7iT2knex7zWbSlSgWVe5xcbuNylKUoXK0if/03/wDip/tpK3dKVy1Tzbt7h6JSlK6UCUpShCUpShCUpShCUpShCUpShCUpShCUpShCUpShCUpShCUpShCUpShCUpShCUpShCUpShCUpShCUpShCUpShCUpShCUpShCUpShCUpShCUpShCUpShCUpShCUpShC//2Q=="/>
          <p:cNvSpPr>
            <a:spLocks noChangeAspect="1" noChangeArrowheads="1"/>
          </p:cNvSpPr>
          <p:nvPr/>
        </p:nvSpPr>
        <p:spPr bwMode="auto">
          <a:xfrm>
            <a:off x="0" y="-519113"/>
            <a:ext cx="4257675" cy="1076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hQSEBQUEhQVFRUUFhcZFRUXFxYXGBYeFxQWGRgVGxYYHCYeGhkkGRcWHy8gIycqLC0sFh4xNTAqNScrLCkBCQoKDgwOGg8PGiwiHyUsLCwyLCwyLS0sLCwvLDQsLCosNCksLC4sKiwsLC0sLC8sLywsLCwsLCwsLCwsLCwsLP/AABEIAHEBvwMBIgACEQEDEQH/xAAcAAEAAgMBAQEAAAAAAAAAAAAABgcEBQgDAgH/xABMEAACAQICBgcFBQQFCwQDAAABAgMAEQQSBQYHITFBEyJRYXGBkTKCoaKxFEJScpIXI2LBU4OTstIzQ1Sjs8LR0+Hj8BVzdPElNDX/xAAbAQACAwEBAQAAAAAAAAAAAAAABAMFBgIBB//EADMRAAEDAgQCCQMFAQEBAAAAAAEAAgMEEQUSITFBURMiYXGRobHB0RSB8DIzUuHxFWJC/9oADAMBAAIRAxEAPwC8aUqFa96/jC3hgs05G88REDwJHN7bwPM8geXODRcqeCB87wxg1W+0/rVh8Gt5n6xF1jXrO3gvZ3mw76rrS+1ydyRh0WJeTN13+PVHhY+NQfEYlpHLuxZmN2Zjck95NZeiNAz4pssEbORxPBV/Mx3CknTOcbBaqDCqenbml1PM7fnevTGaz4qX/KYiY35B2UfpWw+Fa5pWPEk+JJqxNH7HHIvPOq/wxqW+ZiPpW0XY7hrb5p7/ANX9MledFId1J/06OLRp8Aqsgx8iG6SSIf4XZfoa3+jNo2NhI/e9Kv4ZRm+bc3xqTY3Y3uPQ4g35CRB/eU7vSoXp7VLE4M/vo+rewkXrIfe5HuIBrwtezVSMno6vq6E8iNfP2Vnat7TcPiCEl/cSHcMxujHufdY9zAedTKuZ6nuoW0FoWWDEteI2CSE74uwE84/7vhwmjn4OVVXYOGgyQeHx8K26UpTazaUpShCUpShCUpShCUpShCUpShCUpShCUpShCUpShCUpShCUpShCUpShCUpShCUpShCUpShCUpShCUpShCUpShCUpShC+JZQqlmIVVBJJNgAOJJPAVW2sm1qxKYNQQN3TOOP5U/m3pWDtQ1tMkpwsZtHGf3tvvuPu/lXs/FfsFajUvUl8c5ZiUhQ2ZxxY8ci33XtxPK440rJK4uysWjo6CKKL6ip77fm5PJavH6z4qYkyYiU35Zyq/pWy/CteuLa9w7X7mN/rV+6M1QwmHAEcCXH3mAdz7zXNZ8+jInFnijYdjIpHoRXP07juVJ/2oWaMj0+w8lRmjNdsZARkndgPuyEyL4Wa5HkRVlao7SI8URFKBFMdw39Rz2KTwb+E+RNaTXrZwiRNiMIMuQXki3kZRxZL8COJXhbha1jWgNcZnxGxTfQUuIx52Cx57EHt5rpilRLZzrScXhyshvNDYMebqfZfx3EHvF+dS2nWuDhcLJzwuhkMbtwtDrprKMFhWcWMjdWIH8RHtEdii59BzqiJpmdizEszElmO8kk3JJ7b1LdqGmDNjjGD1IAEHZmNmc/RfcqLYHBtNKkae1IwVfFjbf3c6RmfmdZa/C6ZtPBndudT3cFIdR9SmxshZ7rAh67Dix45FPha55XHbV0YHARwxiOJAiLwVRYf9T3nea89D6LTDQJDGOqi27yebHvJuT41rtbtakwMGcjM7XEaXtmPMnsUbrnvA500xgjbcrPVVTLXTZGbX0Hv+bLe0qhsdr5jZXzHEOnYsfUUd1hvPmTUy2ea/SzSjDYk5ywPRyWAJKi5RrbjuBIPdzvXjZ2uNlJPhE0UZkuDbcBWPXnPArqVdQysLFSAQQeRB4ivSlTqnBsqS1/1P8AsUoeO/QSk5eeRuJjJ5i28Hsv2XMUq+9d9FifATrbeqF0/MnWHrYjzNUJVfMzK7RbfCqo1EPW3GnwVb+y3WUzwGCQ3eADKTxZDuH6T1fArU5qh9QtJGHSEB5O3Rt3iTqj5sp8qvWWUKpY7goJJ7ABc0zC7M3Xgs9i1OIqi7dna/fisfSWlosOmeaRY17WNr9wHEnuFYGjdc8HiHyRTqXPBSGQnuGcC58KpPWHT0mMnaWQnf7C8kXko/n2m5rXKxBBBsRvBHEW4EHtqI1BvoNFZR4E0x9dxzdmw+V0vSsDQGKaTCQSP7TxRs3iyAk+tZ9Ng3WZc3K4tPBKUpXq5SlKUISlKUISlKqXavp5zihh0dgkaKWUEgFmud9uNly2v2muHvyC6bo6U1UnRg243VmY3TuHh/ys0SdzOoPoTesrD4hZEDowZWF1ZSCCO0EVzVXQuq+jugwcEZ4rGub8xGZvmJqOKUvOydxDD2UjGkOuSVtKUpU6p0pSlCEpSlCEpSlCEpSlCEpSlCEpSlCEpSlCEpSlCEpSlCErE0tjuhw8sv8ARxu/jlUm3wrLqP6+k/8ApuJt/R/DML/C9cuNgSpYWh8jWniQPNUSzM7EnrMxue0knf6k10NoHRK4bDRQr9xQCe1uLN5sSfOqC0Rb7TDfh0sd/wC0WujaWphuVoceeRkYNtSlKUptZlfjLcWO8HjXOGksMI5pYxwSR1HgrlR9K6PZrAk8Bxrm3F4jpJHf8bs36mJ/nSlTwWkwG95OWnupTstxhTSKKOEqOp8lzj4p8auqqR2YwFtJRn8CyMf0Ffq4q7q7p/0pbG7fUC38R6lc4aTxJknlc8Xkdv1OT/OpNsswQfSCsf8ANRu/nuQf3zUVxkRSR1PFXZT5MR/KppshkAxsgPFoGt5SRmlY9Xi60VactI/LyVv1Se03SRl0g636sIVFHuhmPjdre6KuyqE16iK6RxIP9Jf9Sqw+BpqoPVWfwNoM5J4D3C0VbzUiMnSOGC8ekB8gpJ+ANaOpzsk0bnxjykboYzb80nVHyh6UjF3ALSVsgjp3uPI+eit+lKVZr58vLFD929+GVvoa5rXgPAV0TrBiejwk7/hikPoht8a53ApOp3C1GAjqvPaPdZGj3ImjI4iRCPJxXReIgDoyHgylT4EEGuetBwZ8VAn4poh6yLV76x6dXB4dpnBbLYBQbFixsBfl2+ANe0+gJK5xsF8kbWb6+yo3Terc+EkMcqNYGyuAcrjkwbh5cRW11T1DmxcimRGjgBuzsCpYfhQHeSeF+A+Bkv7Zh/op/tv+3Uo1N1wGPWQ9EY+jKj2swOYHnYbxbhbmK5bHGXaFTVFZWxwkujA/9XB8lIY4woAAsAAABwAHAV9UqLa469LgGjTozI7gtbNlCgGwJNjxN+XI025waLlZiKF8z8jBcqU0qtP2zD/Rf9d/26k0uv2HjwkU8t0MqZlhFmkPgN3V/iNh9K5ErDsUzJh9THbMzfTgfRSWlVRjtsUxb9zDGi8s5Zz8pUD40wW2GYMOmhjZeeQsh+YsD8K56diY/wCPVWvlHdcK16VrtA6fixkQkhNxezKdzKfwsO34VrNddcPsEaEJ0jyMQqlsoAUAsxNj2qLd9SFwAzcEgynkfJ0QHW5KSVzxrHpDp8XPLxDyNl/KDlX5QKl+J2wSsjKIEUspAYOxy3Fr2y8uNV+KTmkDrALUYTQyU5c6UWJsB7+y2Wrej+nxcEVrh5FzflBzN8oNdDVz3q1p37HiBMIxIVVgASVALC17gHlcedTD9ssn+jJ/aN/hr2F7WDVR4rR1FTI3oxcAcxv+WVqUrywkxeNGKlSyqSp4rcA28uFYOm9Y4MIuaeQLf2VG928FG8+PCnCQBdZdsbnOytFz2LZ0qsdI7YzciCDdyaVt/wChP8Va39r2Lv7GH8Mkn/MqIzsCs24RVOF7Ad5VwUqttE7YQSBiYco/HGSwHih328CT3VYWBxyTRrJEwdGFww4H/r3cq7a9rtknUUk1P+423ovelKrzSG15I5XRMOXVGKh+kC5spte2Q7t27fXrnhu65gpZagkRC9vzirDpUA0NtWE+Iih+zFekcLmEga1+dsguO3fwreaz68wYLqtd5bXES2uL8Cx4KPj2A1yJGkXupHUNQx4jLdTw0PopHSqixG2DElupFCo7CHY+uZfpW41f2tq7hMVGI7m3SoTlH5lO9R33P865EzCbJh+E1TG5st+46qxaV+A1+1MqtKVGNYNoeFwpKZjLIOKR2Nj2Mx3Dw3nuqHYvbFOT+7giUfxl3PwK1E6VjeKsIcNqZhma3Tt0VsUqoI9r+KB60cBHYFcfHOfpUp1e2pwTsEmUwOdwJOaMnsz2GXzFu+gTMPFdS4XUxDMW3HZqptSlfjMALk2A4k8qlVav2sTS+A6fDyxH/ORst+zMpAPkah+ntrEERK4dTOw+9fLH5GxLeQt31F59reMJ6qwqPyMfiXqF0zBorWDC6p1ngW71DWVkYg9V1NiOxlP8iK6I0LpNcRh45l4SKD4H7y+Ia48q5+0npBp5XlcKGc3bKMoJtvNrneeJ7yak+z/Xf7G/RTXMDm9+JjY/etzU8x5jndaF4a63BX2KUj6iEOaOs3h6hXPSvmKUMoZSCpAIINwQeBBHEVAtZtqBw2JeGOFXEdgzFyLmwJAAU8L28Qadc8NFyspBTSVDskYufzmpFrvpHoMBO/MoUXxk6g9M1/KqEqU616/SY6JY2jWNVfMbMWzEAgDeBu3motSMzw86LX4XSOpoiHjUlWPscwF5MRMfuqsY945m/up61aNUnqttAbAwGJIFe7lixcgkkAcAp4AAVIdHbW5JJVT7KDmvuWQ5tyk7rr3VNFIxrQFU4hQVM0zpA3TvGwHeottD0SYNIS7urKelX3/a+fN8K1urmmThcVFMBcIesO1SLMPGxNu8Cri141TGOgsthNHcxseBvxQ9xsPAgGqRxmDeJ2jkUo6mzKwsR/07+BqGVpY64Vrh9Qyqp+jduBYjs2uujMHjEljWSNgyOAVYcCDVRbWoUXHKV9polLjvDMoPjlA9BViaiYExaOw6niUzn+sJe3o1VJr3j+m0jiG5K+Qf1YCn5gx86nmd1BdVOExZat4adG3++th8rQ1c2yrRnR4HpCOtM7N5DqKPlJ96qZrobVtVGDw4X2ehit/ZrUVOOtdPY5IWwho4n0WypShNPLIqHbU9JiLAFL9aZlQeAOZj4WW3vVTFSfaDrKMXiuobxRApGeTb+s/mQAO5RUYqumdmct1hlOYKcB251P53KUbNdH9LpGI23RBpD5Cy/My1KNsekbJBAD7TNIw/KMq/3m9Ky9k2g+jw74hh1pzZfyJex82ufALUN2l6R6XSMgBuIgsY8hmb5mYeVSfpi70iHCoxK42YPzzPkotV07LtHdHo9WPGZ2c+F8q/BQfOqYjjLEKu8kgAdpJsB610bo3BCGGOJeEaKg91QP5UU41JRjkuWJsfM+n+rJqjdo2kel0jLvuI8sY90db5y1XbisSI43dvZRSx8FBJ+ArnDE4gyOzt7TsWbxYkn4mu6k6AJTAoryOk5C3j/i86zsLgZ8U9o0klYBR1QTlCgKoJ4KAAAOHCvvV7QrYvExwruznrN+FRvZvIfEgVfeitEx4aJYoVCqvqTzYnmx7ahiiz9ytcQxFtLYAXcfIKh9KasYnDKGmhdFO7NuK7+AJUkA+NauuhdZ1U4LE5wCvQyXv3IT63tXPVeSxhh0XeHVrqthLhYg8FMtlWkmjx3R36syMCO9AXU+IAYe8akG0zVzF4rERGGIyRpHYEMgsxY5rhmHIJUZ2X4UvpKMj/ADaSMf05Pq4q7KnibnjsVU4jUfTVokYATl4/cei540tq7iMLl6eMx575blDe1r+yT2j1rXVNtrWkc+NWMcIYwPefrH5clQm9KvADiAtBSSPlha941Ounl5LcaO1Qxc8YkhhZ0NwGBQXsbH2mB4gitporZzjGnjEsBSPOudi0dgoIzbgxJNr1bGrGjugwcEVrFY1zfmIzN8xNbDE4hY0Z2NlRSzHsAFyfQU02nba5WclxqbM5rALXIG9+zio7rvriuBiAWzTOD0angBzdv4R2cz5kUpjsc80jSSsXduLHif8AgO4bhWTp/TLYrESTP949UfhUeyvkPjc86+tXdDNi8THCu7Oes34VG9m9Bu7yKgkeZHWCuKKkZRw5nb2uT7dwXzojV/EYokQRM9uJFgo7izEKD3XrM0rqTi8NGZJYSEHFlZXC+OUkgd/Crz0fo9II1jiUKiCwA+p7SeJPOvvGhTG/SWyZWzX4WynNfutep/pxbU6qpdjkhk6rRl81zbU02XawNDixAT+7nuLcg4F1YeNsp7bjsqFCt7qRAX0jhgOUgbyQFj8FpZhIcLLQVjGvgeHbWKuzT+kegws0vNI2I8bdUfqtXO9XDtZ0jkwSxg75pFB/KnXPxCetU9UtQbusqvA4ssJfzPkPwrP0JpU4aXpVF3VW6O+8KzDLmIPGwLG3basnReruKxrM8aNJckvIxABJ43djvbuFzX1qjq4cbiVi3hB1pGHJQeXeTYDxvyq68Vi8PgcMC2WKKMBVAB8lAG8k7/iTzNeRx5hc7KWvrhTvDYm3efTh/io3Tmrc+EZROmXNfKQQym3GxHPeNxrWVONf9d4cbDHHCrgpJmJcAbsjLYWY/i+FQeo3gA9VP0skr4g6VtnK8Nm+kDLo6LMbmMtHfuQ9X0XKPKo1tE19YM2FwzWtumkB335xqeVuZ8uRr20fpM4DQKON0s2bo+4yMxDeUYzeVVcTU75CGhvYqejoWSVEkzhoHGw7b7/CVu9F6lYzEIHihbIeDMVQHvGYgkd43VuNmmqq4qZpZReKG3VPB3O8A9oA3kd68r1coFcxQ5hcqXEMVNO/o4wCeN1ztpjQM+FYLPGUJ9k7iGtxsykg8vWsCrk2sqv2C7e0JUyeO+/y5qpuo5GZHWT1BVGphzuFjeyuDZXrA0+HaGQ3aAqFJ4lGByjyKsPC1araxrMwIwkZsCoaYjnf2Y/DdmPbde+vjY1Ac+JflaNfO7n/AIetRjaCT/6nib/iW3h0SW+FTOceiCq4aaM4k/TQC/30+bqPVNtG7JsVIgaR44ri+VszMPEDcD3XqHYSfJIj2vkdWt25WBt8K6C0JrBDi4w8Lht3WXgydzLxB+HZeuIWNcdU1ilVPTtaYhpxO6qvS2yzEwxvIHjkVFLELmDWAubKRY7uV6hldMVX2n9kqSyF8PIIsxuYyuZQTxykEFR3b+6w3V3JB/FKUWMXu2oPcbetlibIdNOTLhmJKKudL/d6wDKO4lgbdt+2o9pTUfSEk8rnDkl5HYkPHY5mJ3dbhvqyNTdSkwCsc/SSSWzPbKABwVRc2Fzfjv8AKpBicQI0Z23Kilj4KLn4CpBFdgDkm/ERFUvfTgEOtvf+t1zji8I0TtHIMrobMLg2I4i4JFfEUZZgqi5YgAdpJsB6194rEmSR5G9p2Zj4sST8TW81A0f02kYByRjIf6sXHzZfWkgLmwWqkk6OIvdwF0/Z9j/9Gb9UX+OpPs91IxEOME2Ii6NY1bLdkJLMMvBSd2Ut8KtClPNgaDdZKbGJpWFhAF9OPylYOktBwYi3TxJJl4ZlBI7r8bd1Z1KmIuqhri03abFY+NxIhheQ+zGjMR3KpNvhXOMkhYlm4sST4k3Pxq7NpeP6LR0g5ylYx7xu3yK1UjSdQdQFqsCjtG6TmbeH+pU+1F2irh4xBiQxjX/JyKLlATfKy8SvGxG8cLdmu1M1L+3QYlr5WXIImN8ubezA9xGUd179xj2ldDzYZ8k6Mjcr8G71bgw8KibmZZwVjN9PVl1O/ceO24V0vtDwAW/2hT3BXJ/TlvUE1x2ltiFaHDBo4m3O53O45rYeyp58z3bwYLQCunTucLKCDCaeF2fUntSt9qdqs2NnC7xEljK/YPwg/ibgOzeeVbDVrZviMSQ0oMEXNmFnYfwod/m1h41buiNERYaJYoVyqvqTzYnmT211FCXanZRYhijIWlkRu70/v8K9jkhi4BUjTgOCqq8PAAVzpjMUZZHkbjIzOfFmLH61d20TSHRaOmsbGQCMe+bH5c3pVF11UHUBQYFH1HyHibeH+qQahaP6bSMA5K3SH+rGYfMFHnV8VVmxzAXlnmP3VVB7xLN/cX1q06lpxZt1XY1LnqMvIAe6i+0nSHRaOl375csY949b5A1UfVi7YNLhpIcOp9gGR/FtyDxy5j7wquqWndd6vMHh6OmBP/0bqydjmjutPORwCxqfHrP9I6s+ovs20f0Wjot2+XNIfePV+QLUopyIWYFmcRl6Wpee23hooltQ0h0ej3XnMyxjwvmb5VI86pSrE2x4+8sEI+6jOfFzlX4I3rVd0nObvWnwiLJTA87n29lZ2xzRu6ecjiVjU+AzN9U9Ksqo7s/0f0OjoBbe69If6w5h8pUeVZetmk/s+CnkvYhCF/M3VX5iKbjGVizNY41FW63E2HoqO1h0h0+Lnl5PIxH5QbL8oFferWjunxkEVrhpFzflU5m+UGtYBU52R6Pz4x5SN0Ue780hsPlD0iwZnBbCpeKencRwGnoFb9RLahpAxaPcDjKyx+RuzeqqR51LarHbHpIEwQA7xmkYdl+qn+/T0pswrHYbH0lSwdt/DVVrUi1H1mjwM7SSRs+ZMgykXW7Ak2PG9hzHCo7Um1S1KOPjlKShGjZRlZSQQwJvcG44HkaQZfN1d1tKoxdEem/Tx/Ap4NreDt7M/hkX/Hb41FdbdpjYmNoYEMUbbnZiM7j8NhuUHnvN+7ff8k2R4wcHgPvuPqlemH2P4knrywqO4u59MoHxqcmV2llTRR4bC7OHXtzN/JQSrP2Vaqst8XKtsy5YQeNj7UngeA7rngRW20Fsuw0BDykzuOGYAIO/oxx94mpXj8ckETSSEKiC7Hw+p5AcyRXccOU5nKCvxQTN6GDW/H2Cqra7pHPi44gd0Udz+aQ3PyqnrUErO05pVsTiJZm3GRrgdg4KvkoA8q89FaPM88UQ4yOq+AJ3nyFz5Us85nEq+poxTwNaeA19Sre2YaD6DBCQjr4jrn8vCMeFrt79YO13R8j4eJ0BKROxkA5ZlADkdg3i/LNU7hiCqFUWCgADsAFgPSvun+jGTKsYKxwqfqLXN728reC5nrJg0ZK6F0ikZAbF1RmUe8Bar9OrWFzZvs0Gbt6KO/0rYIgAsAABwA3AUuKbmVcvx4W6jPErmok8N/Hh3+HbX5Un2lPfSc3cIx/qkP1JqMUs4WJCv4ZOkja+1rgHxU+1J2gQYPDiGSKS+ZmLplYMWPYSCLKFHPhUin2u4QDqpMx5DKo9SW/41FMBsulnw8U0U0dpEVsrBly3G8XGa9jzsKfskxl/ag8c7/4KYDpQLAKkliw6SQuc7W+up3+61GtmuEuOcFgEjS+SMG9r8WJ+83fYd3O+lw+HZ3VEUszGyqBcknkBVgYHY5KT++nRR2Rqzn1bLb0NTjV7U7D4PfEt3IsZH6znuB4KO4AV4IXvN3KR+J0tNHkh1tsBt4/6vnUvVz7FhFjNjIxzyEcMxA3A9gAA8r86h+1XVZiwxcYuMoWYDiuX2ZPC249lh32mWtWtkWBjDOCzvcJGNxa3E35KLi57xxqK6M2vq8gWeDo0Y2zq+bLfmylRu7SPSpn5LZCVU0gqzIatjb737edlVtfcM7IwZGKsODKSCPAjeKuHT+y7DzkvCTA539UXjPubre6QO6oJpbZrjIbkIJlHOI3P6DZvQGlnROatDBiVPOLXseR0/peuh9p+LhsJCJ17H3N5ON/6gasfVnXvD4zqqTHLb/JPa57cp4N9e4VRboQSCCCNxBFiO4g8DX7HIVIZSQQQQQbEEcCCOBr1kzmripwuCcXaMp5j4XS1RjaPpDotHS2NjJaMe+et8gasnUnTxxeDSRvbF0k72Xn5ghvOojtkx+7Dwg/ikYeFlX6vTcj+pcLNUdMfrGxO4HX7aqs6sjY5o67zzHkFjXzOZvonrVb1d+zTR/RaOjPOUtIfeNl+RVpSAXetHjEuSmI5kD39lKaV8SyhVLMQqgXJJAAHaSeFY+G0tDI2WOWN2teyurG3bYGrC6xgaSLgLLpSlC5VZbZMfvw8IP4pGHoq/wC/VaVLdqOILaScfgSNR+nP/v1GMHhGlkSNPakZVXxYgD61Wym7yt5h7BHSs7r+OqunZro/otHRE8ZS0h942X5AtSTE4VJFyyIrqeKsAwPkd1fmEwwjjRF9lFVR4KAB8BXtVg0WFliZpTJK6TmbrQvqJgSb/Zo/IED0BtWwwGgsPDvhhijPaqKD6gXrOpQGgcF46eVws5xI7ylKUrpRKutsmLIiw8fJndz7igD/AGlVZVq7YsAzQwSgbo3ZW7ukC2PhdLe8Kqqq+f8AWVt8It9K23b6q3Nj7L9jlAIzdMSw52MaZT4bj6GpLrLrNFgoS8huxv0cYPWc9g7B2nl6A0NgtISQtmikeMkWJRmUkdhsd4r3gw02Kd2u0hVS8kjktlVQSWZjfduNu3gK7bNZuUDVKz4S2SczSO6u9vZeGkce88ryyG7yMWY/yHcBYDuArzw+HMjqi+07BV8WIA+JrzqS7OdH9LpGLdcR5pD7g6vzlKgAzGyuJXiGIu4Aeiu7CYYRxoi+yihR4KAB8BXrSlWi+dk3NyqM2j4nPpKfsTIg8o1J+JNRluFSraVo8xaRlJG6UK6nt6oU/Mp+FRaqx/6ivoNGR9OzL/Eei6M0PKrYeEoQVMaZbdmUWqstqmtKyuuGia6xnNIRwL2sFv8Awgm/ee6oVBpaZEKJNKqHiiu6qb8eqDavbDaAmfDyYhUPRRWDN23Njl7bX39lSvmL25QFWU2GMppelkdfXTvPutfVobGnXJiRfr5kJHPLlIB9c3rVX164XFvGwaN2RhwZWKn1G+omOyuurKsp/qITHe110Dp7T8WEhMkrW/Cv3nP4VHM/TiaobTGlXxM8k0ntOb2HBQNwUdwFhXlNiJZ3BdpJXawGYs7G/BRe5PgKtfUrZ8sMDnEqDJOhRl/o0bilx947iSOFgBwuZiXTGw2VVHHDhTM7zdx/NPdVBUt2bayLhcSVlOWOYBSx4KwJKMewb2BP8QPAVrNadV5MFMUcEoSejktucfyYcx/K1aWoASxyt3tjqoSL3a4LpcG/Cv2ufNG604rDgLDPIqjgtwyjwVgQPKsjE6845xZsTJb+HKnxQA039SOSzhwKW+jhb7/nmrp01rFBhEzTyBexeLt+VRvPjwqntcddpMc2UApCpusd95P4nI4nu4Dv41osPhpZ5cqB5ZH5C7Me8n+ZqRaw6ojA4SMzEHETPuUezGqi7AH7zXKAnhvsO0xPkc8abKwpqKCje3Mczzt8ge6itTPZRo7pMdnPCGNm95uoPgX9KhlW3sg0dlwssp4yyWH5Yxb+8z+lcQi7wmsUl6Omd26eP9XU9pSlWKwqUpShCprato8pj+k5TRqQe9BkI8gFPvVDKvjXXVcY3D5RYSoc0THhe29T/Cw3eh5VRuMwbxO0cilHU2ZTuI/87edV8zC11+a22FVTZoAzi3T7cCrV2V6yI+HGFYgSRFsgP30JLbu0qSRbstU9rmhHIIIJBG8EbiO8Hka3uH17xyCwxL2/iCOfV1JqRk9hYpKswYyyGSJwF9bFX1Wk1g1ww2DB6RwX5RLYufL7o7zYVTWL1wxkos+JlseIDZB8lqwtG6KlxMmSFGkY8bcr82Y7gO8mvTUX0aFHFggb1p36Dl8lZmtGsr42fpXAUAZUQb8q3J48zcm53VrMNCHdVZggYgF24KCbFjbkONT/ABOyN1wmZXz4kG5QbkItvRSd+bnmNhutYcar+aFkYqwKspsVIIIPYQd4NLva4G7ldUs0EjMkB0Gi6Rw1si5Tdcosb3uLbjfnur0rnzRGtOJwotDMyr+A2ZP0sCB5WrdHapjrWzRePR7/AK2+FNCobxWekwOcO6rgR4KUbXdGxfZ0msBKJAgbmwKsSp7bWuOzf21VFZ2ltOT4pw08jORwvYBfBRYDyHKvTQGr8uMmEcQ7Mz/dQfiY/Qc6We7O7QK/pIjSU+WV23HgFaGySArgGJ4PM5XwCov1U+lQraji8+kXHKNI0H6c5+L1cGitGph4Y4Y/ZjUKO09pPeTcnvNVDtS0a0ePZyOrMqsp5XVQjDxGUH3hTErS2MBUmHTNlrnv5g28R7KIV0Nq1IpweHKEFehjAt3IBbxBFvKueay8LpeeJSsc0qKeKpI6g+QNqgikyFXGIURq2gA2sVZW1fWVRF9kRgXcgy2+6qnMFPeWANuwd4rWbIdDFpZMSRuQdGh7WaxYjwWw9+odoPQcuMmEcQuTvZjeyi+92P8A4SavnQmh0wsCQx+yg482J3sx7ybmpo7yPzlVdYWUNN9Mw3cd/c/fbuWdSlKbWZVGbRx/+TxH9X/sY63WyfV7pJmxTjqxXWPvcjefdU+rd1fGu2r8mI0z0UY3ypG1+SqFys57hl+g51aOidFph4UhjFlQWHaeZY95NyfGlGR3kJPNaarrRHRsibu5o+wtr47eKy6UpTazKUpShCUpShC8cZg0ljaORQyOLMp4EVX2kNjiFiYcQUXkrpnt3Zgw+I86selcOY126agq5qf9t1vztVc4DY4gIM2IZx+FECX94lvpUwXVfDrhXwyJ0ccilWy7mNxbMWNyW7zettShsbW7BezVs8xBe46fb0UE/Y/hf6XEfqj/AOXW61Z1IgwLO8RdmcBSXKmwvewyqOJt6CpDSgRtBuAiStqJGlrnkhKUpXaUWq1h1ahxseSYHdvR13MhPGx7+YNwbDsFQabYyb9TFC38UW/4PvqzqVG6NrtSE5BXTwDLG6w+x9VA9E7I4I2DTyNNb7tujTzAJY+tTdcIgTowihLZclhlta2XLwtblXrSumsa3YKOaqlnN5HXVfaW2QROxaCUxA/cZc6juBuCB43rDw+xnf8AvMTu7FjsfUufpVm0rjoWck03FKoNy5/IfC0Wr+pmGwe+JLv/AEjnM/keC+QFb2lKkAA0CRkkfI7M83K8MbgY5kKSoroeKsLj/wC++oTpLZDh3JMMrxX+6bSKPC5DerGp7SuXMa7cKWGqmg/bcQqu/Yy9/wD9pbf+0f8AHWxwGx6BTeaaSTuUCMHx9o+hFWBSuRCwcEy7Fatwtn8gPZYOitBwYZcsEaoDxsN58WO8+ZrX6z6mw47ozK0imPNbIVHtWvcMp/CK31K7LQRZJNnka/pA45ufFQT9j+F/pcR+qP8A5dS/ROi0w0KQxA5EFhc3JuSSSe0kk+dZlK8axrdgpJqqaYWkcSEpSldpZKUpQhK1WnNWMPi1tPGGI9lx1XXwYb7d3Dura0rwgHQrtj3MOZpsVW+L2NoT+6xLKOQdA3xUr9Kx49jLfexS27oj/N6tClRdCzkrAYrVgWz+Q+FB9HbJMKhBlaSU9hIRfRet81S/A6OjhQJEixqOSgAeO7ie+smlSNY1uwSk1VNN+44lK1Om9VcNix++jBa1g46rj3hvt3G4rbUr0gHQqJj3MOZpsexVzjNjaE/usQ6jsdA/xUr9KwhsakvvxKW/9tv8dWnSouhZyVg3FqsC2fyHwoBo7Y/ApvNLJL/CoEanx4t6EVNdHaLiw6BIUVFHJRx7yeJPed9ZVK7axrdglZquaf8AccT6JWu05oGHFxdHMtxxBG5lP4lPI/8AhrY0roi+hUDXOYQ5psVWeJ2Nb/3eJsOx47n1VgD6CsjAbHIwbzTu4/CihPiSx9LVYlKj6FnJWBxWrItn8h8LC0VoeHDR5II1Re7iT2knex7zWbSlSgWVe5xcbuNylKUoXK0if/03/wDip/tpK3dKVy1Tzbt7h6JSlK6UCUpShCUpShCUpShCUpShCUpShCUpShCUpShCUpShCUpShCUpShCUpShCUpShCUpShCUpShCUpShCUpShCUpShCUpShCUpShCUpShCUpShCUpShCUpShCUpShCUpShC//2Q=="/>
          <p:cNvSpPr>
            <a:spLocks noChangeAspect="1" noChangeArrowheads="1"/>
          </p:cNvSpPr>
          <p:nvPr/>
        </p:nvSpPr>
        <p:spPr bwMode="auto">
          <a:xfrm>
            <a:off x="152400" y="-366713"/>
            <a:ext cx="4257675" cy="1076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04800"/>
            <a:ext cx="425767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396366"/>
            <a:ext cx="2809691" cy="329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1905000"/>
            <a:ext cx="2809691" cy="329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2286000"/>
            <a:ext cx="2809691" cy="329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76845" y="2667000"/>
            <a:ext cx="2809691" cy="329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909628"/>
            <a:ext cx="3410875" cy="2623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548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200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nodeType="afterEffect">
                                  <p:stCondLst>
                                    <p:cond delay="2000"/>
                                  </p:stCondLst>
                                  <p:childTnLst>
                                    <p:set>
                                      <p:cBhvr>
                                        <p:cTn id="15" dur="1" fill="hold">
                                          <p:stCondLst>
                                            <p:cond delay="9"/>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2"/>
                                        </p:tgtEl>
                                        <p:attrNameLst>
                                          <p:attrName>style.visibility</p:attrName>
                                        </p:attrNameLst>
                                      </p:cBhvr>
                                      <p:to>
                                        <p:strVal val="hidden"/>
                                      </p:to>
                                    </p:set>
                                  </p:childTnLst>
                                </p:cTn>
                              </p:par>
                            </p:childTnLst>
                          </p:cTn>
                        </p:par>
                        <p:par>
                          <p:cTn id="20" fill="hold">
                            <p:stCondLst>
                              <p:cond delay="0"/>
                            </p:stCondLst>
                            <p:childTnLst>
                              <p:par>
                                <p:cTn id="21" presetID="1" presetClass="exit" presetSubtype="0" fill="hold" nodeType="afterEffect">
                                  <p:stCondLst>
                                    <p:cond delay="2000"/>
                                  </p:stCondLst>
                                  <p:childTnLst>
                                    <p:set>
                                      <p:cBhvr>
                                        <p:cTn id="22" dur="1" fill="hold">
                                          <p:stCondLst>
                                            <p:cond delay="0"/>
                                          </p:stCondLst>
                                        </p:cTn>
                                        <p:tgtEl>
                                          <p:spTgt spid="11"/>
                                        </p:tgtEl>
                                        <p:attrNameLst>
                                          <p:attrName>style.visibility</p:attrName>
                                        </p:attrNameLst>
                                      </p:cBhvr>
                                      <p:to>
                                        <p:strVal val="hidden"/>
                                      </p:to>
                                    </p:set>
                                  </p:childTnLst>
                                </p:cTn>
                              </p:par>
                            </p:childTnLst>
                          </p:cTn>
                        </p:par>
                        <p:par>
                          <p:cTn id="23" fill="hold">
                            <p:stCondLst>
                              <p:cond delay="2000"/>
                            </p:stCondLst>
                            <p:childTnLst>
                              <p:par>
                                <p:cTn id="24" presetID="1" presetClass="exit" presetSubtype="0" fill="hold" nodeType="afterEffect">
                                  <p:stCondLst>
                                    <p:cond delay="2000"/>
                                  </p:stCondLst>
                                  <p:childTnLst>
                                    <p:set>
                                      <p:cBhvr>
                                        <p:cTn id="25" dur="1" fill="hold">
                                          <p:stCondLst>
                                            <p:cond delay="0"/>
                                          </p:stCondLst>
                                        </p:cTn>
                                        <p:tgtEl>
                                          <p:spTgt spid="1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During Super Bowl 2013</a:t>
            </a:r>
          </a:p>
          <a:p>
            <a:pPr lvl="1"/>
            <a:r>
              <a:rPr lang="en-US" dirty="0" smtClean="0"/>
              <a:t>Anticipated network spike</a:t>
            </a:r>
          </a:p>
          <a:p>
            <a:pPr lvl="1"/>
            <a:r>
              <a:rPr lang="en-US" dirty="0" smtClean="0"/>
              <a:t>Scaled to 200 clusters</a:t>
            </a:r>
          </a:p>
          <a:p>
            <a:pPr lvl="1"/>
            <a:r>
              <a:rPr lang="en-US" dirty="0" smtClean="0"/>
              <a:t>Millions of tags</a:t>
            </a:r>
          </a:p>
          <a:p>
            <a:r>
              <a:rPr lang="en-US" dirty="0" smtClean="0"/>
              <a:t>After </a:t>
            </a:r>
          </a:p>
          <a:p>
            <a:pPr lvl="1"/>
            <a:r>
              <a:rPr lang="en-US" dirty="0" smtClean="0"/>
              <a:t>Scaled back</a:t>
            </a:r>
          </a:p>
          <a:p>
            <a:pPr lvl="1"/>
            <a:endParaRPr lang="en-US" dirty="0" smtClean="0"/>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4257"/>
            <a:ext cx="5334000" cy="1233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676400"/>
            <a:ext cx="355282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6394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61167"/>
            <a:ext cx="8229600" cy="1420233"/>
          </a:xfrm>
        </p:spPr>
        <p:txBody>
          <a:bodyPr/>
          <a:lstStyle/>
          <a:p>
            <a:r>
              <a:rPr lang="en-US" dirty="0"/>
              <a:t>Aug 2012 </a:t>
            </a:r>
            <a:r>
              <a:rPr lang="en-US" dirty="0" smtClean="0"/>
              <a:t>Obama </a:t>
            </a:r>
            <a:r>
              <a:rPr lang="en-US" i="1" dirty="0" smtClean="0"/>
              <a:t>Ask Me Anything</a:t>
            </a:r>
          </a:p>
          <a:p>
            <a:r>
              <a:rPr lang="en-US" dirty="0" smtClean="0"/>
              <a:t>Spike in traffic crashed the site</a:t>
            </a:r>
          </a:p>
          <a:p>
            <a:pPr marL="0" indent="0">
              <a:buNone/>
            </a:pPr>
            <a:endParaRPr lang="en-US"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4205"/>
            <a:ext cx="463867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454678" y="5181600"/>
            <a:ext cx="8229600" cy="12572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2,987,307 page views </a:t>
            </a:r>
          </a:p>
          <a:p>
            <a:r>
              <a:rPr lang="en-US" dirty="0" smtClean="0"/>
              <a:t>30 dedicated servers overwhelmed</a:t>
            </a:r>
            <a:endParaRPr lang="en-US" i="1" dirty="0" smtClean="0"/>
          </a:p>
          <a:p>
            <a:pPr marL="0" lvl="1" indent="0">
              <a:buNone/>
            </a:pPr>
            <a:endParaRPr lang="en-US" dirty="0"/>
          </a:p>
          <a:p>
            <a:pPr marL="342900" lvl="1" indent="-342900">
              <a:buFont typeface="Arial" pitchFamily="34" charset="0"/>
              <a:buChar char="•"/>
            </a:pPr>
            <a:endParaRPr lang="en-US" dirty="0"/>
          </a:p>
          <a:p>
            <a:endParaRPr lang="en-US" dirty="0" smtClean="0"/>
          </a:p>
          <a:p>
            <a:pPr marL="0" indent="0">
              <a:buFont typeface="Arial" pitchFamily="34" charset="0"/>
              <a:buNone/>
            </a:pPr>
            <a:endParaRPr lang="en-US" dirty="0"/>
          </a:p>
        </p:txBody>
      </p:sp>
      <p:pic>
        <p:nvPicPr>
          <p:cNvPr id="7174" name="Picture 6" descr="http://hypervocal.com/wp-content/uploads/2012/08/AVwLrjCG.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3352800"/>
            <a:ext cx="3255832" cy="2441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200400"/>
            <a:ext cx="1209675"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4677" y="6409113"/>
            <a:ext cx="8075757" cy="369332"/>
          </a:xfrm>
          <a:prstGeom prst="rect">
            <a:avLst/>
          </a:prstGeom>
        </p:spPr>
        <p:txBody>
          <a:bodyPr wrap="square">
            <a:spAutoFit/>
          </a:bodyPr>
          <a:lstStyle/>
          <a:p>
            <a:r>
              <a:rPr lang="en-US" dirty="0">
                <a:hlinkClick r:id="rId6"/>
              </a:rPr>
              <a:t>http://</a:t>
            </a:r>
            <a:r>
              <a:rPr lang="en-US" dirty="0" smtClean="0">
                <a:hlinkClick r:id="rId6"/>
              </a:rPr>
              <a:t>blog.reddit.com/2012/08/potus-iama-stats.html</a:t>
            </a:r>
            <a:r>
              <a:rPr lang="en-US" dirty="0" smtClean="0"/>
              <a:t> </a:t>
            </a:r>
          </a:p>
        </p:txBody>
      </p:sp>
    </p:spTree>
    <p:extLst>
      <p:ext uri="{BB962C8B-B14F-4D97-AF65-F5344CB8AC3E}">
        <p14:creationId xmlns:p14="http://schemas.microsoft.com/office/powerpoint/2010/main" val="289048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Service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end if there is interest)</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956400"/>
            <a:ext cx="9144000" cy="523220"/>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how does user know thumbnail is ready?</a:t>
            </a: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Check </a:t>
            </a:r>
            <a:r>
              <a:rPr lang="en-US" sz="3200" dirty="0" err="1" smtClean="0"/>
              <a:t>CloudQueueMessage.</a:t>
            </a:r>
            <a:r>
              <a:rPr lang="en-US" sz="3200" b="1" dirty="0" err="1" smtClean="0"/>
              <a:t>DequeueCount</a:t>
            </a:r>
            <a:r>
              <a:rPr lang="en-US" sz="3200" b="1" dirty="0" smtClean="0"/>
              <a:t> </a:t>
            </a:r>
            <a:r>
              <a:rPr lang="en-US" sz="3200" dirty="0" smtClean="0"/>
              <a:t>property</a:t>
            </a:r>
          </a:p>
          <a:p>
            <a:pPr>
              <a:defRPr/>
            </a:pPr>
            <a:r>
              <a:rPr lang="en-US" sz="36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mindset is key</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What about the Users?</a:t>
            </a:r>
            <a:endParaRPr lang="en-US" dirty="0"/>
          </a:p>
        </p:txBody>
      </p:sp>
      <p:sp>
        <p:nvSpPr>
          <p:cNvPr id="5" name="Content Placeholder 4"/>
          <p:cNvSpPr>
            <a:spLocks noGrp="1"/>
          </p:cNvSpPr>
          <p:nvPr>
            <p:ph idx="1"/>
            <p:custDataLst>
              <p:tags r:id="rId3"/>
            </p:custDataLst>
          </p:nvPr>
        </p:nvSpPr>
        <p:spPr>
          <a:xfrm>
            <a:off x="457200" y="1371600"/>
            <a:ext cx="8305800" cy="5257800"/>
          </a:xfrm>
        </p:spPr>
        <p:txBody>
          <a:bodyPr>
            <a:normAutofit/>
          </a:bodyPr>
          <a:lstStyle/>
          <a:p>
            <a:pPr marL="0" indent="0">
              <a:buNone/>
            </a:pPr>
            <a:r>
              <a:rPr lang="en-US" dirty="0" smtClean="0"/>
              <a:t>No direct connection between user’s action and system’s reaction</a:t>
            </a:r>
          </a:p>
          <a:p>
            <a:pPr marL="0" indent="0">
              <a:buNone/>
            </a:pPr>
            <a:endParaRPr lang="en-US" dirty="0" smtClean="0"/>
          </a:p>
          <a:p>
            <a:pPr marL="0" indent="0">
              <a:buNone/>
            </a:pPr>
            <a:endParaRPr lang="en-US" dirty="0" smtClean="0"/>
          </a:p>
          <a:p>
            <a:pPr marL="0" indent="0">
              <a:buNone/>
            </a:pPr>
            <a:r>
              <a:rPr lang="en-US" dirty="0" smtClean="0"/>
              <a:t>User </a:t>
            </a:r>
            <a:r>
              <a:rPr lang="en-US" dirty="0" smtClean="0"/>
              <a:t>Experience Challenge</a:t>
            </a:r>
            <a:endParaRPr lang="en-US" dirty="0"/>
          </a:p>
          <a:p>
            <a:r>
              <a:rPr lang="en-US" dirty="0" smtClean="0"/>
              <a:t>System Status </a:t>
            </a:r>
          </a:p>
          <a:p>
            <a:r>
              <a:rPr lang="en-US" dirty="0" smtClean="0"/>
              <a:t>Keep user informed about what’s going on</a:t>
            </a:r>
          </a:p>
          <a:p>
            <a:r>
              <a:rPr lang="en-US" dirty="0" smtClean="0"/>
              <a:t>Appropriate feedback in reasonable amount of time </a:t>
            </a:r>
          </a:p>
          <a:p>
            <a:pPr marL="0" indent="0">
              <a:buNone/>
            </a:pPr>
            <a:endParaRPr lang="en-US" dirty="0"/>
          </a:p>
        </p:txBody>
      </p:sp>
      <p:sp>
        <p:nvSpPr>
          <p:cNvPr id="3" name="AutoShape 2" descr="data:image/jpeg;base64,/9j/4AAQSkZJRgABAQAAAQABAAD/4QBgRXhpZgAASUkqAAgAAAACADEBAgAHAAAAJgAAAGmHBAABAAAALgAAAAAAAABQaWNhc2EAAAMAAJAHAAQAAAAwMjIwAqAEAAEAAABWAAAAA6AEAAEAAABWAAAAAAAAAP/bAIQAAwICCw4ICwgNCg0LCggNCA4ICBAIDggKCgoICAgKDggICAgICAgICAoICggICgoICgoKCQsICAsNCggMCAoKCAEDBAQGBQYKBgYKDQ0MDA8PDA8PEA8MDA0MDgwNDQ0NDAwMDQ0NDAwNDAwMDQwMDAwMDAwMDAwMDAwNDAwMDAwM/8AAEQgAVgBWAwERAAIRAQMRAf/EAB0AAAAGAwEAAAAAAAAAAAAAAAIEBgcICQEDBQD/xAA/EAACAQIDBAcDCQcFAQAAAAABAgMEEQASIQUGMUEHCBMiUWGBFDJxI0JScpGSobHBCWJzgoPR8DNDU5PhFf/EABwBAAEEAwEAAAAAAAAAAAAAAAABAgMEBQYHCP/EADARAAIBAwIFAQYGAwAAAAAAAAABAgMEERIhBQYTMUFRFCIycaGxFkJSYYGRFcHh/9oADAMBAAIRAxEAPwC04thsu4knjZCa336QYKaPtJXA+il+83wH6nD2ljJJGMptRprLZEXpV6+hBaOnULa4zaFvVjoP5dcY2reqB0fhPKc6i6laOMkad6+s/XSsS1Q/wD29MYed5rex0y15aoW0cqO7EdL0v1BN+2e/8Q3xAq01FozEuEQlE62xOsFWRm61Di375xYjcz2/YpXnAaNVLUsryPz0b9fWpRgsxEq6Xzd7T63vD0v8DjIU72WcHPeJcn7OVtsTK6LOnykrFAR8sp/2iwN+HuMND8ND5YzMU5xycou7adtU0VFv6jmrgexXaSeQSLhA7vIPAAgulnpMjpKUzNq7aQx395zr91eJPpzxLCGrcY5KC1vyVidOPTnPUVJQMzu5sQLsSTwjRBflyGv24wl7cuL009/kdm5V4DTjH2uthZ332G0ouj+tk7wp3UGenp2Zx2OWoqiOzjkWQLKucEEEIQNCcYbpVJ/Emjqb4laUc05yTxB1NsPKXyDu/wD0MVVLSiqmKZfaZ6UqrFiJqZSzG5VQUsDlNrnwGGytGlsQ2vG6N3U6VHO0VP8Ah9jp7V6BZU21TbFNTGHrEgdagqUjQTxNIAyl7ki2QWYdo7Koyk4l9gnrUdRVpcyQqWlS4jB+42seXh49P9Hc3k6qdUlTUUqSiaSkpfaezFM6SyL2gjMCxd682fgUaRWBsNb4mXDam+GY235rpdOM5rGptd8pYWe/pj6ib291e9oxOydkrtGKVmVZLMPbAci2kEdmuCrBvdbnhnsFWPvZLlPmG1ufdjs2adhbyVdDUKs0UsGo95DHYj50b2ysBzMZbxvpi7QqVaMsT7GucZ4bb39F9NxclvtuWY9WPrCisj9mlYe0xC4fh2yCwzW+mtwGA48eRxnorUtRwapRcJyhLwP6mGZI0/APCgV4dcfpSL7QnQN8ns9ezQcs4t2jW8e1vGP4Y8cT6ulQeSWzpe0V4Un2yvuR66r++8EdXWzzzxQ5oCInlmaEFnkOiNFee9hf5D5Q6apoRq9lXpqpJs9BcbtaqtadC3TePT+Bz67rZ7K9rqjJDVTxGs2fWUUsRVA9RQ00ceWZapo5I6VmS6jK0mVmGWNhHe1Xv4MxH4evtMKkHGKcXTec5Se/9/T7CD211wUmo5aSfZUFR2lRWVEcjzN8i9WWtljSNVLRo2TMXJJ1xjXeJbpZZmbflzoVo1qNaaaioPTjdL12OdvF1vJJZqepOzqEVFJ2OWpNOzyukMbR9jK8kjXjaNiCFUEGxGQi4T/I1F+RE9pyv0YTh1amJ522xv57ZDE3XLqi8jCCOEGimo6ZY5JENOssiye0LK5lkeRWVAilrKo4q17Sw4rPzFIj/B1JRSc5PDz432xv/wABb/8AWrSppauF4JEmq6ehiWUTCQGWjzXnlYrHIvaZs3cDspHG+HviTlTccFOHLvs9SPvZw2+3hvZee31ER0+dLq1KUUcc7vHBTwrNEVZQlQoysQGCqzFbXaPODza+mIby7dSNP9jIcN4c6FSpJ+Wd7oH6V5IJYKtW71LJHm195Cq3BHMEZh642e0lrppHFOZKCt72UvUuS2JtRZIkmX3ZVRl+q6hh+eHPY1hb+8H8IOKgel+R3m2pfV+0rGt5pUsT9mv2YtXK10mibh1Xp3EPmvuRjkOp8OXwOo/CxxzWdPRN4Z61tpQlRjJb9gaviPGS/Ge2JJtdjIOE048jaais6UYL4N/UfGWrv4A9vh2P3Ipt4zk88mJcrLK7xLcKTSf58dPzw6L1YTKc56fuLfo5b5Gdvm9oiL/TjAJHrcemN74dDENzzjzLW695Iuk6uNSW2FQM3EwR39Lj8rYfP42a0tlgcnDRSrLp92b2G36okXjmlmfLyKTO4dfvZx5ArjIU1qjhlTU4T6hFPpF3ONPU9lxikGakl5PCT7ub6cZOUrxxp1/ZOMm0d95W46qtLpyYmlGNebx3On0syj3MmTC5TFUsbGppcKK5AA2AapLyDy8sPjhleUH3XYKWYusSLmllNok4nMfnEfRX3jfkMZO1tupM0njfFoW9J4e/YePZG7YRYaBDmKaOw1zyyaswPMA2F/jrjeIQ6dPB5+uK7r13Iuj6MdlCPZ1LCOEcMIH3Af1xSYjW4p8IIQC64e5havkIH+oc8TW92RUAeMnkkiLG4voHWT6QvYjJprBHOKZFyaJJYTQVCF4r3jYaSwSf8kLcBrxS9m+OJq0I1FhklrdVbWSdIbHejo6qacElPaqUe7Oi99B4TR6PG45m2U8r41q54d+lHWeFc2Y2rPAhJdrxk6G3ipNiD4WNjjByspx8HRbfjVtWjlTNXtWI+jL0LDvqX6kaW2oo4kD1t/7iSFtObxgq1OKW8FmUjs7Fp55vk4IdDxmIyoPPMbXt4DjjK0OHSzujSeJc0RgnGlLI52wdxRSIX1kqZBZ6kixW9u7COKrwueYB8cbRRtYUlnyckvr+rdSy+w4vQ5umWqoSR35nAjFvdTMA8p5DS4Qce9iSrLKwirTppLJb/s+nARVAsFVQB4BQBb0xSBhnCCEXutFs20ue2kgBHhcDKbfZr9bE0GOwQ327SqJM9hcf5r/fE2RmkNQ7ZjKXBsx4DgfR+Y8h6jC6k+47prumNXvhsmFnOeCOT97IA330sT8ThejCQe01afwyEZLuTR3v7KB/Ub++I3aUyxHiFxj4n/bM0exKdD3aaMeBIzn494/piaNtBbogqXdw/wAzY7vR3vDEgzvbTgAt9PJRphHBRCDnPeRnb+3VlluFyoDoDqT5n+3LDdWdgaXZD3dX7d/tK6CMDUstzzCghmt+7YX9MRSZJnCLGAcVyAzgFG26c+j41NEVQfLRXaL96wsU/mHDzAw6LArk3jUh2UggqSGUixBU2KkG1iDoQcT9wGmn3eliVlgk7rNmKPqRe11VyCADawuBa/EYMIa4x8ZCG0N4WBcvTNYAdnYFsxA4ExgqovwJP2YEwUYnPfeeG4UqwutybaBv+PUg5vgCPPDnkdpRpi3hBClYHJJIcWN1Ucw+Uxknlci18P1NITGDY1PO4KMRErHu5RaQL9E2OUE8yTr4YblsXUxc7uRe6vEDQH4cy1reZ/U2wmMbj4tLuWF9TjosKQf/AEpFs062plPHsjb5W1tA9u4fnIc1rMpME2I3kkyoxENM4UAGXABHrrF9VVKwNV05WKst3ri0c9uHaccstu6JLfW8Q9SAr33/AN16mlmMFRA8Lg6XUhW80cd1l8CpxNlDBGy7XHj+NvxuT+Prh6SYGh9qef5/Zx4euH6BMsLtW/5f8ueFUMCph/Y1A7uI0Uu7kARqpZm8sq3JwksIeTb6tfUmkLJWbQUKgsY6E6s5FiPabGwj4Xi1zcGtwNVzAnJFHYWta3AcAPIeWIwB4QD2AD2AANsIByN5Nz4J4zDNCkyMNUdA4+Ivqp81sfPDkxMEfd8f2e2yJWLostMxv/pynIL/AEY3uow9TaDA30/7LulvptGoA8OyjP45dfXDuqxRSbtfs19mIQZZ6iotyLiEH/qUaX188J1GBIDcHoXoaRctNSxxHm4S8h8zI12ufIjDHJsBaoMNAFfAB6+ADwOADOAD2AD2AD2AD2ADBwAcna1a4dVXL3r3uCeBHgRgAKJteUggBARbXXz5elvXABoXeaTMFyr8/mfm28sABmLbj5lBVQGPIkn8bW/H4YAN1FtdtQwGlrEc7343tbkNL8+GAD//2Q==">
            <a:hlinkClick r:id="rId6"/>
          </p:cNvPr>
          <p:cNvSpPr>
            <a:spLocks noChangeAspect="1" noChangeArrowheads="1"/>
          </p:cNvSpPr>
          <p:nvPr/>
        </p:nvSpPr>
        <p:spPr bwMode="auto">
          <a:xfrm>
            <a:off x="0" y="-388938"/>
            <a:ext cx="819150" cy="819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4QBgRXhpZgAASUkqAAgAAAACADEBAgAHAAAAJgAAAGmHBAABAAAALgAAAAAAAABQaWNhc2EAAAMAAJAHAAQAAAAwMjIwAqAEAAEAAABWAAAAA6AEAAEAAABWAAAAAAAAAP/bAIQAAwICCw4ICwgNCg0LCggNCA4ICBAIDggKCgoICAgKDggICAgICAgICAoICggICgoICgoKCQsICAsNCggMCAoKCAEDBAQGBQYKBgYKDQ0MDA8PDA8PEA8MDA0MDgwNDQ0NDAwMDQ0NDAwNDAwMDQwMDAwMDAwMDAwMDAwNDAwMDAwM/8AAEQgAVgBWAwERAAIRAQMRAf/EAB0AAAAGAwEAAAAAAAAAAAAAAAIEBgcICQEDBQD/xAA/EAACAQIDBAcDCQcFAQAAAAABAgMEEQASIQUGMUEHCBMiUWGBFDJxI0JScpGSobHBCWJzgoPR8DNDU5PhFf/EABwBAAEEAwEAAAAAAAAAAAAAAAABAgMEBQYHCP/EADARAAIBAwIFAQYGAwAAAAAAAAABAgMEERIhBQYTMUFRFCIycaGxFkJSYYGRFcHh/9oADAMBAAIRAxEAPwC04thsu4knjZCa336QYKaPtJXA+il+83wH6nD2ljJJGMptRprLZEXpV6+hBaOnULa4zaFvVjoP5dcY2reqB0fhPKc6i6laOMkad6+s/XSsS1Q/wD29MYed5rex0y15aoW0cqO7EdL0v1BN+2e/8Q3xAq01FozEuEQlE62xOsFWRm61Di375xYjcz2/YpXnAaNVLUsryPz0b9fWpRgsxEq6Xzd7T63vD0v8DjIU72WcHPeJcn7OVtsTK6LOnykrFAR8sp/2iwN+HuMND8ND5YzMU5xycou7adtU0VFv6jmrgexXaSeQSLhA7vIPAAgulnpMjpKUzNq7aQx395zr91eJPpzxLCGrcY5KC1vyVidOPTnPUVJQMzu5sQLsSTwjRBflyGv24wl7cuL009/kdm5V4DTjH2uthZ332G0ouj+tk7wp3UGenp2Zx2OWoqiOzjkWQLKucEEEIQNCcYbpVJ/Emjqb4laUc05yTxB1NsPKXyDu/wD0MVVLSiqmKZfaZ6UqrFiJqZSzG5VQUsDlNrnwGGytGlsQ2vG6N3U6VHO0VP8Ah9jp7V6BZU21TbFNTGHrEgdagqUjQTxNIAyl7ki2QWYdo7Koyk4l9gnrUdRVpcyQqWlS4jB+42seXh49P9Hc3k6qdUlTUUqSiaSkpfaezFM6SyL2gjMCxd682fgUaRWBsNb4mXDam+GY235rpdOM5rGptd8pYWe/pj6ib291e9oxOydkrtGKVmVZLMPbAci2kEdmuCrBvdbnhnsFWPvZLlPmG1ufdjs2adhbyVdDUKs0UsGo95DHYj50b2ysBzMZbxvpi7QqVaMsT7GucZ4bb39F9NxclvtuWY9WPrCisj9mlYe0xC4fh2yCwzW+mtwGA48eRxnorUtRwapRcJyhLwP6mGZI0/APCgV4dcfpSL7QnQN8ns9ezQcs4t2jW8e1vGP4Y8cT6ulQeSWzpe0V4Un2yvuR66r++8EdXWzzzxQ5oCInlmaEFnkOiNFee9hf5D5Q6apoRq9lXpqpJs9BcbtaqtadC3TePT+Bz67rZ7K9rqjJDVTxGs2fWUUsRVA9RQ00ceWZapo5I6VmS6jK0mVmGWNhHe1Xv4MxH4evtMKkHGKcXTec5Se/9/T7CD211wUmo5aSfZUFR2lRWVEcjzN8i9WWtljSNVLRo2TMXJJ1xjXeJbpZZmbflzoVo1qNaaaioPTjdL12OdvF1vJJZqepOzqEVFJ2OWpNOzyukMbR9jK8kjXjaNiCFUEGxGQi4T/I1F+RE9pyv0YTh1amJ522xv57ZDE3XLqi8jCCOEGimo6ZY5JENOssiye0LK5lkeRWVAilrKo4q17Sw4rPzFIj/B1JRSc5PDz432xv/wABb/8AWrSppauF4JEmq6ehiWUTCQGWjzXnlYrHIvaZs3cDspHG+HviTlTccFOHLvs9SPvZw2+3hvZee31ER0+dLq1KUUcc7vHBTwrNEVZQlQoysQGCqzFbXaPODza+mIby7dSNP9jIcN4c6FSpJ+Wd7oH6V5IJYKtW71LJHm195Cq3BHMEZh642e0lrppHFOZKCt72UvUuS2JtRZIkmX3ZVRl+q6hh+eHPY1hb+8H8IOKgel+R3m2pfV+0rGt5pUsT9mv2YtXK10mibh1Xp3EPmvuRjkOp8OXwOo/CxxzWdPRN4Z61tpQlRjJb9gaviPGS/Ge2JJtdjIOE048jaais6UYL4N/UfGWrv4A9vh2P3Ipt4zk88mJcrLK7xLcKTSf58dPzw6L1YTKc56fuLfo5b5Gdvm9oiL/TjAJHrcemN74dDENzzjzLW695Iuk6uNSW2FQM3EwR39Lj8rYfP42a0tlgcnDRSrLp92b2G36okXjmlmfLyKTO4dfvZx5ArjIU1qjhlTU4T6hFPpF3ONPU9lxikGakl5PCT7ub6cZOUrxxp1/ZOMm0d95W46qtLpyYmlGNebx3On0syj3MmTC5TFUsbGppcKK5AA2AapLyDy8sPjhleUH3XYKWYusSLmllNok4nMfnEfRX3jfkMZO1tupM0njfFoW9J4e/YePZG7YRYaBDmKaOw1zyyaswPMA2F/jrjeIQ6dPB5+uK7r13Iuj6MdlCPZ1LCOEcMIH3Af1xSYjW4p8IIQC64e5havkIH+oc8TW92RUAeMnkkiLG4voHWT6QvYjJprBHOKZFyaJJYTQVCF4r3jYaSwSf8kLcBrxS9m+OJq0I1FhklrdVbWSdIbHejo6qacElPaqUe7Oi99B4TR6PG45m2U8r41q54d+lHWeFc2Y2rPAhJdrxk6G3ipNiD4WNjjByspx8HRbfjVtWjlTNXtWI+jL0LDvqX6kaW2oo4kD1t/7iSFtObxgq1OKW8FmUjs7Fp55vk4IdDxmIyoPPMbXt4DjjK0OHSzujSeJc0RgnGlLI52wdxRSIX1kqZBZ6kixW9u7COKrwueYB8cbRRtYUlnyckvr+rdSy+w4vQ5umWqoSR35nAjFvdTMA8p5DS4Qce9iSrLKwirTppLJb/s+nARVAsFVQB4BQBb0xSBhnCCEXutFs20ue2kgBHhcDKbfZr9bE0GOwQ327SqJM9hcf5r/fE2RmkNQ7ZjKXBsx4DgfR+Y8h6jC6k+47prumNXvhsmFnOeCOT97IA330sT8ThejCQe01afwyEZLuTR3v7KB/Ub++I3aUyxHiFxj4n/bM0exKdD3aaMeBIzn494/piaNtBbogqXdw/wAzY7vR3vDEgzvbTgAt9PJRphHBRCDnPeRnb+3VlluFyoDoDqT5n+3LDdWdgaXZD3dX7d/tK6CMDUstzzCghmt+7YX9MRSZJnCLGAcVyAzgFG26c+j41NEVQfLRXaL96wsU/mHDzAw6LArk3jUh2UggqSGUixBU2KkG1iDoQcT9wGmn3eliVlgk7rNmKPqRe11VyCADawuBa/EYMIa4x8ZCG0N4WBcvTNYAdnYFsxA4ExgqovwJP2YEwUYnPfeeG4UqwutybaBv+PUg5vgCPPDnkdpRpi3hBClYHJJIcWN1Ucw+Uxknlci18P1NITGDY1PO4KMRErHu5RaQL9E2OUE8yTr4YblsXUxc7uRe6vEDQH4cy1reZ/U2wmMbj4tLuWF9TjosKQf/AEpFs062plPHsjb5W1tA9u4fnIc1rMpME2I3kkyoxENM4UAGXABHrrF9VVKwNV05WKst3ri0c9uHaccstu6JLfW8Q9SAr33/AN16mlmMFRA8Lg6XUhW80cd1l8CpxNlDBGy7XHj+NvxuT+Prh6SYGh9qef5/Zx4euH6BMsLtW/5f8ueFUMCph/Y1A7uI0Uu7kARqpZm8sq3JwksIeTb6tfUmkLJWbQUKgsY6E6s5FiPabGwj4Xi1zcGtwNVzAnJFHYWta3AcAPIeWIwB4QD2AD2AANsIByN5Nz4J4zDNCkyMNUdA4+Ivqp81sfPDkxMEfd8f2e2yJWLostMxv/pynIL/AEY3uow9TaDA30/7LulvptGoA8OyjP45dfXDuqxRSbtfs19mIQZZ6iotyLiEH/qUaX188J1GBIDcHoXoaRctNSxxHm4S8h8zI12ufIjDHJsBaoMNAFfAB6+ADwOADOAD2AD2AD2AD2ADBwAcna1a4dVXL3r3uCeBHgRgAKJteUggBARbXXz5elvXABoXeaTMFyr8/mfm28sABmLbj5lBVQGPIkn8bW/H4YAN1FtdtQwGlrEc7343tbkNL8+GAD//2Q==">
            <a:hlinkClick r:id="rId6"/>
          </p:cNvPr>
          <p:cNvSpPr>
            <a:spLocks noChangeAspect="1" noChangeArrowheads="1"/>
          </p:cNvSpPr>
          <p:nvPr/>
        </p:nvSpPr>
        <p:spPr bwMode="auto">
          <a:xfrm>
            <a:off x="152400" y="-236538"/>
            <a:ext cx="819150" cy="819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4QBgRXhpZgAASUkqAAgAAAACADEBAgAHAAAAJgAAAGmHBAABAAAALgAAAAAAAABQaWNhc2EAAAMAAJAHAAQAAAAwMjIwAqAEAAEAAABWAAAAA6AEAAEAAABWAAAAAAAAAP/bAIQAAwICCw4ICwgNCg0LCggNCA4ICBAIDggKCgoICAgKDggICAgICAgICAoICggICgoICgoKCQsICAsNCggMCAoKCAEDBAQGBQYKBgYKDQ0MDA8PDA8PEA8MDA0MDgwNDQ0NDAwMDQ0NDAwNDAwMDQwMDAwMDAwMDAwMDAwNDAwMDAwM/8AAEQgAVgBWAwERAAIRAQMRAf/EAB0AAAAGAwEAAAAAAAAAAAAAAAIEBgcICQEDBQD/xAA/EAACAQIDBAcDCQcFAQAAAAABAgMEEQASIQUGMUEHCBMiUWGBFDJxI0JScpGSobHBCWJzgoPR8DNDU5PhFf/EABwBAAEEAwEAAAAAAAAAAAAAAAABAgMEBQYHCP/EADARAAIBAwIFAQYGAwAAAAAAAAABAgMEERIhBQYTMUFRFCIycaGxFkJSYYGRFcHh/9oADAMBAAIRAxEAPwC04thsu4knjZCa336QYKaPtJXA+il+83wH6nD2ljJJGMptRprLZEXpV6+hBaOnULa4zaFvVjoP5dcY2reqB0fhPKc6i6laOMkad6+s/XSsS1Q/wD29MYed5rex0y15aoW0cqO7EdL0v1BN+2e/8Q3xAq01FozEuEQlE62xOsFWRm61Di375xYjcz2/YpXnAaNVLUsryPz0b9fWpRgsxEq6Xzd7T63vD0v8DjIU72WcHPeJcn7OVtsTK6LOnykrFAR8sp/2iwN+HuMND8ND5YzMU5xycou7adtU0VFv6jmrgexXaSeQSLhA7vIPAAgulnpMjpKUzNq7aQx395zr91eJPpzxLCGrcY5KC1vyVidOPTnPUVJQMzu5sQLsSTwjRBflyGv24wl7cuL009/kdm5V4DTjH2uthZ332G0ouj+tk7wp3UGenp2Zx2OWoqiOzjkWQLKucEEEIQNCcYbpVJ/Emjqb4laUc05yTxB1NsPKXyDu/wD0MVVLSiqmKZfaZ6UqrFiJqZSzG5VQUsDlNrnwGGytGlsQ2vG6N3U6VHO0VP8Ah9jp7V6BZU21TbFNTGHrEgdagqUjQTxNIAyl7ki2QWYdo7Koyk4l9gnrUdRVpcyQqWlS4jB+42seXh49P9Hc3k6qdUlTUUqSiaSkpfaezFM6SyL2gjMCxd682fgUaRWBsNb4mXDam+GY235rpdOM5rGptd8pYWe/pj6ib291e9oxOydkrtGKVmVZLMPbAci2kEdmuCrBvdbnhnsFWPvZLlPmG1ufdjs2adhbyVdDUKs0UsGo95DHYj50b2ysBzMZbxvpi7QqVaMsT7GucZ4bb39F9NxclvtuWY9WPrCisj9mlYe0xC4fh2yCwzW+mtwGA48eRxnorUtRwapRcJyhLwP6mGZI0/APCgV4dcfpSL7QnQN8ns9ezQcs4t2jW8e1vGP4Y8cT6ulQeSWzpe0V4Un2yvuR66r++8EdXWzzzxQ5oCInlmaEFnkOiNFee9hf5D5Q6apoRq9lXpqpJs9BcbtaqtadC3TePT+Bz67rZ7K9rqjJDVTxGs2fWUUsRVA9RQ00ceWZapo5I6VmS6jK0mVmGWNhHe1Xv4MxH4evtMKkHGKcXTec5Se/9/T7CD211wUmo5aSfZUFR2lRWVEcjzN8i9WWtljSNVLRo2TMXJJ1xjXeJbpZZmbflzoVo1qNaaaioPTjdL12OdvF1vJJZqepOzqEVFJ2OWpNOzyukMbR9jK8kjXjaNiCFUEGxGQi4T/I1F+RE9pyv0YTh1amJ522xv57ZDE3XLqi8jCCOEGimo6ZY5JENOssiye0LK5lkeRWVAilrKo4q17Sw4rPzFIj/B1JRSc5PDz432xv/wABb/8AWrSppauF4JEmq6ehiWUTCQGWjzXnlYrHIvaZs3cDspHG+HviTlTccFOHLvs9SPvZw2+3hvZee31ER0+dLq1KUUcc7vHBTwrNEVZQlQoysQGCqzFbXaPODza+mIby7dSNP9jIcN4c6FSpJ+Wd7oH6V5IJYKtW71LJHm195Cq3BHMEZh642e0lrppHFOZKCt72UvUuS2JtRZIkmX3ZVRl+q6hh+eHPY1hb+8H8IOKgel+R3m2pfV+0rGt5pUsT9mv2YtXK10mibh1Xp3EPmvuRjkOp8OXwOo/CxxzWdPRN4Z61tpQlRjJb9gaviPGS/Ge2JJtdjIOE048jaais6UYL4N/UfGWrv4A9vh2P3Ipt4zk88mJcrLK7xLcKTSf58dPzw6L1YTKc56fuLfo5b5Gdvm9oiL/TjAJHrcemN74dDENzzjzLW695Iuk6uNSW2FQM3EwR39Lj8rYfP42a0tlgcnDRSrLp92b2G36okXjmlmfLyKTO4dfvZx5ArjIU1qjhlTU4T6hFPpF3ONPU9lxikGakl5PCT7ub6cZOUrxxp1/ZOMm0d95W46qtLpyYmlGNebx3On0syj3MmTC5TFUsbGppcKK5AA2AapLyDy8sPjhleUH3XYKWYusSLmllNok4nMfnEfRX3jfkMZO1tupM0njfFoW9J4e/YePZG7YRYaBDmKaOw1zyyaswPMA2F/jrjeIQ6dPB5+uK7r13Iuj6MdlCPZ1LCOEcMIH3Af1xSYjW4p8IIQC64e5havkIH+oc8TW92RUAeMnkkiLG4voHWT6QvYjJprBHOKZFyaJJYTQVCF4r3jYaSwSf8kLcBrxS9m+OJq0I1FhklrdVbWSdIbHejo6qacElPaqUe7Oi99B4TR6PG45m2U8r41q54d+lHWeFc2Y2rPAhJdrxk6G3ipNiD4WNjjByspx8HRbfjVtWjlTNXtWI+jL0LDvqX6kaW2oo4kD1t/7iSFtObxgq1OKW8FmUjs7Fp55vk4IdDxmIyoPPMbXt4DjjK0OHSzujSeJc0RgnGlLI52wdxRSIX1kqZBZ6kixW9u7COKrwueYB8cbRRtYUlnyckvr+rdSy+w4vQ5umWqoSR35nAjFvdTMA8p5DS4Qce9iSrLKwirTppLJb/s+nARVAsFVQB4BQBb0xSBhnCCEXutFs20ue2kgBHhcDKbfZr9bE0GOwQ327SqJM9hcf5r/fE2RmkNQ7ZjKXBsx4DgfR+Y8h6jC6k+47prumNXvhsmFnOeCOT97IA330sT8ThejCQe01afwyEZLuTR3v7KB/Ub++I3aUyxHiFxj4n/bM0exKdD3aaMeBIzn494/piaNtBbogqXdw/wAzY7vR3vDEgzvbTgAt9PJRphHBRCDnPeRnb+3VlluFyoDoDqT5n+3LDdWdgaXZD3dX7d/tK6CMDUstzzCghmt+7YX9MRSZJnCLGAcVyAzgFG26c+j41NEVQfLRXaL96wsU/mHDzAw6LArk3jUh2UggqSGUixBU2KkG1iDoQcT9wGmn3eliVlgk7rNmKPqRe11VyCADawuBa/EYMIa4x8ZCG0N4WBcvTNYAdnYFsxA4ExgqovwJP2YEwUYnPfeeG4UqwutybaBv+PUg5vgCPPDnkdpRpi3hBClYHJJIcWN1Ucw+Uxknlci18P1NITGDY1PO4KMRErHu5RaQL9E2OUE8yTr4YblsXUxc7uRe6vEDQH4cy1reZ/U2wmMbj4tLuWF9TjosKQf/AEpFs062plPHsjb5W1tA9u4fnIc1rMpME2I3kkyoxENM4UAGXABHrrF9VVKwNV05WKst3ri0c9uHaccstu6JLfW8Q9SAr33/AN16mlmMFRA8Lg6XUhW80cd1l8CpxNlDBGy7XHj+NvxuT+Prh6SYGh9qef5/Zx4euH6BMsLtW/5f8ueFUMCph/Y1A7uI0Uu7kARqpZm8sq3JwksIeTb6tfUmkLJWbQUKgsY6E6s5FiPabGwj4Xi1zcGtwNVzAnJFHYWta3AcAPIeWIwB4QD2AD2AANsIByN5Nz4J4zDNCkyMNUdA4+Ivqp81sfPDkxMEfd8f2e2yJWLostMxv/pynIL/AEY3uow9TaDA30/7LulvptGoA8OyjP45dfXDuqxRSbtfs19mIQZZ6iotyLiEH/qUaX188J1GBIDcHoXoaRctNSxxHm4S8h8zI12ufIjDHJsBaoMNAFfAB6+ADwOADOAD2AD2AD2AD2ADBwAcna1a4dVXL3r3uCeBHgRgAKJteUggBARbXXz5elvXABoXeaTMFyr8/mfm28sABmLbj5lBVQGPIkn8bW/H4YAN1FtdtQwGlrEc7343tbkNL8+GAD//2Q==">
            <a:hlinkClick r:id="rId6"/>
          </p:cNvPr>
          <p:cNvSpPr>
            <a:spLocks noChangeAspect="1" noChangeArrowheads="1"/>
          </p:cNvSpPr>
          <p:nvPr/>
        </p:nvSpPr>
        <p:spPr bwMode="auto">
          <a:xfrm>
            <a:off x="304800" y="-84138"/>
            <a:ext cx="819150" cy="819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198120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75719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LIE…in a good way</a:t>
            </a:r>
            <a:endParaRPr lang="en-US" sz="5400" dirty="0"/>
          </a:p>
        </p:txBody>
      </p:sp>
      <p:sp>
        <p:nvSpPr>
          <p:cNvPr id="3" name="Content Placeholder 2"/>
          <p:cNvSpPr>
            <a:spLocks noGrp="1"/>
          </p:cNvSpPr>
          <p:nvPr>
            <p:ph idx="1"/>
          </p:nvPr>
        </p:nvSpPr>
        <p:spPr>
          <a:xfrm>
            <a:off x="457200" y="1600200"/>
            <a:ext cx="8229600" cy="2547937"/>
          </a:xfrm>
        </p:spPr>
        <p:txBody>
          <a:bodyPr>
            <a:normAutofit/>
          </a:bodyPr>
          <a:lstStyle/>
          <a:p>
            <a:r>
              <a:rPr lang="en-US" dirty="0" smtClean="0"/>
              <a:t>Uploading video files to FB</a:t>
            </a:r>
          </a:p>
          <a:p>
            <a:pPr lvl="1"/>
            <a:r>
              <a:rPr lang="en-US" dirty="0" smtClean="0"/>
              <a:t>Block users w/status indicator</a:t>
            </a:r>
            <a:endParaRPr lang="en-US" dirty="0"/>
          </a:p>
          <a:p>
            <a:pPr lvl="1"/>
            <a:r>
              <a:rPr lang="en-US" dirty="0" smtClean="0"/>
              <a:t>Upload and conversion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600200"/>
            <a:ext cx="2697292" cy="2348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4800600" y="4572000"/>
            <a:ext cx="4191000" cy="20907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Stack Overflow </a:t>
            </a:r>
          </a:p>
          <a:p>
            <a:pPr lvl="1"/>
            <a:r>
              <a:rPr lang="en-US" dirty="0" smtClean="0"/>
              <a:t>My post is cached</a:t>
            </a:r>
          </a:p>
          <a:p>
            <a:pPr lvl="1"/>
            <a:r>
              <a:rPr lang="en-US" dirty="0" smtClean="0"/>
              <a:t>Delay for others</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85352"/>
            <a:ext cx="4105275" cy="2777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9205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Badges and Notifications</a:t>
            </a:r>
            <a:endParaRPr lang="en-US" dirty="0"/>
          </a:p>
        </p:txBody>
      </p:sp>
      <p:sp>
        <p:nvSpPr>
          <p:cNvPr id="3" name="Content Placeholder 2"/>
          <p:cNvSpPr>
            <a:spLocks noGrp="1"/>
          </p:cNvSpPr>
          <p:nvPr>
            <p:ph idx="1"/>
          </p:nvPr>
        </p:nvSpPr>
        <p:spPr/>
        <p:txBody>
          <a:bodyPr>
            <a:normAutofit/>
          </a:bodyPr>
          <a:lstStyle/>
          <a:p>
            <a:endParaRPr lang="en-US" dirty="0"/>
          </a:p>
          <a:p>
            <a:endParaRPr lang="en-US" dirty="0"/>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19200"/>
            <a:ext cx="3505200" cy="52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896837"/>
            <a:ext cx="3273126" cy="1961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677" y="4038600"/>
            <a:ext cx="3657599" cy="1791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2734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Confirmations</a:t>
            </a:r>
            <a:endParaRPr lang="en-US" dirty="0"/>
          </a:p>
        </p:txBody>
      </p:sp>
      <p:sp>
        <p:nvSpPr>
          <p:cNvPr id="3" name="Content Placeholder 2"/>
          <p:cNvSpPr>
            <a:spLocks noGrp="1"/>
          </p:cNvSpPr>
          <p:nvPr>
            <p:ph idx="1"/>
          </p:nvPr>
        </p:nvSpPr>
        <p:spPr/>
        <p:txBody>
          <a:bodyPr>
            <a:normAutofit/>
          </a:bodyPr>
          <a:lstStyle/>
          <a:p>
            <a:r>
              <a:rPr lang="en-US" dirty="0" smtClean="0"/>
              <a:t>Amazon </a:t>
            </a:r>
            <a:r>
              <a:rPr lang="en-US" dirty="0"/>
              <a:t>tells you your order was taken, but doesn’t </a:t>
            </a:r>
            <a:r>
              <a:rPr lang="en-US" dirty="0" smtClean="0"/>
              <a:t>mean you own it yet…</a:t>
            </a:r>
            <a:endParaRPr lang="en-US" dirty="0"/>
          </a:p>
          <a:p>
            <a:pPr lvl="1"/>
            <a:r>
              <a:rPr lang="en-US" dirty="0"/>
              <a:t>They recheck inventory </a:t>
            </a:r>
          </a:p>
          <a:p>
            <a:pPr lvl="1"/>
            <a:r>
              <a:rPr lang="en-US" dirty="0"/>
              <a:t>Send email </a:t>
            </a:r>
            <a:r>
              <a:rPr lang="en-US" dirty="0" smtClean="0"/>
              <a:t>confirmation</a:t>
            </a:r>
          </a:p>
          <a:p>
            <a:r>
              <a:rPr lang="en-US" dirty="0" smtClean="0"/>
              <a:t>Credit </a:t>
            </a:r>
            <a:r>
              <a:rPr lang="en-US" dirty="0" smtClean="0"/>
              <a:t>card/Cell </a:t>
            </a:r>
            <a:r>
              <a:rPr lang="en-US" dirty="0" smtClean="0"/>
              <a:t>bills</a:t>
            </a:r>
          </a:p>
          <a:p>
            <a:pPr lvl="1"/>
            <a:r>
              <a:rPr lang="en-US" dirty="0" smtClean="0"/>
              <a:t>Post next business day</a:t>
            </a:r>
          </a:p>
          <a:p>
            <a:r>
              <a:rPr lang="en-US" dirty="0" smtClean="0"/>
              <a:t>Airline reservations</a:t>
            </a:r>
          </a:p>
          <a:p>
            <a:pPr lvl="1"/>
            <a:r>
              <a:rPr lang="en-US" dirty="0" smtClean="0"/>
              <a:t>Some will even tell you how many seats left </a:t>
            </a:r>
            <a:endParaRPr lang="en-US" dirty="0"/>
          </a:p>
          <a:p>
            <a:endParaRPr lang="en-US" dirty="0"/>
          </a:p>
        </p:txBody>
      </p:sp>
    </p:spTree>
    <p:extLst>
      <p:ext uri="{BB962C8B-B14F-4D97-AF65-F5344CB8AC3E}">
        <p14:creationId xmlns:p14="http://schemas.microsoft.com/office/powerpoint/2010/main" val="26736022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Polling</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81200"/>
            <a:ext cx="2426105" cy="4118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8384" y="531322"/>
            <a:ext cx="3695700" cy="683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4860" y="1981200"/>
            <a:ext cx="2726954" cy="4119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96919" y="1981200"/>
            <a:ext cx="2800362" cy="4138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96918" y="1981200"/>
            <a:ext cx="2724895" cy="4130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96919" y="1954683"/>
            <a:ext cx="2800362" cy="4145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93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What happens when demands on data tier grow?</a:t>
            </a:r>
            <a:endParaRPr lang="en-US" b="1" dirty="0" smtClean="0"/>
          </a:p>
          <a:p>
            <a:endParaRPr lang="en-US" b="1" dirty="0" smtClean="0"/>
          </a:p>
          <a:p>
            <a:endParaRPr lang="en-US" b="1" dirty="0" smtClean="0"/>
          </a:p>
          <a:p>
            <a:r>
              <a:rPr lang="en-US" dirty="0" smtClean="0"/>
              <a:t>The Database </a:t>
            </a:r>
            <a:r>
              <a:rPr lang="en-US" dirty="0" err="1" smtClean="0"/>
              <a:t>Sharding</a:t>
            </a:r>
            <a:r>
              <a:rPr lang="en-US" dirty="0" smtClean="0"/>
              <a:t> Pattern a little about reliability – a lot about scale and performance</a:t>
            </a:r>
          </a:p>
        </p:txBody>
      </p:sp>
    </p:spTree>
    <p:extLst>
      <p:ext uri="{BB962C8B-B14F-4D97-AF65-F5344CB8AC3E}">
        <p14:creationId xmlns:p14="http://schemas.microsoft.com/office/powerpoint/2010/main" val="20920797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fontScale="92500" lnSpcReduction="100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 (can use lookup)</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dirty="0" smtClean="0"/>
              <a:t>How to query / join / transact </a:t>
            </a:r>
            <a:r>
              <a:rPr lang="en-US" b="1" dirty="0" smtClean="0"/>
              <a:t>across</a:t>
            </a:r>
            <a:r>
              <a:rPr lang="en-US" dirty="0" smtClean="0"/>
              <a:t> shards</a:t>
            </a:r>
          </a:p>
          <a:p>
            <a:r>
              <a:rPr lang="en-US" sz="3200" dirty="0" smtClean="0"/>
              <a:t>Cache coherence, connection pool management</a:t>
            </a:r>
          </a:p>
          <a:p>
            <a:pPr lvl="1"/>
            <a:r>
              <a:rPr lang="en-US" dirty="0" smtClean="0"/>
              <a:t>Roll-your-own challenge</a:t>
            </a:r>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Transparent Data Encryption (TDE)</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C00000"/>
                </a:solidFill>
              </a:rPr>
              <a:t>Busy Signal Pattern</a:t>
            </a:r>
          </a:p>
          <a:p>
            <a:pPr marL="0" indent="0">
              <a:buFont typeface="Arial" pitchFamily="34" charset="0"/>
              <a:buNone/>
            </a:pPr>
            <a:r>
              <a:rPr lang="en-US" sz="9600" b="1" dirty="0" smtClean="0"/>
              <a:t>Extra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
                                            <p:txEl>
                                              <p:pRg st="6" end="6"/>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nodePh="1">
                                  <p:stCondLst>
                                    <p:cond delay="0"/>
                                  </p:stCondLst>
                                  <p:endCondLst>
                                    <p:cond evt="begin" delay="0">
                                      <p:tn val="50"/>
                                    </p:cond>
                                  </p:endCondLst>
                                  <p:childTnLst>
                                    <p:set>
                                      <p:cBhvr>
                                        <p:cTn id="5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5"/>
            <a:ext cx="8229600" cy="5178239"/>
          </a:xfrm>
        </p:spPr>
        <p:txBody>
          <a:bodyPr>
            <a:normAutofit fontScale="77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sz="4100" b="1" dirty="0" smtClean="0">
                <a:solidFill>
                  <a:srgbClr val="FF0000"/>
                </a:solidFill>
              </a:rPr>
              <a:t>No MERGE (yet); SPLIT only</a:t>
            </a:r>
          </a:p>
          <a:p>
            <a:r>
              <a:rPr lang="en-US" sz="4100" b="1" dirty="0" smtClean="0">
                <a:solidFill>
                  <a:schemeClr val="tx2"/>
                </a:solidFill>
              </a:rPr>
              <a:t>Bonus feature </a:t>
            </a:r>
            <a:r>
              <a:rPr lang="en-US" sz="4100" b="1" smtClean="0">
                <a:solidFill>
                  <a:schemeClr val="tx2"/>
                </a:solidFill>
              </a:rPr>
              <a:t>for Multitenant </a:t>
            </a:r>
            <a:r>
              <a:rPr lang="en-US" sz="4100" b="1" dirty="0" smtClean="0">
                <a:solidFill>
                  <a:schemeClr val="tx2"/>
                </a:solidFill>
              </a:rPr>
              <a:t>Applications</a:t>
            </a:r>
            <a:br>
              <a:rPr lang="en-US" sz="4100" b="1" dirty="0" smtClean="0">
                <a:solidFill>
                  <a:schemeClr val="tx2"/>
                </a:solidFill>
              </a:rPr>
            </a:br>
            <a:r>
              <a:rPr lang="en-US" dirty="0" smtClean="0">
                <a:solidFill>
                  <a:schemeClr val="tx2"/>
                </a:solidFill>
              </a:rPr>
              <a:t>USE </a:t>
            </a:r>
            <a:r>
              <a:rPr lang="en-US" dirty="0">
                <a:solidFill>
                  <a:schemeClr val="tx2"/>
                </a:solidFill>
              </a:rPr>
              <a:t>FEDERATION </a:t>
            </a:r>
            <a:r>
              <a:rPr lang="en-US" dirty="0" err="1" smtClean="0">
                <a:solidFill>
                  <a:schemeClr val="tx2"/>
                </a:solidFill>
              </a:rPr>
              <a:t>myfed</a:t>
            </a:r>
            <a:r>
              <a:rPr lang="en-US" dirty="0" smtClean="0">
                <a:solidFill>
                  <a:schemeClr val="tx2"/>
                </a:solidFill>
              </a:rPr>
              <a:t> (</a:t>
            </a:r>
            <a:r>
              <a:rPr lang="en-US" dirty="0" err="1" smtClean="0">
                <a:solidFill>
                  <a:schemeClr val="tx2"/>
                </a:solidFill>
              </a:rPr>
              <a:t>myfedkey</a:t>
            </a:r>
            <a:r>
              <a:rPr lang="en-US" dirty="0" smtClean="0">
                <a:solidFill>
                  <a:schemeClr val="tx2"/>
                </a:solidFill>
              </a:rPr>
              <a:t> </a:t>
            </a:r>
            <a:r>
              <a:rPr lang="en-US" dirty="0">
                <a:solidFill>
                  <a:schemeClr val="tx2"/>
                </a:solidFill>
              </a:rPr>
              <a:t>= </a:t>
            </a:r>
            <a:r>
              <a:rPr lang="en-US" dirty="0" smtClean="0">
                <a:solidFill>
                  <a:schemeClr val="tx2"/>
                </a:solidFill>
              </a:rPr>
              <a:t>911) WITH FILTERING=ON </a:t>
            </a:r>
            <a:r>
              <a:rPr lang="en-US" dirty="0">
                <a:solidFill>
                  <a:schemeClr val="tx2"/>
                </a:solidFill>
              </a:rPr>
              <a:t>RESET</a:t>
            </a:r>
            <a:endParaRPr lang="en-US" b="1" dirty="0" smtClean="0">
              <a:solidFill>
                <a:schemeClr val="tx2"/>
              </a:solidFill>
            </a:endParaRPr>
          </a:p>
          <a:p>
            <a:endParaRPr lang="en-US" sz="1800"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t>
            </a:r>
            <a:r>
              <a:rPr lang="en-US" sz="3200" b="1" i="1" dirty="0" smtClean="0">
                <a:solidFill>
                  <a:srgbClr val="FF0000"/>
                </a:solidFill>
              </a:rPr>
              <a:t>application</a:t>
            </a:r>
            <a:r>
              <a:rPr lang="en-US" sz="3200" b="1" i="1" dirty="0" smtClean="0"/>
              <a:t> layer. </a:t>
            </a:r>
          </a:p>
          <a:p>
            <a:pPr marL="400050" lvl="1" indent="0">
              <a:buNone/>
            </a:pPr>
            <a:r>
              <a:rPr lang="en-US" sz="3200" dirty="0" smtClean="0"/>
              <a:t>WASD Federations makes this unnecessary.</a:t>
            </a:r>
          </a:p>
          <a:p>
            <a:pPr marL="400050" lvl="1" indent="0">
              <a:buNone/>
            </a:pPr>
            <a:endParaRPr lang="en-US" sz="3200" dirty="0" smtClean="0"/>
          </a:p>
          <a:p>
            <a:endParaRPr lang="en-US"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5954"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Busy Signal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4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648508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Auto-Scaling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5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652889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in conclusion</a:t>
            </a:r>
            <a:endParaRPr lang="en-US" sz="2800" dirty="0">
              <a:effectLst>
                <a:outerShdw blurRad="38100" dist="38100" dir="2700000" algn="tl">
                  <a:srgbClr val="000000">
                    <a:alpha val="43137"/>
                  </a:srgbClr>
                </a:outerShdw>
              </a:effectLst>
            </a:endParaRP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In Conclusion</a:t>
            </a:r>
            <a:endParaRPr lang="en-US" dirty="0"/>
          </a:p>
        </p:txBody>
      </p:sp>
    </p:spTree>
    <p:extLst>
      <p:ext uri="{BB962C8B-B14F-4D97-AF65-F5344CB8AC3E}">
        <p14:creationId xmlns:p14="http://schemas.microsoft.com/office/powerpoint/2010/main" val="27451118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65215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Information</a:t>
            </a:r>
            <a:endParaRPr lang="en-US" dirty="0"/>
          </a:p>
        </p:txBody>
      </p:sp>
      <p:sp>
        <p:nvSpPr>
          <p:cNvPr id="3" name="Content Placeholder 2"/>
          <p:cNvSpPr>
            <a:spLocks noGrp="1"/>
          </p:cNvSpPr>
          <p:nvPr>
            <p:ph idx="1"/>
          </p:nvPr>
        </p:nvSpPr>
        <p:spPr>
          <a:xfrm>
            <a:off x="0" y="1600206"/>
            <a:ext cx="9144000" cy="4525963"/>
          </a:xfrm>
        </p:spPr>
        <p:txBody>
          <a:bodyPr>
            <a:noAutofit/>
          </a:bodyPr>
          <a:lstStyle/>
          <a:p>
            <a:pPr marL="0" indent="0">
              <a:buNone/>
            </a:pPr>
            <a:r>
              <a:rPr lang="en-US" b="1" dirty="0" smtClean="0"/>
              <a:t>Windows Azure</a:t>
            </a:r>
          </a:p>
          <a:p>
            <a:pPr marL="0" indent="0">
              <a:buNone/>
            </a:pPr>
            <a:r>
              <a:rPr lang="en-US" dirty="0" smtClean="0">
                <a:hlinkClick r:id="rId2"/>
              </a:rPr>
              <a:t>http://windowsazure.com/</a:t>
            </a:r>
            <a:r>
              <a:rPr lang="en-US" dirty="0" smtClean="0"/>
              <a:t>       </a:t>
            </a:r>
          </a:p>
          <a:p>
            <a:pPr marL="0" indent="0">
              <a:buNone/>
            </a:pPr>
            <a:endParaRPr lang="en-US" b="1" dirty="0" smtClean="0"/>
          </a:p>
          <a:p>
            <a:pPr marL="0" indent="0">
              <a:buNone/>
            </a:pPr>
            <a:r>
              <a:rPr lang="en-US" b="1" dirty="0" smtClean="0"/>
              <a:t>Boston Azure User Group</a:t>
            </a:r>
          </a:p>
          <a:p>
            <a:pPr marL="0" indent="0">
              <a:buNone/>
            </a:pPr>
            <a:r>
              <a:rPr lang="en-US" dirty="0">
                <a:hlinkClick r:id="rId3"/>
              </a:rPr>
              <a:t>http</a:t>
            </a:r>
            <a:r>
              <a:rPr lang="en-US" dirty="0" smtClean="0">
                <a:hlinkClick r:id="rId3"/>
              </a:rPr>
              <a:t>://bostonazure.org/</a:t>
            </a:r>
            <a:r>
              <a:rPr lang="en-US" dirty="0" smtClean="0"/>
              <a:t> </a:t>
            </a:r>
            <a:endParaRPr lang="en-US" dirty="0"/>
          </a:p>
          <a:p>
            <a:pPr marL="0" indent="0">
              <a:buNone/>
            </a:pPr>
            <a:endParaRPr lang="en-US" b="1" dirty="0" smtClean="0"/>
          </a:p>
          <a:p>
            <a:pPr marL="0" indent="0">
              <a:buNone/>
            </a:pPr>
            <a:r>
              <a:rPr lang="en-US" b="1" dirty="0" smtClean="0"/>
              <a:t>Cloud Architecture Patterns</a:t>
            </a:r>
          </a:p>
          <a:p>
            <a:pPr marL="0" indent="0">
              <a:buNone/>
            </a:pPr>
            <a:r>
              <a:rPr lang="en-US" dirty="0">
                <a:hlinkClick r:id="rId4"/>
              </a:rPr>
              <a:t>http</a:t>
            </a:r>
            <a:r>
              <a:rPr lang="en-US" dirty="0" smtClean="0">
                <a:hlinkClick r:id="rId4"/>
              </a:rPr>
              <a:t>://cloud</a:t>
            </a:r>
            <a:r>
              <a:rPr lang="en-US" b="1" dirty="0" smtClean="0">
                <a:hlinkClick r:id="rId4"/>
              </a:rPr>
              <a:t>architecture</a:t>
            </a:r>
            <a:r>
              <a:rPr lang="en-US" dirty="0" smtClean="0">
                <a:hlinkClick r:id="rId4"/>
              </a:rPr>
              <a:t>patterns.com/</a:t>
            </a:r>
            <a:r>
              <a:rPr lang="en-US" dirty="0" smtClean="0"/>
              <a:t> </a:t>
            </a:r>
            <a:endParaRPr lang="en-US" dirty="0"/>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3465" y="1297535"/>
            <a:ext cx="1911944" cy="15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801" y="4671549"/>
            <a:ext cx="1657791" cy="2177232"/>
          </a:xfrm>
          <a:prstGeom prst="rect">
            <a:avLst/>
          </a:prstGeom>
        </p:spPr>
      </p:pic>
      <p:pic>
        <p:nvPicPr>
          <p:cNvPr id="6"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8970" y="3124505"/>
            <a:ext cx="2361743" cy="1163068"/>
          </a:xfrm>
          <a:prstGeom prst="rect">
            <a:avLst/>
          </a:prstGeom>
        </p:spPr>
      </p:pic>
    </p:spTree>
    <p:extLst>
      <p:ext uri="{BB962C8B-B14F-4D97-AF65-F5344CB8AC3E}">
        <p14:creationId xmlns:p14="http://schemas.microsoft.com/office/powerpoint/2010/main" val="169029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485" y="2256740"/>
            <a:ext cx="3044950" cy="3999034"/>
          </a:xfrm>
          <a:prstGeom prst="rect">
            <a:avLst/>
          </a:prstGeom>
        </p:spPr>
      </p:pic>
      <p:sp>
        <p:nvSpPr>
          <p:cNvPr id="4" name="Rectangle 3"/>
          <p:cNvSpPr/>
          <p:nvPr/>
        </p:nvSpPr>
        <p:spPr>
          <a:xfrm>
            <a:off x="309070" y="6193670"/>
            <a:ext cx="6698890" cy="584775"/>
          </a:xfrm>
          <a:prstGeom prst="rect">
            <a:avLst/>
          </a:prstGeom>
        </p:spPr>
        <p:txBody>
          <a:bodyPr wrap="square">
            <a:spAutoFit/>
          </a:bodyPr>
          <a:lstStyle/>
          <a:p>
            <a:r>
              <a:rPr lang="en-US" sz="3200" dirty="0">
                <a:hlinkClick r:id="rId3"/>
              </a:rPr>
              <a:t>http://cloud</a:t>
            </a:r>
            <a:r>
              <a:rPr lang="en-US" sz="3200" b="1" dirty="0">
                <a:hlinkClick r:id="rId3"/>
              </a:rPr>
              <a:t>architecture</a:t>
            </a:r>
            <a:r>
              <a:rPr lang="en-US" sz="3200" dirty="0">
                <a:hlinkClick r:id="rId3"/>
              </a:rPr>
              <a:t>patterns.com/</a:t>
            </a:r>
            <a:r>
              <a:rPr lang="en-US" sz="3200" dirty="0"/>
              <a:t> </a:t>
            </a:r>
          </a:p>
        </p:txBody>
      </p:sp>
    </p:spTree>
    <p:extLst>
      <p:ext uri="{BB962C8B-B14F-4D97-AF65-F5344CB8AC3E}">
        <p14:creationId xmlns:p14="http://schemas.microsoft.com/office/powerpoint/2010/main" val="3029831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485" y="2222450"/>
            <a:ext cx="3044950" cy="3999034"/>
          </a:xfrm>
          <a:prstGeom prst="rect">
            <a:avLst/>
          </a:prstGeom>
        </p:spPr>
      </p:pic>
    </p:spTree>
    <p:extLst>
      <p:ext uri="{BB962C8B-B14F-4D97-AF65-F5344CB8AC3E}">
        <p14:creationId xmlns:p14="http://schemas.microsoft.com/office/powerpoint/2010/main" val="476436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549" y="5054636"/>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80210"/>
            <a:ext cx="8229600" cy="4184750"/>
          </a:xfrm>
        </p:spPr>
        <p:txBody>
          <a:bodyPr rtlCol="0">
            <a:normAutofit/>
          </a:bodyPr>
          <a:lstStyle/>
          <a:p>
            <a:pPr eaLnBrk="1" fontAlgn="auto" hangingPunct="1">
              <a:spcAft>
                <a:spcPts val="0"/>
              </a:spcAft>
              <a:buFont typeface="Arial" pitchFamily="34" charset="0"/>
              <a:buChar char="•"/>
              <a:defRPr/>
            </a:pPr>
            <a:r>
              <a:rPr lang="en-US" b="1" dirty="0" smtClean="0"/>
              <a:t>Boston Azure</a:t>
            </a:r>
            <a:r>
              <a:rPr lang="en-US" dirty="0" smtClean="0"/>
              <a:t> Cloud User Group</a:t>
            </a:r>
          </a:p>
          <a:p>
            <a:pPr lvl="1">
              <a:buFont typeface="Arial" pitchFamily="34" charset="0"/>
              <a:buChar char="•"/>
              <a:defRPr/>
            </a:pPr>
            <a:r>
              <a:rPr lang="en-US" dirty="0" smtClean="0"/>
              <a:t>Focused on Microsoft’s Public Cloud Platform</a:t>
            </a:r>
          </a:p>
          <a:p>
            <a:pPr lvl="1">
              <a:buFont typeface="Arial" pitchFamily="34" charset="0"/>
              <a:buChar char="•"/>
              <a:defRPr/>
            </a:pPr>
            <a:r>
              <a:rPr lang="en-US" dirty="0" smtClean="0"/>
              <a:t>Roles: Architect, </a:t>
            </a:r>
            <a:r>
              <a:rPr lang="en-US" dirty="0" err="1" smtClean="0"/>
              <a:t>Dev</a:t>
            </a:r>
            <a:r>
              <a:rPr lang="en-US" dirty="0" smtClean="0"/>
              <a:t>, IT Pro, </a:t>
            </a:r>
            <a:r>
              <a:rPr lang="en-US" dirty="0" err="1" smtClean="0"/>
              <a:t>DevOps</a:t>
            </a:r>
            <a:r>
              <a:rPr lang="en-US" dirty="0" smtClean="0"/>
              <a:t> (“</a:t>
            </a:r>
            <a:r>
              <a:rPr lang="en-US" dirty="0" err="1" smtClean="0"/>
              <a:t>WazOps</a:t>
            </a:r>
            <a:r>
              <a:rPr lang="en-US" dirty="0" smtClean="0"/>
              <a:t>”)</a:t>
            </a:r>
          </a:p>
          <a:p>
            <a:pPr lvl="1">
              <a:buFont typeface="Arial" pitchFamily="34" charset="0"/>
              <a:buChar char="•"/>
              <a:defRPr/>
            </a:pPr>
            <a:r>
              <a:rPr lang="en-US" dirty="0" smtClean="0"/>
              <a:t>Talks, Demos, Tools, Hands-on, special events, …</a:t>
            </a:r>
          </a:p>
          <a:p>
            <a:pPr eaLnBrk="1" fontAlgn="auto" hangingPunct="1">
              <a:spcAft>
                <a:spcPts val="0"/>
              </a:spcAft>
              <a:buFont typeface="Arial" pitchFamily="34" charset="0"/>
              <a:buChar char="•"/>
              <a:defRPr/>
            </a:pPr>
            <a:r>
              <a:rPr lang="en-US" dirty="0" smtClean="0"/>
              <a:t>Monthly, 6:00-8:30 PM in Boston area (free)</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a:t>
            </a:r>
            <a:r>
              <a:rPr lang="en-US" b="1" dirty="0" err="1" smtClean="0">
                <a:solidFill>
                  <a:srgbClr val="002060"/>
                </a:solidFill>
              </a:rPr>
              <a:t>bostonazure</a:t>
            </a:r>
            <a:r>
              <a:rPr lang="en-US" b="1" dirty="0" smtClean="0">
                <a:solidFill>
                  <a:srgbClr val="002060"/>
                </a:solidFill>
              </a:rPr>
              <a:t> </a:t>
            </a:r>
          </a:p>
          <a:p>
            <a:pPr>
              <a:defRPr/>
            </a:pPr>
            <a:r>
              <a:rPr lang="en-US" dirty="0" smtClean="0"/>
              <a:t>More info or to join our Meetup.com group: </a:t>
            </a:r>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762" y="-856790"/>
            <a:ext cx="5332476" cy="2626041"/>
          </a:xfrm>
          <a:prstGeom prst="rect">
            <a:avLst/>
          </a:prstGeom>
        </p:spPr>
      </p:pic>
      <p:sp>
        <p:nvSpPr>
          <p:cNvPr id="6" name="Content Placeholder 2"/>
          <p:cNvSpPr txBox="1">
            <a:spLocks/>
          </p:cNvSpPr>
          <p:nvPr/>
        </p:nvSpPr>
        <p:spPr>
          <a:xfrm>
            <a:off x="464658" y="6169455"/>
            <a:ext cx="8229600" cy="7295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4400" b="1" dirty="0" smtClean="0">
                <a:solidFill>
                  <a:srgbClr val="002060"/>
                </a:solidFill>
              </a:rPr>
              <a:t>http://www.bostonazure.org</a:t>
            </a:r>
          </a:p>
          <a:p>
            <a:pPr>
              <a:defRPr/>
            </a:pPr>
            <a:endParaRPr lang="en-US" sz="1200" b="1" dirty="0" smtClean="0">
              <a:solidFill>
                <a:srgbClr val="002060"/>
              </a:solidFill>
            </a:endParaRPr>
          </a:p>
        </p:txBody>
      </p:sp>
    </p:spTree>
    <p:extLst>
      <p:ext uri="{BB962C8B-B14F-4D97-AF65-F5344CB8AC3E}">
        <p14:creationId xmlns:p14="http://schemas.microsoft.com/office/powerpoint/2010/main" val="1763942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4050"/>
            <a:ext cx="6400800" cy="6245350"/>
          </a:xfrm>
        </p:spPr>
        <p:txBody>
          <a:bodyPr anchor="ctr"/>
          <a:lstStyle/>
          <a:p>
            <a:r>
              <a:rPr lang="en-US" b="1" dirty="0" smtClean="0"/>
              <a:t>Joan Wortman</a:t>
            </a:r>
          </a:p>
          <a:p>
            <a:r>
              <a:rPr lang="en-US" b="1" dirty="0" smtClean="0"/>
              <a:t>User Experience Specialist</a:t>
            </a:r>
          </a:p>
          <a:p>
            <a:r>
              <a:rPr lang="en-US" b="1" dirty="0" smtClean="0"/>
              <a:t>17 years experience</a:t>
            </a:r>
          </a:p>
          <a:p>
            <a:r>
              <a:rPr lang="en-US" b="1" dirty="0" smtClean="0"/>
              <a:t>Joan.Wortman@gmail.com</a:t>
            </a:r>
            <a:endParaRPr lang="en-US" b="1" dirty="0"/>
          </a:p>
        </p:txBody>
      </p:sp>
    </p:spTree>
    <p:extLst>
      <p:ext uri="{BB962C8B-B14F-4D97-AF65-F5344CB8AC3E}">
        <p14:creationId xmlns:p14="http://schemas.microsoft.com/office/powerpoint/2010/main" val="154767498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normAutofit fontScale="90000"/>
          </a:bodyPr>
          <a:lstStyle/>
          <a:p>
            <a:r>
              <a:rPr lang="en-US" dirty="0" smtClean="0"/>
              <a:t>My name </a:t>
            </a:r>
            <a:br>
              <a:rPr lang="en-US" dirty="0" smtClean="0"/>
            </a:br>
            <a:r>
              <a:rPr lang="en-US" dirty="0" smtClean="0"/>
              <a:t>is Bill </a:t>
            </a:r>
            <a:br>
              <a:rPr lang="en-US" dirty="0" smtClean="0"/>
            </a:br>
            <a:r>
              <a:rPr lang="en-US" dirty="0" smtClean="0"/>
              <a:t>Wilder</a:t>
            </a:r>
            <a:endParaRPr lang="en-US" dirty="0"/>
          </a:p>
        </p:txBody>
      </p:sp>
      <p:sp>
        <p:nvSpPr>
          <p:cNvPr id="3" name="TextBox 2"/>
          <p:cNvSpPr txBox="1"/>
          <p:nvPr/>
        </p:nvSpPr>
        <p:spPr>
          <a:xfrm>
            <a:off x="0" y="4296765"/>
            <a:ext cx="9139425" cy="1200329"/>
          </a:xfrm>
          <a:prstGeom prst="rect">
            <a:avLst/>
          </a:prstGeom>
          <a:noFill/>
        </p:spPr>
        <p:txBody>
          <a:bodyPr wrap="square" rtlCol="0">
            <a:spAutoFit/>
          </a:bodyPr>
          <a:lstStyle/>
          <a:p>
            <a:pPr algn="ctr"/>
            <a:r>
              <a:rPr lang="en-US" sz="2400" i="1" dirty="0" smtClean="0"/>
              <a:t>professional</a:t>
            </a:r>
            <a:r>
              <a:rPr lang="en-US" sz="2400" b="1" dirty="0" smtClean="0"/>
              <a:t/>
            </a:r>
            <a:br>
              <a:rPr lang="en-US" sz="2400" b="1" dirty="0" smtClean="0"/>
            </a:br>
            <a:r>
              <a:rPr lang="en-US" sz="2400" b="1" dirty="0" smtClean="0"/>
              <a:t>billw</a:t>
            </a:r>
            <a:r>
              <a:rPr lang="en-US" sz="2400" dirty="0" smtClean="0"/>
              <a:t>@</a:t>
            </a:r>
            <a:r>
              <a:rPr lang="en-US" sz="2400" b="1" dirty="0" smtClean="0"/>
              <a:t>devpartners.com</a:t>
            </a:r>
            <a:r>
              <a:rPr lang="en-US" sz="2400" dirty="0" smtClean="0"/>
              <a:t> ·· </a:t>
            </a:r>
            <a:r>
              <a:rPr lang="en-US" sz="2400" b="1" dirty="0" smtClean="0"/>
              <a:t>www</a:t>
            </a:r>
            <a:r>
              <a:rPr lang="en-US" sz="2400" dirty="0" smtClean="0"/>
              <a:t>.</a:t>
            </a:r>
            <a:r>
              <a:rPr lang="en-US" sz="2400" b="1" dirty="0" smtClean="0"/>
              <a:t>devpartners</a:t>
            </a:r>
            <a:r>
              <a:rPr lang="en-US" sz="2400" dirty="0" smtClean="0"/>
              <a:t>.</a:t>
            </a:r>
            <a:r>
              <a:rPr lang="en-US" sz="2400" b="1" dirty="0" smtClean="0"/>
              <a:t>com</a:t>
            </a:r>
            <a:br>
              <a:rPr lang="en-US" sz="2400" b="1" dirty="0" smtClean="0"/>
            </a:br>
            <a:r>
              <a:rPr lang="en-US" sz="2400" b="1" dirty="0"/>
              <a:t>www.cloudarchitecturepatterns.com</a:t>
            </a:r>
          </a:p>
        </p:txBody>
      </p:sp>
      <p:sp>
        <p:nvSpPr>
          <p:cNvPr id="9" name="TextBox 8"/>
          <p:cNvSpPr txBox="1"/>
          <p:nvPr/>
        </p:nvSpPr>
        <p:spPr>
          <a:xfrm>
            <a:off x="-160220" y="5458606"/>
            <a:ext cx="9439345" cy="1200329"/>
          </a:xfrm>
          <a:prstGeom prst="rect">
            <a:avLst/>
          </a:prstGeom>
          <a:noFill/>
        </p:spPr>
        <p:txBody>
          <a:bodyPr wrap="square" rtlCol="0">
            <a:spAutoFit/>
          </a:bodyPr>
          <a:lstStyle/>
          <a:p>
            <a:pPr algn="ctr"/>
            <a:r>
              <a:rPr lang="en-US" sz="2400" i="1" dirty="0" smtClean="0"/>
              <a:t>community</a:t>
            </a:r>
            <a:r>
              <a:rPr lang="en-US" sz="2400" b="1" dirty="0" smtClean="0"/>
              <a:t/>
            </a:r>
            <a:br>
              <a:rPr lang="en-US" sz="2400" b="1" dirty="0" smtClean="0"/>
            </a:br>
            <a:r>
              <a:rPr lang="en-US" sz="2400" dirty="0" smtClean="0"/>
              <a:t>@</a:t>
            </a:r>
            <a:r>
              <a:rPr lang="en-US" sz="2400" b="1" dirty="0" err="1" smtClean="0"/>
              <a:t>bostonazure</a:t>
            </a:r>
            <a:r>
              <a:rPr lang="en-US" sz="2400" dirty="0"/>
              <a:t> </a:t>
            </a:r>
            <a:r>
              <a:rPr lang="en-US" sz="2400" dirty="0" smtClean="0"/>
              <a:t>·· </a:t>
            </a:r>
            <a:r>
              <a:rPr lang="en-US" sz="2400" b="1" dirty="0" smtClean="0"/>
              <a:t>www</a:t>
            </a:r>
            <a:r>
              <a:rPr lang="en-US" sz="2400" dirty="0" smtClean="0"/>
              <a:t>.</a:t>
            </a:r>
            <a:r>
              <a:rPr lang="en-US" sz="2400" b="1" dirty="0" smtClean="0"/>
              <a:t>bostonazure</a:t>
            </a:r>
            <a:r>
              <a:rPr lang="en-US" sz="2400" dirty="0" smtClean="0"/>
              <a:t>.</a:t>
            </a:r>
            <a:r>
              <a:rPr lang="en-US" sz="2400" b="1" dirty="0" smtClean="0"/>
              <a:t>org</a:t>
            </a:r>
            <a:br>
              <a:rPr lang="en-US" sz="2400" b="1" dirty="0" smtClean="0"/>
            </a:br>
            <a:r>
              <a:rPr lang="en-US" sz="2400" dirty="0" smtClean="0"/>
              <a:t>@</a:t>
            </a:r>
            <a:r>
              <a:rPr lang="en-US" sz="2400" b="1" dirty="0" err="1" smtClean="0"/>
              <a:t>codingoutloud</a:t>
            </a:r>
            <a:r>
              <a:rPr lang="en-US" sz="2400" dirty="0" smtClean="0"/>
              <a:t> ·· </a:t>
            </a:r>
            <a:r>
              <a:rPr lang="en-US" sz="2400" b="1" dirty="0" smtClean="0"/>
              <a:t>blog</a:t>
            </a:r>
            <a:r>
              <a:rPr lang="en-US" sz="2400" dirty="0" smtClean="0"/>
              <a:t>.</a:t>
            </a:r>
            <a:r>
              <a:rPr lang="en-US" sz="2400" b="1" dirty="0" smtClean="0"/>
              <a:t>codingoutloud</a:t>
            </a:r>
            <a:r>
              <a:rPr lang="en-US" sz="2400" dirty="0" smtClean="0"/>
              <a:t>.</a:t>
            </a:r>
            <a:r>
              <a:rPr lang="en-US" sz="2400" b="1" dirty="0" smtClean="0"/>
              <a:t>com</a:t>
            </a:r>
            <a:r>
              <a:rPr lang="en-US" sz="2400" dirty="0"/>
              <a:t> </a:t>
            </a:r>
            <a:r>
              <a:rPr lang="en-US" sz="2400" dirty="0" smtClean="0"/>
              <a:t>·· </a:t>
            </a:r>
            <a:r>
              <a:rPr lang="en-US" sz="2400" b="1" dirty="0" smtClean="0"/>
              <a:t>codingoutloud</a:t>
            </a:r>
            <a:r>
              <a:rPr lang="en-US" sz="2400" dirty="0" smtClean="0"/>
              <a:t>@</a:t>
            </a:r>
            <a:r>
              <a:rPr lang="en-US" sz="2400" b="1" dirty="0" smtClean="0"/>
              <a:t>gmail</a:t>
            </a:r>
            <a:r>
              <a:rPr lang="en-US" sz="2400" dirty="0" smtClean="0"/>
              <a:t>.</a:t>
            </a:r>
            <a:r>
              <a:rPr lang="en-US" sz="2400" b="1" dirty="0" smtClean="0"/>
              <a:t>com</a:t>
            </a:r>
          </a:p>
        </p:txBody>
      </p:sp>
      <p:cxnSp>
        <p:nvCxnSpPr>
          <p:cNvPr id="12" name="Straight Connector 11"/>
          <p:cNvCxnSpPr/>
          <p:nvPr/>
        </p:nvCxnSpPr>
        <p:spPr>
          <a:xfrm>
            <a:off x="787723" y="5481466"/>
            <a:ext cx="7568555"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0.gravatar.com/avatar/baf1296780d2798c1072e65aed8652d9?size=4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313" y="0"/>
            <a:ext cx="4000500" cy="400050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rot="20130944">
            <a:off x="-506716" y="2430848"/>
            <a:ext cx="2924181" cy="2134099"/>
            <a:chOff x="918060" y="1906524"/>
            <a:chExt cx="7003385" cy="4567425"/>
          </a:xfrm>
        </p:grpSpPr>
        <p:sp>
          <p:nvSpPr>
            <p:cNvPr id="14" name="Rounded Rectangle 1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475" y="-162704"/>
            <a:ext cx="2899952" cy="380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ounded Rectangle 20"/>
          <p:cNvSpPr/>
          <p:nvPr/>
        </p:nvSpPr>
        <p:spPr>
          <a:xfrm>
            <a:off x="2090321" y="6216365"/>
            <a:ext cx="3653940" cy="41879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rot="2293994">
            <a:off x="4474035" y="4240957"/>
            <a:ext cx="608990" cy="2316461"/>
          </a:xfrm>
          <a:prstGeom prst="downArrow">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80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2.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3.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8.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9.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FA944BC1-AF26-4A34-92F9-B39AD35DD417}">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7e88ebde-63a9-4faf-8b82-2ec1987651a8"/>
    <ds:schemaRef ds:uri="http://www.w3.org/XML/1998/namespace"/>
    <ds:schemaRef ds:uri="http://purl.org/dc/dcmitype/"/>
  </ds:schemaRefs>
</ds:datastoreItem>
</file>

<file path=customXml/itemProps3.xml><?xml version="1.0" encoding="utf-8"?>
<ds:datastoreItem xmlns:ds="http://schemas.openxmlformats.org/officeDocument/2006/customXml" ds:itemID="{AAC10318-9E4D-4103-AC56-3F3C57BAF3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27940</TotalTime>
  <Words>3189</Words>
  <Application>Microsoft Office PowerPoint</Application>
  <PresentationFormat>On-screen Show (4:3)</PresentationFormat>
  <Paragraphs>722</Paragraphs>
  <Slides>82</Slides>
  <Notes>37</Notes>
  <HiddenSlides>7</HiddenSlides>
  <MMClips>0</MMClips>
  <ScaleCrop>false</ScaleCrop>
  <HeadingPairs>
    <vt:vector size="4" baseType="variant">
      <vt:variant>
        <vt:lpstr>Theme</vt:lpstr>
      </vt:variant>
      <vt:variant>
        <vt:i4>7</vt:i4>
      </vt:variant>
      <vt:variant>
        <vt:lpstr>Slide Titles</vt:lpstr>
      </vt:variant>
      <vt:variant>
        <vt:i4>82</vt:i4>
      </vt:variant>
    </vt:vector>
  </HeadingPairs>
  <TitlesOfParts>
    <vt:vector size="89"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Architecting for the Cloud</vt:lpstr>
      <vt:lpstr>Questions for the end</vt:lpstr>
      <vt:lpstr>Answer inline</vt:lpstr>
      <vt:lpstr>Who is Bill Wilder?</vt:lpstr>
      <vt:lpstr>Roadmap for this talk…   …</vt:lpstr>
      <vt:lpstr>The term “cloud” is nebulous…</vt:lpstr>
      <vt:lpstr>NIST Terminology</vt:lpstr>
      <vt:lpstr>___________________ as a Service</vt:lpstr>
      <vt:lpstr>“Bring Your Own” ____ as a Service</vt:lpstr>
      <vt:lpstr>What is different about the cloud?</vt:lpstr>
      <vt:lpstr>1/9th above water</vt:lpstr>
      <vt:lpstr>MTBF                          MTTR</vt:lpstr>
      <vt:lpstr>This bar is always open  *and*   has an API</vt:lpstr>
      <vt:lpstr>∞</vt:lpstr>
      <vt:lpstr>Cloud-Native Application Characteristics</vt:lpstr>
      <vt:lpstr>Tells: Traditional vs Cloud-Native</vt:lpstr>
      <vt:lpstr>Putting the cloud to work</vt:lpstr>
      <vt:lpstr>www.pageofphotos.com</vt:lpstr>
      <vt:lpstr>www.pageofphotos.com</vt:lpstr>
      <vt:lpstr>Horizontal Scaling Compute Pattern</vt:lpstr>
      <vt:lpstr>PowerPoint Presentation</vt:lpstr>
      <vt:lpstr>Scale Up (and Scale Down??) vs. Horizontal Resourcing</vt:lpstr>
      <vt:lpstr>Vertical Scaling (“Scaling Up”)</vt:lpstr>
      <vt:lpstr>Scaling Horizontally: Adding Boxes</vt:lpstr>
      <vt:lpstr>Example: Web Tier www.pageofphotos.com</vt:lpstr>
      <vt:lpstr>Horizontal Scaling Considerations</vt:lpstr>
      <vt:lpstr>What’s the difference between performance and scale?</vt:lpstr>
      <vt:lpstr>Do Performance and Scale Matter?</vt:lpstr>
      <vt:lpstr>Bottom line for your business</vt:lpstr>
      <vt:lpstr>PowerPoint Presentation</vt:lpstr>
      <vt:lpstr>PowerPoint Presentation</vt:lpstr>
      <vt:lpstr>PowerPoint Presentation</vt:lpstr>
      <vt:lpstr>Queue-Centric Workflow Pattern</vt:lpstr>
      <vt:lpstr>Extend www.pageofphotos.com example into Service Tier</vt:lpstr>
      <vt:lpstr>QCW Example: User Uploads Photo www.pageofphotos.com</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What about the Users?</vt:lpstr>
      <vt:lpstr>LIE…in a good way</vt:lpstr>
      <vt:lpstr>Badges and Notifications</vt:lpstr>
      <vt:lpstr>Confirmations</vt:lpstr>
      <vt:lpstr>Polling</vt:lpstr>
      <vt:lpstr>Database Sharding Pattern</vt:lpstr>
      <vt:lpstr>Extend www.pageofphotos.com example into Data Tier</vt:lpstr>
      <vt:lpstr>Foursquare is a Social Network</vt:lpstr>
      <vt:lpstr>Foursquare #Fail</vt:lpstr>
      <vt:lpstr>What is Sharding?</vt:lpstr>
      <vt:lpstr>All shard have same schema</vt:lpstr>
      <vt:lpstr>Sharding is Difficult</vt:lpstr>
      <vt:lpstr>Where does Windows Azure fit?</vt:lpstr>
      <vt:lpstr>Windows Azure SQL Database (WASD) is SQL Server Except…</vt:lpstr>
      <vt:lpstr>Windows Azure SQL Databse Federations for Sharding</vt:lpstr>
      <vt:lpstr>Foursquare #Fail</vt:lpstr>
      <vt:lpstr>My database instance is limited to 150 GB. ∞ ∞ ∞ Does that mean the cloud doesn’t really offer the illusion of infinite resources?</vt:lpstr>
      <vt:lpstr>Busy Signal Pattern</vt:lpstr>
      <vt:lpstr>Auto-Scaling Pattern</vt:lpstr>
      <vt:lpstr>In Conclusion</vt:lpstr>
      <vt:lpstr>Pre-Cloud vs. Cloud-Native</vt:lpstr>
      <vt:lpstr>Know the rules</vt:lpstr>
      <vt:lpstr>Further Information</vt:lpstr>
      <vt:lpstr>Cloud Architecture Patterns book Primer Chapters</vt:lpstr>
      <vt:lpstr>Cloud Architecture Patterns book  Pattern Chapters</vt:lpstr>
      <vt:lpstr>BostonAzure.org</vt:lpstr>
      <vt:lpstr>PowerPoint Presentation</vt:lpstr>
      <vt:lpstr>Business Card</vt:lpstr>
      <vt:lpstr>My name  is Bill  Wilder</vt:lpstr>
      <vt:lpstr>Questions? Comments? More information?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CodingOnlyLaptop</cp:lastModifiedBy>
  <cp:revision>799</cp:revision>
  <cp:lastPrinted>2011-10-26T14:38:59Z</cp:lastPrinted>
  <dcterms:created xsi:type="dcterms:W3CDTF">2011-03-08T16:00:15Z</dcterms:created>
  <dcterms:modified xsi:type="dcterms:W3CDTF">2013-03-09T19:23:45Z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