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6.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89" r:id="rId6"/>
    <p:sldMasterId id="2147483704" r:id="rId7"/>
    <p:sldMasterId id="2147483721" r:id="rId8"/>
    <p:sldMasterId id="2147483738" r:id="rId9"/>
    <p:sldMasterId id="2147483755" r:id="rId10"/>
  </p:sldMasterIdLst>
  <p:notesMasterIdLst>
    <p:notesMasterId r:id="rId81"/>
  </p:notesMasterIdLst>
  <p:handoutMasterIdLst>
    <p:handoutMasterId r:id="rId82"/>
  </p:handoutMasterIdLst>
  <p:sldIdLst>
    <p:sldId id="549" r:id="rId11"/>
    <p:sldId id="705" r:id="rId12"/>
    <p:sldId id="695" r:id="rId13"/>
    <p:sldId id="742" r:id="rId14"/>
    <p:sldId id="734" r:id="rId15"/>
    <p:sldId id="786" r:id="rId16"/>
    <p:sldId id="785" r:id="rId17"/>
    <p:sldId id="744" r:id="rId18"/>
    <p:sldId id="733" r:id="rId19"/>
    <p:sldId id="739" r:id="rId20"/>
    <p:sldId id="745" r:id="rId21"/>
    <p:sldId id="747" r:id="rId22"/>
    <p:sldId id="710" r:id="rId23"/>
    <p:sldId id="716" r:id="rId24"/>
    <p:sldId id="748" r:id="rId25"/>
    <p:sldId id="772" r:id="rId26"/>
    <p:sldId id="773" r:id="rId27"/>
    <p:sldId id="676" r:id="rId28"/>
    <p:sldId id="612" r:id="rId29"/>
    <p:sldId id="763" r:id="rId30"/>
    <p:sldId id="613" r:id="rId31"/>
    <p:sldId id="614" r:id="rId32"/>
    <p:sldId id="681" r:id="rId33"/>
    <p:sldId id="627" r:id="rId34"/>
    <p:sldId id="677" r:id="rId35"/>
    <p:sldId id="680" r:id="rId36"/>
    <p:sldId id="617" r:id="rId37"/>
    <p:sldId id="778" r:id="rId38"/>
    <p:sldId id="619" r:id="rId39"/>
    <p:sldId id="698" r:id="rId40"/>
    <p:sldId id="696" r:id="rId41"/>
    <p:sldId id="618" r:id="rId42"/>
    <p:sldId id="620" r:id="rId43"/>
    <p:sldId id="628" r:id="rId44"/>
    <p:sldId id="629" r:id="rId45"/>
    <p:sldId id="630" r:id="rId46"/>
    <p:sldId id="621" r:id="rId47"/>
    <p:sldId id="622" r:id="rId48"/>
    <p:sldId id="631" r:id="rId49"/>
    <p:sldId id="670" r:id="rId50"/>
    <p:sldId id="623" r:id="rId51"/>
    <p:sldId id="633" r:id="rId52"/>
    <p:sldId id="691" r:id="rId53"/>
    <p:sldId id="707" r:id="rId54"/>
    <p:sldId id="784" r:id="rId55"/>
    <p:sldId id="686" r:id="rId56"/>
    <p:sldId id="700" r:id="rId57"/>
    <p:sldId id="687" r:id="rId58"/>
    <p:sldId id="688" r:id="rId59"/>
    <p:sldId id="689" r:id="rId60"/>
    <p:sldId id="690" r:id="rId61"/>
    <p:sldId id="782" r:id="rId62"/>
    <p:sldId id="679" r:id="rId63"/>
    <p:sldId id="749" r:id="rId64"/>
    <p:sldId id="783" r:id="rId65"/>
    <p:sldId id="750" r:id="rId66"/>
    <p:sldId id="779" r:id="rId67"/>
    <p:sldId id="751" r:id="rId68"/>
    <p:sldId id="774" r:id="rId69"/>
    <p:sldId id="775" r:id="rId70"/>
    <p:sldId id="780" r:id="rId71"/>
    <p:sldId id="776" r:id="rId72"/>
    <p:sldId id="777" r:id="rId73"/>
    <p:sldId id="693" r:id="rId74"/>
    <p:sldId id="694" r:id="rId75"/>
    <p:sldId id="640" r:id="rId76"/>
    <p:sldId id="704" r:id="rId77"/>
    <p:sldId id="715" r:id="rId78"/>
    <p:sldId id="787" r:id="rId79"/>
    <p:sldId id="639" r:id="rId8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66" autoAdjust="0"/>
    <p:restoredTop sz="81465" autoAdjust="0"/>
  </p:normalViewPr>
  <p:slideViewPr>
    <p:cSldViewPr>
      <p:cViewPr varScale="1">
        <p:scale>
          <a:sx n="50" d="100"/>
          <a:sy n="50" d="100"/>
        </p:scale>
        <p:origin x="-876" y="-90"/>
      </p:cViewPr>
      <p:guideLst>
        <p:guide orient="horz" pos="2160"/>
        <p:guide pos="2880"/>
      </p:guideLst>
    </p:cSldViewPr>
  </p:slideViewPr>
  <p:outlineViewPr>
    <p:cViewPr>
      <p:scale>
        <a:sx n="33" d="100"/>
        <a:sy n="33" d="100"/>
      </p:scale>
      <p:origin x="48" y="33510"/>
    </p:cViewPr>
  </p:outlineViewPr>
  <p:notesTextViewPr>
    <p:cViewPr>
      <p:scale>
        <a:sx n="1" d="1"/>
        <a:sy n="1" d="1"/>
      </p:scale>
      <p:origin x="0" y="0"/>
    </p:cViewPr>
  </p:notesTextViewPr>
  <p:sorterViewPr>
    <p:cViewPr>
      <p:scale>
        <a:sx n="90" d="100"/>
        <a:sy n="90" d="100"/>
      </p:scale>
      <p:origin x="0" y="0"/>
    </p:cViewPr>
  </p:sorterViewPr>
  <p:notesViewPr>
    <p:cSldViewPr>
      <p:cViewPr varScale="1">
        <p:scale>
          <a:sx n="56" d="100"/>
          <a:sy n="56" d="100"/>
        </p:scale>
        <p:origin x="-2238" y="-84"/>
      </p:cViewPr>
      <p:guideLst>
        <p:guide orient="horz" pos="2880"/>
        <p:guide pos="2160"/>
      </p:guideLst>
    </p:cSldViewPr>
  </p:notesViewPr>
  <p:gridSpacing cx="304495" cy="304495"/>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6" Type="http://schemas.openxmlformats.org/officeDocument/2006/relationships/slide" Target="slides/slide66.xml"/><Relationship Id="rId84" Type="http://schemas.openxmlformats.org/officeDocument/2006/relationships/viewProps" Target="viewProps.xml"/><Relationship Id="rId7" Type="http://schemas.openxmlformats.org/officeDocument/2006/relationships/slideMaster" Target="slideMasters/slideMaster4.xml"/><Relationship Id="rId71" Type="http://schemas.openxmlformats.org/officeDocument/2006/relationships/slide" Target="slides/slide61.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slide" Target="slides/slide64.xml"/><Relationship Id="rId79" Type="http://schemas.openxmlformats.org/officeDocument/2006/relationships/slide" Target="slides/slide69.xml"/><Relationship Id="rId5" Type="http://schemas.openxmlformats.org/officeDocument/2006/relationships/slideMaster" Target="slideMasters/slideMaster2.xml"/><Relationship Id="rId61" Type="http://schemas.openxmlformats.org/officeDocument/2006/relationships/slide" Target="slides/slide51.xml"/><Relationship Id="rId82" Type="http://schemas.openxmlformats.org/officeDocument/2006/relationships/handoutMaster" Target="handoutMasters/handoutMaster1.xml"/><Relationship Id="rId19" Type="http://schemas.openxmlformats.org/officeDocument/2006/relationships/slide" Target="slides/slide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notesMaster" Target="notesMasters/notesMaster1.xml"/><Relationship Id="rId86"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0978CC-1D7E-4AA9-A556-4789769F39FD}" type="doc">
      <dgm:prSet loTypeId="urn:microsoft.com/office/officeart/2005/8/layout/pyramid1" loCatId="pyramid" qsTypeId="urn:microsoft.com/office/officeart/2005/8/quickstyle/simple1" qsCatId="simple" csTypeId="urn:microsoft.com/office/officeart/2005/8/colors/accent1_2" csCatId="accent1" phldr="1"/>
      <dgm:spPr/>
    </dgm:pt>
    <dgm:pt modelId="{E1612B80-299B-4832-A084-951AB24C39C5}">
      <dgm:prSet phldrT="[Text]" custT="1"/>
      <dgm:spPr/>
      <dgm:t>
        <a:bodyPr/>
        <a:lstStyle/>
        <a:p>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Users</a:t>
          </a:r>
          <a:endParaRPr lang="en-US" sz="4000" b="0" strike="sngStrike" dirty="0"/>
        </a:p>
      </dgm:t>
    </dgm:pt>
    <dgm:pt modelId="{35DC5747-1F28-4A2D-AF6C-005E6A443428}" type="parTrans" cxnId="{B689BB64-1762-4D0C-9A96-8B5F09AB90A8}">
      <dgm:prSet/>
      <dgm:spPr/>
      <dgm:t>
        <a:bodyPr/>
        <a:lstStyle/>
        <a:p>
          <a:endParaRPr lang="en-US"/>
        </a:p>
      </dgm:t>
    </dgm:pt>
    <dgm:pt modelId="{740C6A62-ED12-4711-BBCD-9B626C83B96F}" type="sibTrans" cxnId="{B689BB64-1762-4D0C-9A96-8B5F09AB90A8}">
      <dgm:prSet/>
      <dgm:spPr/>
      <dgm:t>
        <a:bodyPr/>
        <a:lstStyle/>
        <a:p>
          <a:endParaRPr lang="en-US"/>
        </a:p>
      </dgm:t>
    </dgm:pt>
    <dgm:pt modelId="{43723D1C-5306-4D4A-9E5A-53FFBDA3114D}">
      <dgm:prSet phldrT="[Text]" custT="1"/>
      <dgm:spPr/>
      <dgm:t>
        <a:bodyPr/>
        <a:lstStyle/>
        <a:p>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Applications</a:t>
          </a:r>
          <a:endParaRPr lang="en-US" sz="4000" dirty="0"/>
        </a:p>
      </dgm:t>
    </dgm:pt>
    <dgm:pt modelId="{D2827F08-E469-4DC4-98C3-7CDB35DB766D}" type="parTrans" cxnId="{F95F656C-6F7D-4237-B9BD-EEB1B367816E}">
      <dgm:prSet/>
      <dgm:spPr/>
      <dgm:t>
        <a:bodyPr/>
        <a:lstStyle/>
        <a:p>
          <a:endParaRPr lang="en-US"/>
        </a:p>
      </dgm:t>
    </dgm:pt>
    <dgm:pt modelId="{7065D96F-0263-46F2-A98F-56AD99DDB871}" type="sibTrans" cxnId="{F95F656C-6F7D-4237-B9BD-EEB1B367816E}">
      <dgm:prSet/>
      <dgm:spPr/>
      <dgm:t>
        <a:bodyPr/>
        <a:lstStyle/>
        <a:p>
          <a:endParaRPr lang="en-US"/>
        </a:p>
      </dgm:t>
    </dgm:pt>
    <dgm:pt modelId="{39DBB97A-3F59-45BB-BF7D-79E157B8D89A}">
      <dgm:prSet phldrT="[Text]" custT="1"/>
      <dgm:spPr/>
      <dgm:t>
        <a:bodyPr/>
        <a:lstStyle/>
        <a:p>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Virtual Machines</a:t>
          </a:r>
          <a:endParaRPr lang="en-US" sz="4000" b="0" dirty="0"/>
        </a:p>
      </dgm:t>
    </dgm:pt>
    <dgm:pt modelId="{4A4E209B-ED70-4CD5-BB71-232935694F2E}" type="parTrans" cxnId="{DF60B743-57B8-4A76-A84C-D126D3583E37}">
      <dgm:prSet/>
      <dgm:spPr/>
      <dgm:t>
        <a:bodyPr/>
        <a:lstStyle/>
        <a:p>
          <a:endParaRPr lang="en-US"/>
        </a:p>
      </dgm:t>
    </dgm:pt>
    <dgm:pt modelId="{572B243A-A9C0-42D5-9C4F-253BF851121E}" type="sibTrans" cxnId="{DF60B743-57B8-4A76-A84C-D126D3583E37}">
      <dgm:prSet/>
      <dgm:spPr/>
      <dgm:t>
        <a:bodyPr/>
        <a:lstStyle/>
        <a:p>
          <a:endParaRPr lang="en-US"/>
        </a:p>
      </dgm:t>
    </dgm:pt>
    <dgm:pt modelId="{AB915891-B5C6-4972-8DB3-500F497BF88D}" type="pres">
      <dgm:prSet presAssocID="{F20978CC-1D7E-4AA9-A556-4789769F39FD}" presName="Name0" presStyleCnt="0">
        <dgm:presLayoutVars>
          <dgm:dir/>
          <dgm:animLvl val="lvl"/>
          <dgm:resizeHandles val="exact"/>
        </dgm:presLayoutVars>
      </dgm:prSet>
      <dgm:spPr/>
    </dgm:pt>
    <dgm:pt modelId="{11107F07-84E2-44CE-B22C-D6CD666379BD}" type="pres">
      <dgm:prSet presAssocID="{E1612B80-299B-4832-A084-951AB24C39C5}" presName="Name8" presStyleCnt="0"/>
      <dgm:spPr/>
    </dgm:pt>
    <dgm:pt modelId="{85B9F11D-20AA-4E86-9E84-80B49E192FC0}" type="pres">
      <dgm:prSet presAssocID="{E1612B80-299B-4832-A084-951AB24C39C5}" presName="level" presStyleLbl="node1" presStyleIdx="0" presStyleCnt="3">
        <dgm:presLayoutVars>
          <dgm:chMax val="1"/>
          <dgm:bulletEnabled val="1"/>
        </dgm:presLayoutVars>
      </dgm:prSet>
      <dgm:spPr/>
      <dgm:t>
        <a:bodyPr/>
        <a:lstStyle/>
        <a:p>
          <a:endParaRPr lang="en-US"/>
        </a:p>
      </dgm:t>
    </dgm:pt>
    <dgm:pt modelId="{C1B6E185-774E-4A9B-859D-3640672CF529}" type="pres">
      <dgm:prSet presAssocID="{E1612B80-299B-4832-A084-951AB24C39C5}" presName="levelTx" presStyleLbl="revTx" presStyleIdx="0" presStyleCnt="0">
        <dgm:presLayoutVars>
          <dgm:chMax val="1"/>
          <dgm:bulletEnabled val="1"/>
        </dgm:presLayoutVars>
      </dgm:prSet>
      <dgm:spPr/>
      <dgm:t>
        <a:bodyPr/>
        <a:lstStyle/>
        <a:p>
          <a:endParaRPr lang="en-US"/>
        </a:p>
      </dgm:t>
    </dgm:pt>
    <dgm:pt modelId="{F7C07A19-DDAB-4C00-BA0A-D5B1582EE205}" type="pres">
      <dgm:prSet presAssocID="{43723D1C-5306-4D4A-9E5A-53FFBDA3114D}" presName="Name8" presStyleCnt="0"/>
      <dgm:spPr/>
    </dgm:pt>
    <dgm:pt modelId="{30F034F8-BB2F-49BB-BE98-17062A35B1F8}" type="pres">
      <dgm:prSet presAssocID="{43723D1C-5306-4D4A-9E5A-53FFBDA3114D}" presName="level" presStyleLbl="node1" presStyleIdx="1" presStyleCnt="3">
        <dgm:presLayoutVars>
          <dgm:chMax val="1"/>
          <dgm:bulletEnabled val="1"/>
        </dgm:presLayoutVars>
      </dgm:prSet>
      <dgm:spPr/>
      <dgm:t>
        <a:bodyPr/>
        <a:lstStyle/>
        <a:p>
          <a:endParaRPr lang="en-US"/>
        </a:p>
      </dgm:t>
    </dgm:pt>
    <dgm:pt modelId="{EEAE7254-C15E-4375-9E70-9F627F08ED00}" type="pres">
      <dgm:prSet presAssocID="{43723D1C-5306-4D4A-9E5A-53FFBDA3114D}" presName="levelTx" presStyleLbl="revTx" presStyleIdx="0" presStyleCnt="0">
        <dgm:presLayoutVars>
          <dgm:chMax val="1"/>
          <dgm:bulletEnabled val="1"/>
        </dgm:presLayoutVars>
      </dgm:prSet>
      <dgm:spPr/>
      <dgm:t>
        <a:bodyPr/>
        <a:lstStyle/>
        <a:p>
          <a:endParaRPr lang="en-US"/>
        </a:p>
      </dgm:t>
    </dgm:pt>
    <dgm:pt modelId="{0B999996-F724-4D57-8C69-E1D396A49590}" type="pres">
      <dgm:prSet presAssocID="{39DBB97A-3F59-45BB-BF7D-79E157B8D89A}" presName="Name8" presStyleCnt="0"/>
      <dgm:spPr/>
    </dgm:pt>
    <dgm:pt modelId="{7CAA145F-D33E-4502-BFF7-96106DD05A4E}" type="pres">
      <dgm:prSet presAssocID="{39DBB97A-3F59-45BB-BF7D-79E157B8D89A}" presName="level" presStyleLbl="node1" presStyleIdx="2" presStyleCnt="3">
        <dgm:presLayoutVars>
          <dgm:chMax val="1"/>
          <dgm:bulletEnabled val="1"/>
        </dgm:presLayoutVars>
      </dgm:prSet>
      <dgm:spPr/>
      <dgm:t>
        <a:bodyPr/>
        <a:lstStyle/>
        <a:p>
          <a:endParaRPr lang="en-US"/>
        </a:p>
      </dgm:t>
    </dgm:pt>
    <dgm:pt modelId="{13656795-9F93-4B3D-8C02-1CBD9851F5F6}" type="pres">
      <dgm:prSet presAssocID="{39DBB97A-3F59-45BB-BF7D-79E157B8D89A}" presName="levelTx" presStyleLbl="revTx" presStyleIdx="0" presStyleCnt="0">
        <dgm:presLayoutVars>
          <dgm:chMax val="1"/>
          <dgm:bulletEnabled val="1"/>
        </dgm:presLayoutVars>
      </dgm:prSet>
      <dgm:spPr/>
      <dgm:t>
        <a:bodyPr/>
        <a:lstStyle/>
        <a:p>
          <a:endParaRPr lang="en-US"/>
        </a:p>
      </dgm:t>
    </dgm:pt>
  </dgm:ptLst>
  <dgm:cxnLst>
    <dgm:cxn modelId="{788CD73A-A4E2-4A6F-AB0B-B0DF3F02B2B5}" type="presOf" srcId="{39DBB97A-3F59-45BB-BF7D-79E157B8D89A}" destId="{13656795-9F93-4B3D-8C02-1CBD9851F5F6}" srcOrd="1" destOrd="0" presId="urn:microsoft.com/office/officeart/2005/8/layout/pyramid1"/>
    <dgm:cxn modelId="{E559CA54-B2F5-4222-ACEE-7F493E8FB1F5}" type="presOf" srcId="{E1612B80-299B-4832-A084-951AB24C39C5}" destId="{C1B6E185-774E-4A9B-859D-3640672CF529}" srcOrd="1" destOrd="0" presId="urn:microsoft.com/office/officeart/2005/8/layout/pyramid1"/>
    <dgm:cxn modelId="{1B031C0E-D209-4477-A520-961E64FE0018}" type="presOf" srcId="{43723D1C-5306-4D4A-9E5A-53FFBDA3114D}" destId="{30F034F8-BB2F-49BB-BE98-17062A35B1F8}" srcOrd="0" destOrd="0" presId="urn:microsoft.com/office/officeart/2005/8/layout/pyramid1"/>
    <dgm:cxn modelId="{F95F656C-6F7D-4237-B9BD-EEB1B367816E}" srcId="{F20978CC-1D7E-4AA9-A556-4789769F39FD}" destId="{43723D1C-5306-4D4A-9E5A-53FFBDA3114D}" srcOrd="1" destOrd="0" parTransId="{D2827F08-E469-4DC4-98C3-7CDB35DB766D}" sibTransId="{7065D96F-0263-46F2-A98F-56AD99DDB871}"/>
    <dgm:cxn modelId="{EA5A113D-FB4F-408F-B0E8-275BB70E96F9}" type="presOf" srcId="{43723D1C-5306-4D4A-9E5A-53FFBDA3114D}" destId="{EEAE7254-C15E-4375-9E70-9F627F08ED00}" srcOrd="1" destOrd="0" presId="urn:microsoft.com/office/officeart/2005/8/layout/pyramid1"/>
    <dgm:cxn modelId="{DF60B743-57B8-4A76-A84C-D126D3583E37}" srcId="{F20978CC-1D7E-4AA9-A556-4789769F39FD}" destId="{39DBB97A-3F59-45BB-BF7D-79E157B8D89A}" srcOrd="2" destOrd="0" parTransId="{4A4E209B-ED70-4CD5-BB71-232935694F2E}" sibTransId="{572B243A-A9C0-42D5-9C4F-253BF851121E}"/>
    <dgm:cxn modelId="{2B1FBFED-1540-405B-A96E-169981B0ECCA}" type="presOf" srcId="{E1612B80-299B-4832-A084-951AB24C39C5}" destId="{85B9F11D-20AA-4E86-9E84-80B49E192FC0}" srcOrd="0" destOrd="0" presId="urn:microsoft.com/office/officeart/2005/8/layout/pyramid1"/>
    <dgm:cxn modelId="{B689BB64-1762-4D0C-9A96-8B5F09AB90A8}" srcId="{F20978CC-1D7E-4AA9-A556-4789769F39FD}" destId="{E1612B80-299B-4832-A084-951AB24C39C5}" srcOrd="0" destOrd="0" parTransId="{35DC5747-1F28-4A2D-AF6C-005E6A443428}" sibTransId="{740C6A62-ED12-4711-BBCD-9B626C83B96F}"/>
    <dgm:cxn modelId="{19D353ED-3C98-4594-93BF-4E05E2134F14}" type="presOf" srcId="{F20978CC-1D7E-4AA9-A556-4789769F39FD}" destId="{AB915891-B5C6-4972-8DB3-500F497BF88D}" srcOrd="0" destOrd="0" presId="urn:microsoft.com/office/officeart/2005/8/layout/pyramid1"/>
    <dgm:cxn modelId="{B8BFB271-2F26-47E5-B10D-812A5441CA24}" type="presOf" srcId="{39DBB97A-3F59-45BB-BF7D-79E157B8D89A}" destId="{7CAA145F-D33E-4502-BFF7-96106DD05A4E}" srcOrd="0" destOrd="0" presId="urn:microsoft.com/office/officeart/2005/8/layout/pyramid1"/>
    <dgm:cxn modelId="{48E878FB-B183-4628-B6B0-430EBCC11E18}" type="presParOf" srcId="{AB915891-B5C6-4972-8DB3-500F497BF88D}" destId="{11107F07-84E2-44CE-B22C-D6CD666379BD}" srcOrd="0" destOrd="0" presId="urn:microsoft.com/office/officeart/2005/8/layout/pyramid1"/>
    <dgm:cxn modelId="{1C1D4229-F47E-4675-AA1E-DDC004E055EE}" type="presParOf" srcId="{11107F07-84E2-44CE-B22C-D6CD666379BD}" destId="{85B9F11D-20AA-4E86-9E84-80B49E192FC0}" srcOrd="0" destOrd="0" presId="urn:microsoft.com/office/officeart/2005/8/layout/pyramid1"/>
    <dgm:cxn modelId="{DBFA0A2D-2EF7-4336-8D06-CBCC155D2BDE}" type="presParOf" srcId="{11107F07-84E2-44CE-B22C-D6CD666379BD}" destId="{C1B6E185-774E-4A9B-859D-3640672CF529}" srcOrd="1" destOrd="0" presId="urn:microsoft.com/office/officeart/2005/8/layout/pyramid1"/>
    <dgm:cxn modelId="{2B0239E7-E75D-40A2-9E6E-CF68ED7D18A8}" type="presParOf" srcId="{AB915891-B5C6-4972-8DB3-500F497BF88D}" destId="{F7C07A19-DDAB-4C00-BA0A-D5B1582EE205}" srcOrd="1" destOrd="0" presId="urn:microsoft.com/office/officeart/2005/8/layout/pyramid1"/>
    <dgm:cxn modelId="{7991A54F-6CF3-448B-92F7-AE49B6C5B662}" type="presParOf" srcId="{F7C07A19-DDAB-4C00-BA0A-D5B1582EE205}" destId="{30F034F8-BB2F-49BB-BE98-17062A35B1F8}" srcOrd="0" destOrd="0" presId="urn:microsoft.com/office/officeart/2005/8/layout/pyramid1"/>
    <dgm:cxn modelId="{89AEB782-FDBB-4A47-8676-317A94B6AFA5}" type="presParOf" srcId="{F7C07A19-DDAB-4C00-BA0A-D5B1582EE205}" destId="{EEAE7254-C15E-4375-9E70-9F627F08ED00}" srcOrd="1" destOrd="0" presId="urn:microsoft.com/office/officeart/2005/8/layout/pyramid1"/>
    <dgm:cxn modelId="{E98B9557-809B-49F0-B7D7-32F3C7A09500}" type="presParOf" srcId="{AB915891-B5C6-4972-8DB3-500F497BF88D}" destId="{0B999996-F724-4D57-8C69-E1D396A49590}" srcOrd="2" destOrd="0" presId="urn:microsoft.com/office/officeart/2005/8/layout/pyramid1"/>
    <dgm:cxn modelId="{4CE85225-6516-44E9-93A1-981A39458622}" type="presParOf" srcId="{0B999996-F724-4D57-8C69-E1D396A49590}" destId="{7CAA145F-D33E-4502-BFF7-96106DD05A4E}" srcOrd="0" destOrd="0" presId="urn:microsoft.com/office/officeart/2005/8/layout/pyramid1"/>
    <dgm:cxn modelId="{7E39AD3D-A382-44FD-AB4E-6DB3C75F440C}" type="presParOf" srcId="{0B999996-F724-4D57-8C69-E1D396A49590}" destId="{13656795-9F93-4B3D-8C02-1CBD9851F5F6}"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7EF7C49-F71C-4271-B3B6-3DDACCA89D23}" type="doc">
      <dgm:prSet loTypeId="urn:microsoft.com/office/officeart/2005/8/layout/venn1" loCatId="relationship" qsTypeId="urn:microsoft.com/office/officeart/2005/8/quickstyle/simple1" qsCatId="simple" csTypeId="urn:microsoft.com/office/officeart/2005/8/colors/accent1_2" csCatId="accent1" phldr="1"/>
      <dgm:spPr/>
    </dgm:pt>
    <dgm:pt modelId="{8060B6AB-4B03-48D3-8FB0-CFCD6E9F6842}">
      <dgm:prSet phldrT="[Text]"/>
      <dgm:spPr/>
      <dgm:t>
        <a:bodyPr/>
        <a:lstStyle/>
        <a:p>
          <a:endParaRPr lang="en-US" dirty="0"/>
        </a:p>
      </dgm:t>
    </dgm:pt>
    <dgm:pt modelId="{9C522A38-72E6-4F6F-AF4C-F8706D3CAAE0}" type="parTrans" cxnId="{35519C60-5E57-4C3B-BDF8-F9F8D63ADC5D}">
      <dgm:prSet/>
      <dgm:spPr/>
      <dgm:t>
        <a:bodyPr/>
        <a:lstStyle/>
        <a:p>
          <a:endParaRPr lang="en-US"/>
        </a:p>
      </dgm:t>
    </dgm:pt>
    <dgm:pt modelId="{DA82F055-B85F-4DCF-9E98-35AD077AAEBE}" type="sibTrans" cxnId="{35519C60-5E57-4C3B-BDF8-F9F8D63ADC5D}">
      <dgm:prSet/>
      <dgm:spPr/>
      <dgm:t>
        <a:bodyPr/>
        <a:lstStyle/>
        <a:p>
          <a:endParaRPr lang="en-US"/>
        </a:p>
      </dgm:t>
    </dgm:pt>
    <dgm:pt modelId="{B22F5E43-5BD1-4AC6-813E-8B0FA2FC39B6}">
      <dgm:prSet phldrT="[Text]"/>
      <dgm:spPr/>
      <dgm:t>
        <a:bodyPr/>
        <a:lstStyle/>
        <a:p>
          <a:endParaRPr lang="en-US" dirty="0"/>
        </a:p>
      </dgm:t>
    </dgm:pt>
    <dgm:pt modelId="{060A79E6-AA43-4328-9CF4-58231D706829}" type="parTrans" cxnId="{865370E9-3191-4396-8CC0-4F0ACB24557E}">
      <dgm:prSet/>
      <dgm:spPr/>
      <dgm:t>
        <a:bodyPr/>
        <a:lstStyle/>
        <a:p>
          <a:endParaRPr lang="en-US"/>
        </a:p>
      </dgm:t>
    </dgm:pt>
    <dgm:pt modelId="{FE1AF69F-5FA3-4F55-8A5A-56A34D194C8F}" type="sibTrans" cxnId="{865370E9-3191-4396-8CC0-4F0ACB24557E}">
      <dgm:prSet/>
      <dgm:spPr/>
      <dgm:t>
        <a:bodyPr/>
        <a:lstStyle/>
        <a:p>
          <a:endParaRPr lang="en-US"/>
        </a:p>
      </dgm:t>
    </dgm:pt>
    <dgm:pt modelId="{6EFE2319-573D-491B-8AA4-A5B58C3A114B}" type="pres">
      <dgm:prSet presAssocID="{47EF7C49-F71C-4271-B3B6-3DDACCA89D23}" presName="compositeShape" presStyleCnt="0">
        <dgm:presLayoutVars>
          <dgm:chMax val="7"/>
          <dgm:dir/>
          <dgm:resizeHandles val="exact"/>
        </dgm:presLayoutVars>
      </dgm:prSet>
      <dgm:spPr/>
    </dgm:pt>
    <dgm:pt modelId="{352CBF2E-3B60-433D-995E-722189DAC285}" type="pres">
      <dgm:prSet presAssocID="{8060B6AB-4B03-48D3-8FB0-CFCD6E9F6842}" presName="circ1" presStyleLbl="vennNode1" presStyleIdx="0" presStyleCnt="2" custLinFactNeighborX="20086"/>
      <dgm:spPr/>
      <dgm:t>
        <a:bodyPr/>
        <a:lstStyle/>
        <a:p>
          <a:endParaRPr lang="en-US"/>
        </a:p>
      </dgm:t>
    </dgm:pt>
    <dgm:pt modelId="{7C937987-0447-4109-A3F6-971B41E87F6B}" type="pres">
      <dgm:prSet presAssocID="{8060B6AB-4B03-48D3-8FB0-CFCD6E9F6842}" presName="circ1Tx" presStyleLbl="revTx" presStyleIdx="0" presStyleCnt="0">
        <dgm:presLayoutVars>
          <dgm:chMax val="0"/>
          <dgm:chPref val="0"/>
          <dgm:bulletEnabled val="1"/>
        </dgm:presLayoutVars>
      </dgm:prSet>
      <dgm:spPr/>
      <dgm:t>
        <a:bodyPr/>
        <a:lstStyle/>
        <a:p>
          <a:endParaRPr lang="en-US"/>
        </a:p>
      </dgm:t>
    </dgm:pt>
    <dgm:pt modelId="{440AC516-8C99-437B-A525-496F4DAF7058}" type="pres">
      <dgm:prSet presAssocID="{B22F5E43-5BD1-4AC6-813E-8B0FA2FC39B6}" presName="circ2" presStyleLbl="vennNode1" presStyleIdx="1" presStyleCnt="2" custScaleX="86927" custScaleY="86927" custLinFactNeighborX="-36700"/>
      <dgm:spPr/>
      <dgm:t>
        <a:bodyPr/>
        <a:lstStyle/>
        <a:p>
          <a:endParaRPr lang="en-US"/>
        </a:p>
      </dgm:t>
    </dgm:pt>
    <dgm:pt modelId="{7350181E-41A2-4A48-8A05-A144674E8088}" type="pres">
      <dgm:prSet presAssocID="{B22F5E43-5BD1-4AC6-813E-8B0FA2FC39B6}" presName="circ2Tx" presStyleLbl="revTx" presStyleIdx="0" presStyleCnt="0">
        <dgm:presLayoutVars>
          <dgm:chMax val="0"/>
          <dgm:chPref val="0"/>
          <dgm:bulletEnabled val="1"/>
        </dgm:presLayoutVars>
      </dgm:prSet>
      <dgm:spPr/>
      <dgm:t>
        <a:bodyPr/>
        <a:lstStyle/>
        <a:p>
          <a:endParaRPr lang="en-US"/>
        </a:p>
      </dgm:t>
    </dgm:pt>
  </dgm:ptLst>
  <dgm:cxnLst>
    <dgm:cxn modelId="{F36F2AAE-C95E-4F88-9BEB-E2CD9E48A509}" type="presOf" srcId="{8060B6AB-4B03-48D3-8FB0-CFCD6E9F6842}" destId="{352CBF2E-3B60-433D-995E-722189DAC285}" srcOrd="0" destOrd="0" presId="urn:microsoft.com/office/officeart/2005/8/layout/venn1"/>
    <dgm:cxn modelId="{519BE03F-C704-4AC7-8879-C7A535E63E79}" type="presOf" srcId="{47EF7C49-F71C-4271-B3B6-3DDACCA89D23}" destId="{6EFE2319-573D-491B-8AA4-A5B58C3A114B}" srcOrd="0" destOrd="0" presId="urn:microsoft.com/office/officeart/2005/8/layout/venn1"/>
    <dgm:cxn modelId="{60B748E5-E7C8-4AEA-9B3E-63167FAB0441}" type="presOf" srcId="{B22F5E43-5BD1-4AC6-813E-8B0FA2FC39B6}" destId="{7350181E-41A2-4A48-8A05-A144674E8088}" srcOrd="1" destOrd="0" presId="urn:microsoft.com/office/officeart/2005/8/layout/venn1"/>
    <dgm:cxn modelId="{865370E9-3191-4396-8CC0-4F0ACB24557E}" srcId="{47EF7C49-F71C-4271-B3B6-3DDACCA89D23}" destId="{B22F5E43-5BD1-4AC6-813E-8B0FA2FC39B6}" srcOrd="1" destOrd="0" parTransId="{060A79E6-AA43-4328-9CF4-58231D706829}" sibTransId="{FE1AF69F-5FA3-4F55-8A5A-56A34D194C8F}"/>
    <dgm:cxn modelId="{35519C60-5E57-4C3B-BDF8-F9F8D63ADC5D}" srcId="{47EF7C49-F71C-4271-B3B6-3DDACCA89D23}" destId="{8060B6AB-4B03-48D3-8FB0-CFCD6E9F6842}" srcOrd="0" destOrd="0" parTransId="{9C522A38-72E6-4F6F-AF4C-F8706D3CAAE0}" sibTransId="{DA82F055-B85F-4DCF-9E98-35AD077AAEBE}"/>
    <dgm:cxn modelId="{CCD91657-3CC6-49A0-A2A2-DC5AD610631D}" type="presOf" srcId="{B22F5E43-5BD1-4AC6-813E-8B0FA2FC39B6}" destId="{440AC516-8C99-437B-A525-496F4DAF7058}" srcOrd="0" destOrd="0" presId="urn:microsoft.com/office/officeart/2005/8/layout/venn1"/>
    <dgm:cxn modelId="{44C1E783-E5A4-4C0C-B9F1-6271D4B64CCC}" type="presOf" srcId="{8060B6AB-4B03-48D3-8FB0-CFCD6E9F6842}" destId="{7C937987-0447-4109-A3F6-971B41E87F6B}" srcOrd="1" destOrd="0" presId="urn:microsoft.com/office/officeart/2005/8/layout/venn1"/>
    <dgm:cxn modelId="{5CC866FC-AF1D-4ACF-928F-0624D5E8DAE1}" type="presParOf" srcId="{6EFE2319-573D-491B-8AA4-A5B58C3A114B}" destId="{352CBF2E-3B60-433D-995E-722189DAC285}" srcOrd="0" destOrd="0" presId="urn:microsoft.com/office/officeart/2005/8/layout/venn1"/>
    <dgm:cxn modelId="{07DB9FC7-5F29-47E9-837C-04FB118C8AAB}" type="presParOf" srcId="{6EFE2319-573D-491B-8AA4-A5B58C3A114B}" destId="{7C937987-0447-4109-A3F6-971B41E87F6B}" srcOrd="1" destOrd="0" presId="urn:microsoft.com/office/officeart/2005/8/layout/venn1"/>
    <dgm:cxn modelId="{D2829751-2166-4495-BC35-F7368EC3422C}" type="presParOf" srcId="{6EFE2319-573D-491B-8AA4-A5B58C3A114B}" destId="{440AC516-8C99-437B-A525-496F4DAF7058}" srcOrd="2" destOrd="0" presId="urn:microsoft.com/office/officeart/2005/8/layout/venn1"/>
    <dgm:cxn modelId="{C567120F-786B-46FD-8CE7-EAD0079FC9F9}" type="presParOf" srcId="{6EFE2319-573D-491B-8AA4-A5B58C3A114B}" destId="{7350181E-41A2-4A48-8A05-A144674E8088}"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B9F11D-20AA-4E86-9E84-80B49E192FC0}">
      <dsp:nvSpPr>
        <dsp:cNvPr id="0" name=""/>
        <dsp:cNvSpPr/>
      </dsp:nvSpPr>
      <dsp:spPr>
        <a:xfrm>
          <a:off x="2743200" y="0"/>
          <a:ext cx="2743199" cy="1737254"/>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Users</a:t>
          </a:r>
          <a:endParaRPr lang="en-US" sz="4000" b="0" strike="sngStrike" kern="1200" dirty="0"/>
        </a:p>
      </dsp:txBody>
      <dsp:txXfrm>
        <a:off x="2743200" y="0"/>
        <a:ext cx="2743199" cy="1737254"/>
      </dsp:txXfrm>
    </dsp:sp>
    <dsp:sp modelId="{30F034F8-BB2F-49BB-BE98-17062A35B1F8}">
      <dsp:nvSpPr>
        <dsp:cNvPr id="0" name=""/>
        <dsp:cNvSpPr/>
      </dsp:nvSpPr>
      <dsp:spPr>
        <a:xfrm>
          <a:off x="1371600" y="1737254"/>
          <a:ext cx="5486399" cy="1737254"/>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Applications</a:t>
          </a:r>
          <a:endParaRPr lang="en-US" sz="4000" kern="1200" dirty="0"/>
        </a:p>
      </dsp:txBody>
      <dsp:txXfrm>
        <a:off x="2331720" y="1737254"/>
        <a:ext cx="3566160" cy="1737254"/>
      </dsp:txXfrm>
    </dsp:sp>
    <dsp:sp modelId="{7CAA145F-D33E-4502-BFF7-96106DD05A4E}">
      <dsp:nvSpPr>
        <dsp:cNvPr id="0" name=""/>
        <dsp:cNvSpPr/>
      </dsp:nvSpPr>
      <dsp:spPr>
        <a:xfrm>
          <a:off x="0" y="3474508"/>
          <a:ext cx="8229600" cy="1737254"/>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Virtual Machines</a:t>
          </a:r>
          <a:endParaRPr lang="en-US" sz="4000" b="0" kern="1200" dirty="0"/>
        </a:p>
      </dsp:txBody>
      <dsp:txXfrm>
        <a:off x="1440179" y="3474508"/>
        <a:ext cx="5349240" cy="17372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EE08033-7B0A-425B-A9E0-8EADD3129C99}" type="datetimeFigureOut">
              <a:rPr lang="en-US" smtClean="0"/>
              <a:pPr/>
              <a:t>3/21/2013</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1FF4F9C-4DC8-4F42-9154-33B81DE164A8}" type="slidenum">
              <a:rPr lang="en-US" smtClean="0"/>
              <a:pPr/>
              <a:t>‹#›</a:t>
            </a:fld>
            <a:endParaRPr lang="en-US" dirty="0"/>
          </a:p>
        </p:txBody>
      </p:sp>
    </p:spTree>
    <p:extLst>
      <p:ext uri="{BB962C8B-B14F-4D97-AF65-F5344CB8AC3E}">
        <p14:creationId xmlns:p14="http://schemas.microsoft.com/office/powerpoint/2010/main" val="2237177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850F21-6683-4AB0-B585-9C6D1ECE009D}" type="datetimeFigureOut">
              <a:rPr lang="en-US" smtClean="0"/>
              <a:pPr/>
              <a:t>3/21/2013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60B2DC-A877-45E8-B394-DCA5FA59405F}" type="slidenum">
              <a:rPr lang="en-US" smtClean="0"/>
              <a:pPr/>
              <a:t>‹#›</a:t>
            </a:fld>
            <a:endParaRPr lang="en-US" dirty="0"/>
          </a:p>
        </p:txBody>
      </p:sp>
    </p:spTree>
    <p:extLst>
      <p:ext uri="{BB962C8B-B14F-4D97-AF65-F5344CB8AC3E}">
        <p14:creationId xmlns:p14="http://schemas.microsoft.com/office/powerpoint/2010/main" val="4164067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ocial.technet.microsoft.com/wiki/contents/articles/inside-sql-azure.aspx"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msdn.microsoft.com/en-us/library/hh680892(v=pandp.50).aspx" TargetMode="External"/><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CA28B0-4C0E-4F1B-9419-B7973E98DA19}" type="slidenum">
              <a:rPr lang="en-US" smtClean="0"/>
              <a:pPr fontAlgn="base">
                <a:spcBef>
                  <a:spcPct val="0"/>
                </a:spcBef>
                <a:spcAft>
                  <a:spcPct val="0"/>
                </a:spcAft>
                <a:defRPr/>
              </a:pPr>
              <a:t>1</a:t>
            </a:fld>
            <a:endParaRPr lang="en-US" dirty="0" smtClean="0"/>
          </a:p>
        </p:txBody>
      </p:sp>
      <p:sp>
        <p:nvSpPr>
          <p:cNvPr id="50179"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a:t>
            </a:fld>
            <a:endParaRPr lang="en-US" dirty="0"/>
          </a:p>
        </p:txBody>
      </p:sp>
    </p:spTree>
    <p:extLst>
      <p:ext uri="{BB962C8B-B14F-4D97-AF65-F5344CB8AC3E}">
        <p14:creationId xmlns:p14="http://schemas.microsoft.com/office/powerpoint/2010/main" val="3682137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Consider the value spectrum – and tipping point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QUESTIONS AT THE END</a:t>
            </a:r>
            <a:r>
              <a:rPr lang="en-US" baseline="0" dirty="0" smtClean="0"/>
              <a:t> – but ask as we go along</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CONCEPTS ARE GENERAL – but technology examples all use Windows Azure</a:t>
            </a:r>
            <a:endParaRPr lang="en-US" dirty="0" smtClean="0"/>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a:t>
            </a:fld>
            <a:endParaRPr lang="en-US" dirty="0"/>
          </a:p>
        </p:txBody>
      </p:sp>
    </p:spTree>
    <p:extLst>
      <p:ext uri="{BB962C8B-B14F-4D97-AF65-F5344CB8AC3E}">
        <p14:creationId xmlns:p14="http://schemas.microsoft.com/office/powerpoint/2010/main" val="1525570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600" dirty="0" smtClean="0"/>
              <a:t>NIST TERMINOLOGY</a:t>
            </a:r>
          </a:p>
          <a:p>
            <a:endParaRPr lang="en-US" sz="1600" dirty="0" smtClean="0"/>
          </a:p>
          <a:p>
            <a:r>
              <a:rPr lang="en-US" sz="1600" dirty="0" smtClean="0"/>
              <a:t>Our concern: </a:t>
            </a:r>
            <a:r>
              <a:rPr lang="en-US" sz="1600" b="1" dirty="0" smtClean="0"/>
              <a:t>Custom Applications</a:t>
            </a:r>
            <a:r>
              <a:rPr lang="en-US" sz="1600" b="0" baseline="0" dirty="0" smtClean="0"/>
              <a:t> (which rules out </a:t>
            </a:r>
            <a:r>
              <a:rPr lang="en-US" sz="1600" b="0" baseline="0" dirty="0" err="1" smtClean="0"/>
              <a:t>SaaS</a:t>
            </a:r>
            <a:r>
              <a:rPr lang="en-US" sz="1600" b="0" baseline="0" dirty="0" smtClean="0"/>
              <a:t>),</a:t>
            </a:r>
            <a:r>
              <a:rPr lang="en-US" sz="1600" dirty="0" smtClean="0"/>
              <a:t> and constructed</a:t>
            </a:r>
            <a:r>
              <a:rPr lang="en-US" sz="1600" baseline="0" dirty="0" smtClean="0"/>
              <a:t> to be </a:t>
            </a:r>
            <a:r>
              <a:rPr lang="en-US" sz="1600" b="1" baseline="0" dirty="0" smtClean="0"/>
              <a:t>Cloud-Native</a:t>
            </a:r>
            <a:endParaRPr lang="en-US" sz="1600" b="1" dirty="0" smtClean="0"/>
          </a:p>
        </p:txBody>
      </p:sp>
      <p:sp>
        <p:nvSpPr>
          <p:cNvPr id="4" name="Slide Number Placeholder 3"/>
          <p:cNvSpPr>
            <a:spLocks noGrp="1"/>
          </p:cNvSpPr>
          <p:nvPr>
            <p:ph type="sldNum" sz="quarter" idx="5"/>
          </p:nvPr>
        </p:nvSpPr>
        <p:spPr/>
        <p:txBody>
          <a:bodyPr/>
          <a:lstStyle/>
          <a:p>
            <a:pPr>
              <a:defRPr/>
            </a:pPr>
            <a:fld id="{D95444B2-C8A4-4896-BEFB-4D5F70CB82F3}" type="slidenum">
              <a:rPr lang="en-US" smtClean="0"/>
              <a:pPr>
                <a:defRPr/>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public</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8</a:t>
            </a:fld>
            <a:endParaRPr lang="en-US" dirty="0"/>
          </a:p>
        </p:txBody>
      </p:sp>
    </p:spTree>
    <p:extLst>
      <p:ext uri="{BB962C8B-B14F-4D97-AF65-F5344CB8AC3E}">
        <p14:creationId xmlns:p14="http://schemas.microsoft.com/office/powerpoint/2010/main" val="16443959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a:t>
            </a:r>
            <a:r>
              <a:rPr lang="en-US" baseline="0" dirty="0" smtClean="0"/>
              <a:t> to </a:t>
            </a:r>
            <a:r>
              <a:rPr lang="en-US" baseline="0" dirty="0" err="1" smtClean="0"/>
              <a:t>wikipedia</a:t>
            </a:r>
            <a:r>
              <a:rPr lang="en-US" baseline="0" dirty="0" smtClean="0"/>
              <a:t> (http://en.wikipedia.org/wiki/Iceberg) “</a:t>
            </a:r>
            <a:r>
              <a:rPr lang="en-US" dirty="0" smtClean="0"/>
              <a:t>typically only one-ninth of the volume of an iceberg is above water</a:t>
            </a:r>
            <a:r>
              <a:rPr lang="en-US" baseline="0" dirty="0" smtClean="0"/>
              <a:t>”</a:t>
            </a:r>
          </a:p>
          <a:p>
            <a:r>
              <a:rPr lang="en-US" baseline="0" dirty="0" smtClean="0"/>
              <a:t>Iceberg comment not specific to CLOUD NATIVE – but just a reminder to the power of the CLOUD</a:t>
            </a:r>
          </a:p>
          <a:p>
            <a:endParaRPr lang="en-US" baseline="0" dirty="0" smtClean="0"/>
          </a:p>
          <a:p>
            <a:r>
              <a:rPr lang="en-US" baseline="0" dirty="0" smtClean="0"/>
              <a:t>Photo credit: http://upload.wikimedia.org/wikipedia/commons/a/ac/Iceberg.jpg</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9</a:t>
            </a:fld>
            <a:endParaRPr lang="en-US" dirty="0"/>
          </a:p>
        </p:txBody>
      </p:sp>
    </p:spTree>
    <p:extLst>
      <p:ext uri="{BB962C8B-B14F-4D97-AF65-F5344CB8AC3E}">
        <p14:creationId xmlns:p14="http://schemas.microsoft.com/office/powerpoint/2010/main" val="3983534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Photos</a:t>
            </a:r>
            <a:r>
              <a:rPr lang="en-US" baseline="0" dirty="0" smtClean="0"/>
              <a:t> from Bill Wilder</a:t>
            </a:r>
            <a:endParaRPr lang="en-US" dirty="0" smtClean="0"/>
          </a:p>
          <a:p>
            <a:endParaRPr lang="en-US"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sz="2400" dirty="0" smtClean="0"/>
              <a:t>cloud services are MT, hardware is commodity</a:t>
            </a:r>
          </a:p>
          <a:p>
            <a:endParaRPr lang="en-US" dirty="0" smtClean="0"/>
          </a:p>
          <a:p>
            <a:r>
              <a:rPr lang="en-US" dirty="0" smtClean="0"/>
              <a:t>Cloud</a:t>
            </a:r>
            <a:r>
              <a:rPr lang="en-US" baseline="0" dirty="0" smtClean="0"/>
              <a:t> services CAN FAIL – you need to implement Busy Signal Pattern – and YOUR SERVICES CAN FAIL</a:t>
            </a:r>
            <a:endParaRPr lang="en-US" dirty="0" smtClean="0"/>
          </a:p>
        </p:txBody>
      </p:sp>
      <p:sp>
        <p:nvSpPr>
          <p:cNvPr id="4" name="Slide Number Placeholder 3"/>
          <p:cNvSpPr>
            <a:spLocks noGrp="1"/>
          </p:cNvSpPr>
          <p:nvPr>
            <p:ph type="sldNum" sz="quarter" idx="10"/>
          </p:nvPr>
        </p:nvSpPr>
        <p:spPr/>
        <p:txBody>
          <a:bodyPr/>
          <a:lstStyle/>
          <a:p>
            <a:fld id="{1E60B2DC-A877-45E8-B394-DCA5FA59405F}" type="slidenum">
              <a:rPr lang="en-US" smtClean="0"/>
              <a:pPr/>
              <a:t>10</a:t>
            </a:fld>
            <a:endParaRPr lang="en-US" dirty="0"/>
          </a:p>
        </p:txBody>
      </p:sp>
    </p:spTree>
    <p:extLst>
      <p:ext uri="{BB962C8B-B14F-4D97-AF65-F5344CB8AC3E}">
        <p14:creationId xmlns:p14="http://schemas.microsoft.com/office/powerpoint/2010/main" val="21764713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from Bill Wilder</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11</a:t>
            </a:fld>
            <a:endParaRPr lang="en-US" dirty="0"/>
          </a:p>
        </p:txBody>
      </p:sp>
    </p:spTree>
    <p:extLst>
      <p:ext uri="{BB962C8B-B14F-4D97-AF65-F5344CB8AC3E}">
        <p14:creationId xmlns:p14="http://schemas.microsoft.com/office/powerpoint/2010/main" val="40150008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Also.. CI, CD, Eventual</a:t>
            </a:r>
            <a:r>
              <a:rPr lang="en-US" baseline="0" dirty="0" smtClean="0"/>
              <a:t> Consistency, …</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14</a:t>
            </a:fld>
            <a:endParaRPr lang="en-US" dirty="0"/>
          </a:p>
        </p:txBody>
      </p:sp>
    </p:spTree>
    <p:extLst>
      <p:ext uri="{BB962C8B-B14F-4D97-AF65-F5344CB8AC3E}">
        <p14:creationId xmlns:p14="http://schemas.microsoft.com/office/powerpoint/2010/main" val="16335287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Nothing fundamental changes if we have two nodes in the Web Tier </a:t>
            </a:r>
          </a:p>
          <a:p>
            <a:pPr marL="171450" indent="-171450">
              <a:buFontTx/>
              <a:buChar char="-"/>
            </a:pPr>
            <a:r>
              <a:rPr lang="en-US" dirty="0" smtClean="0"/>
              <a:t>Still </a:t>
            </a:r>
            <a:r>
              <a:rPr lang="en-US" dirty="0" err="1" smtClean="0"/>
              <a:t>stateful</a:t>
            </a:r>
            <a:endParaRPr lang="en-US" dirty="0" smtClean="0"/>
          </a:p>
          <a:p>
            <a:pPr marL="171450" indent="-171450">
              <a:buFontTx/>
              <a:buChar char="-"/>
            </a:pPr>
            <a:r>
              <a:rPr lang="en-US" dirty="0" smtClean="0"/>
              <a:t>N</a:t>
            </a:r>
            <a:r>
              <a:rPr lang="en-US" baseline="0" dirty="0" smtClean="0"/>
              <a:t>ow needs sticky sessions (single node is degenerate case)</a:t>
            </a:r>
          </a:p>
          <a:p>
            <a:pPr marL="171450" indent="-171450">
              <a:buFontTx/>
              <a:buChar char="-"/>
            </a:pPr>
            <a:endParaRPr lang="en-US" dirty="0" smtClean="0"/>
          </a:p>
          <a:p>
            <a:pPr marL="0" indent="0">
              <a:buFontTx/>
              <a:buNone/>
            </a:pPr>
            <a:r>
              <a:rPr lang="en-US" dirty="0" smtClean="0"/>
              <a:t>Non-cloud-native is not WRONG,</a:t>
            </a:r>
            <a:r>
              <a:rPr lang="en-US" baseline="0" dirty="0" smtClean="0"/>
              <a:t> just DIFFERENT (but is wrong for the </a:t>
            </a:r>
            <a:r>
              <a:rPr lang="en-US" baseline="0" dirty="0" err="1" smtClean="0"/>
              <a:t>PaaS</a:t>
            </a:r>
            <a:r>
              <a:rPr lang="en-US" baseline="0" dirty="0" smtClean="0"/>
              <a:t> cloud)</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16</a:t>
            </a:fld>
            <a:endParaRPr lang="en-US" dirty="0"/>
          </a:p>
        </p:txBody>
      </p:sp>
    </p:spTree>
    <p:extLst>
      <p:ext uri="{BB962C8B-B14F-4D97-AF65-F5344CB8AC3E}">
        <p14:creationId xmlns:p14="http://schemas.microsoft.com/office/powerpoint/2010/main" val="8320341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Cost-efficiency – don’t rent hotel rooms</a:t>
            </a:r>
            <a:r>
              <a:rPr lang="en-US" baseline="0" dirty="0" smtClean="0"/>
              <a:t> when you don’t need them</a:t>
            </a:r>
          </a:p>
          <a:p>
            <a:endParaRPr lang="en-US" baseline="0" dirty="0" smtClean="0"/>
          </a:p>
          <a:p>
            <a:r>
              <a:rPr lang="en-US" baseline="0" dirty="0" smtClean="0"/>
              <a:t>Operational efficiency – manage many more servers w/o needing much more time</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17</a:t>
            </a:fld>
            <a:endParaRPr lang="en-US" dirty="0"/>
          </a:p>
        </p:txBody>
      </p:sp>
    </p:spTree>
    <p:extLst>
      <p:ext uri="{BB962C8B-B14F-4D97-AF65-F5344CB8AC3E}">
        <p14:creationId xmlns:p14="http://schemas.microsoft.com/office/powerpoint/2010/main" val="8320341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SLA, </a:t>
            </a:r>
            <a:r>
              <a:rPr lang="en-US" smtClean="0"/>
              <a:t>practical reasons</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20</a:t>
            </a:fld>
            <a:endParaRPr lang="en-US" dirty="0"/>
          </a:p>
        </p:txBody>
      </p:sp>
    </p:spTree>
    <p:extLst>
      <p:ext uri="{BB962C8B-B14F-4D97-AF65-F5344CB8AC3E}">
        <p14:creationId xmlns:p14="http://schemas.microsoft.com/office/powerpoint/2010/main" val="1504602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21</a:t>
            </a:fld>
            <a:endParaRPr lang="en-US" dirty="0"/>
          </a:p>
        </p:txBody>
      </p:sp>
    </p:spTree>
    <p:extLst>
      <p:ext uri="{BB962C8B-B14F-4D97-AF65-F5344CB8AC3E}">
        <p14:creationId xmlns:p14="http://schemas.microsoft.com/office/powerpoint/2010/main" val="7152107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Architectural concerns</a:t>
            </a:r>
          </a:p>
          <a:p>
            <a:endParaRPr lang="en-US" dirty="0" smtClean="0"/>
          </a:p>
          <a:p>
            <a:r>
              <a:rPr lang="en-US" dirty="0" smtClean="0"/>
              <a:t>N&gt;1</a:t>
            </a:r>
          </a:p>
          <a:p>
            <a:r>
              <a:rPr lang="en-US" dirty="0" smtClean="0"/>
              <a:t>N+1</a:t>
            </a:r>
          </a:p>
          <a:p>
            <a:r>
              <a:rPr lang="en-US" dirty="0" smtClean="0"/>
              <a:t>Reactive</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23</a:t>
            </a:fld>
            <a:endParaRPr lang="en-US" dirty="0"/>
          </a:p>
        </p:txBody>
      </p:sp>
    </p:spTree>
    <p:extLst>
      <p:ext uri="{BB962C8B-B14F-4D97-AF65-F5344CB8AC3E}">
        <p14:creationId xmlns:p14="http://schemas.microsoft.com/office/powerpoint/2010/main" val="20850138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Architectural concerns</a:t>
            </a:r>
          </a:p>
          <a:p>
            <a:endParaRPr lang="en-US" dirty="0" smtClean="0"/>
          </a:p>
          <a:p>
            <a:r>
              <a:rPr lang="en-US" dirty="0" smtClean="0"/>
              <a:t>N&gt;1</a:t>
            </a:r>
          </a:p>
          <a:p>
            <a:r>
              <a:rPr lang="en-US" dirty="0" smtClean="0"/>
              <a:t>N+1</a:t>
            </a:r>
          </a:p>
          <a:p>
            <a:r>
              <a:rPr lang="en-US" dirty="0" smtClean="0"/>
              <a:t>Reactive</a:t>
            </a:r>
          </a:p>
          <a:p>
            <a:endParaRPr lang="en-US" dirty="0" smtClean="0"/>
          </a:p>
          <a:p>
            <a:pPr marL="514350" indent="-514350">
              <a:buFont typeface="Arial" pitchFamily="34" charset="0"/>
              <a:buChar char="•"/>
            </a:pPr>
            <a:r>
              <a:rPr lang="en-US" sz="1200" dirty="0" smtClean="0"/>
              <a:t>Stateless (“like a taxi”)</a:t>
            </a:r>
            <a:br>
              <a:rPr lang="en-US" sz="1200" dirty="0" smtClean="0"/>
            </a:br>
            <a:r>
              <a:rPr lang="en-US" sz="1200" dirty="0" smtClean="0"/>
              <a:t>vs. Sticky Sessions</a:t>
            </a:r>
          </a:p>
          <a:p>
            <a:pPr marL="514350" indent="-514350">
              <a:buFont typeface="Arial" pitchFamily="34" charset="0"/>
              <a:buChar char="•"/>
            </a:pPr>
            <a:r>
              <a:rPr lang="en-US" sz="1200" dirty="0" smtClean="0"/>
              <a:t>Stateless nodes</a:t>
            </a:r>
            <a:br>
              <a:rPr lang="en-US" sz="1200" dirty="0" smtClean="0"/>
            </a:br>
            <a:r>
              <a:rPr lang="en-US" sz="1200" dirty="0" smtClean="0"/>
              <a:t>vs. Stateless apps</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24</a:t>
            </a:fld>
            <a:endParaRPr lang="en-US" dirty="0"/>
          </a:p>
        </p:txBody>
      </p:sp>
    </p:spTree>
    <p:extLst>
      <p:ext uri="{BB962C8B-B14F-4D97-AF65-F5344CB8AC3E}">
        <p14:creationId xmlns:p14="http://schemas.microsoft.com/office/powerpoint/2010/main" val="20850138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SLA, </a:t>
            </a:r>
            <a:r>
              <a:rPr lang="en-US" smtClean="0"/>
              <a:t>practical reasons</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25</a:t>
            </a:fld>
            <a:endParaRPr lang="en-US" dirty="0"/>
          </a:p>
        </p:txBody>
      </p:sp>
    </p:spTree>
    <p:extLst>
      <p:ext uri="{BB962C8B-B14F-4D97-AF65-F5344CB8AC3E}">
        <p14:creationId xmlns:p14="http://schemas.microsoft.com/office/powerpoint/2010/main" val="1504602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Cost-efficiency – don’t rent hotel rooms</a:t>
            </a:r>
            <a:r>
              <a:rPr lang="en-US" baseline="0" dirty="0" smtClean="0"/>
              <a:t> when you don’t need them</a:t>
            </a:r>
          </a:p>
          <a:p>
            <a:endParaRPr lang="en-US" baseline="0" dirty="0" smtClean="0"/>
          </a:p>
          <a:p>
            <a:r>
              <a:rPr lang="en-US" baseline="0" dirty="0" smtClean="0"/>
              <a:t>Operational efficiency – manage many more servers w/o needing much more time</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28</a:t>
            </a:fld>
            <a:endParaRPr lang="en-US" dirty="0"/>
          </a:p>
        </p:txBody>
      </p:sp>
    </p:spTree>
    <p:extLst>
      <p:ext uri="{BB962C8B-B14F-4D97-AF65-F5344CB8AC3E}">
        <p14:creationId xmlns:p14="http://schemas.microsoft.com/office/powerpoint/2010/main" val="8320341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880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219604-7371-419B-B491-238F00D0824C}" type="slidenum">
              <a:rPr lang="en-US" smtClean="0"/>
              <a:pPr fontAlgn="base">
                <a:spcBef>
                  <a:spcPct val="0"/>
                </a:spcBef>
                <a:spcAft>
                  <a:spcPct val="0"/>
                </a:spcAft>
                <a:defRPr/>
              </a:pPr>
              <a:t>29</a:t>
            </a:fld>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a:p>
            <a:pPr eaLnBrk="1" hangingPunct="1">
              <a:spcBef>
                <a:spcPct val="0"/>
              </a:spcBef>
            </a:pPr>
            <a:r>
              <a:rPr lang="en-US" dirty="0" smtClean="0"/>
              <a:t>“Thumbnails” sample code available from http://code.msdn.microsoft.com/windowsazuresamples</a:t>
            </a:r>
          </a:p>
          <a:p>
            <a:pPr eaLnBrk="1" hangingPunct="1">
              <a:spcBef>
                <a:spcPct val="0"/>
              </a:spcBef>
            </a:pPr>
            <a:endParaRPr lang="en-US" dirty="0" smtClean="0"/>
          </a:p>
        </p:txBody>
      </p:sp>
      <p:sp>
        <p:nvSpPr>
          <p:cNvPr id="890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1627EE-5560-4E34-AA52-ED919B3B0852}" type="slidenum">
              <a:rPr lang="en-US" smtClean="0"/>
              <a:pPr fontAlgn="base">
                <a:spcBef>
                  <a:spcPct val="0"/>
                </a:spcBef>
                <a:spcAft>
                  <a:spcPct val="0"/>
                </a:spcAft>
                <a:defRPr/>
              </a:pPr>
              <a:t>33</a:t>
            </a:fld>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921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1B8D9D-07D1-4272-9200-FC7492BEB1A2}" type="slidenum">
              <a:rPr lang="en-US" smtClean="0"/>
              <a:pPr fontAlgn="base">
                <a:spcBef>
                  <a:spcPct val="0"/>
                </a:spcBef>
                <a:spcAft>
                  <a:spcPct val="0"/>
                </a:spcAft>
                <a:defRPr/>
              </a:pPr>
              <a:t>34</a:t>
            </a:fld>
            <a:endParaRPr 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Windows Azure: Fabric Controller honors </a:t>
            </a:r>
            <a:r>
              <a:rPr lang="en-US" b="1" dirty="0" smtClean="0"/>
              <a:t>Fault Domains </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39</a:t>
            </a:fld>
            <a:endParaRPr lang="en-US" dirty="0"/>
          </a:p>
        </p:txBody>
      </p:sp>
    </p:spTree>
    <p:extLst>
      <p:ext uri="{BB962C8B-B14F-4D97-AF65-F5344CB8AC3E}">
        <p14:creationId xmlns:p14="http://schemas.microsoft.com/office/powerpoint/2010/main" val="24294171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a:defRPr/>
            </a:pPr>
            <a:endParaRPr lang="en-US" sz="1200" dirty="0" smtClean="0"/>
          </a:p>
        </p:txBody>
      </p:sp>
      <p:sp>
        <p:nvSpPr>
          <p:cNvPr id="4" name="Slide Number Placeholder 3"/>
          <p:cNvSpPr>
            <a:spLocks noGrp="1"/>
          </p:cNvSpPr>
          <p:nvPr>
            <p:ph type="sldNum" sz="quarter" idx="5"/>
          </p:nvPr>
        </p:nvSpPr>
        <p:spPr/>
        <p:txBody>
          <a:bodyPr/>
          <a:lstStyle/>
          <a:p>
            <a:pPr>
              <a:defRPr/>
            </a:pPr>
            <a:fld id="{B29B29CB-A59E-4904-93B8-C2A7ED3677A6}" type="slidenum">
              <a:rPr lang="en-US" smtClean="0"/>
              <a:pPr>
                <a:defRPr/>
              </a:pPr>
              <a:t>41</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STATEFUL – need different approach</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44</a:t>
            </a:fld>
            <a:endParaRPr lang="en-US" dirty="0"/>
          </a:p>
        </p:txBody>
      </p:sp>
    </p:spTree>
    <p:extLst>
      <p:ext uri="{BB962C8B-B14F-4D97-AF65-F5344CB8AC3E}">
        <p14:creationId xmlns:p14="http://schemas.microsoft.com/office/powerpoint/2010/main" val="23936782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Cost-efficiency – don’t rent hotel rooms</a:t>
            </a:r>
            <a:r>
              <a:rPr lang="en-US" baseline="0" dirty="0" smtClean="0"/>
              <a:t> when you don’t need them</a:t>
            </a:r>
          </a:p>
          <a:p>
            <a:endParaRPr lang="en-US" baseline="0" dirty="0" smtClean="0"/>
          </a:p>
          <a:p>
            <a:r>
              <a:rPr lang="en-US" baseline="0" dirty="0" smtClean="0"/>
              <a:t>Operational efficiency – manage many more servers w/o needing much more time</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45</a:t>
            </a:fld>
            <a:endParaRPr lang="en-US" dirty="0"/>
          </a:p>
        </p:txBody>
      </p:sp>
    </p:spTree>
    <p:extLst>
      <p:ext uri="{BB962C8B-B14F-4D97-AF65-F5344CB8AC3E}">
        <p14:creationId xmlns:p14="http://schemas.microsoft.com/office/powerpoint/2010/main" val="8320341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 same as Data Warehouse or Reporting DB]</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46</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need SOMETHING to shard</a:t>
            </a:r>
            <a:r>
              <a:rPr lang="en-US" baseline="0" dirty="0" smtClean="0"/>
              <a:t> --- like </a:t>
            </a:r>
            <a:r>
              <a:rPr lang="en-US" baseline="0" dirty="0" err="1" smtClean="0"/>
              <a:t>CustomerId</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47</a:t>
            </a:fld>
            <a:endParaRPr lang="en-US" dirty="0"/>
          </a:p>
        </p:txBody>
      </p:sp>
    </p:spTree>
    <p:extLst>
      <p:ext uri="{BB962C8B-B14F-4D97-AF65-F5344CB8AC3E}">
        <p14:creationId xmlns:p14="http://schemas.microsoft.com/office/powerpoint/2010/main" val="38711405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smtClean="0"/>
              <a:t>http://blog.foursquare.com/2010/10/05/so-that-was-a-bummer/</a:t>
            </a:r>
          </a:p>
          <a:p>
            <a:pPr marL="0" indent="0">
              <a:buFontTx/>
              <a:buNone/>
            </a:pPr>
            <a:r>
              <a:rPr lang="en-US" dirty="0" smtClean="0"/>
              <a:t>http://highscalability.com/blog/2010/10/15/troubles-with-sharding-what-can-we-learn-from-the-foursquare.html</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48</a:t>
            </a:fld>
            <a:endParaRPr lang="en-US" dirty="0"/>
          </a:p>
        </p:txBody>
      </p:sp>
    </p:spTree>
    <p:extLst>
      <p:ext uri="{BB962C8B-B14F-4D97-AF65-F5344CB8AC3E}">
        <p14:creationId xmlns:p14="http://schemas.microsoft.com/office/powerpoint/2010/main" val="24348547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hlinkClick r:id="rId3"/>
              </a:rPr>
              <a:t>http://social.technet.microsoft.com/wiki/contents/articles/inside-sql-azure.aspx</a:t>
            </a:r>
            <a:endParaRPr lang="en-US" dirty="0" smtClean="0"/>
          </a:p>
          <a:p>
            <a:endParaRPr lang="en-US" dirty="0" smtClean="0"/>
          </a:p>
          <a:p>
            <a:r>
              <a:rPr lang="en-US" sz="1200" b="0" i="0" kern="1200" dirty="0" smtClean="0">
                <a:solidFill>
                  <a:schemeClr val="tx1"/>
                </a:solidFill>
                <a:effectLst/>
                <a:latin typeface="+mn-lt"/>
                <a:ea typeface="+mn-ea"/>
                <a:cs typeface="+mn-cs"/>
              </a:rPr>
              <a:t>“Another feature in development is the ability to take control of your backups. Currently, backups are performed in the data centers to protect your data against disk or system problems. However, there is no way currently to control your own backups to provide protection against logical errors and use a RESTORE operation to return to an earlier point in time when a backup was made. The new feature involves the ability to make your own backups of your SQL Azure databases to your own on-premises storage, and the ability to restore those backups either to an on-premises database or to a SQL Azure database. Eventually Microsoft plans to provide the ability to perform SQL Azure backups across data centers and also make log backups so that point-in-time recovery can be implemented.” </a:t>
            </a:r>
            <a:r>
              <a:rPr lang="en-US" dirty="0" smtClean="0">
                <a:hlinkClick r:id="rId3"/>
              </a:rPr>
              <a:t>http://social.technet.microsoft.com/wiki/contents/articles/inside-sql-azure.aspx</a:t>
            </a:r>
            <a:endParaRPr lang="en-US" dirty="0" smtClean="0"/>
          </a:p>
          <a:p>
            <a:pPr eaLnBrk="1" hangingPunct="1"/>
            <a:endParaRPr lang="en-U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Greatest</a:t>
            </a:r>
            <a:r>
              <a:rPr lang="en-US" baseline="0" dirty="0" smtClean="0"/>
              <a:t> fear is Tenant Leakage</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51</a:t>
            </a:fld>
            <a:endParaRPr lang="en-US" dirty="0"/>
          </a:p>
        </p:txBody>
      </p:sp>
    </p:spTree>
    <p:extLst>
      <p:ext uri="{BB962C8B-B14F-4D97-AF65-F5344CB8AC3E}">
        <p14:creationId xmlns:p14="http://schemas.microsoft.com/office/powerpoint/2010/main" val="12286901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53</a:t>
            </a:fld>
            <a:endParaRPr lang="en-US" dirty="0"/>
          </a:p>
        </p:txBody>
      </p:sp>
    </p:spTree>
    <p:extLst>
      <p:ext uri="{BB962C8B-B14F-4D97-AF65-F5344CB8AC3E}">
        <p14:creationId xmlns:p14="http://schemas.microsoft.com/office/powerpoint/2010/main" val="1504602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WASABi</a:t>
            </a:r>
            <a:r>
              <a:rPr lang="en-US" baseline="0" dirty="0" smtClean="0"/>
              <a:t> - </a:t>
            </a:r>
            <a:r>
              <a:rPr lang="en-US" sz="1200" dirty="0" smtClean="0">
                <a:hlinkClick r:id="rId3"/>
              </a:rPr>
              <a:t>http://msdn.microsoft.com/en-us/library/hh680892%28v=pandp.50%29.aspx</a:t>
            </a:r>
            <a:endParaRPr lang="en-US" sz="1200"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57</a:t>
            </a:fld>
            <a:endParaRPr lang="en-US" dirty="0"/>
          </a:p>
        </p:txBody>
      </p:sp>
    </p:spTree>
    <p:extLst>
      <p:ext uri="{BB962C8B-B14F-4D97-AF65-F5344CB8AC3E}">
        <p14:creationId xmlns:p14="http://schemas.microsoft.com/office/powerpoint/2010/main" val="5916161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Tech Windows</a:t>
            </a:r>
          </a:p>
        </p:txBody>
      </p:sp>
      <p:sp>
        <p:nvSpPr>
          <p:cNvPr id="4" name="Slide Number Placeholder 3"/>
          <p:cNvSpPr>
            <a:spLocks noGrp="1"/>
          </p:cNvSpPr>
          <p:nvPr>
            <p:ph type="sldNum" sz="quarter" idx="5"/>
          </p:nvPr>
        </p:nvSpPr>
        <p:spPr/>
        <p:txBody>
          <a:bodyPr/>
          <a:lstStyle/>
          <a:p>
            <a:pPr>
              <a:defRPr/>
            </a:pPr>
            <a:fld id="{8A594DF5-1B45-481F-9FBD-CA0B3A5B835C}" type="slidenum">
              <a:rPr lang="en-US" smtClean="0"/>
              <a:pPr>
                <a:defRPr/>
              </a:pPr>
              <a:t>61</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Scale application without scaling team</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62</a:t>
            </a:fld>
            <a:endParaRPr lang="en-US" dirty="0"/>
          </a:p>
        </p:txBody>
      </p:sp>
    </p:spTree>
    <p:extLst>
      <p:ext uri="{BB962C8B-B14F-4D97-AF65-F5344CB8AC3E}">
        <p14:creationId xmlns:p14="http://schemas.microsoft.com/office/powerpoint/2010/main" val="35551867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3/21/2013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180347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3/21/2013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130565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89AA64-45DD-481A-BFE5-857C2A5DC15A}" type="datetimeFigureOut">
              <a:rPr lang="en-US" smtClean="0"/>
              <a:pPr/>
              <a:t>3/21/2013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479594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89AA64-45DD-481A-BFE5-857C2A5DC15A}" type="datetimeFigureOut">
              <a:rPr lang="en-US" smtClean="0"/>
              <a:pPr/>
              <a:t>3/21/2013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826433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89AA64-45DD-481A-BFE5-857C2A5DC15A}" type="datetimeFigureOut">
              <a:rPr lang="en-US" smtClean="0"/>
              <a:pPr/>
              <a:t>3/21/2013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575318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89AA64-45DD-481A-BFE5-857C2A5DC15A}" type="datetimeFigureOut">
              <a:rPr lang="en-US" smtClean="0"/>
              <a:pPr/>
              <a:t>3/21/2013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459602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89AA64-45DD-481A-BFE5-857C2A5DC15A}" type="datetimeFigureOut">
              <a:rPr lang="en-US" smtClean="0"/>
              <a:pPr/>
              <a:t>3/21/2013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4163625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3/21/2013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750350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3/21/2013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009573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3/21/2013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803447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3/21/2013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897529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385"/>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1447799"/>
            <a:ext cx="8382000"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0380514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8" y="1905016"/>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7" y="4345004"/>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20782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5004"/>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87178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21121369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23715914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61"/>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61"/>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814844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7"/>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82"/>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9" y="1411567"/>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82"/>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736527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132307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39251767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89408948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6"/>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54"/>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4126789001"/>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6"/>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31110690"/>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1587525"/>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82"/>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80"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456225005"/>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5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067719987"/>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65378"/>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34"/>
            <a:ext cx="1999580" cy="1249363"/>
          </a:xfrm>
          <a:prstGeom prst="rect">
            <a:avLst/>
          </a:prstGeom>
          <a:noFill/>
          <a:ln w="9525">
            <a:noFill/>
            <a:miter lim="800000"/>
            <a:headEnd/>
            <a:tailEnd/>
          </a:ln>
        </p:spPr>
      </p:pic>
      <p:sp>
        <p:nvSpPr>
          <p:cNvPr id="2" name="Title 1"/>
          <p:cNvSpPr>
            <a:spLocks noGrp="1"/>
          </p:cNvSpPr>
          <p:nvPr>
            <p:ph type="ctrTitle"/>
          </p:nvPr>
        </p:nvSpPr>
        <p:spPr>
          <a:xfrm>
            <a:off x="1417217"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7" y="2303507"/>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8"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308603090"/>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1_Title Slid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16398" y="989020"/>
            <a:ext cx="6095178" cy="1020789"/>
          </a:xfrm>
        </p:spPr>
        <p:txBody>
          <a:bodyPr anchor="b">
            <a:noAutofit/>
          </a:bodyPr>
          <a:lstStyle>
            <a:lvl1pPr algn="l">
              <a:lnSpc>
                <a:spcPct val="90000"/>
              </a:lnSpc>
              <a:defRPr sz="4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2316398" y="2030334"/>
            <a:ext cx="6095178" cy="461665"/>
          </a:xfrm>
        </p:spPr>
        <p:txBody>
          <a:bodyPr vert="horz" wrap="square" lIns="0" tIns="0" rIns="0" bIns="0" rtlCol="0">
            <a:noAutofit/>
          </a:bodyPr>
          <a:lstStyle>
            <a:lvl1pPr marL="0" indent="0" algn="l" defTabSz="914363" rtl="0" eaLnBrk="1" latinLnBrk="0" hangingPunct="1">
              <a:lnSpc>
                <a:spcPct val="100000"/>
              </a:lnSpc>
              <a:spcBef>
                <a:spcPts val="0"/>
              </a:spcBef>
              <a:buSzPct val="100000"/>
              <a:buFontTx/>
              <a:buNone/>
              <a:defRPr lang="en-US" sz="2800" kern="1200" dirty="0">
                <a:solidFill>
                  <a:schemeClr val="accent4">
                    <a:alpha val="99000"/>
                  </a:schemeClr>
                </a:soli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24824207"/>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264858861"/>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40103576"/>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03916872"/>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01" y="228600"/>
            <a:ext cx="8382000" cy="553998"/>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381000" y="989013"/>
            <a:ext cx="8381901" cy="1945148"/>
          </a:xfrm>
        </p:spPr>
        <p:txBody>
          <a:bodyPr/>
          <a:lstStyle>
            <a:lvl1pPr>
              <a:lnSpc>
                <a:spcPct val="90000"/>
              </a:lnSpc>
              <a:defRPr sz="2800"/>
            </a:lvl1pPr>
            <a:lvl2pPr>
              <a:lnSpc>
                <a:spcPct val="90000"/>
              </a:lnSpc>
              <a:defRPr sz="2600"/>
            </a:lvl2pPr>
            <a:lvl3pPr>
              <a:lnSpc>
                <a:spcPct val="90000"/>
              </a:lnSpc>
              <a:defRPr/>
            </a:lvl3pPr>
            <a:lvl4pPr>
              <a:lnSpc>
                <a:spcPct val="90000"/>
              </a:lnSpc>
              <a:defRPr sz="2200"/>
            </a:lvl4pPr>
            <a:lvl5pPr>
              <a:lnSpc>
                <a:spcPct val="90000"/>
              </a:lnSpc>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3520566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4694" y="989013"/>
            <a:ext cx="4114800" cy="2332946"/>
          </a:xfrm>
        </p:spPr>
        <p:txBody>
          <a:bodyPr/>
          <a:lstStyle>
            <a:lvl1pPr marL="339976" indent="-339976">
              <a:lnSpc>
                <a:spcPct val="90000"/>
              </a:lnSpc>
              <a:defRPr sz="2800"/>
            </a:lvl1pPr>
            <a:lvl2pPr marL="673338" indent="-325424">
              <a:lnSpc>
                <a:spcPct val="90000"/>
              </a:lnSpc>
              <a:defRPr sz="2600"/>
            </a:lvl2pPr>
            <a:lvl3pPr marL="953785" indent="-288384">
              <a:lnSpc>
                <a:spcPct val="90000"/>
              </a:lnSpc>
              <a:defRPr sz="2400"/>
            </a:lvl3pPr>
            <a:lvl4pPr marL="1227618" indent="-273833">
              <a:lnSpc>
                <a:spcPct val="90000"/>
              </a:lnSpc>
              <a:defRPr sz="2200"/>
            </a:lvl4pPr>
            <a:lvl5pPr marL="1516002" indent="-280447">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101" y="989013"/>
            <a:ext cx="4114800" cy="2332946"/>
          </a:xfrm>
        </p:spPr>
        <p:txBody>
          <a:bodyPr/>
          <a:lstStyle>
            <a:lvl1pPr marL="347914" indent="-347914">
              <a:lnSpc>
                <a:spcPct val="90000"/>
              </a:lnSpc>
              <a:defRPr sz="2800"/>
            </a:lvl1pPr>
            <a:lvl2pPr marL="673338" indent="-339976">
              <a:lnSpc>
                <a:spcPct val="90000"/>
              </a:lnSpc>
              <a:defRPr sz="2600"/>
            </a:lvl2pPr>
            <a:lvl3pPr marL="961722" indent="-302936">
              <a:lnSpc>
                <a:spcPct val="90000"/>
              </a:lnSpc>
              <a:defRPr sz="2400"/>
            </a:lvl3pPr>
            <a:lvl4pPr marL="1227618" indent="-265896">
              <a:lnSpc>
                <a:spcPct val="90000"/>
              </a:lnSpc>
              <a:defRPr sz="2200"/>
            </a:lvl4pPr>
            <a:lvl5pPr marL="1516002" indent="-273833">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3300902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7914" y="989020"/>
            <a:ext cx="41148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7914" y="1401033"/>
            <a:ext cx="4114800" cy="1686616"/>
          </a:xfrm>
        </p:spPr>
        <p:txBody>
          <a:bodyPr/>
          <a:lstStyle>
            <a:lvl1pPr marL="281770" indent="-281770">
              <a:defRPr sz="2400"/>
            </a:lvl1pPr>
            <a:lvl2pPr marL="562218" indent="-265896">
              <a:defRPr sz="2400"/>
            </a:lvl2pPr>
            <a:lvl3pPr marL="813562" indent="-243407">
              <a:defRPr sz="2000"/>
            </a:lvl3pPr>
            <a:lvl4pPr marL="1050354" indent="-228856">
              <a:defRPr sz="1800"/>
            </a:lvl4pPr>
            <a:lvl5pPr marL="1279210" indent="-206367">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5" y="989020"/>
            <a:ext cx="411701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401033"/>
            <a:ext cx="4117974" cy="1686616"/>
          </a:xfrm>
        </p:spPr>
        <p:txBody>
          <a:bodyPr/>
          <a:lstStyle>
            <a:lvl1pPr marL="296321" indent="-296321">
              <a:defRPr sz="2400"/>
            </a:lvl1pPr>
            <a:lvl2pPr marL="570155" indent="-273833">
              <a:defRPr sz="2400"/>
            </a:lvl2pPr>
            <a:lvl3pPr marL="821499" indent="-244730">
              <a:defRPr sz="2000"/>
            </a:lvl3pPr>
            <a:lvl4pPr marL="1050354" indent="-236793">
              <a:defRPr sz="1800"/>
            </a:lvl4pPr>
            <a:lvl5pPr marL="1279210" indent="-220919">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1619226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87205076"/>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793890"/>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2342901"/>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 name="Picture 1" descr="Tech.Ed logo.png"/>
          <p:cNvPicPr>
            <a:picLocks noChangeAspect="1"/>
          </p:cNvPicPr>
          <p:nvPr userDrawn="1"/>
        </p:nvPicPr>
        <p:blipFill>
          <a:blip r:embed="rId3" cstate="screen"/>
          <a:stretch>
            <a:fillRect/>
          </a:stretch>
        </p:blipFill>
        <p:spPr>
          <a:xfrm>
            <a:off x="643908" y="504759"/>
            <a:ext cx="2767372" cy="1584272"/>
          </a:xfrm>
          <a:prstGeom prst="rect">
            <a:avLst/>
          </a:prstGeom>
          <a:noFill/>
          <a:ln>
            <a:noFill/>
          </a:ln>
        </p:spPr>
      </p:pic>
      <p:sp>
        <p:nvSpPr>
          <p:cNvPr id="3" name="TextBox 2"/>
          <p:cNvSpPr txBox="1"/>
          <p:nvPr userDrawn="1"/>
        </p:nvSpPr>
        <p:spPr>
          <a:xfrm>
            <a:off x="646383" y="2383224"/>
            <a:ext cx="5002853" cy="353943"/>
          </a:xfrm>
          <a:prstGeom prst="rect">
            <a:avLst/>
          </a:prstGeom>
          <a:noFill/>
        </p:spPr>
        <p:txBody>
          <a:bodyPr wrap="square" rtlCol="0">
            <a:spAutoFit/>
          </a:bodyPr>
          <a:lstStyle/>
          <a:p>
            <a:pPr defTabSz="914363"/>
            <a:r>
              <a:rPr lang="en-US" sz="1700" spc="-30" dirty="0" smtClean="0">
                <a:gradFill>
                  <a:gsLst>
                    <a:gs pos="0">
                      <a:srgbClr val="FFFFFF"/>
                    </a:gs>
                    <a:gs pos="100000">
                      <a:srgbClr val="FFFFFF"/>
                    </a:gs>
                  </a:gsLst>
                  <a:lin ang="5400000" scaled="0"/>
                </a:gradFill>
              </a:rPr>
              <a:t>JUNE 7-10, 2010 | NEW ORLEANS, LA</a:t>
            </a:r>
            <a:endParaRPr lang="en-US" sz="1700" spc="-30" dirty="0">
              <a:gradFill>
                <a:gsLst>
                  <a:gs pos="0">
                    <a:srgbClr val="FFFFFF"/>
                  </a:gs>
                  <a:gs pos="100000">
                    <a:srgbClr val="FFFFFF"/>
                  </a:gs>
                </a:gsLst>
                <a:lin ang="5400000" scaled="0"/>
              </a:gradFill>
            </a:endParaRPr>
          </a:p>
        </p:txBody>
      </p:sp>
      <p:pic>
        <p:nvPicPr>
          <p:cNvPr id="1026" name="Picture 2" descr="C:\Users\shane\Pictures\Logos\MICROSOFT (brand)\Microsoft corporate logo white.png"/>
          <p:cNvPicPr>
            <a:picLocks noChangeAspect="1" noChangeArrowheads="1"/>
          </p:cNvPicPr>
          <p:nvPr userDrawn="1"/>
        </p:nvPicPr>
        <p:blipFill>
          <a:blip r:embed="rId4" cstate="print"/>
          <a:stretch>
            <a:fillRect/>
          </a:stretch>
        </p:blipFill>
        <p:spPr bwMode="auto">
          <a:xfrm>
            <a:off x="865990" y="5950439"/>
            <a:ext cx="1814176" cy="414561"/>
          </a:xfrm>
          <a:prstGeom prst="rect">
            <a:avLst/>
          </a:prstGeom>
          <a:noFill/>
          <a:ln>
            <a:noFill/>
          </a:ln>
        </p:spPr>
      </p:pic>
    </p:spTree>
    <p:extLst>
      <p:ext uri="{BB962C8B-B14F-4D97-AF65-F5344CB8AC3E}">
        <p14:creationId xmlns:p14="http://schemas.microsoft.com/office/powerpoint/2010/main" val="4123454838"/>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0">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1160603"/>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83"/>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541473738"/>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ight background developer code-">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ound Single Corner Rectangle 3"/>
          <p:cNvSpPr/>
          <p:nvPr userDrawn="1"/>
        </p:nvSpPr>
        <p:spPr bwMode="auto">
          <a:xfrm flipH="1">
            <a:off x="380993" y="927100"/>
            <a:ext cx="8806959" cy="5728224"/>
          </a:xfrm>
          <a:prstGeom prst="round1Rect">
            <a:avLst>
              <a:gd name="adj" fmla="val 2999"/>
            </a:avLst>
          </a:prstGeom>
          <a:solidFill>
            <a:schemeClr val="tx1"/>
          </a:solidFill>
          <a:ln w="28575">
            <a:gradFill>
              <a:gsLst>
                <a:gs pos="0">
                  <a:schemeClr val="accent2"/>
                </a:gs>
                <a:gs pos="50000">
                  <a:schemeClr val="accent2"/>
                </a:gs>
                <a:gs pos="100000">
                  <a:schemeClr val="tx1">
                    <a:alpha val="0"/>
                  </a:schemeClr>
                </a:gs>
              </a:gsLst>
              <a:lin ang="5400000" scaled="0"/>
            </a:gra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55628" y="1143000"/>
            <a:ext cx="8207375" cy="1606594"/>
          </a:xfrm>
        </p:spPr>
        <p:txBody>
          <a:bodyPr/>
          <a:lstStyle>
            <a:lvl1pPr algn="l" defTabSz="914363" rtl="0" eaLnBrk="1" latinLnBrk="0" hangingPunct="1">
              <a:lnSpc>
                <a:spcPct val="80000"/>
              </a:lnSpc>
              <a:spcBef>
                <a:spcPct val="20000"/>
              </a:spcBef>
              <a:buSzPct val="100000"/>
              <a:buFontTx/>
              <a:buNone/>
              <a:defRPr lang="en-US" sz="2800" b="0" kern="1200" dirty="0" smtClean="0">
                <a:solidFill>
                  <a:srgbClr val="000000"/>
                </a:solidFill>
                <a:latin typeface="Consolas" pitchFamily="49" charset="0"/>
                <a:ea typeface="+mn-ea"/>
                <a:cs typeface="Courier New" pitchFamily="49" charset="0"/>
              </a:defRPr>
            </a:lvl1pPr>
            <a:lvl2pPr algn="l" defTabSz="914363" rtl="0" eaLnBrk="1" latinLnBrk="0" hangingPunct="1">
              <a:lnSpc>
                <a:spcPct val="80000"/>
              </a:lnSpc>
              <a:spcBef>
                <a:spcPct val="20000"/>
              </a:spcBef>
              <a:buSzPct val="100000"/>
              <a:buFontTx/>
              <a:buNone/>
              <a:defRPr lang="en-US" sz="2400" b="0" kern="1200" dirty="0" smtClean="0">
                <a:solidFill>
                  <a:srgbClr val="000000"/>
                </a:solidFill>
                <a:latin typeface="Consolas" pitchFamily="49" charset="0"/>
                <a:ea typeface="+mn-ea"/>
                <a:cs typeface="Courier New" pitchFamily="49" charset="0"/>
              </a:defRPr>
            </a:lvl2pPr>
            <a:lvl3pPr algn="l" defTabSz="914363" rtl="0" eaLnBrk="1" latinLnBrk="0" hangingPunct="1">
              <a:lnSpc>
                <a:spcPct val="80000"/>
              </a:lnSpc>
              <a:spcBef>
                <a:spcPct val="20000"/>
              </a:spcBef>
              <a:buSzPct val="100000"/>
              <a:buFontTx/>
              <a:buNone/>
              <a:defRPr lang="en-US" sz="2000" b="0" kern="1200" dirty="0" smtClean="0">
                <a:solidFill>
                  <a:srgbClr val="000000"/>
                </a:solidFill>
                <a:latin typeface="Consolas" pitchFamily="49" charset="0"/>
                <a:ea typeface="+mn-ea"/>
                <a:cs typeface="Courier New" pitchFamily="49" charset="0"/>
              </a:defRPr>
            </a:lvl3pPr>
            <a:lvl4pPr algn="l" defTabSz="914363" rtl="0" eaLnBrk="1" latinLnBrk="0" hangingPunct="1">
              <a:lnSpc>
                <a:spcPct val="80000"/>
              </a:lnSpc>
              <a:spcBef>
                <a:spcPct val="20000"/>
              </a:spcBef>
              <a:buSzPct val="100000"/>
              <a:buFontTx/>
              <a:buNone/>
              <a:defRPr lang="en-US" sz="1800" b="0" kern="1200" dirty="0" smtClean="0">
                <a:solidFill>
                  <a:srgbClr val="000000"/>
                </a:solidFill>
                <a:latin typeface="Consolas" pitchFamily="49" charset="0"/>
                <a:ea typeface="+mn-ea"/>
                <a:cs typeface="Courier New" pitchFamily="49" charset="0"/>
              </a:defRPr>
            </a:lvl4pPr>
            <a:lvl5pPr algn="l" defTabSz="914363" rtl="0" eaLnBrk="1" latinLnBrk="0" hangingPunct="1">
              <a:lnSpc>
                <a:spcPct val="80000"/>
              </a:lnSpc>
              <a:spcBef>
                <a:spcPct val="20000"/>
              </a:spcBef>
              <a:buSzPct val="100000"/>
              <a:buFontTx/>
              <a:buNone/>
              <a:defRPr lang="en-US" sz="1600" b="0" kern="1200" dirty="0">
                <a:solidFill>
                  <a:srgbClr val="000000"/>
                </a:solidFill>
                <a:latin typeface="Consolas" pitchFamily="49" charset="0"/>
                <a:ea typeface="+mn-ea"/>
                <a:cs typeface="Courier New"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22909112"/>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505933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5872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17228439"/>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6827693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3768365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47486266"/>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09887013"/>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7207312"/>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5523796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83105188"/>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83223485"/>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1510745"/>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251968671"/>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728651204"/>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4793364"/>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2767568015"/>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399361"/>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7532200"/>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941016719"/>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879965907"/>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83328043"/>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068246017"/>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59943603"/>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71687713"/>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355166423"/>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72010792"/>
      </p:ext>
    </p:extLst>
  </p:cSld>
  <p:clrMapOvr>
    <a:masterClrMapping/>
  </p:clrMapOvr>
  <p:transition>
    <p:fade/>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8367322"/>
      </p:ext>
    </p:extLst>
  </p:cSld>
  <p:clrMapOvr>
    <a:masterClrMapping/>
  </p:clrMapOvr>
  <p:transition>
    <p:fade/>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689124"/>
      </p:ext>
    </p:extLst>
  </p:cSld>
  <p:clrMapOvr>
    <a:masterClrMapping/>
  </p:clrMapOvr>
  <p:transition>
    <p:fade/>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584729402"/>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1321619649"/>
      </p:ext>
    </p:extLst>
  </p:cSld>
  <p:clrMapOvr>
    <a:masterClrMapping/>
  </p:clrMapOvr>
  <p:transition>
    <p:fade/>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3329057"/>
      </p:ext>
    </p:extLst>
  </p:cSld>
  <p:clrMapOvr>
    <a:masterClrMapping/>
  </p:clrMapOvr>
  <p:transition>
    <p:fade/>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4285751969"/>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7984679"/>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00489"/>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94173494"/>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66813508"/>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9856884"/>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46633903"/>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06271472"/>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74278307"/>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6424785"/>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95739528"/>
      </p:ext>
    </p:extLst>
  </p:cSld>
  <p:clrMapOvr>
    <a:masterClrMapping/>
  </p:clrMapOvr>
  <p:transition>
    <p:fade/>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60884522"/>
      </p:ext>
    </p:extLst>
  </p:cSld>
  <p:clrMapOvr>
    <a:masterClrMapping/>
  </p:clrMapOvr>
  <p:transition>
    <p:fade/>
  </p:transition>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941334"/>
      </p:ext>
    </p:extLst>
  </p:cSld>
  <p:clrMapOvr>
    <a:masterClrMapping/>
  </p:clrMapOvr>
  <p:transition>
    <p:fade/>
  </p:transition>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1776416152"/>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632196467"/>
      </p:ext>
    </p:extLst>
  </p:cSld>
  <p:clrMapOvr>
    <a:masterClrMapping/>
  </p:clrMapOvr>
  <p:transition>
    <p:fade/>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476237"/>
      </p:ext>
    </p:extLst>
  </p:cSld>
  <p:clrMapOvr>
    <a:masterClrMapping/>
  </p:clrMapOvr>
  <p:transition>
    <p:fade/>
  </p:transition>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762128640"/>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6197669"/>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4953130"/>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14660776"/>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71719903"/>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01212423"/>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38078528"/>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644911267"/>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64995968"/>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48570249"/>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67957867"/>
      </p:ext>
    </p:extLst>
  </p:cSld>
  <p:clrMapOvr>
    <a:masterClrMapping/>
  </p:clrMapOvr>
  <p:transition>
    <p:fade/>
  </p:transition>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71317679"/>
      </p:ext>
    </p:extLst>
  </p:cSld>
  <p:clrMapOvr>
    <a:masterClrMapping/>
  </p:clrMapOvr>
  <p:transition>
    <p:fade/>
  </p:transition>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018321"/>
      </p:ext>
    </p:extLst>
  </p:cSld>
  <p:clrMapOvr>
    <a:masterClrMapping/>
  </p:clrMapOvr>
  <p:transition>
    <p:fade/>
  </p:transition>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833684500"/>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680547749"/>
      </p:ext>
    </p:extLst>
  </p:cSld>
  <p:clrMapOvr>
    <a:masterClrMapping/>
  </p:clrMapOvr>
  <p:transition>
    <p:fade/>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51916"/>
      </p:ext>
    </p:extLst>
  </p:cSld>
  <p:clrMapOvr>
    <a:masterClrMapping/>
  </p:clrMapOvr>
  <p:transition>
    <p:fade/>
  </p:transition>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29840578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image" Target="../media/image9.png"/><Relationship Id="rId2" Type="http://schemas.openxmlformats.org/officeDocument/2006/relationships/slideLayout" Target="../slideLayouts/slideLayout30.xml"/><Relationship Id="rId16" Type="http://schemas.openxmlformats.org/officeDocument/2006/relationships/image" Target="../media/image8.jpe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image" Target="../media/image1.jpe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theme" Target="../theme/theme4.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image" Target="../media/image1.jpe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theme" Target="../theme/theme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image" Target="../media/image1.jpeg"/><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theme" Target="../theme/theme6.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image" Target="../media/image1.jpe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theme" Target="../theme/theme7.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9AA64-45DD-481A-BFE5-857C2A5DC15A}" type="datetimeFigureOut">
              <a:rPr lang="en-US" smtClean="0"/>
              <a:pPr/>
              <a:t>3/21/2013</a:t>
            </a:fld>
            <a:endParaRPr lang="en-US" dirty="0"/>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1"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43468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204"/>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91"/>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8852439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28600"/>
            <a:ext cx="8381901" cy="5539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989013"/>
            <a:ext cx="8381901" cy="19451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8840177"/>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000" b="0" kern="1200" cap="none" spc="-15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SzPct val="100000"/>
        <a:buFontTx/>
        <a:buBlip>
          <a:blip r:embed="rId17"/>
        </a:buBlip>
        <a:defRPr lang="en-US" sz="2800" kern="1200" dirty="0" smtClean="0">
          <a:gradFill>
            <a:gsLst>
              <a:gs pos="0">
                <a:schemeClr val="tx1"/>
              </a:gs>
              <a:gs pos="86000">
                <a:schemeClr val="tx1"/>
              </a:gs>
            </a:gsLst>
            <a:lin ang="0" scaled="0"/>
          </a:gradFill>
          <a:latin typeface="+mj-lt"/>
          <a:ea typeface="+mn-ea"/>
          <a:cs typeface="+mn-cs"/>
        </a:defRPr>
      </a:lvl1pPr>
      <a:lvl2pPr marL="855663" indent="-395288" algn="l" defTabSz="914363" rtl="0" eaLnBrk="1" latinLnBrk="0" hangingPunct="1">
        <a:lnSpc>
          <a:spcPct val="90000"/>
        </a:lnSpc>
        <a:spcBef>
          <a:spcPct val="20000"/>
        </a:spcBef>
        <a:buSzPct val="100000"/>
        <a:buFontTx/>
        <a:buBlip>
          <a:blip r:embed="rId17"/>
        </a:buBlip>
        <a:defRPr lang="en-US" sz="2600" kern="1200" dirty="0" smtClean="0">
          <a:gradFill>
            <a:gsLst>
              <a:gs pos="0">
                <a:schemeClr val="tx1"/>
              </a:gs>
              <a:gs pos="86000">
                <a:schemeClr val="tx1"/>
              </a:gs>
            </a:gsLst>
            <a:lin ang="0" scaled="0"/>
          </a:gradFill>
          <a:latin typeface="+mj-lt"/>
          <a:ea typeface="+mn-ea"/>
          <a:cs typeface="+mn-cs"/>
        </a:defRPr>
      </a:lvl2pPr>
      <a:lvl3pPr marL="1258888" indent="-403225" algn="l" defTabSz="914363" rtl="0" eaLnBrk="1" latinLnBrk="0" hangingPunct="1">
        <a:lnSpc>
          <a:spcPct val="90000"/>
        </a:lnSpc>
        <a:spcBef>
          <a:spcPct val="20000"/>
        </a:spcBef>
        <a:buSzPct val="100000"/>
        <a:buFontTx/>
        <a:buBlip>
          <a:blip r:embed="rId17"/>
        </a:buBlip>
        <a:defRPr lang="en-US" sz="2400" kern="1200" dirty="0" smtClean="0">
          <a:gradFill>
            <a:gsLst>
              <a:gs pos="0">
                <a:schemeClr val="tx1"/>
              </a:gs>
              <a:gs pos="86000">
                <a:schemeClr val="tx1"/>
              </a:gs>
            </a:gsLst>
            <a:lin ang="0" scaled="0"/>
          </a:gradFill>
          <a:latin typeface="+mj-lt"/>
          <a:ea typeface="+mn-ea"/>
          <a:cs typeface="+mn-cs"/>
        </a:defRPr>
      </a:lvl3pPr>
      <a:lvl4pPr marL="1604963" indent="-346075" algn="l" defTabSz="914363" rtl="0" eaLnBrk="1" latinLnBrk="0" hangingPunct="1">
        <a:lnSpc>
          <a:spcPct val="90000"/>
        </a:lnSpc>
        <a:spcBef>
          <a:spcPct val="20000"/>
        </a:spcBef>
        <a:buSzPct val="100000"/>
        <a:buFontTx/>
        <a:buBlip>
          <a:blip r:embed="rId17"/>
        </a:buBlip>
        <a:defRPr lang="en-US" sz="2200" kern="1200" dirty="0" smtClean="0">
          <a:gradFill>
            <a:gsLst>
              <a:gs pos="0">
                <a:schemeClr val="tx1"/>
              </a:gs>
              <a:gs pos="86000">
                <a:schemeClr val="tx1"/>
              </a:gs>
            </a:gsLst>
            <a:lin ang="0" scaled="0"/>
          </a:gradFill>
          <a:latin typeface="+mj-lt"/>
          <a:ea typeface="+mn-ea"/>
          <a:cs typeface="+mn-cs"/>
        </a:defRPr>
      </a:lvl4pPr>
      <a:lvl5pPr marL="1941513" indent="-336550" algn="l" defTabSz="914363" rtl="0" eaLnBrk="1" latinLnBrk="0" hangingPunct="1">
        <a:lnSpc>
          <a:spcPct val="90000"/>
        </a:lnSpc>
        <a:spcBef>
          <a:spcPct val="20000"/>
        </a:spcBef>
        <a:buSzPct val="100000"/>
        <a:buFontTx/>
        <a:buBlip>
          <a:blip r:embed="rId17"/>
        </a:buBlip>
        <a:defRPr lang="en-US" sz="2000" kern="1200" dirty="0">
          <a:gradFill>
            <a:gsLst>
              <a:gs pos="0">
                <a:schemeClr val="tx1"/>
              </a:gs>
              <a:gs pos="86000">
                <a:schemeClr val="tx1"/>
              </a:gs>
            </a:gsLst>
            <a:lin ang="0" scaled="0"/>
          </a:gradFill>
          <a:latin typeface="+mj-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33330114"/>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120891691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2692163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3294256989"/>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creativecommons.org/licenses/by-nc-sa/3.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hyperlink" Target="http://codingoutloud.files.wordpress.com/2006/10/mvp_fullcolor_forscreen1.pn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8" Type="http://schemas.openxmlformats.org/officeDocument/2006/relationships/hyperlink" Target="http://msdn.microsoft.com/en-us/library/ff394115.aspx"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blogs.msdn.com/b/cbiyikoglu/archive/2011/01/18/sql-azure-federations-robust-connectivity-model-for-federated-data.aspx"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hyperlink" Target="http://bit.ly/13R7R6A" TargetMode="External"/><Relationship Id="rId2" Type="http://schemas.openxmlformats.org/officeDocument/2006/relationships/hyperlink" Target="http://www.windowsazure.com/" TargetMode="External"/><Relationship Id="rId1" Type="http://schemas.openxmlformats.org/officeDocument/2006/relationships/slideLayout" Target="../slideLayouts/slideLayout4.xml"/><Relationship Id="rId4" Type="http://schemas.openxmlformats.org/officeDocument/2006/relationships/image" Target="../media/image39.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6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ctrTitle"/>
          </p:nvPr>
        </p:nvSpPr>
        <p:spPr>
          <a:xfrm>
            <a:off x="309070" y="384049"/>
            <a:ext cx="8525860" cy="3044951"/>
          </a:xfrm>
          <a:solidFill>
            <a:srgbClr val="C0C0C0">
              <a:alpha val="58038"/>
            </a:srgbClr>
          </a:solidFill>
        </p:spPr>
        <p:txBody>
          <a:bodyPr rtlCol="0">
            <a:noAutofit/>
          </a:bodyPr>
          <a:lstStyle/>
          <a:p>
            <a:pPr>
              <a:defRPr/>
            </a:pPr>
            <a:r>
              <a:rPr lang="en-US" sz="7200" b="1" dirty="0" smtClean="0"/>
              <a:t>Architecting to be Cloud Native</a:t>
            </a:r>
            <a:br>
              <a:rPr lang="en-US" sz="7200" b="1" dirty="0" smtClean="0"/>
            </a:br>
            <a:r>
              <a:rPr lang="en-US" b="1" dirty="0" smtClean="0"/>
              <a:t>On Windows Azure or Otherwise</a:t>
            </a:r>
            <a:endParaRPr lang="en-US" i="1" dirty="0" smtClean="0"/>
          </a:p>
        </p:txBody>
      </p:sp>
      <p:sp>
        <p:nvSpPr>
          <p:cNvPr id="78856" name="Rectangle 8"/>
          <p:cNvSpPr>
            <a:spLocks noGrp="1" noChangeArrowheads="1"/>
          </p:cNvSpPr>
          <p:nvPr>
            <p:ph type="subTitle" idx="1"/>
          </p:nvPr>
        </p:nvSpPr>
        <p:spPr>
          <a:xfrm>
            <a:off x="799553" y="6014861"/>
            <a:ext cx="7543801" cy="758891"/>
          </a:xfrm>
        </p:spPr>
        <p:txBody>
          <a:bodyPr rtlCol="0" anchor="ctr">
            <a:noAutofit/>
          </a:bodyPr>
          <a:lstStyle/>
          <a:p>
            <a:pPr marL="342900" indent="-342900">
              <a:lnSpc>
                <a:spcPct val="90000"/>
              </a:lnSpc>
              <a:defRPr/>
            </a:pPr>
            <a:r>
              <a:rPr lang="en-US" sz="2000" b="1" dirty="0" smtClean="0"/>
              <a:t>BU MET </a:t>
            </a:r>
            <a:r>
              <a:rPr lang="en-US" sz="2000" b="1" dirty="0"/>
              <a:t>CS755, Cloud </a:t>
            </a:r>
            <a:r>
              <a:rPr lang="en-US" sz="2000" b="1" dirty="0" smtClean="0"/>
              <a:t>Computing, Dino </a:t>
            </a:r>
            <a:r>
              <a:rPr lang="en-US" sz="2000" b="1" dirty="0" err="1"/>
              <a:t>Konstantopoulos</a:t>
            </a:r>
            <a:r>
              <a:rPr lang="en-US" sz="2000" b="1" dirty="0"/>
              <a:t> </a:t>
            </a:r>
            <a:endParaRPr lang="en-US" sz="2000" b="1" dirty="0" smtClean="0"/>
          </a:p>
          <a:p>
            <a:pPr marL="342900" indent="-342900">
              <a:lnSpc>
                <a:spcPct val="90000"/>
              </a:lnSpc>
              <a:defRPr/>
            </a:pPr>
            <a:r>
              <a:rPr lang="en-US" sz="1400" b="1" dirty="0" smtClean="0"/>
              <a:t>21-Mar-2013 (6:00 – 9:00 PM EDT)</a:t>
            </a:r>
            <a:endParaRPr lang="en-US" sz="1400" b="1" dirty="0"/>
          </a:p>
        </p:txBody>
      </p:sp>
      <p:sp>
        <p:nvSpPr>
          <p:cNvPr id="2" name="Rectangle 1"/>
          <p:cNvSpPr>
            <a:spLocks noChangeArrowheads="1"/>
          </p:cNvSpPr>
          <p:nvPr/>
        </p:nvSpPr>
        <p:spPr bwMode="auto">
          <a:xfrm>
            <a:off x="0" y="3668658"/>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smtClean="0">
                <a:ln>
                  <a:noFill/>
                </a:ln>
                <a:solidFill>
                  <a:schemeClr val="tx1"/>
                </a:solidFill>
                <a:effectLst/>
                <a:latin typeface="Arial" pitchFamily="34" charset="0"/>
                <a:cs typeface="Arial" pitchFamily="34" charset="0"/>
                <a:hlinkClick r:id="rId3"/>
              </a:rPr>
              <a:t>  </a:t>
            </a:r>
            <a:r>
              <a:rPr kumimoji="0" lang="en-US" sz="1800" b="0" i="0" u="none" strike="noStrike" cap="none" normalizeH="0" baseline="0" dirty="0" smtClean="0">
                <a:ln>
                  <a:noFill/>
                </a:ln>
                <a:solidFill>
                  <a:schemeClr val="tx1"/>
                </a:solidFill>
                <a:effectLst/>
                <a:latin typeface="Arial" pitchFamily="34" charset="0"/>
                <a:cs typeface="Arial" pitchFamily="34" charset="0"/>
              </a:rPr>
              <a:t> </a:t>
            </a:r>
            <a:r>
              <a:rPr kumimoji="0" lang="en-US" sz="600" b="0" i="0" u="none" strike="noStrike" cap="none" normalizeH="0" baseline="0" dirty="0" smtClean="0">
                <a:ln>
                  <a:noFill/>
                </a:ln>
                <a:solidFill>
                  <a:schemeClr val="tx1"/>
                </a:solidFill>
                <a:effectLst/>
                <a:latin typeface="Arial" pitchFamily="34" charset="0"/>
                <a:cs typeface="Arial" pitchFamily="34" charset="0"/>
              </a:rPr>
              <a:t>                                       </a:t>
            </a:r>
            <a:br>
              <a:rPr kumimoji="0" lang="en-US" sz="600" b="0" i="0" u="none" strike="noStrike" cap="none" normalizeH="0" baseline="0" dirty="0" smtClean="0">
                <a:ln>
                  <a:noFill/>
                </a:ln>
                <a:solidFill>
                  <a:schemeClr val="tx1"/>
                </a:solidFill>
                <a:effectLst/>
                <a:latin typeface="Arial" pitchFamily="34" charset="0"/>
                <a:cs typeface="Arial" pitchFamily="34" charset="0"/>
              </a:rPr>
            </a:br>
            <a:endParaRPr kumimoji="0" lang="en-US" sz="6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8" name="Group 7"/>
          <p:cNvGrpSpPr/>
          <p:nvPr/>
        </p:nvGrpSpPr>
        <p:grpSpPr>
          <a:xfrm rot="1562121">
            <a:off x="6688701" y="3806382"/>
            <a:ext cx="2924181" cy="2134099"/>
            <a:chOff x="918060" y="1906524"/>
            <a:chExt cx="7003385" cy="4567425"/>
          </a:xfrm>
        </p:grpSpPr>
        <p:sp>
          <p:nvSpPr>
            <p:cNvPr id="9" name="Rounded Rectangle 8"/>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05465" y="2060035"/>
              <a:ext cx="4428575" cy="1515558"/>
            </a:xfrm>
            <a:prstGeom prst="rect">
              <a:avLst/>
            </a:prstGeom>
            <a:noFill/>
          </p:spPr>
          <p:txBody>
            <a:bodyPr wrap="square" lIns="91440" tIns="45720" rIns="91440" bIns="45720">
              <a:spAutoFit/>
            </a:bodyPr>
            <a:lstStyle/>
            <a:p>
              <a:pPr algn="ctr"/>
              <a:r>
                <a:rPr lang="en-US" sz="2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2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2" name="Rectangle 11"/>
            <p:cNvSpPr/>
            <p:nvPr/>
          </p:nvSpPr>
          <p:spPr>
            <a:xfrm>
              <a:off x="1222556" y="3733495"/>
              <a:ext cx="6394394"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1529900" y="3794462"/>
              <a:ext cx="5785406" cy="2305475"/>
            </a:xfrm>
            <a:prstGeom prst="rect">
              <a:avLst/>
            </a:prstGeom>
            <a:noFill/>
          </p:spPr>
          <p:txBody>
            <a:bodyPr wrap="square" rtlCol="0" anchor="ctr">
              <a:spAutoFit/>
            </a:bodyPr>
            <a:lstStyle/>
            <a:p>
              <a:pPr algn="ctr"/>
              <a:r>
                <a:rPr lang="en-US" sz="3200" dirty="0" smtClean="0">
                  <a:solidFill>
                    <a:schemeClr val="tx2"/>
                  </a:solidFill>
                  <a:latin typeface="Script MT Bold" pitchFamily="66" charset="0"/>
                </a:rPr>
                <a:t>Bill </a:t>
              </a:r>
              <a:br>
                <a:rPr lang="en-US" sz="3200" dirty="0" smtClean="0">
                  <a:solidFill>
                    <a:schemeClr val="tx2"/>
                  </a:solidFill>
                  <a:latin typeface="Script MT Bold" pitchFamily="66" charset="0"/>
                </a:rPr>
              </a:br>
              <a:r>
                <a:rPr lang="en-US" sz="3200" dirty="0" smtClean="0">
                  <a:solidFill>
                    <a:schemeClr val="tx2"/>
                  </a:solidFill>
                  <a:latin typeface="Script MT Bold" pitchFamily="66" charset="0"/>
                </a:rPr>
                <a:t>Wilder</a:t>
              </a:r>
              <a:endParaRPr lang="en-US" sz="3200" dirty="0">
                <a:solidFill>
                  <a:schemeClr val="tx2"/>
                </a:solidFill>
                <a:latin typeface="Script MT Bold" pitchFamily="66" charset="0"/>
              </a:endParaRPr>
            </a:p>
          </p:txBody>
        </p:sp>
      </p:grpSp>
      <p:sp>
        <p:nvSpPr>
          <p:cNvPr id="14" name="Rectangle 8"/>
          <p:cNvSpPr txBox="1">
            <a:spLocks noChangeArrowheads="1"/>
          </p:cNvSpPr>
          <p:nvPr/>
        </p:nvSpPr>
        <p:spPr>
          <a:xfrm>
            <a:off x="2632758" y="4118917"/>
            <a:ext cx="3871162" cy="1746043"/>
          </a:xfrm>
          <a:prstGeom prst="rect">
            <a:avLst/>
          </a:prstGeom>
        </p:spPr>
        <p:txBody>
          <a:bodyPr vert="horz" lIns="91440" tIns="45720" rIns="91440" bIns="45720" rtlCol="0" anchor="ctr">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nSpc>
                <a:spcPct val="90000"/>
              </a:lnSpc>
              <a:defRPr/>
            </a:pPr>
            <a:r>
              <a:rPr lang="en-US" b="1" dirty="0" smtClean="0"/>
              <a:t>An App in the Cloud </a:t>
            </a:r>
          </a:p>
          <a:p>
            <a:pPr marL="342900" indent="-342900">
              <a:lnSpc>
                <a:spcPct val="90000"/>
              </a:lnSpc>
              <a:defRPr/>
            </a:pPr>
            <a:r>
              <a:rPr lang="en-US" b="1" dirty="0" smtClean="0"/>
              <a:t>is not (necessarily)</a:t>
            </a:r>
          </a:p>
          <a:p>
            <a:pPr marL="342900" indent="-342900">
              <a:lnSpc>
                <a:spcPct val="90000"/>
              </a:lnSpc>
              <a:defRPr/>
            </a:pPr>
            <a:r>
              <a:rPr lang="en-US" b="1" dirty="0" smtClean="0"/>
              <a:t>a Cloud-Native App</a:t>
            </a:r>
            <a:endParaRPr lang="en-US" b="1" dirty="0"/>
          </a:p>
        </p:txBody>
      </p:sp>
      <p:sp>
        <p:nvSpPr>
          <p:cNvPr id="25" name="Rectangle 8"/>
          <p:cNvSpPr txBox="1">
            <a:spLocks noChangeArrowheads="1"/>
          </p:cNvSpPr>
          <p:nvPr/>
        </p:nvSpPr>
        <p:spPr>
          <a:xfrm>
            <a:off x="796438" y="5864960"/>
            <a:ext cx="7543801" cy="299803"/>
          </a:xfrm>
          <a:prstGeom prst="rect">
            <a:avLst/>
          </a:prstGeom>
        </p:spPr>
        <p:txBody>
          <a:bodyPr vert="horz" lIns="91440" tIns="45720" rIns="91440" bIns="45720" rtlCol="0" anchor="ctr">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nSpc>
                <a:spcPct val="90000"/>
              </a:lnSpc>
              <a:defRPr/>
            </a:pPr>
            <a:endParaRPr lang="en-US" sz="2400" b="1" dirty="0"/>
          </a:p>
        </p:txBody>
      </p:sp>
    </p:spTree>
    <p:extLst>
      <p:ext uri="{BB962C8B-B14F-4D97-AF65-F5344CB8AC3E}">
        <p14:creationId xmlns:p14="http://schemas.microsoft.com/office/powerpoint/2010/main" val="747274304"/>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Bill Wilder?</a:t>
            </a:r>
            <a:endParaRPr lang="en-US" dirty="0"/>
          </a:p>
        </p:txBody>
      </p:sp>
      <p:sp>
        <p:nvSpPr>
          <p:cNvPr id="3" name="Content Placeholder 2"/>
          <p:cNvSpPr txBox="1">
            <a:spLocks/>
          </p:cNvSpPr>
          <p:nvPr/>
        </p:nvSpPr>
        <p:spPr>
          <a:xfrm>
            <a:off x="-9341" y="-51514"/>
            <a:ext cx="9172682" cy="693684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endParaRPr lang="en-US" sz="4400" i="1" dirty="0" smtClean="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251" y="1651872"/>
            <a:ext cx="4309152" cy="3218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http://codingoutloud.files.wordpress.com/2006/10/mvp_fullcolor_forscreen1.png?w=95">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495" y="4731588"/>
            <a:ext cx="1091852" cy="1723981"/>
          </a:xfrm>
          <a:prstGeom prst="rect">
            <a:avLst/>
          </a:prstGeom>
          <a:noFill/>
          <a:extLst>
            <a:ext uri="{909E8E84-426E-40DD-AFC4-6F175D3DCCD1}">
              <a14:hiddenFill xmlns:a14="http://schemas.microsoft.com/office/drawing/2010/main">
                <a:solidFill>
                  <a:srgbClr val="FFFFFF"/>
                </a:solidFill>
              </a14:hiddenFill>
            </a:ext>
          </a:extLst>
        </p:spPr>
      </p:pic>
      <p:pic>
        <p:nvPicPr>
          <p:cNvPr id="12" name="Content Placeholder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80990" y="203168"/>
            <a:ext cx="3810000" cy="1876280"/>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47957" y="4731588"/>
            <a:ext cx="2517446" cy="1632000"/>
          </a:xfrm>
          <a:prstGeom prst="rect">
            <a:avLst/>
          </a:prstGeom>
        </p:spPr>
      </p:pic>
      <p:sp>
        <p:nvSpPr>
          <p:cNvPr id="14" name="Title 1"/>
          <p:cNvSpPr txBox="1">
            <a:spLocks/>
          </p:cNvSpPr>
          <p:nvPr/>
        </p:nvSpPr>
        <p:spPr>
          <a:xfrm>
            <a:off x="5805746" y="6125073"/>
            <a:ext cx="3684390"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smtClean="0"/>
              <a:t>www.devpartners.com</a:t>
            </a:r>
          </a:p>
        </p:txBody>
      </p:sp>
      <p:sp>
        <p:nvSpPr>
          <p:cNvPr id="15" name="Title 1"/>
          <p:cNvSpPr txBox="1">
            <a:spLocks/>
          </p:cNvSpPr>
          <p:nvPr/>
        </p:nvSpPr>
        <p:spPr>
          <a:xfrm>
            <a:off x="5690443" y="1906525"/>
            <a:ext cx="3349445"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www.bostonazure.org</a:t>
            </a:r>
          </a:p>
        </p:txBody>
      </p:sp>
      <p:sp>
        <p:nvSpPr>
          <p:cNvPr id="16" name="Title 1"/>
          <p:cNvSpPr txBox="1">
            <a:spLocks/>
          </p:cNvSpPr>
          <p:nvPr/>
        </p:nvSpPr>
        <p:spPr>
          <a:xfrm>
            <a:off x="-9341" y="-51514"/>
            <a:ext cx="4885836"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www.cloudarchitecturepatterns.com</a:t>
            </a:r>
          </a:p>
        </p:txBody>
      </p:sp>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6405" y="688545"/>
            <a:ext cx="4161305" cy="5465180"/>
          </a:xfrm>
          <a:prstGeom prst="rect">
            <a:avLst/>
          </a:prstGeom>
        </p:spPr>
      </p:pic>
    </p:spTree>
    <p:extLst>
      <p:ext uri="{BB962C8B-B14F-4D97-AF65-F5344CB8AC3E}">
        <p14:creationId xmlns:p14="http://schemas.microsoft.com/office/powerpoint/2010/main" val="1513654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Roadmap for this talk…   …</a:t>
            </a:r>
            <a:endParaRPr lang="en-US" dirty="0"/>
          </a:p>
        </p:txBody>
      </p:sp>
      <p:sp>
        <p:nvSpPr>
          <p:cNvPr id="3" name="Content Placeholder 2"/>
          <p:cNvSpPr>
            <a:spLocks noGrp="1"/>
          </p:cNvSpPr>
          <p:nvPr>
            <p:ph idx="1"/>
          </p:nvPr>
        </p:nvSpPr>
        <p:spPr>
          <a:xfrm>
            <a:off x="457200" y="1600206"/>
            <a:ext cx="8384810" cy="4988978"/>
          </a:xfrm>
        </p:spPr>
        <p:txBody>
          <a:bodyPr>
            <a:normAutofit fontScale="92500" lnSpcReduction="20000"/>
          </a:bodyPr>
          <a:lstStyle/>
          <a:p>
            <a:pPr marL="514350" indent="-514350">
              <a:buFont typeface="+mj-lt"/>
              <a:buAutoNum type="arabicPeriod"/>
            </a:pPr>
            <a:r>
              <a:rPr lang="en-US" dirty="0"/>
              <a:t>App in the Cloud != Cloud App (or at least not a </a:t>
            </a:r>
            <a:r>
              <a:rPr lang="en-US" i="1" dirty="0"/>
              <a:t>Cloud-Native App</a:t>
            </a:r>
            <a:r>
              <a:rPr lang="en-US" dirty="0"/>
              <a:t>)</a:t>
            </a:r>
          </a:p>
          <a:p>
            <a:pPr marL="514350" indent="-514350">
              <a:buFont typeface="+mj-lt"/>
              <a:buAutoNum type="arabicPeriod"/>
            </a:pPr>
            <a:r>
              <a:rPr lang="en-US" dirty="0" smtClean="0"/>
              <a:t>Put Cloud-Native in context of cloud platform types from software development point of view</a:t>
            </a:r>
          </a:p>
          <a:p>
            <a:pPr marL="514350" indent="-514350">
              <a:buFont typeface="+mj-lt"/>
              <a:buAutoNum type="arabicPeriod"/>
            </a:pPr>
            <a:r>
              <a:rPr lang="en-US" dirty="0" smtClean="0"/>
              <a:t>How to keep running when things go wrong?</a:t>
            </a:r>
          </a:p>
          <a:p>
            <a:pPr marL="514350" indent="-514350">
              <a:buFont typeface="+mj-lt"/>
              <a:buAutoNum type="arabicPeriod"/>
            </a:pPr>
            <a:r>
              <a:rPr lang="en-US" dirty="0" smtClean="0"/>
              <a:t>How to scale?</a:t>
            </a:r>
          </a:p>
          <a:p>
            <a:pPr marL="514350" indent="-514350">
              <a:buFont typeface="+mj-lt"/>
              <a:buAutoNum type="arabicPeriod"/>
            </a:pPr>
            <a:r>
              <a:rPr lang="en-US" dirty="0" smtClean="0"/>
              <a:t>How to minimize costs?</a:t>
            </a:r>
          </a:p>
          <a:p>
            <a:pPr marL="0" indent="0">
              <a:buNone/>
            </a:pPr>
            <a:r>
              <a:rPr lang="en-US" dirty="0" smtClean="0"/>
              <a:t/>
            </a:r>
            <a:br>
              <a:rPr lang="en-US" dirty="0" smtClean="0"/>
            </a:br>
            <a:r>
              <a:rPr lang="en-US" dirty="0" smtClean="0"/>
              <a:t>Assumptions</a:t>
            </a:r>
            <a:r>
              <a:rPr lang="en-US" dirty="0"/>
              <a:t>: </a:t>
            </a:r>
          </a:p>
          <a:p>
            <a:pPr lvl="1"/>
            <a:r>
              <a:rPr lang="en-US" dirty="0"/>
              <a:t>You know what “the cloud” is – so we can focus on application </a:t>
            </a:r>
            <a:r>
              <a:rPr lang="en-US" dirty="0" smtClean="0"/>
              <a:t>architecture using cloud as a toolbox</a:t>
            </a:r>
            <a:endParaRPr lang="en-US" dirty="0"/>
          </a:p>
          <a:p>
            <a:pPr lvl="1"/>
            <a:r>
              <a:rPr lang="en-US" dirty="0"/>
              <a:t>You are </a:t>
            </a:r>
            <a:r>
              <a:rPr lang="en-US" dirty="0">
                <a:sym typeface="Wingdings" pitchFamily="2" charset="2"/>
              </a:rPr>
              <a:t>interested in understanding </a:t>
            </a:r>
            <a:r>
              <a:rPr lang="en-US" b="1" i="1" dirty="0">
                <a:sym typeface="Wingdings" pitchFamily="2" charset="2"/>
              </a:rPr>
              <a:t>cloud-native </a:t>
            </a:r>
            <a:r>
              <a:rPr lang="en-US" b="1" i="1" dirty="0" smtClean="0">
                <a:sym typeface="Wingdings" pitchFamily="2" charset="2"/>
              </a:rPr>
              <a:t>apps</a:t>
            </a:r>
            <a:endParaRPr lang="en-US" dirty="0">
              <a:sym typeface="Wingdings" pitchFamily="2" charset="2"/>
            </a:endParaRPr>
          </a:p>
        </p:txBody>
      </p:sp>
      <p:pic>
        <p:nvPicPr>
          <p:cNvPr id="2050" name="Picture 2" descr="C:\Program Files (x86)\Microsoft Office\MEDIA\CAGCAT10\j021295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189028">
            <a:off x="7178519" y="228350"/>
            <a:ext cx="2220237" cy="13940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flipH="1">
            <a:off x="5485484" y="7082940"/>
            <a:ext cx="640973" cy="1446550"/>
          </a:xfrm>
          <a:prstGeom prst="rect">
            <a:avLst/>
          </a:prstGeom>
          <a:noFill/>
        </p:spPr>
        <p:txBody>
          <a:bodyPr wrap="square" rtlCol="0">
            <a:spAutoFit/>
          </a:bodyPr>
          <a:lstStyle/>
          <a:p>
            <a:r>
              <a:rPr lang="en-US" sz="8800" dirty="0">
                <a:solidFill>
                  <a:srgbClr val="00B050"/>
                </a:solidFill>
              </a:rPr>
              <a:t>?</a:t>
            </a:r>
            <a:endParaRPr lang="en-US"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3842" y="3733495"/>
            <a:ext cx="1529555" cy="121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03654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The term “cloud” is nebulous…</a:t>
            </a: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pPr marL="0" indent="0"/>
            <a:r>
              <a:rPr lang="en-US" dirty="0"/>
              <a:t>The term “cloud” is nebulous…</a:t>
            </a:r>
          </a:p>
        </p:txBody>
      </p:sp>
    </p:spTree>
    <p:extLst>
      <p:ext uri="{BB962C8B-B14F-4D97-AF65-F5344CB8AC3E}">
        <p14:creationId xmlns:p14="http://schemas.microsoft.com/office/powerpoint/2010/main" val="32792635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pPr>
              <a:defRPr/>
            </a:pPr>
            <a:r>
              <a:rPr lang="en-US" b="1" dirty="0" smtClean="0"/>
              <a:t>“Bring Your Own” ____</a:t>
            </a:r>
            <a:r>
              <a:rPr lang="en-US" dirty="0" smtClean="0"/>
              <a:t> </a:t>
            </a:r>
            <a:r>
              <a:rPr lang="en-US" b="1" dirty="0" smtClean="0"/>
              <a:t>a</a:t>
            </a:r>
            <a:r>
              <a:rPr lang="en-US" dirty="0" smtClean="0"/>
              <a:t>s </a:t>
            </a:r>
            <a:r>
              <a:rPr lang="en-US" b="1" dirty="0" smtClean="0"/>
              <a:t>a</a:t>
            </a:r>
            <a:r>
              <a:rPr lang="en-US" dirty="0" smtClean="0"/>
              <a:t> </a:t>
            </a:r>
            <a:r>
              <a:rPr lang="en-US" b="1" dirty="0" smtClean="0"/>
              <a:t>S</a:t>
            </a:r>
            <a:r>
              <a:rPr lang="en-US" dirty="0" smtClean="0"/>
              <a:t>ervice</a:t>
            </a:r>
            <a:endParaRPr lang="en-US" dirty="0"/>
          </a:p>
        </p:txBody>
      </p:sp>
      <p:graphicFrame>
        <p:nvGraphicFramePr>
          <p:cNvPr id="4" name="Content Placeholder 3"/>
          <p:cNvGraphicFramePr>
            <a:graphicFrameLocks noGrp="1"/>
          </p:cNvGraphicFramePr>
          <p:nvPr>
            <p:ph idx="1"/>
          </p:nvPr>
        </p:nvGraphicFramePr>
        <p:xfrm>
          <a:off x="457200" y="914402"/>
          <a:ext cx="8229600" cy="5211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340" name="AutoShape 2" descr="data:image/png;base64,iVBORw0KGgoAAAANSUhEUgAAAJ8AAAB8CAYAAAB3y2LMAAAAGXRFWHRTb2Z0d2FyZQBBZG9iZSBJbWFnZVJlYWR5ccllPAAAUTFJREFUeNrsfQeAVOXV9nnfOzPbC11QEZAiorCCvS72GlB/azRCNJrmpxhL8sWImMQkmi9qqkajmERRY0Fjb6DGSpcuKCAgVdi+O+Xe9z/n7Xd2UcBFgXh1mNmZO3Pbc5/Tz2F3zqqFL7ow/I/+BwHqH8bUa+atJLxV7Av9fVpduPeZfsb/K/FVFcjPhdoOQA1+PlP+pIj/lvkdgf8xvQ/yY+b2wSwc34u8fYttO+/tCH+U4ysB7tDAOzwhIHagLHbgrbcfO3xz6kSrkxrff7Hp85/gALnI7bvIO7etFv865Z8aff7k8erzznE985vCPz6W90UfB/7zpvYbtp+lWj+OwkcverAYsFhbBzMZHwTEWfr1Uvh62WGWrxJ8xGoj8TGCnrkGVcANw6g7rtVNKxSrCclICFYhqoVjMQLfRHzc8TUQvwZfWwux2hWIn1GImUqCF+eKyAPN2qyVKPfFHXPigSkhFwolDBCYvRCEV+LrKyPFhOM0I369/JeDj5juNsTLKO4BLqExxg3wGNPPTjfL14ecLqZ0kIRQcA2FYkACYxQBMWI1rvNlgLBKP+jGqtCv/YVUg1rNxjP142vwfUnbuRLBNJaYjkQpMRw9FAgVywWeDiuBqEEnlV1jQHhatwBjXFgRDEyodQN8jhhIMOZQLGsgkjge007iuJdWGUg/HWluFqaPgHvaQqR2uVreLPEbiW6GJ7Wa8F+pIrBtbO3SRboP8VXNJeA84DEFrMAyH/MuoNP3mG8Nt2GwSX1PKItUaOaj51C/l8MPQ2JFfMb/a4QC4PittHar8fMr8MVIx9QOeFyzdltGnto3pR6A/k3J3Grlifh8vwbi19ZuOywj0Wa4Dy9SJV2oBP4TaKYzIDQXMPCAp5616NUyl3lAjPRZoPeiSB2dBaC5qJECeCRZSAEvDKRYrsTX9+EzMdboLbTEx+LuSAbjAR2LsGBTTM28G0Xtl/+aLpoQTLM1AYopFUHdFCPxvZGRYsAxMRB+LXa3eBmFF+Q+uhhJAh0BTl8kCTyuWIJ7IjbQYlVdRHV3cU/5MzdRoO9CejvSljE9pKgl4OFaUWDYkACsQMLpDo7UBvGmGIXrkl42nPyGnyNe7wuAVeffNFyDS/62d3dzDSxLDJYNWYyZCYy0f0HA5DMxNQKRtvdEqPTU0Tu7ON4W4LsNL+6Vhu1IJEjWYxqAXIEu4HFxG2j5oi4k06wiNOgcMJ2+J+TvGHqPtOUrQUdsotkwIJGLVzNHeiXuAMc3c/h+NmJVIhKTcJObAuAoxO1tCLpK2teEBB7tl2O8wBO5hvli3mfvrjGAE5HaV2MgCW0gBfQ+/iDtG4tEdQgwQyhD6favwbd5y414Ya6ki5PUbEcXLaGNC7rLOcR1PmYZUZOcxyRG11Bvc6vMRHnKDP3NhLqwBJSQMct8Ul+j7Qp1kaVIF0rzyqJVirrSJNGaAUlPHZUMHGsH3OinGniB3nff2PDUHumL1BRtDKYIjHtI7QvX+yiPk4EEHjE06aj4u5Wor96Gfw7Rorjma/B9hqjFUzg2QJAEyA5JfCaWSHAnas1F5FZ0QSvR5fv6QLKiYzxf6Ra+0SEvKkdGUUzJhdalJPspcczkhVXbYSExsBXtVRliQAVAWibhzVKV1KwdaPVA3kCatRnzXUMKaDymjAt9bzBrkUt9Vfki5XuBf4Noq5hLA4lUBZD7SzovAnAUvlUlPl9F+K8FHyni9xkxK4GnL5y6gGBFrbN6hfX1cWj7YoInypgXVBV5Uk0IcPqUZkJiO6HZjgAoGSVy+lpOKBEaRFKMVmUjuA2/XZUIWFWSKV3VMHJgVAWtlwbcaHFMRWQ0kyoLncVlr74hANRNABp05uYJtdGUkzeL2o7U//A5hy8IgNlIVOHfk2AnA2B7gI+iFE9wzWqKIRTLJblzrSS8KEagfXu+CGaa/WKOZuuYgDgDelavVOSZ0C4LrvQ9ApoGI9MXmwySkKn3A6Z0LFIJcnSzKAYaJbS/UTKdYWh9Y1jWA+ZUBmulM31zGEtc86BwIKR9SmgDifbR3DTG4JBWuRa58htqR0n/UzowGkgolifhKjsNABPssxwxm7c8Qe6UpAGe1vGMayUfeJw7HS/wQMe9SAdXOJIKEvNcSr5biYNnRXoXlHMFWW78flr8Sj2KdEJtWUqVAH8/IZxlrAWlVQPMTRH4agJXDBxoN5BZx4laiMcEtXEEzFnmInAil2tjiRjQWPr0HjE3vZflxqKSm6sKGdyHf55uLhv/L2Y+cqlUB5bhtKFhwAVeJMMAUlu5xDpGNCvgCX2h4z4/a+WKuFPUhNeUJYnf1u4VJYKFdnmAFGXEgAktyuh1LtKga+X+cMwGrcQsOIODadBxf1+5c8iCiFm5oG8Qox4IL9oR6n3lWizTzRMKZUBJMEa+ZBCA+ulI/PxGMu7+m8UuidvbrCj12MIo6ca6tcAzuh/zrUehIx36AnMvucA6bh3vCS+ZjltjQ4XWlIGh/PNCRxAicOxHvyb1QRAe8JhlPaFN6wCYF1uOqwPcd4IzT8OzDKg+N1atsX7lfjEPfPqZG8ODk0qgLfFIi3ViQzLyI32MXOuLTIyNlCN65mf4J6v181Fe/LmyjXWXeo9l4NLUarZf8DG4kmK1AXfi1A+dGSXd+vi4iQoYi1doPYpZwDLJMu6iq+gGWP0PtH7n5/ZFXgxHiV93cSN99UPt8xManBFj2icoPEYyfhLmgT/ux+MgYqE0PyTnqwXME7dK5xTS0hatDCQVjRFS7OoEV22R55QiqESwPqe5yPk905EgJ/5+fkQJVHoahTJ7OX+pn/SqzjnYmLj8tV64f71MWA43P1Zq2kICkIB4P2yjRAh216y6rWW9JQiqylSgHclS5Gprlzs9SfrKWNzNEmc+bf0GWtRZxhPxDBeW57kVjnKENjJAX2iwyQZC64LMxVKNuDaxVuFc2SZ2yd3lcjFmH3TaEPKBaXaIe1Z5JLzf9VlPg8iysnE2R0YtUJ+TtSv/Fuq9bKRcMWiZk/iFTChul9eCIfAEEYGnHjDlrvFdosb9YyQIsxa4vhns+RFWFTF5kviaciTH4zdrvurYLmWpVDqfnbNqzYHHjQjFGkb8WtHMhBbPYBnQsgtSaVsn0B4ndwARHDRgFKMJY00SGI2iL0xygQOpMVb0nR6zps3Z5XlMaNiYcx4TuSb677MeBz80qFwyMpphDQ4hQ4SgAUciNrL6rLpjQ60TWLcUU9a6NuyuNGqIvSm48xSYG0HknT+hDTnrAoJ4QkLoua4iHfZDtYUc3siKUtyPa4/QX2JrjF089osMUMipnGBx53EAYP1iCS1uA48NrXjmzIlbfUK5AZ2BUkyX0tvn3Cr1VnzoaIh04gYuC8Nlu7iLri+nTkxQnxkWYDHfokIO94DONCCB5Xn09D8us4TFMlrou3QjBMJLgBXO4OH6hgiFe03WuQwLahYkC5gMpRxTmSySKT3DhjMP7oy3Og6fqZyT3ibigskID7SKEJpzR24g5ZOsxH0eha9Haia8/YvohlvDfNWgdYogLwnAsCA3yQTW0mWermfWE16gnuk7W8j3GTjF3ubzcZZXdOTYSmh5JsWoH/8Fl+4lvOC+n1li7n6ln3GLFp9c/Vw9+w2+KSeViFcZgWMYiiubbZIOaEWbdICbBAhl6UaR2gY3bhh945ARIi1iYzGDcQQwL2GL2bQn+565KTwgCv2G8FxWQkeHQN8oJjWNa/dSqFauxPfG4tsXiS+QhbM14LvIsBrzAQVxPx33IhecOSaUoteynjIwmBW3Hjg12Djz6sHyrrbCitJZ6HwljAghcEW+eNXuGKMjeq4Va+V6V4VpX6HvYwQv5MchpnJCzL3nfUnkqaeGkQ3LcBPVYCb8psFFzm/zuWZCEzLkzPk1Q+YADDFDJ+8mbWOJdMw88gwu4zkI9O+S6A+0Lip10EiFAOW+MBmVobKFJ/Ct8aSKgcrW3nbgY2RNceYYzWM2935c7/NZz4lbXz9sHU3w9Zx8Xcqynd0npT9KAJokUZ0azY0rRYsQCzzuAYP58IpryX4av6k3MeG0VrqoVhFEJCz5ibwLLnwW1q6oSLKZdvtoi5fcLaHWASkaI0NuTPkqyfVCrxPOIGhVRio8dUD4ho8GWUIzpRHbUcwad24q47gnnZTOrUwR03FoGaZU4ngU7vueuPJ38M+F2wp8ZJL3MsH1wIvDMi9UBuCLW+ZcK8ykzQsbnjJBe5YXuGfA8sQdWIXau629O51ZgwC870VW7LBYAVJk5G9M7LpkALMP8sJxiIn92D5APNvaWOb5wAOd8CA80WuMHq79d1zrV4btyN+oGE6LPWM0ccfyxrgCazj5fzu29o0Nf31fZ7RWuF5fJ7rKG4Lr7ZlsHIqNS/mg1Etix8Nwvafwz2NwtRWbBT4hxBbpezYCIYwrQrtGPEWdx6xdP+OXaSPFhNmYx5Is5srgOrrBffHGuQUb595J1HqS0Dof95R80Nkh5o72NEFluAjjaNFGTN4S6MhFPsvl15T44k0wt9+R9UCoG4EO3nwr8gyGUDC7vnS/aENI8LjuFWgfZRhFTm/1Rbu57YzbydfvIiXuQUsOAc7FQifcGBxCb9/4GSVjB9oiZ073lNk3kT6blFQUif64n+/hx2fjt//zueDjW2buDrF3Omcx/5GNg3LHiIbNmAWpiEUMglaRA8/CNH4+3tr6lF5/cDl00kUhWKxTgCoo0h4/7VzmjMW7DfiFPqZuQWuYLgXe3WAxUc/aqNNgRjv19EfmmRw69d9as9yJXRMulAkUgbnoTItAFauWUZlIs0/gpeSD89nZG8XkPRo1gTGdxApWB2Y6mUGxp7pxie2E59xWeqYCP/lsZaaNuf46M4gr0xhyZBSFojv+1N/xrbPw3WntKXarfO2IewF+0GErAwHf8HD+KU83ZBBLJPXDVhKwBrz5F5q7J7/1hgnLGVdKghmFWVuXWpzS1RM6kiGE+3HusaKxEAWDeH5eLLas3RmxsLMT2cbVwjRojDhkHGxdio3OcOvCkuDiJi3MRDxM5IYAGRhXiC4ZIAa0Bjaz25VZNJa1uSdmhb0JhJYsthxBJzREWjUwibgm11DGnHXCQ2gysw2z6hxEUClgvfHVn/DPU/D50/by81WCZ9nGwk/QOiZrUuSNweF/xzdEnHPA6YIJ7rHqpo2fvBfWzlBpVHmAZPIO5ha4fq6CEK19dIz5Jk3etv1KtbxcV9/TIpiyGE3YTESRzekzOiVnnm5qLrYWfVxb8orphOdE1/pawJ3+qHFmXS+eWmuc67YKLWA2/Gh9ofr3I1sRyGy0I9SxZqMPSqlCN0rgXDOG/el1VoiD8Ot/wre+hY9MuzCfr2D7YIvpfiwfZMzTBT39j+tMZfBEsraEheeu2ZqFtwFI4YnuyBPf4MK6cV8YtC7b5PnuHhZzvrscUk/6egSLLMOdXW31Np0Y4Yt8rR8TCwW2Ok8zlGaqhIlZR55/U7jXkVceqc+yS2QVYCMwkfYZSt+jcBLJxJtDrcKEXFnhwkgi7mhf6FCUMClgQlrIZ+F3p+Ibv20bfFtmcMgIhO+594P+YFKjwFnARowGXtSCA7OJosx7zXme0dLegWxP1zN1uzH2FHkds7ysFM42cwObeE/kOXG4BqLSTSML0MjLio7AGUtMu1xMdozVa7XybFgx5lIRLMbIRteLVDjEMh7X7wnP5RKajBqQCrVO8VLuH9AgNelAjNvUHakegDm3SiW8Dteag38+3zqZlG1pfE3IMI4Rm8Dy0o58houJZOHitR5LGoU+CHjs+wy2/cLzQcPa8N0BtMvO+McWUwukbOU2rYtHkQ13maJ4k8oQcVewLbQeJvycRt/QEI7VfD+gEBCPfVv/J7fOa2m8cW1hR6oOJ9LGCGg/X04zsrk7gxAcA3Jm08AEizrj74zGD9/Od0InQGzpSfSzQFh+DMldOOHFQb0MlVithnXD6DvQ+gF3/sX6Q7nHYJoNrTWqrVfjv+N5umWUd5cYC9+UlEYmqTb2Ha0nCvcdk7wgQPs0hQIY0wm4xq1mFVAt8s3fNkCkC/WtqqCZE8F+Nr71Cq7x17ifj20p7+V59H3G8LM/DPvxPDdKXlyUeWE1YDt2WvgXBWKk3IAu0iCZSTOdBQhYw4J5ITKT2eL8lsxmBAk/Xm3dM9qppM+9Yj0W+z2mrfNQ64e50MY7VW2Jdl0lDDh1pwjJjpxcOExWFOrrfjGuQkVQi7Y6vGZbQeQhkqwxW3fr+bdM0Y1L9fFFsg6beaz437zEGgx5OqLUBRnXkQ8tNoVfUuolrXIvpYt5rhXhpFakrS0T9zZZ3QQYY8UaSx303zIVzGM+JVpVyC0063IdJSFfb0TJD4oBE+qmOBB/5tg4+LZM7C7VzX9iigT32tbmB+P9VCRf3PpRgf9m1vtcNvQsdgtE7ixXptP+wUQlTJxGA08xqdCWsXHca2BrJ3ag9blIX8tQhs084DKd5Gedy5r5Ao08m02kQ4dClS0EposEVQ2q7V+M3yTDY4mJu8MWPJYa/1GUl6FojQsB1ilr3SrgXBl+rFbqfJyBgG0DvKaGhp0ChC7Tx4+pg4smaVBwfEM+ONcpa145qxd9CrwEEK4jVQke7xgW6FxLroMHiYDnpcXpxk8mIZi7gICfrxmrfWZsGK5ysHXDbeG5mBlpR5ANP4k8N6yttHLFPyyWDez59jyrk7WjyF2y+AO48/e3w7T33vlKgfP2u1Pgku98F/r26m0f55xzvnx/a61zW5DF/CZLfgsSDQQEIHkQAg1Kv4rQZJX7beuIDQPTHoQ7YAZ+fY0xEiEvW4m7fM0YaD1PSOCu84X41MVExGALHrP8YLSfwStiLgXP/wMuy8SzzGO6Hmsn18qsaVPgwfvvg0cffhjq6+u/UuD98c93wYXnnA3de3SHKTNnwJQZM+C8b42SNwS9v7UA3BQYDSATed0h/HrjQLKiyha3KW3gYswmEynwAerXWcvvMQsy3lY6nDZS/Npnm8WuqO4kxE9XobN4tgR/M/OdpUbLYCy/zkJYdwvL77joZV5AO7HeqhXLYe7sObByxYr4Tn8Fy6NPPAm33/JrqD7uePj5uLHQobISOnSohKuuugI6dZE3PTzyyCPbVlSDVz+t2Yz5INHi2YQ9jfi1jOfnbGo2cyJb6D48PMaiPNZz0ftbeNEutYsnAcgS7y0Tu/g7S10dRF7StvAKhljr4pv8WDB4mSlfdOm+2+5w/qjRcMFFo2JRhS97mTtvAfx4zJXyQMeMGRP7jEB47/j7ofr4E+Ckk0760vbJ6N0JT2+0CRt+FzG/exhnlvXM9TM5mZJBNcGYmms/kdgmCZuyWNtwyUS+xHH45ZIE29JLJGAy8tmoSAgPgCqUI/O78otrvOTSmPEB8abf7bUQCNsrKrE1y2233SafifUG7b1Xq8/pvXv+eudXZ8AY37BmJONPpMhKJFyNimnUBDacx/R6wrpxAu1aMS3nTJ4nt6WvrvoQfAMnhIPx7WIuTLnh5j+ejPJjpQZAhvk8P18sE4m7+G+rz7bRHf9lLu+gHjf5pReVXPkSmW1rQRh4TMg49xI/nBolu04wV2fjl0kwqxfG9T/jGvKZ0Ilc+dvl+KLPpl0tbcQ1NKlNROQvdSLXq8/lDPwEcq4FfcyoEC6VaVvHcMWXLHiffuZZe0DHDK/eMVw5MSCyPJHJXDNME4/XuZbadaIt4XimU8y1xuIeDe68IodujXttJG6w0k8eAAGx6IUfesvHs/X/cb4tURczaL6MpaamFh76+3i57dPO+H9QWVmxQ/kSbR0Kcy2JuVdb44tsP1vJRLGCvBxOV4PjIl6+mw2/tveWhNfkEJcEh1GmE5Vfp8uZi+kGLJ5SBTExzfzgiPxOU2MDLJo/H+rqaqGsvBx67tEbOmqrsC2rdvmyZdDS0gL9BgxwOt4mANjW0thQD8uXLoV1a9fI9Xbboyf07tt/k9tbtHCh3M/devaEbrv0gOLSUuvHM8u0adPt62677GI/27VHd+i5+26wsaYGpkydDh98sAhKy0rhgGHD2tQJzbIRwfzKpMnw/04fIYE98amnoaGhAfr37w/HHzu8lT9x2rRp8pD3x9/da0B/NG5ag//j5SvkPqxatQpK8RiOHn6U3DcDwAULPoCCwiIoLCqEDh07WT+ujGCZyJqt3HMav6wjDiMvXc2l18d6LIKXASWiQeyu9+s24+KJXvilJ2S7WERdCpFVKJ/xgc8FgerTQqCkv1OBei07lepeLfSc8OdvaMBOe+sNeA1Pcll5GZSXV8DKlarwqc+efeHMc8+L+fDefvMtyGQykE63WH/PrrvuJq1cf7n1lz+Xnx90yCFw5DHHxj576dlnYOb06XiSC6AzAnz9unX4e2no3LkLnP3NC6BEA4sA+vAD/4RP13+K29hV3hgN9Q2QKiiA00aOgKZsBCPa0uuYc7nTxfvNbXfgxf4E/jl+PFR27Ai77d4T5rw/E9avWQN99xoIY8eNg0MOOsADXQ088ODD8M/774OevXrDXXf9BS677Hsw/b13bVbrq2+8IUEz/u8PwJ1//IP+3d1h8ssvyuPu3LUb3HTzryxICbxXX3Ot1EeHHnQwnudyq5t+5wc/hOuu+ZF8PR/BtxRvbCKA/fc/QKfKMz3RSeiO+bqfTKgMlJxusI7POXwkqI9MzvSUCYXrMyNUfxnqN5MOqd+MWLM5zFeFdDkpgaJWgksDLvC6zPvOSNdrmcV0AA6uQbYRhx/MnS2BN3DQIDj19DMs0/xrwgT4aPFip0s98TjMnzcXjj/xRBgyTF2oN159Gd55620J1oVzZsOAffZtBYJ8qfv044/h78yT2xuO1igBjUD2j3v/BuvXr4OJj/4LvqmB/MgDDyDY6uGCiy6y7Pr0E/j9ufNgxccfwxFHHwuLly6xv33wgQcjkNfC0AMPgkcenmAv+qWXfReB8450MJPPzwDsd7+7AyagmCaHMwH0zNO/Id00F48aBeuJkXEhgErgvesiNZ27dYOysjL42dhx8vs/u+kXcNGF37RunhEnnyS/f8NPfwIH7P+CPP+Xffd7MO2dt3E7t+N2Rljj6ALc9t1/+iOUlJTAD7//Xdh9t12ha9euECQS0g8oJMCEZj7TSN2P0xsRKmIGqH1wl6QAui82c56PbvxzgQcwCVlNtkJLafaSTAZ+MXg8nMI4c9Vn4I+w8n1GADOmTpVvEBB8V8mRpKzj+0sXL4KZU9+TwKM72gCPFrrIhmPWrFndNnl77D1r6hSYj6KdGO9oDTxaSkrLYO9B+8jXn6xYIUNztN3169cj++4ZE+unnn4msmVnWP7x8lZWrgKMgCOPcobG1ddcJ4FXfezxFnjG3/fzm8ZKfx8tt/zql1IkSjfM+PuQEePieOrMmfJB4Hnk0Uel6Jxw/3gJaAM848a55Ps/tMClKM9vf3e7BB7poQZ48mZBtq0+Tm3/n/hbtJSWlkhnOKkFsaB9jNTzetBwN4/E1bCweJMn3rbr4bOYj/qxTKKW/IF2R5sWtwnPMjKB55ju57c3A6UvGG850z5BrwsZLF4wH4bs74BVtf+BUFhYCF126S71O1qHQOMvBBpn0X6+YTFt2lS5NomUqZJJhO3jsg4Zy5xdYjXS7ejzFctb1z6f/c0LUV9cEntv8muv29fDq1Uvxnfem4pi8AW575d85ztt7tMNP7seJr/4AnyK27/77r9JQO6z90A45Rsj4I4FC+SFHnvjWGu8GPBc+p1L5b6ee845rX7zx9f+CE479WTJjmUIoof+Md4L+d0Z06hWfLxM/g4BlfRGI/7d8Glmdbx4tpJwaf4iX6cHV2Iq2VLJaaZz/FjO65qwKeMC132Cmj8mtf6W39w78APJ3PViyR8TwFl+7Nb5giSg8PWLLzwPa9euhX0GD7ZMs9c+g+VzX1SwaZ2uqMdsypvXyqjNKwhqREX903Xr7WfLly+HWM231h0LEPCkk1VUVMo36+vq4F7UuYaiEt9vr70lW9JjrzwRP/nVV+TG+vYfYI2Ihx962P72wQfu3+aek9427KBDYNq7b8OLzz8rwUdLj+497AkbNHCvVhEUulkN07W1DEIA0/Liy6/aIACx4MwZM8DV2pChtYe80XbB7ZFh1FrdF7G/XZa656GGvOx2JmLN0e0YMF3iCZYVxSbAJ+A2BFVVYIPVLA465ndrFzEDwvZY5q65j/QZmTYZplYD/zn08CNkLDbdksYTM12eHLpbB6EYHIaKMVmV3REM9PAXYoq3UOl2jsPPdrmsRYXf7MzwY46BXn37fS5TDhw4EMX0PDQ41sNLL7wgH7vuthsccuhh0Lufs4znzJtvwbA/7rNZZGIDbp+Mis9a+u81QIrmT/HmI9FLgOxhgNBGcdeUqdNaFbBvaiHL2vzGPXdvXVSFaV3P7k68GilvF2ONqGPeVtPL2r9Ybel8NMJzVOCl7dhRVhpkRmlU3Ua58+0YitaxEDtXl+Vl3nr63Vlo0dJFNUdHF+2dt9+WlmarrBXU2x5EnYgsRxLLmwxl5Pf7ic3w2DzH86lnnAkHH3wIpFIFNhliJYLj0UcehgVz3nf62FTnYjnyyCM2z9eTn3+hy+bqdCaO75LKX8jdYiQiGS6f6/BkbIv9nb6UirwGS4yxGPaMF9mfRClM2xLhUvX9L/nw463EraBhLvHWtf4QFyduXZ89l+zIW4218h3Q/vXgeQkB3770Mjhq+HCpq0iFed06vMizrQV83113onh+AcorKuCS730Pjjv5lM/NXDE3oBSjWs4u/mDRZl+EI445Fq645lrpWtkLmdCAevKrk+w6zz7ztHyf3BvHH3t0XFFnYFlxU8vqVassi+yjxaWpsdjkvFLjcpn0+mf+dinpxVq/2twUrihvW14nXTv7xJ1flVtnitY/y+cfeSwpNAXk5/PRwD7X7hZU2kwQa28Rf+23wlCmtxda855977YJbjz20IPSsqSlU5eucOBhh8O3Lr5EGgVSXK5RLocnH39MukL67NlHumSMsbFJO0PE0U4O64KClPzzQ8+F05bzmYC+YPb70r1jFtI/T0MmPO4EZR2SLmictsYNcsgRR8R+q1+/fjHn7qYWaZSAiorki+w2xXT//vYYn3v22c8E0oAB/e1d+Mwzm16X9o+c2uZ3I91WxGSrC9H21Cfb+ctrs2sbTArX+DxWu9wGARkj4wrjNgli/ZPzkgPjqdG2X0tgU6n8uJ7nA9LMaJa62lp46814M6PiEtL5BlmDgcBpLsbQ/fff/OyBvItHbhNat76+LgYsf5n04osw6eWXoaCoEObPnSvdLjG/E1rh/jbJ5WHY6fDD4+A779xz7E1Almxby2NPPGnF1dnnnB3X1TaxELuSr08C96UXpKN5U+G+gQg+47ah0N9jTzzVZiTl6quvgSefetqyXmTmxfnA84ZTq6Ijr9+hmaYp3DgJzvJVCzeaTF+bqT74rlRj6L2wWV7gORZSY/HuUzaLhbu+ezYmyFyYRQiH+M7IdmRwGPYzy1rt+th738ExJlux7GP5J9VmkMPXGhRr1ynGMrpYG+Lq0COORPZTeiL5DR97aIIU6xu0eCddkgyMQw4/DEW7EtNvv/lm7DdoXQnkPnsqR/cbr9tb+ZjhR7WyZK+/SUVayBn8Tp7Y27ixBm751c3qxF97XSzKAV46E62Xv9z0y5vt61/ccL10oVjm0lbuicjSFJK7CoFldL7rrrpSZliTCCa2IzCed+65sGzJRzDiG6fkdWsFr60cxEVmlNfxH1R1m/891/0/PqrCiHb8uM6OQsD9o9EGvVLchcoS3E0UMuOt/Bm69rUeeSDHmybc2CuTjmNz+gOnQ9Ly3psqtEYul6r9hkJFZQV8uGgxfPjhYiniiGnIsr33r3fZPaeQGLEX6Yaky3304YfWiChA44BENumLdEAFqZRcn1woFKojgD4yYQJkMuk22VFGULS/8Y5bb4FMOi2NoUH77CNZejqF5VB8n3Xe+cCTKTigSo3BoJCViWrkLwSM22/5jXxNDuDq6qNg4cKF8Jc//kH6166/6Rcw6lvKUUwZ0M+jKF2xfDl8uHCBPK5hBx4sj+nsc86NxXQJRLff+uu87kTugGhb5POjhdiRQBofXaAw0blLN+nY3hv1TSMuozCyoTXTL9oOpKYHfp4TqnMWhcuogC0bCoq4Jcy4BgKjDLVRWE2vn8nRBCX1HXz5BwO+keTXI4CldBw2ZYAFLi5rAJcM9NwN877+jgFcwqteSvgDkrmL7/oW7GJkvpaWtDx/FN8dtO8+sUA/rTN37hwFMGSvPfvuKYFJOtrzTz8tY71lZeXQr38/1BPXxp3z0kFdKPVJo9fNnTVLbtMsFOs8BMUm6Z2W5VDHnD7lPel/ND1p+qIet09VlVQNiF2+f8nFciPXj/u5BdCmdKoHJzwMixc5Md63X384/7xzbGDfREqmegkKvn1OCQP57EgM9izqcpQoYFDVD3VCEvn+7xr/IKV8LfpgoT05VXjzfBP3oaKy0oLLNIaM/Na4Ol4b6vdCCSohi8hNvBcBRX+q2C4Bj+K6ZrB2qACZERp8oQTsd01iwX2Ip1EErJQXRkswn+U89jMsx90YezMIxljCBow2oVBXUO0sxeE/u2EcTPjH/ZJtXnnjDdgj72LvKIs/89cM04k8F0sr1ovU6NhQCJtAECqQ5XKa+UKhBtVIhpPJBSqxgEBnmA+fBnN9w1T79ZUM4p1FA5ZntYKLXIC1ek1XAuGNW/LGPwjY0oZY2/Xy0vPPyQMiJ/KODDxrBJj+y8KxXqj/Ns8icjNNYusCWLa0I8hsnxmtO5qGksoXTOb/OiKmXoweeYmhPMZQrpsU8xpx+SBkXqcgFktUzOtKsBOwHolcmUiAx1Z99DE7JvDATRii0FcoIG8WHZj2K85XB26kWOSNijV9pO0ILd3Tz3wnjJzrRQ6TEfAYflhLKl0v61AUzOX057U3s5Vophczg5hX27Gec+q0SlbevByA7X55g0J7mtpPO/WUHQ50wgMNE46R/GmYQiiRqtstO8CBY0JfL4y80bFh5DOgGc6j2nBoQ/lFfNlM4Kv2HcY24O7NcYsVfceC9gLibbjjYxjF5vrkdjSR+9xz8lj6Dhj4mdnI26OI9Yv+JeNBvD2uBVXkgcomkio9L9Jzgm3bXOGYMPR1Rc8faEd1CfgUN7UQVFqeqJAeajDNqr2KJsZadROwFUrCG3YcK/5mVnTbEAxnOw32pMhdp9Lvzz3//B0CdK3Apw2L+NhXkTeGwRvLYIHmHNCRbqweZz8NTHC9sFXmM2VDRybe+w/8h8xzAh+rculFLG/WROs6DBM0djMx/Ok2Lmbi12iAiI9b2pH1vueI9fSxjfjGqdsv4BjEJy4ZowKcKAWIj4E1bhbTscqI2pzHfiaFPrQOZhYzUMKYsSIci9r5x/AgxQkk+PycOx913B8VAK2HoAg3bicOQq9pqZmoGNvGDgw88tf9+/FHVfjsW6NkRvJ2yXLaN2f96JGIDRkUfmNwcMaCb3RYsAk3rCb0fXvCdTUNfTGr189ZK5jh60htn8E9CICFebHd1ogQdgiw1xEzT3/z12H+yCdf9TPd0KPIDlneXhfKzRtz1TUyetDWcvc9f7MFOleNuWK7Al0ucm6RMMpjPq9ym+mmLULP4ohiYNKsFTqncg6vm3IWC0+P05Myhc+UzugwhkXOOqeNXgmUYWsr1hJg/DOCtTJMzXSf+JveNEWmh9YFrNWAOwbCtl8QzI1l2p5dfX+7517LbD/8/mWtogkT/n6/iq3efPNXznpRft6m6TCAL9dvqJFVflRtFyQCqK2t1d2pElBUXCxzMJNFxVDaoROCT/vgdMzWsh24YS+RHrflwmtCGirG0WzEsXGpRJHnlAabcEDZFbGedQkRC+LoAShWpLpp3Hn4ixWLmMk7QrdE9YYjGCeOaygJW9cY8MtYhlRVKfAxlRViaicIeGMuv1weCVWaxfL2vqKIhNGr6VxmcyGsWbVSgi6bzkBBQRIKCwrwuUBeiU4V5dKKNAOyoygHzbUbYOPqFRCkiqGgtAxSJR1kvDoUoQRVqAfNhL5o9S1fEC7aAX7kQ/1tQms6QkJZDw/hI9atk5jvNUHuFqPjcYgNChF+ThfXz2aGWKBbp3rdqXzRa05SYHIb7Hd1Wd12Br6RaEDMmjUT/v3Yo3DuuefJWti6ujqZs0epSbf94Q+ts0++JN8caL+ZyZuj55bGJlj80UeyRqVjh0ro1rEDJClvkbmx1EEQ2KGGptaCaQ+yEJXyeja3NEF6/TLI4pUKKrohCAud/ueF2MwkdAmu0EzPFNZCtuJWeJauwhJNJX+5leftrll1NyKmxsoiIZ0skGTxZAKZ2UJxXdDPJtMl0H3bTGWb/B63tbv0XcZdFgtnJu0eYrPXtkfDYsHCD+CDDz6QAX3KoPmy/XmxJpzejUxPTY2Nsri7qaERuu/SFVKplIydK0ORA0skUNymCHlyPlW0bBa+n9DuBoRItz7AC0tA5LIgSMELs3JjIb6m7hFNIYdscScQiULlC9TWr/Xx6UwW/zVltVB/8KwpEo9UfDcS0WT8mLqRrmgDfLXEepNkKpUHupQHPr9oyH8vmVDNARMmm4XrPr0aoAxcwinTY+2ZFz/mO1GiQXuKVcbiRoNrAC9gyZJlsHrVJ7BHz93x/CfUFABirFRSik1EFMBHMyH85EOIVn6Egq4OJRaXoFQVZMh8YQ4Biuv36AV8z32B9xuGP16AGEzjhnOSzTZu2AiNiTJIF3bWxmJkjYtWlq7pWCBEgowLSiDQqVZr8LcuwZ97uq1jJTKbac1zT5eToy6533PKGQxmWjbldUljgzkHpPGmhDpplOvwSmBa9ct5DpFkSH/4Cf8vB5xvPOQiLxnD+NoQFLPffx9y2QyUIxOTTkdrBckkBGhEsEwDZF4dD01vvASZNWsgQpGcq23S/lhVgZboUAqJigpIdesKiU5dgNeshfCtZyE36VHgPQdAYuhwELvtDRyNlcLiNLCmekg0tMDGwm6yHIwmXEo/n6/7CaffkYGZNbqeEre/x00/vanjJvDV4H7NxDuiKtItLewQOQ+EkbZeJVAib5AdMD3417XmZ6ZpOFcWU8C9Hs5aN5Tva1kst7MdGyLbyh9n3SHCzxR2/jgzKbK+rlZmX5N4LSsthaKiQkgg07FUEa7YDBt/exnUPv5vyK0JgaeUuKViLjluzDvn0XLU7aLV0BgtQPZD4uiUhIK+u0BR3z2hoByB+Ox4EMiebPhZAN0GAG4BEpk0BOlVsCbRFXXChMSH70jOeX6+UOt7yscn7kBk3PxZ50ErAjAZv1tlOhEJL1zCzYxWr/Oemc/ANfuBN5tBAdWFV2QRsU5zMAaKMT5kBgwprlop5Gb87E4mhs358EWo8FwGJsDvO4KZnijeUFMHc+bOhpKiIgRdERQg6KiLFCsph/oX7oXVY8YAzxYBKyxAYyHQgMNzqn0eIbIYy+Uka7muA7o+Y30ILRs+hvTU5cCLXoPiw/aGor33gfSD/weZOXOg6NYJkCvtBkXNjdAzuxqWQBdoYalYRMNYtDkv3w8/vhc3c+XnnReTyUw9WWbIDGZPt0uaDlNe+nzgFZCrAiMlUhPc9W5J6F4ttsDIJJVysL17WRvVcLFRWTuoLhiJ1vpbfvWXBZs3Oci6pMBlmFCN7rzZ70NpSRGK2UIoIoAhsyU7dIG6/z0dGh97C4LyUmBBQncJUL6OKI2Aa26CwmHdoeKQQ6H8iBMQmB1t6wupNtVuhKa570Htc88h+FZKFuVJNX450b0YxGoU2QVpKL77XhB7HwO5+hoQKPJn57pADo2X0AvF5VS6PPKQoMGY/8K3z7a1vGzTRf22hgMXVcPhp8wzL1OZOSvX1PPazGWmh4TIUksWK6VM2GbRruV+ELhEA9vx0vR38arfTJLDjiCKRR7wwMZPvXUiF4w3g54d6NyUc6k/I1tRWziqbykpLoIU6nYJAmCXbrDhx6dD0xPvIPsVSyey+m20YpszyGAZ6HLeqdDjil+jfrd5Sa5h3QqoffIeWHfnXSBW5PA3EIj4u2QJ89oaKLx9LETHXwqsoRYaMyHMynSSTmZhLF3l42vB3abhzj+htzZnu8Fp3/uJn0dwopsc5HqqmOxll1/FWk/5tokEzkltZ3ELNe7Ur4wyvxt58Trh92PIG98t2PbnF4xEPGlSiHg2iG8wGF+Z85vqGCuAjbW6rBGAue/PlDcytS8jUZtMFUBh566w8SfIeE+8C4myEqvTiVyIxkUddD7ncBj01EyoOOpM4IXlm30cvKAcioZUQ+eLrwbesQEa334DIMOkBS1QxOeeeB5SfUsABhwKybAFKkQzLMmWyD3Pmrgxg//Fpxshv+58M8QuLVS3u4S6UqU8EZv0+vC5ZwVQuQ6A16fFG/ihmdEfgWRnPehu5qanS2DHooJXksnsjF7DfNsDC8Z0tvyIQxTFmCxWihg/7WAmOQlvSK4pP1zzyQp8LIfKinJZkZcqSEGqQ2eov/ViqL3/JUiWlsiLwJQZDFHQCAP+8ieoGH5Bu/H4kvOHQe7tFRCUFsv4L082QfGDT0Cuy0Dg6QZY2JiEhZlyCiAsQ+CNIrthS2On/rWsIU+0AGWthNpFEgs42xpNJ+tDEwOMvPd9s1vHBHO6mCTUgeycNtnpb9XlEjxvOnMeclvG59UTfEVGg5+OFMYUbGG9/zkTCYjiNRDy70gH2/XxynPhFdnQek2oqxH4iPFI1KaQfRIlpZB7/QGo+duzkvGM+0CgaM6JOhj8/KvtCDx1c/R+cDqUX3KCZFVGLJMphKazToFEAsV7shAGFKWhI2v6S06wvSXwtmYrHvMZubYE2ayXrVYzDmXtQA64382Axabc2NFJerAIY/HRSaavi+1uYJjQdzgHbvKN6QOnmk7HZ/eaFH3+ZTAd0ynhPuOFwvYcMcOY8/11kgH13Hc3tyQvx84aGMrYWL54HuRamhF8xdKXl0SxV1CYhKWH9MVjLZOiUC7ZHIhEMwx57mUo7DVsm2ixy84YAtkFtWjQBKoxQHMaguP2guQtz0JY+ykCM/0RE2zPrJeU8lJ9p83eQqJ1KguMxtM1SXtQpCuEBSq0IvxsUKFittb5LAf96gHAXImcwHNSk+7DtLPZjNykgSJcp/xEGkgiVNuJuJvbYBIfaH3pIuAqPrwtR6Ua3Q28FhGmx5ywopVZ14h11IcC3IRQEbNeHfBcxb+ZnUv/ZdLN0FCzASrKK2T0IoGPZEklfDr2LGDZQuDFSSvew/oG6P/ncdsIeACf/OQMyMxcAwFa2lGkvN4Mb4bc0zMhOWICsGGn4w0Y9smG0bl4SR4y3zuu7NOtZD633IYX9krDeEnNOAmj02k3ij9Ok+e10/Bnb5nWGXZUJ3NjNo1LxbhijKHDvTlgRv/zLWTq82eYrz1nekReQoW1YHXKuLDs5rJ3XRsxYTO2Y72XfOextnYh1ufETQdfs3QBhOkWKEXWo24LBSh6E43rYNlhBwPv0FFaoPL+b0al/9i9YODdr28b4F03AuonvAWJ8hLgyEKlh+wBsL4Gsh/UAsU4UrwBit9ejCI/BY2NjS3ZXKZIbEVd7KY6k47B36pGM7oKIuEGCus71c5F12PPjTgVGliUVmVKN4zvT2Y+mJHqur9LFAlroNBnAbEG95lFM4NXTSfDdNqJaudGeOlFW+sfjGUBG73SMh2L9SKxfrlIcZut1vIqv6QFKx27rBXQ3AwmYQFN6zXW1kBFWTkkUMwlkgEEBUVQ+6dfASspQ71Ln3/SF+vroN8tD2wT4K355UVQN+FNSFSUSqkXlkbw931OgkIeQF2HyXDp4gVw6+4HwEeX/gDSmRB+8P3vFe6994DzstnchPYCH52c4XheqBFdVdYGarV/TgMw0t2JDMBU2pWQ4TfLZtrtwLQ/UIok5nx+kQ6tEZHRNGoeaqd1oCMszIFbxpqFnu/AhJ7zpXu9UcdTfZFjM0BYm+am13POpSkJr5zQxliZ3yDRsZzvFjGp6cKWFwoHaC813fW4E630wKaatfIYCHQyNEbJAqWlUPvosyh+Sp16k8lCl9EnQKLD7l/YLzll2kwYtt9geG/aDLj3gYdgSGItnPDIv4FTj0Tc+cLmRnjuyp/BDT8aC6VFRZBDZnh3/0HQOR3A6/95DXKZFhg8eDBUDRl8SyaTbT/wkfWLx3s6np8ZoWoaaVlI5vVpfQ20u0X+rXP1zBjMwA5+VvpdpMUv/VagW+xHsZCcYkJzh3PDokZsheo7km2NY1ZoMRYqluEmxmww5rkNhRdx8LtkMuG19wKI1bHGgKZ71sWAZ40Pr27VtIyVAIwc03kV/Cb8KAyws2kooSxjZD1Kj0oU4sX+z+MQ1eE5qeTaPYOwbmmBLseP3OwL/P6cebLj6fTpM6EWmTWBd/VPrr1aGYX4+X0THoXCDh2gcf5/YORHS6C5vEze/GXZLDx34VkwfMQFkPrRDVBaWCCPZdqMeTBk4J4yYZWzCN54/XUYc8Xl5M3ug4+P2gt8tCzF87IfnswnEFxVkRZz8oRpX6DKXmaSjVyXUi1KI63HaYBxzWwSdODNdlV5X9IilhfS63qakPgSMi1IiikN/EiDO9T+QdCp+yL0hk3rgXZC+J3SvUiEbwgY9tJtvWIlh8IV2Nj2X6bCK7+AWohYMi4AxC1d4SIZwnOulxQkgCfLAMWX6vCaTELdlFeBUVteumHxZCYpG6iSQeVx8aE3tWh8UA4iTUHq1m0XuPWWX8ObkydBQTKlwJygBp+BPMd77NlPgu/Ciy6GZyc+Bm/NmAG/PWYPGLpwMTST4xp/rzyXg18eMAzu+MU9IG76C+5TGrJhFnbpsSus/uQTmLt4ibzRB+47BI4/6SQ8F3TS2VX43R9urZ9vkwDEx3A8oZNVAxhq+qJy903elnnOmawGei+nP3PJhrpRjJ5Gox/0ObXQogYymVBYX1houyGBLEAJw0j7FL107kjEOmGaBjauIEZ9T+ajka4UCfW3BI9jMd+3KPw+JJFLHcrFfHsqUdIUUdvzYJMohe3MZP+264E8f/JvXCGrj51nm9B441rfS0IxGhvR1HfUQGX8XiGuv2RQN/jLPofA/Q8/bsF83gUXQdeKCjjqoAPhmst/AOefMQL2RVB07dIZunTrAh27dJSt5ErlaIRyWEgzTaQ6G0ELQ0AumQJrLvspZIqL5B1TlA1h/CFD4J8vT4dKNHzmLvgAjjvlNGhubIKfjr0JOnburEYb0DWtWQPXXX2V9nzw08yYwM39b3O9FDUagONCrQvJbkMaGPZkSiDp16ZTEf6d1kDMRMKCTIFR/U46MuCM7IikbATea7yQOg/QpPPkTHVUqJy0sUJnL/sm9LMvvCwMv67UGBQWuJFiNpMuZDoxWYewdqrTcchjMR2Y7EN9lsaV6GGON20+z8XPUXNDLVSUl0MzirokslVTUzP87Z6/wb94F/hoSA8oxf36z9A+8O131sPEN2fDmO+MhuOPO1FemCOOOAIqaZJ5x46yX3VJWanWjXWok/Y9zMlZdTlktAIE9utvvQMteOkvOHYojH1/DuRKi2VVWyqdhrXfOAhufHIqFNOIs4IUTJz4JBx40EH43SwsWLAADj+qWmY8EzsvWr4GzjvzdJg5Zw4kUkFPmXC6BY8tdZHdiAc1HM/fTNmfTRBwXBPArL5gpg1WxjCBWS90YExrFsxYRgT3PQ3ESEcFJDBzkWPDMK9tl4kWhF71lQaaKYIRXhp4ZKMlzGv9oFjO1KXmPMaLZPmgY3UFODp+xcTE8pnQ3WzZyB1PWoMzE+bdUB5bkrrBKP0df5P0veOPPgZuHXs93PWf+fDtKRuhEi/UfSsj6JDkUJJMQGWHSpg17T342Y03wYjTTpWgopstjQBrrKuH2ro6qNm4EVqam+W+d+rSDW79/Z+gz4C9pM/20aeehh+ffRT8GA2NuiApz0dJLoTnqnpBzfk/h4JcBk447Rvygr/84guyEyvt36qVK2UlnNGnKa/w5Vcmw2uTX4MUZVEDHNzeYjd/oVDKfnieRuOFWmouRtrc8VpspjXoMpH6LBspALZo0NHnLTn1t7k45gKZi2MuVM5nOg16yYKRiIlZU0Vl2dDrLeJX5rtQoKpJDUNTZyrigNZVXEYNoBvC3Wig1QW3n/I80HHmHMtl9XGmPRbPaHFsJAjLNCpvAIrcSa+9jqBpUBOEUMkvQ7AsHNwdli5ZoXRcCqmhxUslkHf85tdQgFYoMVwuk4FTzjgTnsfv33D99dCQboH9Dz1CHuOihfPh/HPOhO/+4AcyK2XpB7Nhl1/+FJoKiqR+XYDAe29oL/j+s/Ng1aKF0v/67OOPwXEIwOnvvA0dO3WS89gef/hBeP3ll2RdSKdOHeT5TSKTzps3TxoyeCQHwiYHOLd+fJHgwHh89EaxNRofMw3zWfFKFyr0mC3nmC4dgQdYBCDpPn4XS+EujmFT+5oYRrKgFpVRvJFNGMUZMdIiVNadhsL2HvFrVA3TGQMi1LpnaIqeNWsa8Bv2zUX+fkIMXOb4siE4NcLcXKGTCrIKTGfAJBJJmIUGQDKRkkZ8hkJoKO5mJyshReyM4q7/PvvChRdfClkEG8V/J058SrmD8PjIWDlo/6HQaw+VSkWTjEIU5RzBsnrdp3DqyNNhr0H94HerZ0FjLV58NEQKcPur9+oI90d7QEWSQYrqcrhKmR8+/BipA1P9L+miBLRkKilVoEuG7o77F0KX7t1hwF4DkX3pLEGHzYde+0Smxmsm7I3HMQYvxGRfxBCzyQe91kzXjM9NoX5k1QjMtNaT5IXLaUXesg6LA1CzUC7yquIlEzo9LszrJWzFZqySHmz/4NAmObjyQNNZ020r37jwdVkFtrQ8xki9puPDL0om9G6+jGF2/TrUVnACL/yKFSvlxaftHV7VH049aG94q07lQ+ainBxS+Mtf3ChLOhOpFPzr4QlwAYKReH3G1PfgotGXwOVXXiUvDE3XJP2MwnRT5yyA0vrFcHfzMghrUKWhyBWCZ1X/CjjvAwFT30DRGQTWkCFRflT1kZKRH3/sX7Brr14qzGbCe5HyZ1Z27AQ3//xG5QYSYoBtCrkZj/YMi5JVfDsZJtoPPRxP4Gg8v+NyAOPwIk1EnE1GUE7Ekz4OL8w4BOJoFEe3t4TC6Y6Ra6Oas9ZkZF870aiqpELDTII5kEW6al7/Vi6vw2bMItZsmjMVVwagXk9hH/x2jqwH/FzkbhylWoC8sZqNGDaP0JUUpiN1zJlIaT/kziC9lOYOkz+RmPqEkmb4GTLhwRXK0ic/J/WDpmXEWefIZM8506fpaQAcajash1efewbuvOM2uc7RR1dDOp0BgYw1/92XYfHRh0GqpQBC6liAB/1Jvwp4oP/J0LB6FaRMd1lde01JqpRJXYiiedLzz0HV0GFKeiAo6UZYnUXLHBl1/vuz4Pd//AusW7eeQD7QJARvzmNbJoVM1qx4o36croF5uvfeeLy4d2Q8N4w3PNiKNOtusdYqXcBIN6HRulgYOfCY3iIeQI1up9K6HFuaghfTFkICPRQx6zhr1jP6nnnkidN0qIGXi5bi83hi9WbPuDJsKG+20Om29PtFhcWSbeSQZQQGxdN/PrcOluzdFU5atFhGF4gRly1dKk8uzYDLokglVtuwYYO8mAFPyGHURUXF0NSSRvHbE+pRPxyy375wyuP3QAaBx1IJSOJ21w3shIwXQraxCc755gWQy2ZjwZ9C1CVPGl6NumWRLFaiGXQRWs1Hn3CyZK37Jk2HFP4Wif4brrsaJr/xH9qXaFsbHO29LEUmGm99fp4eZVnQA6b1KUZx0Rsay1Pra8YwUNOwfeB4BozJOdQAyOoeJFnhXEEGiL5PM9SsasHjGUwtyvAaR9lB+L0OuA6x+8QWzYwtoQOjfC1MEmkkRy8MG7oftLQ0y4TbdG0dXLYiCXXdyqSoI//fO/9RyQTDERgEPqHHjplhgKQLktU7f+EiKEFr9LAjD4S/1H8IrAH1uCABHE8EqwA4bzEeV00NgpzDvoP3lb/lss+pfjsh59sRA5KDmiYCkAguq+gAg/ruoXQ2CizI9YqgubGZPKTb1NXSvhljNnuEjbOFKJEv7rzuS77la8Uvkwzod83MCeGMlNCJamMdR0bfM+ANhWZVBsaJHtrkTuFEsO0n7PkePRdT1hpJYqlmfOMfHa/ZnuL05CsdQ6oIPibiYzKuP5mLaA31yMkhJffu3QuOPWUEpFEMUwFXZmMNXFNbAccM7ivF4ToUkc0I0t577CH1OQoNrlu7VucYkkGyD0x8/kXYtXdvgNWz4a/r5ksdL0fRKWLKwhYYf/RZ0Lh6DRQhoz1w391QXY1ADqXBAPUNdTIqRL/V3NwMDbX1kpEls7IA5i1cACf1qYQGZOcG/L3axgaoqa1Fpm2m87beLwX9vMf2UptDYbzbrRslclZvLs/VEnkOYwWeuFVsrNTQB4a1oOPAiayeGFndMowBX9i/7esovk9ZT1fNqojLGLqK2UhsShW5PU8NGc4/XXKsDDeiCG2or4cf//haKEAxTE1/SPx+/PEn8O7cD2XXgSQaGdOmz4LiogIdpYmgP1qbpI9RGDKdzsJJxx8DXdG4mFl9ODQ1J1DHQz7DE8UTjdD/hdfghDO/BVGmRTImhZ4H9O2D32uWf8+YNkP6HdOZNHx/zI9g+dp1UIsM2dTUBA1NzfAKitdz134Ehx66H1w7fCD849pvwzJc57LvXEys++ZXZXBsMevl/T0Or9dSY2gYa9OG6KyvzYXgjL6WMQaJF/7zwegbK9aIiSJnyHj6nRXRYZzZQg2y0GPkrOeXzKgbg8A1cUvOQ58Ns0Dw5Adp1M0olNaCz9136QYT//0MpFB3o04FBAbVA4ehTpeEt956yxZg0XmkLgZde3SXce2p06ZBuGY+zD7mSARWCQQU3yXGL87C6l/9AaDb3nDE0MEIpkYJ3lBbsIOG7Kec1SKUvWDImVyCxg25XgYOroJvXXIZjH/8KZh963ch+LAe7l00By54fQoceMhBqC5kKK+P2DPpejR//iMB289Sg+doNO7VpIxxoQfMGx5p0rdUWgrXyQKBTrs3mdEMvDJMPQtOJh2I/ITteMmjTPRk4HXoBF2dD17/ubh7xlcB8P8a/P7orapl4DyDzNKM/xeRwUDhsN137wEPPfYYnHzM0dKoMAkKqVQh3H/P3ajzDYfC4kKpp5Ged/ChR0q3y8GH7g+zThyOMr4EONV/RCEkOiTgksSecPqKJjCDGy669Lvw2AP/QIZr0QbMEfDeu+9Aj113h3G/+S0UFxfDaaeeJD97+203nHHVHy+FJtn5iskukrzfQbIwXc/XeGZLhq1sT+CTYikisSTgSiO2qJtBFLpUroC5FH3y+Js0K6YzadzIVZXtwkyWix34HB9Q59dUxKMgIla0ZLoxhXbCjhnpZME5WrubNnsZUDeXPMvy9eo16+9BVru8oDAF706ZBitWrICLvz3aiogMis2DBveH92Yvgoa6Whh54vEIkBLJOrvu3hNaIgb9Bu4Jf274EHLNSQhTsnEfNCPj/U+yJ0x/dwb07zsVf+lS+XvV1cNh7eq1sNvuu8EaFJu/vvkXcPvvbvlsadW4GpreWQlBxw4SeOzA3UEUVYJoWWdYdFl7plR9FcsYvK69QpoH52VLuxQozXQ6lUuyn/4s8jKeZcGRBhtnEO9PAa27CdjsmEjEUuFN0kLo+Qetb8/Fisdtqbjt/elMyPiZ1FF0fyKZuDzEH+7atStcePZZ8Ksbx0JxaYkUjXvssRucUZGG13CDZcmEdH/QxjO5LPQdMhR6rJkBIxuXQK4JgYfMRF0LeNAIw16dCtmRl8EP/+dK2G/YfnZ75551hnxsWZbz9wAo+4XOJ26XDR2G20lL1xAaKI1EjNs9+MTnfzgan3rhRa4y+XumM5ZgrjApMrmBJn9QuAxq4clZf5aIA5+wQxjzxwXIxAOv/3DO68puU6psm3+0Zpk0IL5YsSJj0zLZTHMmkywaMGCArFyj+C4xeguyTN9dyuGIKTNh0OB9Yf77C6RTmBptl3XfA05LLYMF/3sTsPIyyFFVJbXLQODt9cKrAB37wXuvv/rFr1nTaqi/9yVIdu2i7tKmFhDfvBa31aITL6KJjG1Z/cL2yHxG/xuOEJuE57cKuKvwp0C4TMsHXb4JKnNa6GnXoU4q9WfEqYxmEcO3yGu6GOkkz1AnfuZ0HaTpSeKH4YzIFcqNssV6Xt+NM1tXO1F8NgxvzWSzN6RbmqEjsh/FZek4mtCCPTK3Fjaitfu7DR/AXYfvC2tbIiiCHFw34khYeNHVECHwpPWaySHwGmDvFya1a2XbiktPgUD3oSbLGYb3hbBydwhrNkgdFQH4whbfcJuoXovVOXz2x4ZB4oNeRKsVhW6lsUVNwSvxu08ENJhQV8359cLcn2ppOmXx/BoOZuudWlvcflcBlV0caweb3/LfAyH+6YD3OdPOmdMaoPf66Z/hARAsmUxEXTp3hvvv/zv8+Xe/lV+++Kpr4eri5fDJX/8NiZIiSMmGnMoAk05zHqgimBYU5Ai8fV6ajMDbv92At/bmUVB31zPIrCWqu8SGjcAf+Bvk9jwExXwjpPEmwRunDPJ6Lu/o4DM/eBs+XWm7nuZNyPRHqTIW73QFnsjNn4ZpWRDipZL+JJ38Joi6TmO050huN/DJjOCATUBL89zKigqorCyXkQaBd1Q62wifjEAd61MurViuM1kCnYHCkPEK9yqFfZ5Z1K4iqO6ZP8KqS3+KFnMHVX9DheNnHgi5a8ZDduMGyGXSgGz9AJ73C3Y25vMvLBkg9+FPVNo+MH7rNeaAaOKGLL/RUd6+2Tpc3+UC8ZkUVucj/Y7JLq6jcaWZm9jHTYKv59ppm+n/FAXIfi2lxcVyqrnsTkWp9ZRQ8Mk8WHPyqcA7dow1f6QSgWQFgwET/gVFfQ5qN+CtvvlbUPfnf6O4LVfbQoBDlwjEQ29DLh3iA4FHvf/CaBeyR7b093ekRqAThcwfhPFW7zI9X6L8aIQL/Ici38nsohGx5AFvQraNGRuntkAdVFm0ZC7O3JYHiTdKOpcLH0pnMjI/L0sXl3TN5iaA3QdDp99eD1FNrdZhI3sVww0hzPvGSbD6vp+2i0m47PyhUHvXc5CgcRB091BMuBDF+u3/QB0vkL49yuGLcrkHtwZ4Oxrz+V+sxvfHIhNWq6bjjvl8kesPLfQtsfypSr67JfJGOelyRxSvbJz04X1WDfBnMF/PtVO3MPojioKAN1EpJXUuoGZBkgGTKUiUVULmuT/Bhmt+BUF5uaxys40YQ9S96puh7Kje0PPam6F4vxO3GBAb/n4DrPvNH4ClCyEoKtQNthF4lD7/mx9Drno05BpqZWpVRt0cu2wt+BKwYy4UxpqM17YKH1eg4j2SMSHFMUTgtVrzR7WKVuG9COLDjT0g1qiewlKvW/plHxzeKM1hGF3e1NzyB2bbzCmER3WfQuLE70EHvEHqbvk/EDTFIBHIdRCdEFQkoPG9VTD/5HOgsKordD33fCgcdACU7b+pIYVZaJj8MNS//QrU/uNxEE3UYBwt56KECgshwCCVBiDgHX0xAq9OhuEoCwbB9z+4f2u2+jh3UObL3zeyiqmS+iggNmRyenorQuKsjf4p+gUex1LlKGav4WoTI3tE3k58ScznMeAryHhHFyMDUTPwVFI1D6IEhAQChK2YDRsuPx/EGoFgSaFeFni7gvtPafgZRCeKSJSTCNQQyk8eIumdWuA2PD0D0LyWTcRZsgA4FYIHKj1LuknRemYFTcDvfwxyuwyCXGOdDOUR+DKZ7MuoBx73hW6ynQR8+RvuhX/3wm1W63noQzRAzapL8fxTKKhG63D4EDXmU0Wg7QO+3ddM+aJEuLKwINmDmkSSCKY6CirWoTw7XlCEN1QOGm64ADIvzAZeWqqaCZm2JgJsnh/Tvk6mC5Jl0009OEb1w1YRcrMOa0Ad87CeIG55HPU6BiGlTGlRi/roJ+SuxEfzFzmwHVXsft6yVD8m7wTHsmtLOrsiFGxX01woEsh8VGYZNkGAFnHJLf+Gkm9MQDF8I4gVzVTTCEz3ajbja80gbub1w9YdY6RzlFL3mSw7TENUlIXkzddB7rhLIazbKDtnhbpACa3bFQjevijn01/0wHZW8O1sy26ZdHplFIY9yKeXSkaqZUgQylYVHEUrHzoCyp+5EMKnfg8tD90LYuZaEDSTA0W04IFjuoBbVmahLnaJ0mhgoIjtUwzs5NMBzr0W0iIF0YZ1yHohqn1ZmYyby2ZXoIExJJlIpNvjoHZWsesas0Dr5uV2RkhbCtr2J3aVoaHarb0ccH5MYWGBrNWg/D+q9SUxLKM+NMClAK3UwiJksHqAKU9DbtEciBYtQAHZCDDrIwRUiyw2ojFXwfGDZags2O8AYFVHQjj0JIgaGyFqaYIom5W5hOROkTpeNvsJ7kMv3F6W/I5Epf379pE3QQn1iP4afDsn+IQeyie7GjAYh797AxXvGB0wSeAjEOpaDnJA0xSiBDUZChLqoWKQeiqAMu8jOZkP2ZMs2lwGokxaps+TiJXJAvgaDQsaqfpQGIUXIeNlCOzUqLyslHq/lHwh8H0tdrfhcn4fBEE7RBzIjbJhYw18+ukGWLZi5VgRRXciKy1BHayAOlElU8oKltnOXLVYY7qzQWzauyGAPH+naogU2pJNWdWnjYtMJvPD3Xbt/qfSkhLZE2buvPntdn6+Bt+2Al7v9g0emY73KQTZ8ccOX7Vu/aeF78+ddzMy9E9aSF9DoBD4qPCbBar3S9JYs4yD6wqox81wVQds6kAi3YWV6lmI+zPZzJQojM6vKC9bhdumYmFKP8xBOw4D+Bp8OwDwNGqoE08pitSODz70r66ffLKy68qVqxZs3LD+ugMOOmTkwEEDDwllh4SMZkuuJgAkeKyEgDEWa3ypHnr2HQJ31arVy6ZNnfLqqpUr3+/WbZfjOnTsUFdRUVmHrFfXoYN8RmUSSFej5NG0BuTX4NtJgcdR5JavXbuu06rVqzutXr2m0xp8XrN2TcdPVq7svHbVqtIPFy16LZNJv3j8Safs26t3rz4VHTr26NKlS1fpHknn9NgI51yxM9GYKpFcu27dssWLFs99643XZzfW14sEKpLFxcW7IFAb8HcLmpubC1tamoubmppKGxub6hsbK8pbOqTrs9lsQ4fKCgJj09Yw4tfga2+Kav9phQIZLEQ8ZAsLC1tKSkqaysrLUygWEwgcJKsgrK2pKUmn0xWvvfrK0ldyucXIZjnUC8M+/fpVdu/RvVMUMeEnGZNux5ES582etXzDxo0ZtJYTSUQc/pMqKi4KCwuLMuUVFbSdxtLSskbcZnNhUVELArIF9yFTUFCQwbVzqGfm8Hgjxpj4mvl2zoUubP1uu/ZoKisrXd+lS+eS+vrdympqavBRW15bW1uKj7L6+jp6LmlsaChpbGwsQDCmams2NiNLrkR9jlOdBTmYOeMCRbJAMAsEUdizZ09RUFjYSIAqLi5pKS0rbSaAE+BKS0ubvAf93VhSXNyMAG3GZwRjUQ4Nkq3WAb8G346zhFq80WPdkUccxhoaGgMUiYnGpuZUc3NTqqUljc/NqXQ6k0JQFCA7JhF0CbRcE8h23DRfZxKALEIAholEMpdKJbPIYtlUKpVRzJbKFhZIhssSwPD9HD5HCxYuatfJY/9fgAEANZIbPTqtlKYAAAAASUVORK5CYII="/>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6" name="Rectangle 25"/>
          <p:cNvSpPr/>
          <p:nvPr/>
        </p:nvSpPr>
        <p:spPr>
          <a:xfrm>
            <a:off x="986640" y="3217300"/>
            <a:ext cx="1883255" cy="58477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PaaS</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
        <p:nvSpPr>
          <p:cNvPr id="27" name="Rectangle 26"/>
          <p:cNvSpPr/>
          <p:nvPr/>
        </p:nvSpPr>
        <p:spPr>
          <a:xfrm>
            <a:off x="-206855" y="4975690"/>
            <a:ext cx="1883255" cy="58477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IaaS</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
        <p:nvSpPr>
          <p:cNvPr id="28" name="Rectangle 27"/>
          <p:cNvSpPr/>
          <p:nvPr/>
        </p:nvSpPr>
        <p:spPr>
          <a:xfrm>
            <a:off x="2082700" y="1838555"/>
            <a:ext cx="1883255" cy="58477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SaaS</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
        <p:nvSpPr>
          <p:cNvPr id="8" name="Rectangle 7"/>
          <p:cNvSpPr/>
          <p:nvPr/>
        </p:nvSpPr>
        <p:spPr>
          <a:xfrm rot="5400000">
            <a:off x="7461110" y="4321050"/>
            <a:ext cx="913484" cy="461665"/>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2400" b="1" spc="50" dirty="0" smtClean="0">
                <a:ln w="11430"/>
                <a:latin typeface="Arial" charset="0"/>
                <a:cs typeface="Arial" charset="0"/>
                <a:sym typeface="Wingdings" pitchFamily="2" charset="2"/>
              </a:rPr>
              <a:t></a:t>
            </a:r>
            <a:endParaRPr lang="en-US" sz="2400" b="1" spc="50" dirty="0">
              <a:ln w="11430"/>
              <a:latin typeface="Arial" charset="0"/>
              <a:cs typeface="Arial" charset="0"/>
              <a:sym typeface="Wingdings" pitchFamily="2" charset="2"/>
            </a:endParaRPr>
          </a:p>
        </p:txBody>
      </p:sp>
      <p:sp>
        <p:nvSpPr>
          <p:cNvPr id="10" name="Rectangle 9"/>
          <p:cNvSpPr/>
          <p:nvPr/>
        </p:nvSpPr>
        <p:spPr>
          <a:xfrm rot="5400000">
            <a:off x="7583632" y="1800669"/>
            <a:ext cx="668442" cy="461665"/>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2400" b="1" spc="50" dirty="0" smtClean="0">
                <a:ln w="11430"/>
                <a:latin typeface="Arial" charset="0"/>
                <a:cs typeface="Arial" charset="0"/>
                <a:sym typeface="Wingdings" pitchFamily="2" charset="2"/>
              </a:rPr>
              <a:t> </a:t>
            </a:r>
            <a:endParaRPr lang="en-US" sz="2400" b="1" spc="50" dirty="0">
              <a:ln w="11430"/>
              <a:latin typeface="Arial" charset="0"/>
              <a:cs typeface="Arial" charset="0"/>
              <a:sym typeface="Wingdings" pitchFamily="2" charset="2"/>
            </a:endParaRPr>
          </a:p>
        </p:txBody>
      </p:sp>
      <p:sp>
        <p:nvSpPr>
          <p:cNvPr id="11" name="Rectangle 10"/>
          <p:cNvSpPr/>
          <p:nvPr/>
        </p:nvSpPr>
        <p:spPr>
          <a:xfrm>
            <a:off x="7305268" y="4016725"/>
            <a:ext cx="1225167" cy="461665"/>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2400" spc="50" dirty="0" smtClean="0">
                <a:ln w="11430"/>
                <a:latin typeface="Arial" charset="0"/>
                <a:cs typeface="Arial" charset="0"/>
                <a:sym typeface="Wingdings" pitchFamily="2" charset="2"/>
              </a:rPr>
              <a:t>more</a:t>
            </a:r>
            <a:endParaRPr lang="en-US" sz="2400" spc="50" dirty="0">
              <a:ln w="11430"/>
              <a:latin typeface="Arial" charset="0"/>
              <a:cs typeface="Arial" charset="0"/>
              <a:sym typeface="Wingdings" pitchFamily="2" charset="2"/>
            </a:endParaRPr>
          </a:p>
        </p:txBody>
      </p:sp>
      <p:sp>
        <p:nvSpPr>
          <p:cNvPr id="12" name="Rectangle 11"/>
          <p:cNvSpPr/>
          <p:nvPr/>
        </p:nvSpPr>
        <p:spPr>
          <a:xfrm>
            <a:off x="7286978" y="2053379"/>
            <a:ext cx="1225167" cy="461665"/>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2400" spc="50" dirty="0" smtClean="0">
                <a:ln w="11430"/>
                <a:latin typeface="Arial" charset="0"/>
                <a:cs typeface="Arial" charset="0"/>
                <a:sym typeface="Wingdings" pitchFamily="2" charset="2"/>
              </a:rPr>
              <a:t>less</a:t>
            </a:r>
            <a:endParaRPr lang="en-US" sz="2400" spc="50" dirty="0">
              <a:ln w="11430"/>
              <a:latin typeface="Arial" charset="0"/>
              <a:cs typeface="Arial" charset="0"/>
              <a:sym typeface="Wingdings" pitchFamily="2" charset="2"/>
            </a:endParaRPr>
          </a:p>
        </p:txBody>
      </p:sp>
      <p:sp>
        <p:nvSpPr>
          <p:cNvPr id="13" name="Rectangle 12"/>
          <p:cNvSpPr/>
          <p:nvPr/>
        </p:nvSpPr>
        <p:spPr>
          <a:xfrm>
            <a:off x="6712990" y="2598003"/>
            <a:ext cx="2440535" cy="1200329"/>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2400" b="1" spc="50" dirty="0" smtClean="0">
                <a:ln w="11430"/>
                <a:latin typeface="Arial" charset="0"/>
                <a:cs typeface="Arial" charset="0"/>
                <a:sym typeface="Wingdings" pitchFamily="2" charset="2"/>
              </a:rPr>
              <a:t>Responsibility &amp; </a:t>
            </a:r>
            <a:br>
              <a:rPr lang="en-US" sz="2400" b="1" spc="50" dirty="0" smtClean="0">
                <a:ln w="11430"/>
                <a:latin typeface="Arial" charset="0"/>
                <a:cs typeface="Arial" charset="0"/>
                <a:sym typeface="Wingdings" pitchFamily="2" charset="2"/>
              </a:rPr>
            </a:br>
            <a:r>
              <a:rPr lang="en-US" sz="2400" b="1" spc="50" dirty="0" smtClean="0">
                <a:ln w="11430"/>
                <a:latin typeface="Arial" charset="0"/>
                <a:cs typeface="Arial" charset="0"/>
                <a:sym typeface="Wingdings" pitchFamily="2" charset="2"/>
              </a:rPr>
              <a:t>Flexibility</a:t>
            </a:r>
            <a:endParaRPr lang="en-US" sz="2400" b="1" spc="50" dirty="0">
              <a:ln w="11430"/>
              <a:latin typeface="Arial" charset="0"/>
              <a:cs typeface="Arial" charset="0"/>
              <a:sym typeface="Wingdings" pitchFamily="2" charset="2"/>
            </a:endParaRPr>
          </a:p>
        </p:txBody>
      </p:sp>
      <p:sp>
        <p:nvSpPr>
          <p:cNvPr id="14" name="Rectangle 13"/>
          <p:cNvSpPr/>
          <p:nvPr/>
        </p:nvSpPr>
        <p:spPr>
          <a:xfrm>
            <a:off x="-18931" y="6456480"/>
            <a:ext cx="9183756" cy="400110"/>
          </a:xfrm>
          <a:prstGeom prst="rect">
            <a:avLst/>
          </a:prstGeom>
        </p:spPr>
        <p:txBody>
          <a:bodyPr wrap="square">
            <a:spAutoFit/>
          </a:bodyPr>
          <a:lstStyle/>
          <a:p>
            <a:pPr algn="ctr"/>
            <a:r>
              <a:rPr lang="en-US" sz="2000" b="1" dirty="0" smtClean="0"/>
              <a:t>NIST: http</a:t>
            </a:r>
            <a:r>
              <a:rPr lang="en-US" sz="2000" b="1" dirty="0"/>
              <a:t>://csrc.nist.gov/publications/nistpubs/800-145/SP800-145.pdf</a:t>
            </a:r>
          </a:p>
        </p:txBody>
      </p:sp>
      <p:sp>
        <p:nvSpPr>
          <p:cNvPr id="15" name="TextBox 14"/>
          <p:cNvSpPr txBox="1"/>
          <p:nvPr/>
        </p:nvSpPr>
        <p:spPr>
          <a:xfrm rot="20318399">
            <a:off x="2832733" y="3241069"/>
            <a:ext cx="3480427" cy="2308324"/>
          </a:xfrm>
          <a:prstGeom prst="rect">
            <a:avLst/>
          </a:prstGeom>
          <a:solidFill>
            <a:srgbClr val="FFFF00"/>
          </a:solidFill>
        </p:spPr>
        <p:txBody>
          <a:bodyPr wrap="square" rtlCol="0">
            <a:spAutoFit/>
          </a:bodyPr>
          <a:lstStyle/>
          <a:p>
            <a:pPr algn="ctr"/>
            <a:r>
              <a:rPr lang="en-US" sz="3600" b="1" dirty="0" smtClean="0">
                <a:sym typeface="Wingdings" pitchFamily="2" charset="2"/>
              </a:rPr>
              <a:t>Most productive platforms for </a:t>
            </a:r>
            <a:r>
              <a:rPr lang="en-US" sz="3600" b="1" i="1" dirty="0" smtClean="0">
                <a:sym typeface="Wingdings" pitchFamily="2" charset="2"/>
              </a:rPr>
              <a:t>Cloud-Native </a:t>
            </a:r>
            <a:br>
              <a:rPr lang="en-US" sz="3600" b="1" i="1" dirty="0" smtClean="0">
                <a:sym typeface="Wingdings" pitchFamily="2" charset="2"/>
              </a:rPr>
            </a:br>
            <a:r>
              <a:rPr lang="en-US" sz="3600" b="1" i="1" dirty="0" smtClean="0">
                <a:sym typeface="Wingdings" pitchFamily="2" charset="2"/>
              </a:rPr>
              <a:t>Apps</a:t>
            </a:r>
            <a:endParaRPr lang="en-US" sz="3600" b="1" i="1" dirty="0" smtClean="0"/>
          </a:p>
        </p:txBody>
      </p:sp>
    </p:spTree>
    <p:extLst>
      <p:ext uri="{BB962C8B-B14F-4D97-AF65-F5344CB8AC3E}">
        <p14:creationId xmlns:p14="http://schemas.microsoft.com/office/powerpoint/2010/main" val="15266370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par>
                                <p:cTn id="10" presetID="53" presetClass="entr" presetSubtype="16"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par>
                                <p:cTn id="15" presetID="53" presetClass="entr" presetSubtype="16"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500" fill="hold"/>
                                        <p:tgtEl>
                                          <p:spTgt spid="28"/>
                                        </p:tgtEl>
                                        <p:attrNameLst>
                                          <p:attrName>ppt_w</p:attrName>
                                        </p:attrNameLst>
                                      </p:cBhvr>
                                      <p:tavLst>
                                        <p:tav tm="0">
                                          <p:val>
                                            <p:fltVal val="0"/>
                                          </p:val>
                                        </p:tav>
                                        <p:tav tm="100000">
                                          <p:val>
                                            <p:strVal val="#ppt_w"/>
                                          </p:val>
                                        </p:tav>
                                      </p:tavLst>
                                    </p:anim>
                                    <p:anim calcmode="lin" valueType="num">
                                      <p:cBhvr>
                                        <p:cTn id="18" dur="500" fill="hold"/>
                                        <p:tgtEl>
                                          <p:spTgt spid="28"/>
                                        </p:tgtEl>
                                        <p:attrNameLst>
                                          <p:attrName>ppt_h</p:attrName>
                                        </p:attrNameLst>
                                      </p:cBhvr>
                                      <p:tavLst>
                                        <p:tav tm="0">
                                          <p:val>
                                            <p:fltVal val="0"/>
                                          </p:val>
                                        </p:tav>
                                        <p:tav tm="100000">
                                          <p:val>
                                            <p:strVal val="#ppt_h"/>
                                          </p:val>
                                        </p:tav>
                                      </p:tavLst>
                                    </p:anim>
                                    <p:animEffect transition="in" filter="fade">
                                      <p:cBhvr>
                                        <p:cTn id="19" dur="500"/>
                                        <p:tgtEl>
                                          <p:spTgt spid="28"/>
                                        </p:tgtEl>
                                      </p:cBhvr>
                                    </p:animEffect>
                                  </p:childTnLst>
                                </p:cTn>
                              </p:par>
                              <p:par>
                                <p:cTn id="20" presetID="53" presetClass="entr" presetSubtype="16"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par>
                                <p:cTn id="40" presetID="53" presetClass="entr" presetSubtype="16"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The term “cloud” is nebulous…</a:t>
            </a: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pPr marL="0" indent="0"/>
            <a:r>
              <a:rPr lang="en-US" dirty="0" smtClean="0"/>
              <a:t>A public cloud perspective…</a:t>
            </a:r>
            <a:endParaRPr lang="en-US" dirty="0"/>
          </a:p>
        </p:txBody>
      </p:sp>
    </p:spTree>
    <p:extLst>
      <p:ext uri="{BB962C8B-B14F-4D97-AF65-F5344CB8AC3E}">
        <p14:creationId xmlns:p14="http://schemas.microsoft.com/office/powerpoint/2010/main" val="12723159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Windows Azure Feature Map</a:t>
            </a:r>
            <a:endParaRPr lang="en-US" dirty="0"/>
          </a:p>
        </p:txBody>
      </p:sp>
      <p:sp>
        <p:nvSpPr>
          <p:cNvPr id="3" name="Text Placeholder 2"/>
          <p:cNvSpPr>
            <a:spLocks noGrp="1"/>
          </p:cNvSpPr>
          <p:nvPr>
            <p:ph type="body" sz="quarter" idx="10"/>
          </p:nvPr>
        </p:nvSpPr>
        <p:spPr/>
        <p:txBody>
          <a:bodyPr/>
          <a:lstStyle/>
          <a:p>
            <a:endParaRPr 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04" y="1494263"/>
            <a:ext cx="9191579" cy="5744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97655459"/>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What is different about the cloud?</a:t>
            </a: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pPr marL="0" indent="0"/>
            <a:r>
              <a:rPr lang="en-US" dirty="0" smtClean="0"/>
              <a:t>What's different about the cloud?</a:t>
            </a:r>
            <a:endParaRPr lang="en-US" dirty="0"/>
          </a:p>
        </p:txBody>
      </p:sp>
      <p:sp>
        <p:nvSpPr>
          <p:cNvPr id="3" name="TextBox 2"/>
          <p:cNvSpPr txBox="1"/>
          <p:nvPr/>
        </p:nvSpPr>
        <p:spPr>
          <a:xfrm>
            <a:off x="5668730" y="3363685"/>
            <a:ext cx="3958435" cy="830997"/>
          </a:xfrm>
          <a:prstGeom prst="rect">
            <a:avLst/>
          </a:prstGeom>
          <a:noFill/>
        </p:spPr>
        <p:txBody>
          <a:bodyPr wrap="square" rtlCol="0">
            <a:spAutoFit/>
          </a:bodyPr>
          <a:lstStyle/>
          <a:p>
            <a:r>
              <a:rPr lang="en-US" sz="4800" dirty="0" smtClean="0">
                <a:latin typeface="Script MT Bold" pitchFamily="66" charset="0"/>
              </a:rPr>
              <a:t>^</a:t>
            </a:r>
            <a:endParaRPr lang="en-US" sz="4800" dirty="0">
              <a:latin typeface="Script MT Bold" pitchFamily="66" charset="0"/>
            </a:endParaRPr>
          </a:p>
        </p:txBody>
      </p:sp>
      <p:sp>
        <p:nvSpPr>
          <p:cNvPr id="6" name="TextBox 5"/>
          <p:cNvSpPr txBox="1"/>
          <p:nvPr/>
        </p:nvSpPr>
        <p:spPr>
          <a:xfrm rot="20148190">
            <a:off x="5548921" y="1934519"/>
            <a:ext cx="3958435" cy="646331"/>
          </a:xfrm>
          <a:prstGeom prst="rect">
            <a:avLst/>
          </a:prstGeom>
          <a:noFill/>
        </p:spPr>
        <p:txBody>
          <a:bodyPr wrap="square" rtlCol="0">
            <a:spAutoFit/>
          </a:bodyPr>
          <a:lstStyle/>
          <a:p>
            <a:r>
              <a:rPr lang="en-US" sz="3600" dirty="0" smtClean="0">
                <a:latin typeface="Script MT Bold" pitchFamily="66" charset="0"/>
              </a:rPr>
              <a:t>public</a:t>
            </a:r>
            <a:endParaRPr lang="en-US" sz="3600" dirty="0">
              <a:latin typeface="Script MT Bold" pitchFamily="66" charset="0"/>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0062" y="1197998"/>
            <a:ext cx="1529555" cy="121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6951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5400000">
            <a:off x="4006242" y="2110393"/>
            <a:ext cx="8382000" cy="666385"/>
          </a:xfrm>
        </p:spPr>
        <p:txBody>
          <a:bodyPr>
            <a:normAutofit fontScale="90000"/>
          </a:bodyPr>
          <a:lstStyle/>
          <a:p>
            <a:r>
              <a:rPr lang="en-US" dirty="0" smtClean="0"/>
              <a:t>1/9</a:t>
            </a:r>
            <a:r>
              <a:rPr lang="en-US" baseline="30000" dirty="0" smtClean="0"/>
              <a:t>th</a:t>
            </a:r>
            <a:r>
              <a:rPr lang="en-US" dirty="0" smtClean="0"/>
              <a:t> above water</a:t>
            </a:r>
            <a:endParaRPr lang="en-US" dirty="0"/>
          </a:p>
        </p:txBody>
      </p:sp>
      <p:sp>
        <p:nvSpPr>
          <p:cNvPr id="4" name="AutoShape 2" descr="https://encrypted-tbn1.google.com/images?q=tbn:ANd9GcRZ7OtOPzqiRZKzUrrSnslC0eG2oZtkprNT5899obyjAVsCQ2zNBkBBUSYN"/>
          <p:cNvSpPr>
            <a:spLocks noChangeAspect="1" noChangeArrowheads="1"/>
          </p:cNvSpPr>
          <p:nvPr/>
        </p:nvSpPr>
        <p:spPr bwMode="auto">
          <a:xfrm>
            <a:off x="63500" y="-912813"/>
            <a:ext cx="1295400" cy="1876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0" name="Picture 2" descr="http://upload.wikimedia.org/wikipedia/commons/a/ac/Iceber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193" y="-1747415"/>
            <a:ext cx="6488115" cy="943934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398970" y="178783"/>
            <a:ext cx="1499128" cy="1569660"/>
          </a:xfrm>
          <a:prstGeom prst="rect">
            <a:avLst/>
          </a:prstGeom>
          <a:noFill/>
        </p:spPr>
        <p:txBody>
          <a:bodyPr wrap="none" rtlCol="0">
            <a:spAutoFit/>
          </a:bodyPr>
          <a:lstStyle/>
          <a:p>
            <a:r>
              <a:rPr lang="en-US" sz="9600" dirty="0" smtClean="0">
                <a:sym typeface="Wingdings" pitchFamily="2" charset="2"/>
              </a:rPr>
              <a:t></a:t>
            </a:r>
            <a:endParaRPr lang="en-US" sz="9600" dirty="0"/>
          </a:p>
        </p:txBody>
      </p:sp>
      <p:sp>
        <p:nvSpPr>
          <p:cNvPr id="6" name="Title 1"/>
          <p:cNvSpPr txBox="1">
            <a:spLocks/>
          </p:cNvSpPr>
          <p:nvPr/>
        </p:nvSpPr>
        <p:spPr>
          <a:xfrm>
            <a:off x="608990" y="5255970"/>
            <a:ext cx="5180990" cy="1522475"/>
          </a:xfrm>
          <a:prstGeom prst="rect">
            <a:avLst/>
          </a:prstGeom>
          <a:solidFill>
            <a:srgbClr val="FFFF00"/>
          </a:solidFill>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          TTM &amp;</a:t>
            </a:r>
          </a:p>
          <a:p>
            <a:r>
              <a:rPr lang="en-US" dirty="0" smtClean="0"/>
              <a:t>           Sleeping well</a:t>
            </a:r>
            <a:endParaRPr lang="en-US" dirty="0"/>
          </a:p>
        </p:txBody>
      </p:sp>
      <p:sp>
        <p:nvSpPr>
          <p:cNvPr id="8" name="Title 1"/>
          <p:cNvSpPr txBox="1">
            <a:spLocks/>
          </p:cNvSpPr>
          <p:nvPr/>
        </p:nvSpPr>
        <p:spPr>
          <a:xfrm>
            <a:off x="1527050" y="5255968"/>
            <a:ext cx="913485" cy="1522475"/>
          </a:xfrm>
          <a:prstGeom prst="rect">
            <a:avLst/>
          </a:prstGeom>
          <a:solidFill>
            <a:srgbClr val="FFFF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9600" dirty="0" smtClean="0"/>
              <a:t>= </a:t>
            </a:r>
          </a:p>
        </p:txBody>
      </p:sp>
      <p:pic>
        <p:nvPicPr>
          <p:cNvPr id="7" name="Picture 2" descr="http://upload.wikimedia.org/wikipedia/commons/a/ac/Iceber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9243" y="5389022"/>
            <a:ext cx="863563" cy="1256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54087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par>
                          <p:cTn id="13" fill="hold">
                            <p:stCondLst>
                              <p:cond delay="0"/>
                            </p:stCondLst>
                            <p:childTnLst>
                              <p:par>
                                <p:cTn id="14" presetID="10"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695"/>
            <a:ext cx="9144000" cy="1143000"/>
          </a:xfrm>
        </p:spPr>
        <p:txBody>
          <a:bodyPr>
            <a:normAutofit/>
          </a:bodyPr>
          <a:lstStyle/>
          <a:p>
            <a:r>
              <a:rPr lang="en-US" b="1" dirty="0" smtClean="0"/>
              <a:t>MTBF                          MTTR</a:t>
            </a:r>
            <a:endParaRPr lang="en-US" b="1" dirty="0"/>
          </a:p>
        </p:txBody>
      </p:sp>
      <p:sp>
        <p:nvSpPr>
          <p:cNvPr id="3" name="Content Placeholder 2"/>
          <p:cNvSpPr>
            <a:spLocks noGrp="1"/>
          </p:cNvSpPr>
          <p:nvPr>
            <p:ph idx="1"/>
          </p:nvPr>
        </p:nvSpPr>
        <p:spPr/>
        <p:txBody>
          <a:bodyPr/>
          <a:lstStyle/>
          <a:p>
            <a:pPr marL="0" indent="0">
              <a:buNone/>
            </a:pPr>
            <a:endParaRPr lang="en-US" dirty="0"/>
          </a:p>
        </p:txBody>
      </p:sp>
      <p:pic>
        <p:nvPicPr>
          <p:cNvPr id="2050" name="Picture 2" descr="http://getfile0.posterous.com/getfile/files.posterous.com/wilderclan/9slgzMZFbOHpfYO1pvS5rBaoZZf3iIw075HYjd8MZq0XNtP7RqxsSlXD6F8X/2image.jpeg.scaled.1000.jpg">
            <a:hlinkClick r:id=""/>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5143"/>
            <a:ext cx="4571999" cy="612048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1145142"/>
            <a:ext cx="7648619" cy="5712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1"/>
          <p:cNvSpPr txBox="1">
            <a:spLocks/>
          </p:cNvSpPr>
          <p:nvPr/>
        </p:nvSpPr>
        <p:spPr>
          <a:xfrm>
            <a:off x="3998226" y="5255970"/>
            <a:ext cx="5180990" cy="1522475"/>
          </a:xfrm>
          <a:prstGeom prst="rect">
            <a:avLst/>
          </a:prstGeom>
          <a:solidFill>
            <a:srgbClr val="FFFF00"/>
          </a:solidFill>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commodity </a:t>
            </a:r>
            <a:r>
              <a:rPr lang="en-US" dirty="0"/>
              <a:t>hardware </a:t>
            </a:r>
            <a:endParaRPr lang="en-US" dirty="0" smtClean="0"/>
          </a:p>
          <a:p>
            <a:r>
              <a:rPr lang="en-US" dirty="0" smtClean="0"/>
              <a:t>+ </a:t>
            </a:r>
            <a:r>
              <a:rPr lang="en-US" dirty="0"/>
              <a:t>multitenant </a:t>
            </a:r>
            <a:r>
              <a:rPr lang="en-US" dirty="0" smtClean="0"/>
              <a:t>services</a:t>
            </a:r>
          </a:p>
          <a:p>
            <a:r>
              <a:rPr lang="en-US" dirty="0" smtClean="0"/>
              <a:t>= cost-efficient cloud</a:t>
            </a:r>
            <a:endParaRPr lang="en-US" dirty="0"/>
          </a:p>
        </p:txBody>
      </p:sp>
      <p:sp>
        <p:nvSpPr>
          <p:cNvPr id="8" name="Title 1"/>
          <p:cNvSpPr txBox="1">
            <a:spLocks/>
          </p:cNvSpPr>
          <p:nvPr/>
        </p:nvSpPr>
        <p:spPr>
          <a:xfrm>
            <a:off x="4002801" y="3429000"/>
            <a:ext cx="5180990" cy="1522475"/>
          </a:xfrm>
          <a:prstGeom prst="rect">
            <a:avLst/>
          </a:prstGeom>
          <a:solidFill>
            <a:srgbClr val="FFFF00"/>
          </a:solidFill>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failure is routine</a:t>
            </a:r>
          </a:p>
          <a:p>
            <a:r>
              <a:rPr lang="en-US" dirty="0" smtClean="0"/>
              <a:t>(so you better be good at handling it)</a:t>
            </a:r>
            <a:endParaRPr lang="en-US" dirty="0"/>
          </a:p>
        </p:txBody>
      </p:sp>
    </p:spTree>
    <p:extLst>
      <p:ext uri="{BB962C8B-B14F-4D97-AF65-F5344CB8AC3E}">
        <p14:creationId xmlns:p14="http://schemas.microsoft.com/office/powerpoint/2010/main" val="173229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4137" y="274637"/>
            <a:ext cx="2435960" cy="6808303"/>
          </a:xfrm>
        </p:spPr>
        <p:txBody>
          <a:bodyPr>
            <a:normAutofit/>
          </a:bodyPr>
          <a:lstStyle/>
          <a:p>
            <a:r>
              <a:rPr lang="en-US" sz="3200" b="1" dirty="0" smtClean="0"/>
              <a:t>This bar is always open</a:t>
            </a:r>
            <a:br>
              <a:rPr lang="en-US" sz="3200" b="1" dirty="0" smtClean="0"/>
            </a:br>
            <a:r>
              <a:rPr lang="en-US" sz="3200" b="1" dirty="0" smtClean="0"/>
              <a:t/>
            </a:r>
            <a:br>
              <a:rPr lang="en-US" sz="3200" b="1" dirty="0" smtClean="0"/>
            </a:br>
            <a:r>
              <a:rPr lang="en-US" sz="3200" b="1" dirty="0" smtClean="0"/>
              <a:t>*and</a:t>
            </a:r>
            <a:r>
              <a:rPr lang="en-US" sz="3200" b="1" dirty="0"/>
              <a:t>* </a:t>
            </a:r>
            <a:r>
              <a:rPr lang="en-US" sz="3200" b="1" dirty="0" smtClean="0"/>
              <a:t/>
            </a:r>
            <a:br>
              <a:rPr lang="en-US" sz="3200" b="1" dirty="0" smtClean="0"/>
            </a:br>
            <a:r>
              <a:rPr lang="en-US" sz="3200" b="1" dirty="0" smtClean="0"/>
              <a:t/>
            </a:r>
            <a:br>
              <a:rPr lang="en-US" sz="3200" b="1" dirty="0" smtClean="0"/>
            </a:br>
            <a:r>
              <a:rPr lang="en-US" sz="3200" b="1" dirty="0" smtClean="0"/>
              <a:t>has </a:t>
            </a:r>
            <a:r>
              <a:rPr lang="en-US" sz="3200" b="1" dirty="0"/>
              <a:t>an </a:t>
            </a:r>
            <a:r>
              <a:rPr lang="en-US" sz="3200" b="1" dirty="0" smtClean="0"/>
              <a:t>API</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10998" y="-1900921"/>
            <a:ext cx="7165031" cy="9592851"/>
          </a:xfrm>
        </p:spPr>
      </p:pic>
      <p:sp>
        <p:nvSpPr>
          <p:cNvPr id="5" name="Title 1"/>
          <p:cNvSpPr txBox="1">
            <a:spLocks/>
          </p:cNvSpPr>
          <p:nvPr/>
        </p:nvSpPr>
        <p:spPr>
          <a:xfrm>
            <a:off x="-1822395" y="4646980"/>
            <a:ext cx="9144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t>Pay by the Drink</a:t>
            </a:r>
          </a:p>
        </p:txBody>
      </p:sp>
    </p:spTree>
    <p:extLst>
      <p:ext uri="{BB962C8B-B14F-4D97-AF65-F5344CB8AC3E}">
        <p14:creationId xmlns:p14="http://schemas.microsoft.com/office/powerpoint/2010/main" val="884540577"/>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7535"/>
            <a:ext cx="8229600" cy="1143000"/>
          </a:xfrm>
        </p:spPr>
        <p:txBody>
          <a:bodyPr>
            <a:normAutofit fontScale="90000"/>
          </a:bodyPr>
          <a:lstStyle/>
          <a:p>
            <a:pPr lvl="1" algn="ctr" rtl="0">
              <a:spcBef>
                <a:spcPct val="0"/>
              </a:spcBef>
            </a:pPr>
            <a:r>
              <a:rPr lang="en-US" sz="102400" dirty="0" smtClean="0">
                <a:solidFill>
                  <a:srgbClr val="00B0F0"/>
                </a:solidFill>
              </a:rPr>
              <a:t>∞</a:t>
            </a:r>
            <a:endParaRPr lang="en-US" sz="102400" dirty="0">
              <a:solidFill>
                <a:srgbClr val="00B0F0"/>
              </a:solidFill>
            </a:endParaRPr>
          </a:p>
        </p:txBody>
      </p:sp>
      <p:sp>
        <p:nvSpPr>
          <p:cNvPr id="3" name="Content Placeholder 2"/>
          <p:cNvSpPr>
            <a:spLocks noGrp="1"/>
          </p:cNvSpPr>
          <p:nvPr>
            <p:ph idx="1"/>
          </p:nvPr>
        </p:nvSpPr>
        <p:spPr>
          <a:xfrm>
            <a:off x="457200" y="4037990"/>
            <a:ext cx="8229600" cy="3001664"/>
          </a:xfrm>
        </p:spPr>
        <p:txBody>
          <a:bodyPr>
            <a:normAutofit/>
          </a:bodyPr>
          <a:lstStyle/>
          <a:p>
            <a:r>
              <a:rPr lang="en-US" dirty="0" smtClean="0"/>
              <a:t>Resource allocation (scaling) is:</a:t>
            </a:r>
          </a:p>
          <a:p>
            <a:pPr lvl="1"/>
            <a:r>
              <a:rPr lang="en-US" dirty="0" smtClean="0"/>
              <a:t>Horizontal</a:t>
            </a:r>
          </a:p>
          <a:p>
            <a:pPr lvl="1"/>
            <a:r>
              <a:rPr lang="en-US" dirty="0" smtClean="0"/>
              <a:t>Bi-directional</a:t>
            </a:r>
          </a:p>
          <a:p>
            <a:pPr lvl="1"/>
            <a:r>
              <a:rPr lang="en-US" dirty="0" smtClean="0"/>
              <a:t>Automatable</a:t>
            </a:r>
          </a:p>
          <a:p>
            <a:pPr marL="0" indent="0">
              <a:buNone/>
            </a:pPr>
            <a:r>
              <a:rPr lang="en-US" dirty="0" smtClean="0"/>
              <a:t>The “illusion </a:t>
            </a:r>
            <a:r>
              <a:rPr lang="en-US" dirty="0"/>
              <a:t>of infinite resources</a:t>
            </a:r>
            <a:r>
              <a:rPr lang="en-US" dirty="0" smtClean="0"/>
              <a:t>”</a:t>
            </a:r>
            <a:endParaRPr lang="en-US" sz="2400" dirty="0" smtClean="0"/>
          </a:p>
        </p:txBody>
      </p:sp>
    </p:spTree>
    <p:extLst>
      <p:ext uri="{BB962C8B-B14F-4D97-AF65-F5344CB8AC3E}">
        <p14:creationId xmlns:p14="http://schemas.microsoft.com/office/powerpoint/2010/main" val="402229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9555"/>
            <a:ext cx="8377730" cy="6698890"/>
          </a:xfrm>
        </p:spPr>
        <p:txBody>
          <a:bodyPr anchor="ctr">
            <a:normAutofit/>
          </a:bodyPr>
          <a:lstStyle/>
          <a:p>
            <a:pPr marL="0" lvl="1" indent="0">
              <a:buNone/>
            </a:pPr>
            <a:r>
              <a:rPr lang="en-US" sz="4600" dirty="0" smtClean="0"/>
              <a:t>Cloud-Native Applications have their Application </a:t>
            </a:r>
            <a:r>
              <a:rPr lang="en-US" sz="4600" dirty="0"/>
              <a:t>A</a:t>
            </a:r>
            <a:r>
              <a:rPr lang="en-US" sz="4600" dirty="0" smtClean="0"/>
              <a:t>rchitecture </a:t>
            </a:r>
            <a:r>
              <a:rPr lang="en-US" sz="4600" b="1" i="1" dirty="0" smtClean="0"/>
              <a:t>aligned with</a:t>
            </a:r>
            <a:r>
              <a:rPr lang="en-US" sz="4600" dirty="0" smtClean="0"/>
              <a:t> the Cloud Platform Architecture</a:t>
            </a:r>
          </a:p>
          <a:p>
            <a:pPr lvl="1"/>
            <a:r>
              <a:rPr lang="en-US" sz="3400" dirty="0" smtClean="0"/>
              <a:t>Use the platform in the most natural way</a:t>
            </a:r>
          </a:p>
          <a:p>
            <a:pPr lvl="1"/>
            <a:r>
              <a:rPr lang="en-US" sz="3400" dirty="0" smtClean="0"/>
              <a:t>Let the platform do the heavy lifting where appropriate</a:t>
            </a:r>
          </a:p>
          <a:p>
            <a:pPr lvl="1"/>
            <a:r>
              <a:rPr lang="en-US" sz="3400" dirty="0" smtClean="0"/>
              <a:t>Take responsibility for error handling, self-healing, and some aspects of scaling</a:t>
            </a:r>
            <a:endParaRPr lang="en-US" sz="4100" dirty="0" smtClean="0"/>
          </a:p>
        </p:txBody>
      </p:sp>
      <p:sp>
        <p:nvSpPr>
          <p:cNvPr id="2" name="Title 1"/>
          <p:cNvSpPr>
            <a:spLocks noGrp="1"/>
          </p:cNvSpPr>
          <p:nvPr>
            <p:ph type="title"/>
          </p:nvPr>
        </p:nvSpPr>
        <p:spPr>
          <a:xfrm>
            <a:off x="309070" y="6858000"/>
            <a:ext cx="8229600" cy="1143000"/>
          </a:xfrm>
        </p:spPr>
        <p:txBody>
          <a:bodyPr>
            <a:normAutofit fontScale="90000"/>
          </a:bodyPr>
          <a:lstStyle/>
          <a:p>
            <a:r>
              <a:rPr lang="en-US" b="1" i="1" dirty="0" smtClean="0"/>
              <a:t>Cloud-Native</a:t>
            </a:r>
            <a:r>
              <a:rPr lang="en-US" b="1" dirty="0" smtClean="0"/>
              <a:t> Application Characteristics</a:t>
            </a:r>
            <a:endParaRPr lang="en-US" b="1" dirty="0"/>
          </a:p>
        </p:txBody>
      </p:sp>
    </p:spTree>
    <p:extLst>
      <p:ext uri="{BB962C8B-B14F-4D97-AF65-F5344CB8AC3E}">
        <p14:creationId xmlns:p14="http://schemas.microsoft.com/office/powerpoint/2010/main" val="28367812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415798" y="40658"/>
            <a:ext cx="4378636" cy="6760877"/>
          </a:xfrm>
          <a:prstGeom prst="roundRect">
            <a:avLst/>
          </a:prstGeom>
          <a:solidFill>
            <a:schemeClr val="accent1">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Content Placeholder 2"/>
          <p:cNvSpPr txBox="1">
            <a:spLocks/>
          </p:cNvSpPr>
          <p:nvPr/>
        </p:nvSpPr>
        <p:spPr>
          <a:xfrm>
            <a:off x="5813124" y="768555"/>
            <a:ext cx="3201316" cy="25457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smtClean="0"/>
              <a:t>3- or N-tier, SOA</a:t>
            </a:r>
          </a:p>
          <a:p>
            <a:r>
              <a:rPr lang="en-US" sz="2800" dirty="0" smtClean="0"/>
              <a:t>Multi-data center</a:t>
            </a:r>
          </a:p>
          <a:p>
            <a:r>
              <a:rPr lang="en-US" sz="2800" dirty="0" smtClean="0"/>
              <a:t>Horizontal scaling</a:t>
            </a:r>
          </a:p>
          <a:p>
            <a:r>
              <a:rPr lang="en-US" sz="2800" dirty="0" smtClean="0"/>
              <a:t>Expects failure</a:t>
            </a:r>
          </a:p>
          <a:p>
            <a:r>
              <a:rPr lang="en-US" sz="2800" dirty="0" err="1" smtClean="0"/>
              <a:t>PaaS</a:t>
            </a:r>
            <a:endParaRPr lang="en-US" sz="2800" dirty="0" smtClean="0"/>
          </a:p>
        </p:txBody>
      </p:sp>
      <p:sp>
        <p:nvSpPr>
          <p:cNvPr id="47" name="Content Placeholder 2"/>
          <p:cNvSpPr txBox="1">
            <a:spLocks/>
          </p:cNvSpPr>
          <p:nvPr/>
        </p:nvSpPr>
        <p:spPr>
          <a:xfrm>
            <a:off x="31079" y="3358965"/>
            <a:ext cx="9139425" cy="59407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b="1" dirty="0" smtClean="0">
                <a:solidFill>
                  <a:schemeClr val="tx2">
                    <a:lumMod val="60000"/>
                    <a:lumOff val="40000"/>
                  </a:schemeClr>
                </a:solidFill>
              </a:rPr>
              <a:t>Traditional                                                     Cloud-Native</a:t>
            </a:r>
            <a:endParaRPr lang="en-US" b="1" dirty="0">
              <a:solidFill>
                <a:schemeClr val="tx2">
                  <a:lumMod val="60000"/>
                  <a:lumOff val="40000"/>
                </a:schemeClr>
              </a:solidFill>
            </a:endParaRPr>
          </a:p>
        </p:txBody>
      </p:sp>
      <p:sp>
        <p:nvSpPr>
          <p:cNvPr id="45" name="Up-Down Arrow 44"/>
          <p:cNvSpPr/>
          <p:nvPr/>
        </p:nvSpPr>
        <p:spPr>
          <a:xfrm rot="16200000">
            <a:off x="4196874" y="1389925"/>
            <a:ext cx="415949" cy="4537616"/>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Picture 2" descr="http://upload.wikimedia.org/wikipedia/commons/a/ac/Iceber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07960" y="771002"/>
            <a:ext cx="1826970" cy="2657998"/>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85485" y="897884"/>
            <a:ext cx="1897494" cy="2490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 name="Content Placeholder 2"/>
          <p:cNvSpPr>
            <a:spLocks noGrp="1"/>
          </p:cNvSpPr>
          <p:nvPr>
            <p:ph idx="1"/>
          </p:nvPr>
        </p:nvSpPr>
        <p:spPr>
          <a:xfrm>
            <a:off x="761694" y="768555"/>
            <a:ext cx="4114802" cy="2545733"/>
          </a:xfrm>
        </p:spPr>
        <p:txBody>
          <a:bodyPr>
            <a:noAutofit/>
          </a:bodyPr>
          <a:lstStyle/>
          <a:p>
            <a:r>
              <a:rPr lang="en-US" sz="2800" dirty="0" smtClean="0"/>
              <a:t>2-tier</a:t>
            </a:r>
          </a:p>
          <a:p>
            <a:r>
              <a:rPr lang="en-US" sz="2800" dirty="0"/>
              <a:t>Single </a:t>
            </a:r>
            <a:r>
              <a:rPr lang="en-US" sz="2800" dirty="0" smtClean="0"/>
              <a:t>data center</a:t>
            </a:r>
          </a:p>
          <a:p>
            <a:r>
              <a:rPr lang="en-US" sz="2800" dirty="0" smtClean="0"/>
              <a:t>Vertical scaling</a:t>
            </a:r>
          </a:p>
          <a:p>
            <a:r>
              <a:rPr lang="en-US" sz="2800" dirty="0" smtClean="0"/>
              <a:t>Ignores failure</a:t>
            </a:r>
          </a:p>
          <a:p>
            <a:r>
              <a:rPr lang="en-US" sz="2800" dirty="0" smtClean="0"/>
              <a:t>Hardware or </a:t>
            </a:r>
            <a:r>
              <a:rPr lang="en-US" sz="2800" dirty="0" err="1" smtClean="0"/>
              <a:t>IaaS</a:t>
            </a:r>
            <a:endParaRPr lang="en-US" sz="2800" dirty="0" smtClean="0"/>
          </a:p>
        </p:txBody>
      </p:sp>
      <p:sp>
        <p:nvSpPr>
          <p:cNvPr id="51" name="Content Placeholder 2"/>
          <p:cNvSpPr txBox="1">
            <a:spLocks/>
          </p:cNvSpPr>
          <p:nvPr/>
        </p:nvSpPr>
        <p:spPr>
          <a:xfrm>
            <a:off x="761696" y="4037990"/>
            <a:ext cx="4114799" cy="304677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smtClean="0"/>
              <a:t>Less flexible</a:t>
            </a:r>
          </a:p>
          <a:p>
            <a:r>
              <a:rPr lang="en-US" sz="2800" dirty="0" smtClean="0"/>
              <a:t>More manual/attention</a:t>
            </a:r>
          </a:p>
          <a:p>
            <a:r>
              <a:rPr lang="en-US" sz="2800" dirty="0" smtClean="0"/>
              <a:t>Less reliable (</a:t>
            </a:r>
            <a:r>
              <a:rPr lang="en-US" sz="2800" dirty="0" err="1" smtClean="0"/>
              <a:t>SPoF</a:t>
            </a:r>
            <a:r>
              <a:rPr lang="en-US" sz="2800" dirty="0" smtClean="0"/>
              <a:t>)</a:t>
            </a:r>
          </a:p>
          <a:p>
            <a:r>
              <a:rPr lang="en-US" sz="2800" dirty="0" smtClean="0"/>
              <a:t>Maintenance window</a:t>
            </a:r>
          </a:p>
          <a:p>
            <a:r>
              <a:rPr lang="en-US" sz="2800" dirty="0" smtClean="0"/>
              <a:t>Less scalable, more $$</a:t>
            </a:r>
          </a:p>
        </p:txBody>
      </p:sp>
      <p:sp>
        <p:nvSpPr>
          <p:cNvPr id="52" name="Content Placeholder 2"/>
          <p:cNvSpPr txBox="1">
            <a:spLocks/>
          </p:cNvSpPr>
          <p:nvPr/>
        </p:nvSpPr>
        <p:spPr>
          <a:xfrm>
            <a:off x="5813124" y="4037990"/>
            <a:ext cx="3201315" cy="304677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a:t>Agile/faster TTM</a:t>
            </a:r>
          </a:p>
          <a:p>
            <a:r>
              <a:rPr lang="en-US" sz="2800" dirty="0" smtClean="0"/>
              <a:t>Auto-scaling</a:t>
            </a:r>
          </a:p>
          <a:p>
            <a:r>
              <a:rPr lang="en-US" sz="2800" dirty="0" smtClean="0"/>
              <a:t>Self-healing</a:t>
            </a:r>
          </a:p>
          <a:p>
            <a:r>
              <a:rPr lang="en-US" sz="2800" dirty="0" smtClean="0"/>
              <a:t>HA</a:t>
            </a:r>
          </a:p>
          <a:p>
            <a:r>
              <a:rPr lang="en-US" sz="2800" dirty="0" smtClean="0"/>
              <a:t>Geo-LB/FO</a:t>
            </a:r>
          </a:p>
          <a:p>
            <a:endParaRPr lang="en-US" sz="2800" dirty="0" smtClean="0"/>
          </a:p>
        </p:txBody>
      </p:sp>
      <p:sp>
        <p:nvSpPr>
          <p:cNvPr id="53" name="Content Placeholder 2"/>
          <p:cNvSpPr txBox="1">
            <a:spLocks/>
          </p:cNvSpPr>
          <p:nvPr/>
        </p:nvSpPr>
        <p:spPr>
          <a:xfrm rot="16200000">
            <a:off x="-816646" y="1809688"/>
            <a:ext cx="2250733" cy="617438"/>
          </a:xfrm>
          <a:prstGeom prst="rect">
            <a:avLst/>
          </a:prstGeom>
          <a:solidFill>
            <a:schemeClr val="bg1">
              <a:lumMod val="50000"/>
              <a:alpha val="25000"/>
            </a:schemeClr>
          </a:soli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800" b="1" dirty="0" smtClean="0"/>
              <a:t>TELLS/CLUES</a:t>
            </a:r>
            <a:endParaRPr lang="en-US" sz="2800" b="1" dirty="0"/>
          </a:p>
        </p:txBody>
      </p:sp>
      <p:sp>
        <p:nvSpPr>
          <p:cNvPr id="54" name="Content Placeholder 2"/>
          <p:cNvSpPr txBox="1">
            <a:spLocks/>
          </p:cNvSpPr>
          <p:nvPr/>
        </p:nvSpPr>
        <p:spPr>
          <a:xfrm rot="16200000">
            <a:off x="-1179296" y="5071816"/>
            <a:ext cx="2976031" cy="617438"/>
          </a:xfrm>
          <a:prstGeom prst="rect">
            <a:avLst/>
          </a:prstGeom>
          <a:solidFill>
            <a:schemeClr val="bg1">
              <a:lumMod val="50000"/>
              <a:alpha val="25000"/>
            </a:schemeClr>
          </a:soli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800" b="1" dirty="0" smtClean="0"/>
              <a:t>CONSEQUENCES</a:t>
            </a:r>
            <a:endParaRPr lang="en-US" b="1" dirty="0"/>
          </a:p>
        </p:txBody>
      </p:sp>
      <p:sp>
        <p:nvSpPr>
          <p:cNvPr id="2" name="Title 1"/>
          <p:cNvSpPr>
            <a:spLocks noGrp="1"/>
          </p:cNvSpPr>
          <p:nvPr>
            <p:ph type="title"/>
          </p:nvPr>
        </p:nvSpPr>
        <p:spPr>
          <a:xfrm>
            <a:off x="457200" y="-224940"/>
            <a:ext cx="8229600" cy="1143000"/>
          </a:xfrm>
        </p:spPr>
        <p:txBody>
          <a:bodyPr>
            <a:normAutofit/>
          </a:bodyPr>
          <a:lstStyle/>
          <a:p>
            <a:r>
              <a:rPr lang="en-US" i="1" dirty="0" smtClean="0"/>
              <a:t>Tells</a:t>
            </a:r>
            <a:r>
              <a:rPr lang="en-US" dirty="0" smtClean="0"/>
              <a:t>: Traditional </a:t>
            </a:r>
            <a:r>
              <a:rPr lang="en-US" i="1" dirty="0" err="1" smtClean="0"/>
              <a:t>vs</a:t>
            </a:r>
            <a:r>
              <a:rPr lang="en-US" dirty="0" smtClean="0"/>
              <a:t> Cloud-Native</a:t>
            </a:r>
            <a:endParaRPr lang="en-US" dirty="0"/>
          </a:p>
        </p:txBody>
      </p:sp>
      <p:sp>
        <p:nvSpPr>
          <p:cNvPr id="57" name="Rounded Rectangle 56"/>
          <p:cNvSpPr/>
          <p:nvPr/>
        </p:nvSpPr>
        <p:spPr>
          <a:xfrm>
            <a:off x="4702174" y="40659"/>
            <a:ext cx="4378636" cy="6760876"/>
          </a:xfrm>
          <a:prstGeom prst="roundRect">
            <a:avLst/>
          </a:prstGeom>
          <a:solidFill>
            <a:schemeClr val="accent3">
              <a:lumMod val="75000"/>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p:cNvSpPr txBox="1"/>
          <p:nvPr/>
        </p:nvSpPr>
        <p:spPr>
          <a:xfrm>
            <a:off x="2440536" y="671706"/>
            <a:ext cx="4567424" cy="2308324"/>
          </a:xfrm>
          <a:prstGeom prst="rect">
            <a:avLst/>
          </a:prstGeom>
          <a:solidFill>
            <a:srgbClr val="FFFF00"/>
          </a:solidFill>
        </p:spPr>
        <p:txBody>
          <a:bodyPr wrap="square" rtlCol="0">
            <a:spAutoFit/>
          </a:bodyPr>
          <a:lstStyle/>
          <a:p>
            <a:pPr algn="ctr"/>
            <a:r>
              <a:rPr lang="en-US" sz="2400" b="1" dirty="0" smtClean="0">
                <a:sym typeface="Wingdings" pitchFamily="2" charset="2"/>
              </a:rPr>
              <a:t>                                        </a:t>
            </a:r>
            <a:br>
              <a:rPr lang="en-US" sz="2400" b="1" dirty="0" smtClean="0">
                <a:sym typeface="Wingdings" pitchFamily="2" charset="2"/>
              </a:rPr>
            </a:br>
            <a:r>
              <a:rPr lang="en-US" sz="4800" b="1" dirty="0" smtClean="0"/>
              <a:t>Which </a:t>
            </a:r>
            <a:r>
              <a:rPr lang="en-US" sz="4800" b="1" dirty="0"/>
              <a:t>i</a:t>
            </a:r>
            <a:r>
              <a:rPr lang="en-US" sz="4800" b="1" dirty="0" smtClean="0"/>
              <a:t>s “best” architecture?</a:t>
            </a:r>
            <a:br>
              <a:rPr lang="en-US" sz="4800" b="1" dirty="0" smtClean="0"/>
            </a:br>
            <a:endParaRPr lang="en-US" sz="2400" b="1" dirty="0" smtClean="0"/>
          </a:p>
        </p:txBody>
      </p:sp>
      <p:sp>
        <p:nvSpPr>
          <p:cNvPr id="59" name="TextBox 58"/>
          <p:cNvSpPr txBox="1"/>
          <p:nvPr/>
        </p:nvSpPr>
        <p:spPr>
          <a:xfrm>
            <a:off x="321102" y="2879983"/>
            <a:ext cx="8415498" cy="3600986"/>
          </a:xfrm>
          <a:prstGeom prst="rect">
            <a:avLst/>
          </a:prstGeom>
          <a:solidFill>
            <a:srgbClr val="00B050"/>
          </a:solidFill>
        </p:spPr>
        <p:txBody>
          <a:bodyPr wrap="square" rtlCol="0">
            <a:spAutoFit/>
          </a:bodyPr>
          <a:lstStyle/>
          <a:p>
            <a:pPr algn="ctr"/>
            <a:r>
              <a:rPr lang="en-US" sz="3200" b="1" dirty="0" smtClean="0"/>
              <a:t>There is no “best” architecture – it is situational, a </a:t>
            </a:r>
            <a:r>
              <a:rPr lang="en-US" sz="3200" b="1" i="1" dirty="0" smtClean="0"/>
              <a:t>Technical Business Decision</a:t>
            </a:r>
            <a:r>
              <a:rPr lang="en-US" sz="3200" b="1" dirty="0" smtClean="0"/>
              <a:t>.</a:t>
            </a:r>
          </a:p>
          <a:p>
            <a:pPr algn="ctr"/>
            <a:endParaRPr lang="en-US" sz="3200" b="1" dirty="0" smtClean="0">
              <a:solidFill>
                <a:schemeClr val="bg2">
                  <a:lumMod val="25000"/>
                </a:schemeClr>
              </a:solidFill>
            </a:endParaRPr>
          </a:p>
          <a:p>
            <a:pPr algn="ctr"/>
            <a:r>
              <a:rPr lang="en-US" sz="4400" b="1" i="1" dirty="0" smtClean="0"/>
              <a:t>Cloud-native popularity growing in proportion to the shrinking cost and competitive benefits.</a:t>
            </a:r>
          </a:p>
        </p:txBody>
      </p:sp>
      <p:pic>
        <p:nvPicPr>
          <p:cNvPr id="17" name="Picture 2" descr="http://upload.wikimedia.org/wikipedia/commons/a/ac/Iceberg.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06986" y="5722734"/>
            <a:ext cx="840658" cy="1223046"/>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p:nvCxnSpPr>
        <p:spPr>
          <a:xfrm>
            <a:off x="2288288" y="911660"/>
            <a:ext cx="4871919" cy="1522475"/>
          </a:xfrm>
          <a:prstGeom prst="line">
            <a:avLst/>
          </a:prstGeom>
          <a:ln w="698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2136040" y="671706"/>
            <a:ext cx="5176414" cy="2148304"/>
          </a:xfrm>
          <a:prstGeom prst="line">
            <a:avLst/>
          </a:prstGeom>
          <a:ln w="698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4519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0">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0">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0">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0">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6">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6">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6">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6">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6">
                                            <p:txEl>
                                              <p:pRg st="4"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5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5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5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fade">
                                      <p:cBhvr>
                                        <p:cTn id="71" dur="500"/>
                                        <p:tgtEl>
                                          <p:spTgt spid="5"/>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57"/>
                                        </p:tgtEl>
                                        <p:attrNameLst>
                                          <p:attrName>style.visibility</p:attrName>
                                        </p:attrNameLst>
                                      </p:cBhvr>
                                      <p:to>
                                        <p:strVal val="visible"/>
                                      </p:to>
                                    </p:set>
                                    <p:animEffect transition="in" filter="fade">
                                      <p:cBhvr>
                                        <p:cTn id="76" dur="500"/>
                                        <p:tgtEl>
                                          <p:spTgt spid="57"/>
                                        </p:tgtEl>
                                      </p:cBhvr>
                                    </p:animEffec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58"/>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nodeType="click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wipe(down)">
                                      <p:cBhvr>
                                        <p:cTn id="85" dur="500"/>
                                        <p:tgtEl>
                                          <p:spTgt spid="22"/>
                                        </p:tgtEl>
                                      </p:cBhvr>
                                    </p:animEffect>
                                  </p:childTnLst>
                                </p:cTn>
                              </p:par>
                              <p:par>
                                <p:cTn id="86" presetID="22" presetClass="entr" presetSubtype="4" fill="hold" nodeType="withEffect">
                                  <p:stCondLst>
                                    <p:cond delay="0"/>
                                  </p:stCondLst>
                                  <p:childTnLst>
                                    <p:set>
                                      <p:cBhvr>
                                        <p:cTn id="87" dur="1" fill="hold">
                                          <p:stCondLst>
                                            <p:cond delay="0"/>
                                          </p:stCondLst>
                                        </p:cTn>
                                        <p:tgtEl>
                                          <p:spTgt spid="7"/>
                                        </p:tgtEl>
                                        <p:attrNameLst>
                                          <p:attrName>style.visibility</p:attrName>
                                        </p:attrNameLst>
                                      </p:cBhvr>
                                      <p:to>
                                        <p:strVal val="visible"/>
                                      </p:to>
                                    </p:set>
                                    <p:animEffect transition="in" filter="wipe(down)">
                                      <p:cBhvr>
                                        <p:cTn id="88" dur="500"/>
                                        <p:tgtEl>
                                          <p:spTgt spid="7"/>
                                        </p:tgtEl>
                                      </p:cBhvr>
                                    </p:animEffect>
                                  </p:childTnLst>
                                </p:cTn>
                              </p:par>
                            </p:childTnLst>
                          </p:cTn>
                        </p:par>
                      </p:childTnLst>
                    </p:cTn>
                  </p:par>
                  <p:par>
                    <p:cTn id="89" fill="hold">
                      <p:stCondLst>
                        <p:cond delay="indefinite"/>
                      </p:stCondLst>
                      <p:childTnLst>
                        <p:par>
                          <p:cTn id="90" fill="hold">
                            <p:stCondLst>
                              <p:cond delay="0"/>
                            </p:stCondLst>
                            <p:childTnLst>
                              <p:par>
                                <p:cTn id="91" presetID="14" presetClass="entr" presetSubtype="10" fill="hold" grpId="0" nodeType="clickEffect">
                                  <p:stCondLst>
                                    <p:cond delay="0"/>
                                  </p:stCondLst>
                                  <p:childTnLst>
                                    <p:set>
                                      <p:cBhvr>
                                        <p:cTn id="92" dur="1" fill="hold">
                                          <p:stCondLst>
                                            <p:cond delay="0"/>
                                          </p:stCondLst>
                                        </p:cTn>
                                        <p:tgtEl>
                                          <p:spTgt spid="59"/>
                                        </p:tgtEl>
                                        <p:attrNameLst>
                                          <p:attrName>style.visibility</p:attrName>
                                        </p:attrNameLst>
                                      </p:cBhvr>
                                      <p:to>
                                        <p:strVal val="visible"/>
                                      </p:to>
                                    </p:set>
                                    <p:animEffect transition="in" filter="randombar(horizontal)">
                                      <p:cBhvr>
                                        <p:cTn id="93" dur="500"/>
                                        <p:tgtEl>
                                          <p:spTgt spid="59"/>
                                        </p:tgtEl>
                                      </p:cBhvr>
                                    </p:animEffect>
                                  </p:childTnLst>
                                </p:cTn>
                              </p:par>
                            </p:childTnLst>
                          </p:cTn>
                        </p:par>
                        <p:par>
                          <p:cTn id="94" fill="hold">
                            <p:stCondLst>
                              <p:cond delay="500"/>
                            </p:stCondLst>
                            <p:childTnLst>
                              <p:par>
                                <p:cTn id="95" presetID="10" presetClass="entr" presetSubtype="0" fill="hold" nodeType="afterEffect">
                                  <p:stCondLst>
                                    <p:cond delay="1500"/>
                                  </p:stCondLst>
                                  <p:childTnLst>
                                    <p:set>
                                      <p:cBhvr>
                                        <p:cTn id="96" dur="1" fill="hold">
                                          <p:stCondLst>
                                            <p:cond delay="0"/>
                                          </p:stCondLst>
                                        </p:cTn>
                                        <p:tgtEl>
                                          <p:spTgt spid="17"/>
                                        </p:tgtEl>
                                        <p:attrNameLst>
                                          <p:attrName>style.visibility</p:attrName>
                                        </p:attrNameLst>
                                      </p:cBhvr>
                                      <p:to>
                                        <p:strVal val="visible"/>
                                      </p:to>
                                    </p:set>
                                    <p:animEffect transition="in" filter="fade">
                                      <p:cBhvr>
                                        <p:cTn id="9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6" grpId="0" uiExpand="1" build="p"/>
      <p:bldP spid="50" grpId="0" build="p"/>
      <p:bldP spid="51" grpId="0"/>
      <p:bldP spid="52" grpId="0"/>
      <p:bldP spid="53" grpId="0" animBg="1"/>
      <p:bldP spid="54" grpId="0" animBg="1"/>
      <p:bldP spid="57" grpId="0" animBg="1"/>
      <p:bldP spid="58" grpId="0" animBg="1"/>
      <p:bldP spid="5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t>Putting Cloud Services to work</a:t>
            </a:r>
            <a:endParaRPr lang="en-US" sz="2800" dirty="0"/>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pPr marL="0" indent="0"/>
            <a:r>
              <a:rPr lang="en-US" dirty="0" smtClean="0"/>
              <a:t>Putting the cloud to work</a:t>
            </a:r>
            <a:endParaRPr lang="en-US" dirty="0"/>
          </a:p>
        </p:txBody>
      </p:sp>
    </p:spTree>
    <p:extLst>
      <p:ext uri="{BB962C8B-B14F-4D97-AF65-F5344CB8AC3E}">
        <p14:creationId xmlns:p14="http://schemas.microsoft.com/office/powerpoint/2010/main" val="16458944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rver"/>
          <p:cNvSpPr>
            <a:spLocks noEditPoints="1" noChangeArrowheads="1"/>
          </p:cNvSpPr>
          <p:nvPr/>
        </p:nvSpPr>
        <p:spPr bwMode="auto">
          <a:xfrm>
            <a:off x="2389735" y="162795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dirty="0" smtClean="0"/>
              <a:t>   Web Tier</a:t>
            </a:r>
          </a:p>
        </p:txBody>
      </p:sp>
      <p:sp>
        <p:nvSpPr>
          <p:cNvPr id="14" name="server"/>
          <p:cNvSpPr>
            <a:spLocks noEditPoints="1" noChangeArrowheads="1"/>
          </p:cNvSpPr>
          <p:nvPr/>
        </p:nvSpPr>
        <p:spPr bwMode="auto">
          <a:xfrm>
            <a:off x="2530780" y="19443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dirty="0" smtClean="0"/>
              <a:t>   Web Tier</a:t>
            </a:r>
          </a:p>
        </p:txBody>
      </p:sp>
      <p:sp>
        <p:nvSpPr>
          <p:cNvPr id="2" name="Title 1"/>
          <p:cNvSpPr>
            <a:spLocks noGrp="1"/>
          </p:cNvSpPr>
          <p:nvPr>
            <p:ph type="title"/>
          </p:nvPr>
        </p:nvSpPr>
        <p:spPr/>
        <p:txBody>
          <a:bodyPr/>
          <a:lstStyle/>
          <a:p>
            <a:r>
              <a:rPr lang="en-US" dirty="0" smtClean="0"/>
              <a:t>pageofphotos.com</a:t>
            </a:r>
            <a:endParaRPr lang="en-US" b="1" dirty="0"/>
          </a:p>
        </p:txBody>
      </p:sp>
      <p:sp>
        <p:nvSpPr>
          <p:cNvPr id="4" name="Content Placeholder 3"/>
          <p:cNvSpPr>
            <a:spLocks noGrp="1"/>
          </p:cNvSpPr>
          <p:nvPr>
            <p:ph sz="half" idx="2"/>
          </p:nvPr>
        </p:nvSpPr>
        <p:spPr>
          <a:xfrm>
            <a:off x="613565" y="3733495"/>
            <a:ext cx="8073235" cy="3124505"/>
          </a:xfrm>
        </p:spPr>
        <p:txBody>
          <a:bodyPr numCol="2">
            <a:normAutofit/>
          </a:bodyPr>
          <a:lstStyle/>
          <a:p>
            <a:pPr marL="0" indent="0">
              <a:buNone/>
            </a:pPr>
            <a:r>
              <a:rPr lang="en-US" b="1" dirty="0" smtClean="0"/>
              <a:t>Original Approach</a:t>
            </a:r>
          </a:p>
          <a:p>
            <a:r>
              <a:rPr lang="en-US" dirty="0" smtClean="0"/>
              <a:t>2-tier architecture</a:t>
            </a:r>
          </a:p>
          <a:p>
            <a:r>
              <a:rPr lang="en-US" dirty="0" err="1" smtClean="0"/>
              <a:t>Stateful</a:t>
            </a:r>
            <a:r>
              <a:rPr lang="en-US" dirty="0" smtClean="0"/>
              <a:t> web nodes</a:t>
            </a:r>
          </a:p>
          <a:p>
            <a:pPr marL="0" indent="0">
              <a:buNone/>
            </a:pPr>
            <a:r>
              <a:rPr lang="en-US" b="1" dirty="0" smtClean="0"/>
              <a:t>Pros</a:t>
            </a:r>
          </a:p>
          <a:p>
            <a:r>
              <a:rPr lang="en-US" dirty="0" smtClean="0"/>
              <a:t>Well understood</a:t>
            </a:r>
          </a:p>
          <a:p>
            <a:r>
              <a:rPr lang="en-US" dirty="0" smtClean="0"/>
              <a:t>Easy to get working</a:t>
            </a:r>
          </a:p>
          <a:p>
            <a:pPr marL="0" indent="0">
              <a:buNone/>
            </a:pPr>
            <a:r>
              <a:rPr lang="en-US" b="1" dirty="0"/>
              <a:t>[</a:t>
            </a:r>
            <a:r>
              <a:rPr lang="en-US" b="1" dirty="0" smtClean="0"/>
              <a:t>Potential] Cons</a:t>
            </a:r>
            <a:endParaRPr lang="en-US" dirty="0" smtClean="0"/>
          </a:p>
          <a:p>
            <a:r>
              <a:rPr lang="en-US" dirty="0" smtClean="0"/>
              <a:t>UX fails for upgrades, hardware failures, app pool recycling</a:t>
            </a:r>
          </a:p>
          <a:p>
            <a:r>
              <a:rPr lang="en-US" dirty="0" smtClean="0"/>
              <a:t>Limited scale</a:t>
            </a:r>
          </a:p>
          <a:p>
            <a:r>
              <a:rPr lang="en-US" dirty="0" smtClean="0"/>
              <a:t>Not </a:t>
            </a:r>
            <a:r>
              <a:rPr lang="en-US" b="1" i="1" dirty="0" smtClean="0"/>
              <a:t>Cloud-Native</a:t>
            </a:r>
          </a:p>
        </p:txBody>
      </p:sp>
      <p:sp>
        <p:nvSpPr>
          <p:cNvPr id="6" name="Flowchart: Magnetic Disk 5"/>
          <p:cNvSpPr/>
          <p:nvPr/>
        </p:nvSpPr>
        <p:spPr>
          <a:xfrm>
            <a:off x="7477555" y="1659700"/>
            <a:ext cx="1217980" cy="138143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Database</a:t>
            </a:r>
            <a:endParaRPr lang="en-US" dirty="0"/>
          </a:p>
        </p:txBody>
      </p:sp>
      <p:pic>
        <p:nvPicPr>
          <p:cNvPr id="1027" name="Picture 3" descr="E:\Program Files (x86)\Microsoft Office\MEDIA\CAGCAT10\j0195384.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070" y="1779435"/>
            <a:ext cx="1118231" cy="1141960"/>
          </a:xfrm>
          <a:prstGeom prst="rect">
            <a:avLst/>
          </a:prstGeom>
          <a:noFill/>
          <a:scene3d>
            <a:camera prst="orthographicFront">
              <a:rot lat="0" lon="10799999" rev="0"/>
            </a:camera>
            <a:lightRig rig="threePt" dir="t"/>
          </a:scene3d>
          <a:extLst>
            <a:ext uri="{909E8E84-426E-40DD-AFC4-6F175D3DCCD1}">
              <a14:hiddenFill xmlns:a14="http://schemas.microsoft.com/office/drawing/2010/main">
                <a:solidFill>
                  <a:srgbClr val="FFFFFF"/>
                </a:solidFill>
              </a14:hiddenFill>
            </a:ext>
          </a:extLst>
        </p:spPr>
      </p:pic>
      <p:cxnSp>
        <p:nvCxnSpPr>
          <p:cNvPr id="20" name="Straight Arrow Connector 19"/>
          <p:cNvCxnSpPr/>
          <p:nvPr/>
        </p:nvCxnSpPr>
        <p:spPr>
          <a:xfrm>
            <a:off x="3943387" y="2325320"/>
            <a:ext cx="3373066" cy="0"/>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1514350" y="2325320"/>
            <a:ext cx="799490" cy="0"/>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09070" y="2935623"/>
            <a:ext cx="2131465" cy="461665"/>
          </a:xfrm>
          <a:prstGeom prst="rect">
            <a:avLst/>
          </a:prstGeom>
          <a:noFill/>
        </p:spPr>
        <p:txBody>
          <a:bodyPr wrap="square" rtlCol="0">
            <a:spAutoFit/>
          </a:bodyPr>
          <a:lstStyle/>
          <a:p>
            <a:r>
              <a:rPr lang="en-US" sz="2400" b="1" dirty="0" smtClean="0"/>
              <a:t>/</a:t>
            </a:r>
            <a:r>
              <a:rPr lang="en-US" sz="2400" b="1" dirty="0" err="1" smtClean="0"/>
              <a:t>maura</a:t>
            </a:r>
            <a:endParaRPr lang="en-US" sz="2400" b="1" dirty="0"/>
          </a:p>
        </p:txBody>
      </p:sp>
    </p:spTree>
    <p:extLst>
      <p:ext uri="{BB962C8B-B14F-4D97-AF65-F5344CB8AC3E}">
        <p14:creationId xmlns:p14="http://schemas.microsoft.com/office/powerpoint/2010/main" val="1675360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rver"/>
          <p:cNvSpPr>
            <a:spLocks noEditPoints="1" noChangeArrowheads="1"/>
          </p:cNvSpPr>
          <p:nvPr/>
        </p:nvSpPr>
        <p:spPr bwMode="auto">
          <a:xfrm>
            <a:off x="2389735" y="162795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dirty="0" smtClean="0"/>
              <a:t>   Web Tier</a:t>
            </a:r>
          </a:p>
        </p:txBody>
      </p:sp>
      <p:sp>
        <p:nvSpPr>
          <p:cNvPr id="14" name="server"/>
          <p:cNvSpPr>
            <a:spLocks noEditPoints="1" noChangeArrowheads="1"/>
          </p:cNvSpPr>
          <p:nvPr/>
        </p:nvSpPr>
        <p:spPr bwMode="auto">
          <a:xfrm>
            <a:off x="2530780" y="19443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dirty="0" smtClean="0"/>
              <a:t>   Web Tier</a:t>
            </a:r>
          </a:p>
        </p:txBody>
      </p:sp>
      <p:sp>
        <p:nvSpPr>
          <p:cNvPr id="2" name="Title 1"/>
          <p:cNvSpPr>
            <a:spLocks noGrp="1"/>
          </p:cNvSpPr>
          <p:nvPr>
            <p:ph type="title"/>
          </p:nvPr>
        </p:nvSpPr>
        <p:spPr/>
        <p:txBody>
          <a:bodyPr/>
          <a:lstStyle/>
          <a:p>
            <a:r>
              <a:rPr lang="en-US" dirty="0" smtClean="0"/>
              <a:t>pageofphotos.com</a:t>
            </a:r>
            <a:endParaRPr lang="en-US" b="1" dirty="0"/>
          </a:p>
        </p:txBody>
      </p:sp>
      <p:sp>
        <p:nvSpPr>
          <p:cNvPr id="4" name="Content Placeholder 3"/>
          <p:cNvSpPr>
            <a:spLocks noGrp="1"/>
          </p:cNvSpPr>
          <p:nvPr>
            <p:ph sz="half" idx="2"/>
          </p:nvPr>
        </p:nvSpPr>
        <p:spPr>
          <a:xfrm>
            <a:off x="0" y="3733495"/>
            <a:ext cx="8871381" cy="3124505"/>
          </a:xfrm>
        </p:spPr>
        <p:txBody>
          <a:bodyPr numCol="2">
            <a:normAutofit fontScale="92500" lnSpcReduction="20000"/>
          </a:bodyPr>
          <a:lstStyle/>
          <a:p>
            <a:pPr marL="914400" lvl="1" indent="-514350">
              <a:buFont typeface="+mj-lt"/>
              <a:buAutoNum type="arabicPeriod"/>
            </a:pPr>
            <a:r>
              <a:rPr lang="en-US" sz="3900" b="1" dirty="0" smtClean="0"/>
              <a:t>Scale web tier (stateless)</a:t>
            </a:r>
            <a:endParaRPr lang="en-US" sz="3900" b="1" dirty="0"/>
          </a:p>
          <a:p>
            <a:pPr marL="914400" lvl="1" indent="-514350">
              <a:buFont typeface="+mj-lt"/>
              <a:buAutoNum type="arabicPeriod"/>
            </a:pPr>
            <a:r>
              <a:rPr lang="en-US" sz="3900" b="1" dirty="0" smtClean="0"/>
              <a:t>Scale service tier (</a:t>
            </a:r>
            <a:r>
              <a:rPr lang="en-US" sz="3900" b="1" dirty="0" err="1" smtClean="0"/>
              <a:t>async</a:t>
            </a:r>
            <a:r>
              <a:rPr lang="en-US" sz="3900" b="1" dirty="0" smtClean="0"/>
              <a:t>)</a:t>
            </a:r>
            <a:endParaRPr lang="en-US" sz="3900" dirty="0"/>
          </a:p>
          <a:p>
            <a:pPr marL="914400" lvl="1" indent="-514350">
              <a:buFont typeface="+mj-lt"/>
              <a:buAutoNum type="arabicPeriod"/>
            </a:pPr>
            <a:r>
              <a:rPr lang="en-US" sz="3900" b="1" dirty="0" smtClean="0"/>
              <a:t>Scale data tier (shard)</a:t>
            </a:r>
          </a:p>
          <a:p>
            <a:pPr marL="400050" lvl="1" indent="0">
              <a:buNone/>
            </a:pPr>
            <a:r>
              <a:rPr lang="en-US" sz="3900" b="1" dirty="0" smtClean="0"/>
              <a:t>All while…</a:t>
            </a:r>
            <a:br>
              <a:rPr lang="en-US" sz="3900" b="1" dirty="0" smtClean="0"/>
            </a:br>
            <a:r>
              <a:rPr lang="en-US" sz="3900" b="1" dirty="0" smtClean="0">
                <a:solidFill>
                  <a:srgbClr val="00B0F0"/>
                </a:solidFill>
              </a:rPr>
              <a:t>handling failure</a:t>
            </a:r>
            <a:r>
              <a:rPr lang="en-US" sz="3900" b="1" dirty="0" smtClean="0"/>
              <a:t> and optimizing for </a:t>
            </a:r>
            <a:r>
              <a:rPr lang="en-US" sz="3900" b="1" dirty="0" smtClean="0">
                <a:solidFill>
                  <a:srgbClr val="00B0F0"/>
                </a:solidFill>
              </a:rPr>
              <a:t>cost- </a:t>
            </a:r>
            <a:r>
              <a:rPr lang="en-US" sz="3900" b="1" dirty="0" smtClean="0"/>
              <a:t>&amp; </a:t>
            </a:r>
            <a:r>
              <a:rPr lang="en-US" sz="3900" b="1" dirty="0" smtClean="0">
                <a:solidFill>
                  <a:srgbClr val="00B0F0"/>
                </a:solidFill>
              </a:rPr>
              <a:t>operational- efficiency</a:t>
            </a:r>
            <a:r>
              <a:rPr lang="en-US" sz="3900" b="1" dirty="0" smtClean="0"/>
              <a:t> </a:t>
            </a:r>
            <a:r>
              <a:rPr lang="en-US" sz="3600" b="1" dirty="0" smtClean="0"/>
              <a:t/>
            </a:r>
            <a:br>
              <a:rPr lang="en-US" sz="3600" b="1" dirty="0" smtClean="0"/>
            </a:br>
            <a:r>
              <a:rPr lang="en-US" sz="2800" b="1" i="1" dirty="0" smtClean="0"/>
              <a:t>Scale the app, not the team!</a:t>
            </a:r>
            <a:endParaRPr lang="en-US" sz="2600" b="1" i="1" dirty="0"/>
          </a:p>
        </p:txBody>
      </p:sp>
      <p:sp>
        <p:nvSpPr>
          <p:cNvPr id="6" name="Flowchart: Magnetic Disk 5"/>
          <p:cNvSpPr/>
          <p:nvPr/>
        </p:nvSpPr>
        <p:spPr>
          <a:xfrm>
            <a:off x="7477555" y="1659700"/>
            <a:ext cx="1217980" cy="138143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Database</a:t>
            </a:r>
            <a:endParaRPr lang="en-US" dirty="0"/>
          </a:p>
        </p:txBody>
      </p:sp>
      <p:pic>
        <p:nvPicPr>
          <p:cNvPr id="1027" name="Picture 3" descr="E:\Program Files (x86)\Microsoft Office\MEDIA\CAGCAT10\j0195384.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070" y="1779435"/>
            <a:ext cx="1118231" cy="1141960"/>
          </a:xfrm>
          <a:prstGeom prst="rect">
            <a:avLst/>
          </a:prstGeom>
          <a:noFill/>
          <a:scene3d>
            <a:camera prst="orthographicFront">
              <a:rot lat="0" lon="10799999" rev="0"/>
            </a:camera>
            <a:lightRig rig="threePt" dir="t"/>
          </a:scene3d>
          <a:extLst>
            <a:ext uri="{909E8E84-426E-40DD-AFC4-6F175D3DCCD1}">
              <a14:hiddenFill xmlns:a14="http://schemas.microsoft.com/office/drawing/2010/main">
                <a:solidFill>
                  <a:srgbClr val="FFFFFF"/>
                </a:solidFill>
              </a14:hiddenFill>
            </a:ext>
          </a:extLst>
        </p:spPr>
      </p:pic>
      <p:cxnSp>
        <p:nvCxnSpPr>
          <p:cNvPr id="20" name="Straight Arrow Connector 19"/>
          <p:cNvCxnSpPr/>
          <p:nvPr/>
        </p:nvCxnSpPr>
        <p:spPr>
          <a:xfrm>
            <a:off x="3943387" y="2325320"/>
            <a:ext cx="3373066" cy="0"/>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1514350" y="2325320"/>
            <a:ext cx="799490" cy="0"/>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sp>
        <p:nvSpPr>
          <p:cNvPr id="10" name="server"/>
          <p:cNvSpPr>
            <a:spLocks noEditPoints="1" noChangeArrowheads="1"/>
          </p:cNvSpPr>
          <p:nvPr/>
        </p:nvSpPr>
        <p:spPr bwMode="auto">
          <a:xfrm>
            <a:off x="4825695" y="162743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dirty="0" smtClean="0"/>
              <a:t>Service Tier</a:t>
            </a:r>
          </a:p>
        </p:txBody>
      </p:sp>
      <p:sp>
        <p:nvSpPr>
          <p:cNvPr id="11" name="server"/>
          <p:cNvSpPr>
            <a:spLocks noEditPoints="1" noChangeArrowheads="1"/>
          </p:cNvSpPr>
          <p:nvPr/>
        </p:nvSpPr>
        <p:spPr bwMode="auto">
          <a:xfrm>
            <a:off x="4966740" y="194380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dirty="0" smtClean="0"/>
              <a:t>Service Tier</a:t>
            </a:r>
          </a:p>
        </p:txBody>
      </p:sp>
      <p:cxnSp>
        <p:nvCxnSpPr>
          <p:cNvPr id="12" name="Straight Arrow Connector 11"/>
          <p:cNvCxnSpPr/>
          <p:nvPr/>
        </p:nvCxnSpPr>
        <p:spPr>
          <a:xfrm>
            <a:off x="3963010" y="2325320"/>
            <a:ext cx="799490" cy="0"/>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6512965" y="2325320"/>
            <a:ext cx="799490" cy="0"/>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963010" y="2319935"/>
            <a:ext cx="799490" cy="0"/>
          </a:xfrm>
          <a:prstGeom prst="straightConnector1">
            <a:avLst/>
          </a:prstGeom>
          <a:ln w="19050">
            <a:prstDash val="dash"/>
            <a:headEnd type="arrow"/>
            <a:tailEnd type="arrow"/>
          </a:ln>
        </p:spPr>
        <p:style>
          <a:lnRef idx="1">
            <a:schemeClr val="accent1"/>
          </a:lnRef>
          <a:fillRef idx="0">
            <a:schemeClr val="accent1"/>
          </a:fillRef>
          <a:effectRef idx="0">
            <a:schemeClr val="accent1"/>
          </a:effectRef>
          <a:fontRef idx="minor">
            <a:schemeClr val="tx1"/>
          </a:fontRef>
        </p:style>
      </p:cxnSp>
      <p:sp>
        <p:nvSpPr>
          <p:cNvPr id="16" name="Flowchart: Magnetic Disk 15"/>
          <p:cNvSpPr/>
          <p:nvPr/>
        </p:nvSpPr>
        <p:spPr>
          <a:xfrm>
            <a:off x="7653401" y="1906525"/>
            <a:ext cx="1217980" cy="138143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Database</a:t>
            </a:r>
            <a:endParaRPr lang="en-US" dirty="0"/>
          </a:p>
        </p:txBody>
      </p:sp>
      <p:sp>
        <p:nvSpPr>
          <p:cNvPr id="17" name="TextBox 16"/>
          <p:cNvSpPr txBox="1"/>
          <p:nvPr/>
        </p:nvSpPr>
        <p:spPr>
          <a:xfrm>
            <a:off x="309070" y="2935623"/>
            <a:ext cx="2131465" cy="461665"/>
          </a:xfrm>
          <a:prstGeom prst="rect">
            <a:avLst/>
          </a:prstGeom>
          <a:noFill/>
        </p:spPr>
        <p:txBody>
          <a:bodyPr wrap="square" rtlCol="0">
            <a:spAutoFit/>
          </a:bodyPr>
          <a:lstStyle/>
          <a:p>
            <a:r>
              <a:rPr lang="en-US" sz="2400" b="1" dirty="0" smtClean="0"/>
              <a:t>/</a:t>
            </a:r>
            <a:r>
              <a:rPr lang="en-US" sz="2400" b="1" dirty="0" err="1" smtClean="0"/>
              <a:t>maura</a:t>
            </a:r>
            <a:endParaRPr lang="en-US" sz="2400" b="1" dirty="0"/>
          </a:p>
        </p:txBody>
      </p:sp>
    </p:spTree>
    <p:extLst>
      <p:ext uri="{BB962C8B-B14F-4D97-AF65-F5344CB8AC3E}">
        <p14:creationId xmlns:p14="http://schemas.microsoft.com/office/powerpoint/2010/main" val="936348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par>
                                <p:cTn id="8" presetID="1"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500"/>
                                        <p:tgtEl>
                                          <p:spTgt spid="20"/>
                                        </p:tgtEl>
                                      </p:cBhvr>
                                    </p:animEffect>
                                    <p:set>
                                      <p:cBhvr>
                                        <p:cTn id="14" dur="1" fill="hold">
                                          <p:stCondLst>
                                            <p:cond delay="499"/>
                                          </p:stCondLst>
                                        </p:cTn>
                                        <p:tgtEl>
                                          <p:spTgt spid="20"/>
                                        </p:tgtEl>
                                        <p:attrNameLst>
                                          <p:attrName>style.visibility</p:attrName>
                                        </p:attrNameLst>
                                      </p:cBhvr>
                                      <p:to>
                                        <p:strVal val="hidden"/>
                                      </p:to>
                                    </p:set>
                                  </p:childTnLst>
                                </p:cTn>
                              </p:par>
                              <p:par>
                                <p:cTn id="15" presetID="22" presetClass="entr" presetSubtype="4"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par>
                          <p:cTn id="18" fill="hold">
                            <p:stCondLst>
                              <p:cond delay="500"/>
                            </p:stCondLst>
                            <p:childTnLst>
                              <p:par>
                                <p:cTn id="19" presetID="16" presetClass="entr" presetSubtype="21"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arn(inVertical)">
                                      <p:cBhvr>
                                        <p:cTn id="21" dur="500"/>
                                        <p:tgtEl>
                                          <p:spTgt spid="11"/>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4">
                                            <p:txEl>
                                              <p:pRg st="1" end="1"/>
                                            </p:txEl>
                                          </p:spTgt>
                                        </p:tgtEl>
                                        <p:attrNameLst>
                                          <p:attrName>style.visibility</p:attrName>
                                        </p:attrNameLst>
                                      </p:cBhvr>
                                      <p:to>
                                        <p:strVal val="visible"/>
                                      </p:to>
                                    </p:set>
                                  </p:childTnLst>
                                </p:cTn>
                              </p:par>
                              <p:par>
                                <p:cTn id="24" presetID="22" presetClass="entr" presetSubtype="4"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down)">
                                      <p:cBhvr>
                                        <p:cTn id="26" dur="500"/>
                                        <p:tgtEl>
                                          <p:spTgt spid="12"/>
                                        </p:tgtEl>
                                      </p:cBhvr>
                                    </p:animEffect>
                                  </p:childTnLst>
                                </p:cTn>
                              </p:par>
                              <p:par>
                                <p:cTn id="27" presetID="22" presetClass="entr" presetSubtype="4"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down)">
                                      <p:cBhvr>
                                        <p:cTn id="29" dur="500"/>
                                        <p:tgtEl>
                                          <p:spTgt spid="13"/>
                                        </p:tgtEl>
                                      </p:cBhvr>
                                    </p:animEffect>
                                  </p:childTnLst>
                                </p:cTn>
                              </p:par>
                            </p:childTnLst>
                          </p:cTn>
                        </p:par>
                        <p:par>
                          <p:cTn id="30" fill="hold">
                            <p:stCondLst>
                              <p:cond delay="1000"/>
                            </p:stCondLst>
                            <p:childTnLst>
                              <p:par>
                                <p:cTn id="31" presetID="22" presetClass="entr" presetSubtype="4"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down)">
                                      <p:cBhvr>
                                        <p:cTn id="33" dur="500"/>
                                        <p:tgtEl>
                                          <p:spTgt spid="15"/>
                                        </p:tgtEl>
                                      </p:cBhvr>
                                    </p:animEffect>
                                  </p:childTnLst>
                                </p:cTn>
                              </p:par>
                              <p:par>
                                <p:cTn id="34" presetID="10" presetClass="exit" presetSubtype="0" fill="hold" nodeType="withEffect">
                                  <p:stCondLst>
                                    <p:cond delay="0"/>
                                  </p:stCondLst>
                                  <p:childTnLst>
                                    <p:animEffect transition="out" filter="fade">
                                      <p:cBhvr>
                                        <p:cTn id="35" dur="500"/>
                                        <p:tgtEl>
                                          <p:spTgt spid="12"/>
                                        </p:tgtEl>
                                      </p:cBhvr>
                                    </p:animEffect>
                                    <p:set>
                                      <p:cBhvr>
                                        <p:cTn id="36" dur="1" fill="hold">
                                          <p:stCondLst>
                                            <p:cond delay="499"/>
                                          </p:stCondLst>
                                        </p:cTn>
                                        <p:tgtEl>
                                          <p:spTgt spid="12"/>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circle(in)">
                                      <p:cBhvr>
                                        <p:cTn id="41" dur="2000"/>
                                        <p:tgtEl>
                                          <p:spTgt spid="16"/>
                                        </p:tgtEl>
                                      </p:cBhvr>
                                    </p:animEffect>
                                  </p:childTnLst>
                                </p:cTn>
                              </p:par>
                              <p:par>
                                <p:cTn id="42" presetID="1" presetClass="entr" presetSubtype="0" fill="hold" grpId="0" nodeType="withEffect">
                                  <p:stCondLst>
                                    <p:cond delay="0"/>
                                  </p:stCondLst>
                                  <p:childTnLst>
                                    <p:set>
                                      <p:cBhvr>
                                        <p:cTn id="43"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uiExpand="1" build="p"/>
      <p:bldP spid="10" grpId="0" animBg="1"/>
      <p:bldP spid="11" grpId="0" animBg="1"/>
      <p:bldP spid="1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Horizontal Scaling Compute Pattern</a:t>
            </a:r>
            <a:endParaRPr lang="en-US" dirty="0"/>
          </a:p>
        </p:txBody>
      </p:sp>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effectLst>
                  <a:outerShdw blurRad="38100" dist="38100" dir="2700000" algn="tl">
                    <a:srgbClr val="000000">
                      <a:alpha val="43137"/>
                    </a:srgbClr>
                  </a:outerShdw>
                </a:effectLst>
              </a:rPr>
              <a:t>pattern 1 of 5</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796851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566065" y="1566405"/>
            <a:ext cx="7612375" cy="24359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p:txBody>
          <a:bodyPr/>
          <a:lstStyle/>
          <a:p>
            <a:pPr>
              <a:buNone/>
            </a:pPr>
            <a:r>
              <a:rPr lang="en-US" b="1" dirty="0" smtClean="0"/>
              <a:t>	Common Terminology:</a:t>
            </a:r>
          </a:p>
          <a:p>
            <a:pPr lvl="1">
              <a:buNone/>
            </a:pPr>
            <a:r>
              <a:rPr lang="en-US" dirty="0" smtClean="0"/>
              <a:t>Scaling Up/Down </a:t>
            </a:r>
            <a:r>
              <a:rPr lang="en-US" dirty="0" smtClean="0">
                <a:sym typeface="Wingdings"/>
              </a:rPr>
              <a:t></a:t>
            </a:r>
            <a:r>
              <a:rPr lang="en-US" dirty="0" smtClean="0"/>
              <a:t> Vertical Scaling</a:t>
            </a:r>
          </a:p>
          <a:p>
            <a:pPr lvl="1">
              <a:buNone/>
            </a:pPr>
            <a:r>
              <a:rPr lang="en-US" dirty="0" smtClean="0"/>
              <a:t>Scaling Out/In </a:t>
            </a:r>
            <a:r>
              <a:rPr lang="en-US" dirty="0">
                <a:sym typeface="Wingdings"/>
              </a:rPr>
              <a:t></a:t>
            </a:r>
            <a:r>
              <a:rPr lang="en-US" dirty="0" smtClean="0"/>
              <a:t> Horizontal “Scaling”</a:t>
            </a:r>
          </a:p>
          <a:p>
            <a:pPr lvl="1">
              <a:buNone/>
            </a:pPr>
            <a:r>
              <a:rPr lang="en-US" dirty="0" smtClean="0">
                <a:sym typeface="Wingdings" pitchFamily="2" charset="2"/>
              </a:rPr>
              <a:t> </a:t>
            </a:r>
            <a:r>
              <a:rPr lang="en-US" dirty="0" smtClean="0"/>
              <a:t>But really is </a:t>
            </a:r>
            <a:r>
              <a:rPr lang="en-US" b="1" dirty="0" smtClean="0"/>
              <a:t>Horizontal Resource Allocation</a:t>
            </a:r>
          </a:p>
          <a:p>
            <a:endParaRPr lang="en-US" b="1" dirty="0" smtClean="0"/>
          </a:p>
          <a:p>
            <a:r>
              <a:rPr lang="en-US" sz="4000" b="1" dirty="0" smtClean="0"/>
              <a:t>Architectural Decision</a:t>
            </a:r>
            <a:endParaRPr lang="en-US" dirty="0" smtClean="0"/>
          </a:p>
          <a:p>
            <a:pPr lvl="1"/>
            <a:r>
              <a:rPr lang="en-US" dirty="0" smtClean="0"/>
              <a:t>Big decision… hard to change</a:t>
            </a:r>
          </a:p>
          <a:p>
            <a:endParaRPr lang="en-US" dirty="0" smtClean="0"/>
          </a:p>
        </p:txBody>
      </p:sp>
      <p:sp>
        <p:nvSpPr>
          <p:cNvPr id="2" name="Title 1"/>
          <p:cNvSpPr>
            <a:spLocks noGrp="1"/>
          </p:cNvSpPr>
          <p:nvPr>
            <p:ph type="title"/>
          </p:nvPr>
        </p:nvSpPr>
        <p:spPr/>
        <p:txBody>
          <a:bodyPr>
            <a:normAutofit fontScale="90000"/>
          </a:bodyPr>
          <a:lstStyle/>
          <a:p>
            <a:r>
              <a:rPr lang="en-US" b="1" dirty="0" smtClean="0"/>
              <a:t>Vertical Scaling</a:t>
            </a:r>
            <a:r>
              <a:rPr lang="en-US" dirty="0" smtClean="0"/>
              <a:t/>
            </a:r>
            <a:br>
              <a:rPr lang="en-US" dirty="0" smtClean="0"/>
            </a:br>
            <a:r>
              <a:rPr lang="en-US" dirty="0" smtClean="0"/>
              <a:t>vs. </a:t>
            </a:r>
            <a:r>
              <a:rPr lang="en-US" b="1" dirty="0" smtClean="0"/>
              <a:t>Horizontal Scaling</a:t>
            </a:r>
            <a:endParaRPr lang="en-US" dirty="0"/>
          </a:p>
        </p:txBody>
      </p:sp>
    </p:spTree>
    <p:extLst>
      <p:ext uri="{BB962C8B-B14F-4D97-AF65-F5344CB8AC3E}">
        <p14:creationId xmlns:p14="http://schemas.microsoft.com/office/powerpoint/2010/main" val="2698465989"/>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1"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par>
                                <p:cTn id="16" presetID="1" presetClass="entr" presetSubtype="0" fill="hold" grpId="1"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par>
                                <p:cTn id="18" presetID="1" presetClass="entr" presetSubtype="0" fill="hold" grpId="1"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1"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par>
                                <p:cTn id="24" presetID="1" presetClass="entr" presetSubtype="0" fill="hold" grpId="1"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childTnLst>
                                </p:cTn>
                              </p:par>
                              <p:par>
                                <p:cTn id="26" presetID="22" presetClass="entr" presetSubtype="4" fill="hold" grpId="0"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wipe(down)">
                                      <p:cBhvr>
                                        <p:cTn id="2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build="allAtOnce"/>
      <p:bldP spid="3" grpI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5030" y="274638"/>
            <a:ext cx="5941769" cy="6199312"/>
          </a:xfrm>
        </p:spPr>
        <p:txBody>
          <a:bodyPr>
            <a:normAutofit/>
          </a:bodyPr>
          <a:lstStyle/>
          <a:p>
            <a:r>
              <a:rPr lang="en-US" dirty="0" smtClean="0"/>
              <a:t>What’s the difference between </a:t>
            </a:r>
            <a:r>
              <a:rPr lang="en-US" b="1" i="1" dirty="0" smtClean="0"/>
              <a:t>performance</a:t>
            </a:r>
            <a:r>
              <a:rPr lang="en-US" dirty="0" smtClean="0"/>
              <a:t> and </a:t>
            </a:r>
            <a:r>
              <a:rPr lang="en-US" b="1" i="1" dirty="0" smtClean="0"/>
              <a:t>scale</a:t>
            </a:r>
            <a:r>
              <a:rPr lang="en-US" dirty="0" smtClean="0"/>
              <a:t>?</a:t>
            </a:r>
            <a:endParaRPr lang="en-US" dirty="0"/>
          </a:p>
        </p:txBody>
      </p:sp>
      <p:sp>
        <p:nvSpPr>
          <p:cNvPr id="4" name="TextBox 3"/>
          <p:cNvSpPr txBox="1"/>
          <p:nvPr/>
        </p:nvSpPr>
        <p:spPr>
          <a:xfrm>
            <a:off x="4575" y="-434839"/>
            <a:ext cx="3044950" cy="7725192"/>
          </a:xfrm>
          <a:prstGeom prst="rect">
            <a:avLst/>
          </a:prstGeom>
          <a:noFill/>
        </p:spPr>
        <p:txBody>
          <a:bodyPr wrap="square" rtlCol="0">
            <a:spAutoFit/>
          </a:bodyPr>
          <a:lstStyle/>
          <a:p>
            <a:r>
              <a:rPr lang="en-US" sz="49600" dirty="0">
                <a:solidFill>
                  <a:srgbClr val="00B050"/>
                </a:solidFill>
              </a:rPr>
              <a:t>?</a:t>
            </a:r>
            <a:endParaRPr lang="en-US" dirty="0"/>
          </a:p>
        </p:txBody>
      </p:sp>
    </p:spTree>
    <p:extLst>
      <p:ext uri="{BB962C8B-B14F-4D97-AF65-F5344CB8AC3E}">
        <p14:creationId xmlns:p14="http://schemas.microsoft.com/office/powerpoint/2010/main" val="26986871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laptop"/>
          <p:cNvSpPr>
            <a:spLocks noEditPoints="1" noChangeArrowheads="1"/>
          </p:cNvSpPr>
          <p:nvPr/>
        </p:nvSpPr>
        <p:spPr bwMode="auto">
          <a:xfrm>
            <a:off x="4039133" y="3579645"/>
            <a:ext cx="1217980" cy="91669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p:txBody>
          <a:bodyPr/>
          <a:lstStyle/>
          <a:p>
            <a:r>
              <a:rPr lang="en-US" dirty="0" smtClean="0"/>
              <a:t>Vertical Scaling (“Scaling Up”)</a:t>
            </a:r>
            <a:endParaRPr lang="en-US" dirty="0"/>
          </a:p>
        </p:txBody>
      </p:sp>
      <p:sp>
        <p:nvSpPr>
          <p:cNvPr id="1031" name="laptop"/>
          <p:cNvSpPr>
            <a:spLocks noEditPoints="1" noChangeArrowheads="1"/>
          </p:cNvSpPr>
          <p:nvPr/>
        </p:nvSpPr>
        <p:spPr bwMode="auto">
          <a:xfrm>
            <a:off x="3743248" y="3356953"/>
            <a:ext cx="1809750" cy="1362075"/>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laptop"/>
          <p:cNvSpPr>
            <a:spLocks noEditPoints="1" noChangeArrowheads="1"/>
          </p:cNvSpPr>
          <p:nvPr/>
        </p:nvSpPr>
        <p:spPr bwMode="auto">
          <a:xfrm>
            <a:off x="3434402" y="3124505"/>
            <a:ext cx="2427443" cy="182697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server"/>
          <p:cNvSpPr>
            <a:spLocks noEditPoints="1" noChangeArrowheads="1"/>
          </p:cNvSpPr>
          <p:nvPr/>
        </p:nvSpPr>
        <p:spPr bwMode="auto">
          <a:xfrm>
            <a:off x="2136040" y="1297535"/>
            <a:ext cx="5255970" cy="525597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TextBox 13"/>
          <p:cNvSpPr txBox="1"/>
          <p:nvPr/>
        </p:nvSpPr>
        <p:spPr>
          <a:xfrm>
            <a:off x="8225940" y="2515515"/>
            <a:ext cx="608990" cy="1107996"/>
          </a:xfrm>
          <a:prstGeom prst="rect">
            <a:avLst/>
          </a:prstGeom>
          <a:noFill/>
        </p:spPr>
        <p:txBody>
          <a:bodyPr wrap="square" rtlCol="0">
            <a:spAutoFit/>
          </a:bodyPr>
          <a:lstStyle/>
          <a:p>
            <a:r>
              <a:rPr lang="en-US" sz="6600" b="1" dirty="0" smtClean="0"/>
              <a:t>.</a:t>
            </a:r>
            <a:endParaRPr lang="en-US" sz="6600" b="1" dirty="0"/>
          </a:p>
        </p:txBody>
      </p:sp>
      <p:sp>
        <p:nvSpPr>
          <p:cNvPr id="3" name="TextBox 2"/>
          <p:cNvSpPr txBox="1"/>
          <p:nvPr/>
        </p:nvSpPr>
        <p:spPr>
          <a:xfrm>
            <a:off x="4575" y="1256542"/>
            <a:ext cx="5822560" cy="2677656"/>
          </a:xfrm>
          <a:prstGeom prst="rect">
            <a:avLst/>
          </a:prstGeom>
          <a:solidFill>
            <a:schemeClr val="accent3">
              <a:lumMod val="20000"/>
              <a:lumOff val="80000"/>
              <a:alpha val="95000"/>
            </a:schemeClr>
          </a:solidFill>
        </p:spPr>
        <p:txBody>
          <a:bodyPr wrap="square" rtlCol="0">
            <a:spAutoFit/>
          </a:bodyPr>
          <a:lstStyle/>
          <a:p>
            <a:r>
              <a:rPr lang="en-US" sz="2800" b="1" dirty="0" smtClean="0"/>
              <a:t>Resources that can be “Scaled Up”</a:t>
            </a:r>
          </a:p>
          <a:p>
            <a:pPr marL="285750" indent="-285750">
              <a:buFont typeface="Arial" pitchFamily="34" charset="0"/>
              <a:buChar char="•"/>
            </a:pPr>
            <a:r>
              <a:rPr lang="en-US" sz="2800" dirty="0" smtClean="0"/>
              <a:t>Memory: speed, amount </a:t>
            </a:r>
          </a:p>
          <a:p>
            <a:pPr marL="285750" indent="-285750">
              <a:buFont typeface="Arial" pitchFamily="34" charset="0"/>
              <a:buChar char="•"/>
            </a:pPr>
            <a:r>
              <a:rPr lang="en-US" sz="2800" dirty="0" smtClean="0"/>
              <a:t>CPU: speed, number of CPUs</a:t>
            </a:r>
          </a:p>
          <a:p>
            <a:pPr marL="285750" indent="-285750">
              <a:buFont typeface="Arial" pitchFamily="34" charset="0"/>
              <a:buChar char="•"/>
            </a:pPr>
            <a:r>
              <a:rPr lang="en-US" sz="2800" dirty="0" smtClean="0"/>
              <a:t>Disk: speed, size, multiple controllers</a:t>
            </a:r>
          </a:p>
          <a:p>
            <a:pPr marL="285750" indent="-285750">
              <a:buFont typeface="Arial" pitchFamily="34" charset="0"/>
              <a:buChar char="•"/>
            </a:pPr>
            <a:r>
              <a:rPr lang="en-US" sz="2800" dirty="0" smtClean="0"/>
              <a:t>Bandwidth: higher capacity pipe</a:t>
            </a:r>
          </a:p>
          <a:p>
            <a:pPr marL="285750" indent="-285750">
              <a:buFont typeface="Arial" pitchFamily="34" charset="0"/>
              <a:buChar char="•"/>
            </a:pPr>
            <a:r>
              <a:rPr lang="en-US" sz="2800" dirty="0" smtClean="0"/>
              <a:t>… and it sure is </a:t>
            </a:r>
            <a:r>
              <a:rPr lang="en-US" sz="2800" b="1" dirty="0" smtClean="0"/>
              <a:t>EASY</a:t>
            </a:r>
          </a:p>
        </p:txBody>
      </p:sp>
      <p:sp>
        <p:nvSpPr>
          <p:cNvPr id="12" name="TextBox 11"/>
          <p:cNvSpPr txBox="1"/>
          <p:nvPr/>
        </p:nvSpPr>
        <p:spPr>
          <a:xfrm>
            <a:off x="2510271" y="4241899"/>
            <a:ext cx="6633729" cy="2616101"/>
          </a:xfrm>
          <a:prstGeom prst="rect">
            <a:avLst/>
          </a:prstGeom>
          <a:solidFill>
            <a:schemeClr val="accent3">
              <a:lumMod val="20000"/>
              <a:lumOff val="80000"/>
              <a:alpha val="95000"/>
            </a:schemeClr>
          </a:solidFill>
        </p:spPr>
        <p:txBody>
          <a:bodyPr wrap="square" rtlCol="0">
            <a:spAutoFit/>
          </a:bodyPr>
          <a:lstStyle/>
          <a:p>
            <a:r>
              <a:rPr lang="en-US" sz="2800" b="1" dirty="0" smtClean="0"/>
              <a:t>Downsides of Scaling Up</a:t>
            </a:r>
          </a:p>
          <a:p>
            <a:pPr marL="285750" indent="-285750">
              <a:buFont typeface="Arial" pitchFamily="34" charset="0"/>
              <a:buChar char="•"/>
            </a:pPr>
            <a:r>
              <a:rPr lang="en-US" sz="2800" dirty="0" smtClean="0"/>
              <a:t>Hard Upper Limit</a:t>
            </a:r>
          </a:p>
          <a:p>
            <a:pPr marL="285750" indent="-285750">
              <a:buFont typeface="Arial" pitchFamily="34" charset="0"/>
              <a:buChar char="•"/>
            </a:pPr>
            <a:r>
              <a:rPr lang="en-US" sz="2800" dirty="0" smtClean="0"/>
              <a:t>HIGH END HARDWARE </a:t>
            </a:r>
            <a:r>
              <a:rPr lang="en-US" sz="2800" dirty="0" smtClean="0">
                <a:sym typeface="Wingdings" pitchFamily="2" charset="2"/>
              </a:rPr>
              <a:t> </a:t>
            </a:r>
            <a:r>
              <a:rPr lang="en-US" sz="2800" dirty="0" smtClean="0"/>
              <a:t>HIGH END CO$T</a:t>
            </a:r>
          </a:p>
          <a:p>
            <a:pPr marL="285750" indent="-285750">
              <a:buFont typeface="Arial" pitchFamily="34" charset="0"/>
              <a:buChar char="•"/>
            </a:pPr>
            <a:r>
              <a:rPr lang="en-US" sz="2800" dirty="0" smtClean="0"/>
              <a:t>Lower </a:t>
            </a:r>
            <a:r>
              <a:rPr lang="en-US" sz="2800" i="1" dirty="0" smtClean="0"/>
              <a:t>value</a:t>
            </a:r>
            <a:r>
              <a:rPr lang="en-US" sz="2800" dirty="0" smtClean="0"/>
              <a:t> than “commodity hardware”</a:t>
            </a:r>
          </a:p>
          <a:p>
            <a:pPr marL="285750" indent="-285750">
              <a:buFont typeface="Arial" pitchFamily="34" charset="0"/>
              <a:buChar char="•"/>
            </a:pPr>
            <a:r>
              <a:rPr lang="en-US" sz="2800" dirty="0" smtClean="0"/>
              <a:t>May have no other choice (architectural)</a:t>
            </a:r>
          </a:p>
          <a:p>
            <a:pPr marL="285750" indent="-285750">
              <a:buFont typeface="Arial" pitchFamily="34" charset="0"/>
              <a:buChar char="•"/>
            </a:pPr>
            <a:endParaRPr lang="en-US" sz="2400" dirty="0"/>
          </a:p>
        </p:txBody>
      </p:sp>
    </p:spTree>
    <p:extLst>
      <p:ext uri="{BB962C8B-B14F-4D97-AF65-F5344CB8AC3E}">
        <p14:creationId xmlns:p14="http://schemas.microsoft.com/office/powerpoint/2010/main" val="1059224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31"/>
                                        </p:tgtEl>
                                        <p:attrNameLst>
                                          <p:attrName>style.visibility</p:attrName>
                                        </p:attrNameLst>
                                      </p:cBhvr>
                                      <p:to>
                                        <p:strVal val="visible"/>
                                      </p:to>
                                    </p:set>
                                    <p:animEffect transition="in" filter="wipe(down)">
                                      <p:cBhvr>
                                        <p:cTn id="7" dur="2000"/>
                                        <p:tgtEl>
                                          <p:spTgt spid="10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par>
                          <p:cTn id="18" fill="hold">
                            <p:stCondLst>
                              <p:cond delay="500"/>
                            </p:stCondLst>
                            <p:childTnLst>
                              <p:par>
                                <p:cTn id="19" presetID="3" presetClass="entr" presetSubtype="1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blinds(horizontal)">
                                      <p:cBhvr>
                                        <p:cTn id="21" dur="500"/>
                                        <p:tgtEl>
                                          <p:spTgt spid="14"/>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 grpId="0" animBg="1"/>
      <p:bldP spid="10" grpId="0" animBg="1"/>
      <p:bldP spid="13" grpId="0" animBg="1"/>
      <p:bldP spid="14" grpId="0"/>
      <p:bldP spid="3"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Horizontal Scaling (“Scaling Out”)</a:t>
            </a:r>
            <a:endParaRPr lang="en-US" dirty="0"/>
          </a:p>
        </p:txBody>
      </p:sp>
      <p:sp>
        <p:nvSpPr>
          <p:cNvPr id="1032" name="server"/>
          <p:cNvSpPr>
            <a:spLocks noEditPoints="1" noChangeArrowheads="1"/>
          </p:cNvSpPr>
          <p:nvPr/>
        </p:nvSpPr>
        <p:spPr bwMode="auto">
          <a:xfrm>
            <a:off x="51896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server"/>
          <p:cNvSpPr>
            <a:spLocks noEditPoints="1" noChangeArrowheads="1"/>
          </p:cNvSpPr>
          <p:nvPr/>
        </p:nvSpPr>
        <p:spPr bwMode="auto">
          <a:xfrm>
            <a:off x="279147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Plus 9"/>
          <p:cNvSpPr/>
          <p:nvPr/>
        </p:nvSpPr>
        <p:spPr>
          <a:xfrm>
            <a:off x="2057210" y="187499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erver"/>
          <p:cNvSpPr>
            <a:spLocks noEditPoints="1" noChangeArrowheads="1"/>
          </p:cNvSpPr>
          <p:nvPr/>
        </p:nvSpPr>
        <p:spPr bwMode="auto">
          <a:xfrm>
            <a:off x="5024991" y="143942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Plus 15"/>
          <p:cNvSpPr/>
          <p:nvPr/>
        </p:nvSpPr>
        <p:spPr>
          <a:xfrm>
            <a:off x="4290722" y="187584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server"/>
          <p:cNvSpPr>
            <a:spLocks noEditPoints="1" noChangeArrowheads="1"/>
          </p:cNvSpPr>
          <p:nvPr/>
        </p:nvSpPr>
        <p:spPr bwMode="auto">
          <a:xfrm>
            <a:off x="1153701" y="235170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Plus 19"/>
          <p:cNvSpPr/>
          <p:nvPr/>
        </p:nvSpPr>
        <p:spPr>
          <a:xfrm>
            <a:off x="419432" y="278811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server"/>
          <p:cNvSpPr>
            <a:spLocks noEditPoints="1" noChangeArrowheads="1"/>
          </p:cNvSpPr>
          <p:nvPr/>
        </p:nvSpPr>
        <p:spPr bwMode="auto">
          <a:xfrm>
            <a:off x="3387213" y="235254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2" name="Plus 21"/>
          <p:cNvSpPr/>
          <p:nvPr/>
        </p:nvSpPr>
        <p:spPr>
          <a:xfrm>
            <a:off x="2652944" y="278896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server"/>
          <p:cNvSpPr>
            <a:spLocks noEditPoints="1" noChangeArrowheads="1"/>
          </p:cNvSpPr>
          <p:nvPr/>
        </p:nvSpPr>
        <p:spPr bwMode="auto">
          <a:xfrm>
            <a:off x="5626530" y="235254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Plus 23"/>
          <p:cNvSpPr/>
          <p:nvPr/>
        </p:nvSpPr>
        <p:spPr>
          <a:xfrm>
            <a:off x="4892261" y="278896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server"/>
          <p:cNvSpPr>
            <a:spLocks noEditPoints="1" noChangeArrowheads="1"/>
          </p:cNvSpPr>
          <p:nvPr/>
        </p:nvSpPr>
        <p:spPr bwMode="auto">
          <a:xfrm>
            <a:off x="1762691" y="326518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Plus 25"/>
          <p:cNvSpPr/>
          <p:nvPr/>
        </p:nvSpPr>
        <p:spPr>
          <a:xfrm>
            <a:off x="1028422" y="370159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server"/>
          <p:cNvSpPr>
            <a:spLocks noEditPoints="1" noChangeArrowheads="1"/>
          </p:cNvSpPr>
          <p:nvPr/>
        </p:nvSpPr>
        <p:spPr bwMode="auto">
          <a:xfrm>
            <a:off x="3996203" y="326603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Plus 27"/>
          <p:cNvSpPr/>
          <p:nvPr/>
        </p:nvSpPr>
        <p:spPr>
          <a:xfrm>
            <a:off x="3261934" y="370244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server"/>
          <p:cNvSpPr>
            <a:spLocks noEditPoints="1" noChangeArrowheads="1"/>
          </p:cNvSpPr>
          <p:nvPr/>
        </p:nvSpPr>
        <p:spPr bwMode="auto">
          <a:xfrm>
            <a:off x="6235520" y="326603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Plus 29"/>
          <p:cNvSpPr/>
          <p:nvPr/>
        </p:nvSpPr>
        <p:spPr>
          <a:xfrm>
            <a:off x="5501251" y="370244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server"/>
          <p:cNvSpPr>
            <a:spLocks noEditPoints="1" noChangeArrowheads="1"/>
          </p:cNvSpPr>
          <p:nvPr/>
        </p:nvSpPr>
        <p:spPr bwMode="auto">
          <a:xfrm>
            <a:off x="2371681" y="4178186"/>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Plus 31"/>
          <p:cNvSpPr/>
          <p:nvPr/>
        </p:nvSpPr>
        <p:spPr>
          <a:xfrm>
            <a:off x="1637412" y="4614599"/>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server"/>
          <p:cNvSpPr>
            <a:spLocks noEditPoints="1" noChangeArrowheads="1"/>
          </p:cNvSpPr>
          <p:nvPr/>
        </p:nvSpPr>
        <p:spPr bwMode="auto">
          <a:xfrm>
            <a:off x="4605193" y="417903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Plus 33"/>
          <p:cNvSpPr/>
          <p:nvPr/>
        </p:nvSpPr>
        <p:spPr>
          <a:xfrm>
            <a:off x="3870924" y="461544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server"/>
          <p:cNvSpPr>
            <a:spLocks noEditPoints="1" noChangeArrowheads="1"/>
          </p:cNvSpPr>
          <p:nvPr/>
        </p:nvSpPr>
        <p:spPr bwMode="auto">
          <a:xfrm>
            <a:off x="6844510" y="417903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Plus 35"/>
          <p:cNvSpPr/>
          <p:nvPr/>
        </p:nvSpPr>
        <p:spPr>
          <a:xfrm>
            <a:off x="6110241" y="461544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server"/>
          <p:cNvSpPr>
            <a:spLocks noEditPoints="1" noChangeArrowheads="1"/>
          </p:cNvSpPr>
          <p:nvPr/>
        </p:nvSpPr>
        <p:spPr bwMode="auto">
          <a:xfrm>
            <a:off x="2980671" y="5091671"/>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Plus 37"/>
          <p:cNvSpPr/>
          <p:nvPr/>
        </p:nvSpPr>
        <p:spPr>
          <a:xfrm>
            <a:off x="2246402" y="5528084"/>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server"/>
          <p:cNvSpPr>
            <a:spLocks noEditPoints="1" noChangeArrowheads="1"/>
          </p:cNvSpPr>
          <p:nvPr/>
        </p:nvSpPr>
        <p:spPr bwMode="auto">
          <a:xfrm>
            <a:off x="5214183" y="50925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Plus 39"/>
          <p:cNvSpPr/>
          <p:nvPr/>
        </p:nvSpPr>
        <p:spPr>
          <a:xfrm>
            <a:off x="4479914" y="552893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server"/>
          <p:cNvSpPr>
            <a:spLocks noEditPoints="1" noChangeArrowheads="1"/>
          </p:cNvSpPr>
          <p:nvPr/>
        </p:nvSpPr>
        <p:spPr bwMode="auto">
          <a:xfrm>
            <a:off x="7453500" y="50925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Plus 41"/>
          <p:cNvSpPr/>
          <p:nvPr/>
        </p:nvSpPr>
        <p:spPr>
          <a:xfrm>
            <a:off x="6719231" y="552893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6398970" y="1147415"/>
            <a:ext cx="2740455" cy="2677656"/>
          </a:xfrm>
          <a:prstGeom prst="rect">
            <a:avLst/>
          </a:prstGeom>
          <a:solidFill>
            <a:schemeClr val="bg2">
              <a:lumMod val="90000"/>
            </a:schemeClr>
          </a:solidFill>
        </p:spPr>
        <p:txBody>
          <a:bodyPr wrap="square" rtlCol="0">
            <a:spAutoFit/>
          </a:bodyPr>
          <a:lstStyle/>
          <a:p>
            <a:pPr algn="ctr"/>
            <a:r>
              <a:rPr lang="en-US" sz="2400" b="1" dirty="0"/>
              <a:t>A</a:t>
            </a:r>
            <a:r>
              <a:rPr lang="en-US" sz="2400" b="1" dirty="0" smtClean="0"/>
              <a:t>utonomous nodes </a:t>
            </a:r>
            <a:br>
              <a:rPr lang="en-US" sz="2400" b="1" dirty="0" smtClean="0"/>
            </a:br>
            <a:r>
              <a:rPr lang="en-US" sz="2400" dirty="0" smtClean="0"/>
              <a:t>for scalability</a:t>
            </a:r>
          </a:p>
          <a:p>
            <a:pPr algn="ctr"/>
            <a:r>
              <a:rPr lang="en-US" sz="2400" dirty="0"/>
              <a:t>(</a:t>
            </a:r>
            <a:r>
              <a:rPr lang="en-US" sz="2400" dirty="0" smtClean="0"/>
              <a:t>stateless web servers, shared nothing DBs, your custom code in QCW)</a:t>
            </a:r>
            <a:endParaRPr lang="en-US" sz="2400" dirty="0"/>
          </a:p>
        </p:txBody>
      </p:sp>
      <p:sp>
        <p:nvSpPr>
          <p:cNvPr id="43" name="TextBox 42"/>
          <p:cNvSpPr txBox="1"/>
          <p:nvPr/>
        </p:nvSpPr>
        <p:spPr>
          <a:xfrm>
            <a:off x="2643430" y="1599992"/>
            <a:ext cx="3935218" cy="3046988"/>
          </a:xfrm>
          <a:prstGeom prst="rect">
            <a:avLst/>
          </a:prstGeom>
          <a:solidFill>
            <a:srgbClr val="FFFF00"/>
          </a:solidFill>
        </p:spPr>
        <p:txBody>
          <a:bodyPr wrap="square" rtlCol="0">
            <a:spAutoFit/>
          </a:bodyPr>
          <a:lstStyle/>
          <a:p>
            <a:pPr algn="ctr"/>
            <a:r>
              <a:rPr lang="en-US" sz="2400" b="1" dirty="0" smtClean="0"/>
              <a:t>Autonomous nodes</a:t>
            </a:r>
          </a:p>
          <a:p>
            <a:pPr algn="ctr"/>
            <a:r>
              <a:rPr lang="en-US" sz="2400" dirty="0" smtClean="0"/>
              <a:t>*and*</a:t>
            </a:r>
          </a:p>
          <a:p>
            <a:pPr algn="ctr"/>
            <a:r>
              <a:rPr lang="en-US" sz="2400" b="1" dirty="0" smtClean="0"/>
              <a:t>Homogeneous nodes </a:t>
            </a:r>
            <a:br>
              <a:rPr lang="en-US" sz="2400" b="1" dirty="0" smtClean="0"/>
            </a:br>
            <a:r>
              <a:rPr lang="en-US" sz="2400" dirty="0" smtClean="0"/>
              <a:t>for operational simplicity</a:t>
            </a:r>
          </a:p>
          <a:p>
            <a:pPr algn="ctr"/>
            <a:r>
              <a:rPr lang="en-US" sz="2400" dirty="0" smtClean="0"/>
              <a:t>*and*</a:t>
            </a:r>
          </a:p>
          <a:p>
            <a:pPr algn="ctr"/>
            <a:r>
              <a:rPr lang="en-US" sz="2400" b="1" dirty="0" smtClean="0"/>
              <a:t>Anonymous nodes</a:t>
            </a:r>
          </a:p>
          <a:p>
            <a:pPr algn="ctr"/>
            <a:r>
              <a:rPr lang="en-US" sz="2400" dirty="0" smtClean="0"/>
              <a:t>don‘t get emotionally involved!</a:t>
            </a:r>
          </a:p>
        </p:txBody>
      </p:sp>
      <p:sp>
        <p:nvSpPr>
          <p:cNvPr id="44" name="TextBox 43"/>
          <p:cNvSpPr txBox="1"/>
          <p:nvPr/>
        </p:nvSpPr>
        <p:spPr>
          <a:xfrm>
            <a:off x="419432" y="5027675"/>
            <a:ext cx="8415498" cy="1569660"/>
          </a:xfrm>
          <a:prstGeom prst="rect">
            <a:avLst/>
          </a:prstGeom>
          <a:solidFill>
            <a:srgbClr val="00B050"/>
          </a:solidFill>
        </p:spPr>
        <p:txBody>
          <a:bodyPr wrap="square" rtlCol="0">
            <a:spAutoFit/>
          </a:bodyPr>
          <a:lstStyle/>
          <a:p>
            <a:pPr algn="ctr"/>
            <a:r>
              <a:rPr lang="en-US" sz="3200" b="1" dirty="0" smtClean="0"/>
              <a:t>This is how a [public] CLOUD PLATFORM works </a:t>
            </a:r>
          </a:p>
          <a:p>
            <a:pPr algn="ctr"/>
            <a:r>
              <a:rPr lang="en-US" sz="3200" b="1" dirty="0" smtClean="0"/>
              <a:t>*and*</a:t>
            </a:r>
          </a:p>
          <a:p>
            <a:pPr algn="ctr"/>
            <a:r>
              <a:rPr lang="en-US" sz="3200" b="1" dirty="0" smtClean="0"/>
              <a:t>This is how YOUR </a:t>
            </a:r>
            <a:r>
              <a:rPr lang="en-US" sz="3200" b="1" i="1" dirty="0" smtClean="0"/>
              <a:t>CLOUD-NATIVE</a:t>
            </a:r>
            <a:r>
              <a:rPr lang="en-US" sz="3200" b="1" dirty="0" smtClean="0"/>
              <a:t> app works</a:t>
            </a:r>
          </a:p>
        </p:txBody>
      </p:sp>
    </p:spTree>
    <p:extLst>
      <p:ext uri="{BB962C8B-B14F-4D97-AF65-F5344CB8AC3E}">
        <p14:creationId xmlns:p14="http://schemas.microsoft.com/office/powerpoint/2010/main" val="292521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childTnLst>
                          </p:cTn>
                        </p:par>
                        <p:par>
                          <p:cTn id="61" fill="hold">
                            <p:stCondLst>
                              <p:cond delay="0"/>
                            </p:stCondLst>
                            <p:childTnLst>
                              <p:par>
                                <p:cTn id="62" presetID="1" presetClass="entr" presetSubtype="0" fill="hold" grpId="0" nodeType="afterEffect">
                                  <p:stCondLst>
                                    <p:cond delay="0"/>
                                  </p:stCondLst>
                                  <p:childTnLst>
                                    <p:set>
                                      <p:cBhvr>
                                        <p:cTn id="63" dur="1" fill="hold">
                                          <p:stCondLst>
                                            <p:cond delay="0"/>
                                          </p:stCondLst>
                                        </p:cTn>
                                        <p:tgtEl>
                                          <p:spTgt spid="38"/>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40"/>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39"/>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42"/>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41"/>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3"/>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43"/>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5" grpId="0" animBg="1"/>
      <p:bldP spid="1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3" grpId="0" animBg="1"/>
      <p:bldP spid="43" grpId="0" animBg="1"/>
      <p:bldP spid="4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727412" y="5255970"/>
            <a:ext cx="3535188" cy="954107"/>
          </a:xfrm>
          <a:prstGeom prst="rect">
            <a:avLst/>
          </a:prstGeom>
          <a:noFill/>
        </p:spPr>
        <p:txBody>
          <a:bodyPr wrap="square" rtlCol="0">
            <a:spAutoFit/>
          </a:bodyPr>
          <a:lstStyle/>
          <a:p>
            <a:pPr algn="ctr"/>
            <a:r>
              <a:rPr lang="en-US" sz="2800" b="1" dirty="0" smtClean="0"/>
              <a:t>Load Balancer</a:t>
            </a:r>
          </a:p>
          <a:p>
            <a:pPr algn="ctr"/>
            <a:r>
              <a:rPr lang="en-US" sz="2800" b="1" dirty="0" smtClean="0"/>
              <a:t>(Cloud </a:t>
            </a:r>
            <a:r>
              <a:rPr lang="en-US" sz="2800" b="1" dirty="0"/>
              <a:t>Service)</a:t>
            </a:r>
          </a:p>
        </p:txBody>
      </p:sp>
      <p:sp>
        <p:nvSpPr>
          <p:cNvPr id="1032" name="server"/>
          <p:cNvSpPr>
            <a:spLocks noEditPoints="1" noChangeArrowheads="1"/>
          </p:cNvSpPr>
          <p:nvPr/>
        </p:nvSpPr>
        <p:spPr bwMode="auto">
          <a:xfrm>
            <a:off x="51896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server"/>
          <p:cNvSpPr>
            <a:spLocks noEditPoints="1" noChangeArrowheads="1"/>
          </p:cNvSpPr>
          <p:nvPr/>
        </p:nvSpPr>
        <p:spPr bwMode="auto">
          <a:xfrm>
            <a:off x="279147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server"/>
          <p:cNvSpPr>
            <a:spLocks noEditPoints="1" noChangeArrowheads="1"/>
          </p:cNvSpPr>
          <p:nvPr/>
        </p:nvSpPr>
        <p:spPr bwMode="auto">
          <a:xfrm>
            <a:off x="5024991" y="143942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 name="TextBox 2"/>
          <p:cNvSpPr txBox="1"/>
          <p:nvPr/>
        </p:nvSpPr>
        <p:spPr>
          <a:xfrm>
            <a:off x="6398970" y="1602030"/>
            <a:ext cx="2740455" cy="1569660"/>
          </a:xfrm>
          <a:prstGeom prst="rect">
            <a:avLst/>
          </a:prstGeom>
          <a:noFill/>
        </p:spPr>
        <p:txBody>
          <a:bodyPr wrap="square" rtlCol="0">
            <a:spAutoFit/>
          </a:bodyPr>
          <a:lstStyle/>
          <a:p>
            <a:pPr algn="ctr"/>
            <a:r>
              <a:rPr lang="en-US" sz="3200" b="1" dirty="0" smtClean="0"/>
              <a:t>Managed VMs</a:t>
            </a:r>
            <a:br>
              <a:rPr lang="en-US" sz="3200" b="1" dirty="0" smtClean="0"/>
            </a:br>
            <a:r>
              <a:rPr lang="en-US" sz="3200" b="1" dirty="0" smtClean="0"/>
              <a:t>(Cloud Service</a:t>
            </a:r>
            <a:r>
              <a:rPr lang="en-US" sz="3200" b="1" dirty="0"/>
              <a:t>)</a:t>
            </a:r>
            <a:br>
              <a:rPr lang="en-US" sz="3200" b="1" dirty="0"/>
            </a:br>
            <a:r>
              <a:rPr lang="en-US" sz="3200" b="1" dirty="0" smtClean="0"/>
              <a:t>“Web Role”</a:t>
            </a:r>
            <a:endParaRPr lang="en-US" sz="3200" dirty="0"/>
          </a:p>
        </p:txBody>
      </p:sp>
      <p:sp>
        <p:nvSpPr>
          <p:cNvPr id="4" name="Left-Right-Up Arrow 3"/>
          <p:cNvSpPr/>
          <p:nvPr/>
        </p:nvSpPr>
        <p:spPr>
          <a:xfrm>
            <a:off x="2125322" y="4342485"/>
            <a:ext cx="2694006" cy="913485"/>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 Arrow 7"/>
          <p:cNvSpPr/>
          <p:nvPr/>
        </p:nvSpPr>
        <p:spPr>
          <a:xfrm rot="18701419">
            <a:off x="2523073" y="3230212"/>
            <a:ext cx="291624" cy="12179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Up Arrow 42"/>
          <p:cNvSpPr/>
          <p:nvPr/>
        </p:nvSpPr>
        <p:spPr>
          <a:xfrm>
            <a:off x="3343833" y="2903135"/>
            <a:ext cx="291624" cy="12179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Up Arrow 43"/>
          <p:cNvSpPr/>
          <p:nvPr/>
        </p:nvSpPr>
        <p:spPr>
          <a:xfrm rot="3078628">
            <a:off x="4159228" y="3263065"/>
            <a:ext cx="291624" cy="12179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57200" y="195808"/>
            <a:ext cx="8229600" cy="1143000"/>
          </a:xfrm>
        </p:spPr>
        <p:txBody>
          <a:bodyPr>
            <a:normAutofit fontScale="90000"/>
          </a:bodyPr>
          <a:lstStyle/>
          <a:p>
            <a:r>
              <a:rPr lang="en-US" dirty="0"/>
              <a:t>Example: Web Tier </a:t>
            </a:r>
            <a:r>
              <a:rPr lang="en-US" dirty="0" smtClean="0"/>
              <a:t>www.pageofphotos.com</a:t>
            </a:r>
            <a:endParaRPr lang="en-US" dirty="0"/>
          </a:p>
        </p:txBody>
      </p:sp>
      <p:pic>
        <p:nvPicPr>
          <p:cNvPr id="12" name="Picture 2" descr="http://upload.wikimedia.org/wikipedia/commons/a/ac/Iceber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9607" y="3319512"/>
            <a:ext cx="2454393" cy="3570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0219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500" fill="hold"/>
                                        <p:tgtEl>
                                          <p:spTgt spid="43"/>
                                        </p:tgtEl>
                                        <p:attrNameLst>
                                          <p:attrName>ppt_w</p:attrName>
                                        </p:attrNameLst>
                                      </p:cBhvr>
                                      <p:tavLst>
                                        <p:tav tm="0">
                                          <p:val>
                                            <p:fltVal val="0"/>
                                          </p:val>
                                        </p:tav>
                                        <p:tav tm="100000">
                                          <p:val>
                                            <p:strVal val="#ppt_w"/>
                                          </p:val>
                                        </p:tav>
                                      </p:tavLst>
                                    </p:anim>
                                    <p:anim calcmode="lin" valueType="num">
                                      <p:cBhvr>
                                        <p:cTn id="23" dur="500" fill="hold"/>
                                        <p:tgtEl>
                                          <p:spTgt spid="43"/>
                                        </p:tgtEl>
                                        <p:attrNameLst>
                                          <p:attrName>ppt_h</p:attrName>
                                        </p:attrNameLst>
                                      </p:cBhvr>
                                      <p:tavLst>
                                        <p:tav tm="0">
                                          <p:val>
                                            <p:fltVal val="0"/>
                                          </p:val>
                                        </p:tav>
                                        <p:tav tm="100000">
                                          <p:val>
                                            <p:strVal val="#ppt_h"/>
                                          </p:val>
                                        </p:tav>
                                      </p:tavLst>
                                    </p:anim>
                                    <p:animEffect transition="in" filter="fade">
                                      <p:cBhvr>
                                        <p:cTn id="24" dur="500"/>
                                        <p:tgtEl>
                                          <p:spTgt spid="43"/>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5" grpId="0" animBg="1"/>
      <p:bldP spid="4" grpId="0" animBg="1"/>
      <p:bldP spid="8" grpId="0" animBg="1"/>
      <p:bldP spid="43" grpId="0" animBg="1"/>
      <p:bldP spid="4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rver"/>
          <p:cNvSpPr>
            <a:spLocks noEditPoints="1" noChangeArrowheads="1"/>
          </p:cNvSpPr>
          <p:nvPr/>
        </p:nvSpPr>
        <p:spPr bwMode="auto">
          <a:xfrm>
            <a:off x="88346" y="2048419"/>
            <a:ext cx="772440" cy="77244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 name="Left-Right-Up Arrow 3"/>
          <p:cNvSpPr/>
          <p:nvPr/>
        </p:nvSpPr>
        <p:spPr>
          <a:xfrm>
            <a:off x="597763" y="3429000"/>
            <a:ext cx="1796004" cy="608990"/>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 Arrow 7"/>
          <p:cNvSpPr/>
          <p:nvPr/>
        </p:nvSpPr>
        <p:spPr>
          <a:xfrm rot="18701419">
            <a:off x="827452" y="2840782"/>
            <a:ext cx="175567" cy="73326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Up Arrow 42"/>
          <p:cNvSpPr/>
          <p:nvPr/>
        </p:nvSpPr>
        <p:spPr>
          <a:xfrm>
            <a:off x="1389386" y="2409691"/>
            <a:ext cx="198815" cy="83036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Up Arrow 43"/>
          <p:cNvSpPr/>
          <p:nvPr/>
        </p:nvSpPr>
        <p:spPr>
          <a:xfrm rot="3078628">
            <a:off x="1977093" y="2866698"/>
            <a:ext cx="180331" cy="75316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049525" y="1397072"/>
            <a:ext cx="6089900" cy="4893647"/>
          </a:xfrm>
          <a:prstGeom prst="rect">
            <a:avLst/>
          </a:prstGeom>
          <a:noFill/>
        </p:spPr>
        <p:txBody>
          <a:bodyPr wrap="square" rtlCol="0">
            <a:spAutoFit/>
          </a:bodyPr>
          <a:lstStyle/>
          <a:p>
            <a:pPr marL="514350" indent="-514350">
              <a:buFont typeface="+mj-lt"/>
              <a:buAutoNum type="arabicPeriod"/>
            </a:pPr>
            <a:r>
              <a:rPr lang="en-US" sz="3600" b="1" dirty="0" smtClean="0"/>
              <a:t>Auto-Scale </a:t>
            </a:r>
          </a:p>
          <a:p>
            <a:pPr marL="971550" lvl="1" indent="-514350">
              <a:buFont typeface="Arial" pitchFamily="34" charset="0"/>
              <a:buChar char="•"/>
            </a:pPr>
            <a:r>
              <a:rPr lang="en-US" sz="3200" dirty="0" smtClean="0"/>
              <a:t>Bidirectional</a:t>
            </a:r>
          </a:p>
          <a:p>
            <a:pPr marL="514350" indent="-514350">
              <a:buFont typeface="+mj-lt"/>
              <a:buAutoNum type="arabicPeriod"/>
            </a:pPr>
            <a:r>
              <a:rPr lang="en-US" sz="3600" b="1" dirty="0" smtClean="0"/>
              <a:t>Nodes can fail</a:t>
            </a:r>
          </a:p>
          <a:p>
            <a:pPr marL="514350" indent="-514350">
              <a:buFont typeface="Arial" pitchFamily="34" charset="0"/>
              <a:buChar char="•"/>
            </a:pPr>
            <a:r>
              <a:rPr lang="en-US" sz="3200" dirty="0" smtClean="0"/>
              <a:t>Releasing VM resources (e.g., via Auto-Scale) is one cause</a:t>
            </a:r>
          </a:p>
          <a:p>
            <a:pPr marL="514350" indent="-514350">
              <a:buFont typeface="Arial" pitchFamily="34" charset="0"/>
              <a:buChar char="•"/>
            </a:pPr>
            <a:r>
              <a:rPr lang="en-US" sz="3200" dirty="0" smtClean="0"/>
              <a:t>Handle shutdown signals</a:t>
            </a:r>
          </a:p>
          <a:p>
            <a:pPr marL="514350" indent="-514350">
              <a:buFont typeface="Arial" pitchFamily="34" charset="0"/>
              <a:buChar char="•"/>
            </a:pPr>
            <a:r>
              <a:rPr lang="en-US" sz="3200" dirty="0" smtClean="0"/>
              <a:t>Externalize session state</a:t>
            </a:r>
          </a:p>
          <a:p>
            <a:pPr marL="971550" lvl="1" indent="-514350">
              <a:buFont typeface="Arial" pitchFamily="34" charset="0"/>
              <a:buChar char="•"/>
            </a:pPr>
            <a:r>
              <a:rPr lang="en-US" sz="2400" dirty="0" smtClean="0"/>
              <a:t>e.g., see ASP.NET Session State Providers for Azure Tables, Azure Cache</a:t>
            </a:r>
          </a:p>
          <a:p>
            <a:pPr marL="514350" indent="-514350">
              <a:buFont typeface="Arial" pitchFamily="34" charset="0"/>
              <a:buChar char="•"/>
            </a:pPr>
            <a:r>
              <a:rPr lang="en-US" sz="3200" dirty="0" smtClean="0"/>
              <a:t>N+1 rule as UX optimization</a:t>
            </a:r>
            <a:endParaRPr lang="en-US" sz="3200" dirty="0"/>
          </a:p>
        </p:txBody>
      </p:sp>
      <p:sp>
        <p:nvSpPr>
          <p:cNvPr id="13" name="server"/>
          <p:cNvSpPr>
            <a:spLocks noEditPoints="1" noChangeArrowheads="1"/>
          </p:cNvSpPr>
          <p:nvPr/>
        </p:nvSpPr>
        <p:spPr bwMode="auto">
          <a:xfrm>
            <a:off x="1080167" y="1523200"/>
            <a:ext cx="772440" cy="77244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server"/>
          <p:cNvSpPr>
            <a:spLocks noEditPoints="1" noChangeArrowheads="1"/>
          </p:cNvSpPr>
          <p:nvPr/>
        </p:nvSpPr>
        <p:spPr bwMode="auto">
          <a:xfrm>
            <a:off x="2072708" y="2125573"/>
            <a:ext cx="772440" cy="77244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 name="Title 4"/>
          <p:cNvSpPr>
            <a:spLocks noGrp="1"/>
          </p:cNvSpPr>
          <p:nvPr>
            <p:ph type="title"/>
          </p:nvPr>
        </p:nvSpPr>
        <p:spPr>
          <a:xfrm>
            <a:off x="441434" y="384050"/>
            <a:ext cx="8229600" cy="1143000"/>
          </a:xfrm>
        </p:spPr>
        <p:txBody>
          <a:bodyPr>
            <a:normAutofit/>
          </a:bodyPr>
          <a:lstStyle/>
          <a:p>
            <a:r>
              <a:rPr lang="en-US" dirty="0"/>
              <a:t>Horizontal Scaling </a:t>
            </a:r>
            <a:r>
              <a:rPr lang="en-US" dirty="0" smtClean="0"/>
              <a:t>Considerations</a:t>
            </a:r>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9753" y="1289609"/>
            <a:ext cx="2709672" cy="1834896"/>
          </a:xfrm>
          <a:prstGeom prst="rect">
            <a:avLst/>
          </a:prstGeom>
        </p:spPr>
      </p:pic>
    </p:spTree>
    <p:extLst>
      <p:ext uri="{BB962C8B-B14F-4D97-AF65-F5344CB8AC3E}">
        <p14:creationId xmlns:p14="http://schemas.microsoft.com/office/powerpoint/2010/main" val="35300931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5030" y="274638"/>
            <a:ext cx="5941769" cy="6199312"/>
          </a:xfrm>
        </p:spPr>
        <p:txBody>
          <a:bodyPr>
            <a:normAutofit/>
          </a:bodyPr>
          <a:lstStyle/>
          <a:p>
            <a:r>
              <a:rPr lang="en-US" dirty="0" smtClean="0"/>
              <a:t>How many users does your </a:t>
            </a:r>
            <a:r>
              <a:rPr lang="en-US" i="1" dirty="0" smtClean="0"/>
              <a:t>cloud-native</a:t>
            </a:r>
            <a:r>
              <a:rPr lang="en-US" dirty="0" smtClean="0"/>
              <a:t> application need before it needs to be able to horizontally scale?</a:t>
            </a:r>
            <a:endParaRPr lang="en-US" dirty="0"/>
          </a:p>
        </p:txBody>
      </p:sp>
      <p:sp>
        <p:nvSpPr>
          <p:cNvPr id="5" name="TextBox 4"/>
          <p:cNvSpPr txBox="1"/>
          <p:nvPr/>
        </p:nvSpPr>
        <p:spPr>
          <a:xfrm>
            <a:off x="4575" y="-434839"/>
            <a:ext cx="3044950" cy="7725192"/>
          </a:xfrm>
          <a:prstGeom prst="rect">
            <a:avLst/>
          </a:prstGeom>
          <a:noFill/>
        </p:spPr>
        <p:txBody>
          <a:bodyPr wrap="square" rtlCol="0">
            <a:spAutoFit/>
          </a:bodyPr>
          <a:lstStyle/>
          <a:p>
            <a:r>
              <a:rPr lang="en-US" sz="49600" dirty="0">
                <a:solidFill>
                  <a:srgbClr val="00B050"/>
                </a:solidFill>
              </a:rPr>
              <a:t>?</a:t>
            </a:r>
            <a:endParaRPr lang="en-US" dirty="0"/>
          </a:p>
        </p:txBody>
      </p:sp>
    </p:spTree>
    <p:extLst>
      <p:ext uri="{BB962C8B-B14F-4D97-AF65-F5344CB8AC3E}">
        <p14:creationId xmlns:p14="http://schemas.microsoft.com/office/powerpoint/2010/main" val="39349591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Queue-Centric Workflow Pattern</a:t>
            </a:r>
            <a:endParaRPr lang="en-US" dirty="0"/>
          </a:p>
        </p:txBody>
      </p:sp>
      <p:sp>
        <p:nvSpPr>
          <p:cNvPr id="3" name="Title 1"/>
          <p:cNvSpPr txBox="1">
            <a:spLocks/>
          </p:cNvSpPr>
          <p:nvPr/>
        </p:nvSpPr>
        <p:spPr>
          <a:xfrm>
            <a:off x="435198" y="4342484"/>
            <a:ext cx="8229600" cy="213146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t>(</a:t>
            </a:r>
            <a:r>
              <a:rPr lang="en-US" sz="3200" b="1" dirty="0" smtClean="0"/>
              <a:t>QCW</a:t>
            </a:r>
            <a:r>
              <a:rPr lang="en-US" sz="3200" dirty="0" smtClean="0"/>
              <a:t> for short)</a:t>
            </a:r>
            <a:endParaRPr lang="en-US" sz="3200" dirty="0"/>
          </a:p>
        </p:txBody>
      </p:sp>
      <p:sp>
        <p:nvSpPr>
          <p:cNvPr id="4"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effectLst>
                  <a:outerShdw blurRad="38100" dist="38100" dir="2700000" algn="tl">
                    <a:srgbClr val="000000">
                      <a:alpha val="43137"/>
                    </a:srgbClr>
                  </a:outerShdw>
                </a:effectLst>
              </a:rPr>
              <a:t>p</a:t>
            </a:r>
            <a:r>
              <a:rPr lang="en-US" sz="2800" dirty="0" smtClean="0">
                <a:effectLst>
                  <a:outerShdw blurRad="38100" dist="38100" dir="2700000" algn="tl">
                    <a:srgbClr val="000000">
                      <a:alpha val="43137"/>
                    </a:srgbClr>
                  </a:outerShdw>
                </a:effectLst>
              </a:rPr>
              <a:t>attern 2 of 5</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981344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Extend </a:t>
            </a:r>
            <a:r>
              <a:rPr lang="en-US" b="1" dirty="0"/>
              <a:t>www.pageofphotos.com</a:t>
            </a:r>
            <a:r>
              <a:rPr lang="en-US" dirty="0"/>
              <a:t> </a:t>
            </a:r>
            <a:r>
              <a:rPr lang="en-US" dirty="0" smtClean="0"/>
              <a:t/>
            </a:r>
            <a:br>
              <a:rPr lang="en-US" dirty="0" smtClean="0"/>
            </a:br>
            <a:r>
              <a:rPr lang="en-US" dirty="0" smtClean="0"/>
              <a:t>into a new </a:t>
            </a:r>
            <a:r>
              <a:rPr lang="en-US" b="1" dirty="0" smtClean="0"/>
              <a:t>Service Tier</a:t>
            </a:r>
            <a:endParaRPr lang="en-US" b="1" dirty="0"/>
          </a:p>
        </p:txBody>
      </p:sp>
      <p:sp>
        <p:nvSpPr>
          <p:cNvPr id="3" name="Content Placeholder 2"/>
          <p:cNvSpPr>
            <a:spLocks noGrp="1"/>
          </p:cNvSpPr>
          <p:nvPr>
            <p:ph idx="1"/>
          </p:nvPr>
        </p:nvSpPr>
        <p:spPr>
          <a:xfrm>
            <a:off x="457200" y="1906525"/>
            <a:ext cx="8229600" cy="4219644"/>
          </a:xfrm>
        </p:spPr>
        <p:txBody>
          <a:bodyPr>
            <a:normAutofit/>
          </a:bodyPr>
          <a:lstStyle/>
          <a:p>
            <a:pPr marL="0" indent="0">
              <a:buNone/>
            </a:pPr>
            <a:r>
              <a:rPr lang="en-US" dirty="0" smtClean="0"/>
              <a:t>QCW enables applications where the UI and back-end services are </a:t>
            </a:r>
            <a:r>
              <a:rPr lang="en-US" b="1" dirty="0" smtClean="0"/>
              <a:t>Loosely Coupled</a:t>
            </a:r>
          </a:p>
          <a:p>
            <a:endParaRPr lang="en-US" b="1" dirty="0" smtClean="0"/>
          </a:p>
          <a:p>
            <a:pPr marL="0" indent="0">
              <a:buNone/>
            </a:pPr>
            <a:r>
              <a:rPr lang="en-US" dirty="0" smtClean="0"/>
              <a:t>[ Similar to CQRS Pattern ]</a:t>
            </a:r>
          </a:p>
        </p:txBody>
      </p:sp>
    </p:spTree>
    <p:extLst>
      <p:ext uri="{BB962C8B-B14F-4D97-AF65-F5344CB8AC3E}">
        <p14:creationId xmlns:p14="http://schemas.microsoft.com/office/powerpoint/2010/main" val="167692017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rver"/>
          <p:cNvSpPr>
            <a:spLocks noEditPoints="1" noChangeArrowheads="1"/>
          </p:cNvSpPr>
          <p:nvPr/>
        </p:nvSpPr>
        <p:spPr bwMode="auto">
          <a:xfrm>
            <a:off x="2389735" y="162795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dirty="0" smtClean="0"/>
              <a:t>   Web Tier</a:t>
            </a:r>
          </a:p>
        </p:txBody>
      </p:sp>
      <p:sp>
        <p:nvSpPr>
          <p:cNvPr id="14" name="server"/>
          <p:cNvSpPr>
            <a:spLocks noEditPoints="1" noChangeArrowheads="1"/>
          </p:cNvSpPr>
          <p:nvPr/>
        </p:nvSpPr>
        <p:spPr bwMode="auto">
          <a:xfrm>
            <a:off x="2530780" y="19443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dirty="0" smtClean="0"/>
              <a:t>   Web Tier</a:t>
            </a:r>
          </a:p>
        </p:txBody>
      </p:sp>
      <p:sp>
        <p:nvSpPr>
          <p:cNvPr id="2" name="Title 1"/>
          <p:cNvSpPr>
            <a:spLocks noGrp="1"/>
          </p:cNvSpPr>
          <p:nvPr>
            <p:ph type="title"/>
          </p:nvPr>
        </p:nvSpPr>
        <p:spPr/>
        <p:txBody>
          <a:bodyPr/>
          <a:lstStyle/>
          <a:p>
            <a:r>
              <a:rPr lang="en-US" dirty="0" smtClean="0"/>
              <a:t>pageofphotos.com</a:t>
            </a:r>
            <a:endParaRPr lang="en-US" b="1" dirty="0"/>
          </a:p>
        </p:txBody>
      </p:sp>
      <p:sp>
        <p:nvSpPr>
          <p:cNvPr id="4" name="Content Placeholder 3"/>
          <p:cNvSpPr>
            <a:spLocks noGrp="1"/>
          </p:cNvSpPr>
          <p:nvPr>
            <p:ph sz="half" idx="2"/>
          </p:nvPr>
        </p:nvSpPr>
        <p:spPr>
          <a:xfrm>
            <a:off x="0" y="3733495"/>
            <a:ext cx="8871381" cy="3124505"/>
          </a:xfrm>
        </p:spPr>
        <p:txBody>
          <a:bodyPr numCol="1">
            <a:normAutofit/>
          </a:bodyPr>
          <a:lstStyle/>
          <a:p>
            <a:pPr marL="400050" lvl="1" indent="0" algn="ctr">
              <a:buNone/>
            </a:pPr>
            <a:r>
              <a:rPr lang="en-US" sz="3900" b="1" dirty="0" smtClean="0"/>
              <a:t>Add service tier (</a:t>
            </a:r>
            <a:r>
              <a:rPr lang="en-US" sz="3900" b="1" dirty="0" err="1" smtClean="0"/>
              <a:t>async</a:t>
            </a:r>
            <a:r>
              <a:rPr lang="en-US" sz="3900" b="1" dirty="0" smtClean="0"/>
              <a:t>)</a:t>
            </a:r>
          </a:p>
          <a:p>
            <a:pPr marL="400050" lvl="1" indent="0" algn="ctr">
              <a:buNone/>
            </a:pPr>
            <a:r>
              <a:rPr lang="en-US" sz="3200" dirty="0" smtClean="0"/>
              <a:t>Leave Web Tier to do what it’s good at</a:t>
            </a:r>
          </a:p>
          <a:p>
            <a:pPr marL="400050" lvl="1" indent="0">
              <a:buNone/>
            </a:pPr>
            <a:endParaRPr lang="en-US" sz="3900" dirty="0"/>
          </a:p>
        </p:txBody>
      </p:sp>
      <p:sp>
        <p:nvSpPr>
          <p:cNvPr id="6" name="Flowchart: Magnetic Disk 5"/>
          <p:cNvSpPr/>
          <p:nvPr/>
        </p:nvSpPr>
        <p:spPr>
          <a:xfrm>
            <a:off x="7477555" y="1659700"/>
            <a:ext cx="1217980" cy="138143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Database</a:t>
            </a:r>
            <a:endParaRPr lang="en-US" dirty="0"/>
          </a:p>
        </p:txBody>
      </p:sp>
      <p:pic>
        <p:nvPicPr>
          <p:cNvPr id="1027" name="Picture 3" descr="E:\Program Files (x86)\Microsoft Office\MEDIA\CAGCAT10\j0195384.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070" y="1779435"/>
            <a:ext cx="1118231" cy="1141960"/>
          </a:xfrm>
          <a:prstGeom prst="rect">
            <a:avLst/>
          </a:prstGeom>
          <a:noFill/>
          <a:scene3d>
            <a:camera prst="orthographicFront">
              <a:rot lat="0" lon="10799999" rev="0"/>
            </a:camera>
            <a:lightRig rig="threePt" dir="t"/>
          </a:scene3d>
          <a:extLst>
            <a:ext uri="{909E8E84-426E-40DD-AFC4-6F175D3DCCD1}">
              <a14:hiddenFill xmlns:a14="http://schemas.microsoft.com/office/drawing/2010/main">
                <a:solidFill>
                  <a:srgbClr val="FFFFFF"/>
                </a:solidFill>
              </a14:hiddenFill>
            </a:ext>
          </a:extLst>
        </p:spPr>
      </p:pic>
      <p:cxnSp>
        <p:nvCxnSpPr>
          <p:cNvPr id="20" name="Straight Arrow Connector 19"/>
          <p:cNvCxnSpPr/>
          <p:nvPr/>
        </p:nvCxnSpPr>
        <p:spPr>
          <a:xfrm>
            <a:off x="3943387" y="2325320"/>
            <a:ext cx="3373066" cy="0"/>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1514350" y="2325320"/>
            <a:ext cx="799490" cy="0"/>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sp>
        <p:nvSpPr>
          <p:cNvPr id="10" name="server"/>
          <p:cNvSpPr>
            <a:spLocks noEditPoints="1" noChangeArrowheads="1"/>
          </p:cNvSpPr>
          <p:nvPr/>
        </p:nvSpPr>
        <p:spPr bwMode="auto">
          <a:xfrm>
            <a:off x="4825695" y="162743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dirty="0" smtClean="0"/>
              <a:t>Service Tier</a:t>
            </a:r>
          </a:p>
        </p:txBody>
      </p:sp>
      <p:sp>
        <p:nvSpPr>
          <p:cNvPr id="11" name="server"/>
          <p:cNvSpPr>
            <a:spLocks noEditPoints="1" noChangeArrowheads="1"/>
          </p:cNvSpPr>
          <p:nvPr/>
        </p:nvSpPr>
        <p:spPr bwMode="auto">
          <a:xfrm>
            <a:off x="4966740" y="194380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dirty="0" smtClean="0"/>
              <a:t>Service Tier</a:t>
            </a:r>
          </a:p>
        </p:txBody>
      </p:sp>
      <p:cxnSp>
        <p:nvCxnSpPr>
          <p:cNvPr id="12" name="Straight Arrow Connector 11"/>
          <p:cNvCxnSpPr/>
          <p:nvPr/>
        </p:nvCxnSpPr>
        <p:spPr>
          <a:xfrm>
            <a:off x="3963010" y="2325320"/>
            <a:ext cx="799490" cy="0"/>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6512965" y="2325320"/>
            <a:ext cx="799490" cy="0"/>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963010" y="2319935"/>
            <a:ext cx="799490" cy="0"/>
          </a:xfrm>
          <a:prstGeom prst="straightConnector1">
            <a:avLst/>
          </a:prstGeom>
          <a:ln w="19050">
            <a:prstDash val="dash"/>
            <a:headEnd type="arrow"/>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09070" y="2935623"/>
            <a:ext cx="2131465" cy="461665"/>
          </a:xfrm>
          <a:prstGeom prst="rect">
            <a:avLst/>
          </a:prstGeom>
          <a:noFill/>
        </p:spPr>
        <p:txBody>
          <a:bodyPr wrap="square" rtlCol="0">
            <a:spAutoFit/>
          </a:bodyPr>
          <a:lstStyle/>
          <a:p>
            <a:r>
              <a:rPr lang="en-US" sz="2400" b="1" dirty="0" smtClean="0"/>
              <a:t>/</a:t>
            </a:r>
            <a:r>
              <a:rPr lang="en-US" sz="2400" b="1" dirty="0" err="1" smtClean="0"/>
              <a:t>maura</a:t>
            </a:r>
            <a:endParaRPr lang="en-US" sz="2400" b="1" dirty="0"/>
          </a:p>
        </p:txBody>
      </p:sp>
    </p:spTree>
    <p:extLst>
      <p:ext uri="{BB962C8B-B14F-4D97-AF65-F5344CB8AC3E}">
        <p14:creationId xmlns:p14="http://schemas.microsoft.com/office/powerpoint/2010/main" val="3042983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0"/>
                                        </p:tgtEl>
                                      </p:cBhvr>
                                    </p:animEffect>
                                    <p:set>
                                      <p:cBhvr>
                                        <p:cTn id="7" dur="1" fill="hold">
                                          <p:stCondLst>
                                            <p:cond delay="499"/>
                                          </p:stCondLst>
                                        </p:cTn>
                                        <p:tgtEl>
                                          <p:spTgt spid="20"/>
                                        </p:tgtEl>
                                        <p:attrNameLst>
                                          <p:attrName>style.visibility</p:attrName>
                                        </p:attrNameLst>
                                      </p:cBhvr>
                                      <p:to>
                                        <p:strVal val="hidden"/>
                                      </p:to>
                                    </p:set>
                                  </p:childTnLst>
                                </p:cTn>
                              </p:par>
                              <p:par>
                                <p:cTn id="8" presetID="22" presetClass="entr" presetSubtype="4"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par>
                          <p:cTn id="11" fill="hold">
                            <p:stCondLst>
                              <p:cond delay="500"/>
                            </p:stCondLst>
                            <p:childTnLst>
                              <p:par>
                                <p:cTn id="12" presetID="16" presetClass="entr" presetSubtype="21"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inVertical)">
                                      <p:cBhvr>
                                        <p:cTn id="14" dur="500"/>
                                        <p:tgtEl>
                                          <p:spTgt spid="11"/>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childTnLst>
                                </p:cTn>
                              </p:par>
                              <p:par>
                                <p:cTn id="19" presetID="22" presetClass="entr" presetSubtype="4"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down)">
                                      <p:cBhvr>
                                        <p:cTn id="21" dur="500"/>
                                        <p:tgtEl>
                                          <p:spTgt spid="12"/>
                                        </p:tgtEl>
                                      </p:cBhvr>
                                    </p:animEffect>
                                  </p:childTnLst>
                                </p:cTn>
                              </p:par>
                              <p:par>
                                <p:cTn id="22" presetID="22" presetClass="entr" presetSubtype="4"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down)">
                                      <p:cBhvr>
                                        <p:cTn id="24" dur="500"/>
                                        <p:tgtEl>
                                          <p:spTgt spid="13"/>
                                        </p:tgtEl>
                                      </p:cBhvr>
                                    </p:animEffect>
                                  </p:childTnLst>
                                </p:cTn>
                              </p:par>
                            </p:childTnLst>
                          </p:cTn>
                        </p:par>
                        <p:par>
                          <p:cTn id="25" fill="hold">
                            <p:stCondLst>
                              <p:cond delay="1000"/>
                            </p:stCondLst>
                            <p:childTnLst>
                              <p:par>
                                <p:cTn id="26" presetID="22" presetClass="entr" presetSubtype="4"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down)">
                                      <p:cBhvr>
                                        <p:cTn id="28" dur="500"/>
                                        <p:tgtEl>
                                          <p:spTgt spid="15"/>
                                        </p:tgtEl>
                                      </p:cBhvr>
                                    </p:animEffect>
                                  </p:childTnLst>
                                </p:cTn>
                              </p:par>
                              <p:par>
                                <p:cTn id="29" presetID="10" presetClass="exit" presetSubtype="0" fill="hold" nodeType="withEffect">
                                  <p:stCondLst>
                                    <p:cond delay="0"/>
                                  </p:stCondLst>
                                  <p:childTnLst>
                                    <p:animEffect transition="out" filter="fade">
                                      <p:cBhvr>
                                        <p:cTn id="30" dur="500"/>
                                        <p:tgtEl>
                                          <p:spTgt spid="12"/>
                                        </p:tgtEl>
                                      </p:cBhvr>
                                    </p:animEffect>
                                    <p:set>
                                      <p:cBhvr>
                                        <p:cTn id="31"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10" grpId="0" uiExpand="1" animBg="1"/>
      <p:bldP spid="11" grpId="0" uiExpan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459030"/>
            <a:ext cx="8229600" cy="1143000"/>
          </a:xfrm>
        </p:spPr>
        <p:txBody>
          <a:bodyPr>
            <a:normAutofit fontScale="90000"/>
          </a:bodyPr>
          <a:lstStyle/>
          <a:p>
            <a:r>
              <a:rPr lang="en-US" dirty="0" smtClean="0"/>
              <a:t>QCW Example: User </a:t>
            </a:r>
            <a:r>
              <a:rPr lang="en-US" dirty="0"/>
              <a:t>Uploads Photo www.pageofphotos.com</a:t>
            </a:r>
            <a:endParaRPr lang="en-US" dirty="0" smtClean="0"/>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Web Tier</a:t>
            </a:r>
            <a:endParaRPr lang="en-US" dirty="0"/>
          </a:p>
        </p:txBody>
      </p:sp>
      <p:sp>
        <p:nvSpPr>
          <p:cNvPr id="5" name="Rounded Rectangle 4"/>
          <p:cNvSpPr/>
          <p:nvPr/>
        </p:nvSpPr>
        <p:spPr bwMode="auto">
          <a:xfrm>
            <a:off x="6553201" y="2819400"/>
            <a:ext cx="1368245"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Service Tier</a:t>
            </a:r>
            <a:endParaRPr lang="en-US" dirty="0"/>
          </a:p>
        </p:txBody>
      </p:sp>
      <p:sp>
        <p:nvSpPr>
          <p:cNvPr id="85" name="Right Arrow 84"/>
          <p:cNvSpPr/>
          <p:nvPr/>
        </p:nvSpPr>
        <p:spPr>
          <a:xfrm>
            <a:off x="5715000" y="3276600"/>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89200" y="4419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ounded Rectangle 45"/>
          <p:cNvSpPr/>
          <p:nvPr/>
        </p:nvSpPr>
        <p:spPr bwMode="auto">
          <a:xfrm>
            <a:off x="3605600" y="3124506"/>
            <a:ext cx="2033201"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Queue</a:t>
            </a:r>
            <a:endParaRPr lang="en-US" b="1" dirty="0"/>
          </a:p>
        </p:txBody>
      </p:sp>
      <p:sp>
        <p:nvSpPr>
          <p:cNvPr id="59" name="Rounded Rectangle 58"/>
          <p:cNvSpPr/>
          <p:nvPr/>
        </p:nvSpPr>
        <p:spPr bwMode="auto">
          <a:xfrm>
            <a:off x="3581400" y="4951475"/>
            <a:ext cx="2126926"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Storage</a:t>
            </a:r>
            <a:endParaRPr lang="en-US" b="1" dirty="0"/>
          </a:p>
        </p:txBody>
      </p:sp>
      <p:sp>
        <p:nvSpPr>
          <p:cNvPr id="11" name="Right Arrow 10"/>
          <p:cNvSpPr/>
          <p:nvPr/>
        </p:nvSpPr>
        <p:spPr>
          <a:xfrm>
            <a:off x="2650085" y="3257855"/>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2185583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9"/>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inVertical)">
                                      <p:cBhvr>
                                        <p:cTn id="14" dur="500"/>
                                        <p:tgtEl>
                                          <p:spTgt spid="11"/>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86"/>
                                        </p:tgtEl>
                                        <p:attrNameLst>
                                          <p:attrName>style.visibility</p:attrName>
                                        </p:attrNameLst>
                                      </p:cBhvr>
                                      <p:to>
                                        <p:strVal val="visible"/>
                                      </p:to>
                                    </p:set>
                                    <p:animEffect transition="in" filter="barn(inVertical)">
                                      <p:cBhvr>
                                        <p:cTn id="17" dur="500"/>
                                        <p:tgtEl>
                                          <p:spTgt spid="86"/>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87"/>
                                        </p:tgtEl>
                                        <p:attrNameLst>
                                          <p:attrName>style.visibility</p:attrName>
                                        </p:attrNameLst>
                                      </p:cBhvr>
                                      <p:to>
                                        <p:strVal val="visible"/>
                                      </p:to>
                                    </p:set>
                                    <p:animEffect transition="in" filter="barn(inVertical)">
                                      <p:cBhvr>
                                        <p:cTn id="20" dur="500"/>
                                        <p:tgtEl>
                                          <p:spTgt spid="87"/>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85"/>
                                        </p:tgtEl>
                                        <p:attrNameLst>
                                          <p:attrName>style.visibility</p:attrName>
                                        </p:attrNameLst>
                                      </p:cBhvr>
                                      <p:to>
                                        <p:strVal val="visible"/>
                                      </p:to>
                                    </p:set>
                                    <p:animEffect transition="in" filter="barn(inVertical)">
                                      <p:cBhvr>
                                        <p:cTn id="23"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86" grpId="0" animBg="1"/>
      <p:bldP spid="87" grpId="0" animBg="1"/>
      <p:bldP spid="46" grpId="0" animBg="1"/>
      <p:bldP spid="59" grpId="0" animBg="1"/>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QCW</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WE NEED:</a:t>
            </a:r>
          </a:p>
          <a:p>
            <a:pPr>
              <a:buFont typeface="Arial" charset="0"/>
              <a:buChar char="•"/>
            </a:pPr>
            <a:r>
              <a:rPr lang="en-US" sz="3600" dirty="0" smtClean="0"/>
              <a:t>Compute (VM) resources to run our code</a:t>
            </a:r>
          </a:p>
          <a:p>
            <a:pPr marL="457200" lvl="1" indent="0">
              <a:buNone/>
            </a:pPr>
            <a:r>
              <a:rPr lang="en-US" sz="3200" b="1" dirty="0" smtClean="0"/>
              <a:t> </a:t>
            </a:r>
          </a:p>
          <a:p>
            <a:pPr marL="457200" lvl="1" indent="0">
              <a:buNone/>
            </a:pPr>
            <a:r>
              <a:rPr lang="en-US" sz="3200" b="1" dirty="0" smtClean="0"/>
              <a:t>  </a:t>
            </a:r>
            <a:endParaRPr lang="en-US" sz="3200" dirty="0" smtClean="0"/>
          </a:p>
          <a:p>
            <a:pPr>
              <a:buFont typeface="Arial" charset="0"/>
              <a:buChar char="•"/>
            </a:pPr>
            <a:r>
              <a:rPr lang="en-US" sz="3600" dirty="0" smtClean="0"/>
              <a:t>Reliable Queue to communicate</a:t>
            </a:r>
          </a:p>
          <a:p>
            <a:pPr marL="457200" lvl="1" indent="0">
              <a:buNone/>
            </a:pPr>
            <a:r>
              <a:rPr lang="en-US" sz="3200" dirty="0" smtClean="0"/>
              <a:t> </a:t>
            </a:r>
          </a:p>
          <a:p>
            <a:pPr>
              <a:buFont typeface="Arial" charset="0"/>
              <a:buChar char="•"/>
            </a:pPr>
            <a:r>
              <a:rPr lang="en-US" sz="3600" dirty="0" smtClean="0"/>
              <a:t>Durable/Persistent Storage</a:t>
            </a:r>
          </a:p>
          <a:p>
            <a:pPr marL="457200" lvl="1" indent="0">
              <a:buNone/>
            </a:pPr>
            <a:r>
              <a:rPr lang="en-US" sz="3200" dirty="0" smtClean="0"/>
              <a:t> </a:t>
            </a:r>
          </a:p>
        </p:txBody>
      </p:sp>
    </p:spTree>
    <p:extLst>
      <p:ext uri="{BB962C8B-B14F-4D97-AF65-F5344CB8AC3E}">
        <p14:creationId xmlns:p14="http://schemas.microsoft.com/office/powerpoint/2010/main" val="322063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Where does Windows Azure fit?</a:t>
            </a:r>
            <a:endParaRPr lang="en-US" dirty="0"/>
          </a:p>
        </p:txBody>
      </p:sp>
      <p:sp>
        <p:nvSpPr>
          <p:cNvPr id="4" name="Subtitle 3"/>
          <p:cNvSpPr>
            <a:spLocks noGrp="1"/>
          </p:cNvSpPr>
          <p:nvPr>
            <p:ph type="subTitle" idx="1"/>
          </p:nvPr>
        </p:nvSpPr>
        <p:spPr/>
        <p:txBody>
          <a:bodyPr/>
          <a:lstStyle/>
          <a:p>
            <a:endParaRPr lang="en-US"/>
          </a:p>
        </p:txBody>
      </p:sp>
      <p:pic>
        <p:nvPicPr>
          <p:cNvPr id="5" name="Picture 2" descr="http://upload.wikimedia.org/wikipedia/commons/a/ac/Iceber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9607" y="3319512"/>
            <a:ext cx="2454393" cy="3570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9513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QCW [on Windows Azure]</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WE NEED:</a:t>
            </a:r>
          </a:p>
          <a:p>
            <a:pPr>
              <a:buFont typeface="Arial" charset="0"/>
              <a:buChar char="•"/>
            </a:pPr>
            <a:r>
              <a:rPr lang="en-US" sz="3600" dirty="0" smtClean="0"/>
              <a:t>Compute (VM) resources to run our code</a:t>
            </a:r>
          </a:p>
          <a:p>
            <a:pPr lvl="1">
              <a:buFont typeface="Wingdings" pitchFamily="2" charset="2"/>
              <a:buChar char="ü"/>
            </a:pPr>
            <a:r>
              <a:rPr lang="en-US" sz="3200" b="1" dirty="0" smtClean="0"/>
              <a:t>Web Roles</a:t>
            </a:r>
            <a:r>
              <a:rPr lang="en-US" sz="3200" dirty="0" smtClean="0"/>
              <a:t> (IIS – Web Tier) </a:t>
            </a:r>
          </a:p>
          <a:p>
            <a:pPr lvl="1">
              <a:buFont typeface="Wingdings" pitchFamily="2" charset="2"/>
              <a:buChar char="ü"/>
            </a:pPr>
            <a:r>
              <a:rPr lang="en-US" sz="3200" b="1" dirty="0" smtClean="0"/>
              <a:t>Worker Roles</a:t>
            </a:r>
            <a:r>
              <a:rPr lang="en-US" sz="3200" dirty="0" smtClean="0"/>
              <a:t> (w/o IIS – Service Tier)</a:t>
            </a:r>
          </a:p>
          <a:p>
            <a:pPr>
              <a:buFont typeface="Arial" charset="0"/>
              <a:buChar char="•"/>
            </a:pPr>
            <a:r>
              <a:rPr lang="en-US" sz="3600" dirty="0" smtClean="0"/>
              <a:t>Reliable Queue to communicate</a:t>
            </a:r>
          </a:p>
          <a:p>
            <a:pPr lvl="1">
              <a:buFont typeface="Wingdings" pitchFamily="2" charset="2"/>
              <a:buChar char="ü"/>
            </a:pPr>
            <a:r>
              <a:rPr lang="en-US" sz="3200" dirty="0" smtClean="0"/>
              <a:t>Azure Storage </a:t>
            </a:r>
            <a:r>
              <a:rPr lang="en-US" sz="3200" b="1" dirty="0" smtClean="0"/>
              <a:t>Queues</a:t>
            </a:r>
            <a:endParaRPr lang="en-US" sz="3200" dirty="0" smtClean="0"/>
          </a:p>
          <a:p>
            <a:pPr>
              <a:buFont typeface="Arial" charset="0"/>
              <a:buChar char="•"/>
            </a:pPr>
            <a:r>
              <a:rPr lang="en-US" sz="3600" dirty="0" smtClean="0"/>
              <a:t>Durable/Persistent Storage</a:t>
            </a:r>
          </a:p>
          <a:p>
            <a:pPr lvl="1">
              <a:buFont typeface="Wingdings" pitchFamily="2" charset="2"/>
              <a:buChar char="ü"/>
            </a:pPr>
            <a:r>
              <a:rPr lang="en-US" sz="3200" dirty="0" smtClean="0"/>
              <a:t>Azure Storage </a:t>
            </a:r>
            <a:r>
              <a:rPr lang="en-US" sz="3200" b="1" dirty="0" smtClean="0"/>
              <a:t>Blobs</a:t>
            </a:r>
            <a:endParaRPr lang="en-US" sz="3200" dirty="0" smtClean="0"/>
          </a:p>
        </p:txBody>
      </p:sp>
    </p:spTree>
    <p:extLst>
      <p:ext uri="{BB962C8B-B14F-4D97-AF65-F5344CB8AC3E}">
        <p14:creationId xmlns:p14="http://schemas.microsoft.com/office/powerpoint/2010/main" val="1193304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Animal Portraits - Zoos - Audubon Zoo - Animals - Gorilla - Fotopedia"/>
          <p:cNvPicPr>
            <a:picLocks noChangeAspect="1" noChangeArrowheads="1"/>
          </p:cNvPicPr>
          <p:nvPr/>
        </p:nvPicPr>
        <p:blipFill>
          <a:blip r:embed="rId3" cstate="print"/>
          <a:srcRect/>
          <a:stretch>
            <a:fillRect/>
          </a:stretch>
        </p:blipFill>
        <p:spPr bwMode="auto">
          <a:xfrm>
            <a:off x="0" y="1714501"/>
            <a:ext cx="2209800" cy="3314700"/>
          </a:xfrm>
          <a:prstGeom prst="rect">
            <a:avLst/>
          </a:prstGeom>
          <a:noFill/>
          <a:ln w="9525">
            <a:noFill/>
            <a:miter lim="800000"/>
            <a:headEnd/>
            <a:tailEnd/>
          </a:ln>
        </p:spPr>
      </p:pic>
      <p:sp>
        <p:nvSpPr>
          <p:cNvPr id="33795" name="Title 1"/>
          <p:cNvSpPr>
            <a:spLocks noGrp="1"/>
          </p:cNvSpPr>
          <p:nvPr>
            <p:ph type="title"/>
          </p:nvPr>
        </p:nvSpPr>
        <p:spPr/>
        <p:txBody>
          <a:bodyPr>
            <a:normAutofit fontScale="90000"/>
          </a:bodyPr>
          <a:lstStyle/>
          <a:p>
            <a:pPr eaLnBrk="1" hangingPunct="1"/>
            <a:r>
              <a:rPr lang="en-US" dirty="0" smtClean="0"/>
              <a:t>QCW on Azure: User Uploads a Photo</a:t>
            </a:r>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a:t>Web</a:t>
            </a:r>
          </a:p>
          <a:p>
            <a:pPr algn="ctr" fontAlgn="auto">
              <a:spcBef>
                <a:spcPts val="0"/>
              </a:spcBef>
              <a:spcAft>
                <a:spcPts val="0"/>
              </a:spcAft>
              <a:defRPr/>
            </a:pPr>
            <a:r>
              <a:rPr lang="en-US" b="1" dirty="0"/>
              <a:t>Role</a:t>
            </a:r>
          </a:p>
          <a:p>
            <a:pPr algn="ctr" fontAlgn="auto">
              <a:spcBef>
                <a:spcPts val="0"/>
              </a:spcBef>
              <a:spcAft>
                <a:spcPts val="0"/>
              </a:spcAft>
              <a:defRPr/>
            </a:pPr>
            <a:r>
              <a:rPr lang="en-US" dirty="0"/>
              <a:t>(IIS)</a:t>
            </a:r>
          </a:p>
        </p:txBody>
      </p:sp>
      <p:sp>
        <p:nvSpPr>
          <p:cNvPr id="5" name="Rounded Rectangle 4"/>
          <p:cNvSpPr/>
          <p:nvPr/>
        </p:nvSpPr>
        <p:spPr bwMode="auto">
          <a:xfrm>
            <a:off x="6553200" y="2819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a:t>Worker</a:t>
            </a:r>
          </a:p>
          <a:p>
            <a:pPr algn="ctr" fontAlgn="auto">
              <a:spcBef>
                <a:spcPts val="0"/>
              </a:spcBef>
              <a:spcAft>
                <a:spcPts val="0"/>
              </a:spcAft>
              <a:defRPr/>
            </a:pPr>
            <a:r>
              <a:rPr lang="en-US" b="1" dirty="0"/>
              <a:t>Role</a:t>
            </a:r>
          </a:p>
        </p:txBody>
      </p:sp>
      <p:sp>
        <p:nvSpPr>
          <p:cNvPr id="84" name="Right Arrow 83"/>
          <p:cNvSpPr/>
          <p:nvPr/>
        </p:nvSpPr>
        <p:spPr>
          <a:xfrm>
            <a:off x="26670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714086" y="3276600"/>
            <a:ext cx="762915"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44913" y="4429693"/>
            <a:ext cx="124119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3808" name="Picture 2" descr="Animal Portraits - Zoos - Audubon Zoo - Animals - Gorilla - Fotopedia"/>
          <p:cNvPicPr>
            <a:picLocks noChangeAspect="1" noChangeArrowheads="1"/>
          </p:cNvPicPr>
          <p:nvPr/>
        </p:nvPicPr>
        <p:blipFill>
          <a:blip r:embed="rId4" cstate="print"/>
          <a:srcRect/>
          <a:stretch>
            <a:fillRect/>
          </a:stretch>
        </p:blipFill>
        <p:spPr bwMode="auto">
          <a:xfrm>
            <a:off x="7467602" y="3043239"/>
            <a:ext cx="581025" cy="871537"/>
          </a:xfrm>
          <a:prstGeom prst="rect">
            <a:avLst/>
          </a:prstGeom>
          <a:noFill/>
          <a:ln w="9525">
            <a:noFill/>
            <a:miter lim="800000"/>
            <a:headEnd/>
            <a:tailEnd/>
          </a:ln>
        </p:spPr>
      </p:pic>
      <p:sp>
        <p:nvSpPr>
          <p:cNvPr id="59" name="Rounded Rectangle 58"/>
          <p:cNvSpPr/>
          <p:nvPr/>
        </p:nvSpPr>
        <p:spPr bwMode="auto">
          <a:xfrm>
            <a:off x="3963010" y="3124506"/>
            <a:ext cx="1673046"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Queue</a:t>
            </a:r>
            <a:endParaRPr lang="en-US" b="1" dirty="0"/>
          </a:p>
        </p:txBody>
      </p:sp>
      <p:sp>
        <p:nvSpPr>
          <p:cNvPr id="60" name="Rounded Rectangle 59"/>
          <p:cNvSpPr/>
          <p:nvPr/>
        </p:nvSpPr>
        <p:spPr bwMode="auto">
          <a:xfrm>
            <a:off x="3886200" y="4951475"/>
            <a:ext cx="1826970"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Blob</a:t>
            </a:r>
            <a:endParaRPr lang="en-US" b="1" dirty="0"/>
          </a:p>
        </p:txBody>
      </p:sp>
      <p:sp>
        <p:nvSpPr>
          <p:cNvPr id="61" name="TextBox 60"/>
          <p:cNvSpPr txBox="1"/>
          <p:nvPr/>
        </p:nvSpPr>
        <p:spPr>
          <a:xfrm>
            <a:off x="0" y="5956400"/>
            <a:ext cx="9144000" cy="523220"/>
          </a:xfrm>
          <a:prstGeom prst="rect">
            <a:avLst/>
          </a:prstGeom>
          <a:noFill/>
        </p:spPr>
        <p:txBody>
          <a:bodyPr wrap="square" rtlCol="0">
            <a:spAutoFit/>
          </a:bodyPr>
          <a:lstStyle/>
          <a:p>
            <a:pPr algn="ctr"/>
            <a:r>
              <a:rPr lang="en-US" sz="2800" b="1" dirty="0" smtClean="0">
                <a:solidFill>
                  <a:srgbClr val="0070C0"/>
                </a:solidFill>
              </a:rPr>
              <a:t>UX implications: </a:t>
            </a:r>
            <a:r>
              <a:rPr lang="en-US" sz="2800" dirty="0" smtClean="0">
                <a:solidFill>
                  <a:srgbClr val="0070C0"/>
                </a:solidFill>
              </a:rPr>
              <a:t>how does user know thumbnail is ready?</a:t>
            </a:r>
          </a:p>
        </p:txBody>
      </p:sp>
      <p:sp>
        <p:nvSpPr>
          <p:cNvPr id="14" name="Right Arrow 13"/>
          <p:cNvSpPr/>
          <p:nvPr/>
        </p:nvSpPr>
        <p:spPr>
          <a:xfrm rot="12784630">
            <a:off x="6832680" y="2237588"/>
            <a:ext cx="762915" cy="304800"/>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vert="horz" anchor="ctr" anchorCtr="1"/>
          <a:lstStyle/>
          <a:p>
            <a:pPr algn="ctr" fontAlgn="auto">
              <a:spcBef>
                <a:spcPts val="0"/>
              </a:spcBef>
              <a:spcAft>
                <a:spcPts val="0"/>
              </a:spcAft>
              <a:defRPr/>
            </a:pPr>
            <a:endParaRPr lang="en-US" sz="4000" dirty="0">
              <a:solidFill>
                <a:srgbClr val="0070C0"/>
              </a:solidFill>
            </a:endParaRPr>
          </a:p>
        </p:txBody>
      </p:sp>
      <p:pic>
        <p:nvPicPr>
          <p:cNvPr id="1026" name="Picture 2" descr="C:\Users\Bill Dev\AppData\Local\Microsoft\Windows\Temporary Internet Files\Content.IE5\5C1CJWUM\MC900431496[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28604" y="1596901"/>
            <a:ext cx="581025" cy="7747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rot="16200000">
            <a:off x="-1036881" y="3187184"/>
            <a:ext cx="2483565" cy="369332"/>
          </a:xfrm>
          <a:prstGeom prst="rect">
            <a:avLst/>
          </a:prstGeom>
          <a:solidFill>
            <a:schemeClr val="accent3">
              <a:lumMod val="20000"/>
              <a:lumOff val="80000"/>
            </a:schemeClr>
          </a:solidFill>
        </p:spPr>
        <p:txBody>
          <a:bodyPr wrap="none" rtlCol="0">
            <a:spAutoFit/>
          </a:bodyPr>
          <a:lstStyle/>
          <a:p>
            <a:r>
              <a:rPr lang="en-US" dirty="0"/>
              <a:t>www.pageofphotos.com</a:t>
            </a:r>
          </a:p>
        </p:txBody>
      </p:sp>
      <p:sp>
        <p:nvSpPr>
          <p:cNvPr id="3" name="TextBox 2"/>
          <p:cNvSpPr txBox="1"/>
          <p:nvPr/>
        </p:nvSpPr>
        <p:spPr>
          <a:xfrm>
            <a:off x="2794797" y="1650256"/>
            <a:ext cx="1168213" cy="584775"/>
          </a:xfrm>
          <a:prstGeom prst="rect">
            <a:avLst/>
          </a:prstGeom>
          <a:noFill/>
        </p:spPr>
        <p:txBody>
          <a:bodyPr wrap="square" rtlCol="0">
            <a:spAutoFit/>
          </a:bodyPr>
          <a:lstStyle/>
          <a:p>
            <a:r>
              <a:rPr lang="en-US" sz="3200" dirty="0" smtClean="0"/>
              <a:t>push</a:t>
            </a:r>
            <a:endParaRPr lang="en-US" sz="3200" dirty="0"/>
          </a:p>
        </p:txBody>
      </p:sp>
      <p:cxnSp>
        <p:nvCxnSpPr>
          <p:cNvPr id="7" name="Straight Arrow Connector 6"/>
          <p:cNvCxnSpPr/>
          <p:nvPr/>
        </p:nvCxnSpPr>
        <p:spPr>
          <a:xfrm flipH="1">
            <a:off x="2456518" y="2235031"/>
            <a:ext cx="743882" cy="8894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838162" y="1665094"/>
            <a:ext cx="1168213" cy="584775"/>
          </a:xfrm>
          <a:prstGeom prst="rect">
            <a:avLst/>
          </a:prstGeom>
          <a:noFill/>
        </p:spPr>
        <p:txBody>
          <a:bodyPr wrap="square" rtlCol="0">
            <a:spAutoFit/>
          </a:bodyPr>
          <a:lstStyle/>
          <a:p>
            <a:r>
              <a:rPr lang="en-US" sz="3200" dirty="0"/>
              <a:t>p</a:t>
            </a:r>
            <a:r>
              <a:rPr lang="en-US" sz="3200" dirty="0" smtClean="0"/>
              <a:t>ull</a:t>
            </a:r>
            <a:endParaRPr lang="en-US" sz="3200" dirty="0"/>
          </a:p>
        </p:txBody>
      </p:sp>
      <p:cxnSp>
        <p:nvCxnSpPr>
          <p:cNvPr id="22" name="Straight Arrow Connector 21"/>
          <p:cNvCxnSpPr/>
          <p:nvPr/>
        </p:nvCxnSpPr>
        <p:spPr>
          <a:xfrm>
            <a:off x="5373103" y="2235030"/>
            <a:ext cx="1025867" cy="80820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6852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6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1"/>
                                        </p:tgtEl>
                                        <p:attrNameLst>
                                          <p:attrName>style.visibility</p:attrName>
                                        </p:attrNameLst>
                                      </p:cBhvr>
                                      <p:to>
                                        <p:strVal val="visible"/>
                                      </p:to>
                                    </p:set>
                                  </p:childTnLst>
                                </p:cTn>
                              </p:par>
                            </p:childTnLst>
                          </p:cTn>
                        </p:par>
                        <p:par>
                          <p:cTn id="14" fill="hold">
                            <p:stCondLst>
                              <p:cond delay="0"/>
                            </p:stCondLst>
                            <p:childTnLst>
                              <p:par>
                                <p:cTn id="15" presetID="22" presetClass="entr" presetSubtype="4" fill="hold" nodeType="after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wipe(down)">
                                      <p:cBhvr>
                                        <p:cTn id="17" dur="500"/>
                                        <p:tgtEl>
                                          <p:spTgt spid="1026"/>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p:bldP spid="1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a:bodyPr>
          <a:lstStyle/>
          <a:p>
            <a:pPr eaLnBrk="1" hangingPunct="1"/>
            <a:r>
              <a:rPr lang="en-US" dirty="0" smtClean="0"/>
              <a:t>Reliable Queue &amp; 2-step Delete</a:t>
            </a:r>
          </a:p>
        </p:txBody>
      </p:sp>
      <p:sp>
        <p:nvSpPr>
          <p:cNvPr id="4" name="Rounded Rectangle 3"/>
          <p:cNvSpPr/>
          <p:nvPr/>
        </p:nvSpPr>
        <p:spPr bwMode="auto">
          <a:xfrm>
            <a:off x="1674813" y="303560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Web</a:t>
            </a:r>
            <a:endParaRPr lang="en-US" b="1" dirty="0"/>
          </a:p>
          <a:p>
            <a:pPr algn="ctr" fontAlgn="auto">
              <a:spcBef>
                <a:spcPts val="0"/>
              </a:spcBef>
              <a:spcAft>
                <a:spcPts val="0"/>
              </a:spcAft>
              <a:defRPr/>
            </a:pPr>
            <a:r>
              <a:rPr lang="en-US" b="1" dirty="0" smtClean="0"/>
              <a:t>Role</a:t>
            </a:r>
            <a:endParaRPr lang="en-US" b="1" dirty="0"/>
          </a:p>
        </p:txBody>
      </p:sp>
      <p:sp>
        <p:nvSpPr>
          <p:cNvPr id="5" name="Rounded Rectangle 4"/>
          <p:cNvSpPr/>
          <p:nvPr/>
        </p:nvSpPr>
        <p:spPr bwMode="auto">
          <a:xfrm>
            <a:off x="6932615" y="3035605"/>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Worker</a:t>
            </a:r>
            <a:endParaRPr lang="en-US" b="1" dirty="0"/>
          </a:p>
          <a:p>
            <a:pPr algn="ctr" fontAlgn="auto">
              <a:spcBef>
                <a:spcPts val="0"/>
              </a:spcBef>
              <a:spcAft>
                <a:spcPts val="0"/>
              </a:spcAft>
              <a:defRPr/>
            </a:pPr>
            <a:r>
              <a:rPr lang="en-US" b="1" dirty="0"/>
              <a:t>Role</a:t>
            </a:r>
          </a:p>
        </p:txBody>
      </p:sp>
      <p:sp>
        <p:nvSpPr>
          <p:cNvPr id="84" name="Right Arrow 83"/>
          <p:cNvSpPr/>
          <p:nvPr/>
        </p:nvSpPr>
        <p:spPr>
          <a:xfrm>
            <a:off x="3046413" y="349280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561013" y="349280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TextBox 6"/>
          <p:cNvSpPr txBox="1">
            <a:spLocks noChangeArrowheads="1"/>
          </p:cNvSpPr>
          <p:nvPr/>
        </p:nvSpPr>
        <p:spPr bwMode="auto">
          <a:xfrm>
            <a:off x="0" y="1498601"/>
            <a:ext cx="9144000" cy="830997"/>
          </a:xfrm>
          <a:prstGeom prst="rect">
            <a:avLst/>
          </a:prstGeom>
          <a:noFill/>
          <a:ln w="9525">
            <a:noFill/>
            <a:miter lim="800000"/>
            <a:headEnd/>
            <a:tailEnd/>
          </a:ln>
        </p:spPr>
        <p:txBody>
          <a:bodyPr wrap="square">
            <a:spAutoFit/>
          </a:bodyPr>
          <a:lstStyle/>
          <a:p>
            <a:r>
              <a:rPr lang="en-US" sz="2400" dirty="0" err="1" smtClean="0">
                <a:latin typeface="Calibri" pitchFamily="34" charset="0"/>
              </a:rPr>
              <a:t>var</a:t>
            </a:r>
            <a:r>
              <a:rPr lang="en-US" sz="2400" b="1" dirty="0" smtClean="0">
                <a:latin typeface="Calibri" pitchFamily="34" charset="0"/>
              </a:rPr>
              <a:t> </a:t>
            </a:r>
            <a:r>
              <a:rPr lang="en-US" sz="2400" dirty="0" err="1" smtClean="0">
                <a:latin typeface="Calibri" pitchFamily="34" charset="0"/>
              </a:rPr>
              <a:t>url</a:t>
            </a:r>
            <a:r>
              <a:rPr lang="en-US" sz="2400" dirty="0" smtClean="0">
                <a:latin typeface="Calibri" pitchFamily="34" charset="0"/>
              </a:rPr>
              <a:t> = “http://pageofphotos.blob.core.windows.net/up/&lt;</a:t>
            </a:r>
            <a:r>
              <a:rPr lang="en-US" sz="2400" dirty="0" err="1" smtClean="0">
                <a:latin typeface="Calibri" pitchFamily="34" charset="0"/>
              </a:rPr>
              <a:t>guid</a:t>
            </a:r>
            <a:r>
              <a:rPr lang="en-US" sz="2400" dirty="0" smtClean="0">
                <a:latin typeface="Calibri" pitchFamily="34" charset="0"/>
              </a:rPr>
              <a:t>&gt;.</a:t>
            </a:r>
            <a:r>
              <a:rPr lang="en-US" sz="2400" dirty="0" err="1" smtClean="0">
                <a:latin typeface="Calibri" pitchFamily="34" charset="0"/>
              </a:rPr>
              <a:t>png</a:t>
            </a:r>
            <a:r>
              <a:rPr lang="en-US" sz="2400" dirty="0" smtClean="0">
                <a:latin typeface="Calibri" pitchFamily="34" charset="0"/>
              </a:rPr>
              <a:t>”;</a:t>
            </a:r>
            <a:r>
              <a:rPr lang="en-US" sz="2400" b="1" dirty="0" smtClean="0">
                <a:latin typeface="Calibri" pitchFamily="34" charset="0"/>
              </a:rPr>
              <a:t/>
            </a:r>
            <a:br>
              <a:rPr lang="en-US" sz="2400" b="1" dirty="0" smtClean="0">
                <a:latin typeface="Calibri" pitchFamily="34" charset="0"/>
              </a:rPr>
            </a:br>
            <a:r>
              <a:rPr lang="en-US" sz="2400" b="1" dirty="0" err="1" smtClean="0">
                <a:latin typeface="Calibri" pitchFamily="34" charset="0"/>
              </a:rPr>
              <a:t>queue.AddMessage</a:t>
            </a:r>
            <a:r>
              <a:rPr lang="en-US" sz="2400" dirty="0" smtClean="0">
                <a:latin typeface="Calibri" pitchFamily="34" charset="0"/>
              </a:rPr>
              <a:t>( new </a:t>
            </a:r>
            <a:r>
              <a:rPr lang="en-US" sz="2400" b="1" dirty="0" err="1" smtClean="0">
                <a:latin typeface="Calibri" pitchFamily="34" charset="0"/>
              </a:rPr>
              <a:t>CloudQueueMessage</a:t>
            </a:r>
            <a:r>
              <a:rPr lang="en-US" sz="2400" dirty="0" smtClean="0">
                <a:latin typeface="Calibri" pitchFamily="34" charset="0"/>
              </a:rPr>
              <a:t>( </a:t>
            </a:r>
            <a:r>
              <a:rPr lang="en-US" sz="2400" dirty="0" err="1" smtClean="0">
                <a:latin typeface="Calibri" pitchFamily="34" charset="0"/>
              </a:rPr>
              <a:t>url</a:t>
            </a:r>
            <a:r>
              <a:rPr lang="en-US" sz="2400" dirty="0" smtClean="0">
                <a:latin typeface="Calibri" pitchFamily="34" charset="0"/>
              </a:rPr>
              <a:t> ) );</a:t>
            </a:r>
            <a:endParaRPr lang="en-US" sz="2400" dirty="0">
              <a:latin typeface="Calibri" pitchFamily="34" charset="0"/>
            </a:endParaRPr>
          </a:p>
        </p:txBody>
      </p:sp>
      <p:sp>
        <p:nvSpPr>
          <p:cNvPr id="15" name="TextBox 14"/>
          <p:cNvSpPr txBox="1">
            <a:spLocks noChangeArrowheads="1"/>
          </p:cNvSpPr>
          <p:nvPr/>
        </p:nvSpPr>
        <p:spPr bwMode="auto">
          <a:xfrm>
            <a:off x="2133600" y="4470162"/>
            <a:ext cx="6949440" cy="1200329"/>
          </a:xfrm>
          <a:prstGeom prst="rect">
            <a:avLst/>
          </a:prstGeom>
          <a:noFill/>
          <a:ln w="9525">
            <a:noFill/>
            <a:miter lim="800000"/>
            <a:headEnd/>
            <a:tailEnd/>
          </a:ln>
        </p:spPr>
        <p:txBody>
          <a:bodyPr wrap="square">
            <a:spAutoFit/>
          </a:bodyPr>
          <a:lstStyle/>
          <a:p>
            <a:r>
              <a:rPr lang="en-US" sz="2400" dirty="0" err="1" smtClean="0">
                <a:latin typeface="Calibri" pitchFamily="34" charset="0"/>
              </a:rPr>
              <a:t>var</a:t>
            </a:r>
            <a:r>
              <a:rPr lang="en-US" sz="2400" dirty="0" smtClean="0">
                <a:latin typeface="Calibri" pitchFamily="34" charset="0"/>
              </a:rPr>
              <a:t> </a:t>
            </a:r>
            <a:r>
              <a:rPr lang="en-US" sz="2400" dirty="0" err="1" smtClean="0">
                <a:latin typeface="Calibri" pitchFamily="34" charset="0"/>
              </a:rPr>
              <a:t>invisibilityWindow</a:t>
            </a:r>
            <a:r>
              <a:rPr lang="en-US" sz="2400" dirty="0" smtClean="0">
                <a:latin typeface="Calibri" pitchFamily="34" charset="0"/>
              </a:rPr>
              <a:t> = </a:t>
            </a:r>
            <a:r>
              <a:rPr lang="en-US" sz="2400" dirty="0" err="1" smtClean="0">
                <a:latin typeface="Calibri" pitchFamily="34" charset="0"/>
              </a:rPr>
              <a:t>TimeSpan.FromSeconds</a:t>
            </a:r>
            <a:r>
              <a:rPr lang="en-US" sz="2400" dirty="0" smtClean="0">
                <a:latin typeface="Calibri" pitchFamily="34" charset="0"/>
              </a:rPr>
              <a:t>( 10 );</a:t>
            </a:r>
            <a:r>
              <a:rPr lang="en-US" sz="2400" b="1" dirty="0" smtClean="0">
                <a:latin typeface="Calibri" pitchFamily="34" charset="0"/>
              </a:rPr>
              <a:t/>
            </a:r>
            <a:br>
              <a:rPr lang="en-US" sz="2400" b="1" dirty="0" smtClean="0">
                <a:latin typeface="Calibri" pitchFamily="34" charset="0"/>
              </a:rPr>
            </a:br>
            <a:r>
              <a:rPr lang="en-US" sz="2400" b="1" dirty="0" err="1" smtClean="0">
                <a:latin typeface="Calibri" pitchFamily="34" charset="0"/>
              </a:rPr>
              <a:t>CloudQueueMessage</a:t>
            </a:r>
            <a:r>
              <a:rPr lang="en-US" sz="2400" dirty="0" smtClean="0">
                <a:latin typeface="Calibri" pitchFamily="34" charset="0"/>
              </a:rPr>
              <a:t>  </a:t>
            </a:r>
            <a:r>
              <a:rPr lang="en-US" sz="2400" dirty="0" err="1" smtClean="0">
                <a:latin typeface="Calibri" pitchFamily="34" charset="0"/>
              </a:rPr>
              <a:t>msg</a:t>
            </a:r>
            <a:r>
              <a:rPr lang="en-US" sz="2400" dirty="0" smtClean="0">
                <a:latin typeface="Calibri" pitchFamily="34" charset="0"/>
              </a:rPr>
              <a:t> =</a:t>
            </a:r>
            <a:br>
              <a:rPr lang="en-US" sz="2400" dirty="0" smtClean="0">
                <a:latin typeface="Calibri" pitchFamily="34" charset="0"/>
              </a:rPr>
            </a:br>
            <a:r>
              <a:rPr lang="en-US" sz="2400" dirty="0" smtClean="0">
                <a:latin typeface="Calibri" pitchFamily="34" charset="0"/>
              </a:rPr>
              <a:t>                </a:t>
            </a:r>
            <a:r>
              <a:rPr lang="en-US" sz="2400" b="1" dirty="0" err="1" smtClean="0">
                <a:latin typeface="Calibri" pitchFamily="34" charset="0"/>
              </a:rPr>
              <a:t>queue.GetMessage</a:t>
            </a:r>
            <a:r>
              <a:rPr lang="en-US" sz="2400" dirty="0" smtClean="0">
                <a:latin typeface="Calibri" pitchFamily="34" charset="0"/>
              </a:rPr>
              <a:t>( </a:t>
            </a:r>
            <a:r>
              <a:rPr lang="en-US" sz="2400" dirty="0" err="1" smtClean="0">
                <a:latin typeface="Calibri" pitchFamily="34" charset="0"/>
              </a:rPr>
              <a:t>invisibilityWindow</a:t>
            </a:r>
            <a:r>
              <a:rPr lang="en-US" sz="2400" dirty="0" smtClean="0">
                <a:latin typeface="Calibri" pitchFamily="34" charset="0"/>
              </a:rPr>
              <a:t> );</a:t>
            </a:r>
            <a:endParaRPr lang="en-US" sz="2400" dirty="0">
              <a:latin typeface="Calibri" pitchFamily="34" charset="0"/>
            </a:endParaRPr>
          </a:p>
        </p:txBody>
      </p:sp>
      <p:cxnSp>
        <p:nvCxnSpPr>
          <p:cNvPr id="17" name="Straight Arrow Connector 16"/>
          <p:cNvCxnSpPr/>
          <p:nvPr/>
        </p:nvCxnSpPr>
        <p:spPr>
          <a:xfrm flipH="1">
            <a:off x="6057597" y="3937000"/>
            <a:ext cx="876607" cy="113332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1600200" y="2350720"/>
            <a:ext cx="231348" cy="6848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a:spLocks noChangeArrowheads="1"/>
          </p:cNvSpPr>
          <p:nvPr/>
        </p:nvSpPr>
        <p:spPr bwMode="auto">
          <a:xfrm>
            <a:off x="2133600" y="5619080"/>
            <a:ext cx="6949440" cy="461665"/>
          </a:xfrm>
          <a:prstGeom prst="rect">
            <a:avLst/>
          </a:prstGeom>
          <a:noFill/>
          <a:ln w="9525">
            <a:noFill/>
            <a:miter lim="800000"/>
            <a:headEnd/>
            <a:tailEnd/>
          </a:ln>
        </p:spPr>
        <p:txBody>
          <a:bodyPr wrap="square">
            <a:spAutoFit/>
          </a:bodyPr>
          <a:lstStyle/>
          <a:p>
            <a:r>
              <a:rPr lang="en-US" sz="2400" i="1" dirty="0" smtClean="0">
                <a:latin typeface="Calibri" pitchFamily="34" charset="0"/>
              </a:rPr>
              <a:t>// do all necessary processing…</a:t>
            </a:r>
          </a:p>
        </p:txBody>
      </p:sp>
      <p:sp>
        <p:nvSpPr>
          <p:cNvPr id="20" name="Rounded Rectangle 19"/>
          <p:cNvSpPr/>
          <p:nvPr/>
        </p:nvSpPr>
        <p:spPr bwMode="auto">
          <a:xfrm>
            <a:off x="4267507" y="3340406"/>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Queue</a:t>
            </a:r>
            <a:endParaRPr lang="en-US" b="1" dirty="0"/>
          </a:p>
        </p:txBody>
      </p:sp>
      <p:cxnSp>
        <p:nvCxnSpPr>
          <p:cNvPr id="21" name="Straight Arrow Connector 20"/>
          <p:cNvCxnSpPr/>
          <p:nvPr/>
        </p:nvCxnSpPr>
        <p:spPr>
          <a:xfrm flipH="1">
            <a:off x="5918933" y="4166882"/>
            <a:ext cx="1109529" cy="14918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a:spLocks noChangeArrowheads="1"/>
          </p:cNvSpPr>
          <p:nvPr/>
        </p:nvSpPr>
        <p:spPr bwMode="auto">
          <a:xfrm>
            <a:off x="2136040" y="6075671"/>
            <a:ext cx="6949440" cy="461665"/>
          </a:xfrm>
          <a:prstGeom prst="rect">
            <a:avLst/>
          </a:prstGeom>
          <a:noFill/>
          <a:ln w="9525">
            <a:noFill/>
            <a:miter lim="800000"/>
            <a:headEnd/>
            <a:tailEnd/>
          </a:ln>
        </p:spPr>
        <p:txBody>
          <a:bodyPr wrap="square">
            <a:spAutoFit/>
          </a:bodyPr>
          <a:lstStyle/>
          <a:p>
            <a:r>
              <a:rPr lang="en-US" sz="2400" b="1" dirty="0" err="1" smtClean="0">
                <a:latin typeface="Calibri" pitchFamily="34" charset="0"/>
              </a:rPr>
              <a:t>queue.DeleteMessage</a:t>
            </a:r>
            <a:r>
              <a:rPr lang="en-US" sz="2400" b="1" dirty="0" smtClean="0">
                <a:latin typeface="Calibri" pitchFamily="34" charset="0"/>
              </a:rPr>
              <a:t>( </a:t>
            </a:r>
            <a:r>
              <a:rPr lang="en-US" sz="2400" b="1" dirty="0" err="1" smtClean="0">
                <a:latin typeface="Calibri" pitchFamily="34" charset="0"/>
              </a:rPr>
              <a:t>msg</a:t>
            </a:r>
            <a:r>
              <a:rPr lang="en-US" sz="2400" b="1" dirty="0" smtClean="0">
                <a:latin typeface="Calibri" pitchFamily="34" charset="0"/>
              </a:rPr>
              <a:t> );</a:t>
            </a:r>
            <a:endParaRPr lang="en-US" sz="2400" dirty="0">
              <a:solidFill>
                <a:schemeClr val="tx2"/>
              </a:solidFill>
              <a:latin typeface="Calibri" pitchFamily="34" charset="0"/>
            </a:endParaRPr>
          </a:p>
        </p:txBody>
      </p:sp>
      <p:cxnSp>
        <p:nvCxnSpPr>
          <p:cNvPr id="16" name="Straight Arrow Connector 15"/>
          <p:cNvCxnSpPr/>
          <p:nvPr/>
        </p:nvCxnSpPr>
        <p:spPr>
          <a:xfrm flipH="1">
            <a:off x="5895487" y="4178605"/>
            <a:ext cx="1372396" cy="199514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1247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84"/>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85"/>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par>
                          <p:cTn id="25" fill="hold">
                            <p:stCondLst>
                              <p:cond delay="500"/>
                            </p:stCondLst>
                            <p:childTnLst>
                              <p:par>
                                <p:cTn id="26" presetID="33" presetClass="emph" presetSubtype="0" fill="remove" grpId="1" nodeType="afterEffect">
                                  <p:stCondLst>
                                    <p:cond delay="0"/>
                                  </p:stCondLst>
                                  <p:childTnLst>
                                    <p:animClr clrSpc="rgb" dir="cw">
                                      <p:cBhvr override="childStyle">
                                        <p:cTn id="27" dur="1500" accel="50000" autoRev="1" fill="hold" tmFilter="0, 0; .33333, 1; 1, 1">
                                          <p:stCondLst>
                                            <p:cond delay="0"/>
                                          </p:stCondLst>
                                        </p:cTn>
                                        <p:tgtEl>
                                          <p:spTgt spid="84"/>
                                        </p:tgtEl>
                                        <p:attrNameLst>
                                          <p:attrName>style.color</p:attrName>
                                        </p:attrNameLst>
                                      </p:cBhvr>
                                      <p:to>
                                        <a:schemeClr val="accent2"/>
                                      </p:to>
                                    </p:animClr>
                                    <p:animClr clrSpc="rgb" dir="cw">
                                      <p:cBhvr>
                                        <p:cTn id="28" dur="1500" accel="50000" autoRev="1" fill="hold" tmFilter="0, 0; .33333, 1; 1, 1">
                                          <p:stCondLst>
                                            <p:cond delay="0"/>
                                          </p:stCondLst>
                                        </p:cTn>
                                        <p:tgtEl>
                                          <p:spTgt spid="84"/>
                                        </p:tgtEl>
                                        <p:attrNameLst>
                                          <p:attrName>fillcolor</p:attrName>
                                        </p:attrNameLst>
                                      </p:cBhvr>
                                      <p:to>
                                        <a:schemeClr val="accent2"/>
                                      </p:to>
                                    </p:animClr>
                                    <p:set>
                                      <p:cBhvr>
                                        <p:cTn id="29" dur="3000" fill="hold"/>
                                        <p:tgtEl>
                                          <p:spTgt spid="84"/>
                                        </p:tgtEl>
                                        <p:attrNameLst>
                                          <p:attrName>fill.type</p:attrName>
                                        </p:attrNameLst>
                                      </p:cBhvr>
                                      <p:to>
                                        <p:strVal val="solid"/>
                                      </p:to>
                                    </p:set>
                                    <p:set>
                                      <p:cBhvr>
                                        <p:cTn id="30" dur="3000" fill="hold"/>
                                        <p:tgtEl>
                                          <p:spTgt spid="84"/>
                                        </p:tgtEl>
                                        <p:attrNameLst>
                                          <p:attrName>fill.on</p:attrName>
                                        </p:attrNameLst>
                                      </p:cBhvr>
                                      <p:to>
                                        <p:strVal val="true"/>
                                      </p:to>
                                    </p:set>
                                    <p:animScale>
                                      <p:cBhvr>
                                        <p:cTn id="31" dur="1500" accel="50000" autoRev="1" fill="hold" tmFilter="0, 0; .33333, 1; 1, 1">
                                          <p:stCondLst>
                                            <p:cond delay="0"/>
                                          </p:stCondLst>
                                        </p:cTn>
                                        <p:tgtEl>
                                          <p:spTgt spid="84"/>
                                        </p:tgtEl>
                                      </p:cBhvr>
                                      <p:from x="100000" y="100000"/>
                                      <p:to x="100000" y="140000"/>
                                    </p:animScale>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ppt_x"/>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par>
                                <p:cTn id="38" presetID="1" presetClass="entr" presetSubtype="0"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childTnLst>
                                </p:cTn>
                              </p:par>
                            </p:childTnLst>
                          </p:cTn>
                        </p:par>
                        <p:par>
                          <p:cTn id="40" fill="hold">
                            <p:stCondLst>
                              <p:cond delay="500"/>
                            </p:stCondLst>
                            <p:childTnLst>
                              <p:par>
                                <p:cTn id="41" presetID="33" presetClass="emph" presetSubtype="0" fill="remove" grpId="1" nodeType="afterEffect">
                                  <p:stCondLst>
                                    <p:cond delay="0"/>
                                  </p:stCondLst>
                                  <p:childTnLst>
                                    <p:animClr clrSpc="rgb" dir="cw">
                                      <p:cBhvr override="childStyle">
                                        <p:cTn id="42" dur="1500" accel="50000" autoRev="1" fill="hold" tmFilter="0, 0; .33333, 1; 1, 1">
                                          <p:stCondLst>
                                            <p:cond delay="0"/>
                                          </p:stCondLst>
                                        </p:cTn>
                                        <p:tgtEl>
                                          <p:spTgt spid="85"/>
                                        </p:tgtEl>
                                        <p:attrNameLst>
                                          <p:attrName>style.color</p:attrName>
                                        </p:attrNameLst>
                                      </p:cBhvr>
                                      <p:to>
                                        <a:schemeClr val="accent2"/>
                                      </p:to>
                                    </p:animClr>
                                    <p:animClr clrSpc="rgb" dir="cw">
                                      <p:cBhvr>
                                        <p:cTn id="43" dur="1500" accel="50000" autoRev="1" fill="hold" tmFilter="0, 0; .33333, 1; 1, 1">
                                          <p:stCondLst>
                                            <p:cond delay="0"/>
                                          </p:stCondLst>
                                        </p:cTn>
                                        <p:tgtEl>
                                          <p:spTgt spid="85"/>
                                        </p:tgtEl>
                                        <p:attrNameLst>
                                          <p:attrName>fillcolor</p:attrName>
                                        </p:attrNameLst>
                                      </p:cBhvr>
                                      <p:to>
                                        <a:schemeClr val="accent2"/>
                                      </p:to>
                                    </p:animClr>
                                    <p:set>
                                      <p:cBhvr>
                                        <p:cTn id="44" dur="3000" fill="hold"/>
                                        <p:tgtEl>
                                          <p:spTgt spid="85"/>
                                        </p:tgtEl>
                                        <p:attrNameLst>
                                          <p:attrName>fill.type</p:attrName>
                                        </p:attrNameLst>
                                      </p:cBhvr>
                                      <p:to>
                                        <p:strVal val="solid"/>
                                      </p:to>
                                    </p:set>
                                    <p:set>
                                      <p:cBhvr>
                                        <p:cTn id="45" dur="3000" fill="hold"/>
                                        <p:tgtEl>
                                          <p:spTgt spid="85"/>
                                        </p:tgtEl>
                                        <p:attrNameLst>
                                          <p:attrName>fill.on</p:attrName>
                                        </p:attrNameLst>
                                      </p:cBhvr>
                                      <p:to>
                                        <p:strVal val="true"/>
                                      </p:to>
                                    </p:set>
                                    <p:animScale>
                                      <p:cBhvr>
                                        <p:cTn id="46" dur="1500" accel="50000" autoRev="1" fill="hold" tmFilter="0, 0; .33333, 1; 1, 1">
                                          <p:stCondLst>
                                            <p:cond delay="0"/>
                                          </p:stCondLst>
                                        </p:cTn>
                                        <p:tgtEl>
                                          <p:spTgt spid="85"/>
                                        </p:tgtEl>
                                      </p:cBhvr>
                                      <p:from x="100000" y="100000"/>
                                      <p:to x="100000" y="140000"/>
                                    </p:animScale>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1+#ppt_h/2"/>
                                          </p:val>
                                        </p:tav>
                                        <p:tav tm="100000">
                                          <p:val>
                                            <p:strVal val="#ppt_y"/>
                                          </p:val>
                                        </p:tav>
                                      </p:tavLst>
                                    </p:anim>
                                  </p:childTnLst>
                                </p:cTn>
                              </p:par>
                              <p:par>
                                <p:cTn id="53" presetID="1" presetClass="entr" presetSubtype="0"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500" fill="hold"/>
                                        <p:tgtEl>
                                          <p:spTgt spid="14"/>
                                        </p:tgtEl>
                                        <p:attrNameLst>
                                          <p:attrName>ppt_x</p:attrName>
                                        </p:attrNameLst>
                                      </p:cBhvr>
                                      <p:tavLst>
                                        <p:tav tm="0">
                                          <p:val>
                                            <p:strVal val="#ppt_x"/>
                                          </p:val>
                                        </p:tav>
                                        <p:tav tm="100000">
                                          <p:val>
                                            <p:strVal val="#ppt_x"/>
                                          </p:val>
                                        </p:tav>
                                      </p:tavLst>
                                    </p:anim>
                                    <p:anim calcmode="lin" valueType="num">
                                      <p:cBhvr additive="base">
                                        <p:cTn id="60" dur="500" fill="hold"/>
                                        <p:tgtEl>
                                          <p:spTgt spid="14"/>
                                        </p:tgtEl>
                                        <p:attrNameLst>
                                          <p:attrName>ppt_y</p:attrName>
                                        </p:attrNameLst>
                                      </p:cBhvr>
                                      <p:tavLst>
                                        <p:tav tm="0">
                                          <p:val>
                                            <p:strVal val="1+#ppt_h/2"/>
                                          </p:val>
                                        </p:tav>
                                        <p:tav tm="100000">
                                          <p:val>
                                            <p:strVal val="#ppt_y"/>
                                          </p:val>
                                        </p:tav>
                                      </p:tavLst>
                                    </p:anim>
                                  </p:childTnLst>
                                </p:cTn>
                              </p:par>
                              <p:par>
                                <p:cTn id="61" presetID="1" presetClass="entr" presetSubtype="0" fill="hold" nodeType="withEffect">
                                  <p:stCondLst>
                                    <p:cond delay="0"/>
                                  </p:stCondLst>
                                  <p:childTnLst>
                                    <p:set>
                                      <p:cBhvr>
                                        <p:cTn id="6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4" grpId="0" animBg="1"/>
      <p:bldP spid="84" grpId="1" animBg="1"/>
      <p:bldP spid="85" grpId="0" animBg="1"/>
      <p:bldP spid="85" grpId="1" animBg="1"/>
      <p:bldP spid="7" grpId="0"/>
      <p:bldP spid="15" grpId="0"/>
      <p:bldP spid="23" grpId="0"/>
      <p:bldP spid="20" grpId="0" animBg="1"/>
      <p:bldP spid="1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normAutofit/>
          </a:bodyPr>
          <a:lstStyle/>
          <a:p>
            <a:r>
              <a:rPr lang="en-US" dirty="0" smtClean="0"/>
              <a:t>QCW </a:t>
            </a:r>
            <a:r>
              <a:rPr lang="en-US" b="1" dirty="0" smtClean="0"/>
              <a:t>requires</a:t>
            </a:r>
            <a:r>
              <a:rPr lang="en-US" dirty="0" smtClean="0"/>
              <a:t> Idempotent</a:t>
            </a:r>
          </a:p>
        </p:txBody>
      </p:sp>
      <p:sp>
        <p:nvSpPr>
          <p:cNvPr id="3" name="Content Placeholder 2"/>
          <p:cNvSpPr>
            <a:spLocks noGrp="1"/>
          </p:cNvSpPr>
          <p:nvPr>
            <p:ph idx="1"/>
          </p:nvPr>
        </p:nvSpPr>
        <p:spPr>
          <a:xfrm>
            <a:off x="457200" y="1600205"/>
            <a:ext cx="8229600" cy="5178239"/>
          </a:xfrm>
        </p:spPr>
        <p:txBody>
          <a:bodyPr>
            <a:normAutofit/>
          </a:bodyPr>
          <a:lstStyle/>
          <a:p>
            <a:r>
              <a:rPr lang="en-US" sz="3600" i="1" dirty="0" smtClean="0"/>
              <a:t>Perform idempotent operation more than once, end result same as if we did it once</a:t>
            </a:r>
          </a:p>
          <a:p>
            <a:r>
              <a:rPr lang="en-US" sz="3600" dirty="0"/>
              <a:t>Example with </a:t>
            </a:r>
            <a:r>
              <a:rPr lang="en-US" sz="3600" dirty="0" err="1" smtClean="0"/>
              <a:t>Thumbnailing</a:t>
            </a:r>
            <a:r>
              <a:rPr lang="en-US" sz="3600" dirty="0" smtClean="0"/>
              <a:t> </a:t>
            </a:r>
            <a:r>
              <a:rPr lang="en-US" sz="3600" dirty="0"/>
              <a:t>(</a:t>
            </a:r>
            <a:r>
              <a:rPr lang="en-US" sz="3600" dirty="0" smtClean="0"/>
              <a:t>easy case)</a:t>
            </a:r>
            <a:endParaRPr lang="en-US" sz="3600" dirty="0"/>
          </a:p>
          <a:p>
            <a:r>
              <a:rPr lang="en-US" sz="3600" dirty="0" smtClean="0"/>
              <a:t>App-specific concerns dictate approaches</a:t>
            </a:r>
          </a:p>
          <a:p>
            <a:pPr lvl="1"/>
            <a:r>
              <a:rPr lang="en-US" sz="3200" dirty="0" smtClean="0"/>
              <a:t>Compensating action, Last write wins, etc.</a:t>
            </a:r>
          </a:p>
          <a:p>
            <a:r>
              <a:rPr lang="en-US" sz="3600" b="1" dirty="0" smtClean="0">
                <a:solidFill>
                  <a:srgbClr val="00B0F0"/>
                </a:solidFill>
              </a:rPr>
              <a:t>PARTNERSHIP: division of responsibility between cloud platform &amp; app</a:t>
            </a:r>
          </a:p>
          <a:p>
            <a:pPr marL="457200" lvl="1" indent="0">
              <a:buNone/>
            </a:pPr>
            <a:r>
              <a:rPr lang="en-US" sz="3200" dirty="0" smtClean="0">
                <a:sym typeface="Wingdings" pitchFamily="2" charset="2"/>
              </a:rPr>
              <a:t> </a:t>
            </a:r>
            <a:r>
              <a:rPr lang="en-US" sz="3200" dirty="0" smtClean="0"/>
              <a:t>Transaction cannot span database + queue</a:t>
            </a:r>
          </a:p>
        </p:txBody>
      </p:sp>
    </p:spTree>
    <p:extLst>
      <p:ext uri="{BB962C8B-B14F-4D97-AF65-F5344CB8AC3E}">
        <p14:creationId xmlns:p14="http://schemas.microsoft.com/office/powerpoint/2010/main" val="4119776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smtClean="0"/>
              <a:t>QCW </a:t>
            </a:r>
            <a:r>
              <a:rPr lang="en-US" b="1" dirty="0" smtClean="0"/>
              <a:t>expects </a:t>
            </a:r>
            <a:r>
              <a:rPr lang="en-US" dirty="0" smtClean="0"/>
              <a:t>Poison Messages</a:t>
            </a:r>
            <a:endParaRPr lang="en-US" sz="4800" dirty="0"/>
          </a:p>
        </p:txBody>
      </p:sp>
      <p:sp>
        <p:nvSpPr>
          <p:cNvPr id="3" name="Content Placeholder 2"/>
          <p:cNvSpPr>
            <a:spLocks noGrp="1"/>
          </p:cNvSpPr>
          <p:nvPr>
            <p:ph idx="1"/>
          </p:nvPr>
        </p:nvSpPr>
        <p:spPr>
          <a:xfrm>
            <a:off x="457200" y="1600207"/>
            <a:ext cx="8229600" cy="4873744"/>
          </a:xfrm>
        </p:spPr>
        <p:txBody>
          <a:bodyPr>
            <a:normAutofit/>
          </a:bodyPr>
          <a:lstStyle/>
          <a:p>
            <a:pPr>
              <a:defRPr/>
            </a:pPr>
            <a:r>
              <a:rPr lang="en-US" sz="3600" dirty="0" smtClean="0"/>
              <a:t>A Poison Message cannot be processed</a:t>
            </a:r>
          </a:p>
          <a:p>
            <a:pPr lvl="1">
              <a:defRPr/>
            </a:pPr>
            <a:r>
              <a:rPr lang="en-US" sz="3200" dirty="0" smtClean="0"/>
              <a:t>Error condition for non-transient reason</a:t>
            </a:r>
          </a:p>
          <a:p>
            <a:pPr lvl="1">
              <a:defRPr/>
            </a:pPr>
            <a:r>
              <a:rPr lang="en-US" sz="3200" dirty="0" smtClean="0"/>
              <a:t>Check </a:t>
            </a:r>
            <a:r>
              <a:rPr lang="en-US" sz="3200" dirty="0" err="1" smtClean="0">
                <a:solidFill>
                  <a:srgbClr val="00B0F0"/>
                </a:solidFill>
              </a:rPr>
              <a:t>CloudQueueMessage.</a:t>
            </a:r>
            <a:r>
              <a:rPr lang="en-US" sz="3200" b="1" dirty="0" err="1" smtClean="0">
                <a:solidFill>
                  <a:srgbClr val="00B0F0"/>
                </a:solidFill>
              </a:rPr>
              <a:t>DequeueCount</a:t>
            </a:r>
            <a:r>
              <a:rPr lang="en-US" sz="3200" b="1" dirty="0" smtClean="0">
                <a:solidFill>
                  <a:srgbClr val="00B0F0"/>
                </a:solidFill>
              </a:rPr>
              <a:t> </a:t>
            </a:r>
            <a:r>
              <a:rPr lang="en-US" sz="3200" dirty="0" smtClean="0"/>
              <a:t>property</a:t>
            </a:r>
          </a:p>
          <a:p>
            <a:pPr>
              <a:defRPr/>
            </a:pPr>
            <a:r>
              <a:rPr lang="en-US" sz="3600" dirty="0" smtClean="0"/>
              <a:t>Falling off the queue may kill your system</a:t>
            </a:r>
          </a:p>
          <a:p>
            <a:pPr>
              <a:defRPr/>
            </a:pPr>
            <a:r>
              <a:rPr lang="en-US" sz="3600" dirty="0" smtClean="0"/>
              <a:t>Determine a Max Retry policy per queue</a:t>
            </a:r>
          </a:p>
          <a:p>
            <a:pPr lvl="1">
              <a:defRPr/>
            </a:pPr>
            <a:r>
              <a:rPr lang="en-US" sz="3200" dirty="0" smtClean="0"/>
              <a:t>Delete, put on “bad” queue, alert human</a:t>
            </a:r>
            <a:r>
              <a:rPr lang="en-US" sz="3200" dirty="0"/>
              <a:t>, …</a:t>
            </a:r>
            <a:endParaRPr lang="en-US" sz="3200" dirty="0" smtClean="0"/>
          </a:p>
        </p:txBody>
      </p:sp>
    </p:spTree>
    <p:extLst>
      <p:ext uri="{BB962C8B-B14F-4D97-AF65-F5344CB8AC3E}">
        <p14:creationId xmlns:p14="http://schemas.microsoft.com/office/powerpoint/2010/main" val="270309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normAutofit/>
          </a:bodyPr>
          <a:lstStyle/>
          <a:p>
            <a:r>
              <a:rPr lang="en-US" dirty="0" smtClean="0"/>
              <a:t>QCW </a:t>
            </a:r>
            <a:r>
              <a:rPr lang="en-US" b="1" dirty="0" smtClean="0"/>
              <a:t>enables</a:t>
            </a:r>
            <a:r>
              <a:rPr lang="en-US" dirty="0" smtClean="0"/>
              <a:t> Responsive UX</a:t>
            </a:r>
          </a:p>
        </p:txBody>
      </p:sp>
      <p:sp>
        <p:nvSpPr>
          <p:cNvPr id="3" name="Content Placeholder 2"/>
          <p:cNvSpPr>
            <a:spLocks noGrp="1"/>
          </p:cNvSpPr>
          <p:nvPr>
            <p:ph idx="1"/>
          </p:nvPr>
        </p:nvSpPr>
        <p:spPr>
          <a:xfrm>
            <a:off x="457200" y="1600206"/>
            <a:ext cx="8377730" cy="4525963"/>
          </a:xfrm>
        </p:spPr>
        <p:txBody>
          <a:bodyPr>
            <a:normAutofit lnSpcReduction="10000"/>
          </a:bodyPr>
          <a:lstStyle/>
          <a:p>
            <a:r>
              <a:rPr lang="en-US" dirty="0" smtClean="0"/>
              <a:t>Response to interactive users is as fast as a work request can be persisted</a:t>
            </a:r>
          </a:p>
          <a:p>
            <a:r>
              <a:rPr lang="en-US" dirty="0" smtClean="0"/>
              <a:t>Time consuming work done asynchronously</a:t>
            </a:r>
          </a:p>
          <a:p>
            <a:r>
              <a:rPr lang="en-US" dirty="0" smtClean="0"/>
              <a:t>Comparable total resource consumption, arguably better subjective UX</a:t>
            </a:r>
          </a:p>
          <a:p>
            <a:r>
              <a:rPr lang="en-US" b="1" dirty="0" smtClean="0"/>
              <a:t>UX challenge</a:t>
            </a:r>
            <a:r>
              <a:rPr lang="en-US" dirty="0" smtClean="0"/>
              <a:t> – how to express Async to users?</a:t>
            </a:r>
          </a:p>
          <a:p>
            <a:pPr lvl="1"/>
            <a:r>
              <a:rPr lang="en-US" dirty="0" smtClean="0"/>
              <a:t>Communicate Progress</a:t>
            </a:r>
          </a:p>
          <a:p>
            <a:pPr lvl="1"/>
            <a:r>
              <a:rPr lang="en-US" dirty="0" smtClean="0"/>
              <a:t>Display Final results</a:t>
            </a:r>
          </a:p>
          <a:p>
            <a:pPr lvl="1"/>
            <a:r>
              <a:rPr lang="en-US" dirty="0" smtClean="0"/>
              <a:t>Long Polling/Web Sockets (e.g., </a:t>
            </a:r>
            <a:r>
              <a:rPr lang="en-US" dirty="0" err="1" smtClean="0"/>
              <a:t>SignalR</a:t>
            </a:r>
            <a:r>
              <a:rPr lang="en-US" dirty="0" smtClean="0"/>
              <a:t> or Node.io)</a:t>
            </a:r>
          </a:p>
        </p:txBody>
      </p:sp>
    </p:spTree>
    <p:extLst>
      <p:ext uri="{BB962C8B-B14F-4D97-AF65-F5344CB8AC3E}">
        <p14:creationId xmlns:p14="http://schemas.microsoft.com/office/powerpoint/2010/main" val="26984538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normAutofit/>
          </a:bodyPr>
          <a:lstStyle/>
          <a:p>
            <a:r>
              <a:rPr lang="en-US" dirty="0" smtClean="0"/>
              <a:t>QCW </a:t>
            </a:r>
            <a:r>
              <a:rPr lang="en-US" b="1" dirty="0" smtClean="0"/>
              <a:t>enables</a:t>
            </a:r>
            <a:r>
              <a:rPr lang="en-US" dirty="0" smtClean="0"/>
              <a:t> Scalable App</a:t>
            </a:r>
          </a:p>
        </p:txBody>
      </p:sp>
      <p:sp>
        <p:nvSpPr>
          <p:cNvPr id="3" name="Content Placeholder 2"/>
          <p:cNvSpPr>
            <a:spLocks noGrp="1"/>
          </p:cNvSpPr>
          <p:nvPr>
            <p:ph idx="1"/>
          </p:nvPr>
        </p:nvSpPr>
        <p:spPr>
          <a:xfrm>
            <a:off x="457200" y="1600206"/>
            <a:ext cx="8229600" cy="4873744"/>
          </a:xfrm>
        </p:spPr>
        <p:txBody>
          <a:bodyPr>
            <a:normAutofit fontScale="92500" lnSpcReduction="10000"/>
          </a:bodyPr>
          <a:lstStyle/>
          <a:p>
            <a:r>
              <a:rPr lang="en-US" dirty="0" smtClean="0"/>
              <a:t>Decoupled front/back provides </a:t>
            </a:r>
            <a:r>
              <a:rPr lang="en-US" b="1" dirty="0" smtClean="0"/>
              <a:t>insulation</a:t>
            </a:r>
          </a:p>
          <a:p>
            <a:pPr lvl="1"/>
            <a:r>
              <a:rPr lang="en-US" dirty="0" smtClean="0"/>
              <a:t>Blocking is Bane of Scalability</a:t>
            </a:r>
          </a:p>
          <a:p>
            <a:pPr lvl="1"/>
            <a:r>
              <a:rPr lang="en-US" dirty="0" smtClean="0"/>
              <a:t>Order </a:t>
            </a:r>
            <a:r>
              <a:rPr lang="en-US" dirty="0"/>
              <a:t>processing partner doing maintenance</a:t>
            </a:r>
          </a:p>
          <a:p>
            <a:pPr lvl="1"/>
            <a:r>
              <a:rPr lang="en-US" dirty="0" smtClean="0"/>
              <a:t>Twitter down</a:t>
            </a:r>
          </a:p>
          <a:p>
            <a:pPr lvl="1"/>
            <a:r>
              <a:rPr lang="en-US" dirty="0" smtClean="0"/>
              <a:t>Email server unreachable</a:t>
            </a:r>
          </a:p>
          <a:p>
            <a:pPr lvl="1"/>
            <a:r>
              <a:rPr lang="en-US" dirty="0" smtClean="0"/>
              <a:t>Internet connectivity interruption</a:t>
            </a:r>
          </a:p>
          <a:p>
            <a:r>
              <a:rPr lang="en-US" dirty="0"/>
              <a:t>Loosely coupled, </a:t>
            </a:r>
            <a:r>
              <a:rPr lang="en-US" b="1" dirty="0"/>
              <a:t>concern-independent scaling</a:t>
            </a:r>
          </a:p>
          <a:p>
            <a:pPr lvl="1"/>
            <a:r>
              <a:rPr lang="en-US" dirty="0"/>
              <a:t>(see next slide)</a:t>
            </a:r>
          </a:p>
          <a:p>
            <a:pPr lvl="1"/>
            <a:r>
              <a:rPr lang="en-US" dirty="0"/>
              <a:t>Get </a:t>
            </a:r>
            <a:r>
              <a:rPr lang="en-US" b="1" dirty="0"/>
              <a:t>Scale Units</a:t>
            </a:r>
            <a:r>
              <a:rPr lang="en-US" dirty="0"/>
              <a:t> </a:t>
            </a:r>
            <a:r>
              <a:rPr lang="en-US" dirty="0" smtClean="0"/>
              <a:t>right</a:t>
            </a:r>
          </a:p>
          <a:p>
            <a:pPr lvl="1"/>
            <a:r>
              <a:rPr lang="en-US" sz="3900" dirty="0" smtClean="0"/>
              <a:t>Key to optimizing operational </a:t>
            </a:r>
            <a:r>
              <a:rPr lang="en-US" sz="3900" b="1" dirty="0" smtClean="0">
                <a:solidFill>
                  <a:srgbClr val="00B050"/>
                </a:solidFill>
              </a:rPr>
              <a:t>CO$T$</a:t>
            </a:r>
            <a:endParaRPr lang="en-US" b="1" dirty="0">
              <a:solidFill>
                <a:srgbClr val="00B050"/>
              </a:solidFill>
            </a:endParaRPr>
          </a:p>
        </p:txBody>
      </p:sp>
    </p:spTree>
    <p:extLst>
      <p:ext uri="{BB962C8B-B14F-4D97-AF65-F5344CB8AC3E}">
        <p14:creationId xmlns:p14="http://schemas.microsoft.com/office/powerpoint/2010/main" val="25267014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normAutofit/>
          </a:bodyPr>
          <a:lstStyle/>
          <a:p>
            <a:r>
              <a:rPr lang="en-US" dirty="0" smtClean="0"/>
              <a:t>QCW </a:t>
            </a:r>
            <a:r>
              <a:rPr lang="en-US" b="1" dirty="0" smtClean="0"/>
              <a:t>requires “</a:t>
            </a:r>
            <a:r>
              <a:rPr lang="en-US" dirty="0" smtClean="0"/>
              <a:t>Plan for Failure”</a:t>
            </a:r>
          </a:p>
        </p:txBody>
      </p:sp>
      <p:sp>
        <p:nvSpPr>
          <p:cNvPr id="3" name="Content Placeholder 2"/>
          <p:cNvSpPr>
            <a:spLocks noGrp="1"/>
          </p:cNvSpPr>
          <p:nvPr>
            <p:ph idx="1"/>
          </p:nvPr>
        </p:nvSpPr>
        <p:spPr/>
        <p:txBody>
          <a:bodyPr>
            <a:normAutofit lnSpcReduction="10000"/>
          </a:bodyPr>
          <a:lstStyle/>
          <a:p>
            <a:r>
              <a:rPr lang="en-US" b="1" dirty="0" smtClean="0"/>
              <a:t>VM restarts will happen</a:t>
            </a:r>
          </a:p>
          <a:p>
            <a:pPr lvl="1"/>
            <a:r>
              <a:rPr lang="en-US" dirty="0" smtClean="0"/>
              <a:t>Hardware failure, O/S patching, crash (bug)</a:t>
            </a:r>
          </a:p>
          <a:p>
            <a:r>
              <a:rPr lang="en-US" dirty="0" smtClean="0"/>
              <a:t>Bake </a:t>
            </a:r>
            <a:r>
              <a:rPr lang="en-US" dirty="0"/>
              <a:t>in handling of </a:t>
            </a:r>
            <a:r>
              <a:rPr lang="en-US" dirty="0" smtClean="0"/>
              <a:t>restarts into our apps</a:t>
            </a:r>
            <a:endParaRPr lang="en-US" dirty="0"/>
          </a:p>
          <a:p>
            <a:pPr lvl="1"/>
            <a:r>
              <a:rPr lang="en-US" dirty="0" smtClean="0"/>
              <a:t>Restarts </a:t>
            </a:r>
            <a:r>
              <a:rPr lang="en-US" dirty="0"/>
              <a:t>are routine: system “just keeps working”</a:t>
            </a:r>
          </a:p>
          <a:p>
            <a:pPr lvl="1"/>
            <a:r>
              <a:rPr lang="en-US" dirty="0" smtClean="0"/>
              <a:t>Idempotent mindset is key</a:t>
            </a:r>
          </a:p>
          <a:p>
            <a:pPr lvl="1"/>
            <a:r>
              <a:rPr lang="en-US" dirty="0" smtClean="0"/>
              <a:t>Event Sourcing (commonly seen with CQRS) may help</a:t>
            </a:r>
          </a:p>
          <a:p>
            <a:r>
              <a:rPr lang="en-US" dirty="0" smtClean="0"/>
              <a:t>Not an exception case! Expect it!</a:t>
            </a:r>
          </a:p>
          <a:p>
            <a:r>
              <a:rPr lang="en-US" dirty="0" smtClean="0"/>
              <a:t>Consider </a:t>
            </a:r>
            <a:r>
              <a:rPr lang="en-US" b="1" i="1" dirty="0" smtClean="0"/>
              <a:t>N+1 Rule</a:t>
            </a:r>
          </a:p>
        </p:txBody>
      </p:sp>
    </p:spTree>
    <p:extLst>
      <p:ext uri="{BB962C8B-B14F-4D97-AF65-F5344CB8AC3E}">
        <p14:creationId xmlns:p14="http://schemas.microsoft.com/office/powerpoint/2010/main" val="2955779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Aside: Is QCW same as CQRS?</a:t>
            </a:r>
            <a:endParaRPr lang="en-US" dirty="0"/>
          </a:p>
        </p:txBody>
      </p:sp>
      <p:sp>
        <p:nvSpPr>
          <p:cNvPr id="3" name="Content Placeholder 2"/>
          <p:cNvSpPr>
            <a:spLocks noGrp="1"/>
          </p:cNvSpPr>
          <p:nvPr>
            <p:ph idx="1"/>
          </p:nvPr>
        </p:nvSpPr>
        <p:spPr>
          <a:xfrm>
            <a:off x="457200" y="1600206"/>
            <a:ext cx="8229600" cy="4873744"/>
          </a:xfrm>
        </p:spPr>
        <p:txBody>
          <a:bodyPr>
            <a:normAutofit lnSpcReduction="10000"/>
          </a:bodyPr>
          <a:lstStyle/>
          <a:p>
            <a:r>
              <a:rPr lang="en-US" b="1" dirty="0" smtClean="0"/>
              <a:t>Short answer: “no”</a:t>
            </a:r>
          </a:p>
          <a:p>
            <a:r>
              <a:rPr lang="en-US" b="1" dirty="0" smtClean="0"/>
              <a:t>CQRS</a:t>
            </a:r>
          </a:p>
          <a:p>
            <a:pPr lvl="1"/>
            <a:r>
              <a:rPr lang="en-US" sz="2600" b="1" u="sng" dirty="0" smtClean="0"/>
              <a:t>C</a:t>
            </a:r>
            <a:r>
              <a:rPr lang="en-US" sz="2600" b="1" dirty="0" smtClean="0"/>
              <a:t>ommand </a:t>
            </a:r>
            <a:r>
              <a:rPr lang="en-US" sz="2600" b="1" u="sng" dirty="0" smtClean="0"/>
              <a:t>Q</a:t>
            </a:r>
            <a:r>
              <a:rPr lang="en-US" sz="2600" b="1" dirty="0" smtClean="0"/>
              <a:t>uery </a:t>
            </a:r>
            <a:r>
              <a:rPr lang="en-US" sz="2600" b="1" u="sng" dirty="0" smtClean="0"/>
              <a:t>R</a:t>
            </a:r>
            <a:r>
              <a:rPr lang="en-US" sz="2600" b="1" dirty="0" smtClean="0"/>
              <a:t>esponsibility </a:t>
            </a:r>
            <a:r>
              <a:rPr lang="en-US" sz="2600" b="1" u="sng" dirty="0" smtClean="0"/>
              <a:t>S</a:t>
            </a:r>
            <a:r>
              <a:rPr lang="en-US" sz="2600" b="1" dirty="0" smtClean="0"/>
              <a:t>egregation</a:t>
            </a:r>
          </a:p>
          <a:p>
            <a:r>
              <a:rPr lang="en-US" b="1" dirty="0" smtClean="0"/>
              <a:t>Commands</a:t>
            </a:r>
            <a:r>
              <a:rPr lang="en-US" dirty="0" smtClean="0"/>
              <a:t> change state</a:t>
            </a:r>
          </a:p>
          <a:p>
            <a:r>
              <a:rPr lang="en-US" b="1" dirty="0" smtClean="0"/>
              <a:t>Queries</a:t>
            </a:r>
            <a:r>
              <a:rPr lang="en-US" dirty="0" smtClean="0"/>
              <a:t> ask for current state</a:t>
            </a:r>
          </a:p>
          <a:p>
            <a:r>
              <a:rPr lang="en-US" dirty="0" smtClean="0"/>
              <a:t>Any operation is </a:t>
            </a:r>
            <a:r>
              <a:rPr lang="en-US" b="1" i="1" dirty="0" smtClean="0"/>
              <a:t>one or the other</a:t>
            </a:r>
          </a:p>
          <a:p>
            <a:r>
              <a:rPr lang="en-US" dirty="0" smtClean="0"/>
              <a:t>Sometimes includes Event Sourcing</a:t>
            </a:r>
          </a:p>
          <a:p>
            <a:r>
              <a:rPr lang="en-US" dirty="0" smtClean="0"/>
              <a:t>Sometimes modeled using Domain Driven Design (DDD)</a:t>
            </a:r>
          </a:p>
        </p:txBody>
      </p:sp>
    </p:spTree>
    <p:extLst>
      <p:ext uri="{BB962C8B-B14F-4D97-AF65-F5344CB8AC3E}">
        <p14:creationId xmlns:p14="http://schemas.microsoft.com/office/powerpoint/2010/main" val="29353351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457200" y="274637"/>
            <a:ext cx="8229600" cy="1706563"/>
          </a:xfrm>
        </p:spPr>
        <p:txBody>
          <a:bodyPr>
            <a:normAutofit/>
          </a:bodyPr>
          <a:lstStyle/>
          <a:p>
            <a:r>
              <a:rPr lang="en-US" dirty="0" smtClean="0"/>
              <a:t>General Case: </a:t>
            </a:r>
            <a:br>
              <a:rPr lang="en-US" dirty="0" smtClean="0"/>
            </a:br>
            <a:r>
              <a:rPr lang="en-US" dirty="0" smtClean="0"/>
              <a:t>Many Roles, Many Queues</a:t>
            </a:r>
            <a:endParaRPr lang="en-US" b="1" baseline="30000" dirty="0" smtClean="0"/>
          </a:p>
        </p:txBody>
      </p:sp>
      <p:sp>
        <p:nvSpPr>
          <p:cNvPr id="4" name="Rounded Rectangle 3"/>
          <p:cNvSpPr/>
          <p:nvPr/>
        </p:nvSpPr>
        <p:spPr bwMode="auto">
          <a:xfrm>
            <a:off x="1069240" y="38084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629400" y="1828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rot="749943">
            <a:off x="2460877" y="3362947"/>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5" name="Right Arrow 84"/>
          <p:cNvSpPr/>
          <p:nvPr/>
        </p:nvSpPr>
        <p:spPr>
          <a:xfrm rot="690386">
            <a:off x="5348339" y="398358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Rounded Rectangle 14"/>
          <p:cNvSpPr/>
          <p:nvPr/>
        </p:nvSpPr>
        <p:spPr bwMode="auto">
          <a:xfrm>
            <a:off x="916840" y="35798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6" name="Rounded Rectangle 15"/>
          <p:cNvSpPr/>
          <p:nvPr/>
        </p:nvSpPr>
        <p:spPr bwMode="auto">
          <a:xfrm>
            <a:off x="688240" y="33512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smtClean="0"/>
              <a:t>(Public)</a:t>
            </a:r>
            <a:endParaRPr lang="en-US" dirty="0"/>
          </a:p>
        </p:txBody>
      </p:sp>
      <p:sp>
        <p:nvSpPr>
          <p:cNvPr id="18" name="Rounded Rectangle 17"/>
          <p:cNvSpPr/>
          <p:nvPr/>
        </p:nvSpPr>
        <p:spPr bwMode="auto">
          <a:xfrm>
            <a:off x="6781800" y="2057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19" name="Rounded Rectangle 18"/>
          <p:cNvSpPr/>
          <p:nvPr/>
        </p:nvSpPr>
        <p:spPr bwMode="auto">
          <a:xfrm>
            <a:off x="6934200" y="2286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20" name="Rounded Rectangle 19"/>
          <p:cNvSpPr/>
          <p:nvPr/>
        </p:nvSpPr>
        <p:spPr bwMode="auto">
          <a:xfrm>
            <a:off x="7086600" y="2514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1</a:t>
            </a:r>
          </a:p>
        </p:txBody>
      </p:sp>
      <p:sp>
        <p:nvSpPr>
          <p:cNvPr id="35" name="Rounded Rectangle 34"/>
          <p:cNvSpPr/>
          <p:nvPr/>
        </p:nvSpPr>
        <p:spPr bwMode="auto">
          <a:xfrm>
            <a:off x="6705600" y="3733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6" name="Rounded Rectangle 35"/>
          <p:cNvSpPr/>
          <p:nvPr/>
        </p:nvSpPr>
        <p:spPr bwMode="auto">
          <a:xfrm>
            <a:off x="6858000" y="3962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7" name="Rounded Rectangle 36"/>
          <p:cNvSpPr/>
          <p:nvPr/>
        </p:nvSpPr>
        <p:spPr bwMode="auto">
          <a:xfrm>
            <a:off x="7010400" y="4191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8" name="Rounded Rectangle 37"/>
          <p:cNvSpPr/>
          <p:nvPr/>
        </p:nvSpPr>
        <p:spPr bwMode="auto">
          <a:xfrm>
            <a:off x="7162800" y="4419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9" name="Rounded Rectangle 38"/>
          <p:cNvSpPr/>
          <p:nvPr/>
        </p:nvSpPr>
        <p:spPr bwMode="auto">
          <a:xfrm>
            <a:off x="3658517" y="251551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0" name="Rounded Rectangle 39"/>
          <p:cNvSpPr/>
          <p:nvPr/>
        </p:nvSpPr>
        <p:spPr bwMode="auto">
          <a:xfrm>
            <a:off x="3963012" y="3429001"/>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2" name="Rounded Rectangle 41"/>
          <p:cNvSpPr/>
          <p:nvPr/>
        </p:nvSpPr>
        <p:spPr bwMode="auto">
          <a:xfrm>
            <a:off x="3810917" y="266791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3" name="Rounded Rectangle 42"/>
          <p:cNvSpPr/>
          <p:nvPr/>
        </p:nvSpPr>
        <p:spPr bwMode="auto">
          <a:xfrm>
            <a:off x="4115412" y="3581401"/>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6" name="Rounded Rectangle 45"/>
          <p:cNvSpPr/>
          <p:nvPr/>
        </p:nvSpPr>
        <p:spPr bwMode="auto">
          <a:xfrm>
            <a:off x="3658822" y="449488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9" name="Right Arrow 48"/>
          <p:cNvSpPr/>
          <p:nvPr/>
        </p:nvSpPr>
        <p:spPr>
          <a:xfrm rot="2037352">
            <a:off x="2293058" y="370094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0" name="Right Arrow 49"/>
          <p:cNvSpPr/>
          <p:nvPr/>
        </p:nvSpPr>
        <p:spPr>
          <a:xfrm rot="20446472">
            <a:off x="2407340" y="293150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 name="Right Arrow 50"/>
          <p:cNvSpPr/>
          <p:nvPr/>
        </p:nvSpPr>
        <p:spPr>
          <a:xfrm>
            <a:off x="5251330" y="4796421"/>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2" name="Right Arrow 51"/>
          <p:cNvSpPr/>
          <p:nvPr/>
        </p:nvSpPr>
        <p:spPr>
          <a:xfrm rot="21084022">
            <a:off x="5333390" y="274165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3" name="TextBox 52"/>
          <p:cNvSpPr txBox="1"/>
          <p:nvPr/>
        </p:nvSpPr>
        <p:spPr>
          <a:xfrm>
            <a:off x="4575" y="5331897"/>
            <a:ext cx="9439346" cy="1508105"/>
          </a:xfrm>
          <a:prstGeom prst="rect">
            <a:avLst/>
          </a:prstGeom>
          <a:noFill/>
        </p:spPr>
        <p:txBody>
          <a:bodyPr wrap="square" rtlCol="0">
            <a:spAutoFit/>
          </a:bodyPr>
          <a:lstStyle/>
          <a:p>
            <a:pPr>
              <a:buFont typeface="Arial" pitchFamily="34" charset="0"/>
              <a:buChar char="•"/>
            </a:pPr>
            <a:r>
              <a:rPr lang="en-US" sz="3200" dirty="0" smtClean="0"/>
              <a:t> Scaling is best when </a:t>
            </a:r>
            <a:r>
              <a:rPr lang="en-US" sz="3200" b="1" dirty="0"/>
              <a:t>Investment </a:t>
            </a:r>
            <a:r>
              <a:rPr lang="el-GR" sz="3200" b="1" dirty="0"/>
              <a:t>α</a:t>
            </a:r>
            <a:r>
              <a:rPr lang="en-US" sz="3200" b="1" dirty="0"/>
              <a:t> </a:t>
            </a:r>
            <a:r>
              <a:rPr lang="en-US" sz="3200" b="1" dirty="0" smtClean="0"/>
              <a:t>Benefit</a:t>
            </a:r>
          </a:p>
          <a:p>
            <a:pPr>
              <a:buFont typeface="Arial" pitchFamily="34" charset="0"/>
              <a:buChar char="•"/>
            </a:pPr>
            <a:r>
              <a:rPr lang="en-US" sz="3200" b="1" dirty="0" smtClean="0"/>
              <a:t> Optimize for </a:t>
            </a:r>
            <a:r>
              <a:rPr lang="en-US" sz="3200" b="1" dirty="0" smtClean="0">
                <a:solidFill>
                  <a:srgbClr val="006600"/>
                </a:solidFill>
              </a:rPr>
              <a:t>CO$T EFFICIENCY</a:t>
            </a:r>
          </a:p>
          <a:p>
            <a:pPr lvl="1">
              <a:buFont typeface="Arial" pitchFamily="34" charset="0"/>
              <a:buChar char="•"/>
            </a:pPr>
            <a:r>
              <a:rPr lang="en-US" sz="2800" dirty="0" smtClean="0"/>
              <a:t> Logical vs. Physical Architecture depends on current scale</a:t>
            </a:r>
          </a:p>
        </p:txBody>
      </p:sp>
      <p:sp>
        <p:nvSpPr>
          <p:cNvPr id="30" name="Rounded Rectangle 29"/>
          <p:cNvSpPr/>
          <p:nvPr/>
        </p:nvSpPr>
        <p:spPr bwMode="auto">
          <a:xfrm>
            <a:off x="7315200" y="4572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1" name="Rounded Rectangle 30"/>
          <p:cNvSpPr/>
          <p:nvPr/>
        </p:nvSpPr>
        <p:spPr bwMode="auto">
          <a:xfrm>
            <a:off x="7467600" y="4724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2" name="Rounded Rectangle 31"/>
          <p:cNvSpPr/>
          <p:nvPr/>
        </p:nvSpPr>
        <p:spPr bwMode="auto">
          <a:xfrm>
            <a:off x="7620000" y="4876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29" name="Rounded Rectangle 28"/>
          <p:cNvSpPr/>
          <p:nvPr/>
        </p:nvSpPr>
        <p:spPr bwMode="auto">
          <a:xfrm>
            <a:off x="764745" y="2017978"/>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smtClean="0"/>
              <a:t>(Admin)</a:t>
            </a:r>
            <a:endParaRPr lang="en-US" dirty="0"/>
          </a:p>
        </p:txBody>
      </p:sp>
    </p:spTree>
    <p:extLst>
      <p:ext uri="{BB962C8B-B14F-4D97-AF65-F5344CB8AC3E}">
        <p14:creationId xmlns:p14="http://schemas.microsoft.com/office/powerpoint/2010/main" val="12309605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0"/>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circle(in)">
                                      <p:cBhvr>
                                        <p:cTn id="2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2" grpId="0" animBg="1"/>
      <p:bldP spid="43" grpId="0" animBg="1"/>
      <p:bldP spid="46" grpId="0" animBg="1"/>
      <p:bldP spid="5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about the Data?</a:t>
            </a:r>
            <a:endParaRPr lang="en-US" dirty="0"/>
          </a:p>
        </p:txBody>
      </p:sp>
      <p:sp>
        <p:nvSpPr>
          <p:cNvPr id="3" name="Content Placeholder 2"/>
          <p:cNvSpPr>
            <a:spLocks noGrp="1"/>
          </p:cNvSpPr>
          <p:nvPr>
            <p:ph idx="1"/>
          </p:nvPr>
        </p:nvSpPr>
        <p:spPr>
          <a:xfrm>
            <a:off x="457200" y="1600207"/>
            <a:ext cx="8229600" cy="4873744"/>
          </a:xfrm>
        </p:spPr>
        <p:txBody>
          <a:bodyPr>
            <a:normAutofit/>
          </a:bodyPr>
          <a:lstStyle/>
          <a:p>
            <a:r>
              <a:rPr lang="en-US" b="1" dirty="0" smtClean="0"/>
              <a:t>You: </a:t>
            </a:r>
            <a:r>
              <a:rPr lang="en-US" dirty="0" smtClean="0"/>
              <a:t>Azure Web Roles and Azure Worker Roles</a:t>
            </a:r>
          </a:p>
          <a:p>
            <a:pPr lvl="1"/>
            <a:r>
              <a:rPr lang="en-US" dirty="0" smtClean="0"/>
              <a:t>Taking user input, dispatching work, doing work</a:t>
            </a:r>
            <a:endParaRPr lang="en-US" dirty="0"/>
          </a:p>
          <a:p>
            <a:pPr lvl="1"/>
            <a:r>
              <a:rPr lang="en-US" dirty="0" smtClean="0"/>
              <a:t>Follow a decoupled queue-in-the-middle pattern</a:t>
            </a:r>
          </a:p>
          <a:p>
            <a:pPr lvl="1"/>
            <a:r>
              <a:rPr lang="en-US" dirty="0" smtClean="0"/>
              <a:t>Stateless compute nodes</a:t>
            </a:r>
          </a:p>
          <a:p>
            <a:r>
              <a:rPr lang="en-US" b="1" dirty="0" smtClean="0"/>
              <a:t>Cloud:</a:t>
            </a:r>
            <a:r>
              <a:rPr lang="en-US" dirty="0" smtClean="0"/>
              <a:t> “Hard Part”: persistent, scalable data</a:t>
            </a:r>
          </a:p>
          <a:p>
            <a:pPr lvl="1"/>
            <a:r>
              <a:rPr lang="en-US" dirty="0" smtClean="0"/>
              <a:t>Azure </a:t>
            </a:r>
            <a:r>
              <a:rPr lang="en-US" b="1" dirty="0" smtClean="0"/>
              <a:t>Queue</a:t>
            </a:r>
            <a:r>
              <a:rPr lang="en-US" dirty="0"/>
              <a:t> </a:t>
            </a:r>
            <a:r>
              <a:rPr lang="en-US" dirty="0" smtClean="0"/>
              <a:t>&amp; </a:t>
            </a:r>
            <a:r>
              <a:rPr lang="en-US" b="1" dirty="0" smtClean="0"/>
              <a:t>Blob Services</a:t>
            </a:r>
            <a:endParaRPr lang="en-US" dirty="0" smtClean="0"/>
          </a:p>
          <a:p>
            <a:pPr lvl="1"/>
            <a:r>
              <a:rPr lang="en-US" dirty="0" smtClean="0"/>
              <a:t>Three copies of each byte</a:t>
            </a:r>
          </a:p>
          <a:p>
            <a:pPr lvl="1"/>
            <a:r>
              <a:rPr lang="en-US" dirty="0" smtClean="0"/>
              <a:t>Blobs are geo-replicated</a:t>
            </a:r>
          </a:p>
          <a:p>
            <a:pPr lvl="1"/>
            <a:r>
              <a:rPr lang="en-US" b="1" dirty="0" smtClean="0">
                <a:solidFill>
                  <a:srgbClr val="00B0F0"/>
                </a:solidFill>
              </a:rPr>
              <a:t>Busy Signal Pattern</a:t>
            </a:r>
          </a:p>
        </p:txBody>
      </p:sp>
      <p:pic>
        <p:nvPicPr>
          <p:cNvPr id="5" name="Picture 2" descr="http://upload.wikimedia.org/wikipedia/commons/a/ac/Iceber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2455" y="4241891"/>
            <a:ext cx="1831545" cy="2664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2372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Database </a:t>
            </a:r>
            <a:r>
              <a:rPr lang="en-US" dirty="0" err="1" smtClean="0"/>
              <a:t>Sharding</a:t>
            </a:r>
            <a:r>
              <a:rPr lang="en-US" dirty="0" smtClean="0"/>
              <a:t> Pattern</a:t>
            </a:r>
            <a:endParaRPr lang="en-US" dirty="0"/>
          </a:p>
        </p:txBody>
      </p:sp>
      <p:sp>
        <p:nvSpPr>
          <p:cNvPr id="4"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effectLst>
                  <a:outerShdw blurRad="38100" dist="38100" dir="2700000" algn="tl">
                    <a:srgbClr val="000000">
                      <a:alpha val="43137"/>
                    </a:srgbClr>
                  </a:outerShdw>
                </a:effectLst>
              </a:rPr>
              <a:t>p</a:t>
            </a:r>
            <a:r>
              <a:rPr lang="en-US" sz="2800" dirty="0" smtClean="0">
                <a:effectLst>
                  <a:outerShdw blurRad="38100" dist="38100" dir="2700000" algn="tl">
                    <a:srgbClr val="000000">
                      <a:alpha val="43137"/>
                    </a:srgbClr>
                  </a:outerShdw>
                </a:effectLst>
              </a:rPr>
              <a:t>attern 3 of 5</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3861029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Extend </a:t>
            </a:r>
            <a:r>
              <a:rPr lang="en-US" b="1" dirty="0"/>
              <a:t>www.pageofphotos.com</a:t>
            </a:r>
            <a:r>
              <a:rPr lang="en-US" dirty="0"/>
              <a:t> </a:t>
            </a:r>
            <a:r>
              <a:rPr lang="en-US" dirty="0" smtClean="0"/>
              <a:t>example into Data Tier</a:t>
            </a:r>
            <a:endParaRPr lang="en-US" dirty="0"/>
          </a:p>
        </p:txBody>
      </p:sp>
      <p:sp>
        <p:nvSpPr>
          <p:cNvPr id="3" name="Content Placeholder 2"/>
          <p:cNvSpPr>
            <a:spLocks noGrp="1"/>
          </p:cNvSpPr>
          <p:nvPr>
            <p:ph idx="1"/>
          </p:nvPr>
        </p:nvSpPr>
        <p:spPr>
          <a:xfrm>
            <a:off x="457200" y="1906525"/>
            <a:ext cx="8229600" cy="4219644"/>
          </a:xfrm>
        </p:spPr>
        <p:txBody>
          <a:bodyPr>
            <a:normAutofit/>
          </a:bodyPr>
          <a:lstStyle/>
          <a:p>
            <a:pPr marL="0" indent="0">
              <a:buNone/>
            </a:pPr>
            <a:endParaRPr lang="en-US" dirty="0" smtClean="0"/>
          </a:p>
          <a:p>
            <a:pPr marL="0" indent="0">
              <a:buNone/>
            </a:pPr>
            <a:endParaRPr lang="en-US" dirty="0"/>
          </a:p>
          <a:p>
            <a:pPr marL="0" indent="0" algn="ctr">
              <a:buNone/>
            </a:pPr>
            <a:r>
              <a:rPr lang="en-US" sz="4000" dirty="0" smtClean="0"/>
              <a:t>What happens when demands on data tier outgrow one physical database?</a:t>
            </a:r>
          </a:p>
        </p:txBody>
      </p:sp>
    </p:spTree>
    <p:extLst>
      <p:ext uri="{BB962C8B-B14F-4D97-AF65-F5344CB8AC3E}">
        <p14:creationId xmlns:p14="http://schemas.microsoft.com/office/powerpoint/2010/main" val="209207970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rver"/>
          <p:cNvSpPr>
            <a:spLocks noEditPoints="1" noChangeArrowheads="1"/>
          </p:cNvSpPr>
          <p:nvPr/>
        </p:nvSpPr>
        <p:spPr bwMode="auto">
          <a:xfrm>
            <a:off x="2389735" y="162795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dirty="0" smtClean="0"/>
              <a:t>   Web Tier</a:t>
            </a:r>
          </a:p>
        </p:txBody>
      </p:sp>
      <p:sp>
        <p:nvSpPr>
          <p:cNvPr id="14" name="server"/>
          <p:cNvSpPr>
            <a:spLocks noEditPoints="1" noChangeArrowheads="1"/>
          </p:cNvSpPr>
          <p:nvPr/>
        </p:nvSpPr>
        <p:spPr bwMode="auto">
          <a:xfrm>
            <a:off x="2530780" y="19443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dirty="0" smtClean="0"/>
              <a:t>   Web Tier</a:t>
            </a:r>
          </a:p>
        </p:txBody>
      </p:sp>
      <p:sp>
        <p:nvSpPr>
          <p:cNvPr id="2" name="Title 1"/>
          <p:cNvSpPr>
            <a:spLocks noGrp="1"/>
          </p:cNvSpPr>
          <p:nvPr>
            <p:ph type="title"/>
          </p:nvPr>
        </p:nvSpPr>
        <p:spPr/>
        <p:txBody>
          <a:bodyPr/>
          <a:lstStyle/>
          <a:p>
            <a:r>
              <a:rPr lang="en-US" dirty="0" smtClean="0"/>
              <a:t>pageofphotos.com</a:t>
            </a:r>
            <a:endParaRPr lang="en-US" b="1" dirty="0"/>
          </a:p>
        </p:txBody>
      </p:sp>
      <p:sp>
        <p:nvSpPr>
          <p:cNvPr id="4" name="Content Placeholder 3"/>
          <p:cNvSpPr>
            <a:spLocks noGrp="1"/>
          </p:cNvSpPr>
          <p:nvPr>
            <p:ph sz="half" idx="2"/>
          </p:nvPr>
        </p:nvSpPr>
        <p:spPr>
          <a:xfrm>
            <a:off x="0" y="3733495"/>
            <a:ext cx="8871381" cy="3124505"/>
          </a:xfrm>
        </p:spPr>
        <p:txBody>
          <a:bodyPr numCol="1">
            <a:normAutofit/>
          </a:bodyPr>
          <a:lstStyle/>
          <a:p>
            <a:pPr marL="400050" lvl="1" indent="0" algn="ctr">
              <a:buNone/>
            </a:pPr>
            <a:r>
              <a:rPr lang="en-US" sz="3900" b="1" dirty="0" smtClean="0"/>
              <a:t>Scale data tier (shard)</a:t>
            </a:r>
          </a:p>
          <a:p>
            <a:pPr marL="0" indent="0" algn="ctr">
              <a:buNone/>
            </a:pPr>
            <a:endParaRPr lang="en-US" b="1" dirty="0"/>
          </a:p>
          <a:p>
            <a:pPr marL="0" indent="0" algn="ctr">
              <a:buNone/>
            </a:pPr>
            <a:r>
              <a:rPr lang="en-US" b="1" dirty="0" err="1"/>
              <a:t>Sharding</a:t>
            </a:r>
            <a:r>
              <a:rPr lang="en-US" b="1" dirty="0"/>
              <a:t> is horizontal scaling for databases</a:t>
            </a:r>
            <a:r>
              <a:rPr lang="en-US" b="1" dirty="0" smtClean="0"/>
              <a:t>.</a:t>
            </a:r>
          </a:p>
          <a:p>
            <a:pPr marL="0" indent="0" algn="ctr">
              <a:buNone/>
            </a:pPr>
            <a:endParaRPr lang="en-US" sz="1400" dirty="0" smtClean="0"/>
          </a:p>
          <a:p>
            <a:pPr marL="0" indent="0" algn="ctr">
              <a:buNone/>
            </a:pPr>
            <a:r>
              <a:rPr lang="en-US" dirty="0" smtClean="0"/>
              <a:t>Unlike compute nodes, databases are not stateless.</a:t>
            </a:r>
            <a:endParaRPr lang="en-US" dirty="0"/>
          </a:p>
          <a:p>
            <a:pPr marL="400050" lvl="1" indent="0" algn="ctr">
              <a:buNone/>
            </a:pPr>
            <a:endParaRPr lang="en-US" sz="2600" b="1" i="1" dirty="0"/>
          </a:p>
        </p:txBody>
      </p:sp>
      <p:sp>
        <p:nvSpPr>
          <p:cNvPr id="6" name="Flowchart: Magnetic Disk 5"/>
          <p:cNvSpPr/>
          <p:nvPr/>
        </p:nvSpPr>
        <p:spPr>
          <a:xfrm>
            <a:off x="7477555" y="1659700"/>
            <a:ext cx="1217980" cy="138143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Database</a:t>
            </a:r>
            <a:endParaRPr lang="en-US" dirty="0"/>
          </a:p>
        </p:txBody>
      </p:sp>
      <p:pic>
        <p:nvPicPr>
          <p:cNvPr id="1027" name="Picture 3" descr="E:\Program Files (x86)\Microsoft Office\MEDIA\CAGCAT10\j0195384.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070" y="1779435"/>
            <a:ext cx="1118231" cy="1141960"/>
          </a:xfrm>
          <a:prstGeom prst="rect">
            <a:avLst/>
          </a:prstGeom>
          <a:noFill/>
          <a:scene3d>
            <a:camera prst="orthographicFront">
              <a:rot lat="0" lon="10799999" rev="0"/>
            </a:camera>
            <a:lightRig rig="threePt" dir="t"/>
          </a:scene3d>
          <a:extLst>
            <a:ext uri="{909E8E84-426E-40DD-AFC4-6F175D3DCCD1}">
              <a14:hiddenFill xmlns:a14="http://schemas.microsoft.com/office/drawing/2010/main">
                <a:solidFill>
                  <a:srgbClr val="FFFFFF"/>
                </a:solidFill>
              </a14:hiddenFill>
            </a:ext>
          </a:extLst>
        </p:spPr>
      </p:pic>
      <p:cxnSp>
        <p:nvCxnSpPr>
          <p:cNvPr id="21" name="Straight Arrow Connector 20"/>
          <p:cNvCxnSpPr/>
          <p:nvPr/>
        </p:nvCxnSpPr>
        <p:spPr>
          <a:xfrm>
            <a:off x="1514350" y="2325320"/>
            <a:ext cx="799490" cy="0"/>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sp>
        <p:nvSpPr>
          <p:cNvPr id="10" name="server"/>
          <p:cNvSpPr>
            <a:spLocks noEditPoints="1" noChangeArrowheads="1"/>
          </p:cNvSpPr>
          <p:nvPr/>
        </p:nvSpPr>
        <p:spPr bwMode="auto">
          <a:xfrm>
            <a:off x="4825695" y="162743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dirty="0" smtClean="0"/>
              <a:t>Service Tier</a:t>
            </a:r>
          </a:p>
        </p:txBody>
      </p:sp>
      <p:sp>
        <p:nvSpPr>
          <p:cNvPr id="11" name="server"/>
          <p:cNvSpPr>
            <a:spLocks noEditPoints="1" noChangeArrowheads="1"/>
          </p:cNvSpPr>
          <p:nvPr/>
        </p:nvSpPr>
        <p:spPr bwMode="auto">
          <a:xfrm>
            <a:off x="4966740" y="194380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dirty="0" smtClean="0"/>
              <a:t>Service Tier</a:t>
            </a:r>
          </a:p>
        </p:txBody>
      </p:sp>
      <p:cxnSp>
        <p:nvCxnSpPr>
          <p:cNvPr id="13" name="Straight Arrow Connector 12"/>
          <p:cNvCxnSpPr/>
          <p:nvPr/>
        </p:nvCxnSpPr>
        <p:spPr>
          <a:xfrm>
            <a:off x="6512965" y="2325320"/>
            <a:ext cx="799490" cy="0"/>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963010" y="2319935"/>
            <a:ext cx="799490" cy="0"/>
          </a:xfrm>
          <a:prstGeom prst="straightConnector1">
            <a:avLst/>
          </a:prstGeom>
          <a:ln w="19050">
            <a:prstDash val="dash"/>
            <a:headEnd type="arrow"/>
            <a:tailEnd type="arrow"/>
          </a:ln>
        </p:spPr>
        <p:style>
          <a:lnRef idx="1">
            <a:schemeClr val="accent1"/>
          </a:lnRef>
          <a:fillRef idx="0">
            <a:schemeClr val="accent1"/>
          </a:fillRef>
          <a:effectRef idx="0">
            <a:schemeClr val="accent1"/>
          </a:effectRef>
          <a:fontRef idx="minor">
            <a:schemeClr val="tx1"/>
          </a:fontRef>
        </p:style>
      </p:cxnSp>
      <p:sp>
        <p:nvSpPr>
          <p:cNvPr id="16" name="Flowchart: Magnetic Disk 15"/>
          <p:cNvSpPr/>
          <p:nvPr/>
        </p:nvSpPr>
        <p:spPr>
          <a:xfrm>
            <a:off x="7653401" y="1906525"/>
            <a:ext cx="1217980" cy="138143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Database</a:t>
            </a:r>
            <a:endParaRPr lang="en-US" dirty="0"/>
          </a:p>
        </p:txBody>
      </p:sp>
      <p:sp>
        <p:nvSpPr>
          <p:cNvPr id="17" name="TextBox 16"/>
          <p:cNvSpPr txBox="1"/>
          <p:nvPr/>
        </p:nvSpPr>
        <p:spPr>
          <a:xfrm>
            <a:off x="309070" y="2935623"/>
            <a:ext cx="2131465" cy="461665"/>
          </a:xfrm>
          <a:prstGeom prst="rect">
            <a:avLst/>
          </a:prstGeom>
          <a:noFill/>
        </p:spPr>
        <p:txBody>
          <a:bodyPr wrap="square" rtlCol="0">
            <a:spAutoFit/>
          </a:bodyPr>
          <a:lstStyle/>
          <a:p>
            <a:r>
              <a:rPr lang="en-US" sz="2400" b="1" dirty="0" smtClean="0"/>
              <a:t>/</a:t>
            </a:r>
            <a:r>
              <a:rPr lang="en-US" sz="2400" b="1" dirty="0" err="1" smtClean="0"/>
              <a:t>maura</a:t>
            </a:r>
            <a:endParaRPr lang="en-US" sz="2400" b="1" dirty="0"/>
          </a:p>
        </p:txBody>
      </p:sp>
      <p:sp>
        <p:nvSpPr>
          <p:cNvPr id="18" name="Flowchart: Magnetic Disk 17"/>
          <p:cNvSpPr/>
          <p:nvPr/>
        </p:nvSpPr>
        <p:spPr>
          <a:xfrm>
            <a:off x="7805801" y="2058925"/>
            <a:ext cx="1217980" cy="138143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Database</a:t>
            </a:r>
            <a:endParaRPr lang="en-US" dirty="0"/>
          </a:p>
        </p:txBody>
      </p:sp>
      <p:sp>
        <p:nvSpPr>
          <p:cNvPr id="19" name="Flowchart: Magnetic Disk 18"/>
          <p:cNvSpPr/>
          <p:nvPr/>
        </p:nvSpPr>
        <p:spPr>
          <a:xfrm>
            <a:off x="7958201" y="2211325"/>
            <a:ext cx="1217980" cy="138143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Database</a:t>
            </a:r>
            <a:endParaRPr lang="en-US" dirty="0"/>
          </a:p>
        </p:txBody>
      </p:sp>
    </p:spTree>
    <p:extLst>
      <p:ext uri="{BB962C8B-B14F-4D97-AF65-F5344CB8AC3E}">
        <p14:creationId xmlns:p14="http://schemas.microsoft.com/office/powerpoint/2010/main" val="2733215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ircle(in)">
                                      <p:cBhvr>
                                        <p:cTn id="7" dur="2000"/>
                                        <p:tgtEl>
                                          <p:spTgt spid="16"/>
                                        </p:tgtEl>
                                      </p:cBhvr>
                                    </p:animEffect>
                                  </p:childTnLst>
                                </p:cTn>
                              </p:par>
                              <p:par>
                                <p:cTn id="8" presetID="1"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childTnLst>
                                </p:cTn>
                              </p:par>
                            </p:childTnLst>
                          </p:cTn>
                        </p:par>
                        <p:par>
                          <p:cTn id="12" fill="hold">
                            <p:stCondLst>
                              <p:cond delay="2000"/>
                            </p:stCondLst>
                            <p:childTnLst>
                              <p:par>
                                <p:cTn id="13" presetID="1" presetClass="entr" presetSubtype="0" fill="hold" grpId="0" nodeType="after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par>
                          <p:cTn id="15" fill="hold">
                            <p:stCondLst>
                              <p:cond delay="2000"/>
                            </p:stCondLst>
                            <p:childTnLst>
                              <p:par>
                                <p:cTn id="16" presetID="6" presetClass="entr" presetSubtype="16"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circle(in)">
                                      <p:cBhvr>
                                        <p:cTn id="18" dur="2000"/>
                                        <p:tgtEl>
                                          <p:spTgt spid="18"/>
                                        </p:tgtEl>
                                      </p:cBhvr>
                                    </p:animEffect>
                                  </p:childTnLst>
                                </p:cTn>
                              </p:par>
                            </p:childTnLst>
                          </p:cTn>
                        </p:par>
                        <p:par>
                          <p:cTn id="19" fill="hold">
                            <p:stCondLst>
                              <p:cond delay="4000"/>
                            </p:stCondLst>
                            <p:childTnLst>
                              <p:par>
                                <p:cTn id="20" presetID="6" presetClass="entr" presetSubtype="16"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circle(in)">
                                      <p:cBhvr>
                                        <p:cTn id="22"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16" grpId="0" uiExpand="1" animBg="1"/>
      <p:bldP spid="18" grpId="0" animBg="1"/>
      <p:bldP spid="1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Database </a:t>
            </a:r>
            <a:r>
              <a:rPr lang="en-US" dirty="0" err="1" smtClean="0"/>
              <a:t>Sharding</a:t>
            </a:r>
            <a:endParaRPr lang="en-US" dirty="0"/>
          </a:p>
        </p:txBody>
      </p:sp>
      <p:sp>
        <p:nvSpPr>
          <p:cNvPr id="3" name="Content Placeholder 2"/>
          <p:cNvSpPr>
            <a:spLocks noGrp="1"/>
          </p:cNvSpPr>
          <p:nvPr>
            <p:ph idx="1"/>
          </p:nvPr>
        </p:nvSpPr>
        <p:spPr>
          <a:xfrm>
            <a:off x="457200" y="1600206"/>
            <a:ext cx="8686800" cy="4873744"/>
          </a:xfrm>
        </p:spPr>
        <p:txBody>
          <a:bodyPr>
            <a:normAutofit/>
          </a:bodyPr>
          <a:lstStyle/>
          <a:p>
            <a:r>
              <a:rPr lang="en-US" b="1" dirty="0" smtClean="0"/>
              <a:t>Problem:</a:t>
            </a:r>
            <a:r>
              <a:rPr lang="en-US" dirty="0" smtClean="0"/>
              <a:t> too much for one physical database</a:t>
            </a:r>
          </a:p>
          <a:p>
            <a:pPr lvl="1"/>
            <a:r>
              <a:rPr lang="en-US" dirty="0" smtClean="0"/>
              <a:t>Too much data (e.g., 150 GB limit in WASD)</a:t>
            </a:r>
          </a:p>
          <a:p>
            <a:pPr lvl="1"/>
            <a:r>
              <a:rPr lang="en-US" dirty="0" smtClean="0"/>
              <a:t>Not sufficiently </a:t>
            </a:r>
            <a:r>
              <a:rPr lang="en-US" dirty="0" err="1" smtClean="0"/>
              <a:t>performant</a:t>
            </a:r>
            <a:endParaRPr lang="en-US" dirty="0" smtClean="0"/>
          </a:p>
          <a:p>
            <a:r>
              <a:rPr lang="en-US" b="1" dirty="0" smtClean="0"/>
              <a:t>Solution: </a:t>
            </a:r>
            <a:r>
              <a:rPr lang="en-US" dirty="0" smtClean="0"/>
              <a:t>split data across multiple databases</a:t>
            </a:r>
          </a:p>
          <a:p>
            <a:pPr lvl="1"/>
            <a:r>
              <a:rPr lang="en-US" dirty="0" smtClean="0"/>
              <a:t>One </a:t>
            </a:r>
            <a:r>
              <a:rPr lang="en-US" b="1" dirty="0" smtClean="0"/>
              <a:t>Logical Database</a:t>
            </a:r>
            <a:r>
              <a:rPr lang="en-US" dirty="0" smtClean="0"/>
              <a:t>, multiple </a:t>
            </a:r>
            <a:r>
              <a:rPr lang="en-US" b="1" dirty="0" smtClean="0"/>
              <a:t>Physical Databases</a:t>
            </a:r>
            <a:endParaRPr lang="en-US" dirty="0" smtClean="0"/>
          </a:p>
          <a:p>
            <a:r>
              <a:rPr lang="en-US" dirty="0" smtClean="0"/>
              <a:t>Each Physical Database Node is a </a:t>
            </a:r>
            <a:r>
              <a:rPr lang="en-US" b="1" dirty="0" smtClean="0">
                <a:solidFill>
                  <a:schemeClr val="accent1"/>
                </a:solidFill>
              </a:rPr>
              <a:t>Shard</a:t>
            </a:r>
          </a:p>
          <a:p>
            <a:r>
              <a:rPr lang="en-US" dirty="0" smtClean="0"/>
              <a:t>Goal is a </a:t>
            </a:r>
            <a:r>
              <a:rPr lang="en-US" b="1" dirty="0" smtClean="0"/>
              <a:t>Shared Nothing</a:t>
            </a:r>
            <a:r>
              <a:rPr lang="en-US" dirty="0" smtClean="0"/>
              <a:t> design &amp; single shard handles most common business operations</a:t>
            </a:r>
          </a:p>
          <a:p>
            <a:pPr lvl="1"/>
            <a:r>
              <a:rPr lang="en-US" dirty="0" smtClean="0"/>
              <a:t>May require some denormalization (duplication)</a:t>
            </a:r>
          </a:p>
          <a:p>
            <a:endParaRPr lang="en-US" dirty="0" smtClean="0"/>
          </a:p>
        </p:txBody>
      </p:sp>
    </p:spTree>
    <p:extLst>
      <p:ext uri="{BB962C8B-B14F-4D97-AF65-F5344CB8AC3E}">
        <p14:creationId xmlns:p14="http://schemas.microsoft.com/office/powerpoint/2010/main" val="970060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nodeType="after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261617" y="971072"/>
            <a:ext cx="4441848" cy="6082840"/>
          </a:xfrm>
        </p:spPr>
      </p:pic>
      <p:sp>
        <p:nvSpPr>
          <p:cNvPr id="2" name="Title 1"/>
          <p:cNvSpPr>
            <a:spLocks noGrp="1"/>
          </p:cNvSpPr>
          <p:nvPr>
            <p:ph type="title"/>
          </p:nvPr>
        </p:nvSpPr>
        <p:spPr/>
        <p:txBody>
          <a:bodyPr/>
          <a:lstStyle/>
          <a:p>
            <a:r>
              <a:rPr lang="en-US" dirty="0" smtClean="0"/>
              <a:t>All shards have </a:t>
            </a:r>
            <a:r>
              <a:rPr lang="en-US" b="1" dirty="0" smtClean="0"/>
              <a:t>same schema</a:t>
            </a:r>
            <a:endParaRPr lang="en-US" b="1" dirty="0"/>
          </a:p>
        </p:txBody>
      </p:sp>
      <p:sp>
        <p:nvSpPr>
          <p:cNvPr id="3" name="TextBox 2"/>
          <p:cNvSpPr txBox="1"/>
          <p:nvPr/>
        </p:nvSpPr>
        <p:spPr>
          <a:xfrm>
            <a:off x="309070" y="3733495"/>
            <a:ext cx="2087431" cy="769441"/>
          </a:xfrm>
          <a:prstGeom prst="rect">
            <a:avLst/>
          </a:prstGeom>
          <a:noFill/>
        </p:spPr>
        <p:txBody>
          <a:bodyPr wrap="none" rtlCol="0">
            <a:spAutoFit/>
          </a:bodyPr>
          <a:lstStyle/>
          <a:p>
            <a:r>
              <a:rPr lang="en-US" sz="4400" b="1" dirty="0" smtClean="0"/>
              <a:t>SHARDS</a:t>
            </a:r>
            <a:endParaRPr lang="en-US" sz="4400" b="1" dirty="0"/>
          </a:p>
        </p:txBody>
      </p:sp>
      <p:sp>
        <p:nvSpPr>
          <p:cNvPr id="7" name="Bent Arrow 6"/>
          <p:cNvSpPr/>
          <p:nvPr/>
        </p:nvSpPr>
        <p:spPr>
          <a:xfrm>
            <a:off x="1527050" y="2820010"/>
            <a:ext cx="813816" cy="86868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Bent Arrow 7"/>
          <p:cNvSpPr/>
          <p:nvPr/>
        </p:nvSpPr>
        <p:spPr>
          <a:xfrm rot="10800000">
            <a:off x="1527050" y="4691785"/>
            <a:ext cx="813816" cy="868680"/>
          </a:xfrm>
          <a:prstGeom prst="bentArrow">
            <a:avLst/>
          </a:prstGeom>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06776889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Sharding</a:t>
            </a:r>
            <a:r>
              <a:rPr lang="en-US" dirty="0" smtClean="0"/>
              <a:t> is Difficult</a:t>
            </a:r>
            <a:endParaRPr lang="en-US" dirty="0"/>
          </a:p>
        </p:txBody>
      </p:sp>
      <p:sp>
        <p:nvSpPr>
          <p:cNvPr id="3" name="Content Placeholder 2"/>
          <p:cNvSpPr>
            <a:spLocks noGrp="1"/>
          </p:cNvSpPr>
          <p:nvPr>
            <p:ph idx="1"/>
          </p:nvPr>
        </p:nvSpPr>
        <p:spPr>
          <a:xfrm>
            <a:off x="457200" y="1600206"/>
            <a:ext cx="8686800" cy="4873744"/>
          </a:xfrm>
        </p:spPr>
        <p:txBody>
          <a:bodyPr>
            <a:normAutofit/>
          </a:bodyPr>
          <a:lstStyle/>
          <a:p>
            <a:r>
              <a:rPr lang="en-US" dirty="0" smtClean="0"/>
              <a:t>What defines a shard? (Where to put/find stuff?)</a:t>
            </a:r>
          </a:p>
          <a:p>
            <a:pPr lvl="1"/>
            <a:r>
              <a:rPr lang="en-US" dirty="0" smtClean="0"/>
              <a:t>Example – by HOME STATE: </a:t>
            </a:r>
            <a:r>
              <a:rPr lang="en-US" dirty="0" err="1" smtClean="0"/>
              <a:t>customer_ma</a:t>
            </a:r>
            <a:r>
              <a:rPr lang="en-US" dirty="0" smtClean="0"/>
              <a:t>, </a:t>
            </a:r>
            <a:r>
              <a:rPr lang="en-US" dirty="0" err="1" smtClean="0"/>
              <a:t>customer_ia</a:t>
            </a:r>
            <a:r>
              <a:rPr lang="en-US" dirty="0" smtClean="0"/>
              <a:t>, </a:t>
            </a:r>
            <a:r>
              <a:rPr lang="en-US" dirty="0" err="1" smtClean="0"/>
              <a:t>customer_co</a:t>
            </a:r>
            <a:r>
              <a:rPr lang="en-US" dirty="0" smtClean="0"/>
              <a:t>, </a:t>
            </a:r>
            <a:r>
              <a:rPr lang="en-US" dirty="0" err="1" smtClean="0"/>
              <a:t>customer_ri</a:t>
            </a:r>
            <a:r>
              <a:rPr lang="en-US" dirty="0" smtClean="0"/>
              <a:t>, …</a:t>
            </a:r>
          </a:p>
          <a:p>
            <a:pPr lvl="1"/>
            <a:r>
              <a:rPr lang="en-US" dirty="0" smtClean="0"/>
              <a:t>Design to avoid query </a:t>
            </a:r>
            <a:r>
              <a:rPr lang="en-US" dirty="0"/>
              <a:t>/ join / transact </a:t>
            </a:r>
            <a:r>
              <a:rPr lang="en-US" b="1" dirty="0"/>
              <a:t>across</a:t>
            </a:r>
            <a:r>
              <a:rPr lang="en-US" dirty="0"/>
              <a:t> </a:t>
            </a:r>
            <a:r>
              <a:rPr lang="en-US" dirty="0" smtClean="0"/>
              <a:t>shards</a:t>
            </a:r>
          </a:p>
          <a:p>
            <a:r>
              <a:rPr lang="en-US" dirty="0" smtClean="0"/>
              <a:t>What happens if a shard gets too big?</a:t>
            </a:r>
          </a:p>
          <a:p>
            <a:pPr lvl="1"/>
            <a:r>
              <a:rPr lang="en-US" dirty="0" smtClean="0"/>
              <a:t>Rebalancing shards can get complex</a:t>
            </a:r>
          </a:p>
          <a:p>
            <a:pPr lvl="1"/>
            <a:r>
              <a:rPr lang="en-US" dirty="0" smtClean="0"/>
              <a:t>Foursquare case study is interesting</a:t>
            </a:r>
          </a:p>
          <a:p>
            <a:r>
              <a:rPr lang="en-US" sz="3200" dirty="0" smtClean="0"/>
              <a:t>Cache coherence, connection pool management</a:t>
            </a:r>
          </a:p>
          <a:p>
            <a:pPr lvl="1"/>
            <a:r>
              <a:rPr lang="en-US" dirty="0" smtClean="0"/>
              <a:t>Rolling-your-own is complex</a:t>
            </a:r>
          </a:p>
        </p:txBody>
      </p:sp>
    </p:spTree>
    <p:extLst>
      <p:ext uri="{BB962C8B-B14F-4D97-AF65-F5344CB8AC3E}">
        <p14:creationId xmlns:p14="http://schemas.microsoft.com/office/powerpoint/2010/main" val="945353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Where does Windows Azure fit?</a:t>
            </a:r>
            <a:endParaRPr lang="en-US" dirty="0"/>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6557199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Rectangle 2"/>
          <p:cNvSpPr>
            <a:spLocks noGrp="1"/>
          </p:cNvSpPr>
          <p:nvPr>
            <p:ph type="title"/>
          </p:nvPr>
        </p:nvSpPr>
        <p:spPr/>
        <p:txBody>
          <a:bodyPr>
            <a:normAutofit fontScale="90000"/>
          </a:bodyPr>
          <a:lstStyle/>
          <a:p>
            <a:pPr eaLnBrk="1" hangingPunct="1"/>
            <a:r>
              <a:rPr lang="en-US" dirty="0" smtClean="0"/>
              <a:t>Windows Azure SQL Database (WASD)</a:t>
            </a:r>
            <a:br>
              <a:rPr lang="en-US" dirty="0" smtClean="0"/>
            </a:br>
            <a:r>
              <a:rPr lang="en-US" b="1" dirty="0" smtClean="0"/>
              <a:t>is</a:t>
            </a:r>
            <a:r>
              <a:rPr lang="en-US" dirty="0" smtClean="0"/>
              <a:t> SQL Server… with a few diffs…</a:t>
            </a:r>
          </a:p>
        </p:txBody>
      </p:sp>
      <p:graphicFrame>
        <p:nvGraphicFramePr>
          <p:cNvPr id="8" name="Diagram 7"/>
          <p:cNvGraphicFramePr/>
          <p:nvPr>
            <p:extLst>
              <p:ext uri="{D42A27DB-BD31-4B8C-83A1-F6EECF244321}">
                <p14:modId xmlns:p14="http://schemas.microsoft.com/office/powerpoint/2010/main" val="3388150539"/>
              </p:ext>
            </p:extLst>
          </p:nvPr>
        </p:nvGraphicFramePr>
        <p:xfrm>
          <a:off x="457200" y="1602030"/>
          <a:ext cx="82296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3658515" y="3087164"/>
            <a:ext cx="1923925" cy="646331"/>
          </a:xfrm>
          <a:prstGeom prst="rect">
            <a:avLst/>
          </a:prstGeom>
          <a:noFill/>
        </p:spPr>
        <p:txBody>
          <a:bodyPr wrap="none" rtlCol="0">
            <a:spAutoFit/>
          </a:bodyPr>
          <a:lstStyle/>
          <a:p>
            <a:pPr algn="ctr"/>
            <a:r>
              <a:rPr lang="en-US" sz="3600" b="1" dirty="0" smtClean="0"/>
              <a:t>Common</a:t>
            </a:r>
            <a:endParaRPr lang="en-US" sz="3600" b="1" dirty="0"/>
          </a:p>
        </p:txBody>
      </p:sp>
      <p:sp>
        <p:nvSpPr>
          <p:cNvPr id="5" name="TextBox 4"/>
          <p:cNvSpPr txBox="1"/>
          <p:nvPr/>
        </p:nvSpPr>
        <p:spPr>
          <a:xfrm>
            <a:off x="497555" y="1468681"/>
            <a:ext cx="2247475" cy="1754326"/>
          </a:xfrm>
          <a:prstGeom prst="rect">
            <a:avLst/>
          </a:prstGeom>
          <a:noFill/>
        </p:spPr>
        <p:txBody>
          <a:bodyPr wrap="none" rtlCol="0">
            <a:spAutoFit/>
          </a:bodyPr>
          <a:lstStyle/>
          <a:p>
            <a:r>
              <a:rPr lang="en-US" sz="3600" b="1" dirty="0" smtClean="0"/>
              <a:t>SQL Server</a:t>
            </a:r>
            <a:br>
              <a:rPr lang="en-US" sz="3600" b="1" dirty="0" smtClean="0"/>
            </a:br>
            <a:r>
              <a:rPr lang="en-US" sz="3600" b="1" dirty="0" smtClean="0"/>
              <a:t>Specific</a:t>
            </a:r>
          </a:p>
          <a:p>
            <a:r>
              <a:rPr lang="en-US" sz="3600" dirty="0" smtClean="0"/>
              <a:t>(for now)</a:t>
            </a:r>
            <a:endParaRPr lang="en-US" sz="3600" dirty="0"/>
          </a:p>
        </p:txBody>
      </p:sp>
      <p:sp>
        <p:nvSpPr>
          <p:cNvPr id="6" name="TextBox 5"/>
          <p:cNvSpPr txBox="1"/>
          <p:nvPr/>
        </p:nvSpPr>
        <p:spPr>
          <a:xfrm>
            <a:off x="6398970" y="1468681"/>
            <a:ext cx="1645002" cy="1200329"/>
          </a:xfrm>
          <a:prstGeom prst="rect">
            <a:avLst/>
          </a:prstGeom>
          <a:noFill/>
        </p:spPr>
        <p:txBody>
          <a:bodyPr wrap="none" rtlCol="0">
            <a:spAutoFit/>
          </a:bodyPr>
          <a:lstStyle/>
          <a:p>
            <a:r>
              <a:rPr lang="en-US" sz="3600" b="1" dirty="0" smtClean="0"/>
              <a:t>WASD</a:t>
            </a:r>
          </a:p>
          <a:p>
            <a:r>
              <a:rPr lang="en-US" sz="3600" b="1" dirty="0" smtClean="0"/>
              <a:t>Specific</a:t>
            </a:r>
            <a:endParaRPr lang="en-US" sz="3600" b="1" dirty="0"/>
          </a:p>
        </p:txBody>
      </p:sp>
      <p:sp>
        <p:nvSpPr>
          <p:cNvPr id="7" name="Content Placeholder 2"/>
          <p:cNvSpPr>
            <a:spLocks noGrp="1"/>
          </p:cNvSpPr>
          <p:nvPr>
            <p:ph idx="1"/>
          </p:nvPr>
        </p:nvSpPr>
        <p:spPr>
          <a:xfrm>
            <a:off x="3019819" y="3893953"/>
            <a:ext cx="3074656" cy="610814"/>
          </a:xfrm>
        </p:spPr>
        <p:txBody>
          <a:bodyPr>
            <a:noAutofit/>
          </a:bodyPr>
          <a:lstStyle/>
          <a:p>
            <a:pPr marL="0" indent="0" algn="ctr" eaLnBrk="1" hangingPunct="1">
              <a:buNone/>
            </a:pPr>
            <a:r>
              <a:rPr lang="en-US" sz="2800" dirty="0" smtClean="0"/>
              <a:t>“Just change the connection string…”</a:t>
            </a:r>
          </a:p>
        </p:txBody>
      </p:sp>
      <p:sp>
        <p:nvSpPr>
          <p:cNvPr id="9" name="Content Placeholder 2"/>
          <p:cNvSpPr txBox="1">
            <a:spLocks/>
          </p:cNvSpPr>
          <p:nvPr/>
        </p:nvSpPr>
        <p:spPr>
          <a:xfrm>
            <a:off x="309070" y="3226103"/>
            <a:ext cx="3044950" cy="230261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Full Text Search</a:t>
            </a:r>
          </a:p>
          <a:p>
            <a:r>
              <a:rPr lang="en-US" sz="2400" dirty="0" smtClean="0"/>
              <a:t>Transparent Data Encryption (TDE)</a:t>
            </a:r>
          </a:p>
          <a:p>
            <a:r>
              <a:rPr lang="en-US" sz="2400" dirty="0" smtClean="0"/>
              <a:t>Many more…</a:t>
            </a:r>
          </a:p>
          <a:p>
            <a:pPr>
              <a:buNone/>
            </a:pPr>
            <a:endParaRPr lang="en-US" sz="2400" dirty="0"/>
          </a:p>
          <a:p>
            <a:pPr marL="0" indent="0">
              <a:buNone/>
            </a:pPr>
            <a:endParaRPr lang="en-US" sz="2400" dirty="0" smtClean="0"/>
          </a:p>
          <a:p>
            <a:pPr marL="0" indent="0">
              <a:buNone/>
            </a:pPr>
            <a:endParaRPr lang="en-US" sz="2400" dirty="0" smtClean="0"/>
          </a:p>
        </p:txBody>
      </p:sp>
      <p:sp>
        <p:nvSpPr>
          <p:cNvPr id="10" name="Content Placeholder 2"/>
          <p:cNvSpPr txBox="1">
            <a:spLocks/>
          </p:cNvSpPr>
          <p:nvPr/>
        </p:nvSpPr>
        <p:spPr>
          <a:xfrm>
            <a:off x="6094475" y="2669009"/>
            <a:ext cx="3049525" cy="3062601"/>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9600" b="1" dirty="0" smtClean="0"/>
              <a:t>Limitations</a:t>
            </a:r>
            <a:endParaRPr lang="en-US" sz="9600" dirty="0"/>
          </a:p>
          <a:p>
            <a:r>
              <a:rPr lang="en-US" sz="9600" dirty="0" smtClean="0"/>
              <a:t>150 GB size limit</a:t>
            </a:r>
          </a:p>
          <a:p>
            <a:r>
              <a:rPr lang="en-US" sz="9600" b="1" dirty="0" smtClean="0">
                <a:solidFill>
                  <a:srgbClr val="00B0F0"/>
                </a:solidFill>
              </a:rPr>
              <a:t>Busy Signal Pattern</a:t>
            </a:r>
          </a:p>
          <a:p>
            <a:pPr marL="0" indent="0">
              <a:buFont typeface="Arial" pitchFamily="34" charset="0"/>
              <a:buNone/>
            </a:pPr>
            <a:r>
              <a:rPr lang="en-US" sz="9600" b="1" dirty="0" smtClean="0"/>
              <a:t>Extra Capabilities</a:t>
            </a:r>
          </a:p>
          <a:p>
            <a:r>
              <a:rPr lang="en-US" sz="9600" dirty="0"/>
              <a:t>Managed Service</a:t>
            </a:r>
          </a:p>
          <a:p>
            <a:r>
              <a:rPr lang="en-US" sz="9600" dirty="0" smtClean="0"/>
              <a:t>Highly Available</a:t>
            </a:r>
          </a:p>
          <a:p>
            <a:r>
              <a:rPr lang="en-US" sz="9600" dirty="0" smtClean="0"/>
              <a:t>Rental model</a:t>
            </a:r>
          </a:p>
          <a:p>
            <a:r>
              <a:rPr lang="en-US" sz="9600" b="1" dirty="0" smtClean="0">
                <a:sym typeface="Wingdings" pitchFamily="2" charset="2"/>
              </a:rPr>
              <a:t>Federations</a:t>
            </a:r>
          </a:p>
        </p:txBody>
      </p:sp>
      <p:sp>
        <p:nvSpPr>
          <p:cNvPr id="3" name="Rectangle 2"/>
          <p:cNvSpPr/>
          <p:nvPr/>
        </p:nvSpPr>
        <p:spPr>
          <a:xfrm>
            <a:off x="-604415" y="6378335"/>
            <a:ext cx="8525859" cy="400110"/>
          </a:xfrm>
          <a:prstGeom prst="rect">
            <a:avLst/>
          </a:prstGeom>
        </p:spPr>
        <p:txBody>
          <a:bodyPr wrap="square">
            <a:spAutoFit/>
          </a:bodyPr>
          <a:lstStyle/>
          <a:p>
            <a:pPr lvl="2"/>
            <a:r>
              <a:rPr lang="en-US" sz="2000" dirty="0" smtClean="0">
                <a:hlinkClick r:id="rId8"/>
              </a:rPr>
              <a:t>http</a:t>
            </a:r>
            <a:r>
              <a:rPr lang="en-US" sz="2000" dirty="0">
                <a:hlinkClick r:id="rId8"/>
              </a:rPr>
              <a:t>://msdn.microsoft.com/en-us/library/ff394115.aspx</a:t>
            </a:r>
            <a:endParaRPr lang="en-US" sz="2000" dirty="0"/>
          </a:p>
        </p:txBody>
      </p:sp>
      <p:sp>
        <p:nvSpPr>
          <p:cNvPr id="4" name="TextBox 3"/>
          <p:cNvSpPr txBox="1"/>
          <p:nvPr/>
        </p:nvSpPr>
        <p:spPr>
          <a:xfrm>
            <a:off x="309070" y="6169455"/>
            <a:ext cx="4183453" cy="400110"/>
          </a:xfrm>
          <a:prstGeom prst="rect">
            <a:avLst/>
          </a:prstGeom>
          <a:noFill/>
        </p:spPr>
        <p:txBody>
          <a:bodyPr wrap="none" rtlCol="0">
            <a:spAutoFit/>
          </a:bodyPr>
          <a:lstStyle/>
          <a:p>
            <a:r>
              <a:rPr lang="en-US" sz="2000" dirty="0" smtClean="0"/>
              <a:t>Additional information on Differences:</a:t>
            </a:r>
            <a:endParaRPr lang="en-US" sz="2000" dirty="0"/>
          </a:p>
        </p:txBody>
      </p:sp>
      <p:sp>
        <p:nvSpPr>
          <p:cNvPr id="11" name="Rectangle 10"/>
          <p:cNvSpPr/>
          <p:nvPr/>
        </p:nvSpPr>
        <p:spPr>
          <a:xfrm>
            <a:off x="4876495" y="5850650"/>
            <a:ext cx="4572000" cy="369332"/>
          </a:xfrm>
          <a:prstGeom prst="rect">
            <a:avLst/>
          </a:prstGeom>
        </p:spPr>
        <p:txBody>
          <a:bodyPr>
            <a:spAutoFit/>
          </a:bodyPr>
          <a:lstStyle/>
          <a:p>
            <a:endParaRPr lang="en-US" dirty="0"/>
          </a:p>
        </p:txBody>
      </p:sp>
    </p:spTree>
    <p:extLst>
      <p:ext uri="{BB962C8B-B14F-4D97-AF65-F5344CB8AC3E}">
        <p14:creationId xmlns:p14="http://schemas.microsoft.com/office/powerpoint/2010/main" val="31011464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0">
                                            <p:txEl>
                                              <p:pRg st="3" end="3"/>
                                            </p:txEl>
                                          </p:spTgt>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grpId="0" nodeType="afterEffect">
                                  <p:stCondLst>
                                    <p:cond delay="0"/>
                                  </p:stCondLst>
                                  <p:childTnLst>
                                    <p:set>
                                      <p:cBhvr>
                                        <p:cTn id="40" dur="1" fill="hold">
                                          <p:stCondLst>
                                            <p:cond delay="0"/>
                                          </p:stCondLst>
                                        </p:cTn>
                                        <p:tgtEl>
                                          <p:spTgt spid="10">
                                            <p:txEl>
                                              <p:pRg st="4" end="4"/>
                                            </p:txEl>
                                          </p:spTgt>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grpId="0" nodeType="afterEffect">
                                  <p:stCondLst>
                                    <p:cond delay="0"/>
                                  </p:stCondLst>
                                  <p:childTnLst>
                                    <p:set>
                                      <p:cBhvr>
                                        <p:cTn id="43" dur="1" fill="hold">
                                          <p:stCondLst>
                                            <p:cond delay="0"/>
                                          </p:stCondLst>
                                        </p:cTn>
                                        <p:tgtEl>
                                          <p:spTgt spid="10">
                                            <p:txEl>
                                              <p:pRg st="5" end="5"/>
                                            </p:txEl>
                                          </p:spTgt>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0">
                                            <p:txEl>
                                              <p:pRg st="6" end="6"/>
                                            </p:txEl>
                                          </p:spTgt>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nodePh="1">
                                  <p:stCondLst>
                                    <p:cond delay="0"/>
                                  </p:stCondLst>
                                  <p:endCondLst>
                                    <p:cond evt="begin" delay="0">
                                      <p:tn val="50"/>
                                    </p:cond>
                                  </p:endCondLst>
                                  <p:childTnLst>
                                    <p:set>
                                      <p:cBhvr>
                                        <p:cTn id="51"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build="p"/>
      <p:bldP spid="10" grpId="0" build="p"/>
      <p:bldP spid="3" grpId="0"/>
      <p:bldP spid="4" grpId="0"/>
      <p:bldP spid="11"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Windows Azure SQL </a:t>
            </a:r>
            <a:r>
              <a:rPr lang="en-US" b="1" dirty="0" err="1" smtClean="0"/>
              <a:t>Databse</a:t>
            </a:r>
            <a:r>
              <a:rPr lang="en-US" b="1" dirty="0" smtClean="0"/>
              <a:t> Federations</a:t>
            </a:r>
            <a:r>
              <a:rPr lang="en-US" dirty="0" smtClean="0"/>
              <a:t> for Sharding</a:t>
            </a:r>
            <a:endParaRPr lang="en-US" dirty="0"/>
          </a:p>
        </p:txBody>
      </p:sp>
      <p:sp>
        <p:nvSpPr>
          <p:cNvPr id="3" name="Content Placeholder 2"/>
          <p:cNvSpPr>
            <a:spLocks noGrp="1"/>
          </p:cNvSpPr>
          <p:nvPr>
            <p:ph idx="1"/>
          </p:nvPr>
        </p:nvSpPr>
        <p:spPr>
          <a:xfrm>
            <a:off x="457200" y="1600205"/>
            <a:ext cx="8229600" cy="5178239"/>
          </a:xfrm>
        </p:spPr>
        <p:txBody>
          <a:bodyPr>
            <a:normAutofit fontScale="77500" lnSpcReduction="20000"/>
          </a:bodyPr>
          <a:lstStyle/>
          <a:p>
            <a:r>
              <a:rPr lang="en-US" dirty="0" smtClean="0"/>
              <a:t>Single “master” database</a:t>
            </a:r>
          </a:p>
          <a:p>
            <a:pPr lvl="1"/>
            <a:r>
              <a:rPr lang="en-US" dirty="0" smtClean="0"/>
              <a:t>“Query Fanout” makes partitions transparent</a:t>
            </a:r>
          </a:p>
          <a:p>
            <a:pPr lvl="1"/>
            <a:r>
              <a:rPr lang="en-US" dirty="0" smtClean="0"/>
              <a:t>Instead of </a:t>
            </a:r>
            <a:r>
              <a:rPr lang="en-US" b="1" dirty="0" err="1" smtClean="0"/>
              <a:t>customer_ma</a:t>
            </a:r>
            <a:r>
              <a:rPr lang="en-US" dirty="0" smtClean="0"/>
              <a:t>, </a:t>
            </a:r>
            <a:r>
              <a:rPr lang="en-US" b="1" dirty="0" err="1" smtClean="0"/>
              <a:t>customer_ia</a:t>
            </a:r>
            <a:r>
              <a:rPr lang="en-US" dirty="0" smtClean="0"/>
              <a:t>, etc… we are back to </a:t>
            </a:r>
            <a:r>
              <a:rPr lang="en-US" b="1" dirty="0" smtClean="0"/>
              <a:t>customer</a:t>
            </a:r>
            <a:r>
              <a:rPr lang="en-US" dirty="0" smtClean="0"/>
              <a:t> database</a:t>
            </a:r>
          </a:p>
          <a:p>
            <a:r>
              <a:rPr lang="en-US" dirty="0" smtClean="0"/>
              <a:t>Handles redistributing shards</a:t>
            </a:r>
          </a:p>
          <a:p>
            <a:r>
              <a:rPr lang="en-US" dirty="0" smtClean="0"/>
              <a:t>Handles cache coherence and simplifies connection pooling</a:t>
            </a:r>
          </a:p>
          <a:p>
            <a:r>
              <a:rPr lang="en-US" sz="4100" b="1" dirty="0" smtClean="0">
                <a:solidFill>
                  <a:srgbClr val="FF0000"/>
                </a:solidFill>
              </a:rPr>
              <a:t>No MERGE (yet); SPLIT only</a:t>
            </a:r>
          </a:p>
          <a:p>
            <a:r>
              <a:rPr lang="en-US" sz="4100" b="1" dirty="0" smtClean="0">
                <a:solidFill>
                  <a:schemeClr val="tx2"/>
                </a:solidFill>
              </a:rPr>
              <a:t>Bonus feature for Multitenant Applications</a:t>
            </a:r>
            <a:br>
              <a:rPr lang="en-US" sz="4100" b="1" dirty="0" smtClean="0">
                <a:solidFill>
                  <a:schemeClr val="tx2"/>
                </a:solidFill>
              </a:rPr>
            </a:br>
            <a:r>
              <a:rPr lang="en-US" dirty="0" smtClean="0">
                <a:solidFill>
                  <a:schemeClr val="tx2"/>
                </a:solidFill>
              </a:rPr>
              <a:t>USE </a:t>
            </a:r>
            <a:r>
              <a:rPr lang="en-US" dirty="0">
                <a:solidFill>
                  <a:schemeClr val="tx2"/>
                </a:solidFill>
              </a:rPr>
              <a:t>FEDERATION </a:t>
            </a:r>
            <a:r>
              <a:rPr lang="en-US" dirty="0" err="1" smtClean="0">
                <a:solidFill>
                  <a:schemeClr val="tx2"/>
                </a:solidFill>
              </a:rPr>
              <a:t>myfed</a:t>
            </a:r>
            <a:r>
              <a:rPr lang="en-US" dirty="0" smtClean="0">
                <a:solidFill>
                  <a:schemeClr val="tx2"/>
                </a:solidFill>
              </a:rPr>
              <a:t> (</a:t>
            </a:r>
            <a:r>
              <a:rPr lang="en-US" dirty="0" err="1" smtClean="0">
                <a:solidFill>
                  <a:schemeClr val="tx2"/>
                </a:solidFill>
              </a:rPr>
              <a:t>myfedkey</a:t>
            </a:r>
            <a:r>
              <a:rPr lang="en-US" dirty="0" smtClean="0">
                <a:solidFill>
                  <a:schemeClr val="tx2"/>
                </a:solidFill>
              </a:rPr>
              <a:t> </a:t>
            </a:r>
            <a:r>
              <a:rPr lang="en-US" dirty="0">
                <a:solidFill>
                  <a:schemeClr val="tx2"/>
                </a:solidFill>
              </a:rPr>
              <a:t>= </a:t>
            </a:r>
            <a:r>
              <a:rPr lang="en-US" dirty="0" smtClean="0">
                <a:solidFill>
                  <a:schemeClr val="tx2"/>
                </a:solidFill>
              </a:rPr>
              <a:t>911) WITH FILTERING=ON </a:t>
            </a:r>
            <a:r>
              <a:rPr lang="en-US" dirty="0">
                <a:solidFill>
                  <a:schemeClr val="tx2"/>
                </a:solidFill>
              </a:rPr>
              <a:t>RESET</a:t>
            </a:r>
            <a:endParaRPr lang="en-US" b="1" dirty="0" smtClean="0">
              <a:solidFill>
                <a:schemeClr val="tx2"/>
              </a:solidFill>
            </a:endParaRPr>
          </a:p>
          <a:p>
            <a:endParaRPr lang="en-US" sz="1800" dirty="0" smtClean="0"/>
          </a:p>
          <a:p>
            <a:r>
              <a:rPr lang="en-US" sz="2200" dirty="0" smtClean="0">
                <a:hlinkClick r:id="rId3"/>
              </a:rPr>
              <a:t>http://blogs.msdn.com/b/cbiyikoglu/archive/2011/01/18/sql-azure-federations-robust-connectivity-model-for-federated-data.aspx</a:t>
            </a:r>
            <a:r>
              <a:rPr lang="en-US" dirty="0" smtClean="0"/>
              <a:t> </a:t>
            </a:r>
          </a:p>
        </p:txBody>
      </p:sp>
    </p:spTree>
    <p:extLst>
      <p:ext uri="{BB962C8B-B14F-4D97-AF65-F5344CB8AC3E}">
        <p14:creationId xmlns:p14="http://schemas.microsoft.com/office/powerpoint/2010/main" val="2335535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Take-away</a:t>
            </a:r>
            <a:endParaRPr lang="en-US" dirty="0"/>
          </a:p>
        </p:txBody>
      </p:sp>
      <p:sp>
        <p:nvSpPr>
          <p:cNvPr id="3" name="Content Placeholder 2"/>
          <p:cNvSpPr>
            <a:spLocks noGrp="1"/>
          </p:cNvSpPr>
          <p:nvPr>
            <p:ph idx="1"/>
          </p:nvPr>
        </p:nvSpPr>
        <p:spPr/>
        <p:txBody>
          <a:bodyPr/>
          <a:lstStyle/>
          <a:p>
            <a:pPr marL="0" indent="0">
              <a:buNone/>
            </a:pPr>
            <a:r>
              <a:rPr lang="en-US" dirty="0" smtClean="0"/>
              <a:t>Database </a:t>
            </a:r>
            <a:r>
              <a:rPr lang="en-US" dirty="0" err="1" smtClean="0"/>
              <a:t>Sharding</a:t>
            </a:r>
            <a:r>
              <a:rPr lang="en-US" dirty="0" smtClean="0"/>
              <a:t> has historically been an </a:t>
            </a:r>
            <a:r>
              <a:rPr lang="en-US" b="1" dirty="0" smtClean="0"/>
              <a:t>APPLICATION LAYER concern</a:t>
            </a:r>
          </a:p>
          <a:p>
            <a:pPr marL="0" indent="0">
              <a:buNone/>
            </a:pPr>
            <a:endParaRPr lang="en-US" dirty="0" smtClean="0"/>
          </a:p>
          <a:p>
            <a:pPr marL="0" indent="0">
              <a:buNone/>
            </a:pPr>
            <a:r>
              <a:rPr lang="en-US" dirty="0" smtClean="0"/>
              <a:t>Windows Azure SQL Database Federations supports </a:t>
            </a:r>
            <a:r>
              <a:rPr lang="en-US" dirty="0" err="1" smtClean="0"/>
              <a:t>sharding</a:t>
            </a:r>
            <a:r>
              <a:rPr lang="en-US" dirty="0" smtClean="0"/>
              <a:t> lower in the stack as a </a:t>
            </a:r>
            <a:r>
              <a:rPr lang="en-US" b="1" dirty="0" smtClean="0"/>
              <a:t>DATABASE LAYER concern</a:t>
            </a:r>
            <a:endParaRPr lang="en-US" b="1" dirty="0"/>
          </a:p>
        </p:txBody>
      </p:sp>
      <p:pic>
        <p:nvPicPr>
          <p:cNvPr id="4" name="Picture 2" descr="http://upload.wikimedia.org/wikipedia/commons/a/ac/Iceber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32366" y="3124505"/>
            <a:ext cx="1517833" cy="2208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4004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par>
                          <p:cTn id="11" fill="hold">
                            <p:stCondLst>
                              <p:cond delay="0"/>
                            </p:stCondLst>
                            <p:childTnLst>
                              <p:par>
                                <p:cTn id="12" presetID="10"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5030" y="274638"/>
            <a:ext cx="5941769" cy="6199312"/>
          </a:xfrm>
        </p:spPr>
        <p:txBody>
          <a:bodyPr>
            <a:normAutofit/>
          </a:bodyPr>
          <a:lstStyle/>
          <a:p>
            <a:r>
              <a:rPr lang="en-US" dirty="0" smtClean="0"/>
              <a:t>My database instance is limited to 150 GB.</a:t>
            </a:r>
            <a:br>
              <a:rPr lang="en-US" dirty="0" smtClean="0"/>
            </a:br>
            <a:r>
              <a:rPr lang="en-US" dirty="0" smtClean="0"/>
              <a:t>∞ ∞ </a:t>
            </a:r>
            <a:r>
              <a:rPr lang="en-US" dirty="0"/>
              <a:t>∞</a:t>
            </a:r>
            <a:r>
              <a:rPr lang="en-US" dirty="0" smtClean="0"/>
              <a:t/>
            </a:r>
            <a:br>
              <a:rPr lang="en-US" dirty="0" smtClean="0"/>
            </a:br>
            <a:r>
              <a:rPr lang="en-US" dirty="0" smtClean="0"/>
              <a:t>Does that mean the cloud doesn’t </a:t>
            </a:r>
            <a:r>
              <a:rPr lang="en-US" dirty="0"/>
              <a:t>really </a:t>
            </a:r>
            <a:r>
              <a:rPr lang="en-US" dirty="0" smtClean="0"/>
              <a:t>offer the illusion of infinite resources?</a:t>
            </a:r>
            <a:endParaRPr lang="en-US" dirty="0"/>
          </a:p>
        </p:txBody>
      </p:sp>
      <p:sp>
        <p:nvSpPr>
          <p:cNvPr id="5" name="TextBox 4"/>
          <p:cNvSpPr txBox="1"/>
          <p:nvPr/>
        </p:nvSpPr>
        <p:spPr>
          <a:xfrm>
            <a:off x="4575" y="-434839"/>
            <a:ext cx="3044950" cy="7725192"/>
          </a:xfrm>
          <a:prstGeom prst="rect">
            <a:avLst/>
          </a:prstGeom>
          <a:noFill/>
        </p:spPr>
        <p:txBody>
          <a:bodyPr wrap="square" rtlCol="0">
            <a:spAutoFit/>
          </a:bodyPr>
          <a:lstStyle/>
          <a:p>
            <a:r>
              <a:rPr lang="en-US" sz="49600" dirty="0">
                <a:solidFill>
                  <a:srgbClr val="00B050"/>
                </a:solidFill>
              </a:rPr>
              <a:t>?</a:t>
            </a:r>
            <a:endParaRPr lang="en-US" dirty="0"/>
          </a:p>
        </p:txBody>
      </p:sp>
    </p:spTree>
    <p:extLst>
      <p:ext uri="{BB962C8B-B14F-4D97-AF65-F5344CB8AC3E}">
        <p14:creationId xmlns:p14="http://schemas.microsoft.com/office/powerpoint/2010/main" val="11104386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Busy Signal Pattern</a:t>
            </a:r>
            <a:endParaRPr lang="en-US" dirty="0"/>
          </a:p>
        </p:txBody>
      </p:sp>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effectLst>
                  <a:outerShdw blurRad="38100" dist="38100" dir="2700000" algn="tl">
                    <a:srgbClr val="000000">
                      <a:alpha val="43137"/>
                    </a:srgbClr>
                  </a:outerShdw>
                </a:effectLst>
              </a:rPr>
              <a:t>pattern 4 of 5</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8648508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a:xfrm>
            <a:off x="457200" y="4342485"/>
            <a:ext cx="8377730" cy="1783684"/>
          </a:xfrm>
        </p:spPr>
        <p:txBody>
          <a:bodyPr/>
          <a:lstStyle/>
          <a:p>
            <a:r>
              <a:rPr lang="en-US" dirty="0"/>
              <a:t>Language/Platform SDKs on </a:t>
            </a:r>
            <a:r>
              <a:rPr lang="en-US" dirty="0" smtClean="0">
                <a:hlinkClick r:id="rId2"/>
              </a:rPr>
              <a:t>www.windowsazure.com</a:t>
            </a:r>
            <a:r>
              <a:rPr lang="en-US" dirty="0" smtClean="0"/>
              <a:t> </a:t>
            </a:r>
          </a:p>
          <a:p>
            <a:r>
              <a:rPr lang="en-US" dirty="0" smtClean="0"/>
              <a:t>TOPAZ from Microsoft </a:t>
            </a:r>
            <a:r>
              <a:rPr lang="en-US" dirty="0"/>
              <a:t>P&amp;P: </a:t>
            </a:r>
            <a:r>
              <a:rPr lang="en-US" dirty="0">
                <a:hlinkClick r:id="rId3"/>
              </a:rPr>
              <a:t>http://</a:t>
            </a:r>
            <a:r>
              <a:rPr lang="en-US" dirty="0" smtClean="0">
                <a:hlinkClick r:id="rId3"/>
              </a:rPr>
              <a:t>bit.ly/13R7R6A</a:t>
            </a:r>
            <a:r>
              <a:rPr lang="en-US" dirty="0" smtClean="0"/>
              <a:t> </a:t>
            </a:r>
          </a:p>
          <a:p>
            <a:r>
              <a:rPr lang="en-US" dirty="0" smtClean="0"/>
              <a:t>All have </a:t>
            </a:r>
            <a:r>
              <a:rPr lang="en-US" b="1" dirty="0" smtClean="0">
                <a:solidFill>
                  <a:schemeClr val="accent1"/>
                </a:solidFill>
              </a:rPr>
              <a:t>Retry Policies</a:t>
            </a:r>
          </a:p>
        </p:txBody>
      </p:sp>
      <p:sp>
        <p:nvSpPr>
          <p:cNvPr id="4" name="Content Placeholder 3"/>
          <p:cNvSpPr>
            <a:spLocks noGrp="1"/>
          </p:cNvSpPr>
          <p:nvPr>
            <p:ph sz="half" idx="2"/>
          </p:nvPr>
        </p:nvSpPr>
        <p:spPr/>
        <p:txBody>
          <a:bodyPr/>
          <a:lstStyle/>
          <a:p>
            <a:endParaRPr lang="en-US"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070" y="79555"/>
            <a:ext cx="8525860" cy="3850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7936273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Auto-Scaling Pattern</a:t>
            </a:r>
            <a:endParaRPr lang="en-US" dirty="0"/>
          </a:p>
        </p:txBody>
      </p:sp>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effectLst>
                  <a:outerShdw blurRad="38100" dist="38100" dir="2700000" algn="tl">
                    <a:srgbClr val="000000">
                      <a:alpha val="43137"/>
                    </a:srgbClr>
                  </a:outerShdw>
                </a:effectLst>
              </a:rPr>
              <a:t>pattern 5 of 5</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7652889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45910"/>
            <a:ext cx="9144000" cy="75460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222555" y="1599992"/>
            <a:ext cx="7003385" cy="3046988"/>
          </a:xfrm>
          <a:prstGeom prst="rect">
            <a:avLst/>
          </a:prstGeom>
          <a:solidFill>
            <a:srgbClr val="FFFF00"/>
          </a:solidFill>
        </p:spPr>
        <p:txBody>
          <a:bodyPr wrap="square" rtlCol="0">
            <a:spAutoFit/>
          </a:bodyPr>
          <a:lstStyle/>
          <a:p>
            <a:r>
              <a:rPr lang="en-US" sz="2400" b="1" dirty="0" smtClean="0"/>
              <a:t>Goal is AUTOSCALING – using a library or services</a:t>
            </a:r>
          </a:p>
          <a:p>
            <a:endParaRPr lang="en-US" sz="2400" b="1" dirty="0" smtClean="0"/>
          </a:p>
          <a:p>
            <a:r>
              <a:rPr lang="en-US" sz="2400" b="1" dirty="0" smtClean="0"/>
              <a:t>Microsoft</a:t>
            </a:r>
          </a:p>
          <a:p>
            <a:pPr marL="342900" indent="-342900">
              <a:buFont typeface="Arial" pitchFamily="34" charset="0"/>
              <a:buChar char="•"/>
            </a:pPr>
            <a:r>
              <a:rPr lang="en-US" sz="2400" dirty="0" smtClean="0"/>
              <a:t>“</a:t>
            </a:r>
            <a:r>
              <a:rPr lang="en-US" sz="2400" dirty="0" err="1" smtClean="0"/>
              <a:t>WASABi</a:t>
            </a:r>
            <a:r>
              <a:rPr lang="en-US" sz="2400" dirty="0" smtClean="0"/>
              <a:t>” block from P&amp;P (you run it)</a:t>
            </a:r>
          </a:p>
          <a:p>
            <a:pPr marL="342900" indent="-342900">
              <a:buFont typeface="Arial" pitchFamily="34" charset="0"/>
              <a:buChar char="•"/>
            </a:pPr>
            <a:r>
              <a:rPr lang="en-US" sz="2400" dirty="0" err="1" smtClean="0"/>
              <a:t>MetricsHub</a:t>
            </a:r>
            <a:r>
              <a:rPr lang="en-US" sz="2400" dirty="0" smtClean="0"/>
              <a:t> is in the Azure store (very basic service)</a:t>
            </a:r>
          </a:p>
          <a:p>
            <a:endParaRPr lang="en-US" sz="2400" dirty="0" smtClean="0"/>
          </a:p>
          <a:p>
            <a:r>
              <a:rPr lang="en-US" sz="2400" b="1" dirty="0" smtClean="0"/>
              <a:t>Third Party Services</a:t>
            </a:r>
          </a:p>
          <a:p>
            <a:pPr marL="342900" indent="-342900">
              <a:buFont typeface="Arial" pitchFamily="34" charset="0"/>
              <a:buChar char="•"/>
            </a:pPr>
            <a:r>
              <a:rPr lang="en-US" sz="2400" dirty="0" smtClean="0"/>
              <a:t>A few </a:t>
            </a:r>
            <a:r>
              <a:rPr lang="en-US" sz="2400" dirty="0" err="1" smtClean="0"/>
              <a:t>SaaS</a:t>
            </a:r>
            <a:r>
              <a:rPr lang="en-US" sz="2400" dirty="0" smtClean="0"/>
              <a:t> choices for Auto-Scaling and Monitoring</a:t>
            </a:r>
            <a:endParaRPr lang="en-US" sz="2400" dirty="0"/>
          </a:p>
        </p:txBody>
      </p:sp>
    </p:spTree>
    <p:extLst>
      <p:ext uri="{BB962C8B-B14F-4D97-AF65-F5344CB8AC3E}">
        <p14:creationId xmlns:p14="http://schemas.microsoft.com/office/powerpoint/2010/main" val="1729248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effectLst>
                  <a:outerShdw blurRad="38100" dist="38100" dir="2700000" algn="tl">
                    <a:srgbClr val="000000">
                      <a:alpha val="43137"/>
                    </a:srgbClr>
                  </a:outerShdw>
                </a:effectLst>
              </a:rPr>
              <a:t>in conclusion</a:t>
            </a:r>
            <a:endParaRPr lang="en-US" sz="2800" dirty="0">
              <a:effectLst>
                <a:outerShdw blurRad="38100" dist="38100" dir="2700000" algn="tl">
                  <a:srgbClr val="000000">
                    <a:alpha val="43137"/>
                  </a:srgbClr>
                </a:outerShdw>
              </a:effectLst>
            </a:endParaRP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In Conclusion</a:t>
            </a:r>
            <a:endParaRPr lang="en-US" dirty="0"/>
          </a:p>
        </p:txBody>
      </p:sp>
    </p:spTree>
    <p:extLst>
      <p:ext uri="{BB962C8B-B14F-4D97-AF65-F5344CB8AC3E}">
        <p14:creationId xmlns:p14="http://schemas.microsoft.com/office/powerpoint/2010/main" val="274511186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Optimize for MTTR (1/2)</a:t>
            </a:r>
            <a:endParaRPr lang="en-US" dirty="0"/>
          </a:p>
        </p:txBody>
      </p:sp>
      <p:sp>
        <p:nvSpPr>
          <p:cNvPr id="3" name="Content Placeholder 2"/>
          <p:cNvSpPr>
            <a:spLocks noGrp="1"/>
          </p:cNvSpPr>
          <p:nvPr>
            <p:ph idx="1"/>
          </p:nvPr>
        </p:nvSpPr>
        <p:spPr>
          <a:xfrm>
            <a:off x="457200" y="1297535"/>
            <a:ext cx="6850680" cy="4873744"/>
          </a:xfrm>
        </p:spPr>
        <p:txBody>
          <a:bodyPr>
            <a:noAutofit/>
          </a:bodyPr>
          <a:lstStyle/>
          <a:p>
            <a:r>
              <a:rPr lang="en-US" dirty="0" smtClean="0"/>
              <a:t>Apply </a:t>
            </a:r>
            <a:r>
              <a:rPr lang="en-US" b="1" dirty="0" smtClean="0">
                <a:solidFill>
                  <a:srgbClr val="00B0F0"/>
                </a:solidFill>
              </a:rPr>
              <a:t>Busy Signal Pattern</a:t>
            </a:r>
          </a:p>
          <a:p>
            <a:pPr lvl="1"/>
            <a:r>
              <a:rPr lang="en-US" dirty="0" smtClean="0"/>
              <a:t>Retry transient failures due to issues </a:t>
            </a:r>
            <a:br>
              <a:rPr lang="en-US" dirty="0" smtClean="0"/>
            </a:br>
            <a:r>
              <a:rPr lang="en-US" dirty="0" smtClean="0"/>
              <a:t>with network, throttling, failovers</a:t>
            </a:r>
          </a:p>
          <a:p>
            <a:pPr lvl="1"/>
            <a:r>
              <a:rPr lang="en-US" dirty="0" smtClean="0"/>
              <a:t>Applies to all cloud services</a:t>
            </a:r>
          </a:p>
          <a:p>
            <a:r>
              <a:rPr lang="en-US" dirty="0" smtClean="0"/>
              <a:t>Apply </a:t>
            </a:r>
            <a:r>
              <a:rPr lang="en-US" b="1" dirty="0" smtClean="0">
                <a:solidFill>
                  <a:srgbClr val="00B0F0"/>
                </a:solidFill>
              </a:rPr>
              <a:t>Node Failure Pattern</a:t>
            </a:r>
          </a:p>
          <a:p>
            <a:pPr lvl="1"/>
            <a:r>
              <a:rPr lang="en-US" dirty="0" smtClean="0"/>
              <a:t>Stateless Nodes, QCW Pattern, </a:t>
            </a:r>
            <a:br>
              <a:rPr lang="en-US" dirty="0" smtClean="0"/>
            </a:br>
            <a:r>
              <a:rPr lang="en-US" dirty="0" smtClean="0"/>
              <a:t>handle node shutdown signals, covers nodes going away due to scaling action</a:t>
            </a:r>
          </a:p>
          <a:p>
            <a:pPr lvl="1"/>
            <a:r>
              <a:rPr lang="en-US" dirty="0" smtClean="0"/>
              <a:t>Consider N+1 Rule</a:t>
            </a:r>
          </a:p>
          <a:p>
            <a:r>
              <a:rPr lang="en-US" dirty="0" smtClean="0"/>
              <a:t>Detect </a:t>
            </a:r>
            <a:r>
              <a:rPr lang="en-US" b="1" dirty="0" smtClean="0">
                <a:solidFill>
                  <a:srgbClr val="00B0F0"/>
                </a:solidFill>
              </a:rPr>
              <a:t>Poison Messages</a:t>
            </a:r>
          </a:p>
          <a:p>
            <a:pPr lvl="1"/>
            <a:r>
              <a:rPr lang="en-US" dirty="0" smtClean="0"/>
              <a:t>Protect </a:t>
            </a:r>
            <a:r>
              <a:rPr lang="en-US" dirty="0"/>
              <a:t>against Bad </a:t>
            </a:r>
            <a:r>
              <a:rPr lang="en-US" dirty="0" smtClean="0"/>
              <a:t>Data</a:t>
            </a:r>
          </a:p>
        </p:txBody>
      </p:sp>
      <p:pic>
        <p:nvPicPr>
          <p:cNvPr id="5" name="Picture 2" descr="http://getfile0.posterous.com/getfile/files.posterous.com/wilderclan/9slgzMZFbOHpfYO1pvS5rBaoZZf3iIw075HYjd8MZq0XNtP7RqxsSlXD6F8X/2image.jpeg.scaled.1000.jpg">
            <a:hlinkClick r:id=""/>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7880" y="1787489"/>
            <a:ext cx="2136040" cy="2859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7203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Optimize for MTTR (2/2)</a:t>
            </a:r>
            <a:endParaRPr lang="en-US" dirty="0"/>
          </a:p>
        </p:txBody>
      </p:sp>
      <p:sp>
        <p:nvSpPr>
          <p:cNvPr id="3" name="Content Placeholder 2"/>
          <p:cNvSpPr>
            <a:spLocks noGrp="1"/>
          </p:cNvSpPr>
          <p:nvPr>
            <p:ph idx="1"/>
          </p:nvPr>
        </p:nvSpPr>
        <p:spPr>
          <a:xfrm>
            <a:off x="457200" y="1297535"/>
            <a:ext cx="8229600" cy="4873744"/>
          </a:xfrm>
        </p:spPr>
        <p:txBody>
          <a:bodyPr>
            <a:noAutofit/>
          </a:bodyPr>
          <a:lstStyle/>
          <a:p>
            <a:r>
              <a:rPr lang="en-US" dirty="0" smtClean="0"/>
              <a:t>Prevent Resource Failures</a:t>
            </a:r>
          </a:p>
          <a:p>
            <a:pPr lvl="1"/>
            <a:r>
              <a:rPr lang="en-US" dirty="0" smtClean="0"/>
              <a:t>Environmental-signal-based Auto-Scaling </a:t>
            </a:r>
            <a:br>
              <a:rPr lang="en-US" dirty="0" smtClean="0"/>
            </a:br>
            <a:r>
              <a:rPr lang="en-US" dirty="0" smtClean="0"/>
              <a:t>(for surprises)</a:t>
            </a:r>
          </a:p>
          <a:p>
            <a:pPr lvl="1"/>
            <a:r>
              <a:rPr lang="en-US" dirty="0" smtClean="0"/>
              <a:t>Proactive Auto-Scaling for known spikes </a:t>
            </a:r>
            <a:br>
              <a:rPr lang="en-US" dirty="0" smtClean="0"/>
            </a:br>
            <a:r>
              <a:rPr lang="en-US" dirty="0" smtClean="0"/>
              <a:t>(e.g., </a:t>
            </a:r>
            <a:r>
              <a:rPr lang="en-US" dirty="0" err="1" smtClean="0"/>
              <a:t>Superbowl</a:t>
            </a:r>
            <a:r>
              <a:rPr lang="en-US" dirty="0" smtClean="0"/>
              <a:t> Ad, lunch rush)</a:t>
            </a:r>
          </a:p>
          <a:p>
            <a:pPr lvl="1"/>
            <a:r>
              <a:rPr lang="en-US" dirty="0" smtClean="0"/>
              <a:t>QCW Pattern (allow work to pile up w/o </a:t>
            </a:r>
            <a:br>
              <a:rPr lang="en-US" dirty="0" smtClean="0"/>
            </a:br>
            <a:r>
              <a:rPr lang="en-US" dirty="0" smtClean="0"/>
              <a:t>blocking users)</a:t>
            </a:r>
          </a:p>
          <a:p>
            <a:r>
              <a:rPr lang="en-US" dirty="0" smtClean="0"/>
              <a:t>Log Everything</a:t>
            </a:r>
          </a:p>
          <a:p>
            <a:pPr lvl="1"/>
            <a:r>
              <a:rPr lang="en-US" dirty="0" smtClean="0"/>
              <a:t>Gather logs with Windows Azure Diagnostics</a:t>
            </a:r>
            <a:endParaRPr lang="en-US" dirty="0"/>
          </a:p>
        </p:txBody>
      </p:sp>
      <p:pic>
        <p:nvPicPr>
          <p:cNvPr id="5" name="Picture 2" descr="http://getfile0.posterous.com/getfile/files.posterous.com/wilderclan/9slgzMZFbOHpfYO1pvS5rBaoZZf3iIw075HYjd8MZq0XNtP7RqxsSlXD6F8X/2image.jpeg.scaled.1000.jpg">
            <a:hlinkClick r:id=""/>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7880" y="1787489"/>
            <a:ext cx="2136040" cy="2859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3624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298919130"/>
              </p:ext>
            </p:extLst>
          </p:nvPr>
        </p:nvGraphicFramePr>
        <p:xfrm>
          <a:off x="2" y="1082561"/>
          <a:ext cx="9143999" cy="6583680"/>
        </p:xfrm>
        <a:graphic>
          <a:graphicData uri="http://schemas.openxmlformats.org/drawingml/2006/table">
            <a:tbl>
              <a:tblPr firstRow="1" bandRow="1">
                <a:tableStyleId>{5C22544A-7EE6-4342-B048-85BDC9FD1C3A}</a:tableStyleId>
              </a:tblPr>
              <a:tblGrid>
                <a:gridCol w="2819399"/>
                <a:gridCol w="1700049"/>
                <a:gridCol w="2259724"/>
                <a:gridCol w="2364827"/>
              </a:tblGrid>
              <a:tr h="584200">
                <a:tc>
                  <a:txBody>
                    <a:bodyPr/>
                    <a:lstStyle/>
                    <a:p>
                      <a:endParaRPr lang="en-US" sz="2400" dirty="0"/>
                    </a:p>
                  </a:txBody>
                  <a:tcPr/>
                </a:tc>
                <a:tc>
                  <a:txBody>
                    <a:bodyPr/>
                    <a:lstStyle/>
                    <a:p>
                      <a:r>
                        <a:rPr lang="en-US" sz="2400" dirty="0" smtClean="0"/>
                        <a:t>Typical</a:t>
                      </a:r>
                      <a:r>
                        <a:rPr lang="en-US" sz="2400" baseline="0" dirty="0" smtClean="0"/>
                        <a:t> Site</a:t>
                      </a:r>
                      <a:endParaRPr lang="en-US" sz="2400" dirty="0" smtClean="0"/>
                    </a:p>
                  </a:txBody>
                  <a:tcPr/>
                </a:tc>
                <a:tc>
                  <a:txBody>
                    <a:bodyPr/>
                    <a:lstStyle/>
                    <a:p>
                      <a:r>
                        <a:rPr lang="en-US" sz="2400" dirty="0" smtClean="0"/>
                        <a:t>Any</a:t>
                      </a:r>
                      <a:r>
                        <a:rPr lang="en-US" sz="2400" baseline="0" dirty="0" smtClean="0"/>
                        <a:t> 1 </a:t>
                      </a:r>
                      <a:r>
                        <a:rPr lang="en-US" sz="2400" dirty="0" smtClean="0"/>
                        <a:t>Role Inst</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aseline="0" dirty="0" smtClean="0">
                          <a:sym typeface="Wingdings" pitchFamily="2" charset="2"/>
                        </a:rPr>
                        <a:t>Overall </a:t>
                      </a:r>
                      <a:r>
                        <a:rPr lang="en-US" sz="2400" i="0" baseline="0" dirty="0" smtClean="0">
                          <a:sym typeface="Wingdings" pitchFamily="2" charset="2"/>
                        </a:rPr>
                        <a:t>System</a:t>
                      </a:r>
                      <a:endParaRPr lang="en-US" sz="2400" i="0" dirty="0" smtClean="0"/>
                    </a:p>
                  </a:txBody>
                  <a:tcPr/>
                </a:tc>
              </a:tr>
              <a:tr h="980440">
                <a:tc>
                  <a:txBody>
                    <a:bodyPr/>
                    <a:lstStyle/>
                    <a:p>
                      <a:r>
                        <a:rPr lang="en-US" sz="2100" b="1" baseline="0" dirty="0" smtClean="0"/>
                        <a:t>Operating System Upgrade</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12800">
                <a:tc>
                  <a:txBody>
                    <a:bodyPr/>
                    <a:lstStyle/>
                    <a:p>
                      <a:r>
                        <a:rPr lang="en-US" sz="2100" b="1" dirty="0" smtClean="0"/>
                        <a:t>Application Code Update </a:t>
                      </a:r>
                      <a:endParaRPr lang="en-US" sz="2100" b="1" dirty="0"/>
                    </a:p>
                  </a:txBody>
                  <a:tcPr/>
                </a:tc>
                <a:tc>
                  <a:txBody>
                    <a:bodyPr/>
                    <a:lstStyle/>
                    <a:p>
                      <a:endParaRPr lang="en-US" sz="2400" dirty="0"/>
                    </a:p>
                  </a:txBody>
                  <a:tcPr/>
                </a:tc>
                <a:tc>
                  <a:txBody>
                    <a:bodyPr/>
                    <a:lstStyle/>
                    <a:p>
                      <a:endParaRPr lang="en-US" sz="1900" dirty="0"/>
                    </a:p>
                  </a:txBody>
                  <a:tcPr/>
                </a:tc>
                <a:tc>
                  <a:txBody>
                    <a:bodyPr/>
                    <a:lstStyle/>
                    <a:p>
                      <a:endParaRPr lang="en-US" sz="1900" dirty="0"/>
                    </a:p>
                  </a:txBody>
                  <a:tcPr/>
                </a:tc>
              </a:tr>
              <a:tr h="8229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dirty="0" smtClean="0"/>
                        <a:t>Scale Up, Down, or</a:t>
                      </a:r>
                      <a:r>
                        <a:rPr lang="en-US" sz="2100" b="1" baseline="0" dirty="0" smtClean="0"/>
                        <a:t> In</a:t>
                      </a:r>
                      <a:endParaRPr lang="en-US" sz="2100" b="1" dirty="0" smtClean="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dirty="0" smtClean="0"/>
                        <a:t>Hardware Failure</a:t>
                      </a:r>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r>
                        <a:rPr lang="en-US" sz="2100" b="1" baseline="0" dirty="0" smtClean="0"/>
                        <a:t>Software Failure (Bug)</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r>
                        <a:rPr lang="en-US" sz="2100" b="1" dirty="0" smtClean="0"/>
                        <a:t>Security</a:t>
                      </a:r>
                      <a:r>
                        <a:rPr lang="en-US" sz="2100" b="1" baseline="0" dirty="0" smtClean="0"/>
                        <a:t> Patch</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45720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45720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bl>
          </a:graphicData>
        </a:graphic>
      </p:graphicFrame>
      <p:pic>
        <p:nvPicPr>
          <p:cNvPr id="49208"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3411345"/>
            <a:ext cx="914400" cy="933451"/>
          </a:xfrm>
          <a:prstGeom prst="rect">
            <a:avLst/>
          </a:prstGeom>
          <a:noFill/>
          <a:ln w="9525">
            <a:noFill/>
            <a:miter lim="800000"/>
            <a:headEnd/>
            <a:tailEnd/>
          </a:ln>
        </p:spPr>
      </p:pic>
      <p:pic>
        <p:nvPicPr>
          <p:cNvPr id="49209"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5073380"/>
            <a:ext cx="914400" cy="933451"/>
          </a:xfrm>
          <a:prstGeom prst="rect">
            <a:avLst/>
          </a:prstGeom>
          <a:noFill/>
          <a:ln w="9525">
            <a:noFill/>
            <a:miter lim="800000"/>
            <a:headEnd/>
            <a:tailEnd/>
          </a:ln>
        </p:spPr>
      </p:pic>
      <p:pic>
        <p:nvPicPr>
          <p:cNvPr id="4921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1799893"/>
            <a:ext cx="685800" cy="685800"/>
          </a:xfrm>
          <a:prstGeom prst="rect">
            <a:avLst/>
          </a:prstGeom>
          <a:noFill/>
          <a:ln w="9525">
            <a:noFill/>
            <a:miter lim="800000"/>
            <a:headEnd/>
            <a:tailEnd/>
          </a:ln>
        </p:spPr>
      </p:pic>
      <p:pic>
        <p:nvPicPr>
          <p:cNvPr id="49213"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1749311"/>
            <a:ext cx="914400" cy="933451"/>
          </a:xfrm>
          <a:prstGeom prst="rect">
            <a:avLst/>
          </a:prstGeom>
          <a:noFill/>
          <a:ln w="9525">
            <a:noFill/>
            <a:miter lim="800000"/>
            <a:headEnd/>
            <a:tailEnd/>
          </a:ln>
        </p:spPr>
      </p:pic>
      <p:pic>
        <p:nvPicPr>
          <p:cNvPr id="49216"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2635991"/>
            <a:ext cx="685800" cy="685800"/>
          </a:xfrm>
          <a:prstGeom prst="rect">
            <a:avLst/>
          </a:prstGeom>
          <a:noFill/>
          <a:ln w="9525">
            <a:noFill/>
            <a:miter lim="800000"/>
            <a:headEnd/>
            <a:tailEnd/>
          </a:ln>
        </p:spPr>
      </p:pic>
      <p:pic>
        <p:nvPicPr>
          <p:cNvPr id="49218"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3472088"/>
            <a:ext cx="685800" cy="685800"/>
          </a:xfrm>
          <a:prstGeom prst="rect">
            <a:avLst/>
          </a:prstGeom>
          <a:noFill/>
          <a:ln w="9525">
            <a:noFill/>
            <a:miter lim="800000"/>
            <a:headEnd/>
            <a:tailEnd/>
          </a:ln>
        </p:spPr>
      </p:pic>
      <p:pic>
        <p:nvPicPr>
          <p:cNvPr id="4922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4308185"/>
            <a:ext cx="685800" cy="685800"/>
          </a:xfrm>
          <a:prstGeom prst="rect">
            <a:avLst/>
          </a:prstGeom>
          <a:noFill/>
          <a:ln w="9525">
            <a:noFill/>
            <a:miter lim="800000"/>
            <a:headEnd/>
            <a:tailEnd/>
          </a:ln>
        </p:spPr>
      </p:pic>
      <p:pic>
        <p:nvPicPr>
          <p:cNvPr id="49223"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5144283"/>
            <a:ext cx="685800" cy="685800"/>
          </a:xfrm>
          <a:prstGeom prst="rect">
            <a:avLst/>
          </a:prstGeom>
          <a:noFill/>
          <a:ln w="9525">
            <a:noFill/>
            <a:miter lim="800000"/>
            <a:headEnd/>
            <a:tailEnd/>
          </a:ln>
        </p:spPr>
      </p:pic>
      <p:pic>
        <p:nvPicPr>
          <p:cNvPr id="49224"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5980383"/>
            <a:ext cx="685800" cy="685800"/>
          </a:xfrm>
          <a:prstGeom prst="rect">
            <a:avLst/>
          </a:prstGeom>
          <a:noFill/>
          <a:ln w="9525">
            <a:noFill/>
            <a:miter lim="800000"/>
            <a:headEnd/>
            <a:tailEnd/>
          </a:ln>
        </p:spPr>
      </p:pic>
      <p:pic>
        <p:nvPicPr>
          <p:cNvPr id="49225"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5904400"/>
            <a:ext cx="914400" cy="933451"/>
          </a:xfrm>
          <a:prstGeom prst="rect">
            <a:avLst/>
          </a:prstGeom>
          <a:noFill/>
          <a:ln w="9525">
            <a:noFill/>
            <a:miter lim="800000"/>
            <a:headEnd/>
            <a:tailEnd/>
          </a:ln>
        </p:spPr>
      </p:pic>
      <p:pic>
        <p:nvPicPr>
          <p:cNvPr id="49226"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4242363"/>
            <a:ext cx="914400" cy="933451"/>
          </a:xfrm>
          <a:prstGeom prst="rect">
            <a:avLst/>
          </a:prstGeom>
          <a:noFill/>
          <a:ln w="9525">
            <a:noFill/>
            <a:miter lim="800000"/>
            <a:headEnd/>
            <a:tailEnd/>
          </a:ln>
        </p:spPr>
      </p:pic>
      <p:pic>
        <p:nvPicPr>
          <p:cNvPr id="49227"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2580328"/>
            <a:ext cx="914400" cy="933451"/>
          </a:xfrm>
          <a:prstGeom prst="rect">
            <a:avLst/>
          </a:prstGeom>
          <a:noFill/>
          <a:ln w="9525">
            <a:noFill/>
            <a:miter lim="800000"/>
            <a:headEnd/>
            <a:tailEnd/>
          </a:ln>
        </p:spPr>
      </p:pic>
      <p:cxnSp>
        <p:nvCxnSpPr>
          <p:cNvPr id="5" name="Straight Connector 4"/>
          <p:cNvCxnSpPr/>
          <p:nvPr/>
        </p:nvCxnSpPr>
        <p:spPr>
          <a:xfrm flipH="1">
            <a:off x="4514851" y="1181920"/>
            <a:ext cx="1" cy="6231025"/>
          </a:xfrm>
          <a:prstGeom prst="line">
            <a:avLst/>
          </a:prstGeom>
          <a:ln w="127000" cap="sq" cmpd="sng"/>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0" y="15761"/>
            <a:ext cx="9144000" cy="1143000"/>
          </a:xfrm>
        </p:spPr>
        <p:txBody>
          <a:bodyPr>
            <a:normAutofit fontScale="90000"/>
          </a:bodyPr>
          <a:lstStyle/>
          <a:p>
            <a:pPr>
              <a:defRPr/>
            </a:pPr>
            <a:r>
              <a:rPr lang="en-US" sz="4900" b="1" dirty="0" smtClean="0"/>
              <a:t>What’s Up? </a:t>
            </a:r>
            <a:r>
              <a:rPr lang="en-US" sz="3600" dirty="0" smtClean="0">
                <a:latin typeface="+mn-lt"/>
              </a:rPr>
              <a:t>Reliability as </a:t>
            </a:r>
            <a:r>
              <a:rPr lang="en-US" sz="3600" b="1" i="1" dirty="0" smtClean="0">
                <a:latin typeface="+mn-lt"/>
              </a:rPr>
              <a:t>EMERGENT PROPERTY</a:t>
            </a:r>
            <a:endParaRPr lang="en-US" sz="2700" b="1" i="1" dirty="0">
              <a:latin typeface="+mn-lt"/>
            </a:endParaRPr>
          </a:p>
        </p:txBody>
      </p:sp>
      <p:pic>
        <p:nvPicPr>
          <p:cNvPr id="23"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1789383"/>
            <a:ext cx="685800" cy="685800"/>
          </a:xfrm>
          <a:prstGeom prst="rect">
            <a:avLst/>
          </a:prstGeom>
          <a:noFill/>
          <a:ln w="9525">
            <a:noFill/>
            <a:miter lim="800000"/>
            <a:headEnd/>
            <a:tailEnd/>
          </a:ln>
        </p:spPr>
      </p:pic>
      <p:pic>
        <p:nvPicPr>
          <p:cNvPr id="24"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2625480"/>
            <a:ext cx="685800" cy="685800"/>
          </a:xfrm>
          <a:prstGeom prst="rect">
            <a:avLst/>
          </a:prstGeom>
          <a:noFill/>
          <a:ln w="9525">
            <a:noFill/>
            <a:miter lim="800000"/>
            <a:headEnd/>
            <a:tailEnd/>
          </a:ln>
        </p:spPr>
      </p:pic>
      <p:pic>
        <p:nvPicPr>
          <p:cNvPr id="25"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3461577"/>
            <a:ext cx="685800" cy="685800"/>
          </a:xfrm>
          <a:prstGeom prst="rect">
            <a:avLst/>
          </a:prstGeom>
          <a:noFill/>
          <a:ln w="9525">
            <a:noFill/>
            <a:miter lim="800000"/>
            <a:headEnd/>
            <a:tailEnd/>
          </a:ln>
        </p:spPr>
      </p:pic>
      <p:pic>
        <p:nvPicPr>
          <p:cNvPr id="26"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4297675"/>
            <a:ext cx="685800" cy="685800"/>
          </a:xfrm>
          <a:prstGeom prst="rect">
            <a:avLst/>
          </a:prstGeom>
          <a:noFill/>
          <a:ln w="9525">
            <a:noFill/>
            <a:miter lim="800000"/>
            <a:headEnd/>
            <a:tailEnd/>
          </a:ln>
        </p:spPr>
      </p:pic>
      <p:pic>
        <p:nvPicPr>
          <p:cNvPr id="27"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5133772"/>
            <a:ext cx="685800" cy="685800"/>
          </a:xfrm>
          <a:prstGeom prst="rect">
            <a:avLst/>
          </a:prstGeom>
          <a:noFill/>
          <a:ln w="9525">
            <a:noFill/>
            <a:miter lim="800000"/>
            <a:headEnd/>
            <a:tailEnd/>
          </a:ln>
        </p:spPr>
      </p:pic>
      <p:pic>
        <p:nvPicPr>
          <p:cNvPr id="28"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5969872"/>
            <a:ext cx="685800" cy="685800"/>
          </a:xfrm>
          <a:prstGeom prst="rect">
            <a:avLst/>
          </a:prstGeom>
          <a:noFill/>
          <a:ln w="9525">
            <a:noFill/>
            <a:miter lim="800000"/>
            <a:headEnd/>
            <a:tailEnd/>
          </a:ln>
        </p:spPr>
      </p:pic>
    </p:spTree>
    <p:extLst>
      <p:ext uri="{BB962C8B-B14F-4D97-AF65-F5344CB8AC3E}">
        <p14:creationId xmlns:p14="http://schemas.microsoft.com/office/powerpoint/2010/main" val="402088684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Optimize for Cost</a:t>
            </a:r>
            <a:endParaRPr lang="en-US" dirty="0"/>
          </a:p>
        </p:txBody>
      </p:sp>
      <p:sp>
        <p:nvSpPr>
          <p:cNvPr id="3" name="Content Placeholder 2"/>
          <p:cNvSpPr>
            <a:spLocks noGrp="1"/>
          </p:cNvSpPr>
          <p:nvPr>
            <p:ph idx="1"/>
          </p:nvPr>
        </p:nvSpPr>
        <p:spPr>
          <a:xfrm>
            <a:off x="457200" y="1297535"/>
            <a:ext cx="8229600" cy="4873744"/>
          </a:xfrm>
        </p:spPr>
        <p:txBody>
          <a:bodyPr>
            <a:noAutofit/>
          </a:bodyPr>
          <a:lstStyle/>
          <a:p>
            <a:r>
              <a:rPr lang="en-US" dirty="0" smtClean="0"/>
              <a:t>Operational Efficiency Big Factor</a:t>
            </a:r>
          </a:p>
          <a:p>
            <a:pPr lvl="1"/>
            <a:r>
              <a:rPr lang="en-US" dirty="0" smtClean="0"/>
              <a:t>Human costs can dominate</a:t>
            </a:r>
          </a:p>
          <a:p>
            <a:pPr lvl="1"/>
            <a:r>
              <a:rPr lang="en-US" dirty="0" smtClean="0"/>
              <a:t>Automate (CI &amp; CD and self-healing) </a:t>
            </a:r>
          </a:p>
          <a:p>
            <a:pPr lvl="1"/>
            <a:r>
              <a:rPr lang="en-US" dirty="0" smtClean="0"/>
              <a:t>Simplify: homogeneous nodes</a:t>
            </a:r>
          </a:p>
          <a:p>
            <a:r>
              <a:rPr lang="en-US" dirty="0" smtClean="0"/>
              <a:t>Review costs billed (so transparent!)</a:t>
            </a:r>
          </a:p>
          <a:p>
            <a:pPr lvl="1"/>
            <a:r>
              <a:rPr lang="en-US" dirty="0" smtClean="0"/>
              <a:t>Be on lookout for missed efficiencies</a:t>
            </a:r>
          </a:p>
          <a:p>
            <a:r>
              <a:rPr lang="en-US" dirty="0" smtClean="0"/>
              <a:t>“Watch out for money leaks!”</a:t>
            </a:r>
          </a:p>
          <a:p>
            <a:pPr lvl="1"/>
            <a:r>
              <a:rPr lang="en-US" dirty="0" smtClean="0"/>
              <a:t>Inefficient coding can increase the monthly bill</a:t>
            </a:r>
          </a:p>
          <a:p>
            <a:r>
              <a:rPr lang="en-US" dirty="0" smtClean="0"/>
              <a:t>Prefer to </a:t>
            </a:r>
            <a:r>
              <a:rPr lang="en-US" strike="sngStrike" dirty="0" smtClean="0"/>
              <a:t>Buy</a:t>
            </a:r>
            <a:r>
              <a:rPr lang="en-US" dirty="0" smtClean="0"/>
              <a:t> Rent rather than Build </a:t>
            </a:r>
          </a:p>
          <a:p>
            <a:pPr lvl="1"/>
            <a:r>
              <a:rPr lang="en-US" dirty="0" smtClean="0"/>
              <a:t>Save costs (and TTM) of expensive engineering</a:t>
            </a:r>
            <a:endParaRPr lang="en-US" dirty="0"/>
          </a:p>
        </p:txBody>
      </p:sp>
      <p:pic>
        <p:nvPicPr>
          <p:cNvPr id="7"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1975" y="993040"/>
            <a:ext cx="2823441" cy="3780144"/>
          </a:xfrm>
          <a:prstGeom prst="rect">
            <a:avLst/>
          </a:prstGeom>
        </p:spPr>
      </p:pic>
    </p:spTree>
    <p:extLst>
      <p:ext uri="{BB962C8B-B14F-4D97-AF65-F5344CB8AC3E}">
        <p14:creationId xmlns:p14="http://schemas.microsoft.com/office/powerpoint/2010/main" val="2057603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Optimize for Scale</a:t>
            </a:r>
            <a:endParaRPr lang="en-US" dirty="0"/>
          </a:p>
        </p:txBody>
      </p:sp>
      <p:sp>
        <p:nvSpPr>
          <p:cNvPr id="3" name="Content Placeholder 2"/>
          <p:cNvSpPr>
            <a:spLocks noGrp="1"/>
          </p:cNvSpPr>
          <p:nvPr>
            <p:ph idx="1"/>
          </p:nvPr>
        </p:nvSpPr>
        <p:spPr>
          <a:xfrm>
            <a:off x="457200" y="1297535"/>
            <a:ext cx="8229600" cy="4873744"/>
          </a:xfrm>
        </p:spPr>
        <p:txBody>
          <a:bodyPr>
            <a:noAutofit/>
          </a:bodyPr>
          <a:lstStyle/>
          <a:p>
            <a:r>
              <a:rPr lang="en-US" dirty="0" smtClean="0"/>
              <a:t>With the right architecture…</a:t>
            </a:r>
          </a:p>
          <a:p>
            <a:pPr lvl="1"/>
            <a:r>
              <a:rPr lang="en-US" dirty="0" smtClean="0"/>
              <a:t>Scale efficiently (linearly)</a:t>
            </a:r>
          </a:p>
          <a:p>
            <a:pPr lvl="1"/>
            <a:r>
              <a:rPr lang="en-US" dirty="0" smtClean="0"/>
              <a:t>Scale all Application Tiers</a:t>
            </a:r>
          </a:p>
          <a:p>
            <a:pPr lvl="1"/>
            <a:r>
              <a:rPr lang="en-US" dirty="0" smtClean="0"/>
              <a:t>Auto-Scale</a:t>
            </a:r>
            <a:endParaRPr lang="en-US" dirty="0"/>
          </a:p>
          <a:p>
            <a:pPr lvl="1"/>
            <a:r>
              <a:rPr lang="en-US" dirty="0" smtClean="0"/>
              <a:t>Scale Globally (8/24 data centers)</a:t>
            </a:r>
          </a:p>
          <a:p>
            <a:r>
              <a:rPr lang="en-US" dirty="0" smtClean="0"/>
              <a:t>Use Horizontal Resourcing</a:t>
            </a:r>
          </a:p>
          <a:p>
            <a:r>
              <a:rPr lang="en-US" dirty="0" smtClean="0"/>
              <a:t>Use Stateless Nodes</a:t>
            </a:r>
          </a:p>
          <a:p>
            <a:r>
              <a:rPr lang="en-US" dirty="0" smtClean="0"/>
              <a:t>Upgrade without Downtime, even at scale</a:t>
            </a:r>
          </a:p>
          <a:p>
            <a:r>
              <a:rPr lang="en-US" dirty="0" smtClean="0"/>
              <a:t>Do not need to sacrifice User Experience (UX)</a:t>
            </a:r>
          </a:p>
          <a:p>
            <a:endParaRPr lang="en-US" dirty="0" smtClean="0"/>
          </a:p>
        </p:txBody>
      </p:sp>
      <p:sp>
        <p:nvSpPr>
          <p:cNvPr id="5" name="Title 1"/>
          <p:cNvSpPr txBox="1">
            <a:spLocks/>
          </p:cNvSpPr>
          <p:nvPr/>
        </p:nvSpPr>
        <p:spPr>
          <a:xfrm>
            <a:off x="5638190" y="2211020"/>
            <a:ext cx="3505810" cy="2131465"/>
          </a:xfrm>
          <a:prstGeom prst="rect">
            <a:avLst/>
          </a:prstGeom>
        </p:spPr>
        <p:txBody>
          <a:bodyPr vert="horz" lIns="91440" tIns="45720" rIns="91440" bIns="45720" rtlCol="0" anchor="ctr">
            <a:normAutofit fontScale="2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lvl="1" algn="ctr" rtl="0">
              <a:spcBef>
                <a:spcPct val="0"/>
              </a:spcBef>
            </a:pPr>
            <a:r>
              <a:rPr lang="en-US" sz="122800" kern="0" dirty="0" smtClean="0">
                <a:solidFill>
                  <a:srgbClr val="00B0F0"/>
                </a:solidFill>
              </a:rPr>
              <a:t>∞</a:t>
            </a:r>
            <a:endParaRPr lang="en-US" sz="102400" kern="0" dirty="0">
              <a:solidFill>
                <a:srgbClr val="00B0F0"/>
              </a:solidFill>
            </a:endParaRPr>
          </a:p>
        </p:txBody>
      </p:sp>
    </p:spTree>
    <p:extLst>
      <p:ext uri="{BB962C8B-B14F-4D97-AF65-F5344CB8AC3E}">
        <p14:creationId xmlns:p14="http://schemas.microsoft.com/office/powerpoint/2010/main" val="4251497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23" y="274638"/>
            <a:ext cx="9378446" cy="1143000"/>
          </a:xfrm>
        </p:spPr>
        <p:txBody>
          <a:bodyPr>
            <a:normAutofit fontScale="90000"/>
          </a:bodyPr>
          <a:lstStyle/>
          <a:p>
            <a:r>
              <a:rPr lang="en-US" dirty="0" smtClean="0"/>
              <a:t>Cloud Architecture Patterns book</a:t>
            </a:r>
            <a:br>
              <a:rPr lang="en-US" dirty="0" smtClean="0"/>
            </a:br>
            <a:r>
              <a:rPr lang="en-US" b="1" dirty="0" smtClean="0"/>
              <a:t>Primer Chapters</a:t>
            </a:r>
            <a:endParaRPr lang="en-US" b="1" dirty="0"/>
          </a:p>
        </p:txBody>
      </p:sp>
      <p:sp>
        <p:nvSpPr>
          <p:cNvPr id="3" name="Content Placeholder 2"/>
          <p:cNvSpPr>
            <a:spLocks noGrp="1"/>
          </p:cNvSpPr>
          <p:nvPr>
            <p:ph sz="half" idx="1"/>
          </p:nvPr>
        </p:nvSpPr>
        <p:spPr>
          <a:xfrm>
            <a:off x="403665" y="1600206"/>
            <a:ext cx="8126769" cy="4873744"/>
          </a:xfrm>
        </p:spPr>
        <p:txBody>
          <a:bodyPr>
            <a:normAutofit/>
          </a:bodyPr>
          <a:lstStyle/>
          <a:p>
            <a:pPr marL="742950" indent="-742950">
              <a:buFont typeface="+mj-lt"/>
              <a:buAutoNum type="arabicPeriod"/>
            </a:pPr>
            <a:r>
              <a:rPr lang="en-US" dirty="0" smtClean="0"/>
              <a:t>Scalability</a:t>
            </a:r>
          </a:p>
          <a:p>
            <a:pPr marL="742950" indent="-742950">
              <a:buFont typeface="+mj-lt"/>
              <a:buAutoNum type="arabicPeriod"/>
            </a:pPr>
            <a:r>
              <a:rPr lang="en-US" dirty="0" smtClean="0"/>
              <a:t>Eventual Consistency</a:t>
            </a:r>
          </a:p>
          <a:p>
            <a:pPr marL="742950" indent="-742950">
              <a:buFont typeface="+mj-lt"/>
              <a:buAutoNum type="arabicPeriod"/>
            </a:pPr>
            <a:r>
              <a:rPr lang="en-US" dirty="0" err="1"/>
              <a:t>Multitenancy</a:t>
            </a:r>
            <a:r>
              <a:rPr lang="en-US" dirty="0"/>
              <a:t> and </a:t>
            </a:r>
            <a:r>
              <a:rPr lang="en-US" dirty="0" smtClean="0"/>
              <a:t/>
            </a:r>
            <a:br>
              <a:rPr lang="en-US" dirty="0" smtClean="0"/>
            </a:br>
            <a:r>
              <a:rPr lang="en-US" dirty="0" smtClean="0"/>
              <a:t>Commodity Hardware</a:t>
            </a:r>
          </a:p>
          <a:p>
            <a:pPr marL="742950" indent="-742950">
              <a:buFont typeface="+mj-lt"/>
              <a:buAutoNum type="arabicPeriod"/>
            </a:pPr>
            <a:r>
              <a:rPr lang="en-US" dirty="0" smtClean="0"/>
              <a:t>Network Latency</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5485" y="2256740"/>
            <a:ext cx="3044950" cy="3999034"/>
          </a:xfrm>
          <a:prstGeom prst="rect">
            <a:avLst/>
          </a:prstGeom>
        </p:spPr>
      </p:pic>
      <p:sp>
        <p:nvSpPr>
          <p:cNvPr id="4" name="Rectangle 3"/>
          <p:cNvSpPr/>
          <p:nvPr/>
        </p:nvSpPr>
        <p:spPr>
          <a:xfrm>
            <a:off x="309070" y="5560465"/>
            <a:ext cx="4883901" cy="461665"/>
          </a:xfrm>
          <a:prstGeom prst="rect">
            <a:avLst/>
          </a:prstGeom>
        </p:spPr>
        <p:txBody>
          <a:bodyPr wrap="none">
            <a:spAutoFit/>
          </a:bodyPr>
          <a:lstStyle/>
          <a:p>
            <a:r>
              <a:rPr lang="en-US" sz="2400" b="1" dirty="0"/>
              <a:t>www.cloudarchitecturepatterns.com</a:t>
            </a:r>
            <a:endParaRPr lang="en-US" sz="2400" dirty="0"/>
          </a:p>
        </p:txBody>
      </p:sp>
    </p:spTree>
    <p:extLst>
      <p:ext uri="{BB962C8B-B14F-4D97-AF65-F5344CB8AC3E}">
        <p14:creationId xmlns:p14="http://schemas.microsoft.com/office/powerpoint/2010/main" val="30298311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23" y="274638"/>
            <a:ext cx="9378446" cy="1143000"/>
          </a:xfrm>
        </p:spPr>
        <p:txBody>
          <a:bodyPr>
            <a:normAutofit fontScale="90000"/>
          </a:bodyPr>
          <a:lstStyle/>
          <a:p>
            <a:r>
              <a:rPr lang="en-US" dirty="0" smtClean="0"/>
              <a:t>Cloud Architecture Patterns book </a:t>
            </a:r>
            <a:br>
              <a:rPr lang="en-US" dirty="0" smtClean="0"/>
            </a:br>
            <a:r>
              <a:rPr lang="en-US" b="1" dirty="0" smtClean="0"/>
              <a:t>Pattern Chapters</a:t>
            </a:r>
            <a:endParaRPr lang="en-US" b="1" dirty="0"/>
          </a:p>
        </p:txBody>
      </p:sp>
      <p:sp>
        <p:nvSpPr>
          <p:cNvPr id="3" name="Content Placeholder 2"/>
          <p:cNvSpPr>
            <a:spLocks noGrp="1"/>
          </p:cNvSpPr>
          <p:nvPr>
            <p:ph sz="half" idx="1"/>
          </p:nvPr>
        </p:nvSpPr>
        <p:spPr>
          <a:xfrm>
            <a:off x="403665" y="1600206"/>
            <a:ext cx="8126769" cy="4873744"/>
          </a:xfrm>
        </p:spPr>
        <p:txBody>
          <a:bodyPr>
            <a:noAutofit/>
          </a:bodyPr>
          <a:lstStyle/>
          <a:p>
            <a:pPr marL="514350" indent="-514350">
              <a:buFont typeface="+mj-lt"/>
              <a:buAutoNum type="arabicPeriod"/>
            </a:pPr>
            <a:r>
              <a:rPr lang="en-US" sz="2600" dirty="0"/>
              <a:t>Horizontally Scaling Compute Pattern</a:t>
            </a:r>
          </a:p>
          <a:p>
            <a:pPr marL="514350" indent="-514350">
              <a:buFont typeface="+mj-lt"/>
              <a:buAutoNum type="arabicPeriod"/>
            </a:pPr>
            <a:r>
              <a:rPr lang="en-US" sz="2600" dirty="0"/>
              <a:t>Queue-Centric Workflow Pattern</a:t>
            </a:r>
          </a:p>
          <a:p>
            <a:pPr marL="514350" indent="-514350">
              <a:buFont typeface="+mj-lt"/>
              <a:buAutoNum type="arabicPeriod"/>
            </a:pPr>
            <a:r>
              <a:rPr lang="en-US" sz="2600" dirty="0"/>
              <a:t>Auto-Scaling Pattern</a:t>
            </a:r>
          </a:p>
          <a:p>
            <a:pPr marL="514350" indent="-514350">
              <a:buFont typeface="+mj-lt"/>
              <a:buAutoNum type="arabicPeriod"/>
            </a:pPr>
            <a:r>
              <a:rPr lang="en-US" sz="2600" dirty="0" err="1" smtClean="0"/>
              <a:t>MapReduce</a:t>
            </a:r>
            <a:r>
              <a:rPr lang="en-US" sz="2600" dirty="0" smtClean="0"/>
              <a:t> </a:t>
            </a:r>
            <a:r>
              <a:rPr lang="en-US" sz="2600" dirty="0"/>
              <a:t>Pattern</a:t>
            </a:r>
          </a:p>
          <a:p>
            <a:pPr marL="514350" indent="-514350">
              <a:buFont typeface="+mj-lt"/>
              <a:buAutoNum type="arabicPeriod"/>
            </a:pPr>
            <a:r>
              <a:rPr lang="en-US" sz="2600" dirty="0"/>
              <a:t>Database </a:t>
            </a:r>
            <a:r>
              <a:rPr lang="en-US" sz="2600" dirty="0" err="1"/>
              <a:t>Sharding</a:t>
            </a:r>
            <a:r>
              <a:rPr lang="en-US" sz="2600" dirty="0"/>
              <a:t> </a:t>
            </a:r>
            <a:r>
              <a:rPr lang="en-US" sz="2600" dirty="0" smtClean="0"/>
              <a:t>Pattern</a:t>
            </a:r>
          </a:p>
          <a:p>
            <a:pPr marL="514350" indent="-514350">
              <a:buFont typeface="+mj-lt"/>
              <a:buAutoNum type="arabicPeriod"/>
            </a:pPr>
            <a:r>
              <a:rPr lang="en-US" sz="2600" dirty="0" smtClean="0"/>
              <a:t>Busy </a:t>
            </a:r>
            <a:r>
              <a:rPr lang="en-US" sz="2600" dirty="0"/>
              <a:t>Signal </a:t>
            </a:r>
            <a:r>
              <a:rPr lang="en-US" sz="2600" dirty="0" smtClean="0"/>
              <a:t>Pattern</a:t>
            </a:r>
          </a:p>
          <a:p>
            <a:pPr marL="514350" indent="-514350">
              <a:buFont typeface="+mj-lt"/>
              <a:buAutoNum type="arabicPeriod"/>
            </a:pPr>
            <a:r>
              <a:rPr lang="en-US" sz="2600" dirty="0" smtClean="0"/>
              <a:t>Node </a:t>
            </a:r>
            <a:r>
              <a:rPr lang="en-US" sz="2600" dirty="0"/>
              <a:t>Failure Pattern</a:t>
            </a:r>
          </a:p>
          <a:p>
            <a:pPr marL="514350" indent="-514350">
              <a:buFont typeface="+mj-lt"/>
              <a:buAutoNum type="arabicPeriod" startAt="8"/>
            </a:pPr>
            <a:r>
              <a:rPr lang="en-US" sz="2600" dirty="0" err="1" smtClean="0"/>
              <a:t>Colocate</a:t>
            </a:r>
            <a:r>
              <a:rPr lang="en-US" sz="2600" dirty="0" smtClean="0"/>
              <a:t> </a:t>
            </a:r>
            <a:r>
              <a:rPr lang="en-US" sz="2600" dirty="0"/>
              <a:t>Pattern</a:t>
            </a:r>
          </a:p>
          <a:p>
            <a:pPr marL="514350" indent="-514350">
              <a:buFont typeface="+mj-lt"/>
              <a:buAutoNum type="arabicPeriod" startAt="8"/>
            </a:pPr>
            <a:r>
              <a:rPr lang="en-US" sz="2600" dirty="0"/>
              <a:t>Valet Key Pattern</a:t>
            </a:r>
          </a:p>
          <a:p>
            <a:pPr marL="514350" indent="-514350">
              <a:buFont typeface="+mj-lt"/>
              <a:buAutoNum type="arabicPeriod" startAt="8"/>
            </a:pPr>
            <a:r>
              <a:rPr lang="en-US" sz="2600" dirty="0"/>
              <a:t>CDN Pattern</a:t>
            </a:r>
          </a:p>
          <a:p>
            <a:pPr marL="514350" indent="-514350">
              <a:buFont typeface="+mj-lt"/>
              <a:buAutoNum type="arabicPeriod" startAt="8"/>
            </a:pPr>
            <a:r>
              <a:rPr lang="en-US" sz="2600" dirty="0"/>
              <a:t>Multisite Deployment </a:t>
            </a:r>
            <a:r>
              <a:rPr lang="en-US" sz="2600" dirty="0" smtClean="0"/>
              <a:t>Pattern</a:t>
            </a:r>
            <a:endParaRPr lang="en-US" sz="26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5485" y="2222450"/>
            <a:ext cx="3044950" cy="3999034"/>
          </a:xfrm>
          <a:prstGeom prst="rect">
            <a:avLst/>
          </a:prstGeom>
        </p:spPr>
      </p:pic>
    </p:spTree>
    <p:extLst>
      <p:ext uri="{BB962C8B-B14F-4D97-AF65-F5344CB8AC3E}">
        <p14:creationId xmlns:p14="http://schemas.microsoft.com/office/powerpoint/2010/main" val="476436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4" name="Picture 2" descr="Boston Azure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0549" y="5054636"/>
            <a:ext cx="8043863"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2" name="Title 1"/>
          <p:cNvSpPr>
            <a:spLocks noGrp="1"/>
          </p:cNvSpPr>
          <p:nvPr>
            <p:ph type="title"/>
          </p:nvPr>
        </p:nvSpPr>
        <p:spPr/>
        <p:txBody>
          <a:bodyPr/>
          <a:lstStyle/>
          <a:p>
            <a:pPr eaLnBrk="1" hangingPunct="1"/>
            <a:r>
              <a:rPr lang="en-US" dirty="0" smtClean="0"/>
              <a:t>BostonAzure.org</a:t>
            </a:r>
          </a:p>
        </p:txBody>
      </p:sp>
      <p:sp>
        <p:nvSpPr>
          <p:cNvPr id="3" name="Content Placeholder 2"/>
          <p:cNvSpPr>
            <a:spLocks noGrp="1"/>
          </p:cNvSpPr>
          <p:nvPr>
            <p:ph idx="1"/>
          </p:nvPr>
        </p:nvSpPr>
        <p:spPr>
          <a:xfrm>
            <a:off x="457200" y="1680210"/>
            <a:ext cx="8229600" cy="4184750"/>
          </a:xfrm>
        </p:spPr>
        <p:txBody>
          <a:bodyPr rtlCol="0">
            <a:normAutofit/>
          </a:bodyPr>
          <a:lstStyle/>
          <a:p>
            <a:pPr eaLnBrk="1" fontAlgn="auto" hangingPunct="1">
              <a:spcAft>
                <a:spcPts val="0"/>
              </a:spcAft>
              <a:buFont typeface="Arial" pitchFamily="34" charset="0"/>
              <a:buChar char="•"/>
              <a:defRPr/>
            </a:pPr>
            <a:r>
              <a:rPr lang="en-US" b="1" dirty="0" smtClean="0"/>
              <a:t>Boston Azure</a:t>
            </a:r>
            <a:r>
              <a:rPr lang="en-US" dirty="0" smtClean="0"/>
              <a:t> Cloud User Group</a:t>
            </a:r>
          </a:p>
          <a:p>
            <a:pPr lvl="1">
              <a:buFont typeface="Arial" pitchFamily="34" charset="0"/>
              <a:buChar char="•"/>
              <a:defRPr/>
            </a:pPr>
            <a:r>
              <a:rPr lang="en-US" dirty="0" smtClean="0"/>
              <a:t>Focused on Microsoft’s Public Cloud Platform</a:t>
            </a:r>
          </a:p>
          <a:p>
            <a:pPr lvl="1">
              <a:buFont typeface="Arial" pitchFamily="34" charset="0"/>
              <a:buChar char="•"/>
              <a:defRPr/>
            </a:pPr>
            <a:r>
              <a:rPr lang="en-US" dirty="0" smtClean="0"/>
              <a:t>Roles: Architect, </a:t>
            </a:r>
            <a:r>
              <a:rPr lang="en-US" dirty="0" err="1" smtClean="0"/>
              <a:t>Dev</a:t>
            </a:r>
            <a:r>
              <a:rPr lang="en-US" dirty="0" smtClean="0"/>
              <a:t>, IT Pro, </a:t>
            </a:r>
            <a:r>
              <a:rPr lang="en-US" dirty="0" err="1" smtClean="0"/>
              <a:t>DevOps</a:t>
            </a:r>
            <a:r>
              <a:rPr lang="en-US" dirty="0" smtClean="0"/>
              <a:t> (“</a:t>
            </a:r>
            <a:r>
              <a:rPr lang="en-US" dirty="0" err="1" smtClean="0"/>
              <a:t>WazOps</a:t>
            </a:r>
            <a:r>
              <a:rPr lang="en-US" dirty="0" smtClean="0"/>
              <a:t>”)</a:t>
            </a:r>
          </a:p>
          <a:p>
            <a:pPr lvl="1">
              <a:buFont typeface="Arial" pitchFamily="34" charset="0"/>
              <a:buChar char="•"/>
              <a:defRPr/>
            </a:pPr>
            <a:r>
              <a:rPr lang="en-US" dirty="0" smtClean="0"/>
              <a:t>Talks, Demos, Tools, Hands-on, special events, …</a:t>
            </a:r>
          </a:p>
          <a:p>
            <a:pPr eaLnBrk="1" fontAlgn="auto" hangingPunct="1">
              <a:spcAft>
                <a:spcPts val="0"/>
              </a:spcAft>
              <a:buFont typeface="Arial" pitchFamily="34" charset="0"/>
              <a:buChar char="•"/>
              <a:defRPr/>
            </a:pPr>
            <a:r>
              <a:rPr lang="en-US" dirty="0" smtClean="0"/>
              <a:t>Monthly, 6:00-8:30 PM in Boston area (free)</a:t>
            </a:r>
          </a:p>
          <a:p>
            <a:pPr eaLnBrk="1" fontAlgn="auto" hangingPunct="1">
              <a:spcAft>
                <a:spcPts val="0"/>
              </a:spcAft>
              <a:buFont typeface="Arial" pitchFamily="34" charset="0"/>
              <a:buChar char="•"/>
              <a:defRPr/>
            </a:pPr>
            <a:r>
              <a:rPr lang="en-US" dirty="0" smtClean="0"/>
              <a:t>Follow on Twitter: </a:t>
            </a:r>
            <a:r>
              <a:rPr lang="en-US" b="1" dirty="0" smtClean="0">
                <a:solidFill>
                  <a:srgbClr val="002060"/>
                </a:solidFill>
              </a:rPr>
              <a:t>@</a:t>
            </a:r>
            <a:r>
              <a:rPr lang="en-US" b="1" dirty="0" err="1" smtClean="0">
                <a:solidFill>
                  <a:srgbClr val="002060"/>
                </a:solidFill>
              </a:rPr>
              <a:t>bostonazure</a:t>
            </a:r>
            <a:r>
              <a:rPr lang="en-US" b="1" dirty="0" smtClean="0">
                <a:solidFill>
                  <a:srgbClr val="002060"/>
                </a:solidFill>
              </a:rPr>
              <a:t> </a:t>
            </a:r>
          </a:p>
          <a:p>
            <a:pPr>
              <a:defRPr/>
            </a:pPr>
            <a:r>
              <a:rPr lang="en-US" dirty="0" smtClean="0"/>
              <a:t>More info or to join our Meetup.com group: </a:t>
            </a:r>
          </a:p>
        </p:txBody>
      </p:sp>
      <p:pic>
        <p:nvPicPr>
          <p:cNvPr id="5"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762" y="-856790"/>
            <a:ext cx="5332476" cy="2626041"/>
          </a:xfrm>
          <a:prstGeom prst="rect">
            <a:avLst/>
          </a:prstGeom>
        </p:spPr>
      </p:pic>
      <p:sp>
        <p:nvSpPr>
          <p:cNvPr id="6" name="Content Placeholder 2"/>
          <p:cNvSpPr txBox="1">
            <a:spLocks/>
          </p:cNvSpPr>
          <p:nvPr/>
        </p:nvSpPr>
        <p:spPr>
          <a:xfrm>
            <a:off x="464658" y="6169455"/>
            <a:ext cx="8229600" cy="72956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defRPr/>
            </a:pPr>
            <a:r>
              <a:rPr lang="en-US" sz="4400" b="1" dirty="0" smtClean="0">
                <a:solidFill>
                  <a:srgbClr val="002060"/>
                </a:solidFill>
              </a:rPr>
              <a:t>http://www.bostonazure.org</a:t>
            </a:r>
          </a:p>
          <a:p>
            <a:pPr>
              <a:defRPr/>
            </a:pPr>
            <a:endParaRPr lang="en-US" sz="1200" b="1" dirty="0" smtClean="0">
              <a:solidFill>
                <a:srgbClr val="002060"/>
              </a:solidFill>
            </a:endParaRPr>
          </a:p>
        </p:txBody>
      </p:sp>
    </p:spTree>
    <p:extLst>
      <p:ext uri="{BB962C8B-B14F-4D97-AF65-F5344CB8AC3E}">
        <p14:creationId xmlns:p14="http://schemas.microsoft.com/office/powerpoint/2010/main" val="17639422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Business Card</a:t>
            </a: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8178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2167995"/>
      </p:ext>
    </p:extLst>
  </p:cSld>
  <p:clrMapOvr>
    <a:masterClrMapping/>
  </p:clrMapOvr>
  <p:transition>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2515"/>
            <a:ext cx="8229600" cy="1143000"/>
          </a:xfrm>
        </p:spPr>
        <p:txBody>
          <a:bodyPr>
            <a:normAutofit fontScale="90000"/>
          </a:bodyPr>
          <a:lstStyle/>
          <a:p>
            <a:r>
              <a:rPr lang="en-US" dirty="0" smtClean="0"/>
              <a:t>My name </a:t>
            </a:r>
            <a:br>
              <a:rPr lang="en-US" dirty="0" smtClean="0"/>
            </a:br>
            <a:r>
              <a:rPr lang="en-US" dirty="0" smtClean="0"/>
              <a:t>is Bill </a:t>
            </a:r>
            <a:br>
              <a:rPr lang="en-US" dirty="0" smtClean="0"/>
            </a:br>
            <a:r>
              <a:rPr lang="en-US" dirty="0" smtClean="0"/>
              <a:t>Wilder</a:t>
            </a:r>
            <a:endParaRPr lang="en-US" dirty="0"/>
          </a:p>
        </p:txBody>
      </p:sp>
      <p:sp>
        <p:nvSpPr>
          <p:cNvPr id="3" name="TextBox 2"/>
          <p:cNvSpPr txBox="1"/>
          <p:nvPr/>
        </p:nvSpPr>
        <p:spPr>
          <a:xfrm>
            <a:off x="0" y="4296765"/>
            <a:ext cx="9139425" cy="1200329"/>
          </a:xfrm>
          <a:prstGeom prst="rect">
            <a:avLst/>
          </a:prstGeom>
          <a:noFill/>
        </p:spPr>
        <p:txBody>
          <a:bodyPr wrap="square" rtlCol="0">
            <a:spAutoFit/>
          </a:bodyPr>
          <a:lstStyle/>
          <a:p>
            <a:pPr algn="ctr"/>
            <a:r>
              <a:rPr lang="en-US" sz="2400" i="1" dirty="0" smtClean="0"/>
              <a:t>professional</a:t>
            </a:r>
            <a:r>
              <a:rPr lang="en-US" sz="2400" b="1" dirty="0" smtClean="0"/>
              <a:t/>
            </a:r>
            <a:br>
              <a:rPr lang="en-US" sz="2400" b="1" dirty="0" smtClean="0"/>
            </a:br>
            <a:r>
              <a:rPr lang="en-US" sz="2400" b="1" dirty="0" smtClean="0"/>
              <a:t>billw</a:t>
            </a:r>
            <a:r>
              <a:rPr lang="en-US" sz="2400" dirty="0" smtClean="0"/>
              <a:t>@</a:t>
            </a:r>
            <a:r>
              <a:rPr lang="en-US" sz="2400" b="1" dirty="0" smtClean="0"/>
              <a:t>devpartners.com</a:t>
            </a:r>
            <a:r>
              <a:rPr lang="en-US" sz="2400" dirty="0" smtClean="0"/>
              <a:t> ·· </a:t>
            </a:r>
            <a:r>
              <a:rPr lang="en-US" sz="2400" b="1" dirty="0" smtClean="0"/>
              <a:t>www</a:t>
            </a:r>
            <a:r>
              <a:rPr lang="en-US" sz="2400" dirty="0" smtClean="0"/>
              <a:t>.</a:t>
            </a:r>
            <a:r>
              <a:rPr lang="en-US" sz="2400" b="1" dirty="0" smtClean="0"/>
              <a:t>devpartners</a:t>
            </a:r>
            <a:r>
              <a:rPr lang="en-US" sz="2400" dirty="0" smtClean="0"/>
              <a:t>.</a:t>
            </a:r>
            <a:r>
              <a:rPr lang="en-US" sz="2400" b="1" dirty="0" smtClean="0"/>
              <a:t>com</a:t>
            </a:r>
            <a:br>
              <a:rPr lang="en-US" sz="2400" b="1" dirty="0" smtClean="0"/>
            </a:br>
            <a:r>
              <a:rPr lang="en-US" sz="2400" b="1" dirty="0"/>
              <a:t>www.cloudarchitecturepatterns.com</a:t>
            </a:r>
          </a:p>
        </p:txBody>
      </p:sp>
      <p:sp>
        <p:nvSpPr>
          <p:cNvPr id="9" name="TextBox 8"/>
          <p:cNvSpPr txBox="1"/>
          <p:nvPr/>
        </p:nvSpPr>
        <p:spPr>
          <a:xfrm>
            <a:off x="-160220" y="5458606"/>
            <a:ext cx="9439345" cy="1200329"/>
          </a:xfrm>
          <a:prstGeom prst="rect">
            <a:avLst/>
          </a:prstGeom>
          <a:noFill/>
        </p:spPr>
        <p:txBody>
          <a:bodyPr wrap="square" rtlCol="0">
            <a:spAutoFit/>
          </a:bodyPr>
          <a:lstStyle/>
          <a:p>
            <a:pPr algn="ctr"/>
            <a:r>
              <a:rPr lang="en-US" sz="2400" i="1" dirty="0" smtClean="0"/>
              <a:t>community</a:t>
            </a:r>
            <a:r>
              <a:rPr lang="en-US" sz="2400" b="1" dirty="0" smtClean="0"/>
              <a:t/>
            </a:r>
            <a:br>
              <a:rPr lang="en-US" sz="2400" b="1" dirty="0" smtClean="0"/>
            </a:br>
            <a:r>
              <a:rPr lang="en-US" sz="2400" dirty="0" smtClean="0"/>
              <a:t>@</a:t>
            </a:r>
            <a:r>
              <a:rPr lang="en-US" sz="2400" b="1" dirty="0" err="1" smtClean="0"/>
              <a:t>bostonazure</a:t>
            </a:r>
            <a:r>
              <a:rPr lang="en-US" sz="2400" dirty="0"/>
              <a:t> </a:t>
            </a:r>
            <a:r>
              <a:rPr lang="en-US" sz="2400" dirty="0" smtClean="0"/>
              <a:t>·· </a:t>
            </a:r>
            <a:r>
              <a:rPr lang="en-US" sz="2400" b="1" dirty="0" smtClean="0"/>
              <a:t>www</a:t>
            </a:r>
            <a:r>
              <a:rPr lang="en-US" sz="2400" dirty="0" smtClean="0"/>
              <a:t>.</a:t>
            </a:r>
            <a:r>
              <a:rPr lang="en-US" sz="2400" b="1" dirty="0" smtClean="0"/>
              <a:t>bostonazure</a:t>
            </a:r>
            <a:r>
              <a:rPr lang="en-US" sz="2400" dirty="0" smtClean="0"/>
              <a:t>.</a:t>
            </a:r>
            <a:r>
              <a:rPr lang="en-US" sz="2400" b="1" dirty="0" smtClean="0"/>
              <a:t>org</a:t>
            </a:r>
            <a:br>
              <a:rPr lang="en-US" sz="2400" b="1" dirty="0" smtClean="0"/>
            </a:br>
            <a:r>
              <a:rPr lang="en-US" sz="2400" dirty="0" smtClean="0"/>
              <a:t>@</a:t>
            </a:r>
            <a:r>
              <a:rPr lang="en-US" sz="2400" b="1" dirty="0" err="1" smtClean="0"/>
              <a:t>codingoutloud</a:t>
            </a:r>
            <a:r>
              <a:rPr lang="en-US" sz="2400" dirty="0" smtClean="0"/>
              <a:t> ·· </a:t>
            </a:r>
            <a:r>
              <a:rPr lang="en-US" sz="2400" b="1" dirty="0" smtClean="0"/>
              <a:t>blog</a:t>
            </a:r>
            <a:r>
              <a:rPr lang="en-US" sz="2400" dirty="0" smtClean="0"/>
              <a:t>.</a:t>
            </a:r>
            <a:r>
              <a:rPr lang="en-US" sz="2400" b="1" dirty="0" smtClean="0"/>
              <a:t>codingoutloud</a:t>
            </a:r>
            <a:r>
              <a:rPr lang="en-US" sz="2400" dirty="0" smtClean="0"/>
              <a:t>.</a:t>
            </a:r>
            <a:r>
              <a:rPr lang="en-US" sz="2400" b="1" dirty="0" smtClean="0"/>
              <a:t>com</a:t>
            </a:r>
            <a:r>
              <a:rPr lang="en-US" sz="2400" dirty="0"/>
              <a:t> </a:t>
            </a:r>
            <a:r>
              <a:rPr lang="en-US" sz="2400" dirty="0" smtClean="0"/>
              <a:t>·· </a:t>
            </a:r>
            <a:r>
              <a:rPr lang="en-US" sz="2400" b="1" dirty="0" smtClean="0"/>
              <a:t>codingoutloud</a:t>
            </a:r>
            <a:r>
              <a:rPr lang="en-US" sz="2400" dirty="0" smtClean="0"/>
              <a:t>@</a:t>
            </a:r>
            <a:r>
              <a:rPr lang="en-US" sz="2400" b="1" dirty="0" smtClean="0"/>
              <a:t>gmail</a:t>
            </a:r>
            <a:r>
              <a:rPr lang="en-US" sz="2400" dirty="0" smtClean="0"/>
              <a:t>.</a:t>
            </a:r>
            <a:r>
              <a:rPr lang="en-US" sz="2400" b="1" dirty="0" smtClean="0"/>
              <a:t>com</a:t>
            </a:r>
          </a:p>
        </p:txBody>
      </p:sp>
      <p:cxnSp>
        <p:nvCxnSpPr>
          <p:cNvPr id="12" name="Straight Connector 11"/>
          <p:cNvCxnSpPr/>
          <p:nvPr/>
        </p:nvCxnSpPr>
        <p:spPr>
          <a:xfrm>
            <a:off x="787723" y="5481466"/>
            <a:ext cx="7568555"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6" name="Picture 2" descr="http://0.gravatar.com/avatar/baf1296780d2798c1072e65aed8652d9?size=4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2313" y="0"/>
            <a:ext cx="4000500" cy="4000501"/>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p:cNvGrpSpPr/>
          <p:nvPr/>
        </p:nvGrpSpPr>
        <p:grpSpPr>
          <a:xfrm rot="20130944">
            <a:off x="-506716" y="2430848"/>
            <a:ext cx="2924181" cy="2134099"/>
            <a:chOff x="918060" y="1906524"/>
            <a:chExt cx="7003385" cy="4567425"/>
          </a:xfrm>
        </p:grpSpPr>
        <p:sp>
          <p:nvSpPr>
            <p:cNvPr id="14" name="Rounded Rectangle 13"/>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205465" y="2060035"/>
              <a:ext cx="4428575" cy="1515558"/>
            </a:xfrm>
            <a:prstGeom prst="rect">
              <a:avLst/>
            </a:prstGeom>
            <a:noFill/>
          </p:spPr>
          <p:txBody>
            <a:bodyPr wrap="square" lIns="91440" tIns="45720" rIns="91440" bIns="45720">
              <a:spAutoFit/>
            </a:bodyPr>
            <a:lstStyle/>
            <a:p>
              <a:pPr algn="ctr"/>
              <a:r>
                <a:rPr lang="en-US" sz="2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2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6" name="Rectangle 15"/>
            <p:cNvSpPr/>
            <p:nvPr/>
          </p:nvSpPr>
          <p:spPr>
            <a:xfrm>
              <a:off x="1222556" y="3733495"/>
              <a:ext cx="6394394"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1529900" y="4729516"/>
              <a:ext cx="5785405" cy="435364"/>
            </a:xfrm>
            <a:prstGeom prst="rect">
              <a:avLst/>
            </a:prstGeom>
            <a:noFill/>
          </p:spPr>
          <p:txBody>
            <a:bodyPr wrap="square" rtlCol="0" anchor="ctr">
              <a:spAutoFit/>
            </a:bodyPr>
            <a:lstStyle/>
            <a:p>
              <a:pPr algn="ctr"/>
              <a:r>
                <a:rPr lang="en-US" sz="3200" dirty="0" smtClean="0">
                  <a:solidFill>
                    <a:schemeClr val="tx2"/>
                  </a:solidFill>
                  <a:latin typeface="Script MT Bold" pitchFamily="66" charset="0"/>
                </a:rPr>
                <a:t>Bill Wilder</a:t>
              </a:r>
              <a:endParaRPr lang="en-US" sz="3200" dirty="0">
                <a:solidFill>
                  <a:schemeClr val="tx2"/>
                </a:solidFill>
                <a:latin typeface="Script MT Bold" pitchFamily="66" charset="0"/>
              </a:endParaRPr>
            </a:p>
          </p:txBody>
        </p:sp>
      </p:gr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4475" y="-162704"/>
            <a:ext cx="2899952" cy="3806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Rounded Rectangle 20"/>
          <p:cNvSpPr/>
          <p:nvPr/>
        </p:nvSpPr>
        <p:spPr>
          <a:xfrm>
            <a:off x="2090321" y="6216365"/>
            <a:ext cx="3653940" cy="418795"/>
          </a:xfrm>
          <a:prstGeom prst="roundRect">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own Arrow 22"/>
          <p:cNvSpPr/>
          <p:nvPr/>
        </p:nvSpPr>
        <p:spPr>
          <a:xfrm rot="2293994">
            <a:off x="4751086" y="3441629"/>
            <a:ext cx="608990" cy="3211817"/>
          </a:xfrm>
          <a:prstGeom prst="downArrow">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rot="2154376">
            <a:off x="3905979" y="3242793"/>
            <a:ext cx="4765244" cy="646331"/>
          </a:xfrm>
          <a:prstGeom prst="rect">
            <a:avLst/>
          </a:prstGeom>
          <a:solidFill>
            <a:srgbClr val="FF0000">
              <a:alpha val="25000"/>
            </a:srgbClr>
          </a:solidFill>
        </p:spPr>
        <p:txBody>
          <a:bodyPr wrap="square" rtlCol="0">
            <a:spAutoFit/>
          </a:bodyPr>
          <a:lstStyle/>
          <a:p>
            <a:r>
              <a:rPr lang="en-US" sz="3600" dirty="0" smtClean="0">
                <a:latin typeface="Script MT Bold" pitchFamily="66" charset="0"/>
              </a:rPr>
              <a:t>Find this slide deck here!</a:t>
            </a:r>
            <a:endParaRPr lang="en-US" sz="3600" dirty="0">
              <a:latin typeface="Script MT Bold" pitchFamily="66" charset="0"/>
            </a:endParaRPr>
          </a:p>
        </p:txBody>
      </p:sp>
    </p:spTree>
    <p:extLst>
      <p:ext uri="{BB962C8B-B14F-4D97-AF65-F5344CB8AC3E}">
        <p14:creationId xmlns:p14="http://schemas.microsoft.com/office/powerpoint/2010/main" val="4196803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down)">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19"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Windows Azure Feature Map</a:t>
            </a:r>
            <a:endParaRPr lang="en-US" dirty="0"/>
          </a:p>
        </p:txBody>
      </p:sp>
      <p:sp>
        <p:nvSpPr>
          <p:cNvPr id="3" name="Text Placeholder 2"/>
          <p:cNvSpPr>
            <a:spLocks noGrp="1"/>
          </p:cNvSpPr>
          <p:nvPr>
            <p:ph type="body" sz="quarter" idx="10"/>
          </p:nvPr>
        </p:nvSpPr>
        <p:spPr/>
        <p:txBody>
          <a:bodyPr/>
          <a:lstStyle/>
          <a:p>
            <a:endParaRPr 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04" y="1494263"/>
            <a:ext cx="9191579" cy="5744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49126660"/>
      </p:ext>
    </p:extLst>
  </p:cSld>
  <p:clrMapOvr>
    <a:masterClrMapping/>
  </p:clrMapOvr>
  <p:transition>
    <p:fad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309070" y="4646980"/>
            <a:ext cx="8382000" cy="1826969"/>
          </a:xfrm>
        </p:spPr>
        <p:txBody>
          <a:bodyPr>
            <a:normAutofit fontScale="90000"/>
          </a:bodyPr>
          <a:lstStyle/>
          <a:p>
            <a:r>
              <a:rPr lang="en-US" dirty="0" smtClean="0"/>
              <a:t>Questions?</a:t>
            </a:r>
            <a:br>
              <a:rPr lang="en-US" dirty="0" smtClean="0"/>
            </a:br>
            <a:r>
              <a:rPr lang="en-US" dirty="0" smtClean="0"/>
              <a:t>Comments?</a:t>
            </a:r>
            <a:br>
              <a:rPr lang="en-US" dirty="0" smtClean="0"/>
            </a:br>
            <a:r>
              <a:rPr lang="en-US" dirty="0" smtClean="0"/>
              <a:t>More information?</a:t>
            </a:r>
          </a:p>
        </p:txBody>
      </p:sp>
      <p:sp>
        <p:nvSpPr>
          <p:cNvPr id="39939" name="Text Placeholder 2"/>
          <p:cNvSpPr>
            <a:spLocks noGrp="1"/>
          </p:cNvSpPr>
          <p:nvPr>
            <p:ph type="body" sz="quarter" idx="10"/>
          </p:nvPr>
        </p:nvSpPr>
        <p:spPr>
          <a:xfrm>
            <a:off x="0" y="0"/>
            <a:ext cx="9144000" cy="6858000"/>
          </a:xfrm>
        </p:spPr>
        <p:txBody>
          <a:bodyPr>
            <a:normAutofit/>
          </a:bodyPr>
          <a:lstStyle/>
          <a:p>
            <a:pPr marL="0" indent="0" algn="ctr">
              <a:buFont typeface="Arial" charset="0"/>
              <a:buNone/>
            </a:pPr>
            <a:r>
              <a:rPr lang="en-US" sz="34400" dirty="0" smtClean="0">
                <a:solidFill>
                  <a:srgbClr val="00B050"/>
                </a:solidFill>
              </a:rPr>
              <a:t>?</a:t>
            </a:r>
          </a:p>
        </p:txBody>
      </p:sp>
    </p:spTree>
    <p:extLst>
      <p:ext uri="{BB962C8B-B14F-4D97-AF65-F5344CB8AC3E}">
        <p14:creationId xmlns:p14="http://schemas.microsoft.com/office/powerpoint/2010/main" val="1364845035"/>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2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3.xml><?xml version="1.0" encoding="utf-8"?>
<a:theme xmlns:a="http://schemas.openxmlformats.org/drawingml/2006/main" name="TechEd_NA_2010_PPT_Template">
  <a:themeElements>
    <a:clrScheme name="Custom 4">
      <a:dk1>
        <a:srgbClr val="000000"/>
      </a:dk1>
      <a:lt1>
        <a:srgbClr val="FFFFFF"/>
      </a:lt1>
      <a:dk2>
        <a:srgbClr val="F37021"/>
      </a:dk2>
      <a:lt2>
        <a:srgbClr val="FDB913"/>
      </a:lt2>
      <a:accent1>
        <a:srgbClr val="5E2F7E"/>
      </a:accent1>
      <a:accent2>
        <a:srgbClr val="B72172"/>
      </a:accent2>
      <a:accent3>
        <a:srgbClr val="8CC63F"/>
      </a:accent3>
      <a:accent4>
        <a:srgbClr val="D6E032"/>
      </a:accent4>
      <a:accent5>
        <a:srgbClr val="0077B8"/>
      </a:accent5>
      <a:accent6>
        <a:srgbClr val="44C8F5"/>
      </a:accent6>
      <a:hlink>
        <a:srgbClr val="FFFF00"/>
      </a:hlink>
      <a:folHlink>
        <a:srgbClr val="F3EB4F"/>
      </a:folHlink>
    </a:clrScheme>
    <a:fontScheme name="Custom 50">
      <a:majorFont>
        <a:latin typeface="Calibri"/>
        <a:ea typeface=""/>
        <a:cs typeface=""/>
      </a:majorFont>
      <a:minorFont>
        <a:latin typeface="Calibri"/>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0">
              <a:schemeClr val="accent3"/>
            </a:gs>
            <a:gs pos="86000">
              <a:schemeClr val="accent4"/>
            </a:gs>
          </a:gsLst>
          <a:lin ang="5400000" scaled="1"/>
          <a:tileRect/>
        </a:gradFill>
        <a:ln w="28575">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a:defRPr dirty="0" smtClean="0">
            <a:solidFill>
              <a:schemeClr val="bg1">
                <a:alpha val="99000"/>
              </a:schemeClr>
            </a:solidFill>
          </a:defRPr>
        </a:defPPr>
      </a:lstStyle>
      <a:style>
        <a:lnRef idx="3">
          <a:schemeClr val="lt1"/>
        </a:lnRef>
        <a:fillRef idx="1">
          <a:schemeClr val="accent1"/>
        </a:fillRef>
        <a:effectRef idx="1">
          <a:schemeClr val="accent1"/>
        </a:effectRef>
        <a:fontRef idx="minor">
          <a:schemeClr val="lt1"/>
        </a:fontRef>
      </a:style>
    </a:spDef>
    <a:txDef>
      <a:spPr/>
      <a:bodyPr vert="horz" wrap="square" lIns="0" tIns="0" rIns="0" bIns="0" rtlCol="0">
        <a:spAutoFit/>
      </a:bodyPr>
      <a:lstStyle>
        <a:defPPr marL="460375" marR="0" indent="-460375" algn="l" defTabSz="914363" rtl="0" eaLnBrk="1" fontAlgn="auto" latinLnBrk="0" hangingPunct="1">
          <a:lnSpc>
            <a:spcPct val="90000"/>
          </a:lnSpc>
          <a:spcBef>
            <a:spcPct val="20000"/>
          </a:spcBef>
          <a:spcAft>
            <a:spcPts val="0"/>
          </a:spcAft>
          <a:buClrTx/>
          <a:buSzPct val="100000"/>
          <a:tabLst/>
          <a:defRPr kumimoji="0" sz="2800" b="0" i="0" u="none" strike="noStrike" kern="1200" cap="none" spc="0" normalizeH="0" baseline="0" noProof="0" dirty="0" err="1" smtClean="0">
            <a:ln>
              <a:noFill/>
            </a:ln>
            <a:gradFill>
              <a:gsLst>
                <a:gs pos="0">
                  <a:schemeClr val="tx1"/>
                </a:gs>
                <a:gs pos="100000">
                  <a:schemeClr val="tx1"/>
                </a:gs>
              </a:gsLst>
              <a:lin ang="5400000" scaled="0"/>
            </a:gradFill>
            <a:effectLst/>
            <a:uLnTx/>
            <a:uFillTx/>
            <a:latin typeface="+mj-lt"/>
            <a:ea typeface="+mn-ea"/>
            <a:cs typeface="+mn-cs"/>
          </a:defRPr>
        </a:defPPr>
      </a:lstStyle>
    </a:txDef>
  </a:objectDefaults>
  <a:extraClrSchemeLst/>
</a:theme>
</file>

<file path=ppt/theme/theme4.xml><?xml version="1.0" encoding="utf-8"?>
<a:theme xmlns:a="http://schemas.openxmlformats.org/drawingml/2006/main" name="3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5.xml><?xml version="1.0" encoding="utf-8"?>
<a:theme xmlns:a="http://schemas.openxmlformats.org/drawingml/2006/main" name="4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6.xml><?xml version="1.0" encoding="utf-8"?>
<a:theme xmlns:a="http://schemas.openxmlformats.org/drawingml/2006/main" name="5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7.xml><?xml version="1.0" encoding="utf-8"?>
<a:theme xmlns:a="http://schemas.openxmlformats.org/drawingml/2006/main" name="6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61A73032C29A3409AE758036783375F" ma:contentTypeVersion="2" ma:contentTypeDescription="Create a new document." ma:contentTypeScope="" ma:versionID="bcff52d878fa13337570b5c8b5e2d519">
  <xsd:schema xmlns:xsd="http://www.w3.org/2001/XMLSchema" xmlns:p="http://schemas.microsoft.com/office/2006/metadata/properties" xmlns:ns2="7e88ebde-63a9-4faf-8b82-2ec1987651a8" targetNamespace="http://schemas.microsoft.com/office/2006/metadata/properties" ma:root="true" ma:fieldsID="8a9874c214b371611da96a36ec86fd6c" ns2:_="">
    <xsd:import namespace="7e88ebde-63a9-4faf-8b82-2ec1987651a8"/>
    <xsd:element name="properties">
      <xsd:complexType>
        <xsd:sequence>
          <xsd:element name="documentManagement">
            <xsd:complexType>
              <xsd:all>
                <xsd:element ref="ns2:Review_x0020_Notes" minOccurs="0"/>
                <xsd:element ref="ns2:Final" minOccurs="0"/>
              </xsd:all>
            </xsd:complexType>
          </xsd:element>
        </xsd:sequence>
      </xsd:complexType>
    </xsd:element>
  </xsd:schema>
  <xsd:schema xmlns:xsd="http://www.w3.org/2001/XMLSchema" xmlns:dms="http://schemas.microsoft.com/office/2006/documentManagement/types" targetNamespace="7e88ebde-63a9-4faf-8b82-2ec1987651a8" elementFormDefault="qualified">
    <xsd:import namespace="http://schemas.microsoft.com/office/2006/documentManagement/types"/>
    <xsd:element name="Review_x0020_Notes" ma:index="8" nillable="true" ma:displayName="Review Notes" ma:internalName="Review_x0020_Notes">
      <xsd:simpleType>
        <xsd:restriction base="dms:Note"/>
      </xsd:simpleType>
    </xsd:element>
    <xsd:element name="Final" ma:index="9" nillable="true" ma:displayName="Final" ma:default="0" ma:description="Contains Sponsor slide" ma:internalName="Final">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Final xmlns="7e88ebde-63a9-4faf-8b82-2ec1987651a8">true</Final>
    <Review_x0020_Notes xmlns="7e88ebde-63a9-4faf-8b82-2ec1987651a8" xsi:nil="true"/>
  </documentManagement>
</p:properties>
</file>

<file path=customXml/itemProps1.xml><?xml version="1.0" encoding="utf-8"?>
<ds:datastoreItem xmlns:ds="http://schemas.openxmlformats.org/officeDocument/2006/customXml" ds:itemID="{AAC10318-9E4D-4103-AC56-3F3C57BAF3F2}">
  <ds:schemaRefs>
    <ds:schemaRef ds:uri="http://schemas.microsoft.com/sharepoint/v3/contenttype/forms"/>
  </ds:schemaRefs>
</ds:datastoreItem>
</file>

<file path=customXml/itemProps2.xml><?xml version="1.0" encoding="utf-8"?>
<ds:datastoreItem xmlns:ds="http://schemas.openxmlformats.org/officeDocument/2006/customXml" ds:itemID="{EBF42AD9-BB95-4537-B02E-926B76A6FC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88ebde-63a9-4faf-8b82-2ec1987651a8"/>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944BC1-AF26-4A34-92F9-B39AD35DD417}">
  <ds:schemaRefs>
    <ds:schemaRef ds:uri="http://schemas.microsoft.com/office/2006/metadata/properties"/>
    <ds:schemaRef ds:uri="http://schemas.openxmlformats.org/package/2006/metadata/core-properties"/>
    <ds:schemaRef ds:uri="7e88ebde-63a9-4faf-8b82-2ec1987651a8"/>
    <ds:schemaRef ds:uri="http://schemas.microsoft.com/office/2006/documentManagement/types"/>
    <ds:schemaRef ds:uri="http://purl.org/dc/dcmitype/"/>
    <ds:schemaRef ds:uri="http://purl.org/dc/elements/1.1/"/>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28782</TotalTime>
  <Words>2669</Words>
  <Application>Microsoft Office PowerPoint</Application>
  <PresentationFormat>On-screen Show (4:3)</PresentationFormat>
  <Paragraphs>629</Paragraphs>
  <Slides>70</Slides>
  <Notes>33</Notes>
  <HiddenSlides>0</HiddenSlides>
  <MMClips>0</MMClips>
  <ScaleCrop>false</ScaleCrop>
  <HeadingPairs>
    <vt:vector size="4" baseType="variant">
      <vt:variant>
        <vt:lpstr>Theme</vt:lpstr>
      </vt:variant>
      <vt:variant>
        <vt:i4>7</vt:i4>
      </vt:variant>
      <vt:variant>
        <vt:lpstr>Slide Titles</vt:lpstr>
      </vt:variant>
      <vt:variant>
        <vt:i4>70</vt:i4>
      </vt:variant>
    </vt:vector>
  </HeadingPairs>
  <TitlesOfParts>
    <vt:vector size="77" baseType="lpstr">
      <vt:lpstr>Office Theme</vt:lpstr>
      <vt:lpstr>2_Server_Grid_Generic_Dark_Orange_4x3_Template_SharePoint</vt:lpstr>
      <vt:lpstr>TechEd_NA_2010_PPT_Template</vt:lpstr>
      <vt:lpstr>3_Server_Grid_Generic_Dark_Orange_4x3_Template_SharePoint</vt:lpstr>
      <vt:lpstr>4_Server_Grid_Generic_Dark_Orange_4x3_Template_SharePoint</vt:lpstr>
      <vt:lpstr>5_Server_Grid_Generic_Dark_Orange_4x3_Template_SharePoint</vt:lpstr>
      <vt:lpstr>6_Server_Grid_Generic_Dark_Orange_4x3_Template_SharePoint</vt:lpstr>
      <vt:lpstr>Architecting to be Cloud Native On Windows Azure or Otherwise</vt:lpstr>
      <vt:lpstr>Who is Bill Wilder?</vt:lpstr>
      <vt:lpstr>Roadmap for this talk…   …</vt:lpstr>
      <vt:lpstr>The term “cloud” is nebulous…</vt:lpstr>
      <vt:lpstr>“Bring Your Own” ____ as a Service</vt:lpstr>
      <vt:lpstr>A public cloud perspective…</vt:lpstr>
      <vt:lpstr>Windows Azure Feature Map</vt:lpstr>
      <vt:lpstr>What's different about the cloud?</vt:lpstr>
      <vt:lpstr>1/9th above water</vt:lpstr>
      <vt:lpstr>MTBF                          MTTR</vt:lpstr>
      <vt:lpstr>This bar is always open  *and*   has an API</vt:lpstr>
      <vt:lpstr>∞</vt:lpstr>
      <vt:lpstr>Cloud-Native Application Characteristics</vt:lpstr>
      <vt:lpstr>Tells: Traditional vs Cloud-Native</vt:lpstr>
      <vt:lpstr>Putting the cloud to work</vt:lpstr>
      <vt:lpstr>pageofphotos.com</vt:lpstr>
      <vt:lpstr>pageofphotos.com</vt:lpstr>
      <vt:lpstr>Horizontal Scaling Compute Pattern</vt:lpstr>
      <vt:lpstr>Vertical Scaling vs. Horizontal Scaling</vt:lpstr>
      <vt:lpstr>What’s the difference between performance and scale?</vt:lpstr>
      <vt:lpstr>Vertical Scaling (“Scaling Up”)</vt:lpstr>
      <vt:lpstr>Horizontal Scaling (“Scaling Out”)</vt:lpstr>
      <vt:lpstr>Example: Web Tier www.pageofphotos.com</vt:lpstr>
      <vt:lpstr>Horizontal Scaling Considerations</vt:lpstr>
      <vt:lpstr>How many users does your cloud-native application need before it needs to be able to horizontally scale?</vt:lpstr>
      <vt:lpstr>Queue-Centric Workflow Pattern</vt:lpstr>
      <vt:lpstr>Extend www.pageofphotos.com  into a new Service Tier</vt:lpstr>
      <vt:lpstr>pageofphotos.com</vt:lpstr>
      <vt:lpstr>QCW Example: User Uploads Photo www.pageofphotos.com</vt:lpstr>
      <vt:lpstr>QCW</vt:lpstr>
      <vt:lpstr>Where does Windows Azure fit?</vt:lpstr>
      <vt:lpstr>QCW [on Windows Azure]</vt:lpstr>
      <vt:lpstr>QCW on Azure: User Uploads a Photo</vt:lpstr>
      <vt:lpstr>Reliable Queue &amp; 2-step Delete</vt:lpstr>
      <vt:lpstr>QCW requires Idempotent</vt:lpstr>
      <vt:lpstr>QCW expects Poison Messages</vt:lpstr>
      <vt:lpstr>QCW enables Responsive UX</vt:lpstr>
      <vt:lpstr>QCW enables Scalable App</vt:lpstr>
      <vt:lpstr>QCW requires “Plan for Failure”</vt:lpstr>
      <vt:lpstr>Aside: Is QCW same as CQRS?</vt:lpstr>
      <vt:lpstr>General Case:  Many Roles, Many Queues</vt:lpstr>
      <vt:lpstr>What about the Data?</vt:lpstr>
      <vt:lpstr>Database Sharding Pattern</vt:lpstr>
      <vt:lpstr>Extend www.pageofphotos.com example into Data Tier</vt:lpstr>
      <vt:lpstr>pageofphotos.com</vt:lpstr>
      <vt:lpstr>Database Sharding</vt:lpstr>
      <vt:lpstr>All shards have same schema</vt:lpstr>
      <vt:lpstr>Sharding is Difficult</vt:lpstr>
      <vt:lpstr>Where does Windows Azure fit?</vt:lpstr>
      <vt:lpstr>Windows Azure SQL Database (WASD) is SQL Server… with a few diffs…</vt:lpstr>
      <vt:lpstr>Windows Azure SQL Databse Federations for Sharding</vt:lpstr>
      <vt:lpstr>Key Take-away</vt:lpstr>
      <vt:lpstr>My database instance is limited to 150 GB. ∞ ∞ ∞ Does that mean the cloud doesn’t really offer the illusion of infinite resources?</vt:lpstr>
      <vt:lpstr>Busy Signal Pattern</vt:lpstr>
      <vt:lpstr>PowerPoint Presentation</vt:lpstr>
      <vt:lpstr>Auto-Scaling Pattern</vt:lpstr>
      <vt:lpstr>PowerPoint Presentation</vt:lpstr>
      <vt:lpstr>In Conclusion</vt:lpstr>
      <vt:lpstr>Optimize for MTTR (1/2)</vt:lpstr>
      <vt:lpstr>Optimize for MTTR (2/2)</vt:lpstr>
      <vt:lpstr>What’s Up? Reliability as EMERGENT PROPERTY</vt:lpstr>
      <vt:lpstr>Optimize for Cost</vt:lpstr>
      <vt:lpstr>Optimize for Scale</vt:lpstr>
      <vt:lpstr>Cloud Architecture Patterns book Primer Chapters</vt:lpstr>
      <vt:lpstr>Cloud Architecture Patterns book  Pattern Chapters</vt:lpstr>
      <vt:lpstr>BostonAzure.org</vt:lpstr>
      <vt:lpstr>Business Card</vt:lpstr>
      <vt:lpstr>My name  is Bill  Wilder</vt:lpstr>
      <vt:lpstr>Windows Azure Feature Map</vt:lpstr>
      <vt:lpstr>Questions? Comments? More information?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Scalability Concepts Every Architect Should Understand - slides</dc:title>
  <dc:creator>Bill Wilder</dc:creator>
  <cp:lastModifiedBy>CodingOnlyLaptop</cp:lastModifiedBy>
  <cp:revision>859</cp:revision>
  <cp:lastPrinted>2013-03-13T16:01:39Z</cp:lastPrinted>
  <dcterms:created xsi:type="dcterms:W3CDTF">2011-03-08T16:00:15Z</dcterms:created>
  <dcterms:modified xsi:type="dcterms:W3CDTF">2013-03-21T22:32:03Z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0x010100761A73032C29A3409AE758036783375F</vt:lpwstr>
  </property>
</Properties>
</file>