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78"/>
  </p:notesMasterIdLst>
  <p:handoutMasterIdLst>
    <p:handoutMasterId r:id="rId79"/>
  </p:handoutMasterIdLst>
  <p:sldIdLst>
    <p:sldId id="549" r:id="rId11"/>
    <p:sldId id="705" r:id="rId12"/>
    <p:sldId id="695" r:id="rId13"/>
    <p:sldId id="742" r:id="rId14"/>
    <p:sldId id="734" r:id="rId15"/>
    <p:sldId id="744" r:id="rId16"/>
    <p:sldId id="733" r:id="rId17"/>
    <p:sldId id="739" r:id="rId18"/>
    <p:sldId id="745" r:id="rId19"/>
    <p:sldId id="747" r:id="rId20"/>
    <p:sldId id="710" r:id="rId21"/>
    <p:sldId id="716" r:id="rId22"/>
    <p:sldId id="748" r:id="rId23"/>
    <p:sldId id="772" r:id="rId24"/>
    <p:sldId id="773" r:id="rId25"/>
    <p:sldId id="676" r:id="rId26"/>
    <p:sldId id="612" r:id="rId27"/>
    <p:sldId id="613" r:id="rId28"/>
    <p:sldId id="614" r:id="rId29"/>
    <p:sldId id="681" r:id="rId30"/>
    <p:sldId id="627" r:id="rId31"/>
    <p:sldId id="677" r:id="rId32"/>
    <p:sldId id="763" r:id="rId33"/>
    <p:sldId id="680" r:id="rId34"/>
    <p:sldId id="617" r:id="rId35"/>
    <p:sldId id="778" r:id="rId36"/>
    <p:sldId id="619" r:id="rId37"/>
    <p:sldId id="698" r:id="rId38"/>
    <p:sldId id="696" r:id="rId39"/>
    <p:sldId id="618" r:id="rId40"/>
    <p:sldId id="620" r:id="rId41"/>
    <p:sldId id="621" r:id="rId42"/>
    <p:sldId id="622" r:id="rId43"/>
    <p:sldId id="623" r:id="rId44"/>
    <p:sldId id="628" r:id="rId45"/>
    <p:sldId id="629" r:id="rId46"/>
    <p:sldId id="630" r:id="rId47"/>
    <p:sldId id="631" r:id="rId48"/>
    <p:sldId id="670" r:id="rId49"/>
    <p:sldId id="633" r:id="rId50"/>
    <p:sldId id="691" r:id="rId51"/>
    <p:sldId id="707" r:id="rId52"/>
    <p:sldId id="784" r:id="rId53"/>
    <p:sldId id="686" r:id="rId54"/>
    <p:sldId id="700" r:id="rId55"/>
    <p:sldId id="687" r:id="rId56"/>
    <p:sldId id="688" r:id="rId57"/>
    <p:sldId id="689" r:id="rId58"/>
    <p:sldId id="690" r:id="rId59"/>
    <p:sldId id="782" r:id="rId60"/>
    <p:sldId id="679" r:id="rId61"/>
    <p:sldId id="749" r:id="rId62"/>
    <p:sldId id="783" r:id="rId63"/>
    <p:sldId id="750" r:id="rId64"/>
    <p:sldId id="779" r:id="rId65"/>
    <p:sldId id="751" r:id="rId66"/>
    <p:sldId id="774" r:id="rId67"/>
    <p:sldId id="775" r:id="rId68"/>
    <p:sldId id="780" r:id="rId69"/>
    <p:sldId id="776" r:id="rId70"/>
    <p:sldId id="777" r:id="rId71"/>
    <p:sldId id="693" r:id="rId72"/>
    <p:sldId id="694" r:id="rId73"/>
    <p:sldId id="640" r:id="rId74"/>
    <p:sldId id="704" r:id="rId75"/>
    <p:sldId id="715" r:id="rId76"/>
    <p:sldId id="639"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6" autoAdjust="0"/>
    <p:restoredTop sz="81465" autoAdjust="0"/>
  </p:normalViewPr>
  <p:slideViewPr>
    <p:cSldViewPr>
      <p:cViewPr varScale="1">
        <p:scale>
          <a:sx n="81" d="100"/>
          <a:sy n="81" d="100"/>
        </p:scale>
        <p:origin x="-768" y="-84"/>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0"/>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slide" Target="slides/slide51.xml"/><Relationship Id="rId82"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0978CC-1D7E-4AA9-A556-4789769F39FD}" type="doc">
      <dgm:prSet loTypeId="urn:microsoft.com/office/officeart/2005/8/layout/pyramid1" loCatId="pyramid" qsTypeId="urn:microsoft.com/office/officeart/2005/8/quickstyle/simple1" qsCatId="simple" csTypeId="urn:microsoft.com/office/officeart/2005/8/colors/accent1_2" csCatId="accent1" phldr="1"/>
      <dgm:spPr/>
    </dgm:pt>
    <dgm:pt modelId="{E1612B80-299B-4832-A084-951AB24C39C5}">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dirty="0"/>
        </a:p>
      </dgm:t>
    </dgm:pt>
    <dgm:pt modelId="{35DC5747-1F28-4A2D-AF6C-005E6A443428}" type="parTrans" cxnId="{B689BB64-1762-4D0C-9A96-8B5F09AB90A8}">
      <dgm:prSet/>
      <dgm:spPr/>
      <dgm:t>
        <a:bodyPr/>
        <a:lstStyle/>
        <a:p>
          <a:endParaRPr lang="en-US"/>
        </a:p>
      </dgm:t>
    </dgm:pt>
    <dgm:pt modelId="{740C6A62-ED12-4711-BBCD-9B626C83B96F}" type="sibTrans" cxnId="{B689BB64-1762-4D0C-9A96-8B5F09AB90A8}">
      <dgm:prSet/>
      <dgm:spPr/>
      <dgm:t>
        <a:bodyPr/>
        <a:lstStyle/>
        <a:p>
          <a:endParaRPr lang="en-US"/>
        </a:p>
      </dgm:t>
    </dgm:pt>
    <dgm:pt modelId="{43723D1C-5306-4D4A-9E5A-53FFBDA3114D}">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dirty="0"/>
        </a:p>
      </dgm:t>
    </dgm:pt>
    <dgm:pt modelId="{D2827F08-E469-4DC4-98C3-7CDB35DB766D}" type="parTrans" cxnId="{F95F656C-6F7D-4237-B9BD-EEB1B367816E}">
      <dgm:prSet/>
      <dgm:spPr/>
      <dgm:t>
        <a:bodyPr/>
        <a:lstStyle/>
        <a:p>
          <a:endParaRPr lang="en-US"/>
        </a:p>
      </dgm:t>
    </dgm:pt>
    <dgm:pt modelId="{7065D96F-0263-46F2-A98F-56AD99DDB871}" type="sibTrans" cxnId="{F95F656C-6F7D-4237-B9BD-EEB1B367816E}">
      <dgm:prSet/>
      <dgm:spPr/>
      <dgm:t>
        <a:bodyPr/>
        <a:lstStyle/>
        <a:p>
          <a:endParaRPr lang="en-US"/>
        </a:p>
      </dgm:t>
    </dgm:pt>
    <dgm:pt modelId="{39DBB97A-3F59-45BB-BF7D-79E157B8D89A}">
      <dgm:prSet phldrT="[Text]" custT="1"/>
      <dgm:spPr/>
      <dgm:t>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dirty="0"/>
        </a:p>
      </dgm:t>
    </dgm:pt>
    <dgm:pt modelId="{4A4E209B-ED70-4CD5-BB71-232935694F2E}" type="parTrans" cxnId="{DF60B743-57B8-4A76-A84C-D126D3583E37}">
      <dgm:prSet/>
      <dgm:spPr/>
      <dgm:t>
        <a:bodyPr/>
        <a:lstStyle/>
        <a:p>
          <a:endParaRPr lang="en-US"/>
        </a:p>
      </dgm:t>
    </dgm:pt>
    <dgm:pt modelId="{572B243A-A9C0-42D5-9C4F-253BF851121E}" type="sibTrans" cxnId="{DF60B743-57B8-4A76-A84C-D126D3583E37}">
      <dgm:prSet/>
      <dgm:spPr/>
      <dgm:t>
        <a:bodyPr/>
        <a:lstStyle/>
        <a:p>
          <a:endParaRPr lang="en-US"/>
        </a:p>
      </dgm:t>
    </dgm:pt>
    <dgm:pt modelId="{AB915891-B5C6-4972-8DB3-500F497BF88D}" type="pres">
      <dgm:prSet presAssocID="{F20978CC-1D7E-4AA9-A556-4789769F39FD}" presName="Name0" presStyleCnt="0">
        <dgm:presLayoutVars>
          <dgm:dir/>
          <dgm:animLvl val="lvl"/>
          <dgm:resizeHandles val="exact"/>
        </dgm:presLayoutVars>
      </dgm:prSet>
      <dgm:spPr/>
    </dgm:pt>
    <dgm:pt modelId="{11107F07-84E2-44CE-B22C-D6CD666379BD}" type="pres">
      <dgm:prSet presAssocID="{E1612B80-299B-4832-A084-951AB24C39C5}" presName="Name8" presStyleCnt="0"/>
      <dgm:spPr/>
    </dgm:pt>
    <dgm:pt modelId="{85B9F11D-20AA-4E86-9E84-80B49E192FC0}" type="pres">
      <dgm:prSet presAssocID="{E1612B80-299B-4832-A084-951AB24C39C5}" presName="level" presStyleLbl="node1" presStyleIdx="0" presStyleCnt="3">
        <dgm:presLayoutVars>
          <dgm:chMax val="1"/>
          <dgm:bulletEnabled val="1"/>
        </dgm:presLayoutVars>
      </dgm:prSet>
      <dgm:spPr/>
      <dgm:t>
        <a:bodyPr/>
        <a:lstStyle/>
        <a:p>
          <a:endParaRPr lang="en-US"/>
        </a:p>
      </dgm:t>
    </dgm:pt>
    <dgm:pt modelId="{C1B6E185-774E-4A9B-859D-3640672CF529}" type="pres">
      <dgm:prSet presAssocID="{E1612B80-299B-4832-A084-951AB24C39C5}" presName="levelTx" presStyleLbl="revTx" presStyleIdx="0" presStyleCnt="0">
        <dgm:presLayoutVars>
          <dgm:chMax val="1"/>
          <dgm:bulletEnabled val="1"/>
        </dgm:presLayoutVars>
      </dgm:prSet>
      <dgm:spPr/>
      <dgm:t>
        <a:bodyPr/>
        <a:lstStyle/>
        <a:p>
          <a:endParaRPr lang="en-US"/>
        </a:p>
      </dgm:t>
    </dgm:pt>
    <dgm:pt modelId="{F7C07A19-DDAB-4C00-BA0A-D5B1582EE205}" type="pres">
      <dgm:prSet presAssocID="{43723D1C-5306-4D4A-9E5A-53FFBDA3114D}" presName="Name8" presStyleCnt="0"/>
      <dgm:spPr/>
    </dgm:pt>
    <dgm:pt modelId="{30F034F8-BB2F-49BB-BE98-17062A35B1F8}" type="pres">
      <dgm:prSet presAssocID="{43723D1C-5306-4D4A-9E5A-53FFBDA3114D}" presName="level" presStyleLbl="node1" presStyleIdx="1" presStyleCnt="3">
        <dgm:presLayoutVars>
          <dgm:chMax val="1"/>
          <dgm:bulletEnabled val="1"/>
        </dgm:presLayoutVars>
      </dgm:prSet>
      <dgm:spPr/>
      <dgm:t>
        <a:bodyPr/>
        <a:lstStyle/>
        <a:p>
          <a:endParaRPr lang="en-US"/>
        </a:p>
      </dgm:t>
    </dgm:pt>
    <dgm:pt modelId="{EEAE7254-C15E-4375-9E70-9F627F08ED00}" type="pres">
      <dgm:prSet presAssocID="{43723D1C-5306-4D4A-9E5A-53FFBDA3114D}" presName="levelTx" presStyleLbl="revTx" presStyleIdx="0" presStyleCnt="0">
        <dgm:presLayoutVars>
          <dgm:chMax val="1"/>
          <dgm:bulletEnabled val="1"/>
        </dgm:presLayoutVars>
      </dgm:prSet>
      <dgm:spPr/>
      <dgm:t>
        <a:bodyPr/>
        <a:lstStyle/>
        <a:p>
          <a:endParaRPr lang="en-US"/>
        </a:p>
      </dgm:t>
    </dgm:pt>
    <dgm:pt modelId="{0B999996-F724-4D57-8C69-E1D396A49590}" type="pres">
      <dgm:prSet presAssocID="{39DBB97A-3F59-45BB-BF7D-79E157B8D89A}" presName="Name8" presStyleCnt="0"/>
      <dgm:spPr/>
    </dgm:pt>
    <dgm:pt modelId="{7CAA145F-D33E-4502-BFF7-96106DD05A4E}" type="pres">
      <dgm:prSet presAssocID="{39DBB97A-3F59-45BB-BF7D-79E157B8D89A}" presName="level" presStyleLbl="node1" presStyleIdx="2" presStyleCnt="3">
        <dgm:presLayoutVars>
          <dgm:chMax val="1"/>
          <dgm:bulletEnabled val="1"/>
        </dgm:presLayoutVars>
      </dgm:prSet>
      <dgm:spPr/>
      <dgm:t>
        <a:bodyPr/>
        <a:lstStyle/>
        <a:p>
          <a:endParaRPr lang="en-US"/>
        </a:p>
      </dgm:t>
    </dgm:pt>
    <dgm:pt modelId="{13656795-9F93-4B3D-8C02-1CBD9851F5F6}" type="pres">
      <dgm:prSet presAssocID="{39DBB97A-3F59-45BB-BF7D-79E157B8D89A}" presName="levelTx" presStyleLbl="revTx" presStyleIdx="0" presStyleCnt="0">
        <dgm:presLayoutVars>
          <dgm:chMax val="1"/>
          <dgm:bulletEnabled val="1"/>
        </dgm:presLayoutVars>
      </dgm:prSet>
      <dgm:spPr/>
      <dgm:t>
        <a:bodyPr/>
        <a:lstStyle/>
        <a:p>
          <a:endParaRPr lang="en-US"/>
        </a:p>
      </dgm:t>
    </dgm:pt>
  </dgm:ptLst>
  <dgm:cxnLst>
    <dgm:cxn modelId="{788CD73A-A4E2-4A6F-AB0B-B0DF3F02B2B5}" type="presOf" srcId="{39DBB97A-3F59-45BB-BF7D-79E157B8D89A}" destId="{13656795-9F93-4B3D-8C02-1CBD9851F5F6}" srcOrd="1" destOrd="0" presId="urn:microsoft.com/office/officeart/2005/8/layout/pyramid1"/>
    <dgm:cxn modelId="{E559CA54-B2F5-4222-ACEE-7F493E8FB1F5}" type="presOf" srcId="{E1612B80-299B-4832-A084-951AB24C39C5}" destId="{C1B6E185-774E-4A9B-859D-3640672CF529}" srcOrd="1" destOrd="0" presId="urn:microsoft.com/office/officeart/2005/8/layout/pyramid1"/>
    <dgm:cxn modelId="{1B031C0E-D209-4477-A520-961E64FE0018}" type="presOf" srcId="{43723D1C-5306-4D4A-9E5A-53FFBDA3114D}" destId="{30F034F8-BB2F-49BB-BE98-17062A35B1F8}" srcOrd="0" destOrd="0" presId="urn:microsoft.com/office/officeart/2005/8/layout/pyramid1"/>
    <dgm:cxn modelId="{F95F656C-6F7D-4237-B9BD-EEB1B367816E}" srcId="{F20978CC-1D7E-4AA9-A556-4789769F39FD}" destId="{43723D1C-5306-4D4A-9E5A-53FFBDA3114D}" srcOrd="1" destOrd="0" parTransId="{D2827F08-E469-4DC4-98C3-7CDB35DB766D}" sibTransId="{7065D96F-0263-46F2-A98F-56AD99DDB871}"/>
    <dgm:cxn modelId="{EA5A113D-FB4F-408F-B0E8-275BB70E96F9}" type="presOf" srcId="{43723D1C-5306-4D4A-9E5A-53FFBDA3114D}" destId="{EEAE7254-C15E-4375-9E70-9F627F08ED00}" srcOrd="1" destOrd="0" presId="urn:microsoft.com/office/officeart/2005/8/layout/pyramid1"/>
    <dgm:cxn modelId="{DF60B743-57B8-4A76-A84C-D126D3583E37}" srcId="{F20978CC-1D7E-4AA9-A556-4789769F39FD}" destId="{39DBB97A-3F59-45BB-BF7D-79E157B8D89A}" srcOrd="2" destOrd="0" parTransId="{4A4E209B-ED70-4CD5-BB71-232935694F2E}" sibTransId="{572B243A-A9C0-42D5-9C4F-253BF851121E}"/>
    <dgm:cxn modelId="{2B1FBFED-1540-405B-A96E-169981B0ECCA}" type="presOf" srcId="{E1612B80-299B-4832-A084-951AB24C39C5}" destId="{85B9F11D-20AA-4E86-9E84-80B49E192FC0}" srcOrd="0" destOrd="0" presId="urn:microsoft.com/office/officeart/2005/8/layout/pyramid1"/>
    <dgm:cxn modelId="{B689BB64-1762-4D0C-9A96-8B5F09AB90A8}" srcId="{F20978CC-1D7E-4AA9-A556-4789769F39FD}" destId="{E1612B80-299B-4832-A084-951AB24C39C5}" srcOrd="0" destOrd="0" parTransId="{35DC5747-1F28-4A2D-AF6C-005E6A443428}" sibTransId="{740C6A62-ED12-4711-BBCD-9B626C83B96F}"/>
    <dgm:cxn modelId="{19D353ED-3C98-4594-93BF-4E05E2134F14}" type="presOf" srcId="{F20978CC-1D7E-4AA9-A556-4789769F39FD}" destId="{AB915891-B5C6-4972-8DB3-500F497BF88D}" srcOrd="0" destOrd="0" presId="urn:microsoft.com/office/officeart/2005/8/layout/pyramid1"/>
    <dgm:cxn modelId="{B8BFB271-2F26-47E5-B10D-812A5441CA24}" type="presOf" srcId="{39DBB97A-3F59-45BB-BF7D-79E157B8D89A}" destId="{7CAA145F-D33E-4502-BFF7-96106DD05A4E}" srcOrd="0" destOrd="0" presId="urn:microsoft.com/office/officeart/2005/8/layout/pyramid1"/>
    <dgm:cxn modelId="{48E878FB-B183-4628-B6B0-430EBCC11E18}" type="presParOf" srcId="{AB915891-B5C6-4972-8DB3-500F497BF88D}" destId="{11107F07-84E2-44CE-B22C-D6CD666379BD}" srcOrd="0" destOrd="0" presId="urn:microsoft.com/office/officeart/2005/8/layout/pyramid1"/>
    <dgm:cxn modelId="{1C1D4229-F47E-4675-AA1E-DDC004E055EE}" type="presParOf" srcId="{11107F07-84E2-44CE-B22C-D6CD666379BD}" destId="{85B9F11D-20AA-4E86-9E84-80B49E192FC0}" srcOrd="0" destOrd="0" presId="urn:microsoft.com/office/officeart/2005/8/layout/pyramid1"/>
    <dgm:cxn modelId="{DBFA0A2D-2EF7-4336-8D06-CBCC155D2BDE}" type="presParOf" srcId="{11107F07-84E2-44CE-B22C-D6CD666379BD}" destId="{C1B6E185-774E-4A9B-859D-3640672CF529}" srcOrd="1" destOrd="0" presId="urn:microsoft.com/office/officeart/2005/8/layout/pyramid1"/>
    <dgm:cxn modelId="{2B0239E7-E75D-40A2-9E6E-CF68ED7D18A8}" type="presParOf" srcId="{AB915891-B5C6-4972-8DB3-500F497BF88D}" destId="{F7C07A19-DDAB-4C00-BA0A-D5B1582EE205}" srcOrd="1" destOrd="0" presId="urn:microsoft.com/office/officeart/2005/8/layout/pyramid1"/>
    <dgm:cxn modelId="{7991A54F-6CF3-448B-92F7-AE49B6C5B662}" type="presParOf" srcId="{F7C07A19-DDAB-4C00-BA0A-D5B1582EE205}" destId="{30F034F8-BB2F-49BB-BE98-17062A35B1F8}" srcOrd="0" destOrd="0" presId="urn:microsoft.com/office/officeart/2005/8/layout/pyramid1"/>
    <dgm:cxn modelId="{89AEB782-FDBB-4A47-8676-317A94B6AFA5}" type="presParOf" srcId="{F7C07A19-DDAB-4C00-BA0A-D5B1582EE205}" destId="{EEAE7254-C15E-4375-9E70-9F627F08ED00}" srcOrd="1" destOrd="0" presId="urn:microsoft.com/office/officeart/2005/8/layout/pyramid1"/>
    <dgm:cxn modelId="{E98B9557-809B-49F0-B7D7-32F3C7A09500}" type="presParOf" srcId="{AB915891-B5C6-4972-8DB3-500F497BF88D}" destId="{0B999996-F724-4D57-8C69-E1D396A49590}" srcOrd="2" destOrd="0" presId="urn:microsoft.com/office/officeart/2005/8/layout/pyramid1"/>
    <dgm:cxn modelId="{4CE85225-6516-44E9-93A1-981A39458622}" type="presParOf" srcId="{0B999996-F724-4D57-8C69-E1D396A49590}" destId="{7CAA145F-D33E-4502-BFF7-96106DD05A4E}" srcOrd="0" destOrd="0" presId="urn:microsoft.com/office/officeart/2005/8/layout/pyramid1"/>
    <dgm:cxn modelId="{7E39AD3D-A382-44FD-AB4E-6DB3C75F440C}" type="presParOf" srcId="{0B999996-F724-4D57-8C69-E1D396A49590}" destId="{13656795-9F93-4B3D-8C02-1CBD9851F5F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F36F2AAE-C95E-4F88-9BEB-E2CD9E48A509}" type="presOf" srcId="{8060B6AB-4B03-48D3-8FB0-CFCD6E9F6842}" destId="{352CBF2E-3B60-433D-995E-722189DAC285}" srcOrd="0" destOrd="0" presId="urn:microsoft.com/office/officeart/2005/8/layout/venn1"/>
    <dgm:cxn modelId="{519BE03F-C704-4AC7-8879-C7A535E63E79}" type="presOf" srcId="{47EF7C49-F71C-4271-B3B6-3DDACCA89D23}" destId="{6EFE2319-573D-491B-8AA4-A5B58C3A114B}" srcOrd="0" destOrd="0" presId="urn:microsoft.com/office/officeart/2005/8/layout/venn1"/>
    <dgm:cxn modelId="{60B748E5-E7C8-4AEA-9B3E-63167FAB0441}" type="presOf" srcId="{B22F5E43-5BD1-4AC6-813E-8B0FA2FC39B6}" destId="{7350181E-41A2-4A48-8A05-A144674E8088}"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35519C60-5E57-4C3B-BDF8-F9F8D63ADC5D}" srcId="{47EF7C49-F71C-4271-B3B6-3DDACCA89D23}" destId="{8060B6AB-4B03-48D3-8FB0-CFCD6E9F6842}" srcOrd="0" destOrd="0" parTransId="{9C522A38-72E6-4F6F-AF4C-F8706D3CAAE0}" sibTransId="{DA82F055-B85F-4DCF-9E98-35AD077AAEBE}"/>
    <dgm:cxn modelId="{CCD91657-3CC6-49A0-A2A2-DC5AD610631D}" type="presOf" srcId="{B22F5E43-5BD1-4AC6-813E-8B0FA2FC39B6}" destId="{440AC516-8C99-437B-A525-496F4DAF7058}" srcOrd="0" destOrd="0" presId="urn:microsoft.com/office/officeart/2005/8/layout/venn1"/>
    <dgm:cxn modelId="{44C1E783-E5A4-4C0C-B9F1-6271D4B64CCC}" type="presOf" srcId="{8060B6AB-4B03-48D3-8FB0-CFCD6E9F6842}" destId="{7C937987-0447-4109-A3F6-971B41E87F6B}" srcOrd="1" destOrd="0" presId="urn:microsoft.com/office/officeart/2005/8/layout/venn1"/>
    <dgm:cxn modelId="{5CC866FC-AF1D-4ACF-928F-0624D5E8DAE1}" type="presParOf" srcId="{6EFE2319-573D-491B-8AA4-A5B58C3A114B}" destId="{352CBF2E-3B60-433D-995E-722189DAC285}" srcOrd="0" destOrd="0" presId="urn:microsoft.com/office/officeart/2005/8/layout/venn1"/>
    <dgm:cxn modelId="{07DB9FC7-5F29-47E9-837C-04FB118C8AAB}" type="presParOf" srcId="{6EFE2319-573D-491B-8AA4-A5B58C3A114B}" destId="{7C937987-0447-4109-A3F6-971B41E87F6B}" srcOrd="1" destOrd="0" presId="urn:microsoft.com/office/officeart/2005/8/layout/venn1"/>
    <dgm:cxn modelId="{D2829751-2166-4495-BC35-F7368EC3422C}" type="presParOf" srcId="{6EFE2319-573D-491B-8AA4-A5B58C3A114B}" destId="{440AC516-8C99-437B-A525-496F4DAF7058}" srcOrd="2" destOrd="0" presId="urn:microsoft.com/office/officeart/2005/8/layout/venn1"/>
    <dgm:cxn modelId="{C567120F-786B-46FD-8CE7-EAD0079FC9F9}"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9F11D-20AA-4E86-9E84-80B49E192FC0}">
      <dsp:nvSpPr>
        <dsp:cNvPr id="0" name=""/>
        <dsp:cNvSpPr/>
      </dsp:nvSpPr>
      <dsp:spPr>
        <a:xfrm>
          <a:off x="2743200" y="0"/>
          <a:ext cx="27431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Users</a:t>
          </a:r>
          <a:endParaRPr lang="en-US" sz="4000" b="0" strike="sngStrike" kern="1200" dirty="0"/>
        </a:p>
      </dsp:txBody>
      <dsp:txXfrm>
        <a:off x="2743200" y="0"/>
        <a:ext cx="2743199" cy="1737254"/>
      </dsp:txXfrm>
    </dsp:sp>
    <dsp:sp modelId="{30F034F8-BB2F-49BB-BE98-17062A35B1F8}">
      <dsp:nvSpPr>
        <dsp:cNvPr id="0" name=""/>
        <dsp:cNvSpPr/>
      </dsp:nvSpPr>
      <dsp:spPr>
        <a:xfrm>
          <a:off x="1371600" y="1737254"/>
          <a:ext cx="5486399"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Applications</a:t>
          </a:r>
          <a:endParaRPr lang="en-US" sz="4000" kern="1200" dirty="0"/>
        </a:p>
      </dsp:txBody>
      <dsp:txXfrm>
        <a:off x="2331720" y="1737254"/>
        <a:ext cx="3566160" cy="1737254"/>
      </dsp:txXfrm>
    </dsp:sp>
    <dsp:sp modelId="{7CAA145F-D33E-4502-BFF7-96106DD05A4E}">
      <dsp:nvSpPr>
        <dsp:cNvPr id="0" name=""/>
        <dsp:cNvSpPr/>
      </dsp:nvSpPr>
      <dsp:spPr>
        <a:xfrm>
          <a:off x="0" y="3474508"/>
          <a:ext cx="8229600" cy="1737254"/>
        </a:xfrm>
        <a:prstGeom prst="trapezoid">
          <a:avLst>
            <a:gd name="adj" fmla="val 789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BYO </a:t>
          </a:r>
          <a:b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000" b="1" kern="12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Virtual Machines</a:t>
          </a:r>
          <a:endParaRPr lang="en-US" sz="4000" b="0" kern="1200" dirty="0"/>
        </a:p>
      </dsp:txBody>
      <dsp:txXfrm>
        <a:off x="1440179" y="3474508"/>
        <a:ext cx="5349240" cy="17372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3/13/2013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3/13/2013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msdn.microsoft.com/en-us/library/hh680892(v=pandp.50).aspx"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Abstract:</a:t>
            </a:r>
            <a:br>
              <a:rPr lang="en-US" sz="1200" kern="1200" dirty="0" smtClean="0">
                <a:solidFill>
                  <a:schemeClr val="tx1"/>
                </a:solidFill>
                <a:effectLst/>
                <a:latin typeface="+mn-lt"/>
                <a:ea typeface="+mn-ea"/>
                <a:cs typeface="+mn-cs"/>
              </a:rPr>
            </a:br>
            <a:r>
              <a:rPr lang="en-US" dirty="0" smtClean="0"/>
              <a:t>Discover how you can successfully architect Windows Azure-based applications to avoid and mitigate performance and reliability issues with our live webinar </a:t>
            </a:r>
            <a:br>
              <a:rPr lang="en-US" dirty="0" smtClean="0"/>
            </a:br>
            <a:r>
              <a:rPr lang="en-US" dirty="0" smtClean="0"/>
              <a:t/>
            </a:r>
            <a:br>
              <a:rPr lang="en-US" dirty="0" smtClean="0"/>
            </a:br>
            <a:r>
              <a:rPr lang="en-US" dirty="0" smtClean="0"/>
              <a:t>Microsoft’s Windows Azure cloud offerings provide you with the ability to build and deliver a powerful cloud-based application in a fraction of the time and cost of traditional on-premise approaches.  So what’s the problem? Tried-and-true traditional architectural concepts don’t apply when it comes to cloud-native applications. Building cloud-based applications must factor in answers to such questions as: </a:t>
            </a:r>
            <a:br>
              <a:rPr lang="en-US" dirty="0" smtClean="0"/>
            </a:br>
            <a:r>
              <a:rPr lang="en-US" dirty="0" smtClean="0"/>
              <a:t/>
            </a:r>
            <a:br>
              <a:rPr lang="en-US" dirty="0" smtClean="0"/>
            </a:br>
            <a:r>
              <a:rPr lang="en-US" dirty="0" smtClean="0"/>
              <a:t>• How to scale? </a:t>
            </a:r>
            <a:br>
              <a:rPr lang="en-US" dirty="0" smtClean="0"/>
            </a:br>
            <a:r>
              <a:rPr lang="en-US" dirty="0" smtClean="0"/>
              <a:t>• How to overcome failure? </a:t>
            </a:r>
            <a:br>
              <a:rPr lang="en-US" dirty="0" smtClean="0"/>
            </a:br>
            <a:r>
              <a:rPr lang="en-US" dirty="0" smtClean="0"/>
              <a:t>• How to build a manageable system? </a:t>
            </a:r>
            <a:br>
              <a:rPr lang="en-US" dirty="0" smtClean="0"/>
            </a:br>
            <a:r>
              <a:rPr lang="en-US" dirty="0" smtClean="0"/>
              <a:t>• How to minimize monthly bills from cloud vendors? </a:t>
            </a:r>
            <a:br>
              <a:rPr lang="en-US" dirty="0" smtClean="0"/>
            </a:br>
            <a:r>
              <a:rPr lang="en-US" dirty="0" smtClean="0"/>
              <a:t/>
            </a:r>
            <a:br>
              <a:rPr lang="en-US" dirty="0" smtClean="0"/>
            </a:br>
            <a:r>
              <a:rPr lang="en-US" dirty="0" smtClean="0"/>
              <a:t>During this webinar, we will examine why cloud-based applications must be architected differently from that of traditional applications, and break down key architectural patterns that truly unlock cloud benefits. Items of discussion include: </a:t>
            </a:r>
            <a:br>
              <a:rPr lang="en-US" dirty="0" smtClean="0"/>
            </a:br>
            <a:r>
              <a:rPr lang="en-US" dirty="0" smtClean="0"/>
              <a:t/>
            </a:r>
            <a:br>
              <a:rPr lang="en-US" dirty="0" smtClean="0"/>
            </a:br>
            <a:r>
              <a:rPr lang="en-US" dirty="0" smtClean="0"/>
              <a:t>• Architecting for success in the cloud </a:t>
            </a:r>
            <a:br>
              <a:rPr lang="en-US" dirty="0" smtClean="0"/>
            </a:br>
            <a:r>
              <a:rPr lang="en-US" dirty="0" smtClean="0"/>
              <a:t>• Getting the right architecture and scalability </a:t>
            </a:r>
            <a:br>
              <a:rPr lang="en-US" dirty="0" smtClean="0"/>
            </a:br>
            <a:r>
              <a:rPr lang="en-US" dirty="0" smtClean="0"/>
              <a:t>• Auto-scaling in Azure and other cloud architecture patterns </a:t>
            </a:r>
            <a:br>
              <a:rPr lang="en-US" dirty="0" smtClean="0"/>
            </a:br>
            <a:r>
              <a:rPr lang="en-US" dirty="0" smtClean="0"/>
              <a:t/>
            </a:r>
            <a:br>
              <a:rPr lang="en-US" dirty="0" smtClean="0"/>
            </a:br>
            <a:r>
              <a:rPr lang="en-US" dirty="0" smtClean="0"/>
              <a:t>If you want to avoid long nights, help-desk calls, frustrated business owners and end-users, then don’t miss this webinar or your chance to learn how to deliver highly-scalable, high-performance cloud applications.</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Consider the value spectrum – and tipping point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QUESTIONS AT THE END</a:t>
            </a:r>
            <a:r>
              <a:rPr lang="en-US" baseline="0" dirty="0" smtClean="0"/>
              <a:t> – but ask as we go along</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CONCEPTS ARE GENERAL – but technology examples all use Windows Azure</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1525570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600" dirty="0" smtClean="0"/>
              <a:t>NIST TERMINOLOGY</a:t>
            </a:r>
          </a:p>
          <a:p>
            <a:endParaRPr lang="en-US" sz="1600" dirty="0" smtClean="0"/>
          </a:p>
          <a:p>
            <a:r>
              <a:rPr lang="en-US" sz="1600" dirty="0" smtClean="0"/>
              <a:t>Our concern: </a:t>
            </a:r>
            <a:r>
              <a:rPr lang="en-US" sz="1600" b="1" dirty="0" smtClean="0"/>
              <a:t>Custom Applications</a:t>
            </a:r>
            <a:r>
              <a:rPr lang="en-US" sz="1600" b="0" baseline="0" dirty="0" smtClean="0"/>
              <a:t> (which rules out </a:t>
            </a:r>
            <a:r>
              <a:rPr lang="en-US" sz="1600" b="0" baseline="0" dirty="0" err="1" smtClean="0"/>
              <a:t>SaaS</a:t>
            </a:r>
            <a:r>
              <a:rPr lang="en-US" sz="1600" b="0" baseline="0" dirty="0" smtClean="0"/>
              <a:t>),</a:t>
            </a:r>
            <a:r>
              <a:rPr lang="en-US" sz="1600" dirty="0" smtClean="0"/>
              <a:t> and constructed</a:t>
            </a:r>
            <a:r>
              <a:rPr lang="en-US" sz="1600" baseline="0" dirty="0" smtClean="0"/>
              <a:t> to be </a:t>
            </a:r>
            <a:r>
              <a:rPr lang="en-US" sz="1600" b="1" baseline="0" dirty="0" smtClean="0"/>
              <a:t>Cloud-Native</a:t>
            </a:r>
            <a:endParaRPr lang="en-US" sz="1600" b="1" dirty="0" smtClean="0"/>
          </a:p>
        </p:txBody>
      </p:sp>
      <p:sp>
        <p:nvSpPr>
          <p:cNvPr id="4" name="Slide Number Placeholder 3"/>
          <p:cNvSpPr>
            <a:spLocks noGrp="1"/>
          </p:cNvSpPr>
          <p:nvPr>
            <p:ph type="sldNum" sz="quarter" idx="5"/>
          </p:nvPr>
        </p:nvSpPr>
        <p:spPr/>
        <p:txBody>
          <a:bodyPr/>
          <a:lstStyle/>
          <a:p>
            <a:pPr>
              <a:defRPr/>
            </a:pPr>
            <a:fld id="{D95444B2-C8A4-4896-BEFB-4D5F70CB82F3}" type="slidenum">
              <a:rPr lang="en-US" smtClean="0"/>
              <a:pPr>
                <a:defRPr/>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public</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a:t>
            </a:fld>
            <a:endParaRPr lang="en-US" dirty="0"/>
          </a:p>
        </p:txBody>
      </p:sp>
    </p:spTree>
    <p:extLst>
      <p:ext uri="{BB962C8B-B14F-4D97-AF65-F5344CB8AC3E}">
        <p14:creationId xmlns:p14="http://schemas.microsoft.com/office/powerpoint/2010/main" val="1644395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a:t>
            </a:r>
            <a:r>
              <a:rPr lang="en-US" baseline="0" dirty="0" err="1" smtClean="0"/>
              <a:t>wikipedia</a:t>
            </a:r>
            <a:r>
              <a:rPr lang="en-US" baseline="0" dirty="0" smtClean="0"/>
              <a:t> (http://en.wikipedia.org/wiki/Iceberg) “</a:t>
            </a:r>
            <a:r>
              <a:rPr lang="en-US" dirty="0" smtClean="0"/>
              <a:t>typically only one-ninth of the volume of an iceberg is above water</a:t>
            </a:r>
            <a:r>
              <a:rPr lang="en-US" baseline="0" dirty="0" smtClean="0"/>
              <a:t>”</a:t>
            </a:r>
          </a:p>
          <a:p>
            <a:r>
              <a:rPr lang="en-US" baseline="0" dirty="0" smtClean="0"/>
              <a:t>Iceberg comment not specific to CLOUD NATIVE – but just a reminder to the power of the CLOUD</a:t>
            </a:r>
          </a:p>
          <a:p>
            <a:endParaRPr lang="en-US" baseline="0" dirty="0" smtClean="0"/>
          </a:p>
          <a:p>
            <a:r>
              <a:rPr lang="en-US" baseline="0" dirty="0" smtClean="0"/>
              <a:t>Photo credit: http://upload.wikimedia.org/wikipedia/commons/a/ac/Iceberg.jpg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7</a:t>
            </a:fld>
            <a:endParaRPr lang="en-US" dirty="0"/>
          </a:p>
        </p:txBody>
      </p:sp>
    </p:spTree>
    <p:extLst>
      <p:ext uri="{BB962C8B-B14F-4D97-AF65-F5344CB8AC3E}">
        <p14:creationId xmlns:p14="http://schemas.microsoft.com/office/powerpoint/2010/main" val="3983534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Photos</a:t>
            </a:r>
            <a:r>
              <a:rPr lang="en-US" baseline="0" dirty="0" smtClean="0"/>
              <a:t> from Bill Wilder</a:t>
            </a:r>
            <a:endParaRPr lang="en-US" dirty="0" smtClean="0"/>
          </a:p>
          <a:p>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t>cloud services are MT, hardware is commodity</a:t>
            </a:r>
          </a:p>
          <a:p>
            <a:endParaRPr lang="en-US" dirty="0" smtClean="0"/>
          </a:p>
          <a:p>
            <a:r>
              <a:rPr lang="en-US" dirty="0" smtClean="0"/>
              <a:t>Cloud</a:t>
            </a:r>
            <a:r>
              <a:rPr lang="en-US" baseline="0" dirty="0" smtClean="0"/>
              <a:t> services CAN FAIL – you need to implement Busy Signal Pattern – and YOUR SERVICES CAN FAIL</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8</a:t>
            </a:fld>
            <a:endParaRPr lang="en-US" dirty="0"/>
          </a:p>
        </p:txBody>
      </p:sp>
    </p:spTree>
    <p:extLst>
      <p:ext uri="{BB962C8B-B14F-4D97-AF65-F5344CB8AC3E}">
        <p14:creationId xmlns:p14="http://schemas.microsoft.com/office/powerpoint/2010/main" val="2176471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from Bill Wilder</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9</a:t>
            </a:fld>
            <a:endParaRPr lang="en-US" dirty="0"/>
          </a:p>
        </p:txBody>
      </p:sp>
    </p:spTree>
    <p:extLst>
      <p:ext uri="{BB962C8B-B14F-4D97-AF65-F5344CB8AC3E}">
        <p14:creationId xmlns:p14="http://schemas.microsoft.com/office/powerpoint/2010/main" val="4015000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CI, CD, Eventual</a:t>
            </a:r>
            <a:r>
              <a:rPr lang="en-US" baseline="0" dirty="0" smtClean="0"/>
              <a:t> Consistency,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12</a:t>
            </a:fld>
            <a:endParaRPr lang="en-US" dirty="0"/>
          </a:p>
        </p:txBody>
      </p:sp>
    </p:spTree>
    <p:extLst>
      <p:ext uri="{BB962C8B-B14F-4D97-AF65-F5344CB8AC3E}">
        <p14:creationId xmlns:p14="http://schemas.microsoft.com/office/powerpoint/2010/main" val="1633528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Nothing fundamental changes if we have two nodes in the Web Tier </a:t>
            </a:r>
          </a:p>
          <a:p>
            <a:pPr marL="171450" indent="-171450">
              <a:buFontTx/>
              <a:buChar char="-"/>
            </a:pPr>
            <a:r>
              <a:rPr lang="en-US" dirty="0" smtClean="0"/>
              <a:t>Still </a:t>
            </a:r>
            <a:r>
              <a:rPr lang="en-US" dirty="0" err="1" smtClean="0"/>
              <a:t>stateful</a:t>
            </a:r>
            <a:endParaRPr lang="en-US" dirty="0" smtClean="0"/>
          </a:p>
          <a:p>
            <a:pPr marL="171450" indent="-171450">
              <a:buFontTx/>
              <a:buChar char="-"/>
            </a:pPr>
            <a:r>
              <a:rPr lang="en-US" dirty="0" smtClean="0"/>
              <a:t>N</a:t>
            </a:r>
            <a:r>
              <a:rPr lang="en-US" baseline="0" dirty="0" smtClean="0"/>
              <a:t>ow needs sticky sessions (single node is degenerate case)</a:t>
            </a:r>
          </a:p>
          <a:p>
            <a:pPr marL="171450" indent="-171450">
              <a:buFontTx/>
              <a:buChar char="-"/>
            </a:pPr>
            <a:endParaRPr lang="en-US" dirty="0" smtClean="0"/>
          </a:p>
          <a:p>
            <a:pPr marL="0" indent="0">
              <a:buFontTx/>
              <a:buNone/>
            </a:pPr>
            <a:r>
              <a:rPr lang="en-US" dirty="0" smtClean="0"/>
              <a:t>Non-cloud-native is not WRONG,</a:t>
            </a:r>
            <a:r>
              <a:rPr lang="en-US" baseline="0" dirty="0" smtClean="0"/>
              <a:t> just DIFFERENT (but is wrong for the </a:t>
            </a:r>
            <a:r>
              <a:rPr lang="en-US" baseline="0" dirty="0" err="1" smtClean="0"/>
              <a:t>PaaS</a:t>
            </a:r>
            <a:r>
              <a:rPr lang="en-US" baseline="0" dirty="0" smtClean="0"/>
              <a:t> cloud)</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14</a:t>
            </a:fld>
            <a:endParaRPr lang="en-US" dirty="0"/>
          </a:p>
        </p:txBody>
      </p:sp>
    </p:spTree>
    <p:extLst>
      <p:ext uri="{BB962C8B-B14F-4D97-AF65-F5344CB8AC3E}">
        <p14:creationId xmlns:p14="http://schemas.microsoft.com/office/powerpoint/2010/main" val="832034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Cost-efficiency – don’t rent hotel rooms</a:t>
            </a:r>
            <a:r>
              <a:rPr lang="en-US" baseline="0" dirty="0" smtClean="0"/>
              <a:t> when you don’t need them</a:t>
            </a:r>
          </a:p>
          <a:p>
            <a:endParaRPr lang="en-US" baseline="0" dirty="0" smtClean="0"/>
          </a:p>
          <a:p>
            <a:r>
              <a:rPr lang="en-US" baseline="0" dirty="0" smtClean="0"/>
              <a:t>Operational efficiency – manage many more servers w/o needing much more time</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15</a:t>
            </a:fld>
            <a:endParaRPr lang="en-US" dirty="0"/>
          </a:p>
        </p:txBody>
      </p:sp>
    </p:spTree>
    <p:extLst>
      <p:ext uri="{BB962C8B-B14F-4D97-AF65-F5344CB8AC3E}">
        <p14:creationId xmlns:p14="http://schemas.microsoft.com/office/powerpoint/2010/main" val="832034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18</a:t>
            </a:fld>
            <a:endParaRPr lang="en-US" dirty="0"/>
          </a:p>
        </p:txBody>
      </p:sp>
    </p:spTree>
    <p:extLst>
      <p:ext uri="{BB962C8B-B14F-4D97-AF65-F5344CB8AC3E}">
        <p14:creationId xmlns:p14="http://schemas.microsoft.com/office/powerpoint/2010/main" val="715210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p>
          <a:p>
            <a:endParaRPr lang="en-US" dirty="0" smtClean="0"/>
          </a:p>
          <a:p>
            <a:pPr marL="514350" indent="-514350">
              <a:buFont typeface="Arial" pitchFamily="34" charset="0"/>
              <a:buChar char="•"/>
            </a:pPr>
            <a:r>
              <a:rPr lang="en-US" sz="1200" dirty="0" smtClean="0"/>
              <a:t>Stateless (“like a taxi”)</a:t>
            </a:r>
            <a:br>
              <a:rPr lang="en-US" sz="1200" dirty="0" smtClean="0"/>
            </a:br>
            <a:r>
              <a:rPr lang="en-US" sz="1200" dirty="0" smtClean="0"/>
              <a:t>vs. Sticky Sessions</a:t>
            </a:r>
          </a:p>
          <a:p>
            <a:pPr marL="514350" indent="-514350">
              <a:buFont typeface="Arial" pitchFamily="34" charset="0"/>
              <a:buChar char="•"/>
            </a:pPr>
            <a:r>
              <a:rPr lang="en-US" sz="1200" dirty="0" smtClean="0"/>
              <a:t>Stateless nodes</a:t>
            </a:r>
            <a:br>
              <a:rPr lang="en-US" sz="1200" dirty="0" smtClean="0"/>
            </a:br>
            <a:r>
              <a:rPr lang="en-US" sz="1200" dirty="0" smtClean="0"/>
              <a:t>vs. Stateless apps</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21</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22</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23</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Cost-efficiency – don’t rent hotel rooms</a:t>
            </a:r>
            <a:r>
              <a:rPr lang="en-US" baseline="0" dirty="0" smtClean="0"/>
              <a:t> when you don’t need them</a:t>
            </a:r>
          </a:p>
          <a:p>
            <a:endParaRPr lang="en-US" baseline="0" dirty="0" smtClean="0"/>
          </a:p>
          <a:p>
            <a:r>
              <a:rPr lang="en-US" baseline="0" dirty="0" smtClean="0"/>
              <a:t>Operational efficiency – manage many more servers w/o needing much more time</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26</a:t>
            </a:fld>
            <a:endParaRPr lang="en-US" dirty="0"/>
          </a:p>
        </p:txBody>
      </p:sp>
    </p:spTree>
    <p:extLst>
      <p:ext uri="{BB962C8B-B14F-4D97-AF65-F5344CB8AC3E}">
        <p14:creationId xmlns:p14="http://schemas.microsoft.com/office/powerpoint/2010/main" val="8320341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27</a:t>
            </a:fld>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31</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34</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35</a:t>
            </a:fld>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Windows Azure: Fabric Controller honors </a:t>
            </a:r>
            <a:r>
              <a:rPr lang="en-US" b="1" dirty="0" smtClean="0"/>
              <a:t>Fault Domains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38</a:t>
            </a:fld>
            <a:endParaRPr lang="en-US" dirty="0"/>
          </a:p>
        </p:txBody>
      </p:sp>
    </p:spTree>
    <p:extLst>
      <p:ext uri="{BB962C8B-B14F-4D97-AF65-F5344CB8AC3E}">
        <p14:creationId xmlns:p14="http://schemas.microsoft.com/office/powerpoint/2010/main" val="2429417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STATEFUL – need different approach</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42</a:t>
            </a:fld>
            <a:endParaRPr lang="en-US" dirty="0"/>
          </a:p>
        </p:txBody>
      </p:sp>
    </p:spTree>
    <p:extLst>
      <p:ext uri="{BB962C8B-B14F-4D97-AF65-F5344CB8AC3E}">
        <p14:creationId xmlns:p14="http://schemas.microsoft.com/office/powerpoint/2010/main" val="2393678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Cost-efficiency – don’t rent hotel rooms</a:t>
            </a:r>
            <a:r>
              <a:rPr lang="en-US" baseline="0" dirty="0" smtClean="0"/>
              <a:t> when you don’t need them</a:t>
            </a:r>
          </a:p>
          <a:p>
            <a:endParaRPr lang="en-US" baseline="0" dirty="0" smtClean="0"/>
          </a:p>
          <a:p>
            <a:r>
              <a:rPr lang="en-US" baseline="0" dirty="0" smtClean="0"/>
              <a:t>Operational efficiency – manage many more servers w/o needing much more time</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43</a:t>
            </a:fld>
            <a:endParaRPr lang="en-US" dirty="0"/>
          </a:p>
        </p:txBody>
      </p:sp>
    </p:spTree>
    <p:extLst>
      <p:ext uri="{BB962C8B-B14F-4D97-AF65-F5344CB8AC3E}">
        <p14:creationId xmlns:p14="http://schemas.microsoft.com/office/powerpoint/2010/main" val="8320341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44</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SOMETHING to shard</a:t>
            </a:r>
            <a:r>
              <a:rPr lang="en-US" baseline="0" dirty="0" smtClean="0"/>
              <a:t> --- like </a:t>
            </a:r>
            <a:r>
              <a:rPr lang="en-US" baseline="0" dirty="0" err="1" smtClean="0"/>
              <a:t>CustomerId</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45</a:t>
            </a:fld>
            <a:endParaRPr lang="en-US" dirty="0"/>
          </a:p>
        </p:txBody>
      </p:sp>
    </p:spTree>
    <p:extLst>
      <p:ext uri="{BB962C8B-B14F-4D97-AF65-F5344CB8AC3E}">
        <p14:creationId xmlns:p14="http://schemas.microsoft.com/office/powerpoint/2010/main" val="38711405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46</a:t>
            </a:fld>
            <a:endParaRPr lang="en-US" dirty="0"/>
          </a:p>
        </p:txBody>
      </p:sp>
    </p:spTree>
    <p:extLst>
      <p:ext uri="{BB962C8B-B14F-4D97-AF65-F5344CB8AC3E}">
        <p14:creationId xmlns:p14="http://schemas.microsoft.com/office/powerpoint/2010/main" val="2434854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Greatest</a:t>
            </a:r>
            <a:r>
              <a:rPr lang="en-US" baseline="0" dirty="0" smtClean="0"/>
              <a:t> fear is Tenant Leakage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49</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51</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WASABi</a:t>
            </a:r>
            <a:r>
              <a:rPr lang="en-US" baseline="0" dirty="0" smtClean="0"/>
              <a:t> - </a:t>
            </a:r>
            <a:r>
              <a:rPr lang="en-US" sz="1200" dirty="0" smtClean="0">
                <a:hlinkClick r:id="rId3"/>
              </a:rPr>
              <a:t>http://msdn.microsoft.com/en-us/library/hh680892%28v=pandp.50%29.aspx</a:t>
            </a:r>
            <a:endParaRPr lang="en-US" sz="1200"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55</a:t>
            </a:fld>
            <a:endParaRPr lang="en-US" dirty="0"/>
          </a:p>
        </p:txBody>
      </p:sp>
    </p:spTree>
    <p:extLst>
      <p:ext uri="{BB962C8B-B14F-4D97-AF65-F5344CB8AC3E}">
        <p14:creationId xmlns:p14="http://schemas.microsoft.com/office/powerpoint/2010/main" val="5916161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59</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Scale application without scaling team</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60</a:t>
            </a:fld>
            <a:endParaRPr lang="en-US" dirty="0"/>
          </a:p>
        </p:txBody>
      </p:sp>
    </p:spTree>
    <p:extLst>
      <p:ext uri="{BB962C8B-B14F-4D97-AF65-F5344CB8AC3E}">
        <p14:creationId xmlns:p14="http://schemas.microsoft.com/office/powerpoint/2010/main" val="3555186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3/13/2013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3/13/2013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3/13/2013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3/13/2013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3/13/2013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3/13/2013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3/13/2013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3/13/2013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3/13/2013</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nc-sa/3.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codingoutloud.files.wordpress.com/2006/10/mvp_fullcolor_forscreen1.p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hyperlink" Target="http://bit.ly/13R7R6A" TargetMode="External"/><Relationship Id="rId2" Type="http://schemas.openxmlformats.org/officeDocument/2006/relationships/hyperlink" Target="http://www.windowsazure.com/" TargetMode="Externa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49"/>
            <a:ext cx="8525860" cy="3044951"/>
          </a:xfrm>
          <a:solidFill>
            <a:srgbClr val="C0C0C0">
              <a:alpha val="58038"/>
            </a:srgbClr>
          </a:solidFill>
        </p:spPr>
        <p:txBody>
          <a:bodyPr rtlCol="0">
            <a:noAutofit/>
          </a:bodyPr>
          <a:lstStyle/>
          <a:p>
            <a:pPr>
              <a:defRPr/>
            </a:pPr>
            <a:r>
              <a:rPr lang="en-US" sz="7200" b="1" dirty="0" smtClean="0"/>
              <a:t>Azure </a:t>
            </a:r>
            <a:r>
              <a:rPr lang="en-US" sz="7200" b="1" dirty="0"/>
              <a:t>Best </a:t>
            </a:r>
            <a:r>
              <a:rPr lang="en-US" sz="7200" b="1" dirty="0" smtClean="0"/>
              <a:t>Practices</a:t>
            </a:r>
            <a:r>
              <a:rPr lang="en-US" b="1" dirty="0" smtClean="0"/>
              <a:t/>
            </a:r>
            <a:br>
              <a:rPr lang="en-US" b="1" dirty="0" smtClean="0"/>
            </a:br>
            <a:r>
              <a:rPr lang="en-US" b="1" dirty="0" smtClean="0"/>
              <a:t>How </a:t>
            </a:r>
            <a:r>
              <a:rPr lang="en-US" b="1" dirty="0"/>
              <a:t>to Successfully Architect </a:t>
            </a:r>
            <a:r>
              <a:rPr lang="en-US" b="1" dirty="0" smtClean="0"/>
              <a:t>Windows Azure Apps </a:t>
            </a:r>
            <a:r>
              <a:rPr lang="en-US" b="1" dirty="0"/>
              <a:t>for the </a:t>
            </a:r>
            <a:r>
              <a:rPr lang="en-US" b="1" dirty="0" smtClean="0"/>
              <a:t>Cloud</a:t>
            </a:r>
            <a:endParaRPr lang="en-US" i="1" dirty="0" smtClean="0"/>
          </a:p>
        </p:txBody>
      </p:sp>
      <p:sp>
        <p:nvSpPr>
          <p:cNvPr id="78856" name="Rectangle 8"/>
          <p:cNvSpPr>
            <a:spLocks noGrp="1" noChangeArrowheads="1"/>
          </p:cNvSpPr>
          <p:nvPr>
            <p:ph type="subTitle" idx="1"/>
          </p:nvPr>
        </p:nvSpPr>
        <p:spPr>
          <a:xfrm>
            <a:off x="799553" y="6473949"/>
            <a:ext cx="7543801" cy="299803"/>
          </a:xfrm>
        </p:spPr>
        <p:txBody>
          <a:bodyPr rtlCol="0" anchor="ctr">
            <a:noAutofit/>
          </a:bodyPr>
          <a:lstStyle/>
          <a:p>
            <a:pPr marL="342900" indent="-342900">
              <a:lnSpc>
                <a:spcPct val="90000"/>
              </a:lnSpc>
              <a:defRPr/>
            </a:pPr>
            <a:r>
              <a:rPr lang="en-US" sz="1400" b="1" dirty="0" smtClean="0"/>
              <a:t>13-Mar-2013 (1:00 PM EDT)</a:t>
            </a:r>
            <a:endParaRPr lang="en-US" sz="1400" b="1" dirty="0"/>
          </a:p>
        </p:txBody>
      </p:sp>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3"/>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1562121">
            <a:off x="6688701" y="3806382"/>
            <a:ext cx="2924181" cy="2134099"/>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6" y="3733495"/>
              <a:ext cx="6394394"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3794462"/>
              <a:ext cx="5785406" cy="2305475"/>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a:t>
              </a:r>
              <a:br>
                <a:rPr lang="en-US" sz="3200" dirty="0" smtClean="0">
                  <a:solidFill>
                    <a:schemeClr val="tx2"/>
                  </a:solidFill>
                  <a:latin typeface="Script MT Bold" pitchFamily="66" charset="0"/>
                </a:rPr>
              </a:br>
              <a:r>
                <a:rPr lang="en-US" sz="3200" dirty="0" smtClean="0">
                  <a:solidFill>
                    <a:schemeClr val="tx2"/>
                  </a:solidFill>
                  <a:latin typeface="Script MT Bold" pitchFamily="66" charset="0"/>
                </a:rPr>
                <a:t>Wilder</a:t>
              </a:r>
              <a:endParaRPr lang="en-US" sz="3200" dirty="0">
                <a:solidFill>
                  <a:schemeClr val="tx2"/>
                </a:solidFill>
                <a:latin typeface="Script MT Bold" pitchFamily="66" charset="0"/>
              </a:endParaRPr>
            </a:p>
          </p:txBody>
        </p:sp>
      </p:grpSp>
      <p:pic>
        <p:nvPicPr>
          <p:cNvPr id="1026" name="Picture 2" descr="https://www3.gotomeeting.com/g2w/images/810631134/2472575318847261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599" y="3847184"/>
            <a:ext cx="2131465" cy="213146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8"/>
          <p:cNvSpPr txBox="1">
            <a:spLocks noChangeArrowheads="1"/>
          </p:cNvSpPr>
          <p:nvPr/>
        </p:nvSpPr>
        <p:spPr>
          <a:xfrm>
            <a:off x="2632758" y="4118917"/>
            <a:ext cx="3871162" cy="1746043"/>
          </a:xfrm>
          <a:prstGeom prst="rect">
            <a:avLst/>
          </a:prstGeom>
        </p:spPr>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nSpc>
                <a:spcPct val="90000"/>
              </a:lnSpc>
              <a:defRPr/>
            </a:pPr>
            <a:r>
              <a:rPr lang="en-US" b="1" dirty="0" smtClean="0"/>
              <a:t>An App in the Cloud </a:t>
            </a:r>
          </a:p>
          <a:p>
            <a:pPr marL="342900" indent="-342900">
              <a:lnSpc>
                <a:spcPct val="90000"/>
              </a:lnSpc>
              <a:defRPr/>
            </a:pPr>
            <a:r>
              <a:rPr lang="en-US" b="1" dirty="0" smtClean="0"/>
              <a:t>is not (necessarily)</a:t>
            </a:r>
          </a:p>
          <a:p>
            <a:pPr marL="342900" indent="-342900">
              <a:lnSpc>
                <a:spcPct val="90000"/>
              </a:lnSpc>
              <a:defRPr/>
            </a:pPr>
            <a:r>
              <a:rPr lang="en-US" b="1" dirty="0" smtClean="0"/>
              <a:t>a Cloud-Native App</a:t>
            </a:r>
            <a:endParaRPr lang="en-US" b="1" dirty="0"/>
          </a:p>
        </p:txBody>
      </p:sp>
      <p:sp>
        <p:nvSpPr>
          <p:cNvPr id="25" name="Rectangle 8"/>
          <p:cNvSpPr txBox="1">
            <a:spLocks noChangeArrowheads="1"/>
          </p:cNvSpPr>
          <p:nvPr/>
        </p:nvSpPr>
        <p:spPr>
          <a:xfrm>
            <a:off x="796438" y="5864960"/>
            <a:ext cx="7543801" cy="299803"/>
          </a:xfrm>
          <a:prstGeom prst="rect">
            <a:avLst/>
          </a:prstGeom>
        </p:spPr>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nSpc>
                <a:spcPct val="90000"/>
              </a:lnSpc>
              <a:defRPr/>
            </a:pPr>
            <a:endParaRPr lang="en-US" sz="2400" b="1" dirty="0"/>
          </a:p>
        </p:txBody>
      </p:sp>
    </p:spTree>
    <p:extLst>
      <p:ext uri="{BB962C8B-B14F-4D97-AF65-F5344CB8AC3E}">
        <p14:creationId xmlns:p14="http://schemas.microsoft.com/office/powerpoint/2010/main" val="74727430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6405" y="688545"/>
            <a:ext cx="4161305" cy="5465180"/>
          </a:xfrm>
          <a:prstGeom prst="rect">
            <a:avLst/>
          </a:prstGeom>
        </p:spPr>
      </p:pic>
    </p:spTree>
    <p:extLst>
      <p:ext uri="{BB962C8B-B14F-4D97-AF65-F5344CB8AC3E}">
        <p14:creationId xmlns:p14="http://schemas.microsoft.com/office/powerpoint/2010/main" val="151365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for this talk…   …</a:t>
            </a:r>
            <a:endParaRPr lang="en-US" dirty="0"/>
          </a:p>
        </p:txBody>
      </p:sp>
      <p:sp>
        <p:nvSpPr>
          <p:cNvPr id="3" name="Content Placeholder 2"/>
          <p:cNvSpPr>
            <a:spLocks noGrp="1"/>
          </p:cNvSpPr>
          <p:nvPr>
            <p:ph idx="1"/>
          </p:nvPr>
        </p:nvSpPr>
        <p:spPr>
          <a:xfrm>
            <a:off x="457200" y="1600206"/>
            <a:ext cx="8384810" cy="4988978"/>
          </a:xfrm>
        </p:spPr>
        <p:txBody>
          <a:bodyPr>
            <a:normAutofit fontScale="92500" lnSpcReduction="20000"/>
          </a:bodyPr>
          <a:lstStyle/>
          <a:p>
            <a:pPr marL="514350" indent="-514350">
              <a:buFont typeface="+mj-lt"/>
              <a:buAutoNum type="arabicPeriod"/>
            </a:pPr>
            <a:r>
              <a:rPr lang="en-US" dirty="0"/>
              <a:t>App in the Cloud != Cloud App (or at least not a </a:t>
            </a:r>
            <a:r>
              <a:rPr lang="en-US" i="1" dirty="0"/>
              <a:t>Cloud-Native App</a:t>
            </a:r>
            <a:r>
              <a:rPr lang="en-US" dirty="0"/>
              <a:t>)</a:t>
            </a:r>
          </a:p>
          <a:p>
            <a:pPr marL="514350" indent="-514350">
              <a:buFont typeface="+mj-lt"/>
              <a:buAutoNum type="arabicPeriod"/>
            </a:pPr>
            <a:r>
              <a:rPr lang="en-US" dirty="0" smtClean="0"/>
              <a:t>Put Cloud-Native in context of cloud platform types from software development point of view</a:t>
            </a:r>
          </a:p>
          <a:p>
            <a:pPr marL="514350" indent="-514350">
              <a:buFont typeface="+mj-lt"/>
              <a:buAutoNum type="arabicPeriod"/>
            </a:pPr>
            <a:r>
              <a:rPr lang="en-US" dirty="0" smtClean="0"/>
              <a:t>How to keep running when things go wrong?</a:t>
            </a:r>
          </a:p>
          <a:p>
            <a:pPr marL="514350" indent="-514350">
              <a:buFont typeface="+mj-lt"/>
              <a:buAutoNum type="arabicPeriod"/>
            </a:pPr>
            <a:r>
              <a:rPr lang="en-US" dirty="0" smtClean="0"/>
              <a:t>How to scale?</a:t>
            </a:r>
          </a:p>
          <a:p>
            <a:pPr marL="514350" indent="-514350">
              <a:buFont typeface="+mj-lt"/>
              <a:buAutoNum type="arabicPeriod"/>
            </a:pPr>
            <a:r>
              <a:rPr lang="en-US" dirty="0" smtClean="0"/>
              <a:t>How to minimize costs?</a:t>
            </a:r>
          </a:p>
          <a:p>
            <a:pPr marL="0" indent="0">
              <a:buNone/>
            </a:pPr>
            <a:r>
              <a:rPr lang="en-US" dirty="0" smtClean="0"/>
              <a:t/>
            </a:r>
            <a:br>
              <a:rPr lang="en-US" dirty="0" smtClean="0"/>
            </a:br>
            <a:r>
              <a:rPr lang="en-US" dirty="0" smtClean="0"/>
              <a:t>Assumptions</a:t>
            </a:r>
            <a:r>
              <a:rPr lang="en-US" dirty="0"/>
              <a:t>: </a:t>
            </a:r>
          </a:p>
          <a:p>
            <a:pPr lvl="1"/>
            <a:r>
              <a:rPr lang="en-US" dirty="0"/>
              <a:t>You know what “the cloud” is – so we can focus on application </a:t>
            </a:r>
            <a:r>
              <a:rPr lang="en-US" dirty="0" smtClean="0"/>
              <a:t>architecture using cloud as a toolbox</a:t>
            </a:r>
            <a:endParaRPr lang="en-US" dirty="0"/>
          </a:p>
          <a:p>
            <a:pPr lvl="1"/>
            <a:r>
              <a:rPr lang="en-US" dirty="0"/>
              <a:t>You are </a:t>
            </a:r>
            <a:r>
              <a:rPr lang="en-US" dirty="0">
                <a:sym typeface="Wingdings" pitchFamily="2" charset="2"/>
              </a:rPr>
              <a:t>interested in understanding </a:t>
            </a:r>
            <a:r>
              <a:rPr lang="en-US" b="1" i="1" dirty="0">
                <a:sym typeface="Wingdings" pitchFamily="2" charset="2"/>
              </a:rPr>
              <a:t>cloud-native </a:t>
            </a:r>
            <a:r>
              <a:rPr lang="en-US" b="1" i="1" dirty="0" smtClean="0">
                <a:sym typeface="Wingdings" pitchFamily="2" charset="2"/>
              </a:rPr>
              <a:t>apps</a:t>
            </a:r>
            <a:endParaRPr lang="en-US" dirty="0">
              <a:sym typeface="Wingdings" pitchFamily="2" charset="2"/>
            </a:endParaRPr>
          </a:p>
        </p:txBody>
      </p:sp>
      <p:pic>
        <p:nvPicPr>
          <p:cNvPr id="2050" name="Picture 2" descr="C:\Program Files (x86)\Microsoft Office\MEDIA\CAGCAT10\j021295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189028">
            <a:off x="7178519" y="228350"/>
            <a:ext cx="2220237" cy="1394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flipH="1">
            <a:off x="5485484" y="7082940"/>
            <a:ext cx="640973" cy="1446550"/>
          </a:xfrm>
          <a:prstGeom prst="rect">
            <a:avLst/>
          </a:prstGeom>
          <a:noFill/>
        </p:spPr>
        <p:txBody>
          <a:bodyPr wrap="square" rtlCol="0">
            <a:spAutoFit/>
          </a:bodyPr>
          <a:lstStyle/>
          <a:p>
            <a:r>
              <a:rPr lang="en-US" sz="8800" dirty="0">
                <a:solidFill>
                  <a:srgbClr val="00B050"/>
                </a:solidFill>
              </a:rPr>
              <a:t>?</a:t>
            </a: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3842" y="3733495"/>
            <a:ext cx="1529555"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3654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The term “cloud” is nebulous…</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a:t>The term “cloud” is nebulous…</a:t>
            </a:r>
          </a:p>
        </p:txBody>
      </p:sp>
    </p:spTree>
    <p:extLst>
      <p:ext uri="{BB962C8B-B14F-4D97-AF65-F5344CB8AC3E}">
        <p14:creationId xmlns:p14="http://schemas.microsoft.com/office/powerpoint/2010/main" val="3279263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defRPr/>
            </a:pPr>
            <a:r>
              <a:rPr lang="en-US" b="1" dirty="0" smtClean="0"/>
              <a:t>“Bring Your Own” ____</a:t>
            </a:r>
            <a:r>
              <a:rPr lang="en-US" dirty="0" smtClean="0"/>
              <a:t> </a:t>
            </a:r>
            <a:r>
              <a:rPr lang="en-US" b="1" dirty="0" smtClean="0"/>
              <a:t>a</a:t>
            </a:r>
            <a:r>
              <a:rPr lang="en-US" dirty="0" smtClean="0"/>
              <a:t>s </a:t>
            </a:r>
            <a:r>
              <a:rPr lang="en-US" b="1" dirty="0" smtClean="0"/>
              <a:t>a</a:t>
            </a:r>
            <a:r>
              <a:rPr lang="en-US" dirty="0" smtClean="0"/>
              <a:t> </a:t>
            </a:r>
            <a:r>
              <a:rPr lang="en-US" b="1" dirty="0" smtClean="0"/>
              <a:t>S</a:t>
            </a:r>
            <a:r>
              <a:rPr lang="en-US" dirty="0" smtClean="0"/>
              <a:t>ervice</a:t>
            </a:r>
            <a:endParaRPr lang="en-US" dirty="0"/>
          </a:p>
        </p:txBody>
      </p:sp>
      <p:graphicFrame>
        <p:nvGraphicFramePr>
          <p:cNvPr id="4" name="Content Placeholder 3"/>
          <p:cNvGraphicFramePr>
            <a:graphicFrameLocks noGrp="1"/>
          </p:cNvGraphicFramePr>
          <p:nvPr>
            <p:ph idx="1"/>
          </p:nvPr>
        </p:nvGraphicFramePr>
        <p:xfrm>
          <a:off x="457200" y="914402"/>
          <a:ext cx="822960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340" name="AutoShape 2" descr="data:image/png;base64,iVBORw0KGgoAAAANSUhEUgAAAJ8AAAB8CAYAAAB3y2LMAAAAGXRFWHRTb2Z0d2FyZQBBZG9iZSBJbWFnZVJlYWR5ccllPAAAUTFJREFUeNrsfQeAVOXV9nnfOzPbC11QEZAiorCCvS72GlB/azRCNJrmpxhL8sWImMQkmi9qqkajmERRY0Fjb6DGSpcuKCAgVdi+O+Xe9z/n7Xd2UcBFgXh1mNmZO3Pbc5/Tz2F3zqqFL7ow/I/+BwHqH8bUa+atJLxV7Av9fVpduPeZfsb/K/FVFcjPhdoOQA1+PlP+pIj/lvkdgf8xvQ/yY+b2wSwc34u8fYttO+/tCH+U4ysB7tDAOzwhIHagLHbgrbcfO3xz6kSrkxrff7Hp85/gALnI7bvIO7etFv865Z8aff7k8erzznE985vCPz6W90UfB/7zpvYbtp+lWj+OwkcverAYsFhbBzMZHwTEWfr1Uvh62WGWrxJ8xGoj8TGCnrkGVcANw6g7rtVNKxSrCclICFYhqoVjMQLfRHzc8TUQvwZfWwux2hWIn1GImUqCF+eKyAPN2qyVKPfFHXPigSkhFwolDBCYvRCEV+LrKyPFhOM0I369/JeDj5juNsTLKO4BLqExxg3wGNPPTjfL14ecLqZ0kIRQcA2FYkACYxQBMWI1rvNlgLBKP+jGqtCv/YVUg1rNxjP142vwfUnbuRLBNJaYjkQpMRw9FAgVywWeDiuBqEEnlV1jQHhatwBjXFgRDEyodQN8jhhIMOZQLGsgkjge007iuJdWGUg/HWluFqaPgHvaQqR2uVreLPEbiW6GJ7Wa8F+pIrBtbO3SRboP8VXNJeA84DEFrMAyH/MuoNP3mG8Nt2GwSX1PKItUaOaj51C/l8MPQ2JFfMb/a4QC4PittHar8fMr8MVIx9QOeFyzdltGnto3pR6A/k3J3Grlifh8vwbi19ZuOywj0Wa4Dy9SJV2oBP4TaKYzIDQXMPCAp5616NUyl3lAjPRZoPeiSB2dBaC5qJECeCRZSAEvDKRYrsTX9+EzMdboLbTEx+LuSAbjAR2LsGBTTM28G0Xtl/+aLpoQTLM1AYopFUHdFCPxvZGRYsAxMRB+LXa3eBmFF+Q+uhhJAh0BTl8kCTyuWIJ7IjbQYlVdRHV3cU/5MzdRoO9CejvSljE9pKgl4OFaUWDYkACsQMLpDo7UBvGmGIXrkl42nPyGnyNe7wuAVeffNFyDS/62d3dzDSxLDJYNWYyZCYy0f0HA5DMxNQKRtvdEqPTU0Tu7ON4W4LsNL+6Vhu1IJEjWYxqAXIEu4HFxG2j5oi4k06wiNOgcMJ2+J+TvGHqPtOUrQUdsotkwIJGLVzNHeiXuAMc3c/h+NmJVIhKTcJObAuAoxO1tCLpK2teEBB7tl2O8wBO5hvli3mfvrjGAE5HaV2MgCW0gBfQ+/iDtG4tEdQgwQyhD6favwbd5y414Ya6ki5PUbEcXLaGNC7rLOcR1PmYZUZOcxyRG11Bvc6vMRHnKDP3NhLqwBJSQMct8Ul+j7Qp1kaVIF0rzyqJVirrSJNGaAUlPHZUMHGsH3OinGniB3nff2PDUHumL1BRtDKYIjHtI7QvX+yiPk4EEHjE06aj4u5Wor96Gfw7Rorjma/B9hqjFUzg2QJAEyA5JfCaWSHAnas1F5FZ0QSvR5fv6QLKiYzxf6Ra+0SEvKkdGUUzJhdalJPspcczkhVXbYSExsBXtVRliQAVAWibhzVKV1KwdaPVA3kCatRnzXUMKaDymjAt9bzBrkUt9Vfki5XuBf4Noq5hLA4lUBZD7SzovAnAUvlUlPl9F+K8FHyni9xkxK4GnL5y6gGBFrbN6hfX1cWj7YoInypgXVBV5Uk0IcPqUZkJiO6HZjgAoGSVy+lpOKBEaRFKMVmUjuA2/XZUIWFWSKV3VMHJgVAWtlwbcaHFMRWQ0kyoLncVlr74hANRNABp05uYJtdGUkzeL2o7U//A5hy8IgNlIVOHfk2AnA2B7gI+iFE9wzWqKIRTLJblzrSS8KEagfXu+CGaa/WKOZuuYgDgDelavVOSZ0C4LrvQ9ApoGI9MXmwySkKn3A6Z0LFIJcnSzKAYaJbS/UTKdYWh9Y1jWA+ZUBmulM31zGEtc86BwIKR9SmgDifbR3DTG4JBWuRa58htqR0n/UzowGkgolifhKjsNABPssxwxm7c8Qe6UpAGe1vGMayUfeJw7HS/wQMe9SAdXOJIKEvNcSr5biYNnRXoXlHMFWW78flr8Sj2KdEJtWUqVAH8/IZxlrAWlVQPMTRH4agJXDBxoN5BZx4laiMcEtXEEzFnmInAil2tjiRjQWPr0HjE3vZflxqKSm6sKGdyHf55uLhv/L2Y+cqlUB5bhtKFhwAVeJMMAUlu5xDpGNCvgCX2h4z4/a+WKuFPUhNeUJYnf1u4VJYKFdnmAFGXEgAktyuh1LtKga+X+cMwGrcQsOIODadBxf1+5c8iCiFm5oG8Qox4IL9oR6n3lWizTzRMKZUBJMEa+ZBCA+ulI/PxGMu7+m8UuidvbrCj12MIo6ca6tcAzuh/zrUehIx36AnMvucA6bh3vCS+ZjltjQ4XWlIGh/PNCRxAicOxHvyb1QRAe8JhlPaFN6wCYF1uOqwPcd4IzT8OzDKg+N1atsX7lfjEPfPqZG8ODk0qgLfFIi3ViQzLyI32MXOuLTIyNlCN65mf4J6v181Fe/LmyjXWXeo9l4NLUarZf8DG4kmK1AXfi1A+dGSXd+vi4iQoYi1doPYpZwDLJMu6iq+gGWP0PtH7n5/ZFXgxHiV93cSN99UPt8xManBFj2icoPEYyfhLmgT/ux+MgYqE0PyTnqwXME7dK5xTS0hatDCQVjRFS7OoEV22R55QiqESwPqe5yPk905EgJ/5+fkQJVHoahTJ7OX+pn/SqzjnYmLj8tV64f71MWA43P1Zq2kICkIB4P2yjRAh216y6rWW9JQiqylSgHclS5Gprlzs9SfrKWNzNEmc+bf0GWtRZxhPxDBeW57kVjnKENjJAX2iwyQZC64LMxVKNuDaxVuFc2SZ2yd3lcjFmH3TaEPKBaXaIe1Z5JLzf9VlPg8iysnE2R0YtUJ+TtSv/Fuq9bKRcMWiZk/iFTChul9eCIfAEEYGnHjDlrvFdosb9YyQIsxa4vhns+RFWFTF5kviaciTH4zdrvurYLmWpVDqfnbNqzYHHjQjFGkb8WtHMhBbPYBnQsgtSaVsn0B4ndwARHDRgFKMJY00SGI2iL0xygQOpMVb0nR6zps3Z5XlMaNiYcx4TuSb677MeBz80qFwyMpphDQ4hQ4SgAUciNrL6rLpjQ60TWLcUU9a6NuyuNGqIvSm48xSYG0HknT+hDTnrAoJ4QkLoua4iHfZDtYUc3siKUtyPa4/QX2JrjF089osMUMipnGBx53EAYP1iCS1uA48NrXjmzIlbfUK5AZ2BUkyX0tvn3Cr1VnzoaIh04gYuC8Nlu7iLri+nTkxQnxkWYDHfokIO94DONCCB5Xn09D8us4TFMlrou3QjBMJLgBXO4OH6hgiFe03WuQwLahYkC5gMpRxTmSySKT3DhjMP7oy3Og6fqZyT3ibigskID7SKEJpzR24g5ZOsxH0eha9Haia8/YvohlvDfNWgdYogLwnAsCA3yQTW0mWermfWE16gnuk7W8j3GTjF3ubzcZZXdOTYSmh5JsWoH/8Fl+4lvOC+n1li7n6ln3GLFp9c/Vw9+w2+KSeViFcZgWMYiiubbZIOaEWbdICbBAhl6UaR2gY3bhh945ARIi1iYzGDcQQwL2GL2bQn+565KTwgCv2G8FxWQkeHQN8oJjWNa/dSqFauxPfG4tsXiS+QhbM14LvIsBrzAQVxPx33IhecOSaUoteynjIwmBW3Hjg12Djz6sHyrrbCitJZ6HwljAghcEW+eNXuGKMjeq4Va+V6V4VpX6HvYwQv5MchpnJCzL3nfUnkqaeGkQ3LcBPVYCb8psFFzm/zuWZCEzLkzPk1Q+YADDFDJ+8mbWOJdMw88gwu4zkI9O+S6A+0Lip10EiFAOW+MBmVobKFJ/Ct8aSKgcrW3nbgY2RNceYYzWM2935c7/NZz4lbXz9sHU3w9Zx8Xcqynd0npT9KAJokUZ0azY0rRYsQCzzuAYP58IpryX4av6k3MeG0VrqoVhFEJCz5ibwLLnwW1q6oSLKZdvtoi5fcLaHWASkaI0NuTPkqyfVCrxPOIGhVRio8dUD4ho8GWUIzpRHbUcwad24q47gnnZTOrUwR03FoGaZU4ngU7vueuPJ38M+F2wp8ZJL3MsH1wIvDMi9UBuCLW+ZcK8ykzQsbnjJBe5YXuGfA8sQdWIXau629O51ZgwC870VW7LBYAVJk5G9M7LpkALMP8sJxiIn92D5APNvaWOb5wAOd8CA80WuMHq79d1zrV4btyN+oGE6LPWM0ccfyxrgCazj5fzu29o0Nf31fZ7RWuF5fJ7rKG4Lr7ZlsHIqNS/mg1Etix8Nwvafwz2NwtRWbBT4hxBbpezYCIYwrQrtGPEWdx6xdP+OXaSPFhNmYx5Is5srgOrrBffHGuQUb595J1HqS0Dof95R80Nkh5o72NEFluAjjaNFGTN4S6MhFPsvl15T44k0wt9+R9UCoG4EO3nwr8gyGUDC7vnS/aENI8LjuFWgfZRhFTm/1Rbu57YzbydfvIiXuQUsOAc7FQifcGBxCb9/4GSVjB9oiZ073lNk3kT6blFQUif64n+/hx2fjt//zueDjW2buDrF3Omcx/5GNg3LHiIbNmAWpiEUMglaRA8/CNH4+3tr6lF5/cDl00kUhWKxTgCoo0h4/7VzmjMW7DfiFPqZuQWuYLgXe3WAxUc/aqNNgRjv19EfmmRw69d9as9yJXRMulAkUgbnoTItAFauWUZlIs0/gpeSD89nZG8XkPRo1gTGdxApWB2Y6mUGxp7pxie2E59xWeqYCP/lsZaaNuf46M4gr0xhyZBSFojv+1N/xrbPw3WntKXarfO2IewF+0GErAwHf8HD+KU83ZBBLJPXDVhKwBrz5F5q7J7/1hgnLGVdKghmFWVuXWpzS1RM6kiGE+3HusaKxEAWDeH5eLLas3RmxsLMT2cbVwjRojDhkHGxdio3OcOvCkuDiJi3MRDxM5IYAGRhXiC4ZIAa0Bjaz25VZNJa1uSdmhb0JhJYsthxBJzREWjUwibgm11DGnHXCQ2gysw2z6hxEUClgvfHVn/DPU/D50/by81WCZ9nGwk/QOiZrUuSNweF/xzdEnHPA6YIJ7rHqpo2fvBfWzlBpVHmAZPIO5ha4fq6CEK19dIz5Jk3etv1KtbxcV9/TIpiyGE3YTESRzekzOiVnnm5qLrYWfVxb8orphOdE1/pawJ3+qHFmXS+eWmuc67YKLWA2/Gh9ofr3I1sRyGy0I9SxZqMPSqlCN0rgXDOG/el1VoiD8Ot/wre+hY9MuzCfr2D7YIvpfiwfZMzTBT39j+tMZfBEsraEheeu2ZqFtwFI4YnuyBPf4MK6cV8YtC7b5PnuHhZzvrscUk/6egSLLMOdXW31Np0Y4Yt8rR8TCwW2Ok8zlGaqhIlZR55/U7jXkVceqc+yS2QVYCMwkfYZSt+jcBLJxJtDrcKEXFnhwkgi7mhf6FCUMClgQlrIZ+F3p+Ibv20bfFtmcMgIhO+594P+YFKjwFnARowGXtSCA7OJosx7zXme0dLegWxP1zN1uzH2FHkds7ysFM42cwObeE/kOXG4BqLSTSML0MjLio7AGUtMu1xMdozVa7XybFgx5lIRLMbIRteLVDjEMh7X7wnP5RKajBqQCrVO8VLuH9AgNelAjNvUHakegDm3SiW8Dteag38+3zqZlG1pfE3IMI4Rm8Dy0o58houJZOHitR5LGoU+CHjs+wy2/cLzQcPa8N0BtMvO+McWUwukbOU2rYtHkQ13maJ4k8oQcVewLbQeJvycRt/QEI7VfD+gEBCPfVv/J7fOa2m8cW1hR6oOJ9LGCGg/X04zsrk7gxAcA3Jm08AEizrj74zGD9/Od0InQGzpSfSzQFh+DMldOOHFQb0MlVithnXD6DvQ+gF3/sX6Q7nHYJoNrTWqrVfjv+N5umWUd5cYC9+UlEYmqTb2Ha0nCvcdk7wgQPs0hQIY0wm4xq1mFVAt8s3fNkCkC/WtqqCZE8F+Nr71Cq7x17ifj20p7+V59H3G8LM/DPvxPDdKXlyUeWE1YDt2WvgXBWKk3IAu0iCZSTOdBQhYw4J5ITKT2eL8lsxmBAk/Xm3dM9qppM+9Yj0W+z2mrfNQ64e50MY7VW2Jdl0lDDh1pwjJjpxcOExWFOrrfjGuQkVQi7Y6vGZbQeQhkqwxW3fr+bdM0Y1L9fFFsg6beaz437zEGgx5OqLUBRnXkQ8tNoVfUuolrXIvpYt5rhXhpFakrS0T9zZZ3QQYY8UaSx303zIVzGM+JVpVyC0063IdJSFfb0TJD4oBE+qmOBB/5tg4+LZM7C7VzX9iigT32tbmB+P9VCRf3PpRgf9m1vtcNvQsdgtE7ixXptP+wUQlTJxGA08xqdCWsXHca2BrJ3ag9blIX8tQhs084DKd5Gedy5r5Ao08m02kQ4dClS0EposEVQ2q7V+M3yTDY4mJu8MWPJYa/1GUl6FojQsB1ilr3SrgXBl+rFbqfJyBgG0DvKaGhp0ChC7Tx4+pg4smaVBwfEM+ONcpa145qxd9CrwEEK4jVQke7xgW6FxLroMHiYDnpcXpxk8mIZi7gICfrxmrfWZsGK5ysHXDbeG5mBlpR5ANP4k8N6yttHLFPyyWDez59jyrk7WjyF2y+AO48/e3w7T33vlKgfP2u1Pgku98F/r26m0f55xzvnx/a61zW5DF/CZLfgsSDQQEIHkQAg1Kv4rQZJX7beuIDQPTHoQ7YAZ+fY0xEiEvW4m7fM0YaD1PSOCu84X41MVExGALHrP8YLSfwStiLgXP/wMuy8SzzGO6Hmsn18qsaVPgwfvvg0cffhjq6+u/UuD98c93wYXnnA3de3SHKTNnwJQZM+C8b42SNwS9v7UA3BQYDSATed0h/HrjQLKiyha3KW3gYswmEynwAerXWcvvMQsy3lY6nDZS/Npnm8WuqO4kxE9XobN4tgR/M/OdpUbLYCy/zkJYdwvL77joZV5AO7HeqhXLYe7sObByxYr4Tn8Fy6NPPAm33/JrqD7uePj5uLHQobISOnSohKuuugI6dZE3PTzyyCPbVlSDVz+t2Yz5INHi2YQ9jfi1jOfnbGo2cyJb6D48PMaiPNZz0ftbeNEutYsnAcgS7y0Tu/g7S10dRF7StvAKhljr4pv8WDB4mSlfdOm+2+5w/qjRcMFFo2JRhS97mTtvAfx4zJXyQMeMGRP7jEB47/j7ofr4E+Ckk0760vbJ6N0JT2+0CRt+FzG/exhnlvXM9TM5mZJBNcGYmms/kdgmCZuyWNtwyUS+xHH45ZIE29JLJGAy8tmoSAgPgCqUI/O78otrvOTSmPEB8abf7bUQCNsrKrE1y2233SafifUG7b1Xq8/pvXv+eudXZ8AY37BmJONPpMhKJFyNimnUBDacx/R6wrpxAu1aMS3nTJ4nt6WvrvoQfAMnhIPx7WIuTLnh5j+ejPJjpQZAhvk8P18sE4m7+G+rz7bRHf9lLu+gHjf5pReVXPkSmW1rQRh4TMg49xI/nBolu04wV2fjl0kwqxfG9T/jGvKZ0Ilc+dvl+KLPpl0tbcQ1NKlNROQvdSLXq8/lDPwEcq4FfcyoEC6VaVvHcMWXLHiffuZZe0DHDK/eMVw5MSCyPJHJXDNME4/XuZbadaIt4XimU8y1xuIeDe68IodujXttJG6w0k8eAAGx6IUfesvHs/X/cb4tURczaL6MpaamFh76+3i57dPO+H9QWVmxQ/kSbR0Kcy2JuVdb44tsP1vJRLGCvBxOV4PjIl6+mw2/tveWhNfkEJcEh1GmE5Vfp8uZi+kGLJ5SBTExzfzgiPxOU2MDLJo/H+rqaqGsvBx67tEbOmqrsC2rdvmyZdDS0gL9BgxwOt4mANjW0thQD8uXLoV1a9fI9Xbboyf07tt/k9tbtHCh3M/devaEbrv0gOLSUuvHM8u0adPt62677GI/27VHd+i5+26wsaYGpkydDh98sAhKy0rhgGHD2tQJzbIRwfzKpMnw/04fIYE98amnoaGhAfr37w/HHzu8lT9x2rRp8pD3x9/da0B/NG5ag//j5SvkPqxatQpK8RiOHn6U3DcDwAULPoCCwiIoLCqEDh07WT+ujGCZyJqt3HMav6wjDiMvXc2l18d6LIKXASWiQeyu9+s24+KJXvilJ2S7WERdCpFVKJ/xgc8FgerTQqCkv1OBei07lepeLfSc8OdvaMBOe+sNeA1Pcll5GZSXV8DKlarwqc+efeHMc8+L+fDefvMtyGQykE63WH/PrrvuJq1cf7n1lz+Xnx90yCFw5DHHxj576dlnYOb06XiSC6AzAnz9unX4e2no3LkLnP3NC6BEA4sA+vAD/4RP13+K29hV3hgN9Q2QKiiA00aOgKZsBCPa0uuYc7nTxfvNbXfgxf4E/jl+PFR27Ai77d4T5rw/E9avWQN99xoIY8eNg0MOOsADXQ088ODD8M/774OevXrDXXf9BS677Hsw/b13bVbrq2+8IUEz/u8PwJ1//IP+3d1h8ssvyuPu3LUb3HTzryxICbxXX3Ot1EeHHnQwnudyq5t+5wc/hOuu+ZF8PR/BtxRvbCKA/fc/QKfKMz3RSeiO+bqfTKgMlJxusI7POXwkqI9MzvSUCYXrMyNUfxnqN5MOqd+MWLM5zFeFdDkpgaJWgksDLvC6zPvOSNdrmcV0AA6uQbYRhx/MnS2BN3DQIDj19DMs0/xrwgT4aPFip0s98TjMnzcXjj/xRBgyTF2oN159Gd55620J1oVzZsOAffZtBYJ8qfv044/h78yT2xuO1igBjUD2j3v/BuvXr4OJj/4LvqmB/MgDDyDY6uGCiy6y7Pr0E/j9ufNgxccfwxFHHwuLly6xv33wgQcjkNfC0AMPgkcenmAv+qWXfReB8450MJPPzwDsd7+7AyagmCaHMwH0zNO/Id00F48aBeuJkXEhgErgvesiNZ27dYOysjL42dhx8vs/u+kXcNGF37RunhEnnyS/f8NPfwIH7P+CPP+Xffd7MO2dt3E7t+N2Rljj6ALc9t1/+iOUlJTAD7//Xdh9t12ha9euECQS0g8oJMCEZj7TSN2P0xsRKmIGqH1wl6QAui82c56PbvxzgQcwCVlNtkJLafaSTAZ+MXg8nMI4c9Vn4I+w8n1GADOmTpVvEBB8V8mRpKzj+0sXL4KZU9+TwKM72gCPFrrIhmPWrFndNnl77D1r6hSYj6KdGO9oDTxaSkrLYO9B+8jXn6xYIUNztN3169cj++4ZE+unnn4msmVnWP7x8lZWrgKMgCOPcobG1ddcJ4FXfezxFnjG3/fzm8ZKfx8tt/zql1IkSjfM+PuQEePieOrMmfJB4Hnk0Uel6Jxw/3gJaAM848a55Ps/tMClKM9vf3e7BB7poQZ48mZBtq0+Tm3/n/hbtJSWlkhnOKkFsaB9jNTzetBwN4/E1bCweJMn3rbr4bOYj/qxTKKW/IF2R5sWtwnPMjKB55ju57c3A6UvGG850z5BrwsZLF4wH4bs74BVtf+BUFhYCF126S71O1qHQOMvBBpn0X6+YTFt2lS5NomUqZJJhO3jsg4Zy5xdYjXS7ejzFctb1z6f/c0LUV9cEntv8muv29fDq1Uvxnfem4pi8AW575d85ztt7tMNP7seJr/4AnyK27/77r9JQO6z90A45Rsj4I4FC+SFHnvjWGu8GPBc+p1L5b6ee845rX7zx9f+CE479WTJjmUIoof+Md4L+d0Z06hWfLxM/g4BlfRGI/7d8Glmdbx4tpJwaf4iX6cHV2Iq2VLJaaZz/FjO65qwKeMC132Cmj8mtf6W39w78APJ3PViyR8TwFl+7Nb5giSg8PWLLzwPa9euhX0GD7ZMs9c+g+VzX1SwaZ2uqMdsypvXyqjNKwhqREX903Xr7WfLly+HWM231h0LEPCkk1VUVMo36+vq4F7UuYaiEt9vr70lW9JjrzwRP/nVV+TG+vYfYI2Ihx962P72wQfu3+aek9427KBDYNq7b8OLzz8rwUdLj+497AkbNHCvVhEUulkN07W1DEIA0/Liy6/aIACx4MwZM8DV2pChtYe80XbB7ZFh1FrdF7G/XZa656GGvOx2JmLN0e0YMF3iCZYVxSbAJ+A2BFVVYIPVLA465ndrFzEDwvZY5q65j/QZmTYZplYD/zn08CNkLDbdksYTM12eHLpbB6EYHIaKMVmV3REM9PAXYoq3UOl2jsPPdrmsRYXf7MzwY46BXn37fS5TDhw4EMX0PDQ41sNLL7wgH7vuthsccuhh0Lufs4znzJtvwbA/7rNZZGIDbp+Mis9a+u81QIrmT/HmI9FLgOxhgNBGcdeUqdNaFbBvaiHL2vzGPXdvXVSFaV3P7k68GilvF2ONqGPeVtPL2r9Ybel8NMJzVOCl7dhRVhpkRmlU3Ua58+0YitaxEDtXl+Vl3nr63Vlo0dJFNUdHF+2dt9+WlmarrBXU2x5EnYgsRxLLmwxl5Pf7ic3w2DzH86lnnAkHH3wIpFIFNhliJYLj0UcehgVz3nf62FTnYjnyyCM2z9eTn3+hy+bqdCaO75LKX8jdYiQiGS6f6/BkbIv9nb6UirwGS4yxGPaMF9mfRClM2xLhUvX9L/nw463EraBhLvHWtf4QFyduXZ89l+zIW4218h3Q/vXgeQkB3770Mjhq+HCpq0iFed06vMizrQV83113onh+AcorKuCS730Pjjv5lM/NXDE3oBSjWs4u/mDRZl+EI445Fq645lrpWtkLmdCAevKrk+w6zz7ztHyf3BvHH3t0XFFnYFlxU8vqVassi+yjxaWpsdjkvFLjcpn0+mf+dinpxVq/2twUrihvW14nXTv7xJ1flVtnitY/y+cfeSwpNAXk5/PRwD7X7hZU2kwQa28Rf+23wlCmtxda855977YJbjz20IPSsqSlU5eucOBhh8O3Lr5EGgVSXK5RLocnH39MukL67NlHumSMsbFJO0PE0U4O64KClPzzQ8+F05bzmYC+YPb70r1jFtI/T0MmPO4EZR2SLmictsYNcsgRR8R+q1+/fjHn7qYWaZSAiorki+w2xXT//vYYn3v22c8E0oAB/e1d+Mwzm16X9o+c2uZ3I91WxGSrC9H21Cfb+ctrs2sbTArX+DxWu9wGARkj4wrjNgli/ZPzkgPjqdG2X0tgU6n8uJ7nA9LMaJa62lp46814M6PiEtL5BlmDgcBpLsbQ/fff/OyBvItHbhNat76+LgYsf5n04osw6eWXoaCoEObPnSvdLjG/E1rh/jbJ5WHY6fDD4+A779xz7E1Almxby2NPPGnF1dnnnB3X1TaxELuSr08C96UXpKN5U+G+gQg+47ah0N9jTzzVZiTl6quvgSefetqyXmTmxfnA84ZTq6Ijr9+hmaYp3DgJzvJVCzeaTF+bqT74rlRj6L2wWV7gORZSY/HuUzaLhbu+ezYmyFyYRQiH+M7IdmRwGPYzy1rt+th738ExJlux7GP5J9VmkMPXGhRr1ynGMrpYG+Lq0COORPZTeiL5DR97aIIU6xu0eCddkgyMQw4/DEW7EtNvv/lm7DdoXQnkPnsqR/cbr9tb+ZjhR7WyZK+/SUVayBn8Tp7Y27ixBm751c3qxF97XSzKAV46E62Xv9z0y5vt61/ccL10oVjm0lbuicjSFJK7CoFldL7rrrpSZliTCCa2IzCed+65sGzJRzDiG6fkdWsFr60cxEVmlNfxH1R1m/891/0/PqrCiHb8uM6OQsD9o9EGvVLchcoS3E0UMuOt/Bm69rUeeSDHmybc2CuTjmNz+gOnQ9Ly3psqtEYul6r9hkJFZQV8uGgxfPjhYiniiGnIsr33r3fZPaeQGLEX6Yaky3304YfWiChA44BENumLdEAFqZRcn1woFKojgD4yYQJkMuk22VFGULS/8Y5bb4FMOi2NoUH77CNZejqF5VB8n3Xe+cCTKTigSo3BoJCViWrkLwSM22/5jXxNDuDq6qNg4cKF8Jc//kH6166/6Rcw6lvKUUwZ0M+jKF2xfDl8uHCBPK5hBx4sj+nsc86NxXQJRLff+uu87kTugGhb5POjhdiRQBofXaAw0blLN+nY3hv1TSMuozCyoTXTL9oOpKYHfp4TqnMWhcuogC0bCoq4Jcy4BgKjDLVRWE2vn8nRBCX1HXz5BwO+keTXI4CldBw2ZYAFLi5rAJcM9NwN877+jgFcwqteSvgDkrmL7/oW7GJkvpaWtDx/FN8dtO8+sUA/rTN37hwFMGSvPfvuKYFJOtrzTz8tY71lZeXQr38/1BPXxp3z0kFdKPVJo9fNnTVLbtMsFOs8BMUm6Z2W5VDHnD7lPel/ND1p+qIet09VlVQNiF2+f8nFciPXj/u5BdCmdKoHJzwMixc5Md63X384/7xzbGDfREqmegkKvn1OCQP57EgM9izqcpQoYFDVD3VCEvn+7xr/IKV8LfpgoT05VXjzfBP3oaKy0oLLNIaM/Na4Ol4b6vdCCSohi8hNvBcBRX+q2C4Bj+K6ZrB2qACZERp8oQTsd01iwX2Ip1EErJQXRkswn+U89jMsx90YezMIxljCBow2oVBXUO0sxeE/u2EcTPjH/ZJtXnnjDdgj72LvKIs/89cM04k8F0sr1ovU6NhQCJtAECqQ5XKa+UKhBtVIhpPJBSqxgEBnmA+fBnN9w1T79ZUM4p1FA5ZntYKLXIC1ek1XAuGNW/LGPwjY0oZY2/Xy0vPPyQMiJ/KODDxrBJj+y8KxXqj/Ns8icjNNYusCWLa0I8hsnxmtO5qGksoXTOb/OiKmXoweeYmhPMZQrpsU8xpx+SBkXqcgFktUzOtKsBOwHolcmUiAx1Z99DE7JvDATRii0FcoIG8WHZj2K85XB26kWOSNijV9pO0ILd3Tz3wnjJzrRQ6TEfAYflhLKl0v61AUzOX057U3s5Vophczg5hX27Gec+q0SlbevByA7X55g0J7mtpPO/WUHQ50wgMNE46R/GmYQiiRqtstO8CBY0JfL4y80bFh5DOgGc6j2nBoQ/lFfNlM4Kv2HcY24O7NcYsVfceC9gLibbjjYxjF5vrkdjSR+9xz8lj6Dhj4mdnI26OI9Yv+JeNBvD2uBVXkgcomkio9L9Jzgm3bXOGYMPR1Rc8faEd1CfgUN7UQVFqeqJAeajDNqr2KJsZadROwFUrCG3YcK/5mVnTbEAxnOw32pMhdp9Lvzz3//B0CdK3Apw2L+NhXkTeGwRvLYIHmHNCRbqweZz8NTHC9sFXmM2VDRybe+w/8h8xzAh+rculFLG/WROs6DBM0djMx/Ok2Lmbi12iAiI9b2pH1vueI9fSxjfjGqdsv4BjEJy4ZowKcKAWIj4E1bhbTscqI2pzHfiaFPrQOZhYzUMKYsSIci9r5x/AgxQkk+PycOx913B8VAK2HoAg3bicOQq9pqZmoGNvGDgw88tf9+/FHVfjsW6NkRvJ2yXLaN2f96JGIDRkUfmNwcMaCb3RYsAk3rCb0fXvCdTUNfTGr189ZK5jh60htn8E9CICFebHd1ogQdgiw1xEzT3/z12H+yCdf9TPd0KPIDlneXhfKzRtz1TUyetDWcvc9f7MFOleNuWK7Al0ucm6RMMpjPq9ym+mmLULP4ohiYNKsFTqncg6vm3IWC0+P05Myhc+UzugwhkXOOqeNXgmUYWsr1hJg/DOCtTJMzXSf+JveNEWmh9YFrNWAOwbCtl8QzI1l2p5dfX+7517LbD/8/mWtogkT/n6/iq3efPNXznpRft6m6TCAL9dvqJFVflRtFyQCqK2t1d2pElBUXCxzMJNFxVDaoROCT/vgdMzWsh24YS+RHrflwmtCGirG0WzEsXGpRJHnlAabcEDZFbGedQkRC+LoAShWpLpp3Hn4ixWLmMk7QrdE9YYjGCeOaygJW9cY8MtYhlRVKfAxlRViaicIeGMuv1weCVWaxfL2vqKIhNGr6VxmcyGsWbVSgi6bzkBBQRIKCwrwuUBeiU4V5dKKNAOyoygHzbUbYOPqFRCkiqGgtAxSJR1kvDoUoQRVqAfNhL5o9S1fEC7aAX7kQ/1tQms6QkJZDw/hI9atk5jvNUHuFqPjcYgNChF+ThfXz2aGWKBbp3rdqXzRa05SYHIb7Hd1Wd12Br6RaEDMmjUT/v3Yo3DuuefJWti6ujqZs0epSbf94Q+ts0++JN8caL+ZyZuj55bGJlj80UeyRqVjh0ro1rEDJClvkbmx1EEQ2KGGptaCaQ+yEJXyeja3NEF6/TLI4pUKKrohCAud/ueF2MwkdAmu0EzPFNZCtuJWeJauwhJNJX+5leftrll1NyKmxsoiIZ0skGTxZAKZ2UJxXdDPJtMl0H3bTGWb/B63tbv0XcZdFgtnJu0eYrPXtkfDYsHCD+CDDz6QAX3KoPmy/XmxJpzejUxPTY2Nsri7qaERuu/SFVKplIydK0ORA0skUNymCHlyPlW0bBa+n9DuBoRItz7AC0tA5LIgSMELs3JjIb6m7hFNIYdscScQiULlC9TWr/Xx6UwW/zVltVB/8KwpEo9UfDcS0WT8mLqRrmgDfLXEepNkKpUHupQHPr9oyH8vmVDNARMmm4XrPr0aoAxcwinTY+2ZFz/mO1GiQXuKVcbiRoNrAC9gyZJlsHrVJ7BHz93x/CfUFABirFRSik1EFMBHMyH85EOIVn6Egq4OJRaXoFQVZMh8YQ4Biuv36AV8z32B9xuGP16AGEzjhnOSzTZu2AiNiTJIF3bWxmJkjYtWlq7pWCBEgowLSiDQqVZr8LcuwZ97uq1jJTKbac1zT5eToy6533PKGQxmWjbldUljgzkHpPGmhDpplOvwSmBa9ct5DpFkSH/4Cf8vB5xvPOQiLxnD+NoQFLPffx9y2QyUIxOTTkdrBckkBGhEsEwDZF4dD01vvASZNWsgQpGcq23S/lhVgZboUAqJigpIdesKiU5dgNeshfCtZyE36VHgPQdAYuhwELvtDRyNlcLiNLCmekg0tMDGwm6yHIwmXEo/n6/7CaffkYGZNbqeEre/x00/vanjJvDV4H7NxDuiKtItLewQOQ+EkbZeJVAib5AdMD3417XmZ6ZpOFcWU8C9Hs5aN5Tva1kst7MdGyLbyh9n3SHCzxR2/jgzKbK+rlZmX5N4LSsthaKiQkgg07FUEa7YDBt/exnUPv5vyK0JgaeUuKViLjluzDvn0XLU7aLV0BgtQPZD4uiUhIK+u0BR3z2hoByB+Ox4EMiebPhZAN0GAG4BEpk0BOlVsCbRFXXChMSH70jOeX6+UOt7yscn7kBk3PxZ50ErAjAZv1tlOhEJL1zCzYxWr/Oemc/ANfuBN5tBAdWFV2QRsU5zMAaKMT5kBgwprlop5Gb87E4mhs358EWo8FwGJsDvO4KZnijeUFMHc+bOhpKiIgRdERQg6KiLFCsph/oX7oXVY8YAzxYBKyxAYyHQgMNzqn0eIbIYy+Uka7muA7o+Y30ILRs+hvTU5cCLXoPiw/aGor33gfSD/weZOXOg6NYJkCvtBkXNjdAzuxqWQBdoYalYRMNYtDkv3w8/vhc3c+XnnReTyUw9WWbIDGZPt0uaDlNe+nzgFZCrAiMlUhPc9W5J6F4ttsDIJJVysL17WRvVcLFRWTuoLhiJ1vpbfvWXBZs3Oci6pMBlmFCN7rzZ70NpSRGK2UIoIoAhsyU7dIG6/z0dGh97C4LyUmBBQncJUL6OKI2Aa26CwmHdoeKQQ6H8iBMQmB1t6wupNtVuhKa570Htc88h+FZKFuVJNX450b0YxGoU2QVpKL77XhB7HwO5+hoQKPJn57pADo2X0AvF5VS6PPKQoMGY/8K3z7a1vGzTRf22hgMXVcPhp8wzL1OZOSvX1PPazGWmh4TIUksWK6VM2GbRruV+ELhEA9vx0vR38arfTJLDjiCKRR7wwMZPvXUiF4w3g54d6NyUc6k/I1tRWziqbykpLoIU6nYJAmCXbrDhx6dD0xPvIPsVSyey+m20YpszyGAZ6HLeqdDjil+jfrd5Sa5h3QqoffIeWHfnXSBW5PA3EIj4u2QJ89oaKLx9LETHXwqsoRYaMyHMynSSTmZhLF3l42vB3abhzj+htzZnu8Fp3/uJn0dwopsc5HqqmOxll1/FWk/5tokEzkltZ3ELNe7Ur4wyvxt58Trh92PIG98t2PbnF4xEPGlSiHg2iG8wGF+Z85vqGCuAjbW6rBGAue/PlDcytS8jUZtMFUBh566w8SfIeE+8C4myEqvTiVyIxkUddD7ncBj01EyoOOpM4IXlm30cvKAcioZUQ+eLrwbesQEa334DIMOkBS1QxOeeeB5SfUsABhwKybAFKkQzLMmWyD3Pmrgxg//Fpxshv+58M8QuLVS3u4S6UqU8EZv0+vC5ZwVQuQ6A16fFG/ihmdEfgWRnPehu5qanS2DHooJXksnsjF7DfNsDC8Z0tvyIQxTFmCxWihg/7WAmOQlvSK4pP1zzyQp8LIfKinJZkZcqSEGqQ2eov/ViqL3/JUiWlsiLwJQZDFHQCAP+8ieoGH5Bu/H4kvOHQe7tFRCUFsv4L082QfGDT0Cuy0Dg6QZY2JiEhZlyCiAsQ+CNIrthS2On/rWsIU+0AGWthNpFEgs42xpNJ+tDEwOMvPd9s1vHBHO6mCTUgeycNtnpb9XlEjxvOnMeclvG59UTfEVGg5+OFMYUbGG9/zkTCYjiNRDy70gH2/XxynPhFdnQek2oqxH4iPFI1KaQfRIlpZB7/QGo+duzkvGM+0CgaM6JOhj8/KvtCDx1c/R+cDqUX3KCZFVGLJMphKazToFEAsV7shAGFKWhI2v6S06wvSXwtmYrHvMZubYE2ayXrVYzDmXtQA64382Axabc2NFJerAIY/HRSaavi+1uYJjQdzgHbvKN6QOnmk7HZ/eaFH3+ZTAd0ynhPuOFwvYcMcOY8/11kgH13Hc3tyQvx84aGMrYWL54HuRamhF8xdKXl0SxV1CYhKWH9MVjLZOiUC7ZHIhEMwx57mUo7DVsm2ixy84YAtkFtWjQBKoxQHMaguP2guQtz0JY+ykCM/0RE2zPrJeU8lJ9p83eQqJ1KguMxtM1SXtQpCuEBSq0IvxsUKFittb5LAf96gHAXImcwHNSk+7DtLPZjNykgSJcp/xEGkgiVNuJuJvbYBIfaH3pIuAqPrwtR6Ua3Q28FhGmx5ywopVZ14h11IcC3IRQEbNeHfBcxb+ZnUv/ZdLN0FCzASrKK2T0IoGPZEklfDr2LGDZQuDFSSvew/oG6P/ncdsIeACf/OQMyMxcAwFa2lGkvN4Mb4bc0zMhOWICsGGn4w0Y9smG0bl4SR4y3zuu7NOtZD633IYX9krDeEnNOAmj02k3ij9Ok+e10/Bnb5nWGXZUJ3NjNo1LxbhijKHDvTlgRv/zLWTq82eYrz1nekReQoW1YHXKuLDs5rJ3XRsxYTO2Y72XfOextnYh1ufETQdfs3QBhOkWKEXWo24LBSh6E43rYNlhBwPv0FFaoPL+b0al/9i9YODdr28b4F03AuonvAWJ8hLgyEKlh+wBsL4Gsh/UAsU4UrwBit9ejCI/BY2NjS3ZXKZIbEVd7KY6k47B36pGM7oKIuEGCus71c5F12PPjTgVGliUVmVKN4zvT2Y+mJHqur9LFAlroNBnAbEG95lFM4NXTSfDdNqJaudGeOlFW+sfjGUBG73SMh2L9SKxfrlIcZut1vIqv6QFKx27rBXQ3AwmYQFN6zXW1kBFWTkkUMwlkgEEBUVQ+6dfASspQ71Ln3/SF+vroN8tD2wT4K355UVQN+FNSFSUSqkXlkbw931OgkIeQF2HyXDp4gVw6+4HwEeX/gDSmRB+8P3vFe6994DzstnchPYCH52c4XheqBFdVdYGarV/TgMw0t2JDMBU2pWQ4TfLZtrtwLQ/UIok5nx+kQ6tEZHRNGoeaqd1oCMszIFbxpqFnu/AhJ7zpXu9UcdTfZFjM0BYm+am13POpSkJr5zQxliZ3yDRsZzvFjGp6cKWFwoHaC813fW4E630wKaatfIYCHQyNEbJAqWlUPvosyh+Sp16k8lCl9EnQKLD7l/YLzll2kwYtt9geG/aDLj3gYdgSGItnPDIv4FTj0Tc+cLmRnjuyp/BDT8aC6VFRZBDZnh3/0HQOR3A6/95DXKZFhg8eDBUDRl8SyaTbT/wkfWLx3s6np8ZoWoaaVlI5vVpfQ20u0X+rXP1zBjMwA5+VvpdpMUv/VagW+xHsZCcYkJzh3PDokZsheo7km2NY1ZoMRYqluEmxmww5rkNhRdx8LtkMuG19wKI1bHGgKZ71sWAZ40Pr27VtIyVAIwc03kV/Cb8KAyws2kooSxjZD1Kj0oU4sX+z+MQ1eE5qeTaPYOwbmmBLseP3OwL/P6cebLj6fTpM6EWmTWBd/VPrr1aGYX4+X0THoXCDh2gcf5/YORHS6C5vEze/GXZLDx34VkwfMQFkPrRDVBaWCCPZdqMeTBk4J4yYZWzCN54/XUYc8Xl5M3ug4+P2gt8tCzF87IfnswnEFxVkRZz8oRpX6DKXmaSjVyXUi1KI63HaYBxzWwSdODNdlV5X9IilhfS63qakPgSMi1IiikN/EiDO9T+QdCp+yL0hk3rgXZC+J3SvUiEbwgY9tJtvWIlh8IV2Nj2X6bCK7+AWohYMi4AxC1d4SIZwnOulxQkgCfLAMWX6vCaTELdlFeBUVteumHxZCYpG6iSQeVx8aE3tWh8UA4iTUHq1m0XuPWWX8ObkydBQTKlwJygBp+BPMd77NlPgu/Ciy6GZyc+Bm/NmAG/PWYPGLpwMTST4xp/rzyXg18eMAzu+MU9IG76C+5TGrJhFnbpsSus/uQTmLt4ibzRB+47BI4/6SQ8F3TS2VX43R9urZ9vkwDEx3A8oZNVAxhq+qJy903elnnOmawGei+nP3PJhrpRjJ5Gox/0ObXQogYymVBYX1houyGBLEAJw0j7FL107kjEOmGaBjauIEZ9T+ajka4UCfW3BI9jMd+3KPw+JJFLHcrFfHsqUdIUUdvzYJMohe3MZP+264E8f/JvXCGrj51nm9B441rfS0IxGhvR1HfUQGX8XiGuv2RQN/jLPofA/Q8/bsF83gUXQdeKCjjqoAPhmst/AOefMQL2RVB07dIZunTrAh27dJSt5ErlaIRyWEgzTaQ6G0ELQ0AumQJrLvspZIqL5B1TlA1h/CFD4J8vT4dKNHzmLvgAjjvlNGhubIKfjr0JOnburEYb0DWtWQPXXX2V9nzw08yYwM39b3O9FDUagONCrQvJbkMaGPZkSiDp16ZTEf6d1kDMRMKCTIFR/U46MuCM7IikbATea7yQOg/QpPPkTHVUqJy0sUJnL/sm9LMvvCwMv67UGBQWuJFiNpMuZDoxWYewdqrTcchjMR2Y7EN9lsaV6GGON20+z8XPUXNDLVSUl0MzirokslVTUzP87Z6/wb94F/hoSA8oxf36z9A+8O131sPEN2fDmO+MhuOPO1FemCOOOAIqaZJ5x46yX3VJWanWjXWok/Y9zMlZdTlktAIE9utvvQMteOkvOHYojH1/DuRKi2VVWyqdhrXfOAhufHIqFNOIs4IUTJz4JBx40EH43SwsWLAADj+qWmY8EzsvWr4GzjvzdJg5Zw4kUkFPmXC6BY8tdZHdiAc1HM/fTNmfTRBwXBPArL5gpg1WxjCBWS90YExrFsxYRgT3PQ3ESEcFJDBzkWPDMK9tl4kWhF71lQaaKYIRXhp4ZKMlzGv9oFjO1KXmPMaLZPmgY3UFODp+xcTE8pnQ3WzZyB1PWoMzE+bdUB5bkrrBKP0df5P0veOPPgZuHXs93PWf+fDtKRuhEi/UfSsj6JDkUJJMQGWHSpg17T342Y03wYjTTpWgopstjQBrrKuH2ro6qNm4EVqam+W+d+rSDW79/Z+gz4C9pM/20aeehh+ffRT8GA2NuiApz0dJLoTnqnpBzfk/h4JcBk447Rvygr/84guyEyvt36qVK2UlnNGnKa/w5Vcmw2uTX4MUZVEDHNzeYjd/oVDKfnieRuOFWmouRtrc8VpspjXoMpH6LBspALZo0NHnLTn1t7k45gKZi2MuVM5nOg16yYKRiIlZU0Vl2dDrLeJX5rtQoKpJDUNTZyrigNZVXEYNoBvC3Wig1QW3n/I80HHmHMtl9XGmPRbPaHFsJAjLNCpvAIrcSa+9jqBpUBOEUMkvQ7AsHNwdli5ZoXRcCqmhxUslkHf85tdQgFYoMVwuk4FTzjgTnsfv33D99dCQboH9Dz1CHuOihfPh/HPOhO/+4AcyK2XpB7Nhl1/+FJoKiqR+XYDAe29oL/j+s/Ng1aKF0v/67OOPwXEIwOnvvA0dO3WS89gef/hBeP3ll2RdSKdOHeT5TSKTzps3TxoyeCQHwiYHOLd+fJHgwHh89EaxNRofMw3zWfFKFyr0mC3nmC4dgQdYBCDpPn4XS+EujmFT+5oYRrKgFpVRvJFNGMUZMdIiVNadhsL2HvFrVA3TGQMi1LpnaIqeNWsa8Bv2zUX+fkIMXOb4siE4NcLcXKGTCrIKTGfAJBJJmIUGQDKRkkZ8hkJoKO5mJyshReyM4q7/PvvChRdfClkEG8V/J058SrmD8PjIWDlo/6HQaw+VSkWTjEIU5RzBsnrdp3DqyNNhr0H94HerZ0FjLV58NEQKcPur9+oI90d7QEWSQYrqcrhKmR8+/BipA1P9L+miBLRkKilVoEuG7o77F0KX7t1hwF4DkX3pLEGHzYde+0Smxmsm7I3HMQYvxGRfxBCzyQe91kzXjM9NoX5k1QjMtNaT5IXLaUXesg6LA1CzUC7yquIlEzo9LszrJWzFZqySHmz/4NAmObjyQNNZ020r37jwdVkFtrQ8xki9puPDL0om9G6+jGF2/TrUVnACL/yKFSvlxaftHV7VH049aG94q07lQ+ainBxS+Mtf3ChLOhOpFPzr4QlwAYKReH3G1PfgotGXwOVXXiUvDE3XJP2MwnRT5yyA0vrFcHfzMghrUKWhyBWCZ1X/CjjvAwFT30DRGQTWkCFRflT1kZKRH3/sX7Brr14qzGbCe5HyZ1Z27AQ3//xG5QYSYoBtCrkZj/YMi5JVfDsZJtoPPRxP4Gg8v+NyAOPwIk1EnE1GUE7Ekz4OL8w4BOJoFEe3t4TC6Y6Ra6Oas9ZkZF870aiqpELDTII5kEW6al7/Vi6vw2bMItZsmjMVVwagXk9hH/x2jqwH/FzkbhylWoC8sZqNGDaP0JUUpiN1zJlIaT/kziC9lOYOkz+RmPqEkmb4GTLhwRXK0ic/J/WDpmXEWefIZM8506fpaQAcajash1efewbuvOM2uc7RR1dDOp0BgYw1/92XYfHRh0GqpQBC6liAB/1Jvwp4oP/J0LB6FaRMd1lde01JqpRJXYiiedLzz0HV0GFKeiAo6UZYnUXLHBl1/vuz4Pd//AusW7eeQD7QJARvzmNbJoVM1qx4o36croF5uvfeeLy4d2Q8N4w3PNiKNOtusdYqXcBIN6HRulgYOfCY3iIeQI1up9K6HFuaghfTFkICPRQx6zhr1jP6nnnkidN0qIGXi5bi83hi9WbPuDJsKG+20Om29PtFhcWSbeSQZQQGxdN/PrcOluzdFU5atFhGF4gRly1dKk8uzYDLokglVtuwYYO8mAFPyGHURUXF0NSSRvHbE+pRPxyy375wyuP3QAaBx1IJSOJ21w3shIwXQraxCc755gWQy2ZjwZ9C1CVPGl6NumWRLFaiGXQRWs1Hn3CyZK37Jk2HFP4Wif4brrsaJr/xH9qXaFsbHO29LEUmGm99fp4eZVnQA6b1KUZx0Rsay1Pra8YwUNOwfeB4BozJOdQAyOoeJFnhXEEGiL5PM9SsasHjGUwtyvAaR9lB+L0OuA6x+8QWzYwtoQOjfC1MEmkkRy8MG7oftLQ0y4TbdG0dXLYiCXXdyqSoI//fO/9RyQTDERgEPqHHjplhgKQLktU7f+EiKEFr9LAjD4S/1H8IrAH1uCABHE8EqwA4bzEeV00NgpzDvoP3lb/lss+pfjsh59sRA5KDmiYCkAguq+gAg/ruoXQ2CizI9YqgubGZPKTb1NXSvhljNnuEjbOFKJEv7rzuS77la8Uvkwzod83MCeGMlNCJamMdR0bfM+ANhWZVBsaJHtrkTuFEsO0n7PkePRdT1hpJYqlmfOMfHa/ZnuL05CsdQ6oIPibiYzKuP5mLaA31yMkhJffu3QuOPWUEpFEMUwFXZmMNXFNbAccM7ivF4ToUkc0I0t577CH1OQoNrlu7VucYkkGyD0x8/kXYtXdvgNWz4a/r5ksdL0fRKWLKwhYYf/RZ0Lh6DRQhoz1w391QXY1ADqXBAPUNdTIqRL/V3NwMDbX1kpEls7IA5i1cACf1qYQGZOcG/L3axgaoqa1Fpm2m87beLwX9vMf2UptDYbzbrRslclZvLs/VEnkOYwWeuFVsrNTQB4a1oOPAiayeGFndMowBX9i/7esovk9ZT1fNqojLGLqK2UhsShW5PU8NGc4/XXKsDDeiCG2or4cf//haKEAxTE1/SPx+/PEn8O7cD2XXgSQaGdOmz4LiogIdpYmgP1qbpI9RGDKdzsJJxx8DXdG4mFl9ODQ1J1DHQz7DE8UTjdD/hdfghDO/BVGmRTImhZ4H9O2D32uWf8+YNkP6HdOZNHx/zI9g+dp1UIsM2dTUBA1NzfAKitdz134Ehx66H1w7fCD849pvwzJc57LvXEys++ZXZXBsMevl/T0Or9dSY2gYa9OG6KyvzYXgjL6WMQaJF/7zwegbK9aIiSJnyHj6nRXRYZzZQg2y0GPkrOeXzKgbg8A1cUvOQ58Ns0Dw5Adp1M0olNaCz9136QYT//0MpFB3o04FBAbVA4ehTpeEt956yxZg0XmkLgZde3SXce2p06ZBuGY+zD7mSARWCQQU3yXGL87C6l/9AaDb3nDE0MEIpkYJ3lBbsIOG7Kec1SKUvWDImVyCxg25XgYOroJvXXIZjH/8KZh963ch+LAe7l00By54fQoceMhBqC5kKK+P2DPpejR//iMB289Sg+doNO7VpIxxoQfMGx5p0rdUWgrXyQKBTrs3mdEMvDJMPQtOJh2I/ITteMmjTPRk4HXoBF2dD17/ubh7xlcB8P8a/P7orapl4DyDzNKM/xeRwUDhsN137wEPPfYYnHzM0dKoMAkKqVQh3H/P3ajzDYfC4kKpp5Ged/ChR0q3y8GH7g+zThyOMr4EONV/RCEkOiTgksSecPqKJjCDGy669Lvw2AP/QIZr0QbMEfDeu+9Aj113h3G/+S0UFxfDaaeeJD97+203nHHVHy+FJtn5iskukrzfQbIwXc/XeGZLhq1sT+CTYikisSTgSiO2qJtBFLpUroC5FH3y+Js0K6YzadzIVZXtwkyWix34HB9Q59dUxKMgIla0ZLoxhXbCjhnpZME5WrubNnsZUDeXPMvy9eo16+9BVru8oDAF706ZBitWrICLvz3aiogMis2DBveH92Yvgoa6Whh54vEIkBLJOrvu3hNaIgb9Bu4Jf274EHLNSQhTsnEfNCPj/U+yJ0x/dwb07zsVf+lS+XvV1cNh7eq1sNvuu8EaFJu/vvkXcPvvbvlsadW4GpreWQlBxw4SeOzA3UEUVYJoWWdYdFl7plR9FcsYvK69QpoH52VLuxQozXQ6lUuyn/4s8jKeZcGRBhtnEO9PAa27CdjsmEjEUuFN0kLo+Qetb8/Fisdtqbjt/elMyPiZ1FF0fyKZuDzEH+7atStcePZZ8Ksbx0JxaYkUjXvssRucUZGG13CDZcmEdH/QxjO5LPQdMhR6rJkBIxuXQK4JgYfMRF0LeNAIw16dCtmRl8EP/+dK2G/YfnZ75551hnxsWZbz9wAo+4XOJ26XDR2G20lL1xAaKI1EjNs9+MTnfzgan3rhRa4y+XumM5ZgrjApMrmBJn9QuAxq4clZf5aIA5+wQxjzxwXIxAOv/3DO68puU6psm3+0Zpk0IL5YsSJj0zLZTHMmkywaMGCArFyj+C4xeguyTN9dyuGIKTNh0OB9Yf77C6RTmBptl3XfA05LLYMF/3sTsPIyyFFVJbXLQODt9cKrAB37wXuvv/rFr1nTaqi/9yVIdu2i7tKmFhDfvBa31aITL6KJjG1Z/cL2yHxG/xuOEJuE57cKuKvwp0C4TMsHXb4JKnNa6GnXoU4q9WfEqYxmEcO3yGu6GOkkz1AnfuZ0HaTpSeKH4YzIFcqNssV6Xt+NM1tXO1F8NgxvzWSzN6RbmqEjsh/FZek4mtCCPTK3Fjaitfu7DR/AXYfvC2tbIiiCHFw34khYeNHVECHwpPWaySHwGmDvFya1a2XbiktPgUD3oSbLGYb3hbBydwhrNkgdFQH4whbfcJuoXovVOXz2x4ZB4oNeRKsVhW6lsUVNwSvxu08ENJhQV8359cLcn2ppOmXx/BoOZuudWlvcflcBlV0caweb3/LfAyH+6YD3OdPOmdMaoPf66Z/hARAsmUxEXTp3hvvv/zv8+Xe/lV+++Kpr4eri5fDJX/8NiZIiSMmGnMoAk05zHqgimBYU5Ai8fV6ajMDbv92At/bmUVB31zPIrCWqu8SGjcAf+Bvk9jwExXwjpPEmwRunDPJ6Lu/o4DM/eBs+XWm7nuZNyPRHqTIW73QFnsjNn4ZpWRDipZL+JJ38Joi6TmO050huN/DJjOCATUBL89zKigqorCyXkQaBd1Q62wifjEAd61MurViuM1kCnYHCkPEK9yqFfZ5Z1K4iqO6ZP8KqS3+KFnMHVX9DheNnHgi5a8ZDduMGyGXSgGz9AJ73C3Y25vMvLBkg9+FPVNo+MH7rNeaAaOKGLL/RUd6+2Tpc3+UC8ZkUVucj/Y7JLq6jcaWZm9jHTYKv59ppm+n/FAXIfi2lxcVyqrnsTkWp9ZRQ8Mk8WHPyqcA7dow1f6QSgWQFgwET/gVFfQ5qN+CtvvlbUPfnf6O4LVfbQoBDlwjEQ29DLh3iA4FHvf/CaBeyR7b093ekRqAThcwfhPFW7zI9X6L8aIQL/Ici38nsohGx5AFvQraNGRuntkAdVFm0ZC7O3JYHiTdKOpcLH0pnMjI/L0sXl3TN5iaA3QdDp99eD1FNrdZhI3sVww0hzPvGSbD6vp+2i0m47PyhUHvXc5CgcRB091BMuBDF+u3/QB0vkL49yuGLcrkHtwZ4Oxrz+V+sxvfHIhNWq6bjjvl8kesPLfQtsfypSr67JfJGOelyRxSvbJz04X1WDfBnMF/PtVO3MPojioKAN1EpJXUuoGZBkgGTKUiUVULmuT/Bhmt+BUF5uaxys40YQ9S96puh7Kje0PPam6F4vxO3GBAb/n4DrPvNH4ClCyEoKtQNthF4lD7/mx9Drno05BpqZWpVRt0cu2wt+BKwYy4UxpqM17YKH1eg4j2SMSHFMUTgtVrzR7WKVuG9COLDjT0g1qiewlKvW/plHxzeKM1hGF3e1NzyB2bbzCmER3WfQuLE70EHvEHqbvk/EDTFIBHIdRCdEFQkoPG9VTD/5HOgsKordD33fCgcdACU7b+pIYVZaJj8MNS//QrU/uNxEE3UYBwt56KECgshwCCVBiDgHX0xAq9OhuEoCwbB9z+4f2u2+jh3UObL3zeyiqmS+iggNmRyenorQuKsjf4p+gUex1LlKGav4WoTI3tE3k58ScznMeAryHhHFyMDUTPwVFI1D6IEhAQChK2YDRsuPx/EGoFgSaFeFni7gvtPafgZRCeKSJSTCNQQyk8eIumdWuA2PD0D0LyWTcRZsgA4FYIHKj1LuknRemYFTcDvfwxyuwyCXGOdDOUR+DKZ7MuoBx73hW6ynQR8+RvuhX/3wm1W63noQzRAzapL8fxTKKhG63D4EDXmU0Wg7QO+3ddM+aJEuLKwINmDmkSSCKY6CirWoTw7XlCEN1QOGm64ADIvzAZeWqqaCZm2JgJsnh/Tvk6mC5Jl0009OEb1w1YRcrMOa0Ad87CeIG55HPU6BiGlTGlRi/roJ+SuxEfzFzmwHVXsft6yVD8m7wTHsmtLOrsiFGxX01woEsh8VGYZNkGAFnHJLf+Gkm9MQDF8I4gVzVTTCEz3ajbja80gbub1w9YdY6RzlFL3mSw7TENUlIXkzddB7rhLIazbKDtnhbpACa3bFQjevijn01/0wHZW8O1sy26ZdHplFIY9yKeXSkaqZUgQylYVHEUrHzoCyp+5EMKnfg8tD90LYuZaEDSTA0W04IFjuoBbVmahLnaJ0mhgoIjtUwzs5NMBzr0W0iIF0YZ1yHohqn1ZmYyby2ZXoIExJJlIpNvjoHZWsesas0Dr5uV2RkhbCtr2J3aVoaHarb0ccH5MYWGBrNWg/D+q9SUxLKM+NMClAK3UwiJksHqAKU9DbtEciBYtQAHZCDDrIwRUiyw2ojFXwfGDZags2O8AYFVHQjj0JIgaGyFqaYIom5W5hOROkTpeNvsJ7kMv3F6W/I5Epf379pE3QQn1iP4afDsn+IQeyie7GjAYh797AxXvGB0wSeAjEOpaDnJA0xSiBDUZChLqoWKQeiqAMu8jOZkP2ZMs2lwGokxaps+TiJXJAvgaDQsaqfpQGIUXIeNlCOzUqLyslHq/lHwh8H0tdrfhcn4fBEE7RBzIjbJhYw18+ukGWLZi5VgRRXciKy1BHayAOlElU8oKltnOXLVYY7qzQWzauyGAPH+naogU2pJNWdWnjYtMJvPD3Xbt/qfSkhLZE2buvPntdn6+Bt+2Al7v9g0emY73KQTZ8ccOX7Vu/aeF78+ddzMy9E9aSF9DoBD4qPCbBar3S9JYs4yD6wqox81wVQds6kAi3YWV6lmI+zPZzJQojM6vKC9bhdumYmFKP8xBOw4D+Bp8OwDwNGqoE08pitSODz70r66ffLKy68qVqxZs3LD+ugMOOmTkwEEDDwllh4SMZkuuJgAkeKyEgDEWa3ypHnr2HQJ31arVy6ZNnfLqqpUr3+/WbZfjOnTsUFdRUVmHrFfXoYN8RmUSSFej5NG0BuTX4NtJgcdR5JavXbuu06rVqzutXr2m0xp8XrN2TcdPVq7svHbVqtIPFy16LZNJv3j8Safs26t3rz4VHTr26NKlS1fpHknn9NgI51yxM9GYKpFcu27dssWLFs99643XZzfW14sEKpLFxcW7IFAb8HcLmpubC1tamoubmppKGxub6hsbK8pbOqTrs9lsQ4fKCgJj09Yw4tfga2+Kav9phQIZLEQ8ZAsLC1tKSkqaysrLUygWEwgcJKsgrK2pKUmn0xWvvfrK0ldyucXIZjnUC8M+/fpVdu/RvVMUMeEnGZNux5ES582etXzDxo0ZtJYTSUQc/pMqKi4KCwuLMuUVFbSdxtLSskbcZnNhUVELArIF9yFTUFCQwbVzqGfm8Hgjxpj4mvl2zoUubP1uu/ZoKisrXd+lS+eS+vrdympqavBRW15bW1uKj7L6+jp6LmlsaChpbGwsQDCmams2NiNLrkR9jlOdBTmYOeMCRbJAMAsEUdizZ09RUFjYSIAqLi5pKS0rbSaAE+BKS0ubvAf93VhSXNyMAG3GZwRjUQ4Nkq3WAb8G346zhFq80WPdkUccxhoaGgMUiYnGpuZUc3NTqqUljc/NqXQ6k0JQFCA7JhF0CbRcE8h23DRfZxKALEIAholEMpdKJbPIYtlUKpVRzJbKFhZIhssSwPD9HD5HCxYuatfJY/9fgAEANZIbPTqtlKYAAAAASUVORK5CYI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 name="Rectangle 25"/>
          <p:cNvSpPr/>
          <p:nvPr/>
        </p:nvSpPr>
        <p:spPr>
          <a:xfrm>
            <a:off x="986640" y="321730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PaaS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7" name="Rectangle 26"/>
          <p:cNvSpPr/>
          <p:nvPr/>
        </p:nvSpPr>
        <p:spPr>
          <a:xfrm>
            <a:off x="-206855" y="4975690"/>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IaaS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28" name="Rectangle 27"/>
          <p:cNvSpPr/>
          <p:nvPr/>
        </p:nvSpPr>
        <p:spPr>
          <a:xfrm>
            <a:off x="2082700" y="1838555"/>
            <a:ext cx="1883255"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rPr>
              <a:t>SaaS</a:t>
            </a: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cs typeface="Arial" charset="0"/>
                <a:sym typeface="Wingdings" pitchFamily="2" charset="2"/>
              </a:rPr>
              <a:t></a:t>
            </a:r>
          </a:p>
        </p:txBody>
      </p:sp>
      <p:sp>
        <p:nvSpPr>
          <p:cNvPr id="8" name="Rectangle 7"/>
          <p:cNvSpPr/>
          <p:nvPr/>
        </p:nvSpPr>
        <p:spPr>
          <a:xfrm rot="5400000">
            <a:off x="7461110" y="4321050"/>
            <a:ext cx="913484"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smtClean="0">
                <a:ln w="11430"/>
                <a:latin typeface="Arial" charset="0"/>
                <a:cs typeface="Arial" charset="0"/>
                <a:sym typeface="Wingdings" pitchFamily="2" charset="2"/>
              </a:rPr>
              <a:t></a:t>
            </a:r>
            <a:endParaRPr lang="en-US" sz="2400" b="1" spc="50" dirty="0">
              <a:ln w="11430"/>
              <a:latin typeface="Arial" charset="0"/>
              <a:cs typeface="Arial" charset="0"/>
              <a:sym typeface="Wingdings" pitchFamily="2" charset="2"/>
            </a:endParaRPr>
          </a:p>
        </p:txBody>
      </p:sp>
      <p:sp>
        <p:nvSpPr>
          <p:cNvPr id="10" name="Rectangle 9"/>
          <p:cNvSpPr/>
          <p:nvPr/>
        </p:nvSpPr>
        <p:spPr>
          <a:xfrm rot="5400000">
            <a:off x="7583632" y="1800669"/>
            <a:ext cx="668442"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smtClean="0">
                <a:ln w="11430"/>
                <a:latin typeface="Arial" charset="0"/>
                <a:cs typeface="Arial" charset="0"/>
                <a:sym typeface="Wingdings" pitchFamily="2" charset="2"/>
              </a:rPr>
              <a:t> </a:t>
            </a:r>
            <a:endParaRPr lang="en-US" sz="2400" b="1" spc="50" dirty="0">
              <a:ln w="11430"/>
              <a:latin typeface="Arial" charset="0"/>
              <a:cs typeface="Arial" charset="0"/>
              <a:sym typeface="Wingdings" pitchFamily="2" charset="2"/>
            </a:endParaRPr>
          </a:p>
        </p:txBody>
      </p:sp>
      <p:sp>
        <p:nvSpPr>
          <p:cNvPr id="11" name="Rectangle 10"/>
          <p:cNvSpPr/>
          <p:nvPr/>
        </p:nvSpPr>
        <p:spPr>
          <a:xfrm>
            <a:off x="7305268" y="4016725"/>
            <a:ext cx="1225167"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spc="50" dirty="0" smtClean="0">
                <a:ln w="11430"/>
                <a:latin typeface="Arial" charset="0"/>
                <a:cs typeface="Arial" charset="0"/>
                <a:sym typeface="Wingdings" pitchFamily="2" charset="2"/>
              </a:rPr>
              <a:t>more</a:t>
            </a:r>
            <a:endParaRPr lang="en-US" sz="2400" spc="50" dirty="0">
              <a:ln w="11430"/>
              <a:latin typeface="Arial" charset="0"/>
              <a:cs typeface="Arial" charset="0"/>
              <a:sym typeface="Wingdings" pitchFamily="2" charset="2"/>
            </a:endParaRPr>
          </a:p>
        </p:txBody>
      </p:sp>
      <p:sp>
        <p:nvSpPr>
          <p:cNvPr id="12" name="Rectangle 11"/>
          <p:cNvSpPr/>
          <p:nvPr/>
        </p:nvSpPr>
        <p:spPr>
          <a:xfrm>
            <a:off x="7286978" y="2053379"/>
            <a:ext cx="1225167"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spc="50" dirty="0" smtClean="0">
                <a:ln w="11430"/>
                <a:latin typeface="Arial" charset="0"/>
                <a:cs typeface="Arial" charset="0"/>
                <a:sym typeface="Wingdings" pitchFamily="2" charset="2"/>
              </a:rPr>
              <a:t>less</a:t>
            </a:r>
            <a:endParaRPr lang="en-US" sz="2400" spc="50" dirty="0">
              <a:ln w="11430"/>
              <a:latin typeface="Arial" charset="0"/>
              <a:cs typeface="Arial" charset="0"/>
              <a:sym typeface="Wingdings" pitchFamily="2" charset="2"/>
            </a:endParaRPr>
          </a:p>
        </p:txBody>
      </p:sp>
      <p:sp>
        <p:nvSpPr>
          <p:cNvPr id="13" name="Rectangle 12"/>
          <p:cNvSpPr/>
          <p:nvPr/>
        </p:nvSpPr>
        <p:spPr>
          <a:xfrm>
            <a:off x="6712990" y="2598003"/>
            <a:ext cx="2440535" cy="1200329"/>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smtClean="0">
                <a:ln w="11430"/>
                <a:latin typeface="Arial" charset="0"/>
                <a:cs typeface="Arial" charset="0"/>
                <a:sym typeface="Wingdings" pitchFamily="2" charset="2"/>
              </a:rPr>
              <a:t>Responsibility &amp; </a:t>
            </a:r>
            <a:br>
              <a:rPr lang="en-US" sz="2400" b="1" spc="50" dirty="0" smtClean="0">
                <a:ln w="11430"/>
                <a:latin typeface="Arial" charset="0"/>
                <a:cs typeface="Arial" charset="0"/>
                <a:sym typeface="Wingdings" pitchFamily="2" charset="2"/>
              </a:rPr>
            </a:br>
            <a:r>
              <a:rPr lang="en-US" sz="2400" b="1" spc="50" dirty="0" smtClean="0">
                <a:ln w="11430"/>
                <a:latin typeface="Arial" charset="0"/>
                <a:cs typeface="Arial" charset="0"/>
                <a:sym typeface="Wingdings" pitchFamily="2" charset="2"/>
              </a:rPr>
              <a:t>Flexibility</a:t>
            </a:r>
            <a:endParaRPr lang="en-US" sz="2400" b="1" spc="50" dirty="0">
              <a:ln w="11430"/>
              <a:latin typeface="Arial" charset="0"/>
              <a:cs typeface="Arial" charset="0"/>
              <a:sym typeface="Wingdings" pitchFamily="2" charset="2"/>
            </a:endParaRPr>
          </a:p>
        </p:txBody>
      </p:sp>
      <p:sp>
        <p:nvSpPr>
          <p:cNvPr id="14" name="Rectangle 13"/>
          <p:cNvSpPr/>
          <p:nvPr/>
        </p:nvSpPr>
        <p:spPr>
          <a:xfrm>
            <a:off x="-18931" y="6456480"/>
            <a:ext cx="9183756" cy="400110"/>
          </a:xfrm>
          <a:prstGeom prst="rect">
            <a:avLst/>
          </a:prstGeom>
        </p:spPr>
        <p:txBody>
          <a:bodyPr wrap="square">
            <a:spAutoFit/>
          </a:bodyPr>
          <a:lstStyle/>
          <a:p>
            <a:pPr algn="ctr"/>
            <a:r>
              <a:rPr lang="en-US" sz="2000" b="1" dirty="0" smtClean="0"/>
              <a:t>NIST: http</a:t>
            </a:r>
            <a:r>
              <a:rPr lang="en-US" sz="2000" b="1" dirty="0"/>
              <a:t>://csrc.nist.gov/publications/nistpubs/800-145/SP800-145.pdf</a:t>
            </a:r>
          </a:p>
        </p:txBody>
      </p:sp>
      <p:sp>
        <p:nvSpPr>
          <p:cNvPr id="15" name="TextBox 14"/>
          <p:cNvSpPr txBox="1"/>
          <p:nvPr/>
        </p:nvSpPr>
        <p:spPr>
          <a:xfrm rot="20318399">
            <a:off x="2832733" y="3241069"/>
            <a:ext cx="3480427" cy="2308324"/>
          </a:xfrm>
          <a:prstGeom prst="rect">
            <a:avLst/>
          </a:prstGeom>
          <a:solidFill>
            <a:srgbClr val="FFFF00"/>
          </a:solidFill>
        </p:spPr>
        <p:txBody>
          <a:bodyPr wrap="square" rtlCol="0">
            <a:spAutoFit/>
          </a:bodyPr>
          <a:lstStyle/>
          <a:p>
            <a:pPr algn="ctr"/>
            <a:r>
              <a:rPr lang="en-US" sz="3600" b="1" dirty="0" smtClean="0">
                <a:sym typeface="Wingdings" pitchFamily="2" charset="2"/>
              </a:rPr>
              <a:t>Most productive platforms for </a:t>
            </a:r>
            <a:r>
              <a:rPr lang="en-US" sz="3600" b="1" i="1" dirty="0" smtClean="0">
                <a:sym typeface="Wingdings" pitchFamily="2" charset="2"/>
              </a:rPr>
              <a:t>Cloud-Native </a:t>
            </a:r>
            <a:br>
              <a:rPr lang="en-US" sz="3600" b="1" i="1" dirty="0" smtClean="0">
                <a:sym typeface="Wingdings" pitchFamily="2" charset="2"/>
              </a:rPr>
            </a:br>
            <a:r>
              <a:rPr lang="en-US" sz="3600" b="1" i="1" dirty="0" smtClean="0">
                <a:sym typeface="Wingdings" pitchFamily="2" charset="2"/>
              </a:rPr>
              <a:t>Apps</a:t>
            </a:r>
            <a:endParaRPr lang="en-US" sz="3600" b="1" i="1" dirty="0" smtClean="0"/>
          </a:p>
        </p:txBody>
      </p:sp>
    </p:spTree>
    <p:extLst>
      <p:ext uri="{BB962C8B-B14F-4D97-AF65-F5344CB8AC3E}">
        <p14:creationId xmlns:p14="http://schemas.microsoft.com/office/powerpoint/2010/main" val="15266370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What is different about the cloud?</a:t>
            </a: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smtClean="0"/>
              <a:t>What's different about the cloud?</a:t>
            </a:r>
            <a:endParaRPr lang="en-US" dirty="0"/>
          </a:p>
        </p:txBody>
      </p:sp>
      <p:sp>
        <p:nvSpPr>
          <p:cNvPr id="3" name="TextBox 2"/>
          <p:cNvSpPr txBox="1"/>
          <p:nvPr/>
        </p:nvSpPr>
        <p:spPr>
          <a:xfrm>
            <a:off x="5668730" y="3363685"/>
            <a:ext cx="3958435" cy="830997"/>
          </a:xfrm>
          <a:prstGeom prst="rect">
            <a:avLst/>
          </a:prstGeom>
          <a:noFill/>
        </p:spPr>
        <p:txBody>
          <a:bodyPr wrap="square" rtlCol="0">
            <a:spAutoFit/>
          </a:bodyPr>
          <a:lstStyle/>
          <a:p>
            <a:r>
              <a:rPr lang="en-US" sz="4800" dirty="0" smtClean="0">
                <a:latin typeface="Script MT Bold" pitchFamily="66" charset="0"/>
              </a:rPr>
              <a:t>^</a:t>
            </a:r>
            <a:endParaRPr lang="en-US" sz="4800" dirty="0">
              <a:latin typeface="Script MT Bold" pitchFamily="66" charset="0"/>
            </a:endParaRPr>
          </a:p>
        </p:txBody>
      </p:sp>
      <p:sp>
        <p:nvSpPr>
          <p:cNvPr id="6" name="TextBox 5"/>
          <p:cNvSpPr txBox="1"/>
          <p:nvPr/>
        </p:nvSpPr>
        <p:spPr>
          <a:xfrm rot="20148190">
            <a:off x="5548921" y="1934519"/>
            <a:ext cx="3958435" cy="646331"/>
          </a:xfrm>
          <a:prstGeom prst="rect">
            <a:avLst/>
          </a:prstGeom>
          <a:noFill/>
        </p:spPr>
        <p:txBody>
          <a:bodyPr wrap="square" rtlCol="0">
            <a:spAutoFit/>
          </a:bodyPr>
          <a:lstStyle/>
          <a:p>
            <a:r>
              <a:rPr lang="en-US" sz="3600" dirty="0" smtClean="0">
                <a:latin typeface="Script MT Bold" pitchFamily="66" charset="0"/>
              </a:rPr>
              <a:t>public</a:t>
            </a:r>
            <a:endParaRPr lang="en-US" sz="3600" dirty="0">
              <a:latin typeface="Script MT Bold" pitchFamily="66"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0062" y="1197998"/>
            <a:ext cx="1529555"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695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4006242" y="2110393"/>
            <a:ext cx="8382000" cy="666385"/>
          </a:xfrm>
        </p:spPr>
        <p:txBody>
          <a:bodyPr>
            <a:normAutofit fontScale="90000"/>
          </a:bodyPr>
          <a:lstStyle/>
          <a:p>
            <a:r>
              <a:rPr lang="en-US" dirty="0" smtClean="0"/>
              <a:t>1/9</a:t>
            </a:r>
            <a:r>
              <a:rPr lang="en-US" baseline="30000" dirty="0" smtClean="0"/>
              <a:t>th</a:t>
            </a:r>
            <a:r>
              <a:rPr lang="en-US" dirty="0" smtClean="0"/>
              <a:t> above water</a:t>
            </a:r>
            <a:endParaRPr lang="en-US" dirty="0"/>
          </a:p>
        </p:txBody>
      </p:sp>
      <p:sp>
        <p:nvSpPr>
          <p:cNvPr id="4" name="AutoShape 2" descr="https://encrypted-tbn1.google.com/images?q=tbn:ANd9GcRZ7OtOPzqiRZKzUrrSnslC0eG2oZtkprNT5899obyjAVsCQ2zNBkBBUSYN"/>
          <p:cNvSpPr>
            <a:spLocks noChangeAspect="1" noChangeArrowheads="1"/>
          </p:cNvSpPr>
          <p:nvPr/>
        </p:nvSpPr>
        <p:spPr bwMode="auto">
          <a:xfrm>
            <a:off x="63500" y="-912813"/>
            <a:ext cx="129540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93" y="-1747415"/>
            <a:ext cx="6488115" cy="94393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98970" y="178783"/>
            <a:ext cx="1499128" cy="1569660"/>
          </a:xfrm>
          <a:prstGeom prst="rect">
            <a:avLst/>
          </a:prstGeom>
          <a:noFill/>
        </p:spPr>
        <p:txBody>
          <a:bodyPr wrap="none" rtlCol="0">
            <a:spAutoFit/>
          </a:bodyPr>
          <a:lstStyle/>
          <a:p>
            <a:r>
              <a:rPr lang="en-US" sz="9600" dirty="0" smtClean="0">
                <a:sym typeface="Wingdings" pitchFamily="2" charset="2"/>
              </a:rPr>
              <a:t></a:t>
            </a:r>
            <a:endParaRPr lang="en-US" sz="9600" dirty="0"/>
          </a:p>
        </p:txBody>
      </p:sp>
      <p:sp>
        <p:nvSpPr>
          <p:cNvPr id="6" name="Title 1"/>
          <p:cNvSpPr txBox="1">
            <a:spLocks/>
          </p:cNvSpPr>
          <p:nvPr/>
        </p:nvSpPr>
        <p:spPr>
          <a:xfrm>
            <a:off x="608990" y="5255970"/>
            <a:ext cx="5180990" cy="1522475"/>
          </a:xfrm>
          <a:prstGeom prst="rect">
            <a:avLst/>
          </a:prstGeom>
          <a:solidFill>
            <a:srgbClr val="FFFF00"/>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          TTM &amp;</a:t>
            </a:r>
          </a:p>
          <a:p>
            <a:r>
              <a:rPr lang="en-US" dirty="0" smtClean="0"/>
              <a:t>           Sleeping well</a:t>
            </a:r>
            <a:endParaRPr lang="en-US" dirty="0"/>
          </a:p>
        </p:txBody>
      </p:sp>
      <p:sp>
        <p:nvSpPr>
          <p:cNvPr id="8" name="Title 1"/>
          <p:cNvSpPr txBox="1">
            <a:spLocks/>
          </p:cNvSpPr>
          <p:nvPr/>
        </p:nvSpPr>
        <p:spPr>
          <a:xfrm>
            <a:off x="1527050" y="5255968"/>
            <a:ext cx="913485" cy="1522475"/>
          </a:xfrm>
          <a:prstGeom prst="rect">
            <a:avLst/>
          </a:prstGeom>
          <a:solidFill>
            <a:srgbClr val="FFFF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600" dirty="0" smtClean="0"/>
              <a:t>= </a:t>
            </a:r>
          </a:p>
        </p:txBody>
      </p:sp>
      <p:pic>
        <p:nvPicPr>
          <p:cNvPr id="7" name="Picture 2" descr="http://upload.wikimedia.org/wikipedia/commons/a/ac/Icebe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243" y="5389022"/>
            <a:ext cx="863563" cy="1256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4087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695"/>
            <a:ext cx="9144000" cy="1143000"/>
          </a:xfrm>
        </p:spPr>
        <p:txBody>
          <a:bodyPr>
            <a:normAutofit/>
          </a:bodyPr>
          <a:lstStyle/>
          <a:p>
            <a:r>
              <a:rPr lang="en-US" b="1" dirty="0" smtClean="0"/>
              <a:t>MTBF                          MTTR</a:t>
            </a:r>
            <a:endParaRPr lang="en-US" b="1"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5143"/>
            <a:ext cx="4571999" cy="61204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145142"/>
            <a:ext cx="7648619" cy="571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3998226" y="5255970"/>
            <a:ext cx="5180990" cy="1522475"/>
          </a:xfrm>
          <a:prstGeom prst="rect">
            <a:avLst/>
          </a:prstGeom>
          <a:solidFill>
            <a:srgbClr val="FFFF00"/>
          </a:solidFill>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commodity </a:t>
            </a:r>
            <a:r>
              <a:rPr lang="en-US" dirty="0"/>
              <a:t>hardware </a:t>
            </a:r>
            <a:endParaRPr lang="en-US" dirty="0" smtClean="0"/>
          </a:p>
          <a:p>
            <a:r>
              <a:rPr lang="en-US" dirty="0" smtClean="0"/>
              <a:t>+ </a:t>
            </a:r>
            <a:r>
              <a:rPr lang="en-US" dirty="0"/>
              <a:t>multitenant </a:t>
            </a:r>
            <a:r>
              <a:rPr lang="en-US" dirty="0" smtClean="0"/>
              <a:t>services</a:t>
            </a:r>
          </a:p>
          <a:p>
            <a:r>
              <a:rPr lang="en-US" dirty="0" smtClean="0"/>
              <a:t>= cost-efficient cloud</a:t>
            </a:r>
            <a:endParaRPr lang="en-US" dirty="0"/>
          </a:p>
        </p:txBody>
      </p:sp>
      <p:sp>
        <p:nvSpPr>
          <p:cNvPr id="8" name="Title 1"/>
          <p:cNvSpPr txBox="1">
            <a:spLocks/>
          </p:cNvSpPr>
          <p:nvPr/>
        </p:nvSpPr>
        <p:spPr>
          <a:xfrm>
            <a:off x="4002801" y="3429000"/>
            <a:ext cx="5180990" cy="1522475"/>
          </a:xfrm>
          <a:prstGeom prst="rect">
            <a:avLst/>
          </a:prstGeom>
          <a:solidFill>
            <a:srgbClr val="FFFF00"/>
          </a:solidFill>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failure is routine</a:t>
            </a:r>
          </a:p>
          <a:p>
            <a:r>
              <a:rPr lang="en-US" dirty="0" smtClean="0"/>
              <a:t>(so you better be good at handling it)</a:t>
            </a:r>
            <a:endParaRPr lang="en-US" dirty="0"/>
          </a:p>
        </p:txBody>
      </p:sp>
    </p:spTree>
    <p:extLst>
      <p:ext uri="{BB962C8B-B14F-4D97-AF65-F5344CB8AC3E}">
        <p14:creationId xmlns:p14="http://schemas.microsoft.com/office/powerpoint/2010/main" val="173229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4137" y="274637"/>
            <a:ext cx="2435960" cy="6808303"/>
          </a:xfrm>
        </p:spPr>
        <p:txBody>
          <a:bodyPr>
            <a:normAutofit/>
          </a:bodyPr>
          <a:lstStyle/>
          <a:p>
            <a:r>
              <a:rPr lang="en-US" sz="3200" b="1" dirty="0" smtClean="0"/>
              <a:t>This bar is always open</a:t>
            </a:r>
            <a:br>
              <a:rPr lang="en-US" sz="3200" b="1" dirty="0" smtClean="0"/>
            </a:br>
            <a:r>
              <a:rPr lang="en-US" sz="3200" b="1" dirty="0" smtClean="0"/>
              <a:t/>
            </a:r>
            <a:br>
              <a:rPr lang="en-US" sz="3200" b="1" dirty="0" smtClean="0"/>
            </a:br>
            <a:r>
              <a:rPr lang="en-US" sz="3200" b="1" dirty="0" smtClean="0"/>
              <a:t>*and</a:t>
            </a:r>
            <a:r>
              <a:rPr lang="en-US" sz="3200" b="1" dirty="0"/>
              <a:t>* </a:t>
            </a:r>
            <a:r>
              <a:rPr lang="en-US" sz="3200" b="1" dirty="0" smtClean="0"/>
              <a:t/>
            </a:r>
            <a:br>
              <a:rPr lang="en-US" sz="3200" b="1" dirty="0" smtClean="0"/>
            </a:br>
            <a:r>
              <a:rPr lang="en-US" sz="3200" b="1" dirty="0" smtClean="0"/>
              <a:t/>
            </a:r>
            <a:br>
              <a:rPr lang="en-US" sz="3200" b="1" dirty="0" smtClean="0"/>
            </a:br>
            <a:r>
              <a:rPr lang="en-US" sz="3200" b="1" dirty="0" smtClean="0"/>
              <a:t>has </a:t>
            </a:r>
            <a:r>
              <a:rPr lang="en-US" sz="3200" b="1" dirty="0"/>
              <a:t>an </a:t>
            </a:r>
            <a:r>
              <a:rPr lang="en-US" sz="3200" b="1" dirty="0" smtClean="0"/>
              <a:t>API</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0998" y="-1900921"/>
            <a:ext cx="7165031" cy="9592851"/>
          </a:xfrm>
        </p:spPr>
      </p:pic>
      <p:sp>
        <p:nvSpPr>
          <p:cNvPr id="5" name="Title 1"/>
          <p:cNvSpPr txBox="1">
            <a:spLocks/>
          </p:cNvSpPr>
          <p:nvPr/>
        </p:nvSpPr>
        <p:spPr>
          <a:xfrm>
            <a:off x="-1822395" y="4646980"/>
            <a:ext cx="9144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Pay by the Drink</a:t>
            </a:r>
          </a:p>
        </p:txBody>
      </p:sp>
    </p:spTree>
    <p:extLst>
      <p:ext uri="{BB962C8B-B14F-4D97-AF65-F5344CB8AC3E}">
        <p14:creationId xmlns:p14="http://schemas.microsoft.com/office/powerpoint/2010/main" val="884540577"/>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7535"/>
            <a:ext cx="8229600" cy="1143000"/>
          </a:xfrm>
        </p:spPr>
        <p:txBody>
          <a:bodyPr>
            <a:normAutofit fontScale="90000"/>
          </a:bodyPr>
          <a:lstStyle/>
          <a:p>
            <a:pPr lvl="1" algn="ctr" rtl="0">
              <a:spcBef>
                <a:spcPct val="0"/>
              </a:spcBef>
            </a:pPr>
            <a:r>
              <a:rPr lang="en-US" sz="102400" dirty="0" smtClean="0">
                <a:solidFill>
                  <a:srgbClr val="00B0F0"/>
                </a:solidFill>
              </a:rPr>
              <a:t>∞</a:t>
            </a:r>
            <a:endParaRPr lang="en-US" sz="102400" dirty="0">
              <a:solidFill>
                <a:srgbClr val="00B0F0"/>
              </a:solidFill>
            </a:endParaRPr>
          </a:p>
        </p:txBody>
      </p:sp>
      <p:sp>
        <p:nvSpPr>
          <p:cNvPr id="3" name="Content Placeholder 2"/>
          <p:cNvSpPr>
            <a:spLocks noGrp="1"/>
          </p:cNvSpPr>
          <p:nvPr>
            <p:ph idx="1"/>
          </p:nvPr>
        </p:nvSpPr>
        <p:spPr>
          <a:xfrm>
            <a:off x="457200" y="4037990"/>
            <a:ext cx="8229600" cy="3001664"/>
          </a:xfrm>
        </p:spPr>
        <p:txBody>
          <a:bodyPr>
            <a:normAutofit/>
          </a:bodyPr>
          <a:lstStyle/>
          <a:p>
            <a:r>
              <a:rPr lang="en-US" dirty="0" smtClean="0"/>
              <a:t>Resource allocation (scaling) is:</a:t>
            </a:r>
          </a:p>
          <a:p>
            <a:pPr lvl="1"/>
            <a:r>
              <a:rPr lang="en-US" dirty="0" smtClean="0"/>
              <a:t>Horizontal</a:t>
            </a:r>
          </a:p>
          <a:p>
            <a:pPr lvl="1"/>
            <a:r>
              <a:rPr lang="en-US" dirty="0" smtClean="0"/>
              <a:t>Bi-directional</a:t>
            </a:r>
          </a:p>
          <a:p>
            <a:pPr lvl="1"/>
            <a:r>
              <a:rPr lang="en-US" dirty="0" smtClean="0"/>
              <a:t>Automatable</a:t>
            </a:r>
          </a:p>
          <a:p>
            <a:pPr marL="0" indent="0">
              <a:buNone/>
            </a:pPr>
            <a:r>
              <a:rPr lang="en-US" dirty="0" smtClean="0"/>
              <a:t>The “illusion </a:t>
            </a:r>
            <a:r>
              <a:rPr lang="en-US" dirty="0"/>
              <a:t>of infinite resources</a:t>
            </a:r>
            <a:r>
              <a:rPr lang="en-US" dirty="0" smtClean="0"/>
              <a:t>”</a:t>
            </a:r>
            <a:endParaRPr lang="en-US" sz="2400" dirty="0" smtClean="0"/>
          </a:p>
        </p:txBody>
      </p:sp>
    </p:spTree>
    <p:extLst>
      <p:ext uri="{BB962C8B-B14F-4D97-AF65-F5344CB8AC3E}">
        <p14:creationId xmlns:p14="http://schemas.microsoft.com/office/powerpoint/2010/main" val="402229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9555"/>
            <a:ext cx="8377730" cy="6698890"/>
          </a:xfrm>
        </p:spPr>
        <p:txBody>
          <a:bodyPr anchor="ctr">
            <a:normAutofit/>
          </a:bodyPr>
          <a:lstStyle/>
          <a:p>
            <a:pPr marL="0" lvl="1" indent="0">
              <a:buNone/>
            </a:pPr>
            <a:r>
              <a:rPr lang="en-US" sz="4600" dirty="0" smtClean="0"/>
              <a:t>Cloud-Native Applications have their Application </a:t>
            </a:r>
            <a:r>
              <a:rPr lang="en-US" sz="4600" dirty="0"/>
              <a:t>A</a:t>
            </a:r>
            <a:r>
              <a:rPr lang="en-US" sz="4600" dirty="0" smtClean="0"/>
              <a:t>rchitecture </a:t>
            </a:r>
            <a:r>
              <a:rPr lang="en-US" sz="4600" b="1" i="1" dirty="0" smtClean="0"/>
              <a:t>aligned with</a:t>
            </a:r>
            <a:r>
              <a:rPr lang="en-US" sz="4600" dirty="0" smtClean="0"/>
              <a:t> the Cloud Platform Architecture</a:t>
            </a:r>
          </a:p>
          <a:p>
            <a:pPr lvl="1"/>
            <a:r>
              <a:rPr lang="en-US" sz="3400" dirty="0" smtClean="0"/>
              <a:t>Use the platform in the most natural way</a:t>
            </a:r>
          </a:p>
          <a:p>
            <a:pPr lvl="1"/>
            <a:r>
              <a:rPr lang="en-US" sz="3400" dirty="0" smtClean="0"/>
              <a:t>Let the platform do the heavy lifting where appropriate</a:t>
            </a:r>
          </a:p>
          <a:p>
            <a:pPr lvl="1"/>
            <a:r>
              <a:rPr lang="en-US" sz="3400" dirty="0" smtClean="0"/>
              <a:t>Take responsibility for error handling, self-healing, and some aspects of scaling</a:t>
            </a:r>
            <a:endParaRPr lang="en-US" sz="4100" dirty="0" smtClean="0"/>
          </a:p>
        </p:txBody>
      </p:sp>
      <p:sp>
        <p:nvSpPr>
          <p:cNvPr id="2" name="Title 1"/>
          <p:cNvSpPr>
            <a:spLocks noGrp="1"/>
          </p:cNvSpPr>
          <p:nvPr>
            <p:ph type="title"/>
          </p:nvPr>
        </p:nvSpPr>
        <p:spPr>
          <a:xfrm>
            <a:off x="309070" y="6858000"/>
            <a:ext cx="8229600" cy="1143000"/>
          </a:xfrm>
        </p:spPr>
        <p:txBody>
          <a:bodyPr>
            <a:normAutofit fontScale="90000"/>
          </a:bodyPr>
          <a:lstStyle/>
          <a:p>
            <a:r>
              <a:rPr lang="en-US" b="1" i="1" dirty="0" smtClean="0"/>
              <a:t>Cloud-Native</a:t>
            </a:r>
            <a:r>
              <a:rPr lang="en-US" b="1" dirty="0" smtClean="0"/>
              <a:t> Application Characteristics</a:t>
            </a:r>
            <a:endParaRPr lang="en-US" b="1" dirty="0"/>
          </a:p>
        </p:txBody>
      </p:sp>
    </p:spTree>
    <p:extLst>
      <p:ext uri="{BB962C8B-B14F-4D97-AF65-F5344CB8AC3E}">
        <p14:creationId xmlns:p14="http://schemas.microsoft.com/office/powerpoint/2010/main" val="2836781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15798" y="40658"/>
            <a:ext cx="4378636" cy="6760877"/>
          </a:xfrm>
          <a:prstGeom prst="roundRect">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ontent Placeholder 2"/>
          <p:cNvSpPr txBox="1">
            <a:spLocks/>
          </p:cNvSpPr>
          <p:nvPr/>
        </p:nvSpPr>
        <p:spPr>
          <a:xfrm>
            <a:off x="5813124" y="768555"/>
            <a:ext cx="3201316" cy="25457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3- or N-tier, SOA</a:t>
            </a:r>
          </a:p>
          <a:p>
            <a:r>
              <a:rPr lang="en-US" sz="2800" dirty="0" smtClean="0"/>
              <a:t>Multi-data center</a:t>
            </a:r>
          </a:p>
          <a:p>
            <a:r>
              <a:rPr lang="en-US" sz="2800" dirty="0" smtClean="0"/>
              <a:t>Horizontal scaling</a:t>
            </a:r>
          </a:p>
          <a:p>
            <a:r>
              <a:rPr lang="en-US" sz="2800" dirty="0" smtClean="0"/>
              <a:t>Expects failure</a:t>
            </a:r>
          </a:p>
          <a:p>
            <a:r>
              <a:rPr lang="en-US" sz="2800" dirty="0" err="1" smtClean="0"/>
              <a:t>PaaS</a:t>
            </a:r>
            <a:endParaRPr lang="en-US" sz="2800" dirty="0" smtClean="0"/>
          </a:p>
        </p:txBody>
      </p:sp>
      <p:sp>
        <p:nvSpPr>
          <p:cNvPr id="47" name="Content Placeholder 2"/>
          <p:cNvSpPr txBox="1">
            <a:spLocks/>
          </p:cNvSpPr>
          <p:nvPr/>
        </p:nvSpPr>
        <p:spPr>
          <a:xfrm>
            <a:off x="31079" y="3358965"/>
            <a:ext cx="9139425" cy="5940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smtClean="0">
                <a:solidFill>
                  <a:schemeClr val="tx2">
                    <a:lumMod val="60000"/>
                    <a:lumOff val="40000"/>
                  </a:schemeClr>
                </a:solidFill>
              </a:rPr>
              <a:t>Traditional                                                     Cloud-Native</a:t>
            </a:r>
            <a:endParaRPr lang="en-US" b="1" dirty="0">
              <a:solidFill>
                <a:schemeClr val="tx2">
                  <a:lumMod val="60000"/>
                  <a:lumOff val="40000"/>
                </a:schemeClr>
              </a:solidFill>
            </a:endParaRPr>
          </a:p>
        </p:txBody>
      </p:sp>
      <p:sp>
        <p:nvSpPr>
          <p:cNvPr id="45" name="Up-Down Arrow 44"/>
          <p:cNvSpPr/>
          <p:nvPr/>
        </p:nvSpPr>
        <p:spPr>
          <a:xfrm rot="16200000">
            <a:off x="4196874" y="1389925"/>
            <a:ext cx="415949" cy="4537616"/>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2" descr="http://upload.wikimedia.org/wikipedia/commons/a/ac/Iceber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7960" y="771002"/>
            <a:ext cx="1826970" cy="265799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5485" y="897884"/>
            <a:ext cx="1897494" cy="2490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Content Placeholder 2"/>
          <p:cNvSpPr>
            <a:spLocks noGrp="1"/>
          </p:cNvSpPr>
          <p:nvPr>
            <p:ph idx="1"/>
          </p:nvPr>
        </p:nvSpPr>
        <p:spPr>
          <a:xfrm>
            <a:off x="761694" y="768555"/>
            <a:ext cx="4114802" cy="2545733"/>
          </a:xfrm>
        </p:spPr>
        <p:txBody>
          <a:bodyPr>
            <a:noAutofit/>
          </a:bodyPr>
          <a:lstStyle/>
          <a:p>
            <a:r>
              <a:rPr lang="en-US" sz="2800" dirty="0" smtClean="0"/>
              <a:t>2-tier</a:t>
            </a:r>
          </a:p>
          <a:p>
            <a:r>
              <a:rPr lang="en-US" sz="2800" dirty="0"/>
              <a:t>Single </a:t>
            </a:r>
            <a:r>
              <a:rPr lang="en-US" sz="2800" dirty="0" smtClean="0"/>
              <a:t>data center</a:t>
            </a:r>
          </a:p>
          <a:p>
            <a:r>
              <a:rPr lang="en-US" sz="2800" dirty="0" smtClean="0"/>
              <a:t>Vertical scaling</a:t>
            </a:r>
          </a:p>
          <a:p>
            <a:r>
              <a:rPr lang="en-US" sz="2800" dirty="0" smtClean="0"/>
              <a:t>Ignores failure</a:t>
            </a:r>
          </a:p>
          <a:p>
            <a:r>
              <a:rPr lang="en-US" sz="2800" dirty="0" smtClean="0"/>
              <a:t>Hardware or </a:t>
            </a:r>
            <a:r>
              <a:rPr lang="en-US" sz="2800" dirty="0" err="1" smtClean="0"/>
              <a:t>IaaS</a:t>
            </a:r>
            <a:endParaRPr lang="en-US" sz="2800" dirty="0" smtClean="0"/>
          </a:p>
        </p:txBody>
      </p:sp>
      <p:sp>
        <p:nvSpPr>
          <p:cNvPr id="51" name="Content Placeholder 2"/>
          <p:cNvSpPr txBox="1">
            <a:spLocks/>
          </p:cNvSpPr>
          <p:nvPr/>
        </p:nvSpPr>
        <p:spPr>
          <a:xfrm>
            <a:off x="761696" y="4037990"/>
            <a:ext cx="4114799" cy="304677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Less flexible</a:t>
            </a:r>
          </a:p>
          <a:p>
            <a:r>
              <a:rPr lang="en-US" sz="2800" dirty="0" smtClean="0"/>
              <a:t>More manual/attention</a:t>
            </a:r>
          </a:p>
          <a:p>
            <a:r>
              <a:rPr lang="en-US" sz="2800" dirty="0" smtClean="0"/>
              <a:t>Less reliable (</a:t>
            </a:r>
            <a:r>
              <a:rPr lang="en-US" sz="2800" dirty="0" err="1" smtClean="0"/>
              <a:t>SPoF</a:t>
            </a:r>
            <a:r>
              <a:rPr lang="en-US" sz="2800" dirty="0" smtClean="0"/>
              <a:t>)</a:t>
            </a:r>
          </a:p>
          <a:p>
            <a:r>
              <a:rPr lang="en-US" sz="2800" dirty="0" smtClean="0"/>
              <a:t>Maintenance window</a:t>
            </a:r>
          </a:p>
          <a:p>
            <a:r>
              <a:rPr lang="en-US" sz="2800" dirty="0" smtClean="0"/>
              <a:t>Less scalable, more $$</a:t>
            </a:r>
          </a:p>
        </p:txBody>
      </p:sp>
      <p:sp>
        <p:nvSpPr>
          <p:cNvPr id="52" name="Content Placeholder 2"/>
          <p:cNvSpPr txBox="1">
            <a:spLocks/>
          </p:cNvSpPr>
          <p:nvPr/>
        </p:nvSpPr>
        <p:spPr>
          <a:xfrm>
            <a:off x="5813124" y="4037990"/>
            <a:ext cx="3201315" cy="304677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Agile/faster TTM</a:t>
            </a:r>
          </a:p>
          <a:p>
            <a:r>
              <a:rPr lang="en-US" sz="2800" dirty="0" smtClean="0"/>
              <a:t>Auto-scaling</a:t>
            </a:r>
          </a:p>
          <a:p>
            <a:r>
              <a:rPr lang="en-US" sz="2800" dirty="0" smtClean="0"/>
              <a:t>Self-healing</a:t>
            </a:r>
          </a:p>
          <a:p>
            <a:r>
              <a:rPr lang="en-US" sz="2800" dirty="0" smtClean="0"/>
              <a:t>HA</a:t>
            </a:r>
          </a:p>
          <a:p>
            <a:r>
              <a:rPr lang="en-US" sz="2800" dirty="0" smtClean="0"/>
              <a:t>Geo-LB/FO</a:t>
            </a:r>
          </a:p>
          <a:p>
            <a:endParaRPr lang="en-US" sz="2800" dirty="0" smtClean="0"/>
          </a:p>
        </p:txBody>
      </p:sp>
      <p:sp>
        <p:nvSpPr>
          <p:cNvPr id="53" name="Content Placeholder 2"/>
          <p:cNvSpPr txBox="1">
            <a:spLocks/>
          </p:cNvSpPr>
          <p:nvPr/>
        </p:nvSpPr>
        <p:spPr>
          <a:xfrm rot="16200000">
            <a:off x="-816646" y="1809688"/>
            <a:ext cx="2250733" cy="617438"/>
          </a:xfrm>
          <a:prstGeom prst="rect">
            <a:avLst/>
          </a:prstGeom>
          <a:solidFill>
            <a:schemeClr val="bg1">
              <a:lumMod val="50000"/>
              <a:alpha val="25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b="1" dirty="0" smtClean="0"/>
              <a:t>TELLS/CLUES</a:t>
            </a:r>
            <a:endParaRPr lang="en-US" sz="2800" b="1" dirty="0"/>
          </a:p>
        </p:txBody>
      </p:sp>
      <p:sp>
        <p:nvSpPr>
          <p:cNvPr id="54" name="Content Placeholder 2"/>
          <p:cNvSpPr txBox="1">
            <a:spLocks/>
          </p:cNvSpPr>
          <p:nvPr/>
        </p:nvSpPr>
        <p:spPr>
          <a:xfrm rot="16200000">
            <a:off x="-1179296" y="5071816"/>
            <a:ext cx="2976031" cy="617438"/>
          </a:xfrm>
          <a:prstGeom prst="rect">
            <a:avLst/>
          </a:prstGeom>
          <a:solidFill>
            <a:schemeClr val="bg1">
              <a:lumMod val="50000"/>
              <a:alpha val="25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b="1" dirty="0" smtClean="0"/>
              <a:t>CONSEQUENCES</a:t>
            </a:r>
            <a:endParaRPr lang="en-US" b="1" dirty="0"/>
          </a:p>
        </p:txBody>
      </p:sp>
      <p:sp>
        <p:nvSpPr>
          <p:cNvPr id="2" name="Title 1"/>
          <p:cNvSpPr>
            <a:spLocks noGrp="1"/>
          </p:cNvSpPr>
          <p:nvPr>
            <p:ph type="title"/>
          </p:nvPr>
        </p:nvSpPr>
        <p:spPr>
          <a:xfrm>
            <a:off x="457200" y="-224940"/>
            <a:ext cx="8229600" cy="1143000"/>
          </a:xfrm>
        </p:spPr>
        <p:txBody>
          <a:bodyPr>
            <a:normAutofit/>
          </a:bodyPr>
          <a:lstStyle/>
          <a:p>
            <a:r>
              <a:rPr lang="en-US" i="1" dirty="0" smtClean="0"/>
              <a:t>Tells</a:t>
            </a:r>
            <a:r>
              <a:rPr lang="en-US" dirty="0" smtClean="0"/>
              <a:t>: Traditional </a:t>
            </a:r>
            <a:r>
              <a:rPr lang="en-US" i="1" dirty="0" err="1" smtClean="0"/>
              <a:t>vs</a:t>
            </a:r>
            <a:r>
              <a:rPr lang="en-US" dirty="0" smtClean="0"/>
              <a:t> Cloud-Native</a:t>
            </a:r>
            <a:endParaRPr lang="en-US" dirty="0"/>
          </a:p>
        </p:txBody>
      </p:sp>
      <p:sp>
        <p:nvSpPr>
          <p:cNvPr id="57" name="Rounded Rectangle 56"/>
          <p:cNvSpPr/>
          <p:nvPr/>
        </p:nvSpPr>
        <p:spPr>
          <a:xfrm>
            <a:off x="4702174" y="40659"/>
            <a:ext cx="4378636" cy="6760876"/>
          </a:xfrm>
          <a:prstGeom prst="roundRect">
            <a:avLst/>
          </a:prstGeom>
          <a:solidFill>
            <a:schemeClr val="accent3">
              <a:lumMod val="75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2440536" y="671706"/>
            <a:ext cx="4567424" cy="2308324"/>
          </a:xfrm>
          <a:prstGeom prst="rect">
            <a:avLst/>
          </a:prstGeom>
          <a:solidFill>
            <a:srgbClr val="FFFF00"/>
          </a:solidFill>
        </p:spPr>
        <p:txBody>
          <a:bodyPr wrap="square" rtlCol="0">
            <a:spAutoFit/>
          </a:bodyPr>
          <a:lstStyle/>
          <a:p>
            <a:pPr algn="ctr"/>
            <a:r>
              <a:rPr lang="en-US" sz="2400" b="1" dirty="0" smtClean="0">
                <a:sym typeface="Wingdings" pitchFamily="2" charset="2"/>
              </a:rPr>
              <a:t>                                        </a:t>
            </a:r>
            <a:br>
              <a:rPr lang="en-US" sz="2400" b="1" dirty="0" smtClean="0">
                <a:sym typeface="Wingdings" pitchFamily="2" charset="2"/>
              </a:rPr>
            </a:br>
            <a:r>
              <a:rPr lang="en-US" sz="4800" b="1" dirty="0" smtClean="0"/>
              <a:t>Which </a:t>
            </a:r>
            <a:r>
              <a:rPr lang="en-US" sz="4800" b="1" dirty="0"/>
              <a:t>i</a:t>
            </a:r>
            <a:r>
              <a:rPr lang="en-US" sz="4800" b="1" dirty="0" smtClean="0"/>
              <a:t>s “best” architecture?</a:t>
            </a:r>
            <a:br>
              <a:rPr lang="en-US" sz="4800" b="1" dirty="0" smtClean="0"/>
            </a:br>
            <a:endParaRPr lang="en-US" sz="2400" b="1" dirty="0" smtClean="0"/>
          </a:p>
        </p:txBody>
      </p:sp>
      <p:sp>
        <p:nvSpPr>
          <p:cNvPr id="59" name="TextBox 58"/>
          <p:cNvSpPr txBox="1"/>
          <p:nvPr/>
        </p:nvSpPr>
        <p:spPr>
          <a:xfrm>
            <a:off x="321102" y="2879983"/>
            <a:ext cx="8415498" cy="3600986"/>
          </a:xfrm>
          <a:prstGeom prst="rect">
            <a:avLst/>
          </a:prstGeom>
          <a:solidFill>
            <a:srgbClr val="00B050"/>
          </a:solidFill>
        </p:spPr>
        <p:txBody>
          <a:bodyPr wrap="square" rtlCol="0">
            <a:spAutoFit/>
          </a:bodyPr>
          <a:lstStyle/>
          <a:p>
            <a:pPr algn="ctr"/>
            <a:r>
              <a:rPr lang="en-US" sz="3200" b="1" dirty="0" smtClean="0"/>
              <a:t>There is no “best” architecture – it is situational, a </a:t>
            </a:r>
            <a:r>
              <a:rPr lang="en-US" sz="3200" b="1" i="1" dirty="0" smtClean="0"/>
              <a:t>Technical Business Decision</a:t>
            </a:r>
            <a:r>
              <a:rPr lang="en-US" sz="3200" b="1" dirty="0" smtClean="0"/>
              <a:t>.</a:t>
            </a:r>
          </a:p>
          <a:p>
            <a:pPr algn="ctr"/>
            <a:endParaRPr lang="en-US" sz="3200" b="1" dirty="0" smtClean="0">
              <a:solidFill>
                <a:schemeClr val="bg2">
                  <a:lumMod val="25000"/>
                </a:schemeClr>
              </a:solidFill>
            </a:endParaRPr>
          </a:p>
          <a:p>
            <a:pPr algn="ctr"/>
            <a:r>
              <a:rPr lang="en-US" sz="4400" b="1" i="1" dirty="0" smtClean="0"/>
              <a:t>Cloud-native popularity growing in proportion to the shrinking cost and competitive benefits.</a:t>
            </a:r>
          </a:p>
        </p:txBody>
      </p:sp>
      <p:pic>
        <p:nvPicPr>
          <p:cNvPr id="17" name="Picture 2" descr="http://upload.wikimedia.org/wikipedia/commons/a/ac/Iceber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06986" y="5722734"/>
            <a:ext cx="840658" cy="122304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2288288" y="911660"/>
            <a:ext cx="4871919" cy="1522475"/>
          </a:xfrm>
          <a:prstGeom prst="line">
            <a:avLst/>
          </a:prstGeom>
          <a:ln w="698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2136040" y="671706"/>
            <a:ext cx="5176414" cy="2148304"/>
          </a:xfrm>
          <a:prstGeom prst="line">
            <a:avLst/>
          </a:prstGeom>
          <a:ln w="698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51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6">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6">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6">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500"/>
                                        <p:tgtEl>
                                          <p:spTgt spid="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fade">
                                      <p:cBhvr>
                                        <p:cTn id="76" dur="500"/>
                                        <p:tgtEl>
                                          <p:spTgt spid="57"/>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nodeType="click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wipe(down)">
                                      <p:cBhvr>
                                        <p:cTn id="85" dur="500"/>
                                        <p:tgtEl>
                                          <p:spTgt spid="22"/>
                                        </p:tgtEl>
                                      </p:cBhvr>
                                    </p:animEffect>
                                  </p:childTnLst>
                                </p:cTn>
                              </p:par>
                              <p:par>
                                <p:cTn id="86" presetID="22" presetClass="entr" presetSubtype="4" fill="hold" nodeType="with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wipe(down)">
                                      <p:cBhvr>
                                        <p:cTn id="88" dur="500"/>
                                        <p:tgtEl>
                                          <p:spTgt spid="7"/>
                                        </p:tgtEl>
                                      </p:cBhvr>
                                    </p:animEffect>
                                  </p:childTnLst>
                                </p:cTn>
                              </p:par>
                            </p:childTnLst>
                          </p:cTn>
                        </p:par>
                      </p:childTnLst>
                    </p:cTn>
                  </p:par>
                  <p:par>
                    <p:cTn id="89" fill="hold">
                      <p:stCondLst>
                        <p:cond delay="indefinite"/>
                      </p:stCondLst>
                      <p:childTnLst>
                        <p:par>
                          <p:cTn id="90" fill="hold">
                            <p:stCondLst>
                              <p:cond delay="0"/>
                            </p:stCondLst>
                            <p:childTnLst>
                              <p:par>
                                <p:cTn id="91" presetID="14" presetClass="entr" presetSubtype="10" fill="hold" grpId="0" nodeType="clickEffect">
                                  <p:stCondLst>
                                    <p:cond delay="0"/>
                                  </p:stCondLst>
                                  <p:childTnLst>
                                    <p:set>
                                      <p:cBhvr>
                                        <p:cTn id="92" dur="1" fill="hold">
                                          <p:stCondLst>
                                            <p:cond delay="0"/>
                                          </p:stCondLst>
                                        </p:cTn>
                                        <p:tgtEl>
                                          <p:spTgt spid="59"/>
                                        </p:tgtEl>
                                        <p:attrNameLst>
                                          <p:attrName>style.visibility</p:attrName>
                                        </p:attrNameLst>
                                      </p:cBhvr>
                                      <p:to>
                                        <p:strVal val="visible"/>
                                      </p:to>
                                    </p:set>
                                    <p:animEffect transition="in" filter="randombar(horizontal)">
                                      <p:cBhvr>
                                        <p:cTn id="93" dur="500"/>
                                        <p:tgtEl>
                                          <p:spTgt spid="59"/>
                                        </p:tgtEl>
                                      </p:cBhvr>
                                    </p:animEffect>
                                  </p:childTnLst>
                                </p:cTn>
                              </p:par>
                            </p:childTnLst>
                          </p:cTn>
                        </p:par>
                        <p:par>
                          <p:cTn id="94" fill="hold">
                            <p:stCondLst>
                              <p:cond delay="500"/>
                            </p:stCondLst>
                            <p:childTnLst>
                              <p:par>
                                <p:cTn id="95" presetID="10" presetClass="entr" presetSubtype="0" fill="hold" nodeType="afterEffect">
                                  <p:stCondLst>
                                    <p:cond delay="1500"/>
                                  </p:stCondLst>
                                  <p:childTnLst>
                                    <p:set>
                                      <p:cBhvr>
                                        <p:cTn id="96" dur="1" fill="hold">
                                          <p:stCondLst>
                                            <p:cond delay="0"/>
                                          </p:stCondLst>
                                        </p:cTn>
                                        <p:tgtEl>
                                          <p:spTgt spid="17"/>
                                        </p:tgtEl>
                                        <p:attrNameLst>
                                          <p:attrName>style.visibility</p:attrName>
                                        </p:attrNameLst>
                                      </p:cBhvr>
                                      <p:to>
                                        <p:strVal val="visible"/>
                                      </p:to>
                                    </p:set>
                                    <p:animEffect transition="in" filter="fade">
                                      <p:cBhvr>
                                        <p:cTn id="9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6" grpId="0" uiExpand="1" build="p"/>
      <p:bldP spid="50" grpId="0" build="p"/>
      <p:bldP spid="51" grpId="0"/>
      <p:bldP spid="52" grpId="0"/>
      <p:bldP spid="53" grpId="0" animBg="1"/>
      <p:bldP spid="54" grpId="0" animBg="1"/>
      <p:bldP spid="57" grpId="0" animBg="1"/>
      <p:bldP spid="58" grpId="0" animBg="1"/>
      <p:bldP spid="5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t>Putting Cloud Services to work</a:t>
            </a:r>
            <a:endParaRPr lang="en-US" sz="2800" dirty="0"/>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pPr marL="0" indent="0"/>
            <a:r>
              <a:rPr lang="en-US" dirty="0" smtClean="0"/>
              <a:t>Putting the cloud to work</a:t>
            </a:r>
            <a:endParaRPr lang="en-US" dirty="0"/>
          </a:p>
        </p:txBody>
      </p:sp>
    </p:spTree>
    <p:extLst>
      <p:ext uri="{BB962C8B-B14F-4D97-AF65-F5344CB8AC3E}">
        <p14:creationId xmlns:p14="http://schemas.microsoft.com/office/powerpoint/2010/main" val="1645894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rver"/>
          <p:cNvSpPr>
            <a:spLocks noEditPoints="1" noChangeArrowheads="1"/>
          </p:cNvSpPr>
          <p:nvPr/>
        </p:nvSpPr>
        <p:spPr bwMode="auto">
          <a:xfrm>
            <a:off x="2389735" y="162795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14" name="server"/>
          <p:cNvSpPr>
            <a:spLocks noEditPoints="1" noChangeArrowheads="1"/>
          </p:cNvSpPr>
          <p:nvPr/>
        </p:nvSpPr>
        <p:spPr bwMode="auto">
          <a:xfrm>
            <a:off x="2530780" y="19443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2" name="Title 1"/>
          <p:cNvSpPr>
            <a:spLocks noGrp="1"/>
          </p:cNvSpPr>
          <p:nvPr>
            <p:ph type="title"/>
          </p:nvPr>
        </p:nvSpPr>
        <p:spPr/>
        <p:txBody>
          <a:bodyPr/>
          <a:lstStyle/>
          <a:p>
            <a:r>
              <a:rPr lang="en-US" dirty="0" smtClean="0"/>
              <a:t>pageofphotos.com</a:t>
            </a:r>
            <a:endParaRPr lang="en-US" b="1" dirty="0"/>
          </a:p>
        </p:txBody>
      </p:sp>
      <p:sp>
        <p:nvSpPr>
          <p:cNvPr id="4" name="Content Placeholder 3"/>
          <p:cNvSpPr>
            <a:spLocks noGrp="1"/>
          </p:cNvSpPr>
          <p:nvPr>
            <p:ph sz="half" idx="2"/>
          </p:nvPr>
        </p:nvSpPr>
        <p:spPr>
          <a:xfrm>
            <a:off x="613565" y="3733495"/>
            <a:ext cx="8073235" cy="3124505"/>
          </a:xfrm>
        </p:spPr>
        <p:txBody>
          <a:bodyPr numCol="2">
            <a:normAutofit/>
          </a:bodyPr>
          <a:lstStyle/>
          <a:p>
            <a:pPr marL="0" indent="0">
              <a:buNone/>
            </a:pPr>
            <a:r>
              <a:rPr lang="en-US" b="1" dirty="0" smtClean="0"/>
              <a:t>Original Approach</a:t>
            </a:r>
          </a:p>
          <a:p>
            <a:r>
              <a:rPr lang="en-US" dirty="0" smtClean="0"/>
              <a:t>2-tier architecture</a:t>
            </a:r>
          </a:p>
          <a:p>
            <a:r>
              <a:rPr lang="en-US" dirty="0" err="1" smtClean="0"/>
              <a:t>Stateful</a:t>
            </a:r>
            <a:r>
              <a:rPr lang="en-US" dirty="0" smtClean="0"/>
              <a:t> web nodes</a:t>
            </a:r>
          </a:p>
          <a:p>
            <a:pPr marL="0" indent="0">
              <a:buNone/>
            </a:pPr>
            <a:r>
              <a:rPr lang="en-US" b="1" dirty="0" smtClean="0"/>
              <a:t>Pros</a:t>
            </a:r>
          </a:p>
          <a:p>
            <a:r>
              <a:rPr lang="en-US" dirty="0" smtClean="0"/>
              <a:t>Well understood</a:t>
            </a:r>
          </a:p>
          <a:p>
            <a:r>
              <a:rPr lang="en-US" dirty="0" smtClean="0"/>
              <a:t>Easy to get working</a:t>
            </a:r>
          </a:p>
          <a:p>
            <a:pPr marL="0" indent="0">
              <a:buNone/>
            </a:pPr>
            <a:r>
              <a:rPr lang="en-US" b="1" dirty="0"/>
              <a:t>[</a:t>
            </a:r>
            <a:r>
              <a:rPr lang="en-US" b="1" dirty="0" smtClean="0"/>
              <a:t>Potential] Cons</a:t>
            </a:r>
            <a:endParaRPr lang="en-US" dirty="0" smtClean="0"/>
          </a:p>
          <a:p>
            <a:r>
              <a:rPr lang="en-US" dirty="0" smtClean="0"/>
              <a:t>UX fails for upgrades, hardware failures, app pool recycling</a:t>
            </a:r>
          </a:p>
          <a:p>
            <a:r>
              <a:rPr lang="en-US" dirty="0" smtClean="0"/>
              <a:t>Limited scale</a:t>
            </a:r>
          </a:p>
          <a:p>
            <a:r>
              <a:rPr lang="en-US" dirty="0" smtClean="0"/>
              <a:t>Not </a:t>
            </a:r>
            <a:r>
              <a:rPr lang="en-US" b="1" i="1" dirty="0" smtClean="0"/>
              <a:t>Cloud-Native</a:t>
            </a:r>
          </a:p>
        </p:txBody>
      </p:sp>
      <p:sp>
        <p:nvSpPr>
          <p:cNvPr id="6" name="Flowchart: Magnetic Disk 5"/>
          <p:cNvSpPr/>
          <p:nvPr/>
        </p:nvSpPr>
        <p:spPr>
          <a:xfrm>
            <a:off x="7477555" y="1659700"/>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pic>
        <p:nvPicPr>
          <p:cNvPr id="1027" name="Picture 3" descr="E:\Program Files (x86)\Microsoft Office\MEDIA\CAGCAT10\j019538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070" y="1779435"/>
            <a:ext cx="1118231" cy="1141960"/>
          </a:xfrm>
          <a:prstGeom prst="rect">
            <a:avLst/>
          </a:prstGeom>
          <a:noFill/>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Lst>
        </p:spPr>
      </p:pic>
      <p:cxnSp>
        <p:nvCxnSpPr>
          <p:cNvPr id="20" name="Straight Arrow Connector 19"/>
          <p:cNvCxnSpPr/>
          <p:nvPr/>
        </p:nvCxnSpPr>
        <p:spPr>
          <a:xfrm>
            <a:off x="3943387" y="2325320"/>
            <a:ext cx="3373066"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514350"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09070" y="2935623"/>
            <a:ext cx="2131465" cy="461665"/>
          </a:xfrm>
          <a:prstGeom prst="rect">
            <a:avLst/>
          </a:prstGeom>
          <a:noFill/>
        </p:spPr>
        <p:txBody>
          <a:bodyPr wrap="square" rtlCol="0">
            <a:spAutoFit/>
          </a:bodyPr>
          <a:lstStyle/>
          <a:p>
            <a:r>
              <a:rPr lang="en-US" sz="2400" b="1" dirty="0" smtClean="0"/>
              <a:t>/</a:t>
            </a:r>
            <a:r>
              <a:rPr lang="en-US" sz="2400" b="1" dirty="0" err="1" smtClean="0"/>
              <a:t>maura</a:t>
            </a:r>
            <a:endParaRPr lang="en-US" sz="2400" b="1" dirty="0"/>
          </a:p>
        </p:txBody>
      </p:sp>
    </p:spTree>
    <p:extLst>
      <p:ext uri="{BB962C8B-B14F-4D97-AF65-F5344CB8AC3E}">
        <p14:creationId xmlns:p14="http://schemas.microsoft.com/office/powerpoint/2010/main" val="1675360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rver"/>
          <p:cNvSpPr>
            <a:spLocks noEditPoints="1" noChangeArrowheads="1"/>
          </p:cNvSpPr>
          <p:nvPr/>
        </p:nvSpPr>
        <p:spPr bwMode="auto">
          <a:xfrm>
            <a:off x="2389735" y="162795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14" name="server"/>
          <p:cNvSpPr>
            <a:spLocks noEditPoints="1" noChangeArrowheads="1"/>
          </p:cNvSpPr>
          <p:nvPr/>
        </p:nvSpPr>
        <p:spPr bwMode="auto">
          <a:xfrm>
            <a:off x="2530780" y="19443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2" name="Title 1"/>
          <p:cNvSpPr>
            <a:spLocks noGrp="1"/>
          </p:cNvSpPr>
          <p:nvPr>
            <p:ph type="title"/>
          </p:nvPr>
        </p:nvSpPr>
        <p:spPr/>
        <p:txBody>
          <a:bodyPr/>
          <a:lstStyle/>
          <a:p>
            <a:r>
              <a:rPr lang="en-US" dirty="0" smtClean="0"/>
              <a:t>pageofphotos.com</a:t>
            </a:r>
            <a:endParaRPr lang="en-US" b="1" dirty="0"/>
          </a:p>
        </p:txBody>
      </p:sp>
      <p:sp>
        <p:nvSpPr>
          <p:cNvPr id="4" name="Content Placeholder 3"/>
          <p:cNvSpPr>
            <a:spLocks noGrp="1"/>
          </p:cNvSpPr>
          <p:nvPr>
            <p:ph sz="half" idx="2"/>
          </p:nvPr>
        </p:nvSpPr>
        <p:spPr>
          <a:xfrm>
            <a:off x="0" y="3733495"/>
            <a:ext cx="8871381" cy="3124505"/>
          </a:xfrm>
        </p:spPr>
        <p:txBody>
          <a:bodyPr numCol="2">
            <a:normAutofit fontScale="92500" lnSpcReduction="20000"/>
          </a:bodyPr>
          <a:lstStyle/>
          <a:p>
            <a:pPr marL="914400" lvl="1" indent="-514350">
              <a:buFont typeface="+mj-lt"/>
              <a:buAutoNum type="arabicPeriod"/>
            </a:pPr>
            <a:r>
              <a:rPr lang="en-US" sz="3900" b="1" dirty="0" smtClean="0"/>
              <a:t>Scale web tier (stateless)</a:t>
            </a:r>
            <a:endParaRPr lang="en-US" sz="3900" b="1" dirty="0"/>
          </a:p>
          <a:p>
            <a:pPr marL="914400" lvl="1" indent="-514350">
              <a:buFont typeface="+mj-lt"/>
              <a:buAutoNum type="arabicPeriod"/>
            </a:pPr>
            <a:r>
              <a:rPr lang="en-US" sz="3900" b="1" dirty="0" smtClean="0"/>
              <a:t>Scale service tier (</a:t>
            </a:r>
            <a:r>
              <a:rPr lang="en-US" sz="3900" b="1" dirty="0" err="1" smtClean="0"/>
              <a:t>async</a:t>
            </a:r>
            <a:r>
              <a:rPr lang="en-US" sz="3900" b="1" dirty="0" smtClean="0"/>
              <a:t>)</a:t>
            </a:r>
            <a:endParaRPr lang="en-US" sz="3900" dirty="0"/>
          </a:p>
          <a:p>
            <a:pPr marL="914400" lvl="1" indent="-514350">
              <a:buFont typeface="+mj-lt"/>
              <a:buAutoNum type="arabicPeriod"/>
            </a:pPr>
            <a:r>
              <a:rPr lang="en-US" sz="3900" b="1" dirty="0" smtClean="0"/>
              <a:t>Scale data tier (shard)</a:t>
            </a:r>
          </a:p>
          <a:p>
            <a:pPr marL="400050" lvl="1" indent="0">
              <a:buNone/>
            </a:pPr>
            <a:r>
              <a:rPr lang="en-US" sz="3900" b="1" dirty="0" smtClean="0"/>
              <a:t>All while…</a:t>
            </a:r>
            <a:br>
              <a:rPr lang="en-US" sz="3900" b="1" dirty="0" smtClean="0"/>
            </a:br>
            <a:r>
              <a:rPr lang="en-US" sz="3900" b="1" dirty="0" smtClean="0">
                <a:solidFill>
                  <a:srgbClr val="00B0F0"/>
                </a:solidFill>
              </a:rPr>
              <a:t>handling failure</a:t>
            </a:r>
            <a:r>
              <a:rPr lang="en-US" sz="3900" b="1" dirty="0" smtClean="0"/>
              <a:t> and optimizing for </a:t>
            </a:r>
            <a:r>
              <a:rPr lang="en-US" sz="3900" b="1" dirty="0" smtClean="0">
                <a:solidFill>
                  <a:srgbClr val="00B0F0"/>
                </a:solidFill>
              </a:rPr>
              <a:t>cost- </a:t>
            </a:r>
            <a:r>
              <a:rPr lang="en-US" sz="3900" b="1" dirty="0" smtClean="0"/>
              <a:t>&amp; </a:t>
            </a:r>
            <a:r>
              <a:rPr lang="en-US" sz="3900" b="1" dirty="0" smtClean="0">
                <a:solidFill>
                  <a:srgbClr val="00B0F0"/>
                </a:solidFill>
              </a:rPr>
              <a:t>operational- efficiency</a:t>
            </a:r>
            <a:r>
              <a:rPr lang="en-US" sz="3900" b="1" dirty="0" smtClean="0"/>
              <a:t> </a:t>
            </a:r>
            <a:r>
              <a:rPr lang="en-US" sz="3600" b="1" dirty="0" smtClean="0"/>
              <a:t/>
            </a:r>
            <a:br>
              <a:rPr lang="en-US" sz="3600" b="1" dirty="0" smtClean="0"/>
            </a:br>
            <a:r>
              <a:rPr lang="en-US" sz="2800" b="1" i="1" dirty="0" smtClean="0"/>
              <a:t>Scale the app, not the team!</a:t>
            </a:r>
            <a:endParaRPr lang="en-US" sz="2600" b="1" i="1" dirty="0"/>
          </a:p>
        </p:txBody>
      </p:sp>
      <p:sp>
        <p:nvSpPr>
          <p:cNvPr id="6" name="Flowchart: Magnetic Disk 5"/>
          <p:cNvSpPr/>
          <p:nvPr/>
        </p:nvSpPr>
        <p:spPr>
          <a:xfrm>
            <a:off x="7477555" y="1659700"/>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pic>
        <p:nvPicPr>
          <p:cNvPr id="1027" name="Picture 3" descr="E:\Program Files (x86)\Microsoft Office\MEDIA\CAGCAT10\j019538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070" y="1779435"/>
            <a:ext cx="1118231" cy="1141960"/>
          </a:xfrm>
          <a:prstGeom prst="rect">
            <a:avLst/>
          </a:prstGeom>
          <a:noFill/>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Lst>
        </p:spPr>
      </p:pic>
      <p:cxnSp>
        <p:nvCxnSpPr>
          <p:cNvPr id="20" name="Straight Arrow Connector 19"/>
          <p:cNvCxnSpPr/>
          <p:nvPr/>
        </p:nvCxnSpPr>
        <p:spPr>
          <a:xfrm>
            <a:off x="3943387" y="2325320"/>
            <a:ext cx="3373066"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514350"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sp>
        <p:nvSpPr>
          <p:cNvPr id="10" name="server"/>
          <p:cNvSpPr>
            <a:spLocks noEditPoints="1" noChangeArrowheads="1"/>
          </p:cNvSpPr>
          <p:nvPr/>
        </p:nvSpPr>
        <p:spPr bwMode="auto">
          <a:xfrm>
            <a:off x="4825695" y="162743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Service Tier</a:t>
            </a:r>
          </a:p>
        </p:txBody>
      </p:sp>
      <p:sp>
        <p:nvSpPr>
          <p:cNvPr id="11" name="server"/>
          <p:cNvSpPr>
            <a:spLocks noEditPoints="1" noChangeArrowheads="1"/>
          </p:cNvSpPr>
          <p:nvPr/>
        </p:nvSpPr>
        <p:spPr bwMode="auto">
          <a:xfrm>
            <a:off x="4966740" y="19438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Service Tier</a:t>
            </a:r>
          </a:p>
        </p:txBody>
      </p:sp>
      <p:cxnSp>
        <p:nvCxnSpPr>
          <p:cNvPr id="12" name="Straight Arrow Connector 11"/>
          <p:cNvCxnSpPr/>
          <p:nvPr/>
        </p:nvCxnSpPr>
        <p:spPr>
          <a:xfrm>
            <a:off x="3963010"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512965"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963010" y="2319935"/>
            <a:ext cx="799490" cy="0"/>
          </a:xfrm>
          <a:prstGeom prst="straightConnector1">
            <a:avLst/>
          </a:prstGeom>
          <a:ln w="19050">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16" name="Flowchart: Magnetic Disk 15"/>
          <p:cNvSpPr/>
          <p:nvPr/>
        </p:nvSpPr>
        <p:spPr>
          <a:xfrm>
            <a:off x="7653401" y="1906525"/>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sp>
        <p:nvSpPr>
          <p:cNvPr id="17" name="TextBox 16"/>
          <p:cNvSpPr txBox="1"/>
          <p:nvPr/>
        </p:nvSpPr>
        <p:spPr>
          <a:xfrm>
            <a:off x="309070" y="2935623"/>
            <a:ext cx="2131465" cy="461665"/>
          </a:xfrm>
          <a:prstGeom prst="rect">
            <a:avLst/>
          </a:prstGeom>
          <a:noFill/>
        </p:spPr>
        <p:txBody>
          <a:bodyPr wrap="square" rtlCol="0">
            <a:spAutoFit/>
          </a:bodyPr>
          <a:lstStyle/>
          <a:p>
            <a:r>
              <a:rPr lang="en-US" sz="2400" b="1" dirty="0" smtClean="0"/>
              <a:t>/</a:t>
            </a:r>
            <a:r>
              <a:rPr lang="en-US" sz="2400" b="1" dirty="0" err="1" smtClean="0"/>
              <a:t>maura</a:t>
            </a:r>
            <a:endParaRPr lang="en-US" sz="2400" b="1" dirty="0"/>
          </a:p>
        </p:txBody>
      </p:sp>
    </p:spTree>
    <p:extLst>
      <p:ext uri="{BB962C8B-B14F-4D97-AF65-F5344CB8AC3E}">
        <p14:creationId xmlns:p14="http://schemas.microsoft.com/office/powerpoint/2010/main" val="93634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20"/>
                                        </p:tgtEl>
                                      </p:cBhvr>
                                    </p:animEffect>
                                    <p:set>
                                      <p:cBhvr>
                                        <p:cTn id="14" dur="1" fill="hold">
                                          <p:stCondLst>
                                            <p:cond delay="499"/>
                                          </p:stCondLst>
                                        </p:cTn>
                                        <p:tgtEl>
                                          <p:spTgt spid="20"/>
                                        </p:tgtEl>
                                        <p:attrNameLst>
                                          <p:attrName>style.visibility</p:attrName>
                                        </p:attrNameLst>
                                      </p:cBhvr>
                                      <p:to>
                                        <p:strVal val="hidden"/>
                                      </p:to>
                                    </p:set>
                                  </p:childTnLst>
                                </p:cTn>
                              </p:par>
                              <p:par>
                                <p:cTn id="15" presetID="2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par>
                          <p:cTn id="18" fill="hold">
                            <p:stCondLst>
                              <p:cond delay="500"/>
                            </p:stCondLst>
                            <p:childTnLst>
                              <p:par>
                                <p:cTn id="19" presetID="16" presetClass="entr" presetSubtype="2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childTnLst>
                                </p:cTn>
                              </p:par>
                              <p:par>
                                <p:cTn id="24" presetID="22" presetClass="entr" presetSubtype="4"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par>
                                <p:cTn id="27" presetID="22" presetClass="entr" presetSubtype="4"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par>
                          <p:cTn id="30" fill="hold">
                            <p:stCondLst>
                              <p:cond delay="1000"/>
                            </p:stCondLst>
                            <p:childTnLst>
                              <p:par>
                                <p:cTn id="31" presetID="22" presetClass="entr" presetSubtype="4"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10" presetClass="exit" presetSubtype="0" fill="hold" nodeType="withEffect">
                                  <p:stCondLst>
                                    <p:cond delay="0"/>
                                  </p:stCondLst>
                                  <p:childTnLst>
                                    <p:animEffect transition="out" filter="fade">
                                      <p:cBhvr>
                                        <p:cTn id="35" dur="500"/>
                                        <p:tgtEl>
                                          <p:spTgt spid="12"/>
                                        </p:tgtEl>
                                      </p:cBhvr>
                                    </p:animEffect>
                                    <p:set>
                                      <p:cBhvr>
                                        <p:cTn id="36" dur="1" fill="hold">
                                          <p:stCondLst>
                                            <p:cond delay="499"/>
                                          </p:stCondLst>
                                        </p:cTn>
                                        <p:tgtEl>
                                          <p:spTgt spid="1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circle(in)">
                                      <p:cBhvr>
                                        <p:cTn id="41" dur="2000"/>
                                        <p:tgtEl>
                                          <p:spTgt spid="16"/>
                                        </p:tgtEl>
                                      </p:cBhvr>
                                    </p:animEffect>
                                  </p:childTnLst>
                                </p:cTn>
                              </p:par>
                              <p:par>
                                <p:cTn id="42" presetID="1" presetClass="entr" presetSubtype="0" fill="hold" grpId="0" nodeType="withEffect">
                                  <p:stCondLst>
                                    <p:cond delay="0"/>
                                  </p:stCondLst>
                                  <p:childTnLst>
                                    <p:set>
                                      <p:cBhvr>
                                        <p:cTn id="43"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uiExpand="1" build="p"/>
      <p:bldP spid="10" grpId="0" animBg="1"/>
      <p:bldP spid="11"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Horizontal Scaling Compute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effectLst>
                  <a:outerShdw blurRad="38100" dist="38100" dir="2700000" algn="tl">
                    <a:srgbClr val="000000">
                      <a:alpha val="43137"/>
                    </a:srgbClr>
                  </a:outerShdw>
                </a:effectLst>
              </a:rPr>
              <a:t>pattern 1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96851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566065" y="1566405"/>
            <a:ext cx="7612375" cy="2435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a:buNone/>
            </a:pPr>
            <a:r>
              <a:rPr lang="en-US" b="1" dirty="0" smtClean="0"/>
              <a:t>	Common Terminology:</a:t>
            </a:r>
          </a:p>
          <a:p>
            <a:pPr lvl="1">
              <a:buNone/>
            </a:pPr>
            <a:r>
              <a:rPr lang="en-US" dirty="0" smtClean="0"/>
              <a:t>Scaling Up/Down </a:t>
            </a:r>
            <a:r>
              <a:rPr lang="en-US" dirty="0" smtClean="0">
                <a:sym typeface="Wingdings"/>
              </a:rPr>
              <a:t></a:t>
            </a:r>
            <a:r>
              <a:rPr lang="en-US" dirty="0" smtClean="0"/>
              <a:t> Vertical Scaling</a:t>
            </a:r>
          </a:p>
          <a:p>
            <a:pPr lvl="1">
              <a:buNone/>
            </a:pPr>
            <a:r>
              <a:rPr lang="en-US" dirty="0" smtClean="0"/>
              <a:t>Scaling Out/In </a:t>
            </a:r>
            <a:r>
              <a:rPr lang="en-US" dirty="0">
                <a:sym typeface="Wingdings"/>
              </a:rPr>
              <a:t></a:t>
            </a:r>
            <a:r>
              <a:rPr lang="en-US" dirty="0" smtClean="0"/>
              <a:t> Horizontal “Scaling”</a:t>
            </a:r>
          </a:p>
          <a:p>
            <a:pPr lvl="1">
              <a:buNone/>
            </a:pPr>
            <a:r>
              <a:rPr lang="en-US" dirty="0" smtClean="0">
                <a:sym typeface="Wingdings" pitchFamily="2" charset="2"/>
              </a:rPr>
              <a:t> </a:t>
            </a:r>
            <a:r>
              <a:rPr lang="en-US" dirty="0" smtClean="0"/>
              <a:t>But really is </a:t>
            </a:r>
            <a:r>
              <a:rPr lang="en-US" b="1" dirty="0" smtClean="0"/>
              <a:t>Horizontal Resource Allocation</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
        <p:nvSpPr>
          <p:cNvPr id="2" name="Title 1"/>
          <p:cNvSpPr>
            <a:spLocks noGrp="1"/>
          </p:cNvSpPr>
          <p:nvPr>
            <p:ph type="title"/>
          </p:nvPr>
        </p:nvSpPr>
        <p:spPr/>
        <p:txBody>
          <a:bodyPr>
            <a:normAutofit fontScale="90000"/>
          </a:bodyPr>
          <a:lstStyle/>
          <a:p>
            <a:r>
              <a:rPr lang="en-US" b="1" dirty="0" smtClean="0"/>
              <a:t>Vertical Scaling</a:t>
            </a:r>
            <a:r>
              <a:rPr lang="en-US" dirty="0" smtClean="0"/>
              <a:t/>
            </a:r>
            <a:br>
              <a:rPr lang="en-US" dirty="0" smtClean="0"/>
            </a:br>
            <a:r>
              <a:rPr lang="en-US" dirty="0" smtClean="0"/>
              <a:t>vs. </a:t>
            </a:r>
            <a:r>
              <a:rPr lang="en-US" b="1" dirty="0" smtClean="0"/>
              <a:t>Horizontal Scaling</a:t>
            </a:r>
            <a:endParaRPr lang="en-US" dirty="0"/>
          </a:p>
        </p:txBody>
      </p:sp>
    </p:spTree>
    <p:extLst>
      <p:ext uri="{BB962C8B-B14F-4D97-AF65-F5344CB8AC3E}">
        <p14:creationId xmlns:p14="http://schemas.microsoft.com/office/powerpoint/2010/main" val="269846598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build="allAtOnce"/>
      <p:bldP spid="3" grpI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Vertical Scaling (“Scaling Up”)</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575" y="1256542"/>
            <a:ext cx="5822560" cy="2677656"/>
          </a:xfrm>
          <a:prstGeom prst="rect">
            <a:avLst/>
          </a:prstGeom>
          <a:solidFill>
            <a:schemeClr val="accent3">
              <a:lumMod val="20000"/>
              <a:lumOff val="80000"/>
              <a:alpha val="95000"/>
            </a:schemeClr>
          </a:solidFill>
        </p:spPr>
        <p:txBody>
          <a:bodyPr wrap="square" rtlCol="0">
            <a:spAutoFit/>
          </a:bodyPr>
          <a:lstStyle/>
          <a:p>
            <a:r>
              <a:rPr lang="en-US" sz="2800" b="1" dirty="0" smtClean="0"/>
              <a:t>Resources that can be “Scaled Up”</a:t>
            </a:r>
          </a:p>
          <a:p>
            <a:pPr marL="285750" indent="-285750">
              <a:buFont typeface="Arial" pitchFamily="34" charset="0"/>
              <a:buChar char="•"/>
            </a:pPr>
            <a:r>
              <a:rPr lang="en-US" sz="2800" dirty="0" smtClean="0"/>
              <a:t>Memory: speed, amount </a:t>
            </a:r>
          </a:p>
          <a:p>
            <a:pPr marL="285750" indent="-285750">
              <a:buFont typeface="Arial" pitchFamily="34" charset="0"/>
              <a:buChar char="•"/>
            </a:pPr>
            <a:r>
              <a:rPr lang="en-US" sz="2800" dirty="0" smtClean="0"/>
              <a:t>CPU: speed, number of CPUs</a:t>
            </a:r>
          </a:p>
          <a:p>
            <a:pPr marL="285750" indent="-285750">
              <a:buFont typeface="Arial" pitchFamily="34" charset="0"/>
              <a:buChar char="•"/>
            </a:pPr>
            <a:r>
              <a:rPr lang="en-US" sz="2800" dirty="0" smtClean="0"/>
              <a:t>Disk: speed, size, multiple controllers</a:t>
            </a:r>
          </a:p>
          <a:p>
            <a:pPr marL="285750" indent="-285750">
              <a:buFont typeface="Arial" pitchFamily="34" charset="0"/>
              <a:buChar char="•"/>
            </a:pPr>
            <a:r>
              <a:rPr lang="en-US" sz="2800" dirty="0" smtClean="0"/>
              <a:t>Bandwidth: higher capacity pipe</a:t>
            </a:r>
          </a:p>
          <a:p>
            <a:pPr marL="285750" indent="-285750">
              <a:buFont typeface="Arial" pitchFamily="34" charset="0"/>
              <a:buChar char="•"/>
            </a:pPr>
            <a:r>
              <a:rPr lang="en-US" sz="2800" dirty="0" smtClean="0"/>
              <a:t>… and it sure is </a:t>
            </a:r>
            <a:r>
              <a:rPr lang="en-US" sz="2800" b="1" dirty="0" smtClean="0"/>
              <a:t>EASY</a:t>
            </a:r>
          </a:p>
        </p:txBody>
      </p:sp>
      <p:sp>
        <p:nvSpPr>
          <p:cNvPr id="12" name="TextBox 11"/>
          <p:cNvSpPr txBox="1"/>
          <p:nvPr/>
        </p:nvSpPr>
        <p:spPr>
          <a:xfrm>
            <a:off x="2510271" y="4241899"/>
            <a:ext cx="6633729" cy="2616101"/>
          </a:xfrm>
          <a:prstGeom prst="rect">
            <a:avLst/>
          </a:prstGeom>
          <a:solidFill>
            <a:schemeClr val="accent3">
              <a:lumMod val="20000"/>
              <a:lumOff val="80000"/>
              <a:alpha val="95000"/>
            </a:schemeClr>
          </a:solidFill>
        </p:spPr>
        <p:txBody>
          <a:bodyPr wrap="square" rtlCol="0">
            <a:spAutoFit/>
          </a:bodyPr>
          <a:lstStyle/>
          <a:p>
            <a:r>
              <a:rPr lang="en-US" sz="2800" b="1" dirty="0" smtClean="0"/>
              <a:t>Downsides of Scaling Up</a:t>
            </a:r>
          </a:p>
          <a:p>
            <a:pPr marL="285750" indent="-285750">
              <a:buFont typeface="Arial" pitchFamily="34" charset="0"/>
              <a:buChar char="•"/>
            </a:pPr>
            <a:r>
              <a:rPr lang="en-US" sz="2800" dirty="0" smtClean="0"/>
              <a:t>Hard Upper Limit</a:t>
            </a:r>
          </a:p>
          <a:p>
            <a:pPr marL="285750" indent="-285750">
              <a:buFont typeface="Arial" pitchFamily="34" charset="0"/>
              <a:buChar char="•"/>
            </a:pPr>
            <a:r>
              <a:rPr lang="en-US" sz="2800" dirty="0" smtClean="0"/>
              <a:t>HIGH END HARDWARE </a:t>
            </a:r>
            <a:r>
              <a:rPr lang="en-US" sz="2800" dirty="0" smtClean="0">
                <a:sym typeface="Wingdings" pitchFamily="2" charset="2"/>
              </a:rPr>
              <a:t> </a:t>
            </a:r>
            <a:r>
              <a:rPr lang="en-US" sz="2800" dirty="0" smtClean="0"/>
              <a:t>HIGH END CO$T</a:t>
            </a:r>
          </a:p>
          <a:p>
            <a:pPr marL="285750" indent="-285750">
              <a:buFont typeface="Arial" pitchFamily="34" charset="0"/>
              <a:buChar char="•"/>
            </a:pPr>
            <a:r>
              <a:rPr lang="en-US" sz="2800" dirty="0" smtClean="0"/>
              <a:t>Lower </a:t>
            </a:r>
            <a:r>
              <a:rPr lang="en-US" sz="2800" i="1" dirty="0" smtClean="0"/>
              <a:t>value</a:t>
            </a:r>
            <a:r>
              <a:rPr lang="en-US" sz="2800" dirty="0" smtClean="0"/>
              <a:t> than “commodity hardware”</a:t>
            </a:r>
          </a:p>
          <a:p>
            <a:pPr marL="285750" indent="-285750">
              <a:buFont typeface="Arial" pitchFamily="34" charset="0"/>
              <a:buChar char="•"/>
            </a:pPr>
            <a:r>
              <a:rPr lang="en-US" sz="2800" dirty="0" smtClean="0"/>
              <a:t>May have no other choice (architectural)</a:t>
            </a:r>
          </a:p>
          <a:p>
            <a:pPr marL="285750" indent="-285750">
              <a:buFont typeface="Arial" pitchFamily="34" charset="0"/>
              <a:buChar char="•"/>
            </a:pPr>
            <a:endParaRPr lang="en-US" sz="2400" dirty="0"/>
          </a:p>
        </p:txBody>
      </p:sp>
    </p:spTree>
    <p:extLst>
      <p:ext uri="{BB962C8B-B14F-4D97-AF65-F5344CB8AC3E}">
        <p14:creationId xmlns:p14="http://schemas.microsoft.com/office/powerpoint/2010/main" val="105922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par>
                          <p:cTn id="18" fill="hold">
                            <p:stCondLst>
                              <p:cond delay="500"/>
                            </p:stCondLst>
                            <p:childTnLst>
                              <p:par>
                                <p:cTn id="19" presetID="3" presetClass="entr" presetSubtype="1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linds(horizontal)">
                                      <p:cBhvr>
                                        <p:cTn id="21" dur="500"/>
                                        <p:tgtEl>
                                          <p:spTgt spid="14"/>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P spid="3"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Horizontal Scaling (“Scaling Out”)</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398970" y="1147415"/>
            <a:ext cx="2740455" cy="2677656"/>
          </a:xfrm>
          <a:prstGeom prst="rect">
            <a:avLst/>
          </a:prstGeom>
          <a:solidFill>
            <a:schemeClr val="bg2">
              <a:lumMod val="90000"/>
            </a:schemeClr>
          </a:solidFill>
        </p:spPr>
        <p:txBody>
          <a:bodyPr wrap="square" rtlCol="0">
            <a:spAutoFit/>
          </a:bodyPr>
          <a:lstStyle/>
          <a:p>
            <a:pPr algn="ctr"/>
            <a:r>
              <a:rPr lang="en-US" sz="2400" b="1" dirty="0"/>
              <a:t>A</a:t>
            </a:r>
            <a:r>
              <a:rPr lang="en-US" sz="2400" b="1" dirty="0" smtClean="0"/>
              <a:t>utonomous nodes </a:t>
            </a:r>
            <a:br>
              <a:rPr lang="en-US" sz="2400" b="1" dirty="0" smtClean="0"/>
            </a:br>
            <a:r>
              <a:rPr lang="en-US" sz="2400" dirty="0" smtClean="0"/>
              <a:t>for scalability</a:t>
            </a:r>
          </a:p>
          <a:p>
            <a:pPr algn="ctr"/>
            <a:r>
              <a:rPr lang="en-US" sz="2400" dirty="0"/>
              <a:t>(</a:t>
            </a:r>
            <a:r>
              <a:rPr lang="en-US" sz="2400" dirty="0" smtClean="0"/>
              <a:t>stateless web servers, shared nothing DBs, your custom code in QCW)</a:t>
            </a:r>
            <a:endParaRPr lang="en-US" sz="2400" dirty="0"/>
          </a:p>
        </p:txBody>
      </p:sp>
      <p:sp>
        <p:nvSpPr>
          <p:cNvPr id="43" name="TextBox 42"/>
          <p:cNvSpPr txBox="1"/>
          <p:nvPr/>
        </p:nvSpPr>
        <p:spPr>
          <a:xfrm>
            <a:off x="2643430" y="1599992"/>
            <a:ext cx="3935218" cy="3046988"/>
          </a:xfrm>
          <a:prstGeom prst="rect">
            <a:avLst/>
          </a:prstGeom>
          <a:solidFill>
            <a:srgbClr val="FFFF00"/>
          </a:solidFill>
        </p:spPr>
        <p:txBody>
          <a:bodyPr wrap="square" rtlCol="0">
            <a:spAutoFit/>
          </a:bodyPr>
          <a:lstStyle/>
          <a:p>
            <a:pPr algn="ctr"/>
            <a:r>
              <a:rPr lang="en-US" sz="2400" b="1" dirty="0" smtClean="0"/>
              <a:t>Autonomous nodes</a:t>
            </a:r>
          </a:p>
          <a:p>
            <a:pPr algn="ctr"/>
            <a:r>
              <a:rPr lang="en-US" sz="2400" dirty="0" smtClean="0"/>
              <a:t>*and*</a:t>
            </a:r>
          </a:p>
          <a:p>
            <a:pPr algn="ctr"/>
            <a:r>
              <a:rPr lang="en-US" sz="2400" b="1" dirty="0" smtClean="0"/>
              <a:t>Homogeneous nodes </a:t>
            </a:r>
            <a:br>
              <a:rPr lang="en-US" sz="2400" b="1" dirty="0" smtClean="0"/>
            </a:br>
            <a:r>
              <a:rPr lang="en-US" sz="2400" dirty="0" smtClean="0"/>
              <a:t>for operational simplicity</a:t>
            </a:r>
          </a:p>
          <a:p>
            <a:pPr algn="ctr"/>
            <a:r>
              <a:rPr lang="en-US" sz="2400" dirty="0" smtClean="0"/>
              <a:t>*and*</a:t>
            </a:r>
          </a:p>
          <a:p>
            <a:pPr algn="ctr"/>
            <a:r>
              <a:rPr lang="en-US" sz="2400" b="1" dirty="0" smtClean="0"/>
              <a:t>Anonymous nodes</a:t>
            </a:r>
          </a:p>
          <a:p>
            <a:pPr algn="ctr"/>
            <a:r>
              <a:rPr lang="en-US" sz="2400" dirty="0" smtClean="0"/>
              <a:t>don‘t get emotionally involved!</a:t>
            </a:r>
          </a:p>
        </p:txBody>
      </p:sp>
      <p:sp>
        <p:nvSpPr>
          <p:cNvPr id="44" name="TextBox 43"/>
          <p:cNvSpPr txBox="1"/>
          <p:nvPr/>
        </p:nvSpPr>
        <p:spPr>
          <a:xfrm>
            <a:off x="419432" y="5027675"/>
            <a:ext cx="8415498" cy="1569660"/>
          </a:xfrm>
          <a:prstGeom prst="rect">
            <a:avLst/>
          </a:prstGeom>
          <a:solidFill>
            <a:srgbClr val="00B050"/>
          </a:solidFill>
        </p:spPr>
        <p:txBody>
          <a:bodyPr wrap="square" rtlCol="0">
            <a:spAutoFit/>
          </a:bodyPr>
          <a:lstStyle/>
          <a:p>
            <a:pPr algn="ctr"/>
            <a:r>
              <a:rPr lang="en-US" sz="3200" b="1" dirty="0" smtClean="0"/>
              <a:t>This is how a [public] CLOUD PLATFORM works </a:t>
            </a:r>
          </a:p>
          <a:p>
            <a:pPr algn="ctr"/>
            <a:r>
              <a:rPr lang="en-US" sz="3200" b="1" dirty="0" smtClean="0"/>
              <a:t>*and*</a:t>
            </a:r>
          </a:p>
          <a:p>
            <a:pPr algn="ctr"/>
            <a:r>
              <a:rPr lang="en-US" sz="3200" b="1" dirty="0" smtClean="0"/>
              <a:t>This is how YOUR </a:t>
            </a:r>
            <a:r>
              <a:rPr lang="en-US" sz="3200" b="1" i="1" dirty="0" smtClean="0"/>
              <a:t>CLOUD-NATIVE</a:t>
            </a:r>
            <a:r>
              <a:rPr lang="en-US" sz="3200" b="1" dirty="0" smtClean="0"/>
              <a:t> app works</a:t>
            </a:r>
          </a:p>
        </p:txBody>
      </p:sp>
    </p:spTree>
    <p:extLst>
      <p:ext uri="{BB962C8B-B14F-4D97-AF65-F5344CB8AC3E}">
        <p14:creationId xmlns:p14="http://schemas.microsoft.com/office/powerpoint/2010/main" val="29252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3" grpId="0" animBg="1"/>
      <p:bldP spid="43" grpId="0" animBg="1"/>
      <p:bldP spid="4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27412" y="5255970"/>
            <a:ext cx="3535188" cy="954107"/>
          </a:xfrm>
          <a:prstGeom prst="rect">
            <a:avLst/>
          </a:prstGeom>
          <a:noFill/>
        </p:spPr>
        <p:txBody>
          <a:bodyPr wrap="square" rtlCol="0">
            <a:spAutoFit/>
          </a:bodyPr>
          <a:lstStyle/>
          <a:p>
            <a:pPr algn="ctr"/>
            <a:r>
              <a:rPr lang="en-US" sz="2800" b="1" dirty="0" smtClean="0"/>
              <a:t>Load Balancer</a:t>
            </a:r>
          </a:p>
          <a:p>
            <a:pPr algn="ctr"/>
            <a:r>
              <a:rPr lang="en-US" sz="2800" b="1" dirty="0" smtClean="0"/>
              <a:t>(Cloud </a:t>
            </a:r>
            <a:r>
              <a:rPr lang="en-US" sz="2800" b="1" dirty="0"/>
              <a:t>Service)</a:t>
            </a:r>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TextBox 2"/>
          <p:cNvSpPr txBox="1"/>
          <p:nvPr/>
        </p:nvSpPr>
        <p:spPr>
          <a:xfrm>
            <a:off x="6398970" y="1602030"/>
            <a:ext cx="2740455" cy="1569660"/>
          </a:xfrm>
          <a:prstGeom prst="rect">
            <a:avLst/>
          </a:prstGeom>
          <a:noFill/>
        </p:spPr>
        <p:txBody>
          <a:bodyPr wrap="square" rtlCol="0">
            <a:spAutoFit/>
          </a:bodyPr>
          <a:lstStyle/>
          <a:p>
            <a:pPr algn="ctr"/>
            <a:r>
              <a:rPr lang="en-US" sz="3200" b="1" dirty="0" smtClean="0"/>
              <a:t>Managed VMs</a:t>
            </a:r>
            <a:br>
              <a:rPr lang="en-US" sz="3200" b="1" dirty="0" smtClean="0"/>
            </a:br>
            <a:r>
              <a:rPr lang="en-US" sz="3200" b="1" dirty="0" smtClean="0"/>
              <a:t>(Cloud Service</a:t>
            </a:r>
            <a:r>
              <a:rPr lang="en-US" sz="3200" b="1" dirty="0"/>
              <a:t>)</a:t>
            </a:r>
            <a:br>
              <a:rPr lang="en-US" sz="3200" b="1" dirty="0"/>
            </a:br>
            <a:r>
              <a:rPr lang="en-US" sz="3200" b="1" dirty="0" smtClean="0"/>
              <a:t>“Web Role”</a:t>
            </a:r>
            <a:endParaRPr lang="en-US" sz="3200" dirty="0"/>
          </a:p>
        </p:txBody>
      </p:sp>
      <p:sp>
        <p:nvSpPr>
          <p:cNvPr id="4" name="Left-Right-Up Arrow 3"/>
          <p:cNvSpPr/>
          <p:nvPr/>
        </p:nvSpPr>
        <p:spPr>
          <a:xfrm>
            <a:off x="2125322" y="4342485"/>
            <a:ext cx="2694006" cy="91348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2523073" y="3230212"/>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3343833" y="290313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4159228" y="326306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195808"/>
            <a:ext cx="8229600" cy="1143000"/>
          </a:xfrm>
        </p:spPr>
        <p:txBody>
          <a:bodyPr>
            <a:normAutofit fontScale="90000"/>
          </a:bodyPr>
          <a:lstStyle/>
          <a:p>
            <a:r>
              <a:rPr lang="en-US" dirty="0"/>
              <a:t>Example: Web Tier </a:t>
            </a:r>
            <a:r>
              <a:rPr lang="en-US" dirty="0" smtClean="0"/>
              <a:t>www.pageofphotos.com</a:t>
            </a:r>
            <a:endParaRPr lang="en-US" dirty="0"/>
          </a:p>
        </p:txBody>
      </p:sp>
      <p:pic>
        <p:nvPicPr>
          <p:cNvPr id="12"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9607" y="3319512"/>
            <a:ext cx="2454393" cy="357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21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5" grpId="0" animBg="1"/>
      <p:bldP spid="4" grpId="0" animBg="1"/>
      <p:bldP spid="8" grpId="0" animBg="1"/>
      <p:bldP spid="43" grpId="0" animBg="1"/>
      <p:bldP spid="4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rver"/>
          <p:cNvSpPr>
            <a:spLocks noEditPoints="1" noChangeArrowheads="1"/>
          </p:cNvSpPr>
          <p:nvPr/>
        </p:nvSpPr>
        <p:spPr bwMode="auto">
          <a:xfrm>
            <a:off x="88346" y="2048419"/>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Left-Right-Up Arrow 3"/>
          <p:cNvSpPr/>
          <p:nvPr/>
        </p:nvSpPr>
        <p:spPr>
          <a:xfrm>
            <a:off x="597763" y="3429000"/>
            <a:ext cx="1796004" cy="60899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827452" y="2840782"/>
            <a:ext cx="175567" cy="73326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1389386" y="2409691"/>
            <a:ext cx="198815" cy="8303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1977093" y="2866698"/>
            <a:ext cx="180331" cy="7531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049525" y="1397072"/>
            <a:ext cx="6089900" cy="4893647"/>
          </a:xfrm>
          <a:prstGeom prst="rect">
            <a:avLst/>
          </a:prstGeom>
          <a:noFill/>
        </p:spPr>
        <p:txBody>
          <a:bodyPr wrap="square" rtlCol="0">
            <a:spAutoFit/>
          </a:bodyPr>
          <a:lstStyle/>
          <a:p>
            <a:pPr marL="514350" indent="-514350">
              <a:buFont typeface="+mj-lt"/>
              <a:buAutoNum type="arabicPeriod"/>
            </a:pPr>
            <a:r>
              <a:rPr lang="en-US" sz="3600" b="1" dirty="0" smtClean="0"/>
              <a:t>Auto-Scale </a:t>
            </a:r>
          </a:p>
          <a:p>
            <a:pPr marL="971550" lvl="1" indent="-514350">
              <a:buFont typeface="Arial" pitchFamily="34" charset="0"/>
              <a:buChar char="•"/>
            </a:pPr>
            <a:r>
              <a:rPr lang="en-US" sz="3200" dirty="0" smtClean="0"/>
              <a:t>Bidirectional</a:t>
            </a:r>
          </a:p>
          <a:p>
            <a:pPr marL="514350" indent="-514350">
              <a:buFont typeface="+mj-lt"/>
              <a:buAutoNum type="arabicPeriod"/>
            </a:pPr>
            <a:r>
              <a:rPr lang="en-US" sz="3600" b="1" dirty="0" smtClean="0"/>
              <a:t>Nodes can fail</a:t>
            </a:r>
          </a:p>
          <a:p>
            <a:pPr marL="514350" indent="-514350">
              <a:buFont typeface="Arial" pitchFamily="34" charset="0"/>
              <a:buChar char="•"/>
            </a:pPr>
            <a:r>
              <a:rPr lang="en-US" sz="3200" dirty="0" smtClean="0"/>
              <a:t>Releasing VM resources (e.g., via Auto-Scale) is one cause</a:t>
            </a:r>
          </a:p>
          <a:p>
            <a:pPr marL="514350" indent="-514350">
              <a:buFont typeface="Arial" pitchFamily="34" charset="0"/>
              <a:buChar char="•"/>
            </a:pPr>
            <a:r>
              <a:rPr lang="en-US" sz="3200" dirty="0" smtClean="0"/>
              <a:t>Handle shutdown signals</a:t>
            </a:r>
          </a:p>
          <a:p>
            <a:pPr marL="514350" indent="-514350">
              <a:buFont typeface="Arial" pitchFamily="34" charset="0"/>
              <a:buChar char="•"/>
            </a:pPr>
            <a:r>
              <a:rPr lang="en-US" sz="3200" dirty="0" smtClean="0"/>
              <a:t>Externalize session state</a:t>
            </a:r>
          </a:p>
          <a:p>
            <a:pPr marL="971550" lvl="1" indent="-514350">
              <a:buFont typeface="Arial" pitchFamily="34" charset="0"/>
              <a:buChar char="•"/>
            </a:pPr>
            <a:r>
              <a:rPr lang="en-US" sz="2400" dirty="0" smtClean="0"/>
              <a:t>e.g., see ASP.NET Session State Providers for Azure Tables, Azure Cache</a:t>
            </a:r>
          </a:p>
          <a:p>
            <a:pPr marL="514350" indent="-514350">
              <a:buFont typeface="Arial" pitchFamily="34" charset="0"/>
              <a:buChar char="•"/>
            </a:pPr>
            <a:r>
              <a:rPr lang="en-US" sz="3200" dirty="0" smtClean="0"/>
              <a:t>N+1 rule as UX optimization</a:t>
            </a:r>
            <a:endParaRPr lang="en-US" sz="3200" dirty="0"/>
          </a:p>
        </p:txBody>
      </p:sp>
      <p:sp>
        <p:nvSpPr>
          <p:cNvPr id="13" name="server"/>
          <p:cNvSpPr>
            <a:spLocks noEditPoints="1" noChangeArrowheads="1"/>
          </p:cNvSpPr>
          <p:nvPr/>
        </p:nvSpPr>
        <p:spPr bwMode="auto">
          <a:xfrm>
            <a:off x="1080167" y="1523200"/>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2072708" y="2125573"/>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Title 4"/>
          <p:cNvSpPr>
            <a:spLocks noGrp="1"/>
          </p:cNvSpPr>
          <p:nvPr>
            <p:ph type="title"/>
          </p:nvPr>
        </p:nvSpPr>
        <p:spPr>
          <a:xfrm>
            <a:off x="441434" y="384050"/>
            <a:ext cx="8229600" cy="1143000"/>
          </a:xfrm>
        </p:spPr>
        <p:txBody>
          <a:bodyPr>
            <a:normAutofit/>
          </a:bodyPr>
          <a:lstStyle/>
          <a:p>
            <a:r>
              <a:rPr lang="en-US" dirty="0"/>
              <a:t>Horizontal Scaling </a:t>
            </a:r>
            <a:r>
              <a:rPr lang="en-US" dirty="0" smtClean="0"/>
              <a:t>Considerations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9753" y="1289609"/>
            <a:ext cx="2709672" cy="1834896"/>
          </a:xfrm>
          <a:prstGeom prst="rect">
            <a:avLst/>
          </a:prstGeom>
        </p:spPr>
      </p:pic>
    </p:spTree>
    <p:extLst>
      <p:ext uri="{BB962C8B-B14F-4D97-AF65-F5344CB8AC3E}">
        <p14:creationId xmlns:p14="http://schemas.microsoft.com/office/powerpoint/2010/main" val="35300931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How many users does your </a:t>
            </a:r>
            <a:r>
              <a:rPr lang="en-US" i="1" dirty="0" smtClean="0"/>
              <a:t>cloud-native</a:t>
            </a:r>
            <a:r>
              <a:rPr lang="en-US" dirty="0" smtClean="0"/>
              <a:t> application need before it needs to be able to horizontally scale?</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3934959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What’s the difference between </a:t>
            </a:r>
            <a:r>
              <a:rPr lang="en-US" b="1" i="1" dirty="0" smtClean="0"/>
              <a:t>performance</a:t>
            </a:r>
            <a:r>
              <a:rPr lang="en-US" dirty="0" smtClean="0"/>
              <a:t> and </a:t>
            </a:r>
            <a:r>
              <a:rPr lang="en-US" b="1" i="1" dirty="0" smtClean="0"/>
              <a:t>scale</a:t>
            </a:r>
            <a:r>
              <a:rPr lang="en-US" dirty="0" smtClean="0"/>
              <a:t>?</a:t>
            </a:r>
            <a:endParaRPr lang="en-US" dirty="0"/>
          </a:p>
        </p:txBody>
      </p:sp>
      <p:sp>
        <p:nvSpPr>
          <p:cNvPr id="4" name="TextBox 3"/>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26986871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Queue-Centric Workflow Pattern</a:t>
            </a:r>
            <a:endParaRPr lang="en-US" dirty="0"/>
          </a:p>
        </p:txBody>
      </p:sp>
      <p:sp>
        <p:nvSpPr>
          <p:cNvPr id="3" name="Title 1"/>
          <p:cNvSpPr txBox="1">
            <a:spLocks/>
          </p:cNvSpPr>
          <p:nvPr/>
        </p:nvSpPr>
        <p:spPr>
          <a:xfrm>
            <a:off x="435198" y="4342484"/>
            <a:ext cx="8229600" cy="213146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a:t>
            </a:r>
            <a:r>
              <a:rPr lang="en-US" sz="3200" b="1" dirty="0" smtClean="0"/>
              <a:t>QCW</a:t>
            </a:r>
            <a:r>
              <a:rPr lang="en-US" sz="3200" dirty="0" smtClean="0"/>
              <a:t> for short)</a:t>
            </a:r>
            <a:endParaRPr lang="en-US" sz="3200"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2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81344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
            </a:r>
            <a:br>
              <a:rPr lang="en-US" dirty="0" smtClean="0"/>
            </a:br>
            <a:r>
              <a:rPr lang="en-US" dirty="0" smtClean="0"/>
              <a:t>into a new </a:t>
            </a:r>
            <a:r>
              <a:rPr lang="en-US" b="1" dirty="0" smtClean="0"/>
              <a:t>Service Tier</a:t>
            </a:r>
            <a:endParaRPr lang="en-US" b="1" dirty="0"/>
          </a:p>
        </p:txBody>
      </p:sp>
      <p:sp>
        <p:nvSpPr>
          <p:cNvPr id="3" name="Content Placeholder 2"/>
          <p:cNvSpPr>
            <a:spLocks noGrp="1"/>
          </p:cNvSpPr>
          <p:nvPr>
            <p:ph idx="1"/>
          </p:nvPr>
        </p:nvSpPr>
        <p:spPr>
          <a:xfrm>
            <a:off x="457200" y="1906525"/>
            <a:ext cx="8229600" cy="4219644"/>
          </a:xfrm>
        </p:spPr>
        <p:txBody>
          <a:bodyPr>
            <a:normAutofit/>
          </a:bodyPr>
          <a:lstStyle/>
          <a:p>
            <a:pPr marL="0" indent="0">
              <a:buNone/>
            </a:pPr>
            <a:r>
              <a:rPr lang="en-US" dirty="0" smtClean="0"/>
              <a:t>QCW enables applications where the UI and back-end services are </a:t>
            </a:r>
            <a:r>
              <a:rPr lang="en-US" b="1" dirty="0" smtClean="0"/>
              <a:t>Loosely Coupled</a:t>
            </a:r>
          </a:p>
          <a:p>
            <a:endParaRPr lang="en-US" b="1" dirty="0" smtClean="0"/>
          </a:p>
          <a:p>
            <a:pPr marL="0" indent="0">
              <a:buNone/>
            </a:pPr>
            <a:r>
              <a:rPr lang="en-US" dirty="0" smtClean="0"/>
              <a:t>[ Similar to CQRS Pattern ]</a:t>
            </a:r>
          </a:p>
        </p:txBody>
      </p:sp>
    </p:spTree>
    <p:extLst>
      <p:ext uri="{BB962C8B-B14F-4D97-AF65-F5344CB8AC3E}">
        <p14:creationId xmlns:p14="http://schemas.microsoft.com/office/powerpoint/2010/main" val="16769201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rver"/>
          <p:cNvSpPr>
            <a:spLocks noEditPoints="1" noChangeArrowheads="1"/>
          </p:cNvSpPr>
          <p:nvPr/>
        </p:nvSpPr>
        <p:spPr bwMode="auto">
          <a:xfrm>
            <a:off x="2389735" y="162795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14" name="server"/>
          <p:cNvSpPr>
            <a:spLocks noEditPoints="1" noChangeArrowheads="1"/>
          </p:cNvSpPr>
          <p:nvPr/>
        </p:nvSpPr>
        <p:spPr bwMode="auto">
          <a:xfrm>
            <a:off x="2530780" y="19443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2" name="Title 1"/>
          <p:cNvSpPr>
            <a:spLocks noGrp="1"/>
          </p:cNvSpPr>
          <p:nvPr>
            <p:ph type="title"/>
          </p:nvPr>
        </p:nvSpPr>
        <p:spPr/>
        <p:txBody>
          <a:bodyPr/>
          <a:lstStyle/>
          <a:p>
            <a:r>
              <a:rPr lang="en-US" dirty="0" smtClean="0"/>
              <a:t>pageofphotos.com</a:t>
            </a:r>
            <a:endParaRPr lang="en-US" b="1" dirty="0"/>
          </a:p>
        </p:txBody>
      </p:sp>
      <p:sp>
        <p:nvSpPr>
          <p:cNvPr id="4" name="Content Placeholder 3"/>
          <p:cNvSpPr>
            <a:spLocks noGrp="1"/>
          </p:cNvSpPr>
          <p:nvPr>
            <p:ph sz="half" idx="2"/>
          </p:nvPr>
        </p:nvSpPr>
        <p:spPr>
          <a:xfrm>
            <a:off x="0" y="3733495"/>
            <a:ext cx="8871381" cy="3124505"/>
          </a:xfrm>
        </p:spPr>
        <p:txBody>
          <a:bodyPr numCol="1">
            <a:normAutofit/>
          </a:bodyPr>
          <a:lstStyle/>
          <a:p>
            <a:pPr marL="400050" lvl="1" indent="0" algn="ctr">
              <a:buNone/>
            </a:pPr>
            <a:r>
              <a:rPr lang="en-US" sz="3900" b="1" dirty="0" smtClean="0"/>
              <a:t>Add service tier (</a:t>
            </a:r>
            <a:r>
              <a:rPr lang="en-US" sz="3900" b="1" dirty="0" err="1" smtClean="0"/>
              <a:t>async</a:t>
            </a:r>
            <a:r>
              <a:rPr lang="en-US" sz="3900" b="1" dirty="0" smtClean="0"/>
              <a:t>)</a:t>
            </a:r>
          </a:p>
          <a:p>
            <a:pPr marL="400050" lvl="1" indent="0" algn="ctr">
              <a:buNone/>
            </a:pPr>
            <a:r>
              <a:rPr lang="en-US" sz="3200" dirty="0" smtClean="0"/>
              <a:t>Leave Web Tier to do what it’s good at</a:t>
            </a:r>
          </a:p>
          <a:p>
            <a:pPr marL="400050" lvl="1" indent="0">
              <a:buNone/>
            </a:pPr>
            <a:endParaRPr lang="en-US" sz="3900" dirty="0"/>
          </a:p>
        </p:txBody>
      </p:sp>
      <p:sp>
        <p:nvSpPr>
          <p:cNvPr id="6" name="Flowchart: Magnetic Disk 5"/>
          <p:cNvSpPr/>
          <p:nvPr/>
        </p:nvSpPr>
        <p:spPr>
          <a:xfrm>
            <a:off x="7477555" y="1659700"/>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pic>
        <p:nvPicPr>
          <p:cNvPr id="1027" name="Picture 3" descr="E:\Program Files (x86)\Microsoft Office\MEDIA\CAGCAT10\j019538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070" y="1779435"/>
            <a:ext cx="1118231" cy="1141960"/>
          </a:xfrm>
          <a:prstGeom prst="rect">
            <a:avLst/>
          </a:prstGeom>
          <a:noFill/>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Lst>
        </p:spPr>
      </p:pic>
      <p:cxnSp>
        <p:nvCxnSpPr>
          <p:cNvPr id="20" name="Straight Arrow Connector 19"/>
          <p:cNvCxnSpPr/>
          <p:nvPr/>
        </p:nvCxnSpPr>
        <p:spPr>
          <a:xfrm>
            <a:off x="3943387" y="2325320"/>
            <a:ext cx="3373066"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514350"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sp>
        <p:nvSpPr>
          <p:cNvPr id="10" name="server"/>
          <p:cNvSpPr>
            <a:spLocks noEditPoints="1" noChangeArrowheads="1"/>
          </p:cNvSpPr>
          <p:nvPr/>
        </p:nvSpPr>
        <p:spPr bwMode="auto">
          <a:xfrm>
            <a:off x="4825695" y="162743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Service Tier</a:t>
            </a:r>
          </a:p>
        </p:txBody>
      </p:sp>
      <p:sp>
        <p:nvSpPr>
          <p:cNvPr id="11" name="server"/>
          <p:cNvSpPr>
            <a:spLocks noEditPoints="1" noChangeArrowheads="1"/>
          </p:cNvSpPr>
          <p:nvPr/>
        </p:nvSpPr>
        <p:spPr bwMode="auto">
          <a:xfrm>
            <a:off x="4966740" y="19438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Service Tier</a:t>
            </a:r>
          </a:p>
        </p:txBody>
      </p:sp>
      <p:cxnSp>
        <p:nvCxnSpPr>
          <p:cNvPr id="12" name="Straight Arrow Connector 11"/>
          <p:cNvCxnSpPr/>
          <p:nvPr/>
        </p:nvCxnSpPr>
        <p:spPr>
          <a:xfrm>
            <a:off x="3963010"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512965"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963010" y="2319935"/>
            <a:ext cx="799490" cy="0"/>
          </a:xfrm>
          <a:prstGeom prst="straightConnector1">
            <a:avLst/>
          </a:prstGeom>
          <a:ln w="19050">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09070" y="2935623"/>
            <a:ext cx="2131465" cy="461665"/>
          </a:xfrm>
          <a:prstGeom prst="rect">
            <a:avLst/>
          </a:prstGeom>
          <a:noFill/>
        </p:spPr>
        <p:txBody>
          <a:bodyPr wrap="square" rtlCol="0">
            <a:spAutoFit/>
          </a:bodyPr>
          <a:lstStyle/>
          <a:p>
            <a:r>
              <a:rPr lang="en-US" sz="2400" b="1" dirty="0" smtClean="0"/>
              <a:t>/</a:t>
            </a:r>
            <a:r>
              <a:rPr lang="en-US" sz="2400" b="1" dirty="0" err="1" smtClean="0"/>
              <a:t>maura</a:t>
            </a:r>
            <a:endParaRPr lang="en-US" sz="2400" b="1" dirty="0"/>
          </a:p>
        </p:txBody>
      </p:sp>
    </p:spTree>
    <p:extLst>
      <p:ext uri="{BB962C8B-B14F-4D97-AF65-F5344CB8AC3E}">
        <p14:creationId xmlns:p14="http://schemas.microsoft.com/office/powerpoint/2010/main" val="304298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par>
                                <p:cTn id="19" presetID="22" presetClass="entr" presetSubtype="4"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par>
                                <p:cTn id="22" presetID="22" presetClass="entr" presetSubtype="4"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par>
                                <p:cTn id="29" presetID="10" presetClass="exit" presetSubtype="0" fill="hold" nodeType="withEffect">
                                  <p:stCondLst>
                                    <p:cond delay="0"/>
                                  </p:stCondLst>
                                  <p:childTnLst>
                                    <p:animEffect transition="out" filter="fade">
                                      <p:cBhvr>
                                        <p:cTn id="30" dur="500"/>
                                        <p:tgtEl>
                                          <p:spTgt spid="12"/>
                                        </p:tgtEl>
                                      </p:cBhvr>
                                    </p:animEffect>
                                    <p:set>
                                      <p:cBhvr>
                                        <p:cTn id="31"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10" grpId="0" uiExpand="1" animBg="1"/>
      <p:bldP spid="11" grpId="0" uiExpan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459030"/>
            <a:ext cx="8229600" cy="1143000"/>
          </a:xfrm>
        </p:spPr>
        <p:txBody>
          <a:bodyPr>
            <a:normAutofit fontScale="90000"/>
          </a:bodyPr>
          <a:lstStyle/>
          <a:p>
            <a:r>
              <a:rPr lang="en-US" dirty="0" smtClean="0"/>
              <a:t>QCW Example: User </a:t>
            </a:r>
            <a:r>
              <a:rPr lang="en-US" dirty="0"/>
              <a:t>Uploads Photo www.pageofphotos.com</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Tier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Service Tier</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18558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barn(inVertical)">
                                      <p:cBhvr>
                                        <p:cTn id="17" dur="500"/>
                                        <p:tgtEl>
                                          <p:spTgt spid="8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barn(inVertical)">
                                      <p:cBhvr>
                                        <p:cTn id="20" dur="500"/>
                                        <p:tgtEl>
                                          <p:spTgt spid="87"/>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barn(inVertical)">
                                      <p:cBhvr>
                                        <p:cTn id="2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P spid="87" grpId="0" animBg="1"/>
      <p:bldP spid="46" grpId="0" animBg="1"/>
      <p:bldP spid="59"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WE NEED:</a:t>
            </a:r>
          </a:p>
          <a:p>
            <a:pPr>
              <a:buFont typeface="Arial" charset="0"/>
              <a:buChar char="•"/>
            </a:pPr>
            <a:r>
              <a:rPr lang="en-US" sz="3600" dirty="0" smtClean="0"/>
              <a:t>Compute (VM) resources to run our code</a:t>
            </a:r>
          </a:p>
          <a:p>
            <a:pPr marL="457200" lvl="1" indent="0">
              <a:buNone/>
            </a:pPr>
            <a:r>
              <a:rPr lang="en-US" sz="3200" b="1" dirty="0" smtClean="0"/>
              <a:t> </a:t>
            </a:r>
          </a:p>
          <a:p>
            <a:pPr marL="457200" lvl="1" indent="0">
              <a:buNone/>
            </a:pPr>
            <a:r>
              <a:rPr lang="en-US" sz="3200" b="1" dirty="0" smtClean="0"/>
              <a:t>  </a:t>
            </a:r>
            <a:endParaRPr lang="en-US" sz="3200" dirty="0" smtClean="0"/>
          </a:p>
          <a:p>
            <a:pPr>
              <a:buFont typeface="Arial" charset="0"/>
              <a:buChar char="•"/>
            </a:pPr>
            <a:r>
              <a:rPr lang="en-US" sz="3600" dirty="0" smtClean="0"/>
              <a:t>Reliable Queue to communicate</a:t>
            </a:r>
          </a:p>
          <a:p>
            <a:pPr marL="457200" lvl="1" indent="0">
              <a:buNone/>
            </a:pPr>
            <a:r>
              <a:rPr lang="en-US" sz="3200" dirty="0" smtClean="0"/>
              <a:t> </a:t>
            </a:r>
          </a:p>
          <a:p>
            <a:pPr>
              <a:buFont typeface="Arial" charset="0"/>
              <a:buChar char="•"/>
            </a:pPr>
            <a:r>
              <a:rPr lang="en-US" sz="3600" dirty="0" smtClean="0"/>
              <a:t>Durable/Persistent Storage</a:t>
            </a:r>
          </a:p>
          <a:p>
            <a:pPr marL="457200" lvl="1" indent="0">
              <a:buNone/>
            </a:pPr>
            <a:r>
              <a:rPr lang="en-US" sz="3200" dirty="0" smtClean="0"/>
              <a:t> </a:t>
            </a:r>
          </a:p>
        </p:txBody>
      </p:sp>
    </p:spTree>
    <p:extLst>
      <p:ext uri="{BB962C8B-B14F-4D97-AF65-F5344CB8AC3E}">
        <p14:creationId xmlns:p14="http://schemas.microsoft.com/office/powerpoint/2010/main" val="322063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pic>
        <p:nvPicPr>
          <p:cNvPr id="5" name="Picture 2" descr="http://upload.wikimedia.org/wikipedia/commons/a/ac/Iceber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9607" y="3319512"/>
            <a:ext cx="2454393" cy="357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9513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[on Windows Azure]</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 Web Tier) </a:t>
            </a:r>
          </a:p>
          <a:p>
            <a:pPr lvl="1">
              <a:buFont typeface="Wingdings" pitchFamily="2" charset="2"/>
              <a:buChar char="ü"/>
            </a:pPr>
            <a:r>
              <a:rPr lang="en-US" sz="3200" b="1" dirty="0" smtClean="0"/>
              <a:t>Worker Roles</a:t>
            </a:r>
            <a:r>
              <a:rPr lang="en-US" sz="3200" dirty="0" smtClean="0"/>
              <a:t> (w/o IIS – Service Tier)</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a:t>
            </a:r>
            <a:endParaRPr lang="en-US" sz="3200" dirty="0" smtClean="0"/>
          </a:p>
        </p:txBody>
      </p:sp>
    </p:spTree>
    <p:extLst>
      <p:ext uri="{BB962C8B-B14F-4D97-AF65-F5344CB8AC3E}">
        <p14:creationId xmlns:p14="http://schemas.microsoft.com/office/powerpoint/2010/main" val="119330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fontScale="90000"/>
          </a:bodyPr>
          <a:lstStyle/>
          <a:p>
            <a:pPr eaLnBrk="1" hangingPunct="1"/>
            <a:r>
              <a:rPr lang="en-US" dirty="0" smtClean="0"/>
              <a:t>QCW on Azure: User Uploads a Photo</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a:t>Web</a:t>
            </a:r>
          </a:p>
          <a:p>
            <a:pPr algn="ctr" fontAlgn="auto">
              <a:spcBef>
                <a:spcPts val="0"/>
              </a:spcBef>
              <a:spcAft>
                <a:spcPts val="0"/>
              </a:spcAft>
              <a:defRPr/>
            </a:pPr>
            <a:r>
              <a:rPr lang="en-US" b="1"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a:t>Worker</a:t>
            </a:r>
          </a:p>
          <a:p>
            <a:pPr algn="ctr" fontAlgn="auto">
              <a:spcBef>
                <a:spcPts val="0"/>
              </a:spcBef>
              <a:spcAft>
                <a:spcPts val="0"/>
              </a:spcAft>
              <a:defRPr/>
            </a:pPr>
            <a:r>
              <a:rPr lang="en-US" b="1"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956400"/>
            <a:ext cx="9144000" cy="523220"/>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how does user know thumbnail is ready?</a:t>
            </a:r>
          </a:p>
        </p:txBody>
      </p:sp>
      <p:sp>
        <p:nvSpPr>
          <p:cNvPr id="14" name="Right Arrow 13"/>
          <p:cNvSpPr/>
          <p:nvPr/>
        </p:nvSpPr>
        <p:spPr>
          <a:xfrm rot="12784630">
            <a:off x="6832680"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604" y="1596901"/>
            <a:ext cx="581025" cy="774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36881" y="3187184"/>
            <a:ext cx="2483565" cy="369332"/>
          </a:xfrm>
          <a:prstGeom prst="rect">
            <a:avLst/>
          </a:prstGeom>
          <a:solidFill>
            <a:schemeClr val="accent3">
              <a:lumMod val="20000"/>
              <a:lumOff val="80000"/>
            </a:schemeClr>
          </a:solidFill>
        </p:spPr>
        <p:txBody>
          <a:bodyPr wrap="none" rtlCol="0">
            <a:spAutoFit/>
          </a:bodyPr>
          <a:lstStyle/>
          <a:p>
            <a:r>
              <a:rPr lang="en-US" dirty="0"/>
              <a:t>www.pageofphotos.com</a:t>
            </a:r>
          </a:p>
        </p:txBody>
      </p:sp>
      <p:sp>
        <p:nvSpPr>
          <p:cNvPr id="3" name="TextBox 2"/>
          <p:cNvSpPr txBox="1"/>
          <p:nvPr/>
        </p:nvSpPr>
        <p:spPr>
          <a:xfrm>
            <a:off x="2794797" y="1650256"/>
            <a:ext cx="1168213" cy="584775"/>
          </a:xfrm>
          <a:prstGeom prst="rect">
            <a:avLst/>
          </a:prstGeom>
          <a:noFill/>
        </p:spPr>
        <p:txBody>
          <a:bodyPr wrap="square" rtlCol="0">
            <a:spAutoFit/>
          </a:bodyPr>
          <a:lstStyle/>
          <a:p>
            <a:r>
              <a:rPr lang="en-US" sz="3200" dirty="0" smtClean="0"/>
              <a:t>push</a:t>
            </a:r>
            <a:endParaRPr lang="en-US" sz="3200" dirty="0"/>
          </a:p>
        </p:txBody>
      </p:sp>
      <p:cxnSp>
        <p:nvCxnSpPr>
          <p:cNvPr id="7" name="Straight Arrow Connector 6"/>
          <p:cNvCxnSpPr/>
          <p:nvPr/>
        </p:nvCxnSpPr>
        <p:spPr>
          <a:xfrm flipH="1">
            <a:off x="2456518" y="2235031"/>
            <a:ext cx="743882" cy="889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838162" y="1665094"/>
            <a:ext cx="1168213" cy="584775"/>
          </a:xfrm>
          <a:prstGeom prst="rect">
            <a:avLst/>
          </a:prstGeom>
          <a:noFill/>
        </p:spPr>
        <p:txBody>
          <a:bodyPr wrap="square" rtlCol="0">
            <a:spAutoFit/>
          </a:bodyPr>
          <a:lstStyle/>
          <a:p>
            <a:r>
              <a:rPr lang="en-US" sz="3200" dirty="0"/>
              <a:t>p</a:t>
            </a:r>
            <a:r>
              <a:rPr lang="en-US" sz="3200" dirty="0" smtClean="0"/>
              <a:t>ull</a:t>
            </a:r>
            <a:endParaRPr lang="en-US" sz="3200" dirty="0"/>
          </a:p>
        </p:txBody>
      </p:sp>
      <p:cxnSp>
        <p:nvCxnSpPr>
          <p:cNvPr id="22" name="Straight Arrow Connector 21"/>
          <p:cNvCxnSpPr/>
          <p:nvPr/>
        </p:nvCxnSpPr>
        <p:spPr>
          <a:xfrm>
            <a:off x="5373103" y="2235030"/>
            <a:ext cx="1025867" cy="8082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5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QCW </a:t>
            </a:r>
            <a:r>
              <a:rPr lang="en-US" b="1" dirty="0" smtClean="0"/>
              <a:t>enables</a:t>
            </a:r>
            <a:r>
              <a:rPr lang="en-US" dirty="0" smtClean="0"/>
              <a:t> Responsive UX</a:t>
            </a:r>
          </a:p>
        </p:txBody>
      </p:sp>
      <p:sp>
        <p:nvSpPr>
          <p:cNvPr id="3" name="Content Placeholder 2"/>
          <p:cNvSpPr>
            <a:spLocks noGrp="1"/>
          </p:cNvSpPr>
          <p:nvPr>
            <p:ph idx="1"/>
          </p:nvPr>
        </p:nvSpPr>
        <p:spPr>
          <a:xfrm>
            <a:off x="457200" y="1600206"/>
            <a:ext cx="8377730" cy="4525963"/>
          </a:xfrm>
        </p:spPr>
        <p:txBody>
          <a:bodyPr>
            <a:normAutofit lnSpcReduction="10000"/>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a:p>
            <a:pPr lvl="1"/>
            <a:r>
              <a:rPr lang="en-US" dirty="0" smtClean="0"/>
              <a:t>Long Polling/Web Sockets (e.g., </a:t>
            </a:r>
            <a:r>
              <a:rPr lang="en-US" dirty="0" err="1" smtClean="0"/>
              <a:t>SignalR</a:t>
            </a:r>
            <a:r>
              <a:rPr lang="en-US" dirty="0" smtClean="0"/>
              <a:t> or Node.io)</a:t>
            </a:r>
          </a:p>
        </p:txBody>
      </p:sp>
    </p:spTree>
    <p:extLst>
      <p:ext uri="{BB962C8B-B14F-4D97-AF65-F5344CB8AC3E}">
        <p14:creationId xmlns:p14="http://schemas.microsoft.com/office/powerpoint/2010/main" val="2698453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n-US" dirty="0" smtClean="0"/>
              <a:t>QCW </a:t>
            </a:r>
            <a:r>
              <a:rPr lang="en-US" b="1" dirty="0" smtClean="0"/>
              <a:t>enables</a:t>
            </a:r>
            <a:r>
              <a:rPr lang="en-US" dirty="0" smtClean="0"/>
              <a:t> Scalable App</a:t>
            </a:r>
          </a:p>
        </p:txBody>
      </p:sp>
      <p:sp>
        <p:nvSpPr>
          <p:cNvPr id="3" name="Content Placeholder 2"/>
          <p:cNvSpPr>
            <a:spLocks noGrp="1"/>
          </p:cNvSpPr>
          <p:nvPr>
            <p:ph idx="1"/>
          </p:nvPr>
        </p:nvSpPr>
        <p:spPr>
          <a:xfrm>
            <a:off x="457200" y="1600206"/>
            <a:ext cx="8229600" cy="4873744"/>
          </a:xfrm>
        </p:spPr>
        <p:txBody>
          <a:bodyPr>
            <a:normAutofit fontScale="92500" lnSpcReduction="10000"/>
          </a:bodyPr>
          <a:lstStyle/>
          <a:p>
            <a:r>
              <a:rPr lang="en-US" dirty="0" smtClean="0"/>
              <a:t>Decoupled front/back provides </a:t>
            </a:r>
            <a:r>
              <a:rPr lang="en-US" b="1" dirty="0" smtClean="0"/>
              <a:t>insulation</a:t>
            </a:r>
          </a:p>
          <a:p>
            <a:pPr lvl="1"/>
            <a:r>
              <a:rPr lang="en-US" dirty="0" smtClean="0"/>
              <a:t>Blocking is Bane of Scalability</a:t>
            </a:r>
          </a:p>
          <a:p>
            <a:pPr lvl="1"/>
            <a:r>
              <a:rPr lang="en-US" dirty="0" smtClean="0"/>
              <a:t>Order </a:t>
            </a:r>
            <a:r>
              <a:rPr lang="en-US" dirty="0"/>
              <a:t>processing partner doing maintenance</a:t>
            </a:r>
          </a:p>
          <a:p>
            <a:pPr lvl="1"/>
            <a:r>
              <a:rPr lang="en-US" dirty="0" smtClean="0"/>
              <a:t>Twitter down</a:t>
            </a:r>
          </a:p>
          <a:p>
            <a:pPr lvl="1"/>
            <a:r>
              <a:rPr lang="en-US" dirty="0" smtClean="0"/>
              <a:t>Email server unreachable</a:t>
            </a:r>
          </a:p>
          <a:p>
            <a:pPr lvl="1"/>
            <a:r>
              <a:rPr lang="en-US" dirty="0" smtClean="0"/>
              <a:t>Internet connectivity interruption</a:t>
            </a:r>
          </a:p>
          <a:p>
            <a:r>
              <a:rPr lang="en-US" dirty="0"/>
              <a:t>Loosely coupled, </a:t>
            </a:r>
            <a:r>
              <a:rPr lang="en-US" b="1" dirty="0"/>
              <a:t>concern-independent scaling</a:t>
            </a:r>
          </a:p>
          <a:p>
            <a:pPr lvl="1"/>
            <a:r>
              <a:rPr lang="en-US" dirty="0"/>
              <a:t>(see next slide)</a:t>
            </a:r>
          </a:p>
          <a:p>
            <a:pPr lvl="1"/>
            <a:r>
              <a:rPr lang="en-US" dirty="0"/>
              <a:t>Get </a:t>
            </a:r>
            <a:r>
              <a:rPr lang="en-US" b="1" dirty="0"/>
              <a:t>Scale Units</a:t>
            </a:r>
            <a:r>
              <a:rPr lang="en-US" dirty="0"/>
              <a:t> </a:t>
            </a:r>
            <a:r>
              <a:rPr lang="en-US" dirty="0" smtClean="0"/>
              <a:t>right</a:t>
            </a:r>
          </a:p>
          <a:p>
            <a:pPr lvl="1"/>
            <a:r>
              <a:rPr lang="en-US" sz="3900" dirty="0" smtClean="0"/>
              <a:t>Key to optimizing operational </a:t>
            </a:r>
            <a:r>
              <a:rPr lang="en-US" sz="3900" b="1" dirty="0" smtClean="0">
                <a:solidFill>
                  <a:srgbClr val="00B050"/>
                </a:solidFill>
              </a:rPr>
              <a:t>CO$T$</a:t>
            </a:r>
            <a:endParaRPr lang="en-US" b="1" dirty="0">
              <a:solidFill>
                <a:srgbClr val="00B050"/>
              </a:solidFill>
            </a:endParaRPr>
          </a:p>
        </p:txBody>
      </p:sp>
    </p:spTree>
    <p:extLst>
      <p:ext uri="{BB962C8B-B14F-4D97-AF65-F5344CB8AC3E}">
        <p14:creationId xmlns:p14="http://schemas.microsoft.com/office/powerpoint/2010/main" val="2526701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8084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35798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33512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4575" y="5331897"/>
            <a:ext cx="9439346" cy="1508105"/>
          </a:xfrm>
          <a:prstGeom prst="rect">
            <a:avLst/>
          </a:prstGeom>
          <a:noFill/>
        </p:spPr>
        <p:txBody>
          <a:bodyPr wrap="square" rtlCol="0">
            <a:spAutoFit/>
          </a:bodyPr>
          <a:lstStyle/>
          <a:p>
            <a:pPr>
              <a:buFont typeface="Arial" pitchFamily="34" charset="0"/>
              <a:buChar char="•"/>
            </a:pPr>
            <a:r>
              <a:rPr lang="en-US" sz="3200" dirty="0" smtClean="0"/>
              <a:t> Scaling is best when </a:t>
            </a:r>
            <a:r>
              <a:rPr lang="en-US" sz="3200" b="1" dirty="0"/>
              <a:t>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 depends on current scale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764745" y="2017978"/>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Tree>
    <p:extLst>
      <p:ext uri="{BB962C8B-B14F-4D97-AF65-F5344CB8AC3E}">
        <p14:creationId xmlns:p14="http://schemas.microsoft.com/office/powerpoint/2010/main" val="1230960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03560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5" y="303560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49280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49280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“http://pageofphotos.blob.core.windows.net/up/&lt;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6057597" y="3937000"/>
            <a:ext cx="876607" cy="11333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35072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619080"/>
            <a:ext cx="6949440" cy="461665"/>
          </a:xfrm>
          <a:prstGeom prst="rect">
            <a:avLst/>
          </a:prstGeom>
          <a:noFill/>
          <a:ln w="9525">
            <a:noFill/>
            <a:miter lim="800000"/>
            <a:headEnd/>
            <a:tailEnd/>
          </a:ln>
        </p:spPr>
        <p:txBody>
          <a:bodyPr wrap="square">
            <a:spAutoFit/>
          </a:bodyPr>
          <a:lstStyle/>
          <a:p>
            <a:r>
              <a:rPr lang="en-US" sz="2400" i="1" dirty="0" smtClean="0">
                <a:latin typeface="Calibri" pitchFamily="34" charset="0"/>
              </a:rPr>
              <a:t>// do all necessary processing…</a:t>
            </a:r>
          </a:p>
        </p:txBody>
      </p:sp>
      <p:sp>
        <p:nvSpPr>
          <p:cNvPr id="20" name="Rounded Rectangle 19"/>
          <p:cNvSpPr/>
          <p:nvPr/>
        </p:nvSpPr>
        <p:spPr bwMode="auto">
          <a:xfrm>
            <a:off x="4267507" y="334040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5918933" y="4166882"/>
            <a:ext cx="1109529" cy="14918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a:spLocks noChangeArrowheads="1"/>
          </p:cNvSpPr>
          <p:nvPr/>
        </p:nvSpPr>
        <p:spPr bwMode="auto">
          <a:xfrm>
            <a:off x="2136040" y="6075671"/>
            <a:ext cx="6949440" cy="461665"/>
          </a:xfrm>
          <a:prstGeom prst="rect">
            <a:avLst/>
          </a:prstGeom>
          <a:noFill/>
          <a:ln w="9525">
            <a:noFill/>
            <a:miter lim="800000"/>
            <a:headEnd/>
            <a:tailEnd/>
          </a:ln>
        </p:spPr>
        <p:txBody>
          <a:bodyPr wrap="square">
            <a:spAutoFit/>
          </a:bodyPr>
          <a:lstStyle/>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cxnSp>
        <p:nvCxnSpPr>
          <p:cNvPr id="16" name="Straight Arrow Connector 15"/>
          <p:cNvCxnSpPr/>
          <p:nvPr/>
        </p:nvCxnSpPr>
        <p:spPr>
          <a:xfrm flipH="1">
            <a:off x="5895487" y="4178605"/>
            <a:ext cx="1372396" cy="19951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124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par>
                                <p:cTn id="61" presetID="1" presetClass="entr" presetSubtype="0"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QCW </a:t>
            </a:r>
            <a:r>
              <a:rPr lang="en-US" b="1" dirty="0" smtClean="0"/>
              <a:t>requires</a:t>
            </a:r>
            <a:r>
              <a:rPr lang="en-US" dirty="0" smtClean="0"/>
              <a:t> Idempotent</a:t>
            </a:r>
          </a:p>
        </p:txBody>
      </p:sp>
      <p:sp>
        <p:nvSpPr>
          <p:cNvPr id="3" name="Content Placeholder 2"/>
          <p:cNvSpPr>
            <a:spLocks noGrp="1"/>
          </p:cNvSpPr>
          <p:nvPr>
            <p:ph idx="1"/>
          </p:nvPr>
        </p:nvSpPr>
        <p:spPr>
          <a:xfrm>
            <a:off x="457200" y="1600205"/>
            <a:ext cx="8229600" cy="5178239"/>
          </a:xfrm>
        </p:spPr>
        <p:txBody>
          <a:bodyPr>
            <a:normAutofit/>
          </a:bodyPr>
          <a:lstStyle/>
          <a:p>
            <a:r>
              <a:rPr lang="en-US" sz="3600" i="1" dirty="0" smtClean="0"/>
              <a:t>Perform idempotent operation more than once, end result same as if we did it once</a:t>
            </a:r>
          </a:p>
          <a:p>
            <a:r>
              <a:rPr lang="en-US" sz="3600" dirty="0"/>
              <a:t>Example with </a:t>
            </a:r>
            <a:r>
              <a:rPr lang="en-US" sz="3600" dirty="0" err="1" smtClean="0"/>
              <a:t>Thumbnailing</a:t>
            </a:r>
            <a:r>
              <a:rPr lang="en-US" sz="3600" dirty="0" smtClean="0"/>
              <a:t> </a:t>
            </a:r>
            <a:r>
              <a:rPr lang="en-US" sz="3600" dirty="0"/>
              <a:t>(</a:t>
            </a:r>
            <a:r>
              <a:rPr lang="en-US" sz="3600" dirty="0" smtClean="0"/>
              <a:t>easy case)</a:t>
            </a:r>
            <a:endParaRPr lang="en-US" sz="3600" dirty="0"/>
          </a:p>
          <a:p>
            <a:r>
              <a:rPr lang="en-US" sz="3600" dirty="0" smtClean="0"/>
              <a:t>App-specific concerns dictate approaches</a:t>
            </a:r>
          </a:p>
          <a:p>
            <a:pPr lvl="1"/>
            <a:r>
              <a:rPr lang="en-US" sz="3200" dirty="0" smtClean="0"/>
              <a:t>Compensating action, Last write wins, etc.</a:t>
            </a:r>
          </a:p>
          <a:p>
            <a:r>
              <a:rPr lang="en-US" sz="3600" b="1" dirty="0" smtClean="0">
                <a:solidFill>
                  <a:srgbClr val="00B0F0"/>
                </a:solidFill>
              </a:rPr>
              <a:t>PARTNERSHIP: division of responsibility between cloud platform &amp; app</a:t>
            </a:r>
          </a:p>
          <a:p>
            <a:pPr marL="457200" lvl="1" indent="0">
              <a:buNone/>
            </a:pPr>
            <a:r>
              <a:rPr lang="en-US" sz="3200" dirty="0" smtClean="0">
                <a:sym typeface="Wingdings" pitchFamily="2" charset="2"/>
              </a:rPr>
              <a:t> </a:t>
            </a:r>
            <a:r>
              <a:rPr lang="en-US" sz="3200" dirty="0" smtClean="0"/>
              <a:t>Transaction cannot span database + queue</a:t>
            </a:r>
          </a:p>
        </p:txBody>
      </p:sp>
    </p:spTree>
    <p:extLst>
      <p:ext uri="{BB962C8B-B14F-4D97-AF65-F5344CB8AC3E}">
        <p14:creationId xmlns:p14="http://schemas.microsoft.com/office/powerpoint/2010/main" val="411977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QCW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a:bodyPr>
          <a:lstStyle/>
          <a:p>
            <a:pPr>
              <a:defRPr/>
            </a:pPr>
            <a:r>
              <a:rPr lang="en-US" sz="3600" dirty="0" smtClean="0"/>
              <a:t>A Poison Message cannot be processed</a:t>
            </a:r>
          </a:p>
          <a:p>
            <a:pPr lvl="1">
              <a:defRPr/>
            </a:pPr>
            <a:r>
              <a:rPr lang="en-US" sz="3200" dirty="0" smtClean="0"/>
              <a:t>Error condition for non-transient reason</a:t>
            </a:r>
          </a:p>
          <a:p>
            <a:pPr lvl="1">
              <a:defRPr/>
            </a:pPr>
            <a:r>
              <a:rPr lang="en-US" sz="3200" dirty="0" smtClean="0"/>
              <a:t>Check </a:t>
            </a:r>
            <a:r>
              <a:rPr lang="en-US" sz="3200" dirty="0" err="1" smtClean="0">
                <a:solidFill>
                  <a:srgbClr val="00B0F0"/>
                </a:solidFill>
              </a:rPr>
              <a:t>CloudQueueMessage.</a:t>
            </a:r>
            <a:r>
              <a:rPr lang="en-US" sz="3200" b="1" dirty="0" err="1" smtClean="0">
                <a:solidFill>
                  <a:srgbClr val="00B0F0"/>
                </a:solidFill>
              </a:rPr>
              <a:t>DequeueCount</a:t>
            </a:r>
            <a:r>
              <a:rPr lang="en-US" sz="3200" b="1" dirty="0" smtClean="0">
                <a:solidFill>
                  <a:srgbClr val="00B0F0"/>
                </a:solidFill>
              </a:rPr>
              <a:t> </a:t>
            </a:r>
            <a:r>
              <a:rPr lang="en-US" sz="3200" dirty="0" smtClean="0"/>
              <a:t>property</a:t>
            </a:r>
          </a:p>
          <a:p>
            <a:pPr>
              <a:defRPr/>
            </a:pPr>
            <a:r>
              <a:rPr lang="en-US" sz="3600" dirty="0" smtClean="0"/>
              <a:t>Falling off the queue may kill your system</a:t>
            </a:r>
          </a:p>
          <a:p>
            <a:pPr>
              <a:defRPr/>
            </a:pPr>
            <a:r>
              <a:rPr lang="en-US" sz="3600" dirty="0" smtClean="0"/>
              <a:t>Determine a Max Retry policy per queue</a:t>
            </a:r>
          </a:p>
          <a:p>
            <a:pPr lvl="1">
              <a:defRPr/>
            </a:pPr>
            <a:r>
              <a:rPr lang="en-US" sz="3200" dirty="0" smtClean="0"/>
              <a:t>Delete, put on “bad” queue, alert human</a:t>
            </a:r>
            <a:r>
              <a:rPr lang="en-US" sz="3200" dirty="0"/>
              <a:t>, …</a:t>
            </a:r>
            <a:endParaRPr lang="en-US" sz="3200" dirty="0" smtClean="0"/>
          </a:p>
        </p:txBody>
      </p:sp>
    </p:spTree>
    <p:extLst>
      <p:ext uri="{BB962C8B-B14F-4D97-AF65-F5344CB8AC3E}">
        <p14:creationId xmlns:p14="http://schemas.microsoft.com/office/powerpoint/2010/main" val="270309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QCW </a:t>
            </a:r>
            <a:r>
              <a:rPr lang="en-US" b="1" dirty="0" smtClean="0"/>
              <a:t>requires “</a:t>
            </a:r>
            <a:r>
              <a:rPr lang="en-US" dirty="0" smtClean="0"/>
              <a:t>Plan for Failure”</a:t>
            </a:r>
          </a:p>
        </p:txBody>
      </p:sp>
      <p:sp>
        <p:nvSpPr>
          <p:cNvPr id="3" name="Content Placeholder 2"/>
          <p:cNvSpPr>
            <a:spLocks noGrp="1"/>
          </p:cNvSpPr>
          <p:nvPr>
            <p:ph idx="1"/>
          </p:nvPr>
        </p:nvSpPr>
        <p:spPr/>
        <p:txBody>
          <a:bodyPr>
            <a:normAutofit lnSpcReduction="10000"/>
          </a:bodyPr>
          <a:lstStyle/>
          <a:p>
            <a:r>
              <a:rPr lang="en-US" b="1" dirty="0" smtClean="0"/>
              <a:t>VM restarts will happen</a:t>
            </a:r>
          </a:p>
          <a:p>
            <a:pPr lvl="1"/>
            <a:r>
              <a:rPr lang="en-US" dirty="0" smtClean="0"/>
              <a:t>Hardware failure, O/S patching, crash (bug)</a:t>
            </a:r>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mindset is key</a:t>
            </a:r>
          </a:p>
          <a:p>
            <a:pPr lvl="1"/>
            <a:r>
              <a:rPr lang="en-US" dirty="0" smtClean="0"/>
              <a:t>Event Sourcing (commonly seen with CQRS) may help</a:t>
            </a:r>
          </a:p>
          <a:p>
            <a:r>
              <a:rPr lang="en-US" dirty="0" smtClean="0"/>
              <a:t>Not an exception case! Expect it!</a:t>
            </a:r>
          </a:p>
          <a:p>
            <a:r>
              <a:rPr lang="en-US" dirty="0" smtClean="0"/>
              <a:t>Consider </a:t>
            </a:r>
            <a:r>
              <a:rPr lang="en-US" b="1" i="1" dirty="0" smtClean="0"/>
              <a:t>N+1 Rule</a:t>
            </a:r>
          </a:p>
        </p:txBody>
      </p:sp>
    </p:spTree>
    <p:extLst>
      <p:ext uri="{BB962C8B-B14F-4D97-AF65-F5344CB8AC3E}">
        <p14:creationId xmlns:p14="http://schemas.microsoft.com/office/powerpoint/2010/main" val="2955779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Aside: Is QCW same as CQRS?</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r>
              <a:rPr lang="en-US" b="1" dirty="0" smtClean="0"/>
              <a:t>Short answer: “no”</a:t>
            </a:r>
          </a:p>
          <a:p>
            <a:r>
              <a:rPr lang="en-US" b="1" dirty="0" smtClean="0"/>
              <a:t>CQRS</a:t>
            </a:r>
          </a:p>
          <a:p>
            <a:pPr lvl="1"/>
            <a:r>
              <a:rPr lang="en-US" sz="2600" b="1" u="sng" dirty="0" smtClean="0"/>
              <a:t>C</a:t>
            </a:r>
            <a:r>
              <a:rPr lang="en-US" sz="2600" b="1" dirty="0" smtClean="0"/>
              <a:t>ommand </a:t>
            </a:r>
            <a:r>
              <a:rPr lang="en-US" sz="2600" b="1" u="sng" dirty="0" smtClean="0"/>
              <a:t>Q</a:t>
            </a:r>
            <a:r>
              <a:rPr lang="en-US" sz="2600" b="1" dirty="0" smtClean="0"/>
              <a:t>uery </a:t>
            </a:r>
            <a:r>
              <a:rPr lang="en-US" sz="2600" b="1" u="sng" dirty="0" smtClean="0"/>
              <a:t>R</a:t>
            </a:r>
            <a:r>
              <a:rPr lang="en-US" sz="2600" b="1" dirty="0" smtClean="0"/>
              <a:t>esponsibility </a:t>
            </a:r>
            <a:r>
              <a:rPr lang="en-US" sz="2600" b="1" u="sng" dirty="0" smtClean="0"/>
              <a:t>S</a:t>
            </a:r>
            <a:r>
              <a:rPr lang="en-US" sz="2600" b="1" dirty="0" smtClean="0"/>
              <a:t>egregation</a:t>
            </a:r>
          </a:p>
          <a:p>
            <a:r>
              <a:rPr lang="en-US" b="1" dirty="0" smtClean="0"/>
              <a:t>Commands</a:t>
            </a:r>
            <a:r>
              <a:rPr lang="en-US" dirty="0" smtClean="0"/>
              <a:t> change state</a:t>
            </a:r>
          </a:p>
          <a:p>
            <a:r>
              <a:rPr lang="en-US" b="1" dirty="0" smtClean="0"/>
              <a:t>Queries</a:t>
            </a:r>
            <a:r>
              <a:rPr lang="en-US" dirty="0" smtClean="0"/>
              <a:t> ask for current state</a:t>
            </a:r>
          </a:p>
          <a:p>
            <a:r>
              <a:rPr lang="en-US" dirty="0" smtClean="0"/>
              <a:t>Any operation is </a:t>
            </a:r>
            <a:r>
              <a:rPr lang="en-US" b="1" i="1" dirty="0" smtClean="0"/>
              <a:t>one or the other</a:t>
            </a:r>
          </a:p>
          <a:p>
            <a:r>
              <a:rPr lang="en-US" dirty="0" smtClean="0"/>
              <a:t>Sometimes includes Event Sourcing</a:t>
            </a:r>
          </a:p>
          <a:p>
            <a:r>
              <a:rPr lang="en-US" dirty="0" smtClean="0"/>
              <a:t>Sometimes modeled using Domain Driven Design (DDD)</a:t>
            </a:r>
          </a:p>
        </p:txBody>
      </p:sp>
    </p:spTree>
    <p:extLst>
      <p:ext uri="{BB962C8B-B14F-4D97-AF65-F5344CB8AC3E}">
        <p14:creationId xmlns:p14="http://schemas.microsoft.com/office/powerpoint/2010/main" val="2935335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b="1" dirty="0" smtClean="0"/>
              <a:t>You: </a:t>
            </a:r>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b="1" dirty="0" smtClean="0"/>
              <a:t>Cloud:</a:t>
            </a:r>
            <a:r>
              <a:rPr lang="en-US" dirty="0" smtClean="0"/>
              <a:t> “Hard Part”: persistent, scalable data</a:t>
            </a:r>
          </a:p>
          <a:p>
            <a:pPr lvl="1"/>
            <a:r>
              <a:rPr lang="en-US" dirty="0" smtClean="0"/>
              <a:t>Azure </a:t>
            </a:r>
            <a:r>
              <a:rPr lang="en-US" b="1" dirty="0" smtClean="0"/>
              <a:t>Queue</a:t>
            </a:r>
            <a:r>
              <a:rPr lang="en-US" dirty="0"/>
              <a:t> </a:t>
            </a:r>
            <a:r>
              <a:rPr lang="en-US" dirty="0" smtClean="0"/>
              <a:t>&amp; </a:t>
            </a:r>
            <a:r>
              <a:rPr lang="en-US" b="1" dirty="0" smtClean="0"/>
              <a:t>Blob Services</a:t>
            </a:r>
            <a:endParaRPr lang="en-US" dirty="0" smtClean="0"/>
          </a:p>
          <a:p>
            <a:pPr lvl="1"/>
            <a:r>
              <a:rPr lang="en-US" dirty="0" smtClean="0"/>
              <a:t>Three copies of each byte</a:t>
            </a:r>
          </a:p>
          <a:p>
            <a:pPr lvl="1"/>
            <a:r>
              <a:rPr lang="en-US" dirty="0" smtClean="0"/>
              <a:t>Blobs are geo-replicated</a:t>
            </a:r>
          </a:p>
          <a:p>
            <a:pPr lvl="1"/>
            <a:r>
              <a:rPr lang="en-US" b="1" dirty="0" smtClean="0">
                <a:solidFill>
                  <a:srgbClr val="00B0F0"/>
                </a:solidFill>
              </a:rPr>
              <a:t>Busy Signal Pattern</a:t>
            </a:r>
          </a:p>
        </p:txBody>
      </p:sp>
      <p:pic>
        <p:nvPicPr>
          <p:cNvPr id="5" name="Picture 2" descr="http://upload.wikimedia.org/wikipedia/commons/a/ac/Icebe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2455" y="4241891"/>
            <a:ext cx="1831545" cy="266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37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Database </a:t>
            </a:r>
            <a:r>
              <a:rPr lang="en-US" dirty="0" err="1" smtClean="0"/>
              <a:t>Sharding</a:t>
            </a:r>
            <a:r>
              <a:rPr lang="en-US" dirty="0" smtClean="0"/>
              <a:t> Pattern</a:t>
            </a:r>
            <a:endParaRPr lang="en-US"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3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86102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Data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pPr marL="0" indent="0">
              <a:buNone/>
            </a:pPr>
            <a:endParaRPr lang="en-US" dirty="0" smtClean="0"/>
          </a:p>
          <a:p>
            <a:pPr marL="0" indent="0">
              <a:buNone/>
            </a:pPr>
            <a:endParaRPr lang="en-US" dirty="0"/>
          </a:p>
          <a:p>
            <a:pPr marL="0" indent="0" algn="ctr">
              <a:buNone/>
            </a:pPr>
            <a:r>
              <a:rPr lang="en-US" sz="4000" dirty="0" smtClean="0"/>
              <a:t>What happens when demands on data tier outgrow one physical database?</a:t>
            </a:r>
          </a:p>
        </p:txBody>
      </p:sp>
    </p:spTree>
    <p:extLst>
      <p:ext uri="{BB962C8B-B14F-4D97-AF65-F5344CB8AC3E}">
        <p14:creationId xmlns:p14="http://schemas.microsoft.com/office/powerpoint/2010/main" val="20920797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rver"/>
          <p:cNvSpPr>
            <a:spLocks noEditPoints="1" noChangeArrowheads="1"/>
          </p:cNvSpPr>
          <p:nvPr/>
        </p:nvSpPr>
        <p:spPr bwMode="auto">
          <a:xfrm>
            <a:off x="2389735" y="162795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14" name="server"/>
          <p:cNvSpPr>
            <a:spLocks noEditPoints="1" noChangeArrowheads="1"/>
          </p:cNvSpPr>
          <p:nvPr/>
        </p:nvSpPr>
        <p:spPr bwMode="auto">
          <a:xfrm>
            <a:off x="2530780" y="19443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   Web Tier</a:t>
            </a:r>
          </a:p>
        </p:txBody>
      </p:sp>
      <p:sp>
        <p:nvSpPr>
          <p:cNvPr id="2" name="Title 1"/>
          <p:cNvSpPr>
            <a:spLocks noGrp="1"/>
          </p:cNvSpPr>
          <p:nvPr>
            <p:ph type="title"/>
          </p:nvPr>
        </p:nvSpPr>
        <p:spPr/>
        <p:txBody>
          <a:bodyPr/>
          <a:lstStyle/>
          <a:p>
            <a:r>
              <a:rPr lang="en-US" dirty="0" smtClean="0"/>
              <a:t>pageofphotos.com</a:t>
            </a:r>
            <a:endParaRPr lang="en-US" b="1" dirty="0"/>
          </a:p>
        </p:txBody>
      </p:sp>
      <p:sp>
        <p:nvSpPr>
          <p:cNvPr id="4" name="Content Placeholder 3"/>
          <p:cNvSpPr>
            <a:spLocks noGrp="1"/>
          </p:cNvSpPr>
          <p:nvPr>
            <p:ph sz="half" idx="2"/>
          </p:nvPr>
        </p:nvSpPr>
        <p:spPr>
          <a:xfrm>
            <a:off x="0" y="3733495"/>
            <a:ext cx="8871381" cy="3124505"/>
          </a:xfrm>
        </p:spPr>
        <p:txBody>
          <a:bodyPr numCol="1">
            <a:normAutofit/>
          </a:bodyPr>
          <a:lstStyle/>
          <a:p>
            <a:pPr marL="400050" lvl="1" indent="0" algn="ctr">
              <a:buNone/>
            </a:pPr>
            <a:r>
              <a:rPr lang="en-US" sz="3900" b="1" dirty="0" smtClean="0"/>
              <a:t>Scale data tier (shard)</a:t>
            </a:r>
          </a:p>
          <a:p>
            <a:pPr marL="0" indent="0" algn="ctr">
              <a:buNone/>
            </a:pPr>
            <a:endParaRPr lang="en-US" b="1" dirty="0"/>
          </a:p>
          <a:p>
            <a:pPr marL="0" indent="0" algn="ctr">
              <a:buNone/>
            </a:pPr>
            <a:r>
              <a:rPr lang="en-US" b="1" dirty="0" err="1"/>
              <a:t>Sharding</a:t>
            </a:r>
            <a:r>
              <a:rPr lang="en-US" b="1" dirty="0"/>
              <a:t> is horizontal scaling for databases</a:t>
            </a:r>
            <a:r>
              <a:rPr lang="en-US" b="1" dirty="0" smtClean="0"/>
              <a:t>.</a:t>
            </a:r>
          </a:p>
          <a:p>
            <a:pPr marL="0" indent="0" algn="ctr">
              <a:buNone/>
            </a:pPr>
            <a:endParaRPr lang="en-US" sz="1400" dirty="0" smtClean="0"/>
          </a:p>
          <a:p>
            <a:pPr marL="0" indent="0" algn="ctr">
              <a:buNone/>
            </a:pPr>
            <a:r>
              <a:rPr lang="en-US" dirty="0" smtClean="0"/>
              <a:t>Unlike compute nodes, databases are not stateless.</a:t>
            </a:r>
            <a:endParaRPr lang="en-US" dirty="0"/>
          </a:p>
          <a:p>
            <a:pPr marL="400050" lvl="1" indent="0" algn="ctr">
              <a:buNone/>
            </a:pPr>
            <a:endParaRPr lang="en-US" sz="2600" b="1" i="1" dirty="0"/>
          </a:p>
        </p:txBody>
      </p:sp>
      <p:sp>
        <p:nvSpPr>
          <p:cNvPr id="6" name="Flowchart: Magnetic Disk 5"/>
          <p:cNvSpPr/>
          <p:nvPr/>
        </p:nvSpPr>
        <p:spPr>
          <a:xfrm>
            <a:off x="7477555" y="1659700"/>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pic>
        <p:nvPicPr>
          <p:cNvPr id="1027" name="Picture 3" descr="E:\Program Files (x86)\Microsoft Office\MEDIA\CAGCAT10\j019538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070" y="1779435"/>
            <a:ext cx="1118231" cy="1141960"/>
          </a:xfrm>
          <a:prstGeom prst="rect">
            <a:avLst/>
          </a:prstGeom>
          <a:noFill/>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Lst>
        </p:spPr>
      </p:pic>
      <p:cxnSp>
        <p:nvCxnSpPr>
          <p:cNvPr id="21" name="Straight Arrow Connector 20"/>
          <p:cNvCxnSpPr/>
          <p:nvPr/>
        </p:nvCxnSpPr>
        <p:spPr>
          <a:xfrm>
            <a:off x="1514350"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sp>
        <p:nvSpPr>
          <p:cNvPr id="10" name="server"/>
          <p:cNvSpPr>
            <a:spLocks noEditPoints="1" noChangeArrowheads="1"/>
          </p:cNvSpPr>
          <p:nvPr/>
        </p:nvSpPr>
        <p:spPr bwMode="auto">
          <a:xfrm>
            <a:off x="4825695" y="162743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Service Tier</a:t>
            </a:r>
          </a:p>
        </p:txBody>
      </p:sp>
      <p:sp>
        <p:nvSpPr>
          <p:cNvPr id="11" name="server"/>
          <p:cNvSpPr>
            <a:spLocks noEditPoints="1" noChangeArrowheads="1"/>
          </p:cNvSpPr>
          <p:nvPr/>
        </p:nvSpPr>
        <p:spPr bwMode="auto">
          <a:xfrm>
            <a:off x="4966740" y="19438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US" dirty="0" smtClean="0"/>
              <a:t>Service Tier</a:t>
            </a:r>
          </a:p>
        </p:txBody>
      </p:sp>
      <p:cxnSp>
        <p:nvCxnSpPr>
          <p:cNvPr id="13" name="Straight Arrow Connector 12"/>
          <p:cNvCxnSpPr/>
          <p:nvPr/>
        </p:nvCxnSpPr>
        <p:spPr>
          <a:xfrm>
            <a:off x="6512965" y="2325320"/>
            <a:ext cx="799490"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963010" y="2319935"/>
            <a:ext cx="799490" cy="0"/>
          </a:xfrm>
          <a:prstGeom prst="straightConnector1">
            <a:avLst/>
          </a:prstGeom>
          <a:ln w="19050">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16" name="Flowchart: Magnetic Disk 15"/>
          <p:cNvSpPr/>
          <p:nvPr/>
        </p:nvSpPr>
        <p:spPr>
          <a:xfrm>
            <a:off x="7653401" y="1906525"/>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sp>
        <p:nvSpPr>
          <p:cNvPr id="17" name="TextBox 16"/>
          <p:cNvSpPr txBox="1"/>
          <p:nvPr/>
        </p:nvSpPr>
        <p:spPr>
          <a:xfrm>
            <a:off x="309070" y="2935623"/>
            <a:ext cx="2131465" cy="461665"/>
          </a:xfrm>
          <a:prstGeom prst="rect">
            <a:avLst/>
          </a:prstGeom>
          <a:noFill/>
        </p:spPr>
        <p:txBody>
          <a:bodyPr wrap="square" rtlCol="0">
            <a:spAutoFit/>
          </a:bodyPr>
          <a:lstStyle/>
          <a:p>
            <a:r>
              <a:rPr lang="en-US" sz="2400" b="1" dirty="0" smtClean="0"/>
              <a:t>/</a:t>
            </a:r>
            <a:r>
              <a:rPr lang="en-US" sz="2400" b="1" dirty="0" err="1" smtClean="0"/>
              <a:t>maura</a:t>
            </a:r>
            <a:endParaRPr lang="en-US" sz="2400" b="1" dirty="0"/>
          </a:p>
        </p:txBody>
      </p:sp>
      <p:sp>
        <p:nvSpPr>
          <p:cNvPr id="18" name="Flowchart: Magnetic Disk 17"/>
          <p:cNvSpPr/>
          <p:nvPr/>
        </p:nvSpPr>
        <p:spPr>
          <a:xfrm>
            <a:off x="7805801" y="2058925"/>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sp>
        <p:nvSpPr>
          <p:cNvPr id="19" name="Flowchart: Magnetic Disk 18"/>
          <p:cNvSpPr/>
          <p:nvPr/>
        </p:nvSpPr>
        <p:spPr>
          <a:xfrm>
            <a:off x="7958201" y="2211325"/>
            <a:ext cx="1217980" cy="138143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Database</a:t>
            </a:r>
            <a:endParaRPr lang="en-US" dirty="0"/>
          </a:p>
        </p:txBody>
      </p:sp>
    </p:spTree>
    <p:extLst>
      <p:ext uri="{BB962C8B-B14F-4D97-AF65-F5344CB8AC3E}">
        <p14:creationId xmlns:p14="http://schemas.microsoft.com/office/powerpoint/2010/main" val="273321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2000"/>
                                        <p:tgtEl>
                                          <p:spTgt spid="1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grpId="0" nodeType="after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par>
                          <p:cTn id="15" fill="hold">
                            <p:stCondLst>
                              <p:cond delay="2000"/>
                            </p:stCondLst>
                            <p:childTnLst>
                              <p:par>
                                <p:cTn id="16" presetID="6" presetClass="entr" presetSubtype="16"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circle(in)">
                                      <p:cBhvr>
                                        <p:cTn id="18" dur="2000"/>
                                        <p:tgtEl>
                                          <p:spTgt spid="18"/>
                                        </p:tgtEl>
                                      </p:cBhvr>
                                    </p:animEffect>
                                  </p:childTnLst>
                                </p:cTn>
                              </p:par>
                            </p:childTnLst>
                          </p:cTn>
                        </p:par>
                        <p:par>
                          <p:cTn id="19" fill="hold">
                            <p:stCondLst>
                              <p:cond delay="4000"/>
                            </p:stCondLst>
                            <p:childTnLst>
                              <p:par>
                                <p:cTn id="20" presetID="6"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ircle(in)">
                                      <p:cBhvr>
                                        <p:cTn id="2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16" grpId="0" uiExpand="1" animBg="1"/>
      <p:bldP spid="18" grpId="0" animBg="1"/>
      <p:bldP spid="1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a:t>
            </a:r>
            <a:r>
              <a:rPr lang="en-US" dirty="0" err="1" smtClean="0"/>
              <a:t>Sharding</a:t>
            </a:r>
            <a:endParaRPr lang="en-US" dirty="0"/>
          </a:p>
        </p:txBody>
      </p:sp>
      <p:sp>
        <p:nvSpPr>
          <p:cNvPr id="3" name="Content Placeholder 2"/>
          <p:cNvSpPr>
            <a:spLocks noGrp="1"/>
          </p:cNvSpPr>
          <p:nvPr>
            <p:ph idx="1"/>
          </p:nvPr>
        </p:nvSpPr>
        <p:spPr>
          <a:xfrm>
            <a:off x="457200" y="1600206"/>
            <a:ext cx="8686800" cy="4873744"/>
          </a:xfrm>
        </p:spPr>
        <p:txBody>
          <a:bodyPr>
            <a:normAutofit/>
          </a:bodyPr>
          <a:lstStyle/>
          <a:p>
            <a:r>
              <a:rPr lang="en-US" b="1" dirty="0" smtClean="0"/>
              <a:t>Problem:</a:t>
            </a:r>
            <a:r>
              <a:rPr lang="en-US" dirty="0" smtClean="0"/>
              <a:t> too much for one physical database</a:t>
            </a:r>
          </a:p>
          <a:p>
            <a:pPr lvl="1"/>
            <a:r>
              <a:rPr lang="en-US" dirty="0" smtClean="0"/>
              <a:t>Too much data (e.g., 150 GB limit in WASD)</a:t>
            </a:r>
          </a:p>
          <a:p>
            <a:pPr lvl="1"/>
            <a:r>
              <a:rPr lang="en-US" dirty="0" smtClean="0"/>
              <a:t>Not sufficiently </a:t>
            </a:r>
            <a:r>
              <a:rPr lang="en-US" dirty="0" err="1" smtClean="0"/>
              <a:t>performant</a:t>
            </a:r>
            <a:endParaRPr lang="en-US" dirty="0" smtClean="0"/>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solidFill>
                  <a:schemeClr val="accent1"/>
                </a:solidFill>
              </a:rPr>
              <a:t>Shard</a:t>
            </a:r>
          </a:p>
          <a:p>
            <a:r>
              <a:rPr lang="en-US" dirty="0" smtClean="0"/>
              <a:t>Goal is a </a:t>
            </a:r>
            <a:r>
              <a:rPr lang="en-US" b="1" dirty="0" smtClean="0"/>
              <a:t>Shared Nothing</a:t>
            </a:r>
            <a:r>
              <a:rPr lang="en-US" dirty="0" smtClean="0"/>
              <a:t> design &amp; single shard handles most common business operations</a:t>
            </a:r>
          </a:p>
          <a:p>
            <a:pPr lvl="1"/>
            <a:r>
              <a:rPr lang="en-US" dirty="0" smtClean="0"/>
              <a:t>May require some denormalization (duplication)</a:t>
            </a:r>
          </a:p>
          <a:p>
            <a:endParaRPr lang="en-US" dirty="0" smtClean="0"/>
          </a:p>
        </p:txBody>
      </p:sp>
    </p:spTree>
    <p:extLst>
      <p:ext uri="{BB962C8B-B14F-4D97-AF65-F5344CB8AC3E}">
        <p14:creationId xmlns:p14="http://schemas.microsoft.com/office/powerpoint/2010/main" val="97006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61617" y="971072"/>
            <a:ext cx="4441848" cy="6082840"/>
          </a:xfrm>
        </p:spPr>
      </p:pic>
      <p:sp>
        <p:nvSpPr>
          <p:cNvPr id="2" name="Title 1"/>
          <p:cNvSpPr>
            <a:spLocks noGrp="1"/>
          </p:cNvSpPr>
          <p:nvPr>
            <p:ph type="title"/>
          </p:nvPr>
        </p:nvSpPr>
        <p:spPr/>
        <p:txBody>
          <a:bodyPr/>
          <a:lstStyle/>
          <a:p>
            <a:r>
              <a:rPr lang="en-US" dirty="0" smtClean="0"/>
              <a:t>All shards have </a:t>
            </a:r>
            <a:r>
              <a:rPr lang="en-US" b="1" dirty="0" smtClean="0"/>
              <a:t>same schema</a:t>
            </a:r>
            <a:endParaRPr lang="en-US" b="1" dirty="0"/>
          </a:p>
        </p:txBody>
      </p:sp>
      <p:sp>
        <p:nvSpPr>
          <p:cNvPr id="3" name="TextBox 2"/>
          <p:cNvSpPr txBox="1"/>
          <p:nvPr/>
        </p:nvSpPr>
        <p:spPr>
          <a:xfrm>
            <a:off x="309070" y="3733495"/>
            <a:ext cx="2087431" cy="769441"/>
          </a:xfrm>
          <a:prstGeom prst="rect">
            <a:avLst/>
          </a:prstGeom>
          <a:noFill/>
        </p:spPr>
        <p:txBody>
          <a:bodyPr wrap="none" rtlCol="0">
            <a:spAutoFit/>
          </a:bodyPr>
          <a:lstStyle/>
          <a:p>
            <a:r>
              <a:rPr lang="en-US" sz="4400" b="1" dirty="0" smtClean="0"/>
              <a:t>SHARDS</a:t>
            </a:r>
            <a:endParaRPr lang="en-US" sz="4400" b="1" dirty="0"/>
          </a:p>
        </p:txBody>
      </p:sp>
      <p:sp>
        <p:nvSpPr>
          <p:cNvPr id="7" name="Bent Arrow 6"/>
          <p:cNvSpPr/>
          <p:nvPr/>
        </p:nvSpPr>
        <p:spPr>
          <a:xfrm>
            <a:off x="1527050" y="2820010"/>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rot="10800000">
            <a:off x="1527050" y="4691785"/>
            <a:ext cx="813816" cy="868680"/>
          </a:xfrm>
          <a:prstGeom prst="bent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677688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Sharding</a:t>
            </a:r>
            <a:r>
              <a:rPr lang="en-US" dirty="0" smtClean="0"/>
              <a:t> is Difficult</a:t>
            </a:r>
            <a:endParaRPr lang="en-US" dirty="0"/>
          </a:p>
        </p:txBody>
      </p:sp>
      <p:sp>
        <p:nvSpPr>
          <p:cNvPr id="3" name="Content Placeholder 2"/>
          <p:cNvSpPr>
            <a:spLocks noGrp="1"/>
          </p:cNvSpPr>
          <p:nvPr>
            <p:ph idx="1"/>
          </p:nvPr>
        </p:nvSpPr>
        <p:spPr>
          <a:xfrm>
            <a:off x="457200" y="1600206"/>
            <a:ext cx="8686800" cy="4873744"/>
          </a:xfrm>
        </p:spPr>
        <p:txBody>
          <a:bodyPr>
            <a:normAutofit/>
          </a:bodyPr>
          <a:lstStyle/>
          <a:p>
            <a:r>
              <a:rPr lang="en-US" dirty="0" smtClean="0"/>
              <a:t>What defines a shard? (Where to put/find stuff?)</a:t>
            </a:r>
          </a:p>
          <a:p>
            <a:pPr lvl="1"/>
            <a:r>
              <a:rPr lang="en-US" dirty="0" smtClean="0"/>
              <a:t>Example – by HOME STATE: </a:t>
            </a:r>
            <a:r>
              <a:rPr lang="en-US" dirty="0" err="1" smtClean="0"/>
              <a:t>customer_ma</a:t>
            </a:r>
            <a:r>
              <a:rPr lang="en-US" dirty="0" smtClean="0"/>
              <a:t>, </a:t>
            </a:r>
            <a:r>
              <a:rPr lang="en-US" dirty="0" err="1" smtClean="0"/>
              <a:t>customer_ia</a:t>
            </a:r>
            <a:r>
              <a:rPr lang="en-US" dirty="0" smtClean="0"/>
              <a:t>, </a:t>
            </a:r>
            <a:r>
              <a:rPr lang="en-US" dirty="0" err="1" smtClean="0"/>
              <a:t>customer_co</a:t>
            </a:r>
            <a:r>
              <a:rPr lang="en-US" dirty="0" smtClean="0"/>
              <a:t>, </a:t>
            </a:r>
            <a:r>
              <a:rPr lang="en-US" dirty="0" err="1" smtClean="0"/>
              <a:t>customer_ri</a:t>
            </a:r>
            <a:r>
              <a:rPr lang="en-US" dirty="0" smtClean="0"/>
              <a:t>, …</a:t>
            </a:r>
          </a:p>
          <a:p>
            <a:pPr lvl="1"/>
            <a:r>
              <a:rPr lang="en-US" dirty="0" smtClean="0"/>
              <a:t>Design to avoid query </a:t>
            </a:r>
            <a:r>
              <a:rPr lang="en-US" dirty="0"/>
              <a:t>/ join / transact </a:t>
            </a:r>
            <a:r>
              <a:rPr lang="en-US" b="1" dirty="0"/>
              <a:t>across</a:t>
            </a:r>
            <a:r>
              <a:rPr lang="en-US" dirty="0"/>
              <a:t> </a:t>
            </a:r>
            <a:r>
              <a:rPr lang="en-US" dirty="0" smtClean="0"/>
              <a:t>shards</a:t>
            </a:r>
          </a:p>
          <a:p>
            <a:r>
              <a:rPr lang="en-US" dirty="0" smtClean="0"/>
              <a:t>What happens if a shard gets too big?</a:t>
            </a:r>
          </a:p>
          <a:p>
            <a:pPr lvl="1"/>
            <a:r>
              <a:rPr lang="en-US" dirty="0" smtClean="0"/>
              <a:t>Rebalancing shards can get complex</a:t>
            </a:r>
          </a:p>
          <a:p>
            <a:pPr lvl="1"/>
            <a:r>
              <a:rPr lang="en-US" dirty="0" smtClean="0"/>
              <a:t>Foursquare case study is interesting</a:t>
            </a:r>
          </a:p>
          <a:p>
            <a:r>
              <a:rPr lang="en-US" sz="3200" dirty="0" smtClean="0"/>
              <a:t>Cache coherence, connection pool management</a:t>
            </a:r>
          </a:p>
          <a:p>
            <a:pPr lvl="1"/>
            <a:r>
              <a:rPr lang="en-US" dirty="0" smtClean="0"/>
              <a:t>Rolling-your-own is complex</a:t>
            </a:r>
          </a:p>
        </p:txBody>
      </p:sp>
    </p:spTree>
    <p:extLst>
      <p:ext uri="{BB962C8B-B14F-4D97-AF65-F5344CB8AC3E}">
        <p14:creationId xmlns:p14="http://schemas.microsoft.com/office/powerpoint/2010/main" val="9453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55719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normAutofit fontScale="90000"/>
          </a:bodyPr>
          <a:lstStyle/>
          <a:p>
            <a:pPr eaLnBrk="1" hangingPunct="1"/>
            <a:r>
              <a:rPr lang="en-US" dirty="0" smtClean="0"/>
              <a:t>Windows Azure SQL Database (WASD)</a:t>
            </a:r>
            <a:br>
              <a:rPr lang="en-US" dirty="0" smtClean="0"/>
            </a:br>
            <a:r>
              <a:rPr lang="en-US" b="1" dirty="0" smtClean="0"/>
              <a:t>is</a:t>
            </a:r>
            <a:r>
              <a:rPr lang="en-US" dirty="0" smtClean="0"/>
              <a:t> SQL Server… with a few diffs…</a:t>
            </a:r>
          </a:p>
        </p:txBody>
      </p:sp>
      <p:graphicFrame>
        <p:nvGraphicFramePr>
          <p:cNvPr id="8" name="Diagram 7"/>
          <p:cNvGraphicFramePr/>
          <p:nvPr>
            <p:extLst>
              <p:ext uri="{D42A27DB-BD31-4B8C-83A1-F6EECF244321}">
                <p14:modId xmlns:p14="http://schemas.microsoft.com/office/powerpoint/2010/main" val="3388150539"/>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1645002" cy="1200329"/>
          </a:xfrm>
          <a:prstGeom prst="rect">
            <a:avLst/>
          </a:prstGeom>
          <a:noFill/>
        </p:spPr>
        <p:txBody>
          <a:bodyPr wrap="none" rtlCol="0">
            <a:spAutoFit/>
          </a:bodyPr>
          <a:lstStyle/>
          <a:p>
            <a:r>
              <a:rPr lang="en-US" sz="3600" b="1" dirty="0" smtClean="0"/>
              <a:t>WASD</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Transparent Data Encryption (TDE)</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094475" y="2669009"/>
            <a:ext cx="304952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150 GB size limit</a:t>
            </a:r>
          </a:p>
          <a:p>
            <a:r>
              <a:rPr lang="en-US" sz="9600" b="1" dirty="0" smtClean="0">
                <a:solidFill>
                  <a:srgbClr val="00B0F0"/>
                </a:solidFill>
              </a:rPr>
              <a:t>Busy Signal Pattern</a:t>
            </a:r>
          </a:p>
          <a:p>
            <a:pPr marL="0" indent="0">
              <a:buFont typeface="Arial" pitchFamily="34" charset="0"/>
              <a:buNone/>
            </a:pPr>
            <a:r>
              <a:rPr lang="en-US" sz="9600" b="1" dirty="0" smtClean="0"/>
              <a:t>Extra Capabilities</a:t>
            </a:r>
          </a:p>
          <a:p>
            <a:r>
              <a:rPr lang="en-US" sz="9600" dirty="0"/>
              <a:t>Managed Service</a:t>
            </a:r>
          </a:p>
          <a:p>
            <a:r>
              <a:rPr lang="en-US" sz="9600" dirty="0" smtClean="0"/>
              <a:t>Highly Available</a:t>
            </a:r>
          </a:p>
          <a:p>
            <a:r>
              <a:rPr lang="en-US" sz="9600" dirty="0" smtClean="0"/>
              <a:t>Rental model</a:t>
            </a:r>
          </a:p>
          <a:p>
            <a:r>
              <a:rPr lang="en-US" sz="9600" b="1" dirty="0" smtClean="0">
                <a:sym typeface="Wingdings" pitchFamily="2" charset="2"/>
              </a:rPr>
              <a:t>Federations</a:t>
            </a:r>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3101146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xEl>
                                              <p:pRg st="3" end="3"/>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10">
                                            <p:txEl>
                                              <p:pRg st="4" end="4"/>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10">
                                            <p:txEl>
                                              <p:pRg st="5" end="5"/>
                                            </p:txEl>
                                          </p:spTgt>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0">
                                            <p:txEl>
                                              <p:pRg st="6" end="6"/>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nodePh="1">
                                  <p:stCondLst>
                                    <p:cond delay="0"/>
                                  </p:stCondLst>
                                  <p:endCondLst>
                                    <p:cond evt="begin" delay="0">
                                      <p:tn val="50"/>
                                    </p:cond>
                                  </p:endCondLst>
                                  <p:childTnLst>
                                    <p:set>
                                      <p:cBhvr>
                                        <p:cTn id="5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10" grpId="0" build="p"/>
      <p:bldP spid="3" grpId="0"/>
      <p:bldP spid="4" grpId="0"/>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Windows Azure SQL </a:t>
            </a:r>
            <a:r>
              <a:rPr lang="en-US" b="1" dirty="0" err="1" smtClean="0"/>
              <a:t>Databse</a:t>
            </a:r>
            <a:r>
              <a:rPr lang="en-US" b="1" dirty="0" smtClean="0"/>
              <a:t> Federations</a:t>
            </a:r>
            <a:r>
              <a:rPr lang="en-US" dirty="0" smtClean="0"/>
              <a:t> for Sharding</a:t>
            </a:r>
            <a:endParaRPr lang="en-US" dirty="0"/>
          </a:p>
        </p:txBody>
      </p:sp>
      <p:sp>
        <p:nvSpPr>
          <p:cNvPr id="3" name="Content Placeholder 2"/>
          <p:cNvSpPr>
            <a:spLocks noGrp="1"/>
          </p:cNvSpPr>
          <p:nvPr>
            <p:ph idx="1"/>
          </p:nvPr>
        </p:nvSpPr>
        <p:spPr>
          <a:xfrm>
            <a:off x="457200" y="1600205"/>
            <a:ext cx="8229600" cy="5178239"/>
          </a:xfrm>
        </p:spPr>
        <p:txBody>
          <a:bodyPr>
            <a:normAutofit fontScale="775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err="1" smtClean="0"/>
              <a:t>customer_ma</a:t>
            </a:r>
            <a:r>
              <a:rPr lang="en-US" dirty="0" smtClean="0"/>
              <a:t>, </a:t>
            </a:r>
            <a:r>
              <a:rPr lang="en-US" b="1" dirty="0" err="1" smtClean="0"/>
              <a:t>customer_ia</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 and simplifies connection pooling</a:t>
            </a:r>
          </a:p>
          <a:p>
            <a:r>
              <a:rPr lang="en-US" sz="4100" b="1" dirty="0" smtClean="0">
                <a:solidFill>
                  <a:srgbClr val="FF0000"/>
                </a:solidFill>
              </a:rPr>
              <a:t>No MERGE (yet); SPLIT only</a:t>
            </a:r>
          </a:p>
          <a:p>
            <a:r>
              <a:rPr lang="en-US" sz="4100" b="1" dirty="0" smtClean="0">
                <a:solidFill>
                  <a:schemeClr val="tx2"/>
                </a:solidFill>
              </a:rPr>
              <a:t>Bonus feature for Multitenant Applications</a:t>
            </a:r>
            <a:br>
              <a:rPr lang="en-US" sz="4100" b="1" dirty="0" smtClean="0">
                <a:solidFill>
                  <a:schemeClr val="tx2"/>
                </a:solidFill>
              </a:rPr>
            </a:br>
            <a:r>
              <a:rPr lang="en-US" dirty="0" smtClean="0">
                <a:solidFill>
                  <a:schemeClr val="tx2"/>
                </a:solidFill>
              </a:rPr>
              <a:t>USE </a:t>
            </a:r>
            <a:r>
              <a:rPr lang="en-US" dirty="0">
                <a:solidFill>
                  <a:schemeClr val="tx2"/>
                </a:solidFill>
              </a:rPr>
              <a:t>FEDERATION </a:t>
            </a:r>
            <a:r>
              <a:rPr lang="en-US" dirty="0" err="1" smtClean="0">
                <a:solidFill>
                  <a:schemeClr val="tx2"/>
                </a:solidFill>
              </a:rPr>
              <a:t>myfed</a:t>
            </a:r>
            <a:r>
              <a:rPr lang="en-US" dirty="0" smtClean="0">
                <a:solidFill>
                  <a:schemeClr val="tx2"/>
                </a:solidFill>
              </a:rPr>
              <a:t> (</a:t>
            </a:r>
            <a:r>
              <a:rPr lang="en-US" dirty="0" err="1" smtClean="0">
                <a:solidFill>
                  <a:schemeClr val="tx2"/>
                </a:solidFill>
              </a:rPr>
              <a:t>myfedkey</a:t>
            </a:r>
            <a:r>
              <a:rPr lang="en-US" dirty="0" smtClean="0">
                <a:solidFill>
                  <a:schemeClr val="tx2"/>
                </a:solidFill>
              </a:rPr>
              <a:t> </a:t>
            </a:r>
            <a:r>
              <a:rPr lang="en-US" dirty="0">
                <a:solidFill>
                  <a:schemeClr val="tx2"/>
                </a:solidFill>
              </a:rPr>
              <a:t>= </a:t>
            </a:r>
            <a:r>
              <a:rPr lang="en-US" dirty="0" smtClean="0">
                <a:solidFill>
                  <a:schemeClr val="tx2"/>
                </a:solidFill>
              </a:rPr>
              <a:t>911) WITH FILTERING=ON </a:t>
            </a:r>
            <a:r>
              <a:rPr lang="en-US" dirty="0">
                <a:solidFill>
                  <a:schemeClr val="tx2"/>
                </a:solidFill>
              </a:rPr>
              <a:t>RESET</a:t>
            </a:r>
            <a:endParaRPr lang="en-US" b="1" dirty="0" smtClean="0">
              <a:solidFill>
                <a:schemeClr val="tx2"/>
              </a:solidFill>
            </a:endParaRPr>
          </a:p>
          <a:p>
            <a:endParaRPr lang="en-US" sz="1800"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33553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Take-away</a:t>
            </a:r>
            <a:endParaRPr lang="en-US" dirty="0"/>
          </a:p>
        </p:txBody>
      </p:sp>
      <p:sp>
        <p:nvSpPr>
          <p:cNvPr id="3" name="Content Placeholder 2"/>
          <p:cNvSpPr>
            <a:spLocks noGrp="1"/>
          </p:cNvSpPr>
          <p:nvPr>
            <p:ph idx="1"/>
          </p:nvPr>
        </p:nvSpPr>
        <p:spPr/>
        <p:txBody>
          <a:bodyPr/>
          <a:lstStyle/>
          <a:p>
            <a:pPr marL="0" indent="0">
              <a:buNone/>
            </a:pPr>
            <a:r>
              <a:rPr lang="en-US" dirty="0" smtClean="0"/>
              <a:t>Database </a:t>
            </a:r>
            <a:r>
              <a:rPr lang="en-US" dirty="0" err="1" smtClean="0"/>
              <a:t>Sharding</a:t>
            </a:r>
            <a:r>
              <a:rPr lang="en-US" dirty="0" smtClean="0"/>
              <a:t> has historically been an </a:t>
            </a:r>
            <a:r>
              <a:rPr lang="en-US" b="1" dirty="0" smtClean="0"/>
              <a:t>APPLICATION LAYER concern</a:t>
            </a:r>
          </a:p>
          <a:p>
            <a:pPr marL="0" indent="0">
              <a:buNone/>
            </a:pPr>
            <a:endParaRPr lang="en-US" dirty="0" smtClean="0"/>
          </a:p>
          <a:p>
            <a:pPr marL="0" indent="0">
              <a:buNone/>
            </a:pPr>
            <a:r>
              <a:rPr lang="en-US" dirty="0" smtClean="0"/>
              <a:t>Windows Azure SQL Database Federations supports </a:t>
            </a:r>
            <a:r>
              <a:rPr lang="en-US" dirty="0" err="1" smtClean="0"/>
              <a:t>sharding</a:t>
            </a:r>
            <a:r>
              <a:rPr lang="en-US" dirty="0" smtClean="0"/>
              <a:t> lower in the stack as a </a:t>
            </a:r>
            <a:r>
              <a:rPr lang="en-US" b="1" dirty="0" smtClean="0"/>
              <a:t>DATABASE LAYER concern</a:t>
            </a:r>
            <a:endParaRPr lang="en-US" b="1" dirty="0"/>
          </a:p>
        </p:txBody>
      </p:sp>
      <p:pic>
        <p:nvPicPr>
          <p:cNvPr id="4" name="Picture 2" descr="http://upload.wikimedia.org/wikipedia/commons/a/ac/Icebe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2366" y="3124505"/>
            <a:ext cx="1517833" cy="22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00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My database instance is limited to 150 GB.</a:t>
            </a:r>
            <a:br>
              <a:rPr lang="en-US" dirty="0" smtClean="0"/>
            </a:br>
            <a:r>
              <a:rPr lang="en-US" dirty="0" smtClean="0"/>
              <a:t>∞ ∞ </a:t>
            </a:r>
            <a:r>
              <a:rPr lang="en-US" dirty="0"/>
              <a:t>∞</a:t>
            </a:r>
            <a:r>
              <a:rPr lang="en-US" dirty="0" smtClean="0"/>
              <a:t/>
            </a:r>
            <a:br>
              <a:rPr lang="en-US" dirty="0" smtClean="0"/>
            </a:br>
            <a:r>
              <a:rPr lang="en-US" dirty="0" smtClean="0"/>
              <a:t>Does that mean the cloud doesn’t </a:t>
            </a:r>
            <a:r>
              <a:rPr lang="en-US" dirty="0"/>
              <a:t>really </a:t>
            </a:r>
            <a:r>
              <a:rPr lang="en-US" dirty="0" smtClean="0"/>
              <a:t>offer the illusion of infinite resources?</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1110438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Busy Signal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effectLst>
                  <a:outerShdw blurRad="38100" dist="38100" dir="2700000" algn="tl">
                    <a:srgbClr val="000000">
                      <a:alpha val="43137"/>
                    </a:srgbClr>
                  </a:outerShdw>
                </a:effectLst>
              </a:rPr>
              <a:t>pattern 4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8648508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457200" y="4342485"/>
            <a:ext cx="8377730" cy="1783684"/>
          </a:xfrm>
        </p:spPr>
        <p:txBody>
          <a:bodyPr/>
          <a:lstStyle/>
          <a:p>
            <a:r>
              <a:rPr lang="en-US" dirty="0"/>
              <a:t>Language/Platform SDKs on </a:t>
            </a:r>
            <a:r>
              <a:rPr lang="en-US" dirty="0" smtClean="0">
                <a:hlinkClick r:id="rId2"/>
              </a:rPr>
              <a:t>www.windowsazure.com</a:t>
            </a:r>
            <a:r>
              <a:rPr lang="en-US" dirty="0" smtClean="0"/>
              <a:t> </a:t>
            </a:r>
          </a:p>
          <a:p>
            <a:r>
              <a:rPr lang="en-US" dirty="0" smtClean="0"/>
              <a:t>TOPAZ from Microsoft </a:t>
            </a:r>
            <a:r>
              <a:rPr lang="en-US" dirty="0"/>
              <a:t>P&amp;P: </a:t>
            </a:r>
            <a:r>
              <a:rPr lang="en-US" dirty="0">
                <a:hlinkClick r:id="rId3"/>
              </a:rPr>
              <a:t>http://</a:t>
            </a:r>
            <a:r>
              <a:rPr lang="en-US" dirty="0" smtClean="0">
                <a:hlinkClick r:id="rId3"/>
              </a:rPr>
              <a:t>bit.ly/13R7R6A</a:t>
            </a:r>
            <a:r>
              <a:rPr lang="en-US" dirty="0" smtClean="0"/>
              <a:t> </a:t>
            </a:r>
          </a:p>
          <a:p>
            <a:r>
              <a:rPr lang="en-US" dirty="0" smtClean="0"/>
              <a:t>All have </a:t>
            </a:r>
            <a:r>
              <a:rPr lang="en-US" b="1" dirty="0" smtClean="0">
                <a:solidFill>
                  <a:schemeClr val="accent1"/>
                </a:solidFill>
              </a:rPr>
              <a:t>Retry Policies</a:t>
            </a:r>
          </a:p>
        </p:txBody>
      </p:sp>
      <p:sp>
        <p:nvSpPr>
          <p:cNvPr id="4" name="Content Placeholder 3"/>
          <p:cNvSpPr>
            <a:spLocks noGrp="1"/>
          </p:cNvSpPr>
          <p:nvPr>
            <p:ph sz="half" idx="2"/>
          </p:nvPr>
        </p:nvSpPr>
        <p:spPr/>
        <p:txBody>
          <a:bodyPr/>
          <a:lstStyle/>
          <a:p>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070" y="79555"/>
            <a:ext cx="8525860" cy="3850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936273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Auto-Scaling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effectLst>
                  <a:outerShdw blurRad="38100" dist="38100" dir="2700000" algn="tl">
                    <a:srgbClr val="000000">
                      <a:alpha val="43137"/>
                    </a:srgbClr>
                  </a:outerShdw>
                </a:effectLst>
              </a:rPr>
              <a:t>pattern 5 of 5</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65288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5910"/>
            <a:ext cx="9144000" cy="7546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222555" y="1599992"/>
            <a:ext cx="7003385" cy="3046988"/>
          </a:xfrm>
          <a:prstGeom prst="rect">
            <a:avLst/>
          </a:prstGeom>
          <a:solidFill>
            <a:srgbClr val="FFFF00"/>
          </a:solidFill>
        </p:spPr>
        <p:txBody>
          <a:bodyPr wrap="square" rtlCol="0">
            <a:spAutoFit/>
          </a:bodyPr>
          <a:lstStyle/>
          <a:p>
            <a:r>
              <a:rPr lang="en-US" sz="2400" b="1" dirty="0" smtClean="0"/>
              <a:t>Goal is AUTOSCALING – using a library or services</a:t>
            </a:r>
          </a:p>
          <a:p>
            <a:endParaRPr lang="en-US" sz="2400" b="1" dirty="0" smtClean="0"/>
          </a:p>
          <a:p>
            <a:r>
              <a:rPr lang="en-US" sz="2400" b="1" dirty="0" smtClean="0"/>
              <a:t>Microsoft</a:t>
            </a:r>
          </a:p>
          <a:p>
            <a:pPr marL="342900" indent="-342900">
              <a:buFont typeface="Arial" pitchFamily="34" charset="0"/>
              <a:buChar char="•"/>
            </a:pPr>
            <a:r>
              <a:rPr lang="en-US" sz="2400" dirty="0" smtClean="0"/>
              <a:t>“</a:t>
            </a:r>
            <a:r>
              <a:rPr lang="en-US" sz="2400" dirty="0" err="1" smtClean="0"/>
              <a:t>WASABi</a:t>
            </a:r>
            <a:r>
              <a:rPr lang="en-US" sz="2400" dirty="0" smtClean="0"/>
              <a:t>” block from P&amp;P (you run it)</a:t>
            </a:r>
          </a:p>
          <a:p>
            <a:pPr marL="342900" indent="-342900">
              <a:buFont typeface="Arial" pitchFamily="34" charset="0"/>
              <a:buChar char="•"/>
            </a:pPr>
            <a:r>
              <a:rPr lang="en-US" sz="2400" dirty="0" err="1" smtClean="0"/>
              <a:t>MetricsHub</a:t>
            </a:r>
            <a:r>
              <a:rPr lang="en-US" sz="2400" dirty="0" smtClean="0"/>
              <a:t> is in the Azure store (very basic service)</a:t>
            </a:r>
          </a:p>
          <a:p>
            <a:endParaRPr lang="en-US" sz="2400" dirty="0" smtClean="0"/>
          </a:p>
          <a:p>
            <a:r>
              <a:rPr lang="en-US" sz="2400" b="1" dirty="0" smtClean="0"/>
              <a:t>Third Party Services</a:t>
            </a:r>
          </a:p>
          <a:p>
            <a:pPr marL="342900" indent="-342900">
              <a:buFont typeface="Arial" pitchFamily="34" charset="0"/>
              <a:buChar char="•"/>
            </a:pPr>
            <a:r>
              <a:rPr lang="en-US" sz="2400" dirty="0" smtClean="0"/>
              <a:t>A few </a:t>
            </a:r>
            <a:r>
              <a:rPr lang="en-US" sz="2400" dirty="0" err="1" smtClean="0"/>
              <a:t>SaaS</a:t>
            </a:r>
            <a:r>
              <a:rPr lang="en-US" sz="2400" dirty="0" smtClean="0"/>
              <a:t> choices for Auto-Scaling and Monitoring</a:t>
            </a:r>
            <a:endParaRPr lang="en-US" sz="2400" dirty="0"/>
          </a:p>
        </p:txBody>
      </p:sp>
    </p:spTree>
    <p:extLst>
      <p:ext uri="{BB962C8B-B14F-4D97-AF65-F5344CB8AC3E}">
        <p14:creationId xmlns:p14="http://schemas.microsoft.com/office/powerpoint/2010/main" val="172924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effectLst>
                  <a:outerShdw blurRad="38100" dist="38100" dir="2700000" algn="tl">
                    <a:srgbClr val="000000">
                      <a:alpha val="43137"/>
                    </a:srgbClr>
                  </a:outerShdw>
                </a:effectLst>
              </a:rPr>
              <a:t>in conclusion</a:t>
            </a:r>
            <a:endParaRPr lang="en-US" sz="2800" dirty="0">
              <a:effectLst>
                <a:outerShdw blurRad="38100" dist="38100" dir="2700000" algn="tl">
                  <a:srgbClr val="000000">
                    <a:alpha val="43137"/>
                  </a:srgbClr>
                </a:outerShdw>
              </a:effectLst>
            </a:endParaRPr>
          </a:p>
        </p:txBody>
      </p:sp>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In Conclusion</a:t>
            </a:r>
            <a:endParaRPr lang="en-US" dirty="0"/>
          </a:p>
        </p:txBody>
      </p:sp>
    </p:spTree>
    <p:extLst>
      <p:ext uri="{BB962C8B-B14F-4D97-AF65-F5344CB8AC3E}">
        <p14:creationId xmlns:p14="http://schemas.microsoft.com/office/powerpoint/2010/main" val="274511186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Optimize for MTTR (1/2)</a:t>
            </a:r>
            <a:endParaRPr lang="en-US" dirty="0"/>
          </a:p>
        </p:txBody>
      </p:sp>
      <p:sp>
        <p:nvSpPr>
          <p:cNvPr id="3" name="Content Placeholder 2"/>
          <p:cNvSpPr>
            <a:spLocks noGrp="1"/>
          </p:cNvSpPr>
          <p:nvPr>
            <p:ph idx="1"/>
          </p:nvPr>
        </p:nvSpPr>
        <p:spPr>
          <a:xfrm>
            <a:off x="457200" y="1297535"/>
            <a:ext cx="6850680" cy="4873744"/>
          </a:xfrm>
        </p:spPr>
        <p:txBody>
          <a:bodyPr>
            <a:noAutofit/>
          </a:bodyPr>
          <a:lstStyle/>
          <a:p>
            <a:r>
              <a:rPr lang="en-US" dirty="0" smtClean="0"/>
              <a:t>Apply </a:t>
            </a:r>
            <a:r>
              <a:rPr lang="en-US" b="1" dirty="0" smtClean="0">
                <a:solidFill>
                  <a:srgbClr val="00B0F0"/>
                </a:solidFill>
              </a:rPr>
              <a:t>Busy Signal Pattern</a:t>
            </a:r>
          </a:p>
          <a:p>
            <a:pPr lvl="1"/>
            <a:r>
              <a:rPr lang="en-US" dirty="0" smtClean="0"/>
              <a:t>Retry transient failures due to issues </a:t>
            </a:r>
            <a:br>
              <a:rPr lang="en-US" dirty="0" smtClean="0"/>
            </a:br>
            <a:r>
              <a:rPr lang="en-US" dirty="0" smtClean="0"/>
              <a:t>with network, throttling, failovers</a:t>
            </a:r>
          </a:p>
          <a:p>
            <a:pPr lvl="1"/>
            <a:r>
              <a:rPr lang="en-US" dirty="0" smtClean="0"/>
              <a:t>Applies to all cloud services</a:t>
            </a:r>
          </a:p>
          <a:p>
            <a:r>
              <a:rPr lang="en-US" dirty="0" smtClean="0"/>
              <a:t>Apply </a:t>
            </a:r>
            <a:r>
              <a:rPr lang="en-US" b="1" dirty="0" smtClean="0">
                <a:solidFill>
                  <a:srgbClr val="00B0F0"/>
                </a:solidFill>
              </a:rPr>
              <a:t>Node Failure Pattern</a:t>
            </a:r>
          </a:p>
          <a:p>
            <a:pPr lvl="1"/>
            <a:r>
              <a:rPr lang="en-US" dirty="0" smtClean="0"/>
              <a:t>Stateless Nodes, QCW Pattern, </a:t>
            </a:r>
            <a:br>
              <a:rPr lang="en-US" dirty="0" smtClean="0"/>
            </a:br>
            <a:r>
              <a:rPr lang="en-US" dirty="0" smtClean="0"/>
              <a:t>handle node shutdown signals, covers nodes going away due to scaling action</a:t>
            </a:r>
          </a:p>
          <a:p>
            <a:pPr lvl="1"/>
            <a:r>
              <a:rPr lang="en-US" dirty="0" smtClean="0"/>
              <a:t>Consider N+1 Rule</a:t>
            </a:r>
          </a:p>
          <a:p>
            <a:r>
              <a:rPr lang="en-US" dirty="0" smtClean="0"/>
              <a:t>Detect </a:t>
            </a:r>
            <a:r>
              <a:rPr lang="en-US" b="1" dirty="0" smtClean="0">
                <a:solidFill>
                  <a:srgbClr val="00B0F0"/>
                </a:solidFill>
              </a:rPr>
              <a:t>Poison Messages</a:t>
            </a:r>
          </a:p>
          <a:p>
            <a:pPr lvl="1"/>
            <a:r>
              <a:rPr lang="en-US" dirty="0" smtClean="0"/>
              <a:t>Protect </a:t>
            </a:r>
            <a:r>
              <a:rPr lang="en-US" dirty="0"/>
              <a:t>against Bad </a:t>
            </a:r>
            <a:r>
              <a:rPr lang="en-US" dirty="0" smtClean="0"/>
              <a:t>Data</a:t>
            </a:r>
          </a:p>
        </p:txBody>
      </p:sp>
      <p:pic>
        <p:nvPicPr>
          <p:cNvPr id="5"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7880" y="1787489"/>
            <a:ext cx="2136040" cy="2859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203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Optimize for MTTR (2/2)</a:t>
            </a:r>
            <a:endParaRPr lang="en-US" dirty="0"/>
          </a:p>
        </p:txBody>
      </p:sp>
      <p:sp>
        <p:nvSpPr>
          <p:cNvPr id="3" name="Content Placeholder 2"/>
          <p:cNvSpPr>
            <a:spLocks noGrp="1"/>
          </p:cNvSpPr>
          <p:nvPr>
            <p:ph idx="1"/>
          </p:nvPr>
        </p:nvSpPr>
        <p:spPr>
          <a:xfrm>
            <a:off x="457200" y="1297535"/>
            <a:ext cx="8229600" cy="4873744"/>
          </a:xfrm>
        </p:spPr>
        <p:txBody>
          <a:bodyPr>
            <a:noAutofit/>
          </a:bodyPr>
          <a:lstStyle/>
          <a:p>
            <a:r>
              <a:rPr lang="en-US" dirty="0" smtClean="0"/>
              <a:t>Prevent Resource Failures</a:t>
            </a:r>
          </a:p>
          <a:p>
            <a:pPr lvl="1"/>
            <a:r>
              <a:rPr lang="en-US" dirty="0" smtClean="0"/>
              <a:t>Environmental-signal-based Auto-Scaling </a:t>
            </a:r>
            <a:br>
              <a:rPr lang="en-US" dirty="0" smtClean="0"/>
            </a:br>
            <a:r>
              <a:rPr lang="en-US" dirty="0" smtClean="0"/>
              <a:t>(for surprises)</a:t>
            </a:r>
          </a:p>
          <a:p>
            <a:pPr lvl="1"/>
            <a:r>
              <a:rPr lang="en-US" dirty="0" smtClean="0"/>
              <a:t>Proactive Auto-Scaling for known spikes </a:t>
            </a:r>
            <a:br>
              <a:rPr lang="en-US" dirty="0" smtClean="0"/>
            </a:br>
            <a:r>
              <a:rPr lang="en-US" dirty="0" smtClean="0"/>
              <a:t>(e.g., </a:t>
            </a:r>
            <a:r>
              <a:rPr lang="en-US" dirty="0" err="1" smtClean="0"/>
              <a:t>Superbowl</a:t>
            </a:r>
            <a:r>
              <a:rPr lang="en-US" dirty="0" smtClean="0"/>
              <a:t> Ad, lunch rush)</a:t>
            </a:r>
          </a:p>
          <a:p>
            <a:pPr lvl="1"/>
            <a:r>
              <a:rPr lang="en-US" dirty="0" smtClean="0"/>
              <a:t>QCW Pattern (allow work to pile up w/o </a:t>
            </a:r>
            <a:br>
              <a:rPr lang="en-US" dirty="0" smtClean="0"/>
            </a:br>
            <a:r>
              <a:rPr lang="en-US" dirty="0" smtClean="0"/>
              <a:t>blocking users)</a:t>
            </a:r>
          </a:p>
          <a:p>
            <a:r>
              <a:rPr lang="en-US" dirty="0" smtClean="0"/>
              <a:t>Log Everything</a:t>
            </a:r>
          </a:p>
          <a:p>
            <a:pPr lvl="1"/>
            <a:r>
              <a:rPr lang="en-US" dirty="0" smtClean="0"/>
              <a:t>Gather logs with Windows Azure Diagnostics</a:t>
            </a:r>
            <a:endParaRPr lang="en-US" dirty="0"/>
          </a:p>
        </p:txBody>
      </p:sp>
      <p:pic>
        <p:nvPicPr>
          <p:cNvPr id="5" name="Picture 2" descr="http://getfile0.posterous.com/getfile/files.posterous.com/wilderclan/9slgzMZFbOHpfYO1pvS5rBaoZZf3iIw075HYjd8MZq0XNtP7RqxsSlXD6F8X/2image.jpeg.scaled.1000.jpg">
            <a:hlinkClick r:id=""/>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7880" y="1787489"/>
            <a:ext cx="2136040" cy="2859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62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98919130"/>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fontScale="90000"/>
          </a:bodyPr>
          <a:lstStyle/>
          <a:p>
            <a:pPr>
              <a:defRPr/>
            </a:pPr>
            <a:r>
              <a:rPr lang="en-US" sz="4900" b="1" dirty="0" smtClean="0"/>
              <a:t>What’s Up? </a:t>
            </a:r>
            <a:r>
              <a:rPr lang="en-US" sz="3600" dirty="0" smtClean="0">
                <a:latin typeface="+mn-lt"/>
              </a:rPr>
              <a:t>Reliability as </a:t>
            </a:r>
            <a:r>
              <a:rPr lang="en-US" sz="3600" b="1" i="1" dirty="0" smtClean="0">
                <a:latin typeface="+mn-lt"/>
              </a:rPr>
              <a:t>EMERGENT PROPERTY</a:t>
            </a:r>
            <a:endParaRPr lang="en-US" sz="2700" b="1" i="1" dirty="0">
              <a:latin typeface="+mn-lt"/>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40208868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Optimize for Cost</a:t>
            </a:r>
            <a:endParaRPr lang="en-US" dirty="0"/>
          </a:p>
        </p:txBody>
      </p:sp>
      <p:sp>
        <p:nvSpPr>
          <p:cNvPr id="3" name="Content Placeholder 2"/>
          <p:cNvSpPr>
            <a:spLocks noGrp="1"/>
          </p:cNvSpPr>
          <p:nvPr>
            <p:ph idx="1"/>
          </p:nvPr>
        </p:nvSpPr>
        <p:spPr>
          <a:xfrm>
            <a:off x="457200" y="1297535"/>
            <a:ext cx="8229600" cy="4873744"/>
          </a:xfrm>
        </p:spPr>
        <p:txBody>
          <a:bodyPr>
            <a:noAutofit/>
          </a:bodyPr>
          <a:lstStyle/>
          <a:p>
            <a:r>
              <a:rPr lang="en-US" dirty="0" smtClean="0"/>
              <a:t>Operational Efficiency Big Factor</a:t>
            </a:r>
          </a:p>
          <a:p>
            <a:pPr lvl="1"/>
            <a:r>
              <a:rPr lang="en-US" dirty="0" smtClean="0"/>
              <a:t>Human costs can dominate</a:t>
            </a:r>
          </a:p>
          <a:p>
            <a:pPr lvl="1"/>
            <a:r>
              <a:rPr lang="en-US" dirty="0" smtClean="0"/>
              <a:t>Automate (CI &amp; CD and self-healing) </a:t>
            </a:r>
          </a:p>
          <a:p>
            <a:pPr lvl="1"/>
            <a:r>
              <a:rPr lang="en-US" dirty="0" smtClean="0"/>
              <a:t>Simplify: homogeneous nodes</a:t>
            </a:r>
          </a:p>
          <a:p>
            <a:r>
              <a:rPr lang="en-US" dirty="0" smtClean="0"/>
              <a:t>Review costs billed (so transparent!)</a:t>
            </a:r>
          </a:p>
          <a:p>
            <a:pPr lvl="1"/>
            <a:r>
              <a:rPr lang="en-US" dirty="0" smtClean="0"/>
              <a:t>Be on lookout for missed efficiencies</a:t>
            </a:r>
          </a:p>
          <a:p>
            <a:r>
              <a:rPr lang="en-US" dirty="0" smtClean="0"/>
              <a:t>“Watch out for money leaks!”</a:t>
            </a:r>
          </a:p>
          <a:p>
            <a:pPr lvl="1"/>
            <a:r>
              <a:rPr lang="en-US" dirty="0" smtClean="0"/>
              <a:t>Inefficient coding can increase the monthly bill</a:t>
            </a:r>
          </a:p>
          <a:p>
            <a:r>
              <a:rPr lang="en-US" dirty="0" smtClean="0"/>
              <a:t>Prefer to </a:t>
            </a:r>
            <a:r>
              <a:rPr lang="en-US" strike="sngStrike" dirty="0" smtClean="0"/>
              <a:t>Buy</a:t>
            </a:r>
            <a:r>
              <a:rPr lang="en-US" dirty="0" smtClean="0"/>
              <a:t> Rent rather than Build </a:t>
            </a:r>
          </a:p>
          <a:p>
            <a:pPr lvl="1"/>
            <a:r>
              <a:rPr lang="en-US" dirty="0" smtClean="0"/>
              <a:t>Save costs (and TTM) of expensive engineering</a:t>
            </a:r>
            <a:endParaRPr lang="en-US" dirty="0"/>
          </a:p>
        </p:txBody>
      </p:sp>
      <p:pic>
        <p:nvPicPr>
          <p:cNvPr id="7"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1975" y="993040"/>
            <a:ext cx="2823441" cy="3780144"/>
          </a:xfrm>
          <a:prstGeom prst="rect">
            <a:avLst/>
          </a:prstGeom>
        </p:spPr>
      </p:pic>
    </p:spTree>
    <p:extLst>
      <p:ext uri="{BB962C8B-B14F-4D97-AF65-F5344CB8AC3E}">
        <p14:creationId xmlns:p14="http://schemas.microsoft.com/office/powerpoint/2010/main" val="205760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Optimize for Scale</a:t>
            </a:r>
            <a:endParaRPr lang="en-US" dirty="0"/>
          </a:p>
        </p:txBody>
      </p:sp>
      <p:sp>
        <p:nvSpPr>
          <p:cNvPr id="3" name="Content Placeholder 2"/>
          <p:cNvSpPr>
            <a:spLocks noGrp="1"/>
          </p:cNvSpPr>
          <p:nvPr>
            <p:ph idx="1"/>
          </p:nvPr>
        </p:nvSpPr>
        <p:spPr>
          <a:xfrm>
            <a:off x="457200" y="1297535"/>
            <a:ext cx="8229600" cy="4873744"/>
          </a:xfrm>
        </p:spPr>
        <p:txBody>
          <a:bodyPr>
            <a:noAutofit/>
          </a:bodyPr>
          <a:lstStyle/>
          <a:p>
            <a:r>
              <a:rPr lang="en-US" dirty="0" smtClean="0"/>
              <a:t>With the right architecture…</a:t>
            </a:r>
          </a:p>
          <a:p>
            <a:pPr lvl="1"/>
            <a:r>
              <a:rPr lang="en-US" dirty="0" smtClean="0"/>
              <a:t>Scale efficiently (linearly)</a:t>
            </a:r>
          </a:p>
          <a:p>
            <a:pPr lvl="1"/>
            <a:r>
              <a:rPr lang="en-US" dirty="0" smtClean="0"/>
              <a:t>Scale all Application Tiers</a:t>
            </a:r>
          </a:p>
          <a:p>
            <a:pPr lvl="1"/>
            <a:r>
              <a:rPr lang="en-US" dirty="0" smtClean="0"/>
              <a:t>Auto-Scale</a:t>
            </a:r>
            <a:endParaRPr lang="en-US" dirty="0"/>
          </a:p>
          <a:p>
            <a:pPr lvl="1"/>
            <a:r>
              <a:rPr lang="en-US" dirty="0" smtClean="0"/>
              <a:t>Scale Globally (8/24 data centers)</a:t>
            </a:r>
          </a:p>
          <a:p>
            <a:r>
              <a:rPr lang="en-US" dirty="0" smtClean="0"/>
              <a:t>Use Horizontal Resourcing</a:t>
            </a:r>
          </a:p>
          <a:p>
            <a:r>
              <a:rPr lang="en-US" dirty="0" smtClean="0"/>
              <a:t>Use Stateless Nodes</a:t>
            </a:r>
          </a:p>
          <a:p>
            <a:r>
              <a:rPr lang="en-US" dirty="0" smtClean="0"/>
              <a:t>Upgrade without Downtime, even at scale</a:t>
            </a:r>
          </a:p>
          <a:p>
            <a:r>
              <a:rPr lang="en-US" dirty="0" smtClean="0"/>
              <a:t>Do not need to sacrifice User Experience (UX)</a:t>
            </a:r>
          </a:p>
          <a:p>
            <a:endParaRPr lang="en-US" dirty="0" smtClean="0"/>
          </a:p>
        </p:txBody>
      </p:sp>
      <p:sp>
        <p:nvSpPr>
          <p:cNvPr id="5" name="Title 1"/>
          <p:cNvSpPr txBox="1">
            <a:spLocks/>
          </p:cNvSpPr>
          <p:nvPr/>
        </p:nvSpPr>
        <p:spPr>
          <a:xfrm>
            <a:off x="5638190" y="2211020"/>
            <a:ext cx="3505810" cy="2131465"/>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lgn="ctr" rtl="0">
              <a:spcBef>
                <a:spcPct val="0"/>
              </a:spcBef>
            </a:pPr>
            <a:r>
              <a:rPr lang="en-US" sz="122800" kern="0" dirty="0" smtClean="0">
                <a:solidFill>
                  <a:srgbClr val="00B0F0"/>
                </a:solidFill>
              </a:rPr>
              <a:t>∞</a:t>
            </a:r>
            <a:endParaRPr lang="en-US" sz="102400" kern="0" dirty="0">
              <a:solidFill>
                <a:srgbClr val="00B0F0"/>
              </a:solidFill>
            </a:endParaRPr>
          </a:p>
        </p:txBody>
      </p:sp>
    </p:spTree>
    <p:extLst>
      <p:ext uri="{BB962C8B-B14F-4D97-AF65-F5344CB8AC3E}">
        <p14:creationId xmlns:p14="http://schemas.microsoft.com/office/powerpoint/2010/main" val="4251497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a:t>
            </a:r>
            <a:br>
              <a:rPr lang="en-US" dirty="0" smtClean="0"/>
            </a:br>
            <a:r>
              <a:rPr lang="en-US" b="1" dirty="0" smtClean="0"/>
              <a:t>Primer Chapters</a:t>
            </a:r>
            <a:endParaRPr lang="en-US" b="1" dirty="0"/>
          </a:p>
        </p:txBody>
      </p:sp>
      <p:sp>
        <p:nvSpPr>
          <p:cNvPr id="3" name="Content Placeholder 2"/>
          <p:cNvSpPr>
            <a:spLocks noGrp="1"/>
          </p:cNvSpPr>
          <p:nvPr>
            <p:ph sz="half" idx="1"/>
          </p:nvPr>
        </p:nvSpPr>
        <p:spPr>
          <a:xfrm>
            <a:off x="403665" y="1600206"/>
            <a:ext cx="8126769" cy="4873744"/>
          </a:xfrm>
        </p:spPr>
        <p:txBody>
          <a:bodyPr>
            <a:normAutofit/>
          </a:bodyPr>
          <a:lstStyle/>
          <a:p>
            <a:pPr marL="742950" indent="-742950">
              <a:buFont typeface="+mj-lt"/>
              <a:buAutoNum type="arabicPeriod"/>
            </a:pPr>
            <a:r>
              <a:rPr lang="en-US" dirty="0" smtClean="0"/>
              <a:t>Scalability</a:t>
            </a:r>
          </a:p>
          <a:p>
            <a:pPr marL="742950" indent="-742950">
              <a:buFont typeface="+mj-lt"/>
              <a:buAutoNum type="arabicPeriod"/>
            </a:pPr>
            <a:r>
              <a:rPr lang="en-US" dirty="0" smtClean="0"/>
              <a:t>Eventual Consistency</a:t>
            </a:r>
          </a:p>
          <a:p>
            <a:pPr marL="742950" indent="-742950">
              <a:buFont typeface="+mj-lt"/>
              <a:buAutoNum type="arabicPeriod"/>
            </a:pPr>
            <a:r>
              <a:rPr lang="en-US" dirty="0" err="1"/>
              <a:t>Multitenancy</a:t>
            </a:r>
            <a:r>
              <a:rPr lang="en-US" dirty="0"/>
              <a:t> and </a:t>
            </a:r>
            <a:r>
              <a:rPr lang="en-US" dirty="0" smtClean="0"/>
              <a:t/>
            </a:r>
            <a:br>
              <a:rPr lang="en-US" dirty="0" smtClean="0"/>
            </a:br>
            <a:r>
              <a:rPr lang="en-US" dirty="0" smtClean="0"/>
              <a:t>Commodity Hardware</a:t>
            </a:r>
          </a:p>
          <a:p>
            <a:pPr marL="742950" indent="-742950">
              <a:buFont typeface="+mj-lt"/>
              <a:buAutoNum type="arabicPeriod"/>
            </a:pPr>
            <a:r>
              <a:rPr lang="en-US" dirty="0" smtClean="0"/>
              <a:t>Network Latency</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5485" y="2256740"/>
            <a:ext cx="3044950" cy="3999034"/>
          </a:xfrm>
          <a:prstGeom prst="rect">
            <a:avLst/>
          </a:prstGeom>
        </p:spPr>
      </p:pic>
      <p:sp>
        <p:nvSpPr>
          <p:cNvPr id="4" name="Rectangle 3"/>
          <p:cNvSpPr/>
          <p:nvPr/>
        </p:nvSpPr>
        <p:spPr>
          <a:xfrm>
            <a:off x="309070" y="5560465"/>
            <a:ext cx="4883901" cy="461665"/>
          </a:xfrm>
          <a:prstGeom prst="rect">
            <a:avLst/>
          </a:prstGeom>
        </p:spPr>
        <p:txBody>
          <a:bodyPr wrap="none">
            <a:spAutoFit/>
          </a:bodyPr>
          <a:lstStyle/>
          <a:p>
            <a:r>
              <a:rPr lang="en-US" sz="2400" b="1" dirty="0"/>
              <a:t>www.cloudarchitecturepatterns.com</a:t>
            </a:r>
            <a:endParaRPr lang="en-US" sz="2400" dirty="0"/>
          </a:p>
        </p:txBody>
      </p:sp>
    </p:spTree>
    <p:extLst>
      <p:ext uri="{BB962C8B-B14F-4D97-AF65-F5344CB8AC3E}">
        <p14:creationId xmlns:p14="http://schemas.microsoft.com/office/powerpoint/2010/main" val="3029831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 </a:t>
            </a:r>
            <a:br>
              <a:rPr lang="en-US" dirty="0" smtClean="0"/>
            </a:br>
            <a:r>
              <a:rPr lang="en-US" b="1" dirty="0" smtClean="0"/>
              <a:t>Pattern Chapters</a:t>
            </a:r>
            <a:endParaRPr lang="en-US" b="1" dirty="0"/>
          </a:p>
        </p:txBody>
      </p:sp>
      <p:sp>
        <p:nvSpPr>
          <p:cNvPr id="3" name="Content Placeholder 2"/>
          <p:cNvSpPr>
            <a:spLocks noGrp="1"/>
          </p:cNvSpPr>
          <p:nvPr>
            <p:ph sz="half" idx="1"/>
          </p:nvPr>
        </p:nvSpPr>
        <p:spPr>
          <a:xfrm>
            <a:off x="403665" y="1600206"/>
            <a:ext cx="8126769" cy="4873744"/>
          </a:xfrm>
        </p:spPr>
        <p:txBody>
          <a:bodyPr>
            <a:noAutofit/>
          </a:bodyPr>
          <a:lstStyle/>
          <a:p>
            <a:pPr marL="514350" indent="-514350">
              <a:buFont typeface="+mj-lt"/>
              <a:buAutoNum type="arabicPeriod"/>
            </a:pPr>
            <a:r>
              <a:rPr lang="en-US" sz="2600" dirty="0"/>
              <a:t>Horizontally Scaling Compute Pattern</a:t>
            </a:r>
          </a:p>
          <a:p>
            <a:pPr marL="514350" indent="-514350">
              <a:buFont typeface="+mj-lt"/>
              <a:buAutoNum type="arabicPeriod"/>
            </a:pPr>
            <a:r>
              <a:rPr lang="en-US" sz="2600" dirty="0"/>
              <a:t>Queue-Centric Workflow Pattern</a:t>
            </a:r>
          </a:p>
          <a:p>
            <a:pPr marL="514350" indent="-514350">
              <a:buFont typeface="+mj-lt"/>
              <a:buAutoNum type="arabicPeriod"/>
            </a:pPr>
            <a:r>
              <a:rPr lang="en-US" sz="2600" dirty="0"/>
              <a:t>Auto-Scaling Pattern</a:t>
            </a:r>
          </a:p>
          <a:p>
            <a:pPr marL="514350" indent="-514350">
              <a:buFont typeface="+mj-lt"/>
              <a:buAutoNum type="arabicPeriod"/>
            </a:pPr>
            <a:r>
              <a:rPr lang="en-US" sz="2600" dirty="0" err="1" smtClean="0"/>
              <a:t>MapReduce</a:t>
            </a:r>
            <a:r>
              <a:rPr lang="en-US" sz="2600" dirty="0" smtClean="0"/>
              <a:t> </a:t>
            </a:r>
            <a:r>
              <a:rPr lang="en-US" sz="2600" dirty="0"/>
              <a:t>Pattern</a:t>
            </a:r>
          </a:p>
          <a:p>
            <a:pPr marL="514350" indent="-514350">
              <a:buFont typeface="+mj-lt"/>
              <a:buAutoNum type="arabicPeriod"/>
            </a:pPr>
            <a:r>
              <a:rPr lang="en-US" sz="2600" dirty="0"/>
              <a:t>Database </a:t>
            </a:r>
            <a:r>
              <a:rPr lang="en-US" sz="2600" dirty="0" err="1"/>
              <a:t>Sharding</a:t>
            </a:r>
            <a:r>
              <a:rPr lang="en-US" sz="2600" dirty="0"/>
              <a:t> </a:t>
            </a:r>
            <a:r>
              <a:rPr lang="en-US" sz="2600" dirty="0" smtClean="0"/>
              <a:t>Pattern</a:t>
            </a:r>
          </a:p>
          <a:p>
            <a:pPr marL="514350" indent="-514350">
              <a:buFont typeface="+mj-lt"/>
              <a:buAutoNum type="arabicPeriod"/>
            </a:pPr>
            <a:r>
              <a:rPr lang="en-US" sz="2600" dirty="0" smtClean="0"/>
              <a:t>Busy </a:t>
            </a:r>
            <a:r>
              <a:rPr lang="en-US" sz="2600" dirty="0"/>
              <a:t>Signal </a:t>
            </a:r>
            <a:r>
              <a:rPr lang="en-US" sz="2600" dirty="0" smtClean="0"/>
              <a:t>Pattern</a:t>
            </a:r>
          </a:p>
          <a:p>
            <a:pPr marL="514350" indent="-514350">
              <a:buFont typeface="+mj-lt"/>
              <a:buAutoNum type="arabicPeriod"/>
            </a:pPr>
            <a:r>
              <a:rPr lang="en-US" sz="2600" dirty="0" smtClean="0"/>
              <a:t>Node </a:t>
            </a:r>
            <a:r>
              <a:rPr lang="en-US" sz="2600" dirty="0"/>
              <a:t>Failure Pattern</a:t>
            </a:r>
          </a:p>
          <a:p>
            <a:pPr marL="514350" indent="-514350">
              <a:buFont typeface="+mj-lt"/>
              <a:buAutoNum type="arabicPeriod" startAt="8"/>
            </a:pPr>
            <a:r>
              <a:rPr lang="en-US" sz="2600" dirty="0" err="1" smtClean="0"/>
              <a:t>Colocate</a:t>
            </a:r>
            <a:r>
              <a:rPr lang="en-US" sz="2600" dirty="0" smtClean="0"/>
              <a:t> </a:t>
            </a:r>
            <a:r>
              <a:rPr lang="en-US" sz="2600" dirty="0"/>
              <a:t>Pattern</a:t>
            </a:r>
          </a:p>
          <a:p>
            <a:pPr marL="514350" indent="-514350">
              <a:buFont typeface="+mj-lt"/>
              <a:buAutoNum type="arabicPeriod" startAt="8"/>
            </a:pPr>
            <a:r>
              <a:rPr lang="en-US" sz="2600" dirty="0"/>
              <a:t>Valet Key Pattern</a:t>
            </a:r>
          </a:p>
          <a:p>
            <a:pPr marL="514350" indent="-514350">
              <a:buFont typeface="+mj-lt"/>
              <a:buAutoNum type="arabicPeriod" startAt="8"/>
            </a:pPr>
            <a:r>
              <a:rPr lang="en-US" sz="2600" dirty="0"/>
              <a:t>CDN Pattern</a:t>
            </a:r>
          </a:p>
          <a:p>
            <a:pPr marL="514350" indent="-514350">
              <a:buFont typeface="+mj-lt"/>
              <a:buAutoNum type="arabicPeriod" startAt="8"/>
            </a:pPr>
            <a:r>
              <a:rPr lang="en-US" sz="2600" dirty="0"/>
              <a:t>Multisite Deployment </a:t>
            </a:r>
            <a:r>
              <a:rPr lang="en-US" sz="2600" dirty="0" smtClean="0"/>
              <a:t>Pattern</a:t>
            </a:r>
            <a:endParaRPr lang="en-US" sz="26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5485" y="2222450"/>
            <a:ext cx="3044950" cy="3999034"/>
          </a:xfrm>
          <a:prstGeom prst="rect">
            <a:avLst/>
          </a:prstGeom>
        </p:spPr>
      </p:pic>
    </p:spTree>
    <p:extLst>
      <p:ext uri="{BB962C8B-B14F-4D97-AF65-F5344CB8AC3E}">
        <p14:creationId xmlns:p14="http://schemas.microsoft.com/office/powerpoint/2010/main" val="476436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0549" y="5054636"/>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80210"/>
            <a:ext cx="8229600" cy="4184750"/>
          </a:xfrm>
        </p:spPr>
        <p:txBody>
          <a:bodyPr rtlCol="0">
            <a:normAutofit/>
          </a:bodyPr>
          <a:lstStyle/>
          <a:p>
            <a:pPr eaLnBrk="1" fontAlgn="auto" hangingPunct="1">
              <a:spcAft>
                <a:spcPts val="0"/>
              </a:spcAft>
              <a:buFont typeface="Arial" pitchFamily="34" charset="0"/>
              <a:buChar char="•"/>
              <a:defRPr/>
            </a:pPr>
            <a:r>
              <a:rPr lang="en-US" b="1" dirty="0" smtClean="0"/>
              <a:t>Boston Azure</a:t>
            </a:r>
            <a:r>
              <a:rPr lang="en-US" dirty="0" smtClean="0"/>
              <a:t> Cloud User Group</a:t>
            </a:r>
          </a:p>
          <a:p>
            <a:pPr lvl="1">
              <a:buFont typeface="Arial" pitchFamily="34" charset="0"/>
              <a:buChar char="•"/>
              <a:defRPr/>
            </a:pPr>
            <a:r>
              <a:rPr lang="en-US" dirty="0" smtClean="0"/>
              <a:t>Focused on Microsoft’s Public Cloud Platform</a:t>
            </a:r>
          </a:p>
          <a:p>
            <a:pPr lvl="1">
              <a:buFont typeface="Arial" pitchFamily="34" charset="0"/>
              <a:buChar char="•"/>
              <a:defRPr/>
            </a:pPr>
            <a:r>
              <a:rPr lang="en-US" dirty="0" smtClean="0"/>
              <a:t>Roles: Architect, </a:t>
            </a:r>
            <a:r>
              <a:rPr lang="en-US" dirty="0" err="1" smtClean="0"/>
              <a:t>Dev</a:t>
            </a:r>
            <a:r>
              <a:rPr lang="en-US" dirty="0" smtClean="0"/>
              <a:t>, IT Pro, </a:t>
            </a:r>
            <a:r>
              <a:rPr lang="en-US" dirty="0" err="1" smtClean="0"/>
              <a:t>DevOps</a:t>
            </a:r>
            <a:r>
              <a:rPr lang="en-US" dirty="0" smtClean="0"/>
              <a:t> (“</a:t>
            </a:r>
            <a:r>
              <a:rPr lang="en-US" dirty="0" err="1" smtClean="0"/>
              <a:t>WazOps</a:t>
            </a:r>
            <a:r>
              <a:rPr lang="en-US" dirty="0" smtClean="0"/>
              <a:t>”)</a:t>
            </a:r>
          </a:p>
          <a:p>
            <a:pPr lvl="1">
              <a:buFont typeface="Arial" pitchFamily="34" charset="0"/>
              <a:buChar char="•"/>
              <a:defRPr/>
            </a:pPr>
            <a:r>
              <a:rPr lang="en-US" dirty="0" smtClean="0"/>
              <a:t>Talks, Demos, Tools, Hands-on, special events, …</a:t>
            </a:r>
          </a:p>
          <a:p>
            <a:pPr eaLnBrk="1" fontAlgn="auto" hangingPunct="1">
              <a:spcAft>
                <a:spcPts val="0"/>
              </a:spcAft>
              <a:buFont typeface="Arial" pitchFamily="34" charset="0"/>
              <a:buChar char="•"/>
              <a:defRPr/>
            </a:pPr>
            <a:r>
              <a:rPr lang="en-US" dirty="0" smtClean="0"/>
              <a:t>Monthly, 6:00-8:30 PM in Boston area (free)</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a:t>
            </a:r>
            <a:r>
              <a:rPr lang="en-US" b="1" dirty="0" err="1" smtClean="0">
                <a:solidFill>
                  <a:srgbClr val="002060"/>
                </a:solidFill>
              </a:rPr>
              <a:t>bostonazure</a:t>
            </a:r>
            <a:r>
              <a:rPr lang="en-US" b="1" dirty="0" smtClean="0">
                <a:solidFill>
                  <a:srgbClr val="002060"/>
                </a:solidFill>
              </a:rPr>
              <a:t> </a:t>
            </a:r>
          </a:p>
          <a:p>
            <a:pPr>
              <a:defRPr/>
            </a:pPr>
            <a:r>
              <a:rPr lang="en-US" dirty="0" smtClean="0"/>
              <a:t>More info or to join our Meetup.com group: </a:t>
            </a:r>
          </a:p>
        </p:txBody>
      </p:sp>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762" y="-856790"/>
            <a:ext cx="5332476" cy="2626041"/>
          </a:xfrm>
          <a:prstGeom prst="rect">
            <a:avLst/>
          </a:prstGeom>
        </p:spPr>
      </p:pic>
      <p:sp>
        <p:nvSpPr>
          <p:cNvPr id="6" name="Content Placeholder 2"/>
          <p:cNvSpPr txBox="1">
            <a:spLocks/>
          </p:cNvSpPr>
          <p:nvPr/>
        </p:nvSpPr>
        <p:spPr>
          <a:xfrm>
            <a:off x="464658" y="6169455"/>
            <a:ext cx="8229600" cy="7295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en-US" sz="4400" b="1" dirty="0" smtClean="0">
                <a:solidFill>
                  <a:srgbClr val="002060"/>
                </a:solidFill>
              </a:rPr>
              <a:t>http://www.bostonazure.org</a:t>
            </a:r>
          </a:p>
          <a:p>
            <a:pPr>
              <a:defRPr/>
            </a:pPr>
            <a:endParaRPr lang="en-US" sz="1200" b="1" dirty="0" smtClean="0">
              <a:solidFill>
                <a:srgbClr val="002060"/>
              </a:solidFill>
            </a:endParaRPr>
          </a:p>
        </p:txBody>
      </p:sp>
    </p:spTree>
    <p:extLst>
      <p:ext uri="{BB962C8B-B14F-4D97-AF65-F5344CB8AC3E}">
        <p14:creationId xmlns:p14="http://schemas.microsoft.com/office/powerpoint/2010/main" val="1763942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Business Card</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178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2167995"/>
      </p:ext>
    </p:extLst>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normAutofit fontScale="90000"/>
          </a:bodyPr>
          <a:lstStyle/>
          <a:p>
            <a:r>
              <a:rPr lang="en-US" dirty="0" smtClean="0"/>
              <a:t>My name </a:t>
            </a:r>
            <a:br>
              <a:rPr lang="en-US" dirty="0" smtClean="0"/>
            </a:br>
            <a:r>
              <a:rPr lang="en-US" dirty="0" smtClean="0"/>
              <a:t>is Bill </a:t>
            </a:r>
            <a:br>
              <a:rPr lang="en-US" dirty="0" smtClean="0"/>
            </a:br>
            <a:r>
              <a:rPr lang="en-US" dirty="0" smtClean="0"/>
              <a:t>Wilder</a:t>
            </a:r>
            <a:endParaRPr lang="en-US" dirty="0"/>
          </a:p>
        </p:txBody>
      </p:sp>
      <p:sp>
        <p:nvSpPr>
          <p:cNvPr id="3" name="TextBox 2"/>
          <p:cNvSpPr txBox="1"/>
          <p:nvPr/>
        </p:nvSpPr>
        <p:spPr>
          <a:xfrm>
            <a:off x="0" y="4296765"/>
            <a:ext cx="9139425" cy="1200329"/>
          </a:xfrm>
          <a:prstGeom prst="rect">
            <a:avLst/>
          </a:prstGeom>
          <a:noFill/>
        </p:spPr>
        <p:txBody>
          <a:bodyPr wrap="square" rtlCol="0">
            <a:spAutoFit/>
          </a:bodyPr>
          <a:lstStyle/>
          <a:p>
            <a:pPr algn="ctr"/>
            <a:r>
              <a:rPr lang="en-US" sz="2400" i="1" dirty="0" smtClean="0"/>
              <a:t>professional</a:t>
            </a:r>
            <a:r>
              <a:rPr lang="en-US" sz="2400" b="1" dirty="0" smtClean="0"/>
              <a:t/>
            </a:r>
            <a:br>
              <a:rPr lang="en-US" sz="2400" b="1" dirty="0" smtClean="0"/>
            </a:br>
            <a:r>
              <a:rPr lang="en-US" sz="2400" b="1" dirty="0" smtClean="0"/>
              <a:t>billw</a:t>
            </a:r>
            <a:r>
              <a:rPr lang="en-US" sz="2400" dirty="0" smtClean="0"/>
              <a:t>@</a:t>
            </a:r>
            <a:r>
              <a:rPr lang="en-US" sz="2400" b="1" dirty="0" smtClean="0"/>
              <a:t>devpartners.com</a:t>
            </a:r>
            <a:r>
              <a:rPr lang="en-US" sz="2400" dirty="0" smtClean="0"/>
              <a:t> ·· </a:t>
            </a:r>
            <a:r>
              <a:rPr lang="en-US" sz="2400" b="1" dirty="0" smtClean="0"/>
              <a:t>www</a:t>
            </a:r>
            <a:r>
              <a:rPr lang="en-US" sz="2400" dirty="0" smtClean="0"/>
              <a:t>.</a:t>
            </a:r>
            <a:r>
              <a:rPr lang="en-US" sz="2400" b="1" dirty="0" smtClean="0"/>
              <a:t>devpartners</a:t>
            </a:r>
            <a:r>
              <a:rPr lang="en-US" sz="2400" dirty="0" smtClean="0"/>
              <a:t>.</a:t>
            </a:r>
            <a:r>
              <a:rPr lang="en-US" sz="2400" b="1" dirty="0" smtClean="0"/>
              <a:t>com</a:t>
            </a:r>
            <a:br>
              <a:rPr lang="en-US" sz="2400" b="1" dirty="0" smtClean="0"/>
            </a:br>
            <a:r>
              <a:rPr lang="en-US" sz="2400" b="1" dirty="0"/>
              <a:t>www.cloudarchitecturepatterns.com</a:t>
            </a:r>
          </a:p>
        </p:txBody>
      </p:sp>
      <p:sp>
        <p:nvSpPr>
          <p:cNvPr id="9" name="TextBox 8"/>
          <p:cNvSpPr txBox="1"/>
          <p:nvPr/>
        </p:nvSpPr>
        <p:spPr>
          <a:xfrm>
            <a:off x="-160220" y="5458606"/>
            <a:ext cx="9439345" cy="1200329"/>
          </a:xfrm>
          <a:prstGeom prst="rect">
            <a:avLst/>
          </a:prstGeom>
          <a:noFill/>
        </p:spPr>
        <p:txBody>
          <a:bodyPr wrap="square" rtlCol="0">
            <a:spAutoFit/>
          </a:bodyPr>
          <a:lstStyle/>
          <a:p>
            <a:pPr algn="ctr"/>
            <a:r>
              <a:rPr lang="en-US" sz="2400" i="1" dirty="0" smtClean="0"/>
              <a:t>community</a:t>
            </a:r>
            <a:r>
              <a:rPr lang="en-US" sz="2400" b="1" dirty="0" smtClean="0"/>
              <a:t/>
            </a:r>
            <a:br>
              <a:rPr lang="en-US" sz="2400" b="1" dirty="0" smtClean="0"/>
            </a:br>
            <a:r>
              <a:rPr lang="en-US" sz="2400" dirty="0" smtClean="0"/>
              <a:t>@</a:t>
            </a:r>
            <a:r>
              <a:rPr lang="en-US" sz="2400" b="1" dirty="0" err="1" smtClean="0"/>
              <a:t>bostonazure</a:t>
            </a:r>
            <a:r>
              <a:rPr lang="en-US" sz="2400" dirty="0"/>
              <a:t> </a:t>
            </a:r>
            <a:r>
              <a:rPr lang="en-US" sz="2400" dirty="0" smtClean="0"/>
              <a:t>·· </a:t>
            </a:r>
            <a:r>
              <a:rPr lang="en-US" sz="2400" b="1" dirty="0" smtClean="0"/>
              <a:t>www</a:t>
            </a:r>
            <a:r>
              <a:rPr lang="en-US" sz="2400" dirty="0" smtClean="0"/>
              <a:t>.</a:t>
            </a:r>
            <a:r>
              <a:rPr lang="en-US" sz="2400" b="1" dirty="0" smtClean="0"/>
              <a:t>bostonazure</a:t>
            </a:r>
            <a:r>
              <a:rPr lang="en-US" sz="2400" dirty="0" smtClean="0"/>
              <a:t>.</a:t>
            </a:r>
            <a:r>
              <a:rPr lang="en-US" sz="2400" b="1" dirty="0" smtClean="0"/>
              <a:t>org</a:t>
            </a:r>
            <a:br>
              <a:rPr lang="en-US" sz="2400" b="1" dirty="0" smtClean="0"/>
            </a:br>
            <a:r>
              <a:rPr lang="en-US" sz="2400" dirty="0" smtClean="0"/>
              <a:t>@</a:t>
            </a:r>
            <a:r>
              <a:rPr lang="en-US" sz="2400" b="1" dirty="0" err="1" smtClean="0"/>
              <a:t>codingoutloud</a:t>
            </a:r>
            <a:r>
              <a:rPr lang="en-US" sz="2400" dirty="0" smtClean="0"/>
              <a:t> ·· </a:t>
            </a:r>
            <a:r>
              <a:rPr lang="en-US" sz="2400" b="1" dirty="0" smtClean="0"/>
              <a:t>blog</a:t>
            </a:r>
            <a:r>
              <a:rPr lang="en-US" sz="2400" dirty="0" smtClean="0"/>
              <a:t>.</a:t>
            </a:r>
            <a:r>
              <a:rPr lang="en-US" sz="2400" b="1" dirty="0" smtClean="0"/>
              <a:t>codingoutloud</a:t>
            </a:r>
            <a:r>
              <a:rPr lang="en-US" sz="2400" dirty="0" smtClean="0"/>
              <a:t>.</a:t>
            </a:r>
            <a:r>
              <a:rPr lang="en-US" sz="2400" b="1" dirty="0" smtClean="0"/>
              <a:t>com</a:t>
            </a:r>
            <a:r>
              <a:rPr lang="en-US" sz="2400" dirty="0"/>
              <a:t> </a:t>
            </a:r>
            <a:r>
              <a:rPr lang="en-US" sz="2400" dirty="0" smtClean="0"/>
              <a:t>·· </a:t>
            </a:r>
            <a:r>
              <a:rPr lang="en-US" sz="2400" b="1" dirty="0" smtClean="0"/>
              <a:t>codingoutloud</a:t>
            </a:r>
            <a:r>
              <a:rPr lang="en-US" sz="2400" dirty="0" smtClean="0"/>
              <a:t>@</a:t>
            </a:r>
            <a:r>
              <a:rPr lang="en-US" sz="2400" b="1" dirty="0" smtClean="0"/>
              <a:t>gmail</a:t>
            </a:r>
            <a:r>
              <a:rPr lang="en-US" sz="2400" dirty="0" smtClean="0"/>
              <a:t>.</a:t>
            </a:r>
            <a:r>
              <a:rPr lang="en-US" sz="2400" b="1" dirty="0" smtClean="0"/>
              <a:t>com</a:t>
            </a:r>
          </a:p>
        </p:txBody>
      </p:sp>
      <p:cxnSp>
        <p:nvCxnSpPr>
          <p:cNvPr id="12" name="Straight Connector 11"/>
          <p:cNvCxnSpPr/>
          <p:nvPr/>
        </p:nvCxnSpPr>
        <p:spPr>
          <a:xfrm>
            <a:off x="787723" y="5481466"/>
            <a:ext cx="7568555"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http://0.gravatar.com/avatar/baf1296780d2798c1072e65aed8652d9?size=4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2313" y="0"/>
            <a:ext cx="4000500" cy="400050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rot="20130944">
            <a:off x="-506716" y="2430848"/>
            <a:ext cx="2924181" cy="2134099"/>
            <a:chOff x="918060" y="1906524"/>
            <a:chExt cx="7003385" cy="4567425"/>
          </a:xfrm>
        </p:grpSpPr>
        <p:sp>
          <p:nvSpPr>
            <p:cNvPr id="14" name="Rounded Rectangle 1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6" name="Rectangle 15"/>
            <p:cNvSpPr/>
            <p:nvPr/>
          </p:nvSpPr>
          <p:spPr>
            <a:xfrm>
              <a:off x="1222556" y="3733495"/>
              <a:ext cx="6394394"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4475" y="-162704"/>
            <a:ext cx="2899952" cy="380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ounded Rectangle 20"/>
          <p:cNvSpPr/>
          <p:nvPr/>
        </p:nvSpPr>
        <p:spPr>
          <a:xfrm>
            <a:off x="2090321" y="6216365"/>
            <a:ext cx="3653940" cy="418795"/>
          </a:xfrm>
          <a:prstGeom prst="round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rot="2293994">
            <a:off x="4751086" y="3441629"/>
            <a:ext cx="608990" cy="3211817"/>
          </a:xfrm>
          <a:prstGeom prst="downArrow">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2154376">
            <a:off x="3905979" y="3242793"/>
            <a:ext cx="4765244" cy="646331"/>
          </a:xfrm>
          <a:prstGeom prst="rect">
            <a:avLst/>
          </a:prstGeom>
          <a:solidFill>
            <a:srgbClr val="FF0000">
              <a:alpha val="25000"/>
            </a:srgbClr>
          </a:solidFill>
        </p:spPr>
        <p:txBody>
          <a:bodyPr wrap="square" rtlCol="0">
            <a:spAutoFit/>
          </a:bodyPr>
          <a:lstStyle/>
          <a:p>
            <a:r>
              <a:rPr lang="en-US" sz="3600" dirty="0" smtClean="0">
                <a:latin typeface="Script MT Bold" pitchFamily="66" charset="0"/>
              </a:rPr>
              <a:t>Find this slide deck here!</a:t>
            </a:r>
            <a:endParaRPr lang="en-US" sz="3600" dirty="0">
              <a:latin typeface="Script MT Bold" pitchFamily="66" charset="0"/>
            </a:endParaRPr>
          </a:p>
        </p:txBody>
      </p:sp>
    </p:spTree>
    <p:extLst>
      <p:ext uri="{BB962C8B-B14F-4D97-AF65-F5344CB8AC3E}">
        <p14:creationId xmlns:p14="http://schemas.microsoft.com/office/powerpoint/2010/main" val="419680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1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1364845035"/>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A944BC1-AF26-4A34-92F9-B39AD35DD417}">
  <ds:schemaRefs>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7e88ebde-63a9-4faf-8b82-2ec1987651a8"/>
    <ds:schemaRef ds:uri="http://www.w3.org/XML/1998/namespace"/>
    <ds:schemaRef ds:uri="http://purl.org/dc/dcmitype/"/>
  </ds:schemaRefs>
</ds:datastoreItem>
</file>

<file path=customXml/itemProps2.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3.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28713</TotalTime>
  <Words>2637</Words>
  <Application>Microsoft Office PowerPoint</Application>
  <PresentationFormat>On-screen Show (4:3)</PresentationFormat>
  <Paragraphs>625</Paragraphs>
  <Slides>67</Slides>
  <Notes>33</Notes>
  <HiddenSlides>11</HiddenSlides>
  <MMClips>0</MMClips>
  <ScaleCrop>false</ScaleCrop>
  <HeadingPairs>
    <vt:vector size="4" baseType="variant">
      <vt:variant>
        <vt:lpstr>Theme</vt:lpstr>
      </vt:variant>
      <vt:variant>
        <vt:i4>7</vt:i4>
      </vt:variant>
      <vt:variant>
        <vt:lpstr>Slide Titles</vt:lpstr>
      </vt:variant>
      <vt:variant>
        <vt:i4>67</vt:i4>
      </vt:variant>
    </vt:vector>
  </HeadingPairs>
  <TitlesOfParts>
    <vt:vector size="74"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Azure Best Practices How to Successfully Architect Windows Azure Apps for the Cloud</vt:lpstr>
      <vt:lpstr>Who is Bill Wilder?</vt:lpstr>
      <vt:lpstr>Roadmap for this talk…   …</vt:lpstr>
      <vt:lpstr>The term “cloud” is nebulous…</vt:lpstr>
      <vt:lpstr>“Bring Your Own” ____ as a Service</vt:lpstr>
      <vt:lpstr>What's different about the cloud?</vt:lpstr>
      <vt:lpstr>1/9th above water</vt:lpstr>
      <vt:lpstr>MTBF                          MTTR</vt:lpstr>
      <vt:lpstr>This bar is always open  *and*   has an API</vt:lpstr>
      <vt:lpstr>∞</vt:lpstr>
      <vt:lpstr>Cloud-Native Application Characteristics</vt:lpstr>
      <vt:lpstr>Tells: Traditional vs Cloud-Native</vt:lpstr>
      <vt:lpstr>Putting the cloud to work</vt:lpstr>
      <vt:lpstr>pageofphotos.com</vt:lpstr>
      <vt:lpstr>pageofphotos.com</vt:lpstr>
      <vt:lpstr>Horizontal Scaling Compute Pattern</vt:lpstr>
      <vt:lpstr>Vertical Scaling vs. Horizontal Scaling</vt:lpstr>
      <vt:lpstr>Vertical Scaling (“Scaling Up”)</vt:lpstr>
      <vt:lpstr>Horizontal Scaling (“Scaling Out”)</vt:lpstr>
      <vt:lpstr>Example: Web Tier www.pageofphotos.com</vt:lpstr>
      <vt:lpstr>Horizontal Scaling Considerations</vt:lpstr>
      <vt:lpstr>How many users does your cloud-native application need before it needs to be able to horizontally scale?</vt:lpstr>
      <vt:lpstr>What’s the difference between performance and scale?</vt:lpstr>
      <vt:lpstr>Queue-Centric Workflow Pattern</vt:lpstr>
      <vt:lpstr>Extend www.pageofphotos.com  into a new Service Tier</vt:lpstr>
      <vt:lpstr>pageofphotos.com</vt:lpstr>
      <vt:lpstr>QCW Example: User Uploads Photo www.pageofphotos.com</vt:lpstr>
      <vt:lpstr>QCW</vt:lpstr>
      <vt:lpstr>Where does Windows Azure fit?</vt:lpstr>
      <vt:lpstr>QCW [on Windows Azure]</vt:lpstr>
      <vt:lpstr>QCW on Azure: User Uploads a Photo</vt:lpstr>
      <vt:lpstr>QCW enables Responsive UX</vt:lpstr>
      <vt:lpstr>QCW enables Scalable App</vt:lpstr>
      <vt:lpstr>General Case:  Many Roles, Many Queues</vt:lpstr>
      <vt:lpstr>Reliable Queue &amp; 2-step Delete</vt:lpstr>
      <vt:lpstr>QCW requires Idempotent</vt:lpstr>
      <vt:lpstr>QCW expects Poison Messages</vt:lpstr>
      <vt:lpstr>QCW requires “Plan for Failure”</vt:lpstr>
      <vt:lpstr>Aside: Is QCW same as CQRS?</vt:lpstr>
      <vt:lpstr>What about the Data?</vt:lpstr>
      <vt:lpstr>Database Sharding Pattern</vt:lpstr>
      <vt:lpstr>Extend www.pageofphotos.com example into Data Tier</vt:lpstr>
      <vt:lpstr>pageofphotos.com</vt:lpstr>
      <vt:lpstr>Database Sharding</vt:lpstr>
      <vt:lpstr>All shards have same schema</vt:lpstr>
      <vt:lpstr>Sharding is Difficult</vt:lpstr>
      <vt:lpstr>Where does Windows Azure fit?</vt:lpstr>
      <vt:lpstr>Windows Azure SQL Database (WASD) is SQL Server… with a few diffs…</vt:lpstr>
      <vt:lpstr>Windows Azure SQL Databse Federations for Sharding</vt:lpstr>
      <vt:lpstr>Key Take-away</vt:lpstr>
      <vt:lpstr>My database instance is limited to 150 GB. ∞ ∞ ∞ Does that mean the cloud doesn’t really offer the illusion of infinite resources?</vt:lpstr>
      <vt:lpstr>Busy Signal Pattern</vt:lpstr>
      <vt:lpstr>PowerPoint Presentation</vt:lpstr>
      <vt:lpstr>Auto-Scaling Pattern</vt:lpstr>
      <vt:lpstr>PowerPoint Presentation</vt:lpstr>
      <vt:lpstr>In Conclusion</vt:lpstr>
      <vt:lpstr>Optimize for MTTR (1/2)</vt:lpstr>
      <vt:lpstr>Optimize for MTTR (2/2)</vt:lpstr>
      <vt:lpstr>What’s Up? Reliability as EMERGENT PROPERTY</vt:lpstr>
      <vt:lpstr>Optimize for Cost</vt:lpstr>
      <vt:lpstr>Optimize for Scale</vt:lpstr>
      <vt:lpstr>Cloud Architecture Patterns book Primer Chapters</vt:lpstr>
      <vt:lpstr>Cloud Architecture Patterns book  Pattern Chapters</vt:lpstr>
      <vt:lpstr>BostonAzure.org</vt:lpstr>
      <vt:lpstr>Business Card</vt:lpstr>
      <vt:lpstr>My name  is Bill  Wilder</vt:lpstr>
      <vt:lpstr>Questions? Comments? More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Wilder</cp:lastModifiedBy>
  <cp:revision>855</cp:revision>
  <cp:lastPrinted>2013-03-13T16:01:39Z</cp:lastPrinted>
  <dcterms:created xsi:type="dcterms:W3CDTF">2011-03-08T16:00:15Z</dcterms:created>
  <dcterms:modified xsi:type="dcterms:W3CDTF">2013-03-13T16:02:17Z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