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76"/>
  </p:notesMasterIdLst>
  <p:handoutMasterIdLst>
    <p:handoutMasterId r:id="rId77"/>
  </p:handoutMasterIdLst>
  <p:sldIdLst>
    <p:sldId id="549" r:id="rId11"/>
    <p:sldId id="661" r:id="rId12"/>
    <p:sldId id="705" r:id="rId13"/>
    <p:sldId id="603" r:id="rId14"/>
    <p:sldId id="695" r:id="rId15"/>
    <p:sldId id="709" r:id="rId16"/>
    <p:sldId id="712" r:id="rId17"/>
    <p:sldId id="713" r:id="rId18"/>
    <p:sldId id="673" r:id="rId19"/>
    <p:sldId id="674" r:id="rId20"/>
    <p:sldId id="666" r:id="rId21"/>
    <p:sldId id="710" r:id="rId22"/>
    <p:sldId id="711" r:id="rId23"/>
    <p:sldId id="665" r:id="rId24"/>
    <p:sldId id="706" r:id="rId25"/>
    <p:sldId id="708" r:id="rId26"/>
    <p:sldId id="676" r:id="rId27"/>
    <p:sldId id="702" r:id="rId28"/>
    <p:sldId id="612" r:id="rId29"/>
    <p:sldId id="613" r:id="rId30"/>
    <p:sldId id="614" r:id="rId31"/>
    <p:sldId id="681" r:id="rId32"/>
    <p:sldId id="627" r:id="rId33"/>
    <p:sldId id="677" r:id="rId34"/>
    <p:sldId id="680" r:id="rId35"/>
    <p:sldId id="617" r:id="rId36"/>
    <p:sldId id="619" r:id="rId37"/>
    <p:sldId id="698" r:id="rId38"/>
    <p:sldId id="696" r:id="rId39"/>
    <p:sldId id="618" r:id="rId40"/>
    <p:sldId id="620" r:id="rId41"/>
    <p:sldId id="621" r:id="rId42"/>
    <p:sldId id="622" r:id="rId43"/>
    <p:sldId id="623" r:id="rId44"/>
    <p:sldId id="628" r:id="rId45"/>
    <p:sldId id="629" r:id="rId46"/>
    <p:sldId id="630" r:id="rId47"/>
    <p:sldId id="631" r:id="rId48"/>
    <p:sldId id="632" r:id="rId49"/>
    <p:sldId id="670" r:id="rId50"/>
    <p:sldId id="633" r:id="rId51"/>
    <p:sldId id="691" r:id="rId52"/>
    <p:sldId id="707" r:id="rId53"/>
    <p:sldId id="703" r:id="rId54"/>
    <p:sldId id="685" r:id="rId55"/>
    <p:sldId id="686" r:id="rId56"/>
    <p:sldId id="700" r:id="rId57"/>
    <p:sldId id="687" r:id="rId58"/>
    <p:sldId id="688" r:id="rId59"/>
    <p:sldId id="689" r:id="rId60"/>
    <p:sldId id="690" r:id="rId61"/>
    <p:sldId id="692" r:id="rId62"/>
    <p:sldId id="679" r:id="rId63"/>
    <p:sldId id="714" r:id="rId64"/>
    <p:sldId id="634" r:id="rId65"/>
    <p:sldId id="671" r:id="rId66"/>
    <p:sldId id="693" r:id="rId67"/>
    <p:sldId id="694" r:id="rId68"/>
    <p:sldId id="639" r:id="rId69"/>
    <p:sldId id="704" r:id="rId70"/>
    <p:sldId id="640" r:id="rId71"/>
    <p:sldId id="641" r:id="rId72"/>
    <p:sldId id="551" r:id="rId73"/>
    <p:sldId id="636" r:id="rId74"/>
    <p:sldId id="595"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72258" autoAdjust="0"/>
  </p:normalViewPr>
  <p:slideViewPr>
    <p:cSldViewPr>
      <p:cViewPr varScale="1">
        <p:scale>
          <a:sx n="42" d="100"/>
          <a:sy n="42" d="100"/>
        </p:scale>
        <p:origin x="-1296" y="-108"/>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238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2/7/2013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2/7/2013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uctc.net/access/30/Access%2030%20-%2002%20-%20Horse%20Power.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smtClean="0">
                <a:solidFill>
                  <a:schemeClr val="tx1"/>
                </a:solidFill>
                <a:effectLst/>
                <a:latin typeface="+mn-lt"/>
                <a:ea typeface="+mn-ea"/>
                <a:cs typeface="+mn-cs"/>
              </a:rPr>
              <a:t>Abstract:</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If my application runs on cloud infrastructure, am I done? Not if you wish to truly take advantage of the cloud. The architecture of a cloud-native application is different than the architecture of a traditional application and this talk will explain why. How to scale? How do I overcome failure? How do I build a system that I can manage? And how can I do all this without a huge monthly bill from my cloud vendor? We will examine key architectural patterns that truly unlock cloud benefits. By the end of the talk you should appreciate how cloud architecture differs from what most of use have become accustomed to with traditional applications. You should also understand how to approach building self-healing distributed applications that automatically overcome hardware failures without downtime (really!), scale like crazy, and allow for flexible cost-optimization.</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 depends</a:t>
            </a:r>
            <a:r>
              <a:rPr lang="en-US" baseline="0" dirty="0" smtClean="0"/>
              <a:t> on what you are trying to do. Context dependent. Not one-size fits all.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extLst>
      <p:ext uri="{BB962C8B-B14F-4D97-AF65-F5344CB8AC3E}">
        <p14:creationId xmlns:p14="http://schemas.microsoft.com/office/powerpoint/2010/main" val="866808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 http://porkbrainsandmilkgravy.blogspot.com/2012/02/arg-arg-arg-arg-arg.html</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817600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hlinkClick r:id="rId3"/>
              </a:rPr>
              <a:t>http://www.uctc.net/access/30/Access%2030%20-%2002%20-%20Horse%20Power.pdf</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9</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10</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a:t>
            </a:r>
            <a:r>
              <a:rPr lang="en-US" baseline="0" dirty="0" smtClean="0"/>
              <a:t> http://www.flickr.com/photos/fabiogis50/3691085094/sizes/o/in/photostream/</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1851902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http://upload.wikimedia.org/wikipedia/commons/a/ac/Iceberg.jpg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18</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24</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27</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31</a:t>
            </a:fld>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34</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35</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38</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39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45</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46</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Greatest</a:t>
            </a:r>
            <a:r>
              <a:rPr lang="en-US" baseline="0" dirty="0" smtClean="0"/>
              <a:t> fear is Tenant Leakage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51</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52</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53</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54</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55</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65</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2/7/2013</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codingoutloud.files.wordpress.com/2006/10/mvp_fullcolor_forscreen1.pn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manage.windowsazure.com/" TargetMode="External"/><Relationship Id="rId2" Type="http://schemas.openxmlformats.org/officeDocument/2006/relationships/hyperlink" Target="http://www.windowsazure.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469275"/>
          </a:xfrm>
          <a:solidFill>
            <a:srgbClr val="C0C0C0">
              <a:alpha val="58038"/>
            </a:srgbClr>
          </a:solidFill>
        </p:spPr>
        <p:txBody>
          <a:bodyPr rtlCol="0">
            <a:noAutofit/>
          </a:bodyPr>
          <a:lstStyle/>
          <a:p>
            <a:pPr>
              <a:defRPr/>
            </a:pPr>
            <a:r>
              <a:rPr lang="en-US" b="1" i="1" dirty="0" smtClean="0"/>
              <a:t>Going Native</a:t>
            </a:r>
            <a:r>
              <a:rPr lang="en-US" b="1" dirty="0" smtClean="0"/>
              <a:t/>
            </a:r>
            <a:br>
              <a:rPr lang="en-US" b="1" dirty="0" smtClean="0"/>
            </a:br>
            <a:r>
              <a:rPr lang="en-US" b="1" dirty="0" smtClean="0"/>
              <a:t>How </a:t>
            </a:r>
            <a:r>
              <a:rPr lang="en-US" b="1" dirty="0"/>
              <a:t>is Architecting for the Cloud Different?</a:t>
            </a:r>
            <a:br>
              <a:rPr lang="en-US" b="1" dirty="0"/>
            </a:br>
            <a:r>
              <a:rPr lang="en-US" sz="4000" dirty="0" smtClean="0"/>
              <a:t>Align your application’s architecture with the architecture of the cloud…</a:t>
            </a:r>
            <a:endParaRPr lang="en-US" i="1" dirty="0" smtClean="0"/>
          </a:p>
        </p:txBody>
      </p:sp>
      <p:sp>
        <p:nvSpPr>
          <p:cNvPr id="78856" name="Rectangle 8"/>
          <p:cNvSpPr>
            <a:spLocks noGrp="1" noChangeArrowheads="1"/>
          </p:cNvSpPr>
          <p:nvPr>
            <p:ph type="subTitle" idx="1"/>
          </p:nvPr>
        </p:nvSpPr>
        <p:spPr>
          <a:xfrm>
            <a:off x="838200" y="4097365"/>
            <a:ext cx="7543801" cy="1158605"/>
          </a:xfrm>
        </p:spPr>
        <p:txBody>
          <a:bodyPr rtlCol="0" anchor="ctr">
            <a:noAutofit/>
          </a:bodyPr>
          <a:lstStyle/>
          <a:p>
            <a:pPr marL="342900" indent="-342900">
              <a:lnSpc>
                <a:spcPct val="90000"/>
              </a:lnSpc>
              <a:defRPr/>
            </a:pPr>
            <a:r>
              <a:rPr lang="en-US" sz="2800" b="1" dirty="0" err="1" smtClean="0"/>
              <a:t>DevBoston</a:t>
            </a:r>
            <a:endParaRPr lang="en-US" sz="2800" b="1" dirty="0" smtClean="0"/>
          </a:p>
          <a:p>
            <a:pPr marL="342900" indent="-342900">
              <a:lnSpc>
                <a:spcPct val="90000"/>
              </a:lnSpc>
              <a:defRPr/>
            </a:pPr>
            <a:r>
              <a:rPr lang="en-US" sz="2800" b="1" dirty="0" smtClean="0"/>
              <a:t>07-February-2013</a:t>
            </a:r>
          </a:p>
          <a:p>
            <a:pPr marL="342900" indent="-342900">
              <a:lnSpc>
                <a:spcPct val="90000"/>
              </a:lnSpc>
              <a:defRPr/>
            </a:pPr>
            <a:r>
              <a:rPr lang="en-US" sz="2800" b="1" dirty="0" smtClean="0"/>
              <a:t>(6:00 PM)</a:t>
            </a:r>
            <a:endParaRPr lang="en-US" sz="28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04246"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65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will ass-u-me…</a:t>
            </a:r>
            <a:endParaRPr lang="en-US" dirty="0"/>
          </a:p>
        </p:txBody>
      </p:sp>
      <p:sp>
        <p:nvSpPr>
          <p:cNvPr id="3" name="Content Placeholder 2"/>
          <p:cNvSpPr>
            <a:spLocks noGrp="1"/>
          </p:cNvSpPr>
          <p:nvPr>
            <p:ph idx="1"/>
          </p:nvPr>
        </p:nvSpPr>
        <p:spPr>
          <a:xfrm>
            <a:off x="457200" y="1600206"/>
            <a:ext cx="8229600" cy="4569249"/>
          </a:xfrm>
        </p:spPr>
        <p:txBody>
          <a:bodyPr>
            <a:normAutofit fontScale="92500" lnSpcReduction="20000"/>
          </a:bodyPr>
          <a:lstStyle/>
          <a:p>
            <a:pPr marL="514350" indent="-514350">
              <a:buFont typeface="+mj-lt"/>
              <a:buAutoNum type="arabicPeriod"/>
            </a:pPr>
            <a:r>
              <a:rPr lang="en-US" dirty="0" smtClean="0"/>
              <a:t>You know what “the cloud” is</a:t>
            </a:r>
          </a:p>
          <a:p>
            <a:pPr marL="514350" indent="-514350">
              <a:buFont typeface="+mj-lt"/>
              <a:buAutoNum type="arabicPeriod"/>
            </a:pPr>
            <a:r>
              <a:rPr lang="en-US" dirty="0" smtClean="0"/>
              <a:t>You have an inkling about </a:t>
            </a:r>
            <a:r>
              <a:rPr lang="en-US" b="1" dirty="0" smtClean="0"/>
              <a:t>Amazon Web Services</a:t>
            </a:r>
            <a:r>
              <a:rPr lang="en-US" dirty="0" smtClean="0"/>
              <a:t> and </a:t>
            </a:r>
            <a:r>
              <a:rPr lang="en-US" b="1" dirty="0" smtClean="0"/>
              <a:t>Windows Azure </a:t>
            </a:r>
            <a:r>
              <a:rPr lang="en-US" dirty="0" smtClean="0"/>
              <a:t>cloud platforms</a:t>
            </a:r>
          </a:p>
          <a:p>
            <a:pPr marL="514350" indent="-514350">
              <a:buFont typeface="+mj-lt"/>
              <a:buAutoNum type="arabicPeriod"/>
            </a:pPr>
            <a:r>
              <a:rPr lang="en-US" dirty="0" smtClean="0"/>
              <a:t>You understand that such cloud platforms include </a:t>
            </a:r>
            <a:r>
              <a:rPr lang="en-US" b="1" dirty="0" smtClean="0"/>
              <a:t>compute services </a:t>
            </a:r>
            <a:r>
              <a:rPr lang="en-US" dirty="0"/>
              <a:t>[</a:t>
            </a:r>
            <a:r>
              <a:rPr lang="en-US" dirty="0" smtClean="0"/>
              <a:t>like hosted virtual machines (VMs), in both </a:t>
            </a:r>
            <a:r>
              <a:rPr lang="en-US" dirty="0" err="1" smtClean="0"/>
              <a:t>IaaS</a:t>
            </a:r>
            <a:r>
              <a:rPr lang="en-US" dirty="0" smtClean="0"/>
              <a:t> and </a:t>
            </a:r>
            <a:r>
              <a:rPr lang="en-US" dirty="0" err="1" smtClean="0"/>
              <a:t>PaaS</a:t>
            </a:r>
            <a:r>
              <a:rPr lang="en-US" dirty="0" smtClean="0"/>
              <a:t> modes], </a:t>
            </a:r>
            <a:r>
              <a:rPr lang="en-US" b="1" dirty="0" smtClean="0"/>
              <a:t>SQL</a:t>
            </a:r>
            <a:r>
              <a:rPr lang="en-US" dirty="0" smtClean="0"/>
              <a:t> and </a:t>
            </a:r>
            <a:r>
              <a:rPr lang="en-US" b="1" dirty="0" err="1" smtClean="0"/>
              <a:t>NoSQL</a:t>
            </a:r>
            <a:r>
              <a:rPr lang="en-US" dirty="0" smtClean="0"/>
              <a:t> database services, </a:t>
            </a:r>
            <a:r>
              <a:rPr lang="en-US" b="1" dirty="0" smtClean="0"/>
              <a:t>file storage </a:t>
            </a:r>
            <a:r>
              <a:rPr lang="en-US" dirty="0" smtClean="0"/>
              <a:t>services, </a:t>
            </a:r>
            <a:r>
              <a:rPr lang="en-US" b="1" dirty="0" smtClean="0"/>
              <a:t>messaging</a:t>
            </a:r>
            <a:r>
              <a:rPr lang="en-US" dirty="0" smtClean="0"/>
              <a:t>, </a:t>
            </a:r>
            <a:r>
              <a:rPr lang="en-US" b="1" dirty="0" smtClean="0"/>
              <a:t>DNS</a:t>
            </a:r>
            <a:r>
              <a:rPr lang="en-US" dirty="0" smtClean="0"/>
              <a:t>, </a:t>
            </a:r>
            <a:r>
              <a:rPr lang="en-US" b="1" dirty="0" smtClean="0"/>
              <a:t>management</a:t>
            </a:r>
            <a:r>
              <a:rPr lang="en-US" dirty="0" smtClean="0"/>
              <a:t>, etc.</a:t>
            </a:r>
            <a:endParaRPr lang="en-US" dirty="0"/>
          </a:p>
          <a:p>
            <a:pPr marL="514350" indent="-514350">
              <a:buFont typeface="+mj-lt"/>
              <a:buAutoNum type="arabicPeriod"/>
            </a:pPr>
            <a:r>
              <a:rPr lang="en-US" dirty="0" smtClean="0">
                <a:sym typeface="Wingdings" pitchFamily="2" charset="2"/>
              </a:rPr>
              <a:t>You are interested in understanding </a:t>
            </a:r>
            <a:r>
              <a:rPr lang="en-US" b="1" i="1" dirty="0" smtClean="0">
                <a:sym typeface="Wingdings" pitchFamily="2" charset="2"/>
              </a:rPr>
              <a:t>cloud-native applications</a:t>
            </a:r>
            <a:r>
              <a:rPr lang="en-US" dirty="0" smtClean="0">
                <a:sym typeface="Wingdings" pitchFamily="2" charset="2"/>
              </a:rPr>
              <a:t> and why that’s better than deploying my old-school app to the cloud “as is”</a:t>
            </a:r>
            <a:endParaRPr lang="en-US" b="1" i="1" dirty="0" smtClean="0">
              <a:sym typeface="Wingdings" pitchFamily="2" charset="2"/>
            </a:endParaRPr>
          </a:p>
        </p:txBody>
      </p:sp>
    </p:spTree>
    <p:extLst>
      <p:ext uri="{BB962C8B-B14F-4D97-AF65-F5344CB8AC3E}">
        <p14:creationId xmlns:p14="http://schemas.microsoft.com/office/powerpoint/2010/main" val="296111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rest of talk…   …</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Lightning-fast overview of Windows Azure</a:t>
            </a:r>
          </a:p>
          <a:p>
            <a:pPr marL="514350" indent="-514350">
              <a:buFont typeface="+mj-lt"/>
              <a:buAutoNum type="arabicPeriod"/>
            </a:pPr>
            <a:r>
              <a:rPr lang="en-US" dirty="0" smtClean="0"/>
              <a:t>Cover three specific patterns for building cloud-native applications</a:t>
            </a:r>
          </a:p>
          <a:p>
            <a:pPr marL="514350" indent="-514350">
              <a:buFont typeface="+mj-lt"/>
              <a:buAutoNum type="arabicPeriod"/>
            </a:pPr>
            <a:r>
              <a:rPr lang="en-US" dirty="0" smtClean="0"/>
              <a:t>Mention some other patterns along the way</a:t>
            </a:r>
          </a:p>
          <a:p>
            <a:endParaRPr lang="en-US" dirty="0" smtClean="0"/>
          </a:p>
          <a:p>
            <a:r>
              <a:rPr lang="en-US" dirty="0" smtClean="0"/>
              <a:t>Q&amp;A during talk is okay (time permitting)</a:t>
            </a:r>
          </a:p>
          <a:p>
            <a:r>
              <a:rPr lang="en-US" dirty="0" smtClean="0"/>
              <a:t>Q&amp;A at end with any remaining time</a:t>
            </a:r>
          </a:p>
          <a:p>
            <a:r>
              <a:rPr lang="en-US" dirty="0" smtClean="0"/>
              <a:t>Okay to reach out through email or twitter</a:t>
            </a:r>
          </a:p>
        </p:txBody>
      </p:sp>
      <p:pic>
        <p:nvPicPr>
          <p:cNvPr id="2050" name="Picture 2" descr="C:\Program Files (x86)\Microsoft Office\MEDIA\CAGCAT10\j02129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74392" y="4279977"/>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485" y="2578023"/>
            <a:ext cx="686278" cy="546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Azure Portal</a:t>
            </a:r>
            <a:endParaRPr lang="en-US" dirty="0"/>
          </a:p>
        </p:txBody>
      </p:sp>
      <p:sp>
        <p:nvSpPr>
          <p:cNvPr id="3" name="Content Placeholder 2"/>
          <p:cNvSpPr>
            <a:spLocks noGrp="1"/>
          </p:cNvSpPr>
          <p:nvPr>
            <p:ph idx="1"/>
          </p:nvPr>
        </p:nvSpPr>
        <p:spPr>
          <a:xfrm>
            <a:off x="0" y="1600206"/>
            <a:ext cx="9144000" cy="4525963"/>
          </a:xfrm>
        </p:spPr>
        <p:txBody>
          <a:bodyPr>
            <a:normAutofit fontScale="92500" lnSpcReduction="20000"/>
          </a:bodyPr>
          <a:lstStyle/>
          <a:p>
            <a:pPr marL="0" indent="0">
              <a:buNone/>
            </a:pPr>
            <a:endParaRPr lang="en-US" sz="4400" dirty="0" smtClean="0">
              <a:hlinkClick r:id="rId2"/>
            </a:endParaRPr>
          </a:p>
          <a:p>
            <a:pPr marL="0" indent="0">
              <a:buNone/>
            </a:pPr>
            <a:r>
              <a:rPr lang="en-US" sz="5800" b="1" dirty="0" smtClean="0"/>
              <a:t>  General information</a:t>
            </a:r>
          </a:p>
          <a:p>
            <a:pPr marL="0" indent="0">
              <a:buNone/>
            </a:pPr>
            <a:r>
              <a:rPr lang="en-US" sz="4400" dirty="0" smtClean="0">
                <a:hlinkClick r:id="rId2"/>
              </a:rPr>
              <a:t>http</a:t>
            </a:r>
            <a:r>
              <a:rPr lang="en-US" sz="4400" dirty="0">
                <a:hlinkClick r:id="rId2"/>
              </a:rPr>
              <a:t>://</a:t>
            </a:r>
            <a:r>
              <a:rPr lang="en-US" sz="4400" dirty="0" smtClean="0">
                <a:hlinkClick r:id="rId2"/>
              </a:rPr>
              <a:t>www.windowsazure.com</a:t>
            </a:r>
            <a:endParaRPr lang="en-US" sz="4400" dirty="0" smtClean="0"/>
          </a:p>
          <a:p>
            <a:pPr marL="0" indent="0">
              <a:buNone/>
            </a:pPr>
            <a:endParaRPr lang="en-US" sz="4400" dirty="0" smtClean="0"/>
          </a:p>
          <a:p>
            <a:pPr marL="0" indent="0">
              <a:buNone/>
            </a:pPr>
            <a:r>
              <a:rPr lang="en-US" sz="5800" b="1" dirty="0" smtClean="0"/>
              <a:t>  Management Portal</a:t>
            </a:r>
          </a:p>
          <a:p>
            <a:pPr marL="0" indent="0">
              <a:buNone/>
            </a:pPr>
            <a:r>
              <a:rPr lang="en-US" sz="4400" dirty="0" smtClean="0">
                <a:hlinkClick r:id="rId3"/>
              </a:rPr>
              <a:t>http://manage.windowsazure.com</a:t>
            </a:r>
            <a:r>
              <a:rPr lang="en-US" sz="4400" dirty="0" smtClean="0"/>
              <a:t> </a:t>
            </a:r>
          </a:p>
          <a:p>
            <a:endParaRPr lang="en-US" dirty="0"/>
          </a:p>
        </p:txBody>
      </p:sp>
    </p:spTree>
    <p:extLst>
      <p:ext uri="{BB962C8B-B14F-4D97-AF65-F5344CB8AC3E}">
        <p14:creationId xmlns:p14="http://schemas.microsoft.com/office/powerpoint/2010/main" val="3750910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NIST Terminology</a:t>
            </a:r>
            <a:endParaRPr lang="en-US" dirty="0"/>
          </a:p>
        </p:txBody>
      </p:sp>
      <p:sp>
        <p:nvSpPr>
          <p:cNvPr id="3" name="Content Placeholder 2"/>
          <p:cNvSpPr>
            <a:spLocks noGrp="1"/>
          </p:cNvSpPr>
          <p:nvPr>
            <p:ph idx="1"/>
          </p:nvPr>
        </p:nvSpPr>
        <p:spPr>
          <a:xfrm>
            <a:off x="-299920" y="2513691"/>
            <a:ext cx="8229600" cy="2742279"/>
          </a:xfrm>
        </p:spPr>
        <p:txBody>
          <a:bodyPr>
            <a:normAutofit/>
          </a:bodyPr>
          <a:lstStyle/>
          <a:p>
            <a:endParaRPr lang="en-US" dirty="0" smtClean="0"/>
          </a:p>
          <a:p>
            <a:r>
              <a:rPr lang="en-US" dirty="0" err="1" smtClean="0"/>
              <a:t>SaaS</a:t>
            </a:r>
            <a:r>
              <a:rPr lang="en-US" dirty="0" smtClean="0"/>
              <a:t> = Software as a Service (BYO users)</a:t>
            </a:r>
          </a:p>
          <a:p>
            <a:r>
              <a:rPr lang="en-US" dirty="0" err="1" smtClean="0"/>
              <a:t>PaaS</a:t>
            </a:r>
            <a:r>
              <a:rPr lang="en-US" dirty="0" smtClean="0"/>
              <a:t> = </a:t>
            </a:r>
            <a:r>
              <a:rPr lang="en-US" dirty="0" err="1" smtClean="0"/>
              <a:t>Plaform</a:t>
            </a:r>
            <a:r>
              <a:rPr lang="en-US" dirty="0" smtClean="0"/>
              <a:t> as a Service (BYO apps)</a:t>
            </a:r>
          </a:p>
          <a:p>
            <a:r>
              <a:rPr lang="en-US" dirty="0" err="1" smtClean="0"/>
              <a:t>IaaS</a:t>
            </a:r>
            <a:r>
              <a:rPr lang="en-US" dirty="0" smtClean="0"/>
              <a:t> = Infrastructure as a Service (BYO VMs)</a:t>
            </a:r>
            <a:endParaRPr lang="en-US" dirty="0"/>
          </a:p>
        </p:txBody>
      </p:sp>
      <p:sp>
        <p:nvSpPr>
          <p:cNvPr id="4" name="TextBox 3"/>
          <p:cNvSpPr txBox="1"/>
          <p:nvPr/>
        </p:nvSpPr>
        <p:spPr>
          <a:xfrm>
            <a:off x="6703465" y="1938052"/>
            <a:ext cx="1794081"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Simplicity</a:t>
            </a:r>
            <a:endParaRPr lang="en-US" dirty="0">
              <a:effectLst>
                <a:outerShdw blurRad="38100" dist="38100" dir="2700000" algn="tl">
                  <a:srgbClr val="000000">
                    <a:alpha val="43137"/>
                  </a:srgbClr>
                </a:outerShdw>
              </a:effectLst>
            </a:endParaRPr>
          </a:p>
        </p:txBody>
      </p:sp>
      <p:sp>
        <p:nvSpPr>
          <p:cNvPr id="5" name="Up-Down Arrow 4"/>
          <p:cNvSpPr/>
          <p:nvPr/>
        </p:nvSpPr>
        <p:spPr>
          <a:xfrm>
            <a:off x="7312455" y="2820010"/>
            <a:ext cx="608990" cy="213146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694248" y="5255970"/>
            <a:ext cx="205396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Complexity</a:t>
            </a:r>
            <a:endParaRPr lang="en-US" dirty="0">
              <a:effectLst>
                <a:outerShdw blurRad="38100" dist="38100" dir="2700000" algn="tl">
                  <a:srgbClr val="000000">
                    <a:alpha val="43137"/>
                  </a:srgbClr>
                </a:outerShdw>
              </a:effectLst>
            </a:endParaRPr>
          </a:p>
        </p:txBody>
      </p:sp>
      <p:sp>
        <p:nvSpPr>
          <p:cNvPr id="7" name="TextBox 6"/>
          <p:cNvSpPr txBox="1"/>
          <p:nvPr/>
        </p:nvSpPr>
        <p:spPr>
          <a:xfrm>
            <a:off x="6840121" y="5770405"/>
            <a:ext cx="1762214"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Flexibility</a:t>
            </a:r>
            <a:endParaRPr lang="en-US" dirty="0">
              <a:effectLst>
                <a:outerShdw blurRad="38100" dist="38100" dir="2700000" algn="tl">
                  <a:srgbClr val="000000">
                    <a:alpha val="43137"/>
                  </a:srgbClr>
                </a:outerShdw>
              </a:effectLst>
            </a:endParaRPr>
          </a:p>
        </p:txBody>
      </p:sp>
      <p:sp>
        <p:nvSpPr>
          <p:cNvPr id="8" name="TextBox 7"/>
          <p:cNvSpPr txBox="1"/>
          <p:nvPr/>
        </p:nvSpPr>
        <p:spPr>
          <a:xfrm>
            <a:off x="6853305" y="1392089"/>
            <a:ext cx="142539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Rigidity</a:t>
            </a:r>
            <a:endParaRPr lang="en-US" dirty="0">
              <a:effectLst>
                <a:outerShdw blurRad="38100" dist="38100" dir="2700000" algn="tl">
                  <a:srgbClr val="000000">
                    <a:alpha val="43137"/>
                  </a:srgbClr>
                </a:outerShdw>
              </a:effectLst>
            </a:endParaRPr>
          </a:p>
        </p:txBody>
      </p:sp>
      <p:sp>
        <p:nvSpPr>
          <p:cNvPr id="9" name="TextBox 8"/>
          <p:cNvSpPr txBox="1"/>
          <p:nvPr/>
        </p:nvSpPr>
        <p:spPr>
          <a:xfrm>
            <a:off x="6867280" y="83585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0" name="TextBox 9"/>
          <p:cNvSpPr txBox="1"/>
          <p:nvPr/>
        </p:nvSpPr>
        <p:spPr>
          <a:xfrm>
            <a:off x="6934873" y="627322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1" name="Rectangle 10"/>
          <p:cNvSpPr/>
          <p:nvPr/>
        </p:nvSpPr>
        <p:spPr>
          <a:xfrm>
            <a:off x="-39756" y="6526705"/>
            <a:ext cx="6544236" cy="369332"/>
          </a:xfrm>
          <a:prstGeom prst="rect">
            <a:avLst/>
          </a:prstGeom>
        </p:spPr>
        <p:txBody>
          <a:bodyPr wrap="square">
            <a:spAutoFit/>
          </a:bodyPr>
          <a:lstStyle/>
          <a:p>
            <a:r>
              <a:rPr lang="en-US" dirty="0"/>
              <a:t>http://csrc.nist.gov/publications/nistpubs/800-145/SP800-145.pdf</a:t>
            </a:r>
          </a:p>
        </p:txBody>
      </p:sp>
    </p:spTree>
    <p:extLst>
      <p:ext uri="{BB962C8B-B14F-4D97-AF65-F5344CB8AC3E}">
        <p14:creationId xmlns:p14="http://schemas.microsoft.com/office/powerpoint/2010/main" val="216619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9556"/>
            <a:ext cx="8229600" cy="6778444"/>
          </a:xfrm>
        </p:spPr>
        <p:txBody>
          <a:bodyPr>
            <a:normAutofit lnSpcReduction="10000"/>
          </a:bodyPr>
          <a:lstStyle/>
          <a:p>
            <a:pPr marL="0" indent="0">
              <a:buNone/>
            </a:pPr>
            <a:r>
              <a:rPr lang="en-US" dirty="0" smtClean="0"/>
              <a:t>So Architecting </a:t>
            </a:r>
            <a:r>
              <a:rPr lang="en-US" dirty="0"/>
              <a:t>for the (Windows Azure, AWS, GAE, …) Cloud </a:t>
            </a:r>
            <a:r>
              <a:rPr lang="en-US" dirty="0" smtClean="0"/>
              <a:t>is Different…</a:t>
            </a:r>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pPr marL="0" indent="0">
              <a:buNone/>
            </a:pPr>
            <a:r>
              <a:rPr lang="en-US" dirty="0" smtClean="0"/>
              <a:t>WHY DID THEY (Microsoft, Amazon, Google, …) DO THIS TO US?</a:t>
            </a:r>
            <a:endParaRPr lang="en-US" dirty="0"/>
          </a:p>
        </p:txBody>
      </p:sp>
      <p:sp>
        <p:nvSpPr>
          <p:cNvPr id="2" name="Title 1"/>
          <p:cNvSpPr>
            <a:spLocks noGrp="1"/>
          </p:cNvSpPr>
          <p:nvPr>
            <p:ph type="title"/>
          </p:nvPr>
        </p:nvSpPr>
        <p:spPr>
          <a:xfrm>
            <a:off x="300835" y="1677010"/>
            <a:ext cx="8229600" cy="1143000"/>
          </a:xfrm>
        </p:spPr>
        <p:txBody>
          <a:bodyPr>
            <a:normAutofit/>
          </a:bodyPr>
          <a:lstStyle/>
          <a:p>
            <a:r>
              <a:rPr lang="en-US" dirty="0" smtClean="0"/>
              <a:t>But Why?</a:t>
            </a:r>
            <a:endParaRPr lang="en-US" dirty="0"/>
          </a:p>
        </p:txBody>
      </p:sp>
      <p:pic>
        <p:nvPicPr>
          <p:cNvPr id="3074" name="Picture 2" descr="http://4.bp.blogspot.com/-WnadYPvZw80/TyleTsoDnuI/AAAAAAAACCc/qZeYP28jnJY/s1600/but_why_trollc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0535" y="1297535"/>
            <a:ext cx="4146113" cy="4096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215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people</a:t>
            </a:r>
            <a:r>
              <a:rPr lang="en-US" sz="6600" dirty="0" smtClean="0"/>
              <a:t> what they wanted, they would have said </a:t>
            </a:r>
            <a:r>
              <a:rPr lang="en-US" sz="6600" b="1" dirty="0" smtClean="0"/>
              <a:t>faster horses</a:t>
            </a:r>
            <a:r>
              <a:rPr lang="en-US" sz="6600" dirty="0" smtClean="0"/>
              <a:t>.”</a:t>
            </a:r>
          </a:p>
          <a:p>
            <a:pPr marL="0" indent="0">
              <a:buNone/>
            </a:pPr>
            <a:r>
              <a:rPr lang="en-US" sz="6600" dirty="0"/>
              <a:t>	</a:t>
            </a:r>
            <a:r>
              <a:rPr lang="en-US" sz="6600" dirty="0" smtClean="0"/>
              <a:t>- Henry Ford</a:t>
            </a:r>
          </a:p>
          <a:p>
            <a:endParaRPr lang="en-US" dirty="0"/>
          </a:p>
        </p:txBody>
      </p:sp>
      <p:sp>
        <p:nvSpPr>
          <p:cNvPr id="4" name="Rectangle 3"/>
          <p:cNvSpPr/>
          <p:nvPr/>
        </p:nvSpPr>
        <p:spPr>
          <a:xfrm rot="19170819">
            <a:off x="-628499" y="1403080"/>
            <a:ext cx="8059786" cy="3754874"/>
          </a:xfrm>
          <a:prstGeom prst="rect">
            <a:avLst/>
          </a:prstGeom>
          <a:solidFill>
            <a:srgbClr val="FFFF00">
              <a:alpha val="89000"/>
            </a:srgbClr>
          </a:solidFill>
        </p:spPr>
        <p:txBody>
          <a:bodyPr wrap="square">
            <a:spAutoFit/>
          </a:bodyPr>
          <a:lstStyle/>
          <a:p>
            <a:pPr lvl="1" algn="ctr"/>
            <a:r>
              <a:rPr lang="en-US" sz="3400" b="1" dirty="0" smtClean="0">
                <a:solidFill>
                  <a:srgbClr val="FF0000"/>
                </a:solidFill>
              </a:rPr>
              <a:t>Faster horses would not have</a:t>
            </a:r>
            <a:br>
              <a:rPr lang="en-US" sz="3400" b="1" dirty="0" smtClean="0">
                <a:solidFill>
                  <a:srgbClr val="FF0000"/>
                </a:solidFill>
              </a:rPr>
            </a:br>
            <a:r>
              <a:rPr lang="en-US" sz="3400" b="1" dirty="0" smtClean="0">
                <a:solidFill>
                  <a:srgbClr val="FF0000"/>
                </a:solidFill>
              </a:rPr>
              <a:t>addressed </a:t>
            </a:r>
            <a:r>
              <a:rPr lang="en-US" sz="3400" b="1" dirty="0">
                <a:solidFill>
                  <a:srgbClr val="FF0000"/>
                </a:solidFill>
              </a:rPr>
              <a:t> </a:t>
            </a:r>
            <a:r>
              <a:rPr lang="en-US" sz="3400" b="1" dirty="0" smtClean="0">
                <a:solidFill>
                  <a:srgbClr val="FF0000"/>
                </a:solidFill>
              </a:rPr>
              <a:t>the horse manure problem</a:t>
            </a:r>
            <a:endParaRPr lang="en-US" sz="3400" b="1" dirty="0">
              <a:solidFill>
                <a:srgbClr val="FF0000"/>
              </a:solidFill>
            </a:endParaRPr>
          </a:p>
          <a:p>
            <a:pPr lvl="1" algn="ctr"/>
            <a:r>
              <a:rPr lang="en-US" sz="3400" b="1" dirty="0" smtClean="0">
                <a:solidFill>
                  <a:srgbClr val="FF0000"/>
                </a:solidFill>
              </a:rPr>
              <a:t>…</a:t>
            </a:r>
            <a:r>
              <a:rPr lang="en-US" sz="3400" b="1" dirty="0">
                <a:solidFill>
                  <a:srgbClr val="FF0000"/>
                </a:solidFill>
              </a:rPr>
              <a:t/>
            </a:r>
            <a:br>
              <a:rPr lang="en-US" sz="3400" b="1" dirty="0">
                <a:solidFill>
                  <a:srgbClr val="FF0000"/>
                </a:solidFill>
              </a:rPr>
            </a:br>
            <a:r>
              <a:rPr lang="en-US" sz="3400" b="1" dirty="0" smtClean="0">
                <a:solidFill>
                  <a:srgbClr val="FF0000"/>
                </a:solidFill>
              </a:rPr>
              <a:t>late 1800s.. </a:t>
            </a:r>
            <a:br>
              <a:rPr lang="en-US" sz="3400" b="1" dirty="0" smtClean="0">
                <a:solidFill>
                  <a:srgbClr val="FF0000"/>
                </a:solidFill>
              </a:rPr>
            </a:br>
            <a:r>
              <a:rPr lang="en-US" sz="3400" b="1" dirty="0" smtClean="0">
                <a:solidFill>
                  <a:srgbClr val="FF0000"/>
                </a:solidFill>
              </a:rPr>
              <a:t>150k horses in NYC </a:t>
            </a:r>
            <a:br>
              <a:rPr lang="en-US" sz="3400" b="1" dirty="0" smtClean="0">
                <a:solidFill>
                  <a:srgbClr val="FF0000"/>
                </a:solidFill>
              </a:rPr>
            </a:br>
            <a:r>
              <a:rPr lang="en-US" sz="3400" b="1" dirty="0" smtClean="0">
                <a:solidFill>
                  <a:srgbClr val="FF0000"/>
                </a:solidFill>
              </a:rPr>
              <a:t>x 20 </a:t>
            </a:r>
            <a:r>
              <a:rPr lang="en-US" sz="3400" b="1" dirty="0" err="1" smtClean="0">
                <a:solidFill>
                  <a:srgbClr val="FF0000"/>
                </a:solidFill>
              </a:rPr>
              <a:t>lbs</a:t>
            </a:r>
            <a:r>
              <a:rPr lang="en-US" sz="3400" b="1" dirty="0" smtClean="0">
                <a:solidFill>
                  <a:srgbClr val="FF0000"/>
                </a:solidFill>
              </a:rPr>
              <a:t> manure/day/horse</a:t>
            </a:r>
          </a:p>
          <a:p>
            <a:pPr lvl="1" algn="ctr"/>
            <a:r>
              <a:rPr lang="en-US" sz="3400" b="1" dirty="0" smtClean="0">
                <a:solidFill>
                  <a:srgbClr val="FF0000"/>
                </a:solidFill>
              </a:rPr>
              <a:t>= 3 million </a:t>
            </a:r>
            <a:r>
              <a:rPr lang="en-US" sz="3400" b="1" dirty="0" err="1" smtClean="0">
                <a:solidFill>
                  <a:srgbClr val="FF0000"/>
                </a:solidFill>
              </a:rPr>
              <a:t>lbs</a:t>
            </a:r>
            <a:r>
              <a:rPr lang="en-US" sz="3400" b="1" dirty="0" smtClean="0">
                <a:solidFill>
                  <a:srgbClr val="FF0000"/>
                </a:solidFill>
              </a:rPr>
              <a:t> of manure per day</a:t>
            </a:r>
            <a:endParaRPr lang="en-US" sz="3400" b="1" dirty="0">
              <a:solidFill>
                <a:srgbClr val="FF0000"/>
              </a:solidFill>
            </a:endParaRPr>
          </a:p>
        </p:txBody>
      </p:sp>
    </p:spTree>
    <p:extLst>
      <p:ext uri="{BB962C8B-B14F-4D97-AF65-F5344CB8AC3E}">
        <p14:creationId xmlns:p14="http://schemas.microsoft.com/office/powerpoint/2010/main" val="108917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IT departments</a:t>
            </a:r>
            <a:r>
              <a:rPr lang="en-US" sz="6600" dirty="0" smtClean="0"/>
              <a:t> what they wanted, they would have said </a:t>
            </a:r>
            <a:r>
              <a:rPr lang="en-US" sz="6600" b="1" dirty="0" err="1" smtClean="0"/>
              <a:t>IaaS</a:t>
            </a:r>
            <a:r>
              <a:rPr lang="en-US" sz="6600" dirty="0" smtClean="0"/>
              <a:t>.”</a:t>
            </a:r>
          </a:p>
          <a:p>
            <a:pPr marL="0" indent="0">
              <a:buNone/>
            </a:pPr>
            <a:r>
              <a:rPr lang="en-US" sz="6600" dirty="0"/>
              <a:t>	</a:t>
            </a:r>
            <a:r>
              <a:rPr lang="en-US" sz="6600" dirty="0" smtClean="0"/>
              <a:t>- Henry Cloud</a:t>
            </a:r>
          </a:p>
          <a:p>
            <a:endParaRPr lang="en-US" dirty="0"/>
          </a:p>
        </p:txBody>
      </p:sp>
    </p:spTree>
    <p:extLst>
      <p:ext uri="{BB962C8B-B14F-4D97-AF65-F5344CB8AC3E}">
        <p14:creationId xmlns:p14="http://schemas.microsoft.com/office/powerpoint/2010/main" val="2702998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Cloud Platform Characteristics</a:t>
            </a:r>
            <a:endParaRPr lang="en-US" b="1" dirty="0"/>
          </a:p>
        </p:txBody>
      </p:sp>
      <p:sp>
        <p:nvSpPr>
          <p:cNvPr id="3" name="Content Placeholder 2"/>
          <p:cNvSpPr>
            <a:spLocks noGrp="1"/>
          </p:cNvSpPr>
          <p:nvPr>
            <p:ph idx="1"/>
          </p:nvPr>
        </p:nvSpPr>
        <p:spPr>
          <a:xfrm>
            <a:off x="309070" y="1297535"/>
            <a:ext cx="8525860" cy="5176415"/>
          </a:xfrm>
        </p:spPr>
        <p:txBody>
          <a:bodyPr>
            <a:noAutofit/>
          </a:bodyPr>
          <a:lstStyle/>
          <a:p>
            <a:r>
              <a:rPr lang="en-US" dirty="0" smtClean="0"/>
              <a:t>Scaling – or “resource allocation” – is horizontal</a:t>
            </a:r>
          </a:p>
          <a:p>
            <a:pPr lvl="1"/>
            <a:r>
              <a:rPr lang="en-US" sz="2400" dirty="0" smtClean="0"/>
              <a:t>and ∞ (“illusion of infinite resources”)</a:t>
            </a:r>
            <a:endParaRPr lang="en-US" sz="2400" dirty="0"/>
          </a:p>
          <a:p>
            <a:r>
              <a:rPr lang="en-US" dirty="0" smtClean="0"/>
              <a:t>Resources are easily added or released</a:t>
            </a:r>
          </a:p>
          <a:p>
            <a:pPr lvl="1"/>
            <a:r>
              <a:rPr lang="en-US" sz="2400" dirty="0" smtClean="0"/>
              <a:t>self-service portal or API; cloud </a:t>
            </a:r>
            <a:r>
              <a:rPr lang="en-US" sz="2400" dirty="0"/>
              <a:t>scaling is automatable</a:t>
            </a:r>
            <a:endParaRPr lang="en-US" sz="2400" dirty="0" smtClean="0"/>
          </a:p>
          <a:p>
            <a:r>
              <a:rPr lang="en-US" dirty="0" smtClean="0"/>
              <a:t>Pay only for </a:t>
            </a:r>
            <a:r>
              <a:rPr lang="en-US" dirty="0"/>
              <a:t>currently allocated </a:t>
            </a:r>
            <a:r>
              <a:rPr lang="en-US" dirty="0" smtClean="0"/>
              <a:t>resources</a:t>
            </a:r>
          </a:p>
          <a:p>
            <a:pPr lvl="1"/>
            <a:r>
              <a:rPr lang="en-US" sz="2400" dirty="0" smtClean="0"/>
              <a:t>costs </a:t>
            </a:r>
            <a:r>
              <a:rPr lang="en-US" sz="2400" dirty="0"/>
              <a:t>are </a:t>
            </a:r>
            <a:r>
              <a:rPr lang="en-US" sz="2400" dirty="0" smtClean="0"/>
              <a:t>operational, granular, controllable, and transparent</a:t>
            </a:r>
          </a:p>
          <a:p>
            <a:r>
              <a:rPr lang="en-US" dirty="0" smtClean="0"/>
              <a:t>Optimized for cost-efficiency</a:t>
            </a:r>
          </a:p>
          <a:p>
            <a:pPr lvl="1"/>
            <a:r>
              <a:rPr lang="en-US" sz="2400" dirty="0"/>
              <a:t>c</a:t>
            </a:r>
            <a:r>
              <a:rPr lang="en-US" sz="2400" dirty="0" smtClean="0"/>
              <a:t>loud services are MT, hardware is commodity</a:t>
            </a:r>
          </a:p>
          <a:p>
            <a:pPr lvl="1"/>
            <a:r>
              <a:rPr lang="en-US" sz="2400" dirty="0" smtClean="0"/>
              <a:t>MTTR over MTTF</a:t>
            </a:r>
            <a:endParaRPr lang="en-US" sz="2400" dirty="0"/>
          </a:p>
          <a:p>
            <a:r>
              <a:rPr lang="en-US" dirty="0" smtClean="0"/>
              <a:t>Rich, robust functionality is simply accessible</a:t>
            </a:r>
          </a:p>
          <a:p>
            <a:pPr lvl="1"/>
            <a:r>
              <a:rPr lang="en-US" sz="2400" dirty="0" smtClean="0"/>
              <a:t>like an iceberg</a:t>
            </a:r>
            <a:endParaRPr lang="en-US" sz="2400" dirty="0"/>
          </a:p>
        </p:txBody>
      </p:sp>
    </p:spTree>
    <p:extLst>
      <p:ext uri="{BB962C8B-B14F-4D97-AF65-F5344CB8AC3E}">
        <p14:creationId xmlns:p14="http://schemas.microsoft.com/office/powerpoint/2010/main" val="127792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a:bodyPr>
          <a:lstStyle/>
          <a:p>
            <a:pPr marL="342900" lvl="1" indent="-342900">
              <a:buFont typeface="Arial" pitchFamily="34" charset="0"/>
              <a:buChar char="•"/>
            </a:pPr>
            <a:r>
              <a:rPr lang="en-US" sz="4600" dirty="0" smtClean="0"/>
              <a:t>Application architecture </a:t>
            </a:r>
            <a:r>
              <a:rPr lang="en-US" sz="4600" b="1" i="1" dirty="0" smtClean="0"/>
              <a:t>is aligned with</a:t>
            </a:r>
            <a:r>
              <a:rPr lang="en-US" sz="4600" dirty="0" smtClean="0"/>
              <a:t> the cloud platform architecture</a:t>
            </a:r>
          </a:p>
          <a:p>
            <a:pPr lvl="1"/>
            <a:r>
              <a:rPr lang="en-US" sz="3400" dirty="0" smtClean="0"/>
              <a:t>uses the platform in the most natural way</a:t>
            </a:r>
          </a:p>
          <a:p>
            <a:pPr lvl="1"/>
            <a:r>
              <a:rPr lang="en-US" sz="3400" dirty="0" smtClean="0"/>
              <a:t>lets the platform do the heavy lifting</a:t>
            </a:r>
          </a:p>
          <a:p>
            <a:pPr lvl="1"/>
            <a:endParaRPr lang="en-US" sz="3400" dirty="0"/>
          </a:p>
          <a:p>
            <a:endParaRPr lang="en-US" sz="4100" dirty="0" smtClean="0"/>
          </a:p>
          <a:p>
            <a:endParaRPr lang="en-US" sz="4100" dirty="0"/>
          </a:p>
        </p:txBody>
      </p:sp>
    </p:spTree>
    <p:extLst>
      <p:ext uri="{BB962C8B-B14F-4D97-AF65-F5344CB8AC3E}">
        <p14:creationId xmlns:p14="http://schemas.microsoft.com/office/powerpoint/2010/main" val="283678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a:bodyPr>
          <a:lstStyle/>
          <a:p>
            <a:pPr marL="342900" lvl="1" indent="-342900">
              <a:buFont typeface="Arial" pitchFamily="34" charset="0"/>
              <a:buChar char="•"/>
            </a:pPr>
            <a:r>
              <a:rPr lang="en-US" sz="4600" dirty="0" smtClean="0"/>
              <a:t>Application architecture </a:t>
            </a:r>
            <a:r>
              <a:rPr lang="en-US" sz="4600" b="1" i="1" dirty="0" smtClean="0"/>
              <a:t>is aligned with</a:t>
            </a:r>
            <a:r>
              <a:rPr lang="en-US" sz="4600" dirty="0" smtClean="0"/>
              <a:t> the cloud platform architecture</a:t>
            </a:r>
          </a:p>
          <a:p>
            <a:pPr lvl="1"/>
            <a:r>
              <a:rPr lang="en-US" sz="3400" dirty="0" smtClean="0"/>
              <a:t>uses the platform in the most natural way</a:t>
            </a:r>
          </a:p>
          <a:p>
            <a:pPr lvl="1"/>
            <a:r>
              <a:rPr lang="en-US" sz="3400" dirty="0" smtClean="0"/>
              <a:t>lets the platform do the heavy lifting</a:t>
            </a:r>
          </a:p>
          <a:p>
            <a:endParaRPr lang="en-US" sz="4100" dirty="0" smtClean="0"/>
          </a:p>
          <a:p>
            <a:endParaRPr lang="en-US" sz="4100" dirty="0"/>
          </a:p>
        </p:txBody>
      </p:sp>
      <p:pic>
        <p:nvPicPr>
          <p:cNvPr id="1026" name="Picture 2" descr="http://farm3.staticflickr.com/2566/3691085094_ecd705c8c0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35"/>
            <a:ext cx="9143999" cy="91439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19170819">
            <a:off x="-571507" y="1297535"/>
            <a:ext cx="4578306" cy="615553"/>
          </a:xfrm>
          <a:prstGeom prst="rect">
            <a:avLst/>
          </a:prstGeom>
          <a:solidFill>
            <a:srgbClr val="FFFF00">
              <a:alpha val="89000"/>
            </a:srgbClr>
          </a:solidFill>
        </p:spPr>
        <p:txBody>
          <a:bodyPr wrap="none">
            <a:spAutoFit/>
          </a:bodyPr>
          <a:lstStyle/>
          <a:p>
            <a:pPr lvl="1" algn="ctr"/>
            <a:r>
              <a:rPr lang="en-US" sz="3400" b="1" dirty="0">
                <a:solidFill>
                  <a:srgbClr val="FF0000"/>
                </a:solidFill>
              </a:rPr>
              <a:t>GO WITH THE </a:t>
            </a:r>
            <a:r>
              <a:rPr lang="en-US" sz="3400" b="1" dirty="0" smtClean="0">
                <a:solidFill>
                  <a:srgbClr val="FF0000"/>
                </a:solidFill>
              </a:rPr>
              <a:t>FLOW   </a:t>
            </a:r>
            <a:endParaRPr lang="en-US" sz="3400" b="1" dirty="0">
              <a:solidFill>
                <a:srgbClr val="FF0000"/>
              </a:solidFill>
            </a:endParaRPr>
          </a:p>
        </p:txBody>
      </p:sp>
      <p:sp>
        <p:nvSpPr>
          <p:cNvPr id="6" name="Rectangle 5"/>
          <p:cNvSpPr/>
          <p:nvPr/>
        </p:nvSpPr>
        <p:spPr>
          <a:xfrm>
            <a:off x="3878905" y="294650"/>
            <a:ext cx="5138907" cy="615553"/>
          </a:xfrm>
          <a:prstGeom prst="rect">
            <a:avLst/>
          </a:prstGeom>
          <a:solidFill>
            <a:srgbClr val="FFFF00">
              <a:alpha val="89000"/>
            </a:srgbClr>
          </a:solidFill>
        </p:spPr>
        <p:txBody>
          <a:bodyPr wrap="none">
            <a:spAutoFit/>
          </a:bodyPr>
          <a:lstStyle/>
          <a:p>
            <a:pPr lvl="1" algn="ctr"/>
            <a:r>
              <a:rPr lang="en-US" sz="3400" b="1" dirty="0" smtClean="0">
                <a:solidFill>
                  <a:srgbClr val="FF0000"/>
                </a:solidFill>
              </a:rPr>
              <a:t>Cloud (Azure) ≠ hosting   </a:t>
            </a:r>
            <a:endParaRPr lang="en-US" sz="3400" b="1" dirty="0">
              <a:solidFill>
                <a:srgbClr val="FF0000"/>
              </a:solidFill>
            </a:endParaRPr>
          </a:p>
        </p:txBody>
      </p:sp>
      <p:sp>
        <p:nvSpPr>
          <p:cNvPr id="7" name="Rectangle 6"/>
          <p:cNvSpPr/>
          <p:nvPr/>
        </p:nvSpPr>
        <p:spPr>
          <a:xfrm>
            <a:off x="4775223" y="986477"/>
            <a:ext cx="3373809" cy="615553"/>
          </a:xfrm>
          <a:prstGeom prst="rect">
            <a:avLst/>
          </a:prstGeom>
          <a:solidFill>
            <a:srgbClr val="FFFF00">
              <a:alpha val="89000"/>
            </a:srgbClr>
          </a:solidFill>
        </p:spPr>
        <p:txBody>
          <a:bodyPr wrap="none">
            <a:spAutoFit/>
          </a:bodyPr>
          <a:lstStyle/>
          <a:p>
            <a:pPr lvl="1" algn="ctr"/>
            <a:r>
              <a:rPr lang="en-US" sz="3400" b="1" dirty="0" smtClean="0">
                <a:solidFill>
                  <a:srgbClr val="FF0000"/>
                </a:solidFill>
              </a:rPr>
              <a:t>Don’t fight it!   </a:t>
            </a:r>
            <a:endParaRPr lang="en-US" sz="3400" b="1" dirty="0">
              <a:solidFill>
                <a:srgbClr val="FF0000"/>
              </a:solidFill>
            </a:endParaRPr>
          </a:p>
        </p:txBody>
      </p:sp>
    </p:spTree>
    <p:extLst>
      <p:ext uri="{BB962C8B-B14F-4D97-AF65-F5344CB8AC3E}">
        <p14:creationId xmlns:p14="http://schemas.microsoft.com/office/powerpoint/2010/main" val="146335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006242" y="2110393"/>
            <a:ext cx="8382000" cy="666385"/>
          </a:xfrm>
        </p:spPr>
        <p:txBody>
          <a:bodyPr>
            <a:normAutofit fontScale="90000"/>
          </a:bodyPr>
          <a:lstStyle/>
          <a:p>
            <a:r>
              <a:rPr lang="en-US" dirty="0" smtClean="0"/>
              <a:t>1/9</a:t>
            </a:r>
            <a:r>
              <a:rPr lang="en-US" baseline="30000" dirty="0" smtClean="0"/>
              <a:t>th</a:t>
            </a:r>
            <a:r>
              <a:rPr lang="en-US" dirty="0" smtClean="0"/>
              <a:t> above water</a:t>
            </a:r>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 y="-1747415"/>
            <a:ext cx="6488115" cy="9439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8970" y="178783"/>
            <a:ext cx="1499128" cy="1569660"/>
          </a:xfrm>
          <a:prstGeom prst="rect">
            <a:avLst/>
          </a:prstGeom>
          <a:noFill/>
        </p:spPr>
        <p:txBody>
          <a:bodyPr wrap="none" rtlCol="0">
            <a:spAutoFit/>
          </a:bodyPr>
          <a:lstStyle/>
          <a:p>
            <a:r>
              <a:rPr lang="en-US" sz="9600" dirty="0" smtClean="0">
                <a:sym typeface="Wingdings" pitchFamily="2" charset="2"/>
              </a:rPr>
              <a:t></a:t>
            </a:r>
            <a:endParaRPr lang="en-US" sz="9600" dirty="0"/>
          </a:p>
        </p:txBody>
      </p:sp>
    </p:spTree>
    <p:extLst>
      <p:ext uri="{BB962C8B-B14F-4D97-AF65-F5344CB8AC3E}">
        <p14:creationId xmlns:p14="http://schemas.microsoft.com/office/powerpoint/2010/main" val="13715465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a:xfrm>
            <a:off x="457200" y="1600206"/>
            <a:ext cx="8686800" cy="5257794"/>
          </a:xfrm>
        </p:spPr>
        <p:txBody>
          <a:bodyPr>
            <a:normAutofit lnSpcReduction="10000"/>
          </a:bodyPr>
          <a:lstStyle/>
          <a:p>
            <a:r>
              <a:rPr lang="en-US" dirty="0" smtClean="0"/>
              <a:t>Simple idea, simple app</a:t>
            </a:r>
          </a:p>
          <a:p>
            <a:r>
              <a:rPr lang="en-US" dirty="0" smtClean="0"/>
              <a:t>Two-tiers: web tier (one server) + database</a:t>
            </a:r>
          </a:p>
          <a:p>
            <a:r>
              <a:rPr lang="en-US" dirty="0" smtClean="0"/>
              <a:t>What’s the problem?</a:t>
            </a:r>
          </a:p>
          <a:p>
            <a:endParaRPr lang="en-US" dirty="0"/>
          </a:p>
          <a:p>
            <a:r>
              <a:rPr lang="en-US" sz="4000" dirty="0" smtClean="0"/>
              <a:t>But… what’s WRONG with this architecture?</a:t>
            </a:r>
          </a:p>
          <a:p>
            <a:r>
              <a:rPr lang="en-US" sz="4000" dirty="0" smtClean="0"/>
              <a:t>Different ≠ WRONG. </a:t>
            </a:r>
            <a:br>
              <a:rPr lang="en-US" sz="4000" dirty="0" smtClean="0"/>
            </a:br>
            <a:r>
              <a:rPr lang="en-US" sz="4000" dirty="0" smtClean="0"/>
              <a:t>Use the right tool for the job. Some apps are simply not good fit for cloud.</a:t>
            </a:r>
          </a:p>
        </p:txBody>
      </p:sp>
      <p:sp>
        <p:nvSpPr>
          <p:cNvPr id="4" name="TextBox 3"/>
          <p:cNvSpPr txBox="1"/>
          <p:nvPr/>
        </p:nvSpPr>
        <p:spPr>
          <a:xfrm>
            <a:off x="7312455" y="2820010"/>
            <a:ext cx="2131465" cy="2646878"/>
          </a:xfrm>
          <a:prstGeom prst="rect">
            <a:avLst/>
          </a:prstGeom>
          <a:noFill/>
        </p:spPr>
        <p:txBody>
          <a:bodyPr wrap="square" rtlCol="0">
            <a:spAutoFit/>
          </a:bodyPr>
          <a:lstStyle/>
          <a:p>
            <a:r>
              <a:rPr lang="en-US" sz="16600" dirty="0">
                <a:solidFill>
                  <a:srgbClr val="00B050"/>
                </a:solidFill>
              </a:rPr>
              <a:t>?</a:t>
            </a:r>
            <a:endParaRPr lang="en-US" sz="3200" dirty="0"/>
          </a:p>
        </p:txBody>
      </p:sp>
    </p:spTree>
    <p:extLst>
      <p:ext uri="{BB962C8B-B14F-4D97-AF65-F5344CB8AC3E}">
        <p14:creationId xmlns:p14="http://schemas.microsoft.com/office/powerpoint/2010/main" val="40936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a:xfrm>
            <a:off x="457200" y="1600206"/>
            <a:ext cx="8377730" cy="4873744"/>
          </a:xfrm>
        </p:spPr>
        <p:txBody>
          <a:bodyPr>
            <a:normAutofit fontScale="92500" lnSpcReduction="10000"/>
          </a:bodyPr>
          <a:lstStyle/>
          <a:p>
            <a:r>
              <a:rPr lang="en-US" dirty="0" smtClean="0"/>
              <a:t>Simple idea, simple app</a:t>
            </a:r>
          </a:p>
          <a:p>
            <a:r>
              <a:rPr lang="en-US" dirty="0" smtClean="0"/>
              <a:t>Two-tiers: web tier (one server) + database</a:t>
            </a:r>
          </a:p>
          <a:p>
            <a:r>
              <a:rPr lang="en-US" dirty="0" smtClean="0"/>
              <a:t>What can go wrong</a:t>
            </a:r>
          </a:p>
          <a:p>
            <a:endParaRPr lang="en-US" dirty="0"/>
          </a:p>
          <a:p>
            <a:r>
              <a:rPr lang="en-US" dirty="0" smtClean="0"/>
              <a:t>We’ll reexamine</a:t>
            </a:r>
          </a:p>
          <a:p>
            <a:pPr marL="914400" lvl="1" indent="-514350">
              <a:buFont typeface="+mj-lt"/>
              <a:buAutoNum type="arabicPeriod"/>
            </a:pPr>
            <a:r>
              <a:rPr lang="en-US" b="1" dirty="0"/>
              <a:t>Scaling </a:t>
            </a:r>
            <a:r>
              <a:rPr lang="en-US" b="1" dirty="0" smtClean="0"/>
              <a:t>the web tier</a:t>
            </a:r>
          </a:p>
          <a:p>
            <a:pPr marL="914400" lvl="1" indent="-514350">
              <a:buFont typeface="+mj-lt"/>
              <a:buAutoNum type="arabicPeriod"/>
            </a:pPr>
            <a:r>
              <a:rPr lang="en-US" b="1" dirty="0" smtClean="0"/>
              <a:t>Scaling the service tier</a:t>
            </a:r>
            <a:endParaRPr lang="en-US" dirty="0"/>
          </a:p>
          <a:p>
            <a:pPr marL="914400" lvl="1" indent="-514350">
              <a:buFont typeface="+mj-lt"/>
              <a:buAutoNum type="arabicPeriod"/>
            </a:pPr>
            <a:r>
              <a:rPr lang="en-US" b="1" dirty="0"/>
              <a:t>Scaling </a:t>
            </a:r>
            <a:r>
              <a:rPr lang="en-US" b="1" dirty="0" smtClean="0"/>
              <a:t>the data tier</a:t>
            </a:r>
            <a:endParaRPr lang="en-US" b="1" dirty="0"/>
          </a:p>
          <a:p>
            <a:pPr marL="914400" lvl="1" indent="-514350">
              <a:buFont typeface="+mj-lt"/>
              <a:buAutoNum type="arabicPeriod"/>
            </a:pPr>
            <a:r>
              <a:rPr lang="en-US" b="1" dirty="0" smtClean="0"/>
              <a:t>Handling failure</a:t>
            </a:r>
          </a:p>
          <a:p>
            <a:pPr marL="914400" lvl="1" indent="-514350">
              <a:buFont typeface="+mj-lt"/>
              <a:buAutoNum type="arabicPeriod"/>
            </a:pPr>
            <a:r>
              <a:rPr lang="en-US" b="1" dirty="0" smtClean="0"/>
              <a:t>Operational efficiency (scale the app, not the team!)</a:t>
            </a:r>
          </a:p>
        </p:txBody>
      </p:sp>
    </p:spTree>
    <p:extLst>
      <p:ext uri="{BB962C8B-B14F-4D97-AF65-F5344CB8AC3E}">
        <p14:creationId xmlns:p14="http://schemas.microsoft.com/office/powerpoint/2010/main" val="427869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1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4" name="TextBox 3"/>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3259696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Scale Up</a:t>
            </a:r>
            <a:r>
              <a:rPr lang="en-US" dirty="0" smtClean="0"/>
              <a:t> (and Scale Down??)</a:t>
            </a:r>
            <a:br>
              <a:rPr lang="en-US" dirty="0" smtClean="0"/>
            </a:br>
            <a:r>
              <a:rPr lang="en-US" dirty="0" smtClean="0"/>
              <a:t>vs. </a:t>
            </a:r>
            <a:r>
              <a:rPr lang="en-US" b="1" dirty="0" smtClean="0"/>
              <a:t>Horizontal Resourcing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3"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Horizontally: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a:t>A</a:t>
            </a:r>
            <a:r>
              <a:rPr lang="en-US" sz="2400" b="1" dirty="0" smtClean="0"/>
              <a:t>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
        <p:nvSpPr>
          <p:cNvPr id="43" name="TextBox 42"/>
          <p:cNvSpPr txBox="1"/>
          <p:nvPr/>
        </p:nvSpPr>
        <p:spPr>
          <a:xfrm>
            <a:off x="2268081" y="2352549"/>
            <a:ext cx="3935218" cy="3046988"/>
          </a:xfrm>
          <a:prstGeom prst="rect">
            <a:avLst/>
          </a:prstGeom>
          <a:solidFill>
            <a:srgbClr val="FFFF00"/>
          </a:solidFill>
        </p:spPr>
        <p:txBody>
          <a:bodyPr wrap="square" rtlCol="0">
            <a:spAutoFit/>
          </a:bodyPr>
          <a:lstStyle/>
          <a:p>
            <a:pPr algn="ctr"/>
            <a:r>
              <a:rPr lang="en-US" sz="2400" b="1" dirty="0" smtClean="0"/>
              <a:t>Autonomous nodes</a:t>
            </a:r>
          </a:p>
          <a:p>
            <a:pPr algn="ctr"/>
            <a:r>
              <a:rPr lang="en-US" sz="2400" dirty="0" smtClean="0"/>
              <a:t>*and*</a:t>
            </a:r>
          </a:p>
          <a:p>
            <a:pPr algn="ctr"/>
            <a:r>
              <a:rPr lang="en-US" sz="2400" b="1" dirty="0" smtClean="0"/>
              <a:t>Homogeneous nodes </a:t>
            </a:r>
            <a:br>
              <a:rPr lang="en-US" sz="2400" b="1" dirty="0" smtClean="0"/>
            </a:br>
            <a:r>
              <a:rPr lang="en-US" sz="2400" dirty="0" smtClean="0"/>
              <a:t>for operational simplicity</a:t>
            </a:r>
          </a:p>
          <a:p>
            <a:pPr algn="ctr"/>
            <a:r>
              <a:rPr lang="en-US" sz="2400" dirty="0" smtClean="0"/>
              <a:t>*and*</a:t>
            </a:r>
          </a:p>
          <a:p>
            <a:pPr algn="ctr"/>
            <a:r>
              <a:rPr lang="en-US" sz="2400" b="1" dirty="0" smtClean="0"/>
              <a:t>Anonymous nodes</a:t>
            </a:r>
          </a:p>
          <a:p>
            <a:pPr algn="ctr"/>
            <a:r>
              <a:rPr lang="en-US" sz="2400" dirty="0" smtClean="0"/>
              <a:t>don‘t get emotionally involved!</a:t>
            </a:r>
          </a:p>
        </p:txBody>
      </p:sp>
      <p:sp>
        <p:nvSpPr>
          <p:cNvPr id="44" name="TextBox 43"/>
          <p:cNvSpPr txBox="1"/>
          <p:nvPr/>
        </p:nvSpPr>
        <p:spPr>
          <a:xfrm>
            <a:off x="518970" y="5642953"/>
            <a:ext cx="8011466" cy="1077218"/>
          </a:xfrm>
          <a:prstGeom prst="rect">
            <a:avLst/>
          </a:prstGeom>
          <a:solidFill>
            <a:srgbClr val="00B050"/>
          </a:solidFill>
        </p:spPr>
        <p:txBody>
          <a:bodyPr wrap="square" rtlCol="0">
            <a:spAutoFit/>
          </a:bodyPr>
          <a:lstStyle/>
          <a:p>
            <a:pPr algn="ctr"/>
            <a:r>
              <a:rPr lang="en-US" sz="3200" b="1" dirty="0" smtClean="0"/>
              <a:t>This is how the CLOUD works *and*</a:t>
            </a:r>
          </a:p>
          <a:p>
            <a:pPr algn="ctr"/>
            <a:r>
              <a:rPr lang="en-US" sz="3200" b="1" dirty="0" smtClean="0"/>
              <a:t>This is how YOUR CLOUD-NATIVE APP WORKS</a:t>
            </a:r>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P spid="43" grpId="0" animBg="1"/>
      <p:bldP spid="4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07796"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Service)</a:t>
            </a:r>
            <a:endParaRPr lang="en-US" sz="2800" b="1"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077218"/>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endParaRPr lang="en-US" sz="3200" dirty="0"/>
          </a:p>
        </p:txBody>
      </p:sp>
      <p:sp>
        <p:nvSpPr>
          <p:cNvPr id="4" name="Left-Right-Up Arrow 3"/>
          <p:cNvSpPr/>
          <p:nvPr/>
        </p:nvSpPr>
        <p:spPr>
          <a:xfrm>
            <a:off x="2205706"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603457"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424217"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239612"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pic>
        <p:nvPicPr>
          <p:cNvPr id="12"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19050"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5785406" cy="5632311"/>
          </a:xfrm>
          <a:prstGeom prst="rect">
            <a:avLst/>
          </a:prstGeom>
          <a:noFill/>
        </p:spPr>
        <p:txBody>
          <a:bodyPr wrap="square" rtlCol="0">
            <a:spAutoFit/>
          </a:bodyPr>
          <a:lstStyle/>
          <a:p>
            <a:pPr marL="514350" indent="-514350">
              <a:buFont typeface="+mj-lt"/>
              <a:buAutoNum type="arabicPeriod"/>
            </a:pPr>
            <a:r>
              <a:rPr lang="en-US" sz="3600" b="1"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b="1" dirty="0" smtClean="0"/>
              <a:t>Nodes can fail</a:t>
            </a:r>
          </a:p>
          <a:p>
            <a:pPr marL="514350" indent="-514350">
              <a:buFont typeface="Arial" pitchFamily="34" charset="0"/>
              <a:buChar char="•"/>
            </a:pPr>
            <a:r>
              <a:rPr lang="en-US" sz="3200" dirty="0" smtClean="0"/>
              <a:t>Auto-Scale is only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Stateless (“like a taxi”)</a:t>
            </a:r>
            <a:br>
              <a:rPr lang="en-US" sz="3200" dirty="0" smtClean="0"/>
            </a:br>
            <a:r>
              <a:rPr lang="en-US" sz="3200" dirty="0" smtClean="0"/>
              <a:t>vs. Sticky Sessions</a:t>
            </a:r>
            <a:endParaRPr lang="en-US" sz="3200" dirty="0"/>
          </a:p>
          <a:p>
            <a:pPr marL="514350" indent="-514350">
              <a:buFont typeface="Arial" pitchFamily="34" charset="0"/>
              <a:buChar char="•"/>
            </a:pPr>
            <a:r>
              <a:rPr lang="en-US" sz="3200" dirty="0" smtClean="0"/>
              <a:t>Stateless nodes</a:t>
            </a:r>
            <a:br>
              <a:rPr lang="en-US" sz="3200" dirty="0" smtClean="0"/>
            </a:br>
            <a:r>
              <a:rPr lang="en-US" sz="3200" dirty="0" smtClean="0"/>
              <a:t>vs. Stateless apps</a:t>
            </a:r>
          </a:p>
          <a:p>
            <a:pPr marL="514350" indent="-514350">
              <a:buFont typeface="Arial" pitchFamily="34" charset="0"/>
              <a:buChar char="•"/>
            </a:pPr>
            <a:r>
              <a:rPr lang="en-US" sz="3200" dirty="0" smtClean="0"/>
              <a:t>N+1 rule </a:t>
            </a:r>
            <a:br>
              <a:rPr lang="en-US" sz="3200" dirty="0" smtClean="0"/>
            </a:br>
            <a:r>
              <a:rPr lang="en-US" sz="3200" dirty="0" smtClean="0"/>
              <a:t>vs. occasional downtime (UX)</a:t>
            </a:r>
            <a:endParaRPr lang="en-US" sz="3200" dirty="0"/>
          </a:p>
        </p:txBody>
      </p:sp>
      <p:sp>
        <p:nvSpPr>
          <p:cNvPr id="13" name="server"/>
          <p:cNvSpPr>
            <a:spLocks noEditPoints="1" noChangeArrowheads="1"/>
          </p:cNvSpPr>
          <p:nvPr/>
        </p:nvSpPr>
        <p:spPr bwMode="auto">
          <a:xfrm>
            <a:off x="1009831"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How many users does your </a:t>
            </a:r>
            <a:r>
              <a:rPr lang="en-US" i="1" dirty="0" smtClean="0"/>
              <a:t>cloud-native</a:t>
            </a:r>
            <a:r>
              <a:rPr lang="en-US" dirty="0" smtClean="0"/>
              <a:t> application need before it needs to be able to horizontally scale?</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39349591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Service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QCW enables applications where the UI and back-end services are </a:t>
            </a:r>
            <a:r>
              <a:rPr lang="en-US" b="1" dirty="0" smtClean="0"/>
              <a:t>Loosely Coupled</a:t>
            </a:r>
          </a:p>
          <a:p>
            <a:endParaRPr lang="en-US" b="1" dirty="0" smtClean="0"/>
          </a:p>
          <a:p>
            <a:r>
              <a:rPr lang="en-US" dirty="0" smtClean="0"/>
              <a:t>(Compare to CQRS at end if there is interest)</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954107"/>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p>
          <a:p>
            <a:pPr algn="ctr"/>
            <a:r>
              <a:rPr lang="en-US" sz="2800" dirty="0" smtClean="0">
                <a:solidFill>
                  <a:srgbClr val="0070C0"/>
                </a:solidFill>
              </a:rPr>
              <a:t>(architecture!)</a:t>
            </a:r>
            <a:endParaRPr lang="en-US" sz="2800" dirty="0">
              <a:solidFill>
                <a:srgbClr val="0070C0"/>
              </a:solidFill>
            </a:endParaRP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a:xfrm>
            <a:off x="457200" y="1600206"/>
            <a:ext cx="8229600" cy="4873744"/>
          </a:xfrm>
        </p:spPr>
        <p:txBody>
          <a:bodyPr>
            <a:normAutofit fontScale="92500" lnSpcReduction="10000"/>
          </a:bodyPr>
          <a:lstStyle/>
          <a:p>
            <a:r>
              <a:rPr lang="en-US" dirty="0" smtClean="0"/>
              <a:t>Decoupled front/back provides </a:t>
            </a:r>
            <a:r>
              <a:rPr lang="en-US" b="1" dirty="0" smtClean="0"/>
              <a:t>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a:t>
            </a:r>
            <a:r>
              <a:rPr lang="en-US" b="1" dirty="0"/>
              <a:t>concern-independent scaling</a:t>
            </a:r>
          </a:p>
          <a:p>
            <a:pPr lvl="1"/>
            <a:r>
              <a:rPr lang="en-US" dirty="0"/>
              <a:t>(see next slide)</a:t>
            </a:r>
          </a:p>
          <a:p>
            <a:pPr lvl="1"/>
            <a:r>
              <a:rPr lang="en-US" dirty="0"/>
              <a:t>Get </a:t>
            </a:r>
            <a:r>
              <a:rPr lang="en-US" b="1" dirty="0"/>
              <a:t>Scale Units</a:t>
            </a:r>
            <a:r>
              <a:rPr lang="en-US" dirty="0"/>
              <a:t> </a:t>
            </a:r>
            <a:r>
              <a:rPr lang="en-US" dirty="0" smtClean="0"/>
              <a:t>right</a:t>
            </a:r>
          </a:p>
          <a:p>
            <a:pPr lvl="1"/>
            <a:r>
              <a:rPr lang="en-US" sz="3900" dirty="0" smtClean="0"/>
              <a:t>Key to optimizing operational </a:t>
            </a:r>
            <a:r>
              <a:rPr lang="en-US" sz="3900" b="1" dirty="0" smtClean="0">
                <a:solidFill>
                  <a:srgbClr val="00B050"/>
                </a:solidFill>
              </a:rPr>
              <a:t>CO$T$</a:t>
            </a:r>
            <a:endParaRPr lang="en-US" b="1" dirty="0">
              <a:solidFill>
                <a:srgbClr val="00B050"/>
              </a:solidFill>
            </a:endParaRPr>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Use </a:t>
            </a:r>
            <a:r>
              <a:rPr lang="en-US" sz="3200" dirty="0" err="1" smtClean="0"/>
              <a:t>dequeue</a:t>
            </a:r>
            <a:r>
              <a:rPr lang="en-US" sz="3200" dirty="0" smtClean="0"/>
              <a:t> count property</a:t>
            </a:r>
          </a:p>
          <a:p>
            <a:pPr>
              <a:defRPr/>
            </a:pPr>
            <a:r>
              <a:rPr lang="en-US" sz="3600" dirty="0" smtClean="0"/>
              <a:t>Be proactive</a:t>
            </a:r>
          </a:p>
          <a:p>
            <a:pPr lvl="1">
              <a:defRPr/>
            </a:pPr>
            <a:r>
              <a:rPr lang="en-US" sz="32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needed important</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1876309"/>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1481835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C00000"/>
                </a:solidFill>
              </a:rPr>
              <a:t>Busy Signal Pattern</a:t>
            </a:r>
            <a:endParaRPr lang="en-US" b="1" dirty="0" smtClean="0"/>
          </a:p>
        </p:txBody>
      </p:sp>
      <p:pic>
        <p:nvPicPr>
          <p:cNvPr id="5"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Data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What happens when demands on data tier grow?</a:t>
            </a:r>
            <a:endParaRPr lang="en-US" b="1" dirty="0" smtClean="0"/>
          </a:p>
          <a:p>
            <a:endParaRPr lang="en-US" b="1" dirty="0" smtClean="0"/>
          </a:p>
          <a:p>
            <a:endParaRPr lang="en-US" b="1" dirty="0" smtClean="0"/>
          </a:p>
          <a:p>
            <a:r>
              <a:rPr lang="en-US" dirty="0" smtClean="0"/>
              <a:t>The Database </a:t>
            </a:r>
            <a:r>
              <a:rPr lang="en-US" dirty="0" err="1" smtClean="0"/>
              <a:t>Sharding</a:t>
            </a:r>
            <a:r>
              <a:rPr lang="en-US" dirty="0" smtClean="0"/>
              <a:t> Pattern a little about reliability – a lot about scale and performance</a:t>
            </a:r>
          </a:p>
        </p:txBody>
      </p:sp>
    </p:spTree>
    <p:extLst>
      <p:ext uri="{BB962C8B-B14F-4D97-AF65-F5344CB8AC3E}">
        <p14:creationId xmlns:p14="http://schemas.microsoft.com/office/powerpoint/2010/main" val="20920797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is a Social Network</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2" y="384050"/>
            <a:ext cx="9023177" cy="608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3572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52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Sharding</a:t>
            </a:r>
            <a:r>
              <a:rPr lang="en-US" dirty="0" smtClean="0"/>
              <a:t> is Difficult</a:t>
            </a:r>
            <a:endParaRPr lang="en-US" dirty="0"/>
          </a:p>
        </p:txBody>
      </p:sp>
      <p:sp>
        <p:nvSpPr>
          <p:cNvPr id="3" name="Content Placeholder 2"/>
          <p:cNvSpPr>
            <a:spLocks noGrp="1"/>
          </p:cNvSpPr>
          <p:nvPr>
            <p:ph idx="1"/>
          </p:nvPr>
        </p:nvSpPr>
        <p:spPr>
          <a:xfrm>
            <a:off x="457200" y="1600206"/>
            <a:ext cx="8686800" cy="4873744"/>
          </a:xfrm>
        </p:spPr>
        <p:txBody>
          <a:bodyPr>
            <a:normAutofit fontScale="92500" lnSpcReduction="10000"/>
          </a:bodyPr>
          <a:lstStyle/>
          <a:p>
            <a:r>
              <a:rPr lang="en-US" dirty="0" smtClean="0"/>
              <a:t>What defines a shard? (Where to put stuff?)</a:t>
            </a:r>
          </a:p>
          <a:p>
            <a:pPr lvl="1"/>
            <a:r>
              <a:rPr lang="en-US" dirty="0" smtClean="0"/>
              <a:t>Example – use country of origin: customer_us, customer_fr, customer_cn, customer_ie, …</a:t>
            </a:r>
          </a:p>
          <a:p>
            <a:pPr lvl="1"/>
            <a:r>
              <a:rPr lang="en-US" dirty="0" smtClean="0"/>
              <a:t>Use same approach to find records (can use lookup)</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How to query / join / transact </a:t>
            </a:r>
            <a:r>
              <a:rPr lang="en-US" b="1" dirty="0" smtClean="0"/>
              <a:t>across</a:t>
            </a:r>
            <a:r>
              <a:rPr lang="en-US" dirty="0" smtClean="0"/>
              <a:t> shards</a:t>
            </a:r>
          </a:p>
          <a:p>
            <a:r>
              <a:rPr lang="en-US" sz="3200" dirty="0" smtClean="0"/>
              <a:t>Cache coherence, connection pool management</a:t>
            </a:r>
          </a:p>
          <a:p>
            <a:pPr lvl="1"/>
            <a:r>
              <a:rPr lang="en-US" dirty="0" smtClean="0"/>
              <a:t>Roll-your-own challenge</a:t>
            </a:r>
          </a:p>
        </p:txBody>
      </p:sp>
    </p:spTree>
    <p:extLst>
      <p:ext uri="{BB962C8B-B14F-4D97-AF65-F5344CB8AC3E}">
        <p14:creationId xmlns:p14="http://schemas.microsoft.com/office/powerpoint/2010/main" val="9453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Windows Azure SQL Database (WASD)</a:t>
            </a:r>
            <a:br>
              <a:rPr lang="en-US" dirty="0" smtClean="0"/>
            </a:b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1645002" cy="1200329"/>
          </a:xfrm>
          <a:prstGeom prst="rect">
            <a:avLst/>
          </a:prstGeom>
          <a:noFill/>
        </p:spPr>
        <p:txBody>
          <a:bodyPr wrap="none" rtlCol="0">
            <a:spAutoFit/>
          </a:bodyPr>
          <a:lstStyle/>
          <a:p>
            <a:r>
              <a:rPr lang="en-US" sz="3600" b="1" dirty="0" smtClean="0"/>
              <a:t>WASD</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Transparent Data Encryption (TDE)</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p>
          <a:p>
            <a:r>
              <a:rPr lang="en-US" sz="9600" b="1" dirty="0" smtClean="0">
                <a:solidFill>
                  <a:srgbClr val="C00000"/>
                </a:solidFill>
              </a:rPr>
              <a:t>Busy Signal Pattern</a:t>
            </a:r>
          </a:p>
          <a:p>
            <a:pPr marL="0" indent="0">
              <a:buFont typeface="Arial" pitchFamily="34" charset="0"/>
              <a:buNone/>
            </a:pPr>
            <a:r>
              <a:rPr lang="en-US" sz="9600" b="1" dirty="0" smtClean="0"/>
              <a:t>Extra Capabilities</a:t>
            </a:r>
          </a:p>
          <a:p>
            <a:r>
              <a:rPr lang="en-US" sz="9600" dirty="0"/>
              <a:t>Managed Service</a:t>
            </a:r>
          </a:p>
          <a:p>
            <a:r>
              <a:rPr lang="en-US" sz="9600" dirty="0" smtClean="0"/>
              <a:t>Highly Available</a:t>
            </a:r>
          </a:p>
          <a:p>
            <a:r>
              <a:rPr lang="en-US" sz="9600" dirty="0" smtClean="0"/>
              <a:t>Rental model</a:t>
            </a:r>
          </a:p>
          <a:p>
            <a:r>
              <a:rPr lang="en-US" sz="9600" b="1" dirty="0" smtClean="0">
                <a:sym typeface="Wingdings" pitchFamily="2" charset="2"/>
              </a:rPr>
              <a:t>Federations</a:t>
            </a:r>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0">
                                            <p:txEl>
                                              <p:pRg st="5" end="5"/>
                                            </p:txEl>
                                          </p:spTgt>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0">
                                            <p:txEl>
                                              <p:pRg st="6" end="6"/>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nodePh="1">
                                  <p:stCondLst>
                                    <p:cond delay="0"/>
                                  </p:stCondLst>
                                  <p:endCondLst>
                                    <p:cond evt="begin" delay="0">
                                      <p:tn val="50"/>
                                    </p:cond>
                                  </p:endCondLst>
                                  <p:childTnLst>
                                    <p:set>
                                      <p:cBhvr>
                                        <p:cTn id="5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5"/>
            <a:ext cx="8229600" cy="5178239"/>
          </a:xfrm>
        </p:spPr>
        <p:txBody>
          <a:bodyPr>
            <a:normAutofit fontScale="77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sz="4100" b="1" dirty="0" smtClean="0">
                <a:solidFill>
                  <a:srgbClr val="FF0000"/>
                </a:solidFill>
              </a:rPr>
              <a:t>No MERGE (yet); SPLIT only</a:t>
            </a:r>
          </a:p>
          <a:p>
            <a:r>
              <a:rPr lang="en-US" sz="4100" b="1" dirty="0" smtClean="0">
                <a:solidFill>
                  <a:schemeClr val="tx2"/>
                </a:solidFill>
              </a:rPr>
              <a:t>Bonus feature </a:t>
            </a:r>
            <a:r>
              <a:rPr lang="en-US" sz="4100" b="1" smtClean="0">
                <a:solidFill>
                  <a:schemeClr val="tx2"/>
                </a:solidFill>
              </a:rPr>
              <a:t>for Multitenant </a:t>
            </a:r>
            <a:r>
              <a:rPr lang="en-US" sz="4100" b="1" dirty="0" smtClean="0">
                <a:solidFill>
                  <a:schemeClr val="tx2"/>
                </a:solidFill>
              </a:rPr>
              <a:t>Applications</a:t>
            </a:r>
            <a:br>
              <a:rPr lang="en-US" sz="4100" b="1" dirty="0" smtClean="0">
                <a:solidFill>
                  <a:schemeClr val="tx2"/>
                </a:solidFill>
              </a:rPr>
            </a:br>
            <a:r>
              <a:rPr lang="en-US" dirty="0" smtClean="0">
                <a:solidFill>
                  <a:schemeClr val="tx2"/>
                </a:solidFill>
              </a:rPr>
              <a:t>USE </a:t>
            </a:r>
            <a:r>
              <a:rPr lang="en-US" dirty="0">
                <a:solidFill>
                  <a:schemeClr val="tx2"/>
                </a:solidFill>
              </a:rPr>
              <a:t>FEDERATION </a:t>
            </a:r>
            <a:r>
              <a:rPr lang="en-US" dirty="0" err="1" smtClean="0">
                <a:solidFill>
                  <a:schemeClr val="tx2"/>
                </a:solidFill>
              </a:rPr>
              <a:t>myfed</a:t>
            </a:r>
            <a:r>
              <a:rPr lang="en-US" dirty="0" smtClean="0">
                <a:solidFill>
                  <a:schemeClr val="tx2"/>
                </a:solidFill>
              </a:rPr>
              <a:t> (</a:t>
            </a:r>
            <a:r>
              <a:rPr lang="en-US" dirty="0" err="1" smtClean="0">
                <a:solidFill>
                  <a:schemeClr val="tx2"/>
                </a:solidFill>
              </a:rPr>
              <a:t>myfedkey</a:t>
            </a:r>
            <a:r>
              <a:rPr lang="en-US" dirty="0" smtClean="0">
                <a:solidFill>
                  <a:schemeClr val="tx2"/>
                </a:solidFill>
              </a:rPr>
              <a:t> </a:t>
            </a:r>
            <a:r>
              <a:rPr lang="en-US" dirty="0">
                <a:solidFill>
                  <a:schemeClr val="tx2"/>
                </a:solidFill>
              </a:rPr>
              <a:t>= </a:t>
            </a:r>
            <a:r>
              <a:rPr lang="en-US" dirty="0" smtClean="0">
                <a:solidFill>
                  <a:schemeClr val="tx2"/>
                </a:solidFill>
              </a:rPr>
              <a:t>911) WITH FILTERING=ON </a:t>
            </a:r>
            <a:r>
              <a:rPr lang="en-US" dirty="0">
                <a:solidFill>
                  <a:schemeClr val="tx2"/>
                </a:solidFill>
              </a:rPr>
              <a:t>RESET</a:t>
            </a:r>
            <a:endParaRPr lang="en-US" b="1" dirty="0" smtClean="0">
              <a:solidFill>
                <a:schemeClr val="tx2"/>
              </a:solidFill>
            </a:endParaRPr>
          </a:p>
          <a:p>
            <a:endParaRPr lang="en-US" sz="1800"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marL="400050" lvl="1" indent="0">
              <a:buNone/>
            </a:pPr>
            <a:r>
              <a:rPr lang="en-US" sz="3200" b="1" i="1" dirty="0" smtClean="0"/>
              <a:t>Foursquare was implementing database </a:t>
            </a:r>
            <a:r>
              <a:rPr lang="en-US" sz="3200" b="1" i="1" dirty="0" err="1" smtClean="0"/>
              <a:t>sharding</a:t>
            </a:r>
            <a:r>
              <a:rPr lang="en-US" sz="3200" b="1" i="1" dirty="0" smtClean="0"/>
              <a:t> in the </a:t>
            </a:r>
            <a:r>
              <a:rPr lang="en-US" sz="3200" b="1" i="1" dirty="0" smtClean="0">
                <a:solidFill>
                  <a:srgbClr val="FF0000"/>
                </a:solidFill>
              </a:rPr>
              <a:t>application</a:t>
            </a:r>
            <a:r>
              <a:rPr lang="en-US" sz="3200" b="1" i="1" dirty="0" smtClean="0"/>
              <a:t> layer. </a:t>
            </a:r>
          </a:p>
          <a:p>
            <a:pPr marL="400050" lvl="1" indent="0">
              <a:buNone/>
            </a:pPr>
            <a:r>
              <a:rPr lang="en-US" sz="3200" dirty="0" smtClean="0"/>
              <a:t>WASD Federations makes this unnecessary.</a:t>
            </a:r>
          </a:p>
          <a:p>
            <a:pPr marL="400050" lvl="1" indent="0">
              <a:buNone/>
            </a:pPr>
            <a:endParaRPr lang="en-US" sz="3200" dirty="0" smtClean="0"/>
          </a:p>
          <a:p>
            <a:endParaRPr lang="en-US" dirty="0" smtClean="0"/>
          </a:p>
          <a:p>
            <a:endParaRPr lang="en-US" dirty="0" smtClean="0"/>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5954" y="3124505"/>
            <a:ext cx="1517833" cy="22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82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150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006963536"/>
              </p:ext>
            </p:extLst>
          </p:nvPr>
        </p:nvGraphicFramePr>
        <p:xfrm>
          <a:off x="158950" y="186430"/>
          <a:ext cx="8830356" cy="65215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Old-School </a:t>
                      </a:r>
                      <a:r>
                        <a:rPr lang="en-US" sz="4800" i="1" dirty="0" smtClean="0">
                          <a:latin typeface="Andy" pitchFamily="66" charset="0"/>
                        </a:rPr>
                        <a:t>vs.</a:t>
                      </a:r>
                      <a:endParaRPr lang="en-US" sz="6000" i="1"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dirty="0" smtClean="0"/>
                        <a:t>Control</a:t>
                      </a:r>
                      <a:endParaRPr lang="en-US" sz="3200" dirty="0"/>
                    </a:p>
                  </a:txBody>
                  <a:tcPr anchor="ctr"/>
                </a:tc>
                <a:tc>
                  <a:txBody>
                    <a:bodyPr/>
                    <a:lstStyle/>
                    <a:p>
                      <a:r>
                        <a:rPr lang="en-US" sz="3200" dirty="0" smtClean="0"/>
                        <a:t>Efficiency</a:t>
                      </a:r>
                      <a:endParaRPr lang="en-US" sz="3200" dirty="0"/>
                    </a:p>
                  </a:txBody>
                  <a:tcPr anchor="ctr"/>
                </a:tc>
              </a:tr>
              <a:tr h="787956">
                <a:tc>
                  <a:txBody>
                    <a:bodyPr/>
                    <a:lstStyle/>
                    <a:p>
                      <a:r>
                        <a:rPr lang="en-US" sz="3200" dirty="0" smtClean="0"/>
                        <a:t>Stable/Static Hardware</a:t>
                      </a:r>
                      <a:endParaRPr lang="en-US" sz="3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dirty="0" smtClean="0"/>
                        <a:t>Fixed/</a:t>
                      </a:r>
                      <a:r>
                        <a:rPr lang="en-US" sz="3200" dirty="0" err="1" smtClean="0"/>
                        <a:t>CapEx</a:t>
                      </a:r>
                      <a:endParaRPr lang="en-US" sz="3200"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dirty="0" smtClean="0"/>
                        <a:t>Vertical Scaling</a:t>
                      </a:r>
                      <a:endParaRPr lang="en-US" sz="3200"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dirty="0" smtClean="0"/>
                        <a:t>Minimize MTBF</a:t>
                      </a:r>
                      <a:endParaRPr lang="en-US" sz="3200"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dirty="0" smtClean="0"/>
                        <a:t>Data Storage</a:t>
                      </a:r>
                      <a:r>
                        <a:rPr lang="en-US" sz="3200" baseline="0" dirty="0" smtClean="0"/>
                        <a:t> = RDBMS</a:t>
                      </a:r>
                      <a:endParaRPr lang="en-US" sz="3200"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dirty="0" smtClean="0"/>
                        <a:t>Manage </a:t>
                      </a:r>
                      <a:r>
                        <a:rPr lang="en-US" sz="3200" baseline="0" dirty="0" smtClean="0"/>
                        <a:t>Infrastructure</a:t>
                      </a:r>
                      <a:endParaRPr lang="en-US" sz="3200"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
        <p:nvSpPr>
          <p:cNvPr id="6" name="TextBox 5"/>
          <p:cNvSpPr txBox="1"/>
          <p:nvPr/>
        </p:nvSpPr>
        <p:spPr>
          <a:xfrm rot="16200000">
            <a:off x="1606510" y="3694582"/>
            <a:ext cx="5483415" cy="507832"/>
          </a:xfrm>
          <a:prstGeom prst="rect">
            <a:avLst/>
          </a:prstGeom>
          <a:solidFill>
            <a:srgbClr val="FFFF00"/>
          </a:solidFill>
        </p:spPr>
        <p:txBody>
          <a:bodyPr wrap="square" rtlCol="0" anchor="ctr">
            <a:spAutoFit/>
          </a:bodyPr>
          <a:lstStyle/>
          <a:p>
            <a:pPr algn="ctr"/>
            <a:r>
              <a:rPr lang="en-US" sz="2400" dirty="0" smtClean="0">
                <a:latin typeface="Andy" pitchFamily="66" charset="0"/>
              </a:rPr>
              <a:t>architectural concerns</a:t>
            </a:r>
            <a:endParaRPr lang="en-US" sz="2400" dirty="0"/>
          </a:p>
        </p:txBody>
      </p:sp>
    </p:spTree>
    <p:extLst>
      <p:ext uri="{BB962C8B-B14F-4D97-AF65-F5344CB8AC3E}">
        <p14:creationId xmlns:p14="http://schemas.microsoft.com/office/powerpoint/2010/main" val="2966077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97765035"/>
              </p:ext>
            </p:extLst>
          </p:nvPr>
        </p:nvGraphicFramePr>
        <p:xfrm>
          <a:off x="158950" y="186430"/>
          <a:ext cx="8830356" cy="65215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Lessons</a:t>
                      </a:r>
                      <a:r>
                        <a:rPr lang="en-US" sz="3600" dirty="0" smtClean="0">
                          <a:latin typeface="Andy" pitchFamily="66" charset="0"/>
                        </a:rPr>
                        <a:t>:</a:t>
                      </a:r>
                      <a:r>
                        <a:rPr lang="en-US" sz="3600" baseline="0" dirty="0" smtClean="0">
                          <a:latin typeface="Andy" pitchFamily="66" charset="0"/>
                        </a:rPr>
                        <a:t> </a:t>
                      </a:r>
                      <a:r>
                        <a:rPr lang="en-US" sz="6000" baseline="0" dirty="0" smtClean="0">
                          <a:latin typeface="Andy" pitchFamily="66" charset="0"/>
                        </a:rPr>
                        <a:t>being</a:t>
                      </a:r>
                      <a:endParaRPr lang="en-US" sz="6000"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b="1" dirty="0" smtClean="0"/>
                        <a:t>1:15,000</a:t>
                      </a:r>
                      <a:endParaRPr lang="en-US" sz="3200" b="1" dirty="0"/>
                    </a:p>
                  </a:txBody>
                  <a:tcPr anchor="ctr"/>
                </a:tc>
                <a:tc>
                  <a:txBody>
                    <a:bodyPr/>
                    <a:lstStyle/>
                    <a:p>
                      <a:r>
                        <a:rPr lang="en-US" sz="3200" dirty="0" smtClean="0"/>
                        <a:t>Efficiency</a:t>
                      </a:r>
                      <a:endParaRPr lang="en-US" sz="3200" dirty="0"/>
                    </a:p>
                  </a:txBody>
                  <a:tcPr anchor="ctr"/>
                </a:tc>
              </a:tr>
              <a:tr h="787956">
                <a:tc>
                  <a:txBody>
                    <a:bodyPr/>
                    <a:lstStyle/>
                    <a:p>
                      <a:r>
                        <a:rPr lang="en-US" sz="3200" b="1" dirty="0" smtClean="0"/>
                        <a:t>Auto-Scaling</a:t>
                      </a:r>
                      <a:r>
                        <a:rPr lang="en-US" sz="3200" b="1" baseline="0" dirty="0" smtClean="0"/>
                        <a:t> via API</a:t>
                      </a:r>
                      <a:endParaRPr lang="en-US" sz="3200" b="1"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b="1" dirty="0" smtClean="0"/>
                        <a:t>Pay-As-You</a:t>
                      </a:r>
                      <a:r>
                        <a:rPr lang="en-US" sz="3200" b="1" baseline="0" dirty="0" smtClean="0"/>
                        <a:t>-Go</a:t>
                      </a:r>
                      <a:endParaRPr lang="en-US" sz="3200" b="1"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b="1" dirty="0" smtClean="0"/>
                        <a:t>Stateless, Autonomous</a:t>
                      </a:r>
                      <a:endParaRPr lang="en-US" sz="3200" b="1"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b="1" dirty="0" smtClean="0"/>
                        <a:t>N+1, Idempotent</a:t>
                      </a:r>
                      <a:endParaRPr lang="en-US" sz="3200" b="1"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b="1" dirty="0" smtClean="0"/>
                        <a:t>SQL, NoSQL, Blob</a:t>
                      </a:r>
                      <a:endParaRPr lang="en-US" sz="3200" b="1"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b="1" dirty="0" smtClean="0"/>
                        <a:t>VM, Storage, LB, DR</a:t>
                      </a:r>
                      <a:endParaRPr lang="en-US" sz="3200" b="1"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Tree>
    <p:extLst>
      <p:ext uri="{BB962C8B-B14F-4D97-AF65-F5344CB8AC3E}">
        <p14:creationId xmlns:p14="http://schemas.microsoft.com/office/powerpoint/2010/main" val="22109380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lstStyle/>
          <a:p>
            <a:pPr marL="0" indent="0">
              <a:buNone/>
            </a:pPr>
            <a:endParaRPr lang="en-US" sz="4400" dirty="0" smtClean="0"/>
          </a:p>
          <a:p>
            <a:pPr marL="0" indent="0">
              <a:buNone/>
            </a:pPr>
            <a:r>
              <a:rPr lang="en-US" sz="6600" dirty="0" smtClean="0"/>
              <a:t>“Know the rules well, so you can break them effectively.”</a:t>
            </a:r>
          </a:p>
          <a:p>
            <a:pPr marL="0" indent="0">
              <a:buNone/>
            </a:pPr>
            <a:r>
              <a:rPr lang="en-US" sz="6600" dirty="0"/>
              <a:t>	</a:t>
            </a:r>
            <a:r>
              <a:rPr lang="en-US" sz="6600" dirty="0" smtClean="0"/>
              <a:t>- Dalai Lama XIV</a:t>
            </a:r>
          </a:p>
          <a:p>
            <a:endParaRPr lang="en-US" dirty="0"/>
          </a:p>
        </p:txBody>
      </p:sp>
    </p:spTree>
    <p:extLst>
      <p:ext uri="{BB962C8B-B14F-4D97-AF65-F5344CB8AC3E}">
        <p14:creationId xmlns:p14="http://schemas.microsoft.com/office/powerpoint/2010/main" val="40564120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989" y="1925554"/>
            <a:ext cx="3653941" cy="4795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980" y="2211019"/>
            <a:ext cx="3044950" cy="399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Public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4220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2" name="Rounded Rectangle 1"/>
          <p:cNvSpPr/>
          <p:nvPr/>
        </p:nvSpPr>
        <p:spPr>
          <a:xfrm>
            <a:off x="613565" y="4646980"/>
            <a:ext cx="4871920" cy="91348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p:cNvSpPr>
            <a:spLocks noGrp="1"/>
          </p:cNvSpPr>
          <p:nvPr>
            <p:ph type="title"/>
          </p:nvPr>
        </p:nvSpPr>
        <p:spPr/>
        <p:txBody>
          <a:bodyPr/>
          <a:lstStyle/>
          <a:p>
            <a:pPr eaLnBrk="1" hangingPunct="1"/>
            <a:r>
              <a:rPr lang="en-US" b="1" dirty="0" smtClean="0"/>
              <a:t>Contact Me</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54020" y="2515515"/>
            <a:ext cx="3689110"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3" name="Down Arrow 2"/>
          <p:cNvSpPr/>
          <p:nvPr/>
        </p:nvSpPr>
        <p:spPr>
          <a:xfrm rot="2183706">
            <a:off x="3963009" y="3795382"/>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11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7e88ebde-63a9-4faf-8b82-2ec1987651a8"/>
    <ds:schemaRef ds:uri="http://www.w3.org/XML/1998/namespace"/>
    <ds:schemaRef ds:uri="http://purl.org/dc/dcmitype/"/>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25838</TotalTime>
  <Words>3021</Words>
  <Application>Microsoft Office PowerPoint</Application>
  <PresentationFormat>On-screen Show (4:3)</PresentationFormat>
  <Paragraphs>618</Paragraphs>
  <Slides>65</Slides>
  <Notes>28</Notes>
  <HiddenSlides>0</HiddenSlides>
  <MMClips>0</MMClips>
  <ScaleCrop>false</ScaleCrop>
  <HeadingPairs>
    <vt:vector size="4" baseType="variant">
      <vt:variant>
        <vt:lpstr>Theme</vt:lpstr>
      </vt:variant>
      <vt:variant>
        <vt:i4>7</vt:i4>
      </vt:variant>
      <vt:variant>
        <vt:lpstr>Slide Titles</vt:lpstr>
      </vt:variant>
      <vt:variant>
        <vt:i4>65</vt:i4>
      </vt:variant>
    </vt:vector>
  </HeadingPairs>
  <TitlesOfParts>
    <vt:vector size="72"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Going Native How is Architecting for the Cloud Different? Align your application’s architecture with the architecture of the cloud…</vt:lpstr>
      <vt:lpstr>My name is Bill Wilder</vt:lpstr>
      <vt:lpstr>Who is Bill Wilder?</vt:lpstr>
      <vt:lpstr>I will ass-u-me…</vt:lpstr>
      <vt:lpstr>Roadmap for rest of talk…   …</vt:lpstr>
      <vt:lpstr>Windows Azure Portal</vt:lpstr>
      <vt:lpstr>NIST Terminology</vt:lpstr>
      <vt:lpstr>But Why?</vt:lpstr>
      <vt:lpstr>Know the rules</vt:lpstr>
      <vt:lpstr>Know the rules</vt:lpstr>
      <vt:lpstr>Cloud Platform Characteristics</vt:lpstr>
      <vt:lpstr>Cloud-Native Application Characteristics</vt:lpstr>
      <vt:lpstr>Cloud-Native Application Characteristics</vt:lpstr>
      <vt:lpstr>1/9th above water</vt:lpstr>
      <vt:lpstr>www.pageofphotos.com</vt:lpstr>
      <vt:lpstr>www.pageofphotos.com</vt:lpstr>
      <vt:lpstr>Horizontal Scaling Compute Pattern</vt:lpstr>
      <vt:lpstr>What’s the difference between performance and scale?</vt:lpstr>
      <vt:lpstr>Scale Up (and Scale Down??) vs. Horizontal Resourcing</vt:lpstr>
      <vt:lpstr>Vertical Scaling (“Scaling Up”)</vt:lpstr>
      <vt:lpstr>Scaling Horizontally: Adding Boxes</vt:lpstr>
      <vt:lpstr>Example: Web Tier www.pageofphotos.com</vt:lpstr>
      <vt:lpstr>Horizontal Scaling Considerations</vt:lpstr>
      <vt:lpstr>How many users does your cloud-native application need before it needs to be able to horizontally scale?</vt:lpstr>
      <vt:lpstr>Queue-Centric Workflow Pattern</vt:lpstr>
      <vt:lpstr>Extend www.pageofphotos.com example into Service Tier</vt:lpstr>
      <vt:lpstr>QCW Example: User Uploads Photo www.pageofphotos.com</vt:lpstr>
      <vt:lpstr>QCW</vt:lpstr>
      <vt:lpstr>Where does Windows Azure fit?</vt:lpstr>
      <vt:lpstr>QCW [on Windows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What’s Up? Reliability as EMERGENT PROPERTY</vt:lpstr>
      <vt:lpstr>Aside: Is QCW same as CQRS?</vt:lpstr>
      <vt:lpstr>What about the DATA?</vt:lpstr>
      <vt:lpstr>Database Sharding Pattern</vt:lpstr>
      <vt:lpstr>Extend www.pageofphotos.com example into Data Tier</vt:lpstr>
      <vt:lpstr>Foursquare is a Social Network</vt:lpstr>
      <vt:lpstr>Foursquare #Fail</vt:lpstr>
      <vt:lpstr>What is Sharding?</vt:lpstr>
      <vt:lpstr>All shard have same schema</vt:lpstr>
      <vt:lpstr>Sharding is Difficult</vt:lpstr>
      <vt:lpstr>Where does Windows Azure fit?</vt:lpstr>
      <vt:lpstr>Windows Azure SQL Database (WASD) is SQL Server Except…</vt:lpstr>
      <vt:lpstr>Windows Azure SQL Databse Federations for Sharding</vt:lpstr>
      <vt:lpstr>Foursquare #Fail</vt:lpstr>
      <vt:lpstr>My database instance is limited to 150 GB. ∞ ∞ ∞ Does that mean the cloud doesn’t really offer the illusion of infinite resources?</vt:lpstr>
      <vt:lpstr>Pre-Cloud vs. Cloud-Native</vt:lpstr>
      <vt:lpstr>Pre-Cloud vs. Cloud-Native</vt:lpstr>
      <vt:lpstr>Know the rules</vt:lpstr>
      <vt:lpstr>Cloud Architecture Patterns book Primer Chapters</vt:lpstr>
      <vt:lpstr>Cloud Architecture Patterns book  Pattern Chapters</vt:lpstr>
      <vt:lpstr>Questions? Comments? More information?</vt:lpstr>
      <vt:lpstr>Business Card</vt:lpstr>
      <vt:lpstr>BostonAzure.org</vt:lpstr>
      <vt:lpstr>Contact 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CodingOnlyLaptop</cp:lastModifiedBy>
  <cp:revision>735</cp:revision>
  <cp:lastPrinted>2011-10-26T14:38:59Z</cp:lastPrinted>
  <dcterms:created xsi:type="dcterms:W3CDTF">2011-03-08T16:00:15Z</dcterms:created>
  <dcterms:modified xsi:type="dcterms:W3CDTF">2013-02-07T22:58:13Z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