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2" r:id="rId5"/>
    <p:sldId id="258" r:id="rId6"/>
    <p:sldId id="260" r:id="rId7"/>
    <p:sldId id="261" r:id="rId8"/>
    <p:sldId id="265" r:id="rId9"/>
    <p:sldId id="266" r:id="rId10"/>
    <p:sldId id="268" r:id="rId11"/>
    <p:sldId id="269" r:id="rId12"/>
    <p:sldId id="270" r:id="rId13"/>
    <p:sldId id="264" r:id="rId14"/>
    <p:sldId id="271" r:id="rId15"/>
    <p:sldId id="263" r:id="rId16"/>
    <p:sldId id="267"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6" autoAdjust="0"/>
    <p:restoredTop sz="94416" autoAdjust="0"/>
  </p:normalViewPr>
  <p:slideViewPr>
    <p:cSldViewPr>
      <p:cViewPr varScale="1">
        <p:scale>
          <a:sx n="97" d="100"/>
          <a:sy n="97" d="100"/>
        </p:scale>
        <p:origin x="-1440"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5C336-6E8E-4109-963E-31AA49C4911A}" type="datetimeFigureOut">
              <a:rPr lang="en-US" smtClean="0"/>
              <a:t>12/16/12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2011CB-A53A-4D3C-9AB5-8A2910F6D9EB}" type="slidenum">
              <a:rPr lang="en-US" smtClean="0"/>
              <a:t>‹#›</a:t>
            </a:fld>
            <a:endParaRPr lang="en-US"/>
          </a:p>
        </p:txBody>
      </p:sp>
    </p:spTree>
    <p:extLst>
      <p:ext uri="{BB962C8B-B14F-4D97-AF65-F5344CB8AC3E}">
        <p14:creationId xmlns:p14="http://schemas.microsoft.com/office/powerpoint/2010/main" val="3765656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 Id="rId3" Type="http://schemas.openxmlformats.org/officeDocument/2006/relationships/hyperlink" Target="https://windows.azure.com/download/publishprofile.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http://healthmad.com/medicine/tamper-proofing-medicines-examine-your-packages-closely/</a:t>
            </a:r>
            <a:endParaRPr lang="en-US" dirty="0"/>
          </a:p>
        </p:txBody>
      </p:sp>
      <p:sp>
        <p:nvSpPr>
          <p:cNvPr id="4" name="Slide Number Placeholder 3"/>
          <p:cNvSpPr>
            <a:spLocks noGrp="1"/>
          </p:cNvSpPr>
          <p:nvPr>
            <p:ph type="sldNum" sz="quarter" idx="10"/>
          </p:nvPr>
        </p:nvSpPr>
        <p:spPr/>
        <p:txBody>
          <a:bodyPr/>
          <a:lstStyle/>
          <a:p>
            <a:fld id="{112011CB-A53A-4D3C-9AB5-8A2910F6D9EB}" type="slidenum">
              <a:rPr lang="en-US" smtClean="0"/>
              <a:t>5</a:t>
            </a:fld>
            <a:endParaRPr lang="en-US"/>
          </a:p>
        </p:txBody>
      </p:sp>
    </p:spTree>
    <p:extLst>
      <p:ext uri="{BB962C8B-B14F-4D97-AF65-F5344CB8AC3E}">
        <p14:creationId xmlns:p14="http://schemas.microsoft.com/office/powerpoint/2010/main" val="253283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ability to digitally sign our content, we can thank Ronald L. </a:t>
            </a:r>
            <a:r>
              <a:rPr lang="en-US" dirty="0" err="1" smtClean="0"/>
              <a:t>Rivest</a:t>
            </a:r>
            <a:r>
              <a:rPr lang="en-US" dirty="0" smtClean="0"/>
              <a:t>, </a:t>
            </a:r>
            <a:r>
              <a:rPr lang="en-US" dirty="0" err="1" smtClean="0"/>
              <a:t>Adi</a:t>
            </a:r>
            <a:r>
              <a:rPr lang="en-US" dirty="0" smtClean="0"/>
              <a:t> Shamir, and Leonard </a:t>
            </a:r>
            <a:r>
              <a:rPr lang="en-US" dirty="0" err="1" smtClean="0"/>
              <a:t>Adleman</a:t>
            </a:r>
            <a:r>
              <a:rPr lang="en-US" dirty="0" smtClean="0"/>
              <a:t> who, in 1977 at MIT, invented the algorithms we now use. They later formed the eponymous company RSA (using first initials of their surnames). Their algorithms were based on ideas outlined by  Whitfield </a:t>
            </a:r>
            <a:r>
              <a:rPr lang="en-US" dirty="0" err="1" smtClean="0"/>
              <a:t>Diffie</a:t>
            </a:r>
            <a:r>
              <a:rPr lang="en-US" dirty="0" smtClean="0"/>
              <a:t> and Martin Hellman at Stanford earlier, and at Berkeley before that, where it was first suggested that keys need not be symmetric, and it might be possible for an encryption system to exist that uses keys to sign or encrypt data that are different than the keys used to verify the signature or decrypt the data. </a:t>
            </a:r>
            <a:endParaRPr lang="en-US" dirty="0"/>
          </a:p>
        </p:txBody>
      </p:sp>
      <p:sp>
        <p:nvSpPr>
          <p:cNvPr id="4" name="Slide Number Placeholder 3"/>
          <p:cNvSpPr>
            <a:spLocks noGrp="1"/>
          </p:cNvSpPr>
          <p:nvPr>
            <p:ph type="sldNum" sz="quarter" idx="10"/>
          </p:nvPr>
        </p:nvSpPr>
        <p:spPr/>
        <p:txBody>
          <a:bodyPr/>
          <a:lstStyle/>
          <a:p>
            <a:fld id="{112011CB-A53A-4D3C-9AB5-8A2910F6D9EB}" type="slidenum">
              <a:rPr lang="en-US" smtClean="0"/>
              <a:t>15</a:t>
            </a:fld>
            <a:endParaRPr lang="en-US"/>
          </a:p>
        </p:txBody>
      </p:sp>
    </p:spTree>
    <p:extLst>
      <p:ext uri="{BB962C8B-B14F-4D97-AF65-F5344CB8AC3E}">
        <p14:creationId xmlns:p14="http://schemas.microsoft.com/office/powerpoint/2010/main" val="1944749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https://windows.azure.com/download/publishprofile.aspx</a:t>
            </a:r>
            <a:endParaRPr lang="en-US" dirty="0" smtClean="0"/>
          </a:p>
          <a:p>
            <a:r>
              <a:rPr lang="en-US" dirty="0" smtClean="0"/>
              <a:t>https://manage.windowsazure.com/publishsettings/index?client=vs&amp;schemaversion=2.0&amp;whr=azure.com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12011CB-A53A-4D3C-9AB5-8A2910F6D9EB}" type="slidenum">
              <a:rPr lang="en-US" smtClean="0"/>
              <a:t>16</a:t>
            </a:fld>
            <a:endParaRPr lang="en-US"/>
          </a:p>
        </p:txBody>
      </p:sp>
    </p:spTree>
    <p:extLst>
      <p:ext uri="{BB962C8B-B14F-4D97-AF65-F5344CB8AC3E}">
        <p14:creationId xmlns:p14="http://schemas.microsoft.com/office/powerpoint/2010/main" val="186148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695763-20A6-469F-BDE5-1932CFC6E915}" type="datetimeFigureOut">
              <a:rPr lang="en-US" smtClean="0"/>
              <a:t>12/16/12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320459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95763-20A6-469F-BDE5-1932CFC6E915}" type="datetimeFigureOut">
              <a:rPr lang="en-US" smtClean="0"/>
              <a:t>12/16/12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41962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695763-20A6-469F-BDE5-1932CFC6E915}" type="datetimeFigureOut">
              <a:rPr lang="en-US" smtClean="0"/>
              <a:t>12/16/12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287248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695763-20A6-469F-BDE5-1932CFC6E915}" type="datetimeFigureOut">
              <a:rPr lang="en-US" smtClean="0"/>
              <a:t>12/16/12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1829852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695763-20A6-469F-BDE5-1932CFC6E915}" type="datetimeFigureOut">
              <a:rPr lang="en-US" smtClean="0"/>
              <a:t>12/16/12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2837653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695763-20A6-469F-BDE5-1932CFC6E915}" type="datetimeFigureOut">
              <a:rPr lang="en-US" smtClean="0"/>
              <a:t>12/16/12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1854256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695763-20A6-469F-BDE5-1932CFC6E915}" type="datetimeFigureOut">
              <a:rPr lang="en-US" smtClean="0"/>
              <a:t>12/16/12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396808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695763-20A6-469F-BDE5-1932CFC6E915}" type="datetimeFigureOut">
              <a:rPr lang="en-US" smtClean="0"/>
              <a:t>12/16/12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4190081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695763-20A6-469F-BDE5-1932CFC6E915}" type="datetimeFigureOut">
              <a:rPr lang="en-US" smtClean="0"/>
              <a:t>12/16/12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188447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95763-20A6-469F-BDE5-1932CFC6E915}" type="datetimeFigureOut">
              <a:rPr lang="en-US" smtClean="0"/>
              <a:t>12/16/12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2587109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95763-20A6-469F-BDE5-1932CFC6E915}" type="datetimeFigureOut">
              <a:rPr lang="en-US" smtClean="0"/>
              <a:t>12/16/12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523266-3037-4AF5-9D3A-8CAC6AFEC3FA}" type="slidenum">
              <a:rPr lang="en-US" smtClean="0"/>
              <a:t>‹#›</a:t>
            </a:fld>
            <a:endParaRPr lang="en-US"/>
          </a:p>
        </p:txBody>
      </p:sp>
    </p:spTree>
    <p:extLst>
      <p:ext uri="{BB962C8B-B14F-4D97-AF65-F5344CB8AC3E}">
        <p14:creationId xmlns:p14="http://schemas.microsoft.com/office/powerpoint/2010/main" val="9275139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695763-20A6-469F-BDE5-1932CFC6E915}" type="datetimeFigureOut">
              <a:rPr lang="en-US" smtClean="0"/>
              <a:t>12/16/12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523266-3037-4AF5-9D3A-8CAC6AFEC3FA}" type="slidenum">
              <a:rPr lang="en-US" smtClean="0"/>
              <a:t>‹#›</a:t>
            </a:fld>
            <a:endParaRPr lang="en-US"/>
          </a:p>
        </p:txBody>
      </p:sp>
    </p:spTree>
    <p:extLst>
      <p:ext uri="{BB962C8B-B14F-4D97-AF65-F5344CB8AC3E}">
        <p14:creationId xmlns:p14="http://schemas.microsoft.com/office/powerpoint/2010/main" val="1736157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cloudarchitecturepatterns.com" TargetMode="Externa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hyperlink" Target="http://codingoutloud.files.wordpress.com/2006/10/lifefx_digital_rights_management_whitepaper.pdf"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hyperlink" Target="http://msdn.microsoft.com/en-us/library/gg443832.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85806" y="1685026"/>
            <a:ext cx="3257550" cy="426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76200"/>
            <a:ext cx="7772400" cy="1470025"/>
          </a:xfrm>
        </p:spPr>
        <p:txBody>
          <a:bodyPr/>
          <a:lstStyle/>
          <a:p>
            <a:r>
              <a:rPr lang="en-US" b="1" dirty="0" smtClean="0"/>
              <a:t>Sorting Out Digital Certificates</a:t>
            </a:r>
            <a:endParaRPr lang="en-US" b="1" dirty="0"/>
          </a:p>
        </p:txBody>
      </p:sp>
      <p:sp>
        <p:nvSpPr>
          <p:cNvPr id="3" name="Subtitle 2"/>
          <p:cNvSpPr>
            <a:spLocks noGrp="1"/>
          </p:cNvSpPr>
          <p:nvPr>
            <p:ph type="subTitle" idx="1"/>
          </p:nvPr>
        </p:nvSpPr>
        <p:spPr>
          <a:xfrm>
            <a:off x="685800" y="4495800"/>
            <a:ext cx="6400800" cy="2057400"/>
          </a:xfrm>
        </p:spPr>
        <p:txBody>
          <a:bodyPr>
            <a:normAutofit fontScale="92500" lnSpcReduction="10000"/>
          </a:bodyPr>
          <a:lstStyle/>
          <a:p>
            <a:r>
              <a:rPr lang="en-US" dirty="0" smtClean="0"/>
              <a:t>Bill Wilder</a:t>
            </a:r>
          </a:p>
          <a:p>
            <a:r>
              <a:rPr lang="en-US" dirty="0" smtClean="0"/>
              <a:t>@</a:t>
            </a:r>
            <a:r>
              <a:rPr lang="en-US" dirty="0" err="1" smtClean="0"/>
              <a:t>codingoutloud</a:t>
            </a:r>
            <a:endParaRPr lang="en-US" dirty="0" smtClean="0"/>
          </a:p>
          <a:p>
            <a:r>
              <a:rPr lang="en-US" dirty="0" smtClean="0"/>
              <a:t>blog.codingoutloud.com</a:t>
            </a:r>
          </a:p>
          <a:p>
            <a:r>
              <a:rPr lang="en-US" dirty="0" smtClean="0"/>
              <a:t>www.cloudarchitecturepatterns.com</a:t>
            </a:r>
            <a:endParaRPr lang="en-US" dirty="0"/>
          </a:p>
        </p:txBody>
      </p:sp>
      <p:pic>
        <p:nvPicPr>
          <p:cNvPr id="3074" name="Picture 2" descr="Cloud Architecture Patterns book">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1212" y="1781174"/>
            <a:ext cx="3111338" cy="408622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0" y="990600"/>
            <a:ext cx="9144000" cy="1295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t>··· </a:t>
            </a:r>
            <a:r>
              <a:rPr lang="en-US" b="1" dirty="0" smtClean="0">
                <a:solidFill>
                  <a:srgbClr val="0070C0"/>
                </a:solidFill>
              </a:rPr>
              <a:t>Boston Azure </a:t>
            </a:r>
            <a:r>
              <a:rPr lang="en-US" dirty="0" smtClean="0"/>
              <a:t>···</a:t>
            </a:r>
            <a:r>
              <a:rPr lang="en-US" b="1" dirty="0" smtClean="0">
                <a:solidFill>
                  <a:srgbClr val="0070C0"/>
                </a:solidFill>
              </a:rPr>
              <a:t> 13</a:t>
            </a:r>
            <a:r>
              <a:rPr lang="en-US" dirty="0" smtClean="0"/>
              <a:t>·</a:t>
            </a:r>
            <a:r>
              <a:rPr lang="en-US" b="1" dirty="0" smtClean="0">
                <a:solidFill>
                  <a:srgbClr val="0070C0"/>
                </a:solidFill>
              </a:rPr>
              <a:t>Dec</a:t>
            </a:r>
            <a:r>
              <a:rPr lang="en-US" dirty="0" smtClean="0"/>
              <a:t>·</a:t>
            </a:r>
            <a:r>
              <a:rPr lang="en-US" b="1" dirty="0" smtClean="0">
                <a:solidFill>
                  <a:srgbClr val="0070C0"/>
                </a:solidFill>
              </a:rPr>
              <a:t>2012</a:t>
            </a:r>
            <a:r>
              <a:rPr lang="en-US" dirty="0" smtClean="0"/>
              <a:t> ···</a:t>
            </a:r>
            <a:endParaRPr lang="en-US" b="1" dirty="0" smtClean="0">
              <a:solidFill>
                <a:srgbClr val="0070C0"/>
              </a:solidFill>
            </a:endParaRPr>
          </a:p>
        </p:txBody>
      </p:sp>
    </p:spTree>
    <p:extLst>
      <p:ext uri="{BB962C8B-B14F-4D97-AF65-F5344CB8AC3E}">
        <p14:creationId xmlns:p14="http://schemas.microsoft.com/office/powerpoint/2010/main" val="115773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399450" y="1447800"/>
            <a:ext cx="8458200" cy="5181600"/>
          </a:xfrm>
        </p:spPr>
        <p:txBody>
          <a:bodyPr>
            <a:normAutofit fontScale="92500" lnSpcReduction="20000"/>
          </a:bodyPr>
          <a:lstStyle/>
          <a:p>
            <a:pPr marL="514350" indent="-514350">
              <a:buFont typeface="+mj-lt"/>
              <a:buAutoNum type="arabicPeriod"/>
            </a:pPr>
            <a:r>
              <a:rPr lang="en-US" dirty="0" smtClean="0"/>
              <a:t>What’s Crypto Good for Anyway?</a:t>
            </a:r>
          </a:p>
          <a:p>
            <a:pPr lvl="1">
              <a:buFont typeface="Arial" pitchFamily="34" charset="0"/>
              <a:buChar char="•"/>
            </a:pPr>
            <a:r>
              <a:rPr lang="en-US" dirty="0" smtClean="0"/>
              <a:t>Secrecy and beyond</a:t>
            </a:r>
          </a:p>
          <a:p>
            <a:pPr marL="514350" indent="-514350">
              <a:buFont typeface="+mj-lt"/>
              <a:buAutoNum type="arabicPeriod"/>
            </a:pPr>
            <a:r>
              <a:rPr lang="en-US" dirty="0" smtClean="0"/>
              <a:t>Symmetric Cryptography</a:t>
            </a:r>
          </a:p>
          <a:p>
            <a:pPr lvl="1">
              <a:buFont typeface="Arial" pitchFamily="34" charset="0"/>
              <a:buChar char="•"/>
            </a:pPr>
            <a:r>
              <a:rPr lang="en-US" dirty="0" smtClean="0"/>
              <a:t>Shared secrets</a:t>
            </a:r>
          </a:p>
          <a:p>
            <a:pPr marL="514350" indent="-514350">
              <a:buFont typeface="+mj-lt"/>
              <a:buAutoNum type="arabicPeriod"/>
            </a:pPr>
            <a:r>
              <a:rPr lang="en-US" dirty="0" smtClean="0"/>
              <a:t>Crypto Toolbox</a:t>
            </a:r>
          </a:p>
          <a:p>
            <a:pPr lvl="1">
              <a:buFont typeface="Arial" pitchFamily="34" charset="0"/>
              <a:buChar char="•"/>
            </a:pPr>
            <a:r>
              <a:rPr lang="en-US" dirty="0" smtClean="0"/>
              <a:t>Hashing, signing, encrypting</a:t>
            </a:r>
          </a:p>
          <a:p>
            <a:pPr marL="514350" indent="-514350">
              <a:buFont typeface="+mj-lt"/>
              <a:buAutoNum type="arabicPeriod"/>
            </a:pPr>
            <a:r>
              <a:rPr lang="en-US" dirty="0" smtClean="0"/>
              <a:t>Asymmetric Cryptography</a:t>
            </a:r>
          </a:p>
          <a:p>
            <a:pPr lvl="1">
              <a:buFont typeface="Arial" pitchFamily="34" charset="0"/>
              <a:buChar char="•"/>
            </a:pPr>
            <a:r>
              <a:rPr lang="en-US" dirty="0" smtClean="0"/>
              <a:t>Indistinguishable from magic…</a:t>
            </a:r>
          </a:p>
          <a:p>
            <a:pPr marL="514350" indent="-514350">
              <a:buFont typeface="+mj-lt"/>
              <a:buAutoNum type="arabicPeriod"/>
            </a:pPr>
            <a:r>
              <a:rPr lang="en-US" dirty="0" smtClean="0"/>
              <a:t>Applied to Windows Azure</a:t>
            </a:r>
          </a:p>
          <a:p>
            <a:pPr lvl="1">
              <a:buFont typeface="Arial" pitchFamily="34" charset="0"/>
              <a:buChar char="•"/>
            </a:pPr>
            <a:r>
              <a:rPr lang="en-US" dirty="0" smtClean="0"/>
              <a:t>Management Certificates, RDP, Publish Profiles, SSL</a:t>
            </a:r>
          </a:p>
          <a:p>
            <a:pPr lvl="1">
              <a:buFont typeface="Arial" pitchFamily="34" charset="0"/>
              <a:buChar char="•"/>
            </a:pPr>
            <a:endParaRPr lang="en-US" sz="1700" dirty="0" smtClean="0"/>
          </a:p>
          <a:p>
            <a:pPr marL="0" indent="0">
              <a:buNone/>
            </a:pPr>
            <a:r>
              <a:rPr lang="en-US" dirty="0" smtClean="0"/>
              <a:t>Goal: </a:t>
            </a:r>
            <a:r>
              <a:rPr lang="en-US" dirty="0" err="1" smtClean="0"/>
              <a:t>grok</a:t>
            </a:r>
            <a:r>
              <a:rPr lang="en-US" dirty="0" smtClean="0"/>
              <a:t> concepts so Azure “just makes sense”</a:t>
            </a:r>
          </a:p>
        </p:txBody>
      </p:sp>
    </p:spTree>
    <p:extLst>
      <p:ext uri="{BB962C8B-B14F-4D97-AF65-F5344CB8AC3E}">
        <p14:creationId xmlns:p14="http://schemas.microsoft.com/office/powerpoint/2010/main" val="6301765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Dramatis Personae</a:t>
            </a:r>
            <a:br>
              <a:rPr lang="en-US" dirty="0" smtClean="0"/>
            </a:br>
            <a:r>
              <a:rPr lang="en-US" dirty="0" smtClean="0"/>
              <a:t>(Bruce </a:t>
            </a:r>
            <a:r>
              <a:rPr lang="en-US" dirty="0" err="1" smtClean="0"/>
              <a:t>Schneier’s</a:t>
            </a:r>
            <a:r>
              <a:rPr lang="en-US" dirty="0" smtClean="0"/>
              <a:t> book: Applied Cryptography, 2</a:t>
            </a:r>
            <a:r>
              <a:rPr lang="en-US" baseline="30000" dirty="0" smtClean="0"/>
              <a:t>nd</a:t>
            </a:r>
            <a:r>
              <a:rPr lang="en-US" dirty="0" smtClean="0"/>
              <a:t> Edition)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97" y="-1371600"/>
            <a:ext cx="11125200" cy="8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168377" y="2466091"/>
            <a:ext cx="1143000" cy="914400"/>
          </a:xfrm>
          <a:prstGeom prst="roundRect">
            <a:avLst/>
          </a:prstGeom>
          <a:solidFill>
            <a:schemeClr val="accent6">
              <a:lumMod val="75000"/>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1955" y="838200"/>
            <a:ext cx="1143000" cy="990600"/>
          </a:xfrm>
          <a:prstGeom prst="roundRect">
            <a:avLst/>
          </a:prstGeom>
          <a:solidFill>
            <a:schemeClr val="accent6">
              <a:lumMod val="75000"/>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057400"/>
            <a:ext cx="3823663" cy="4733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0905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circle(in)">
                                      <p:cBhvr>
                                        <p:cTn id="18"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Four Uses of Cryptography</a:t>
            </a:r>
            <a:endParaRPr lang="en-US" dirty="0"/>
          </a:p>
        </p:txBody>
      </p:sp>
      <p:sp>
        <p:nvSpPr>
          <p:cNvPr id="3" name="Content Placeholder 2"/>
          <p:cNvSpPr>
            <a:spLocks noGrp="1"/>
          </p:cNvSpPr>
          <p:nvPr>
            <p:ph idx="1"/>
          </p:nvPr>
        </p:nvSpPr>
        <p:spPr>
          <a:xfrm>
            <a:off x="457200" y="1447800"/>
            <a:ext cx="8534400" cy="5181600"/>
          </a:xfrm>
        </p:spPr>
        <p:txBody>
          <a:bodyPr>
            <a:normAutofit lnSpcReduction="10000"/>
          </a:bodyPr>
          <a:lstStyle/>
          <a:p>
            <a:r>
              <a:rPr lang="en-US" b="1" i="1" smtClean="0"/>
              <a:t>Authentication</a:t>
            </a:r>
            <a:r>
              <a:rPr lang="en-US" smtClean="0"/>
              <a:t> – sender of a message is known (Bob knows Alice sent it) or intended recipient of message is known (Alice knows it’s really Bob)</a:t>
            </a:r>
          </a:p>
          <a:p>
            <a:r>
              <a:rPr lang="en-US" b="1" i="1" smtClean="0"/>
              <a:t>Confidentiality</a:t>
            </a:r>
            <a:r>
              <a:rPr lang="en-US" smtClean="0"/>
              <a:t> </a:t>
            </a:r>
            <a:r>
              <a:rPr lang="en-US" dirty="0" smtClean="0"/>
              <a:t>– if a message is intercepted by (eavesdropper) Eve, she cannot read it</a:t>
            </a:r>
          </a:p>
          <a:p>
            <a:r>
              <a:rPr lang="en-US" b="1" i="1" dirty="0" smtClean="0"/>
              <a:t>Data Integrity</a:t>
            </a:r>
            <a:r>
              <a:rPr lang="en-US" dirty="0" smtClean="0"/>
              <a:t> – if a message is tampered with by (malicious) Mallory, this will be evident</a:t>
            </a:r>
          </a:p>
          <a:p>
            <a:r>
              <a:rPr lang="en-US" b="1" i="1" dirty="0" smtClean="0"/>
              <a:t>Non-repudiation</a:t>
            </a:r>
            <a:r>
              <a:rPr lang="en-US" dirty="0" smtClean="0"/>
              <a:t> – a received message cannot be repudiated (Alice cannot deny having sent it)</a:t>
            </a:r>
            <a:endParaRPr lang="en-US" dirty="0"/>
          </a:p>
        </p:txBody>
      </p:sp>
    </p:spTree>
    <p:extLst>
      <p:ext uri="{BB962C8B-B14F-4D97-AF65-F5344CB8AC3E}">
        <p14:creationId xmlns:p14="http://schemas.microsoft.com/office/powerpoint/2010/main" val="28912217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Alice and Bob know each other and wish to communicate such that:</a:t>
            </a:r>
          </a:p>
          <a:p>
            <a:r>
              <a:rPr lang="en-US" dirty="0" smtClean="0"/>
              <a:t>If someone (like Eve) intercepts the message, the message contents will remain private</a:t>
            </a:r>
          </a:p>
          <a:p>
            <a:r>
              <a:rPr lang="en-US" dirty="0" smtClean="0"/>
              <a:t>If someone (like Mallory) intercepts and modifies the message, Alice or Bob can detect a change has been made</a:t>
            </a:r>
            <a:endParaRPr lang="en-US" dirty="0"/>
          </a:p>
        </p:txBody>
      </p:sp>
      <p:sp>
        <p:nvSpPr>
          <p:cNvPr id="4" name="Title 3"/>
          <p:cNvSpPr>
            <a:spLocks noGrp="1"/>
          </p:cNvSpPr>
          <p:nvPr>
            <p:ph type="title"/>
          </p:nvPr>
        </p:nvSpPr>
        <p:spPr/>
        <p:txBody>
          <a:bodyPr>
            <a:normAutofit/>
          </a:bodyPr>
          <a:lstStyle/>
          <a:p>
            <a:r>
              <a:rPr lang="en-US" b="1" dirty="0" smtClean="0"/>
              <a:t>Goal:</a:t>
            </a:r>
            <a:r>
              <a:rPr lang="en-US" dirty="0" smtClean="0"/>
              <a:t> Secure Communication </a:t>
            </a:r>
            <a:r>
              <a:rPr lang="en-US" sz="2800" dirty="0" smtClean="0"/>
              <a:t>(type 1)</a:t>
            </a:r>
            <a:endParaRPr lang="en-US" dirty="0"/>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020129">
            <a:off x="-151599" y="5374548"/>
            <a:ext cx="2453581" cy="183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rot="20975577">
            <a:off x="1188815" y="5834587"/>
            <a:ext cx="526106" cy="369332"/>
          </a:xfrm>
          <a:prstGeom prst="rect">
            <a:avLst/>
          </a:prstGeom>
          <a:noFill/>
        </p:spPr>
        <p:txBody>
          <a:bodyPr wrap="none" rtlCol="0">
            <a:spAutoFit/>
          </a:bodyPr>
          <a:lstStyle/>
          <a:p>
            <a:r>
              <a:rPr lang="en-US" dirty="0" smtClean="0">
                <a:latin typeface="Buxton Sketch" pitchFamily="66" charset="0"/>
              </a:rPr>
              <a:t>Bob</a:t>
            </a:r>
            <a:endParaRPr lang="en-US" dirty="0">
              <a:latin typeface="Buxton Sketch" pitchFamily="66" charset="0"/>
            </a:endParaRPr>
          </a:p>
        </p:txBody>
      </p:sp>
      <p:sp>
        <p:nvSpPr>
          <p:cNvPr id="10" name="TextBox 9"/>
          <p:cNvSpPr txBox="1"/>
          <p:nvPr/>
        </p:nvSpPr>
        <p:spPr>
          <a:xfrm rot="20975577">
            <a:off x="-569257" y="5541239"/>
            <a:ext cx="1242988" cy="369332"/>
          </a:xfrm>
          <a:prstGeom prst="rect">
            <a:avLst/>
          </a:prstGeom>
          <a:solidFill>
            <a:schemeClr val="accent6">
              <a:lumMod val="75000"/>
            </a:schemeClr>
          </a:solidFill>
        </p:spPr>
        <p:txBody>
          <a:bodyPr wrap="square" rtlCol="0">
            <a:spAutoFit/>
          </a:bodyPr>
          <a:lstStyle/>
          <a:p>
            <a:pPr algn="r"/>
            <a:r>
              <a:rPr lang="en-US" dirty="0" smtClean="0">
                <a:latin typeface="Buxton Sketch" pitchFamily="66" charset="0"/>
              </a:rPr>
              <a:t>Alice</a:t>
            </a:r>
            <a:endParaRPr lang="en-US" dirty="0">
              <a:latin typeface="Buxton Sketch" pitchFamily="66" charset="0"/>
            </a:endParaRPr>
          </a:p>
        </p:txBody>
      </p:sp>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4724400"/>
            <a:ext cx="3044632" cy="2274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03620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Solution</a:t>
            </a:r>
            <a:r>
              <a:rPr lang="en-US" dirty="0" smtClean="0"/>
              <a:t> </a:t>
            </a:r>
            <a:r>
              <a:rPr lang="en-US" sz="2800" dirty="0" smtClean="0"/>
              <a:t>(type 1)</a:t>
            </a:r>
            <a:r>
              <a:rPr lang="en-US" dirty="0" smtClean="0"/>
              <a:t>: Shared Secret</a:t>
            </a:r>
            <a:endParaRPr lang="en-US" dirty="0"/>
          </a:p>
        </p:txBody>
      </p:sp>
      <p:sp>
        <p:nvSpPr>
          <p:cNvPr id="3" name="Content Placeholder 2"/>
          <p:cNvSpPr>
            <a:spLocks noGrp="1"/>
          </p:cNvSpPr>
          <p:nvPr>
            <p:ph idx="1"/>
          </p:nvPr>
        </p:nvSpPr>
        <p:spPr/>
        <p:txBody>
          <a:bodyPr/>
          <a:lstStyle/>
          <a:p>
            <a:r>
              <a:rPr lang="en-US" dirty="0" smtClean="0"/>
              <a:t>Alice and Bob agree on a Secret</a:t>
            </a:r>
          </a:p>
          <a:p>
            <a:pPr lvl="1"/>
            <a:r>
              <a:rPr lang="en-US" dirty="0" smtClean="0"/>
              <a:t>Secret is exchanged securely in advance</a:t>
            </a:r>
          </a:p>
          <a:p>
            <a:r>
              <a:rPr lang="en-US" dirty="0" smtClean="0"/>
              <a:t>Shared Secret is used both to encrypt and decrypt the message</a:t>
            </a:r>
          </a:p>
          <a:p>
            <a:r>
              <a:rPr lang="en-US" dirty="0" smtClean="0"/>
              <a:t>This is </a:t>
            </a:r>
            <a:r>
              <a:rPr lang="en-US" b="1" i="1" dirty="0" smtClean="0"/>
              <a:t>symmetric cryptography</a:t>
            </a:r>
          </a:p>
          <a:p>
            <a:r>
              <a:rPr lang="en-US" dirty="0" smtClean="0"/>
              <a:t>Covers privacy directly, tampering indirectly</a:t>
            </a:r>
          </a:p>
          <a:p>
            <a:r>
              <a:rPr lang="en-US" dirty="0" smtClean="0"/>
              <a:t>State-of-the-art for around 4,000 years</a:t>
            </a:r>
          </a:p>
          <a:p>
            <a:r>
              <a:rPr lang="en-US" dirty="0" smtClean="0"/>
              <a:t>Still important (e.g., NIST): DES, 3DES, </a:t>
            </a:r>
            <a:r>
              <a:rPr lang="en-US" dirty="0" err="1" smtClean="0"/>
              <a:t>Rijndael</a:t>
            </a:r>
            <a:endParaRPr lang="en-US" dirty="0" smtClean="0"/>
          </a:p>
        </p:txBody>
      </p:sp>
    </p:spTree>
    <p:extLst>
      <p:ext uri="{BB962C8B-B14F-4D97-AF65-F5344CB8AC3E}">
        <p14:creationId xmlns:p14="http://schemas.microsoft.com/office/powerpoint/2010/main" val="180365446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t>Goal:</a:t>
            </a:r>
            <a:r>
              <a:rPr lang="en-US" sz="4900" dirty="0" smtClean="0"/>
              <a:t> Secure Communication</a:t>
            </a:r>
            <a:r>
              <a:rPr lang="en-US" dirty="0" smtClean="0"/>
              <a:t> </a:t>
            </a:r>
            <a:r>
              <a:rPr lang="en-US" sz="3600" dirty="0" smtClean="0"/>
              <a:t>(type 2)</a:t>
            </a:r>
            <a:endParaRPr lang="en-US" dirty="0"/>
          </a:p>
        </p:txBody>
      </p:sp>
      <p:sp>
        <p:nvSpPr>
          <p:cNvPr id="3" name="Content Placeholder 2"/>
          <p:cNvSpPr>
            <a:spLocks noGrp="1"/>
          </p:cNvSpPr>
          <p:nvPr>
            <p:ph idx="1"/>
          </p:nvPr>
        </p:nvSpPr>
        <p:spPr>
          <a:xfrm>
            <a:off x="457200" y="1600200"/>
            <a:ext cx="8458200" cy="4525963"/>
          </a:xfrm>
        </p:spPr>
        <p:txBody>
          <a:bodyPr>
            <a:normAutofit lnSpcReduction="10000"/>
          </a:bodyPr>
          <a:lstStyle/>
          <a:p>
            <a:r>
              <a:rPr lang="en-US" dirty="0" smtClean="0"/>
              <a:t>Alice and Bob NOT ABLE TO agree on a secret</a:t>
            </a:r>
          </a:p>
          <a:p>
            <a:pPr lvl="1"/>
            <a:r>
              <a:rPr lang="en-US" dirty="0" smtClean="0"/>
              <a:t>There is no opportunity to securely exchange a secret in advance</a:t>
            </a:r>
          </a:p>
          <a:p>
            <a:r>
              <a:rPr lang="en-US" dirty="0" smtClean="0"/>
              <a:t>How to ensure privacy?</a:t>
            </a:r>
          </a:p>
          <a:p>
            <a:r>
              <a:rPr lang="en-US" dirty="0" smtClean="0"/>
              <a:t>How to ensure no tampering?</a:t>
            </a:r>
          </a:p>
          <a:p>
            <a:pPr marL="0" indent="0">
              <a:buNone/>
            </a:pPr>
            <a:endParaRPr lang="en-US" dirty="0" smtClean="0"/>
          </a:p>
          <a:p>
            <a:pPr marL="0" indent="0">
              <a:buNone/>
            </a:pPr>
            <a:endParaRPr lang="en-US" dirty="0"/>
          </a:p>
          <a:p>
            <a:pPr marL="0" indent="0">
              <a:buNone/>
            </a:pPr>
            <a:r>
              <a:rPr lang="en-US" b="1" i="1" dirty="0" smtClean="0"/>
              <a:t>Before answering these questions, let’s look at a few crypto concepts we’ll need for our toolbox…</a:t>
            </a:r>
            <a:endParaRPr lang="en-US" b="1" i="1" dirty="0"/>
          </a:p>
        </p:txBody>
      </p:sp>
    </p:spTree>
    <p:extLst>
      <p:ext uri="{BB962C8B-B14F-4D97-AF65-F5344CB8AC3E}">
        <p14:creationId xmlns:p14="http://schemas.microsoft.com/office/powerpoint/2010/main" val="1571510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 Toolbox: Hashing</a:t>
            </a:r>
            <a:endParaRPr lang="en-US" dirty="0"/>
          </a:p>
        </p:txBody>
      </p:sp>
      <p:sp>
        <p:nvSpPr>
          <p:cNvPr id="3" name="Content Placeholder 2"/>
          <p:cNvSpPr>
            <a:spLocks noGrp="1"/>
          </p:cNvSpPr>
          <p:nvPr>
            <p:ph idx="1"/>
          </p:nvPr>
        </p:nvSpPr>
        <p:spPr>
          <a:xfrm>
            <a:off x="304800" y="1371600"/>
            <a:ext cx="8839200" cy="5410200"/>
          </a:xfrm>
        </p:spPr>
        <p:txBody>
          <a:bodyPr>
            <a:normAutofit/>
          </a:bodyPr>
          <a:lstStyle/>
          <a:p>
            <a:r>
              <a:rPr lang="en-US" dirty="0" smtClean="0"/>
              <a:t>Hashing</a:t>
            </a:r>
          </a:p>
          <a:p>
            <a:pPr lvl="1"/>
            <a:r>
              <a:rPr lang="en-US" dirty="0" smtClean="0"/>
              <a:t>Input is text (or binary) of any size</a:t>
            </a:r>
          </a:p>
          <a:p>
            <a:pPr lvl="1"/>
            <a:r>
              <a:rPr lang="en-US" dirty="0" smtClean="0"/>
              <a:t>Output (“the hash”) is fixed size (e.g., 20 bytes)</a:t>
            </a:r>
          </a:p>
          <a:p>
            <a:pPr lvl="1"/>
            <a:r>
              <a:rPr lang="en-US" dirty="0" smtClean="0"/>
              <a:t>Goal: Changing 1 input bit changes ½ the output bits</a:t>
            </a:r>
          </a:p>
          <a:p>
            <a:pPr lvl="1"/>
            <a:r>
              <a:rPr lang="en-US" b="1" dirty="0" smtClean="0"/>
              <a:t>“Trap Door”</a:t>
            </a:r>
            <a:r>
              <a:rPr lang="en-US" dirty="0" smtClean="0"/>
              <a:t> – easy to create from an input, but given a hash, too hard to guess valid input (no collisions)</a:t>
            </a:r>
          </a:p>
          <a:p>
            <a:pPr lvl="1"/>
            <a:r>
              <a:rPr lang="en-US" dirty="0" smtClean="0"/>
              <a:t>No cryptographic keys involved (just an algorithm)</a:t>
            </a:r>
          </a:p>
          <a:p>
            <a:r>
              <a:rPr lang="en-US" dirty="0" smtClean="0"/>
              <a:t>Well-known hashing algorithms: SHA1, MD5</a:t>
            </a:r>
          </a:p>
          <a:p>
            <a:r>
              <a:rPr lang="en-US" dirty="0" smtClean="0"/>
              <a:t>Not unlike .NET’s virtual </a:t>
            </a:r>
            <a:r>
              <a:rPr lang="en-US" dirty="0" err="1" smtClean="0"/>
              <a:t>Object.GetHashCode</a:t>
            </a:r>
            <a:r>
              <a:rPr lang="en-US" dirty="0" smtClean="0"/>
              <a:t>()</a:t>
            </a:r>
          </a:p>
          <a:p>
            <a:r>
              <a:rPr lang="en-US" dirty="0" smtClean="0"/>
              <a:t>Passwords often stored hashed (salted/stretched)</a:t>
            </a:r>
          </a:p>
          <a:p>
            <a:endParaRPr lang="en-US" dirty="0"/>
          </a:p>
        </p:txBody>
      </p:sp>
    </p:spTree>
    <p:extLst>
      <p:ext uri="{BB962C8B-B14F-4D97-AF65-F5344CB8AC3E}">
        <p14:creationId xmlns:p14="http://schemas.microsoft.com/office/powerpoint/2010/main" val="25513619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 Toolbox: Signing</a:t>
            </a:r>
            <a:endParaRPr lang="en-US" dirty="0"/>
          </a:p>
        </p:txBody>
      </p:sp>
      <p:sp>
        <p:nvSpPr>
          <p:cNvPr id="3" name="Content Placeholder 2"/>
          <p:cNvSpPr>
            <a:spLocks noGrp="1"/>
          </p:cNvSpPr>
          <p:nvPr>
            <p:ph idx="1"/>
          </p:nvPr>
        </p:nvSpPr>
        <p:spPr>
          <a:xfrm>
            <a:off x="304800" y="1600200"/>
            <a:ext cx="8915400" cy="4876800"/>
          </a:xfrm>
        </p:spPr>
        <p:txBody>
          <a:bodyPr>
            <a:normAutofit fontScale="92500" lnSpcReduction="10000"/>
          </a:bodyPr>
          <a:lstStyle/>
          <a:p>
            <a:r>
              <a:rPr lang="en-US" dirty="0" smtClean="0"/>
              <a:t>Signing</a:t>
            </a:r>
          </a:p>
          <a:p>
            <a:pPr lvl="1"/>
            <a:r>
              <a:rPr lang="en-US" dirty="0" smtClean="0"/>
              <a:t>Input is any size</a:t>
            </a:r>
          </a:p>
          <a:p>
            <a:pPr lvl="1"/>
            <a:r>
              <a:rPr lang="en-US" dirty="0" smtClean="0"/>
              <a:t>Output (“the signature”) is proportional</a:t>
            </a:r>
          </a:p>
          <a:p>
            <a:pPr lvl="1"/>
            <a:r>
              <a:rPr lang="en-US" dirty="0" smtClean="0"/>
              <a:t>Cryptographic key </a:t>
            </a:r>
            <a:r>
              <a:rPr lang="en-US" dirty="0"/>
              <a:t>i</a:t>
            </a:r>
            <a:r>
              <a:rPr lang="en-US" dirty="0" smtClean="0"/>
              <a:t>s involved</a:t>
            </a:r>
          </a:p>
          <a:p>
            <a:r>
              <a:rPr lang="en-US" b="1" dirty="0" smtClean="0"/>
              <a:t>Can be cryptographically verified: </a:t>
            </a:r>
            <a:r>
              <a:rPr lang="en-US" b="1" dirty="0" smtClean="0">
                <a:solidFill>
                  <a:srgbClr val="FF0000"/>
                </a:solidFill>
              </a:rPr>
              <a:t>Tamper Detection</a:t>
            </a:r>
          </a:p>
          <a:p>
            <a:r>
              <a:rPr lang="en-US" dirty="0" smtClean="0"/>
              <a:t>Commonly used in conjunction with Hashing</a:t>
            </a:r>
          </a:p>
          <a:p>
            <a:pPr lvl="1"/>
            <a:r>
              <a:rPr lang="en-US" dirty="0" smtClean="0"/>
              <a:t>Hashing faster than signing</a:t>
            </a:r>
          </a:p>
          <a:p>
            <a:pPr lvl="1"/>
            <a:r>
              <a:rPr lang="en-US" dirty="0" smtClean="0"/>
              <a:t>Signing a hash yields consistent signature size</a:t>
            </a:r>
          </a:p>
          <a:p>
            <a:pPr marL="0" indent="0">
              <a:buNone/>
            </a:pPr>
            <a:r>
              <a:rPr lang="en-US" b="1" dirty="0" err="1" smtClean="0">
                <a:solidFill>
                  <a:schemeClr val="tx2"/>
                </a:solidFill>
                <a:latin typeface="Consolas" pitchFamily="49" charset="0"/>
                <a:cs typeface="Consolas" pitchFamily="49" charset="0"/>
              </a:rPr>
              <a:t>var</a:t>
            </a:r>
            <a:r>
              <a:rPr lang="en-US" b="1" dirty="0" smtClean="0">
                <a:solidFill>
                  <a:schemeClr val="tx2"/>
                </a:solidFill>
                <a:latin typeface="Consolas" pitchFamily="49" charset="0"/>
                <a:cs typeface="Consolas" pitchFamily="49" charset="0"/>
              </a:rPr>
              <a:t> </a:t>
            </a:r>
            <a:r>
              <a:rPr lang="en-US" b="1" dirty="0" err="1" smtClean="0">
                <a:solidFill>
                  <a:schemeClr val="tx2"/>
                </a:solidFill>
                <a:latin typeface="Consolas" pitchFamily="49" charset="0"/>
                <a:cs typeface="Consolas" pitchFamily="49" charset="0"/>
              </a:rPr>
              <a:t>msg</a:t>
            </a:r>
            <a:r>
              <a:rPr lang="en-US" b="1" dirty="0" smtClean="0">
                <a:solidFill>
                  <a:schemeClr val="tx2"/>
                </a:solidFill>
                <a:latin typeface="Consolas" pitchFamily="49" charset="0"/>
                <a:cs typeface="Consolas" pitchFamily="49" charset="0"/>
              </a:rPr>
              <a:t> = text + Sign(Hash(text), key)</a:t>
            </a:r>
          </a:p>
          <a:p>
            <a:pPr marL="0" indent="0">
              <a:buNone/>
            </a:pPr>
            <a:r>
              <a:rPr lang="en-US" dirty="0" err="1" smtClean="0">
                <a:latin typeface="Consolas" pitchFamily="49" charset="0"/>
                <a:cs typeface="Consolas" pitchFamily="49" charset="0"/>
              </a:rPr>
              <a:t>var</a:t>
            </a:r>
            <a:r>
              <a:rPr lang="en-US" dirty="0" smtClean="0">
                <a:latin typeface="Consolas" pitchFamily="49" charset="0"/>
                <a:cs typeface="Consolas" pitchFamily="49" charset="0"/>
              </a:rPr>
              <a:t> valid = Verify(Hash(text), sig, key)</a:t>
            </a:r>
          </a:p>
          <a:p>
            <a:endParaRPr lang="en-US" dirty="0"/>
          </a:p>
        </p:txBody>
      </p:sp>
    </p:spTree>
    <p:extLst>
      <p:ext uri="{BB962C8B-B14F-4D97-AF65-F5344CB8AC3E}">
        <p14:creationId xmlns:p14="http://schemas.microsoft.com/office/powerpoint/2010/main" val="164479444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 Toolbox: Encrypting</a:t>
            </a:r>
            <a:endParaRPr lang="en-US" dirty="0"/>
          </a:p>
        </p:txBody>
      </p:sp>
      <p:sp>
        <p:nvSpPr>
          <p:cNvPr id="3" name="Content Placeholder 2"/>
          <p:cNvSpPr>
            <a:spLocks noGrp="1"/>
          </p:cNvSpPr>
          <p:nvPr>
            <p:ph idx="1"/>
          </p:nvPr>
        </p:nvSpPr>
        <p:spPr>
          <a:xfrm>
            <a:off x="457200" y="1600200"/>
            <a:ext cx="8610600" cy="4876800"/>
          </a:xfrm>
        </p:spPr>
        <p:txBody>
          <a:bodyPr>
            <a:normAutofit fontScale="92500" lnSpcReduction="10000"/>
          </a:bodyPr>
          <a:lstStyle/>
          <a:p>
            <a:r>
              <a:rPr lang="en-US" dirty="0" smtClean="0"/>
              <a:t>Encrypting</a:t>
            </a:r>
          </a:p>
          <a:p>
            <a:pPr lvl="1"/>
            <a:r>
              <a:rPr lang="en-US" dirty="0" smtClean="0"/>
              <a:t>Input is any size</a:t>
            </a:r>
          </a:p>
          <a:p>
            <a:pPr lvl="1"/>
            <a:r>
              <a:rPr lang="en-US" dirty="0" smtClean="0"/>
              <a:t>Output (“the </a:t>
            </a:r>
            <a:r>
              <a:rPr lang="en-US" dirty="0" err="1" smtClean="0"/>
              <a:t>ciphertext</a:t>
            </a:r>
            <a:r>
              <a:rPr lang="en-US" dirty="0" smtClean="0"/>
              <a:t>”) is proportional</a:t>
            </a:r>
          </a:p>
          <a:p>
            <a:pPr lvl="1"/>
            <a:r>
              <a:rPr lang="en-US" dirty="0" smtClean="0"/>
              <a:t>Cryptographic key </a:t>
            </a:r>
            <a:r>
              <a:rPr lang="en-US" dirty="0"/>
              <a:t>i</a:t>
            </a:r>
            <a:r>
              <a:rPr lang="en-US" dirty="0" smtClean="0"/>
              <a:t>s involved</a:t>
            </a:r>
          </a:p>
          <a:p>
            <a:r>
              <a:rPr lang="en-US" b="1" dirty="0" smtClean="0"/>
              <a:t>Can be cryptographically reversed: </a:t>
            </a:r>
            <a:r>
              <a:rPr lang="en-US" b="1" dirty="0" smtClean="0">
                <a:solidFill>
                  <a:srgbClr val="FF0000"/>
                </a:solidFill>
              </a:rPr>
              <a:t>Privacy</a:t>
            </a:r>
          </a:p>
          <a:p>
            <a:r>
              <a:rPr lang="en-US" dirty="0" smtClean="0"/>
              <a:t>Can be used with </a:t>
            </a:r>
            <a:r>
              <a:rPr lang="en-US" b="1" dirty="0" smtClean="0"/>
              <a:t>Singing</a:t>
            </a:r>
            <a:r>
              <a:rPr lang="en-US" dirty="0" smtClean="0"/>
              <a:t> and </a:t>
            </a:r>
            <a:r>
              <a:rPr lang="en-US" b="1" dirty="0" smtClean="0"/>
              <a:t>Hashing</a:t>
            </a:r>
          </a:p>
          <a:p>
            <a:pPr marL="0" indent="0">
              <a:buNone/>
            </a:pPr>
            <a:r>
              <a:rPr lang="en-US" b="1" dirty="0" err="1" smtClean="0">
                <a:solidFill>
                  <a:schemeClr val="tx2"/>
                </a:solidFill>
                <a:latin typeface="Consolas" pitchFamily="49" charset="0"/>
                <a:cs typeface="Consolas" pitchFamily="49" charset="0"/>
              </a:rPr>
              <a:t>var</a:t>
            </a:r>
            <a:r>
              <a:rPr lang="en-US" b="1" dirty="0" smtClean="0">
                <a:solidFill>
                  <a:schemeClr val="tx2"/>
                </a:solidFill>
                <a:latin typeface="Consolas" pitchFamily="49" charset="0"/>
                <a:cs typeface="Consolas" pitchFamily="49" charset="0"/>
              </a:rPr>
              <a:t> data = Encrypt(text, key)</a:t>
            </a:r>
          </a:p>
          <a:p>
            <a:pPr marL="0" indent="0">
              <a:buNone/>
            </a:pPr>
            <a:r>
              <a:rPr lang="en-US" b="1" dirty="0" err="1" smtClean="0">
                <a:solidFill>
                  <a:schemeClr val="tx2"/>
                </a:solidFill>
                <a:latin typeface="Consolas" pitchFamily="49" charset="0"/>
                <a:cs typeface="Consolas" pitchFamily="49" charset="0"/>
              </a:rPr>
              <a:t>var</a:t>
            </a:r>
            <a:r>
              <a:rPr lang="en-US" b="1" dirty="0" smtClean="0">
                <a:solidFill>
                  <a:schemeClr val="tx2"/>
                </a:solidFill>
                <a:latin typeface="Consolas" pitchFamily="49" charset="0"/>
                <a:cs typeface="Consolas" pitchFamily="49" charset="0"/>
              </a:rPr>
              <a:t> </a:t>
            </a:r>
            <a:r>
              <a:rPr lang="en-US" b="1" dirty="0" err="1" smtClean="0">
                <a:solidFill>
                  <a:schemeClr val="tx2"/>
                </a:solidFill>
                <a:latin typeface="Consolas" pitchFamily="49" charset="0"/>
                <a:cs typeface="Consolas" pitchFamily="49" charset="0"/>
              </a:rPr>
              <a:t>msg</a:t>
            </a:r>
            <a:r>
              <a:rPr lang="en-US" b="1" dirty="0" smtClean="0">
                <a:solidFill>
                  <a:schemeClr val="tx2"/>
                </a:solidFill>
                <a:latin typeface="Consolas" pitchFamily="49" charset="0"/>
                <a:cs typeface="Consolas" pitchFamily="49" charset="0"/>
              </a:rPr>
              <a:t> = data + Sign(Hash(data), key)</a:t>
            </a:r>
          </a:p>
          <a:p>
            <a:pPr marL="0" indent="0">
              <a:buNone/>
            </a:pPr>
            <a:r>
              <a:rPr lang="en-US" dirty="0" err="1" smtClean="0">
                <a:latin typeface="Consolas" pitchFamily="49" charset="0"/>
                <a:cs typeface="Consolas" pitchFamily="49" charset="0"/>
              </a:rPr>
              <a:t>var</a:t>
            </a:r>
            <a:r>
              <a:rPr lang="en-US" dirty="0" smtClean="0">
                <a:latin typeface="Consolas" pitchFamily="49" charset="0"/>
                <a:cs typeface="Consolas" pitchFamily="49" charset="0"/>
              </a:rPr>
              <a:t> valid = Verify(Hash(data), sig, key)</a:t>
            </a:r>
          </a:p>
          <a:p>
            <a:pPr marL="0" indent="0">
              <a:buNone/>
            </a:pPr>
            <a:r>
              <a:rPr lang="en-US" dirty="0" err="1" smtClean="0">
                <a:latin typeface="Consolas" pitchFamily="49" charset="0"/>
                <a:cs typeface="Consolas" pitchFamily="49" charset="0"/>
              </a:rPr>
              <a:t>var</a:t>
            </a:r>
            <a:r>
              <a:rPr lang="en-US" dirty="0" smtClean="0">
                <a:latin typeface="Consolas" pitchFamily="49" charset="0"/>
                <a:cs typeface="Consolas" pitchFamily="49" charset="0"/>
              </a:rPr>
              <a:t> text = Decrypt(data, key)</a:t>
            </a:r>
          </a:p>
          <a:p>
            <a:endParaRPr lang="en-US" dirty="0"/>
          </a:p>
        </p:txBody>
      </p:sp>
    </p:spTree>
    <p:extLst>
      <p:ext uri="{BB962C8B-B14F-4D97-AF65-F5344CB8AC3E}">
        <p14:creationId xmlns:p14="http://schemas.microsoft.com/office/powerpoint/2010/main" val="33799320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 Toolbox: Asymmetric Keys</a:t>
            </a:r>
            <a:endParaRPr lang="en-US" dirty="0"/>
          </a:p>
        </p:txBody>
      </p:sp>
      <p:sp>
        <p:nvSpPr>
          <p:cNvPr id="3" name="Content Placeholder 2"/>
          <p:cNvSpPr>
            <a:spLocks noGrp="1"/>
          </p:cNvSpPr>
          <p:nvPr>
            <p:ph idx="1"/>
          </p:nvPr>
        </p:nvSpPr>
        <p:spPr>
          <a:xfrm>
            <a:off x="304800" y="1371600"/>
            <a:ext cx="8839200" cy="5562600"/>
          </a:xfrm>
        </p:spPr>
        <p:txBody>
          <a:bodyPr>
            <a:normAutofit lnSpcReduction="10000"/>
          </a:bodyPr>
          <a:lstStyle/>
          <a:p>
            <a:r>
              <a:rPr lang="en-US" dirty="0" smtClean="0"/>
              <a:t>Asymmetric means that:</a:t>
            </a:r>
          </a:p>
          <a:p>
            <a:pPr lvl="1">
              <a:buFont typeface="Arial" pitchFamily="34" charset="0"/>
              <a:buChar char="•"/>
            </a:pPr>
            <a:r>
              <a:rPr lang="en-US" b="1" dirty="0" smtClean="0"/>
              <a:t>Encryption Key != Decryption Key</a:t>
            </a:r>
          </a:p>
          <a:p>
            <a:pPr lvl="1">
              <a:buFont typeface="Arial" pitchFamily="34" charset="0"/>
              <a:buChar char="•"/>
            </a:pPr>
            <a:r>
              <a:rPr lang="en-US" b="1" dirty="0" smtClean="0"/>
              <a:t>Signing Key != Verification Key</a:t>
            </a:r>
          </a:p>
          <a:p>
            <a:r>
              <a:rPr lang="en-US" sz="2800" i="1" dirty="0" smtClean="0"/>
              <a:t>(Pause for effect as minds are blown)</a:t>
            </a:r>
            <a:endParaRPr lang="en-US" sz="2800" dirty="0" smtClean="0"/>
          </a:p>
          <a:p>
            <a:r>
              <a:rPr lang="en-US" dirty="0" smtClean="0"/>
              <a:t>Two kinds of keys, related cryptographically:</a:t>
            </a:r>
          </a:p>
          <a:p>
            <a:pPr lvl="1"/>
            <a:r>
              <a:rPr lang="en-US" dirty="0" smtClean="0"/>
              <a:t>Public Key – intended to be (widely) distributed</a:t>
            </a:r>
          </a:p>
          <a:p>
            <a:pPr lvl="2"/>
            <a:r>
              <a:rPr lang="en-US" dirty="0" smtClean="0"/>
              <a:t>Used for </a:t>
            </a:r>
            <a:r>
              <a:rPr lang="en-US" b="1" dirty="0" smtClean="0"/>
              <a:t>Encrypting</a:t>
            </a:r>
            <a:r>
              <a:rPr lang="en-US" dirty="0" smtClean="0"/>
              <a:t> and </a:t>
            </a:r>
            <a:r>
              <a:rPr lang="en-US" b="1" dirty="0" smtClean="0"/>
              <a:t>Signature Verification</a:t>
            </a:r>
          </a:p>
          <a:p>
            <a:pPr lvl="1"/>
            <a:r>
              <a:rPr lang="en-US" dirty="0" smtClean="0"/>
              <a:t>Private Key – intended to be secured</a:t>
            </a:r>
          </a:p>
          <a:p>
            <a:pPr lvl="2"/>
            <a:r>
              <a:rPr lang="en-US" dirty="0" smtClean="0"/>
              <a:t>Used for </a:t>
            </a:r>
            <a:r>
              <a:rPr lang="en-US" b="1" dirty="0" smtClean="0"/>
              <a:t>Decryption</a:t>
            </a:r>
            <a:r>
              <a:rPr lang="en-US" dirty="0" smtClean="0"/>
              <a:t> and </a:t>
            </a:r>
            <a:r>
              <a:rPr lang="en-US" b="1" dirty="0" smtClean="0"/>
              <a:t>Signing</a:t>
            </a:r>
          </a:p>
          <a:p>
            <a:r>
              <a:rPr lang="en-US" dirty="0" smtClean="0"/>
              <a:t>Signing Key == Decryption Key</a:t>
            </a:r>
          </a:p>
          <a:p>
            <a:r>
              <a:rPr lang="en-US" dirty="0" smtClean="0"/>
              <a:t>Encryption Key == Signature Verification Key</a:t>
            </a:r>
          </a:p>
        </p:txBody>
      </p:sp>
    </p:spTree>
    <p:extLst>
      <p:ext uri="{BB962C8B-B14F-4D97-AF65-F5344CB8AC3E}">
        <p14:creationId xmlns:p14="http://schemas.microsoft.com/office/powerpoint/2010/main" val="5078560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 Toolbox: Asymmetric Keys</a:t>
            </a:r>
            <a:endParaRPr lang="en-US" dirty="0"/>
          </a:p>
        </p:txBody>
      </p:sp>
      <p:sp>
        <p:nvSpPr>
          <p:cNvPr id="3" name="Content Placeholder 2"/>
          <p:cNvSpPr>
            <a:spLocks noGrp="1"/>
          </p:cNvSpPr>
          <p:nvPr>
            <p:ph idx="1"/>
          </p:nvPr>
        </p:nvSpPr>
        <p:spPr>
          <a:xfrm>
            <a:off x="685800" y="1600200"/>
            <a:ext cx="8610600" cy="4876800"/>
          </a:xfrm>
        </p:spPr>
        <p:txBody>
          <a:bodyPr>
            <a:normAutofit/>
          </a:bodyPr>
          <a:lstStyle/>
          <a:p>
            <a:pPr marL="0" indent="0">
              <a:buNone/>
            </a:pPr>
            <a:r>
              <a:rPr lang="en-US" b="1" dirty="0" err="1" smtClean="0">
                <a:solidFill>
                  <a:schemeClr val="tx2"/>
                </a:solidFill>
                <a:latin typeface="Consolas" pitchFamily="49" charset="0"/>
                <a:cs typeface="Consolas" pitchFamily="49" charset="0"/>
              </a:rPr>
              <a:t>var</a:t>
            </a:r>
            <a:r>
              <a:rPr lang="en-US" b="1" dirty="0" smtClean="0">
                <a:solidFill>
                  <a:schemeClr val="tx2"/>
                </a:solidFill>
                <a:latin typeface="Consolas" pitchFamily="49" charset="0"/>
                <a:cs typeface="Consolas" pitchFamily="49" charset="0"/>
              </a:rPr>
              <a:t> </a:t>
            </a:r>
            <a:r>
              <a:rPr lang="en-US" b="1" dirty="0" err="1" smtClean="0">
                <a:solidFill>
                  <a:schemeClr val="tx2"/>
                </a:solidFill>
                <a:latin typeface="Consolas" pitchFamily="49" charset="0"/>
                <a:cs typeface="Consolas" pitchFamily="49" charset="0"/>
              </a:rPr>
              <a:t>ciphertext</a:t>
            </a:r>
            <a:r>
              <a:rPr lang="en-US" b="1" dirty="0" smtClean="0">
                <a:solidFill>
                  <a:schemeClr val="tx2"/>
                </a:solidFill>
                <a:latin typeface="Consolas" pitchFamily="49" charset="0"/>
                <a:cs typeface="Consolas" pitchFamily="49" charset="0"/>
              </a:rPr>
              <a:t> = Encrypt(plaintext, </a:t>
            </a:r>
            <a:br>
              <a:rPr lang="en-US" b="1" dirty="0" smtClean="0">
                <a:solidFill>
                  <a:schemeClr val="tx2"/>
                </a:solidFill>
                <a:latin typeface="Consolas" pitchFamily="49" charset="0"/>
                <a:cs typeface="Consolas" pitchFamily="49" charset="0"/>
              </a:rPr>
            </a:br>
            <a:r>
              <a:rPr lang="en-US" b="1" dirty="0" smtClean="0">
                <a:solidFill>
                  <a:schemeClr val="tx2"/>
                </a:solidFill>
                <a:latin typeface="Consolas" pitchFamily="49" charset="0"/>
                <a:cs typeface="Consolas" pitchFamily="49" charset="0"/>
              </a:rPr>
              <a:t>                          </a:t>
            </a:r>
            <a:r>
              <a:rPr lang="en-US" b="1" dirty="0" err="1" smtClean="0">
                <a:solidFill>
                  <a:srgbClr val="00B050"/>
                </a:solidFill>
                <a:latin typeface="Consolas" pitchFamily="49" charset="0"/>
                <a:cs typeface="Consolas" pitchFamily="49" charset="0"/>
              </a:rPr>
              <a:t>publickeyB</a:t>
            </a:r>
            <a:r>
              <a:rPr lang="en-US" b="1" dirty="0" smtClean="0">
                <a:solidFill>
                  <a:schemeClr val="tx2"/>
                </a:solidFill>
                <a:latin typeface="Consolas" pitchFamily="49" charset="0"/>
                <a:cs typeface="Consolas" pitchFamily="49" charset="0"/>
              </a:rPr>
              <a:t>)</a:t>
            </a:r>
          </a:p>
          <a:p>
            <a:pPr marL="0" indent="0">
              <a:buNone/>
            </a:pPr>
            <a:r>
              <a:rPr lang="en-US" b="1" dirty="0" err="1" smtClean="0">
                <a:solidFill>
                  <a:schemeClr val="tx2"/>
                </a:solidFill>
                <a:latin typeface="Consolas" pitchFamily="49" charset="0"/>
                <a:cs typeface="Consolas" pitchFamily="49" charset="0"/>
              </a:rPr>
              <a:t>var</a:t>
            </a:r>
            <a:r>
              <a:rPr lang="en-US" b="1" dirty="0" smtClean="0">
                <a:solidFill>
                  <a:schemeClr val="tx2"/>
                </a:solidFill>
                <a:latin typeface="Consolas" pitchFamily="49" charset="0"/>
                <a:cs typeface="Consolas" pitchFamily="49" charset="0"/>
              </a:rPr>
              <a:t> </a:t>
            </a:r>
            <a:r>
              <a:rPr lang="en-US" b="1" dirty="0" err="1" smtClean="0">
                <a:solidFill>
                  <a:schemeClr val="tx2"/>
                </a:solidFill>
                <a:latin typeface="Consolas" pitchFamily="49" charset="0"/>
                <a:cs typeface="Consolas" pitchFamily="49" charset="0"/>
              </a:rPr>
              <a:t>msg</a:t>
            </a:r>
            <a:r>
              <a:rPr lang="en-US" b="1" dirty="0" smtClean="0">
                <a:solidFill>
                  <a:schemeClr val="tx2"/>
                </a:solidFill>
                <a:latin typeface="Consolas" pitchFamily="49" charset="0"/>
                <a:cs typeface="Consolas" pitchFamily="49" charset="0"/>
              </a:rPr>
              <a:t> = </a:t>
            </a:r>
            <a:r>
              <a:rPr lang="en-US" b="1" dirty="0" err="1" smtClean="0">
                <a:solidFill>
                  <a:schemeClr val="tx2"/>
                </a:solidFill>
                <a:latin typeface="Consolas" pitchFamily="49" charset="0"/>
                <a:cs typeface="Consolas" pitchFamily="49" charset="0"/>
              </a:rPr>
              <a:t>ciphertext</a:t>
            </a:r>
            <a:r>
              <a:rPr lang="en-US" b="1" dirty="0" smtClean="0">
                <a:solidFill>
                  <a:schemeClr val="tx2"/>
                </a:solidFill>
                <a:latin typeface="Consolas" pitchFamily="49" charset="0"/>
                <a:cs typeface="Consolas" pitchFamily="49" charset="0"/>
              </a:rPr>
              <a:t> +     </a:t>
            </a:r>
            <a:br>
              <a:rPr lang="en-US" b="1" dirty="0" smtClean="0">
                <a:solidFill>
                  <a:schemeClr val="tx2"/>
                </a:solidFill>
                <a:latin typeface="Consolas" pitchFamily="49" charset="0"/>
                <a:cs typeface="Consolas" pitchFamily="49" charset="0"/>
              </a:rPr>
            </a:br>
            <a:r>
              <a:rPr lang="en-US" b="1" dirty="0" smtClean="0">
                <a:solidFill>
                  <a:schemeClr val="tx2"/>
                </a:solidFill>
                <a:latin typeface="Consolas" pitchFamily="49" charset="0"/>
                <a:cs typeface="Consolas" pitchFamily="49" charset="0"/>
              </a:rPr>
              <a:t>  Sign(Hash(</a:t>
            </a:r>
            <a:r>
              <a:rPr lang="en-US" b="1" dirty="0" err="1" smtClean="0">
                <a:solidFill>
                  <a:schemeClr val="tx2"/>
                </a:solidFill>
                <a:latin typeface="Consolas" pitchFamily="49" charset="0"/>
                <a:cs typeface="Consolas" pitchFamily="49" charset="0"/>
              </a:rPr>
              <a:t>ciphertext</a:t>
            </a:r>
            <a:r>
              <a:rPr lang="en-US" b="1" dirty="0" smtClean="0">
                <a:solidFill>
                  <a:schemeClr val="tx2"/>
                </a:solidFill>
                <a:latin typeface="Consolas" pitchFamily="49" charset="0"/>
                <a:cs typeface="Consolas" pitchFamily="49" charset="0"/>
              </a:rPr>
              <a:t>), </a:t>
            </a:r>
            <a:r>
              <a:rPr lang="en-US" b="1" dirty="0" err="1" smtClean="0">
                <a:solidFill>
                  <a:srgbClr val="FF0000"/>
                </a:solidFill>
                <a:latin typeface="Consolas" pitchFamily="49" charset="0"/>
                <a:cs typeface="Consolas" pitchFamily="49" charset="0"/>
              </a:rPr>
              <a:t>privatekeyA</a:t>
            </a:r>
            <a:r>
              <a:rPr lang="en-US" b="1" dirty="0" smtClean="0">
                <a:solidFill>
                  <a:schemeClr val="tx2"/>
                </a:solidFill>
                <a:latin typeface="Consolas" pitchFamily="49" charset="0"/>
                <a:cs typeface="Consolas" pitchFamily="49" charset="0"/>
              </a:rPr>
              <a:t>)</a:t>
            </a:r>
          </a:p>
          <a:p>
            <a:pPr marL="0" indent="0">
              <a:buNone/>
            </a:pPr>
            <a:r>
              <a:rPr lang="en-US" b="1" dirty="0">
                <a:solidFill>
                  <a:schemeClr val="tx2"/>
                </a:solidFill>
                <a:latin typeface="Consolas" pitchFamily="49" charset="0"/>
                <a:cs typeface="Consolas" pitchFamily="49" charset="0"/>
              </a:rPr>
              <a:t> </a:t>
            </a:r>
            <a:r>
              <a:rPr lang="en-US" b="1" dirty="0" smtClean="0">
                <a:solidFill>
                  <a:schemeClr val="tx2"/>
                </a:solidFill>
                <a:latin typeface="Consolas" pitchFamily="49" charset="0"/>
                <a:cs typeface="Consolas" pitchFamily="49" charset="0"/>
              </a:rPr>
              <a:t>… … … … … … … … … … … … … … … … … …</a:t>
            </a:r>
            <a:endParaRPr lang="en-US" dirty="0" smtClean="0">
              <a:latin typeface="Consolas" pitchFamily="49" charset="0"/>
              <a:cs typeface="Consolas" pitchFamily="49" charset="0"/>
            </a:endParaRPr>
          </a:p>
          <a:p>
            <a:pPr marL="0" indent="0">
              <a:buNone/>
            </a:pPr>
            <a:r>
              <a:rPr lang="en-US" dirty="0" err="1" smtClean="0">
                <a:latin typeface="Consolas" pitchFamily="49" charset="0"/>
                <a:cs typeface="Consolas" pitchFamily="49" charset="0"/>
              </a:rPr>
              <a:t>var</a:t>
            </a:r>
            <a:r>
              <a:rPr lang="en-US" dirty="0" smtClean="0">
                <a:latin typeface="Consolas" pitchFamily="49" charset="0"/>
                <a:cs typeface="Consolas" pitchFamily="49" charset="0"/>
              </a:rPr>
              <a:t> valid = Verify(Hash(</a:t>
            </a:r>
            <a:r>
              <a:rPr lang="en-US" dirty="0" err="1" smtClean="0">
                <a:latin typeface="Consolas" pitchFamily="49" charset="0"/>
                <a:cs typeface="Consolas" pitchFamily="49" charset="0"/>
              </a:rPr>
              <a:t>ciphertext</a:t>
            </a:r>
            <a:r>
              <a:rPr lang="en-US" dirty="0" smtClean="0">
                <a:latin typeface="Consolas" pitchFamily="49" charset="0"/>
                <a:cs typeface="Consolas" pitchFamily="49" charset="0"/>
              </a:rPr>
              <a:t>),</a:t>
            </a:r>
            <a:br>
              <a:rPr lang="en-US" dirty="0" smtClean="0">
                <a:latin typeface="Consolas" pitchFamily="49" charset="0"/>
                <a:cs typeface="Consolas" pitchFamily="49" charset="0"/>
              </a:rPr>
            </a:br>
            <a:r>
              <a:rPr lang="en-US" dirty="0" smtClean="0">
                <a:latin typeface="Consolas" pitchFamily="49" charset="0"/>
                <a:cs typeface="Consolas" pitchFamily="49" charset="0"/>
              </a:rPr>
              <a:t>		             </a:t>
            </a:r>
            <a:r>
              <a:rPr lang="en-US" dirty="0">
                <a:latin typeface="Consolas" pitchFamily="49" charset="0"/>
                <a:cs typeface="Consolas" pitchFamily="49" charset="0"/>
              </a:rPr>
              <a:t> </a:t>
            </a:r>
            <a:r>
              <a:rPr lang="en-US" dirty="0" smtClean="0">
                <a:latin typeface="Consolas" pitchFamily="49" charset="0"/>
                <a:cs typeface="Consolas" pitchFamily="49" charset="0"/>
              </a:rPr>
              <a:t>   </a:t>
            </a:r>
            <a:r>
              <a:rPr lang="en-US" b="1" dirty="0" err="1" smtClean="0">
                <a:solidFill>
                  <a:srgbClr val="00B050"/>
                </a:solidFill>
                <a:latin typeface="Consolas" pitchFamily="49" charset="0"/>
                <a:cs typeface="Consolas" pitchFamily="49" charset="0"/>
              </a:rPr>
              <a:t>publickeyA</a:t>
            </a:r>
            <a:r>
              <a:rPr lang="en-US" dirty="0" smtClean="0">
                <a:latin typeface="Consolas" pitchFamily="49" charset="0"/>
                <a:cs typeface="Consolas" pitchFamily="49" charset="0"/>
              </a:rPr>
              <a:t>)</a:t>
            </a:r>
          </a:p>
          <a:p>
            <a:pPr marL="0" indent="0">
              <a:buNone/>
            </a:pPr>
            <a:r>
              <a:rPr lang="en-US" dirty="0" err="1" smtClean="0">
                <a:latin typeface="Consolas" pitchFamily="49" charset="0"/>
                <a:cs typeface="Consolas" pitchFamily="49" charset="0"/>
              </a:rPr>
              <a:t>var</a:t>
            </a:r>
            <a:r>
              <a:rPr lang="en-US" dirty="0" smtClean="0">
                <a:latin typeface="Consolas" pitchFamily="49" charset="0"/>
                <a:cs typeface="Consolas" pitchFamily="49" charset="0"/>
              </a:rPr>
              <a:t> plaintext = Decrypt(</a:t>
            </a:r>
            <a:r>
              <a:rPr lang="en-US" dirty="0" err="1" smtClean="0">
                <a:latin typeface="Consolas" pitchFamily="49" charset="0"/>
                <a:cs typeface="Consolas" pitchFamily="49" charset="0"/>
              </a:rPr>
              <a:t>ciphertext</a:t>
            </a:r>
            <a:r>
              <a:rPr lang="en-US" dirty="0" smtClean="0">
                <a:latin typeface="Consolas" pitchFamily="49" charset="0"/>
                <a:cs typeface="Consolas" pitchFamily="49" charset="0"/>
              </a:rPr>
              <a:t>,</a:t>
            </a:r>
            <a:br>
              <a:rPr lang="en-US" dirty="0" smtClean="0">
                <a:latin typeface="Consolas" pitchFamily="49" charset="0"/>
                <a:cs typeface="Consolas" pitchFamily="49" charset="0"/>
              </a:rPr>
            </a:br>
            <a:r>
              <a:rPr lang="en-US" dirty="0" smtClean="0">
                <a:latin typeface="Consolas" pitchFamily="49" charset="0"/>
                <a:cs typeface="Consolas" pitchFamily="49" charset="0"/>
              </a:rPr>
              <a:t>                         </a:t>
            </a:r>
            <a:r>
              <a:rPr lang="en-US" b="1" dirty="0" err="1" smtClean="0">
                <a:solidFill>
                  <a:srgbClr val="FF0000"/>
                </a:solidFill>
                <a:latin typeface="Consolas" pitchFamily="49" charset="0"/>
                <a:cs typeface="Consolas" pitchFamily="49" charset="0"/>
              </a:rPr>
              <a:t>privatekeyB</a:t>
            </a:r>
            <a:r>
              <a:rPr lang="en-US" dirty="0" smtClean="0">
                <a:latin typeface="Consolas" pitchFamily="49" charset="0"/>
                <a:cs typeface="Consolas" pitchFamily="49" charset="0"/>
              </a:rPr>
              <a:t>)</a:t>
            </a:r>
          </a:p>
          <a:p>
            <a:endParaRPr lang="en-US" dirty="0"/>
          </a:p>
        </p:txBody>
      </p:sp>
      <p:sp>
        <p:nvSpPr>
          <p:cNvPr id="4" name="TextBox 3"/>
          <p:cNvSpPr txBox="1"/>
          <p:nvPr/>
        </p:nvSpPr>
        <p:spPr>
          <a:xfrm rot="16200000">
            <a:off x="-269003" y="1839528"/>
            <a:ext cx="1186543" cy="707886"/>
          </a:xfrm>
          <a:prstGeom prst="rect">
            <a:avLst/>
          </a:prstGeom>
          <a:noFill/>
        </p:spPr>
        <p:txBody>
          <a:bodyPr wrap="none" rtlCol="0">
            <a:spAutoFit/>
          </a:bodyPr>
          <a:lstStyle/>
          <a:p>
            <a:r>
              <a:rPr lang="en-US" sz="4000" u="sng" dirty="0" smtClean="0"/>
              <a:t>Alice</a:t>
            </a:r>
            <a:endParaRPr lang="en-US" sz="4000" u="sng" dirty="0"/>
          </a:p>
        </p:txBody>
      </p:sp>
      <p:sp>
        <p:nvSpPr>
          <p:cNvPr id="5" name="TextBox 4"/>
          <p:cNvSpPr txBox="1"/>
          <p:nvPr/>
        </p:nvSpPr>
        <p:spPr>
          <a:xfrm rot="16200000">
            <a:off x="-177632" y="4843985"/>
            <a:ext cx="1003801" cy="707886"/>
          </a:xfrm>
          <a:prstGeom prst="rect">
            <a:avLst/>
          </a:prstGeom>
          <a:noFill/>
        </p:spPr>
        <p:txBody>
          <a:bodyPr wrap="none" rtlCol="0">
            <a:spAutoFit/>
          </a:bodyPr>
          <a:lstStyle/>
          <a:p>
            <a:r>
              <a:rPr lang="en-US" sz="4000" u="sng" dirty="0" smtClean="0"/>
              <a:t>Bob</a:t>
            </a:r>
            <a:endParaRPr lang="en-US" sz="4000" u="sng" dirty="0"/>
          </a:p>
        </p:txBody>
      </p:sp>
      <p:sp>
        <p:nvSpPr>
          <p:cNvPr id="6" name="TextBox 5"/>
          <p:cNvSpPr txBox="1"/>
          <p:nvPr/>
        </p:nvSpPr>
        <p:spPr>
          <a:xfrm rot="16200000">
            <a:off x="-34590" y="3593904"/>
            <a:ext cx="732893" cy="707886"/>
          </a:xfrm>
          <a:prstGeom prst="rect">
            <a:avLst/>
          </a:prstGeom>
          <a:noFill/>
        </p:spPr>
        <p:txBody>
          <a:bodyPr wrap="none" rtlCol="0">
            <a:spAutoFit/>
          </a:bodyPr>
          <a:lstStyle/>
          <a:p>
            <a:r>
              <a:rPr lang="en-US" sz="4000" dirty="0" smtClean="0">
                <a:sym typeface="Wingdings" pitchFamily="2" charset="2"/>
              </a:rPr>
              <a:t></a:t>
            </a:r>
            <a:endParaRPr lang="en-US" sz="4000" dirty="0"/>
          </a:p>
        </p:txBody>
      </p:sp>
    </p:spTree>
    <p:extLst>
      <p:ext uri="{BB962C8B-B14F-4D97-AF65-F5344CB8AC3E}">
        <p14:creationId xmlns:p14="http://schemas.microsoft.com/office/powerpoint/2010/main" val="24646454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Asymmetric Keys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 could this possibly work?</a:t>
            </a:r>
          </a:p>
          <a:p>
            <a:pPr lvl="1"/>
            <a:r>
              <a:rPr lang="en-US" dirty="0" smtClean="0"/>
              <a:t>Think of a Private Key as a pair of 500 digit primes</a:t>
            </a:r>
          </a:p>
          <a:p>
            <a:pPr lvl="1"/>
            <a:r>
              <a:rPr lang="en-US" dirty="0" smtClean="0"/>
              <a:t>Think of a Public Key as their product – </a:t>
            </a:r>
            <a:r>
              <a:rPr lang="en-US" i="1" dirty="0" smtClean="0"/>
              <a:t>infeasible to factor</a:t>
            </a:r>
          </a:p>
          <a:p>
            <a:pPr lvl="1"/>
            <a:r>
              <a:rPr lang="en-US" dirty="0" smtClean="0"/>
              <a:t>It is a lot easier to multiple together two 500-digit prime numbers than it is to factor the product</a:t>
            </a:r>
          </a:p>
          <a:p>
            <a:pPr lvl="1"/>
            <a:r>
              <a:rPr lang="en-US" dirty="0" smtClean="0"/>
              <a:t>Computationally </a:t>
            </a:r>
            <a:r>
              <a:rPr lang="en-US" i="1" dirty="0" smtClean="0"/>
              <a:t>not happening</a:t>
            </a:r>
            <a:r>
              <a:rPr lang="en-US" dirty="0" smtClean="0"/>
              <a:t> to factor 1000-digit number into two 500-digit primes</a:t>
            </a:r>
          </a:p>
          <a:p>
            <a:r>
              <a:rPr lang="en-US" dirty="0" smtClean="0"/>
              <a:t>A related Pub/</a:t>
            </a:r>
            <a:r>
              <a:rPr lang="en-US" dirty="0" err="1" smtClean="0"/>
              <a:t>Priv</a:t>
            </a:r>
            <a:r>
              <a:rPr lang="en-US" dirty="0" smtClean="0"/>
              <a:t> Key pair commonly issued together as a </a:t>
            </a:r>
            <a:r>
              <a:rPr lang="en-US" b="1" i="1" dirty="0" smtClean="0"/>
              <a:t>digital certificate</a:t>
            </a:r>
            <a:r>
              <a:rPr lang="en-US" dirty="0" smtClean="0"/>
              <a:t> </a:t>
            </a:r>
          </a:p>
        </p:txBody>
      </p:sp>
    </p:spTree>
    <p:extLst>
      <p:ext uri="{BB962C8B-B14F-4D97-AF65-F5344CB8AC3E}">
        <p14:creationId xmlns:p14="http://schemas.microsoft.com/office/powerpoint/2010/main" val="33723219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t>Goal:</a:t>
            </a:r>
            <a:r>
              <a:rPr lang="en-US" sz="4900" dirty="0" smtClean="0"/>
              <a:t> Secure Communication</a:t>
            </a:r>
            <a:r>
              <a:rPr lang="en-US" dirty="0" smtClean="0"/>
              <a:t> </a:t>
            </a:r>
            <a:r>
              <a:rPr lang="en-US" sz="3600" dirty="0" smtClean="0"/>
              <a:t>(type 2)</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r>
              <a:rPr lang="en-US" dirty="0" smtClean="0"/>
              <a:t>Alice and Bob NOT ABLE TO agree on a secret</a:t>
            </a:r>
          </a:p>
          <a:p>
            <a:pPr lvl="1"/>
            <a:r>
              <a:rPr lang="en-US" dirty="0" smtClean="0"/>
              <a:t>There is no opportunity to securely exchange a secret in advance</a:t>
            </a:r>
          </a:p>
          <a:p>
            <a:r>
              <a:rPr lang="en-US" dirty="0" smtClean="0"/>
              <a:t>How to ensure privacy?</a:t>
            </a:r>
          </a:p>
          <a:p>
            <a:r>
              <a:rPr lang="en-US" dirty="0" smtClean="0"/>
              <a:t>How to ensure no tampering?</a:t>
            </a:r>
          </a:p>
          <a:p>
            <a:pPr marL="0" indent="0">
              <a:buNone/>
            </a:pPr>
            <a:endParaRPr lang="en-US" dirty="0" smtClean="0"/>
          </a:p>
          <a:p>
            <a:pPr marL="0" indent="0">
              <a:buNone/>
            </a:pPr>
            <a:endParaRPr lang="en-US" dirty="0"/>
          </a:p>
          <a:p>
            <a:pPr marL="0" indent="0">
              <a:buNone/>
            </a:pPr>
            <a:r>
              <a:rPr lang="en-US" b="1" i="1" dirty="0" smtClean="0"/>
              <a:t>Now we can answer this from our crypto toolbox</a:t>
            </a:r>
            <a:endParaRPr lang="en-US" b="1" i="1" dirty="0"/>
          </a:p>
        </p:txBody>
      </p:sp>
    </p:spTree>
    <p:extLst>
      <p:ext uri="{BB962C8B-B14F-4D97-AF65-F5344CB8AC3E}">
        <p14:creationId xmlns:p14="http://schemas.microsoft.com/office/powerpoint/2010/main" val="2392536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Solution</a:t>
            </a:r>
            <a:r>
              <a:rPr lang="en-US" dirty="0" smtClean="0"/>
              <a:t> </a:t>
            </a:r>
            <a:r>
              <a:rPr lang="en-US" sz="2800" dirty="0" smtClean="0"/>
              <a:t>(type 2)</a:t>
            </a:r>
            <a:r>
              <a:rPr lang="en-US" dirty="0" smtClean="0"/>
              <a:t>: Digital Certificates</a:t>
            </a:r>
            <a:endParaRPr lang="en-US" dirty="0"/>
          </a:p>
        </p:txBody>
      </p:sp>
      <p:sp>
        <p:nvSpPr>
          <p:cNvPr id="3" name="Content Placeholder 2"/>
          <p:cNvSpPr>
            <a:spLocks noGrp="1"/>
          </p:cNvSpPr>
          <p:nvPr>
            <p:ph idx="1"/>
          </p:nvPr>
        </p:nvSpPr>
        <p:spPr>
          <a:xfrm>
            <a:off x="228600" y="1447800"/>
            <a:ext cx="8763000" cy="5105400"/>
          </a:xfrm>
        </p:spPr>
        <p:txBody>
          <a:bodyPr>
            <a:normAutofit/>
          </a:bodyPr>
          <a:lstStyle/>
          <a:p>
            <a:r>
              <a:rPr lang="en-US" dirty="0" smtClean="0"/>
              <a:t>Alice and Bob independently generate certificates</a:t>
            </a:r>
          </a:p>
          <a:p>
            <a:pPr lvl="1"/>
            <a:r>
              <a:rPr lang="en-US" dirty="0" smtClean="0"/>
              <a:t>Public Keys are exchanged openly</a:t>
            </a:r>
          </a:p>
          <a:p>
            <a:pPr lvl="1"/>
            <a:r>
              <a:rPr lang="en-US" dirty="0" smtClean="0"/>
              <a:t>Private Keys are used to Sign and Decrypt</a:t>
            </a:r>
          </a:p>
          <a:p>
            <a:r>
              <a:rPr lang="en-US" dirty="0" smtClean="0"/>
              <a:t>This is </a:t>
            </a:r>
            <a:r>
              <a:rPr lang="en-US" b="1" i="1" dirty="0" smtClean="0"/>
              <a:t>asymmetric cryptography</a:t>
            </a:r>
          </a:p>
          <a:p>
            <a:r>
              <a:rPr lang="en-US" dirty="0" smtClean="0"/>
              <a:t>Covers privacy, tampering, non-repudiation</a:t>
            </a:r>
          </a:p>
          <a:p>
            <a:pPr lvl="1"/>
            <a:r>
              <a:rPr lang="en-US" dirty="0" smtClean="0"/>
              <a:t>With PKI could also cover authentication</a:t>
            </a:r>
          </a:p>
          <a:p>
            <a:r>
              <a:rPr lang="en-US" dirty="0" smtClean="0"/>
              <a:t>Internet commerce relies on this</a:t>
            </a:r>
          </a:p>
          <a:p>
            <a:pPr lvl="1"/>
            <a:r>
              <a:rPr lang="en-US" dirty="0" smtClean="0"/>
              <a:t>Alice is Amazon.com, Bob is anyone</a:t>
            </a:r>
          </a:p>
          <a:p>
            <a:r>
              <a:rPr lang="en-US" dirty="0" smtClean="0"/>
              <a:t>State-of-the-art since 1977 (RSA algorithm)</a:t>
            </a:r>
          </a:p>
        </p:txBody>
      </p:sp>
    </p:spTree>
    <p:extLst>
      <p:ext uri="{BB962C8B-B14F-4D97-AF65-F5344CB8AC3E}">
        <p14:creationId xmlns:p14="http://schemas.microsoft.com/office/powerpoint/2010/main" val="423098294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758854"/>
              </p:ext>
            </p:extLst>
          </p:nvPr>
        </p:nvGraphicFramePr>
        <p:xfrm>
          <a:off x="41696" y="17252"/>
          <a:ext cx="9067801" cy="5852159"/>
        </p:xfrm>
        <a:graphic>
          <a:graphicData uri="http://schemas.openxmlformats.org/drawingml/2006/table">
            <a:tbl>
              <a:tblPr firstRow="1" bandRow="1">
                <a:tableStyleId>{5C22544A-7EE6-4342-B048-85BDC9FD1C3A}</a:tableStyleId>
              </a:tblPr>
              <a:tblGrid>
                <a:gridCol w="872704"/>
                <a:gridCol w="1143000"/>
                <a:gridCol w="1219200"/>
                <a:gridCol w="1298996"/>
                <a:gridCol w="1562100"/>
                <a:gridCol w="1482304"/>
                <a:gridCol w="1489497"/>
              </a:tblGrid>
              <a:tr h="609600">
                <a:tc>
                  <a:txBody>
                    <a:bodyPr/>
                    <a:lstStyle/>
                    <a:p>
                      <a:endParaRPr lang="en-US" dirty="0"/>
                    </a:p>
                  </a:txBody>
                  <a:tcPr/>
                </a:tc>
                <a:tc>
                  <a:txBody>
                    <a:bodyPr/>
                    <a:lstStyle/>
                    <a:p>
                      <a:r>
                        <a:rPr lang="en-US" dirty="0" smtClean="0"/>
                        <a:t>Role in Signing</a:t>
                      </a:r>
                      <a:endParaRPr lang="en-US" dirty="0"/>
                    </a:p>
                  </a:txBody>
                  <a:tcPr/>
                </a:tc>
                <a:tc>
                  <a:txBody>
                    <a:bodyPr/>
                    <a:lstStyle/>
                    <a:p>
                      <a:r>
                        <a:rPr lang="en-US" dirty="0" smtClean="0"/>
                        <a:t>Role in Encryption</a:t>
                      </a:r>
                      <a:endParaRPr lang="en-US" dirty="0"/>
                    </a:p>
                  </a:txBody>
                  <a:tcPr/>
                </a:tc>
                <a:tc>
                  <a:txBody>
                    <a:bodyPr/>
                    <a:lstStyle/>
                    <a:p>
                      <a:r>
                        <a:rPr lang="en-US" dirty="0" smtClean="0"/>
                        <a:t>File</a:t>
                      </a:r>
                      <a:r>
                        <a:rPr lang="en-US" baseline="0" dirty="0" smtClean="0"/>
                        <a:t> Format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Management API access</a:t>
                      </a:r>
                      <a:endParaRPr lang="en-US" dirty="0" smtClean="0"/>
                    </a:p>
                  </a:txBody>
                  <a:tcPr/>
                </a:tc>
                <a:tc>
                  <a:txBody>
                    <a:bodyPr/>
                    <a:lstStyle/>
                    <a:p>
                      <a:r>
                        <a:rPr lang="en-US" dirty="0" smtClean="0"/>
                        <a:t>RDP</a:t>
                      </a:r>
                      <a:r>
                        <a:rPr lang="en-US" baseline="0" dirty="0" smtClean="0"/>
                        <a:t> Access to Role Instances</a:t>
                      </a:r>
                      <a:endParaRPr lang="en-US" dirty="0"/>
                    </a:p>
                  </a:txBody>
                  <a:tcPr/>
                </a:tc>
                <a:tc>
                  <a:txBody>
                    <a:bodyPr/>
                    <a:lstStyle/>
                    <a:p>
                      <a:r>
                        <a:rPr lang="en-US" dirty="0" smtClean="0"/>
                        <a:t>Enable</a:t>
                      </a:r>
                      <a:r>
                        <a:rPr lang="en-US" baseline="0" dirty="0" smtClean="0"/>
                        <a:t> </a:t>
                      </a:r>
                      <a:r>
                        <a:rPr lang="en-US" dirty="0" smtClean="0"/>
                        <a:t>HTTPS Endpoints on Cloud Service</a:t>
                      </a:r>
                      <a:endParaRPr lang="en-US" dirty="0"/>
                    </a:p>
                  </a:txBody>
                  <a:tcPr/>
                </a:tc>
              </a:tr>
              <a:tr h="370840">
                <a:tc>
                  <a:txBody>
                    <a:bodyPr/>
                    <a:lstStyle/>
                    <a:p>
                      <a:r>
                        <a:rPr lang="en-US" b="1" dirty="0" smtClean="0"/>
                        <a:t>Public Key</a:t>
                      </a:r>
                      <a:endParaRPr lang="en-US" b="1" dirty="0"/>
                    </a:p>
                  </a:txBody>
                  <a:tcPr/>
                </a:tc>
                <a:tc>
                  <a:txBody>
                    <a:bodyPr/>
                    <a:lstStyle/>
                    <a:p>
                      <a:r>
                        <a:rPr lang="en-US" dirty="0" smtClean="0"/>
                        <a:t>Verify</a:t>
                      </a:r>
                      <a:r>
                        <a:rPr lang="en-US" baseline="0" dirty="0" smtClean="0"/>
                        <a:t> signature</a:t>
                      </a:r>
                      <a:endParaRPr lang="en-US" dirty="0"/>
                    </a:p>
                  </a:txBody>
                  <a:tcPr/>
                </a:tc>
                <a:tc>
                  <a:txBody>
                    <a:bodyPr/>
                    <a:lstStyle/>
                    <a:p>
                      <a:r>
                        <a:rPr lang="en-US" dirty="0" smtClean="0"/>
                        <a:t>Encrypt</a:t>
                      </a:r>
                      <a:endParaRPr lang="en-US" dirty="0"/>
                    </a:p>
                  </a:txBody>
                  <a:tcPr/>
                </a:tc>
                <a:tc>
                  <a:txBody>
                    <a:bodyPr/>
                    <a:lstStyle/>
                    <a:p>
                      <a:r>
                        <a:rPr lang="en-US" dirty="0" smtClean="0"/>
                        <a:t>.CER</a:t>
                      </a:r>
                      <a:endParaRPr lang="en-US" dirty="0"/>
                    </a:p>
                  </a:txBody>
                  <a:tcPr/>
                </a:tc>
                <a:tc>
                  <a:txBody>
                    <a:bodyPr/>
                    <a:lstStyle/>
                    <a:p>
                      <a:r>
                        <a:rPr lang="en-US" dirty="0" smtClean="0"/>
                        <a:t>Upload to Windows Azure portal into Account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 action needed, though it may happen to be installed in the certificate store of machine from which it is created</a:t>
                      </a:r>
                    </a:p>
                  </a:txBody>
                  <a:tcPr/>
                </a:tc>
                <a:tc>
                  <a:txBody>
                    <a:bodyPr/>
                    <a:lstStyle/>
                    <a:p>
                      <a:r>
                        <a:rPr lang="en-US" baseline="0" dirty="0" smtClean="0"/>
                        <a:t>Installed in local certificate store for self-signed-cert; </a:t>
                      </a:r>
                      <a:r>
                        <a:rPr lang="en-US" dirty="0" smtClean="0"/>
                        <a:t>no</a:t>
                      </a:r>
                      <a:r>
                        <a:rPr lang="en-US" baseline="0" dirty="0" smtClean="0"/>
                        <a:t> action for PKI certs</a:t>
                      </a:r>
                    </a:p>
                  </a:txBody>
                  <a:tcPr/>
                </a:tc>
              </a:tr>
              <a:tr h="370840">
                <a:tc>
                  <a:txBody>
                    <a:bodyPr/>
                    <a:lstStyle/>
                    <a:p>
                      <a:r>
                        <a:rPr lang="en-US" b="1" dirty="0" smtClean="0"/>
                        <a:t>Private Key</a:t>
                      </a:r>
                      <a:endParaRPr lang="en-US" b="1" dirty="0"/>
                    </a:p>
                  </a:txBody>
                  <a:tcPr/>
                </a:tc>
                <a:tc>
                  <a:txBody>
                    <a:bodyPr/>
                    <a:lstStyle/>
                    <a:p>
                      <a:r>
                        <a:rPr lang="en-US" dirty="0" smtClean="0"/>
                        <a:t>Sign</a:t>
                      </a:r>
                      <a:endParaRPr lang="en-US" dirty="0"/>
                    </a:p>
                  </a:txBody>
                  <a:tcPr/>
                </a:tc>
                <a:tc>
                  <a:txBody>
                    <a:bodyPr/>
                    <a:lstStyle/>
                    <a:p>
                      <a:r>
                        <a:rPr lang="en-US" dirty="0" smtClean="0"/>
                        <a:t>Decrypt</a:t>
                      </a:r>
                      <a:endParaRPr lang="en-US" dirty="0"/>
                    </a:p>
                  </a:txBody>
                  <a:tcPr/>
                </a:tc>
                <a:tc>
                  <a:txBody>
                    <a:bodyPr/>
                    <a:lstStyle/>
                    <a:p>
                      <a:r>
                        <a:rPr lang="en-US" dirty="0" smtClean="0"/>
                        <a:t>.PFX </a:t>
                      </a:r>
                      <a:br>
                        <a:rPr lang="en-US" dirty="0" smtClean="0"/>
                      </a:br>
                      <a:r>
                        <a:rPr lang="en-US" dirty="0" smtClean="0"/>
                        <a:t/>
                      </a:r>
                      <a:br>
                        <a:rPr lang="en-US" dirty="0" smtClean="0"/>
                      </a:br>
                      <a:r>
                        <a:rPr lang="en-US" dirty="0" smtClean="0"/>
                        <a:t>(also contains Public</a:t>
                      </a:r>
                      <a:r>
                        <a:rPr lang="en-US" baseline="0" dirty="0" smtClean="0"/>
                        <a:t> Key)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Installed in local certificate store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Upload to portal; reference in</a:t>
                      </a:r>
                      <a:r>
                        <a:rPr lang="en-US" baseline="0" dirty="0" smtClean="0"/>
                        <a:t> Service Model</a:t>
                      </a:r>
                      <a:endParaRPr lang="en-US" dirty="0" smtClean="0"/>
                    </a:p>
                  </a:txBody>
                  <a:tcPr/>
                </a:tc>
                <a:tc>
                  <a:txBody>
                    <a:bodyPr/>
                    <a:lstStyle/>
                    <a:p>
                      <a:r>
                        <a:rPr lang="en-US" dirty="0" smtClean="0"/>
                        <a:t>Upload to portal; reference in</a:t>
                      </a:r>
                      <a:r>
                        <a:rPr lang="en-US" baseline="0" dirty="0" smtClean="0"/>
                        <a:t> Service Model</a:t>
                      </a:r>
                      <a:endParaRPr lang="en-US" dirty="0"/>
                    </a:p>
                  </a:txBody>
                  <a:tcPr/>
                </a:tc>
              </a:tr>
              <a:tr h="370840">
                <a:tc>
                  <a:txBody>
                    <a:bodyPr/>
                    <a:lstStyle/>
                    <a:p>
                      <a:r>
                        <a:rPr lang="en-US" b="1" dirty="0" smtClean="0"/>
                        <a:t>Azure Scope</a:t>
                      </a:r>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Subscription</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Cloud Service</a:t>
                      </a:r>
                    </a:p>
                    <a:p>
                      <a:endParaRPr lang="en-US" dirty="0"/>
                    </a:p>
                  </a:txBody>
                  <a:tcPr/>
                </a:tc>
                <a:tc>
                  <a:txBody>
                    <a:bodyPr/>
                    <a:lstStyle/>
                    <a:p>
                      <a:r>
                        <a:rPr lang="en-US" dirty="0" smtClean="0"/>
                        <a:t>Cloud Service</a:t>
                      </a:r>
                      <a:endParaRPr lang="en-US" dirty="0"/>
                    </a:p>
                  </a:txBody>
                  <a:tcPr/>
                </a:tc>
              </a:tr>
            </a:tbl>
          </a:graphicData>
        </a:graphic>
      </p:graphicFrame>
      <p:sp>
        <p:nvSpPr>
          <p:cNvPr id="5" name="Content Placeholder 2"/>
          <p:cNvSpPr txBox="1">
            <a:spLocks/>
          </p:cNvSpPr>
          <p:nvPr/>
        </p:nvSpPr>
        <p:spPr>
          <a:xfrm>
            <a:off x="76200" y="5105400"/>
            <a:ext cx="8991600" cy="16764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smtClean="0"/>
          </a:p>
          <a:p>
            <a:endParaRPr lang="en-US" dirty="0" smtClean="0"/>
          </a:p>
          <a:p>
            <a:r>
              <a:rPr lang="en-US" dirty="0" smtClean="0"/>
              <a:t>The .</a:t>
            </a:r>
            <a:r>
              <a:rPr lang="en-US" dirty="0" err="1" smtClean="0"/>
              <a:t>publishprofile</a:t>
            </a:r>
            <a:r>
              <a:rPr lang="en-US" dirty="0" smtClean="0"/>
              <a:t> </a:t>
            </a:r>
            <a:r>
              <a:rPr lang="en-US" i="1" dirty="0" smtClean="0"/>
              <a:t>simulates</a:t>
            </a:r>
            <a:r>
              <a:rPr lang="en-US" dirty="0" smtClean="0"/>
              <a:t> account-scope</a:t>
            </a:r>
            <a:endParaRPr lang="en-US" dirty="0"/>
          </a:p>
        </p:txBody>
      </p:sp>
    </p:spTree>
    <p:extLst>
      <p:ext uri="{BB962C8B-B14F-4D97-AF65-F5344CB8AC3E}">
        <p14:creationId xmlns:p14="http://schemas.microsoft.com/office/powerpoint/2010/main" val="24986123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a:t>
            </a:r>
            <a:endParaRPr lang="en-US" dirty="0"/>
          </a:p>
        </p:txBody>
      </p:sp>
      <p:sp>
        <p:nvSpPr>
          <p:cNvPr id="3" name="Content Placeholder 2"/>
          <p:cNvSpPr>
            <a:spLocks noGrp="1"/>
          </p:cNvSpPr>
          <p:nvPr>
            <p:ph idx="1"/>
          </p:nvPr>
        </p:nvSpPr>
        <p:spPr/>
        <p:txBody>
          <a:bodyPr>
            <a:normAutofit lnSpcReduction="10000"/>
          </a:bodyPr>
          <a:lstStyle/>
          <a:p>
            <a:r>
              <a:rPr lang="en-US" dirty="0" smtClean="0"/>
              <a:t>Using Remote Desktop with Windows Azure Roles </a:t>
            </a:r>
            <a:r>
              <a:rPr lang="en-US" sz="2400" dirty="0" smtClean="0">
                <a:hlinkClick r:id="rId2"/>
              </a:rPr>
              <a:t>http://msdn.microsoft.com/en-us/library/gg443832.aspx</a:t>
            </a:r>
            <a:endParaRPr lang="en-US" sz="2400" dirty="0" smtClean="0"/>
          </a:p>
          <a:p>
            <a:r>
              <a:rPr lang="en-US" dirty="0" smtClean="0"/>
              <a:t>DRM Whitepaper with example of applying some of the principles - </a:t>
            </a:r>
            <a:r>
              <a:rPr lang="en-US" sz="2400" dirty="0" smtClean="0">
                <a:hlinkClick r:id="rId3"/>
              </a:rPr>
              <a:t>http://codingoutloud.files.wordpress.com/2006/10/lifefx_digital_rights_management_whitepaper.pdf</a:t>
            </a:r>
            <a:r>
              <a:rPr lang="en-US" sz="2400" dirty="0" smtClean="0"/>
              <a:t> </a:t>
            </a:r>
            <a:endParaRPr lang="en-US" dirty="0" smtClean="0"/>
          </a:p>
          <a:p>
            <a:r>
              <a:rPr lang="en-US" i="1" dirty="0" smtClean="0"/>
              <a:t>Applied Cryptography: Protocols, Algorithms, and Source Code in C, 2nd Edition</a:t>
            </a:r>
            <a:r>
              <a:rPr lang="en-US" dirty="0" smtClean="0"/>
              <a:t> by Bruce </a:t>
            </a:r>
            <a:r>
              <a:rPr lang="en-US" dirty="0" err="1" smtClean="0"/>
              <a:t>Schneier</a:t>
            </a:r>
            <a:endParaRPr lang="en-US" dirty="0"/>
          </a:p>
        </p:txBody>
      </p:sp>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2137" y="4572000"/>
            <a:ext cx="851863" cy="105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35912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1296</TotalTime>
  <Words>1264</Words>
  <Application>Microsoft Macintosh PowerPoint</Application>
  <PresentationFormat>On-screen Show (4:3)</PresentationFormat>
  <Paragraphs>163</Paragraphs>
  <Slides>17</Slides>
  <Notes>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Sorting Out Digital Certificates</vt:lpstr>
      <vt:lpstr>Outline</vt:lpstr>
      <vt:lpstr>Dramatis Personae (Bruce Schneier’s book: Applied Cryptography, 2nd Edition)</vt:lpstr>
      <vt:lpstr>Four Uses of Cryptography</vt:lpstr>
      <vt:lpstr>Goal: Secure Communication (type 1)</vt:lpstr>
      <vt:lpstr>Solution (type 1): Shared Secret</vt:lpstr>
      <vt:lpstr>Goal: Secure Communication (type 2)</vt:lpstr>
      <vt:lpstr>Crypto Toolbox: Hashing</vt:lpstr>
      <vt:lpstr>Crypto Toolbox: Signing</vt:lpstr>
      <vt:lpstr>Crypto Toolbox: Encrypting</vt:lpstr>
      <vt:lpstr>Crypto Toolbox: Asymmetric Keys</vt:lpstr>
      <vt:lpstr>Crypto Toolbox: Asymmetric Keys</vt:lpstr>
      <vt:lpstr>Asymmetric Keys</vt:lpstr>
      <vt:lpstr>Goal: Secure Communication (type 2)</vt:lpstr>
      <vt:lpstr>Solution (type 2): Digital Certificates</vt:lpstr>
      <vt:lpstr>PowerPoint Presentation</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Out Digital Certificates</dc:title>
  <dc:creator>Bill Wilder</dc:creator>
  <cp:lastModifiedBy>Bill Wilder</cp:lastModifiedBy>
  <cp:revision>44</cp:revision>
  <dcterms:created xsi:type="dcterms:W3CDTF">2012-12-12T20:16:25Z</dcterms:created>
  <dcterms:modified xsi:type="dcterms:W3CDTF">2012-12-16T17:08:59Z</dcterms:modified>
</cp:coreProperties>
</file>