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82"/>
  </p:notesMasterIdLst>
  <p:handoutMasterIdLst>
    <p:handoutMasterId r:id="rId83"/>
  </p:handoutMasterIdLst>
  <p:sldIdLst>
    <p:sldId id="549" r:id="rId11"/>
    <p:sldId id="661" r:id="rId12"/>
    <p:sldId id="664" r:id="rId13"/>
    <p:sldId id="705" r:id="rId14"/>
    <p:sldId id="603" r:id="rId15"/>
    <p:sldId id="695" r:id="rId16"/>
    <p:sldId id="666" r:id="rId17"/>
    <p:sldId id="706" r:id="rId18"/>
    <p:sldId id="665" r:id="rId19"/>
    <p:sldId id="667" r:id="rId20"/>
    <p:sldId id="673" r:id="rId21"/>
    <p:sldId id="674" r:id="rId22"/>
    <p:sldId id="701" r:id="rId23"/>
    <p:sldId id="669" r:id="rId24"/>
    <p:sldId id="699" r:id="rId25"/>
    <p:sldId id="604" r:id="rId26"/>
    <p:sldId id="668" r:id="rId27"/>
    <p:sldId id="654" r:id="rId28"/>
    <p:sldId id="676" r:id="rId29"/>
    <p:sldId id="702" r:id="rId30"/>
    <p:sldId id="600" r:id="rId31"/>
    <p:sldId id="599" r:id="rId32"/>
    <p:sldId id="612" r:id="rId33"/>
    <p:sldId id="613" r:id="rId34"/>
    <p:sldId id="614" r:id="rId35"/>
    <p:sldId id="681" r:id="rId36"/>
    <p:sldId id="627" r:id="rId37"/>
    <p:sldId id="677" r:id="rId38"/>
    <p:sldId id="680" r:id="rId39"/>
    <p:sldId id="617" r:id="rId40"/>
    <p:sldId id="619" r:id="rId41"/>
    <p:sldId id="697" r:id="rId42"/>
    <p:sldId id="698" r:id="rId43"/>
    <p:sldId id="696" r:id="rId44"/>
    <p:sldId id="618" r:id="rId45"/>
    <p:sldId id="620" r:id="rId46"/>
    <p:sldId id="621" r:id="rId47"/>
    <p:sldId id="622" r:id="rId48"/>
    <p:sldId id="623" r:id="rId49"/>
    <p:sldId id="628" r:id="rId50"/>
    <p:sldId id="629" r:id="rId51"/>
    <p:sldId id="630" r:id="rId52"/>
    <p:sldId id="631" r:id="rId53"/>
    <p:sldId id="632" r:id="rId54"/>
    <p:sldId id="670" r:id="rId55"/>
    <p:sldId id="633" r:id="rId56"/>
    <p:sldId id="691" r:id="rId57"/>
    <p:sldId id="707" r:id="rId58"/>
    <p:sldId id="703" r:id="rId59"/>
    <p:sldId id="685" r:id="rId60"/>
    <p:sldId id="686" r:id="rId61"/>
    <p:sldId id="700" r:id="rId62"/>
    <p:sldId id="687" r:id="rId63"/>
    <p:sldId id="688" r:id="rId64"/>
    <p:sldId id="689" r:id="rId65"/>
    <p:sldId id="690" r:id="rId66"/>
    <p:sldId id="692" r:id="rId67"/>
    <p:sldId id="679" r:id="rId68"/>
    <p:sldId id="383" r:id="rId69"/>
    <p:sldId id="634" r:id="rId70"/>
    <p:sldId id="672" r:id="rId71"/>
    <p:sldId id="671" r:id="rId72"/>
    <p:sldId id="693" r:id="rId73"/>
    <p:sldId id="694" r:id="rId74"/>
    <p:sldId id="639" r:id="rId75"/>
    <p:sldId id="704" r:id="rId76"/>
    <p:sldId id="640" r:id="rId77"/>
    <p:sldId id="641" r:id="rId78"/>
    <p:sldId id="551" r:id="rId79"/>
    <p:sldId id="636" r:id="rId80"/>
    <p:sldId id="595"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89655" autoAdjust="0"/>
  </p:normalViewPr>
  <p:slideViewPr>
    <p:cSldViewPr>
      <p:cViewPr varScale="1">
        <p:scale>
          <a:sx n="82" d="100"/>
          <a:sy n="82" d="100"/>
        </p:scale>
        <p:origin x="-474" y="-84"/>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2388"/>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notesMaster" Target="notesMasters/notesMaster1.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F7C49-F71C-4271-B3B6-3DDACCA89D23}" type="doc">
      <dgm:prSet loTypeId="urn:microsoft.com/office/officeart/2005/8/layout/venn1" loCatId="relationship" qsTypeId="urn:microsoft.com/office/officeart/2005/8/quickstyle/simple1" qsCatId="simple" csTypeId="urn:microsoft.com/office/officeart/2005/8/colors/accent1_2" csCatId="accent1" phldr="1"/>
      <dgm:spPr/>
    </dgm:pt>
    <dgm:pt modelId="{8060B6AB-4B03-48D3-8FB0-CFCD6E9F6842}">
      <dgm:prSet phldrT="[Text]"/>
      <dgm:spPr/>
      <dgm:t>
        <a:bodyPr/>
        <a:lstStyle/>
        <a:p>
          <a:endParaRPr lang="en-US" dirty="0"/>
        </a:p>
      </dgm:t>
    </dgm:pt>
    <dgm:pt modelId="{9C522A38-72E6-4F6F-AF4C-F8706D3CAAE0}" type="parTrans" cxnId="{35519C60-5E57-4C3B-BDF8-F9F8D63ADC5D}">
      <dgm:prSet/>
      <dgm:spPr/>
      <dgm:t>
        <a:bodyPr/>
        <a:lstStyle/>
        <a:p>
          <a:endParaRPr lang="en-US"/>
        </a:p>
      </dgm:t>
    </dgm:pt>
    <dgm:pt modelId="{DA82F055-B85F-4DCF-9E98-35AD077AAEBE}" type="sibTrans" cxnId="{35519C60-5E57-4C3B-BDF8-F9F8D63ADC5D}">
      <dgm:prSet/>
      <dgm:spPr/>
      <dgm:t>
        <a:bodyPr/>
        <a:lstStyle/>
        <a:p>
          <a:endParaRPr lang="en-US"/>
        </a:p>
      </dgm:t>
    </dgm:pt>
    <dgm:pt modelId="{B22F5E43-5BD1-4AC6-813E-8B0FA2FC39B6}">
      <dgm:prSet phldrT="[Text]"/>
      <dgm:spPr/>
      <dgm:t>
        <a:bodyPr/>
        <a:lstStyle/>
        <a:p>
          <a:endParaRPr lang="en-US" dirty="0"/>
        </a:p>
      </dgm:t>
    </dgm:pt>
    <dgm:pt modelId="{060A79E6-AA43-4328-9CF4-58231D706829}" type="parTrans" cxnId="{865370E9-3191-4396-8CC0-4F0ACB24557E}">
      <dgm:prSet/>
      <dgm:spPr/>
      <dgm:t>
        <a:bodyPr/>
        <a:lstStyle/>
        <a:p>
          <a:endParaRPr lang="en-US"/>
        </a:p>
      </dgm:t>
    </dgm:pt>
    <dgm:pt modelId="{FE1AF69F-5FA3-4F55-8A5A-56A34D194C8F}" type="sibTrans" cxnId="{865370E9-3191-4396-8CC0-4F0ACB24557E}">
      <dgm:prSet/>
      <dgm:spPr/>
      <dgm:t>
        <a:bodyPr/>
        <a:lstStyle/>
        <a:p>
          <a:endParaRPr lang="en-US"/>
        </a:p>
      </dgm:t>
    </dgm:pt>
    <dgm:pt modelId="{6EFE2319-573D-491B-8AA4-A5B58C3A114B}" type="pres">
      <dgm:prSet presAssocID="{47EF7C49-F71C-4271-B3B6-3DDACCA89D23}" presName="compositeShape" presStyleCnt="0">
        <dgm:presLayoutVars>
          <dgm:chMax val="7"/>
          <dgm:dir/>
          <dgm:resizeHandles val="exact"/>
        </dgm:presLayoutVars>
      </dgm:prSet>
      <dgm:spPr/>
    </dgm:pt>
    <dgm:pt modelId="{352CBF2E-3B60-433D-995E-722189DAC285}" type="pres">
      <dgm:prSet presAssocID="{8060B6AB-4B03-48D3-8FB0-CFCD6E9F6842}" presName="circ1" presStyleLbl="vennNode1" presStyleIdx="0" presStyleCnt="2" custLinFactNeighborX="20086"/>
      <dgm:spPr/>
      <dgm:t>
        <a:bodyPr/>
        <a:lstStyle/>
        <a:p>
          <a:endParaRPr lang="en-US"/>
        </a:p>
      </dgm:t>
    </dgm:pt>
    <dgm:pt modelId="{7C937987-0447-4109-A3F6-971B41E87F6B}" type="pres">
      <dgm:prSet presAssocID="{8060B6AB-4B03-48D3-8FB0-CFCD6E9F6842}" presName="circ1Tx" presStyleLbl="revTx" presStyleIdx="0" presStyleCnt="0">
        <dgm:presLayoutVars>
          <dgm:chMax val="0"/>
          <dgm:chPref val="0"/>
          <dgm:bulletEnabled val="1"/>
        </dgm:presLayoutVars>
      </dgm:prSet>
      <dgm:spPr/>
      <dgm:t>
        <a:bodyPr/>
        <a:lstStyle/>
        <a:p>
          <a:endParaRPr lang="en-US"/>
        </a:p>
      </dgm:t>
    </dgm:pt>
    <dgm:pt modelId="{440AC516-8C99-437B-A525-496F4DAF7058}" type="pres">
      <dgm:prSet presAssocID="{B22F5E43-5BD1-4AC6-813E-8B0FA2FC39B6}" presName="circ2" presStyleLbl="vennNode1" presStyleIdx="1" presStyleCnt="2" custScaleX="86927" custScaleY="86927" custLinFactNeighborX="-36700"/>
      <dgm:spPr/>
      <dgm:t>
        <a:bodyPr/>
        <a:lstStyle/>
        <a:p>
          <a:endParaRPr lang="en-US"/>
        </a:p>
      </dgm:t>
    </dgm:pt>
    <dgm:pt modelId="{7350181E-41A2-4A48-8A05-A144674E8088}" type="pres">
      <dgm:prSet presAssocID="{B22F5E43-5BD1-4AC6-813E-8B0FA2FC39B6}" presName="circ2Tx" presStyleLbl="revTx" presStyleIdx="0" presStyleCnt="0">
        <dgm:presLayoutVars>
          <dgm:chMax val="0"/>
          <dgm:chPref val="0"/>
          <dgm:bulletEnabled val="1"/>
        </dgm:presLayoutVars>
      </dgm:prSet>
      <dgm:spPr/>
      <dgm:t>
        <a:bodyPr/>
        <a:lstStyle/>
        <a:p>
          <a:endParaRPr lang="en-US"/>
        </a:p>
      </dgm:t>
    </dgm:pt>
  </dgm:ptLst>
  <dgm:cxnLst>
    <dgm:cxn modelId="{F36F2AAE-C95E-4F88-9BEB-E2CD9E48A509}" type="presOf" srcId="{8060B6AB-4B03-48D3-8FB0-CFCD6E9F6842}" destId="{352CBF2E-3B60-433D-995E-722189DAC285}" srcOrd="0" destOrd="0" presId="urn:microsoft.com/office/officeart/2005/8/layout/venn1"/>
    <dgm:cxn modelId="{519BE03F-C704-4AC7-8879-C7A535E63E79}" type="presOf" srcId="{47EF7C49-F71C-4271-B3B6-3DDACCA89D23}" destId="{6EFE2319-573D-491B-8AA4-A5B58C3A114B}" srcOrd="0" destOrd="0" presId="urn:microsoft.com/office/officeart/2005/8/layout/venn1"/>
    <dgm:cxn modelId="{60B748E5-E7C8-4AEA-9B3E-63167FAB0441}" type="presOf" srcId="{B22F5E43-5BD1-4AC6-813E-8B0FA2FC39B6}" destId="{7350181E-41A2-4A48-8A05-A144674E8088}" srcOrd="1" destOrd="0" presId="urn:microsoft.com/office/officeart/2005/8/layout/venn1"/>
    <dgm:cxn modelId="{865370E9-3191-4396-8CC0-4F0ACB24557E}" srcId="{47EF7C49-F71C-4271-B3B6-3DDACCA89D23}" destId="{B22F5E43-5BD1-4AC6-813E-8B0FA2FC39B6}" srcOrd="1" destOrd="0" parTransId="{060A79E6-AA43-4328-9CF4-58231D706829}" sibTransId="{FE1AF69F-5FA3-4F55-8A5A-56A34D194C8F}"/>
    <dgm:cxn modelId="{35519C60-5E57-4C3B-BDF8-F9F8D63ADC5D}" srcId="{47EF7C49-F71C-4271-B3B6-3DDACCA89D23}" destId="{8060B6AB-4B03-48D3-8FB0-CFCD6E9F6842}" srcOrd="0" destOrd="0" parTransId="{9C522A38-72E6-4F6F-AF4C-F8706D3CAAE0}" sibTransId="{DA82F055-B85F-4DCF-9E98-35AD077AAEBE}"/>
    <dgm:cxn modelId="{CCD91657-3CC6-49A0-A2A2-DC5AD610631D}" type="presOf" srcId="{B22F5E43-5BD1-4AC6-813E-8B0FA2FC39B6}" destId="{440AC516-8C99-437B-A525-496F4DAF7058}" srcOrd="0" destOrd="0" presId="urn:microsoft.com/office/officeart/2005/8/layout/venn1"/>
    <dgm:cxn modelId="{44C1E783-E5A4-4C0C-B9F1-6271D4B64CCC}" type="presOf" srcId="{8060B6AB-4B03-48D3-8FB0-CFCD6E9F6842}" destId="{7C937987-0447-4109-A3F6-971B41E87F6B}" srcOrd="1" destOrd="0" presId="urn:microsoft.com/office/officeart/2005/8/layout/venn1"/>
    <dgm:cxn modelId="{5CC866FC-AF1D-4ACF-928F-0624D5E8DAE1}" type="presParOf" srcId="{6EFE2319-573D-491B-8AA4-A5B58C3A114B}" destId="{352CBF2E-3B60-433D-995E-722189DAC285}" srcOrd="0" destOrd="0" presId="urn:microsoft.com/office/officeart/2005/8/layout/venn1"/>
    <dgm:cxn modelId="{07DB9FC7-5F29-47E9-837C-04FB118C8AAB}" type="presParOf" srcId="{6EFE2319-573D-491B-8AA4-A5B58C3A114B}" destId="{7C937987-0447-4109-A3F6-971B41E87F6B}" srcOrd="1" destOrd="0" presId="urn:microsoft.com/office/officeart/2005/8/layout/venn1"/>
    <dgm:cxn modelId="{D2829751-2166-4495-BC35-F7368EC3422C}" type="presParOf" srcId="{6EFE2319-573D-491B-8AA4-A5B58C3A114B}" destId="{440AC516-8C99-437B-A525-496F4DAF7058}" srcOrd="2" destOrd="0" presId="urn:microsoft.com/office/officeart/2005/8/layout/venn1"/>
    <dgm:cxn modelId="{C567120F-786B-46FD-8CE7-EAD0079FC9F9}" type="presParOf" srcId="{6EFE2319-573D-491B-8AA4-A5B58C3A114B}" destId="{7350181E-41A2-4A48-8A05-A144674E8088}"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CBF2E-3B60-433D-995E-722189DAC285}">
      <dsp:nvSpPr>
        <dsp:cNvPr id="0" name=""/>
        <dsp:cNvSpPr/>
      </dsp:nvSpPr>
      <dsp:spPr>
        <a:xfrm>
          <a:off x="1312082" y="12228"/>
          <a:ext cx="4471342" cy="44713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936459" y="539496"/>
        <a:ext cx="2578071" cy="3416808"/>
      </dsp:txXfrm>
    </dsp:sp>
    <dsp:sp modelId="{440AC516-8C99-437B-A525-496F4DAF7058}">
      <dsp:nvSpPr>
        <dsp:cNvPr id="0" name=""/>
        <dsp:cNvSpPr/>
      </dsp:nvSpPr>
      <dsp:spPr>
        <a:xfrm>
          <a:off x="2287844" y="304497"/>
          <a:ext cx="3886804" cy="38868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390856" y="762835"/>
        <a:ext cx="2241040" cy="297012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10/20/2012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10/20/2012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cial.technet.microsoft.com/wiki/contents/articles/inside-sql-azure.aspx"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dirty="0" smtClean="0"/>
              <a:t>Crossing the Chasm: Architecting for the Cloud</a:t>
            </a:r>
          </a:p>
          <a:p>
            <a:pPr eaLnBrk="1" hangingPunct="1">
              <a:spcBef>
                <a:spcPct val="0"/>
              </a:spcBef>
            </a:pPr>
            <a:r>
              <a:rPr lang="en-US" b="0" i="1" dirty="0" smtClean="0"/>
              <a:t>Pre-cloud and cloud-native applications are based on different assumptions that require different approaches. We will highlight a number of key differences and show how your resulting application architecture will be different.</a:t>
            </a:r>
          </a:p>
          <a:p>
            <a:pPr fontAlgn="t"/>
            <a:r>
              <a:rPr lang="en-US" sz="1200" kern="1200" dirty="0" smtClean="0">
                <a:solidFill>
                  <a:schemeClr val="tx1"/>
                </a:solidFill>
                <a:effectLst/>
                <a:latin typeface="+mn-lt"/>
                <a:ea typeface="+mn-ea"/>
                <a:cs typeface="+mn-cs"/>
              </a:rPr>
              <a:t>4:00 - 4:50 pm – </a:t>
            </a:r>
            <a:r>
              <a:rPr lang="en-US" sz="1200" kern="1200" dirty="0" err="1" smtClean="0">
                <a:solidFill>
                  <a:schemeClr val="tx1"/>
                </a:solidFill>
                <a:effectLst/>
                <a:latin typeface="+mn-lt"/>
                <a:ea typeface="+mn-ea"/>
                <a:cs typeface="+mn-cs"/>
              </a:rPr>
              <a:t>eCoast</a:t>
            </a:r>
            <a:r>
              <a:rPr lang="en-US" sz="1200" kern="1200" dirty="0" smtClean="0">
                <a:solidFill>
                  <a:schemeClr val="tx1"/>
                </a:solidFill>
                <a:effectLst/>
                <a:latin typeface="+mn-lt"/>
                <a:ea typeface="+mn-ea"/>
                <a:cs typeface="+mn-cs"/>
              </a:rPr>
              <a:t> Cloud Summit – Software Track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Bill Wilder: Crossing the Chasm- Architecting for the Cloud</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r>
              <a:rPr lang="en-US" dirty="0" smtClean="0"/>
              <a:t>Horizontal</a:t>
            </a:r>
            <a:r>
              <a:rPr lang="en-US" baseline="0" dirty="0" smtClean="0"/>
              <a:t> Resource Allocation</a:t>
            </a:r>
            <a:endParaRPr lang="en-US" dirty="0" smtClean="0"/>
          </a:p>
          <a:p>
            <a:pPr eaLnBrk="1" hangingPunct="1">
              <a:spcBef>
                <a:spcPct val="0"/>
              </a:spcBef>
            </a:pPr>
            <a:r>
              <a:rPr lang="en-US" dirty="0" smtClean="0"/>
              <a:t>Horizontal</a:t>
            </a:r>
            <a:r>
              <a:rPr lang="en-US" baseline="0" dirty="0" smtClean="0"/>
              <a:t> Scale</a:t>
            </a:r>
          </a:p>
          <a:p>
            <a:pPr eaLnBrk="1" hangingPunct="1">
              <a:spcBef>
                <a:spcPct val="0"/>
              </a:spcBef>
            </a:pPr>
            <a:r>
              <a:rPr lang="en-US" baseline="0" dirty="0" smtClean="0"/>
              <a:t>Shard</a:t>
            </a:r>
          </a:p>
          <a:p>
            <a:pPr eaLnBrk="1" hangingPunct="1">
              <a:spcBef>
                <a:spcPct val="0"/>
              </a:spcBef>
            </a:pPr>
            <a:r>
              <a:rPr lang="en-US" baseline="0" dirty="0" smtClean="0"/>
              <a:t>Auto-Scale</a:t>
            </a:r>
          </a:p>
          <a:p>
            <a:pPr eaLnBrk="1" hangingPunct="1">
              <a:spcBef>
                <a:spcPct val="0"/>
              </a:spcBef>
            </a:pPr>
            <a:r>
              <a:rPr lang="en-US" baseline="0" dirty="0" smtClean="0"/>
              <a:t>Fail-Retry</a:t>
            </a:r>
          </a:p>
          <a:p>
            <a:pPr eaLnBrk="1" hangingPunct="1">
              <a:spcBef>
                <a:spcPct val="0"/>
              </a:spcBef>
            </a:pPr>
            <a:r>
              <a:rPr lang="en-US" baseline="0" dirty="0" smtClean="0"/>
              <a:t>Fail-Recover</a:t>
            </a:r>
          </a:p>
          <a:p>
            <a:pPr eaLnBrk="1" hangingPunct="1">
              <a:spcBef>
                <a:spcPct val="0"/>
              </a:spcBef>
            </a:pPr>
            <a:r>
              <a:rPr lang="en-US" baseline="0" dirty="0" smtClean="0"/>
              <a:t>QCW</a:t>
            </a:r>
          </a:p>
          <a:p>
            <a:pPr eaLnBrk="1" hangingPunct="1">
              <a:spcBef>
                <a:spcPct val="0"/>
              </a:spcBef>
            </a:pPr>
            <a:endParaRPr lang="en-US" dirty="0" smtClean="0"/>
          </a:p>
          <a:p>
            <a:pPr eaLnBrk="1" hangingPunct="1">
              <a:spcBef>
                <a:spcPct val="0"/>
              </a:spcBef>
            </a:pPr>
            <a:r>
              <a:rPr lang="en-US" dirty="0" smtClean="0">
                <a:effectLst/>
              </a:rPr>
              <a:t>We can run pre-cloud software on cloud infrastructure, but to truly take advantage of the cloud we need to build cloud-native applications. The architecture of a cloud-native application is different than the architecture of a traditional pre-cloud application, and in this talk we will examine several big ideas in software architecture you need to '</a:t>
            </a:r>
            <a:r>
              <a:rPr lang="en-US" dirty="0" err="1" smtClean="0">
                <a:effectLst/>
              </a:rPr>
              <a:t>grok</a:t>
            </a:r>
            <a:r>
              <a:rPr lang="en-US" dirty="0" smtClean="0">
                <a:effectLst/>
              </a:rPr>
              <a:t>' if you want to truly leverage the cloud for cost savings, higher availability, and better scalability. We will examine several key architecture patterns that help unlock those cloud-native benefits, spanning computation, database, and resource-focused patterns. By the end of the talk you should appreciate how cloud architecture is more of a partnership with your hardware than it was with pre-cloud applications (fail-retry anyone?), that the cloud may be infinite (but not all at once), and how the cloud enables cost optimization (and is "green").</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a:t>
            </a:r>
            <a:r>
              <a:rPr lang="en-US" baseline="0" dirty="0" err="1" smtClean="0"/>
              <a:t>wikipedia</a:t>
            </a:r>
            <a:r>
              <a:rPr lang="en-US" baseline="0" dirty="0" smtClean="0"/>
              <a:t> (http://en.wikipedia.org/wiki/Iceberg) “</a:t>
            </a:r>
            <a:r>
              <a:rPr lang="en-US" dirty="0" smtClean="0"/>
              <a:t>typically only one-ninth of the volume of an iceberg is above water</a:t>
            </a:r>
            <a:r>
              <a:rPr lang="en-US" baseline="0" dirty="0" smtClean="0"/>
              <a:t>”</a:t>
            </a:r>
          </a:p>
          <a:p>
            <a:r>
              <a:rPr lang="en-US" baseline="0" dirty="0" smtClean="0"/>
              <a:t>Iceberg comment not specific to CLOUD NATIVE – but just a reminder to the power of the CLOUD</a:t>
            </a:r>
          </a:p>
          <a:p>
            <a:endParaRPr lang="en-US" baseline="0" dirty="0" smtClean="0"/>
          </a:p>
          <a:p>
            <a:r>
              <a:rPr lang="en-US" baseline="0" dirty="0" smtClean="0"/>
              <a:t>Photo credit: http://upload.wikimedia.org/wikipedia/commons/a/ac/Iceberg.jpg</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9</a:t>
            </a:fld>
            <a:endParaRPr lang="en-US" dirty="0"/>
          </a:p>
        </p:txBody>
      </p:sp>
    </p:spTree>
    <p:extLst>
      <p:ext uri="{BB962C8B-B14F-4D97-AF65-F5344CB8AC3E}">
        <p14:creationId xmlns:p14="http://schemas.microsoft.com/office/powerpoint/2010/main" val="3983534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11</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CNA</a:t>
            </a:r>
            <a:r>
              <a:rPr lang="en-US" baseline="0" dirty="0" smtClean="0"/>
              <a:t> is future</a:t>
            </a:r>
          </a:p>
          <a:p>
            <a:r>
              <a:rPr lang="en-US" baseline="0" dirty="0" smtClean="0"/>
              <a:t>(late 1800s) 150,000 horses in NYC each producing 15-30 </a:t>
            </a:r>
            <a:r>
              <a:rPr lang="en-US" baseline="0" dirty="0" err="1" smtClean="0"/>
              <a:t>lbs</a:t>
            </a:r>
            <a:r>
              <a:rPr lang="en-US" baseline="0" dirty="0" smtClean="0"/>
              <a:t> of manure per day = 3 million pounds of horse manure per day… </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12</a:t>
            </a:fld>
            <a:endParaRPr lang="en-US" dirty="0"/>
          </a:p>
        </p:txBody>
      </p:sp>
    </p:spTree>
    <p:extLst>
      <p:ext uri="{BB962C8B-B14F-4D97-AF65-F5344CB8AC3E}">
        <p14:creationId xmlns:p14="http://schemas.microsoft.com/office/powerpoint/2010/main" val="155977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Canoe</a:t>
            </a:r>
            <a:r>
              <a:rPr lang="en-US" baseline="0" dirty="0" smtClean="0"/>
              <a:t> image: http://en.wikipedia.org/wiki/File:Morris-canoe-600.jpg</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13</a:t>
            </a:fld>
            <a:endParaRPr lang="en-US" dirty="0"/>
          </a:p>
        </p:txBody>
      </p:sp>
    </p:spTree>
    <p:extLst>
      <p:ext uri="{BB962C8B-B14F-4D97-AF65-F5344CB8AC3E}">
        <p14:creationId xmlns:p14="http://schemas.microsoft.com/office/powerpoint/2010/main" val="372385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15</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16</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20</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people have smart</a:t>
            </a:r>
            <a:r>
              <a:rPr lang="en-US" baseline="0" dirty="0" smtClean="0"/>
              <a:t> phones?</a:t>
            </a:r>
          </a:p>
          <a:p>
            <a:endParaRPr lang="en-US" baseline="0" dirty="0" smtClean="0"/>
          </a:p>
          <a:p>
            <a:r>
              <a:rPr lang="en-US" baseline="0" dirty="0" smtClean="0"/>
              <a:t>Does it look like the picture?</a:t>
            </a:r>
          </a:p>
          <a:p>
            <a:endParaRPr lang="en-US" baseline="0" dirty="0" smtClean="0"/>
          </a:p>
          <a:p>
            <a:r>
              <a:rPr lang="en-US" baseline="0" dirty="0" smtClean="0"/>
              <a:t>Major </a:t>
            </a:r>
            <a:r>
              <a:rPr lang="en-US" b="1" baseline="0" dirty="0" smtClean="0"/>
              <a:t>discontinuity</a:t>
            </a:r>
            <a:r>
              <a:rPr lang="en-US" baseline="0" dirty="0" smtClean="0"/>
              <a:t> in progression from good =&gt; better – </a:t>
            </a:r>
            <a:r>
              <a:rPr lang="en-US" baseline="0" dirty="0" err="1" smtClean="0"/>
              <a:t>sorta</a:t>
            </a:r>
            <a:r>
              <a:rPr lang="en-US" baseline="0" dirty="0" smtClean="0"/>
              <a:t> like a </a:t>
            </a:r>
            <a:r>
              <a:rPr lang="en-US" b="1" baseline="0" dirty="0" smtClean="0"/>
              <a:t>CHASM</a:t>
            </a:r>
            <a:r>
              <a:rPr lang="en-US" dirty="0" smtClean="0"/>
              <a:t> </a:t>
            </a:r>
          </a:p>
          <a:p>
            <a:pPr marL="171450" indent="-171450">
              <a:buFont typeface="Symbol"/>
              <a:buChar char="Þ"/>
            </a:pPr>
            <a:r>
              <a:rPr lang="en-US" baseline="0" dirty="0" smtClean="0"/>
              <a:t>Smart phones taking over the world, so the MARKET says the disruption is WORTH IT</a:t>
            </a:r>
          </a:p>
          <a:p>
            <a:endParaRPr lang="en-US" dirty="0" smtClean="0"/>
          </a:p>
          <a:p>
            <a:r>
              <a:rPr lang="en-US" dirty="0" smtClean="0"/>
              <a:t>Slower processors,</a:t>
            </a:r>
            <a:r>
              <a:rPr lang="en-US" baseline="0" dirty="0" smtClean="0"/>
              <a:t> not as much memory, tiny screen, terrible internet connections, low battery life, expensive, locked in, different programming model, platform-specific programming model and apps</a:t>
            </a:r>
          </a:p>
          <a:p>
            <a:pPr marL="171450" indent="-171450">
              <a:buFont typeface="Symbol"/>
              <a:buChar char="Þ"/>
            </a:pPr>
            <a:r>
              <a:rPr lang="en-US" baseline="0" dirty="0" err="1" smtClean="0"/>
              <a:t>Consumerization</a:t>
            </a:r>
            <a:r>
              <a:rPr lang="en-US" baseline="0" dirty="0" smtClean="0"/>
              <a:t> of IT – mobile devices are helping set new IT standards</a:t>
            </a:r>
          </a:p>
          <a:p>
            <a:pPr marL="171450" indent="-171450">
              <a:buFont typeface="Symbol"/>
              <a:buChar char="Þ"/>
            </a:pPr>
            <a:r>
              <a:rPr lang="en-US" baseline="0" dirty="0" smtClean="0"/>
              <a:t>But… it fits in your pocket, I manage it myself*, privacy, MP3 player, can take all kinds of pictures, and videos, and can geocache, and have maps, and text with my friends, and check email while sitting at dinner with a bunch of boring people, can tweet at a conference…</a:t>
            </a:r>
          </a:p>
          <a:p>
            <a:pPr marL="171450" indent="-171450">
              <a:buFont typeface="Symbol"/>
              <a:buChar char="Þ"/>
            </a:pPr>
            <a:r>
              <a:rPr lang="en-US" baseline="0" dirty="0" smtClean="0"/>
              <a:t>COPING STRATEGIES: Responsive Design for web sites, Toolkits to build cross-device apps</a:t>
            </a:r>
          </a:p>
          <a:p>
            <a:pPr marL="0" indent="0">
              <a:buFont typeface="Symbol"/>
              <a:buNone/>
            </a:pPr>
            <a:endParaRPr lang="en-US" baseline="0" dirty="0" smtClean="0"/>
          </a:p>
          <a:p>
            <a:pPr marL="0" indent="0">
              <a:buFont typeface="Symbol"/>
              <a:buNone/>
            </a:pPr>
            <a:r>
              <a:rPr lang="en-US" baseline="0" dirty="0" smtClean="0"/>
              <a:t>Cloud: parallel transition - analogous</a:t>
            </a:r>
          </a:p>
          <a:p>
            <a:pPr marL="171450" indent="-171450">
              <a:buFont typeface="Symbol"/>
              <a:buChar char="Þ"/>
            </a:pPr>
            <a:r>
              <a:rPr lang="en-US" baseline="0" dirty="0" smtClean="0"/>
              <a:t>Coping strategies – like Responsive Design for web sites, it isn’t as good as a native app, but it is pretty good</a:t>
            </a:r>
          </a:p>
          <a:p>
            <a:pPr marL="171450" indent="-171450">
              <a:buFont typeface="Symbol"/>
              <a:buChar char="Þ"/>
            </a:pPr>
            <a:r>
              <a:rPr lang="en-US" baseline="0" dirty="0" smtClean="0"/>
              <a:t>We cope by taking advantage of SOME capabilities, and it’s pretty good – this PRIVATE CLOUDS, and FORK-LIFTING APPS INTO THE CLOUD w/o aligning APP and CLOUD ARCHITECTURES – also pretty good, some value, but the future is cloud-native applications</a:t>
            </a:r>
          </a:p>
          <a:p>
            <a:pPr marL="171450" indent="-171450">
              <a:buFont typeface="Symbol"/>
              <a:buChar char="Þ"/>
            </a:pPr>
            <a:endParaRPr lang="en-US" baseline="0" dirty="0" smtClean="0"/>
          </a:p>
          <a:p>
            <a:pPr marL="0" indent="0">
              <a:buFont typeface="Symbol"/>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21</a:t>
            </a:fld>
            <a:endParaRPr lang="en-US" dirty="0"/>
          </a:p>
        </p:txBody>
      </p:sp>
    </p:spTree>
    <p:extLst>
      <p:ext uri="{BB962C8B-B14F-4D97-AF65-F5344CB8AC3E}">
        <p14:creationId xmlns:p14="http://schemas.microsoft.com/office/powerpoint/2010/main" val="3565748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happens if you “cross over the chasm” but</a:t>
            </a:r>
            <a:r>
              <a:rPr lang="en-US" baseline="0" dirty="0" smtClean="0"/>
              <a:t> without understanding what’s different?</a:t>
            </a:r>
          </a:p>
          <a:p>
            <a:endParaRPr lang="en-US" baseline="0" dirty="0" smtClean="0"/>
          </a:p>
          <a:p>
            <a:r>
              <a:rPr lang="en-US" b="1" baseline="0" dirty="0" smtClean="0"/>
              <a:t>Future: On-</a:t>
            </a:r>
            <a:r>
              <a:rPr lang="en-US" b="1" baseline="0" dirty="0" err="1" smtClean="0"/>
              <a:t>prem</a:t>
            </a:r>
            <a:r>
              <a:rPr lang="en-US" b="1" baseline="0" dirty="0" smtClean="0"/>
              <a:t> &amp; Cloud-Native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22</a:t>
            </a:fld>
            <a:endParaRPr lang="en-US" dirty="0"/>
          </a:p>
        </p:txBody>
      </p:sp>
    </p:spTree>
    <p:extLst>
      <p:ext uri="{BB962C8B-B14F-4D97-AF65-F5344CB8AC3E}">
        <p14:creationId xmlns:p14="http://schemas.microsoft.com/office/powerpoint/2010/main" val="688327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24</a:t>
            </a:fld>
            <a:endParaRPr lang="en-US" dirty="0"/>
          </a:p>
        </p:txBody>
      </p:sp>
    </p:spTree>
    <p:extLst>
      <p:ext uri="{BB962C8B-B14F-4D97-AF65-F5344CB8AC3E}">
        <p14:creationId xmlns:p14="http://schemas.microsoft.com/office/powerpoint/2010/main" val="715210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26</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Architectural concerns</a:t>
            </a:r>
          </a:p>
          <a:p>
            <a:endParaRPr lang="en-US" dirty="0" smtClean="0"/>
          </a:p>
          <a:p>
            <a:r>
              <a:rPr lang="en-US" dirty="0" smtClean="0"/>
              <a:t>N&gt;1</a:t>
            </a:r>
          </a:p>
          <a:p>
            <a:r>
              <a:rPr lang="en-US" dirty="0" smtClean="0"/>
              <a:t>N+1</a:t>
            </a:r>
          </a:p>
          <a:p>
            <a:r>
              <a:rPr lang="en-US" dirty="0" smtClean="0"/>
              <a:t>Reactive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27</a:t>
            </a:fld>
            <a:endParaRPr lang="en-US" dirty="0"/>
          </a:p>
        </p:txBody>
      </p:sp>
    </p:spTree>
    <p:extLst>
      <p:ext uri="{BB962C8B-B14F-4D97-AF65-F5344CB8AC3E}">
        <p14:creationId xmlns:p14="http://schemas.microsoft.com/office/powerpoint/2010/main" val="2085013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SLA, </a:t>
            </a:r>
            <a:r>
              <a:rPr lang="en-US" smtClean="0"/>
              <a:t>practical reasons</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28</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219604-7371-419B-B491-238F00D0824C}" type="slidenum">
              <a:rPr lang="en-US" smtClean="0"/>
              <a:pPr fontAlgn="base">
                <a:spcBef>
                  <a:spcPct val="0"/>
                </a:spcBef>
                <a:spcAft>
                  <a:spcPct val="0"/>
                </a:spcAft>
                <a:defRPr/>
              </a:pPr>
              <a:t>31</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a:p>
            <a:pPr eaLnBrk="1" hangingPunct="1">
              <a:spcBef>
                <a:spcPct val="0"/>
              </a:spcBef>
            </a:pPr>
            <a:r>
              <a:rPr lang="en-US" dirty="0" smtClean="0"/>
              <a:t>“Thumbnails” sample code available from http://code.msdn.microsoft.com/windowsazuresamples</a:t>
            </a:r>
          </a:p>
          <a:p>
            <a:pPr eaLnBrk="1" hangingPunct="1">
              <a:spcBef>
                <a:spcPct val="0"/>
              </a:spcBef>
            </a:pPr>
            <a:endParaRPr lang="en-US" dirty="0"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627EE-5560-4E34-AA52-ED919B3B0852}" type="slidenum">
              <a:rPr lang="en-US" smtClean="0"/>
              <a:pPr fontAlgn="base">
                <a:spcBef>
                  <a:spcPct val="0"/>
                </a:spcBef>
                <a:spcAft>
                  <a:spcPct val="0"/>
                </a:spcAft>
                <a:defRPr/>
              </a:pPr>
              <a:t>36</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defRPr/>
            </a:pPr>
            <a:endParaRPr lang="en-US" sz="1200" dirty="0" smtClean="0"/>
          </a:p>
        </p:txBody>
      </p:sp>
      <p:sp>
        <p:nvSpPr>
          <p:cNvPr id="4" name="Slide Number Placeholder 3"/>
          <p:cNvSpPr>
            <a:spLocks noGrp="1"/>
          </p:cNvSpPr>
          <p:nvPr>
            <p:ph type="sldNum" sz="quarter" idx="5"/>
          </p:nvPr>
        </p:nvSpPr>
        <p:spPr/>
        <p:txBody>
          <a:bodyPr/>
          <a:lstStyle/>
          <a:p>
            <a:pPr>
              <a:defRPr/>
            </a:pPr>
            <a:fld id="{B29B29CB-A59E-4904-93B8-C2A7ED3677A6}" type="slidenum">
              <a:rPr lang="en-US" smtClean="0"/>
              <a:pPr>
                <a:defRPr/>
              </a:pPr>
              <a:t>39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AJAX – orthogonal concern</a:t>
            </a:r>
          </a:p>
          <a:p>
            <a:pPr eaLnBrk="1" hangingPunct="1">
              <a:spcBef>
                <a:spcPct val="0"/>
              </a:spcBef>
            </a:pPr>
            <a:r>
              <a:rPr lang="en-US" dirty="0" smtClean="0"/>
              <a:t>Worker Role not related to HTML 5 concept of Web Worker</a:t>
            </a:r>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1B8D9D-07D1-4272-9200-FC7492BEB1A2}" type="slidenum">
              <a:rPr lang="en-US" smtClean="0"/>
              <a:pPr fontAlgn="base">
                <a:spcBef>
                  <a:spcPct val="0"/>
                </a:spcBef>
                <a:spcAft>
                  <a:spcPct val="0"/>
                </a:spcAft>
                <a:defRPr/>
              </a:pPr>
              <a:t>40</a:t>
            </a:fld>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Windows Azure: Fabric Controller honors </a:t>
            </a:r>
            <a:r>
              <a:rPr lang="en-US" b="1" dirty="0" smtClean="0"/>
              <a:t>Fault Domains </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43</a:t>
            </a:fld>
            <a:endParaRPr lang="en-US" dirty="0"/>
          </a:p>
        </p:txBody>
      </p:sp>
    </p:spTree>
    <p:extLst>
      <p:ext uri="{BB962C8B-B14F-4D97-AF65-F5344CB8AC3E}">
        <p14:creationId xmlns:p14="http://schemas.microsoft.com/office/powerpoint/2010/main" val="2429417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Tech Windows</a:t>
            </a:r>
          </a:p>
        </p:txBody>
      </p:sp>
      <p:sp>
        <p:nvSpPr>
          <p:cNvPr id="4" name="Slide Number Placeholder 3"/>
          <p:cNvSpPr>
            <a:spLocks noGrp="1"/>
          </p:cNvSpPr>
          <p:nvPr>
            <p:ph type="sldNum" sz="quarter" idx="5"/>
          </p:nvPr>
        </p:nvSpPr>
        <p:spPr/>
        <p:txBody>
          <a:bodyPr/>
          <a:lstStyle/>
          <a:p>
            <a:pPr>
              <a:defRPr/>
            </a:pPr>
            <a:fld id="{8A594DF5-1B45-481F-9FBD-CA0B3A5B835C}" type="slidenum">
              <a:rPr lang="en-US" smtClean="0"/>
              <a:pPr>
                <a:defRPr/>
              </a:pPr>
              <a:t>44</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50</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same as Data Warehouse or Reporting DB]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51</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hlinkClick r:id="rId3"/>
              </a:rPr>
              <a:t>http://social.technet.microsoft.com/wiki/contents/articles/inside-sql-azure.aspx</a:t>
            </a:r>
            <a:endParaRPr lang="en-US" dirty="0" smtClean="0"/>
          </a:p>
          <a:p>
            <a:endParaRPr lang="en-US" dirty="0" smtClean="0"/>
          </a:p>
          <a:p>
            <a:r>
              <a:rPr lang="en-US" sz="1200" b="0" i="0" kern="1200" dirty="0" smtClean="0">
                <a:solidFill>
                  <a:schemeClr val="tx1"/>
                </a:solidFill>
                <a:effectLst/>
                <a:latin typeface="+mn-lt"/>
                <a:ea typeface="+mn-ea"/>
                <a:cs typeface="+mn-cs"/>
              </a:rPr>
              <a:t>“Another feature in development is the ability to take control of your backups. Currently, backups are performed in the data centers to protect your data against disk or system problems. However, there is no way currently to control your own backups to provide protection against logical errors and use a RESTORE operation to return to an earlier point in time when a backup was made. The new feature involves the ability to make your own backups of your SQL Azure databases to your own on-premises storage, and the ability to restore those backups either to an on-premises database or to a SQL Azure database. Eventually Microsoft plans to provide the ability to perform SQL Azure backups across data centers and also make log backups so that point-in-time recovery can be implemented.” </a:t>
            </a:r>
            <a:r>
              <a:rPr lang="en-US" dirty="0" smtClean="0">
                <a:hlinkClick r:id="rId3"/>
              </a:rPr>
              <a:t>http://social.technet.microsoft.com/wiki/contents/articles/inside-sql-azure.aspx</a:t>
            </a:r>
            <a:endParaRPr lang="en-US" dirty="0" smtClean="0"/>
          </a:p>
          <a:p>
            <a:pPr eaLnBrk="1" hangingPunct="1"/>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http://blogs.msdn.com/b/cbiyikoglu/archive/2011/01/18/sql-azure-federations-robust-connectivity-model-for-federated-data.aspx</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56</a:t>
            </a:fld>
            <a:endParaRPr lang="en-US" dirty="0"/>
          </a:p>
        </p:txBody>
      </p:sp>
    </p:spTree>
    <p:extLst>
      <p:ext uri="{BB962C8B-B14F-4D97-AF65-F5344CB8AC3E}">
        <p14:creationId xmlns:p14="http://schemas.microsoft.com/office/powerpoint/2010/main" val="12286901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Check-in Site Foursquare</a:t>
            </a:r>
          </a:p>
          <a:p>
            <a:pPr marL="171450" indent="-171450">
              <a:buFontTx/>
              <a:buChar char="-"/>
            </a:pPr>
            <a:r>
              <a:rPr lang="en-US" dirty="0" smtClean="0"/>
              <a:t>32 employees (at the time)</a:t>
            </a:r>
          </a:p>
          <a:p>
            <a:pPr marL="0" indent="0">
              <a:buFontTx/>
              <a:buNone/>
            </a:pPr>
            <a:r>
              <a:rPr lang="en-US" dirty="0" smtClean="0"/>
              <a:t>10Gen</a:t>
            </a:r>
          </a:p>
          <a:p>
            <a:pPr marL="171450" indent="-171450">
              <a:buFontTx/>
              <a:buChar char="-"/>
            </a:pPr>
            <a:r>
              <a:rPr lang="en-US" dirty="0" smtClean="0"/>
              <a:t>Small company</a:t>
            </a:r>
          </a:p>
          <a:p>
            <a:pPr marL="0" indent="0">
              <a:buFontTx/>
              <a:buNone/>
            </a:pPr>
            <a:r>
              <a:rPr lang="en-US" dirty="0" smtClean="0"/>
              <a:t>Microsoft</a:t>
            </a:r>
          </a:p>
          <a:p>
            <a:pPr marL="171450" indent="-171450">
              <a:buFontTx/>
              <a:buChar char="-"/>
            </a:pPr>
            <a:r>
              <a:rPr lang="en-US" dirty="0" smtClean="0"/>
              <a:t>BIG COMPAN</a:t>
            </a:r>
            <a:r>
              <a:rPr lang="en-US" baseline="0" dirty="0" smtClean="0"/>
              <a:t>Y (how many of the 90k employees work on SQL Server?)</a:t>
            </a:r>
          </a:p>
          <a:p>
            <a:pPr marL="171450" indent="-171450">
              <a:buFontTx/>
              <a:buChar char="-"/>
            </a:pPr>
            <a:endParaRPr lang="en-US" baseline="0" dirty="0" smtClean="0"/>
          </a:p>
          <a:p>
            <a:pPr marL="0" indent="0">
              <a:buFontTx/>
              <a:buNone/>
            </a:pPr>
            <a:r>
              <a:rPr lang="en-US" dirty="0" smtClean="0"/>
              <a:t>http://blog.foursquare.com/2010/10/05/so-that-was-a-bummer/</a:t>
            </a:r>
          </a:p>
          <a:p>
            <a:pPr marL="0" indent="0">
              <a:buFontTx/>
              <a:buNone/>
            </a:pPr>
            <a:r>
              <a:rPr lang="en-US" dirty="0" smtClean="0"/>
              <a:t>http://highscalability.com/blog/2010/10/15/troubles-with-sharding-what-can-we-learn-from-the-foursquare.html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57</a:t>
            </a:fld>
            <a:endParaRPr lang="en-US" dirty="0"/>
          </a:p>
        </p:txBody>
      </p:sp>
    </p:spTree>
    <p:extLst>
      <p:ext uri="{BB962C8B-B14F-4D97-AF65-F5344CB8AC3E}">
        <p14:creationId xmlns:p14="http://schemas.microsoft.com/office/powerpoint/2010/main" val="26429383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58</a:t>
            </a:fld>
            <a:endParaRPr lang="en-US" dirty="0"/>
          </a:p>
        </p:txBody>
      </p:sp>
    </p:spTree>
    <p:extLst>
      <p:ext uri="{BB962C8B-B14F-4D97-AF65-F5344CB8AC3E}">
        <p14:creationId xmlns:p14="http://schemas.microsoft.com/office/powerpoint/2010/main" val="1504602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shown:</a:t>
            </a:r>
          </a:p>
          <a:p>
            <a:r>
              <a:rPr lang="en-US" baseline="0" dirty="0" smtClean="0"/>
              <a:t>Strong Consistency vs. Eventual Consistency</a:t>
            </a:r>
          </a:p>
          <a:p>
            <a:endParaRPr lang="en-US" baseline="0" dirty="0" smtClean="0"/>
          </a:p>
          <a:p>
            <a:r>
              <a:rPr lang="en-US" b="1" baseline="0" dirty="0" smtClean="0"/>
              <a:t>MINDSET.. CHARACTERISTICS OF PRE-CLOUD vs. CLOUD-NATIVE</a:t>
            </a:r>
          </a:p>
          <a:p>
            <a:endParaRPr lang="en-US" baseline="0" dirty="0" smtClean="0"/>
          </a:p>
          <a:p>
            <a:pPr marL="228600" indent="-228600">
              <a:buFont typeface="+mj-lt"/>
              <a:buAutoNum type="arabicPeriod"/>
            </a:pPr>
            <a:r>
              <a:rPr lang="en-US" b="1" baseline="0" dirty="0" smtClean="0"/>
              <a:t>Efficiency: </a:t>
            </a:r>
            <a:r>
              <a:rPr lang="en-US" baseline="0" dirty="0" smtClean="0"/>
              <a:t>electrical grid, virtual machine-based, multi-tenant, commodity hardware - 1:15k (vs. 1:30 or at best 1:150)</a:t>
            </a:r>
          </a:p>
          <a:p>
            <a:pPr marL="228600" indent="-228600">
              <a:buFont typeface="+mj-lt"/>
              <a:buAutoNum type="arabicPeriod"/>
            </a:pPr>
            <a:r>
              <a:rPr lang="en-US" b="1" baseline="0" dirty="0" smtClean="0"/>
              <a:t>Dynamic/</a:t>
            </a:r>
            <a:r>
              <a:rPr lang="en-US" sz="1200" b="1" dirty="0" smtClean="0"/>
              <a:t>∞</a:t>
            </a:r>
            <a:r>
              <a:rPr lang="en-US" sz="1200" dirty="0" smtClean="0"/>
              <a:t> </a:t>
            </a:r>
            <a:r>
              <a:rPr lang="en-US" b="1" baseline="0" dirty="0" smtClean="0"/>
              <a:t>Resources:</a:t>
            </a:r>
            <a:r>
              <a:rPr lang="en-US" baseline="0" dirty="0" smtClean="0"/>
              <a:t> use cloud platform API to allocate or release resources; infinite resources available - but not all at once</a:t>
            </a:r>
          </a:p>
          <a:p>
            <a:pPr marL="228600" indent="-228600">
              <a:buFont typeface="+mj-lt"/>
              <a:buAutoNum type="arabicPeriod"/>
            </a:pPr>
            <a:r>
              <a:rPr lang="en-US" b="1" baseline="0" dirty="0" smtClean="0"/>
              <a:t>Variable/</a:t>
            </a:r>
            <a:r>
              <a:rPr lang="en-US" b="1" baseline="0" dirty="0" err="1" smtClean="0"/>
              <a:t>OpEx</a:t>
            </a:r>
            <a:r>
              <a:rPr lang="en-US" b="1" baseline="0" dirty="0" smtClean="0"/>
              <a:t>:</a:t>
            </a:r>
            <a:r>
              <a:rPr lang="en-US" baseline="0" dirty="0" smtClean="0"/>
              <a:t> stop using, stop paying; pay for expanded use</a:t>
            </a:r>
          </a:p>
          <a:p>
            <a:pPr marL="228600" indent="-228600">
              <a:buFont typeface="+mj-lt"/>
              <a:buAutoNum type="arabicPeriod"/>
            </a:pPr>
            <a:r>
              <a:rPr lang="en-US" b="1" baseline="0" dirty="0" smtClean="0"/>
              <a:t>Horizontal Resourcing:</a:t>
            </a:r>
            <a:r>
              <a:rPr lang="en-US" baseline="0" dirty="0" smtClean="0"/>
              <a:t> Similar to Scaling Out/Horizontal Scaling, except not just for scale… and bi-directional</a:t>
            </a:r>
          </a:p>
          <a:p>
            <a:pPr marL="228600" indent="-228600">
              <a:buFont typeface="+mj-lt"/>
              <a:buAutoNum type="arabicPeriod"/>
            </a:pPr>
            <a:r>
              <a:rPr lang="en-US" b="1" baseline="0" dirty="0" smtClean="0"/>
              <a:t>Minimize MTTR:</a:t>
            </a:r>
            <a:r>
              <a:rPr lang="en-US" baseline="0" dirty="0" smtClean="0"/>
              <a:t> Failure is expected, be prepared to deal with it; partnership between CLOUD PLATFORM and YOUR APPLICATION ARCHITECTURE</a:t>
            </a:r>
          </a:p>
          <a:p>
            <a:pPr marL="228600" indent="-228600">
              <a:buFont typeface="+mj-lt"/>
              <a:buAutoNum type="arabicPeriod"/>
            </a:pPr>
            <a:r>
              <a:rPr lang="en-US" b="1" baseline="0" dirty="0" smtClean="0"/>
              <a:t>Scenario-Specific Storage:</a:t>
            </a:r>
            <a:r>
              <a:rPr lang="en-US" baseline="0" dirty="0" smtClean="0"/>
              <a:t> Relational Database no longer one-size-fits-all. NoSQL, Blobs, CDN, Relational++ (auto-sharding)</a:t>
            </a:r>
          </a:p>
          <a:p>
            <a:pPr marL="228600" indent="-228600">
              <a:buFont typeface="+mj-lt"/>
              <a:buAutoNum type="arabicPeriod"/>
            </a:pPr>
            <a:r>
              <a:rPr lang="en-US" b="1" baseline="0" dirty="0" smtClean="0"/>
              <a:t>Managed Infrastructure:</a:t>
            </a:r>
            <a:r>
              <a:rPr lang="en-US" baseline="0" dirty="0" smtClean="0"/>
              <a:t> “</a:t>
            </a:r>
            <a:r>
              <a:rPr lang="en-US" baseline="0" dirty="0" err="1" smtClean="0"/>
              <a:t>Manage</a:t>
            </a:r>
            <a:r>
              <a:rPr lang="en-US" b="1" baseline="0" dirty="0" err="1" smtClean="0"/>
              <a:t>D</a:t>
            </a:r>
            <a:r>
              <a:rPr lang="en-US" baseline="0" dirty="0" smtClean="0"/>
              <a:t>” – the “D” on the end changes everything… Want a database? - available on demand, here’s a connection string. Want application services like a Reliable Queue? – here’s its http address, feel free to start using it. LB – ready. Geo-LB – ready (and you may deploy to &gt;1 datacenter too – maybe MANY if you use CDN).</a:t>
            </a:r>
          </a:p>
          <a:p>
            <a:endParaRPr lang="en-US" dirty="0" smtClean="0"/>
          </a:p>
          <a:p>
            <a:r>
              <a:rPr lang="en-US" dirty="0" smtClean="0"/>
              <a:t>These are REALLY IMPACTFUL</a:t>
            </a:r>
            <a:r>
              <a:rPr lang="en-US" baseline="0" dirty="0" smtClean="0"/>
              <a:t> DIFFERENCES and an application optimized to live in harmony with </a:t>
            </a:r>
            <a:r>
              <a:rPr lang="en-US" baseline="0" dirty="0" err="1" smtClean="0"/>
              <a:t>properities</a:t>
            </a:r>
            <a:r>
              <a:rPr lang="en-US" baseline="0" dirty="0" smtClean="0"/>
              <a:t> is CLOUD-NATIVE, and apps in harmony with the old properties is PRE-CLOUD</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60</a:t>
            </a:fld>
            <a:endParaRPr lang="en-US" dirty="0"/>
          </a:p>
        </p:txBody>
      </p:sp>
    </p:spTree>
    <p:extLst>
      <p:ext uri="{BB962C8B-B14F-4D97-AF65-F5344CB8AC3E}">
        <p14:creationId xmlns:p14="http://schemas.microsoft.com/office/powerpoint/2010/main" val="3260602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Subliminal … 0.25</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71</a:t>
            </a:fld>
            <a:endParaRPr lang="en-US" dirty="0"/>
          </a:p>
        </p:txBody>
      </p:sp>
    </p:spTree>
    <p:extLst>
      <p:ext uri="{BB962C8B-B14F-4D97-AF65-F5344CB8AC3E}">
        <p14:creationId xmlns:p14="http://schemas.microsoft.com/office/powerpoint/2010/main" val="401500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10/20/2012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10/20/2012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10/20/2012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10/20/2012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10/20/2012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10/20/2012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10/20/2012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10/20/2012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385"/>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38051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heme" Target="../theme/theme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10/20/2012</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5.png"/><Relationship Id="rId4" Type="http://schemas.openxmlformats.org/officeDocument/2006/relationships/hyperlink" Target="http://blog.codingoutloud.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codingoutloud.files.wordpress.com/2006/10/mvp_fullcolor_forscreen1.png" TargetMode="External"/><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0.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codingoutloud.files.wordpress.com/2006/10/mvp_fullcolor_forscreen1.p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File:Morris-canoe-600.jp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hyperlink" Target="http://msdn.microsoft.com/en-us/library/ff394115.aspx"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6.xml.rels><?xml version="1.0" encoding="UTF-8" standalone="yes"?>
<Relationships xmlns="http://schemas.openxmlformats.org/package/2006/relationships"><Relationship Id="rId3" Type="http://schemas.openxmlformats.org/officeDocument/2006/relationships/hyperlink" Target="http://blogs.msdn.com/b/cbiyikoglu/archive/2011/01/18/sql-azure-federations-robust-connectivity-model-for-federated-data.aspx"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4" Type="http://schemas.openxmlformats.org/officeDocument/2006/relationships/hyperlink" Target="http://www.devpartners.com/"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49"/>
            <a:ext cx="8525860" cy="3469275"/>
          </a:xfrm>
          <a:solidFill>
            <a:srgbClr val="C0C0C0">
              <a:alpha val="58038"/>
            </a:srgbClr>
          </a:solidFill>
        </p:spPr>
        <p:txBody>
          <a:bodyPr rtlCol="0">
            <a:noAutofit/>
          </a:bodyPr>
          <a:lstStyle/>
          <a:p>
            <a:pPr>
              <a:defRPr/>
            </a:pPr>
            <a:r>
              <a:rPr lang="en-US" b="1" dirty="0" smtClean="0"/>
              <a:t>Architecture </a:t>
            </a:r>
            <a:r>
              <a:rPr lang="en-US" b="1" dirty="0"/>
              <a:t>Patterns for Building </a:t>
            </a:r>
            <a:r>
              <a:rPr lang="en-US" b="1" dirty="0" smtClean="0"/>
              <a:t/>
            </a:r>
            <a:br>
              <a:rPr lang="en-US" b="1" dirty="0" smtClean="0"/>
            </a:br>
            <a:r>
              <a:rPr lang="en-US" b="1" i="1" dirty="0" smtClean="0"/>
              <a:t>Cloud-Native</a:t>
            </a:r>
            <a:r>
              <a:rPr lang="en-US" b="1" dirty="0" smtClean="0"/>
              <a:t> Applications</a:t>
            </a:r>
            <a:r>
              <a:rPr lang="en-US" sz="4000" dirty="0" smtClean="0"/>
              <a:t/>
            </a:r>
            <a:br>
              <a:rPr lang="en-US" sz="4000" dirty="0" smtClean="0"/>
            </a:br>
            <a:r>
              <a:rPr lang="en-US" sz="4000" dirty="0" smtClean="0"/>
              <a:t>Align your application’s architecture with the architecture of the cloud…</a:t>
            </a:r>
            <a:br>
              <a:rPr lang="en-US" sz="4000" dirty="0" smtClean="0"/>
            </a:br>
            <a:r>
              <a:rPr lang="en-US" sz="2800" dirty="0"/>
              <a:t>O</a:t>
            </a:r>
            <a:r>
              <a:rPr lang="en-US" sz="2800" dirty="0" smtClean="0"/>
              <a:t>r... going </a:t>
            </a:r>
            <a:r>
              <a:rPr lang="en-US" sz="2800" dirty="0" smtClean="0"/>
              <a:t>with the flow: </a:t>
            </a:r>
            <a:r>
              <a:rPr lang="en-US" sz="2800" dirty="0" smtClean="0"/>
              <a:t>using </a:t>
            </a:r>
            <a:r>
              <a:rPr lang="en-US" sz="2800" dirty="0" smtClean="0"/>
              <a:t>icebergs to max </a:t>
            </a:r>
            <a:r>
              <a:rPr lang="en-US" sz="2800" dirty="0" smtClean="0"/>
              <a:t>advantage</a:t>
            </a:r>
            <a:endParaRPr lang="en-US" i="1" dirty="0" smtClean="0"/>
          </a:p>
        </p:txBody>
      </p:sp>
      <p:sp>
        <p:nvSpPr>
          <p:cNvPr id="78856" name="Rectangle 8"/>
          <p:cNvSpPr>
            <a:spLocks noGrp="1" noChangeArrowheads="1"/>
          </p:cNvSpPr>
          <p:nvPr>
            <p:ph type="subTitle" idx="1"/>
          </p:nvPr>
        </p:nvSpPr>
        <p:spPr>
          <a:xfrm>
            <a:off x="838200" y="4097365"/>
            <a:ext cx="7543801" cy="1158605"/>
          </a:xfrm>
        </p:spPr>
        <p:txBody>
          <a:bodyPr rtlCol="0" anchor="ctr">
            <a:noAutofit/>
          </a:bodyPr>
          <a:lstStyle/>
          <a:p>
            <a:pPr marL="342900" indent="-342900">
              <a:lnSpc>
                <a:spcPct val="90000"/>
              </a:lnSpc>
              <a:defRPr/>
            </a:pPr>
            <a:r>
              <a:rPr lang="en-US" sz="2800" b="1" dirty="0" smtClean="0"/>
              <a:t>Boston Code Camp 18</a:t>
            </a:r>
          </a:p>
          <a:p>
            <a:pPr marL="342900" indent="-342900">
              <a:lnSpc>
                <a:spcPct val="90000"/>
              </a:lnSpc>
              <a:defRPr/>
            </a:pPr>
            <a:r>
              <a:rPr lang="en-US" sz="2800" b="1" dirty="0" smtClean="0"/>
              <a:t>20-October-2012</a:t>
            </a:r>
          </a:p>
          <a:p>
            <a:pPr marL="342900" indent="-342900">
              <a:lnSpc>
                <a:spcPct val="90000"/>
              </a:lnSpc>
              <a:defRPr/>
            </a:pPr>
            <a:r>
              <a:rPr lang="en-US" sz="2800" b="1" dirty="0" smtClean="0"/>
              <a:t>(1:30 – 2:40)</a:t>
            </a:r>
            <a:endParaRPr lang="en-US" sz="2800" b="1" dirty="0"/>
          </a:p>
        </p:txBody>
      </p:sp>
      <p:sp>
        <p:nvSpPr>
          <p:cNvPr id="4101" name="Text Box 3"/>
          <p:cNvSpPr txBox="1">
            <a:spLocks noChangeArrowheads="1"/>
          </p:cNvSpPr>
          <p:nvPr/>
        </p:nvSpPr>
        <p:spPr bwMode="auto">
          <a:xfrm>
            <a:off x="838200" y="5598120"/>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5598120"/>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7050" y="6207522"/>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504246" y="3806382"/>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16895" y="9756"/>
            <a:ext cx="8567780" cy="6134901"/>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566510" y="5745668"/>
            <a:ext cx="3598421" cy="1200329"/>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a:p>
        </p:txBody>
      </p:sp>
    </p:spTree>
    <p:extLst>
      <p:ext uri="{BB962C8B-B14F-4D97-AF65-F5344CB8AC3E}">
        <p14:creationId xmlns:p14="http://schemas.microsoft.com/office/powerpoint/2010/main" val="1247578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19341" y="27332"/>
            <a:ext cx="9144000" cy="685799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6" name="Picture 2" descr="http://codingoutloud.files.wordpress.com/2006/10/mvp_fullcolor_forscreen1.png?w=95">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3894" y="2694397"/>
            <a:ext cx="1522475" cy="2403913"/>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2618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Bill Wilder?</a:t>
            </a:r>
            <a:endParaRPr lang="en-US"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365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will ass-u-me…</a:t>
            </a:r>
            <a:endParaRPr lang="en-US" dirty="0"/>
          </a:p>
        </p:txBody>
      </p:sp>
      <p:sp>
        <p:nvSpPr>
          <p:cNvPr id="3" name="Content Placeholder 2"/>
          <p:cNvSpPr>
            <a:spLocks noGrp="1"/>
          </p:cNvSpPr>
          <p:nvPr>
            <p:ph idx="1"/>
          </p:nvPr>
        </p:nvSpPr>
        <p:spPr>
          <a:xfrm>
            <a:off x="457200" y="1600206"/>
            <a:ext cx="8229600" cy="4569249"/>
          </a:xfrm>
        </p:spPr>
        <p:txBody>
          <a:bodyPr>
            <a:normAutofit fontScale="92500" lnSpcReduction="10000"/>
          </a:bodyPr>
          <a:lstStyle/>
          <a:p>
            <a:pPr marL="514350" indent="-514350">
              <a:buFont typeface="+mj-lt"/>
              <a:buAutoNum type="arabicPeriod"/>
            </a:pPr>
            <a:r>
              <a:rPr lang="en-US" dirty="0" smtClean="0"/>
              <a:t>You know what “the cloud” is</a:t>
            </a:r>
          </a:p>
          <a:p>
            <a:pPr marL="514350" indent="-514350">
              <a:buFont typeface="+mj-lt"/>
              <a:buAutoNum type="arabicPeriod"/>
            </a:pPr>
            <a:r>
              <a:rPr lang="en-US" dirty="0" smtClean="0"/>
              <a:t>You have an inkling about </a:t>
            </a:r>
            <a:r>
              <a:rPr lang="en-US" b="1" dirty="0" smtClean="0"/>
              <a:t>Amazon Web Services</a:t>
            </a:r>
            <a:r>
              <a:rPr lang="en-US" dirty="0" smtClean="0"/>
              <a:t> and </a:t>
            </a:r>
            <a:r>
              <a:rPr lang="en-US" b="1" dirty="0" smtClean="0"/>
              <a:t>Windows Azure </a:t>
            </a:r>
            <a:r>
              <a:rPr lang="en-US" dirty="0" smtClean="0"/>
              <a:t>cloud platforms</a:t>
            </a:r>
          </a:p>
          <a:p>
            <a:pPr marL="514350" indent="-514350">
              <a:buFont typeface="+mj-lt"/>
              <a:buAutoNum type="arabicPeriod"/>
            </a:pPr>
            <a:r>
              <a:rPr lang="en-US" dirty="0" smtClean="0"/>
              <a:t>You understand that such cloud platforms include </a:t>
            </a:r>
            <a:r>
              <a:rPr lang="en-US" b="1" dirty="0" smtClean="0"/>
              <a:t>compute services </a:t>
            </a:r>
            <a:r>
              <a:rPr lang="en-US" dirty="0"/>
              <a:t>[</a:t>
            </a:r>
            <a:r>
              <a:rPr lang="en-US" dirty="0" smtClean="0"/>
              <a:t>like hosted virtual machines (VMs), in both </a:t>
            </a:r>
            <a:r>
              <a:rPr lang="en-US" dirty="0" err="1" smtClean="0"/>
              <a:t>IaaS</a:t>
            </a:r>
            <a:r>
              <a:rPr lang="en-US" dirty="0" smtClean="0"/>
              <a:t> and </a:t>
            </a:r>
            <a:r>
              <a:rPr lang="en-US" dirty="0" err="1" smtClean="0"/>
              <a:t>PaaS</a:t>
            </a:r>
            <a:r>
              <a:rPr lang="en-US" dirty="0" smtClean="0"/>
              <a:t> modes], </a:t>
            </a:r>
            <a:r>
              <a:rPr lang="en-US" b="1" dirty="0" smtClean="0"/>
              <a:t>SQL</a:t>
            </a:r>
            <a:r>
              <a:rPr lang="en-US" dirty="0" smtClean="0"/>
              <a:t> and </a:t>
            </a:r>
            <a:r>
              <a:rPr lang="en-US" b="1" dirty="0" err="1" smtClean="0"/>
              <a:t>NoSQL</a:t>
            </a:r>
            <a:r>
              <a:rPr lang="en-US" dirty="0" smtClean="0"/>
              <a:t> database services, </a:t>
            </a:r>
            <a:r>
              <a:rPr lang="en-US" b="1" dirty="0" smtClean="0"/>
              <a:t>file storage </a:t>
            </a:r>
            <a:r>
              <a:rPr lang="en-US" dirty="0" smtClean="0"/>
              <a:t>services, </a:t>
            </a:r>
            <a:r>
              <a:rPr lang="en-US" b="1" dirty="0" smtClean="0"/>
              <a:t>messaging</a:t>
            </a:r>
            <a:r>
              <a:rPr lang="en-US" dirty="0" smtClean="0"/>
              <a:t>, </a:t>
            </a:r>
            <a:r>
              <a:rPr lang="en-US" b="1" dirty="0" smtClean="0"/>
              <a:t>DNS</a:t>
            </a:r>
            <a:r>
              <a:rPr lang="en-US" dirty="0" smtClean="0"/>
              <a:t>, </a:t>
            </a:r>
            <a:r>
              <a:rPr lang="en-US" b="1" dirty="0" smtClean="0"/>
              <a:t>management</a:t>
            </a:r>
            <a:r>
              <a:rPr lang="en-US" dirty="0" smtClean="0"/>
              <a:t>, etc.</a:t>
            </a:r>
            <a:endParaRPr lang="en-US" dirty="0"/>
          </a:p>
          <a:p>
            <a:pPr marL="514350" indent="-514350">
              <a:buFont typeface="+mj-lt"/>
              <a:buAutoNum type="arabicPeriod"/>
            </a:pPr>
            <a:r>
              <a:rPr lang="en-US" dirty="0" smtClean="0">
                <a:sym typeface="Wingdings" pitchFamily="2" charset="2"/>
              </a:rPr>
              <a:t>You are interested in understanding </a:t>
            </a:r>
            <a:r>
              <a:rPr lang="en-US" b="1" i="1" dirty="0" smtClean="0">
                <a:sym typeface="Wingdings" pitchFamily="2" charset="2"/>
              </a:rPr>
              <a:t>cloud-native applications</a:t>
            </a:r>
            <a:r>
              <a:rPr lang="en-US" dirty="0" smtClean="0">
                <a:sym typeface="Wingdings" pitchFamily="2" charset="2"/>
              </a:rPr>
              <a:t> </a:t>
            </a:r>
            <a:endParaRPr lang="en-US" b="1" i="1" dirty="0" smtClean="0">
              <a:sym typeface="Wingdings" pitchFamily="2" charset="2"/>
            </a:endParaRPr>
          </a:p>
        </p:txBody>
      </p:sp>
    </p:spTree>
    <p:extLst>
      <p:ext uri="{BB962C8B-B14F-4D97-AF65-F5344CB8AC3E}">
        <p14:creationId xmlns:p14="http://schemas.microsoft.com/office/powerpoint/2010/main" val="296111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for rest of talk…   …</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Give context and definition for </a:t>
            </a:r>
            <a:r>
              <a:rPr lang="en-US" i="1" dirty="0" smtClean="0"/>
              <a:t>cloud-native</a:t>
            </a:r>
          </a:p>
          <a:p>
            <a:pPr marL="514350" indent="-514350">
              <a:buFont typeface="+mj-lt"/>
              <a:buAutoNum type="arabicPeriod"/>
            </a:pPr>
            <a:r>
              <a:rPr lang="en-US" dirty="0" smtClean="0"/>
              <a:t>Cover three specific patterns for building cloud-native applications</a:t>
            </a:r>
          </a:p>
          <a:p>
            <a:pPr marL="514350" indent="-514350">
              <a:buFont typeface="+mj-lt"/>
              <a:buAutoNum type="arabicPeriod"/>
            </a:pPr>
            <a:r>
              <a:rPr lang="en-US" dirty="0" smtClean="0"/>
              <a:t>Mention several other patterns</a:t>
            </a:r>
          </a:p>
          <a:p>
            <a:endParaRPr lang="en-US" dirty="0" smtClean="0"/>
          </a:p>
          <a:p>
            <a:r>
              <a:rPr lang="en-US" dirty="0" smtClean="0"/>
              <a:t>Q&amp;A during talk is okay (time permitting)</a:t>
            </a:r>
          </a:p>
          <a:p>
            <a:r>
              <a:rPr lang="en-US" dirty="0" smtClean="0"/>
              <a:t>Q&amp;A at end with any remaining time</a:t>
            </a:r>
          </a:p>
          <a:p>
            <a:r>
              <a:rPr lang="en-US" dirty="0" smtClean="0"/>
              <a:t>Also feel free to join me for lunch to talk cloud</a:t>
            </a:r>
          </a:p>
        </p:txBody>
      </p:sp>
      <p:pic>
        <p:nvPicPr>
          <p:cNvPr id="2050" name="Picture 2" descr="C:\Program Files (x86)\Microsoft Office\MEDIA\CAGCAT10\j021295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89028">
            <a:off x="7178519" y="228350"/>
            <a:ext cx="2220237" cy="1394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flipH="1">
            <a:off x="-74392" y="4279977"/>
            <a:ext cx="640973" cy="1446550"/>
          </a:xfrm>
          <a:prstGeom prst="rect">
            <a:avLst/>
          </a:prstGeom>
          <a:noFill/>
        </p:spPr>
        <p:txBody>
          <a:bodyPr wrap="square" rtlCol="0">
            <a:spAutoFit/>
          </a:bodyPr>
          <a:lstStyle/>
          <a:p>
            <a:r>
              <a:rPr lang="en-US" sz="8800" dirty="0">
                <a:solidFill>
                  <a:srgbClr val="00B050"/>
                </a:solidFill>
              </a:rPr>
              <a:t>?</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485" y="2578023"/>
            <a:ext cx="686278" cy="546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3654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Cloud Platform Characteristics</a:t>
            </a:r>
            <a:endParaRPr lang="en-US" b="1" dirty="0"/>
          </a:p>
        </p:txBody>
      </p:sp>
      <p:sp>
        <p:nvSpPr>
          <p:cNvPr id="3" name="Content Placeholder 2"/>
          <p:cNvSpPr>
            <a:spLocks noGrp="1"/>
          </p:cNvSpPr>
          <p:nvPr>
            <p:ph idx="1"/>
          </p:nvPr>
        </p:nvSpPr>
        <p:spPr>
          <a:xfrm>
            <a:off x="309070" y="1297535"/>
            <a:ext cx="8525860" cy="5176415"/>
          </a:xfrm>
        </p:spPr>
        <p:txBody>
          <a:bodyPr>
            <a:noAutofit/>
          </a:bodyPr>
          <a:lstStyle/>
          <a:p>
            <a:r>
              <a:rPr lang="en-US" dirty="0" smtClean="0"/>
              <a:t>Scaling – or “resource allocation” – is horizontal</a:t>
            </a:r>
          </a:p>
          <a:p>
            <a:pPr lvl="1"/>
            <a:r>
              <a:rPr lang="en-US" sz="2400" dirty="0" smtClean="0"/>
              <a:t>and ∞ (“illusion of infinite resources”)</a:t>
            </a:r>
            <a:endParaRPr lang="en-US" sz="2400" dirty="0"/>
          </a:p>
          <a:p>
            <a:r>
              <a:rPr lang="en-US" dirty="0" smtClean="0"/>
              <a:t>Resources are easily added or released</a:t>
            </a:r>
          </a:p>
          <a:p>
            <a:pPr lvl="1"/>
            <a:r>
              <a:rPr lang="en-US" sz="2400" dirty="0" smtClean="0"/>
              <a:t>self-service portal or API; cloud </a:t>
            </a:r>
            <a:r>
              <a:rPr lang="en-US" sz="2400" dirty="0"/>
              <a:t>scaling is automatable</a:t>
            </a:r>
            <a:endParaRPr lang="en-US" sz="2400" dirty="0" smtClean="0"/>
          </a:p>
          <a:p>
            <a:r>
              <a:rPr lang="en-US" dirty="0" smtClean="0"/>
              <a:t>Pay only for </a:t>
            </a:r>
            <a:r>
              <a:rPr lang="en-US" dirty="0"/>
              <a:t>currently allocated </a:t>
            </a:r>
            <a:r>
              <a:rPr lang="en-US" dirty="0" smtClean="0"/>
              <a:t>resources</a:t>
            </a:r>
          </a:p>
          <a:p>
            <a:pPr lvl="1"/>
            <a:r>
              <a:rPr lang="en-US" sz="2400" dirty="0" smtClean="0"/>
              <a:t>costs </a:t>
            </a:r>
            <a:r>
              <a:rPr lang="en-US" sz="2400" dirty="0"/>
              <a:t>are </a:t>
            </a:r>
            <a:r>
              <a:rPr lang="en-US" sz="2400" dirty="0" smtClean="0"/>
              <a:t>operational, granular, controllable, and transparent</a:t>
            </a:r>
          </a:p>
          <a:p>
            <a:r>
              <a:rPr lang="en-US" dirty="0" smtClean="0"/>
              <a:t>Optimized for cost-efficiency</a:t>
            </a:r>
          </a:p>
          <a:p>
            <a:pPr lvl="1"/>
            <a:r>
              <a:rPr lang="en-US" sz="2400" dirty="0"/>
              <a:t>c</a:t>
            </a:r>
            <a:r>
              <a:rPr lang="en-US" sz="2400" dirty="0" smtClean="0"/>
              <a:t>loud services are MT, hardware is commodity</a:t>
            </a:r>
          </a:p>
          <a:p>
            <a:pPr lvl="1"/>
            <a:r>
              <a:rPr lang="en-US" sz="2400" dirty="0" smtClean="0"/>
              <a:t>MTTR over MTTF</a:t>
            </a:r>
            <a:endParaRPr lang="en-US" sz="2400" dirty="0"/>
          </a:p>
          <a:p>
            <a:r>
              <a:rPr lang="en-US" dirty="0" smtClean="0"/>
              <a:t>Rich, robust functionality is simply accessible</a:t>
            </a:r>
          </a:p>
          <a:p>
            <a:pPr lvl="1"/>
            <a:r>
              <a:rPr lang="en-US" sz="2400" dirty="0" smtClean="0"/>
              <a:t>like an iceberg</a:t>
            </a:r>
            <a:endParaRPr lang="en-US" sz="2400" dirty="0"/>
          </a:p>
        </p:txBody>
      </p:sp>
    </p:spTree>
    <p:extLst>
      <p:ext uri="{BB962C8B-B14F-4D97-AF65-F5344CB8AC3E}">
        <p14:creationId xmlns:p14="http://schemas.microsoft.com/office/powerpoint/2010/main" val="127792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smtClean="0"/>
              <a:t>www.pageofphotos.com</a:t>
            </a:r>
            <a:endParaRPr lang="en-US" sz="6000" b="1" dirty="0"/>
          </a:p>
        </p:txBody>
      </p:sp>
      <p:sp>
        <p:nvSpPr>
          <p:cNvPr id="3" name="Content Placeholder 2"/>
          <p:cNvSpPr>
            <a:spLocks noGrp="1"/>
          </p:cNvSpPr>
          <p:nvPr>
            <p:ph idx="1"/>
          </p:nvPr>
        </p:nvSpPr>
        <p:spPr/>
        <p:txBody>
          <a:bodyPr>
            <a:normAutofit fontScale="92500" lnSpcReduction="20000"/>
          </a:bodyPr>
          <a:lstStyle/>
          <a:p>
            <a:r>
              <a:rPr lang="en-US" dirty="0" smtClean="0"/>
              <a:t>Simple idea, simple app</a:t>
            </a:r>
          </a:p>
          <a:p>
            <a:r>
              <a:rPr lang="en-US" dirty="0" smtClean="0"/>
              <a:t>Two-tiers: web tier + database</a:t>
            </a:r>
          </a:p>
          <a:p>
            <a:r>
              <a:rPr lang="en-US" dirty="0" smtClean="0"/>
              <a:t>What’s the problem?</a:t>
            </a:r>
          </a:p>
          <a:p>
            <a:endParaRPr lang="en-US" dirty="0"/>
          </a:p>
          <a:p>
            <a:r>
              <a:rPr lang="en-US" dirty="0" smtClean="0"/>
              <a:t>We’ll reexamine – one tier at a time</a:t>
            </a:r>
          </a:p>
          <a:p>
            <a:pPr marL="914400" lvl="1" indent="-514350">
              <a:buFont typeface="+mj-lt"/>
              <a:buAutoNum type="arabicPeriod"/>
            </a:pPr>
            <a:r>
              <a:rPr lang="en-US" b="1" dirty="0"/>
              <a:t>Scaling compute</a:t>
            </a:r>
            <a:endParaRPr lang="en-US" dirty="0"/>
          </a:p>
          <a:p>
            <a:pPr marL="914400" lvl="1" indent="-514350">
              <a:buFont typeface="+mj-lt"/>
              <a:buAutoNum type="arabicPeriod"/>
            </a:pPr>
            <a:r>
              <a:rPr lang="en-US" b="1" dirty="0"/>
              <a:t>Scaling data</a:t>
            </a:r>
          </a:p>
          <a:p>
            <a:pPr marL="914400" lvl="1" indent="-514350">
              <a:buFont typeface="+mj-lt"/>
              <a:buAutoNum type="arabicPeriod"/>
            </a:pPr>
            <a:r>
              <a:rPr lang="en-US" b="1" dirty="0"/>
              <a:t>Scaling geographically</a:t>
            </a:r>
            <a:endParaRPr lang="en-US" dirty="0"/>
          </a:p>
          <a:p>
            <a:pPr marL="914400" lvl="1" indent="-514350">
              <a:buFont typeface="+mj-lt"/>
              <a:buAutoNum type="arabicPeriod"/>
            </a:pPr>
            <a:r>
              <a:rPr lang="en-US" b="1" dirty="0"/>
              <a:t>Handling </a:t>
            </a:r>
            <a:r>
              <a:rPr lang="en-US" b="1" dirty="0" smtClean="0"/>
              <a:t>failure</a:t>
            </a:r>
          </a:p>
          <a:p>
            <a:pPr marL="400050" lvl="1" indent="0">
              <a:buNone/>
            </a:pPr>
            <a:r>
              <a:rPr lang="en-US" dirty="0" smtClean="0"/>
              <a:t>… and all while maintaining User Experience (UX)</a:t>
            </a:r>
          </a:p>
          <a:p>
            <a:endParaRPr lang="en-US" dirty="0" smtClean="0"/>
          </a:p>
          <a:p>
            <a:pPr lvl="1"/>
            <a:endParaRPr lang="en-US" dirty="0"/>
          </a:p>
        </p:txBody>
      </p:sp>
    </p:spTree>
    <p:extLst>
      <p:ext uri="{BB962C8B-B14F-4D97-AF65-F5344CB8AC3E}">
        <p14:creationId xmlns:p14="http://schemas.microsoft.com/office/powerpoint/2010/main" val="40936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4006242" y="2110393"/>
            <a:ext cx="8382000" cy="666385"/>
          </a:xfrm>
        </p:spPr>
        <p:txBody>
          <a:bodyPr>
            <a:normAutofit fontScale="90000"/>
          </a:bodyPr>
          <a:lstStyle/>
          <a:p>
            <a:r>
              <a:rPr lang="en-US" dirty="0" smtClean="0"/>
              <a:t>1/9</a:t>
            </a:r>
            <a:r>
              <a:rPr lang="en-US" baseline="30000" dirty="0" smtClean="0"/>
              <a:t>th</a:t>
            </a:r>
            <a:r>
              <a:rPr lang="en-US" dirty="0" smtClean="0"/>
              <a:t> above water</a:t>
            </a:r>
            <a:endParaRPr lang="en-US" dirty="0"/>
          </a:p>
        </p:txBody>
      </p:sp>
      <p:sp>
        <p:nvSpPr>
          <p:cNvPr id="4" name="AutoShape 2" descr="https://encrypted-tbn1.google.com/images?q=tbn:ANd9GcRZ7OtOPzqiRZKzUrrSnslC0eG2oZtkprNT5899obyjAVsCQ2zNBkBBUSYN"/>
          <p:cNvSpPr>
            <a:spLocks noChangeAspect="1" noChangeArrowheads="1"/>
          </p:cNvSpPr>
          <p:nvPr/>
        </p:nvSpPr>
        <p:spPr bwMode="auto">
          <a:xfrm>
            <a:off x="63500" y="-912813"/>
            <a:ext cx="1295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93" y="-1747415"/>
            <a:ext cx="6488115" cy="94393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98970" y="178783"/>
            <a:ext cx="1499128" cy="1569660"/>
          </a:xfrm>
          <a:prstGeom prst="rect">
            <a:avLst/>
          </a:prstGeom>
          <a:noFill/>
        </p:spPr>
        <p:txBody>
          <a:bodyPr wrap="none" rtlCol="0">
            <a:spAutoFit/>
          </a:bodyPr>
          <a:lstStyle/>
          <a:p>
            <a:r>
              <a:rPr lang="en-US" sz="9600" dirty="0" smtClean="0">
                <a:sym typeface="Wingdings" pitchFamily="2" charset="2"/>
              </a:rPr>
              <a:t></a:t>
            </a:r>
            <a:endParaRPr lang="en-US" sz="9600" dirty="0"/>
          </a:p>
        </p:txBody>
      </p:sp>
    </p:spTree>
    <p:extLst>
      <p:ext uri="{BB962C8B-B14F-4D97-AF65-F5344CB8AC3E}">
        <p14:creationId xmlns:p14="http://schemas.microsoft.com/office/powerpoint/2010/main" val="13715465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Cloud-Native Application Characteristics</a:t>
            </a:r>
            <a:endParaRPr lang="en-US" b="1" dirty="0"/>
          </a:p>
        </p:txBody>
      </p:sp>
      <p:sp>
        <p:nvSpPr>
          <p:cNvPr id="3" name="Content Placeholder 2"/>
          <p:cNvSpPr>
            <a:spLocks noGrp="1"/>
          </p:cNvSpPr>
          <p:nvPr>
            <p:ph idx="1"/>
          </p:nvPr>
        </p:nvSpPr>
        <p:spPr>
          <a:xfrm>
            <a:off x="457200" y="1392131"/>
            <a:ext cx="8377730" cy="5386314"/>
          </a:xfrm>
        </p:spPr>
        <p:txBody>
          <a:bodyPr>
            <a:normAutofit fontScale="70000" lnSpcReduction="20000"/>
          </a:bodyPr>
          <a:lstStyle/>
          <a:p>
            <a:pPr marL="342900" lvl="1" indent="-342900">
              <a:buFont typeface="Arial" pitchFamily="34" charset="0"/>
              <a:buChar char="•"/>
            </a:pPr>
            <a:r>
              <a:rPr lang="en-US" sz="4600" dirty="0" smtClean="0"/>
              <a:t>Application </a:t>
            </a:r>
            <a:r>
              <a:rPr lang="en-US" sz="4600" dirty="0"/>
              <a:t>architecture </a:t>
            </a:r>
            <a:r>
              <a:rPr lang="en-US" sz="4600" b="1" i="1" dirty="0" smtClean="0"/>
              <a:t>is aligned with</a:t>
            </a:r>
            <a:r>
              <a:rPr lang="en-US" sz="4600" dirty="0" smtClean="0"/>
              <a:t> the </a:t>
            </a:r>
            <a:r>
              <a:rPr lang="en-US" sz="4600" dirty="0"/>
              <a:t>cloud </a:t>
            </a:r>
            <a:r>
              <a:rPr lang="en-US" sz="4600" dirty="0" smtClean="0"/>
              <a:t>platform architecture</a:t>
            </a:r>
            <a:endParaRPr lang="en-US" sz="4600" dirty="0"/>
          </a:p>
          <a:p>
            <a:pPr lvl="1"/>
            <a:r>
              <a:rPr lang="en-US" sz="3400" dirty="0" smtClean="0"/>
              <a:t>uses the platform in the most natural way</a:t>
            </a:r>
          </a:p>
          <a:p>
            <a:pPr lvl="1"/>
            <a:r>
              <a:rPr lang="en-US" sz="3400" dirty="0" smtClean="0"/>
              <a:t>lets the platform do the heavy lifting</a:t>
            </a:r>
          </a:p>
          <a:p>
            <a:r>
              <a:rPr lang="en-US" sz="4600" dirty="0" smtClean="0"/>
              <a:t>Are loosely coupled </a:t>
            </a:r>
          </a:p>
          <a:p>
            <a:pPr lvl="1"/>
            <a:r>
              <a:rPr lang="en-US" sz="3400" dirty="0" smtClean="0"/>
              <a:t>for scalability, reliability, and flexibility</a:t>
            </a:r>
          </a:p>
          <a:p>
            <a:r>
              <a:rPr lang="en-US" sz="4600" dirty="0" smtClean="0"/>
              <a:t>Scale horizontally, automatically, </a:t>
            </a:r>
            <a:r>
              <a:rPr lang="en-US" sz="4600" dirty="0" err="1" smtClean="0"/>
              <a:t>bidirectionally</a:t>
            </a:r>
            <a:endParaRPr lang="en-US" sz="4600" dirty="0" smtClean="0"/>
          </a:p>
          <a:p>
            <a:pPr lvl="1"/>
            <a:r>
              <a:rPr lang="en-US" sz="3400" dirty="0" smtClean="0"/>
              <a:t>maintaining UX and cost-optimizing</a:t>
            </a:r>
          </a:p>
          <a:p>
            <a:pPr lvl="1"/>
            <a:r>
              <a:rPr lang="en-US" sz="3400" dirty="0" smtClean="0"/>
              <a:t>scale operationally along with capacity</a:t>
            </a:r>
          </a:p>
          <a:p>
            <a:r>
              <a:rPr lang="en-US" sz="4600" dirty="0" smtClean="0"/>
              <a:t>Handle busy signals and node failures</a:t>
            </a:r>
          </a:p>
          <a:p>
            <a:pPr lvl="1"/>
            <a:r>
              <a:rPr lang="en-US" sz="3400" dirty="0" smtClean="0"/>
              <a:t>without unnecessary UX degradation</a:t>
            </a:r>
          </a:p>
          <a:p>
            <a:r>
              <a:rPr lang="en-US" sz="4600" dirty="0" smtClean="0"/>
              <a:t>Use geo-distribution services</a:t>
            </a:r>
          </a:p>
          <a:p>
            <a:pPr lvl="1"/>
            <a:r>
              <a:rPr lang="en-US" sz="3400" dirty="0" smtClean="0"/>
              <a:t>minimize network latency</a:t>
            </a:r>
          </a:p>
          <a:p>
            <a:endParaRPr lang="en-US" sz="4100" dirty="0"/>
          </a:p>
        </p:txBody>
      </p:sp>
    </p:spTree>
    <p:extLst>
      <p:ext uri="{BB962C8B-B14F-4D97-AF65-F5344CB8AC3E}">
        <p14:creationId xmlns:p14="http://schemas.microsoft.com/office/powerpoint/2010/main" val="253101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Effect transition="in" filter="fade">
                                      <p:cBhvr>
                                        <p:cTn id="4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people</a:t>
            </a:r>
            <a:r>
              <a:rPr lang="en-US" sz="6600" dirty="0" smtClean="0"/>
              <a:t> what they wanted, they would have said </a:t>
            </a:r>
            <a:r>
              <a:rPr lang="en-US" sz="6600" b="1" dirty="0" smtClean="0"/>
              <a:t>faster horses</a:t>
            </a:r>
            <a:r>
              <a:rPr lang="en-US" sz="6600" dirty="0" smtClean="0"/>
              <a:t>.”</a:t>
            </a:r>
          </a:p>
          <a:p>
            <a:pPr marL="0" indent="0">
              <a:buNone/>
            </a:pPr>
            <a:r>
              <a:rPr lang="en-US" sz="6600" dirty="0"/>
              <a:t>	</a:t>
            </a:r>
            <a:r>
              <a:rPr lang="en-US" sz="6600" dirty="0" smtClean="0"/>
              <a:t>- Henry Ford</a:t>
            </a:r>
          </a:p>
          <a:p>
            <a:endParaRPr lang="en-US" dirty="0"/>
          </a:p>
        </p:txBody>
      </p:sp>
    </p:spTree>
    <p:extLst>
      <p:ext uri="{BB962C8B-B14F-4D97-AF65-F5344CB8AC3E}">
        <p14:creationId xmlns:p14="http://schemas.microsoft.com/office/powerpoint/2010/main" val="10891744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a:t>
            </a:r>
            <a:r>
              <a:rPr lang="en-US" sz="6600" b="1" dirty="0" smtClean="0"/>
              <a:t>IT departments</a:t>
            </a:r>
            <a:r>
              <a:rPr lang="en-US" sz="6600" dirty="0" smtClean="0"/>
              <a:t> what they wanted, they would have said </a:t>
            </a:r>
            <a:r>
              <a:rPr lang="en-US" sz="6600" b="1" dirty="0" err="1" smtClean="0"/>
              <a:t>IaaS</a:t>
            </a:r>
            <a:r>
              <a:rPr lang="en-US" sz="6600" dirty="0" smtClean="0"/>
              <a:t>.”</a:t>
            </a:r>
          </a:p>
          <a:p>
            <a:pPr marL="0" indent="0">
              <a:buNone/>
            </a:pPr>
            <a:r>
              <a:rPr lang="en-US" sz="6600" dirty="0"/>
              <a:t>	</a:t>
            </a:r>
            <a:r>
              <a:rPr lang="en-US" sz="6600" dirty="0" smtClean="0"/>
              <a:t>- Henry Cloud</a:t>
            </a:r>
          </a:p>
          <a:p>
            <a:endParaRPr lang="en-US" dirty="0"/>
          </a:p>
        </p:txBody>
      </p:sp>
    </p:spTree>
    <p:extLst>
      <p:ext uri="{BB962C8B-B14F-4D97-AF65-F5344CB8AC3E}">
        <p14:creationId xmlns:p14="http://schemas.microsoft.com/office/powerpoint/2010/main" val="27029986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14800" cy="2545372"/>
          </a:xfrm>
        </p:spPr>
        <p:txBody>
          <a:bodyPr>
            <a:normAutofit/>
          </a:bodyPr>
          <a:lstStyle/>
          <a:p>
            <a:r>
              <a:rPr lang="en-US" b="1" dirty="0" smtClean="0"/>
              <a:t>Use the right tool for the job…</a:t>
            </a:r>
            <a:endParaRPr lang="en-US" b="1" dirty="0"/>
          </a:p>
        </p:txBody>
      </p:sp>
      <p:sp>
        <p:nvSpPr>
          <p:cNvPr id="3" name="Content Placeholder 2"/>
          <p:cNvSpPr>
            <a:spLocks noGrp="1"/>
          </p:cNvSpPr>
          <p:nvPr>
            <p:ph idx="1"/>
          </p:nvPr>
        </p:nvSpPr>
        <p:spPr>
          <a:xfrm>
            <a:off x="457200" y="3709245"/>
            <a:ext cx="8229600" cy="2416924"/>
          </a:xfrm>
        </p:spPr>
        <p:txBody>
          <a:bodyPr/>
          <a:lstStyle/>
          <a:p>
            <a:pPr marL="0" indent="0">
              <a:buNone/>
            </a:pPr>
            <a:r>
              <a:rPr lang="en-US" dirty="0" smtClean="0"/>
              <a:t>Better on water than</a:t>
            </a:r>
            <a:br>
              <a:rPr lang="en-US" dirty="0" smtClean="0"/>
            </a:br>
            <a:r>
              <a:rPr lang="en-US" dirty="0" smtClean="0"/>
              <a:t>on land…. </a:t>
            </a:r>
            <a:r>
              <a:rPr lang="en-US" dirty="0" err="1" smtClean="0"/>
              <a:t>sorta</a:t>
            </a:r>
            <a:r>
              <a:rPr lang="en-US" dirty="0" smtClean="0"/>
              <a:t> </a:t>
            </a:r>
            <a:br>
              <a:rPr lang="en-US" dirty="0" smtClean="0"/>
            </a:br>
            <a:r>
              <a:rPr lang="en-US" dirty="0" smtClean="0"/>
              <a:t>“</a:t>
            </a:r>
            <a:r>
              <a:rPr lang="en-US" dirty="0" err="1" smtClean="0"/>
              <a:t>unreliable”when</a:t>
            </a:r>
            <a:r>
              <a:rPr lang="en-US" dirty="0" smtClean="0"/>
              <a:t> </a:t>
            </a:r>
            <a:br>
              <a:rPr lang="en-US" dirty="0" smtClean="0"/>
            </a:br>
            <a:r>
              <a:rPr lang="en-US" dirty="0" smtClean="0"/>
              <a:t>used on land.</a:t>
            </a:r>
            <a:endParaRPr lang="en-US" dirty="0"/>
          </a:p>
        </p:txBody>
      </p:sp>
      <p:pic>
        <p:nvPicPr>
          <p:cNvPr id="1026" name="Picture 2" descr="http://upload.wikimedia.org/wikipedia/commons/thumb/0/02/Morris-canoe-600.jpg/220px-Morris-canoe-60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1070" y="560490"/>
            <a:ext cx="4262930" cy="6297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662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Modern Application Challenges</a:t>
            </a:r>
            <a:endParaRPr lang="en-US" dirty="0"/>
          </a:p>
        </p:txBody>
      </p:sp>
      <p:sp>
        <p:nvSpPr>
          <p:cNvPr id="3" name="Text Placeholder 2"/>
          <p:cNvSpPr>
            <a:spLocks noGrp="1"/>
          </p:cNvSpPr>
          <p:nvPr>
            <p:ph type="body" sz="quarter" idx="10"/>
          </p:nvPr>
        </p:nvSpPr>
        <p:spPr>
          <a:xfrm>
            <a:off x="381000" y="1447798"/>
            <a:ext cx="8382000" cy="5330647"/>
          </a:xfrm>
        </p:spPr>
        <p:txBody>
          <a:bodyPr>
            <a:normAutofit lnSpcReduction="10000"/>
          </a:bodyPr>
          <a:lstStyle/>
          <a:p>
            <a:pPr marL="514350" indent="-514350">
              <a:buFont typeface="+mj-lt"/>
              <a:buAutoNum type="arabicPeriod"/>
            </a:pPr>
            <a:r>
              <a:rPr lang="en-US" b="1" dirty="0" smtClean="0"/>
              <a:t>Scaling compute</a:t>
            </a:r>
            <a:endParaRPr lang="en-US" dirty="0" smtClean="0"/>
          </a:p>
          <a:p>
            <a:pPr marL="514350" indent="-514350">
              <a:buFont typeface="+mj-lt"/>
              <a:buAutoNum type="arabicPeriod"/>
            </a:pPr>
            <a:r>
              <a:rPr lang="en-US" b="1" dirty="0" smtClean="0"/>
              <a:t>Scaling data</a:t>
            </a:r>
          </a:p>
          <a:p>
            <a:pPr marL="514350" indent="-514350">
              <a:buFont typeface="+mj-lt"/>
              <a:buAutoNum type="arabicPeriod"/>
            </a:pPr>
            <a:r>
              <a:rPr lang="en-US" b="1" dirty="0" smtClean="0"/>
              <a:t>Scaling geographically</a:t>
            </a:r>
            <a:endParaRPr lang="en-US" dirty="0" smtClean="0"/>
          </a:p>
          <a:p>
            <a:pPr marL="514350" indent="-514350">
              <a:buFont typeface="+mj-lt"/>
              <a:buAutoNum type="arabicPeriod"/>
            </a:pPr>
            <a:r>
              <a:rPr lang="en-US" b="1" dirty="0" smtClean="0"/>
              <a:t>Handling failure</a:t>
            </a:r>
          </a:p>
          <a:p>
            <a:pPr marL="0" indent="0">
              <a:buNone/>
            </a:pPr>
            <a:r>
              <a:rPr lang="en-US" dirty="0" smtClean="0"/>
              <a:t>… and all while maintaining User Experience (UX)</a:t>
            </a:r>
          </a:p>
          <a:p>
            <a:r>
              <a:rPr lang="en-US" dirty="0" smtClean="0"/>
              <a:t>Example patterns we will review:</a:t>
            </a:r>
            <a:endParaRPr lang="en-US" dirty="0"/>
          </a:p>
          <a:p>
            <a:pPr marL="971550" lvl="1" indent="-514350">
              <a:buFont typeface="+mj-lt"/>
              <a:buAutoNum type="alphaLcPeriod"/>
            </a:pPr>
            <a:r>
              <a:rPr lang="en-US" dirty="0" smtClean="0"/>
              <a:t>Horizontal Scaling</a:t>
            </a:r>
          </a:p>
          <a:p>
            <a:pPr marL="971550" lvl="1" indent="-514350">
              <a:buFont typeface="+mj-lt"/>
              <a:buAutoNum type="alphaLcPeriod"/>
            </a:pPr>
            <a:r>
              <a:rPr lang="en-US" dirty="0" smtClean="0"/>
              <a:t>Queue-Centric Workflow</a:t>
            </a:r>
          </a:p>
          <a:p>
            <a:pPr marL="971550" lvl="1" indent="-514350">
              <a:buFont typeface="+mj-lt"/>
              <a:buAutoNum type="alphaLcPeriod"/>
            </a:pPr>
            <a:r>
              <a:rPr lang="en-US" dirty="0" smtClean="0"/>
              <a:t>Database </a:t>
            </a:r>
            <a:r>
              <a:rPr lang="en-US" dirty="0" err="1" smtClean="0"/>
              <a:t>Sharding</a:t>
            </a:r>
            <a:endParaRPr lang="en-US" dirty="0" smtClean="0"/>
          </a:p>
          <a:p>
            <a:pPr marL="971550" lvl="1" indent="-514350">
              <a:buFont typeface="+mj-lt"/>
              <a:buAutoNum type="alphaLcPeriod"/>
            </a:pPr>
            <a:r>
              <a:rPr lang="en-US" dirty="0" smtClean="0"/>
              <a:t>Other patterns briefly as time permits</a:t>
            </a:r>
          </a:p>
        </p:txBody>
      </p:sp>
    </p:spTree>
    <p:extLst>
      <p:ext uri="{BB962C8B-B14F-4D97-AF65-F5344CB8AC3E}">
        <p14:creationId xmlns:p14="http://schemas.microsoft.com/office/powerpoint/2010/main" val="33211859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0988087"/>
              </p:ext>
            </p:extLst>
          </p:nvPr>
        </p:nvGraphicFramePr>
        <p:xfrm>
          <a:off x="158950" y="186430"/>
          <a:ext cx="8830356" cy="74359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Old-School </a:t>
                      </a:r>
                      <a:r>
                        <a:rPr lang="en-US" sz="4800" i="1" dirty="0" smtClean="0">
                          <a:latin typeface="Andy" pitchFamily="66" charset="0"/>
                        </a:rPr>
                        <a:t>vs.</a:t>
                      </a:r>
                      <a:endParaRPr lang="en-US" sz="6000" i="1"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dirty="0" smtClean="0"/>
                        <a:t>Control</a:t>
                      </a:r>
                      <a:endParaRPr lang="en-US" sz="3200" dirty="0"/>
                    </a:p>
                  </a:txBody>
                  <a:tcPr anchor="ctr"/>
                </a:tc>
                <a:tc>
                  <a:txBody>
                    <a:bodyPr/>
                    <a:lstStyle/>
                    <a:p>
                      <a:r>
                        <a:rPr lang="en-US" sz="3200" dirty="0" smtClean="0"/>
                        <a:t>Efficiency</a:t>
                      </a:r>
                      <a:endParaRPr lang="en-US" sz="3200" dirty="0"/>
                    </a:p>
                  </a:txBody>
                  <a:tcPr anchor="ctr"/>
                </a:tc>
              </a:tr>
              <a:tr h="787956">
                <a:tc>
                  <a:txBody>
                    <a:bodyPr/>
                    <a:lstStyle/>
                    <a:p>
                      <a:r>
                        <a:rPr lang="en-US" sz="3200" dirty="0" smtClean="0"/>
                        <a:t>Stable/Static Hardware</a:t>
                      </a:r>
                      <a:endParaRPr lang="en-US" sz="32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dirty="0" smtClean="0"/>
                        <a:t>Fixed/</a:t>
                      </a:r>
                      <a:r>
                        <a:rPr lang="en-US" sz="3200" dirty="0" err="1" smtClean="0"/>
                        <a:t>CapEx</a:t>
                      </a:r>
                      <a:endParaRPr lang="en-US" sz="3200"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dirty="0" smtClean="0"/>
                        <a:t>Vertical Scaling</a:t>
                      </a:r>
                      <a:endParaRPr lang="en-US" sz="3200"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dirty="0" smtClean="0"/>
                        <a:t>Minimize MTBF</a:t>
                      </a:r>
                      <a:endParaRPr lang="en-US" sz="3200"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dirty="0" smtClean="0"/>
                        <a:t>Data Storage</a:t>
                      </a:r>
                      <a:r>
                        <a:rPr lang="en-US" sz="3200" baseline="0" dirty="0" smtClean="0"/>
                        <a:t> = RDBMS</a:t>
                      </a:r>
                      <a:endParaRPr lang="en-US" sz="3200"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dirty="0" smtClean="0"/>
                        <a:t>Manage </a:t>
                      </a:r>
                      <a:r>
                        <a:rPr lang="en-US" sz="3200" baseline="0" dirty="0" smtClean="0"/>
                        <a:t>Infrastructure</a:t>
                      </a:r>
                      <a:endParaRPr lang="en-US" sz="3200"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
        <p:nvSpPr>
          <p:cNvPr id="6" name="TextBox 5"/>
          <p:cNvSpPr txBox="1"/>
          <p:nvPr/>
        </p:nvSpPr>
        <p:spPr>
          <a:xfrm rot="16200000">
            <a:off x="1606510" y="3694582"/>
            <a:ext cx="5483415" cy="507832"/>
          </a:xfrm>
          <a:prstGeom prst="rect">
            <a:avLst/>
          </a:prstGeom>
          <a:solidFill>
            <a:srgbClr val="FFFF00"/>
          </a:solidFill>
        </p:spPr>
        <p:txBody>
          <a:bodyPr wrap="square" rtlCol="0" anchor="ctr">
            <a:spAutoFit/>
          </a:bodyPr>
          <a:lstStyle/>
          <a:p>
            <a:pPr algn="ctr"/>
            <a:r>
              <a:rPr lang="en-US" sz="2400" dirty="0" smtClean="0">
                <a:latin typeface="Andy" pitchFamily="66" charset="0"/>
              </a:rPr>
              <a:t>architectural concerns</a:t>
            </a:r>
            <a:endParaRPr lang="en-US" sz="2400" dirty="0"/>
          </a:p>
        </p:txBody>
      </p:sp>
    </p:spTree>
    <p:extLst>
      <p:ext uri="{BB962C8B-B14F-4D97-AF65-F5344CB8AC3E}">
        <p14:creationId xmlns:p14="http://schemas.microsoft.com/office/powerpoint/2010/main" val="11132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6"/>
                                        </p:tgtEl>
                                        <p:attrNameLst>
                                          <p:attrName>ppt_w</p:attrName>
                                        </p:attrNameLst>
                                      </p:cBhvr>
                                      <p:tavLst>
                                        <p:tav tm="0">
                                          <p:val>
                                            <p:strVal val="ppt_w"/>
                                          </p:val>
                                        </p:tav>
                                        <p:tav tm="100000">
                                          <p:val>
                                            <p:fltVal val="0"/>
                                          </p:val>
                                        </p:tav>
                                      </p:tavLst>
                                    </p:anim>
                                    <p:anim calcmode="lin" valueType="num">
                                      <p:cBhvr>
                                        <p:cTn id="7" dur="500"/>
                                        <p:tgtEl>
                                          <p:spTgt spid="6"/>
                                        </p:tgtEl>
                                        <p:attrNameLst>
                                          <p:attrName>ppt_h</p:attrName>
                                        </p:attrNameLst>
                                      </p:cBhvr>
                                      <p:tavLst>
                                        <p:tav tm="0">
                                          <p:val>
                                            <p:strVal val="ppt_h"/>
                                          </p:val>
                                        </p:tav>
                                        <p:tav tm="100000">
                                          <p:val>
                                            <p:fltVal val="0"/>
                                          </p:val>
                                        </p:tav>
                                      </p:tavLst>
                                    </p:anim>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795601"/>
              </p:ext>
            </p:extLst>
          </p:nvPr>
        </p:nvGraphicFramePr>
        <p:xfrm>
          <a:off x="158950" y="186430"/>
          <a:ext cx="8830356" cy="74359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Old-School </a:t>
                      </a:r>
                      <a:r>
                        <a:rPr lang="en-US" sz="4800" i="1" dirty="0" smtClean="0">
                          <a:latin typeface="Andy" pitchFamily="66" charset="0"/>
                        </a:rPr>
                        <a:t>vs.</a:t>
                      </a:r>
                      <a:endParaRPr lang="en-US" sz="6000" i="1"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dirty="0" smtClean="0"/>
                        <a:t>Control</a:t>
                      </a:r>
                      <a:endParaRPr lang="en-US" sz="3200" dirty="0"/>
                    </a:p>
                  </a:txBody>
                  <a:tcPr anchor="ctr"/>
                </a:tc>
                <a:tc>
                  <a:txBody>
                    <a:bodyPr/>
                    <a:lstStyle/>
                    <a:p>
                      <a:r>
                        <a:rPr lang="en-US" sz="3200" dirty="0" smtClean="0"/>
                        <a:t>Efficiency</a:t>
                      </a:r>
                      <a:endParaRPr lang="en-US" sz="3200" dirty="0"/>
                    </a:p>
                  </a:txBody>
                  <a:tcPr anchor="ctr"/>
                </a:tc>
              </a:tr>
              <a:tr h="787956">
                <a:tc>
                  <a:txBody>
                    <a:bodyPr/>
                    <a:lstStyle/>
                    <a:p>
                      <a:r>
                        <a:rPr lang="en-US" sz="3200" dirty="0" smtClean="0"/>
                        <a:t>Stable/Static Hardware</a:t>
                      </a:r>
                      <a:endParaRPr lang="en-US" sz="32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dirty="0" smtClean="0"/>
                        <a:t>Fixed/</a:t>
                      </a:r>
                      <a:r>
                        <a:rPr lang="en-US" sz="3200" dirty="0" err="1" smtClean="0"/>
                        <a:t>CapEx</a:t>
                      </a:r>
                      <a:endParaRPr lang="en-US" sz="3200"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dirty="0" smtClean="0"/>
                        <a:t>Vertical Scaling</a:t>
                      </a:r>
                      <a:endParaRPr lang="en-US" sz="3200"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dirty="0" smtClean="0"/>
                        <a:t>Minimize MTBF</a:t>
                      </a:r>
                      <a:endParaRPr lang="en-US" sz="3200"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dirty="0" smtClean="0"/>
                        <a:t>Data Storage</a:t>
                      </a:r>
                      <a:r>
                        <a:rPr lang="en-US" sz="3200" baseline="0" dirty="0" smtClean="0"/>
                        <a:t> = RDBMS</a:t>
                      </a:r>
                      <a:endParaRPr lang="en-US" sz="3200"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dirty="0" smtClean="0"/>
                        <a:t>Manage </a:t>
                      </a:r>
                      <a:r>
                        <a:rPr lang="en-US" sz="3200" baseline="0" dirty="0" smtClean="0"/>
                        <a:t>Infrastructure</a:t>
                      </a:r>
                      <a:endParaRPr lang="en-US" sz="3200"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
        <p:nvSpPr>
          <p:cNvPr id="6" name="TextBox 5"/>
          <p:cNvSpPr txBox="1"/>
          <p:nvPr/>
        </p:nvSpPr>
        <p:spPr>
          <a:xfrm rot="16200000">
            <a:off x="1606510" y="3694582"/>
            <a:ext cx="5483415" cy="507832"/>
          </a:xfrm>
          <a:prstGeom prst="rect">
            <a:avLst/>
          </a:prstGeom>
          <a:solidFill>
            <a:srgbClr val="FFFF00"/>
          </a:solidFill>
        </p:spPr>
        <p:txBody>
          <a:bodyPr wrap="square" rtlCol="0" anchor="ctr">
            <a:spAutoFit/>
          </a:bodyPr>
          <a:lstStyle/>
          <a:p>
            <a:pPr algn="ctr"/>
            <a:r>
              <a:rPr lang="en-US" sz="2400" dirty="0" smtClean="0">
                <a:latin typeface="Andy" pitchFamily="66" charset="0"/>
              </a:rPr>
              <a:t>architectural concerns</a:t>
            </a:r>
            <a:endParaRPr lang="en-US" sz="2400" dirty="0"/>
          </a:p>
        </p:txBody>
      </p:sp>
      <p:sp>
        <p:nvSpPr>
          <p:cNvPr id="7" name="Rounded Rectangle 6"/>
          <p:cNvSpPr/>
          <p:nvPr/>
        </p:nvSpPr>
        <p:spPr>
          <a:xfrm>
            <a:off x="4548250" y="3488375"/>
            <a:ext cx="3958435" cy="913485"/>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572000" y="4294985"/>
            <a:ext cx="3958435" cy="913485"/>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560125" y="2702650"/>
            <a:ext cx="3958435" cy="913485"/>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4572000" y="1920875"/>
            <a:ext cx="3958435" cy="913485"/>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4572000" y="5070225"/>
            <a:ext cx="4262930" cy="913485"/>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8386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6"/>
                                        </p:tgtEl>
                                        <p:attrNameLst>
                                          <p:attrName>ppt_w</p:attrName>
                                        </p:attrNameLst>
                                      </p:cBhvr>
                                      <p:tavLst>
                                        <p:tav tm="0">
                                          <p:val>
                                            <p:strVal val="ppt_w"/>
                                          </p:val>
                                        </p:tav>
                                        <p:tav tm="100000">
                                          <p:val>
                                            <p:fltVal val="0"/>
                                          </p:val>
                                        </p:tav>
                                      </p:tavLst>
                                    </p:anim>
                                    <p:anim calcmode="lin" valueType="num">
                                      <p:cBhvr>
                                        <p:cTn id="7" dur="500"/>
                                        <p:tgtEl>
                                          <p:spTgt spid="6"/>
                                        </p:tgtEl>
                                        <p:attrNameLst>
                                          <p:attrName>ppt_h</p:attrName>
                                        </p:attrNameLst>
                                      </p:cBhvr>
                                      <p:tavLst>
                                        <p:tav tm="0">
                                          <p:val>
                                            <p:strVal val="ppt_h"/>
                                          </p:val>
                                        </p:tav>
                                        <p:tav tm="100000">
                                          <p:val>
                                            <p:fltVal val="0"/>
                                          </p:val>
                                        </p:tav>
                                      </p:tavLst>
                                    </p:anim>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2000"/>
                                        <p:tgtEl>
                                          <p:spTgt spid="10"/>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circle(in)">
                                      <p:cBhvr>
                                        <p:cTn id="21" dur="2000"/>
                                        <p:tgtEl>
                                          <p:spTgt spid="9"/>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ircle(in)">
                                      <p:cBhvr>
                                        <p:cTn id="2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Modern Architecture Challenges</a:t>
            </a:r>
            <a:endParaRPr lang="en-US" dirty="0"/>
          </a:p>
        </p:txBody>
      </p:sp>
      <p:sp>
        <p:nvSpPr>
          <p:cNvPr id="3" name="Text Placeholder 2"/>
          <p:cNvSpPr>
            <a:spLocks noGrp="1"/>
          </p:cNvSpPr>
          <p:nvPr>
            <p:ph type="body" sz="quarter" idx="10"/>
          </p:nvPr>
        </p:nvSpPr>
        <p:spPr>
          <a:xfrm>
            <a:off x="381000" y="1447799"/>
            <a:ext cx="8382000" cy="4721656"/>
          </a:xfrm>
        </p:spPr>
        <p:txBody>
          <a:bodyPr>
            <a:normAutofit fontScale="77500" lnSpcReduction="20000"/>
          </a:bodyPr>
          <a:lstStyle/>
          <a:p>
            <a:pPr marL="0" indent="0">
              <a:buNone/>
            </a:pPr>
            <a:r>
              <a:rPr lang="en-US" b="1" dirty="0" smtClean="0"/>
              <a:t>• Scaling compute</a:t>
            </a:r>
            <a:r>
              <a:rPr lang="en-US" b="1" dirty="0"/>
              <a:t> • </a:t>
            </a:r>
            <a:r>
              <a:rPr lang="en-US" i="1" dirty="0" smtClean="0"/>
              <a:t>Discover </a:t>
            </a:r>
            <a:r>
              <a:rPr lang="en-US" i="1" dirty="0"/>
              <a:t>the advantages of horizontal scaling. Patterns covered include Horizontally Scaling Compute, Queue-Centric Workflow, and Auto-Scaling.</a:t>
            </a:r>
          </a:p>
          <a:p>
            <a:pPr marL="0" indent="0">
              <a:buNone/>
            </a:pPr>
            <a:r>
              <a:rPr lang="en-US" b="1" dirty="0" smtClean="0"/>
              <a:t>• Scaling data</a:t>
            </a:r>
            <a:r>
              <a:rPr lang="en-US" b="1" dirty="0"/>
              <a:t> • </a:t>
            </a:r>
            <a:r>
              <a:rPr lang="en-US" i="1" dirty="0" smtClean="0"/>
              <a:t>Learn </a:t>
            </a:r>
            <a:r>
              <a:rPr lang="en-US" i="1" dirty="0"/>
              <a:t>how to handle large amounts of </a:t>
            </a:r>
            <a:r>
              <a:rPr lang="en-US" i="1" dirty="0" smtClean="0"/>
              <a:t>data (“big data”) </a:t>
            </a:r>
            <a:r>
              <a:rPr lang="en-US" i="1" dirty="0"/>
              <a:t>across a distributed system. Eventual consistency is explained, along with the </a:t>
            </a:r>
            <a:r>
              <a:rPr lang="en-US" i="1" dirty="0" err="1"/>
              <a:t>MapReduce</a:t>
            </a:r>
            <a:r>
              <a:rPr lang="en-US" i="1" dirty="0"/>
              <a:t> and Database </a:t>
            </a:r>
            <a:r>
              <a:rPr lang="en-US" i="1" dirty="0" err="1"/>
              <a:t>Sharding</a:t>
            </a:r>
            <a:r>
              <a:rPr lang="en-US" i="1" dirty="0"/>
              <a:t> patterns.</a:t>
            </a:r>
            <a:endParaRPr lang="en-US" dirty="0"/>
          </a:p>
          <a:p>
            <a:pPr marL="0" indent="0">
              <a:buNone/>
            </a:pPr>
            <a:r>
              <a:rPr lang="en-US" b="1" dirty="0" smtClean="0"/>
              <a:t>• Scaling geographically</a:t>
            </a:r>
            <a:r>
              <a:rPr lang="en-US" b="1" dirty="0"/>
              <a:t> • </a:t>
            </a:r>
            <a:r>
              <a:rPr lang="en-US" i="1" dirty="0" smtClean="0"/>
              <a:t>Learn </a:t>
            </a:r>
            <a:r>
              <a:rPr lang="en-US" i="1" dirty="0"/>
              <a:t>how to overcome delays due to network latency when building applications for a geographically distributed user base. Patterns covered include Colocation, Valet Key, CDN, and </a:t>
            </a:r>
            <a:r>
              <a:rPr lang="en-US" i="1" dirty="0" smtClean="0"/>
              <a:t>Multisite Deployment.</a:t>
            </a:r>
          </a:p>
          <a:p>
            <a:pPr marL="0" indent="0">
              <a:buNone/>
            </a:pPr>
            <a:r>
              <a:rPr lang="en-US" b="1" dirty="0"/>
              <a:t>• Handling failure • </a:t>
            </a:r>
            <a:r>
              <a:rPr lang="en-US" i="1" dirty="0"/>
              <a:t>Understand how multitenant cloud services and commodity hardware influence your applications. Patterns covered include Busy Signal and Node Failure</a:t>
            </a:r>
            <a:r>
              <a:rPr lang="en-US" i="1" dirty="0" smtClean="0"/>
              <a:t>.</a:t>
            </a:r>
            <a:endParaRPr lang="en-US" dirty="0"/>
          </a:p>
        </p:txBody>
      </p:sp>
    </p:spTree>
    <p:extLst>
      <p:ext uri="{BB962C8B-B14F-4D97-AF65-F5344CB8AC3E}">
        <p14:creationId xmlns:p14="http://schemas.microsoft.com/office/powerpoint/2010/main" val="1367657923"/>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Architecture Patterns - TOC</a:t>
            </a:r>
            <a:endParaRPr lang="en-US" dirty="0"/>
          </a:p>
        </p:txBody>
      </p:sp>
      <p:sp>
        <p:nvSpPr>
          <p:cNvPr id="3" name="Content Placeholder 2"/>
          <p:cNvSpPr>
            <a:spLocks noGrp="1"/>
          </p:cNvSpPr>
          <p:nvPr>
            <p:ph sz="half" idx="1"/>
          </p:nvPr>
        </p:nvSpPr>
        <p:spPr>
          <a:xfrm>
            <a:off x="403666" y="1600206"/>
            <a:ext cx="4186730" cy="4873744"/>
          </a:xfrm>
        </p:spPr>
        <p:txBody>
          <a:bodyPr>
            <a:normAutofit fontScale="92500" lnSpcReduction="10000"/>
          </a:bodyPr>
          <a:lstStyle/>
          <a:p>
            <a:pPr marL="514350" indent="-514350">
              <a:buFont typeface="+mj-lt"/>
              <a:buAutoNum type="arabicPeriod"/>
            </a:pPr>
            <a:r>
              <a:rPr lang="en-US" dirty="0" smtClean="0"/>
              <a:t>Scalability Primer</a:t>
            </a:r>
          </a:p>
          <a:p>
            <a:pPr marL="514350" indent="-514350">
              <a:buFont typeface="+mj-lt"/>
              <a:buAutoNum type="arabicPeriod"/>
            </a:pPr>
            <a:r>
              <a:rPr lang="en-US" dirty="0" smtClean="0"/>
              <a:t>Horizontally Scaling Compute Pattern</a:t>
            </a:r>
          </a:p>
          <a:p>
            <a:pPr marL="514350" indent="-514350">
              <a:buFont typeface="+mj-lt"/>
              <a:buAutoNum type="arabicPeriod"/>
            </a:pPr>
            <a:r>
              <a:rPr lang="en-US" dirty="0" smtClean="0"/>
              <a:t>Queue-Centric Workflow Pattern</a:t>
            </a:r>
          </a:p>
          <a:p>
            <a:pPr marL="514350" indent="-514350">
              <a:buFont typeface="+mj-lt"/>
              <a:buAutoNum type="arabicPeriod"/>
            </a:pPr>
            <a:r>
              <a:rPr lang="en-US" dirty="0" smtClean="0"/>
              <a:t>Auto-Scaling Pattern</a:t>
            </a:r>
          </a:p>
          <a:p>
            <a:pPr marL="514350" indent="-514350">
              <a:buFont typeface="+mj-lt"/>
              <a:buAutoNum type="arabicPeriod"/>
            </a:pPr>
            <a:r>
              <a:rPr lang="en-US" dirty="0" smtClean="0"/>
              <a:t>Eventual Consistency Primer</a:t>
            </a:r>
          </a:p>
          <a:p>
            <a:pPr marL="514350" indent="-514350">
              <a:buFont typeface="+mj-lt"/>
              <a:buAutoNum type="arabicPeriod"/>
            </a:pPr>
            <a:r>
              <a:rPr lang="en-US" dirty="0" err="1" smtClean="0"/>
              <a:t>MapReduce</a:t>
            </a:r>
            <a:r>
              <a:rPr lang="en-US" dirty="0" smtClean="0"/>
              <a:t> Pattern</a:t>
            </a:r>
          </a:p>
          <a:p>
            <a:pPr marL="514350" indent="-514350">
              <a:buFont typeface="+mj-lt"/>
              <a:buAutoNum type="arabicPeriod"/>
            </a:pPr>
            <a:r>
              <a:rPr lang="en-US" dirty="0" smtClean="0"/>
              <a:t>Database </a:t>
            </a:r>
            <a:r>
              <a:rPr lang="en-US" dirty="0" err="1" smtClean="0"/>
              <a:t>Sharding</a:t>
            </a:r>
            <a:r>
              <a:rPr lang="en-US" dirty="0" smtClean="0"/>
              <a:t> Pattern</a:t>
            </a:r>
            <a:endParaRPr lang="en-US" dirty="0"/>
          </a:p>
        </p:txBody>
      </p:sp>
      <p:sp>
        <p:nvSpPr>
          <p:cNvPr id="4" name="Content Placeholder 3"/>
          <p:cNvSpPr>
            <a:spLocks noGrp="1"/>
          </p:cNvSpPr>
          <p:nvPr>
            <p:ph sz="half" idx="2"/>
          </p:nvPr>
        </p:nvSpPr>
        <p:spPr>
          <a:xfrm>
            <a:off x="4594666" y="1600206"/>
            <a:ext cx="4186730" cy="4873744"/>
          </a:xfrm>
        </p:spPr>
        <p:txBody>
          <a:bodyPr>
            <a:normAutofit fontScale="92500" lnSpcReduction="10000"/>
          </a:bodyPr>
          <a:lstStyle/>
          <a:p>
            <a:pPr marL="514350" indent="-514350">
              <a:buFont typeface="+mj-lt"/>
              <a:buAutoNum type="arabicPeriod" startAt="8"/>
            </a:pPr>
            <a:r>
              <a:rPr lang="en-US" dirty="0" err="1" smtClean="0"/>
              <a:t>Multitenancy</a:t>
            </a:r>
            <a:r>
              <a:rPr lang="en-US" dirty="0" smtClean="0"/>
              <a:t> and Commodity Hardware Primer</a:t>
            </a:r>
          </a:p>
          <a:p>
            <a:pPr marL="514350" indent="-514350">
              <a:buFont typeface="+mj-lt"/>
              <a:buAutoNum type="arabicPeriod" startAt="8"/>
            </a:pPr>
            <a:r>
              <a:rPr lang="en-US" dirty="0" smtClean="0"/>
              <a:t>Busy Signal Pattern</a:t>
            </a:r>
          </a:p>
          <a:p>
            <a:pPr marL="514350" indent="-514350">
              <a:buFont typeface="+mj-lt"/>
              <a:buAutoNum type="arabicPeriod" startAt="8"/>
            </a:pPr>
            <a:r>
              <a:rPr lang="en-US" dirty="0" smtClean="0"/>
              <a:t>Node Failure Pattern</a:t>
            </a:r>
          </a:p>
          <a:p>
            <a:pPr marL="514350" indent="-514350">
              <a:buFont typeface="+mj-lt"/>
              <a:buAutoNum type="arabicPeriod" startAt="8"/>
            </a:pPr>
            <a:r>
              <a:rPr lang="en-US" dirty="0" smtClean="0"/>
              <a:t>Network Latency Primer</a:t>
            </a:r>
          </a:p>
          <a:p>
            <a:pPr marL="514350" indent="-514350">
              <a:buFont typeface="+mj-lt"/>
              <a:buAutoNum type="arabicPeriod" startAt="8"/>
            </a:pPr>
            <a:r>
              <a:rPr lang="en-US" dirty="0" err="1" smtClean="0"/>
              <a:t>Colocate</a:t>
            </a:r>
            <a:r>
              <a:rPr lang="en-US" dirty="0" smtClean="0"/>
              <a:t> Pattern</a:t>
            </a:r>
          </a:p>
          <a:p>
            <a:pPr marL="514350" indent="-514350">
              <a:buFont typeface="+mj-lt"/>
              <a:buAutoNum type="arabicPeriod" startAt="8"/>
            </a:pPr>
            <a:r>
              <a:rPr lang="en-US" dirty="0" smtClean="0"/>
              <a:t>Valet Key Pattern</a:t>
            </a:r>
          </a:p>
          <a:p>
            <a:pPr marL="514350" indent="-514350">
              <a:buFont typeface="+mj-lt"/>
              <a:buAutoNum type="arabicPeriod" startAt="8"/>
            </a:pPr>
            <a:r>
              <a:rPr lang="en-US" dirty="0" smtClean="0"/>
              <a:t>CDN Pattern</a:t>
            </a:r>
          </a:p>
          <a:p>
            <a:pPr marL="514350" indent="-514350">
              <a:buFont typeface="+mj-lt"/>
              <a:buAutoNum type="arabicPeriod" startAt="8"/>
            </a:pPr>
            <a:r>
              <a:rPr lang="en-US" dirty="0" smtClean="0"/>
              <a:t>Multisite Deployment Pattern</a:t>
            </a:r>
            <a:endParaRPr lang="en-US" dirty="0"/>
          </a:p>
        </p:txBody>
      </p:sp>
    </p:spTree>
    <p:extLst>
      <p:ext uri="{BB962C8B-B14F-4D97-AF65-F5344CB8AC3E}">
        <p14:creationId xmlns:p14="http://schemas.microsoft.com/office/powerpoint/2010/main" val="1650152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Horizontal Scaling Compute Pattern</a:t>
            </a:r>
            <a:endParaRPr lang="en-US" dirty="0"/>
          </a:p>
        </p:txBody>
      </p:sp>
      <p:sp>
        <p:nvSpPr>
          <p:cNvPr id="5"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1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9685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What’s the difference between </a:t>
            </a:r>
            <a:r>
              <a:rPr lang="en-US" b="1" i="1" dirty="0" smtClean="0"/>
              <a:t>performance</a:t>
            </a:r>
            <a:r>
              <a:rPr lang="en-US" dirty="0" smtClean="0"/>
              <a:t> and </a:t>
            </a:r>
            <a:r>
              <a:rPr lang="en-US" b="1" i="1" dirty="0" smtClean="0"/>
              <a:t>scale</a:t>
            </a:r>
            <a:r>
              <a:rPr lang="en-US" dirty="0" smtClean="0"/>
              <a:t>?</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23259696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Just an Analogy</a:t>
            </a:r>
            <a:endParaRPr lang="en-US" dirty="0"/>
          </a:p>
        </p:txBody>
      </p:sp>
      <p:sp>
        <p:nvSpPr>
          <p:cNvPr id="4" name="laptop"/>
          <p:cNvSpPr>
            <a:spLocks noEditPoints="1" noChangeArrowheads="1"/>
          </p:cNvSpPr>
          <p:nvPr/>
        </p:nvSpPr>
        <p:spPr bwMode="auto">
          <a:xfrm>
            <a:off x="237819" y="993040"/>
            <a:ext cx="2740455" cy="2372461"/>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pic>
        <p:nvPicPr>
          <p:cNvPr id="1027" name="Picture 3" descr="C:\Users\Bill Dev\AppData\Local\Microsoft\Windows\Temporary Internet Files\Content.IE5\B5FMCO9B\MC90044145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485" y="1297535"/>
            <a:ext cx="3066503" cy="306650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Bill Dev\AppData\Local\Microsoft\Windows\Temporary Internet Files\Content.IE5\B5FMCO9B\MP900423067[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709" y="3733495"/>
            <a:ext cx="2912816" cy="2862499"/>
          </a:xfrm>
          <a:prstGeom prst="rect">
            <a:avLst/>
          </a:prstGeom>
          <a:noFill/>
          <a:extLst>
            <a:ext uri="{909E8E84-426E-40DD-AFC4-6F175D3DCCD1}">
              <a14:hiddenFill xmlns:a14="http://schemas.microsoft.com/office/drawing/2010/main">
                <a:solidFill>
                  <a:srgbClr val="FFFFFF"/>
                </a:solidFill>
              </a14:hiddenFill>
            </a:ext>
          </a:extLst>
        </p:spPr>
      </p:pic>
      <p:sp>
        <p:nvSpPr>
          <p:cNvPr id="5" name="Cloud"/>
          <p:cNvSpPr>
            <a:spLocks noChangeAspect="1" noEditPoints="1" noChangeArrowheads="1"/>
          </p:cNvSpPr>
          <p:nvPr/>
        </p:nvSpPr>
        <p:spPr bwMode="auto">
          <a:xfrm>
            <a:off x="5485485" y="4059544"/>
            <a:ext cx="3602845" cy="2414406"/>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6" name="Striped Right Arrow 5"/>
          <p:cNvSpPr/>
          <p:nvPr/>
        </p:nvSpPr>
        <p:spPr>
          <a:xfrm>
            <a:off x="3354020" y="2211020"/>
            <a:ext cx="1826970" cy="60899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riped Right Arrow 12"/>
          <p:cNvSpPr/>
          <p:nvPr/>
        </p:nvSpPr>
        <p:spPr>
          <a:xfrm>
            <a:off x="3354020" y="4962252"/>
            <a:ext cx="1826970" cy="60899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7073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fade">
                                      <p:cBhvr>
                                        <p:cTn id="7" dur="500"/>
                                        <p:tgtEl>
                                          <p:spTgt spid="10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214" y="384050"/>
            <a:ext cx="9118211" cy="6089900"/>
          </a:xfrm>
        </p:spPr>
      </p:pic>
      <p:pic>
        <p:nvPicPr>
          <p:cNvPr id="3248" name="Picture 17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8937" y="1977775"/>
            <a:ext cx="177165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84" name="TextBox 3183"/>
          <p:cNvSpPr txBox="1"/>
          <p:nvPr/>
        </p:nvSpPr>
        <p:spPr>
          <a:xfrm rot="18521539">
            <a:off x="-87367" y="937219"/>
            <a:ext cx="2319096" cy="1754326"/>
          </a:xfrm>
          <a:prstGeom prst="rect">
            <a:avLst/>
          </a:prstGeom>
          <a:solidFill>
            <a:srgbClr val="FFFF00"/>
          </a:solidFill>
        </p:spPr>
        <p:txBody>
          <a:bodyPr wrap="square" rtlCol="0">
            <a:spAutoFit/>
          </a:bodyPr>
          <a:lstStyle/>
          <a:p>
            <a:pPr algn="ctr"/>
            <a:r>
              <a:rPr lang="en-US" sz="3600" dirty="0" smtClean="0">
                <a:latin typeface="Andy" pitchFamily="66" charset="0"/>
              </a:rPr>
              <a:t>On-</a:t>
            </a:r>
            <a:r>
              <a:rPr lang="en-US" sz="3600" dirty="0" err="1" smtClean="0">
                <a:latin typeface="Andy" pitchFamily="66" charset="0"/>
              </a:rPr>
              <a:t>prem</a:t>
            </a:r>
            <a:r>
              <a:rPr lang="en-US" sz="3600" dirty="0" smtClean="0">
                <a:latin typeface="Andy" pitchFamily="66" charset="0"/>
              </a:rPr>
              <a:t> </a:t>
            </a:r>
            <a:br>
              <a:rPr lang="en-US" sz="3600" dirty="0" smtClean="0">
                <a:latin typeface="Andy" pitchFamily="66" charset="0"/>
              </a:rPr>
            </a:br>
            <a:r>
              <a:rPr lang="en-US" sz="3600" dirty="0" smtClean="0">
                <a:latin typeface="Andy" pitchFamily="66" charset="0"/>
              </a:rPr>
              <a:t>&amp;</a:t>
            </a:r>
          </a:p>
          <a:p>
            <a:pPr algn="ctr"/>
            <a:r>
              <a:rPr lang="en-US" sz="3600" dirty="0" smtClean="0">
                <a:latin typeface="Andy" pitchFamily="66" charset="0"/>
              </a:rPr>
              <a:t>Pre-Cloud</a:t>
            </a:r>
          </a:p>
        </p:txBody>
      </p:sp>
      <p:sp>
        <p:nvSpPr>
          <p:cNvPr id="179" name="TextBox 178"/>
          <p:cNvSpPr txBox="1"/>
          <p:nvPr/>
        </p:nvSpPr>
        <p:spPr>
          <a:xfrm rot="2252247">
            <a:off x="4525550" y="306190"/>
            <a:ext cx="2989078" cy="2862322"/>
          </a:xfrm>
          <a:prstGeom prst="rect">
            <a:avLst/>
          </a:prstGeom>
          <a:solidFill>
            <a:srgbClr val="FFFF00"/>
          </a:solidFill>
        </p:spPr>
        <p:txBody>
          <a:bodyPr wrap="square" rtlCol="0">
            <a:spAutoFit/>
          </a:bodyPr>
          <a:lstStyle/>
          <a:p>
            <a:pPr algn="ctr"/>
            <a:r>
              <a:rPr lang="en-US" sz="3600" dirty="0" smtClean="0">
                <a:latin typeface="Andy" pitchFamily="66" charset="0"/>
              </a:rPr>
              <a:t>In da cloud</a:t>
            </a:r>
          </a:p>
          <a:p>
            <a:pPr algn="ctr"/>
            <a:r>
              <a:rPr lang="en-US" sz="3600" dirty="0" smtClean="0">
                <a:latin typeface="Andy" pitchFamily="66" charset="0"/>
              </a:rPr>
              <a:t>&amp;</a:t>
            </a:r>
          </a:p>
          <a:p>
            <a:pPr algn="ctr"/>
            <a:r>
              <a:rPr lang="en-US" sz="3600" dirty="0" smtClean="0">
                <a:latin typeface="Andy" pitchFamily="66" charset="0"/>
              </a:rPr>
              <a:t>Cloud-Native</a:t>
            </a:r>
          </a:p>
          <a:p>
            <a:pPr algn="ctr"/>
            <a:r>
              <a:rPr lang="en-US" sz="3600" dirty="0" smtClean="0">
                <a:latin typeface="Andy" pitchFamily="66" charset="0"/>
              </a:rPr>
              <a:t>… or still</a:t>
            </a:r>
          </a:p>
          <a:p>
            <a:pPr algn="ctr"/>
            <a:r>
              <a:rPr lang="en-US" sz="3600" dirty="0" smtClean="0">
                <a:latin typeface="Andy" pitchFamily="66" charset="0"/>
              </a:rPr>
              <a:t>Pre-Cloud?</a:t>
            </a:r>
            <a:endParaRPr lang="en-US" sz="3600" dirty="0"/>
          </a:p>
        </p:txBody>
      </p:sp>
    </p:spTree>
    <p:extLst>
      <p:ext uri="{BB962C8B-B14F-4D97-AF65-F5344CB8AC3E}">
        <p14:creationId xmlns:p14="http://schemas.microsoft.com/office/powerpoint/2010/main" val="64145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248"/>
                                        </p:tgtEl>
                                        <p:attrNameLst>
                                          <p:attrName>style.visibility</p:attrName>
                                        </p:attrNameLst>
                                      </p:cBhvr>
                                      <p:to>
                                        <p:strVal val="visible"/>
                                      </p:to>
                                    </p:set>
                                    <p:animEffect transition="in" filter="wipe(down)">
                                      <p:cBhvr>
                                        <p:cTn id="7" dur="580">
                                          <p:stCondLst>
                                            <p:cond delay="0"/>
                                          </p:stCondLst>
                                        </p:cTn>
                                        <p:tgtEl>
                                          <p:spTgt spid="3248"/>
                                        </p:tgtEl>
                                      </p:cBhvr>
                                    </p:animEffect>
                                    <p:anim calcmode="lin" valueType="num">
                                      <p:cBhvr>
                                        <p:cTn id="8" dur="1822" tmFilter="0,0; 0.14,0.36; 0.43,0.73; 0.71,0.91; 1.0,1.0">
                                          <p:stCondLst>
                                            <p:cond delay="0"/>
                                          </p:stCondLst>
                                        </p:cTn>
                                        <p:tgtEl>
                                          <p:spTgt spid="324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24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24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24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248"/>
                                        </p:tgtEl>
                                        <p:attrNameLst>
                                          <p:attrName>ppt_y</p:attrName>
                                        </p:attrNameLst>
                                      </p:cBhvr>
                                      <p:tavLst>
                                        <p:tav tm="0" fmla="#ppt_y-sin(pi*$)/81">
                                          <p:val>
                                            <p:fltVal val="0"/>
                                          </p:val>
                                        </p:tav>
                                        <p:tav tm="100000">
                                          <p:val>
                                            <p:fltVal val="1"/>
                                          </p:val>
                                        </p:tav>
                                      </p:tavLst>
                                    </p:anim>
                                    <p:animScale>
                                      <p:cBhvr>
                                        <p:cTn id="13" dur="26">
                                          <p:stCondLst>
                                            <p:cond delay="650"/>
                                          </p:stCondLst>
                                        </p:cTn>
                                        <p:tgtEl>
                                          <p:spTgt spid="3248"/>
                                        </p:tgtEl>
                                      </p:cBhvr>
                                      <p:to x="100000" y="60000"/>
                                    </p:animScale>
                                    <p:animScale>
                                      <p:cBhvr>
                                        <p:cTn id="14" dur="166" decel="50000">
                                          <p:stCondLst>
                                            <p:cond delay="676"/>
                                          </p:stCondLst>
                                        </p:cTn>
                                        <p:tgtEl>
                                          <p:spTgt spid="3248"/>
                                        </p:tgtEl>
                                      </p:cBhvr>
                                      <p:to x="100000" y="100000"/>
                                    </p:animScale>
                                    <p:animScale>
                                      <p:cBhvr>
                                        <p:cTn id="15" dur="26">
                                          <p:stCondLst>
                                            <p:cond delay="1312"/>
                                          </p:stCondLst>
                                        </p:cTn>
                                        <p:tgtEl>
                                          <p:spTgt spid="3248"/>
                                        </p:tgtEl>
                                      </p:cBhvr>
                                      <p:to x="100000" y="80000"/>
                                    </p:animScale>
                                    <p:animScale>
                                      <p:cBhvr>
                                        <p:cTn id="16" dur="166" decel="50000">
                                          <p:stCondLst>
                                            <p:cond delay="1338"/>
                                          </p:stCondLst>
                                        </p:cTn>
                                        <p:tgtEl>
                                          <p:spTgt spid="3248"/>
                                        </p:tgtEl>
                                      </p:cBhvr>
                                      <p:to x="100000" y="100000"/>
                                    </p:animScale>
                                    <p:animScale>
                                      <p:cBhvr>
                                        <p:cTn id="17" dur="26">
                                          <p:stCondLst>
                                            <p:cond delay="1642"/>
                                          </p:stCondLst>
                                        </p:cTn>
                                        <p:tgtEl>
                                          <p:spTgt spid="3248"/>
                                        </p:tgtEl>
                                      </p:cBhvr>
                                      <p:to x="100000" y="90000"/>
                                    </p:animScale>
                                    <p:animScale>
                                      <p:cBhvr>
                                        <p:cTn id="18" dur="166" decel="50000">
                                          <p:stCondLst>
                                            <p:cond delay="1668"/>
                                          </p:stCondLst>
                                        </p:cTn>
                                        <p:tgtEl>
                                          <p:spTgt spid="3248"/>
                                        </p:tgtEl>
                                      </p:cBhvr>
                                      <p:to x="100000" y="100000"/>
                                    </p:animScale>
                                    <p:animScale>
                                      <p:cBhvr>
                                        <p:cTn id="19" dur="26">
                                          <p:stCondLst>
                                            <p:cond delay="1808"/>
                                          </p:stCondLst>
                                        </p:cTn>
                                        <p:tgtEl>
                                          <p:spTgt spid="3248"/>
                                        </p:tgtEl>
                                      </p:cBhvr>
                                      <p:to x="100000" y="95000"/>
                                    </p:animScale>
                                    <p:animScale>
                                      <p:cBhvr>
                                        <p:cTn id="20" dur="166" decel="50000">
                                          <p:stCondLst>
                                            <p:cond delay="1834"/>
                                          </p:stCondLst>
                                        </p:cTn>
                                        <p:tgtEl>
                                          <p:spTgt spid="3248"/>
                                        </p:tgtEl>
                                      </p:cBhvr>
                                      <p:to x="100000" y="100000"/>
                                    </p:animScale>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184"/>
                                        </p:tgtEl>
                                        <p:attrNameLst>
                                          <p:attrName>style.visibility</p:attrName>
                                        </p:attrNameLst>
                                      </p:cBhvr>
                                      <p:to>
                                        <p:strVal val="visible"/>
                                      </p:to>
                                    </p:set>
                                    <p:animEffect transition="in" filter="fade">
                                      <p:cBhvr>
                                        <p:cTn id="24" dur="500"/>
                                        <p:tgtEl>
                                          <p:spTgt spid="318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9"/>
                                        </p:tgtEl>
                                        <p:attrNameLst>
                                          <p:attrName>style.visibility</p:attrName>
                                        </p:attrNameLst>
                                      </p:cBhvr>
                                      <p:to>
                                        <p:strVal val="visible"/>
                                      </p:to>
                                    </p:set>
                                    <p:animEffect transition="in" filter="fade">
                                      <p:cBhvr>
                                        <p:cTn id="27"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 grpId="0" animBg="1"/>
      <p:bldP spid="17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66065" y="1566405"/>
            <a:ext cx="7612375" cy="2435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a:buNone/>
            </a:pPr>
            <a:r>
              <a:rPr lang="en-US" b="1" dirty="0" smtClean="0"/>
              <a:t>	Common Terminology:</a:t>
            </a:r>
          </a:p>
          <a:p>
            <a:pPr lvl="1">
              <a:buNone/>
            </a:pPr>
            <a:r>
              <a:rPr lang="en-US" dirty="0" smtClean="0"/>
              <a:t>Scaling Up/Down </a:t>
            </a:r>
            <a:r>
              <a:rPr lang="en-US" dirty="0" smtClean="0">
                <a:sym typeface="Wingdings"/>
              </a:rPr>
              <a:t></a:t>
            </a:r>
            <a:r>
              <a:rPr lang="en-US" dirty="0" smtClean="0"/>
              <a:t> Vertical Scaling</a:t>
            </a:r>
          </a:p>
          <a:p>
            <a:pPr lvl="1">
              <a:buNone/>
            </a:pPr>
            <a:r>
              <a:rPr lang="en-US" dirty="0" smtClean="0"/>
              <a:t>Scaling Out/In </a:t>
            </a:r>
            <a:r>
              <a:rPr lang="en-US" dirty="0">
                <a:sym typeface="Wingdings"/>
              </a:rPr>
              <a:t></a:t>
            </a:r>
            <a:r>
              <a:rPr lang="en-US" dirty="0" smtClean="0"/>
              <a:t> Horizontal “Scaling”</a:t>
            </a:r>
          </a:p>
          <a:p>
            <a:pPr lvl="1">
              <a:buNone/>
            </a:pPr>
            <a:r>
              <a:rPr lang="en-US" dirty="0" smtClean="0">
                <a:sym typeface="Wingdings" pitchFamily="2" charset="2"/>
              </a:rPr>
              <a:t> </a:t>
            </a:r>
            <a:r>
              <a:rPr lang="en-US" dirty="0" smtClean="0"/>
              <a:t>But really is </a:t>
            </a:r>
            <a:r>
              <a:rPr lang="en-US" b="1" dirty="0" smtClean="0"/>
              <a:t>Horizontal Resource Allocation</a:t>
            </a:r>
          </a:p>
          <a:p>
            <a:endParaRPr lang="en-US" b="1" dirty="0" smtClean="0"/>
          </a:p>
          <a:p>
            <a:r>
              <a:rPr lang="en-US" sz="4000" b="1" dirty="0" smtClean="0"/>
              <a:t>Architectural Decision</a:t>
            </a:r>
            <a:endParaRPr lang="en-US" dirty="0" smtClean="0"/>
          </a:p>
          <a:p>
            <a:pPr lvl="1"/>
            <a:r>
              <a:rPr lang="en-US" dirty="0" smtClean="0"/>
              <a:t>Big decision… hard to change</a:t>
            </a:r>
          </a:p>
          <a:p>
            <a:endParaRPr lang="en-US" dirty="0" smtClean="0"/>
          </a:p>
        </p:txBody>
      </p:sp>
      <p:sp>
        <p:nvSpPr>
          <p:cNvPr id="2" name="Title 1"/>
          <p:cNvSpPr>
            <a:spLocks noGrp="1"/>
          </p:cNvSpPr>
          <p:nvPr>
            <p:ph type="title"/>
          </p:nvPr>
        </p:nvSpPr>
        <p:spPr/>
        <p:txBody>
          <a:bodyPr>
            <a:normAutofit fontScale="90000"/>
          </a:bodyPr>
          <a:lstStyle/>
          <a:p>
            <a:r>
              <a:rPr lang="en-US" b="1" dirty="0" smtClean="0"/>
              <a:t>Scale Up</a:t>
            </a:r>
            <a:r>
              <a:rPr lang="en-US" dirty="0" smtClean="0"/>
              <a:t> (and Scale Down??)</a:t>
            </a:r>
            <a:br>
              <a:rPr lang="en-US" dirty="0" smtClean="0"/>
            </a:br>
            <a:r>
              <a:rPr lang="en-US" dirty="0" smtClean="0"/>
              <a:t>vs. </a:t>
            </a:r>
            <a:r>
              <a:rPr lang="en-US" b="1" dirty="0" smtClean="0"/>
              <a:t>Horizontal Resourcing</a:t>
            </a:r>
            <a:endParaRPr lang="en-US" dirty="0"/>
          </a:p>
        </p:txBody>
      </p:sp>
    </p:spTree>
    <p:extLst>
      <p:ext uri="{BB962C8B-B14F-4D97-AF65-F5344CB8AC3E}">
        <p14:creationId xmlns:p14="http://schemas.microsoft.com/office/powerpoint/2010/main" val="269846598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build="allAtOnce"/>
      <p:bldP spid="3" grpI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aptop"/>
          <p:cNvSpPr>
            <a:spLocks noEditPoints="1" noChangeArrowheads="1"/>
          </p:cNvSpPr>
          <p:nvPr/>
        </p:nvSpPr>
        <p:spPr bwMode="auto">
          <a:xfrm>
            <a:off x="4039133" y="3579645"/>
            <a:ext cx="1217980" cy="91669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p:txBody>
          <a:bodyPr/>
          <a:lstStyle/>
          <a:p>
            <a:r>
              <a:rPr lang="en-US" dirty="0" smtClean="0"/>
              <a:t>Vertical Scaling (“Scaling Up”)</a:t>
            </a:r>
            <a:endParaRPr lang="en-US" dirty="0"/>
          </a:p>
        </p:txBody>
      </p:sp>
      <p:sp>
        <p:nvSpPr>
          <p:cNvPr id="1031" name="laptop"/>
          <p:cNvSpPr>
            <a:spLocks noEditPoints="1" noChangeArrowheads="1"/>
          </p:cNvSpPr>
          <p:nvPr/>
        </p:nvSpPr>
        <p:spPr bwMode="auto">
          <a:xfrm>
            <a:off x="3743248" y="3356953"/>
            <a:ext cx="1809750" cy="1362075"/>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aptop"/>
          <p:cNvSpPr>
            <a:spLocks noEditPoints="1" noChangeArrowheads="1"/>
          </p:cNvSpPr>
          <p:nvPr/>
        </p:nvSpPr>
        <p:spPr bwMode="auto">
          <a:xfrm>
            <a:off x="3434402" y="3124505"/>
            <a:ext cx="2427443" cy="182697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27" name="Picture 3" descr="C:\Program Files (x86)\Microsoft Office\MEDIA\CAGCAT10\j0205582.wmf"/>
          <p:cNvPicPr>
            <a:picLocks noChangeAspect="1" noChangeArrowheads="1"/>
          </p:cNvPicPr>
          <p:nvPr/>
        </p:nvPicPr>
        <p:blipFill>
          <a:blip r:embed="rId3" cstate="print"/>
          <a:srcRect/>
          <a:stretch>
            <a:fillRect/>
          </a:stretch>
        </p:blipFill>
        <p:spPr bwMode="auto">
          <a:xfrm>
            <a:off x="2136040" y="1732769"/>
            <a:ext cx="5024167" cy="4610443"/>
          </a:xfrm>
          <a:prstGeom prst="rect">
            <a:avLst/>
          </a:prstGeom>
          <a:noFill/>
        </p:spPr>
      </p:pic>
      <p:sp>
        <p:nvSpPr>
          <p:cNvPr id="13" name="server"/>
          <p:cNvSpPr>
            <a:spLocks noEditPoints="1" noChangeArrowheads="1"/>
          </p:cNvSpPr>
          <p:nvPr/>
        </p:nvSpPr>
        <p:spPr bwMode="auto">
          <a:xfrm>
            <a:off x="2136040" y="1297535"/>
            <a:ext cx="5255970" cy="525597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TextBox 13"/>
          <p:cNvSpPr txBox="1"/>
          <p:nvPr/>
        </p:nvSpPr>
        <p:spPr>
          <a:xfrm>
            <a:off x="8225940" y="2515515"/>
            <a:ext cx="608990" cy="1107996"/>
          </a:xfrm>
          <a:prstGeom prst="rect">
            <a:avLst/>
          </a:prstGeom>
          <a:noFill/>
        </p:spPr>
        <p:txBody>
          <a:bodyPr wrap="square" rtlCol="0">
            <a:spAutoFit/>
          </a:bodyPr>
          <a:lstStyle/>
          <a:p>
            <a:r>
              <a:rPr lang="en-US" sz="6600" b="1" dirty="0" smtClean="0"/>
              <a:t>.</a:t>
            </a:r>
            <a:endParaRPr lang="en-US" sz="6600" b="1" dirty="0"/>
          </a:p>
        </p:txBody>
      </p:sp>
      <p:sp>
        <p:nvSpPr>
          <p:cNvPr id="3" name="TextBox 2"/>
          <p:cNvSpPr txBox="1"/>
          <p:nvPr/>
        </p:nvSpPr>
        <p:spPr>
          <a:xfrm>
            <a:off x="4575" y="1256542"/>
            <a:ext cx="5822560" cy="2677656"/>
          </a:xfrm>
          <a:prstGeom prst="rect">
            <a:avLst/>
          </a:prstGeom>
          <a:solidFill>
            <a:schemeClr val="accent3">
              <a:lumMod val="20000"/>
              <a:lumOff val="80000"/>
              <a:alpha val="95000"/>
            </a:schemeClr>
          </a:solidFill>
        </p:spPr>
        <p:txBody>
          <a:bodyPr wrap="square" rtlCol="0">
            <a:spAutoFit/>
          </a:bodyPr>
          <a:lstStyle/>
          <a:p>
            <a:r>
              <a:rPr lang="en-US" sz="2800" b="1" dirty="0" smtClean="0"/>
              <a:t>Resources that can be “Scaled Up”</a:t>
            </a:r>
          </a:p>
          <a:p>
            <a:pPr marL="285750" indent="-285750">
              <a:buFont typeface="Arial" pitchFamily="34" charset="0"/>
              <a:buChar char="•"/>
            </a:pPr>
            <a:r>
              <a:rPr lang="en-US" sz="2800" dirty="0" smtClean="0"/>
              <a:t>Memory: speed, amount </a:t>
            </a:r>
          </a:p>
          <a:p>
            <a:pPr marL="285750" indent="-285750">
              <a:buFont typeface="Arial" pitchFamily="34" charset="0"/>
              <a:buChar char="•"/>
            </a:pPr>
            <a:r>
              <a:rPr lang="en-US" sz="2800" dirty="0" smtClean="0"/>
              <a:t>CPU: speed, number of CPUs</a:t>
            </a:r>
          </a:p>
          <a:p>
            <a:pPr marL="285750" indent="-285750">
              <a:buFont typeface="Arial" pitchFamily="34" charset="0"/>
              <a:buChar char="•"/>
            </a:pPr>
            <a:r>
              <a:rPr lang="en-US" sz="2800" dirty="0" smtClean="0"/>
              <a:t>Disk: speed, size, multiple controllers</a:t>
            </a:r>
          </a:p>
          <a:p>
            <a:pPr marL="285750" indent="-285750">
              <a:buFont typeface="Arial" pitchFamily="34" charset="0"/>
              <a:buChar char="•"/>
            </a:pPr>
            <a:r>
              <a:rPr lang="en-US" sz="2800" dirty="0" smtClean="0"/>
              <a:t>Bandwidth: higher capacity pipe</a:t>
            </a:r>
          </a:p>
          <a:p>
            <a:pPr marL="285750" indent="-285750">
              <a:buFont typeface="Arial" pitchFamily="34" charset="0"/>
              <a:buChar char="•"/>
            </a:pPr>
            <a:r>
              <a:rPr lang="en-US" sz="2800" dirty="0" smtClean="0"/>
              <a:t>… and it sure is </a:t>
            </a:r>
            <a:r>
              <a:rPr lang="en-US" sz="2800" b="1" dirty="0" smtClean="0"/>
              <a:t>EASY</a:t>
            </a:r>
          </a:p>
        </p:txBody>
      </p:sp>
      <p:sp>
        <p:nvSpPr>
          <p:cNvPr id="12" name="TextBox 11"/>
          <p:cNvSpPr txBox="1"/>
          <p:nvPr/>
        </p:nvSpPr>
        <p:spPr>
          <a:xfrm>
            <a:off x="2510271" y="4241899"/>
            <a:ext cx="6633729" cy="2616101"/>
          </a:xfrm>
          <a:prstGeom prst="rect">
            <a:avLst/>
          </a:prstGeom>
          <a:solidFill>
            <a:schemeClr val="accent3">
              <a:lumMod val="20000"/>
              <a:lumOff val="80000"/>
              <a:alpha val="95000"/>
            </a:schemeClr>
          </a:solidFill>
        </p:spPr>
        <p:txBody>
          <a:bodyPr wrap="square" rtlCol="0">
            <a:spAutoFit/>
          </a:bodyPr>
          <a:lstStyle/>
          <a:p>
            <a:r>
              <a:rPr lang="en-US" sz="2800" b="1" dirty="0" smtClean="0"/>
              <a:t>Downsides of Scaling Up</a:t>
            </a:r>
          </a:p>
          <a:p>
            <a:pPr marL="285750" indent="-285750">
              <a:buFont typeface="Arial" pitchFamily="34" charset="0"/>
              <a:buChar char="•"/>
            </a:pPr>
            <a:r>
              <a:rPr lang="en-US" sz="2800" dirty="0" smtClean="0"/>
              <a:t>Hard Upper Limit</a:t>
            </a:r>
          </a:p>
          <a:p>
            <a:pPr marL="285750" indent="-285750">
              <a:buFont typeface="Arial" pitchFamily="34" charset="0"/>
              <a:buChar char="•"/>
            </a:pPr>
            <a:r>
              <a:rPr lang="en-US" sz="2800" dirty="0" smtClean="0"/>
              <a:t>HIGH END HARDWARE </a:t>
            </a:r>
            <a:r>
              <a:rPr lang="en-US" sz="2800" dirty="0" smtClean="0">
                <a:sym typeface="Wingdings" pitchFamily="2" charset="2"/>
              </a:rPr>
              <a:t> </a:t>
            </a:r>
            <a:r>
              <a:rPr lang="en-US" sz="2800" dirty="0" smtClean="0"/>
              <a:t>HIGH END CO$T</a:t>
            </a:r>
          </a:p>
          <a:p>
            <a:pPr marL="285750" indent="-285750">
              <a:buFont typeface="Arial" pitchFamily="34" charset="0"/>
              <a:buChar char="•"/>
            </a:pPr>
            <a:r>
              <a:rPr lang="en-US" sz="2800" dirty="0" smtClean="0"/>
              <a:t>Lower </a:t>
            </a:r>
            <a:r>
              <a:rPr lang="en-US" sz="2800" i="1" dirty="0" smtClean="0"/>
              <a:t>value</a:t>
            </a:r>
            <a:r>
              <a:rPr lang="en-US" sz="2800" dirty="0" smtClean="0"/>
              <a:t> than “commodity hardware”</a:t>
            </a:r>
          </a:p>
          <a:p>
            <a:pPr marL="285750" indent="-285750">
              <a:buFont typeface="Arial" pitchFamily="34" charset="0"/>
              <a:buChar char="•"/>
            </a:pPr>
            <a:r>
              <a:rPr lang="en-US" sz="2800" dirty="0" smtClean="0"/>
              <a:t>May have no other choice (architectural)</a:t>
            </a:r>
          </a:p>
          <a:p>
            <a:pPr marL="285750" indent="-285750">
              <a:buFont typeface="Arial" pitchFamily="34" charset="0"/>
              <a:buChar char="•"/>
            </a:pPr>
            <a:endParaRPr lang="en-US" sz="2400" dirty="0"/>
          </a:p>
        </p:txBody>
      </p:sp>
    </p:spTree>
    <p:extLst>
      <p:ext uri="{BB962C8B-B14F-4D97-AF65-F5344CB8AC3E}">
        <p14:creationId xmlns:p14="http://schemas.microsoft.com/office/powerpoint/2010/main" val="105922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ipe(down)">
                                      <p:cBhvr>
                                        <p:cTn id="7" dur="20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animBg="1"/>
      <p:bldP spid="10" grpId="0" animBg="1"/>
      <p:bldP spid="13" grpId="0" animBg="1"/>
      <p:bldP spid="14" grpId="0"/>
      <p:bldP spid="3"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Horizontally: Adding Boxes</a:t>
            </a:r>
            <a:endParaRPr lang="en-US"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Plus 9"/>
          <p:cNvSpPr/>
          <p:nvPr/>
        </p:nvSpPr>
        <p:spPr>
          <a:xfrm>
            <a:off x="2057210" y="187499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Plus 15"/>
          <p:cNvSpPr/>
          <p:nvPr/>
        </p:nvSpPr>
        <p:spPr>
          <a:xfrm>
            <a:off x="4290722" y="187584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server"/>
          <p:cNvSpPr>
            <a:spLocks noEditPoints="1" noChangeArrowheads="1"/>
          </p:cNvSpPr>
          <p:nvPr/>
        </p:nvSpPr>
        <p:spPr bwMode="auto">
          <a:xfrm>
            <a:off x="1153701" y="235170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Plus 19"/>
          <p:cNvSpPr/>
          <p:nvPr/>
        </p:nvSpPr>
        <p:spPr>
          <a:xfrm>
            <a:off x="419432" y="278811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erver"/>
          <p:cNvSpPr>
            <a:spLocks noEditPoints="1" noChangeArrowheads="1"/>
          </p:cNvSpPr>
          <p:nvPr/>
        </p:nvSpPr>
        <p:spPr bwMode="auto">
          <a:xfrm>
            <a:off x="3387213"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Plus 21"/>
          <p:cNvSpPr/>
          <p:nvPr/>
        </p:nvSpPr>
        <p:spPr>
          <a:xfrm>
            <a:off x="2652944"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erver"/>
          <p:cNvSpPr>
            <a:spLocks noEditPoints="1" noChangeArrowheads="1"/>
          </p:cNvSpPr>
          <p:nvPr/>
        </p:nvSpPr>
        <p:spPr bwMode="auto">
          <a:xfrm>
            <a:off x="5626530" y="235254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Plus 23"/>
          <p:cNvSpPr/>
          <p:nvPr/>
        </p:nvSpPr>
        <p:spPr>
          <a:xfrm>
            <a:off x="4892261" y="2788962"/>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erver"/>
          <p:cNvSpPr>
            <a:spLocks noEditPoints="1" noChangeArrowheads="1"/>
          </p:cNvSpPr>
          <p:nvPr/>
        </p:nvSpPr>
        <p:spPr bwMode="auto">
          <a:xfrm>
            <a:off x="1762691" y="326518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Plus 25"/>
          <p:cNvSpPr/>
          <p:nvPr/>
        </p:nvSpPr>
        <p:spPr>
          <a:xfrm>
            <a:off x="1028422" y="370159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server"/>
          <p:cNvSpPr>
            <a:spLocks noEditPoints="1" noChangeArrowheads="1"/>
          </p:cNvSpPr>
          <p:nvPr/>
        </p:nvSpPr>
        <p:spPr bwMode="auto">
          <a:xfrm>
            <a:off x="3996203"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Plus 27"/>
          <p:cNvSpPr/>
          <p:nvPr/>
        </p:nvSpPr>
        <p:spPr>
          <a:xfrm>
            <a:off x="3261934"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server"/>
          <p:cNvSpPr>
            <a:spLocks noEditPoints="1" noChangeArrowheads="1"/>
          </p:cNvSpPr>
          <p:nvPr/>
        </p:nvSpPr>
        <p:spPr bwMode="auto">
          <a:xfrm>
            <a:off x="6235520" y="3266034"/>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Plus 29"/>
          <p:cNvSpPr/>
          <p:nvPr/>
        </p:nvSpPr>
        <p:spPr>
          <a:xfrm>
            <a:off x="5501251" y="3702447"/>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erver"/>
          <p:cNvSpPr>
            <a:spLocks noEditPoints="1" noChangeArrowheads="1"/>
          </p:cNvSpPr>
          <p:nvPr/>
        </p:nvSpPr>
        <p:spPr bwMode="auto">
          <a:xfrm>
            <a:off x="2371681" y="4178186"/>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Plus 31"/>
          <p:cNvSpPr/>
          <p:nvPr/>
        </p:nvSpPr>
        <p:spPr>
          <a:xfrm>
            <a:off x="1637412" y="4614599"/>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erver"/>
          <p:cNvSpPr>
            <a:spLocks noEditPoints="1" noChangeArrowheads="1"/>
          </p:cNvSpPr>
          <p:nvPr/>
        </p:nvSpPr>
        <p:spPr bwMode="auto">
          <a:xfrm>
            <a:off x="4605193"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Plus 33"/>
          <p:cNvSpPr/>
          <p:nvPr/>
        </p:nvSpPr>
        <p:spPr>
          <a:xfrm>
            <a:off x="3870924"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erver"/>
          <p:cNvSpPr>
            <a:spLocks noEditPoints="1" noChangeArrowheads="1"/>
          </p:cNvSpPr>
          <p:nvPr/>
        </p:nvSpPr>
        <p:spPr bwMode="auto">
          <a:xfrm>
            <a:off x="6844510" y="4179035"/>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Plus 35"/>
          <p:cNvSpPr/>
          <p:nvPr/>
        </p:nvSpPr>
        <p:spPr>
          <a:xfrm>
            <a:off x="6110241" y="4615448"/>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server"/>
          <p:cNvSpPr>
            <a:spLocks noEditPoints="1" noChangeArrowheads="1"/>
          </p:cNvSpPr>
          <p:nvPr/>
        </p:nvSpPr>
        <p:spPr bwMode="auto">
          <a:xfrm>
            <a:off x="2980671" y="5091671"/>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Plus 37"/>
          <p:cNvSpPr/>
          <p:nvPr/>
        </p:nvSpPr>
        <p:spPr>
          <a:xfrm>
            <a:off x="2246402" y="5528084"/>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server"/>
          <p:cNvSpPr>
            <a:spLocks noEditPoints="1" noChangeArrowheads="1"/>
          </p:cNvSpPr>
          <p:nvPr/>
        </p:nvSpPr>
        <p:spPr bwMode="auto">
          <a:xfrm>
            <a:off x="5214183"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Plus 39"/>
          <p:cNvSpPr/>
          <p:nvPr/>
        </p:nvSpPr>
        <p:spPr>
          <a:xfrm>
            <a:off x="4479914"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erver"/>
          <p:cNvSpPr>
            <a:spLocks noEditPoints="1" noChangeArrowheads="1"/>
          </p:cNvSpPr>
          <p:nvPr/>
        </p:nvSpPr>
        <p:spPr bwMode="auto">
          <a:xfrm>
            <a:off x="7453500" y="509252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Plus 41"/>
          <p:cNvSpPr/>
          <p:nvPr/>
        </p:nvSpPr>
        <p:spPr>
          <a:xfrm>
            <a:off x="6719231" y="5528933"/>
            <a:ext cx="608990" cy="60899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398970" y="1147415"/>
            <a:ext cx="2740455" cy="2677656"/>
          </a:xfrm>
          <a:prstGeom prst="rect">
            <a:avLst/>
          </a:prstGeom>
          <a:solidFill>
            <a:schemeClr val="bg2">
              <a:lumMod val="90000"/>
            </a:schemeClr>
          </a:solidFill>
        </p:spPr>
        <p:txBody>
          <a:bodyPr wrap="square" rtlCol="0">
            <a:spAutoFit/>
          </a:bodyPr>
          <a:lstStyle/>
          <a:p>
            <a:pPr algn="ctr"/>
            <a:r>
              <a:rPr lang="en-US" sz="2400" b="1" dirty="0" smtClean="0"/>
              <a:t>autonomous nodes </a:t>
            </a:r>
            <a:br>
              <a:rPr lang="en-US" sz="2400" b="1" dirty="0" smtClean="0"/>
            </a:br>
            <a:r>
              <a:rPr lang="en-US" sz="2400" dirty="0" smtClean="0"/>
              <a:t>for scalability</a:t>
            </a:r>
          </a:p>
          <a:p>
            <a:pPr algn="ctr"/>
            <a:r>
              <a:rPr lang="en-US" sz="2400" dirty="0"/>
              <a:t>(</a:t>
            </a:r>
            <a:r>
              <a:rPr lang="en-US" sz="2400" dirty="0" smtClean="0"/>
              <a:t>stateless web servers, shared nothing DBs, your custom code in QCW)</a:t>
            </a:r>
            <a:endParaRPr lang="en-US" sz="2400" dirty="0"/>
          </a:p>
        </p:txBody>
      </p:sp>
    </p:spTree>
    <p:extLst>
      <p:ext uri="{BB962C8B-B14F-4D97-AF65-F5344CB8AC3E}">
        <p14:creationId xmlns:p14="http://schemas.microsoft.com/office/powerpoint/2010/main" val="29252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5"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07796" y="5255970"/>
            <a:ext cx="3535188" cy="954107"/>
          </a:xfrm>
          <a:prstGeom prst="rect">
            <a:avLst/>
          </a:prstGeom>
          <a:noFill/>
        </p:spPr>
        <p:txBody>
          <a:bodyPr wrap="square" rtlCol="0">
            <a:spAutoFit/>
          </a:bodyPr>
          <a:lstStyle/>
          <a:p>
            <a:pPr algn="ctr"/>
            <a:r>
              <a:rPr lang="en-US" sz="2800" b="1" dirty="0" smtClean="0"/>
              <a:t>Load Balancer</a:t>
            </a:r>
          </a:p>
          <a:p>
            <a:pPr algn="ctr"/>
            <a:r>
              <a:rPr lang="en-US" sz="2800" b="1" dirty="0" smtClean="0"/>
              <a:t>(Cloud Service)</a:t>
            </a:r>
            <a:endParaRPr lang="en-US" sz="2800" b="1" dirty="0"/>
          </a:p>
        </p:txBody>
      </p:sp>
      <p:sp>
        <p:nvSpPr>
          <p:cNvPr id="1032" name="server"/>
          <p:cNvSpPr>
            <a:spLocks noEditPoints="1" noChangeArrowheads="1"/>
          </p:cNvSpPr>
          <p:nvPr/>
        </p:nvSpPr>
        <p:spPr bwMode="auto">
          <a:xfrm>
            <a:off x="51896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server"/>
          <p:cNvSpPr>
            <a:spLocks noEditPoints="1" noChangeArrowheads="1"/>
          </p:cNvSpPr>
          <p:nvPr/>
        </p:nvSpPr>
        <p:spPr bwMode="auto">
          <a:xfrm>
            <a:off x="2791479" y="1438580"/>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server"/>
          <p:cNvSpPr>
            <a:spLocks noEditPoints="1" noChangeArrowheads="1"/>
          </p:cNvSpPr>
          <p:nvPr/>
        </p:nvSpPr>
        <p:spPr bwMode="auto">
          <a:xfrm>
            <a:off x="5024991" y="1439429"/>
            <a:ext cx="1381430" cy="138143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TextBox 2"/>
          <p:cNvSpPr txBox="1"/>
          <p:nvPr/>
        </p:nvSpPr>
        <p:spPr>
          <a:xfrm>
            <a:off x="6398970" y="1602030"/>
            <a:ext cx="2740455" cy="1077218"/>
          </a:xfrm>
          <a:prstGeom prst="rect">
            <a:avLst/>
          </a:prstGeom>
          <a:noFill/>
        </p:spPr>
        <p:txBody>
          <a:bodyPr wrap="square" rtlCol="0">
            <a:spAutoFit/>
          </a:bodyPr>
          <a:lstStyle/>
          <a:p>
            <a:pPr algn="ctr"/>
            <a:r>
              <a:rPr lang="en-US" sz="3200" b="1" dirty="0" smtClean="0"/>
              <a:t>Managed VMs</a:t>
            </a:r>
            <a:br>
              <a:rPr lang="en-US" sz="3200" b="1" dirty="0" smtClean="0"/>
            </a:br>
            <a:r>
              <a:rPr lang="en-US" sz="3200" b="1" dirty="0" smtClean="0"/>
              <a:t>(Cloud Service)</a:t>
            </a:r>
            <a:endParaRPr lang="en-US" sz="3200" dirty="0"/>
          </a:p>
        </p:txBody>
      </p:sp>
      <p:sp>
        <p:nvSpPr>
          <p:cNvPr id="4" name="Left-Right-Up Arrow 3"/>
          <p:cNvSpPr/>
          <p:nvPr/>
        </p:nvSpPr>
        <p:spPr>
          <a:xfrm>
            <a:off x="2205706" y="4342485"/>
            <a:ext cx="2694006" cy="913485"/>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2603457" y="3230212"/>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3424217" y="290313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4239612" y="3263065"/>
            <a:ext cx="291624" cy="12179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195808"/>
            <a:ext cx="8229600" cy="1143000"/>
          </a:xfrm>
        </p:spPr>
        <p:txBody>
          <a:bodyPr>
            <a:normAutofit fontScale="90000"/>
          </a:bodyPr>
          <a:lstStyle/>
          <a:p>
            <a:r>
              <a:rPr lang="en-US" dirty="0"/>
              <a:t>Example: Web Tier </a:t>
            </a:r>
            <a:r>
              <a:rPr lang="en-US" dirty="0" smtClean="0"/>
              <a:t>www.pageofphotos.com</a:t>
            </a:r>
            <a:endParaRPr lang="en-US" dirty="0"/>
          </a:p>
        </p:txBody>
      </p:sp>
      <p:pic>
        <p:nvPicPr>
          <p:cNvPr id="12" name="Picture 2" descr="http://upload.wikimedia.org/wikipedia/commons/a/ac/Icebe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9607" y="3319512"/>
            <a:ext cx="2454393" cy="357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21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5" grpId="0" animBg="1"/>
      <p:bldP spid="4" grpId="0" animBg="1"/>
      <p:bldP spid="8" grpId="0" animBg="1"/>
      <p:bldP spid="43" grpId="0" animBg="1"/>
      <p:bldP spid="4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rver"/>
          <p:cNvSpPr>
            <a:spLocks noEditPoints="1" noChangeArrowheads="1"/>
          </p:cNvSpPr>
          <p:nvPr/>
        </p:nvSpPr>
        <p:spPr bwMode="auto">
          <a:xfrm>
            <a:off x="88346" y="2048419"/>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Left-Right-Up Arrow 3"/>
          <p:cNvSpPr/>
          <p:nvPr/>
        </p:nvSpPr>
        <p:spPr>
          <a:xfrm>
            <a:off x="597763" y="3429000"/>
            <a:ext cx="1796004" cy="60899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18701419">
            <a:off x="827452" y="2840782"/>
            <a:ext cx="175567" cy="73326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p:cNvSpPr/>
          <p:nvPr/>
        </p:nvSpPr>
        <p:spPr>
          <a:xfrm>
            <a:off x="1319050" y="2409691"/>
            <a:ext cx="198815" cy="8303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Up Arrow 43"/>
          <p:cNvSpPr/>
          <p:nvPr/>
        </p:nvSpPr>
        <p:spPr>
          <a:xfrm rot="3078628">
            <a:off x="1977093" y="2866698"/>
            <a:ext cx="180331" cy="75316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049525" y="1397072"/>
            <a:ext cx="5785406" cy="5632311"/>
          </a:xfrm>
          <a:prstGeom prst="rect">
            <a:avLst/>
          </a:prstGeom>
          <a:noFill/>
        </p:spPr>
        <p:txBody>
          <a:bodyPr wrap="square" rtlCol="0">
            <a:spAutoFit/>
          </a:bodyPr>
          <a:lstStyle/>
          <a:p>
            <a:pPr marL="514350" indent="-514350">
              <a:buFont typeface="+mj-lt"/>
              <a:buAutoNum type="arabicPeriod"/>
            </a:pPr>
            <a:r>
              <a:rPr lang="en-US" sz="3600" dirty="0" smtClean="0"/>
              <a:t>Auto-Scale </a:t>
            </a:r>
          </a:p>
          <a:p>
            <a:pPr marL="971550" lvl="1" indent="-514350">
              <a:buFont typeface="Arial" pitchFamily="34" charset="0"/>
              <a:buChar char="•"/>
            </a:pPr>
            <a:r>
              <a:rPr lang="en-US" sz="3200" dirty="0" smtClean="0"/>
              <a:t>Bidirectional</a:t>
            </a:r>
          </a:p>
          <a:p>
            <a:pPr marL="514350" indent="-514350">
              <a:buFont typeface="+mj-lt"/>
              <a:buAutoNum type="arabicPeriod"/>
            </a:pPr>
            <a:r>
              <a:rPr lang="en-US" sz="3600" dirty="0" smtClean="0"/>
              <a:t>Nodes can fail</a:t>
            </a:r>
          </a:p>
          <a:p>
            <a:pPr marL="514350" indent="-514350">
              <a:buFont typeface="Arial" pitchFamily="34" charset="0"/>
              <a:buChar char="•"/>
            </a:pPr>
            <a:r>
              <a:rPr lang="en-US" sz="3200" dirty="0" smtClean="0"/>
              <a:t>Auto-Scale is only one cause</a:t>
            </a:r>
          </a:p>
          <a:p>
            <a:pPr marL="514350" indent="-514350">
              <a:buFont typeface="Arial" pitchFamily="34" charset="0"/>
              <a:buChar char="•"/>
            </a:pPr>
            <a:r>
              <a:rPr lang="en-US" sz="3200" dirty="0" smtClean="0"/>
              <a:t>Handle shutdown signals</a:t>
            </a:r>
          </a:p>
          <a:p>
            <a:pPr marL="514350" indent="-514350">
              <a:buFont typeface="Arial" pitchFamily="34" charset="0"/>
              <a:buChar char="•"/>
            </a:pPr>
            <a:r>
              <a:rPr lang="en-US" sz="3200" dirty="0" smtClean="0"/>
              <a:t>Stateless (“like a taxi”)</a:t>
            </a:r>
            <a:br>
              <a:rPr lang="en-US" sz="3200" dirty="0" smtClean="0"/>
            </a:br>
            <a:r>
              <a:rPr lang="en-US" sz="3200" dirty="0" smtClean="0"/>
              <a:t>vs. Sticky Sessions</a:t>
            </a:r>
            <a:endParaRPr lang="en-US" sz="3200" dirty="0"/>
          </a:p>
          <a:p>
            <a:pPr marL="514350" indent="-514350">
              <a:buFont typeface="Arial" pitchFamily="34" charset="0"/>
              <a:buChar char="•"/>
            </a:pPr>
            <a:r>
              <a:rPr lang="en-US" sz="3200" dirty="0" smtClean="0"/>
              <a:t>Stateless nodes</a:t>
            </a:r>
            <a:br>
              <a:rPr lang="en-US" sz="3200" dirty="0" smtClean="0"/>
            </a:br>
            <a:r>
              <a:rPr lang="en-US" sz="3200" dirty="0" smtClean="0"/>
              <a:t>vs. Stateless apps</a:t>
            </a:r>
          </a:p>
          <a:p>
            <a:pPr marL="514350" indent="-514350">
              <a:buFont typeface="Arial" pitchFamily="34" charset="0"/>
              <a:buChar char="•"/>
            </a:pPr>
            <a:r>
              <a:rPr lang="en-US" sz="3200" dirty="0" smtClean="0"/>
              <a:t>N+1 rule </a:t>
            </a:r>
            <a:br>
              <a:rPr lang="en-US" sz="3200" dirty="0" smtClean="0"/>
            </a:br>
            <a:r>
              <a:rPr lang="en-US" sz="3200" dirty="0" smtClean="0"/>
              <a:t>vs. occasional downtime (UX)</a:t>
            </a:r>
            <a:endParaRPr lang="en-US" sz="3200" dirty="0"/>
          </a:p>
        </p:txBody>
      </p:sp>
      <p:sp>
        <p:nvSpPr>
          <p:cNvPr id="13" name="server"/>
          <p:cNvSpPr>
            <a:spLocks noEditPoints="1" noChangeArrowheads="1"/>
          </p:cNvSpPr>
          <p:nvPr/>
        </p:nvSpPr>
        <p:spPr bwMode="auto">
          <a:xfrm>
            <a:off x="1009831" y="1523200"/>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server"/>
          <p:cNvSpPr>
            <a:spLocks noEditPoints="1" noChangeArrowheads="1"/>
          </p:cNvSpPr>
          <p:nvPr/>
        </p:nvSpPr>
        <p:spPr bwMode="auto">
          <a:xfrm>
            <a:off x="2072708" y="2125573"/>
            <a:ext cx="772440" cy="77244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Title 4"/>
          <p:cNvSpPr>
            <a:spLocks noGrp="1"/>
          </p:cNvSpPr>
          <p:nvPr>
            <p:ph type="title"/>
          </p:nvPr>
        </p:nvSpPr>
        <p:spPr>
          <a:xfrm>
            <a:off x="441434" y="384050"/>
            <a:ext cx="8229600" cy="1143000"/>
          </a:xfrm>
        </p:spPr>
        <p:txBody>
          <a:bodyPr>
            <a:normAutofit/>
          </a:bodyPr>
          <a:lstStyle/>
          <a:p>
            <a:r>
              <a:rPr lang="en-US" dirty="0"/>
              <a:t>Horizontal Scaling </a:t>
            </a:r>
            <a:r>
              <a:rPr lang="en-US" dirty="0" smtClean="0"/>
              <a:t>Considerations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9753" y="1289609"/>
            <a:ext cx="2709672" cy="1834896"/>
          </a:xfrm>
          <a:prstGeom prst="rect">
            <a:avLst/>
          </a:prstGeom>
        </p:spPr>
      </p:pic>
    </p:spTree>
    <p:extLst>
      <p:ext uri="{BB962C8B-B14F-4D97-AF65-F5344CB8AC3E}">
        <p14:creationId xmlns:p14="http://schemas.microsoft.com/office/powerpoint/2010/main" val="35300931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How many users does your </a:t>
            </a:r>
            <a:r>
              <a:rPr lang="en-US" i="1" dirty="0" smtClean="0"/>
              <a:t>cloud-native</a:t>
            </a:r>
            <a:r>
              <a:rPr lang="en-US" dirty="0" smtClean="0"/>
              <a:t> application need before it needs to be able to horizontally scale?</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39349591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Queue-Centric Workflow Pattern</a:t>
            </a:r>
            <a:endParaRPr lang="en-US" dirty="0"/>
          </a:p>
        </p:txBody>
      </p:sp>
      <p:sp>
        <p:nvSpPr>
          <p:cNvPr id="3" name="Title 1"/>
          <p:cNvSpPr txBox="1">
            <a:spLocks/>
          </p:cNvSpPr>
          <p:nvPr/>
        </p:nvSpPr>
        <p:spPr>
          <a:xfrm>
            <a:off x="435198" y="4342484"/>
            <a:ext cx="8229600" cy="213146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a:t>
            </a:r>
            <a:r>
              <a:rPr lang="en-US" sz="3200" b="1" dirty="0" smtClean="0"/>
              <a:t>QCW</a:t>
            </a:r>
            <a:r>
              <a:rPr lang="en-US" sz="3200" dirty="0" smtClean="0"/>
              <a:t> for short)</a:t>
            </a:r>
            <a:endParaRPr lang="en-US" sz="3200"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2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81344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a:t>
            </a:r>
            <a:r>
              <a:rPr lang="en-US" dirty="0" smtClean="0"/>
              <a:t>Service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r>
              <a:rPr lang="en-US" dirty="0" smtClean="0"/>
              <a:t>QCW enables applications where the UI and back-end services are </a:t>
            </a:r>
            <a:r>
              <a:rPr lang="en-US" b="1" dirty="0" smtClean="0"/>
              <a:t>Loosely Coupled</a:t>
            </a:r>
          </a:p>
          <a:p>
            <a:endParaRPr lang="en-US" b="1" dirty="0" smtClean="0"/>
          </a:p>
          <a:p>
            <a:r>
              <a:rPr lang="en-US" dirty="0" smtClean="0"/>
              <a:t>(Compare to CQRS at the end)</a:t>
            </a:r>
          </a:p>
        </p:txBody>
      </p:sp>
    </p:spTree>
    <p:extLst>
      <p:ext uri="{BB962C8B-B14F-4D97-AF65-F5344CB8AC3E}">
        <p14:creationId xmlns:p14="http://schemas.microsoft.com/office/powerpoint/2010/main" val="16769201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459030"/>
            <a:ext cx="8229600" cy="1143000"/>
          </a:xfrm>
        </p:spPr>
        <p:txBody>
          <a:bodyPr>
            <a:normAutofit fontScale="90000"/>
          </a:bodyPr>
          <a:lstStyle/>
          <a:p>
            <a:r>
              <a:rPr lang="en-US" dirty="0" smtClean="0"/>
              <a:t>QCW Example: User </a:t>
            </a:r>
            <a:r>
              <a:rPr lang="en-US" dirty="0"/>
              <a:t>Uploads Photo www.pageofphotos.com</a:t>
            </a:r>
            <a:endParaRPr lang="en-US" dirty="0" smtClean="0"/>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Web Server</a:t>
            </a:r>
            <a:endParaRPr lang="en-US" dirty="0"/>
          </a:p>
        </p:txBody>
      </p:sp>
      <p:sp>
        <p:nvSpPr>
          <p:cNvPr id="5" name="Rounded Rectangle 4"/>
          <p:cNvSpPr/>
          <p:nvPr/>
        </p:nvSpPr>
        <p:spPr bwMode="auto">
          <a:xfrm>
            <a:off x="6553201" y="2819400"/>
            <a:ext cx="1368245"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Compute Service</a:t>
            </a:r>
            <a:endParaRPr lang="en-US" dirty="0"/>
          </a:p>
        </p:txBody>
      </p:sp>
      <p:sp>
        <p:nvSpPr>
          <p:cNvPr id="85" name="Right Arrow 84"/>
          <p:cNvSpPr/>
          <p:nvPr/>
        </p:nvSpPr>
        <p:spPr>
          <a:xfrm>
            <a:off x="5715000" y="3276600"/>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89200" y="4419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ounded Rectangle 45"/>
          <p:cNvSpPr/>
          <p:nvPr/>
        </p:nvSpPr>
        <p:spPr bwMode="auto">
          <a:xfrm>
            <a:off x="3605600" y="3124506"/>
            <a:ext cx="2033201"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Queue</a:t>
            </a:r>
            <a:endParaRPr lang="en-US" b="1" dirty="0"/>
          </a:p>
        </p:txBody>
      </p:sp>
      <p:sp>
        <p:nvSpPr>
          <p:cNvPr id="59" name="Rounded Rectangle 58"/>
          <p:cNvSpPr/>
          <p:nvPr/>
        </p:nvSpPr>
        <p:spPr bwMode="auto">
          <a:xfrm>
            <a:off x="3581400" y="4951475"/>
            <a:ext cx="212692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Reliable Storage</a:t>
            </a:r>
            <a:endParaRPr lang="en-US" b="1" dirty="0"/>
          </a:p>
        </p:txBody>
      </p:sp>
      <p:sp>
        <p:nvSpPr>
          <p:cNvPr id="11" name="Right Arrow 10"/>
          <p:cNvSpPr/>
          <p:nvPr/>
        </p:nvSpPr>
        <p:spPr>
          <a:xfrm>
            <a:off x="2650085" y="3257855"/>
            <a:ext cx="69064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18558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9"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&amp; Tables</a:t>
            </a:r>
            <a:r>
              <a:rPr lang="en-US" sz="3200" dirty="0" smtClean="0"/>
              <a:t>; </a:t>
            </a:r>
            <a:r>
              <a:rPr lang="en-US" sz="3200" b="1" dirty="0" smtClean="0"/>
              <a:t>SQL Azure</a:t>
            </a:r>
            <a:endParaRPr lang="en-US" sz="3200" dirty="0" smtClean="0"/>
          </a:p>
        </p:txBody>
      </p:sp>
    </p:spTree>
    <p:extLst>
      <p:ext uri="{BB962C8B-B14F-4D97-AF65-F5344CB8AC3E}">
        <p14:creationId xmlns:p14="http://schemas.microsoft.com/office/powerpoint/2010/main" val="3626566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marL="457200" lvl="1" indent="0">
              <a:buNone/>
            </a:pPr>
            <a:r>
              <a:rPr lang="en-US" sz="3200" b="1" dirty="0" smtClean="0"/>
              <a:t>   </a:t>
            </a:r>
            <a:endParaRPr lang="en-US" sz="3200" dirty="0" smtClean="0"/>
          </a:p>
          <a:p>
            <a:pPr>
              <a:buFont typeface="Arial" charset="0"/>
              <a:buChar char="•"/>
            </a:pPr>
            <a:r>
              <a:rPr lang="en-US" sz="3600" dirty="0" smtClean="0"/>
              <a:t>Reliable Queue to communicate</a:t>
            </a:r>
          </a:p>
          <a:p>
            <a:pPr marL="457200" lvl="1" indent="0">
              <a:buNone/>
            </a:pPr>
            <a:r>
              <a:rPr lang="en-US" sz="3200" dirty="0" smtClean="0"/>
              <a:t> </a:t>
            </a:r>
          </a:p>
          <a:p>
            <a:pPr>
              <a:buFont typeface="Arial" charset="0"/>
              <a:buChar char="•"/>
            </a:pPr>
            <a:r>
              <a:rPr lang="en-US" sz="3600" dirty="0" smtClean="0"/>
              <a:t>Durable/Persistent Storage</a:t>
            </a:r>
          </a:p>
          <a:p>
            <a:pPr marL="457200" lvl="1" indent="0">
              <a:buNone/>
            </a:pPr>
            <a:r>
              <a:rPr lang="en-US" sz="3200" dirty="0" smtClean="0"/>
              <a:t> </a:t>
            </a:r>
          </a:p>
        </p:txBody>
      </p:sp>
    </p:spTree>
    <p:extLst>
      <p:ext uri="{BB962C8B-B14F-4D97-AF65-F5344CB8AC3E}">
        <p14:creationId xmlns:p14="http://schemas.microsoft.com/office/powerpoint/2010/main" val="32206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539513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QCW [on Windows Azure]</a:t>
            </a:r>
            <a:endParaRPr lang="en-US" dirty="0"/>
          </a:p>
        </p:txBody>
      </p:sp>
      <p:sp>
        <p:nvSpPr>
          <p:cNvPr id="3" name="Content Placeholder 2"/>
          <p:cNvSpPr>
            <a:spLocks noGrp="1"/>
          </p:cNvSpPr>
          <p:nvPr>
            <p:ph idx="1"/>
          </p:nvPr>
        </p:nvSpPr>
        <p:spPr/>
        <p:txBody>
          <a:bodyPr>
            <a:normAutofit/>
          </a:bodyPr>
          <a:lstStyle/>
          <a:p>
            <a:pPr>
              <a:buNone/>
            </a:pPr>
            <a:r>
              <a:rPr lang="en-US" b="1" dirty="0" smtClean="0"/>
              <a:t>WE NEED:</a:t>
            </a:r>
          </a:p>
          <a:p>
            <a:pPr>
              <a:buFont typeface="Arial" charset="0"/>
              <a:buChar char="•"/>
            </a:pPr>
            <a:r>
              <a:rPr lang="en-US" sz="3600" dirty="0" smtClean="0"/>
              <a:t>Compute (VM) resources to run our code</a:t>
            </a:r>
          </a:p>
          <a:p>
            <a:pPr lvl="1">
              <a:buFont typeface="Wingdings" pitchFamily="2" charset="2"/>
              <a:buChar char="ü"/>
            </a:pPr>
            <a:r>
              <a:rPr lang="en-US" sz="3200" b="1" dirty="0" smtClean="0"/>
              <a:t>Web Roles</a:t>
            </a:r>
            <a:r>
              <a:rPr lang="en-US" sz="3200" dirty="0" smtClean="0"/>
              <a:t> (IIS) and </a:t>
            </a:r>
            <a:r>
              <a:rPr lang="en-US" sz="3200" b="1" dirty="0" smtClean="0"/>
              <a:t>Worker Roles</a:t>
            </a:r>
            <a:r>
              <a:rPr lang="en-US" sz="3200" dirty="0" smtClean="0"/>
              <a:t> (w/o IIS)</a:t>
            </a:r>
          </a:p>
          <a:p>
            <a:pPr>
              <a:buFont typeface="Arial" charset="0"/>
              <a:buChar char="•"/>
            </a:pPr>
            <a:r>
              <a:rPr lang="en-US" sz="3600" dirty="0" smtClean="0"/>
              <a:t>Reliable Queue to communicate</a:t>
            </a:r>
          </a:p>
          <a:p>
            <a:pPr lvl="1">
              <a:buFont typeface="Wingdings" pitchFamily="2" charset="2"/>
              <a:buChar char="ü"/>
            </a:pPr>
            <a:r>
              <a:rPr lang="en-US" sz="3200" dirty="0" smtClean="0"/>
              <a:t>Azure Storage </a:t>
            </a:r>
            <a:r>
              <a:rPr lang="en-US" sz="3200" b="1" dirty="0" smtClean="0"/>
              <a:t>Queues</a:t>
            </a:r>
            <a:endParaRPr lang="en-US" sz="3200" dirty="0" smtClean="0"/>
          </a:p>
          <a:p>
            <a:pPr>
              <a:buFont typeface="Arial" charset="0"/>
              <a:buChar char="•"/>
            </a:pPr>
            <a:r>
              <a:rPr lang="en-US" sz="3600" dirty="0" smtClean="0"/>
              <a:t>Durable/Persistent Storage</a:t>
            </a:r>
          </a:p>
          <a:p>
            <a:pPr lvl="1">
              <a:buFont typeface="Wingdings" pitchFamily="2" charset="2"/>
              <a:buChar char="ü"/>
            </a:pPr>
            <a:r>
              <a:rPr lang="en-US" sz="3200" dirty="0" smtClean="0"/>
              <a:t>Azure Storage </a:t>
            </a:r>
            <a:r>
              <a:rPr lang="en-US" sz="3200" b="1" dirty="0" smtClean="0"/>
              <a:t>Blobs </a:t>
            </a:r>
            <a:r>
              <a:rPr lang="en-US" sz="3200" dirty="0" smtClean="0"/>
              <a:t>&amp; Tables; WASD</a:t>
            </a:r>
          </a:p>
        </p:txBody>
      </p:sp>
    </p:spTree>
    <p:extLst>
      <p:ext uri="{BB962C8B-B14F-4D97-AF65-F5344CB8AC3E}">
        <p14:creationId xmlns:p14="http://schemas.microsoft.com/office/powerpoint/2010/main" val="119330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nimal Portraits - Zoos - Audubon Zoo - Animals - Gorilla - Fotopedia"/>
          <p:cNvPicPr>
            <a:picLocks noChangeAspect="1" noChangeArrowheads="1"/>
          </p:cNvPicPr>
          <p:nvPr/>
        </p:nvPicPr>
        <p:blipFill>
          <a:blip r:embed="rId3" cstate="print"/>
          <a:srcRect/>
          <a:stretch>
            <a:fillRect/>
          </a:stretch>
        </p:blipFill>
        <p:spPr bwMode="auto">
          <a:xfrm>
            <a:off x="0" y="1714501"/>
            <a:ext cx="2209800" cy="3314700"/>
          </a:xfrm>
          <a:prstGeom prst="rect">
            <a:avLst/>
          </a:prstGeom>
          <a:noFill/>
          <a:ln w="9525">
            <a:noFill/>
            <a:miter lim="800000"/>
            <a:headEnd/>
            <a:tailEnd/>
          </a:ln>
        </p:spPr>
      </p:pic>
      <p:sp>
        <p:nvSpPr>
          <p:cNvPr id="33795" name="Title 1"/>
          <p:cNvSpPr>
            <a:spLocks noGrp="1"/>
          </p:cNvSpPr>
          <p:nvPr>
            <p:ph type="title"/>
          </p:nvPr>
        </p:nvSpPr>
        <p:spPr/>
        <p:txBody>
          <a:bodyPr>
            <a:normAutofit fontScale="90000"/>
          </a:bodyPr>
          <a:lstStyle/>
          <a:p>
            <a:pPr eaLnBrk="1" hangingPunct="1"/>
            <a:r>
              <a:rPr lang="en-US" dirty="0" smtClean="0"/>
              <a:t>QCW on Azure: User Uploads a Photo</a:t>
            </a:r>
          </a:p>
        </p:txBody>
      </p:sp>
      <p:sp>
        <p:nvSpPr>
          <p:cNvPr id="4" name="Rounded Rectangle 3"/>
          <p:cNvSpPr/>
          <p:nvPr/>
        </p:nvSpPr>
        <p:spPr bwMode="auto">
          <a:xfrm>
            <a:off x="1295400" y="2819400"/>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553200" y="2819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a:off x="2667000" y="32766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714086" y="3276600"/>
            <a:ext cx="762915"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6" name="Right Arrow 85"/>
          <p:cNvSpPr/>
          <p:nvPr/>
        </p:nvSpPr>
        <p:spPr>
          <a:xfrm rot="2377420">
            <a:off x="2444913" y="4429693"/>
            <a:ext cx="124119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7" name="Right Arrow 86"/>
          <p:cNvSpPr/>
          <p:nvPr/>
        </p:nvSpPr>
        <p:spPr>
          <a:xfrm rot="19356402">
            <a:off x="5849938" y="4483100"/>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3808" name="Picture 2" descr="Animal Portraits - Zoos - Audubon Zoo - Animals - Gorilla - Fotopedia"/>
          <p:cNvPicPr>
            <a:picLocks noChangeAspect="1" noChangeArrowheads="1"/>
          </p:cNvPicPr>
          <p:nvPr/>
        </p:nvPicPr>
        <p:blipFill>
          <a:blip r:embed="rId4" cstate="print"/>
          <a:srcRect/>
          <a:stretch>
            <a:fillRect/>
          </a:stretch>
        </p:blipFill>
        <p:spPr bwMode="auto">
          <a:xfrm>
            <a:off x="7467602" y="3043239"/>
            <a:ext cx="581025" cy="871537"/>
          </a:xfrm>
          <a:prstGeom prst="rect">
            <a:avLst/>
          </a:prstGeom>
          <a:noFill/>
          <a:ln w="9525">
            <a:noFill/>
            <a:miter lim="800000"/>
            <a:headEnd/>
            <a:tailEnd/>
          </a:ln>
        </p:spPr>
      </p:pic>
      <p:sp>
        <p:nvSpPr>
          <p:cNvPr id="59" name="Rounded Rectangle 58"/>
          <p:cNvSpPr/>
          <p:nvPr/>
        </p:nvSpPr>
        <p:spPr bwMode="auto">
          <a:xfrm>
            <a:off x="3963010" y="3124506"/>
            <a:ext cx="1673046"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Queue</a:t>
            </a:r>
            <a:endParaRPr lang="en-US" b="1" dirty="0"/>
          </a:p>
        </p:txBody>
      </p:sp>
      <p:sp>
        <p:nvSpPr>
          <p:cNvPr id="60" name="Rounded Rectangle 59"/>
          <p:cNvSpPr/>
          <p:nvPr/>
        </p:nvSpPr>
        <p:spPr bwMode="auto">
          <a:xfrm>
            <a:off x="3886200" y="4951475"/>
            <a:ext cx="1826970"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Azure Blob</a:t>
            </a:r>
            <a:endParaRPr lang="en-US" b="1" dirty="0"/>
          </a:p>
        </p:txBody>
      </p:sp>
      <p:sp>
        <p:nvSpPr>
          <p:cNvPr id="61" name="TextBox 60"/>
          <p:cNvSpPr txBox="1"/>
          <p:nvPr/>
        </p:nvSpPr>
        <p:spPr>
          <a:xfrm>
            <a:off x="0" y="5632669"/>
            <a:ext cx="9144000" cy="954107"/>
          </a:xfrm>
          <a:prstGeom prst="rect">
            <a:avLst/>
          </a:prstGeom>
          <a:noFill/>
        </p:spPr>
        <p:txBody>
          <a:bodyPr wrap="square" rtlCol="0">
            <a:spAutoFit/>
          </a:bodyPr>
          <a:lstStyle/>
          <a:p>
            <a:pPr algn="ctr"/>
            <a:r>
              <a:rPr lang="en-US" sz="2800" b="1" dirty="0" smtClean="0">
                <a:solidFill>
                  <a:srgbClr val="0070C0"/>
                </a:solidFill>
              </a:rPr>
              <a:t>UX implications: </a:t>
            </a:r>
            <a:r>
              <a:rPr lang="en-US" sz="2800" dirty="0" smtClean="0">
                <a:solidFill>
                  <a:srgbClr val="0070C0"/>
                </a:solidFill>
              </a:rPr>
              <a:t>user does not wait for thumbnail</a:t>
            </a:r>
          </a:p>
          <a:p>
            <a:pPr algn="ctr"/>
            <a:r>
              <a:rPr lang="en-US" sz="2800" dirty="0" smtClean="0">
                <a:solidFill>
                  <a:srgbClr val="0070C0"/>
                </a:solidFill>
              </a:rPr>
              <a:t>(architecture!)</a:t>
            </a:r>
            <a:endParaRPr lang="en-US" sz="2800" dirty="0">
              <a:solidFill>
                <a:srgbClr val="0070C0"/>
              </a:solidFill>
            </a:endParaRPr>
          </a:p>
        </p:txBody>
      </p:sp>
      <p:sp>
        <p:nvSpPr>
          <p:cNvPr id="14" name="Right Arrow 13"/>
          <p:cNvSpPr/>
          <p:nvPr/>
        </p:nvSpPr>
        <p:spPr>
          <a:xfrm rot="12784630">
            <a:off x="6832680" y="2237588"/>
            <a:ext cx="762915" cy="304800"/>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horz" anchor="ctr" anchorCtr="1"/>
          <a:lstStyle/>
          <a:p>
            <a:pPr algn="ctr" fontAlgn="auto">
              <a:spcBef>
                <a:spcPts val="0"/>
              </a:spcBef>
              <a:spcAft>
                <a:spcPts val="0"/>
              </a:spcAft>
              <a:defRPr/>
            </a:pPr>
            <a:endParaRPr lang="en-US" sz="4000" dirty="0">
              <a:solidFill>
                <a:srgbClr val="0070C0"/>
              </a:solidFill>
            </a:endParaRPr>
          </a:p>
        </p:txBody>
      </p:sp>
      <p:pic>
        <p:nvPicPr>
          <p:cNvPr id="1026" name="Picture 2" descr="C:\Users\Bill Dev\AppData\Local\Microsoft\Windows\Temporary Internet Files\Content.IE5\5C1CJWUM\MC90043149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604" y="1596901"/>
            <a:ext cx="581025" cy="77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36881" y="3187184"/>
            <a:ext cx="2483565" cy="369332"/>
          </a:xfrm>
          <a:prstGeom prst="rect">
            <a:avLst/>
          </a:prstGeom>
          <a:solidFill>
            <a:schemeClr val="accent3">
              <a:lumMod val="20000"/>
              <a:lumOff val="80000"/>
            </a:schemeClr>
          </a:solidFill>
        </p:spPr>
        <p:txBody>
          <a:bodyPr wrap="none" rtlCol="0">
            <a:spAutoFit/>
          </a:bodyPr>
          <a:lstStyle/>
          <a:p>
            <a:r>
              <a:rPr lang="en-US" dirty="0"/>
              <a:t>www.pageofphotos.com</a:t>
            </a:r>
          </a:p>
        </p:txBody>
      </p:sp>
      <p:sp>
        <p:nvSpPr>
          <p:cNvPr id="3" name="TextBox 2"/>
          <p:cNvSpPr txBox="1"/>
          <p:nvPr/>
        </p:nvSpPr>
        <p:spPr>
          <a:xfrm>
            <a:off x="2794797" y="1650256"/>
            <a:ext cx="1168213" cy="584775"/>
          </a:xfrm>
          <a:prstGeom prst="rect">
            <a:avLst/>
          </a:prstGeom>
          <a:noFill/>
        </p:spPr>
        <p:txBody>
          <a:bodyPr wrap="square" rtlCol="0">
            <a:spAutoFit/>
          </a:bodyPr>
          <a:lstStyle/>
          <a:p>
            <a:r>
              <a:rPr lang="en-US" sz="3200" dirty="0" smtClean="0"/>
              <a:t>push</a:t>
            </a:r>
            <a:endParaRPr lang="en-US" sz="3200" dirty="0"/>
          </a:p>
        </p:txBody>
      </p:sp>
      <p:cxnSp>
        <p:nvCxnSpPr>
          <p:cNvPr id="7" name="Straight Arrow Connector 6"/>
          <p:cNvCxnSpPr/>
          <p:nvPr/>
        </p:nvCxnSpPr>
        <p:spPr>
          <a:xfrm flipH="1">
            <a:off x="2456518" y="2235031"/>
            <a:ext cx="743882" cy="889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838162" y="1665094"/>
            <a:ext cx="1168213" cy="584775"/>
          </a:xfrm>
          <a:prstGeom prst="rect">
            <a:avLst/>
          </a:prstGeom>
          <a:noFill/>
        </p:spPr>
        <p:txBody>
          <a:bodyPr wrap="square" rtlCol="0">
            <a:spAutoFit/>
          </a:bodyPr>
          <a:lstStyle/>
          <a:p>
            <a:r>
              <a:rPr lang="en-US" sz="3200" dirty="0"/>
              <a:t>p</a:t>
            </a:r>
            <a:r>
              <a:rPr lang="en-US" sz="3200" dirty="0" smtClean="0"/>
              <a:t>ull</a:t>
            </a:r>
            <a:endParaRPr lang="en-US" sz="3200" dirty="0"/>
          </a:p>
        </p:txBody>
      </p:sp>
      <p:cxnSp>
        <p:nvCxnSpPr>
          <p:cNvPr id="22" name="Straight Arrow Connector 21"/>
          <p:cNvCxnSpPr/>
          <p:nvPr/>
        </p:nvCxnSpPr>
        <p:spPr>
          <a:xfrm>
            <a:off x="5373103" y="2235030"/>
            <a:ext cx="1025867" cy="8082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85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00"/>
                                        <p:tgtEl>
                                          <p:spTgt spid="10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dirty="0" smtClean="0"/>
              <a:t>QCW </a:t>
            </a:r>
            <a:r>
              <a:rPr lang="en-US" b="1" dirty="0" smtClean="0"/>
              <a:t>enables</a:t>
            </a:r>
            <a:r>
              <a:rPr lang="en-US" dirty="0" smtClean="0"/>
              <a:t> Responsive UX</a:t>
            </a:r>
          </a:p>
        </p:txBody>
      </p:sp>
      <p:sp>
        <p:nvSpPr>
          <p:cNvPr id="3" name="Content Placeholder 2"/>
          <p:cNvSpPr>
            <a:spLocks noGrp="1"/>
          </p:cNvSpPr>
          <p:nvPr>
            <p:ph idx="1"/>
          </p:nvPr>
        </p:nvSpPr>
        <p:spPr>
          <a:xfrm>
            <a:off x="457200" y="1600206"/>
            <a:ext cx="8377730" cy="4525963"/>
          </a:xfrm>
        </p:spPr>
        <p:txBody>
          <a:bodyPr>
            <a:normAutofit lnSpcReduction="10000"/>
          </a:bodyPr>
          <a:lstStyle/>
          <a:p>
            <a:r>
              <a:rPr lang="en-US" dirty="0" smtClean="0"/>
              <a:t>Response to interactive users is as fast as a work request can be persisted</a:t>
            </a:r>
          </a:p>
          <a:p>
            <a:r>
              <a:rPr lang="en-US" dirty="0" smtClean="0"/>
              <a:t>Time consuming work done asynchronously</a:t>
            </a:r>
          </a:p>
          <a:p>
            <a:r>
              <a:rPr lang="en-US" dirty="0" smtClean="0"/>
              <a:t>Comparable total resource consumption, arguably better subjective UX</a:t>
            </a:r>
          </a:p>
          <a:p>
            <a:r>
              <a:rPr lang="en-US" b="1" dirty="0" smtClean="0"/>
              <a:t>UX challenge</a:t>
            </a:r>
            <a:r>
              <a:rPr lang="en-US" dirty="0" smtClean="0"/>
              <a:t> – how to express Async to users?</a:t>
            </a:r>
          </a:p>
          <a:p>
            <a:pPr lvl="1"/>
            <a:r>
              <a:rPr lang="en-US" dirty="0" smtClean="0"/>
              <a:t>Communicate Progress</a:t>
            </a:r>
          </a:p>
          <a:p>
            <a:pPr lvl="1"/>
            <a:r>
              <a:rPr lang="en-US" dirty="0" smtClean="0"/>
              <a:t>Display Final results</a:t>
            </a:r>
          </a:p>
          <a:p>
            <a:pPr lvl="1"/>
            <a:r>
              <a:rPr lang="en-US" dirty="0" smtClean="0"/>
              <a:t>Long Polling/Web Sockets (e.g., </a:t>
            </a:r>
            <a:r>
              <a:rPr lang="en-US" dirty="0" err="1" smtClean="0"/>
              <a:t>SignalR</a:t>
            </a:r>
            <a:r>
              <a:rPr lang="en-US" dirty="0" smtClean="0"/>
              <a:t> or Node.io)</a:t>
            </a:r>
          </a:p>
        </p:txBody>
      </p:sp>
    </p:spTree>
    <p:extLst>
      <p:ext uri="{BB962C8B-B14F-4D97-AF65-F5344CB8AC3E}">
        <p14:creationId xmlns:p14="http://schemas.microsoft.com/office/powerpoint/2010/main" val="2698453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n-US" dirty="0" smtClean="0"/>
              <a:t>QCW </a:t>
            </a:r>
            <a:r>
              <a:rPr lang="en-US" b="1" dirty="0" smtClean="0"/>
              <a:t>enables</a:t>
            </a:r>
            <a:r>
              <a:rPr lang="en-US" dirty="0" smtClean="0"/>
              <a:t> Scalable App</a:t>
            </a:r>
          </a:p>
        </p:txBody>
      </p:sp>
      <p:sp>
        <p:nvSpPr>
          <p:cNvPr id="3" name="Content Placeholder 2"/>
          <p:cNvSpPr>
            <a:spLocks noGrp="1"/>
          </p:cNvSpPr>
          <p:nvPr>
            <p:ph idx="1"/>
          </p:nvPr>
        </p:nvSpPr>
        <p:spPr/>
        <p:txBody>
          <a:bodyPr>
            <a:normAutofit lnSpcReduction="10000"/>
          </a:bodyPr>
          <a:lstStyle/>
          <a:p>
            <a:r>
              <a:rPr lang="en-US" dirty="0" smtClean="0"/>
              <a:t>Decoupled front/back provides insulation</a:t>
            </a:r>
          </a:p>
          <a:p>
            <a:pPr lvl="1"/>
            <a:r>
              <a:rPr lang="en-US" dirty="0" smtClean="0"/>
              <a:t>Blocking is Bane of Scalability</a:t>
            </a:r>
          </a:p>
          <a:p>
            <a:pPr lvl="1"/>
            <a:r>
              <a:rPr lang="en-US" dirty="0" smtClean="0"/>
              <a:t>Order </a:t>
            </a:r>
            <a:r>
              <a:rPr lang="en-US" dirty="0"/>
              <a:t>processing partner doing maintenance</a:t>
            </a:r>
          </a:p>
          <a:p>
            <a:pPr lvl="1"/>
            <a:r>
              <a:rPr lang="en-US" dirty="0" smtClean="0"/>
              <a:t>Twitter down</a:t>
            </a:r>
          </a:p>
          <a:p>
            <a:pPr lvl="1"/>
            <a:r>
              <a:rPr lang="en-US" dirty="0" smtClean="0"/>
              <a:t>Email server unreachable</a:t>
            </a:r>
          </a:p>
          <a:p>
            <a:pPr lvl="1"/>
            <a:r>
              <a:rPr lang="en-US" dirty="0" smtClean="0"/>
              <a:t>Internet connectivity interruption</a:t>
            </a:r>
          </a:p>
          <a:p>
            <a:r>
              <a:rPr lang="en-US" dirty="0"/>
              <a:t>Loosely coupled, concern-independent scaling</a:t>
            </a:r>
          </a:p>
          <a:p>
            <a:pPr lvl="1"/>
            <a:r>
              <a:rPr lang="en-US" dirty="0"/>
              <a:t>(see next slide)</a:t>
            </a:r>
          </a:p>
          <a:p>
            <a:pPr lvl="1"/>
            <a:r>
              <a:rPr lang="en-US" dirty="0"/>
              <a:t>Get </a:t>
            </a:r>
            <a:r>
              <a:rPr lang="en-US" b="1" dirty="0"/>
              <a:t>Scale Units</a:t>
            </a:r>
            <a:r>
              <a:rPr lang="en-US" dirty="0"/>
              <a:t> </a:t>
            </a:r>
            <a:r>
              <a:rPr lang="en-US" dirty="0" smtClean="0"/>
              <a:t>right</a:t>
            </a:r>
            <a:endParaRPr lang="en-US" dirty="0"/>
          </a:p>
        </p:txBody>
      </p:sp>
    </p:spTree>
    <p:extLst>
      <p:ext uri="{BB962C8B-B14F-4D97-AF65-F5344CB8AC3E}">
        <p14:creationId xmlns:p14="http://schemas.microsoft.com/office/powerpoint/2010/main" val="2526701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7"/>
            <a:ext cx="8229600" cy="1706563"/>
          </a:xfrm>
        </p:spPr>
        <p:txBody>
          <a:bodyPr>
            <a:normAutofit/>
          </a:bodyPr>
          <a:lstStyle/>
          <a:p>
            <a:r>
              <a:rPr lang="en-US" dirty="0" smtClean="0"/>
              <a:t>General Case: </a:t>
            </a:r>
            <a:br>
              <a:rPr lang="en-US" dirty="0" smtClean="0"/>
            </a:br>
            <a:r>
              <a:rPr lang="en-US" dirty="0" smtClean="0"/>
              <a:t>Many Roles, Many Queues</a:t>
            </a:r>
            <a:endParaRPr lang="en-US" b="1" baseline="30000" dirty="0" smtClean="0"/>
          </a:p>
        </p:txBody>
      </p:sp>
      <p:sp>
        <p:nvSpPr>
          <p:cNvPr id="4" name="Rounded Rectangle 3"/>
          <p:cNvSpPr/>
          <p:nvPr/>
        </p:nvSpPr>
        <p:spPr bwMode="auto">
          <a:xfrm>
            <a:off x="1069240" y="38084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5" name="Rounded Rectangle 4"/>
          <p:cNvSpPr/>
          <p:nvPr/>
        </p:nvSpPr>
        <p:spPr bwMode="auto">
          <a:xfrm>
            <a:off x="6629400" y="1828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84" name="Right Arrow 83"/>
          <p:cNvSpPr/>
          <p:nvPr/>
        </p:nvSpPr>
        <p:spPr>
          <a:xfrm rot="749943">
            <a:off x="2460877" y="3362947"/>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5" name="Right Arrow 84"/>
          <p:cNvSpPr/>
          <p:nvPr/>
        </p:nvSpPr>
        <p:spPr>
          <a:xfrm rot="690386">
            <a:off x="5348339" y="398358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ounded Rectangle 14"/>
          <p:cNvSpPr/>
          <p:nvPr/>
        </p:nvSpPr>
        <p:spPr bwMode="auto">
          <a:xfrm>
            <a:off x="916840" y="35798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a:t>(IIS)</a:t>
            </a:r>
          </a:p>
        </p:txBody>
      </p:sp>
      <p:sp>
        <p:nvSpPr>
          <p:cNvPr id="16" name="Rounded Rectangle 15"/>
          <p:cNvSpPr/>
          <p:nvPr/>
        </p:nvSpPr>
        <p:spPr bwMode="auto">
          <a:xfrm>
            <a:off x="688240" y="335127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(Public)</a:t>
            </a:r>
            <a:endParaRPr lang="en-US" dirty="0"/>
          </a:p>
        </p:txBody>
      </p:sp>
      <p:sp>
        <p:nvSpPr>
          <p:cNvPr id="18" name="Rounded Rectangle 17"/>
          <p:cNvSpPr/>
          <p:nvPr/>
        </p:nvSpPr>
        <p:spPr bwMode="auto">
          <a:xfrm>
            <a:off x="6781800" y="2057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19" name="Rounded Rectangle 18"/>
          <p:cNvSpPr/>
          <p:nvPr/>
        </p:nvSpPr>
        <p:spPr bwMode="auto">
          <a:xfrm>
            <a:off x="6934200" y="2286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20" name="Rounded Rectangle 19"/>
          <p:cNvSpPr/>
          <p:nvPr/>
        </p:nvSpPr>
        <p:spPr bwMode="auto">
          <a:xfrm>
            <a:off x="7086600" y="2514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1</a:t>
            </a:r>
          </a:p>
        </p:txBody>
      </p:sp>
      <p:sp>
        <p:nvSpPr>
          <p:cNvPr id="35" name="Rounded Rectangle 34"/>
          <p:cNvSpPr/>
          <p:nvPr/>
        </p:nvSpPr>
        <p:spPr bwMode="auto">
          <a:xfrm>
            <a:off x="6705600" y="3733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6" name="Rounded Rectangle 35"/>
          <p:cNvSpPr/>
          <p:nvPr/>
        </p:nvSpPr>
        <p:spPr bwMode="auto">
          <a:xfrm>
            <a:off x="6858000" y="3962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7" name="Rounded Rectangle 36"/>
          <p:cNvSpPr/>
          <p:nvPr/>
        </p:nvSpPr>
        <p:spPr bwMode="auto">
          <a:xfrm>
            <a:off x="7010400" y="4191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a:t>
            </a:r>
          </a:p>
        </p:txBody>
      </p:sp>
      <p:sp>
        <p:nvSpPr>
          <p:cNvPr id="38" name="Rounded Rectangle 37"/>
          <p:cNvSpPr/>
          <p:nvPr/>
        </p:nvSpPr>
        <p:spPr bwMode="auto">
          <a:xfrm>
            <a:off x="7162800" y="44196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9" name="Rounded Rectangle 38"/>
          <p:cNvSpPr/>
          <p:nvPr/>
        </p:nvSpPr>
        <p:spPr bwMode="auto">
          <a:xfrm>
            <a:off x="3658517" y="25155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0" name="Rounded Rectangle 39"/>
          <p:cNvSpPr/>
          <p:nvPr/>
        </p:nvSpPr>
        <p:spPr bwMode="auto">
          <a:xfrm>
            <a:off x="3963012" y="34290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2" name="Rounded Rectangle 41"/>
          <p:cNvSpPr/>
          <p:nvPr/>
        </p:nvSpPr>
        <p:spPr bwMode="auto">
          <a:xfrm>
            <a:off x="3810917" y="266791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1</a:t>
            </a:r>
            <a:endParaRPr lang="en-US" dirty="0"/>
          </a:p>
        </p:txBody>
      </p:sp>
      <p:sp>
        <p:nvSpPr>
          <p:cNvPr id="43" name="Rounded Rectangle 42"/>
          <p:cNvSpPr/>
          <p:nvPr/>
        </p:nvSpPr>
        <p:spPr bwMode="auto">
          <a:xfrm>
            <a:off x="4115412" y="3581401"/>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2</a:t>
            </a:r>
            <a:endParaRPr lang="en-US" dirty="0"/>
          </a:p>
        </p:txBody>
      </p:sp>
      <p:sp>
        <p:nvSpPr>
          <p:cNvPr id="46" name="Rounded Rectangle 45"/>
          <p:cNvSpPr/>
          <p:nvPr/>
        </p:nvSpPr>
        <p:spPr bwMode="auto">
          <a:xfrm>
            <a:off x="3658822" y="4494885"/>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smtClean="0"/>
              <a:t>Queue Type 3</a:t>
            </a:r>
            <a:endParaRPr lang="en-US" dirty="0"/>
          </a:p>
        </p:txBody>
      </p:sp>
      <p:sp>
        <p:nvSpPr>
          <p:cNvPr id="49" name="Right Arrow 48"/>
          <p:cNvSpPr/>
          <p:nvPr/>
        </p:nvSpPr>
        <p:spPr>
          <a:xfrm rot="2037352">
            <a:off x="2293058" y="370094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0" name="Right Arrow 49"/>
          <p:cNvSpPr/>
          <p:nvPr/>
        </p:nvSpPr>
        <p:spPr>
          <a:xfrm rot="20446472">
            <a:off x="2407340" y="2931504"/>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 name="Right Arrow 50"/>
          <p:cNvSpPr/>
          <p:nvPr/>
        </p:nvSpPr>
        <p:spPr>
          <a:xfrm>
            <a:off x="5251330" y="4796421"/>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2" name="Right Arrow 51"/>
          <p:cNvSpPr/>
          <p:nvPr/>
        </p:nvSpPr>
        <p:spPr>
          <a:xfrm rot="21084022">
            <a:off x="5333390" y="2741659"/>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3" name="TextBox 52"/>
          <p:cNvSpPr txBox="1"/>
          <p:nvPr/>
        </p:nvSpPr>
        <p:spPr>
          <a:xfrm>
            <a:off x="309069" y="5331897"/>
            <a:ext cx="8221365" cy="1508105"/>
          </a:xfrm>
          <a:prstGeom prst="rect">
            <a:avLst/>
          </a:prstGeom>
          <a:noFill/>
        </p:spPr>
        <p:txBody>
          <a:bodyPr wrap="square" rtlCol="0">
            <a:spAutoFit/>
          </a:bodyPr>
          <a:lstStyle/>
          <a:p>
            <a:pPr>
              <a:buFont typeface="Arial" pitchFamily="34" charset="0"/>
              <a:buChar char="•"/>
            </a:pPr>
            <a:r>
              <a:rPr lang="en-US" sz="3200" dirty="0" smtClean="0"/>
              <a:t> Scaling best when </a:t>
            </a:r>
            <a:r>
              <a:rPr lang="en-US" sz="3200" b="1" dirty="0"/>
              <a:t>Investment </a:t>
            </a:r>
            <a:r>
              <a:rPr lang="el-GR" sz="3200" b="1" dirty="0"/>
              <a:t>α</a:t>
            </a:r>
            <a:r>
              <a:rPr lang="en-US" sz="3200" b="1" dirty="0"/>
              <a:t> </a:t>
            </a:r>
            <a:r>
              <a:rPr lang="en-US" sz="3200" b="1" dirty="0" smtClean="0"/>
              <a:t>Benefit</a:t>
            </a:r>
          </a:p>
          <a:p>
            <a:pPr>
              <a:buFont typeface="Arial" pitchFamily="34" charset="0"/>
              <a:buChar char="•"/>
            </a:pPr>
            <a:r>
              <a:rPr lang="en-US" sz="3200" b="1" dirty="0" smtClean="0"/>
              <a:t> Optimize for </a:t>
            </a:r>
            <a:r>
              <a:rPr lang="en-US" sz="3200" b="1" dirty="0" smtClean="0">
                <a:solidFill>
                  <a:srgbClr val="006600"/>
                </a:solidFill>
              </a:rPr>
              <a:t>CO$T EFFICIENCY</a:t>
            </a:r>
          </a:p>
          <a:p>
            <a:pPr lvl="1">
              <a:buFont typeface="Arial" pitchFamily="34" charset="0"/>
              <a:buChar char="•"/>
            </a:pPr>
            <a:r>
              <a:rPr lang="en-US" sz="2800" dirty="0" smtClean="0"/>
              <a:t> Logical vs. Physical Architecture</a:t>
            </a:r>
          </a:p>
        </p:txBody>
      </p:sp>
      <p:sp>
        <p:nvSpPr>
          <p:cNvPr id="30" name="Rounded Rectangle 29"/>
          <p:cNvSpPr/>
          <p:nvPr/>
        </p:nvSpPr>
        <p:spPr bwMode="auto">
          <a:xfrm>
            <a:off x="7315200" y="45720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1" name="Rounded Rectangle 30"/>
          <p:cNvSpPr/>
          <p:nvPr/>
        </p:nvSpPr>
        <p:spPr bwMode="auto">
          <a:xfrm>
            <a:off x="7467600" y="47244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32" name="Rounded Rectangle 31"/>
          <p:cNvSpPr/>
          <p:nvPr/>
        </p:nvSpPr>
        <p:spPr bwMode="auto">
          <a:xfrm>
            <a:off x="7620000" y="4876800"/>
            <a:ext cx="1068388"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Worker</a:t>
            </a:r>
          </a:p>
          <a:p>
            <a:pPr algn="ctr" fontAlgn="auto">
              <a:spcBef>
                <a:spcPts val="0"/>
              </a:spcBef>
              <a:spcAft>
                <a:spcPts val="0"/>
              </a:spcAft>
              <a:defRPr/>
            </a:pPr>
            <a:r>
              <a:rPr lang="en-US" dirty="0"/>
              <a:t>Role Type 2</a:t>
            </a:r>
          </a:p>
        </p:txBody>
      </p:sp>
      <p:sp>
        <p:nvSpPr>
          <p:cNvPr id="29" name="Rounded Rectangle 28"/>
          <p:cNvSpPr/>
          <p:nvPr/>
        </p:nvSpPr>
        <p:spPr bwMode="auto">
          <a:xfrm>
            <a:off x="764745" y="2017978"/>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t>Web</a:t>
            </a:r>
          </a:p>
          <a:p>
            <a:pPr algn="ctr" fontAlgn="auto">
              <a:spcBef>
                <a:spcPts val="0"/>
              </a:spcBef>
              <a:spcAft>
                <a:spcPts val="0"/>
              </a:spcAft>
              <a:defRPr/>
            </a:pPr>
            <a:r>
              <a:rPr lang="en-US" dirty="0"/>
              <a:t>Role</a:t>
            </a:r>
          </a:p>
          <a:p>
            <a:pPr algn="ctr" fontAlgn="auto">
              <a:spcBef>
                <a:spcPts val="0"/>
              </a:spcBef>
              <a:spcAft>
                <a:spcPts val="0"/>
              </a:spcAft>
              <a:defRPr/>
            </a:pPr>
            <a:r>
              <a:rPr lang="en-US" dirty="0" smtClean="0"/>
              <a:t>(Admin)</a:t>
            </a:r>
            <a:endParaRPr lang="en-US" dirty="0"/>
          </a:p>
        </p:txBody>
      </p:sp>
    </p:spTree>
    <p:extLst>
      <p:ext uri="{BB962C8B-B14F-4D97-AF65-F5344CB8AC3E}">
        <p14:creationId xmlns:p14="http://schemas.microsoft.com/office/powerpoint/2010/main" val="1230960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circle(in)">
                                      <p:cBhvr>
                                        <p:cTn id="2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6" grpId="0" animBg="1"/>
      <p:bldP spid="5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dirty="0" smtClean="0"/>
              <a:t>Reliable Queue &amp; 2-step Delete</a:t>
            </a:r>
          </a:p>
        </p:txBody>
      </p:sp>
      <p:sp>
        <p:nvSpPr>
          <p:cNvPr id="4" name="Rounded Rectangle 3"/>
          <p:cNvSpPr/>
          <p:nvPr/>
        </p:nvSpPr>
        <p:spPr bwMode="auto">
          <a:xfrm>
            <a:off x="1674813" y="3199485"/>
            <a:ext cx="10668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(IIS)</a:t>
            </a:r>
          </a:p>
          <a:p>
            <a:pPr algn="ctr" fontAlgn="auto">
              <a:spcBef>
                <a:spcPts val="0"/>
              </a:spcBef>
              <a:spcAft>
                <a:spcPts val="0"/>
              </a:spcAft>
              <a:defRPr/>
            </a:pPr>
            <a:r>
              <a:rPr lang="en-US" b="1" dirty="0" smtClean="0"/>
              <a:t>Web</a:t>
            </a:r>
            <a:endParaRPr lang="en-US" b="1" dirty="0"/>
          </a:p>
          <a:p>
            <a:pPr algn="ctr" fontAlgn="auto">
              <a:spcBef>
                <a:spcPts val="0"/>
              </a:spcBef>
              <a:spcAft>
                <a:spcPts val="0"/>
              </a:spcAft>
              <a:defRPr/>
            </a:pPr>
            <a:r>
              <a:rPr lang="en-US" b="1" dirty="0" smtClean="0"/>
              <a:t>Role</a:t>
            </a:r>
            <a:endParaRPr lang="en-US" b="1" dirty="0"/>
          </a:p>
        </p:txBody>
      </p:sp>
      <p:sp>
        <p:nvSpPr>
          <p:cNvPr id="5" name="Rounded Rectangle 4"/>
          <p:cNvSpPr/>
          <p:nvPr/>
        </p:nvSpPr>
        <p:spPr bwMode="auto">
          <a:xfrm>
            <a:off x="6932615" y="3199485"/>
            <a:ext cx="1068387"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Worker</a:t>
            </a:r>
            <a:endParaRPr lang="en-US" b="1" dirty="0"/>
          </a:p>
          <a:p>
            <a:pPr algn="ctr" fontAlgn="auto">
              <a:spcBef>
                <a:spcPts val="0"/>
              </a:spcBef>
              <a:spcAft>
                <a:spcPts val="0"/>
              </a:spcAft>
              <a:defRPr/>
            </a:pPr>
            <a:r>
              <a:rPr lang="en-US" b="1" dirty="0"/>
              <a:t>Role</a:t>
            </a:r>
          </a:p>
        </p:txBody>
      </p:sp>
      <p:sp>
        <p:nvSpPr>
          <p:cNvPr id="84" name="Right Arrow 83"/>
          <p:cNvSpPr/>
          <p:nvPr/>
        </p:nvSpPr>
        <p:spPr>
          <a:xfrm>
            <a:off x="30464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5" name="Right Arrow 84"/>
          <p:cNvSpPr/>
          <p:nvPr/>
        </p:nvSpPr>
        <p:spPr>
          <a:xfrm>
            <a:off x="5561013" y="3656685"/>
            <a:ext cx="1066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0" y="1498601"/>
            <a:ext cx="9144000" cy="830997"/>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b="1"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“http://pageofphotos.blob.core.windows.net/up/&lt;</a:t>
            </a:r>
            <a:r>
              <a:rPr lang="en-US" sz="2400" dirty="0" err="1" smtClean="0">
                <a:latin typeface="Calibri" pitchFamily="34" charset="0"/>
              </a:rPr>
              <a:t>guid</a:t>
            </a:r>
            <a:r>
              <a:rPr lang="en-US" sz="2400" dirty="0" smtClean="0">
                <a:latin typeface="Calibri" pitchFamily="34" charset="0"/>
              </a:rPr>
              <a:t>&gt;.</a:t>
            </a:r>
            <a:r>
              <a:rPr lang="en-US" sz="2400" dirty="0" err="1" smtClean="0">
                <a:latin typeface="Calibri" pitchFamily="34" charset="0"/>
              </a:rPr>
              <a:t>png</a:t>
            </a:r>
            <a:r>
              <a:rPr lang="en-US" sz="2400" dirty="0" smtClean="0">
                <a:latin typeface="Calibri" pitchFamily="34" charset="0"/>
              </a:rPr>
              <a:t>”;</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queue.AddMessage</a:t>
            </a:r>
            <a:r>
              <a:rPr lang="en-US" sz="2400" dirty="0" smtClean="0">
                <a:latin typeface="Calibri" pitchFamily="34" charset="0"/>
              </a:rPr>
              <a:t>( new </a:t>
            </a: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url</a:t>
            </a:r>
            <a:r>
              <a:rPr lang="en-US" sz="2400" dirty="0" smtClean="0">
                <a:latin typeface="Calibri" pitchFamily="34" charset="0"/>
              </a:rPr>
              <a:t> ) );</a:t>
            </a:r>
            <a:endParaRPr lang="en-US" sz="2400" dirty="0">
              <a:latin typeface="Calibri" pitchFamily="34" charset="0"/>
            </a:endParaRPr>
          </a:p>
        </p:txBody>
      </p:sp>
      <p:sp>
        <p:nvSpPr>
          <p:cNvPr id="15" name="TextBox 14"/>
          <p:cNvSpPr txBox="1">
            <a:spLocks noChangeArrowheads="1"/>
          </p:cNvSpPr>
          <p:nvPr/>
        </p:nvSpPr>
        <p:spPr bwMode="auto">
          <a:xfrm>
            <a:off x="2133600" y="4470162"/>
            <a:ext cx="6949440" cy="1200329"/>
          </a:xfrm>
          <a:prstGeom prst="rect">
            <a:avLst/>
          </a:prstGeom>
          <a:noFill/>
          <a:ln w="9525">
            <a:noFill/>
            <a:miter lim="800000"/>
            <a:headEnd/>
            <a:tailEnd/>
          </a:ln>
        </p:spPr>
        <p:txBody>
          <a:bodyPr wrap="square">
            <a:spAutoFit/>
          </a:bodyPr>
          <a:lstStyle/>
          <a:p>
            <a:r>
              <a:rPr lang="en-US" sz="2400" dirty="0" err="1" smtClean="0">
                <a:latin typeface="Calibri" pitchFamily="34" charset="0"/>
              </a:rPr>
              <a:t>var</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 </a:t>
            </a:r>
            <a:r>
              <a:rPr lang="en-US" sz="2400" dirty="0" err="1" smtClean="0">
                <a:latin typeface="Calibri" pitchFamily="34" charset="0"/>
              </a:rPr>
              <a:t>TimeSpan.FromSeconds</a:t>
            </a:r>
            <a:r>
              <a:rPr lang="en-US" sz="2400" dirty="0" smtClean="0">
                <a:latin typeface="Calibri" pitchFamily="34" charset="0"/>
              </a:rPr>
              <a:t>( 10 );</a:t>
            </a:r>
            <a:r>
              <a:rPr lang="en-US" sz="2400" b="1" dirty="0" smtClean="0">
                <a:latin typeface="Calibri" pitchFamily="34" charset="0"/>
              </a:rPr>
              <a:t/>
            </a:r>
            <a:br>
              <a:rPr lang="en-US" sz="2400" b="1" dirty="0" smtClean="0">
                <a:latin typeface="Calibri" pitchFamily="34" charset="0"/>
              </a:rPr>
            </a:br>
            <a:r>
              <a:rPr lang="en-US" sz="2400" b="1" dirty="0" err="1" smtClean="0">
                <a:latin typeface="Calibri" pitchFamily="34" charset="0"/>
              </a:rPr>
              <a:t>CloudQueueMessage</a:t>
            </a:r>
            <a:r>
              <a:rPr lang="en-US" sz="2400" dirty="0" smtClean="0">
                <a:latin typeface="Calibri" pitchFamily="34" charset="0"/>
              </a:rPr>
              <a:t>  </a:t>
            </a:r>
            <a:r>
              <a:rPr lang="en-US" sz="2400" dirty="0" err="1" smtClean="0">
                <a:latin typeface="Calibri" pitchFamily="34" charset="0"/>
              </a:rPr>
              <a:t>msg</a:t>
            </a:r>
            <a:r>
              <a:rPr lang="en-US" sz="2400" dirty="0" smtClean="0">
                <a:latin typeface="Calibri" pitchFamily="34" charset="0"/>
              </a:rPr>
              <a:t> =</a:t>
            </a:r>
            <a:br>
              <a:rPr lang="en-US" sz="2400" dirty="0" smtClean="0">
                <a:latin typeface="Calibri" pitchFamily="34" charset="0"/>
              </a:rPr>
            </a:br>
            <a:r>
              <a:rPr lang="en-US" sz="2400" dirty="0" smtClean="0">
                <a:latin typeface="Calibri" pitchFamily="34" charset="0"/>
              </a:rPr>
              <a:t>                </a:t>
            </a:r>
            <a:r>
              <a:rPr lang="en-US" sz="2400" b="1" dirty="0" err="1" smtClean="0">
                <a:latin typeface="Calibri" pitchFamily="34" charset="0"/>
              </a:rPr>
              <a:t>queue.GetMessage</a:t>
            </a:r>
            <a:r>
              <a:rPr lang="en-US" sz="2400" dirty="0" smtClean="0">
                <a:latin typeface="Calibri" pitchFamily="34" charset="0"/>
              </a:rPr>
              <a:t>( </a:t>
            </a:r>
            <a:r>
              <a:rPr lang="en-US" sz="2400" dirty="0" err="1" smtClean="0">
                <a:latin typeface="Calibri" pitchFamily="34" charset="0"/>
              </a:rPr>
              <a:t>invisibilityWindow</a:t>
            </a:r>
            <a:r>
              <a:rPr lang="en-US" sz="2400" dirty="0" smtClean="0">
                <a:latin typeface="Calibri" pitchFamily="34" charset="0"/>
              </a:rPr>
              <a:t> );</a:t>
            </a:r>
            <a:endParaRPr lang="en-US" sz="2400" dirty="0">
              <a:latin typeface="Calibri" pitchFamily="34" charset="0"/>
            </a:endParaRPr>
          </a:p>
        </p:txBody>
      </p:sp>
      <p:cxnSp>
        <p:nvCxnSpPr>
          <p:cNvPr id="17" name="Straight Arrow Connector 16"/>
          <p:cNvCxnSpPr/>
          <p:nvPr/>
        </p:nvCxnSpPr>
        <p:spPr>
          <a:xfrm flipH="1">
            <a:off x="5180990" y="3937000"/>
            <a:ext cx="1753214" cy="659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600200" y="2514600"/>
            <a:ext cx="231348" cy="6848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33600" y="5758256"/>
            <a:ext cx="6949440" cy="830997"/>
          </a:xfrm>
          <a:prstGeom prst="rect">
            <a:avLst/>
          </a:prstGeom>
          <a:noFill/>
          <a:ln w="9525">
            <a:noFill/>
            <a:miter lim="800000"/>
            <a:headEnd/>
            <a:tailEnd/>
          </a:ln>
        </p:spPr>
        <p:txBody>
          <a:bodyPr wrap="square">
            <a:spAutoFit/>
          </a:bodyPr>
          <a:lstStyle/>
          <a:p>
            <a:r>
              <a:rPr lang="en-US" sz="2400" i="1" dirty="0" smtClean="0">
                <a:latin typeface="Calibri" pitchFamily="34" charset="0"/>
              </a:rPr>
              <a:t>(… do some processing then …)</a:t>
            </a:r>
          </a:p>
          <a:p>
            <a:r>
              <a:rPr lang="en-US" sz="2400" b="1" dirty="0" err="1" smtClean="0">
                <a:latin typeface="Calibri" pitchFamily="34" charset="0"/>
              </a:rPr>
              <a:t>queue.DeleteMessage</a:t>
            </a:r>
            <a:r>
              <a:rPr lang="en-US" sz="2400" b="1" dirty="0" smtClean="0">
                <a:latin typeface="Calibri" pitchFamily="34" charset="0"/>
              </a:rPr>
              <a:t>( </a:t>
            </a:r>
            <a:r>
              <a:rPr lang="en-US" sz="2400" b="1" dirty="0" err="1" smtClean="0">
                <a:latin typeface="Calibri" pitchFamily="34" charset="0"/>
              </a:rPr>
              <a:t>msg</a:t>
            </a:r>
            <a:r>
              <a:rPr lang="en-US" sz="2400" b="1" dirty="0" smtClean="0">
                <a:latin typeface="Calibri" pitchFamily="34" charset="0"/>
              </a:rPr>
              <a:t> );</a:t>
            </a:r>
            <a:endParaRPr lang="en-US" sz="2400" dirty="0">
              <a:solidFill>
                <a:schemeClr val="tx2"/>
              </a:solidFill>
              <a:latin typeface="Calibri" pitchFamily="34" charset="0"/>
            </a:endParaRPr>
          </a:p>
        </p:txBody>
      </p:sp>
      <p:sp>
        <p:nvSpPr>
          <p:cNvPr id="20" name="Rounded Rectangle 19"/>
          <p:cNvSpPr/>
          <p:nvPr/>
        </p:nvSpPr>
        <p:spPr bwMode="auto">
          <a:xfrm>
            <a:off x="4267507" y="3504286"/>
            <a:ext cx="1068387" cy="608991"/>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smtClean="0"/>
              <a:t>Queue</a:t>
            </a:r>
            <a:endParaRPr lang="en-US" b="1" dirty="0"/>
          </a:p>
        </p:txBody>
      </p:sp>
      <p:cxnSp>
        <p:nvCxnSpPr>
          <p:cNvPr id="21" name="Straight Arrow Connector 20"/>
          <p:cNvCxnSpPr/>
          <p:nvPr/>
        </p:nvCxnSpPr>
        <p:spPr>
          <a:xfrm flipH="1">
            <a:off x="4267507" y="4342485"/>
            <a:ext cx="2819098" cy="1522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124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500"/>
                            </p:stCondLst>
                            <p:childTnLst>
                              <p:par>
                                <p:cTn id="26" presetID="33" presetClass="emph" presetSubtype="0" fill="remove" grpId="1" nodeType="afterEffect">
                                  <p:stCondLst>
                                    <p:cond delay="0"/>
                                  </p:stCondLst>
                                  <p:childTnLst>
                                    <p:animClr clrSpc="rgb" dir="cw">
                                      <p:cBhvr override="childStyle">
                                        <p:cTn id="27" dur="1500" accel="50000" autoRev="1" fill="hold" tmFilter="0, 0; .33333, 1; 1, 1">
                                          <p:stCondLst>
                                            <p:cond delay="0"/>
                                          </p:stCondLst>
                                        </p:cTn>
                                        <p:tgtEl>
                                          <p:spTgt spid="84"/>
                                        </p:tgtEl>
                                        <p:attrNameLst>
                                          <p:attrName>style.color</p:attrName>
                                        </p:attrNameLst>
                                      </p:cBhvr>
                                      <p:to>
                                        <a:schemeClr val="accent2"/>
                                      </p:to>
                                    </p:animClr>
                                    <p:animClr clrSpc="rgb" dir="cw">
                                      <p:cBhvr>
                                        <p:cTn id="28" dur="1500" accel="50000" autoRev="1" fill="hold" tmFilter="0, 0; .33333, 1; 1, 1">
                                          <p:stCondLst>
                                            <p:cond delay="0"/>
                                          </p:stCondLst>
                                        </p:cTn>
                                        <p:tgtEl>
                                          <p:spTgt spid="84"/>
                                        </p:tgtEl>
                                        <p:attrNameLst>
                                          <p:attrName>fillcolor</p:attrName>
                                        </p:attrNameLst>
                                      </p:cBhvr>
                                      <p:to>
                                        <a:schemeClr val="accent2"/>
                                      </p:to>
                                    </p:animClr>
                                    <p:set>
                                      <p:cBhvr>
                                        <p:cTn id="29" dur="3000" fill="hold"/>
                                        <p:tgtEl>
                                          <p:spTgt spid="84"/>
                                        </p:tgtEl>
                                        <p:attrNameLst>
                                          <p:attrName>fill.type</p:attrName>
                                        </p:attrNameLst>
                                      </p:cBhvr>
                                      <p:to>
                                        <p:strVal val="solid"/>
                                      </p:to>
                                    </p:set>
                                    <p:set>
                                      <p:cBhvr>
                                        <p:cTn id="30" dur="3000" fill="hold"/>
                                        <p:tgtEl>
                                          <p:spTgt spid="84"/>
                                        </p:tgtEl>
                                        <p:attrNameLst>
                                          <p:attrName>fill.on</p:attrName>
                                        </p:attrNameLst>
                                      </p:cBhvr>
                                      <p:to>
                                        <p:strVal val="true"/>
                                      </p:to>
                                    </p:set>
                                    <p:animScale>
                                      <p:cBhvr>
                                        <p:cTn id="31" dur="1500" accel="50000" autoRev="1" fill="hold" tmFilter="0, 0; .33333, 1; 1, 1">
                                          <p:stCondLst>
                                            <p:cond delay="0"/>
                                          </p:stCondLst>
                                        </p:cTn>
                                        <p:tgtEl>
                                          <p:spTgt spid="84"/>
                                        </p:tgtEl>
                                      </p:cBhvr>
                                      <p:from x="100000" y="100000"/>
                                      <p:to x="100000" y="14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500"/>
                            </p:stCondLst>
                            <p:childTnLst>
                              <p:par>
                                <p:cTn id="41" presetID="33" presetClass="emph" presetSubtype="0" fill="remove" grpId="1" nodeType="afterEffect">
                                  <p:stCondLst>
                                    <p:cond delay="0"/>
                                  </p:stCondLst>
                                  <p:childTnLst>
                                    <p:animClr clrSpc="rgb" dir="cw">
                                      <p:cBhvr override="childStyle">
                                        <p:cTn id="42" dur="1500" accel="50000" autoRev="1" fill="hold" tmFilter="0, 0; .33333, 1; 1, 1">
                                          <p:stCondLst>
                                            <p:cond delay="0"/>
                                          </p:stCondLst>
                                        </p:cTn>
                                        <p:tgtEl>
                                          <p:spTgt spid="85"/>
                                        </p:tgtEl>
                                        <p:attrNameLst>
                                          <p:attrName>style.color</p:attrName>
                                        </p:attrNameLst>
                                      </p:cBhvr>
                                      <p:to>
                                        <a:schemeClr val="accent2"/>
                                      </p:to>
                                    </p:animClr>
                                    <p:animClr clrSpc="rgb" dir="cw">
                                      <p:cBhvr>
                                        <p:cTn id="43" dur="1500" accel="50000" autoRev="1" fill="hold" tmFilter="0, 0; .33333, 1; 1, 1">
                                          <p:stCondLst>
                                            <p:cond delay="0"/>
                                          </p:stCondLst>
                                        </p:cTn>
                                        <p:tgtEl>
                                          <p:spTgt spid="85"/>
                                        </p:tgtEl>
                                        <p:attrNameLst>
                                          <p:attrName>fillcolor</p:attrName>
                                        </p:attrNameLst>
                                      </p:cBhvr>
                                      <p:to>
                                        <a:schemeClr val="accent2"/>
                                      </p:to>
                                    </p:animClr>
                                    <p:set>
                                      <p:cBhvr>
                                        <p:cTn id="44" dur="3000" fill="hold"/>
                                        <p:tgtEl>
                                          <p:spTgt spid="85"/>
                                        </p:tgtEl>
                                        <p:attrNameLst>
                                          <p:attrName>fill.type</p:attrName>
                                        </p:attrNameLst>
                                      </p:cBhvr>
                                      <p:to>
                                        <p:strVal val="solid"/>
                                      </p:to>
                                    </p:set>
                                    <p:set>
                                      <p:cBhvr>
                                        <p:cTn id="45" dur="3000" fill="hold"/>
                                        <p:tgtEl>
                                          <p:spTgt spid="85"/>
                                        </p:tgtEl>
                                        <p:attrNameLst>
                                          <p:attrName>fill.on</p:attrName>
                                        </p:attrNameLst>
                                      </p:cBhvr>
                                      <p:to>
                                        <p:strVal val="true"/>
                                      </p:to>
                                    </p:set>
                                    <p:animScale>
                                      <p:cBhvr>
                                        <p:cTn id="46" dur="1500" accel="50000" autoRev="1" fill="hold" tmFilter="0, 0; .33333, 1; 1, 1">
                                          <p:stCondLst>
                                            <p:cond delay="0"/>
                                          </p:stCondLst>
                                        </p:cTn>
                                        <p:tgtEl>
                                          <p:spTgt spid="8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4" grpId="0" animBg="1"/>
      <p:bldP spid="84" grpId="1" animBg="1"/>
      <p:bldP spid="85" grpId="0" animBg="1"/>
      <p:bldP spid="85" grpId="1" animBg="1"/>
      <p:bldP spid="7" grpId="0"/>
      <p:bldP spid="15" grpId="0"/>
      <p:bldP spid="23" grpId="0"/>
      <p:bldP spid="2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en-US" dirty="0" smtClean="0"/>
              <a:t>QCW </a:t>
            </a:r>
            <a:r>
              <a:rPr lang="en-US" b="1" dirty="0" smtClean="0"/>
              <a:t>requires</a:t>
            </a:r>
            <a:r>
              <a:rPr lang="en-US" dirty="0" smtClean="0"/>
              <a:t> Idempotent</a:t>
            </a:r>
          </a:p>
        </p:txBody>
      </p:sp>
      <p:sp>
        <p:nvSpPr>
          <p:cNvPr id="3" name="Content Placeholder 2"/>
          <p:cNvSpPr>
            <a:spLocks noGrp="1"/>
          </p:cNvSpPr>
          <p:nvPr>
            <p:ph idx="1"/>
          </p:nvPr>
        </p:nvSpPr>
        <p:spPr>
          <a:xfrm>
            <a:off x="457200" y="1600206"/>
            <a:ext cx="8229600" cy="4873744"/>
          </a:xfrm>
        </p:spPr>
        <p:txBody>
          <a:bodyPr>
            <a:normAutofit/>
          </a:bodyPr>
          <a:lstStyle/>
          <a:p>
            <a:r>
              <a:rPr lang="en-US" sz="3600" i="1" dirty="0" smtClean="0"/>
              <a:t>Perform idempotent operation more than once, end result same as if we did it once</a:t>
            </a:r>
          </a:p>
          <a:p>
            <a:r>
              <a:rPr lang="en-US" sz="3600" dirty="0"/>
              <a:t>Example with </a:t>
            </a:r>
            <a:r>
              <a:rPr lang="en-US" sz="3600" dirty="0" err="1" smtClean="0"/>
              <a:t>Thumbnailing</a:t>
            </a:r>
            <a:r>
              <a:rPr lang="en-US" sz="3600" dirty="0" smtClean="0"/>
              <a:t> </a:t>
            </a:r>
            <a:r>
              <a:rPr lang="en-US" sz="3600" dirty="0"/>
              <a:t>(</a:t>
            </a:r>
            <a:r>
              <a:rPr lang="en-US" sz="3600" dirty="0" smtClean="0"/>
              <a:t>easy case)</a:t>
            </a:r>
            <a:endParaRPr lang="en-US" sz="3600" dirty="0"/>
          </a:p>
          <a:p>
            <a:r>
              <a:rPr lang="en-US" sz="3600" dirty="0" smtClean="0"/>
              <a:t>App-specific concerns dictate approaches</a:t>
            </a:r>
          </a:p>
          <a:p>
            <a:pPr lvl="1"/>
            <a:r>
              <a:rPr lang="en-US" sz="3200" dirty="0" smtClean="0"/>
              <a:t>Compensating action, Last write wins, etc.</a:t>
            </a:r>
          </a:p>
          <a:p>
            <a:r>
              <a:rPr lang="en-US" sz="3600" dirty="0" smtClean="0"/>
              <a:t>PARTNERSHIP: division of responsibility between cloud platform &amp; app</a:t>
            </a:r>
          </a:p>
          <a:p>
            <a:pPr lvl="1"/>
            <a:r>
              <a:rPr lang="en-US" dirty="0" smtClean="0"/>
              <a:t>Far cry from database transaction</a:t>
            </a:r>
          </a:p>
        </p:txBody>
      </p:sp>
    </p:spTree>
    <p:extLst>
      <p:ext uri="{BB962C8B-B14F-4D97-AF65-F5344CB8AC3E}">
        <p14:creationId xmlns:p14="http://schemas.microsoft.com/office/powerpoint/2010/main" val="411977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QCW </a:t>
            </a:r>
            <a:r>
              <a:rPr lang="en-US" b="1" dirty="0" smtClean="0"/>
              <a:t>expects </a:t>
            </a:r>
            <a:r>
              <a:rPr lang="en-US" dirty="0" smtClean="0"/>
              <a:t>Poison Messages</a:t>
            </a:r>
            <a:endParaRPr lang="en-US" sz="4800" dirty="0"/>
          </a:p>
        </p:txBody>
      </p:sp>
      <p:sp>
        <p:nvSpPr>
          <p:cNvPr id="3" name="Content Placeholder 2"/>
          <p:cNvSpPr>
            <a:spLocks noGrp="1"/>
          </p:cNvSpPr>
          <p:nvPr>
            <p:ph idx="1"/>
          </p:nvPr>
        </p:nvSpPr>
        <p:spPr>
          <a:xfrm>
            <a:off x="457200" y="1600207"/>
            <a:ext cx="8229600" cy="4873744"/>
          </a:xfrm>
        </p:spPr>
        <p:txBody>
          <a:bodyPr>
            <a:normAutofit/>
          </a:bodyPr>
          <a:lstStyle/>
          <a:p>
            <a:pPr>
              <a:defRPr/>
            </a:pPr>
            <a:r>
              <a:rPr lang="en-US" sz="3600" dirty="0" smtClean="0"/>
              <a:t>A Poison Message cannot be processed</a:t>
            </a:r>
          </a:p>
          <a:p>
            <a:pPr lvl="1">
              <a:defRPr/>
            </a:pPr>
            <a:r>
              <a:rPr lang="en-US" sz="3200" dirty="0" smtClean="0"/>
              <a:t>Error condition for non-transient reason</a:t>
            </a:r>
          </a:p>
          <a:p>
            <a:pPr lvl="1">
              <a:defRPr/>
            </a:pPr>
            <a:r>
              <a:rPr lang="en-US" sz="3200" dirty="0" smtClean="0"/>
              <a:t>Use </a:t>
            </a:r>
            <a:r>
              <a:rPr lang="en-US" sz="3200" dirty="0" err="1" smtClean="0"/>
              <a:t>dequeue</a:t>
            </a:r>
            <a:r>
              <a:rPr lang="en-US" sz="3200" dirty="0" smtClean="0"/>
              <a:t> count property</a:t>
            </a:r>
          </a:p>
          <a:p>
            <a:pPr>
              <a:defRPr/>
            </a:pPr>
            <a:r>
              <a:rPr lang="en-US" sz="3600" dirty="0" smtClean="0"/>
              <a:t>Be proactive</a:t>
            </a:r>
          </a:p>
          <a:p>
            <a:pPr lvl="1">
              <a:defRPr/>
            </a:pPr>
            <a:r>
              <a:rPr lang="en-US" sz="3200" dirty="0" smtClean="0"/>
              <a:t>Falling off the queue may kill your system</a:t>
            </a:r>
          </a:p>
          <a:p>
            <a:pPr>
              <a:defRPr/>
            </a:pPr>
            <a:r>
              <a:rPr lang="en-US" sz="3600" dirty="0" smtClean="0"/>
              <a:t>Determine a Max Retry policy per queue</a:t>
            </a:r>
          </a:p>
          <a:p>
            <a:pPr lvl="1">
              <a:defRPr/>
            </a:pPr>
            <a:r>
              <a:rPr lang="en-US" sz="3200" dirty="0" smtClean="0"/>
              <a:t>Delete, put on “bad” queue, alert human</a:t>
            </a:r>
            <a:r>
              <a:rPr lang="en-US" sz="3200" dirty="0"/>
              <a:t>, …</a:t>
            </a:r>
            <a:endParaRPr lang="en-US" sz="3200" dirty="0" smtClean="0"/>
          </a:p>
        </p:txBody>
      </p:sp>
    </p:spTree>
    <p:extLst>
      <p:ext uri="{BB962C8B-B14F-4D97-AF65-F5344CB8AC3E}">
        <p14:creationId xmlns:p14="http://schemas.microsoft.com/office/powerpoint/2010/main" val="270309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US" dirty="0" smtClean="0"/>
              <a:t>QCW </a:t>
            </a:r>
            <a:r>
              <a:rPr lang="en-US" b="1" dirty="0" smtClean="0"/>
              <a:t>requires “</a:t>
            </a:r>
            <a:r>
              <a:rPr lang="en-US" dirty="0" smtClean="0"/>
              <a:t>Plan for Failure”</a:t>
            </a:r>
          </a:p>
        </p:txBody>
      </p:sp>
      <p:sp>
        <p:nvSpPr>
          <p:cNvPr id="3" name="Content Placeholder 2"/>
          <p:cNvSpPr>
            <a:spLocks noGrp="1"/>
          </p:cNvSpPr>
          <p:nvPr>
            <p:ph idx="1"/>
          </p:nvPr>
        </p:nvSpPr>
        <p:spPr/>
        <p:txBody>
          <a:bodyPr>
            <a:normAutofit lnSpcReduction="10000"/>
          </a:bodyPr>
          <a:lstStyle/>
          <a:p>
            <a:r>
              <a:rPr lang="en-US" b="1" dirty="0" smtClean="0"/>
              <a:t>VM restarts will happen</a:t>
            </a:r>
          </a:p>
          <a:p>
            <a:pPr lvl="1"/>
            <a:r>
              <a:rPr lang="en-US" dirty="0" smtClean="0"/>
              <a:t>Hardware failure, O/S patching, crash (bug)</a:t>
            </a:r>
          </a:p>
          <a:p>
            <a:r>
              <a:rPr lang="en-US" dirty="0" smtClean="0"/>
              <a:t>Bake </a:t>
            </a:r>
            <a:r>
              <a:rPr lang="en-US" dirty="0"/>
              <a:t>in handling of </a:t>
            </a:r>
            <a:r>
              <a:rPr lang="en-US" dirty="0" smtClean="0"/>
              <a:t>restarts into our apps</a:t>
            </a:r>
            <a:endParaRPr lang="en-US" dirty="0"/>
          </a:p>
          <a:p>
            <a:pPr lvl="1"/>
            <a:r>
              <a:rPr lang="en-US" dirty="0" smtClean="0"/>
              <a:t>Restarts </a:t>
            </a:r>
            <a:r>
              <a:rPr lang="en-US" dirty="0"/>
              <a:t>are routine: system “just keeps working”</a:t>
            </a:r>
          </a:p>
          <a:p>
            <a:pPr lvl="1"/>
            <a:r>
              <a:rPr lang="en-US" dirty="0" smtClean="0"/>
              <a:t>Idempotent support needed important</a:t>
            </a:r>
          </a:p>
          <a:p>
            <a:pPr lvl="1"/>
            <a:r>
              <a:rPr lang="en-US" dirty="0" smtClean="0"/>
              <a:t>Event Sourcing (commonly seen with CQRS) may help</a:t>
            </a:r>
          </a:p>
          <a:p>
            <a:r>
              <a:rPr lang="en-US" dirty="0" smtClean="0"/>
              <a:t>Not an exception case! Expect it!</a:t>
            </a:r>
          </a:p>
          <a:p>
            <a:r>
              <a:rPr lang="en-US" dirty="0" smtClean="0"/>
              <a:t>Consider </a:t>
            </a:r>
            <a:r>
              <a:rPr lang="en-US" b="1" i="1" dirty="0" smtClean="0"/>
              <a:t>N+1 Rule</a:t>
            </a:r>
          </a:p>
        </p:txBody>
      </p:sp>
    </p:spTree>
    <p:extLst>
      <p:ext uri="{BB962C8B-B14F-4D97-AF65-F5344CB8AC3E}">
        <p14:creationId xmlns:p14="http://schemas.microsoft.com/office/powerpoint/2010/main" val="29557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71876309"/>
              </p:ext>
            </p:extLst>
          </p:nvPr>
        </p:nvGraphicFramePr>
        <p:xfrm>
          <a:off x="2" y="1082561"/>
          <a:ext cx="9143999" cy="6583680"/>
        </p:xfrm>
        <a:graphic>
          <a:graphicData uri="http://schemas.openxmlformats.org/drawingml/2006/table">
            <a:tbl>
              <a:tblPr firstRow="1" bandRow="1">
                <a:tableStyleId>{5C22544A-7EE6-4342-B048-85BDC9FD1C3A}</a:tableStyleId>
              </a:tblPr>
              <a:tblGrid>
                <a:gridCol w="2819399"/>
                <a:gridCol w="1700049"/>
                <a:gridCol w="2259724"/>
                <a:gridCol w="2364827"/>
              </a:tblGrid>
              <a:tr h="584200">
                <a:tc>
                  <a:txBody>
                    <a:bodyPr/>
                    <a:lstStyle/>
                    <a:p>
                      <a:endParaRPr lang="en-US" sz="2400" dirty="0"/>
                    </a:p>
                  </a:txBody>
                  <a:tcPr/>
                </a:tc>
                <a:tc>
                  <a:txBody>
                    <a:bodyPr/>
                    <a:lstStyle/>
                    <a:p>
                      <a:r>
                        <a:rPr lang="en-US" sz="2400" dirty="0" smtClean="0"/>
                        <a:t>Typical</a:t>
                      </a:r>
                      <a:r>
                        <a:rPr lang="en-US" sz="2400" baseline="0" dirty="0" smtClean="0"/>
                        <a:t> Site</a:t>
                      </a:r>
                      <a:endParaRPr lang="en-US" sz="2400" dirty="0" smtClean="0"/>
                    </a:p>
                  </a:txBody>
                  <a:tcPr/>
                </a:tc>
                <a:tc>
                  <a:txBody>
                    <a:bodyPr/>
                    <a:lstStyle/>
                    <a:p>
                      <a:r>
                        <a:rPr lang="en-US" sz="2400" dirty="0" smtClean="0"/>
                        <a:t>Any</a:t>
                      </a:r>
                      <a:r>
                        <a:rPr lang="en-US" sz="2400" baseline="0" dirty="0" smtClean="0"/>
                        <a:t> 1 </a:t>
                      </a:r>
                      <a:r>
                        <a:rPr lang="en-US" sz="2400" dirty="0" smtClean="0"/>
                        <a:t>Role Inst</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ym typeface="Wingdings" pitchFamily="2" charset="2"/>
                        </a:rPr>
                        <a:t>Overall </a:t>
                      </a:r>
                      <a:r>
                        <a:rPr lang="en-US" sz="2400" i="0" baseline="0" dirty="0" smtClean="0">
                          <a:sym typeface="Wingdings" pitchFamily="2" charset="2"/>
                        </a:rPr>
                        <a:t>System</a:t>
                      </a:r>
                      <a:endParaRPr lang="en-US" sz="2400" i="0" dirty="0" smtClean="0"/>
                    </a:p>
                  </a:txBody>
                  <a:tcPr/>
                </a:tc>
              </a:tr>
              <a:tr h="980440">
                <a:tc>
                  <a:txBody>
                    <a:bodyPr/>
                    <a:lstStyle/>
                    <a:p>
                      <a:r>
                        <a:rPr lang="en-US" sz="2100" b="1" baseline="0" dirty="0" smtClean="0"/>
                        <a:t>Operating System Upgrade</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12800">
                <a:tc>
                  <a:txBody>
                    <a:bodyPr/>
                    <a:lstStyle/>
                    <a:p>
                      <a:r>
                        <a:rPr lang="en-US" sz="2100" b="1" dirty="0" smtClean="0"/>
                        <a:t>Application Code Update </a:t>
                      </a:r>
                      <a:endParaRPr lang="en-US" sz="2100" b="1" dirty="0"/>
                    </a:p>
                  </a:txBody>
                  <a:tcPr/>
                </a:tc>
                <a:tc>
                  <a:txBody>
                    <a:bodyPr/>
                    <a:lstStyle/>
                    <a:p>
                      <a:endParaRPr lang="en-US" sz="2400" dirty="0"/>
                    </a:p>
                  </a:txBody>
                  <a:tcPr/>
                </a:tc>
                <a:tc>
                  <a:txBody>
                    <a:bodyPr/>
                    <a:lstStyle/>
                    <a:p>
                      <a:endParaRPr lang="en-US" sz="1900" dirty="0"/>
                    </a:p>
                  </a:txBody>
                  <a:tcPr/>
                </a:tc>
                <a:tc>
                  <a:txBody>
                    <a:bodyPr/>
                    <a:lstStyle/>
                    <a:p>
                      <a:endParaRPr lang="en-US" sz="19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Scale Up, Down, or</a:t>
                      </a:r>
                      <a:r>
                        <a:rPr lang="en-US" sz="2100" b="1" baseline="0" dirty="0" smtClean="0"/>
                        <a:t> In</a:t>
                      </a:r>
                      <a:endParaRPr lang="en-US" sz="2100" b="1" dirty="0" smtClean="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dirty="0" smtClean="0"/>
                        <a:t>Hardware Failure</a:t>
                      </a:r>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baseline="0" dirty="0" smtClean="0"/>
                        <a:t>Software Failure (Bug)</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822960">
                <a:tc>
                  <a:txBody>
                    <a:bodyPr/>
                    <a:lstStyle/>
                    <a:p>
                      <a:r>
                        <a:rPr lang="en-US" sz="2100" b="1" dirty="0" smtClean="0"/>
                        <a:t>Security</a:t>
                      </a:r>
                      <a:r>
                        <a:rPr lang="en-US" sz="2100" b="1" baseline="0" dirty="0" smtClean="0"/>
                        <a:t> Patch</a:t>
                      </a:r>
                      <a:endParaRPr lang="en-US" sz="2100" b="1"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457200">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pic>
        <p:nvPicPr>
          <p:cNvPr id="49208"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3411345"/>
            <a:ext cx="914400" cy="933451"/>
          </a:xfrm>
          <a:prstGeom prst="rect">
            <a:avLst/>
          </a:prstGeom>
          <a:noFill/>
          <a:ln w="9525">
            <a:noFill/>
            <a:miter lim="800000"/>
            <a:headEnd/>
            <a:tailEnd/>
          </a:ln>
        </p:spPr>
      </p:pic>
      <p:pic>
        <p:nvPicPr>
          <p:cNvPr id="49209"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073380"/>
            <a:ext cx="914400" cy="933451"/>
          </a:xfrm>
          <a:prstGeom prst="rect">
            <a:avLst/>
          </a:prstGeom>
          <a:noFill/>
          <a:ln w="9525">
            <a:noFill/>
            <a:miter lim="800000"/>
            <a:headEnd/>
            <a:tailEnd/>
          </a:ln>
        </p:spPr>
      </p:pic>
      <p:pic>
        <p:nvPicPr>
          <p:cNvPr id="4921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1799893"/>
            <a:ext cx="685800" cy="685800"/>
          </a:xfrm>
          <a:prstGeom prst="rect">
            <a:avLst/>
          </a:prstGeom>
          <a:noFill/>
          <a:ln w="9525">
            <a:noFill/>
            <a:miter lim="800000"/>
            <a:headEnd/>
            <a:tailEnd/>
          </a:ln>
        </p:spPr>
      </p:pic>
      <p:pic>
        <p:nvPicPr>
          <p:cNvPr id="49213"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1749311"/>
            <a:ext cx="914400" cy="933451"/>
          </a:xfrm>
          <a:prstGeom prst="rect">
            <a:avLst/>
          </a:prstGeom>
          <a:noFill/>
          <a:ln w="9525">
            <a:noFill/>
            <a:miter lim="800000"/>
            <a:headEnd/>
            <a:tailEnd/>
          </a:ln>
        </p:spPr>
      </p:pic>
      <p:pic>
        <p:nvPicPr>
          <p:cNvPr id="4921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2635991"/>
            <a:ext cx="685800" cy="685800"/>
          </a:xfrm>
          <a:prstGeom prst="rect">
            <a:avLst/>
          </a:prstGeom>
          <a:noFill/>
          <a:ln w="9525">
            <a:noFill/>
            <a:miter lim="800000"/>
            <a:headEnd/>
            <a:tailEnd/>
          </a:ln>
        </p:spPr>
      </p:pic>
      <p:pic>
        <p:nvPicPr>
          <p:cNvPr id="4921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3472088"/>
            <a:ext cx="685800" cy="685800"/>
          </a:xfrm>
          <a:prstGeom prst="rect">
            <a:avLst/>
          </a:prstGeom>
          <a:noFill/>
          <a:ln w="9525">
            <a:noFill/>
            <a:miter lim="800000"/>
            <a:headEnd/>
            <a:tailEnd/>
          </a:ln>
        </p:spPr>
      </p:pic>
      <p:pic>
        <p:nvPicPr>
          <p:cNvPr id="49221"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4308185"/>
            <a:ext cx="685800" cy="685800"/>
          </a:xfrm>
          <a:prstGeom prst="rect">
            <a:avLst/>
          </a:prstGeom>
          <a:noFill/>
          <a:ln w="9525">
            <a:noFill/>
            <a:miter lim="800000"/>
            <a:headEnd/>
            <a:tailEnd/>
          </a:ln>
        </p:spPr>
      </p:pic>
      <p:pic>
        <p:nvPicPr>
          <p:cNvPr id="492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144283"/>
            <a:ext cx="685800" cy="685800"/>
          </a:xfrm>
          <a:prstGeom prst="rect">
            <a:avLst/>
          </a:prstGeom>
          <a:noFill/>
          <a:ln w="9525">
            <a:noFill/>
            <a:miter lim="800000"/>
            <a:headEnd/>
            <a:tailEnd/>
          </a:ln>
        </p:spPr>
      </p:pic>
      <p:pic>
        <p:nvPicPr>
          <p:cNvPr id="492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3276600" y="5980383"/>
            <a:ext cx="685800" cy="685800"/>
          </a:xfrm>
          <a:prstGeom prst="rect">
            <a:avLst/>
          </a:prstGeom>
          <a:noFill/>
          <a:ln w="9525">
            <a:noFill/>
            <a:miter lim="800000"/>
            <a:headEnd/>
            <a:tailEnd/>
          </a:ln>
        </p:spPr>
      </p:pic>
      <p:pic>
        <p:nvPicPr>
          <p:cNvPr id="49225"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5904400"/>
            <a:ext cx="914400" cy="933451"/>
          </a:xfrm>
          <a:prstGeom prst="rect">
            <a:avLst/>
          </a:prstGeom>
          <a:noFill/>
          <a:ln w="9525">
            <a:noFill/>
            <a:miter lim="800000"/>
            <a:headEnd/>
            <a:tailEnd/>
          </a:ln>
        </p:spPr>
      </p:pic>
      <p:pic>
        <p:nvPicPr>
          <p:cNvPr id="49226"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4242363"/>
            <a:ext cx="914400" cy="933451"/>
          </a:xfrm>
          <a:prstGeom prst="rect">
            <a:avLst/>
          </a:prstGeom>
          <a:noFill/>
          <a:ln w="9525">
            <a:noFill/>
            <a:miter lim="800000"/>
            <a:headEnd/>
            <a:tailEnd/>
          </a:ln>
        </p:spPr>
      </p:pic>
      <p:pic>
        <p:nvPicPr>
          <p:cNvPr id="49227" name="Picture 5" descr="C:\Users\Bill\AppData\Local\Microsoft\Windows\Temporary Internet Files\Content.IE5\LPZ2QVJT\MC900442139[1].png"/>
          <p:cNvPicPr>
            <a:picLocks noChangeAspect="1" noChangeArrowheads="1"/>
          </p:cNvPicPr>
          <p:nvPr/>
        </p:nvPicPr>
        <p:blipFill>
          <a:blip r:embed="rId3" cstate="print"/>
          <a:srcRect/>
          <a:stretch>
            <a:fillRect/>
          </a:stretch>
        </p:blipFill>
        <p:spPr bwMode="auto">
          <a:xfrm>
            <a:off x="7315200" y="2580328"/>
            <a:ext cx="914400" cy="933451"/>
          </a:xfrm>
          <a:prstGeom prst="rect">
            <a:avLst/>
          </a:prstGeom>
          <a:noFill/>
          <a:ln w="9525">
            <a:noFill/>
            <a:miter lim="800000"/>
            <a:headEnd/>
            <a:tailEnd/>
          </a:ln>
        </p:spPr>
      </p:pic>
      <p:cxnSp>
        <p:nvCxnSpPr>
          <p:cNvPr id="5" name="Straight Connector 4"/>
          <p:cNvCxnSpPr/>
          <p:nvPr/>
        </p:nvCxnSpPr>
        <p:spPr>
          <a:xfrm flipH="1">
            <a:off x="4514851" y="1181920"/>
            <a:ext cx="1" cy="6231025"/>
          </a:xfrm>
          <a:prstGeom prst="line">
            <a:avLst/>
          </a:prstGeom>
          <a:ln w="127000" cap="sq" cmpd="sng"/>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15761"/>
            <a:ext cx="9144000" cy="1143000"/>
          </a:xfrm>
        </p:spPr>
        <p:txBody>
          <a:bodyPr>
            <a:normAutofit fontScale="90000"/>
          </a:bodyPr>
          <a:lstStyle/>
          <a:p>
            <a:pPr>
              <a:defRPr/>
            </a:pPr>
            <a:r>
              <a:rPr lang="en-US" sz="4900" b="1" dirty="0" smtClean="0"/>
              <a:t>What’s Up? </a:t>
            </a:r>
            <a:r>
              <a:rPr lang="en-US" sz="3600" dirty="0" smtClean="0">
                <a:latin typeface="+mn-lt"/>
              </a:rPr>
              <a:t>Reliability as </a:t>
            </a:r>
            <a:r>
              <a:rPr lang="en-US" sz="3600" b="1" i="1" dirty="0" smtClean="0">
                <a:latin typeface="+mn-lt"/>
              </a:rPr>
              <a:t>EMERGENT PROPERTY</a:t>
            </a:r>
            <a:endParaRPr lang="en-US" sz="2700" b="1" i="1" dirty="0">
              <a:latin typeface="+mn-lt"/>
            </a:endParaRPr>
          </a:p>
        </p:txBody>
      </p:sp>
      <p:pic>
        <p:nvPicPr>
          <p:cNvPr id="23"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1789383"/>
            <a:ext cx="685800" cy="685800"/>
          </a:xfrm>
          <a:prstGeom prst="rect">
            <a:avLst/>
          </a:prstGeom>
          <a:noFill/>
          <a:ln w="9525">
            <a:noFill/>
            <a:miter lim="800000"/>
            <a:headEnd/>
            <a:tailEnd/>
          </a:ln>
        </p:spPr>
      </p:pic>
      <p:pic>
        <p:nvPicPr>
          <p:cNvPr id="24"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2625480"/>
            <a:ext cx="685800" cy="685800"/>
          </a:xfrm>
          <a:prstGeom prst="rect">
            <a:avLst/>
          </a:prstGeom>
          <a:noFill/>
          <a:ln w="9525">
            <a:noFill/>
            <a:miter lim="800000"/>
            <a:headEnd/>
            <a:tailEnd/>
          </a:ln>
        </p:spPr>
      </p:pic>
      <p:pic>
        <p:nvPicPr>
          <p:cNvPr id="25"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3461577"/>
            <a:ext cx="685800" cy="685800"/>
          </a:xfrm>
          <a:prstGeom prst="rect">
            <a:avLst/>
          </a:prstGeom>
          <a:noFill/>
          <a:ln w="9525">
            <a:noFill/>
            <a:miter lim="800000"/>
            <a:headEnd/>
            <a:tailEnd/>
          </a:ln>
        </p:spPr>
      </p:pic>
      <p:pic>
        <p:nvPicPr>
          <p:cNvPr id="26"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4297675"/>
            <a:ext cx="685800" cy="685800"/>
          </a:xfrm>
          <a:prstGeom prst="rect">
            <a:avLst/>
          </a:prstGeom>
          <a:noFill/>
          <a:ln w="9525">
            <a:noFill/>
            <a:miter lim="800000"/>
            <a:headEnd/>
            <a:tailEnd/>
          </a:ln>
        </p:spPr>
      </p:pic>
      <p:pic>
        <p:nvPicPr>
          <p:cNvPr id="27"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133772"/>
            <a:ext cx="685800" cy="685800"/>
          </a:xfrm>
          <a:prstGeom prst="rect">
            <a:avLst/>
          </a:prstGeom>
          <a:noFill/>
          <a:ln w="9525">
            <a:noFill/>
            <a:miter lim="800000"/>
            <a:headEnd/>
            <a:tailEnd/>
          </a:ln>
        </p:spPr>
      </p:pic>
      <p:pic>
        <p:nvPicPr>
          <p:cNvPr id="28" name="Picture 11" descr="C:\Users\Bill\AppData\Local\Microsoft\Windows\Temporary Internet Files\Content.IE5\FF68WZAV\MC900432537[1].png"/>
          <p:cNvPicPr>
            <a:picLocks noChangeAspect="1" noChangeArrowheads="1"/>
          </p:cNvPicPr>
          <p:nvPr/>
        </p:nvPicPr>
        <p:blipFill>
          <a:blip r:embed="rId4" cstate="print"/>
          <a:srcRect/>
          <a:stretch>
            <a:fillRect/>
          </a:stretch>
        </p:blipFill>
        <p:spPr bwMode="auto">
          <a:xfrm>
            <a:off x="5410200" y="5969872"/>
            <a:ext cx="685800" cy="685800"/>
          </a:xfrm>
          <a:prstGeom prst="rect">
            <a:avLst/>
          </a:prstGeom>
          <a:noFill/>
          <a:ln w="9525">
            <a:noFill/>
            <a:miter lim="800000"/>
            <a:headEnd/>
            <a:tailEnd/>
          </a:ln>
        </p:spPr>
      </p:pic>
    </p:spTree>
    <p:extLst>
      <p:ext uri="{BB962C8B-B14F-4D97-AF65-F5344CB8AC3E}">
        <p14:creationId xmlns:p14="http://schemas.microsoft.com/office/powerpoint/2010/main" val="21481835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Aside: Is QCW same as CQRS?</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r>
              <a:rPr lang="en-US" b="1" dirty="0" smtClean="0"/>
              <a:t>Short answer: “no”</a:t>
            </a:r>
          </a:p>
          <a:p>
            <a:r>
              <a:rPr lang="en-US" b="1" dirty="0" smtClean="0"/>
              <a:t>CQRS</a:t>
            </a:r>
          </a:p>
          <a:p>
            <a:pPr lvl="1"/>
            <a:r>
              <a:rPr lang="en-US" sz="2600" b="1" u="sng" dirty="0" smtClean="0"/>
              <a:t>C</a:t>
            </a:r>
            <a:r>
              <a:rPr lang="en-US" sz="2600" b="1" dirty="0" smtClean="0"/>
              <a:t>ommand </a:t>
            </a:r>
            <a:r>
              <a:rPr lang="en-US" sz="2600" b="1" u="sng" dirty="0" smtClean="0"/>
              <a:t>Q</a:t>
            </a:r>
            <a:r>
              <a:rPr lang="en-US" sz="2600" b="1" dirty="0" smtClean="0"/>
              <a:t>uery </a:t>
            </a:r>
            <a:r>
              <a:rPr lang="en-US" sz="2600" b="1" u="sng" dirty="0" smtClean="0"/>
              <a:t>R</a:t>
            </a:r>
            <a:r>
              <a:rPr lang="en-US" sz="2600" b="1" dirty="0" smtClean="0"/>
              <a:t>esponsibility </a:t>
            </a:r>
            <a:r>
              <a:rPr lang="en-US" sz="2600" b="1" u="sng" dirty="0" smtClean="0"/>
              <a:t>S</a:t>
            </a:r>
            <a:r>
              <a:rPr lang="en-US" sz="2600" b="1" dirty="0" smtClean="0"/>
              <a:t>egregation</a:t>
            </a:r>
          </a:p>
          <a:p>
            <a:r>
              <a:rPr lang="en-US" b="1" dirty="0" smtClean="0"/>
              <a:t>Commands</a:t>
            </a:r>
            <a:r>
              <a:rPr lang="en-US" dirty="0" smtClean="0"/>
              <a:t> change state</a:t>
            </a:r>
          </a:p>
          <a:p>
            <a:r>
              <a:rPr lang="en-US" b="1" dirty="0" smtClean="0"/>
              <a:t>Queries</a:t>
            </a:r>
            <a:r>
              <a:rPr lang="en-US" dirty="0" smtClean="0"/>
              <a:t> ask for current state</a:t>
            </a:r>
          </a:p>
          <a:p>
            <a:r>
              <a:rPr lang="en-US" dirty="0" smtClean="0"/>
              <a:t>Any operation is </a:t>
            </a:r>
            <a:r>
              <a:rPr lang="en-US" b="1" i="1" dirty="0" smtClean="0"/>
              <a:t>one or the other</a:t>
            </a:r>
          </a:p>
          <a:p>
            <a:r>
              <a:rPr lang="en-US" dirty="0" smtClean="0"/>
              <a:t>Sometimes includes Event Sourcing</a:t>
            </a:r>
          </a:p>
          <a:p>
            <a:r>
              <a:rPr lang="en-US" dirty="0" smtClean="0"/>
              <a:t>Sometimes modeled using Domain Driven Design (DDD)</a:t>
            </a:r>
          </a:p>
        </p:txBody>
      </p:sp>
    </p:spTree>
    <p:extLst>
      <p:ext uri="{BB962C8B-B14F-4D97-AF65-F5344CB8AC3E}">
        <p14:creationId xmlns:p14="http://schemas.microsoft.com/office/powerpoint/2010/main" val="29353351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about the DATA?</a:t>
            </a:r>
            <a:endParaRPr lang="en-US" dirty="0"/>
          </a:p>
        </p:txBody>
      </p:sp>
      <p:sp>
        <p:nvSpPr>
          <p:cNvPr id="3" name="Content Placeholder 2"/>
          <p:cNvSpPr>
            <a:spLocks noGrp="1"/>
          </p:cNvSpPr>
          <p:nvPr>
            <p:ph idx="1"/>
          </p:nvPr>
        </p:nvSpPr>
        <p:spPr>
          <a:xfrm>
            <a:off x="457200" y="1600207"/>
            <a:ext cx="8229600" cy="4873744"/>
          </a:xfrm>
        </p:spPr>
        <p:txBody>
          <a:bodyPr>
            <a:normAutofit/>
          </a:bodyPr>
          <a:lstStyle/>
          <a:p>
            <a:r>
              <a:rPr lang="en-US" b="1" dirty="0" smtClean="0"/>
              <a:t>You: </a:t>
            </a:r>
            <a:r>
              <a:rPr lang="en-US" dirty="0" smtClean="0"/>
              <a:t>Azure Web Roles and Azure Worker Roles</a:t>
            </a:r>
          </a:p>
          <a:p>
            <a:pPr lvl="1"/>
            <a:r>
              <a:rPr lang="en-US" dirty="0" smtClean="0"/>
              <a:t>Taking user input, dispatching work, doing work</a:t>
            </a:r>
            <a:endParaRPr lang="en-US" dirty="0"/>
          </a:p>
          <a:p>
            <a:pPr lvl="1"/>
            <a:r>
              <a:rPr lang="en-US" dirty="0" smtClean="0"/>
              <a:t>Follow a decoupled queue-in-the-middle pattern</a:t>
            </a:r>
          </a:p>
          <a:p>
            <a:pPr lvl="1"/>
            <a:r>
              <a:rPr lang="en-US" dirty="0" smtClean="0"/>
              <a:t>Stateless compute nodes</a:t>
            </a:r>
          </a:p>
          <a:p>
            <a:r>
              <a:rPr lang="en-US" b="1" dirty="0" smtClean="0"/>
              <a:t>Cloud:</a:t>
            </a:r>
            <a:r>
              <a:rPr lang="en-US" dirty="0" smtClean="0"/>
              <a:t> “Hard Part”: persistent, scalable data</a:t>
            </a:r>
          </a:p>
          <a:p>
            <a:pPr lvl="1"/>
            <a:r>
              <a:rPr lang="en-US" dirty="0" smtClean="0"/>
              <a:t>Azure </a:t>
            </a:r>
            <a:r>
              <a:rPr lang="en-US" b="1" dirty="0" smtClean="0"/>
              <a:t>Queue</a:t>
            </a:r>
            <a:r>
              <a:rPr lang="en-US" dirty="0"/>
              <a:t> </a:t>
            </a:r>
            <a:r>
              <a:rPr lang="en-US" dirty="0" smtClean="0"/>
              <a:t>&amp; </a:t>
            </a:r>
            <a:r>
              <a:rPr lang="en-US" b="1" dirty="0" smtClean="0"/>
              <a:t>Blob Services</a:t>
            </a:r>
            <a:endParaRPr lang="en-US" dirty="0" smtClean="0"/>
          </a:p>
          <a:p>
            <a:pPr lvl="1"/>
            <a:r>
              <a:rPr lang="en-US" dirty="0" smtClean="0"/>
              <a:t>Three copies of each byte</a:t>
            </a:r>
          </a:p>
          <a:p>
            <a:pPr lvl="1"/>
            <a:r>
              <a:rPr lang="en-US" dirty="0" smtClean="0"/>
              <a:t>Blobs are geo-replicated</a:t>
            </a:r>
          </a:p>
          <a:p>
            <a:pPr lvl="1"/>
            <a:r>
              <a:rPr lang="en-US" b="1" dirty="0" smtClean="0">
                <a:solidFill>
                  <a:srgbClr val="C00000"/>
                </a:solidFill>
              </a:rPr>
              <a:t>Busy Signal Pattern</a:t>
            </a:r>
            <a:endParaRPr lang="en-US" b="1" dirty="0" smtClean="0"/>
          </a:p>
        </p:txBody>
      </p:sp>
      <p:pic>
        <p:nvPicPr>
          <p:cNvPr id="5" name="Picture 2" descr="http://upload.wikimedia.org/wikipedia/commons/a/ac/Icebe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2455" y="4241891"/>
            <a:ext cx="1831545" cy="266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37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99312"/>
          </a:xfrm>
          <a:solidFill>
            <a:schemeClr val="accent1">
              <a:lumMod val="40000"/>
              <a:lumOff val="60000"/>
            </a:schemeClr>
          </a:solidFill>
        </p:spPr>
        <p:txBody>
          <a:bodyPr/>
          <a:lstStyle/>
          <a:p>
            <a:r>
              <a:rPr lang="en-US" dirty="0" smtClean="0"/>
              <a:t>Database </a:t>
            </a:r>
            <a:r>
              <a:rPr lang="en-US" dirty="0" err="1" smtClean="0"/>
              <a:t>Sharding</a:t>
            </a:r>
            <a:r>
              <a:rPr lang="en-US" dirty="0" smtClean="0"/>
              <a:t> Pattern</a:t>
            </a:r>
            <a:endParaRPr lang="en-US" dirty="0"/>
          </a:p>
        </p:txBody>
      </p:sp>
      <p:sp>
        <p:nvSpPr>
          <p:cNvPr id="4" name="Title 1"/>
          <p:cNvSpPr txBox="1">
            <a:spLocks/>
          </p:cNvSpPr>
          <p:nvPr/>
        </p:nvSpPr>
        <p:spPr>
          <a:xfrm>
            <a:off x="1119724" y="284513"/>
            <a:ext cx="7011620" cy="1522475"/>
          </a:xfrm>
          <a:prstGeom prst="rect">
            <a:avLst/>
          </a:prstGeom>
          <a:solidFill>
            <a:schemeClr val="accent1">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attern 3 of 3</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86102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Extend </a:t>
            </a:r>
            <a:r>
              <a:rPr lang="en-US" b="1" dirty="0"/>
              <a:t>www.pageofphotos.com</a:t>
            </a:r>
            <a:r>
              <a:rPr lang="en-US" dirty="0"/>
              <a:t> </a:t>
            </a:r>
            <a:r>
              <a:rPr lang="en-US" dirty="0" smtClean="0"/>
              <a:t>example into </a:t>
            </a:r>
            <a:r>
              <a:rPr lang="en-US" dirty="0" smtClean="0"/>
              <a:t>Data Tier</a:t>
            </a:r>
            <a:endParaRPr lang="en-US" dirty="0"/>
          </a:p>
        </p:txBody>
      </p:sp>
      <p:sp>
        <p:nvSpPr>
          <p:cNvPr id="3" name="Content Placeholder 2"/>
          <p:cNvSpPr>
            <a:spLocks noGrp="1"/>
          </p:cNvSpPr>
          <p:nvPr>
            <p:ph idx="1"/>
          </p:nvPr>
        </p:nvSpPr>
        <p:spPr>
          <a:xfrm>
            <a:off x="457200" y="1906525"/>
            <a:ext cx="8229600" cy="4219644"/>
          </a:xfrm>
        </p:spPr>
        <p:txBody>
          <a:bodyPr>
            <a:normAutofit/>
          </a:bodyPr>
          <a:lstStyle/>
          <a:p>
            <a:r>
              <a:rPr lang="en-US" dirty="0" smtClean="0"/>
              <a:t>What happens when demands on data tier grow?</a:t>
            </a:r>
            <a:endParaRPr lang="en-US" b="1" dirty="0" smtClean="0"/>
          </a:p>
          <a:p>
            <a:endParaRPr lang="en-US" b="1" dirty="0" smtClean="0"/>
          </a:p>
          <a:p>
            <a:endParaRPr lang="en-US" b="1" dirty="0" smtClean="0"/>
          </a:p>
          <a:p>
            <a:r>
              <a:rPr lang="en-US" dirty="0" smtClean="0"/>
              <a:t>The Database </a:t>
            </a:r>
            <a:r>
              <a:rPr lang="en-US" dirty="0" err="1" smtClean="0"/>
              <a:t>Sharding</a:t>
            </a:r>
            <a:r>
              <a:rPr lang="en-US" dirty="0" smtClean="0"/>
              <a:t> Pattern a little about reliability – a lot about scale and performance</a:t>
            </a:r>
            <a:endParaRPr lang="en-US" dirty="0" smtClean="0"/>
          </a:p>
        </p:txBody>
      </p:sp>
    </p:spTree>
    <p:extLst>
      <p:ext uri="{BB962C8B-B14F-4D97-AF65-F5344CB8AC3E}">
        <p14:creationId xmlns:p14="http://schemas.microsoft.com/office/powerpoint/2010/main" val="20920797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is a Social Network</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92" y="384050"/>
            <a:ext cx="9023177" cy="608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63572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p:txBody>
          <a:bodyPr>
            <a:normAutofit/>
          </a:bodyPr>
          <a:lstStyle/>
          <a:p>
            <a:r>
              <a:rPr lang="en-US" dirty="0" smtClean="0"/>
              <a:t>October 4, 2010 – trouble begins…</a:t>
            </a:r>
          </a:p>
          <a:p>
            <a:r>
              <a:rPr lang="en-US" dirty="0" smtClean="0"/>
              <a:t>After 17 </a:t>
            </a:r>
            <a:r>
              <a:rPr lang="en-US" dirty="0"/>
              <a:t>hours of downtime </a:t>
            </a:r>
            <a:r>
              <a:rPr lang="en-US" dirty="0" smtClean="0"/>
              <a:t>over two days…</a:t>
            </a:r>
          </a:p>
          <a:p>
            <a:pPr marL="0" indent="0">
              <a:buNone/>
            </a:pPr>
            <a:endParaRPr lang="en-US" dirty="0" smtClean="0"/>
          </a:p>
          <a:p>
            <a:pPr marL="400050" lvl="1" indent="0">
              <a:buNone/>
            </a:pPr>
            <a:r>
              <a:rPr lang="en-US" sz="3200" b="1" i="1" dirty="0" smtClean="0"/>
              <a:t>“Oct</a:t>
            </a:r>
            <a:r>
              <a:rPr lang="en-US" sz="3200" b="1" i="1" dirty="0"/>
              <a:t>. 5 10:28 p.m.: Running on pizza and Red Bull. Another long </a:t>
            </a:r>
            <a:r>
              <a:rPr lang="en-US" sz="3200" b="1" i="1" dirty="0" smtClean="0"/>
              <a:t>night.”</a:t>
            </a:r>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652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2" presetClass="path" presetSubtype="0" accel="50000" decel="50000" fill="hold" nodeType="clickEffect">
                                  <p:stCondLst>
                                    <p:cond delay="0"/>
                                  </p:stCondLst>
                                  <p:childTnLst>
                                    <p:animMotion origin="layout" path="M 0 0 C -0.001 0.025 0.06 0.047 0.137 0.048 C 0.198 0.05 0.248 0.038 0.249 0.023 C 0.249 0.008 0.2 -0.006 0.138 -0.007 C 0.107 -0.007 0.079 -0.005 0.059 0 C 0.03 0.007 0.013 0.018 0.013 0.031 C 0.013 0.038 0.018 0.045 0.027 0.051 C 0.048 0.064 0.089 0.073 0.136 0.074 C 0.191 0.076 0.236 0.065 0.236 0.052 C 0.237 0.038 0.192 0.026 0.137 0.024 C 0.109 0.024 0.084 0.026 0.065 0.03 C 0.04 0.037 0.024 0.048 0.024 0.059 C 0.024 0.065 0.029 0.071 0.037 0.077 C 0.056 0.088 0.092 0.097 0.135 0.098 C 0.185 0.099 0.225 0.089 0.225 0.077 C 0.226 0.065 0.186 0.054 0.136 0.053 C 0.111 0.052 0.088 0.054 0.071 0.058 C 0.048 0.064 0.035 0.073 0.035 0.084 C 0.035 0.089 0.039 0.095 0.046 0.1 C 0.063 0.11 0.096 0.118 0.134 0.119 C 0.179 0.119 0.215 0.111 0.215 0.1 C 0.215 0.089 0.18 0.079 0.135 0.078 C 0.113 0.078 0.092 0.08 0.077 0.083 C 0.056 0.088 0.044 0.097 0.043 0.106 C 0.043 0.111 0.048 0.116 0.054 0.12 C 0.069 0.13 0.099 0.137 0.133 0.137 C 0.173 0.138 0.206 0.131 0.206 0.121 C 0.207 0.111 0.174 0.102 0.134 0.101 C 0.114 0.101 0.095 0.102 0.082 0.106 C 0.063 0.11 0.052 0.118 0.052 0.126 C 0.052 0.131 0.055 0.135 0.061 0.139 C 0.075 0.148 0.101 0.154 0.132 0.155 C 0.169 0.155 0.198 0.149 0.198 0.14 C 0.199 0.131 0.17 0.123 0.133 0.122 C 0.115 0.122 0.099 0.123 0.087 0.126 C 0.07 0.13 0.06 0.137 0.06 0.145 C 0.06 0.149 0.063 0.152 0.068 0.156 C 0.08 0.164 0.104 0.169 0.132 0.17 C 0.165 0.171 0.191 0.165 0.191 0.156 C 0.191 0.149 0.166 0.141 0.133 0.141 C 0.116 0.14 0.101 0.142 0.09 0.144 C 0.075 0.148 0.066 0.154 0.066 0.161 C 0.066 0.165 0.069 0.168 0.074 0.171 C 0.085 0.178 0.107 0.183 0.131 0.184 C 0.161 0.185 0.185 0.179 0.185 0.172 C 0.185 0.164 0.161 0.158 0.132 0.157 C 0.118 0.157 0.104 0.158 0.094 0.161 C 0.08 0.164 0.072 0.169 0.072 0.176 C 0.072 0.179 0.075 0.182 0.079 0.185 C 0.089 0.191 0.108 0.196 0.131 0.196 C 0.157 0.197 0.179 0.192 0.179 0.185 C 0.179 0.179 0.158 0.173 0.131 0.173 C 0.119 0.172 0.106 0.173 0.097 0.175 C 0.085 0.179 0.078 0.184 0.078 0.189 C 0.078 0.192 0.08 0.195 0.084 0.197 C 0.093 0.203 0.11 0.207 0.131 0.208 C 0.155 0.208 0.174 0.203 0.174 0.198 C 0.174 0.192 0.155 0.186 0.131 0.186 C 0.119 0.186 0.108 0.187 0.101 0.189 C 0.089 0.191 0.083 0.196 0.083 0.201 C 0.083 0.203 0.085 0.206 0.088 0.208 C 0.096 0.214 0.112 0.217 0.13 0.218 C 0.152 0.218 0.169 0.214 0.169 0.209 C 0.169 0.203 0.152 0.199 0.131 0.198 C 0.12 0.198 0.11 0.199 0.103 0.201 C 0.093 0.203 0.087 0.207 0.087 0.212 C 0.087 0.214 0.089 0.216 0.092 0.218 E" pathEditMode="relative" ptsTypes="">
                                      <p:cBhvr>
                                        <p:cTn id="14" dur="2000" fill="hold"/>
                                        <p:tgtEl>
                                          <p:spTgt spid="1027"/>
                                        </p:tgtEl>
                                        <p:attrNameLst>
                                          <p:attrName>ppt_x</p:attrName>
                                          <p:attrName>ppt_y</p:attrName>
                                        </p:attrNameLst>
                                      </p:cBhvr>
                                    </p:animMotion>
                                  </p:childTnLst>
                                </p:cTn>
                              </p:par>
                            </p:childTnLst>
                          </p:cTn>
                        </p:par>
                        <p:par>
                          <p:cTn id="15" fill="hold">
                            <p:stCondLst>
                              <p:cond delay="2000"/>
                            </p:stCondLst>
                            <p:childTnLst>
                              <p:par>
                                <p:cTn id="16" presetID="32" presetClass="emph" presetSubtype="0" fill="hold" nodeType="afterEffect">
                                  <p:stCondLst>
                                    <p:cond delay="0"/>
                                  </p:stCondLst>
                                  <p:childTnLst>
                                    <p:animRot by="120000">
                                      <p:cBhvr>
                                        <p:cTn id="17" dur="100" fill="hold">
                                          <p:stCondLst>
                                            <p:cond delay="0"/>
                                          </p:stCondLst>
                                        </p:cTn>
                                        <p:tgtEl>
                                          <p:spTgt spid="1027"/>
                                        </p:tgtEl>
                                        <p:attrNameLst>
                                          <p:attrName>r</p:attrName>
                                        </p:attrNameLst>
                                      </p:cBhvr>
                                    </p:animRot>
                                    <p:animRot by="-240000">
                                      <p:cBhvr>
                                        <p:cTn id="18" dur="200" fill="hold">
                                          <p:stCondLst>
                                            <p:cond delay="200"/>
                                          </p:stCondLst>
                                        </p:cTn>
                                        <p:tgtEl>
                                          <p:spTgt spid="1027"/>
                                        </p:tgtEl>
                                        <p:attrNameLst>
                                          <p:attrName>r</p:attrName>
                                        </p:attrNameLst>
                                      </p:cBhvr>
                                    </p:animRot>
                                    <p:animRot by="240000">
                                      <p:cBhvr>
                                        <p:cTn id="19" dur="200" fill="hold">
                                          <p:stCondLst>
                                            <p:cond delay="400"/>
                                          </p:stCondLst>
                                        </p:cTn>
                                        <p:tgtEl>
                                          <p:spTgt spid="1027"/>
                                        </p:tgtEl>
                                        <p:attrNameLst>
                                          <p:attrName>r</p:attrName>
                                        </p:attrNameLst>
                                      </p:cBhvr>
                                    </p:animRot>
                                    <p:animRot by="-240000">
                                      <p:cBhvr>
                                        <p:cTn id="20" dur="200" fill="hold">
                                          <p:stCondLst>
                                            <p:cond delay="600"/>
                                          </p:stCondLst>
                                        </p:cTn>
                                        <p:tgtEl>
                                          <p:spTgt spid="1027"/>
                                        </p:tgtEl>
                                        <p:attrNameLst>
                                          <p:attrName>r</p:attrName>
                                        </p:attrNameLst>
                                      </p:cBhvr>
                                    </p:animRot>
                                    <p:animRot by="120000">
                                      <p:cBhvr>
                                        <p:cTn id="21" dur="200" fill="hold">
                                          <p:stCondLst>
                                            <p:cond delay="800"/>
                                          </p:stCondLst>
                                        </p:cTn>
                                        <p:tgtEl>
                                          <p:spTgt spid="1027"/>
                                        </p:tgtEl>
                                        <p:attrNameLst>
                                          <p:attrName>r</p:attrName>
                                        </p:attrNameLst>
                                      </p:cBhvr>
                                    </p:animRot>
                                  </p:childTnLst>
                                </p:cTn>
                              </p:par>
                            </p:childTnLst>
                          </p:cTn>
                        </p:par>
                        <p:par>
                          <p:cTn id="22" fill="hold">
                            <p:stCondLst>
                              <p:cond delay="3000"/>
                            </p:stCondLst>
                            <p:childTnLst>
                              <p:par>
                                <p:cTn id="23" presetID="35" presetClass="exit" presetSubtype="0" fill="hold" nodeType="afterEffect">
                                  <p:stCondLst>
                                    <p:cond delay="0"/>
                                  </p:stCondLst>
                                  <p:childTnLst>
                                    <p:animEffect transition="out" filter="fade">
                                      <p:cBhvr>
                                        <p:cTn id="24" dur="2000"/>
                                        <p:tgtEl>
                                          <p:spTgt spid="1027"/>
                                        </p:tgtEl>
                                      </p:cBhvr>
                                    </p:animEffect>
                                    <p:anim calcmode="lin" valueType="num">
                                      <p:cBhvr>
                                        <p:cTn id="25" dur="2000"/>
                                        <p:tgtEl>
                                          <p:spTgt spid="1027"/>
                                        </p:tgtEl>
                                        <p:attrNameLst>
                                          <p:attrName>style.rotation</p:attrName>
                                        </p:attrNameLst>
                                      </p:cBhvr>
                                      <p:tavLst>
                                        <p:tav tm="0">
                                          <p:val>
                                            <p:fltVal val="0"/>
                                          </p:val>
                                        </p:tav>
                                        <p:tav tm="100000">
                                          <p:val>
                                            <p:fltVal val="720"/>
                                          </p:val>
                                        </p:tav>
                                      </p:tavLst>
                                    </p:anim>
                                    <p:anim calcmode="lin" valueType="num">
                                      <p:cBhvr>
                                        <p:cTn id="26" dur="2000"/>
                                        <p:tgtEl>
                                          <p:spTgt spid="1027"/>
                                        </p:tgtEl>
                                        <p:attrNameLst>
                                          <p:attrName>ppt_h</p:attrName>
                                        </p:attrNameLst>
                                      </p:cBhvr>
                                      <p:tavLst>
                                        <p:tav tm="0">
                                          <p:val>
                                            <p:strVal val="ppt_h"/>
                                          </p:val>
                                        </p:tav>
                                        <p:tav tm="100000">
                                          <p:val>
                                            <p:fltVal val="0"/>
                                          </p:val>
                                        </p:tav>
                                      </p:tavLst>
                                    </p:anim>
                                    <p:anim calcmode="lin" valueType="num">
                                      <p:cBhvr>
                                        <p:cTn id="27" dur="2000"/>
                                        <p:tgtEl>
                                          <p:spTgt spid="1027"/>
                                        </p:tgtEl>
                                        <p:attrNameLst>
                                          <p:attrName>ppt_w</p:attrName>
                                        </p:attrNameLst>
                                      </p:cBhvr>
                                      <p:tavLst>
                                        <p:tav tm="0">
                                          <p:val>
                                            <p:strVal val="ppt_w"/>
                                          </p:val>
                                        </p:tav>
                                        <p:tav tm="100000">
                                          <p:val>
                                            <p:fltVal val="0"/>
                                          </p:val>
                                        </p:tav>
                                      </p:tavLst>
                                    </p:anim>
                                    <p:set>
                                      <p:cBhvr>
                                        <p:cTn id="28" dur="1" fill="hold">
                                          <p:stCondLst>
                                            <p:cond delay="1999"/>
                                          </p:stCondLst>
                                        </p:cTn>
                                        <p:tgtEl>
                                          <p:spTgt spid="102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Sharding?</a:t>
            </a:r>
            <a:endParaRPr lang="en-US" dirty="0"/>
          </a:p>
        </p:txBody>
      </p:sp>
      <p:sp>
        <p:nvSpPr>
          <p:cNvPr id="3" name="Content Placeholder 2"/>
          <p:cNvSpPr>
            <a:spLocks noGrp="1"/>
          </p:cNvSpPr>
          <p:nvPr>
            <p:ph idx="1"/>
          </p:nvPr>
        </p:nvSpPr>
        <p:spPr>
          <a:xfrm>
            <a:off x="457200" y="1600206"/>
            <a:ext cx="8686800" cy="4525963"/>
          </a:xfrm>
        </p:spPr>
        <p:txBody>
          <a:bodyPr>
            <a:normAutofit/>
          </a:bodyPr>
          <a:lstStyle/>
          <a:p>
            <a:r>
              <a:rPr lang="en-US" b="1" dirty="0" smtClean="0"/>
              <a:t>Problem:</a:t>
            </a:r>
            <a:r>
              <a:rPr lang="en-US" dirty="0" smtClean="0"/>
              <a:t> one database can’t handle all the data</a:t>
            </a:r>
          </a:p>
          <a:p>
            <a:pPr lvl="1"/>
            <a:r>
              <a:rPr lang="en-US" dirty="0" smtClean="0"/>
              <a:t>Too big, not performant, needs geo distribution, …</a:t>
            </a:r>
          </a:p>
          <a:p>
            <a:r>
              <a:rPr lang="en-US" b="1" dirty="0" smtClean="0"/>
              <a:t>Solution: </a:t>
            </a:r>
            <a:r>
              <a:rPr lang="en-US" dirty="0" smtClean="0"/>
              <a:t>split data across multiple databases</a:t>
            </a:r>
          </a:p>
          <a:p>
            <a:pPr lvl="1"/>
            <a:r>
              <a:rPr lang="en-US" dirty="0" smtClean="0"/>
              <a:t>One </a:t>
            </a:r>
            <a:r>
              <a:rPr lang="en-US" b="1" dirty="0" smtClean="0"/>
              <a:t>Logical Database</a:t>
            </a:r>
            <a:r>
              <a:rPr lang="en-US" dirty="0" smtClean="0"/>
              <a:t>, multiple </a:t>
            </a:r>
            <a:r>
              <a:rPr lang="en-US" b="1" dirty="0" smtClean="0"/>
              <a:t>Physical Databases</a:t>
            </a:r>
            <a:endParaRPr lang="en-US" dirty="0" smtClean="0"/>
          </a:p>
          <a:p>
            <a:r>
              <a:rPr lang="en-US" dirty="0" smtClean="0"/>
              <a:t>Each Physical Database Node is a </a:t>
            </a:r>
            <a:r>
              <a:rPr lang="en-US" b="1" dirty="0" smtClean="0"/>
              <a:t>Shard</a:t>
            </a:r>
          </a:p>
          <a:p>
            <a:r>
              <a:rPr lang="en-US" dirty="0" smtClean="0"/>
              <a:t>Most scalable is </a:t>
            </a:r>
            <a:r>
              <a:rPr lang="en-US" b="1" dirty="0" smtClean="0"/>
              <a:t>Shared Nothing</a:t>
            </a:r>
            <a:r>
              <a:rPr lang="en-US" dirty="0" smtClean="0"/>
              <a:t> design</a:t>
            </a:r>
          </a:p>
          <a:p>
            <a:pPr lvl="1"/>
            <a:r>
              <a:rPr lang="en-US" dirty="0" smtClean="0"/>
              <a:t>May require some denormalization (duplication)</a:t>
            </a:r>
          </a:p>
          <a:p>
            <a:endParaRPr lang="en-US" dirty="0" smtClean="0"/>
          </a:p>
        </p:txBody>
      </p:sp>
    </p:spTree>
    <p:extLst>
      <p:ext uri="{BB962C8B-B14F-4D97-AF65-F5344CB8AC3E}">
        <p14:creationId xmlns:p14="http://schemas.microsoft.com/office/powerpoint/2010/main" val="97006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1617" y="971072"/>
            <a:ext cx="4441848" cy="6082840"/>
          </a:xfrm>
        </p:spPr>
      </p:pic>
      <p:sp>
        <p:nvSpPr>
          <p:cNvPr id="2" name="Title 1"/>
          <p:cNvSpPr>
            <a:spLocks noGrp="1"/>
          </p:cNvSpPr>
          <p:nvPr>
            <p:ph type="title"/>
          </p:nvPr>
        </p:nvSpPr>
        <p:spPr/>
        <p:txBody>
          <a:bodyPr/>
          <a:lstStyle/>
          <a:p>
            <a:r>
              <a:rPr lang="en-US" dirty="0" smtClean="0"/>
              <a:t>All shard have </a:t>
            </a:r>
            <a:r>
              <a:rPr lang="en-US" b="1" dirty="0" smtClean="0"/>
              <a:t>same schema</a:t>
            </a:r>
            <a:endParaRPr lang="en-US" b="1" dirty="0"/>
          </a:p>
        </p:txBody>
      </p:sp>
      <p:sp>
        <p:nvSpPr>
          <p:cNvPr id="3" name="TextBox 2"/>
          <p:cNvSpPr txBox="1"/>
          <p:nvPr/>
        </p:nvSpPr>
        <p:spPr>
          <a:xfrm>
            <a:off x="309070" y="3733495"/>
            <a:ext cx="2087431" cy="769441"/>
          </a:xfrm>
          <a:prstGeom prst="rect">
            <a:avLst/>
          </a:prstGeom>
          <a:noFill/>
        </p:spPr>
        <p:txBody>
          <a:bodyPr wrap="none" rtlCol="0">
            <a:spAutoFit/>
          </a:bodyPr>
          <a:lstStyle/>
          <a:p>
            <a:r>
              <a:rPr lang="en-US" sz="4400" b="1" dirty="0" smtClean="0"/>
              <a:t>SHARDS</a:t>
            </a:r>
            <a:endParaRPr lang="en-US" sz="4400" b="1" dirty="0"/>
          </a:p>
        </p:txBody>
      </p:sp>
      <p:sp>
        <p:nvSpPr>
          <p:cNvPr id="7" name="Bent Arrow 6"/>
          <p:cNvSpPr/>
          <p:nvPr/>
        </p:nvSpPr>
        <p:spPr>
          <a:xfrm>
            <a:off x="1527050" y="2820010"/>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10800000">
            <a:off x="1527050" y="4691785"/>
            <a:ext cx="813816" cy="868680"/>
          </a:xfrm>
          <a:prstGeom prst="bentArrow">
            <a:avLst/>
          </a:prstGeom>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677688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Sharding</a:t>
            </a:r>
            <a:r>
              <a:rPr lang="en-US" dirty="0" smtClean="0"/>
              <a:t> is Difficult</a:t>
            </a:r>
            <a:endParaRPr lang="en-US" dirty="0"/>
          </a:p>
        </p:txBody>
      </p:sp>
      <p:sp>
        <p:nvSpPr>
          <p:cNvPr id="3" name="Content Placeholder 2"/>
          <p:cNvSpPr>
            <a:spLocks noGrp="1"/>
          </p:cNvSpPr>
          <p:nvPr>
            <p:ph idx="1"/>
          </p:nvPr>
        </p:nvSpPr>
        <p:spPr>
          <a:xfrm>
            <a:off x="457200" y="1600206"/>
            <a:ext cx="8686800" cy="4873744"/>
          </a:xfrm>
        </p:spPr>
        <p:txBody>
          <a:bodyPr>
            <a:normAutofit fontScale="92500" lnSpcReduction="10000"/>
          </a:bodyPr>
          <a:lstStyle/>
          <a:p>
            <a:r>
              <a:rPr lang="en-US" dirty="0" smtClean="0"/>
              <a:t>What defines a shard? (Where to put stuff?)</a:t>
            </a:r>
          </a:p>
          <a:p>
            <a:pPr lvl="1"/>
            <a:r>
              <a:rPr lang="en-US" dirty="0" smtClean="0"/>
              <a:t>Example – use country of origin: customer_us, customer_fr, customer_cn, customer_ie, …</a:t>
            </a:r>
          </a:p>
          <a:p>
            <a:pPr lvl="1"/>
            <a:r>
              <a:rPr lang="en-US" dirty="0" smtClean="0"/>
              <a:t>Use same approach to find records (can use lookup)</a:t>
            </a:r>
          </a:p>
          <a:p>
            <a:r>
              <a:rPr lang="en-US" dirty="0" smtClean="0"/>
              <a:t>What happens if a shard gets too big?</a:t>
            </a:r>
          </a:p>
          <a:p>
            <a:pPr lvl="1"/>
            <a:r>
              <a:rPr lang="en-US" dirty="0" smtClean="0"/>
              <a:t>Rebalancing shards can get complex (</a:t>
            </a:r>
            <a:r>
              <a:rPr lang="en-US" dirty="0" err="1" smtClean="0"/>
              <a:t>esp</a:t>
            </a:r>
            <a:r>
              <a:rPr lang="en-US" dirty="0" smtClean="0"/>
              <a:t> roll-your-own)</a:t>
            </a:r>
          </a:p>
          <a:p>
            <a:pPr lvl="1"/>
            <a:r>
              <a:rPr lang="en-US" dirty="0" smtClean="0"/>
              <a:t>Foursquare case study is interesting</a:t>
            </a:r>
          </a:p>
          <a:p>
            <a:r>
              <a:rPr lang="en-US" dirty="0" smtClean="0"/>
              <a:t>Query / join / transact </a:t>
            </a:r>
            <a:r>
              <a:rPr lang="en-US" b="1" dirty="0" smtClean="0"/>
              <a:t>across</a:t>
            </a:r>
            <a:r>
              <a:rPr lang="en-US" dirty="0" smtClean="0"/>
              <a:t> shards</a:t>
            </a:r>
          </a:p>
          <a:p>
            <a:r>
              <a:rPr lang="en-US" sz="3200" dirty="0" smtClean="0"/>
              <a:t>Cache coherence, connection pool management</a:t>
            </a:r>
          </a:p>
          <a:p>
            <a:pPr lvl="1"/>
            <a:r>
              <a:rPr lang="en-US" smtClean="0"/>
              <a:t>Roll-your-own challenge</a:t>
            </a:r>
            <a:endParaRPr lang="en-US" dirty="0" smtClean="0"/>
          </a:p>
        </p:txBody>
      </p:sp>
    </p:spTree>
    <p:extLst>
      <p:ext uri="{BB962C8B-B14F-4D97-AF65-F5344CB8AC3E}">
        <p14:creationId xmlns:p14="http://schemas.microsoft.com/office/powerpoint/2010/main" val="94535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Where does Windows Azure fit?</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55719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
          <p:cNvSpPr>
            <a:spLocks noGrp="1"/>
          </p:cNvSpPr>
          <p:nvPr>
            <p:ph type="title"/>
          </p:nvPr>
        </p:nvSpPr>
        <p:spPr/>
        <p:txBody>
          <a:bodyPr>
            <a:normAutofit fontScale="90000"/>
          </a:bodyPr>
          <a:lstStyle/>
          <a:p>
            <a:pPr eaLnBrk="1" hangingPunct="1"/>
            <a:r>
              <a:rPr lang="en-US" dirty="0" smtClean="0"/>
              <a:t>Windows Azure SQL Database (WASD)</a:t>
            </a:r>
            <a:br>
              <a:rPr lang="en-US" dirty="0" smtClean="0"/>
            </a:br>
            <a:r>
              <a:rPr lang="en-US" b="1" dirty="0" smtClean="0"/>
              <a:t>is</a:t>
            </a:r>
            <a:r>
              <a:rPr lang="en-US" dirty="0" smtClean="0"/>
              <a:t> SQL Server Except…</a:t>
            </a:r>
          </a:p>
        </p:txBody>
      </p:sp>
      <p:graphicFrame>
        <p:nvGraphicFramePr>
          <p:cNvPr id="8" name="Diagram 7"/>
          <p:cNvGraphicFramePr/>
          <p:nvPr>
            <p:extLst>
              <p:ext uri="{D42A27DB-BD31-4B8C-83A1-F6EECF244321}">
                <p14:modId xmlns:p14="http://schemas.microsoft.com/office/powerpoint/2010/main" val="3388150539"/>
              </p:ext>
            </p:extLst>
          </p:nvPr>
        </p:nvGraphicFramePr>
        <p:xfrm>
          <a:off x="457200" y="160203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3658515" y="3087164"/>
            <a:ext cx="1923925" cy="646331"/>
          </a:xfrm>
          <a:prstGeom prst="rect">
            <a:avLst/>
          </a:prstGeom>
          <a:noFill/>
        </p:spPr>
        <p:txBody>
          <a:bodyPr wrap="none" rtlCol="0">
            <a:spAutoFit/>
          </a:bodyPr>
          <a:lstStyle/>
          <a:p>
            <a:pPr algn="ctr"/>
            <a:r>
              <a:rPr lang="en-US" sz="3600" b="1" dirty="0" smtClean="0"/>
              <a:t>Common</a:t>
            </a:r>
            <a:endParaRPr lang="en-US" sz="3600" b="1" dirty="0"/>
          </a:p>
        </p:txBody>
      </p:sp>
      <p:sp>
        <p:nvSpPr>
          <p:cNvPr id="5" name="TextBox 4"/>
          <p:cNvSpPr txBox="1"/>
          <p:nvPr/>
        </p:nvSpPr>
        <p:spPr>
          <a:xfrm>
            <a:off x="497555" y="1468681"/>
            <a:ext cx="2247475" cy="1754326"/>
          </a:xfrm>
          <a:prstGeom prst="rect">
            <a:avLst/>
          </a:prstGeom>
          <a:noFill/>
        </p:spPr>
        <p:txBody>
          <a:bodyPr wrap="none" rtlCol="0">
            <a:spAutoFit/>
          </a:bodyPr>
          <a:lstStyle/>
          <a:p>
            <a:r>
              <a:rPr lang="en-US" sz="3600" b="1" dirty="0" smtClean="0"/>
              <a:t>SQL Server</a:t>
            </a:r>
            <a:br>
              <a:rPr lang="en-US" sz="3600" b="1" dirty="0" smtClean="0"/>
            </a:br>
            <a:r>
              <a:rPr lang="en-US" sz="3600" b="1" dirty="0" smtClean="0"/>
              <a:t>Specific</a:t>
            </a:r>
          </a:p>
          <a:p>
            <a:r>
              <a:rPr lang="en-US" sz="3600" dirty="0" smtClean="0"/>
              <a:t>(for now)</a:t>
            </a:r>
            <a:endParaRPr lang="en-US" sz="3600" dirty="0"/>
          </a:p>
        </p:txBody>
      </p:sp>
      <p:sp>
        <p:nvSpPr>
          <p:cNvPr id="6" name="TextBox 5"/>
          <p:cNvSpPr txBox="1"/>
          <p:nvPr/>
        </p:nvSpPr>
        <p:spPr>
          <a:xfrm>
            <a:off x="6398970" y="1468681"/>
            <a:ext cx="1645002" cy="1200329"/>
          </a:xfrm>
          <a:prstGeom prst="rect">
            <a:avLst/>
          </a:prstGeom>
          <a:noFill/>
        </p:spPr>
        <p:txBody>
          <a:bodyPr wrap="none" rtlCol="0">
            <a:spAutoFit/>
          </a:bodyPr>
          <a:lstStyle/>
          <a:p>
            <a:r>
              <a:rPr lang="en-US" sz="3600" b="1" dirty="0" smtClean="0"/>
              <a:t>WASD</a:t>
            </a:r>
          </a:p>
          <a:p>
            <a:r>
              <a:rPr lang="en-US" sz="3600" b="1" dirty="0" smtClean="0"/>
              <a:t>Specific</a:t>
            </a:r>
            <a:endParaRPr lang="en-US" sz="3600" b="1" dirty="0"/>
          </a:p>
        </p:txBody>
      </p:sp>
      <p:sp>
        <p:nvSpPr>
          <p:cNvPr id="7" name="Content Placeholder 2"/>
          <p:cNvSpPr>
            <a:spLocks noGrp="1"/>
          </p:cNvSpPr>
          <p:nvPr>
            <p:ph idx="1"/>
          </p:nvPr>
        </p:nvSpPr>
        <p:spPr>
          <a:xfrm>
            <a:off x="3019819" y="3893953"/>
            <a:ext cx="3074656" cy="610814"/>
          </a:xfrm>
        </p:spPr>
        <p:txBody>
          <a:bodyPr>
            <a:noAutofit/>
          </a:bodyPr>
          <a:lstStyle/>
          <a:p>
            <a:pPr marL="0" indent="0" algn="ctr" eaLnBrk="1" hangingPunct="1">
              <a:buNone/>
            </a:pPr>
            <a:r>
              <a:rPr lang="en-US" sz="2800" dirty="0" smtClean="0"/>
              <a:t>“Just change the connection string…”</a:t>
            </a:r>
          </a:p>
        </p:txBody>
      </p:sp>
      <p:sp>
        <p:nvSpPr>
          <p:cNvPr id="9" name="Content Placeholder 2"/>
          <p:cNvSpPr txBox="1">
            <a:spLocks/>
          </p:cNvSpPr>
          <p:nvPr/>
        </p:nvSpPr>
        <p:spPr>
          <a:xfrm>
            <a:off x="309070" y="3226103"/>
            <a:ext cx="3044950" cy="23026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Full Text Search</a:t>
            </a:r>
          </a:p>
          <a:p>
            <a:r>
              <a:rPr lang="en-US" sz="2400" dirty="0" smtClean="0"/>
              <a:t>Native Encryption</a:t>
            </a:r>
          </a:p>
          <a:p>
            <a:r>
              <a:rPr lang="en-US" sz="2400" dirty="0" smtClean="0"/>
              <a:t>Many more…</a:t>
            </a:r>
          </a:p>
          <a:p>
            <a:pPr>
              <a:buNone/>
            </a:pPr>
            <a:endParaRPr lang="en-US" sz="2400" dirty="0"/>
          </a:p>
          <a:p>
            <a:pPr marL="0" indent="0">
              <a:buNone/>
            </a:pPr>
            <a:endParaRPr lang="en-US" sz="2400" dirty="0" smtClean="0"/>
          </a:p>
          <a:p>
            <a:pPr marL="0" indent="0">
              <a:buNone/>
            </a:pPr>
            <a:endParaRPr lang="en-US" sz="2400" dirty="0" smtClean="0"/>
          </a:p>
        </p:txBody>
      </p:sp>
      <p:sp>
        <p:nvSpPr>
          <p:cNvPr id="10" name="Content Placeholder 2"/>
          <p:cNvSpPr txBox="1">
            <a:spLocks/>
          </p:cNvSpPr>
          <p:nvPr/>
        </p:nvSpPr>
        <p:spPr>
          <a:xfrm>
            <a:off x="6094475" y="2669009"/>
            <a:ext cx="3049525" cy="3062601"/>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600" b="1" dirty="0" smtClean="0"/>
              <a:t>Limitations</a:t>
            </a:r>
            <a:endParaRPr lang="en-US" sz="9600" dirty="0"/>
          </a:p>
          <a:p>
            <a:r>
              <a:rPr lang="en-US" sz="9600" dirty="0" smtClean="0"/>
              <a:t>150 GB size limit</a:t>
            </a:r>
          </a:p>
          <a:p>
            <a:r>
              <a:rPr lang="en-US" sz="9600" b="1" dirty="0" smtClean="0">
                <a:solidFill>
                  <a:srgbClr val="C00000"/>
                </a:solidFill>
              </a:rPr>
              <a:t>Busy Signal Pattern</a:t>
            </a:r>
          </a:p>
          <a:p>
            <a:r>
              <a:rPr lang="en-US" sz="9600" b="1" dirty="0" smtClean="0">
                <a:solidFill>
                  <a:srgbClr val="C00000"/>
                </a:solidFill>
              </a:rPr>
              <a:t>Colocation Pattern</a:t>
            </a:r>
            <a:endParaRPr lang="en-US" sz="9600" b="1" dirty="0">
              <a:solidFill>
                <a:srgbClr val="C00000"/>
              </a:solidFill>
            </a:endParaRPr>
          </a:p>
          <a:p>
            <a:pPr marL="0" indent="0">
              <a:buFont typeface="Arial" pitchFamily="34" charset="0"/>
              <a:buNone/>
            </a:pPr>
            <a:r>
              <a:rPr lang="en-US" sz="9600" b="1" dirty="0" smtClean="0"/>
              <a:t>New Capabilities</a:t>
            </a:r>
          </a:p>
          <a:p>
            <a:r>
              <a:rPr lang="en-US" sz="9600" dirty="0"/>
              <a:t>Managed Service</a:t>
            </a:r>
          </a:p>
          <a:p>
            <a:r>
              <a:rPr lang="en-US" sz="9600" dirty="0" smtClean="0"/>
              <a:t>Highly Available</a:t>
            </a:r>
          </a:p>
          <a:p>
            <a:r>
              <a:rPr lang="en-US" sz="9600" dirty="0" smtClean="0"/>
              <a:t>Rental model</a:t>
            </a:r>
          </a:p>
          <a:p>
            <a:r>
              <a:rPr lang="en-US" sz="9600" b="1" dirty="0" smtClean="0">
                <a:sym typeface="Wingdings" pitchFamily="2" charset="2"/>
              </a:rPr>
              <a:t>Federations</a:t>
            </a:r>
            <a:endParaRPr lang="en-US" dirty="0" smtClean="0"/>
          </a:p>
        </p:txBody>
      </p:sp>
      <p:sp>
        <p:nvSpPr>
          <p:cNvPr id="3" name="Rectangle 2"/>
          <p:cNvSpPr/>
          <p:nvPr/>
        </p:nvSpPr>
        <p:spPr>
          <a:xfrm>
            <a:off x="-604415" y="6378335"/>
            <a:ext cx="8525859" cy="400110"/>
          </a:xfrm>
          <a:prstGeom prst="rect">
            <a:avLst/>
          </a:prstGeom>
        </p:spPr>
        <p:txBody>
          <a:bodyPr wrap="square">
            <a:spAutoFit/>
          </a:bodyPr>
          <a:lstStyle/>
          <a:p>
            <a:pPr lvl="2"/>
            <a:r>
              <a:rPr lang="en-US" sz="2000" dirty="0" smtClean="0">
                <a:hlinkClick r:id="rId8"/>
              </a:rPr>
              <a:t>http</a:t>
            </a:r>
            <a:r>
              <a:rPr lang="en-US" sz="2000" dirty="0">
                <a:hlinkClick r:id="rId8"/>
              </a:rPr>
              <a:t>://msdn.microsoft.com/en-us/library/ff394115.aspx</a:t>
            </a:r>
            <a:endParaRPr lang="en-US" sz="2000" dirty="0"/>
          </a:p>
        </p:txBody>
      </p:sp>
      <p:sp>
        <p:nvSpPr>
          <p:cNvPr id="4" name="TextBox 3"/>
          <p:cNvSpPr txBox="1"/>
          <p:nvPr/>
        </p:nvSpPr>
        <p:spPr>
          <a:xfrm>
            <a:off x="309070" y="6169455"/>
            <a:ext cx="4183453" cy="400110"/>
          </a:xfrm>
          <a:prstGeom prst="rect">
            <a:avLst/>
          </a:prstGeom>
          <a:noFill/>
        </p:spPr>
        <p:txBody>
          <a:bodyPr wrap="none" rtlCol="0">
            <a:spAutoFit/>
          </a:bodyPr>
          <a:lstStyle/>
          <a:p>
            <a:r>
              <a:rPr lang="en-US" sz="2000" dirty="0" smtClean="0"/>
              <a:t>Additional information on Differences:</a:t>
            </a:r>
            <a:endParaRPr lang="en-US" sz="2000" dirty="0"/>
          </a:p>
        </p:txBody>
      </p:sp>
      <p:sp>
        <p:nvSpPr>
          <p:cNvPr id="11" name="Rectangle 10"/>
          <p:cNvSpPr/>
          <p:nvPr/>
        </p:nvSpPr>
        <p:spPr>
          <a:xfrm>
            <a:off x="4876495" y="5850650"/>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3101146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
                                            <p:txEl>
                                              <p:pRg st="4" end="4"/>
                                            </p:txEl>
                                          </p:spTgt>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10">
                                            <p:txEl>
                                              <p:pRg st="5" end="5"/>
                                            </p:txEl>
                                          </p:spTgt>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10">
                                            <p:txEl>
                                              <p:pRg st="6" end="6"/>
                                            </p:txEl>
                                          </p:spTgt>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0">
                                            <p:txEl>
                                              <p:pRg st="7" end="7"/>
                                            </p:txEl>
                                          </p:spTgt>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nodePh="1">
                                  <p:stCondLst>
                                    <p:cond delay="0"/>
                                  </p:stCondLst>
                                  <p:endCondLst>
                                    <p:cond evt="begin" delay="0">
                                      <p:tn val="54"/>
                                    </p:cond>
                                  </p:end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0" grpId="0" build="p"/>
      <p:bldP spid="3" grpId="0"/>
      <p:bldP spid="4" grpId="0"/>
      <p:bldP spid="1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Windows Azure SQL </a:t>
            </a:r>
            <a:r>
              <a:rPr lang="en-US" b="1" dirty="0" err="1" smtClean="0"/>
              <a:t>Databse</a:t>
            </a:r>
            <a:r>
              <a:rPr lang="en-US" b="1" dirty="0" smtClean="0"/>
              <a:t> Federations</a:t>
            </a:r>
            <a:r>
              <a:rPr lang="en-US" dirty="0" smtClean="0"/>
              <a:t> for Sharding</a:t>
            </a:r>
            <a:endParaRPr lang="en-US" dirty="0"/>
          </a:p>
        </p:txBody>
      </p:sp>
      <p:sp>
        <p:nvSpPr>
          <p:cNvPr id="3" name="Content Placeholder 2"/>
          <p:cNvSpPr>
            <a:spLocks noGrp="1"/>
          </p:cNvSpPr>
          <p:nvPr>
            <p:ph idx="1"/>
          </p:nvPr>
        </p:nvSpPr>
        <p:spPr>
          <a:xfrm>
            <a:off x="457200" y="1600206"/>
            <a:ext cx="8229600" cy="4873744"/>
          </a:xfrm>
        </p:spPr>
        <p:txBody>
          <a:bodyPr>
            <a:normAutofit fontScale="92500" lnSpcReduction="20000"/>
          </a:bodyPr>
          <a:lstStyle/>
          <a:p>
            <a:r>
              <a:rPr lang="en-US" dirty="0" smtClean="0"/>
              <a:t>Single “master” database</a:t>
            </a:r>
          </a:p>
          <a:p>
            <a:pPr lvl="1"/>
            <a:r>
              <a:rPr lang="en-US" dirty="0" smtClean="0"/>
              <a:t>“Query Fanout” makes partitions transparent</a:t>
            </a:r>
          </a:p>
          <a:p>
            <a:pPr lvl="1"/>
            <a:r>
              <a:rPr lang="en-US" dirty="0" smtClean="0"/>
              <a:t>Instead of </a:t>
            </a:r>
            <a:r>
              <a:rPr lang="en-US" b="1" dirty="0" smtClean="0"/>
              <a:t>customer_us</a:t>
            </a:r>
            <a:r>
              <a:rPr lang="en-US" dirty="0" smtClean="0"/>
              <a:t>, </a:t>
            </a:r>
            <a:r>
              <a:rPr lang="en-US" b="1" dirty="0" smtClean="0"/>
              <a:t>customer_fr</a:t>
            </a:r>
            <a:r>
              <a:rPr lang="en-US" dirty="0" smtClean="0"/>
              <a:t>, etc… we are back to </a:t>
            </a:r>
            <a:r>
              <a:rPr lang="en-US" b="1" dirty="0" smtClean="0"/>
              <a:t>customer</a:t>
            </a:r>
            <a:r>
              <a:rPr lang="en-US" dirty="0" smtClean="0"/>
              <a:t> database</a:t>
            </a:r>
          </a:p>
          <a:p>
            <a:r>
              <a:rPr lang="en-US" dirty="0" smtClean="0"/>
              <a:t>Handles redistributing shards</a:t>
            </a:r>
          </a:p>
          <a:p>
            <a:r>
              <a:rPr lang="en-US" dirty="0" smtClean="0"/>
              <a:t>Handles cache coherence</a:t>
            </a:r>
          </a:p>
          <a:p>
            <a:r>
              <a:rPr lang="en-US" dirty="0" smtClean="0"/>
              <a:t>Simplifies connection pooling</a:t>
            </a:r>
          </a:p>
          <a:p>
            <a:r>
              <a:rPr lang="en-US" b="1" dirty="0" smtClean="0">
                <a:solidFill>
                  <a:srgbClr val="FF0000"/>
                </a:solidFill>
              </a:rPr>
              <a:t>No MERGE, only SPLIT currently</a:t>
            </a:r>
          </a:p>
          <a:p>
            <a:endParaRPr lang="en-US" dirty="0" smtClean="0"/>
          </a:p>
          <a:p>
            <a:r>
              <a:rPr lang="en-US" sz="2200" dirty="0" smtClean="0">
                <a:hlinkClick r:id="rId3"/>
              </a:rPr>
              <a:t>http://blogs.msdn.com/b/cbiyikoglu/archive/2011/01/18/sql-azure-federations-robust-connectivity-model-for-federated-data.aspx</a:t>
            </a:r>
            <a:r>
              <a:rPr lang="en-US" dirty="0" smtClean="0"/>
              <a:t> </a:t>
            </a:r>
          </a:p>
        </p:txBody>
      </p:sp>
    </p:spTree>
    <p:extLst>
      <p:ext uri="{BB962C8B-B14F-4D97-AF65-F5344CB8AC3E}">
        <p14:creationId xmlns:p14="http://schemas.microsoft.com/office/powerpoint/2010/main" val="233553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Foursquare #Fail</a:t>
            </a:r>
            <a:endParaRPr lang="en-US" dirty="0"/>
          </a:p>
        </p:txBody>
      </p:sp>
      <p:sp>
        <p:nvSpPr>
          <p:cNvPr id="3" name="Content Placeholder 2"/>
          <p:cNvSpPr>
            <a:spLocks noGrp="1"/>
          </p:cNvSpPr>
          <p:nvPr>
            <p:ph idx="1"/>
          </p:nvPr>
        </p:nvSpPr>
        <p:spPr>
          <a:xfrm>
            <a:off x="457200" y="1600206"/>
            <a:ext cx="8229600" cy="4873744"/>
          </a:xfrm>
        </p:spPr>
        <p:txBody>
          <a:bodyPr>
            <a:normAutofit lnSpcReduction="10000"/>
          </a:bodyPr>
          <a:lstStyle/>
          <a:p>
            <a:pPr marL="400050" lvl="1" indent="0">
              <a:buNone/>
            </a:pPr>
            <a:r>
              <a:rPr lang="en-US" sz="3200" b="1" i="1" dirty="0" smtClean="0"/>
              <a:t>Foursquare was implementing database </a:t>
            </a:r>
            <a:r>
              <a:rPr lang="en-US" sz="3200" b="1" i="1" dirty="0" err="1" smtClean="0"/>
              <a:t>sharding</a:t>
            </a:r>
            <a:r>
              <a:rPr lang="en-US" sz="3200" b="1" i="1" dirty="0" smtClean="0"/>
              <a:t> in the application layer. </a:t>
            </a:r>
          </a:p>
          <a:p>
            <a:pPr marL="400050" lvl="1" indent="0">
              <a:buNone/>
            </a:pPr>
            <a:r>
              <a:rPr lang="en-US" sz="3200" dirty="0" smtClean="0"/>
              <a:t>WASD Federations makes this unnecessary.</a:t>
            </a:r>
          </a:p>
          <a:p>
            <a:pPr marL="400050" lvl="1" indent="0">
              <a:buNone/>
            </a:pPr>
            <a:endParaRPr lang="en-US" sz="3200" dirty="0" smtClean="0"/>
          </a:p>
          <a:p>
            <a:endParaRPr lang="en-US" dirty="0" smtClean="0"/>
          </a:p>
          <a:p>
            <a:endParaRPr lang="en-US" dirty="0" smtClean="0"/>
          </a:p>
          <a:p>
            <a:endParaRPr lang="en-US" dirty="0" smtClean="0"/>
          </a:p>
          <a:p>
            <a:pPr marL="400050" lvl="1" indent="0">
              <a:buNone/>
            </a:pPr>
            <a:r>
              <a:rPr lang="en-US" sz="6000" b="1" dirty="0" smtClean="0">
                <a:solidFill>
                  <a:srgbClr val="00B0F0"/>
                </a:solidFill>
              </a:rPr>
              <a:t>WHAT WENT WRONG?</a:t>
            </a:r>
            <a:endParaRPr lang="en-US" sz="5600" b="1" dirty="0">
              <a:solidFill>
                <a:srgbClr val="00B0F0"/>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030" y="384050"/>
            <a:ext cx="3782148" cy="121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upload.wikimedia.org/wikipedia/commons/a/ac/Icebe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5954" y="3124505"/>
            <a:ext cx="1517833" cy="22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82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5030" y="274638"/>
            <a:ext cx="5941769" cy="6199312"/>
          </a:xfrm>
        </p:spPr>
        <p:txBody>
          <a:bodyPr>
            <a:normAutofit/>
          </a:bodyPr>
          <a:lstStyle/>
          <a:p>
            <a:r>
              <a:rPr lang="en-US" dirty="0" smtClean="0"/>
              <a:t>My database instance is limited to 150 GB.</a:t>
            </a:r>
            <a:br>
              <a:rPr lang="en-US" dirty="0" smtClean="0"/>
            </a:br>
            <a:r>
              <a:rPr lang="en-US" dirty="0" smtClean="0"/>
              <a:t>∞ ∞ </a:t>
            </a:r>
            <a:r>
              <a:rPr lang="en-US" dirty="0"/>
              <a:t>∞</a:t>
            </a:r>
            <a:r>
              <a:rPr lang="en-US" dirty="0" smtClean="0"/>
              <a:t/>
            </a:r>
            <a:br>
              <a:rPr lang="en-US" dirty="0" smtClean="0"/>
            </a:br>
            <a:r>
              <a:rPr lang="en-US" dirty="0" smtClean="0"/>
              <a:t>Does that mean the cloud doesn’t </a:t>
            </a:r>
            <a:r>
              <a:rPr lang="en-US" dirty="0"/>
              <a:t>really </a:t>
            </a:r>
            <a:r>
              <a:rPr lang="en-US" dirty="0" smtClean="0"/>
              <a:t>offer the illusion of infinite resources?</a:t>
            </a:r>
            <a:endParaRPr lang="en-US" dirty="0"/>
          </a:p>
        </p:txBody>
      </p:sp>
      <p:sp>
        <p:nvSpPr>
          <p:cNvPr id="5" name="TextBox 4"/>
          <p:cNvSpPr txBox="1"/>
          <p:nvPr/>
        </p:nvSpPr>
        <p:spPr>
          <a:xfrm>
            <a:off x="4575" y="-434839"/>
            <a:ext cx="3044950" cy="7725192"/>
          </a:xfrm>
          <a:prstGeom prst="rect">
            <a:avLst/>
          </a:prstGeom>
          <a:noFill/>
        </p:spPr>
        <p:txBody>
          <a:bodyPr wrap="square" rtlCol="0">
            <a:spAutoFit/>
          </a:bodyPr>
          <a:lstStyle/>
          <a:p>
            <a:r>
              <a:rPr lang="en-US" sz="49600" dirty="0">
                <a:solidFill>
                  <a:srgbClr val="00B050"/>
                </a:solidFill>
              </a:rPr>
              <a:t>?</a:t>
            </a:r>
            <a:endParaRPr lang="en-US" dirty="0"/>
          </a:p>
        </p:txBody>
      </p:sp>
    </p:spTree>
    <p:extLst>
      <p:ext uri="{BB962C8B-B14F-4D97-AF65-F5344CB8AC3E}">
        <p14:creationId xmlns:p14="http://schemas.microsoft.com/office/powerpoint/2010/main" val="11104386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666750"/>
          </a:xfrm>
        </p:spPr>
        <p:txBody>
          <a:bodyPr rtlCol="0">
            <a:normAutofit fontScale="90000"/>
          </a:bodyPr>
          <a:lstStyle/>
          <a:p>
            <a:pPr eaLnBrk="1" fontAlgn="auto" hangingPunct="1">
              <a:spcAft>
                <a:spcPts val="0"/>
              </a:spcAft>
              <a:defRPr/>
            </a:pPr>
            <a:r>
              <a:rPr lang="en-US" b="1" dirty="0" smtClean="0"/>
              <a:t>Scenario-Specific Storage Services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098606189"/>
              </p:ext>
            </p:extLst>
          </p:nvPr>
        </p:nvGraphicFramePr>
        <p:xfrm>
          <a:off x="304800" y="1143000"/>
          <a:ext cx="8610600" cy="5721736"/>
        </p:xfrm>
        <a:graphic>
          <a:graphicData uri="http://schemas.openxmlformats.org/drawingml/2006/table">
            <a:tbl>
              <a:tblPr firstRow="1" bandRow="1">
                <a:tableStyleId>{5C22544A-7EE6-4342-B048-85BDC9FD1C3A}</a:tableStyleId>
              </a:tblPr>
              <a:tblGrid>
                <a:gridCol w="2870200"/>
                <a:gridCol w="2870200"/>
                <a:gridCol w="2870200"/>
              </a:tblGrid>
              <a:tr h="765199">
                <a:tc>
                  <a:txBody>
                    <a:bodyPr/>
                    <a:lstStyle/>
                    <a:p>
                      <a:r>
                        <a:rPr lang="en-US" sz="3200" dirty="0" smtClean="0"/>
                        <a:t>Type of Data</a:t>
                      </a:r>
                      <a:endParaRPr lang="en-US" sz="3200" dirty="0"/>
                    </a:p>
                  </a:txBody>
                  <a:tcPr marT="45724" marB="45724"/>
                </a:tc>
                <a:tc>
                  <a:txBody>
                    <a:bodyPr/>
                    <a:lstStyle/>
                    <a:p>
                      <a:r>
                        <a:rPr lang="en-US" sz="3200" dirty="0" smtClean="0"/>
                        <a:t>Traditional</a:t>
                      </a:r>
                      <a:endParaRPr lang="en-US" sz="3200" dirty="0"/>
                    </a:p>
                  </a:txBody>
                  <a:tcPr marT="45724" marB="45724"/>
                </a:tc>
                <a:tc>
                  <a:txBody>
                    <a:bodyPr/>
                    <a:lstStyle/>
                    <a:p>
                      <a:r>
                        <a:rPr lang="en-US" sz="3200" dirty="0" smtClean="0"/>
                        <a:t>Azure Way</a:t>
                      </a:r>
                      <a:endParaRPr lang="en-US" sz="3200" dirty="0"/>
                    </a:p>
                  </a:txBody>
                  <a:tcPr marT="45724" marB="45724"/>
                </a:tc>
              </a:tr>
              <a:tr h="890895">
                <a:tc>
                  <a:txBody>
                    <a:bodyPr/>
                    <a:lstStyle/>
                    <a:p>
                      <a:r>
                        <a:rPr lang="en-US" sz="3200" b="1" dirty="0" smtClean="0"/>
                        <a:t>Relational</a:t>
                      </a:r>
                      <a:endParaRPr lang="en-US" sz="3200" b="1" dirty="0"/>
                    </a:p>
                  </a:txBody>
                  <a:tcPr marT="45724" marB="45724"/>
                </a:tc>
                <a:tc>
                  <a:txBody>
                    <a:bodyPr/>
                    <a:lstStyle/>
                    <a:p>
                      <a:r>
                        <a:rPr lang="en-US" sz="3200" dirty="0" smtClean="0"/>
                        <a:t>SQL Server</a:t>
                      </a:r>
                      <a:endParaRPr lang="en-US" sz="3200" dirty="0"/>
                    </a:p>
                  </a:txBody>
                  <a:tcPr marT="45724" marB="45724"/>
                </a:tc>
                <a:tc>
                  <a:txBody>
                    <a:bodyPr/>
                    <a:lstStyle/>
                    <a:p>
                      <a:r>
                        <a:rPr lang="en-US" sz="3200" dirty="0" smtClean="0"/>
                        <a:t>SQL Azure</a:t>
                      </a:r>
                      <a:endParaRPr lang="en-US" sz="3200" dirty="0"/>
                    </a:p>
                  </a:txBody>
                  <a:tcPr marT="45724" marB="45724"/>
                </a:tc>
              </a:tr>
              <a:tr h="1158750">
                <a:tc>
                  <a:txBody>
                    <a:bodyPr/>
                    <a:lstStyle/>
                    <a:p>
                      <a:r>
                        <a:rPr lang="en-US" sz="3200" b="1" dirty="0" smtClean="0"/>
                        <a:t>BLOB (“Binary Large Object”)</a:t>
                      </a:r>
                      <a:endParaRPr lang="en-US" sz="3200" b="1" dirty="0"/>
                    </a:p>
                  </a:txBody>
                  <a:tcPr marT="45724" marB="45724"/>
                </a:tc>
                <a:tc>
                  <a:txBody>
                    <a:bodyPr/>
                    <a:lstStyle/>
                    <a:p>
                      <a:r>
                        <a:rPr lang="en-US" sz="3200" dirty="0" smtClean="0"/>
                        <a:t>File System,</a:t>
                      </a:r>
                      <a:r>
                        <a:rPr lang="en-US" sz="3200" baseline="0" dirty="0" smtClean="0"/>
                        <a:t> </a:t>
                      </a:r>
                      <a:br>
                        <a:rPr lang="en-US" sz="3200" baseline="0" dirty="0" smtClean="0"/>
                      </a:br>
                      <a:r>
                        <a:rPr lang="en-US" sz="3200" baseline="0" dirty="0" smtClean="0"/>
                        <a:t>SQL Server</a:t>
                      </a:r>
                      <a:endParaRPr lang="en-US" sz="3200" dirty="0"/>
                    </a:p>
                  </a:txBody>
                  <a:tcPr marT="45724" marB="45724"/>
                </a:tc>
                <a:tc>
                  <a:txBody>
                    <a:bodyPr/>
                    <a:lstStyle/>
                    <a:p>
                      <a:r>
                        <a:rPr lang="en-US" sz="3200" baseline="0" dirty="0" smtClean="0"/>
                        <a:t>Blobs</a:t>
                      </a:r>
                      <a:endParaRPr lang="en-US" sz="3200" dirty="0"/>
                    </a:p>
                  </a:txBody>
                  <a:tcPr marT="45724" marB="45724"/>
                </a:tc>
              </a:tr>
              <a:tr h="1023704">
                <a:tc>
                  <a:txBody>
                    <a:bodyPr/>
                    <a:lstStyle/>
                    <a:p>
                      <a:r>
                        <a:rPr lang="en-US" sz="3200" b="1" dirty="0" smtClean="0"/>
                        <a:t>File</a:t>
                      </a:r>
                      <a:endParaRPr lang="en-US" sz="3200" b="1" dirty="0"/>
                    </a:p>
                  </a:txBody>
                  <a:tcPr marT="45724" marB="45724"/>
                </a:tc>
                <a:tc>
                  <a:txBody>
                    <a:bodyPr/>
                    <a:lstStyle/>
                    <a:p>
                      <a:r>
                        <a:rPr lang="en-US" sz="3200" dirty="0" smtClean="0"/>
                        <a:t>File System</a:t>
                      </a:r>
                      <a:endParaRPr lang="en-US" sz="3200" dirty="0"/>
                    </a:p>
                  </a:txBody>
                  <a:tcPr marT="45724" marB="45724"/>
                </a:tc>
                <a:tc>
                  <a:txBody>
                    <a:bodyPr/>
                    <a:lstStyle/>
                    <a:p>
                      <a:r>
                        <a:rPr lang="en-US" sz="3200" dirty="0" smtClean="0"/>
                        <a:t>(Azure Drives)</a:t>
                      </a:r>
                      <a:r>
                        <a:rPr lang="en-US" sz="3200" baseline="0" dirty="0" smtClean="0"/>
                        <a:t> Blobs</a:t>
                      </a:r>
                      <a:endParaRPr lang="en-US" sz="3200" dirty="0"/>
                    </a:p>
                  </a:txBody>
                  <a:tcPr marT="45724" marB="45724"/>
                </a:tc>
              </a:tr>
              <a:tr h="1023622">
                <a:tc>
                  <a:txBody>
                    <a:bodyPr/>
                    <a:lstStyle/>
                    <a:p>
                      <a:r>
                        <a:rPr lang="en-US" sz="3200" b="1" dirty="0" smtClean="0"/>
                        <a:t>Logs</a:t>
                      </a:r>
                      <a:endParaRPr lang="en-US" sz="3200" b="1" dirty="0"/>
                    </a:p>
                  </a:txBody>
                  <a:tcPr marT="45724" marB="4572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File System, </a:t>
                      </a:r>
                      <a:br>
                        <a:rPr lang="en-US" sz="3200" dirty="0" smtClean="0"/>
                      </a:br>
                      <a:r>
                        <a:rPr lang="en-US" sz="3200" dirty="0" smtClean="0"/>
                        <a:t>SQL Server,</a:t>
                      </a:r>
                      <a:r>
                        <a:rPr lang="en-US" sz="3200" baseline="0" dirty="0" smtClean="0"/>
                        <a:t> etc.</a:t>
                      </a:r>
                      <a:endParaRPr lang="en-US" sz="3200" dirty="0" smtClean="0"/>
                    </a:p>
                  </a:txBody>
                  <a:tcPr marT="45724" marB="45724"/>
                </a:tc>
                <a:tc>
                  <a:txBody>
                    <a:bodyPr/>
                    <a:lstStyle/>
                    <a:p>
                      <a:r>
                        <a:rPr lang="en-US" sz="3200" dirty="0" smtClean="0"/>
                        <a:t>Blobs</a:t>
                      </a:r>
                    </a:p>
                    <a:p>
                      <a:r>
                        <a:rPr lang="en-US" sz="3200" dirty="0" err="1" smtClean="0"/>
                        <a:t>NoSQL</a:t>
                      </a:r>
                      <a:endParaRPr lang="en-US" sz="3200" dirty="0"/>
                    </a:p>
                  </a:txBody>
                  <a:tcPr marT="45724" marB="45724"/>
                </a:tc>
              </a:tr>
              <a:tr h="773276">
                <a:tc>
                  <a:txBody>
                    <a:bodyPr/>
                    <a:lstStyle/>
                    <a:p>
                      <a:r>
                        <a:rPr lang="en-US" sz="3200" b="1" dirty="0" smtClean="0"/>
                        <a:t>Non-Relational</a:t>
                      </a:r>
                    </a:p>
                  </a:txBody>
                  <a:tcPr marT="45724" marB="45724"/>
                </a:tc>
                <a:tc>
                  <a:txBody>
                    <a:bodyPr/>
                    <a:lstStyle/>
                    <a:p>
                      <a:pPr algn="ctr"/>
                      <a:endParaRPr lang="en-US" sz="2400" b="1" dirty="0"/>
                    </a:p>
                  </a:txBody>
                  <a:tcPr marT="45724" marB="45724"/>
                </a:tc>
                <a:tc>
                  <a:txBody>
                    <a:bodyPr/>
                    <a:lstStyle/>
                    <a:p>
                      <a:r>
                        <a:rPr lang="en-US" sz="3200" dirty="0" err="1" smtClean="0"/>
                        <a:t>NoSQL</a:t>
                      </a:r>
                      <a:endParaRPr lang="en-US" sz="3200" dirty="0"/>
                    </a:p>
                  </a:txBody>
                  <a:tcPr marT="45724" marB="45724"/>
                </a:tc>
              </a:tr>
            </a:tbl>
          </a:graphicData>
        </a:graphic>
      </p:graphicFrame>
      <p:sp>
        <p:nvSpPr>
          <p:cNvPr id="5" name="Text Placeholder 2"/>
          <p:cNvSpPr>
            <a:spLocks noGrp="1"/>
          </p:cNvSpPr>
          <p:nvPr>
            <p:ph type="body" sz="quarter" idx="10"/>
          </p:nvPr>
        </p:nvSpPr>
        <p:spPr>
          <a:xfrm>
            <a:off x="3354020" y="6169455"/>
            <a:ext cx="2435960" cy="458726"/>
          </a:xfrm>
        </p:spPr>
        <p:txBody>
          <a:bodyPr>
            <a:noAutofit/>
          </a:bodyPr>
          <a:lstStyle/>
          <a:p>
            <a:pPr marL="0" indent="0">
              <a:buNone/>
            </a:pPr>
            <a:r>
              <a:rPr lang="en-US" b="1" dirty="0" smtClean="0">
                <a:solidFill>
                  <a:schemeClr val="bg1">
                    <a:lumMod val="50000"/>
                  </a:schemeClr>
                </a:solidFill>
              </a:rPr>
              <a:t>(Excel)</a:t>
            </a:r>
            <a:endParaRPr lang="en-US" b="1" dirty="0">
              <a:solidFill>
                <a:schemeClr val="bg1">
                  <a:lumMod val="50000"/>
                </a:schemeClr>
              </a:solidFill>
            </a:endParaRPr>
          </a:p>
        </p:txBody>
      </p:sp>
    </p:spTree>
    <p:extLst>
      <p:ext uri="{BB962C8B-B14F-4D97-AF65-F5344CB8AC3E}">
        <p14:creationId xmlns:p14="http://schemas.microsoft.com/office/powerpoint/2010/main" val="42318833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7010"/>
            <a:ext cx="8229600" cy="1143000"/>
          </a:xfrm>
        </p:spPr>
        <p:txBody>
          <a:bodyPr>
            <a:normAutofit/>
          </a:bodyPr>
          <a:lstStyle/>
          <a:p>
            <a:r>
              <a:rPr lang="en-US" dirty="0" smtClean="0">
                <a:latin typeface="Andy" pitchFamily="66" charset="0"/>
              </a:rPr>
              <a:t>Pre-Cloud</a:t>
            </a:r>
            <a:r>
              <a:rPr lang="en-US" dirty="0" smtClean="0"/>
              <a:t> vs. </a:t>
            </a:r>
            <a:r>
              <a:rPr lang="en-US" dirty="0" smtClean="0">
                <a:latin typeface="Andy" pitchFamily="66" charset="0"/>
              </a:rPr>
              <a:t>Cloud-Native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97765035"/>
              </p:ext>
            </p:extLst>
          </p:nvPr>
        </p:nvGraphicFramePr>
        <p:xfrm>
          <a:off x="158950" y="186430"/>
          <a:ext cx="8830356" cy="7435932"/>
        </p:xfrm>
        <a:graphic>
          <a:graphicData uri="http://schemas.openxmlformats.org/drawingml/2006/table">
            <a:tbl>
              <a:tblPr firstRow="1" bandRow="1">
                <a:tableStyleId>{5C22544A-7EE6-4342-B048-85BDC9FD1C3A}</a:tableStyleId>
              </a:tblPr>
              <a:tblGrid>
                <a:gridCol w="4415178"/>
                <a:gridCol w="4415178"/>
              </a:tblGrid>
              <a:tr h="787956">
                <a:tc>
                  <a:txBody>
                    <a:bodyPr/>
                    <a:lstStyle/>
                    <a:p>
                      <a:r>
                        <a:rPr lang="en-US" sz="6000" dirty="0" smtClean="0">
                          <a:latin typeface="Andy" pitchFamily="66" charset="0"/>
                        </a:rPr>
                        <a:t>Lessons</a:t>
                      </a:r>
                      <a:r>
                        <a:rPr lang="en-US" sz="3600" dirty="0" smtClean="0">
                          <a:latin typeface="Andy" pitchFamily="66" charset="0"/>
                        </a:rPr>
                        <a:t>:</a:t>
                      </a:r>
                      <a:r>
                        <a:rPr lang="en-US" sz="3600" baseline="0" dirty="0" smtClean="0">
                          <a:latin typeface="Andy" pitchFamily="66" charset="0"/>
                        </a:rPr>
                        <a:t> </a:t>
                      </a:r>
                      <a:r>
                        <a:rPr lang="en-US" sz="6000" baseline="0" dirty="0" smtClean="0">
                          <a:latin typeface="Andy" pitchFamily="66" charset="0"/>
                        </a:rPr>
                        <a:t>being</a:t>
                      </a:r>
                      <a:endParaRPr lang="en-US" sz="6000" dirty="0"/>
                    </a:p>
                  </a:txBody>
                  <a:tcPr anchor="ctr"/>
                </a:tc>
                <a:tc>
                  <a:txBody>
                    <a:bodyPr/>
                    <a:lstStyle/>
                    <a:p>
                      <a:r>
                        <a:rPr lang="en-US" sz="6000" dirty="0" smtClean="0">
                          <a:latin typeface="Andy" pitchFamily="66" charset="0"/>
                        </a:rPr>
                        <a:t>Cloud-Native</a:t>
                      </a:r>
                      <a:endParaRPr lang="en-US" sz="6000" dirty="0"/>
                    </a:p>
                  </a:txBody>
                  <a:tcPr anchor="ctr"/>
                </a:tc>
              </a:tr>
              <a:tr h="787956">
                <a:tc>
                  <a:txBody>
                    <a:bodyPr/>
                    <a:lstStyle/>
                    <a:p>
                      <a:r>
                        <a:rPr lang="en-US" sz="3200" b="1" dirty="0" smtClean="0"/>
                        <a:t>1:15,000</a:t>
                      </a:r>
                      <a:endParaRPr lang="en-US" sz="3200" b="1" dirty="0"/>
                    </a:p>
                  </a:txBody>
                  <a:tcPr anchor="ctr"/>
                </a:tc>
                <a:tc>
                  <a:txBody>
                    <a:bodyPr/>
                    <a:lstStyle/>
                    <a:p>
                      <a:r>
                        <a:rPr lang="en-US" sz="3200" dirty="0" smtClean="0"/>
                        <a:t>Efficiency</a:t>
                      </a:r>
                      <a:endParaRPr lang="en-US" sz="3200" dirty="0"/>
                    </a:p>
                  </a:txBody>
                  <a:tcPr anchor="ctr"/>
                </a:tc>
              </a:tr>
              <a:tr h="787956">
                <a:tc>
                  <a:txBody>
                    <a:bodyPr/>
                    <a:lstStyle/>
                    <a:p>
                      <a:r>
                        <a:rPr lang="en-US" sz="3200" b="1" dirty="0" smtClean="0"/>
                        <a:t>Auto-Scaling</a:t>
                      </a:r>
                      <a:r>
                        <a:rPr lang="en-US" sz="3200" b="1" baseline="0" dirty="0" smtClean="0"/>
                        <a:t> via API</a:t>
                      </a:r>
                      <a:endParaRPr lang="en-US" sz="3200" b="1"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dirty="0" smtClean="0"/>
                        <a:t>Dynamic/</a:t>
                      </a:r>
                      <a:r>
                        <a:rPr lang="en-US" sz="3200" b="1" dirty="0" smtClean="0"/>
                        <a:t>∞</a:t>
                      </a:r>
                      <a:r>
                        <a:rPr lang="en-US" sz="3200" dirty="0" smtClean="0"/>
                        <a:t> Resources</a:t>
                      </a:r>
                    </a:p>
                  </a:txBody>
                  <a:tcPr anchor="ctr"/>
                </a:tc>
              </a:tr>
              <a:tr h="787956">
                <a:tc>
                  <a:txBody>
                    <a:bodyPr/>
                    <a:lstStyle/>
                    <a:p>
                      <a:r>
                        <a:rPr lang="en-US" sz="3200" b="1" dirty="0" smtClean="0"/>
                        <a:t>Pay-As-You</a:t>
                      </a:r>
                      <a:r>
                        <a:rPr lang="en-US" sz="3200" b="1" baseline="0" dirty="0" smtClean="0"/>
                        <a:t>-Go</a:t>
                      </a:r>
                      <a:endParaRPr lang="en-US" sz="3200" b="1" dirty="0"/>
                    </a:p>
                  </a:txBody>
                  <a:tcPr anchor="ctr"/>
                </a:tc>
                <a:tc>
                  <a:txBody>
                    <a:bodyPr/>
                    <a:lstStyle/>
                    <a:p>
                      <a:r>
                        <a:rPr lang="en-US" sz="3200" dirty="0" smtClean="0"/>
                        <a:t>Variable/</a:t>
                      </a:r>
                      <a:r>
                        <a:rPr lang="en-US" sz="3200" dirty="0" err="1" smtClean="0"/>
                        <a:t>OpEx</a:t>
                      </a:r>
                      <a:endParaRPr lang="en-US" sz="3200" dirty="0"/>
                    </a:p>
                  </a:txBody>
                  <a:tcPr anchor="ctr"/>
                </a:tc>
              </a:tr>
              <a:tr h="787956">
                <a:tc>
                  <a:txBody>
                    <a:bodyPr/>
                    <a:lstStyle/>
                    <a:p>
                      <a:r>
                        <a:rPr lang="en-US" sz="3200" b="1" dirty="0" smtClean="0"/>
                        <a:t>Stateless, Autonomous</a:t>
                      </a:r>
                      <a:endParaRPr lang="en-US" sz="3200" b="1" dirty="0"/>
                    </a:p>
                  </a:txBody>
                  <a:tcPr anchor="ctr"/>
                </a:tc>
                <a:tc>
                  <a:txBody>
                    <a:bodyPr/>
                    <a:lstStyle/>
                    <a:p>
                      <a:r>
                        <a:rPr lang="en-US" sz="3200" dirty="0" smtClean="0"/>
                        <a:t>Horizontal Resourcing</a:t>
                      </a:r>
                      <a:endParaRPr lang="en-US" sz="3200" dirty="0"/>
                    </a:p>
                  </a:txBody>
                  <a:tcPr anchor="ctr"/>
                </a:tc>
              </a:tr>
              <a:tr h="787956">
                <a:tc>
                  <a:txBody>
                    <a:bodyPr/>
                    <a:lstStyle/>
                    <a:p>
                      <a:r>
                        <a:rPr lang="en-US" sz="3200" b="1" dirty="0" smtClean="0"/>
                        <a:t>N+1, Idempotent</a:t>
                      </a:r>
                      <a:endParaRPr lang="en-US" sz="3200" b="1" dirty="0"/>
                    </a:p>
                  </a:txBody>
                  <a:tcPr anchor="ctr"/>
                </a:tc>
                <a:tc>
                  <a:txBody>
                    <a:bodyPr/>
                    <a:lstStyle/>
                    <a:p>
                      <a:r>
                        <a:rPr lang="en-US" sz="3200" dirty="0" smtClean="0"/>
                        <a:t>Minimize</a:t>
                      </a:r>
                      <a:r>
                        <a:rPr lang="en-US" sz="3200" baseline="0" dirty="0" smtClean="0"/>
                        <a:t> MTTR</a:t>
                      </a:r>
                      <a:endParaRPr lang="en-US" sz="3200" dirty="0"/>
                    </a:p>
                  </a:txBody>
                  <a:tcPr anchor="ctr"/>
                </a:tc>
              </a:tr>
              <a:tr h="787956">
                <a:tc>
                  <a:txBody>
                    <a:bodyPr/>
                    <a:lstStyle/>
                    <a:p>
                      <a:r>
                        <a:rPr lang="en-US" sz="3200" b="1" dirty="0" smtClean="0"/>
                        <a:t>SQL, NoSQL, Blob</a:t>
                      </a:r>
                      <a:endParaRPr lang="en-US" sz="3200" b="1" dirty="0"/>
                    </a:p>
                  </a:txBody>
                  <a:tcPr anchor="ctr"/>
                </a:tc>
                <a:tc>
                  <a:txBody>
                    <a:bodyPr/>
                    <a:lstStyle/>
                    <a:p>
                      <a:r>
                        <a:rPr lang="en-US" sz="3200" dirty="0" smtClean="0"/>
                        <a:t>Scenario-specific</a:t>
                      </a:r>
                      <a:r>
                        <a:rPr lang="en-US" sz="3200" baseline="0" dirty="0" smtClean="0"/>
                        <a:t> Storage</a:t>
                      </a:r>
                      <a:endParaRPr lang="en-US" sz="3200" dirty="0"/>
                    </a:p>
                  </a:txBody>
                  <a:tcPr anchor="ctr"/>
                </a:tc>
              </a:tr>
              <a:tr h="787956">
                <a:tc>
                  <a:txBody>
                    <a:bodyPr/>
                    <a:lstStyle/>
                    <a:p>
                      <a:r>
                        <a:rPr lang="en-US" sz="3200" b="1" dirty="0" smtClean="0"/>
                        <a:t>VM, Storage, LB, DR</a:t>
                      </a:r>
                      <a:endParaRPr lang="en-US" sz="3200" b="1" dirty="0"/>
                    </a:p>
                  </a:txBody>
                  <a:tcPr anchor="ctr"/>
                </a:tc>
                <a:tc>
                  <a:txBody>
                    <a:bodyPr/>
                    <a:lstStyle/>
                    <a:p>
                      <a:r>
                        <a:rPr lang="en-US" sz="3200" dirty="0" smtClean="0"/>
                        <a:t>Manage</a:t>
                      </a:r>
                      <a:r>
                        <a:rPr lang="en-US" sz="3200" b="1" dirty="0" smtClean="0"/>
                        <a:t>d</a:t>
                      </a:r>
                      <a:r>
                        <a:rPr lang="en-US" sz="3200" dirty="0" smtClean="0"/>
                        <a:t> Infrastructure</a:t>
                      </a:r>
                      <a:endParaRPr lang="en-US" sz="3200" dirty="0"/>
                    </a:p>
                  </a:txBody>
                  <a:tcPr anchor="ctr"/>
                </a:tc>
              </a:tr>
            </a:tbl>
          </a:graphicData>
        </a:graphic>
      </p:graphicFrame>
    </p:spTree>
    <p:extLst>
      <p:ext uri="{BB962C8B-B14F-4D97-AF65-F5344CB8AC3E}">
        <p14:creationId xmlns:p14="http://schemas.microsoft.com/office/powerpoint/2010/main" val="221093803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normAutofit lnSpcReduction="10000"/>
          </a:bodyPr>
          <a:lstStyle/>
          <a:p>
            <a:pPr marL="0" indent="0">
              <a:buNone/>
            </a:pPr>
            <a:endParaRPr lang="en-US" sz="4400" dirty="0" smtClean="0"/>
          </a:p>
          <a:p>
            <a:pPr marL="0" indent="0">
              <a:buNone/>
            </a:pPr>
            <a:r>
              <a:rPr lang="en-US" sz="6600" dirty="0" smtClean="0"/>
              <a:t>“If I had asked people what they wanted, they would have said faster horses.”</a:t>
            </a:r>
          </a:p>
          <a:p>
            <a:pPr marL="0" indent="0">
              <a:buNone/>
            </a:pPr>
            <a:r>
              <a:rPr lang="en-US" sz="6600" dirty="0"/>
              <a:t>	</a:t>
            </a:r>
            <a:r>
              <a:rPr lang="en-US" sz="6600" dirty="0" smtClean="0"/>
              <a:t>- Henry Ford</a:t>
            </a:r>
          </a:p>
          <a:p>
            <a:endParaRPr lang="en-US" dirty="0"/>
          </a:p>
        </p:txBody>
      </p:sp>
    </p:spTree>
    <p:extLst>
      <p:ext uri="{BB962C8B-B14F-4D97-AF65-F5344CB8AC3E}">
        <p14:creationId xmlns:p14="http://schemas.microsoft.com/office/powerpoint/2010/main" val="10308626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the rules</a:t>
            </a:r>
            <a:endParaRPr lang="en-US" dirty="0"/>
          </a:p>
        </p:txBody>
      </p:sp>
      <p:sp>
        <p:nvSpPr>
          <p:cNvPr id="3" name="Content Placeholder 2"/>
          <p:cNvSpPr>
            <a:spLocks noGrp="1"/>
          </p:cNvSpPr>
          <p:nvPr>
            <p:ph idx="1"/>
          </p:nvPr>
        </p:nvSpPr>
        <p:spPr>
          <a:xfrm>
            <a:off x="457200" y="384050"/>
            <a:ext cx="8229600" cy="5742119"/>
          </a:xfrm>
          <a:solidFill>
            <a:schemeClr val="accent5">
              <a:lumMod val="60000"/>
              <a:lumOff val="40000"/>
            </a:schemeClr>
          </a:solidFill>
        </p:spPr>
        <p:txBody>
          <a:bodyPr/>
          <a:lstStyle/>
          <a:p>
            <a:pPr marL="0" indent="0">
              <a:buNone/>
            </a:pPr>
            <a:endParaRPr lang="en-US" sz="4400" dirty="0" smtClean="0"/>
          </a:p>
          <a:p>
            <a:pPr marL="0" indent="0">
              <a:buNone/>
            </a:pPr>
            <a:r>
              <a:rPr lang="en-US" sz="6600" dirty="0" smtClean="0"/>
              <a:t>“Know the rules well, so you can break them effectively.”</a:t>
            </a:r>
          </a:p>
          <a:p>
            <a:pPr marL="0" indent="0">
              <a:buNone/>
            </a:pPr>
            <a:r>
              <a:rPr lang="en-US" sz="6600" dirty="0"/>
              <a:t>	</a:t>
            </a:r>
            <a:r>
              <a:rPr lang="en-US" sz="6600" dirty="0" smtClean="0"/>
              <a:t>- Dalai Lama XIV</a:t>
            </a:r>
          </a:p>
          <a:p>
            <a:endParaRPr lang="en-US" dirty="0"/>
          </a:p>
        </p:txBody>
      </p:sp>
    </p:spTree>
    <p:extLst>
      <p:ext uri="{BB962C8B-B14F-4D97-AF65-F5344CB8AC3E}">
        <p14:creationId xmlns:p14="http://schemas.microsoft.com/office/powerpoint/2010/main" val="40564120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a:t>
            </a:r>
            <a:br>
              <a:rPr lang="en-US" dirty="0" smtClean="0"/>
            </a:br>
            <a:r>
              <a:rPr lang="en-US" b="1" dirty="0" smtClean="0"/>
              <a:t>Primer Chapters</a:t>
            </a:r>
            <a:endParaRPr lang="en-US" b="1" dirty="0"/>
          </a:p>
        </p:txBody>
      </p:sp>
      <p:sp>
        <p:nvSpPr>
          <p:cNvPr id="3" name="Content Placeholder 2"/>
          <p:cNvSpPr>
            <a:spLocks noGrp="1"/>
          </p:cNvSpPr>
          <p:nvPr>
            <p:ph sz="half" idx="1"/>
          </p:nvPr>
        </p:nvSpPr>
        <p:spPr>
          <a:xfrm>
            <a:off x="403665" y="1600206"/>
            <a:ext cx="8126769" cy="4873744"/>
          </a:xfrm>
        </p:spPr>
        <p:txBody>
          <a:bodyPr>
            <a:normAutofit/>
          </a:bodyPr>
          <a:lstStyle/>
          <a:p>
            <a:pPr marL="742950" indent="-742950">
              <a:buFont typeface="+mj-lt"/>
              <a:buAutoNum type="arabicPeriod"/>
            </a:pPr>
            <a:r>
              <a:rPr lang="en-US" dirty="0" smtClean="0"/>
              <a:t>Scalability</a:t>
            </a:r>
          </a:p>
          <a:p>
            <a:pPr marL="742950" indent="-742950">
              <a:buFont typeface="+mj-lt"/>
              <a:buAutoNum type="arabicPeriod"/>
            </a:pPr>
            <a:r>
              <a:rPr lang="en-US" dirty="0" smtClean="0"/>
              <a:t>Eventual Consistency</a:t>
            </a:r>
          </a:p>
          <a:p>
            <a:pPr marL="742950" indent="-742950">
              <a:buFont typeface="+mj-lt"/>
              <a:buAutoNum type="arabicPeriod"/>
            </a:pPr>
            <a:r>
              <a:rPr lang="en-US" dirty="0" err="1"/>
              <a:t>Multitenancy</a:t>
            </a:r>
            <a:r>
              <a:rPr lang="en-US" dirty="0"/>
              <a:t> and Commodity </a:t>
            </a:r>
            <a:r>
              <a:rPr lang="en-US" dirty="0" smtClean="0"/>
              <a:t>Hardware</a:t>
            </a:r>
          </a:p>
          <a:p>
            <a:pPr marL="742950" indent="-742950">
              <a:buFont typeface="+mj-lt"/>
              <a:buAutoNum type="arabicPeriod"/>
            </a:pPr>
            <a:r>
              <a:rPr lang="en-US" dirty="0" smtClean="0"/>
              <a:t>Network Latency</a:t>
            </a:r>
          </a:p>
        </p:txBody>
      </p:sp>
    </p:spTree>
    <p:extLst>
      <p:ext uri="{BB962C8B-B14F-4D97-AF65-F5344CB8AC3E}">
        <p14:creationId xmlns:p14="http://schemas.microsoft.com/office/powerpoint/2010/main" val="302983116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3" y="274638"/>
            <a:ext cx="9378446" cy="1143000"/>
          </a:xfrm>
        </p:spPr>
        <p:txBody>
          <a:bodyPr>
            <a:normAutofit fontScale="90000"/>
          </a:bodyPr>
          <a:lstStyle/>
          <a:p>
            <a:r>
              <a:rPr lang="en-US" dirty="0" smtClean="0"/>
              <a:t>Cloud Architecture Patterns book </a:t>
            </a:r>
            <a:br>
              <a:rPr lang="en-US" dirty="0" smtClean="0"/>
            </a:br>
            <a:r>
              <a:rPr lang="en-US" b="1" dirty="0" smtClean="0"/>
              <a:t>Pattern Chapters</a:t>
            </a:r>
            <a:endParaRPr lang="en-US" b="1" dirty="0"/>
          </a:p>
        </p:txBody>
      </p:sp>
      <p:sp>
        <p:nvSpPr>
          <p:cNvPr id="3" name="Content Placeholder 2"/>
          <p:cNvSpPr>
            <a:spLocks noGrp="1"/>
          </p:cNvSpPr>
          <p:nvPr>
            <p:ph sz="half" idx="1"/>
          </p:nvPr>
        </p:nvSpPr>
        <p:spPr>
          <a:xfrm>
            <a:off x="403665" y="1600206"/>
            <a:ext cx="8126769" cy="4873744"/>
          </a:xfrm>
        </p:spPr>
        <p:txBody>
          <a:bodyPr>
            <a:noAutofit/>
          </a:bodyPr>
          <a:lstStyle/>
          <a:p>
            <a:pPr marL="514350" indent="-514350">
              <a:buFont typeface="+mj-lt"/>
              <a:buAutoNum type="arabicPeriod"/>
            </a:pPr>
            <a:r>
              <a:rPr lang="en-US" sz="2600" dirty="0"/>
              <a:t>Horizontally Scaling Compute Pattern</a:t>
            </a:r>
          </a:p>
          <a:p>
            <a:pPr marL="514350" indent="-514350">
              <a:buFont typeface="+mj-lt"/>
              <a:buAutoNum type="arabicPeriod"/>
            </a:pPr>
            <a:r>
              <a:rPr lang="en-US" sz="2600" dirty="0"/>
              <a:t>Queue-Centric Workflow Pattern</a:t>
            </a:r>
          </a:p>
          <a:p>
            <a:pPr marL="514350" indent="-514350">
              <a:buFont typeface="+mj-lt"/>
              <a:buAutoNum type="arabicPeriod"/>
            </a:pPr>
            <a:r>
              <a:rPr lang="en-US" sz="2600" dirty="0"/>
              <a:t>Auto-Scaling Pattern</a:t>
            </a:r>
          </a:p>
          <a:p>
            <a:pPr marL="514350" indent="-514350">
              <a:buFont typeface="+mj-lt"/>
              <a:buAutoNum type="arabicPeriod"/>
            </a:pPr>
            <a:r>
              <a:rPr lang="en-US" sz="2600" dirty="0" err="1" smtClean="0"/>
              <a:t>MapReduce</a:t>
            </a:r>
            <a:r>
              <a:rPr lang="en-US" sz="2600" dirty="0" smtClean="0"/>
              <a:t> </a:t>
            </a:r>
            <a:r>
              <a:rPr lang="en-US" sz="2600" dirty="0"/>
              <a:t>Pattern</a:t>
            </a:r>
          </a:p>
          <a:p>
            <a:pPr marL="514350" indent="-514350">
              <a:buFont typeface="+mj-lt"/>
              <a:buAutoNum type="arabicPeriod"/>
            </a:pPr>
            <a:r>
              <a:rPr lang="en-US" sz="2600" dirty="0"/>
              <a:t>Database </a:t>
            </a:r>
            <a:r>
              <a:rPr lang="en-US" sz="2600" dirty="0" err="1"/>
              <a:t>Sharding</a:t>
            </a:r>
            <a:r>
              <a:rPr lang="en-US" sz="2600" dirty="0"/>
              <a:t> </a:t>
            </a:r>
            <a:r>
              <a:rPr lang="en-US" sz="2600" dirty="0" smtClean="0"/>
              <a:t>Pattern</a:t>
            </a:r>
          </a:p>
          <a:p>
            <a:pPr marL="514350" indent="-514350">
              <a:buFont typeface="+mj-lt"/>
              <a:buAutoNum type="arabicPeriod"/>
            </a:pPr>
            <a:r>
              <a:rPr lang="en-US" sz="2600" dirty="0" smtClean="0"/>
              <a:t>Busy </a:t>
            </a:r>
            <a:r>
              <a:rPr lang="en-US" sz="2600" dirty="0"/>
              <a:t>Signal </a:t>
            </a:r>
            <a:r>
              <a:rPr lang="en-US" sz="2600" dirty="0" smtClean="0"/>
              <a:t>Pattern</a:t>
            </a:r>
          </a:p>
          <a:p>
            <a:pPr marL="514350" indent="-514350">
              <a:buFont typeface="+mj-lt"/>
              <a:buAutoNum type="arabicPeriod"/>
            </a:pPr>
            <a:r>
              <a:rPr lang="en-US" sz="2600" dirty="0" smtClean="0"/>
              <a:t>Node </a:t>
            </a:r>
            <a:r>
              <a:rPr lang="en-US" sz="2600" dirty="0"/>
              <a:t>Failure Pattern</a:t>
            </a:r>
          </a:p>
          <a:p>
            <a:pPr marL="514350" indent="-514350">
              <a:buFont typeface="+mj-lt"/>
              <a:buAutoNum type="arabicPeriod" startAt="8"/>
            </a:pPr>
            <a:r>
              <a:rPr lang="en-US" sz="2600" dirty="0" err="1" smtClean="0"/>
              <a:t>Colocate</a:t>
            </a:r>
            <a:r>
              <a:rPr lang="en-US" sz="2600" dirty="0" smtClean="0"/>
              <a:t> </a:t>
            </a:r>
            <a:r>
              <a:rPr lang="en-US" sz="2600" dirty="0"/>
              <a:t>Pattern</a:t>
            </a:r>
          </a:p>
          <a:p>
            <a:pPr marL="514350" indent="-514350">
              <a:buFont typeface="+mj-lt"/>
              <a:buAutoNum type="arabicPeriod" startAt="8"/>
            </a:pPr>
            <a:r>
              <a:rPr lang="en-US" sz="2600" dirty="0"/>
              <a:t>Valet Key Pattern</a:t>
            </a:r>
          </a:p>
          <a:p>
            <a:pPr marL="514350" indent="-514350">
              <a:buFont typeface="+mj-lt"/>
              <a:buAutoNum type="arabicPeriod" startAt="8"/>
            </a:pPr>
            <a:r>
              <a:rPr lang="en-US" sz="2600" dirty="0"/>
              <a:t>CDN Pattern</a:t>
            </a:r>
          </a:p>
          <a:p>
            <a:pPr marL="514350" indent="-514350">
              <a:buFont typeface="+mj-lt"/>
              <a:buAutoNum type="arabicPeriod" startAt="8"/>
            </a:pPr>
            <a:r>
              <a:rPr lang="en-US" sz="2600" dirty="0"/>
              <a:t>Multisite Deployment </a:t>
            </a:r>
            <a:r>
              <a:rPr lang="en-US" sz="2600" dirty="0" smtClean="0"/>
              <a:t>Pattern</a:t>
            </a:r>
            <a:endParaRPr lang="en-US" sz="2600" dirty="0"/>
          </a:p>
        </p:txBody>
      </p:sp>
    </p:spTree>
    <p:extLst>
      <p:ext uri="{BB962C8B-B14F-4D97-AF65-F5344CB8AC3E}">
        <p14:creationId xmlns:p14="http://schemas.microsoft.com/office/powerpoint/2010/main" val="47643654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9070" y="4646980"/>
            <a:ext cx="8382000" cy="1826969"/>
          </a:xfrm>
        </p:spPr>
        <p:txBody>
          <a:bodyPr>
            <a:normAutofit fontScale="90000"/>
          </a:bodyPr>
          <a:lstStyle/>
          <a:p>
            <a:r>
              <a:rPr lang="en-US" dirty="0" smtClean="0"/>
              <a:t>Questions?</a:t>
            </a:r>
            <a:br>
              <a:rPr lang="en-US" dirty="0" smtClean="0"/>
            </a:br>
            <a:r>
              <a:rPr lang="en-US" dirty="0" smtClean="0"/>
              <a:t>Comments?</a:t>
            </a:r>
            <a:br>
              <a:rPr lang="en-US" dirty="0" smtClean="0"/>
            </a:br>
            <a:r>
              <a:rPr lang="en-US" dirty="0" smtClean="0"/>
              <a:t>More information?</a:t>
            </a:r>
          </a:p>
        </p:txBody>
      </p:sp>
      <p:sp>
        <p:nvSpPr>
          <p:cNvPr id="39939" name="Text Placeholder 2"/>
          <p:cNvSpPr>
            <a:spLocks noGrp="1"/>
          </p:cNvSpPr>
          <p:nvPr>
            <p:ph type="body" sz="quarter" idx="10"/>
          </p:nvPr>
        </p:nvSpPr>
        <p:spPr>
          <a:xfrm>
            <a:off x="0" y="0"/>
            <a:ext cx="9144000" cy="6858000"/>
          </a:xfrm>
        </p:spPr>
        <p:txBody>
          <a:bodyPr>
            <a:normAutofit/>
          </a:bodyPr>
          <a:lstStyle/>
          <a:p>
            <a:pPr marL="0" indent="0" algn="ctr">
              <a:buFont typeface="Arial" charset="0"/>
              <a:buNone/>
            </a:pPr>
            <a:r>
              <a:rPr lang="en-US" sz="34400" dirty="0" smtClean="0">
                <a:solidFill>
                  <a:srgbClr val="00B050"/>
                </a:solidFill>
              </a:rPr>
              <a:t>?</a:t>
            </a:r>
          </a:p>
        </p:txBody>
      </p:sp>
    </p:spTree>
    <p:extLst>
      <p:ext uri="{BB962C8B-B14F-4D97-AF65-F5344CB8AC3E}">
        <p14:creationId xmlns:p14="http://schemas.microsoft.com/office/powerpoint/2010/main" val="1364845035"/>
      </p:ext>
    </p:extLst>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Business Card</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8178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2167995"/>
      </p:ext>
    </p:extLst>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smtClean="0"/>
              <a:t>BostonAzure.org</a:t>
            </a:r>
          </a:p>
        </p:txBody>
      </p:sp>
      <p:sp>
        <p:nvSpPr>
          <p:cNvPr id="3" name="Content Placeholder 2"/>
          <p:cNvSpPr>
            <a:spLocks noGrp="1"/>
          </p:cNvSpPr>
          <p:nvPr>
            <p:ph idx="1"/>
          </p:nvPr>
        </p:nvSpPr>
        <p:spPr>
          <a:xfrm>
            <a:off x="457200" y="1600200"/>
            <a:ext cx="8229600" cy="4800600"/>
          </a:xfrm>
        </p:spPr>
        <p:txBody>
          <a:bodyPr rtlCol="0">
            <a:normAutofit/>
          </a:bodyPr>
          <a:lstStyle/>
          <a:p>
            <a:pPr eaLnBrk="1" fontAlgn="auto" hangingPunct="1">
              <a:spcAft>
                <a:spcPts val="0"/>
              </a:spcAft>
              <a:buFont typeface="Arial" pitchFamily="34" charset="0"/>
              <a:buChar char="•"/>
              <a:defRPr/>
            </a:pPr>
            <a:r>
              <a:rPr lang="en-US" dirty="0" smtClean="0"/>
              <a:t>Boston Azure cloud user group</a:t>
            </a:r>
          </a:p>
          <a:p>
            <a:pPr lvl="1">
              <a:buFont typeface="Arial" pitchFamily="34" charset="0"/>
              <a:buChar char="•"/>
              <a:defRPr/>
            </a:pPr>
            <a:r>
              <a:rPr lang="en-US" dirty="0" smtClean="0"/>
              <a:t>Focused on Microsoft’s </a:t>
            </a:r>
            <a:r>
              <a:rPr lang="en-US" dirty="0" err="1" smtClean="0"/>
              <a:t>PaaS</a:t>
            </a:r>
            <a:r>
              <a:rPr lang="en-US" dirty="0" smtClean="0"/>
              <a:t> cloud platform</a:t>
            </a:r>
          </a:p>
          <a:p>
            <a:pPr eaLnBrk="1" fontAlgn="auto" hangingPunct="1">
              <a:spcAft>
                <a:spcPts val="0"/>
              </a:spcAft>
              <a:buFont typeface="Arial" pitchFamily="34" charset="0"/>
              <a:buChar char="•"/>
              <a:defRPr/>
            </a:pPr>
            <a:r>
              <a:rPr lang="en-US" dirty="0" smtClean="0"/>
              <a:t>Monthly, 6:00-8:30 PM in Boston area</a:t>
            </a:r>
          </a:p>
          <a:p>
            <a:pPr lvl="1" eaLnBrk="1" fontAlgn="auto" hangingPunct="1">
              <a:spcAft>
                <a:spcPts val="0"/>
              </a:spcAft>
              <a:buFont typeface="Arial" pitchFamily="34" charset="0"/>
              <a:buChar char="–"/>
              <a:defRPr/>
            </a:pPr>
            <a:r>
              <a:rPr lang="en-US" dirty="0" smtClean="0"/>
              <a:t>Food; wifi; free; great topics; growing community</a:t>
            </a:r>
          </a:p>
          <a:p>
            <a:pPr eaLnBrk="1" fontAlgn="auto" hangingPunct="1">
              <a:spcAft>
                <a:spcPts val="0"/>
              </a:spcAft>
              <a:buFont typeface="Arial" pitchFamily="34" charset="0"/>
              <a:buChar char="•"/>
              <a:defRPr/>
            </a:pPr>
            <a:r>
              <a:rPr lang="en-US" dirty="0" smtClean="0"/>
              <a:t>Follow on Twitter: </a:t>
            </a:r>
            <a:r>
              <a:rPr lang="en-US" b="1" dirty="0" smtClean="0">
                <a:solidFill>
                  <a:srgbClr val="002060"/>
                </a:solidFill>
              </a:rPr>
              <a:t>@bostonazure </a:t>
            </a:r>
          </a:p>
          <a:p>
            <a:pPr>
              <a:defRPr/>
            </a:pPr>
            <a:r>
              <a:rPr lang="en-US" dirty="0" smtClean="0"/>
              <a:t>More info or to join our Meetup.com group: </a:t>
            </a:r>
            <a:br>
              <a:rPr lang="en-US" dirty="0" smtClean="0"/>
            </a:br>
            <a:r>
              <a:rPr lang="en-US" sz="4800" b="1" dirty="0" smtClean="0">
                <a:solidFill>
                  <a:srgbClr val="002060"/>
                </a:solidFill>
              </a:rPr>
              <a:t>http://www.bostonazure.org</a:t>
            </a:r>
            <a:endParaRPr lang="en-US" b="1" dirty="0" smtClean="0">
              <a:solidFill>
                <a:srgbClr val="002060"/>
              </a:solidFill>
            </a:endParaRPr>
          </a:p>
        </p:txBody>
      </p:sp>
      <p:pic>
        <p:nvPicPr>
          <p:cNvPr id="40964" name="Picture 2" descr="Boston Azur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804386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94220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b="1" dirty="0" smtClean="0"/>
              <a:t>Contact Me</a:t>
            </a:r>
          </a:p>
        </p:txBody>
      </p:sp>
      <p:sp>
        <p:nvSpPr>
          <p:cNvPr id="43011" name="Content Placeholder 2"/>
          <p:cNvSpPr>
            <a:spLocks noGrp="1"/>
          </p:cNvSpPr>
          <p:nvPr>
            <p:ph idx="1"/>
          </p:nvPr>
        </p:nvSpPr>
        <p:spPr/>
        <p:txBody>
          <a:bodyPr>
            <a:normAutofit fontScale="775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p>
          <a:p>
            <a:pPr eaLnBrk="1" hangingPunct="1"/>
            <a:endParaRPr lang="en-US" b="1" dirty="0" smtClean="0"/>
          </a:p>
          <a:p>
            <a:pPr eaLnBrk="1" hangingPunct="1"/>
            <a:endParaRPr lang="en-US" b="1" dirty="0" smtClean="0"/>
          </a:p>
        </p:txBody>
      </p:sp>
    </p:spTree>
    <p:extLst>
      <p:ext uri="{BB962C8B-B14F-4D97-AF65-F5344CB8AC3E}">
        <p14:creationId xmlns:p14="http://schemas.microsoft.com/office/powerpoint/2010/main" val="14211112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1644909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3900" dirty="0" smtClean="0">
                <a:solidFill>
                  <a:srgbClr val="FF0000"/>
                </a:solidFill>
              </a:rPr>
              <a:t>DONE</a:t>
            </a:r>
            <a:endParaRPr lang="en-US" sz="23900" dirty="0">
              <a:solidFill>
                <a:srgbClr val="FF0000"/>
              </a:solidFill>
            </a:endParaRPr>
          </a:p>
        </p:txBody>
      </p:sp>
    </p:spTree>
    <p:extLst>
      <p:ext uri="{BB962C8B-B14F-4D97-AF65-F5344CB8AC3E}">
        <p14:creationId xmlns:p14="http://schemas.microsoft.com/office/powerpoint/2010/main" val="13110769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00" y="-2453456"/>
            <a:ext cx="9439345" cy="12637801"/>
          </a:xfrm>
        </p:spPr>
      </p:pic>
    </p:spTree>
    <p:extLst>
      <p:ext uri="{BB962C8B-B14F-4D97-AF65-F5344CB8AC3E}">
        <p14:creationId xmlns:p14="http://schemas.microsoft.com/office/powerpoint/2010/main" val="9262029"/>
      </p:ext>
    </p:extLst>
  </p:cSld>
  <p:clrMapOvr>
    <a:masterClrMapping/>
  </p:clrMapOvr>
  <p:transition advClick="0" advTm="25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A944BC1-AF26-4A34-92F9-B39AD35DD417}">
  <ds:schemaRef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purl.org/dc/terms/"/>
    <ds:schemaRef ds:uri="7e88ebde-63a9-4faf-8b82-2ec1987651a8"/>
    <ds:schemaRef ds:uri="http://www.w3.org/XML/1998/namespace"/>
    <ds:schemaRef ds:uri="http://purl.org/dc/dcmitype/"/>
  </ds:schemaRefs>
</ds:datastoreItem>
</file>

<file path=customXml/itemProps2.xml><?xml version="1.0" encoding="utf-8"?>
<ds:datastoreItem xmlns:ds="http://schemas.openxmlformats.org/officeDocument/2006/customXml" ds:itemID="{AAC10318-9E4D-4103-AC56-3F3C57BAF3F2}">
  <ds:schemaRefs>
    <ds:schemaRef ds:uri="http://schemas.microsoft.com/sharepoint/v3/contenttype/forms"/>
  </ds:schemaRefs>
</ds:datastoreItem>
</file>

<file path=customXml/itemProps3.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25577</TotalTime>
  <Words>3929</Words>
  <Application>Microsoft Office PowerPoint</Application>
  <PresentationFormat>On-screen Show (4:3)</PresentationFormat>
  <Paragraphs>704</Paragraphs>
  <Slides>71</Slides>
  <Notes>30</Notes>
  <HiddenSlides>9</HiddenSlides>
  <MMClips>0</MMClips>
  <ScaleCrop>false</ScaleCrop>
  <HeadingPairs>
    <vt:vector size="4" baseType="variant">
      <vt:variant>
        <vt:lpstr>Theme</vt:lpstr>
      </vt:variant>
      <vt:variant>
        <vt:i4>7</vt:i4>
      </vt:variant>
      <vt:variant>
        <vt:lpstr>Slide Titles</vt:lpstr>
      </vt:variant>
      <vt:variant>
        <vt:i4>71</vt:i4>
      </vt:variant>
    </vt:vector>
  </HeadingPairs>
  <TitlesOfParts>
    <vt:vector size="78"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Architecture Patterns for Building  Cloud-Native Applications Align your application’s architecture with the architecture of the cloud… Or... going with the flow: using icebergs to max advantage</vt:lpstr>
      <vt:lpstr>My name is Bill Wilder</vt:lpstr>
      <vt:lpstr>Who is Bill Wilder?</vt:lpstr>
      <vt:lpstr>Who is Bill Wilder?</vt:lpstr>
      <vt:lpstr>I will ass-u-me…</vt:lpstr>
      <vt:lpstr>Roadmap for rest of talk…   …</vt:lpstr>
      <vt:lpstr>Cloud Platform Characteristics</vt:lpstr>
      <vt:lpstr>www.pageofphotos.com</vt:lpstr>
      <vt:lpstr>1/9th above water</vt:lpstr>
      <vt:lpstr>Cloud-Native Application Characteristics</vt:lpstr>
      <vt:lpstr>Know the rules</vt:lpstr>
      <vt:lpstr>Know the rules</vt:lpstr>
      <vt:lpstr>Use the right tool for the job…</vt:lpstr>
      <vt:lpstr>Modern Application Challenges</vt:lpstr>
      <vt:lpstr>Pre-Cloud vs. Cloud-Native</vt:lpstr>
      <vt:lpstr>Pre-Cloud vs. Cloud-Native</vt:lpstr>
      <vt:lpstr>Modern Architecture Challenges</vt:lpstr>
      <vt:lpstr>Cloud Architecture Patterns - TOC</vt:lpstr>
      <vt:lpstr>Horizontal Scaling Compute Pattern</vt:lpstr>
      <vt:lpstr>What’s the difference between performance and scale?</vt:lpstr>
      <vt:lpstr>Just an Analogy</vt:lpstr>
      <vt:lpstr>PowerPoint Presentation</vt:lpstr>
      <vt:lpstr>Scale Up (and Scale Down??) vs. Horizontal Resourcing</vt:lpstr>
      <vt:lpstr>Vertical Scaling (“Scaling Up”)</vt:lpstr>
      <vt:lpstr>Scaling Horizontally: Adding Boxes</vt:lpstr>
      <vt:lpstr>Example: Web Tier www.pageofphotos.com</vt:lpstr>
      <vt:lpstr>Horizontal Scaling Considerations</vt:lpstr>
      <vt:lpstr>How many users does your cloud-native application need before it needs to be able to horizontally scale?</vt:lpstr>
      <vt:lpstr>Queue-Centric Workflow Pattern</vt:lpstr>
      <vt:lpstr>Extend www.pageofphotos.com example into Service Tier</vt:lpstr>
      <vt:lpstr>QCW Example: User Uploads Photo www.pageofphotos.com</vt:lpstr>
      <vt:lpstr>QCW [on Windows Azure]</vt:lpstr>
      <vt:lpstr>QCW</vt:lpstr>
      <vt:lpstr>Where does Windows Azure fit?</vt:lpstr>
      <vt:lpstr>QCW [on Windows Azure]</vt:lpstr>
      <vt:lpstr>QCW on Azure: User Uploads a Photo</vt:lpstr>
      <vt:lpstr>QCW enables Responsive UX</vt:lpstr>
      <vt:lpstr>QCW enables Scalable App</vt:lpstr>
      <vt:lpstr>General Case:  Many Roles, Many Queues</vt:lpstr>
      <vt:lpstr>Reliable Queue &amp; 2-step Delete</vt:lpstr>
      <vt:lpstr>QCW requires Idempotent</vt:lpstr>
      <vt:lpstr>QCW expects Poison Messages</vt:lpstr>
      <vt:lpstr>QCW requires “Plan for Failure”</vt:lpstr>
      <vt:lpstr>What’s Up? Reliability as EMERGENT PROPERTY</vt:lpstr>
      <vt:lpstr>Aside: Is QCW same as CQRS?</vt:lpstr>
      <vt:lpstr>What about the DATA?</vt:lpstr>
      <vt:lpstr>Database Sharding Pattern</vt:lpstr>
      <vt:lpstr>Extend www.pageofphotos.com example into Data Tier</vt:lpstr>
      <vt:lpstr>Foursquare is a Social Network</vt:lpstr>
      <vt:lpstr>Foursquare #Fail</vt:lpstr>
      <vt:lpstr>What is Sharding?</vt:lpstr>
      <vt:lpstr>All shard have same schema</vt:lpstr>
      <vt:lpstr>Sharding is Difficult</vt:lpstr>
      <vt:lpstr>Where does Windows Azure fit?</vt:lpstr>
      <vt:lpstr>Windows Azure SQL Database (WASD) is SQL Server Except…</vt:lpstr>
      <vt:lpstr>Windows Azure SQL Databse Federations for Sharding</vt:lpstr>
      <vt:lpstr>Foursquare #Fail</vt:lpstr>
      <vt:lpstr>My database instance is limited to 150 GB. ∞ ∞ ∞ Does that mean the cloud doesn’t really offer the illusion of infinite resources?</vt:lpstr>
      <vt:lpstr>Scenario-Specific Storage Services</vt:lpstr>
      <vt:lpstr>Pre-Cloud vs. Cloud-Native</vt:lpstr>
      <vt:lpstr>Know the rules</vt:lpstr>
      <vt:lpstr>Know the rules</vt:lpstr>
      <vt:lpstr>Cloud Architecture Patterns book Primer Chapters</vt:lpstr>
      <vt:lpstr>Cloud Architecture Patterns book  Pattern Chapters</vt:lpstr>
      <vt:lpstr>Questions? Comments? More information?</vt:lpstr>
      <vt:lpstr>Business Card</vt:lpstr>
      <vt:lpstr>BostonAzure.org</vt:lpstr>
      <vt:lpstr>Contact Me</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Wilder</cp:lastModifiedBy>
  <cp:revision>713</cp:revision>
  <cp:lastPrinted>2011-10-26T14:38:59Z</cp:lastPrinted>
  <dcterms:created xsi:type="dcterms:W3CDTF">2011-03-08T16:00:15Z</dcterms:created>
  <dcterms:modified xsi:type="dcterms:W3CDTF">2012-10-20T04:37:12Z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