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 ContentType="image/tiff"/>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77"/>
  </p:notesMasterIdLst>
  <p:handoutMasterIdLst>
    <p:handoutMasterId r:id="rId78"/>
  </p:handoutMasterIdLst>
  <p:sldIdLst>
    <p:sldId id="549" r:id="rId11"/>
    <p:sldId id="661" r:id="rId12"/>
    <p:sldId id="653" r:id="rId13"/>
    <p:sldId id="647" r:id="rId14"/>
    <p:sldId id="648" r:id="rId15"/>
    <p:sldId id="649" r:id="rId16"/>
    <p:sldId id="650" r:id="rId17"/>
    <p:sldId id="651" r:id="rId18"/>
    <p:sldId id="652" r:id="rId19"/>
    <p:sldId id="664" r:id="rId20"/>
    <p:sldId id="603" r:id="rId21"/>
    <p:sldId id="695" r:id="rId22"/>
    <p:sldId id="666" r:id="rId23"/>
    <p:sldId id="665" r:id="rId24"/>
    <p:sldId id="667" r:id="rId25"/>
    <p:sldId id="673" r:id="rId26"/>
    <p:sldId id="674" r:id="rId27"/>
    <p:sldId id="701" r:id="rId28"/>
    <p:sldId id="669" r:id="rId29"/>
    <p:sldId id="699" r:id="rId30"/>
    <p:sldId id="676" r:id="rId31"/>
    <p:sldId id="702" r:id="rId32"/>
    <p:sldId id="612" r:id="rId33"/>
    <p:sldId id="613" r:id="rId34"/>
    <p:sldId id="614" r:id="rId35"/>
    <p:sldId id="681" r:id="rId36"/>
    <p:sldId id="627" r:id="rId37"/>
    <p:sldId id="677" r:id="rId38"/>
    <p:sldId id="680" r:id="rId39"/>
    <p:sldId id="617" r:id="rId40"/>
    <p:sldId id="619" r:id="rId41"/>
    <p:sldId id="698" r:id="rId42"/>
    <p:sldId id="696" r:id="rId43"/>
    <p:sldId id="618" r:id="rId44"/>
    <p:sldId id="620" r:id="rId45"/>
    <p:sldId id="621" r:id="rId46"/>
    <p:sldId id="622" r:id="rId47"/>
    <p:sldId id="623" r:id="rId48"/>
    <p:sldId id="628" r:id="rId49"/>
    <p:sldId id="629" r:id="rId50"/>
    <p:sldId id="630" r:id="rId51"/>
    <p:sldId id="631" r:id="rId52"/>
    <p:sldId id="632" r:id="rId53"/>
    <p:sldId id="670" r:id="rId54"/>
    <p:sldId id="633" r:id="rId55"/>
    <p:sldId id="691" r:id="rId56"/>
    <p:sldId id="703" r:id="rId57"/>
    <p:sldId id="685" r:id="rId58"/>
    <p:sldId id="686" r:id="rId59"/>
    <p:sldId id="700" r:id="rId60"/>
    <p:sldId id="687" r:id="rId61"/>
    <p:sldId id="688" r:id="rId62"/>
    <p:sldId id="689" r:id="rId63"/>
    <p:sldId id="690" r:id="rId64"/>
    <p:sldId id="692" r:id="rId65"/>
    <p:sldId id="679" r:id="rId66"/>
    <p:sldId id="634" r:id="rId67"/>
    <p:sldId id="671" r:id="rId68"/>
    <p:sldId id="693" r:id="rId69"/>
    <p:sldId id="694" r:id="rId70"/>
    <p:sldId id="639" r:id="rId71"/>
    <p:sldId id="640" r:id="rId72"/>
    <p:sldId id="641" r:id="rId73"/>
    <p:sldId id="551" r:id="rId74"/>
    <p:sldId id="636" r:id="rId75"/>
    <p:sldId id="595"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9655" autoAdjust="0"/>
  </p:normalViewPr>
  <p:slideViewPr>
    <p:cSldViewPr>
      <p:cViewPr varScale="1">
        <p:scale>
          <a:sx n="66" d="100"/>
          <a:sy n="66" d="100"/>
        </p:scale>
        <p:origin x="-1518" y="-96"/>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9/15/2012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9/15/2012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smtClean="0"/>
              <a:t>Crossing the Chasm: Architecting for the Cloud</a:t>
            </a:r>
          </a:p>
          <a:p>
            <a:pPr eaLnBrk="1" hangingPunct="1">
              <a:spcBef>
                <a:spcPct val="0"/>
              </a:spcBef>
            </a:pPr>
            <a:r>
              <a:rPr lang="en-US" b="0" i="1" dirty="0" smtClean="0"/>
              <a:t>Pre-cloud and cloud-native applications are based on different assumptions that require different approaches. We will highlight a number of key differences and show how your resulting application architecture will be different.</a:t>
            </a:r>
          </a:p>
          <a:p>
            <a:pPr fontAlgn="t"/>
            <a:r>
              <a:rPr lang="en-US" sz="1200" kern="1200" dirty="0" smtClean="0">
                <a:solidFill>
                  <a:schemeClr val="tx1"/>
                </a:solidFill>
                <a:effectLst/>
                <a:latin typeface="+mn-lt"/>
                <a:ea typeface="+mn-ea"/>
                <a:cs typeface="+mn-cs"/>
              </a:rPr>
              <a:t>4:00 - 4:50 pm – </a:t>
            </a:r>
            <a:r>
              <a:rPr lang="en-US" sz="1200" kern="1200" dirty="0" err="1" smtClean="0">
                <a:solidFill>
                  <a:schemeClr val="tx1"/>
                </a:solidFill>
                <a:effectLst/>
                <a:latin typeface="+mn-lt"/>
                <a:ea typeface="+mn-ea"/>
                <a:cs typeface="+mn-cs"/>
              </a:rPr>
              <a:t>eCoast</a:t>
            </a:r>
            <a:r>
              <a:rPr lang="en-US" sz="1200" kern="1200" dirty="0" smtClean="0">
                <a:solidFill>
                  <a:schemeClr val="tx1"/>
                </a:solidFill>
                <a:effectLst/>
                <a:latin typeface="+mn-lt"/>
                <a:ea typeface="+mn-ea"/>
                <a:cs typeface="+mn-cs"/>
              </a:rPr>
              <a:t> Cloud Summit – Software Track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Bill Wilder: Crossing the Chasm- Architecting for the Cloud</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Horizontal</a:t>
            </a:r>
            <a:r>
              <a:rPr lang="en-US" baseline="0" dirty="0" smtClean="0"/>
              <a:t> Resource Allocation</a:t>
            </a:r>
            <a:endParaRPr lang="en-US" dirty="0" smtClean="0"/>
          </a:p>
          <a:p>
            <a:pPr eaLnBrk="1" hangingPunct="1">
              <a:spcBef>
                <a:spcPct val="0"/>
              </a:spcBef>
            </a:pPr>
            <a:r>
              <a:rPr lang="en-US" dirty="0" smtClean="0"/>
              <a:t>Horizontal</a:t>
            </a:r>
            <a:r>
              <a:rPr lang="en-US" baseline="0" dirty="0" smtClean="0"/>
              <a:t> Scale</a:t>
            </a:r>
          </a:p>
          <a:p>
            <a:pPr eaLnBrk="1" hangingPunct="1">
              <a:spcBef>
                <a:spcPct val="0"/>
              </a:spcBef>
            </a:pPr>
            <a:r>
              <a:rPr lang="en-US" baseline="0" dirty="0" smtClean="0"/>
              <a:t>Shard</a:t>
            </a:r>
          </a:p>
          <a:p>
            <a:pPr eaLnBrk="1" hangingPunct="1">
              <a:spcBef>
                <a:spcPct val="0"/>
              </a:spcBef>
            </a:pPr>
            <a:r>
              <a:rPr lang="en-US" baseline="0" dirty="0" smtClean="0"/>
              <a:t>Auto-Scale</a:t>
            </a:r>
          </a:p>
          <a:p>
            <a:pPr eaLnBrk="1" hangingPunct="1">
              <a:spcBef>
                <a:spcPct val="0"/>
              </a:spcBef>
            </a:pPr>
            <a:r>
              <a:rPr lang="en-US" baseline="0" dirty="0" smtClean="0"/>
              <a:t>Fail-Retry</a:t>
            </a:r>
          </a:p>
          <a:p>
            <a:pPr eaLnBrk="1" hangingPunct="1">
              <a:spcBef>
                <a:spcPct val="0"/>
              </a:spcBef>
            </a:pPr>
            <a:r>
              <a:rPr lang="en-US" baseline="0" dirty="0" smtClean="0"/>
              <a:t>Fail-Recover</a:t>
            </a:r>
          </a:p>
          <a:p>
            <a:pPr eaLnBrk="1" hangingPunct="1">
              <a:spcBef>
                <a:spcPct val="0"/>
              </a:spcBef>
            </a:pPr>
            <a:r>
              <a:rPr lang="en-US" baseline="0" dirty="0" smtClean="0"/>
              <a:t>QCW</a:t>
            </a:r>
          </a:p>
          <a:p>
            <a:pPr eaLnBrk="1" hangingPunct="1">
              <a:spcBef>
                <a:spcPct val="0"/>
              </a:spcBef>
            </a:pPr>
            <a:endParaRPr lang="en-US" dirty="0" smtClean="0"/>
          </a:p>
          <a:p>
            <a:pPr eaLnBrk="1" hangingPunct="1">
              <a:spcBef>
                <a:spcPct val="0"/>
              </a:spcBef>
            </a:pPr>
            <a:r>
              <a:rPr lang="en-US" dirty="0" smtClean="0">
                <a:effectLst/>
              </a:rPr>
              <a:t>We can run pre-cloud software on cloud infrastructure, but to truly take advantage of the cloud we need to build cloud-native applications. The architecture of a cloud-native application is different than the architecture of a traditional pre-cloud application, and in this talk we will examine several big ideas in software architecture you need to '</a:t>
            </a:r>
            <a:r>
              <a:rPr lang="en-US" dirty="0" err="1" smtClean="0">
                <a:effectLst/>
              </a:rPr>
              <a:t>grok</a:t>
            </a:r>
            <a:r>
              <a:rPr lang="en-US" dirty="0" smtClean="0">
                <a:effectLst/>
              </a:rPr>
              <a:t>' if you want to truly leverage the cloud for cost savings, higher availability, and better scalability. We will examine several key architecture patterns that help unlock those cloud-native benefits, spanning computation, database, and resource-focused patterns. By the end of the talk you should appreciate how cloud architecture is more of a partnership with your hardware than it was with pre-cloud applications (fail-retry anyone?), that the cloud may be infinite (but not all at once), and how the cloud enables cost optimization (and is "green").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Code Camp would like to thank the following sponsors for their support of this event.  For more information on their products and services, please visit their stations and be sure to play sponsor bingo."</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2370620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www.google.com/imgres?um=1&amp;hl=en&amp;sa=N&amp;rlz=1T4LENP_en___US500&amp;authuser=0&amp;biw=891&amp;bih=523&amp;tbm=isch&amp;tbnid=1BxlWrruELYaHM:&amp;imgrefurl=http://en.wikipedia.org/wiki/Iceberg&amp;docid=k523zeCMtANx3M&amp;imgurl=http://upload.wikimedia.org/wikipedia/commons/thumb/a/ac/Iceberg.jpg/170px-Iceberg.jpg&amp;w=170&amp;h=247&amp;ei=MnhTULGpKOq_0AHgz4DQDQ&amp;zoom=1&amp;iact=hc&amp;vpx=110&amp;vpy=2&amp;dur=6205&amp;hovh=197&amp;hovw=136&amp;tx=85&amp;ty=223&amp;sig=111987214859213359670&amp;page=1&amp;tbnh=147&amp;tbnw=104&amp;start=0&amp;ndsp=10&amp;ved=1t:429,r:0,s:0,i:142</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17</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Canoe</a:t>
            </a:r>
            <a:r>
              <a:rPr lang="en-US" baseline="0" dirty="0" smtClean="0"/>
              <a:t> image: http://en.wikipedia.org/wiki/File:Morris-canoe-600.jpg</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372385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27</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28</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31</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39</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42</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48</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49</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54</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55</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56</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57</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66</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9/15/2012</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t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6.t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t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tif"/><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16.tif"/><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gif"/></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codingoutloud.files.wordpress.com/2006/10/mvp_fullcolor_forscreen1.png" TargetMode="Externa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File:Morris-canoe-600.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4" Type="http://schemas.openxmlformats.org/officeDocument/2006/relationships/hyperlink" Target="http://www.devpartners.com/"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50"/>
            <a:ext cx="8525860" cy="2134515"/>
          </a:xfrm>
          <a:solidFill>
            <a:srgbClr val="C0C0C0">
              <a:alpha val="58038"/>
            </a:srgbClr>
          </a:solidFill>
        </p:spPr>
        <p:txBody>
          <a:bodyPr rtlCol="0">
            <a:noAutofit/>
          </a:bodyPr>
          <a:lstStyle/>
          <a:p>
            <a:pPr>
              <a:defRPr/>
            </a:pPr>
            <a:r>
              <a:rPr lang="en-US" sz="4000" dirty="0" smtClean="0"/>
              <a:t>Architecture </a:t>
            </a:r>
            <a:r>
              <a:rPr lang="en-US" sz="4000" dirty="0"/>
              <a:t>Patterns for Building </a:t>
            </a:r>
            <a:r>
              <a:rPr lang="en-US" sz="4000" dirty="0" smtClean="0"/>
              <a:t/>
            </a:r>
            <a:br>
              <a:rPr lang="en-US" sz="4000" dirty="0" smtClean="0"/>
            </a:br>
            <a:r>
              <a:rPr lang="en-US" sz="4000" i="1" dirty="0" smtClean="0"/>
              <a:t>Cloud-Native</a:t>
            </a:r>
            <a:r>
              <a:rPr lang="en-US" sz="4000" dirty="0" smtClean="0"/>
              <a:t> </a:t>
            </a:r>
            <a:r>
              <a:rPr lang="en-US" sz="4000" dirty="0"/>
              <a:t>Applications</a:t>
            </a:r>
            <a:endParaRPr lang="en-US" i="1" dirty="0" smtClean="0"/>
          </a:p>
        </p:txBody>
      </p:sp>
      <p:sp>
        <p:nvSpPr>
          <p:cNvPr id="78856" name="Rectangle 8"/>
          <p:cNvSpPr>
            <a:spLocks noGrp="1" noChangeArrowheads="1"/>
          </p:cNvSpPr>
          <p:nvPr>
            <p:ph type="subTitle" idx="1"/>
          </p:nvPr>
        </p:nvSpPr>
        <p:spPr>
          <a:xfrm>
            <a:off x="838200" y="3429000"/>
            <a:ext cx="7543801" cy="1158605"/>
          </a:xfrm>
        </p:spPr>
        <p:txBody>
          <a:bodyPr rtlCol="0" anchor="ctr">
            <a:noAutofit/>
          </a:bodyPr>
          <a:lstStyle/>
          <a:p>
            <a:pPr marL="342900" indent="-342900">
              <a:lnSpc>
                <a:spcPct val="90000"/>
              </a:lnSpc>
              <a:defRPr/>
            </a:pPr>
            <a:r>
              <a:rPr lang="en-US" sz="2800" b="1" dirty="0" smtClean="0"/>
              <a:t>NYC Code Camp 7</a:t>
            </a:r>
          </a:p>
          <a:p>
            <a:pPr marL="342900" indent="-342900">
              <a:lnSpc>
                <a:spcPct val="90000"/>
              </a:lnSpc>
              <a:defRPr/>
            </a:pPr>
            <a:r>
              <a:rPr lang="en-US" sz="2800" b="1" dirty="0" smtClean="0"/>
              <a:t>15-September-2012</a:t>
            </a:r>
          </a:p>
          <a:p>
            <a:pPr marL="342900" indent="-342900">
              <a:lnSpc>
                <a:spcPct val="90000"/>
              </a:lnSpc>
              <a:defRPr/>
            </a:pPr>
            <a:r>
              <a:rPr lang="en-US" sz="2800" b="1" dirty="0" smtClean="0"/>
              <a:t>(10:45 – noon)</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20814136">
            <a:off x="-678374" y="2337745"/>
            <a:ext cx="3670481" cy="2661824"/>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16895" y="9756"/>
            <a:ext cx="8567780" cy="6134901"/>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716091" y="5722518"/>
            <a:ext cx="3598421" cy="1200329"/>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883627"/>
            <a:ext cx="8525860" cy="2240877"/>
          </a:xfrm>
        </p:spPr>
        <p:txBody>
          <a:bodyPr>
            <a:noAutofit/>
          </a:bodyPr>
          <a:lstStyle/>
          <a:p>
            <a:r>
              <a:rPr lang="en-US" sz="5400" b="1" dirty="0" smtClean="0"/>
              <a:t>NYCC7 is brought to you by…</a:t>
            </a:r>
            <a:r>
              <a:rPr lang="en-US" dirty="0" smtClean="0"/>
              <a:t/>
            </a:r>
            <a:br>
              <a:rPr lang="en-US" dirty="0" smtClean="0"/>
            </a:br>
            <a:r>
              <a:rPr lang="en-US" dirty="0" smtClean="0"/>
              <a:t>… a handful of organizers</a:t>
            </a:r>
            <a:br>
              <a:rPr lang="en-US" dirty="0" smtClean="0"/>
            </a:br>
            <a:r>
              <a:rPr lang="en-US" dirty="0" smtClean="0"/>
              <a:t>… a cadre of speakers, and </a:t>
            </a:r>
            <a:br>
              <a:rPr lang="en-US" dirty="0" smtClean="0"/>
            </a:br>
            <a:r>
              <a:rPr lang="en-US" dirty="0" smtClean="0"/>
              <a:t>… a bunch of really great </a:t>
            </a:r>
            <a:r>
              <a:rPr lang="en-US" sz="3600" b="1" cap="small" dirty="0" smtClean="0"/>
              <a:t>$</a:t>
            </a:r>
            <a:r>
              <a:rPr lang="en-US" dirty="0" err="1" smtClean="0"/>
              <a:t>pon</a:t>
            </a:r>
            <a:r>
              <a:rPr lang="en-US" sz="3600" b="1" cap="small" dirty="0" err="1" smtClean="0"/>
              <a:t>$</a:t>
            </a:r>
            <a:r>
              <a:rPr lang="en-US" dirty="0" err="1" smtClean="0"/>
              <a:t>or</a:t>
            </a:r>
            <a:r>
              <a:rPr lang="en-US" sz="3600" b="1" cap="small" dirty="0" smtClean="0"/>
              <a:t>$</a:t>
            </a:r>
            <a:endParaRPr lang="en-US" sz="4380" b="1" cap="small" dirty="0"/>
          </a:p>
        </p:txBody>
      </p:sp>
      <p:sp>
        <p:nvSpPr>
          <p:cNvPr id="3" name="Content Placeholder 2"/>
          <p:cNvSpPr>
            <a:spLocks noGrp="1"/>
          </p:cNvSpPr>
          <p:nvPr>
            <p:ph idx="1"/>
          </p:nvPr>
        </p:nvSpPr>
        <p:spPr>
          <a:xfrm>
            <a:off x="457200" y="3733495"/>
            <a:ext cx="8229600" cy="2435960"/>
          </a:xfrm>
          <a:solidFill>
            <a:schemeClr val="accent2"/>
          </a:solidFill>
        </p:spPr>
        <p:txBody>
          <a:bodyPr>
            <a:noAutofit/>
          </a:bodyPr>
          <a:lstStyle/>
          <a:p>
            <a:pPr marL="0" indent="0" algn="ctr">
              <a:buNone/>
            </a:pPr>
            <a:endParaRPr lang="en-US" sz="2000" dirty="0" smtClean="0"/>
          </a:p>
          <a:p>
            <a:pPr marL="0" indent="0" algn="ctr">
              <a:buNone/>
            </a:pPr>
            <a:r>
              <a:rPr lang="en-US" sz="4400" dirty="0" smtClean="0"/>
              <a:t>Be sure to thank them for making NYC Code Camp 7 possible!</a:t>
            </a:r>
            <a:endParaRPr lang="en-US" sz="4400" dirty="0"/>
          </a:p>
        </p:txBody>
      </p:sp>
    </p:spTree>
    <p:extLst>
      <p:ext uri="{BB962C8B-B14F-4D97-AF65-F5344CB8AC3E}">
        <p14:creationId xmlns:p14="http://schemas.microsoft.com/office/powerpoint/2010/main" val="2990629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MARQUEE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027190"/>
            <a:ext cx="7543800" cy="2002009"/>
          </a:xfrm>
          <a:prstGeom prst="rect">
            <a:avLst/>
          </a:prstGeom>
        </p:spPr>
      </p:pic>
    </p:spTree>
    <p:extLst>
      <p:ext uri="{BB962C8B-B14F-4D97-AF65-F5344CB8AC3E}">
        <p14:creationId xmlns:p14="http://schemas.microsoft.com/office/powerpoint/2010/main" val="1699005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2019300"/>
            <a:ext cx="8153400" cy="4076700"/>
          </a:xfrm>
          <a:prstGeom prst="rect">
            <a:avLst/>
          </a:prstGeom>
        </p:spPr>
      </p:pic>
    </p:spTree>
    <p:extLst>
      <p:ext uri="{BB962C8B-B14F-4D97-AF65-F5344CB8AC3E}">
        <p14:creationId xmlns:p14="http://schemas.microsoft.com/office/powerpoint/2010/main" val="1549396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933487"/>
            <a:ext cx="5840743" cy="2186200"/>
          </a:xfrm>
          <a:prstGeom prst="rect">
            <a:avLst/>
          </a:prstGeom>
        </p:spPr>
      </p:pic>
    </p:spTree>
    <p:extLst>
      <p:ext uri="{BB962C8B-B14F-4D97-AF65-F5344CB8AC3E}">
        <p14:creationId xmlns:p14="http://schemas.microsoft.com/office/powerpoint/2010/main" val="1996935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399" y="3057523"/>
            <a:ext cx="4725865" cy="2047875"/>
          </a:xfrm>
          <a:prstGeom prst="rect">
            <a:avLst/>
          </a:prstGeom>
        </p:spPr>
      </p:pic>
    </p:spTree>
    <p:extLst>
      <p:ext uri="{BB962C8B-B14F-4D97-AF65-F5344CB8AC3E}">
        <p14:creationId xmlns:p14="http://schemas.microsoft.com/office/powerpoint/2010/main" val="2434160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GOLD SPONSORS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3241" y="3429259"/>
            <a:ext cx="4802959" cy="137134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007" y="5358167"/>
            <a:ext cx="4834784" cy="69877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4495800"/>
            <a:ext cx="2665093" cy="213207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824" y="1725791"/>
            <a:ext cx="4646776" cy="1855609"/>
          </a:xfrm>
          <a:prstGeom prst="rect">
            <a:avLst/>
          </a:prstGeom>
        </p:spPr>
      </p:pic>
    </p:spTree>
    <p:extLst>
      <p:ext uri="{BB962C8B-B14F-4D97-AF65-F5344CB8AC3E}">
        <p14:creationId xmlns:p14="http://schemas.microsoft.com/office/powerpoint/2010/main" val="30764718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SILVER SPONSORS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864031"/>
            <a:ext cx="3610242" cy="138621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5292072"/>
            <a:ext cx="3273384" cy="96202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3324225"/>
            <a:ext cx="2667000" cy="15240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5400" y="3810000"/>
            <a:ext cx="2900057" cy="882626"/>
          </a:xfrm>
          <a:prstGeom prst="rect">
            <a:avLst/>
          </a:prstGeom>
        </p:spPr>
      </p:pic>
    </p:spTree>
    <p:extLst>
      <p:ext uri="{BB962C8B-B14F-4D97-AF65-F5344CB8AC3E}">
        <p14:creationId xmlns:p14="http://schemas.microsoft.com/office/powerpoint/2010/main" val="2293462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19341" y="27332"/>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6" name="Picture 2" descr="http://codingoutloud.files.wordpress.com/2006/10/mvp_fullcolor_forscreen1.png?w=9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3894" y="2694397"/>
            <a:ext cx="1522475" cy="24039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36" y="599640"/>
            <a:ext cx="4248164" cy="5569815"/>
          </a:xfrm>
          <a:prstGeom prst="rect">
            <a:avLst/>
          </a:prstGeom>
        </p:spPr>
      </p:pic>
      <p:pic>
        <p:nvPicPr>
          <p:cNvPr id="12"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spTree>
    <p:extLst>
      <p:ext uri="{BB962C8B-B14F-4D97-AF65-F5344CB8AC3E}">
        <p14:creationId xmlns:p14="http://schemas.microsoft.com/office/powerpoint/2010/main" val="8726182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1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Give context and definition for </a:t>
            </a:r>
            <a:r>
              <a:rPr lang="en-US" i="1" dirty="0" smtClean="0"/>
              <a:t>cloud-native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several other patterns</a:t>
            </a:r>
          </a:p>
          <a:p>
            <a:endParaRPr lang="en-US" dirty="0" smtClean="0"/>
          </a:p>
          <a:p>
            <a:r>
              <a:rPr lang="en-US" dirty="0" smtClean="0"/>
              <a:t>Q&amp;A during talk is okay (time permitting)</a:t>
            </a:r>
          </a:p>
          <a:p>
            <a:r>
              <a:rPr lang="en-US" dirty="0" smtClean="0"/>
              <a:t>Q&amp;A at end with any remaining time</a:t>
            </a:r>
          </a:p>
          <a:p>
            <a:r>
              <a:rPr lang="en-US" dirty="0" smtClean="0"/>
              <a:t>Also feel free to join me for lunch to talk cloud</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21" y="-1421920"/>
            <a:ext cx="9443920" cy="9260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54653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fontScale="70000" lnSpcReduction="20000"/>
          </a:bodyPr>
          <a:lstStyle/>
          <a:p>
            <a:pPr marL="342900" lvl="1" indent="-342900">
              <a:buFont typeface="Arial" pitchFamily="34" charset="0"/>
              <a:buChar char="•"/>
            </a:pPr>
            <a:r>
              <a:rPr lang="en-US" sz="4600" dirty="0" smtClean="0"/>
              <a:t>Application </a:t>
            </a:r>
            <a:r>
              <a:rPr lang="en-US" sz="4600" dirty="0"/>
              <a:t>architecture </a:t>
            </a:r>
            <a:r>
              <a:rPr lang="en-US" sz="4600" b="1" i="1" dirty="0" smtClean="0"/>
              <a:t>is aligned with</a:t>
            </a:r>
            <a:r>
              <a:rPr lang="en-US" sz="4600" dirty="0" smtClean="0"/>
              <a:t> the </a:t>
            </a:r>
            <a:r>
              <a:rPr lang="en-US" sz="4600" dirty="0"/>
              <a:t>cloud </a:t>
            </a:r>
            <a:r>
              <a:rPr lang="en-US" sz="4600" dirty="0" smtClean="0"/>
              <a:t>platform architecture</a:t>
            </a:r>
            <a:endParaRPr lang="en-US" sz="4600" dirty="0"/>
          </a:p>
          <a:p>
            <a:pPr lvl="1"/>
            <a:r>
              <a:rPr lang="en-US" sz="3400" dirty="0" smtClean="0"/>
              <a:t>uses the platform in the most natural way</a:t>
            </a:r>
          </a:p>
          <a:p>
            <a:pPr lvl="1"/>
            <a:r>
              <a:rPr lang="en-US" sz="3400" dirty="0" smtClean="0"/>
              <a:t>lets the platform do the heavy lifting</a:t>
            </a:r>
          </a:p>
          <a:p>
            <a:r>
              <a:rPr lang="en-US" sz="4600" dirty="0" smtClean="0"/>
              <a:t>Are loosely coupled </a:t>
            </a:r>
          </a:p>
          <a:p>
            <a:pPr lvl="1"/>
            <a:r>
              <a:rPr lang="en-US" sz="3400" dirty="0" smtClean="0"/>
              <a:t>for scalability, reliability, and flexibility</a:t>
            </a:r>
          </a:p>
          <a:p>
            <a:r>
              <a:rPr lang="en-US" sz="4600" dirty="0" smtClean="0"/>
              <a:t>Scale horizontally, automatically, </a:t>
            </a:r>
            <a:r>
              <a:rPr lang="en-US" sz="4600" dirty="0" err="1" smtClean="0"/>
              <a:t>bidirectionally</a:t>
            </a:r>
            <a:endParaRPr lang="en-US" sz="4600" dirty="0" smtClean="0"/>
          </a:p>
          <a:p>
            <a:pPr lvl="1"/>
            <a:r>
              <a:rPr lang="en-US" sz="3400" dirty="0" smtClean="0"/>
              <a:t>maintaining UX and cost-optimizing</a:t>
            </a:r>
          </a:p>
          <a:p>
            <a:pPr lvl="1"/>
            <a:r>
              <a:rPr lang="en-US" sz="3400" dirty="0" smtClean="0"/>
              <a:t>scale operationally along with capacity</a:t>
            </a:r>
          </a:p>
          <a:p>
            <a:r>
              <a:rPr lang="en-US" sz="4600" dirty="0" smtClean="0"/>
              <a:t>Handle busy signals and node failures</a:t>
            </a:r>
          </a:p>
          <a:p>
            <a:pPr lvl="1"/>
            <a:r>
              <a:rPr lang="en-US" sz="3400" dirty="0" smtClean="0"/>
              <a:t>without unnecessary UX degradation</a:t>
            </a:r>
          </a:p>
          <a:p>
            <a:r>
              <a:rPr lang="en-US" sz="4600" dirty="0" smtClean="0"/>
              <a:t>Use geo-distribution services</a:t>
            </a:r>
          </a:p>
          <a:p>
            <a:pPr lvl="1"/>
            <a:r>
              <a:rPr lang="en-US" sz="3400" dirty="0" smtClean="0"/>
              <a:t>minimize network latency</a:t>
            </a:r>
          </a:p>
          <a:p>
            <a:endParaRPr lang="en-US" sz="4100" dirty="0"/>
          </a:p>
        </p:txBody>
      </p:sp>
    </p:spTree>
    <p:extLst>
      <p:ext uri="{BB962C8B-B14F-4D97-AF65-F5344CB8AC3E}">
        <p14:creationId xmlns:p14="http://schemas.microsoft.com/office/powerpoint/2010/main" val="2531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2545372"/>
          </a:xfrm>
        </p:spPr>
        <p:txBody>
          <a:bodyPr>
            <a:normAutofit/>
          </a:bodyPr>
          <a:lstStyle/>
          <a:p>
            <a:r>
              <a:rPr lang="en-US" b="1" dirty="0" smtClean="0"/>
              <a:t>Use the right tool for the job…</a:t>
            </a:r>
            <a:endParaRPr lang="en-US" b="1" dirty="0"/>
          </a:p>
        </p:txBody>
      </p:sp>
      <p:sp>
        <p:nvSpPr>
          <p:cNvPr id="3" name="Content Placeholder 2"/>
          <p:cNvSpPr>
            <a:spLocks noGrp="1"/>
          </p:cNvSpPr>
          <p:nvPr>
            <p:ph idx="1"/>
          </p:nvPr>
        </p:nvSpPr>
        <p:spPr>
          <a:xfrm>
            <a:off x="457200" y="3709245"/>
            <a:ext cx="8229600" cy="2416924"/>
          </a:xfrm>
        </p:spPr>
        <p:txBody>
          <a:bodyPr/>
          <a:lstStyle/>
          <a:p>
            <a:pPr marL="0" indent="0">
              <a:buNone/>
            </a:pPr>
            <a:r>
              <a:rPr lang="en-US" dirty="0" smtClean="0"/>
              <a:t>Better on water than</a:t>
            </a:r>
            <a:br>
              <a:rPr lang="en-US" dirty="0" smtClean="0"/>
            </a:br>
            <a:r>
              <a:rPr lang="en-US" dirty="0" smtClean="0"/>
              <a:t>on land…. </a:t>
            </a:r>
            <a:r>
              <a:rPr lang="en-US" dirty="0" err="1" smtClean="0"/>
              <a:t>sorta</a:t>
            </a:r>
            <a:r>
              <a:rPr lang="en-US" dirty="0" smtClean="0"/>
              <a:t> </a:t>
            </a:r>
            <a:br>
              <a:rPr lang="en-US" dirty="0" smtClean="0"/>
            </a:br>
            <a:r>
              <a:rPr lang="en-US" dirty="0" smtClean="0"/>
              <a:t>“</a:t>
            </a:r>
            <a:r>
              <a:rPr lang="en-US" dirty="0" err="1" smtClean="0"/>
              <a:t>unreliable”when</a:t>
            </a:r>
            <a:r>
              <a:rPr lang="en-US" dirty="0" smtClean="0"/>
              <a:t> </a:t>
            </a:r>
            <a:br>
              <a:rPr lang="en-US" dirty="0" smtClean="0"/>
            </a:br>
            <a:r>
              <a:rPr lang="en-US" dirty="0" smtClean="0"/>
              <a:t>used on land.</a:t>
            </a:r>
            <a:endParaRPr lang="en-US" dirty="0"/>
          </a:p>
        </p:txBody>
      </p:sp>
      <p:pic>
        <p:nvPicPr>
          <p:cNvPr id="1026" name="Picture 2" descr="http://upload.wikimedia.org/wikipedia/commons/thumb/0/02/Morris-canoe-600.jpg/220px-Morris-canoe-6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1070" y="560490"/>
            <a:ext cx="4262930" cy="6297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6621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Application Challenges</a:t>
            </a:r>
            <a:endParaRPr lang="en-US" dirty="0"/>
          </a:p>
        </p:txBody>
      </p:sp>
      <p:sp>
        <p:nvSpPr>
          <p:cNvPr id="3" name="Text Placeholder 2"/>
          <p:cNvSpPr>
            <a:spLocks noGrp="1"/>
          </p:cNvSpPr>
          <p:nvPr>
            <p:ph type="body" sz="quarter" idx="10"/>
          </p:nvPr>
        </p:nvSpPr>
        <p:spPr>
          <a:xfrm>
            <a:off x="381000" y="1447798"/>
            <a:ext cx="8382000" cy="5330647"/>
          </a:xfrm>
        </p:spPr>
        <p:txBody>
          <a:bodyPr>
            <a:normAutofit lnSpcReduction="10000"/>
          </a:bodyPr>
          <a:lstStyle/>
          <a:p>
            <a:pPr marL="514350" indent="-514350">
              <a:buFont typeface="+mj-lt"/>
              <a:buAutoNum type="arabicPeriod"/>
            </a:pPr>
            <a:r>
              <a:rPr lang="en-US" b="1" dirty="0" smtClean="0"/>
              <a:t>Scaling compute</a:t>
            </a:r>
            <a:endParaRPr lang="en-US" dirty="0" smtClean="0"/>
          </a:p>
          <a:p>
            <a:pPr marL="514350" indent="-514350">
              <a:buFont typeface="+mj-lt"/>
              <a:buAutoNum type="arabicPeriod"/>
            </a:pPr>
            <a:r>
              <a:rPr lang="en-US" b="1" dirty="0" smtClean="0"/>
              <a:t>Scaling data</a:t>
            </a:r>
          </a:p>
          <a:p>
            <a:pPr marL="514350" indent="-514350">
              <a:buFont typeface="+mj-lt"/>
              <a:buAutoNum type="arabicPeriod"/>
            </a:pPr>
            <a:r>
              <a:rPr lang="en-US" b="1" dirty="0" smtClean="0"/>
              <a:t>Scaling geographically</a:t>
            </a:r>
            <a:endParaRPr lang="en-US" dirty="0" smtClean="0"/>
          </a:p>
          <a:p>
            <a:pPr marL="514350" indent="-514350">
              <a:buFont typeface="+mj-lt"/>
              <a:buAutoNum type="arabicPeriod"/>
            </a:pPr>
            <a:r>
              <a:rPr lang="en-US" b="1" dirty="0" smtClean="0"/>
              <a:t>Handling failure</a:t>
            </a:r>
          </a:p>
          <a:p>
            <a:pPr marL="0" indent="0">
              <a:buNone/>
            </a:pPr>
            <a:r>
              <a:rPr lang="en-US" dirty="0" smtClean="0"/>
              <a:t>… and all while maintaining User Experience (UX)</a:t>
            </a:r>
          </a:p>
          <a:p>
            <a:r>
              <a:rPr lang="en-US" dirty="0" smtClean="0"/>
              <a:t>Example patterns we will review:</a:t>
            </a:r>
            <a:endParaRPr lang="en-US" dirty="0"/>
          </a:p>
          <a:p>
            <a:pPr marL="971550" lvl="1" indent="-514350">
              <a:buFont typeface="+mj-lt"/>
              <a:buAutoNum type="alphaLcPeriod"/>
            </a:pPr>
            <a:r>
              <a:rPr lang="en-US" dirty="0" smtClean="0"/>
              <a:t>Horizontal Scaling</a:t>
            </a:r>
          </a:p>
          <a:p>
            <a:pPr marL="971550" lvl="1" indent="-514350">
              <a:buFont typeface="+mj-lt"/>
              <a:buAutoNum type="alphaLcPeriod"/>
            </a:pPr>
            <a:r>
              <a:rPr lang="en-US" dirty="0" smtClean="0"/>
              <a:t>Queue-Centric Workflow</a:t>
            </a:r>
          </a:p>
          <a:p>
            <a:pPr marL="971550" lvl="1" indent="-514350">
              <a:buFont typeface="+mj-lt"/>
              <a:buAutoNum type="alphaLcPeriod"/>
            </a:pPr>
            <a:r>
              <a:rPr lang="en-US" dirty="0" smtClean="0"/>
              <a:t>Database </a:t>
            </a:r>
            <a:r>
              <a:rPr lang="en-US" dirty="0" err="1" smtClean="0"/>
              <a:t>Sharding</a:t>
            </a:r>
            <a:endParaRPr lang="en-US" dirty="0" smtClean="0"/>
          </a:p>
          <a:p>
            <a:pPr marL="971550" lvl="1" indent="-514350">
              <a:buFont typeface="+mj-lt"/>
              <a:buAutoNum type="alphaLcPeriod"/>
            </a:pPr>
            <a:r>
              <a:rPr lang="en-US" dirty="0" smtClean="0"/>
              <a:t>Other patterns briefly as time permits</a:t>
            </a:r>
          </a:p>
        </p:txBody>
      </p:sp>
    </p:spTree>
    <p:extLst>
      <p:ext uri="{BB962C8B-B14F-4D97-AF65-F5344CB8AC3E}">
        <p14:creationId xmlns:p14="http://schemas.microsoft.com/office/powerpoint/2010/main" val="33211859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0988087"/>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11132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smtClean="0"/>
              <a:t>autonomous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dirty="0"/>
              <a:t>www.pageofphotos.com </a:t>
            </a:r>
            <a:r>
              <a:rPr lang="en-US" dirty="0" smtClean="0"/>
              <a:t>example into next Tier</a:t>
            </a:r>
            <a:endParaRPr lang="en-US" dirty="0"/>
          </a:p>
        </p:txBody>
      </p:sp>
      <p:sp>
        <p:nvSpPr>
          <p:cNvPr id="3" name="Content Placeholder 2"/>
          <p:cNvSpPr>
            <a:spLocks noGrp="1"/>
          </p:cNvSpPr>
          <p:nvPr>
            <p:ph idx="1"/>
          </p:nvPr>
        </p:nvSpPr>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the end)</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p:txBody>
          <a:bodyPr>
            <a:normAutofit lnSpcReduction="10000"/>
          </a:bodyPr>
          <a:lstStyle/>
          <a:p>
            <a:r>
              <a:rPr lang="en-US" dirty="0" smtClean="0"/>
              <a:t>Decoupled front/back provides 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concern-independent scaling</a:t>
            </a:r>
          </a:p>
          <a:p>
            <a:pPr lvl="1"/>
            <a:r>
              <a:rPr lang="en-US" dirty="0"/>
              <a:t>(see next slide)</a:t>
            </a:r>
          </a:p>
          <a:p>
            <a:pPr lvl="1"/>
            <a:r>
              <a:rPr lang="en-US" dirty="0"/>
              <a:t>Get </a:t>
            </a:r>
            <a:r>
              <a:rPr lang="en-US" b="1" dirty="0"/>
              <a:t>Scale Units</a:t>
            </a:r>
            <a:r>
              <a:rPr lang="en-US" dirty="0"/>
              <a:t> </a:t>
            </a:r>
            <a:r>
              <a:rPr lang="en-US" dirty="0" smtClean="0"/>
              <a:t>right</a:t>
            </a:r>
            <a:endParaRPr lang="en-US" dirty="0"/>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69" y="5331897"/>
            <a:ext cx="8221365"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299" y="4443040"/>
            <a:ext cx="2462701" cy="241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r>
              <a:rPr lang="en-US" sz="9600" b="1" dirty="0" smtClean="0">
                <a:solidFill>
                  <a:srgbClr val="C00000"/>
                </a:solidFill>
              </a:rPr>
              <a:t>Colocation Pattern</a:t>
            </a:r>
            <a:endParaRPr lang="en-US" sz="9600" b="1" dirty="0">
              <a:solidFill>
                <a:srgbClr val="C00000"/>
              </a:solidFill>
            </a:endParaRPr>
          </a:p>
          <a:p>
            <a:pPr marL="0" indent="0">
              <a:buFont typeface="Arial" pitchFamily="34" charset="0"/>
              <a:buNone/>
            </a:pPr>
            <a:r>
              <a:rPr lang="en-US" sz="9600" b="1" dirty="0" smtClean="0"/>
              <a:t>New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0">
                                            <p:txEl>
                                              <p:pRg st="5" end="5"/>
                                            </p:txEl>
                                          </p:spTgt>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0">
                                            <p:txEl>
                                              <p:pRg st="6" end="6"/>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xEl>
                                              <p:pRg st="7" end="7"/>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nodePh="1">
                                  <p:stCondLst>
                                    <p:cond delay="0"/>
                                  </p:stCondLst>
                                  <p:endCondLst>
                                    <p:cond evt="begin" delay="0">
                                      <p:tn val="54"/>
                                    </p:cond>
                                  </p:end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 MERGE, only SPLIT currently</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application layer. </a:t>
            </a:r>
          </a:p>
          <a:p>
            <a:pPr marL="400050" lvl="1" indent="0">
              <a:buNone/>
            </a:pPr>
            <a:r>
              <a:rPr lang="en-US" sz="3200" smtClean="0"/>
              <a:t>WASD Federations makes </a:t>
            </a:r>
            <a:r>
              <a:rPr lang="en-US" sz="3200" dirty="0" smtClean="0"/>
              <a:t>this unnecessary.</a:t>
            </a:r>
          </a:p>
          <a:p>
            <a:pPr marL="400050" lvl="1" indent="0">
              <a:buNone/>
            </a:pPr>
            <a:endParaRPr lang="en-US" sz="3200"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5856" y="3234867"/>
            <a:ext cx="1841673" cy="1805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Commodity </a:t>
            </a:r>
            <a:r>
              <a:rPr lang="en-US" dirty="0" smtClean="0"/>
              <a:t>Hardware</a:t>
            </a:r>
          </a:p>
          <a:p>
            <a:pPr marL="742950" indent="-742950">
              <a:buFont typeface="+mj-lt"/>
              <a:buAutoNum type="arabicPeriod"/>
            </a:pPr>
            <a:r>
              <a:rPr lang="en-US" dirty="0" smtClean="0"/>
              <a:t>Network Latency</a:t>
            </a:r>
          </a:p>
        </p:txBody>
      </p:sp>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b="1" dirty="0" smtClean="0"/>
              <a:t>Contact Me</a:t>
            </a:r>
          </a:p>
        </p:txBody>
      </p:sp>
      <p:sp>
        <p:nvSpPr>
          <p:cNvPr id="43011" name="Content Placeholder 2"/>
          <p:cNvSpPr>
            <a:spLocks noGrp="1"/>
          </p:cNvSpPr>
          <p:nvPr>
            <p:ph idx="1"/>
          </p:nvPr>
        </p:nvSpPr>
        <p:spPr/>
        <p:txBody>
          <a:bodyPr>
            <a:normAutofit fontScale="77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p>
          <a:p>
            <a:pPr eaLnBrk="1" hangingPunct="1"/>
            <a:endParaRPr lang="en-US" b="1" dirty="0" smtClean="0"/>
          </a:p>
          <a:p>
            <a:pPr eaLnBrk="1" hangingPunct="1"/>
            <a:endParaRPr lang="en-US" b="1" dirty="0" smtClean="0"/>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7e88ebde-63a9-4faf-8b82-2ec1987651a8"/>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25459</TotalTime>
  <Words>3074</Words>
  <Application>Microsoft Office PowerPoint</Application>
  <PresentationFormat>On-screen Show (4:3)</PresentationFormat>
  <Paragraphs>574</Paragraphs>
  <Slides>66</Slides>
  <Notes>26</Notes>
  <HiddenSlides>0</HiddenSlides>
  <MMClips>0</MMClips>
  <ScaleCrop>false</ScaleCrop>
  <HeadingPairs>
    <vt:vector size="4" baseType="variant">
      <vt:variant>
        <vt:lpstr>Theme</vt:lpstr>
      </vt:variant>
      <vt:variant>
        <vt:i4>7</vt:i4>
      </vt:variant>
      <vt:variant>
        <vt:lpstr>Slide Titles</vt:lpstr>
      </vt:variant>
      <vt:variant>
        <vt:i4>66</vt:i4>
      </vt:variant>
    </vt:vector>
  </HeadingPairs>
  <TitlesOfParts>
    <vt:vector size="73"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Architecture Patterns for Building  Cloud-Native Applications</vt:lpstr>
      <vt:lpstr>My name is Bill Wilder</vt:lpstr>
      <vt:lpstr>NYCC7 is brought to you by… … a handful of organizers … a cadre of speakers, and  … a bunch of really great $pon$or$</vt:lpstr>
      <vt:lpstr>PowerPoint Presentation</vt:lpstr>
      <vt:lpstr>PowerPoint Presentation</vt:lpstr>
      <vt:lpstr>PowerPoint Presentation</vt:lpstr>
      <vt:lpstr>PowerPoint Presentation</vt:lpstr>
      <vt:lpstr>PowerPoint Presentation</vt:lpstr>
      <vt:lpstr>PowerPoint Presentation</vt:lpstr>
      <vt:lpstr>Who is Bill Wilder?</vt:lpstr>
      <vt:lpstr>I will ass-u-me…</vt:lpstr>
      <vt:lpstr>Roadmap for rest of talk…   …</vt:lpstr>
      <vt:lpstr>Cloud Platform Characteristics</vt:lpstr>
      <vt:lpstr>PowerPoint Presentation</vt:lpstr>
      <vt:lpstr>Cloud-Native Application Characteristics</vt:lpstr>
      <vt:lpstr>Know the rules</vt:lpstr>
      <vt:lpstr>Know the rules</vt:lpstr>
      <vt:lpstr>Use the right tool for the job…</vt:lpstr>
      <vt:lpstr>Modern Application Challenges</vt:lpstr>
      <vt:lpstr>Pre-Cloud vs. Cloud-Native</vt:lpstr>
      <vt:lpstr>Horizontal Scaling Compute Pattern</vt:lpstr>
      <vt:lpstr>What’s the difference between performance and scale?</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next Tier</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Pre-Cloud vs. Cloud-Native</vt:lpstr>
      <vt:lpstr>Know the rules</vt:lpstr>
      <vt:lpstr>Cloud Architecture Patterns book Primer Chapters</vt:lpstr>
      <vt:lpstr>Cloud Architecture Patterns book  Pattern Chapters</vt:lpstr>
      <vt:lpstr>Questions? Comments? More information?</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702</cp:revision>
  <cp:lastPrinted>2011-10-26T14:38:59Z</cp:lastPrinted>
  <dcterms:created xsi:type="dcterms:W3CDTF">2011-03-08T16:00:15Z</dcterms:created>
  <dcterms:modified xsi:type="dcterms:W3CDTF">2012-09-15T14:08:43Z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