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67"/>
  </p:notesMasterIdLst>
  <p:handoutMasterIdLst>
    <p:handoutMasterId r:id="rId68"/>
  </p:handoutMasterIdLst>
  <p:sldIdLst>
    <p:sldId id="549" r:id="rId11"/>
    <p:sldId id="550" r:id="rId12"/>
    <p:sldId id="538" r:id="rId13"/>
    <p:sldId id="545" r:id="rId14"/>
    <p:sldId id="355" r:id="rId15"/>
    <p:sldId id="463" r:id="rId16"/>
    <p:sldId id="363" r:id="rId17"/>
    <p:sldId id="360" r:id="rId18"/>
    <p:sldId id="364" r:id="rId19"/>
    <p:sldId id="362" r:id="rId20"/>
    <p:sldId id="546" r:id="rId21"/>
    <p:sldId id="536" r:id="rId22"/>
    <p:sldId id="522" r:id="rId23"/>
    <p:sldId id="523" r:id="rId24"/>
    <p:sldId id="524" r:id="rId25"/>
    <p:sldId id="529" r:id="rId26"/>
    <p:sldId id="530" r:id="rId27"/>
    <p:sldId id="526" r:id="rId28"/>
    <p:sldId id="531" r:id="rId29"/>
    <p:sldId id="521" r:id="rId30"/>
    <p:sldId id="543" r:id="rId31"/>
    <p:sldId id="532" r:id="rId32"/>
    <p:sldId id="553" r:id="rId33"/>
    <p:sldId id="544" r:id="rId34"/>
    <p:sldId id="552" r:id="rId35"/>
    <p:sldId id="525" r:id="rId36"/>
    <p:sldId id="527" r:id="rId37"/>
    <p:sldId id="528" r:id="rId38"/>
    <p:sldId id="533" r:id="rId39"/>
    <p:sldId id="534" r:id="rId40"/>
    <p:sldId id="535" r:id="rId41"/>
    <p:sldId id="554" r:id="rId42"/>
    <p:sldId id="547" r:id="rId43"/>
    <p:sldId id="462" r:id="rId44"/>
    <p:sldId id="438" r:id="rId45"/>
    <p:sldId id="439" r:id="rId46"/>
    <p:sldId id="548" r:id="rId47"/>
    <p:sldId id="372" r:id="rId48"/>
    <p:sldId id="377" r:id="rId49"/>
    <p:sldId id="555" r:id="rId50"/>
    <p:sldId id="557" r:id="rId51"/>
    <p:sldId id="558" r:id="rId52"/>
    <p:sldId id="559" r:id="rId53"/>
    <p:sldId id="560" r:id="rId54"/>
    <p:sldId id="556" r:id="rId55"/>
    <p:sldId id="561" r:id="rId56"/>
    <p:sldId id="562" r:id="rId57"/>
    <p:sldId id="566" r:id="rId58"/>
    <p:sldId id="563" r:id="rId59"/>
    <p:sldId id="567" r:id="rId60"/>
    <p:sldId id="568" r:id="rId61"/>
    <p:sldId id="569" r:id="rId62"/>
    <p:sldId id="551" r:id="rId63"/>
    <p:sldId id="322" r:id="rId64"/>
    <p:sldId id="323" r:id="rId65"/>
    <p:sldId id="325"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03" autoAdjust="0"/>
    <p:restoredTop sz="86856" autoAdjust="0"/>
  </p:normalViewPr>
  <p:slideViewPr>
    <p:cSldViewPr>
      <p:cViewPr>
        <p:scale>
          <a:sx n="100" d="100"/>
          <a:sy n="100" d="100"/>
        </p:scale>
        <p:origin x="-1944" y="-288"/>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0"/>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handoutMaster" Target="handoutMasters/handoutMaster1.xml"/><Relationship Id="rId7" Type="http://schemas.openxmlformats.org/officeDocument/2006/relationships/slideMaster" Target="slideMasters/slideMaster4.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5" Type="http://schemas.openxmlformats.org/officeDocument/2006/relationships/slideMaster" Target="slideMasters/slideMaster2.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notesMaster" Target="notesMasters/notesMaster1.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1A846411-7BBF-4103-B2E4-0E63B2ED07E7}" type="presOf" srcId="{8060B6AB-4B03-48D3-8FB0-CFCD6E9F6842}" destId="{7C937987-0447-4109-A3F6-971B41E87F6B}"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223E6496-FC3F-481D-8A55-32AA579415C9}" type="presOf" srcId="{B22F5E43-5BD1-4AC6-813E-8B0FA2FC39B6}" destId="{440AC516-8C99-437B-A525-496F4DAF7058}" srcOrd="0" destOrd="0" presId="urn:microsoft.com/office/officeart/2005/8/layout/venn1"/>
    <dgm:cxn modelId="{7F4F421C-8188-4F31-9C77-CFE79C72617A}" type="presOf" srcId="{47EF7C49-F71C-4271-B3B6-3DDACCA89D23}" destId="{6EFE2319-573D-491B-8AA4-A5B58C3A114B}" srcOrd="0" destOrd="0" presId="urn:microsoft.com/office/officeart/2005/8/layout/venn1"/>
    <dgm:cxn modelId="{35519C60-5E57-4C3B-BDF8-F9F8D63ADC5D}" srcId="{47EF7C49-F71C-4271-B3B6-3DDACCA89D23}" destId="{8060B6AB-4B03-48D3-8FB0-CFCD6E9F6842}" srcOrd="0" destOrd="0" parTransId="{9C522A38-72E6-4F6F-AF4C-F8706D3CAAE0}" sibTransId="{DA82F055-B85F-4DCF-9E98-35AD077AAEBE}"/>
    <dgm:cxn modelId="{067A4780-A710-48BE-BF7C-55A65C2935BB}" type="presOf" srcId="{8060B6AB-4B03-48D3-8FB0-CFCD6E9F6842}" destId="{352CBF2E-3B60-433D-995E-722189DAC285}" srcOrd="0" destOrd="0" presId="urn:microsoft.com/office/officeart/2005/8/layout/venn1"/>
    <dgm:cxn modelId="{4422CCBB-A9F5-4839-A730-4C95AB8A70EC}" type="presOf" srcId="{B22F5E43-5BD1-4AC6-813E-8B0FA2FC39B6}" destId="{7350181E-41A2-4A48-8A05-A144674E8088}" srcOrd="1" destOrd="0" presId="urn:microsoft.com/office/officeart/2005/8/layout/venn1"/>
    <dgm:cxn modelId="{024D003A-854D-411B-A87F-B8F8D30DA288}" type="presParOf" srcId="{6EFE2319-573D-491B-8AA4-A5B58C3A114B}" destId="{352CBF2E-3B60-433D-995E-722189DAC285}" srcOrd="0" destOrd="0" presId="urn:microsoft.com/office/officeart/2005/8/layout/venn1"/>
    <dgm:cxn modelId="{9B16D5EF-ECC7-45FE-8ED2-DE9213E20757}" type="presParOf" srcId="{6EFE2319-573D-491B-8AA4-A5B58C3A114B}" destId="{7C937987-0447-4109-A3F6-971B41E87F6B}" srcOrd="1" destOrd="0" presId="urn:microsoft.com/office/officeart/2005/8/layout/venn1"/>
    <dgm:cxn modelId="{E416B975-57A6-483D-9F2C-9809D51320FC}" type="presParOf" srcId="{6EFE2319-573D-491B-8AA4-A5B58C3A114B}" destId="{440AC516-8C99-437B-A525-496F4DAF7058}" srcOrd="2" destOrd="0" presId="urn:microsoft.com/office/officeart/2005/8/layout/venn1"/>
    <dgm:cxn modelId="{9E88E193-EF41-424E-B6B7-32B6C982F60E}"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3/28/2012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3/28/2012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flickr.com/photos/microsoftsweden/5394688397/"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www.flickr.com/photos/microsoftsweden/5395284268/" TargetMode="External"/><Relationship Id="rId4" Type="http://schemas.openxmlformats.org/officeDocument/2006/relationships/hyperlink" Target="http://en.wikipedia.org/wiki/File:Bundesarchiv_B_145_Bild-F077869-0042,_Jugend-Computerschule_mit_IBM-PC.jpg"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a:p>
            <a:pPr eaLnBrk="1" hangingPunct="1">
              <a:spcBef>
                <a:spcPct val="0"/>
              </a:spcBef>
            </a:pPr>
            <a:r>
              <a:rPr lang="en-US" dirty="0" smtClean="0">
                <a:effectLst/>
              </a:rPr>
              <a:t>We can run pre-cloud software on cloud infrastructure, but to truly take advantage of the cloud we need to build cloud-native applications. The architecture of a cloud-native application is different than the architecture of a traditional pre-cloud application, and in this talk we will examine several big ideas in software architecture you need to '</a:t>
            </a:r>
            <a:r>
              <a:rPr lang="en-US" dirty="0" err="1" smtClean="0">
                <a:effectLst/>
              </a:rPr>
              <a:t>grok</a:t>
            </a:r>
            <a:r>
              <a:rPr lang="en-US" dirty="0" smtClean="0">
                <a:effectLst/>
              </a:rPr>
              <a:t>' if you want to truly leverage the cloud for cost savings, higher availability, and better scalability. We will examine several key architecture patterns that help unlock those cloud-native benefits, spanning computation, database, and resource-focused patterns. By the end of the talk you should appreciate how cloud architecture is more of a partnership with your hardware than it was with pre-cloud applications (fail-retry anyone?), that the cloud may be infinite (but not all at once), and how the cloud enables cost optimization (and is "green").</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080843-5929-422A-B0F1-B6876B54E74B}" type="slidenum">
              <a:rPr lang="en-US" smtClean="0"/>
              <a:pPr fontAlgn="base">
                <a:spcBef>
                  <a:spcPct val="0"/>
                </a:spcBef>
                <a:spcAft>
                  <a:spcPct val="0"/>
                </a:spcAft>
                <a:defRPr/>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1" indent="-342900">
              <a:buNone/>
            </a:pPr>
            <a:r>
              <a:rPr lang="en-US" sz="3200" dirty="0" smtClean="0"/>
              <a:t>Same performance when system is managing x</a:t>
            </a:r>
            <a:r>
              <a:rPr lang="en-US" sz="3200" baseline="0" dirty="0" smtClean="0"/>
              <a:t> units </a:t>
            </a:r>
            <a:r>
              <a:rPr lang="en-US" sz="3200" dirty="0" smtClean="0"/>
              <a:t>as with 10x, 100x, 1000x …</a:t>
            </a:r>
          </a:p>
          <a:p>
            <a:pPr marL="342900" lvl="1" indent="-342900">
              <a:buNone/>
            </a:pPr>
            <a:r>
              <a:rPr lang="en-US" sz="3200" dirty="0" smtClean="0"/>
              <a:t>Scale</a:t>
            </a:r>
            <a:r>
              <a:rPr lang="en-US" sz="3200" baseline="0" dirty="0" smtClean="0"/>
              <a:t> </a:t>
            </a:r>
            <a:r>
              <a:rPr lang="en-US" sz="3200" baseline="0" dirty="0" smtClean="0">
                <a:sym typeface="Wingdings" pitchFamily="2" charset="2"/>
              </a:rPr>
              <a:t> </a:t>
            </a:r>
            <a:r>
              <a:rPr lang="en-US" sz="3200" dirty="0" smtClean="0"/>
              <a:t>availability, durability (failures will happen), throughput, and capacity</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a:t>
            </a:fld>
            <a:endParaRPr lang="en-US" dirty="0"/>
          </a:p>
        </p:txBody>
      </p:sp>
    </p:spTree>
    <p:extLst>
      <p:ext uri="{BB962C8B-B14F-4D97-AF65-F5344CB8AC3E}">
        <p14:creationId xmlns:p14="http://schemas.microsoft.com/office/powerpoint/2010/main" val="1556882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credits/sources:</a:t>
            </a:r>
          </a:p>
          <a:p>
            <a:r>
              <a:rPr lang="en-US" dirty="0" smtClean="0">
                <a:hlinkClick r:id="rId3"/>
              </a:rPr>
              <a:t>http://www.flickr.com/photos/microsoftsweden/5394688397/</a:t>
            </a:r>
            <a:endParaRPr lang="en-US" dirty="0" smtClean="0"/>
          </a:p>
          <a:p>
            <a:r>
              <a:rPr lang="en-US" dirty="0" smtClean="0">
                <a:hlinkClick r:id="rId4"/>
              </a:rPr>
              <a:t>http://en.wikipedia.org/wiki/File:Bundesarchiv_B_145_Bild-F077869-0042,_Jugend-Computerschule_mit_IBM-PC.jpg</a:t>
            </a:r>
            <a:endParaRPr lang="en-US" dirty="0" smtClean="0"/>
          </a:p>
          <a:p>
            <a:r>
              <a:rPr lang="en-US" dirty="0" smtClean="0">
                <a:hlinkClick r:id="rId5"/>
              </a:rPr>
              <a:t>http://www.flickr.com/photos/microsoftsweden/5395284268/</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a:t>
            </a:fld>
            <a:endParaRPr lang="en-US" dirty="0"/>
          </a:p>
        </p:txBody>
      </p:sp>
    </p:spTree>
    <p:extLst>
      <p:ext uri="{BB962C8B-B14F-4D97-AF65-F5344CB8AC3E}">
        <p14:creationId xmlns:p14="http://schemas.microsoft.com/office/powerpoint/2010/main" val="1064230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14</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15</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18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Chainsaw: http://commons.wikimedia.org/wiki/File:Chainsaw_cutting_tree.jpg</a:t>
            </a:r>
          </a:p>
        </p:txBody>
      </p:sp>
      <p:sp>
        <p:nvSpPr>
          <p:cNvPr id="4" name="Slide Number Placeholder 3"/>
          <p:cNvSpPr>
            <a:spLocks noGrp="1"/>
          </p:cNvSpPr>
          <p:nvPr>
            <p:ph type="sldNum" sz="quarter" idx="5"/>
          </p:nvPr>
        </p:nvSpPr>
        <p:spPr/>
        <p:txBody>
          <a:bodyPr/>
          <a:lstStyle/>
          <a:p>
            <a:pPr>
              <a:defRPr/>
            </a:pPr>
            <a:fld id="{C8DE4D25-567A-4C87-92FD-F743FCEC759F}" type="slidenum">
              <a:rPr lang="en-US" smtClean="0"/>
              <a:pPr>
                <a:defRPr/>
              </a:pPr>
              <a:t>19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Boots from posterous.wilderclan.com</a:t>
            </a:r>
          </a:p>
          <a:p>
            <a:r>
              <a:rPr lang="en-US" dirty="0" smtClean="0"/>
              <a:t>Sneakers: http://www.flickr.com/photos/pinksherbet/3504943955/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22</a:t>
            </a:fld>
            <a:endParaRPr lang="en-US" dirty="0"/>
          </a:p>
        </p:txBody>
      </p:sp>
    </p:spTree>
    <p:extLst>
      <p:ext uri="{BB962C8B-B14F-4D97-AF65-F5344CB8AC3E}">
        <p14:creationId xmlns:p14="http://schemas.microsoft.com/office/powerpoint/2010/main" val="2176471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25</a:t>
            </a:fld>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26</a:t>
            </a:fld>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30</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34</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http://blogs.msdn.com/b/cbiyikoglu/archive/2011/01/18/sql-azure-federations-robust-connectivity-model-for-federated-data.aspx</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39</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of Eric Schmidt from </a:t>
            </a:r>
            <a:r>
              <a:rPr lang="en-US" dirty="0" err="1" smtClean="0"/>
              <a:t>wikipedia</a:t>
            </a:r>
            <a:r>
              <a:rPr lang="en-US" dirty="0" smtClean="0"/>
              <a:t> page: http://en.wikipedia.org/wiki/File:Eric_Schmidt_at_the_37th_G8_Summit_in_Deauville_037.jpg</a:t>
            </a:r>
          </a:p>
          <a:p>
            <a:endParaRPr lang="en-US" dirty="0" smtClean="0"/>
          </a:p>
          <a:p>
            <a:r>
              <a:rPr lang="en-US" dirty="0" smtClean="0"/>
              <a:t>Quote </a:t>
            </a:r>
            <a:r>
              <a:rPr lang="en-US" smtClean="0"/>
              <a:t>about data from http://techcrunch.com/2010/08/04/schmidt-data/</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41</a:t>
            </a:fld>
            <a:endParaRPr lang="en-US" dirty="0"/>
          </a:p>
        </p:txBody>
      </p:sp>
    </p:spTree>
    <p:extLst>
      <p:ext uri="{BB962C8B-B14F-4D97-AF65-F5344CB8AC3E}">
        <p14:creationId xmlns:p14="http://schemas.microsoft.com/office/powerpoint/2010/main" val="2463801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080843-5929-422A-B0F1-B6876B54E74B}" type="slidenum">
              <a:rPr lang="en-US" smtClean="0"/>
              <a:pPr fontAlgn="base">
                <a:spcBef>
                  <a:spcPct val="0"/>
                </a:spcBef>
                <a:spcAft>
                  <a:spcPct val="0"/>
                </a:spcAft>
                <a:defRPr/>
              </a:pPr>
              <a:t>50</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3/28/2012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3/28/2012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3/28/2012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3/28/2012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3/28/2012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3/28/2012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3/28/2012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3/28/2012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3/28/2012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3/28/2012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3/28/2012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3/28/2012</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5.png"/><Relationship Id="rId4" Type="http://schemas.openxmlformats.org/officeDocument/2006/relationships/hyperlink" Target="http://blog.codingoutloud.com/"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blog.codingoutloud.com/" TargetMode="External"/><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codingoutloud.files.wordpress.com/2006/10/mvp_fullcolor_forscreen1.png" TargetMode="External"/><Relationship Id="rId4" Type="http://schemas.openxmlformats.org/officeDocument/2006/relationships/image" Target="../media/image15.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hyperlink" Target="http://www.emsps.com/oldtools/lotus123v.htm" TargetMode="Externa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upload.wikimedia.org/wikipedia/commons/8/87/Chainsaw_cutting_tree.jp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blogs.msdn.com/b/windowsazurestorage/archive/2011/02/03/overview-of-retry-policies-in-the-windows-azure-storage-client-library.aspx" TargetMode="External"/><Relationship Id="rId2" Type="http://schemas.openxmlformats.org/officeDocument/2006/relationships/hyperlink" Target="http://social.technet.microsoft.com/wiki/contents/articles/retry-logic-for-transient-failures-in-sql-azure.aspx" TargetMode="External"/><Relationship Id="rId1" Type="http://schemas.openxmlformats.org/officeDocument/2006/relationships/slideLayout" Target="../slideLayouts/slideLayout2.xml"/><Relationship Id="rId4" Type="http://schemas.openxmlformats.org/officeDocument/2006/relationships/hyperlink" Target="http://msdn.microsoft.com/en-us/library/microsoft.windowsazure.storageclient.cloudblobclient.retrypolicy.aspx"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hyperlink" Target="file:///\\localhost\upload.wikimedia.org\wikipedia\commons\e\e5\Eric_Schmidt_at_the_37th_G8_Summit_in_Deauville_037.jp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research.google.com/archive/mapreduce.htm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www.hadooponazure.com/"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8" Type="http://schemas.openxmlformats.org/officeDocument/2006/relationships/hyperlink" Target="http://blog.codingoutloud.com/" TargetMode="External"/><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codingoutloud.files.wordpress.com/2006/10/mvp_fullcolor_forscreen1.png" TargetMode="External"/><Relationship Id="rId4" Type="http://schemas.openxmlformats.org/officeDocument/2006/relationships/image" Target="../media/image15.png"/><Relationship Id="rId9" Type="http://schemas.openxmlformats.org/officeDocument/2006/relationships/image" Target="../media/image1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0999"/>
            <a:ext cx="8525860" cy="2134515"/>
          </a:xfrm>
          <a:solidFill>
            <a:srgbClr val="C0C0C0">
              <a:alpha val="58038"/>
            </a:srgbClr>
          </a:solidFill>
        </p:spPr>
        <p:txBody>
          <a:bodyPr rtlCol="0">
            <a:noAutofit/>
          </a:bodyPr>
          <a:lstStyle/>
          <a:p>
            <a:pPr>
              <a:defRPr/>
            </a:pPr>
            <a:r>
              <a:rPr lang="en-US" b="1" dirty="0" smtClean="0"/>
              <a:t>Cloud-Native Architecture Patterns</a:t>
            </a:r>
            <a:br>
              <a:rPr lang="en-US" b="1" dirty="0" smtClean="0"/>
            </a:br>
            <a:r>
              <a:rPr lang="en-US" sz="4000" b="1" dirty="0" smtClean="0"/>
              <a:t>(</a:t>
            </a:r>
            <a:r>
              <a:rPr lang="en-US" sz="4000" dirty="0" smtClean="0"/>
              <a:t>Or… why your pre-cloud architecture won’t work so well in the cloud</a:t>
            </a:r>
            <a:r>
              <a:rPr lang="en-US" sz="4000" b="1" dirty="0" smtClean="0"/>
              <a:t>)</a:t>
            </a:r>
            <a:endParaRPr lang="en-US" dirty="0" smtClean="0"/>
          </a:p>
        </p:txBody>
      </p:sp>
      <p:sp>
        <p:nvSpPr>
          <p:cNvPr id="78856" name="Rectangle 8"/>
          <p:cNvSpPr>
            <a:spLocks noGrp="1" noChangeArrowheads="1"/>
          </p:cNvSpPr>
          <p:nvPr>
            <p:ph type="subTitle" idx="1"/>
          </p:nvPr>
        </p:nvSpPr>
        <p:spPr>
          <a:xfrm>
            <a:off x="838200" y="3332835"/>
            <a:ext cx="7543801" cy="1314145"/>
          </a:xfrm>
        </p:spPr>
        <p:txBody>
          <a:bodyPr rtlCol="0">
            <a:noAutofit/>
          </a:bodyPr>
          <a:lstStyle/>
          <a:p>
            <a:pPr marL="342900" indent="-342900">
              <a:lnSpc>
                <a:spcPct val="90000"/>
              </a:lnSpc>
              <a:defRPr/>
            </a:pPr>
            <a:r>
              <a:rPr lang="en-US" sz="2800" b="1" dirty="0" smtClean="0"/>
              <a:t>Azure Florida Association</a:t>
            </a:r>
          </a:p>
          <a:p>
            <a:pPr marL="342900" indent="-342900">
              <a:lnSpc>
                <a:spcPct val="90000"/>
              </a:lnSpc>
              <a:defRPr/>
            </a:pPr>
            <a:r>
              <a:rPr lang="en-US" sz="2800" b="1" dirty="0" smtClean="0"/>
              <a:t>28-March-2012</a:t>
            </a:r>
            <a:endParaRPr lang="en-US" sz="2800" b="1" dirty="0"/>
          </a:p>
        </p:txBody>
      </p:sp>
      <p:sp>
        <p:nvSpPr>
          <p:cNvPr id="4101" name="Text Box 3"/>
          <p:cNvSpPr txBox="1">
            <a:spLocks noChangeArrowheads="1"/>
          </p:cNvSpPr>
          <p:nvPr/>
        </p:nvSpPr>
        <p:spPr bwMode="auto">
          <a:xfrm>
            <a:off x="838200" y="4941630"/>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4941630"/>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sp>
        <p:nvSpPr>
          <p:cNvPr id="4106" name="Rectangle 12"/>
          <p:cNvSpPr>
            <a:spLocks noChangeArrowheads="1"/>
          </p:cNvSpPr>
          <p:nvPr/>
        </p:nvSpPr>
        <p:spPr bwMode="auto">
          <a:xfrm>
            <a:off x="-24453" y="2852704"/>
            <a:ext cx="916845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lnSpc>
                <a:spcPct val="90000"/>
              </a:lnSpc>
              <a:spcBef>
                <a:spcPct val="20000"/>
              </a:spcBef>
            </a:pPr>
            <a:r>
              <a:rPr lang="en-US" sz="2800" i="1" dirty="0" smtClean="0">
                <a:latin typeface="Calibri" pitchFamily="34" charset="0"/>
              </a:rPr>
              <a:t>Examples drawn from </a:t>
            </a:r>
            <a:r>
              <a:rPr lang="en-US" sz="2800" b="1" i="1" dirty="0" smtClean="0">
                <a:solidFill>
                  <a:srgbClr val="0070C0"/>
                </a:solidFill>
                <a:latin typeface="Calibri" pitchFamily="34" charset="0"/>
              </a:rPr>
              <a:t>Windows Azure</a:t>
            </a:r>
            <a:r>
              <a:rPr lang="en-US" sz="2800" i="1" dirty="0" smtClean="0">
                <a:latin typeface="Calibri" pitchFamily="34" charset="0"/>
              </a:rPr>
              <a:t> </a:t>
            </a:r>
            <a:r>
              <a:rPr lang="en-US" sz="2800" b="1" i="1" dirty="0" smtClean="0">
                <a:latin typeface="Calibri" pitchFamily="34" charset="0"/>
              </a:rPr>
              <a:t>cloud</a:t>
            </a:r>
            <a:r>
              <a:rPr lang="en-US" sz="2800" i="1" dirty="0" smtClean="0">
                <a:latin typeface="Calibri" pitchFamily="34" charset="0"/>
              </a:rPr>
              <a:t> platform</a:t>
            </a:r>
            <a:endParaRPr lang="en-US" sz="3200" i="1" dirty="0">
              <a:latin typeface="Calibri" pitchFamily="34" charset="0"/>
            </a:endParaRP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90800" y="5274715"/>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184666"/>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0" y="0"/>
            <a:ext cx="9144000" cy="685799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sp>
        <p:nvSpPr>
          <p:cNvPr id="3074" name="Title 1"/>
          <p:cNvSpPr>
            <a:spLocks noGrp="1"/>
          </p:cNvSpPr>
          <p:nvPr>
            <p:ph type="title"/>
          </p:nvPr>
        </p:nvSpPr>
        <p:spPr>
          <a:xfrm>
            <a:off x="3481709" y="3844885"/>
            <a:ext cx="2764861" cy="858330"/>
          </a:xfrm>
        </p:spPr>
        <p:txBody>
          <a:bodyPr>
            <a:normAutofit/>
          </a:bodyPr>
          <a:lstStyle/>
          <a:p>
            <a:pPr algn="l" eaLnBrk="1" hangingPunct="1"/>
            <a:r>
              <a:rPr lang="en-US" b="1" dirty="0" smtClean="0"/>
              <a:t>Bill Wilder</a:t>
            </a:r>
          </a:p>
        </p:txBody>
      </p:sp>
      <p:pic>
        <p:nvPicPr>
          <p:cNvPr id="1026" name="Picture 2" descr="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4126" y="3313421"/>
            <a:ext cx="1638053" cy="1638054"/>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13351" y="6063362"/>
            <a:ext cx="4996203" cy="82281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Windows Azure MVP </a:t>
            </a:r>
            <a:endParaRPr lang="en-US" sz="3900" b="1" dirty="0" smtClean="0"/>
          </a:p>
        </p:txBody>
      </p:sp>
      <p:sp>
        <p:nvSpPr>
          <p:cNvPr id="10" name="Content Placeholder 2"/>
          <p:cNvSpPr txBox="1">
            <a:spLocks/>
          </p:cNvSpPr>
          <p:nvPr/>
        </p:nvSpPr>
        <p:spPr>
          <a:xfrm>
            <a:off x="4831074" y="153209"/>
            <a:ext cx="4612845" cy="144882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Windows Azure </a:t>
            </a:r>
            <a:r>
              <a:rPr lang="en-US" sz="4400" i="1" dirty="0"/>
              <a:t>C</a:t>
            </a:r>
            <a:r>
              <a:rPr lang="en-US" sz="4400" i="1" dirty="0" smtClean="0"/>
              <a:t>onsultant</a:t>
            </a:r>
          </a:p>
        </p:txBody>
      </p:sp>
      <p:sp>
        <p:nvSpPr>
          <p:cNvPr id="11" name="Content Placeholder 2"/>
          <p:cNvSpPr txBox="1">
            <a:spLocks/>
          </p:cNvSpPr>
          <p:nvPr/>
        </p:nvSpPr>
        <p:spPr>
          <a:xfrm>
            <a:off x="21600" y="153209"/>
            <a:ext cx="4550402" cy="144882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Boston Azure </a:t>
            </a:r>
            <a:r>
              <a:rPr lang="en-US" sz="4400" i="1" dirty="0"/>
              <a:t>U</a:t>
            </a:r>
            <a:r>
              <a:rPr lang="en-US" sz="4400" i="1" dirty="0" smtClean="0"/>
              <a:t>ser Group Founder</a:t>
            </a:r>
            <a:r>
              <a:rPr lang="en-US" sz="4400" i="1" dirty="0"/>
              <a:t/>
            </a:r>
            <a:br>
              <a:rPr lang="en-US" sz="4400" i="1" dirty="0"/>
            </a:br>
            <a:endParaRPr lang="en-US" sz="4400" i="1" dirty="0" smtClean="0"/>
          </a:p>
        </p:txBody>
      </p:sp>
      <p:pic>
        <p:nvPicPr>
          <p:cNvPr id="5" name="Picture 2" descr="Boston Azure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200" y="1553773"/>
            <a:ext cx="3672240" cy="68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http://codingoutloud.files.wordpress.com/2006/10/mvp_fullcolor_forscreen1.png?w=9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090" y="4493999"/>
            <a:ext cx="1036990" cy="16373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495" y="1585478"/>
            <a:ext cx="4344035" cy="47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H="1">
            <a:off x="2296803" y="4493999"/>
            <a:ext cx="1057217" cy="12194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1710268" y="2515515"/>
            <a:ext cx="1643752" cy="12501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963010" y="2515515"/>
            <a:ext cx="995735" cy="12501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591341" y="4646981"/>
            <a:ext cx="1503134" cy="1217979"/>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881340" y="2763619"/>
            <a:ext cx="5532120" cy="646331"/>
          </a:xfrm>
          <a:prstGeom prst="rect">
            <a:avLst/>
          </a:prstGeom>
        </p:spPr>
        <p:txBody>
          <a:bodyPr>
            <a:spAutoFit/>
          </a:bodyPr>
          <a:lstStyle/>
          <a:p>
            <a:r>
              <a:rPr lang="en-US" dirty="0">
                <a:latin typeface="Calibri" pitchFamily="34" charset="0"/>
                <a:hlinkClick r:id="rId8"/>
              </a:rPr>
              <a:t>http://blog.codingoutloud.com</a:t>
            </a:r>
            <a:endParaRPr lang="en-US" dirty="0">
              <a:latin typeface="Calibri" pitchFamily="34" charset="0"/>
            </a:endParaRPr>
          </a:p>
          <a:p>
            <a:r>
              <a:rPr lang="en-US" b="1" dirty="0">
                <a:latin typeface="Calibri" pitchFamily="34" charset="0"/>
              </a:rPr>
              <a:t>@codingoutloud</a:t>
            </a:r>
          </a:p>
        </p:txBody>
      </p:sp>
      <p:sp>
        <p:nvSpPr>
          <p:cNvPr id="18" name="Content Placeholder 2"/>
          <p:cNvSpPr txBox="1">
            <a:spLocks/>
          </p:cNvSpPr>
          <p:nvPr/>
        </p:nvSpPr>
        <p:spPr>
          <a:xfrm>
            <a:off x="5789980" y="6079154"/>
            <a:ext cx="3349445" cy="82281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Cloud Architecture Patterns book (due 2012)</a:t>
            </a:r>
            <a:endParaRPr lang="en-US" sz="3900" b="1" dirty="0" smtClean="0"/>
          </a:p>
        </p:txBody>
      </p:sp>
      <p:pic>
        <p:nvPicPr>
          <p:cNvPr id="19" name="Picture 18"/>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66355" y="4342485"/>
            <a:ext cx="1477645" cy="1776095"/>
          </a:xfrm>
          <a:prstGeom prst="rect">
            <a:avLst/>
          </a:prstGeom>
          <a:noFill/>
          <a:ln>
            <a:noFill/>
          </a:ln>
        </p:spPr>
      </p:pic>
    </p:spTree>
    <p:extLst>
      <p:ext uri="{BB962C8B-B14F-4D97-AF65-F5344CB8AC3E}">
        <p14:creationId xmlns:p14="http://schemas.microsoft.com/office/powerpoint/2010/main" val="13685276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Big Ideas</a:t>
            </a:r>
            <a:endParaRPr lang="en-US" b="1" dirty="0"/>
          </a:p>
        </p:txBody>
      </p:sp>
      <p:sp>
        <p:nvSpPr>
          <p:cNvPr id="3" name="Content Placeholder 2"/>
          <p:cNvSpPr>
            <a:spLocks noGrp="1"/>
          </p:cNvSpPr>
          <p:nvPr>
            <p:ph idx="1"/>
          </p:nvPr>
        </p:nvSpPr>
        <p:spPr>
          <a:xfrm>
            <a:off x="457200" y="1906525"/>
            <a:ext cx="8377730" cy="3915149"/>
          </a:xfrm>
        </p:spPr>
        <p:txBody>
          <a:bodyPr>
            <a:noAutofit/>
          </a:bodyPr>
          <a:lstStyle/>
          <a:p>
            <a:pPr marL="514350" indent="-514350">
              <a:buFont typeface="+mj-lt"/>
              <a:buAutoNum type="arabicPeriod"/>
            </a:pPr>
            <a:r>
              <a:rPr lang="en-US" sz="4800" dirty="0" smtClean="0"/>
              <a:t>Horizontal over Vertical</a:t>
            </a:r>
          </a:p>
          <a:p>
            <a:pPr marL="514350" indent="-514350">
              <a:buFont typeface="+mj-lt"/>
              <a:buAutoNum type="arabicPeriod"/>
            </a:pPr>
            <a:r>
              <a:rPr lang="en-US" sz="4800" dirty="0" smtClean="0"/>
              <a:t>MTTR over MTBF</a:t>
            </a:r>
          </a:p>
          <a:p>
            <a:pPr marL="514350" indent="-514350">
              <a:buFont typeface="+mj-lt"/>
              <a:buAutoNum type="arabicPeriod"/>
            </a:pPr>
            <a:r>
              <a:rPr lang="en-US" sz="4800" dirty="0" smtClean="0"/>
              <a:t>Eventual over Strong</a:t>
            </a:r>
          </a:p>
          <a:p>
            <a:pPr marL="0" indent="0">
              <a:buNone/>
            </a:pPr>
            <a:endParaRPr lang="en-US" sz="4800" b="1" dirty="0"/>
          </a:p>
          <a:p>
            <a:pPr marL="0" indent="0" algn="ctr">
              <a:buNone/>
            </a:pPr>
            <a:r>
              <a:rPr lang="en-US" sz="4800" b="1" dirty="0" smtClean="0"/>
              <a:t>Where </a:t>
            </a:r>
            <a:r>
              <a:rPr lang="en-US" sz="4800" b="1" dirty="0"/>
              <a:t>Azure </a:t>
            </a:r>
            <a:r>
              <a:rPr lang="en-US" sz="4800" b="1" dirty="0" smtClean="0"/>
              <a:t>Fits</a:t>
            </a:r>
            <a:endParaRPr lang="en-US" sz="4800" b="1" dirty="0"/>
          </a:p>
        </p:txBody>
      </p:sp>
    </p:spTree>
    <p:extLst>
      <p:ext uri="{BB962C8B-B14F-4D97-AF65-F5344CB8AC3E}">
        <p14:creationId xmlns:p14="http://schemas.microsoft.com/office/powerpoint/2010/main" val="9609185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What’s the Big Idea?</a:t>
            </a:r>
          </a:p>
        </p:txBody>
      </p:sp>
      <p:sp>
        <p:nvSpPr>
          <p:cNvPr id="3" name="Subtitle 2"/>
          <p:cNvSpPr>
            <a:spLocks noGrp="1"/>
          </p:cNvSpPr>
          <p:nvPr>
            <p:ph type="subTitle" idx="1"/>
          </p:nvPr>
        </p:nvSpPr>
        <p:spPr/>
        <p:txBody>
          <a:bodyPr/>
          <a:lstStyle/>
          <a:p>
            <a:r>
              <a:rPr lang="en-US" dirty="0" smtClean="0"/>
              <a:t>scale compute</a:t>
            </a:r>
            <a:endParaRPr lang="en-US" dirty="0"/>
          </a:p>
        </p:txBody>
      </p:sp>
    </p:spTree>
    <p:extLst>
      <p:ext uri="{BB962C8B-B14F-4D97-AF65-F5344CB8AC3E}">
        <p14:creationId xmlns:p14="http://schemas.microsoft.com/office/powerpoint/2010/main" val="5341472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42900" lvl="1" indent="-342900">
              <a:buFont typeface="Arial" pitchFamily="34" charset="0"/>
              <a:buChar char="•"/>
            </a:pPr>
            <a:r>
              <a:rPr lang="en-US" sz="3600" b="1" dirty="0" smtClean="0"/>
              <a:t>Scale != Performance</a:t>
            </a:r>
          </a:p>
          <a:p>
            <a:pPr marL="742950" lvl="2" indent="-342900"/>
            <a:r>
              <a:rPr lang="en-US" dirty="0" smtClean="0"/>
              <a:t>Scalable </a:t>
            </a:r>
            <a:r>
              <a:rPr lang="en-US" b="1" i="1" dirty="0" smtClean="0"/>
              <a:t>iff</a:t>
            </a:r>
            <a:r>
              <a:rPr lang="en-US" dirty="0" smtClean="0"/>
              <a:t> Performance constant as it grows</a:t>
            </a:r>
          </a:p>
          <a:p>
            <a:pPr marL="342900" lvl="1" indent="-342900">
              <a:buFont typeface="Arial" pitchFamily="34" charset="0"/>
              <a:buChar char="•"/>
            </a:pPr>
            <a:r>
              <a:rPr lang="en-US" sz="3600" b="1" dirty="0" smtClean="0"/>
              <a:t>Scale the Number of Users</a:t>
            </a:r>
          </a:p>
          <a:p>
            <a:pPr marL="342900" lvl="1" indent="-342900">
              <a:buFont typeface="Arial" pitchFamily="34" charset="0"/>
              <a:buChar char="•"/>
            </a:pPr>
            <a:r>
              <a:rPr lang="en-US" sz="3600" b="1" dirty="0" smtClean="0"/>
              <a:t>… Volume of Data</a:t>
            </a:r>
          </a:p>
          <a:p>
            <a:pPr marL="342900" lvl="1" indent="-342900">
              <a:buFont typeface="Arial" pitchFamily="34" charset="0"/>
              <a:buChar char="•"/>
            </a:pPr>
            <a:r>
              <a:rPr lang="en-US" sz="3600" b="1" dirty="0" smtClean="0"/>
              <a:t>… Across Geography</a:t>
            </a:r>
          </a:p>
          <a:p>
            <a:pPr marL="342900" lvl="1" indent="-342900">
              <a:buFont typeface="Arial" pitchFamily="34" charset="0"/>
              <a:buChar char="•"/>
            </a:pPr>
            <a:r>
              <a:rPr lang="en-US" sz="3600" b="1" dirty="0" smtClean="0"/>
              <a:t>Scale can be bi-directional (more </a:t>
            </a:r>
            <a:r>
              <a:rPr lang="en-US" sz="3600" i="1" dirty="0" smtClean="0"/>
              <a:t>or</a:t>
            </a:r>
            <a:r>
              <a:rPr lang="en-US" sz="3600" b="1" dirty="0" smtClean="0"/>
              <a:t> less)</a:t>
            </a:r>
          </a:p>
          <a:p>
            <a:pPr marL="342900" lvl="1" indent="-342900">
              <a:buFont typeface="Arial" pitchFamily="34" charset="0"/>
              <a:buChar char="•"/>
            </a:pPr>
            <a:r>
              <a:rPr lang="en-US" sz="3600" b="1" dirty="0" smtClean="0"/>
              <a:t>Investment </a:t>
            </a:r>
            <a:r>
              <a:rPr lang="el-GR" sz="3600" dirty="0" smtClean="0"/>
              <a:t>α</a:t>
            </a:r>
            <a:r>
              <a:rPr lang="en-US" sz="3600" b="1" dirty="0" smtClean="0"/>
              <a:t> Benefit</a:t>
            </a:r>
            <a:endParaRPr lang="en-US" sz="3600" b="1" dirty="0"/>
          </a:p>
        </p:txBody>
      </p:sp>
      <p:sp>
        <p:nvSpPr>
          <p:cNvPr id="2" name="Title 1"/>
          <p:cNvSpPr>
            <a:spLocks noGrp="1"/>
          </p:cNvSpPr>
          <p:nvPr>
            <p:ph type="title"/>
          </p:nvPr>
        </p:nvSpPr>
        <p:spPr/>
        <p:txBody>
          <a:bodyPr/>
          <a:lstStyle/>
          <a:p>
            <a:r>
              <a:rPr lang="en-US" dirty="0" smtClean="0"/>
              <a:t>What does it mean to </a:t>
            </a:r>
            <a:r>
              <a:rPr lang="en-US" b="1" dirty="0" smtClean="0"/>
              <a:t>Scale</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farm5.static.flickr.com/4145/5394688397_2901e48fcb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415" y="-1138426"/>
            <a:ext cx="11898334" cy="94393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Old School Excel and Word</a:t>
            </a:r>
            <a:endParaRPr lang="en-US" dirty="0"/>
          </a:p>
        </p:txBody>
      </p:sp>
      <p:pic>
        <p:nvPicPr>
          <p:cNvPr id="1026" name="Picture 2" descr="http://farm6.static.flickr.com/5257/5395284268_52d8df7116_b.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0" y="0"/>
            <a:ext cx="9221486" cy="73874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Bundesarchiv B 145 Bild-F077869-0042, Jugend-Computerschule mit IBM-PC.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5372" y="-322631"/>
            <a:ext cx="12480247" cy="8221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37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030"/>
                                        </p:tgtEl>
                                        <p:attrNameLst>
                                          <p:attrName>style.visibility</p:attrName>
                                        </p:attrNameLst>
                                      </p:cBhvr>
                                      <p:to>
                                        <p:strVal val="visible"/>
                                      </p:to>
                                    </p:set>
                                    <p:anim calcmode="lin" valueType="num">
                                      <p:cBhvr additive="base">
                                        <p:cTn id="14" dur="500" fill="hold"/>
                                        <p:tgtEl>
                                          <p:spTgt spid="1030"/>
                                        </p:tgtEl>
                                        <p:attrNameLst>
                                          <p:attrName>ppt_x</p:attrName>
                                        </p:attrNameLst>
                                      </p:cBhvr>
                                      <p:tavLst>
                                        <p:tav tm="0">
                                          <p:val>
                                            <p:strVal val="1+#ppt_w/2"/>
                                          </p:val>
                                        </p:tav>
                                        <p:tav tm="100000">
                                          <p:val>
                                            <p:strVal val="#ppt_x"/>
                                          </p:val>
                                        </p:tav>
                                      </p:tavLst>
                                    </p:anim>
                                    <p:anim calcmode="lin" valueType="num">
                                      <p:cBhvr additive="base">
                                        <p:cTn id="15" dur="500" fill="hold"/>
                                        <p:tgtEl>
                                          <p:spTgt spid="10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613565" y="1602030"/>
            <a:ext cx="7612375" cy="18269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fontScale="90000"/>
          </a:bodyPr>
          <a:lstStyle/>
          <a:p>
            <a:r>
              <a:rPr lang="en-US" dirty="0" smtClean="0"/>
              <a:t>Options: </a:t>
            </a:r>
            <a:r>
              <a:rPr lang="en-US" b="1" dirty="0" smtClean="0"/>
              <a:t>Scale Up</a:t>
            </a:r>
            <a:r>
              <a:rPr lang="en-US" dirty="0" smtClean="0"/>
              <a:t> (and Scale Down)</a:t>
            </a:r>
            <a:br>
              <a:rPr lang="en-US" dirty="0" smtClean="0"/>
            </a:br>
            <a:r>
              <a:rPr lang="en-US" dirty="0" smtClean="0"/>
              <a:t>or </a:t>
            </a:r>
            <a:r>
              <a:rPr lang="en-US" b="1" dirty="0" smtClean="0"/>
              <a:t>Scale Out</a:t>
            </a:r>
            <a:r>
              <a:rPr lang="en-US" dirty="0" smtClean="0"/>
              <a:t> (and Scale In)</a:t>
            </a:r>
            <a:endParaRPr lang="en-US" dirty="0"/>
          </a:p>
        </p:txBody>
      </p:sp>
      <p:sp>
        <p:nvSpPr>
          <p:cNvPr id="3" name="Content Placeholder 2"/>
          <p:cNvSpPr>
            <a:spLocks noGrp="1"/>
          </p:cNvSpPr>
          <p:nvPr>
            <p:ph idx="1"/>
          </p:nvPr>
        </p:nvSpPr>
        <p:spPr/>
        <p:txBody>
          <a:bodyPr/>
          <a:lstStyle/>
          <a:p>
            <a:pPr>
              <a:buNone/>
            </a:pPr>
            <a:r>
              <a:rPr lang="en-US" b="1" dirty="0" smtClean="0"/>
              <a:t>	Terminology:</a:t>
            </a:r>
          </a:p>
          <a:p>
            <a:pPr lvl="1">
              <a:buNone/>
            </a:pPr>
            <a:r>
              <a:rPr lang="en-US" dirty="0" smtClean="0"/>
              <a:t>Scaling Up/Down == Vertical Scaling</a:t>
            </a:r>
          </a:p>
          <a:p>
            <a:pPr lvl="1">
              <a:buNone/>
            </a:pPr>
            <a:r>
              <a:rPr lang="en-US" dirty="0" smtClean="0"/>
              <a:t>Scaling Out/In == Horizontal Scaling</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1"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uiExpand="1" build="allAtOnce"/>
      <p:bldP spid="3" grpId="1"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Scaling Up:</a:t>
            </a:r>
            <a:r>
              <a:rPr lang="en-US" dirty="0" smtClean="0">
                <a:sym typeface="Wingdings" pitchFamily="2" charset="2"/>
              </a:rPr>
              <a:t> Scaling the Box</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2"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Out: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398970" y="1397593"/>
            <a:ext cx="2740455" cy="830997"/>
          </a:xfrm>
          <a:prstGeom prst="rect">
            <a:avLst/>
          </a:prstGeom>
          <a:noFill/>
        </p:spPr>
        <p:txBody>
          <a:bodyPr wrap="square" rtlCol="0">
            <a:spAutoFit/>
          </a:bodyPr>
          <a:lstStyle/>
          <a:p>
            <a:pPr algn="ctr"/>
            <a:r>
              <a:rPr lang="en-US" sz="2400" b="1" dirty="0" smtClean="0"/>
              <a:t>autonomous nodes </a:t>
            </a:r>
            <a:br>
              <a:rPr lang="en-US" sz="2400" b="1" dirty="0" smtClean="0"/>
            </a:br>
            <a:r>
              <a:rPr lang="en-US" sz="2400" dirty="0" smtClean="0"/>
              <a:t>scale best</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3">
                                            <p:txEl>
                                              <p:pRg st="0" end="0"/>
                                            </p:txEl>
                                          </p:spTgt>
                                        </p:tgtEl>
                                        <p:attrNameLst>
                                          <p:attrName>style.visibility</p:attrName>
                                        </p:attrNameLst>
                                      </p:cBhvr>
                                      <p:to>
                                        <p:strVal val="visible"/>
                                      </p:to>
                                    </p:set>
                                    <p:anim calcmode="lin" valueType="num">
                                      <p:cBhvr>
                                        <p:cTn id="78"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555"/>
            <a:ext cx="8229600" cy="1143000"/>
          </a:xfrm>
        </p:spPr>
        <p:txBody>
          <a:bodyPr/>
          <a:lstStyle/>
          <a:p>
            <a:r>
              <a:rPr lang="en-US" dirty="0" smtClean="0"/>
              <a:t>How do I Choose???? ??????</a:t>
            </a:r>
            <a:endParaRPr lang="en-US" dirty="0"/>
          </a:p>
        </p:txBody>
      </p:sp>
      <p:sp>
        <p:nvSpPr>
          <p:cNvPr id="1032" name="server"/>
          <p:cNvSpPr>
            <a:spLocks noEditPoints="1" noChangeArrowheads="1"/>
          </p:cNvSpPr>
          <p:nvPr/>
        </p:nvSpPr>
        <p:spPr bwMode="auto">
          <a:xfrm>
            <a:off x="1059105" y="174307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server"/>
          <p:cNvSpPr>
            <a:spLocks noEditPoints="1" noChangeArrowheads="1"/>
          </p:cNvSpPr>
          <p:nvPr/>
        </p:nvSpPr>
        <p:spPr bwMode="auto">
          <a:xfrm>
            <a:off x="3354020" y="1297535"/>
            <a:ext cx="1826970" cy="1826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6094475" y="384050"/>
            <a:ext cx="2740455" cy="274045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1043339" y="391460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7007960" y="435101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erver"/>
          <p:cNvSpPr>
            <a:spLocks noEditPoints="1" noChangeArrowheads="1"/>
          </p:cNvSpPr>
          <p:nvPr/>
        </p:nvSpPr>
        <p:spPr bwMode="auto">
          <a:xfrm>
            <a:off x="3276851"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Plus 17"/>
          <p:cNvSpPr/>
          <p:nvPr/>
        </p:nvSpPr>
        <p:spPr>
          <a:xfrm>
            <a:off x="2542582"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5516168"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781899"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Striped Right Arrow 21"/>
          <p:cNvSpPr/>
          <p:nvPr/>
        </p:nvSpPr>
        <p:spPr>
          <a:xfrm rot="19478692">
            <a:off x="2614703" y="2138749"/>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triped Right Arrow 22"/>
          <p:cNvSpPr/>
          <p:nvPr/>
        </p:nvSpPr>
        <p:spPr>
          <a:xfrm rot="19602694">
            <a:off x="5355158" y="1729394"/>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7921445" y="3922412"/>
            <a:ext cx="608990" cy="2123658"/>
          </a:xfrm>
          <a:prstGeom prst="rect">
            <a:avLst/>
          </a:prstGeom>
          <a:noFill/>
        </p:spPr>
        <p:txBody>
          <a:bodyPr wrap="square" rtlCol="0">
            <a:spAutoFit/>
          </a:bodyPr>
          <a:lstStyle/>
          <a:p>
            <a:r>
              <a:rPr lang="en-US" sz="6600" b="1" dirty="0" smtClean="0"/>
              <a:t>… </a:t>
            </a:r>
            <a:endParaRPr lang="en-US" sz="6600" b="1" dirty="0"/>
          </a:p>
        </p:txBody>
      </p:sp>
      <p:sp>
        <p:nvSpPr>
          <p:cNvPr id="25" name="TextBox 24"/>
          <p:cNvSpPr txBox="1"/>
          <p:nvPr/>
        </p:nvSpPr>
        <p:spPr>
          <a:xfrm rot="16200000">
            <a:off x="-354360" y="1687381"/>
            <a:ext cx="1566519" cy="830997"/>
          </a:xfrm>
          <a:prstGeom prst="rect">
            <a:avLst/>
          </a:prstGeom>
          <a:noFill/>
        </p:spPr>
        <p:txBody>
          <a:bodyPr wrap="none" rtlCol="0">
            <a:spAutoFit/>
          </a:bodyPr>
          <a:lstStyle/>
          <a:p>
            <a:pPr algn="ctr"/>
            <a:r>
              <a:rPr lang="en-US" sz="2400" b="1" dirty="0" smtClean="0"/>
              <a:t>Scale Up</a:t>
            </a:r>
            <a:br>
              <a:rPr lang="en-US" sz="2400" b="1" dirty="0" smtClean="0"/>
            </a:br>
            <a:r>
              <a:rPr lang="en-US" sz="2400" b="1" dirty="0" smtClean="0"/>
              <a:t>(Vertically)</a:t>
            </a:r>
            <a:endParaRPr lang="en-US" sz="2400" b="1" dirty="0"/>
          </a:p>
        </p:txBody>
      </p:sp>
      <p:sp>
        <p:nvSpPr>
          <p:cNvPr id="26" name="TextBox 25"/>
          <p:cNvSpPr txBox="1"/>
          <p:nvPr/>
        </p:nvSpPr>
        <p:spPr>
          <a:xfrm rot="16200000">
            <a:off x="-418885" y="3948271"/>
            <a:ext cx="1917576" cy="830997"/>
          </a:xfrm>
          <a:prstGeom prst="rect">
            <a:avLst/>
          </a:prstGeom>
          <a:noFill/>
        </p:spPr>
        <p:txBody>
          <a:bodyPr wrap="none" rtlCol="0">
            <a:spAutoFit/>
          </a:bodyPr>
          <a:lstStyle/>
          <a:p>
            <a:pPr algn="ctr"/>
            <a:r>
              <a:rPr lang="en-US" sz="2400" b="1" dirty="0" smtClean="0"/>
              <a:t>Scale Out</a:t>
            </a:r>
            <a:br>
              <a:rPr lang="en-US" sz="2400" b="1" dirty="0" smtClean="0"/>
            </a:br>
            <a:r>
              <a:rPr lang="en-US" sz="2400" b="1" dirty="0" smtClean="0"/>
              <a:t>(Horizontally)</a:t>
            </a:r>
            <a:endParaRPr lang="en-US" sz="2400" b="1" dirty="0"/>
          </a:p>
        </p:txBody>
      </p:sp>
      <p:cxnSp>
        <p:nvCxnSpPr>
          <p:cNvPr id="28" name="Straight Connector 27"/>
          <p:cNvCxnSpPr/>
          <p:nvPr/>
        </p:nvCxnSpPr>
        <p:spPr>
          <a:xfrm>
            <a:off x="0" y="34290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834930" y="1407519"/>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45568" y="5341830"/>
            <a:ext cx="8557279" cy="1569660"/>
          </a:xfrm>
          <a:prstGeom prst="rect">
            <a:avLst/>
          </a:prstGeom>
          <a:noFill/>
        </p:spPr>
        <p:txBody>
          <a:bodyPr wrap="none" rtlCol="0">
            <a:spAutoFit/>
          </a:bodyPr>
          <a:lstStyle/>
          <a:p>
            <a:pPr marL="285750" indent="-285750">
              <a:buFont typeface="Arial" pitchFamily="34" charset="0"/>
              <a:buChar char="•"/>
            </a:pPr>
            <a:r>
              <a:rPr lang="en-US" sz="2400" dirty="0"/>
              <a:t>Not either/or!</a:t>
            </a:r>
          </a:p>
          <a:p>
            <a:pPr marL="285750" indent="-285750">
              <a:buFont typeface="Arial" pitchFamily="34" charset="0"/>
              <a:buChar char="•"/>
            </a:pPr>
            <a:r>
              <a:rPr lang="en-US" sz="2400" dirty="0" smtClean="0"/>
              <a:t>Part business, part technical decision (requirements and strategy)</a:t>
            </a:r>
            <a:endParaRPr lang="en-US" sz="2400" dirty="0"/>
          </a:p>
          <a:p>
            <a:pPr marL="285750" indent="-285750">
              <a:buFont typeface="Arial" pitchFamily="34" charset="0"/>
              <a:buChar char="•"/>
            </a:pPr>
            <a:r>
              <a:rPr lang="en-US" sz="2400" dirty="0" smtClean="0"/>
              <a:t>Consider Reliability (and SLA in Azure)</a:t>
            </a:r>
          </a:p>
          <a:p>
            <a:pPr marL="285750" indent="-285750">
              <a:buFont typeface="Arial" pitchFamily="34" charset="0"/>
              <a:buChar char="•"/>
            </a:pPr>
            <a:r>
              <a:rPr lang="en-US" sz="2400" dirty="0" smtClean="0"/>
              <a:t>Target VM size that meets min or optimal CPU, bandwidth, space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Azure fit?</a:t>
            </a:r>
            <a:endParaRPr lang="en-US" dirty="0"/>
          </a:p>
        </p:txBody>
      </p:sp>
      <p:sp>
        <p:nvSpPr>
          <p:cNvPr id="3" name="Subtitle 2"/>
          <p:cNvSpPr>
            <a:spLocks noGrp="1"/>
          </p:cNvSpPr>
          <p:nvPr>
            <p:ph type="subTitle" idx="1"/>
          </p:nvPr>
        </p:nvSpPr>
        <p:spPr/>
        <p:txBody>
          <a:bodyPr/>
          <a:lstStyle/>
          <a:p>
            <a:r>
              <a:rPr lang="en-US" dirty="0" smtClean="0"/>
              <a:t>scale compute</a:t>
            </a:r>
            <a:endParaRPr lang="en-US" dirty="0"/>
          </a:p>
        </p:txBody>
      </p:sp>
    </p:spTree>
    <p:extLst>
      <p:ext uri="{BB962C8B-B14F-4D97-AF65-F5344CB8AC3E}">
        <p14:creationId xmlns:p14="http://schemas.microsoft.com/office/powerpoint/2010/main" val="32344525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Queue-Centric Workflow Pattern</a:t>
            </a:r>
            <a:endParaRPr lang="en-US" dirty="0"/>
          </a:p>
        </p:txBody>
      </p:sp>
      <p:sp>
        <p:nvSpPr>
          <p:cNvPr id="3" name="Content Placeholder 2"/>
          <p:cNvSpPr>
            <a:spLocks noGrp="1"/>
          </p:cNvSpPr>
          <p:nvPr>
            <p:ph idx="1"/>
          </p:nvPr>
        </p:nvSpPr>
        <p:spPr/>
        <p:txBody>
          <a:bodyPr>
            <a:normAutofit/>
          </a:bodyPr>
          <a:lstStyle/>
          <a:p>
            <a:r>
              <a:rPr lang="en-US" dirty="0" smtClean="0"/>
              <a:t>Enables systems where the UI and back-end services are </a:t>
            </a:r>
            <a:r>
              <a:rPr lang="en-US" b="1" dirty="0" smtClean="0"/>
              <a:t>Loosely Coupled</a:t>
            </a:r>
          </a:p>
          <a:p>
            <a:endParaRPr lang="en-US" b="1" dirty="0" smtClean="0"/>
          </a:p>
          <a:p>
            <a:r>
              <a:rPr lang="en-US" dirty="0" smtClean="0"/>
              <a:t>(Compare to CQRS at the end)</a:t>
            </a:r>
          </a:p>
        </p:txBody>
      </p:sp>
    </p:spTree>
    <p:extLst>
      <p:ext uri="{BB962C8B-B14F-4D97-AF65-F5344CB8AC3E}">
        <p14:creationId xmlns:p14="http://schemas.microsoft.com/office/powerpoint/2010/main" val="10332166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in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resource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&amp; Tables</a:t>
            </a:r>
            <a:r>
              <a:rPr lang="en-US" sz="3200" dirty="0" smtClean="0"/>
              <a:t>; </a:t>
            </a:r>
            <a:r>
              <a:rPr lang="en-US" sz="3200" b="1" dirty="0" smtClean="0"/>
              <a:t>SQL Azure</a:t>
            </a:r>
            <a:endParaRPr lang="en-US" sz="3200" dirty="0" smtClean="0"/>
          </a:p>
        </p:txBody>
      </p:sp>
    </p:spTree>
    <p:extLst>
      <p:ext uri="{BB962C8B-B14F-4D97-AF65-F5344CB8AC3E}">
        <p14:creationId xmlns:p14="http://schemas.microsoft.com/office/powerpoint/2010/main" val="353404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a:bodyPr>
          <a:lstStyle/>
          <a:p>
            <a:pPr eaLnBrk="1" hangingPunct="1"/>
            <a:r>
              <a:rPr lang="en-US" dirty="0" smtClean="0"/>
              <a:t>QCW in Action</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53979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a:bodyPr>
          <a:lstStyle/>
          <a:p>
            <a:pPr eaLnBrk="1" hangingPunct="1"/>
            <a:r>
              <a:rPr lang="en-US" dirty="0" smtClean="0"/>
              <a:t>Familiar Example: </a:t>
            </a:r>
            <a:r>
              <a:rPr lang="en-US" dirty="0" err="1" smtClean="0"/>
              <a:t>Thumbnailer</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632669"/>
            <a:ext cx="9144000" cy="523220"/>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user does not wait for thumbnail</a:t>
            </a:r>
            <a:endParaRPr lang="en-US" sz="2800" dirty="0">
              <a:solidFill>
                <a:srgbClr val="0070C0"/>
              </a:solidFill>
            </a:endParaRPr>
          </a:p>
        </p:txBody>
      </p:sp>
      <p:sp>
        <p:nvSpPr>
          <p:cNvPr id="14" name="Right Arrow 13"/>
          <p:cNvSpPr/>
          <p:nvPr/>
        </p:nvSpPr>
        <p:spPr>
          <a:xfrm rot="12771906">
            <a:off x="6018488"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94589" y="1617003"/>
            <a:ext cx="581025"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62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QCW </a:t>
            </a:r>
            <a:r>
              <a:rPr lang="en-US" b="1" dirty="0" smtClean="0"/>
              <a:t>enables</a:t>
            </a:r>
            <a:r>
              <a:rPr lang="en-US" dirty="0" smtClean="0"/>
              <a:t> Responsive</a:t>
            </a:r>
          </a:p>
        </p:txBody>
      </p:sp>
      <p:sp>
        <p:nvSpPr>
          <p:cNvPr id="3" name="Content Placeholder 2"/>
          <p:cNvSpPr>
            <a:spLocks noGrp="1"/>
          </p:cNvSpPr>
          <p:nvPr>
            <p:ph idx="1"/>
          </p:nvPr>
        </p:nvSpPr>
        <p:spPr/>
        <p:txBody>
          <a:bodyPr>
            <a:normAutofit/>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p:txBody>
      </p:sp>
    </p:spTree>
    <p:extLst>
      <p:ext uri="{BB962C8B-B14F-4D97-AF65-F5344CB8AC3E}">
        <p14:creationId xmlns:p14="http://schemas.microsoft.com/office/powerpoint/2010/main" val="9281803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QCW </a:t>
            </a:r>
            <a:r>
              <a:rPr lang="en-US" b="1" dirty="0" smtClean="0"/>
              <a:t>enables</a:t>
            </a:r>
            <a:r>
              <a:rPr lang="en-US" dirty="0" smtClean="0"/>
              <a:t> Scalable</a:t>
            </a:r>
          </a:p>
        </p:txBody>
      </p:sp>
      <p:sp>
        <p:nvSpPr>
          <p:cNvPr id="3" name="Content Placeholder 2"/>
          <p:cNvSpPr>
            <a:spLocks noGrp="1"/>
          </p:cNvSpPr>
          <p:nvPr>
            <p:ph idx="1"/>
          </p:nvPr>
        </p:nvSpPr>
        <p:spPr/>
        <p:txBody>
          <a:bodyPr>
            <a:normAutofit/>
          </a:bodyPr>
          <a:lstStyle/>
          <a:p>
            <a:r>
              <a:rPr lang="en-US" dirty="0" smtClean="0"/>
              <a:t>Loosely coupled, concern-independent scaling</a:t>
            </a:r>
          </a:p>
          <a:p>
            <a:pPr lvl="1"/>
            <a:r>
              <a:rPr lang="en-US" dirty="0" smtClean="0"/>
              <a:t>Get </a:t>
            </a:r>
            <a:r>
              <a:rPr lang="en-US" b="1" dirty="0" smtClean="0"/>
              <a:t>Scale Units</a:t>
            </a:r>
            <a:r>
              <a:rPr lang="en-US" dirty="0" smtClean="0"/>
              <a:t> right</a:t>
            </a:r>
          </a:p>
          <a:p>
            <a:r>
              <a:rPr lang="en-US" dirty="0" smtClean="0"/>
              <a:t>Blocking is Bane of Scalability</a:t>
            </a:r>
          </a:p>
          <a:p>
            <a:pPr lvl="1"/>
            <a:r>
              <a:rPr lang="en-US" dirty="0" smtClean="0"/>
              <a:t>Decoupled front/back ends insulate from other system issues if…</a:t>
            </a:r>
          </a:p>
          <a:p>
            <a:pPr lvl="2"/>
            <a:r>
              <a:rPr lang="en-US" dirty="0"/>
              <a:t>Order processing partner doing maintenance</a:t>
            </a:r>
          </a:p>
          <a:p>
            <a:pPr lvl="2"/>
            <a:r>
              <a:rPr lang="en-US" dirty="0" smtClean="0"/>
              <a:t>Twitter down</a:t>
            </a:r>
          </a:p>
          <a:p>
            <a:pPr lvl="2"/>
            <a:r>
              <a:rPr lang="en-US" dirty="0" smtClean="0"/>
              <a:t>Email server unreachable</a:t>
            </a:r>
          </a:p>
          <a:p>
            <a:pPr lvl="2"/>
            <a:r>
              <a:rPr lang="en-US" dirty="0" smtClean="0"/>
              <a:t>Internet connectivity interruption</a:t>
            </a:r>
          </a:p>
          <a:p>
            <a:pPr lvl="1"/>
            <a:endParaRPr lang="en-US" dirty="0" smtClean="0"/>
          </a:p>
          <a:p>
            <a:endParaRPr lang="en-US" dirty="0" smtClean="0"/>
          </a:p>
        </p:txBody>
      </p:sp>
    </p:spTree>
    <p:extLst>
      <p:ext uri="{BB962C8B-B14F-4D97-AF65-F5344CB8AC3E}">
        <p14:creationId xmlns:p14="http://schemas.microsoft.com/office/powerpoint/2010/main" val="8783334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29708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27422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309069" y="5331897"/>
            <a:ext cx="8221365" cy="1508105"/>
          </a:xfrm>
          <a:prstGeom prst="rect">
            <a:avLst/>
          </a:prstGeom>
          <a:noFill/>
        </p:spPr>
        <p:txBody>
          <a:bodyPr wrap="square" rtlCol="0">
            <a:spAutoFit/>
          </a:bodyPr>
          <a:lstStyle/>
          <a:p>
            <a:pPr>
              <a:buFont typeface="Arial" pitchFamily="34" charset="0"/>
              <a:buChar char="•"/>
            </a:pPr>
            <a:r>
              <a:rPr lang="en-US" sz="3200" b="1" dirty="0" smtClean="0"/>
              <a:t> Remember</a:t>
            </a:r>
            <a:r>
              <a:rPr lang="en-US" sz="3200" b="1" dirty="0"/>
              <a:t>: 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Tree>
    <p:extLst>
      <p:ext uri="{BB962C8B-B14F-4D97-AF65-F5344CB8AC3E}">
        <p14:creationId xmlns:p14="http://schemas.microsoft.com/office/powerpoint/2010/main" val="1282023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normAutofit/>
          </a:bodyPr>
          <a:lstStyle/>
          <a:p>
            <a:r>
              <a:rPr lang="en-US" dirty="0" smtClean="0"/>
              <a:t>QCW </a:t>
            </a:r>
            <a:r>
              <a:rPr lang="en-US" b="1" dirty="0" smtClean="0"/>
              <a:t>enables</a:t>
            </a:r>
            <a:r>
              <a:rPr lang="en-US" dirty="0" smtClean="0"/>
              <a:t> Distribution</a:t>
            </a:r>
          </a:p>
        </p:txBody>
      </p:sp>
      <p:sp>
        <p:nvSpPr>
          <p:cNvPr id="3" name="Content Placeholder 2"/>
          <p:cNvSpPr>
            <a:spLocks noGrp="1"/>
          </p:cNvSpPr>
          <p:nvPr>
            <p:ph idx="1"/>
          </p:nvPr>
        </p:nvSpPr>
        <p:spPr>
          <a:xfrm>
            <a:off x="457200" y="1371601"/>
            <a:ext cx="4953000" cy="4754563"/>
          </a:xfrm>
        </p:spPr>
        <p:txBody>
          <a:bodyPr>
            <a:normAutofit/>
          </a:bodyPr>
          <a:lstStyle/>
          <a:p>
            <a:pPr marL="342900" lvl="1" indent="-342900">
              <a:buFont typeface="Arial" pitchFamily="34" charset="0"/>
              <a:buChar char="•"/>
              <a:defRPr/>
            </a:pPr>
            <a:r>
              <a:rPr lang="en-US" sz="3200" dirty="0" smtClean="0"/>
              <a:t>Scale out systems better suited than monolithic for geographic distribution</a:t>
            </a:r>
          </a:p>
          <a:p>
            <a:pPr lvl="1">
              <a:defRPr/>
            </a:pPr>
            <a:r>
              <a:rPr lang="en-US" dirty="0" smtClean="0"/>
              <a:t>More granular </a:t>
            </a:r>
            <a:r>
              <a:rPr lang="en-US" dirty="0" smtClean="0">
                <a:sym typeface="Wingdings" pitchFamily="2" charset="2"/>
              </a:rPr>
              <a:t> flexible</a:t>
            </a:r>
            <a:endParaRPr lang="en-US" dirty="0" smtClean="0"/>
          </a:p>
          <a:p>
            <a:pPr lvl="1">
              <a:defRPr/>
            </a:pPr>
            <a:r>
              <a:rPr lang="en-US" dirty="0" smtClean="0"/>
              <a:t>Reduce latency via geographic distribution</a:t>
            </a:r>
          </a:p>
          <a:p>
            <a:pPr lvl="1">
              <a:defRPr/>
            </a:pPr>
            <a:r>
              <a:rPr lang="en-US" dirty="0" smtClean="0"/>
              <a:t>Failure need not be binary</a:t>
            </a:r>
            <a:endParaRPr lang="en-US" dirty="0"/>
          </a:p>
        </p:txBody>
      </p:sp>
      <p:pic>
        <p:nvPicPr>
          <p:cNvPr id="44036" name="Picture 2" descr="File:Chainsaw cutting tree.jpg">
            <a:hlinkClick r:id="rId3"/>
          </p:cNvPr>
          <p:cNvPicPr>
            <a:picLocks noChangeAspect="1" noChangeArrowheads="1"/>
          </p:cNvPicPr>
          <p:nvPr/>
        </p:nvPicPr>
        <p:blipFill>
          <a:blip r:embed="rId4" cstate="print"/>
          <a:srcRect/>
          <a:stretch>
            <a:fillRect/>
          </a:stretch>
        </p:blipFill>
        <p:spPr bwMode="auto">
          <a:xfrm>
            <a:off x="5562600" y="1676401"/>
            <a:ext cx="4038600" cy="5705475"/>
          </a:xfrm>
          <a:prstGeom prst="rect">
            <a:avLst/>
          </a:prstGeom>
          <a:noFill/>
          <a:ln w="9525">
            <a:noFill/>
            <a:miter lim="800000"/>
            <a:headEnd/>
            <a:tailEnd/>
          </a:ln>
        </p:spPr>
      </p:pic>
    </p:spTree>
    <p:extLst>
      <p:ext uri="{BB962C8B-B14F-4D97-AF65-F5344CB8AC3E}">
        <p14:creationId xmlns:p14="http://schemas.microsoft.com/office/powerpoint/2010/main" val="200346652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From QCW </a:t>
            </a:r>
            <a:r>
              <a:rPr lang="en-US" dirty="0" smtClean="0">
                <a:sym typeface="Wingdings" pitchFamily="2" charset="2"/>
              </a:rPr>
              <a:t> CQRS</a:t>
            </a:r>
            <a:endParaRPr lang="en-US" dirty="0"/>
          </a:p>
        </p:txBody>
      </p:sp>
      <p:sp>
        <p:nvSpPr>
          <p:cNvPr id="3" name="Content Placeholder 2"/>
          <p:cNvSpPr>
            <a:spLocks noGrp="1"/>
          </p:cNvSpPr>
          <p:nvPr>
            <p:ph idx="1"/>
          </p:nvPr>
        </p:nvSpPr>
        <p:spPr/>
        <p:txBody>
          <a:bodyPr>
            <a:normAutofit/>
          </a:bodyPr>
          <a:lstStyle/>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Usually includes Event Sourcing</a:t>
            </a:r>
          </a:p>
          <a:p>
            <a:r>
              <a:rPr lang="en-US" dirty="0" smtClean="0"/>
              <a:t>Usually modeled using Domain Driven Design (DDD)</a:t>
            </a:r>
          </a:p>
        </p:txBody>
      </p:sp>
    </p:spTree>
    <p:extLst>
      <p:ext uri="{BB962C8B-B14F-4D97-AF65-F5344CB8AC3E}">
        <p14:creationId xmlns:p14="http://schemas.microsoft.com/office/powerpoint/2010/main" val="21037073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What’s the Big Idea?</a:t>
            </a:r>
            <a:endParaRPr lang="en-US" dirty="0"/>
          </a:p>
        </p:txBody>
      </p:sp>
      <p:sp>
        <p:nvSpPr>
          <p:cNvPr id="3" name="Subtitle 2"/>
          <p:cNvSpPr>
            <a:spLocks noGrp="1"/>
          </p:cNvSpPr>
          <p:nvPr>
            <p:ph type="subTitle" idx="1"/>
          </p:nvPr>
        </p:nvSpPr>
        <p:spPr/>
        <p:txBody>
          <a:bodyPr/>
          <a:lstStyle/>
          <a:p>
            <a:r>
              <a:rPr lang="en-US" dirty="0" smtClean="0"/>
              <a:t>#fail</a:t>
            </a:r>
            <a:endParaRPr lang="en-US" dirty="0"/>
          </a:p>
        </p:txBody>
      </p:sp>
    </p:spTree>
    <p:extLst>
      <p:ext uri="{BB962C8B-B14F-4D97-AF65-F5344CB8AC3E}">
        <p14:creationId xmlns:p14="http://schemas.microsoft.com/office/powerpoint/2010/main" val="30574631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95"/>
            <a:ext cx="9144000" cy="1143000"/>
          </a:xfrm>
        </p:spPr>
        <p:txBody>
          <a:bodyPr>
            <a:normAutofit/>
          </a:bodyPr>
          <a:lstStyle/>
          <a:p>
            <a:r>
              <a:rPr lang="en-US" b="1" dirty="0" smtClean="0"/>
              <a:t>MTBF…        vs.      MTTR…</a:t>
            </a:r>
            <a:endParaRPr lang="en-US" b="1"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145143"/>
            <a:ext cx="4571999" cy="61204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2" y="1145144"/>
            <a:ext cx="7648619" cy="571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9558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Degrees of Failure</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dirty="0" smtClean="0"/>
              <a:t>My Virtual Machine</a:t>
            </a:r>
          </a:p>
          <a:p>
            <a:pPr lvl="1"/>
            <a:r>
              <a:rPr lang="en-US" dirty="0" smtClean="0"/>
              <a:t>Hardware failure</a:t>
            </a:r>
          </a:p>
          <a:p>
            <a:pPr lvl="1"/>
            <a:r>
              <a:rPr lang="en-US" dirty="0" smtClean="0"/>
              <a:t>Software failure</a:t>
            </a:r>
          </a:p>
          <a:p>
            <a:pPr lvl="1"/>
            <a:r>
              <a:rPr lang="en-US" b="1" dirty="0" smtClean="0"/>
              <a:t>Restart</a:t>
            </a:r>
          </a:p>
          <a:p>
            <a:r>
              <a:rPr lang="en-US" dirty="0" smtClean="0"/>
              <a:t>[Cloud] Service or Service Network</a:t>
            </a:r>
          </a:p>
          <a:p>
            <a:pPr lvl="1"/>
            <a:r>
              <a:rPr lang="en-US" b="1" dirty="0" smtClean="0"/>
              <a:t>Retry</a:t>
            </a:r>
          </a:p>
          <a:p>
            <a:r>
              <a:rPr lang="en-US" dirty="0" smtClean="0"/>
              <a:t>Datacenter</a:t>
            </a:r>
          </a:p>
          <a:p>
            <a:pPr lvl="1"/>
            <a:r>
              <a:rPr lang="en-US" b="1" dirty="0" smtClean="0"/>
              <a:t>Recover</a:t>
            </a:r>
            <a:r>
              <a:rPr lang="en-US" b="1" dirty="0"/>
              <a:t> </a:t>
            </a:r>
            <a:r>
              <a:rPr lang="en-US" dirty="0" smtClean="0"/>
              <a:t>(?)</a:t>
            </a:r>
          </a:p>
        </p:txBody>
      </p:sp>
    </p:spTree>
    <p:extLst>
      <p:ext uri="{BB962C8B-B14F-4D97-AF65-F5344CB8AC3E}">
        <p14:creationId xmlns:p14="http://schemas.microsoft.com/office/powerpoint/2010/main" val="121484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Azure fit?</a:t>
            </a:r>
            <a:endParaRPr lang="en-US" dirty="0"/>
          </a:p>
        </p:txBody>
      </p:sp>
      <p:sp>
        <p:nvSpPr>
          <p:cNvPr id="3" name="Subtitle 2"/>
          <p:cNvSpPr>
            <a:spLocks noGrp="1"/>
          </p:cNvSpPr>
          <p:nvPr>
            <p:ph type="subTitle" idx="1"/>
          </p:nvPr>
        </p:nvSpPr>
        <p:spPr/>
        <p:txBody>
          <a:bodyPr/>
          <a:lstStyle/>
          <a:p>
            <a:r>
              <a:rPr lang="en-US" dirty="0" smtClean="0"/>
              <a:t>#fail</a:t>
            </a:r>
            <a:endParaRPr lang="en-US" dirty="0"/>
          </a:p>
        </p:txBody>
      </p:sp>
    </p:spTree>
    <p:extLst>
      <p:ext uri="{BB962C8B-B14F-4D97-AF65-F5344CB8AC3E}">
        <p14:creationId xmlns:p14="http://schemas.microsoft.com/office/powerpoint/2010/main" val="12569600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a:bodyPr>
          <a:lstStyle/>
          <a:p>
            <a:pPr eaLnBrk="1" hangingPunct="1"/>
            <a:r>
              <a:rPr lang="en-US" dirty="0" smtClean="0"/>
              <a:t>Familiar Example: </a:t>
            </a:r>
            <a:r>
              <a:rPr lang="en-US" dirty="0" err="1" smtClean="0"/>
              <a:t>Thumbnailer</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632669"/>
            <a:ext cx="9144000" cy="523220"/>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user does not wait for thumbnail</a:t>
            </a:r>
            <a:endParaRPr lang="en-US" sz="2800" dirty="0">
              <a:solidFill>
                <a:srgbClr val="0070C0"/>
              </a:solidFill>
            </a:endParaRPr>
          </a:p>
        </p:txBody>
      </p:sp>
      <p:sp>
        <p:nvSpPr>
          <p:cNvPr id="14" name="Right Arrow 13"/>
          <p:cNvSpPr/>
          <p:nvPr/>
        </p:nvSpPr>
        <p:spPr>
          <a:xfrm rot="12771906">
            <a:off x="6018488"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94589" y="1617003"/>
            <a:ext cx="581025"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2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“http://myphotoacct.blob.core.windows.net/up/&lt;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4267507" y="3937000"/>
            <a:ext cx="2666695" cy="1625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51460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950077"/>
            <a:ext cx="6949440" cy="461665"/>
          </a:xfrm>
          <a:prstGeom prst="rect">
            <a:avLst/>
          </a:prstGeom>
          <a:noFill/>
          <a:ln w="9525">
            <a:noFill/>
            <a:miter lim="800000"/>
            <a:headEnd/>
            <a:tailEnd/>
          </a:ln>
        </p:spPr>
        <p:txBody>
          <a:bodyPr wrap="square">
            <a:spAutoFit/>
          </a:bodyPr>
          <a:lstStyle/>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sp>
        <p:nvSpPr>
          <p:cNvPr id="20" name="Rounded Rectangle 19"/>
          <p:cNvSpPr/>
          <p:nvPr/>
        </p:nvSpPr>
        <p:spPr bwMode="auto">
          <a:xfrm>
            <a:off x="4267507" y="3504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4267506" y="4342485"/>
            <a:ext cx="2819096" cy="17281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96064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QCW </a:t>
            </a:r>
            <a:r>
              <a:rPr lang="en-US" b="1" dirty="0" smtClean="0"/>
              <a:t>requires</a:t>
            </a:r>
            <a:r>
              <a:rPr lang="en-US" dirty="0" smtClean="0"/>
              <a:t> Idempotent</a:t>
            </a:r>
          </a:p>
        </p:txBody>
      </p:sp>
      <p:sp>
        <p:nvSpPr>
          <p:cNvPr id="3" name="Content Placeholder 2"/>
          <p:cNvSpPr>
            <a:spLocks noGrp="1"/>
          </p:cNvSpPr>
          <p:nvPr>
            <p:ph idx="1"/>
          </p:nvPr>
        </p:nvSpPr>
        <p:spPr/>
        <p:txBody>
          <a:bodyPr>
            <a:normAutofit/>
          </a:bodyPr>
          <a:lstStyle/>
          <a:p>
            <a:r>
              <a:rPr lang="en-US" i="1" dirty="0" smtClean="0"/>
              <a:t>Perform idempotent operation more than once, end result same as if we did it once</a:t>
            </a:r>
          </a:p>
          <a:p>
            <a:r>
              <a:rPr lang="en-US" dirty="0"/>
              <a:t>Example with </a:t>
            </a:r>
            <a:r>
              <a:rPr lang="en-US" dirty="0" err="1" smtClean="0"/>
              <a:t>Thumbnailing</a:t>
            </a:r>
            <a:r>
              <a:rPr lang="en-US" dirty="0" smtClean="0"/>
              <a:t> </a:t>
            </a:r>
            <a:r>
              <a:rPr lang="en-US" dirty="0"/>
              <a:t>(</a:t>
            </a:r>
            <a:r>
              <a:rPr lang="en-US" dirty="0" smtClean="0"/>
              <a:t>easy case)</a:t>
            </a:r>
            <a:endParaRPr lang="en-US" dirty="0"/>
          </a:p>
          <a:p>
            <a:r>
              <a:rPr lang="en-US" dirty="0" smtClean="0"/>
              <a:t>App-specific concerns dictate approaches</a:t>
            </a:r>
          </a:p>
          <a:p>
            <a:pPr lvl="1"/>
            <a:r>
              <a:rPr lang="en-US" dirty="0" smtClean="0"/>
              <a:t>Compensating transactions</a:t>
            </a:r>
          </a:p>
          <a:p>
            <a:pPr lvl="1"/>
            <a:r>
              <a:rPr lang="en-US" dirty="0" smtClean="0"/>
              <a:t>Last in wins</a:t>
            </a:r>
          </a:p>
          <a:p>
            <a:pPr lvl="1"/>
            <a:r>
              <a:rPr lang="en-US" dirty="0" smtClean="0"/>
              <a:t>Many others possible – hard to say</a:t>
            </a:r>
          </a:p>
        </p:txBody>
      </p:sp>
    </p:spTree>
    <p:extLst>
      <p:ext uri="{BB962C8B-B14F-4D97-AF65-F5344CB8AC3E}">
        <p14:creationId xmlns:p14="http://schemas.microsoft.com/office/powerpoint/2010/main" val="274580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QCW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fontScale="92500" lnSpcReduction="10000"/>
          </a:bodyPr>
          <a:lstStyle/>
          <a:p>
            <a:pPr>
              <a:defRPr/>
            </a:pPr>
            <a:r>
              <a:rPr lang="en-US" dirty="0" smtClean="0"/>
              <a:t>A Poison Message cannot be processed</a:t>
            </a:r>
          </a:p>
          <a:p>
            <a:pPr lvl="1">
              <a:defRPr/>
            </a:pPr>
            <a:r>
              <a:rPr lang="en-US" dirty="0" smtClean="0"/>
              <a:t>Error condition for non-transient reason</a:t>
            </a:r>
          </a:p>
          <a:p>
            <a:pPr lvl="1">
              <a:defRPr/>
            </a:pPr>
            <a:r>
              <a:rPr lang="en-US" dirty="0" smtClean="0"/>
              <a:t>Detect via </a:t>
            </a:r>
            <a:r>
              <a:rPr lang="en-US" dirty="0" err="1" smtClean="0"/>
              <a:t>CloudQueueMessage.</a:t>
            </a:r>
            <a:r>
              <a:rPr lang="en-US" b="1" dirty="0" err="1" smtClean="0"/>
              <a:t>DequeueCount</a:t>
            </a:r>
            <a:r>
              <a:rPr lang="en-US" dirty="0" smtClean="0"/>
              <a:t> property</a:t>
            </a:r>
          </a:p>
          <a:p>
            <a:pPr>
              <a:defRPr/>
            </a:pPr>
            <a:r>
              <a:rPr lang="en-US" dirty="0" smtClean="0"/>
              <a:t>Be proactive</a:t>
            </a:r>
          </a:p>
          <a:p>
            <a:pPr lvl="1">
              <a:defRPr/>
            </a:pPr>
            <a:r>
              <a:rPr lang="en-US" dirty="0" smtClean="0"/>
              <a:t>Falling off the queue may kill your system</a:t>
            </a:r>
          </a:p>
          <a:p>
            <a:pPr lvl="2">
              <a:defRPr/>
            </a:pPr>
            <a:r>
              <a:rPr lang="en-US" dirty="0" smtClean="0"/>
              <a:t>Message TTL = 7 days by default in Azure</a:t>
            </a:r>
          </a:p>
          <a:p>
            <a:pPr>
              <a:defRPr/>
            </a:pPr>
            <a:r>
              <a:rPr lang="en-US" dirty="0" smtClean="0"/>
              <a:t>Determine a Max Retry policy</a:t>
            </a:r>
          </a:p>
          <a:p>
            <a:pPr lvl="1">
              <a:defRPr/>
            </a:pPr>
            <a:r>
              <a:rPr lang="en-US" dirty="0" smtClean="0"/>
              <a:t>May differ by queue object type or other criteria</a:t>
            </a:r>
          </a:p>
          <a:p>
            <a:pPr lvl="1">
              <a:defRPr/>
            </a:pPr>
            <a:r>
              <a:rPr lang="en-US" dirty="0" smtClean="0"/>
              <a:t>Then what? Delete, move to “bad” queue, alert human</a:t>
            </a:r>
            <a:r>
              <a:rPr lang="en-US" dirty="0"/>
              <a:t>, …</a:t>
            </a:r>
            <a:endParaRPr lang="en-US" dirty="0" smtClean="0"/>
          </a:p>
        </p:txBody>
      </p:sp>
    </p:spTree>
    <p:extLst>
      <p:ext uri="{BB962C8B-B14F-4D97-AF65-F5344CB8AC3E}">
        <p14:creationId xmlns:p14="http://schemas.microsoft.com/office/powerpoint/2010/main" val="259593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CQRS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a:bodyPr>
          <a:lstStyle/>
          <a:p>
            <a:r>
              <a:rPr lang="en-US" b="1" dirty="0" smtClean="0"/>
              <a:t>There will be VM </a:t>
            </a:r>
            <a:r>
              <a:rPr lang="en-US" dirty="0" smtClean="0"/>
              <a:t>(or Azure role)</a:t>
            </a:r>
            <a:r>
              <a:rPr lang="en-US" b="1" dirty="0" smtClean="0"/>
              <a:t> restarts</a:t>
            </a:r>
          </a:p>
          <a:p>
            <a:pPr lvl="1"/>
            <a:r>
              <a:rPr lang="en-US" dirty="0" smtClean="0"/>
              <a:t>Hardware failure, O/S patching, crash (bug)</a:t>
            </a:r>
          </a:p>
          <a:p>
            <a:r>
              <a:rPr lang="en-US" dirty="0"/>
              <a:t>Fabric Controller </a:t>
            </a:r>
            <a:r>
              <a:rPr lang="en-US" dirty="0" smtClean="0"/>
              <a:t>honors </a:t>
            </a:r>
            <a:r>
              <a:rPr lang="en-US" b="1" dirty="0" smtClean="0"/>
              <a:t>Fault </a:t>
            </a:r>
            <a:r>
              <a:rPr lang="en-US" b="1" dirty="0"/>
              <a:t>Domains </a:t>
            </a:r>
            <a:endParaRPr lang="en-US" b="1" dirty="0" smtClean="0"/>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support important again </a:t>
            </a:r>
          </a:p>
          <a:p>
            <a:r>
              <a:rPr lang="en-US" dirty="0" smtClean="0"/>
              <a:t>Not an exception case! Expect it!</a:t>
            </a:r>
          </a:p>
        </p:txBody>
      </p:sp>
    </p:spTree>
    <p:extLst>
      <p:ext uri="{BB962C8B-B14F-4D97-AF65-F5344CB8AC3E}">
        <p14:creationId xmlns:p14="http://schemas.microsoft.com/office/powerpoint/2010/main" val="139999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00100458"/>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a:bodyPr>
          <a:lstStyle/>
          <a:p>
            <a:pPr>
              <a:defRPr/>
            </a:pPr>
            <a:r>
              <a:rPr lang="en-US" sz="4900" b="1" dirty="0" smtClean="0"/>
              <a:t>What’s Up? </a:t>
            </a:r>
            <a:r>
              <a:rPr lang="en-US" sz="2700" dirty="0" smtClean="0"/>
              <a:t>Reliability as </a:t>
            </a:r>
            <a:r>
              <a:rPr lang="en-US" sz="2700" i="1" dirty="0" smtClean="0">
                <a:latin typeface="Andy" pitchFamily="66" charset="0"/>
              </a:rPr>
              <a:t>EMERGENT PROPERTY</a:t>
            </a:r>
            <a:endParaRPr lang="en-US" sz="2700" i="1" dirty="0">
              <a:latin typeface="Andy" pitchFamily="66" charset="0"/>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24457768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dirty="0" smtClean="0"/>
              <a:t>“Hard Part”: persistent data, scalable data</a:t>
            </a:r>
          </a:p>
          <a:p>
            <a:pPr lvl="1"/>
            <a:r>
              <a:rPr lang="en-US" dirty="0" smtClean="0"/>
              <a:t>Azure Queue, Blob, Table, SQL Azure</a:t>
            </a:r>
          </a:p>
          <a:p>
            <a:pPr lvl="1"/>
            <a:r>
              <a:rPr lang="en-US" dirty="0" smtClean="0"/>
              <a:t>Three copies of each byte</a:t>
            </a:r>
          </a:p>
          <a:p>
            <a:pPr lvl="1"/>
            <a:r>
              <a:rPr lang="en-US" dirty="0" smtClean="0"/>
              <a:t>Blobs and Tables geo-replicated</a:t>
            </a:r>
          </a:p>
          <a:p>
            <a:pPr lvl="1"/>
            <a:r>
              <a:rPr lang="en-US" dirty="0" smtClean="0"/>
              <a:t>Retry and Throttle!</a:t>
            </a:r>
          </a:p>
        </p:txBody>
      </p:sp>
    </p:spTree>
    <p:extLst>
      <p:ext uri="{BB962C8B-B14F-4D97-AF65-F5344CB8AC3E}">
        <p14:creationId xmlns:p14="http://schemas.microsoft.com/office/powerpoint/2010/main" val="36504279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Retrying</a:t>
            </a:r>
            <a:endParaRPr lang="en-US" dirty="0"/>
          </a:p>
        </p:txBody>
      </p:sp>
      <p:sp>
        <p:nvSpPr>
          <p:cNvPr id="3" name="Content Placeholder 2"/>
          <p:cNvSpPr>
            <a:spLocks noGrp="1"/>
          </p:cNvSpPr>
          <p:nvPr>
            <p:ph idx="1"/>
          </p:nvPr>
        </p:nvSpPr>
        <p:spPr/>
        <p:txBody>
          <a:bodyPr>
            <a:normAutofit/>
          </a:bodyPr>
          <a:lstStyle/>
          <a:p>
            <a:r>
              <a:rPr lang="en-US" b="1" dirty="0"/>
              <a:t>Retry Logic for Transient Failures in SQL </a:t>
            </a:r>
            <a:r>
              <a:rPr lang="en-US" b="1" dirty="0" smtClean="0"/>
              <a:t>Azure</a:t>
            </a:r>
            <a:endParaRPr lang="en-US" dirty="0"/>
          </a:p>
          <a:p>
            <a:endParaRPr lang="en-US" sz="1800" dirty="0" smtClean="0"/>
          </a:p>
          <a:p>
            <a:pPr marL="0" indent="0">
              <a:buNone/>
            </a:pPr>
            <a:r>
              <a:rPr lang="en-US" sz="1800" dirty="0" smtClean="0">
                <a:hlinkClick r:id="rId2"/>
              </a:rPr>
              <a:t>http</a:t>
            </a:r>
            <a:r>
              <a:rPr lang="en-US" sz="1800" dirty="0">
                <a:hlinkClick r:id="rId2"/>
              </a:rPr>
              <a:t>://</a:t>
            </a:r>
            <a:r>
              <a:rPr lang="en-US" sz="1800" dirty="0" smtClean="0">
                <a:hlinkClick r:id="rId2"/>
              </a:rPr>
              <a:t>social.technet.microsoft.com/wiki/contents/articles/retry-logic-for-transient-failures-in-sql-azure.aspx</a:t>
            </a:r>
            <a:endParaRPr lang="en-US" sz="1800" dirty="0" smtClean="0"/>
          </a:p>
          <a:p>
            <a:pPr marL="0" indent="0">
              <a:buNone/>
            </a:pPr>
            <a:endParaRPr lang="en-US" sz="1800" dirty="0"/>
          </a:p>
          <a:p>
            <a:r>
              <a:rPr lang="en-US" b="1" dirty="0"/>
              <a:t>Overview of Retry Policies </a:t>
            </a:r>
            <a:r>
              <a:rPr lang="en-US" b="1" dirty="0" smtClean="0"/>
              <a:t>in .NET SDK</a:t>
            </a:r>
          </a:p>
          <a:p>
            <a:endParaRPr lang="en-US" sz="1900" b="1" dirty="0"/>
          </a:p>
          <a:p>
            <a:pPr marL="0" indent="0">
              <a:buNone/>
            </a:pPr>
            <a:r>
              <a:rPr lang="en-US" sz="1900" dirty="0" smtClean="0">
                <a:hlinkClick r:id="rId3"/>
              </a:rPr>
              <a:t>http</a:t>
            </a:r>
            <a:r>
              <a:rPr lang="en-US" sz="1900" dirty="0">
                <a:hlinkClick r:id="rId3"/>
              </a:rPr>
              <a:t>://</a:t>
            </a:r>
            <a:r>
              <a:rPr lang="en-US" sz="1900" dirty="0" smtClean="0">
                <a:hlinkClick r:id="rId3"/>
              </a:rPr>
              <a:t>blogs.msdn.com/b/windowsazurestorage/archive/2011/02/03/overview-of-retry-policies-in-the-windows-azure-storage-client-library.aspx</a:t>
            </a:r>
            <a:r>
              <a:rPr lang="en-US" sz="1900" dirty="0" smtClean="0"/>
              <a:t> </a:t>
            </a:r>
            <a:endParaRPr lang="en-US" sz="1900" dirty="0"/>
          </a:p>
          <a:p>
            <a:pPr marL="0" indent="0">
              <a:buNone/>
            </a:pPr>
            <a:endParaRPr lang="en-US" sz="1900" dirty="0" smtClean="0"/>
          </a:p>
          <a:p>
            <a:pPr marL="0" indent="0">
              <a:buNone/>
            </a:pPr>
            <a:r>
              <a:rPr lang="en-US" sz="1900" dirty="0" smtClean="0">
                <a:hlinkClick r:id="rId4"/>
              </a:rPr>
              <a:t>http</a:t>
            </a:r>
            <a:r>
              <a:rPr lang="en-US" sz="1900" dirty="0">
                <a:hlinkClick r:id="rId4"/>
              </a:rPr>
              <a:t>://</a:t>
            </a:r>
            <a:r>
              <a:rPr lang="en-US" sz="1900" dirty="0" smtClean="0">
                <a:hlinkClick r:id="rId4"/>
              </a:rPr>
              <a:t>msdn.microsoft.com/en-us/library/microsoft.windowsazure.storageclient.cloudblobclient.retrypolicy.aspx</a:t>
            </a:r>
            <a:r>
              <a:rPr lang="en-US" sz="1900" dirty="0" smtClean="0"/>
              <a:t> </a:t>
            </a:r>
            <a:endParaRPr lang="en-US" sz="1900" dirty="0"/>
          </a:p>
        </p:txBody>
      </p:sp>
    </p:spTree>
    <p:extLst>
      <p:ext uri="{BB962C8B-B14F-4D97-AF65-F5344CB8AC3E}">
        <p14:creationId xmlns:p14="http://schemas.microsoft.com/office/powerpoint/2010/main" val="9103035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What’s the Big Idea?</a:t>
            </a:r>
          </a:p>
        </p:txBody>
      </p:sp>
      <p:sp>
        <p:nvSpPr>
          <p:cNvPr id="3" name="Subtitle 2"/>
          <p:cNvSpPr>
            <a:spLocks noGrp="1"/>
          </p:cNvSpPr>
          <p:nvPr>
            <p:ph type="subTitle" idx="1"/>
          </p:nvPr>
        </p:nvSpPr>
        <p:spPr/>
        <p:txBody>
          <a:bodyPr/>
          <a:lstStyle/>
          <a:p>
            <a:r>
              <a:rPr lang="en-US" dirty="0" smtClean="0"/>
              <a:t>scale data </a:t>
            </a:r>
            <a:endParaRPr lang="en-US" dirty="0"/>
          </a:p>
        </p:txBody>
      </p:sp>
    </p:spTree>
    <p:extLst>
      <p:ext uri="{BB962C8B-B14F-4D97-AF65-F5344CB8AC3E}">
        <p14:creationId xmlns:p14="http://schemas.microsoft.com/office/powerpoint/2010/main" val="5341472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067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Sharding is Difficult</a:t>
            </a:r>
            <a:endParaRPr lang="en-US" dirty="0"/>
          </a:p>
        </p:txBody>
      </p:sp>
      <p:sp>
        <p:nvSpPr>
          <p:cNvPr id="3" name="Content Placeholder 2"/>
          <p:cNvSpPr>
            <a:spLocks noGrp="1"/>
          </p:cNvSpPr>
          <p:nvPr>
            <p:ph idx="1"/>
          </p:nvPr>
        </p:nvSpPr>
        <p:spPr/>
        <p:txBody>
          <a:bodyPr>
            <a:normAutofit fontScale="92500"/>
          </a:bodyPr>
          <a:lstStyle/>
          <a:p>
            <a:r>
              <a:rPr lang="en-US" dirty="0" smtClean="0"/>
              <a:t>What defines a shard? (Where to put stuff?)</a:t>
            </a:r>
          </a:p>
          <a:p>
            <a:pPr lvl="1"/>
            <a:r>
              <a:rPr lang="en-US" dirty="0" smtClean="0"/>
              <a:t>Example by geography: customer_us, customer_fr, customer_cn, customer_ie, …</a:t>
            </a:r>
          </a:p>
          <a:p>
            <a:pPr lvl="1"/>
            <a:r>
              <a:rPr lang="en-US" dirty="0" smtClean="0"/>
              <a:t>Use same approach to find records</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dirty="0" smtClean="0"/>
              <a:t>Query / join / transact </a:t>
            </a:r>
            <a:r>
              <a:rPr lang="en-US" b="1" dirty="0" smtClean="0"/>
              <a:t>across</a:t>
            </a:r>
            <a:r>
              <a:rPr lang="en-US" dirty="0" smtClean="0"/>
              <a:t> shards</a:t>
            </a:r>
          </a:p>
          <a:p>
            <a:r>
              <a:rPr lang="en-US" sz="3200" dirty="0" smtClean="0"/>
              <a:t>Cache coherence, connection pool management</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Azure fit?</a:t>
            </a:r>
            <a:endParaRPr lang="en-US" dirty="0"/>
          </a:p>
        </p:txBody>
      </p:sp>
      <p:sp>
        <p:nvSpPr>
          <p:cNvPr id="3" name="Subtitle 2"/>
          <p:cNvSpPr>
            <a:spLocks noGrp="1"/>
          </p:cNvSpPr>
          <p:nvPr>
            <p:ph type="subTitle" idx="1"/>
          </p:nvPr>
        </p:nvSpPr>
        <p:spPr/>
        <p:txBody>
          <a:bodyPr/>
          <a:lstStyle/>
          <a:p>
            <a:r>
              <a:rPr lang="en-US" dirty="0" smtClean="0"/>
              <a:t>scale data</a:t>
            </a:r>
            <a:endParaRPr lang="en-US" dirty="0"/>
          </a:p>
        </p:txBody>
      </p:sp>
    </p:spTree>
    <p:extLst>
      <p:ext uri="{BB962C8B-B14F-4D97-AF65-F5344CB8AC3E}">
        <p14:creationId xmlns:p14="http://schemas.microsoft.com/office/powerpoint/2010/main" val="32344525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lstStyle/>
          <a:p>
            <a:pPr eaLnBrk="1" hangingPunct="1"/>
            <a:r>
              <a:rPr lang="en-US" dirty="0" smtClean="0"/>
              <a:t>SQL Azure </a:t>
            </a: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1354088017"/>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2120068" cy="1200329"/>
          </a:xfrm>
          <a:prstGeom prst="rect">
            <a:avLst/>
          </a:prstGeom>
          <a:noFill/>
        </p:spPr>
        <p:txBody>
          <a:bodyPr wrap="none" rtlCol="0">
            <a:spAutoFit/>
          </a:bodyPr>
          <a:lstStyle/>
          <a:p>
            <a:r>
              <a:rPr lang="en-US" sz="3600" b="1" dirty="0" smtClean="0"/>
              <a:t>SQL Azure</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Native Encryption</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242605" y="2669009"/>
            <a:ext cx="290139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150 GB size limit</a:t>
            </a:r>
            <a:endParaRPr lang="en-US" sz="9600" dirty="0"/>
          </a:p>
          <a:p>
            <a:pPr marL="0" indent="0">
              <a:buFont typeface="Arial" pitchFamily="34" charset="0"/>
              <a:buNone/>
            </a:pPr>
            <a:r>
              <a:rPr lang="en-US" sz="9600" b="1" dirty="0" smtClean="0"/>
              <a:t>New Capabilities</a:t>
            </a:r>
          </a:p>
          <a:p>
            <a:r>
              <a:rPr lang="en-US" sz="9600" dirty="0" smtClean="0"/>
              <a:t>Highly Available</a:t>
            </a:r>
          </a:p>
          <a:p>
            <a:r>
              <a:rPr lang="en-US" sz="9600" dirty="0" smtClean="0"/>
              <a:t>Rental model</a:t>
            </a:r>
          </a:p>
          <a:p>
            <a:r>
              <a:rPr lang="en-US" sz="9600" dirty="0" smtClean="0"/>
              <a:t>Coming: B</a:t>
            </a:r>
            <a:r>
              <a:rPr lang="en-US" sz="9600" dirty="0" smtClean="0">
                <a:sym typeface="Wingdings" pitchFamily="2" charset="2"/>
              </a:rPr>
              <a:t>ackups &amp; point-in-time recovery</a:t>
            </a:r>
          </a:p>
          <a:p>
            <a:r>
              <a:rPr lang="en-US" sz="9600" b="1" dirty="0" smtClean="0">
                <a:sym typeface="Wingdings" pitchFamily="2" charset="2"/>
              </a:rPr>
              <a:t>SQL Azure Federations</a:t>
            </a:r>
            <a:endParaRPr lang="en-US" sz="9600" b="1" dirty="0"/>
          </a:p>
          <a:p>
            <a:r>
              <a:rPr lang="en-US" sz="9600" dirty="0" smtClean="0"/>
              <a:t>More…</a:t>
            </a:r>
          </a:p>
          <a:p>
            <a:endParaRPr lang="en-US" dirty="0" smtClean="0"/>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1002185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10">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xEl>
                                              <p:pRg st="6" end="6"/>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nodePh="1">
                                  <p:stCondLst>
                                    <p:cond delay="0"/>
                                  </p:stCondLst>
                                  <p:endCondLst>
                                    <p:cond evt="begin" delay="0">
                                      <p:tn val="47"/>
                                    </p:cond>
                                  </p:end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uiExpand="1" build="p"/>
      <p:bldP spid="10" grpId="0" uiExpand="1" build="p"/>
      <p:bldP spid="3" grpId="0"/>
      <p:bldP spid="4" grpId="0"/>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SQL Azure Federations</a:t>
            </a:r>
            <a:r>
              <a:rPr lang="en-US" dirty="0" smtClean="0"/>
              <a:t> for Sharding</a:t>
            </a:r>
            <a:endParaRPr lang="en-US" dirty="0"/>
          </a:p>
        </p:txBody>
      </p:sp>
      <p:sp>
        <p:nvSpPr>
          <p:cNvPr id="3" name="Content Placeholder 2"/>
          <p:cNvSpPr>
            <a:spLocks noGrp="1"/>
          </p:cNvSpPr>
          <p:nvPr>
            <p:ph idx="1"/>
          </p:nvPr>
        </p:nvSpPr>
        <p:spPr>
          <a:xfrm>
            <a:off x="457200" y="1600206"/>
            <a:ext cx="8229600" cy="4873744"/>
          </a:xfrm>
        </p:spPr>
        <p:txBody>
          <a:bodyPr>
            <a:normAutofit fontScale="92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b="1" dirty="0" smtClean="0">
                <a:solidFill>
                  <a:srgbClr val="FF0000"/>
                </a:solidFill>
              </a:rPr>
              <a:t>Recently released!</a:t>
            </a:r>
          </a:p>
          <a:p>
            <a:endParaRPr lang="en-US"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20995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What’s the Big Idea?</a:t>
            </a:r>
          </a:p>
        </p:txBody>
      </p:sp>
      <p:sp>
        <p:nvSpPr>
          <p:cNvPr id="3" name="Subtitle 2"/>
          <p:cNvSpPr>
            <a:spLocks noGrp="1"/>
          </p:cNvSpPr>
          <p:nvPr>
            <p:ph type="subTitle" idx="1"/>
          </p:nvPr>
        </p:nvSpPr>
        <p:spPr/>
        <p:txBody>
          <a:bodyPr/>
          <a:lstStyle/>
          <a:p>
            <a:r>
              <a:rPr lang="en-US" dirty="0" smtClean="0"/>
              <a:t>big data</a:t>
            </a:r>
            <a:endParaRPr lang="en-US" dirty="0"/>
          </a:p>
        </p:txBody>
      </p:sp>
    </p:spTree>
    <p:extLst>
      <p:ext uri="{BB962C8B-B14F-4D97-AF65-F5344CB8AC3E}">
        <p14:creationId xmlns:p14="http://schemas.microsoft.com/office/powerpoint/2010/main" val="870390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0" y="274638"/>
            <a:ext cx="4419295" cy="4981332"/>
          </a:xfrm>
        </p:spPr>
        <p:txBody>
          <a:bodyPr>
            <a:normAutofit/>
          </a:bodyPr>
          <a:lstStyle/>
          <a:p>
            <a:r>
              <a:rPr lang="en-US" sz="4800" dirty="0"/>
              <a:t>Five </a:t>
            </a:r>
            <a:r>
              <a:rPr lang="en-US" sz="4800" dirty="0" err="1"/>
              <a:t>exabytes</a:t>
            </a:r>
            <a:r>
              <a:rPr lang="en-US" sz="4800" dirty="0"/>
              <a:t> of data </a:t>
            </a:r>
            <a:r>
              <a:rPr lang="en-US" sz="4800" dirty="0" smtClean="0"/>
              <a:t>created every </a:t>
            </a:r>
            <a:r>
              <a:rPr lang="en-US" sz="4800" dirty="0"/>
              <a:t>two </a:t>
            </a:r>
            <a:r>
              <a:rPr lang="en-US" sz="4800" dirty="0" smtClean="0"/>
              <a:t>days</a:t>
            </a:r>
            <a:br>
              <a:rPr lang="en-US" sz="4800" dirty="0" smtClean="0"/>
            </a:br>
            <a:r>
              <a:rPr lang="en-US" sz="2800" i="1" dirty="0" smtClean="0"/>
              <a:t>- Eric Schmidt </a:t>
            </a:r>
            <a:br>
              <a:rPr lang="en-US" sz="2800" i="1" dirty="0" smtClean="0"/>
            </a:br>
            <a:r>
              <a:rPr lang="en-US" sz="2800" i="1" dirty="0" smtClean="0"/>
              <a:t>(CEO Google at the time)</a:t>
            </a:r>
            <a:endParaRPr lang="en-US" sz="2800" i="1" dirty="0"/>
          </a:p>
        </p:txBody>
      </p:sp>
      <p:sp>
        <p:nvSpPr>
          <p:cNvPr id="3" name="Content Placeholder 2"/>
          <p:cNvSpPr>
            <a:spLocks noGrp="1"/>
          </p:cNvSpPr>
          <p:nvPr>
            <p:ph idx="1"/>
          </p:nvPr>
        </p:nvSpPr>
        <p:spPr>
          <a:xfrm>
            <a:off x="4876495" y="4646980"/>
            <a:ext cx="4262930" cy="2740455"/>
          </a:xfrm>
        </p:spPr>
        <p:txBody>
          <a:bodyPr>
            <a:normAutofit/>
          </a:bodyPr>
          <a:lstStyle/>
          <a:p>
            <a:pPr marL="0" indent="0">
              <a:buNone/>
            </a:pPr>
            <a:r>
              <a:rPr lang="en-US" dirty="0" smtClean="0"/>
              <a:t>As </a:t>
            </a:r>
            <a:r>
              <a:rPr lang="en-US" dirty="0"/>
              <a:t>much </a:t>
            </a:r>
            <a:r>
              <a:rPr lang="en-US" dirty="0" smtClean="0"/>
              <a:t>as from </a:t>
            </a:r>
            <a:r>
              <a:rPr lang="en-US" dirty="0"/>
              <a:t>the dawn of civilization up until </a:t>
            </a:r>
            <a:r>
              <a:rPr lang="en-US" dirty="0" smtClean="0"/>
              <a:t>2003</a:t>
            </a:r>
            <a:endParaRPr lang="en-US" dirty="0"/>
          </a:p>
        </p:txBody>
      </p:sp>
      <p:pic>
        <p:nvPicPr>
          <p:cNvPr id="1026" name="Picture 2" descr="File:Eric Schmidt at the 37th G8 Summit in Deauville 03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29842" cy="7082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737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4000" b="1" dirty="0" smtClean="0"/>
              <a:t>Three </a:t>
            </a:r>
            <a:r>
              <a:rPr lang="en-US" sz="4000" b="1" dirty="0" err="1" smtClean="0"/>
              <a:t>Vs</a:t>
            </a:r>
            <a:endParaRPr lang="en-US" sz="4000" b="1" dirty="0" smtClean="0"/>
          </a:p>
          <a:p>
            <a:r>
              <a:rPr lang="en-US" b="1" dirty="0" smtClean="0"/>
              <a:t>V</a:t>
            </a:r>
            <a:r>
              <a:rPr lang="en-US" dirty="0" smtClean="0"/>
              <a:t>olume </a:t>
            </a:r>
            <a:r>
              <a:rPr lang="en-US" dirty="0" smtClean="0">
                <a:sym typeface="Wingdings" pitchFamily="2" charset="2"/>
              </a:rPr>
              <a:t> lots of it already</a:t>
            </a:r>
            <a:endParaRPr lang="en-US" dirty="0" smtClean="0"/>
          </a:p>
          <a:p>
            <a:r>
              <a:rPr lang="en-US" b="1" dirty="0" smtClean="0"/>
              <a:t>V</a:t>
            </a:r>
            <a:r>
              <a:rPr lang="en-US" dirty="0" smtClean="0"/>
              <a:t>elocity </a:t>
            </a:r>
            <a:r>
              <a:rPr lang="en-US" dirty="0" smtClean="0">
                <a:sym typeface="Wingdings" pitchFamily="2" charset="2"/>
              </a:rPr>
              <a:t> more of it every day</a:t>
            </a:r>
            <a:endParaRPr lang="en-US" dirty="0" smtClean="0"/>
          </a:p>
          <a:p>
            <a:r>
              <a:rPr lang="en-US" b="1" dirty="0" smtClean="0"/>
              <a:t>V</a:t>
            </a:r>
            <a:r>
              <a:rPr lang="en-US" dirty="0" smtClean="0"/>
              <a:t>ariety </a:t>
            </a:r>
            <a:r>
              <a:rPr lang="en-US" dirty="0" smtClean="0">
                <a:sym typeface="Wingdings" pitchFamily="2" charset="2"/>
              </a:rPr>
              <a:t> many sources, many formats</a:t>
            </a:r>
          </a:p>
          <a:p>
            <a:endParaRPr lang="en-US" dirty="0">
              <a:sym typeface="Wingdings" pitchFamily="2" charset="2"/>
            </a:endParaRPr>
          </a:p>
          <a:p>
            <a:endParaRPr lang="en-US" dirty="0" smtClean="0">
              <a:sym typeface="Wingdings" pitchFamily="2" charset="2"/>
            </a:endParaRPr>
          </a:p>
          <a:p>
            <a:pPr marL="0" indent="0">
              <a:buNone/>
            </a:pPr>
            <a:endParaRPr lang="en-US" dirty="0"/>
          </a:p>
        </p:txBody>
      </p:sp>
      <p:sp>
        <p:nvSpPr>
          <p:cNvPr id="2" name="Title 1"/>
          <p:cNvSpPr>
            <a:spLocks noGrp="1"/>
          </p:cNvSpPr>
          <p:nvPr>
            <p:ph type="title"/>
          </p:nvPr>
        </p:nvSpPr>
        <p:spPr/>
        <p:txBody>
          <a:bodyPr/>
          <a:lstStyle/>
          <a:p>
            <a:r>
              <a:rPr lang="en-US" dirty="0"/>
              <a:t>“Big Data” Challenge</a:t>
            </a:r>
          </a:p>
        </p:txBody>
      </p:sp>
      <p:sp>
        <p:nvSpPr>
          <p:cNvPr id="4" name="AutoShape 4" descr="data:image/jpeg;base64,/9j/4AAQSkZJRgABAQAAAQABAAD/2wBDAAkGBwgHBgkIBwgKCgkLDRYPDQwMDRsUFRAWIB0iIiAdHx8kKDQsJCYxJx8fLT0tMTU3Ojo6Iys/RD84QzQ5Ojf/2wBDAQoKCg0MDRoPDxo3JR8lNzc3Nzc3Nzc3Nzc3Nzc3Nzc3Nzc3Nzc3Nzc3Nzc3Nzc3Nzc3Nzc3Nzc3Nzc3Nzc3Nzf/wAARCACIAMADASIAAhEBAxEB/8QAHAABAAICAwEAAAAAAAAAAAAAAAYHBAUBAgMI/8QAUxAAAQMDAQMFCQcPCgcAAAAAAQACAwQFEQYHEiETMUFRkQgUIlJhc4GxshUyQnGCocEWIyQnQ0VTYnJ0dZOi0dIXJTZUVWWSlLPhJjQ3ZMLD4v/EABsBAQACAwEBAAAAAAAAAAAAAAADBAECBQYH/8QANREAAgEDAgMEBwcFAAAAAAAAAAECAwQREiEFFDETFUFhMjNRcZGxwSIjcoGh0eEkNUJS8P/aAAwDAQACEQMRAD8AvFERAEREAREQBERAEREAREQBERAEREAREQBERAEREAREQBERAEREAREQBERAEREAREQBERAEREAREQBERAEREAREQBEWFd7tQWWidW3SpZTUzXBrpX5wCeAygM1FqLFqeyagdM2y3KCsdCAZBGT4IOceor1vl/tVgp457zXRUkUj9xjpM4c7GcdgQGyRa2yX613+mfU2etjq4Y38m58ecB2AcdhC2SAIiIAiLjKAxq6up6CndUVczYom87nKLzbQ7YxxEVPUyjocGhue0qM69ur668vpg4970h3WjPAuwCT9HoWuj03f5omSw2eeSN4DmuEkQBB5jxeqlStPViCPQWvDLdUlUuZYz03wS9+0en+BbZz+VI0fvXk7aQfgWn/FUY/8VF/qX1F/YlR+th/jWNXWi6W6Nslwt8tNG5261z3scCerwXFRurW6/QuwsOGyeItN/i/klrtpE/wbTHjy1R/gXX+Uiq/smH/NH+BQdFp29T2lnumz/wBP1f7k4G0irP3ph/zJ/gXdu0SrP3ph/wA2f4FELfabncmvdbqGSqaw4eWPY3dPynBeM0c1NO+CojdFNGd17HEEtPVwyFl1qqWSLu6wlJwilleGf5J7Hr6odz2mP0VX/wALKi1rK/70vP5NQ0+vCruOYhZ1PVlpCxzFT2kVThVultH9X+5YEerJHcXWatx+I6N3qcthadQUN1c+One5s7Pfwyt3Xj0FQWjuBbjivW6zFzI7lS4bW0h32uHAvb0g+hSwuH4nPq8OhnSlj/vEskErssS2VbK6ggqmHwZWBw9IWWrucrJxGnFtMLRa3tPu3pe40AHhywOEfkeBlvzgLerq8bzSOtDB867FrqaHW1PBIS1lfA6Ag+OPCaD2OW32+3Nst+ttA15ApKd8r254AvIAPYw9vlUW1fTv0ttInfG0sbBXRVsJ62lwefn3h6FzdZRrTaaRT/XIK6ujjZx4ci1rQf2WuKAu7ZXajatE26N7CyWaPviRp5w5/hYPaFLsqA7UNYy6Os1LT2wMFxq8thL27zYmNxvOI6+IAHWfIqg91NeCjGovdO8Ck3t7vg1H1vicZ5PO7u5OPe46fKgPp3KZ4KDbKtZzats84uLYxcaN+5KY24EjSMteB0dIPlCrhmqr+dqpt/uxWd5e7BhFPyngbm8fB+JAfQGV0ldiNx8iqbbjfrtZ6qzMtNyqKMSxzGQQuxvYLMZ7SpjoOvqK/Z9ba2tmfNUSUpdJI85Ljk8Shlbsra4SctXVLyc70rzn0lTK2a8ZBBSUZoHEtayLe5QeQZ5lBGu327x5zxXtSH7Lp+P3ZntBcyE5Rlse4ubSlWpJVF6K2+Bct+uYtFrlrjEZRGWjcDsZy4Dn9KrvVGqW36jigbSOh5OTf3i/OeBH0qaa9/opVnyx+21V7o+CCq1LRQVMTJYnl+8x7QQfAceZWa0patCfU4nDKNFUJXMllxfyRqFweHQpbtIoqSgq6FtFTRQB8MhcI2BuSC3GcLeXW0W2LRT6mOgpmzija4SCMB2cDjlQdhu1nodTvOKhTnp9N/U8NloHe1wx+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SpguhTeYI8xex03E15sIiLcrFLd0HaWtjtt6Y3DhIaaUgc4ILm59IPatLsGtba3U9XcHjLaGANb1b7yfoae1Trb4/c0KR49XE35yfoWi7nE5o775+L2XIDXd0M4i/WcZ4d6yYHyx+5Sp8Mf8g+dwZ9xA7m6dzKiPdE8L/Z/zWT2wplJ/0GH6CH+mgIn3PDs3a+Y4AwQ5/wAT1GIz9ud36ed7ZUk7nY/zpfPMQ+t6jDD9uh36ed7ZQEu7ok4rrB5qo9canGzk42W2sj+pn1uUE7o44rtP+bqP/Wp7s2bvbL7U3rpCPncj6GYvEkVjC76038kLIpHfZlN55ntBYMZxGAeccFkUjvsym8/H7QXJXU+gTf3b9xb20A40nWflR+21V/oV2dXW8dZk/wBNyn20PhpGsP40fttVd6CdnWNtHlk/0nq3V9bE8/Yf2+r+fyJBtZOK23eYl9bVI72ftfSH/sGeyFF9r7t24WwdBp5j+0xSW/u3dnMzuq3tP7IW3+cyB+otve/mazZSc0dx8632Vonu+2QB/eAW72SnNJcfPN9lR+R32zMf3i0fMFo/Vx95Yg/6y4/C/oSPau7do7Z5Z3D9grbW2klrdnsFHT7omntgjj3nEAOMeBkgHAyVptrhxR2v84f7BW0o6uWk2ZRVsDtyaG0cqx2M4cI8g8fKpV6yWSnJPkqOnrqZi6G0zdLJW1M9y713JImsaIJXPOQc8ctCi+0I41RPgYzHH6l3s181feZZIbbWCR8TQ5wLY24B9C0upDc23d4vbga3cbvEFp4dHNwUFSUezwlsdO1pVFeudWScsdF1J/ssObNU/nLvU1TZQnZUP5hld41Q8+ofQpsrVL0EcLiDzdT94REUhTK02/f0Gb+exfStJ3OP/JX3z8XsuVr3e0UV5pe9rlTQ1MO8Hbk0Ye3I6cFeVksNtsbJGWujp6VshBeIImsDiOvHOgKw7oKx1VXBb7vSxPkjpQ+KcMaSWtdgh3xAgg/lBQqTaZUO2djSooWh/ICnNXynDkhj4OOfHBfSc8DJ2Fkgy0jGCo2NAaaFZ30LPQibe3t/vdvPnOerPlQEI7n6xVNHQXC61UT4m1hayEPGC5jcnex1EuPYq11FUyWHajX1z4xI+muhqeTzjeaTvY8mQedfU0MLIWBkYAaBjC0d30dYrxWisuNspaicAN35Yg446uPOEB89bSNUXHV9TRXSqoDRW8B7KFjiCXjI33Z6fgjq6ulXjsubvbNLOOumPtOW4uOlLLc2Qsr7dS1AhBEfLQtfuA8+MjhzDsWxoaGnt9Cyjo4Y4YI27rI42hrWjqAHMgWxQNU3kayoi6GTPb2OK4pXfZtL5+Pp/GC2WtaF9v1HVtLcRzP5WM9eef58/MtGJC0gtOCDkHqK5jWmZ7ulPtaKa8UXXtGP/CFYfLH7bVWuhpxDrG1OeQGmR7ST5Y3gfPgelaae511RGYqisqJYzztfM4g+glY4eWkFpwRzEdCknU1TUsFO1sJUbedFvOc/IujWmm6K8yU1dcbgaSno2PEp4AFhwT4R9773n8q9NWuhOga91Lwg7y+tjHwcDHzKna27V9fE2KtrZ542+9ZJISOxdX3GtfAaeSsqXQlu6YzM4tI6sZxhbuvHfC6lWHCqy0ap50vOCyNkLs0dz8+32Qs+n0nQ1Oq5L1DcXSGKoL5KYAeDKBjBPPjmOMdXHCqanrqqlDhTVU0IcckRyFuT6CvSmutfS1D6inrZ45pPfvbIcv8Aj61rGrFRSaJKvDq0qs6kJ41bE+2vVcZdbaQOBkYXyuHVwwO3J7FtdD11Fe9IiyzPBkhpzSzR5w4sILQfiI6evKqWoqpqqZ09VM+aV3O+R2SVxDUSwStlgkfFI3mex2CPSE7X7bljqbvhqdtGjq3W+fMubS2lqfSpq6qWuMxlYGl72hgY1uT28eJ8irPVt1ju2oauqg4w5EcbvGa3hn0nPowtfWXm5V0YjrK+pmjHwHyEjs6ViM35HtjjaXyOO60DnJPMFipU1R0xWxvaWc6VSVetLMmXJsyi5PS0B6Xve7tcVL1qNL0PufY6OmJyWRgE9ZwtursFiKR5a4nrrSl7WwiItiEIiIAiIgCIiAIiICN6t0xBfqcBwIlZxa8c4KrufZ5dI3ENnYR0ZjIPrKuhcYUcqUZPLLdC+r0Fpg9ij36EvDebkifLkfQvF2ir0OaOI/KP7le26Oodi43G+KOxa8vAtLjFz44+BQ50dex9wjPy/wDZdfqQvX4CP9Yr55Nnit7E5JniN7Fjl4Ge+bjyKG+pC9f1dn6xct0fez9wj/Wf7K+OSZ4jexOTZ4jexOXgO+bnyKKbou9nhyUQ+Wf3L1Zoa8u52xD0n9yvHk2+KOxN0dQ7E5eBh8ZufDHwKVZs/urueSMfJcVKtJaCbb6llXXP5aVpy3LcBvxDJ7VYOAuVtGjCLzggq8SuasdMpbHRoDWgDmA4LuiKUohERAEREAREQBERAEREAREQBERAEREAREQBERAEREAREQBERAEREAREQBERAEREAREQBERAEREAREQBERAEREAREQH/2Q=="/>
          <p:cNvSpPr>
            <a:spLocks noChangeAspect="1" noChangeArrowheads="1"/>
          </p:cNvSpPr>
          <p:nvPr/>
        </p:nvSpPr>
        <p:spPr bwMode="auto">
          <a:xfrm>
            <a:off x="155575" y="-457200"/>
            <a:ext cx="1362075" cy="962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BDAAkGBwgHBgkIBwgKCgkLDRYPDQwMDRsUFRAWIB0iIiAdHx8kKDQsJCYxJx8fLT0tMTU3Ojo6Iys/RD84QzQ5Ojf/2wBDAQoKCg0MDRoPDxo3JR8lNzc3Nzc3Nzc3Nzc3Nzc3Nzc3Nzc3Nzc3Nzc3Nzc3Nzc3Nzc3Nzc3Nzc3Nzc3Nzc3Nzf/wAARCACIAMADASIAAhEBAxEB/8QAHAABAAICAwEAAAAAAAAAAAAAAAYHBAUBAgMI/8QAUxAAAQMDAQMFCQcPCgcAAAAAAQACAwQFEQYHEiETMUFRkQgUIlJhc4GxshUyQnGCocEWIyQnQ0VTYnJ0dZOi0dIXJTZUVWWSlLPhJjQ3ZMLD4v/EABsBAQACAwEBAAAAAAAAAAAAAAADBAECBQYH/8QANREAAgEDAgMEBwcFAAAAAAAAAAECAwQREiEFFDETFUFhMjNRcZGxwSIjcoGh0eEkNUJS8P/aAAwDAQACEQMRAD8AvFERAEREAREQBERAEREAREQBERAEREAREQBERAEREAREQBERAEREAREQBERAEREAREQBERAEREAREQBERAEREAREQBEWFd7tQWWidW3SpZTUzXBrpX5wCeAygM1FqLFqeyagdM2y3KCsdCAZBGT4IOceor1vl/tVgp457zXRUkUj9xjpM4c7GcdgQGyRa2yX613+mfU2etjq4Y38m58ecB2AcdhC2SAIiIAiLjKAxq6up6CndUVczYom87nKLzbQ7YxxEVPUyjocGhue0qM69ur668vpg4970h3WjPAuwCT9HoWuj03f5omSw2eeSN4DmuEkQBB5jxeqlStPViCPQWvDLdUlUuZYz03wS9+0en+BbZz+VI0fvXk7aQfgWn/FUY/8VF/qX1F/YlR+th/jWNXWi6W6Nslwt8tNG5261z3scCerwXFRurW6/QuwsOGyeItN/i/klrtpE/wbTHjy1R/gXX+Uiq/smH/NH+BQdFp29T2lnumz/wBP1f7k4G0irP3ph/zJ/gXdu0SrP3ph/wA2f4FELfabncmvdbqGSqaw4eWPY3dPynBeM0c1NO+CojdFNGd17HEEtPVwyFl1qqWSLu6wlJwilleGf5J7Hr6odz2mP0VX/wALKi1rK/70vP5NQ0+vCruOYhZ1PVlpCxzFT2kVThVultH9X+5YEerJHcXWatx+I6N3qcthadQUN1c+One5s7Pfwyt3Xj0FQWjuBbjivW6zFzI7lS4bW0h32uHAvb0g+hSwuH4nPq8OhnSlj/vEskErssS2VbK6ggqmHwZWBw9IWWrucrJxGnFtMLRa3tPu3pe40AHhywOEfkeBlvzgLerq8bzSOtDB867FrqaHW1PBIS1lfA6Ag+OPCaD2OW32+3Nst+ttA15ApKd8r254AvIAPYw9vlUW1fTv0ttInfG0sbBXRVsJ62lwefn3h6FzdZRrTaaRT/XIK6ujjZx4ci1rQf2WuKAu7ZXajatE26N7CyWaPviRp5w5/hYPaFLsqA7UNYy6Os1LT2wMFxq8thL27zYmNxvOI6+IAHWfIqg91NeCjGovdO8Ck3t7vg1H1vicZ5PO7u5OPe46fKgPp3KZ4KDbKtZzats84uLYxcaN+5KY24EjSMteB0dIPlCrhmqr+dqpt/uxWd5e7BhFPyngbm8fB+JAfQGV0ldiNx8iqbbjfrtZ6qzMtNyqKMSxzGQQuxvYLMZ7SpjoOvqK/Z9ba2tmfNUSUpdJI85Ljk8Shlbsra4SctXVLyc70rzn0lTK2a8ZBBSUZoHEtayLe5QeQZ5lBGu327x5zxXtSH7Lp+P3ZntBcyE5Rlse4ubSlWpJVF6K2+Bct+uYtFrlrjEZRGWjcDsZy4Dn9KrvVGqW36jigbSOh5OTf3i/OeBH0qaa9/opVnyx+21V7o+CCq1LRQVMTJYnl+8x7QQfAceZWa0patCfU4nDKNFUJXMllxfyRqFweHQpbtIoqSgq6FtFTRQB8MhcI2BuSC3GcLeXW0W2LRT6mOgpmzija4SCMB2cDjlQdhu1nodTvOKhTnp9N/U8NloHe1wx+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SpguhTeYI8xex03E15sIiLcrFLd0HaWtjtt6Y3DhIaaUgc4ILm59IPatLsGtba3U9XcHjLaGANb1b7yfoae1Trb4/c0KR49XE35yfoWi7nE5o775+L2XIDXd0M4i/WcZ4d6yYHyx+5Sp8Mf8g+dwZ9xA7m6dzKiPdE8L/Z/zWT2wplJ/0GH6CH+mgIn3PDs3a+Y4AwQ5/wAT1GIz9ud36ed7ZUk7nY/zpfPMQ+t6jDD9uh36ed7ZQEu7ok4rrB5qo9canGzk42W2sj+pn1uUE7o44rtP+bqP/Wp7s2bvbL7U3rpCPncj6GYvEkVjC76038kLIpHfZlN55ntBYMZxGAeccFkUjvsym8/H7QXJXU+gTf3b9xb20A40nWflR+21V/oV2dXW8dZk/wBNyn20PhpGsP40fttVd6CdnWNtHlk/0nq3V9bE8/Yf2+r+fyJBtZOK23eYl9bVI72ftfSH/sGeyFF9r7t24WwdBp5j+0xSW/u3dnMzuq3tP7IW3+cyB+otve/mazZSc0dx8632Vonu+2QB/eAW72SnNJcfPN9lR+R32zMf3i0fMFo/Vx95Yg/6y4/C/oSPau7do7Z5Z3D9grbW2klrdnsFHT7omntgjj3nEAOMeBkgHAyVptrhxR2v84f7BW0o6uWk2ZRVsDtyaG0cqx2M4cI8g8fKpV6yWSnJPkqOnrqZi6G0zdLJW1M9y713JImsaIJXPOQc8ctCi+0I41RPgYzHH6l3s181feZZIbbWCR8TQ5wLY24B9C0upDc23d4vbga3cbvEFp4dHNwUFSUezwlsdO1pVFeudWScsdF1J/ssObNU/nLvU1TZQnZUP5hld41Q8+ofQpsrVL0EcLiDzdT94REUhTK02/f0Gb+exfStJ3OP/JX3z8XsuVr3e0UV5pe9rlTQ1MO8Hbk0Ye3I6cFeVksNtsbJGWujp6VshBeIImsDiOvHOgKw7oKx1VXBb7vSxPkjpQ+KcMaSWtdgh3xAgg/lBQqTaZUO2djSooWh/ICnNXynDkhj4OOfHBfSc8DJ2Fkgy0jGCo2NAaaFZ30LPQibe3t/vdvPnOerPlQEI7n6xVNHQXC61UT4m1hayEPGC5jcnex1EuPYq11FUyWHajX1z4xI+muhqeTzjeaTvY8mQedfU0MLIWBkYAaBjC0d30dYrxWisuNspaicAN35Yg446uPOEB89bSNUXHV9TRXSqoDRW8B7KFjiCXjI33Z6fgjq6ulXjsubvbNLOOumPtOW4uOlLLc2Qsr7dS1AhBEfLQtfuA8+MjhzDsWxoaGnt9Cyjo4Y4YI27rI42hrWjqAHMgWxQNU3kayoi6GTPb2OK4pXfZtL5+Pp/GC2WtaF9v1HVtLcRzP5WM9eef58/MtGJC0gtOCDkHqK5jWmZ7ulPtaKa8UXXtGP/CFYfLH7bVWuhpxDrG1OeQGmR7ST5Y3gfPgelaae511RGYqisqJYzztfM4g+glY4eWkFpwRzEdCknU1TUsFO1sJUbedFvOc/IujWmm6K8yU1dcbgaSno2PEp4AFhwT4R9773n8q9NWuhOga91Lwg7y+tjHwcDHzKna27V9fE2KtrZ542+9ZJISOxdX3GtfAaeSsqXQlu6YzM4tI6sZxhbuvHfC6lWHCqy0ap50vOCyNkLs0dz8+32Qs+n0nQ1Oq5L1DcXSGKoL5KYAeDKBjBPPjmOMdXHCqanrqqlDhTVU0IcckRyFuT6CvSmutfS1D6inrZ45pPfvbIcv8Aj61rGrFRSaJKvDq0qs6kJ41bE+2vVcZdbaQOBkYXyuHVwwO3J7FtdD11Fe9IiyzPBkhpzSzR5w4sILQfiI6evKqWoqpqqZ09VM+aV3O+R2SVxDUSwStlgkfFI3mex2CPSE7X7bljqbvhqdtGjq3W+fMubS2lqfSpq6qWuMxlYGl72hgY1uT28eJ8irPVt1ju2oauqg4w5EcbvGa3hn0nPowtfWXm5V0YjrK+pmjHwHyEjs6ViM35HtjjaXyOO60DnJPMFipU1R0xWxvaWc6VSVetLMmXJsyi5PS0B6Xve7tcVL1qNL0PufY6OmJyWRgE9ZwtursFiKR5a4nrrSl7WwiItiEIiIAiIgCIiAIiICN6t0xBfqcBwIlZxa8c4KrufZ5dI3ENnYR0ZjIPrKuhcYUcqUZPLLdC+r0Fpg9ij36EvDebkifLkfQvF2ir0OaOI/KP7le26Oodi43G+KOxa8vAtLjFz44+BQ50dex9wjPy/wDZdfqQvX4CP9Yr55Nnit7E5JniN7Fjl4Ge+bjyKG+pC9f1dn6xct0fez9wj/Wf7K+OSZ4jexOTZ4jexOXgO+bnyKKbou9nhyUQ+Wf3L1Zoa8u52xD0n9yvHk2+KOxN0dQ7E5eBh8ZufDHwKVZs/urueSMfJcVKtJaCbb6llXXP5aVpy3LcBvxDJ7VYOAuVtGjCLzggq8SuasdMpbHRoDWgDmA4LuiKUohERAEREAREQBERAEREAREQBERAEREAREQBERAEREAREQBERAEREAREQBERAEREAREQBERAEREAREQBERAEREAREQH/2Q=="/>
          <p:cNvSpPr>
            <a:spLocks noChangeAspect="1" noChangeArrowheads="1"/>
          </p:cNvSpPr>
          <p:nvPr/>
        </p:nvSpPr>
        <p:spPr bwMode="auto">
          <a:xfrm>
            <a:off x="307975" y="-304800"/>
            <a:ext cx="1362075" cy="962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BDAAkGBwgHBgkIBwgKCgkLDRYPDQwMDRsUFRAWIB0iIiAdHx8kKDQsJCYxJx8fLT0tMTU3Ojo6Iys/RD84QzQ5Ojf/2wBDAQoKCg0MDRoPDxo3JR8lNzc3Nzc3Nzc3Nzc3Nzc3Nzc3Nzc3Nzc3Nzc3Nzc3Nzc3Nzc3Nzc3Nzc3Nzc3Nzc3Nzf/wAARCACIAMADASIAAhEBAxEB/8QAHAABAAICAwEAAAAAAAAAAAAAAAYHBAUBAgMI/8QAUxAAAQMDAQMFCQcPCgcAAAAAAQACAwQFEQYHEiETMUFRkQgUIlJhc4GxshUyQnGCocEWIyQnQ0VTYnJ0dZOi0dIXJTZUVWWSlLPhJjQ3ZMLD4v/EABsBAQACAwEBAAAAAAAAAAAAAAADBAECBQYH/8QANREAAgEDAgMEBwcFAAAAAAAAAAECAwQREiEFFDETFUFhMjNRcZGxwSIjcoGh0eEkNUJS8P/aAAwDAQACEQMRAD8AvFERAEREAREQBERAEREAREQBERAEREAREQBERAEREAREQBERAEREAREQBERAEREAREQBERAEREAREQBERAEREAREQBEWFd7tQWWidW3SpZTUzXBrpX5wCeAygM1FqLFqeyagdM2y3KCsdCAZBGT4IOceor1vl/tVgp457zXRUkUj9xjpM4c7GcdgQGyRa2yX613+mfU2etjq4Y38m58ecB2AcdhC2SAIiIAiLjKAxq6up6CndUVczYom87nKLzbQ7YxxEVPUyjocGhue0qM69ur668vpg4970h3WjPAuwCT9HoWuj03f5omSw2eeSN4DmuEkQBB5jxeqlStPViCPQWvDLdUlUuZYz03wS9+0en+BbZz+VI0fvXk7aQfgWn/FUY/8VF/qX1F/YlR+th/jWNXWi6W6Nslwt8tNG5261z3scCerwXFRurW6/QuwsOGyeItN/i/klrtpE/wbTHjy1R/gXX+Uiq/smH/NH+BQdFp29T2lnumz/wBP1f7k4G0irP3ph/zJ/gXdu0SrP3ph/wA2f4FELfabncmvdbqGSqaw4eWPY3dPynBeM0c1NO+CojdFNGd17HEEtPVwyFl1qqWSLu6wlJwilleGf5J7Hr6odz2mP0VX/wALKi1rK/70vP5NQ0+vCruOYhZ1PVlpCxzFT2kVThVultH9X+5YEerJHcXWatx+I6N3qcthadQUN1c+One5s7Pfwyt3Xj0FQWjuBbjivW6zFzI7lS4bW0h32uHAvb0g+hSwuH4nPq8OhnSlj/vEskErssS2VbK6ggqmHwZWBw9IWWrucrJxGnFtMLRa3tPu3pe40AHhywOEfkeBlvzgLerq8bzSOtDB867FrqaHW1PBIS1lfA6Ag+OPCaD2OW32+3Nst+ttA15ApKd8r254AvIAPYw9vlUW1fTv0ttInfG0sbBXRVsJ62lwefn3h6FzdZRrTaaRT/XIK6ujjZx4ci1rQf2WuKAu7ZXajatE26N7CyWaPviRp5w5/hYPaFLsqA7UNYy6Os1LT2wMFxq8thL27zYmNxvOI6+IAHWfIqg91NeCjGovdO8Ck3t7vg1H1vicZ5PO7u5OPe46fKgPp3KZ4KDbKtZzats84uLYxcaN+5KY24EjSMteB0dIPlCrhmqr+dqpt/uxWd5e7BhFPyngbm8fB+JAfQGV0ldiNx8iqbbjfrtZ6qzMtNyqKMSxzGQQuxvYLMZ7SpjoOvqK/Z9ba2tmfNUSUpdJI85Ljk8Shlbsra4SctXVLyc70rzn0lTK2a8ZBBSUZoHEtayLe5QeQZ5lBGu327x5zxXtSH7Lp+P3ZntBcyE5Rlse4ubSlWpJVF6K2+Bct+uYtFrlrjEZRGWjcDsZy4Dn9KrvVGqW36jigbSOh5OTf3i/OeBH0qaa9/opVnyx+21V7o+CCq1LRQVMTJYnl+8x7QQfAceZWa0patCfU4nDKNFUJXMllxfyRqFweHQpbtIoqSgq6FtFTRQB8MhcI2BuSC3GcLeXW0W2LRT6mOgpmzija4SCMB2cDjlQdhu1nodTvOKhTnp9N/U8NloHe1wx+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SpguhTeYI8xex03E15sIiLcrFLd0HaWtjtt6Y3DhIaaUgc4ILm59IPatLsGtba3U9XcHjLaGANb1b7yfoae1Trb4/c0KR49XE35yfoWi7nE5o775+L2XIDXd0M4i/WcZ4d6yYHyx+5Sp8Mf8g+dwZ9xA7m6dzKiPdE8L/Z/zWT2wplJ/0GH6CH+mgIn3PDs3a+Y4AwQ5/wAT1GIz9ud36ed7ZUk7nY/zpfPMQ+t6jDD9uh36ed7ZQEu7ok4rrB5qo9canGzk42W2sj+pn1uUE7o44rtP+bqP/Wp7s2bvbL7U3rpCPncj6GYvEkVjC76038kLIpHfZlN55ntBYMZxGAeccFkUjvsym8/H7QXJXU+gTf3b9xb20A40nWflR+21V/oV2dXW8dZk/wBNyn20PhpGsP40fttVd6CdnWNtHlk/0nq3V9bE8/Yf2+r+fyJBtZOK23eYl9bVI72ftfSH/sGeyFF9r7t24WwdBp5j+0xSW/u3dnMzuq3tP7IW3+cyB+otve/mazZSc0dx8632Vonu+2QB/eAW72SnNJcfPN9lR+R32zMf3i0fMFo/Vx95Yg/6y4/C/oSPau7do7Z5Z3D9grbW2klrdnsFHT7omntgjj3nEAOMeBkgHAyVptrhxR2v84f7BW0o6uWk2ZRVsDtyaG0cqx2M4cI8g8fKpV6yWSnJPkqOnrqZi6G0zdLJW1M9y713JImsaIJXPOQc8ctCi+0I41RPgYzHH6l3s181feZZIbbWCR8TQ5wLY24B9C0upDc23d4vbga3cbvEFp4dHNwUFSUezwlsdO1pVFeudWScsdF1J/ssObNU/nLvU1TZQnZUP5hld41Q8+ofQpsrVL0EcLiDzdT94REUhTK02/f0Gb+exfStJ3OP/JX3z8XsuVr3e0UV5pe9rlTQ1MO8Hbk0Ye3I6cFeVksNtsbJGWujp6VshBeIImsDiOvHOgKw7oKx1VXBb7vSxPkjpQ+KcMaSWtdgh3xAgg/lBQqTaZUO2djSooWh/ICnNXynDkhj4OOfHBfSc8DJ2Fkgy0jGCo2NAaaFZ30LPQibe3t/vdvPnOerPlQEI7n6xVNHQXC61UT4m1hayEPGC5jcnex1EuPYq11FUyWHajX1z4xI+muhqeTzjeaTvY8mQedfU0MLIWBkYAaBjC0d30dYrxWisuNspaicAN35Yg446uPOEB89bSNUXHV9TRXSqoDRW8B7KFjiCXjI33Z6fgjq6ulXjsubvbNLOOumPtOW4uOlLLc2Qsr7dS1AhBEfLQtfuA8+MjhzDsWxoaGnt9Cyjo4Y4YI27rI42hrWjqAHMgWxQNU3kayoi6GTPb2OK4pXfZtL5+Pp/GC2WtaF9v1HVtLcRzP5WM9eef58/MtGJC0gtOCDkHqK5jWmZ7ulPtaKa8UXXtGP/CFYfLH7bVWuhpxDrG1OeQGmR7ST5Y3gfPgelaae511RGYqisqJYzztfM4g+glY4eWkFpwRzEdCknU1TUsFO1sJUbedFvOc/IujWmm6K8yU1dcbgaSno2PEp4AFhwT4R9773n8q9NWuhOga91Lwg7y+tjHwcDHzKna27V9fE2KtrZ542+9ZJISOxdX3GtfAaeSsqXQlu6YzM4tI6sZxhbuvHfC6lWHCqy0ap50vOCyNkLs0dz8+32Qs+n0nQ1Oq5L1DcXSGKoL5KYAeDKBjBPPjmOMdXHCqanrqqlDhTVU0IcckRyFuT6CvSmutfS1D6inrZ45pPfvbIcv8Aj61rGrFRSaJKvDq0qs6kJ41bE+2vVcZdbaQOBkYXyuHVwwO3J7FtdD11Fe9IiyzPBkhpzSzR5w4sILQfiI6evKqWoqpqqZ09VM+aV3O+R2SVxDUSwStlgkfFI3mex2CPSE7X7bljqbvhqdtGjq3W+fMubS2lqfSpq6qWuMxlYGl72hgY1uT28eJ8irPVt1ju2oauqg4w5EcbvGa3hn0nPowtfWXm5V0YjrK+pmjHwHyEjs6ViM35HtjjaXyOO60DnJPMFipU1R0xWxvaWc6VSVetLMmXJsyi5PS0B6Xve7tcVL1qNL0PufY6OmJyWRgE9ZwtursFiKR5a4nrrSl7WwiItiEIiIAiIgCIiAIiICN6t0xBfqcBwIlZxa8c4KrufZ5dI3ENnYR0ZjIPrKuhcYUcqUZPLLdC+r0Fpg9ij36EvDebkifLkfQvF2ir0OaOI/KP7le26Oodi43G+KOxa8vAtLjFz44+BQ50dex9wjPy/wDZdfqQvX4CP9Yr55Nnit7E5JniN7Fjl4Ge+bjyKG+pC9f1dn6xct0fez9wj/Wf7K+OSZ4jexOTZ4jexOXgO+bnyKKbou9nhyUQ+Wf3L1Zoa8u52xD0n9yvHk2+KOxN0dQ7E5eBh8ZufDHwKVZs/urueSMfJcVKtJaCbb6llXXP5aVpy3LcBvxDJ7VYOAuVtGjCLzggq8SuasdMpbHRoDWgDmA4LuiKUohERAEREAREQBERAEREAREQBERAEREAREQBERAEREAREQBERAEREAREQBERAEREAREQBERAEREAREQBERAEREAREQH/2Q=="/>
          <p:cNvSpPr>
            <a:spLocks noChangeAspect="1" noChangeArrowheads="1"/>
          </p:cNvSpPr>
          <p:nvPr/>
        </p:nvSpPr>
        <p:spPr bwMode="auto">
          <a:xfrm>
            <a:off x="460375" y="-152400"/>
            <a:ext cx="1362075" cy="962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data:image/jpeg;base64,/9j/4AAQSkZJRgABAQAAAQABAAD/2wBDAAkGBwgHBgkIBwgKCgkLDRYPDQwMDRsUFRAWIB0iIiAdHx8kKDQsJCYxJx8fLT0tMTU3Ojo6Iys/RD84QzQ5Ojf/2wBDAQoKCg0MDRoPDxo3JR8lNzc3Nzc3Nzc3Nzc3Nzc3Nzc3Nzc3Nzc3Nzc3Nzc3Nzc3Nzc3Nzc3Nzc3Nzc3Nzc3Nzf/wAARCACIAMADASIAAhEBAxEB/8QAHAABAAICAwEAAAAAAAAAAAAAAAYHBAUBAgMI/8QAUxAAAQMDAQMFCQcPCgcAAAAAAQACAwQFEQYHEiETMUFRkQgUIlJhc4GxshUyQnGCocEWIyQnQ0VTYnJ0dZOi0dIXJTZUVWWSlLPhJjQ3ZMLD4v/EABsBAQACAwEBAAAAAAAAAAAAAAADBAECBQYH/8QANREAAgEDAgMEBwcFAAAAAAAAAAECAwQREiEFFDETFUFhMjNRcZGxwSIjcoGh0eEkNUJS8P/aAAwDAQACEQMRAD8AvFERAEREAREQBERAEREAREQBERAEREAREQBERAEREAREQBERAEREAREQBERAEREAREQBERAEREAREQBERAEREAREQBEWFd7tQWWidW3SpZTUzXBrpX5wCeAygM1FqLFqeyagdM2y3KCsdCAZBGT4IOceor1vl/tVgp457zXRUkUj9xjpM4c7GcdgQGyRa2yX613+mfU2etjq4Y38m58ecB2AcdhC2SAIiIAiLjKAxq6up6CndUVczYom87nKLzbQ7YxxEVPUyjocGhue0qM69ur668vpg4970h3WjPAuwCT9HoWuj03f5omSw2eeSN4DmuEkQBB5jxeqlStPViCPQWvDLdUlUuZYz03wS9+0en+BbZz+VI0fvXk7aQfgWn/FUY/8VF/qX1F/YlR+th/jWNXWi6W6Nslwt8tNG5261z3scCerwXFRurW6/QuwsOGyeItN/i/klrtpE/wbTHjy1R/gXX+Uiq/smH/NH+BQdFp29T2lnumz/wBP1f7k4G0irP3ph/zJ/gXdu0SrP3ph/wA2f4FELfabncmvdbqGSqaw4eWPY3dPynBeM0c1NO+CojdFNGd17HEEtPVwyFl1qqWSLu6wlJwilleGf5J7Hr6odz2mP0VX/wALKi1rK/70vP5NQ0+vCruOYhZ1PVlpCxzFT2kVThVultH9X+5YEerJHcXWatx+I6N3qcthadQUN1c+One5s7Pfwyt3Xj0FQWjuBbjivW6zFzI7lS4bW0h32uHAvb0g+hSwuH4nPq8OhnSlj/vEskErssS2VbK6ggqmHwZWBw9IWWrucrJxGnFtMLRa3tPu3pe40AHhywOEfkeBlvzgLerq8bzSOtDB867FrqaHW1PBIS1lfA6Ag+OPCaD2OW32+3Nst+ttA15ApKd8r254AvIAPYw9vlUW1fTv0ttInfG0sbBXRVsJ62lwefn3h6FzdZRrTaaRT/XIK6ujjZx4ci1rQf2WuKAu7ZXajatE26N7CyWaPviRp5w5/hYPaFLsqA7UNYy6Os1LT2wMFxq8thL27zYmNxvOI6+IAHWfIqg91NeCjGovdO8Ck3t7vg1H1vicZ5PO7u5OPe46fKgPp3KZ4KDbKtZzats84uLYxcaN+5KY24EjSMteB0dIPlCrhmqr+dqpt/uxWd5e7BhFPyngbm8fB+JAfQGV0ldiNx8iqbbjfrtZ6qzMtNyqKMSxzGQQuxvYLMZ7SpjoOvqK/Z9ba2tmfNUSUpdJI85Ljk8Shlbsra4SctXVLyc70rzn0lTK2a8ZBBSUZoHEtayLe5QeQZ5lBGu327x5zxXtSH7Lp+P3ZntBcyE5Rlse4ubSlWpJVF6K2+Bct+uYtFrlrjEZRGWjcDsZy4Dn9KrvVGqW36jigbSOh5OTf3i/OeBH0qaa9/opVnyx+21V7o+CCq1LRQVMTJYnl+8x7QQfAceZWa0patCfU4nDKNFUJXMllxfyRqFweHQpbtIoqSgq6FtFTRQB8MhcI2BuSC3GcLeXW0W2LRT6mOgpmzija4SCMB2cDjlQdhu1nodTvOKhTnp9N/U8NloHe1wx+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SpguhTeYI8xex03E15sIiLcrFLd0HaWtjtt6Y3DhIaaUgc4ILm59IPatLsGtba3U9XcHjLaGANb1b7yfoae1Trb4/c0KR49XE35yfoWi7nE5o775+L2XIDXd0M4i/WcZ4d6yYHyx+5Sp8Mf8g+dwZ9xA7m6dzKiPdE8L/Z/zWT2wplJ/0GH6CH+mgIn3PDs3a+Y4AwQ5/wAT1GIz9ud36ed7ZUk7nY/zpfPMQ+t6jDD9uh36ed7ZQEu7ok4rrB5qo9canGzk42W2sj+pn1uUE7o44rtP+bqP/Wp7s2bvbL7U3rpCPncj6GYvEkVjC76038kLIpHfZlN55ntBYMZxGAeccFkUjvsym8/H7QXJXU+gTf3b9xb20A40nWflR+21V/oV2dXW8dZk/wBNyn20PhpGsP40fttVd6CdnWNtHlk/0nq3V9bE8/Yf2+r+fyJBtZOK23eYl9bVI72ftfSH/sGeyFF9r7t24WwdBp5j+0xSW/u3dnMzuq3tP7IW3+cyB+otve/mazZSc0dx8632Vonu+2QB/eAW72SnNJcfPN9lR+R32zMf3i0fMFo/Vx95Yg/6y4/C/oSPau7do7Z5Z3D9grbW2klrdnsFHT7omntgjj3nEAOMeBkgHAyVptrhxR2v84f7BW0o6uWk2ZRVsDtyaG0cqx2M4cI8g8fKpV6yWSnJPkqOnrqZi6G0zdLJW1M9y713JImsaIJXPOQc8ctCi+0I41RPgYzHH6l3s181feZZIbbWCR8TQ5wLY24B9C0upDc23d4vbga3cbvEFp4dHNwUFSUezwlsdO1pVFeudWScsdF1J/ssObNU/nLvU1TZQnZUP5hld41Q8+ofQpsrVL0EcLiDzdT94REUhTK02/f0Gb+exfStJ3OP/JX3z8XsuVr3e0UV5pe9rlTQ1MO8Hbk0Ye3I6cFeVksNtsbJGWujp6VshBeIImsDiOvHOgKw7oKx1VXBb7vSxPkjpQ+KcMaSWtdgh3xAgg/lBQqTaZUO2djSooWh/ICnNXynDkhj4OOfHBfSc8DJ2Fkgy0jGCo2NAaaFZ30LPQibe3t/vdvPnOerPlQEI7n6xVNHQXC61UT4m1hayEPGC5jcnex1EuPYq11FUyWHajX1z4xI+muhqeTzjeaTvY8mQedfU0MLIWBkYAaBjC0d30dYrxWisuNspaicAN35Yg446uPOEB89bSNUXHV9TRXSqoDRW8B7KFjiCXjI33Z6fgjq6ulXjsubvbNLOOumPtOW4uOlLLc2Qsr7dS1AhBEfLQtfuA8+MjhzDsWxoaGnt9Cyjo4Y4YI27rI42hrWjqAHMgWxQNU3kayoi6GTPb2OK4pXfZtL5+Pp/GC2WtaF9v1HVtLcRzP5WM9eef58/MtGJC0gtOCDkHqK5jWmZ7ulPtaKa8UXXtGP/CFYfLH7bVWuhpxDrG1OeQGmR7ST5Y3gfPgelaae511RGYqisqJYzztfM4g+glY4eWkFpwRzEdCknU1TUsFO1sJUbedFvOc/IujWmm6K8yU1dcbgaSno2PEp4AFhwT4R9773n8q9NWuhOga91Lwg7y+tjHwcDHzKna27V9fE2KtrZ542+9ZJISOxdX3GtfAaeSsqXQlu6YzM4tI6sZxhbuvHfC6lWHCqy0ap50vOCyNkLs0dz8+32Qs+n0nQ1Oq5L1DcXSGKoL5KYAeDKBjBPPjmOMdXHCqanrqqlDhTVU0IcckRyFuT6CvSmutfS1D6inrZ45pPfvbIcv8Aj61rGrFRSaJKvDq0qs6kJ41bE+2vVcZdbaQOBkYXyuHVwwO3J7FtdD11Fe9IiyzPBkhpzSzR5w4sILQfiI6evKqWoqpqqZ09VM+aV3O+R2SVxDUSwStlgkfFI3mex2CPSE7X7bljqbvhqdtGjq3W+fMubS2lqfSpq6qWuMxlYGl72hgY1uT28eJ8irPVt1ju2oauqg4w5EcbvGa3hn0nPowtfWXm5V0YjrK+pmjHwHyEjs6ViM35HtjjaXyOO60DnJPMFipU1R0xWxvaWc6VSVetLMmXJsyi5PS0B6Xve7tcVL1qNL0PufY6OmJyWRgE9ZwtursFiKR5a4nrrSl7WwiItiEIiIAiIgCIiAIiICN6t0xBfqcBwIlZxa8c4KrufZ5dI3ENnYR0ZjIPrKuhcYUcqUZPLLdC+r0Fpg9ij36EvDebkifLkfQvF2ir0OaOI/KP7le26Oodi43G+KOxa8vAtLjFz44+BQ50dex9wjPy/wDZdfqQvX4CP9Yr55Nnit7E5JniN7Fjl4Ge+bjyKG+pC9f1dn6xct0fez9wj/Wf7K+OSZ4jexOTZ4jexOXgO+bnyKKbou9nhyUQ+Wf3L1Zoa8u52xD0n9yvHk2+KOxN0dQ7E5eBh8ZufDHwKVZs/urueSMfJcVKtJaCbb6llXXP5aVpy3LcBvxDJ7VYOAuVtGjCLzggq8SuasdMpbHRoDWgDmA4LuiKUohERAEREAREQBERAEREAREQBERAEREAREQBERAEREAREQBERAEREAREQBERAEREAREQBERAEREAREQBERAEREAREQH/2Q=="/>
          <p:cNvSpPr>
            <a:spLocks noChangeAspect="1" noChangeArrowheads="1"/>
          </p:cNvSpPr>
          <p:nvPr/>
        </p:nvSpPr>
        <p:spPr bwMode="auto">
          <a:xfrm>
            <a:off x="612775" y="0"/>
            <a:ext cx="1362075" cy="962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2" descr="data:image/jpeg;base64,/9j/4AAQSkZJRgABAQAAAQABAAD/2wBDAAkGBwgHBgkIBwgKCgkLDRYPDQwMDRsUFRAWIB0iIiAdHx8kKDQsJCYxJx8fLT0tMTU3Ojo6Iys/RD84QzQ5Ojf/2wBDAQoKCg0MDRoPDxo3JR8lNzc3Nzc3Nzc3Nzc3Nzc3Nzc3Nzc3Nzc3Nzc3Nzc3Nzc3Nzc3Nzc3Nzc3Nzc3Nzc3Nzf/wAARCACIAMADASIAAhEBAxEB/8QAHAABAAICAwEAAAAAAAAAAAAAAAYHBAUBAgMI/8QAUxAAAQMDAQMFCQcPCgcAAAAAAQACAwQFEQYHEiETMUFRkQgUIlJhc4GxshUyQnGCocEWIyQnQ0VTYnJ0dZOi0dIXJTZUVWWSlLPhJjQ3ZMLD4v/EABsBAQACAwEBAAAAAAAAAAAAAAADBAECBQYH/8QANREAAgEDAgMEBwcFAAAAAAAAAAECAwQREiEFFDETFUFhMjNRcZGxwSIjcoGh0eEkNUJS8P/aAAwDAQACEQMRAD8AvFERAEREAREQBERAEREAREQBERAEREAREQBERAEREAREQBERAEREAREQBERAEREAREQBERAEREAREQBERAEREAREQBEWFd7tQWWidW3SpZTUzXBrpX5wCeAygM1FqLFqeyagdM2y3KCsdCAZBGT4IOceor1vl/tVgp457zXRUkUj9xjpM4c7GcdgQGyRa2yX613+mfU2etjq4Y38m58ecB2AcdhC2SAIiIAiLjKAxq6up6CndUVczYom87nKLzbQ7YxxEVPUyjocGhue0qM69ur668vpg4970h3WjPAuwCT9HoWuj03f5omSw2eeSN4DmuEkQBB5jxeqlStPViCPQWvDLdUlUuZYz03wS9+0en+BbZz+VI0fvXk7aQfgWn/FUY/8VF/qX1F/YlR+th/jWNXWi6W6Nslwt8tNG5261z3scCerwXFRurW6/QuwsOGyeItN/i/klrtpE/wbTHjy1R/gXX+Uiq/smH/NH+BQdFp29T2lnumz/wBP1f7k4G0irP3ph/zJ/gXdu0SrP3ph/wA2f4FELfabncmvdbqGSqaw4eWPY3dPynBeM0c1NO+CojdFNGd17HEEtPVwyFl1qqWSLu6wlJwilleGf5J7Hr6odz2mP0VX/wALKi1rK/70vP5NQ0+vCruOYhZ1PVlpCxzFT2kVThVultH9X+5YEerJHcXWatx+I6N3qcthadQUN1c+One5s7Pfwyt3Xj0FQWjuBbjivW6zFzI7lS4bW0h32uHAvb0g+hSwuH4nPq8OhnSlj/vEskErssS2VbK6ggqmHwZWBw9IWWrucrJxGnFtMLRa3tPu3pe40AHhywOEfkeBlvzgLerq8bzSOtDB867FrqaHW1PBIS1lfA6Ag+OPCaD2OW32+3Nst+ttA15ApKd8r254AvIAPYw9vlUW1fTv0ttInfG0sbBXRVsJ62lwefn3h6FzdZRrTaaRT/XIK6ujjZx4ci1rQf2WuKAu7ZXajatE26N7CyWaPviRp5w5/hYPaFLsqA7UNYy6Os1LT2wMFxq8thL27zYmNxvOI6+IAHWfIqg91NeCjGovdO8Ck3t7vg1H1vicZ5PO7u5OPe46fKgPp3KZ4KDbKtZzats84uLYxcaN+5KY24EjSMteB0dIPlCrhmqr+dqpt/uxWd5e7BhFPyngbm8fB+JAfQGV0ldiNx8iqbbjfrtZ6qzMtNyqKMSxzGQQuxvYLMZ7SpjoOvqK/Z9ba2tmfNUSUpdJI85Ljk8Shlbsra4SctXVLyc70rzn0lTK2a8ZBBSUZoHEtayLe5QeQZ5lBGu327x5zxXtSH7Lp+P3ZntBcyE5Rlse4ubSlWpJVF6K2+Bct+uYtFrlrjEZRGWjcDsZy4Dn9KrvVGqW36jigbSOh5OTf3i/OeBH0qaa9/opVnyx+21V7o+CCq1LRQVMTJYnl+8x7QQfAceZWa0patCfU4nDKNFUJXMllxfyRqFweHQpbtIoqSgq6FtFTRQB8MhcI2BuSC3GcLeXW0W2LRT6mOgpmzija4SCMB2cDjlQdhu1nodTvOKhTnp9N/U8NloHe1wx+Eb6lENUcNR3IkgDlz0qX7LT9i3DH4VvsrNgj03HqGop5XRVFzqJC4iVm8Gnn3QcYBx0c6m0a6cVk5vM8tfVZ6W9vD8isQfKu7XkHPQpVtDs9Nb6mlqqOJsLagOa9jRgbwwQQPiz2LO0XpuhdbG3i6sbKJGl8bJMbjGDPhEdJPPx6MeVQ9g3NxOpLidJWyrtddseZEIKnqd2FZ8VUXMc0ngQQVOKeDTOpqeaKihgcYuBdHFyb2Z5iDgHHBV5caeS13KooZXZML90O8Yc4PZj05WtSk4LKexHbXULqTg46ZLwLH0DLymnIATncc5vYSpKofszfvWKRvizuH0/SpguhTeYI8xex03E15sIiLcrFLd0HaWtjtt6Y3DhIaaUgc4ILm59IPatLsGtba3U9XcHjLaGANb1b7yfoae1Trb4/c0KR49XE35yfoWi7nE5o775+L2XIDXd0M4i/WcZ4d6yYHyx+5Sp8Mf8g+dwZ9xA7m6dzKiPdE8L/Z/zWT2wplJ/0GH6CH+mgIn3PDs3a+Y4AwQ5/wAT1GIz9ud36ed7ZUk7nY/zpfPMQ+t6jDD9uh36ed7ZQEu7ok4rrB5qo9canGzk42W2sj+pn1uUE7o44rtP+bqP/Wp7s2bvbL7U3rpCPncj6GYvEkVjC76038kLIpHfZlN55ntBYMZxGAeccFkUjvsym8/H7QXJXU+gTf3b9xb20A40nWflR+21V/oV2dXW8dZk/wBNyn20PhpGsP40fttVd6CdnWNtHlk/0nq3V9bE8/Yf2+r+fyJBtZOK23eYl9bVI72ftfSH/sGeyFF9r7t24WwdBp5j+0xSW/u3dnMzuq3tP7IW3+cyB+otve/mazZSc0dx8632Vonu+2QB/eAW72SnNJcfPN9lR+R32zMf3i0fMFo/Vx95Yg/6y4/C/oSPau7do7Z5Z3D9grbW2klrdnsFHT7omntgjj3nEAOMeBkgHAyVptrhxR2v84f7BW0o6uWk2ZRVsDtyaG0cqx2M4cI8g8fKpV6yWSnJPkqOnrqZi6G0zdLJW1M9y713JImsaIJXPOQc8ctCi+0I41RPgYzHH6l3s181feZZIbbWCR8TQ5wLY24B9C0upDc23d4vbga3cbvEFp4dHNwUFSUezwlsdO1pVFeudWScsdF1J/ssObNU/nLvU1TZQnZUP5hld41Q8+ofQpsrVL0EcLiDzdT94REUhTK02/f0Gb+exfStJ3OP/JX3z8XsuVr3e0UV5pe9rlTQ1MO8Hbk0Ye3I6cFeVksNtsbJGWujp6VshBeIImsDiOvHOgKw7oKx1VXBb7vSxPkjpQ+KcMaSWtdgh3xAgg/lBQqTaZUO2djSooWh/ICnNXynDkhj4OOfHBfSc8DJ2Fkgy0jGCo2NAaaFZ30LPQibe3t/vdvPnOerPlQEI7n6xVNHQXC61UT4m1hayEPGC5jcnex1EuPYq11FUyWHajX1z4xI+muhqeTzjeaTvY8mQedfU0MLIWBkYAaBjC0d30dYrxWisuNspaicAN35Yg446uPOEB89bSNUXHV9TRXSqoDRW8B7KFjiCXjI33Z6fgjq6ulXjsubvbNLOOumPtOW4uOlLLc2Qsr7dS1AhBEfLQtfuA8+MjhzDsWxoaGnt9Cyjo4Y4YI27rI42hrWjqAHMgWxQNU3kayoi6GTPb2OK4pXfZtL5+Pp/GC2WtaF9v1HVtLcRzP5WM9eef58/MtGJC0gtOCDkHqK5jWmZ7ulPtaKa8UXXtGP/CFYfLH7bVWuhpxDrG1OeQGmR7ST5Y3gfPgelaae511RGYqisqJYzztfM4g+glY4eWkFpwRzEdCknU1TUsFO1sJUbedFvOc/IujWmm6K8yU1dcbgaSno2PEp4AFhwT4R9773n8q9NWuhOga91Lwg7y+tjHwcDHzKna27V9fE2KtrZ542+9ZJISOxdX3GtfAaeSsqXQlu6YzM4tI6sZxhbuvHfC6lWHCqy0ap50vOCyNkLs0dz8+32Qs+n0nQ1Oq5L1DcXSGKoL5KYAeDKBjBPPjmOMdXHCqanrqqlDhTVU0IcckRyFuT6CvSmutfS1D6inrZ45pPfvbIcv8Aj61rGrFRSaJKvDq0qs6kJ41bE+2vVcZdbaQOBkYXyuHVwwO3J7FtdD11Fe9IiyzPBkhpzSzR5w4sILQfiI6evKqWoqpqqZ09VM+aV3O+R2SVxDUSwStlgkfFI3mex2CPSE7X7bljqbvhqdtGjq3W+fMubS2lqfSpq6qWuMxlYGl72hgY1uT28eJ8irPVt1ju2oauqg4w5EcbvGa3hn0nPowtfWXm5V0YjrK+pmjHwHyEjs6ViM35HtjjaXyOO60DnJPMFipU1R0xWxvaWc6VSVetLMmXJsyi5PS0B6Xve7tcVL1qNL0PufY6OmJyWRgE9ZwtursFiKR5a4nrrSl7WwiItiEIiIAiIgCIiAIiICN6t0xBfqcBwIlZxa8c4KrufZ5dI3ENnYR0ZjIPrKuhcYUcqUZPLLdC+r0Fpg9ij36EvDebkifLkfQvF2ir0OaOI/KP7le26Oodi43G+KOxa8vAtLjFz44+BQ50dex9wjPy/wDZdfqQvX4CP9Yr55Nnit7E5JniN7Fjl4Ge+bjyKG+pC9f1dn6xct0fez9wj/Wf7K+OSZ4jexOTZ4jexOXgO+bnyKKbou9nhyUQ+Wf3L1Zoa8u52xD0n9yvHk2+KOxN0dQ7E5eBh8ZufDHwKVZs/urueSMfJcVKtJaCbb6llXXP5aVpy3LcBvxDJ7VYOAuVtGjCLzggq8SuasdMpbHRoDWgDmA4LuiKUohERAEREAREQBERAEREAREQBERAEREAREQBERAEREAREQBERAEREAREQBERAEREAREQBERAEREAREQBERAEREAREQH/2Q=="/>
          <p:cNvSpPr>
            <a:spLocks noChangeAspect="1" noChangeArrowheads="1"/>
          </p:cNvSpPr>
          <p:nvPr/>
        </p:nvSpPr>
        <p:spPr bwMode="auto">
          <a:xfrm>
            <a:off x="765175" y="152400"/>
            <a:ext cx="1362075" cy="962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912" y="4181357"/>
            <a:ext cx="1828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2"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4376619"/>
            <a:ext cx="923925" cy="90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3"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7960" y="683172"/>
            <a:ext cx="1924050" cy="122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4"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9635" y="4060580"/>
            <a:ext cx="2095500"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5"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4561" y="5476215"/>
            <a:ext cx="1597878" cy="1181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6" name="Picture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0022" y="5565835"/>
            <a:ext cx="1056970" cy="1056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7" name="Picture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4687" y="5600277"/>
            <a:ext cx="933450"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8" name="Picture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4342485"/>
            <a:ext cx="11430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9" name="Picture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98970" y="2211020"/>
            <a:ext cx="204787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19852176">
            <a:off x="-257790" y="2001505"/>
            <a:ext cx="9857787" cy="2734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626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61"/>
                                        </p:tgtEl>
                                        <p:attrNameLst>
                                          <p:attrName>style.visibility</p:attrName>
                                        </p:attrNameLst>
                                      </p:cBhvr>
                                      <p:to>
                                        <p:strVal val="visible"/>
                                      </p:to>
                                    </p:set>
                                    <p:animEffect transition="in" filter="fade">
                                      <p:cBhvr>
                                        <p:cTn id="7" dur="1000"/>
                                        <p:tgtEl>
                                          <p:spTgt spid="2061"/>
                                        </p:tgtEl>
                                      </p:cBhvr>
                                    </p:animEffect>
                                    <p:anim calcmode="lin" valueType="num">
                                      <p:cBhvr>
                                        <p:cTn id="8" dur="1000" fill="hold"/>
                                        <p:tgtEl>
                                          <p:spTgt spid="2061"/>
                                        </p:tgtEl>
                                        <p:attrNameLst>
                                          <p:attrName>ppt_x</p:attrName>
                                        </p:attrNameLst>
                                      </p:cBhvr>
                                      <p:tavLst>
                                        <p:tav tm="0">
                                          <p:val>
                                            <p:strVal val="#ppt_x"/>
                                          </p:val>
                                        </p:tav>
                                        <p:tav tm="100000">
                                          <p:val>
                                            <p:strVal val="#ppt_x"/>
                                          </p:val>
                                        </p:tav>
                                      </p:tavLst>
                                    </p:anim>
                                    <p:anim calcmode="lin" valueType="num">
                                      <p:cBhvr>
                                        <p:cTn id="9" dur="1000" fill="hold"/>
                                        <p:tgtEl>
                                          <p:spTgt spid="206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67"/>
                                        </p:tgtEl>
                                        <p:attrNameLst>
                                          <p:attrName>style.visibility</p:attrName>
                                        </p:attrNameLst>
                                      </p:cBhvr>
                                      <p:to>
                                        <p:strVal val="visible"/>
                                      </p:to>
                                    </p:set>
                                    <p:animEffect transition="in" filter="fade">
                                      <p:cBhvr>
                                        <p:cTn id="12" dur="1000"/>
                                        <p:tgtEl>
                                          <p:spTgt spid="2067"/>
                                        </p:tgtEl>
                                      </p:cBhvr>
                                    </p:animEffect>
                                    <p:anim calcmode="lin" valueType="num">
                                      <p:cBhvr>
                                        <p:cTn id="13" dur="1000" fill="hold"/>
                                        <p:tgtEl>
                                          <p:spTgt spid="2067"/>
                                        </p:tgtEl>
                                        <p:attrNameLst>
                                          <p:attrName>ppt_x</p:attrName>
                                        </p:attrNameLst>
                                      </p:cBhvr>
                                      <p:tavLst>
                                        <p:tav tm="0">
                                          <p:val>
                                            <p:strVal val="#ppt_x"/>
                                          </p:val>
                                        </p:tav>
                                        <p:tav tm="100000">
                                          <p:val>
                                            <p:strVal val="#ppt_x"/>
                                          </p:val>
                                        </p:tav>
                                      </p:tavLst>
                                    </p:anim>
                                    <p:anim calcmode="lin" valueType="num">
                                      <p:cBhvr>
                                        <p:cTn id="14" dur="1000" fill="hold"/>
                                        <p:tgtEl>
                                          <p:spTgt spid="206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66"/>
                                        </p:tgtEl>
                                        <p:attrNameLst>
                                          <p:attrName>style.visibility</p:attrName>
                                        </p:attrNameLst>
                                      </p:cBhvr>
                                      <p:to>
                                        <p:strVal val="visible"/>
                                      </p:to>
                                    </p:set>
                                    <p:animEffect transition="in" filter="fade">
                                      <p:cBhvr>
                                        <p:cTn id="17" dur="1000"/>
                                        <p:tgtEl>
                                          <p:spTgt spid="2066"/>
                                        </p:tgtEl>
                                      </p:cBhvr>
                                    </p:animEffect>
                                    <p:anim calcmode="lin" valueType="num">
                                      <p:cBhvr>
                                        <p:cTn id="18" dur="1000" fill="hold"/>
                                        <p:tgtEl>
                                          <p:spTgt spid="2066"/>
                                        </p:tgtEl>
                                        <p:attrNameLst>
                                          <p:attrName>ppt_x</p:attrName>
                                        </p:attrNameLst>
                                      </p:cBhvr>
                                      <p:tavLst>
                                        <p:tav tm="0">
                                          <p:val>
                                            <p:strVal val="#ppt_x"/>
                                          </p:val>
                                        </p:tav>
                                        <p:tav tm="100000">
                                          <p:val>
                                            <p:strVal val="#ppt_x"/>
                                          </p:val>
                                        </p:tav>
                                      </p:tavLst>
                                    </p:anim>
                                    <p:anim calcmode="lin" valueType="num">
                                      <p:cBhvr>
                                        <p:cTn id="19" dur="1000" fill="hold"/>
                                        <p:tgtEl>
                                          <p:spTgt spid="206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062"/>
                                        </p:tgtEl>
                                        <p:attrNameLst>
                                          <p:attrName>style.visibility</p:attrName>
                                        </p:attrNameLst>
                                      </p:cBhvr>
                                      <p:to>
                                        <p:strVal val="visible"/>
                                      </p:to>
                                    </p:set>
                                    <p:animEffect transition="in" filter="fade">
                                      <p:cBhvr>
                                        <p:cTn id="22" dur="1000"/>
                                        <p:tgtEl>
                                          <p:spTgt spid="2062"/>
                                        </p:tgtEl>
                                      </p:cBhvr>
                                    </p:animEffect>
                                    <p:anim calcmode="lin" valueType="num">
                                      <p:cBhvr>
                                        <p:cTn id="23" dur="1000" fill="hold"/>
                                        <p:tgtEl>
                                          <p:spTgt spid="2062"/>
                                        </p:tgtEl>
                                        <p:attrNameLst>
                                          <p:attrName>ppt_x</p:attrName>
                                        </p:attrNameLst>
                                      </p:cBhvr>
                                      <p:tavLst>
                                        <p:tav tm="0">
                                          <p:val>
                                            <p:strVal val="#ppt_x"/>
                                          </p:val>
                                        </p:tav>
                                        <p:tav tm="100000">
                                          <p:val>
                                            <p:strVal val="#ppt_x"/>
                                          </p:val>
                                        </p:tav>
                                      </p:tavLst>
                                    </p:anim>
                                    <p:anim calcmode="lin" valueType="num">
                                      <p:cBhvr>
                                        <p:cTn id="24" dur="1000" fill="hold"/>
                                        <p:tgtEl>
                                          <p:spTgt spid="206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068"/>
                                        </p:tgtEl>
                                        <p:attrNameLst>
                                          <p:attrName>style.visibility</p:attrName>
                                        </p:attrNameLst>
                                      </p:cBhvr>
                                      <p:to>
                                        <p:strVal val="visible"/>
                                      </p:to>
                                    </p:set>
                                    <p:animEffect transition="in" filter="fade">
                                      <p:cBhvr>
                                        <p:cTn id="27" dur="1000"/>
                                        <p:tgtEl>
                                          <p:spTgt spid="2068"/>
                                        </p:tgtEl>
                                      </p:cBhvr>
                                    </p:animEffect>
                                    <p:anim calcmode="lin" valueType="num">
                                      <p:cBhvr>
                                        <p:cTn id="28" dur="1000" fill="hold"/>
                                        <p:tgtEl>
                                          <p:spTgt spid="2068"/>
                                        </p:tgtEl>
                                        <p:attrNameLst>
                                          <p:attrName>ppt_x</p:attrName>
                                        </p:attrNameLst>
                                      </p:cBhvr>
                                      <p:tavLst>
                                        <p:tav tm="0">
                                          <p:val>
                                            <p:strVal val="#ppt_x"/>
                                          </p:val>
                                        </p:tav>
                                        <p:tav tm="100000">
                                          <p:val>
                                            <p:strVal val="#ppt_x"/>
                                          </p:val>
                                        </p:tav>
                                      </p:tavLst>
                                    </p:anim>
                                    <p:anim calcmode="lin" valueType="num">
                                      <p:cBhvr>
                                        <p:cTn id="29" dur="1000" fill="hold"/>
                                        <p:tgtEl>
                                          <p:spTgt spid="206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065"/>
                                        </p:tgtEl>
                                        <p:attrNameLst>
                                          <p:attrName>style.visibility</p:attrName>
                                        </p:attrNameLst>
                                      </p:cBhvr>
                                      <p:to>
                                        <p:strVal val="visible"/>
                                      </p:to>
                                    </p:set>
                                    <p:animEffect transition="in" filter="fade">
                                      <p:cBhvr>
                                        <p:cTn id="32" dur="1000"/>
                                        <p:tgtEl>
                                          <p:spTgt spid="2065"/>
                                        </p:tgtEl>
                                      </p:cBhvr>
                                    </p:animEffect>
                                    <p:anim calcmode="lin" valueType="num">
                                      <p:cBhvr>
                                        <p:cTn id="33" dur="1000" fill="hold"/>
                                        <p:tgtEl>
                                          <p:spTgt spid="2065"/>
                                        </p:tgtEl>
                                        <p:attrNameLst>
                                          <p:attrName>ppt_x</p:attrName>
                                        </p:attrNameLst>
                                      </p:cBhvr>
                                      <p:tavLst>
                                        <p:tav tm="0">
                                          <p:val>
                                            <p:strVal val="#ppt_x"/>
                                          </p:val>
                                        </p:tav>
                                        <p:tav tm="100000">
                                          <p:val>
                                            <p:strVal val="#ppt_x"/>
                                          </p:val>
                                        </p:tav>
                                      </p:tavLst>
                                    </p:anim>
                                    <p:anim calcmode="lin" valueType="num">
                                      <p:cBhvr>
                                        <p:cTn id="34" dur="1000" fill="hold"/>
                                        <p:tgtEl>
                                          <p:spTgt spid="206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064"/>
                                        </p:tgtEl>
                                        <p:attrNameLst>
                                          <p:attrName>style.visibility</p:attrName>
                                        </p:attrNameLst>
                                      </p:cBhvr>
                                      <p:to>
                                        <p:strVal val="visible"/>
                                      </p:to>
                                    </p:set>
                                    <p:animEffect transition="in" filter="fade">
                                      <p:cBhvr>
                                        <p:cTn id="37" dur="1000"/>
                                        <p:tgtEl>
                                          <p:spTgt spid="2064"/>
                                        </p:tgtEl>
                                      </p:cBhvr>
                                    </p:animEffect>
                                    <p:anim calcmode="lin" valueType="num">
                                      <p:cBhvr>
                                        <p:cTn id="38" dur="1000" fill="hold"/>
                                        <p:tgtEl>
                                          <p:spTgt spid="2064"/>
                                        </p:tgtEl>
                                        <p:attrNameLst>
                                          <p:attrName>ppt_x</p:attrName>
                                        </p:attrNameLst>
                                      </p:cBhvr>
                                      <p:tavLst>
                                        <p:tav tm="0">
                                          <p:val>
                                            <p:strVal val="#ppt_x"/>
                                          </p:val>
                                        </p:tav>
                                        <p:tav tm="100000">
                                          <p:val>
                                            <p:strVal val="#ppt_x"/>
                                          </p:val>
                                        </p:tav>
                                      </p:tavLst>
                                    </p:anim>
                                    <p:anim calcmode="lin" valueType="num">
                                      <p:cBhvr>
                                        <p:cTn id="39" dur="1000" fill="hold"/>
                                        <p:tgtEl>
                                          <p:spTgt spid="206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069"/>
                                        </p:tgtEl>
                                        <p:attrNameLst>
                                          <p:attrName>style.visibility</p:attrName>
                                        </p:attrNameLst>
                                      </p:cBhvr>
                                      <p:to>
                                        <p:strVal val="visible"/>
                                      </p:to>
                                    </p:set>
                                    <p:animEffect transition="in" filter="fade">
                                      <p:cBhvr>
                                        <p:cTn id="42" dur="1000"/>
                                        <p:tgtEl>
                                          <p:spTgt spid="2069"/>
                                        </p:tgtEl>
                                      </p:cBhvr>
                                    </p:animEffect>
                                    <p:anim calcmode="lin" valueType="num">
                                      <p:cBhvr>
                                        <p:cTn id="43" dur="1000" fill="hold"/>
                                        <p:tgtEl>
                                          <p:spTgt spid="2069"/>
                                        </p:tgtEl>
                                        <p:attrNameLst>
                                          <p:attrName>ppt_x</p:attrName>
                                        </p:attrNameLst>
                                      </p:cBhvr>
                                      <p:tavLst>
                                        <p:tav tm="0">
                                          <p:val>
                                            <p:strVal val="#ppt_x"/>
                                          </p:val>
                                        </p:tav>
                                        <p:tav tm="100000">
                                          <p:val>
                                            <p:strVal val="#ppt_x"/>
                                          </p:val>
                                        </p:tav>
                                      </p:tavLst>
                                    </p:anim>
                                    <p:anim calcmode="lin" valueType="num">
                                      <p:cBhvr>
                                        <p:cTn id="44" dur="1000" fill="hold"/>
                                        <p:tgtEl>
                                          <p:spTgt spid="206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063"/>
                                        </p:tgtEl>
                                        <p:attrNameLst>
                                          <p:attrName>style.visibility</p:attrName>
                                        </p:attrNameLst>
                                      </p:cBhvr>
                                      <p:to>
                                        <p:strVal val="visible"/>
                                      </p:to>
                                    </p:set>
                                    <p:animEffect transition="in" filter="fade">
                                      <p:cBhvr>
                                        <p:cTn id="47" dur="1000"/>
                                        <p:tgtEl>
                                          <p:spTgt spid="2063"/>
                                        </p:tgtEl>
                                      </p:cBhvr>
                                    </p:animEffect>
                                    <p:anim calcmode="lin" valueType="num">
                                      <p:cBhvr>
                                        <p:cTn id="48" dur="1000" fill="hold"/>
                                        <p:tgtEl>
                                          <p:spTgt spid="2063"/>
                                        </p:tgtEl>
                                        <p:attrNameLst>
                                          <p:attrName>ppt_x</p:attrName>
                                        </p:attrNameLst>
                                      </p:cBhvr>
                                      <p:tavLst>
                                        <p:tav tm="0">
                                          <p:val>
                                            <p:strVal val="#ppt_x"/>
                                          </p:val>
                                        </p:tav>
                                        <p:tav tm="100000">
                                          <p:val>
                                            <p:strVal val="#ppt_x"/>
                                          </p:val>
                                        </p:tav>
                                      </p:tavLst>
                                    </p:anim>
                                    <p:anim calcmode="lin" valueType="num">
                                      <p:cBhvr>
                                        <p:cTn id="49" dur="1000" fill="hold"/>
                                        <p:tgtEl>
                                          <p:spTgt spid="2063"/>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146"/>
                                        </p:tgtEl>
                                        <p:attrNameLst>
                                          <p:attrName>style.visibility</p:attrName>
                                        </p:attrNameLst>
                                      </p:cBhvr>
                                      <p:to>
                                        <p:strVal val="visible"/>
                                      </p:to>
                                    </p:set>
                                    <p:animEffect transition="in" filter="fade">
                                      <p:cBhvr>
                                        <p:cTn id="54"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 </a:t>
            </a:r>
            <a:r>
              <a:rPr lang="en-US" b="1" dirty="0" smtClean="0">
                <a:solidFill>
                  <a:schemeClr val="tx2">
                    <a:lumMod val="50000"/>
                  </a:schemeClr>
                </a:solidFill>
              </a:rPr>
              <a:t>History of </a:t>
            </a:r>
            <a:r>
              <a:rPr lang="en-US" b="1" dirty="0" err="1" smtClean="0">
                <a:solidFill>
                  <a:schemeClr val="tx2">
                    <a:lumMod val="50000"/>
                  </a:schemeClr>
                </a:solidFill>
              </a:rPr>
              <a:t>Hadoop</a:t>
            </a:r>
            <a:r>
              <a:rPr lang="en-US" b="1" dirty="0" smtClean="0">
                <a:solidFill>
                  <a:schemeClr val="tx2">
                    <a:lumMod val="50000"/>
                  </a:schemeClr>
                </a:solidFill>
              </a:rPr>
              <a:t>   //////</a:t>
            </a:r>
            <a:endParaRPr lang="en-US" b="1" dirty="0">
              <a:solidFill>
                <a:schemeClr val="tx2">
                  <a:lumMod val="50000"/>
                </a:schemeClr>
              </a:solidFill>
            </a:endParaRPr>
          </a:p>
        </p:txBody>
      </p:sp>
      <p:sp>
        <p:nvSpPr>
          <p:cNvPr id="3" name="Content Placeholder 2"/>
          <p:cNvSpPr>
            <a:spLocks noGrp="1"/>
          </p:cNvSpPr>
          <p:nvPr>
            <p:ph idx="1"/>
          </p:nvPr>
        </p:nvSpPr>
        <p:spPr>
          <a:xfrm>
            <a:off x="457200" y="1600206"/>
            <a:ext cx="8229600" cy="4873744"/>
          </a:xfrm>
        </p:spPr>
        <p:txBody>
          <a:bodyPr>
            <a:normAutofit lnSpcReduction="10000"/>
          </a:bodyPr>
          <a:lstStyle/>
          <a:p>
            <a:pPr marL="0" indent="0">
              <a:buNone/>
            </a:pPr>
            <a:r>
              <a:rPr lang="en-US" b="1" dirty="0" smtClean="0"/>
              <a:t>1.</a:t>
            </a:r>
            <a:r>
              <a:rPr lang="en-US" dirty="0" smtClean="0"/>
              <a:t> Inspired by:</a:t>
            </a:r>
          </a:p>
          <a:p>
            <a:r>
              <a:rPr lang="en-US" dirty="0" smtClean="0"/>
              <a:t>Google Map/Reduce paper </a:t>
            </a:r>
          </a:p>
          <a:p>
            <a:pPr lvl="1"/>
            <a:r>
              <a:rPr lang="en-US" sz="2400" dirty="0">
                <a:hlinkClick r:id="rId2"/>
              </a:rPr>
              <a:t>http://</a:t>
            </a:r>
            <a:r>
              <a:rPr lang="en-US" sz="2400" dirty="0" smtClean="0">
                <a:hlinkClick r:id="rId2"/>
              </a:rPr>
              <a:t>research.google.com/archive/mapreduce.html</a:t>
            </a:r>
            <a:r>
              <a:rPr lang="en-US" dirty="0" smtClean="0"/>
              <a:t> </a:t>
            </a:r>
            <a:endParaRPr lang="en-US" dirty="0"/>
          </a:p>
          <a:p>
            <a:r>
              <a:rPr lang="en-US" dirty="0" smtClean="0"/>
              <a:t>Google File System (GFS)</a:t>
            </a:r>
          </a:p>
          <a:p>
            <a:pPr lvl="1"/>
            <a:r>
              <a:rPr lang="en-US" dirty="0" smtClean="0"/>
              <a:t>Goals: distributed, fault tolerant, fast enough</a:t>
            </a:r>
          </a:p>
          <a:p>
            <a:pPr marL="0" indent="0">
              <a:buNone/>
            </a:pPr>
            <a:r>
              <a:rPr lang="en-US" b="1" dirty="0" smtClean="0"/>
              <a:t>2.</a:t>
            </a:r>
            <a:r>
              <a:rPr lang="en-US" dirty="0" smtClean="0"/>
              <a:t> Born in: </a:t>
            </a:r>
            <a:r>
              <a:rPr lang="en-US" dirty="0" err="1" smtClean="0"/>
              <a:t>Lucene</a:t>
            </a:r>
            <a:r>
              <a:rPr lang="en-US" dirty="0" smtClean="0"/>
              <a:t> </a:t>
            </a:r>
            <a:r>
              <a:rPr lang="en-US" dirty="0" err="1" smtClean="0"/>
              <a:t>Nutch</a:t>
            </a:r>
            <a:r>
              <a:rPr lang="en-US" dirty="0" smtClean="0"/>
              <a:t> project</a:t>
            </a:r>
          </a:p>
          <a:p>
            <a:r>
              <a:rPr lang="en-US" dirty="0" smtClean="0"/>
              <a:t>Built </a:t>
            </a:r>
            <a:r>
              <a:rPr lang="en-US" dirty="0"/>
              <a:t>in </a:t>
            </a:r>
            <a:r>
              <a:rPr lang="en-US" dirty="0" smtClean="0"/>
              <a:t>Java</a:t>
            </a:r>
          </a:p>
          <a:p>
            <a:r>
              <a:rPr lang="en-US" dirty="0" err="1" smtClean="0"/>
              <a:t>Hadoop</a:t>
            </a:r>
            <a:r>
              <a:rPr lang="en-US" dirty="0" smtClean="0"/>
              <a:t> cluster appears </a:t>
            </a:r>
            <a:r>
              <a:rPr lang="en-US" dirty="0"/>
              <a:t>as single </a:t>
            </a:r>
            <a:r>
              <a:rPr lang="en-US" dirty="0" err="1" smtClean="0"/>
              <a:t>über</a:t>
            </a:r>
            <a:r>
              <a:rPr lang="en-US" dirty="0" smtClean="0"/>
              <a:t>-machine</a:t>
            </a:r>
            <a:endParaRPr lang="en-US"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7240" y="384050"/>
            <a:ext cx="3917470" cy="108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4109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Hadoop</a:t>
            </a:r>
            <a:r>
              <a:rPr lang="en-US" dirty="0" smtClean="0"/>
              <a:t>: batch processing, big data</a:t>
            </a:r>
            <a:endParaRPr lang="en-US" dirty="0"/>
          </a:p>
        </p:txBody>
      </p:sp>
      <p:sp>
        <p:nvSpPr>
          <p:cNvPr id="3" name="Content Placeholder 2"/>
          <p:cNvSpPr>
            <a:spLocks noGrp="1"/>
          </p:cNvSpPr>
          <p:nvPr>
            <p:ph idx="1"/>
          </p:nvPr>
        </p:nvSpPr>
        <p:spPr/>
        <p:txBody>
          <a:bodyPr>
            <a:normAutofit/>
          </a:bodyPr>
          <a:lstStyle/>
          <a:p>
            <a:r>
              <a:rPr lang="en-US" dirty="0" smtClean="0"/>
              <a:t>Batch, not real-time or transactional</a:t>
            </a:r>
          </a:p>
          <a:p>
            <a:r>
              <a:rPr lang="en-US" dirty="0"/>
              <a:t>Scale out with commodity hardware</a:t>
            </a:r>
          </a:p>
          <a:p>
            <a:r>
              <a:rPr lang="en-US" dirty="0" smtClean="0"/>
              <a:t>Big customers like LinkedIn and Yahoo!</a:t>
            </a:r>
          </a:p>
          <a:p>
            <a:pPr lvl="1"/>
            <a:r>
              <a:rPr lang="en-US" dirty="0"/>
              <a:t>Clusters </a:t>
            </a:r>
            <a:r>
              <a:rPr lang="en-US" dirty="0" smtClean="0"/>
              <a:t>with </a:t>
            </a:r>
            <a:r>
              <a:rPr lang="en-US" dirty="0"/>
              <a:t>10s of Petabytes </a:t>
            </a:r>
            <a:endParaRPr lang="en-US" dirty="0" smtClean="0"/>
          </a:p>
          <a:p>
            <a:pPr lvl="2"/>
            <a:r>
              <a:rPr lang="en-US" dirty="0" smtClean="0"/>
              <a:t>(</a:t>
            </a:r>
            <a:r>
              <a:rPr lang="en-US" dirty="0" err="1" smtClean="0"/>
              <a:t>pssst</a:t>
            </a:r>
            <a:r>
              <a:rPr lang="en-US" dirty="0" smtClean="0"/>
              <a:t>… these fail… daily) </a:t>
            </a:r>
          </a:p>
          <a:p>
            <a:r>
              <a:rPr lang="en-US" dirty="0" smtClean="0"/>
              <a:t>Import data from Azure Blob, Data Market , S3</a:t>
            </a:r>
          </a:p>
          <a:p>
            <a:pPr lvl="1"/>
            <a:r>
              <a:rPr lang="en-US" dirty="0" smtClean="0"/>
              <a:t>Or from files, like we will do in our example</a:t>
            </a:r>
          </a:p>
          <a:p>
            <a:endParaRPr lang="en-US" dirty="0"/>
          </a:p>
        </p:txBody>
      </p:sp>
    </p:spTree>
    <p:extLst>
      <p:ext uri="{BB962C8B-B14F-4D97-AF65-F5344CB8AC3E}">
        <p14:creationId xmlns:p14="http://schemas.microsoft.com/office/powerpoint/2010/main" val="11480210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Azure fit?</a:t>
            </a:r>
            <a:endParaRPr lang="en-US" dirty="0"/>
          </a:p>
        </p:txBody>
      </p:sp>
      <p:sp>
        <p:nvSpPr>
          <p:cNvPr id="3" name="Subtitle 2"/>
          <p:cNvSpPr>
            <a:spLocks noGrp="1"/>
          </p:cNvSpPr>
          <p:nvPr>
            <p:ph type="subTitle" idx="1"/>
          </p:nvPr>
        </p:nvSpPr>
        <p:spPr/>
        <p:txBody>
          <a:bodyPr/>
          <a:lstStyle/>
          <a:p>
            <a:r>
              <a:rPr lang="en-US" dirty="0" smtClean="0"/>
              <a:t>big data</a:t>
            </a:r>
            <a:endParaRPr lang="en-US" dirty="0"/>
          </a:p>
        </p:txBody>
      </p:sp>
    </p:spTree>
    <p:extLst>
      <p:ext uri="{BB962C8B-B14F-4D97-AF65-F5344CB8AC3E}">
        <p14:creationId xmlns:p14="http://schemas.microsoft.com/office/powerpoint/2010/main" val="12787743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Hadoop</a:t>
            </a:r>
            <a:r>
              <a:rPr lang="en-US" dirty="0" smtClean="0"/>
              <a:t> on Azure</a:t>
            </a:r>
            <a:endParaRPr lang="en-US" dirty="0"/>
          </a:p>
        </p:txBody>
      </p:sp>
      <p:sp>
        <p:nvSpPr>
          <p:cNvPr id="3" name="Content Placeholder 2"/>
          <p:cNvSpPr>
            <a:spLocks noGrp="1"/>
          </p:cNvSpPr>
          <p:nvPr>
            <p:ph idx="1"/>
          </p:nvPr>
        </p:nvSpPr>
        <p:spPr/>
        <p:txBody>
          <a:bodyPr/>
          <a:lstStyle/>
          <a:p>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13" y="19050"/>
            <a:ext cx="8867775" cy="681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12834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Hadoop</a:t>
            </a:r>
            <a:r>
              <a:rPr lang="en-US" dirty="0" smtClean="0"/>
              <a:t> on Azure</a:t>
            </a:r>
            <a:endParaRPr lang="en-US" dirty="0"/>
          </a:p>
        </p:txBody>
      </p:sp>
      <p:sp>
        <p:nvSpPr>
          <p:cNvPr id="3" name="Content Placeholder 2"/>
          <p:cNvSpPr>
            <a:spLocks noGrp="1"/>
          </p:cNvSpPr>
          <p:nvPr>
            <p:ph idx="1"/>
          </p:nvPr>
        </p:nvSpPr>
        <p:spPr/>
        <p:txBody>
          <a:bodyPr/>
          <a:lstStyle/>
          <a:p>
            <a:pPr marL="0" indent="0">
              <a:buNone/>
            </a:pPr>
            <a:endParaRPr lang="en-US" dirty="0" smtClean="0">
              <a:hlinkClick r:id="rId2"/>
            </a:endParaRPr>
          </a:p>
          <a:p>
            <a:pPr marL="0" indent="0">
              <a:buNone/>
            </a:pPr>
            <a:endParaRPr lang="en-US" dirty="0">
              <a:hlinkClick r:id="rId2"/>
            </a:endParaRPr>
          </a:p>
          <a:p>
            <a:pPr marL="0" indent="0">
              <a:buNone/>
            </a:pPr>
            <a:endParaRPr lang="en-US" dirty="0" smtClean="0">
              <a:hlinkClick r:id="rId2"/>
            </a:endParaRPr>
          </a:p>
          <a:p>
            <a:pPr marL="0" indent="0" algn="ctr">
              <a:buNone/>
            </a:pPr>
            <a:r>
              <a:rPr lang="en-US" sz="4000" b="1" dirty="0" smtClean="0">
                <a:hlinkClick r:id="rId2"/>
              </a:rPr>
              <a:t>http://www.hadooponazure.com/</a:t>
            </a:r>
            <a:endParaRPr lang="en-US" sz="4000" b="1" dirty="0" smtClean="0"/>
          </a:p>
          <a:p>
            <a:endParaRPr lang="en-US" dirty="0"/>
          </a:p>
        </p:txBody>
      </p:sp>
    </p:spTree>
    <p:extLst>
      <p:ext uri="{BB962C8B-B14F-4D97-AF65-F5344CB8AC3E}">
        <p14:creationId xmlns:p14="http://schemas.microsoft.com/office/powerpoint/2010/main" val="42076560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done</a:t>
            </a:r>
            <a:endParaRPr lang="en-US" dirty="0"/>
          </a:p>
        </p:txBody>
      </p:sp>
      <p:sp>
        <p:nvSpPr>
          <p:cNvPr id="3" name="Subtitle 2"/>
          <p:cNvSpPr>
            <a:spLocks noGrp="1"/>
          </p:cNvSpPr>
          <p:nvPr>
            <p:ph type="subTitle" idx="1"/>
          </p:nvPr>
        </p:nvSpPr>
        <p:spPr/>
        <p:txBody>
          <a:bodyPr/>
          <a:lstStyle/>
          <a:p>
            <a:r>
              <a:rPr lang="en-US" dirty="0" smtClean="0"/>
              <a:t>questions</a:t>
            </a:r>
            <a:endParaRPr lang="en-US" dirty="0"/>
          </a:p>
        </p:txBody>
      </p:sp>
    </p:spTree>
    <p:extLst>
      <p:ext uri="{BB962C8B-B14F-4D97-AF65-F5344CB8AC3E}">
        <p14:creationId xmlns:p14="http://schemas.microsoft.com/office/powerpoint/2010/main" val="24664783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2574056968"/>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0" y="0"/>
            <a:ext cx="9144000" cy="685799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sp>
        <p:nvSpPr>
          <p:cNvPr id="3074" name="Title 1"/>
          <p:cNvSpPr>
            <a:spLocks noGrp="1"/>
          </p:cNvSpPr>
          <p:nvPr>
            <p:ph type="title"/>
          </p:nvPr>
        </p:nvSpPr>
        <p:spPr>
          <a:xfrm>
            <a:off x="3481709" y="3844885"/>
            <a:ext cx="2764861" cy="858330"/>
          </a:xfrm>
        </p:spPr>
        <p:txBody>
          <a:bodyPr>
            <a:normAutofit/>
          </a:bodyPr>
          <a:lstStyle/>
          <a:p>
            <a:pPr algn="l" eaLnBrk="1" hangingPunct="1"/>
            <a:r>
              <a:rPr lang="en-US" b="1" dirty="0" smtClean="0"/>
              <a:t>Bill Wilder</a:t>
            </a:r>
          </a:p>
        </p:txBody>
      </p:sp>
      <p:pic>
        <p:nvPicPr>
          <p:cNvPr id="1026" name="Picture 2" descr="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4126" y="3313421"/>
            <a:ext cx="1638053" cy="1638054"/>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13351" y="6063362"/>
            <a:ext cx="4996203" cy="82281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Windows Azure MVP </a:t>
            </a:r>
            <a:endParaRPr lang="en-US" sz="3900" b="1" dirty="0" smtClean="0"/>
          </a:p>
        </p:txBody>
      </p:sp>
      <p:sp>
        <p:nvSpPr>
          <p:cNvPr id="10" name="Content Placeholder 2"/>
          <p:cNvSpPr txBox="1">
            <a:spLocks/>
          </p:cNvSpPr>
          <p:nvPr/>
        </p:nvSpPr>
        <p:spPr>
          <a:xfrm>
            <a:off x="4831074" y="153209"/>
            <a:ext cx="4612845" cy="144882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Windows Azure </a:t>
            </a:r>
            <a:r>
              <a:rPr lang="en-US" sz="4400" i="1" dirty="0"/>
              <a:t>C</a:t>
            </a:r>
            <a:r>
              <a:rPr lang="en-US" sz="4400" i="1" dirty="0" smtClean="0"/>
              <a:t>onsultant</a:t>
            </a:r>
          </a:p>
        </p:txBody>
      </p:sp>
      <p:sp>
        <p:nvSpPr>
          <p:cNvPr id="11" name="Content Placeholder 2"/>
          <p:cNvSpPr txBox="1">
            <a:spLocks/>
          </p:cNvSpPr>
          <p:nvPr/>
        </p:nvSpPr>
        <p:spPr>
          <a:xfrm>
            <a:off x="21600" y="153209"/>
            <a:ext cx="4550402" cy="144882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Boston Azure </a:t>
            </a:r>
            <a:r>
              <a:rPr lang="en-US" sz="4400" i="1" dirty="0"/>
              <a:t>U</a:t>
            </a:r>
            <a:r>
              <a:rPr lang="en-US" sz="4400" i="1" dirty="0" smtClean="0"/>
              <a:t>ser Group Founder</a:t>
            </a:r>
            <a:r>
              <a:rPr lang="en-US" sz="4400" i="1" dirty="0"/>
              <a:t/>
            </a:r>
            <a:br>
              <a:rPr lang="en-US" sz="4400" i="1" dirty="0"/>
            </a:br>
            <a:endParaRPr lang="en-US" sz="4400" i="1" dirty="0" smtClean="0"/>
          </a:p>
        </p:txBody>
      </p:sp>
      <p:pic>
        <p:nvPicPr>
          <p:cNvPr id="5" name="Picture 2" descr="Boston Azure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200" y="1553773"/>
            <a:ext cx="3672240" cy="68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http://codingoutloud.files.wordpress.com/2006/10/mvp_fullcolor_forscreen1.png?w=9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090" y="4493999"/>
            <a:ext cx="1036990" cy="16373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495" y="1585478"/>
            <a:ext cx="4344035" cy="47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H="1">
            <a:off x="2296803" y="4493999"/>
            <a:ext cx="1057217" cy="12194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1710268" y="2515515"/>
            <a:ext cx="1643752" cy="12501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963010" y="2515515"/>
            <a:ext cx="995735" cy="12501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591341" y="4646981"/>
            <a:ext cx="1503134" cy="1217979"/>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881340" y="2763619"/>
            <a:ext cx="5532120" cy="646331"/>
          </a:xfrm>
          <a:prstGeom prst="rect">
            <a:avLst/>
          </a:prstGeom>
        </p:spPr>
        <p:txBody>
          <a:bodyPr>
            <a:spAutoFit/>
          </a:bodyPr>
          <a:lstStyle/>
          <a:p>
            <a:r>
              <a:rPr lang="en-US" dirty="0">
                <a:latin typeface="Calibri" pitchFamily="34" charset="0"/>
                <a:hlinkClick r:id="rId8"/>
              </a:rPr>
              <a:t>http://blog.codingoutloud.com</a:t>
            </a:r>
            <a:endParaRPr lang="en-US" dirty="0">
              <a:latin typeface="Calibri" pitchFamily="34" charset="0"/>
            </a:endParaRPr>
          </a:p>
          <a:p>
            <a:r>
              <a:rPr lang="en-US" b="1" dirty="0">
                <a:latin typeface="Calibri" pitchFamily="34" charset="0"/>
              </a:rPr>
              <a:t>@codingoutloud</a:t>
            </a:r>
          </a:p>
        </p:txBody>
      </p:sp>
      <p:sp>
        <p:nvSpPr>
          <p:cNvPr id="18" name="Content Placeholder 2"/>
          <p:cNvSpPr txBox="1">
            <a:spLocks/>
          </p:cNvSpPr>
          <p:nvPr/>
        </p:nvSpPr>
        <p:spPr>
          <a:xfrm>
            <a:off x="5789980" y="6079154"/>
            <a:ext cx="3349445" cy="82281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Cloud Architecture Patterns book (due 2012)</a:t>
            </a:r>
            <a:endParaRPr lang="en-US" sz="3900" b="1" dirty="0" smtClean="0"/>
          </a:p>
        </p:txBody>
      </p:sp>
      <p:pic>
        <p:nvPicPr>
          <p:cNvPr id="19" name="Picture 18"/>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66355" y="4342485"/>
            <a:ext cx="1477645" cy="1776095"/>
          </a:xfrm>
          <a:prstGeom prst="rect">
            <a:avLst/>
          </a:prstGeom>
          <a:noFill/>
          <a:ln>
            <a:noFill/>
          </a:ln>
        </p:spPr>
      </p:pic>
    </p:spTree>
    <p:extLst>
      <p:ext uri="{BB962C8B-B14F-4D97-AF65-F5344CB8AC3E}">
        <p14:creationId xmlns:p14="http://schemas.microsoft.com/office/powerpoint/2010/main" val="14387206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done</a:t>
            </a:r>
            <a:endParaRPr lang="en-US" dirty="0"/>
          </a:p>
        </p:txBody>
      </p:sp>
      <p:sp>
        <p:nvSpPr>
          <p:cNvPr id="3" name="Subtitle 2"/>
          <p:cNvSpPr>
            <a:spLocks noGrp="1"/>
          </p:cNvSpPr>
          <p:nvPr>
            <p:ph type="subTitle" idx="1"/>
          </p:nvPr>
        </p:nvSpPr>
        <p:spPr/>
        <p:txBody>
          <a:bodyPr/>
          <a:lstStyle/>
          <a:p>
            <a:r>
              <a:rPr lang="en-US" dirty="0" smtClean="0"/>
              <a:t>done</a:t>
            </a:r>
          </a:p>
          <a:p>
            <a:endParaRPr lang="en-US" dirty="0" smtClean="0"/>
          </a:p>
          <a:p>
            <a:r>
              <a:rPr lang="en-US" dirty="0" smtClean="0"/>
              <a:t>(really done)</a:t>
            </a:r>
            <a:endParaRPr lang="en-US" dirty="0"/>
          </a:p>
        </p:txBody>
      </p:sp>
    </p:spTree>
    <p:extLst>
      <p:ext uri="{BB962C8B-B14F-4D97-AF65-F5344CB8AC3E}">
        <p14:creationId xmlns:p14="http://schemas.microsoft.com/office/powerpoint/2010/main" val="29560861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B0F0">
            <a:alpha val="3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done</a:t>
            </a:r>
            <a:endParaRPr lang="en-US" dirty="0"/>
          </a:p>
        </p:txBody>
      </p:sp>
      <p:sp>
        <p:nvSpPr>
          <p:cNvPr id="3" name="Subtitle 2"/>
          <p:cNvSpPr>
            <a:spLocks noGrp="1"/>
          </p:cNvSpPr>
          <p:nvPr>
            <p:ph type="subTitle" idx="1"/>
          </p:nvPr>
        </p:nvSpPr>
        <p:spPr/>
        <p:txBody>
          <a:bodyPr/>
          <a:lstStyle/>
          <a:p>
            <a:r>
              <a:rPr lang="en-US" dirty="0" smtClean="0"/>
              <a:t>done</a:t>
            </a:r>
          </a:p>
          <a:p>
            <a:endParaRPr lang="en-US" dirty="0" smtClean="0"/>
          </a:p>
          <a:p>
            <a:r>
              <a:rPr lang="en-US" dirty="0" smtClean="0"/>
              <a:t>(really done)</a:t>
            </a:r>
            <a:endParaRPr lang="en-US" dirty="0"/>
          </a:p>
        </p:txBody>
      </p:sp>
    </p:spTree>
    <p:extLst>
      <p:ext uri="{BB962C8B-B14F-4D97-AF65-F5344CB8AC3E}">
        <p14:creationId xmlns:p14="http://schemas.microsoft.com/office/powerpoint/2010/main" val="15526326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164490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92D050">
            <a:alpha val="89000"/>
          </a:srgbClr>
        </a:solidFill>
        <a:effectLst/>
      </p:bgPr>
    </p:bg>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2052111144"/>
      </p:ext>
    </p:extLst>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a:t>
            </a:r>
            <a:r>
              <a:rPr lang="en-US" dirty="0" err="1" smtClean="0"/>
              <a:t>PaaS</a:t>
            </a:r>
            <a:r>
              <a:rPr lang="en-US" dirty="0" smtClean="0"/>
              <a:t> cloud platform</a:t>
            </a:r>
          </a:p>
          <a:p>
            <a:pPr eaLnBrk="1" fontAlgn="auto" hangingPunct="1">
              <a:spcAft>
                <a:spcPts val="0"/>
              </a:spcAft>
              <a:buFont typeface="Arial" pitchFamily="34" charset="0"/>
              <a:buChar char="•"/>
              <a:defRPr/>
            </a:pPr>
            <a:r>
              <a:rPr lang="en-US" smtClean="0"/>
              <a:t>Late Thursday</a:t>
            </a:r>
            <a:r>
              <a:rPr lang="en-US" dirty="0" smtClean="0"/>
              <a:t>, monthly, 6:00-8:30 PM at NERD</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b="1" dirty="0" smtClean="0">
                <a:solidFill>
                  <a:srgbClr val="FF0000"/>
                </a:solidFill>
              </a:rPr>
              <a:t>Boston Azure Boot Camp: June 2012 (</a:t>
            </a:r>
            <a:r>
              <a:rPr lang="en-US" sz="2400" b="1" dirty="0" smtClean="0">
                <a:solidFill>
                  <a:srgbClr val="FF0000"/>
                </a:solidFill>
              </a:rPr>
              <a:t>planning</a:t>
            </a:r>
            <a:r>
              <a:rPr lang="en-US" b="1" dirty="0" smtClean="0">
                <a:solidFill>
                  <a:srgbClr val="FF0000"/>
                </a:solidFill>
              </a:rPr>
              <a:t>)</a:t>
            </a:r>
          </a:p>
          <a:p>
            <a:pPr eaLnBrk="1" fontAlgn="auto" hangingPunct="1">
              <a:spcAft>
                <a:spcPts val="0"/>
              </a:spcAft>
              <a:buFont typeface="Arial" pitchFamily="34" charset="0"/>
              <a:buChar char="•"/>
              <a:defRPr/>
            </a:pPr>
            <a:r>
              <a:rPr lang="en-US" dirty="0" smtClean="0"/>
              <a:t>Follow on Twitter: </a:t>
            </a:r>
            <a:r>
              <a:rPr lang="en-US" b="1" dirty="0" smtClean="0"/>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0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wd">
                                    <p:tmPct val="5000"/>
                                  </p:iterate>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dirty="0" smtClean="0"/>
              <a:t>Contact Me</a:t>
            </a:r>
          </a:p>
        </p:txBody>
      </p:sp>
      <p:sp>
        <p:nvSpPr>
          <p:cNvPr id="43011" name="Content Placeholder 2"/>
          <p:cNvSpPr>
            <a:spLocks noGrp="1"/>
          </p:cNvSpPr>
          <p:nvPr>
            <p:ph idx="1"/>
          </p:nvPr>
        </p:nvSpPr>
        <p:spPr/>
        <p:txBody>
          <a:bodyPr>
            <a:normAutofit fontScale="925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eaLnBrk="1" hangingPunct="1">
              <a:buFont typeface="Arial" charset="0"/>
              <a:buNone/>
            </a:pPr>
            <a:r>
              <a:rPr lang="en-US" b="1" dirty="0" smtClean="0"/>
              <a:t>	Bill Wilder</a:t>
            </a:r>
          </a:p>
          <a:p>
            <a:pPr eaLnBrk="1" hangingPunct="1">
              <a:buFont typeface="Arial" charset="0"/>
              <a:buNone/>
            </a:pPr>
            <a:r>
              <a:rPr lang="en-US" b="1" dirty="0" smtClean="0"/>
              <a:t>	@codingoutloud</a:t>
            </a:r>
          </a:p>
          <a:p>
            <a:pPr eaLnBrk="1" hangingPunct="1">
              <a:buFont typeface="Arial" charset="0"/>
              <a:buNone/>
            </a:pPr>
            <a:r>
              <a:rPr lang="en-US" b="1" dirty="0" smtClean="0"/>
              <a:t>	http://blog.codingoutloud.com</a:t>
            </a:r>
          </a:p>
          <a:p>
            <a:pPr eaLnBrk="1" hangingPunct="1"/>
            <a:endParaRPr lang="en-US" b="1" dirty="0" smtClean="0"/>
          </a:p>
          <a:p>
            <a:pPr eaLnBrk="1" hangingPunct="1"/>
            <a:endParaRPr lang="en-US" b="1" dirty="0" smtClean="0"/>
          </a:p>
        </p:txBody>
      </p:sp>
      <p:pic>
        <p:nvPicPr>
          <p:cNvPr id="430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7560" y="5864960"/>
            <a:ext cx="5256283" cy="57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5036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A944BC1-AF26-4A34-92F9-B39AD35DD417}">
  <ds:schemaRefs>
    <ds:schemaRef ds:uri="http://schemas.openxmlformats.org/package/2006/metadata/core-properties"/>
    <ds:schemaRef ds:uri="http://schemas.microsoft.com/office/2006/documentManagement/types"/>
    <ds:schemaRef ds:uri="http://purl.org/dc/terms/"/>
    <ds:schemaRef ds:uri="http://purl.org/dc/dcmitype/"/>
    <ds:schemaRef ds:uri="http://www.w3.org/XML/1998/namespace"/>
    <ds:schemaRef ds:uri="http://schemas.microsoft.com/office/2006/metadata/properties"/>
    <ds:schemaRef ds:uri="http://purl.org/dc/elements/1.1/"/>
    <ds:schemaRef ds:uri="7e88ebde-63a9-4faf-8b82-2ec1987651a8"/>
  </ds:schemaRefs>
</ds:datastoreItem>
</file>

<file path=customXml/itemProps2.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3.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17469</TotalTime>
  <Words>2101</Words>
  <Application>Microsoft Office PowerPoint</Application>
  <PresentationFormat>On-screen Show (4:3)</PresentationFormat>
  <Paragraphs>436</Paragraphs>
  <Slides>56</Slides>
  <Notes>19</Notes>
  <HiddenSlides>2</HiddenSlides>
  <MMClips>0</MMClips>
  <ScaleCrop>false</ScaleCrop>
  <HeadingPairs>
    <vt:vector size="4" baseType="variant">
      <vt:variant>
        <vt:lpstr>Theme</vt:lpstr>
      </vt:variant>
      <vt:variant>
        <vt:i4>7</vt:i4>
      </vt:variant>
      <vt:variant>
        <vt:lpstr>Slide Titles</vt:lpstr>
      </vt:variant>
      <vt:variant>
        <vt:i4>56</vt:i4>
      </vt:variant>
    </vt:vector>
  </HeadingPairs>
  <TitlesOfParts>
    <vt:vector size="63"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Cloud-Native Architecture Patterns (Or… why your pre-cloud architecture won’t work so well in the cloud)</vt:lpstr>
      <vt:lpstr>Bill Wilder</vt:lpstr>
      <vt:lpstr>The Big Ideas</vt:lpstr>
      <vt:lpstr>What’s the Big Idea?</vt:lpstr>
      <vt:lpstr>What does it mean to Scale?</vt:lpstr>
      <vt:lpstr>Old School Excel and Word</vt:lpstr>
      <vt:lpstr>Options: Scale Up (and Scale Down) or Scale Out (and Scale In)</vt:lpstr>
      <vt:lpstr>Scaling Up: Scaling the Box</vt:lpstr>
      <vt:lpstr>Scaling Out: Adding Boxes</vt:lpstr>
      <vt:lpstr>How do I Choose???? ??????</vt:lpstr>
      <vt:lpstr>Where does Azure fit?</vt:lpstr>
      <vt:lpstr>Queue-Centric Workflow Pattern</vt:lpstr>
      <vt:lpstr>QCW in Windows Azure</vt:lpstr>
      <vt:lpstr>QCW in Action</vt:lpstr>
      <vt:lpstr>Familiar Example: Thumbnailer</vt:lpstr>
      <vt:lpstr>QCW enables Responsive</vt:lpstr>
      <vt:lpstr>QCW enables Scalable</vt:lpstr>
      <vt:lpstr>General Case:  Many Roles, Many Queues</vt:lpstr>
      <vt:lpstr>QCW enables Distribution</vt:lpstr>
      <vt:lpstr>From QCW  CQRS</vt:lpstr>
      <vt:lpstr>What’s the Big Idea?</vt:lpstr>
      <vt:lpstr>MTBF…        vs.      MTTR…</vt:lpstr>
      <vt:lpstr>Degrees of Failure</vt:lpstr>
      <vt:lpstr>Where does Azure fit?</vt:lpstr>
      <vt:lpstr>Familiar Example: Thumbnailer</vt:lpstr>
      <vt:lpstr>Reliable Queue &amp; 2-step Delete</vt:lpstr>
      <vt:lpstr>QCW requires Idempotent</vt:lpstr>
      <vt:lpstr>QCW expects Poison Messages</vt:lpstr>
      <vt:lpstr>CQRS requires “Plan for Failure”</vt:lpstr>
      <vt:lpstr>What’s Up? Reliability as EMERGENT PROPERTY</vt:lpstr>
      <vt:lpstr>What about the DATA?</vt:lpstr>
      <vt:lpstr>Retrying</vt:lpstr>
      <vt:lpstr>What’s the Big Idea?</vt:lpstr>
      <vt:lpstr>Foursquare #Fail</vt:lpstr>
      <vt:lpstr>What is Sharding?</vt:lpstr>
      <vt:lpstr>Sharding is Difficult</vt:lpstr>
      <vt:lpstr>Where does Azure fit?</vt:lpstr>
      <vt:lpstr>SQL Azure is SQL Server Except…</vt:lpstr>
      <vt:lpstr>SQL Azure Federations for Sharding</vt:lpstr>
      <vt:lpstr>What’s the Big Idea?</vt:lpstr>
      <vt:lpstr>Five exabytes of data created every two days - Eric Schmidt  (CEO Google at the time)</vt:lpstr>
      <vt:lpstr>“Big Data” Challenge</vt:lpstr>
      <vt:lpstr>Short History of Hadoop   //////</vt:lpstr>
      <vt:lpstr>Hadoop: batch processing, big data</vt:lpstr>
      <vt:lpstr>Where does Azure fit?</vt:lpstr>
      <vt:lpstr>Hadoop on Azure</vt:lpstr>
      <vt:lpstr>Hadoop on Azure</vt:lpstr>
      <vt:lpstr>done</vt:lpstr>
      <vt:lpstr>Questions? Comments? More information?</vt:lpstr>
      <vt:lpstr>Bill Wilder</vt:lpstr>
      <vt:lpstr>done</vt:lpstr>
      <vt:lpstr>done</vt:lpstr>
      <vt:lpstr>PowerPoint Presentation</vt:lpstr>
      <vt:lpstr>Questions? Comments? More information?</vt:lpstr>
      <vt:lpstr>BostonAzure.org</vt:lpstr>
      <vt:lpstr>Contact 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Wilder</cp:lastModifiedBy>
  <cp:revision>533</cp:revision>
  <cp:lastPrinted>2011-10-26T14:38:59Z</cp:lastPrinted>
  <dcterms:created xsi:type="dcterms:W3CDTF">2011-03-08T16:00:15Z</dcterms:created>
  <dcterms:modified xsi:type="dcterms:W3CDTF">2012-03-29T00:33:16Z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