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5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6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89" r:id="rId6"/>
    <p:sldMasterId id="2147483704" r:id="rId7"/>
    <p:sldMasterId id="2147483721" r:id="rId8"/>
    <p:sldMasterId id="2147483738" r:id="rId9"/>
    <p:sldMasterId id="2147483755" r:id="rId10"/>
  </p:sldMasterIdLst>
  <p:notesMasterIdLst>
    <p:notesMasterId r:id="rId47"/>
  </p:notesMasterIdLst>
  <p:handoutMasterIdLst>
    <p:handoutMasterId r:id="rId48"/>
  </p:handoutMasterIdLst>
  <p:sldIdLst>
    <p:sldId id="458" r:id="rId11"/>
    <p:sldId id="473" r:id="rId12"/>
    <p:sldId id="556" r:id="rId13"/>
    <p:sldId id="585" r:id="rId14"/>
    <p:sldId id="586" r:id="rId15"/>
    <p:sldId id="587" r:id="rId16"/>
    <p:sldId id="588" r:id="rId17"/>
    <p:sldId id="568" r:id="rId18"/>
    <p:sldId id="558" r:id="rId19"/>
    <p:sldId id="557" r:id="rId20"/>
    <p:sldId id="562" r:id="rId21"/>
    <p:sldId id="564" r:id="rId22"/>
    <p:sldId id="561" r:id="rId23"/>
    <p:sldId id="565" r:id="rId24"/>
    <p:sldId id="563" r:id="rId25"/>
    <p:sldId id="577" r:id="rId26"/>
    <p:sldId id="582" r:id="rId27"/>
    <p:sldId id="581" r:id="rId28"/>
    <p:sldId id="570" r:id="rId29"/>
    <p:sldId id="571" r:id="rId30"/>
    <p:sldId id="583" r:id="rId31"/>
    <p:sldId id="579" r:id="rId32"/>
    <p:sldId id="572" r:id="rId33"/>
    <p:sldId id="576" r:id="rId34"/>
    <p:sldId id="573" r:id="rId35"/>
    <p:sldId id="578" r:id="rId36"/>
    <p:sldId id="575" r:id="rId37"/>
    <p:sldId id="322" r:id="rId38"/>
    <p:sldId id="555" r:id="rId39"/>
    <p:sldId id="580" r:id="rId40"/>
    <p:sldId id="323" r:id="rId41"/>
    <p:sldId id="325" r:id="rId42"/>
    <p:sldId id="537" r:id="rId43"/>
    <p:sldId id="540" r:id="rId44"/>
    <p:sldId id="541" r:id="rId45"/>
    <p:sldId id="539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1" autoAdjust="0"/>
    <p:restoredTop sz="97177" autoAdjust="0"/>
  </p:normalViewPr>
  <p:slideViewPr>
    <p:cSldViewPr>
      <p:cViewPr>
        <p:scale>
          <a:sx n="100" d="100"/>
          <a:sy n="100" d="100"/>
        </p:scale>
        <p:origin x="-1932" y="-5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8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872"/>
    </p:cViewPr>
  </p:sorterViewPr>
  <p:notesViewPr>
    <p:cSldViewPr>
      <p:cViewPr varScale="1">
        <p:scale>
          <a:sx n="56" d="100"/>
          <a:sy n="56" d="100"/>
        </p:scale>
        <p:origin x="-2238" y="-84"/>
      </p:cViewPr>
      <p:guideLst>
        <p:guide orient="horz" pos="2880"/>
        <p:guide pos="2160"/>
      </p:guideLst>
    </p:cSldViewPr>
  </p:notesViewPr>
  <p:gridSpacing cx="304495" cy="30449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handoutMaster" Target="handoutMasters/handoutMaster1.xml"/><Relationship Id="rId8" Type="http://schemas.openxmlformats.org/officeDocument/2006/relationships/slideMaster" Target="slideMasters/slideMaster5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E08033-7B0A-425B-A9E0-8EADD3129C99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FF4F9C-4DC8-4F42-9154-33B81DE164A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1778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850F21-6683-4AB0-B585-9C6D1ECE009D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60B2DC-A877-45E8-B394-DCA5FA5940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067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9CA28B0-4C0E-4F1B-9419-B7973E98DA1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dirty="0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dirty="0" smtClean="0"/>
              <a:t>bostonazuredemo.cloudapp.net</a:t>
            </a:r>
          </a:p>
          <a:p>
            <a:pPr eaLnBrk="1" hangingPunct="1">
              <a:spcBef>
                <a:spcPct val="0"/>
              </a:spcBef>
            </a:pPr>
            <a:r>
              <a:rPr lang="en-US" b="1" dirty="0" err="1" smtClean="0"/>
              <a:t>bostonazure</a:t>
            </a:r>
            <a:r>
              <a:rPr lang="en-US" b="1" baseline="0" dirty="0" smtClean="0"/>
              <a:t> </a:t>
            </a:r>
            <a:r>
              <a:rPr lang="en-US" b="1" dirty="0" err="1" smtClean="0"/>
              <a:t>wm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3080843-5929-422A-B0F1-B6876B54E74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Photo of Eric Schmidt from </a:t>
            </a:r>
            <a:r>
              <a:rPr lang="en-US" dirty="0" err="1" smtClean="0"/>
              <a:t>wikipedia</a:t>
            </a:r>
            <a:r>
              <a:rPr lang="en-US" dirty="0" smtClean="0"/>
              <a:t> page: http://en.wikipedia.org/wiki/File:Eric_Schmidt_at_the_37th_G8_Summit_in_Deauville_037.jpg</a:t>
            </a:r>
          </a:p>
          <a:p>
            <a:endParaRPr lang="en-US" dirty="0" smtClean="0"/>
          </a:p>
          <a:p>
            <a:r>
              <a:rPr lang="en-US" dirty="0" smtClean="0"/>
              <a:t>Quote </a:t>
            </a:r>
            <a:r>
              <a:rPr lang="en-US" smtClean="0"/>
              <a:t>about data from http://techcrunch.com/2010/08/04/schmidt-data/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8010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Map</a:t>
            </a:r>
            <a:r>
              <a:rPr lang="en-US" baseline="0" dirty="0" smtClean="0"/>
              <a:t> &amp; Reduce are </a:t>
            </a:r>
            <a:r>
              <a:rPr lang="en-US" dirty="0" smtClean="0"/>
              <a:t>Projections</a:t>
            </a:r>
          </a:p>
          <a:p>
            <a:endParaRPr lang="en-US" dirty="0" smtClean="0"/>
          </a:p>
          <a:p>
            <a:r>
              <a:rPr lang="en-US" dirty="0" smtClean="0"/>
              <a:t>List comprehensions &amp; LINQ in C# 3.0 </a:t>
            </a:r>
          </a:p>
          <a:p>
            <a:r>
              <a:rPr lang="en-US" dirty="0" smtClean="0"/>
              <a:t>Many languages: Lisp, Python, F#, JavaScript, …</a:t>
            </a:r>
          </a:p>
          <a:p>
            <a:r>
              <a:rPr lang="en-US" dirty="0" smtClean="0"/>
              <a:t>Lambda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2911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Other examples: </a:t>
            </a:r>
          </a:p>
          <a:p>
            <a:r>
              <a:rPr lang="en-US" dirty="0" err="1" smtClean="0"/>
              <a:t>Tolower</a:t>
            </a:r>
            <a:endParaRPr lang="en-US" dirty="0" smtClean="0"/>
          </a:p>
          <a:p>
            <a:r>
              <a:rPr lang="en-US" dirty="0" smtClean="0"/>
              <a:t>String</a:t>
            </a:r>
            <a:r>
              <a:rPr lang="en-US" baseline="0" dirty="0" smtClean="0"/>
              <a:t> Length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2911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Other examples: </a:t>
            </a:r>
          </a:p>
          <a:p>
            <a:r>
              <a:rPr lang="en-US" dirty="0" err="1" smtClean="0"/>
              <a:t>Tolower</a:t>
            </a:r>
            <a:endParaRPr lang="en-US" dirty="0" smtClean="0"/>
          </a:p>
          <a:p>
            <a:r>
              <a:rPr lang="en-US" dirty="0" smtClean="0"/>
              <a:t>String</a:t>
            </a:r>
            <a:r>
              <a:rPr lang="en-US" baseline="0" dirty="0" smtClean="0"/>
              <a:t> Length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2911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Other examples: </a:t>
            </a:r>
          </a:p>
          <a:p>
            <a:r>
              <a:rPr lang="en-US" dirty="0" err="1" smtClean="0"/>
              <a:t>Tolower</a:t>
            </a:r>
            <a:endParaRPr lang="en-US" dirty="0" smtClean="0"/>
          </a:p>
          <a:p>
            <a:r>
              <a:rPr lang="en-US" smtClean="0"/>
              <a:t>String</a:t>
            </a:r>
            <a:r>
              <a:rPr lang="en-US" baseline="0" smtClean="0"/>
              <a:t> Length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2911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Other examples: </a:t>
            </a:r>
          </a:p>
          <a:p>
            <a:r>
              <a:rPr lang="en-US" dirty="0" err="1" smtClean="0"/>
              <a:t>Tolower</a:t>
            </a:r>
            <a:endParaRPr lang="en-US" dirty="0" smtClean="0"/>
          </a:p>
          <a:p>
            <a:r>
              <a:rPr lang="en-US" smtClean="0"/>
              <a:t>String</a:t>
            </a:r>
            <a:r>
              <a:rPr lang="en-US" baseline="0" smtClean="0"/>
              <a:t> Length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2911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Exabyte, </a:t>
            </a:r>
            <a:r>
              <a:rPr lang="en-US" dirty="0" err="1" smtClean="0">
                <a:effectLst/>
              </a:rPr>
              <a:t>Zettabyte</a:t>
            </a:r>
            <a:r>
              <a:rPr lang="en-US" dirty="0" smtClean="0">
                <a:effectLst/>
              </a:rPr>
              <a:t>,</a:t>
            </a:r>
            <a:r>
              <a:rPr lang="en-US" baseline="0" dirty="0" smtClean="0">
                <a:effectLst/>
              </a:rPr>
              <a:t> </a:t>
            </a:r>
            <a:r>
              <a:rPr lang="en-US" baseline="0" dirty="0" err="1" smtClean="0">
                <a:effectLst/>
              </a:rPr>
              <a:t>Yottabyte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501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3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AA64-45DD-481A-BFE5-857C2A5DC15A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651-64BE-48C6-A67D-43478B0A28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347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AA64-45DD-481A-BFE5-857C2A5DC15A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651-64BE-48C6-A67D-43478B0A28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565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AA64-45DD-481A-BFE5-857C2A5DC15A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651-64BE-48C6-A67D-43478B0A28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594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AA64-45DD-481A-BFE5-857C2A5DC15A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651-64BE-48C6-A67D-43478B0A28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433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AA64-45DD-481A-BFE5-857C2A5DC15A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651-64BE-48C6-A67D-43478B0A28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318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AA64-45DD-481A-BFE5-857C2A5DC15A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651-64BE-48C6-A67D-43478B0A28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602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AA64-45DD-481A-BFE5-857C2A5DC15A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651-64BE-48C6-A67D-43478B0A28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625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AA64-45DD-481A-BFE5-857C2A5DC15A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651-64BE-48C6-A67D-43478B0A28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350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AA64-45DD-481A-BFE5-857C2A5DC15A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651-64BE-48C6-A67D-43478B0A28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573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AA64-45DD-481A-BFE5-857C2A5DC15A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651-64BE-48C6-A67D-43478B0A28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447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AA64-45DD-481A-BFE5-857C2A5DC15A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4651-64BE-48C6-A67D-43478B0A28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5290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66638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1000" y="1447799"/>
            <a:ext cx="8382000" cy="19735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805140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8" y="1905016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n w="3175">
                  <a:noFill/>
                </a:ln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7" y="4345004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 rot="10800000">
            <a:off x="730250" y="4148836"/>
            <a:ext cx="8413750" cy="1588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7207820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514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0" y="4345004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50" y="2729806"/>
            <a:ext cx="8040951" cy="1384994"/>
          </a:xfrm>
        </p:spPr>
        <p:txBody>
          <a:bodyPr anchor="b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r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Segoe U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 rot="10800000">
            <a:off x="730250" y="4148836"/>
            <a:ext cx="8413750" cy="1588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8871780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03680"/>
          </a:xfrm>
        </p:spPr>
        <p:txBody>
          <a:bodyPr/>
          <a:lstStyle>
            <a:lvl1pPr>
              <a:lnSpc>
                <a:spcPct val="90000"/>
              </a:lnSpc>
              <a:buSzPct val="130000"/>
              <a:buFont typeface="Arial" pitchFamily="34" charset="0"/>
              <a:buChar char="•"/>
              <a:defRPr>
                <a:solidFill>
                  <a:schemeClr val="bg1"/>
                </a:solidFill>
              </a:defRPr>
            </a:lvl1pPr>
            <a:lvl2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213690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9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9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9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9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159149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1" y="1411561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61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14844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1" y="1411567"/>
            <a:ext cx="4114800" cy="69249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1" y="2174882"/>
            <a:ext cx="4114800" cy="1855893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9" y="1411567"/>
            <a:ext cx="4117019" cy="69249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82"/>
            <a:ext cx="4117974" cy="1855893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1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65274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323078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517671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089486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cke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 anchor="ctr"/>
          <a:lstStyle/>
          <a:p>
            <a:r>
              <a:rPr lang="en-US" dirty="0"/>
              <a:t>Click to edit Master title </a:t>
            </a:r>
            <a:r>
              <a:rPr lang="en-US" dirty="0" smtClean="0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714" y="4191016"/>
            <a:ext cx="8410575" cy="1800493"/>
          </a:xfrm>
        </p:spPr>
        <p:txBody>
          <a:bodyPr rtlCol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366714" y="1463054"/>
            <a:ext cx="8410575" cy="1800493"/>
          </a:xfrm>
        </p:spPr>
        <p:txBody>
          <a:bodyPr rtlCol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7890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_al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16"/>
            <a:ext cx="8382000" cy="6647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1000" y="989013"/>
            <a:ext cx="8382000" cy="1945148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4pPr>
              <a:defRPr sz="22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1106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 bwMode="grayWhite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15875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Cl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S:\White_Whale\1-01107-DeborahZiegenhorn\sf_art\PNGs\101107_handshake_color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r="6247"/>
          <a:stretch>
            <a:fillRect/>
          </a:stretch>
        </p:blipFill>
        <p:spPr bwMode="auto">
          <a:xfrm>
            <a:off x="3737456" y="498764"/>
            <a:ext cx="5406544" cy="5749636"/>
          </a:xfrm>
          <a:prstGeom prst="rect">
            <a:avLst/>
          </a:prstGeom>
          <a:noFill/>
        </p:spPr>
      </p:pic>
      <p:sp>
        <p:nvSpPr>
          <p:cNvPr id="4" name="Text Placeholder 4"/>
          <p:cNvSpPr txBox="1">
            <a:spLocks/>
          </p:cNvSpPr>
          <p:nvPr userDrawn="1"/>
        </p:nvSpPr>
        <p:spPr>
          <a:xfrm>
            <a:off x="33869" y="4010582"/>
            <a:ext cx="9110132" cy="1329595"/>
          </a:xfrm>
          <a:prstGeom prst="rect">
            <a:avLst/>
          </a:prstGeom>
        </p:spPr>
        <p:txBody>
          <a:bodyPr/>
          <a:lstStyle/>
          <a:p>
            <a:pPr indent="-396875" algn="ctr" defTabSz="9143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EEECE1"/>
              </a:buClr>
              <a:buSzPct val="95000"/>
              <a:buFont typeface="Arial" pitchFamily="34" charset="0"/>
              <a:buNone/>
              <a:defRPr/>
            </a:pPr>
            <a:r>
              <a:rPr lang="en-US" sz="13800" spc="-150" dirty="0">
                <a:ln w="3175">
                  <a:noFill/>
                </a:ln>
                <a:gradFill flip="none" rotWithShape="1">
                  <a:gsLst>
                    <a:gs pos="0">
                      <a:srgbClr val="DCDCDC">
                        <a:alpha val="25000"/>
                      </a:srgbClr>
                    </a:gs>
                    <a:gs pos="36000">
                      <a:srgbClr val="CCCCCC">
                        <a:alpha val="25000"/>
                      </a:srgbClr>
                    </a:gs>
                    <a:gs pos="86000">
                      <a:srgbClr val="8A8A8A">
                        <a:alpha val="25000"/>
                      </a:srgbClr>
                    </a:gs>
                  </a:gsLst>
                  <a:lin ang="16200000" scaled="0"/>
                  <a:tileRect/>
                </a:gradFill>
                <a:latin typeface="Arial" charset="0"/>
                <a:cs typeface="Arial" charset="0"/>
              </a:rPr>
              <a:t>Thank you</a:t>
            </a:r>
          </a:p>
        </p:txBody>
      </p:sp>
      <p:sp>
        <p:nvSpPr>
          <p:cNvPr id="5" name="Text Placeholder 4"/>
          <p:cNvSpPr txBox="1">
            <a:spLocks/>
          </p:cNvSpPr>
          <p:nvPr userDrawn="1"/>
        </p:nvSpPr>
        <p:spPr>
          <a:xfrm>
            <a:off x="1664280" y="3626751"/>
            <a:ext cx="6747891" cy="1592744"/>
          </a:xfrm>
          <a:prstGeom prst="rect">
            <a:avLst/>
          </a:prstGeom>
        </p:spPr>
        <p:txBody>
          <a:bodyPr lIns="0" tIns="0" rIns="0" bIns="0" anchor="b">
            <a:spAutoFit/>
            <a:scene3d>
              <a:camera prst="orthographicFront"/>
              <a:lightRig rig="flat" dir="t"/>
            </a:scene3d>
            <a:sp3d>
              <a:extrusionClr>
                <a:srgbClr val="000000"/>
              </a:extrusionClr>
              <a:contourClr>
                <a:srgbClr val="2D8499"/>
              </a:contourClr>
            </a:sp3d>
          </a:bodyPr>
          <a:lstStyle/>
          <a:p>
            <a:pPr algn="r" defTabSz="109533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EEECE1"/>
              </a:buClr>
              <a:buSzPct val="95000"/>
              <a:buFont typeface="Arial" pitchFamily="34" charset="0"/>
              <a:buNone/>
              <a:defRPr/>
            </a:pPr>
            <a:r>
              <a:rPr lang="en-US" sz="11500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40000">
                      <a:srgbClr val="FFFF99"/>
                    </a:gs>
                    <a:gs pos="79000">
                      <a:srgbClr val="F8801C">
                        <a:alpha val="84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cs typeface="Arial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56225005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bg bwMode="blackGray"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2" y="1617664"/>
            <a:ext cx="7681325" cy="600242"/>
          </a:xfrm>
        </p:spPr>
        <p:txBody>
          <a:bodyPr vert="horz" wrap="square" lIns="0" tIns="0" rIns="0" bIns="0" rtlCol="0" anchor="t">
            <a:noAutofit/>
          </a:bodyPr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0" kern="1200" cap="none" spc="-150" baseline="0" dirty="0">
                <a:ln w="3175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  <a:tileRect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2" y="2227651"/>
            <a:ext cx="7681325" cy="917203"/>
          </a:xfrm>
        </p:spPr>
        <p:txBody>
          <a:bodyPr vert="horz" wrap="square" lIns="0" tIns="0" rIns="0" bIns="0" rtlCol="0" anchor="t">
            <a:noAutofit/>
          </a:bodyPr>
          <a:lstStyle>
            <a:lvl1pPr marL="0" indent="0" algn="l" defTabSz="914363" rtl="0" eaLnBrk="1" latinLnBrk="0" hangingPunct="1">
              <a:lnSpc>
                <a:spcPct val="100000"/>
              </a:lnSpc>
              <a:spcBef>
                <a:spcPts val="0"/>
              </a:spcBef>
              <a:buSzPct val="100000"/>
              <a:buFontTx/>
              <a:buNone/>
              <a:defRPr lang="en-US" sz="2000" kern="1200" dirty="0">
                <a:gradFill>
                  <a:gsLst>
                    <a:gs pos="0">
                      <a:schemeClr val="accent4"/>
                    </a:gs>
                    <a:gs pos="86000">
                      <a:schemeClr val="accent4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846443" y="5761524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r">
              <a:buFont typeface="Arial" pitchFamily="34" charset="0"/>
              <a:buNone/>
              <a:defRPr kumimoji="0" lang="en-US" sz="6600" b="0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20677199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67653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emo, Video etc. &quot;special&quot; slides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\\server3\Restrict\FTP_Root\Clients\White_Whale\7-20683_TechEd_Europe_Template\TechEd_Europe_Keynote_Template\SFP_Art\PNG\TechEd_Europe_2010_Logo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744" y="5178434"/>
            <a:ext cx="1999580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7217" y="477203"/>
            <a:ext cx="6120575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7217" y="2303507"/>
            <a:ext cx="699436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8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66578" y="3914364"/>
            <a:ext cx="8386799" cy="137864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9600" b="0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chemeClr val="tx1"/>
                    </a:gs>
                    <a:gs pos="88000">
                      <a:schemeClr val="tx1"/>
                    </a:gs>
                  </a:gsLst>
                  <a:lin ang="5400000"/>
                </a:gradFill>
                <a:effectLst/>
                <a:uLnTx/>
                <a:uFillTx/>
                <a:latin typeface="Segoe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8603090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 bwMode="black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6398" y="989020"/>
            <a:ext cx="6095178" cy="1020789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4000" spc="-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16398" y="2030334"/>
            <a:ext cx="6095178" cy="461665"/>
          </a:xfrm>
        </p:spPr>
        <p:txBody>
          <a:bodyPr vert="horz" wrap="square" lIns="0" tIns="0" rIns="0" bIns="0" rtlCol="0">
            <a:noAutofit/>
          </a:bodyPr>
          <a:lstStyle>
            <a:lvl1pPr marL="0" indent="0" algn="l" defTabSz="914363" rtl="0" eaLnBrk="1" latinLnBrk="0" hangingPunct="1">
              <a:lnSpc>
                <a:spcPct val="100000"/>
              </a:lnSpc>
              <a:spcBef>
                <a:spcPts val="0"/>
              </a:spcBef>
              <a:buSzPct val="100000"/>
              <a:buFontTx/>
              <a:buNone/>
              <a:defRPr lang="en-US" sz="2800" kern="1200" dirty="0">
                <a:solidFill>
                  <a:schemeClr val="accent4">
                    <a:alpha val="99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8242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mo, Video etc. &quot;special&quot; slides">
    <p:bg bwMode="blackGray"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2" y="1617664"/>
            <a:ext cx="7681325" cy="600242"/>
          </a:xfrm>
        </p:spPr>
        <p:txBody>
          <a:bodyPr vert="horz" wrap="square" lIns="0" tIns="0" rIns="0" bIns="0" rtlCol="0" anchor="t">
            <a:noAutofit/>
          </a:bodyPr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0" kern="1200" cap="none" spc="-150" baseline="0" dirty="0">
                <a:ln w="3175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  <a:tileRect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2" y="2227641"/>
            <a:ext cx="7681325" cy="917203"/>
          </a:xfrm>
        </p:spPr>
        <p:txBody>
          <a:bodyPr vert="horz" wrap="square" lIns="0" tIns="0" rIns="0" bIns="0" rtlCol="0" anchor="t">
            <a:noAutofit/>
          </a:bodyPr>
          <a:lstStyle>
            <a:lvl1pPr marL="0" indent="0" algn="l" defTabSz="914363" rtl="0" eaLnBrk="1" latinLnBrk="0" hangingPunct="1">
              <a:lnSpc>
                <a:spcPct val="100000"/>
              </a:lnSpc>
              <a:spcBef>
                <a:spcPts val="0"/>
              </a:spcBef>
              <a:buSzPct val="100000"/>
              <a:buFontTx/>
              <a:buNone/>
              <a:defRPr lang="en-US" sz="2000" kern="1200" dirty="0">
                <a:gradFill>
                  <a:gsLst>
                    <a:gs pos="0">
                      <a:schemeClr val="accent4"/>
                    </a:gs>
                    <a:gs pos="86000">
                      <a:schemeClr val="accent4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846443" y="5761524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r">
              <a:buFont typeface="Arial" pitchFamily="34" charset="0"/>
              <a:buNone/>
              <a:defRPr kumimoji="0" lang="en-US" sz="6600" b="0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32648588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55399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1000" y="989013"/>
            <a:ext cx="8382000" cy="1945148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4pPr>
              <a:defRPr sz="22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1035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_al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55399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1000" y="989013"/>
            <a:ext cx="8382000" cy="1945148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4pPr>
              <a:defRPr sz="22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9168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01" y="228600"/>
            <a:ext cx="8382000" cy="55399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89013"/>
            <a:ext cx="8381901" cy="1945148"/>
          </a:xfrm>
        </p:spPr>
        <p:txBody>
          <a:bodyPr/>
          <a:lstStyle>
            <a:lvl1pPr>
              <a:lnSpc>
                <a:spcPct val="90000"/>
              </a:lnSpc>
              <a:defRPr sz="2800"/>
            </a:lvl1pPr>
            <a:lvl2pPr>
              <a:lnSpc>
                <a:spcPct val="90000"/>
              </a:lnSpc>
              <a:defRPr sz="2600"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 sz="2200"/>
            </a:lvl4pPr>
            <a:lvl5pPr>
              <a:lnSpc>
                <a:spcPct val="90000"/>
              </a:lnSpc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205665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4694" y="989013"/>
            <a:ext cx="4114800" cy="2332946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600"/>
            </a:lvl2pPr>
            <a:lvl3pPr marL="953785" indent="-288384">
              <a:lnSpc>
                <a:spcPct val="90000"/>
              </a:lnSpc>
              <a:defRPr sz="2400"/>
            </a:lvl3pPr>
            <a:lvl4pPr marL="1227618" indent="-273833">
              <a:lnSpc>
                <a:spcPct val="90000"/>
              </a:lnSpc>
              <a:defRPr sz="2200"/>
            </a:lvl4pPr>
            <a:lvl5pPr marL="1516002" indent="-280447">
              <a:lnSpc>
                <a:spcPct val="90000"/>
              </a:lnSpc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01" y="989013"/>
            <a:ext cx="4114800" cy="2332946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600"/>
            </a:lvl2pPr>
            <a:lvl3pPr marL="961722" indent="-302936">
              <a:lnSpc>
                <a:spcPct val="90000"/>
              </a:lnSpc>
              <a:defRPr sz="2400"/>
            </a:lvl3pPr>
            <a:lvl4pPr marL="1227618" indent="-265896">
              <a:lnSpc>
                <a:spcPct val="90000"/>
              </a:lnSpc>
              <a:defRPr sz="2200"/>
            </a:lvl4pPr>
            <a:lvl5pPr marL="1516002" indent="-273833">
              <a:lnSpc>
                <a:spcPct val="90000"/>
              </a:lnSpc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009020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7914" y="989020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7914" y="1401033"/>
            <a:ext cx="4114800" cy="1686616"/>
          </a:xfrm>
        </p:spPr>
        <p:txBody>
          <a:bodyPr/>
          <a:lstStyle>
            <a:lvl1pPr marL="281770" indent="-281770">
              <a:defRPr sz="2400"/>
            </a:lvl1pPr>
            <a:lvl2pPr marL="562218" indent="-265896">
              <a:defRPr sz="2400"/>
            </a:lvl2pPr>
            <a:lvl3pPr marL="813562" indent="-243407">
              <a:defRPr sz="2000"/>
            </a:lvl3pPr>
            <a:lvl4pPr marL="1050354" indent="-228856">
              <a:defRPr sz="1800"/>
            </a:lvl4pPr>
            <a:lvl5pPr marL="1279210" indent="-206367"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5" y="989020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401033"/>
            <a:ext cx="4117974" cy="1686616"/>
          </a:xfrm>
        </p:spPr>
        <p:txBody>
          <a:bodyPr/>
          <a:lstStyle>
            <a:lvl1pPr marL="296321" indent="-296321">
              <a:defRPr sz="2400"/>
            </a:lvl1pPr>
            <a:lvl2pPr marL="570155" indent="-273833">
              <a:defRPr sz="2400"/>
            </a:lvl2pPr>
            <a:lvl3pPr marL="821499" indent="-244730">
              <a:defRPr sz="2000"/>
            </a:lvl3pPr>
            <a:lvl4pPr marL="1050354" indent="-236793">
              <a:defRPr sz="1800"/>
            </a:lvl4pPr>
            <a:lvl5pPr marL="1279210" indent="-220919"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192260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050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17938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 bwMode="grayWhite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23429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bg bwMode="black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ch.Ed logo.pn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643908" y="504759"/>
            <a:ext cx="2767372" cy="15842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 userDrawn="1"/>
        </p:nvSpPr>
        <p:spPr>
          <a:xfrm>
            <a:off x="646383" y="2383224"/>
            <a:ext cx="500285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63"/>
            <a:r>
              <a:rPr lang="en-US" sz="1700" spc="-30" dirty="0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JUNE 7-10, 2010 | NEW ORLEANS, LA</a:t>
            </a:r>
            <a:endParaRPr lang="en-US" sz="1700" spc="-3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1026" name="Picture 2" descr="C:\Users\shane\Pictures\Logos\MICROSOFT (brand)\Microsoft corporate logo white.png"/>
          <p:cNvPicPr>
            <a:picLocks noChangeAspect="1" noChangeArrowheads="1"/>
          </p:cNvPicPr>
          <p:nvPr userDrawn="1"/>
        </p:nvPicPr>
        <p:blipFill>
          <a:blip r:embed="rId4" cstate="print"/>
          <a:stretch>
            <a:fillRect/>
          </a:stretch>
        </p:blipFill>
        <p:spPr bwMode="auto">
          <a:xfrm>
            <a:off x="865990" y="5950439"/>
            <a:ext cx="1814176" cy="4145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34548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 Layout - Title and Conten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 flip="none" rotWithShape="1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987425"/>
            <a:ext cx="8382000" cy="2000548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160603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987425"/>
            <a:ext cx="8382000" cy="2000548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" y="6238883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 spc="-50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1473738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ackground developer code-">
    <p:bg bwMode="grayWhite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ingle Corner Rectangle 3"/>
          <p:cNvSpPr/>
          <p:nvPr userDrawn="1"/>
        </p:nvSpPr>
        <p:spPr bwMode="auto">
          <a:xfrm flipH="1">
            <a:off x="380993" y="927100"/>
            <a:ext cx="8806959" cy="5728224"/>
          </a:xfrm>
          <a:prstGeom prst="round1Rect">
            <a:avLst>
              <a:gd name="adj" fmla="val 2999"/>
            </a:avLst>
          </a:prstGeom>
          <a:solidFill>
            <a:schemeClr val="tx1"/>
          </a:solidFill>
          <a:ln w="28575">
            <a:gradFill>
              <a:gsLst>
                <a:gs pos="0">
                  <a:schemeClr val="accent2"/>
                </a:gs>
                <a:gs pos="50000">
                  <a:schemeClr val="accent2"/>
                </a:gs>
                <a:gs pos="100000">
                  <a:schemeClr val="tx1">
                    <a:alpha val="0"/>
                  </a:schemeClr>
                </a:gs>
              </a:gsLst>
              <a:lin ang="5400000" scaled="0"/>
            </a:gradFill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55399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55628" y="1143000"/>
            <a:ext cx="8207375" cy="1606594"/>
          </a:xfrm>
        </p:spPr>
        <p:txBody>
          <a:bodyPr/>
          <a:lstStyle>
            <a:lvl1pPr algn="l" defTabSz="914363" rtl="0" eaLnBrk="1" latinLnBrk="0" hangingPunct="1">
              <a:lnSpc>
                <a:spcPct val="80000"/>
              </a:lnSpc>
              <a:spcBef>
                <a:spcPct val="20000"/>
              </a:spcBef>
              <a:buSzPct val="100000"/>
              <a:buFontTx/>
              <a:buNone/>
              <a:defRPr lang="en-US" sz="2800" b="0" kern="1200" dirty="0" smtClean="0">
                <a:solidFill>
                  <a:srgbClr val="000000"/>
                </a:solidFill>
                <a:latin typeface="Consolas" pitchFamily="49" charset="0"/>
                <a:ea typeface="+mn-ea"/>
                <a:cs typeface="Courier New" pitchFamily="49" charset="0"/>
              </a:defRPr>
            </a:lvl1pPr>
            <a:lvl2pPr algn="l" defTabSz="914363" rtl="0" eaLnBrk="1" latinLnBrk="0" hangingPunct="1">
              <a:lnSpc>
                <a:spcPct val="80000"/>
              </a:lnSpc>
              <a:spcBef>
                <a:spcPct val="20000"/>
              </a:spcBef>
              <a:buSzPct val="100000"/>
              <a:buFontTx/>
              <a:buNone/>
              <a:defRPr lang="en-US" sz="2400" b="0" kern="1200" dirty="0" smtClean="0">
                <a:solidFill>
                  <a:srgbClr val="000000"/>
                </a:solidFill>
                <a:latin typeface="Consolas" pitchFamily="49" charset="0"/>
                <a:ea typeface="+mn-ea"/>
                <a:cs typeface="Courier New" pitchFamily="49" charset="0"/>
              </a:defRPr>
            </a:lvl2pPr>
            <a:lvl3pPr algn="l" defTabSz="914363" rtl="0" eaLnBrk="1" latinLnBrk="0" hangingPunct="1">
              <a:lnSpc>
                <a:spcPct val="80000"/>
              </a:lnSpc>
              <a:spcBef>
                <a:spcPct val="20000"/>
              </a:spcBef>
              <a:buSzPct val="100000"/>
              <a:buFontTx/>
              <a:buNone/>
              <a:defRPr lang="en-US" sz="2000" b="0" kern="1200" dirty="0" smtClean="0">
                <a:solidFill>
                  <a:srgbClr val="000000"/>
                </a:solidFill>
                <a:latin typeface="Consolas" pitchFamily="49" charset="0"/>
                <a:ea typeface="+mn-ea"/>
                <a:cs typeface="Courier New" pitchFamily="49" charset="0"/>
              </a:defRPr>
            </a:lvl3pPr>
            <a:lvl4pPr algn="l" defTabSz="914363" rtl="0" eaLnBrk="1" latinLnBrk="0" hangingPunct="1">
              <a:lnSpc>
                <a:spcPct val="80000"/>
              </a:lnSpc>
              <a:spcBef>
                <a:spcPct val="20000"/>
              </a:spcBef>
              <a:buSzPct val="100000"/>
              <a:buFontTx/>
              <a:buNone/>
              <a:defRPr lang="en-US" sz="1800" b="0" kern="1200" dirty="0" smtClean="0">
                <a:solidFill>
                  <a:srgbClr val="000000"/>
                </a:solidFill>
                <a:latin typeface="Consolas" pitchFamily="49" charset="0"/>
                <a:ea typeface="+mn-ea"/>
                <a:cs typeface="Courier New" pitchFamily="49" charset="0"/>
              </a:defRPr>
            </a:lvl4pPr>
            <a:lvl5pPr algn="l" defTabSz="914363" rtl="0" eaLnBrk="1" latinLnBrk="0" hangingPunct="1">
              <a:lnSpc>
                <a:spcPct val="80000"/>
              </a:lnSpc>
              <a:spcBef>
                <a:spcPct val="20000"/>
              </a:spcBef>
              <a:buSzPct val="100000"/>
              <a:buFontTx/>
              <a:buNone/>
              <a:defRPr lang="en-US" sz="1600" b="0" kern="1200" dirty="0">
                <a:solidFill>
                  <a:srgbClr val="000000"/>
                </a:solidFill>
                <a:latin typeface="Consolas" pitchFamily="49" charset="0"/>
                <a:ea typeface="+mn-ea"/>
                <a:cs typeface="Courier New" pitchFamily="49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9091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5" y="190501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n w="3175">
                  <a:noFill/>
                </a:ln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4" y="434499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 rot="10800000">
            <a:off x="730250" y="4148836"/>
            <a:ext cx="8413750" cy="1588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5059330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514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0" y="434499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50" y="2729806"/>
            <a:ext cx="8040951" cy="1384994"/>
          </a:xfrm>
        </p:spPr>
        <p:txBody>
          <a:bodyPr anchor="b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r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Segoe U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 rot="10800000">
            <a:off x="730250" y="4148836"/>
            <a:ext cx="8413750" cy="1588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658724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03680"/>
          </a:xfrm>
        </p:spPr>
        <p:txBody>
          <a:bodyPr/>
          <a:lstStyle>
            <a:lvl1pPr>
              <a:lnSpc>
                <a:spcPct val="90000"/>
              </a:lnSpc>
              <a:buSzPct val="130000"/>
              <a:buFont typeface="Arial" pitchFamily="34" charset="0"/>
              <a:buChar char="•"/>
              <a:defRPr>
                <a:solidFill>
                  <a:schemeClr val="bg1"/>
                </a:solidFill>
              </a:defRPr>
            </a:lvl1pPr>
            <a:lvl2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228439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9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9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9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9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276936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1" y="1411558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8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683658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1" y="1411562"/>
            <a:ext cx="4114800" cy="69249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1" y="2174879"/>
            <a:ext cx="4114800" cy="1855893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6" y="1411562"/>
            <a:ext cx="4117019" cy="69249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9"/>
            <a:ext cx="4117974" cy="1855893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486266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887013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207312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237964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cke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 anchor="ctr"/>
          <a:lstStyle/>
          <a:p>
            <a:r>
              <a:rPr lang="en-US" dirty="0"/>
              <a:t>Click to edit Master title </a:t>
            </a:r>
            <a:r>
              <a:rPr lang="en-US" dirty="0" smtClean="0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714" y="4191010"/>
            <a:ext cx="8410575" cy="1800493"/>
          </a:xfrm>
        </p:spPr>
        <p:txBody>
          <a:bodyPr rtlCol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366714" y="1463048"/>
            <a:ext cx="8410575" cy="1800493"/>
          </a:xfrm>
        </p:spPr>
        <p:txBody>
          <a:bodyPr rtlCol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1051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_al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10"/>
            <a:ext cx="8382000" cy="6647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1000" y="989013"/>
            <a:ext cx="8382000" cy="1945148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4pPr>
              <a:defRPr sz="22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2234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 bwMode="grayWhite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15107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Cl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S:\White_Whale\1-01107-DeborahZiegenhorn\sf_art\PNGs\101107_handshake_color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r="6247"/>
          <a:stretch>
            <a:fillRect/>
          </a:stretch>
        </p:blipFill>
        <p:spPr bwMode="auto">
          <a:xfrm>
            <a:off x="3737456" y="498764"/>
            <a:ext cx="5406544" cy="5749636"/>
          </a:xfrm>
          <a:prstGeom prst="rect">
            <a:avLst/>
          </a:prstGeom>
          <a:noFill/>
        </p:spPr>
      </p:pic>
      <p:sp>
        <p:nvSpPr>
          <p:cNvPr id="4" name="Text Placeholder 4"/>
          <p:cNvSpPr txBox="1">
            <a:spLocks/>
          </p:cNvSpPr>
          <p:nvPr userDrawn="1"/>
        </p:nvSpPr>
        <p:spPr>
          <a:xfrm>
            <a:off x="33869" y="4010576"/>
            <a:ext cx="9110132" cy="1329595"/>
          </a:xfrm>
          <a:prstGeom prst="rect">
            <a:avLst/>
          </a:prstGeom>
        </p:spPr>
        <p:txBody>
          <a:bodyPr/>
          <a:lstStyle/>
          <a:p>
            <a:pPr indent="-396875" algn="ctr" defTabSz="9143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EEECE1"/>
              </a:buClr>
              <a:buSzPct val="95000"/>
              <a:buFont typeface="Arial" pitchFamily="34" charset="0"/>
              <a:buNone/>
              <a:defRPr/>
            </a:pPr>
            <a:r>
              <a:rPr lang="en-US" sz="13800" spc="-150" dirty="0">
                <a:ln w="3175">
                  <a:noFill/>
                </a:ln>
                <a:gradFill flip="none" rotWithShape="1">
                  <a:gsLst>
                    <a:gs pos="0">
                      <a:srgbClr val="DCDCDC">
                        <a:alpha val="25000"/>
                      </a:srgbClr>
                    </a:gs>
                    <a:gs pos="36000">
                      <a:srgbClr val="CCCCCC">
                        <a:alpha val="25000"/>
                      </a:srgbClr>
                    </a:gs>
                    <a:gs pos="86000">
                      <a:srgbClr val="8A8A8A">
                        <a:alpha val="25000"/>
                      </a:srgbClr>
                    </a:gs>
                  </a:gsLst>
                  <a:lin ang="16200000" scaled="0"/>
                  <a:tileRect/>
                </a:gradFill>
                <a:latin typeface="Arial" charset="0"/>
                <a:cs typeface="Arial" charset="0"/>
              </a:rPr>
              <a:t>Thank you</a:t>
            </a:r>
          </a:p>
        </p:txBody>
      </p:sp>
      <p:sp>
        <p:nvSpPr>
          <p:cNvPr id="5" name="Text Placeholder 4"/>
          <p:cNvSpPr txBox="1">
            <a:spLocks/>
          </p:cNvSpPr>
          <p:nvPr userDrawn="1"/>
        </p:nvSpPr>
        <p:spPr>
          <a:xfrm>
            <a:off x="1664277" y="3626751"/>
            <a:ext cx="6747891" cy="1592744"/>
          </a:xfrm>
          <a:prstGeom prst="rect">
            <a:avLst/>
          </a:prstGeom>
        </p:spPr>
        <p:txBody>
          <a:bodyPr lIns="0" tIns="0" rIns="0" bIns="0" anchor="b">
            <a:spAutoFit/>
            <a:scene3d>
              <a:camera prst="orthographicFront"/>
              <a:lightRig rig="flat" dir="t"/>
            </a:scene3d>
            <a:sp3d>
              <a:extrusionClr>
                <a:srgbClr val="000000"/>
              </a:extrusionClr>
              <a:contourClr>
                <a:srgbClr val="2D8499"/>
              </a:contourClr>
            </a:sp3d>
          </a:bodyPr>
          <a:lstStyle/>
          <a:p>
            <a:pPr algn="r" defTabSz="109533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EEECE1"/>
              </a:buClr>
              <a:buSzPct val="95000"/>
              <a:buFont typeface="Arial" pitchFamily="34" charset="0"/>
              <a:buNone/>
              <a:defRPr/>
            </a:pPr>
            <a:r>
              <a:rPr lang="en-US" sz="11500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40000">
                      <a:srgbClr val="FFFF99"/>
                    </a:gs>
                    <a:gs pos="79000">
                      <a:srgbClr val="F8801C">
                        <a:alpha val="84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cs typeface="Arial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251968671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bg bwMode="blackGray"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2" y="1617664"/>
            <a:ext cx="7681325" cy="600242"/>
          </a:xfrm>
        </p:spPr>
        <p:txBody>
          <a:bodyPr vert="horz" wrap="square" lIns="0" tIns="0" rIns="0" bIns="0" rtlCol="0" anchor="t">
            <a:noAutofit/>
          </a:bodyPr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0" kern="1200" cap="none" spc="-150" baseline="0" dirty="0">
                <a:ln w="3175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  <a:tileRect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2" y="2227645"/>
            <a:ext cx="7681325" cy="917203"/>
          </a:xfrm>
        </p:spPr>
        <p:txBody>
          <a:bodyPr vert="horz" wrap="square" lIns="0" tIns="0" rIns="0" bIns="0" rtlCol="0" anchor="t">
            <a:noAutofit/>
          </a:bodyPr>
          <a:lstStyle>
            <a:lvl1pPr marL="0" indent="0" algn="l" defTabSz="914363" rtl="0" eaLnBrk="1" latinLnBrk="0" hangingPunct="1">
              <a:lnSpc>
                <a:spcPct val="100000"/>
              </a:lnSpc>
              <a:spcBef>
                <a:spcPts val="0"/>
              </a:spcBef>
              <a:buSzPct val="100000"/>
              <a:buFontTx/>
              <a:buNone/>
              <a:defRPr lang="en-US" sz="2000" kern="1200" dirty="0">
                <a:gradFill>
                  <a:gsLst>
                    <a:gs pos="0">
                      <a:schemeClr val="accent4"/>
                    </a:gs>
                    <a:gs pos="86000">
                      <a:schemeClr val="accent4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846443" y="5761524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r">
              <a:buFont typeface="Arial" pitchFamily="34" charset="0"/>
              <a:buNone/>
              <a:defRPr kumimoji="0" lang="en-US" sz="6600" b="0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37286512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47933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emo, Video etc. &quot;special&quot; slides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\\server3\Restrict\FTP_Root\Clients\White_Whale\7-20683_TechEd_Europe_Template\TechEd_Europe_Keynote_Template\SFP_Art\PNG\TechEd_Europe_2010_Logo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744" y="5178428"/>
            <a:ext cx="1999580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7214" y="477203"/>
            <a:ext cx="6120575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7214" y="2303501"/>
            <a:ext cx="699436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8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66575" y="3914364"/>
            <a:ext cx="8386799" cy="137864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9600" b="0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chemeClr val="tx1"/>
                    </a:gs>
                    <a:gs pos="88000">
                      <a:schemeClr val="tx1"/>
                    </a:gs>
                  </a:gsLst>
                  <a:lin ang="5400000"/>
                </a:gradFill>
                <a:effectLst/>
                <a:uLnTx/>
                <a:uFillTx/>
                <a:latin typeface="Segoe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7568015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5" y="190501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n w="3175">
                  <a:noFill/>
                </a:ln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4" y="434499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 rot="10800000">
            <a:off x="730250" y="4148836"/>
            <a:ext cx="8413750" cy="1588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399361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514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0" y="434499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50" y="2729806"/>
            <a:ext cx="8040951" cy="1384994"/>
          </a:xfrm>
        </p:spPr>
        <p:txBody>
          <a:bodyPr anchor="b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r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Segoe U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 rot="10800000">
            <a:off x="730250" y="4148836"/>
            <a:ext cx="8413750" cy="1588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7532200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03680"/>
          </a:xfrm>
        </p:spPr>
        <p:txBody>
          <a:bodyPr/>
          <a:lstStyle>
            <a:lvl1pPr>
              <a:lnSpc>
                <a:spcPct val="90000"/>
              </a:lnSpc>
              <a:buSzPct val="130000"/>
              <a:buFont typeface="Arial" pitchFamily="34" charset="0"/>
              <a:buChar char="•"/>
              <a:defRPr>
                <a:solidFill>
                  <a:schemeClr val="bg1"/>
                </a:solidFill>
              </a:defRPr>
            </a:lvl1pPr>
            <a:lvl2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016719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9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9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9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9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965907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1" y="1411558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8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328043"/>
      </p:ext>
    </p:extLst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1" y="1411562"/>
            <a:ext cx="4114800" cy="69249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1" y="2174879"/>
            <a:ext cx="4114800" cy="1855893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6" y="1411562"/>
            <a:ext cx="4117019" cy="69249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9"/>
            <a:ext cx="4117974" cy="1855893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246017"/>
      </p:ext>
    </p:extLst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943603"/>
      </p:ext>
    </p:extLst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687713"/>
      </p:ext>
    </p:extLst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166423"/>
      </p:ext>
    </p:extLst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cke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 anchor="ctr"/>
          <a:lstStyle/>
          <a:p>
            <a:r>
              <a:rPr lang="en-US" dirty="0"/>
              <a:t>Click to edit Master title </a:t>
            </a:r>
            <a:r>
              <a:rPr lang="en-US" dirty="0" smtClean="0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714" y="4191010"/>
            <a:ext cx="8410575" cy="1800493"/>
          </a:xfrm>
        </p:spPr>
        <p:txBody>
          <a:bodyPr rtlCol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366714" y="1463048"/>
            <a:ext cx="8410575" cy="1800493"/>
          </a:xfrm>
        </p:spPr>
        <p:txBody>
          <a:bodyPr rtlCol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0107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_al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10"/>
            <a:ext cx="8382000" cy="6647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1000" y="989013"/>
            <a:ext cx="8382000" cy="1945148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4pPr>
              <a:defRPr sz="22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673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 bwMode="grayWhite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56891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Cl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S:\White_Whale\1-01107-DeborahZiegenhorn\sf_art\PNGs\101107_handshake_color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r="6247"/>
          <a:stretch>
            <a:fillRect/>
          </a:stretch>
        </p:blipFill>
        <p:spPr bwMode="auto">
          <a:xfrm>
            <a:off x="3737456" y="498764"/>
            <a:ext cx="5406544" cy="5749636"/>
          </a:xfrm>
          <a:prstGeom prst="rect">
            <a:avLst/>
          </a:prstGeom>
          <a:noFill/>
        </p:spPr>
      </p:pic>
      <p:sp>
        <p:nvSpPr>
          <p:cNvPr id="4" name="Text Placeholder 4"/>
          <p:cNvSpPr txBox="1">
            <a:spLocks/>
          </p:cNvSpPr>
          <p:nvPr userDrawn="1"/>
        </p:nvSpPr>
        <p:spPr>
          <a:xfrm>
            <a:off x="33869" y="4010576"/>
            <a:ext cx="9110132" cy="1329595"/>
          </a:xfrm>
          <a:prstGeom prst="rect">
            <a:avLst/>
          </a:prstGeom>
        </p:spPr>
        <p:txBody>
          <a:bodyPr/>
          <a:lstStyle/>
          <a:p>
            <a:pPr indent="-396875" algn="ctr" defTabSz="9143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EEECE1"/>
              </a:buClr>
              <a:buSzPct val="95000"/>
              <a:buFont typeface="Arial" pitchFamily="34" charset="0"/>
              <a:buNone/>
              <a:defRPr/>
            </a:pPr>
            <a:r>
              <a:rPr lang="en-US" sz="13800" spc="-150" dirty="0">
                <a:ln w="3175">
                  <a:noFill/>
                </a:ln>
                <a:gradFill flip="none" rotWithShape="1">
                  <a:gsLst>
                    <a:gs pos="0">
                      <a:srgbClr val="DCDCDC">
                        <a:alpha val="25000"/>
                      </a:srgbClr>
                    </a:gs>
                    <a:gs pos="36000">
                      <a:srgbClr val="CCCCCC">
                        <a:alpha val="25000"/>
                      </a:srgbClr>
                    </a:gs>
                    <a:gs pos="86000">
                      <a:srgbClr val="8A8A8A">
                        <a:alpha val="25000"/>
                      </a:srgbClr>
                    </a:gs>
                  </a:gsLst>
                  <a:lin ang="16200000" scaled="0"/>
                  <a:tileRect/>
                </a:gradFill>
                <a:latin typeface="Arial" charset="0"/>
                <a:cs typeface="Arial" charset="0"/>
              </a:rPr>
              <a:t>Thank you</a:t>
            </a:r>
          </a:p>
        </p:txBody>
      </p:sp>
      <p:sp>
        <p:nvSpPr>
          <p:cNvPr id="5" name="Text Placeholder 4"/>
          <p:cNvSpPr txBox="1">
            <a:spLocks/>
          </p:cNvSpPr>
          <p:nvPr userDrawn="1"/>
        </p:nvSpPr>
        <p:spPr>
          <a:xfrm>
            <a:off x="1664277" y="3626751"/>
            <a:ext cx="6747891" cy="1592744"/>
          </a:xfrm>
          <a:prstGeom prst="rect">
            <a:avLst/>
          </a:prstGeom>
        </p:spPr>
        <p:txBody>
          <a:bodyPr lIns="0" tIns="0" rIns="0" bIns="0" anchor="b">
            <a:spAutoFit/>
            <a:scene3d>
              <a:camera prst="orthographicFront"/>
              <a:lightRig rig="flat" dir="t"/>
            </a:scene3d>
            <a:sp3d>
              <a:extrusionClr>
                <a:srgbClr val="000000"/>
              </a:extrusionClr>
              <a:contourClr>
                <a:srgbClr val="2D8499"/>
              </a:contourClr>
            </a:sp3d>
          </a:bodyPr>
          <a:lstStyle/>
          <a:p>
            <a:pPr algn="r" defTabSz="109533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EEECE1"/>
              </a:buClr>
              <a:buSzPct val="95000"/>
              <a:buFont typeface="Arial" pitchFamily="34" charset="0"/>
              <a:buNone/>
              <a:defRPr/>
            </a:pPr>
            <a:r>
              <a:rPr lang="en-US" sz="11500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40000">
                      <a:srgbClr val="FFFF99"/>
                    </a:gs>
                    <a:gs pos="79000">
                      <a:srgbClr val="F8801C">
                        <a:alpha val="84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cs typeface="Arial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584729402"/>
      </p:ext>
    </p:extLst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bg bwMode="blackGray"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2" y="1617664"/>
            <a:ext cx="7681325" cy="600242"/>
          </a:xfrm>
        </p:spPr>
        <p:txBody>
          <a:bodyPr vert="horz" wrap="square" lIns="0" tIns="0" rIns="0" bIns="0" rtlCol="0" anchor="t">
            <a:noAutofit/>
          </a:bodyPr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0" kern="1200" cap="none" spc="-150" baseline="0" dirty="0">
                <a:ln w="3175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  <a:tileRect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2" y="2227645"/>
            <a:ext cx="7681325" cy="917203"/>
          </a:xfrm>
        </p:spPr>
        <p:txBody>
          <a:bodyPr vert="horz" wrap="square" lIns="0" tIns="0" rIns="0" bIns="0" rtlCol="0" anchor="t">
            <a:noAutofit/>
          </a:bodyPr>
          <a:lstStyle>
            <a:lvl1pPr marL="0" indent="0" algn="l" defTabSz="914363" rtl="0" eaLnBrk="1" latinLnBrk="0" hangingPunct="1">
              <a:lnSpc>
                <a:spcPct val="100000"/>
              </a:lnSpc>
              <a:spcBef>
                <a:spcPts val="0"/>
              </a:spcBef>
              <a:buSzPct val="100000"/>
              <a:buFontTx/>
              <a:buNone/>
              <a:defRPr lang="en-US" sz="2000" kern="1200" dirty="0">
                <a:gradFill>
                  <a:gsLst>
                    <a:gs pos="0">
                      <a:schemeClr val="accent4"/>
                    </a:gs>
                    <a:gs pos="86000">
                      <a:schemeClr val="accent4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846443" y="5761524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r">
              <a:buFont typeface="Arial" pitchFamily="34" charset="0"/>
              <a:buNone/>
              <a:defRPr kumimoji="0" lang="en-US" sz="6600" b="0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13216196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33290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emo, Video etc. &quot;special&quot; slides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\\server3\Restrict\FTP_Root\Clients\White_Whale\7-20683_TechEd_Europe_Template\TechEd_Europe_Keynote_Template\SFP_Art\PNG\TechEd_Europe_2010_Logo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744" y="5178428"/>
            <a:ext cx="1999580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7214" y="477203"/>
            <a:ext cx="6120575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7214" y="2303501"/>
            <a:ext cx="699436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8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66575" y="3914364"/>
            <a:ext cx="8386799" cy="137864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9600" b="0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chemeClr val="tx1"/>
                    </a:gs>
                    <a:gs pos="88000">
                      <a:schemeClr val="tx1"/>
                    </a:gs>
                  </a:gsLst>
                  <a:lin ang="5400000"/>
                </a:gradFill>
                <a:effectLst/>
                <a:uLnTx/>
                <a:uFillTx/>
                <a:latin typeface="Segoe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5751969"/>
      </p:ext>
    </p:extLst>
  </p:cSld>
  <p:clrMapOvr>
    <a:masterClrMapping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5" y="190501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n w="3175">
                  <a:noFill/>
                </a:ln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4" y="434499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 rot="10800000">
            <a:off x="730250" y="4148836"/>
            <a:ext cx="8413750" cy="1588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7984679"/>
      </p:ext>
    </p:extLst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514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0" y="434499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50" y="2729806"/>
            <a:ext cx="8040951" cy="1384994"/>
          </a:xfrm>
        </p:spPr>
        <p:txBody>
          <a:bodyPr anchor="b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r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Segoe U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 rot="10800000">
            <a:off x="730250" y="4148836"/>
            <a:ext cx="8413750" cy="1588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000489"/>
      </p:ext>
    </p:extLst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03680"/>
          </a:xfrm>
        </p:spPr>
        <p:txBody>
          <a:bodyPr/>
          <a:lstStyle>
            <a:lvl1pPr>
              <a:lnSpc>
                <a:spcPct val="90000"/>
              </a:lnSpc>
              <a:buSzPct val="130000"/>
              <a:buFont typeface="Arial" pitchFamily="34" charset="0"/>
              <a:buChar char="•"/>
              <a:defRPr>
                <a:solidFill>
                  <a:schemeClr val="bg1"/>
                </a:solidFill>
              </a:defRPr>
            </a:lvl1pPr>
            <a:lvl2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173494"/>
      </p:ext>
    </p:extLst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9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9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9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9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813508"/>
      </p:ext>
    </p:extLst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1" y="1411558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8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56884"/>
      </p:ext>
    </p:extLst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1" y="1411562"/>
            <a:ext cx="4114800" cy="69249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1" y="2174879"/>
            <a:ext cx="4114800" cy="1855893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6" y="1411562"/>
            <a:ext cx="4117019" cy="69249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9"/>
            <a:ext cx="4117974" cy="1855893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633903"/>
      </p:ext>
    </p:extLst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271472"/>
      </p:ext>
    </p:extLst>
  </p:cSld>
  <p:clrMapOvr>
    <a:masterClrMapping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278307"/>
      </p:ext>
    </p:extLst>
  </p:cSld>
  <p:clrMapOvr>
    <a:masterClrMapping/>
  </p:clrMapOvr>
  <p:transition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424785"/>
      </p:ext>
    </p:extLst>
  </p:cSld>
  <p:clrMapOvr>
    <a:masterClrMapping/>
  </p:clrMapOvr>
  <p:transition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cke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 anchor="ctr"/>
          <a:lstStyle/>
          <a:p>
            <a:r>
              <a:rPr lang="en-US" dirty="0"/>
              <a:t>Click to edit Master title </a:t>
            </a:r>
            <a:r>
              <a:rPr lang="en-US" dirty="0" smtClean="0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714" y="4191010"/>
            <a:ext cx="8410575" cy="1800493"/>
          </a:xfrm>
        </p:spPr>
        <p:txBody>
          <a:bodyPr rtlCol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366714" y="1463048"/>
            <a:ext cx="8410575" cy="1800493"/>
          </a:xfrm>
        </p:spPr>
        <p:txBody>
          <a:bodyPr rtlCol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7395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_al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10"/>
            <a:ext cx="8382000" cy="6647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1000" y="989013"/>
            <a:ext cx="8382000" cy="1945148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4pPr>
              <a:defRPr sz="22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8845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 bwMode="grayWhite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39413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Cl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S:\White_Whale\1-01107-DeborahZiegenhorn\sf_art\PNGs\101107_handshake_color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r="6247"/>
          <a:stretch>
            <a:fillRect/>
          </a:stretch>
        </p:blipFill>
        <p:spPr bwMode="auto">
          <a:xfrm>
            <a:off x="3737456" y="498764"/>
            <a:ext cx="5406544" cy="5749636"/>
          </a:xfrm>
          <a:prstGeom prst="rect">
            <a:avLst/>
          </a:prstGeom>
          <a:noFill/>
        </p:spPr>
      </p:pic>
      <p:sp>
        <p:nvSpPr>
          <p:cNvPr id="4" name="Text Placeholder 4"/>
          <p:cNvSpPr txBox="1">
            <a:spLocks/>
          </p:cNvSpPr>
          <p:nvPr userDrawn="1"/>
        </p:nvSpPr>
        <p:spPr>
          <a:xfrm>
            <a:off x="33869" y="4010576"/>
            <a:ext cx="9110132" cy="1329595"/>
          </a:xfrm>
          <a:prstGeom prst="rect">
            <a:avLst/>
          </a:prstGeom>
        </p:spPr>
        <p:txBody>
          <a:bodyPr/>
          <a:lstStyle/>
          <a:p>
            <a:pPr indent="-396875" algn="ctr" defTabSz="9143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EEECE1"/>
              </a:buClr>
              <a:buSzPct val="95000"/>
              <a:buFont typeface="Arial" pitchFamily="34" charset="0"/>
              <a:buNone/>
              <a:defRPr/>
            </a:pPr>
            <a:r>
              <a:rPr lang="en-US" sz="13800" spc="-150" dirty="0">
                <a:ln w="3175">
                  <a:noFill/>
                </a:ln>
                <a:gradFill flip="none" rotWithShape="1">
                  <a:gsLst>
                    <a:gs pos="0">
                      <a:srgbClr val="DCDCDC">
                        <a:alpha val="25000"/>
                      </a:srgbClr>
                    </a:gs>
                    <a:gs pos="36000">
                      <a:srgbClr val="CCCCCC">
                        <a:alpha val="25000"/>
                      </a:srgbClr>
                    </a:gs>
                    <a:gs pos="86000">
                      <a:srgbClr val="8A8A8A">
                        <a:alpha val="25000"/>
                      </a:srgbClr>
                    </a:gs>
                  </a:gsLst>
                  <a:lin ang="16200000" scaled="0"/>
                  <a:tileRect/>
                </a:gradFill>
                <a:latin typeface="Arial" charset="0"/>
                <a:cs typeface="Arial" charset="0"/>
              </a:rPr>
              <a:t>Thank you</a:t>
            </a:r>
          </a:p>
        </p:txBody>
      </p:sp>
      <p:sp>
        <p:nvSpPr>
          <p:cNvPr id="5" name="Text Placeholder 4"/>
          <p:cNvSpPr txBox="1">
            <a:spLocks/>
          </p:cNvSpPr>
          <p:nvPr userDrawn="1"/>
        </p:nvSpPr>
        <p:spPr>
          <a:xfrm>
            <a:off x="1664277" y="3626751"/>
            <a:ext cx="6747891" cy="1592744"/>
          </a:xfrm>
          <a:prstGeom prst="rect">
            <a:avLst/>
          </a:prstGeom>
        </p:spPr>
        <p:txBody>
          <a:bodyPr lIns="0" tIns="0" rIns="0" bIns="0" anchor="b">
            <a:spAutoFit/>
            <a:scene3d>
              <a:camera prst="orthographicFront"/>
              <a:lightRig rig="flat" dir="t"/>
            </a:scene3d>
            <a:sp3d>
              <a:extrusionClr>
                <a:srgbClr val="000000"/>
              </a:extrusionClr>
              <a:contourClr>
                <a:srgbClr val="2D8499"/>
              </a:contourClr>
            </a:sp3d>
          </a:bodyPr>
          <a:lstStyle/>
          <a:p>
            <a:pPr algn="r" defTabSz="109533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EEECE1"/>
              </a:buClr>
              <a:buSzPct val="95000"/>
              <a:buFont typeface="Arial" pitchFamily="34" charset="0"/>
              <a:buNone/>
              <a:defRPr/>
            </a:pPr>
            <a:r>
              <a:rPr lang="en-US" sz="11500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40000">
                      <a:srgbClr val="FFFF99"/>
                    </a:gs>
                    <a:gs pos="79000">
                      <a:srgbClr val="F8801C">
                        <a:alpha val="84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cs typeface="Arial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776416152"/>
      </p:ext>
    </p:extLst>
  </p:cSld>
  <p:clrMapOvr>
    <a:masterClrMapping/>
  </p:clrMapOvr>
  <p:transition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bg bwMode="blackGray"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2" y="1617664"/>
            <a:ext cx="7681325" cy="600242"/>
          </a:xfrm>
        </p:spPr>
        <p:txBody>
          <a:bodyPr vert="horz" wrap="square" lIns="0" tIns="0" rIns="0" bIns="0" rtlCol="0" anchor="t">
            <a:noAutofit/>
          </a:bodyPr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0" kern="1200" cap="none" spc="-150" baseline="0" dirty="0">
                <a:ln w="3175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  <a:tileRect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2" y="2227645"/>
            <a:ext cx="7681325" cy="917203"/>
          </a:xfrm>
        </p:spPr>
        <p:txBody>
          <a:bodyPr vert="horz" wrap="square" lIns="0" tIns="0" rIns="0" bIns="0" rtlCol="0" anchor="t">
            <a:noAutofit/>
          </a:bodyPr>
          <a:lstStyle>
            <a:lvl1pPr marL="0" indent="0" algn="l" defTabSz="914363" rtl="0" eaLnBrk="1" latinLnBrk="0" hangingPunct="1">
              <a:lnSpc>
                <a:spcPct val="100000"/>
              </a:lnSpc>
              <a:spcBef>
                <a:spcPts val="0"/>
              </a:spcBef>
              <a:buSzPct val="100000"/>
              <a:buFontTx/>
              <a:buNone/>
              <a:defRPr lang="en-US" sz="2000" kern="1200" dirty="0">
                <a:gradFill>
                  <a:gsLst>
                    <a:gs pos="0">
                      <a:schemeClr val="accent4"/>
                    </a:gs>
                    <a:gs pos="86000">
                      <a:schemeClr val="accent4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846443" y="5761524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r">
              <a:buFont typeface="Arial" pitchFamily="34" charset="0"/>
              <a:buNone/>
              <a:defRPr kumimoji="0" lang="en-US" sz="6600" b="0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26321964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14762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emo, Video etc. &quot;special&quot; slides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\\server3\Restrict\FTP_Root\Clients\White_Whale\7-20683_TechEd_Europe_Template\TechEd_Europe_Keynote_Template\SFP_Art\PNG\TechEd_Europe_2010_Logo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744" y="5178428"/>
            <a:ext cx="1999580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7214" y="477203"/>
            <a:ext cx="6120575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7214" y="2303501"/>
            <a:ext cx="699436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8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66575" y="3914364"/>
            <a:ext cx="8386799" cy="137864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9600" b="0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chemeClr val="tx1"/>
                    </a:gs>
                    <a:gs pos="88000">
                      <a:schemeClr val="tx1"/>
                    </a:gs>
                  </a:gsLst>
                  <a:lin ang="5400000"/>
                </a:gradFill>
                <a:effectLst/>
                <a:uLnTx/>
                <a:uFillTx/>
                <a:latin typeface="Segoe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62128640"/>
      </p:ext>
    </p:extLst>
  </p:cSld>
  <p:clrMapOvr>
    <a:masterClrMapping/>
  </p:clrMapOvr>
  <p:transition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5" y="190501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n w="3175">
                  <a:noFill/>
                </a:ln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4" y="434499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 rot="10800000">
            <a:off x="730250" y="4148836"/>
            <a:ext cx="8413750" cy="1588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6197669"/>
      </p:ext>
    </p:extLst>
  </p:cSld>
  <p:clrMapOvr>
    <a:masterClrMapping/>
  </p:clrMapOvr>
  <p:transition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514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0" y="434499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50" y="2729806"/>
            <a:ext cx="8040951" cy="1384994"/>
          </a:xfrm>
        </p:spPr>
        <p:txBody>
          <a:bodyPr anchor="b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r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5000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Segoe U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 rot="10800000">
            <a:off x="730250" y="4148836"/>
            <a:ext cx="8413750" cy="1588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4953130"/>
      </p:ext>
    </p:extLst>
  </p:cSld>
  <p:clrMapOvr>
    <a:masterClrMapping/>
  </p:clrMapOvr>
  <p:transition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03680"/>
          </a:xfrm>
        </p:spPr>
        <p:txBody>
          <a:bodyPr/>
          <a:lstStyle>
            <a:lvl1pPr>
              <a:lnSpc>
                <a:spcPct val="90000"/>
              </a:lnSpc>
              <a:buSzPct val="130000"/>
              <a:buFont typeface="Arial" pitchFamily="34" charset="0"/>
              <a:buChar char="•"/>
              <a:defRPr>
                <a:solidFill>
                  <a:schemeClr val="bg1"/>
                </a:solidFill>
              </a:defRPr>
            </a:lvl1pPr>
            <a:lvl2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777777"/>
              </a:buClr>
              <a:buSzPct val="100000"/>
              <a:buFont typeface="Segoe" pitchFamily="34" charset="0"/>
              <a:buChar char="−"/>
              <a:defRPr lang="en-US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660776"/>
      </p:ext>
    </p:extLst>
  </p:cSld>
  <p:clrMapOvr>
    <a:masterClrMapping/>
  </p:clrMapOvr>
  <p:transition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9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9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9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9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19903"/>
      </p:ext>
    </p:extLst>
  </p:cSld>
  <p:clrMapOvr>
    <a:masterClrMapping/>
  </p:clrMapOvr>
  <p:transition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1" y="1411558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8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212423"/>
      </p:ext>
    </p:extLst>
  </p:cSld>
  <p:clrMapOvr>
    <a:masterClrMapping/>
  </p:clrMapOvr>
  <p:transition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1" y="1411562"/>
            <a:ext cx="4114800" cy="69249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1" y="2174879"/>
            <a:ext cx="4114800" cy="1855893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6" y="1411562"/>
            <a:ext cx="4117019" cy="69249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9"/>
            <a:ext cx="4117974" cy="1855893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078528"/>
      </p:ext>
    </p:extLst>
  </p:cSld>
  <p:clrMapOvr>
    <a:masterClrMapping/>
  </p:clrMapOvr>
  <p:transition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911267"/>
      </p:ext>
    </p:extLst>
  </p:cSld>
  <p:clrMapOvr>
    <a:masterClrMapping/>
  </p:clrMapOvr>
  <p:transition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995968"/>
      </p:ext>
    </p:extLst>
  </p:cSld>
  <p:clrMapOvr>
    <a:masterClrMapping/>
  </p:clrMapOvr>
  <p:transition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570249"/>
      </p:ext>
    </p:extLst>
  </p:cSld>
  <p:clrMapOvr>
    <a:masterClrMapping/>
  </p:clrMapOvr>
  <p:transition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cke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 anchor="ctr"/>
          <a:lstStyle/>
          <a:p>
            <a:r>
              <a:rPr lang="en-US" dirty="0"/>
              <a:t>Click to edit Master title </a:t>
            </a:r>
            <a:r>
              <a:rPr lang="en-US" dirty="0" smtClean="0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714" y="4191010"/>
            <a:ext cx="8410575" cy="1800493"/>
          </a:xfrm>
        </p:spPr>
        <p:txBody>
          <a:bodyPr rtlCol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366714" y="1463048"/>
            <a:ext cx="8410575" cy="1800493"/>
          </a:xfrm>
        </p:spPr>
        <p:txBody>
          <a:bodyPr rtlCol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9578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_al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10"/>
            <a:ext cx="8382000" cy="6647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1000" y="989013"/>
            <a:ext cx="8382000" cy="1945148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4pPr>
              <a:defRPr sz="22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3176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 bwMode="grayWhite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40183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Cl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S:\White_Whale\1-01107-DeborahZiegenhorn\sf_art\PNGs\101107_handshake_color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r="6247"/>
          <a:stretch>
            <a:fillRect/>
          </a:stretch>
        </p:blipFill>
        <p:spPr bwMode="auto">
          <a:xfrm>
            <a:off x="3737456" y="498764"/>
            <a:ext cx="5406544" cy="5749636"/>
          </a:xfrm>
          <a:prstGeom prst="rect">
            <a:avLst/>
          </a:prstGeom>
          <a:noFill/>
        </p:spPr>
      </p:pic>
      <p:sp>
        <p:nvSpPr>
          <p:cNvPr id="4" name="Text Placeholder 4"/>
          <p:cNvSpPr txBox="1">
            <a:spLocks/>
          </p:cNvSpPr>
          <p:nvPr userDrawn="1"/>
        </p:nvSpPr>
        <p:spPr>
          <a:xfrm>
            <a:off x="33869" y="4010576"/>
            <a:ext cx="9110132" cy="1329595"/>
          </a:xfrm>
          <a:prstGeom prst="rect">
            <a:avLst/>
          </a:prstGeom>
        </p:spPr>
        <p:txBody>
          <a:bodyPr/>
          <a:lstStyle/>
          <a:p>
            <a:pPr indent="-396875" algn="ctr" defTabSz="9143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EEECE1"/>
              </a:buClr>
              <a:buSzPct val="95000"/>
              <a:buFont typeface="Arial" pitchFamily="34" charset="0"/>
              <a:buNone/>
              <a:defRPr/>
            </a:pPr>
            <a:r>
              <a:rPr lang="en-US" sz="13800" spc="-150" dirty="0">
                <a:ln w="3175">
                  <a:noFill/>
                </a:ln>
                <a:gradFill flip="none" rotWithShape="1">
                  <a:gsLst>
                    <a:gs pos="0">
                      <a:srgbClr val="DCDCDC">
                        <a:alpha val="25000"/>
                      </a:srgbClr>
                    </a:gs>
                    <a:gs pos="36000">
                      <a:srgbClr val="CCCCCC">
                        <a:alpha val="25000"/>
                      </a:srgbClr>
                    </a:gs>
                    <a:gs pos="86000">
                      <a:srgbClr val="8A8A8A">
                        <a:alpha val="25000"/>
                      </a:srgbClr>
                    </a:gs>
                  </a:gsLst>
                  <a:lin ang="16200000" scaled="0"/>
                  <a:tileRect/>
                </a:gradFill>
                <a:latin typeface="Arial" charset="0"/>
                <a:cs typeface="Arial" charset="0"/>
              </a:rPr>
              <a:t>Thank you</a:t>
            </a:r>
          </a:p>
        </p:txBody>
      </p:sp>
      <p:sp>
        <p:nvSpPr>
          <p:cNvPr id="5" name="Text Placeholder 4"/>
          <p:cNvSpPr txBox="1">
            <a:spLocks/>
          </p:cNvSpPr>
          <p:nvPr userDrawn="1"/>
        </p:nvSpPr>
        <p:spPr>
          <a:xfrm>
            <a:off x="1664277" y="3626751"/>
            <a:ext cx="6747891" cy="1592744"/>
          </a:xfrm>
          <a:prstGeom prst="rect">
            <a:avLst/>
          </a:prstGeom>
        </p:spPr>
        <p:txBody>
          <a:bodyPr lIns="0" tIns="0" rIns="0" bIns="0" anchor="b">
            <a:spAutoFit/>
            <a:scene3d>
              <a:camera prst="orthographicFront"/>
              <a:lightRig rig="flat" dir="t"/>
            </a:scene3d>
            <a:sp3d>
              <a:extrusionClr>
                <a:srgbClr val="000000"/>
              </a:extrusionClr>
              <a:contourClr>
                <a:srgbClr val="2D8499"/>
              </a:contourClr>
            </a:sp3d>
          </a:bodyPr>
          <a:lstStyle/>
          <a:p>
            <a:pPr algn="r" defTabSz="109533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EEECE1"/>
              </a:buClr>
              <a:buSzPct val="95000"/>
              <a:buFont typeface="Arial" pitchFamily="34" charset="0"/>
              <a:buNone/>
              <a:defRPr/>
            </a:pPr>
            <a:r>
              <a:rPr lang="en-US" sz="11500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40000">
                      <a:srgbClr val="FFFF99"/>
                    </a:gs>
                    <a:gs pos="79000">
                      <a:srgbClr val="F8801C">
                        <a:alpha val="84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cs typeface="Arial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833684500"/>
      </p:ext>
    </p:extLst>
  </p:cSld>
  <p:clrMapOvr>
    <a:masterClrMapping/>
  </p:clrMapOvr>
  <p:transition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bg bwMode="blackGray"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2" y="1617664"/>
            <a:ext cx="7681325" cy="600242"/>
          </a:xfrm>
        </p:spPr>
        <p:txBody>
          <a:bodyPr vert="horz" wrap="square" lIns="0" tIns="0" rIns="0" bIns="0" rtlCol="0" anchor="t">
            <a:noAutofit/>
          </a:bodyPr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0" kern="1200" cap="none" spc="-150" baseline="0" dirty="0">
                <a:ln w="3175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  <a:tileRect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2" y="2227645"/>
            <a:ext cx="7681325" cy="917203"/>
          </a:xfrm>
        </p:spPr>
        <p:txBody>
          <a:bodyPr vert="horz" wrap="square" lIns="0" tIns="0" rIns="0" bIns="0" rtlCol="0" anchor="t">
            <a:noAutofit/>
          </a:bodyPr>
          <a:lstStyle>
            <a:lvl1pPr marL="0" indent="0" algn="l" defTabSz="914363" rtl="0" eaLnBrk="1" latinLnBrk="0" hangingPunct="1">
              <a:lnSpc>
                <a:spcPct val="100000"/>
              </a:lnSpc>
              <a:spcBef>
                <a:spcPts val="0"/>
              </a:spcBef>
              <a:buSzPct val="100000"/>
              <a:buFontTx/>
              <a:buNone/>
              <a:defRPr lang="en-US" sz="2000" kern="1200" dirty="0">
                <a:gradFill>
                  <a:gsLst>
                    <a:gs pos="0">
                      <a:schemeClr val="accent4"/>
                    </a:gs>
                    <a:gs pos="86000">
                      <a:schemeClr val="accent4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846443" y="5761524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r">
              <a:buFont typeface="Arial" pitchFamily="34" charset="0"/>
              <a:buNone/>
              <a:defRPr kumimoji="0" lang="en-US" sz="6600" b="0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6805477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42519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emo, Video etc. &quot;special&quot; slides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\\server3\Restrict\FTP_Root\Clients\White_Whale\7-20683_TechEd_Europe_Template\TechEd_Europe_Keynote_Template\SFP_Art\PNG\TechEd_Europe_2010_Logo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744" y="5178428"/>
            <a:ext cx="1999580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7214" y="477203"/>
            <a:ext cx="6120575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7214" y="2303501"/>
            <a:ext cx="699436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8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66575" y="3914364"/>
            <a:ext cx="8386799" cy="137864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9600" b="0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chemeClr val="tx1"/>
                    </a:gs>
                    <a:gs pos="88000">
                      <a:schemeClr val="tx1"/>
                    </a:gs>
                  </a:gsLst>
                  <a:lin ang="5400000"/>
                </a:gradFill>
                <a:effectLst/>
                <a:uLnTx/>
                <a:uFillTx/>
                <a:latin typeface="Segoe Light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8405786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30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92.xml"/><Relationship Id="rId16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9AA64-45DD-481A-BFE5-857C2A5DC15A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1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04651-64BE-48C6-A67D-43478B0A28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68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204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2891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35636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>
          <a:xfrm>
            <a:off x="457200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524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ransition>
    <p:fade/>
  </p:transition>
  <p:hf hdr="0" ftr="0" dt="0"/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solidFill>
            <a:schemeClr val="accent4"/>
          </a:solidFill>
          <a:effectLst/>
          <a:latin typeface="Segoe UI" pitchFamily="34" charset="0"/>
          <a:ea typeface="+mn-ea"/>
          <a:cs typeface="Segoe UI" pitchFamily="34" charset="0"/>
        </a:defRPr>
      </a:lvl1pPr>
    </p:titleStyle>
    <p:bodyStyle>
      <a:lvl1pPr marL="457200" indent="-457200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SzPct val="130000"/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854075" indent="-396875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58888" indent="-404813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1901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989013"/>
            <a:ext cx="8381901" cy="19451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401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000" b="0" kern="1200" cap="none" spc="-150" dirty="0" smtClean="0">
          <a:ln w="3175">
            <a:noFill/>
          </a:ln>
          <a:gradFill flip="none" rotWithShape="1"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  <a:tileRect/>
          </a:gradFill>
          <a:effectLst/>
          <a:latin typeface="+mj-lt"/>
          <a:ea typeface="+mn-ea"/>
          <a:cs typeface="Arial" charset="0"/>
        </a:defRPr>
      </a:lvl1pPr>
    </p:titleStyle>
    <p:bodyStyle>
      <a:lvl1pPr marL="460375" indent="-460375" algn="l" defTabSz="914363" rtl="0" eaLnBrk="1" latinLnBrk="0" hangingPunct="1">
        <a:lnSpc>
          <a:spcPct val="90000"/>
        </a:lnSpc>
        <a:spcBef>
          <a:spcPct val="20000"/>
        </a:spcBef>
        <a:buSzPct val="100000"/>
        <a:buFontTx/>
        <a:buBlip>
          <a:blip r:embed="rId17"/>
        </a:buBlip>
        <a:defRPr lang="en-US" sz="2800" kern="1200" dirty="0" smtClean="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0" scaled="0"/>
          </a:gradFill>
          <a:latin typeface="+mj-lt"/>
          <a:ea typeface="+mn-ea"/>
          <a:cs typeface="+mn-cs"/>
        </a:defRPr>
      </a:lvl1pPr>
      <a:lvl2pPr marL="855663" indent="-395288" algn="l" defTabSz="914363" rtl="0" eaLnBrk="1" latinLnBrk="0" hangingPunct="1">
        <a:lnSpc>
          <a:spcPct val="90000"/>
        </a:lnSpc>
        <a:spcBef>
          <a:spcPct val="20000"/>
        </a:spcBef>
        <a:buSzPct val="100000"/>
        <a:buFontTx/>
        <a:buBlip>
          <a:blip r:embed="rId17"/>
        </a:buBlip>
        <a:defRPr lang="en-US" sz="2600" kern="1200" dirty="0" smtClean="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0" scaled="0"/>
          </a:gradFill>
          <a:latin typeface="+mj-lt"/>
          <a:ea typeface="+mn-ea"/>
          <a:cs typeface="+mn-cs"/>
        </a:defRPr>
      </a:lvl2pPr>
      <a:lvl3pPr marL="1258888" indent="-403225" algn="l" defTabSz="914363" rtl="0" eaLnBrk="1" latinLnBrk="0" hangingPunct="1">
        <a:lnSpc>
          <a:spcPct val="90000"/>
        </a:lnSpc>
        <a:spcBef>
          <a:spcPct val="20000"/>
        </a:spcBef>
        <a:buSzPct val="100000"/>
        <a:buFontTx/>
        <a:buBlip>
          <a:blip r:embed="rId17"/>
        </a:buBlip>
        <a:defRPr lang="en-US" sz="2400" kern="1200" dirty="0" smtClean="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0" scaled="0"/>
          </a:gradFill>
          <a:latin typeface="+mj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SzPct val="100000"/>
        <a:buFontTx/>
        <a:buBlip>
          <a:blip r:embed="rId17"/>
        </a:buBlip>
        <a:defRPr lang="en-US" sz="2200" kern="1200" dirty="0" smtClean="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0" scaled="0"/>
          </a:gradFill>
          <a:latin typeface="+mj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SzPct val="100000"/>
        <a:buFontTx/>
        <a:buBlip>
          <a:blip r:embed="rId17"/>
        </a:buBlip>
        <a:defRPr lang="en-US" sz="2000" kern="1200" dirty="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0" scaled="0"/>
          </a:gradFill>
          <a:latin typeface="+mj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9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288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330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</p:sldLayoutIdLst>
  <p:transition>
    <p:fade/>
  </p:transition>
  <p:hf hdr="0" ftr="0" dt="0"/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solidFill>
            <a:schemeClr val="accent4"/>
          </a:solidFill>
          <a:effectLst/>
          <a:latin typeface="Segoe UI" pitchFamily="34" charset="0"/>
          <a:ea typeface="+mn-ea"/>
          <a:cs typeface="Segoe UI" pitchFamily="34" charset="0"/>
        </a:defRPr>
      </a:lvl1pPr>
    </p:titleStyle>
    <p:bodyStyle>
      <a:lvl1pPr marL="457200" indent="-457200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SzPct val="130000"/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854075" indent="-396875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58888" indent="-404813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9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288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916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</p:sldLayoutIdLst>
  <p:transition>
    <p:fade/>
  </p:transition>
  <p:hf hdr="0" ftr="0" dt="0"/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solidFill>
            <a:schemeClr val="accent4"/>
          </a:solidFill>
          <a:effectLst/>
          <a:latin typeface="Segoe UI" pitchFamily="34" charset="0"/>
          <a:ea typeface="+mn-ea"/>
          <a:cs typeface="Segoe UI" pitchFamily="34" charset="0"/>
        </a:defRPr>
      </a:lvl1pPr>
    </p:titleStyle>
    <p:bodyStyle>
      <a:lvl1pPr marL="457200" indent="-457200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SzPct val="130000"/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854075" indent="-396875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58888" indent="-404813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9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288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921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</p:sldLayoutIdLst>
  <p:transition>
    <p:fade/>
  </p:transition>
  <p:hf hdr="0" ftr="0" dt="0"/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solidFill>
            <a:schemeClr val="accent4"/>
          </a:solidFill>
          <a:effectLst/>
          <a:latin typeface="Segoe UI" pitchFamily="34" charset="0"/>
          <a:ea typeface="+mn-ea"/>
          <a:cs typeface="Segoe UI" pitchFamily="34" charset="0"/>
        </a:defRPr>
      </a:lvl1pPr>
    </p:titleStyle>
    <p:bodyStyle>
      <a:lvl1pPr marL="457200" indent="-457200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SzPct val="130000"/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854075" indent="-396875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58888" indent="-404813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9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288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1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9A3EC2C-3867-41F4-9B78-6DE7B55DEC5D}" type="slidenum">
              <a:rPr lang="en-US" smtClean="0">
                <a:solidFill>
                  <a:srgbClr val="444445">
                    <a:tint val="75000"/>
                  </a:srgb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444445">
                  <a:tint val="75000"/>
                </a:srgb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256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  <p:sldLayoutId id="2147483768" r:id="rId13"/>
    <p:sldLayoutId id="2147483769" r:id="rId14"/>
    <p:sldLayoutId id="2147483770" r:id="rId15"/>
    <p:sldLayoutId id="2147483771" r:id="rId16"/>
  </p:sldLayoutIdLst>
  <p:transition>
    <p:fade/>
  </p:transition>
  <p:hf hdr="0" ftr="0" dt="0"/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solidFill>
            <a:schemeClr val="accent4"/>
          </a:solidFill>
          <a:effectLst/>
          <a:latin typeface="Segoe UI" pitchFamily="34" charset="0"/>
          <a:ea typeface="+mn-ea"/>
          <a:cs typeface="Segoe UI" pitchFamily="34" charset="0"/>
        </a:defRPr>
      </a:lvl1pPr>
    </p:titleStyle>
    <p:bodyStyle>
      <a:lvl1pPr marL="457200" indent="-457200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SzPct val="130000"/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854075" indent="-396875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58888" indent="-404813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Clr>
          <a:srgbClr val="777777"/>
        </a:buClr>
        <a:buFont typeface="Segoe" pitchFamily="34" charset="0"/>
        <a:buChar char="−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nc-sa/3.0/" TargetMode="External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hyperlink" Target="http://blog.codingoutloud.com/" TargetMode="External"/><Relationship Id="rId4" Type="http://schemas.openxmlformats.org/officeDocument/2006/relationships/hyperlink" Target="http://bostonazure.org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hyperlink" Target="http://codingoutloud.files.wordpress.com/2006/10/mvp_fullcolor_forscreen1.png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file:///\\localhost\upload.wikimedia.org\wikipedia\commons\e\e5\Eric_Schmidt_at_the_37th_G8_Summit_in_Deauville_037.jp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://research.google.com/archive/mapreduce.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://www.hadooponazure.com/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497435" y="381000"/>
            <a:ext cx="8149130" cy="1828800"/>
          </a:xfrm>
          <a:solidFill>
            <a:srgbClr val="C0C0C0">
              <a:alpha val="58038"/>
            </a:srgbClr>
          </a:solidFill>
        </p:spPr>
        <p:txBody>
          <a:bodyPr rtlCol="0">
            <a:noAutofit/>
          </a:bodyPr>
          <a:lstStyle/>
          <a:p>
            <a:pPr>
              <a:defRPr/>
            </a:pPr>
            <a:r>
              <a:rPr lang="en-US" sz="6600" b="1" dirty="0" err="1" smtClean="0"/>
              <a:t>Hadoop</a:t>
            </a:r>
            <a:r>
              <a:rPr lang="en-US" sz="6600" b="1" dirty="0" smtClean="0"/>
              <a:t> as a Service</a:t>
            </a:r>
            <a:endParaRPr lang="en-US" sz="6600" dirty="0" smtClean="0"/>
          </a:p>
        </p:txBody>
      </p:sp>
      <p:sp>
        <p:nvSpPr>
          <p:cNvPr id="78856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070308" y="3600450"/>
            <a:ext cx="7003385" cy="838200"/>
          </a:xfrm>
        </p:spPr>
        <p:txBody>
          <a:bodyPr rtlCol="0">
            <a:noAutofit/>
          </a:bodyPr>
          <a:lstStyle/>
          <a:p>
            <a:pPr marL="342900" indent="-342900">
              <a:lnSpc>
                <a:spcPct val="90000"/>
              </a:lnSpc>
              <a:defRPr/>
            </a:pPr>
            <a:r>
              <a:rPr lang="en-US" sz="2800" b="1" dirty="0" smtClean="0"/>
              <a:t>Boston Azure / Microsoft </a:t>
            </a:r>
            <a:r>
              <a:rPr lang="en-US" sz="2800" b="1" dirty="0" err="1" smtClean="0"/>
              <a:t>DevBoston</a:t>
            </a:r>
            <a:endParaRPr lang="en-US" sz="2800" b="1" dirty="0" smtClean="0"/>
          </a:p>
          <a:p>
            <a:pPr marL="342900" indent="-342900">
              <a:lnSpc>
                <a:spcPct val="90000"/>
              </a:lnSpc>
              <a:defRPr/>
            </a:pPr>
            <a:r>
              <a:rPr lang="en-US" sz="2800" b="1" dirty="0" smtClean="0"/>
              <a:t>07-Feb-2012</a:t>
            </a:r>
            <a:endParaRPr lang="en-US" sz="2800" b="1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199" y="6356356"/>
            <a:ext cx="7543801" cy="365125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Copyright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(c)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2011, Bill Wilder – Use allowed under Creative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Commons license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/>
            </a:r>
            <a:br>
              <a:rPr lang="en-US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  <a:hlinkClick r:id="rId3"/>
              </a:rPr>
              <a:t>http</a:t>
            </a:r>
            <a:r>
              <a:rPr lang="en-US" sz="1100" dirty="0">
                <a:solidFill>
                  <a:schemeClr val="bg1">
                    <a:lumMod val="75000"/>
                  </a:schemeClr>
                </a:solidFill>
                <a:hlinkClick r:id="rId3"/>
              </a:rPr>
              <a:t>://creativecommons.org/licenses/by-nc-sa/3.0</a:t>
            </a:r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  <a:hlinkClick r:id="rId3"/>
              </a:rPr>
              <a:t>/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838200" y="4637135"/>
            <a:ext cx="3276600" cy="9233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 dirty="0" smtClean="0">
                <a:latin typeface="Calibri" pitchFamily="34" charset="0"/>
              </a:rPr>
              <a:t>Boston </a:t>
            </a:r>
            <a:r>
              <a:rPr lang="en-US" b="1" dirty="0">
                <a:latin typeface="Calibri" pitchFamily="34" charset="0"/>
              </a:rPr>
              <a:t>Azure User Group</a:t>
            </a:r>
          </a:p>
          <a:p>
            <a:pPr eaLnBrk="1" hangingPunct="1"/>
            <a:r>
              <a:rPr lang="en-US" dirty="0">
                <a:latin typeface="Calibri" pitchFamily="34" charset="0"/>
                <a:hlinkClick r:id="rId4"/>
              </a:rPr>
              <a:t>http</a:t>
            </a:r>
            <a:r>
              <a:rPr lang="en-US" dirty="0" smtClean="0">
                <a:latin typeface="Calibri" pitchFamily="34" charset="0"/>
                <a:hlinkClick r:id="rId4"/>
              </a:rPr>
              <a:t>://www.bostonazure.org</a:t>
            </a:r>
            <a:endParaRPr lang="en-US" dirty="0">
              <a:latin typeface="Calibri" pitchFamily="34" charset="0"/>
            </a:endParaRPr>
          </a:p>
          <a:p>
            <a:pPr eaLnBrk="1" hangingPunct="1"/>
            <a:r>
              <a:rPr lang="en-US" b="1" dirty="0">
                <a:latin typeface="Calibri" pitchFamily="34" charset="0"/>
              </a:rPr>
              <a:t>@bostonazure</a:t>
            </a:r>
          </a:p>
        </p:txBody>
      </p:sp>
      <p:sp>
        <p:nvSpPr>
          <p:cNvPr id="4102" name="Text Box 4"/>
          <p:cNvSpPr txBox="1">
            <a:spLocks noChangeArrowheads="1"/>
          </p:cNvSpPr>
          <p:nvPr/>
        </p:nvSpPr>
        <p:spPr bwMode="auto">
          <a:xfrm>
            <a:off x="4876801" y="4637135"/>
            <a:ext cx="3505200" cy="9233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 dirty="0">
                <a:latin typeface="Calibri" pitchFamily="34" charset="0"/>
              </a:rPr>
              <a:t>Bill Wilder</a:t>
            </a:r>
            <a:br>
              <a:rPr lang="en-US" b="1" dirty="0">
                <a:latin typeface="Calibri" pitchFamily="34" charset="0"/>
              </a:rPr>
            </a:br>
            <a:r>
              <a:rPr lang="en-US" dirty="0">
                <a:latin typeface="Calibri" pitchFamily="34" charset="0"/>
                <a:hlinkClick r:id="rId5"/>
              </a:rPr>
              <a:t>http://blog.codingoutloud.com</a:t>
            </a:r>
            <a:endParaRPr lang="en-US" dirty="0">
              <a:latin typeface="Calibri" pitchFamily="34" charset="0"/>
            </a:endParaRPr>
          </a:p>
          <a:p>
            <a:pPr eaLnBrk="1" hangingPunct="1"/>
            <a:r>
              <a:rPr lang="en-US" b="1" dirty="0">
                <a:latin typeface="Calibri" pitchFamily="34" charset="0"/>
              </a:rPr>
              <a:t>@codingoutloud</a:t>
            </a:r>
          </a:p>
        </p:txBody>
      </p:sp>
      <p:sp>
        <p:nvSpPr>
          <p:cNvPr id="4106" name="Rectangle 12"/>
          <p:cNvSpPr>
            <a:spLocks noChangeArrowheads="1"/>
          </p:cNvSpPr>
          <p:nvPr/>
        </p:nvSpPr>
        <p:spPr bwMode="auto">
          <a:xfrm>
            <a:off x="-24453" y="2644374"/>
            <a:ext cx="9168453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sz="2800" i="1" dirty="0" smtClean="0">
                <a:latin typeface="Calibri" pitchFamily="34" charset="0"/>
              </a:rPr>
              <a:t>Big Data tools for the </a:t>
            </a:r>
            <a:r>
              <a:rPr lang="en-US" sz="2800" b="1" i="1" dirty="0" smtClean="0">
                <a:solidFill>
                  <a:srgbClr val="0070C0"/>
                </a:solidFill>
                <a:latin typeface="Calibri" pitchFamily="34" charset="0"/>
              </a:rPr>
              <a:t>Windows Azure</a:t>
            </a:r>
            <a:r>
              <a:rPr lang="en-US" sz="2800" i="1" dirty="0" smtClean="0">
                <a:latin typeface="Calibri" pitchFamily="34" charset="0"/>
              </a:rPr>
              <a:t> </a:t>
            </a:r>
            <a:r>
              <a:rPr lang="en-US" sz="2800" b="1" i="1" dirty="0" smtClean="0">
                <a:latin typeface="Calibri" pitchFamily="34" charset="0"/>
              </a:rPr>
              <a:t>cloud</a:t>
            </a:r>
            <a:r>
              <a:rPr lang="en-US" sz="2800" i="1" dirty="0" smtClean="0">
                <a:latin typeface="Calibri" pitchFamily="34" charset="0"/>
              </a:rPr>
              <a:t> platform</a:t>
            </a:r>
            <a:endParaRPr lang="en-US" sz="3200" i="1" dirty="0">
              <a:latin typeface="Calibri" pitchFamily="34" charset="0"/>
            </a:endParaRPr>
          </a:p>
        </p:txBody>
      </p:sp>
      <p:pic>
        <p:nvPicPr>
          <p:cNvPr id="4107" name="Picture 2" descr="Boston Azure log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5274715"/>
            <a:ext cx="15240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-184666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3"/>
              </a:rPr>
              <a:t> 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  </a:t>
            </a:r>
            <a:br>
              <a: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2" descr="Creative Commons License">
            <a:hlinkClick r:id="rId3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555" y="6390216"/>
            <a:ext cx="762000" cy="268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55328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>
            <a:spLocks/>
          </p:cNvSpPr>
          <p:nvPr/>
        </p:nvSpPr>
        <p:spPr>
          <a:xfrm>
            <a:off x="0" y="0"/>
            <a:ext cx="9144000" cy="685799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endParaRPr lang="en-US" sz="4400" i="1" dirty="0" smtClean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3351" y="6063362"/>
            <a:ext cx="4996203" cy="82281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sz="4400" i="1" dirty="0" smtClean="0"/>
              <a:t>Windows Azure MVP </a:t>
            </a:r>
            <a:endParaRPr lang="en-US" sz="3900" b="1" dirty="0" smtClean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831074" y="153209"/>
            <a:ext cx="4612845" cy="144882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sz="4400" i="1" dirty="0" smtClean="0"/>
              <a:t>Windows Azure </a:t>
            </a:r>
            <a:r>
              <a:rPr lang="en-US" sz="4400" i="1" dirty="0"/>
              <a:t>C</a:t>
            </a:r>
            <a:r>
              <a:rPr lang="en-US" sz="4400" i="1" dirty="0" smtClean="0"/>
              <a:t>onsultant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1600" y="153209"/>
            <a:ext cx="4550402" cy="144882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sz="4400" i="1" dirty="0" smtClean="0"/>
              <a:t>Boston Azure </a:t>
            </a:r>
            <a:r>
              <a:rPr lang="en-US" sz="4400" i="1" dirty="0"/>
              <a:t>U</a:t>
            </a:r>
            <a:r>
              <a:rPr lang="en-US" sz="4400" i="1" dirty="0" smtClean="0"/>
              <a:t>ser Group Founder</a:t>
            </a:r>
            <a:r>
              <a:rPr lang="en-US" sz="4400" i="1" dirty="0"/>
              <a:t/>
            </a:r>
            <a:br>
              <a:rPr lang="en-US" sz="4400" i="1" dirty="0"/>
            </a:br>
            <a:endParaRPr lang="en-US" sz="4400" i="1" dirty="0" smtClean="0"/>
          </a:p>
        </p:txBody>
      </p:sp>
      <p:pic>
        <p:nvPicPr>
          <p:cNvPr id="5" name="Picture 2" descr="Boston Azure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00" y="1553773"/>
            <a:ext cx="3672240" cy="688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http://codingoutloud.files.wordpress.com/2006/10/mvp_fullcolor_forscreen1.png?w=95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90" y="4493999"/>
            <a:ext cx="1036990" cy="1637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495" y="1585478"/>
            <a:ext cx="4344035" cy="473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 flipH="1">
            <a:off x="2296804" y="3981450"/>
            <a:ext cx="1494146" cy="1731996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1710268" y="2515515"/>
            <a:ext cx="1643752" cy="1250147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3963010" y="2515515"/>
            <a:ext cx="995735" cy="1250147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658515" y="3999890"/>
            <a:ext cx="2283560" cy="1642402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Phot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445" y="3647770"/>
            <a:ext cx="819027" cy="81902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extLst/>
        </p:spPr>
      </p:pic>
      <p:sp>
        <p:nvSpPr>
          <p:cNvPr id="18" name="Content Placeholder 2"/>
          <p:cNvSpPr txBox="1">
            <a:spLocks/>
          </p:cNvSpPr>
          <p:nvPr/>
        </p:nvSpPr>
        <p:spPr>
          <a:xfrm>
            <a:off x="5789980" y="6079154"/>
            <a:ext cx="3349445" cy="82281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sz="4400" i="1" dirty="0" smtClean="0"/>
              <a:t>Cloud Architecture Patterns book (due 2012)</a:t>
            </a:r>
            <a:endParaRPr lang="en-US" sz="3900" b="1" dirty="0" smtClean="0"/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4298629" y="4037990"/>
            <a:ext cx="882361" cy="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5180990" y="3541305"/>
            <a:ext cx="2264815" cy="1467320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sz="3200" dirty="0" smtClean="0"/>
              <a:t>Bill Wilder</a:t>
            </a:r>
            <a:br>
              <a:rPr lang="en-US" sz="3200" dirty="0" smtClean="0"/>
            </a:br>
            <a:endParaRPr lang="en-US" sz="3200" dirty="0" smtClean="0"/>
          </a:p>
        </p:txBody>
      </p:sp>
      <p:pic>
        <p:nvPicPr>
          <p:cNvPr id="16" name="Picture 15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6355" y="4342485"/>
            <a:ext cx="1477645" cy="17760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49166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will consider…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How might we build a simple Word Frequency Counter?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are Map and Reduce?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How do we scale our Word Frequency Counter?</a:t>
            </a:r>
          </a:p>
          <a:p>
            <a:pPr marL="914400" lvl="1" indent="-514350"/>
            <a:r>
              <a:rPr lang="en-US" dirty="0" smtClean="0"/>
              <a:t>Hint: we might use </a:t>
            </a:r>
            <a:r>
              <a:rPr lang="en-US" dirty="0" err="1" smtClean="0"/>
              <a:t>Hadoop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How does Windows Azure make </a:t>
            </a:r>
            <a:r>
              <a:rPr lang="en-US" dirty="0" err="1" smtClean="0"/>
              <a:t>Hadoop</a:t>
            </a:r>
            <a:r>
              <a:rPr lang="en-US" dirty="0" smtClean="0"/>
              <a:t> easier with “</a:t>
            </a:r>
            <a:r>
              <a:rPr lang="en-US" dirty="0" err="1" smtClean="0"/>
              <a:t>Hadoop</a:t>
            </a:r>
            <a:r>
              <a:rPr lang="en-US" dirty="0" smtClean="0"/>
              <a:t> as a Service” </a:t>
            </a:r>
          </a:p>
          <a:p>
            <a:pPr marL="914400" lvl="1" indent="-514350"/>
            <a:r>
              <a:rPr lang="en-US" dirty="0" smtClean="0"/>
              <a:t>CTP</a:t>
            </a:r>
          </a:p>
        </p:txBody>
      </p:sp>
    </p:spTree>
    <p:extLst>
      <p:ext uri="{BB962C8B-B14F-4D97-AF65-F5344CB8AC3E}">
        <p14:creationId xmlns:p14="http://schemas.microsoft.com/office/powerpoint/2010/main" val="39313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0" y="274638"/>
            <a:ext cx="4419295" cy="4981332"/>
          </a:xfrm>
        </p:spPr>
        <p:txBody>
          <a:bodyPr>
            <a:normAutofit/>
          </a:bodyPr>
          <a:lstStyle/>
          <a:p>
            <a:r>
              <a:rPr lang="en-US" sz="4800" dirty="0"/>
              <a:t>Five </a:t>
            </a:r>
            <a:r>
              <a:rPr lang="en-US" sz="4800" dirty="0" err="1"/>
              <a:t>exabytes</a:t>
            </a:r>
            <a:r>
              <a:rPr lang="en-US" sz="4800" dirty="0"/>
              <a:t> of data </a:t>
            </a:r>
            <a:r>
              <a:rPr lang="en-US" sz="4800" dirty="0" smtClean="0"/>
              <a:t>created every </a:t>
            </a:r>
            <a:r>
              <a:rPr lang="en-US" sz="4800" dirty="0"/>
              <a:t>two </a:t>
            </a:r>
            <a:r>
              <a:rPr lang="en-US" sz="4800" dirty="0" smtClean="0"/>
              <a:t>days</a:t>
            </a:r>
            <a:br>
              <a:rPr lang="en-US" sz="4800" dirty="0" smtClean="0"/>
            </a:br>
            <a:r>
              <a:rPr lang="en-US" sz="2800" i="1" dirty="0" smtClean="0"/>
              <a:t>- Eric Schmidt </a:t>
            </a:r>
            <a:br>
              <a:rPr lang="en-US" sz="2800" i="1" dirty="0" smtClean="0"/>
            </a:br>
            <a:r>
              <a:rPr lang="en-US" sz="2800" i="1" dirty="0" smtClean="0"/>
              <a:t>(CEO Google at the time)</a:t>
            </a:r>
            <a:endParaRPr lang="en-US" sz="2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495" y="4646980"/>
            <a:ext cx="4262930" cy="27404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As </a:t>
            </a:r>
            <a:r>
              <a:rPr lang="en-US" dirty="0"/>
              <a:t>much </a:t>
            </a:r>
            <a:r>
              <a:rPr lang="en-US" dirty="0" smtClean="0"/>
              <a:t>as from </a:t>
            </a:r>
            <a:r>
              <a:rPr lang="en-US" dirty="0"/>
              <a:t>the dawn of civilization up until </a:t>
            </a:r>
            <a:r>
              <a:rPr lang="en-US" dirty="0" smtClean="0"/>
              <a:t>2003</a:t>
            </a:r>
            <a:endParaRPr lang="en-US" dirty="0"/>
          </a:p>
        </p:txBody>
      </p:sp>
      <p:pic>
        <p:nvPicPr>
          <p:cNvPr id="1026" name="Picture 2" descr="File:Eric Schmidt at the 37th G8 Summit in Deauville 037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29842" cy="708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1333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000" b="1" dirty="0" smtClean="0"/>
              <a:t>Three </a:t>
            </a:r>
            <a:r>
              <a:rPr lang="en-US" sz="4000" b="1" dirty="0" err="1" smtClean="0"/>
              <a:t>Vs</a:t>
            </a:r>
            <a:endParaRPr lang="en-US" sz="4000" b="1" dirty="0" smtClean="0"/>
          </a:p>
          <a:p>
            <a:r>
              <a:rPr lang="en-US" b="1" dirty="0" smtClean="0"/>
              <a:t>V</a:t>
            </a:r>
            <a:r>
              <a:rPr lang="en-US" dirty="0" smtClean="0"/>
              <a:t>olume </a:t>
            </a:r>
            <a:r>
              <a:rPr lang="en-US" dirty="0" smtClean="0">
                <a:sym typeface="Wingdings" pitchFamily="2" charset="2"/>
              </a:rPr>
              <a:t> lots of it already</a:t>
            </a:r>
            <a:endParaRPr lang="en-US" dirty="0" smtClean="0"/>
          </a:p>
          <a:p>
            <a:r>
              <a:rPr lang="en-US" b="1" dirty="0" smtClean="0"/>
              <a:t>V</a:t>
            </a:r>
            <a:r>
              <a:rPr lang="en-US" dirty="0" smtClean="0"/>
              <a:t>elocity </a:t>
            </a:r>
            <a:r>
              <a:rPr lang="en-US" dirty="0" smtClean="0">
                <a:sym typeface="Wingdings" pitchFamily="2" charset="2"/>
              </a:rPr>
              <a:t> more of it every day</a:t>
            </a:r>
            <a:endParaRPr lang="en-US" dirty="0" smtClean="0"/>
          </a:p>
          <a:p>
            <a:r>
              <a:rPr lang="en-US" b="1" dirty="0" smtClean="0"/>
              <a:t>V</a:t>
            </a:r>
            <a:r>
              <a:rPr lang="en-US" dirty="0" smtClean="0"/>
              <a:t>ariety </a:t>
            </a:r>
            <a:r>
              <a:rPr lang="en-US" dirty="0" smtClean="0">
                <a:sym typeface="Wingdings" pitchFamily="2" charset="2"/>
              </a:rPr>
              <a:t> many sources, many formats</a:t>
            </a:r>
          </a:p>
          <a:p>
            <a:endParaRPr lang="en-US" dirty="0">
              <a:sym typeface="Wingdings" pitchFamily="2" charset="2"/>
            </a:endParaRPr>
          </a:p>
          <a:p>
            <a:endParaRPr lang="en-US" dirty="0" smtClean="0">
              <a:sym typeface="Wingdings" pitchFamily="2" charset="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“Big Data” Challenge</a:t>
            </a:r>
          </a:p>
        </p:txBody>
      </p:sp>
      <p:sp>
        <p:nvSpPr>
          <p:cNvPr id="4" name="AutoShape 4" descr="data:image/jpeg;base64,/9j/4AAQSkZJRgABAQAAAQABAAD/2wBDAAkGBwgHBgkIBwgKCgkLDRYPDQwMDRsUFRAWIB0iIiAdHx8kKDQsJCYxJx8fLT0tMTU3Ojo6Iys/RD84QzQ5Ojf/2wBDAQoKCg0MDRoPDxo3JR8lNzc3Nzc3Nzc3Nzc3Nzc3Nzc3Nzc3Nzc3Nzc3Nzc3Nzc3Nzc3Nzc3Nzc3Nzc3Nzc3Nzf/wAARCACIAMADASIAAhEBAxEB/8QAHAABAAICAwEAAAAAAAAAAAAAAAYHBAUBAgMI/8QAUxAAAQMDAQMFCQcPCgcAAAAAAQACAwQFEQYHEiETMUFRkQgUIlJhc4GxshUyQnGCocEWIyQnQ0VTYnJ0dZOi0dIXJTZUVWWSlLPhJjQ3ZMLD4v/EABsBAQACAwEBAAAAAAAAAAAAAAADBAECBQYH/8QANREAAgEDAgMEBwcFAAAAAAAAAAECAwQREiEFFDETFUFhMjNRcZGxwSIjcoGh0eEkNUJS8P/aAAwDAQACEQMRAD8AvFERAEREAREQBERAEREAREQBERAEREAREQBERAEREAREQBERAEREAREQBERAEREAREQBERAEREAREQBERAEREAREQBEWFd7tQWWidW3SpZTUzXBrpX5wCeAygM1FqLFqeyagdM2y3KCsdCAZBGT4IOceor1vl/tVgp457zXRUkUj9xjpM4c7GcdgQGyRa2yX613+mfU2etjq4Y38m58ecB2AcdhC2SAIiIAiLjKAxq6up6CndUVczYom87nKLzbQ7YxxEVPUyjocGhue0qM69ur668vpg4970h3WjPAuwCT9HoWuj03f5omSw2eeSN4DmuEkQBB5jxeqlStPViCPQWvDLdUlUuZYz03wS9+0en+BbZz+VI0fvXk7aQfgWn/FUY/8VF/qX1F/YlR+th/jWNXWi6W6Nslwt8tNG5261z3scCerwXFRurW6/QuwsOGyeItN/i/klrtpE/wbTHjy1R/gXX+Uiq/smH/NH+BQdFp29T2lnumz/wBP1f7k4G0irP3ph/zJ/gXdu0SrP3ph/wA2f4FELfabncmvdbqGSqaw4eWPY3dPynBeM0c1NO+CojdFNGd17HEEtPVwyFl1qqWSLu6wlJwilleGf5J7Hr6odz2mP0VX/wALKi1rK/70vP5NQ0+vCruOYhZ1PVlpCxzFT2kVThVultH9X+5YEerJHcXWatx+I6N3qcthadQUN1c+One5s7Pfwyt3Xj0FQWjuBbjivW6zFzI7lS4bW0h32uHAvb0g+hSwuH4nPq8OhnSlj/vEskErssS2VbK6ggqmHwZWBw9IWWrucrJxGnFtMLRa3tPu3pe40AHhywOEfkeBlvzgLerq8bzSOtDB867FrqaHW1PBIS1lfA6Ag+OPCaD2OW32+3Nst+ttA15ApKd8r254AvIAPYw9vlUW1fTv0ttInfG0sbBXRVsJ62lwefn3h6FzdZRrTaaRT/XIK6ujjZx4ci1rQf2WuKAu7ZXajatE26N7CyWaPviRp5w5/hYPaFLsqA7UNYy6Os1LT2wMFxq8thL27zYmNxvOI6+IAHWfIqg91NeCjGovdO8Ck3t7vg1H1vicZ5PO7u5OPe46fKgPp3KZ4KDbKtZzats84uLYxcaN+5KY24EjSMteB0dIPlCrhmqr+dqpt/uxWd5e7BhFPyngbm8fB+JAfQGV0ldiNx8iqbbjfrtZ6qzMtNyqKMSxzGQQuxvYLMZ7SpjoOvqK/Z9ba2tmfNUSUpdJI85Ljk8Shlbsra4SctXVLyc70rzn0lTK2a8ZBBSUZoHEtayLe5QeQZ5lBGu327x5zxXtSH7Lp+P3ZntBcyE5Rlse4ubSlWpJVF6K2+Bct+uYtFrlrjEZRGWjcDsZy4Dn9KrvVGqW36jigbSOh5OTf3i/OeBH0qaa9/opVnyx+21V7o+CCq1LRQVMTJYnl+8x7QQfAceZWa0patCfU4nDKNFUJXMllxfyRqFweHQpbtIoqSgq6FtFTRQB8MhcI2BuSC3GcLeXW0W2LRT6mOgpmzija4SCMB2cDjlQdhu1nodTvOKhTnp9N/U8NloHe1wx+Eb6lENUcNR3IkgDlz0qX7LT9i3DH4VvsrNgj03HqGop5XRVFzqJC4iVm8Gnn3QcYBx0c6m0a6cVk5vM8tfVZ6W9vD8isQfKu7XkHPQpVtDs9Nb6mlqqOJsLagOa9jRgbwwQQPiz2LO0XpuhdbG3i6sbKJGl8bJMbjGDPhEdJPPx6MeVQ9g3NxOpLidJWyrtddseZEIKnqd2FZ8VUXMc0ngQQVOKeDTOpqeaKihgcYuBdHFyb2Z5iDgHHBV5caeS13KooZXZML90O8Yc4PZj05WtSk4LKexHbXULqTg46ZLwLH0DLymnIATncc5vYSpKofszfvWKRvizuH0/SpguhTeYI8xex03E15sIiLcrFLd0HaWtjtt6Y3DhIaaUgc4ILm59IPatLsGtba3U9XcHjLaGANb1b7yfoae1Trb4/c0KR49XE35yfoWi7nE5o775+L2XIDXd0M4i/WcZ4d6yYHyx+5Sp8Mf8g+dwZ9xA7m6dzKiPdE8L/Z/zWT2wplJ/0GH6CH+mgIn3PDs3a+Y4AwQ5/wAT1GIz9ud36ed7ZUk7nY/zpfPMQ+t6jDD9uh36ed7ZQEu7ok4rrB5qo9canGzk42W2sj+pn1uUE7o44rtP+bqP/Wp7s2bvbL7U3rpCPncj6GYvEkVjC76038kLIpHfZlN55ntBYMZxGAeccFkUjvsym8/H7QXJXU+gTf3b9xb20A40nWflR+21V/oV2dXW8dZk/wBNyn20PhpGsP40fttVd6CdnWNtHlk/0nq3V9bE8/Yf2+r+fyJBtZOK23eYl9bVI72ftfSH/sGeyFF9r7t24WwdBp5j+0xSW/u3dnMzuq3tP7IW3+cyB+otve/mazZSc0dx8632Vonu+2QB/eAW72SnNJcfPN9lR+R32zMf3i0fMFo/Vx95Yg/6y4/C/oSPau7do7Z5Z3D9grbW2klrdnsFHT7omntgjj3nEAOMeBkgHAyVptrhxR2v84f7BW0o6uWk2ZRVsDtyaG0cqx2M4cI8g8fKpV6yWSnJPkqOnrqZi6G0zdLJW1M9y713JImsaIJXPOQc8ctCi+0I41RPgYzHH6l3s181feZZIbbWCR8TQ5wLY24B9C0upDc23d4vbga3cbvEFp4dHNwUFSUezwlsdO1pVFeudWScsdF1J/ssObNU/nLvU1TZQnZUP5hld41Q8+ofQpsrVL0EcLiDzdT94REUhTK02/f0Gb+exfStJ3OP/JX3z8XsuVr3e0UV5pe9rlTQ1MO8Hbk0Ye3I6cFeVksNtsbJGWujp6VshBeIImsDiOvHOgKw7oKx1VXBb7vSxPkjpQ+KcMaSWtdgh3xAgg/lBQqTaZUO2djSooWh/ICnNXynDkhj4OOfHBfSc8DJ2Fkgy0jGCo2NAaaFZ30LPQibe3t/vdvPnOerPlQEI7n6xVNHQXC61UT4m1hayEPGC5jcnex1EuPYq11FUyWHajX1z4xI+muhqeTzjeaTvY8mQedfU0MLIWBkYAaBjC0d30dYrxWisuNspaicAN35Yg446uPOEB89bSNUXHV9TRXSqoDRW8B7KFjiCXjI33Z6fgjq6ulXjsubvbNLOOumPtOW4uOlLLc2Qsr7dS1AhBEfLQtfuA8+MjhzDsWxoaGnt9Cyjo4Y4YI27rI42hrWjqAHMgWxQNU3kayoi6GTPb2OK4pXfZtL5+Pp/GC2WtaF9v1HVtLcRzP5WM9eef58/MtGJC0gtOCDkHqK5jWmZ7ulPtaKa8UXXtGP/CFYfLH7bVWuhpxDrG1OeQGmR7ST5Y3gfPgelaae511RGYqisqJYzztfM4g+glY4eWkFpwRzEdCknU1TUsFO1sJUbedFvOc/IujWmm6K8yU1dcbgaSno2PEp4AFhwT4R9773n8q9NWuhOga91Lwg7y+tjHwcDHzKna27V9fE2KtrZ542+9ZJISOxdX3GtfAaeSsqXQlu6YzM4tI6sZxhbuvHfC6lWHCqy0ap50vOCyNkLs0dz8+32Qs+n0nQ1Oq5L1DcXSGKoL5KYAeDKBjBPPjmOMdXHCqanrqqlDhTVU0IcckRyFuT6CvSmutfS1D6inrZ45pPfvbIcv8Aj61rGrFRSaJKvDq0qs6kJ41bE+2vVcZdbaQOBkYXyuHVwwO3J7FtdD11Fe9IiyzPBkhpzSzR5w4sILQfiI6evKqWoqpqqZ09VM+aV3O+R2SVxDUSwStlgkfFI3mex2CPSE7X7bljqbvhqdtGjq3W+fMubS2lqfSpq6qWuMxlYGl72hgY1uT28eJ8irPVt1ju2oauqg4w5EcbvGa3hn0nPowtfWXm5V0YjrK+pmjHwHyEjs6ViM35HtjjaXyOO60DnJPMFipU1R0xWxvaWc6VSVetLMmXJsyi5PS0B6Xve7tcVL1qNL0PufY6OmJyWRgE9ZwtursFiKR5a4nrrSl7WwiItiEIiIAiIgCIiAIiICN6t0xBfqcBwIlZxa8c4KrufZ5dI3ENnYR0ZjIPrKuhcYUcqUZPLLdC+r0Fpg9ij36EvDebkifLkfQvF2ir0OaOI/KP7le26Oodi43G+KOxa8vAtLjFz44+BQ50dex9wjPy/wDZdfqQvX4CP9Yr55Nnit7E5JniN7Fjl4Ge+bjyKG+pC9f1dn6xct0fez9wj/Wf7K+OSZ4jexOTZ4jexOXgO+bnyKKbou9nhyUQ+Wf3L1Zoa8u52xD0n9yvHk2+KOxN0dQ7E5eBh8ZufDHwKVZs/urueSMfJcVKtJaCbb6llXXP5aVpy3LcBvxDJ7VYOAuVtGjCLzggq8SuasdMpbHRoDWgDmA4LuiKUohERAEREAREQBERAEREAREQBERAEREAREQBERAEREAREQBERAEREAREQBERAEREAREQBERAEREAREQBERAEREAREQH/2Q=="/>
          <p:cNvSpPr>
            <a:spLocks noChangeAspect="1" noChangeArrowheads="1"/>
          </p:cNvSpPr>
          <p:nvPr/>
        </p:nvSpPr>
        <p:spPr bwMode="auto">
          <a:xfrm>
            <a:off x="155575" y="-457200"/>
            <a:ext cx="1362075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 descr="data:image/jpeg;base64,/9j/4AAQSkZJRgABAQAAAQABAAD/2wBDAAkGBwgHBgkIBwgKCgkLDRYPDQwMDRsUFRAWIB0iIiAdHx8kKDQsJCYxJx8fLT0tMTU3Ojo6Iys/RD84QzQ5Ojf/2wBDAQoKCg0MDRoPDxo3JR8lNzc3Nzc3Nzc3Nzc3Nzc3Nzc3Nzc3Nzc3Nzc3Nzc3Nzc3Nzc3Nzc3Nzc3Nzc3Nzc3Nzf/wAARCACIAMADASIAAhEBAxEB/8QAHAABAAICAwEAAAAAAAAAAAAAAAYHBAUBAgMI/8QAUxAAAQMDAQMFCQcPCgcAAAAAAQACAwQFEQYHEiETMUFRkQgUIlJhc4GxshUyQnGCocEWIyQnQ0VTYnJ0dZOi0dIXJTZUVWWSlLPhJjQ3ZMLD4v/EABsBAQACAwEBAAAAAAAAAAAAAAADBAECBQYH/8QANREAAgEDAgMEBwcFAAAAAAAAAAECAwQREiEFFDETFUFhMjNRcZGxwSIjcoGh0eEkNUJS8P/aAAwDAQACEQMRAD8AvFERAEREAREQBERAEREAREQBERAEREAREQBERAEREAREQBERAEREAREQBERAEREAREQBERAEREAREQBERAEREAREQBEWFd7tQWWidW3SpZTUzXBrpX5wCeAygM1FqLFqeyagdM2y3KCsdCAZBGT4IOceor1vl/tVgp457zXRUkUj9xjpM4c7GcdgQGyRa2yX613+mfU2etjq4Y38m58ecB2AcdhC2SAIiIAiLjKAxq6up6CndUVczYom87nKLzbQ7YxxEVPUyjocGhue0qM69ur668vpg4970h3WjPAuwCT9HoWuj03f5omSw2eeSN4DmuEkQBB5jxeqlStPViCPQWvDLdUlUuZYz03wS9+0en+BbZz+VI0fvXk7aQfgWn/FUY/8VF/qX1F/YlR+th/jWNXWi6W6Nslwt8tNG5261z3scCerwXFRurW6/QuwsOGyeItN/i/klrtpE/wbTHjy1R/gXX+Uiq/smH/NH+BQdFp29T2lnumz/wBP1f7k4G0irP3ph/zJ/gXdu0SrP3ph/wA2f4FELfabncmvdbqGSqaw4eWPY3dPynBeM0c1NO+CojdFNGd17HEEtPVwyFl1qqWSLu6wlJwilleGf5J7Hr6odz2mP0VX/wALKi1rK/70vP5NQ0+vCruOYhZ1PVlpCxzFT2kVThVultH9X+5YEerJHcXWatx+I6N3qcthadQUN1c+One5s7Pfwyt3Xj0FQWjuBbjivW6zFzI7lS4bW0h32uHAvb0g+hSwuH4nPq8OhnSlj/vEskErssS2VbK6ggqmHwZWBw9IWWrucrJxGnFtMLRa3tPu3pe40AHhywOEfkeBlvzgLerq8bzSOtDB867FrqaHW1PBIS1lfA6Ag+OPCaD2OW32+3Nst+ttA15ApKd8r254AvIAPYw9vlUW1fTv0ttInfG0sbBXRVsJ62lwefn3h6FzdZRrTaaRT/XIK6ujjZx4ci1rQf2WuKAu7ZXajatE26N7CyWaPviRp5w5/hYPaFLsqA7UNYy6Os1LT2wMFxq8thL27zYmNxvOI6+IAHWfIqg91NeCjGovdO8Ck3t7vg1H1vicZ5PO7u5OPe46fKgPp3KZ4KDbKtZzats84uLYxcaN+5KY24EjSMteB0dIPlCrhmqr+dqpt/uxWd5e7BhFPyngbm8fB+JAfQGV0ldiNx8iqbbjfrtZ6qzMtNyqKMSxzGQQuxvYLMZ7SpjoOvqK/Z9ba2tmfNUSUpdJI85Ljk8Shlbsra4SctXVLyc70rzn0lTK2a8ZBBSUZoHEtayLe5QeQZ5lBGu327x5zxXtSH7Lp+P3ZntBcyE5Rlse4ubSlWpJVF6K2+Bct+uYtFrlrjEZRGWjcDsZy4Dn9KrvVGqW36jigbSOh5OTf3i/OeBH0qaa9/opVnyx+21V7o+CCq1LRQVMTJYnl+8x7QQfAceZWa0patCfU4nDKNFUJXMllxfyRqFweHQpbtIoqSgq6FtFTRQB8MhcI2BuSC3GcLeXW0W2LRT6mOgpmzija4SCMB2cDjlQdhu1nodTvOKhTnp9N/U8NloHe1wx+Eb6lENUcNR3IkgDlz0qX7LT9i3DH4VvsrNgj03HqGop5XRVFzqJC4iVm8Gnn3QcYBx0c6m0a6cVk5vM8tfVZ6W9vD8isQfKu7XkHPQpVtDs9Nb6mlqqOJsLagOa9jRgbwwQQPiz2LO0XpuhdbG3i6sbKJGl8bJMbjGDPhEdJPPx6MeVQ9g3NxOpLidJWyrtddseZEIKnqd2FZ8VUXMc0ngQQVOKeDTOpqeaKihgcYuBdHFyb2Z5iDgHHBV5caeS13KooZXZML90O8Yc4PZj05WtSk4LKexHbXULqTg46ZLwLH0DLymnIATncc5vYSpKofszfvWKRvizuH0/SpguhTeYI8xex03E15sIiLcrFLd0HaWtjtt6Y3DhIaaUgc4ILm59IPatLsGtba3U9XcHjLaGANb1b7yfoae1Trb4/c0KR49XE35yfoWi7nE5o775+L2XIDXd0M4i/WcZ4d6yYHyx+5Sp8Mf8g+dwZ9xA7m6dzKiPdE8L/Z/zWT2wplJ/0GH6CH+mgIn3PDs3a+Y4AwQ5/wAT1GIz9ud36ed7ZUk7nY/zpfPMQ+t6jDD9uh36ed7ZQEu7ok4rrB5qo9canGzk42W2sj+pn1uUE7o44rtP+bqP/Wp7s2bvbL7U3rpCPncj6GYvEkVjC76038kLIpHfZlN55ntBYMZxGAeccFkUjvsym8/H7QXJXU+gTf3b9xb20A40nWflR+21V/oV2dXW8dZk/wBNyn20PhpGsP40fttVd6CdnWNtHlk/0nq3V9bE8/Yf2+r+fyJBtZOK23eYl9bVI72ftfSH/sGeyFF9r7t24WwdBp5j+0xSW/u3dnMzuq3tP7IW3+cyB+otve/mazZSc0dx8632Vonu+2QB/eAW72SnNJcfPN9lR+R32zMf3i0fMFo/Vx95Yg/6y4/C/oSPau7do7Z5Z3D9grbW2klrdnsFHT7omntgjj3nEAOMeBkgHAyVptrhxR2v84f7BW0o6uWk2ZRVsDtyaG0cqx2M4cI8g8fKpV6yWSnJPkqOnrqZi6G0zdLJW1M9y713JImsaIJXPOQc8ctCi+0I41RPgYzHH6l3s181feZZIbbWCR8TQ5wLY24B9C0upDc23d4vbga3cbvEFp4dHNwUFSUezwlsdO1pVFeudWScsdF1J/ssObNU/nLvU1TZQnZUP5hld41Q8+ofQpsrVL0EcLiDzdT94REUhTK02/f0Gb+exfStJ3OP/JX3z8XsuVr3e0UV5pe9rlTQ1MO8Hbk0Ye3I6cFeVksNtsbJGWujp6VshBeIImsDiOvHOgKw7oKx1VXBb7vSxPkjpQ+KcMaSWtdgh3xAgg/lBQqTaZUO2djSooWh/ICnNXynDkhj4OOfHBfSc8DJ2Fkgy0jGCo2NAaaFZ30LPQibe3t/vdvPnOerPlQEI7n6xVNHQXC61UT4m1hayEPGC5jcnex1EuPYq11FUyWHajX1z4xI+muhqeTzjeaTvY8mQedfU0MLIWBkYAaBjC0d30dYrxWisuNspaicAN35Yg446uPOEB89bSNUXHV9TRXSqoDRW8B7KFjiCXjI33Z6fgjq6ulXjsubvbNLOOumPtOW4uOlLLc2Qsr7dS1AhBEfLQtfuA8+MjhzDsWxoaGnt9Cyjo4Y4YI27rI42hrWjqAHMgWxQNU3kayoi6GTPb2OK4pXfZtL5+Pp/GC2WtaF9v1HVtLcRzP5WM9eef58/MtGJC0gtOCDkHqK5jWmZ7ulPtaKa8UXXtGP/CFYfLH7bVWuhpxDrG1OeQGmR7ST5Y3gfPgelaae511RGYqisqJYzztfM4g+glY4eWkFpwRzEdCknU1TUsFO1sJUbedFvOc/IujWmm6K8yU1dcbgaSno2PEp4AFhwT4R9773n8q9NWuhOga91Lwg7y+tjHwcDHzKna27V9fE2KtrZ542+9ZJISOxdX3GtfAaeSsqXQlu6YzM4tI6sZxhbuvHfC6lWHCqy0ap50vOCyNkLs0dz8+32Qs+n0nQ1Oq5L1DcXSGKoL5KYAeDKBjBPPjmOMdXHCqanrqqlDhTVU0IcckRyFuT6CvSmutfS1D6inrZ45pPfvbIcv8Aj61rGrFRSaJKvDq0qs6kJ41bE+2vVcZdbaQOBkYXyuHVwwO3J7FtdD11Fe9IiyzPBkhpzSzR5w4sILQfiI6evKqWoqpqqZ09VM+aV3O+R2SVxDUSwStlgkfFI3mex2CPSE7X7bljqbvhqdtGjq3W+fMubS2lqfSpq6qWuMxlYGl72hgY1uT28eJ8irPVt1ju2oauqg4w5EcbvGa3hn0nPowtfWXm5V0YjrK+pmjHwHyEjs6ViM35HtjjaXyOO60DnJPMFipU1R0xWxvaWc6VSVetLMmXJsyi5PS0B6Xve7tcVL1qNL0PufY6OmJyWRgE9ZwtursFiKR5a4nrrSl7WwiItiEIiIAiIgCIiAIiICN6t0xBfqcBwIlZxa8c4KrufZ5dI3ENnYR0ZjIPrKuhcYUcqUZPLLdC+r0Fpg9ij36EvDebkifLkfQvF2ir0OaOI/KP7le26Oodi43G+KOxa8vAtLjFz44+BQ50dex9wjPy/wDZdfqQvX4CP9Yr55Nnit7E5JniN7Fjl4Ge+bjyKG+pC9f1dn6xct0fez9wj/Wf7K+OSZ4jexOTZ4jexOXgO+bnyKKbou9nhyUQ+Wf3L1Zoa8u52xD0n9yvHk2+KOxN0dQ7E5eBh8ZufDHwKVZs/urueSMfJcVKtJaCbb6llXXP5aVpy3LcBvxDJ7VYOAuVtGjCLzggq8SuasdMpbHRoDWgDmA4LuiKUohERAEREAREQBERAEREAREQBERAEREAREQBERAEREAREQBERAEREAREQBERAEREAREQBERAEREAREQBERAEREAREQH/2Q=="/>
          <p:cNvSpPr>
            <a:spLocks noChangeAspect="1" noChangeArrowheads="1"/>
          </p:cNvSpPr>
          <p:nvPr/>
        </p:nvSpPr>
        <p:spPr bwMode="auto">
          <a:xfrm>
            <a:off x="307975" y="-304800"/>
            <a:ext cx="1362075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8" descr="data:image/jpeg;base64,/9j/4AAQSkZJRgABAQAAAQABAAD/2wBDAAkGBwgHBgkIBwgKCgkLDRYPDQwMDRsUFRAWIB0iIiAdHx8kKDQsJCYxJx8fLT0tMTU3Ojo6Iys/RD84QzQ5Ojf/2wBDAQoKCg0MDRoPDxo3JR8lNzc3Nzc3Nzc3Nzc3Nzc3Nzc3Nzc3Nzc3Nzc3Nzc3Nzc3Nzc3Nzc3Nzc3Nzc3Nzc3Nzf/wAARCACIAMADASIAAhEBAxEB/8QAHAABAAICAwEAAAAAAAAAAAAAAAYHBAUBAgMI/8QAUxAAAQMDAQMFCQcPCgcAAAAAAQACAwQFEQYHEiETMUFRkQgUIlJhc4GxshUyQnGCocEWIyQnQ0VTYnJ0dZOi0dIXJTZUVWWSlLPhJjQ3ZMLD4v/EABsBAQACAwEBAAAAAAAAAAAAAAADBAECBQYH/8QANREAAgEDAgMEBwcFAAAAAAAAAAECAwQREiEFFDETFUFhMjNRcZGxwSIjcoGh0eEkNUJS8P/aAAwDAQACEQMRAD8AvFERAEREAREQBERAEREAREQBERAEREAREQBERAEREAREQBERAEREAREQBERAEREAREQBERAEREAREQBERAEREAREQBEWFd7tQWWidW3SpZTUzXBrpX5wCeAygM1FqLFqeyagdM2y3KCsdCAZBGT4IOceor1vl/tVgp457zXRUkUj9xjpM4c7GcdgQGyRa2yX613+mfU2etjq4Y38m58ecB2AcdhC2SAIiIAiLjKAxq6up6CndUVczYom87nKLzbQ7YxxEVPUyjocGhue0qM69ur668vpg4970h3WjPAuwCT9HoWuj03f5omSw2eeSN4DmuEkQBB5jxeqlStPViCPQWvDLdUlUuZYz03wS9+0en+BbZz+VI0fvXk7aQfgWn/FUY/8VF/qX1F/YlR+th/jWNXWi6W6Nslwt8tNG5261z3scCerwXFRurW6/QuwsOGyeItN/i/klrtpE/wbTHjy1R/gXX+Uiq/smH/NH+BQdFp29T2lnumz/wBP1f7k4G0irP3ph/zJ/gXdu0SrP3ph/wA2f4FELfabncmvdbqGSqaw4eWPY3dPynBeM0c1NO+CojdFNGd17HEEtPVwyFl1qqWSLu6wlJwilleGf5J7Hr6odz2mP0VX/wALKi1rK/70vP5NQ0+vCruOYhZ1PVlpCxzFT2kVThVultH9X+5YEerJHcXWatx+I6N3qcthadQUN1c+One5s7Pfwyt3Xj0FQWjuBbjivW6zFzI7lS4bW0h32uHAvb0g+hSwuH4nPq8OhnSlj/vEskErssS2VbK6ggqmHwZWBw9IWWrucrJxGnFtMLRa3tPu3pe40AHhywOEfkeBlvzgLerq8bzSOtDB867FrqaHW1PBIS1lfA6Ag+OPCaD2OW32+3Nst+ttA15ApKd8r254AvIAPYw9vlUW1fTv0ttInfG0sbBXRVsJ62lwefn3h6FzdZRrTaaRT/XIK6ujjZx4ci1rQf2WuKAu7ZXajatE26N7CyWaPviRp5w5/hYPaFLsqA7UNYy6Os1LT2wMFxq8thL27zYmNxvOI6+IAHWfIqg91NeCjGovdO8Ck3t7vg1H1vicZ5PO7u5OPe46fKgPp3KZ4KDbKtZzats84uLYxcaN+5KY24EjSMteB0dIPlCrhmqr+dqpt/uxWd5e7BhFPyngbm8fB+JAfQGV0ldiNx8iqbbjfrtZ6qzMtNyqKMSxzGQQuxvYLMZ7SpjoOvqK/Z9ba2tmfNUSUpdJI85Ljk8Shlbsra4SctXVLyc70rzn0lTK2a8ZBBSUZoHEtayLe5QeQZ5lBGu327x5zxXtSH7Lp+P3ZntBcyE5Rlse4ubSlWpJVF6K2+Bct+uYtFrlrjEZRGWjcDsZy4Dn9KrvVGqW36jigbSOh5OTf3i/OeBH0qaa9/opVnyx+21V7o+CCq1LRQVMTJYnl+8x7QQfAceZWa0patCfU4nDKNFUJXMllxfyRqFweHQpbtIoqSgq6FtFTRQB8MhcI2BuSC3GcLeXW0W2LRT6mOgpmzija4SCMB2cDjlQdhu1nodTvOKhTnp9N/U8NloHe1wx+Eb6lENUcNR3IkgDlz0qX7LT9i3DH4VvsrNgj03HqGop5XRVFzqJC4iVm8Gnn3QcYBx0c6m0a6cVk5vM8tfVZ6W9vD8isQfKu7XkHPQpVtDs9Nb6mlqqOJsLagOa9jRgbwwQQPiz2LO0XpuhdbG3i6sbKJGl8bJMbjGDPhEdJPPx6MeVQ9g3NxOpLidJWyrtddseZEIKnqd2FZ8VUXMc0ngQQVOKeDTOpqeaKihgcYuBdHFyb2Z5iDgHHBV5caeS13KooZXZML90O8Yc4PZj05WtSk4LKexHbXULqTg46ZLwLH0DLymnIATncc5vYSpKofszfvWKRvizuH0/SpguhTeYI8xex03E15sIiLcrFLd0HaWtjtt6Y3DhIaaUgc4ILm59IPatLsGtba3U9XcHjLaGANb1b7yfoae1Trb4/c0KR49XE35yfoWi7nE5o775+L2XIDXd0M4i/WcZ4d6yYHyx+5Sp8Mf8g+dwZ9xA7m6dzKiPdE8L/Z/zWT2wplJ/0GH6CH+mgIn3PDs3a+Y4AwQ5/wAT1GIz9ud36ed7ZUk7nY/zpfPMQ+t6jDD9uh36ed7ZQEu7ok4rrB5qo9canGzk42W2sj+pn1uUE7o44rtP+bqP/Wp7s2bvbL7U3rpCPncj6GYvEkVjC76038kLIpHfZlN55ntBYMZxGAeccFkUjvsym8/H7QXJXU+gTf3b9xb20A40nWflR+21V/oV2dXW8dZk/wBNyn20PhpGsP40fttVd6CdnWNtHlk/0nq3V9bE8/Yf2+r+fyJBtZOK23eYl9bVI72ftfSH/sGeyFF9r7t24WwdBp5j+0xSW/u3dnMzuq3tP7IW3+cyB+otve/mazZSc0dx8632Vonu+2QB/eAW72SnNJcfPN9lR+R32zMf3i0fMFo/Vx95Yg/6y4/C/oSPau7do7Z5Z3D9grbW2klrdnsFHT7omntgjj3nEAOMeBkgHAyVptrhxR2v84f7BW0o6uWk2ZRVsDtyaG0cqx2M4cI8g8fKpV6yWSnJPkqOnrqZi6G0zdLJW1M9y713JImsaIJXPOQc8ctCi+0I41RPgYzHH6l3s181feZZIbbWCR8TQ5wLY24B9C0upDc23d4vbga3cbvEFp4dHNwUFSUezwlsdO1pVFeudWScsdF1J/ssObNU/nLvU1TZQnZUP5hld41Q8+ofQpsrVL0EcLiDzdT94REUhTK02/f0Gb+exfStJ3OP/JX3z8XsuVr3e0UV5pe9rlTQ1MO8Hbk0Ye3I6cFeVksNtsbJGWujp6VshBeIImsDiOvHOgKw7oKx1VXBb7vSxPkjpQ+KcMaSWtdgh3xAgg/lBQqTaZUO2djSooWh/ICnNXynDkhj4OOfHBfSc8DJ2Fkgy0jGCo2NAaaFZ30LPQibe3t/vdvPnOerPlQEI7n6xVNHQXC61UT4m1hayEPGC5jcnex1EuPYq11FUyWHajX1z4xI+muhqeTzjeaTvY8mQedfU0MLIWBkYAaBjC0d30dYrxWisuNspaicAN35Yg446uPOEB89bSNUXHV9TRXSqoDRW8B7KFjiCXjI33Z6fgjq6ulXjsubvbNLOOumPtOW4uOlLLc2Qsr7dS1AhBEfLQtfuA8+MjhzDsWxoaGnt9Cyjo4Y4YI27rI42hrWjqAHMgWxQNU3kayoi6GTPb2OK4pXfZtL5+Pp/GC2WtaF9v1HVtLcRzP5WM9eef58/MtGJC0gtOCDkHqK5jWmZ7ulPtaKa8UXXtGP/CFYfLH7bVWuhpxDrG1OeQGmR7ST5Y3gfPgelaae511RGYqisqJYzztfM4g+glY4eWkFpwRzEdCknU1TUsFO1sJUbedFvOc/IujWmm6K8yU1dcbgaSno2PEp4AFhwT4R9773n8q9NWuhOga91Lwg7y+tjHwcDHzKna27V9fE2KtrZ542+9ZJISOxdX3GtfAaeSsqXQlu6YzM4tI6sZxhbuvHfC6lWHCqy0ap50vOCyNkLs0dz8+32Qs+n0nQ1Oq5L1DcXSGKoL5KYAeDKBjBPPjmOMdXHCqanrqqlDhTVU0IcckRyFuT6CvSmutfS1D6inrZ45pPfvbIcv8Aj61rGrFRSaJKvDq0qs6kJ41bE+2vVcZdbaQOBkYXyuHVwwO3J7FtdD11Fe9IiyzPBkhpzSzR5w4sILQfiI6evKqWoqpqqZ09VM+aV3O+R2SVxDUSwStlgkfFI3mex2CPSE7X7bljqbvhqdtGjq3W+fMubS2lqfSpq6qWuMxlYGl72hgY1uT28eJ8irPVt1ju2oauqg4w5EcbvGa3hn0nPowtfWXm5V0YjrK+pmjHwHyEjs6ViM35HtjjaXyOO60DnJPMFipU1R0xWxvaWc6VSVetLMmXJsyi5PS0B6Xve7tcVL1qNL0PufY6OmJyWRgE9ZwtursFiKR5a4nrrSl7WwiItiEIiIAiIgCIiAIiICN6t0xBfqcBwIlZxa8c4KrufZ5dI3ENnYR0ZjIPrKuhcYUcqUZPLLdC+r0Fpg9ij36EvDebkifLkfQvF2ir0OaOI/KP7le26Oodi43G+KOxa8vAtLjFz44+BQ50dex9wjPy/wDZdfqQvX4CP9Yr55Nnit7E5JniN7Fjl4Ge+bjyKG+pC9f1dn6xct0fez9wj/Wf7K+OSZ4jexOTZ4jexOXgO+bnyKKbou9nhyUQ+Wf3L1Zoa8u52xD0n9yvHk2+KOxN0dQ7E5eBh8ZufDHwKVZs/urueSMfJcVKtJaCbb6llXXP5aVpy3LcBvxDJ7VYOAuVtGjCLzggq8SuasdMpbHRoDWgDmA4LuiKUohERAEREAREQBERAEREAREQBERAEREAREQBERAEREAREQBERAEREAREQBERAEREAREQBERAEREAREQBERAEREAREQH/2Q=="/>
          <p:cNvSpPr>
            <a:spLocks noChangeAspect="1" noChangeArrowheads="1"/>
          </p:cNvSpPr>
          <p:nvPr/>
        </p:nvSpPr>
        <p:spPr bwMode="auto">
          <a:xfrm>
            <a:off x="460375" y="-152400"/>
            <a:ext cx="1362075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10" descr="data:image/jpeg;base64,/9j/4AAQSkZJRgABAQAAAQABAAD/2wBDAAkGBwgHBgkIBwgKCgkLDRYPDQwMDRsUFRAWIB0iIiAdHx8kKDQsJCYxJx8fLT0tMTU3Ojo6Iys/RD84QzQ5Ojf/2wBDAQoKCg0MDRoPDxo3JR8lNzc3Nzc3Nzc3Nzc3Nzc3Nzc3Nzc3Nzc3Nzc3Nzc3Nzc3Nzc3Nzc3Nzc3Nzc3Nzc3Nzf/wAARCACIAMADASIAAhEBAxEB/8QAHAABAAICAwEAAAAAAAAAAAAAAAYHBAUBAgMI/8QAUxAAAQMDAQMFCQcPCgcAAAAAAQACAwQFEQYHEiETMUFRkQgUIlJhc4GxshUyQnGCocEWIyQnQ0VTYnJ0dZOi0dIXJTZUVWWSlLPhJjQ3ZMLD4v/EABsBAQACAwEBAAAAAAAAAAAAAAADBAECBQYH/8QANREAAgEDAgMEBwcFAAAAAAAAAAECAwQREiEFFDETFUFhMjNRcZGxwSIjcoGh0eEkNUJS8P/aAAwDAQACEQMRAD8AvFERAEREAREQBERAEREAREQBERAEREAREQBERAEREAREQBERAEREAREQBERAEREAREQBERAEREAREQBERAEREAREQBEWFd7tQWWidW3SpZTUzXBrpX5wCeAygM1FqLFqeyagdM2y3KCsdCAZBGT4IOceor1vl/tVgp457zXRUkUj9xjpM4c7GcdgQGyRa2yX613+mfU2etjq4Y38m58ecB2AcdhC2SAIiIAiLjKAxq6up6CndUVczYom87nKLzbQ7YxxEVPUyjocGhue0qM69ur668vpg4970h3WjPAuwCT9HoWuj03f5omSw2eeSN4DmuEkQBB5jxeqlStPViCPQWvDLdUlUuZYz03wS9+0en+BbZz+VI0fvXk7aQfgWn/FUY/8VF/qX1F/YlR+th/jWNXWi6W6Nslwt8tNG5261z3scCerwXFRurW6/QuwsOGyeItN/i/klrtpE/wbTHjy1R/gXX+Uiq/smH/NH+BQdFp29T2lnumz/wBP1f7k4G0irP3ph/zJ/gXdu0SrP3ph/wA2f4FELfabncmvdbqGSqaw4eWPY3dPynBeM0c1NO+CojdFNGd17HEEtPVwyFl1qqWSLu6wlJwilleGf5J7Hr6odz2mP0VX/wALKi1rK/70vP5NQ0+vCruOYhZ1PVlpCxzFT2kVThVultH9X+5YEerJHcXWatx+I6N3qcthadQUN1c+One5s7Pfwyt3Xj0FQWjuBbjivW6zFzI7lS4bW0h32uHAvb0g+hSwuH4nPq8OhnSlj/vEskErssS2VbK6ggqmHwZWBw9IWWrucrJxGnFtMLRa3tPu3pe40AHhywOEfkeBlvzgLerq8bzSOtDB867FrqaHW1PBIS1lfA6Ag+OPCaD2OW32+3Nst+ttA15ApKd8r254AvIAPYw9vlUW1fTv0ttInfG0sbBXRVsJ62lwefn3h6FzdZRrTaaRT/XIK6ujjZx4ci1rQf2WuKAu7ZXajatE26N7CyWaPviRp5w5/hYPaFLsqA7UNYy6Os1LT2wMFxq8thL27zYmNxvOI6+IAHWfIqg91NeCjGovdO8Ck3t7vg1H1vicZ5PO7u5OPe46fKgPp3KZ4KDbKtZzats84uLYxcaN+5KY24EjSMteB0dIPlCrhmqr+dqpt/uxWd5e7BhFPyngbm8fB+JAfQGV0ldiNx8iqbbjfrtZ6qzMtNyqKMSxzGQQuxvYLMZ7SpjoOvqK/Z9ba2tmfNUSUpdJI85Ljk8Shlbsra4SctXVLyc70rzn0lTK2a8ZBBSUZoHEtayLe5QeQZ5lBGu327x5zxXtSH7Lp+P3ZntBcyE5Rlse4ubSlWpJVF6K2+Bct+uYtFrlrjEZRGWjcDsZy4Dn9KrvVGqW36jigbSOh5OTf3i/OeBH0qaa9/opVnyx+21V7o+CCq1LRQVMTJYnl+8x7QQfAceZWa0patCfU4nDKNFUJXMllxfyRqFweHQpbtIoqSgq6FtFTRQB8MhcI2BuSC3GcLeXW0W2LRT6mOgpmzija4SCMB2cDjlQdhu1nodTvOKhTnp9N/U8NloHe1wx+Eb6lENUcNR3IkgDlz0qX7LT9i3DH4VvsrNgj03HqGop5XRVFzqJC4iVm8Gnn3QcYBx0c6m0a6cVk5vM8tfVZ6W9vD8isQfKu7XkHPQpVtDs9Nb6mlqqOJsLagOa9jRgbwwQQPiz2LO0XpuhdbG3i6sbKJGl8bJMbjGDPhEdJPPx6MeVQ9g3NxOpLidJWyrtddseZEIKnqd2FZ8VUXMc0ngQQVOKeDTOpqeaKihgcYuBdHFyb2Z5iDgHHBV5caeS13KooZXZML90O8Yc4PZj05WtSk4LKexHbXULqTg46ZLwLH0DLymnIATncc5vYSpKofszfvWKRvizuH0/SpguhTeYI8xex03E15sIiLcrFLd0HaWtjtt6Y3DhIaaUgc4ILm59IPatLsGtba3U9XcHjLaGANb1b7yfoae1Trb4/c0KR49XE35yfoWi7nE5o775+L2XIDXd0M4i/WcZ4d6yYHyx+5Sp8Mf8g+dwZ9xA7m6dzKiPdE8L/Z/zWT2wplJ/0GH6CH+mgIn3PDs3a+Y4AwQ5/wAT1GIz9ud36ed7ZUk7nY/zpfPMQ+t6jDD9uh36ed7ZQEu7ok4rrB5qo9canGzk42W2sj+pn1uUE7o44rtP+bqP/Wp7s2bvbL7U3rpCPncj6GYvEkVjC76038kLIpHfZlN55ntBYMZxGAeccFkUjvsym8/H7QXJXU+gTf3b9xb20A40nWflR+21V/oV2dXW8dZk/wBNyn20PhpGsP40fttVd6CdnWNtHlk/0nq3V9bE8/Yf2+r+fyJBtZOK23eYl9bVI72ftfSH/sGeyFF9r7t24WwdBp5j+0xSW/u3dnMzuq3tP7IW3+cyB+otve/mazZSc0dx8632Vonu+2QB/eAW72SnNJcfPN9lR+R32zMf3i0fMFo/Vx95Yg/6y4/C/oSPau7do7Z5Z3D9grbW2klrdnsFHT7omntgjj3nEAOMeBkgHAyVptrhxR2v84f7BW0o6uWk2ZRVsDtyaG0cqx2M4cI8g8fKpV6yWSnJPkqOnrqZi6G0zdLJW1M9y713JImsaIJXPOQc8ctCi+0I41RPgYzHH6l3s181feZZIbbWCR8TQ5wLY24B9C0upDc23d4vbga3cbvEFp4dHNwUFSUezwlsdO1pVFeudWScsdF1J/ssObNU/nLvU1TZQnZUP5hld41Q8+ofQpsrVL0EcLiDzdT94REUhTK02/f0Gb+exfStJ3OP/JX3z8XsuVr3e0UV5pe9rlTQ1MO8Hbk0Ye3I6cFeVksNtsbJGWujp6VshBeIImsDiOvHOgKw7oKx1VXBb7vSxPkjpQ+KcMaSWtdgh3xAgg/lBQqTaZUO2djSooWh/ICnNXynDkhj4OOfHBfSc8DJ2Fkgy0jGCo2NAaaFZ30LPQibe3t/vdvPnOerPlQEI7n6xVNHQXC61UT4m1hayEPGC5jcnex1EuPYq11FUyWHajX1z4xI+muhqeTzjeaTvY8mQedfU0MLIWBkYAaBjC0d30dYrxWisuNspaicAN35Yg446uPOEB89bSNUXHV9TRXSqoDRW8B7KFjiCXjI33Z6fgjq6ulXjsubvbNLOOumPtOW4uOlLLc2Qsr7dS1AhBEfLQtfuA8+MjhzDsWxoaGnt9Cyjo4Y4YI27rI42hrWjqAHMgWxQNU3kayoi6GTPb2OK4pXfZtL5+Pp/GC2WtaF9v1HVtLcRzP5WM9eef58/MtGJC0gtOCDkHqK5jWmZ7ulPtaKa8UXXtGP/CFYfLH7bVWuhpxDrG1OeQGmR7ST5Y3gfPgelaae511RGYqisqJYzztfM4g+glY4eWkFpwRzEdCknU1TUsFO1sJUbedFvOc/IujWmm6K8yU1dcbgaSno2PEp4AFhwT4R9773n8q9NWuhOga91Lwg7y+tjHwcDHzKna27V9fE2KtrZ542+9ZJISOxdX3GtfAaeSsqXQlu6YzM4tI6sZxhbuvHfC6lWHCqy0ap50vOCyNkLs0dz8+32Qs+n0nQ1Oq5L1DcXSGKoL5KYAeDKBjBPPjmOMdXHCqanrqqlDhTVU0IcckRyFuT6CvSmutfS1D6inrZ45pPfvbIcv8Aj61rGrFRSaJKvDq0qs6kJ41bE+2vVcZdbaQOBkYXyuHVwwO3J7FtdD11Fe9IiyzPBkhpzSzR5w4sILQfiI6evKqWoqpqqZ09VM+aV3O+R2SVxDUSwStlgkfFI3mex2CPSE7X7bljqbvhqdtGjq3W+fMubS2lqfSpq6qWuMxlYGl72hgY1uT28eJ8irPVt1ju2oauqg4w5EcbvGa3hn0nPowtfWXm5V0YjrK+pmjHwHyEjs6ViM35HtjjaXyOO60DnJPMFipU1R0xWxvaWc6VSVetLMmXJsyi5PS0B6Xve7tcVL1qNL0PufY6OmJyWRgE9ZwtursFiKR5a4nrrSl7WwiItiEIiIAiIgCIiAIiICN6t0xBfqcBwIlZxa8c4KrufZ5dI3ENnYR0ZjIPrKuhcYUcqUZPLLdC+r0Fpg9ij36EvDebkifLkfQvF2ir0OaOI/KP7le26Oodi43G+KOxa8vAtLjFz44+BQ50dex9wjPy/wDZdfqQvX4CP9Yr55Nnit7E5JniN7Fjl4Ge+bjyKG+pC9f1dn6xct0fez9wj/Wf7K+OSZ4jexOTZ4jexOXgO+bnyKKbou9nhyUQ+Wf3L1Zoa8u52xD0n9yvHk2+KOxN0dQ7E5eBh8ZufDHwKVZs/urueSMfJcVKtJaCbb6llXXP5aVpy3LcBvxDJ7VYOAuVtGjCLzggq8SuasdMpbHRoDWgDmA4LuiKUohERAEREAREQBERAEREAREQBERAEREAREQBERAEREAREQBERAEREAREQBERAEREAREQBERAEREAREQBERAEREAREQH/2Q=="/>
          <p:cNvSpPr>
            <a:spLocks noChangeAspect="1" noChangeArrowheads="1"/>
          </p:cNvSpPr>
          <p:nvPr/>
        </p:nvSpPr>
        <p:spPr bwMode="auto">
          <a:xfrm>
            <a:off x="612775" y="0"/>
            <a:ext cx="1362075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2" descr="data:image/jpeg;base64,/9j/4AAQSkZJRgABAQAAAQABAAD/2wBDAAkGBwgHBgkIBwgKCgkLDRYPDQwMDRsUFRAWIB0iIiAdHx8kKDQsJCYxJx8fLT0tMTU3Ojo6Iys/RD84QzQ5Ojf/2wBDAQoKCg0MDRoPDxo3JR8lNzc3Nzc3Nzc3Nzc3Nzc3Nzc3Nzc3Nzc3Nzc3Nzc3Nzc3Nzc3Nzc3Nzc3Nzc3Nzc3Nzf/wAARCACIAMADASIAAhEBAxEB/8QAHAABAAICAwEAAAAAAAAAAAAAAAYHBAUBAgMI/8QAUxAAAQMDAQMFCQcPCgcAAAAAAQACAwQFEQYHEiETMUFRkQgUIlJhc4GxshUyQnGCocEWIyQnQ0VTYnJ0dZOi0dIXJTZUVWWSlLPhJjQ3ZMLD4v/EABsBAQACAwEBAAAAAAAAAAAAAAADBAECBQYH/8QANREAAgEDAgMEBwcFAAAAAAAAAAECAwQREiEFFDETFUFhMjNRcZGxwSIjcoGh0eEkNUJS8P/aAAwDAQACEQMRAD8AvFERAEREAREQBERAEREAREQBERAEREAREQBERAEREAREQBERAEREAREQBERAEREAREQBERAEREAREQBERAEREAREQBEWFd7tQWWidW3SpZTUzXBrpX5wCeAygM1FqLFqeyagdM2y3KCsdCAZBGT4IOceor1vl/tVgp457zXRUkUj9xjpM4c7GcdgQGyRa2yX613+mfU2etjq4Y38m58ecB2AcdhC2SAIiIAiLjKAxq6up6CndUVczYom87nKLzbQ7YxxEVPUyjocGhue0qM69ur668vpg4970h3WjPAuwCT9HoWuj03f5omSw2eeSN4DmuEkQBB5jxeqlStPViCPQWvDLdUlUuZYz03wS9+0en+BbZz+VI0fvXk7aQfgWn/FUY/8VF/qX1F/YlR+th/jWNXWi6W6Nslwt8tNG5261z3scCerwXFRurW6/QuwsOGyeItN/i/klrtpE/wbTHjy1R/gXX+Uiq/smH/NH+BQdFp29T2lnumz/wBP1f7k4G0irP3ph/zJ/gXdu0SrP3ph/wA2f4FELfabncmvdbqGSqaw4eWPY3dPynBeM0c1NO+CojdFNGd17HEEtPVwyFl1qqWSLu6wlJwilleGf5J7Hr6odz2mP0VX/wALKi1rK/70vP5NQ0+vCruOYhZ1PVlpCxzFT2kVThVultH9X+5YEerJHcXWatx+I6N3qcthadQUN1c+One5s7Pfwyt3Xj0FQWjuBbjivW6zFzI7lS4bW0h32uHAvb0g+hSwuH4nPq8OhnSlj/vEskErssS2VbK6ggqmHwZWBw9IWWrucrJxGnFtMLRa3tPu3pe40AHhywOEfkeBlvzgLerq8bzSOtDB867FrqaHW1PBIS1lfA6Ag+OPCaD2OW32+3Nst+ttA15ApKd8r254AvIAPYw9vlUW1fTv0ttInfG0sbBXRVsJ62lwefn3h6FzdZRrTaaRT/XIK6ujjZx4ci1rQf2WuKAu7ZXajatE26N7CyWaPviRp5w5/hYPaFLsqA7UNYy6Os1LT2wMFxq8thL27zYmNxvOI6+IAHWfIqg91NeCjGovdO8Ck3t7vg1H1vicZ5PO7u5OPe46fKgPp3KZ4KDbKtZzats84uLYxcaN+5KY24EjSMteB0dIPlCrhmqr+dqpt/uxWd5e7BhFPyngbm8fB+JAfQGV0ldiNx8iqbbjfrtZ6qzMtNyqKMSxzGQQuxvYLMZ7SpjoOvqK/Z9ba2tmfNUSUpdJI85Ljk8Shlbsra4SctXVLyc70rzn0lTK2a8ZBBSUZoHEtayLe5QeQZ5lBGu327x5zxXtSH7Lp+P3ZntBcyE5Rlse4ubSlWpJVF6K2+Bct+uYtFrlrjEZRGWjcDsZy4Dn9KrvVGqW36jigbSOh5OTf3i/OeBH0qaa9/opVnyx+21V7o+CCq1LRQVMTJYnl+8x7QQfAceZWa0patCfU4nDKNFUJXMllxfyRqFweHQpbtIoqSgq6FtFTRQB8MhcI2BuSC3GcLeXW0W2LRT6mOgpmzija4SCMB2cDjlQdhu1nodTvOKhTnp9N/U8NloHe1wx+Eb6lENUcNR3IkgDlz0qX7LT9i3DH4VvsrNgj03HqGop5XRVFzqJC4iVm8Gnn3QcYBx0c6m0a6cVk5vM8tfVZ6W9vD8isQfKu7XkHPQpVtDs9Nb6mlqqOJsLagOa9jRgbwwQQPiz2LO0XpuhdbG3i6sbKJGl8bJMbjGDPhEdJPPx6MeVQ9g3NxOpLidJWyrtddseZEIKnqd2FZ8VUXMc0ngQQVOKeDTOpqeaKihgcYuBdHFyb2Z5iDgHHBV5caeS13KooZXZML90O8Yc4PZj05WtSk4LKexHbXULqTg46ZLwLH0DLymnIATncc5vYSpKofszfvWKRvizuH0/SpguhTeYI8xex03E15sIiLcrFLd0HaWtjtt6Y3DhIaaUgc4ILm59IPatLsGtba3U9XcHjLaGANb1b7yfoae1Trb4/c0KR49XE35yfoWi7nE5o775+L2XIDXd0M4i/WcZ4d6yYHyx+5Sp8Mf8g+dwZ9xA7m6dzKiPdE8L/Z/zWT2wplJ/0GH6CH+mgIn3PDs3a+Y4AwQ5/wAT1GIz9ud36ed7ZUk7nY/zpfPMQ+t6jDD9uh36ed7ZQEu7ok4rrB5qo9canGzk42W2sj+pn1uUE7o44rtP+bqP/Wp7s2bvbL7U3rpCPncj6GYvEkVjC76038kLIpHfZlN55ntBYMZxGAeccFkUjvsym8/H7QXJXU+gTf3b9xb20A40nWflR+21V/oV2dXW8dZk/wBNyn20PhpGsP40fttVd6CdnWNtHlk/0nq3V9bE8/Yf2+r+fyJBtZOK23eYl9bVI72ftfSH/sGeyFF9r7t24WwdBp5j+0xSW/u3dnMzuq3tP7IW3+cyB+otve/mazZSc0dx8632Vonu+2QB/eAW72SnNJcfPN9lR+R32zMf3i0fMFo/Vx95Yg/6y4/C/oSPau7do7Z5Z3D9grbW2klrdnsFHT7omntgjj3nEAOMeBkgHAyVptrhxR2v84f7BW0o6uWk2ZRVsDtyaG0cqx2M4cI8g8fKpV6yWSnJPkqOnrqZi6G0zdLJW1M9y713JImsaIJXPOQc8ctCi+0I41RPgYzHH6l3s181feZZIbbWCR8TQ5wLY24B9C0upDc23d4vbga3cbvEFp4dHNwUFSUezwlsdO1pVFeudWScsdF1J/ssObNU/nLvU1TZQnZUP5hld41Q8+ofQpsrVL0EcLiDzdT94REUhTK02/f0Gb+exfStJ3OP/JX3z8XsuVr3e0UV5pe9rlTQ1MO8Hbk0Ye3I6cFeVksNtsbJGWujp6VshBeIImsDiOvHOgKw7oKx1VXBb7vSxPkjpQ+KcMaSWtdgh3xAgg/lBQqTaZUO2djSooWh/ICnNXynDkhj4OOfHBfSc8DJ2Fkgy0jGCo2NAaaFZ30LPQibe3t/vdvPnOerPlQEI7n6xVNHQXC61UT4m1hayEPGC5jcnex1EuPYq11FUyWHajX1z4xI+muhqeTzjeaTvY8mQedfU0MLIWBkYAaBjC0d30dYrxWisuNspaicAN35Yg446uPOEB89bSNUXHV9TRXSqoDRW8B7KFjiCXjI33Z6fgjq6ulXjsubvbNLOOumPtOW4uOlLLc2Qsr7dS1AhBEfLQtfuA8+MjhzDsWxoaGnt9Cyjo4Y4YI27rI42hrWjqAHMgWxQNU3kayoi6GTPb2OK4pXfZtL5+Pp/GC2WtaF9v1HVtLcRzP5WM9eef58/MtGJC0gtOCDkHqK5jWmZ7ulPtaKa8UXXtGP/CFYfLH7bVWuhpxDrG1OeQGmR7ST5Y3gfPgelaae511RGYqisqJYzztfM4g+glY4eWkFpwRzEdCknU1TUsFO1sJUbedFvOc/IujWmm6K8yU1dcbgaSno2PEp4AFhwT4R9773n8q9NWuhOga91Lwg7y+tjHwcDHzKna27V9fE2KtrZ542+9ZJISOxdX3GtfAaeSsqXQlu6YzM4tI6sZxhbuvHfC6lWHCqy0ap50vOCyNkLs0dz8+32Qs+n0nQ1Oq5L1DcXSGKoL5KYAeDKBjBPPjmOMdXHCqanrqqlDhTVU0IcckRyFuT6CvSmutfS1D6inrZ45pPfvbIcv8Aj61rGrFRSaJKvDq0qs6kJ41bE+2vVcZdbaQOBkYXyuHVwwO3J7FtdD11Fe9IiyzPBkhpzSzR5w4sILQfiI6evKqWoqpqqZ09VM+aV3O+R2SVxDUSwStlgkfFI3mex2CPSE7X7bljqbvhqdtGjq3W+fMubS2lqfSpq6qWuMxlYGl72hgY1uT28eJ8irPVt1ju2oauqg4w5EcbvGa3hn0nPowtfWXm5V0YjrK+pmjHwHyEjs6ViM35HtjjaXyOO60DnJPMFipU1R0xWxvaWc6VSVetLMmXJsyi5PS0B6Xve7tcVL1qNL0PufY6OmJyWRgE9ZwtursFiKR5a4nrrSl7WwiItiEIiIAiIgCIiAIiICN6t0xBfqcBwIlZxa8c4KrufZ5dI3ENnYR0ZjIPrKuhcYUcqUZPLLdC+r0Fpg9ij36EvDebkifLkfQvF2ir0OaOI/KP7le26Oodi43G+KOxa8vAtLjFz44+BQ50dex9wjPy/wDZdfqQvX4CP9Yr55Nnit7E5JniN7Fjl4Ge+bjyKG+pC9f1dn6xct0fez9wj/Wf7K+OSZ4jexOTZ4jexOXgO+bnyKKbou9nhyUQ+Wf3L1Zoa8u52xD0n9yvHk2+KOxN0dQ7E5eBh8ZufDHwKVZs/urueSMfJcVKtJaCbb6llXXP5aVpy3LcBvxDJ7VYOAuVtGjCLzggq8SuasdMpbHRoDWgDmA4LuiKUohERAEREAREQBERAEREAREQBERAEREAREQBERAEREAREQBERAEREAREQBERAEREAREQBERAEREAREQBERAEREAREQH/2Q=="/>
          <p:cNvSpPr>
            <a:spLocks noChangeAspect="1" noChangeArrowheads="1"/>
          </p:cNvSpPr>
          <p:nvPr/>
        </p:nvSpPr>
        <p:spPr bwMode="auto">
          <a:xfrm>
            <a:off x="765175" y="152400"/>
            <a:ext cx="1362075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2" y="4181357"/>
            <a:ext cx="18288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5030" y="4376619"/>
            <a:ext cx="923925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960" y="683172"/>
            <a:ext cx="1924050" cy="122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635" y="4060580"/>
            <a:ext cx="2095500" cy="256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561" y="5476215"/>
            <a:ext cx="1597878" cy="1181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022" y="5565835"/>
            <a:ext cx="1056970" cy="1056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7" name="Picture 1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7" y="5600277"/>
            <a:ext cx="933450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8" name="Picture 2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342485"/>
            <a:ext cx="11430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9" name="Picture 2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970" y="2211020"/>
            <a:ext cx="204787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52176">
            <a:off x="-257790" y="2001505"/>
            <a:ext cx="9857787" cy="2734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7982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Short 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History of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</a:rPr>
              <a:t>Hadoop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   //////</a:t>
            </a: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48737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1.</a:t>
            </a:r>
            <a:r>
              <a:rPr lang="en-US" dirty="0" smtClean="0"/>
              <a:t> Inspired by:</a:t>
            </a:r>
          </a:p>
          <a:p>
            <a:r>
              <a:rPr lang="en-US" dirty="0" smtClean="0"/>
              <a:t>Google Map/Reduce paper </a:t>
            </a:r>
          </a:p>
          <a:p>
            <a:pPr lvl="1"/>
            <a:r>
              <a:rPr lang="en-US" sz="2400" dirty="0">
                <a:hlinkClick r:id="rId2"/>
              </a:rPr>
              <a:t>http://</a:t>
            </a:r>
            <a:r>
              <a:rPr lang="en-US" sz="2400" dirty="0" smtClean="0">
                <a:hlinkClick r:id="rId2"/>
              </a:rPr>
              <a:t>research.google.com/archive/mapreduce.html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 smtClean="0"/>
              <a:t>Google File System (GFS)</a:t>
            </a:r>
          </a:p>
          <a:p>
            <a:pPr lvl="1"/>
            <a:r>
              <a:rPr lang="en-US" dirty="0" smtClean="0"/>
              <a:t>Goals: distributed, fault tolerant, fast enough</a:t>
            </a:r>
          </a:p>
          <a:p>
            <a:pPr marL="0" indent="0">
              <a:buNone/>
            </a:pPr>
            <a:r>
              <a:rPr lang="en-US" b="1" dirty="0" smtClean="0"/>
              <a:t>2.</a:t>
            </a:r>
            <a:r>
              <a:rPr lang="en-US" dirty="0" smtClean="0"/>
              <a:t> Born in: </a:t>
            </a:r>
            <a:r>
              <a:rPr lang="en-US" dirty="0" err="1" smtClean="0"/>
              <a:t>Lucene</a:t>
            </a:r>
            <a:r>
              <a:rPr lang="en-US" dirty="0" smtClean="0"/>
              <a:t> </a:t>
            </a:r>
            <a:r>
              <a:rPr lang="en-US" dirty="0" err="1" smtClean="0"/>
              <a:t>Nutch</a:t>
            </a:r>
            <a:r>
              <a:rPr lang="en-US" dirty="0" smtClean="0"/>
              <a:t> project</a:t>
            </a:r>
          </a:p>
          <a:p>
            <a:r>
              <a:rPr lang="en-US" dirty="0" smtClean="0"/>
              <a:t>Built </a:t>
            </a:r>
            <a:r>
              <a:rPr lang="en-US" dirty="0"/>
              <a:t>in </a:t>
            </a:r>
            <a:r>
              <a:rPr lang="en-US" dirty="0" smtClean="0"/>
              <a:t>Java</a:t>
            </a:r>
          </a:p>
          <a:p>
            <a:r>
              <a:rPr lang="en-US" dirty="0" err="1" smtClean="0"/>
              <a:t>Hadoop</a:t>
            </a:r>
            <a:r>
              <a:rPr lang="en-US" dirty="0" smtClean="0"/>
              <a:t> cluster appears </a:t>
            </a:r>
            <a:r>
              <a:rPr lang="en-US" dirty="0"/>
              <a:t>as single </a:t>
            </a:r>
            <a:r>
              <a:rPr lang="en-US" dirty="0" err="1" smtClean="0"/>
              <a:t>über</a:t>
            </a:r>
            <a:r>
              <a:rPr lang="en-US" dirty="0" smtClean="0"/>
              <a:t>-machine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240" y="384050"/>
            <a:ext cx="3917470" cy="1087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2373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Hadoop</a:t>
            </a:r>
            <a:r>
              <a:rPr lang="en-US" dirty="0" smtClean="0"/>
              <a:t>: batch processing, big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Batch, not real-time or transactional</a:t>
            </a:r>
          </a:p>
          <a:p>
            <a:r>
              <a:rPr lang="en-US" dirty="0"/>
              <a:t>Scale out with commodity hardware</a:t>
            </a:r>
          </a:p>
          <a:p>
            <a:r>
              <a:rPr lang="en-US" dirty="0" smtClean="0"/>
              <a:t>Big customers like LinkedIn and Yahoo!</a:t>
            </a:r>
          </a:p>
          <a:p>
            <a:pPr lvl="1"/>
            <a:r>
              <a:rPr lang="en-US" dirty="0"/>
              <a:t>Clusters </a:t>
            </a:r>
            <a:r>
              <a:rPr lang="en-US" dirty="0" smtClean="0"/>
              <a:t>with </a:t>
            </a:r>
            <a:r>
              <a:rPr lang="en-US" dirty="0"/>
              <a:t>10s of Petabytes </a:t>
            </a:r>
            <a:endParaRPr lang="en-US" dirty="0" smtClean="0"/>
          </a:p>
          <a:p>
            <a:pPr lvl="2"/>
            <a:r>
              <a:rPr lang="en-US" dirty="0" smtClean="0"/>
              <a:t>(</a:t>
            </a:r>
            <a:r>
              <a:rPr lang="en-US" dirty="0" err="1" smtClean="0"/>
              <a:t>pssst</a:t>
            </a:r>
            <a:r>
              <a:rPr lang="en-US" dirty="0" smtClean="0"/>
              <a:t>… these fail… daily) </a:t>
            </a:r>
          </a:p>
          <a:p>
            <a:r>
              <a:rPr lang="en-US" dirty="0" smtClean="0"/>
              <a:t>Import data from Azure Blob, Data Market , S3</a:t>
            </a:r>
          </a:p>
          <a:p>
            <a:pPr lvl="1"/>
            <a:r>
              <a:rPr lang="en-US" dirty="0" smtClean="0"/>
              <a:t>Or from files, like we will do in our example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02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Word Frequency Counter – how?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5"/>
            <a:ext cx="8229600" cy="517823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 “hello world” of </a:t>
            </a:r>
            <a:r>
              <a:rPr lang="en-US" dirty="0" err="1"/>
              <a:t>Hadoop</a:t>
            </a:r>
            <a:r>
              <a:rPr lang="en-US" dirty="0"/>
              <a:t> / </a:t>
            </a:r>
            <a:r>
              <a:rPr lang="en-US" dirty="0" err="1" smtClean="0"/>
              <a:t>MapReduce</a:t>
            </a:r>
            <a:endParaRPr lang="en-US" dirty="0" smtClean="0"/>
          </a:p>
          <a:p>
            <a:pPr lvl="1"/>
            <a:r>
              <a:rPr lang="en-US" dirty="0" smtClean="0"/>
              <a:t>But we start without </a:t>
            </a:r>
            <a:r>
              <a:rPr lang="en-US" dirty="0" err="1" smtClean="0"/>
              <a:t>Hadoop</a:t>
            </a:r>
            <a:r>
              <a:rPr lang="en-US" dirty="0" smtClean="0"/>
              <a:t> / </a:t>
            </a:r>
            <a:r>
              <a:rPr lang="en-US" dirty="0" err="1" smtClean="0"/>
              <a:t>MapReduce</a:t>
            </a:r>
            <a:endParaRPr lang="en-US" dirty="0" smtClean="0"/>
          </a:p>
          <a:p>
            <a:r>
              <a:rPr lang="en-US" b="1" dirty="0" smtClean="0"/>
              <a:t>Input</a:t>
            </a:r>
            <a:r>
              <a:rPr lang="en-US" dirty="0" smtClean="0"/>
              <a:t>: large corpus</a:t>
            </a:r>
          </a:p>
          <a:p>
            <a:pPr lvl="1"/>
            <a:r>
              <a:rPr lang="en-US" dirty="0" smtClean="0"/>
              <a:t>Wikipedia extract for example </a:t>
            </a:r>
          </a:p>
          <a:p>
            <a:pPr lvl="1"/>
            <a:r>
              <a:rPr lang="en-US" dirty="0" smtClean="0"/>
              <a:t>Can handle into PB</a:t>
            </a:r>
          </a:p>
          <a:p>
            <a:r>
              <a:rPr lang="en-US" b="1" dirty="0" smtClean="0"/>
              <a:t>Output</a:t>
            </a:r>
            <a:r>
              <a:rPr lang="en-US" dirty="0" smtClean="0"/>
              <a:t>: list of words, ordered by frequency</a:t>
            </a:r>
          </a:p>
          <a:p>
            <a:pPr marL="457200" lvl="1" indent="0">
              <a:buNone/>
            </a:pPr>
            <a:r>
              <a:rPr lang="en-US" dirty="0" smtClean="0"/>
              <a:t>the 	31415 </a:t>
            </a: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be		9265 </a:t>
            </a: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to		3589 </a:t>
            </a: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of 		793 </a:t>
            </a: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and	238 </a:t>
            </a:r>
          </a:p>
          <a:p>
            <a:pPr marL="457200" lvl="1" indent="0">
              <a:buNone/>
            </a:pPr>
            <a:r>
              <a:rPr lang="en-US" dirty="0" smtClean="0"/>
              <a:t>…		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46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99920" y="5979260"/>
            <a:ext cx="8682225" cy="1143000"/>
          </a:xfrm>
        </p:spPr>
        <p:txBody>
          <a:bodyPr/>
          <a:lstStyle/>
          <a:p>
            <a:pPr algn="r"/>
            <a:r>
              <a:rPr lang="en-US" dirty="0" smtClean="0"/>
              <a:t>Simple Word Frequency Counter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"/>
            <a:ext cx="8073235" cy="67784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 err="1"/>
              <a:t>const</a:t>
            </a:r>
            <a:r>
              <a:rPr lang="en-US" sz="1800" dirty="0"/>
              <a:t> string file = @"e:\</a:t>
            </a:r>
            <a:r>
              <a:rPr lang="en-US" sz="1800" dirty="0" err="1"/>
              <a:t>dev</a:t>
            </a:r>
            <a:r>
              <a:rPr lang="en-US" sz="1800" dirty="0"/>
              <a:t>\azure\</a:t>
            </a:r>
            <a:r>
              <a:rPr lang="en-US" sz="1800" dirty="0" err="1"/>
              <a:t>hadoop</a:t>
            </a:r>
            <a:r>
              <a:rPr lang="en-US" sz="1800" dirty="0"/>
              <a:t>\</a:t>
            </a:r>
            <a:r>
              <a:rPr lang="en-US" sz="1800" dirty="0" err="1"/>
              <a:t>wordcount</a:t>
            </a:r>
            <a:r>
              <a:rPr lang="en-US" sz="1800" dirty="0"/>
              <a:t>\davinci.txt";</a:t>
            </a:r>
          </a:p>
          <a:p>
            <a:pPr marL="0" indent="0">
              <a:buNone/>
            </a:pPr>
            <a:r>
              <a:rPr lang="en-US" sz="1800" dirty="0" err="1"/>
              <a:t>var</a:t>
            </a:r>
            <a:r>
              <a:rPr lang="en-US" sz="1800" dirty="0"/>
              <a:t> text = </a:t>
            </a:r>
            <a:r>
              <a:rPr lang="en-US" sz="1800" dirty="0" err="1"/>
              <a:t>File.ReadAllText</a:t>
            </a:r>
            <a:r>
              <a:rPr lang="en-US" sz="1800" dirty="0"/>
              <a:t>(file);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 err="1"/>
              <a:t>var</a:t>
            </a:r>
            <a:r>
              <a:rPr lang="en-US" sz="1800" dirty="0"/>
              <a:t> matches = </a:t>
            </a:r>
            <a:r>
              <a:rPr lang="en-US" sz="1800" dirty="0" err="1"/>
              <a:t>Regex.Matches</a:t>
            </a:r>
            <a:r>
              <a:rPr lang="en-US" sz="1800" dirty="0"/>
              <a:t>(text, @"\b[\w]*\b");</a:t>
            </a:r>
          </a:p>
          <a:p>
            <a:pPr marL="0" indent="0">
              <a:buNone/>
            </a:pPr>
            <a:r>
              <a:rPr lang="en-US" sz="1800" dirty="0" err="1"/>
              <a:t>var</a:t>
            </a:r>
            <a:r>
              <a:rPr lang="en-US" sz="1800" dirty="0"/>
              <a:t> words = (from m in </a:t>
            </a:r>
            <a:r>
              <a:rPr lang="en-US" sz="1800" dirty="0" err="1"/>
              <a:t>matches.Cast</a:t>
            </a:r>
            <a:r>
              <a:rPr lang="en-US" sz="1800" dirty="0"/>
              <a:t>&lt;Match&gt;()</a:t>
            </a:r>
          </a:p>
          <a:p>
            <a:pPr marL="0" indent="0">
              <a:buNone/>
            </a:pPr>
            <a:r>
              <a:rPr lang="en-US" sz="1800" dirty="0"/>
              <a:t>                     where !</a:t>
            </a:r>
            <a:r>
              <a:rPr lang="en-US" sz="1800" dirty="0" err="1"/>
              <a:t>string.IsNullOrEmpty</a:t>
            </a:r>
            <a:r>
              <a:rPr lang="en-US" sz="1800" dirty="0"/>
              <a:t>(</a:t>
            </a:r>
            <a:r>
              <a:rPr lang="en-US" sz="1800" dirty="0" err="1"/>
              <a:t>m.Value</a:t>
            </a:r>
            <a:r>
              <a:rPr lang="en-US" sz="1800" dirty="0"/>
              <a:t>)</a:t>
            </a:r>
          </a:p>
          <a:p>
            <a:pPr marL="0" indent="0">
              <a:buNone/>
            </a:pPr>
            <a:r>
              <a:rPr lang="en-US" sz="1800" dirty="0"/>
              <a:t>                     </a:t>
            </a:r>
            <a:r>
              <a:rPr lang="en-US" sz="1800" dirty="0" err="1"/>
              <a:t>orderby</a:t>
            </a:r>
            <a:r>
              <a:rPr lang="en-US" sz="1800" dirty="0"/>
              <a:t> </a:t>
            </a:r>
            <a:r>
              <a:rPr lang="en-US" sz="1800" dirty="0" err="1"/>
              <a:t>m.Value.ToLower</a:t>
            </a:r>
            <a:r>
              <a:rPr lang="en-US" sz="1800" dirty="0"/>
              <a:t>()</a:t>
            </a:r>
          </a:p>
          <a:p>
            <a:pPr marL="0" indent="0">
              <a:buNone/>
            </a:pPr>
            <a:r>
              <a:rPr lang="en-US" sz="1800" dirty="0"/>
              <a:t>                     select </a:t>
            </a:r>
            <a:r>
              <a:rPr lang="en-US" sz="1800" dirty="0" err="1"/>
              <a:t>m.Value.ToLower</a:t>
            </a:r>
            <a:r>
              <a:rPr lang="en-US" sz="1800" dirty="0"/>
              <a:t>()).</a:t>
            </a:r>
            <a:r>
              <a:rPr lang="en-US" sz="1800" dirty="0" err="1"/>
              <a:t>ToArray</a:t>
            </a:r>
            <a:r>
              <a:rPr lang="en-US" sz="1800" dirty="0"/>
              <a:t>();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 err="1"/>
              <a:t>var</a:t>
            </a:r>
            <a:r>
              <a:rPr lang="en-US" sz="1800" dirty="0"/>
              <a:t> </a:t>
            </a:r>
            <a:r>
              <a:rPr lang="en-US" sz="1800" dirty="0" err="1"/>
              <a:t>wordCounts</a:t>
            </a:r>
            <a:r>
              <a:rPr lang="en-US" sz="1800" dirty="0"/>
              <a:t> = new Dictionary&lt;string, </a:t>
            </a:r>
            <a:r>
              <a:rPr lang="en-US" sz="1800" dirty="0" err="1"/>
              <a:t>int</a:t>
            </a:r>
            <a:r>
              <a:rPr lang="en-US" sz="1800" dirty="0"/>
              <a:t>&gt;();</a:t>
            </a:r>
          </a:p>
          <a:p>
            <a:pPr marL="0" indent="0">
              <a:buNone/>
            </a:pPr>
            <a:r>
              <a:rPr lang="en-US" sz="1800" dirty="0" err="1"/>
              <a:t>foreach</a:t>
            </a:r>
            <a:r>
              <a:rPr lang="en-US" sz="1800" dirty="0"/>
              <a:t> (</a:t>
            </a:r>
            <a:r>
              <a:rPr lang="en-US" sz="1800" dirty="0" err="1"/>
              <a:t>var</a:t>
            </a:r>
            <a:r>
              <a:rPr lang="en-US" sz="1800" dirty="0"/>
              <a:t> word in words)</a:t>
            </a:r>
          </a:p>
          <a:p>
            <a:pPr marL="0" indent="0">
              <a:buNone/>
            </a:pPr>
            <a:r>
              <a:rPr lang="en-US" sz="1800" dirty="0"/>
              <a:t>{</a:t>
            </a:r>
          </a:p>
          <a:p>
            <a:pPr marL="0" indent="0">
              <a:buNone/>
            </a:pPr>
            <a:r>
              <a:rPr lang="en-US" sz="1800" dirty="0"/>
              <a:t>   if (</a:t>
            </a:r>
            <a:r>
              <a:rPr lang="en-US" sz="1800" dirty="0" err="1"/>
              <a:t>wordCounts.ContainsKey</a:t>
            </a:r>
            <a:r>
              <a:rPr lang="en-US" sz="1800" dirty="0"/>
              <a:t>(word))</a:t>
            </a:r>
          </a:p>
          <a:p>
            <a:pPr marL="0" indent="0">
              <a:buNone/>
            </a:pPr>
            <a:r>
              <a:rPr lang="en-US" sz="1800" dirty="0" smtClean="0"/>
              <a:t>      </a:t>
            </a:r>
            <a:r>
              <a:rPr lang="en-US" sz="1800" dirty="0" err="1" smtClean="0"/>
              <a:t>wordCounts</a:t>
            </a:r>
            <a:r>
              <a:rPr lang="en-US" sz="1800" dirty="0" smtClean="0"/>
              <a:t>[word]++;</a:t>
            </a:r>
          </a:p>
          <a:p>
            <a:pPr marL="0" indent="0">
              <a:buNone/>
            </a:pPr>
            <a:r>
              <a:rPr lang="en-US" sz="1800" dirty="0" smtClean="0"/>
              <a:t>   else</a:t>
            </a:r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      </a:t>
            </a:r>
            <a:r>
              <a:rPr lang="en-US" sz="1800" dirty="0" err="1" smtClean="0"/>
              <a:t>wordCounts.Add</a:t>
            </a:r>
            <a:r>
              <a:rPr lang="en-US" sz="1800" dirty="0" smtClean="0"/>
              <a:t>(word</a:t>
            </a:r>
            <a:r>
              <a:rPr lang="en-US" sz="1800" dirty="0"/>
              <a:t>, 1);</a:t>
            </a:r>
          </a:p>
          <a:p>
            <a:pPr marL="0" indent="0">
              <a:buNone/>
            </a:pPr>
            <a:r>
              <a:rPr lang="en-US" sz="1800" dirty="0" smtClean="0"/>
              <a:t>}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 err="1"/>
              <a:t>foreach</a:t>
            </a:r>
            <a:r>
              <a:rPr lang="en-US" sz="1800" dirty="0"/>
              <a:t> (</a:t>
            </a:r>
            <a:r>
              <a:rPr lang="en-US" sz="1800" dirty="0" err="1"/>
              <a:t>var</a:t>
            </a:r>
            <a:r>
              <a:rPr lang="en-US" sz="1800" dirty="0"/>
              <a:t> </a:t>
            </a:r>
            <a:r>
              <a:rPr lang="en-US" sz="1800" dirty="0" err="1"/>
              <a:t>wc</a:t>
            </a:r>
            <a:r>
              <a:rPr lang="en-US" sz="1800" dirty="0"/>
              <a:t> in </a:t>
            </a:r>
            <a:r>
              <a:rPr lang="en-US" sz="1800" dirty="0" err="1"/>
              <a:t>wordCounts</a:t>
            </a:r>
            <a:r>
              <a:rPr lang="en-US" sz="1800" dirty="0" smtClean="0"/>
              <a:t>) </a:t>
            </a:r>
            <a:r>
              <a:rPr lang="en-US" sz="1800" dirty="0" err="1" smtClean="0"/>
              <a:t>Console.WriteLine</a:t>
            </a:r>
            <a:r>
              <a:rPr lang="en-US" sz="1800" dirty="0" smtClean="0"/>
              <a:t>(</a:t>
            </a:r>
            <a:r>
              <a:rPr lang="en-US" sz="1800" dirty="0" err="1" smtClean="0"/>
              <a:t>wc.Key</a:t>
            </a:r>
            <a:r>
              <a:rPr lang="en-US" sz="1800" dirty="0" smtClean="0"/>
              <a:t> </a:t>
            </a:r>
            <a:r>
              <a:rPr lang="en-US" sz="1800" dirty="0"/>
              <a:t>+ " : " + </a:t>
            </a:r>
            <a:r>
              <a:rPr lang="en-US" sz="1800" dirty="0" err="1"/>
              <a:t>wc.Value</a:t>
            </a:r>
            <a:r>
              <a:rPr lang="en-US" sz="1800" dirty="0"/>
              <a:t>);</a:t>
            </a:r>
          </a:p>
          <a:p>
            <a:pPr marL="0" indent="0">
              <a:buNone/>
            </a:pPr>
            <a:endParaRPr lang="en-US" sz="14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876495" y="68810"/>
            <a:ext cx="3802983" cy="838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b="1" dirty="0" smtClean="0">
                <a:solidFill>
                  <a:srgbClr val="00B050"/>
                </a:solidFill>
                <a:sym typeface="Wingdings" pitchFamily="2" charset="2"/>
              </a:rPr>
              <a:t> </a:t>
            </a:r>
            <a:r>
              <a:rPr lang="en-US" sz="3600" b="1" dirty="0" smtClean="0">
                <a:solidFill>
                  <a:srgbClr val="00B050"/>
                </a:solidFill>
              </a:rPr>
              <a:t>Read in all text</a:t>
            </a:r>
            <a:endParaRPr lang="en-US" sz="3600" b="1" dirty="0">
              <a:solidFill>
                <a:srgbClr val="00B05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822702" y="906095"/>
            <a:ext cx="3802983" cy="838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b="1" dirty="0" smtClean="0">
                <a:solidFill>
                  <a:srgbClr val="00B050"/>
                </a:solidFill>
                <a:sym typeface="Wingdings" pitchFamily="2" charset="2"/>
              </a:rPr>
              <a:t> Parse out words</a:t>
            </a:r>
            <a:endParaRPr lang="en-US" sz="3600" b="1" dirty="0">
              <a:solidFill>
                <a:srgbClr val="00B050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006795" y="1906525"/>
            <a:ext cx="3802983" cy="838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b="1" dirty="0" smtClean="0">
                <a:solidFill>
                  <a:srgbClr val="00B050"/>
                </a:solidFill>
                <a:sym typeface="Wingdings" pitchFamily="2" charset="2"/>
              </a:rPr>
              <a:t> Normalize &amp; Sort</a:t>
            </a:r>
            <a:endParaRPr lang="en-US" sz="3600" b="1" dirty="0">
              <a:solidFill>
                <a:srgbClr val="00B050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702299" y="4037990"/>
            <a:ext cx="4132631" cy="838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b="1" dirty="0" smtClean="0">
                <a:solidFill>
                  <a:srgbClr val="00B050"/>
                </a:solidFill>
                <a:sym typeface="Wingdings" pitchFamily="2" charset="2"/>
              </a:rPr>
              <a:t> How many times does each word appear</a:t>
            </a:r>
            <a:endParaRPr lang="en-US" sz="3600" b="1" dirty="0">
              <a:solidFill>
                <a:srgbClr val="00B05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57877" y="5255970"/>
            <a:ext cx="4132631" cy="8385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aware 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: 7</a:t>
            </a:r>
          </a:p>
          <a:p>
            <a:pPr algn="r"/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away : 99</a:t>
            </a:r>
          </a:p>
          <a:p>
            <a:pPr algn="r"/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awning : 2</a:t>
            </a:r>
          </a:p>
          <a:p>
            <a:pPr algn="r"/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awoke : 1</a:t>
            </a:r>
          </a:p>
          <a:p>
            <a:pPr algn="r"/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axes : 16</a:t>
            </a:r>
          </a:p>
          <a:p>
            <a:pPr algn="r"/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axil : 3</a:t>
            </a:r>
          </a:p>
          <a:p>
            <a:pPr algn="r"/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axiom : 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endParaRPr lang="en-US" sz="1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963010" y="4951475"/>
            <a:ext cx="3802983" cy="838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b="1" dirty="0" smtClean="0">
                <a:solidFill>
                  <a:srgbClr val="00B050"/>
                </a:solidFill>
                <a:sym typeface="Wingdings" pitchFamily="2" charset="2"/>
              </a:rPr>
              <a:t> Output </a:t>
            </a:r>
            <a:endParaRPr lang="en-US" sz="3600" b="1" dirty="0">
              <a:solidFill>
                <a:srgbClr val="00B050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 rot="19594368">
            <a:off x="4727405" y="5255969"/>
            <a:ext cx="913485" cy="838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b="1" dirty="0" smtClean="0">
                <a:solidFill>
                  <a:srgbClr val="00B050"/>
                </a:solidFill>
                <a:sym typeface="Wingdings" pitchFamily="2" charset="2"/>
              </a:rPr>
              <a:t></a:t>
            </a:r>
            <a:endParaRPr lang="en-US" sz="3600" b="1" dirty="0">
              <a:solidFill>
                <a:srgbClr val="00B050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 rot="19175830">
            <a:off x="4085753" y="3589483"/>
            <a:ext cx="3802983" cy="8385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b="1" dirty="0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REDUCE</a:t>
            </a:r>
            <a:endParaRPr lang="en-US" sz="7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 rot="19175830">
            <a:off x="3781258" y="1212032"/>
            <a:ext cx="3802983" cy="8385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b="1" dirty="0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MAP</a:t>
            </a:r>
            <a:endParaRPr lang="en-US" sz="72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802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3492"/>
            <a:ext cx="8377730" cy="14810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“Apply a function to </a:t>
            </a:r>
            <a:r>
              <a:rPr lang="en-US" b="1" i="1" dirty="0" smtClean="0"/>
              <a:t>each</a:t>
            </a:r>
            <a:r>
              <a:rPr lang="en-US" dirty="0" smtClean="0"/>
              <a:t> </a:t>
            </a:r>
            <a:r>
              <a:rPr lang="en-US" b="1" i="1" dirty="0" smtClean="0"/>
              <a:t>element</a:t>
            </a:r>
            <a:r>
              <a:rPr lang="en-US" dirty="0" smtClean="0"/>
              <a:t> in this list and </a:t>
            </a:r>
            <a:r>
              <a:rPr lang="en-US" b="1" i="1" dirty="0" smtClean="0"/>
              <a:t>return a new list</a:t>
            </a:r>
            <a:r>
              <a:rPr lang="en-US" dirty="0" smtClean="0"/>
              <a:t>”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09070" y="3429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Reduce</a:t>
            </a:r>
            <a:endParaRPr lang="en-US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8560" y="4951475"/>
            <a:ext cx="8496370" cy="17855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dirty="0" smtClean="0"/>
              <a:t>“</a:t>
            </a:r>
            <a:r>
              <a:rPr lang="en-US" dirty="0"/>
              <a:t>A</a:t>
            </a:r>
            <a:r>
              <a:rPr lang="en-US" dirty="0" smtClean="0"/>
              <a:t>pply a function </a:t>
            </a:r>
            <a:r>
              <a:rPr lang="en-US" b="1" i="1" dirty="0" smtClean="0"/>
              <a:t>collectively</a:t>
            </a:r>
            <a:r>
              <a:rPr lang="en-US" dirty="0" smtClean="0"/>
              <a:t> </a:t>
            </a:r>
            <a:r>
              <a:rPr lang="en-US" b="1" i="1" dirty="0" smtClean="0"/>
              <a:t>to all elements</a:t>
            </a:r>
            <a:r>
              <a:rPr lang="en-US" dirty="0" smtClean="0"/>
              <a:t> in this list and </a:t>
            </a:r>
            <a:r>
              <a:rPr lang="en-US" b="1" i="1" dirty="0" smtClean="0"/>
              <a:t>return the final answer</a:t>
            </a:r>
            <a:r>
              <a:rPr lang="en-US" dirty="0" smtClean="0"/>
              <a:t>.”</a:t>
            </a:r>
          </a:p>
          <a:p>
            <a:pPr marL="0" indent="0">
              <a:buFont typeface="Arial" pitchFamily="34" charset="0"/>
              <a:buNone/>
            </a:pPr>
            <a:endParaRPr lang="en-US" dirty="0" smtClean="0"/>
          </a:p>
          <a:p>
            <a:pPr marL="0" indent="0">
              <a:buFont typeface="Arial" pitchFamily="34" charset="0"/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Font typeface="Arial" pitchFamily="34" charset="0"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2570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Map</a:t>
            </a:r>
            <a:r>
              <a:rPr lang="en-US" dirty="0" smtClean="0"/>
              <a:t> Example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7535"/>
            <a:ext cx="8377730" cy="21314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square(x) { return x*x }</a:t>
            </a:r>
          </a:p>
          <a:p>
            <a:pPr marL="0" indent="0">
              <a:buNone/>
            </a:pPr>
            <a:r>
              <a:rPr lang="en-US" dirty="0" smtClean="0"/>
              <a:t>{ 1, 2, 3, 4 } </a:t>
            </a:r>
            <a:r>
              <a:rPr lang="en-US" dirty="0" smtClean="0">
                <a:sym typeface="Wingdings" pitchFamily="2" charset="2"/>
              </a:rPr>
              <a:t></a:t>
            </a:r>
            <a:r>
              <a:rPr lang="en-US" dirty="0" smtClean="0"/>
              <a:t> { 1, 4, 9, 16 }</a:t>
            </a:r>
          </a:p>
          <a:p>
            <a:pPr marL="0" indent="0">
              <a:buNone/>
            </a:pPr>
            <a:r>
              <a:rPr lang="en-US" i="1" dirty="0" smtClean="0"/>
              <a:t>  </a:t>
            </a:r>
            <a:r>
              <a:rPr lang="en-US" dirty="0" smtClean="0"/>
              <a:t>    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09070" y="3429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Reduce</a:t>
            </a:r>
            <a:r>
              <a:rPr lang="en-US" dirty="0" smtClean="0"/>
              <a:t> Example 1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8560" y="4646980"/>
            <a:ext cx="8377730" cy="17855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dirty="0" smtClean="0"/>
              <a:t>sum(x, y) { return x + y }</a:t>
            </a:r>
          </a:p>
          <a:p>
            <a:pPr marL="0" indent="0">
              <a:buNone/>
            </a:pPr>
            <a:r>
              <a:rPr lang="en-US" dirty="0"/>
              <a:t>{ 1, 2, 3, </a:t>
            </a:r>
            <a:r>
              <a:rPr lang="en-US" dirty="0" smtClean="0"/>
              <a:t>4 } </a:t>
            </a:r>
            <a:r>
              <a:rPr lang="en-US" dirty="0" smtClean="0">
                <a:sym typeface="Wingdings" pitchFamily="2" charset="2"/>
              </a:rPr>
              <a:t></a:t>
            </a:r>
            <a:r>
              <a:rPr lang="en-US" dirty="0" smtClean="0"/>
              <a:t> 10</a:t>
            </a:r>
          </a:p>
          <a:p>
            <a:pPr marL="0" indent="0">
              <a:buFont typeface="Arial" pitchFamily="34" charset="0"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2485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Map</a:t>
            </a:r>
            <a:r>
              <a:rPr lang="en-US" dirty="0" smtClean="0"/>
              <a:t> Example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7535"/>
            <a:ext cx="8377730" cy="21314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square(x) { return x*x }</a:t>
            </a:r>
          </a:p>
          <a:p>
            <a:pPr marL="0" indent="0">
              <a:buNone/>
            </a:pPr>
            <a:r>
              <a:rPr lang="en-US" dirty="0" smtClean="0"/>
              <a:t>{ 1, 2, 3, 4 } </a:t>
            </a:r>
            <a:r>
              <a:rPr lang="en-US" dirty="0" smtClean="0">
                <a:sym typeface="Wingdings" pitchFamily="2" charset="2"/>
              </a:rPr>
              <a:t></a:t>
            </a:r>
            <a:r>
              <a:rPr lang="en-US" dirty="0" smtClean="0"/>
              <a:t> { 1, 4, 9, 16 }</a:t>
            </a:r>
          </a:p>
          <a:p>
            <a:pPr marL="0" indent="0">
              <a:buNone/>
            </a:pPr>
            <a:r>
              <a:rPr lang="en-US" dirty="0" smtClean="0"/>
              <a:t>{ square(1), square(2),  square(3), square(4) }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09070" y="3429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Reduce</a:t>
            </a:r>
            <a:r>
              <a:rPr lang="en-US" dirty="0" smtClean="0"/>
              <a:t> Example 1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8560" y="4646980"/>
            <a:ext cx="8377730" cy="17855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dirty="0" smtClean="0"/>
              <a:t>sum(x, y) { return x + y }</a:t>
            </a:r>
          </a:p>
          <a:p>
            <a:pPr marL="0" indent="0">
              <a:buNone/>
            </a:pPr>
            <a:r>
              <a:rPr lang="en-US" dirty="0"/>
              <a:t>{ 1, 2, 3, </a:t>
            </a:r>
            <a:r>
              <a:rPr lang="en-US" dirty="0" smtClean="0"/>
              <a:t>4 } </a:t>
            </a:r>
            <a:r>
              <a:rPr lang="en-US" dirty="0" smtClean="0">
                <a:sym typeface="Wingdings" pitchFamily="2" charset="2"/>
              </a:rPr>
              <a:t></a:t>
            </a:r>
            <a:r>
              <a:rPr lang="en-US" dirty="0" smtClean="0"/>
              <a:t> 10</a:t>
            </a:r>
          </a:p>
          <a:p>
            <a:pPr marL="0" indent="0">
              <a:buNone/>
            </a:pPr>
            <a:r>
              <a:rPr lang="en-US" dirty="0" smtClean="0"/>
              <a:t>sum(sum(sum(1,2),3),4)</a:t>
            </a:r>
          </a:p>
        </p:txBody>
      </p:sp>
    </p:spTree>
    <p:extLst>
      <p:ext uri="{BB962C8B-B14F-4D97-AF65-F5344CB8AC3E}">
        <p14:creationId xmlns:p14="http://schemas.microsoft.com/office/powerpoint/2010/main" val="271697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Map</a:t>
            </a:r>
            <a:r>
              <a:rPr lang="en-US" dirty="0" smtClean="0"/>
              <a:t> Example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3492"/>
            <a:ext cx="8377730" cy="14810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/>
              <a:t>strlen</a:t>
            </a:r>
            <a:r>
              <a:rPr lang="en-US" dirty="0" smtClean="0"/>
              <a:t>(s) { return </a:t>
            </a:r>
            <a:r>
              <a:rPr lang="en-US" dirty="0" err="1" smtClean="0"/>
              <a:t>s.Length</a:t>
            </a:r>
            <a:r>
              <a:rPr lang="en-US" dirty="0" smtClean="0"/>
              <a:t> }</a:t>
            </a:r>
          </a:p>
          <a:p>
            <a:pPr marL="0" indent="0">
              <a:buNone/>
            </a:pPr>
            <a:r>
              <a:rPr lang="en-US" dirty="0" smtClean="0"/>
              <a:t>{ “Celtics”, “Bruins” } </a:t>
            </a:r>
            <a:r>
              <a:rPr lang="en-US" dirty="0" smtClean="0">
                <a:sym typeface="Wingdings" pitchFamily="2" charset="2"/>
              </a:rPr>
              <a:t></a:t>
            </a:r>
            <a:r>
              <a:rPr lang="en-US" dirty="0" smtClean="0"/>
              <a:t> { 7, 6 }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09070" y="3429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Reduce</a:t>
            </a:r>
            <a:r>
              <a:rPr lang="en-US" dirty="0" smtClean="0"/>
              <a:t> Example 2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8560" y="4951475"/>
            <a:ext cx="8377730" cy="17855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dirty="0" err="1" smtClean="0"/>
              <a:t>strlen_sum</a:t>
            </a:r>
            <a:r>
              <a:rPr lang="en-US" dirty="0" smtClean="0"/>
              <a:t>(x, y) { return </a:t>
            </a:r>
            <a:r>
              <a:rPr lang="en-US" dirty="0" err="1" smtClean="0"/>
              <a:t>x.Length</a:t>
            </a:r>
            <a:r>
              <a:rPr lang="en-US" dirty="0" smtClean="0"/>
              <a:t> + </a:t>
            </a:r>
            <a:r>
              <a:rPr lang="en-US" dirty="0" err="1" smtClean="0"/>
              <a:t>y.Length</a:t>
            </a:r>
            <a:r>
              <a:rPr lang="en-US" dirty="0" smtClean="0"/>
              <a:t> }</a:t>
            </a:r>
          </a:p>
          <a:p>
            <a:pPr marL="0" indent="0">
              <a:buNone/>
            </a:pPr>
            <a:r>
              <a:rPr lang="en-US" dirty="0"/>
              <a:t>{ “Celtics”, “Bruins</a:t>
            </a:r>
            <a:r>
              <a:rPr lang="en-US" dirty="0" smtClean="0"/>
              <a:t>” } </a:t>
            </a:r>
            <a:r>
              <a:rPr lang="en-US" dirty="0">
                <a:sym typeface="Wingdings" pitchFamily="2" charset="2"/>
              </a:rPr>
              <a:t></a:t>
            </a:r>
            <a:r>
              <a:rPr lang="en-US" dirty="0"/>
              <a:t> </a:t>
            </a:r>
            <a:r>
              <a:rPr lang="en-US" dirty="0" smtClean="0"/>
              <a:t>13</a:t>
            </a:r>
          </a:p>
          <a:p>
            <a:endParaRPr lang="en-US" dirty="0" smtClean="0"/>
          </a:p>
          <a:p>
            <a:pPr marL="0" indent="0">
              <a:buFont typeface="Arial" pitchFamily="34" charset="0"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613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Map</a:t>
            </a:r>
            <a:r>
              <a:rPr lang="en-US" dirty="0" smtClean="0"/>
              <a:t> Example 3 (the fancy one)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3492"/>
            <a:ext cx="8377730" cy="39169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/>
              <a:t>fancy_mapper</a:t>
            </a:r>
            <a:r>
              <a:rPr lang="en-US" dirty="0" smtClean="0"/>
              <a:t>(s) { </a:t>
            </a:r>
            <a:br>
              <a:rPr lang="en-US" dirty="0" smtClean="0"/>
            </a:br>
            <a:r>
              <a:rPr lang="en-US" dirty="0" smtClean="0"/>
              <a:t>   if (s == “</a:t>
            </a:r>
            <a:r>
              <a:rPr lang="en-US" dirty="0" err="1" smtClean="0"/>
              <a:t>SkipMe</a:t>
            </a:r>
            <a:r>
              <a:rPr lang="en-US" dirty="0" smtClean="0"/>
              <a:t>”)  return null;</a:t>
            </a:r>
            <a:br>
              <a:rPr lang="en-US" dirty="0" smtClean="0"/>
            </a:br>
            <a:r>
              <a:rPr lang="en-US" dirty="0" smtClean="0"/>
              <a:t>   return </a:t>
            </a:r>
            <a:r>
              <a:rPr lang="en-US" dirty="0" err="1" smtClean="0"/>
              <a:t>ToLower</a:t>
            </a:r>
            <a:r>
              <a:rPr lang="en-US" dirty="0" smtClean="0"/>
              <a:t>(s) + “, “ + </a:t>
            </a:r>
            <a:r>
              <a:rPr lang="en-US" dirty="0" err="1" smtClean="0"/>
              <a:t>s.Length</a:t>
            </a:r>
            <a:r>
              <a:rPr lang="en-US" dirty="0" smtClean="0"/>
              <a:t>; </a:t>
            </a:r>
            <a:br>
              <a:rPr lang="en-US" dirty="0" smtClean="0"/>
            </a:br>
            <a:r>
              <a:rPr lang="en-US" dirty="0" smtClean="0"/>
              <a:t>}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{ “Will”, “Dan”, “</a:t>
            </a:r>
            <a:r>
              <a:rPr lang="en-US" dirty="0" err="1" smtClean="0"/>
              <a:t>SkipMe</a:t>
            </a:r>
            <a:r>
              <a:rPr lang="en-US" dirty="0" smtClean="0"/>
              <a:t>”, “Kevin”, “T.J.” } </a:t>
            </a:r>
            <a:r>
              <a:rPr lang="en-US" dirty="0" smtClean="0">
                <a:sym typeface="Wingdings" pitchFamily="2" charset="2"/>
              </a:rPr>
              <a:t>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                    { “will, 4”, “</a:t>
            </a:r>
            <a:r>
              <a:rPr lang="en-US" dirty="0" err="1" smtClean="0"/>
              <a:t>dan</a:t>
            </a:r>
            <a:r>
              <a:rPr lang="en-US" dirty="0" smtClean="0"/>
              <a:t>, 3”, “</a:t>
            </a:r>
            <a:r>
              <a:rPr lang="en-US" dirty="0" err="1" smtClean="0"/>
              <a:t>kevin</a:t>
            </a:r>
            <a:r>
              <a:rPr lang="en-US" dirty="0" smtClean="0"/>
              <a:t>, 5”, “</a:t>
            </a:r>
            <a:r>
              <a:rPr lang="en-US" dirty="0" err="1" smtClean="0"/>
              <a:t>t.j.</a:t>
            </a:r>
            <a:r>
              <a:rPr lang="en-US" dirty="0" smtClean="0"/>
              <a:t>, 4” }</a:t>
            </a:r>
          </a:p>
        </p:txBody>
      </p:sp>
    </p:spTree>
    <p:extLst>
      <p:ext uri="{BB962C8B-B14F-4D97-AF65-F5344CB8AC3E}">
        <p14:creationId xmlns:p14="http://schemas.microsoft.com/office/powerpoint/2010/main" val="67246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with Word Counter?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What happens if our data is…</a:t>
            </a:r>
          </a:p>
          <a:p>
            <a:r>
              <a:rPr lang="en-US" dirty="0" smtClean="0"/>
              <a:t>1 GB, 1 TB, 1 PB, …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What happens if our data is…</a:t>
            </a:r>
          </a:p>
          <a:p>
            <a:r>
              <a:rPr lang="en-US" dirty="0" smtClean="0"/>
              <a:t>Images, videos, tweets, Facebook updates, …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What happens if our processing is…</a:t>
            </a:r>
          </a:p>
          <a:p>
            <a:r>
              <a:rPr lang="en-US" dirty="0" smtClean="0"/>
              <a:t>Complex, multiple steps, …</a:t>
            </a:r>
          </a:p>
        </p:txBody>
      </p:sp>
    </p:spTree>
    <p:extLst>
      <p:ext uri="{BB962C8B-B14F-4D97-AF65-F5344CB8AC3E}">
        <p14:creationId xmlns:p14="http://schemas.microsoft.com/office/powerpoint/2010/main" val="385837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Simplified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Word Frequency Counter</a:t>
            </a:r>
          </a:p>
          <a:p>
            <a:r>
              <a:rPr lang="en-US" dirty="0" smtClean="0"/>
              <a:t>Which word appears most frequently, and how many times? </a:t>
            </a:r>
          </a:p>
        </p:txBody>
      </p:sp>
    </p:spTree>
    <p:extLst>
      <p:ext uri="{BB962C8B-B14F-4D97-AF65-F5344CB8AC3E}">
        <p14:creationId xmlns:p14="http://schemas.microsoft.com/office/powerpoint/2010/main" val="92932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800" dirty="0" smtClean="0"/>
              <a:t>Setup</a:t>
            </a:r>
          </a:p>
          <a:p>
            <a:pPr marL="914400" lvl="1" indent="-514350">
              <a:buFont typeface="+mj-lt"/>
              <a:buAutoNum type="arabicPeriod" startAt="2"/>
            </a:pPr>
            <a:r>
              <a:rPr lang="en-US" sz="4800" dirty="0" smtClean="0"/>
              <a:t>Map</a:t>
            </a:r>
          </a:p>
          <a:p>
            <a:pPr marL="914400" indent="-914400">
              <a:buFont typeface="+mj-lt"/>
              <a:buAutoNum type="arabicPeriod" startAt="3"/>
            </a:pPr>
            <a:r>
              <a:rPr lang="en-US" sz="5200" dirty="0" smtClean="0"/>
              <a:t>Shuffle</a:t>
            </a:r>
          </a:p>
          <a:p>
            <a:pPr marL="1314450" lvl="1" indent="-914400">
              <a:buFont typeface="+mj-lt"/>
              <a:buAutoNum type="arabicPeriod" startAt="4"/>
            </a:pPr>
            <a:r>
              <a:rPr lang="en-US" sz="4800" dirty="0" smtClean="0"/>
              <a:t>Reduce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sz="4800" dirty="0" smtClean="0"/>
              <a:t>Celebrate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46200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Hadoop</a:t>
            </a:r>
            <a:r>
              <a:rPr lang="en-US" dirty="0" smtClean="0"/>
              <a:t> Cluster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1 MASTER NODE		Many SLAVE NODES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- Job Tracker			- Task Tracker on each</a:t>
            </a:r>
          </a:p>
          <a:p>
            <a:r>
              <a:rPr lang="en-US" dirty="0" smtClean="0"/>
              <a:t>“the boss”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HDFS on all nodes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erver"/>
          <p:cNvSpPr>
            <a:spLocks noEditPoints="1" noChangeArrowheads="1"/>
          </p:cNvSpPr>
          <p:nvPr/>
        </p:nvSpPr>
        <p:spPr bwMode="auto">
          <a:xfrm>
            <a:off x="1239775" y="3124505"/>
            <a:ext cx="1809750" cy="1809750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61 w 21600"/>
              <a:gd name="T17" fmla="*/ 22454 h 21600"/>
              <a:gd name="T18" fmla="*/ 21069 w 21600"/>
              <a:gd name="T19" fmla="*/ 28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  <a:path w="21600" h="21600" extrusionOk="0">
                <a:moveTo>
                  <a:pt x="1662" y="1709"/>
                </a:moveTo>
                <a:lnTo>
                  <a:pt x="9046" y="1709"/>
                </a:lnTo>
                <a:lnTo>
                  <a:pt x="9046" y="2331"/>
                </a:lnTo>
                <a:lnTo>
                  <a:pt x="1662" y="2331"/>
                </a:lnTo>
                <a:lnTo>
                  <a:pt x="1662" y="1709"/>
                </a:lnTo>
                <a:moveTo>
                  <a:pt x="0" y="4351"/>
                </a:moveTo>
                <a:lnTo>
                  <a:pt x="10892" y="4351"/>
                </a:lnTo>
                <a:lnTo>
                  <a:pt x="10892" y="14141"/>
                </a:lnTo>
                <a:lnTo>
                  <a:pt x="21600" y="14141"/>
                </a:lnTo>
                <a:moveTo>
                  <a:pt x="11631" y="1243"/>
                </a:moveTo>
                <a:lnTo>
                  <a:pt x="20492" y="1243"/>
                </a:lnTo>
                <a:lnTo>
                  <a:pt x="20492" y="1554"/>
                </a:lnTo>
                <a:lnTo>
                  <a:pt x="11631" y="1554"/>
                </a:lnTo>
                <a:lnTo>
                  <a:pt x="11631" y="1243"/>
                </a:lnTo>
                <a:moveTo>
                  <a:pt x="11631" y="3263"/>
                </a:moveTo>
                <a:lnTo>
                  <a:pt x="20492" y="3263"/>
                </a:lnTo>
                <a:lnTo>
                  <a:pt x="20492" y="3574"/>
                </a:lnTo>
                <a:lnTo>
                  <a:pt x="11631" y="3574"/>
                </a:lnTo>
                <a:lnTo>
                  <a:pt x="11631" y="3263"/>
                </a:lnTo>
                <a:moveTo>
                  <a:pt x="11631" y="6060"/>
                </a:moveTo>
                <a:lnTo>
                  <a:pt x="20492" y="6060"/>
                </a:lnTo>
                <a:lnTo>
                  <a:pt x="20492" y="6371"/>
                </a:lnTo>
                <a:lnTo>
                  <a:pt x="11631" y="6371"/>
                </a:lnTo>
                <a:lnTo>
                  <a:pt x="11631" y="6060"/>
                </a:lnTo>
                <a:moveTo>
                  <a:pt x="11631" y="8081"/>
                </a:moveTo>
                <a:lnTo>
                  <a:pt x="20308" y="8081"/>
                </a:lnTo>
                <a:lnTo>
                  <a:pt x="20308" y="8391"/>
                </a:lnTo>
                <a:lnTo>
                  <a:pt x="11631" y="8391"/>
                </a:lnTo>
                <a:lnTo>
                  <a:pt x="11631" y="8081"/>
                </a:lnTo>
                <a:moveTo>
                  <a:pt x="11631" y="4196"/>
                </a:moveTo>
                <a:lnTo>
                  <a:pt x="12369" y="4196"/>
                </a:lnTo>
                <a:lnTo>
                  <a:pt x="12369" y="4817"/>
                </a:lnTo>
                <a:lnTo>
                  <a:pt x="11631" y="4817"/>
                </a:lnTo>
                <a:lnTo>
                  <a:pt x="11631" y="4196"/>
                </a:lnTo>
                <a:moveTo>
                  <a:pt x="14400" y="4196"/>
                </a:moveTo>
                <a:lnTo>
                  <a:pt x="15138" y="4196"/>
                </a:lnTo>
                <a:lnTo>
                  <a:pt x="15138" y="4817"/>
                </a:lnTo>
                <a:lnTo>
                  <a:pt x="14400" y="4817"/>
                </a:lnTo>
                <a:lnTo>
                  <a:pt x="14400" y="4196"/>
                </a:lnTo>
                <a:moveTo>
                  <a:pt x="16985" y="4196"/>
                </a:moveTo>
                <a:lnTo>
                  <a:pt x="17723" y="4196"/>
                </a:lnTo>
                <a:lnTo>
                  <a:pt x="17723" y="4817"/>
                </a:lnTo>
                <a:lnTo>
                  <a:pt x="16985" y="4817"/>
                </a:lnTo>
                <a:lnTo>
                  <a:pt x="16985" y="4196"/>
                </a:lnTo>
                <a:moveTo>
                  <a:pt x="19754" y="4196"/>
                </a:moveTo>
                <a:lnTo>
                  <a:pt x="20492" y="4196"/>
                </a:lnTo>
                <a:lnTo>
                  <a:pt x="20492" y="4817"/>
                </a:lnTo>
                <a:lnTo>
                  <a:pt x="19754" y="4817"/>
                </a:lnTo>
                <a:lnTo>
                  <a:pt x="19754" y="4196"/>
                </a:lnTo>
                <a:moveTo>
                  <a:pt x="11631" y="9635"/>
                </a:moveTo>
                <a:lnTo>
                  <a:pt x="12369" y="9635"/>
                </a:lnTo>
                <a:lnTo>
                  <a:pt x="12369" y="10256"/>
                </a:lnTo>
                <a:lnTo>
                  <a:pt x="11631" y="10256"/>
                </a:lnTo>
                <a:lnTo>
                  <a:pt x="11631" y="9635"/>
                </a:lnTo>
                <a:moveTo>
                  <a:pt x="14400" y="9635"/>
                </a:moveTo>
                <a:lnTo>
                  <a:pt x="15138" y="9635"/>
                </a:lnTo>
                <a:lnTo>
                  <a:pt x="15138" y="10256"/>
                </a:lnTo>
                <a:lnTo>
                  <a:pt x="14400" y="10256"/>
                </a:lnTo>
                <a:lnTo>
                  <a:pt x="14400" y="9635"/>
                </a:lnTo>
                <a:moveTo>
                  <a:pt x="16985" y="9635"/>
                </a:moveTo>
                <a:lnTo>
                  <a:pt x="17723" y="9635"/>
                </a:lnTo>
                <a:lnTo>
                  <a:pt x="17723" y="10256"/>
                </a:lnTo>
                <a:lnTo>
                  <a:pt x="16985" y="10256"/>
                </a:lnTo>
                <a:lnTo>
                  <a:pt x="16985" y="9635"/>
                </a:lnTo>
                <a:moveTo>
                  <a:pt x="19754" y="9635"/>
                </a:moveTo>
                <a:lnTo>
                  <a:pt x="20492" y="9635"/>
                </a:lnTo>
                <a:lnTo>
                  <a:pt x="20492" y="10256"/>
                </a:lnTo>
                <a:lnTo>
                  <a:pt x="19754" y="10256"/>
                </a:lnTo>
                <a:lnTo>
                  <a:pt x="19754" y="9635"/>
                </a:lnTo>
                <a:moveTo>
                  <a:pt x="10892" y="14141"/>
                </a:moveTo>
                <a:lnTo>
                  <a:pt x="10892" y="15384"/>
                </a:lnTo>
                <a:lnTo>
                  <a:pt x="10892" y="20046"/>
                </a:lnTo>
                <a:lnTo>
                  <a:pt x="10892" y="21600"/>
                </a:lnTo>
                <a:lnTo>
                  <a:pt x="10892" y="14141"/>
                </a:lnTo>
                <a:moveTo>
                  <a:pt x="10892" y="4351"/>
                </a:moveTo>
                <a:lnTo>
                  <a:pt x="10892" y="3574"/>
                </a:lnTo>
                <a:lnTo>
                  <a:pt x="10892" y="932"/>
                </a:lnTo>
                <a:lnTo>
                  <a:pt x="10892" y="0"/>
                </a:lnTo>
                <a:lnTo>
                  <a:pt x="10892" y="4351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server"/>
          <p:cNvSpPr>
            <a:spLocks noEditPoints="1" noChangeArrowheads="1"/>
          </p:cNvSpPr>
          <p:nvPr/>
        </p:nvSpPr>
        <p:spPr bwMode="auto">
          <a:xfrm>
            <a:off x="4572000" y="3073830"/>
            <a:ext cx="1809750" cy="1809750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61 w 21600"/>
              <a:gd name="T17" fmla="*/ 22454 h 21600"/>
              <a:gd name="T18" fmla="*/ 21069 w 21600"/>
              <a:gd name="T19" fmla="*/ 28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  <a:path w="21600" h="21600" extrusionOk="0">
                <a:moveTo>
                  <a:pt x="1662" y="1709"/>
                </a:moveTo>
                <a:lnTo>
                  <a:pt x="9046" y="1709"/>
                </a:lnTo>
                <a:lnTo>
                  <a:pt x="9046" y="2331"/>
                </a:lnTo>
                <a:lnTo>
                  <a:pt x="1662" y="2331"/>
                </a:lnTo>
                <a:lnTo>
                  <a:pt x="1662" y="1709"/>
                </a:lnTo>
                <a:moveTo>
                  <a:pt x="0" y="4351"/>
                </a:moveTo>
                <a:lnTo>
                  <a:pt x="10892" y="4351"/>
                </a:lnTo>
                <a:lnTo>
                  <a:pt x="10892" y="14141"/>
                </a:lnTo>
                <a:lnTo>
                  <a:pt x="21600" y="14141"/>
                </a:lnTo>
                <a:moveTo>
                  <a:pt x="11631" y="1243"/>
                </a:moveTo>
                <a:lnTo>
                  <a:pt x="20492" y="1243"/>
                </a:lnTo>
                <a:lnTo>
                  <a:pt x="20492" y="1554"/>
                </a:lnTo>
                <a:lnTo>
                  <a:pt x="11631" y="1554"/>
                </a:lnTo>
                <a:lnTo>
                  <a:pt x="11631" y="1243"/>
                </a:lnTo>
                <a:moveTo>
                  <a:pt x="11631" y="3263"/>
                </a:moveTo>
                <a:lnTo>
                  <a:pt x="20492" y="3263"/>
                </a:lnTo>
                <a:lnTo>
                  <a:pt x="20492" y="3574"/>
                </a:lnTo>
                <a:lnTo>
                  <a:pt x="11631" y="3574"/>
                </a:lnTo>
                <a:lnTo>
                  <a:pt x="11631" y="3263"/>
                </a:lnTo>
                <a:moveTo>
                  <a:pt x="11631" y="6060"/>
                </a:moveTo>
                <a:lnTo>
                  <a:pt x="20492" y="6060"/>
                </a:lnTo>
                <a:lnTo>
                  <a:pt x="20492" y="6371"/>
                </a:lnTo>
                <a:lnTo>
                  <a:pt x="11631" y="6371"/>
                </a:lnTo>
                <a:lnTo>
                  <a:pt x="11631" y="6060"/>
                </a:lnTo>
                <a:moveTo>
                  <a:pt x="11631" y="8081"/>
                </a:moveTo>
                <a:lnTo>
                  <a:pt x="20308" y="8081"/>
                </a:lnTo>
                <a:lnTo>
                  <a:pt x="20308" y="8391"/>
                </a:lnTo>
                <a:lnTo>
                  <a:pt x="11631" y="8391"/>
                </a:lnTo>
                <a:lnTo>
                  <a:pt x="11631" y="8081"/>
                </a:lnTo>
                <a:moveTo>
                  <a:pt x="11631" y="4196"/>
                </a:moveTo>
                <a:lnTo>
                  <a:pt x="12369" y="4196"/>
                </a:lnTo>
                <a:lnTo>
                  <a:pt x="12369" y="4817"/>
                </a:lnTo>
                <a:lnTo>
                  <a:pt x="11631" y="4817"/>
                </a:lnTo>
                <a:lnTo>
                  <a:pt x="11631" y="4196"/>
                </a:lnTo>
                <a:moveTo>
                  <a:pt x="14400" y="4196"/>
                </a:moveTo>
                <a:lnTo>
                  <a:pt x="15138" y="4196"/>
                </a:lnTo>
                <a:lnTo>
                  <a:pt x="15138" y="4817"/>
                </a:lnTo>
                <a:lnTo>
                  <a:pt x="14400" y="4817"/>
                </a:lnTo>
                <a:lnTo>
                  <a:pt x="14400" y="4196"/>
                </a:lnTo>
                <a:moveTo>
                  <a:pt x="16985" y="4196"/>
                </a:moveTo>
                <a:lnTo>
                  <a:pt x="17723" y="4196"/>
                </a:lnTo>
                <a:lnTo>
                  <a:pt x="17723" y="4817"/>
                </a:lnTo>
                <a:lnTo>
                  <a:pt x="16985" y="4817"/>
                </a:lnTo>
                <a:lnTo>
                  <a:pt x="16985" y="4196"/>
                </a:lnTo>
                <a:moveTo>
                  <a:pt x="19754" y="4196"/>
                </a:moveTo>
                <a:lnTo>
                  <a:pt x="20492" y="4196"/>
                </a:lnTo>
                <a:lnTo>
                  <a:pt x="20492" y="4817"/>
                </a:lnTo>
                <a:lnTo>
                  <a:pt x="19754" y="4817"/>
                </a:lnTo>
                <a:lnTo>
                  <a:pt x="19754" y="4196"/>
                </a:lnTo>
                <a:moveTo>
                  <a:pt x="11631" y="9635"/>
                </a:moveTo>
                <a:lnTo>
                  <a:pt x="12369" y="9635"/>
                </a:lnTo>
                <a:lnTo>
                  <a:pt x="12369" y="10256"/>
                </a:lnTo>
                <a:lnTo>
                  <a:pt x="11631" y="10256"/>
                </a:lnTo>
                <a:lnTo>
                  <a:pt x="11631" y="9635"/>
                </a:lnTo>
                <a:moveTo>
                  <a:pt x="14400" y="9635"/>
                </a:moveTo>
                <a:lnTo>
                  <a:pt x="15138" y="9635"/>
                </a:lnTo>
                <a:lnTo>
                  <a:pt x="15138" y="10256"/>
                </a:lnTo>
                <a:lnTo>
                  <a:pt x="14400" y="10256"/>
                </a:lnTo>
                <a:lnTo>
                  <a:pt x="14400" y="9635"/>
                </a:lnTo>
                <a:moveTo>
                  <a:pt x="16985" y="9635"/>
                </a:moveTo>
                <a:lnTo>
                  <a:pt x="17723" y="9635"/>
                </a:lnTo>
                <a:lnTo>
                  <a:pt x="17723" y="10256"/>
                </a:lnTo>
                <a:lnTo>
                  <a:pt x="16985" y="10256"/>
                </a:lnTo>
                <a:lnTo>
                  <a:pt x="16985" y="9635"/>
                </a:lnTo>
                <a:moveTo>
                  <a:pt x="19754" y="9635"/>
                </a:moveTo>
                <a:lnTo>
                  <a:pt x="20492" y="9635"/>
                </a:lnTo>
                <a:lnTo>
                  <a:pt x="20492" y="10256"/>
                </a:lnTo>
                <a:lnTo>
                  <a:pt x="19754" y="10256"/>
                </a:lnTo>
                <a:lnTo>
                  <a:pt x="19754" y="9635"/>
                </a:lnTo>
                <a:moveTo>
                  <a:pt x="10892" y="14141"/>
                </a:moveTo>
                <a:lnTo>
                  <a:pt x="10892" y="15384"/>
                </a:lnTo>
                <a:lnTo>
                  <a:pt x="10892" y="20046"/>
                </a:lnTo>
                <a:lnTo>
                  <a:pt x="10892" y="21600"/>
                </a:lnTo>
                <a:lnTo>
                  <a:pt x="10892" y="14141"/>
                </a:lnTo>
                <a:moveTo>
                  <a:pt x="10892" y="4351"/>
                </a:moveTo>
                <a:lnTo>
                  <a:pt x="10892" y="3574"/>
                </a:lnTo>
                <a:lnTo>
                  <a:pt x="10892" y="932"/>
                </a:lnTo>
                <a:lnTo>
                  <a:pt x="10892" y="0"/>
                </a:lnTo>
                <a:lnTo>
                  <a:pt x="10892" y="4351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server"/>
          <p:cNvSpPr>
            <a:spLocks noEditPoints="1" noChangeArrowheads="1"/>
          </p:cNvSpPr>
          <p:nvPr/>
        </p:nvSpPr>
        <p:spPr bwMode="auto">
          <a:xfrm>
            <a:off x="5208345" y="3959655"/>
            <a:ext cx="1809750" cy="1809750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61 w 21600"/>
              <a:gd name="T17" fmla="*/ 22454 h 21600"/>
              <a:gd name="T18" fmla="*/ 21069 w 21600"/>
              <a:gd name="T19" fmla="*/ 28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  <a:path w="21600" h="21600" extrusionOk="0">
                <a:moveTo>
                  <a:pt x="1662" y="1709"/>
                </a:moveTo>
                <a:lnTo>
                  <a:pt x="9046" y="1709"/>
                </a:lnTo>
                <a:lnTo>
                  <a:pt x="9046" y="2331"/>
                </a:lnTo>
                <a:lnTo>
                  <a:pt x="1662" y="2331"/>
                </a:lnTo>
                <a:lnTo>
                  <a:pt x="1662" y="1709"/>
                </a:lnTo>
                <a:moveTo>
                  <a:pt x="0" y="4351"/>
                </a:moveTo>
                <a:lnTo>
                  <a:pt x="10892" y="4351"/>
                </a:lnTo>
                <a:lnTo>
                  <a:pt x="10892" y="14141"/>
                </a:lnTo>
                <a:lnTo>
                  <a:pt x="21600" y="14141"/>
                </a:lnTo>
                <a:moveTo>
                  <a:pt x="11631" y="1243"/>
                </a:moveTo>
                <a:lnTo>
                  <a:pt x="20492" y="1243"/>
                </a:lnTo>
                <a:lnTo>
                  <a:pt x="20492" y="1554"/>
                </a:lnTo>
                <a:lnTo>
                  <a:pt x="11631" y="1554"/>
                </a:lnTo>
                <a:lnTo>
                  <a:pt x="11631" y="1243"/>
                </a:lnTo>
                <a:moveTo>
                  <a:pt x="11631" y="3263"/>
                </a:moveTo>
                <a:lnTo>
                  <a:pt x="20492" y="3263"/>
                </a:lnTo>
                <a:lnTo>
                  <a:pt x="20492" y="3574"/>
                </a:lnTo>
                <a:lnTo>
                  <a:pt x="11631" y="3574"/>
                </a:lnTo>
                <a:lnTo>
                  <a:pt x="11631" y="3263"/>
                </a:lnTo>
                <a:moveTo>
                  <a:pt x="11631" y="6060"/>
                </a:moveTo>
                <a:lnTo>
                  <a:pt x="20492" y="6060"/>
                </a:lnTo>
                <a:lnTo>
                  <a:pt x="20492" y="6371"/>
                </a:lnTo>
                <a:lnTo>
                  <a:pt x="11631" y="6371"/>
                </a:lnTo>
                <a:lnTo>
                  <a:pt x="11631" y="6060"/>
                </a:lnTo>
                <a:moveTo>
                  <a:pt x="11631" y="8081"/>
                </a:moveTo>
                <a:lnTo>
                  <a:pt x="20308" y="8081"/>
                </a:lnTo>
                <a:lnTo>
                  <a:pt x="20308" y="8391"/>
                </a:lnTo>
                <a:lnTo>
                  <a:pt x="11631" y="8391"/>
                </a:lnTo>
                <a:lnTo>
                  <a:pt x="11631" y="8081"/>
                </a:lnTo>
                <a:moveTo>
                  <a:pt x="11631" y="4196"/>
                </a:moveTo>
                <a:lnTo>
                  <a:pt x="12369" y="4196"/>
                </a:lnTo>
                <a:lnTo>
                  <a:pt x="12369" y="4817"/>
                </a:lnTo>
                <a:lnTo>
                  <a:pt x="11631" y="4817"/>
                </a:lnTo>
                <a:lnTo>
                  <a:pt x="11631" y="4196"/>
                </a:lnTo>
                <a:moveTo>
                  <a:pt x="14400" y="4196"/>
                </a:moveTo>
                <a:lnTo>
                  <a:pt x="15138" y="4196"/>
                </a:lnTo>
                <a:lnTo>
                  <a:pt x="15138" y="4817"/>
                </a:lnTo>
                <a:lnTo>
                  <a:pt x="14400" y="4817"/>
                </a:lnTo>
                <a:lnTo>
                  <a:pt x="14400" y="4196"/>
                </a:lnTo>
                <a:moveTo>
                  <a:pt x="16985" y="4196"/>
                </a:moveTo>
                <a:lnTo>
                  <a:pt x="17723" y="4196"/>
                </a:lnTo>
                <a:lnTo>
                  <a:pt x="17723" y="4817"/>
                </a:lnTo>
                <a:lnTo>
                  <a:pt x="16985" y="4817"/>
                </a:lnTo>
                <a:lnTo>
                  <a:pt x="16985" y="4196"/>
                </a:lnTo>
                <a:moveTo>
                  <a:pt x="19754" y="4196"/>
                </a:moveTo>
                <a:lnTo>
                  <a:pt x="20492" y="4196"/>
                </a:lnTo>
                <a:lnTo>
                  <a:pt x="20492" y="4817"/>
                </a:lnTo>
                <a:lnTo>
                  <a:pt x="19754" y="4817"/>
                </a:lnTo>
                <a:lnTo>
                  <a:pt x="19754" y="4196"/>
                </a:lnTo>
                <a:moveTo>
                  <a:pt x="11631" y="9635"/>
                </a:moveTo>
                <a:lnTo>
                  <a:pt x="12369" y="9635"/>
                </a:lnTo>
                <a:lnTo>
                  <a:pt x="12369" y="10256"/>
                </a:lnTo>
                <a:lnTo>
                  <a:pt x="11631" y="10256"/>
                </a:lnTo>
                <a:lnTo>
                  <a:pt x="11631" y="9635"/>
                </a:lnTo>
                <a:moveTo>
                  <a:pt x="14400" y="9635"/>
                </a:moveTo>
                <a:lnTo>
                  <a:pt x="15138" y="9635"/>
                </a:lnTo>
                <a:lnTo>
                  <a:pt x="15138" y="10256"/>
                </a:lnTo>
                <a:lnTo>
                  <a:pt x="14400" y="10256"/>
                </a:lnTo>
                <a:lnTo>
                  <a:pt x="14400" y="9635"/>
                </a:lnTo>
                <a:moveTo>
                  <a:pt x="16985" y="9635"/>
                </a:moveTo>
                <a:lnTo>
                  <a:pt x="17723" y="9635"/>
                </a:lnTo>
                <a:lnTo>
                  <a:pt x="17723" y="10256"/>
                </a:lnTo>
                <a:lnTo>
                  <a:pt x="16985" y="10256"/>
                </a:lnTo>
                <a:lnTo>
                  <a:pt x="16985" y="9635"/>
                </a:lnTo>
                <a:moveTo>
                  <a:pt x="19754" y="9635"/>
                </a:moveTo>
                <a:lnTo>
                  <a:pt x="20492" y="9635"/>
                </a:lnTo>
                <a:lnTo>
                  <a:pt x="20492" y="10256"/>
                </a:lnTo>
                <a:lnTo>
                  <a:pt x="19754" y="10256"/>
                </a:lnTo>
                <a:lnTo>
                  <a:pt x="19754" y="9635"/>
                </a:lnTo>
                <a:moveTo>
                  <a:pt x="10892" y="14141"/>
                </a:moveTo>
                <a:lnTo>
                  <a:pt x="10892" y="15384"/>
                </a:lnTo>
                <a:lnTo>
                  <a:pt x="10892" y="20046"/>
                </a:lnTo>
                <a:lnTo>
                  <a:pt x="10892" y="21600"/>
                </a:lnTo>
                <a:lnTo>
                  <a:pt x="10892" y="14141"/>
                </a:lnTo>
                <a:moveTo>
                  <a:pt x="10892" y="4351"/>
                </a:moveTo>
                <a:lnTo>
                  <a:pt x="10892" y="3574"/>
                </a:lnTo>
                <a:lnTo>
                  <a:pt x="10892" y="932"/>
                </a:lnTo>
                <a:lnTo>
                  <a:pt x="10892" y="0"/>
                </a:lnTo>
                <a:lnTo>
                  <a:pt x="10892" y="4351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server"/>
          <p:cNvSpPr>
            <a:spLocks noEditPoints="1" noChangeArrowheads="1"/>
          </p:cNvSpPr>
          <p:nvPr/>
        </p:nvSpPr>
        <p:spPr bwMode="auto">
          <a:xfrm>
            <a:off x="5962650" y="4664200"/>
            <a:ext cx="1809750" cy="1809750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61 w 21600"/>
              <a:gd name="T17" fmla="*/ 22454 h 21600"/>
              <a:gd name="T18" fmla="*/ 21069 w 21600"/>
              <a:gd name="T19" fmla="*/ 28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  <a:path w="21600" h="21600" extrusionOk="0">
                <a:moveTo>
                  <a:pt x="1662" y="1709"/>
                </a:moveTo>
                <a:lnTo>
                  <a:pt x="9046" y="1709"/>
                </a:lnTo>
                <a:lnTo>
                  <a:pt x="9046" y="2331"/>
                </a:lnTo>
                <a:lnTo>
                  <a:pt x="1662" y="2331"/>
                </a:lnTo>
                <a:lnTo>
                  <a:pt x="1662" y="1709"/>
                </a:lnTo>
                <a:moveTo>
                  <a:pt x="0" y="4351"/>
                </a:moveTo>
                <a:lnTo>
                  <a:pt x="10892" y="4351"/>
                </a:lnTo>
                <a:lnTo>
                  <a:pt x="10892" y="14141"/>
                </a:lnTo>
                <a:lnTo>
                  <a:pt x="21600" y="14141"/>
                </a:lnTo>
                <a:moveTo>
                  <a:pt x="11631" y="1243"/>
                </a:moveTo>
                <a:lnTo>
                  <a:pt x="20492" y="1243"/>
                </a:lnTo>
                <a:lnTo>
                  <a:pt x="20492" y="1554"/>
                </a:lnTo>
                <a:lnTo>
                  <a:pt x="11631" y="1554"/>
                </a:lnTo>
                <a:lnTo>
                  <a:pt x="11631" y="1243"/>
                </a:lnTo>
                <a:moveTo>
                  <a:pt x="11631" y="3263"/>
                </a:moveTo>
                <a:lnTo>
                  <a:pt x="20492" y="3263"/>
                </a:lnTo>
                <a:lnTo>
                  <a:pt x="20492" y="3574"/>
                </a:lnTo>
                <a:lnTo>
                  <a:pt x="11631" y="3574"/>
                </a:lnTo>
                <a:lnTo>
                  <a:pt x="11631" y="3263"/>
                </a:lnTo>
                <a:moveTo>
                  <a:pt x="11631" y="6060"/>
                </a:moveTo>
                <a:lnTo>
                  <a:pt x="20492" y="6060"/>
                </a:lnTo>
                <a:lnTo>
                  <a:pt x="20492" y="6371"/>
                </a:lnTo>
                <a:lnTo>
                  <a:pt x="11631" y="6371"/>
                </a:lnTo>
                <a:lnTo>
                  <a:pt x="11631" y="6060"/>
                </a:lnTo>
                <a:moveTo>
                  <a:pt x="11631" y="8081"/>
                </a:moveTo>
                <a:lnTo>
                  <a:pt x="20308" y="8081"/>
                </a:lnTo>
                <a:lnTo>
                  <a:pt x="20308" y="8391"/>
                </a:lnTo>
                <a:lnTo>
                  <a:pt x="11631" y="8391"/>
                </a:lnTo>
                <a:lnTo>
                  <a:pt x="11631" y="8081"/>
                </a:lnTo>
                <a:moveTo>
                  <a:pt x="11631" y="4196"/>
                </a:moveTo>
                <a:lnTo>
                  <a:pt x="12369" y="4196"/>
                </a:lnTo>
                <a:lnTo>
                  <a:pt x="12369" y="4817"/>
                </a:lnTo>
                <a:lnTo>
                  <a:pt x="11631" y="4817"/>
                </a:lnTo>
                <a:lnTo>
                  <a:pt x="11631" y="4196"/>
                </a:lnTo>
                <a:moveTo>
                  <a:pt x="14400" y="4196"/>
                </a:moveTo>
                <a:lnTo>
                  <a:pt x="15138" y="4196"/>
                </a:lnTo>
                <a:lnTo>
                  <a:pt x="15138" y="4817"/>
                </a:lnTo>
                <a:lnTo>
                  <a:pt x="14400" y="4817"/>
                </a:lnTo>
                <a:lnTo>
                  <a:pt x="14400" y="4196"/>
                </a:lnTo>
                <a:moveTo>
                  <a:pt x="16985" y="4196"/>
                </a:moveTo>
                <a:lnTo>
                  <a:pt x="17723" y="4196"/>
                </a:lnTo>
                <a:lnTo>
                  <a:pt x="17723" y="4817"/>
                </a:lnTo>
                <a:lnTo>
                  <a:pt x="16985" y="4817"/>
                </a:lnTo>
                <a:lnTo>
                  <a:pt x="16985" y="4196"/>
                </a:lnTo>
                <a:moveTo>
                  <a:pt x="19754" y="4196"/>
                </a:moveTo>
                <a:lnTo>
                  <a:pt x="20492" y="4196"/>
                </a:lnTo>
                <a:lnTo>
                  <a:pt x="20492" y="4817"/>
                </a:lnTo>
                <a:lnTo>
                  <a:pt x="19754" y="4817"/>
                </a:lnTo>
                <a:lnTo>
                  <a:pt x="19754" y="4196"/>
                </a:lnTo>
                <a:moveTo>
                  <a:pt x="11631" y="9635"/>
                </a:moveTo>
                <a:lnTo>
                  <a:pt x="12369" y="9635"/>
                </a:lnTo>
                <a:lnTo>
                  <a:pt x="12369" y="10256"/>
                </a:lnTo>
                <a:lnTo>
                  <a:pt x="11631" y="10256"/>
                </a:lnTo>
                <a:lnTo>
                  <a:pt x="11631" y="9635"/>
                </a:lnTo>
                <a:moveTo>
                  <a:pt x="14400" y="9635"/>
                </a:moveTo>
                <a:lnTo>
                  <a:pt x="15138" y="9635"/>
                </a:lnTo>
                <a:lnTo>
                  <a:pt x="15138" y="10256"/>
                </a:lnTo>
                <a:lnTo>
                  <a:pt x="14400" y="10256"/>
                </a:lnTo>
                <a:lnTo>
                  <a:pt x="14400" y="9635"/>
                </a:lnTo>
                <a:moveTo>
                  <a:pt x="16985" y="9635"/>
                </a:moveTo>
                <a:lnTo>
                  <a:pt x="17723" y="9635"/>
                </a:lnTo>
                <a:lnTo>
                  <a:pt x="17723" y="10256"/>
                </a:lnTo>
                <a:lnTo>
                  <a:pt x="16985" y="10256"/>
                </a:lnTo>
                <a:lnTo>
                  <a:pt x="16985" y="9635"/>
                </a:lnTo>
                <a:moveTo>
                  <a:pt x="19754" y="9635"/>
                </a:moveTo>
                <a:lnTo>
                  <a:pt x="20492" y="9635"/>
                </a:lnTo>
                <a:lnTo>
                  <a:pt x="20492" y="10256"/>
                </a:lnTo>
                <a:lnTo>
                  <a:pt x="19754" y="10256"/>
                </a:lnTo>
                <a:lnTo>
                  <a:pt x="19754" y="9635"/>
                </a:lnTo>
                <a:moveTo>
                  <a:pt x="10892" y="14141"/>
                </a:moveTo>
                <a:lnTo>
                  <a:pt x="10892" y="15384"/>
                </a:lnTo>
                <a:lnTo>
                  <a:pt x="10892" y="20046"/>
                </a:lnTo>
                <a:lnTo>
                  <a:pt x="10892" y="21600"/>
                </a:lnTo>
                <a:lnTo>
                  <a:pt x="10892" y="14141"/>
                </a:lnTo>
                <a:moveTo>
                  <a:pt x="10892" y="4351"/>
                </a:moveTo>
                <a:lnTo>
                  <a:pt x="10892" y="3574"/>
                </a:lnTo>
                <a:lnTo>
                  <a:pt x="10892" y="932"/>
                </a:lnTo>
                <a:lnTo>
                  <a:pt x="10892" y="0"/>
                </a:lnTo>
                <a:lnTo>
                  <a:pt x="10892" y="4351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049525" y="4037990"/>
            <a:ext cx="913485" cy="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050896" y="4037990"/>
            <a:ext cx="912114" cy="295885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3050896" y="3733495"/>
            <a:ext cx="913485" cy="304495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erver"/>
          <p:cNvSpPr>
            <a:spLocks noEditPoints="1" noChangeArrowheads="1"/>
          </p:cNvSpPr>
          <p:nvPr/>
        </p:nvSpPr>
        <p:spPr bwMode="auto">
          <a:xfrm>
            <a:off x="5330035" y="2820010"/>
            <a:ext cx="1809750" cy="1809750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61 w 21600"/>
              <a:gd name="T17" fmla="*/ 22454 h 21600"/>
              <a:gd name="T18" fmla="*/ 21069 w 21600"/>
              <a:gd name="T19" fmla="*/ 28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  <a:path w="21600" h="21600" extrusionOk="0">
                <a:moveTo>
                  <a:pt x="1662" y="1709"/>
                </a:moveTo>
                <a:lnTo>
                  <a:pt x="9046" y="1709"/>
                </a:lnTo>
                <a:lnTo>
                  <a:pt x="9046" y="2331"/>
                </a:lnTo>
                <a:lnTo>
                  <a:pt x="1662" y="2331"/>
                </a:lnTo>
                <a:lnTo>
                  <a:pt x="1662" y="1709"/>
                </a:lnTo>
                <a:moveTo>
                  <a:pt x="0" y="4351"/>
                </a:moveTo>
                <a:lnTo>
                  <a:pt x="10892" y="4351"/>
                </a:lnTo>
                <a:lnTo>
                  <a:pt x="10892" y="14141"/>
                </a:lnTo>
                <a:lnTo>
                  <a:pt x="21600" y="14141"/>
                </a:lnTo>
                <a:moveTo>
                  <a:pt x="11631" y="1243"/>
                </a:moveTo>
                <a:lnTo>
                  <a:pt x="20492" y="1243"/>
                </a:lnTo>
                <a:lnTo>
                  <a:pt x="20492" y="1554"/>
                </a:lnTo>
                <a:lnTo>
                  <a:pt x="11631" y="1554"/>
                </a:lnTo>
                <a:lnTo>
                  <a:pt x="11631" y="1243"/>
                </a:lnTo>
                <a:moveTo>
                  <a:pt x="11631" y="3263"/>
                </a:moveTo>
                <a:lnTo>
                  <a:pt x="20492" y="3263"/>
                </a:lnTo>
                <a:lnTo>
                  <a:pt x="20492" y="3574"/>
                </a:lnTo>
                <a:lnTo>
                  <a:pt x="11631" y="3574"/>
                </a:lnTo>
                <a:lnTo>
                  <a:pt x="11631" y="3263"/>
                </a:lnTo>
                <a:moveTo>
                  <a:pt x="11631" y="6060"/>
                </a:moveTo>
                <a:lnTo>
                  <a:pt x="20492" y="6060"/>
                </a:lnTo>
                <a:lnTo>
                  <a:pt x="20492" y="6371"/>
                </a:lnTo>
                <a:lnTo>
                  <a:pt x="11631" y="6371"/>
                </a:lnTo>
                <a:lnTo>
                  <a:pt x="11631" y="6060"/>
                </a:lnTo>
                <a:moveTo>
                  <a:pt x="11631" y="8081"/>
                </a:moveTo>
                <a:lnTo>
                  <a:pt x="20308" y="8081"/>
                </a:lnTo>
                <a:lnTo>
                  <a:pt x="20308" y="8391"/>
                </a:lnTo>
                <a:lnTo>
                  <a:pt x="11631" y="8391"/>
                </a:lnTo>
                <a:lnTo>
                  <a:pt x="11631" y="8081"/>
                </a:lnTo>
                <a:moveTo>
                  <a:pt x="11631" y="4196"/>
                </a:moveTo>
                <a:lnTo>
                  <a:pt x="12369" y="4196"/>
                </a:lnTo>
                <a:lnTo>
                  <a:pt x="12369" y="4817"/>
                </a:lnTo>
                <a:lnTo>
                  <a:pt x="11631" y="4817"/>
                </a:lnTo>
                <a:lnTo>
                  <a:pt x="11631" y="4196"/>
                </a:lnTo>
                <a:moveTo>
                  <a:pt x="14400" y="4196"/>
                </a:moveTo>
                <a:lnTo>
                  <a:pt x="15138" y="4196"/>
                </a:lnTo>
                <a:lnTo>
                  <a:pt x="15138" y="4817"/>
                </a:lnTo>
                <a:lnTo>
                  <a:pt x="14400" y="4817"/>
                </a:lnTo>
                <a:lnTo>
                  <a:pt x="14400" y="4196"/>
                </a:lnTo>
                <a:moveTo>
                  <a:pt x="16985" y="4196"/>
                </a:moveTo>
                <a:lnTo>
                  <a:pt x="17723" y="4196"/>
                </a:lnTo>
                <a:lnTo>
                  <a:pt x="17723" y="4817"/>
                </a:lnTo>
                <a:lnTo>
                  <a:pt x="16985" y="4817"/>
                </a:lnTo>
                <a:lnTo>
                  <a:pt x="16985" y="4196"/>
                </a:lnTo>
                <a:moveTo>
                  <a:pt x="19754" y="4196"/>
                </a:moveTo>
                <a:lnTo>
                  <a:pt x="20492" y="4196"/>
                </a:lnTo>
                <a:lnTo>
                  <a:pt x="20492" y="4817"/>
                </a:lnTo>
                <a:lnTo>
                  <a:pt x="19754" y="4817"/>
                </a:lnTo>
                <a:lnTo>
                  <a:pt x="19754" y="4196"/>
                </a:lnTo>
                <a:moveTo>
                  <a:pt x="11631" y="9635"/>
                </a:moveTo>
                <a:lnTo>
                  <a:pt x="12369" y="9635"/>
                </a:lnTo>
                <a:lnTo>
                  <a:pt x="12369" y="10256"/>
                </a:lnTo>
                <a:lnTo>
                  <a:pt x="11631" y="10256"/>
                </a:lnTo>
                <a:lnTo>
                  <a:pt x="11631" y="9635"/>
                </a:lnTo>
                <a:moveTo>
                  <a:pt x="14400" y="9635"/>
                </a:moveTo>
                <a:lnTo>
                  <a:pt x="15138" y="9635"/>
                </a:lnTo>
                <a:lnTo>
                  <a:pt x="15138" y="10256"/>
                </a:lnTo>
                <a:lnTo>
                  <a:pt x="14400" y="10256"/>
                </a:lnTo>
                <a:lnTo>
                  <a:pt x="14400" y="9635"/>
                </a:lnTo>
                <a:moveTo>
                  <a:pt x="16985" y="9635"/>
                </a:moveTo>
                <a:lnTo>
                  <a:pt x="17723" y="9635"/>
                </a:lnTo>
                <a:lnTo>
                  <a:pt x="17723" y="10256"/>
                </a:lnTo>
                <a:lnTo>
                  <a:pt x="16985" y="10256"/>
                </a:lnTo>
                <a:lnTo>
                  <a:pt x="16985" y="9635"/>
                </a:lnTo>
                <a:moveTo>
                  <a:pt x="19754" y="9635"/>
                </a:moveTo>
                <a:lnTo>
                  <a:pt x="20492" y="9635"/>
                </a:lnTo>
                <a:lnTo>
                  <a:pt x="20492" y="10256"/>
                </a:lnTo>
                <a:lnTo>
                  <a:pt x="19754" y="10256"/>
                </a:lnTo>
                <a:lnTo>
                  <a:pt x="19754" y="9635"/>
                </a:lnTo>
                <a:moveTo>
                  <a:pt x="10892" y="14141"/>
                </a:moveTo>
                <a:lnTo>
                  <a:pt x="10892" y="15384"/>
                </a:lnTo>
                <a:lnTo>
                  <a:pt x="10892" y="20046"/>
                </a:lnTo>
                <a:lnTo>
                  <a:pt x="10892" y="21600"/>
                </a:lnTo>
                <a:lnTo>
                  <a:pt x="10892" y="14141"/>
                </a:lnTo>
                <a:moveTo>
                  <a:pt x="10892" y="4351"/>
                </a:moveTo>
                <a:lnTo>
                  <a:pt x="10892" y="3574"/>
                </a:lnTo>
                <a:lnTo>
                  <a:pt x="10892" y="932"/>
                </a:lnTo>
                <a:lnTo>
                  <a:pt x="10892" y="0"/>
                </a:lnTo>
                <a:lnTo>
                  <a:pt x="10892" y="4351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server"/>
          <p:cNvSpPr>
            <a:spLocks noEditPoints="1" noChangeArrowheads="1"/>
          </p:cNvSpPr>
          <p:nvPr/>
        </p:nvSpPr>
        <p:spPr bwMode="auto">
          <a:xfrm>
            <a:off x="5966380" y="3705835"/>
            <a:ext cx="1809750" cy="1809750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61 w 21600"/>
              <a:gd name="T17" fmla="*/ 22454 h 21600"/>
              <a:gd name="T18" fmla="*/ 21069 w 21600"/>
              <a:gd name="T19" fmla="*/ 28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  <a:path w="21600" h="21600" extrusionOk="0">
                <a:moveTo>
                  <a:pt x="1662" y="1709"/>
                </a:moveTo>
                <a:lnTo>
                  <a:pt x="9046" y="1709"/>
                </a:lnTo>
                <a:lnTo>
                  <a:pt x="9046" y="2331"/>
                </a:lnTo>
                <a:lnTo>
                  <a:pt x="1662" y="2331"/>
                </a:lnTo>
                <a:lnTo>
                  <a:pt x="1662" y="1709"/>
                </a:lnTo>
                <a:moveTo>
                  <a:pt x="0" y="4351"/>
                </a:moveTo>
                <a:lnTo>
                  <a:pt x="10892" y="4351"/>
                </a:lnTo>
                <a:lnTo>
                  <a:pt x="10892" y="14141"/>
                </a:lnTo>
                <a:lnTo>
                  <a:pt x="21600" y="14141"/>
                </a:lnTo>
                <a:moveTo>
                  <a:pt x="11631" y="1243"/>
                </a:moveTo>
                <a:lnTo>
                  <a:pt x="20492" y="1243"/>
                </a:lnTo>
                <a:lnTo>
                  <a:pt x="20492" y="1554"/>
                </a:lnTo>
                <a:lnTo>
                  <a:pt x="11631" y="1554"/>
                </a:lnTo>
                <a:lnTo>
                  <a:pt x="11631" y="1243"/>
                </a:lnTo>
                <a:moveTo>
                  <a:pt x="11631" y="3263"/>
                </a:moveTo>
                <a:lnTo>
                  <a:pt x="20492" y="3263"/>
                </a:lnTo>
                <a:lnTo>
                  <a:pt x="20492" y="3574"/>
                </a:lnTo>
                <a:lnTo>
                  <a:pt x="11631" y="3574"/>
                </a:lnTo>
                <a:lnTo>
                  <a:pt x="11631" y="3263"/>
                </a:lnTo>
                <a:moveTo>
                  <a:pt x="11631" y="6060"/>
                </a:moveTo>
                <a:lnTo>
                  <a:pt x="20492" y="6060"/>
                </a:lnTo>
                <a:lnTo>
                  <a:pt x="20492" y="6371"/>
                </a:lnTo>
                <a:lnTo>
                  <a:pt x="11631" y="6371"/>
                </a:lnTo>
                <a:lnTo>
                  <a:pt x="11631" y="6060"/>
                </a:lnTo>
                <a:moveTo>
                  <a:pt x="11631" y="8081"/>
                </a:moveTo>
                <a:lnTo>
                  <a:pt x="20308" y="8081"/>
                </a:lnTo>
                <a:lnTo>
                  <a:pt x="20308" y="8391"/>
                </a:lnTo>
                <a:lnTo>
                  <a:pt x="11631" y="8391"/>
                </a:lnTo>
                <a:lnTo>
                  <a:pt x="11631" y="8081"/>
                </a:lnTo>
                <a:moveTo>
                  <a:pt x="11631" y="4196"/>
                </a:moveTo>
                <a:lnTo>
                  <a:pt x="12369" y="4196"/>
                </a:lnTo>
                <a:lnTo>
                  <a:pt x="12369" y="4817"/>
                </a:lnTo>
                <a:lnTo>
                  <a:pt x="11631" y="4817"/>
                </a:lnTo>
                <a:lnTo>
                  <a:pt x="11631" y="4196"/>
                </a:lnTo>
                <a:moveTo>
                  <a:pt x="14400" y="4196"/>
                </a:moveTo>
                <a:lnTo>
                  <a:pt x="15138" y="4196"/>
                </a:lnTo>
                <a:lnTo>
                  <a:pt x="15138" y="4817"/>
                </a:lnTo>
                <a:lnTo>
                  <a:pt x="14400" y="4817"/>
                </a:lnTo>
                <a:lnTo>
                  <a:pt x="14400" y="4196"/>
                </a:lnTo>
                <a:moveTo>
                  <a:pt x="16985" y="4196"/>
                </a:moveTo>
                <a:lnTo>
                  <a:pt x="17723" y="4196"/>
                </a:lnTo>
                <a:lnTo>
                  <a:pt x="17723" y="4817"/>
                </a:lnTo>
                <a:lnTo>
                  <a:pt x="16985" y="4817"/>
                </a:lnTo>
                <a:lnTo>
                  <a:pt x="16985" y="4196"/>
                </a:lnTo>
                <a:moveTo>
                  <a:pt x="19754" y="4196"/>
                </a:moveTo>
                <a:lnTo>
                  <a:pt x="20492" y="4196"/>
                </a:lnTo>
                <a:lnTo>
                  <a:pt x="20492" y="4817"/>
                </a:lnTo>
                <a:lnTo>
                  <a:pt x="19754" y="4817"/>
                </a:lnTo>
                <a:lnTo>
                  <a:pt x="19754" y="4196"/>
                </a:lnTo>
                <a:moveTo>
                  <a:pt x="11631" y="9635"/>
                </a:moveTo>
                <a:lnTo>
                  <a:pt x="12369" y="9635"/>
                </a:lnTo>
                <a:lnTo>
                  <a:pt x="12369" y="10256"/>
                </a:lnTo>
                <a:lnTo>
                  <a:pt x="11631" y="10256"/>
                </a:lnTo>
                <a:lnTo>
                  <a:pt x="11631" y="9635"/>
                </a:lnTo>
                <a:moveTo>
                  <a:pt x="14400" y="9635"/>
                </a:moveTo>
                <a:lnTo>
                  <a:pt x="15138" y="9635"/>
                </a:lnTo>
                <a:lnTo>
                  <a:pt x="15138" y="10256"/>
                </a:lnTo>
                <a:lnTo>
                  <a:pt x="14400" y="10256"/>
                </a:lnTo>
                <a:lnTo>
                  <a:pt x="14400" y="9635"/>
                </a:lnTo>
                <a:moveTo>
                  <a:pt x="16985" y="9635"/>
                </a:moveTo>
                <a:lnTo>
                  <a:pt x="17723" y="9635"/>
                </a:lnTo>
                <a:lnTo>
                  <a:pt x="17723" y="10256"/>
                </a:lnTo>
                <a:lnTo>
                  <a:pt x="16985" y="10256"/>
                </a:lnTo>
                <a:lnTo>
                  <a:pt x="16985" y="9635"/>
                </a:lnTo>
                <a:moveTo>
                  <a:pt x="19754" y="9635"/>
                </a:moveTo>
                <a:lnTo>
                  <a:pt x="20492" y="9635"/>
                </a:lnTo>
                <a:lnTo>
                  <a:pt x="20492" y="10256"/>
                </a:lnTo>
                <a:lnTo>
                  <a:pt x="19754" y="10256"/>
                </a:lnTo>
                <a:lnTo>
                  <a:pt x="19754" y="9635"/>
                </a:lnTo>
                <a:moveTo>
                  <a:pt x="10892" y="14141"/>
                </a:moveTo>
                <a:lnTo>
                  <a:pt x="10892" y="15384"/>
                </a:lnTo>
                <a:lnTo>
                  <a:pt x="10892" y="20046"/>
                </a:lnTo>
                <a:lnTo>
                  <a:pt x="10892" y="21600"/>
                </a:lnTo>
                <a:lnTo>
                  <a:pt x="10892" y="14141"/>
                </a:lnTo>
                <a:moveTo>
                  <a:pt x="10892" y="4351"/>
                </a:moveTo>
                <a:lnTo>
                  <a:pt x="10892" y="3574"/>
                </a:lnTo>
                <a:lnTo>
                  <a:pt x="10892" y="932"/>
                </a:lnTo>
                <a:lnTo>
                  <a:pt x="10892" y="0"/>
                </a:lnTo>
                <a:lnTo>
                  <a:pt x="10892" y="4351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server"/>
          <p:cNvSpPr>
            <a:spLocks noEditPoints="1" noChangeArrowheads="1"/>
          </p:cNvSpPr>
          <p:nvPr/>
        </p:nvSpPr>
        <p:spPr bwMode="auto">
          <a:xfrm>
            <a:off x="6720685" y="4410380"/>
            <a:ext cx="1809750" cy="1809750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61 w 21600"/>
              <a:gd name="T17" fmla="*/ 22454 h 21600"/>
              <a:gd name="T18" fmla="*/ 21069 w 21600"/>
              <a:gd name="T19" fmla="*/ 28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  <a:path w="21600" h="21600" extrusionOk="0">
                <a:moveTo>
                  <a:pt x="1662" y="1709"/>
                </a:moveTo>
                <a:lnTo>
                  <a:pt x="9046" y="1709"/>
                </a:lnTo>
                <a:lnTo>
                  <a:pt x="9046" y="2331"/>
                </a:lnTo>
                <a:lnTo>
                  <a:pt x="1662" y="2331"/>
                </a:lnTo>
                <a:lnTo>
                  <a:pt x="1662" y="1709"/>
                </a:lnTo>
                <a:moveTo>
                  <a:pt x="0" y="4351"/>
                </a:moveTo>
                <a:lnTo>
                  <a:pt x="10892" y="4351"/>
                </a:lnTo>
                <a:lnTo>
                  <a:pt x="10892" y="14141"/>
                </a:lnTo>
                <a:lnTo>
                  <a:pt x="21600" y="14141"/>
                </a:lnTo>
                <a:moveTo>
                  <a:pt x="11631" y="1243"/>
                </a:moveTo>
                <a:lnTo>
                  <a:pt x="20492" y="1243"/>
                </a:lnTo>
                <a:lnTo>
                  <a:pt x="20492" y="1554"/>
                </a:lnTo>
                <a:lnTo>
                  <a:pt x="11631" y="1554"/>
                </a:lnTo>
                <a:lnTo>
                  <a:pt x="11631" y="1243"/>
                </a:lnTo>
                <a:moveTo>
                  <a:pt x="11631" y="3263"/>
                </a:moveTo>
                <a:lnTo>
                  <a:pt x="20492" y="3263"/>
                </a:lnTo>
                <a:lnTo>
                  <a:pt x="20492" y="3574"/>
                </a:lnTo>
                <a:lnTo>
                  <a:pt x="11631" y="3574"/>
                </a:lnTo>
                <a:lnTo>
                  <a:pt x="11631" y="3263"/>
                </a:lnTo>
                <a:moveTo>
                  <a:pt x="11631" y="6060"/>
                </a:moveTo>
                <a:lnTo>
                  <a:pt x="20492" y="6060"/>
                </a:lnTo>
                <a:lnTo>
                  <a:pt x="20492" y="6371"/>
                </a:lnTo>
                <a:lnTo>
                  <a:pt x="11631" y="6371"/>
                </a:lnTo>
                <a:lnTo>
                  <a:pt x="11631" y="6060"/>
                </a:lnTo>
                <a:moveTo>
                  <a:pt x="11631" y="8081"/>
                </a:moveTo>
                <a:lnTo>
                  <a:pt x="20308" y="8081"/>
                </a:lnTo>
                <a:lnTo>
                  <a:pt x="20308" y="8391"/>
                </a:lnTo>
                <a:lnTo>
                  <a:pt x="11631" y="8391"/>
                </a:lnTo>
                <a:lnTo>
                  <a:pt x="11631" y="8081"/>
                </a:lnTo>
                <a:moveTo>
                  <a:pt x="11631" y="4196"/>
                </a:moveTo>
                <a:lnTo>
                  <a:pt x="12369" y="4196"/>
                </a:lnTo>
                <a:lnTo>
                  <a:pt x="12369" y="4817"/>
                </a:lnTo>
                <a:lnTo>
                  <a:pt x="11631" y="4817"/>
                </a:lnTo>
                <a:lnTo>
                  <a:pt x="11631" y="4196"/>
                </a:lnTo>
                <a:moveTo>
                  <a:pt x="14400" y="4196"/>
                </a:moveTo>
                <a:lnTo>
                  <a:pt x="15138" y="4196"/>
                </a:lnTo>
                <a:lnTo>
                  <a:pt x="15138" y="4817"/>
                </a:lnTo>
                <a:lnTo>
                  <a:pt x="14400" y="4817"/>
                </a:lnTo>
                <a:lnTo>
                  <a:pt x="14400" y="4196"/>
                </a:lnTo>
                <a:moveTo>
                  <a:pt x="16985" y="4196"/>
                </a:moveTo>
                <a:lnTo>
                  <a:pt x="17723" y="4196"/>
                </a:lnTo>
                <a:lnTo>
                  <a:pt x="17723" y="4817"/>
                </a:lnTo>
                <a:lnTo>
                  <a:pt x="16985" y="4817"/>
                </a:lnTo>
                <a:lnTo>
                  <a:pt x="16985" y="4196"/>
                </a:lnTo>
                <a:moveTo>
                  <a:pt x="19754" y="4196"/>
                </a:moveTo>
                <a:lnTo>
                  <a:pt x="20492" y="4196"/>
                </a:lnTo>
                <a:lnTo>
                  <a:pt x="20492" y="4817"/>
                </a:lnTo>
                <a:lnTo>
                  <a:pt x="19754" y="4817"/>
                </a:lnTo>
                <a:lnTo>
                  <a:pt x="19754" y="4196"/>
                </a:lnTo>
                <a:moveTo>
                  <a:pt x="11631" y="9635"/>
                </a:moveTo>
                <a:lnTo>
                  <a:pt x="12369" y="9635"/>
                </a:lnTo>
                <a:lnTo>
                  <a:pt x="12369" y="10256"/>
                </a:lnTo>
                <a:lnTo>
                  <a:pt x="11631" y="10256"/>
                </a:lnTo>
                <a:lnTo>
                  <a:pt x="11631" y="9635"/>
                </a:lnTo>
                <a:moveTo>
                  <a:pt x="14400" y="9635"/>
                </a:moveTo>
                <a:lnTo>
                  <a:pt x="15138" y="9635"/>
                </a:lnTo>
                <a:lnTo>
                  <a:pt x="15138" y="10256"/>
                </a:lnTo>
                <a:lnTo>
                  <a:pt x="14400" y="10256"/>
                </a:lnTo>
                <a:lnTo>
                  <a:pt x="14400" y="9635"/>
                </a:lnTo>
                <a:moveTo>
                  <a:pt x="16985" y="9635"/>
                </a:moveTo>
                <a:lnTo>
                  <a:pt x="17723" y="9635"/>
                </a:lnTo>
                <a:lnTo>
                  <a:pt x="17723" y="10256"/>
                </a:lnTo>
                <a:lnTo>
                  <a:pt x="16985" y="10256"/>
                </a:lnTo>
                <a:lnTo>
                  <a:pt x="16985" y="9635"/>
                </a:lnTo>
                <a:moveTo>
                  <a:pt x="19754" y="9635"/>
                </a:moveTo>
                <a:lnTo>
                  <a:pt x="20492" y="9635"/>
                </a:lnTo>
                <a:lnTo>
                  <a:pt x="20492" y="10256"/>
                </a:lnTo>
                <a:lnTo>
                  <a:pt x="19754" y="10256"/>
                </a:lnTo>
                <a:lnTo>
                  <a:pt x="19754" y="9635"/>
                </a:lnTo>
                <a:moveTo>
                  <a:pt x="10892" y="14141"/>
                </a:moveTo>
                <a:lnTo>
                  <a:pt x="10892" y="15384"/>
                </a:lnTo>
                <a:lnTo>
                  <a:pt x="10892" y="20046"/>
                </a:lnTo>
                <a:lnTo>
                  <a:pt x="10892" y="21600"/>
                </a:lnTo>
                <a:lnTo>
                  <a:pt x="10892" y="14141"/>
                </a:lnTo>
                <a:moveTo>
                  <a:pt x="10892" y="4351"/>
                </a:moveTo>
                <a:lnTo>
                  <a:pt x="10892" y="3574"/>
                </a:lnTo>
                <a:lnTo>
                  <a:pt x="10892" y="932"/>
                </a:lnTo>
                <a:lnTo>
                  <a:pt x="10892" y="0"/>
                </a:lnTo>
                <a:lnTo>
                  <a:pt x="10892" y="4351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server"/>
          <p:cNvSpPr>
            <a:spLocks noEditPoints="1" noChangeArrowheads="1"/>
          </p:cNvSpPr>
          <p:nvPr/>
        </p:nvSpPr>
        <p:spPr bwMode="auto">
          <a:xfrm>
            <a:off x="4876495" y="3429000"/>
            <a:ext cx="1809750" cy="1809750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61 w 21600"/>
              <a:gd name="T17" fmla="*/ 22454 h 21600"/>
              <a:gd name="T18" fmla="*/ 21069 w 21600"/>
              <a:gd name="T19" fmla="*/ 28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  <a:path w="21600" h="21600" extrusionOk="0">
                <a:moveTo>
                  <a:pt x="1662" y="1709"/>
                </a:moveTo>
                <a:lnTo>
                  <a:pt x="9046" y="1709"/>
                </a:lnTo>
                <a:lnTo>
                  <a:pt x="9046" y="2331"/>
                </a:lnTo>
                <a:lnTo>
                  <a:pt x="1662" y="2331"/>
                </a:lnTo>
                <a:lnTo>
                  <a:pt x="1662" y="1709"/>
                </a:lnTo>
                <a:moveTo>
                  <a:pt x="0" y="4351"/>
                </a:moveTo>
                <a:lnTo>
                  <a:pt x="10892" y="4351"/>
                </a:lnTo>
                <a:lnTo>
                  <a:pt x="10892" y="14141"/>
                </a:lnTo>
                <a:lnTo>
                  <a:pt x="21600" y="14141"/>
                </a:lnTo>
                <a:moveTo>
                  <a:pt x="11631" y="1243"/>
                </a:moveTo>
                <a:lnTo>
                  <a:pt x="20492" y="1243"/>
                </a:lnTo>
                <a:lnTo>
                  <a:pt x="20492" y="1554"/>
                </a:lnTo>
                <a:lnTo>
                  <a:pt x="11631" y="1554"/>
                </a:lnTo>
                <a:lnTo>
                  <a:pt x="11631" y="1243"/>
                </a:lnTo>
                <a:moveTo>
                  <a:pt x="11631" y="3263"/>
                </a:moveTo>
                <a:lnTo>
                  <a:pt x="20492" y="3263"/>
                </a:lnTo>
                <a:lnTo>
                  <a:pt x="20492" y="3574"/>
                </a:lnTo>
                <a:lnTo>
                  <a:pt x="11631" y="3574"/>
                </a:lnTo>
                <a:lnTo>
                  <a:pt x="11631" y="3263"/>
                </a:lnTo>
                <a:moveTo>
                  <a:pt x="11631" y="6060"/>
                </a:moveTo>
                <a:lnTo>
                  <a:pt x="20492" y="6060"/>
                </a:lnTo>
                <a:lnTo>
                  <a:pt x="20492" y="6371"/>
                </a:lnTo>
                <a:lnTo>
                  <a:pt x="11631" y="6371"/>
                </a:lnTo>
                <a:lnTo>
                  <a:pt x="11631" y="6060"/>
                </a:lnTo>
                <a:moveTo>
                  <a:pt x="11631" y="8081"/>
                </a:moveTo>
                <a:lnTo>
                  <a:pt x="20308" y="8081"/>
                </a:lnTo>
                <a:lnTo>
                  <a:pt x="20308" y="8391"/>
                </a:lnTo>
                <a:lnTo>
                  <a:pt x="11631" y="8391"/>
                </a:lnTo>
                <a:lnTo>
                  <a:pt x="11631" y="8081"/>
                </a:lnTo>
                <a:moveTo>
                  <a:pt x="11631" y="4196"/>
                </a:moveTo>
                <a:lnTo>
                  <a:pt x="12369" y="4196"/>
                </a:lnTo>
                <a:lnTo>
                  <a:pt x="12369" y="4817"/>
                </a:lnTo>
                <a:lnTo>
                  <a:pt x="11631" y="4817"/>
                </a:lnTo>
                <a:lnTo>
                  <a:pt x="11631" y="4196"/>
                </a:lnTo>
                <a:moveTo>
                  <a:pt x="14400" y="4196"/>
                </a:moveTo>
                <a:lnTo>
                  <a:pt x="15138" y="4196"/>
                </a:lnTo>
                <a:lnTo>
                  <a:pt x="15138" y="4817"/>
                </a:lnTo>
                <a:lnTo>
                  <a:pt x="14400" y="4817"/>
                </a:lnTo>
                <a:lnTo>
                  <a:pt x="14400" y="4196"/>
                </a:lnTo>
                <a:moveTo>
                  <a:pt x="16985" y="4196"/>
                </a:moveTo>
                <a:lnTo>
                  <a:pt x="17723" y="4196"/>
                </a:lnTo>
                <a:lnTo>
                  <a:pt x="17723" y="4817"/>
                </a:lnTo>
                <a:lnTo>
                  <a:pt x="16985" y="4817"/>
                </a:lnTo>
                <a:lnTo>
                  <a:pt x="16985" y="4196"/>
                </a:lnTo>
                <a:moveTo>
                  <a:pt x="19754" y="4196"/>
                </a:moveTo>
                <a:lnTo>
                  <a:pt x="20492" y="4196"/>
                </a:lnTo>
                <a:lnTo>
                  <a:pt x="20492" y="4817"/>
                </a:lnTo>
                <a:lnTo>
                  <a:pt x="19754" y="4817"/>
                </a:lnTo>
                <a:lnTo>
                  <a:pt x="19754" y="4196"/>
                </a:lnTo>
                <a:moveTo>
                  <a:pt x="11631" y="9635"/>
                </a:moveTo>
                <a:lnTo>
                  <a:pt x="12369" y="9635"/>
                </a:lnTo>
                <a:lnTo>
                  <a:pt x="12369" y="10256"/>
                </a:lnTo>
                <a:lnTo>
                  <a:pt x="11631" y="10256"/>
                </a:lnTo>
                <a:lnTo>
                  <a:pt x="11631" y="9635"/>
                </a:lnTo>
                <a:moveTo>
                  <a:pt x="14400" y="9635"/>
                </a:moveTo>
                <a:lnTo>
                  <a:pt x="15138" y="9635"/>
                </a:lnTo>
                <a:lnTo>
                  <a:pt x="15138" y="10256"/>
                </a:lnTo>
                <a:lnTo>
                  <a:pt x="14400" y="10256"/>
                </a:lnTo>
                <a:lnTo>
                  <a:pt x="14400" y="9635"/>
                </a:lnTo>
                <a:moveTo>
                  <a:pt x="16985" y="9635"/>
                </a:moveTo>
                <a:lnTo>
                  <a:pt x="17723" y="9635"/>
                </a:lnTo>
                <a:lnTo>
                  <a:pt x="17723" y="10256"/>
                </a:lnTo>
                <a:lnTo>
                  <a:pt x="16985" y="10256"/>
                </a:lnTo>
                <a:lnTo>
                  <a:pt x="16985" y="9635"/>
                </a:lnTo>
                <a:moveTo>
                  <a:pt x="19754" y="9635"/>
                </a:moveTo>
                <a:lnTo>
                  <a:pt x="20492" y="9635"/>
                </a:lnTo>
                <a:lnTo>
                  <a:pt x="20492" y="10256"/>
                </a:lnTo>
                <a:lnTo>
                  <a:pt x="19754" y="10256"/>
                </a:lnTo>
                <a:lnTo>
                  <a:pt x="19754" y="9635"/>
                </a:lnTo>
                <a:moveTo>
                  <a:pt x="10892" y="14141"/>
                </a:moveTo>
                <a:lnTo>
                  <a:pt x="10892" y="15384"/>
                </a:lnTo>
                <a:lnTo>
                  <a:pt x="10892" y="20046"/>
                </a:lnTo>
                <a:lnTo>
                  <a:pt x="10892" y="21600"/>
                </a:lnTo>
                <a:lnTo>
                  <a:pt x="10892" y="14141"/>
                </a:lnTo>
                <a:moveTo>
                  <a:pt x="10892" y="4351"/>
                </a:moveTo>
                <a:lnTo>
                  <a:pt x="10892" y="3574"/>
                </a:lnTo>
                <a:lnTo>
                  <a:pt x="10892" y="932"/>
                </a:lnTo>
                <a:lnTo>
                  <a:pt x="10892" y="0"/>
                </a:lnTo>
                <a:lnTo>
                  <a:pt x="10892" y="4351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server"/>
          <p:cNvSpPr>
            <a:spLocks noEditPoints="1" noChangeArrowheads="1"/>
          </p:cNvSpPr>
          <p:nvPr/>
        </p:nvSpPr>
        <p:spPr bwMode="auto">
          <a:xfrm>
            <a:off x="5512840" y="4314825"/>
            <a:ext cx="1809750" cy="1809750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61 w 21600"/>
              <a:gd name="T17" fmla="*/ 22454 h 21600"/>
              <a:gd name="T18" fmla="*/ 21069 w 21600"/>
              <a:gd name="T19" fmla="*/ 28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  <a:path w="21600" h="21600" extrusionOk="0">
                <a:moveTo>
                  <a:pt x="1662" y="1709"/>
                </a:moveTo>
                <a:lnTo>
                  <a:pt x="9046" y="1709"/>
                </a:lnTo>
                <a:lnTo>
                  <a:pt x="9046" y="2331"/>
                </a:lnTo>
                <a:lnTo>
                  <a:pt x="1662" y="2331"/>
                </a:lnTo>
                <a:lnTo>
                  <a:pt x="1662" y="1709"/>
                </a:lnTo>
                <a:moveTo>
                  <a:pt x="0" y="4351"/>
                </a:moveTo>
                <a:lnTo>
                  <a:pt x="10892" y="4351"/>
                </a:lnTo>
                <a:lnTo>
                  <a:pt x="10892" y="14141"/>
                </a:lnTo>
                <a:lnTo>
                  <a:pt x="21600" y="14141"/>
                </a:lnTo>
                <a:moveTo>
                  <a:pt x="11631" y="1243"/>
                </a:moveTo>
                <a:lnTo>
                  <a:pt x="20492" y="1243"/>
                </a:lnTo>
                <a:lnTo>
                  <a:pt x="20492" y="1554"/>
                </a:lnTo>
                <a:lnTo>
                  <a:pt x="11631" y="1554"/>
                </a:lnTo>
                <a:lnTo>
                  <a:pt x="11631" y="1243"/>
                </a:lnTo>
                <a:moveTo>
                  <a:pt x="11631" y="3263"/>
                </a:moveTo>
                <a:lnTo>
                  <a:pt x="20492" y="3263"/>
                </a:lnTo>
                <a:lnTo>
                  <a:pt x="20492" y="3574"/>
                </a:lnTo>
                <a:lnTo>
                  <a:pt x="11631" y="3574"/>
                </a:lnTo>
                <a:lnTo>
                  <a:pt x="11631" y="3263"/>
                </a:lnTo>
                <a:moveTo>
                  <a:pt x="11631" y="6060"/>
                </a:moveTo>
                <a:lnTo>
                  <a:pt x="20492" y="6060"/>
                </a:lnTo>
                <a:lnTo>
                  <a:pt x="20492" y="6371"/>
                </a:lnTo>
                <a:lnTo>
                  <a:pt x="11631" y="6371"/>
                </a:lnTo>
                <a:lnTo>
                  <a:pt x="11631" y="6060"/>
                </a:lnTo>
                <a:moveTo>
                  <a:pt x="11631" y="8081"/>
                </a:moveTo>
                <a:lnTo>
                  <a:pt x="20308" y="8081"/>
                </a:lnTo>
                <a:lnTo>
                  <a:pt x="20308" y="8391"/>
                </a:lnTo>
                <a:lnTo>
                  <a:pt x="11631" y="8391"/>
                </a:lnTo>
                <a:lnTo>
                  <a:pt x="11631" y="8081"/>
                </a:lnTo>
                <a:moveTo>
                  <a:pt x="11631" y="4196"/>
                </a:moveTo>
                <a:lnTo>
                  <a:pt x="12369" y="4196"/>
                </a:lnTo>
                <a:lnTo>
                  <a:pt x="12369" y="4817"/>
                </a:lnTo>
                <a:lnTo>
                  <a:pt x="11631" y="4817"/>
                </a:lnTo>
                <a:lnTo>
                  <a:pt x="11631" y="4196"/>
                </a:lnTo>
                <a:moveTo>
                  <a:pt x="14400" y="4196"/>
                </a:moveTo>
                <a:lnTo>
                  <a:pt x="15138" y="4196"/>
                </a:lnTo>
                <a:lnTo>
                  <a:pt x="15138" y="4817"/>
                </a:lnTo>
                <a:lnTo>
                  <a:pt x="14400" y="4817"/>
                </a:lnTo>
                <a:lnTo>
                  <a:pt x="14400" y="4196"/>
                </a:lnTo>
                <a:moveTo>
                  <a:pt x="16985" y="4196"/>
                </a:moveTo>
                <a:lnTo>
                  <a:pt x="17723" y="4196"/>
                </a:lnTo>
                <a:lnTo>
                  <a:pt x="17723" y="4817"/>
                </a:lnTo>
                <a:lnTo>
                  <a:pt x="16985" y="4817"/>
                </a:lnTo>
                <a:lnTo>
                  <a:pt x="16985" y="4196"/>
                </a:lnTo>
                <a:moveTo>
                  <a:pt x="19754" y="4196"/>
                </a:moveTo>
                <a:lnTo>
                  <a:pt x="20492" y="4196"/>
                </a:lnTo>
                <a:lnTo>
                  <a:pt x="20492" y="4817"/>
                </a:lnTo>
                <a:lnTo>
                  <a:pt x="19754" y="4817"/>
                </a:lnTo>
                <a:lnTo>
                  <a:pt x="19754" y="4196"/>
                </a:lnTo>
                <a:moveTo>
                  <a:pt x="11631" y="9635"/>
                </a:moveTo>
                <a:lnTo>
                  <a:pt x="12369" y="9635"/>
                </a:lnTo>
                <a:lnTo>
                  <a:pt x="12369" y="10256"/>
                </a:lnTo>
                <a:lnTo>
                  <a:pt x="11631" y="10256"/>
                </a:lnTo>
                <a:lnTo>
                  <a:pt x="11631" y="9635"/>
                </a:lnTo>
                <a:moveTo>
                  <a:pt x="14400" y="9635"/>
                </a:moveTo>
                <a:lnTo>
                  <a:pt x="15138" y="9635"/>
                </a:lnTo>
                <a:lnTo>
                  <a:pt x="15138" y="10256"/>
                </a:lnTo>
                <a:lnTo>
                  <a:pt x="14400" y="10256"/>
                </a:lnTo>
                <a:lnTo>
                  <a:pt x="14400" y="9635"/>
                </a:lnTo>
                <a:moveTo>
                  <a:pt x="16985" y="9635"/>
                </a:moveTo>
                <a:lnTo>
                  <a:pt x="17723" y="9635"/>
                </a:lnTo>
                <a:lnTo>
                  <a:pt x="17723" y="10256"/>
                </a:lnTo>
                <a:lnTo>
                  <a:pt x="16985" y="10256"/>
                </a:lnTo>
                <a:lnTo>
                  <a:pt x="16985" y="9635"/>
                </a:lnTo>
                <a:moveTo>
                  <a:pt x="19754" y="9635"/>
                </a:moveTo>
                <a:lnTo>
                  <a:pt x="20492" y="9635"/>
                </a:lnTo>
                <a:lnTo>
                  <a:pt x="20492" y="10256"/>
                </a:lnTo>
                <a:lnTo>
                  <a:pt x="19754" y="10256"/>
                </a:lnTo>
                <a:lnTo>
                  <a:pt x="19754" y="9635"/>
                </a:lnTo>
                <a:moveTo>
                  <a:pt x="10892" y="14141"/>
                </a:moveTo>
                <a:lnTo>
                  <a:pt x="10892" y="15384"/>
                </a:lnTo>
                <a:lnTo>
                  <a:pt x="10892" y="20046"/>
                </a:lnTo>
                <a:lnTo>
                  <a:pt x="10892" y="21600"/>
                </a:lnTo>
                <a:lnTo>
                  <a:pt x="10892" y="14141"/>
                </a:lnTo>
                <a:moveTo>
                  <a:pt x="10892" y="4351"/>
                </a:moveTo>
                <a:lnTo>
                  <a:pt x="10892" y="3574"/>
                </a:lnTo>
                <a:lnTo>
                  <a:pt x="10892" y="932"/>
                </a:lnTo>
                <a:lnTo>
                  <a:pt x="10892" y="0"/>
                </a:lnTo>
                <a:lnTo>
                  <a:pt x="10892" y="4351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server"/>
          <p:cNvSpPr>
            <a:spLocks noEditPoints="1" noChangeArrowheads="1"/>
          </p:cNvSpPr>
          <p:nvPr/>
        </p:nvSpPr>
        <p:spPr bwMode="auto">
          <a:xfrm>
            <a:off x="6267145" y="5019370"/>
            <a:ext cx="1809750" cy="1809750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61 w 21600"/>
              <a:gd name="T17" fmla="*/ 22454 h 21600"/>
              <a:gd name="T18" fmla="*/ 21069 w 21600"/>
              <a:gd name="T19" fmla="*/ 28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  <a:path w="21600" h="21600" extrusionOk="0">
                <a:moveTo>
                  <a:pt x="1662" y="1709"/>
                </a:moveTo>
                <a:lnTo>
                  <a:pt x="9046" y="1709"/>
                </a:lnTo>
                <a:lnTo>
                  <a:pt x="9046" y="2331"/>
                </a:lnTo>
                <a:lnTo>
                  <a:pt x="1662" y="2331"/>
                </a:lnTo>
                <a:lnTo>
                  <a:pt x="1662" y="1709"/>
                </a:lnTo>
                <a:moveTo>
                  <a:pt x="0" y="4351"/>
                </a:moveTo>
                <a:lnTo>
                  <a:pt x="10892" y="4351"/>
                </a:lnTo>
                <a:lnTo>
                  <a:pt x="10892" y="14141"/>
                </a:lnTo>
                <a:lnTo>
                  <a:pt x="21600" y="14141"/>
                </a:lnTo>
                <a:moveTo>
                  <a:pt x="11631" y="1243"/>
                </a:moveTo>
                <a:lnTo>
                  <a:pt x="20492" y="1243"/>
                </a:lnTo>
                <a:lnTo>
                  <a:pt x="20492" y="1554"/>
                </a:lnTo>
                <a:lnTo>
                  <a:pt x="11631" y="1554"/>
                </a:lnTo>
                <a:lnTo>
                  <a:pt x="11631" y="1243"/>
                </a:lnTo>
                <a:moveTo>
                  <a:pt x="11631" y="3263"/>
                </a:moveTo>
                <a:lnTo>
                  <a:pt x="20492" y="3263"/>
                </a:lnTo>
                <a:lnTo>
                  <a:pt x="20492" y="3574"/>
                </a:lnTo>
                <a:lnTo>
                  <a:pt x="11631" y="3574"/>
                </a:lnTo>
                <a:lnTo>
                  <a:pt x="11631" y="3263"/>
                </a:lnTo>
                <a:moveTo>
                  <a:pt x="11631" y="6060"/>
                </a:moveTo>
                <a:lnTo>
                  <a:pt x="20492" y="6060"/>
                </a:lnTo>
                <a:lnTo>
                  <a:pt x="20492" y="6371"/>
                </a:lnTo>
                <a:lnTo>
                  <a:pt x="11631" y="6371"/>
                </a:lnTo>
                <a:lnTo>
                  <a:pt x="11631" y="6060"/>
                </a:lnTo>
                <a:moveTo>
                  <a:pt x="11631" y="8081"/>
                </a:moveTo>
                <a:lnTo>
                  <a:pt x="20308" y="8081"/>
                </a:lnTo>
                <a:lnTo>
                  <a:pt x="20308" y="8391"/>
                </a:lnTo>
                <a:lnTo>
                  <a:pt x="11631" y="8391"/>
                </a:lnTo>
                <a:lnTo>
                  <a:pt x="11631" y="8081"/>
                </a:lnTo>
                <a:moveTo>
                  <a:pt x="11631" y="4196"/>
                </a:moveTo>
                <a:lnTo>
                  <a:pt x="12369" y="4196"/>
                </a:lnTo>
                <a:lnTo>
                  <a:pt x="12369" y="4817"/>
                </a:lnTo>
                <a:lnTo>
                  <a:pt x="11631" y="4817"/>
                </a:lnTo>
                <a:lnTo>
                  <a:pt x="11631" y="4196"/>
                </a:lnTo>
                <a:moveTo>
                  <a:pt x="14400" y="4196"/>
                </a:moveTo>
                <a:lnTo>
                  <a:pt x="15138" y="4196"/>
                </a:lnTo>
                <a:lnTo>
                  <a:pt x="15138" y="4817"/>
                </a:lnTo>
                <a:lnTo>
                  <a:pt x="14400" y="4817"/>
                </a:lnTo>
                <a:lnTo>
                  <a:pt x="14400" y="4196"/>
                </a:lnTo>
                <a:moveTo>
                  <a:pt x="16985" y="4196"/>
                </a:moveTo>
                <a:lnTo>
                  <a:pt x="17723" y="4196"/>
                </a:lnTo>
                <a:lnTo>
                  <a:pt x="17723" y="4817"/>
                </a:lnTo>
                <a:lnTo>
                  <a:pt x="16985" y="4817"/>
                </a:lnTo>
                <a:lnTo>
                  <a:pt x="16985" y="4196"/>
                </a:lnTo>
                <a:moveTo>
                  <a:pt x="19754" y="4196"/>
                </a:moveTo>
                <a:lnTo>
                  <a:pt x="20492" y="4196"/>
                </a:lnTo>
                <a:lnTo>
                  <a:pt x="20492" y="4817"/>
                </a:lnTo>
                <a:lnTo>
                  <a:pt x="19754" y="4817"/>
                </a:lnTo>
                <a:lnTo>
                  <a:pt x="19754" y="4196"/>
                </a:lnTo>
                <a:moveTo>
                  <a:pt x="11631" y="9635"/>
                </a:moveTo>
                <a:lnTo>
                  <a:pt x="12369" y="9635"/>
                </a:lnTo>
                <a:lnTo>
                  <a:pt x="12369" y="10256"/>
                </a:lnTo>
                <a:lnTo>
                  <a:pt x="11631" y="10256"/>
                </a:lnTo>
                <a:lnTo>
                  <a:pt x="11631" y="9635"/>
                </a:lnTo>
                <a:moveTo>
                  <a:pt x="14400" y="9635"/>
                </a:moveTo>
                <a:lnTo>
                  <a:pt x="15138" y="9635"/>
                </a:lnTo>
                <a:lnTo>
                  <a:pt x="15138" y="10256"/>
                </a:lnTo>
                <a:lnTo>
                  <a:pt x="14400" y="10256"/>
                </a:lnTo>
                <a:lnTo>
                  <a:pt x="14400" y="9635"/>
                </a:lnTo>
                <a:moveTo>
                  <a:pt x="16985" y="9635"/>
                </a:moveTo>
                <a:lnTo>
                  <a:pt x="17723" y="9635"/>
                </a:lnTo>
                <a:lnTo>
                  <a:pt x="17723" y="10256"/>
                </a:lnTo>
                <a:lnTo>
                  <a:pt x="16985" y="10256"/>
                </a:lnTo>
                <a:lnTo>
                  <a:pt x="16985" y="9635"/>
                </a:lnTo>
                <a:moveTo>
                  <a:pt x="19754" y="9635"/>
                </a:moveTo>
                <a:lnTo>
                  <a:pt x="20492" y="9635"/>
                </a:lnTo>
                <a:lnTo>
                  <a:pt x="20492" y="10256"/>
                </a:lnTo>
                <a:lnTo>
                  <a:pt x="19754" y="10256"/>
                </a:lnTo>
                <a:lnTo>
                  <a:pt x="19754" y="9635"/>
                </a:lnTo>
                <a:moveTo>
                  <a:pt x="10892" y="14141"/>
                </a:moveTo>
                <a:lnTo>
                  <a:pt x="10892" y="15384"/>
                </a:lnTo>
                <a:lnTo>
                  <a:pt x="10892" y="20046"/>
                </a:lnTo>
                <a:lnTo>
                  <a:pt x="10892" y="21600"/>
                </a:lnTo>
                <a:lnTo>
                  <a:pt x="10892" y="14141"/>
                </a:lnTo>
                <a:moveTo>
                  <a:pt x="10892" y="4351"/>
                </a:moveTo>
                <a:lnTo>
                  <a:pt x="10892" y="3574"/>
                </a:lnTo>
                <a:lnTo>
                  <a:pt x="10892" y="932"/>
                </a:lnTo>
                <a:lnTo>
                  <a:pt x="10892" y="0"/>
                </a:lnTo>
                <a:lnTo>
                  <a:pt x="10892" y="4351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4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 1. </a:t>
            </a:r>
            <a:r>
              <a:rPr lang="en-US" b="1" dirty="0" smtClean="0"/>
              <a:t>Setup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070" y="1600205"/>
            <a:ext cx="8525860" cy="517823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 smtClean="0"/>
              <a:t>(Assumes: you’ve installed </a:t>
            </a:r>
            <a:r>
              <a:rPr lang="en-US" sz="2400" dirty="0" err="1" smtClean="0"/>
              <a:t>Hadoop</a:t>
            </a:r>
            <a:r>
              <a:rPr lang="en-US" sz="2400" dirty="0" smtClean="0"/>
              <a:t> on a cluster of computers)</a:t>
            </a:r>
            <a:endParaRPr lang="en-US" sz="2400" dirty="0"/>
          </a:p>
          <a:p>
            <a:pPr marL="0" indent="0">
              <a:buNone/>
            </a:pPr>
            <a:r>
              <a:rPr lang="en-US" dirty="0" smtClean="0"/>
              <a:t>You supply: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Map and Reduce logic </a:t>
            </a:r>
          </a:p>
          <a:p>
            <a:pPr lvl="1"/>
            <a:r>
              <a:rPr lang="en-US" dirty="0" smtClean="0"/>
              <a:t>This is “code” – packaged in a Java JAR file</a:t>
            </a:r>
          </a:p>
          <a:p>
            <a:pPr lvl="1"/>
            <a:r>
              <a:rPr lang="en-US" dirty="0"/>
              <a:t>O</a:t>
            </a:r>
            <a:r>
              <a:rPr lang="en-US" dirty="0" smtClean="0"/>
              <a:t>ther language support exists, more coming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 big pile of input files</a:t>
            </a:r>
          </a:p>
          <a:p>
            <a:pPr lvl="1"/>
            <a:r>
              <a:rPr lang="en-US" dirty="0" smtClean="0"/>
              <a:t>“Get the data here”</a:t>
            </a:r>
          </a:p>
          <a:p>
            <a:pPr lvl="1"/>
            <a:r>
              <a:rPr lang="en-US" dirty="0" smtClean="0"/>
              <a:t>For Word Frequency Counter, we might use Wikipedia or Project Gutenberg files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Go!</a:t>
            </a:r>
          </a:p>
        </p:txBody>
      </p:sp>
    </p:spTree>
    <p:extLst>
      <p:ext uri="{BB962C8B-B14F-4D97-AF65-F5344CB8AC3E}">
        <p14:creationId xmlns:p14="http://schemas.microsoft.com/office/powerpoint/2010/main" val="1823631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2. </a:t>
            </a:r>
            <a:r>
              <a:rPr lang="en-US" b="1" dirty="0" smtClean="0"/>
              <a:t>Map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5257794"/>
          </a:xfrm>
        </p:spPr>
        <p:txBody>
          <a:bodyPr>
            <a:normAutofit/>
          </a:bodyPr>
          <a:lstStyle/>
          <a:p>
            <a:r>
              <a:rPr lang="en-US" dirty="0"/>
              <a:t>Job Tracker distributes your Mapper and Reducer</a:t>
            </a:r>
          </a:p>
          <a:p>
            <a:pPr lvl="1"/>
            <a:r>
              <a:rPr lang="en-US" dirty="0" smtClean="0"/>
              <a:t>To every node</a:t>
            </a:r>
            <a:endParaRPr lang="en-US" dirty="0"/>
          </a:p>
          <a:p>
            <a:r>
              <a:rPr lang="en-US" dirty="0" smtClean="0"/>
              <a:t>Job </a:t>
            </a:r>
            <a:r>
              <a:rPr lang="en-US" dirty="0"/>
              <a:t>Tracker distributes your data</a:t>
            </a:r>
          </a:p>
          <a:p>
            <a:pPr lvl="1"/>
            <a:r>
              <a:rPr lang="en-US" dirty="0" smtClean="0"/>
              <a:t>To some nodes (at least 3) in 64 </a:t>
            </a:r>
            <a:r>
              <a:rPr lang="en-US" dirty="0"/>
              <a:t>MB </a:t>
            </a:r>
            <a:r>
              <a:rPr lang="en-US" dirty="0" smtClean="0"/>
              <a:t>chunks</a:t>
            </a:r>
            <a:endParaRPr lang="en-US" dirty="0"/>
          </a:p>
          <a:p>
            <a:r>
              <a:rPr lang="en-US" dirty="0" smtClean="0"/>
              <a:t>Task Tracker on each node calls Mapper</a:t>
            </a:r>
          </a:p>
          <a:p>
            <a:pPr lvl="1"/>
            <a:r>
              <a:rPr lang="en-US" dirty="0" smtClean="0"/>
              <a:t>Repeatedly until done; lots of parallelism</a:t>
            </a:r>
          </a:p>
          <a:p>
            <a:r>
              <a:rPr lang="en-US" dirty="0" smtClean="0"/>
              <a:t>Job Tracker watches for problems</a:t>
            </a:r>
          </a:p>
          <a:p>
            <a:pPr lvl="1"/>
            <a:r>
              <a:rPr lang="en-US" dirty="0" smtClean="0"/>
              <a:t>Manages retries, failures, optimistic attempts</a:t>
            </a:r>
          </a:p>
        </p:txBody>
      </p:sp>
    </p:spTree>
    <p:extLst>
      <p:ext uri="{BB962C8B-B14F-4D97-AF65-F5344CB8AC3E}">
        <p14:creationId xmlns:p14="http://schemas.microsoft.com/office/powerpoint/2010/main" val="151762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Mapper’s Job is Simple*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3600" dirty="0" smtClean="0"/>
              <a:t>Read </a:t>
            </a:r>
            <a:r>
              <a:rPr lang="en-US" sz="3600" dirty="0"/>
              <a:t>input, write output – that’s </a:t>
            </a:r>
            <a:r>
              <a:rPr lang="en-US" sz="3600" dirty="0" smtClean="0"/>
              <a:t>all</a:t>
            </a:r>
          </a:p>
          <a:p>
            <a:pPr lvl="1"/>
            <a:r>
              <a:rPr lang="en-US" dirty="0" smtClean="0"/>
              <a:t>Function </a:t>
            </a:r>
            <a:r>
              <a:rPr lang="en-US" dirty="0"/>
              <a:t>signature: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Map(text) </a:t>
            </a:r>
          </a:p>
          <a:p>
            <a:pPr lvl="1"/>
            <a:r>
              <a:rPr lang="en-US" dirty="0"/>
              <a:t>Parses the text and returns { key, value }</a:t>
            </a:r>
          </a:p>
          <a:p>
            <a:pPr lvl="1"/>
            <a:r>
              <a:rPr lang="en-US" dirty="0"/>
              <a:t>Map(“a b a foo”) returns {a,  1}, {b,  1}, {a,  1}, {foo,  1}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800" dirty="0" smtClean="0"/>
              <a:t>* for </a:t>
            </a:r>
            <a:r>
              <a:rPr lang="en-US" sz="2800" dirty="0"/>
              <a:t>Word Frequency Counter</a:t>
            </a:r>
            <a:r>
              <a:rPr lang="en-US" sz="2800" dirty="0" smtClean="0"/>
              <a:t>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67581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Actual Java Map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487374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public </a:t>
            </a:r>
            <a:r>
              <a:rPr lang="en-US" dirty="0"/>
              <a:t>void map</a:t>
            </a:r>
            <a:r>
              <a:rPr lang="en-US" dirty="0" smtClean="0"/>
              <a:t>(	Object </a:t>
            </a:r>
            <a:r>
              <a:rPr lang="en-US" dirty="0"/>
              <a:t>key,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Text </a:t>
            </a:r>
            <a:r>
              <a:rPr lang="en-US" dirty="0"/>
              <a:t>value,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Context </a:t>
            </a:r>
            <a:r>
              <a:rPr lang="en-US" dirty="0" err="1"/>
              <a:t>context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          ) throws </a:t>
            </a:r>
            <a:r>
              <a:rPr lang="en-US" dirty="0" err="1"/>
              <a:t>IOException</a:t>
            </a:r>
            <a:r>
              <a:rPr lang="en-US" dirty="0"/>
              <a:t>, </a:t>
            </a:r>
            <a:r>
              <a:rPr lang="en-US" dirty="0" err="1" smtClean="0"/>
              <a:t>InterruptedException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{</a:t>
            </a:r>
            <a:br>
              <a:rPr lang="en-US" dirty="0" smtClean="0"/>
            </a:br>
            <a:r>
              <a:rPr lang="en-US" dirty="0" smtClean="0"/>
              <a:t>   </a:t>
            </a:r>
            <a:r>
              <a:rPr lang="en-US" dirty="0" err="1" smtClean="0"/>
              <a:t>StringTokenizer</a:t>
            </a:r>
            <a:r>
              <a:rPr lang="en-US" dirty="0" smtClean="0"/>
              <a:t> </a:t>
            </a:r>
            <a:r>
              <a:rPr lang="en-US" dirty="0" err="1"/>
              <a:t>itr</a:t>
            </a:r>
            <a:r>
              <a:rPr lang="en-US" dirty="0"/>
              <a:t> = </a:t>
            </a:r>
            <a:r>
              <a:rPr lang="en-US" dirty="0" smtClean="0"/>
              <a:t>new  </a:t>
            </a:r>
            <a:br>
              <a:rPr lang="en-US" dirty="0" smtClean="0"/>
            </a:br>
            <a:r>
              <a:rPr lang="en-US" dirty="0" smtClean="0"/>
              <a:t>                                           </a:t>
            </a:r>
            <a:r>
              <a:rPr lang="en-US" dirty="0" err="1" smtClean="0"/>
              <a:t>StringTokenizer</a:t>
            </a:r>
            <a:r>
              <a:rPr lang="en-US" dirty="0" smtClean="0"/>
              <a:t>(</a:t>
            </a:r>
            <a:r>
              <a:rPr lang="en-US" dirty="0" err="1" smtClean="0"/>
              <a:t>value.toString</a:t>
            </a:r>
            <a:r>
              <a:rPr lang="en-US" dirty="0"/>
              <a:t>());</a:t>
            </a:r>
          </a:p>
          <a:p>
            <a:pPr marL="0" indent="0">
              <a:buNone/>
            </a:pPr>
            <a:r>
              <a:rPr lang="en-US" dirty="0" smtClean="0"/>
              <a:t>   </a:t>
            </a:r>
            <a:r>
              <a:rPr lang="en-US" dirty="0"/>
              <a:t>while (</a:t>
            </a:r>
            <a:r>
              <a:rPr lang="en-US" dirty="0" err="1"/>
              <a:t>itr.hasMoreTokens</a:t>
            </a:r>
            <a:r>
              <a:rPr lang="en-US" dirty="0"/>
              <a:t>()) {</a:t>
            </a:r>
          </a:p>
          <a:p>
            <a:pPr marL="0" indent="0">
              <a:buNone/>
            </a:pPr>
            <a:r>
              <a:rPr lang="en-US" dirty="0"/>
              <a:t>      </a:t>
            </a:r>
            <a:r>
              <a:rPr lang="en-US" dirty="0" err="1" smtClean="0"/>
              <a:t>word.set</a:t>
            </a:r>
            <a:r>
              <a:rPr lang="en-US" dirty="0" smtClean="0"/>
              <a:t>(</a:t>
            </a:r>
            <a:r>
              <a:rPr lang="en-US" dirty="0" err="1" smtClean="0"/>
              <a:t>itr.nextToken</a:t>
            </a:r>
            <a:r>
              <a:rPr lang="en-US" dirty="0" smtClean="0"/>
              <a:t>());</a:t>
            </a:r>
            <a:br>
              <a:rPr lang="en-US" dirty="0" smtClean="0"/>
            </a:br>
            <a:r>
              <a:rPr lang="en-US" dirty="0" smtClean="0"/>
              <a:t>      </a:t>
            </a:r>
            <a:r>
              <a:rPr lang="en-US" dirty="0" err="1" smtClean="0"/>
              <a:t>context.write</a:t>
            </a:r>
            <a:r>
              <a:rPr lang="en-US" dirty="0" smtClean="0"/>
              <a:t>(word</a:t>
            </a:r>
            <a:r>
              <a:rPr lang="en-US" dirty="0"/>
              <a:t>, </a:t>
            </a:r>
            <a:r>
              <a:rPr lang="en-US" dirty="0" smtClean="0"/>
              <a:t>“1”)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 smtClean="0"/>
              <a:t>   }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51779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 3. </a:t>
            </a:r>
            <a:r>
              <a:rPr lang="en-US" b="1" dirty="0" smtClean="0"/>
              <a:t>Shuffle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Shuffle collects all data from Map, organizes by key, and redistributes data to the nodes for Reduce</a:t>
            </a:r>
          </a:p>
        </p:txBody>
      </p:sp>
    </p:spTree>
    <p:extLst>
      <p:ext uri="{BB962C8B-B14F-4D97-AF65-F5344CB8AC3E}">
        <p14:creationId xmlns:p14="http://schemas.microsoft.com/office/powerpoint/2010/main" val="315350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 3. </a:t>
            </a:r>
            <a:r>
              <a:rPr lang="en-US" b="1" dirty="0" smtClean="0"/>
              <a:t>Shuffle – example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069" y="1600206"/>
            <a:ext cx="8830355" cy="5178239"/>
          </a:xfrm>
        </p:spPr>
        <p:txBody>
          <a:bodyPr>
            <a:normAutofit/>
          </a:bodyPr>
          <a:lstStyle/>
          <a:p>
            <a:r>
              <a:rPr lang="en-US" dirty="0" smtClean="0"/>
              <a:t>Mapper input:</a:t>
            </a:r>
          </a:p>
          <a:p>
            <a:pPr marL="457200" lvl="1" indent="0">
              <a:buNone/>
            </a:pPr>
            <a:r>
              <a:rPr lang="en-US" dirty="0" smtClean="0"/>
              <a:t>“the Bruins are the best in the NHL”</a:t>
            </a:r>
          </a:p>
          <a:p>
            <a:r>
              <a:rPr lang="en-US" dirty="0" smtClean="0"/>
              <a:t>Mapper </a:t>
            </a:r>
            <a:r>
              <a:rPr lang="en-US" dirty="0"/>
              <a:t>output: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{ the,</a:t>
            </a:r>
            <a:r>
              <a:rPr lang="en-US" dirty="0"/>
              <a:t>	</a:t>
            </a:r>
            <a:r>
              <a:rPr lang="en-US" dirty="0" smtClean="0"/>
              <a:t>	1 }	   { the,	1 }	{ the,	    1 }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	</a:t>
            </a:r>
            <a:r>
              <a:rPr lang="en-US" dirty="0" smtClean="0"/>
              <a:t>{ Bruins,</a:t>
            </a:r>
            <a:r>
              <a:rPr lang="en-US" dirty="0"/>
              <a:t>	</a:t>
            </a:r>
            <a:r>
              <a:rPr lang="en-US" dirty="0" smtClean="0"/>
              <a:t>1 }	   { best,	1 }	{ NHL	,   1 }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	</a:t>
            </a:r>
            <a:r>
              <a:rPr lang="en-US" dirty="0" smtClean="0"/>
              <a:t>{ are,	 </a:t>
            </a:r>
            <a:r>
              <a:rPr lang="en-US" dirty="0"/>
              <a:t>	</a:t>
            </a:r>
            <a:r>
              <a:rPr lang="en-US" dirty="0" smtClean="0"/>
              <a:t>1 }	   { in,  	1</a:t>
            </a:r>
            <a:r>
              <a:rPr lang="en-US" dirty="0"/>
              <a:t> </a:t>
            </a:r>
            <a:r>
              <a:rPr lang="en-US" dirty="0" smtClean="0"/>
              <a:t>}</a:t>
            </a:r>
            <a:endParaRPr lang="en-US" dirty="0"/>
          </a:p>
          <a:p>
            <a:r>
              <a:rPr lang="en-US" b="1" dirty="0"/>
              <a:t>Shuffle</a:t>
            </a:r>
            <a:r>
              <a:rPr lang="en-US" dirty="0"/>
              <a:t> </a:t>
            </a:r>
            <a:r>
              <a:rPr lang="en-US" dirty="0" smtClean="0"/>
              <a:t>transforms </a:t>
            </a:r>
            <a:r>
              <a:rPr lang="en-US" dirty="0"/>
              <a:t>this </a:t>
            </a:r>
            <a:r>
              <a:rPr lang="en-US" dirty="0" smtClean="0"/>
              <a:t>into Reducer input: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{ are,</a:t>
            </a:r>
            <a:r>
              <a:rPr lang="en-US" dirty="0"/>
              <a:t>	</a:t>
            </a:r>
            <a:r>
              <a:rPr lang="en-US" dirty="0" smtClean="0"/>
              <a:t>[ 1 ] }</a:t>
            </a:r>
            <a:r>
              <a:rPr lang="en-US" dirty="0"/>
              <a:t>	</a:t>
            </a:r>
            <a:r>
              <a:rPr lang="en-US" dirty="0" smtClean="0"/>
              <a:t>	  { in, 	[ 1 ] }</a:t>
            </a:r>
            <a:r>
              <a:rPr lang="en-US" dirty="0"/>
              <a:t>	 </a:t>
            </a:r>
            <a:r>
              <a:rPr lang="en-US" dirty="0" smtClean="0"/>
              <a:t>   	{ Bruins, [ 1 ] }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{ best,  [ 1 ] }	   	  { the, [ </a:t>
            </a:r>
            <a:r>
              <a:rPr lang="en-US" dirty="0"/>
              <a:t>1, 1, 1 </a:t>
            </a:r>
            <a:r>
              <a:rPr lang="en-US" dirty="0" smtClean="0"/>
              <a:t>] }	{ NHL, [ 1 ] 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1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4. </a:t>
            </a:r>
            <a:r>
              <a:rPr lang="en-US" b="1" dirty="0" smtClean="0"/>
              <a:t>Reduce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Output from Step 3. Shuffle has been distributed to </a:t>
            </a:r>
            <a:r>
              <a:rPr lang="en-US" dirty="0" err="1" smtClean="0"/>
              <a:t>datanodes</a:t>
            </a:r>
            <a:endParaRPr lang="en-US" dirty="0" smtClean="0"/>
          </a:p>
          <a:p>
            <a:r>
              <a:rPr lang="en-US" dirty="0" smtClean="0"/>
              <a:t>Your “Reducer” is called on local data</a:t>
            </a:r>
          </a:p>
          <a:p>
            <a:pPr lvl="1"/>
            <a:r>
              <a:rPr lang="en-US" dirty="0" smtClean="0"/>
              <a:t>Repeatedly, until all complete</a:t>
            </a:r>
          </a:p>
          <a:p>
            <a:pPr lvl="1"/>
            <a:r>
              <a:rPr lang="en-US" dirty="0"/>
              <a:t>Tasks run </a:t>
            </a:r>
            <a:r>
              <a:rPr lang="en-US" b="1" i="1" dirty="0"/>
              <a:t>in parallel</a:t>
            </a:r>
            <a:r>
              <a:rPr lang="en-US" dirty="0"/>
              <a:t> on </a:t>
            </a:r>
            <a:r>
              <a:rPr lang="en-US" dirty="0" smtClean="0"/>
              <a:t>nodes</a:t>
            </a:r>
          </a:p>
          <a:p>
            <a:r>
              <a:rPr lang="en-US" dirty="0" smtClean="0"/>
              <a:t>This is very simple for Word Frequency Counter! </a:t>
            </a:r>
            <a:endParaRPr lang="en-US" dirty="0"/>
          </a:p>
          <a:p>
            <a:pPr lvl="1"/>
            <a:r>
              <a:rPr lang="en-US" dirty="0" smtClean="0"/>
              <a:t>Function signature: </a:t>
            </a:r>
            <a:br>
              <a:rPr lang="en-US" dirty="0" smtClean="0"/>
            </a:br>
            <a:r>
              <a:rPr lang="en-US" dirty="0" smtClean="0"/>
              <a:t>		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Reduce(key, values[]) 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dirty="0" smtClean="0"/>
              <a:t>Adds up all the values and returns { key, sum }</a:t>
            </a:r>
          </a:p>
        </p:txBody>
      </p:sp>
    </p:spTree>
    <p:extLst>
      <p:ext uri="{BB962C8B-B14F-4D97-AF65-F5344CB8AC3E}">
        <p14:creationId xmlns:p14="http://schemas.microsoft.com/office/powerpoint/2010/main" val="18032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Actual Java Reduce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2285"/>
            <a:ext cx="8229600" cy="48286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public </a:t>
            </a:r>
            <a:r>
              <a:rPr lang="en-US" sz="2400" dirty="0"/>
              <a:t>void reduce</a:t>
            </a:r>
            <a:r>
              <a:rPr lang="en-US" sz="2400" dirty="0" smtClean="0"/>
              <a:t>(	Text </a:t>
            </a:r>
            <a:r>
              <a:rPr lang="en-US" sz="2400" dirty="0"/>
              <a:t>key,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>	</a:t>
            </a:r>
            <a:r>
              <a:rPr lang="en-US" sz="2400" dirty="0" smtClean="0"/>
              <a:t>		</a:t>
            </a:r>
            <a:r>
              <a:rPr lang="en-US" sz="2400" dirty="0" err="1" smtClean="0"/>
              <a:t>Iterable</a:t>
            </a:r>
            <a:r>
              <a:rPr lang="en-US" sz="2400" dirty="0" smtClean="0"/>
              <a:t>&lt;</a:t>
            </a:r>
            <a:r>
              <a:rPr lang="en-US" sz="2400" dirty="0" err="1" smtClean="0"/>
              <a:t>IntWritable</a:t>
            </a:r>
            <a:r>
              <a:rPr lang="en-US" sz="2400" dirty="0"/>
              <a:t>&gt; values,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                       	Context </a:t>
            </a:r>
            <a:r>
              <a:rPr lang="en-US" sz="2400" dirty="0" err="1" smtClean="0"/>
              <a:t>context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                      	     ) </a:t>
            </a:r>
            <a:r>
              <a:rPr lang="en-US" sz="2400" dirty="0"/>
              <a:t>throws </a:t>
            </a:r>
            <a:r>
              <a:rPr lang="en-US" sz="2400" dirty="0" err="1"/>
              <a:t>IOException</a:t>
            </a:r>
            <a:r>
              <a:rPr lang="en-US" sz="2400" dirty="0"/>
              <a:t>, </a:t>
            </a:r>
            <a:r>
              <a:rPr lang="en-US" sz="2400" dirty="0" err="1"/>
              <a:t>InterruptedException</a:t>
            </a:r>
            <a:r>
              <a:rPr lang="en-US" sz="2400" dirty="0"/>
              <a:t>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{</a:t>
            </a:r>
            <a:br>
              <a:rPr lang="en-US" sz="2400" dirty="0" smtClean="0"/>
            </a:br>
            <a:r>
              <a:rPr lang="en-US" sz="2400" dirty="0" smtClean="0"/>
              <a:t>      </a:t>
            </a:r>
            <a:r>
              <a:rPr lang="en-US" sz="2400" dirty="0" err="1"/>
              <a:t>int</a:t>
            </a:r>
            <a:r>
              <a:rPr lang="en-US" sz="2400" dirty="0"/>
              <a:t> sum = 0</a:t>
            </a:r>
            <a:r>
              <a:rPr lang="en-US" sz="2400" dirty="0" smtClean="0"/>
              <a:t>;</a:t>
            </a:r>
            <a:br>
              <a:rPr lang="en-US" sz="2400" dirty="0" smtClean="0"/>
            </a:br>
            <a:r>
              <a:rPr lang="en-US" sz="2400" dirty="0" smtClean="0"/>
              <a:t>      </a:t>
            </a:r>
            <a:r>
              <a:rPr lang="en-US" sz="2400" dirty="0"/>
              <a:t>for (</a:t>
            </a:r>
            <a:r>
              <a:rPr lang="en-US" sz="2400" dirty="0" err="1"/>
              <a:t>IntWritable</a:t>
            </a:r>
            <a:r>
              <a:rPr lang="en-US" sz="2400" dirty="0"/>
              <a:t> </a:t>
            </a:r>
            <a:r>
              <a:rPr lang="en-US" sz="2400" dirty="0" err="1"/>
              <a:t>val</a:t>
            </a:r>
            <a:r>
              <a:rPr lang="en-US" sz="2400" dirty="0"/>
              <a:t> : values) </a:t>
            </a:r>
            <a:r>
              <a:rPr lang="en-US" sz="2400" dirty="0" smtClean="0"/>
              <a:t>{</a:t>
            </a:r>
            <a:br>
              <a:rPr lang="en-US" sz="2400" dirty="0" smtClean="0"/>
            </a:br>
            <a:r>
              <a:rPr lang="en-US" sz="2400" dirty="0" smtClean="0"/>
              <a:t>        </a:t>
            </a:r>
            <a:r>
              <a:rPr lang="en-US" sz="2400" dirty="0"/>
              <a:t>sum += </a:t>
            </a:r>
            <a:r>
              <a:rPr lang="en-US" sz="2400" dirty="0" err="1"/>
              <a:t>val.get</a:t>
            </a:r>
            <a:r>
              <a:rPr lang="en-US" sz="2400" dirty="0" smtClean="0"/>
              <a:t>();</a:t>
            </a:r>
            <a:br>
              <a:rPr lang="en-US" sz="2400" dirty="0" smtClean="0"/>
            </a:br>
            <a:r>
              <a:rPr lang="en-US" sz="2400" dirty="0" smtClean="0"/>
              <a:t>      </a:t>
            </a:r>
            <a:r>
              <a:rPr lang="en-US" sz="2400" dirty="0"/>
              <a:t>}</a:t>
            </a:r>
          </a:p>
          <a:p>
            <a:pPr marL="0" indent="0">
              <a:buNone/>
            </a:pPr>
            <a:r>
              <a:rPr lang="en-US" sz="2400" dirty="0"/>
              <a:t>      </a:t>
            </a:r>
            <a:r>
              <a:rPr lang="en-US" sz="2400" dirty="0" err="1"/>
              <a:t>result.set</a:t>
            </a:r>
            <a:r>
              <a:rPr lang="en-US" sz="2400" dirty="0"/>
              <a:t>(sum</a:t>
            </a:r>
            <a:r>
              <a:rPr lang="en-US" sz="2400" dirty="0" smtClean="0"/>
              <a:t>);</a:t>
            </a:r>
            <a:br>
              <a:rPr lang="en-US" sz="2400" dirty="0" smtClean="0"/>
            </a:br>
            <a:r>
              <a:rPr lang="en-US" sz="2400" dirty="0" smtClean="0"/>
              <a:t>      </a:t>
            </a:r>
            <a:r>
              <a:rPr lang="en-US" sz="2400" dirty="0" err="1"/>
              <a:t>context.write</a:t>
            </a:r>
            <a:r>
              <a:rPr lang="en-US" sz="2400" dirty="0"/>
              <a:t>(key, </a:t>
            </a:r>
            <a:r>
              <a:rPr lang="en-US" sz="2400" dirty="0" smtClean="0"/>
              <a:t>result);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    </a:t>
            </a:r>
            <a:r>
              <a:rPr lang="en-US" sz="2400" dirty="0" smtClean="0"/>
              <a:t>}</a:t>
            </a:r>
            <a:br>
              <a:rPr lang="en-US" sz="2400" dirty="0" smtClean="0"/>
            </a:br>
            <a:r>
              <a:rPr lang="en-US" sz="2400" dirty="0" smtClean="0"/>
              <a:t>}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8592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5. </a:t>
            </a:r>
            <a:r>
              <a:rPr lang="en-US" b="1" dirty="0" smtClean="0"/>
              <a:t>Celebrate!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You are done – you have your output</a:t>
            </a:r>
          </a:p>
          <a:p>
            <a:r>
              <a:rPr lang="en-US" dirty="0" smtClean="0"/>
              <a:t>In more complex scenario, might repeat</a:t>
            </a:r>
          </a:p>
          <a:p>
            <a:pPr lvl="1"/>
            <a:r>
              <a:rPr lang="en-US" dirty="0" err="1" smtClean="0"/>
              <a:t>Hadoop</a:t>
            </a:r>
            <a:r>
              <a:rPr lang="en-US" dirty="0" smtClean="0"/>
              <a:t> tool ecosystem knows how to do this</a:t>
            </a:r>
          </a:p>
          <a:p>
            <a:r>
              <a:rPr lang="en-US" dirty="0" smtClean="0"/>
              <a:t>There are other projects in the </a:t>
            </a:r>
            <a:r>
              <a:rPr lang="en-US" dirty="0" err="1" smtClean="0"/>
              <a:t>Hadoop</a:t>
            </a:r>
            <a:r>
              <a:rPr lang="en-US" dirty="0" smtClean="0"/>
              <a:t> ecosystem for …</a:t>
            </a:r>
          </a:p>
          <a:p>
            <a:pPr lvl="1"/>
            <a:r>
              <a:rPr lang="en-US" dirty="0" smtClean="0"/>
              <a:t>Multi-step jobs</a:t>
            </a:r>
          </a:p>
          <a:p>
            <a:pPr lvl="1"/>
            <a:r>
              <a:rPr lang="en-US" dirty="0" smtClean="0"/>
              <a:t>Managing a data warehouse </a:t>
            </a:r>
          </a:p>
          <a:p>
            <a:pPr lvl="1"/>
            <a:r>
              <a:rPr lang="en-US" dirty="0" smtClean="0"/>
              <a:t>Supporting </a:t>
            </a:r>
            <a:r>
              <a:rPr lang="en-US" i="1" dirty="0" smtClean="0"/>
              <a:t>ad hoc </a:t>
            </a:r>
            <a:r>
              <a:rPr lang="en-US" dirty="0" smtClean="0"/>
              <a:t>querying </a:t>
            </a:r>
          </a:p>
          <a:p>
            <a:pPr lvl="1"/>
            <a:r>
              <a:rPr lang="en-US" dirty="0" smtClean="0"/>
              <a:t>And more!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06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8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www.hadooponazure.com</a:t>
            </a:r>
            <a:endParaRPr lang="en-US" dirty="0"/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0" y="1297535"/>
            <a:ext cx="9144000" cy="6858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34400" smtClean="0">
                <a:solidFill>
                  <a:srgbClr val="00B050"/>
                </a:solidFill>
              </a:rPr>
              <a:t>demo</a:t>
            </a:r>
            <a:endParaRPr lang="en-US" sz="34400" dirty="0" smtClean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1111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There’s a LOT MORE to the </a:t>
            </a:r>
            <a:r>
              <a:rPr lang="en-US" dirty="0" err="1" smtClean="0"/>
              <a:t>Hadoops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Hadoop</a:t>
            </a:r>
            <a:r>
              <a:rPr lang="en-US" dirty="0" smtClean="0"/>
              <a:t> streaming interface allows other languages	</a:t>
            </a:r>
          </a:p>
          <a:p>
            <a:pPr lvl="1"/>
            <a:r>
              <a:rPr lang="en-US" dirty="0" smtClean="0"/>
              <a:t>C#</a:t>
            </a:r>
          </a:p>
          <a:p>
            <a:r>
              <a:rPr lang="en-US" dirty="0" smtClean="0"/>
              <a:t>HIVE (</a:t>
            </a:r>
            <a:r>
              <a:rPr lang="en-US" dirty="0" err="1" smtClean="0"/>
              <a:t>HiveQL</a:t>
            </a:r>
            <a:r>
              <a:rPr lang="en-US" dirty="0" smtClean="0"/>
              <a:t>)</a:t>
            </a:r>
          </a:p>
          <a:p>
            <a:r>
              <a:rPr lang="en-US" dirty="0" smtClean="0"/>
              <a:t>Pig (Pig Latin language)</a:t>
            </a:r>
          </a:p>
          <a:p>
            <a:r>
              <a:rPr lang="en-US" dirty="0" smtClean="0"/>
              <a:t>Cascading.org</a:t>
            </a:r>
          </a:p>
          <a:p>
            <a:r>
              <a:rPr lang="en-US" dirty="0" smtClean="0"/>
              <a:t>Commercial companies dedicated:</a:t>
            </a:r>
          </a:p>
          <a:p>
            <a:pPr lvl="1"/>
            <a:r>
              <a:rPr lang="en-US" dirty="0" err="1" smtClean="0"/>
              <a:t>HortonWorks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716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309070" y="4646980"/>
            <a:ext cx="8382000" cy="182696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Questions?</a:t>
            </a:r>
            <a:br>
              <a:rPr lang="en-US" dirty="0" smtClean="0"/>
            </a:br>
            <a:r>
              <a:rPr lang="en-US" dirty="0" smtClean="0"/>
              <a:t>Comments?</a:t>
            </a:r>
            <a:br>
              <a:rPr lang="en-US" dirty="0" smtClean="0"/>
            </a:br>
            <a:r>
              <a:rPr lang="en-US" dirty="0" smtClean="0"/>
              <a:t>More information?</a:t>
            </a:r>
          </a:p>
        </p:txBody>
      </p:sp>
      <p:sp>
        <p:nvSpPr>
          <p:cNvPr id="39939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</a:pPr>
            <a:r>
              <a:rPr lang="en-US" sz="34400" dirty="0" smtClean="0">
                <a:solidFill>
                  <a:srgbClr val="00B05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946099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BostonAzure.org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Boston Azure cloud user group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Focused on Microsoft’s </a:t>
            </a:r>
            <a:r>
              <a:rPr lang="en-US" dirty="0" err="1" smtClean="0"/>
              <a:t>PaaS</a:t>
            </a:r>
            <a:r>
              <a:rPr lang="en-US" dirty="0" smtClean="0"/>
              <a:t> cloud platform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Last Thursday, monthly, 6:00-8:30 PM at NERD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Food; wifi; free; great topics; growing community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rgbClr val="FF0000"/>
                </a:solidFill>
              </a:rPr>
              <a:t>Boston Azure Boot Camp: June 2012 (</a:t>
            </a:r>
            <a:r>
              <a:rPr lang="en-US" sz="2400" b="1" dirty="0" smtClean="0">
                <a:solidFill>
                  <a:srgbClr val="FF0000"/>
                </a:solidFill>
              </a:rPr>
              <a:t>planning</a:t>
            </a:r>
            <a:r>
              <a:rPr lang="en-US" b="1" dirty="0" smtClean="0">
                <a:solidFill>
                  <a:srgbClr val="FF0000"/>
                </a:solidFill>
              </a:rPr>
              <a:t>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Follow on Twitter: </a:t>
            </a:r>
            <a:r>
              <a:rPr lang="en-US" b="1" dirty="0" smtClean="0"/>
              <a:t>@bostonazure </a:t>
            </a:r>
          </a:p>
          <a:p>
            <a:pPr>
              <a:defRPr/>
            </a:pPr>
            <a:r>
              <a:rPr lang="en-US" dirty="0" smtClean="0"/>
              <a:t>More info or to join our Meetup.com group: </a:t>
            </a:r>
            <a:br>
              <a:rPr lang="en-US" dirty="0" smtClean="0"/>
            </a:br>
            <a:r>
              <a:rPr lang="en-US" sz="4800" b="1" dirty="0" smtClean="0">
                <a:solidFill>
                  <a:srgbClr val="002060"/>
                </a:solidFill>
              </a:rPr>
              <a:t>http://www.bostonazure.org</a:t>
            </a:r>
            <a:endParaRPr lang="en-US" b="1" dirty="0" smtClean="0">
              <a:solidFill>
                <a:srgbClr val="002060"/>
              </a:solidFill>
            </a:endParaRPr>
          </a:p>
        </p:txBody>
      </p:sp>
      <p:pic>
        <p:nvPicPr>
          <p:cNvPr id="40964" name="Picture 2" descr="Boston Azure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"/>
            <a:ext cx="8043863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501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Contact Me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i="1" dirty="0" smtClean="0"/>
              <a:t>Looking for …</a:t>
            </a:r>
          </a:p>
          <a:p>
            <a:r>
              <a:rPr lang="en-US" i="1" dirty="0"/>
              <a:t>c</a:t>
            </a:r>
            <a:r>
              <a:rPr lang="en-US" i="1" dirty="0" smtClean="0"/>
              <a:t>onsulting help with Windows Azure Platform? </a:t>
            </a:r>
          </a:p>
          <a:p>
            <a:r>
              <a:rPr lang="en-US" i="1" dirty="0" smtClean="0"/>
              <a:t>someone to bounce Azure or cloud questions off?</a:t>
            </a:r>
          </a:p>
          <a:p>
            <a:r>
              <a:rPr lang="en-US" i="1" dirty="0" smtClean="0"/>
              <a:t>a speaker for your user group or company technology event?</a:t>
            </a:r>
          </a:p>
          <a:p>
            <a:pPr algn="ctr" eaLnBrk="1" hangingPunct="1">
              <a:buFont typeface="Arial" charset="0"/>
              <a:buNone/>
            </a:pPr>
            <a:r>
              <a:rPr lang="en-US" b="1" i="1" dirty="0" smtClean="0"/>
              <a:t>Just Ask!</a:t>
            </a:r>
          </a:p>
          <a:p>
            <a:pPr eaLnBrk="1" hangingPunct="1">
              <a:buFont typeface="Arial" charset="0"/>
              <a:buNone/>
            </a:pPr>
            <a:endParaRPr lang="en-US" sz="2000" b="1" dirty="0" smtClean="0"/>
          </a:p>
          <a:p>
            <a:pPr eaLnBrk="1" hangingPunct="1">
              <a:buFont typeface="Arial" charset="0"/>
              <a:buNone/>
            </a:pPr>
            <a:r>
              <a:rPr lang="en-US" b="1" dirty="0" smtClean="0"/>
              <a:t>	Bill Wilder</a:t>
            </a:r>
          </a:p>
          <a:p>
            <a:pPr eaLnBrk="1" hangingPunct="1">
              <a:buFont typeface="Arial" charset="0"/>
              <a:buNone/>
            </a:pPr>
            <a:r>
              <a:rPr lang="en-US" b="1" dirty="0" smtClean="0"/>
              <a:t>	@codingoutloud</a:t>
            </a:r>
          </a:p>
          <a:p>
            <a:pPr eaLnBrk="1" hangingPunct="1">
              <a:buFont typeface="Arial" charset="0"/>
              <a:buNone/>
            </a:pPr>
            <a:r>
              <a:rPr lang="en-US" b="1" dirty="0" smtClean="0"/>
              <a:t>	http://blog.codingoutloud.com</a:t>
            </a:r>
          </a:p>
          <a:p>
            <a:pPr eaLnBrk="1" hangingPunct="1"/>
            <a:endParaRPr lang="en-US" b="1" dirty="0" smtClean="0"/>
          </a:p>
          <a:p>
            <a:pPr eaLnBrk="1" hangingPunct="1"/>
            <a:endParaRPr lang="en-US" b="1" dirty="0" smtClean="0"/>
          </a:p>
        </p:txBody>
      </p:sp>
      <p:pic>
        <p:nvPicPr>
          <p:cNvPr id="430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560" y="5864960"/>
            <a:ext cx="5256283" cy="572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6503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Hadoop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 tool to economically create value from the Three </a:t>
            </a:r>
            <a:r>
              <a:rPr lang="en-US" b="1" dirty="0" err="1" smtClean="0"/>
              <a:t>V</a:t>
            </a:r>
            <a:r>
              <a:rPr lang="en-US" dirty="0" err="1" smtClean="0"/>
              <a:t>s</a:t>
            </a:r>
            <a:endParaRPr lang="en-US" dirty="0" smtClean="0"/>
          </a:p>
          <a:p>
            <a:r>
              <a:rPr lang="en-US" b="1" dirty="0"/>
              <a:t>New </a:t>
            </a:r>
            <a:r>
              <a:rPr lang="en-US" b="1" dirty="0" smtClean="0"/>
              <a:t>tool</a:t>
            </a:r>
          </a:p>
          <a:p>
            <a:pPr lvl="1"/>
            <a:r>
              <a:rPr lang="en-US" dirty="0" smtClean="0"/>
              <a:t>Complements</a:t>
            </a:r>
            <a:r>
              <a:rPr lang="en-US" dirty="0"/>
              <a:t>, rather than displaces, existing data analysis </a:t>
            </a:r>
            <a:r>
              <a:rPr lang="en-US" dirty="0" smtClean="0"/>
              <a:t>tools</a:t>
            </a:r>
          </a:p>
          <a:p>
            <a:r>
              <a:rPr lang="en-US" dirty="0" smtClean="0"/>
              <a:t>There are other approaches, but </a:t>
            </a:r>
            <a:r>
              <a:rPr lang="en-US" dirty="0" err="1" smtClean="0"/>
              <a:t>Hadoop</a:t>
            </a:r>
            <a:r>
              <a:rPr lang="en-US" dirty="0" smtClean="0"/>
              <a:t> is winning</a:t>
            </a:r>
          </a:p>
          <a:p>
            <a:pPr lvl="1"/>
            <a:r>
              <a:rPr lang="en-US" dirty="0" smtClean="0"/>
              <a:t>Emerging </a:t>
            </a:r>
            <a:r>
              <a:rPr lang="en-US" dirty="0"/>
              <a:t>as standard </a:t>
            </a:r>
            <a:r>
              <a:rPr lang="en-US" dirty="0" smtClean="0"/>
              <a:t>(remember XP vs. Scrum?)</a:t>
            </a:r>
          </a:p>
          <a:p>
            <a:pPr lvl="1"/>
            <a:r>
              <a:rPr lang="en-US" dirty="0" smtClean="0"/>
              <a:t>Microsoft embracing (</a:t>
            </a: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://www.hadooponazure.com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)</a:t>
            </a:r>
          </a:p>
          <a:p>
            <a:r>
              <a:rPr lang="en-US" dirty="0" smtClean="0"/>
              <a:t>Large Ecosystem</a:t>
            </a:r>
          </a:p>
          <a:p>
            <a:pPr lvl="1"/>
            <a:r>
              <a:rPr lang="en-US" dirty="0" smtClean="0"/>
              <a:t>Apache </a:t>
            </a:r>
            <a:r>
              <a:rPr lang="en-US" dirty="0" err="1" smtClean="0"/>
              <a:t>Hadoop</a:t>
            </a:r>
            <a:r>
              <a:rPr lang="en-US" dirty="0" smtClean="0"/>
              <a:t> project</a:t>
            </a:r>
          </a:p>
          <a:p>
            <a:pPr lvl="1"/>
            <a:r>
              <a:rPr lang="en-US" dirty="0"/>
              <a:t>HBASE, HIVE, Pig, Mahout, </a:t>
            </a:r>
            <a:r>
              <a:rPr lang="en-US" dirty="0" smtClean="0"/>
              <a:t>…</a:t>
            </a:r>
          </a:p>
          <a:p>
            <a:pPr lvl="1"/>
            <a:r>
              <a:rPr lang="en-US" dirty="0" err="1" smtClean="0"/>
              <a:t>Hadoop</a:t>
            </a:r>
            <a:r>
              <a:rPr lang="en-US" dirty="0" smtClean="0"/>
              <a:t>-specific companies: </a:t>
            </a:r>
            <a:r>
              <a:rPr lang="en-US" dirty="0" err="1" smtClean="0"/>
              <a:t>HortonWorks</a:t>
            </a:r>
            <a:r>
              <a:rPr lang="en-US" dirty="0" smtClean="0"/>
              <a:t>, </a:t>
            </a:r>
            <a:r>
              <a:rPr lang="en-US" dirty="0" err="1" smtClean="0"/>
              <a:t>Cloudera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040" y="429962"/>
            <a:ext cx="4221965" cy="1172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783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Microsoft working with </a:t>
            </a:r>
            <a:r>
              <a:rPr lang="en-US" dirty="0" err="1" smtClean="0"/>
              <a:t>HortonWorks</a:t>
            </a:r>
            <a:r>
              <a:rPr lang="en-US" dirty="0" smtClean="0"/>
              <a:t> to port to Windows and enable on Windows Azure</a:t>
            </a:r>
          </a:p>
          <a:p>
            <a:r>
              <a:rPr lang="en-US" dirty="0" smtClean="0"/>
              <a:t>Looking to make JavaScript, C# first-class languages</a:t>
            </a:r>
          </a:p>
          <a:p>
            <a:pPr lvl="1"/>
            <a:r>
              <a:rPr lang="en-US" dirty="0" smtClean="0"/>
              <a:t>Native language is Java </a:t>
            </a:r>
          </a:p>
          <a:p>
            <a:pPr lvl="1"/>
            <a:r>
              <a:rPr lang="en-US" dirty="0" smtClean="0"/>
              <a:t>Community support for Python and others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746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HIVE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HIVE QL</a:t>
            </a:r>
          </a:p>
          <a:p>
            <a:pPr lvl="1"/>
            <a:r>
              <a:rPr lang="en-US" dirty="0" smtClean="0"/>
              <a:t>SQL-like</a:t>
            </a:r>
          </a:p>
          <a:p>
            <a:r>
              <a:rPr lang="en-US" dirty="0" smtClean="0"/>
              <a:t>Creates </a:t>
            </a:r>
            <a:r>
              <a:rPr lang="en-US" dirty="0" err="1" smtClean="0"/>
              <a:t>MapReduce</a:t>
            </a:r>
            <a:r>
              <a:rPr lang="en-US" dirty="0" smtClean="0"/>
              <a:t> job in the background</a:t>
            </a:r>
          </a:p>
          <a:p>
            <a:r>
              <a:rPr lang="en-US" dirty="0" smtClean="0"/>
              <a:t>Remember: </a:t>
            </a:r>
            <a:r>
              <a:rPr lang="en-US" dirty="0" err="1" smtClean="0"/>
              <a:t>Hadoop</a:t>
            </a:r>
            <a:r>
              <a:rPr lang="en-US" dirty="0" smtClean="0"/>
              <a:t> is BATCH oriented</a:t>
            </a:r>
          </a:p>
          <a:p>
            <a:r>
              <a:rPr lang="en-US" dirty="0" smtClean="0"/>
              <a:t>Hive Excel Plugin</a:t>
            </a:r>
          </a:p>
          <a:p>
            <a:r>
              <a:rPr lang="en-US" dirty="0" smtClean="0"/>
              <a:t>Hive Interactive Console in Azure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603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MapReduce</a:t>
            </a:r>
            <a:r>
              <a:rPr lang="en-US" dirty="0" smtClean="0"/>
              <a:t> is Functional 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Like C#!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613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Server_Grid_Generic_Dark_Orange_4x3_Template_SharePoint">
  <a:themeElements>
    <a:clrScheme name="Gideon Sharepoint">
      <a:dk1>
        <a:srgbClr val="444445"/>
      </a:dk1>
      <a:lt1>
        <a:srgbClr val="FFFFFF"/>
      </a:lt1>
      <a:dk2>
        <a:srgbClr val="0C2E68"/>
      </a:dk2>
      <a:lt2>
        <a:srgbClr val="E6F0F7"/>
      </a:lt2>
      <a:accent1>
        <a:srgbClr val="00ADEE"/>
      </a:accent1>
      <a:accent2>
        <a:srgbClr val="1D71B6"/>
      </a:accent2>
      <a:accent3>
        <a:srgbClr val="EC008C"/>
      </a:accent3>
      <a:accent4>
        <a:srgbClr val="FFA514"/>
      </a:accent4>
      <a:accent5>
        <a:srgbClr val="A6CE39"/>
      </a:accent5>
      <a:accent6>
        <a:srgbClr val="00723F"/>
      </a:accent6>
      <a:hlink>
        <a:srgbClr val="FFEDCF"/>
      </a:hlink>
      <a:folHlink>
        <a:srgbClr val="800080"/>
      </a:folHlink>
    </a:clrScheme>
    <a:fontScheme name="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>
          <a:gsLst>
            <a:gs pos="0">
              <a:schemeClr val="accent5">
                <a:lumMod val="50000"/>
              </a:schemeClr>
            </a:gs>
            <a:gs pos="80000">
              <a:schemeClr val="accent5"/>
            </a:gs>
            <a:gs pos="100000">
              <a:schemeClr val="accent5"/>
            </a:gs>
          </a:gsLst>
        </a:gradFill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>
          <a:defRPr sz="2400" dirty="0" err="1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a:style>
    </a:spDef>
    <a:txDef>
      <a:spPr/>
      <a:bodyPr vert="horz" lIns="0" tIns="0" rIns="0" bIns="0" rtlCol="0">
        <a:spAutoFit/>
      </a:bodyPr>
      <a:lstStyle>
        <a:defPPr>
          <a:lnSpc>
            <a:spcPct val="90000"/>
          </a:lnSpc>
          <a:spcBef>
            <a:spcPct val="20000"/>
          </a:spcBef>
          <a:buClr>
            <a:srgbClr val="777777"/>
          </a:buClr>
          <a:buSzPct val="130000"/>
          <a:defRPr sz="2400" dirty="0" err="1" smtClean="0">
            <a:solidFill>
              <a:schemeClr val="bg1">
                <a:lumMod val="75000"/>
              </a:schemeClr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TechEd_NA_2010_PPT_Template">
  <a:themeElements>
    <a:clrScheme name="Custom 4">
      <a:dk1>
        <a:srgbClr val="000000"/>
      </a:dk1>
      <a:lt1>
        <a:srgbClr val="FFFFFF"/>
      </a:lt1>
      <a:dk2>
        <a:srgbClr val="F37021"/>
      </a:dk2>
      <a:lt2>
        <a:srgbClr val="FDB913"/>
      </a:lt2>
      <a:accent1>
        <a:srgbClr val="5E2F7E"/>
      </a:accent1>
      <a:accent2>
        <a:srgbClr val="B72172"/>
      </a:accent2>
      <a:accent3>
        <a:srgbClr val="8CC63F"/>
      </a:accent3>
      <a:accent4>
        <a:srgbClr val="D6E032"/>
      </a:accent4>
      <a:accent5>
        <a:srgbClr val="0077B8"/>
      </a:accent5>
      <a:accent6>
        <a:srgbClr val="44C8F5"/>
      </a:accent6>
      <a:hlink>
        <a:srgbClr val="FFFF00"/>
      </a:hlink>
      <a:folHlink>
        <a:srgbClr val="F3EB4F"/>
      </a:folHlink>
    </a:clrScheme>
    <a:fontScheme name="Custom 50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 flip="none" rotWithShape="1">
          <a:gsLst>
            <a:gs pos="0">
              <a:schemeClr val="accent3"/>
            </a:gs>
            <a:gs pos="86000">
              <a:schemeClr val="accent4"/>
            </a:gs>
          </a:gsLst>
          <a:lin ang="5400000" scaled="1"/>
          <a:tileRect/>
        </a:gradFill>
        <a:ln w="28575">
          <a:headEnd type="none" w="med" len="med"/>
          <a:tailEnd type="none" w="med" len="med"/>
        </a:ln>
        <a:effectLst/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>
          <a:defRPr dirty="0" smtClean="0">
            <a:solidFill>
              <a:schemeClr val="bg1">
                <a:alpha val="99000"/>
              </a:schemeClr>
            </a:solidFill>
          </a:defRPr>
        </a:defPPr>
      </a:lstStyle>
      <a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txDef>
      <a:spPr/>
      <a:bodyPr vert="horz" wrap="square" lIns="0" tIns="0" rIns="0" bIns="0" rtlCol="0">
        <a:spAutoFit/>
      </a:bodyPr>
      <a:lstStyle>
        <a:defPPr marL="460375" marR="0" indent="-460375" algn="l" defTabSz="914363" rtl="0" eaLnBrk="1" fontAlgn="auto" latinLnBrk="0" hangingPunct="1">
          <a:lnSpc>
            <a:spcPct val="90000"/>
          </a:lnSpc>
          <a:spcBef>
            <a:spcPct val="20000"/>
          </a:spcBef>
          <a:spcAft>
            <a:spcPts val="0"/>
          </a:spcAft>
          <a:buClrTx/>
          <a:buSzPct val="100000"/>
          <a:tabLst/>
          <a:defRPr kumimoji="0" sz="2800" b="0" i="0" u="none" strike="noStrike" kern="1200" cap="none" spc="0" normalizeH="0" baseline="0" noProof="0" dirty="0" err="1" smtClean="0">
            <a:ln>
              <a:noFill/>
            </a:ln>
            <a:gradFill>
              <a:gsLst>
                <a:gs pos="0">
                  <a:schemeClr val="tx1"/>
                </a:gs>
                <a:gs pos="100000">
                  <a:schemeClr val="tx1"/>
                </a:gs>
              </a:gsLst>
              <a:lin ang="5400000" scaled="0"/>
            </a:gradFill>
            <a:effectLst/>
            <a:uLnTx/>
            <a:uFillTx/>
            <a:latin typeface="+mj-lt"/>
            <a:ea typeface="+mn-ea"/>
            <a:cs typeface="+mn-cs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3_Server_Grid_Generic_Dark_Orange_4x3_Template_SharePoint">
  <a:themeElements>
    <a:clrScheme name="Gideon Sharepoint">
      <a:dk1>
        <a:srgbClr val="444445"/>
      </a:dk1>
      <a:lt1>
        <a:srgbClr val="FFFFFF"/>
      </a:lt1>
      <a:dk2>
        <a:srgbClr val="0C2E68"/>
      </a:dk2>
      <a:lt2>
        <a:srgbClr val="E6F0F7"/>
      </a:lt2>
      <a:accent1>
        <a:srgbClr val="00ADEE"/>
      </a:accent1>
      <a:accent2>
        <a:srgbClr val="1D71B6"/>
      </a:accent2>
      <a:accent3>
        <a:srgbClr val="EC008C"/>
      </a:accent3>
      <a:accent4>
        <a:srgbClr val="FFA514"/>
      </a:accent4>
      <a:accent5>
        <a:srgbClr val="A6CE39"/>
      </a:accent5>
      <a:accent6>
        <a:srgbClr val="00723F"/>
      </a:accent6>
      <a:hlink>
        <a:srgbClr val="FFEDCF"/>
      </a:hlink>
      <a:folHlink>
        <a:srgbClr val="800080"/>
      </a:folHlink>
    </a:clrScheme>
    <a:fontScheme name="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>
          <a:gsLst>
            <a:gs pos="0">
              <a:schemeClr val="accent5">
                <a:lumMod val="50000"/>
              </a:schemeClr>
            </a:gs>
            <a:gs pos="80000">
              <a:schemeClr val="accent5"/>
            </a:gs>
            <a:gs pos="100000">
              <a:schemeClr val="accent5"/>
            </a:gs>
          </a:gsLst>
        </a:gradFill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>
          <a:defRPr sz="2400" dirty="0" err="1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a:style>
    </a:spDef>
    <a:txDef>
      <a:spPr/>
      <a:bodyPr vert="horz" lIns="0" tIns="0" rIns="0" bIns="0" rtlCol="0">
        <a:spAutoFit/>
      </a:bodyPr>
      <a:lstStyle>
        <a:defPPr>
          <a:lnSpc>
            <a:spcPct val="90000"/>
          </a:lnSpc>
          <a:spcBef>
            <a:spcPct val="20000"/>
          </a:spcBef>
          <a:buClr>
            <a:srgbClr val="777777"/>
          </a:buClr>
          <a:buSzPct val="130000"/>
          <a:defRPr sz="2400" dirty="0" err="1" smtClean="0">
            <a:solidFill>
              <a:schemeClr val="bg1">
                <a:lumMod val="75000"/>
              </a:schemeClr>
            </a:solidFill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4_Server_Grid_Generic_Dark_Orange_4x3_Template_SharePoint">
  <a:themeElements>
    <a:clrScheme name="Gideon Sharepoint">
      <a:dk1>
        <a:srgbClr val="444445"/>
      </a:dk1>
      <a:lt1>
        <a:srgbClr val="FFFFFF"/>
      </a:lt1>
      <a:dk2>
        <a:srgbClr val="0C2E68"/>
      </a:dk2>
      <a:lt2>
        <a:srgbClr val="E6F0F7"/>
      </a:lt2>
      <a:accent1>
        <a:srgbClr val="00ADEE"/>
      </a:accent1>
      <a:accent2>
        <a:srgbClr val="1D71B6"/>
      </a:accent2>
      <a:accent3>
        <a:srgbClr val="EC008C"/>
      </a:accent3>
      <a:accent4>
        <a:srgbClr val="FFA514"/>
      </a:accent4>
      <a:accent5>
        <a:srgbClr val="A6CE39"/>
      </a:accent5>
      <a:accent6>
        <a:srgbClr val="00723F"/>
      </a:accent6>
      <a:hlink>
        <a:srgbClr val="FFEDCF"/>
      </a:hlink>
      <a:folHlink>
        <a:srgbClr val="800080"/>
      </a:folHlink>
    </a:clrScheme>
    <a:fontScheme name="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>
          <a:gsLst>
            <a:gs pos="0">
              <a:schemeClr val="accent5">
                <a:lumMod val="50000"/>
              </a:schemeClr>
            </a:gs>
            <a:gs pos="80000">
              <a:schemeClr val="accent5"/>
            </a:gs>
            <a:gs pos="100000">
              <a:schemeClr val="accent5"/>
            </a:gs>
          </a:gsLst>
        </a:gradFill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>
          <a:defRPr sz="2400" dirty="0" err="1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a:style>
    </a:spDef>
    <a:txDef>
      <a:spPr/>
      <a:bodyPr vert="horz" lIns="0" tIns="0" rIns="0" bIns="0" rtlCol="0">
        <a:spAutoFit/>
      </a:bodyPr>
      <a:lstStyle>
        <a:defPPr>
          <a:lnSpc>
            <a:spcPct val="90000"/>
          </a:lnSpc>
          <a:spcBef>
            <a:spcPct val="20000"/>
          </a:spcBef>
          <a:buClr>
            <a:srgbClr val="777777"/>
          </a:buClr>
          <a:buSzPct val="130000"/>
          <a:defRPr sz="2400" dirty="0" err="1" smtClean="0">
            <a:solidFill>
              <a:schemeClr val="bg1">
                <a:lumMod val="75000"/>
              </a:schemeClr>
            </a:solidFill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5_Server_Grid_Generic_Dark_Orange_4x3_Template_SharePoint">
  <a:themeElements>
    <a:clrScheme name="Gideon Sharepoint">
      <a:dk1>
        <a:srgbClr val="444445"/>
      </a:dk1>
      <a:lt1>
        <a:srgbClr val="FFFFFF"/>
      </a:lt1>
      <a:dk2>
        <a:srgbClr val="0C2E68"/>
      </a:dk2>
      <a:lt2>
        <a:srgbClr val="E6F0F7"/>
      </a:lt2>
      <a:accent1>
        <a:srgbClr val="00ADEE"/>
      </a:accent1>
      <a:accent2>
        <a:srgbClr val="1D71B6"/>
      </a:accent2>
      <a:accent3>
        <a:srgbClr val="EC008C"/>
      </a:accent3>
      <a:accent4>
        <a:srgbClr val="FFA514"/>
      </a:accent4>
      <a:accent5>
        <a:srgbClr val="A6CE39"/>
      </a:accent5>
      <a:accent6>
        <a:srgbClr val="00723F"/>
      </a:accent6>
      <a:hlink>
        <a:srgbClr val="FFEDCF"/>
      </a:hlink>
      <a:folHlink>
        <a:srgbClr val="800080"/>
      </a:folHlink>
    </a:clrScheme>
    <a:fontScheme name="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>
          <a:gsLst>
            <a:gs pos="0">
              <a:schemeClr val="accent5">
                <a:lumMod val="50000"/>
              </a:schemeClr>
            </a:gs>
            <a:gs pos="80000">
              <a:schemeClr val="accent5"/>
            </a:gs>
            <a:gs pos="100000">
              <a:schemeClr val="accent5"/>
            </a:gs>
          </a:gsLst>
        </a:gradFill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>
          <a:defRPr sz="2400" dirty="0" err="1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a:style>
    </a:spDef>
    <a:txDef>
      <a:spPr/>
      <a:bodyPr vert="horz" lIns="0" tIns="0" rIns="0" bIns="0" rtlCol="0">
        <a:spAutoFit/>
      </a:bodyPr>
      <a:lstStyle>
        <a:defPPr>
          <a:lnSpc>
            <a:spcPct val="90000"/>
          </a:lnSpc>
          <a:spcBef>
            <a:spcPct val="20000"/>
          </a:spcBef>
          <a:buClr>
            <a:srgbClr val="777777"/>
          </a:buClr>
          <a:buSzPct val="130000"/>
          <a:defRPr sz="2400" dirty="0" err="1" smtClean="0">
            <a:solidFill>
              <a:schemeClr val="bg1">
                <a:lumMod val="75000"/>
              </a:schemeClr>
            </a:solidFill>
          </a:defRPr>
        </a:defPPr>
      </a:lstStyle>
    </a:txDef>
  </a:objectDefaults>
  <a:extraClrSchemeLst/>
</a:theme>
</file>

<file path=ppt/theme/theme7.xml><?xml version="1.0" encoding="utf-8"?>
<a:theme xmlns:a="http://schemas.openxmlformats.org/drawingml/2006/main" name="6_Server_Grid_Generic_Dark_Orange_4x3_Template_SharePoint">
  <a:themeElements>
    <a:clrScheme name="Gideon Sharepoint">
      <a:dk1>
        <a:srgbClr val="444445"/>
      </a:dk1>
      <a:lt1>
        <a:srgbClr val="FFFFFF"/>
      </a:lt1>
      <a:dk2>
        <a:srgbClr val="0C2E68"/>
      </a:dk2>
      <a:lt2>
        <a:srgbClr val="E6F0F7"/>
      </a:lt2>
      <a:accent1>
        <a:srgbClr val="00ADEE"/>
      </a:accent1>
      <a:accent2>
        <a:srgbClr val="1D71B6"/>
      </a:accent2>
      <a:accent3>
        <a:srgbClr val="EC008C"/>
      </a:accent3>
      <a:accent4>
        <a:srgbClr val="FFA514"/>
      </a:accent4>
      <a:accent5>
        <a:srgbClr val="A6CE39"/>
      </a:accent5>
      <a:accent6>
        <a:srgbClr val="00723F"/>
      </a:accent6>
      <a:hlink>
        <a:srgbClr val="FFEDCF"/>
      </a:hlink>
      <a:folHlink>
        <a:srgbClr val="800080"/>
      </a:folHlink>
    </a:clrScheme>
    <a:fontScheme name="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>
          <a:gsLst>
            <a:gs pos="0">
              <a:schemeClr val="accent5">
                <a:lumMod val="50000"/>
              </a:schemeClr>
            </a:gs>
            <a:gs pos="80000">
              <a:schemeClr val="accent5"/>
            </a:gs>
            <a:gs pos="100000">
              <a:schemeClr val="accent5"/>
            </a:gs>
          </a:gsLst>
        </a:gradFill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>
          <a:defRPr sz="2400" dirty="0" err="1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a:style>
    </a:spDef>
    <a:txDef>
      <a:spPr/>
      <a:bodyPr vert="horz" lIns="0" tIns="0" rIns="0" bIns="0" rtlCol="0">
        <a:spAutoFit/>
      </a:bodyPr>
      <a:lstStyle>
        <a:defPPr>
          <a:lnSpc>
            <a:spcPct val="90000"/>
          </a:lnSpc>
          <a:spcBef>
            <a:spcPct val="20000"/>
          </a:spcBef>
          <a:buClr>
            <a:srgbClr val="777777"/>
          </a:buClr>
          <a:buSzPct val="130000"/>
          <a:defRPr sz="2400" dirty="0" err="1" smtClean="0">
            <a:solidFill>
              <a:schemeClr val="bg1">
                <a:lumMod val="75000"/>
              </a:schemeClr>
            </a:solidFill>
          </a:defRPr>
        </a:defPPr>
      </a:lstStyle>
    </a:tx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1A73032C29A3409AE758036783375F" ma:contentTypeVersion="2" ma:contentTypeDescription="Create a new document." ma:contentTypeScope="" ma:versionID="bcff52d878fa13337570b5c8b5e2d519">
  <xsd:schema xmlns:xsd="http://www.w3.org/2001/XMLSchema" xmlns:p="http://schemas.microsoft.com/office/2006/metadata/properties" xmlns:ns2="7e88ebde-63a9-4faf-8b82-2ec1987651a8" targetNamespace="http://schemas.microsoft.com/office/2006/metadata/properties" ma:root="true" ma:fieldsID="8a9874c214b371611da96a36ec86fd6c" ns2:_="">
    <xsd:import namespace="7e88ebde-63a9-4faf-8b82-2ec1987651a8"/>
    <xsd:element name="properties">
      <xsd:complexType>
        <xsd:sequence>
          <xsd:element name="documentManagement">
            <xsd:complexType>
              <xsd:all>
                <xsd:element ref="ns2:Review_x0020_Notes" minOccurs="0"/>
                <xsd:element ref="ns2:Final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7e88ebde-63a9-4faf-8b82-2ec1987651a8" elementFormDefault="qualified">
    <xsd:import namespace="http://schemas.microsoft.com/office/2006/documentManagement/types"/>
    <xsd:element name="Review_x0020_Notes" ma:index="8" nillable="true" ma:displayName="Review Notes" ma:internalName="Review_x0020_Notes">
      <xsd:simpleType>
        <xsd:restriction base="dms:Note"/>
      </xsd:simpleType>
    </xsd:element>
    <xsd:element name="Final" ma:index="9" nillable="true" ma:displayName="Final" ma:default="0" ma:description="Contains Sponsor slide" ma:internalName="Final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>
    <Final xmlns="7e88ebde-63a9-4faf-8b82-2ec1987651a8">true</Final>
    <Review_x0020_Notes xmlns="7e88ebde-63a9-4faf-8b82-2ec1987651a8" xsi:nil="true"/>
  </documentManagement>
</p:properties>
</file>

<file path=customXml/itemProps1.xml><?xml version="1.0" encoding="utf-8"?>
<ds:datastoreItem xmlns:ds="http://schemas.openxmlformats.org/officeDocument/2006/customXml" ds:itemID="{AAC10318-9E4D-4103-AC56-3F3C57BAF3F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BF42AD9-BB95-4537-B02E-926B76A6FC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e88ebde-63a9-4faf-8b82-2ec1987651a8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944BC1-AF26-4A34-92F9-B39AD35DD417}">
  <ds:schemaRefs>
    <ds:schemaRef ds:uri="http://schemas.openxmlformats.org/package/2006/metadata/core-properties"/>
    <ds:schemaRef ds:uri="7e88ebde-63a9-4faf-8b82-2ec1987651a8"/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elements/1.1/"/>
    <ds:schemaRef ds:uri="http://purl.org/dc/dcmitype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19868</TotalTime>
  <Words>1431</Words>
  <Application>Microsoft Office PowerPoint</Application>
  <PresentationFormat>On-screen Show (4:3)</PresentationFormat>
  <Paragraphs>310</Paragraphs>
  <Slides>36</Slides>
  <Notes>9</Notes>
  <HiddenSlides>6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Office Theme</vt:lpstr>
      <vt:lpstr>2_Server_Grid_Generic_Dark_Orange_4x3_Template_SharePoint</vt:lpstr>
      <vt:lpstr>TechEd_NA_2010_PPT_Template</vt:lpstr>
      <vt:lpstr>3_Server_Grid_Generic_Dark_Orange_4x3_Template_SharePoint</vt:lpstr>
      <vt:lpstr>4_Server_Grid_Generic_Dark_Orange_4x3_Template_SharePoint</vt:lpstr>
      <vt:lpstr>5_Server_Grid_Generic_Dark_Orange_4x3_Template_SharePoint</vt:lpstr>
      <vt:lpstr>6_Server_Grid_Generic_Dark_Orange_4x3_Template_SharePoint</vt:lpstr>
      <vt:lpstr>Hadoop as a Service</vt:lpstr>
      <vt:lpstr>Bill Wilder </vt:lpstr>
      <vt:lpstr>We will consider…</vt:lpstr>
      <vt:lpstr>Five exabytes of data created every two days - Eric Schmidt  (CEO Google at the time)</vt:lpstr>
      <vt:lpstr>“Big Data” Challenge</vt:lpstr>
      <vt:lpstr>Short History of Hadoop   //////</vt:lpstr>
      <vt:lpstr>Hadoop: batch processing, big data</vt:lpstr>
      <vt:lpstr>Word Frequency Counter – how?</vt:lpstr>
      <vt:lpstr>Simple Word Frequency Counter </vt:lpstr>
      <vt:lpstr>Map</vt:lpstr>
      <vt:lpstr>Map Example 1</vt:lpstr>
      <vt:lpstr>Map Example 1</vt:lpstr>
      <vt:lpstr>Map Example 2</vt:lpstr>
      <vt:lpstr>Map Example 3 (the fancy one)</vt:lpstr>
      <vt:lpstr>Problems with Word Counter?</vt:lpstr>
      <vt:lpstr>Simplified Example</vt:lpstr>
      <vt:lpstr>Workflow</vt:lpstr>
      <vt:lpstr>Hadoop Cluster</vt:lpstr>
      <vt:lpstr>Step 1. Setup</vt:lpstr>
      <vt:lpstr>Step 2. Map</vt:lpstr>
      <vt:lpstr>Mapper’s Job is Simple*</vt:lpstr>
      <vt:lpstr>Actual Java Map Function</vt:lpstr>
      <vt:lpstr>Step 3. Shuffle</vt:lpstr>
      <vt:lpstr>Step 3. Shuffle – example</vt:lpstr>
      <vt:lpstr>Step 4. Reduce</vt:lpstr>
      <vt:lpstr>Actual Java Reduce Function</vt:lpstr>
      <vt:lpstr>Step 5. Celebrate!</vt:lpstr>
      <vt:lpstr>www.hadooponazure.com</vt:lpstr>
      <vt:lpstr>There’s a LOT MORE to the Hadoops…</vt:lpstr>
      <vt:lpstr>Questions? Comments? More information?</vt:lpstr>
      <vt:lpstr>BostonAzure.org</vt:lpstr>
      <vt:lpstr>Contact Me</vt:lpstr>
      <vt:lpstr>Hadoop</vt:lpstr>
      <vt:lpstr>PowerPoint Presentation</vt:lpstr>
      <vt:lpstr>HIVE </vt:lpstr>
      <vt:lpstr>MapReduce is Functional Programming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Hadoop Intro + Hadoop as a Service</dc:title>
  <dc:creator>Bill Wilder</dc:creator>
  <cp:lastModifiedBy>Bill Wilder</cp:lastModifiedBy>
  <cp:revision>599</cp:revision>
  <cp:lastPrinted>2011-10-26T14:38:59Z</cp:lastPrinted>
  <dcterms:created xsi:type="dcterms:W3CDTF">2011-03-08T16:00:15Z</dcterms:created>
  <dcterms:modified xsi:type="dcterms:W3CDTF">2012-02-08T04:07:12Z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0x010100761A73032C29A3409AE758036783375F</vt:lpwstr>
  </property>
</Properties>
</file>