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  <p:sldMasterId id="2147483682" r:id="rId5"/>
  </p:sldMasterIdLst>
  <p:notesMasterIdLst>
    <p:notesMasterId r:id="rId40"/>
  </p:notesMasterIdLst>
  <p:sldIdLst>
    <p:sldId id="256" r:id="rId6"/>
    <p:sldId id="261" r:id="rId7"/>
    <p:sldId id="330" r:id="rId8"/>
    <p:sldId id="335" r:id="rId9"/>
    <p:sldId id="337" r:id="rId10"/>
    <p:sldId id="334" r:id="rId11"/>
    <p:sldId id="331" r:id="rId12"/>
    <p:sldId id="332" r:id="rId13"/>
    <p:sldId id="333" r:id="rId14"/>
    <p:sldId id="338" r:id="rId15"/>
    <p:sldId id="342" r:id="rId16"/>
    <p:sldId id="273" r:id="rId17"/>
    <p:sldId id="305" r:id="rId18"/>
    <p:sldId id="306" r:id="rId19"/>
    <p:sldId id="307" r:id="rId20"/>
    <p:sldId id="308" r:id="rId21"/>
    <p:sldId id="327" r:id="rId22"/>
    <p:sldId id="309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43" r:id="rId35"/>
    <p:sldId id="322" r:id="rId36"/>
    <p:sldId id="323" r:id="rId37"/>
    <p:sldId id="325" r:id="rId38"/>
    <p:sldId id="260" r:id="rId3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C8"/>
    <a:srgbClr val="00A4DE"/>
    <a:srgbClr val="B8D4DE"/>
    <a:srgbClr val="AFEAFF"/>
    <a:srgbClr val="6D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657" autoAdjust="0"/>
  </p:normalViewPr>
  <p:slideViewPr>
    <p:cSldViewPr>
      <p:cViewPr varScale="1">
        <p:scale>
          <a:sx n="138" d="100"/>
          <a:sy n="138" d="100"/>
        </p:scale>
        <p:origin x="-852" y="-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B1467-5C0E-4F54-B4D2-22A4AD6F44DE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705E0-D3F8-448F-A2AA-A8271F122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59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4:30-5:30, then dinner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705E0-D3F8-448F-A2AA-A8271F122C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091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705E0-D3F8-448F-A2AA-A8271F122C4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228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AJAX – orthogonal concern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Worker Role not related to HTML 5 concept of Web Worker</a:t>
            </a:r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219604-7371-419B-B491-238F00D0824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AJAX – orthogonal concern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Worker Role not related to HTML 5 concept of Web Worker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“Thumbnails” sample code available from http://code.msdn.microsoft.com/windowsazuresamples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1627EE-5560-4E34-AA52-ED919B3B08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AJAX – orthogonal concern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Worker Role not related to HTML 5 concept of Web Worker</a:t>
            </a: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1B8D9D-07D1-4272-9200-FC7492BEB1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9B29CB-A59E-4904-93B8-C2A7ED3677A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Chainsaw: http://commons.wikimedia.org/wiki/File:Chainsaw_cutting_tree.jpg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DE4D25-567A-4C87-92FD-F743FCEC759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Boots from posterous.wilderclan.com</a:t>
            </a:r>
          </a:p>
          <a:p>
            <a:r>
              <a:rPr lang="en-US" dirty="0" smtClean="0"/>
              <a:t>Sneakers: http://www.flickr.com/photos/pinksherbet/3504943955/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0B2DC-A877-45E8-B394-DCA5FA59405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471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Tech Windows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594DF5-1B45-481F-9FBD-CA0B3A5B835C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i-jbatsc\Desktop\images\images\azure\azure_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23950"/>
            <a:ext cx="3209150" cy="133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C:\Users\i-jbatsc\Desktop\images\images\azure\azure_illustration_layer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556" y="1276350"/>
            <a:ext cx="7010400" cy="319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564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14600"/>
            <a:ext cx="3209150" cy="830429"/>
          </a:xfrm>
        </p:spPr>
        <p:txBody>
          <a:bodyPr anchor="t">
            <a:noAutofit/>
          </a:bodyPr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19533" y="3345029"/>
            <a:ext cx="3200249" cy="285750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7" descr="C:\Users\i-jbatsc\Desktop\images\images\azure\azure_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23950"/>
            <a:ext cx="3209150" cy="133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i-jbatsc\Desktop\images\images\azure_tree_3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930" y="2114550"/>
            <a:ext cx="415798" cy="57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i-jbatsc\Desktop\images\images\azure_tent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079" y="2707688"/>
            <a:ext cx="1552575" cy="97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i-jbatsc\Desktop\images\images\azure_tree_1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654" y="1338005"/>
            <a:ext cx="589480" cy="112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i-jbatsc\Desktop\images\images\azure_tree_2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656" y="2943226"/>
            <a:ext cx="594273" cy="82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54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0151"/>
            <a:ext cx="7848600" cy="3394472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/>
            </a:lvl1pPr>
            <a:lvl2pPr marL="742950" indent="-28575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E19E8-A673-43B0-9B30-51374D85A278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A669-2898-432B-834D-3FAFA923CA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1" y="133350"/>
            <a:ext cx="7848599" cy="66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8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1314449"/>
            <a:ext cx="3812645" cy="76200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CBBE-2C6C-4E19-B43A-70A96445ED5B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FFE98-0587-46E8-89E2-604B65FE213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463040"/>
            <a:ext cx="3566160" cy="2194560"/>
          </a:xfrm>
          <a:prstGeom prst="rect">
            <a:avLst/>
          </a:prstGeom>
          <a:solidFill>
            <a:srgbClr val="B8D4DE"/>
          </a:solidFill>
          <a:ln w="76200">
            <a:solidFill>
              <a:schemeClr val="bg1">
                <a:lumMod val="85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2514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0" cap="none">
                <a:solidFill>
                  <a:schemeClr val="tx1"/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E19E8-A673-43B0-9B30-51374D85A278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A669-2898-432B-834D-3FAFA923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13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33350"/>
            <a:ext cx="7772400" cy="663179"/>
          </a:xfrm>
        </p:spPr>
        <p:txBody>
          <a:bodyPr/>
          <a:lstStyle>
            <a:lvl1pPr>
              <a:defRPr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371601"/>
            <a:ext cx="4038600" cy="32230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371601"/>
            <a:ext cx="3429000" cy="32230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E19E8-A673-43B0-9B30-51374D85A278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A669-2898-432B-834D-3FAFA923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26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083A-04D8-4B57-ABAC-46E7416338DF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12A1-1006-42A3-A472-30C60DB0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119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083A-04D8-4B57-ABAC-46E7416338DF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12A1-1006-42A3-A472-30C60DB0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66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083A-04D8-4B57-ABAC-46E7416338DF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12A1-1006-42A3-A472-30C60DB0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652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914400"/>
            <a:ext cx="2551113" cy="14430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28651"/>
            <a:ext cx="5111750" cy="3965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2343151"/>
            <a:ext cx="2551113" cy="225147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083A-04D8-4B57-ABAC-46E7416338DF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12A1-1006-42A3-A472-30C60DB0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34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083A-04D8-4B57-ABAC-46E7416338DF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12A1-1006-42A3-A472-30C60DB0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671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effectLst/>
                <a:latin typeface="+mj-lt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083A-04D8-4B57-ABAC-46E7416338DF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12A1-1006-42A3-A472-30C60DB0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490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14351"/>
            <a:ext cx="2057400" cy="4080272"/>
          </a:xfrm>
        </p:spPr>
        <p:txBody>
          <a:bodyPr vert="eaVert"/>
          <a:lstStyle>
            <a:lvl1pPr>
              <a:defRPr>
                <a:effectLst/>
                <a:latin typeface="+mj-lt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14351"/>
            <a:ext cx="6019800" cy="408027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083A-04D8-4B57-ABAC-46E7416338DF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B12A1-1006-42A3-A472-30C60DB0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454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Gr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43300"/>
            <a:ext cx="6171730" cy="685800"/>
          </a:xfrm>
        </p:spPr>
        <p:txBody>
          <a:bodyPr vert="horz" lIns="0" tIns="0" rIns="0" bIns="0" rtlCol="0">
            <a:noAutofit/>
          </a:bodyPr>
          <a:lstStyle>
            <a:lvl1pPr marL="0" indent="0" algn="r" defTabSz="914363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lang="en-US" sz="2000" kern="12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r" defTabSz="9143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1" y="2457451"/>
            <a:ext cx="6157913" cy="914400"/>
          </a:xfrm>
        </p:spPr>
        <p:txBody>
          <a:bodyPr vert="horz" wrap="square" lIns="0" tIns="0" rIns="0" bIns="0" rtlCol="0" anchor="b">
            <a:noAutofit/>
          </a:bodyPr>
          <a:lstStyle>
            <a:lvl1pPr algn="r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none" spc="-15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2542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Content Shapes N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3350"/>
            <a:ext cx="7924800" cy="514350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1200" cap="none" spc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4808935"/>
            <a:ext cx="8382000" cy="163115"/>
          </a:xfrm>
        </p:spPr>
        <p:txBody>
          <a:bodyPr>
            <a:normAutofit/>
          </a:bodyPr>
          <a:lstStyle>
            <a:lvl1pPr algn="l">
              <a:buNone/>
              <a:defRPr sz="1000"/>
            </a:lvl1pPr>
          </a:lstStyle>
          <a:p>
            <a:pPr lvl="0"/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914400" y="1257300"/>
            <a:ext cx="7848600" cy="350900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464641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N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"/>
            <a:ext cx="7924800" cy="842689"/>
          </a:xfrm>
        </p:spPr>
        <p:txBody>
          <a:bodyPr vert="horz" wrap="square" lIns="0" tIns="0" rIns="0" bIns="0" rtlCol="0" anchor="t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1200" cap="none" spc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4808935"/>
            <a:ext cx="8382000" cy="163115"/>
          </a:xfrm>
        </p:spPr>
        <p:txBody>
          <a:bodyPr>
            <a:normAutofit/>
          </a:bodyPr>
          <a:lstStyle>
            <a:lvl1pPr algn="l">
              <a:buNone/>
              <a:defRPr sz="1000"/>
            </a:lvl1pPr>
          </a:lstStyle>
          <a:p>
            <a:pPr lvl="0"/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28700"/>
            <a:ext cx="3810000" cy="3737610"/>
          </a:xfrm>
        </p:spPr>
        <p:txBody>
          <a:bodyPr>
            <a:normAutofit/>
          </a:bodyPr>
          <a:lstStyle>
            <a:lvl1pPr marL="339976" indent="-339976">
              <a:lnSpc>
                <a:spcPct val="90000"/>
              </a:lnSpc>
              <a:defRPr sz="2400"/>
            </a:lvl1pPr>
            <a:lvl2pPr marL="673338" indent="-325424">
              <a:lnSpc>
                <a:spcPct val="90000"/>
              </a:lnSpc>
              <a:defRPr sz="2000"/>
            </a:lvl2pPr>
            <a:lvl3pPr marL="953785" indent="-288384">
              <a:lnSpc>
                <a:spcPct val="90000"/>
              </a:lnSpc>
              <a:defRPr sz="1800"/>
            </a:lvl3pPr>
            <a:lvl4pPr marL="1227618" indent="-273833">
              <a:lnSpc>
                <a:spcPct val="90000"/>
              </a:lnSpc>
              <a:defRPr sz="1600"/>
            </a:lvl4pPr>
            <a:lvl5pPr marL="1516002" indent="-280447">
              <a:lnSpc>
                <a:spcPct val="90000"/>
              </a:lnSpc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028700"/>
            <a:ext cx="3810000" cy="3737610"/>
          </a:xfrm>
        </p:spPr>
        <p:txBody>
          <a:bodyPr>
            <a:normAutofit/>
          </a:bodyPr>
          <a:lstStyle>
            <a:lvl1pPr marL="347914" indent="-347914">
              <a:lnSpc>
                <a:spcPct val="90000"/>
              </a:lnSpc>
              <a:defRPr sz="2400"/>
            </a:lvl1pPr>
            <a:lvl2pPr marL="673338" indent="-339976">
              <a:lnSpc>
                <a:spcPct val="90000"/>
              </a:lnSpc>
              <a:defRPr sz="2000"/>
            </a:lvl2pPr>
            <a:lvl3pPr marL="961722" indent="-302936">
              <a:lnSpc>
                <a:spcPct val="90000"/>
              </a:lnSpc>
              <a:defRPr sz="1800"/>
            </a:lvl3pPr>
            <a:lvl4pPr marL="1227618" indent="-265896">
              <a:lnSpc>
                <a:spcPct val="90000"/>
              </a:lnSpc>
              <a:defRPr sz="1600"/>
            </a:lvl4pPr>
            <a:lvl5pPr marL="1516002" indent="-273833">
              <a:lnSpc>
                <a:spcPct val="90000"/>
              </a:lnSpc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93576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m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04091" y="2095500"/>
            <a:ext cx="8058909" cy="971550"/>
          </a:xfrm>
        </p:spPr>
        <p:txBody>
          <a:bodyPr anchor="ctr">
            <a:noAutofit/>
          </a:bodyPr>
          <a:lstStyle>
            <a:lvl1pPr algn="l">
              <a:lnSpc>
                <a:spcPct val="90000"/>
              </a:lnSpc>
              <a:defRPr sz="5400" b="0" spc="-200" baseline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04088" y="3634008"/>
            <a:ext cx="5020764" cy="690342"/>
          </a:xfr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200" spc="-50" baseline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  <a:effectLst/>
              </a:defRPr>
            </a:lvl1pPr>
            <a:lvl2pPr marL="457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072886" y="171451"/>
            <a:ext cx="7690114" cy="1038746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1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>
                        <a:alpha val="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marL="0" lvl="0" indent="0" algn="r" defTabSz="914325" rtl="0" eaLnBrk="1" latinLnBrk="0" hangingPunct="1">
              <a:lnSpc>
                <a:spcPct val="90000"/>
              </a:lnSpc>
              <a:spcBef>
                <a:spcPct val="20000"/>
              </a:spcBef>
              <a:buSzPct val="85000"/>
              <a:buFont typeface="Arial" pitchFamily="34" charset="0"/>
              <a:buNone/>
            </a:pPr>
            <a:r>
              <a:rPr lang="en-US" dirty="0" smtClean="0"/>
              <a:t>click to…</a:t>
            </a:r>
          </a:p>
        </p:txBody>
      </p:sp>
      <p:pic>
        <p:nvPicPr>
          <p:cNvPr id="5" name="Picture 2" descr="C:\Users\i-jbatsc\Desktop\images\images\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302" y="4629150"/>
            <a:ext cx="1855787" cy="39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78" y="4798009"/>
            <a:ext cx="1191424" cy="19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477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99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1" y="1428750"/>
            <a:ext cx="7696200" cy="21082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65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443"/>
            <a:ext cx="8229600" cy="857250"/>
          </a:xfrm>
        </p:spPr>
        <p:txBody>
          <a:bodyPr>
            <a:normAutofit/>
          </a:bodyPr>
          <a:lstStyle>
            <a:lvl1pPr algn="ctr"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Segoe"/>
                <a:cs typeface="Segoe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1693"/>
            <a:ext cx="8229600" cy="3394472"/>
          </a:xfrm>
        </p:spPr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"/>
                <a:cs typeface="Segoe"/>
              </a:defRPr>
            </a:lvl1pPr>
            <a:lvl2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"/>
                <a:cs typeface="Segoe"/>
              </a:defRPr>
            </a:lvl2pPr>
            <a:lvl3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"/>
                <a:cs typeface="Segoe"/>
              </a:defRPr>
            </a:lvl3pPr>
            <a:lvl4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"/>
                <a:cs typeface="Segoe"/>
              </a:defRPr>
            </a:lvl4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"/>
                <a:cs typeface="Segoe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1886" y="4772415"/>
            <a:ext cx="2133600" cy="273844"/>
          </a:xfrm>
          <a:prstGeom prst="rect">
            <a:avLst/>
          </a:prstGeom>
        </p:spPr>
        <p:txBody>
          <a:bodyPr/>
          <a:lstStyle>
            <a:lvl1pPr algn="ctr">
              <a:defRPr b="0" i="0">
                <a:solidFill>
                  <a:schemeClr val="tx1">
                    <a:lumMod val="95000"/>
                    <a:lumOff val="5000"/>
                  </a:schemeClr>
                </a:solidFill>
                <a:latin typeface="Segoe"/>
                <a:cs typeface="Segoe"/>
              </a:defRPr>
            </a:lvl1pPr>
          </a:lstStyle>
          <a:p>
            <a:fld id="{1C24C1D7-E85D-3D41-874A-BD44A6CAB93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lum brigh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125" y="4781550"/>
            <a:ext cx="904750" cy="145790"/>
          </a:xfrm>
          <a:prstGeom prst="rect">
            <a:avLst/>
          </a:prstGeom>
        </p:spPr>
      </p:pic>
      <p:pic>
        <p:nvPicPr>
          <p:cNvPr id="7" name="Picture 2" descr="D:\User\Pictures\WinAzure_rgb - Copy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" y="4598259"/>
            <a:ext cx="491671" cy="49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8584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768601"/>
            <a:ext cx="9143999" cy="1021556"/>
          </a:xfrm>
        </p:spPr>
        <p:txBody>
          <a:bodyPr anchor="t">
            <a:normAutofit/>
          </a:bodyPr>
          <a:lstStyle>
            <a:lvl1pPr algn="ctr">
              <a:defRPr sz="3600" b="1" i="0" cap="none">
                <a:solidFill>
                  <a:schemeClr val="bg1"/>
                </a:solidFill>
                <a:effectLst>
                  <a:outerShdw blurRad="25400" dist="38100" dir="2700000">
                    <a:srgbClr val="000000">
                      <a:alpha val="9000"/>
                    </a:srgbClr>
                  </a:outerShdw>
                </a:effectLst>
                <a:latin typeface="Segoe"/>
                <a:cs typeface="Segoe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5100" y="4767263"/>
            <a:ext cx="2133600" cy="273844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rgbClr val="FFFFFF"/>
                </a:solidFill>
                <a:latin typeface="Segoe"/>
                <a:cs typeface="Segoe"/>
              </a:defRPr>
            </a:lvl1pPr>
          </a:lstStyle>
          <a:p>
            <a:fld id="{1C24C1D7-E85D-3D41-874A-BD44A6CAB93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125" y="4781550"/>
            <a:ext cx="904750" cy="145790"/>
          </a:xfrm>
          <a:prstGeom prst="rect">
            <a:avLst/>
          </a:prstGeom>
        </p:spPr>
      </p:pic>
      <p:pic>
        <p:nvPicPr>
          <p:cNvPr id="8" name="Picture 2" descr="D:\User\Pictures\WinAzure_rgb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5750"/>
            <a:ext cx="4651783" cy="72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837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Background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664" y="2258996"/>
            <a:ext cx="5849021" cy="1142621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3600">
                <a:solidFill>
                  <a:schemeClr val="bg1"/>
                </a:solidFill>
                <a:latin typeface="Segoe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7663" y="3590483"/>
            <a:ext cx="5282817" cy="346249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  <a:latin typeface="Segoe" pitchFamily="34" charset="0"/>
              </a:defRPr>
            </a:lvl1pPr>
            <a:lvl2pPr marL="342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7664" y="633082"/>
            <a:ext cx="6456059" cy="1033983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0" i="0" u="none" strike="noStrike" kern="1200" cap="none" spc="-225" normalizeH="0" baseline="0" noProof="0" dirty="0" smtClean="0">
                <a:ln w="11430"/>
                <a:solidFill>
                  <a:schemeClr val="bg1"/>
                </a:solidFill>
                <a:effectLst/>
                <a:uLnTx/>
                <a:uFillTx/>
                <a:latin typeface="Segoe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14270418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8000">
              <a:srgbClr val="B8D4DE"/>
            </a:gs>
            <a:gs pos="99167">
              <a:schemeClr val="bg1">
                <a:lumMod val="95000"/>
              </a:schemeClr>
            </a:gs>
            <a:gs pos="27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-jbatsc\Desktop\images\images\azure\azure_socnet_image.png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41748" y="814386"/>
            <a:ext cx="3851748" cy="61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-jbatsc\Desktop\images\images\azure\azure_illustration_bg.png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864394"/>
            <a:ext cx="6524625" cy="49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133350"/>
            <a:ext cx="7848599" cy="6631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00151"/>
            <a:ext cx="7848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B083A-04D8-4B57-ABAC-46E7416338DF}" type="datetimeFigureOut">
              <a:rPr lang="en-US" smtClean="0"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B12A1-1006-42A3-A472-30C60DB048A8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2" descr="C:\Users\i-jbatsc\Desktop\images\images\logo.png"/>
          <p:cNvPicPr>
            <a:picLocks noChangeAspect="1" noChangeArrowheads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302" y="4629150"/>
            <a:ext cx="1855787" cy="39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78" y="4798009"/>
            <a:ext cx="1191424" cy="19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2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700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5" r:id="rId17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b="1" i="1" kern="1200">
          <a:solidFill>
            <a:schemeClr val="tx1"/>
          </a:solidFill>
          <a:effectLst/>
          <a:latin typeface="+mj-lt"/>
          <a:ea typeface="Segoe UI" pitchFamily="34" charset="0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2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23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23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2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2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8000">
              <a:srgbClr val="B8D4DE"/>
            </a:gs>
            <a:gs pos="99167">
              <a:schemeClr val="tx1">
                <a:lumMod val="95000"/>
              </a:schemeClr>
            </a:gs>
            <a:gs pos="27000">
              <a:schemeClr val="tx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262" y="188952"/>
            <a:ext cx="8363938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28750"/>
            <a:ext cx="7696201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4" name="Picture 2" descr="C:\Users\i-jbatsc\Desktop\images\images\logo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1" y="4729824"/>
            <a:ext cx="1855787" cy="29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76" y="4856468"/>
            <a:ext cx="1191424" cy="145494"/>
          </a:xfrm>
          <a:prstGeom prst="rect">
            <a:avLst/>
          </a:prstGeom>
        </p:spPr>
      </p:pic>
      <p:pic>
        <p:nvPicPr>
          <p:cNvPr id="10" name="Picture 2" descr="C:\Users\i-jbatsc\Desktop\images\images\azure\azure_socnet_image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41748" y="814386"/>
            <a:ext cx="3851748" cy="61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i-jbatsc\Desktop\images\images\azure\azure_illustration_bg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864394"/>
            <a:ext cx="6524625" cy="49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6519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702" r:id="rId2"/>
    <p:sldLayoutId id="2147483703" r:id="rId3"/>
    <p:sldLayoutId id="2147483704" r:id="rId4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000" b="1" i="1" kern="1200" cap="none" spc="-100" baseline="0" dirty="0">
          <a:ln w="3175">
            <a:noFill/>
          </a:ln>
          <a:solidFill>
            <a:schemeClr val="bg1">
              <a:alpha val="99000"/>
            </a:schemeClr>
          </a:solidFill>
          <a:effectLst/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0" kern="1200">
          <a:gradFill>
            <a:gsLst>
              <a:gs pos="0">
                <a:srgbClr val="000000"/>
              </a:gs>
              <a:gs pos="86000">
                <a:srgbClr val="000000"/>
              </a:gs>
            </a:gsLst>
            <a:lin ang="5400000" scaled="0"/>
          </a:gradFill>
          <a:latin typeface="Consolas" pitchFamily="49" charset="0"/>
          <a:ea typeface="+mn-ea"/>
          <a:cs typeface="Consolas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0" kern="1200">
          <a:gradFill>
            <a:gsLst>
              <a:gs pos="0">
                <a:srgbClr val="000000"/>
              </a:gs>
              <a:gs pos="86000">
                <a:srgbClr val="000000"/>
              </a:gs>
            </a:gsLst>
            <a:lin ang="5400000" scaled="0"/>
          </a:gradFill>
          <a:latin typeface="Consolas" pitchFamily="49" charset="0"/>
          <a:ea typeface="+mn-ea"/>
          <a:cs typeface="Consolas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0" kern="1200">
          <a:gradFill>
            <a:gsLst>
              <a:gs pos="0">
                <a:srgbClr val="000000"/>
              </a:gs>
              <a:gs pos="86000">
                <a:srgbClr val="000000"/>
              </a:gs>
            </a:gsLst>
            <a:lin ang="5400000" scaled="0"/>
          </a:gradFill>
          <a:latin typeface="Consolas" pitchFamily="49" charset="0"/>
          <a:ea typeface="+mn-ea"/>
          <a:cs typeface="Consolas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0" kern="1200">
          <a:gradFill>
            <a:gsLst>
              <a:gs pos="0">
                <a:srgbClr val="000000"/>
              </a:gs>
              <a:gs pos="86000">
                <a:srgbClr val="000000"/>
              </a:gs>
            </a:gsLst>
            <a:lin ang="5400000" scaled="0"/>
          </a:gradFill>
          <a:latin typeface="Consolas" pitchFamily="49" charset="0"/>
          <a:ea typeface="+mn-ea"/>
          <a:cs typeface="Consolas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0" kern="1200">
          <a:gradFill>
            <a:gsLst>
              <a:gs pos="0">
                <a:srgbClr val="000000"/>
              </a:gs>
              <a:gs pos="86000">
                <a:srgbClr val="000000"/>
              </a:gs>
            </a:gsLst>
            <a:lin ang="5400000" scaled="0"/>
          </a:gradFill>
          <a:latin typeface="Consolas" pitchFamily="49" charset="0"/>
          <a:ea typeface="+mn-ea"/>
          <a:cs typeface="Consolas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8/87/Chainsaw_cutting_tree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20246" y="2458819"/>
            <a:ext cx="1412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Hello </a:t>
            </a:r>
            <a:br>
              <a:rPr lang="en-US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</a:br>
            <a:r>
              <a:rPr lang="en-US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Farmington!</a:t>
            </a:r>
            <a:endParaRPr lang="en-US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5313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71750"/>
            <a:ext cx="3962400" cy="830429"/>
          </a:xfrm>
        </p:spPr>
        <p:txBody>
          <a:bodyPr/>
          <a:lstStyle/>
          <a:p>
            <a:r>
              <a:rPr lang="en-US" dirty="0" smtClean="0"/>
              <a:t>Bill Wilder</a:t>
            </a:r>
            <a:br>
              <a:rPr lang="en-US" dirty="0" smtClean="0"/>
            </a:br>
            <a:r>
              <a:rPr lang="en-US" dirty="0" smtClean="0"/>
              <a:t>Boston Azure User Group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11650" y="2884433"/>
            <a:ext cx="4569950" cy="285750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@</a:t>
            </a:r>
            <a:r>
              <a:rPr lang="en-US" dirty="0" err="1" smtClean="0"/>
              <a:t>codingoutloud</a:t>
            </a:r>
            <a:r>
              <a:rPr lang="en-US" dirty="0"/>
              <a:t> </a:t>
            </a:r>
            <a:r>
              <a:rPr lang="en-US" dirty="0" smtClean="0"/>
              <a:t>&amp; http://blog.codingoutloud.com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3638550"/>
            <a:ext cx="647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0094C8"/>
                </a:solidFill>
                <a:latin typeface="+mj-lt"/>
                <a:ea typeface="Segoe UI" pitchFamily="34" charset="0"/>
                <a:cs typeface="Segoe UI" pitchFamily="34" charset="0"/>
              </a:rPr>
              <a:t>Building Cloud Applications with Roles and Queues</a:t>
            </a:r>
            <a:endParaRPr lang="en-US" sz="3600" b="1" i="1" dirty="0">
              <a:solidFill>
                <a:srgbClr val="0094C8"/>
              </a:solidFill>
              <a:latin typeface="+mj-lt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02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Azure Platform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81000" y="1986975"/>
            <a:ext cx="8458200" cy="1727775"/>
            <a:chOff x="381000" y="1986975"/>
            <a:chExt cx="8458200" cy="1727775"/>
          </a:xfrm>
        </p:grpSpPr>
        <p:sp>
          <p:nvSpPr>
            <p:cNvPr id="6" name="Rectangle 5"/>
            <p:cNvSpPr/>
            <p:nvPr/>
          </p:nvSpPr>
          <p:spPr>
            <a:xfrm>
              <a:off x="381000" y="1986975"/>
              <a:ext cx="8458200" cy="17277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00399" y="1986975"/>
              <a:ext cx="28194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Core Services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85800" y="2684469"/>
            <a:ext cx="2377440" cy="749206"/>
            <a:chOff x="533400" y="2684469"/>
            <a:chExt cx="2377440" cy="749206"/>
          </a:xfrm>
        </p:grpSpPr>
        <p:sp>
          <p:nvSpPr>
            <p:cNvPr id="9" name="Rounded Rectangle 8"/>
            <p:cNvSpPr/>
            <p:nvPr/>
          </p:nvSpPr>
          <p:spPr>
            <a:xfrm>
              <a:off x="533400" y="2684469"/>
              <a:ext cx="2377440" cy="749206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compute.png"/>
            <p:cNvPicPr>
              <a:picLocks noChangeAspect="1"/>
            </p:cNvPicPr>
            <p:nvPr/>
          </p:nvPicPr>
          <p:blipFill>
            <a:blip r:embed="rId2">
              <a:grayscl/>
            </a:blip>
            <a:stretch>
              <a:fillRect/>
            </a:stretch>
          </p:blipFill>
          <p:spPr>
            <a:xfrm>
              <a:off x="603383" y="2729561"/>
              <a:ext cx="691922" cy="68038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295305" y="2813038"/>
              <a:ext cx="14478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Segoe" charset="0"/>
                </a:rPr>
                <a:t>Compute</a:t>
              </a:r>
              <a:endParaRPr lang="en-US" sz="2400" dirty="0">
                <a:latin typeface="Segoe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474720" y="2684469"/>
            <a:ext cx="2286000" cy="749206"/>
            <a:chOff x="3352800" y="2684469"/>
            <a:chExt cx="2286000" cy="749206"/>
          </a:xfrm>
        </p:grpSpPr>
        <p:sp>
          <p:nvSpPr>
            <p:cNvPr id="13" name="Rounded Rectangle 12"/>
            <p:cNvSpPr/>
            <p:nvPr/>
          </p:nvSpPr>
          <p:spPr>
            <a:xfrm>
              <a:off x="3352800" y="2684469"/>
              <a:ext cx="2286000" cy="749206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Database_Small.png"/>
            <p:cNvPicPr>
              <a:picLocks noChangeAspect="1"/>
            </p:cNvPicPr>
            <p:nvPr/>
          </p:nvPicPr>
          <p:blipFill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05200" y="2800350"/>
              <a:ext cx="478490" cy="583653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055715" y="2813038"/>
              <a:ext cx="13544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Segoe" charset="0"/>
                </a:rPr>
                <a:t>Storage</a:t>
              </a:r>
              <a:endParaRPr lang="en-US" sz="2400" dirty="0">
                <a:latin typeface="Segoe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172200" y="2669267"/>
            <a:ext cx="2286000" cy="749206"/>
            <a:chOff x="5808315" y="2684469"/>
            <a:chExt cx="2286000" cy="749206"/>
          </a:xfrm>
        </p:grpSpPr>
        <p:sp>
          <p:nvSpPr>
            <p:cNvPr id="17" name="Rounded Rectangle 16"/>
            <p:cNvSpPr/>
            <p:nvPr/>
          </p:nvSpPr>
          <p:spPr>
            <a:xfrm>
              <a:off x="5808315" y="2684469"/>
              <a:ext cx="2286000" cy="749206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 descr="database.png"/>
            <p:cNvPicPr>
              <a:picLocks noChangeAspect="1"/>
            </p:cNvPicPr>
            <p:nvPr/>
          </p:nvPicPr>
          <p:blipFill>
            <a:blip r:embed="rId5">
              <a:grayscl/>
            </a:blip>
            <a:stretch>
              <a:fillRect/>
            </a:stretch>
          </p:blipFill>
          <p:spPr>
            <a:xfrm>
              <a:off x="5931074" y="2775298"/>
              <a:ext cx="634910" cy="58956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578511" y="2813038"/>
              <a:ext cx="1515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Segoe" charset="0"/>
                </a:rPr>
                <a:t>Database</a:t>
              </a:r>
              <a:endParaRPr lang="en-US" sz="2400" dirty="0">
                <a:latin typeface="Segoe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914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/>
              <a:t>Windows Azure Service Architecture</a:t>
            </a:r>
          </a:p>
        </p:txBody>
      </p:sp>
      <p:sp>
        <p:nvSpPr>
          <p:cNvPr id="56" name="Rounded Rectangle 55"/>
          <p:cNvSpPr>
            <a:spLocks noChangeAspect="1"/>
          </p:cNvSpPr>
          <p:nvPr/>
        </p:nvSpPr>
        <p:spPr bwMode="auto">
          <a:xfrm>
            <a:off x="1396930" y="1940465"/>
            <a:ext cx="6451316" cy="281673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68586" tIns="0" rIns="68586" bIns="0" numCol="1" rtlCol="0" anchor="t" anchorCtr="0" compatLnSpc="1">
            <a:prstTxWarp prst="textNoShape">
              <a:avLst/>
            </a:prstTxWarp>
          </a:bodyPr>
          <a:lstStyle/>
          <a:p>
            <a:pPr algn="ctr" defTabSz="685666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59" name="Rounded Rectangle 58"/>
          <p:cNvSpPr>
            <a:spLocks noChangeAspect="1"/>
          </p:cNvSpPr>
          <p:nvPr/>
        </p:nvSpPr>
        <p:spPr>
          <a:xfrm>
            <a:off x="3352800" y="2837590"/>
            <a:ext cx="2590800" cy="1257300"/>
          </a:xfrm>
          <a:prstGeom prst="roundRect">
            <a:avLst/>
          </a:prstGeom>
          <a:solidFill>
            <a:schemeClr val="accent1">
              <a:alpha val="4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8589" tIns="34295" rIns="68589" bIns="34295" rtlCol="0" anchor="b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Storage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5" name="Group 85"/>
          <p:cNvGrpSpPr>
            <a:grpSpLocks noChangeAspect="1"/>
          </p:cNvGrpSpPr>
          <p:nvPr/>
        </p:nvGrpSpPr>
        <p:grpSpPr>
          <a:xfrm>
            <a:off x="3581400" y="3351940"/>
            <a:ext cx="514484" cy="590737"/>
            <a:chOff x="6172200" y="1905000"/>
            <a:chExt cx="685800" cy="787649"/>
          </a:xfrm>
          <a:solidFill>
            <a:schemeClr val="accent1"/>
          </a:solidFill>
        </p:grpSpPr>
        <p:sp>
          <p:nvSpPr>
            <p:cNvPr id="70" name="Can 69"/>
            <p:cNvSpPr/>
            <p:nvPr/>
          </p:nvSpPr>
          <p:spPr>
            <a:xfrm>
              <a:off x="6172200" y="1905000"/>
              <a:ext cx="381000" cy="381000"/>
            </a:xfrm>
            <a:prstGeom prst="can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1" name="Can 70"/>
            <p:cNvSpPr/>
            <p:nvPr/>
          </p:nvSpPr>
          <p:spPr>
            <a:xfrm>
              <a:off x="6477000" y="1981200"/>
              <a:ext cx="381000" cy="381000"/>
            </a:xfrm>
            <a:prstGeom prst="can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2" name="Can 71"/>
            <p:cNvSpPr/>
            <p:nvPr/>
          </p:nvSpPr>
          <p:spPr>
            <a:xfrm>
              <a:off x="6324600" y="2057400"/>
              <a:ext cx="381000" cy="381000"/>
            </a:xfrm>
            <a:prstGeom prst="can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172200" y="2405390"/>
              <a:ext cx="658556" cy="287259"/>
            </a:xfrm>
            <a:prstGeom prst="rect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</a:rPr>
                <a:t>Tables</a:t>
              </a:r>
            </a:p>
          </p:txBody>
        </p:sp>
      </p:grpSp>
      <p:sp>
        <p:nvSpPr>
          <p:cNvPr id="75" name="Oval 74"/>
          <p:cNvSpPr>
            <a:spLocks noChangeAspect="1"/>
          </p:cNvSpPr>
          <p:nvPr/>
        </p:nvSpPr>
        <p:spPr>
          <a:xfrm>
            <a:off x="2140071" y="2094640"/>
            <a:ext cx="342989" cy="3429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</a:rPr>
              <a:t>LB</a:t>
            </a:r>
          </a:p>
        </p:txBody>
      </p:sp>
      <p:cxnSp>
        <p:nvCxnSpPr>
          <p:cNvPr id="76" name="Elbow Connector 75"/>
          <p:cNvCxnSpPr>
            <a:cxnSpLocks noChangeAspect="1"/>
            <a:endCxn id="75" idx="0"/>
          </p:cNvCxnSpPr>
          <p:nvPr/>
        </p:nvCxnSpPr>
        <p:spPr>
          <a:xfrm rot="16200000" flipH="1">
            <a:off x="2005391" y="1788465"/>
            <a:ext cx="611754" cy="595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grpSp>
        <p:nvGrpSpPr>
          <p:cNvPr id="77" name="Group 45"/>
          <p:cNvGrpSpPr>
            <a:grpSpLocks noChangeAspect="1"/>
          </p:cNvGrpSpPr>
          <p:nvPr/>
        </p:nvGrpSpPr>
        <p:grpSpPr>
          <a:xfrm>
            <a:off x="5196050" y="3351939"/>
            <a:ext cx="442750" cy="533587"/>
            <a:chOff x="5029200" y="5029200"/>
            <a:chExt cx="590180" cy="711449"/>
          </a:xfrm>
          <a:solidFill>
            <a:schemeClr val="accent1"/>
          </a:solidFill>
        </p:grpSpPr>
        <p:sp>
          <p:nvSpPr>
            <p:cNvPr id="78" name="Flowchart: Multidocument 77"/>
            <p:cNvSpPr/>
            <p:nvPr/>
          </p:nvSpPr>
          <p:spPr>
            <a:xfrm>
              <a:off x="5029200" y="5029200"/>
              <a:ext cx="533400" cy="457200"/>
            </a:xfrm>
            <a:prstGeom prst="flowChartMultidocument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029200" y="5453390"/>
              <a:ext cx="590180" cy="287259"/>
            </a:xfrm>
            <a:prstGeom prst="rect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</a:rPr>
                <a:t>Blobs</a:t>
              </a:r>
            </a:p>
          </p:txBody>
        </p:sp>
      </p:grpSp>
      <p:cxnSp>
        <p:nvCxnSpPr>
          <p:cNvPr id="80" name="Shape 89"/>
          <p:cNvCxnSpPr>
            <a:cxnSpLocks noChangeAspect="1"/>
          </p:cNvCxnSpPr>
          <p:nvPr/>
        </p:nvCxnSpPr>
        <p:spPr>
          <a:xfrm>
            <a:off x="2311566" y="3637690"/>
            <a:ext cx="2343760" cy="588879"/>
          </a:xfrm>
          <a:prstGeom prst="bentConnector3">
            <a:avLst>
              <a:gd name="adj1" fmla="val -554"/>
            </a:avLst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81" name="Shape 96"/>
          <p:cNvCxnSpPr>
            <a:cxnSpLocks noChangeAspect="1"/>
          </p:cNvCxnSpPr>
          <p:nvPr/>
        </p:nvCxnSpPr>
        <p:spPr>
          <a:xfrm rot="10800000" flipV="1">
            <a:off x="4678193" y="3637688"/>
            <a:ext cx="2263730" cy="588880"/>
          </a:xfrm>
          <a:prstGeom prst="bentConnector3">
            <a:avLst>
              <a:gd name="adj1" fmla="val -138"/>
            </a:avLst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grpSp>
        <p:nvGrpSpPr>
          <p:cNvPr id="82" name="Group 40"/>
          <p:cNvGrpSpPr>
            <a:grpSpLocks noChangeAspect="1"/>
          </p:cNvGrpSpPr>
          <p:nvPr/>
        </p:nvGrpSpPr>
        <p:grpSpPr>
          <a:xfrm>
            <a:off x="6370272" y="2837590"/>
            <a:ext cx="1257628" cy="800100"/>
            <a:chOff x="6858000" y="4343400"/>
            <a:chExt cx="1676400" cy="1066800"/>
          </a:xfrm>
          <a:solidFill>
            <a:schemeClr val="accent1"/>
          </a:solidFill>
        </p:grpSpPr>
        <p:sp>
          <p:nvSpPr>
            <p:cNvPr id="84" name="Rounded Rectangle 83"/>
            <p:cNvSpPr/>
            <p:nvPr/>
          </p:nvSpPr>
          <p:spPr>
            <a:xfrm>
              <a:off x="7010400" y="4343400"/>
              <a:ext cx="1524000" cy="914400"/>
            </a:xfrm>
            <a:prstGeom prst="round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Worker Service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6934200" y="4419600"/>
              <a:ext cx="1524000" cy="914400"/>
            </a:xfrm>
            <a:prstGeom prst="round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Worker Service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6858000" y="4495800"/>
              <a:ext cx="1524000" cy="914400"/>
            </a:xfrm>
            <a:prstGeom prst="round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500" dirty="0">
                  <a:solidFill>
                    <a:schemeClr val="bg1"/>
                  </a:solidFill>
                </a:rPr>
                <a:t>Worker </a:t>
              </a:r>
              <a:r>
                <a:rPr lang="en-US" sz="1500" dirty="0" smtClean="0">
                  <a:solidFill>
                    <a:schemeClr val="bg1"/>
                  </a:solidFill>
                </a:rPr>
                <a:t>Role</a:t>
              </a:r>
              <a:endParaRPr lang="en-US" sz="15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5" name="Group 38"/>
          <p:cNvGrpSpPr>
            <a:grpSpLocks noChangeAspect="1"/>
          </p:cNvGrpSpPr>
          <p:nvPr/>
        </p:nvGrpSpPr>
        <p:grpSpPr>
          <a:xfrm>
            <a:off x="1739917" y="2837590"/>
            <a:ext cx="1271508" cy="800100"/>
            <a:chOff x="685800" y="4343400"/>
            <a:chExt cx="1694901" cy="1066800"/>
          </a:xfrm>
          <a:solidFill>
            <a:schemeClr val="accent1"/>
          </a:solidFill>
        </p:grpSpPr>
        <p:sp>
          <p:nvSpPr>
            <p:cNvPr id="97" name="Rounded Rectangle 96"/>
            <p:cNvSpPr/>
            <p:nvPr/>
          </p:nvSpPr>
          <p:spPr>
            <a:xfrm>
              <a:off x="856702" y="4343400"/>
              <a:ext cx="1523999" cy="91440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762000" y="4419600"/>
              <a:ext cx="1524000" cy="91440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02" name="Rounded Rectangle 101"/>
            <p:cNvSpPr/>
            <p:nvPr/>
          </p:nvSpPr>
          <p:spPr>
            <a:xfrm>
              <a:off x="685800" y="4495800"/>
              <a:ext cx="1524000" cy="91440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Web Role</a:t>
              </a:r>
            </a:p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IIS as Host</a:t>
              </a:r>
            </a:p>
          </p:txBody>
        </p:sp>
      </p:grpSp>
      <p:cxnSp>
        <p:nvCxnSpPr>
          <p:cNvPr id="110" name="Elbow Connector 109"/>
          <p:cNvCxnSpPr>
            <a:cxnSpLocks noChangeAspect="1"/>
            <a:stCxn id="75" idx="4"/>
          </p:cNvCxnSpPr>
          <p:nvPr/>
        </p:nvCxnSpPr>
        <p:spPr>
          <a:xfrm rot="5400000">
            <a:off x="2053798" y="2694716"/>
            <a:ext cx="514945" cy="593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grpSp>
        <p:nvGrpSpPr>
          <p:cNvPr id="116" name="Group 41"/>
          <p:cNvGrpSpPr>
            <a:grpSpLocks noChangeAspect="1"/>
          </p:cNvGrpSpPr>
          <p:nvPr/>
        </p:nvGrpSpPr>
        <p:grpSpPr>
          <a:xfrm>
            <a:off x="3886200" y="2925124"/>
            <a:ext cx="1543452" cy="332426"/>
            <a:chOff x="3581400" y="4309740"/>
            <a:chExt cx="2057400" cy="443235"/>
          </a:xfrm>
          <a:solidFill>
            <a:schemeClr val="accent1"/>
          </a:solidFill>
        </p:grpSpPr>
        <p:grpSp>
          <p:nvGrpSpPr>
            <p:cNvPr id="117" name="Group 41"/>
            <p:cNvGrpSpPr/>
            <p:nvPr/>
          </p:nvGrpSpPr>
          <p:grpSpPr>
            <a:xfrm>
              <a:off x="3581400" y="4371975"/>
              <a:ext cx="2057400" cy="381000"/>
              <a:chOff x="3581400" y="4419600"/>
              <a:chExt cx="2057400" cy="381000"/>
            </a:xfrm>
            <a:grpFill/>
          </p:grpSpPr>
          <p:sp>
            <p:nvSpPr>
              <p:cNvPr id="119" name="Rectangle 118"/>
              <p:cNvSpPr/>
              <p:nvPr/>
            </p:nvSpPr>
            <p:spPr>
              <a:xfrm>
                <a:off x="3581400" y="4419600"/>
                <a:ext cx="2057400" cy="381000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0" name="Rounded Rectangle 119"/>
              <p:cNvSpPr/>
              <p:nvPr/>
            </p:nvSpPr>
            <p:spPr>
              <a:xfrm>
                <a:off x="3657600" y="4495800"/>
                <a:ext cx="304800" cy="228600"/>
              </a:xfrm>
              <a:prstGeom prst="round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1" name="Rounded Rectangle 120"/>
              <p:cNvSpPr/>
              <p:nvPr/>
            </p:nvSpPr>
            <p:spPr>
              <a:xfrm>
                <a:off x="4038600" y="4495800"/>
                <a:ext cx="304800" cy="228600"/>
              </a:xfrm>
              <a:prstGeom prst="round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Rounded Rectangle 121"/>
              <p:cNvSpPr/>
              <p:nvPr/>
            </p:nvSpPr>
            <p:spPr>
              <a:xfrm>
                <a:off x="4876800" y="4495800"/>
                <a:ext cx="304800" cy="228600"/>
              </a:xfrm>
              <a:prstGeom prst="round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3" name="Rounded Rectangle 122"/>
              <p:cNvSpPr/>
              <p:nvPr/>
            </p:nvSpPr>
            <p:spPr>
              <a:xfrm>
                <a:off x="5257800" y="4495800"/>
                <a:ext cx="304800" cy="228600"/>
              </a:xfrm>
              <a:prstGeom prst="round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373881" y="4572000"/>
                <a:ext cx="45719" cy="45719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450081" y="4572000"/>
                <a:ext cx="45719" cy="45719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4526281" y="4572000"/>
                <a:ext cx="45719" cy="45719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4602481" y="4572000"/>
                <a:ext cx="45719" cy="45719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8" name="Oval 127"/>
              <p:cNvSpPr/>
              <p:nvPr/>
            </p:nvSpPr>
            <p:spPr>
              <a:xfrm>
                <a:off x="4678681" y="4572000"/>
                <a:ext cx="45719" cy="45719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4754881" y="4572000"/>
                <a:ext cx="45719" cy="45719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8" name="TextBox 117"/>
            <p:cNvSpPr txBox="1"/>
            <p:nvPr/>
          </p:nvSpPr>
          <p:spPr>
            <a:xfrm>
              <a:off x="4301065" y="4309740"/>
              <a:ext cx="729070" cy="287259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</a:rPr>
                <a:t>Queues</a:t>
              </a:r>
            </a:p>
          </p:txBody>
        </p:sp>
      </p:grpSp>
      <p:sp>
        <p:nvSpPr>
          <p:cNvPr id="130" name="Rectangle 129"/>
          <p:cNvSpPr>
            <a:spLocks noChangeAspect="1"/>
          </p:cNvSpPr>
          <p:nvPr/>
        </p:nvSpPr>
        <p:spPr>
          <a:xfrm>
            <a:off x="3247542" y="4410948"/>
            <a:ext cx="3036812" cy="346259"/>
          </a:xfrm>
          <a:prstGeom prst="rect">
            <a:avLst/>
          </a:prstGeom>
        </p:spPr>
        <p:txBody>
          <a:bodyPr wrap="none" lIns="68589" tIns="34295" rIns="68589" bIns="34295">
            <a:spAutoFit/>
          </a:bodyPr>
          <a:lstStyle/>
          <a:p>
            <a:r>
              <a:rPr lang="en-US" dirty="0"/>
              <a:t>Windows Azure Data Center</a:t>
            </a: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6770427" y="2111915"/>
            <a:ext cx="342989" cy="3429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</a:rPr>
              <a:t>LB</a:t>
            </a:r>
          </a:p>
        </p:txBody>
      </p:sp>
      <p:cxnSp>
        <p:nvCxnSpPr>
          <p:cNvPr id="132" name="Elbow Connector 131"/>
          <p:cNvCxnSpPr>
            <a:cxnSpLocks noChangeAspect="1"/>
            <a:endCxn id="131" idx="0"/>
          </p:cNvCxnSpPr>
          <p:nvPr/>
        </p:nvCxnSpPr>
        <p:spPr>
          <a:xfrm rot="5400000">
            <a:off x="6627110" y="1797104"/>
            <a:ext cx="629624" cy="119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33" name="Elbow Connector 132"/>
          <p:cNvCxnSpPr>
            <a:cxnSpLocks noChangeAspect="1"/>
            <a:stCxn id="131" idx="4"/>
          </p:cNvCxnSpPr>
          <p:nvPr/>
        </p:nvCxnSpPr>
        <p:spPr>
          <a:xfrm rot="5400000">
            <a:off x="6684747" y="2711990"/>
            <a:ext cx="514350" cy="119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4" name="Shape 89"/>
          <p:cNvCxnSpPr>
            <a:cxnSpLocks noChangeAspect="1"/>
          </p:cNvCxnSpPr>
          <p:nvPr/>
        </p:nvCxnSpPr>
        <p:spPr>
          <a:xfrm rot="5400000" flipH="1" flipV="1">
            <a:off x="3377809" y="1502905"/>
            <a:ext cx="382772" cy="2286597"/>
          </a:xfrm>
          <a:prstGeom prst="bentConnector2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35" name="Shape 96"/>
          <p:cNvCxnSpPr>
            <a:cxnSpLocks noChangeAspect="1"/>
          </p:cNvCxnSpPr>
          <p:nvPr/>
        </p:nvCxnSpPr>
        <p:spPr>
          <a:xfrm rot="10800000">
            <a:off x="4712491" y="2454816"/>
            <a:ext cx="2115101" cy="400052"/>
          </a:xfrm>
          <a:prstGeom prst="bentConnector3">
            <a:avLst>
              <a:gd name="adj1" fmla="val 290"/>
            </a:avLst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36" name="Elbow Connector 135"/>
          <p:cNvCxnSpPr>
            <a:cxnSpLocks noChangeAspect="1"/>
          </p:cNvCxnSpPr>
          <p:nvPr/>
        </p:nvCxnSpPr>
        <p:spPr>
          <a:xfrm rot="5400000">
            <a:off x="4032707" y="2123573"/>
            <a:ext cx="1377542" cy="119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137" name="Oval 136"/>
          <p:cNvSpPr>
            <a:spLocks noChangeAspect="1"/>
          </p:cNvSpPr>
          <p:nvPr/>
        </p:nvSpPr>
        <p:spPr>
          <a:xfrm>
            <a:off x="4559705" y="2298797"/>
            <a:ext cx="342989" cy="3429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</a:rPr>
              <a:t>LB</a:t>
            </a:r>
          </a:p>
        </p:txBody>
      </p:sp>
      <p:sp>
        <p:nvSpPr>
          <p:cNvPr id="138" name="Rounded Rectangle 137"/>
          <p:cNvSpPr>
            <a:spLocks noChangeAspect="1"/>
          </p:cNvSpPr>
          <p:nvPr/>
        </p:nvSpPr>
        <p:spPr bwMode="auto">
          <a:xfrm>
            <a:off x="1436247" y="1028701"/>
            <a:ext cx="6451316" cy="45418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68586" tIns="0" rIns="68586" bIns="0" numCol="1" rtlCol="0" anchor="t" anchorCtr="0" compatLnSpc="1">
            <a:prstTxWarp prst="textNoShape">
              <a:avLst/>
            </a:prstTxWarp>
          </a:bodyPr>
          <a:lstStyle/>
          <a:p>
            <a:pPr algn="ctr" defTabSz="685666"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chemeClr val="bg1"/>
                </a:solidFill>
              </a:rPr>
              <a:t>The Internet</a:t>
            </a:r>
          </a:p>
        </p:txBody>
      </p:sp>
      <p:sp>
        <p:nvSpPr>
          <p:cNvPr id="139" name="Rectangle 138"/>
          <p:cNvSpPr>
            <a:spLocks noChangeAspect="1"/>
          </p:cNvSpPr>
          <p:nvPr/>
        </p:nvSpPr>
        <p:spPr>
          <a:xfrm>
            <a:off x="3129476" y="1082491"/>
            <a:ext cx="3195124" cy="346259"/>
          </a:xfrm>
          <a:prstGeom prst="rect">
            <a:avLst/>
          </a:prstGeom>
        </p:spPr>
        <p:txBody>
          <a:bodyPr wrap="none" lIns="68589" tIns="34295" rIns="68589" bIns="34295">
            <a:spAutoFit/>
          </a:bodyPr>
          <a:lstStyle/>
          <a:p>
            <a:r>
              <a:rPr lang="en-US" dirty="0" smtClean="0"/>
              <a:t>The Internet via TCP or HTTP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18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Compute Instance Size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89436" y="1085850"/>
            <a:ext cx="8363938" cy="2324100"/>
          </a:xfrm>
        </p:spPr>
        <p:txBody>
          <a:bodyPr>
            <a:normAutofit/>
          </a:bodyPr>
          <a:lstStyle/>
          <a:p>
            <a:r>
              <a:rPr lang="en-NZ" sz="1800" dirty="0" smtClean="0"/>
              <a:t>Selectable Size defines CPU Cores, RAM, Local Storage, and Pricing</a:t>
            </a:r>
          </a:p>
          <a:p>
            <a:pPr lvl="1"/>
            <a:r>
              <a:rPr lang="en-NZ" sz="1400" dirty="0" smtClean="0"/>
              <a:t>Size configured in the Service Definition prior to packaging</a:t>
            </a:r>
          </a:p>
          <a:p>
            <a:r>
              <a:rPr lang="en-NZ" sz="1800" dirty="0" smtClean="0"/>
              <a:t>Key considerations</a:t>
            </a:r>
          </a:p>
          <a:p>
            <a:pPr lvl="1"/>
            <a:r>
              <a:rPr lang="en-US" sz="1400" dirty="0"/>
              <a:t>Don’t just throw big VMs at every problem</a:t>
            </a:r>
          </a:p>
          <a:p>
            <a:pPr lvl="1"/>
            <a:r>
              <a:rPr lang="en-US" sz="1400" dirty="0"/>
              <a:t>Scale out architectures have natural parallelism</a:t>
            </a:r>
          </a:p>
          <a:p>
            <a:pPr lvl="1"/>
            <a:r>
              <a:rPr lang="en-US" sz="1400" dirty="0" smtClean="0"/>
              <a:t>More </a:t>
            </a:r>
            <a:r>
              <a:rPr lang="en-US" sz="1400" dirty="0"/>
              <a:t>small instances == more redundancy</a:t>
            </a:r>
          </a:p>
          <a:p>
            <a:pPr lvl="1"/>
            <a:r>
              <a:rPr lang="en-US" sz="1400" dirty="0"/>
              <a:t>Some scenarios will benefit from more </a:t>
            </a:r>
            <a:r>
              <a:rPr lang="en-US" sz="1400" dirty="0" smtClean="0"/>
              <a:t>cores</a:t>
            </a:r>
            <a:endParaRPr lang="en-US" sz="1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172410"/>
              </p:ext>
            </p:extLst>
          </p:nvPr>
        </p:nvGraphicFramePr>
        <p:xfrm>
          <a:off x="552698" y="3333750"/>
          <a:ext cx="8286502" cy="17145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51622"/>
                <a:gridCol w="1285145"/>
                <a:gridCol w="1368384"/>
                <a:gridCol w="1413167"/>
                <a:gridCol w="1625184"/>
                <a:gridCol w="1143000"/>
              </a:tblGrid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NZ" sz="1400" dirty="0" smtClean="0"/>
                        <a:t>Size</a:t>
                      </a:r>
                      <a:endParaRPr lang="en-N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400" dirty="0" smtClean="0"/>
                        <a:t>CPU</a:t>
                      </a:r>
                      <a:endParaRPr lang="en-N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400" dirty="0" smtClean="0"/>
                        <a:t>Memory </a:t>
                      </a:r>
                      <a:endParaRPr lang="en-N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400" dirty="0" smtClean="0"/>
                        <a:t>Local Storage</a:t>
                      </a:r>
                      <a:endParaRPr lang="en-N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400" dirty="0" smtClean="0"/>
                        <a:t>I/O Performance</a:t>
                      </a:r>
                      <a:endParaRPr lang="en-N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400" dirty="0" smtClean="0"/>
                        <a:t>Cost/Hour</a:t>
                      </a:r>
                      <a:endParaRPr lang="en-NZ" sz="1400" dirty="0"/>
                    </a:p>
                  </a:txBody>
                  <a:tcPr marT="34290" marB="34290"/>
                </a:tc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Extra Small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1.0 GHz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768 MB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20 GB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Low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$0.04</a:t>
                      </a:r>
                      <a:endParaRPr lang="en-NZ" sz="1200" dirty="0"/>
                    </a:p>
                  </a:txBody>
                  <a:tcPr marT="34290" marB="34290"/>
                </a:tc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Small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1 x 1.6 GHz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1.75 GB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225 GB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Moderate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$0.12</a:t>
                      </a:r>
                      <a:endParaRPr lang="en-NZ" sz="1200" dirty="0"/>
                    </a:p>
                  </a:txBody>
                  <a:tcPr marT="34290" marB="34290"/>
                </a:tc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Medium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2 x 1.6 GHz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3.5 GB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490 GB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High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$0.24</a:t>
                      </a:r>
                      <a:endParaRPr lang="en-NZ" sz="1200" dirty="0"/>
                    </a:p>
                  </a:txBody>
                  <a:tcPr marT="34290" marB="34290"/>
                </a:tc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Large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4 x 1.6 GHz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7 GB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1,000 GB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High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$0.48</a:t>
                      </a:r>
                      <a:endParaRPr lang="en-NZ" sz="1200" dirty="0"/>
                    </a:p>
                  </a:txBody>
                  <a:tcPr marT="34290" marB="34290"/>
                </a:tc>
              </a:tr>
              <a:tr h="285750"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Extra Large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8 x 1.6 GHz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14 GB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2,040 GB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High</a:t>
                      </a:r>
                      <a:endParaRPr lang="en-NZ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 smtClean="0"/>
                        <a:t>$0.96</a:t>
                      </a:r>
                      <a:endParaRPr lang="en-NZ" sz="1200" dirty="0"/>
                    </a:p>
                  </a:txBody>
                  <a:tcPr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136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Types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77436" y="1901428"/>
            <a:ext cx="3925774" cy="322302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General purpose host for executing code or an executable</a:t>
            </a:r>
          </a:p>
          <a:p>
            <a:r>
              <a:rPr lang="en-US" sz="1800" dirty="0" smtClean="0"/>
              <a:t>Implement code in a Run method</a:t>
            </a:r>
            <a:endParaRPr lang="en-US" sz="1800" dirty="0"/>
          </a:p>
          <a:p>
            <a:r>
              <a:rPr lang="en-US" sz="1800" dirty="0"/>
              <a:t>Similar to a Windows Service</a:t>
            </a:r>
          </a:p>
          <a:p>
            <a:r>
              <a:rPr lang="en-US" sz="1800" dirty="0" smtClean="0"/>
              <a:t>Host your </a:t>
            </a:r>
            <a:r>
              <a:rPr lang="en-US" sz="1800" dirty="0"/>
              <a:t>own web server, </a:t>
            </a:r>
            <a:r>
              <a:rPr lang="en-US" sz="1800" dirty="0" smtClean="0"/>
              <a:t>encoder, </a:t>
            </a:r>
            <a:r>
              <a:rPr lang="en-US" sz="1800" dirty="0"/>
              <a:t>etc.</a:t>
            </a:r>
          </a:p>
          <a:p>
            <a:r>
              <a:rPr lang="en-US" sz="1800" dirty="0" smtClean="0"/>
              <a:t>Typically used for background processing</a:t>
            </a: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87774" y="1901428"/>
            <a:ext cx="4075226" cy="322302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Designed for web sites/services accessible using HTTP</a:t>
            </a:r>
          </a:p>
          <a:p>
            <a:r>
              <a:rPr lang="en-US" sz="1800" dirty="0" smtClean="0"/>
              <a:t>Provides all </a:t>
            </a:r>
            <a:r>
              <a:rPr lang="en-US" sz="1800" dirty="0"/>
              <a:t>features of a worker role </a:t>
            </a:r>
            <a:r>
              <a:rPr lang="en-US" sz="1800" dirty="0" smtClean="0"/>
              <a:t>and IIS </a:t>
            </a:r>
            <a:r>
              <a:rPr lang="en-US" sz="1800" dirty="0"/>
              <a:t>7 or 7.5</a:t>
            </a:r>
          </a:p>
          <a:p>
            <a:r>
              <a:rPr lang="en-US" sz="1800" dirty="0" smtClean="0"/>
              <a:t>Execute ASP.NET, WCF, PHP, etc.</a:t>
            </a:r>
          </a:p>
          <a:p>
            <a:r>
              <a:rPr lang="en-US" sz="1800" dirty="0" smtClean="0"/>
              <a:t>Can include multiple web sites in the same role</a:t>
            </a:r>
          </a:p>
          <a:p>
            <a:r>
              <a:rPr lang="en-US" sz="1800" dirty="0" smtClean="0"/>
              <a:t>Optionally implement </a:t>
            </a:r>
            <a:r>
              <a:rPr lang="en-US" sz="1800" dirty="0" err="1" smtClean="0"/>
              <a:t>RoleEntryPoint</a:t>
            </a:r>
            <a:endParaRPr lang="en-US" sz="1800" dirty="0"/>
          </a:p>
        </p:txBody>
      </p:sp>
      <p:grpSp>
        <p:nvGrpSpPr>
          <p:cNvPr id="3" name="Group 2"/>
          <p:cNvGrpSpPr/>
          <p:nvPr/>
        </p:nvGrpSpPr>
        <p:grpSpPr>
          <a:xfrm>
            <a:off x="477436" y="1276350"/>
            <a:ext cx="3713564" cy="461665"/>
            <a:chOff x="477436" y="1276350"/>
            <a:chExt cx="3713564" cy="461665"/>
          </a:xfrm>
        </p:grpSpPr>
        <p:pic>
          <p:nvPicPr>
            <p:cNvPr id="7" name="Picture 2" descr="C:\Users\jamescon\Documents\Sync\FY11\PDC\Sessions\WA Icons\worker ro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436" y="1276350"/>
              <a:ext cx="513164" cy="444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990600" y="1276350"/>
              <a:ext cx="320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Worker Role</a:t>
              </a:r>
              <a:endParaRPr lang="en-US" sz="24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72000" y="1268817"/>
            <a:ext cx="3733800" cy="469198"/>
            <a:chOff x="4572000" y="1268817"/>
            <a:chExt cx="3733800" cy="469198"/>
          </a:xfrm>
        </p:grpSpPr>
        <p:pic>
          <p:nvPicPr>
            <p:cNvPr id="8" name="Picture 3" descr="C:\Users\jamescon\Documents\Sync\FY11\PDC\Sessions\WA Icons\web role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1268817"/>
              <a:ext cx="536349" cy="452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105400" y="1276350"/>
              <a:ext cx="320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Web Role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9739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Hello Windows Azure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7239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Packaging &amp; Deployment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838200" y="1962150"/>
            <a:ext cx="1676400" cy="609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Service Definition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838200" y="2876550"/>
            <a:ext cx="1676400" cy="609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Service Configuration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733800" y="2876550"/>
            <a:ext cx="1676400" cy="609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Service Package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838200" y="3790950"/>
            <a:ext cx="1676400" cy="609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Your Code</a:t>
            </a:r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>
            <a:off x="5486400" y="3028950"/>
            <a:ext cx="9144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Elbow Connector 8"/>
          <p:cNvCxnSpPr>
            <a:stCxn id="5" idx="3"/>
          </p:cNvCxnSpPr>
          <p:nvPr/>
        </p:nvCxnSpPr>
        <p:spPr>
          <a:xfrm>
            <a:off x="2514600" y="2266950"/>
            <a:ext cx="1219200" cy="7620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8" idx="3"/>
          </p:cNvCxnSpPr>
          <p:nvPr/>
        </p:nvCxnSpPr>
        <p:spPr>
          <a:xfrm flipV="1">
            <a:off x="2514600" y="3361182"/>
            <a:ext cx="1219200" cy="73456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3"/>
            <a:endCxn id="7" idx="1"/>
          </p:cNvCxnSpPr>
          <p:nvPr/>
        </p:nvCxnSpPr>
        <p:spPr>
          <a:xfrm>
            <a:off x="2514600" y="3181350"/>
            <a:ext cx="1219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6477000" y="2852166"/>
            <a:ext cx="2225040" cy="652538"/>
            <a:chOff x="533400" y="2684469"/>
            <a:chExt cx="2377440" cy="749206"/>
          </a:xfrm>
        </p:grpSpPr>
        <p:sp>
          <p:nvSpPr>
            <p:cNvPr id="31" name="Rounded Rectangle 30"/>
            <p:cNvSpPr/>
            <p:nvPr/>
          </p:nvSpPr>
          <p:spPr>
            <a:xfrm>
              <a:off x="533400" y="2684469"/>
              <a:ext cx="2377440" cy="749206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 descr="compute.png"/>
            <p:cNvPicPr>
              <a:picLocks noChangeAspect="1"/>
            </p:cNvPicPr>
            <p:nvPr/>
          </p:nvPicPr>
          <p:blipFill>
            <a:blip r:embed="rId2">
              <a:grayscl/>
            </a:blip>
            <a:stretch>
              <a:fillRect/>
            </a:stretch>
          </p:blipFill>
          <p:spPr>
            <a:xfrm>
              <a:off x="603383" y="2729561"/>
              <a:ext cx="691922" cy="680389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1295305" y="2813038"/>
              <a:ext cx="14478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Segoe" charset="0"/>
                </a:rPr>
                <a:t>Compute</a:t>
              </a:r>
              <a:endParaRPr lang="en-US" sz="2000" dirty="0">
                <a:latin typeface="Segoe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763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</a:t>
            </a:r>
            <a:r>
              <a:rPr lang="en-US" dirty="0"/>
              <a:t>, Roles, and Instances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4294967295"/>
          </p:nvPr>
        </p:nvSpPr>
        <p:spPr>
          <a:xfrm>
            <a:off x="3276600" y="1352550"/>
            <a:ext cx="5870448" cy="1104900"/>
          </a:xfrm>
        </p:spPr>
        <p:txBody>
          <a:bodyPr>
            <a:noAutofit/>
          </a:bodyPr>
          <a:lstStyle/>
          <a:p>
            <a:r>
              <a:rPr lang="en-US" sz="1600" dirty="0"/>
              <a:t>A service </a:t>
            </a:r>
            <a:r>
              <a:rPr lang="en-US" sz="1600" dirty="0" smtClean="0"/>
              <a:t>is a logical set of roles (up to 5)</a:t>
            </a:r>
          </a:p>
          <a:p>
            <a:r>
              <a:rPr lang="en-US" sz="1600" dirty="0" smtClean="0"/>
              <a:t>Defined in the Service Definition at development time</a:t>
            </a:r>
          </a:p>
          <a:p>
            <a:r>
              <a:rPr lang="en-US" sz="1600" dirty="0" smtClean="0"/>
              <a:t>Assigned a public </a:t>
            </a:r>
            <a:r>
              <a:rPr lang="en-US" sz="1600" dirty="0"/>
              <a:t>URL (i.e. foo.cloudapp.net</a:t>
            </a:r>
            <a:r>
              <a:rPr lang="en-US" sz="1600" dirty="0" smtClean="0"/>
              <a:t>) at deployment</a:t>
            </a:r>
          </a:p>
        </p:txBody>
      </p:sp>
      <p:cxnSp>
        <p:nvCxnSpPr>
          <p:cNvPr id="8" name="Elbow Connector 7"/>
          <p:cNvCxnSpPr>
            <a:endCxn id="6" idx="1"/>
          </p:cNvCxnSpPr>
          <p:nvPr/>
        </p:nvCxnSpPr>
        <p:spPr>
          <a:xfrm rot="16200000" flipH="1">
            <a:off x="98774" y="2480023"/>
            <a:ext cx="943365" cy="23068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1182144" y="3905249"/>
            <a:ext cx="1752600" cy="685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Instances</a:t>
            </a:r>
            <a:endParaRPr lang="en-US" dirty="0"/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3276600" y="2647950"/>
            <a:ext cx="5870448" cy="101878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Role defines the type of Virtual Machine that will be used to run each component of your application</a:t>
            </a:r>
          </a:p>
          <a:p>
            <a:r>
              <a:rPr lang="en-US" sz="1600" dirty="0" smtClean="0"/>
              <a:t>Defined in the Service Definition at development time</a:t>
            </a:r>
          </a:p>
        </p:txBody>
      </p:sp>
      <p:cxnSp>
        <p:nvCxnSpPr>
          <p:cNvPr id="15" name="Elbow Connector 14"/>
          <p:cNvCxnSpPr/>
          <p:nvPr/>
        </p:nvCxnSpPr>
        <p:spPr>
          <a:xfrm rot="16200000" flipH="1">
            <a:off x="594361" y="3691888"/>
            <a:ext cx="914400" cy="27432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/>
          <p:cNvSpPr txBox="1">
            <a:spLocks/>
          </p:cNvSpPr>
          <p:nvPr/>
        </p:nvSpPr>
        <p:spPr>
          <a:xfrm>
            <a:off x="3276600" y="3790950"/>
            <a:ext cx="5867400" cy="13525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An instance is a dedicated virtual machine instance that is running your code with your configuration</a:t>
            </a:r>
          </a:p>
          <a:p>
            <a:r>
              <a:rPr lang="en-US" sz="1600" dirty="0" smtClean="0"/>
              <a:t>Instances are created by the Windows Azure fabric at runtime based on the roles defined in the service definition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724150"/>
            <a:ext cx="1752600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Roles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52400" y="1504950"/>
            <a:ext cx="1828800" cy="6858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Service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37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000" dirty="0" smtClean="0"/>
              <a:t>Operating System</a:t>
            </a:r>
          </a:p>
          <a:p>
            <a:pPr lvl="1"/>
            <a:r>
              <a:rPr lang="en-US" sz="1800" dirty="0" smtClean="0"/>
              <a:t>OS Family:  Windows Server 2008 SP2 or Server 2008 R2</a:t>
            </a:r>
          </a:p>
          <a:p>
            <a:pPr lvl="1"/>
            <a:r>
              <a:rPr lang="en-US" sz="1800" dirty="0" smtClean="0"/>
              <a:t>OS Version:  Specific version or automatically updated</a:t>
            </a:r>
          </a:p>
          <a:p>
            <a:r>
              <a:rPr lang="en-US" sz="2000" dirty="0" err="1" smtClean="0"/>
              <a:t>Config</a:t>
            </a:r>
            <a:r>
              <a:rPr lang="en-US" sz="2000" dirty="0" smtClean="0"/>
              <a:t> Settings</a:t>
            </a:r>
          </a:p>
          <a:p>
            <a:pPr lvl="1"/>
            <a:r>
              <a:rPr lang="en-US" sz="1800" dirty="0" smtClean="0"/>
              <a:t>Name/value settings for a role</a:t>
            </a:r>
          </a:p>
          <a:p>
            <a:pPr marL="457200" lvl="1" indent="0">
              <a:buNone/>
            </a:pPr>
            <a:r>
              <a:rPr lang="en-US" sz="1800" dirty="0"/>
              <a:t>&lt;Setting name="</a:t>
            </a:r>
            <a:r>
              <a:rPr lang="en-US" sz="1800" dirty="0" err="1"/>
              <a:t>WorkerSleepTime</a:t>
            </a:r>
            <a:r>
              <a:rPr lang="en-US" sz="1800" dirty="0"/>
              <a:t>" value="2000" /&gt;</a:t>
            </a:r>
            <a:endParaRPr lang="en-US" sz="1800" dirty="0" smtClean="0"/>
          </a:p>
          <a:p>
            <a:r>
              <a:rPr lang="en-US" sz="2000" dirty="0" smtClean="0"/>
              <a:t>Endpoints</a:t>
            </a:r>
          </a:p>
          <a:p>
            <a:pPr lvl="1"/>
            <a:r>
              <a:rPr lang="en-US" sz="1800" dirty="0" smtClean="0"/>
              <a:t>Define network endpoints for inbound connectivity into a role</a:t>
            </a:r>
          </a:p>
          <a:p>
            <a:pPr marL="457200" lvl="1" indent="0">
              <a:buNone/>
            </a:pPr>
            <a:r>
              <a:rPr lang="fr-FR" sz="1800" dirty="0" smtClean="0"/>
              <a:t>&lt;</a:t>
            </a:r>
            <a:r>
              <a:rPr lang="fr-FR" sz="1800" dirty="0" err="1" smtClean="0"/>
              <a:t>InputEndpoint</a:t>
            </a:r>
            <a:r>
              <a:rPr lang="fr-FR" sz="1800" dirty="0" err="1"/>
              <a:t>name</a:t>
            </a:r>
            <a:r>
              <a:rPr lang="fr-FR" sz="1800" dirty="0"/>
              <a:t>="</a:t>
            </a:r>
            <a:r>
              <a:rPr lang="fr-FR" sz="1800" dirty="0" err="1"/>
              <a:t>HttpIn</a:t>
            </a:r>
            <a:r>
              <a:rPr lang="fr-FR" sz="1800" dirty="0"/>
              <a:t>" </a:t>
            </a:r>
            <a:r>
              <a:rPr lang="fr-FR" sz="1800" dirty="0" err="1"/>
              <a:t>protocol</a:t>
            </a:r>
            <a:r>
              <a:rPr lang="fr-FR" sz="1800" dirty="0"/>
              <a:t>="http" port="80" /&gt;</a:t>
            </a:r>
            <a:endParaRPr lang="en-US" sz="1800" dirty="0" smtClean="0"/>
          </a:p>
          <a:p>
            <a:r>
              <a:rPr lang="en-US" sz="2000" dirty="0" smtClean="0"/>
              <a:t>Startup Tasks</a:t>
            </a:r>
          </a:p>
          <a:p>
            <a:pPr lvl="1"/>
            <a:r>
              <a:rPr lang="en-US" sz="1800" dirty="0" smtClean="0"/>
              <a:t>Execute a script  or exe to configure a role instance at startup</a:t>
            </a:r>
          </a:p>
          <a:p>
            <a:pPr marL="457200" lvl="1" indent="0">
              <a:buNone/>
            </a:pPr>
            <a:r>
              <a:rPr lang="en-US" sz="1600" dirty="0"/>
              <a:t>&lt;Task </a:t>
            </a:r>
            <a:r>
              <a:rPr lang="en-US" sz="1600" dirty="0" err="1"/>
              <a:t>commandLine</a:t>
            </a:r>
            <a:r>
              <a:rPr lang="en-US" sz="1600" dirty="0"/>
              <a:t>="InstallPHP.cmd" </a:t>
            </a:r>
            <a:r>
              <a:rPr lang="en-US" sz="1600" dirty="0" err="1"/>
              <a:t>executionContext</a:t>
            </a:r>
            <a:r>
              <a:rPr lang="en-US" sz="1600" dirty="0"/>
              <a:t>="elevated" </a:t>
            </a:r>
            <a:r>
              <a:rPr lang="en-US" sz="1600" dirty="0" err="1"/>
              <a:t>taskType</a:t>
            </a:r>
            <a:r>
              <a:rPr lang="en-US" sz="1600" dirty="0"/>
              <a:t>="simple"/&gt;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Service Definition &amp; Configuration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72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VIP </a:t>
            </a:r>
            <a:r>
              <a:rPr lang="en-US" sz="2400" dirty="0" smtClean="0"/>
              <a:t>Swap</a:t>
            </a:r>
            <a:endParaRPr lang="en-US" sz="2400" dirty="0"/>
          </a:p>
          <a:p>
            <a:pPr lvl="1"/>
            <a:r>
              <a:rPr lang="en-US" sz="2000" dirty="0"/>
              <a:t>Uses Staging and Production </a:t>
            </a:r>
            <a:r>
              <a:rPr lang="en-US" sz="2000" dirty="0" smtClean="0"/>
              <a:t>environments</a:t>
            </a:r>
            <a:endParaRPr lang="en-US" sz="2000" dirty="0"/>
          </a:p>
          <a:p>
            <a:pPr lvl="1"/>
            <a:r>
              <a:rPr lang="en-US" sz="2000" dirty="0"/>
              <a:t>Allows to quickly swap </a:t>
            </a:r>
            <a:r>
              <a:rPr lang="en-US" sz="2000" dirty="0" smtClean="0"/>
              <a:t>environments</a:t>
            </a:r>
          </a:p>
          <a:p>
            <a:pPr lvl="1"/>
            <a:r>
              <a:rPr lang="en-US" sz="2000" dirty="0" smtClean="0"/>
              <a:t>Simply </a:t>
            </a:r>
            <a:r>
              <a:rPr lang="en-US" sz="2000" dirty="0"/>
              <a:t>changes </a:t>
            </a:r>
            <a:r>
              <a:rPr lang="en-US" sz="2000" dirty="0" smtClean="0"/>
              <a:t>which deployment the load balancer uses to service requests</a:t>
            </a:r>
            <a:endParaRPr lang="en-US" sz="2000" dirty="0"/>
          </a:p>
          <a:p>
            <a:r>
              <a:rPr lang="en-US" sz="2400" dirty="0"/>
              <a:t>In-Place Upgrade</a:t>
            </a:r>
          </a:p>
          <a:p>
            <a:pPr lvl="1"/>
            <a:r>
              <a:rPr lang="en-US" sz="2000" dirty="0"/>
              <a:t>Performs a rolling upgrade on live service</a:t>
            </a:r>
          </a:p>
          <a:p>
            <a:pPr lvl="1"/>
            <a:r>
              <a:rPr lang="en-US" sz="2000" dirty="0"/>
              <a:t>Entire service or a single role</a:t>
            </a:r>
          </a:p>
          <a:p>
            <a:pPr lvl="1"/>
            <a:r>
              <a:rPr lang="en-US" sz="2000" dirty="0"/>
              <a:t>Manual or Automatic across update domains</a:t>
            </a: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Upgrading Your Application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27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b="1" dirty="0" smtClean="0"/>
              <a:t>Blobs</a:t>
            </a:r>
            <a:r>
              <a:rPr lang="en-US" dirty="0" smtClean="0"/>
              <a:t>: Simple named files along with metadata for the file</a:t>
            </a:r>
          </a:p>
          <a:p>
            <a:r>
              <a:rPr lang="en-US" b="1" dirty="0" smtClean="0"/>
              <a:t>Drives</a:t>
            </a:r>
            <a:r>
              <a:rPr lang="en-US" dirty="0" smtClean="0"/>
              <a:t>: Durable NTFS volumes for Windows Azure applications to use. Based on Blobs.</a:t>
            </a:r>
          </a:p>
          <a:p>
            <a:pPr lvl="0"/>
            <a:r>
              <a:rPr lang="en-US" b="1" dirty="0" smtClean="0"/>
              <a:t>Tables</a:t>
            </a:r>
            <a:r>
              <a:rPr lang="en-US" dirty="0" smtClean="0"/>
              <a:t>: Structured storage.  A Table is a set of entities; an entity is a set of properties</a:t>
            </a:r>
          </a:p>
          <a:p>
            <a:pPr lvl="0"/>
            <a:r>
              <a:rPr lang="en-US" b="1" dirty="0" smtClean="0"/>
              <a:t>Queues</a:t>
            </a:r>
            <a:r>
              <a:rPr lang="en-US" dirty="0" smtClean="0"/>
              <a:t>: Reliable storage and delivery of messages for an application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Windows Azure Storage Abstractions</a:t>
            </a:r>
            <a:endParaRPr lang="en-US" sz="3200" dirty="0"/>
          </a:p>
        </p:txBody>
      </p:sp>
      <p:sp>
        <p:nvSpPr>
          <p:cNvPr id="4" name="Oval 3"/>
          <p:cNvSpPr/>
          <p:nvPr/>
        </p:nvSpPr>
        <p:spPr>
          <a:xfrm>
            <a:off x="207581" y="3378418"/>
            <a:ext cx="8763000" cy="1371600"/>
          </a:xfrm>
          <a:prstGeom prst="ellipse">
            <a:avLst/>
          </a:prstGeom>
          <a:solidFill>
            <a:schemeClr val="tx2">
              <a:lumMod val="60000"/>
              <a:lumOff val="40000"/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9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Queues </a:t>
            </a:r>
            <a:r>
              <a:rPr lang="en-NZ" dirty="0" smtClean="0">
                <a:sym typeface="Wingdings" pitchFamily="2" charset="2"/>
              </a:rPr>
              <a:t></a:t>
            </a:r>
            <a:r>
              <a:rPr lang="en-NZ" dirty="0" smtClean="0"/>
              <a:t> Messaging</a:t>
            </a:r>
            <a:endParaRPr lang="en-NZ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6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Queue Storage </a:t>
            </a:r>
            <a:r>
              <a:rPr lang="en-US" dirty="0" smtClean="0"/>
              <a:t>Concepts</a:t>
            </a:r>
            <a:endParaRPr lang="en-US" dirty="0"/>
          </a:p>
        </p:txBody>
      </p:sp>
      <p:sp>
        <p:nvSpPr>
          <p:cNvPr id="54" name="Rounded Rectangle 53"/>
          <p:cNvSpPr/>
          <p:nvPr/>
        </p:nvSpPr>
        <p:spPr>
          <a:xfrm>
            <a:off x="5761821" y="1143938"/>
            <a:ext cx="1734502" cy="365760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55" name="Rounded Rectangle 4"/>
          <p:cNvSpPr/>
          <p:nvPr/>
        </p:nvSpPr>
        <p:spPr>
          <a:xfrm>
            <a:off x="5761821" y="1463598"/>
            <a:ext cx="1734502" cy="4348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94" tIns="106694" rIns="106694" bIns="106694" numCol="1" spcCol="953" anchor="ctr" anchorCtr="0">
            <a:noAutofit/>
          </a:bodyPr>
          <a:lstStyle/>
          <a:p>
            <a:pPr algn="ctr" defTabSz="6668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dirty="0"/>
              <a:t>Message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3738234" y="1143938"/>
            <a:ext cx="1734502" cy="365760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57" name="Rounded Rectangle 6"/>
          <p:cNvSpPr/>
          <p:nvPr/>
        </p:nvSpPr>
        <p:spPr>
          <a:xfrm>
            <a:off x="3738234" y="1471961"/>
            <a:ext cx="1734502" cy="4348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94" tIns="106694" rIns="106694" bIns="106694" numCol="1" spcCol="953" anchor="ctr" anchorCtr="0">
            <a:noAutofit/>
          </a:bodyPr>
          <a:lstStyle/>
          <a:p>
            <a:pPr algn="ctr" defTabSz="6668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dirty="0"/>
              <a:t>Queue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1510748" y="1143938"/>
            <a:ext cx="1938402" cy="365760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59" name="Rounded Rectangle 8"/>
          <p:cNvSpPr/>
          <p:nvPr/>
        </p:nvSpPr>
        <p:spPr>
          <a:xfrm>
            <a:off x="1605776" y="1499787"/>
            <a:ext cx="1694985" cy="44560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94" tIns="106694" rIns="106694" bIns="106694" numCol="1" spcCol="953" anchor="ctr" anchorCtr="0">
            <a:noAutofit/>
          </a:bodyPr>
          <a:lstStyle/>
          <a:p>
            <a:pPr algn="ctr" defTabSz="6668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00" dirty="0"/>
              <a:t>Account</a:t>
            </a:r>
          </a:p>
        </p:txBody>
      </p:sp>
      <p:sp>
        <p:nvSpPr>
          <p:cNvPr id="63" name="Straight Connector 12"/>
          <p:cNvSpPr/>
          <p:nvPr/>
        </p:nvSpPr>
        <p:spPr>
          <a:xfrm rot="18289469">
            <a:off x="3574709" y="2776308"/>
            <a:ext cx="37966" cy="506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6" tIns="0" rIns="9526" bIns="0" numCol="1" spcCol="953" anchor="ctr" anchorCtr="0">
            <a:noAutofit/>
          </a:bodyPr>
          <a:lstStyle/>
          <a:p>
            <a:pPr algn="ctr" defTabSz="16670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00" dirty="0"/>
          </a:p>
        </p:txBody>
      </p:sp>
      <p:sp>
        <p:nvSpPr>
          <p:cNvPr id="71" name="Straight Connector 20"/>
          <p:cNvSpPr/>
          <p:nvPr/>
        </p:nvSpPr>
        <p:spPr>
          <a:xfrm rot="2142401">
            <a:off x="5599478" y="2632433"/>
            <a:ext cx="35600" cy="267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6" tIns="0" rIns="9526" bIns="0" numCol="1" spcCol="953" anchor="ctr" anchorCtr="0">
            <a:noAutofit/>
          </a:bodyPr>
          <a:lstStyle/>
          <a:p>
            <a:pPr algn="ctr" defTabSz="16670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00" dirty="0"/>
          </a:p>
        </p:txBody>
      </p:sp>
      <p:sp>
        <p:nvSpPr>
          <p:cNvPr id="74" name="Straight Connector 23"/>
          <p:cNvSpPr/>
          <p:nvPr/>
        </p:nvSpPr>
        <p:spPr>
          <a:xfrm>
            <a:off x="3087473" y="3087986"/>
            <a:ext cx="1012438" cy="2000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3337"/>
                </a:moveTo>
                <a:lnTo>
                  <a:pt x="1012438" y="13337"/>
                </a:lnTo>
              </a:path>
            </a:pathLst>
          </a:custGeom>
          <a:noFill/>
          <a:ln cmpd="sng">
            <a:solidFill>
              <a:schemeClr val="tx1"/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5" name="Straight Connector 24"/>
          <p:cNvSpPr/>
          <p:nvPr/>
        </p:nvSpPr>
        <p:spPr>
          <a:xfrm rot="3310531">
            <a:off x="3574709" y="3399644"/>
            <a:ext cx="37966" cy="506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6" tIns="0" rIns="9526" bIns="0" numCol="1" spcCol="953" anchor="ctr" anchorCtr="0">
            <a:noAutofit/>
          </a:bodyPr>
          <a:lstStyle/>
          <a:p>
            <a:pPr algn="ctr" defTabSz="16670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3882776" y="2819652"/>
            <a:ext cx="1445418" cy="542132"/>
            <a:chOff x="3882776" y="3759536"/>
            <a:chExt cx="1445418" cy="722842"/>
          </a:xfrm>
        </p:grpSpPr>
        <p:sp>
          <p:nvSpPr>
            <p:cNvPr id="76" name="Rounded Rectangle 75"/>
            <p:cNvSpPr/>
            <p:nvPr/>
          </p:nvSpPr>
          <p:spPr>
            <a:xfrm>
              <a:off x="3882776" y="3759536"/>
              <a:ext cx="1445418" cy="722709"/>
            </a:xfrm>
            <a:prstGeom prst="roundRect">
              <a:avLst>
                <a:gd name="adj" fmla="val 10000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sp>
          <p:nvSpPr>
            <p:cNvPr id="77" name="Rounded Rectangle 26"/>
            <p:cNvSpPr/>
            <p:nvPr/>
          </p:nvSpPr>
          <p:spPr>
            <a:xfrm>
              <a:off x="3893310" y="3802003"/>
              <a:ext cx="1403084" cy="6803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algn="ctr" defTabSz="5334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/>
                <a:t>order processing</a:t>
              </a:r>
            </a:p>
          </p:txBody>
        </p:sp>
      </p:grpSp>
      <p:sp>
        <p:nvSpPr>
          <p:cNvPr id="78" name="Straight Connector 27"/>
          <p:cNvSpPr/>
          <p:nvPr/>
        </p:nvSpPr>
        <p:spPr>
          <a:xfrm rot="19457599">
            <a:off x="5261272" y="2900906"/>
            <a:ext cx="712015" cy="2000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3337"/>
                </a:moveTo>
                <a:lnTo>
                  <a:pt x="712015" y="13337"/>
                </a:lnTo>
              </a:path>
            </a:pathLst>
          </a:custGeom>
          <a:noFill/>
          <a:ln cmpd="sng">
            <a:solidFill>
              <a:schemeClr val="tx1"/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9" name="Straight Connector 28"/>
          <p:cNvSpPr/>
          <p:nvPr/>
        </p:nvSpPr>
        <p:spPr>
          <a:xfrm rot="19457599">
            <a:off x="5599478" y="3567438"/>
            <a:ext cx="35600" cy="267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6" tIns="0" rIns="9526" bIns="0" numCol="1" spcCol="953" anchor="ctr" anchorCtr="0">
            <a:noAutofit/>
          </a:bodyPr>
          <a:lstStyle/>
          <a:p>
            <a:pPr algn="ctr" defTabSz="16670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5916995" y="2460165"/>
            <a:ext cx="1445418" cy="542032"/>
            <a:chOff x="5916995" y="3280219"/>
            <a:chExt cx="1445418" cy="722709"/>
          </a:xfrm>
        </p:grpSpPr>
        <p:sp>
          <p:nvSpPr>
            <p:cNvPr id="80" name="Rounded Rectangle 79"/>
            <p:cNvSpPr/>
            <p:nvPr/>
          </p:nvSpPr>
          <p:spPr>
            <a:xfrm>
              <a:off x="5916995" y="3280219"/>
              <a:ext cx="1445418" cy="722709"/>
            </a:xfrm>
            <a:prstGeom prst="roundRect">
              <a:avLst>
                <a:gd name="adj" fmla="val 10000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sp>
          <p:nvSpPr>
            <p:cNvPr id="81" name="Rounded Rectangle 30"/>
            <p:cNvSpPr/>
            <p:nvPr/>
          </p:nvSpPr>
          <p:spPr>
            <a:xfrm>
              <a:off x="5927529" y="3301376"/>
              <a:ext cx="1403084" cy="6803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defTabSz="5334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/>
                <a:t>   customer ID</a:t>
              </a:r>
              <a:br>
                <a:rPr lang="en-US" sz="1200" dirty="0"/>
              </a:br>
              <a:r>
                <a:rPr lang="en-US" sz="1200" dirty="0"/>
                <a:t>   order ID</a:t>
              </a:r>
              <a:br>
                <a:rPr lang="en-US" sz="1200" dirty="0"/>
              </a:br>
              <a:r>
                <a:rPr lang="en-US" sz="1200" dirty="0"/>
                <a:t>   http://…</a:t>
              </a:r>
            </a:p>
          </p:txBody>
        </p:sp>
      </p:grpSp>
      <p:sp>
        <p:nvSpPr>
          <p:cNvPr id="82" name="Straight Connector 31"/>
          <p:cNvSpPr/>
          <p:nvPr/>
        </p:nvSpPr>
        <p:spPr>
          <a:xfrm rot="2142401">
            <a:off x="5261272" y="3212575"/>
            <a:ext cx="712015" cy="2000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3337"/>
                </a:moveTo>
                <a:lnTo>
                  <a:pt x="712015" y="13337"/>
                </a:lnTo>
              </a:path>
            </a:pathLst>
          </a:custGeom>
          <a:noFill/>
          <a:ln cmpd="sng">
            <a:solidFill>
              <a:schemeClr val="tx1"/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3" name="Straight Connector 32"/>
          <p:cNvSpPr/>
          <p:nvPr/>
        </p:nvSpPr>
        <p:spPr>
          <a:xfrm rot="2142401">
            <a:off x="5599478" y="3879107"/>
            <a:ext cx="35600" cy="267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6" tIns="0" rIns="9526" bIns="0" numCol="1" spcCol="953" anchor="ctr" anchorCtr="0">
            <a:noAutofit/>
          </a:bodyPr>
          <a:lstStyle/>
          <a:p>
            <a:pPr algn="ctr" defTabSz="16670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5906362" y="3298811"/>
            <a:ext cx="1445418" cy="542032"/>
            <a:chOff x="5906362" y="4398413"/>
            <a:chExt cx="1445418" cy="722709"/>
          </a:xfrm>
        </p:grpSpPr>
        <p:sp>
          <p:nvSpPr>
            <p:cNvPr id="84" name="Rounded Rectangle 83"/>
            <p:cNvSpPr/>
            <p:nvPr/>
          </p:nvSpPr>
          <p:spPr>
            <a:xfrm>
              <a:off x="5906362" y="4398413"/>
              <a:ext cx="1445418" cy="722709"/>
            </a:xfrm>
            <a:prstGeom prst="roundRect">
              <a:avLst>
                <a:gd name="adj" fmla="val 10000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sp>
          <p:nvSpPr>
            <p:cNvPr id="37" name="Rounded Rectangle 30"/>
            <p:cNvSpPr/>
            <p:nvPr/>
          </p:nvSpPr>
          <p:spPr>
            <a:xfrm>
              <a:off x="5931073" y="4431971"/>
              <a:ext cx="1403084" cy="6803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defTabSz="5334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/>
                <a:t>   customer ID</a:t>
              </a:r>
              <a:br>
                <a:rPr lang="en-US" sz="1200" dirty="0"/>
              </a:br>
              <a:r>
                <a:rPr lang="en-US" sz="1200" dirty="0"/>
                <a:t>   order ID</a:t>
              </a:r>
              <a:br>
                <a:rPr lang="en-US" sz="1200" dirty="0"/>
              </a:br>
              <a:r>
                <a:rPr lang="en-US" sz="1200" dirty="0"/>
                <a:t>   http://…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669775" y="2842271"/>
            <a:ext cx="1634834" cy="542105"/>
            <a:chOff x="1669774" y="3789693"/>
            <a:chExt cx="1634834" cy="722807"/>
          </a:xfrm>
        </p:grpSpPr>
        <p:sp>
          <p:nvSpPr>
            <p:cNvPr id="60" name="Rounded Rectangle 59"/>
            <p:cNvSpPr/>
            <p:nvPr/>
          </p:nvSpPr>
          <p:spPr>
            <a:xfrm>
              <a:off x="1669774" y="3789693"/>
              <a:ext cx="1634834" cy="722709"/>
            </a:xfrm>
            <a:prstGeom prst="roundRect">
              <a:avLst>
                <a:gd name="adj" fmla="val 10000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sp>
          <p:nvSpPr>
            <p:cNvPr id="61" name="Rounded Rectangle 10"/>
            <p:cNvSpPr/>
            <p:nvPr/>
          </p:nvSpPr>
          <p:spPr>
            <a:xfrm>
              <a:off x="1722783" y="3832125"/>
              <a:ext cx="1550026" cy="6803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algn="ctr" defTabSz="5334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/>
                <a:t>adventureworks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866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7750"/>
            <a:ext cx="7848600" cy="354687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Enables workflow between roles</a:t>
            </a:r>
          </a:p>
          <a:p>
            <a:pPr lvl="1"/>
            <a:r>
              <a:rPr lang="en-US" sz="2400" dirty="0" err="1" smtClean="0"/>
              <a:t>Enqueue</a:t>
            </a:r>
            <a:r>
              <a:rPr lang="en-US" sz="2400" dirty="0" smtClean="0"/>
              <a:t> message &amp; forget about it</a:t>
            </a:r>
          </a:p>
          <a:p>
            <a:pPr lvl="1"/>
            <a:r>
              <a:rPr lang="en-US" sz="2400" dirty="0" smtClean="0"/>
              <a:t>Many workers consume the queue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Loosely Coupled with Queues</a:t>
            </a:r>
            <a:endParaRPr lang="en-US" dirty="0"/>
          </a:p>
        </p:txBody>
      </p:sp>
      <p:grpSp>
        <p:nvGrpSpPr>
          <p:cNvPr id="4" name="Group 21"/>
          <p:cNvGrpSpPr/>
          <p:nvPr/>
        </p:nvGrpSpPr>
        <p:grpSpPr>
          <a:xfrm>
            <a:off x="3212837" y="3227546"/>
            <a:ext cx="2715488" cy="633285"/>
            <a:chOff x="3151911" y="2362200"/>
            <a:chExt cx="2715489" cy="844380"/>
          </a:xfrm>
        </p:grpSpPr>
        <p:sp>
          <p:nvSpPr>
            <p:cNvPr id="24" name="Rectangle 23"/>
            <p:cNvSpPr/>
            <p:nvPr/>
          </p:nvSpPr>
          <p:spPr>
            <a:xfrm>
              <a:off x="3200400" y="2825580"/>
              <a:ext cx="2667000" cy="381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Reliable Queue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51911" y="2362200"/>
              <a:ext cx="263790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Input Queue (Work Items)</a:t>
              </a:r>
              <a:endParaRPr lang="en-US" dirty="0"/>
            </a:p>
          </p:txBody>
        </p:sp>
      </p:grpSp>
      <p:sp>
        <p:nvSpPr>
          <p:cNvPr id="26" name="Right Arrow 25"/>
          <p:cNvSpPr/>
          <p:nvPr/>
        </p:nvSpPr>
        <p:spPr>
          <a:xfrm>
            <a:off x="2182008" y="3528040"/>
            <a:ext cx="91440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dirty="0"/>
          </a:p>
        </p:txBody>
      </p:sp>
      <p:sp>
        <p:nvSpPr>
          <p:cNvPr id="27" name="Rounded Rectangle 26"/>
          <p:cNvSpPr/>
          <p:nvPr/>
        </p:nvSpPr>
        <p:spPr bwMode="auto">
          <a:xfrm>
            <a:off x="762000" y="2690104"/>
            <a:ext cx="1268627" cy="4263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68586" tIns="34293" rIns="68586" bIns="34293" numCol="1" rtlCol="0" anchor="ctr" anchorCtr="0" compatLnSpc="1">
            <a:prstTxWarp prst="textNoShape">
              <a:avLst/>
            </a:prstTxWarp>
          </a:bodyPr>
          <a:lstStyle/>
          <a:p>
            <a:pPr algn="ctr" defTabSz="685666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/>
                </a:solidFill>
              </a:rPr>
              <a:t>Web Role</a:t>
            </a:r>
          </a:p>
        </p:txBody>
      </p:sp>
      <p:sp>
        <p:nvSpPr>
          <p:cNvPr id="28" name="Rounded Rectangle 27"/>
          <p:cNvSpPr/>
          <p:nvPr/>
        </p:nvSpPr>
        <p:spPr bwMode="auto">
          <a:xfrm>
            <a:off x="730251" y="3445411"/>
            <a:ext cx="1268627" cy="4263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68586" tIns="34293" rIns="68586" bIns="34293" numCol="1" rtlCol="0" anchor="ctr" anchorCtr="0" compatLnSpc="1">
            <a:prstTxWarp prst="textNoShape">
              <a:avLst/>
            </a:prstTxWarp>
          </a:bodyPr>
          <a:lstStyle/>
          <a:p>
            <a:pPr algn="ctr" defTabSz="685666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/>
                </a:solidFill>
              </a:rPr>
              <a:t>Web Role</a:t>
            </a:r>
          </a:p>
        </p:txBody>
      </p:sp>
      <p:sp>
        <p:nvSpPr>
          <p:cNvPr id="29" name="Rounded Rectangle 28"/>
          <p:cNvSpPr/>
          <p:nvPr/>
        </p:nvSpPr>
        <p:spPr bwMode="auto">
          <a:xfrm>
            <a:off x="730251" y="4200718"/>
            <a:ext cx="1268627" cy="4263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68586" tIns="34293" rIns="68586" bIns="34293" numCol="1" rtlCol="0" anchor="ctr" anchorCtr="0" compatLnSpc="1">
            <a:prstTxWarp prst="textNoShape">
              <a:avLst/>
            </a:prstTxWarp>
          </a:bodyPr>
          <a:lstStyle/>
          <a:p>
            <a:pPr algn="ctr" defTabSz="685666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/>
                </a:solidFill>
              </a:rPr>
              <a:t>Web Role</a:t>
            </a:r>
          </a:p>
        </p:txBody>
      </p:sp>
      <p:sp>
        <p:nvSpPr>
          <p:cNvPr id="30" name="Right Arrow 29"/>
          <p:cNvSpPr/>
          <p:nvPr/>
        </p:nvSpPr>
        <p:spPr>
          <a:xfrm rot="1551301">
            <a:off x="2202705" y="2995154"/>
            <a:ext cx="91440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dirty="0"/>
          </a:p>
        </p:txBody>
      </p:sp>
      <p:sp>
        <p:nvSpPr>
          <p:cNvPr id="31" name="Right Arrow 30"/>
          <p:cNvSpPr/>
          <p:nvPr/>
        </p:nvSpPr>
        <p:spPr>
          <a:xfrm rot="20048699" flipV="1">
            <a:off x="2202705" y="4060925"/>
            <a:ext cx="914400" cy="228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31"/>
          <p:cNvSpPr/>
          <p:nvPr/>
        </p:nvSpPr>
        <p:spPr bwMode="auto">
          <a:xfrm>
            <a:off x="6700345" y="2577628"/>
            <a:ext cx="1268627" cy="4263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68586" tIns="34293" rIns="68586" bIns="34293" numCol="1" rtlCol="0" anchor="ctr" anchorCtr="0" compatLnSpc="1">
            <a:prstTxWarp prst="textNoShape">
              <a:avLst/>
            </a:prstTxWarp>
          </a:bodyPr>
          <a:lstStyle/>
          <a:p>
            <a:pPr algn="ctr" defTabSz="685666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tx1"/>
                </a:solidFill>
              </a:rPr>
              <a:t>Worker Role</a:t>
            </a:r>
          </a:p>
        </p:txBody>
      </p:sp>
      <p:sp>
        <p:nvSpPr>
          <p:cNvPr id="33" name="Rounded Rectangle 32"/>
          <p:cNvSpPr/>
          <p:nvPr/>
        </p:nvSpPr>
        <p:spPr bwMode="auto">
          <a:xfrm>
            <a:off x="6929289" y="3045732"/>
            <a:ext cx="1268627" cy="4263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68586" tIns="34293" rIns="68586" bIns="34293" numCol="1" rtlCol="0" anchor="ctr" anchorCtr="0" compatLnSpc="1">
            <a:prstTxWarp prst="textNoShape">
              <a:avLst/>
            </a:prstTxWarp>
          </a:bodyPr>
          <a:lstStyle/>
          <a:p>
            <a:pPr algn="ctr" defTabSz="685666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tx1"/>
                </a:solidFill>
              </a:rPr>
              <a:t>Worker Role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7273677" y="3504391"/>
            <a:ext cx="1268627" cy="4263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68586" tIns="34293" rIns="68586" bIns="34293" numCol="1" rtlCol="0" anchor="ctr" anchorCtr="0" compatLnSpc="1">
            <a:prstTxWarp prst="textNoShape">
              <a:avLst/>
            </a:prstTxWarp>
          </a:bodyPr>
          <a:lstStyle/>
          <a:p>
            <a:pPr algn="ctr" defTabSz="685666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tx1"/>
                </a:solidFill>
              </a:rPr>
              <a:t>Worker Role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6428610" y="2104506"/>
            <a:ext cx="1268627" cy="4263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68586" tIns="34293" rIns="68586" bIns="34293" numCol="1" rtlCol="0" anchor="ctr" anchorCtr="0" compatLnSpc="1">
            <a:prstTxWarp prst="textNoShape">
              <a:avLst/>
            </a:prstTxWarp>
          </a:bodyPr>
          <a:lstStyle/>
          <a:p>
            <a:pPr algn="ctr" defTabSz="685666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tx1"/>
                </a:solidFill>
              </a:rPr>
              <a:t>Worker Role</a:t>
            </a:r>
          </a:p>
        </p:txBody>
      </p:sp>
      <p:sp>
        <p:nvSpPr>
          <p:cNvPr id="36" name="Right Arrow 35"/>
          <p:cNvSpPr/>
          <p:nvPr/>
        </p:nvSpPr>
        <p:spPr>
          <a:xfrm rot="21362464">
            <a:off x="6168572" y="3851451"/>
            <a:ext cx="914400" cy="13669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dirty="0"/>
          </a:p>
        </p:txBody>
      </p:sp>
      <p:sp>
        <p:nvSpPr>
          <p:cNvPr id="37" name="Right Arrow 36"/>
          <p:cNvSpPr/>
          <p:nvPr/>
        </p:nvSpPr>
        <p:spPr>
          <a:xfrm rot="17558027">
            <a:off x="5378673" y="2635317"/>
            <a:ext cx="918305" cy="17654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dirty="0"/>
          </a:p>
        </p:txBody>
      </p:sp>
      <p:sp>
        <p:nvSpPr>
          <p:cNvPr id="38" name="Right Arrow 37"/>
          <p:cNvSpPr/>
          <p:nvPr/>
        </p:nvSpPr>
        <p:spPr>
          <a:xfrm rot="20220992" flipV="1">
            <a:off x="6010194" y="3506846"/>
            <a:ext cx="914400" cy="13669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dirty="0"/>
          </a:p>
        </p:txBody>
      </p:sp>
      <p:sp>
        <p:nvSpPr>
          <p:cNvPr id="39" name="Right Arrow 38"/>
          <p:cNvSpPr/>
          <p:nvPr/>
        </p:nvSpPr>
        <p:spPr>
          <a:xfrm rot="19550815" flipV="1">
            <a:off x="5877357" y="3180043"/>
            <a:ext cx="918305" cy="17654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 bwMode="auto">
          <a:xfrm>
            <a:off x="6075997" y="1638641"/>
            <a:ext cx="1268627" cy="42630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68586" tIns="34293" rIns="68586" bIns="34293" numCol="1" rtlCol="0" anchor="ctr" anchorCtr="0" compatLnSpc="1">
            <a:prstTxWarp prst="textNoShape">
              <a:avLst/>
            </a:prstTxWarp>
          </a:bodyPr>
          <a:lstStyle/>
          <a:p>
            <a:pPr algn="ctr" defTabSz="685666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tx1"/>
                </a:solidFill>
              </a:rPr>
              <a:t>Worker Role</a:t>
            </a:r>
          </a:p>
        </p:txBody>
      </p:sp>
      <p:sp>
        <p:nvSpPr>
          <p:cNvPr id="22" name="Right Arrow 21"/>
          <p:cNvSpPr/>
          <p:nvPr/>
        </p:nvSpPr>
        <p:spPr>
          <a:xfrm rot="18258255">
            <a:off x="5703153" y="2845345"/>
            <a:ext cx="918305" cy="17654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40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Reliable FIFO(</a:t>
            </a:r>
            <a:r>
              <a:rPr lang="en-US" dirty="0" err="1" smtClean="0"/>
              <a:t>ish</a:t>
            </a:r>
            <a:r>
              <a:rPr lang="en-US" dirty="0" smtClean="0"/>
              <a:t>) Queue with…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47750"/>
            <a:ext cx="8229600" cy="3470673"/>
          </a:xfrm>
        </p:spPr>
        <p:txBody>
          <a:bodyPr>
            <a:noAutofit/>
          </a:bodyPr>
          <a:lstStyle/>
          <a:p>
            <a:r>
              <a:rPr lang="en-US" sz="2400" dirty="0" smtClean="0"/>
              <a:t>No practical limit to queue length (100 TB acct limit)</a:t>
            </a:r>
          </a:p>
          <a:p>
            <a:r>
              <a:rPr lang="en-US" sz="2400" dirty="0" smtClean="0"/>
              <a:t>64kb per message (base64-encoded)</a:t>
            </a:r>
          </a:p>
          <a:p>
            <a:r>
              <a:rPr lang="en-US" sz="2400" dirty="0" smtClean="0"/>
              <a:t>500 </a:t>
            </a:r>
            <a:r>
              <a:rPr lang="en-US" sz="2400" b="1" i="1" dirty="0" smtClean="0"/>
              <a:t>transactions</a:t>
            </a:r>
            <a:r>
              <a:rPr lang="en-US" sz="2400" dirty="0" smtClean="0"/>
              <a:t> per second per queue</a:t>
            </a:r>
          </a:p>
          <a:p>
            <a:pPr lvl="1"/>
            <a:r>
              <a:rPr lang="en-US" sz="2000" dirty="0" smtClean="0"/>
              <a:t>Note “transactions” / second, not “queue messages” / second</a:t>
            </a:r>
          </a:p>
          <a:p>
            <a:r>
              <a:rPr lang="en-US" sz="2400" dirty="0" smtClean="0"/>
              <a:t>Need </a:t>
            </a:r>
            <a:r>
              <a:rPr lang="en-US" sz="2400" dirty="0"/>
              <a:t>more throughput? </a:t>
            </a:r>
            <a:endParaRPr lang="en-US" sz="2400" dirty="0" smtClean="0"/>
          </a:p>
          <a:p>
            <a:pPr lvl="1"/>
            <a:r>
              <a:rPr lang="en-US" sz="2000" dirty="0" smtClean="0"/>
              <a:t>Use multiple queues</a:t>
            </a:r>
          </a:p>
          <a:p>
            <a:pPr lvl="1"/>
            <a:r>
              <a:rPr lang="en-US" sz="2000" dirty="0"/>
              <a:t>R</a:t>
            </a:r>
            <a:r>
              <a:rPr lang="en-US" sz="2000" dirty="0" smtClean="0"/>
              <a:t>ead </a:t>
            </a:r>
            <a:r>
              <a:rPr lang="en-US" sz="2000" dirty="0"/>
              <a:t>messages in batches (&lt;=32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Bundle &gt;1 work item per message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36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495800" cy="3223022"/>
          </a:xfrm>
        </p:spPr>
        <p:txBody>
          <a:bodyPr>
            <a:noAutofit/>
          </a:bodyPr>
          <a:lstStyle/>
          <a:p>
            <a:r>
              <a:rPr lang="en-US" sz="2400" dirty="0" smtClean="0"/>
              <a:t>Queue operations</a:t>
            </a:r>
          </a:p>
          <a:p>
            <a:pPr lvl="1"/>
            <a:r>
              <a:rPr lang="en-US" sz="1800" b="1" dirty="0" err="1"/>
              <a:t>ListQueues</a:t>
            </a:r>
            <a:r>
              <a:rPr lang="en-US" sz="1800" dirty="0"/>
              <a:t> </a:t>
            </a:r>
            <a:r>
              <a:rPr lang="en-US" sz="1800" dirty="0" smtClean="0"/>
              <a:t>– List </a:t>
            </a:r>
            <a:r>
              <a:rPr lang="en-US" sz="1800" dirty="0"/>
              <a:t>queues in </a:t>
            </a:r>
            <a:r>
              <a:rPr lang="en-US" sz="1800" dirty="0" smtClean="0"/>
              <a:t>account</a:t>
            </a:r>
          </a:p>
          <a:p>
            <a:pPr lvl="1"/>
            <a:r>
              <a:rPr lang="en-US" sz="1800" b="1" dirty="0" err="1" smtClean="0"/>
              <a:t>CreateQueue</a:t>
            </a:r>
            <a:r>
              <a:rPr lang="en-US" sz="1800" dirty="0" smtClean="0"/>
              <a:t> – Creates new queue</a:t>
            </a:r>
          </a:p>
          <a:p>
            <a:pPr lvl="1"/>
            <a:r>
              <a:rPr lang="en-US" sz="1800" b="1" dirty="0" err="1" smtClean="0"/>
              <a:t>DeleteQueue</a:t>
            </a:r>
            <a:r>
              <a:rPr lang="en-US" sz="1800" dirty="0" smtClean="0"/>
              <a:t> – Deletes queue along with any messages</a:t>
            </a:r>
          </a:p>
          <a:p>
            <a:pPr lvl="1"/>
            <a:r>
              <a:rPr lang="en-US" sz="1800" b="1" dirty="0" smtClean="0"/>
              <a:t>Clear</a:t>
            </a:r>
            <a:r>
              <a:rPr lang="en-US" sz="1800" dirty="0" smtClean="0"/>
              <a:t> – Removes all messages from queue</a:t>
            </a:r>
          </a:p>
          <a:p>
            <a:pPr lvl="1"/>
            <a:r>
              <a:rPr lang="en-US" sz="1800" b="1" dirty="0" smtClean="0"/>
              <a:t>Get/</a:t>
            </a:r>
            <a:r>
              <a:rPr lang="en-US" sz="1800" b="1" dirty="0" err="1" smtClean="0"/>
              <a:t>SetMetadata</a:t>
            </a:r>
            <a:endParaRPr lang="en-US" sz="1800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267200" y="1200150"/>
            <a:ext cx="4876800" cy="3223022"/>
          </a:xfrm>
        </p:spPr>
        <p:txBody>
          <a:bodyPr>
            <a:noAutofit/>
          </a:bodyPr>
          <a:lstStyle/>
          <a:p>
            <a:r>
              <a:rPr lang="en-US" sz="2400" dirty="0" smtClean="0"/>
              <a:t>Queue </a:t>
            </a:r>
            <a:r>
              <a:rPr lang="en-US" sz="2400" dirty="0"/>
              <a:t>Message </a:t>
            </a:r>
            <a:r>
              <a:rPr lang="en-US" sz="2400" dirty="0" smtClean="0"/>
              <a:t>Operations</a:t>
            </a:r>
          </a:p>
          <a:p>
            <a:pPr lvl="1"/>
            <a:r>
              <a:rPr lang="en-US" sz="1800" b="1" dirty="0" err="1" smtClean="0"/>
              <a:t>AddMessage</a:t>
            </a:r>
            <a:r>
              <a:rPr lang="en-US" sz="1800" b="1" dirty="0" smtClean="0"/>
              <a:t> </a:t>
            </a:r>
            <a:r>
              <a:rPr lang="en-US" sz="1800" dirty="0" smtClean="0"/>
              <a:t>– Adds message to queue</a:t>
            </a:r>
          </a:p>
          <a:p>
            <a:pPr lvl="1"/>
            <a:r>
              <a:rPr lang="en-US" sz="1800" b="1" dirty="0" err="1" smtClean="0"/>
              <a:t>GetMessage</a:t>
            </a:r>
            <a:r>
              <a:rPr lang="en-US" sz="1800" b="1" dirty="0" smtClean="0"/>
              <a:t>[s]</a:t>
            </a:r>
            <a:r>
              <a:rPr lang="en-US" sz="1800" dirty="0" smtClean="0"/>
              <a:t> – Reads one or more messages and hides them</a:t>
            </a:r>
          </a:p>
          <a:p>
            <a:pPr lvl="1"/>
            <a:r>
              <a:rPr lang="en-US" sz="1800" b="1" dirty="0" err="1" smtClean="0"/>
              <a:t>PeekMessage</a:t>
            </a:r>
            <a:r>
              <a:rPr lang="en-US" sz="1800" b="1" dirty="0" smtClean="0"/>
              <a:t>[s]</a:t>
            </a:r>
            <a:r>
              <a:rPr lang="en-US" sz="1800" dirty="0" smtClean="0"/>
              <a:t> – Reads one or more messages w/o hiding them</a:t>
            </a:r>
          </a:p>
          <a:p>
            <a:pPr lvl="1"/>
            <a:r>
              <a:rPr lang="en-US" sz="1800" b="1" dirty="0" err="1" smtClean="0"/>
              <a:t>DeleteMessage</a:t>
            </a:r>
            <a:r>
              <a:rPr lang="en-US" sz="1800" dirty="0" smtClean="0"/>
              <a:t> – Permanently deletes message from queue</a:t>
            </a:r>
          </a:p>
          <a:p>
            <a:pPr lvl="1"/>
            <a:r>
              <a:rPr lang="en-US" sz="1800" b="1" dirty="0" err="1" smtClean="0"/>
              <a:t>UpdateMessage</a:t>
            </a:r>
            <a:r>
              <a:rPr lang="en-US" sz="1800" dirty="0" smtClean="0"/>
              <a:t> – Clients renew the lease and contents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5943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Guarantee delivery/processing of messages </a:t>
            </a:r>
            <a:br>
              <a:rPr lang="en-US" dirty="0" smtClean="0"/>
            </a:br>
            <a:r>
              <a:rPr lang="en-US" dirty="0" smtClean="0"/>
              <a:t>(two-step consumption)</a:t>
            </a:r>
          </a:p>
          <a:p>
            <a:pPr lvl="1"/>
            <a:r>
              <a:rPr lang="en-US" dirty="0" smtClean="0"/>
              <a:t>Worker </a:t>
            </a:r>
            <a:r>
              <a:rPr lang="en-US" dirty="0" err="1"/>
              <a:t>d</a:t>
            </a:r>
            <a:r>
              <a:rPr lang="en-US" dirty="0" err="1" smtClean="0"/>
              <a:t>equeues</a:t>
            </a:r>
            <a:r>
              <a:rPr lang="en-US" dirty="0" smtClean="0"/>
              <a:t> message and it becomes invisible for a specified “Invisibility Time”</a:t>
            </a:r>
          </a:p>
          <a:p>
            <a:pPr lvl="1"/>
            <a:r>
              <a:rPr lang="en-US" dirty="0" smtClean="0"/>
              <a:t>Worker deletes message when finished processing</a:t>
            </a:r>
          </a:p>
          <a:p>
            <a:pPr lvl="1"/>
            <a:r>
              <a:rPr lang="en-US" dirty="0" smtClean="0"/>
              <a:t>If Worker Role crashes, message becomes visible for another Worker to process (after “Invisibility Time”)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Queue’s Reliable Delivery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89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Queue-based Architecture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CQRS</a:t>
            </a:r>
          </a:p>
          <a:p>
            <a:pPr lvl="1"/>
            <a:r>
              <a:rPr lang="en-US" sz="2600" b="1" u="sng" dirty="0" smtClean="0"/>
              <a:t>C</a:t>
            </a:r>
            <a:r>
              <a:rPr lang="en-US" sz="2600" b="1" dirty="0" smtClean="0"/>
              <a:t>ommand </a:t>
            </a:r>
            <a:r>
              <a:rPr lang="en-US" sz="2600" b="1" u="sng" dirty="0" smtClean="0"/>
              <a:t>Q</a:t>
            </a:r>
            <a:r>
              <a:rPr lang="en-US" sz="2600" b="1" dirty="0" smtClean="0"/>
              <a:t>uery </a:t>
            </a:r>
            <a:r>
              <a:rPr lang="en-US" sz="2600" b="1" u="sng" dirty="0" smtClean="0"/>
              <a:t>R</a:t>
            </a:r>
            <a:r>
              <a:rPr lang="en-US" sz="2600" b="1" dirty="0" smtClean="0"/>
              <a:t>esponsibility </a:t>
            </a:r>
            <a:r>
              <a:rPr lang="en-US" sz="2600" b="1" u="sng" dirty="0" smtClean="0"/>
              <a:t>S</a:t>
            </a:r>
            <a:r>
              <a:rPr lang="en-US" sz="2600" b="1" dirty="0" smtClean="0"/>
              <a:t>egregation</a:t>
            </a:r>
          </a:p>
          <a:p>
            <a:r>
              <a:rPr lang="en-US" b="1" dirty="0" smtClean="0"/>
              <a:t>Commands</a:t>
            </a:r>
            <a:r>
              <a:rPr lang="en-US" dirty="0" smtClean="0"/>
              <a:t> change state</a:t>
            </a:r>
          </a:p>
          <a:p>
            <a:r>
              <a:rPr lang="en-US" b="1" dirty="0" smtClean="0"/>
              <a:t>Queries</a:t>
            </a:r>
            <a:r>
              <a:rPr lang="en-US" dirty="0" smtClean="0"/>
              <a:t> ask for current state</a:t>
            </a:r>
          </a:p>
          <a:p>
            <a:r>
              <a:rPr lang="en-US" dirty="0" smtClean="0"/>
              <a:t>Any operation is </a:t>
            </a:r>
            <a:r>
              <a:rPr lang="en-US" b="1" i="1" dirty="0" smtClean="0"/>
              <a:t>one or the other</a:t>
            </a:r>
          </a:p>
          <a:p>
            <a:r>
              <a:rPr lang="en-US" dirty="0" smtClean="0"/>
              <a:t>Enables systems where the UI and back-end services are </a:t>
            </a:r>
            <a:r>
              <a:rPr lang="en-US" b="1" dirty="0" smtClean="0"/>
              <a:t>Loosely Coupled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256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CQRS in Windows Azure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WE NEED:</a:t>
            </a:r>
          </a:p>
          <a:p>
            <a:pPr>
              <a:buFont typeface="Arial" charset="0"/>
              <a:buChar char="•"/>
            </a:pPr>
            <a:r>
              <a:rPr lang="en-US" sz="3600" dirty="0" smtClean="0"/>
              <a:t>Compute resource to run our code</a:t>
            </a:r>
          </a:p>
          <a:p>
            <a:pPr lvl="1">
              <a:buFont typeface="Wingdings" pitchFamily="2" charset="2"/>
              <a:buChar char="ü"/>
            </a:pPr>
            <a:r>
              <a:rPr lang="en-US" sz="3200" b="1" dirty="0" smtClean="0"/>
              <a:t>Web Roles</a:t>
            </a:r>
            <a:r>
              <a:rPr lang="en-US" sz="3200" dirty="0" smtClean="0"/>
              <a:t> (IIS) and </a:t>
            </a:r>
            <a:r>
              <a:rPr lang="en-US" sz="3200" b="1" dirty="0" smtClean="0"/>
              <a:t>Worker Roles</a:t>
            </a:r>
            <a:r>
              <a:rPr lang="en-US" sz="3200" dirty="0" smtClean="0"/>
              <a:t> (w/o IIS)</a:t>
            </a:r>
          </a:p>
          <a:p>
            <a:pPr>
              <a:buFont typeface="Arial" charset="0"/>
              <a:buChar char="•"/>
            </a:pPr>
            <a:r>
              <a:rPr lang="en-US" sz="3600" dirty="0" smtClean="0"/>
              <a:t>Reliable Queue to communicate</a:t>
            </a:r>
          </a:p>
          <a:p>
            <a:pPr lvl="1">
              <a:buFont typeface="Wingdings" pitchFamily="2" charset="2"/>
              <a:buChar char="ü"/>
            </a:pPr>
            <a:r>
              <a:rPr lang="en-US" sz="3200" dirty="0" smtClean="0"/>
              <a:t>Azure Storage </a:t>
            </a:r>
            <a:r>
              <a:rPr lang="en-US" sz="3200" b="1" dirty="0" smtClean="0"/>
              <a:t>Queues</a:t>
            </a:r>
            <a:endParaRPr lang="en-US" sz="3200" dirty="0" smtClean="0"/>
          </a:p>
          <a:p>
            <a:pPr>
              <a:buFont typeface="Arial" charset="0"/>
              <a:buChar char="•"/>
            </a:pPr>
            <a:r>
              <a:rPr lang="en-US" sz="3600" dirty="0" smtClean="0"/>
              <a:t>Durable/Persistent Storage</a:t>
            </a:r>
          </a:p>
          <a:p>
            <a:pPr lvl="1">
              <a:buFont typeface="Wingdings" pitchFamily="2" charset="2"/>
              <a:buChar char="ü"/>
            </a:pPr>
            <a:r>
              <a:rPr lang="en-US" sz="3200" dirty="0" smtClean="0"/>
              <a:t>Azure Storage </a:t>
            </a:r>
            <a:r>
              <a:rPr lang="en-US" sz="3200" b="1" dirty="0" smtClean="0"/>
              <a:t>Blobs &amp; Tables</a:t>
            </a:r>
            <a:r>
              <a:rPr lang="en-US" sz="3200" dirty="0" smtClean="0"/>
              <a:t>; </a:t>
            </a:r>
            <a:r>
              <a:rPr lang="en-US" sz="3200" b="1" dirty="0" smtClean="0"/>
              <a:t>SQL Azure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11299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CQRS in Action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1295400" y="2114550"/>
            <a:ext cx="1066800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Web Server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6553200" y="2114550"/>
            <a:ext cx="1368245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Compute Service</a:t>
            </a:r>
            <a:endParaRPr lang="en-US" dirty="0"/>
          </a:p>
        </p:txBody>
      </p:sp>
      <p:sp>
        <p:nvSpPr>
          <p:cNvPr id="85" name="Right Arrow 84"/>
          <p:cNvSpPr/>
          <p:nvPr/>
        </p:nvSpPr>
        <p:spPr>
          <a:xfrm>
            <a:off x="5715000" y="2457450"/>
            <a:ext cx="690644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6" name="Right Arrow 85"/>
          <p:cNvSpPr/>
          <p:nvPr/>
        </p:nvSpPr>
        <p:spPr>
          <a:xfrm rot="2377420">
            <a:off x="2489200" y="3314700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7" name="Right Arrow 86"/>
          <p:cNvSpPr/>
          <p:nvPr/>
        </p:nvSpPr>
        <p:spPr>
          <a:xfrm rot="19356402">
            <a:off x="5849938" y="3362325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605599" y="2343379"/>
            <a:ext cx="2033201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Reliable Queue</a:t>
            </a:r>
            <a:endParaRPr lang="en-US" b="1" dirty="0"/>
          </a:p>
        </p:txBody>
      </p:sp>
      <p:sp>
        <p:nvSpPr>
          <p:cNvPr id="59" name="Rounded Rectangle 58"/>
          <p:cNvSpPr/>
          <p:nvPr/>
        </p:nvSpPr>
        <p:spPr bwMode="auto">
          <a:xfrm>
            <a:off x="3581400" y="3713606"/>
            <a:ext cx="2126926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Reliable Storage</a:t>
            </a:r>
            <a:endParaRPr lang="en-US" b="1" dirty="0"/>
          </a:p>
        </p:txBody>
      </p:sp>
      <p:sp>
        <p:nvSpPr>
          <p:cNvPr id="11" name="Right Arrow 10"/>
          <p:cNvSpPr/>
          <p:nvPr/>
        </p:nvSpPr>
        <p:spPr>
          <a:xfrm>
            <a:off x="2650085" y="2443391"/>
            <a:ext cx="690644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95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nimal Portraits - Zoos - Audubon Zoo - Animals - Gorilla - Fotoped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85875"/>
            <a:ext cx="22098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Familiar Example: </a:t>
            </a:r>
            <a:r>
              <a:rPr lang="en-US" dirty="0" err="1" smtClean="0"/>
              <a:t>Thumbnailer</a:t>
            </a: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295400" y="2114550"/>
            <a:ext cx="1066800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(IIS)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553200" y="2114550"/>
            <a:ext cx="1068388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sp>
        <p:nvSpPr>
          <p:cNvPr id="84" name="Right Arrow 83"/>
          <p:cNvSpPr/>
          <p:nvPr/>
        </p:nvSpPr>
        <p:spPr>
          <a:xfrm>
            <a:off x="2667000" y="2457450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5" name="Right Arrow 84"/>
          <p:cNvSpPr/>
          <p:nvPr/>
        </p:nvSpPr>
        <p:spPr>
          <a:xfrm>
            <a:off x="5714085" y="2457450"/>
            <a:ext cx="762915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6" name="Right Arrow 85"/>
          <p:cNvSpPr/>
          <p:nvPr/>
        </p:nvSpPr>
        <p:spPr>
          <a:xfrm rot="2377420">
            <a:off x="2444913" y="3322270"/>
            <a:ext cx="124119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7" name="Right Arrow 86"/>
          <p:cNvSpPr/>
          <p:nvPr/>
        </p:nvSpPr>
        <p:spPr>
          <a:xfrm rot="19356402">
            <a:off x="5849938" y="3362325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3808" name="Picture 2" descr="Animal Portraits - Zoos - Audubon Zoo - Animals - Gorilla - Fotoped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1" y="2282429"/>
            <a:ext cx="581025" cy="653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Rounded Rectangle 58"/>
          <p:cNvSpPr/>
          <p:nvPr/>
        </p:nvSpPr>
        <p:spPr bwMode="auto">
          <a:xfrm>
            <a:off x="3963010" y="2343379"/>
            <a:ext cx="1673046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Azure Queue</a:t>
            </a:r>
            <a:endParaRPr lang="en-US" b="1" dirty="0"/>
          </a:p>
        </p:txBody>
      </p:sp>
      <p:sp>
        <p:nvSpPr>
          <p:cNvPr id="60" name="Rounded Rectangle 59"/>
          <p:cNvSpPr/>
          <p:nvPr/>
        </p:nvSpPr>
        <p:spPr bwMode="auto">
          <a:xfrm>
            <a:off x="3886200" y="3713606"/>
            <a:ext cx="1826970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Azure Blob</a:t>
            </a:r>
            <a:endParaRPr lang="en-US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0" y="422450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UX implications: </a:t>
            </a:r>
            <a:r>
              <a:rPr lang="en-US" sz="2800" dirty="0" smtClean="0">
                <a:solidFill>
                  <a:srgbClr val="0070C0"/>
                </a:solidFill>
              </a:rPr>
              <a:t>user does not wait for thumbnail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12771906">
            <a:off x="6018487" y="1678191"/>
            <a:ext cx="762915" cy="2286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Bill Dev\AppData\Local\Microsoft\Windows\Temporary Internet Files\Content.IE5\5C1CJWUM\MC900431496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588" y="1212752"/>
            <a:ext cx="581025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49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Reliable Queue &amp; 2-step Delete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1674813" y="2399614"/>
            <a:ext cx="1066800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(IIS)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Web</a:t>
            </a:r>
            <a:endParaRPr lang="en-US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Role</a:t>
            </a:r>
            <a:endParaRPr lang="en-US" b="1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6932614" y="2399614"/>
            <a:ext cx="1068387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Worker</a:t>
            </a:r>
            <a:endParaRPr lang="en-US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Role</a:t>
            </a:r>
          </a:p>
        </p:txBody>
      </p:sp>
      <p:sp>
        <p:nvSpPr>
          <p:cNvPr id="84" name="Right Arrow 83"/>
          <p:cNvSpPr/>
          <p:nvPr/>
        </p:nvSpPr>
        <p:spPr>
          <a:xfrm>
            <a:off x="3046413" y="2742514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5" name="Right Arrow 84"/>
          <p:cNvSpPr/>
          <p:nvPr/>
        </p:nvSpPr>
        <p:spPr>
          <a:xfrm>
            <a:off x="5561013" y="2742514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112395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alibri" pitchFamily="34" charset="0"/>
              </a:rPr>
              <a:t>var</a:t>
            </a:r>
            <a:r>
              <a:rPr lang="en-US" sz="2400" b="1" dirty="0" smtClean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url</a:t>
            </a:r>
            <a:r>
              <a:rPr lang="en-US" sz="2400" dirty="0" smtClean="0">
                <a:latin typeface="Calibri" pitchFamily="34" charset="0"/>
              </a:rPr>
              <a:t> = “http://myphotoacct.blob.core.windows.net/up/&lt;</a:t>
            </a:r>
            <a:r>
              <a:rPr lang="en-US" sz="2400" dirty="0" err="1" smtClean="0">
                <a:latin typeface="Calibri" pitchFamily="34" charset="0"/>
              </a:rPr>
              <a:t>guid</a:t>
            </a:r>
            <a:r>
              <a:rPr lang="en-US" sz="2400" dirty="0" smtClean="0">
                <a:latin typeface="Calibri" pitchFamily="34" charset="0"/>
              </a:rPr>
              <a:t>&gt;.</a:t>
            </a:r>
            <a:r>
              <a:rPr lang="en-US" sz="2400" dirty="0" err="1" smtClean="0">
                <a:latin typeface="Calibri" pitchFamily="34" charset="0"/>
              </a:rPr>
              <a:t>png</a:t>
            </a:r>
            <a:r>
              <a:rPr lang="en-US" sz="2400" dirty="0" smtClean="0">
                <a:latin typeface="Calibri" pitchFamily="34" charset="0"/>
              </a:rPr>
              <a:t>”;</a:t>
            </a:r>
            <a:r>
              <a:rPr lang="en-US" sz="2400" b="1" dirty="0" smtClean="0">
                <a:latin typeface="Calibri" pitchFamily="34" charset="0"/>
              </a:rPr>
              <a:t/>
            </a:r>
            <a:br>
              <a:rPr lang="en-US" sz="2400" b="1" dirty="0" smtClean="0">
                <a:latin typeface="Calibri" pitchFamily="34" charset="0"/>
              </a:rPr>
            </a:br>
            <a:r>
              <a:rPr lang="en-US" sz="2400" b="1" dirty="0" err="1" smtClean="0">
                <a:latin typeface="Calibri" pitchFamily="34" charset="0"/>
              </a:rPr>
              <a:t>queue.AddMessage</a:t>
            </a:r>
            <a:r>
              <a:rPr lang="en-US" sz="2400" dirty="0" smtClean="0">
                <a:latin typeface="Calibri" pitchFamily="34" charset="0"/>
              </a:rPr>
              <a:t>( new </a:t>
            </a:r>
            <a:r>
              <a:rPr lang="en-US" sz="2400" b="1" dirty="0" err="1" smtClean="0">
                <a:latin typeface="Calibri" pitchFamily="34" charset="0"/>
              </a:rPr>
              <a:t>CloudQueueMessage</a:t>
            </a:r>
            <a:r>
              <a:rPr lang="en-US" sz="2400" dirty="0" smtClean="0">
                <a:latin typeface="Calibri" pitchFamily="34" charset="0"/>
              </a:rPr>
              <a:t>( </a:t>
            </a:r>
            <a:r>
              <a:rPr lang="en-US" sz="2400" dirty="0" err="1" smtClean="0">
                <a:latin typeface="Calibri" pitchFamily="34" charset="0"/>
              </a:rPr>
              <a:t>url</a:t>
            </a:r>
            <a:r>
              <a:rPr lang="en-US" sz="2400" dirty="0" smtClean="0">
                <a:latin typeface="Calibri" pitchFamily="34" charset="0"/>
              </a:rPr>
              <a:t> ) );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133600" y="3352621"/>
            <a:ext cx="694944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alibri" pitchFamily="34" charset="0"/>
              </a:rPr>
              <a:t>var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invisibilityWindow</a:t>
            </a:r>
            <a:r>
              <a:rPr lang="en-US" sz="2400" dirty="0" smtClean="0">
                <a:latin typeface="Calibri" pitchFamily="34" charset="0"/>
              </a:rPr>
              <a:t> = </a:t>
            </a:r>
            <a:r>
              <a:rPr lang="en-US" sz="2400" dirty="0" err="1" smtClean="0">
                <a:latin typeface="Calibri" pitchFamily="34" charset="0"/>
              </a:rPr>
              <a:t>TimeSpan.FromSeconds</a:t>
            </a:r>
            <a:r>
              <a:rPr lang="en-US" sz="2400" dirty="0" smtClean="0">
                <a:latin typeface="Calibri" pitchFamily="34" charset="0"/>
              </a:rPr>
              <a:t>( 10 );</a:t>
            </a:r>
            <a:r>
              <a:rPr lang="en-US" sz="2400" b="1" dirty="0" smtClean="0">
                <a:latin typeface="Calibri" pitchFamily="34" charset="0"/>
              </a:rPr>
              <a:t/>
            </a:r>
            <a:br>
              <a:rPr lang="en-US" sz="2400" b="1" dirty="0" smtClean="0">
                <a:latin typeface="Calibri" pitchFamily="34" charset="0"/>
              </a:rPr>
            </a:br>
            <a:r>
              <a:rPr lang="en-US" sz="2400" b="1" dirty="0" err="1" smtClean="0">
                <a:latin typeface="Calibri" pitchFamily="34" charset="0"/>
              </a:rPr>
              <a:t>CloudQueueMessage</a:t>
            </a:r>
            <a:r>
              <a:rPr lang="en-US" sz="2400" dirty="0" smtClean="0">
                <a:latin typeface="Calibri" pitchFamily="34" charset="0"/>
              </a:rPr>
              <a:t>  </a:t>
            </a:r>
            <a:r>
              <a:rPr lang="en-US" sz="2400" dirty="0" err="1" smtClean="0">
                <a:latin typeface="Calibri" pitchFamily="34" charset="0"/>
              </a:rPr>
              <a:t>msg</a:t>
            </a:r>
            <a:r>
              <a:rPr lang="en-US" sz="2400" dirty="0" smtClean="0">
                <a:latin typeface="Calibri" pitchFamily="34" charset="0"/>
              </a:rPr>
              <a:t> =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                </a:t>
            </a:r>
            <a:r>
              <a:rPr lang="en-US" sz="2400" b="1" dirty="0" err="1" smtClean="0">
                <a:latin typeface="Calibri" pitchFamily="34" charset="0"/>
              </a:rPr>
              <a:t>queue.GetMessage</a:t>
            </a:r>
            <a:r>
              <a:rPr lang="en-US" sz="2400" dirty="0" smtClean="0">
                <a:latin typeface="Calibri" pitchFamily="34" charset="0"/>
              </a:rPr>
              <a:t>( </a:t>
            </a:r>
            <a:r>
              <a:rPr lang="en-US" sz="2400" dirty="0" err="1" smtClean="0">
                <a:latin typeface="Calibri" pitchFamily="34" charset="0"/>
              </a:rPr>
              <a:t>invisibilityWindow</a:t>
            </a:r>
            <a:r>
              <a:rPr lang="en-US" sz="2400" dirty="0" smtClean="0">
                <a:latin typeface="Calibri" pitchFamily="34" charset="0"/>
              </a:rPr>
              <a:t> );</a:t>
            </a:r>
            <a:endParaRPr lang="en-US" sz="2400" dirty="0">
              <a:latin typeface="Calibri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4267506" y="2952750"/>
            <a:ext cx="2666695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1600200" y="1885950"/>
            <a:ext cx="231348" cy="513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133600" y="4462557"/>
            <a:ext cx="69494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latin typeface="Calibri" pitchFamily="34" charset="0"/>
              </a:rPr>
              <a:t>queue.DeleteMessage</a:t>
            </a:r>
            <a:r>
              <a:rPr lang="en-US" sz="2400" b="1" dirty="0" smtClean="0">
                <a:latin typeface="Calibri" pitchFamily="34" charset="0"/>
              </a:rPr>
              <a:t>( </a:t>
            </a:r>
            <a:r>
              <a:rPr lang="en-US" sz="2400" b="1" dirty="0" err="1" smtClean="0">
                <a:latin typeface="Calibri" pitchFamily="34" charset="0"/>
              </a:rPr>
              <a:t>msg</a:t>
            </a:r>
            <a:r>
              <a:rPr lang="en-US" sz="2400" b="1" dirty="0" smtClean="0">
                <a:latin typeface="Calibri" pitchFamily="34" charset="0"/>
              </a:rPr>
              <a:t> );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4267506" y="2628214"/>
            <a:ext cx="1068387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Queue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4267506" y="3256864"/>
            <a:ext cx="2819096" cy="12960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1906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3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3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4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4" grpId="0" animBg="1"/>
      <p:bldP spid="84" grpId="1" animBg="1"/>
      <p:bldP spid="85" grpId="0" animBg="1"/>
      <p:bldP spid="85" grpId="1" animBg="1"/>
      <p:bldP spid="7" grpId="0"/>
      <p:bldP spid="15" grpId="0"/>
      <p:bldP spid="23" grpId="0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127992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General Case: </a:t>
            </a:r>
            <a:br>
              <a:rPr lang="en-US" dirty="0" smtClean="0"/>
            </a:br>
            <a:r>
              <a:rPr lang="en-US" dirty="0" smtClean="0"/>
              <a:t>Many Roles, Many Queues</a:t>
            </a:r>
            <a:endParaRPr lang="en-US" b="1" baseline="30000" dirty="0" smtClean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069240" y="2399614"/>
            <a:ext cx="1066800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(IIS)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629400" y="1371600"/>
            <a:ext cx="1068388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sp>
        <p:nvSpPr>
          <p:cNvPr id="84" name="Right Arrow 83"/>
          <p:cNvSpPr/>
          <p:nvPr/>
        </p:nvSpPr>
        <p:spPr>
          <a:xfrm rot="749943">
            <a:off x="2460877" y="2522210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5" name="Right Arrow 84"/>
          <p:cNvSpPr/>
          <p:nvPr/>
        </p:nvSpPr>
        <p:spPr>
          <a:xfrm rot="690386">
            <a:off x="5348339" y="2987692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Rounded Rectangle 14"/>
          <p:cNvSpPr/>
          <p:nvPr/>
        </p:nvSpPr>
        <p:spPr bwMode="auto">
          <a:xfrm>
            <a:off x="916840" y="2228164"/>
            <a:ext cx="1066800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(IIS)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688240" y="2056714"/>
            <a:ext cx="1066800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(IIS)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459640" y="1885264"/>
            <a:ext cx="1066800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Web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(IIS)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6781800" y="1543050"/>
            <a:ext cx="1068388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6934200" y="1714500"/>
            <a:ext cx="1068388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sp>
        <p:nvSpPr>
          <p:cNvPr id="20" name="Rounded Rectangle 19"/>
          <p:cNvSpPr/>
          <p:nvPr/>
        </p:nvSpPr>
        <p:spPr bwMode="auto">
          <a:xfrm>
            <a:off x="7086600" y="1885950"/>
            <a:ext cx="1068388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 Type 1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6705600" y="2800350"/>
            <a:ext cx="1068388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sp>
        <p:nvSpPr>
          <p:cNvPr id="36" name="Rounded Rectangle 35"/>
          <p:cNvSpPr/>
          <p:nvPr/>
        </p:nvSpPr>
        <p:spPr bwMode="auto">
          <a:xfrm>
            <a:off x="6858000" y="2971800"/>
            <a:ext cx="1068388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sp>
        <p:nvSpPr>
          <p:cNvPr id="37" name="Rounded Rectangle 36"/>
          <p:cNvSpPr/>
          <p:nvPr/>
        </p:nvSpPr>
        <p:spPr bwMode="auto">
          <a:xfrm>
            <a:off x="7010400" y="3143250"/>
            <a:ext cx="1068388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</a:t>
            </a:r>
          </a:p>
        </p:txBody>
      </p:sp>
      <p:sp>
        <p:nvSpPr>
          <p:cNvPr id="38" name="Rounded Rectangle 37"/>
          <p:cNvSpPr/>
          <p:nvPr/>
        </p:nvSpPr>
        <p:spPr bwMode="auto">
          <a:xfrm>
            <a:off x="7162800" y="3314700"/>
            <a:ext cx="1068388" cy="8572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Worker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Role Type 2</a:t>
            </a:r>
          </a:p>
        </p:txBody>
      </p:sp>
      <p:sp>
        <p:nvSpPr>
          <p:cNvPr id="39" name="Rounded Rectangle 38"/>
          <p:cNvSpPr/>
          <p:nvPr/>
        </p:nvSpPr>
        <p:spPr bwMode="auto">
          <a:xfrm>
            <a:off x="3658516" y="1886636"/>
            <a:ext cx="1068387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Queue Type 1</a:t>
            </a:r>
            <a:endParaRPr lang="en-US" dirty="0"/>
          </a:p>
        </p:txBody>
      </p:sp>
      <p:sp>
        <p:nvSpPr>
          <p:cNvPr id="40" name="Rounded Rectangle 39"/>
          <p:cNvSpPr/>
          <p:nvPr/>
        </p:nvSpPr>
        <p:spPr bwMode="auto">
          <a:xfrm>
            <a:off x="3963011" y="2571750"/>
            <a:ext cx="1068387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Queue Type 2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 bwMode="auto">
          <a:xfrm>
            <a:off x="3354021" y="3142564"/>
            <a:ext cx="1068387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Queue Type 3</a:t>
            </a:r>
            <a:endParaRPr lang="en-US" dirty="0"/>
          </a:p>
        </p:txBody>
      </p:sp>
      <p:sp>
        <p:nvSpPr>
          <p:cNvPr id="42" name="Rounded Rectangle 41"/>
          <p:cNvSpPr/>
          <p:nvPr/>
        </p:nvSpPr>
        <p:spPr bwMode="auto">
          <a:xfrm>
            <a:off x="3810916" y="2000936"/>
            <a:ext cx="1068387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Queue Type 1</a:t>
            </a:r>
            <a:endParaRPr lang="en-US" dirty="0"/>
          </a:p>
        </p:txBody>
      </p:sp>
      <p:sp>
        <p:nvSpPr>
          <p:cNvPr id="43" name="Rounded Rectangle 42"/>
          <p:cNvSpPr/>
          <p:nvPr/>
        </p:nvSpPr>
        <p:spPr bwMode="auto">
          <a:xfrm>
            <a:off x="4115411" y="2686050"/>
            <a:ext cx="1068387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Queue Type 2</a:t>
            </a:r>
            <a:endParaRPr lang="en-US" dirty="0"/>
          </a:p>
        </p:txBody>
      </p:sp>
      <p:sp>
        <p:nvSpPr>
          <p:cNvPr id="45" name="Rounded Rectangle 44"/>
          <p:cNvSpPr/>
          <p:nvPr/>
        </p:nvSpPr>
        <p:spPr bwMode="auto">
          <a:xfrm>
            <a:off x="3506421" y="3256864"/>
            <a:ext cx="1068387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Queue Type 3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 bwMode="auto">
          <a:xfrm>
            <a:off x="3658821" y="3371163"/>
            <a:ext cx="1068387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Queue Type 3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 bwMode="auto">
          <a:xfrm>
            <a:off x="3811221" y="3485464"/>
            <a:ext cx="1068387" cy="4567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Queue Type 3</a:t>
            </a:r>
            <a:endParaRPr lang="en-US" dirty="0"/>
          </a:p>
        </p:txBody>
      </p:sp>
      <p:sp>
        <p:nvSpPr>
          <p:cNvPr id="49" name="Right Arrow 48"/>
          <p:cNvSpPr/>
          <p:nvPr/>
        </p:nvSpPr>
        <p:spPr>
          <a:xfrm rot="2037352">
            <a:off x="2293058" y="2775708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" name="Right Arrow 49"/>
          <p:cNvSpPr/>
          <p:nvPr/>
        </p:nvSpPr>
        <p:spPr>
          <a:xfrm rot="20446472">
            <a:off x="2407340" y="2198628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1" name="Right Arrow 50"/>
          <p:cNvSpPr/>
          <p:nvPr/>
        </p:nvSpPr>
        <p:spPr>
          <a:xfrm>
            <a:off x="5251330" y="3597316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2" name="Right Arrow 51"/>
          <p:cNvSpPr/>
          <p:nvPr/>
        </p:nvSpPr>
        <p:spPr>
          <a:xfrm rot="21084022">
            <a:off x="5333390" y="2056244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309070" y="3998922"/>
            <a:ext cx="6843540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Remember</a:t>
            </a:r>
            <a:r>
              <a:rPr lang="en-US" sz="3200" b="1" dirty="0"/>
              <a:t>: Investment </a:t>
            </a:r>
            <a:r>
              <a:rPr lang="el-GR" sz="3200" b="1" dirty="0"/>
              <a:t>α</a:t>
            </a:r>
            <a:r>
              <a:rPr lang="en-US" sz="3200" b="1" dirty="0"/>
              <a:t> </a:t>
            </a:r>
            <a:r>
              <a:rPr lang="en-US" sz="3200" b="1" dirty="0" smtClean="0"/>
              <a:t>Benefit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Watch your scale units!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Logical vs. Physical Architecture</a:t>
            </a:r>
          </a:p>
        </p:txBody>
      </p:sp>
    </p:spTree>
    <p:extLst>
      <p:ext uri="{BB962C8B-B14F-4D97-AF65-F5344CB8AC3E}">
        <p14:creationId xmlns:p14="http://schemas.microsoft.com/office/powerpoint/2010/main" val="263513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5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CQRS </a:t>
            </a:r>
            <a:r>
              <a:rPr lang="en-US" b="1" dirty="0" smtClean="0"/>
              <a:t>requires</a:t>
            </a:r>
            <a:r>
              <a:rPr lang="en-US" dirty="0" smtClean="0"/>
              <a:t> Idempotent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Perform idempotent operation more than once, end result same as if we did it once</a:t>
            </a:r>
          </a:p>
          <a:p>
            <a:r>
              <a:rPr lang="en-US" dirty="0"/>
              <a:t>Example with </a:t>
            </a:r>
            <a:r>
              <a:rPr lang="en-US" dirty="0" err="1" smtClean="0"/>
              <a:t>Thumbnailing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easy case)</a:t>
            </a:r>
            <a:endParaRPr lang="en-US" dirty="0"/>
          </a:p>
          <a:p>
            <a:r>
              <a:rPr lang="en-US" dirty="0" smtClean="0"/>
              <a:t>App-specific concerns dictate approaches</a:t>
            </a:r>
          </a:p>
          <a:p>
            <a:pPr lvl="1"/>
            <a:r>
              <a:rPr lang="en-US" dirty="0" smtClean="0"/>
              <a:t>Compensating transactions</a:t>
            </a:r>
          </a:p>
          <a:p>
            <a:pPr lvl="1"/>
            <a:r>
              <a:rPr lang="en-US" dirty="0" smtClean="0"/>
              <a:t>Last in wins</a:t>
            </a:r>
          </a:p>
          <a:p>
            <a:pPr lvl="1"/>
            <a:r>
              <a:rPr lang="en-US" dirty="0" smtClean="0"/>
              <a:t>Many others possible – hard to say</a:t>
            </a:r>
          </a:p>
        </p:txBody>
      </p:sp>
    </p:spTree>
    <p:extLst>
      <p:ext uri="{BB962C8B-B14F-4D97-AF65-F5344CB8AC3E}">
        <p14:creationId xmlns:p14="http://schemas.microsoft.com/office/powerpoint/2010/main" val="40898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CQRS </a:t>
            </a:r>
            <a:r>
              <a:rPr lang="en-US" b="1" dirty="0" smtClean="0"/>
              <a:t>expects </a:t>
            </a:r>
            <a:r>
              <a:rPr lang="en-US" dirty="0" smtClean="0"/>
              <a:t>Poison Messages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655308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dirty="0" smtClean="0"/>
              <a:t>A Poison Message cannot be processed</a:t>
            </a:r>
          </a:p>
          <a:p>
            <a:pPr lvl="1">
              <a:defRPr/>
            </a:pPr>
            <a:r>
              <a:rPr lang="en-US" dirty="0" smtClean="0"/>
              <a:t>Error condition for non-transient reason</a:t>
            </a:r>
          </a:p>
          <a:p>
            <a:pPr lvl="1">
              <a:defRPr/>
            </a:pPr>
            <a:r>
              <a:rPr lang="en-US" dirty="0" smtClean="0"/>
              <a:t>Detect via </a:t>
            </a:r>
            <a:r>
              <a:rPr lang="en-US" dirty="0" err="1" smtClean="0"/>
              <a:t>CloudQueueMessage.</a:t>
            </a:r>
            <a:r>
              <a:rPr lang="en-US" b="1" dirty="0" err="1" smtClean="0"/>
              <a:t>DequeueCount</a:t>
            </a:r>
            <a:r>
              <a:rPr lang="en-US" dirty="0" smtClean="0"/>
              <a:t> property</a:t>
            </a:r>
          </a:p>
          <a:p>
            <a:pPr>
              <a:defRPr/>
            </a:pPr>
            <a:r>
              <a:rPr lang="en-US" dirty="0" smtClean="0"/>
              <a:t>Be proactive</a:t>
            </a:r>
          </a:p>
          <a:p>
            <a:pPr lvl="1">
              <a:defRPr/>
            </a:pPr>
            <a:r>
              <a:rPr lang="en-US" dirty="0" smtClean="0"/>
              <a:t>Falling off the queue may kill your system</a:t>
            </a:r>
          </a:p>
          <a:p>
            <a:pPr lvl="2">
              <a:defRPr/>
            </a:pPr>
            <a:r>
              <a:rPr lang="en-US" dirty="0" smtClean="0"/>
              <a:t>Message TTL = 7 days by default in Azure</a:t>
            </a:r>
          </a:p>
          <a:p>
            <a:pPr>
              <a:defRPr/>
            </a:pPr>
            <a:r>
              <a:rPr lang="en-US" dirty="0" smtClean="0"/>
              <a:t>Determine a Max Retry policy</a:t>
            </a:r>
          </a:p>
          <a:p>
            <a:pPr lvl="1">
              <a:defRPr/>
            </a:pPr>
            <a:r>
              <a:rPr lang="en-US" dirty="0" smtClean="0"/>
              <a:t>May differ by queue object type or other criteria</a:t>
            </a:r>
          </a:p>
          <a:p>
            <a:pPr lvl="1">
              <a:defRPr/>
            </a:pPr>
            <a:r>
              <a:rPr lang="en-US" dirty="0" smtClean="0"/>
              <a:t>Then what? Delete, move to “bad” queue, alert human</a:t>
            </a:r>
            <a:r>
              <a:rPr lang="en-US" dirty="0"/>
              <a:t>, …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86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CQRS </a:t>
            </a:r>
            <a:r>
              <a:rPr lang="en-US" b="1" dirty="0" smtClean="0"/>
              <a:t>enables</a:t>
            </a:r>
            <a:r>
              <a:rPr lang="en-US" dirty="0" smtClean="0"/>
              <a:t> Responsive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Response to interactive users is as fast as a work request can be persisted</a:t>
            </a:r>
          </a:p>
          <a:p>
            <a:r>
              <a:rPr lang="en-US" dirty="0" smtClean="0"/>
              <a:t>Time consuming work done asynchronously</a:t>
            </a:r>
          </a:p>
          <a:p>
            <a:r>
              <a:rPr lang="en-US" dirty="0" smtClean="0"/>
              <a:t>Comparable total resource consumption, arguably better subjective UX</a:t>
            </a:r>
          </a:p>
          <a:p>
            <a:r>
              <a:rPr lang="en-US" b="1" dirty="0" smtClean="0"/>
              <a:t>UX challenge</a:t>
            </a:r>
            <a:r>
              <a:rPr lang="en-US" dirty="0" smtClean="0"/>
              <a:t> – how to express Async to users?</a:t>
            </a:r>
          </a:p>
          <a:p>
            <a:pPr lvl="1"/>
            <a:r>
              <a:rPr lang="en-US" dirty="0" smtClean="0"/>
              <a:t>Communicate Progress</a:t>
            </a:r>
          </a:p>
          <a:p>
            <a:pPr lvl="1"/>
            <a:r>
              <a:rPr lang="en-US" dirty="0" smtClean="0"/>
              <a:t>Display Final results</a:t>
            </a:r>
          </a:p>
        </p:txBody>
      </p:sp>
    </p:spTree>
    <p:extLst>
      <p:ext uri="{BB962C8B-B14F-4D97-AF65-F5344CB8AC3E}">
        <p14:creationId xmlns:p14="http://schemas.microsoft.com/office/powerpoint/2010/main" val="1576485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CQRS </a:t>
            </a:r>
            <a:r>
              <a:rPr lang="en-US" b="1" dirty="0" smtClean="0"/>
              <a:t>enables</a:t>
            </a:r>
            <a:r>
              <a:rPr lang="en-US" dirty="0" smtClean="0"/>
              <a:t> Scalable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Loosely coupled, concern-independent scaling</a:t>
            </a:r>
          </a:p>
          <a:p>
            <a:pPr lvl="1"/>
            <a:r>
              <a:rPr lang="en-US" dirty="0" smtClean="0"/>
              <a:t>Get </a:t>
            </a:r>
            <a:r>
              <a:rPr lang="en-US" b="1" dirty="0" smtClean="0"/>
              <a:t>Scale Units</a:t>
            </a:r>
            <a:r>
              <a:rPr lang="en-US" dirty="0" smtClean="0"/>
              <a:t> right</a:t>
            </a:r>
          </a:p>
          <a:p>
            <a:r>
              <a:rPr lang="en-US" dirty="0" smtClean="0"/>
              <a:t>Blocking is Bane of Scalability</a:t>
            </a:r>
          </a:p>
          <a:p>
            <a:pPr lvl="1"/>
            <a:r>
              <a:rPr lang="en-US" dirty="0" smtClean="0"/>
              <a:t>Decoupled front/back ends insulate from other system issues if…</a:t>
            </a:r>
          </a:p>
          <a:p>
            <a:pPr lvl="2"/>
            <a:r>
              <a:rPr lang="en-US" dirty="0"/>
              <a:t>Order processing partner doing maintenance</a:t>
            </a:r>
          </a:p>
          <a:p>
            <a:pPr lvl="2"/>
            <a:r>
              <a:rPr lang="en-US" dirty="0" smtClean="0"/>
              <a:t>Twitter down</a:t>
            </a:r>
          </a:p>
          <a:p>
            <a:pPr lvl="2"/>
            <a:r>
              <a:rPr lang="en-US" dirty="0" smtClean="0"/>
              <a:t>Email server unreachable</a:t>
            </a:r>
          </a:p>
          <a:p>
            <a:pPr lvl="2"/>
            <a:r>
              <a:rPr lang="en-US" dirty="0" smtClean="0"/>
              <a:t>Internet connectivity interruption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683352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CQRS </a:t>
            </a:r>
            <a:r>
              <a:rPr lang="en-US" b="1" dirty="0" smtClean="0"/>
              <a:t>enables</a:t>
            </a:r>
            <a:r>
              <a:rPr lang="en-US" dirty="0" smtClean="0"/>
              <a:t>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1"/>
            <a:ext cx="4953000" cy="3565922"/>
          </a:xfrm>
        </p:spPr>
        <p:txBody>
          <a:bodyPr>
            <a:normAutofit fontScale="92500"/>
          </a:bodyPr>
          <a:lstStyle/>
          <a:p>
            <a:pPr marL="342900" lvl="1" indent="-342900">
              <a:buFont typeface="Arial" pitchFamily="34" charset="0"/>
              <a:buChar char="•"/>
              <a:defRPr/>
            </a:pPr>
            <a:r>
              <a:rPr lang="en-US" sz="3200" dirty="0" smtClean="0"/>
              <a:t>Scale out systems better suited than monolithic for geographic distribution</a:t>
            </a:r>
          </a:p>
          <a:p>
            <a:pPr lvl="1">
              <a:defRPr/>
            </a:pPr>
            <a:r>
              <a:rPr lang="en-US" dirty="0" smtClean="0"/>
              <a:t>More granular </a:t>
            </a:r>
            <a:r>
              <a:rPr lang="en-US" dirty="0" smtClean="0">
                <a:sym typeface="Wingdings" pitchFamily="2" charset="2"/>
              </a:rPr>
              <a:t> flexible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Reduce latency via geographic distribution</a:t>
            </a:r>
          </a:p>
          <a:p>
            <a:pPr lvl="1">
              <a:defRPr/>
            </a:pPr>
            <a:r>
              <a:rPr lang="en-US" dirty="0" smtClean="0"/>
              <a:t>Failure need not be binary</a:t>
            </a:r>
            <a:endParaRPr lang="en-US" dirty="0"/>
          </a:p>
        </p:txBody>
      </p:sp>
      <p:pic>
        <p:nvPicPr>
          <p:cNvPr id="44036" name="Picture 2" descr="File:Chainsaw cutting tre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257301"/>
            <a:ext cx="4038600" cy="427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1701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771"/>
            <a:ext cx="9144000" cy="857250"/>
          </a:xfrm>
        </p:spPr>
        <p:txBody>
          <a:bodyPr>
            <a:normAutofit/>
          </a:bodyPr>
          <a:lstStyle/>
          <a:p>
            <a:r>
              <a:rPr lang="en-US" b="1" dirty="0" smtClean="0"/>
              <a:t>MTBF…        vs.      MTTR…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://getfile0.posterous.com/getfile/files.posterous.com/wilderclan/9slgzMZFbOHpfYO1pvS5rBaoZZf3iIw075HYjd8MZq0XNtP7RqxsSlXD6F8X/2image.jpeg.scaled.1000.jpg">
            <a:hlinkClick r:id="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58857"/>
            <a:ext cx="4571999" cy="459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858857"/>
            <a:ext cx="7648619" cy="4284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379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CQRS </a:t>
            </a:r>
            <a:r>
              <a:rPr lang="en-US" b="1" dirty="0" smtClean="0"/>
              <a:t>requires “</a:t>
            </a:r>
            <a:r>
              <a:rPr lang="en-US" dirty="0" smtClean="0"/>
              <a:t>Plan for Failure”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There will be VM </a:t>
            </a:r>
            <a:r>
              <a:rPr lang="en-US" dirty="0" smtClean="0"/>
              <a:t>(or Azure role)</a:t>
            </a:r>
            <a:r>
              <a:rPr lang="en-US" b="1" dirty="0" smtClean="0"/>
              <a:t> restarts</a:t>
            </a:r>
          </a:p>
          <a:p>
            <a:pPr lvl="1"/>
            <a:r>
              <a:rPr lang="en-US" dirty="0" smtClean="0"/>
              <a:t>Hardware failure, O/S patching, crash (bug)</a:t>
            </a:r>
          </a:p>
          <a:p>
            <a:r>
              <a:rPr lang="en-US" dirty="0"/>
              <a:t>Fabric Controller </a:t>
            </a:r>
            <a:r>
              <a:rPr lang="en-US" dirty="0" smtClean="0"/>
              <a:t>honors </a:t>
            </a:r>
            <a:r>
              <a:rPr lang="en-US" b="1" dirty="0" smtClean="0"/>
              <a:t>Fault </a:t>
            </a:r>
            <a:r>
              <a:rPr lang="en-US" b="1" dirty="0"/>
              <a:t>Domains </a:t>
            </a:r>
            <a:endParaRPr lang="en-US" b="1" dirty="0" smtClean="0"/>
          </a:p>
          <a:p>
            <a:r>
              <a:rPr lang="en-US" dirty="0" smtClean="0"/>
              <a:t>Bake </a:t>
            </a:r>
            <a:r>
              <a:rPr lang="en-US" dirty="0"/>
              <a:t>in handling of </a:t>
            </a:r>
            <a:r>
              <a:rPr lang="en-US" dirty="0" smtClean="0"/>
              <a:t>restarts into our apps</a:t>
            </a:r>
            <a:endParaRPr lang="en-US" dirty="0"/>
          </a:p>
          <a:p>
            <a:pPr lvl="1"/>
            <a:r>
              <a:rPr lang="en-US" dirty="0" smtClean="0"/>
              <a:t>Restarts </a:t>
            </a:r>
            <a:r>
              <a:rPr lang="en-US" dirty="0"/>
              <a:t>are routine: system “just keeps working”</a:t>
            </a:r>
          </a:p>
          <a:p>
            <a:pPr lvl="1"/>
            <a:r>
              <a:rPr lang="en-US" dirty="0" smtClean="0"/>
              <a:t>Idempotent support important again </a:t>
            </a:r>
          </a:p>
          <a:p>
            <a:r>
              <a:rPr lang="en-US" dirty="0" smtClean="0"/>
              <a:t>Not an exception case! Expect it!</a:t>
            </a:r>
          </a:p>
        </p:txBody>
      </p:sp>
    </p:spTree>
    <p:extLst>
      <p:ext uri="{BB962C8B-B14F-4D97-AF65-F5344CB8AC3E}">
        <p14:creationId xmlns:p14="http://schemas.microsoft.com/office/powerpoint/2010/main" val="266922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674880"/>
              </p:ext>
            </p:extLst>
          </p:nvPr>
        </p:nvGraphicFramePr>
        <p:xfrm>
          <a:off x="1" y="811921"/>
          <a:ext cx="9143999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399"/>
                <a:gridCol w="1700049"/>
                <a:gridCol w="2259724"/>
                <a:gridCol w="2364827"/>
              </a:tblGrid>
              <a:tr h="43815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Typical</a:t>
                      </a:r>
                      <a:r>
                        <a:rPr lang="en-US" sz="1800" baseline="0" dirty="0" smtClean="0"/>
                        <a:t> Site</a:t>
                      </a:r>
                      <a:endParaRPr lang="en-US" sz="1800" dirty="0" smtClean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Any</a:t>
                      </a:r>
                      <a:r>
                        <a:rPr lang="en-US" sz="1800" baseline="0" dirty="0" smtClean="0"/>
                        <a:t> 1 </a:t>
                      </a:r>
                      <a:r>
                        <a:rPr lang="en-US" sz="1800" dirty="0" smtClean="0"/>
                        <a:t>Role Inst</a:t>
                      </a:r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ym typeface="Wingdings" pitchFamily="2" charset="2"/>
                        </a:rPr>
                        <a:t>Overall </a:t>
                      </a:r>
                      <a:r>
                        <a:rPr lang="en-US" sz="1800" i="0" baseline="0" dirty="0" smtClean="0">
                          <a:sym typeface="Wingdings" pitchFamily="2" charset="2"/>
                        </a:rPr>
                        <a:t>System</a:t>
                      </a:r>
                      <a:endParaRPr lang="en-US" sz="1800" i="0" dirty="0" smtClean="0"/>
                    </a:p>
                  </a:txBody>
                  <a:tcPr marT="34290" marB="34290"/>
                </a:tc>
              </a:tr>
              <a:tr h="735330">
                <a:tc>
                  <a:txBody>
                    <a:bodyPr/>
                    <a:lstStyle/>
                    <a:p>
                      <a:r>
                        <a:rPr lang="en-US" sz="1600" b="1" baseline="0" dirty="0" smtClean="0"/>
                        <a:t>Operating System Upgrade</a:t>
                      </a:r>
                      <a:endParaRPr lang="en-US" sz="16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Application Code Update </a:t>
                      </a:r>
                      <a:endParaRPr lang="en-US" sz="16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/>
                </a:tc>
              </a:tr>
              <a:tr h="6172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Scale Up, Down, or</a:t>
                      </a:r>
                      <a:r>
                        <a:rPr lang="en-US" sz="1600" b="1" baseline="0" dirty="0" smtClean="0"/>
                        <a:t> In</a:t>
                      </a:r>
                      <a:endParaRPr lang="en-US" sz="1600" b="1" dirty="0" smtClean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</a:tr>
              <a:tr h="6172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Hardware Failure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lang="en-US" sz="1600" b="1" baseline="0" dirty="0" smtClean="0"/>
                        <a:t>Software Failure (Bug)</a:t>
                      </a:r>
                      <a:endParaRPr lang="en-US" sz="16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Security</a:t>
                      </a:r>
                      <a:r>
                        <a:rPr lang="en-US" sz="1600" b="1" baseline="0" dirty="0" smtClean="0"/>
                        <a:t> Patch</a:t>
                      </a:r>
                      <a:endParaRPr lang="en-US" sz="16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34290" marB="34290"/>
                </a:tc>
              </a:tr>
            </a:tbl>
          </a:graphicData>
        </a:graphic>
      </p:graphicFrame>
      <p:pic>
        <p:nvPicPr>
          <p:cNvPr id="49208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2558509"/>
            <a:ext cx="91440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09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3805035"/>
            <a:ext cx="91440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11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349920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13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311983"/>
            <a:ext cx="91440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16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976993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18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2604066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1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231139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3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858212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4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4485287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5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4428300"/>
            <a:ext cx="91440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6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3181772"/>
            <a:ext cx="91440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7" name="Picture 5" descr="C:\Users\Bill\AppData\Local\Microsoft\Windows\Temporary Internet Files\Content.IE5\LPZ2QVJT\MC90044213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935246"/>
            <a:ext cx="91440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 flipH="1">
            <a:off x="4514850" y="886439"/>
            <a:ext cx="1" cy="4673269"/>
          </a:xfrm>
          <a:prstGeom prst="line">
            <a:avLst/>
          </a:prstGeom>
          <a:ln w="127000" cap="sq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821"/>
            <a:ext cx="9144000" cy="8572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900" b="1" dirty="0" smtClean="0"/>
              <a:t>What’s Up? </a:t>
            </a:r>
            <a:r>
              <a:rPr lang="en-US" sz="2700" dirty="0" smtClean="0"/>
              <a:t>Reliability as </a:t>
            </a:r>
            <a:r>
              <a:rPr lang="en-US" sz="2700" i="1" dirty="0" smtClean="0">
                <a:latin typeface="Andy" pitchFamily="66" charset="0"/>
              </a:rPr>
              <a:t>EMERGENT PROPERTY</a:t>
            </a:r>
            <a:endParaRPr lang="en-US" sz="2700" i="1" dirty="0">
              <a:latin typeface="Andy" pitchFamily="66" charset="0"/>
            </a:endParaRPr>
          </a:p>
        </p:txBody>
      </p:sp>
      <p:pic>
        <p:nvPicPr>
          <p:cNvPr id="23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342037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969110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2596183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3223256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3850329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1" descr="C:\Users\Bill\AppData\Local\Microsoft\Windows\Temporary Internet Files\Content.IE5\FF68WZAV\MC90043253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4477404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619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about the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65530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Azure Web Roles and Azure Worker Roles</a:t>
            </a:r>
          </a:p>
          <a:p>
            <a:pPr lvl="1"/>
            <a:r>
              <a:rPr lang="en-US" dirty="0" smtClean="0"/>
              <a:t>Taking user input, dispatching work, doing work</a:t>
            </a:r>
            <a:endParaRPr lang="en-US" dirty="0"/>
          </a:p>
          <a:p>
            <a:pPr lvl="1"/>
            <a:r>
              <a:rPr lang="en-US" dirty="0" smtClean="0"/>
              <a:t>Follow a decoupled queue-in-the-middle pattern</a:t>
            </a:r>
          </a:p>
          <a:p>
            <a:pPr lvl="1"/>
            <a:r>
              <a:rPr lang="en-US" dirty="0" smtClean="0"/>
              <a:t>Stateless compute nodes</a:t>
            </a:r>
          </a:p>
          <a:p>
            <a:r>
              <a:rPr lang="en-US" dirty="0" smtClean="0"/>
              <a:t>“Hard Part” – persistent data, scalable data</a:t>
            </a:r>
          </a:p>
          <a:p>
            <a:pPr lvl="1"/>
            <a:r>
              <a:rPr lang="en-US" dirty="0" smtClean="0"/>
              <a:t>Azure Queue, Blob, Table, SQL Azure</a:t>
            </a:r>
          </a:p>
          <a:p>
            <a:pPr lvl="1"/>
            <a:r>
              <a:rPr lang="en-US" dirty="0" smtClean="0"/>
              <a:t>3x copies of each byte </a:t>
            </a:r>
          </a:p>
          <a:p>
            <a:pPr lvl="1"/>
            <a:r>
              <a:rPr lang="en-US" dirty="0" smtClean="0"/>
              <a:t>Blobs and Tables geo-replicated</a:t>
            </a:r>
          </a:p>
          <a:p>
            <a:pPr lvl="1"/>
            <a:r>
              <a:rPr lang="en-US" dirty="0" smtClean="0"/>
              <a:t>Retry and Throttle!</a:t>
            </a:r>
          </a:p>
        </p:txBody>
      </p:sp>
    </p:spTree>
    <p:extLst>
      <p:ext uri="{BB962C8B-B14F-4D97-AF65-F5344CB8AC3E}">
        <p14:creationId xmlns:p14="http://schemas.microsoft.com/office/powerpoint/2010/main" val="319725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143000" y="3649829"/>
            <a:ext cx="5257800" cy="903121"/>
          </a:xfrm>
        </p:spPr>
        <p:txBody>
          <a:bodyPr/>
          <a:lstStyle/>
          <a:p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28900"/>
            <a:ext cx="3810000" cy="716129"/>
          </a:xfrm>
        </p:spPr>
        <p:txBody>
          <a:bodyPr/>
          <a:lstStyle/>
          <a:p>
            <a:r>
              <a:rPr lang="en-US" sz="4800" dirty="0" smtClean="0"/>
              <a:t>Thank You!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8009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b Camps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 with Consolas font for code slides">
  <a:themeElements>
    <a:clrScheme name="MS_TechEd_NorthAmerica_2011">
      <a:dk1>
        <a:srgbClr val="000000"/>
      </a:dk1>
      <a:lt1>
        <a:srgbClr val="FFFFFF"/>
      </a:lt1>
      <a:dk2>
        <a:srgbClr val="03C2F1"/>
      </a:dk2>
      <a:lt2>
        <a:srgbClr val="005A84"/>
      </a:lt2>
      <a:accent1>
        <a:srgbClr val="FFC425"/>
      </a:accent1>
      <a:accent2>
        <a:srgbClr val="F15C44"/>
      </a:accent2>
      <a:accent3>
        <a:srgbClr val="ED1977"/>
      </a:accent3>
      <a:accent4>
        <a:srgbClr val="FAA634"/>
      </a:accent4>
      <a:accent5>
        <a:srgbClr val="59585A"/>
      </a:accent5>
      <a:accent6>
        <a:srgbClr val="777777"/>
      </a:accent6>
      <a:hlink>
        <a:srgbClr val="F0ED7B"/>
      </a:hlink>
      <a:folHlink>
        <a:srgbClr val="F3EB4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200" dirty="0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dirty="0" err="1" smtClean="0">
            <a:gradFill>
              <a:gsLst>
                <a:gs pos="417">
                  <a:srgbClr val="000000"/>
                </a:gs>
                <a:gs pos="100000">
                  <a:srgbClr val="000000"/>
                </a:gs>
              </a:gsLst>
              <a:lin ang="5400000" scaled="0"/>
            </a:gra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F92BD4AA2F9944990E5E39F669B555" ma:contentTypeVersion="0" ma:contentTypeDescription="Create a new document." ma:contentTypeScope="" ma:versionID="ecd05e2936bf175074fa781eb04037e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768C3A6-5547-4613-B408-D6748A09A9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9FA2288-A0C5-42E5-96F9-85385A27C1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D9622E-217C-49BC-A33A-3FDAEE84CDFD}">
  <ds:schemaRefs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1503</Words>
  <Application>Microsoft Office PowerPoint</Application>
  <PresentationFormat>On-screen Show (16:9)</PresentationFormat>
  <Paragraphs>348</Paragraphs>
  <Slides>34</Slides>
  <Notes>9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Web Camps Template</vt:lpstr>
      <vt:lpstr>White with Consolas font for code slides</vt:lpstr>
      <vt:lpstr>PowerPoint Presentation</vt:lpstr>
      <vt:lpstr>Bill Wilder Boston Azure User Group  </vt:lpstr>
      <vt:lpstr>Windows Azure Platform</vt:lpstr>
      <vt:lpstr>Windows Azure Service Architecture</vt:lpstr>
      <vt:lpstr>Compute Instance Size</vt:lpstr>
      <vt:lpstr>Role Types</vt:lpstr>
      <vt:lpstr>Hello Windows Azure</vt:lpstr>
      <vt:lpstr>Packaging &amp; Deployment</vt:lpstr>
      <vt:lpstr>Service, Roles, and Instances</vt:lpstr>
      <vt:lpstr>Service Definition &amp; Configuration</vt:lpstr>
      <vt:lpstr>Upgrading Your Application</vt:lpstr>
      <vt:lpstr>Windows Azure Storage Abstractions</vt:lpstr>
      <vt:lpstr>Queues  Messaging</vt:lpstr>
      <vt:lpstr>Queue Storage Concepts</vt:lpstr>
      <vt:lpstr>Loosely Coupled with Queues</vt:lpstr>
      <vt:lpstr>Reliable FIFO(ish) Queue with…</vt:lpstr>
      <vt:lpstr>Queue Operations</vt:lpstr>
      <vt:lpstr>Queue’s Reliable Delivery</vt:lpstr>
      <vt:lpstr>Queue-based Architecture Pattern</vt:lpstr>
      <vt:lpstr>CQRS in Windows Azure</vt:lpstr>
      <vt:lpstr>CQRS in Action</vt:lpstr>
      <vt:lpstr>Familiar Example: Thumbnailer</vt:lpstr>
      <vt:lpstr>Reliable Queue &amp; 2-step Delete</vt:lpstr>
      <vt:lpstr>General Case:  Many Roles, Many Queues</vt:lpstr>
      <vt:lpstr>CQRS requires Idempotent</vt:lpstr>
      <vt:lpstr>CQRS expects Poison Messages</vt:lpstr>
      <vt:lpstr>CQRS enables Responsive</vt:lpstr>
      <vt:lpstr>CQRS enables Scalable</vt:lpstr>
      <vt:lpstr>CQRS enables Distribution</vt:lpstr>
      <vt:lpstr>MTBF…        vs.      MTTR…</vt:lpstr>
      <vt:lpstr>CQRS requires “Plan for Failure”</vt:lpstr>
      <vt:lpstr>What’s Up? Reliability as EMERGENT PROPERTY</vt:lpstr>
      <vt:lpstr>What about the DATA?</vt:lpstr>
      <vt:lpstr>Thank You!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Windows Azure Storage</dc:title>
  <dc:creator>Bill Dev</dc:creator>
  <dc:description>Windows Azure Storage is a highly available and massively scalable storage service in the cloud for storing a variety of forms of data. In this session, you will learn how to get started using Windows Azure storage blobs, tables, queues, and drives.
by</dc:description>
  <cp:lastModifiedBy>Bill Wilder</cp:lastModifiedBy>
  <cp:revision>83</cp:revision>
  <dcterms:created xsi:type="dcterms:W3CDTF">2011-09-27T19:39:16Z</dcterms:created>
  <dcterms:modified xsi:type="dcterms:W3CDTF">2011-12-14T19:49:47Z</dcterms:modified>
  <cp:version>1.0.0.0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0x010100C5F92BD4AA2F9944990E5E39F669B555</vt:lpwstr>
  </property>
</Properties>
</file>