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3.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4.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5.xml" ContentType="application/vnd.openxmlformats-officedocument.theme+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theme/theme6.xml" ContentType="application/vnd.openxmlformats-officedocument.theme+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 id="2147483689" r:id="rId6"/>
    <p:sldMasterId id="2147483704" r:id="rId7"/>
    <p:sldMasterId id="2147483721" r:id="rId8"/>
    <p:sldMasterId id="2147483738" r:id="rId9"/>
    <p:sldMasterId id="2147483755" r:id="rId10"/>
  </p:sldMasterIdLst>
  <p:notesMasterIdLst>
    <p:notesMasterId r:id="rId88"/>
  </p:notesMasterIdLst>
  <p:handoutMasterIdLst>
    <p:handoutMasterId r:id="rId89"/>
  </p:handoutMasterIdLst>
  <p:sldIdLst>
    <p:sldId id="458" r:id="rId11"/>
    <p:sldId id="505" r:id="rId12"/>
    <p:sldId id="473" r:id="rId13"/>
    <p:sldId id="515" r:id="rId14"/>
    <p:sldId id="517" r:id="rId15"/>
    <p:sldId id="518" r:id="rId16"/>
    <p:sldId id="519" r:id="rId17"/>
    <p:sldId id="520" r:id="rId18"/>
    <p:sldId id="507" r:id="rId19"/>
    <p:sldId id="508" r:id="rId20"/>
    <p:sldId id="509" r:id="rId21"/>
    <p:sldId id="510" r:id="rId22"/>
    <p:sldId id="511" r:id="rId23"/>
    <p:sldId id="512" r:id="rId24"/>
    <p:sldId id="513" r:id="rId25"/>
    <p:sldId id="514" r:id="rId26"/>
    <p:sldId id="506" r:id="rId27"/>
    <p:sldId id="468" r:id="rId28"/>
    <p:sldId id="499" r:id="rId29"/>
    <p:sldId id="497" r:id="rId30"/>
    <p:sldId id="501" r:id="rId31"/>
    <p:sldId id="498" r:id="rId32"/>
    <p:sldId id="502" r:id="rId33"/>
    <p:sldId id="503" r:id="rId34"/>
    <p:sldId id="487" r:id="rId35"/>
    <p:sldId id="469" r:id="rId36"/>
    <p:sldId id="343" r:id="rId37"/>
    <p:sldId id="457" r:id="rId38"/>
    <p:sldId id="448" r:id="rId39"/>
    <p:sldId id="358" r:id="rId40"/>
    <p:sldId id="463" r:id="rId41"/>
    <p:sldId id="355" r:id="rId42"/>
    <p:sldId id="363" r:id="rId43"/>
    <p:sldId id="360" r:id="rId44"/>
    <p:sldId id="364" r:id="rId45"/>
    <p:sldId id="362" r:id="rId46"/>
    <p:sldId id="366" r:id="rId47"/>
    <p:sldId id="437" r:id="rId48"/>
    <p:sldId id="462" r:id="rId49"/>
    <p:sldId id="438" r:id="rId50"/>
    <p:sldId id="439" r:id="rId51"/>
    <p:sldId id="372" r:id="rId52"/>
    <p:sldId id="377" r:id="rId53"/>
    <p:sldId id="436" r:id="rId54"/>
    <p:sldId id="383" r:id="rId55"/>
    <p:sldId id="398" r:id="rId56"/>
    <p:sldId id="399" r:id="rId57"/>
    <p:sldId id="461" r:id="rId58"/>
    <p:sldId id="454" r:id="rId59"/>
    <p:sldId id="455" r:id="rId60"/>
    <p:sldId id="464" r:id="rId61"/>
    <p:sldId id="400" r:id="rId62"/>
    <p:sldId id="402" r:id="rId63"/>
    <p:sldId id="368" r:id="rId64"/>
    <p:sldId id="521" r:id="rId65"/>
    <p:sldId id="522" r:id="rId66"/>
    <p:sldId id="523" r:id="rId67"/>
    <p:sldId id="524" r:id="rId68"/>
    <p:sldId id="525" r:id="rId69"/>
    <p:sldId id="526" r:id="rId70"/>
    <p:sldId id="527" r:id="rId71"/>
    <p:sldId id="528" r:id="rId72"/>
    <p:sldId id="529" r:id="rId73"/>
    <p:sldId id="530" r:id="rId74"/>
    <p:sldId id="531" r:id="rId75"/>
    <p:sldId id="532" r:id="rId76"/>
    <p:sldId id="533" r:id="rId77"/>
    <p:sldId id="534" r:id="rId78"/>
    <p:sldId id="535" r:id="rId79"/>
    <p:sldId id="494" r:id="rId80"/>
    <p:sldId id="495" r:id="rId81"/>
    <p:sldId id="496" r:id="rId82"/>
    <p:sldId id="370" r:id="rId83"/>
    <p:sldId id="465" r:id="rId84"/>
    <p:sldId id="322" r:id="rId85"/>
    <p:sldId id="323" r:id="rId86"/>
    <p:sldId id="325" r:id="rId8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3" autoAdjust="0"/>
    <p:restoredTop sz="86856" autoAdjust="0"/>
  </p:normalViewPr>
  <p:slideViewPr>
    <p:cSldViewPr>
      <p:cViewPr>
        <p:scale>
          <a:sx n="100" d="100"/>
          <a:sy n="100" d="100"/>
        </p:scale>
        <p:origin x="-1362" y="-30"/>
      </p:cViewPr>
      <p:guideLst>
        <p:guide orient="horz" pos="2160"/>
        <p:guide pos="2880"/>
      </p:guideLst>
    </p:cSldViewPr>
  </p:slideViewPr>
  <p:outlineViewPr>
    <p:cViewPr>
      <p:scale>
        <a:sx n="33" d="100"/>
        <a:sy n="33" d="100"/>
      </p:scale>
      <p:origin x="48" y="33510"/>
    </p:cViewPr>
  </p:outlineViewPr>
  <p:notesTextViewPr>
    <p:cViewPr>
      <p:scale>
        <a:sx n="1" d="1"/>
        <a:sy n="1" d="1"/>
      </p:scale>
      <p:origin x="0" y="0"/>
    </p:cViewPr>
  </p:notesTextViewPr>
  <p:sorterViewPr>
    <p:cViewPr>
      <p:scale>
        <a:sx n="100" d="100"/>
        <a:sy n="100" d="100"/>
      </p:scale>
      <p:origin x="0" y="5790"/>
    </p:cViewPr>
  </p:sorterViewPr>
  <p:notesViewPr>
    <p:cSldViewPr>
      <p:cViewPr varScale="1">
        <p:scale>
          <a:sx n="56" d="100"/>
          <a:sy n="56" d="100"/>
        </p:scale>
        <p:origin x="-2238" y="-84"/>
      </p:cViewPr>
      <p:guideLst>
        <p:guide orient="horz" pos="2880"/>
        <p:guide pos="2160"/>
      </p:guideLst>
    </p:cSldViewPr>
  </p:notesViewPr>
  <p:gridSpacing cx="304495" cy="304495"/>
</p:viewPr>
</file>

<file path=ppt/_rels/presentation.xml.rels><?xml version="1.0" encoding="UTF-8" standalone="yes"?>
<Relationships xmlns="http://schemas.openxmlformats.org/package/2006/relationships"><Relationship Id="rId26" Type="http://schemas.openxmlformats.org/officeDocument/2006/relationships/slide" Target="slides/slide16.xml"/><Relationship Id="rId21" Type="http://schemas.openxmlformats.org/officeDocument/2006/relationships/slide" Target="slides/slide11.xml"/><Relationship Id="rId42" Type="http://schemas.openxmlformats.org/officeDocument/2006/relationships/slide" Target="slides/slide32.xml"/><Relationship Id="rId47" Type="http://schemas.openxmlformats.org/officeDocument/2006/relationships/slide" Target="slides/slide37.xml"/><Relationship Id="rId63" Type="http://schemas.openxmlformats.org/officeDocument/2006/relationships/slide" Target="slides/slide53.xml"/><Relationship Id="rId68" Type="http://schemas.openxmlformats.org/officeDocument/2006/relationships/slide" Target="slides/slide58.xml"/><Relationship Id="rId84" Type="http://schemas.openxmlformats.org/officeDocument/2006/relationships/slide" Target="slides/slide74.xml"/><Relationship Id="rId89" Type="http://schemas.openxmlformats.org/officeDocument/2006/relationships/handoutMaster" Target="handoutMasters/handoutMaster1.xml"/><Relationship Id="rId16" Type="http://schemas.openxmlformats.org/officeDocument/2006/relationships/slide" Target="slides/slide6.xml"/><Relationship Id="rId11" Type="http://schemas.openxmlformats.org/officeDocument/2006/relationships/slide" Target="slides/slide1.xml"/><Relationship Id="rId32" Type="http://schemas.openxmlformats.org/officeDocument/2006/relationships/slide" Target="slides/slide22.xml"/><Relationship Id="rId37" Type="http://schemas.openxmlformats.org/officeDocument/2006/relationships/slide" Target="slides/slide27.xml"/><Relationship Id="rId53" Type="http://schemas.openxmlformats.org/officeDocument/2006/relationships/slide" Target="slides/slide43.xml"/><Relationship Id="rId58" Type="http://schemas.openxmlformats.org/officeDocument/2006/relationships/slide" Target="slides/slide48.xml"/><Relationship Id="rId74" Type="http://schemas.openxmlformats.org/officeDocument/2006/relationships/slide" Target="slides/slide64.xml"/><Relationship Id="rId79" Type="http://schemas.openxmlformats.org/officeDocument/2006/relationships/slide" Target="slides/slide69.xml"/><Relationship Id="rId5" Type="http://schemas.openxmlformats.org/officeDocument/2006/relationships/slideMaster" Target="slideMasters/slideMaster2.xml"/><Relationship Id="rId90" Type="http://schemas.openxmlformats.org/officeDocument/2006/relationships/presProps" Target="presProps.xml"/><Relationship Id="rId22" Type="http://schemas.openxmlformats.org/officeDocument/2006/relationships/slide" Target="slides/slide12.xml"/><Relationship Id="rId27" Type="http://schemas.openxmlformats.org/officeDocument/2006/relationships/slide" Target="slides/slide17.xml"/><Relationship Id="rId43" Type="http://schemas.openxmlformats.org/officeDocument/2006/relationships/slide" Target="slides/slide33.xml"/><Relationship Id="rId48" Type="http://schemas.openxmlformats.org/officeDocument/2006/relationships/slide" Target="slides/slide38.xml"/><Relationship Id="rId64" Type="http://schemas.openxmlformats.org/officeDocument/2006/relationships/slide" Target="slides/slide54.xml"/><Relationship Id="rId69" Type="http://schemas.openxmlformats.org/officeDocument/2006/relationships/slide" Target="slides/slide59.xml"/><Relationship Id="rId8" Type="http://schemas.openxmlformats.org/officeDocument/2006/relationships/slideMaster" Target="slideMasters/slideMaster5.xml"/><Relationship Id="rId51" Type="http://schemas.openxmlformats.org/officeDocument/2006/relationships/slide" Target="slides/slide41.xml"/><Relationship Id="rId72" Type="http://schemas.openxmlformats.org/officeDocument/2006/relationships/slide" Target="slides/slide62.xml"/><Relationship Id="rId80" Type="http://schemas.openxmlformats.org/officeDocument/2006/relationships/slide" Target="slides/slide70.xml"/><Relationship Id="rId85" Type="http://schemas.openxmlformats.org/officeDocument/2006/relationships/slide" Target="slides/slide75.xml"/><Relationship Id="rId93"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46" Type="http://schemas.openxmlformats.org/officeDocument/2006/relationships/slide" Target="slides/slide36.xml"/><Relationship Id="rId59" Type="http://schemas.openxmlformats.org/officeDocument/2006/relationships/slide" Target="slides/slide49.xml"/><Relationship Id="rId67" Type="http://schemas.openxmlformats.org/officeDocument/2006/relationships/slide" Target="slides/slide57.xml"/><Relationship Id="rId20" Type="http://schemas.openxmlformats.org/officeDocument/2006/relationships/slide" Target="slides/slide10.xml"/><Relationship Id="rId41" Type="http://schemas.openxmlformats.org/officeDocument/2006/relationships/slide" Target="slides/slide31.xml"/><Relationship Id="rId54" Type="http://schemas.openxmlformats.org/officeDocument/2006/relationships/slide" Target="slides/slide44.xml"/><Relationship Id="rId62" Type="http://schemas.openxmlformats.org/officeDocument/2006/relationships/slide" Target="slides/slide52.xml"/><Relationship Id="rId70" Type="http://schemas.openxmlformats.org/officeDocument/2006/relationships/slide" Target="slides/slide60.xml"/><Relationship Id="rId75" Type="http://schemas.openxmlformats.org/officeDocument/2006/relationships/slide" Target="slides/slide65.xml"/><Relationship Id="rId83" Type="http://schemas.openxmlformats.org/officeDocument/2006/relationships/slide" Target="slides/slide73.xml"/><Relationship Id="rId88" Type="http://schemas.openxmlformats.org/officeDocument/2006/relationships/notesMaster" Target="notesMasters/notesMaster1.xml"/><Relationship Id="rId91"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49" Type="http://schemas.openxmlformats.org/officeDocument/2006/relationships/slide" Target="slides/slide39.xml"/><Relationship Id="rId57" Type="http://schemas.openxmlformats.org/officeDocument/2006/relationships/slide" Target="slides/slide47.xml"/><Relationship Id="rId10" Type="http://schemas.openxmlformats.org/officeDocument/2006/relationships/slideMaster" Target="slideMasters/slideMaster7.xml"/><Relationship Id="rId31" Type="http://schemas.openxmlformats.org/officeDocument/2006/relationships/slide" Target="slides/slide21.xml"/><Relationship Id="rId44" Type="http://schemas.openxmlformats.org/officeDocument/2006/relationships/slide" Target="slides/slide34.xml"/><Relationship Id="rId52" Type="http://schemas.openxmlformats.org/officeDocument/2006/relationships/slide" Target="slides/slide42.xml"/><Relationship Id="rId60" Type="http://schemas.openxmlformats.org/officeDocument/2006/relationships/slide" Target="slides/slide50.xml"/><Relationship Id="rId65" Type="http://schemas.openxmlformats.org/officeDocument/2006/relationships/slide" Target="slides/slide55.xml"/><Relationship Id="rId73" Type="http://schemas.openxmlformats.org/officeDocument/2006/relationships/slide" Target="slides/slide63.xml"/><Relationship Id="rId78" Type="http://schemas.openxmlformats.org/officeDocument/2006/relationships/slide" Target="slides/slide68.xml"/><Relationship Id="rId81" Type="http://schemas.openxmlformats.org/officeDocument/2006/relationships/slide" Target="slides/slide71.xml"/><Relationship Id="rId86" Type="http://schemas.openxmlformats.org/officeDocument/2006/relationships/slide" Target="slides/slide76.xml"/><Relationship Id="rId4" Type="http://schemas.openxmlformats.org/officeDocument/2006/relationships/slideMaster" Target="slideMasters/slideMaster1.xml"/><Relationship Id="rId9" Type="http://schemas.openxmlformats.org/officeDocument/2006/relationships/slideMaster" Target="slideMasters/slideMaster6.xml"/><Relationship Id="rId13" Type="http://schemas.openxmlformats.org/officeDocument/2006/relationships/slide" Target="slides/slide3.xml"/><Relationship Id="rId18" Type="http://schemas.openxmlformats.org/officeDocument/2006/relationships/slide" Target="slides/slide8.xml"/><Relationship Id="rId39" Type="http://schemas.openxmlformats.org/officeDocument/2006/relationships/slide" Target="slides/slide29.xml"/><Relationship Id="rId34" Type="http://schemas.openxmlformats.org/officeDocument/2006/relationships/slide" Target="slides/slide24.xml"/><Relationship Id="rId50" Type="http://schemas.openxmlformats.org/officeDocument/2006/relationships/slide" Target="slides/slide40.xml"/><Relationship Id="rId55" Type="http://schemas.openxmlformats.org/officeDocument/2006/relationships/slide" Target="slides/slide45.xml"/><Relationship Id="rId76" Type="http://schemas.openxmlformats.org/officeDocument/2006/relationships/slide" Target="slides/slide66.xml"/><Relationship Id="rId7" Type="http://schemas.openxmlformats.org/officeDocument/2006/relationships/slideMaster" Target="slideMasters/slideMaster4.xml"/><Relationship Id="rId71" Type="http://schemas.openxmlformats.org/officeDocument/2006/relationships/slide" Target="slides/slide61.xml"/><Relationship Id="rId92" Type="http://schemas.openxmlformats.org/officeDocument/2006/relationships/theme" Target="theme/theme1.xml"/><Relationship Id="rId2" Type="http://schemas.openxmlformats.org/officeDocument/2006/relationships/customXml" Target="../customXml/item2.xml"/><Relationship Id="rId29" Type="http://schemas.openxmlformats.org/officeDocument/2006/relationships/slide" Target="slides/slide19.xml"/><Relationship Id="rId24" Type="http://schemas.openxmlformats.org/officeDocument/2006/relationships/slide" Target="slides/slide14.xml"/><Relationship Id="rId40" Type="http://schemas.openxmlformats.org/officeDocument/2006/relationships/slide" Target="slides/slide30.xml"/><Relationship Id="rId45" Type="http://schemas.openxmlformats.org/officeDocument/2006/relationships/slide" Target="slides/slide35.xml"/><Relationship Id="rId66" Type="http://schemas.openxmlformats.org/officeDocument/2006/relationships/slide" Target="slides/slide56.xml"/><Relationship Id="rId87" Type="http://schemas.openxmlformats.org/officeDocument/2006/relationships/slide" Target="slides/slide77.xml"/><Relationship Id="rId61" Type="http://schemas.openxmlformats.org/officeDocument/2006/relationships/slide" Target="slides/slide51.xml"/><Relationship Id="rId82" Type="http://schemas.openxmlformats.org/officeDocument/2006/relationships/slide" Target="slides/slide72.xml"/><Relationship Id="rId19" Type="http://schemas.openxmlformats.org/officeDocument/2006/relationships/slide" Target="slides/slide9.xml"/><Relationship Id="rId14" Type="http://schemas.openxmlformats.org/officeDocument/2006/relationships/slide" Target="slides/slide4.xml"/><Relationship Id="rId30" Type="http://schemas.openxmlformats.org/officeDocument/2006/relationships/slide" Target="slides/slide20.xml"/><Relationship Id="rId35" Type="http://schemas.openxmlformats.org/officeDocument/2006/relationships/slide" Target="slides/slide25.xml"/><Relationship Id="rId56" Type="http://schemas.openxmlformats.org/officeDocument/2006/relationships/slide" Target="slides/slide46.xml"/><Relationship Id="rId77" Type="http://schemas.openxmlformats.org/officeDocument/2006/relationships/slide" Target="slides/slide67.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20978CC-1D7E-4AA9-A556-4789769F39FD}" type="doc">
      <dgm:prSet loTypeId="urn:microsoft.com/office/officeart/2005/8/layout/pyramid1" loCatId="pyramid" qsTypeId="urn:microsoft.com/office/officeart/2005/8/quickstyle/simple1" qsCatId="simple" csTypeId="urn:microsoft.com/office/officeart/2005/8/colors/accent1_2" csCatId="accent1" phldr="1"/>
      <dgm:spPr/>
    </dgm:pt>
    <dgm:pt modelId="{E1612B80-299B-4832-A084-951AB24C39C5}">
      <dgm:prSet phldrT="[Text]" custT="1"/>
      <dgm:spPr/>
      <dgm:t>
        <a:bodyPr/>
        <a:lstStyle/>
        <a:p>
          <a:r>
            <a:rPr lang="en-US" sz="4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a:r>
          <a:br>
            <a:rPr lang="en-US" sz="4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br>
          <a:r>
            <a:rPr lang="en-US" sz="4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BYO </a:t>
          </a:r>
          <a:br>
            <a:rPr lang="en-US" sz="4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br>
          <a:r>
            <a:rPr lang="en-US" sz="4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Users</a:t>
          </a:r>
          <a:endParaRPr lang="en-US" sz="4000" b="0" strike="sngStrike" dirty="0"/>
        </a:p>
      </dgm:t>
    </dgm:pt>
    <dgm:pt modelId="{35DC5747-1F28-4A2D-AF6C-005E6A443428}" type="parTrans" cxnId="{B689BB64-1762-4D0C-9A96-8B5F09AB90A8}">
      <dgm:prSet/>
      <dgm:spPr/>
      <dgm:t>
        <a:bodyPr/>
        <a:lstStyle/>
        <a:p>
          <a:endParaRPr lang="en-US"/>
        </a:p>
      </dgm:t>
    </dgm:pt>
    <dgm:pt modelId="{740C6A62-ED12-4711-BBCD-9B626C83B96F}" type="sibTrans" cxnId="{B689BB64-1762-4D0C-9A96-8B5F09AB90A8}">
      <dgm:prSet/>
      <dgm:spPr/>
      <dgm:t>
        <a:bodyPr/>
        <a:lstStyle/>
        <a:p>
          <a:endParaRPr lang="en-US"/>
        </a:p>
      </dgm:t>
    </dgm:pt>
    <dgm:pt modelId="{43723D1C-5306-4D4A-9E5A-53FFBDA3114D}">
      <dgm:prSet phldrT="[Text]" custT="1"/>
      <dgm:spPr/>
      <dgm:t>
        <a:bodyPr/>
        <a:lstStyle/>
        <a:p>
          <a:r>
            <a:rPr lang="en-US" sz="4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BYO </a:t>
          </a:r>
          <a:br>
            <a:rPr lang="en-US" sz="4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br>
          <a:r>
            <a:rPr lang="en-US" sz="4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Applications</a:t>
          </a:r>
          <a:endParaRPr lang="en-US" sz="4000" dirty="0"/>
        </a:p>
      </dgm:t>
    </dgm:pt>
    <dgm:pt modelId="{D2827F08-E469-4DC4-98C3-7CDB35DB766D}" type="parTrans" cxnId="{F95F656C-6F7D-4237-B9BD-EEB1B367816E}">
      <dgm:prSet/>
      <dgm:spPr/>
      <dgm:t>
        <a:bodyPr/>
        <a:lstStyle/>
        <a:p>
          <a:endParaRPr lang="en-US"/>
        </a:p>
      </dgm:t>
    </dgm:pt>
    <dgm:pt modelId="{7065D96F-0263-46F2-A98F-56AD99DDB871}" type="sibTrans" cxnId="{F95F656C-6F7D-4237-B9BD-EEB1B367816E}">
      <dgm:prSet/>
      <dgm:spPr/>
      <dgm:t>
        <a:bodyPr/>
        <a:lstStyle/>
        <a:p>
          <a:endParaRPr lang="en-US"/>
        </a:p>
      </dgm:t>
    </dgm:pt>
    <dgm:pt modelId="{39DBB97A-3F59-45BB-BF7D-79E157B8D89A}">
      <dgm:prSet phldrT="[Text]" custT="1"/>
      <dgm:spPr/>
      <dgm:t>
        <a:bodyPr/>
        <a:lstStyle/>
        <a:p>
          <a:r>
            <a:rPr lang="en-US" sz="4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BYO </a:t>
          </a:r>
          <a:br>
            <a:rPr lang="en-US" sz="4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br>
          <a:r>
            <a:rPr lang="en-US" sz="4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Virtual Machines</a:t>
          </a:r>
          <a:endParaRPr lang="en-US" sz="4000" b="0" dirty="0"/>
        </a:p>
      </dgm:t>
    </dgm:pt>
    <dgm:pt modelId="{4A4E209B-ED70-4CD5-BB71-232935694F2E}" type="parTrans" cxnId="{DF60B743-57B8-4A76-A84C-D126D3583E37}">
      <dgm:prSet/>
      <dgm:spPr/>
      <dgm:t>
        <a:bodyPr/>
        <a:lstStyle/>
        <a:p>
          <a:endParaRPr lang="en-US"/>
        </a:p>
      </dgm:t>
    </dgm:pt>
    <dgm:pt modelId="{572B243A-A9C0-42D5-9C4F-253BF851121E}" type="sibTrans" cxnId="{DF60B743-57B8-4A76-A84C-D126D3583E37}">
      <dgm:prSet/>
      <dgm:spPr/>
      <dgm:t>
        <a:bodyPr/>
        <a:lstStyle/>
        <a:p>
          <a:endParaRPr lang="en-US"/>
        </a:p>
      </dgm:t>
    </dgm:pt>
    <dgm:pt modelId="{AB915891-B5C6-4972-8DB3-500F497BF88D}" type="pres">
      <dgm:prSet presAssocID="{F20978CC-1D7E-4AA9-A556-4789769F39FD}" presName="Name0" presStyleCnt="0">
        <dgm:presLayoutVars>
          <dgm:dir/>
          <dgm:animLvl val="lvl"/>
          <dgm:resizeHandles val="exact"/>
        </dgm:presLayoutVars>
      </dgm:prSet>
      <dgm:spPr/>
    </dgm:pt>
    <dgm:pt modelId="{11107F07-84E2-44CE-B22C-D6CD666379BD}" type="pres">
      <dgm:prSet presAssocID="{E1612B80-299B-4832-A084-951AB24C39C5}" presName="Name8" presStyleCnt="0"/>
      <dgm:spPr/>
    </dgm:pt>
    <dgm:pt modelId="{85B9F11D-20AA-4E86-9E84-80B49E192FC0}" type="pres">
      <dgm:prSet presAssocID="{E1612B80-299B-4832-A084-951AB24C39C5}" presName="level" presStyleLbl="node1" presStyleIdx="0" presStyleCnt="3">
        <dgm:presLayoutVars>
          <dgm:chMax val="1"/>
          <dgm:bulletEnabled val="1"/>
        </dgm:presLayoutVars>
      </dgm:prSet>
      <dgm:spPr/>
      <dgm:t>
        <a:bodyPr/>
        <a:lstStyle/>
        <a:p>
          <a:endParaRPr lang="en-US"/>
        </a:p>
      </dgm:t>
    </dgm:pt>
    <dgm:pt modelId="{C1B6E185-774E-4A9B-859D-3640672CF529}" type="pres">
      <dgm:prSet presAssocID="{E1612B80-299B-4832-A084-951AB24C39C5}" presName="levelTx" presStyleLbl="revTx" presStyleIdx="0" presStyleCnt="0">
        <dgm:presLayoutVars>
          <dgm:chMax val="1"/>
          <dgm:bulletEnabled val="1"/>
        </dgm:presLayoutVars>
      </dgm:prSet>
      <dgm:spPr/>
      <dgm:t>
        <a:bodyPr/>
        <a:lstStyle/>
        <a:p>
          <a:endParaRPr lang="en-US"/>
        </a:p>
      </dgm:t>
    </dgm:pt>
    <dgm:pt modelId="{F7C07A19-DDAB-4C00-BA0A-D5B1582EE205}" type="pres">
      <dgm:prSet presAssocID="{43723D1C-5306-4D4A-9E5A-53FFBDA3114D}" presName="Name8" presStyleCnt="0"/>
      <dgm:spPr/>
    </dgm:pt>
    <dgm:pt modelId="{30F034F8-BB2F-49BB-BE98-17062A35B1F8}" type="pres">
      <dgm:prSet presAssocID="{43723D1C-5306-4D4A-9E5A-53FFBDA3114D}" presName="level" presStyleLbl="node1" presStyleIdx="1" presStyleCnt="3">
        <dgm:presLayoutVars>
          <dgm:chMax val="1"/>
          <dgm:bulletEnabled val="1"/>
        </dgm:presLayoutVars>
      </dgm:prSet>
      <dgm:spPr/>
      <dgm:t>
        <a:bodyPr/>
        <a:lstStyle/>
        <a:p>
          <a:endParaRPr lang="en-US"/>
        </a:p>
      </dgm:t>
    </dgm:pt>
    <dgm:pt modelId="{EEAE7254-C15E-4375-9E70-9F627F08ED00}" type="pres">
      <dgm:prSet presAssocID="{43723D1C-5306-4D4A-9E5A-53FFBDA3114D}" presName="levelTx" presStyleLbl="revTx" presStyleIdx="0" presStyleCnt="0">
        <dgm:presLayoutVars>
          <dgm:chMax val="1"/>
          <dgm:bulletEnabled val="1"/>
        </dgm:presLayoutVars>
      </dgm:prSet>
      <dgm:spPr/>
      <dgm:t>
        <a:bodyPr/>
        <a:lstStyle/>
        <a:p>
          <a:endParaRPr lang="en-US"/>
        </a:p>
      </dgm:t>
    </dgm:pt>
    <dgm:pt modelId="{0B999996-F724-4D57-8C69-E1D396A49590}" type="pres">
      <dgm:prSet presAssocID="{39DBB97A-3F59-45BB-BF7D-79E157B8D89A}" presName="Name8" presStyleCnt="0"/>
      <dgm:spPr/>
    </dgm:pt>
    <dgm:pt modelId="{7CAA145F-D33E-4502-BFF7-96106DD05A4E}" type="pres">
      <dgm:prSet presAssocID="{39DBB97A-3F59-45BB-BF7D-79E157B8D89A}" presName="level" presStyleLbl="node1" presStyleIdx="2" presStyleCnt="3">
        <dgm:presLayoutVars>
          <dgm:chMax val="1"/>
          <dgm:bulletEnabled val="1"/>
        </dgm:presLayoutVars>
      </dgm:prSet>
      <dgm:spPr/>
      <dgm:t>
        <a:bodyPr/>
        <a:lstStyle/>
        <a:p>
          <a:endParaRPr lang="en-US"/>
        </a:p>
      </dgm:t>
    </dgm:pt>
    <dgm:pt modelId="{13656795-9F93-4B3D-8C02-1CBD9851F5F6}" type="pres">
      <dgm:prSet presAssocID="{39DBB97A-3F59-45BB-BF7D-79E157B8D89A}" presName="levelTx" presStyleLbl="revTx" presStyleIdx="0" presStyleCnt="0">
        <dgm:presLayoutVars>
          <dgm:chMax val="1"/>
          <dgm:bulletEnabled val="1"/>
        </dgm:presLayoutVars>
      </dgm:prSet>
      <dgm:spPr/>
      <dgm:t>
        <a:bodyPr/>
        <a:lstStyle/>
        <a:p>
          <a:endParaRPr lang="en-US"/>
        </a:p>
      </dgm:t>
    </dgm:pt>
  </dgm:ptLst>
  <dgm:cxnLst>
    <dgm:cxn modelId="{CC9D1894-B655-4147-B70E-BA225FD549F7}" type="presOf" srcId="{43723D1C-5306-4D4A-9E5A-53FFBDA3114D}" destId="{EEAE7254-C15E-4375-9E70-9F627F08ED00}" srcOrd="1" destOrd="0" presId="urn:microsoft.com/office/officeart/2005/8/layout/pyramid1"/>
    <dgm:cxn modelId="{89EB8DD5-BD19-4EDC-98D1-EA1C248F705F}" type="presOf" srcId="{43723D1C-5306-4D4A-9E5A-53FFBDA3114D}" destId="{30F034F8-BB2F-49BB-BE98-17062A35B1F8}" srcOrd="0" destOrd="0" presId="urn:microsoft.com/office/officeart/2005/8/layout/pyramid1"/>
    <dgm:cxn modelId="{D9DB1E8C-B115-4B17-B4F5-9D5CB3D6843F}" type="presOf" srcId="{E1612B80-299B-4832-A084-951AB24C39C5}" destId="{85B9F11D-20AA-4E86-9E84-80B49E192FC0}" srcOrd="0" destOrd="0" presId="urn:microsoft.com/office/officeart/2005/8/layout/pyramid1"/>
    <dgm:cxn modelId="{3FDF1A1B-7B5F-4869-AFA1-35AA71117565}" type="presOf" srcId="{39DBB97A-3F59-45BB-BF7D-79E157B8D89A}" destId="{7CAA145F-D33E-4502-BFF7-96106DD05A4E}" srcOrd="0" destOrd="0" presId="urn:microsoft.com/office/officeart/2005/8/layout/pyramid1"/>
    <dgm:cxn modelId="{DF60B743-57B8-4A76-A84C-D126D3583E37}" srcId="{F20978CC-1D7E-4AA9-A556-4789769F39FD}" destId="{39DBB97A-3F59-45BB-BF7D-79E157B8D89A}" srcOrd="2" destOrd="0" parTransId="{4A4E209B-ED70-4CD5-BB71-232935694F2E}" sibTransId="{572B243A-A9C0-42D5-9C4F-253BF851121E}"/>
    <dgm:cxn modelId="{E3C99713-6DEB-468F-8C67-C08B8D952D38}" type="presOf" srcId="{39DBB97A-3F59-45BB-BF7D-79E157B8D89A}" destId="{13656795-9F93-4B3D-8C02-1CBD9851F5F6}" srcOrd="1" destOrd="0" presId="urn:microsoft.com/office/officeart/2005/8/layout/pyramid1"/>
    <dgm:cxn modelId="{771DA4A9-6296-49FA-818C-1DDD148694E8}" type="presOf" srcId="{E1612B80-299B-4832-A084-951AB24C39C5}" destId="{C1B6E185-774E-4A9B-859D-3640672CF529}" srcOrd="1" destOrd="0" presId="urn:microsoft.com/office/officeart/2005/8/layout/pyramid1"/>
    <dgm:cxn modelId="{B4AF3BE2-4378-46EB-83BB-394D6BA18B9C}" type="presOf" srcId="{F20978CC-1D7E-4AA9-A556-4789769F39FD}" destId="{AB915891-B5C6-4972-8DB3-500F497BF88D}" srcOrd="0" destOrd="0" presId="urn:microsoft.com/office/officeart/2005/8/layout/pyramid1"/>
    <dgm:cxn modelId="{B689BB64-1762-4D0C-9A96-8B5F09AB90A8}" srcId="{F20978CC-1D7E-4AA9-A556-4789769F39FD}" destId="{E1612B80-299B-4832-A084-951AB24C39C5}" srcOrd="0" destOrd="0" parTransId="{35DC5747-1F28-4A2D-AF6C-005E6A443428}" sibTransId="{740C6A62-ED12-4711-BBCD-9B626C83B96F}"/>
    <dgm:cxn modelId="{F95F656C-6F7D-4237-B9BD-EEB1B367816E}" srcId="{F20978CC-1D7E-4AA9-A556-4789769F39FD}" destId="{43723D1C-5306-4D4A-9E5A-53FFBDA3114D}" srcOrd="1" destOrd="0" parTransId="{D2827F08-E469-4DC4-98C3-7CDB35DB766D}" sibTransId="{7065D96F-0263-46F2-A98F-56AD99DDB871}"/>
    <dgm:cxn modelId="{DA8639D0-805E-418C-920A-79C2A0167177}" type="presParOf" srcId="{AB915891-B5C6-4972-8DB3-500F497BF88D}" destId="{11107F07-84E2-44CE-B22C-D6CD666379BD}" srcOrd="0" destOrd="0" presId="urn:microsoft.com/office/officeart/2005/8/layout/pyramid1"/>
    <dgm:cxn modelId="{3412CE02-D848-4B67-96E3-AE44B69C28EB}" type="presParOf" srcId="{11107F07-84E2-44CE-B22C-D6CD666379BD}" destId="{85B9F11D-20AA-4E86-9E84-80B49E192FC0}" srcOrd="0" destOrd="0" presId="urn:microsoft.com/office/officeart/2005/8/layout/pyramid1"/>
    <dgm:cxn modelId="{145D8E94-1762-41BE-B42C-0D8FE05A76F7}" type="presParOf" srcId="{11107F07-84E2-44CE-B22C-D6CD666379BD}" destId="{C1B6E185-774E-4A9B-859D-3640672CF529}" srcOrd="1" destOrd="0" presId="urn:microsoft.com/office/officeart/2005/8/layout/pyramid1"/>
    <dgm:cxn modelId="{94350F43-7C4B-437E-8AE4-6526BFA9BE14}" type="presParOf" srcId="{AB915891-B5C6-4972-8DB3-500F497BF88D}" destId="{F7C07A19-DDAB-4C00-BA0A-D5B1582EE205}" srcOrd="1" destOrd="0" presId="urn:microsoft.com/office/officeart/2005/8/layout/pyramid1"/>
    <dgm:cxn modelId="{80382F82-0C71-408C-BE03-C47E6DF780A3}" type="presParOf" srcId="{F7C07A19-DDAB-4C00-BA0A-D5B1582EE205}" destId="{30F034F8-BB2F-49BB-BE98-17062A35B1F8}" srcOrd="0" destOrd="0" presId="urn:microsoft.com/office/officeart/2005/8/layout/pyramid1"/>
    <dgm:cxn modelId="{FC8E2F31-C0EC-4B03-A1DD-243A1B1681BF}" type="presParOf" srcId="{F7C07A19-DDAB-4C00-BA0A-D5B1582EE205}" destId="{EEAE7254-C15E-4375-9E70-9F627F08ED00}" srcOrd="1" destOrd="0" presId="urn:microsoft.com/office/officeart/2005/8/layout/pyramid1"/>
    <dgm:cxn modelId="{A9FA03CD-B407-412E-BE3B-1D203902CF0C}" type="presParOf" srcId="{AB915891-B5C6-4972-8DB3-500F497BF88D}" destId="{0B999996-F724-4D57-8C69-E1D396A49590}" srcOrd="2" destOrd="0" presId="urn:microsoft.com/office/officeart/2005/8/layout/pyramid1"/>
    <dgm:cxn modelId="{914A6173-B674-4944-A418-96F0BCEDB798}" type="presParOf" srcId="{0B999996-F724-4D57-8C69-E1D396A49590}" destId="{7CAA145F-D33E-4502-BFF7-96106DD05A4E}" srcOrd="0" destOrd="0" presId="urn:microsoft.com/office/officeart/2005/8/layout/pyramid1"/>
    <dgm:cxn modelId="{2E5A4105-CAF4-47A9-B083-B9E78F1F6161}" type="presParOf" srcId="{0B999996-F724-4D57-8C69-E1D396A49590}" destId="{13656795-9F93-4B3D-8C02-1CBD9851F5F6}" srcOrd="1" destOrd="0" presId="urn:microsoft.com/office/officeart/2005/8/layout/pyramid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20978CC-1D7E-4AA9-A556-4789769F39FD}" type="doc">
      <dgm:prSet loTypeId="urn:microsoft.com/office/officeart/2005/8/layout/pyramid1" loCatId="pyramid" qsTypeId="urn:microsoft.com/office/officeart/2005/8/quickstyle/simple1" qsCatId="simple" csTypeId="urn:microsoft.com/office/officeart/2005/8/colors/accent1_2" csCatId="accent1" phldr="1"/>
      <dgm:spPr/>
    </dgm:pt>
    <dgm:pt modelId="{E1612B80-299B-4832-A084-951AB24C39C5}">
      <dgm:prSet phldrT="[Text]" custT="1"/>
      <dgm:spPr/>
      <dgm:t>
        <a:bodyPr/>
        <a:lstStyle/>
        <a:p>
          <a:r>
            <a:rPr lang="en-US" sz="4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a:r>
          <a:br>
            <a:rPr lang="en-US" sz="4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br>
          <a:r>
            <a:rPr lang="en-US" sz="4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BYO </a:t>
          </a:r>
          <a:br>
            <a:rPr lang="en-US" sz="4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br>
          <a:r>
            <a:rPr lang="en-US" sz="4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Users</a:t>
          </a:r>
          <a:endParaRPr lang="en-US" sz="4000" b="0" strike="sngStrike" dirty="0"/>
        </a:p>
      </dgm:t>
    </dgm:pt>
    <dgm:pt modelId="{35DC5747-1F28-4A2D-AF6C-005E6A443428}" type="parTrans" cxnId="{B689BB64-1762-4D0C-9A96-8B5F09AB90A8}">
      <dgm:prSet/>
      <dgm:spPr/>
      <dgm:t>
        <a:bodyPr/>
        <a:lstStyle/>
        <a:p>
          <a:endParaRPr lang="en-US"/>
        </a:p>
      </dgm:t>
    </dgm:pt>
    <dgm:pt modelId="{740C6A62-ED12-4711-BBCD-9B626C83B96F}" type="sibTrans" cxnId="{B689BB64-1762-4D0C-9A96-8B5F09AB90A8}">
      <dgm:prSet/>
      <dgm:spPr/>
      <dgm:t>
        <a:bodyPr/>
        <a:lstStyle/>
        <a:p>
          <a:endParaRPr lang="en-US"/>
        </a:p>
      </dgm:t>
    </dgm:pt>
    <dgm:pt modelId="{43723D1C-5306-4D4A-9E5A-53FFBDA3114D}">
      <dgm:prSet phldrT="[Text]" custT="1"/>
      <dgm:spPr/>
      <dgm:t>
        <a:bodyPr/>
        <a:lstStyle/>
        <a:p>
          <a:r>
            <a:rPr lang="en-US" sz="4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BYO </a:t>
          </a:r>
          <a:br>
            <a:rPr lang="en-US" sz="4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br>
          <a:r>
            <a:rPr lang="en-US" sz="4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Applications</a:t>
          </a:r>
          <a:endParaRPr lang="en-US" sz="4000" dirty="0"/>
        </a:p>
      </dgm:t>
    </dgm:pt>
    <dgm:pt modelId="{D2827F08-E469-4DC4-98C3-7CDB35DB766D}" type="parTrans" cxnId="{F95F656C-6F7D-4237-B9BD-EEB1B367816E}">
      <dgm:prSet/>
      <dgm:spPr/>
      <dgm:t>
        <a:bodyPr/>
        <a:lstStyle/>
        <a:p>
          <a:endParaRPr lang="en-US"/>
        </a:p>
      </dgm:t>
    </dgm:pt>
    <dgm:pt modelId="{7065D96F-0263-46F2-A98F-56AD99DDB871}" type="sibTrans" cxnId="{F95F656C-6F7D-4237-B9BD-EEB1B367816E}">
      <dgm:prSet/>
      <dgm:spPr/>
      <dgm:t>
        <a:bodyPr/>
        <a:lstStyle/>
        <a:p>
          <a:endParaRPr lang="en-US"/>
        </a:p>
      </dgm:t>
    </dgm:pt>
    <dgm:pt modelId="{39DBB97A-3F59-45BB-BF7D-79E157B8D89A}">
      <dgm:prSet phldrT="[Text]" custT="1"/>
      <dgm:spPr/>
      <dgm:t>
        <a:bodyPr/>
        <a:lstStyle/>
        <a:p>
          <a:r>
            <a:rPr lang="en-US" sz="4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BYO </a:t>
          </a:r>
          <a:br>
            <a:rPr lang="en-US" sz="4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br>
          <a:r>
            <a:rPr lang="en-US" sz="4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Virtual Machines</a:t>
          </a:r>
          <a:endParaRPr lang="en-US" sz="4000" b="0" dirty="0"/>
        </a:p>
      </dgm:t>
    </dgm:pt>
    <dgm:pt modelId="{4A4E209B-ED70-4CD5-BB71-232935694F2E}" type="parTrans" cxnId="{DF60B743-57B8-4A76-A84C-D126D3583E37}">
      <dgm:prSet/>
      <dgm:spPr/>
      <dgm:t>
        <a:bodyPr/>
        <a:lstStyle/>
        <a:p>
          <a:endParaRPr lang="en-US"/>
        </a:p>
      </dgm:t>
    </dgm:pt>
    <dgm:pt modelId="{572B243A-A9C0-42D5-9C4F-253BF851121E}" type="sibTrans" cxnId="{DF60B743-57B8-4A76-A84C-D126D3583E37}">
      <dgm:prSet/>
      <dgm:spPr/>
      <dgm:t>
        <a:bodyPr/>
        <a:lstStyle/>
        <a:p>
          <a:endParaRPr lang="en-US"/>
        </a:p>
      </dgm:t>
    </dgm:pt>
    <dgm:pt modelId="{AB915891-B5C6-4972-8DB3-500F497BF88D}" type="pres">
      <dgm:prSet presAssocID="{F20978CC-1D7E-4AA9-A556-4789769F39FD}" presName="Name0" presStyleCnt="0">
        <dgm:presLayoutVars>
          <dgm:dir/>
          <dgm:animLvl val="lvl"/>
          <dgm:resizeHandles val="exact"/>
        </dgm:presLayoutVars>
      </dgm:prSet>
      <dgm:spPr/>
    </dgm:pt>
    <dgm:pt modelId="{11107F07-84E2-44CE-B22C-D6CD666379BD}" type="pres">
      <dgm:prSet presAssocID="{E1612B80-299B-4832-A084-951AB24C39C5}" presName="Name8" presStyleCnt="0"/>
      <dgm:spPr/>
    </dgm:pt>
    <dgm:pt modelId="{85B9F11D-20AA-4E86-9E84-80B49E192FC0}" type="pres">
      <dgm:prSet presAssocID="{E1612B80-299B-4832-A084-951AB24C39C5}" presName="level" presStyleLbl="node1" presStyleIdx="0" presStyleCnt="3">
        <dgm:presLayoutVars>
          <dgm:chMax val="1"/>
          <dgm:bulletEnabled val="1"/>
        </dgm:presLayoutVars>
      </dgm:prSet>
      <dgm:spPr/>
      <dgm:t>
        <a:bodyPr/>
        <a:lstStyle/>
        <a:p>
          <a:endParaRPr lang="en-US"/>
        </a:p>
      </dgm:t>
    </dgm:pt>
    <dgm:pt modelId="{C1B6E185-774E-4A9B-859D-3640672CF529}" type="pres">
      <dgm:prSet presAssocID="{E1612B80-299B-4832-A084-951AB24C39C5}" presName="levelTx" presStyleLbl="revTx" presStyleIdx="0" presStyleCnt="0">
        <dgm:presLayoutVars>
          <dgm:chMax val="1"/>
          <dgm:bulletEnabled val="1"/>
        </dgm:presLayoutVars>
      </dgm:prSet>
      <dgm:spPr/>
      <dgm:t>
        <a:bodyPr/>
        <a:lstStyle/>
        <a:p>
          <a:endParaRPr lang="en-US"/>
        </a:p>
      </dgm:t>
    </dgm:pt>
    <dgm:pt modelId="{F7C07A19-DDAB-4C00-BA0A-D5B1582EE205}" type="pres">
      <dgm:prSet presAssocID="{43723D1C-5306-4D4A-9E5A-53FFBDA3114D}" presName="Name8" presStyleCnt="0"/>
      <dgm:spPr/>
    </dgm:pt>
    <dgm:pt modelId="{30F034F8-BB2F-49BB-BE98-17062A35B1F8}" type="pres">
      <dgm:prSet presAssocID="{43723D1C-5306-4D4A-9E5A-53FFBDA3114D}" presName="level" presStyleLbl="node1" presStyleIdx="1" presStyleCnt="3">
        <dgm:presLayoutVars>
          <dgm:chMax val="1"/>
          <dgm:bulletEnabled val="1"/>
        </dgm:presLayoutVars>
      </dgm:prSet>
      <dgm:spPr/>
      <dgm:t>
        <a:bodyPr/>
        <a:lstStyle/>
        <a:p>
          <a:endParaRPr lang="en-US"/>
        </a:p>
      </dgm:t>
    </dgm:pt>
    <dgm:pt modelId="{EEAE7254-C15E-4375-9E70-9F627F08ED00}" type="pres">
      <dgm:prSet presAssocID="{43723D1C-5306-4D4A-9E5A-53FFBDA3114D}" presName="levelTx" presStyleLbl="revTx" presStyleIdx="0" presStyleCnt="0">
        <dgm:presLayoutVars>
          <dgm:chMax val="1"/>
          <dgm:bulletEnabled val="1"/>
        </dgm:presLayoutVars>
      </dgm:prSet>
      <dgm:spPr/>
      <dgm:t>
        <a:bodyPr/>
        <a:lstStyle/>
        <a:p>
          <a:endParaRPr lang="en-US"/>
        </a:p>
      </dgm:t>
    </dgm:pt>
    <dgm:pt modelId="{0B999996-F724-4D57-8C69-E1D396A49590}" type="pres">
      <dgm:prSet presAssocID="{39DBB97A-3F59-45BB-BF7D-79E157B8D89A}" presName="Name8" presStyleCnt="0"/>
      <dgm:spPr/>
    </dgm:pt>
    <dgm:pt modelId="{7CAA145F-D33E-4502-BFF7-96106DD05A4E}" type="pres">
      <dgm:prSet presAssocID="{39DBB97A-3F59-45BB-BF7D-79E157B8D89A}" presName="level" presStyleLbl="node1" presStyleIdx="2" presStyleCnt="3">
        <dgm:presLayoutVars>
          <dgm:chMax val="1"/>
          <dgm:bulletEnabled val="1"/>
        </dgm:presLayoutVars>
      </dgm:prSet>
      <dgm:spPr/>
      <dgm:t>
        <a:bodyPr/>
        <a:lstStyle/>
        <a:p>
          <a:endParaRPr lang="en-US"/>
        </a:p>
      </dgm:t>
    </dgm:pt>
    <dgm:pt modelId="{13656795-9F93-4B3D-8C02-1CBD9851F5F6}" type="pres">
      <dgm:prSet presAssocID="{39DBB97A-3F59-45BB-BF7D-79E157B8D89A}" presName="levelTx" presStyleLbl="revTx" presStyleIdx="0" presStyleCnt="0">
        <dgm:presLayoutVars>
          <dgm:chMax val="1"/>
          <dgm:bulletEnabled val="1"/>
        </dgm:presLayoutVars>
      </dgm:prSet>
      <dgm:spPr/>
      <dgm:t>
        <a:bodyPr/>
        <a:lstStyle/>
        <a:p>
          <a:endParaRPr lang="en-US"/>
        </a:p>
      </dgm:t>
    </dgm:pt>
  </dgm:ptLst>
  <dgm:cxnLst>
    <dgm:cxn modelId="{E290E94A-D568-4CB6-921B-468B973E6C34}" type="presOf" srcId="{43723D1C-5306-4D4A-9E5A-53FFBDA3114D}" destId="{30F034F8-BB2F-49BB-BE98-17062A35B1F8}" srcOrd="0" destOrd="0" presId="urn:microsoft.com/office/officeart/2005/8/layout/pyramid1"/>
    <dgm:cxn modelId="{F95F656C-6F7D-4237-B9BD-EEB1B367816E}" srcId="{F20978CC-1D7E-4AA9-A556-4789769F39FD}" destId="{43723D1C-5306-4D4A-9E5A-53FFBDA3114D}" srcOrd="1" destOrd="0" parTransId="{D2827F08-E469-4DC4-98C3-7CDB35DB766D}" sibTransId="{7065D96F-0263-46F2-A98F-56AD99DDB871}"/>
    <dgm:cxn modelId="{DF60B743-57B8-4A76-A84C-D126D3583E37}" srcId="{F20978CC-1D7E-4AA9-A556-4789769F39FD}" destId="{39DBB97A-3F59-45BB-BF7D-79E157B8D89A}" srcOrd="2" destOrd="0" parTransId="{4A4E209B-ED70-4CD5-BB71-232935694F2E}" sibTransId="{572B243A-A9C0-42D5-9C4F-253BF851121E}"/>
    <dgm:cxn modelId="{B689BB64-1762-4D0C-9A96-8B5F09AB90A8}" srcId="{F20978CC-1D7E-4AA9-A556-4789769F39FD}" destId="{E1612B80-299B-4832-A084-951AB24C39C5}" srcOrd="0" destOrd="0" parTransId="{35DC5747-1F28-4A2D-AF6C-005E6A443428}" sibTransId="{740C6A62-ED12-4711-BBCD-9B626C83B96F}"/>
    <dgm:cxn modelId="{55B7DB6D-F71D-4BF2-B298-051162BCFC39}" type="presOf" srcId="{E1612B80-299B-4832-A084-951AB24C39C5}" destId="{85B9F11D-20AA-4E86-9E84-80B49E192FC0}" srcOrd="0" destOrd="0" presId="urn:microsoft.com/office/officeart/2005/8/layout/pyramid1"/>
    <dgm:cxn modelId="{F095DF4D-E359-4F6F-8700-491208E2D17E}" type="presOf" srcId="{F20978CC-1D7E-4AA9-A556-4789769F39FD}" destId="{AB915891-B5C6-4972-8DB3-500F497BF88D}" srcOrd="0" destOrd="0" presId="urn:microsoft.com/office/officeart/2005/8/layout/pyramid1"/>
    <dgm:cxn modelId="{F5ECAD6A-66EC-4A3F-833C-A0D0C565B805}" type="presOf" srcId="{43723D1C-5306-4D4A-9E5A-53FFBDA3114D}" destId="{EEAE7254-C15E-4375-9E70-9F627F08ED00}" srcOrd="1" destOrd="0" presId="urn:microsoft.com/office/officeart/2005/8/layout/pyramid1"/>
    <dgm:cxn modelId="{BA77E2A7-7F80-4DB2-A606-781718E4FA49}" type="presOf" srcId="{39DBB97A-3F59-45BB-BF7D-79E157B8D89A}" destId="{13656795-9F93-4B3D-8C02-1CBD9851F5F6}" srcOrd="1" destOrd="0" presId="urn:microsoft.com/office/officeart/2005/8/layout/pyramid1"/>
    <dgm:cxn modelId="{8898D14C-5283-4B09-8E3B-A6DF36B7663D}" type="presOf" srcId="{39DBB97A-3F59-45BB-BF7D-79E157B8D89A}" destId="{7CAA145F-D33E-4502-BFF7-96106DD05A4E}" srcOrd="0" destOrd="0" presId="urn:microsoft.com/office/officeart/2005/8/layout/pyramid1"/>
    <dgm:cxn modelId="{22EFC508-877B-4E1E-BF17-FF751B72D669}" type="presOf" srcId="{E1612B80-299B-4832-A084-951AB24C39C5}" destId="{C1B6E185-774E-4A9B-859D-3640672CF529}" srcOrd="1" destOrd="0" presId="urn:microsoft.com/office/officeart/2005/8/layout/pyramid1"/>
    <dgm:cxn modelId="{ABF5A989-FB78-4510-A924-352FB92E68D9}" type="presParOf" srcId="{AB915891-B5C6-4972-8DB3-500F497BF88D}" destId="{11107F07-84E2-44CE-B22C-D6CD666379BD}" srcOrd="0" destOrd="0" presId="urn:microsoft.com/office/officeart/2005/8/layout/pyramid1"/>
    <dgm:cxn modelId="{A613FD61-96F2-4735-97B9-CCF9B3786A30}" type="presParOf" srcId="{11107F07-84E2-44CE-B22C-D6CD666379BD}" destId="{85B9F11D-20AA-4E86-9E84-80B49E192FC0}" srcOrd="0" destOrd="0" presId="urn:microsoft.com/office/officeart/2005/8/layout/pyramid1"/>
    <dgm:cxn modelId="{E5E8A0FF-822F-422B-95E6-877AD79F8160}" type="presParOf" srcId="{11107F07-84E2-44CE-B22C-D6CD666379BD}" destId="{C1B6E185-774E-4A9B-859D-3640672CF529}" srcOrd="1" destOrd="0" presId="urn:microsoft.com/office/officeart/2005/8/layout/pyramid1"/>
    <dgm:cxn modelId="{88BC305F-D543-40FF-B046-4D165EEDB56B}" type="presParOf" srcId="{AB915891-B5C6-4972-8DB3-500F497BF88D}" destId="{F7C07A19-DDAB-4C00-BA0A-D5B1582EE205}" srcOrd="1" destOrd="0" presId="urn:microsoft.com/office/officeart/2005/8/layout/pyramid1"/>
    <dgm:cxn modelId="{3EBA3197-4FE3-4AF7-B8F8-1C9CFCC6F50A}" type="presParOf" srcId="{F7C07A19-DDAB-4C00-BA0A-D5B1582EE205}" destId="{30F034F8-BB2F-49BB-BE98-17062A35B1F8}" srcOrd="0" destOrd="0" presId="urn:microsoft.com/office/officeart/2005/8/layout/pyramid1"/>
    <dgm:cxn modelId="{6F9C2341-3B9F-41E6-864E-4304C34C8936}" type="presParOf" srcId="{F7C07A19-DDAB-4C00-BA0A-D5B1582EE205}" destId="{EEAE7254-C15E-4375-9E70-9F627F08ED00}" srcOrd="1" destOrd="0" presId="urn:microsoft.com/office/officeart/2005/8/layout/pyramid1"/>
    <dgm:cxn modelId="{C3492E57-4827-436F-8082-463B091D6840}" type="presParOf" srcId="{AB915891-B5C6-4972-8DB3-500F497BF88D}" destId="{0B999996-F724-4D57-8C69-E1D396A49590}" srcOrd="2" destOrd="0" presId="urn:microsoft.com/office/officeart/2005/8/layout/pyramid1"/>
    <dgm:cxn modelId="{80E66A43-7169-467E-B200-1114557212A5}" type="presParOf" srcId="{0B999996-F724-4D57-8C69-E1D396A49590}" destId="{7CAA145F-D33E-4502-BFF7-96106DD05A4E}" srcOrd="0" destOrd="0" presId="urn:microsoft.com/office/officeart/2005/8/layout/pyramid1"/>
    <dgm:cxn modelId="{1FEB2702-544A-4AFB-9F7D-CF0FE6A8C540}" type="presParOf" srcId="{0B999996-F724-4D57-8C69-E1D396A49590}" destId="{13656795-9F93-4B3D-8C02-1CBD9851F5F6}" srcOrd="1" destOrd="0" presId="urn:microsoft.com/office/officeart/2005/8/layout/pyramid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7EF7C49-F71C-4271-B3B6-3DDACCA89D23}" type="doc">
      <dgm:prSet loTypeId="urn:microsoft.com/office/officeart/2005/8/layout/venn1" loCatId="relationship" qsTypeId="urn:microsoft.com/office/officeart/2005/8/quickstyle/simple1" qsCatId="simple" csTypeId="urn:microsoft.com/office/officeart/2005/8/colors/accent1_2" csCatId="accent1" phldr="1"/>
      <dgm:spPr/>
    </dgm:pt>
    <dgm:pt modelId="{8060B6AB-4B03-48D3-8FB0-CFCD6E9F6842}">
      <dgm:prSet phldrT="[Text]"/>
      <dgm:spPr/>
      <dgm:t>
        <a:bodyPr/>
        <a:lstStyle/>
        <a:p>
          <a:endParaRPr lang="en-US" dirty="0"/>
        </a:p>
      </dgm:t>
    </dgm:pt>
    <dgm:pt modelId="{9C522A38-72E6-4F6F-AF4C-F8706D3CAAE0}" type="parTrans" cxnId="{35519C60-5E57-4C3B-BDF8-F9F8D63ADC5D}">
      <dgm:prSet/>
      <dgm:spPr/>
      <dgm:t>
        <a:bodyPr/>
        <a:lstStyle/>
        <a:p>
          <a:endParaRPr lang="en-US"/>
        </a:p>
      </dgm:t>
    </dgm:pt>
    <dgm:pt modelId="{DA82F055-B85F-4DCF-9E98-35AD077AAEBE}" type="sibTrans" cxnId="{35519C60-5E57-4C3B-BDF8-F9F8D63ADC5D}">
      <dgm:prSet/>
      <dgm:spPr/>
      <dgm:t>
        <a:bodyPr/>
        <a:lstStyle/>
        <a:p>
          <a:endParaRPr lang="en-US"/>
        </a:p>
      </dgm:t>
    </dgm:pt>
    <dgm:pt modelId="{B22F5E43-5BD1-4AC6-813E-8B0FA2FC39B6}">
      <dgm:prSet phldrT="[Text]"/>
      <dgm:spPr/>
      <dgm:t>
        <a:bodyPr/>
        <a:lstStyle/>
        <a:p>
          <a:endParaRPr lang="en-US" dirty="0"/>
        </a:p>
      </dgm:t>
    </dgm:pt>
    <dgm:pt modelId="{060A79E6-AA43-4328-9CF4-58231D706829}" type="parTrans" cxnId="{865370E9-3191-4396-8CC0-4F0ACB24557E}">
      <dgm:prSet/>
      <dgm:spPr/>
      <dgm:t>
        <a:bodyPr/>
        <a:lstStyle/>
        <a:p>
          <a:endParaRPr lang="en-US"/>
        </a:p>
      </dgm:t>
    </dgm:pt>
    <dgm:pt modelId="{FE1AF69F-5FA3-4F55-8A5A-56A34D194C8F}" type="sibTrans" cxnId="{865370E9-3191-4396-8CC0-4F0ACB24557E}">
      <dgm:prSet/>
      <dgm:spPr/>
      <dgm:t>
        <a:bodyPr/>
        <a:lstStyle/>
        <a:p>
          <a:endParaRPr lang="en-US"/>
        </a:p>
      </dgm:t>
    </dgm:pt>
    <dgm:pt modelId="{6EFE2319-573D-491B-8AA4-A5B58C3A114B}" type="pres">
      <dgm:prSet presAssocID="{47EF7C49-F71C-4271-B3B6-3DDACCA89D23}" presName="compositeShape" presStyleCnt="0">
        <dgm:presLayoutVars>
          <dgm:chMax val="7"/>
          <dgm:dir/>
          <dgm:resizeHandles val="exact"/>
        </dgm:presLayoutVars>
      </dgm:prSet>
      <dgm:spPr/>
    </dgm:pt>
    <dgm:pt modelId="{352CBF2E-3B60-433D-995E-722189DAC285}" type="pres">
      <dgm:prSet presAssocID="{8060B6AB-4B03-48D3-8FB0-CFCD6E9F6842}" presName="circ1" presStyleLbl="vennNode1" presStyleIdx="0" presStyleCnt="2" custLinFactNeighborX="20086"/>
      <dgm:spPr/>
      <dgm:t>
        <a:bodyPr/>
        <a:lstStyle/>
        <a:p>
          <a:endParaRPr lang="en-US"/>
        </a:p>
      </dgm:t>
    </dgm:pt>
    <dgm:pt modelId="{7C937987-0447-4109-A3F6-971B41E87F6B}" type="pres">
      <dgm:prSet presAssocID="{8060B6AB-4B03-48D3-8FB0-CFCD6E9F6842}" presName="circ1Tx" presStyleLbl="revTx" presStyleIdx="0" presStyleCnt="0">
        <dgm:presLayoutVars>
          <dgm:chMax val="0"/>
          <dgm:chPref val="0"/>
          <dgm:bulletEnabled val="1"/>
        </dgm:presLayoutVars>
      </dgm:prSet>
      <dgm:spPr/>
      <dgm:t>
        <a:bodyPr/>
        <a:lstStyle/>
        <a:p>
          <a:endParaRPr lang="en-US"/>
        </a:p>
      </dgm:t>
    </dgm:pt>
    <dgm:pt modelId="{440AC516-8C99-437B-A525-496F4DAF7058}" type="pres">
      <dgm:prSet presAssocID="{B22F5E43-5BD1-4AC6-813E-8B0FA2FC39B6}" presName="circ2" presStyleLbl="vennNode1" presStyleIdx="1" presStyleCnt="2" custScaleX="86927" custScaleY="86927" custLinFactNeighborX="-36700"/>
      <dgm:spPr/>
      <dgm:t>
        <a:bodyPr/>
        <a:lstStyle/>
        <a:p>
          <a:endParaRPr lang="en-US"/>
        </a:p>
      </dgm:t>
    </dgm:pt>
    <dgm:pt modelId="{7350181E-41A2-4A48-8A05-A144674E8088}" type="pres">
      <dgm:prSet presAssocID="{B22F5E43-5BD1-4AC6-813E-8B0FA2FC39B6}" presName="circ2Tx" presStyleLbl="revTx" presStyleIdx="0" presStyleCnt="0">
        <dgm:presLayoutVars>
          <dgm:chMax val="0"/>
          <dgm:chPref val="0"/>
          <dgm:bulletEnabled val="1"/>
        </dgm:presLayoutVars>
      </dgm:prSet>
      <dgm:spPr/>
      <dgm:t>
        <a:bodyPr/>
        <a:lstStyle/>
        <a:p>
          <a:endParaRPr lang="en-US"/>
        </a:p>
      </dgm:t>
    </dgm:pt>
  </dgm:ptLst>
  <dgm:cxnLst>
    <dgm:cxn modelId="{1A846411-7BBF-4103-B2E4-0E63B2ED07E7}" type="presOf" srcId="{8060B6AB-4B03-48D3-8FB0-CFCD6E9F6842}" destId="{7C937987-0447-4109-A3F6-971B41E87F6B}" srcOrd="1" destOrd="0" presId="urn:microsoft.com/office/officeart/2005/8/layout/venn1"/>
    <dgm:cxn modelId="{865370E9-3191-4396-8CC0-4F0ACB24557E}" srcId="{47EF7C49-F71C-4271-B3B6-3DDACCA89D23}" destId="{B22F5E43-5BD1-4AC6-813E-8B0FA2FC39B6}" srcOrd="1" destOrd="0" parTransId="{060A79E6-AA43-4328-9CF4-58231D706829}" sibTransId="{FE1AF69F-5FA3-4F55-8A5A-56A34D194C8F}"/>
    <dgm:cxn modelId="{223E6496-FC3F-481D-8A55-32AA579415C9}" type="presOf" srcId="{B22F5E43-5BD1-4AC6-813E-8B0FA2FC39B6}" destId="{440AC516-8C99-437B-A525-496F4DAF7058}" srcOrd="0" destOrd="0" presId="urn:microsoft.com/office/officeart/2005/8/layout/venn1"/>
    <dgm:cxn modelId="{7F4F421C-8188-4F31-9C77-CFE79C72617A}" type="presOf" srcId="{47EF7C49-F71C-4271-B3B6-3DDACCA89D23}" destId="{6EFE2319-573D-491B-8AA4-A5B58C3A114B}" srcOrd="0" destOrd="0" presId="urn:microsoft.com/office/officeart/2005/8/layout/venn1"/>
    <dgm:cxn modelId="{35519C60-5E57-4C3B-BDF8-F9F8D63ADC5D}" srcId="{47EF7C49-F71C-4271-B3B6-3DDACCA89D23}" destId="{8060B6AB-4B03-48D3-8FB0-CFCD6E9F6842}" srcOrd="0" destOrd="0" parTransId="{9C522A38-72E6-4F6F-AF4C-F8706D3CAAE0}" sibTransId="{DA82F055-B85F-4DCF-9E98-35AD077AAEBE}"/>
    <dgm:cxn modelId="{067A4780-A710-48BE-BF7C-55A65C2935BB}" type="presOf" srcId="{8060B6AB-4B03-48D3-8FB0-CFCD6E9F6842}" destId="{352CBF2E-3B60-433D-995E-722189DAC285}" srcOrd="0" destOrd="0" presId="urn:microsoft.com/office/officeart/2005/8/layout/venn1"/>
    <dgm:cxn modelId="{4422CCBB-A9F5-4839-A730-4C95AB8A70EC}" type="presOf" srcId="{B22F5E43-5BD1-4AC6-813E-8B0FA2FC39B6}" destId="{7350181E-41A2-4A48-8A05-A144674E8088}" srcOrd="1" destOrd="0" presId="urn:microsoft.com/office/officeart/2005/8/layout/venn1"/>
    <dgm:cxn modelId="{024D003A-854D-411B-A87F-B8F8D30DA288}" type="presParOf" srcId="{6EFE2319-573D-491B-8AA4-A5B58C3A114B}" destId="{352CBF2E-3B60-433D-995E-722189DAC285}" srcOrd="0" destOrd="0" presId="urn:microsoft.com/office/officeart/2005/8/layout/venn1"/>
    <dgm:cxn modelId="{9B16D5EF-ECC7-45FE-8ED2-DE9213E20757}" type="presParOf" srcId="{6EFE2319-573D-491B-8AA4-A5B58C3A114B}" destId="{7C937987-0447-4109-A3F6-971B41E87F6B}" srcOrd="1" destOrd="0" presId="urn:microsoft.com/office/officeart/2005/8/layout/venn1"/>
    <dgm:cxn modelId="{E416B975-57A6-483D-9F2C-9809D51320FC}" type="presParOf" srcId="{6EFE2319-573D-491B-8AA4-A5B58C3A114B}" destId="{440AC516-8C99-437B-A525-496F4DAF7058}" srcOrd="2" destOrd="0" presId="urn:microsoft.com/office/officeart/2005/8/layout/venn1"/>
    <dgm:cxn modelId="{9E88E193-EF41-424E-B6B7-32B6C982F60E}" type="presParOf" srcId="{6EFE2319-573D-491B-8AA4-A5B58C3A114B}" destId="{7350181E-41A2-4A48-8A05-A144674E8088}" srcOrd="3"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5B9F11D-20AA-4E86-9E84-80B49E192FC0}">
      <dsp:nvSpPr>
        <dsp:cNvPr id="0" name=""/>
        <dsp:cNvSpPr/>
      </dsp:nvSpPr>
      <dsp:spPr>
        <a:xfrm>
          <a:off x="2743200" y="0"/>
          <a:ext cx="2743199" cy="1737254"/>
        </a:xfrm>
        <a:prstGeom prst="trapezoid">
          <a:avLst>
            <a:gd name="adj" fmla="val 78952"/>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lvl="0" algn="ctr" defTabSz="1778000">
            <a:lnSpc>
              <a:spcPct val="90000"/>
            </a:lnSpc>
            <a:spcBef>
              <a:spcPct val="0"/>
            </a:spcBef>
            <a:spcAft>
              <a:spcPct val="35000"/>
            </a:spcAft>
          </a:pPr>
          <a:r>
            <a:rPr lang="en-US" sz="4000" b="1" kern="1200"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a:r>
          <a:br>
            <a:rPr lang="en-US" sz="4000" b="1" kern="1200"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br>
          <a:r>
            <a:rPr lang="en-US" sz="4000" b="1" kern="1200"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BYO </a:t>
          </a:r>
          <a:br>
            <a:rPr lang="en-US" sz="4000" b="1" kern="1200"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br>
          <a:r>
            <a:rPr lang="en-US" sz="4000" b="1" kern="1200"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Users</a:t>
          </a:r>
          <a:endParaRPr lang="en-US" sz="4000" b="0" strike="sngStrike" kern="1200" dirty="0"/>
        </a:p>
      </dsp:txBody>
      <dsp:txXfrm>
        <a:off x="2743200" y="0"/>
        <a:ext cx="2743199" cy="1737254"/>
      </dsp:txXfrm>
    </dsp:sp>
    <dsp:sp modelId="{30F034F8-BB2F-49BB-BE98-17062A35B1F8}">
      <dsp:nvSpPr>
        <dsp:cNvPr id="0" name=""/>
        <dsp:cNvSpPr/>
      </dsp:nvSpPr>
      <dsp:spPr>
        <a:xfrm>
          <a:off x="1371600" y="1737254"/>
          <a:ext cx="5486399" cy="1737254"/>
        </a:xfrm>
        <a:prstGeom prst="trapezoid">
          <a:avLst>
            <a:gd name="adj" fmla="val 78952"/>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lvl="0" algn="ctr" defTabSz="1778000">
            <a:lnSpc>
              <a:spcPct val="90000"/>
            </a:lnSpc>
            <a:spcBef>
              <a:spcPct val="0"/>
            </a:spcBef>
            <a:spcAft>
              <a:spcPct val="35000"/>
            </a:spcAft>
          </a:pPr>
          <a:r>
            <a:rPr lang="en-US" sz="4000" b="1" kern="1200"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BYO </a:t>
          </a:r>
          <a:br>
            <a:rPr lang="en-US" sz="4000" b="1" kern="1200"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br>
          <a:r>
            <a:rPr lang="en-US" sz="4000" b="1" kern="1200"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Applications</a:t>
          </a:r>
          <a:endParaRPr lang="en-US" sz="4000" kern="1200" dirty="0"/>
        </a:p>
      </dsp:txBody>
      <dsp:txXfrm>
        <a:off x="2331720" y="1737254"/>
        <a:ext cx="3566160" cy="1737254"/>
      </dsp:txXfrm>
    </dsp:sp>
    <dsp:sp modelId="{7CAA145F-D33E-4502-BFF7-96106DD05A4E}">
      <dsp:nvSpPr>
        <dsp:cNvPr id="0" name=""/>
        <dsp:cNvSpPr/>
      </dsp:nvSpPr>
      <dsp:spPr>
        <a:xfrm>
          <a:off x="0" y="3474508"/>
          <a:ext cx="8229600" cy="1737254"/>
        </a:xfrm>
        <a:prstGeom prst="trapezoid">
          <a:avLst>
            <a:gd name="adj" fmla="val 78952"/>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lvl="0" algn="ctr" defTabSz="1778000">
            <a:lnSpc>
              <a:spcPct val="90000"/>
            </a:lnSpc>
            <a:spcBef>
              <a:spcPct val="0"/>
            </a:spcBef>
            <a:spcAft>
              <a:spcPct val="35000"/>
            </a:spcAft>
          </a:pPr>
          <a:r>
            <a:rPr lang="en-US" sz="4000" b="1" kern="1200"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BYO </a:t>
          </a:r>
          <a:br>
            <a:rPr lang="en-US" sz="4000" b="1" kern="1200"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br>
          <a:r>
            <a:rPr lang="en-US" sz="4000" b="1" kern="1200"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Virtual Machines</a:t>
          </a:r>
          <a:endParaRPr lang="en-US" sz="4000" b="0" kern="1200" dirty="0"/>
        </a:p>
      </dsp:txBody>
      <dsp:txXfrm>
        <a:off x="1440179" y="3474508"/>
        <a:ext cx="5349240" cy="173725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5B9F11D-20AA-4E86-9E84-80B49E192FC0}">
      <dsp:nvSpPr>
        <dsp:cNvPr id="0" name=""/>
        <dsp:cNvSpPr/>
      </dsp:nvSpPr>
      <dsp:spPr>
        <a:xfrm>
          <a:off x="2743200" y="0"/>
          <a:ext cx="2743199" cy="1737254"/>
        </a:xfrm>
        <a:prstGeom prst="trapezoid">
          <a:avLst>
            <a:gd name="adj" fmla="val 78952"/>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lvl="0" algn="ctr" defTabSz="1778000">
            <a:lnSpc>
              <a:spcPct val="90000"/>
            </a:lnSpc>
            <a:spcBef>
              <a:spcPct val="0"/>
            </a:spcBef>
            <a:spcAft>
              <a:spcPct val="35000"/>
            </a:spcAft>
          </a:pPr>
          <a:r>
            <a:rPr lang="en-US" sz="4000" b="1" kern="1200"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a:r>
          <a:br>
            <a:rPr lang="en-US" sz="4000" b="1" kern="1200"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br>
          <a:r>
            <a:rPr lang="en-US" sz="4000" b="1" kern="1200"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BYO </a:t>
          </a:r>
          <a:br>
            <a:rPr lang="en-US" sz="4000" b="1" kern="1200"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br>
          <a:r>
            <a:rPr lang="en-US" sz="4000" b="1" kern="1200"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Users</a:t>
          </a:r>
          <a:endParaRPr lang="en-US" sz="4000" b="0" strike="sngStrike" kern="1200" dirty="0"/>
        </a:p>
      </dsp:txBody>
      <dsp:txXfrm>
        <a:off x="2743200" y="0"/>
        <a:ext cx="2743199" cy="1737254"/>
      </dsp:txXfrm>
    </dsp:sp>
    <dsp:sp modelId="{30F034F8-BB2F-49BB-BE98-17062A35B1F8}">
      <dsp:nvSpPr>
        <dsp:cNvPr id="0" name=""/>
        <dsp:cNvSpPr/>
      </dsp:nvSpPr>
      <dsp:spPr>
        <a:xfrm>
          <a:off x="1371600" y="1737254"/>
          <a:ext cx="5486399" cy="1737254"/>
        </a:xfrm>
        <a:prstGeom prst="trapezoid">
          <a:avLst>
            <a:gd name="adj" fmla="val 78952"/>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lvl="0" algn="ctr" defTabSz="1778000">
            <a:lnSpc>
              <a:spcPct val="90000"/>
            </a:lnSpc>
            <a:spcBef>
              <a:spcPct val="0"/>
            </a:spcBef>
            <a:spcAft>
              <a:spcPct val="35000"/>
            </a:spcAft>
          </a:pPr>
          <a:r>
            <a:rPr lang="en-US" sz="4000" b="1" kern="1200"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BYO </a:t>
          </a:r>
          <a:br>
            <a:rPr lang="en-US" sz="4000" b="1" kern="1200"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br>
          <a:r>
            <a:rPr lang="en-US" sz="4000" b="1" kern="1200"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Applications</a:t>
          </a:r>
          <a:endParaRPr lang="en-US" sz="4000" kern="1200" dirty="0"/>
        </a:p>
      </dsp:txBody>
      <dsp:txXfrm>
        <a:off x="2331720" y="1737254"/>
        <a:ext cx="3566160" cy="1737254"/>
      </dsp:txXfrm>
    </dsp:sp>
    <dsp:sp modelId="{7CAA145F-D33E-4502-BFF7-96106DD05A4E}">
      <dsp:nvSpPr>
        <dsp:cNvPr id="0" name=""/>
        <dsp:cNvSpPr/>
      </dsp:nvSpPr>
      <dsp:spPr>
        <a:xfrm>
          <a:off x="0" y="3474508"/>
          <a:ext cx="8229600" cy="1737254"/>
        </a:xfrm>
        <a:prstGeom prst="trapezoid">
          <a:avLst>
            <a:gd name="adj" fmla="val 78952"/>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lvl="0" algn="ctr" defTabSz="1778000">
            <a:lnSpc>
              <a:spcPct val="90000"/>
            </a:lnSpc>
            <a:spcBef>
              <a:spcPct val="0"/>
            </a:spcBef>
            <a:spcAft>
              <a:spcPct val="35000"/>
            </a:spcAft>
          </a:pPr>
          <a:r>
            <a:rPr lang="en-US" sz="4000" b="1" kern="1200"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BYO </a:t>
          </a:r>
          <a:br>
            <a:rPr lang="en-US" sz="4000" b="1" kern="1200"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br>
          <a:r>
            <a:rPr lang="en-US" sz="4000" b="1" kern="1200"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Virtual Machines</a:t>
          </a:r>
          <a:endParaRPr lang="en-US" sz="4000" b="0" kern="1200" dirty="0"/>
        </a:p>
      </dsp:txBody>
      <dsp:txXfrm>
        <a:off x="1440179" y="3474508"/>
        <a:ext cx="5349240" cy="173725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52CBF2E-3B60-433D-995E-722189DAC285}">
      <dsp:nvSpPr>
        <dsp:cNvPr id="0" name=""/>
        <dsp:cNvSpPr/>
      </dsp:nvSpPr>
      <dsp:spPr>
        <a:xfrm>
          <a:off x="1312082" y="12228"/>
          <a:ext cx="4471342" cy="4471342"/>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2889250">
            <a:lnSpc>
              <a:spcPct val="90000"/>
            </a:lnSpc>
            <a:spcBef>
              <a:spcPct val="0"/>
            </a:spcBef>
            <a:spcAft>
              <a:spcPct val="35000"/>
            </a:spcAft>
          </a:pPr>
          <a:endParaRPr lang="en-US" sz="6500" kern="1200" dirty="0"/>
        </a:p>
      </dsp:txBody>
      <dsp:txXfrm>
        <a:off x="1936459" y="539496"/>
        <a:ext cx="2578071" cy="3416808"/>
      </dsp:txXfrm>
    </dsp:sp>
    <dsp:sp modelId="{440AC516-8C99-437B-A525-496F4DAF7058}">
      <dsp:nvSpPr>
        <dsp:cNvPr id="0" name=""/>
        <dsp:cNvSpPr/>
      </dsp:nvSpPr>
      <dsp:spPr>
        <a:xfrm>
          <a:off x="2287844" y="304497"/>
          <a:ext cx="3886804" cy="3886804"/>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2889250">
            <a:lnSpc>
              <a:spcPct val="90000"/>
            </a:lnSpc>
            <a:spcBef>
              <a:spcPct val="0"/>
            </a:spcBef>
            <a:spcAft>
              <a:spcPct val="35000"/>
            </a:spcAft>
          </a:pPr>
          <a:endParaRPr lang="en-US" sz="6500" kern="1200" dirty="0"/>
        </a:p>
      </dsp:txBody>
      <dsp:txXfrm>
        <a:off x="3390856" y="762835"/>
        <a:ext cx="2241040" cy="2970128"/>
      </dsp:txXfrm>
    </dsp:sp>
  </dsp:spTree>
</dsp:drawing>
</file>

<file path=ppt/diagrams/layout1.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EE08033-7B0A-425B-A9E0-8EADD3129C99}" type="datetimeFigureOut">
              <a:rPr lang="en-US" smtClean="0"/>
              <a:pPr/>
              <a:t>12/14/2011</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B1FF4F9C-4DC8-4F42-9154-33B81DE164A8}" type="slidenum">
              <a:rPr lang="en-US" smtClean="0"/>
              <a:pPr/>
              <a:t>‹#›</a:t>
            </a:fld>
            <a:endParaRPr lang="en-US" dirty="0"/>
          </a:p>
        </p:txBody>
      </p:sp>
    </p:spTree>
    <p:extLst>
      <p:ext uri="{BB962C8B-B14F-4D97-AF65-F5344CB8AC3E}">
        <p14:creationId xmlns:p14="http://schemas.microsoft.com/office/powerpoint/2010/main" val="223717786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B850F21-6683-4AB0-B585-9C6D1ECE009D}" type="datetimeFigureOut">
              <a:rPr lang="en-US" smtClean="0"/>
              <a:pPr/>
              <a:t>12/14/2011</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E60B2DC-A877-45E8-B394-DCA5FA59405F}" type="slidenum">
              <a:rPr lang="en-US" smtClean="0"/>
              <a:pPr/>
              <a:t>‹#›</a:t>
            </a:fld>
            <a:endParaRPr lang="en-US" dirty="0"/>
          </a:p>
        </p:txBody>
      </p:sp>
    </p:spTree>
    <p:extLst>
      <p:ext uri="{BB962C8B-B14F-4D97-AF65-F5344CB8AC3E}">
        <p14:creationId xmlns:p14="http://schemas.microsoft.com/office/powerpoint/2010/main" val="41640672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www.flickr.com/photos/microsoftsweden/5394688397/" TargetMode="External"/><Relationship Id="rId2" Type="http://schemas.openxmlformats.org/officeDocument/2006/relationships/slide" Target="../slides/slide31.xml"/><Relationship Id="rId1" Type="http://schemas.openxmlformats.org/officeDocument/2006/relationships/notesMaster" Target="../notesMasters/notesMaster1.xml"/><Relationship Id="rId5" Type="http://schemas.openxmlformats.org/officeDocument/2006/relationships/hyperlink" Target="http://www.flickr.com/photos/microsoftsweden/5395284268/" TargetMode="External"/><Relationship Id="rId4" Type="http://schemas.openxmlformats.org/officeDocument/2006/relationships/hyperlink" Target="http://en.wikipedia.org/wiki/File:Bundesarchiv_B_145_Bild-F077869-0042,_Jugend-Computerschule_mit_IBM-PC.jpg" TargetMode="Externa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3" Type="http://schemas.openxmlformats.org/officeDocument/2006/relationships/hyperlink" Target="http://social.technet.microsoft.com/wiki/contents/articles/inside-sql-azure.aspx" TargetMode="External"/><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3" Type="http://schemas.openxmlformats.org/officeDocument/2006/relationships/hyperlink" Target="http://blogs.msdn.com/b/cbiyikoglu/archive/2011/01/18/sql-azure-federations-robust-connectivity-model-for-federated-data.aspx" TargetMode="External"/><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3" Type="http://schemas.openxmlformats.org/officeDocument/2006/relationships/hyperlink" Target="http://www.cloudave.com/695/nosql-is-not-sql-and-thats-a-problem/" TargetMode="External"/><Relationship Id="rId2" Type="http://schemas.openxmlformats.org/officeDocument/2006/relationships/slide" Target="../slides/slide46.xml"/><Relationship Id="rId1" Type="http://schemas.openxmlformats.org/officeDocument/2006/relationships/notesMaster" Target="../notesMasters/notesMaster1.xml"/><Relationship Id="rId4" Type="http://schemas.openxmlformats.org/officeDocument/2006/relationships/hyperlink" Target="http://notonlysql.com/" TargetMode="Externa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9CA28B0-4C0E-4F1B-9419-B7973E98DA19}" type="slidenum">
              <a:rPr lang="en-US" smtClean="0"/>
              <a:pPr fontAlgn="base">
                <a:spcBef>
                  <a:spcPct val="0"/>
                </a:spcBef>
                <a:spcAft>
                  <a:spcPct val="0"/>
                </a:spcAft>
                <a:defRPr/>
              </a:pPr>
              <a:t>1</a:t>
            </a:fld>
            <a:endParaRPr lang="en-US" dirty="0" smtClean="0"/>
          </a:p>
        </p:txBody>
      </p:sp>
      <p:sp>
        <p:nvSpPr>
          <p:cNvPr id="50179" name="Rectangle 2"/>
          <p:cNvSpPr>
            <a:spLocks noGrp="1" noRot="1" noChangeAspect="1" noChangeArrowheads="1" noTextEdit="1"/>
          </p:cNvSpPr>
          <p:nvPr>
            <p:ph type="sldImg"/>
          </p:nvPr>
        </p:nvSpPr>
        <p:spPr bwMode="auto">
          <a:xfrm>
            <a:off x="1143000" y="685800"/>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8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bwMode="auto">
          <a:xfrm>
            <a:off x="1143000" y="685800"/>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smtClean="0"/>
          </a:p>
        </p:txBody>
      </p:sp>
      <p:sp>
        <p:nvSpPr>
          <p:cNvPr id="7782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3080843-5929-422A-B0F1-B6876B54E74B}" type="slidenum">
              <a:rPr lang="en-US" smtClean="0"/>
              <a:pPr fontAlgn="base">
                <a:spcBef>
                  <a:spcPct val="0"/>
                </a:spcBef>
                <a:spcAft>
                  <a:spcPct val="0"/>
                </a:spcAft>
                <a:defRPr/>
              </a:pPr>
              <a:t>3</a:t>
            </a:fld>
            <a:endParaRPr lang="en-US" dirty="0"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sz="1600" smtClean="0"/>
          </a:p>
        </p:txBody>
      </p:sp>
      <p:sp>
        <p:nvSpPr>
          <p:cNvPr id="4" name="Slide Number Placeholder 3"/>
          <p:cNvSpPr>
            <a:spLocks noGrp="1"/>
          </p:cNvSpPr>
          <p:nvPr>
            <p:ph type="sldNum" sz="quarter" idx="5"/>
          </p:nvPr>
        </p:nvSpPr>
        <p:spPr/>
        <p:txBody>
          <a:bodyPr/>
          <a:lstStyle/>
          <a:p>
            <a:pPr>
              <a:defRPr/>
            </a:pPr>
            <a:fld id="{F4BB5AC4-E07C-4FAE-8AE2-16641EF43DE7}" type="slidenum">
              <a:rPr lang="en-US" smtClean="0"/>
              <a:pPr>
                <a:defRPr/>
              </a:pPr>
              <a:t>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smtClean="0"/>
              <a:t>From Jim O’Neil’s presentation to Boston Azure user group on Sept 29, 2011</a:t>
            </a:r>
          </a:p>
          <a:p>
            <a:endParaRPr lang="en-US" smtClean="0"/>
          </a:p>
          <a:p>
            <a:r>
              <a:rPr lang="en-US" smtClean="0"/>
              <a:t>http://csrc.nist.gov/publications/drafts/800-145/Draft-SP-800-145_cloud-definition.pdf</a:t>
            </a:r>
          </a:p>
        </p:txBody>
      </p:sp>
      <p:sp>
        <p:nvSpPr>
          <p:cNvPr id="4" name="Slide Number Placeholder 3"/>
          <p:cNvSpPr>
            <a:spLocks noGrp="1"/>
          </p:cNvSpPr>
          <p:nvPr>
            <p:ph type="sldNum" sz="quarter" idx="5"/>
          </p:nvPr>
        </p:nvSpPr>
        <p:spPr/>
        <p:txBody>
          <a:bodyPr/>
          <a:lstStyle/>
          <a:p>
            <a:pPr>
              <a:defRPr/>
            </a:pPr>
            <a:fld id="{9FE88680-5F0B-4D9A-99A7-38FA7F9D9CA3}" type="slidenum">
              <a:rPr lang="en-US" smtClean="0"/>
              <a:pPr>
                <a:defRPr/>
              </a:pPr>
              <a:t>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24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sz="1600" smtClean="0"/>
          </a:p>
        </p:txBody>
      </p:sp>
      <p:sp>
        <p:nvSpPr>
          <p:cNvPr id="4" name="Slide Number Placeholder 3"/>
          <p:cNvSpPr>
            <a:spLocks noGrp="1"/>
          </p:cNvSpPr>
          <p:nvPr>
            <p:ph type="sldNum" sz="quarter" idx="5"/>
          </p:nvPr>
        </p:nvSpPr>
        <p:spPr/>
        <p:txBody>
          <a:bodyPr/>
          <a:lstStyle/>
          <a:p>
            <a:pPr>
              <a:defRPr/>
            </a:pPr>
            <a:fld id="{127EB76F-E49F-4488-99AF-02F33799CA35}" type="slidenum">
              <a:rPr lang="en-US" smtClean="0"/>
              <a:pPr>
                <a:defRPr/>
              </a:pPr>
              <a:t>6</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defTabSz="863600"/>
            <a:r>
              <a:rPr lang="en-US" sz="1100" smtClean="0"/>
              <a:t>Whether an application runs in the cloud, uses services provided by the cloud, or both, some kind of application platform is required. Viewed broadly, an application platform can be thought of as anything that provides developer-accessible services for creating applications. In the local, on-premises Windows world, for example, this includes technologies such as the .NET Framework, SQL Server, and more. To let applications exploit the cloud, cloud application platforms must also exist. And because there are a variety of ways for applications to use cloud services, different kinds of cloud platforms are useful in different situations. Microsoft’s Windows Azure platform is a group of cloud technologies, each providing a specific set of services to application developers. The Windows Azure platform can be used both by applications running in the cloud and by applications running on local systems. </a:t>
            </a:r>
          </a:p>
          <a:p>
            <a:pPr defTabSz="863600"/>
            <a:endParaRPr lang="en-US" sz="1100" smtClean="0"/>
          </a:p>
          <a:p>
            <a:pPr defTabSz="863600"/>
            <a:r>
              <a:rPr lang="en-US" sz="1100" smtClean="0"/>
              <a:t>The components of the Windows Azure platform can be used by local applications running on a variety of systems, including various flavors of Windows, mobile devices, and others. Those components include: </a:t>
            </a:r>
          </a:p>
          <a:p>
            <a:pPr defTabSz="863600"/>
            <a:r>
              <a:rPr lang="en-US" sz="1100" smtClean="0"/>
              <a:t> </a:t>
            </a:r>
            <a:r>
              <a:rPr lang="en-US" sz="1100" i="1" smtClean="0"/>
              <a:t>Windows Azure: Provides a Windows-based environment for running applications and storing data on servers in Microsoft data centers. </a:t>
            </a:r>
          </a:p>
          <a:p>
            <a:pPr defTabSz="863600" eaLnBrk="1" hangingPunct="1">
              <a:lnSpc>
                <a:spcPct val="90000"/>
              </a:lnSpc>
              <a:spcBef>
                <a:spcPct val="0"/>
              </a:spcBef>
              <a:spcAft>
                <a:spcPts val="338"/>
              </a:spcAft>
            </a:pPr>
            <a:r>
              <a:rPr lang="en-US" sz="1100" smtClean="0">
                <a:latin typeface="Segoe UI" pitchFamily="34" charset="0"/>
              </a:rPr>
              <a:t> </a:t>
            </a:r>
            <a:r>
              <a:rPr lang="en-US" sz="1100" i="1" smtClean="0">
                <a:latin typeface="Segoe UI" pitchFamily="34" charset="0"/>
              </a:rPr>
              <a:t>Microsoft SQL Azure: Provides data services in the cloud based on SQL Server. </a:t>
            </a:r>
          </a:p>
          <a:p>
            <a:pPr defTabSz="863600"/>
            <a:r>
              <a:rPr lang="en-US" sz="1100" smtClean="0"/>
              <a:t> </a:t>
            </a:r>
            <a:r>
              <a:rPr lang="en-US" sz="1100" i="1" smtClean="0"/>
              <a:t>Microsoft Azure platform App Fabric: Offers distributed infrastructure services to cloud-based and local applications. </a:t>
            </a:r>
          </a:p>
          <a:p>
            <a:pPr defTabSz="863600"/>
            <a:endParaRPr lang="en-US" sz="1100" smtClean="0"/>
          </a:p>
          <a:p>
            <a:pPr defTabSz="863600"/>
            <a:r>
              <a:rPr lang="en-US" sz="1100" smtClean="0"/>
              <a:t>Each component of the Windows Azure platform has its own role to play. This overview describes all four, first at a high level, then in a bit more detail.</a:t>
            </a:r>
            <a:endParaRPr lang="en-US" smtClean="0"/>
          </a:p>
        </p:txBody>
      </p:sp>
      <p:sp>
        <p:nvSpPr>
          <p:cNvPr id="4" name="Slide Number Placeholder 3"/>
          <p:cNvSpPr>
            <a:spLocks noGrp="1"/>
          </p:cNvSpPr>
          <p:nvPr>
            <p:ph type="sldNum" sz="quarter" idx="5"/>
          </p:nvPr>
        </p:nvSpPr>
        <p:spPr/>
        <p:txBody>
          <a:bodyPr/>
          <a:lstStyle/>
          <a:p>
            <a:pPr>
              <a:defRPr/>
            </a:pPr>
            <a:fld id="{EDDE7B98-96C1-4D32-B9D1-8E1BE2BBC48B}" type="slidenum">
              <a:rPr lang="en-US" smtClean="0"/>
              <a:pPr>
                <a:defRPr/>
              </a:pPr>
              <a:t>7</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45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defTabSz="863600"/>
            <a:r>
              <a:rPr lang="en-US" sz="1100" smtClean="0"/>
              <a:t>Whether an application runs in the cloud, uses services provided by the cloud, or both, some kind of application platform is required. Viewed broadly, an application platform can be thought of as anything that provides developer-accessible services for creating applications. In the local, on-premises Windows world, for example, this includes technologies such as the .NET Framework, SQL Server, and more. To let applications exploit the cloud, cloud application platforms must also exist. And because there are a variety of ways for applications to use cloud services, different kinds of cloud platforms are useful in different situations. Microsoft’s Windows Azure platform is a group of cloud technologies, each providing a specific set of services to application developers. The Windows Azure platform can be used both by applications running in the cloud and by applications running on local systems. </a:t>
            </a:r>
          </a:p>
          <a:p>
            <a:pPr defTabSz="863600"/>
            <a:endParaRPr lang="en-US" sz="1100" smtClean="0"/>
          </a:p>
          <a:p>
            <a:pPr defTabSz="863600"/>
            <a:r>
              <a:rPr lang="en-US" sz="1100" smtClean="0"/>
              <a:t>The components of the Windows Azure platform can be used by local applications running on a variety of systems, including various flavors of Windows, mobile devices, and others. Those components include: </a:t>
            </a:r>
          </a:p>
          <a:p>
            <a:pPr defTabSz="863600"/>
            <a:r>
              <a:rPr lang="en-US" sz="1100" smtClean="0"/>
              <a:t> </a:t>
            </a:r>
            <a:r>
              <a:rPr lang="en-US" sz="1100" i="1" smtClean="0"/>
              <a:t>Windows Azure: Provides a Windows-based environment for running applications and storing data on servers in Microsoft data centers. </a:t>
            </a:r>
          </a:p>
          <a:p>
            <a:pPr defTabSz="863600" eaLnBrk="1" hangingPunct="1">
              <a:lnSpc>
                <a:spcPct val="90000"/>
              </a:lnSpc>
              <a:spcBef>
                <a:spcPct val="0"/>
              </a:spcBef>
              <a:spcAft>
                <a:spcPts val="338"/>
              </a:spcAft>
            </a:pPr>
            <a:r>
              <a:rPr lang="en-US" sz="1100" smtClean="0">
                <a:latin typeface="Segoe UI" pitchFamily="34" charset="0"/>
              </a:rPr>
              <a:t> </a:t>
            </a:r>
            <a:r>
              <a:rPr lang="en-US" sz="1100" i="1" smtClean="0">
                <a:latin typeface="Segoe UI" pitchFamily="34" charset="0"/>
              </a:rPr>
              <a:t>Microsoft SQL Azure: Provides data services in the cloud based on SQL Server. </a:t>
            </a:r>
          </a:p>
          <a:p>
            <a:pPr defTabSz="863600"/>
            <a:r>
              <a:rPr lang="en-US" sz="1100" smtClean="0"/>
              <a:t> </a:t>
            </a:r>
            <a:r>
              <a:rPr lang="en-US" sz="1100" i="1" smtClean="0"/>
              <a:t>Microsoft Azure platform App Fabric: Offers distributed infrastructure services to cloud-based and local applications. </a:t>
            </a:r>
          </a:p>
          <a:p>
            <a:pPr defTabSz="863600"/>
            <a:endParaRPr lang="en-US" sz="1100" smtClean="0"/>
          </a:p>
          <a:p>
            <a:pPr defTabSz="863600"/>
            <a:r>
              <a:rPr lang="en-US" sz="1100" smtClean="0"/>
              <a:t>Each component of the Windows Azure platform has its own role to play. This overview describes all four, first at a high level, then in a bit more detail.</a:t>
            </a:r>
            <a:endParaRPr lang="en-US" smtClean="0"/>
          </a:p>
        </p:txBody>
      </p:sp>
      <p:sp>
        <p:nvSpPr>
          <p:cNvPr id="4" name="Slide Number Placeholder 3"/>
          <p:cNvSpPr>
            <a:spLocks noGrp="1"/>
          </p:cNvSpPr>
          <p:nvPr>
            <p:ph type="sldNum" sz="quarter" idx="5"/>
          </p:nvPr>
        </p:nvSpPr>
        <p:spPr/>
        <p:txBody>
          <a:bodyPr/>
          <a:lstStyle/>
          <a:p>
            <a:pPr>
              <a:defRPr/>
            </a:pPr>
            <a:fld id="{CD32A12A-A4B8-4B31-86FB-58A76C8BF34D}" type="slidenum">
              <a:rPr lang="en-US" smtClean="0"/>
              <a:pPr>
                <a:defRPr/>
              </a:pPr>
              <a:t>8</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Denny’s: </a:t>
            </a:r>
          </a:p>
          <a:p>
            <a:r>
              <a:rPr lang="en-US" dirty="0" smtClean="0"/>
              <a:t>http://www.thekmiecs.com/marketing-advertising/guest-post-the-impact-of-an-unavailable-web-site-dennyscom-superbowl/ </a:t>
            </a:r>
          </a:p>
          <a:p>
            <a:r>
              <a:rPr lang="en-US" dirty="0" smtClean="0"/>
              <a:t>http://www.planetc1.com/cgi-bin/n/v.cgi?c=1&amp;id=1233547996 </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18</a:t>
            </a:fld>
            <a:endParaRPr lang="en-US" dirty="0"/>
          </a:p>
        </p:txBody>
      </p:sp>
    </p:spTree>
    <p:extLst>
      <p:ext uri="{BB962C8B-B14F-4D97-AF65-F5344CB8AC3E}">
        <p14:creationId xmlns:p14="http://schemas.microsoft.com/office/powerpoint/2010/main" val="42770502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http://en.wikipedia.org/wiki/File:Buzz_salutes_the_U.S._Flag.jpg</a:t>
            </a:r>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19</a:t>
            </a:fld>
            <a:endParaRPr lang="en-US" dirty="0"/>
          </a:p>
        </p:txBody>
      </p:sp>
    </p:spTree>
    <p:extLst>
      <p:ext uri="{BB962C8B-B14F-4D97-AF65-F5344CB8AC3E}">
        <p14:creationId xmlns:p14="http://schemas.microsoft.com/office/powerpoint/2010/main" val="42864859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http://en.wikipedia.org/wiki/File:Apollo_13_Mailbox_at_Mission_Control.jpg</a:t>
            </a:r>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20</a:t>
            </a:fld>
            <a:endParaRPr lang="en-US" dirty="0"/>
          </a:p>
        </p:txBody>
      </p:sp>
    </p:spTree>
    <p:extLst>
      <p:ext uri="{BB962C8B-B14F-4D97-AF65-F5344CB8AC3E}">
        <p14:creationId xmlns:p14="http://schemas.microsoft.com/office/powerpoint/2010/main" val="3595792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http://www.cafepress.com/+failure_is_not_an_option_large_mug,92179166?cmp=knc-pla-92179166&amp;utm_term=92179166&amp;utm_medium=cpc&amp;pid=3607873&amp;utm_source=google&amp;utm_campaign=sem_product_feed&amp;gclid=CLeK2ZXxiKwCFeUEQAodYi7n5Q</a:t>
            </a:r>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21</a:t>
            </a:fld>
            <a:endParaRPr lang="en-US" dirty="0"/>
          </a:p>
        </p:txBody>
      </p:sp>
    </p:spTree>
    <p:extLst>
      <p:ext uri="{BB962C8B-B14F-4D97-AF65-F5344CB8AC3E}">
        <p14:creationId xmlns:p14="http://schemas.microsoft.com/office/powerpoint/2010/main" val="41308549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r>
              <a:rPr lang="en-US" dirty="0" smtClean="0"/>
              <a:t>http://en.wikipedia.org/wiki/File:Mission_Control_celebrates_successful_splashdown_of_Apollo_13.jpg</a:t>
            </a:r>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22</a:t>
            </a:fld>
            <a:endParaRPr lang="en-US" dirty="0"/>
          </a:p>
        </p:txBody>
      </p:sp>
    </p:spTree>
    <p:extLst>
      <p:ext uri="{BB962C8B-B14F-4D97-AF65-F5344CB8AC3E}">
        <p14:creationId xmlns:p14="http://schemas.microsoft.com/office/powerpoint/2010/main" val="1717213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Boots from posterous.wilderclan.com</a:t>
            </a:r>
          </a:p>
          <a:p>
            <a:r>
              <a:rPr lang="en-US" dirty="0" smtClean="0"/>
              <a:t>Sneakers: http://www.flickr.com/photos/pinksherbet/3504943955/</a:t>
            </a:r>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23</a:t>
            </a:fld>
            <a:endParaRPr lang="en-US" dirty="0"/>
          </a:p>
        </p:txBody>
      </p:sp>
    </p:spTree>
    <p:extLst>
      <p:ext uri="{BB962C8B-B14F-4D97-AF65-F5344CB8AC3E}">
        <p14:creationId xmlns:p14="http://schemas.microsoft.com/office/powerpoint/2010/main" val="21764713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effectLst/>
              </a:rPr>
              <a:t>Q: How many times will a subscriber receive each </a:t>
            </a:r>
            <a:r>
              <a:rPr lang="en-US" dirty="0" err="1" smtClean="0">
                <a:effectLst/>
              </a:rPr>
              <a:t>message?Although</a:t>
            </a:r>
            <a:r>
              <a:rPr lang="en-US" dirty="0" smtClean="0">
                <a:effectLst/>
              </a:rPr>
              <a:t> most of the time each message will be delivered to your application exactly once, the distributed nature of Amazon SNS and transient network conditions could result in occasional, duplicate messages at the subscriber end. Developers should design their applications such that processing a message more than once does not create any errors or inconsistencies.</a:t>
            </a:r>
          </a:p>
          <a:p>
            <a:r>
              <a:rPr lang="en-US" smtClean="0"/>
              <a:t>http://aws.amazon.com/sns/faqs/</a:t>
            </a:r>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24</a:t>
            </a:fld>
            <a:endParaRPr lang="en-US" dirty="0"/>
          </a:p>
        </p:txBody>
      </p:sp>
    </p:spTree>
    <p:extLst>
      <p:ext uri="{BB962C8B-B14F-4D97-AF65-F5344CB8AC3E}">
        <p14:creationId xmlns:p14="http://schemas.microsoft.com/office/powerpoint/2010/main" val="34481337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Danny’s: http://www.thekmiecs.com/marketing-advertising/guest-post-the-impact-of-an-unavailable-web-site-dennyscom-superbowl/</a:t>
            </a:r>
          </a:p>
          <a:p>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26</a:t>
            </a:fld>
            <a:endParaRPr lang="en-US" dirty="0"/>
          </a:p>
        </p:txBody>
      </p:sp>
    </p:spTree>
    <p:extLst>
      <p:ext uri="{BB962C8B-B14F-4D97-AF65-F5344CB8AC3E}">
        <p14:creationId xmlns:p14="http://schemas.microsoft.com/office/powerpoint/2010/main" val="42770502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Scaling Data</a:t>
            </a:r>
          </a:p>
          <a:p>
            <a:pPr marL="228600" indent="-228600">
              <a:buFont typeface="+mj-lt"/>
              <a:buAutoNum type="arabicPeriod"/>
            </a:pPr>
            <a:r>
              <a:rPr lang="en-US" dirty="0" smtClean="0"/>
              <a:t>SQL</a:t>
            </a:r>
            <a:r>
              <a:rPr lang="en-US" baseline="0" dirty="0" smtClean="0"/>
              <a:t> Azure != SQL Server – 5 minutes</a:t>
            </a:r>
          </a:p>
          <a:p>
            <a:pPr marL="228600" indent="-228600">
              <a:buFont typeface="+mj-lt"/>
              <a:buAutoNum type="arabicPeriod"/>
            </a:pPr>
            <a:r>
              <a:rPr lang="en-US" dirty="0" smtClean="0"/>
              <a:t>Query</a:t>
            </a:r>
            <a:r>
              <a:rPr lang="en-US" baseline="0" dirty="0" smtClean="0"/>
              <a:t> Fanout – 5 minutes</a:t>
            </a:r>
          </a:p>
          <a:p>
            <a:pPr marL="228600" indent="-228600">
              <a:buFont typeface="+mj-lt"/>
              <a:buAutoNum type="arabicPeriod"/>
            </a:pPr>
            <a:r>
              <a:rPr lang="en-US" baseline="0" dirty="0" smtClean="0"/>
              <a:t>NoSQL, Table Storage – 10 minutes (mention Eventual Consistency)</a:t>
            </a:r>
            <a:endParaRPr lang="en-US" dirty="0" smtClean="0"/>
          </a:p>
          <a:p>
            <a:r>
              <a:rPr lang="en-US" dirty="0" smtClean="0"/>
              <a:t>Scaling</a:t>
            </a:r>
            <a:r>
              <a:rPr lang="en-US" baseline="0" dirty="0" smtClean="0"/>
              <a:t> Compute</a:t>
            </a:r>
          </a:p>
          <a:p>
            <a:pPr marL="228600" indent="-228600">
              <a:buFont typeface="+mj-lt"/>
              <a:buAutoNum type="arabicPeriod"/>
            </a:pPr>
            <a:r>
              <a:rPr lang="en-US" baseline="0" dirty="0" smtClean="0"/>
              <a:t>Roles &amp; Queues – 5 minutes</a:t>
            </a:r>
          </a:p>
          <a:p>
            <a:pPr marL="228600" indent="-228600">
              <a:buFont typeface="+mj-lt"/>
              <a:buAutoNum type="arabicPeriod"/>
            </a:pPr>
            <a:r>
              <a:rPr lang="en-US" baseline="0" dirty="0" smtClean="0"/>
              <a:t>Scalability Pattern – 10 minutes (mention scale unit)</a:t>
            </a:r>
          </a:p>
        </p:txBody>
      </p:sp>
      <p:sp>
        <p:nvSpPr>
          <p:cNvPr id="4" name="Slide Number Placeholder 3"/>
          <p:cNvSpPr>
            <a:spLocks noGrp="1"/>
          </p:cNvSpPr>
          <p:nvPr>
            <p:ph type="sldNum" sz="quarter" idx="10"/>
          </p:nvPr>
        </p:nvSpPr>
        <p:spPr/>
        <p:txBody>
          <a:bodyPr/>
          <a:lstStyle/>
          <a:p>
            <a:fld id="{1E60B2DC-A877-45E8-B394-DCA5FA59405F}" type="slidenum">
              <a:rPr lang="en-US" smtClean="0"/>
              <a:pPr/>
              <a:t>27</a:t>
            </a:fld>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Scaling Data</a:t>
            </a:r>
          </a:p>
          <a:p>
            <a:pPr marL="228600" indent="-228600">
              <a:buFont typeface="+mj-lt"/>
              <a:buAutoNum type="arabicPeriod"/>
            </a:pPr>
            <a:r>
              <a:rPr lang="en-US" dirty="0" smtClean="0"/>
              <a:t>SQL</a:t>
            </a:r>
            <a:r>
              <a:rPr lang="en-US" baseline="0" dirty="0" smtClean="0"/>
              <a:t> Azure != SQL Server – 5 minutes</a:t>
            </a:r>
          </a:p>
          <a:p>
            <a:pPr marL="228600" indent="-228600">
              <a:buFont typeface="+mj-lt"/>
              <a:buAutoNum type="arabicPeriod"/>
            </a:pPr>
            <a:r>
              <a:rPr lang="en-US" dirty="0" smtClean="0"/>
              <a:t>Query</a:t>
            </a:r>
            <a:r>
              <a:rPr lang="en-US" baseline="0" dirty="0" smtClean="0"/>
              <a:t> Fanout – 5 minutes</a:t>
            </a:r>
          </a:p>
          <a:p>
            <a:pPr marL="228600" indent="-228600">
              <a:buFont typeface="+mj-lt"/>
              <a:buAutoNum type="arabicPeriod"/>
            </a:pPr>
            <a:r>
              <a:rPr lang="en-US" baseline="0" dirty="0" smtClean="0"/>
              <a:t>NoSQL, Table Storage – 10 minutes (mention Eventual Consistency)</a:t>
            </a:r>
            <a:endParaRPr lang="en-US" dirty="0" smtClean="0"/>
          </a:p>
          <a:p>
            <a:r>
              <a:rPr lang="en-US" dirty="0" smtClean="0"/>
              <a:t>Scaling</a:t>
            </a:r>
            <a:r>
              <a:rPr lang="en-US" baseline="0" dirty="0" smtClean="0"/>
              <a:t> Compute</a:t>
            </a:r>
          </a:p>
          <a:p>
            <a:pPr marL="228600" indent="-228600">
              <a:buFont typeface="+mj-lt"/>
              <a:buAutoNum type="arabicPeriod"/>
            </a:pPr>
            <a:r>
              <a:rPr lang="en-US" baseline="0" dirty="0" smtClean="0"/>
              <a:t>Roles &amp; Queues – 5 minutes</a:t>
            </a:r>
          </a:p>
          <a:p>
            <a:pPr marL="228600" indent="-228600">
              <a:buFont typeface="+mj-lt"/>
              <a:buAutoNum type="arabicPeriod"/>
            </a:pPr>
            <a:r>
              <a:rPr lang="en-US" baseline="0" dirty="0" smtClean="0"/>
              <a:t>Scalability Pattern – 10 minutes (mention scale unit)</a:t>
            </a:r>
          </a:p>
        </p:txBody>
      </p:sp>
      <p:sp>
        <p:nvSpPr>
          <p:cNvPr id="4" name="Slide Number Placeholder 3"/>
          <p:cNvSpPr>
            <a:spLocks noGrp="1"/>
          </p:cNvSpPr>
          <p:nvPr>
            <p:ph type="sldNum" sz="quarter" idx="10"/>
          </p:nvPr>
        </p:nvSpPr>
        <p:spPr/>
        <p:txBody>
          <a:bodyPr/>
          <a:lstStyle/>
          <a:p>
            <a:fld id="{1E60B2DC-A877-45E8-B394-DCA5FA59405F}" type="slidenum">
              <a:rPr lang="en-US" smtClean="0"/>
              <a:pPr/>
              <a:t>30</a:t>
            </a:fld>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Image credits/sources:</a:t>
            </a:r>
          </a:p>
          <a:p>
            <a:r>
              <a:rPr lang="en-US" dirty="0" smtClean="0">
                <a:hlinkClick r:id="rId3"/>
              </a:rPr>
              <a:t>http://www.flickr.com/photos/microsoftsweden/5394688397/</a:t>
            </a:r>
            <a:endParaRPr lang="en-US" dirty="0" smtClean="0"/>
          </a:p>
          <a:p>
            <a:r>
              <a:rPr lang="en-US" dirty="0" smtClean="0">
                <a:hlinkClick r:id="rId4"/>
              </a:rPr>
              <a:t>http://en.wikipedia.org/wiki/File:Bundesarchiv_B_145_Bild-F077869-0042,_Jugend-Computerschule_mit_IBM-PC.jpg</a:t>
            </a:r>
            <a:endParaRPr lang="en-US" dirty="0" smtClean="0"/>
          </a:p>
          <a:p>
            <a:r>
              <a:rPr lang="en-US" dirty="0" smtClean="0">
                <a:hlinkClick r:id="rId5"/>
              </a:rPr>
              <a:t>http://www.flickr.com/photos/microsoftsweden/5395284268/</a:t>
            </a:r>
            <a:endParaRPr lang="en-US" dirty="0" smtClean="0"/>
          </a:p>
          <a:p>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31</a:t>
            </a:fld>
            <a:endParaRPr lang="en-US" dirty="0"/>
          </a:p>
        </p:txBody>
      </p:sp>
    </p:spTree>
    <p:extLst>
      <p:ext uri="{BB962C8B-B14F-4D97-AF65-F5344CB8AC3E}">
        <p14:creationId xmlns:p14="http://schemas.microsoft.com/office/powerpoint/2010/main" val="106423080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1" indent="-342900">
              <a:buNone/>
            </a:pPr>
            <a:r>
              <a:rPr lang="en-US" sz="3200" dirty="0" smtClean="0"/>
              <a:t>Same performance when system is managing x</a:t>
            </a:r>
            <a:r>
              <a:rPr lang="en-US" sz="3200" baseline="0" dirty="0" smtClean="0"/>
              <a:t> units </a:t>
            </a:r>
            <a:r>
              <a:rPr lang="en-US" sz="3200" dirty="0" smtClean="0"/>
              <a:t>as with 10x, 100x, 1000x …</a:t>
            </a:r>
          </a:p>
          <a:p>
            <a:pPr marL="342900" lvl="1" indent="-342900">
              <a:buNone/>
            </a:pPr>
            <a:r>
              <a:rPr lang="en-US" sz="3200" dirty="0" smtClean="0"/>
              <a:t>Scale</a:t>
            </a:r>
            <a:r>
              <a:rPr lang="en-US" sz="3200" baseline="0" dirty="0" smtClean="0"/>
              <a:t> </a:t>
            </a:r>
            <a:r>
              <a:rPr lang="en-US" sz="3200" baseline="0" dirty="0" smtClean="0">
                <a:sym typeface="Wingdings" pitchFamily="2" charset="2"/>
              </a:rPr>
              <a:t> </a:t>
            </a:r>
            <a:r>
              <a:rPr lang="en-US" sz="3200" dirty="0" smtClean="0"/>
              <a:t>availability, durability (failures will happen), throughput, and capacity</a:t>
            </a:r>
          </a:p>
          <a:p>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32</a:t>
            </a:fld>
            <a:endParaRPr lang="en-US" dirty="0"/>
          </a:p>
        </p:txBody>
      </p:sp>
    </p:spTree>
    <p:extLst>
      <p:ext uri="{BB962C8B-B14F-4D97-AF65-F5344CB8AC3E}">
        <p14:creationId xmlns:p14="http://schemas.microsoft.com/office/powerpoint/2010/main" val="155688261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1"/>
            <a:r>
              <a:rPr lang="en-US" sz="4400" i="1" dirty="0" smtClean="0">
                <a:latin typeface="Times New Roman" pitchFamily="18" charset="0"/>
                <a:cs typeface="Times New Roman" pitchFamily="18" charset="0"/>
              </a:rPr>
              <a:t>Talk will focus on how specific </a:t>
            </a:r>
            <a:r>
              <a:rPr lang="en-US" sz="4400" b="1" i="1" dirty="0" smtClean="0">
                <a:latin typeface="Times New Roman" pitchFamily="18" charset="0"/>
                <a:cs typeface="Times New Roman" pitchFamily="18" charset="0"/>
              </a:rPr>
              <a:t>Scale Out</a:t>
            </a:r>
            <a:r>
              <a:rPr lang="en-US" sz="4400" i="1" dirty="0" smtClean="0">
                <a:latin typeface="Times New Roman" pitchFamily="18" charset="0"/>
                <a:cs typeface="Times New Roman" pitchFamily="18" charset="0"/>
              </a:rPr>
              <a:t> Patterns can be realized using the Windows Azure Platform, though concepts are generally applicable to other cloud platforms and non-cloud systems…</a:t>
            </a:r>
            <a:endParaRPr lang="en-US" sz="4400" dirty="0" smtClean="0"/>
          </a:p>
          <a:p>
            <a:pPr lvl="1"/>
            <a:r>
              <a:rPr lang="en-US" sz="4400" dirty="0" smtClean="0"/>
              <a:t>Not ACID, thus addressing CAP theorem limitations</a:t>
            </a:r>
          </a:p>
          <a:p>
            <a:pPr lvl="1"/>
            <a:r>
              <a:rPr lang="en-US" sz="4400" dirty="0" smtClean="0"/>
              <a:t>Uses concepts of sharding</a:t>
            </a:r>
          </a:p>
          <a:p>
            <a:pPr lvl="1"/>
            <a:r>
              <a:rPr lang="en-US" sz="4400" dirty="0" smtClean="0"/>
              <a:t>Not discussing MAP/REDUCE, Warehouse,</a:t>
            </a:r>
            <a:r>
              <a:rPr lang="en-US" sz="4400" baseline="0" dirty="0" smtClean="0"/>
              <a:t> …</a:t>
            </a:r>
            <a:endParaRPr lang="en-US" sz="4400" dirty="0" smtClean="0"/>
          </a:p>
          <a:p>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37</a:t>
            </a:fld>
            <a:endParaRPr 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Scaling Data</a:t>
            </a:r>
          </a:p>
          <a:p>
            <a:pPr marL="228600" indent="-228600">
              <a:buFont typeface="+mj-lt"/>
              <a:buAutoNum type="arabicPeriod"/>
            </a:pPr>
            <a:r>
              <a:rPr lang="en-US" dirty="0" smtClean="0"/>
              <a:t>SQL</a:t>
            </a:r>
            <a:r>
              <a:rPr lang="en-US" baseline="0" dirty="0" smtClean="0"/>
              <a:t> Azure != SQL Server – 5 minutes</a:t>
            </a:r>
          </a:p>
          <a:p>
            <a:pPr marL="228600" indent="-228600">
              <a:buFont typeface="+mj-lt"/>
              <a:buAutoNum type="arabicPeriod"/>
            </a:pPr>
            <a:r>
              <a:rPr lang="en-US" dirty="0" smtClean="0"/>
              <a:t>Query</a:t>
            </a:r>
            <a:r>
              <a:rPr lang="en-US" baseline="0" dirty="0" smtClean="0"/>
              <a:t> Fanout – 5 minutes</a:t>
            </a:r>
          </a:p>
          <a:p>
            <a:pPr marL="228600" indent="-228600">
              <a:buFont typeface="+mj-lt"/>
              <a:buAutoNum type="arabicPeriod"/>
            </a:pPr>
            <a:r>
              <a:rPr lang="en-US" baseline="0" dirty="0" smtClean="0"/>
              <a:t>NoSQL, Table Storage – 10 minutes (mention Eventual Consistency)</a:t>
            </a:r>
            <a:endParaRPr lang="en-US" dirty="0" smtClean="0"/>
          </a:p>
          <a:p>
            <a:r>
              <a:rPr lang="en-US" dirty="0" smtClean="0"/>
              <a:t>Scaling</a:t>
            </a:r>
            <a:r>
              <a:rPr lang="en-US" baseline="0" dirty="0" smtClean="0"/>
              <a:t> Compute</a:t>
            </a:r>
          </a:p>
          <a:p>
            <a:pPr marL="228600" indent="-228600">
              <a:buFont typeface="+mj-lt"/>
              <a:buAutoNum type="arabicPeriod"/>
            </a:pPr>
            <a:r>
              <a:rPr lang="en-US" baseline="0" dirty="0" smtClean="0"/>
              <a:t>Roles &amp; Queues – 5 minutes</a:t>
            </a:r>
          </a:p>
          <a:p>
            <a:pPr marL="228600" indent="-228600">
              <a:buFont typeface="+mj-lt"/>
              <a:buAutoNum type="arabicPeriod"/>
            </a:pPr>
            <a:r>
              <a:rPr lang="en-US" baseline="0" dirty="0" smtClean="0"/>
              <a:t>Scalability Pattern – 10 minutes (mention scale unit)</a:t>
            </a:r>
          </a:p>
        </p:txBody>
      </p:sp>
      <p:sp>
        <p:nvSpPr>
          <p:cNvPr id="4" name="Slide Number Placeholder 3"/>
          <p:cNvSpPr>
            <a:spLocks noGrp="1"/>
          </p:cNvSpPr>
          <p:nvPr>
            <p:ph type="sldNum" sz="quarter" idx="10"/>
          </p:nvPr>
        </p:nvSpPr>
        <p:spPr/>
        <p:txBody>
          <a:bodyPr/>
          <a:lstStyle/>
          <a:p>
            <a:fld id="{1E60B2DC-A877-45E8-B394-DCA5FA59405F}" type="slidenum">
              <a:rPr lang="en-US" smtClean="0"/>
              <a:pPr/>
              <a:t>38</a:t>
            </a:fld>
            <a:endParaRPr 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Social Check-in Site Foursquare</a:t>
            </a:r>
          </a:p>
          <a:p>
            <a:pPr marL="171450" indent="-171450">
              <a:buFontTx/>
              <a:buChar char="-"/>
            </a:pPr>
            <a:r>
              <a:rPr lang="en-US" dirty="0" smtClean="0"/>
              <a:t>32 employees (at the time)</a:t>
            </a:r>
          </a:p>
          <a:p>
            <a:pPr marL="0" indent="0">
              <a:buFontTx/>
              <a:buNone/>
            </a:pPr>
            <a:r>
              <a:rPr lang="en-US" dirty="0" smtClean="0"/>
              <a:t>10Gen</a:t>
            </a:r>
          </a:p>
          <a:p>
            <a:pPr marL="171450" indent="-171450">
              <a:buFontTx/>
              <a:buChar char="-"/>
            </a:pPr>
            <a:r>
              <a:rPr lang="en-US" dirty="0" smtClean="0"/>
              <a:t>Small company</a:t>
            </a:r>
          </a:p>
          <a:p>
            <a:pPr marL="0" indent="0">
              <a:buFontTx/>
              <a:buNone/>
            </a:pPr>
            <a:r>
              <a:rPr lang="en-US" dirty="0" smtClean="0"/>
              <a:t>Microsoft</a:t>
            </a:r>
          </a:p>
          <a:p>
            <a:pPr marL="171450" indent="-171450">
              <a:buFontTx/>
              <a:buChar char="-"/>
            </a:pPr>
            <a:r>
              <a:rPr lang="en-US" dirty="0" smtClean="0"/>
              <a:t>BIG COMPAN</a:t>
            </a:r>
            <a:r>
              <a:rPr lang="en-US" baseline="0" dirty="0" smtClean="0"/>
              <a:t>Y (how many of the 90k employees work on SQL Server?)</a:t>
            </a:r>
          </a:p>
          <a:p>
            <a:pPr marL="171450" indent="-171450">
              <a:buFontTx/>
              <a:buChar char="-"/>
            </a:pPr>
            <a:endParaRPr lang="en-US" baseline="0" dirty="0" smtClean="0"/>
          </a:p>
          <a:p>
            <a:pPr marL="0" indent="0">
              <a:buFontTx/>
              <a:buNone/>
            </a:pPr>
            <a:r>
              <a:rPr lang="en-US" dirty="0" smtClean="0"/>
              <a:t>http://blog.foursquare.com/2010/10/05/so-that-was-a-bummer/</a:t>
            </a:r>
          </a:p>
          <a:p>
            <a:pPr marL="0" indent="0">
              <a:buFontTx/>
              <a:buNone/>
            </a:pPr>
            <a:r>
              <a:rPr lang="en-US" dirty="0" smtClean="0"/>
              <a:t>http://highscalability.com/blog/2010/10/15/troubles-with-sharding-what-can-we-learn-from-the-foursquare.html</a:t>
            </a:r>
          </a:p>
          <a:p>
            <a:pPr marL="0" indent="0">
              <a:buFontTx/>
              <a:buNone/>
            </a:pPr>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39</a:t>
            </a:fld>
            <a:endParaRPr lang="en-US" dirty="0"/>
          </a:p>
        </p:txBody>
      </p:sp>
    </p:spTree>
    <p:extLst>
      <p:ext uri="{BB962C8B-B14F-4D97-AF65-F5344CB8AC3E}">
        <p14:creationId xmlns:p14="http://schemas.microsoft.com/office/powerpoint/2010/main" val="264293836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[Not same as Data Warehouse or Reporting DB]</a:t>
            </a:r>
          </a:p>
          <a:p>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40</a:t>
            </a:fld>
            <a:endParaRPr 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Rot="1" noChangeAspect="1" noChangeArrowheads="1" noTextEdit="1"/>
          </p:cNvSpPr>
          <p:nvPr>
            <p:ph type="sldImg"/>
          </p:nvPr>
        </p:nvSpPr>
        <p:spPr>
          <a:ln/>
        </p:spPr>
      </p:sp>
      <p:sp>
        <p:nvSpPr>
          <p:cNvPr id="727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hlinkClick r:id="rId3"/>
              </a:rPr>
              <a:t>http://social.technet.microsoft.com/wiki/contents/articles/inside-sql-azure.aspx</a:t>
            </a:r>
            <a:endParaRPr lang="en-US" dirty="0" smtClean="0"/>
          </a:p>
          <a:p>
            <a:endParaRPr lang="en-US" dirty="0" smtClean="0"/>
          </a:p>
          <a:p>
            <a:r>
              <a:rPr lang="en-US" sz="1200" b="0" i="0" kern="1200" dirty="0" smtClean="0">
                <a:solidFill>
                  <a:schemeClr val="tx1"/>
                </a:solidFill>
                <a:effectLst/>
                <a:latin typeface="+mn-lt"/>
                <a:ea typeface="+mn-ea"/>
                <a:cs typeface="+mn-cs"/>
              </a:rPr>
              <a:t>“Another feature in development is the ability to take control of your backups. Currently, backups are performed in the data centers to protect your data against disk or system problems. However, there is no way currently to control your own backups to provide protection against logical errors and use a RESTORE operation to return to an earlier point in time when a backup was made. The new feature involves the ability to make your own backups of your SQL Azure databases to your own on-premises storage, and the ability to restore those backups either to an on-premises database or to a SQL Azure database. Eventually Microsoft plans to provide the ability to perform SQL Azure backups across data centers and also make log backups so that point-in-time recovery can be implemented.” </a:t>
            </a:r>
            <a:r>
              <a:rPr lang="en-US" dirty="0" smtClean="0">
                <a:hlinkClick r:id="rId3"/>
              </a:rPr>
              <a:t>http://social.technet.microsoft.com/wiki/contents/articles/inside-sql-azure.aspx</a:t>
            </a:r>
            <a:endParaRPr lang="en-US" dirty="0" smtClean="0"/>
          </a:p>
          <a:p>
            <a:pPr eaLnBrk="1" hangingPunct="1"/>
            <a:endParaRPr lang="en-US" dirty="0"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hlinkClick r:id="rId3"/>
              </a:rPr>
              <a:t>http://blogs.msdn.com/b/cbiyikoglu/archive/2011/01/18/sql-azure-federations-robust-connectivity-model-for-federated-data.aspx</a:t>
            </a:r>
          </a:p>
          <a:p>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43</a:t>
            </a:fld>
            <a:endParaRPr lang="en-US" dirty="0"/>
          </a:p>
        </p:txBody>
      </p:sp>
    </p:spTree>
    <p:extLst>
      <p:ext uri="{BB962C8B-B14F-4D97-AF65-F5344CB8AC3E}">
        <p14:creationId xmlns:p14="http://schemas.microsoft.com/office/powerpoint/2010/main" val="122869018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Scaling Data</a:t>
            </a:r>
          </a:p>
          <a:p>
            <a:pPr marL="228600" indent="-228600">
              <a:buFont typeface="+mj-lt"/>
              <a:buAutoNum type="arabicPeriod"/>
            </a:pPr>
            <a:r>
              <a:rPr lang="en-US" dirty="0" smtClean="0"/>
              <a:t>SQL</a:t>
            </a:r>
            <a:r>
              <a:rPr lang="en-US" baseline="0" dirty="0" smtClean="0"/>
              <a:t> Azure != SQL Server – 5 minutes</a:t>
            </a:r>
          </a:p>
          <a:p>
            <a:pPr marL="228600" indent="-228600">
              <a:buFont typeface="+mj-lt"/>
              <a:buAutoNum type="arabicPeriod"/>
            </a:pPr>
            <a:r>
              <a:rPr lang="en-US" dirty="0" smtClean="0"/>
              <a:t>Query</a:t>
            </a:r>
            <a:r>
              <a:rPr lang="en-US" baseline="0" dirty="0" smtClean="0"/>
              <a:t> Fanout – 5 minutes</a:t>
            </a:r>
          </a:p>
          <a:p>
            <a:pPr marL="228600" indent="-228600">
              <a:buFont typeface="+mj-lt"/>
              <a:buAutoNum type="arabicPeriod"/>
            </a:pPr>
            <a:r>
              <a:rPr lang="en-US" baseline="0" dirty="0" smtClean="0"/>
              <a:t>NoSQL, Table Storage – 10 minutes (mention Eventual Consistency)</a:t>
            </a:r>
            <a:endParaRPr lang="en-US" dirty="0" smtClean="0"/>
          </a:p>
          <a:p>
            <a:r>
              <a:rPr lang="en-US" dirty="0" smtClean="0"/>
              <a:t>Scaling</a:t>
            </a:r>
            <a:r>
              <a:rPr lang="en-US" baseline="0" dirty="0" smtClean="0"/>
              <a:t> Compute</a:t>
            </a:r>
          </a:p>
          <a:p>
            <a:pPr marL="228600" indent="-228600">
              <a:buFont typeface="+mj-lt"/>
              <a:buAutoNum type="arabicPeriod"/>
            </a:pPr>
            <a:r>
              <a:rPr lang="en-US" baseline="0" dirty="0" smtClean="0"/>
              <a:t>Roles &amp; Queues – 5 minutes</a:t>
            </a:r>
          </a:p>
          <a:p>
            <a:pPr marL="228600" indent="-228600">
              <a:buFont typeface="+mj-lt"/>
              <a:buAutoNum type="arabicPeriod"/>
            </a:pPr>
            <a:r>
              <a:rPr lang="en-US" baseline="0" dirty="0" smtClean="0"/>
              <a:t>Scalability Pattern – 10 minutes (mention scale unit)</a:t>
            </a:r>
          </a:p>
        </p:txBody>
      </p:sp>
      <p:sp>
        <p:nvSpPr>
          <p:cNvPr id="4" name="Slide Number Placeholder 3"/>
          <p:cNvSpPr>
            <a:spLocks noGrp="1"/>
          </p:cNvSpPr>
          <p:nvPr>
            <p:ph type="sldNum" sz="quarter" idx="10"/>
          </p:nvPr>
        </p:nvSpPr>
        <p:spPr/>
        <p:txBody>
          <a:bodyPr/>
          <a:lstStyle/>
          <a:p>
            <a:fld id="{1E60B2DC-A877-45E8-B394-DCA5FA59405F}" type="slidenum">
              <a:rPr lang="en-US" smtClean="0"/>
              <a:pPr/>
              <a:t>44</a:t>
            </a:fld>
            <a:endParaRPr lang="en-US"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hlinkClick r:id="rId3"/>
              </a:rPr>
              <a:t>http://www.cloudave.com/695/nosql-is-not-sql-and-thats-a-problem/</a:t>
            </a:r>
            <a:endParaRPr lang="en-US" dirty="0" smtClean="0"/>
          </a:p>
          <a:p>
            <a:r>
              <a:rPr lang="en-US" dirty="0" smtClean="0">
                <a:hlinkClick r:id="rId4"/>
              </a:rPr>
              <a:t>http://notonlysql.com/</a:t>
            </a:r>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46</a:t>
            </a:fld>
            <a:endParaRPr lang="en-US" dirty="0"/>
          </a:p>
        </p:txBody>
      </p:sp>
    </p:spTree>
    <p:extLst>
      <p:ext uri="{BB962C8B-B14F-4D97-AF65-F5344CB8AC3E}">
        <p14:creationId xmlns:p14="http://schemas.microsoft.com/office/powerpoint/2010/main" val="335831720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http://en.wikipedia.org/wiki/NoSQL</a:t>
            </a:r>
          </a:p>
          <a:p>
            <a:r>
              <a:rPr lang="en-US" dirty="0" smtClean="0"/>
              <a:t>Amazon Dynamo</a:t>
            </a:r>
            <a:r>
              <a:rPr lang="en-US" baseline="0" dirty="0" smtClean="0"/>
              <a:t> is inspiration for other popular </a:t>
            </a:r>
            <a:r>
              <a:rPr lang="en-US" baseline="0" dirty="0" err="1" smtClean="0"/>
              <a:t>NoSQLs</a:t>
            </a:r>
            <a:r>
              <a:rPr lang="en-US" baseline="0" dirty="0" smtClean="0"/>
              <a:t> like </a:t>
            </a:r>
            <a:r>
              <a:rPr lang="en-US" baseline="0" dirty="0" err="1" smtClean="0"/>
              <a:t>Riak</a:t>
            </a:r>
            <a:r>
              <a:rPr lang="en-US" baseline="0" dirty="0" smtClean="0"/>
              <a:t> and Cassandra</a:t>
            </a:r>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47</a:t>
            </a:fld>
            <a:endParaRPr lang="en-US" dirty="0"/>
          </a:p>
        </p:txBody>
      </p:sp>
    </p:spTree>
    <p:extLst>
      <p:ext uri="{BB962C8B-B14F-4D97-AF65-F5344CB8AC3E}">
        <p14:creationId xmlns:p14="http://schemas.microsoft.com/office/powerpoint/2010/main" val="394399391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Facebook image:</a:t>
            </a:r>
            <a:r>
              <a:rPr lang="en-US" baseline="0" dirty="0" smtClean="0"/>
              <a:t> </a:t>
            </a:r>
            <a:r>
              <a:rPr lang="en-US" dirty="0" smtClean="0"/>
              <a:t>http://www.flickr.com/photos/69805768@N00/3292553947/ 	</a:t>
            </a:r>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51</a:t>
            </a:fld>
            <a:endParaRPr lang="en-US" dirty="0"/>
          </a:p>
        </p:txBody>
      </p:sp>
    </p:spTree>
    <p:extLst>
      <p:ext uri="{BB962C8B-B14F-4D97-AF65-F5344CB8AC3E}">
        <p14:creationId xmlns:p14="http://schemas.microsoft.com/office/powerpoint/2010/main" val="136240988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dirty="0" smtClean="0"/>
              <a:t>http://en.wikipedia.org/wiki/NoSQL</a:t>
            </a:r>
          </a:p>
        </p:txBody>
      </p:sp>
      <p:sp>
        <p:nvSpPr>
          <p:cNvPr id="4" name="Slide Number Placeholder 3"/>
          <p:cNvSpPr>
            <a:spLocks noGrp="1"/>
          </p:cNvSpPr>
          <p:nvPr>
            <p:ph type="sldNum" sz="quarter" idx="5"/>
          </p:nvPr>
        </p:nvSpPr>
        <p:spPr/>
        <p:txBody>
          <a:bodyPr/>
          <a:lstStyle/>
          <a:p>
            <a:pPr>
              <a:defRPr/>
            </a:pPr>
            <a:fld id="{905A0606-D6D4-47EE-A54A-9D7733DB7688}" type="slidenum">
              <a:rPr lang="en-US" smtClean="0"/>
              <a:pPr>
                <a:defRPr/>
              </a:pPr>
              <a:t>52</a:t>
            </a:fld>
            <a:endParaRPr lang="en-US"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Scaling Data</a:t>
            </a:r>
          </a:p>
          <a:p>
            <a:pPr marL="228600" indent="-228600">
              <a:buFont typeface="+mj-lt"/>
              <a:buAutoNum type="arabicPeriod"/>
            </a:pPr>
            <a:r>
              <a:rPr lang="en-US" dirty="0" smtClean="0"/>
              <a:t>SQL</a:t>
            </a:r>
            <a:r>
              <a:rPr lang="en-US" baseline="0" dirty="0" smtClean="0"/>
              <a:t> Azure != SQL Server – 5 minutes</a:t>
            </a:r>
          </a:p>
          <a:p>
            <a:pPr marL="228600" indent="-228600">
              <a:buFont typeface="+mj-lt"/>
              <a:buAutoNum type="arabicPeriod"/>
            </a:pPr>
            <a:r>
              <a:rPr lang="en-US" dirty="0" smtClean="0"/>
              <a:t>Query</a:t>
            </a:r>
            <a:r>
              <a:rPr lang="en-US" baseline="0" dirty="0" smtClean="0"/>
              <a:t> Fanout – 5 minutes</a:t>
            </a:r>
          </a:p>
          <a:p>
            <a:pPr marL="228600" indent="-228600">
              <a:buFont typeface="+mj-lt"/>
              <a:buAutoNum type="arabicPeriod"/>
            </a:pPr>
            <a:r>
              <a:rPr lang="en-US" baseline="0" dirty="0" smtClean="0"/>
              <a:t>NoSQL, Table Storage – 10 minutes (mention Eventual Consistency)</a:t>
            </a:r>
            <a:endParaRPr lang="en-US" dirty="0" smtClean="0"/>
          </a:p>
          <a:p>
            <a:r>
              <a:rPr lang="en-US" dirty="0" smtClean="0"/>
              <a:t>Scaling</a:t>
            </a:r>
            <a:r>
              <a:rPr lang="en-US" baseline="0" dirty="0" smtClean="0"/>
              <a:t> Compute</a:t>
            </a:r>
          </a:p>
          <a:p>
            <a:pPr marL="228600" indent="-228600">
              <a:buFont typeface="+mj-lt"/>
              <a:buAutoNum type="arabicPeriod"/>
            </a:pPr>
            <a:r>
              <a:rPr lang="en-US" baseline="0" dirty="0" smtClean="0"/>
              <a:t>Roles &amp; Queues – 5 minutes</a:t>
            </a:r>
          </a:p>
          <a:p>
            <a:pPr marL="228600" indent="-228600">
              <a:buFont typeface="+mj-lt"/>
              <a:buAutoNum type="arabicPeriod"/>
            </a:pPr>
            <a:r>
              <a:rPr lang="en-US" baseline="0" dirty="0" smtClean="0"/>
              <a:t>Scalability Pattern – 10 minutes (mention scale unit)</a:t>
            </a:r>
          </a:p>
        </p:txBody>
      </p:sp>
      <p:sp>
        <p:nvSpPr>
          <p:cNvPr id="4" name="Slide Number Placeholder 3"/>
          <p:cNvSpPr>
            <a:spLocks noGrp="1"/>
          </p:cNvSpPr>
          <p:nvPr>
            <p:ph type="sldNum" sz="quarter" idx="10"/>
          </p:nvPr>
        </p:nvSpPr>
        <p:spPr/>
        <p:txBody>
          <a:bodyPr/>
          <a:lstStyle/>
          <a:p>
            <a:fld id="{1E60B2DC-A877-45E8-B394-DCA5FA59405F}" type="slidenum">
              <a:rPr lang="en-US" smtClean="0"/>
              <a:pPr/>
              <a:t>54</a:t>
            </a:fld>
            <a:endParaRPr lang="en-US"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bwMode="auto">
          <a:noFill/>
          <a:ln>
            <a:solidFill>
              <a:srgbClr val="000000"/>
            </a:solidFill>
            <a:miter lim="800000"/>
            <a:headEnd/>
            <a:tailEnd/>
          </a:ln>
        </p:spPr>
      </p:sp>
      <p:sp>
        <p:nvSpPr>
          <p:cNvPr id="7065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AJAX – orthogonal concern</a:t>
            </a:r>
          </a:p>
          <a:p>
            <a:pPr eaLnBrk="1" hangingPunct="1">
              <a:spcBef>
                <a:spcPct val="0"/>
              </a:spcBef>
            </a:pPr>
            <a:r>
              <a:rPr lang="en-US" dirty="0" smtClean="0"/>
              <a:t>Worker Role not related to HTML 5 concept of Web Worker</a:t>
            </a:r>
          </a:p>
        </p:txBody>
      </p:sp>
      <p:sp>
        <p:nvSpPr>
          <p:cNvPr id="8806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3219604-7371-419B-B491-238F00D0824C}" type="slidenum">
              <a:rPr lang="en-US" smtClean="0"/>
              <a:pPr fontAlgn="base">
                <a:spcBef>
                  <a:spcPct val="0"/>
                </a:spcBef>
                <a:spcAft>
                  <a:spcPct val="0"/>
                </a:spcAft>
                <a:defRPr/>
              </a:pPr>
              <a:t>57</a:t>
            </a:fld>
            <a:endParaRPr lang="en-US" dirty="0"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bwMode="auto">
          <a:noFill/>
          <a:ln>
            <a:solidFill>
              <a:srgbClr val="000000"/>
            </a:solidFill>
            <a:miter lim="800000"/>
            <a:headEnd/>
            <a:tailEnd/>
          </a:ln>
        </p:spPr>
      </p:sp>
      <p:sp>
        <p:nvSpPr>
          <p:cNvPr id="7168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AJAX – orthogonal concern</a:t>
            </a:r>
          </a:p>
          <a:p>
            <a:pPr eaLnBrk="1" hangingPunct="1">
              <a:spcBef>
                <a:spcPct val="0"/>
              </a:spcBef>
            </a:pPr>
            <a:r>
              <a:rPr lang="en-US" dirty="0" smtClean="0"/>
              <a:t>Worker Role not related to HTML 5 concept of Web Worker</a:t>
            </a:r>
          </a:p>
          <a:p>
            <a:pPr eaLnBrk="1" hangingPunct="1">
              <a:spcBef>
                <a:spcPct val="0"/>
              </a:spcBef>
            </a:pPr>
            <a:r>
              <a:rPr lang="en-US" dirty="0" smtClean="0"/>
              <a:t>“Thumbnails” sample code available from http://code.msdn.microsoft.com/windowsazuresamples</a:t>
            </a:r>
          </a:p>
          <a:p>
            <a:pPr eaLnBrk="1" hangingPunct="1">
              <a:spcBef>
                <a:spcPct val="0"/>
              </a:spcBef>
            </a:pPr>
            <a:endParaRPr lang="en-US" dirty="0" smtClean="0"/>
          </a:p>
        </p:txBody>
      </p:sp>
      <p:sp>
        <p:nvSpPr>
          <p:cNvPr id="8909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F1627EE-5560-4E34-AA52-ED919B3B0852}" type="slidenum">
              <a:rPr lang="en-US" smtClean="0"/>
              <a:pPr fontAlgn="base">
                <a:spcBef>
                  <a:spcPct val="0"/>
                </a:spcBef>
                <a:spcAft>
                  <a:spcPct val="0"/>
                </a:spcAft>
                <a:defRPr/>
              </a:pPr>
              <a:t>58</a:t>
            </a:fld>
            <a:endParaRPr lang="en-US" dirty="0"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p:cNvSpPr>
            <a:spLocks noGrp="1" noRot="1" noChangeAspect="1" noTextEdit="1"/>
          </p:cNvSpPr>
          <p:nvPr>
            <p:ph type="sldImg"/>
          </p:nvPr>
        </p:nvSpPr>
        <p:spPr bwMode="auto">
          <a:noFill/>
          <a:ln>
            <a:solidFill>
              <a:srgbClr val="000000"/>
            </a:solidFill>
            <a:miter lim="800000"/>
            <a:headEnd/>
            <a:tailEnd/>
          </a:ln>
        </p:spPr>
      </p:sp>
      <p:sp>
        <p:nvSpPr>
          <p:cNvPr id="7373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AJAX – orthogonal concern</a:t>
            </a:r>
          </a:p>
          <a:p>
            <a:pPr eaLnBrk="1" hangingPunct="1">
              <a:spcBef>
                <a:spcPct val="0"/>
              </a:spcBef>
            </a:pPr>
            <a:r>
              <a:rPr lang="en-US" dirty="0" smtClean="0"/>
              <a:t>Worker Role not related to HTML 5 concept of Web Worker</a:t>
            </a:r>
          </a:p>
        </p:txBody>
      </p:sp>
      <p:sp>
        <p:nvSpPr>
          <p:cNvPr id="9216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31B8D9D-07D1-4272-9200-FC7492BEB1A2}" type="slidenum">
              <a:rPr lang="en-US" smtClean="0"/>
              <a:pPr fontAlgn="base">
                <a:spcBef>
                  <a:spcPct val="0"/>
                </a:spcBef>
                <a:spcAft>
                  <a:spcPct val="0"/>
                </a:spcAft>
                <a:defRPr/>
              </a:pPr>
              <a:t>59</a:t>
            </a:fld>
            <a:endParaRPr lang="en-US" dirty="0"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bwMode="auto">
          <a:noFill/>
          <a:ln>
            <a:solidFill>
              <a:srgbClr val="000000"/>
            </a:solidFill>
            <a:miter lim="800000"/>
            <a:headEnd/>
            <a:tailEnd/>
          </a:ln>
        </p:spPr>
      </p:sp>
      <p:sp>
        <p:nvSpPr>
          <p:cNvPr id="74755" name="Notes Placeholder 2"/>
          <p:cNvSpPr>
            <a:spLocks noGrp="1"/>
          </p:cNvSpPr>
          <p:nvPr>
            <p:ph type="body" idx="1"/>
          </p:nvPr>
        </p:nvSpPr>
        <p:spPr bwMode="auto">
          <a:noFill/>
        </p:spPr>
        <p:txBody>
          <a:bodyPr wrap="square" numCol="1" anchor="t" anchorCtr="0" compatLnSpc="1">
            <a:prstTxWarp prst="textNoShape">
              <a:avLst/>
            </a:prstTxWarp>
          </a:bodyPr>
          <a:lstStyle/>
          <a:p>
            <a:pPr>
              <a:defRPr/>
            </a:pPr>
            <a:endParaRPr lang="en-US" sz="1200" dirty="0" smtClean="0"/>
          </a:p>
        </p:txBody>
      </p:sp>
      <p:sp>
        <p:nvSpPr>
          <p:cNvPr id="4" name="Slide Number Placeholder 3"/>
          <p:cNvSpPr>
            <a:spLocks noGrp="1"/>
          </p:cNvSpPr>
          <p:nvPr>
            <p:ph type="sldNum" sz="quarter" idx="5"/>
          </p:nvPr>
        </p:nvSpPr>
        <p:spPr/>
        <p:txBody>
          <a:bodyPr/>
          <a:lstStyle/>
          <a:p>
            <a:pPr>
              <a:defRPr/>
            </a:pPr>
            <a:fld id="{B29B29CB-A59E-4904-93B8-C2A7ED3677A6}" type="slidenum">
              <a:rPr lang="en-US" smtClean="0"/>
              <a:pPr>
                <a:defRPr/>
              </a:pPr>
              <a:t>60</a:t>
            </a:fld>
            <a:endParaRPr lang="en-US" dirty="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p:cNvSpPr>
            <a:spLocks noGrp="1" noRot="1" noChangeAspect="1" noTextEdit="1"/>
          </p:cNvSpPr>
          <p:nvPr>
            <p:ph type="sldImg"/>
          </p:nvPr>
        </p:nvSpPr>
        <p:spPr bwMode="auto">
          <a:noFill/>
          <a:ln>
            <a:solidFill>
              <a:srgbClr val="000000"/>
            </a:solidFill>
            <a:miter lim="800000"/>
            <a:headEnd/>
            <a:tailEnd/>
          </a:ln>
        </p:spPr>
      </p:sp>
      <p:sp>
        <p:nvSpPr>
          <p:cNvPr id="75779"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smtClean="0"/>
              <a:t>Chainsaw: http://commons.wikimedia.org/wiki/File:Chainsaw_cutting_tree.jpg</a:t>
            </a:r>
          </a:p>
        </p:txBody>
      </p:sp>
      <p:sp>
        <p:nvSpPr>
          <p:cNvPr id="4" name="Slide Number Placeholder 3"/>
          <p:cNvSpPr>
            <a:spLocks noGrp="1"/>
          </p:cNvSpPr>
          <p:nvPr>
            <p:ph type="sldNum" sz="quarter" idx="5"/>
          </p:nvPr>
        </p:nvSpPr>
        <p:spPr/>
        <p:txBody>
          <a:bodyPr/>
          <a:lstStyle/>
          <a:p>
            <a:pPr>
              <a:defRPr/>
            </a:pPr>
            <a:fld id="{C8DE4D25-567A-4C87-92FD-F743FCEC759F}" type="slidenum">
              <a:rPr lang="en-US" smtClean="0"/>
              <a:pPr>
                <a:defRPr/>
              </a:pPr>
              <a:t>65</a:t>
            </a:fld>
            <a:endParaRPr lang="en-US" dirty="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Boots from posterous.wilderclan.com</a:t>
            </a:r>
          </a:p>
          <a:p>
            <a:r>
              <a:rPr lang="en-US" dirty="0" smtClean="0"/>
              <a:t>Sneakers: http://www.flickr.com/photos/pinksherbet/3504943955/</a:t>
            </a:r>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66</a:t>
            </a:fld>
            <a:endParaRPr lang="en-US" dirty="0"/>
          </a:p>
        </p:txBody>
      </p:sp>
    </p:spTree>
    <p:extLst>
      <p:ext uri="{BB962C8B-B14F-4D97-AF65-F5344CB8AC3E}">
        <p14:creationId xmlns:p14="http://schemas.microsoft.com/office/powerpoint/2010/main" val="217647130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noTextEdit="1"/>
          </p:cNvSpPr>
          <p:nvPr>
            <p:ph type="sldImg"/>
          </p:nvPr>
        </p:nvSpPr>
        <p:spPr bwMode="auto">
          <a:noFill/>
          <a:ln>
            <a:solidFill>
              <a:srgbClr val="000000"/>
            </a:solidFill>
            <a:miter lim="800000"/>
            <a:headEnd/>
            <a:tailEnd/>
          </a:ln>
        </p:spPr>
      </p:sp>
      <p:sp>
        <p:nvSpPr>
          <p:cNvPr id="76803"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smtClean="0"/>
              <a:t>Tech Windows</a:t>
            </a:r>
          </a:p>
        </p:txBody>
      </p:sp>
      <p:sp>
        <p:nvSpPr>
          <p:cNvPr id="4" name="Slide Number Placeholder 3"/>
          <p:cNvSpPr>
            <a:spLocks noGrp="1"/>
          </p:cNvSpPr>
          <p:nvPr>
            <p:ph type="sldNum" sz="quarter" idx="5"/>
          </p:nvPr>
        </p:nvSpPr>
        <p:spPr/>
        <p:txBody>
          <a:bodyPr/>
          <a:lstStyle/>
          <a:p>
            <a:pPr>
              <a:defRPr/>
            </a:pPr>
            <a:fld id="{8A594DF5-1B45-481F-9FBD-CA0B3A5B835C}" type="slidenum">
              <a:rPr lang="en-US" smtClean="0"/>
              <a:pPr>
                <a:defRPr/>
              </a:pPr>
              <a:t>68</a:t>
            </a:fld>
            <a:endParaRPr lang="en-US" dirty="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bwMode="auto">
          <a:noFill/>
          <a:ln>
            <a:solidFill>
              <a:srgbClr val="000000"/>
            </a:solidFill>
            <a:miter lim="800000"/>
            <a:headEnd/>
            <a:tailEnd/>
          </a:ln>
        </p:spPr>
      </p:sp>
      <p:sp>
        <p:nvSpPr>
          <p:cNvPr id="7065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AJAX – orthogonal concern</a:t>
            </a:r>
          </a:p>
          <a:p>
            <a:pPr eaLnBrk="1" hangingPunct="1">
              <a:spcBef>
                <a:spcPct val="0"/>
              </a:spcBef>
            </a:pPr>
            <a:r>
              <a:rPr lang="en-US" dirty="0" smtClean="0"/>
              <a:t>Worker Role not related to HTML 5 concept of Web Worker</a:t>
            </a:r>
          </a:p>
        </p:txBody>
      </p:sp>
      <p:sp>
        <p:nvSpPr>
          <p:cNvPr id="8806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3219604-7371-419B-B491-238F00D0824C}" type="slidenum">
              <a:rPr lang="en-US" smtClean="0"/>
              <a:pPr fontAlgn="base">
                <a:spcBef>
                  <a:spcPct val="0"/>
                </a:spcBef>
                <a:spcAft>
                  <a:spcPct val="0"/>
                </a:spcAft>
                <a:defRPr/>
              </a:pPr>
              <a:t>70</a:t>
            </a:fld>
            <a:endParaRPr lang="en-US" dirty="0" smtClean="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http://blogs.westword.com/latestword/2009/10/denver_is_smarter_than_every_o.php</a:t>
            </a:r>
          </a:p>
          <a:p>
            <a:r>
              <a:rPr lang="en-US" dirty="0" smtClean="0"/>
              <a:t>http://www.google.com/imgres?imgurl=http://www.watchmoviestreaming.com/pictures/dumbanddumber1.jpg&amp;imgrefurl=http://www.watchmoviestreaming.com/%3Fp%3D424&amp;usg=__UZ1BrJ79mCMa7yueDsmtXOADCHw=&amp;h=267&amp;w=500&amp;sz=24&amp;hl=en&amp;start=7&amp;sig2=IbDrZVdkObZkrsySJqTm-Q&amp;itbs=1&amp;tbnid=Q_EZDCwRAgp15M:&amp;tbnh=69&amp;tbnw=130&amp;prev=/images%3Fq%3Ddumb%2Band%2Bdumber%26hl%3Den%26as_st%3Dy%26tbs%3Disch:1&amp;ei=j-zkS63ZHcO78gaC4qy4Bw</a:t>
            </a:r>
            <a:endParaRPr lang="en-US" dirty="0"/>
          </a:p>
        </p:txBody>
      </p:sp>
      <p:sp>
        <p:nvSpPr>
          <p:cNvPr id="4" name="Slide Number Placeholder 3"/>
          <p:cNvSpPr>
            <a:spLocks noGrp="1"/>
          </p:cNvSpPr>
          <p:nvPr>
            <p:ph type="sldNum" sz="quarter" idx="10"/>
          </p:nvPr>
        </p:nvSpPr>
        <p:spPr/>
        <p:txBody>
          <a:bodyPr/>
          <a:lstStyle/>
          <a:p>
            <a:fld id="{712A7D98-13DA-46AA-848D-47A332ED2A2C}" type="slidenum">
              <a:rPr lang="en-US" smtClean="0"/>
              <a:pPr/>
              <a:t>71</a:t>
            </a:fld>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http://blogs.westword.com/latestword/2009/10/denver_is_smarter_than_every_o.php</a:t>
            </a:r>
          </a:p>
          <a:p>
            <a:r>
              <a:rPr lang="en-US" smtClean="0"/>
              <a:t>http://www.google.com/imgres?imgurl=http://www.watchmoviestreaming.com/pictures/dumbanddumber1.jpg&amp;imgrefurl=http://www.watchmoviestreaming.com/%3Fp%3D424&amp;usg=__UZ1BrJ79mCMa7yueDsmtXOADCHw=&amp;h=267&amp;w=500&amp;sz=24&amp;hl=en&amp;start=7&amp;sig2=IbDrZVdkObZkrsySJqTm-Q&amp;itbs=1&amp;tbnid=Q_EZDCwRAgp15M:&amp;tbnh=69&amp;tbnw=130&amp;prev=/images%3Fq%3Ddumb%2Band%2Bdumber%26hl%3Den%26as_st%3Dy%26tbs%3Disch:1&amp;ei=j-zkS63ZHcO78gaC4qy4Bw</a:t>
            </a:r>
            <a:endParaRPr lang="en-US"/>
          </a:p>
        </p:txBody>
      </p:sp>
      <p:sp>
        <p:nvSpPr>
          <p:cNvPr id="4" name="Slide Number Placeholder 3"/>
          <p:cNvSpPr>
            <a:spLocks noGrp="1"/>
          </p:cNvSpPr>
          <p:nvPr>
            <p:ph type="sldNum" sz="quarter" idx="10"/>
          </p:nvPr>
        </p:nvSpPr>
        <p:spPr/>
        <p:txBody>
          <a:bodyPr/>
          <a:lstStyle/>
          <a:p>
            <a:fld id="{712A7D98-13DA-46AA-848D-47A332ED2A2C}" type="slidenum">
              <a:rPr lang="en-US" smtClean="0"/>
              <a:pPr/>
              <a:t>72</a:t>
            </a:fld>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Scaling Data</a:t>
            </a:r>
          </a:p>
          <a:p>
            <a:pPr marL="228600" indent="-228600">
              <a:buFont typeface="+mj-lt"/>
              <a:buAutoNum type="arabicPeriod"/>
            </a:pPr>
            <a:r>
              <a:rPr lang="en-US" dirty="0" smtClean="0"/>
              <a:t>SQL</a:t>
            </a:r>
            <a:r>
              <a:rPr lang="en-US" baseline="0" dirty="0" smtClean="0"/>
              <a:t> Azure != SQL Server – 5 minutes</a:t>
            </a:r>
          </a:p>
          <a:p>
            <a:pPr marL="228600" indent="-228600">
              <a:buFont typeface="+mj-lt"/>
              <a:buAutoNum type="arabicPeriod"/>
            </a:pPr>
            <a:r>
              <a:rPr lang="en-US" dirty="0" smtClean="0"/>
              <a:t>Query</a:t>
            </a:r>
            <a:r>
              <a:rPr lang="en-US" baseline="0" dirty="0" smtClean="0"/>
              <a:t> Fanout – 5 minutes</a:t>
            </a:r>
          </a:p>
          <a:p>
            <a:pPr marL="228600" indent="-228600">
              <a:buFont typeface="+mj-lt"/>
              <a:buAutoNum type="arabicPeriod"/>
            </a:pPr>
            <a:r>
              <a:rPr lang="en-US" baseline="0" dirty="0" smtClean="0"/>
              <a:t>NoSQL, Table Storage – 10 minutes (mention Eventual Consistency)</a:t>
            </a:r>
            <a:endParaRPr lang="en-US" dirty="0" smtClean="0"/>
          </a:p>
          <a:p>
            <a:r>
              <a:rPr lang="en-US" dirty="0" smtClean="0"/>
              <a:t>Scaling</a:t>
            </a:r>
            <a:r>
              <a:rPr lang="en-US" baseline="0" dirty="0" smtClean="0"/>
              <a:t> Compute</a:t>
            </a:r>
          </a:p>
          <a:p>
            <a:pPr marL="228600" indent="-228600">
              <a:buFont typeface="+mj-lt"/>
              <a:buAutoNum type="arabicPeriod"/>
            </a:pPr>
            <a:r>
              <a:rPr lang="en-US" baseline="0" dirty="0" smtClean="0"/>
              <a:t>Roles &amp; Queues – 5 minutes</a:t>
            </a:r>
          </a:p>
          <a:p>
            <a:pPr marL="228600" indent="-228600">
              <a:buFont typeface="+mj-lt"/>
              <a:buAutoNum type="arabicPeriod"/>
            </a:pPr>
            <a:r>
              <a:rPr lang="en-US" baseline="0" dirty="0" smtClean="0"/>
              <a:t>Scalability Pattern – 10 minutes (mention scale unit)</a:t>
            </a:r>
          </a:p>
        </p:txBody>
      </p:sp>
      <p:sp>
        <p:nvSpPr>
          <p:cNvPr id="4" name="Slide Number Placeholder 3"/>
          <p:cNvSpPr>
            <a:spLocks noGrp="1"/>
          </p:cNvSpPr>
          <p:nvPr>
            <p:ph type="sldNum" sz="quarter" idx="10"/>
          </p:nvPr>
        </p:nvSpPr>
        <p:spPr/>
        <p:txBody>
          <a:bodyPr/>
          <a:lstStyle/>
          <a:p>
            <a:fld id="{1E60B2DC-A877-45E8-B394-DCA5FA59405F}" type="slidenum">
              <a:rPr lang="en-US" smtClean="0"/>
              <a:pPr/>
              <a:t>73</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Master" Target="../slideMasters/slideMaster3.xml"/><Relationship Id="rId4" Type="http://schemas.openxmlformats.org/officeDocument/2006/relationships/image" Target="../media/image15.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Master" Target="../slideMasters/slideMaster6.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7.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7.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7.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7.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7.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1"/>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089AA64-45DD-481A-BFE5-857C2A5DC15A}" type="datetimeFigureOut">
              <a:rPr lang="en-US" smtClean="0"/>
              <a:pPr/>
              <a:t>12/14/2011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11803470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89AA64-45DD-481A-BFE5-857C2A5DC15A}" type="datetimeFigureOut">
              <a:rPr lang="en-US" smtClean="0"/>
              <a:pPr/>
              <a:t>12/14/2011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21305652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6"/>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089AA64-45DD-481A-BFE5-857C2A5DC15A}" type="datetimeFigureOut">
              <a:rPr lang="en-US" smtClean="0"/>
              <a:pPr/>
              <a:t>12/14/2011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34795949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089AA64-45DD-481A-BFE5-857C2A5DC15A}" type="datetimeFigureOut">
              <a:rPr lang="en-US" smtClean="0"/>
              <a:pPr/>
              <a:t>12/14/2011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18264330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089AA64-45DD-481A-BFE5-857C2A5DC15A}" type="datetimeFigureOut">
              <a:rPr lang="en-US" smtClean="0"/>
              <a:pPr/>
              <a:t>12/14/2011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5753185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089AA64-45DD-481A-BFE5-857C2A5DC15A}" type="datetimeFigureOut">
              <a:rPr lang="en-US" smtClean="0"/>
              <a:pPr/>
              <a:t>12/14/2011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24596025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89AA64-45DD-481A-BFE5-857C2A5DC15A}" type="datetimeFigureOut">
              <a:rPr lang="en-US" smtClean="0"/>
              <a:pPr/>
              <a:t>12/14/2011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41636256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6"/>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3"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89AA64-45DD-481A-BFE5-857C2A5DC15A}" type="datetimeFigureOut">
              <a:rPr lang="en-US" smtClean="0"/>
              <a:pPr/>
              <a:t>12/14/2011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17503500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89AA64-45DD-481A-BFE5-857C2A5DC15A}" type="datetimeFigureOut">
              <a:rPr lang="en-US" smtClean="0"/>
              <a:pPr/>
              <a:t>12/14/2011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10095735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89AA64-45DD-481A-BFE5-857C2A5DC15A}" type="datetimeFigureOut">
              <a:rPr lang="en-US" smtClean="0"/>
              <a:pPr/>
              <a:t>12/14/2011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28034479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4"/>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4"/>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89AA64-45DD-481A-BFE5-857C2A5DC15A}" type="datetimeFigureOut">
              <a:rPr lang="en-US" smtClean="0"/>
              <a:pPr/>
              <a:t>12/14/2011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38975290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382000" cy="666385"/>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381000" y="1447799"/>
            <a:ext cx="8382000" cy="197356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803805140"/>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Demo Layout">
    <p:spTree>
      <p:nvGrpSpPr>
        <p:cNvPr id="1" name=""/>
        <p:cNvGrpSpPr/>
        <p:nvPr/>
      </p:nvGrpSpPr>
      <p:grpSpPr>
        <a:xfrm>
          <a:off x="0" y="0"/>
          <a:ext cx="0" cy="0"/>
          <a:chOff x="0" y="0"/>
          <a:chExt cx="0" cy="0"/>
        </a:xfrm>
      </p:grpSpPr>
      <p:sp>
        <p:nvSpPr>
          <p:cNvPr id="7" name="Title 1"/>
          <p:cNvSpPr>
            <a:spLocks noGrp="1"/>
          </p:cNvSpPr>
          <p:nvPr>
            <p:ph type="ctrTitle"/>
          </p:nvPr>
        </p:nvSpPr>
        <p:spPr>
          <a:xfrm>
            <a:off x="704092" y="2794000"/>
            <a:ext cx="8058909" cy="1295400"/>
          </a:xfrm>
        </p:spPr>
        <p:txBody>
          <a:bodyPr anchor="ctr">
            <a:noAutofit/>
          </a:bodyPr>
          <a:lstStyle>
            <a:lvl1pPr algn="l">
              <a:lnSpc>
                <a:spcPct val="90000"/>
              </a:lnSpc>
              <a:defRPr sz="5400" b="0" spc="-200" baseline="0">
                <a:effectLst/>
              </a:defRPr>
            </a:lvl1pPr>
          </a:lstStyle>
          <a:p>
            <a:r>
              <a:rPr lang="en-US" smtClean="0"/>
              <a:t>Click to edit Master title style</a:t>
            </a:r>
            <a:endParaRPr lang="en-US" dirty="0"/>
          </a:p>
        </p:txBody>
      </p:sp>
      <p:sp>
        <p:nvSpPr>
          <p:cNvPr id="8" name="Subtitle 2"/>
          <p:cNvSpPr>
            <a:spLocks noGrp="1"/>
          </p:cNvSpPr>
          <p:nvPr>
            <p:ph type="subTitle" idx="1" hasCustomPrompt="1"/>
          </p:nvPr>
        </p:nvSpPr>
        <p:spPr>
          <a:xfrm>
            <a:off x="704088" y="4845344"/>
            <a:ext cx="5020764" cy="920456"/>
          </a:xfrm>
        </p:spPr>
        <p:txBody>
          <a:bodyPr anchor="ctr">
            <a:noAutofit/>
          </a:bodyPr>
          <a:lstStyle>
            <a:lvl1pPr marL="0" indent="0" algn="l">
              <a:lnSpc>
                <a:spcPct val="90000"/>
              </a:lnSpc>
              <a:spcBef>
                <a:spcPts val="0"/>
              </a:spcBef>
              <a:buNone/>
              <a:defRPr sz="3200" spc="-50" baseline="0">
                <a:gradFill>
                  <a:gsLst>
                    <a:gs pos="0">
                      <a:schemeClr val="tx1"/>
                    </a:gs>
                    <a:gs pos="86000">
                      <a:schemeClr val="tx1"/>
                    </a:gs>
                  </a:gsLst>
                  <a:lin ang="5400000" scaled="0"/>
                </a:gradFill>
                <a:effectLst/>
              </a:defRPr>
            </a:lvl1pPr>
            <a:lvl2pPr marL="457163" indent="0" algn="ctr">
              <a:buNone/>
              <a:defRPr>
                <a:solidFill>
                  <a:schemeClr val="tx1">
                    <a:tint val="75000"/>
                  </a:schemeClr>
                </a:solidFill>
              </a:defRPr>
            </a:lvl2pPr>
            <a:lvl3pPr marL="914325" indent="0" algn="ctr">
              <a:buNone/>
              <a:defRPr>
                <a:solidFill>
                  <a:schemeClr val="tx1">
                    <a:tint val="75000"/>
                  </a:schemeClr>
                </a:solidFill>
              </a:defRPr>
            </a:lvl3pPr>
            <a:lvl4pPr marL="1371488" indent="0" algn="ctr">
              <a:buNone/>
              <a:defRPr>
                <a:solidFill>
                  <a:schemeClr val="tx1">
                    <a:tint val="75000"/>
                  </a:schemeClr>
                </a:solidFill>
              </a:defRPr>
            </a:lvl4pPr>
            <a:lvl5pPr marL="1828651" indent="0" algn="ctr">
              <a:buNone/>
              <a:defRPr>
                <a:solidFill>
                  <a:schemeClr val="tx1">
                    <a:tint val="75000"/>
                  </a:schemeClr>
                </a:solidFill>
              </a:defRPr>
            </a:lvl5pPr>
            <a:lvl6pPr marL="2285813" indent="0" algn="ctr">
              <a:buNone/>
              <a:defRPr>
                <a:solidFill>
                  <a:schemeClr val="tx1">
                    <a:tint val="75000"/>
                  </a:schemeClr>
                </a:solidFill>
              </a:defRPr>
            </a:lvl6pPr>
            <a:lvl7pPr marL="2742975" indent="0" algn="ctr">
              <a:buNone/>
              <a:defRPr>
                <a:solidFill>
                  <a:schemeClr val="tx1">
                    <a:tint val="75000"/>
                  </a:schemeClr>
                </a:solidFill>
              </a:defRPr>
            </a:lvl7pPr>
            <a:lvl8pPr marL="3200139" indent="0" algn="ctr">
              <a:buNone/>
              <a:defRPr>
                <a:solidFill>
                  <a:schemeClr val="tx1">
                    <a:tint val="75000"/>
                  </a:schemeClr>
                </a:solidFill>
              </a:defRPr>
            </a:lvl8pPr>
            <a:lvl9pPr marL="3657302" indent="0" algn="ctr">
              <a:buNone/>
              <a:defRPr>
                <a:solidFill>
                  <a:schemeClr val="tx1">
                    <a:tint val="75000"/>
                  </a:schemeClr>
                </a:solidFill>
              </a:defRPr>
            </a:lvl9pPr>
          </a:lstStyle>
          <a:p>
            <a:r>
              <a:rPr lang="en-US" dirty="0" smtClean="0"/>
              <a:t>Click to edit Master title style</a:t>
            </a:r>
            <a:endParaRPr lang="en-US" dirty="0"/>
          </a:p>
        </p:txBody>
      </p:sp>
      <p:sp>
        <p:nvSpPr>
          <p:cNvPr id="9" name="Text Placeholder 6"/>
          <p:cNvSpPr>
            <a:spLocks noGrp="1"/>
          </p:cNvSpPr>
          <p:nvPr>
            <p:ph type="body" sz="quarter" idx="10" hasCustomPrompt="1"/>
          </p:nvPr>
        </p:nvSpPr>
        <p:spPr>
          <a:xfrm>
            <a:off x="1072886" y="228601"/>
            <a:ext cx="7690114" cy="1384995"/>
          </a:xfrm>
        </p:spPr>
        <p:txBody>
          <a:bodyPr anchor="t" anchorCtr="0">
            <a:noAutofit/>
            <a:scene3d>
              <a:camera prst="orthographicFront"/>
              <a:lightRig rig="flat" dir="t"/>
            </a:scene3d>
            <a:sp3d>
              <a:contourClr>
                <a:schemeClr val="tx2"/>
              </a:contourClr>
            </a:sp3d>
          </a:bodyPr>
          <a:lstStyle>
            <a:lvl1pPr marL="0" indent="0" algn="r">
              <a:buFont typeface="Arial" pitchFamily="34" charset="0"/>
              <a:buNone/>
              <a:defRPr kumimoji="0" lang="en-US" sz="11000" b="1" i="1" u="none" strike="noStrike" kern="1200" cap="none" spc="-642" normalizeH="0" baseline="0" noProof="0" dirty="0" smtClean="0">
                <a:ln w="11430"/>
                <a:gradFill>
                  <a:gsLst>
                    <a:gs pos="0">
                      <a:schemeClr val="tx1"/>
                    </a:gs>
                    <a:gs pos="88000">
                      <a:schemeClr val="tx1">
                        <a:alpha val="50000"/>
                      </a:schemeClr>
                    </a:gs>
                  </a:gsLst>
                  <a:lin ang="5400000"/>
                </a:gradFill>
                <a:effectLst/>
                <a:uLnTx/>
                <a:uFillTx/>
                <a:latin typeface="Segoe UI" pitchFamily="34" charset="0"/>
                <a:ea typeface="+mn-ea"/>
                <a:cs typeface="+mn-cs"/>
              </a:defRPr>
            </a:lvl1pPr>
          </a:lstStyle>
          <a:p>
            <a:pPr marL="0" lvl="0" indent="0" algn="r" defTabSz="914325" rtl="0" eaLnBrk="1" latinLnBrk="0" hangingPunct="1">
              <a:lnSpc>
                <a:spcPct val="90000"/>
              </a:lnSpc>
              <a:spcBef>
                <a:spcPct val="20000"/>
              </a:spcBef>
              <a:buSzPct val="85000"/>
              <a:buFont typeface="Arial" pitchFamily="34" charset="0"/>
              <a:buNone/>
            </a:pPr>
            <a:r>
              <a:rPr lang="en-US" dirty="0" smtClean="0"/>
              <a:t>click to…</a:t>
            </a:r>
          </a:p>
        </p:txBody>
      </p:sp>
      <p:pic>
        <p:nvPicPr>
          <p:cNvPr id="5" name="Picture 2" descr="C:\Users\i-jbatsc\Desktop\images\images\logo.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848303" y="6172201"/>
            <a:ext cx="1855787" cy="53222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27678" y="6397345"/>
            <a:ext cx="1191424" cy="258656"/>
          </a:xfrm>
          <a:prstGeom prst="rect">
            <a:avLst/>
          </a:prstGeom>
        </p:spPr>
      </p:pic>
    </p:spTree>
    <p:extLst>
      <p:ext uri="{BB962C8B-B14F-4D97-AF65-F5344CB8AC3E}">
        <p14:creationId xmlns:p14="http://schemas.microsoft.com/office/powerpoint/2010/main" val="2320616539"/>
      </p:ext>
    </p:extLst>
  </p:cSld>
  <p:clrMapOvr>
    <a:masterClrMapping/>
  </p:clrMapOvr>
  <p:transition>
    <p:fade/>
  </p:transition>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8" y="1905016"/>
            <a:ext cx="7681913" cy="1523495"/>
          </a:xfrm>
        </p:spPr>
        <p:txBody>
          <a:bodyPr>
            <a:noAutofit/>
          </a:bodyPr>
          <a:lstStyle>
            <a:lvl1pPr>
              <a:lnSpc>
                <a:spcPct val="90000"/>
              </a:lnSpc>
              <a:defRPr sz="5400">
                <a:ln w="3175">
                  <a:noFill/>
                </a:ln>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7" y="4345004"/>
            <a:ext cx="7681913"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cxnSp>
        <p:nvCxnSpPr>
          <p:cNvPr id="12" name="Straight Connector 11"/>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07207820"/>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514" y="649805"/>
            <a:ext cx="7043208" cy="1523494"/>
          </a:xfrm>
        </p:spPr>
        <p:txBody>
          <a:bodyPr anchor="ctr" anchorCtr="0">
            <a:noAutofit/>
          </a:bodyPr>
          <a:lstStyle>
            <a:lvl1pPr>
              <a:lnSpc>
                <a:spcPct val="90000"/>
              </a:lnSpc>
              <a:defRPr sz="5400">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0" y="4345004"/>
            <a:ext cx="7043208"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dirty="0" smtClean="0"/>
              <a:t>Click to edit Master subtitle style</a:t>
            </a:r>
            <a:endParaRPr lang="en-US" dirty="0"/>
          </a:p>
        </p:txBody>
      </p:sp>
      <p:sp>
        <p:nvSpPr>
          <p:cNvPr id="7" name="Text Placeholder 6"/>
          <p:cNvSpPr>
            <a:spLocks noGrp="1"/>
          </p:cNvSpPr>
          <p:nvPr>
            <p:ph type="body" sz="quarter" idx="10" hasCustomPrompt="1"/>
          </p:nvPr>
        </p:nvSpPr>
        <p:spPr>
          <a:xfrm>
            <a:off x="722050" y="2729806"/>
            <a:ext cx="8040951" cy="1384994"/>
          </a:xfrm>
        </p:spPr>
        <p:txBody>
          <a:bodyPr anchor="b" anchorCtr="0">
            <a:noAutofit/>
            <a:scene3d>
              <a:camera prst="orthographicFront"/>
              <a:lightRig rig="flat" dir="t"/>
            </a:scene3d>
            <a:sp3d extrusionH="88900" contourW="2540">
              <a:bevelT w="38100" h="31750"/>
              <a:contourClr>
                <a:srgbClr val="F4A234"/>
              </a:contourClr>
            </a:sp3d>
          </a:bodyPr>
          <a:lstStyle>
            <a:lvl1pPr marL="0" indent="0" algn="r">
              <a:buFont typeface="Arial" pitchFamily="34" charset="0"/>
              <a:buNone/>
              <a:defRPr kumimoji="0" lang="en-US" sz="10000" b="1" i="1" u="none" strike="noStrike" kern="1200" cap="none" spc="-642" normalizeH="0" baseline="0" noProof="0" dirty="0" smtClean="0">
                <a:ln w="11430"/>
                <a:gradFill>
                  <a:gsLst>
                    <a:gs pos="50000">
                      <a:schemeClr val="accent4"/>
                    </a:gs>
                    <a:gs pos="100000">
                      <a:schemeClr val="accent4"/>
                    </a:gs>
                  </a:gsLst>
                  <a:lin ang="5400000" scaled="0"/>
                </a:gradFill>
                <a:effectLst>
                  <a:outerShdw blurRad="50800" dist="39000" dir="5460000" algn="tl">
                    <a:srgbClr val="000000">
                      <a:alpha val="38000"/>
                    </a:srgbClr>
                  </a:outerShdw>
                </a:effectLst>
                <a:uLnTx/>
                <a:uFillTx/>
                <a:latin typeface="Segoe UI" pitchFamily="34" charset="0"/>
                <a:ea typeface="+mn-ea"/>
                <a:cs typeface="+mn-cs"/>
              </a:defRPr>
            </a:lvl1pPr>
          </a:lstStyle>
          <a:p>
            <a:pPr lvl="0"/>
            <a:r>
              <a:rPr lang="en-US" dirty="0" smtClean="0"/>
              <a:t>click to…</a:t>
            </a:r>
          </a:p>
        </p:txBody>
      </p:sp>
      <p:cxnSp>
        <p:nvCxnSpPr>
          <p:cNvPr id="6" name="Straight Connector 5"/>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48871780"/>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381000" y="1411552"/>
            <a:ext cx="8382000" cy="2203680"/>
          </a:xfrm>
        </p:spPr>
        <p:txBody>
          <a:bodyPr/>
          <a:lstStyle>
            <a:lvl1pPr>
              <a:lnSpc>
                <a:spcPct val="90000"/>
              </a:lnSpc>
              <a:buSzPct val="130000"/>
              <a:buFont typeface="Arial" pitchFamily="34" charset="0"/>
              <a:buChar char="•"/>
              <a:defRPr>
                <a:solidFill>
                  <a:schemeClr val="bg1"/>
                </a:solidFill>
              </a:defRPr>
            </a:lvl1pPr>
            <a:lvl2pPr algn="l" defTabSz="914363" rtl="0" eaLnBrk="1" latinLnBrk="0" hangingPunct="1">
              <a:lnSpc>
                <a:spcPct val="90000"/>
              </a:lnSpc>
              <a:spcBef>
                <a:spcPct val="20000"/>
              </a:spcBef>
              <a:buClr>
                <a:srgbClr val="777777"/>
              </a:buClr>
              <a:buSzPct val="100000"/>
              <a:buFont typeface="Segoe" pitchFamily="34" charset="0"/>
              <a:buChar char="−"/>
              <a:defRPr lang="en-US" sz="2800" kern="1200" dirty="0" smtClean="0">
                <a:solidFill>
                  <a:schemeClr val="bg1"/>
                </a:solidFill>
                <a:latin typeface="+mn-lt"/>
                <a:ea typeface="+mn-ea"/>
                <a:cs typeface="+mn-cs"/>
              </a:defRPr>
            </a:lvl2pPr>
            <a:lvl3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3pPr>
            <a:lvl4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4pPr>
            <a:lvl5pPr algn="l" defTabSz="914363" rtl="0" eaLnBrk="1" latinLnBrk="0" hangingPunct="1">
              <a:lnSpc>
                <a:spcPct val="90000"/>
              </a:lnSpc>
              <a:spcBef>
                <a:spcPct val="20000"/>
              </a:spcBef>
              <a:buClr>
                <a:srgbClr val="777777"/>
              </a:buClr>
              <a:buSzPct val="100000"/>
              <a:buFont typeface="Segoe" pitchFamily="34" charset="0"/>
              <a:buChar char="−"/>
              <a:defRPr lang="en-US" sz="2400" kern="1200" dirty="0">
                <a:solidFill>
                  <a:schemeClr val="bg1"/>
                </a:solidFill>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211213690"/>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81000" y="1412875"/>
            <a:ext cx="8382000" cy="2210862"/>
          </a:xfrm>
        </p:spPr>
        <p:txBody>
          <a:bodyPr/>
          <a:lstStyle>
            <a:lvl1pPr>
              <a:lnSpc>
                <a:spcPct val="90000"/>
              </a:lnSpc>
              <a:defRPr>
                <a:solidFill>
                  <a:schemeClr val="bg1"/>
                </a:solidFill>
              </a:defRPr>
            </a:lvl1pPr>
            <a:lvl2pPr>
              <a:lnSpc>
                <a:spcPct val="90000"/>
              </a:lnSpc>
              <a:defRPr>
                <a:solidFill>
                  <a:schemeClr val="bg1"/>
                </a:solidFill>
              </a:defRPr>
            </a:lvl2pPr>
            <a:lvl3pPr>
              <a:lnSpc>
                <a:spcPct val="90000"/>
              </a:lnSpc>
              <a:defRPr>
                <a:solidFill>
                  <a:schemeClr val="bg1"/>
                </a:solidFill>
              </a:defRPr>
            </a:lvl3pPr>
            <a:lvl4pPr>
              <a:lnSpc>
                <a:spcPct val="90000"/>
              </a:lnSpc>
              <a:defRPr>
                <a:solidFill>
                  <a:schemeClr val="bg1"/>
                </a:solidFill>
              </a:defRPr>
            </a:lvl4pPr>
            <a:lvl5pPr>
              <a:lnSpc>
                <a:spcPct val="90000"/>
              </a:lnSpc>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2237159149"/>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1" y="1411561"/>
            <a:ext cx="4114800" cy="2129814"/>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411561"/>
            <a:ext cx="4114800" cy="2129814"/>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4"/>
          <p:cNvSpPr>
            <a:spLocks noGrp="1"/>
          </p:cNvSpPr>
          <p:nvPr>
            <p:ph type="sldNum" sz="quarter" idx="4"/>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998148442"/>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381001" y="1411567"/>
            <a:ext cx="4114800"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1001" y="2174882"/>
            <a:ext cx="4114800" cy="1855893"/>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989" y="1411567"/>
            <a:ext cx="4117019"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82"/>
            <a:ext cx="4117974" cy="1855893"/>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Slide Number Placeholder 4"/>
          <p:cNvSpPr>
            <a:spLocks noGrp="1"/>
          </p:cNvSpPr>
          <p:nvPr>
            <p:ph type="sldNum" sz="quarter" idx="10"/>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277365274"/>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defRPr>
            </a:lvl1pPr>
          </a:lstStyle>
          <a:p>
            <a:r>
              <a:rPr lang="en-US" dirty="0" smtClean="0"/>
              <a:t>Click to edit Master title style</a:t>
            </a:r>
            <a:endParaRPr lang="en-US" dirty="0"/>
          </a:p>
        </p:txBody>
      </p:sp>
      <p:sp>
        <p:nvSpPr>
          <p:cNvPr id="3" name="Slide Number Placeholder 4"/>
          <p:cNvSpPr>
            <a:spLocks noGrp="1"/>
          </p:cNvSpPr>
          <p:nvPr>
            <p:ph type="sldNum" sz="quarter" idx="4"/>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991323078"/>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4"/>
          <p:cNvSpPr>
            <a:spLocks noGrp="1"/>
          </p:cNvSpPr>
          <p:nvPr>
            <p:ph type="sldNum" sz="quarter" idx="4"/>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392517671"/>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2_Title and Content">
    <p:bg bwMode="black">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50000">
                      <a:schemeClr val="bg1"/>
                    </a:gs>
                    <a:gs pos="100000">
                      <a:schemeClr val="bg1"/>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rgbClr val="FFFFFF"/>
              </a:buClr>
              <a:buSzPct val="70000"/>
              <a:buFont typeface="Wingdings" pitchFamily="2" charset="2"/>
              <a:buChar char="l"/>
              <a:defRPr>
                <a:gradFill>
                  <a:gsLst>
                    <a:gs pos="50000">
                      <a:schemeClr val="bg1"/>
                    </a:gs>
                    <a:gs pos="100000">
                      <a:schemeClr val="bg1"/>
                    </a:gs>
                  </a:gsLst>
                  <a:lin ang="5400000" scaled="0"/>
                </a:gradFill>
              </a:defRPr>
            </a:lvl1pPr>
            <a:lvl2pPr>
              <a:buClr>
                <a:srgbClr val="FFFFFF"/>
              </a:buClr>
              <a:buSzPct val="70000"/>
              <a:buFont typeface="Wingdings" pitchFamily="2" charset="2"/>
              <a:buChar char="l"/>
              <a:defRPr>
                <a:gradFill>
                  <a:gsLst>
                    <a:gs pos="50000">
                      <a:schemeClr val="bg1"/>
                    </a:gs>
                    <a:gs pos="100000">
                      <a:schemeClr val="bg1"/>
                    </a:gs>
                  </a:gsLst>
                  <a:lin ang="5400000" scaled="0"/>
                </a:gradFill>
              </a:defRPr>
            </a:lvl2pPr>
            <a:lvl3pPr>
              <a:buClr>
                <a:srgbClr val="FFFFFF"/>
              </a:buClr>
              <a:buSzPct val="70000"/>
              <a:buFont typeface="Wingdings" pitchFamily="2" charset="2"/>
              <a:buChar char="l"/>
              <a:defRPr>
                <a:gradFill>
                  <a:gsLst>
                    <a:gs pos="50000">
                      <a:schemeClr val="bg1"/>
                    </a:gs>
                    <a:gs pos="100000">
                      <a:schemeClr val="bg1"/>
                    </a:gs>
                  </a:gsLst>
                  <a:lin ang="5400000" scaled="0"/>
                </a:gradFill>
              </a:defRPr>
            </a:lvl3pPr>
            <a:lvl4pPr>
              <a:buClr>
                <a:srgbClr val="FFFFFF"/>
              </a:buClr>
              <a:buSzPct val="70000"/>
              <a:buFont typeface="Wingdings" pitchFamily="2" charset="2"/>
              <a:buChar char="l"/>
              <a:defRPr>
                <a:gradFill>
                  <a:gsLst>
                    <a:gs pos="50000">
                      <a:schemeClr val="bg1"/>
                    </a:gs>
                    <a:gs pos="100000">
                      <a:schemeClr val="bg1"/>
                    </a:gs>
                  </a:gsLst>
                  <a:lin ang="5400000" scaled="0"/>
                </a:gradFill>
              </a:defRPr>
            </a:lvl4pPr>
            <a:lvl5pPr>
              <a:buClr>
                <a:srgbClr val="FFFFFF"/>
              </a:buClr>
              <a:buSzPct val="70000"/>
              <a:buFont typeface="Wingdings" pitchFamily="2" charset="2"/>
              <a:buChar char="l"/>
              <a:defRPr>
                <a:gradFill>
                  <a:gsLst>
                    <a:gs pos="50000">
                      <a:schemeClr val="bg1"/>
                    </a:gs>
                    <a:gs pos="100000">
                      <a:schemeClr val="bg1"/>
                    </a:gs>
                  </a:gsLst>
                  <a:lin ang="5400000" scaled="0"/>
                </a:gra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894089486"/>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Stacked_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chor="ctr"/>
          <a:lstStyle/>
          <a:p>
            <a:r>
              <a:rPr lang="en-US" dirty="0"/>
              <a:t>Click to edit Master title </a:t>
            </a:r>
            <a:r>
              <a:rPr lang="en-US" dirty="0" smtClean="0"/>
              <a:t>style</a:t>
            </a:r>
            <a:endParaRPr lang="en-US" dirty="0"/>
          </a:p>
        </p:txBody>
      </p:sp>
      <p:sp>
        <p:nvSpPr>
          <p:cNvPr id="3" name="Content Placeholder 2"/>
          <p:cNvSpPr>
            <a:spLocks noGrp="1"/>
          </p:cNvSpPr>
          <p:nvPr>
            <p:ph idx="1"/>
          </p:nvPr>
        </p:nvSpPr>
        <p:spPr>
          <a:xfrm>
            <a:off x="366714" y="4191016"/>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2"/>
          <p:cNvSpPr>
            <a:spLocks noGrp="1"/>
          </p:cNvSpPr>
          <p:nvPr>
            <p:ph idx="10"/>
          </p:nvPr>
        </p:nvSpPr>
        <p:spPr>
          <a:xfrm>
            <a:off x="366714" y="1463054"/>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4"/>
          <p:cNvSpPr>
            <a:spLocks noGrp="1"/>
          </p:cNvSpPr>
          <p:nvPr>
            <p:ph type="sldNum" sz="quarter" idx="4"/>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4126789001"/>
      </p:ext>
    </p:extLst>
  </p:cSld>
  <p:clrMapOvr>
    <a:masterClrMapping/>
  </p:clrMapOvr>
  <p:transition>
    <p:fade/>
  </p:transition>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2_Title and Content_al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16"/>
            <a:ext cx="8382000" cy="664797"/>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381000" y="989013"/>
            <a:ext cx="8382000" cy="1945148"/>
          </a:xfrm>
        </p:spPr>
        <p:txBody>
          <a:bodyPr/>
          <a:lstStyle>
            <a:lvl1pPr>
              <a:defRPr sz="2800"/>
            </a:lvl1pPr>
            <a:lvl2pPr>
              <a:defRPr sz="2600"/>
            </a:lvl2pPr>
            <a:lvl4pPr>
              <a:defRPr sz="22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231110690"/>
      </p:ext>
    </p:extLst>
  </p:cSld>
  <p:clrMapOvr>
    <a:masterClrMapping/>
  </p:clrMapOvr>
  <p:transition>
    <p:fade/>
  </p:transition>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Custom Layout">
    <p:bg bwMode="grayWhite">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1587525"/>
      </p:ext>
    </p:extLst>
  </p:cSld>
  <p:clrMapOvr>
    <a:masterClrMapping/>
  </p:clrMapOvr>
  <p:transition>
    <p:fade/>
  </p:transition>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Thank you Close">
    <p:spTree>
      <p:nvGrpSpPr>
        <p:cNvPr id="1" name=""/>
        <p:cNvGrpSpPr/>
        <p:nvPr/>
      </p:nvGrpSpPr>
      <p:grpSpPr>
        <a:xfrm>
          <a:off x="0" y="0"/>
          <a:ext cx="0" cy="0"/>
          <a:chOff x="0" y="0"/>
          <a:chExt cx="0" cy="0"/>
        </a:xfrm>
      </p:grpSpPr>
      <p:pic>
        <p:nvPicPr>
          <p:cNvPr id="3" name="Picture 9" descr="S:\White_Whale\1-01107-DeborahZiegenhorn\sf_art\PNGs\101107_handshake_color.png"/>
          <p:cNvPicPr>
            <a:picLocks noChangeAspect="1" noChangeArrowheads="1"/>
          </p:cNvPicPr>
          <p:nvPr userDrawn="1"/>
        </p:nvPicPr>
        <p:blipFill>
          <a:blip r:embed="rId2" cstate="print">
            <a:duotone>
              <a:prstClr val="black"/>
              <a:srgbClr val="D9C3A5">
                <a:tint val="50000"/>
                <a:satMod val="180000"/>
              </a:srgbClr>
            </a:duotone>
          </a:blip>
          <a:srcRect r="6247"/>
          <a:stretch>
            <a:fillRect/>
          </a:stretch>
        </p:blipFill>
        <p:spPr bwMode="auto">
          <a:xfrm>
            <a:off x="3737456" y="498764"/>
            <a:ext cx="5406544" cy="5749636"/>
          </a:xfrm>
          <a:prstGeom prst="rect">
            <a:avLst/>
          </a:prstGeom>
          <a:noFill/>
        </p:spPr>
      </p:pic>
      <p:sp>
        <p:nvSpPr>
          <p:cNvPr id="4" name="Text Placeholder 4"/>
          <p:cNvSpPr txBox="1">
            <a:spLocks/>
          </p:cNvSpPr>
          <p:nvPr userDrawn="1"/>
        </p:nvSpPr>
        <p:spPr>
          <a:xfrm>
            <a:off x="33869" y="4010582"/>
            <a:ext cx="9110132" cy="1329595"/>
          </a:xfrm>
          <a:prstGeom prst="rect">
            <a:avLst/>
          </a:prstGeom>
        </p:spPr>
        <p:txBody>
          <a:bodyPr/>
          <a:lstStyle/>
          <a:p>
            <a:pPr indent="-396875" algn="ctr" defTabSz="914363" fontAlgn="base">
              <a:lnSpc>
                <a:spcPct val="90000"/>
              </a:lnSpc>
              <a:spcBef>
                <a:spcPct val="0"/>
              </a:spcBef>
              <a:spcAft>
                <a:spcPct val="0"/>
              </a:spcAft>
              <a:buClr>
                <a:srgbClr val="EEECE1"/>
              </a:buClr>
              <a:buSzPct val="95000"/>
              <a:buFont typeface="Arial" pitchFamily="34" charset="0"/>
              <a:buNone/>
              <a:defRPr/>
            </a:pPr>
            <a:r>
              <a:rPr lang="en-US" sz="13800" spc="-150" dirty="0">
                <a:ln w="3175">
                  <a:noFill/>
                </a:ln>
                <a:gradFill flip="none" rotWithShape="1">
                  <a:gsLst>
                    <a:gs pos="0">
                      <a:srgbClr val="DCDCDC">
                        <a:alpha val="25000"/>
                      </a:srgbClr>
                    </a:gs>
                    <a:gs pos="36000">
                      <a:srgbClr val="CCCCCC">
                        <a:alpha val="25000"/>
                      </a:srgbClr>
                    </a:gs>
                    <a:gs pos="86000">
                      <a:srgbClr val="8A8A8A">
                        <a:alpha val="25000"/>
                      </a:srgbClr>
                    </a:gs>
                  </a:gsLst>
                  <a:lin ang="16200000" scaled="0"/>
                  <a:tileRect/>
                </a:gradFill>
                <a:latin typeface="Arial" charset="0"/>
                <a:cs typeface="Arial" charset="0"/>
              </a:rPr>
              <a:t>Thank you</a:t>
            </a:r>
          </a:p>
        </p:txBody>
      </p:sp>
      <p:sp>
        <p:nvSpPr>
          <p:cNvPr id="5" name="Text Placeholder 4"/>
          <p:cNvSpPr txBox="1">
            <a:spLocks/>
          </p:cNvSpPr>
          <p:nvPr userDrawn="1"/>
        </p:nvSpPr>
        <p:spPr>
          <a:xfrm>
            <a:off x="1664280" y="3626751"/>
            <a:ext cx="6747891" cy="1592744"/>
          </a:xfrm>
          <a:prstGeom prst="rect">
            <a:avLst/>
          </a:prstGeom>
        </p:spPr>
        <p:txBody>
          <a:bodyPr lIns="0" tIns="0" rIns="0" bIns="0" anchor="b">
            <a:spAutoFit/>
            <a:scene3d>
              <a:camera prst="orthographicFront"/>
              <a:lightRig rig="flat" dir="t"/>
            </a:scene3d>
            <a:sp3d>
              <a:extrusionClr>
                <a:srgbClr val="000000"/>
              </a:extrusionClr>
              <a:contourClr>
                <a:srgbClr val="2D8499"/>
              </a:contourClr>
            </a:sp3d>
          </a:bodyPr>
          <a:lstStyle/>
          <a:p>
            <a:pPr algn="r" defTabSz="1095332" fontAlgn="base">
              <a:lnSpc>
                <a:spcPct val="90000"/>
              </a:lnSpc>
              <a:spcBef>
                <a:spcPct val="0"/>
              </a:spcBef>
              <a:spcAft>
                <a:spcPct val="0"/>
              </a:spcAft>
              <a:buClr>
                <a:srgbClr val="EEECE1"/>
              </a:buClr>
              <a:buSzPct val="95000"/>
              <a:buFont typeface="Arial" pitchFamily="34" charset="0"/>
              <a:buNone/>
              <a:defRPr/>
            </a:pPr>
            <a:r>
              <a:rPr lang="en-US" sz="11500" spc="-150" dirty="0">
                <a:ln w="3175">
                  <a:noFill/>
                </a:ln>
                <a:gradFill flip="none" rotWithShape="1">
                  <a:gsLst>
                    <a:gs pos="0">
                      <a:srgbClr val="FFFFB9"/>
                    </a:gs>
                    <a:gs pos="40000">
                      <a:srgbClr val="FFFF99"/>
                    </a:gs>
                    <a:gs pos="79000">
                      <a:srgbClr val="F8801C">
                        <a:alpha val="84000"/>
                      </a:srgbClr>
                    </a:gs>
                  </a:gsLst>
                  <a:lin ang="5400000" scaled="1"/>
                  <a:tileRect/>
                </a:gradFill>
                <a:effectLst>
                  <a:outerShdw blurRad="50800" dist="38100" dir="2700000" algn="tl" rotWithShape="0">
                    <a:prstClr val="black">
                      <a:alpha val="40000"/>
                    </a:prstClr>
                  </a:outerShdw>
                </a:effectLst>
                <a:latin typeface="Arial" charset="0"/>
                <a:cs typeface="Arial" charset="0"/>
              </a:rPr>
              <a:t>Thank you</a:t>
            </a:r>
          </a:p>
        </p:txBody>
      </p:sp>
    </p:spTree>
    <p:extLst>
      <p:ext uri="{BB962C8B-B14F-4D97-AF65-F5344CB8AC3E}">
        <p14:creationId xmlns:p14="http://schemas.microsoft.com/office/powerpoint/2010/main" val="456225005"/>
      </p:ext>
    </p:extLst>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2_Demo, Video etc. &quot;special&quot; slides">
    <p:bg bwMode="blackGray">
      <p:bgPr>
        <a:blipFill dpi="0" rotWithShape="1">
          <a:blip r:embed="rId2" cstate="print">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2" y="1617664"/>
            <a:ext cx="7681325" cy="600242"/>
          </a:xfrm>
        </p:spPr>
        <p:txBody>
          <a:bodyPr vert="horz" wrap="square" lIns="0" tIns="0" rIns="0" bIns="0" rtlCol="0" anchor="t">
            <a:noAutofit/>
          </a:bodyPr>
          <a:lstStyle>
            <a:lvl1pPr algn="l" defTabSz="914363" rtl="0" eaLnBrk="1" latinLnBrk="0" hangingPunct="1">
              <a:lnSpc>
                <a:spcPct val="90000"/>
              </a:lnSpc>
              <a:spcBef>
                <a:spcPct val="0"/>
              </a:spcBef>
              <a:buNone/>
              <a:defRPr lang="en-US" sz="4000" b="0" kern="1200" cap="none" spc="-150" baseline="0" dirty="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730252" y="2227651"/>
            <a:ext cx="7681325" cy="917203"/>
          </a:xfrm>
        </p:spPr>
        <p:txBody>
          <a:bodyPr vert="horz" wrap="square" lIns="0" tIns="0" rIns="0" bIns="0" rtlCol="0" anchor="t">
            <a:noAutofit/>
          </a:bodyPr>
          <a:lstStyle>
            <a:lvl1pPr marL="0" indent="0" algn="l" defTabSz="914363" rtl="0" eaLnBrk="1" latinLnBrk="0" hangingPunct="1">
              <a:lnSpc>
                <a:spcPct val="100000"/>
              </a:lnSpc>
              <a:spcBef>
                <a:spcPts val="0"/>
              </a:spcBef>
              <a:buSzPct val="100000"/>
              <a:buFontTx/>
              <a:buNone/>
              <a:defRPr lang="en-US" sz="2000" kern="1200" dirty="0">
                <a:gradFill>
                  <a:gsLst>
                    <a:gs pos="0">
                      <a:schemeClr val="accent4"/>
                    </a:gs>
                    <a:gs pos="86000">
                      <a:schemeClr val="accent4"/>
                    </a:gs>
                  </a:gsLst>
                  <a:lin ang="5400000" scaled="0"/>
                </a:gradFill>
                <a:latin typeface="+mj-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846443" y="5761524"/>
            <a:ext cx="7690114" cy="1384994"/>
          </a:xfrm>
        </p:spPr>
        <p:txBody>
          <a:bodyPr anchor="t" anchorCtr="0">
            <a:noAutofit/>
            <a:scene3d>
              <a:camera prst="orthographicFront"/>
              <a:lightRig rig="flat" dir="t"/>
            </a:scene3d>
            <a:sp3d>
              <a:contourClr>
                <a:schemeClr val="tx2"/>
              </a:contourClr>
            </a:sp3d>
          </a:bodyPr>
          <a:lstStyle>
            <a:lvl1pPr marL="0" indent="0" algn="r">
              <a:buFont typeface="Arial" pitchFamily="34" charset="0"/>
              <a:buNone/>
              <a:defRPr kumimoji="0" lang="en-US" sz="6600" b="0" i="0" u="none" strike="noStrike" kern="1200" cap="none" spc="0" normalizeH="0" baseline="0" noProof="0" dirty="0" smtClean="0">
                <a:ln w="11430"/>
                <a:gradFill>
                  <a:gsLst>
                    <a:gs pos="0">
                      <a:schemeClr val="tx1"/>
                    </a:gs>
                    <a:gs pos="100000">
                      <a:schemeClr val="tx1"/>
                    </a:gs>
                  </a:gsLst>
                  <a:lin ang="5400000" scaled="0"/>
                </a:gradFill>
                <a:effectLst/>
                <a:uLnTx/>
                <a:uFillTx/>
                <a:latin typeface="+mj-lt"/>
                <a:ea typeface="+mn-ea"/>
                <a:cs typeface="+mn-cs"/>
              </a:defRPr>
            </a:lvl1pPr>
          </a:lstStyle>
          <a:p>
            <a:pPr lvl="0"/>
            <a:r>
              <a:rPr lang="en-US" dirty="0" smtClean="0"/>
              <a:t>CLICK TO…</a:t>
            </a:r>
          </a:p>
        </p:txBody>
      </p:sp>
    </p:spTree>
    <p:extLst>
      <p:ext uri="{BB962C8B-B14F-4D97-AF65-F5344CB8AC3E}">
        <p14:creationId xmlns:p14="http://schemas.microsoft.com/office/powerpoint/2010/main" val="2067719987"/>
      </p:ext>
    </p:extLst>
  </p:cSld>
  <p:clrMapOvr>
    <a:masterClrMapping/>
  </p:clrMapOvr>
  <p:transition>
    <p:fade/>
  </p:transition>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_Custom Layout">
    <p:bg bwMode="ltGray">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16765378"/>
      </p:ext>
    </p:extLst>
  </p:cSld>
  <p:clrMapOvr>
    <a:masterClrMapping/>
  </p:clrMapOvr>
  <p:transition>
    <p:fade/>
  </p:transition>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3_Demo, Video etc. &quot;special&quot; slides">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pic>
        <p:nvPicPr>
          <p:cNvPr id="5" name="Picture 2" descr="\\server3\Restrict\FTP_Root\Clients\White_Whale\7-20683_TechEd_Europe_Template\TechEd_Europe_Keynote_Template\SFP_Art\PNG\TechEd_Europe_2010_Logo.png"/>
          <p:cNvPicPr>
            <a:picLocks noChangeAspect="1" noChangeArrowheads="1"/>
          </p:cNvPicPr>
          <p:nvPr userDrawn="1"/>
        </p:nvPicPr>
        <p:blipFill>
          <a:blip r:embed="rId3" cstate="print"/>
          <a:srcRect/>
          <a:stretch>
            <a:fillRect/>
          </a:stretch>
        </p:blipFill>
        <p:spPr bwMode="auto">
          <a:xfrm>
            <a:off x="322744" y="5178434"/>
            <a:ext cx="1999580" cy="1249363"/>
          </a:xfrm>
          <a:prstGeom prst="rect">
            <a:avLst/>
          </a:prstGeom>
          <a:noFill/>
          <a:ln w="9525">
            <a:noFill/>
            <a:miter lim="800000"/>
            <a:headEnd/>
            <a:tailEnd/>
          </a:ln>
        </p:spPr>
      </p:pic>
      <p:sp>
        <p:nvSpPr>
          <p:cNvPr id="2" name="Title 1"/>
          <p:cNvSpPr>
            <a:spLocks noGrp="1"/>
          </p:cNvSpPr>
          <p:nvPr>
            <p:ph type="ctrTitle"/>
          </p:nvPr>
        </p:nvSpPr>
        <p:spPr>
          <a:xfrm>
            <a:off x="1417217" y="477203"/>
            <a:ext cx="6120575" cy="1523494"/>
          </a:xfrm>
        </p:spPr>
        <p:txBody>
          <a:bodyPr anchor="ctr" anchorCtr="0">
            <a:noAutofit/>
          </a:bodyPr>
          <a:lstStyle>
            <a:lvl1pPr>
              <a:lnSpc>
                <a:spcPct val="90000"/>
              </a:lnSpc>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417217" y="2303507"/>
            <a:ext cx="6994363" cy="461665"/>
          </a:xfrm>
        </p:spPr>
        <p:txBody>
          <a:bodyPr>
            <a:noAutofit/>
          </a:bodyPr>
          <a:lstStyle>
            <a:lvl1pPr marL="0" indent="0" algn="l">
              <a:lnSpc>
                <a:spcPct val="90000"/>
              </a:lnSpc>
              <a:spcBef>
                <a:spcPts val="0"/>
              </a:spcBef>
              <a:buNone/>
              <a:defRPr sz="2800">
                <a:gradFill>
                  <a:gsLst>
                    <a:gs pos="0">
                      <a:schemeClr val="tx1"/>
                    </a:gs>
                    <a:gs pos="86000">
                      <a:schemeClr val="tx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p:nvPr>
        </p:nvSpPr>
        <p:spPr>
          <a:xfrm>
            <a:off x="366578" y="3914364"/>
            <a:ext cx="8386799" cy="1378644"/>
          </a:xfrm>
        </p:spPr>
        <p:txBody>
          <a:bodyPr anchor="t" anchorCtr="0">
            <a:noAutofit/>
            <a:scene3d>
              <a:camera prst="orthographicFront"/>
              <a:lightRig rig="flat" dir="t"/>
            </a:scene3d>
            <a:sp3d>
              <a:contourClr>
                <a:schemeClr val="tx2"/>
              </a:contourClr>
            </a:sp3d>
          </a:bodyPr>
          <a:lstStyle>
            <a:lvl1pPr marL="0" indent="0" algn="l">
              <a:buFont typeface="Arial" pitchFamily="34" charset="0"/>
              <a:buNone/>
              <a:defRPr kumimoji="0" lang="en-US" sz="9600" b="0" i="1" u="none" strike="noStrike" kern="1200" cap="none" spc="-642" normalizeH="0" baseline="0" noProof="0" dirty="0" smtClean="0">
                <a:ln w="11430"/>
                <a:gradFill>
                  <a:gsLst>
                    <a:gs pos="0">
                      <a:schemeClr val="tx1"/>
                    </a:gs>
                    <a:gs pos="88000">
                      <a:schemeClr val="tx1"/>
                    </a:gs>
                  </a:gsLst>
                  <a:lin ang="5400000"/>
                </a:gradFill>
                <a:effectLst/>
                <a:uLnTx/>
                <a:uFillTx/>
                <a:latin typeface="Segoe Light" pitchFamily="34" charset="0"/>
                <a:ea typeface="+mn-ea"/>
                <a:cs typeface="+mn-cs"/>
              </a:defRPr>
            </a:lvl1pPr>
          </a:lstStyle>
          <a:p>
            <a:pPr lvl="0"/>
            <a:r>
              <a:rPr lang="en-US" dirty="0" smtClean="0"/>
              <a:t>Click to edit Master text styles</a:t>
            </a:r>
          </a:p>
        </p:txBody>
      </p:sp>
    </p:spTree>
    <p:extLst>
      <p:ext uri="{BB962C8B-B14F-4D97-AF65-F5344CB8AC3E}">
        <p14:creationId xmlns:p14="http://schemas.microsoft.com/office/powerpoint/2010/main" val="1308603090"/>
      </p:ext>
    </p:extLst>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title" preserve="1">
  <p:cSld name="1_Title Slide">
    <p:bg bwMode="blackGray">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316398" y="989020"/>
            <a:ext cx="6095178" cy="1020789"/>
          </a:xfrm>
        </p:spPr>
        <p:txBody>
          <a:bodyPr anchor="b">
            <a:noAutofit/>
          </a:bodyPr>
          <a:lstStyle>
            <a:lvl1pPr algn="l">
              <a:lnSpc>
                <a:spcPct val="90000"/>
              </a:lnSpc>
              <a:defRPr sz="4000" spc="-150" baseline="0"/>
            </a:lvl1pPr>
          </a:lstStyle>
          <a:p>
            <a:r>
              <a:rPr lang="en-US" smtClean="0"/>
              <a:t>Click to edit Master title style</a:t>
            </a:r>
            <a:endParaRPr lang="en-US" dirty="0"/>
          </a:p>
        </p:txBody>
      </p:sp>
      <p:sp>
        <p:nvSpPr>
          <p:cNvPr id="3" name="Subtitle 2"/>
          <p:cNvSpPr>
            <a:spLocks noGrp="1"/>
          </p:cNvSpPr>
          <p:nvPr>
            <p:ph type="subTitle" idx="1"/>
          </p:nvPr>
        </p:nvSpPr>
        <p:spPr>
          <a:xfrm>
            <a:off x="2316398" y="2030334"/>
            <a:ext cx="6095178" cy="461665"/>
          </a:xfrm>
        </p:spPr>
        <p:txBody>
          <a:bodyPr vert="horz" wrap="square" lIns="0" tIns="0" rIns="0" bIns="0" rtlCol="0">
            <a:noAutofit/>
          </a:bodyPr>
          <a:lstStyle>
            <a:lvl1pPr marL="0" indent="0" algn="l" defTabSz="914363" rtl="0" eaLnBrk="1" latinLnBrk="0" hangingPunct="1">
              <a:lnSpc>
                <a:spcPct val="100000"/>
              </a:lnSpc>
              <a:spcBef>
                <a:spcPts val="0"/>
              </a:spcBef>
              <a:buSzPct val="100000"/>
              <a:buFontTx/>
              <a:buNone/>
              <a:defRPr lang="en-US" sz="2800" kern="1200" dirty="0">
                <a:solidFill>
                  <a:schemeClr val="accent4">
                    <a:alpha val="99000"/>
                  </a:schemeClr>
                </a:solidFill>
                <a:latin typeface="+mj-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2724824207"/>
      </p:ext>
    </p:extLst>
  </p:cSld>
  <p:clrMapOvr>
    <a:masterClrMapping/>
  </p:clrMapOvr>
  <p:transition>
    <p:fade/>
  </p:transition>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2_Demo, Video etc. &quot;special&quot; slides">
    <p:bg bwMode="blackGray">
      <p:bgPr>
        <a:blipFill dpi="0" rotWithShape="1">
          <a:blip r:embed="rId2" cstate="print">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2" y="1617664"/>
            <a:ext cx="7681325" cy="600242"/>
          </a:xfrm>
        </p:spPr>
        <p:txBody>
          <a:bodyPr vert="horz" wrap="square" lIns="0" tIns="0" rIns="0" bIns="0" rtlCol="0" anchor="t">
            <a:noAutofit/>
          </a:bodyPr>
          <a:lstStyle>
            <a:lvl1pPr algn="l" defTabSz="914363" rtl="0" eaLnBrk="1" latinLnBrk="0" hangingPunct="1">
              <a:lnSpc>
                <a:spcPct val="90000"/>
              </a:lnSpc>
              <a:spcBef>
                <a:spcPct val="0"/>
              </a:spcBef>
              <a:buNone/>
              <a:defRPr lang="en-US" sz="4000" b="0" kern="1200" cap="none" spc="-150" baseline="0" dirty="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730252" y="2227641"/>
            <a:ext cx="7681325" cy="917203"/>
          </a:xfrm>
        </p:spPr>
        <p:txBody>
          <a:bodyPr vert="horz" wrap="square" lIns="0" tIns="0" rIns="0" bIns="0" rtlCol="0" anchor="t">
            <a:noAutofit/>
          </a:bodyPr>
          <a:lstStyle>
            <a:lvl1pPr marL="0" indent="0" algn="l" defTabSz="914363" rtl="0" eaLnBrk="1" latinLnBrk="0" hangingPunct="1">
              <a:lnSpc>
                <a:spcPct val="100000"/>
              </a:lnSpc>
              <a:spcBef>
                <a:spcPts val="0"/>
              </a:spcBef>
              <a:buSzPct val="100000"/>
              <a:buFontTx/>
              <a:buNone/>
              <a:defRPr lang="en-US" sz="2000" kern="1200" dirty="0">
                <a:gradFill>
                  <a:gsLst>
                    <a:gs pos="0">
                      <a:schemeClr val="accent4"/>
                    </a:gs>
                    <a:gs pos="86000">
                      <a:schemeClr val="accent4"/>
                    </a:gs>
                  </a:gsLst>
                  <a:lin ang="5400000" scaled="0"/>
                </a:gradFill>
                <a:latin typeface="+mj-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846443" y="5761524"/>
            <a:ext cx="7690114" cy="1384994"/>
          </a:xfrm>
        </p:spPr>
        <p:txBody>
          <a:bodyPr anchor="t" anchorCtr="0">
            <a:noAutofit/>
            <a:scene3d>
              <a:camera prst="orthographicFront"/>
              <a:lightRig rig="flat" dir="t"/>
            </a:scene3d>
            <a:sp3d>
              <a:contourClr>
                <a:schemeClr val="tx2"/>
              </a:contourClr>
            </a:sp3d>
          </a:bodyPr>
          <a:lstStyle>
            <a:lvl1pPr marL="0" indent="0" algn="r">
              <a:buFont typeface="Arial" pitchFamily="34" charset="0"/>
              <a:buNone/>
              <a:defRPr kumimoji="0" lang="en-US" sz="6600" b="0" i="0" u="none" strike="noStrike" kern="1200" cap="none" spc="0" normalizeH="0" baseline="0" noProof="0" dirty="0" smtClean="0">
                <a:ln w="11430"/>
                <a:gradFill>
                  <a:gsLst>
                    <a:gs pos="0">
                      <a:schemeClr val="tx1"/>
                    </a:gs>
                    <a:gs pos="100000">
                      <a:schemeClr val="tx1"/>
                    </a:gs>
                  </a:gsLst>
                  <a:lin ang="5400000" scaled="0"/>
                </a:gradFill>
                <a:effectLst/>
                <a:uLnTx/>
                <a:uFillTx/>
                <a:latin typeface="+mj-lt"/>
                <a:ea typeface="+mn-ea"/>
                <a:cs typeface="+mn-cs"/>
              </a:defRPr>
            </a:lvl1pPr>
          </a:lstStyle>
          <a:p>
            <a:pPr lvl="0"/>
            <a:r>
              <a:rPr lang="en-US" dirty="0" smtClean="0"/>
              <a:t>CLICK TO…</a:t>
            </a:r>
          </a:p>
        </p:txBody>
      </p:sp>
    </p:spTree>
    <p:extLst>
      <p:ext uri="{BB962C8B-B14F-4D97-AF65-F5344CB8AC3E}">
        <p14:creationId xmlns:p14="http://schemas.microsoft.com/office/powerpoint/2010/main" val="3264858861"/>
      </p:ext>
    </p:extLst>
  </p:cSld>
  <p:clrMapOvr>
    <a:masterClrMapping/>
  </p:clrMapOvr>
  <p:transition>
    <p:fade/>
  </p:transition>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Title and Conten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382000" cy="553998"/>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381000" y="989013"/>
            <a:ext cx="8382000" cy="1945148"/>
          </a:xfrm>
        </p:spPr>
        <p:txBody>
          <a:bodyPr/>
          <a:lstStyle>
            <a:lvl1pPr>
              <a:defRPr sz="2800"/>
            </a:lvl1pPr>
            <a:lvl2pPr>
              <a:defRPr sz="2600"/>
            </a:lvl2pPr>
            <a:lvl4pPr>
              <a:defRPr sz="22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740103576"/>
      </p:ext>
    </p:extLst>
  </p:cSld>
  <p:clrMapOvr>
    <a:masterClrMapping/>
  </p:clrMapOvr>
  <p:transition>
    <p:fade/>
  </p:transition>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2_Title and Content_al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382000" cy="553998"/>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381000" y="989013"/>
            <a:ext cx="8382000" cy="1945148"/>
          </a:xfrm>
        </p:spPr>
        <p:txBody>
          <a:bodyPr/>
          <a:lstStyle>
            <a:lvl1pPr>
              <a:defRPr sz="2800"/>
            </a:lvl1pPr>
            <a:lvl2pPr>
              <a:defRPr sz="2600"/>
            </a:lvl2pPr>
            <a:lvl4pPr>
              <a:defRPr sz="22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203916872"/>
      </p:ext>
    </p:extLst>
  </p:cSld>
  <p:clrMapOvr>
    <a:masterClrMapping/>
  </p:clrMapOvr>
  <p:transition>
    <p:fade/>
  </p:transition>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0901" y="228600"/>
            <a:ext cx="8382000" cy="553998"/>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381000" y="989013"/>
            <a:ext cx="8381901" cy="1945148"/>
          </a:xfrm>
        </p:spPr>
        <p:txBody>
          <a:bodyPr/>
          <a:lstStyle>
            <a:lvl1pPr>
              <a:lnSpc>
                <a:spcPct val="90000"/>
              </a:lnSpc>
              <a:defRPr sz="2800"/>
            </a:lvl1pPr>
            <a:lvl2pPr>
              <a:lnSpc>
                <a:spcPct val="90000"/>
              </a:lnSpc>
              <a:defRPr sz="2600"/>
            </a:lvl2pPr>
            <a:lvl3pPr>
              <a:lnSpc>
                <a:spcPct val="90000"/>
              </a:lnSpc>
              <a:defRPr/>
            </a:lvl3pPr>
            <a:lvl4pPr>
              <a:lnSpc>
                <a:spcPct val="90000"/>
              </a:lnSpc>
              <a:defRPr sz="2200"/>
            </a:lvl4pPr>
            <a:lvl5pPr>
              <a:lnSpc>
                <a:spcPct val="90000"/>
              </a:lnSpc>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935205665"/>
      </p:ext>
    </p:extLst>
  </p:cSld>
  <p:clrMapOvr>
    <a:masterClrMapping/>
  </p:clrMapOvr>
  <p:transitio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twoObj" preserve="1">
  <p:cSld name="Two Conten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384694" y="989013"/>
            <a:ext cx="4114800" cy="2332946"/>
          </a:xfrm>
        </p:spPr>
        <p:txBody>
          <a:bodyPr/>
          <a:lstStyle>
            <a:lvl1pPr marL="339976" indent="-339976">
              <a:lnSpc>
                <a:spcPct val="90000"/>
              </a:lnSpc>
              <a:defRPr sz="2800"/>
            </a:lvl1pPr>
            <a:lvl2pPr marL="673338" indent="-325424">
              <a:lnSpc>
                <a:spcPct val="90000"/>
              </a:lnSpc>
              <a:defRPr sz="2600"/>
            </a:lvl2pPr>
            <a:lvl3pPr marL="953785" indent="-288384">
              <a:lnSpc>
                <a:spcPct val="90000"/>
              </a:lnSpc>
              <a:defRPr sz="2400"/>
            </a:lvl3pPr>
            <a:lvl4pPr marL="1227618" indent="-273833">
              <a:lnSpc>
                <a:spcPct val="90000"/>
              </a:lnSpc>
              <a:defRPr sz="2200"/>
            </a:lvl4pPr>
            <a:lvl5pPr marL="1516002" indent="-280447">
              <a:lnSpc>
                <a:spcPct val="90000"/>
              </a:lnSpc>
              <a:defRPr sz="20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101" y="989013"/>
            <a:ext cx="4114800" cy="2332946"/>
          </a:xfrm>
        </p:spPr>
        <p:txBody>
          <a:bodyPr/>
          <a:lstStyle>
            <a:lvl1pPr marL="347914" indent="-347914">
              <a:lnSpc>
                <a:spcPct val="90000"/>
              </a:lnSpc>
              <a:defRPr sz="2800"/>
            </a:lvl1pPr>
            <a:lvl2pPr marL="673338" indent="-339976">
              <a:lnSpc>
                <a:spcPct val="90000"/>
              </a:lnSpc>
              <a:defRPr sz="2600"/>
            </a:lvl2pPr>
            <a:lvl3pPr marL="961722" indent="-302936">
              <a:lnSpc>
                <a:spcPct val="90000"/>
              </a:lnSpc>
              <a:defRPr sz="2400"/>
            </a:lvl3pPr>
            <a:lvl4pPr marL="1227618" indent="-265896">
              <a:lnSpc>
                <a:spcPct val="90000"/>
              </a:lnSpc>
              <a:defRPr sz="2200"/>
            </a:lvl4pPr>
            <a:lvl5pPr marL="1516002" indent="-273833">
              <a:lnSpc>
                <a:spcPct val="90000"/>
              </a:lnSpc>
              <a:defRPr sz="20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133009020"/>
      </p:ext>
    </p:extLst>
  </p:cSld>
  <p:clrMapOvr>
    <a:masterClrMapping/>
  </p:clrMapOvr>
  <p:transition>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twoTxTwoObj" preserve="1">
  <p:cSld name="Comparison">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387914" y="989020"/>
            <a:ext cx="4114800" cy="346249"/>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7914" y="1401033"/>
            <a:ext cx="4114800" cy="1686616"/>
          </a:xfrm>
        </p:spPr>
        <p:txBody>
          <a:bodyPr/>
          <a:lstStyle>
            <a:lvl1pPr marL="281770" indent="-281770">
              <a:defRPr sz="2400"/>
            </a:lvl1pPr>
            <a:lvl2pPr marL="562218" indent="-265896">
              <a:defRPr sz="2400"/>
            </a:lvl2pPr>
            <a:lvl3pPr marL="813562" indent="-243407">
              <a:defRPr sz="2000"/>
            </a:lvl3pPr>
            <a:lvl4pPr marL="1050354" indent="-228856">
              <a:defRPr sz="1800"/>
            </a:lvl4pPr>
            <a:lvl5pPr marL="1279210" indent="-206367">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985" y="989020"/>
            <a:ext cx="4117019" cy="346249"/>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1401033"/>
            <a:ext cx="4117974" cy="1686616"/>
          </a:xfrm>
        </p:spPr>
        <p:txBody>
          <a:bodyPr/>
          <a:lstStyle>
            <a:lvl1pPr marL="296321" indent="-296321">
              <a:defRPr sz="2400"/>
            </a:lvl1pPr>
            <a:lvl2pPr marL="570155" indent="-273833">
              <a:defRPr sz="2400"/>
            </a:lvl2pPr>
            <a:lvl3pPr marL="821499" indent="-244730">
              <a:defRPr sz="2000"/>
            </a:lvl3pPr>
            <a:lvl4pPr marL="1050354" indent="-236793">
              <a:defRPr sz="1800"/>
            </a:lvl4pPr>
            <a:lvl5pPr marL="1279210" indent="-220919">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616192260"/>
      </p:ext>
    </p:extLst>
  </p:cSld>
  <p:clrMapOvr>
    <a:masterClrMapping/>
  </p:clrMapOvr>
  <p:transition>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itleOnly" preserve="1">
  <p:cSld name="Title Only">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387205076"/>
      </p:ext>
    </p:extLst>
  </p:cSld>
  <p:clrMapOvr>
    <a:masterClrMapping/>
  </p:clrMapOvr>
  <p:transition>
    <p:fade/>
  </p:transition>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type="blank" preserve="1">
  <p:cSld name="Blank">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51793890"/>
      </p:ext>
    </p:extLst>
  </p:cSld>
  <p:clrMapOvr>
    <a:masterClrMapping/>
  </p:clrMapOvr>
  <p:transition>
    <p:fade/>
  </p:transition>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Custom Layout">
    <p:bg bwMode="grayWhite">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92342901"/>
      </p:ext>
    </p:extLst>
  </p:cSld>
  <p:clrMapOvr>
    <a:masterClrMapping/>
  </p:clrMapOvr>
  <p:transition>
    <p:fade/>
  </p:transition>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WALKIN - Prints in GRAYSCALE">
    <p:bg bwMode="blackGray">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pic>
        <p:nvPicPr>
          <p:cNvPr id="2" name="Picture 1" descr="Tech.Ed logo.png"/>
          <p:cNvPicPr>
            <a:picLocks noChangeAspect="1"/>
          </p:cNvPicPr>
          <p:nvPr userDrawn="1"/>
        </p:nvPicPr>
        <p:blipFill>
          <a:blip r:embed="rId3" cstate="screen"/>
          <a:stretch>
            <a:fillRect/>
          </a:stretch>
        </p:blipFill>
        <p:spPr>
          <a:xfrm>
            <a:off x="643908" y="504759"/>
            <a:ext cx="2767372" cy="1584272"/>
          </a:xfrm>
          <a:prstGeom prst="rect">
            <a:avLst/>
          </a:prstGeom>
          <a:noFill/>
          <a:ln>
            <a:noFill/>
          </a:ln>
        </p:spPr>
      </p:pic>
      <p:sp>
        <p:nvSpPr>
          <p:cNvPr id="3" name="TextBox 2"/>
          <p:cNvSpPr txBox="1"/>
          <p:nvPr userDrawn="1"/>
        </p:nvSpPr>
        <p:spPr>
          <a:xfrm>
            <a:off x="646383" y="2383224"/>
            <a:ext cx="5002853" cy="353943"/>
          </a:xfrm>
          <a:prstGeom prst="rect">
            <a:avLst/>
          </a:prstGeom>
          <a:noFill/>
        </p:spPr>
        <p:txBody>
          <a:bodyPr wrap="square" rtlCol="0">
            <a:spAutoFit/>
          </a:bodyPr>
          <a:lstStyle/>
          <a:p>
            <a:pPr defTabSz="914363"/>
            <a:r>
              <a:rPr lang="en-US" sz="1700" spc="-30" dirty="0" smtClean="0">
                <a:gradFill>
                  <a:gsLst>
                    <a:gs pos="0">
                      <a:srgbClr val="FFFFFF"/>
                    </a:gs>
                    <a:gs pos="100000">
                      <a:srgbClr val="FFFFFF"/>
                    </a:gs>
                  </a:gsLst>
                  <a:lin ang="5400000" scaled="0"/>
                </a:gradFill>
              </a:rPr>
              <a:t>JUNE 7-10, 2010 | NEW ORLEANS, LA</a:t>
            </a:r>
            <a:endParaRPr lang="en-US" sz="1700" spc="-30" dirty="0">
              <a:gradFill>
                <a:gsLst>
                  <a:gs pos="0">
                    <a:srgbClr val="FFFFFF"/>
                  </a:gs>
                  <a:gs pos="100000">
                    <a:srgbClr val="FFFFFF"/>
                  </a:gs>
                </a:gsLst>
                <a:lin ang="5400000" scaled="0"/>
              </a:gradFill>
            </a:endParaRPr>
          </a:p>
        </p:txBody>
      </p:sp>
      <p:pic>
        <p:nvPicPr>
          <p:cNvPr id="1026" name="Picture 2" descr="C:\Users\shane\Pictures\Logos\MICROSOFT (brand)\Microsoft corporate logo white.png"/>
          <p:cNvPicPr>
            <a:picLocks noChangeAspect="1" noChangeArrowheads="1"/>
          </p:cNvPicPr>
          <p:nvPr userDrawn="1"/>
        </p:nvPicPr>
        <p:blipFill>
          <a:blip r:embed="rId4" cstate="print"/>
          <a:stretch>
            <a:fillRect/>
          </a:stretch>
        </p:blipFill>
        <p:spPr bwMode="auto">
          <a:xfrm>
            <a:off x="865990" y="5950439"/>
            <a:ext cx="1814176" cy="414561"/>
          </a:xfrm>
          <a:prstGeom prst="rect">
            <a:avLst/>
          </a:prstGeom>
          <a:noFill/>
          <a:ln>
            <a:noFill/>
          </a:ln>
        </p:spPr>
      </p:pic>
    </p:spTree>
    <p:extLst>
      <p:ext uri="{BB962C8B-B14F-4D97-AF65-F5344CB8AC3E}">
        <p14:creationId xmlns:p14="http://schemas.microsoft.com/office/powerpoint/2010/main" val="4123454838"/>
      </p:ext>
    </p:extLst>
  </p:cSld>
  <p:clrMapOvr>
    <a:masterClrMapping/>
  </p:clrMapOvr>
  <p:transition>
    <p:fade/>
  </p:transition>
  <p:timing>
    <p:tnLst>
      <p:par>
        <p:cT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Black Layout - Title and Conten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flip="none" rotWithShape="1">
                  <a:gsLst>
                    <a:gs pos="0">
                      <a:srgbClr val="FFFFFF"/>
                    </a:gs>
                    <a:gs pos="100000">
                      <a:srgbClr val="FFFFFF"/>
                    </a:gs>
                  </a:gsLst>
                  <a:lin ang="5400000" scaled="0"/>
                  <a:tileRect/>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987425"/>
            <a:ext cx="8382000" cy="2000548"/>
          </a:xfrm>
        </p:spPr>
        <p:txBody>
          <a:bodyPr/>
          <a:lstStyle>
            <a:lvl1pPr>
              <a:buClr>
                <a:srgbClr val="FFFFFF"/>
              </a:buClr>
              <a:buSzPct val="70000"/>
              <a:buFont typeface="Wingdings" pitchFamily="2" charset="2"/>
              <a:buChar char="l"/>
              <a:defRPr>
                <a:gradFill>
                  <a:gsLst>
                    <a:gs pos="0">
                      <a:srgbClr val="FFFFFF"/>
                    </a:gs>
                    <a:gs pos="86000">
                      <a:srgbClr val="FFFFFF"/>
                    </a:gs>
                  </a:gsLst>
                  <a:lin ang="5400000" scaled="0"/>
                </a:gradFill>
              </a:defRPr>
            </a:lvl1pPr>
            <a:lvl2pPr>
              <a:buClr>
                <a:srgbClr val="FFFFFF"/>
              </a:buClr>
              <a:buSzPct val="70000"/>
              <a:buFont typeface="Wingdings" pitchFamily="2" charset="2"/>
              <a:buChar char="l"/>
              <a:defRPr>
                <a:gradFill>
                  <a:gsLst>
                    <a:gs pos="0">
                      <a:srgbClr val="FFFFFF"/>
                    </a:gs>
                    <a:gs pos="86000">
                      <a:srgbClr val="FFFFFF"/>
                    </a:gs>
                  </a:gsLst>
                  <a:lin ang="5400000" scaled="0"/>
                </a:gradFill>
              </a:defRPr>
            </a:lvl2pPr>
            <a:lvl3pPr>
              <a:buClr>
                <a:srgbClr val="FFFFFF"/>
              </a:buClr>
              <a:buSzPct val="70000"/>
              <a:buFont typeface="Wingdings" pitchFamily="2" charset="2"/>
              <a:buChar char="l"/>
              <a:defRPr>
                <a:gradFill>
                  <a:gsLst>
                    <a:gs pos="0">
                      <a:srgbClr val="FFFFFF"/>
                    </a:gs>
                    <a:gs pos="86000">
                      <a:srgbClr val="FFFFFF"/>
                    </a:gs>
                  </a:gsLst>
                  <a:lin ang="5400000" scaled="0"/>
                </a:gradFill>
              </a:defRPr>
            </a:lvl3pPr>
            <a:lvl4pPr>
              <a:buClr>
                <a:srgbClr val="FFFFFF"/>
              </a:buClr>
              <a:buSzPct val="70000"/>
              <a:buFont typeface="Wingdings" pitchFamily="2" charset="2"/>
              <a:buChar char="l"/>
              <a:defRPr>
                <a:gradFill>
                  <a:gsLst>
                    <a:gs pos="0">
                      <a:srgbClr val="FFFFFF"/>
                    </a:gs>
                    <a:gs pos="86000">
                      <a:srgbClr val="FFFFFF"/>
                    </a:gs>
                  </a:gsLst>
                  <a:lin ang="5400000" scaled="0"/>
                </a:gradFill>
              </a:defRPr>
            </a:lvl4pPr>
            <a:lvl5pPr>
              <a:buClr>
                <a:srgbClr val="FFFFFF"/>
              </a:buClr>
              <a:buSzPct val="70000"/>
              <a:buFont typeface="Wingdings" pitchFamily="2" charset="2"/>
              <a:buChar char="l"/>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011160603"/>
      </p:ext>
    </p:extLst>
  </p:cSld>
  <p:clrMapOvr>
    <a:masterClrMapping/>
  </p:clrMapOvr>
  <p:transition>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0">
                      <a:srgbClr val="FFFFFF"/>
                    </a:gs>
                    <a:gs pos="100000">
                      <a:srgbClr val="FFFFFF"/>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987425"/>
            <a:ext cx="8382000" cy="2000548"/>
          </a:xfrm>
        </p:spPr>
        <p:txBody>
          <a:bodyPr/>
          <a:lstStyle>
            <a:lvl1pPr>
              <a:buClr>
                <a:srgbClr val="FFFFFF"/>
              </a:buClr>
              <a:buSzPct val="70000"/>
              <a:buFont typeface="Wingdings" pitchFamily="2" charset="2"/>
              <a:buChar char="l"/>
              <a:defRPr>
                <a:gradFill>
                  <a:gsLst>
                    <a:gs pos="0">
                      <a:srgbClr val="FFFFFF"/>
                    </a:gs>
                    <a:gs pos="86000">
                      <a:srgbClr val="FFFFFF"/>
                    </a:gs>
                  </a:gsLst>
                  <a:lin ang="5400000" scaled="0"/>
                </a:gradFill>
              </a:defRPr>
            </a:lvl1pPr>
            <a:lvl2pPr>
              <a:buClr>
                <a:srgbClr val="FFFFFF"/>
              </a:buClr>
              <a:buSzPct val="70000"/>
              <a:buFont typeface="Wingdings" pitchFamily="2" charset="2"/>
              <a:buChar char="l"/>
              <a:defRPr>
                <a:gradFill>
                  <a:gsLst>
                    <a:gs pos="0">
                      <a:srgbClr val="FFFFFF"/>
                    </a:gs>
                    <a:gs pos="86000">
                      <a:srgbClr val="FFFFFF"/>
                    </a:gs>
                  </a:gsLst>
                  <a:lin ang="5400000" scaled="0"/>
                </a:gradFill>
              </a:defRPr>
            </a:lvl2pPr>
            <a:lvl3pPr>
              <a:buClr>
                <a:srgbClr val="FFFFFF"/>
              </a:buClr>
              <a:buSzPct val="70000"/>
              <a:buFont typeface="Wingdings" pitchFamily="2" charset="2"/>
              <a:buChar char="l"/>
              <a:defRPr>
                <a:gradFill>
                  <a:gsLst>
                    <a:gs pos="0">
                      <a:srgbClr val="FFFFFF"/>
                    </a:gs>
                    <a:gs pos="86000">
                      <a:srgbClr val="FFFFFF"/>
                    </a:gs>
                  </a:gsLst>
                  <a:lin ang="5400000" scaled="0"/>
                </a:gradFill>
              </a:defRPr>
            </a:lvl3pPr>
            <a:lvl4pPr>
              <a:buClr>
                <a:srgbClr val="FFFFFF"/>
              </a:buClr>
              <a:buSzPct val="70000"/>
              <a:buFont typeface="Wingdings" pitchFamily="2" charset="2"/>
              <a:buChar char="l"/>
              <a:defRPr>
                <a:gradFill>
                  <a:gsLst>
                    <a:gs pos="0">
                      <a:srgbClr val="FFFFFF"/>
                    </a:gs>
                    <a:gs pos="86000">
                      <a:srgbClr val="FFFFFF"/>
                    </a:gs>
                  </a:gsLst>
                  <a:lin ang="5400000" scaled="0"/>
                </a:gradFill>
              </a:defRPr>
            </a:lvl4pPr>
            <a:lvl5pPr>
              <a:buClr>
                <a:srgbClr val="FFFFFF"/>
              </a:buClr>
              <a:buSzPct val="70000"/>
              <a:buFont typeface="Wingdings" pitchFamily="2" charset="2"/>
              <a:buChar char="l"/>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6"/>
          <p:cNvSpPr>
            <a:spLocks noGrp="1"/>
          </p:cNvSpPr>
          <p:nvPr>
            <p:ph type="body" sz="quarter" idx="11"/>
          </p:nvPr>
        </p:nvSpPr>
        <p:spPr>
          <a:xfrm>
            <a:off x="1" y="6238883"/>
            <a:ext cx="9144001" cy="619125"/>
          </a:xfrm>
          <a:solidFill>
            <a:srgbClr val="FFFF99"/>
          </a:solidFill>
        </p:spPr>
        <p:txBody>
          <a:bodyPr wrap="square" lIns="152394" tIns="76197" rIns="152394" bIns="76197" anchor="b" anchorCtr="0">
            <a:noAutofit/>
          </a:bodyPr>
          <a:lstStyle>
            <a:lvl1pPr algn="r">
              <a:buFont typeface="Arial" pitchFamily="34" charset="0"/>
              <a:buNone/>
              <a:defRPr spc="-50" baseline="0">
                <a:gradFill>
                  <a:gsLst>
                    <a:gs pos="0">
                      <a:srgbClr val="000000"/>
                    </a:gs>
                    <a:gs pos="100000">
                      <a:srgbClr val="000000"/>
                    </a:gs>
                  </a:gsLst>
                  <a:lin ang="5400000" scaled="0"/>
                </a:gradFill>
                <a:effectLst/>
                <a:latin typeface="Segoe UI" pitchFamily="34" charset="0"/>
              </a:defRPr>
            </a:lvl1pPr>
          </a:lstStyle>
          <a:p>
            <a:pPr lvl="0"/>
            <a:r>
              <a:rPr lang="en-US" smtClean="0"/>
              <a:t>Click to edit Master text styles</a:t>
            </a:r>
          </a:p>
        </p:txBody>
      </p:sp>
    </p:spTree>
    <p:extLst>
      <p:ext uri="{BB962C8B-B14F-4D97-AF65-F5344CB8AC3E}">
        <p14:creationId xmlns:p14="http://schemas.microsoft.com/office/powerpoint/2010/main" val="3541473738"/>
      </p:ext>
    </p:extLst>
  </p:cSld>
  <p:clrMapOvr>
    <a:masterClrMapping/>
  </p:clrMapOvr>
  <p:transition>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Light background developer code-">
    <p:bg bwMode="grayWhite">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4" name="Round Single Corner Rectangle 3"/>
          <p:cNvSpPr/>
          <p:nvPr userDrawn="1"/>
        </p:nvSpPr>
        <p:spPr bwMode="auto">
          <a:xfrm flipH="1">
            <a:off x="380993" y="927100"/>
            <a:ext cx="8806959" cy="5728224"/>
          </a:xfrm>
          <a:prstGeom prst="round1Rect">
            <a:avLst>
              <a:gd name="adj" fmla="val 2999"/>
            </a:avLst>
          </a:prstGeom>
          <a:solidFill>
            <a:schemeClr val="tx1"/>
          </a:solidFill>
          <a:ln w="28575">
            <a:gradFill>
              <a:gsLst>
                <a:gs pos="0">
                  <a:schemeClr val="accent2"/>
                </a:gs>
                <a:gs pos="50000">
                  <a:schemeClr val="accent2"/>
                </a:gs>
                <a:gs pos="100000">
                  <a:schemeClr val="tx1">
                    <a:alpha val="0"/>
                  </a:schemeClr>
                </a:gs>
              </a:gsLst>
              <a:lin ang="5400000" scaled="0"/>
            </a:gradFill>
            <a:headEnd type="none" w="med" len="med"/>
            <a:tailEnd type="none" w="med" len="med"/>
          </a:ln>
        </p:spPr>
        <p:style>
          <a:lnRef idx="2">
            <a:schemeClr val="accent5"/>
          </a:lnRef>
          <a:fillRef idx="1">
            <a:schemeClr val="lt1"/>
          </a:fillRef>
          <a:effectRef idx="0">
            <a:schemeClr val="accent5"/>
          </a:effectRef>
          <a:fontRef idx="minor">
            <a:schemeClr val="dk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400" dirty="0" smtClean="0">
              <a:gradFill>
                <a:gsLst>
                  <a:gs pos="0">
                    <a:srgbClr val="FFFFFF"/>
                  </a:gs>
                  <a:gs pos="100000">
                    <a:srgbClr val="FFFFFF"/>
                  </a:gs>
                </a:gsLst>
                <a:lin ang="5400000" scaled="0"/>
              </a:gradFill>
            </a:endParaRPr>
          </a:p>
        </p:txBody>
      </p:sp>
      <p:sp>
        <p:nvSpPr>
          <p:cNvPr id="2" name="Title 1"/>
          <p:cNvSpPr>
            <a:spLocks noGrp="1"/>
          </p:cNvSpPr>
          <p:nvPr>
            <p:ph type="title"/>
          </p:nvPr>
        </p:nvSpPr>
        <p:spPr>
          <a:xfrm>
            <a:off x="381000" y="228600"/>
            <a:ext cx="8382000" cy="553998"/>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555628" y="1143000"/>
            <a:ext cx="8207375" cy="1606594"/>
          </a:xfrm>
        </p:spPr>
        <p:txBody>
          <a:bodyPr/>
          <a:lstStyle>
            <a:lvl1pPr algn="l" defTabSz="914363" rtl="0" eaLnBrk="1" latinLnBrk="0" hangingPunct="1">
              <a:lnSpc>
                <a:spcPct val="80000"/>
              </a:lnSpc>
              <a:spcBef>
                <a:spcPct val="20000"/>
              </a:spcBef>
              <a:buSzPct val="100000"/>
              <a:buFontTx/>
              <a:buNone/>
              <a:defRPr lang="en-US" sz="2800" b="0" kern="1200" dirty="0" smtClean="0">
                <a:solidFill>
                  <a:srgbClr val="000000"/>
                </a:solidFill>
                <a:latin typeface="Consolas" pitchFamily="49" charset="0"/>
                <a:ea typeface="+mn-ea"/>
                <a:cs typeface="Courier New" pitchFamily="49" charset="0"/>
              </a:defRPr>
            </a:lvl1pPr>
            <a:lvl2pPr algn="l" defTabSz="914363" rtl="0" eaLnBrk="1" latinLnBrk="0" hangingPunct="1">
              <a:lnSpc>
                <a:spcPct val="80000"/>
              </a:lnSpc>
              <a:spcBef>
                <a:spcPct val="20000"/>
              </a:spcBef>
              <a:buSzPct val="100000"/>
              <a:buFontTx/>
              <a:buNone/>
              <a:defRPr lang="en-US" sz="2400" b="0" kern="1200" dirty="0" smtClean="0">
                <a:solidFill>
                  <a:srgbClr val="000000"/>
                </a:solidFill>
                <a:latin typeface="Consolas" pitchFamily="49" charset="0"/>
                <a:ea typeface="+mn-ea"/>
                <a:cs typeface="Courier New" pitchFamily="49" charset="0"/>
              </a:defRPr>
            </a:lvl2pPr>
            <a:lvl3pPr algn="l" defTabSz="914363" rtl="0" eaLnBrk="1" latinLnBrk="0" hangingPunct="1">
              <a:lnSpc>
                <a:spcPct val="80000"/>
              </a:lnSpc>
              <a:spcBef>
                <a:spcPct val="20000"/>
              </a:spcBef>
              <a:buSzPct val="100000"/>
              <a:buFontTx/>
              <a:buNone/>
              <a:defRPr lang="en-US" sz="2000" b="0" kern="1200" dirty="0" smtClean="0">
                <a:solidFill>
                  <a:srgbClr val="000000"/>
                </a:solidFill>
                <a:latin typeface="Consolas" pitchFamily="49" charset="0"/>
                <a:ea typeface="+mn-ea"/>
                <a:cs typeface="Courier New" pitchFamily="49" charset="0"/>
              </a:defRPr>
            </a:lvl3pPr>
            <a:lvl4pPr algn="l" defTabSz="914363" rtl="0" eaLnBrk="1" latinLnBrk="0" hangingPunct="1">
              <a:lnSpc>
                <a:spcPct val="80000"/>
              </a:lnSpc>
              <a:spcBef>
                <a:spcPct val="20000"/>
              </a:spcBef>
              <a:buSzPct val="100000"/>
              <a:buFontTx/>
              <a:buNone/>
              <a:defRPr lang="en-US" sz="1800" b="0" kern="1200" dirty="0" smtClean="0">
                <a:solidFill>
                  <a:srgbClr val="000000"/>
                </a:solidFill>
                <a:latin typeface="Consolas" pitchFamily="49" charset="0"/>
                <a:ea typeface="+mn-ea"/>
                <a:cs typeface="Courier New" pitchFamily="49" charset="0"/>
              </a:defRPr>
            </a:lvl4pPr>
            <a:lvl5pPr algn="l" defTabSz="914363" rtl="0" eaLnBrk="1" latinLnBrk="0" hangingPunct="1">
              <a:lnSpc>
                <a:spcPct val="80000"/>
              </a:lnSpc>
              <a:spcBef>
                <a:spcPct val="20000"/>
              </a:spcBef>
              <a:buSzPct val="100000"/>
              <a:buFontTx/>
              <a:buNone/>
              <a:defRPr lang="en-US" sz="1600" b="0" kern="1200" dirty="0">
                <a:solidFill>
                  <a:srgbClr val="000000"/>
                </a:solidFill>
                <a:latin typeface="Consolas" pitchFamily="49" charset="0"/>
                <a:ea typeface="+mn-ea"/>
                <a:cs typeface="Courier New" pitchFamily="49"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422909112"/>
      </p:ext>
    </p:extLst>
  </p:cSld>
  <p:clrMapOvr>
    <a:masterClrMapping/>
  </p:clrMapOvr>
  <p:transition>
    <p:fade/>
  </p:transition>
  <p:timing>
    <p:tnLst>
      <p:par>
        <p:cT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5" y="1905010"/>
            <a:ext cx="7681913" cy="1523495"/>
          </a:xfrm>
        </p:spPr>
        <p:txBody>
          <a:bodyPr>
            <a:noAutofit/>
          </a:bodyPr>
          <a:lstStyle>
            <a:lvl1pPr>
              <a:lnSpc>
                <a:spcPct val="90000"/>
              </a:lnSpc>
              <a:defRPr sz="5400">
                <a:ln w="3175">
                  <a:noFill/>
                </a:ln>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4" y="4344998"/>
            <a:ext cx="7681913"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cxnSp>
        <p:nvCxnSpPr>
          <p:cNvPr id="12" name="Straight Connector 11"/>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95059330"/>
      </p:ext>
    </p:extLst>
  </p:cSld>
  <p:clrMapOvr>
    <a:masterClrMapping/>
  </p:clrMapOvr>
  <p:transition>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514" y="649805"/>
            <a:ext cx="7043208" cy="1523494"/>
          </a:xfrm>
        </p:spPr>
        <p:txBody>
          <a:bodyPr anchor="ctr" anchorCtr="0">
            <a:noAutofit/>
          </a:bodyPr>
          <a:lstStyle>
            <a:lvl1pPr>
              <a:lnSpc>
                <a:spcPct val="90000"/>
              </a:lnSpc>
              <a:defRPr sz="5400">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0" y="4344998"/>
            <a:ext cx="7043208"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dirty="0" smtClean="0"/>
              <a:t>Click to edit Master subtitle style</a:t>
            </a:r>
            <a:endParaRPr lang="en-US" dirty="0"/>
          </a:p>
        </p:txBody>
      </p:sp>
      <p:sp>
        <p:nvSpPr>
          <p:cNvPr id="7" name="Text Placeholder 6"/>
          <p:cNvSpPr>
            <a:spLocks noGrp="1"/>
          </p:cNvSpPr>
          <p:nvPr>
            <p:ph type="body" sz="quarter" idx="10" hasCustomPrompt="1"/>
          </p:nvPr>
        </p:nvSpPr>
        <p:spPr>
          <a:xfrm>
            <a:off x="722050" y="2729806"/>
            <a:ext cx="8040951" cy="1384994"/>
          </a:xfrm>
        </p:spPr>
        <p:txBody>
          <a:bodyPr anchor="b" anchorCtr="0">
            <a:noAutofit/>
            <a:scene3d>
              <a:camera prst="orthographicFront"/>
              <a:lightRig rig="flat" dir="t"/>
            </a:scene3d>
            <a:sp3d extrusionH="88900" contourW="2540">
              <a:bevelT w="38100" h="31750"/>
              <a:contourClr>
                <a:srgbClr val="F4A234"/>
              </a:contourClr>
            </a:sp3d>
          </a:bodyPr>
          <a:lstStyle>
            <a:lvl1pPr marL="0" indent="0" algn="r">
              <a:buFont typeface="Arial" pitchFamily="34" charset="0"/>
              <a:buNone/>
              <a:defRPr kumimoji="0" lang="en-US" sz="10000" b="1" i="1" u="none" strike="noStrike" kern="1200" cap="none" spc="-642" normalizeH="0" baseline="0" noProof="0" dirty="0" smtClean="0">
                <a:ln w="11430"/>
                <a:gradFill>
                  <a:gsLst>
                    <a:gs pos="50000">
                      <a:schemeClr val="accent4"/>
                    </a:gs>
                    <a:gs pos="100000">
                      <a:schemeClr val="accent4"/>
                    </a:gs>
                  </a:gsLst>
                  <a:lin ang="5400000" scaled="0"/>
                </a:gradFill>
                <a:effectLst>
                  <a:outerShdw blurRad="50800" dist="39000" dir="5460000" algn="tl">
                    <a:srgbClr val="000000">
                      <a:alpha val="38000"/>
                    </a:srgbClr>
                  </a:outerShdw>
                </a:effectLst>
                <a:uLnTx/>
                <a:uFillTx/>
                <a:latin typeface="Segoe UI" pitchFamily="34" charset="0"/>
                <a:ea typeface="+mn-ea"/>
                <a:cs typeface="+mn-cs"/>
              </a:defRPr>
            </a:lvl1pPr>
          </a:lstStyle>
          <a:p>
            <a:pPr lvl="0"/>
            <a:r>
              <a:rPr lang="en-US" dirty="0" smtClean="0"/>
              <a:t>click to…</a:t>
            </a:r>
          </a:p>
        </p:txBody>
      </p:sp>
      <p:cxnSp>
        <p:nvCxnSpPr>
          <p:cNvPr id="6" name="Straight Connector 5"/>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8658724"/>
      </p:ext>
    </p:extLst>
  </p:cSld>
  <p:clrMapOvr>
    <a:masterClrMapping/>
  </p:clrMapOvr>
  <p:transition>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381000" y="1411552"/>
            <a:ext cx="8382000" cy="2203680"/>
          </a:xfrm>
        </p:spPr>
        <p:txBody>
          <a:bodyPr/>
          <a:lstStyle>
            <a:lvl1pPr>
              <a:lnSpc>
                <a:spcPct val="90000"/>
              </a:lnSpc>
              <a:buSzPct val="130000"/>
              <a:buFont typeface="Arial" pitchFamily="34" charset="0"/>
              <a:buChar char="•"/>
              <a:defRPr>
                <a:solidFill>
                  <a:schemeClr val="bg1"/>
                </a:solidFill>
              </a:defRPr>
            </a:lvl1pPr>
            <a:lvl2pPr algn="l" defTabSz="914363" rtl="0" eaLnBrk="1" latinLnBrk="0" hangingPunct="1">
              <a:lnSpc>
                <a:spcPct val="90000"/>
              </a:lnSpc>
              <a:spcBef>
                <a:spcPct val="20000"/>
              </a:spcBef>
              <a:buClr>
                <a:srgbClr val="777777"/>
              </a:buClr>
              <a:buSzPct val="100000"/>
              <a:buFont typeface="Segoe" pitchFamily="34" charset="0"/>
              <a:buChar char="−"/>
              <a:defRPr lang="en-US" sz="2800" kern="1200" dirty="0" smtClean="0">
                <a:solidFill>
                  <a:schemeClr val="bg1"/>
                </a:solidFill>
                <a:latin typeface="+mn-lt"/>
                <a:ea typeface="+mn-ea"/>
                <a:cs typeface="+mn-cs"/>
              </a:defRPr>
            </a:lvl2pPr>
            <a:lvl3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3pPr>
            <a:lvl4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4pPr>
            <a:lvl5pPr algn="l" defTabSz="914363" rtl="0" eaLnBrk="1" latinLnBrk="0" hangingPunct="1">
              <a:lnSpc>
                <a:spcPct val="90000"/>
              </a:lnSpc>
              <a:spcBef>
                <a:spcPct val="20000"/>
              </a:spcBef>
              <a:buClr>
                <a:srgbClr val="777777"/>
              </a:buClr>
              <a:buSzPct val="100000"/>
              <a:buFont typeface="Segoe" pitchFamily="34" charset="0"/>
              <a:buChar char="−"/>
              <a:defRPr lang="en-US" sz="2400" kern="1200" dirty="0">
                <a:solidFill>
                  <a:schemeClr val="bg1"/>
                </a:solidFill>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717228439"/>
      </p:ext>
    </p:extLst>
  </p:cSld>
  <p:clrMapOvr>
    <a:masterClrMapping/>
  </p:clrMapOvr>
  <p:transition>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81000" y="1412875"/>
            <a:ext cx="8382000" cy="2210862"/>
          </a:xfrm>
        </p:spPr>
        <p:txBody>
          <a:bodyPr/>
          <a:lstStyle>
            <a:lvl1pPr>
              <a:lnSpc>
                <a:spcPct val="90000"/>
              </a:lnSpc>
              <a:defRPr>
                <a:solidFill>
                  <a:schemeClr val="bg1"/>
                </a:solidFill>
              </a:defRPr>
            </a:lvl1pPr>
            <a:lvl2pPr>
              <a:lnSpc>
                <a:spcPct val="90000"/>
              </a:lnSpc>
              <a:defRPr>
                <a:solidFill>
                  <a:schemeClr val="bg1"/>
                </a:solidFill>
              </a:defRPr>
            </a:lvl2pPr>
            <a:lvl3pPr>
              <a:lnSpc>
                <a:spcPct val="90000"/>
              </a:lnSpc>
              <a:defRPr>
                <a:solidFill>
                  <a:schemeClr val="bg1"/>
                </a:solidFill>
              </a:defRPr>
            </a:lvl3pPr>
            <a:lvl4pPr>
              <a:lnSpc>
                <a:spcPct val="90000"/>
              </a:lnSpc>
              <a:defRPr>
                <a:solidFill>
                  <a:schemeClr val="bg1"/>
                </a:solidFill>
              </a:defRPr>
            </a:lvl4pPr>
            <a:lvl5pPr>
              <a:lnSpc>
                <a:spcPct val="90000"/>
              </a:lnSpc>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768276936"/>
      </p:ext>
    </p:extLst>
  </p:cSld>
  <p:clrMapOvr>
    <a:masterClrMapping/>
  </p:clrMapOvr>
  <p:transition>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1" y="1411558"/>
            <a:ext cx="4114800" cy="2129814"/>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411558"/>
            <a:ext cx="4114800" cy="2129814"/>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737683658"/>
      </p:ext>
    </p:extLst>
  </p:cSld>
  <p:clrMapOvr>
    <a:masterClrMapping/>
  </p:clrMapOvr>
  <p:transition>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381001" y="1411562"/>
            <a:ext cx="4114800"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1001" y="2174879"/>
            <a:ext cx="4114800" cy="1855893"/>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986" y="1411562"/>
            <a:ext cx="4117019"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9"/>
            <a:ext cx="4117974" cy="1855893"/>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Slide Number Placeholder 4"/>
          <p:cNvSpPr>
            <a:spLocks noGrp="1"/>
          </p:cNvSpPr>
          <p:nvPr>
            <p:ph type="sldNum" sz="quarter" idx="10"/>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047486266"/>
      </p:ext>
    </p:extLst>
  </p:cSld>
  <p:clrMapOvr>
    <a:masterClrMapping/>
  </p:clrMapOvr>
  <p:transition>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defRPr>
            </a:lvl1pPr>
          </a:lstStyle>
          <a:p>
            <a:r>
              <a:rPr lang="en-US" dirty="0" smtClean="0"/>
              <a:t>Click to edit Master title style</a:t>
            </a:r>
            <a:endParaRPr lang="en-US" dirty="0"/>
          </a:p>
        </p:txBody>
      </p:sp>
      <p:sp>
        <p:nvSpPr>
          <p:cNvPr id="3"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2709887013"/>
      </p:ext>
    </p:extLst>
  </p:cSld>
  <p:clrMapOvr>
    <a:masterClrMapping/>
  </p:clrMapOvr>
  <p:transition>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597207312"/>
      </p:ext>
    </p:extLst>
  </p:cSld>
  <p:clrMapOvr>
    <a:masterClrMapping/>
  </p:clrMapOvr>
  <p:transition>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2_Title and Content">
    <p:bg bwMode="black">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50000">
                      <a:schemeClr val="bg1"/>
                    </a:gs>
                    <a:gs pos="100000">
                      <a:schemeClr val="bg1"/>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rgbClr val="FFFFFF"/>
              </a:buClr>
              <a:buSzPct val="70000"/>
              <a:buFont typeface="Wingdings" pitchFamily="2" charset="2"/>
              <a:buChar char="l"/>
              <a:defRPr>
                <a:gradFill>
                  <a:gsLst>
                    <a:gs pos="50000">
                      <a:schemeClr val="bg1"/>
                    </a:gs>
                    <a:gs pos="100000">
                      <a:schemeClr val="bg1"/>
                    </a:gs>
                  </a:gsLst>
                  <a:lin ang="5400000" scaled="0"/>
                </a:gradFill>
              </a:defRPr>
            </a:lvl1pPr>
            <a:lvl2pPr>
              <a:buClr>
                <a:srgbClr val="FFFFFF"/>
              </a:buClr>
              <a:buSzPct val="70000"/>
              <a:buFont typeface="Wingdings" pitchFamily="2" charset="2"/>
              <a:buChar char="l"/>
              <a:defRPr>
                <a:gradFill>
                  <a:gsLst>
                    <a:gs pos="50000">
                      <a:schemeClr val="bg1"/>
                    </a:gs>
                    <a:gs pos="100000">
                      <a:schemeClr val="bg1"/>
                    </a:gs>
                  </a:gsLst>
                  <a:lin ang="5400000" scaled="0"/>
                </a:gradFill>
              </a:defRPr>
            </a:lvl2pPr>
            <a:lvl3pPr>
              <a:buClr>
                <a:srgbClr val="FFFFFF"/>
              </a:buClr>
              <a:buSzPct val="70000"/>
              <a:buFont typeface="Wingdings" pitchFamily="2" charset="2"/>
              <a:buChar char="l"/>
              <a:defRPr>
                <a:gradFill>
                  <a:gsLst>
                    <a:gs pos="50000">
                      <a:schemeClr val="bg1"/>
                    </a:gs>
                    <a:gs pos="100000">
                      <a:schemeClr val="bg1"/>
                    </a:gs>
                  </a:gsLst>
                  <a:lin ang="5400000" scaled="0"/>
                </a:gradFill>
              </a:defRPr>
            </a:lvl3pPr>
            <a:lvl4pPr>
              <a:buClr>
                <a:srgbClr val="FFFFFF"/>
              </a:buClr>
              <a:buSzPct val="70000"/>
              <a:buFont typeface="Wingdings" pitchFamily="2" charset="2"/>
              <a:buChar char="l"/>
              <a:defRPr>
                <a:gradFill>
                  <a:gsLst>
                    <a:gs pos="50000">
                      <a:schemeClr val="bg1"/>
                    </a:gs>
                    <a:gs pos="100000">
                      <a:schemeClr val="bg1"/>
                    </a:gs>
                  </a:gsLst>
                  <a:lin ang="5400000" scaled="0"/>
                </a:gradFill>
              </a:defRPr>
            </a:lvl4pPr>
            <a:lvl5pPr>
              <a:buClr>
                <a:srgbClr val="FFFFFF"/>
              </a:buClr>
              <a:buSzPct val="70000"/>
              <a:buFont typeface="Wingdings" pitchFamily="2" charset="2"/>
              <a:buChar char="l"/>
              <a:defRPr>
                <a:gradFill>
                  <a:gsLst>
                    <a:gs pos="50000">
                      <a:schemeClr val="bg1"/>
                    </a:gs>
                    <a:gs pos="100000">
                      <a:schemeClr val="bg1"/>
                    </a:gs>
                  </a:gsLst>
                  <a:lin ang="5400000" scaled="0"/>
                </a:gra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755237964"/>
      </p:ext>
    </p:extLst>
  </p:cSld>
  <p:clrMapOvr>
    <a:masterClrMapping/>
  </p:clrMapOvr>
  <p:transition>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Stacked_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chor="ctr"/>
          <a:lstStyle/>
          <a:p>
            <a:r>
              <a:rPr lang="en-US" dirty="0"/>
              <a:t>Click to edit Master title </a:t>
            </a:r>
            <a:r>
              <a:rPr lang="en-US" dirty="0" smtClean="0"/>
              <a:t>style</a:t>
            </a:r>
            <a:endParaRPr lang="en-US" dirty="0"/>
          </a:p>
        </p:txBody>
      </p:sp>
      <p:sp>
        <p:nvSpPr>
          <p:cNvPr id="3" name="Content Placeholder 2"/>
          <p:cNvSpPr>
            <a:spLocks noGrp="1"/>
          </p:cNvSpPr>
          <p:nvPr>
            <p:ph idx="1"/>
          </p:nvPr>
        </p:nvSpPr>
        <p:spPr>
          <a:xfrm>
            <a:off x="366714" y="4191010"/>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2"/>
          <p:cNvSpPr>
            <a:spLocks noGrp="1"/>
          </p:cNvSpPr>
          <p:nvPr>
            <p:ph idx="10"/>
          </p:nvPr>
        </p:nvSpPr>
        <p:spPr>
          <a:xfrm>
            <a:off x="366714" y="1463048"/>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483105188"/>
      </p:ext>
    </p:extLst>
  </p:cSld>
  <p:clrMapOvr>
    <a:masterClrMapping/>
  </p:clrMapOvr>
  <p:transition>
    <p:fade/>
  </p:transition>
  <p:timing>
    <p:tnLst>
      <p:par>
        <p:cTn id="1" dur="indefinite" restart="never" nodeType="tmRoot"/>
      </p:par>
    </p:tn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2_Title and Content_al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10"/>
            <a:ext cx="8382000" cy="664797"/>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381000" y="989013"/>
            <a:ext cx="8382000" cy="1945148"/>
          </a:xfrm>
        </p:spPr>
        <p:txBody>
          <a:bodyPr/>
          <a:lstStyle>
            <a:lvl1pPr>
              <a:defRPr sz="2800"/>
            </a:lvl1pPr>
            <a:lvl2pPr>
              <a:defRPr sz="2600"/>
            </a:lvl2pPr>
            <a:lvl4pPr>
              <a:defRPr sz="22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783223485"/>
      </p:ext>
    </p:extLst>
  </p:cSld>
  <p:clrMapOvr>
    <a:masterClrMapping/>
  </p:clrMapOvr>
  <p:transition>
    <p:fade/>
  </p:transition>
  <p:timing>
    <p:tnLst>
      <p:par>
        <p:cTn id="1" dur="indefinite" restart="never" nodeType="tmRoot"/>
      </p:par>
    </p:tn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Custom Layout">
    <p:bg bwMode="grayWhite">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11510745"/>
      </p:ext>
    </p:extLst>
  </p:cSld>
  <p:clrMapOvr>
    <a:masterClrMapping/>
  </p:clrMapOvr>
  <p:transition>
    <p:fade/>
  </p:transition>
  <p:timing>
    <p:tnLst>
      <p:par>
        <p:cTn id="1" dur="indefinite" restart="never" nodeType="tmRoot"/>
      </p:par>
    </p:tnLst>
  </p:timing>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Thank you Close">
    <p:spTree>
      <p:nvGrpSpPr>
        <p:cNvPr id="1" name=""/>
        <p:cNvGrpSpPr/>
        <p:nvPr/>
      </p:nvGrpSpPr>
      <p:grpSpPr>
        <a:xfrm>
          <a:off x="0" y="0"/>
          <a:ext cx="0" cy="0"/>
          <a:chOff x="0" y="0"/>
          <a:chExt cx="0" cy="0"/>
        </a:xfrm>
      </p:grpSpPr>
      <p:pic>
        <p:nvPicPr>
          <p:cNvPr id="3" name="Picture 9" descr="S:\White_Whale\1-01107-DeborahZiegenhorn\sf_art\PNGs\101107_handshake_color.png"/>
          <p:cNvPicPr>
            <a:picLocks noChangeAspect="1" noChangeArrowheads="1"/>
          </p:cNvPicPr>
          <p:nvPr userDrawn="1"/>
        </p:nvPicPr>
        <p:blipFill>
          <a:blip r:embed="rId2" cstate="print">
            <a:duotone>
              <a:prstClr val="black"/>
              <a:srgbClr val="D9C3A5">
                <a:tint val="50000"/>
                <a:satMod val="180000"/>
              </a:srgbClr>
            </a:duotone>
          </a:blip>
          <a:srcRect r="6247"/>
          <a:stretch>
            <a:fillRect/>
          </a:stretch>
        </p:blipFill>
        <p:spPr bwMode="auto">
          <a:xfrm>
            <a:off x="3737456" y="498764"/>
            <a:ext cx="5406544" cy="5749636"/>
          </a:xfrm>
          <a:prstGeom prst="rect">
            <a:avLst/>
          </a:prstGeom>
          <a:noFill/>
        </p:spPr>
      </p:pic>
      <p:sp>
        <p:nvSpPr>
          <p:cNvPr id="4" name="Text Placeholder 4"/>
          <p:cNvSpPr txBox="1">
            <a:spLocks/>
          </p:cNvSpPr>
          <p:nvPr userDrawn="1"/>
        </p:nvSpPr>
        <p:spPr>
          <a:xfrm>
            <a:off x="33869" y="4010576"/>
            <a:ext cx="9110132" cy="1329595"/>
          </a:xfrm>
          <a:prstGeom prst="rect">
            <a:avLst/>
          </a:prstGeom>
        </p:spPr>
        <p:txBody>
          <a:bodyPr/>
          <a:lstStyle/>
          <a:p>
            <a:pPr indent="-396875" algn="ctr" defTabSz="914363" fontAlgn="base">
              <a:lnSpc>
                <a:spcPct val="90000"/>
              </a:lnSpc>
              <a:spcBef>
                <a:spcPct val="0"/>
              </a:spcBef>
              <a:spcAft>
                <a:spcPct val="0"/>
              </a:spcAft>
              <a:buClr>
                <a:srgbClr val="EEECE1"/>
              </a:buClr>
              <a:buSzPct val="95000"/>
              <a:buFont typeface="Arial" pitchFamily="34" charset="0"/>
              <a:buNone/>
              <a:defRPr/>
            </a:pPr>
            <a:r>
              <a:rPr lang="en-US" sz="13800" spc="-150" dirty="0">
                <a:ln w="3175">
                  <a:noFill/>
                </a:ln>
                <a:gradFill flip="none" rotWithShape="1">
                  <a:gsLst>
                    <a:gs pos="0">
                      <a:srgbClr val="DCDCDC">
                        <a:alpha val="25000"/>
                      </a:srgbClr>
                    </a:gs>
                    <a:gs pos="36000">
                      <a:srgbClr val="CCCCCC">
                        <a:alpha val="25000"/>
                      </a:srgbClr>
                    </a:gs>
                    <a:gs pos="86000">
                      <a:srgbClr val="8A8A8A">
                        <a:alpha val="25000"/>
                      </a:srgbClr>
                    </a:gs>
                  </a:gsLst>
                  <a:lin ang="16200000" scaled="0"/>
                  <a:tileRect/>
                </a:gradFill>
                <a:latin typeface="Arial" charset="0"/>
                <a:cs typeface="Arial" charset="0"/>
              </a:rPr>
              <a:t>Thank you</a:t>
            </a:r>
          </a:p>
        </p:txBody>
      </p:sp>
      <p:sp>
        <p:nvSpPr>
          <p:cNvPr id="5" name="Text Placeholder 4"/>
          <p:cNvSpPr txBox="1">
            <a:spLocks/>
          </p:cNvSpPr>
          <p:nvPr userDrawn="1"/>
        </p:nvSpPr>
        <p:spPr>
          <a:xfrm>
            <a:off x="1664277" y="3626751"/>
            <a:ext cx="6747891" cy="1592744"/>
          </a:xfrm>
          <a:prstGeom prst="rect">
            <a:avLst/>
          </a:prstGeom>
        </p:spPr>
        <p:txBody>
          <a:bodyPr lIns="0" tIns="0" rIns="0" bIns="0" anchor="b">
            <a:spAutoFit/>
            <a:scene3d>
              <a:camera prst="orthographicFront"/>
              <a:lightRig rig="flat" dir="t"/>
            </a:scene3d>
            <a:sp3d>
              <a:extrusionClr>
                <a:srgbClr val="000000"/>
              </a:extrusionClr>
              <a:contourClr>
                <a:srgbClr val="2D8499"/>
              </a:contourClr>
            </a:sp3d>
          </a:bodyPr>
          <a:lstStyle/>
          <a:p>
            <a:pPr algn="r" defTabSz="1095332" fontAlgn="base">
              <a:lnSpc>
                <a:spcPct val="90000"/>
              </a:lnSpc>
              <a:spcBef>
                <a:spcPct val="0"/>
              </a:spcBef>
              <a:spcAft>
                <a:spcPct val="0"/>
              </a:spcAft>
              <a:buClr>
                <a:srgbClr val="EEECE1"/>
              </a:buClr>
              <a:buSzPct val="95000"/>
              <a:buFont typeface="Arial" pitchFamily="34" charset="0"/>
              <a:buNone/>
              <a:defRPr/>
            </a:pPr>
            <a:r>
              <a:rPr lang="en-US" sz="11500" spc="-150" dirty="0">
                <a:ln w="3175">
                  <a:noFill/>
                </a:ln>
                <a:gradFill flip="none" rotWithShape="1">
                  <a:gsLst>
                    <a:gs pos="0">
                      <a:srgbClr val="FFFFB9"/>
                    </a:gs>
                    <a:gs pos="40000">
                      <a:srgbClr val="FFFF99"/>
                    </a:gs>
                    <a:gs pos="79000">
                      <a:srgbClr val="F8801C">
                        <a:alpha val="84000"/>
                      </a:srgbClr>
                    </a:gs>
                  </a:gsLst>
                  <a:lin ang="5400000" scaled="1"/>
                  <a:tileRect/>
                </a:gradFill>
                <a:effectLst>
                  <a:outerShdw blurRad="50800" dist="38100" dir="2700000" algn="tl" rotWithShape="0">
                    <a:prstClr val="black">
                      <a:alpha val="40000"/>
                    </a:prstClr>
                  </a:outerShdw>
                </a:effectLst>
                <a:latin typeface="Arial" charset="0"/>
                <a:cs typeface="Arial" charset="0"/>
              </a:rPr>
              <a:t>Thank you</a:t>
            </a:r>
          </a:p>
        </p:txBody>
      </p:sp>
    </p:spTree>
    <p:extLst>
      <p:ext uri="{BB962C8B-B14F-4D97-AF65-F5344CB8AC3E}">
        <p14:creationId xmlns:p14="http://schemas.microsoft.com/office/powerpoint/2010/main" val="2251968671"/>
      </p:ext>
    </p:extLst>
  </p:cSld>
  <p:clrMapOvr>
    <a:masterClrMapping/>
  </p:clrMapOvr>
  <p:transition>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2_Demo, Video etc. &quot;special&quot; slides">
    <p:bg bwMode="blackGray">
      <p:bgPr>
        <a:blipFill dpi="0" rotWithShape="1">
          <a:blip r:embed="rId2" cstate="print">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2" y="1617664"/>
            <a:ext cx="7681325" cy="600242"/>
          </a:xfrm>
        </p:spPr>
        <p:txBody>
          <a:bodyPr vert="horz" wrap="square" lIns="0" tIns="0" rIns="0" bIns="0" rtlCol="0" anchor="t">
            <a:noAutofit/>
          </a:bodyPr>
          <a:lstStyle>
            <a:lvl1pPr algn="l" defTabSz="914363" rtl="0" eaLnBrk="1" latinLnBrk="0" hangingPunct="1">
              <a:lnSpc>
                <a:spcPct val="90000"/>
              </a:lnSpc>
              <a:spcBef>
                <a:spcPct val="0"/>
              </a:spcBef>
              <a:buNone/>
              <a:defRPr lang="en-US" sz="4000" b="0" kern="1200" cap="none" spc="-150" baseline="0" dirty="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730252" y="2227645"/>
            <a:ext cx="7681325" cy="917203"/>
          </a:xfrm>
        </p:spPr>
        <p:txBody>
          <a:bodyPr vert="horz" wrap="square" lIns="0" tIns="0" rIns="0" bIns="0" rtlCol="0" anchor="t">
            <a:noAutofit/>
          </a:bodyPr>
          <a:lstStyle>
            <a:lvl1pPr marL="0" indent="0" algn="l" defTabSz="914363" rtl="0" eaLnBrk="1" latinLnBrk="0" hangingPunct="1">
              <a:lnSpc>
                <a:spcPct val="100000"/>
              </a:lnSpc>
              <a:spcBef>
                <a:spcPts val="0"/>
              </a:spcBef>
              <a:buSzPct val="100000"/>
              <a:buFontTx/>
              <a:buNone/>
              <a:defRPr lang="en-US" sz="2000" kern="1200" dirty="0">
                <a:gradFill>
                  <a:gsLst>
                    <a:gs pos="0">
                      <a:schemeClr val="accent4"/>
                    </a:gs>
                    <a:gs pos="86000">
                      <a:schemeClr val="accent4"/>
                    </a:gs>
                  </a:gsLst>
                  <a:lin ang="5400000" scaled="0"/>
                </a:gradFill>
                <a:latin typeface="+mj-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846443" y="5761524"/>
            <a:ext cx="7690114" cy="1384994"/>
          </a:xfrm>
        </p:spPr>
        <p:txBody>
          <a:bodyPr anchor="t" anchorCtr="0">
            <a:noAutofit/>
            <a:scene3d>
              <a:camera prst="orthographicFront"/>
              <a:lightRig rig="flat" dir="t"/>
            </a:scene3d>
            <a:sp3d>
              <a:contourClr>
                <a:schemeClr val="tx2"/>
              </a:contourClr>
            </a:sp3d>
          </a:bodyPr>
          <a:lstStyle>
            <a:lvl1pPr marL="0" indent="0" algn="r">
              <a:buFont typeface="Arial" pitchFamily="34" charset="0"/>
              <a:buNone/>
              <a:defRPr kumimoji="0" lang="en-US" sz="6600" b="0" i="0" u="none" strike="noStrike" kern="1200" cap="none" spc="0" normalizeH="0" baseline="0" noProof="0" dirty="0" smtClean="0">
                <a:ln w="11430"/>
                <a:gradFill>
                  <a:gsLst>
                    <a:gs pos="0">
                      <a:schemeClr val="tx1"/>
                    </a:gs>
                    <a:gs pos="100000">
                      <a:schemeClr val="tx1"/>
                    </a:gs>
                  </a:gsLst>
                  <a:lin ang="5400000" scaled="0"/>
                </a:gradFill>
                <a:effectLst/>
                <a:uLnTx/>
                <a:uFillTx/>
                <a:latin typeface="+mj-lt"/>
                <a:ea typeface="+mn-ea"/>
                <a:cs typeface="+mn-cs"/>
              </a:defRPr>
            </a:lvl1pPr>
          </a:lstStyle>
          <a:p>
            <a:pPr lvl="0"/>
            <a:r>
              <a:rPr lang="en-US" dirty="0" smtClean="0"/>
              <a:t>CLICK TO…</a:t>
            </a:r>
          </a:p>
        </p:txBody>
      </p:sp>
    </p:spTree>
    <p:extLst>
      <p:ext uri="{BB962C8B-B14F-4D97-AF65-F5344CB8AC3E}">
        <p14:creationId xmlns:p14="http://schemas.microsoft.com/office/powerpoint/2010/main" val="3728651204"/>
      </p:ext>
    </p:extLst>
  </p:cSld>
  <p:clrMapOvr>
    <a:masterClrMapping/>
  </p:clrMapOvr>
  <p:transition>
    <p:fade/>
  </p:transition>
  <p:timing>
    <p:tnLst>
      <p:par>
        <p:cT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1_Custom Layout">
    <p:bg bwMode="ltGray">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34793364"/>
      </p:ext>
    </p:extLst>
  </p:cSld>
  <p:clrMapOvr>
    <a:masterClrMapping/>
  </p:clrMapOvr>
  <p:transition>
    <p:fade/>
  </p:transition>
  <p:timing>
    <p:tnLst>
      <p:par>
        <p:cTn id="1" dur="indefinite" restart="never" nodeType="tmRoot"/>
      </p:par>
    </p:tn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userDrawn="1">
  <p:cSld name="3_Demo, Video etc. &quot;special&quot; slides">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pic>
        <p:nvPicPr>
          <p:cNvPr id="5" name="Picture 2" descr="\\server3\Restrict\FTP_Root\Clients\White_Whale\7-20683_TechEd_Europe_Template\TechEd_Europe_Keynote_Template\SFP_Art\PNG\TechEd_Europe_2010_Logo.png"/>
          <p:cNvPicPr>
            <a:picLocks noChangeAspect="1" noChangeArrowheads="1"/>
          </p:cNvPicPr>
          <p:nvPr userDrawn="1"/>
        </p:nvPicPr>
        <p:blipFill>
          <a:blip r:embed="rId3" cstate="print"/>
          <a:srcRect/>
          <a:stretch>
            <a:fillRect/>
          </a:stretch>
        </p:blipFill>
        <p:spPr bwMode="auto">
          <a:xfrm>
            <a:off x="322744" y="5178428"/>
            <a:ext cx="1999580" cy="1249363"/>
          </a:xfrm>
          <a:prstGeom prst="rect">
            <a:avLst/>
          </a:prstGeom>
          <a:noFill/>
          <a:ln w="9525">
            <a:noFill/>
            <a:miter lim="800000"/>
            <a:headEnd/>
            <a:tailEnd/>
          </a:ln>
        </p:spPr>
      </p:pic>
      <p:sp>
        <p:nvSpPr>
          <p:cNvPr id="2" name="Title 1"/>
          <p:cNvSpPr>
            <a:spLocks noGrp="1"/>
          </p:cNvSpPr>
          <p:nvPr>
            <p:ph type="ctrTitle"/>
          </p:nvPr>
        </p:nvSpPr>
        <p:spPr>
          <a:xfrm>
            <a:off x="1417214" y="477203"/>
            <a:ext cx="6120575" cy="1523494"/>
          </a:xfrm>
        </p:spPr>
        <p:txBody>
          <a:bodyPr anchor="ctr" anchorCtr="0">
            <a:noAutofit/>
          </a:bodyPr>
          <a:lstStyle>
            <a:lvl1pPr>
              <a:lnSpc>
                <a:spcPct val="90000"/>
              </a:lnSpc>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417214" y="2303501"/>
            <a:ext cx="6994363" cy="461665"/>
          </a:xfrm>
        </p:spPr>
        <p:txBody>
          <a:bodyPr>
            <a:noAutofit/>
          </a:bodyPr>
          <a:lstStyle>
            <a:lvl1pPr marL="0" indent="0" algn="l">
              <a:lnSpc>
                <a:spcPct val="90000"/>
              </a:lnSpc>
              <a:spcBef>
                <a:spcPts val="0"/>
              </a:spcBef>
              <a:buNone/>
              <a:defRPr sz="2800">
                <a:gradFill>
                  <a:gsLst>
                    <a:gs pos="0">
                      <a:schemeClr val="tx1"/>
                    </a:gs>
                    <a:gs pos="86000">
                      <a:schemeClr val="tx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p:nvPr>
        </p:nvSpPr>
        <p:spPr>
          <a:xfrm>
            <a:off x="366575" y="3914364"/>
            <a:ext cx="8386799" cy="1378644"/>
          </a:xfrm>
        </p:spPr>
        <p:txBody>
          <a:bodyPr anchor="t" anchorCtr="0">
            <a:noAutofit/>
            <a:scene3d>
              <a:camera prst="orthographicFront"/>
              <a:lightRig rig="flat" dir="t"/>
            </a:scene3d>
            <a:sp3d>
              <a:contourClr>
                <a:schemeClr val="tx2"/>
              </a:contourClr>
            </a:sp3d>
          </a:bodyPr>
          <a:lstStyle>
            <a:lvl1pPr marL="0" indent="0" algn="l">
              <a:buFont typeface="Arial" pitchFamily="34" charset="0"/>
              <a:buNone/>
              <a:defRPr kumimoji="0" lang="en-US" sz="9600" b="0" i="1" u="none" strike="noStrike" kern="1200" cap="none" spc="-642" normalizeH="0" baseline="0" noProof="0" dirty="0" smtClean="0">
                <a:ln w="11430"/>
                <a:gradFill>
                  <a:gsLst>
                    <a:gs pos="0">
                      <a:schemeClr val="tx1"/>
                    </a:gs>
                    <a:gs pos="88000">
                      <a:schemeClr val="tx1"/>
                    </a:gs>
                  </a:gsLst>
                  <a:lin ang="5400000"/>
                </a:gradFill>
                <a:effectLst/>
                <a:uLnTx/>
                <a:uFillTx/>
                <a:latin typeface="Segoe Light" pitchFamily="34" charset="0"/>
                <a:ea typeface="+mn-ea"/>
                <a:cs typeface="+mn-cs"/>
              </a:defRPr>
            </a:lvl1pPr>
          </a:lstStyle>
          <a:p>
            <a:pPr lvl="0"/>
            <a:r>
              <a:rPr lang="en-US" dirty="0" smtClean="0"/>
              <a:t>Click to edit Master text styles</a:t>
            </a:r>
          </a:p>
        </p:txBody>
      </p:sp>
    </p:spTree>
    <p:extLst>
      <p:ext uri="{BB962C8B-B14F-4D97-AF65-F5344CB8AC3E}">
        <p14:creationId xmlns:p14="http://schemas.microsoft.com/office/powerpoint/2010/main" val="2767568015"/>
      </p:ext>
    </p:extLst>
  </p:cSld>
  <p:clrMapOvr>
    <a:masterClrMapping/>
  </p:clrMapOvr>
  <p:transition>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5" y="1905010"/>
            <a:ext cx="7681913" cy="1523495"/>
          </a:xfrm>
        </p:spPr>
        <p:txBody>
          <a:bodyPr>
            <a:noAutofit/>
          </a:bodyPr>
          <a:lstStyle>
            <a:lvl1pPr>
              <a:lnSpc>
                <a:spcPct val="90000"/>
              </a:lnSpc>
              <a:defRPr sz="5400">
                <a:ln w="3175">
                  <a:noFill/>
                </a:ln>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4" y="4344998"/>
            <a:ext cx="7681913"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cxnSp>
        <p:nvCxnSpPr>
          <p:cNvPr id="12" name="Straight Connector 11"/>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1399361"/>
      </p:ext>
    </p:extLst>
  </p:cSld>
  <p:clrMapOvr>
    <a:masterClrMapping/>
  </p:clrMapOvr>
  <p:transition>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514" y="649805"/>
            <a:ext cx="7043208" cy="1523494"/>
          </a:xfrm>
        </p:spPr>
        <p:txBody>
          <a:bodyPr anchor="ctr" anchorCtr="0">
            <a:noAutofit/>
          </a:bodyPr>
          <a:lstStyle>
            <a:lvl1pPr>
              <a:lnSpc>
                <a:spcPct val="90000"/>
              </a:lnSpc>
              <a:defRPr sz="5400">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0" y="4344998"/>
            <a:ext cx="7043208"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dirty="0" smtClean="0"/>
              <a:t>Click to edit Master subtitle style</a:t>
            </a:r>
            <a:endParaRPr lang="en-US" dirty="0"/>
          </a:p>
        </p:txBody>
      </p:sp>
      <p:sp>
        <p:nvSpPr>
          <p:cNvPr id="7" name="Text Placeholder 6"/>
          <p:cNvSpPr>
            <a:spLocks noGrp="1"/>
          </p:cNvSpPr>
          <p:nvPr>
            <p:ph type="body" sz="quarter" idx="10" hasCustomPrompt="1"/>
          </p:nvPr>
        </p:nvSpPr>
        <p:spPr>
          <a:xfrm>
            <a:off x="722050" y="2729806"/>
            <a:ext cx="8040951" cy="1384994"/>
          </a:xfrm>
        </p:spPr>
        <p:txBody>
          <a:bodyPr anchor="b" anchorCtr="0">
            <a:noAutofit/>
            <a:scene3d>
              <a:camera prst="orthographicFront"/>
              <a:lightRig rig="flat" dir="t"/>
            </a:scene3d>
            <a:sp3d extrusionH="88900" contourW="2540">
              <a:bevelT w="38100" h="31750"/>
              <a:contourClr>
                <a:srgbClr val="F4A234"/>
              </a:contourClr>
            </a:sp3d>
          </a:bodyPr>
          <a:lstStyle>
            <a:lvl1pPr marL="0" indent="0" algn="r">
              <a:buFont typeface="Arial" pitchFamily="34" charset="0"/>
              <a:buNone/>
              <a:defRPr kumimoji="0" lang="en-US" sz="10000" b="1" i="1" u="none" strike="noStrike" kern="1200" cap="none" spc="-642" normalizeH="0" baseline="0" noProof="0" dirty="0" smtClean="0">
                <a:ln w="11430"/>
                <a:gradFill>
                  <a:gsLst>
                    <a:gs pos="50000">
                      <a:schemeClr val="accent4"/>
                    </a:gs>
                    <a:gs pos="100000">
                      <a:schemeClr val="accent4"/>
                    </a:gs>
                  </a:gsLst>
                  <a:lin ang="5400000" scaled="0"/>
                </a:gradFill>
                <a:effectLst>
                  <a:outerShdw blurRad="50800" dist="39000" dir="5460000" algn="tl">
                    <a:srgbClr val="000000">
                      <a:alpha val="38000"/>
                    </a:srgbClr>
                  </a:outerShdw>
                </a:effectLst>
                <a:uLnTx/>
                <a:uFillTx/>
                <a:latin typeface="Segoe UI" pitchFamily="34" charset="0"/>
                <a:ea typeface="+mn-ea"/>
                <a:cs typeface="+mn-cs"/>
              </a:defRPr>
            </a:lvl1pPr>
          </a:lstStyle>
          <a:p>
            <a:pPr lvl="0"/>
            <a:r>
              <a:rPr lang="en-US" dirty="0" smtClean="0"/>
              <a:t>click to…</a:t>
            </a:r>
          </a:p>
        </p:txBody>
      </p:sp>
      <p:cxnSp>
        <p:nvCxnSpPr>
          <p:cNvPr id="6" name="Straight Connector 5"/>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07532200"/>
      </p:ext>
    </p:extLst>
  </p:cSld>
  <p:clrMapOvr>
    <a:masterClrMapping/>
  </p:clrMapOvr>
  <p:transition>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381000" y="1411552"/>
            <a:ext cx="8382000" cy="2203680"/>
          </a:xfrm>
        </p:spPr>
        <p:txBody>
          <a:bodyPr/>
          <a:lstStyle>
            <a:lvl1pPr>
              <a:lnSpc>
                <a:spcPct val="90000"/>
              </a:lnSpc>
              <a:buSzPct val="130000"/>
              <a:buFont typeface="Arial" pitchFamily="34" charset="0"/>
              <a:buChar char="•"/>
              <a:defRPr>
                <a:solidFill>
                  <a:schemeClr val="bg1"/>
                </a:solidFill>
              </a:defRPr>
            </a:lvl1pPr>
            <a:lvl2pPr algn="l" defTabSz="914363" rtl="0" eaLnBrk="1" latinLnBrk="0" hangingPunct="1">
              <a:lnSpc>
                <a:spcPct val="90000"/>
              </a:lnSpc>
              <a:spcBef>
                <a:spcPct val="20000"/>
              </a:spcBef>
              <a:buClr>
                <a:srgbClr val="777777"/>
              </a:buClr>
              <a:buSzPct val="100000"/>
              <a:buFont typeface="Segoe" pitchFamily="34" charset="0"/>
              <a:buChar char="−"/>
              <a:defRPr lang="en-US" sz="2800" kern="1200" dirty="0" smtClean="0">
                <a:solidFill>
                  <a:schemeClr val="bg1"/>
                </a:solidFill>
                <a:latin typeface="+mn-lt"/>
                <a:ea typeface="+mn-ea"/>
                <a:cs typeface="+mn-cs"/>
              </a:defRPr>
            </a:lvl2pPr>
            <a:lvl3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3pPr>
            <a:lvl4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4pPr>
            <a:lvl5pPr algn="l" defTabSz="914363" rtl="0" eaLnBrk="1" latinLnBrk="0" hangingPunct="1">
              <a:lnSpc>
                <a:spcPct val="90000"/>
              </a:lnSpc>
              <a:spcBef>
                <a:spcPct val="20000"/>
              </a:spcBef>
              <a:buClr>
                <a:srgbClr val="777777"/>
              </a:buClr>
              <a:buSzPct val="100000"/>
              <a:buFont typeface="Segoe" pitchFamily="34" charset="0"/>
              <a:buChar char="−"/>
              <a:defRPr lang="en-US" sz="2400" kern="1200" dirty="0">
                <a:solidFill>
                  <a:schemeClr val="bg1"/>
                </a:solidFill>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941016719"/>
      </p:ext>
    </p:extLst>
  </p:cSld>
  <p:clrMapOvr>
    <a:masterClrMapping/>
  </p:clrMapOvr>
  <p:transition>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81000" y="1412875"/>
            <a:ext cx="8382000" cy="2210862"/>
          </a:xfrm>
        </p:spPr>
        <p:txBody>
          <a:bodyPr/>
          <a:lstStyle>
            <a:lvl1pPr>
              <a:lnSpc>
                <a:spcPct val="90000"/>
              </a:lnSpc>
              <a:defRPr>
                <a:solidFill>
                  <a:schemeClr val="bg1"/>
                </a:solidFill>
              </a:defRPr>
            </a:lvl1pPr>
            <a:lvl2pPr>
              <a:lnSpc>
                <a:spcPct val="90000"/>
              </a:lnSpc>
              <a:defRPr>
                <a:solidFill>
                  <a:schemeClr val="bg1"/>
                </a:solidFill>
              </a:defRPr>
            </a:lvl2pPr>
            <a:lvl3pPr>
              <a:lnSpc>
                <a:spcPct val="90000"/>
              </a:lnSpc>
              <a:defRPr>
                <a:solidFill>
                  <a:schemeClr val="bg1"/>
                </a:solidFill>
              </a:defRPr>
            </a:lvl3pPr>
            <a:lvl4pPr>
              <a:lnSpc>
                <a:spcPct val="90000"/>
              </a:lnSpc>
              <a:defRPr>
                <a:solidFill>
                  <a:schemeClr val="bg1"/>
                </a:solidFill>
              </a:defRPr>
            </a:lvl4pPr>
            <a:lvl5pPr>
              <a:lnSpc>
                <a:spcPct val="90000"/>
              </a:lnSpc>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2879965907"/>
      </p:ext>
    </p:extLst>
  </p:cSld>
  <p:clrMapOvr>
    <a:masterClrMapping/>
  </p:clrMapOvr>
  <p:transition>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1" y="1411558"/>
            <a:ext cx="4114800" cy="2129814"/>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411558"/>
            <a:ext cx="4114800" cy="2129814"/>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183328043"/>
      </p:ext>
    </p:extLst>
  </p:cSld>
  <p:clrMapOvr>
    <a:masterClrMapping/>
  </p:clrMapOvr>
  <p:transition>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381001" y="1411562"/>
            <a:ext cx="4114800"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1001" y="2174879"/>
            <a:ext cx="4114800" cy="1855893"/>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986" y="1411562"/>
            <a:ext cx="4117019"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9"/>
            <a:ext cx="4117974" cy="1855893"/>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Slide Number Placeholder 4"/>
          <p:cNvSpPr>
            <a:spLocks noGrp="1"/>
          </p:cNvSpPr>
          <p:nvPr>
            <p:ph type="sldNum" sz="quarter" idx="10"/>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068246017"/>
      </p:ext>
    </p:extLst>
  </p:cSld>
  <p:clrMapOvr>
    <a:masterClrMapping/>
  </p:clrMapOvr>
  <p:transition>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defRPr>
            </a:lvl1pPr>
          </a:lstStyle>
          <a:p>
            <a:r>
              <a:rPr lang="en-US" dirty="0" smtClean="0"/>
              <a:t>Click to edit Master title style</a:t>
            </a:r>
            <a:endParaRPr lang="en-US" dirty="0"/>
          </a:p>
        </p:txBody>
      </p:sp>
      <p:sp>
        <p:nvSpPr>
          <p:cNvPr id="3"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459943603"/>
      </p:ext>
    </p:extLst>
  </p:cSld>
  <p:clrMapOvr>
    <a:masterClrMapping/>
  </p:clrMapOvr>
  <p:transition>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071687713"/>
      </p:ext>
    </p:extLst>
  </p:cSld>
  <p:clrMapOvr>
    <a:masterClrMapping/>
  </p:clrMapOvr>
  <p:transition>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2_Title and Content">
    <p:bg bwMode="black">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50000">
                      <a:schemeClr val="bg1"/>
                    </a:gs>
                    <a:gs pos="100000">
                      <a:schemeClr val="bg1"/>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rgbClr val="FFFFFF"/>
              </a:buClr>
              <a:buSzPct val="70000"/>
              <a:buFont typeface="Wingdings" pitchFamily="2" charset="2"/>
              <a:buChar char="l"/>
              <a:defRPr>
                <a:gradFill>
                  <a:gsLst>
                    <a:gs pos="50000">
                      <a:schemeClr val="bg1"/>
                    </a:gs>
                    <a:gs pos="100000">
                      <a:schemeClr val="bg1"/>
                    </a:gs>
                  </a:gsLst>
                  <a:lin ang="5400000" scaled="0"/>
                </a:gradFill>
              </a:defRPr>
            </a:lvl1pPr>
            <a:lvl2pPr>
              <a:buClr>
                <a:srgbClr val="FFFFFF"/>
              </a:buClr>
              <a:buSzPct val="70000"/>
              <a:buFont typeface="Wingdings" pitchFamily="2" charset="2"/>
              <a:buChar char="l"/>
              <a:defRPr>
                <a:gradFill>
                  <a:gsLst>
                    <a:gs pos="50000">
                      <a:schemeClr val="bg1"/>
                    </a:gs>
                    <a:gs pos="100000">
                      <a:schemeClr val="bg1"/>
                    </a:gs>
                  </a:gsLst>
                  <a:lin ang="5400000" scaled="0"/>
                </a:gradFill>
              </a:defRPr>
            </a:lvl2pPr>
            <a:lvl3pPr>
              <a:buClr>
                <a:srgbClr val="FFFFFF"/>
              </a:buClr>
              <a:buSzPct val="70000"/>
              <a:buFont typeface="Wingdings" pitchFamily="2" charset="2"/>
              <a:buChar char="l"/>
              <a:defRPr>
                <a:gradFill>
                  <a:gsLst>
                    <a:gs pos="50000">
                      <a:schemeClr val="bg1"/>
                    </a:gs>
                    <a:gs pos="100000">
                      <a:schemeClr val="bg1"/>
                    </a:gs>
                  </a:gsLst>
                  <a:lin ang="5400000" scaled="0"/>
                </a:gradFill>
              </a:defRPr>
            </a:lvl3pPr>
            <a:lvl4pPr>
              <a:buClr>
                <a:srgbClr val="FFFFFF"/>
              </a:buClr>
              <a:buSzPct val="70000"/>
              <a:buFont typeface="Wingdings" pitchFamily="2" charset="2"/>
              <a:buChar char="l"/>
              <a:defRPr>
                <a:gradFill>
                  <a:gsLst>
                    <a:gs pos="50000">
                      <a:schemeClr val="bg1"/>
                    </a:gs>
                    <a:gs pos="100000">
                      <a:schemeClr val="bg1"/>
                    </a:gs>
                  </a:gsLst>
                  <a:lin ang="5400000" scaled="0"/>
                </a:gradFill>
              </a:defRPr>
            </a:lvl4pPr>
            <a:lvl5pPr>
              <a:buClr>
                <a:srgbClr val="FFFFFF"/>
              </a:buClr>
              <a:buSzPct val="70000"/>
              <a:buFont typeface="Wingdings" pitchFamily="2" charset="2"/>
              <a:buChar char="l"/>
              <a:defRPr>
                <a:gradFill>
                  <a:gsLst>
                    <a:gs pos="50000">
                      <a:schemeClr val="bg1"/>
                    </a:gs>
                    <a:gs pos="100000">
                      <a:schemeClr val="bg1"/>
                    </a:gs>
                  </a:gsLst>
                  <a:lin ang="5400000" scaled="0"/>
                </a:gra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355166423"/>
      </p:ext>
    </p:extLst>
  </p:cSld>
  <p:clrMapOvr>
    <a:masterClrMapping/>
  </p:clrMapOvr>
  <p:transition>
    <p:fade/>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userDrawn="1">
  <p:cSld name="Stacked_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chor="ctr"/>
          <a:lstStyle/>
          <a:p>
            <a:r>
              <a:rPr lang="en-US" dirty="0"/>
              <a:t>Click to edit Master title </a:t>
            </a:r>
            <a:r>
              <a:rPr lang="en-US" dirty="0" smtClean="0"/>
              <a:t>style</a:t>
            </a:r>
            <a:endParaRPr lang="en-US" dirty="0"/>
          </a:p>
        </p:txBody>
      </p:sp>
      <p:sp>
        <p:nvSpPr>
          <p:cNvPr id="3" name="Content Placeholder 2"/>
          <p:cNvSpPr>
            <a:spLocks noGrp="1"/>
          </p:cNvSpPr>
          <p:nvPr>
            <p:ph idx="1"/>
          </p:nvPr>
        </p:nvSpPr>
        <p:spPr>
          <a:xfrm>
            <a:off x="366714" y="4191010"/>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2"/>
          <p:cNvSpPr>
            <a:spLocks noGrp="1"/>
          </p:cNvSpPr>
          <p:nvPr>
            <p:ph idx="10"/>
          </p:nvPr>
        </p:nvSpPr>
        <p:spPr>
          <a:xfrm>
            <a:off x="366714" y="1463048"/>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572010792"/>
      </p:ext>
    </p:extLst>
  </p:cSld>
  <p:clrMapOvr>
    <a:masterClrMapping/>
  </p:clrMapOvr>
  <p:transition>
    <p:fade/>
  </p:transition>
  <p:timing>
    <p:tnLst>
      <p:par>
        <p:cTn id="1" dur="indefinite" restart="never" nodeType="tmRoot"/>
      </p:par>
    </p:tn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userDrawn="1">
  <p:cSld name="2_Title and Content_al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10"/>
            <a:ext cx="8382000" cy="664797"/>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381000" y="989013"/>
            <a:ext cx="8382000" cy="1945148"/>
          </a:xfrm>
        </p:spPr>
        <p:txBody>
          <a:bodyPr/>
          <a:lstStyle>
            <a:lvl1pPr>
              <a:defRPr sz="2800"/>
            </a:lvl1pPr>
            <a:lvl2pPr>
              <a:defRPr sz="2600"/>
            </a:lvl2pPr>
            <a:lvl4pPr>
              <a:defRPr sz="22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08367322"/>
      </p:ext>
    </p:extLst>
  </p:cSld>
  <p:clrMapOvr>
    <a:masterClrMapping/>
  </p:clrMapOvr>
  <p:transition>
    <p:fade/>
  </p:transition>
  <p:timing>
    <p:tnLst>
      <p:par>
        <p:cTn id="1" dur="indefinite" restart="never" nodeType="tmRoot"/>
      </p:par>
    </p:tnLst>
  </p:timing>
</p:sldLayout>
</file>

<file path=ppt/slideLayouts/slideLayout71.xml><?xml version="1.0" encoding="utf-8"?>
<p:sldLayout xmlns:a="http://schemas.openxmlformats.org/drawingml/2006/main" xmlns:r="http://schemas.openxmlformats.org/officeDocument/2006/relationships" xmlns:p="http://schemas.openxmlformats.org/presentationml/2006/main" userDrawn="1">
  <p:cSld name="Custom Layout">
    <p:bg bwMode="grayWhite">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35689124"/>
      </p:ext>
    </p:extLst>
  </p:cSld>
  <p:clrMapOvr>
    <a:masterClrMapping/>
  </p:clrMapOvr>
  <p:transition>
    <p:fade/>
  </p:transition>
  <p:timing>
    <p:tnLst>
      <p:par>
        <p:cTn id="1" dur="indefinite" restart="never" nodeType="tmRoot"/>
      </p:par>
    </p:tnLst>
  </p:timing>
</p:sldLayout>
</file>

<file path=ppt/slideLayouts/slideLayout72.xml><?xml version="1.0" encoding="utf-8"?>
<p:sldLayout xmlns:a="http://schemas.openxmlformats.org/drawingml/2006/main" xmlns:r="http://schemas.openxmlformats.org/officeDocument/2006/relationships" xmlns:p="http://schemas.openxmlformats.org/presentationml/2006/main" userDrawn="1">
  <p:cSld name="Thank you Close">
    <p:spTree>
      <p:nvGrpSpPr>
        <p:cNvPr id="1" name=""/>
        <p:cNvGrpSpPr/>
        <p:nvPr/>
      </p:nvGrpSpPr>
      <p:grpSpPr>
        <a:xfrm>
          <a:off x="0" y="0"/>
          <a:ext cx="0" cy="0"/>
          <a:chOff x="0" y="0"/>
          <a:chExt cx="0" cy="0"/>
        </a:xfrm>
      </p:grpSpPr>
      <p:pic>
        <p:nvPicPr>
          <p:cNvPr id="3" name="Picture 9" descr="S:\White_Whale\1-01107-DeborahZiegenhorn\sf_art\PNGs\101107_handshake_color.png"/>
          <p:cNvPicPr>
            <a:picLocks noChangeAspect="1" noChangeArrowheads="1"/>
          </p:cNvPicPr>
          <p:nvPr userDrawn="1"/>
        </p:nvPicPr>
        <p:blipFill>
          <a:blip r:embed="rId2" cstate="print">
            <a:duotone>
              <a:prstClr val="black"/>
              <a:srgbClr val="D9C3A5">
                <a:tint val="50000"/>
                <a:satMod val="180000"/>
              </a:srgbClr>
            </a:duotone>
          </a:blip>
          <a:srcRect r="6247"/>
          <a:stretch>
            <a:fillRect/>
          </a:stretch>
        </p:blipFill>
        <p:spPr bwMode="auto">
          <a:xfrm>
            <a:off x="3737456" y="498764"/>
            <a:ext cx="5406544" cy="5749636"/>
          </a:xfrm>
          <a:prstGeom prst="rect">
            <a:avLst/>
          </a:prstGeom>
          <a:noFill/>
        </p:spPr>
      </p:pic>
      <p:sp>
        <p:nvSpPr>
          <p:cNvPr id="4" name="Text Placeholder 4"/>
          <p:cNvSpPr txBox="1">
            <a:spLocks/>
          </p:cNvSpPr>
          <p:nvPr userDrawn="1"/>
        </p:nvSpPr>
        <p:spPr>
          <a:xfrm>
            <a:off x="33869" y="4010576"/>
            <a:ext cx="9110132" cy="1329595"/>
          </a:xfrm>
          <a:prstGeom prst="rect">
            <a:avLst/>
          </a:prstGeom>
        </p:spPr>
        <p:txBody>
          <a:bodyPr/>
          <a:lstStyle/>
          <a:p>
            <a:pPr indent="-396875" algn="ctr" defTabSz="914363" fontAlgn="base">
              <a:lnSpc>
                <a:spcPct val="90000"/>
              </a:lnSpc>
              <a:spcBef>
                <a:spcPct val="0"/>
              </a:spcBef>
              <a:spcAft>
                <a:spcPct val="0"/>
              </a:spcAft>
              <a:buClr>
                <a:srgbClr val="EEECE1"/>
              </a:buClr>
              <a:buSzPct val="95000"/>
              <a:buFont typeface="Arial" pitchFamily="34" charset="0"/>
              <a:buNone/>
              <a:defRPr/>
            </a:pPr>
            <a:r>
              <a:rPr lang="en-US" sz="13800" spc="-150" dirty="0">
                <a:ln w="3175">
                  <a:noFill/>
                </a:ln>
                <a:gradFill flip="none" rotWithShape="1">
                  <a:gsLst>
                    <a:gs pos="0">
                      <a:srgbClr val="DCDCDC">
                        <a:alpha val="25000"/>
                      </a:srgbClr>
                    </a:gs>
                    <a:gs pos="36000">
                      <a:srgbClr val="CCCCCC">
                        <a:alpha val="25000"/>
                      </a:srgbClr>
                    </a:gs>
                    <a:gs pos="86000">
                      <a:srgbClr val="8A8A8A">
                        <a:alpha val="25000"/>
                      </a:srgbClr>
                    </a:gs>
                  </a:gsLst>
                  <a:lin ang="16200000" scaled="0"/>
                  <a:tileRect/>
                </a:gradFill>
                <a:latin typeface="Arial" charset="0"/>
                <a:cs typeface="Arial" charset="0"/>
              </a:rPr>
              <a:t>Thank you</a:t>
            </a:r>
          </a:p>
        </p:txBody>
      </p:sp>
      <p:sp>
        <p:nvSpPr>
          <p:cNvPr id="5" name="Text Placeholder 4"/>
          <p:cNvSpPr txBox="1">
            <a:spLocks/>
          </p:cNvSpPr>
          <p:nvPr userDrawn="1"/>
        </p:nvSpPr>
        <p:spPr>
          <a:xfrm>
            <a:off x="1664277" y="3626751"/>
            <a:ext cx="6747891" cy="1592744"/>
          </a:xfrm>
          <a:prstGeom prst="rect">
            <a:avLst/>
          </a:prstGeom>
        </p:spPr>
        <p:txBody>
          <a:bodyPr lIns="0" tIns="0" rIns="0" bIns="0" anchor="b">
            <a:spAutoFit/>
            <a:scene3d>
              <a:camera prst="orthographicFront"/>
              <a:lightRig rig="flat" dir="t"/>
            </a:scene3d>
            <a:sp3d>
              <a:extrusionClr>
                <a:srgbClr val="000000"/>
              </a:extrusionClr>
              <a:contourClr>
                <a:srgbClr val="2D8499"/>
              </a:contourClr>
            </a:sp3d>
          </a:bodyPr>
          <a:lstStyle/>
          <a:p>
            <a:pPr algn="r" defTabSz="1095332" fontAlgn="base">
              <a:lnSpc>
                <a:spcPct val="90000"/>
              </a:lnSpc>
              <a:spcBef>
                <a:spcPct val="0"/>
              </a:spcBef>
              <a:spcAft>
                <a:spcPct val="0"/>
              </a:spcAft>
              <a:buClr>
                <a:srgbClr val="EEECE1"/>
              </a:buClr>
              <a:buSzPct val="95000"/>
              <a:buFont typeface="Arial" pitchFamily="34" charset="0"/>
              <a:buNone/>
              <a:defRPr/>
            </a:pPr>
            <a:r>
              <a:rPr lang="en-US" sz="11500" spc="-150" dirty="0">
                <a:ln w="3175">
                  <a:noFill/>
                </a:ln>
                <a:gradFill flip="none" rotWithShape="1">
                  <a:gsLst>
                    <a:gs pos="0">
                      <a:srgbClr val="FFFFB9"/>
                    </a:gs>
                    <a:gs pos="40000">
                      <a:srgbClr val="FFFF99"/>
                    </a:gs>
                    <a:gs pos="79000">
                      <a:srgbClr val="F8801C">
                        <a:alpha val="84000"/>
                      </a:srgbClr>
                    </a:gs>
                  </a:gsLst>
                  <a:lin ang="5400000" scaled="1"/>
                  <a:tileRect/>
                </a:gradFill>
                <a:effectLst>
                  <a:outerShdw blurRad="50800" dist="38100" dir="2700000" algn="tl" rotWithShape="0">
                    <a:prstClr val="black">
                      <a:alpha val="40000"/>
                    </a:prstClr>
                  </a:outerShdw>
                </a:effectLst>
                <a:latin typeface="Arial" charset="0"/>
                <a:cs typeface="Arial" charset="0"/>
              </a:rPr>
              <a:t>Thank you</a:t>
            </a:r>
          </a:p>
        </p:txBody>
      </p:sp>
    </p:spTree>
    <p:extLst>
      <p:ext uri="{BB962C8B-B14F-4D97-AF65-F5344CB8AC3E}">
        <p14:creationId xmlns:p14="http://schemas.microsoft.com/office/powerpoint/2010/main" val="584729402"/>
      </p:ext>
    </p:extLst>
  </p:cSld>
  <p:clrMapOvr>
    <a:masterClrMapping/>
  </p:clrMapOvr>
  <p:transition>
    <p:fade/>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userDrawn="1">
  <p:cSld name="2_Demo, Video etc. &quot;special&quot; slides">
    <p:bg bwMode="blackGray">
      <p:bgPr>
        <a:blipFill dpi="0" rotWithShape="1">
          <a:blip r:embed="rId2" cstate="print">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2" y="1617664"/>
            <a:ext cx="7681325" cy="600242"/>
          </a:xfrm>
        </p:spPr>
        <p:txBody>
          <a:bodyPr vert="horz" wrap="square" lIns="0" tIns="0" rIns="0" bIns="0" rtlCol="0" anchor="t">
            <a:noAutofit/>
          </a:bodyPr>
          <a:lstStyle>
            <a:lvl1pPr algn="l" defTabSz="914363" rtl="0" eaLnBrk="1" latinLnBrk="0" hangingPunct="1">
              <a:lnSpc>
                <a:spcPct val="90000"/>
              </a:lnSpc>
              <a:spcBef>
                <a:spcPct val="0"/>
              </a:spcBef>
              <a:buNone/>
              <a:defRPr lang="en-US" sz="4000" b="0" kern="1200" cap="none" spc="-150" baseline="0" dirty="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730252" y="2227645"/>
            <a:ext cx="7681325" cy="917203"/>
          </a:xfrm>
        </p:spPr>
        <p:txBody>
          <a:bodyPr vert="horz" wrap="square" lIns="0" tIns="0" rIns="0" bIns="0" rtlCol="0" anchor="t">
            <a:noAutofit/>
          </a:bodyPr>
          <a:lstStyle>
            <a:lvl1pPr marL="0" indent="0" algn="l" defTabSz="914363" rtl="0" eaLnBrk="1" latinLnBrk="0" hangingPunct="1">
              <a:lnSpc>
                <a:spcPct val="100000"/>
              </a:lnSpc>
              <a:spcBef>
                <a:spcPts val="0"/>
              </a:spcBef>
              <a:buSzPct val="100000"/>
              <a:buFontTx/>
              <a:buNone/>
              <a:defRPr lang="en-US" sz="2000" kern="1200" dirty="0">
                <a:gradFill>
                  <a:gsLst>
                    <a:gs pos="0">
                      <a:schemeClr val="accent4"/>
                    </a:gs>
                    <a:gs pos="86000">
                      <a:schemeClr val="accent4"/>
                    </a:gs>
                  </a:gsLst>
                  <a:lin ang="5400000" scaled="0"/>
                </a:gradFill>
                <a:latin typeface="+mj-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846443" y="5761524"/>
            <a:ext cx="7690114" cy="1384994"/>
          </a:xfrm>
        </p:spPr>
        <p:txBody>
          <a:bodyPr anchor="t" anchorCtr="0">
            <a:noAutofit/>
            <a:scene3d>
              <a:camera prst="orthographicFront"/>
              <a:lightRig rig="flat" dir="t"/>
            </a:scene3d>
            <a:sp3d>
              <a:contourClr>
                <a:schemeClr val="tx2"/>
              </a:contourClr>
            </a:sp3d>
          </a:bodyPr>
          <a:lstStyle>
            <a:lvl1pPr marL="0" indent="0" algn="r">
              <a:buFont typeface="Arial" pitchFamily="34" charset="0"/>
              <a:buNone/>
              <a:defRPr kumimoji="0" lang="en-US" sz="6600" b="0" i="0" u="none" strike="noStrike" kern="1200" cap="none" spc="0" normalizeH="0" baseline="0" noProof="0" dirty="0" smtClean="0">
                <a:ln w="11430"/>
                <a:gradFill>
                  <a:gsLst>
                    <a:gs pos="0">
                      <a:schemeClr val="tx1"/>
                    </a:gs>
                    <a:gs pos="100000">
                      <a:schemeClr val="tx1"/>
                    </a:gs>
                  </a:gsLst>
                  <a:lin ang="5400000" scaled="0"/>
                </a:gradFill>
                <a:effectLst/>
                <a:uLnTx/>
                <a:uFillTx/>
                <a:latin typeface="+mj-lt"/>
                <a:ea typeface="+mn-ea"/>
                <a:cs typeface="+mn-cs"/>
              </a:defRPr>
            </a:lvl1pPr>
          </a:lstStyle>
          <a:p>
            <a:pPr lvl="0"/>
            <a:r>
              <a:rPr lang="en-US" dirty="0" smtClean="0"/>
              <a:t>CLICK TO…</a:t>
            </a:r>
          </a:p>
        </p:txBody>
      </p:sp>
    </p:spTree>
    <p:extLst>
      <p:ext uri="{BB962C8B-B14F-4D97-AF65-F5344CB8AC3E}">
        <p14:creationId xmlns:p14="http://schemas.microsoft.com/office/powerpoint/2010/main" val="1321619649"/>
      </p:ext>
    </p:extLst>
  </p:cSld>
  <p:clrMapOvr>
    <a:masterClrMapping/>
  </p:clrMapOvr>
  <p:transition>
    <p:fade/>
  </p:transition>
  <p:timing>
    <p:tnLst>
      <p:par>
        <p:cTn id="1" dur="indefinite" restart="never" nodeType="tmRoot"/>
      </p:par>
    </p:tnLst>
  </p:timing>
</p:sldLayout>
</file>

<file path=ppt/slideLayouts/slideLayout74.xml><?xml version="1.0" encoding="utf-8"?>
<p:sldLayout xmlns:a="http://schemas.openxmlformats.org/drawingml/2006/main" xmlns:r="http://schemas.openxmlformats.org/officeDocument/2006/relationships" xmlns:p="http://schemas.openxmlformats.org/presentationml/2006/main" userDrawn="1">
  <p:cSld name="1_Custom Layout">
    <p:bg bwMode="ltGray">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83329057"/>
      </p:ext>
    </p:extLst>
  </p:cSld>
  <p:clrMapOvr>
    <a:masterClrMapping/>
  </p:clrMapOvr>
  <p:transition>
    <p:fade/>
  </p:transition>
  <p:timing>
    <p:tnLst>
      <p:par>
        <p:cTn id="1" dur="indefinite" restart="never" nodeType="tmRoot"/>
      </p:par>
    </p:tnLst>
  </p:timing>
</p:sldLayout>
</file>

<file path=ppt/slideLayouts/slideLayout75.xml><?xml version="1.0" encoding="utf-8"?>
<p:sldLayout xmlns:a="http://schemas.openxmlformats.org/drawingml/2006/main" xmlns:r="http://schemas.openxmlformats.org/officeDocument/2006/relationships" xmlns:p="http://schemas.openxmlformats.org/presentationml/2006/main" userDrawn="1">
  <p:cSld name="3_Demo, Video etc. &quot;special&quot; slides">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pic>
        <p:nvPicPr>
          <p:cNvPr id="5" name="Picture 2" descr="\\server3\Restrict\FTP_Root\Clients\White_Whale\7-20683_TechEd_Europe_Template\TechEd_Europe_Keynote_Template\SFP_Art\PNG\TechEd_Europe_2010_Logo.png"/>
          <p:cNvPicPr>
            <a:picLocks noChangeAspect="1" noChangeArrowheads="1"/>
          </p:cNvPicPr>
          <p:nvPr userDrawn="1"/>
        </p:nvPicPr>
        <p:blipFill>
          <a:blip r:embed="rId3" cstate="print"/>
          <a:srcRect/>
          <a:stretch>
            <a:fillRect/>
          </a:stretch>
        </p:blipFill>
        <p:spPr bwMode="auto">
          <a:xfrm>
            <a:off x="322744" y="5178428"/>
            <a:ext cx="1999580" cy="1249363"/>
          </a:xfrm>
          <a:prstGeom prst="rect">
            <a:avLst/>
          </a:prstGeom>
          <a:noFill/>
          <a:ln w="9525">
            <a:noFill/>
            <a:miter lim="800000"/>
            <a:headEnd/>
            <a:tailEnd/>
          </a:ln>
        </p:spPr>
      </p:pic>
      <p:sp>
        <p:nvSpPr>
          <p:cNvPr id="2" name="Title 1"/>
          <p:cNvSpPr>
            <a:spLocks noGrp="1"/>
          </p:cNvSpPr>
          <p:nvPr>
            <p:ph type="ctrTitle"/>
          </p:nvPr>
        </p:nvSpPr>
        <p:spPr>
          <a:xfrm>
            <a:off x="1417214" y="477203"/>
            <a:ext cx="6120575" cy="1523494"/>
          </a:xfrm>
        </p:spPr>
        <p:txBody>
          <a:bodyPr anchor="ctr" anchorCtr="0">
            <a:noAutofit/>
          </a:bodyPr>
          <a:lstStyle>
            <a:lvl1pPr>
              <a:lnSpc>
                <a:spcPct val="90000"/>
              </a:lnSpc>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417214" y="2303501"/>
            <a:ext cx="6994363" cy="461665"/>
          </a:xfrm>
        </p:spPr>
        <p:txBody>
          <a:bodyPr>
            <a:noAutofit/>
          </a:bodyPr>
          <a:lstStyle>
            <a:lvl1pPr marL="0" indent="0" algn="l">
              <a:lnSpc>
                <a:spcPct val="90000"/>
              </a:lnSpc>
              <a:spcBef>
                <a:spcPts val="0"/>
              </a:spcBef>
              <a:buNone/>
              <a:defRPr sz="2800">
                <a:gradFill>
                  <a:gsLst>
                    <a:gs pos="0">
                      <a:schemeClr val="tx1"/>
                    </a:gs>
                    <a:gs pos="86000">
                      <a:schemeClr val="tx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p:nvPr>
        </p:nvSpPr>
        <p:spPr>
          <a:xfrm>
            <a:off x="366575" y="3914364"/>
            <a:ext cx="8386799" cy="1378644"/>
          </a:xfrm>
        </p:spPr>
        <p:txBody>
          <a:bodyPr anchor="t" anchorCtr="0">
            <a:noAutofit/>
            <a:scene3d>
              <a:camera prst="orthographicFront"/>
              <a:lightRig rig="flat" dir="t"/>
            </a:scene3d>
            <a:sp3d>
              <a:contourClr>
                <a:schemeClr val="tx2"/>
              </a:contourClr>
            </a:sp3d>
          </a:bodyPr>
          <a:lstStyle>
            <a:lvl1pPr marL="0" indent="0" algn="l">
              <a:buFont typeface="Arial" pitchFamily="34" charset="0"/>
              <a:buNone/>
              <a:defRPr kumimoji="0" lang="en-US" sz="9600" b="0" i="1" u="none" strike="noStrike" kern="1200" cap="none" spc="-642" normalizeH="0" baseline="0" noProof="0" dirty="0" smtClean="0">
                <a:ln w="11430"/>
                <a:gradFill>
                  <a:gsLst>
                    <a:gs pos="0">
                      <a:schemeClr val="tx1"/>
                    </a:gs>
                    <a:gs pos="88000">
                      <a:schemeClr val="tx1"/>
                    </a:gs>
                  </a:gsLst>
                  <a:lin ang="5400000"/>
                </a:gradFill>
                <a:effectLst/>
                <a:uLnTx/>
                <a:uFillTx/>
                <a:latin typeface="Segoe Light" pitchFamily="34" charset="0"/>
                <a:ea typeface="+mn-ea"/>
                <a:cs typeface="+mn-cs"/>
              </a:defRPr>
            </a:lvl1pPr>
          </a:lstStyle>
          <a:p>
            <a:pPr lvl="0"/>
            <a:r>
              <a:rPr lang="en-US" dirty="0" smtClean="0"/>
              <a:t>Click to edit Master text styles</a:t>
            </a:r>
          </a:p>
        </p:txBody>
      </p:sp>
    </p:spTree>
    <p:extLst>
      <p:ext uri="{BB962C8B-B14F-4D97-AF65-F5344CB8AC3E}">
        <p14:creationId xmlns:p14="http://schemas.microsoft.com/office/powerpoint/2010/main" val="4285751969"/>
      </p:ext>
    </p:extLst>
  </p:cSld>
  <p:clrMapOvr>
    <a:masterClrMapping/>
  </p:clrMapOvr>
  <p:transition>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5" y="1905010"/>
            <a:ext cx="7681913" cy="1523495"/>
          </a:xfrm>
        </p:spPr>
        <p:txBody>
          <a:bodyPr>
            <a:noAutofit/>
          </a:bodyPr>
          <a:lstStyle>
            <a:lvl1pPr>
              <a:lnSpc>
                <a:spcPct val="90000"/>
              </a:lnSpc>
              <a:defRPr sz="5400">
                <a:ln w="3175">
                  <a:noFill/>
                </a:ln>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4" y="4344998"/>
            <a:ext cx="7681913"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cxnSp>
        <p:nvCxnSpPr>
          <p:cNvPr id="12" name="Straight Connector 11"/>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47984679"/>
      </p:ext>
    </p:extLst>
  </p:cSld>
  <p:clrMapOvr>
    <a:masterClrMapping/>
  </p:clrMapOvr>
  <p:transition>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514" y="649805"/>
            <a:ext cx="7043208" cy="1523494"/>
          </a:xfrm>
        </p:spPr>
        <p:txBody>
          <a:bodyPr anchor="ctr" anchorCtr="0">
            <a:noAutofit/>
          </a:bodyPr>
          <a:lstStyle>
            <a:lvl1pPr>
              <a:lnSpc>
                <a:spcPct val="90000"/>
              </a:lnSpc>
              <a:defRPr sz="5400">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0" y="4344998"/>
            <a:ext cx="7043208"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dirty="0" smtClean="0"/>
              <a:t>Click to edit Master subtitle style</a:t>
            </a:r>
            <a:endParaRPr lang="en-US" dirty="0"/>
          </a:p>
        </p:txBody>
      </p:sp>
      <p:sp>
        <p:nvSpPr>
          <p:cNvPr id="7" name="Text Placeholder 6"/>
          <p:cNvSpPr>
            <a:spLocks noGrp="1"/>
          </p:cNvSpPr>
          <p:nvPr>
            <p:ph type="body" sz="quarter" idx="10" hasCustomPrompt="1"/>
          </p:nvPr>
        </p:nvSpPr>
        <p:spPr>
          <a:xfrm>
            <a:off x="722050" y="2729806"/>
            <a:ext cx="8040951" cy="1384994"/>
          </a:xfrm>
        </p:spPr>
        <p:txBody>
          <a:bodyPr anchor="b" anchorCtr="0">
            <a:noAutofit/>
            <a:scene3d>
              <a:camera prst="orthographicFront"/>
              <a:lightRig rig="flat" dir="t"/>
            </a:scene3d>
            <a:sp3d extrusionH="88900" contourW="2540">
              <a:bevelT w="38100" h="31750"/>
              <a:contourClr>
                <a:srgbClr val="F4A234"/>
              </a:contourClr>
            </a:sp3d>
          </a:bodyPr>
          <a:lstStyle>
            <a:lvl1pPr marL="0" indent="0" algn="r">
              <a:buFont typeface="Arial" pitchFamily="34" charset="0"/>
              <a:buNone/>
              <a:defRPr kumimoji="0" lang="en-US" sz="10000" b="1" i="1" u="none" strike="noStrike" kern="1200" cap="none" spc="-642" normalizeH="0" baseline="0" noProof="0" dirty="0" smtClean="0">
                <a:ln w="11430"/>
                <a:gradFill>
                  <a:gsLst>
                    <a:gs pos="50000">
                      <a:schemeClr val="accent4"/>
                    </a:gs>
                    <a:gs pos="100000">
                      <a:schemeClr val="accent4"/>
                    </a:gs>
                  </a:gsLst>
                  <a:lin ang="5400000" scaled="0"/>
                </a:gradFill>
                <a:effectLst>
                  <a:outerShdw blurRad="50800" dist="39000" dir="5460000" algn="tl">
                    <a:srgbClr val="000000">
                      <a:alpha val="38000"/>
                    </a:srgbClr>
                  </a:outerShdw>
                </a:effectLst>
                <a:uLnTx/>
                <a:uFillTx/>
                <a:latin typeface="Segoe UI" pitchFamily="34" charset="0"/>
                <a:ea typeface="+mn-ea"/>
                <a:cs typeface="+mn-cs"/>
              </a:defRPr>
            </a:lvl1pPr>
          </a:lstStyle>
          <a:p>
            <a:pPr lvl="0"/>
            <a:r>
              <a:rPr lang="en-US" dirty="0" smtClean="0"/>
              <a:t>click to…</a:t>
            </a:r>
          </a:p>
        </p:txBody>
      </p:sp>
      <p:cxnSp>
        <p:nvCxnSpPr>
          <p:cNvPr id="6" name="Straight Connector 5"/>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5000489"/>
      </p:ext>
    </p:extLst>
  </p:cSld>
  <p:clrMapOvr>
    <a:masterClrMapping/>
  </p:clrMapOvr>
  <p:transition>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381000" y="1411552"/>
            <a:ext cx="8382000" cy="2203680"/>
          </a:xfrm>
        </p:spPr>
        <p:txBody>
          <a:bodyPr/>
          <a:lstStyle>
            <a:lvl1pPr>
              <a:lnSpc>
                <a:spcPct val="90000"/>
              </a:lnSpc>
              <a:buSzPct val="130000"/>
              <a:buFont typeface="Arial" pitchFamily="34" charset="0"/>
              <a:buChar char="•"/>
              <a:defRPr>
                <a:solidFill>
                  <a:schemeClr val="bg1"/>
                </a:solidFill>
              </a:defRPr>
            </a:lvl1pPr>
            <a:lvl2pPr algn="l" defTabSz="914363" rtl="0" eaLnBrk="1" latinLnBrk="0" hangingPunct="1">
              <a:lnSpc>
                <a:spcPct val="90000"/>
              </a:lnSpc>
              <a:spcBef>
                <a:spcPct val="20000"/>
              </a:spcBef>
              <a:buClr>
                <a:srgbClr val="777777"/>
              </a:buClr>
              <a:buSzPct val="100000"/>
              <a:buFont typeface="Segoe" pitchFamily="34" charset="0"/>
              <a:buChar char="−"/>
              <a:defRPr lang="en-US" sz="2800" kern="1200" dirty="0" smtClean="0">
                <a:solidFill>
                  <a:schemeClr val="bg1"/>
                </a:solidFill>
                <a:latin typeface="+mn-lt"/>
                <a:ea typeface="+mn-ea"/>
                <a:cs typeface="+mn-cs"/>
              </a:defRPr>
            </a:lvl2pPr>
            <a:lvl3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3pPr>
            <a:lvl4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4pPr>
            <a:lvl5pPr algn="l" defTabSz="914363" rtl="0" eaLnBrk="1" latinLnBrk="0" hangingPunct="1">
              <a:lnSpc>
                <a:spcPct val="90000"/>
              </a:lnSpc>
              <a:spcBef>
                <a:spcPct val="20000"/>
              </a:spcBef>
              <a:buClr>
                <a:srgbClr val="777777"/>
              </a:buClr>
              <a:buSzPct val="100000"/>
              <a:buFont typeface="Segoe" pitchFamily="34" charset="0"/>
              <a:buChar char="−"/>
              <a:defRPr lang="en-US" sz="2400" kern="1200" dirty="0">
                <a:solidFill>
                  <a:schemeClr val="bg1"/>
                </a:solidFill>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594173494"/>
      </p:ext>
    </p:extLst>
  </p:cSld>
  <p:clrMapOvr>
    <a:masterClrMapping/>
  </p:clrMapOvr>
  <p:transition>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81000" y="1412875"/>
            <a:ext cx="8382000" cy="2210862"/>
          </a:xfrm>
        </p:spPr>
        <p:txBody>
          <a:bodyPr/>
          <a:lstStyle>
            <a:lvl1pPr>
              <a:lnSpc>
                <a:spcPct val="90000"/>
              </a:lnSpc>
              <a:defRPr>
                <a:solidFill>
                  <a:schemeClr val="bg1"/>
                </a:solidFill>
              </a:defRPr>
            </a:lvl1pPr>
            <a:lvl2pPr>
              <a:lnSpc>
                <a:spcPct val="90000"/>
              </a:lnSpc>
              <a:defRPr>
                <a:solidFill>
                  <a:schemeClr val="bg1"/>
                </a:solidFill>
              </a:defRPr>
            </a:lvl2pPr>
            <a:lvl3pPr>
              <a:lnSpc>
                <a:spcPct val="90000"/>
              </a:lnSpc>
              <a:defRPr>
                <a:solidFill>
                  <a:schemeClr val="bg1"/>
                </a:solidFill>
              </a:defRPr>
            </a:lvl3pPr>
            <a:lvl4pPr>
              <a:lnSpc>
                <a:spcPct val="90000"/>
              </a:lnSpc>
              <a:defRPr>
                <a:solidFill>
                  <a:schemeClr val="bg1"/>
                </a:solidFill>
              </a:defRPr>
            </a:lvl4pPr>
            <a:lvl5pPr>
              <a:lnSpc>
                <a:spcPct val="90000"/>
              </a:lnSpc>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866813508"/>
      </p:ext>
    </p:extLst>
  </p:cSld>
  <p:clrMapOvr>
    <a:masterClrMapping/>
  </p:clrMapOvr>
  <p:transition>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1" y="1411558"/>
            <a:ext cx="4114800" cy="2129814"/>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411558"/>
            <a:ext cx="4114800" cy="2129814"/>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19856884"/>
      </p:ext>
    </p:extLst>
  </p:cSld>
  <p:clrMapOvr>
    <a:masterClrMapping/>
  </p:clrMapOvr>
  <p:transition>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381001" y="1411562"/>
            <a:ext cx="4114800"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1001" y="2174879"/>
            <a:ext cx="4114800" cy="1855893"/>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986" y="1411562"/>
            <a:ext cx="4117019"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9"/>
            <a:ext cx="4117974" cy="1855893"/>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Slide Number Placeholder 4"/>
          <p:cNvSpPr>
            <a:spLocks noGrp="1"/>
          </p:cNvSpPr>
          <p:nvPr>
            <p:ph type="sldNum" sz="quarter" idx="10"/>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846633903"/>
      </p:ext>
    </p:extLst>
  </p:cSld>
  <p:clrMapOvr>
    <a:masterClrMapping/>
  </p:clrMapOvr>
  <p:transition>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defRPr>
            </a:lvl1pPr>
          </a:lstStyle>
          <a:p>
            <a:r>
              <a:rPr lang="en-US" dirty="0" smtClean="0"/>
              <a:t>Click to edit Master title style</a:t>
            </a:r>
            <a:endParaRPr lang="en-US" dirty="0"/>
          </a:p>
        </p:txBody>
      </p:sp>
      <p:sp>
        <p:nvSpPr>
          <p:cNvPr id="3"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506271472"/>
      </p:ext>
    </p:extLst>
  </p:cSld>
  <p:clrMapOvr>
    <a:masterClrMapping/>
  </p:clrMapOvr>
  <p:transition>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874278307"/>
      </p:ext>
    </p:extLst>
  </p:cSld>
  <p:clrMapOvr>
    <a:masterClrMapping/>
  </p:clrMapOvr>
  <p:transition>
    <p:fade/>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p:cSld name="2_Title and Content">
    <p:bg bwMode="black">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50000">
                      <a:schemeClr val="bg1"/>
                    </a:gs>
                    <a:gs pos="100000">
                      <a:schemeClr val="bg1"/>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rgbClr val="FFFFFF"/>
              </a:buClr>
              <a:buSzPct val="70000"/>
              <a:buFont typeface="Wingdings" pitchFamily="2" charset="2"/>
              <a:buChar char="l"/>
              <a:defRPr>
                <a:gradFill>
                  <a:gsLst>
                    <a:gs pos="50000">
                      <a:schemeClr val="bg1"/>
                    </a:gs>
                    <a:gs pos="100000">
                      <a:schemeClr val="bg1"/>
                    </a:gs>
                  </a:gsLst>
                  <a:lin ang="5400000" scaled="0"/>
                </a:gradFill>
              </a:defRPr>
            </a:lvl1pPr>
            <a:lvl2pPr>
              <a:buClr>
                <a:srgbClr val="FFFFFF"/>
              </a:buClr>
              <a:buSzPct val="70000"/>
              <a:buFont typeface="Wingdings" pitchFamily="2" charset="2"/>
              <a:buChar char="l"/>
              <a:defRPr>
                <a:gradFill>
                  <a:gsLst>
                    <a:gs pos="50000">
                      <a:schemeClr val="bg1"/>
                    </a:gs>
                    <a:gs pos="100000">
                      <a:schemeClr val="bg1"/>
                    </a:gs>
                  </a:gsLst>
                  <a:lin ang="5400000" scaled="0"/>
                </a:gradFill>
              </a:defRPr>
            </a:lvl2pPr>
            <a:lvl3pPr>
              <a:buClr>
                <a:srgbClr val="FFFFFF"/>
              </a:buClr>
              <a:buSzPct val="70000"/>
              <a:buFont typeface="Wingdings" pitchFamily="2" charset="2"/>
              <a:buChar char="l"/>
              <a:defRPr>
                <a:gradFill>
                  <a:gsLst>
                    <a:gs pos="50000">
                      <a:schemeClr val="bg1"/>
                    </a:gs>
                    <a:gs pos="100000">
                      <a:schemeClr val="bg1"/>
                    </a:gs>
                  </a:gsLst>
                  <a:lin ang="5400000" scaled="0"/>
                </a:gradFill>
              </a:defRPr>
            </a:lvl3pPr>
            <a:lvl4pPr>
              <a:buClr>
                <a:srgbClr val="FFFFFF"/>
              </a:buClr>
              <a:buSzPct val="70000"/>
              <a:buFont typeface="Wingdings" pitchFamily="2" charset="2"/>
              <a:buChar char="l"/>
              <a:defRPr>
                <a:gradFill>
                  <a:gsLst>
                    <a:gs pos="50000">
                      <a:schemeClr val="bg1"/>
                    </a:gs>
                    <a:gs pos="100000">
                      <a:schemeClr val="bg1"/>
                    </a:gs>
                  </a:gsLst>
                  <a:lin ang="5400000" scaled="0"/>
                </a:gradFill>
              </a:defRPr>
            </a:lvl4pPr>
            <a:lvl5pPr>
              <a:buClr>
                <a:srgbClr val="FFFFFF"/>
              </a:buClr>
              <a:buSzPct val="70000"/>
              <a:buFont typeface="Wingdings" pitchFamily="2" charset="2"/>
              <a:buChar char="l"/>
              <a:defRPr>
                <a:gradFill>
                  <a:gsLst>
                    <a:gs pos="50000">
                      <a:schemeClr val="bg1"/>
                    </a:gs>
                    <a:gs pos="100000">
                      <a:schemeClr val="bg1"/>
                    </a:gs>
                  </a:gsLst>
                  <a:lin ang="5400000" scaled="0"/>
                </a:gra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596424785"/>
      </p:ext>
    </p:extLst>
  </p:cSld>
  <p:clrMapOvr>
    <a:masterClrMapping/>
  </p:clrMapOvr>
  <p:transition>
    <p:fade/>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userDrawn="1">
  <p:cSld name="Stacked_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chor="ctr"/>
          <a:lstStyle/>
          <a:p>
            <a:r>
              <a:rPr lang="en-US" dirty="0"/>
              <a:t>Click to edit Master title </a:t>
            </a:r>
            <a:r>
              <a:rPr lang="en-US" dirty="0" smtClean="0"/>
              <a:t>style</a:t>
            </a:r>
            <a:endParaRPr lang="en-US" dirty="0"/>
          </a:p>
        </p:txBody>
      </p:sp>
      <p:sp>
        <p:nvSpPr>
          <p:cNvPr id="3" name="Content Placeholder 2"/>
          <p:cNvSpPr>
            <a:spLocks noGrp="1"/>
          </p:cNvSpPr>
          <p:nvPr>
            <p:ph idx="1"/>
          </p:nvPr>
        </p:nvSpPr>
        <p:spPr>
          <a:xfrm>
            <a:off x="366714" y="4191010"/>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2"/>
          <p:cNvSpPr>
            <a:spLocks noGrp="1"/>
          </p:cNvSpPr>
          <p:nvPr>
            <p:ph idx="10"/>
          </p:nvPr>
        </p:nvSpPr>
        <p:spPr>
          <a:xfrm>
            <a:off x="366714" y="1463048"/>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2795739528"/>
      </p:ext>
    </p:extLst>
  </p:cSld>
  <p:clrMapOvr>
    <a:masterClrMapping/>
  </p:clrMapOvr>
  <p:transition>
    <p:fade/>
  </p:transition>
  <p:timing>
    <p:tnLst>
      <p:par>
        <p:cTn id="1" dur="indefinite" restart="never" nodeType="tmRoot"/>
      </p:par>
    </p:tnLst>
  </p:timing>
</p:sldLayout>
</file>

<file path=ppt/slideLayouts/slideLayout86.xml><?xml version="1.0" encoding="utf-8"?>
<p:sldLayout xmlns:a="http://schemas.openxmlformats.org/drawingml/2006/main" xmlns:r="http://schemas.openxmlformats.org/officeDocument/2006/relationships" xmlns:p="http://schemas.openxmlformats.org/presentationml/2006/main" userDrawn="1">
  <p:cSld name="2_Title and Content_al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10"/>
            <a:ext cx="8382000" cy="664797"/>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381000" y="989013"/>
            <a:ext cx="8382000" cy="1945148"/>
          </a:xfrm>
        </p:spPr>
        <p:txBody>
          <a:bodyPr/>
          <a:lstStyle>
            <a:lvl1pPr>
              <a:defRPr sz="2800"/>
            </a:lvl1pPr>
            <a:lvl2pPr>
              <a:defRPr sz="2600"/>
            </a:lvl2pPr>
            <a:lvl4pPr>
              <a:defRPr sz="22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060884522"/>
      </p:ext>
    </p:extLst>
  </p:cSld>
  <p:clrMapOvr>
    <a:masterClrMapping/>
  </p:clrMapOvr>
  <p:transition>
    <p:fade/>
  </p:transition>
  <p:timing>
    <p:tnLst>
      <p:par>
        <p:cTn id="1" dur="indefinite" restart="never" nodeType="tmRoot"/>
      </p:par>
    </p:tnLst>
  </p:timing>
</p:sldLayout>
</file>

<file path=ppt/slideLayouts/slideLayout87.xml><?xml version="1.0" encoding="utf-8"?>
<p:sldLayout xmlns:a="http://schemas.openxmlformats.org/drawingml/2006/main" xmlns:r="http://schemas.openxmlformats.org/officeDocument/2006/relationships" xmlns:p="http://schemas.openxmlformats.org/presentationml/2006/main" userDrawn="1">
  <p:cSld name="Custom Layout">
    <p:bg bwMode="grayWhite">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93941334"/>
      </p:ext>
    </p:extLst>
  </p:cSld>
  <p:clrMapOvr>
    <a:masterClrMapping/>
  </p:clrMapOvr>
  <p:transition>
    <p:fade/>
  </p:transition>
  <p:timing>
    <p:tnLst>
      <p:par>
        <p:cTn id="1" dur="indefinite" restart="never" nodeType="tmRoot"/>
      </p:par>
    </p:tnLst>
  </p:timing>
</p:sldLayout>
</file>

<file path=ppt/slideLayouts/slideLayout88.xml><?xml version="1.0" encoding="utf-8"?>
<p:sldLayout xmlns:a="http://schemas.openxmlformats.org/drawingml/2006/main" xmlns:r="http://schemas.openxmlformats.org/officeDocument/2006/relationships" xmlns:p="http://schemas.openxmlformats.org/presentationml/2006/main" userDrawn="1">
  <p:cSld name="Thank you Close">
    <p:spTree>
      <p:nvGrpSpPr>
        <p:cNvPr id="1" name=""/>
        <p:cNvGrpSpPr/>
        <p:nvPr/>
      </p:nvGrpSpPr>
      <p:grpSpPr>
        <a:xfrm>
          <a:off x="0" y="0"/>
          <a:ext cx="0" cy="0"/>
          <a:chOff x="0" y="0"/>
          <a:chExt cx="0" cy="0"/>
        </a:xfrm>
      </p:grpSpPr>
      <p:pic>
        <p:nvPicPr>
          <p:cNvPr id="3" name="Picture 9" descr="S:\White_Whale\1-01107-DeborahZiegenhorn\sf_art\PNGs\101107_handshake_color.png"/>
          <p:cNvPicPr>
            <a:picLocks noChangeAspect="1" noChangeArrowheads="1"/>
          </p:cNvPicPr>
          <p:nvPr userDrawn="1"/>
        </p:nvPicPr>
        <p:blipFill>
          <a:blip r:embed="rId2" cstate="print">
            <a:duotone>
              <a:prstClr val="black"/>
              <a:srgbClr val="D9C3A5">
                <a:tint val="50000"/>
                <a:satMod val="180000"/>
              </a:srgbClr>
            </a:duotone>
          </a:blip>
          <a:srcRect r="6247"/>
          <a:stretch>
            <a:fillRect/>
          </a:stretch>
        </p:blipFill>
        <p:spPr bwMode="auto">
          <a:xfrm>
            <a:off x="3737456" y="498764"/>
            <a:ext cx="5406544" cy="5749636"/>
          </a:xfrm>
          <a:prstGeom prst="rect">
            <a:avLst/>
          </a:prstGeom>
          <a:noFill/>
        </p:spPr>
      </p:pic>
      <p:sp>
        <p:nvSpPr>
          <p:cNvPr id="4" name="Text Placeholder 4"/>
          <p:cNvSpPr txBox="1">
            <a:spLocks/>
          </p:cNvSpPr>
          <p:nvPr userDrawn="1"/>
        </p:nvSpPr>
        <p:spPr>
          <a:xfrm>
            <a:off x="33869" y="4010576"/>
            <a:ext cx="9110132" cy="1329595"/>
          </a:xfrm>
          <a:prstGeom prst="rect">
            <a:avLst/>
          </a:prstGeom>
        </p:spPr>
        <p:txBody>
          <a:bodyPr/>
          <a:lstStyle/>
          <a:p>
            <a:pPr indent="-396875" algn="ctr" defTabSz="914363" fontAlgn="base">
              <a:lnSpc>
                <a:spcPct val="90000"/>
              </a:lnSpc>
              <a:spcBef>
                <a:spcPct val="0"/>
              </a:spcBef>
              <a:spcAft>
                <a:spcPct val="0"/>
              </a:spcAft>
              <a:buClr>
                <a:srgbClr val="EEECE1"/>
              </a:buClr>
              <a:buSzPct val="95000"/>
              <a:buFont typeface="Arial" pitchFamily="34" charset="0"/>
              <a:buNone/>
              <a:defRPr/>
            </a:pPr>
            <a:r>
              <a:rPr lang="en-US" sz="13800" spc="-150" dirty="0">
                <a:ln w="3175">
                  <a:noFill/>
                </a:ln>
                <a:gradFill flip="none" rotWithShape="1">
                  <a:gsLst>
                    <a:gs pos="0">
                      <a:srgbClr val="DCDCDC">
                        <a:alpha val="25000"/>
                      </a:srgbClr>
                    </a:gs>
                    <a:gs pos="36000">
                      <a:srgbClr val="CCCCCC">
                        <a:alpha val="25000"/>
                      </a:srgbClr>
                    </a:gs>
                    <a:gs pos="86000">
                      <a:srgbClr val="8A8A8A">
                        <a:alpha val="25000"/>
                      </a:srgbClr>
                    </a:gs>
                  </a:gsLst>
                  <a:lin ang="16200000" scaled="0"/>
                  <a:tileRect/>
                </a:gradFill>
                <a:latin typeface="Arial" charset="0"/>
                <a:cs typeface="Arial" charset="0"/>
              </a:rPr>
              <a:t>Thank you</a:t>
            </a:r>
          </a:p>
        </p:txBody>
      </p:sp>
      <p:sp>
        <p:nvSpPr>
          <p:cNvPr id="5" name="Text Placeholder 4"/>
          <p:cNvSpPr txBox="1">
            <a:spLocks/>
          </p:cNvSpPr>
          <p:nvPr userDrawn="1"/>
        </p:nvSpPr>
        <p:spPr>
          <a:xfrm>
            <a:off x="1664277" y="3626751"/>
            <a:ext cx="6747891" cy="1592744"/>
          </a:xfrm>
          <a:prstGeom prst="rect">
            <a:avLst/>
          </a:prstGeom>
        </p:spPr>
        <p:txBody>
          <a:bodyPr lIns="0" tIns="0" rIns="0" bIns="0" anchor="b">
            <a:spAutoFit/>
            <a:scene3d>
              <a:camera prst="orthographicFront"/>
              <a:lightRig rig="flat" dir="t"/>
            </a:scene3d>
            <a:sp3d>
              <a:extrusionClr>
                <a:srgbClr val="000000"/>
              </a:extrusionClr>
              <a:contourClr>
                <a:srgbClr val="2D8499"/>
              </a:contourClr>
            </a:sp3d>
          </a:bodyPr>
          <a:lstStyle/>
          <a:p>
            <a:pPr algn="r" defTabSz="1095332" fontAlgn="base">
              <a:lnSpc>
                <a:spcPct val="90000"/>
              </a:lnSpc>
              <a:spcBef>
                <a:spcPct val="0"/>
              </a:spcBef>
              <a:spcAft>
                <a:spcPct val="0"/>
              </a:spcAft>
              <a:buClr>
                <a:srgbClr val="EEECE1"/>
              </a:buClr>
              <a:buSzPct val="95000"/>
              <a:buFont typeface="Arial" pitchFamily="34" charset="0"/>
              <a:buNone/>
              <a:defRPr/>
            </a:pPr>
            <a:r>
              <a:rPr lang="en-US" sz="11500" spc="-150" dirty="0">
                <a:ln w="3175">
                  <a:noFill/>
                </a:ln>
                <a:gradFill flip="none" rotWithShape="1">
                  <a:gsLst>
                    <a:gs pos="0">
                      <a:srgbClr val="FFFFB9"/>
                    </a:gs>
                    <a:gs pos="40000">
                      <a:srgbClr val="FFFF99"/>
                    </a:gs>
                    <a:gs pos="79000">
                      <a:srgbClr val="F8801C">
                        <a:alpha val="84000"/>
                      </a:srgbClr>
                    </a:gs>
                  </a:gsLst>
                  <a:lin ang="5400000" scaled="1"/>
                  <a:tileRect/>
                </a:gradFill>
                <a:effectLst>
                  <a:outerShdw blurRad="50800" dist="38100" dir="2700000" algn="tl" rotWithShape="0">
                    <a:prstClr val="black">
                      <a:alpha val="40000"/>
                    </a:prstClr>
                  </a:outerShdw>
                </a:effectLst>
                <a:latin typeface="Arial" charset="0"/>
                <a:cs typeface="Arial" charset="0"/>
              </a:rPr>
              <a:t>Thank you</a:t>
            </a:r>
          </a:p>
        </p:txBody>
      </p:sp>
    </p:spTree>
    <p:extLst>
      <p:ext uri="{BB962C8B-B14F-4D97-AF65-F5344CB8AC3E}">
        <p14:creationId xmlns:p14="http://schemas.microsoft.com/office/powerpoint/2010/main" val="1776416152"/>
      </p:ext>
    </p:extLst>
  </p:cSld>
  <p:clrMapOvr>
    <a:masterClrMapping/>
  </p:clrMapOvr>
  <p:transition>
    <p:fade/>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userDrawn="1">
  <p:cSld name="2_Demo, Video etc. &quot;special&quot; slides">
    <p:bg bwMode="blackGray">
      <p:bgPr>
        <a:blipFill dpi="0" rotWithShape="1">
          <a:blip r:embed="rId2" cstate="print">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2" y="1617664"/>
            <a:ext cx="7681325" cy="600242"/>
          </a:xfrm>
        </p:spPr>
        <p:txBody>
          <a:bodyPr vert="horz" wrap="square" lIns="0" tIns="0" rIns="0" bIns="0" rtlCol="0" anchor="t">
            <a:noAutofit/>
          </a:bodyPr>
          <a:lstStyle>
            <a:lvl1pPr algn="l" defTabSz="914363" rtl="0" eaLnBrk="1" latinLnBrk="0" hangingPunct="1">
              <a:lnSpc>
                <a:spcPct val="90000"/>
              </a:lnSpc>
              <a:spcBef>
                <a:spcPct val="0"/>
              </a:spcBef>
              <a:buNone/>
              <a:defRPr lang="en-US" sz="4000" b="0" kern="1200" cap="none" spc="-150" baseline="0" dirty="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730252" y="2227645"/>
            <a:ext cx="7681325" cy="917203"/>
          </a:xfrm>
        </p:spPr>
        <p:txBody>
          <a:bodyPr vert="horz" wrap="square" lIns="0" tIns="0" rIns="0" bIns="0" rtlCol="0" anchor="t">
            <a:noAutofit/>
          </a:bodyPr>
          <a:lstStyle>
            <a:lvl1pPr marL="0" indent="0" algn="l" defTabSz="914363" rtl="0" eaLnBrk="1" latinLnBrk="0" hangingPunct="1">
              <a:lnSpc>
                <a:spcPct val="100000"/>
              </a:lnSpc>
              <a:spcBef>
                <a:spcPts val="0"/>
              </a:spcBef>
              <a:buSzPct val="100000"/>
              <a:buFontTx/>
              <a:buNone/>
              <a:defRPr lang="en-US" sz="2000" kern="1200" dirty="0">
                <a:gradFill>
                  <a:gsLst>
                    <a:gs pos="0">
                      <a:schemeClr val="accent4"/>
                    </a:gs>
                    <a:gs pos="86000">
                      <a:schemeClr val="accent4"/>
                    </a:gs>
                  </a:gsLst>
                  <a:lin ang="5400000" scaled="0"/>
                </a:gradFill>
                <a:latin typeface="+mj-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846443" y="5761524"/>
            <a:ext cx="7690114" cy="1384994"/>
          </a:xfrm>
        </p:spPr>
        <p:txBody>
          <a:bodyPr anchor="t" anchorCtr="0">
            <a:noAutofit/>
            <a:scene3d>
              <a:camera prst="orthographicFront"/>
              <a:lightRig rig="flat" dir="t"/>
            </a:scene3d>
            <a:sp3d>
              <a:contourClr>
                <a:schemeClr val="tx2"/>
              </a:contourClr>
            </a:sp3d>
          </a:bodyPr>
          <a:lstStyle>
            <a:lvl1pPr marL="0" indent="0" algn="r">
              <a:buFont typeface="Arial" pitchFamily="34" charset="0"/>
              <a:buNone/>
              <a:defRPr kumimoji="0" lang="en-US" sz="6600" b="0" i="0" u="none" strike="noStrike" kern="1200" cap="none" spc="0" normalizeH="0" baseline="0" noProof="0" dirty="0" smtClean="0">
                <a:ln w="11430"/>
                <a:gradFill>
                  <a:gsLst>
                    <a:gs pos="0">
                      <a:schemeClr val="tx1"/>
                    </a:gs>
                    <a:gs pos="100000">
                      <a:schemeClr val="tx1"/>
                    </a:gs>
                  </a:gsLst>
                  <a:lin ang="5400000" scaled="0"/>
                </a:gradFill>
                <a:effectLst/>
                <a:uLnTx/>
                <a:uFillTx/>
                <a:latin typeface="+mj-lt"/>
                <a:ea typeface="+mn-ea"/>
                <a:cs typeface="+mn-cs"/>
              </a:defRPr>
            </a:lvl1pPr>
          </a:lstStyle>
          <a:p>
            <a:pPr lvl="0"/>
            <a:r>
              <a:rPr lang="en-US" dirty="0" smtClean="0"/>
              <a:t>CLICK TO…</a:t>
            </a:r>
          </a:p>
        </p:txBody>
      </p:sp>
    </p:spTree>
    <p:extLst>
      <p:ext uri="{BB962C8B-B14F-4D97-AF65-F5344CB8AC3E}">
        <p14:creationId xmlns:p14="http://schemas.microsoft.com/office/powerpoint/2010/main" val="2632196467"/>
      </p:ext>
    </p:extLst>
  </p:cSld>
  <p:clrMapOvr>
    <a:masterClrMapping/>
  </p:clrMapOvr>
  <p:transition>
    <p:fade/>
  </p:transition>
  <p:timing>
    <p:tnLst>
      <p:par>
        <p:cTn id="1" dur="indefinite" restart="never" nodeType="tmRoot"/>
      </p:par>
    </p:tnLst>
  </p:timing>
</p:sldLayout>
</file>

<file path=ppt/slideLayouts/slideLayout90.xml><?xml version="1.0" encoding="utf-8"?>
<p:sldLayout xmlns:a="http://schemas.openxmlformats.org/drawingml/2006/main" xmlns:r="http://schemas.openxmlformats.org/officeDocument/2006/relationships" xmlns:p="http://schemas.openxmlformats.org/presentationml/2006/main" userDrawn="1">
  <p:cSld name="1_Custom Layout">
    <p:bg bwMode="ltGray">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21476237"/>
      </p:ext>
    </p:extLst>
  </p:cSld>
  <p:clrMapOvr>
    <a:masterClrMapping/>
  </p:clrMapOvr>
  <p:transition>
    <p:fade/>
  </p:transition>
  <p:timing>
    <p:tnLst>
      <p:par>
        <p:cTn id="1" dur="indefinite" restart="never" nodeType="tmRoot"/>
      </p:par>
    </p:tnLst>
  </p:timing>
</p:sldLayout>
</file>

<file path=ppt/slideLayouts/slideLayout91.xml><?xml version="1.0" encoding="utf-8"?>
<p:sldLayout xmlns:a="http://schemas.openxmlformats.org/drawingml/2006/main" xmlns:r="http://schemas.openxmlformats.org/officeDocument/2006/relationships" xmlns:p="http://schemas.openxmlformats.org/presentationml/2006/main" userDrawn="1">
  <p:cSld name="3_Demo, Video etc. &quot;special&quot; slides">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pic>
        <p:nvPicPr>
          <p:cNvPr id="5" name="Picture 2" descr="\\server3\Restrict\FTP_Root\Clients\White_Whale\7-20683_TechEd_Europe_Template\TechEd_Europe_Keynote_Template\SFP_Art\PNG\TechEd_Europe_2010_Logo.png"/>
          <p:cNvPicPr>
            <a:picLocks noChangeAspect="1" noChangeArrowheads="1"/>
          </p:cNvPicPr>
          <p:nvPr userDrawn="1"/>
        </p:nvPicPr>
        <p:blipFill>
          <a:blip r:embed="rId3" cstate="print"/>
          <a:srcRect/>
          <a:stretch>
            <a:fillRect/>
          </a:stretch>
        </p:blipFill>
        <p:spPr bwMode="auto">
          <a:xfrm>
            <a:off x="322744" y="5178428"/>
            <a:ext cx="1999580" cy="1249363"/>
          </a:xfrm>
          <a:prstGeom prst="rect">
            <a:avLst/>
          </a:prstGeom>
          <a:noFill/>
          <a:ln w="9525">
            <a:noFill/>
            <a:miter lim="800000"/>
            <a:headEnd/>
            <a:tailEnd/>
          </a:ln>
        </p:spPr>
      </p:pic>
      <p:sp>
        <p:nvSpPr>
          <p:cNvPr id="2" name="Title 1"/>
          <p:cNvSpPr>
            <a:spLocks noGrp="1"/>
          </p:cNvSpPr>
          <p:nvPr>
            <p:ph type="ctrTitle"/>
          </p:nvPr>
        </p:nvSpPr>
        <p:spPr>
          <a:xfrm>
            <a:off x="1417214" y="477203"/>
            <a:ext cx="6120575" cy="1523494"/>
          </a:xfrm>
        </p:spPr>
        <p:txBody>
          <a:bodyPr anchor="ctr" anchorCtr="0">
            <a:noAutofit/>
          </a:bodyPr>
          <a:lstStyle>
            <a:lvl1pPr>
              <a:lnSpc>
                <a:spcPct val="90000"/>
              </a:lnSpc>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417214" y="2303501"/>
            <a:ext cx="6994363" cy="461665"/>
          </a:xfrm>
        </p:spPr>
        <p:txBody>
          <a:bodyPr>
            <a:noAutofit/>
          </a:bodyPr>
          <a:lstStyle>
            <a:lvl1pPr marL="0" indent="0" algn="l">
              <a:lnSpc>
                <a:spcPct val="90000"/>
              </a:lnSpc>
              <a:spcBef>
                <a:spcPts val="0"/>
              </a:spcBef>
              <a:buNone/>
              <a:defRPr sz="2800">
                <a:gradFill>
                  <a:gsLst>
                    <a:gs pos="0">
                      <a:schemeClr val="tx1"/>
                    </a:gs>
                    <a:gs pos="86000">
                      <a:schemeClr val="tx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p:nvPr>
        </p:nvSpPr>
        <p:spPr>
          <a:xfrm>
            <a:off x="366575" y="3914364"/>
            <a:ext cx="8386799" cy="1378644"/>
          </a:xfrm>
        </p:spPr>
        <p:txBody>
          <a:bodyPr anchor="t" anchorCtr="0">
            <a:noAutofit/>
            <a:scene3d>
              <a:camera prst="orthographicFront"/>
              <a:lightRig rig="flat" dir="t"/>
            </a:scene3d>
            <a:sp3d>
              <a:contourClr>
                <a:schemeClr val="tx2"/>
              </a:contourClr>
            </a:sp3d>
          </a:bodyPr>
          <a:lstStyle>
            <a:lvl1pPr marL="0" indent="0" algn="l">
              <a:buFont typeface="Arial" pitchFamily="34" charset="0"/>
              <a:buNone/>
              <a:defRPr kumimoji="0" lang="en-US" sz="9600" b="0" i="1" u="none" strike="noStrike" kern="1200" cap="none" spc="-642" normalizeH="0" baseline="0" noProof="0" dirty="0" smtClean="0">
                <a:ln w="11430"/>
                <a:gradFill>
                  <a:gsLst>
                    <a:gs pos="0">
                      <a:schemeClr val="tx1"/>
                    </a:gs>
                    <a:gs pos="88000">
                      <a:schemeClr val="tx1"/>
                    </a:gs>
                  </a:gsLst>
                  <a:lin ang="5400000"/>
                </a:gradFill>
                <a:effectLst/>
                <a:uLnTx/>
                <a:uFillTx/>
                <a:latin typeface="Segoe Light" pitchFamily="34" charset="0"/>
                <a:ea typeface="+mn-ea"/>
                <a:cs typeface="+mn-cs"/>
              </a:defRPr>
            </a:lvl1pPr>
          </a:lstStyle>
          <a:p>
            <a:pPr lvl="0"/>
            <a:r>
              <a:rPr lang="en-US" dirty="0" smtClean="0"/>
              <a:t>Click to edit Master text styles</a:t>
            </a:r>
          </a:p>
        </p:txBody>
      </p:sp>
    </p:spTree>
    <p:extLst>
      <p:ext uri="{BB962C8B-B14F-4D97-AF65-F5344CB8AC3E}">
        <p14:creationId xmlns:p14="http://schemas.microsoft.com/office/powerpoint/2010/main" val="762128640"/>
      </p:ext>
    </p:extLst>
  </p:cSld>
  <p:clrMapOvr>
    <a:masterClrMapping/>
  </p:clrMapOvr>
  <p:transition>
    <p:fade/>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5" y="1905010"/>
            <a:ext cx="7681913" cy="1523495"/>
          </a:xfrm>
        </p:spPr>
        <p:txBody>
          <a:bodyPr>
            <a:noAutofit/>
          </a:bodyPr>
          <a:lstStyle>
            <a:lvl1pPr>
              <a:lnSpc>
                <a:spcPct val="90000"/>
              </a:lnSpc>
              <a:defRPr sz="5400">
                <a:ln w="3175">
                  <a:noFill/>
                </a:ln>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4" y="4344998"/>
            <a:ext cx="7681913"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cxnSp>
        <p:nvCxnSpPr>
          <p:cNvPr id="12" name="Straight Connector 11"/>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66197669"/>
      </p:ext>
    </p:extLst>
  </p:cSld>
  <p:clrMapOvr>
    <a:masterClrMapping/>
  </p:clrMapOvr>
  <p:transition>
    <p:fade/>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514" y="649805"/>
            <a:ext cx="7043208" cy="1523494"/>
          </a:xfrm>
        </p:spPr>
        <p:txBody>
          <a:bodyPr anchor="ctr" anchorCtr="0">
            <a:noAutofit/>
          </a:bodyPr>
          <a:lstStyle>
            <a:lvl1pPr>
              <a:lnSpc>
                <a:spcPct val="90000"/>
              </a:lnSpc>
              <a:defRPr sz="5400">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0" y="4344998"/>
            <a:ext cx="7043208"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dirty="0" smtClean="0"/>
              <a:t>Click to edit Master subtitle style</a:t>
            </a:r>
            <a:endParaRPr lang="en-US" dirty="0"/>
          </a:p>
        </p:txBody>
      </p:sp>
      <p:sp>
        <p:nvSpPr>
          <p:cNvPr id="7" name="Text Placeholder 6"/>
          <p:cNvSpPr>
            <a:spLocks noGrp="1"/>
          </p:cNvSpPr>
          <p:nvPr>
            <p:ph type="body" sz="quarter" idx="10" hasCustomPrompt="1"/>
          </p:nvPr>
        </p:nvSpPr>
        <p:spPr>
          <a:xfrm>
            <a:off x="722050" y="2729806"/>
            <a:ext cx="8040951" cy="1384994"/>
          </a:xfrm>
        </p:spPr>
        <p:txBody>
          <a:bodyPr anchor="b" anchorCtr="0">
            <a:noAutofit/>
            <a:scene3d>
              <a:camera prst="orthographicFront"/>
              <a:lightRig rig="flat" dir="t"/>
            </a:scene3d>
            <a:sp3d extrusionH="88900" contourW="2540">
              <a:bevelT w="38100" h="31750"/>
              <a:contourClr>
                <a:srgbClr val="F4A234"/>
              </a:contourClr>
            </a:sp3d>
          </a:bodyPr>
          <a:lstStyle>
            <a:lvl1pPr marL="0" indent="0" algn="r">
              <a:buFont typeface="Arial" pitchFamily="34" charset="0"/>
              <a:buNone/>
              <a:defRPr kumimoji="0" lang="en-US" sz="10000" b="1" i="1" u="none" strike="noStrike" kern="1200" cap="none" spc="-642" normalizeH="0" baseline="0" noProof="0" dirty="0" smtClean="0">
                <a:ln w="11430"/>
                <a:gradFill>
                  <a:gsLst>
                    <a:gs pos="50000">
                      <a:schemeClr val="accent4"/>
                    </a:gs>
                    <a:gs pos="100000">
                      <a:schemeClr val="accent4"/>
                    </a:gs>
                  </a:gsLst>
                  <a:lin ang="5400000" scaled="0"/>
                </a:gradFill>
                <a:effectLst>
                  <a:outerShdw blurRad="50800" dist="39000" dir="5460000" algn="tl">
                    <a:srgbClr val="000000">
                      <a:alpha val="38000"/>
                    </a:srgbClr>
                  </a:outerShdw>
                </a:effectLst>
                <a:uLnTx/>
                <a:uFillTx/>
                <a:latin typeface="Segoe UI" pitchFamily="34" charset="0"/>
                <a:ea typeface="+mn-ea"/>
                <a:cs typeface="+mn-cs"/>
              </a:defRPr>
            </a:lvl1pPr>
          </a:lstStyle>
          <a:p>
            <a:pPr lvl="0"/>
            <a:r>
              <a:rPr lang="en-US" dirty="0" smtClean="0"/>
              <a:t>click to…</a:t>
            </a:r>
          </a:p>
        </p:txBody>
      </p:sp>
      <p:cxnSp>
        <p:nvCxnSpPr>
          <p:cNvPr id="6" name="Straight Connector 5"/>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14953130"/>
      </p:ext>
    </p:extLst>
  </p:cSld>
  <p:clrMapOvr>
    <a:masterClrMapping/>
  </p:clrMapOvr>
  <p:transition>
    <p:fade/>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381000" y="1411552"/>
            <a:ext cx="8382000" cy="2203680"/>
          </a:xfrm>
        </p:spPr>
        <p:txBody>
          <a:bodyPr/>
          <a:lstStyle>
            <a:lvl1pPr>
              <a:lnSpc>
                <a:spcPct val="90000"/>
              </a:lnSpc>
              <a:buSzPct val="130000"/>
              <a:buFont typeface="Arial" pitchFamily="34" charset="0"/>
              <a:buChar char="•"/>
              <a:defRPr>
                <a:solidFill>
                  <a:schemeClr val="bg1"/>
                </a:solidFill>
              </a:defRPr>
            </a:lvl1pPr>
            <a:lvl2pPr algn="l" defTabSz="914363" rtl="0" eaLnBrk="1" latinLnBrk="0" hangingPunct="1">
              <a:lnSpc>
                <a:spcPct val="90000"/>
              </a:lnSpc>
              <a:spcBef>
                <a:spcPct val="20000"/>
              </a:spcBef>
              <a:buClr>
                <a:srgbClr val="777777"/>
              </a:buClr>
              <a:buSzPct val="100000"/>
              <a:buFont typeface="Segoe" pitchFamily="34" charset="0"/>
              <a:buChar char="−"/>
              <a:defRPr lang="en-US" sz="2800" kern="1200" dirty="0" smtClean="0">
                <a:solidFill>
                  <a:schemeClr val="bg1"/>
                </a:solidFill>
                <a:latin typeface="+mn-lt"/>
                <a:ea typeface="+mn-ea"/>
                <a:cs typeface="+mn-cs"/>
              </a:defRPr>
            </a:lvl2pPr>
            <a:lvl3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3pPr>
            <a:lvl4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4pPr>
            <a:lvl5pPr algn="l" defTabSz="914363" rtl="0" eaLnBrk="1" latinLnBrk="0" hangingPunct="1">
              <a:lnSpc>
                <a:spcPct val="90000"/>
              </a:lnSpc>
              <a:spcBef>
                <a:spcPct val="20000"/>
              </a:spcBef>
              <a:buClr>
                <a:srgbClr val="777777"/>
              </a:buClr>
              <a:buSzPct val="100000"/>
              <a:buFont typeface="Segoe" pitchFamily="34" charset="0"/>
              <a:buChar char="−"/>
              <a:defRPr lang="en-US" sz="2400" kern="1200" dirty="0">
                <a:solidFill>
                  <a:schemeClr val="bg1"/>
                </a:solidFill>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2714660776"/>
      </p:ext>
    </p:extLst>
  </p:cSld>
  <p:clrMapOvr>
    <a:masterClrMapping/>
  </p:clrMapOvr>
  <p:transition>
    <p:fade/>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81000" y="1412875"/>
            <a:ext cx="8382000" cy="2210862"/>
          </a:xfrm>
        </p:spPr>
        <p:txBody>
          <a:bodyPr/>
          <a:lstStyle>
            <a:lvl1pPr>
              <a:lnSpc>
                <a:spcPct val="90000"/>
              </a:lnSpc>
              <a:defRPr>
                <a:solidFill>
                  <a:schemeClr val="bg1"/>
                </a:solidFill>
              </a:defRPr>
            </a:lvl1pPr>
            <a:lvl2pPr>
              <a:lnSpc>
                <a:spcPct val="90000"/>
              </a:lnSpc>
              <a:defRPr>
                <a:solidFill>
                  <a:schemeClr val="bg1"/>
                </a:solidFill>
              </a:defRPr>
            </a:lvl2pPr>
            <a:lvl3pPr>
              <a:lnSpc>
                <a:spcPct val="90000"/>
              </a:lnSpc>
              <a:defRPr>
                <a:solidFill>
                  <a:schemeClr val="bg1"/>
                </a:solidFill>
              </a:defRPr>
            </a:lvl3pPr>
            <a:lvl4pPr>
              <a:lnSpc>
                <a:spcPct val="90000"/>
              </a:lnSpc>
              <a:defRPr>
                <a:solidFill>
                  <a:schemeClr val="bg1"/>
                </a:solidFill>
              </a:defRPr>
            </a:lvl4pPr>
            <a:lvl5pPr>
              <a:lnSpc>
                <a:spcPct val="90000"/>
              </a:lnSpc>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71719903"/>
      </p:ext>
    </p:extLst>
  </p:cSld>
  <p:clrMapOvr>
    <a:masterClrMapping/>
  </p:clrMapOvr>
  <p:transition>
    <p:fade/>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1" y="1411558"/>
            <a:ext cx="4114800" cy="2129814"/>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411558"/>
            <a:ext cx="4114800" cy="2129814"/>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801212423"/>
      </p:ext>
    </p:extLst>
  </p:cSld>
  <p:clrMapOvr>
    <a:masterClrMapping/>
  </p:clrMapOvr>
  <p:transition>
    <p:fade/>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381001" y="1411562"/>
            <a:ext cx="4114800"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1001" y="2174879"/>
            <a:ext cx="4114800" cy="1855893"/>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986" y="1411562"/>
            <a:ext cx="4117019"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9"/>
            <a:ext cx="4117974" cy="1855893"/>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Slide Number Placeholder 4"/>
          <p:cNvSpPr>
            <a:spLocks noGrp="1"/>
          </p:cNvSpPr>
          <p:nvPr>
            <p:ph type="sldNum" sz="quarter" idx="10"/>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138078528"/>
      </p:ext>
    </p:extLst>
  </p:cSld>
  <p:clrMapOvr>
    <a:masterClrMapping/>
  </p:clrMapOvr>
  <p:transition>
    <p:fade/>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defRPr>
            </a:lvl1pPr>
          </a:lstStyle>
          <a:p>
            <a:r>
              <a:rPr lang="en-US" dirty="0" smtClean="0"/>
              <a:t>Click to edit Master title style</a:t>
            </a:r>
            <a:endParaRPr lang="en-US" dirty="0"/>
          </a:p>
        </p:txBody>
      </p:sp>
      <p:sp>
        <p:nvSpPr>
          <p:cNvPr id="3"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2644911267"/>
      </p:ext>
    </p:extLst>
  </p:cSld>
  <p:clrMapOvr>
    <a:masterClrMapping/>
  </p:clrMapOvr>
  <p:transition>
    <p:fade/>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964995968"/>
      </p:ext>
    </p:extLst>
  </p:cSld>
  <p:clrMapOvr>
    <a:masterClrMapping/>
  </p:clrMapOvr>
  <p:transition>
    <p:fade/>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p:cSld name="2_Title and Content">
    <p:bg bwMode="black">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50000">
                      <a:schemeClr val="bg1"/>
                    </a:gs>
                    <a:gs pos="100000">
                      <a:schemeClr val="bg1"/>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rgbClr val="FFFFFF"/>
              </a:buClr>
              <a:buSzPct val="70000"/>
              <a:buFont typeface="Wingdings" pitchFamily="2" charset="2"/>
              <a:buChar char="l"/>
              <a:defRPr>
                <a:gradFill>
                  <a:gsLst>
                    <a:gs pos="50000">
                      <a:schemeClr val="bg1"/>
                    </a:gs>
                    <a:gs pos="100000">
                      <a:schemeClr val="bg1"/>
                    </a:gs>
                  </a:gsLst>
                  <a:lin ang="5400000" scaled="0"/>
                </a:gradFill>
              </a:defRPr>
            </a:lvl1pPr>
            <a:lvl2pPr>
              <a:buClr>
                <a:srgbClr val="FFFFFF"/>
              </a:buClr>
              <a:buSzPct val="70000"/>
              <a:buFont typeface="Wingdings" pitchFamily="2" charset="2"/>
              <a:buChar char="l"/>
              <a:defRPr>
                <a:gradFill>
                  <a:gsLst>
                    <a:gs pos="50000">
                      <a:schemeClr val="bg1"/>
                    </a:gs>
                    <a:gs pos="100000">
                      <a:schemeClr val="bg1"/>
                    </a:gs>
                  </a:gsLst>
                  <a:lin ang="5400000" scaled="0"/>
                </a:gradFill>
              </a:defRPr>
            </a:lvl2pPr>
            <a:lvl3pPr>
              <a:buClr>
                <a:srgbClr val="FFFFFF"/>
              </a:buClr>
              <a:buSzPct val="70000"/>
              <a:buFont typeface="Wingdings" pitchFamily="2" charset="2"/>
              <a:buChar char="l"/>
              <a:defRPr>
                <a:gradFill>
                  <a:gsLst>
                    <a:gs pos="50000">
                      <a:schemeClr val="bg1"/>
                    </a:gs>
                    <a:gs pos="100000">
                      <a:schemeClr val="bg1"/>
                    </a:gs>
                  </a:gsLst>
                  <a:lin ang="5400000" scaled="0"/>
                </a:gradFill>
              </a:defRPr>
            </a:lvl3pPr>
            <a:lvl4pPr>
              <a:buClr>
                <a:srgbClr val="FFFFFF"/>
              </a:buClr>
              <a:buSzPct val="70000"/>
              <a:buFont typeface="Wingdings" pitchFamily="2" charset="2"/>
              <a:buChar char="l"/>
              <a:defRPr>
                <a:gradFill>
                  <a:gsLst>
                    <a:gs pos="50000">
                      <a:schemeClr val="bg1"/>
                    </a:gs>
                    <a:gs pos="100000">
                      <a:schemeClr val="bg1"/>
                    </a:gs>
                  </a:gsLst>
                  <a:lin ang="5400000" scaled="0"/>
                </a:gradFill>
              </a:defRPr>
            </a:lvl4pPr>
            <a:lvl5pPr>
              <a:buClr>
                <a:srgbClr val="FFFFFF"/>
              </a:buClr>
              <a:buSzPct val="70000"/>
              <a:buFont typeface="Wingdings" pitchFamily="2" charset="2"/>
              <a:buChar char="l"/>
              <a:defRPr>
                <a:gradFill>
                  <a:gsLst>
                    <a:gs pos="50000">
                      <a:schemeClr val="bg1"/>
                    </a:gs>
                    <a:gs pos="100000">
                      <a:schemeClr val="bg1"/>
                    </a:gs>
                  </a:gsLst>
                  <a:lin ang="5400000" scaled="0"/>
                </a:gra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148570249"/>
      </p:ext>
    </p:extLst>
  </p:cSld>
  <p:clrMapOvr>
    <a:masterClrMapping/>
  </p:clrMapOvr>
  <p:transition>
    <p:fade/>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userDrawn="1">
  <p:cSld name="Stacked_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chor="ctr"/>
          <a:lstStyle/>
          <a:p>
            <a:r>
              <a:rPr lang="en-US" dirty="0"/>
              <a:t>Click to edit Master title </a:t>
            </a:r>
            <a:r>
              <a:rPr lang="en-US" dirty="0" smtClean="0"/>
              <a:t>style</a:t>
            </a:r>
            <a:endParaRPr lang="en-US" dirty="0"/>
          </a:p>
        </p:txBody>
      </p:sp>
      <p:sp>
        <p:nvSpPr>
          <p:cNvPr id="3" name="Content Placeholder 2"/>
          <p:cNvSpPr>
            <a:spLocks noGrp="1"/>
          </p:cNvSpPr>
          <p:nvPr>
            <p:ph idx="1"/>
          </p:nvPr>
        </p:nvSpPr>
        <p:spPr>
          <a:xfrm>
            <a:off x="366714" y="4191010"/>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2"/>
          <p:cNvSpPr>
            <a:spLocks noGrp="1"/>
          </p:cNvSpPr>
          <p:nvPr>
            <p:ph idx="10"/>
          </p:nvPr>
        </p:nvSpPr>
        <p:spPr>
          <a:xfrm>
            <a:off x="366714" y="1463048"/>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767957867"/>
      </p:ext>
    </p:extLst>
  </p:cSld>
  <p:clrMapOvr>
    <a:masterClrMapping/>
  </p:clrMapOvr>
  <p:transition>
    <p:fade/>
  </p:transition>
  <p:timing>
    <p:tnLst>
      <p:par>
        <p:cTn id="1" dur="indefinite" restart="never" nodeType="tmRoot"/>
      </p:par>
    </p:tnLst>
  </p:timing>
</p:sldLayout>
</file>

<file path=ppt/slideLayouts/slideLayout102.xml><?xml version="1.0" encoding="utf-8"?>
<p:sldLayout xmlns:a="http://schemas.openxmlformats.org/drawingml/2006/main" xmlns:r="http://schemas.openxmlformats.org/officeDocument/2006/relationships" xmlns:p="http://schemas.openxmlformats.org/presentationml/2006/main" userDrawn="1">
  <p:cSld name="2_Title and Content_al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10"/>
            <a:ext cx="8382000" cy="664797"/>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381000" y="989013"/>
            <a:ext cx="8382000" cy="1945148"/>
          </a:xfrm>
        </p:spPr>
        <p:txBody>
          <a:bodyPr/>
          <a:lstStyle>
            <a:lvl1pPr>
              <a:defRPr sz="2800"/>
            </a:lvl1pPr>
            <a:lvl2pPr>
              <a:defRPr sz="2600"/>
            </a:lvl2pPr>
            <a:lvl4pPr>
              <a:defRPr sz="22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471317679"/>
      </p:ext>
    </p:extLst>
  </p:cSld>
  <p:clrMapOvr>
    <a:masterClrMapping/>
  </p:clrMapOvr>
  <p:transition>
    <p:fade/>
  </p:transition>
  <p:timing>
    <p:tnLst>
      <p:par>
        <p:cTn id="1" dur="indefinite" restart="never" nodeType="tmRoot"/>
      </p:par>
    </p:tnLst>
  </p:timing>
</p:sldLayout>
</file>

<file path=ppt/slideLayouts/slideLayout103.xml><?xml version="1.0" encoding="utf-8"?>
<p:sldLayout xmlns:a="http://schemas.openxmlformats.org/drawingml/2006/main" xmlns:r="http://schemas.openxmlformats.org/officeDocument/2006/relationships" xmlns:p="http://schemas.openxmlformats.org/presentationml/2006/main" userDrawn="1">
  <p:cSld name="Custom Layout">
    <p:bg bwMode="grayWhite">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64018321"/>
      </p:ext>
    </p:extLst>
  </p:cSld>
  <p:clrMapOvr>
    <a:masterClrMapping/>
  </p:clrMapOvr>
  <p:transition>
    <p:fade/>
  </p:transition>
  <p:timing>
    <p:tnLst>
      <p:par>
        <p:cTn id="1" dur="indefinite" restart="never" nodeType="tmRoot"/>
      </p:par>
    </p:tnLst>
  </p:timing>
</p:sldLayout>
</file>

<file path=ppt/slideLayouts/slideLayout104.xml><?xml version="1.0" encoding="utf-8"?>
<p:sldLayout xmlns:a="http://schemas.openxmlformats.org/drawingml/2006/main" xmlns:r="http://schemas.openxmlformats.org/officeDocument/2006/relationships" xmlns:p="http://schemas.openxmlformats.org/presentationml/2006/main" userDrawn="1">
  <p:cSld name="Thank you Close">
    <p:spTree>
      <p:nvGrpSpPr>
        <p:cNvPr id="1" name=""/>
        <p:cNvGrpSpPr/>
        <p:nvPr/>
      </p:nvGrpSpPr>
      <p:grpSpPr>
        <a:xfrm>
          <a:off x="0" y="0"/>
          <a:ext cx="0" cy="0"/>
          <a:chOff x="0" y="0"/>
          <a:chExt cx="0" cy="0"/>
        </a:xfrm>
      </p:grpSpPr>
      <p:pic>
        <p:nvPicPr>
          <p:cNvPr id="3" name="Picture 9" descr="S:\White_Whale\1-01107-DeborahZiegenhorn\sf_art\PNGs\101107_handshake_color.png"/>
          <p:cNvPicPr>
            <a:picLocks noChangeAspect="1" noChangeArrowheads="1"/>
          </p:cNvPicPr>
          <p:nvPr userDrawn="1"/>
        </p:nvPicPr>
        <p:blipFill>
          <a:blip r:embed="rId2" cstate="print">
            <a:duotone>
              <a:prstClr val="black"/>
              <a:srgbClr val="D9C3A5">
                <a:tint val="50000"/>
                <a:satMod val="180000"/>
              </a:srgbClr>
            </a:duotone>
          </a:blip>
          <a:srcRect r="6247"/>
          <a:stretch>
            <a:fillRect/>
          </a:stretch>
        </p:blipFill>
        <p:spPr bwMode="auto">
          <a:xfrm>
            <a:off x="3737456" y="498764"/>
            <a:ext cx="5406544" cy="5749636"/>
          </a:xfrm>
          <a:prstGeom prst="rect">
            <a:avLst/>
          </a:prstGeom>
          <a:noFill/>
        </p:spPr>
      </p:pic>
      <p:sp>
        <p:nvSpPr>
          <p:cNvPr id="4" name="Text Placeholder 4"/>
          <p:cNvSpPr txBox="1">
            <a:spLocks/>
          </p:cNvSpPr>
          <p:nvPr userDrawn="1"/>
        </p:nvSpPr>
        <p:spPr>
          <a:xfrm>
            <a:off x="33869" y="4010576"/>
            <a:ext cx="9110132" cy="1329595"/>
          </a:xfrm>
          <a:prstGeom prst="rect">
            <a:avLst/>
          </a:prstGeom>
        </p:spPr>
        <p:txBody>
          <a:bodyPr/>
          <a:lstStyle/>
          <a:p>
            <a:pPr indent="-396875" algn="ctr" defTabSz="914363" fontAlgn="base">
              <a:lnSpc>
                <a:spcPct val="90000"/>
              </a:lnSpc>
              <a:spcBef>
                <a:spcPct val="0"/>
              </a:spcBef>
              <a:spcAft>
                <a:spcPct val="0"/>
              </a:spcAft>
              <a:buClr>
                <a:srgbClr val="EEECE1"/>
              </a:buClr>
              <a:buSzPct val="95000"/>
              <a:buFont typeface="Arial" pitchFamily="34" charset="0"/>
              <a:buNone/>
              <a:defRPr/>
            </a:pPr>
            <a:r>
              <a:rPr lang="en-US" sz="13800" spc="-150" dirty="0">
                <a:ln w="3175">
                  <a:noFill/>
                </a:ln>
                <a:gradFill flip="none" rotWithShape="1">
                  <a:gsLst>
                    <a:gs pos="0">
                      <a:srgbClr val="DCDCDC">
                        <a:alpha val="25000"/>
                      </a:srgbClr>
                    </a:gs>
                    <a:gs pos="36000">
                      <a:srgbClr val="CCCCCC">
                        <a:alpha val="25000"/>
                      </a:srgbClr>
                    </a:gs>
                    <a:gs pos="86000">
                      <a:srgbClr val="8A8A8A">
                        <a:alpha val="25000"/>
                      </a:srgbClr>
                    </a:gs>
                  </a:gsLst>
                  <a:lin ang="16200000" scaled="0"/>
                  <a:tileRect/>
                </a:gradFill>
                <a:latin typeface="Arial" charset="0"/>
                <a:cs typeface="Arial" charset="0"/>
              </a:rPr>
              <a:t>Thank you</a:t>
            </a:r>
          </a:p>
        </p:txBody>
      </p:sp>
      <p:sp>
        <p:nvSpPr>
          <p:cNvPr id="5" name="Text Placeholder 4"/>
          <p:cNvSpPr txBox="1">
            <a:spLocks/>
          </p:cNvSpPr>
          <p:nvPr userDrawn="1"/>
        </p:nvSpPr>
        <p:spPr>
          <a:xfrm>
            <a:off x="1664277" y="3626751"/>
            <a:ext cx="6747891" cy="1592744"/>
          </a:xfrm>
          <a:prstGeom prst="rect">
            <a:avLst/>
          </a:prstGeom>
        </p:spPr>
        <p:txBody>
          <a:bodyPr lIns="0" tIns="0" rIns="0" bIns="0" anchor="b">
            <a:spAutoFit/>
            <a:scene3d>
              <a:camera prst="orthographicFront"/>
              <a:lightRig rig="flat" dir="t"/>
            </a:scene3d>
            <a:sp3d>
              <a:extrusionClr>
                <a:srgbClr val="000000"/>
              </a:extrusionClr>
              <a:contourClr>
                <a:srgbClr val="2D8499"/>
              </a:contourClr>
            </a:sp3d>
          </a:bodyPr>
          <a:lstStyle/>
          <a:p>
            <a:pPr algn="r" defTabSz="1095332" fontAlgn="base">
              <a:lnSpc>
                <a:spcPct val="90000"/>
              </a:lnSpc>
              <a:spcBef>
                <a:spcPct val="0"/>
              </a:spcBef>
              <a:spcAft>
                <a:spcPct val="0"/>
              </a:spcAft>
              <a:buClr>
                <a:srgbClr val="EEECE1"/>
              </a:buClr>
              <a:buSzPct val="95000"/>
              <a:buFont typeface="Arial" pitchFamily="34" charset="0"/>
              <a:buNone/>
              <a:defRPr/>
            </a:pPr>
            <a:r>
              <a:rPr lang="en-US" sz="11500" spc="-150" dirty="0">
                <a:ln w="3175">
                  <a:noFill/>
                </a:ln>
                <a:gradFill flip="none" rotWithShape="1">
                  <a:gsLst>
                    <a:gs pos="0">
                      <a:srgbClr val="FFFFB9"/>
                    </a:gs>
                    <a:gs pos="40000">
                      <a:srgbClr val="FFFF99"/>
                    </a:gs>
                    <a:gs pos="79000">
                      <a:srgbClr val="F8801C">
                        <a:alpha val="84000"/>
                      </a:srgbClr>
                    </a:gs>
                  </a:gsLst>
                  <a:lin ang="5400000" scaled="1"/>
                  <a:tileRect/>
                </a:gradFill>
                <a:effectLst>
                  <a:outerShdw blurRad="50800" dist="38100" dir="2700000" algn="tl" rotWithShape="0">
                    <a:prstClr val="black">
                      <a:alpha val="40000"/>
                    </a:prstClr>
                  </a:outerShdw>
                </a:effectLst>
                <a:latin typeface="Arial" charset="0"/>
                <a:cs typeface="Arial" charset="0"/>
              </a:rPr>
              <a:t>Thank you</a:t>
            </a:r>
          </a:p>
        </p:txBody>
      </p:sp>
    </p:spTree>
    <p:extLst>
      <p:ext uri="{BB962C8B-B14F-4D97-AF65-F5344CB8AC3E}">
        <p14:creationId xmlns:p14="http://schemas.microsoft.com/office/powerpoint/2010/main" val="2833684500"/>
      </p:ext>
    </p:extLst>
  </p:cSld>
  <p:clrMapOvr>
    <a:masterClrMapping/>
  </p:clrMapOvr>
  <p:transition>
    <p:fade/>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userDrawn="1">
  <p:cSld name="2_Demo, Video etc. &quot;special&quot; slides">
    <p:bg bwMode="blackGray">
      <p:bgPr>
        <a:blipFill dpi="0" rotWithShape="1">
          <a:blip r:embed="rId2" cstate="print">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2" y="1617664"/>
            <a:ext cx="7681325" cy="600242"/>
          </a:xfrm>
        </p:spPr>
        <p:txBody>
          <a:bodyPr vert="horz" wrap="square" lIns="0" tIns="0" rIns="0" bIns="0" rtlCol="0" anchor="t">
            <a:noAutofit/>
          </a:bodyPr>
          <a:lstStyle>
            <a:lvl1pPr algn="l" defTabSz="914363" rtl="0" eaLnBrk="1" latinLnBrk="0" hangingPunct="1">
              <a:lnSpc>
                <a:spcPct val="90000"/>
              </a:lnSpc>
              <a:spcBef>
                <a:spcPct val="0"/>
              </a:spcBef>
              <a:buNone/>
              <a:defRPr lang="en-US" sz="4000" b="0" kern="1200" cap="none" spc="-150" baseline="0" dirty="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730252" y="2227645"/>
            <a:ext cx="7681325" cy="917203"/>
          </a:xfrm>
        </p:spPr>
        <p:txBody>
          <a:bodyPr vert="horz" wrap="square" lIns="0" tIns="0" rIns="0" bIns="0" rtlCol="0" anchor="t">
            <a:noAutofit/>
          </a:bodyPr>
          <a:lstStyle>
            <a:lvl1pPr marL="0" indent="0" algn="l" defTabSz="914363" rtl="0" eaLnBrk="1" latinLnBrk="0" hangingPunct="1">
              <a:lnSpc>
                <a:spcPct val="100000"/>
              </a:lnSpc>
              <a:spcBef>
                <a:spcPts val="0"/>
              </a:spcBef>
              <a:buSzPct val="100000"/>
              <a:buFontTx/>
              <a:buNone/>
              <a:defRPr lang="en-US" sz="2000" kern="1200" dirty="0">
                <a:gradFill>
                  <a:gsLst>
                    <a:gs pos="0">
                      <a:schemeClr val="accent4"/>
                    </a:gs>
                    <a:gs pos="86000">
                      <a:schemeClr val="accent4"/>
                    </a:gs>
                  </a:gsLst>
                  <a:lin ang="5400000" scaled="0"/>
                </a:gradFill>
                <a:latin typeface="+mj-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846443" y="5761524"/>
            <a:ext cx="7690114" cy="1384994"/>
          </a:xfrm>
        </p:spPr>
        <p:txBody>
          <a:bodyPr anchor="t" anchorCtr="0">
            <a:noAutofit/>
            <a:scene3d>
              <a:camera prst="orthographicFront"/>
              <a:lightRig rig="flat" dir="t"/>
            </a:scene3d>
            <a:sp3d>
              <a:contourClr>
                <a:schemeClr val="tx2"/>
              </a:contourClr>
            </a:sp3d>
          </a:bodyPr>
          <a:lstStyle>
            <a:lvl1pPr marL="0" indent="0" algn="r">
              <a:buFont typeface="Arial" pitchFamily="34" charset="0"/>
              <a:buNone/>
              <a:defRPr kumimoji="0" lang="en-US" sz="6600" b="0" i="0" u="none" strike="noStrike" kern="1200" cap="none" spc="0" normalizeH="0" baseline="0" noProof="0" dirty="0" smtClean="0">
                <a:ln w="11430"/>
                <a:gradFill>
                  <a:gsLst>
                    <a:gs pos="0">
                      <a:schemeClr val="tx1"/>
                    </a:gs>
                    <a:gs pos="100000">
                      <a:schemeClr val="tx1"/>
                    </a:gs>
                  </a:gsLst>
                  <a:lin ang="5400000" scaled="0"/>
                </a:gradFill>
                <a:effectLst/>
                <a:uLnTx/>
                <a:uFillTx/>
                <a:latin typeface="+mj-lt"/>
                <a:ea typeface="+mn-ea"/>
                <a:cs typeface="+mn-cs"/>
              </a:defRPr>
            </a:lvl1pPr>
          </a:lstStyle>
          <a:p>
            <a:pPr lvl="0"/>
            <a:r>
              <a:rPr lang="en-US" dirty="0" smtClean="0"/>
              <a:t>CLICK TO…</a:t>
            </a:r>
          </a:p>
        </p:txBody>
      </p:sp>
    </p:spTree>
    <p:extLst>
      <p:ext uri="{BB962C8B-B14F-4D97-AF65-F5344CB8AC3E}">
        <p14:creationId xmlns:p14="http://schemas.microsoft.com/office/powerpoint/2010/main" val="680547749"/>
      </p:ext>
    </p:extLst>
  </p:cSld>
  <p:clrMapOvr>
    <a:masterClrMapping/>
  </p:clrMapOvr>
  <p:transition>
    <p:fade/>
  </p:transition>
  <p:timing>
    <p:tnLst>
      <p:par>
        <p:cTn id="1" dur="indefinite" restart="never" nodeType="tmRoot"/>
      </p:par>
    </p:tnLst>
  </p:timing>
</p:sldLayout>
</file>

<file path=ppt/slideLayouts/slideLayout106.xml><?xml version="1.0" encoding="utf-8"?>
<p:sldLayout xmlns:a="http://schemas.openxmlformats.org/drawingml/2006/main" xmlns:r="http://schemas.openxmlformats.org/officeDocument/2006/relationships" xmlns:p="http://schemas.openxmlformats.org/presentationml/2006/main" userDrawn="1">
  <p:cSld name="1_Custom Layout">
    <p:bg bwMode="ltGray">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34251916"/>
      </p:ext>
    </p:extLst>
  </p:cSld>
  <p:clrMapOvr>
    <a:masterClrMapping/>
  </p:clrMapOvr>
  <p:transition>
    <p:fade/>
  </p:transition>
  <p:timing>
    <p:tnLst>
      <p:par>
        <p:cTn id="1" dur="indefinite" restart="never" nodeType="tmRoot"/>
      </p:par>
    </p:tnLst>
  </p:timing>
</p:sldLayout>
</file>

<file path=ppt/slideLayouts/slideLayout107.xml><?xml version="1.0" encoding="utf-8"?>
<p:sldLayout xmlns:a="http://schemas.openxmlformats.org/drawingml/2006/main" xmlns:r="http://schemas.openxmlformats.org/officeDocument/2006/relationships" xmlns:p="http://schemas.openxmlformats.org/presentationml/2006/main" userDrawn="1">
  <p:cSld name="3_Demo, Video etc. &quot;special&quot; slides">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pic>
        <p:nvPicPr>
          <p:cNvPr id="5" name="Picture 2" descr="\\server3\Restrict\FTP_Root\Clients\White_Whale\7-20683_TechEd_Europe_Template\TechEd_Europe_Keynote_Template\SFP_Art\PNG\TechEd_Europe_2010_Logo.png"/>
          <p:cNvPicPr>
            <a:picLocks noChangeAspect="1" noChangeArrowheads="1"/>
          </p:cNvPicPr>
          <p:nvPr userDrawn="1"/>
        </p:nvPicPr>
        <p:blipFill>
          <a:blip r:embed="rId3" cstate="print"/>
          <a:srcRect/>
          <a:stretch>
            <a:fillRect/>
          </a:stretch>
        </p:blipFill>
        <p:spPr bwMode="auto">
          <a:xfrm>
            <a:off x="322744" y="5178428"/>
            <a:ext cx="1999580" cy="1249363"/>
          </a:xfrm>
          <a:prstGeom prst="rect">
            <a:avLst/>
          </a:prstGeom>
          <a:noFill/>
          <a:ln w="9525">
            <a:noFill/>
            <a:miter lim="800000"/>
            <a:headEnd/>
            <a:tailEnd/>
          </a:ln>
        </p:spPr>
      </p:pic>
      <p:sp>
        <p:nvSpPr>
          <p:cNvPr id="2" name="Title 1"/>
          <p:cNvSpPr>
            <a:spLocks noGrp="1"/>
          </p:cNvSpPr>
          <p:nvPr>
            <p:ph type="ctrTitle"/>
          </p:nvPr>
        </p:nvSpPr>
        <p:spPr>
          <a:xfrm>
            <a:off x="1417214" y="477203"/>
            <a:ext cx="6120575" cy="1523494"/>
          </a:xfrm>
        </p:spPr>
        <p:txBody>
          <a:bodyPr anchor="ctr" anchorCtr="0">
            <a:noAutofit/>
          </a:bodyPr>
          <a:lstStyle>
            <a:lvl1pPr>
              <a:lnSpc>
                <a:spcPct val="90000"/>
              </a:lnSpc>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417214" y="2303501"/>
            <a:ext cx="6994363" cy="461665"/>
          </a:xfrm>
        </p:spPr>
        <p:txBody>
          <a:bodyPr>
            <a:noAutofit/>
          </a:bodyPr>
          <a:lstStyle>
            <a:lvl1pPr marL="0" indent="0" algn="l">
              <a:lnSpc>
                <a:spcPct val="90000"/>
              </a:lnSpc>
              <a:spcBef>
                <a:spcPts val="0"/>
              </a:spcBef>
              <a:buNone/>
              <a:defRPr sz="2800">
                <a:gradFill>
                  <a:gsLst>
                    <a:gs pos="0">
                      <a:schemeClr val="tx1"/>
                    </a:gs>
                    <a:gs pos="86000">
                      <a:schemeClr val="tx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p:nvPr>
        </p:nvSpPr>
        <p:spPr>
          <a:xfrm>
            <a:off x="366575" y="3914364"/>
            <a:ext cx="8386799" cy="1378644"/>
          </a:xfrm>
        </p:spPr>
        <p:txBody>
          <a:bodyPr anchor="t" anchorCtr="0">
            <a:noAutofit/>
            <a:scene3d>
              <a:camera prst="orthographicFront"/>
              <a:lightRig rig="flat" dir="t"/>
            </a:scene3d>
            <a:sp3d>
              <a:contourClr>
                <a:schemeClr val="tx2"/>
              </a:contourClr>
            </a:sp3d>
          </a:bodyPr>
          <a:lstStyle>
            <a:lvl1pPr marL="0" indent="0" algn="l">
              <a:buFont typeface="Arial" pitchFamily="34" charset="0"/>
              <a:buNone/>
              <a:defRPr kumimoji="0" lang="en-US" sz="9600" b="0" i="1" u="none" strike="noStrike" kern="1200" cap="none" spc="-642" normalizeH="0" baseline="0" noProof="0" dirty="0" smtClean="0">
                <a:ln w="11430"/>
                <a:gradFill>
                  <a:gsLst>
                    <a:gs pos="0">
                      <a:schemeClr val="tx1"/>
                    </a:gs>
                    <a:gs pos="88000">
                      <a:schemeClr val="tx1"/>
                    </a:gs>
                  </a:gsLst>
                  <a:lin ang="5400000"/>
                </a:gradFill>
                <a:effectLst/>
                <a:uLnTx/>
                <a:uFillTx/>
                <a:latin typeface="Segoe Light" pitchFamily="34" charset="0"/>
                <a:ea typeface="+mn-ea"/>
                <a:cs typeface="+mn-cs"/>
              </a:defRPr>
            </a:lvl1pPr>
          </a:lstStyle>
          <a:p>
            <a:pPr lvl="0"/>
            <a:r>
              <a:rPr lang="en-US" dirty="0" smtClean="0"/>
              <a:t>Click to edit Master text styles</a:t>
            </a:r>
          </a:p>
        </p:txBody>
      </p:sp>
    </p:spTree>
    <p:extLst>
      <p:ext uri="{BB962C8B-B14F-4D97-AF65-F5344CB8AC3E}">
        <p14:creationId xmlns:p14="http://schemas.microsoft.com/office/powerpoint/2010/main" val="1298405786"/>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18" Type="http://schemas.openxmlformats.org/officeDocument/2006/relationships/image" Target="../media/image3.jpeg"/><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17" Type="http://schemas.openxmlformats.org/officeDocument/2006/relationships/theme" Target="../theme/theme2.xml"/><Relationship Id="rId2" Type="http://schemas.openxmlformats.org/officeDocument/2006/relationships/slideLayout" Target="../slideLayouts/slideLayout15.xml"/><Relationship Id="rId16" Type="http://schemas.openxmlformats.org/officeDocument/2006/relationships/slideLayout" Target="../slideLayouts/slideLayout29.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slideLayout" Target="../slideLayouts/slideLayout2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slideLayout" Target="../slideLayouts/slideLayout27.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7.xml"/><Relationship Id="rId13" Type="http://schemas.openxmlformats.org/officeDocument/2006/relationships/slideLayout" Target="../slideLayouts/slideLayout42.xml"/><Relationship Id="rId3" Type="http://schemas.openxmlformats.org/officeDocument/2006/relationships/slideLayout" Target="../slideLayouts/slideLayout32.xml"/><Relationship Id="rId7" Type="http://schemas.openxmlformats.org/officeDocument/2006/relationships/slideLayout" Target="../slideLayouts/slideLayout36.xml"/><Relationship Id="rId12" Type="http://schemas.openxmlformats.org/officeDocument/2006/relationships/slideLayout" Target="../slideLayouts/slideLayout41.xml"/><Relationship Id="rId17" Type="http://schemas.openxmlformats.org/officeDocument/2006/relationships/image" Target="../media/image11.png"/><Relationship Id="rId2" Type="http://schemas.openxmlformats.org/officeDocument/2006/relationships/slideLayout" Target="../slideLayouts/slideLayout31.xml"/><Relationship Id="rId16" Type="http://schemas.openxmlformats.org/officeDocument/2006/relationships/image" Target="../media/image10.jpeg"/><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5" Type="http://schemas.openxmlformats.org/officeDocument/2006/relationships/slideLayout" Target="../slideLayouts/slideLayout34.xml"/><Relationship Id="rId15" Type="http://schemas.openxmlformats.org/officeDocument/2006/relationships/theme" Target="../theme/theme3.xml"/><Relationship Id="rId10" Type="http://schemas.openxmlformats.org/officeDocument/2006/relationships/slideLayout" Target="../slideLayouts/slideLayout39.xml"/><Relationship Id="rId4" Type="http://schemas.openxmlformats.org/officeDocument/2006/relationships/slideLayout" Target="../slideLayouts/slideLayout33.xml"/><Relationship Id="rId9" Type="http://schemas.openxmlformats.org/officeDocument/2006/relationships/slideLayout" Target="../slideLayouts/slideLayout38.xml"/><Relationship Id="rId14" Type="http://schemas.openxmlformats.org/officeDocument/2006/relationships/slideLayout" Target="../slideLayouts/slideLayout4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1.xml"/><Relationship Id="rId13" Type="http://schemas.openxmlformats.org/officeDocument/2006/relationships/slideLayout" Target="../slideLayouts/slideLayout56.xml"/><Relationship Id="rId18" Type="http://schemas.openxmlformats.org/officeDocument/2006/relationships/image" Target="../media/image3.jpeg"/><Relationship Id="rId3" Type="http://schemas.openxmlformats.org/officeDocument/2006/relationships/slideLayout" Target="../slideLayouts/slideLayout46.xml"/><Relationship Id="rId7" Type="http://schemas.openxmlformats.org/officeDocument/2006/relationships/slideLayout" Target="../slideLayouts/slideLayout50.xml"/><Relationship Id="rId12" Type="http://schemas.openxmlformats.org/officeDocument/2006/relationships/slideLayout" Target="../slideLayouts/slideLayout55.xml"/><Relationship Id="rId17" Type="http://schemas.openxmlformats.org/officeDocument/2006/relationships/theme" Target="../theme/theme4.xml"/><Relationship Id="rId2" Type="http://schemas.openxmlformats.org/officeDocument/2006/relationships/slideLayout" Target="../slideLayouts/slideLayout45.xml"/><Relationship Id="rId16" Type="http://schemas.openxmlformats.org/officeDocument/2006/relationships/slideLayout" Target="../slideLayouts/slideLayout59.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slideLayout" Target="../slideLayouts/slideLayout54.xml"/><Relationship Id="rId5" Type="http://schemas.openxmlformats.org/officeDocument/2006/relationships/slideLayout" Target="../slideLayouts/slideLayout48.xml"/><Relationship Id="rId15" Type="http://schemas.openxmlformats.org/officeDocument/2006/relationships/slideLayout" Target="../slideLayouts/slideLayout58.xml"/><Relationship Id="rId10" Type="http://schemas.openxmlformats.org/officeDocument/2006/relationships/slideLayout" Target="../slideLayouts/slideLayout53.xml"/><Relationship Id="rId4" Type="http://schemas.openxmlformats.org/officeDocument/2006/relationships/slideLayout" Target="../slideLayouts/slideLayout47.xml"/><Relationship Id="rId9" Type="http://schemas.openxmlformats.org/officeDocument/2006/relationships/slideLayout" Target="../slideLayouts/slideLayout52.xml"/><Relationship Id="rId14" Type="http://schemas.openxmlformats.org/officeDocument/2006/relationships/slideLayout" Target="../slideLayouts/slideLayout57.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7.xml"/><Relationship Id="rId13" Type="http://schemas.openxmlformats.org/officeDocument/2006/relationships/slideLayout" Target="../slideLayouts/slideLayout72.xml"/><Relationship Id="rId18" Type="http://schemas.openxmlformats.org/officeDocument/2006/relationships/image" Target="../media/image3.jpeg"/><Relationship Id="rId3" Type="http://schemas.openxmlformats.org/officeDocument/2006/relationships/slideLayout" Target="../slideLayouts/slideLayout62.xml"/><Relationship Id="rId7" Type="http://schemas.openxmlformats.org/officeDocument/2006/relationships/slideLayout" Target="../slideLayouts/slideLayout66.xml"/><Relationship Id="rId12" Type="http://schemas.openxmlformats.org/officeDocument/2006/relationships/slideLayout" Target="../slideLayouts/slideLayout71.xml"/><Relationship Id="rId17" Type="http://schemas.openxmlformats.org/officeDocument/2006/relationships/theme" Target="../theme/theme5.xml"/><Relationship Id="rId2" Type="http://schemas.openxmlformats.org/officeDocument/2006/relationships/slideLayout" Target="../slideLayouts/slideLayout61.xml"/><Relationship Id="rId16" Type="http://schemas.openxmlformats.org/officeDocument/2006/relationships/slideLayout" Target="../slideLayouts/slideLayout75.xml"/><Relationship Id="rId1" Type="http://schemas.openxmlformats.org/officeDocument/2006/relationships/slideLayout" Target="../slideLayouts/slideLayout60.xml"/><Relationship Id="rId6" Type="http://schemas.openxmlformats.org/officeDocument/2006/relationships/slideLayout" Target="../slideLayouts/slideLayout65.xml"/><Relationship Id="rId11" Type="http://schemas.openxmlformats.org/officeDocument/2006/relationships/slideLayout" Target="../slideLayouts/slideLayout70.xml"/><Relationship Id="rId5" Type="http://schemas.openxmlformats.org/officeDocument/2006/relationships/slideLayout" Target="../slideLayouts/slideLayout64.xml"/><Relationship Id="rId15" Type="http://schemas.openxmlformats.org/officeDocument/2006/relationships/slideLayout" Target="../slideLayouts/slideLayout74.xml"/><Relationship Id="rId10" Type="http://schemas.openxmlformats.org/officeDocument/2006/relationships/slideLayout" Target="../slideLayouts/slideLayout69.xml"/><Relationship Id="rId4" Type="http://schemas.openxmlformats.org/officeDocument/2006/relationships/slideLayout" Target="../slideLayouts/slideLayout63.xml"/><Relationship Id="rId9" Type="http://schemas.openxmlformats.org/officeDocument/2006/relationships/slideLayout" Target="../slideLayouts/slideLayout68.xml"/><Relationship Id="rId14" Type="http://schemas.openxmlformats.org/officeDocument/2006/relationships/slideLayout" Target="../slideLayouts/slideLayout7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83.xml"/><Relationship Id="rId13" Type="http://schemas.openxmlformats.org/officeDocument/2006/relationships/slideLayout" Target="../slideLayouts/slideLayout88.xml"/><Relationship Id="rId18" Type="http://schemas.openxmlformats.org/officeDocument/2006/relationships/image" Target="../media/image3.jpeg"/><Relationship Id="rId3" Type="http://schemas.openxmlformats.org/officeDocument/2006/relationships/slideLayout" Target="../slideLayouts/slideLayout78.xml"/><Relationship Id="rId7" Type="http://schemas.openxmlformats.org/officeDocument/2006/relationships/slideLayout" Target="../slideLayouts/slideLayout82.xml"/><Relationship Id="rId12" Type="http://schemas.openxmlformats.org/officeDocument/2006/relationships/slideLayout" Target="../slideLayouts/slideLayout87.xml"/><Relationship Id="rId17" Type="http://schemas.openxmlformats.org/officeDocument/2006/relationships/theme" Target="../theme/theme6.xml"/><Relationship Id="rId2" Type="http://schemas.openxmlformats.org/officeDocument/2006/relationships/slideLayout" Target="../slideLayouts/slideLayout77.xml"/><Relationship Id="rId16" Type="http://schemas.openxmlformats.org/officeDocument/2006/relationships/slideLayout" Target="../slideLayouts/slideLayout91.xml"/><Relationship Id="rId1" Type="http://schemas.openxmlformats.org/officeDocument/2006/relationships/slideLayout" Target="../slideLayouts/slideLayout76.xml"/><Relationship Id="rId6" Type="http://schemas.openxmlformats.org/officeDocument/2006/relationships/slideLayout" Target="../slideLayouts/slideLayout81.xml"/><Relationship Id="rId11" Type="http://schemas.openxmlformats.org/officeDocument/2006/relationships/slideLayout" Target="../slideLayouts/slideLayout86.xml"/><Relationship Id="rId5" Type="http://schemas.openxmlformats.org/officeDocument/2006/relationships/slideLayout" Target="../slideLayouts/slideLayout80.xml"/><Relationship Id="rId15" Type="http://schemas.openxmlformats.org/officeDocument/2006/relationships/slideLayout" Target="../slideLayouts/slideLayout90.xml"/><Relationship Id="rId10" Type="http://schemas.openxmlformats.org/officeDocument/2006/relationships/slideLayout" Target="../slideLayouts/slideLayout85.xml"/><Relationship Id="rId4" Type="http://schemas.openxmlformats.org/officeDocument/2006/relationships/slideLayout" Target="../slideLayouts/slideLayout79.xml"/><Relationship Id="rId9" Type="http://schemas.openxmlformats.org/officeDocument/2006/relationships/slideLayout" Target="../slideLayouts/slideLayout84.xml"/><Relationship Id="rId14" Type="http://schemas.openxmlformats.org/officeDocument/2006/relationships/slideLayout" Target="../slideLayouts/slideLayout89.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99.xml"/><Relationship Id="rId13" Type="http://schemas.openxmlformats.org/officeDocument/2006/relationships/slideLayout" Target="../slideLayouts/slideLayout104.xml"/><Relationship Id="rId18" Type="http://schemas.openxmlformats.org/officeDocument/2006/relationships/image" Target="../media/image3.jpeg"/><Relationship Id="rId3" Type="http://schemas.openxmlformats.org/officeDocument/2006/relationships/slideLayout" Target="../slideLayouts/slideLayout94.xml"/><Relationship Id="rId7" Type="http://schemas.openxmlformats.org/officeDocument/2006/relationships/slideLayout" Target="../slideLayouts/slideLayout98.xml"/><Relationship Id="rId12" Type="http://schemas.openxmlformats.org/officeDocument/2006/relationships/slideLayout" Target="../slideLayouts/slideLayout103.xml"/><Relationship Id="rId17" Type="http://schemas.openxmlformats.org/officeDocument/2006/relationships/theme" Target="../theme/theme7.xml"/><Relationship Id="rId2" Type="http://schemas.openxmlformats.org/officeDocument/2006/relationships/slideLayout" Target="../slideLayouts/slideLayout93.xml"/><Relationship Id="rId16" Type="http://schemas.openxmlformats.org/officeDocument/2006/relationships/slideLayout" Target="../slideLayouts/slideLayout107.xml"/><Relationship Id="rId1" Type="http://schemas.openxmlformats.org/officeDocument/2006/relationships/slideLayout" Target="../slideLayouts/slideLayout92.xml"/><Relationship Id="rId6" Type="http://schemas.openxmlformats.org/officeDocument/2006/relationships/slideLayout" Target="../slideLayouts/slideLayout97.xml"/><Relationship Id="rId11" Type="http://schemas.openxmlformats.org/officeDocument/2006/relationships/slideLayout" Target="../slideLayouts/slideLayout102.xml"/><Relationship Id="rId5" Type="http://schemas.openxmlformats.org/officeDocument/2006/relationships/slideLayout" Target="../slideLayouts/slideLayout96.xml"/><Relationship Id="rId15" Type="http://schemas.openxmlformats.org/officeDocument/2006/relationships/slideLayout" Target="../slideLayouts/slideLayout106.xml"/><Relationship Id="rId10" Type="http://schemas.openxmlformats.org/officeDocument/2006/relationships/slideLayout" Target="../slideLayouts/slideLayout101.xml"/><Relationship Id="rId4" Type="http://schemas.openxmlformats.org/officeDocument/2006/relationships/slideLayout" Target="../slideLayouts/slideLayout95.xml"/><Relationship Id="rId9" Type="http://schemas.openxmlformats.org/officeDocument/2006/relationships/slideLayout" Target="../slideLayouts/slideLayout100.xml"/><Relationship Id="rId14" Type="http://schemas.openxmlformats.org/officeDocument/2006/relationships/slideLayout" Target="../slideLayouts/slideLayout10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6"/>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6"/>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89AA64-45DD-481A-BFE5-857C2A5DC15A}" type="datetimeFigureOut">
              <a:rPr lang="en-US" smtClean="0"/>
              <a:pPr/>
              <a:t>12/14/2011</a:t>
            </a:fld>
            <a:endParaRPr lang="en-US" dirty="0"/>
          </a:p>
        </p:txBody>
      </p:sp>
      <p:sp>
        <p:nvSpPr>
          <p:cNvPr id="5" name="Footer Placeholder 4"/>
          <p:cNvSpPr>
            <a:spLocks noGrp="1"/>
          </p:cNvSpPr>
          <p:nvPr>
            <p:ph type="ftr" sz="quarter" idx="3"/>
          </p:nvPr>
        </p:nvSpPr>
        <p:spPr>
          <a:xfrm>
            <a:off x="3124200" y="6356356"/>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1" y="635635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14346883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772" r:id="rId12"/>
    <p:sldLayoutId id="2147483773"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cstate="screen">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30204"/>
            <a:ext cx="8382000" cy="664797"/>
          </a:xfrm>
          <a:prstGeom prst="rect">
            <a:avLst/>
          </a:prstGeom>
        </p:spPr>
        <p:txBody>
          <a:bodyPr vert="horz" wrap="square" lIns="0" tIns="0" rIns="0" bIns="0" rtlCol="0" anchor="t">
            <a:sp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381000" y="1412891"/>
            <a:ext cx="8382000" cy="2135969"/>
          </a:xfrm>
          <a:prstGeom prst="rect">
            <a:avLst/>
          </a:prstGeom>
        </p:spPr>
        <p:txBody>
          <a:bodyPr vert="horz"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Footer Placeholder 3"/>
          <p:cNvSpPr>
            <a:spLocks noGrp="1"/>
          </p:cNvSpPr>
          <p:nvPr>
            <p:ph type="ftr" sz="quarter" idx="3"/>
          </p:nvPr>
        </p:nvSpPr>
        <p:spPr>
          <a:xfrm>
            <a:off x="3124200" y="6356366"/>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
        <p:nvSpPr>
          <p:cNvPr id="5" name="Slide Number Placeholder 4"/>
          <p:cNvSpPr>
            <a:spLocks noGrp="1"/>
          </p:cNvSpPr>
          <p:nvPr>
            <p:ph type="sldNum" sz="quarter" idx="4"/>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pPr>
            <a:fld id="{E9A3EC2C-3867-41F4-9B78-6DE7B55DEC5D}" type="slidenum">
              <a:rPr lang="en-US" smtClean="0">
                <a:solidFill>
                  <a:srgbClr val="444445">
                    <a:tint val="75000"/>
                  </a:srgbClr>
                </a:solidFill>
                <a:latin typeface="Arial" charset="0"/>
              </a:rPr>
              <a:pPr fontAlgn="base">
                <a:spcBef>
                  <a:spcPct val="0"/>
                </a:spcBef>
                <a:spcAft>
                  <a:spcPct val="0"/>
                </a:spcAft>
              </a:pPr>
              <a:t>‹#›</a:t>
            </a:fld>
            <a:endParaRPr lang="en-US" dirty="0">
              <a:solidFill>
                <a:srgbClr val="444445">
                  <a:tint val="75000"/>
                </a:srgbClr>
              </a:solidFill>
              <a:latin typeface="Arial" charset="0"/>
            </a:endParaRPr>
          </a:p>
        </p:txBody>
      </p:sp>
      <p:sp>
        <p:nvSpPr>
          <p:cNvPr id="6" name="Date Placeholder 5"/>
          <p:cNvSpPr>
            <a:spLocks noGrp="1"/>
          </p:cNvSpPr>
          <p:nvPr>
            <p:ph type="dt" sz="half" idx="2"/>
          </p:nvPr>
        </p:nvSpPr>
        <p:spPr>
          <a:xfrm>
            <a:off x="457200" y="6356366"/>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Tree>
    <p:extLst>
      <p:ext uri="{BB962C8B-B14F-4D97-AF65-F5344CB8AC3E}">
        <p14:creationId xmlns:p14="http://schemas.microsoft.com/office/powerpoint/2010/main" val="88524392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ransition>
    <p:fade/>
  </p:transition>
  <p:hf hdr="0" ftr="0" dt="0"/>
  <p:txStyles>
    <p:titleStyle>
      <a:lvl1pPr algn="l" defTabSz="914363" rtl="0" eaLnBrk="1" latinLnBrk="0" hangingPunct="1">
        <a:lnSpc>
          <a:spcPct val="90000"/>
        </a:lnSpc>
        <a:spcBef>
          <a:spcPct val="0"/>
        </a:spcBef>
        <a:buNone/>
        <a:defRPr lang="en-US" sz="4800" b="0" kern="1200" cap="none" spc="-150" dirty="0" smtClean="0">
          <a:ln w="3175">
            <a:noFill/>
          </a:ln>
          <a:solidFill>
            <a:schemeClr val="accent4"/>
          </a:solidFill>
          <a:effectLst/>
          <a:latin typeface="Segoe UI" pitchFamily="34" charset="0"/>
          <a:ea typeface="+mn-ea"/>
          <a:cs typeface="Segoe UI" pitchFamily="34" charset="0"/>
        </a:defRPr>
      </a:lvl1pPr>
    </p:titleStyle>
    <p:bodyStyle>
      <a:lvl1pPr marL="457200" indent="-457200" algn="l" defTabSz="914363" rtl="0" eaLnBrk="1" latinLnBrk="0" hangingPunct="1">
        <a:lnSpc>
          <a:spcPct val="90000"/>
        </a:lnSpc>
        <a:spcBef>
          <a:spcPct val="20000"/>
        </a:spcBef>
        <a:buClr>
          <a:srgbClr val="777777"/>
        </a:buClr>
        <a:buSzPct val="130000"/>
        <a:buFont typeface="Arial" pitchFamily="34" charset="0"/>
        <a:buChar char="•"/>
        <a:defRPr sz="3200" kern="1200">
          <a:solidFill>
            <a:schemeClr val="bg1"/>
          </a:solidFill>
          <a:latin typeface="+mn-lt"/>
          <a:ea typeface="+mn-ea"/>
          <a:cs typeface="+mn-cs"/>
        </a:defRPr>
      </a:lvl1pPr>
      <a:lvl2pPr marL="854075" indent="-396875" algn="l" defTabSz="914363" rtl="0" eaLnBrk="1" latinLnBrk="0" hangingPunct="1">
        <a:lnSpc>
          <a:spcPct val="90000"/>
        </a:lnSpc>
        <a:spcBef>
          <a:spcPct val="20000"/>
        </a:spcBef>
        <a:buClr>
          <a:srgbClr val="777777"/>
        </a:buClr>
        <a:buFont typeface="Segoe" pitchFamily="34" charset="0"/>
        <a:buChar char="−"/>
        <a:defRPr sz="2800" kern="1200">
          <a:solidFill>
            <a:schemeClr val="bg1"/>
          </a:solidFill>
          <a:latin typeface="+mn-lt"/>
          <a:ea typeface="+mn-ea"/>
          <a:cs typeface="+mn-cs"/>
        </a:defRPr>
      </a:lvl2pPr>
      <a:lvl3pPr marL="1258888" indent="-404813"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3pPr>
      <a:lvl4pPr marL="1604963" indent="-346075"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4pPr>
      <a:lvl5pPr marL="1941513" indent="-336550"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6" cstate="print">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28600"/>
            <a:ext cx="8381901" cy="553998"/>
          </a:xfrm>
          <a:prstGeom prst="rect">
            <a:avLst/>
          </a:prstGeom>
        </p:spPr>
        <p:txBody>
          <a:bodyPr vert="horz" wrap="square" lIns="0" tIns="0" rIns="0" bIns="0" rtlCol="0" anchor="t">
            <a:spAutoFit/>
          </a:bodyPr>
          <a:lstStyle/>
          <a:p>
            <a:r>
              <a:rPr lang="en-US" smtClean="0"/>
              <a:t>Click to edit Master title style</a:t>
            </a:r>
            <a:endParaRPr lang="en-US" dirty="0"/>
          </a:p>
        </p:txBody>
      </p:sp>
      <p:sp>
        <p:nvSpPr>
          <p:cNvPr id="3" name="Text Placeholder 2"/>
          <p:cNvSpPr>
            <a:spLocks noGrp="1"/>
          </p:cNvSpPr>
          <p:nvPr>
            <p:ph type="body" idx="1"/>
          </p:nvPr>
        </p:nvSpPr>
        <p:spPr>
          <a:xfrm>
            <a:off x="381000" y="989013"/>
            <a:ext cx="8381901" cy="1945148"/>
          </a:xfrm>
          <a:prstGeom prst="rect">
            <a:avLst/>
          </a:prstGeom>
        </p:spPr>
        <p:txBody>
          <a:bodyPr vert="horz" wrap="square" lIns="0" tIns="0" rIns="0" bIns="0" rtlCol="0">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68840177"/>
      </p:ext>
    </p:extLst>
  </p:cSld>
  <p:clrMap bg1="dk1" tx1="lt1" bg2="dk2" tx2="lt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 id="2147483702" r:id="rId13"/>
    <p:sldLayoutId id="2147483703" r:id="rId14"/>
  </p:sldLayoutIdLst>
  <p:transition>
    <p:fade/>
  </p:transition>
  <p:timing>
    <p:tnLst>
      <p:par>
        <p:cTn id="1" dur="indefinite" restart="never" nodeType="tmRoot"/>
      </p:par>
    </p:tnLst>
  </p:timing>
  <p:txStyles>
    <p:titleStyle>
      <a:lvl1pPr algn="l" defTabSz="914363" rtl="0" eaLnBrk="1" latinLnBrk="0" hangingPunct="1">
        <a:lnSpc>
          <a:spcPct val="90000"/>
        </a:lnSpc>
        <a:spcBef>
          <a:spcPct val="0"/>
        </a:spcBef>
        <a:buNone/>
        <a:defRPr lang="en-US" sz="4000" b="0" kern="1200" cap="none" spc="-150" dirty="0" smtClean="0">
          <a:ln w="3175">
            <a:noFill/>
          </a:ln>
          <a:gradFill flip="none" rotWithShape="1">
            <a:gsLst>
              <a:gs pos="0">
                <a:schemeClr val="tx1"/>
              </a:gs>
              <a:gs pos="86000">
                <a:schemeClr val="tx1"/>
              </a:gs>
            </a:gsLst>
            <a:lin ang="5400000" scaled="0"/>
            <a:tileRect/>
          </a:gradFill>
          <a:effectLst/>
          <a:latin typeface="+mj-lt"/>
          <a:ea typeface="+mn-ea"/>
          <a:cs typeface="Arial" charset="0"/>
        </a:defRPr>
      </a:lvl1pPr>
    </p:titleStyle>
    <p:bodyStyle>
      <a:lvl1pPr marL="460375" indent="-460375" algn="l" defTabSz="914363" rtl="0" eaLnBrk="1" latinLnBrk="0" hangingPunct="1">
        <a:lnSpc>
          <a:spcPct val="90000"/>
        </a:lnSpc>
        <a:spcBef>
          <a:spcPct val="20000"/>
        </a:spcBef>
        <a:buSzPct val="100000"/>
        <a:buFontTx/>
        <a:buBlip>
          <a:blip r:embed="rId17"/>
        </a:buBlip>
        <a:defRPr lang="en-US" sz="2800" kern="1200" dirty="0" smtClean="0">
          <a:gradFill>
            <a:gsLst>
              <a:gs pos="0">
                <a:schemeClr val="tx1"/>
              </a:gs>
              <a:gs pos="86000">
                <a:schemeClr val="tx1"/>
              </a:gs>
            </a:gsLst>
            <a:lin ang="0" scaled="0"/>
          </a:gradFill>
          <a:latin typeface="+mj-lt"/>
          <a:ea typeface="+mn-ea"/>
          <a:cs typeface="+mn-cs"/>
        </a:defRPr>
      </a:lvl1pPr>
      <a:lvl2pPr marL="855663" indent="-395288" algn="l" defTabSz="914363" rtl="0" eaLnBrk="1" latinLnBrk="0" hangingPunct="1">
        <a:lnSpc>
          <a:spcPct val="90000"/>
        </a:lnSpc>
        <a:spcBef>
          <a:spcPct val="20000"/>
        </a:spcBef>
        <a:buSzPct val="100000"/>
        <a:buFontTx/>
        <a:buBlip>
          <a:blip r:embed="rId17"/>
        </a:buBlip>
        <a:defRPr lang="en-US" sz="2600" kern="1200" dirty="0" smtClean="0">
          <a:gradFill>
            <a:gsLst>
              <a:gs pos="0">
                <a:schemeClr val="tx1"/>
              </a:gs>
              <a:gs pos="86000">
                <a:schemeClr val="tx1"/>
              </a:gs>
            </a:gsLst>
            <a:lin ang="0" scaled="0"/>
          </a:gradFill>
          <a:latin typeface="+mj-lt"/>
          <a:ea typeface="+mn-ea"/>
          <a:cs typeface="+mn-cs"/>
        </a:defRPr>
      </a:lvl2pPr>
      <a:lvl3pPr marL="1258888" indent="-403225" algn="l" defTabSz="914363" rtl="0" eaLnBrk="1" latinLnBrk="0" hangingPunct="1">
        <a:lnSpc>
          <a:spcPct val="90000"/>
        </a:lnSpc>
        <a:spcBef>
          <a:spcPct val="20000"/>
        </a:spcBef>
        <a:buSzPct val="100000"/>
        <a:buFontTx/>
        <a:buBlip>
          <a:blip r:embed="rId17"/>
        </a:buBlip>
        <a:defRPr lang="en-US" sz="2400" kern="1200" dirty="0" smtClean="0">
          <a:gradFill>
            <a:gsLst>
              <a:gs pos="0">
                <a:schemeClr val="tx1"/>
              </a:gs>
              <a:gs pos="86000">
                <a:schemeClr val="tx1"/>
              </a:gs>
            </a:gsLst>
            <a:lin ang="0" scaled="0"/>
          </a:gradFill>
          <a:latin typeface="+mj-lt"/>
          <a:ea typeface="+mn-ea"/>
          <a:cs typeface="+mn-cs"/>
        </a:defRPr>
      </a:lvl3pPr>
      <a:lvl4pPr marL="1604963" indent="-346075" algn="l" defTabSz="914363" rtl="0" eaLnBrk="1" latinLnBrk="0" hangingPunct="1">
        <a:lnSpc>
          <a:spcPct val="90000"/>
        </a:lnSpc>
        <a:spcBef>
          <a:spcPct val="20000"/>
        </a:spcBef>
        <a:buSzPct val="100000"/>
        <a:buFontTx/>
        <a:buBlip>
          <a:blip r:embed="rId17"/>
        </a:buBlip>
        <a:defRPr lang="en-US" sz="2200" kern="1200" dirty="0" smtClean="0">
          <a:gradFill>
            <a:gsLst>
              <a:gs pos="0">
                <a:schemeClr val="tx1"/>
              </a:gs>
              <a:gs pos="86000">
                <a:schemeClr val="tx1"/>
              </a:gs>
            </a:gsLst>
            <a:lin ang="0" scaled="0"/>
          </a:gradFill>
          <a:latin typeface="+mj-lt"/>
          <a:ea typeface="+mn-ea"/>
          <a:cs typeface="+mn-cs"/>
        </a:defRPr>
      </a:lvl4pPr>
      <a:lvl5pPr marL="1941513" indent="-336550" algn="l" defTabSz="914363" rtl="0" eaLnBrk="1" latinLnBrk="0" hangingPunct="1">
        <a:lnSpc>
          <a:spcPct val="90000"/>
        </a:lnSpc>
        <a:spcBef>
          <a:spcPct val="20000"/>
        </a:spcBef>
        <a:buSzPct val="100000"/>
        <a:buFontTx/>
        <a:buBlip>
          <a:blip r:embed="rId17"/>
        </a:buBlip>
        <a:defRPr lang="en-US" sz="2000" kern="1200" dirty="0">
          <a:gradFill>
            <a:gsLst>
              <a:gs pos="0">
                <a:schemeClr val="tx1"/>
              </a:gs>
              <a:gs pos="86000">
                <a:schemeClr val="tx1"/>
              </a:gs>
            </a:gsLst>
            <a:lin ang="0" scaled="0"/>
          </a:gradFill>
          <a:latin typeface="+mj-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cstate="screen">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30198"/>
            <a:ext cx="8382000" cy="664797"/>
          </a:xfrm>
          <a:prstGeom prst="rect">
            <a:avLst/>
          </a:prstGeom>
        </p:spPr>
        <p:txBody>
          <a:bodyPr vert="horz" wrap="square" lIns="0" tIns="0" rIns="0" bIns="0" rtlCol="0" anchor="t">
            <a:sp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381000" y="1412885"/>
            <a:ext cx="8382000" cy="2135969"/>
          </a:xfrm>
          <a:prstGeom prst="rect">
            <a:avLst/>
          </a:prstGeom>
        </p:spPr>
        <p:txBody>
          <a:bodyPr vert="horz"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Footer Placeholder 3"/>
          <p:cNvSpPr>
            <a:spLocks noGrp="1"/>
          </p:cNvSpPr>
          <p:nvPr>
            <p:ph type="ftr" sz="quarter" idx="3"/>
          </p:nvPr>
        </p:nvSpPr>
        <p:spPr>
          <a:xfrm>
            <a:off x="3124200" y="635636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pPr>
            <a:fld id="{E9A3EC2C-3867-41F4-9B78-6DE7B55DEC5D}" type="slidenum">
              <a:rPr lang="en-US" smtClean="0">
                <a:solidFill>
                  <a:srgbClr val="444445">
                    <a:tint val="75000"/>
                  </a:srgbClr>
                </a:solidFill>
                <a:latin typeface="Arial" charset="0"/>
              </a:rPr>
              <a:pPr fontAlgn="base">
                <a:spcBef>
                  <a:spcPct val="0"/>
                </a:spcBef>
                <a:spcAft>
                  <a:spcPct val="0"/>
                </a:spcAft>
              </a:pPr>
              <a:t>‹#›</a:t>
            </a:fld>
            <a:endParaRPr lang="en-US" dirty="0">
              <a:solidFill>
                <a:srgbClr val="444445">
                  <a:tint val="75000"/>
                </a:srgbClr>
              </a:solidFill>
              <a:latin typeface="Arial" charset="0"/>
            </a:endParaRPr>
          </a:p>
        </p:txBody>
      </p:sp>
      <p:sp>
        <p:nvSpPr>
          <p:cNvPr id="6" name="Date Placeholder 5"/>
          <p:cNvSpPr>
            <a:spLocks noGrp="1"/>
          </p:cNvSpPr>
          <p:nvPr>
            <p:ph type="dt" sz="half" idx="2"/>
          </p:nvPr>
        </p:nvSpPr>
        <p:spPr>
          <a:xfrm>
            <a:off x="457200" y="635636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Tree>
    <p:extLst>
      <p:ext uri="{BB962C8B-B14F-4D97-AF65-F5344CB8AC3E}">
        <p14:creationId xmlns:p14="http://schemas.microsoft.com/office/powerpoint/2010/main" val="4133330114"/>
      </p:ext>
    </p:extLst>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 id="2147483712" r:id="rId8"/>
    <p:sldLayoutId id="2147483713" r:id="rId9"/>
    <p:sldLayoutId id="2147483714" r:id="rId10"/>
    <p:sldLayoutId id="2147483715" r:id="rId11"/>
    <p:sldLayoutId id="2147483716" r:id="rId12"/>
    <p:sldLayoutId id="2147483717" r:id="rId13"/>
    <p:sldLayoutId id="2147483718" r:id="rId14"/>
    <p:sldLayoutId id="2147483719" r:id="rId15"/>
    <p:sldLayoutId id="2147483720" r:id="rId16"/>
  </p:sldLayoutIdLst>
  <p:transition>
    <p:fade/>
  </p:transition>
  <p:hf hdr="0" ftr="0" dt="0"/>
  <p:txStyles>
    <p:titleStyle>
      <a:lvl1pPr algn="l" defTabSz="914363" rtl="0" eaLnBrk="1" latinLnBrk="0" hangingPunct="1">
        <a:lnSpc>
          <a:spcPct val="90000"/>
        </a:lnSpc>
        <a:spcBef>
          <a:spcPct val="0"/>
        </a:spcBef>
        <a:buNone/>
        <a:defRPr lang="en-US" sz="4800" b="0" kern="1200" cap="none" spc="-150" dirty="0" smtClean="0">
          <a:ln w="3175">
            <a:noFill/>
          </a:ln>
          <a:solidFill>
            <a:schemeClr val="accent4"/>
          </a:solidFill>
          <a:effectLst/>
          <a:latin typeface="Segoe UI" pitchFamily="34" charset="0"/>
          <a:ea typeface="+mn-ea"/>
          <a:cs typeface="Segoe UI" pitchFamily="34" charset="0"/>
        </a:defRPr>
      </a:lvl1pPr>
    </p:titleStyle>
    <p:bodyStyle>
      <a:lvl1pPr marL="457200" indent="-457200" algn="l" defTabSz="914363" rtl="0" eaLnBrk="1" latinLnBrk="0" hangingPunct="1">
        <a:lnSpc>
          <a:spcPct val="90000"/>
        </a:lnSpc>
        <a:spcBef>
          <a:spcPct val="20000"/>
        </a:spcBef>
        <a:buClr>
          <a:srgbClr val="777777"/>
        </a:buClr>
        <a:buSzPct val="130000"/>
        <a:buFont typeface="Arial" pitchFamily="34" charset="0"/>
        <a:buChar char="•"/>
        <a:defRPr sz="3200" kern="1200">
          <a:solidFill>
            <a:schemeClr val="bg1"/>
          </a:solidFill>
          <a:latin typeface="+mn-lt"/>
          <a:ea typeface="+mn-ea"/>
          <a:cs typeface="+mn-cs"/>
        </a:defRPr>
      </a:lvl1pPr>
      <a:lvl2pPr marL="854075" indent="-396875" algn="l" defTabSz="914363" rtl="0" eaLnBrk="1" latinLnBrk="0" hangingPunct="1">
        <a:lnSpc>
          <a:spcPct val="90000"/>
        </a:lnSpc>
        <a:spcBef>
          <a:spcPct val="20000"/>
        </a:spcBef>
        <a:buClr>
          <a:srgbClr val="777777"/>
        </a:buClr>
        <a:buFont typeface="Segoe" pitchFamily="34" charset="0"/>
        <a:buChar char="−"/>
        <a:defRPr sz="2800" kern="1200">
          <a:solidFill>
            <a:schemeClr val="bg1"/>
          </a:solidFill>
          <a:latin typeface="+mn-lt"/>
          <a:ea typeface="+mn-ea"/>
          <a:cs typeface="+mn-cs"/>
        </a:defRPr>
      </a:lvl2pPr>
      <a:lvl3pPr marL="1258888" indent="-404813"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3pPr>
      <a:lvl4pPr marL="1604963" indent="-346075"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4pPr>
      <a:lvl5pPr marL="1941513" indent="-336550"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cstate="screen">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30198"/>
            <a:ext cx="8382000" cy="664797"/>
          </a:xfrm>
          <a:prstGeom prst="rect">
            <a:avLst/>
          </a:prstGeom>
        </p:spPr>
        <p:txBody>
          <a:bodyPr vert="horz" wrap="square" lIns="0" tIns="0" rIns="0" bIns="0" rtlCol="0" anchor="t">
            <a:sp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381000" y="1412885"/>
            <a:ext cx="8382000" cy="2135969"/>
          </a:xfrm>
          <a:prstGeom prst="rect">
            <a:avLst/>
          </a:prstGeom>
        </p:spPr>
        <p:txBody>
          <a:bodyPr vert="horz"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Footer Placeholder 3"/>
          <p:cNvSpPr>
            <a:spLocks noGrp="1"/>
          </p:cNvSpPr>
          <p:nvPr>
            <p:ph type="ftr" sz="quarter" idx="3"/>
          </p:nvPr>
        </p:nvSpPr>
        <p:spPr>
          <a:xfrm>
            <a:off x="3124200" y="635636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pPr>
            <a:fld id="{E9A3EC2C-3867-41F4-9B78-6DE7B55DEC5D}" type="slidenum">
              <a:rPr lang="en-US" smtClean="0">
                <a:solidFill>
                  <a:srgbClr val="444445">
                    <a:tint val="75000"/>
                  </a:srgbClr>
                </a:solidFill>
                <a:latin typeface="Arial" charset="0"/>
              </a:rPr>
              <a:pPr fontAlgn="base">
                <a:spcBef>
                  <a:spcPct val="0"/>
                </a:spcBef>
                <a:spcAft>
                  <a:spcPct val="0"/>
                </a:spcAft>
              </a:pPr>
              <a:t>‹#›</a:t>
            </a:fld>
            <a:endParaRPr lang="en-US" dirty="0">
              <a:solidFill>
                <a:srgbClr val="444445">
                  <a:tint val="75000"/>
                </a:srgbClr>
              </a:solidFill>
              <a:latin typeface="Arial" charset="0"/>
            </a:endParaRPr>
          </a:p>
        </p:txBody>
      </p:sp>
      <p:sp>
        <p:nvSpPr>
          <p:cNvPr id="6" name="Date Placeholder 5"/>
          <p:cNvSpPr>
            <a:spLocks noGrp="1"/>
          </p:cNvSpPr>
          <p:nvPr>
            <p:ph type="dt" sz="half" idx="2"/>
          </p:nvPr>
        </p:nvSpPr>
        <p:spPr>
          <a:xfrm>
            <a:off x="457200" y="635636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Tree>
    <p:extLst>
      <p:ext uri="{BB962C8B-B14F-4D97-AF65-F5344CB8AC3E}">
        <p14:creationId xmlns:p14="http://schemas.microsoft.com/office/powerpoint/2010/main" val="1208916913"/>
      </p:ext>
    </p:extLst>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25" r:id="rId4"/>
    <p:sldLayoutId id="2147483726" r:id="rId5"/>
    <p:sldLayoutId id="2147483727" r:id="rId6"/>
    <p:sldLayoutId id="2147483728" r:id="rId7"/>
    <p:sldLayoutId id="2147483729" r:id="rId8"/>
    <p:sldLayoutId id="2147483730" r:id="rId9"/>
    <p:sldLayoutId id="2147483731" r:id="rId10"/>
    <p:sldLayoutId id="2147483732" r:id="rId11"/>
    <p:sldLayoutId id="2147483733" r:id="rId12"/>
    <p:sldLayoutId id="2147483734" r:id="rId13"/>
    <p:sldLayoutId id="2147483735" r:id="rId14"/>
    <p:sldLayoutId id="2147483736" r:id="rId15"/>
    <p:sldLayoutId id="2147483737" r:id="rId16"/>
  </p:sldLayoutIdLst>
  <p:transition>
    <p:fade/>
  </p:transition>
  <p:hf hdr="0" ftr="0" dt="0"/>
  <p:txStyles>
    <p:titleStyle>
      <a:lvl1pPr algn="l" defTabSz="914363" rtl="0" eaLnBrk="1" latinLnBrk="0" hangingPunct="1">
        <a:lnSpc>
          <a:spcPct val="90000"/>
        </a:lnSpc>
        <a:spcBef>
          <a:spcPct val="0"/>
        </a:spcBef>
        <a:buNone/>
        <a:defRPr lang="en-US" sz="4800" b="0" kern="1200" cap="none" spc="-150" dirty="0" smtClean="0">
          <a:ln w="3175">
            <a:noFill/>
          </a:ln>
          <a:solidFill>
            <a:schemeClr val="accent4"/>
          </a:solidFill>
          <a:effectLst/>
          <a:latin typeface="Segoe UI" pitchFamily="34" charset="0"/>
          <a:ea typeface="+mn-ea"/>
          <a:cs typeface="Segoe UI" pitchFamily="34" charset="0"/>
        </a:defRPr>
      </a:lvl1pPr>
    </p:titleStyle>
    <p:bodyStyle>
      <a:lvl1pPr marL="457200" indent="-457200" algn="l" defTabSz="914363" rtl="0" eaLnBrk="1" latinLnBrk="0" hangingPunct="1">
        <a:lnSpc>
          <a:spcPct val="90000"/>
        </a:lnSpc>
        <a:spcBef>
          <a:spcPct val="20000"/>
        </a:spcBef>
        <a:buClr>
          <a:srgbClr val="777777"/>
        </a:buClr>
        <a:buSzPct val="130000"/>
        <a:buFont typeface="Arial" pitchFamily="34" charset="0"/>
        <a:buChar char="•"/>
        <a:defRPr sz="3200" kern="1200">
          <a:solidFill>
            <a:schemeClr val="bg1"/>
          </a:solidFill>
          <a:latin typeface="+mn-lt"/>
          <a:ea typeface="+mn-ea"/>
          <a:cs typeface="+mn-cs"/>
        </a:defRPr>
      </a:lvl1pPr>
      <a:lvl2pPr marL="854075" indent="-396875" algn="l" defTabSz="914363" rtl="0" eaLnBrk="1" latinLnBrk="0" hangingPunct="1">
        <a:lnSpc>
          <a:spcPct val="90000"/>
        </a:lnSpc>
        <a:spcBef>
          <a:spcPct val="20000"/>
        </a:spcBef>
        <a:buClr>
          <a:srgbClr val="777777"/>
        </a:buClr>
        <a:buFont typeface="Segoe" pitchFamily="34" charset="0"/>
        <a:buChar char="−"/>
        <a:defRPr sz="2800" kern="1200">
          <a:solidFill>
            <a:schemeClr val="bg1"/>
          </a:solidFill>
          <a:latin typeface="+mn-lt"/>
          <a:ea typeface="+mn-ea"/>
          <a:cs typeface="+mn-cs"/>
        </a:defRPr>
      </a:lvl2pPr>
      <a:lvl3pPr marL="1258888" indent="-404813"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3pPr>
      <a:lvl4pPr marL="1604963" indent="-346075"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4pPr>
      <a:lvl5pPr marL="1941513" indent="-336550"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cstate="screen">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30198"/>
            <a:ext cx="8382000" cy="664797"/>
          </a:xfrm>
          <a:prstGeom prst="rect">
            <a:avLst/>
          </a:prstGeom>
        </p:spPr>
        <p:txBody>
          <a:bodyPr vert="horz" wrap="square" lIns="0" tIns="0" rIns="0" bIns="0" rtlCol="0" anchor="t">
            <a:sp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381000" y="1412885"/>
            <a:ext cx="8382000" cy="2135969"/>
          </a:xfrm>
          <a:prstGeom prst="rect">
            <a:avLst/>
          </a:prstGeom>
        </p:spPr>
        <p:txBody>
          <a:bodyPr vert="horz"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Footer Placeholder 3"/>
          <p:cNvSpPr>
            <a:spLocks noGrp="1"/>
          </p:cNvSpPr>
          <p:nvPr>
            <p:ph type="ftr" sz="quarter" idx="3"/>
          </p:nvPr>
        </p:nvSpPr>
        <p:spPr>
          <a:xfrm>
            <a:off x="3124200" y="635636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pPr>
            <a:fld id="{E9A3EC2C-3867-41F4-9B78-6DE7B55DEC5D}" type="slidenum">
              <a:rPr lang="en-US" smtClean="0">
                <a:solidFill>
                  <a:srgbClr val="444445">
                    <a:tint val="75000"/>
                  </a:srgbClr>
                </a:solidFill>
                <a:latin typeface="Arial" charset="0"/>
              </a:rPr>
              <a:pPr fontAlgn="base">
                <a:spcBef>
                  <a:spcPct val="0"/>
                </a:spcBef>
                <a:spcAft>
                  <a:spcPct val="0"/>
                </a:spcAft>
              </a:pPr>
              <a:t>‹#›</a:t>
            </a:fld>
            <a:endParaRPr lang="en-US" dirty="0">
              <a:solidFill>
                <a:srgbClr val="444445">
                  <a:tint val="75000"/>
                </a:srgbClr>
              </a:solidFill>
              <a:latin typeface="Arial" charset="0"/>
            </a:endParaRPr>
          </a:p>
        </p:txBody>
      </p:sp>
      <p:sp>
        <p:nvSpPr>
          <p:cNvPr id="6" name="Date Placeholder 5"/>
          <p:cNvSpPr>
            <a:spLocks noGrp="1"/>
          </p:cNvSpPr>
          <p:nvPr>
            <p:ph type="dt" sz="half" idx="2"/>
          </p:nvPr>
        </p:nvSpPr>
        <p:spPr>
          <a:xfrm>
            <a:off x="457200" y="635636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Tree>
    <p:extLst>
      <p:ext uri="{BB962C8B-B14F-4D97-AF65-F5344CB8AC3E}">
        <p14:creationId xmlns:p14="http://schemas.microsoft.com/office/powerpoint/2010/main" val="4126921638"/>
      </p:ext>
    </p:extLst>
  </p:cSld>
  <p:clrMap bg1="lt1" tx1="dk1" bg2="lt2" tx2="dk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 id="2147483750" r:id="rId12"/>
    <p:sldLayoutId id="2147483751" r:id="rId13"/>
    <p:sldLayoutId id="2147483752" r:id="rId14"/>
    <p:sldLayoutId id="2147483753" r:id="rId15"/>
    <p:sldLayoutId id="2147483754" r:id="rId16"/>
  </p:sldLayoutIdLst>
  <p:transition>
    <p:fade/>
  </p:transition>
  <p:hf hdr="0" ftr="0" dt="0"/>
  <p:txStyles>
    <p:titleStyle>
      <a:lvl1pPr algn="l" defTabSz="914363" rtl="0" eaLnBrk="1" latinLnBrk="0" hangingPunct="1">
        <a:lnSpc>
          <a:spcPct val="90000"/>
        </a:lnSpc>
        <a:spcBef>
          <a:spcPct val="0"/>
        </a:spcBef>
        <a:buNone/>
        <a:defRPr lang="en-US" sz="4800" b="0" kern="1200" cap="none" spc="-150" dirty="0" smtClean="0">
          <a:ln w="3175">
            <a:noFill/>
          </a:ln>
          <a:solidFill>
            <a:schemeClr val="accent4"/>
          </a:solidFill>
          <a:effectLst/>
          <a:latin typeface="Segoe UI" pitchFamily="34" charset="0"/>
          <a:ea typeface="+mn-ea"/>
          <a:cs typeface="Segoe UI" pitchFamily="34" charset="0"/>
        </a:defRPr>
      </a:lvl1pPr>
    </p:titleStyle>
    <p:bodyStyle>
      <a:lvl1pPr marL="457200" indent="-457200" algn="l" defTabSz="914363" rtl="0" eaLnBrk="1" latinLnBrk="0" hangingPunct="1">
        <a:lnSpc>
          <a:spcPct val="90000"/>
        </a:lnSpc>
        <a:spcBef>
          <a:spcPct val="20000"/>
        </a:spcBef>
        <a:buClr>
          <a:srgbClr val="777777"/>
        </a:buClr>
        <a:buSzPct val="130000"/>
        <a:buFont typeface="Arial" pitchFamily="34" charset="0"/>
        <a:buChar char="•"/>
        <a:defRPr sz="3200" kern="1200">
          <a:solidFill>
            <a:schemeClr val="bg1"/>
          </a:solidFill>
          <a:latin typeface="+mn-lt"/>
          <a:ea typeface="+mn-ea"/>
          <a:cs typeface="+mn-cs"/>
        </a:defRPr>
      </a:lvl1pPr>
      <a:lvl2pPr marL="854075" indent="-396875" algn="l" defTabSz="914363" rtl="0" eaLnBrk="1" latinLnBrk="0" hangingPunct="1">
        <a:lnSpc>
          <a:spcPct val="90000"/>
        </a:lnSpc>
        <a:spcBef>
          <a:spcPct val="20000"/>
        </a:spcBef>
        <a:buClr>
          <a:srgbClr val="777777"/>
        </a:buClr>
        <a:buFont typeface="Segoe" pitchFamily="34" charset="0"/>
        <a:buChar char="−"/>
        <a:defRPr sz="2800" kern="1200">
          <a:solidFill>
            <a:schemeClr val="bg1"/>
          </a:solidFill>
          <a:latin typeface="+mn-lt"/>
          <a:ea typeface="+mn-ea"/>
          <a:cs typeface="+mn-cs"/>
        </a:defRPr>
      </a:lvl2pPr>
      <a:lvl3pPr marL="1258888" indent="-404813"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3pPr>
      <a:lvl4pPr marL="1604963" indent="-346075"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4pPr>
      <a:lvl5pPr marL="1941513" indent="-336550"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cstate="screen">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30198"/>
            <a:ext cx="8382000" cy="664797"/>
          </a:xfrm>
          <a:prstGeom prst="rect">
            <a:avLst/>
          </a:prstGeom>
        </p:spPr>
        <p:txBody>
          <a:bodyPr vert="horz" wrap="square" lIns="0" tIns="0" rIns="0" bIns="0" rtlCol="0" anchor="t">
            <a:sp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381000" y="1412885"/>
            <a:ext cx="8382000" cy="2135969"/>
          </a:xfrm>
          <a:prstGeom prst="rect">
            <a:avLst/>
          </a:prstGeom>
        </p:spPr>
        <p:txBody>
          <a:bodyPr vert="horz"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Footer Placeholder 3"/>
          <p:cNvSpPr>
            <a:spLocks noGrp="1"/>
          </p:cNvSpPr>
          <p:nvPr>
            <p:ph type="ftr" sz="quarter" idx="3"/>
          </p:nvPr>
        </p:nvSpPr>
        <p:spPr>
          <a:xfrm>
            <a:off x="3124200" y="635636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pPr>
            <a:fld id="{E9A3EC2C-3867-41F4-9B78-6DE7B55DEC5D}" type="slidenum">
              <a:rPr lang="en-US" smtClean="0">
                <a:solidFill>
                  <a:srgbClr val="444445">
                    <a:tint val="75000"/>
                  </a:srgbClr>
                </a:solidFill>
                <a:latin typeface="Arial" charset="0"/>
              </a:rPr>
              <a:pPr fontAlgn="base">
                <a:spcBef>
                  <a:spcPct val="0"/>
                </a:spcBef>
                <a:spcAft>
                  <a:spcPct val="0"/>
                </a:spcAft>
              </a:pPr>
              <a:t>‹#›</a:t>
            </a:fld>
            <a:endParaRPr lang="en-US" dirty="0">
              <a:solidFill>
                <a:srgbClr val="444445">
                  <a:tint val="75000"/>
                </a:srgbClr>
              </a:solidFill>
              <a:latin typeface="Arial" charset="0"/>
            </a:endParaRPr>
          </a:p>
        </p:txBody>
      </p:sp>
      <p:sp>
        <p:nvSpPr>
          <p:cNvPr id="6" name="Date Placeholder 5"/>
          <p:cNvSpPr>
            <a:spLocks noGrp="1"/>
          </p:cNvSpPr>
          <p:nvPr>
            <p:ph type="dt" sz="half" idx="2"/>
          </p:nvPr>
        </p:nvSpPr>
        <p:spPr>
          <a:xfrm>
            <a:off x="457200" y="635636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Tree>
    <p:extLst>
      <p:ext uri="{BB962C8B-B14F-4D97-AF65-F5344CB8AC3E}">
        <p14:creationId xmlns:p14="http://schemas.microsoft.com/office/powerpoint/2010/main" val="3294256989"/>
      </p:ext>
    </p:extLst>
  </p:cSld>
  <p:clrMap bg1="lt1" tx1="dk1" bg2="lt2" tx2="dk2" accent1="accent1" accent2="accent2" accent3="accent3" accent4="accent4" accent5="accent5" accent6="accent6" hlink="hlink" folHlink="folHlink"/>
  <p:sldLayoutIdLst>
    <p:sldLayoutId id="2147483756" r:id="rId1"/>
    <p:sldLayoutId id="2147483757" r:id="rId2"/>
    <p:sldLayoutId id="2147483758" r:id="rId3"/>
    <p:sldLayoutId id="2147483759" r:id="rId4"/>
    <p:sldLayoutId id="2147483760" r:id="rId5"/>
    <p:sldLayoutId id="2147483761" r:id="rId6"/>
    <p:sldLayoutId id="2147483762" r:id="rId7"/>
    <p:sldLayoutId id="2147483763" r:id="rId8"/>
    <p:sldLayoutId id="2147483764" r:id="rId9"/>
    <p:sldLayoutId id="2147483765" r:id="rId10"/>
    <p:sldLayoutId id="2147483766" r:id="rId11"/>
    <p:sldLayoutId id="2147483767" r:id="rId12"/>
    <p:sldLayoutId id="2147483768" r:id="rId13"/>
    <p:sldLayoutId id="2147483769" r:id="rId14"/>
    <p:sldLayoutId id="2147483770" r:id="rId15"/>
    <p:sldLayoutId id="2147483771" r:id="rId16"/>
  </p:sldLayoutIdLst>
  <p:transition>
    <p:fade/>
  </p:transition>
  <p:hf hdr="0" ftr="0" dt="0"/>
  <p:txStyles>
    <p:titleStyle>
      <a:lvl1pPr algn="l" defTabSz="914363" rtl="0" eaLnBrk="1" latinLnBrk="0" hangingPunct="1">
        <a:lnSpc>
          <a:spcPct val="90000"/>
        </a:lnSpc>
        <a:spcBef>
          <a:spcPct val="0"/>
        </a:spcBef>
        <a:buNone/>
        <a:defRPr lang="en-US" sz="4800" b="0" kern="1200" cap="none" spc="-150" dirty="0" smtClean="0">
          <a:ln w="3175">
            <a:noFill/>
          </a:ln>
          <a:solidFill>
            <a:schemeClr val="accent4"/>
          </a:solidFill>
          <a:effectLst/>
          <a:latin typeface="Segoe UI" pitchFamily="34" charset="0"/>
          <a:ea typeface="+mn-ea"/>
          <a:cs typeface="Segoe UI" pitchFamily="34" charset="0"/>
        </a:defRPr>
      </a:lvl1pPr>
    </p:titleStyle>
    <p:bodyStyle>
      <a:lvl1pPr marL="457200" indent="-457200" algn="l" defTabSz="914363" rtl="0" eaLnBrk="1" latinLnBrk="0" hangingPunct="1">
        <a:lnSpc>
          <a:spcPct val="90000"/>
        </a:lnSpc>
        <a:spcBef>
          <a:spcPct val="20000"/>
        </a:spcBef>
        <a:buClr>
          <a:srgbClr val="777777"/>
        </a:buClr>
        <a:buSzPct val="130000"/>
        <a:buFont typeface="Arial" pitchFamily="34" charset="0"/>
        <a:buChar char="•"/>
        <a:defRPr sz="3200" kern="1200">
          <a:solidFill>
            <a:schemeClr val="bg1"/>
          </a:solidFill>
          <a:latin typeface="+mn-lt"/>
          <a:ea typeface="+mn-ea"/>
          <a:cs typeface="+mn-cs"/>
        </a:defRPr>
      </a:lvl1pPr>
      <a:lvl2pPr marL="854075" indent="-396875" algn="l" defTabSz="914363" rtl="0" eaLnBrk="1" latinLnBrk="0" hangingPunct="1">
        <a:lnSpc>
          <a:spcPct val="90000"/>
        </a:lnSpc>
        <a:spcBef>
          <a:spcPct val="20000"/>
        </a:spcBef>
        <a:buClr>
          <a:srgbClr val="777777"/>
        </a:buClr>
        <a:buFont typeface="Segoe" pitchFamily="34" charset="0"/>
        <a:buChar char="−"/>
        <a:defRPr sz="2800" kern="1200">
          <a:solidFill>
            <a:schemeClr val="bg1"/>
          </a:solidFill>
          <a:latin typeface="+mn-lt"/>
          <a:ea typeface="+mn-ea"/>
          <a:cs typeface="+mn-cs"/>
        </a:defRPr>
      </a:lvl2pPr>
      <a:lvl3pPr marL="1258888" indent="-404813"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3pPr>
      <a:lvl4pPr marL="1604963" indent="-346075"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4pPr>
      <a:lvl5pPr marL="1941513" indent="-336550"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hyperlink" Target="http://creativecommons.org/licenses/by-nc-sa/3.0/" TargetMode="External"/><Relationship Id="rId7" Type="http://schemas.openxmlformats.org/officeDocument/2006/relationships/image" Target="../media/image18.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hyperlink" Target="http://blog.codingoutloud.com/" TargetMode="External"/><Relationship Id="rId4" Type="http://schemas.openxmlformats.org/officeDocument/2006/relationships/hyperlink" Target="http://bostonazure.org/"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22.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hyperlink" Target="http://codingoutloud.files.wordpress.com/2006/10/mvp_fullcolor_forscreen1.png" TargetMode="External"/><Relationship Id="rId4" Type="http://schemas.openxmlformats.org/officeDocument/2006/relationships/image" Target="../media/image17.png"/></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3.png"/><Relationship Id="rId7" Type="http://schemas.openxmlformats.org/officeDocument/2006/relationships/image" Target="../media/image27.png"/><Relationship Id="rId12" Type="http://schemas.openxmlformats.org/officeDocument/2006/relationships/image" Target="../media/image32.png"/><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image" Target="../media/image26.jpeg"/><Relationship Id="rId11" Type="http://schemas.openxmlformats.org/officeDocument/2006/relationships/image" Target="../media/image31.png"/><Relationship Id="rId5" Type="http://schemas.openxmlformats.org/officeDocument/2006/relationships/image" Target="../media/image25.jpeg"/><Relationship Id="rId10" Type="http://schemas.openxmlformats.org/officeDocument/2006/relationships/image" Target="../media/image30.jpeg"/><Relationship Id="rId4" Type="http://schemas.openxmlformats.org/officeDocument/2006/relationships/image" Target="../media/image24.png"/><Relationship Id="rId9" Type="http://schemas.openxmlformats.org/officeDocument/2006/relationships/image" Target="../media/image29.jpeg"/></Relationships>
</file>

<file path=ppt/slides/_rels/slide8.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3.png"/><Relationship Id="rId7" Type="http://schemas.openxmlformats.org/officeDocument/2006/relationships/image" Target="../media/image27.png"/><Relationship Id="rId12" Type="http://schemas.openxmlformats.org/officeDocument/2006/relationships/image" Target="../media/image32.png"/><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image" Target="../media/image26.jpeg"/><Relationship Id="rId11" Type="http://schemas.openxmlformats.org/officeDocument/2006/relationships/image" Target="../media/image31.png"/><Relationship Id="rId5" Type="http://schemas.openxmlformats.org/officeDocument/2006/relationships/image" Target="../media/image25.jpeg"/><Relationship Id="rId10" Type="http://schemas.openxmlformats.org/officeDocument/2006/relationships/image" Target="../media/image30.jpeg"/><Relationship Id="rId4" Type="http://schemas.openxmlformats.org/officeDocument/2006/relationships/image" Target="../media/image24.png"/><Relationship Id="rId9" Type="http://schemas.openxmlformats.org/officeDocument/2006/relationships/image" Target="../media/image29.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hyperlink" Target="http://www.dailymotion.com/video/xc79z4_dennys-chickens-get-outta-town-supe_fun"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19.xml.rels><?xml version="1.0" encoding="UTF-8" standalone="yes"?>
<Relationships xmlns="http://schemas.openxmlformats.org/package/2006/relationships"><Relationship Id="rId3" Type="http://schemas.openxmlformats.org/officeDocument/2006/relationships/hyperlink" Target="//upload.wikimedia.org/wikipedia/commons/d/dd/Buzz_salutes_the_U.S._Flag.jpg"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38.jpeg"/></Relationships>
</file>

<file path=ppt/slides/_rels/slide20.xml.rels><?xml version="1.0" encoding="UTF-8" standalone="yes"?>
<Relationships xmlns="http://schemas.openxmlformats.org/package/2006/relationships"><Relationship Id="rId3" Type="http://schemas.openxmlformats.org/officeDocument/2006/relationships/hyperlink" Target="//upload.wikimedia.org/wikipedia/commons/c/c0/Apollo_13_Mailbox_at_Mission_Control.jpg"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39.jpeg"/></Relationships>
</file>

<file path=ppt/slides/_rels/slide21.xml.rels><?xml version="1.0" encoding="UTF-8" standalone="yes"?>
<Relationships xmlns="http://schemas.openxmlformats.org/package/2006/relationships"><Relationship Id="rId3" Type="http://schemas.openxmlformats.org/officeDocument/2006/relationships/hyperlink" Target="http://www.cafepress.com/+failure_is_not_an_option_large_mug,92179166?cmp=knc-pla-92179166&amp;utm_term=92179166&amp;utm_medium=cpc&amp;pid=3607873&amp;utm_source=google&amp;utm_campaign=sem_product_feed&amp;gclid=CLeK2ZXxiKwCFeUEQAodYi7n5Q"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40.jpeg"/></Relationships>
</file>

<file path=ppt/slides/_rels/slide22.xml.rels><?xml version="1.0" encoding="UTF-8" standalone="yes"?>
<Relationships xmlns="http://schemas.openxmlformats.org/package/2006/relationships"><Relationship Id="rId3" Type="http://schemas.openxmlformats.org/officeDocument/2006/relationships/hyperlink" Target="//upload.wikimedia.org/wikipedia/commons/a/a8/Mission_Control_celebrates_successful_splashdown_of_Apollo_13.jpg"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41.jpeg"/></Relationships>
</file>

<file path=ppt/slides/_rels/slide23.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43.jpeg"/></Relationships>
</file>

<file path=ppt/slides/_rels/slide24.xml.rels><?xml version="1.0" encoding="UTF-8" standalone="yes"?>
<Relationships xmlns="http://schemas.openxmlformats.org/package/2006/relationships"><Relationship Id="rId3" Type="http://schemas.openxmlformats.org/officeDocument/2006/relationships/hyperlink" Target="http://stackoverflow.com/questions/31466/does-amazon-s3-fail-sometimes"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www.dailymotion.com/video/xc79z4_dennys-chickens-get-outta-town-supe_fun"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46.jpeg"/><Relationship Id="rId5" Type="http://schemas.openxmlformats.org/officeDocument/2006/relationships/hyperlink" Target="http://www.emsps.com/oldtools/lotus123v.htm" TargetMode="External"/><Relationship Id="rId4" Type="http://schemas.openxmlformats.org/officeDocument/2006/relationships/image" Target="../media/image45.jpe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47.wmf"/><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8" Type="http://schemas.openxmlformats.org/officeDocument/2006/relationships/hyperlink" Target="http://msdn.microsoft.com/en-us/library/ff394115.aspx" TargetMode="External"/><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43.xml.rels><?xml version="1.0" encoding="UTF-8" standalone="yes"?>
<Relationships xmlns="http://schemas.openxmlformats.org/package/2006/relationships"><Relationship Id="rId3" Type="http://schemas.openxmlformats.org/officeDocument/2006/relationships/hyperlink" Target="http://blogs.msdn.com/b/cbiyikoglu/archive/2011/01/18/sql-azure-federations-robust-connectivity-model-for-federated-data.aspx" TargetMode="External"/><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7.xml"/><Relationship Id="rId1" Type="http://schemas.openxmlformats.org/officeDocument/2006/relationships/slideLayout" Target="../slideLayouts/slideLayout12.xml"/><Relationship Id="rId4" Type="http://schemas.openxmlformats.org/officeDocument/2006/relationships/image" Target="../media/image50.png"/></Relationships>
</file>

<file path=ppt/slides/_rels/slide4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8.xml"/><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hyperlink" Target="http://en.wikipedia.org/wiki/ACID" TargetMode="External"/><Relationship Id="rId2" Type="http://schemas.openxmlformats.org/officeDocument/2006/relationships/hyperlink" Target="http://en.wikipedia.org/wiki/Eventual_consistency" TargetMode="External"/><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3" Type="http://schemas.openxmlformats.org/officeDocument/2006/relationships/hyperlink" Target="http://en.wikipedia.org/wiki/Availability" TargetMode="External"/><Relationship Id="rId2" Type="http://schemas.openxmlformats.org/officeDocument/2006/relationships/hyperlink" Target="http://en.wikipedia.org/wiki/Consistency_(database_systems)" TargetMode="External"/><Relationship Id="rId1" Type="http://schemas.openxmlformats.org/officeDocument/2006/relationships/slideLayout" Target="../slideLayouts/slideLayout12.xml"/><Relationship Id="rId5" Type="http://schemas.openxmlformats.org/officeDocument/2006/relationships/hyperlink" Target="http://en.wikipedia.org/wiki/CAP_theorem" TargetMode="External"/><Relationship Id="rId4" Type="http://schemas.openxmlformats.org/officeDocument/2006/relationships/hyperlink" Target="http://en.wikipedia.org/w/index.php?title=Network_partitioning&amp;action=edit&amp;redlink=1" TargetMode="External"/></Relationships>
</file>

<file path=ppt/slides/_rels/slide51.xml.rels><?xml version="1.0" encoding="UTF-8" standalone="yes"?>
<Relationships xmlns="http://schemas.openxmlformats.org/package/2006/relationships"><Relationship Id="rId3" Type="http://schemas.openxmlformats.org/officeDocument/2006/relationships/hyperlink" Target="http://highscalability.com/blog/2010/9/30/facebook-and-site-failures-caused-by-complex-weakly-interact.html" TargetMode="External"/><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52.jpeg"/></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33.xml"/><Relationship Id="rId1" Type="http://schemas.openxmlformats.org/officeDocument/2006/relationships/slideLayout" Target="../slideLayouts/slideLayout2.xml"/><Relationship Id="rId5" Type="http://schemas.openxmlformats.org/officeDocument/2006/relationships/image" Target="../media/image55.png"/><Relationship Id="rId4" Type="http://schemas.openxmlformats.org/officeDocument/2006/relationships/image" Target="../media/image54.jpeg"/></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hyperlink" Target="http://upload.wikimedia.org/wikipedia/commons/8/87/Chainsaw_cutting_tree.jpg" TargetMode="External"/><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56.jpeg"/></Relationships>
</file>

<file path=ppt/slides/_rels/slide66.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43.jpe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58.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image" Target="../media/image60.jpeg"/></Relationships>
</file>

<file path=ppt/slides/_rels/slide71.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ctrTitle"/>
          </p:nvPr>
        </p:nvSpPr>
        <p:spPr>
          <a:xfrm>
            <a:off x="497435" y="381000"/>
            <a:ext cx="8149130" cy="1828800"/>
          </a:xfrm>
          <a:solidFill>
            <a:srgbClr val="C0C0C0">
              <a:alpha val="58038"/>
            </a:srgbClr>
          </a:solidFill>
        </p:spPr>
        <p:txBody>
          <a:bodyPr rtlCol="0">
            <a:noAutofit/>
          </a:bodyPr>
          <a:lstStyle/>
          <a:p>
            <a:pPr>
              <a:defRPr/>
            </a:pPr>
            <a:r>
              <a:rPr lang="en-US" b="1" dirty="0" smtClean="0"/>
              <a:t>Big Ideas in Software Architecture (in cloud or otherwise)</a:t>
            </a:r>
          </a:p>
        </p:txBody>
      </p:sp>
      <p:sp>
        <p:nvSpPr>
          <p:cNvPr id="78856" name="Rectangle 8"/>
          <p:cNvSpPr>
            <a:spLocks noGrp="1" noChangeArrowheads="1"/>
          </p:cNvSpPr>
          <p:nvPr>
            <p:ph type="subTitle" idx="1"/>
          </p:nvPr>
        </p:nvSpPr>
        <p:spPr>
          <a:xfrm>
            <a:off x="1070308" y="3600450"/>
            <a:ext cx="7003385" cy="838200"/>
          </a:xfrm>
        </p:spPr>
        <p:txBody>
          <a:bodyPr rtlCol="0">
            <a:noAutofit/>
          </a:bodyPr>
          <a:lstStyle/>
          <a:p>
            <a:pPr marL="342900" indent="-342900">
              <a:lnSpc>
                <a:spcPct val="90000"/>
              </a:lnSpc>
              <a:defRPr/>
            </a:pPr>
            <a:endParaRPr lang="en-US" sz="2800" b="1" dirty="0" smtClean="0"/>
          </a:p>
          <a:p>
            <a:pPr marL="342900" indent="-342900">
              <a:lnSpc>
                <a:spcPct val="90000"/>
              </a:lnSpc>
              <a:defRPr/>
            </a:pPr>
            <a:r>
              <a:rPr lang="en-US" sz="2800" b="1" dirty="0" smtClean="0"/>
              <a:t>14-December-2011</a:t>
            </a:r>
            <a:endParaRPr lang="en-US" sz="2800" b="1" dirty="0"/>
          </a:p>
        </p:txBody>
      </p:sp>
      <p:sp>
        <p:nvSpPr>
          <p:cNvPr id="9" name="Footer Placeholder 4"/>
          <p:cNvSpPr>
            <a:spLocks noGrp="1"/>
          </p:cNvSpPr>
          <p:nvPr>
            <p:ph type="ftr" sz="quarter" idx="11"/>
          </p:nvPr>
        </p:nvSpPr>
        <p:spPr>
          <a:xfrm>
            <a:off x="838199" y="6356356"/>
            <a:ext cx="7543801" cy="365125"/>
          </a:xfrm>
        </p:spPr>
        <p:txBody>
          <a:bodyPr/>
          <a:lstStyle/>
          <a:p>
            <a:pPr>
              <a:defRPr/>
            </a:pPr>
            <a:r>
              <a:rPr lang="en-US" dirty="0" smtClean="0">
                <a:solidFill>
                  <a:schemeClr val="bg1">
                    <a:lumMod val="75000"/>
                  </a:schemeClr>
                </a:solidFill>
              </a:rPr>
              <a:t>Copyright </a:t>
            </a:r>
            <a:r>
              <a:rPr lang="en-US" dirty="0">
                <a:solidFill>
                  <a:schemeClr val="bg1">
                    <a:lumMod val="75000"/>
                  </a:schemeClr>
                </a:solidFill>
              </a:rPr>
              <a:t>(c) </a:t>
            </a:r>
            <a:r>
              <a:rPr lang="en-US" dirty="0" smtClean="0">
                <a:solidFill>
                  <a:schemeClr val="bg1">
                    <a:lumMod val="75000"/>
                  </a:schemeClr>
                </a:solidFill>
              </a:rPr>
              <a:t>2011, Bill Wilder – Use allowed under Creative </a:t>
            </a:r>
            <a:r>
              <a:rPr lang="en-US" dirty="0">
                <a:solidFill>
                  <a:schemeClr val="bg1">
                    <a:lumMod val="75000"/>
                  </a:schemeClr>
                </a:solidFill>
              </a:rPr>
              <a:t>Commons license </a:t>
            </a:r>
            <a:r>
              <a:rPr lang="en-US" dirty="0" smtClean="0">
                <a:solidFill>
                  <a:schemeClr val="bg1">
                    <a:lumMod val="75000"/>
                  </a:schemeClr>
                </a:solidFill>
              </a:rPr>
              <a:t/>
            </a:r>
            <a:br>
              <a:rPr lang="en-US" dirty="0" smtClean="0">
                <a:solidFill>
                  <a:schemeClr val="bg1">
                    <a:lumMod val="75000"/>
                  </a:schemeClr>
                </a:solidFill>
              </a:rPr>
            </a:br>
            <a:r>
              <a:rPr lang="en-US" sz="1100" dirty="0" smtClean="0">
                <a:solidFill>
                  <a:schemeClr val="bg1">
                    <a:lumMod val="75000"/>
                  </a:schemeClr>
                </a:solidFill>
                <a:hlinkClick r:id="rId3"/>
              </a:rPr>
              <a:t>http</a:t>
            </a:r>
            <a:r>
              <a:rPr lang="en-US" sz="1100" dirty="0">
                <a:solidFill>
                  <a:schemeClr val="bg1">
                    <a:lumMod val="75000"/>
                  </a:schemeClr>
                </a:solidFill>
                <a:hlinkClick r:id="rId3"/>
              </a:rPr>
              <a:t>://creativecommons.org/licenses/by-nc-sa/3.0</a:t>
            </a:r>
            <a:r>
              <a:rPr lang="en-US" sz="1100" dirty="0" smtClean="0">
                <a:solidFill>
                  <a:schemeClr val="bg1">
                    <a:lumMod val="75000"/>
                  </a:schemeClr>
                </a:solidFill>
                <a:hlinkClick r:id="rId3"/>
              </a:rPr>
              <a:t>/</a:t>
            </a:r>
            <a:endParaRPr lang="en-US" dirty="0">
              <a:solidFill>
                <a:schemeClr val="bg1">
                  <a:lumMod val="75000"/>
                </a:schemeClr>
              </a:solidFill>
            </a:endParaRPr>
          </a:p>
        </p:txBody>
      </p:sp>
      <p:sp>
        <p:nvSpPr>
          <p:cNvPr id="4101" name="Text Box 3"/>
          <p:cNvSpPr txBox="1">
            <a:spLocks noChangeArrowheads="1"/>
          </p:cNvSpPr>
          <p:nvPr/>
        </p:nvSpPr>
        <p:spPr bwMode="auto">
          <a:xfrm>
            <a:off x="838200" y="4637135"/>
            <a:ext cx="3276600" cy="92333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b="1" dirty="0" smtClean="0">
                <a:latin typeface="Calibri" pitchFamily="34" charset="0"/>
              </a:rPr>
              <a:t>Boston </a:t>
            </a:r>
            <a:r>
              <a:rPr lang="en-US" b="1" dirty="0">
                <a:latin typeface="Calibri" pitchFamily="34" charset="0"/>
              </a:rPr>
              <a:t>Azure User Group</a:t>
            </a:r>
          </a:p>
          <a:p>
            <a:pPr eaLnBrk="1" hangingPunct="1"/>
            <a:r>
              <a:rPr lang="en-US" dirty="0">
                <a:latin typeface="Calibri" pitchFamily="34" charset="0"/>
                <a:hlinkClick r:id="rId4"/>
              </a:rPr>
              <a:t>http</a:t>
            </a:r>
            <a:r>
              <a:rPr lang="en-US" dirty="0" smtClean="0">
                <a:latin typeface="Calibri" pitchFamily="34" charset="0"/>
                <a:hlinkClick r:id="rId4"/>
              </a:rPr>
              <a:t>://www.bostonazure.org</a:t>
            </a:r>
            <a:endParaRPr lang="en-US" dirty="0">
              <a:latin typeface="Calibri" pitchFamily="34" charset="0"/>
            </a:endParaRPr>
          </a:p>
          <a:p>
            <a:pPr eaLnBrk="1" hangingPunct="1"/>
            <a:r>
              <a:rPr lang="en-US" b="1" dirty="0">
                <a:latin typeface="Calibri" pitchFamily="34" charset="0"/>
              </a:rPr>
              <a:t>@bostonazure</a:t>
            </a:r>
          </a:p>
        </p:txBody>
      </p:sp>
      <p:sp>
        <p:nvSpPr>
          <p:cNvPr id="4102" name="Text Box 4"/>
          <p:cNvSpPr txBox="1">
            <a:spLocks noChangeArrowheads="1"/>
          </p:cNvSpPr>
          <p:nvPr/>
        </p:nvSpPr>
        <p:spPr bwMode="auto">
          <a:xfrm>
            <a:off x="4876801" y="4637135"/>
            <a:ext cx="3505200" cy="92333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b="1" dirty="0">
                <a:latin typeface="Calibri" pitchFamily="34" charset="0"/>
              </a:rPr>
              <a:t>Bill Wilder</a:t>
            </a:r>
            <a:br>
              <a:rPr lang="en-US" b="1" dirty="0">
                <a:latin typeface="Calibri" pitchFamily="34" charset="0"/>
              </a:rPr>
            </a:br>
            <a:r>
              <a:rPr lang="en-US" dirty="0">
                <a:latin typeface="Calibri" pitchFamily="34" charset="0"/>
                <a:hlinkClick r:id="rId5"/>
              </a:rPr>
              <a:t>http://blog.codingoutloud.com</a:t>
            </a:r>
            <a:endParaRPr lang="en-US" dirty="0">
              <a:latin typeface="Calibri" pitchFamily="34" charset="0"/>
            </a:endParaRPr>
          </a:p>
          <a:p>
            <a:pPr eaLnBrk="1" hangingPunct="1"/>
            <a:r>
              <a:rPr lang="en-US" b="1" dirty="0">
                <a:latin typeface="Calibri" pitchFamily="34" charset="0"/>
              </a:rPr>
              <a:t>@codingoutloud</a:t>
            </a:r>
          </a:p>
        </p:txBody>
      </p:sp>
      <p:sp>
        <p:nvSpPr>
          <p:cNvPr id="4106" name="Rectangle 12"/>
          <p:cNvSpPr>
            <a:spLocks noChangeArrowheads="1"/>
          </p:cNvSpPr>
          <p:nvPr/>
        </p:nvSpPr>
        <p:spPr bwMode="auto">
          <a:xfrm>
            <a:off x="-24453" y="2644374"/>
            <a:ext cx="9168453"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342900" indent="-342900" algn="ctr">
              <a:lnSpc>
                <a:spcPct val="90000"/>
              </a:lnSpc>
              <a:spcBef>
                <a:spcPct val="20000"/>
              </a:spcBef>
            </a:pPr>
            <a:r>
              <a:rPr lang="en-US" sz="2800" i="1" dirty="0" smtClean="0">
                <a:latin typeface="Calibri" pitchFamily="34" charset="0"/>
              </a:rPr>
              <a:t>Examples drawn from </a:t>
            </a:r>
            <a:r>
              <a:rPr lang="en-US" sz="2800" b="1" i="1" dirty="0" smtClean="0">
                <a:solidFill>
                  <a:srgbClr val="0070C0"/>
                </a:solidFill>
                <a:latin typeface="Calibri" pitchFamily="34" charset="0"/>
              </a:rPr>
              <a:t>Windows Azure</a:t>
            </a:r>
            <a:r>
              <a:rPr lang="en-US" sz="2800" i="1" dirty="0" smtClean="0">
                <a:latin typeface="Calibri" pitchFamily="34" charset="0"/>
              </a:rPr>
              <a:t> </a:t>
            </a:r>
            <a:r>
              <a:rPr lang="en-US" sz="2800" b="1" i="1" dirty="0" smtClean="0">
                <a:latin typeface="Calibri" pitchFamily="34" charset="0"/>
              </a:rPr>
              <a:t>cloud</a:t>
            </a:r>
            <a:r>
              <a:rPr lang="en-US" sz="2800" i="1" dirty="0" smtClean="0">
                <a:latin typeface="Calibri" pitchFamily="34" charset="0"/>
              </a:rPr>
              <a:t> platform</a:t>
            </a:r>
            <a:endParaRPr lang="en-US" sz="3200" i="1" dirty="0">
              <a:latin typeface="Calibri" pitchFamily="34" charset="0"/>
            </a:endParaRPr>
          </a:p>
        </p:txBody>
      </p:sp>
      <p:pic>
        <p:nvPicPr>
          <p:cNvPr id="4107" name="Picture 2" descr="Boston Azure logo"/>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590800" y="5274715"/>
            <a:ext cx="1524000"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a:spLocks noChangeArrowheads="1"/>
          </p:cNvSpPr>
          <p:nvPr/>
        </p:nvSpPr>
        <p:spPr bwMode="auto">
          <a:xfrm>
            <a:off x="0" y="-184666"/>
            <a:ext cx="91440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600" b="0" i="0" u="none" strike="noStrike" cap="none" normalizeH="0" baseline="0" dirty="0" smtClean="0">
                <a:ln>
                  <a:noFill/>
                </a:ln>
                <a:solidFill>
                  <a:schemeClr val="tx1"/>
                </a:solidFill>
                <a:effectLst/>
                <a:latin typeface="Arial" pitchFamily="34" charset="0"/>
                <a:cs typeface="Arial" pitchFamily="34" charset="0"/>
                <a:hlinkClick r:id="rId3"/>
              </a:rPr>
              <a:t>  </a:t>
            </a:r>
            <a:r>
              <a:rPr kumimoji="0" lang="en-US" sz="1800" b="0" i="0" u="none" strike="noStrike" cap="none" normalizeH="0" baseline="0" dirty="0" smtClean="0">
                <a:ln>
                  <a:noFill/>
                </a:ln>
                <a:solidFill>
                  <a:schemeClr val="tx1"/>
                </a:solidFill>
                <a:effectLst/>
                <a:latin typeface="Arial" pitchFamily="34" charset="0"/>
                <a:cs typeface="Arial" pitchFamily="34" charset="0"/>
              </a:rPr>
              <a:t> </a:t>
            </a:r>
            <a:r>
              <a:rPr kumimoji="0" lang="en-US" sz="600" b="0" i="0" u="none" strike="noStrike" cap="none" normalizeH="0" baseline="0" dirty="0" smtClean="0">
                <a:ln>
                  <a:noFill/>
                </a:ln>
                <a:solidFill>
                  <a:schemeClr val="tx1"/>
                </a:solidFill>
                <a:effectLst/>
                <a:latin typeface="Arial" pitchFamily="34" charset="0"/>
                <a:cs typeface="Arial" pitchFamily="34" charset="0"/>
              </a:rPr>
              <a:t>                                       </a:t>
            </a:r>
            <a:br>
              <a:rPr kumimoji="0" lang="en-US" sz="600" b="0" i="0" u="none" strike="noStrike" cap="none" normalizeH="0" baseline="0" dirty="0" smtClean="0">
                <a:ln>
                  <a:noFill/>
                </a:ln>
                <a:solidFill>
                  <a:schemeClr val="tx1"/>
                </a:solidFill>
                <a:effectLst/>
                <a:latin typeface="Arial" pitchFamily="34" charset="0"/>
                <a:cs typeface="Arial" pitchFamily="34" charset="0"/>
              </a:rPr>
            </a:br>
            <a:endParaRPr kumimoji="0" lang="en-US" sz="600" b="0" i="0" u="none" strike="noStrike" cap="none" normalizeH="0" baseline="0" dirty="0" smtClean="0">
              <a:ln>
                <a:noFill/>
              </a:ln>
              <a:solidFill>
                <a:schemeClr val="tx1"/>
              </a:solidFill>
              <a:effectLst/>
              <a:latin typeface="Arial" pitchFamily="34" charset="0"/>
              <a:cs typeface="Arial" pitchFamily="34" charset="0"/>
            </a:endParaRPr>
          </a:p>
        </p:txBody>
      </p:sp>
      <p:pic>
        <p:nvPicPr>
          <p:cNvPr id="11" name="Picture 2" descr="Creative Commons License">
            <a:hlinkClick r:id="rId3"/>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350555" y="6390216"/>
            <a:ext cx="762000" cy="268433"/>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447925" y="3087930"/>
            <a:ext cx="4152900" cy="981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05532869"/>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Topics</a:t>
            </a:r>
            <a:endParaRPr lang="en-US" dirty="0"/>
          </a:p>
        </p:txBody>
      </p:sp>
      <p:sp>
        <p:nvSpPr>
          <p:cNvPr id="3" name="Content Placeholder 2"/>
          <p:cNvSpPr>
            <a:spLocks noGrp="1"/>
          </p:cNvSpPr>
          <p:nvPr>
            <p:ph idx="1"/>
          </p:nvPr>
        </p:nvSpPr>
        <p:spPr/>
        <p:txBody>
          <a:bodyPr/>
          <a:lstStyle/>
          <a:p>
            <a:pPr marL="514350" indent="-514350">
              <a:buFont typeface="+mj-lt"/>
              <a:buAutoNum type="arabicPeriod"/>
            </a:pPr>
            <a:r>
              <a:rPr lang="en-US" dirty="0" smtClean="0"/>
              <a:t>Quickly introduce myself (10 minutes </a:t>
            </a:r>
            <a:r>
              <a:rPr lang="en-US" dirty="0" smtClean="0">
                <a:sym typeface="Wingdings" pitchFamily="2" charset="2"/>
              </a:rPr>
              <a:t></a:t>
            </a:r>
            <a:r>
              <a:rPr lang="en-US" dirty="0" smtClean="0"/>
              <a:t>)</a:t>
            </a:r>
          </a:p>
          <a:p>
            <a:pPr marL="514350" indent="-514350">
              <a:buFont typeface="+mj-lt"/>
              <a:buAutoNum type="arabicPeriod"/>
            </a:pPr>
            <a:r>
              <a:rPr lang="en-US" dirty="0" smtClean="0"/>
              <a:t>Cloud in Context (5 min + ?)</a:t>
            </a:r>
          </a:p>
          <a:p>
            <a:pPr marL="514350" indent="-514350">
              <a:buFont typeface="+mj-lt"/>
              <a:buAutoNum type="arabicPeriod"/>
            </a:pPr>
            <a:r>
              <a:rPr lang="en-US" dirty="0" smtClean="0"/>
              <a:t>Quick Windows Azure Overview (5 min + ?)</a:t>
            </a:r>
          </a:p>
          <a:p>
            <a:pPr marL="514350" indent="-514350">
              <a:buFont typeface="+mj-lt"/>
              <a:buAutoNum type="arabicPeriod"/>
            </a:pPr>
            <a:r>
              <a:rPr lang="en-US" dirty="0" smtClean="0"/>
              <a:t>Big Ideas in Cloud Architecture (45 min + ?)</a:t>
            </a:r>
            <a:endParaRPr lang="en-US" dirty="0"/>
          </a:p>
        </p:txBody>
      </p:sp>
    </p:spTree>
    <p:extLst>
      <p:ext uri="{BB962C8B-B14F-4D97-AF65-F5344CB8AC3E}">
        <p14:creationId xmlns:p14="http://schemas.microsoft.com/office/powerpoint/2010/main" val="272788830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p:cNvSpPr txBox="1">
            <a:spLocks/>
          </p:cNvSpPr>
          <p:nvPr/>
        </p:nvSpPr>
        <p:spPr>
          <a:xfrm>
            <a:off x="0" y="0"/>
            <a:ext cx="9144000" cy="6857999"/>
          </a:xfrm>
          <a:prstGeom prst="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defRPr/>
            </a:pPr>
            <a:endParaRPr lang="en-US" sz="4400" i="1" dirty="0" smtClean="0"/>
          </a:p>
        </p:txBody>
      </p:sp>
      <p:sp>
        <p:nvSpPr>
          <p:cNvPr id="3074" name="Title 1"/>
          <p:cNvSpPr>
            <a:spLocks noGrp="1"/>
          </p:cNvSpPr>
          <p:nvPr>
            <p:ph type="title"/>
          </p:nvPr>
        </p:nvSpPr>
        <p:spPr>
          <a:xfrm>
            <a:off x="3481709" y="3844885"/>
            <a:ext cx="2764861" cy="858330"/>
          </a:xfrm>
        </p:spPr>
        <p:txBody>
          <a:bodyPr>
            <a:normAutofit/>
          </a:bodyPr>
          <a:lstStyle/>
          <a:p>
            <a:pPr algn="l" eaLnBrk="1" hangingPunct="1"/>
            <a:r>
              <a:rPr lang="en-US" b="1" dirty="0" smtClean="0"/>
              <a:t>Bill Wilder</a:t>
            </a:r>
          </a:p>
        </p:txBody>
      </p:sp>
      <p:pic>
        <p:nvPicPr>
          <p:cNvPr id="1026" name="Picture 2" descr="Photo"/>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83392" y="2820010"/>
            <a:ext cx="2500294" cy="2500295"/>
          </a:xfrm>
          <a:prstGeom prst="rect">
            <a:avLst/>
          </a:prstGeom>
          <a:noFill/>
          <a:extLst>
            <a:ext uri="{909E8E84-426E-40DD-AFC4-6F175D3DCCD1}">
              <a14:hiddenFill xmlns:a14="http://schemas.microsoft.com/office/drawing/2010/main">
                <a:solidFill>
                  <a:srgbClr val="FFFFFF"/>
                </a:solidFill>
              </a14:hiddenFill>
            </a:ext>
          </a:extLst>
        </p:spPr>
      </p:pic>
      <p:sp>
        <p:nvSpPr>
          <p:cNvPr id="8" name="Content Placeholder 2"/>
          <p:cNvSpPr txBox="1">
            <a:spLocks/>
          </p:cNvSpPr>
          <p:nvPr/>
        </p:nvSpPr>
        <p:spPr>
          <a:xfrm>
            <a:off x="13351" y="6063362"/>
            <a:ext cx="4996203" cy="822811"/>
          </a:xfrm>
          <a:prstGeom prst="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defRPr/>
            </a:pPr>
            <a:r>
              <a:rPr lang="en-US" sz="4400" i="1" dirty="0" smtClean="0"/>
              <a:t>Windows Azure MVP </a:t>
            </a:r>
            <a:endParaRPr lang="en-US" sz="3900" b="1" dirty="0" smtClean="0"/>
          </a:p>
        </p:txBody>
      </p:sp>
      <p:sp>
        <p:nvSpPr>
          <p:cNvPr id="10" name="Content Placeholder 2"/>
          <p:cNvSpPr txBox="1">
            <a:spLocks/>
          </p:cNvSpPr>
          <p:nvPr/>
        </p:nvSpPr>
        <p:spPr>
          <a:xfrm>
            <a:off x="4831074" y="153209"/>
            <a:ext cx="4612845" cy="1448821"/>
          </a:xfrm>
          <a:prstGeom prst="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defRPr/>
            </a:pPr>
            <a:r>
              <a:rPr lang="en-US" sz="4400" i="1" dirty="0" smtClean="0"/>
              <a:t>Windows Azure </a:t>
            </a:r>
            <a:r>
              <a:rPr lang="en-US" sz="4400" i="1" dirty="0"/>
              <a:t>C</a:t>
            </a:r>
            <a:r>
              <a:rPr lang="en-US" sz="4400" i="1" dirty="0" smtClean="0"/>
              <a:t>onsultant</a:t>
            </a:r>
          </a:p>
        </p:txBody>
      </p:sp>
      <p:sp>
        <p:nvSpPr>
          <p:cNvPr id="11" name="Content Placeholder 2"/>
          <p:cNvSpPr txBox="1">
            <a:spLocks/>
          </p:cNvSpPr>
          <p:nvPr/>
        </p:nvSpPr>
        <p:spPr>
          <a:xfrm>
            <a:off x="21600" y="153209"/>
            <a:ext cx="4550402" cy="1448821"/>
          </a:xfrm>
          <a:prstGeom prst="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defRPr/>
            </a:pPr>
            <a:r>
              <a:rPr lang="en-US" sz="4400" i="1" dirty="0" smtClean="0"/>
              <a:t>Boston Azure </a:t>
            </a:r>
            <a:r>
              <a:rPr lang="en-US" sz="4400" i="1" dirty="0"/>
              <a:t>U</a:t>
            </a:r>
            <a:r>
              <a:rPr lang="en-US" sz="4400" i="1" dirty="0" smtClean="0"/>
              <a:t>ser Group Founder</a:t>
            </a:r>
            <a:r>
              <a:rPr lang="en-US" sz="4400" i="1" dirty="0"/>
              <a:t/>
            </a:r>
            <a:br>
              <a:rPr lang="en-US" sz="4400" i="1" dirty="0"/>
            </a:br>
            <a:endParaRPr lang="en-US" sz="4400" i="1" dirty="0" smtClean="0"/>
          </a:p>
        </p:txBody>
      </p:sp>
      <p:pic>
        <p:nvPicPr>
          <p:cNvPr id="5" name="Picture 2" descr="Boston Azure logo"/>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1200" y="1553773"/>
            <a:ext cx="3672240" cy="688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2" descr="http://codingoutloud.files.wordpress.com/2006/10/mvp_fullcolor_forscreen1.png?w=95">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03090" y="4493999"/>
            <a:ext cx="1036990" cy="1637356"/>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876495" y="1585478"/>
            <a:ext cx="4344035" cy="473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 name="Straight Arrow Connector 3"/>
          <p:cNvCxnSpPr/>
          <p:nvPr/>
        </p:nvCxnSpPr>
        <p:spPr>
          <a:xfrm flipH="1">
            <a:off x="2296803" y="4493999"/>
            <a:ext cx="1057217" cy="1219447"/>
          </a:xfrm>
          <a:prstGeom prst="straightConnector1">
            <a:avLst/>
          </a:prstGeom>
          <a:ln w="50800">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H="1" flipV="1">
            <a:off x="1710268" y="2515515"/>
            <a:ext cx="1643752" cy="1250147"/>
          </a:xfrm>
          <a:prstGeom prst="straightConnector1">
            <a:avLst/>
          </a:prstGeom>
          <a:ln w="50800">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V="1">
            <a:off x="3963010" y="2515515"/>
            <a:ext cx="995735" cy="1250147"/>
          </a:xfrm>
          <a:prstGeom prst="straightConnector1">
            <a:avLst/>
          </a:prstGeom>
          <a:ln w="50800">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6491664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pPr>
              <a:defRPr/>
            </a:pPr>
            <a:r>
              <a:rPr lang="en-US" b="1" dirty="0" smtClean="0"/>
              <a:t>“Bring Your Own” ____</a:t>
            </a:r>
            <a:r>
              <a:rPr lang="en-US" dirty="0" smtClean="0"/>
              <a:t> </a:t>
            </a:r>
            <a:r>
              <a:rPr lang="en-US" b="1" dirty="0" smtClean="0"/>
              <a:t>a</a:t>
            </a:r>
            <a:r>
              <a:rPr lang="en-US" dirty="0" smtClean="0"/>
              <a:t>s </a:t>
            </a:r>
            <a:r>
              <a:rPr lang="en-US" b="1" dirty="0" smtClean="0"/>
              <a:t>a</a:t>
            </a:r>
            <a:r>
              <a:rPr lang="en-US" dirty="0" smtClean="0"/>
              <a:t> </a:t>
            </a:r>
            <a:r>
              <a:rPr lang="en-US" b="1" dirty="0" smtClean="0"/>
              <a:t>S</a:t>
            </a:r>
            <a:r>
              <a:rPr lang="en-US" dirty="0" smtClean="0"/>
              <a:t>ervice</a:t>
            </a:r>
            <a:endParaRPr lang="en-US" dirty="0"/>
          </a:p>
        </p:txBody>
      </p:sp>
      <p:graphicFrame>
        <p:nvGraphicFramePr>
          <p:cNvPr id="4" name="Content Placeholder 3"/>
          <p:cNvGraphicFramePr>
            <a:graphicFrameLocks noGrp="1"/>
          </p:cNvGraphicFramePr>
          <p:nvPr>
            <p:ph idx="1"/>
          </p:nvPr>
        </p:nvGraphicFramePr>
        <p:xfrm>
          <a:off x="457200" y="914402"/>
          <a:ext cx="8229600" cy="52117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148" name="AutoShape 2" descr="data:image/png;base64,iVBORw0KGgoAAAANSUhEUgAAAJ8AAAB8CAYAAAB3y2LMAAAAGXRFWHRTb2Z0d2FyZQBBZG9iZSBJbWFnZVJlYWR5ccllPAAAUTFJREFUeNrsfQeAVOXV9nnfOzPbC11QEZAiorCCvS72GlB/azRCNJrmpxhL8sWImMQkmi9qqkajmERRY0Fjb6DGSpcuKCAgVdi+O+Xe9z/n7Xd2UcBFgXh1mNmZO3Pbc5/Tz2F3zqqFL7ow/I/+BwHqH8bUa+atJLxV7Av9fVpduPeZfsb/K/FVFcjPhdoOQA1+PlP+pIj/lvkdgf8xvQ/yY+b2wSwc34u8fYttO+/tCH+U4ysB7tDAOzwhIHagLHbgrbcfO3xz6kSrkxrff7Hp85/gALnI7bvIO7etFv865Z8aff7k8erzznE985vCPz6W90UfB/7zpvYbtp+lWj+OwkcverAYsFhbBzMZHwTEWfr1Uvh62WGWrxJ8xGoj8TGCnrkGVcANw6g7rtVNKxSrCclICFYhqoVjMQLfRHzc8TUQvwZfWwux2hWIn1GImUqCF+eKyAPN2qyVKPfFHXPigSkhFwolDBCYvRCEV+LrKyPFhOM0I369/JeDj5juNsTLKO4BLqExxg3wGNPPTjfL14ecLqZ0kIRQcA2FYkACYxQBMWI1rvNlgLBKP+jGqtCv/YVUg1rNxjP142vwfUnbuRLBNJaYjkQpMRw9FAgVywWeDiuBqEEnlV1jQHhatwBjXFgRDEyodQN8jhhIMOZQLGsgkjge007iuJdWGUg/HWluFqaPgHvaQqR2uVreLPEbiW6GJ7Wa8F+pIrBtbO3SRboP8VXNJeA84DEFrMAyH/MuoNP3mG8Nt2GwSX1PKItUaOaj51C/l8MPQ2JFfMb/a4QC4PittHar8fMr8MVIx9QOeFyzdltGnto3pR6A/k3J3Grlifh8vwbi19ZuOywj0Wa4Dy9SJV2oBP4TaKYzIDQXMPCAp5616NUyl3lAjPRZoPeiSB2dBaC5qJECeCRZSAEvDKRYrsTX9+EzMdboLbTEx+LuSAbjAR2LsGBTTM28G0Xtl/+aLpoQTLM1AYopFUHdFCPxvZGRYsAxMRB+LXa3eBmFF+Q+uhhJAh0BTl8kCTyuWIJ7IjbQYlVdRHV3cU/5MzdRoO9CejvSljE9pKgl4OFaUWDYkACsQMLpDo7UBvGmGIXrkl42nPyGnyNe7wuAVeffNFyDS/62d3dzDSxLDJYNWYyZCYy0f0HA5DMxNQKRtvdEqPTU0Tu7ON4W4LsNL+6Vhu1IJEjWYxqAXIEu4HFxG2j5oi4k06wiNOgcMJ2+J+TvGHqPtOUrQUdsotkwIJGLVzNHeiXuAMc3c/h+NmJVIhKTcJObAuAoxO1tCLpK2teEBB7tl2O8wBO5hvli3mfvrjGAE5HaV2MgCW0gBfQ+/iDtG4tEdQgwQyhD6favwbd5y414Ya6ki5PUbEcXLaGNC7rLOcR1PmYZUZOcxyRG11Bvc6vMRHnKDP3NhLqwBJSQMct8Ul+j7Qp1kaVIF0rzyqJVirrSJNGaAUlPHZUMHGsH3OinGniB3nff2PDUHumL1BRtDKYIjHtI7QvX+yiPk4EEHjE06aj4u5Wor96Gfw7Rorjma/B9hqjFUzg2QJAEyA5JfCaWSHAnas1F5FZ0QSvR5fv6QLKiYzxf6Ra+0SEvKkdGUUzJhdalJPspcczkhVXbYSExsBXtVRliQAVAWibhzVKV1KwdaPVA3kCatRnzXUMKaDymjAt9bzBrkUt9Vfki5XuBf4Noq5hLA4lUBZD7SzovAnAUvlUlPl9F+K8FHyni9xkxK4GnL5y6gGBFrbN6hfX1cWj7YoInypgXVBV5Uk0IcPqUZkJiO6HZjgAoGSVy+lpOKBEaRFKMVmUjuA2/XZUIWFWSKV3VMHJgVAWtlwbcaHFMRWQ0kyoLncVlr74hANRNABp05uYJtdGUkzeL2o7U//A5hy8IgNlIVOHfk2AnA2B7gI+iFE9wzWqKIRTLJblzrSS8KEagfXu+CGaa/WKOZuuYgDgDelavVOSZ0C4LrvQ9ApoGI9MXmwySkKn3A6Z0LFIJcnSzKAYaJbS/UTKdYWh9Y1jWA+ZUBmulM31zGEtc86BwIKR9SmgDifbR3DTG4JBWuRa58htqR0n/UzowGkgolifhKjsNABPssxwxm7c8Qe6UpAGe1vGMayUfeJw7HS/wQMe9SAdXOJIKEvNcSr5biYNnRXoXlHMFWW78flr8Sj2KdEJtWUqVAH8/IZxlrAWlVQPMTRH4agJXDBxoN5BZx4laiMcEtXEEzFnmInAil2tjiRjQWPr0HjE3vZflxqKSm6sKGdyHf55uLhv/L2Y+cqlUB5bhtKFhwAVeJMMAUlu5xDpGNCvgCX2h4z4/a+WKuFPUhNeUJYnf1u4VJYKFdnmAFGXEgAktyuh1LtKga+X+cMwGrcQsOIODadBxf1+5c8iCiFm5oG8Qox4IL9oR6n3lWizTzRMKZUBJMEa+ZBCA+ulI/PxGMu7+m8UuidvbrCj12MIo6ca6tcAzuh/zrUehIx36AnMvucA6bh3vCS+ZjltjQ4XWlIGh/PNCRxAicOxHvyb1QRAe8JhlPaFN6wCYF1uOqwPcd4IzT8OzDKg+N1atsX7lfjEPfPqZG8ODk0qgLfFIi3ViQzLyI32MXOuLTIyNlCN65mf4J6v181Fe/LmyjXWXeo9l4NLUarZf8DG4kmK1AXfi1A+dGSXd+vi4iQoYi1doPYpZwDLJMu6iq+gGWP0PtH7n5/ZFXgxHiV93cSN99UPt8xManBFj2icoPEYyfhLmgT/ux+MgYqE0PyTnqwXME7dK5xTS0hatDCQVjRFS7OoEV22R55QiqESwPqe5yPk905EgJ/5+fkQJVHoahTJ7OX+pn/SqzjnYmLj8tV64f71MWA43P1Zq2kICkIB4P2yjRAh216y6rWW9JQiqylSgHclS5Gprlzs9SfrKWNzNEmc+bf0GWtRZxhPxDBeW57kVjnKENjJAX2iwyQZC64LMxVKNuDaxVuFc2SZ2yd3lcjFmH3TaEPKBaXaIe1Z5JLzf9VlPg8iysnE2R0YtUJ+TtSv/Fuq9bKRcMWiZk/iFTChul9eCIfAEEYGnHjDlrvFdosb9YyQIsxa4vhns+RFWFTF5kviaciTH4zdrvurYLmWpVDqfnbNqzYHHjQjFGkb8WtHMhBbPYBnQsgtSaVsn0B4ndwARHDRgFKMJY00SGI2iL0xygQOpMVb0nR6zps3Z5XlMaNiYcx4TuSb677MeBz80qFwyMpphDQ4hQ4SgAUciNrL6rLpjQ60TWLcUU9a6NuyuNGqIvSm48xSYG0HknT+hDTnrAoJ4QkLoua4iHfZDtYUc3siKUtyPa4/QX2JrjF089osMUMipnGBx53EAYP1iCS1uA48NrXjmzIlbfUK5AZ2BUkyX0tvn3Cr1VnzoaIh04gYuC8Nlu7iLri+nTkxQnxkWYDHfokIO94DONCCB5Xn09D8us4TFMlrou3QjBMJLgBXO4OH6hgiFe03WuQwLahYkC5gMpRxTmSySKT3DhjMP7oy3Og6fqZyT3ibigskID7SKEJpzR24g5ZOsxH0eha9Haia8/YvohlvDfNWgdYogLwnAsCA3yQTW0mWermfWE16gnuk7W8j3GTjF3ubzcZZXdOTYSmh5JsWoH/8Fl+4lvOC+n1li7n6ln3GLFp9c/Vw9+w2+KSeViFcZgWMYiiubbZIOaEWbdICbBAhl6UaR2gY3bhh945ARIi1iYzGDcQQwL2GL2bQn+565KTwgCv2G8FxWQkeHQN8oJjWNa/dSqFauxPfG4tsXiS+QhbM14LvIsBrzAQVxPx33IhecOSaUoteynjIwmBW3Hjg12Djz6sHyrrbCitJZ6HwljAghcEW+eNXuGKMjeq4Va+V6V4VpX6HvYwQv5MchpnJCzL3nfUnkqaeGkQ3LcBPVYCb8psFFzm/zuWZCEzLkzPk1Q+YADDFDJ+8mbWOJdMw88gwu4zkI9O+S6A+0Lip10EiFAOW+MBmVobKFJ/Ct8aSKgcrW3nbgY2RNceYYzWM2935c7/NZz4lbXz9sHU3w9Zx8Xcqynd0npT9KAJokUZ0azY0rRYsQCzzuAYP58IpryX4av6k3MeG0VrqoVhFEJCz5ibwLLnwW1q6oSLKZdvtoi5fcLaHWASkaI0NuTPkqyfVCrxPOIGhVRio8dUD4ho8GWUIzpRHbUcwad24q47gnnZTOrUwR03FoGaZU4ngU7vueuPJ38M+F2wp8ZJL3MsH1wIvDMi9UBuCLW+ZcK8ykzQsbnjJBe5YXuGfA8sQdWIXau629O51ZgwC870VW7LBYAVJk5G9M7LpkALMP8sJxiIn92D5APNvaWOb5wAOd8CA80WuMHq79d1zrV4btyN+oGE6LPWM0ccfyxrgCazj5fzu29o0Nf31fZ7RWuF5fJ7rKG4Lr7ZlsHIqNS/mg1Etix8Nwvafwz2NwtRWbBT4hxBbpezYCIYwrQrtGPEWdx6xdP+OXaSPFhNmYx5Is5srgOrrBffHGuQUb595J1HqS0Dof95R80Nkh5o72NEFluAjjaNFGTN4S6MhFPsvl15T44k0wt9+R9UCoG4EO3nwr8gyGUDC7vnS/aENI8LjuFWgfZRhFTm/1Rbu57YzbydfvIiXuQUsOAc7FQifcGBxCb9/4GSVjB9oiZ073lNk3kT6blFQUif64n+/hx2fjt//zueDjW2buDrF3Omcx/5GNg3LHiIbNmAWpiEUMglaRA8/CNH4+3tr6lF5/cDl00kUhWKxTgCoo0h4/7VzmjMW7DfiFPqZuQWuYLgXe3WAxUc/aqNNgRjv19EfmmRw69d9as9yJXRMulAkUgbnoTItAFauWUZlIs0/gpeSD89nZG8XkPRo1gTGdxApWB2Y6mUGxp7pxie2E59xWeqYCP/lsZaaNuf46M4gr0xhyZBSFojv+1N/xrbPw3WntKXarfO2IewF+0GErAwHf8HD+KU83ZBBLJPXDVhKwBrz5F5q7J7/1hgnLGVdKghmFWVuXWpzS1RM6kiGE+3HusaKxEAWDeH5eLLas3RmxsLMT2cbVwjRojDhkHGxdio3OcOvCkuDiJi3MRDxM5IYAGRhXiC4ZIAa0Bjaz25VZNJa1uSdmhb0JhJYsthxBJzREWjUwibgm11DGnHXCQ2gysw2z6hxEUClgvfHVn/DPU/D50/by81WCZ9nGwk/QOiZrUuSNweF/xzdEnHPA6YIJ7rHqpo2fvBfWzlBpVHmAZPIO5ha4fq6CEK19dIz5Jk3etv1KtbxcV9/TIpiyGE3YTESRzekzOiVnnm5qLrYWfVxb8orphOdE1/pawJ3+qHFmXS+eWmuc67YKLWA2/Gh9ofr3I1sRyGy0I9SxZqMPSqlCN0rgXDOG/el1VoiD8Ot/wre+hY9MuzCfr2D7YIvpfiwfZMzTBT39j+tMZfBEsraEheeu2ZqFtwFI4YnuyBPf4MK6cV8YtC7b5PnuHhZzvrscUk/6egSLLMOdXW31Np0Y4Yt8rR8TCwW2Ok8zlGaqhIlZR55/U7jXkVceqc+yS2QVYCMwkfYZSt+jcBLJxJtDrcKEXFnhwkgi7mhf6FCUMClgQlrIZ+F3p+Ibv20bfFtmcMgIhO+594P+YFKjwFnARowGXtSCA7OJosx7zXme0dLegWxP1zN1uzH2FHkds7ysFM42cwObeE/kOXG4BqLSTSML0MjLio7AGUtMu1xMdozVa7XybFgx5lIRLMbIRteLVDjEMh7X7wnP5RKajBqQCrVO8VLuH9AgNelAjNvUHakegDm3SiW8Dteag38+3zqZlG1pfE3IMI4Rm8Dy0o58houJZOHitR5LGoU+CHjs+wy2/cLzQcPa8N0BtMvO+McWUwukbOU2rYtHkQ13maJ4k8oQcVewLbQeJvycRt/QEI7VfD+gEBCPfVv/J7fOa2m8cW1hR6oOJ9LGCGg/X04zsrk7gxAcA3Jm08AEizrj74zGD9/Od0InQGzpSfSzQFh+DMldOOHFQb0MlVithnXD6DvQ+gF3/sX6Q7nHYJoNrTWqrVfjv+N5umWUd5cYC9+UlEYmqTb2Ha0nCvcdk7wgQPs0hQIY0wm4xq1mFVAt8s3fNkCkC/WtqqCZE8F+Nr71Cq7x17ifj20p7+V59H3G8LM/DPvxPDdKXlyUeWE1YDt2WvgXBWKk3IAu0iCZSTOdBQhYw4J5ITKT2eL8lsxmBAk/Xm3dM9qppM+9Yj0W+z2mrfNQ64e50MY7VW2Jdl0lDDh1pwjJjpxcOExWFOrrfjGuQkVQi7Y6vGZbQeQhkqwxW3fr+bdM0Y1L9fFFsg6beaz437zEGgx5OqLUBRnXkQ8tNoVfUuolrXIvpYt5rhXhpFakrS0T9zZZ3QQYY8UaSx303zIVzGM+JVpVyC0063IdJSFfb0TJD4oBE+qmOBB/5tg4+LZM7C7VzX9iigT32tbmB+P9VCRf3PpRgf9m1vtcNvQsdgtE7ixXptP+wUQlTJxGA08xqdCWsXHca2BrJ3ag9blIX8tQhs084DKd5Gedy5r5Ao08m02kQ4dClS0EposEVQ2q7V+M3yTDY4mJu8MWPJYa/1GUl6FojQsB1ilr3SrgXBl+rFbqfJyBgG0DvKaGhp0ChC7Tx4+pg4smaVBwfEM+ONcpa145qxd9CrwEEK4jVQke7xgW6FxLroMHiYDnpcXpxk8mIZi7gICfrxmrfWZsGK5ysHXDbeG5mBlpR5ANP4k8N6yttHLFPyyWDez59jyrk7WjyF2y+AO48/e3w7T33vlKgfP2u1Pgku98F/r26m0f55xzvnx/a61zW5DF/CZLfgsSDQQEIHkQAg1Kv4rQZJX7beuIDQPTHoQ7YAZ+fY0xEiEvW4m7fM0YaD1PSOCu84X41MVExGALHrP8YLSfwStiLgXP/wMuy8SzzGO6Hmsn18qsaVPgwfvvg0cffhjq6+u/UuD98c93wYXnnA3de3SHKTNnwJQZM+C8b42SNwS9v7UA3BQYDSATed0h/HrjQLKiyha3KW3gYswmEynwAerXWcvvMQsy3lY6nDZS/Npnm8WuqO4kxE9XobN4tgR/M/OdpUbLYCy/zkJYdwvL77joZV5AO7HeqhXLYe7sObByxYr4Tn8Fy6NPPAm33/JrqD7uePj5uLHQobISOnSohKuuugI6dZE3PTzyyCPbVlSDVz+t2Yz5INHi2YQ9jfi1jOfnbGo2cyJb6D48PMaiPNZz0ftbeNEutYsnAcgS7y0Tu/g7S10dRF7StvAKhljr4pv8WDB4mSlfdOm+2+5w/qjRcMFFo2JRhS97mTtvAfx4zJXyQMeMGRP7jEB47/j7ofr4E+Ckk0760vbJ6N0JT2+0CRt+FzG/exhnlvXM9TM5mZJBNcGYmms/kdgmCZuyWNtwyUS+xHH45ZIE29JLJGAy8tmoSAgPgCqUI/O78otrvOTSmPEB8abf7bUQCNsrKrE1y2233SafifUG7b1Xq8/pvXv+eudXZ8AY37BmJONPpMhKJFyNimnUBDacx/R6wrpxAu1aMS3nTJ4nt6WvrvoQfAMnhIPx7WIuTLnh5j+ejPJjpQZAhvk8P18sE4m7+G+rz7bRHf9lLu+gHjf5pReVXPkSmW1rQRh4TMg49xI/nBolu04wV2fjl0kwqxfG9T/jGvKZ0Ilc+dvl+KLPpl0tbcQ1NKlNROQvdSLXq8/lDPwEcq4FfcyoEC6VaVvHcMWXLHiffuZZe0DHDK/eMVw5MSCyPJHJXDNME4/XuZbadaIt4XimU8y1xuIeDe68IodujXttJG6w0k8eAAGx6IUfesvHs/X/cb4tURczaL6MpaamFh76+3i57dPO+H9QWVmxQ/kSbR0Kcy2JuVdb44tsP1vJRLGCvBxOV4PjIl6+mw2/tveWhNfkEJcEh1GmE5Vfp8uZi+kGLJ5SBTExzfzgiPxOU2MDLJo/H+rqaqGsvBx67tEbOmqrsC2rdvmyZdDS0gL9BgxwOt4mANjW0thQD8uXLoV1a9fI9Xbboyf07tt/k9tbtHCh3M/devaEbrv0gOLSUuvHM8u0adPt62677GI/27VHd+i5+26wsaYGpkydDh98sAhKy0rhgGHD2tQJzbIRwfzKpMnw/04fIYE98amnoaGhAfr37w/HHzu8lT9x2rRp8pD3x9/da0B/NG5ag//j5SvkPqxatQpK8RiOHn6U3DcDwAULPoCCwiIoLCqEDh07WT+ujGCZyJqt3HMav6wjDiMvXc2l18d6LIKXASWiQeyu9+s24+KJXvilJ2S7WERdCpFVKJ/xgc8FgerTQqCkv1OBei07lepeLfSc8OdvaMBOe+sNeA1Pcll5GZSXV8DKlarwqc+efeHMc8+L+fDefvMtyGQykE63WH/PrrvuJq1cf7n1lz+Xnx90yCFw5DHHxj576dlnYOb06XiSC6AzAnz9unX4e2no3LkLnP3NC6BEA4sA+vAD/4RP13+K29hV3hgN9Q2QKiiA00aOgKZsBCPa0uuYc7nTxfvNbXfgxf4E/jl+PFR27Ai77d4T5rw/E9avWQN99xoIY8eNg0MOOsADXQ088ODD8M/774OevXrDXXf9BS677Hsw/b13bVbrq2+8IUEz/u8PwJ1//IP+3d1h8ssvyuPu3LUb3HTzryxICbxXX3Ot1EeHHnQwnudyq5t+5wc/hOuu+ZF8PR/BtxRvbCKA/fc/QKfKMz3RSeiO+bqfTKgMlJxusI7POXwkqI9MzvSUCYXrMyNUfxnqN5MOqd+MWLM5zFeFdDkpgaJWgksDLvC6zPvOSNdrmcV0AA6uQbYRhx/MnS2BN3DQIDj19DMs0/xrwgT4aPFip0s98TjMnzcXjj/xRBgyTF2oN159Gd55620J1oVzZsOAffZtBYJ8qfv044/h78yT2xuO1igBjUD2j3v/BuvXr4OJj/4LvqmB/MgDDyDY6uGCiy6y7Pr0E/j9ufNgxccfwxFHHwuLly6xv33wgQcjkNfC0AMPgkcenmAv+qWXfReB8450MJPPzwDsd7+7AyagmCaHMwH0zNO/Id00F48aBeuJkXEhgErgvesiNZ27dYOysjL42dhx8vs/u+kXcNGF37RunhEnnyS/f8NPfwIH7P+CPP+Xffd7MO2dt3E7t+N2Rljj6ALc9t1/+iOUlJTAD7//Xdh9t12ha9euECQS0g8oJMCEZj7TSN2P0xsRKmIGqH1wl6QAui82c56PbvxzgQcwCVlNtkJLafaSTAZ+MXg8nMI4c9Vn4I+w8n1GADOmTpVvEBB8V8mRpKzj+0sXL4KZU9+TwKM72gCPFrrIhmPWrFndNnl77D1r6hSYj6KdGO9oDTxaSkrLYO9B+8jXn6xYIUNztN3169cj++4ZE+unnn4msmVnWP7x8lZWrgKMgCOPcobG1ddcJ4FXfezxFnjG3/fzm8ZKfx8tt/zql1IkSjfM+PuQEePieOrMmfJB4Hnk0Uel6Jxw/3gJaAM848a55Ps/tMClKM9vf3e7BB7poQZ48mZBtq0+Tm3/n/hbtJSWlkhnOKkFsaB9jNTzetBwN4/E1bCweJMn3rbr4bOYj/qxTKKW/IF2R5sWtwnPMjKB55ju57c3A6UvGG850z5BrwsZLF4wH4bs74BVtf+BUFhYCF126S71O1qHQOMvBBpn0X6+YTFt2lS5NomUqZJJhO3jsg4Zy5xdYjXS7ejzFctb1z6f/c0LUV9cEntv8muv29fDq1Uvxnfem4pi8AW575d85ztt7tMNP7seJr/4AnyK27/77r9JQO6z90A45Rsj4I4FC+SFHnvjWGu8GPBc+p1L5b6ee845rX7zx9f+CE479WTJjmUIoof+Md4L+d0Z06hWfLxM/g4BlfRGI/7d8Glmdbx4tpJwaf4iX6cHV2Iq2VLJaaZz/FjO65qwKeMC132Cmj8mtf6W39w78APJ3PViyR8TwFl+7Nb5giSg8PWLLzwPa9euhX0GD7ZMs9c+g+VzX1SwaZ2uqMdsypvXyqjNKwhqREX903Xr7WfLly+HWM231h0LEPCkk1VUVMo36+vq4F7UuYaiEt9vr70lW9JjrzwRP/nVV+TG+vYfYI2Ihx962P72wQfu3+aek9427KBDYNq7b8OLzz8rwUdLj+497AkbNHCvVhEUulkN07W1DEIA0/Liy6/aIACx4MwZM8DV2pChtYe80XbB7ZFh1FrdF7G/XZa656GGvOx2JmLN0e0YMF3iCZYVxSbAJ+A2BFVVYIPVLA465ndrFzEDwvZY5q65j/QZmTYZplYD/zn08CNkLDbdksYTM12eHLpbB6EYHIaKMVmV3REM9PAXYoq3UOl2jsPPdrmsRYXf7MzwY46BXn37fS5TDhw4EMX0PDQ41sNLL7wgH7vuthsccuhh0Lufs4znzJtvwbA/7rNZZGIDbp+Mis9a+u81QIrmT/HmI9FLgOxhgNBGcdeUqdNaFbBvaiHL2vzGPXdvXVSFaV3P7k68GilvF2ONqGPeVtPL2r9Ybel8NMJzVOCl7dhRVhpkRmlU3Ua58+0YitaxEDtXl+Vl3nr63Vlo0dJFNUdHF+2dt9+WlmarrBXU2x5EnYgsRxLLmwxl5Pf7ic3w2DzH86lnnAkHH3wIpFIFNhliJYLj0UcehgVz3nf62FTnYjnyyCM2z9eTn3+hy+bqdCaO75LKX8jdYiQiGS6f6/BkbIv9nb6UirwGS4yxGPaMF9mfRClM2xLhUvX9L/nw463EraBhLvHWtf4QFyduXZ89l+zIW4218h3Q/vXgeQkB3770Mjhq+HCpq0iFed06vMizrQV83113onh+AcorKuCS730Pjjv5lM/NXDE3oBSjWs4u/mDRZl+EI445Fq645lrpWtkLmdCAevKrk+w6zz7ztHyf3BvHH3t0XFFnYFlxU8vqVassi+yjxaWpsdjkvFLjcpn0+mf+dinpxVq/2twUrihvW14nXTv7xJ1flVtnitY/y+cfeSwpNAXk5/PRwD7X7hZU2kwQa28Rf+23wlCmtxda855977YJbjz20IPSsqSlU5eucOBhh8O3Lr5EGgVSXK5RLocnH39MukL67NlHumSMsbFJO0PE0U4O64KClPzzQ8+F05bzmYC+YPb70r1jFtI/T0MmPO4EZR2SLmictsYNcsgRR8R+q1+/fjHn7qYWaZSAiorki+w2xXT//vYYn3v22c8E0oAB/e1d+Mwzm16X9o+c2uZ3I91WxGSrC9H21Cfb+ctrs2sbTArX+DxWu9wGARkj4wrjNgli/ZPzkgPjqdG2X0tgU6n8uJ7nA9LMaJa62lp46814M6PiEtL5BlmDgcBpLsbQ/fff/OyBvItHbhNat76+LgYsf5n04osw6eWXoaCoEObPnSvdLjG/E1rh/jbJ5WHY6fDD4+A779xz7E1Almxby2NPPGnF1dnnnB3X1TaxELuSr08C96UXpKN5U+G+gQg+47ah0N9jTzzVZiTl6quvgSefetqyXmTmxfnA84ZTq6Ijr9+hmaYp3DgJzvJVCzeaTF+bqT74rlRj6L2wWV7gORZSY/HuUzaLhbu+ezYmyFyYRQiH+M7IdmRwGPYzy1rt+th738ExJlux7GP5J9VmkMPXGhRr1ynGMrpYG+Lq0COORPZTeiL5DR97aIIU6xu0eCddkgyMQw4/DEW7EtNvv/lm7DdoXQnkPnsqR/cbr9tb+ZjhR7WyZK+/SUVayBn8Tp7Y27ixBm751c3qxF97XSzKAV46E62Xv9z0y5vt61/ccL10oVjm0lbuicjSFJK7CoFldL7rrrpSZliTCCa2IzCed+65sGzJRzDiG6fkdWsFr60cxEVmlNfxH1R1m/891/0/PqrCiHb8uM6OQsD9o9EGvVLchcoS3E0UMuOt/Bm69rUeeSDHmybc2CuTjmNz+gOnQ9Ly3psqtEYul6r9hkJFZQV8uGgxfPjhYiniiGnIsr33r3fZPaeQGLEX6Yaky3304YfWiChA44BENumLdEAFqZRcn1woFKojgD4yYQJkMuk22VFGULS/8Y5bb4FMOi2NoUH77CNZejqF5VB8n3Xe+cCTKTigSo3BoJCViWrkLwSM22/5jXxNDuDq6qNg4cKF8Jc//kH6166/6Rcw6lvKUUwZ0M+jKF2xfDl8uHCBPK5hBx4sj+nsc86NxXQJRLff+uu87kTugGhb5POjhdiRQBofXaAw0blLN+nY3hv1TSMuozCyoTXTL9oOpKYHfp4TqnMWhcuogC0bCoq4Jcy4BgKjDLVRWE2vn8nRBCX1HXz5BwO+keTXI4CldBw2ZYAFLi5rAJcM9NwN877+jgFcwqteSvgDkrmL7/oW7GJkvpaWtDx/FN8dtO8+sUA/rTN37hwFMGSvPfvuKYFJOtrzTz8tY71lZeXQr38/1BPXxp3z0kFdKPVJo9fNnTVLbtMsFOs8BMUm6Z2W5VDHnD7lPel/ND1p+qIet09VlVQNiF2+f8nFciPXj/u5BdCmdKoHJzwMixc5Md63X384/7xzbGDfREqmegkKvn1OCQP57EgM9izqcpQoYFDVD3VCEvn+7xr/IKV8LfpgoT05VXjzfBP3oaKy0oLLNIaM/Na4Ol4b6vdCCSohi8hNvBcBRX+q2C4Bj+K6ZrB2qACZERp8oQTsd01iwX2Ip1EErJQXRkswn+U89jMsx90YezMIxljCBow2oVBXUO0sxeE/u2EcTPjH/ZJtXnnjDdgj72LvKIs/89cM04k8F0sr1ovU6NhQCJtAECqQ5XKa+UKhBtVIhpPJBSqxgEBnmA+fBnN9w1T79ZUM4p1FA5ZntYKLXIC1ek1XAuGNW/LGPwjY0oZY2/Xy0vPPyQMiJ/KODDxrBJj+y8KxXqj/Ns8icjNNYusCWLa0I8hsnxmtO5qGksoXTOb/OiKmXoweeYmhPMZQrpsU8xpx+SBkXqcgFktUzOtKsBOwHolcmUiAx1Z99DE7JvDATRii0FcoIG8WHZj2K85XB26kWOSNijV9pO0ILd3Tz3wnjJzrRQ6TEfAYflhLKl0v61AUzOX057U3s5Vophczg5hX27Gec+q0SlbevByA7X55g0J7mtpPO/WUHQ50wgMNE46R/GmYQiiRqtstO8CBY0JfL4y80bFh5DOgGc6j2nBoQ/lFfNlM4Kv2HcY24O7NcYsVfceC9gLibbjjYxjF5vrkdjSR+9xz8lj6Dhj4mdnI26OI9Yv+JeNBvD2uBVXkgcomkio9L9Jzgm3bXOGYMPR1Rc8faEd1CfgUN7UQVFqeqJAeajDNqr2KJsZadROwFUrCG3YcK/5mVnTbEAxnOw32pMhdp9Lvzz3//B0CdK3Apw2L+NhXkTeGwRvLYIHmHNCRbqweZz8NTHC9sFXmM2VDRybe+w/8h8xzAh+rculFLG/WROs6DBM0djMx/Ok2Lmbi12iAiI9b2pH1vueI9fSxjfjGqdsv4BjEJy4ZowKcKAWIj4E1bhbTscqI2pzHfiaFPrQOZhYzUMKYsSIci9r5x/AgxQkk+PycOx913B8VAK2HoAg3bicOQq9pqZmoGNvGDgw88tf9+/FHVfjsW6NkRvJ2yXLaN2f96JGIDRkUfmNwcMaCb3RYsAk3rCb0fXvCdTUNfTGr189ZK5jh60htn8E9CICFebHd1ogQdgiw1xEzT3/z12H+yCdf9TPd0KPIDlneXhfKzRtz1TUyetDWcvc9f7MFOleNuWK7Al0ucm6RMMpjPq9ym+mmLULP4ohiYNKsFTqncg6vm3IWC0+P05Myhc+UzugwhkXOOqeNXgmUYWsr1hJg/DOCtTJMzXSf+JveNEWmh9YFrNWAOwbCtl8QzI1l2p5dfX+7517LbD/8/mWtogkT/n6/iq3efPNXznpRft6m6TCAL9dvqJFVflRtFyQCqK2t1d2pElBUXCxzMJNFxVDaoROCT/vgdMzWsh24YS+RHrflwmtCGirG0WzEsXGpRJHnlAabcEDZFbGedQkRC+LoAShWpLpp3Hn4ixWLmMk7QrdE9YYjGCeOaygJW9cY8MtYhlRVKfAxlRViaicIeGMuv1weCVWaxfL2vqKIhNGr6VxmcyGsWbVSgi6bzkBBQRIKCwrwuUBeiU4V5dKKNAOyoygHzbUbYOPqFRCkiqGgtAxSJR1kvDoUoQRVqAfNhL5o9S1fEC7aAX7kQ/1tQms6QkJZDw/hI9atk5jvNUHuFqPjcYgNChF+ThfXz2aGWKBbp3rdqXzRa05SYHIb7Hd1Wd12Br6RaEDMmjUT/v3Yo3DuuefJWti6ujqZs0epSbf94Q+ts0++JN8caL+ZyZuj55bGJlj80UeyRqVjh0ro1rEDJClvkbmx1EEQ2KGGptaCaQ+yEJXyeja3NEF6/TLI4pUKKrohCAud/ueF2MwkdAmu0EzPFNZCtuJWeJauwhJNJX+5leftrll1NyKmxsoiIZ0skGTxZAKZ2UJxXdDPJtMl0H3bTGWb/B63tbv0XcZdFgtnJu0eYrPXtkfDYsHCD+CDDz6QAX3KoPmy/XmxJpzejUxPTY2Nsri7qaERuu/SFVKplIydK0ORA0skUNymCHlyPlW0bBa+n9DuBoRItz7AC0tA5LIgSMELs3JjIb6m7hFNIYdscScQiULlC9TWr/Xx6UwW/zVltVB/8KwpEo9UfDcS0WT8mLqRrmgDfLXEepNkKpUHupQHPr9oyH8vmVDNARMmm4XrPr0aoAxcwinTY+2ZFz/mO1GiQXuKVcbiRoNrAC9gyZJlsHrVJ7BHz93x/CfUFABirFRSik1EFMBHMyH85EOIVn6Egq4OJRaXoFQVZMh8YQ4Biuv36AV8z32B9xuGP16AGEzjhnOSzTZu2AiNiTJIF3bWxmJkjYtWlq7pWCBEgowLSiDQqVZr8LcuwZ97uq1jJTKbac1zT5eToy6533PKGQxmWjbldUljgzkHpPGmhDpplOvwSmBa9ct5DpFkSH/4Cf8vB5xvPOQiLxnD+NoQFLPffx9y2QyUIxOTTkdrBckkBGhEsEwDZF4dD01vvASZNWsgQpGcq23S/lhVgZboUAqJigpIdesKiU5dgNeshfCtZyE36VHgPQdAYuhwELvtDRyNlcLiNLCmekg0tMDGwm6yHIwmXEo/n6/7CaffkYGZNbqeEre/x00/vanjJvDV4H7NxDuiKtItLewQOQ+EkbZeJVAib5AdMD3417XmZ6ZpOFcWU8C9Hs5aN5Tva1kst7MdGyLbyh9n3SHCzxR2/jgzKbK+rlZmX5N4LSsthaKiQkgg07FUEa7YDBt/exnUPv5vyK0JgaeUuKViLjluzDvn0XLU7aLV0BgtQPZD4uiUhIK+u0BR3z2hoByB+Ox4EMiebPhZAN0GAG4BEpk0BOlVsCbRFXXChMSH70jOeX6+UOt7yscn7kBk3PxZ50ErAjAZv1tlOhEJL1zCzYxWr/Oemc/ANfuBN5tBAdWFV2QRsU5zMAaKMT5kBgwprlop5Gb87E4mhs358EWo8FwGJsDvO4KZnijeUFMHc+bOhpKiIgRdERQg6KiLFCsph/oX7oXVY8YAzxYBKyxAYyHQgMNzqn0eIbIYy+Uka7muA7o+Y30ILRs+hvTU5cCLXoPiw/aGor33gfSD/weZOXOg6NYJkCvtBkXNjdAzuxqWQBdoYalYRMNYtDkv3w8/vhc3c+XnnReTyUw9WWbIDGZPt0uaDlNe+nzgFZCrAiMlUhPc9W5J6F4ttsDIJJVysL17WRvVcLFRWTuoLhiJ1vpbfvWXBZs3Oci6pMBlmFCN7rzZ70NpSRGK2UIoIoAhsyU7dIG6/z0dGh97C4LyUmBBQncJUL6OKI2Aa26CwmHdoeKQQ6H8iBMQmB1t6wupNtVuhKa570Htc88h+FZKFuVJNX450b0YxGoU2QVpKL77XhB7HwO5+hoQKPJn57pADo2X0AvF5VS6PPKQoMGY/8K3z7a1vGzTRf22hgMXVcPhp8wzL1OZOSvX1PPazGWmh4TIUksWK6VM2GbRruV+ELhEA9vx0vR38arfTJLDjiCKRR7wwMZPvXUiF4w3g54d6NyUc6k/I1tRWziqbykpLoIU6nYJAmCXbrDhx6dD0xPvIPsVSyey+m20YpszyGAZ6HLeqdDjil+jfrd5Sa5h3QqoffIeWHfnXSBW5PA3EIj4u2QJ89oaKLx9LETHXwqsoRYaMyHMynSSTmZhLF3l42vB3abhzj+htzZnu8Fp3/uJn0dwopsc5HqqmOxll1/FWk/5tokEzkltZ3ELNe7Ur4wyvxt58Trh92PIG98t2PbnF4xEPGlSiHg2iG8wGF+Z85vqGCuAjbW6rBGAue/PlDcytS8jUZtMFUBh566w8SfIeE+8C4myEqvTiVyIxkUddD7ncBj01EyoOOpM4IXlm30cvKAcioZUQ+eLrwbesQEa334DIMOkBS1QxOeeeB5SfUsABhwKybAFKkQzLMmWyD3Pmrgxg//Fpxshv+58M8QuLVS3u4S6UqU8EZv0+vC5ZwVQuQ6A16fFG/ihmdEfgWRnPehu5qanS2DHooJXksnsjF7DfNsDC8Z0tvyIQxTFmCxWihg/7WAmOQlvSK4pP1zzyQp8LIfKinJZkZcqSEGqQ2eov/ViqL3/JUiWlsiLwJQZDFHQCAP+8ieoGH5Bu/H4kvOHQe7tFRCUFsv4L082QfGDT0Cuy0Dg6QZY2JiEhZlyCiAsQ+CNIrthS2On/rWsIU+0AGWthNpFEgs42xpNJ+tDEwOMvPd9s1vHBHO6mCTUgeycNtnpb9XlEjxvOnMeclvG59UTfEVGg5+OFMYUbGG9/zkTCYjiNRDy70gH2/XxynPhFdnQek2oqxH4iPFI1KaQfRIlpZB7/QGo+duzkvGM+0CgaM6JOhj8/KvtCDx1c/R+cDqUX3KCZFVGLJMphKazToFEAsV7shAGFKWhI2v6S06wvSXwtmYrHvMZubYE2ayXrVYzDmXtQA64382Axabc2NFJerAIY/HRSaavi+1uYJjQdzgHbvKN6QOnmk7HZ/eaFH3+ZTAd0ynhPuOFwvYcMcOY8/11kgH13Hc3tyQvx84aGMrYWL54HuRamhF8xdKXl0SxV1CYhKWH9MVjLZOiUC7ZHIhEMwx57mUo7DVsm2ixy84YAtkFtWjQBKoxQHMaguP2guQtz0JY+ykCM/0RE2zPrJeU8lJ9p83eQqJ1KguMxtM1SXtQpCuEBSq0IvxsUKFittb5LAf96gHAXImcwHNSk+7DtLPZjNykgSJcp/xEGkgiVNuJuJvbYBIfaH3pIuAqPrwtR6Ua3Q28FhGmx5ywopVZ14h11IcC3IRQEbNeHfBcxb+ZnUv/ZdLN0FCzASrKK2T0IoGPZEklfDr2LGDZQuDFSSvew/oG6P/ncdsIeACf/OQMyMxcAwFa2lGkvN4Mb4bc0zMhOWICsGGn4w0Y9smG0bl4SR4y3zuu7NOtZD633IYX9krDeEnNOAmj02k3ij9Ok+e10/Bnb5nWGXZUJ3NjNo1LxbhijKHDvTlgRv/zLWTq82eYrz1nekReQoW1YHXKuLDs5rJ3XRsxYTO2Y72XfOextnYh1ufETQdfs3QBhOkWKEXWo24LBSh6E43rYNlhBwPv0FFaoPL+b0al/9i9YODdr28b4F03AuonvAWJ8hLgyEKlh+wBsL4Gsh/UAsU4UrwBit9ejCI/BY2NjS3ZXKZIbEVd7KY6k47B36pGM7oKIuEGCus71c5F12PPjTgVGliUVmVKN4zvT2Y+mJHqur9LFAlroNBnAbEG95lFM4NXTSfDdNqJaudGeOlFW+sfjGUBG73SMh2L9SKxfrlIcZut1vIqv6QFKx27rBXQ3AwmYQFN6zXW1kBFWTkkUMwlkgEEBUVQ+6dfASspQ71Ln3/SF+vroN8tD2wT4K355UVQN+FNSFSUSqkXlkbw931OgkIeQF2HyXDp4gVw6+4HwEeX/gDSmRB+8P3vFe6994DzstnchPYCH52c4XheqBFdVdYGarV/TgMw0t2JDMBU2pWQ4TfLZtrtwLQ/UIok5nx+kQ6tEZHRNGoeaqd1oCMszIFbxpqFnu/AhJ7zpXu9UcdTfZFjM0BYm+am13POpSkJr5zQxliZ3yDRsZzvFjGp6cKWFwoHaC813fW4E630wKaatfIYCHQyNEbJAqWlUPvosyh+Sp16k8lCl9EnQKLD7l/YLzll2kwYtt9geG/aDLj3gYdgSGItnPDIv4FTj0Tc+cLmRnjuyp/BDT8aC6VFRZBDZnh3/0HQOR3A6/95DXKZFhg8eDBUDRl8SyaTbT/wkfWLx3s6np8ZoWoaaVlI5vVpfQ20u0X+rXP1zBjMwA5+VvpdpMUv/VagW+xHsZCcYkJzh3PDokZsheo7km2NY1ZoMRYqluEmxmww5rkNhRdx8LtkMuG19wKI1bHGgKZ71sWAZ40Pr27VtIyVAIwc03kV/Cb8KAyws2kooSxjZD1Kj0oU4sX+z+MQ1eE5qeTaPYOwbmmBLseP3OwL/P6cebLj6fTpM6EWmTWBd/VPrr1aGYX4+X0THoXCDh2gcf5/YORHS6C5vEze/GXZLDx34VkwfMQFkPrRDVBaWCCPZdqMeTBk4J4yYZWzCN54/XUYc8Xl5M3ug4+P2gt8tCzF87IfnswnEFxVkRZz8oRpX6DKXmaSjVyXUi1KI63HaYBxzWwSdODNdlV5X9IilhfS63qakPgSMi1IiikN/EiDO9T+QdCp+yL0hk3rgXZC+J3SvUiEbwgY9tJtvWIlh8IV2Nj2X6bCK7+AWohYMi4AxC1d4SIZwnOulxQkgCfLAMWX6vCaTELdlFeBUVteumHxZCYpG6iSQeVx8aE3tWh8UA4iTUHq1m0XuPWWX8ObkydBQTKlwJygBp+BPMd77NlPgu/Ciy6GZyc+Bm/NmAG/PWYPGLpwMTST4xp/rzyXg18eMAzu+MU9IG76C+5TGrJhFnbpsSus/uQTmLt4ibzRB+47BI4/6SQ8F3TS2VX43R9urZ9vkwDEx3A8oZNVAxhq+qJy903elnnOmawGei+nP3PJhrpRjJ5Gox/0ObXQogYymVBYX1houyGBLEAJw0j7FL107kjEOmGaBjauIEZ9T+ajka4UCfW3BI9jMd+3KPw+JJFLHcrFfHsqUdIUUdvzYJMohe3MZP+264E8f/JvXCGrj51nm9B441rfS0IxGhvR1HfUQGX8XiGuv2RQN/jLPofA/Q8/bsF83gUXQdeKCjjqoAPhmst/AOefMQL2RVB07dIZunTrAh27dJSt5ErlaIRyWEgzTaQ6G0ELQ0AumQJrLvspZIqL5B1TlA1h/CFD4J8vT4dKNHzmLvgAjjvlNGhubIKfjr0JOnburEYb0DWtWQPXXX2V9nzw08yYwM39b3O9FDUagONCrQvJbkMaGPZkSiDp16ZTEf6d1kDMRMKCTIFR/U46MuCM7IikbATea7yQOg/QpPPkTHVUqJy0sUJnL/sm9LMvvCwMv67UGBQWuJFiNpMuZDoxWYewdqrTcchjMR2Y7EN9lsaV6GGON20+z8XPUXNDLVSUl0MzirokslVTUzP87Z6/wb94F/hoSA8oxf36z9A+8O131sPEN2fDmO+MhuOPO1FemCOOOAIqaZJ5x46yX3VJWanWjXWok/Y9zMlZdTlktAIE9utvvQMteOkvOHYojH1/DuRKi2VVWyqdhrXfOAhufHIqFNOIs4IUTJz4JBx40EH43SwsWLAADj+qWmY8EzsvWr4GzjvzdJg5Zw4kUkFPmXC6BY8tdZHdiAc1HM/fTNmfTRBwXBPArL5gpg1WxjCBWS90YExrFsxYRgT3PQ3ESEcFJDBzkWPDMK9tl4kWhF71lQaaKYIRXhp4ZKMlzGv9oFjO1KXmPMaLZPmgY3UFODp+xcTE8pnQ3WzZyB1PWoMzE+bdUB5bkrrBKP0df5P0veOPPgZuHXs93PWf+fDtKRuhEi/UfSsj6JDkUJJMQGWHSpg17T342Y03wYjTTpWgopstjQBrrKuH2ro6qNm4EVqam+W+d+rSDW79/Z+gz4C9pM/20aeehh+ffRT8GA2NuiApz0dJLoTnqnpBzfk/h4JcBk447Rvygr/84guyEyvt36qVK2UlnNGnKa/w5Vcmw2uTX4MUZVEDHNzeYjd/oVDKfnieRuOFWmouRtrc8VpspjXoMpH6LBspALZo0NHnLTn1t7k45gKZi2MuVM5nOg16yYKRiIlZU0Vl2dDrLeJX5rtQoKpJDUNTZyrigNZVXEYNoBvC3Wig1QW3n/I80HHmHMtl9XGmPRbPaHFsJAjLNCpvAIrcSa+9jqBpUBOEUMkvQ7AsHNwdli5ZoXRcCqmhxUslkHf85tdQgFYoMVwuk4FTzjgTnsfv33D99dCQboH9Dz1CHuOihfPh/HPOhO/+4AcyK2XpB7Nhl1/+FJoKiqR+XYDAe29oL/j+s/Ng1aKF0v/67OOPwXEIwOnvvA0dO3WS89gef/hBeP3ll2RdSKdOHeT5TSKTzps3TxoyeCQHwiYHOLd+fJHgwHh89EaxNRofMw3zWfFKFyr0mC3nmC4dgQdYBCDpPn4XS+EujmFT+5oYRrKgFpVRvJFNGMUZMdIiVNadhsL2HvFrVA3TGQMi1LpnaIqeNWsa8Bv2zUX+fkIMXOb4siE4NcLcXKGTCrIKTGfAJBJJmIUGQDKRkkZ8hkJoKO5mJyshReyM4q7/PvvChRdfClkEG8V/J058SrmD8PjIWDlo/6HQaw+VSkWTjEIU5RzBsnrdp3DqyNNhr0H94HerZ0FjLV58NEQKcPur9+oI90d7QEWSQYrqcrhKmR8+/BipA1P9L+miBLRkKilVoEuG7o77F0KX7t1hwF4DkX3pLEGHzYde+0Smxmsm7I3HMQYvxGRfxBCzyQe91kzXjM9NoX5k1QjMtNaT5IXLaUXesg6LA1CzUC7yquIlEzo9LszrJWzFZqySHmz/4NAmObjyQNNZ020r37jwdVkFtrQ8xki9puPDL0om9G6+jGF2/TrUVnACL/yKFSvlxaftHV7VH049aG94q07lQ+ainBxS+Mtf3ChLOhOpFPzr4QlwAYKReH3G1PfgotGXwOVXXiUvDE3XJP2MwnRT5yyA0vrFcHfzMghrUKWhyBWCZ1X/CjjvAwFT30DRGQTWkCFRflT1kZKRH3/sX7Brr14qzGbCe5HyZ1Z27AQ3//xG5QYSYoBtCrkZj/YMi5JVfDsZJtoPPRxP4Gg8v+NyAOPwIk1EnE1GUE7Ekz4OL8w4BOJoFEe3t4TC6Y6Ra6Oas9ZkZF870aiqpELDTII5kEW6al7/Vi6vw2bMItZsmjMVVwagXk9hH/x2jqwH/FzkbhylWoC8sZqNGDaP0JUUpiN1zJlIaT/kziC9lOYOkz+RmPqEkmb4GTLhwRXK0ic/J/WDpmXEWefIZM8506fpaQAcajash1efewbuvOM2uc7RR1dDOp0BgYw1/92XYfHRh0GqpQBC6liAB/1Jvwp4oP/J0LB6FaRMd1lde01JqpRJXYiiedLzz0HV0GFKeiAo6UZYnUXLHBl1/vuz4Pd//AusW7eeQD7QJARvzmNbJoVM1qx4o36croF5uvfeeLy4d2Q8N4w3PNiKNOtusdYqXcBIN6HRulgYOfCY3iIeQI1up9K6HFuaghfTFkICPRQx6zhr1jP6nnnkidN0qIGXi5bi83hi9WbPuDJsKG+20Om29PtFhcWSbeSQZQQGxdN/PrcOluzdFU5atFhGF4gRly1dKk8uzYDLokglVtuwYYO8mAFPyGHURUXF0NSSRvHbE+pRPxyy375wyuP3QAaBx1IJSOJ21w3shIwXQraxCc755gWQy2ZjwZ9C1CVPGl6NumWRLFaiGXQRWs1Hn3CyZK37Jk2HFP4Wif4brrsaJr/xH9qXaFsbHO29LEUmGm99fp4eZVnQA6b1KUZx0Rsay1Pra8YwUNOwfeB4BozJOdQAyOoeJFnhXEEGiL5PM9SsasHjGUwtyvAaR9lB+L0OuA6x+8QWzYwtoQOjfC1MEmkkRy8MG7oftLQ0y4TbdG0dXLYiCXXdyqSoI//fO/9RyQTDERgEPqHHjplhgKQLktU7f+EiKEFr9LAjD4S/1H8IrAH1uCABHE8EqwA4bzEeV00NgpzDvoP3lb/lss+pfjsh59sRA5KDmiYCkAguq+gAg/ruoXQ2CizI9YqgubGZPKTb1NXSvhljNnuEjbOFKJEv7rzuS77la8Uvkwzod83MCeGMlNCJamMdR0bfM+ANhWZVBsaJHtrkTuFEsO0n7PkePRdT1hpJYqlmfOMfHa/ZnuL05CsdQ6oIPibiYzKuP5mLaA31yMkhJffu3QuOPWUEpFEMUwFXZmMNXFNbAccM7ivF4ToUkc0I0t577CH1OQoNrlu7VucYkkGyD0x8/kXYtXdvgNWz4a/r5ksdL0fRKWLKwhYYf/RZ0Lh6DRQhoz1w391QXY1ADqXBAPUNdTIqRL/V3NwMDbX1kpEls7IA5i1cACf1qYQGZOcG/L3axgaoqa1Fpm2m87beLwX9vMf2UptDYbzbrRslclZvLs/VEnkOYwWeuFVsrNTQB4a1oOPAiayeGFndMowBX9i/7esovk9ZT1fNqojLGLqK2UhsShW5PU8NGc4/XXKsDDeiCG2or4cf//haKEAxTE1/SPx+/PEn8O7cD2XXgSQaGdOmz4LiogIdpYmgP1qbpI9RGDKdzsJJxx8DXdG4mFl9ODQ1J1DHQz7DE8UTjdD/hdfghDO/BVGmRTImhZ4H9O2D32uWf8+YNkP6HdOZNHx/zI9g+dp1UIsM2dTUBA1NzfAKitdz134Ehx66H1w7fCD849pvwzJc57LvXEys++ZXZXBsMevl/T0Or9dSY2gYa9OG6KyvzYXgjL6WMQaJF/7zwegbK9aIiSJnyHj6nRXRYZzZQg2y0GPkrOeXzKgbg8A1cUvOQ58Ns0Dw5Adp1M0olNaCz9136QYT//0MpFB3o04FBAbVA4ehTpeEt956yxZg0XmkLgZde3SXce2p06ZBuGY+zD7mSARWCQQU3yXGL87C6l/9AaDb3nDE0MEIpkYJ3lBbsIOG7Kec1SKUvWDImVyCxg25XgYOroJvXXIZjH/8KZh963ch+LAe7l00By54fQoceMhBqC5kKK+P2DPpejR//iMB289Sg+doNO7VpIxxoQfMGx5p0rdUWgrXyQKBTrs3mdEMvDJMPQtOJh2I/ITteMmjTPRk4HXoBF2dD17/ubh7xlcB8P8a/P7orapl4DyDzNKM/xeRwUDhsN137wEPPfYYnHzM0dKoMAkKqVQh3H/P3ajzDYfC4kKpp5Ged/ChR0q3y8GH7g+zThyOMr4EONV/RCEkOiTgksSecPqKJjCDGy669Lvw2AP/QIZr0QbMEfDeu+9Aj113h3G/+S0UFxfDaaeeJD97+203nHHVHy+FJtn5iskukrzfQbIwXc/XeGZLhq1sT+CTYikisSTgSiO2qJtBFLpUroC5FH3y+Js0K6YzadzIVZXtwkyWix34HB9Q59dUxKMgIla0ZLoxhXbCjhnpZME5WrubNnsZUDeXPMvy9eo16+9BVru8oDAF706ZBitWrICLvz3aiogMis2DBveH92Yvgoa6Whh54vEIkBLJOrvu3hNaIgb9Bu4Jf274EHLNSQhTsnEfNCPj/U+yJ0x/dwb07zsVf+lS+XvV1cNh7eq1sNvuu8EaFJu/vvkXcPvvbvlsadW4GpreWQlBxw4SeOzA3UEUVYJoWWdYdFl7plR9FcsYvK69QpoH52VLuxQozXQ6lUuyn/4s8jKeZcGRBhtnEO9PAa27CdjsmEjEUuFN0kLo+Qetb8/Fisdtqbjt/elMyPiZ1FF0fyKZuDzEH+7atStcePZZ8Ksbx0JxaYkUjXvssRucUZGG13CDZcmEdH/QxjO5LPQdMhR6rJkBIxuXQK4JgYfMRF0LeNAIw16dCtmRl8EP/+dK2G/YfnZ75551hnxsWZbz9wAo+4XOJ26XDR2G20lL1xAaKI1EjNs9+MTnfzgan3rhRa4y+XumM5ZgrjApMrmBJn9QuAxq4clZf5aIA5+wQxjzxwXIxAOv/3DO68puU6psm3+0Zpk0IL5YsSJj0zLZTHMmkywaMGCArFyj+C4xeguyTN9dyuGIKTNh0OB9Yf77C6RTmBptl3XfA05LLYMF/3sTsPIyyFFVJbXLQODt9cKrAB37wXuvv/rFr1nTaqi/9yVIdu2i7tKmFhDfvBa31aITL6KJjG1Z/cL2yHxG/xuOEJuE57cKuKvwp0C4TMsHXb4JKnNa6GnXoU4q9WfEqYxmEcO3yGu6GOkkz1AnfuZ0HaTpSeKH4YzIFcqNssV6Xt+NM1tXO1F8NgxvzWSzN6RbmqEjsh/FZek4mtCCPTK3Fjaitfu7DR/AXYfvC2tbIiiCHFw34khYeNHVECHwpPWaySHwGmDvFya1a2XbiktPgUD3oSbLGYb3hbBydwhrNkgdFQH4whbfcJuoXovVOXz2x4ZB4oNeRKsVhW6lsUVNwSvxu08ENJhQV8359cLcn2ppOmXx/BoOZuudWlvcflcBlV0caweb3/LfAyH+6YD3OdPOmdMaoPf66Z/hARAsmUxEXTp3hvvv/zv8+Xe/lV+++Kpr4eri5fDJX/8NiZIiSMmGnMoAk05zHqgimBYU5Ai8fV6ajMDbv92At/bmUVB31zPIrCWqu8SGjcAf+Bvk9jwExXwjpPEmwRunDPJ6Lu/o4DM/eBs+XWm7nuZNyPRHqTIW73QFnsjNn4ZpWRDipZL+JJ38Joi6TmO050huN/DJjOCATUBL89zKigqorCyXkQaBd1Q62wifjEAd61MurViuM1kCnYHCkPEK9yqFfZ5Z1K4iqO6ZP8KqS3+KFnMHVX9DheNnHgi5a8ZDduMGyGXSgGz9AJ73C3Y25vMvLBkg9+FPVNo+MH7rNeaAaOKGLL/RUd6+2Tpc3+UC8ZkUVucj/Y7JLq6jcaWZm9jHTYKv59ppm+n/FAXIfi2lxcVyqrnsTkWp9ZRQ8Mk8WHPyqcA7dow1f6QSgWQFgwET/gVFfQ5qN+CtvvlbUPfnf6O4LVfbQoBDlwjEQ29DLh3iA4FHvf/CaBeyR7b093ekRqAThcwfhPFW7zI9X6L8aIQL/Ici38nsohGx5AFvQraNGRuntkAdVFm0ZC7O3JYHiTdKOpcLH0pnMjI/L0sXl3TN5iaA3QdDp99eD1FNrdZhI3sVww0hzPvGSbD6vp+2i0m47PyhUHvXc5CgcRB091BMuBDF+u3/QB0vkL49yuGLcrkHtwZ4Oxrz+V+sxvfHIhNWq6bjjvl8kesPLfQtsfypSr67JfJGOelyRxSvbJz04X1WDfBnMF/PtVO3MPojioKAN1EpJXUuoGZBkgGTKUiUVULmuT/Bhmt+BUF5uaxys40YQ9S96puh7Kje0PPam6F4vxO3GBAb/n4DrPvNH4ClCyEoKtQNthF4lD7/mx9Drno05BpqZWpVRt0cu2wt+BKwYy4UxpqM17YKH1eg4j2SMSHFMUTgtVrzR7WKVuG9COLDjT0g1qiewlKvW/plHxzeKM1hGF3e1NzyB2bbzCmER3WfQuLE70EHvEHqbvk/EDTFIBHIdRCdEFQkoPG9VTD/5HOgsKordD33fCgcdACU7b+pIYVZaJj8MNS//QrU/uNxEE3UYBwt56KECgshwCCVBiDgHX0xAq9OhuEoCwbB9z+4f2u2+jh3UObL3zeyiqmS+iggNmRyenorQuKsjf4p+gUex1LlKGav4WoTI3tE3k58ScznMeAryHhHFyMDUTPwVFI1D6IEhAQChK2YDRsuPx/EGoFgSaFeFni7gvtPafgZRCeKSJSTCNQQyk8eIumdWuA2PD0D0LyWTcRZsgA4FYIHKj1LuknRemYFTcDvfwxyuwyCXGOdDOUR+DKZ7MuoBx73hW6ynQR8+RvuhX/3wm1W63noQzRAzapL8fxTKKhG63D4EDXmU0Wg7QO+3ddM+aJEuLKwINmDmkSSCKY6CirWoTw7XlCEN1QOGm64ADIvzAZeWqqaCZm2JgJsnh/Tvk6mC5Jl0009OEb1w1YRcrMOa0Ad87CeIG55HPU6BiGlTGlRi/roJ+SuxEfzFzmwHVXsft6yVD8m7wTHsmtLOrsiFGxX01woEsh8VGYZNkGAFnHJLf+Gkm9MQDF8I4gVzVTTCEz3ajbja80gbub1w9YdY6RzlFL3mSw7TENUlIXkzddB7rhLIazbKDtnhbpACa3bFQjevijn01/0wHZW8O1sy26ZdHplFIY9yKeXSkaqZUgQylYVHEUrHzoCyp+5EMKnfg8tD90LYuZaEDSTA0W04IFjuoBbVmahLnaJ0mhgoIjtUwzs5NMBzr0W0iIF0YZ1yHohqn1ZmYyby2ZXoIExJJlIpNvjoHZWsesas0Dr5uV2RkhbCtr2J3aVoaHarb0ccH5MYWGBrNWg/D+q9SUxLKM+NMClAK3UwiJksHqAKU9DbtEciBYtQAHZCDDrIwRUiyw2ojFXwfGDZags2O8AYFVHQjj0JIgaGyFqaYIom5W5hOROkTpeNvsJ7kMv3F6W/I5Epf379pE3QQn1iP4afDsn+IQeyie7GjAYh797AxXvGB0wSeAjEOpaDnJA0xSiBDUZChLqoWKQeiqAMu8jOZkP2ZMs2lwGokxaps+TiJXJAvgaDQsaqfpQGIUXIeNlCOzUqLyslHq/lHwh8H0tdrfhcn4fBEE7RBzIjbJhYw18+ukGWLZi5VgRRXciKy1BHayAOlElU8oKltnOXLVYY7qzQWzauyGAPH+naogU2pJNWdWnjYtMJvPD3Xbt/qfSkhLZE2buvPntdn6+Bt+2Al7v9g0emY73KQTZ8ccOX7Vu/aeF78+ddzMy9E9aSF9DoBD4qPCbBar3S9JYs4yD6wqox81wVQds6kAi3YWV6lmI+zPZzJQojM6vKC9bhdumYmFKP8xBOw4D+Bp8OwDwNGqoE08pitSODz70r66ffLKy68qVqxZs3LD+ugMOOmTkwEEDDwllh4SMZkuuJgAkeKyEgDEWa3ypHnr2HQJ31arVy6ZNnfLqqpUr3+/WbZfjOnTsUFdRUVmHrFfXoYN8RmUSSFej5NG0BuTX4NtJgcdR5JavXbuu06rVqzutXr2m0xp8XrN2TcdPVq7svHbVqtIPFy16LZNJv3j8Safs26t3rz4VHTr26NKlS1fpHknn9NgI51yxM9GYKpFcu27dssWLFs99643XZzfW14sEKpLFxcW7IFAb8HcLmpubC1tamoubmppKGxub6hsbK8pbOqTrs9lsQ4fKCgJj09Yw4tfga2+Kav9phQIZLEQ8ZAsLC1tKSkqaysrLUygWEwgcJKsgrK2pKUmn0xWvvfrK0ldyucXIZjnUC8M+/fpVdu/RvVMUMeEnGZNux5ES582etXzDxo0ZtJYTSUQc/pMqKi4KCwuLMuUVFbSdxtLSskbcZnNhUVELArIF9yFTUFCQwbVzqGfm8Hgjxpj4mvl2zoUubP1uu/ZoKisrXd+lS+eS+vrdympqavBRW15bW1uKj7L6+jp6LmlsaChpbGwsQDCmams2NiNLrkR9jlOdBTmYOeMCRbJAMAsEUdizZ09RUFjYSIAqLi5pKS0rbSaAE+BKS0ubvAf93VhSXNyMAG3GZwRjUQ4Nkq3WAb8G346zhFq80WPdkUccxhoaGgMUiYnGpuZUc3NTqqUljc/NqXQ6k0JQFCA7JhF0CbRcE8h23DRfZxKALEIAholEMpdKJbPIYtlUKpVRzJbKFhZIhssSwPD9HD5HCxYuatfJY/9fgAEANZIbPTqtlKYAAAAASUVORK5CYII="/>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26" name="Rectangle 25"/>
          <p:cNvSpPr/>
          <p:nvPr/>
        </p:nvSpPr>
        <p:spPr>
          <a:xfrm>
            <a:off x="986640" y="3217300"/>
            <a:ext cx="1883255" cy="584775"/>
          </a:xfrm>
          <a:prstGeom prst="rect">
            <a:avLst/>
          </a:prstGeom>
          <a:noFill/>
        </p:spPr>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en-US" sz="3200" b="1" spc="50" dirty="0" err="1">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charset="0"/>
                <a:cs typeface="Arial" charset="0"/>
              </a:rPr>
              <a:t>PaaS</a:t>
            </a:r>
            <a:r>
              <a:rPr lang="en-US" sz="32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charset="0"/>
                <a:cs typeface="Arial" charset="0"/>
                <a:sym typeface="Wingdings" pitchFamily="2" charset="2"/>
              </a:rPr>
              <a:t></a:t>
            </a:r>
          </a:p>
        </p:txBody>
      </p:sp>
      <p:sp>
        <p:nvSpPr>
          <p:cNvPr id="27" name="Rectangle 26"/>
          <p:cNvSpPr/>
          <p:nvPr/>
        </p:nvSpPr>
        <p:spPr>
          <a:xfrm>
            <a:off x="-206855" y="4975690"/>
            <a:ext cx="1883255" cy="584775"/>
          </a:xfrm>
          <a:prstGeom prst="rect">
            <a:avLst/>
          </a:prstGeom>
          <a:noFill/>
        </p:spPr>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en-US" sz="3200" b="1" spc="50" dirty="0" err="1">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charset="0"/>
                <a:cs typeface="Arial" charset="0"/>
              </a:rPr>
              <a:t>IaaS</a:t>
            </a:r>
            <a:r>
              <a:rPr lang="en-US" sz="32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charset="0"/>
                <a:cs typeface="Arial" charset="0"/>
                <a:sym typeface="Wingdings" pitchFamily="2" charset="2"/>
              </a:rPr>
              <a:t></a:t>
            </a:r>
          </a:p>
        </p:txBody>
      </p:sp>
      <p:sp>
        <p:nvSpPr>
          <p:cNvPr id="28" name="Rectangle 27"/>
          <p:cNvSpPr/>
          <p:nvPr/>
        </p:nvSpPr>
        <p:spPr>
          <a:xfrm>
            <a:off x="2082700" y="1838555"/>
            <a:ext cx="1883255" cy="584775"/>
          </a:xfrm>
          <a:prstGeom prst="rect">
            <a:avLst/>
          </a:prstGeom>
          <a:noFill/>
        </p:spPr>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en-US" sz="3200" b="1" spc="50" dirty="0" err="1">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charset="0"/>
                <a:cs typeface="Arial" charset="0"/>
              </a:rPr>
              <a:t>SaaS</a:t>
            </a:r>
            <a:r>
              <a:rPr lang="en-US" sz="32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charset="0"/>
                <a:cs typeface="Arial" charset="0"/>
                <a:sym typeface="Wingdings" pitchFamily="2" charset="2"/>
              </a:rPr>
              <a:t></a:t>
            </a:r>
          </a:p>
        </p:txBody>
      </p:sp>
    </p:spTree>
    <p:extLst>
      <p:ext uri="{BB962C8B-B14F-4D97-AF65-F5344CB8AC3E}">
        <p14:creationId xmlns:p14="http://schemas.microsoft.com/office/powerpoint/2010/main" val="1448012214"/>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16" fill="hold" nodeType="with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500" fill="hold"/>
                                        <p:tgtEl>
                                          <p:spTgt spid="26"/>
                                        </p:tgtEl>
                                        <p:attrNameLst>
                                          <p:attrName>ppt_w</p:attrName>
                                        </p:attrNameLst>
                                      </p:cBhvr>
                                      <p:tavLst>
                                        <p:tav tm="0">
                                          <p:val>
                                            <p:fltVal val="0"/>
                                          </p:val>
                                        </p:tav>
                                        <p:tav tm="100000">
                                          <p:val>
                                            <p:strVal val="#ppt_w"/>
                                          </p:val>
                                        </p:tav>
                                      </p:tavLst>
                                    </p:anim>
                                    <p:anim calcmode="lin" valueType="num">
                                      <p:cBhvr>
                                        <p:cTn id="8" dur="500" fill="hold"/>
                                        <p:tgtEl>
                                          <p:spTgt spid="26"/>
                                        </p:tgtEl>
                                        <p:attrNameLst>
                                          <p:attrName>ppt_h</p:attrName>
                                        </p:attrNameLst>
                                      </p:cBhvr>
                                      <p:tavLst>
                                        <p:tav tm="0">
                                          <p:val>
                                            <p:fltVal val="0"/>
                                          </p:val>
                                        </p:tav>
                                        <p:tav tm="100000">
                                          <p:val>
                                            <p:strVal val="#ppt_h"/>
                                          </p:val>
                                        </p:tav>
                                      </p:tavLst>
                                    </p:anim>
                                    <p:animEffect transition="in" filter="fade">
                                      <p:cBhvr>
                                        <p:cTn id="9" dur="500"/>
                                        <p:tgtEl>
                                          <p:spTgt spid="26"/>
                                        </p:tgtEl>
                                      </p:cBhvr>
                                    </p:animEffect>
                                  </p:childTnLst>
                                </p:cTn>
                              </p:par>
                              <p:par>
                                <p:cTn id="10" presetID="53" presetClass="entr" presetSubtype="16" fill="hold" nodeType="withEffect">
                                  <p:stCondLst>
                                    <p:cond delay="0"/>
                                  </p:stCondLst>
                                  <p:childTnLst>
                                    <p:set>
                                      <p:cBhvr>
                                        <p:cTn id="11" dur="1" fill="hold">
                                          <p:stCondLst>
                                            <p:cond delay="0"/>
                                          </p:stCondLst>
                                        </p:cTn>
                                        <p:tgtEl>
                                          <p:spTgt spid="27"/>
                                        </p:tgtEl>
                                        <p:attrNameLst>
                                          <p:attrName>style.visibility</p:attrName>
                                        </p:attrNameLst>
                                      </p:cBhvr>
                                      <p:to>
                                        <p:strVal val="visible"/>
                                      </p:to>
                                    </p:set>
                                    <p:anim calcmode="lin" valueType="num">
                                      <p:cBhvr>
                                        <p:cTn id="12" dur="500" fill="hold"/>
                                        <p:tgtEl>
                                          <p:spTgt spid="27"/>
                                        </p:tgtEl>
                                        <p:attrNameLst>
                                          <p:attrName>ppt_w</p:attrName>
                                        </p:attrNameLst>
                                      </p:cBhvr>
                                      <p:tavLst>
                                        <p:tav tm="0">
                                          <p:val>
                                            <p:fltVal val="0"/>
                                          </p:val>
                                        </p:tav>
                                        <p:tav tm="100000">
                                          <p:val>
                                            <p:strVal val="#ppt_w"/>
                                          </p:val>
                                        </p:tav>
                                      </p:tavLst>
                                    </p:anim>
                                    <p:anim calcmode="lin" valueType="num">
                                      <p:cBhvr>
                                        <p:cTn id="13" dur="500" fill="hold"/>
                                        <p:tgtEl>
                                          <p:spTgt spid="27"/>
                                        </p:tgtEl>
                                        <p:attrNameLst>
                                          <p:attrName>ppt_h</p:attrName>
                                        </p:attrNameLst>
                                      </p:cBhvr>
                                      <p:tavLst>
                                        <p:tav tm="0">
                                          <p:val>
                                            <p:fltVal val="0"/>
                                          </p:val>
                                        </p:tav>
                                        <p:tav tm="100000">
                                          <p:val>
                                            <p:strVal val="#ppt_h"/>
                                          </p:val>
                                        </p:tav>
                                      </p:tavLst>
                                    </p:anim>
                                    <p:animEffect transition="in" filter="fade">
                                      <p:cBhvr>
                                        <p:cTn id="14" dur="500"/>
                                        <p:tgtEl>
                                          <p:spTgt spid="27"/>
                                        </p:tgtEl>
                                      </p:cBhvr>
                                    </p:animEffect>
                                  </p:childTnLst>
                                </p:cTn>
                              </p:par>
                              <p:par>
                                <p:cTn id="15" presetID="53" presetClass="entr" presetSubtype="16" fill="hold" nodeType="withEffect">
                                  <p:stCondLst>
                                    <p:cond delay="0"/>
                                  </p:stCondLst>
                                  <p:childTnLst>
                                    <p:set>
                                      <p:cBhvr>
                                        <p:cTn id="16" dur="1" fill="hold">
                                          <p:stCondLst>
                                            <p:cond delay="0"/>
                                          </p:stCondLst>
                                        </p:cTn>
                                        <p:tgtEl>
                                          <p:spTgt spid="28"/>
                                        </p:tgtEl>
                                        <p:attrNameLst>
                                          <p:attrName>style.visibility</p:attrName>
                                        </p:attrNameLst>
                                      </p:cBhvr>
                                      <p:to>
                                        <p:strVal val="visible"/>
                                      </p:to>
                                    </p:set>
                                    <p:anim calcmode="lin" valueType="num">
                                      <p:cBhvr>
                                        <p:cTn id="17" dur="500" fill="hold"/>
                                        <p:tgtEl>
                                          <p:spTgt spid="28"/>
                                        </p:tgtEl>
                                        <p:attrNameLst>
                                          <p:attrName>ppt_w</p:attrName>
                                        </p:attrNameLst>
                                      </p:cBhvr>
                                      <p:tavLst>
                                        <p:tav tm="0">
                                          <p:val>
                                            <p:fltVal val="0"/>
                                          </p:val>
                                        </p:tav>
                                        <p:tav tm="100000">
                                          <p:val>
                                            <p:strVal val="#ppt_w"/>
                                          </p:val>
                                        </p:tav>
                                      </p:tavLst>
                                    </p:anim>
                                    <p:anim calcmode="lin" valueType="num">
                                      <p:cBhvr>
                                        <p:cTn id="18" dur="500" fill="hold"/>
                                        <p:tgtEl>
                                          <p:spTgt spid="28"/>
                                        </p:tgtEl>
                                        <p:attrNameLst>
                                          <p:attrName>ppt_h</p:attrName>
                                        </p:attrNameLst>
                                      </p:cBhvr>
                                      <p:tavLst>
                                        <p:tav tm="0">
                                          <p:val>
                                            <p:fltVal val="0"/>
                                          </p:val>
                                        </p:tav>
                                        <p:tav tm="100000">
                                          <p:val>
                                            <p:strVal val="#ppt_h"/>
                                          </p:val>
                                        </p:tav>
                                      </p:tavLst>
                                    </p:anim>
                                    <p:animEffect transition="in" filter="fade">
                                      <p:cBhvr>
                                        <p:cTn id="19"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r>
              <a:rPr lang="en-US" b="1" smtClean="0"/>
              <a:t>NIST</a:t>
            </a:r>
            <a:r>
              <a:rPr lang="en-US" smtClean="0"/>
              <a:t> – Cloud Platform Taxonomy</a:t>
            </a:r>
          </a:p>
        </p:txBody>
      </p:sp>
      <p:sp>
        <p:nvSpPr>
          <p:cNvPr id="8195" name="Content Placeholder 2"/>
          <p:cNvSpPr>
            <a:spLocks noGrp="1"/>
          </p:cNvSpPr>
          <p:nvPr>
            <p:ph idx="1"/>
          </p:nvPr>
        </p:nvSpPr>
        <p:spPr/>
        <p:txBody>
          <a:bodyPr/>
          <a:lstStyle/>
          <a:p>
            <a:endParaRPr lang="en-US" smtClean="0"/>
          </a:p>
        </p:txBody>
      </p:sp>
      <p:grpSp>
        <p:nvGrpSpPr>
          <p:cNvPr id="5" name="Group 4"/>
          <p:cNvGrpSpPr>
            <a:grpSpLocks/>
          </p:cNvGrpSpPr>
          <p:nvPr/>
        </p:nvGrpSpPr>
        <p:grpSpPr bwMode="auto">
          <a:xfrm>
            <a:off x="1814513" y="1981200"/>
            <a:ext cx="6862762" cy="3678238"/>
            <a:chOff x="1814801" y="1188720"/>
            <a:chExt cx="6862185" cy="4904088"/>
          </a:xfrm>
        </p:grpSpPr>
        <p:cxnSp>
          <p:nvCxnSpPr>
            <p:cNvPr id="6" name="Straight Connector 5"/>
            <p:cNvCxnSpPr/>
            <p:nvPr/>
          </p:nvCxnSpPr>
          <p:spPr>
            <a:xfrm>
              <a:off x="3572015" y="1188720"/>
              <a:ext cx="0" cy="3276447"/>
            </a:xfrm>
            <a:prstGeom prst="line">
              <a:avLst/>
            </a:prstGeom>
          </p:spPr>
          <p:style>
            <a:lnRef idx="3">
              <a:schemeClr val="dk1"/>
            </a:lnRef>
            <a:fillRef idx="0">
              <a:schemeClr val="dk1"/>
            </a:fillRef>
            <a:effectRef idx="2">
              <a:schemeClr val="dk1"/>
            </a:effectRef>
            <a:fontRef idx="minor">
              <a:schemeClr val="tx1"/>
            </a:fontRef>
          </p:style>
        </p:cxnSp>
        <p:cxnSp>
          <p:nvCxnSpPr>
            <p:cNvPr id="7" name="Straight Connector 6"/>
            <p:cNvCxnSpPr/>
            <p:nvPr/>
          </p:nvCxnSpPr>
          <p:spPr>
            <a:xfrm flipH="1">
              <a:off x="1814801" y="4454585"/>
              <a:ext cx="1757214" cy="1638223"/>
            </a:xfrm>
            <a:prstGeom prst="line">
              <a:avLst/>
            </a:prstGeom>
          </p:spPr>
          <p:style>
            <a:lnRef idx="3">
              <a:schemeClr val="dk1"/>
            </a:lnRef>
            <a:fillRef idx="0">
              <a:schemeClr val="dk1"/>
            </a:fillRef>
            <a:effectRef idx="2">
              <a:schemeClr val="dk1"/>
            </a:effectRef>
            <a:fontRef idx="minor">
              <a:schemeClr val="tx1"/>
            </a:fontRef>
          </p:style>
        </p:cxnSp>
        <p:cxnSp>
          <p:nvCxnSpPr>
            <p:cNvPr id="8" name="Straight Connector 7"/>
            <p:cNvCxnSpPr/>
            <p:nvPr/>
          </p:nvCxnSpPr>
          <p:spPr>
            <a:xfrm flipH="1">
              <a:off x="3572015" y="4458818"/>
              <a:ext cx="5104971" cy="0"/>
            </a:xfrm>
            <a:prstGeom prst="line">
              <a:avLst/>
            </a:prstGeom>
          </p:spPr>
          <p:style>
            <a:lnRef idx="3">
              <a:schemeClr val="dk1"/>
            </a:lnRef>
            <a:fillRef idx="0">
              <a:schemeClr val="dk1"/>
            </a:fillRef>
            <a:effectRef idx="2">
              <a:schemeClr val="dk1"/>
            </a:effectRef>
            <a:fontRef idx="minor">
              <a:schemeClr val="tx1"/>
            </a:fontRef>
          </p:style>
        </p:cxnSp>
      </p:grpSp>
      <p:grpSp>
        <p:nvGrpSpPr>
          <p:cNvPr id="9" name="Group 8"/>
          <p:cNvGrpSpPr>
            <a:grpSpLocks/>
          </p:cNvGrpSpPr>
          <p:nvPr/>
        </p:nvGrpSpPr>
        <p:grpSpPr bwMode="auto">
          <a:xfrm>
            <a:off x="4038600" y="3827463"/>
            <a:ext cx="4953000" cy="2309812"/>
            <a:chOff x="4038600" y="3651144"/>
            <a:chExt cx="4953000" cy="3078923"/>
          </a:xfrm>
        </p:grpSpPr>
        <p:cxnSp>
          <p:nvCxnSpPr>
            <p:cNvPr id="10" name="Straight Connector 9"/>
            <p:cNvCxnSpPr/>
            <p:nvPr/>
          </p:nvCxnSpPr>
          <p:spPr>
            <a:xfrm>
              <a:off x="7466013" y="4554717"/>
              <a:ext cx="3175" cy="550186"/>
            </a:xfrm>
            <a:prstGeom prst="line">
              <a:avLst/>
            </a:prstGeom>
            <a:ln w="28575">
              <a:solidFill>
                <a:srgbClr val="009FDA"/>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4371975" y="4554717"/>
              <a:ext cx="0" cy="1754247"/>
            </a:xfrm>
            <a:prstGeom prst="line">
              <a:avLst/>
            </a:prstGeom>
            <a:ln w="28575">
              <a:solidFill>
                <a:srgbClr val="009FDA"/>
              </a:solidFill>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4999038" y="3651144"/>
              <a:ext cx="3240087" cy="615784"/>
            </a:xfrm>
            <a:prstGeom prst="rect">
              <a:avLst/>
            </a:prstGeom>
            <a:noFill/>
          </p:spPr>
          <p:txBody>
            <a:bodyPr wrap="none">
              <a:spAutoFit/>
            </a:bodyPr>
            <a:lstStyle/>
            <a:p>
              <a:pPr>
                <a:defRPr/>
              </a:pPr>
              <a:r>
                <a:rPr lang="en-US" sz="2400" b="1" dirty="0">
                  <a:solidFill>
                    <a:schemeClr val="tx2">
                      <a:lumMod val="75000"/>
                    </a:schemeClr>
                  </a:solidFill>
                  <a:latin typeface="Arial" charset="0"/>
                  <a:cs typeface="Arial" charset="0"/>
                </a:rPr>
                <a:t>Essential Characteristics</a:t>
              </a:r>
            </a:p>
          </p:txBody>
        </p:sp>
        <p:sp>
          <p:nvSpPr>
            <p:cNvPr id="13" name="TextBox 12"/>
            <p:cNvSpPr txBox="1"/>
            <p:nvPr/>
          </p:nvSpPr>
          <p:spPr>
            <a:xfrm>
              <a:off x="4038600" y="6279339"/>
              <a:ext cx="2163763" cy="450728"/>
            </a:xfrm>
            <a:prstGeom prst="rect">
              <a:avLst/>
            </a:prstGeom>
            <a:noFill/>
          </p:spPr>
          <p:txBody>
            <a:bodyPr wrap="none">
              <a:spAutoFit/>
            </a:bodyPr>
            <a:lstStyle/>
            <a:p>
              <a:pPr>
                <a:defRPr/>
              </a:pPr>
              <a:r>
                <a:rPr lang="en-US" sz="1600" dirty="0">
                  <a:solidFill>
                    <a:schemeClr val="tx2">
                      <a:lumMod val="75000"/>
                    </a:schemeClr>
                  </a:solidFill>
                  <a:latin typeface="Arial" charset="0"/>
                  <a:cs typeface="Arial" charset="0"/>
                </a:rPr>
                <a:t>On-demand self-service</a:t>
              </a:r>
            </a:p>
          </p:txBody>
        </p:sp>
        <p:sp>
          <p:nvSpPr>
            <p:cNvPr id="14" name="TextBox 13"/>
            <p:cNvSpPr txBox="1"/>
            <p:nvPr/>
          </p:nvSpPr>
          <p:spPr>
            <a:xfrm>
              <a:off x="4670425" y="5123949"/>
              <a:ext cx="1470025" cy="780840"/>
            </a:xfrm>
            <a:prstGeom prst="rect">
              <a:avLst/>
            </a:prstGeom>
            <a:noFill/>
          </p:spPr>
          <p:txBody>
            <a:bodyPr wrap="none">
              <a:spAutoFit/>
            </a:bodyPr>
            <a:lstStyle/>
            <a:p>
              <a:pPr algn="ctr">
                <a:defRPr/>
              </a:pPr>
              <a:r>
                <a:rPr lang="en-US" sz="1600">
                  <a:solidFill>
                    <a:schemeClr val="tx2">
                      <a:lumMod val="75000"/>
                    </a:schemeClr>
                  </a:solidFill>
                  <a:latin typeface="Arial" charset="0"/>
                  <a:cs typeface="Arial" charset="0"/>
                </a:rPr>
                <a:t>Broad network </a:t>
              </a:r>
              <a:br>
                <a:rPr lang="en-US" sz="1600">
                  <a:solidFill>
                    <a:schemeClr val="tx2">
                      <a:lumMod val="75000"/>
                    </a:schemeClr>
                  </a:solidFill>
                  <a:latin typeface="Arial" charset="0"/>
                  <a:cs typeface="Arial" charset="0"/>
                </a:rPr>
              </a:br>
              <a:r>
                <a:rPr lang="en-US" sz="1600">
                  <a:solidFill>
                    <a:schemeClr val="tx2">
                      <a:lumMod val="75000"/>
                    </a:schemeClr>
                  </a:solidFill>
                  <a:latin typeface="Arial" charset="0"/>
                  <a:cs typeface="Arial" charset="0"/>
                </a:rPr>
                <a:t>access</a:t>
              </a:r>
            </a:p>
          </p:txBody>
        </p:sp>
        <p:cxnSp>
          <p:nvCxnSpPr>
            <p:cNvPr id="15" name="Straight Connector 14"/>
            <p:cNvCxnSpPr/>
            <p:nvPr/>
          </p:nvCxnSpPr>
          <p:spPr>
            <a:xfrm flipH="1">
              <a:off x="6429375" y="4567414"/>
              <a:ext cx="0" cy="1220990"/>
            </a:xfrm>
            <a:prstGeom prst="line">
              <a:avLst/>
            </a:prstGeom>
            <a:ln w="28575">
              <a:solidFill>
                <a:srgbClr val="009FDA"/>
              </a:solidFill>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5594350" y="5788404"/>
              <a:ext cx="1612900" cy="450728"/>
            </a:xfrm>
            <a:prstGeom prst="rect">
              <a:avLst/>
            </a:prstGeom>
            <a:noFill/>
          </p:spPr>
          <p:txBody>
            <a:bodyPr wrap="none">
              <a:spAutoFit/>
            </a:bodyPr>
            <a:lstStyle/>
            <a:p>
              <a:pPr>
                <a:defRPr/>
              </a:pPr>
              <a:r>
                <a:rPr lang="en-US" sz="1600">
                  <a:solidFill>
                    <a:schemeClr val="tx2">
                      <a:lumMod val="75000"/>
                    </a:schemeClr>
                  </a:solidFill>
                  <a:latin typeface="Arial" charset="0"/>
                  <a:cs typeface="Arial" charset="0"/>
                </a:rPr>
                <a:t>Resource Pooling</a:t>
              </a:r>
            </a:p>
          </p:txBody>
        </p:sp>
        <p:sp>
          <p:nvSpPr>
            <p:cNvPr id="17" name="TextBox 16"/>
            <p:cNvSpPr txBox="1"/>
            <p:nvPr/>
          </p:nvSpPr>
          <p:spPr>
            <a:xfrm>
              <a:off x="6805613" y="5096439"/>
              <a:ext cx="1435100" cy="450730"/>
            </a:xfrm>
            <a:prstGeom prst="rect">
              <a:avLst/>
            </a:prstGeom>
            <a:noFill/>
          </p:spPr>
          <p:txBody>
            <a:bodyPr wrap="none">
              <a:spAutoFit/>
            </a:bodyPr>
            <a:lstStyle/>
            <a:p>
              <a:pPr>
                <a:defRPr/>
              </a:pPr>
              <a:r>
                <a:rPr lang="en-US" sz="1600">
                  <a:solidFill>
                    <a:schemeClr val="tx2">
                      <a:lumMod val="75000"/>
                    </a:schemeClr>
                  </a:solidFill>
                  <a:latin typeface="Arial" charset="0"/>
                  <a:cs typeface="Arial" charset="0"/>
                </a:rPr>
                <a:t>Rapid Elasticity</a:t>
              </a:r>
            </a:p>
          </p:txBody>
        </p:sp>
        <p:cxnSp>
          <p:nvCxnSpPr>
            <p:cNvPr id="18" name="Straight Connector 17"/>
            <p:cNvCxnSpPr/>
            <p:nvPr/>
          </p:nvCxnSpPr>
          <p:spPr>
            <a:xfrm>
              <a:off x="8493125" y="4558950"/>
              <a:ext cx="0" cy="1730969"/>
            </a:xfrm>
            <a:prstGeom prst="line">
              <a:avLst/>
            </a:prstGeom>
            <a:ln w="28575">
              <a:solidFill>
                <a:srgbClr val="009FDA"/>
              </a:solidFill>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7332663" y="6279339"/>
              <a:ext cx="1658937" cy="450728"/>
            </a:xfrm>
            <a:prstGeom prst="rect">
              <a:avLst/>
            </a:prstGeom>
            <a:noFill/>
          </p:spPr>
          <p:txBody>
            <a:bodyPr wrap="none">
              <a:spAutoFit/>
            </a:bodyPr>
            <a:lstStyle/>
            <a:p>
              <a:pPr>
                <a:defRPr/>
              </a:pPr>
              <a:r>
                <a:rPr lang="en-US" sz="1600" dirty="0">
                  <a:solidFill>
                    <a:schemeClr val="tx2">
                      <a:lumMod val="75000"/>
                    </a:schemeClr>
                  </a:solidFill>
                  <a:latin typeface="Arial" charset="0"/>
                  <a:cs typeface="Arial" charset="0"/>
                </a:rPr>
                <a:t>Measured service</a:t>
              </a:r>
            </a:p>
          </p:txBody>
        </p:sp>
        <p:cxnSp>
          <p:nvCxnSpPr>
            <p:cNvPr id="20" name="Straight Connector 19"/>
            <p:cNvCxnSpPr/>
            <p:nvPr/>
          </p:nvCxnSpPr>
          <p:spPr>
            <a:xfrm>
              <a:off x="5397500" y="4554717"/>
              <a:ext cx="3175" cy="550186"/>
            </a:xfrm>
            <a:prstGeom prst="line">
              <a:avLst/>
            </a:prstGeom>
            <a:ln w="28575">
              <a:solidFill>
                <a:srgbClr val="009FDA"/>
              </a:solidFill>
            </a:ln>
          </p:spPr>
          <p:style>
            <a:lnRef idx="1">
              <a:schemeClr val="accent1"/>
            </a:lnRef>
            <a:fillRef idx="0">
              <a:schemeClr val="accent1"/>
            </a:fillRef>
            <a:effectRef idx="0">
              <a:schemeClr val="accent1"/>
            </a:effectRef>
            <a:fontRef idx="minor">
              <a:schemeClr val="tx1"/>
            </a:fontRef>
          </p:style>
        </p:cxnSp>
        <p:sp>
          <p:nvSpPr>
            <p:cNvPr id="21" name="Oval 20"/>
            <p:cNvSpPr/>
            <p:nvPr/>
          </p:nvSpPr>
          <p:spPr>
            <a:xfrm>
              <a:off x="4280633" y="4326255"/>
              <a:ext cx="173736" cy="228600"/>
            </a:xfrm>
            <a:prstGeom prst="ellipse">
              <a:avLst/>
            </a:prstGeom>
            <a:solidFill>
              <a:srgbClr val="009FDA"/>
            </a:solidFill>
            <a:ln/>
          </p:spPr>
          <p:style>
            <a:lnRef idx="0">
              <a:schemeClr val="accent2"/>
            </a:lnRef>
            <a:fillRef idx="3">
              <a:schemeClr val="accent2"/>
            </a:fillRef>
            <a:effectRef idx="3">
              <a:schemeClr val="accent2"/>
            </a:effectRef>
            <a:fontRef idx="minor">
              <a:schemeClr val="lt1"/>
            </a:fontRef>
          </p:style>
          <p:txBody>
            <a:bodyPr anchor="ctr"/>
            <a:lstStyle/>
            <a:p>
              <a:pPr algn="ctr">
                <a:defRPr/>
              </a:pPr>
              <a:endParaRPr lang="en-US"/>
            </a:p>
          </p:txBody>
        </p:sp>
        <p:sp>
          <p:nvSpPr>
            <p:cNvPr id="22" name="Oval 21"/>
            <p:cNvSpPr/>
            <p:nvPr/>
          </p:nvSpPr>
          <p:spPr>
            <a:xfrm>
              <a:off x="8398119" y="4326255"/>
              <a:ext cx="173736" cy="228600"/>
            </a:xfrm>
            <a:prstGeom prst="ellipse">
              <a:avLst/>
            </a:prstGeom>
            <a:solidFill>
              <a:srgbClr val="009FDA"/>
            </a:solidFill>
            <a:ln/>
          </p:spPr>
          <p:style>
            <a:lnRef idx="0">
              <a:schemeClr val="accent2"/>
            </a:lnRef>
            <a:fillRef idx="3">
              <a:schemeClr val="accent2"/>
            </a:fillRef>
            <a:effectRef idx="3">
              <a:schemeClr val="accent2"/>
            </a:effectRef>
            <a:fontRef idx="minor">
              <a:schemeClr val="lt1"/>
            </a:fontRef>
          </p:style>
          <p:txBody>
            <a:bodyPr anchor="ctr"/>
            <a:lstStyle/>
            <a:p>
              <a:pPr algn="ctr">
                <a:defRPr/>
              </a:pPr>
              <a:endParaRPr lang="en-US"/>
            </a:p>
          </p:txBody>
        </p:sp>
        <p:sp>
          <p:nvSpPr>
            <p:cNvPr id="23" name="Oval 22"/>
            <p:cNvSpPr/>
            <p:nvPr/>
          </p:nvSpPr>
          <p:spPr>
            <a:xfrm>
              <a:off x="7370064" y="4326255"/>
              <a:ext cx="173736" cy="228600"/>
            </a:xfrm>
            <a:prstGeom prst="ellipse">
              <a:avLst/>
            </a:prstGeom>
            <a:solidFill>
              <a:srgbClr val="009FDA"/>
            </a:solidFill>
            <a:ln/>
          </p:spPr>
          <p:style>
            <a:lnRef idx="0">
              <a:schemeClr val="accent2"/>
            </a:lnRef>
            <a:fillRef idx="3">
              <a:schemeClr val="accent2"/>
            </a:fillRef>
            <a:effectRef idx="3">
              <a:schemeClr val="accent2"/>
            </a:effectRef>
            <a:fontRef idx="minor">
              <a:schemeClr val="lt1"/>
            </a:fontRef>
          </p:style>
          <p:txBody>
            <a:bodyPr anchor="ctr"/>
            <a:lstStyle/>
            <a:p>
              <a:pPr algn="ctr">
                <a:defRPr/>
              </a:pPr>
              <a:endParaRPr lang="en-US"/>
            </a:p>
          </p:txBody>
        </p:sp>
        <p:sp>
          <p:nvSpPr>
            <p:cNvPr id="24" name="Oval 23"/>
            <p:cNvSpPr/>
            <p:nvPr/>
          </p:nvSpPr>
          <p:spPr>
            <a:xfrm>
              <a:off x="5309333" y="4326255"/>
              <a:ext cx="173736" cy="228600"/>
            </a:xfrm>
            <a:prstGeom prst="ellipse">
              <a:avLst/>
            </a:prstGeom>
            <a:solidFill>
              <a:srgbClr val="009FDA"/>
            </a:solidFill>
            <a:ln/>
          </p:spPr>
          <p:style>
            <a:lnRef idx="0">
              <a:schemeClr val="accent2"/>
            </a:lnRef>
            <a:fillRef idx="3">
              <a:schemeClr val="accent2"/>
            </a:fillRef>
            <a:effectRef idx="3">
              <a:schemeClr val="accent2"/>
            </a:effectRef>
            <a:fontRef idx="minor">
              <a:schemeClr val="lt1"/>
            </a:fontRef>
          </p:style>
          <p:txBody>
            <a:bodyPr anchor="ctr"/>
            <a:lstStyle/>
            <a:p>
              <a:pPr algn="ctr">
                <a:defRPr/>
              </a:pPr>
              <a:endParaRPr lang="en-US"/>
            </a:p>
          </p:txBody>
        </p:sp>
        <p:sp>
          <p:nvSpPr>
            <p:cNvPr id="25" name="Oval 24"/>
            <p:cNvSpPr/>
            <p:nvPr/>
          </p:nvSpPr>
          <p:spPr>
            <a:xfrm>
              <a:off x="6345782" y="4326255"/>
              <a:ext cx="173736" cy="228600"/>
            </a:xfrm>
            <a:prstGeom prst="ellipse">
              <a:avLst/>
            </a:prstGeom>
            <a:solidFill>
              <a:srgbClr val="009FDA"/>
            </a:solidFill>
            <a:ln/>
          </p:spPr>
          <p:style>
            <a:lnRef idx="0">
              <a:schemeClr val="accent2"/>
            </a:lnRef>
            <a:fillRef idx="3">
              <a:schemeClr val="accent2"/>
            </a:fillRef>
            <a:effectRef idx="3">
              <a:schemeClr val="accent2"/>
            </a:effectRef>
            <a:fontRef idx="minor">
              <a:schemeClr val="lt1"/>
            </a:fontRef>
          </p:style>
          <p:txBody>
            <a:bodyPr anchor="ctr"/>
            <a:lstStyle/>
            <a:p>
              <a:pPr algn="ctr">
                <a:defRPr/>
              </a:pPr>
              <a:endParaRPr lang="en-US"/>
            </a:p>
          </p:txBody>
        </p:sp>
      </p:grpSp>
      <p:grpSp>
        <p:nvGrpSpPr>
          <p:cNvPr id="26" name="Group 25"/>
          <p:cNvGrpSpPr>
            <a:grpSpLocks/>
          </p:cNvGrpSpPr>
          <p:nvPr/>
        </p:nvGrpSpPr>
        <p:grpSpPr bwMode="auto">
          <a:xfrm>
            <a:off x="4763" y="4506913"/>
            <a:ext cx="4014787" cy="1357312"/>
            <a:chOff x="-90370" y="4645223"/>
            <a:chExt cx="4014659" cy="1810438"/>
          </a:xfrm>
        </p:grpSpPr>
        <p:sp>
          <p:nvSpPr>
            <p:cNvPr id="27" name="TextBox 26"/>
            <p:cNvSpPr txBox="1"/>
            <p:nvPr/>
          </p:nvSpPr>
          <p:spPr>
            <a:xfrm rot="19559761">
              <a:off x="1523182" y="5484507"/>
              <a:ext cx="2401107" cy="615553"/>
            </a:xfrm>
            <a:prstGeom prst="rect">
              <a:avLst/>
            </a:prstGeom>
            <a:noFill/>
            <a:scene3d>
              <a:camera prst="orthographicFront">
                <a:rot lat="20399999" lon="600002" rev="0"/>
              </a:camera>
              <a:lightRig rig="threePt" dir="t"/>
            </a:scene3d>
          </p:spPr>
          <p:txBody>
            <a:bodyPr wrap="none">
              <a:spAutoFit/>
            </a:bodyPr>
            <a:lstStyle/>
            <a:p>
              <a:pPr>
                <a:defRPr/>
              </a:pPr>
              <a:r>
                <a:rPr lang="en-US" sz="2400" b="1" dirty="0">
                  <a:solidFill>
                    <a:srgbClr val="E37222"/>
                  </a:solidFill>
                  <a:latin typeface="Arial" charset="0"/>
                  <a:cs typeface="Arial" charset="0"/>
                </a:rPr>
                <a:t>    Service Models</a:t>
              </a:r>
            </a:p>
          </p:txBody>
        </p:sp>
        <p:sp>
          <p:nvSpPr>
            <p:cNvPr id="28" name="Oval 27"/>
            <p:cNvSpPr/>
            <p:nvPr/>
          </p:nvSpPr>
          <p:spPr>
            <a:xfrm>
              <a:off x="3076931" y="4707255"/>
              <a:ext cx="173736" cy="228600"/>
            </a:xfrm>
            <a:prstGeom prst="ellipse">
              <a:avLst/>
            </a:prstGeom>
            <a:solidFill>
              <a:srgbClr val="E37222"/>
            </a:solidFill>
            <a:ln/>
          </p:spPr>
          <p:style>
            <a:lnRef idx="0">
              <a:schemeClr val="accent2"/>
            </a:lnRef>
            <a:fillRef idx="3">
              <a:schemeClr val="accent2"/>
            </a:fillRef>
            <a:effectRef idx="3">
              <a:schemeClr val="accent2"/>
            </a:effectRef>
            <a:fontRef idx="minor">
              <a:schemeClr val="lt1"/>
            </a:fontRef>
          </p:style>
          <p:txBody>
            <a:bodyPr anchor="ctr"/>
            <a:lstStyle/>
            <a:p>
              <a:pPr algn="ctr">
                <a:defRPr/>
              </a:pPr>
              <a:endParaRPr lang="en-US"/>
            </a:p>
          </p:txBody>
        </p:sp>
        <p:sp>
          <p:nvSpPr>
            <p:cNvPr id="29" name="Oval 28"/>
            <p:cNvSpPr/>
            <p:nvPr/>
          </p:nvSpPr>
          <p:spPr>
            <a:xfrm>
              <a:off x="2410181" y="5342880"/>
              <a:ext cx="173736" cy="228600"/>
            </a:xfrm>
            <a:prstGeom prst="ellipse">
              <a:avLst/>
            </a:prstGeom>
            <a:solidFill>
              <a:srgbClr val="E37222"/>
            </a:solidFill>
            <a:ln/>
          </p:spPr>
          <p:style>
            <a:lnRef idx="0">
              <a:schemeClr val="accent2"/>
            </a:lnRef>
            <a:fillRef idx="3">
              <a:schemeClr val="accent2"/>
            </a:fillRef>
            <a:effectRef idx="3">
              <a:schemeClr val="accent2"/>
            </a:effectRef>
            <a:fontRef idx="minor">
              <a:schemeClr val="lt1"/>
            </a:fontRef>
          </p:style>
          <p:txBody>
            <a:bodyPr anchor="ctr"/>
            <a:lstStyle/>
            <a:p>
              <a:pPr algn="ctr">
                <a:defRPr/>
              </a:pPr>
              <a:endParaRPr lang="en-US"/>
            </a:p>
          </p:txBody>
        </p:sp>
        <p:sp>
          <p:nvSpPr>
            <p:cNvPr id="30" name="Oval 29"/>
            <p:cNvSpPr/>
            <p:nvPr/>
          </p:nvSpPr>
          <p:spPr>
            <a:xfrm>
              <a:off x="1727933" y="5978505"/>
              <a:ext cx="173736" cy="228600"/>
            </a:xfrm>
            <a:prstGeom prst="ellipse">
              <a:avLst/>
            </a:prstGeom>
            <a:solidFill>
              <a:srgbClr val="E37222"/>
            </a:solidFill>
            <a:ln/>
          </p:spPr>
          <p:style>
            <a:lnRef idx="0">
              <a:schemeClr val="accent2"/>
            </a:lnRef>
            <a:fillRef idx="3">
              <a:schemeClr val="accent2"/>
            </a:fillRef>
            <a:effectRef idx="3">
              <a:schemeClr val="accent2"/>
            </a:effectRef>
            <a:fontRef idx="minor">
              <a:schemeClr val="lt1"/>
            </a:fontRef>
          </p:style>
          <p:txBody>
            <a:bodyPr anchor="ctr"/>
            <a:lstStyle/>
            <a:p>
              <a:pPr algn="ctr">
                <a:defRPr/>
              </a:pPr>
              <a:endParaRPr lang="en-US"/>
            </a:p>
          </p:txBody>
        </p:sp>
        <p:sp>
          <p:nvSpPr>
            <p:cNvPr id="8229" name="TextBox 30"/>
            <p:cNvSpPr txBox="1">
              <a:spLocks noChangeArrowheads="1"/>
            </p:cNvSpPr>
            <p:nvPr/>
          </p:nvSpPr>
          <p:spPr bwMode="auto">
            <a:xfrm>
              <a:off x="702921" y="4645223"/>
              <a:ext cx="2346604" cy="4514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US" sz="1600">
                  <a:solidFill>
                    <a:srgbClr val="E37222"/>
                  </a:solidFill>
                </a:rPr>
                <a:t>Infrastructure as a Service</a:t>
              </a:r>
            </a:p>
          </p:txBody>
        </p:sp>
        <p:sp>
          <p:nvSpPr>
            <p:cNvPr id="8230" name="TextBox 31"/>
            <p:cNvSpPr txBox="1">
              <a:spLocks noChangeArrowheads="1"/>
            </p:cNvSpPr>
            <p:nvPr/>
          </p:nvSpPr>
          <p:spPr bwMode="auto">
            <a:xfrm>
              <a:off x="362434" y="5263703"/>
              <a:ext cx="1919628" cy="4514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US" sz="1600">
                  <a:solidFill>
                    <a:srgbClr val="E37222"/>
                  </a:solidFill>
                </a:rPr>
                <a:t>Platform as a Service</a:t>
              </a:r>
            </a:p>
          </p:txBody>
        </p:sp>
        <p:sp>
          <p:nvSpPr>
            <p:cNvPr id="8231" name="TextBox 32"/>
            <p:cNvSpPr txBox="1">
              <a:spLocks noChangeArrowheads="1"/>
            </p:cNvSpPr>
            <p:nvPr/>
          </p:nvSpPr>
          <p:spPr bwMode="auto">
            <a:xfrm>
              <a:off x="-90370" y="6004256"/>
              <a:ext cx="1949701" cy="4514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r" eaLnBrk="1" hangingPunct="1"/>
              <a:r>
                <a:rPr lang="en-US" sz="1600">
                  <a:solidFill>
                    <a:srgbClr val="E37222"/>
                  </a:solidFill>
                </a:rPr>
                <a:t>Software as a Service</a:t>
              </a:r>
            </a:p>
          </p:txBody>
        </p:sp>
      </p:grpSp>
      <p:grpSp>
        <p:nvGrpSpPr>
          <p:cNvPr id="34" name="Group 33"/>
          <p:cNvGrpSpPr>
            <a:grpSpLocks/>
          </p:cNvGrpSpPr>
          <p:nvPr/>
        </p:nvGrpSpPr>
        <p:grpSpPr bwMode="auto">
          <a:xfrm>
            <a:off x="1681163" y="1984375"/>
            <a:ext cx="4987925" cy="2057400"/>
            <a:chOff x="1681735" y="1193760"/>
            <a:chExt cx="4986827" cy="2743240"/>
          </a:xfrm>
        </p:grpSpPr>
        <p:sp>
          <p:nvSpPr>
            <p:cNvPr id="35" name="Oval 34"/>
            <p:cNvSpPr/>
            <p:nvPr/>
          </p:nvSpPr>
          <p:spPr>
            <a:xfrm>
              <a:off x="3480915" y="3590656"/>
              <a:ext cx="173736" cy="228600"/>
            </a:xfrm>
            <a:prstGeom prst="ellipse">
              <a:avLst/>
            </a:prstGeom>
            <a:solidFill>
              <a:srgbClr val="A0B400"/>
            </a:solidFill>
            <a:ln/>
          </p:spPr>
          <p:style>
            <a:lnRef idx="0">
              <a:schemeClr val="accent2"/>
            </a:lnRef>
            <a:fillRef idx="3">
              <a:schemeClr val="accent2"/>
            </a:fillRef>
            <a:effectRef idx="3">
              <a:schemeClr val="accent2"/>
            </a:effectRef>
            <a:fontRef idx="minor">
              <a:schemeClr val="lt1"/>
            </a:fontRef>
          </p:style>
          <p:txBody>
            <a:bodyPr anchor="ctr"/>
            <a:lstStyle/>
            <a:p>
              <a:pPr algn="ctr">
                <a:defRPr/>
              </a:pPr>
              <a:endParaRPr lang="en-US"/>
            </a:p>
          </p:txBody>
        </p:sp>
        <p:sp>
          <p:nvSpPr>
            <p:cNvPr id="36" name="Oval 35"/>
            <p:cNvSpPr/>
            <p:nvPr/>
          </p:nvSpPr>
          <p:spPr>
            <a:xfrm>
              <a:off x="3480915" y="1297527"/>
              <a:ext cx="173736" cy="228600"/>
            </a:xfrm>
            <a:prstGeom prst="ellipse">
              <a:avLst/>
            </a:prstGeom>
            <a:solidFill>
              <a:srgbClr val="A0B400"/>
            </a:solidFill>
            <a:ln/>
          </p:spPr>
          <p:style>
            <a:lnRef idx="0">
              <a:schemeClr val="accent2"/>
            </a:lnRef>
            <a:fillRef idx="3">
              <a:schemeClr val="accent2"/>
            </a:fillRef>
            <a:effectRef idx="3">
              <a:schemeClr val="accent2"/>
            </a:effectRef>
            <a:fontRef idx="minor">
              <a:schemeClr val="lt1"/>
            </a:fontRef>
          </p:style>
          <p:txBody>
            <a:bodyPr anchor="ctr"/>
            <a:lstStyle/>
            <a:p>
              <a:pPr algn="ctr">
                <a:defRPr/>
              </a:pPr>
              <a:endParaRPr lang="en-US"/>
            </a:p>
          </p:txBody>
        </p:sp>
        <p:sp>
          <p:nvSpPr>
            <p:cNvPr id="37" name="Oval 36"/>
            <p:cNvSpPr/>
            <p:nvPr/>
          </p:nvSpPr>
          <p:spPr>
            <a:xfrm>
              <a:off x="3480915" y="2061903"/>
              <a:ext cx="173736" cy="228600"/>
            </a:xfrm>
            <a:prstGeom prst="ellipse">
              <a:avLst/>
            </a:prstGeom>
            <a:solidFill>
              <a:srgbClr val="A0B400"/>
            </a:solidFill>
            <a:ln/>
          </p:spPr>
          <p:style>
            <a:lnRef idx="0">
              <a:schemeClr val="accent2"/>
            </a:lnRef>
            <a:fillRef idx="3">
              <a:schemeClr val="accent2"/>
            </a:fillRef>
            <a:effectRef idx="3">
              <a:schemeClr val="accent2"/>
            </a:effectRef>
            <a:fontRef idx="minor">
              <a:schemeClr val="lt1"/>
            </a:fontRef>
          </p:style>
          <p:txBody>
            <a:bodyPr anchor="ctr"/>
            <a:lstStyle/>
            <a:p>
              <a:pPr algn="ctr">
                <a:defRPr/>
              </a:pPr>
              <a:endParaRPr lang="en-US"/>
            </a:p>
          </p:txBody>
        </p:sp>
        <p:sp>
          <p:nvSpPr>
            <p:cNvPr id="38" name="Oval 37"/>
            <p:cNvSpPr/>
            <p:nvPr/>
          </p:nvSpPr>
          <p:spPr>
            <a:xfrm>
              <a:off x="3480915" y="2826279"/>
              <a:ext cx="173736" cy="228600"/>
            </a:xfrm>
            <a:prstGeom prst="ellipse">
              <a:avLst/>
            </a:prstGeom>
            <a:solidFill>
              <a:srgbClr val="A0B400"/>
            </a:solidFill>
            <a:ln/>
          </p:spPr>
          <p:style>
            <a:lnRef idx="0">
              <a:schemeClr val="accent2"/>
            </a:lnRef>
            <a:fillRef idx="3">
              <a:schemeClr val="accent2"/>
            </a:fillRef>
            <a:effectRef idx="3">
              <a:schemeClr val="accent2"/>
            </a:effectRef>
            <a:fontRef idx="minor">
              <a:schemeClr val="lt1"/>
            </a:fontRef>
          </p:style>
          <p:txBody>
            <a:bodyPr anchor="ctr"/>
            <a:lstStyle/>
            <a:p>
              <a:pPr algn="ctr">
                <a:defRPr/>
              </a:pPr>
              <a:endParaRPr lang="en-US"/>
            </a:p>
          </p:txBody>
        </p:sp>
        <p:sp>
          <p:nvSpPr>
            <p:cNvPr id="39" name="TextBox 38"/>
            <p:cNvSpPr txBox="1"/>
            <p:nvPr/>
          </p:nvSpPr>
          <p:spPr>
            <a:xfrm>
              <a:off x="3886287" y="1487982"/>
              <a:ext cx="2782275" cy="613842"/>
            </a:xfrm>
            <a:prstGeom prst="rect">
              <a:avLst/>
            </a:prstGeom>
            <a:noFill/>
          </p:spPr>
          <p:txBody>
            <a:bodyPr wrap="none">
              <a:spAutoFit/>
            </a:bodyPr>
            <a:lstStyle/>
            <a:p>
              <a:pPr>
                <a:defRPr/>
              </a:pPr>
              <a:r>
                <a:rPr lang="en-US" sz="2400" b="1" dirty="0">
                  <a:solidFill>
                    <a:schemeClr val="accent3">
                      <a:lumMod val="75000"/>
                    </a:schemeClr>
                  </a:solidFill>
                  <a:latin typeface="Arial" charset="0"/>
                  <a:cs typeface="Arial" charset="0"/>
                </a:rPr>
                <a:t>Deployment Models</a:t>
              </a:r>
            </a:p>
          </p:txBody>
        </p:sp>
        <p:sp>
          <p:nvSpPr>
            <p:cNvPr id="40" name="TextBox 39"/>
            <p:cNvSpPr txBox="1"/>
            <p:nvPr/>
          </p:nvSpPr>
          <p:spPr>
            <a:xfrm>
              <a:off x="2149944" y="1193760"/>
              <a:ext cx="1210996" cy="450857"/>
            </a:xfrm>
            <a:prstGeom prst="rect">
              <a:avLst/>
            </a:prstGeom>
            <a:noFill/>
          </p:spPr>
          <p:txBody>
            <a:bodyPr wrap="none">
              <a:spAutoFit/>
            </a:bodyPr>
            <a:lstStyle/>
            <a:p>
              <a:pPr algn="r">
                <a:defRPr/>
              </a:pPr>
              <a:r>
                <a:rPr lang="en-US" sz="1600" dirty="0">
                  <a:solidFill>
                    <a:schemeClr val="accent3">
                      <a:lumMod val="75000"/>
                    </a:schemeClr>
                  </a:solidFill>
                  <a:latin typeface="Arial" charset="0"/>
                  <a:cs typeface="Arial" charset="0"/>
                </a:rPr>
                <a:t>Public Cloud</a:t>
              </a:r>
            </a:p>
          </p:txBody>
        </p:sp>
        <p:sp>
          <p:nvSpPr>
            <p:cNvPr id="41" name="TextBox 40"/>
            <p:cNvSpPr txBox="1"/>
            <p:nvPr/>
          </p:nvSpPr>
          <p:spPr>
            <a:xfrm>
              <a:off x="2070586" y="3486144"/>
              <a:ext cx="1290354" cy="450856"/>
            </a:xfrm>
            <a:prstGeom prst="rect">
              <a:avLst/>
            </a:prstGeom>
            <a:noFill/>
          </p:spPr>
          <p:txBody>
            <a:bodyPr wrap="none">
              <a:spAutoFit/>
            </a:bodyPr>
            <a:lstStyle/>
            <a:p>
              <a:pPr algn="r">
                <a:defRPr/>
              </a:pPr>
              <a:r>
                <a:rPr lang="en-US" sz="1600" dirty="0">
                  <a:solidFill>
                    <a:schemeClr val="accent3">
                      <a:lumMod val="75000"/>
                    </a:schemeClr>
                  </a:solidFill>
                  <a:latin typeface="Arial" charset="0"/>
                  <a:cs typeface="Arial" charset="0"/>
                </a:rPr>
                <a:t>Private Cloud</a:t>
              </a:r>
            </a:p>
          </p:txBody>
        </p:sp>
        <p:sp>
          <p:nvSpPr>
            <p:cNvPr id="42" name="TextBox 41"/>
            <p:cNvSpPr txBox="1"/>
            <p:nvPr/>
          </p:nvSpPr>
          <p:spPr>
            <a:xfrm>
              <a:off x="2095981" y="1947304"/>
              <a:ext cx="1264959" cy="450857"/>
            </a:xfrm>
            <a:prstGeom prst="rect">
              <a:avLst/>
            </a:prstGeom>
            <a:noFill/>
          </p:spPr>
          <p:txBody>
            <a:bodyPr wrap="none">
              <a:spAutoFit/>
            </a:bodyPr>
            <a:lstStyle/>
            <a:p>
              <a:pPr algn="r">
                <a:defRPr/>
              </a:pPr>
              <a:r>
                <a:rPr lang="en-US" sz="1600" dirty="0">
                  <a:solidFill>
                    <a:schemeClr val="accent3">
                      <a:lumMod val="75000"/>
                    </a:schemeClr>
                  </a:solidFill>
                  <a:latin typeface="Arial" charset="0"/>
                  <a:cs typeface="Arial" charset="0"/>
                </a:rPr>
                <a:t>Hybrid Cloud</a:t>
              </a:r>
            </a:p>
          </p:txBody>
        </p:sp>
        <p:sp>
          <p:nvSpPr>
            <p:cNvPr id="43" name="TextBox 42"/>
            <p:cNvSpPr txBox="1"/>
            <p:nvPr/>
          </p:nvSpPr>
          <p:spPr>
            <a:xfrm>
              <a:off x="1681735" y="2724133"/>
              <a:ext cx="1679205" cy="450856"/>
            </a:xfrm>
            <a:prstGeom prst="rect">
              <a:avLst/>
            </a:prstGeom>
            <a:noFill/>
          </p:spPr>
          <p:txBody>
            <a:bodyPr wrap="none">
              <a:spAutoFit/>
            </a:bodyPr>
            <a:lstStyle/>
            <a:p>
              <a:pPr algn="r">
                <a:defRPr/>
              </a:pPr>
              <a:r>
                <a:rPr lang="en-US" sz="1600" dirty="0">
                  <a:solidFill>
                    <a:schemeClr val="accent3">
                      <a:lumMod val="75000"/>
                    </a:schemeClr>
                  </a:solidFill>
                  <a:latin typeface="Arial" charset="0"/>
                  <a:cs typeface="Arial" charset="0"/>
                </a:rPr>
                <a:t>Community Cloud</a:t>
              </a:r>
            </a:p>
          </p:txBody>
        </p:sp>
      </p:grpSp>
      <p:sp>
        <p:nvSpPr>
          <p:cNvPr id="4" name="Oval 3"/>
          <p:cNvSpPr/>
          <p:nvPr/>
        </p:nvSpPr>
        <p:spPr>
          <a:xfrm>
            <a:off x="1509713" y="1906588"/>
            <a:ext cx="2452687" cy="6096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4" name="Oval 43"/>
          <p:cNvSpPr/>
          <p:nvPr/>
        </p:nvSpPr>
        <p:spPr>
          <a:xfrm>
            <a:off x="95250" y="4891088"/>
            <a:ext cx="2452688" cy="6096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extLst>
      <p:ext uri="{BB962C8B-B14F-4D97-AF65-F5344CB8AC3E}">
        <p14:creationId xmlns:p14="http://schemas.microsoft.com/office/powerpoint/2010/main" val="4235877756"/>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fade">
                                      <p:cBhvr>
                                        <p:cTn id="17" dur="500"/>
                                        <p:tgtEl>
                                          <p:spTgt spid="26"/>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34"/>
                                        </p:tgtEl>
                                        <p:attrNameLst>
                                          <p:attrName>style.visibility</p:attrName>
                                        </p:attrNameLst>
                                      </p:cBhvr>
                                      <p:to>
                                        <p:strVal val="visible"/>
                                      </p:to>
                                    </p:set>
                                    <p:animEffect transition="in" filter="fade">
                                      <p:cBhvr>
                                        <p:cTn id="22" dur="500"/>
                                        <p:tgtEl>
                                          <p:spTgt spid="34"/>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barn(inVertical)">
                                      <p:cBhvr>
                                        <p:cTn id="27" dur="500"/>
                                        <p:tgtEl>
                                          <p:spTgt spid="4"/>
                                        </p:tgtEl>
                                      </p:cBhvr>
                                    </p:animEffect>
                                  </p:childTnLst>
                                </p:cTn>
                              </p:par>
                              <p:par>
                                <p:cTn id="28" presetID="16" presetClass="entr" presetSubtype="21" fill="hold" grpId="0" nodeType="withEffect">
                                  <p:stCondLst>
                                    <p:cond delay="0"/>
                                  </p:stCondLst>
                                  <p:childTnLst>
                                    <p:set>
                                      <p:cBhvr>
                                        <p:cTn id="29" dur="1" fill="hold">
                                          <p:stCondLst>
                                            <p:cond delay="0"/>
                                          </p:stCondLst>
                                        </p:cTn>
                                        <p:tgtEl>
                                          <p:spTgt spid="44"/>
                                        </p:tgtEl>
                                        <p:attrNameLst>
                                          <p:attrName>style.visibility</p:attrName>
                                        </p:attrNameLst>
                                      </p:cBhvr>
                                      <p:to>
                                        <p:strVal val="visible"/>
                                      </p:to>
                                    </p:set>
                                    <p:animEffect transition="in" filter="barn(inVertical)">
                                      <p:cBhvr>
                                        <p:cTn id="30"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pPr>
              <a:defRPr/>
            </a:pPr>
            <a:r>
              <a:rPr lang="en-US" b="1" dirty="0" smtClean="0"/>
              <a:t>“Bring Your Own” ____</a:t>
            </a:r>
            <a:r>
              <a:rPr lang="en-US" dirty="0" smtClean="0"/>
              <a:t> </a:t>
            </a:r>
            <a:r>
              <a:rPr lang="en-US" b="1" dirty="0" smtClean="0"/>
              <a:t>a</a:t>
            </a:r>
            <a:r>
              <a:rPr lang="en-US" dirty="0" smtClean="0"/>
              <a:t>s </a:t>
            </a:r>
            <a:r>
              <a:rPr lang="en-US" b="1" dirty="0" smtClean="0"/>
              <a:t>a</a:t>
            </a:r>
            <a:r>
              <a:rPr lang="en-US" dirty="0" smtClean="0"/>
              <a:t> </a:t>
            </a:r>
            <a:r>
              <a:rPr lang="en-US" b="1" dirty="0" smtClean="0"/>
              <a:t>S</a:t>
            </a:r>
            <a:r>
              <a:rPr lang="en-US" dirty="0" smtClean="0"/>
              <a:t>ervice</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576334516"/>
              </p:ext>
            </p:extLst>
          </p:nvPr>
        </p:nvGraphicFramePr>
        <p:xfrm>
          <a:off x="457200" y="914402"/>
          <a:ext cx="8229600" cy="52117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220" name="AutoShape 2" descr="data:image/png;base64,iVBORw0KGgoAAAANSUhEUgAAAJ8AAAB8CAYAAAB3y2LMAAAAGXRFWHRTb2Z0d2FyZQBBZG9iZSBJbWFnZVJlYWR5ccllPAAAUTFJREFUeNrsfQeAVOXV9nnfOzPbC11QEZAiorCCvS72GlB/azRCNJrmpxhL8sWImMQkmi9qqkajmERRY0Fjb6DGSpcuKCAgVdi+O+Xe9z/n7Xd2UcBFgXh1mNmZO3Pbc5/Tz2F3zqqFL7ow/I/+BwHqH8bUa+atJLxV7Av9fVpduPeZfsb/K/FVFcjPhdoOQA1+PlP+pIj/lvkdgf8xvQ/yY+b2wSwc34u8fYttO+/tCH+U4ysB7tDAOzwhIHagLHbgrbcfO3xz6kSrkxrff7Hp85/gALnI7bvIO7etFv865Z8aff7k8erzznE985vCPz6W90UfB/7zpvYbtp+lWj+OwkcverAYsFhbBzMZHwTEWfr1Uvh62WGWrxJ8xGoj8TGCnrkGVcANw6g7rtVNKxSrCclICFYhqoVjMQLfRHzc8TUQvwZfWwux2hWIn1GImUqCF+eKyAPN2qyVKPfFHXPigSkhFwolDBCYvRCEV+LrKyPFhOM0I369/JeDj5juNsTLKO4BLqExxg3wGNPPTjfL14ecLqZ0kIRQcA2FYkACYxQBMWI1rvNlgLBKP+jGqtCv/YVUg1rNxjP142vwfUnbuRLBNJaYjkQpMRw9FAgVywWeDiuBqEEnlV1jQHhatwBjXFgRDEyodQN8jhhIMOZQLGsgkjge007iuJdWGUg/HWluFqaPgHvaQqR2uVreLPEbiW6GJ7Wa8F+pIrBtbO3SRboP8VXNJeA84DEFrMAyH/MuoNP3mG8Nt2GwSX1PKItUaOaj51C/l8MPQ2JFfMb/a4QC4PittHar8fMr8MVIx9QOeFyzdltGnto3pR6A/k3J3Grlifh8vwbi19ZuOywj0Wa4Dy9SJV2oBP4TaKYzIDQXMPCAp5616NUyl3lAjPRZoPeiSB2dBaC5qJECeCRZSAEvDKRYrsTX9+EzMdboLbTEx+LuSAbjAR2LsGBTTM28G0Xtl/+aLpoQTLM1AYopFUHdFCPxvZGRYsAxMRB+LXa3eBmFF+Q+uhhJAh0BTl8kCTyuWIJ7IjbQYlVdRHV3cU/5MzdRoO9CejvSljE9pKgl4OFaUWDYkACsQMLpDo7UBvGmGIXrkl42nPyGnyNe7wuAVeffNFyDS/62d3dzDSxLDJYNWYyZCYy0f0HA5DMxNQKRtvdEqPTU0Tu7ON4W4LsNL+6Vhu1IJEjWYxqAXIEu4HFxG2j5oi4k06wiNOgcMJ2+J+TvGHqPtOUrQUdsotkwIJGLVzNHeiXuAMc3c/h+NmJVIhKTcJObAuAoxO1tCLpK2teEBB7tl2O8wBO5hvli3mfvrjGAE5HaV2MgCW0gBfQ+/iDtG4tEdQgwQyhD6favwbd5y414Ya6ki5PUbEcXLaGNC7rLOcR1PmYZUZOcxyRG11Bvc6vMRHnKDP3NhLqwBJSQMct8Ul+j7Qp1kaVIF0rzyqJVirrSJNGaAUlPHZUMHGsH3OinGniB3nff2PDUHumL1BRtDKYIjHtI7QvX+yiPk4EEHjE06aj4u5Wor96Gfw7Rorjma/B9hqjFUzg2QJAEyA5JfCaWSHAnas1F5FZ0QSvR5fv6QLKiYzxf6Ra+0SEvKkdGUUzJhdalJPspcczkhVXbYSExsBXtVRliQAVAWibhzVKV1KwdaPVA3kCatRnzXUMKaDymjAt9bzBrkUt9Vfki5XuBf4Noq5hLA4lUBZD7SzovAnAUvlUlPl9F+K8FHyni9xkxK4GnL5y6gGBFrbN6hfX1cWj7YoInypgXVBV5Uk0IcPqUZkJiO6HZjgAoGSVy+lpOKBEaRFKMVmUjuA2/XZUIWFWSKV3VMHJgVAWtlwbcaHFMRWQ0kyoLncVlr74hANRNABp05uYJtdGUkzeL2o7U//A5hy8IgNlIVOHfk2AnA2B7gI+iFE9wzWqKIRTLJblzrSS8KEagfXu+CGaa/WKOZuuYgDgDelavVOSZ0C4LrvQ9ApoGI9MXmwySkKn3A6Z0LFIJcnSzKAYaJbS/UTKdYWh9Y1jWA+ZUBmulM31zGEtc86BwIKR9SmgDifbR3DTG4JBWuRa58htqR0n/UzowGkgolifhKjsNABPssxwxm7c8Qe6UpAGe1vGMayUfeJw7HS/wQMe9SAdXOJIKEvNcSr5biYNnRXoXlHMFWW78flr8Sj2KdEJtWUqVAH8/IZxlrAWlVQPMTRH4agJXDBxoN5BZx4laiMcEtXEEzFnmInAil2tjiRjQWPr0HjE3vZflxqKSm6sKGdyHf55uLhv/L2Y+cqlUB5bhtKFhwAVeJMMAUlu5xDpGNCvgCX2h4z4/a+WKuFPUhNeUJYnf1u4VJYKFdnmAFGXEgAktyuh1LtKga+X+cMwGrcQsOIODadBxf1+5c8iCiFm5oG8Qox4IL9oR6n3lWizTzRMKZUBJMEa+ZBCA+ulI/PxGMu7+m8UuidvbrCj12MIo6ca6tcAzuh/zrUehIx36AnMvucA6bh3vCS+ZjltjQ4XWlIGh/PNCRxAicOxHvyb1QRAe8JhlPaFN6wCYF1uOqwPcd4IzT8OzDKg+N1atsX7lfjEPfPqZG8ODk0qgLfFIi3ViQzLyI32MXOuLTIyNlCN65mf4J6v181Fe/LmyjXWXeo9l4NLUarZf8DG4kmK1AXfi1A+dGSXd+vi4iQoYi1doPYpZwDLJMu6iq+gGWP0PtH7n5/ZFXgxHiV93cSN99UPt8xManBFj2icoPEYyfhLmgT/ux+MgYqE0PyTnqwXME7dK5xTS0hatDCQVjRFS7OoEV22R55QiqESwPqe5yPk905EgJ/5+fkQJVHoahTJ7OX+pn/SqzjnYmLj8tV64f71MWA43P1Zq2kICkIB4P2yjRAh216y6rWW9JQiqylSgHclS5Gprlzs9SfrKWNzNEmc+bf0GWtRZxhPxDBeW57kVjnKENjJAX2iwyQZC64LMxVKNuDaxVuFc2SZ2yd3lcjFmH3TaEPKBaXaIe1Z5JLzf9VlPg8iysnE2R0YtUJ+TtSv/Fuq9bKRcMWiZk/iFTChul9eCIfAEEYGnHjDlrvFdosb9YyQIsxa4vhns+RFWFTF5kviaciTH4zdrvurYLmWpVDqfnbNqzYHHjQjFGkb8WtHMhBbPYBnQsgtSaVsn0B4ndwARHDRgFKMJY00SGI2iL0xygQOpMVb0nR6zps3Z5XlMaNiYcx4TuSb677MeBz80qFwyMpphDQ4hQ4SgAUciNrL6rLpjQ60TWLcUU9a6NuyuNGqIvSm48xSYG0HknT+hDTnrAoJ4QkLoua4iHfZDtYUc3siKUtyPa4/QX2JrjF089osMUMipnGBx53EAYP1iCS1uA48NrXjmzIlbfUK5AZ2BUkyX0tvn3Cr1VnzoaIh04gYuC8Nlu7iLri+nTkxQnxkWYDHfokIO94DONCCB5Xn09D8us4TFMlrou3QjBMJLgBXO4OH6hgiFe03WuQwLahYkC5gMpRxTmSySKT3DhjMP7oy3Og6fqZyT3ibigskID7SKEJpzR24g5ZOsxH0eha9Haia8/YvohlvDfNWgdYogLwnAsCA3yQTW0mWermfWE16gnuk7W8j3GTjF3ubzcZZXdOTYSmh5JsWoH/8Fl+4lvOC+n1li7n6ln3GLFp9c/Vw9+w2+KSeViFcZgWMYiiubbZIOaEWbdICbBAhl6UaR2gY3bhh945ARIi1iYzGDcQQwL2GL2bQn+565KTwgCv2G8FxWQkeHQN8oJjWNa/dSqFauxPfG4tsXiS+QhbM14LvIsBrzAQVxPx33IhecOSaUoteynjIwmBW3Hjg12Djz6sHyrrbCitJZ6HwljAghcEW+eNXuGKMjeq4Va+V6V4VpX6HvYwQv5MchpnJCzL3nfUnkqaeGkQ3LcBPVYCb8psFFzm/zuWZCEzLkzPk1Q+YADDFDJ+8mbWOJdMw88gwu4zkI9O+S6A+0Lip10EiFAOW+MBmVobKFJ/Ct8aSKgcrW3nbgY2RNceYYzWM2935c7/NZz4lbXz9sHU3w9Zx8Xcqynd0npT9KAJokUZ0azY0rRYsQCzzuAYP58IpryX4av6k3MeG0VrqoVhFEJCz5ibwLLnwW1q6oSLKZdvtoi5fcLaHWASkaI0NuTPkqyfVCrxPOIGhVRio8dUD4ho8GWUIzpRHbUcwad24q47gnnZTOrUwR03FoGaZU4ngU7vueuPJ38M+F2wp8ZJL3MsH1wIvDMi9UBuCLW+ZcK8ykzQsbnjJBe5YXuGfA8sQdWIXau629O51ZgwC870VW7LBYAVJk5G9M7LpkALMP8sJxiIn92D5APNvaWOb5wAOd8CA80WuMHq79d1zrV4btyN+oGE6LPWM0ccfyxrgCazj5fzu29o0Nf31fZ7RWuF5fJ7rKG4Lr7ZlsHIqNS/mg1Etix8Nwvafwz2NwtRWbBT4hxBbpezYCIYwrQrtGPEWdx6xdP+OXaSPFhNmYx5Is5srgOrrBffHGuQUb595J1HqS0Dof95R80Nkh5o72NEFluAjjaNFGTN4S6MhFPsvl15T44k0wt9+R9UCoG4EO3nwr8gyGUDC7vnS/aENI8LjuFWgfZRhFTm/1Rbu57YzbydfvIiXuQUsOAc7FQifcGBxCb9/4GSVjB9oiZ073lNk3kT6blFQUif64n+/hx2fjt//zueDjW2buDrF3Omcx/5GNg3LHiIbNmAWpiEUMglaRA8/CNH4+3tr6lF5/cDl00kUhWKxTgCoo0h4/7VzmjMW7DfiFPqZuQWuYLgXe3WAxUc/aqNNgRjv19EfmmRw69d9as9yJXRMulAkUgbnoTItAFauWUZlIs0/gpeSD89nZG8XkPRo1gTGdxApWB2Y6mUGxp7pxie2E59xWeqYCP/lsZaaNuf46M4gr0xhyZBSFojv+1N/xrbPw3WntKXarfO2IewF+0GErAwHf8HD+KU83ZBBLJPXDVhKwBrz5F5q7J7/1hgnLGVdKghmFWVuXWpzS1RM6kiGE+3HusaKxEAWDeH5eLLas3RmxsLMT2cbVwjRojDhkHGxdio3OcOvCkuDiJi3MRDxM5IYAGRhXiC4ZIAa0Bjaz25VZNJa1uSdmhb0JhJYsthxBJzREWjUwibgm11DGnHXCQ2gysw2z6hxEUClgvfHVn/DPU/D50/by81WCZ9nGwk/QOiZrUuSNweF/xzdEnHPA6YIJ7rHqpo2fvBfWzlBpVHmAZPIO5ha4fq6CEK19dIz5Jk3etv1KtbxcV9/TIpiyGE3YTESRzekzOiVnnm5qLrYWfVxb8orphOdE1/pawJ3+qHFmXS+eWmuc67YKLWA2/Gh9ofr3I1sRyGy0I9SxZqMPSqlCN0rgXDOG/el1VoiD8Ot/wre+hY9MuzCfr2D7YIvpfiwfZMzTBT39j+tMZfBEsraEheeu2ZqFtwFI4YnuyBPf4MK6cV8YtC7b5PnuHhZzvrscUk/6egSLLMOdXW31Np0Y4Yt8rR8TCwW2Ok8zlGaqhIlZR55/U7jXkVceqc+yS2QVYCMwkfYZSt+jcBLJxJtDrcKEXFnhwkgi7mhf6FCUMClgQlrIZ+F3p+Ibv20bfFtmcMgIhO+594P+YFKjwFnARowGXtSCA7OJosx7zXme0dLegWxP1zN1uzH2FHkds7ysFM42cwObeE/kOXG4BqLSTSML0MjLio7AGUtMu1xMdozVa7XybFgx5lIRLMbIRteLVDjEMh7X7wnP5RKajBqQCrVO8VLuH9AgNelAjNvUHakegDm3SiW8Dteag38+3zqZlG1pfE3IMI4Rm8Dy0o58houJZOHitR5LGoU+CHjs+wy2/cLzQcPa8N0BtMvO+McWUwukbOU2rYtHkQ13maJ4k8oQcVewLbQeJvycRt/QEI7VfD+gEBCPfVv/J7fOa2m8cW1hR6oOJ9LGCGg/X04zsrk7gxAcA3Jm08AEizrj74zGD9/Od0InQGzpSfSzQFh+DMldOOHFQb0MlVithnXD6DvQ+gF3/sX6Q7nHYJoNrTWqrVfjv+N5umWUd5cYC9+UlEYmqTb2Ha0nCvcdk7wgQPs0hQIY0wm4xq1mFVAt8s3fNkCkC/WtqqCZE8F+Nr71Cq7x17ifj20p7+V59H3G8LM/DPvxPDdKXlyUeWE1YDt2WvgXBWKk3IAu0iCZSTOdBQhYw4J5ITKT2eL8lsxmBAk/Xm3dM9qppM+9Yj0W+z2mrfNQ64e50MY7VW2Jdl0lDDh1pwjJjpxcOExWFOrrfjGuQkVQi7Y6vGZbQeQhkqwxW3fr+bdM0Y1L9fFFsg6beaz437zEGgx5OqLUBRnXkQ8tNoVfUuolrXIvpYt5rhXhpFakrS0T9zZZ3QQYY8UaSx303zIVzGM+JVpVyC0063IdJSFfb0TJD4oBE+qmOBB/5tg4+LZM7C7VzX9iigT32tbmB+P9VCRf3PpRgf9m1vtcNvQsdgtE7ixXptP+wUQlTJxGA08xqdCWsXHca2BrJ3ag9blIX8tQhs084DKd5Gedy5r5Ao08m02kQ4dClS0EposEVQ2q7V+M3yTDY4mJu8MWPJYa/1GUl6FojQsB1ilr3SrgXBl+rFbqfJyBgG0DvKaGhp0ChC7Tx4+pg4smaVBwfEM+ONcpa145qxd9CrwEEK4jVQke7xgW6FxLroMHiYDnpcXpxk8mIZi7gICfrxmrfWZsGK5ysHXDbeG5mBlpR5ANP4k8N6yttHLFPyyWDez59jyrk7WjyF2y+AO48/e3w7T33vlKgfP2u1Pgku98F/r26m0f55xzvnx/a61zW5DF/CZLfgsSDQQEIHkQAg1Kv4rQZJX7beuIDQPTHoQ7YAZ+fY0xEiEvW4m7fM0YaD1PSOCu84X41MVExGALHrP8YLSfwStiLgXP/wMuy8SzzGO6Hmsn18qsaVPgwfvvg0cffhjq6+u/UuD98c93wYXnnA3de3SHKTNnwJQZM+C8b42SNwS9v7UA3BQYDSATed0h/HrjQLKiyha3KW3gYswmEynwAerXWcvvMQsy3lY6nDZS/Npnm8WuqO4kxE9XobN4tgR/M/OdpUbLYCy/zkJYdwvL77joZV5AO7HeqhXLYe7sObByxYr4Tn8Fy6NPPAm33/JrqD7uePj5uLHQobISOnSohKuuugI6dZE3PTzyyCPbVlSDVz+t2Yz5INHi2YQ9jfi1jOfnbGo2cyJb6D48PMaiPNZz0ftbeNEutYsnAcgS7y0Tu/g7S10dRF7StvAKhljr4pv8WDB4mSlfdOm+2+5w/qjRcMFFo2JRhS97mTtvAfx4zJXyQMeMGRP7jEB47/j7ofr4E+Ckk0760vbJ6N0JT2+0CRt+FzG/exhnlvXM9TM5mZJBNcGYmms/kdgmCZuyWNtwyUS+xHH45ZIE29JLJGAy8tmoSAgPgCqUI/O78otrvOTSmPEB8abf7bUQCNsrKrE1y2233SafifUG7b1Xq8/pvXv+eudXZ8AY37BmJONPpMhKJFyNimnUBDacx/R6wrpxAu1aMS3nTJ4nt6WvrvoQfAMnhIPx7WIuTLnh5j+ejPJjpQZAhvk8P18sE4m7+G+rz7bRHf9lLu+gHjf5pReVXPkSmW1rQRh4TMg49xI/nBolu04wV2fjl0kwqxfG9T/jGvKZ0Ilc+dvl+KLPpl0tbcQ1NKlNROQvdSLXq8/lDPwEcq4FfcyoEC6VaVvHcMWXLHiffuZZe0DHDK/eMVw5MSCyPJHJXDNME4/XuZbadaIt4XimU8y1xuIeDe68IodujXttJG6w0k8eAAGx6IUfesvHs/X/cb4tURczaL6MpaamFh76+3i57dPO+H9QWVmxQ/kSbR0Kcy2JuVdb44tsP1vJRLGCvBxOV4PjIl6+mw2/tveWhNfkEJcEh1GmE5Vfp8uZi+kGLJ5SBTExzfzgiPxOU2MDLJo/H+rqaqGsvBx67tEbOmqrsC2rdvmyZdDS0gL9BgxwOt4mANjW0thQD8uXLoV1a9fI9Xbboyf07tt/k9tbtHCh3M/devaEbrv0gOLSUuvHM8u0adPt62677GI/27VHd+i5+26wsaYGpkydDh98sAhKy0rhgGHD2tQJzbIRwfzKpMnw/04fIYE98amnoaGhAfr37w/HHzu8lT9x2rRp8pD3x9/da0B/NG5ag//j5SvkPqxatQpK8RiOHn6U3DcDwAULPoCCwiIoLCqEDh07WT+ujGCZyJqt3HMav6wjDiMvXc2l18d6LIKXASWiQeyu9+s24+KJXvilJ2S7WERdCpFVKJ/xgc8FgerTQqCkv1OBei07lepeLfSc8OdvaMBOe+sNeA1Pcll5GZSXV8DKlarwqc+efeHMc8+L+fDefvMtyGQykE63WH/PrrvuJq1cf7n1lz+Xnx90yCFw5DHHxj576dlnYOb06XiSC6AzAnz9unX4e2no3LkLnP3NC6BEA4sA+vAD/4RP13+K29hV3hgN9Q2QKiiA00aOgKZsBCPa0uuYc7nTxfvNbXfgxf4E/jl+PFR27Ai77d4T5rw/E9avWQN99xoIY8eNg0MOOsADXQ088ODD8M/774OevXrDXXf9BS677Hsw/b13bVbrq2+8IUEz/u8PwJ1//IP+3d1h8ssvyuPu3LUb3HTzryxICbxXX3Ot1EeHHnQwnudyq5t+5wc/hOuu+ZF8PR/BtxRvbCKA/fc/QKfKMz3RSeiO+bqfTKgMlJxusI7POXwkqI9MzvSUCYXrMyNUfxnqN5MOqd+MWLM5zFeFdDkpgaJWgksDLvC6zPvOSNdrmcV0AA6uQbYRhx/MnS2BN3DQIDj19DMs0/xrwgT4aPFip0s98TjMnzcXjj/xRBgyTF2oN159Gd55620J1oVzZsOAffZtBYJ8qfv044/h78yT2xuO1igBjUD2j3v/BuvXr4OJj/4LvqmB/MgDDyDY6uGCiy6y7Pr0E/j9ufNgxccfwxFHHwuLly6xv33wgQcjkNfC0AMPgkcenmAv+qWXfReB8450MJPPzwDsd7+7AyagmCaHMwH0zNO/Id00F48aBeuJkXEhgErgvesiNZ27dYOysjL42dhx8vs/u+kXcNGF37RunhEnnyS/f8NPfwIH7P+CPP+Xffd7MO2dt3E7t+N2Rljj6ALc9t1/+iOUlJTAD7//Xdh9t12ha9euECQS0g8oJMCEZj7TSN2P0xsRKmIGqH1wl6QAui82c56PbvxzgQcwCVlNtkJLafaSTAZ+MXg8nMI4c9Vn4I+w8n1GADOmTpVvEBB8V8mRpKzj+0sXL4KZU9+TwKM72gCPFrrIhmPWrFndNnl77D1r6hSYj6KdGO9oDTxaSkrLYO9B+8jXn6xYIUNztN3169cj++4ZE+unnn4msmVnWP7x8lZWrgKMgCOPcobG1ddcJ4FXfezxFnjG3/fzm8ZKfx8tt/zql1IkSjfM+PuQEePieOrMmfJB4Hnk0Uel6Jxw/3gJaAM848a55Ps/tMClKM9vf3e7BB7poQZ48mZBtq0+Tm3/n/hbtJSWlkhnOKkFsaB9jNTzetBwN4/E1bCweJMn3rbr4bOYj/qxTKKW/IF2R5sWtwnPMjKB55ju57c3A6UvGG850z5BrwsZLF4wH4bs74BVtf+BUFhYCF126S71O1qHQOMvBBpn0X6+YTFt2lS5NomUqZJJhO3jsg4Zy5xdYjXS7ejzFctb1z6f/c0LUV9cEntv8muv29fDq1Uvxnfem4pi8AW575d85ztt7tMNP7seJr/4AnyK27/77r9JQO6z90A45Rsj4I4FC+SFHnvjWGu8GPBc+p1L5b6ee845rX7zx9f+CE479WTJjmUIoof+Md4L+d0Z06hWfLxM/g4BlfRGI/7d8Glmdbx4tpJwaf4iX6cHV2Iq2VLJaaZz/FjO65qwKeMC132Cmj8mtf6W39w78APJ3PViyR8TwFl+7Nb5giSg8PWLLzwPa9euhX0GD7ZMs9c+g+VzX1SwaZ2uqMdsypvXyqjNKwhqREX903Xr7WfLly+HWM231h0LEPCkk1VUVMo36+vq4F7UuYaiEt9vr70lW9JjrzwRP/nVV+TG+vYfYI2Ihx962P72wQfu3+aek9427KBDYNq7b8OLzz8rwUdLj+497AkbNHCvVhEUulkN07W1DEIA0/Liy6/aIACx4MwZM8DV2pChtYe80XbB7ZFh1FrdF7G/XZa656GGvOx2JmLN0e0YMF3iCZYVxSbAJ+A2BFVVYIPVLA465ndrFzEDwvZY5q65j/QZmTYZplYD/zn08CNkLDbdksYTM12eHLpbB6EYHIaKMVmV3REM9PAXYoq3UOl2jsPPdrmsRYXf7MzwY46BXn37fS5TDhw4EMX0PDQ41sNLL7wgH7vuthsccuhh0Lufs4znzJtvwbA/7rNZZGIDbp+Mis9a+u81QIrmT/HmI9FLgOxhgNBGcdeUqdNaFbBvaiHL2vzGPXdvXVSFaV3P7k68GilvF2ONqGPeVtPL2r9Ybel8NMJzVOCl7dhRVhpkRmlU3Ua58+0YitaxEDtXl+Vl3nr63Vlo0dJFNUdHF+2dt9+WlmarrBXU2x5EnYgsRxLLmwxl5Pf7ic3w2DzH86lnnAkHH3wIpFIFNhliJYLj0UcehgVz3nf62FTnYjnyyCM2z9eTn3+hy+bqdCaO75LKX8jdYiQiGS6f6/BkbIv9nb6UirwGS4yxGPaMF9mfRClM2xLhUvX9L/nw463EraBhLvHWtf4QFyduXZ89l+zIW4218h3Q/vXgeQkB3770Mjhq+HCpq0iFed06vMizrQV83113onh+AcorKuCS730Pjjv5lM/NXDE3oBSjWs4u/mDRZl+EI445Fq645lrpWtkLmdCAevKrk+w6zz7ztHyf3BvHH3t0XFFnYFlxU8vqVassi+yjxaWpsdjkvFLjcpn0+mf+dinpxVq/2twUrihvW14nXTv7xJ1flVtnitY/y+cfeSwpNAXk5/PRwD7X7hZU2kwQa28Rf+23wlCmtxda855977YJbjz20IPSsqSlU5eucOBhh8O3Lr5EGgVSXK5RLocnH39MukL67NlHumSMsbFJO0PE0U4O64KClPzzQ8+F05bzmYC+YPb70r1jFtI/T0MmPO4EZR2SLmictsYNcsgRR8R+q1+/fjHn7qYWaZSAiorki+w2xXT//vYYn3v22c8E0oAB/e1d+Mwzm16X9o+c2uZ3I91WxGSrC9H21Cfb+ctrs2sbTArX+DxWu9wGARkj4wrjNgli/ZPzkgPjqdG2X0tgU6n8uJ7nA9LMaJa62lp46814M6PiEtL5BlmDgcBpLsbQ/fff/OyBvItHbhNat76+LgYsf5n04osw6eWXoaCoEObPnSvdLjG/E1rh/jbJ5WHY6fDD4+A779xz7E1Almxby2NPPGnF1dnnnB3X1TaxELuSr08C96UXpKN5U+G+gQg+47ah0N9jTzzVZiTl6quvgSefetqyXmTmxfnA84ZTq6Ijr9+hmaYp3DgJzvJVCzeaTF+bqT74rlRj6L2wWV7gORZSY/HuUzaLhbu+ezYmyFyYRQiH+M7IdmRwGPYzy1rt+th738ExJlux7GP5J9VmkMPXGhRr1ynGMrpYG+Lq0COORPZTeiL5DR97aIIU6xu0eCddkgyMQw4/DEW7EtNvv/lm7DdoXQnkPnsqR/cbr9tb+ZjhR7WyZK+/SUVayBn8Tp7Y27ixBm751c3qxF97XSzKAV46E62Xv9z0y5vt61/ccL10oVjm0lbuicjSFJK7CoFldL7rrrpSZliTCCa2IzCed+65sGzJRzDiG6fkdWsFr60cxEVmlNfxH1R1m/891/0/PqrCiHb8uM6OQsD9o9EGvVLchcoS3E0UMuOt/Bm69rUeeSDHmybc2CuTjmNz+gOnQ9Ly3psqtEYul6r9hkJFZQV8uGgxfPjhYiniiGnIsr33r3fZPaeQGLEX6Yaky3304YfWiChA44BENumLdEAFqZRcn1woFKojgD4yYQJkMuk22VFGULS/8Y5bb4FMOi2NoUH77CNZejqF5VB8n3Xe+cCTKTigSo3BoJCViWrkLwSM22/5jXxNDuDq6qNg4cKF8Jc//kH6166/6Rcw6lvKUUwZ0M+jKF2xfDl8uHCBPK5hBx4sj+nsc86NxXQJRLff+uu87kTugGhb5POjhdiRQBofXaAw0blLN+nY3hv1TSMuozCyoTXTL9oOpKYHfp4TqnMWhcuogC0bCoq4Jcy4BgKjDLVRWE2vn8nRBCX1HXz5BwO+keTXI4CldBw2ZYAFLi5rAJcM9NwN877+jgFcwqteSvgDkrmL7/oW7GJkvpaWtDx/FN8dtO8+sUA/rTN37hwFMGSvPfvuKYFJOtrzTz8tY71lZeXQr38/1BPXxp3z0kFdKPVJo9fNnTVLbtMsFOs8BMUm6Z2W5VDHnD7lPel/ND1p+qIet09VlVQNiF2+f8nFciPXj/u5BdCmdKoHJzwMixc5Md63X384/7xzbGDfREqmegkKvn1OCQP57EgM9izqcpQoYFDVD3VCEvn+7xr/IKV8LfpgoT05VXjzfBP3oaKy0oLLNIaM/Na4Ol4b6vdCCSohi8hNvBcBRX+q2C4Bj+K6ZrB2qACZERp8oQTsd01iwX2Ip1EErJQXRkswn+U89jMsx90YezMIxljCBow2oVBXUO0sxeE/u2EcTPjH/ZJtXnnjDdgj72LvKIs/89cM04k8F0sr1ovU6NhQCJtAECqQ5XKa+UKhBtVIhpPJBSqxgEBnmA+fBnN9w1T79ZUM4p1FA5ZntYKLXIC1ek1XAuGNW/LGPwjY0oZY2/Xy0vPPyQMiJ/KODDxrBJj+y8KxXqj/Ns8icjNNYusCWLa0I8hsnxmtO5qGksoXTOb/OiKmXoweeYmhPMZQrpsU8xpx+SBkXqcgFktUzOtKsBOwHolcmUiAx1Z99DE7JvDATRii0FcoIG8WHZj2K85XB26kWOSNijV9pO0ILd3Tz3wnjJzrRQ6TEfAYflhLKl0v61AUzOX057U3s5Vophczg5hX27Gec+q0SlbevByA7X55g0J7mtpPO/WUHQ50wgMNE46R/GmYQiiRqtstO8CBY0JfL4y80bFh5DOgGc6j2nBoQ/lFfNlM4Kv2HcY24O7NcYsVfceC9gLibbjjYxjF5vrkdjSR+9xz8lj6Dhj4mdnI26OI9Yv+JeNBvD2uBVXkgcomkio9L9Jzgm3bXOGYMPR1Rc8faEd1CfgUN7UQVFqeqJAeajDNqr2KJsZadROwFUrCG3YcK/5mVnTbEAxnOw32pMhdp9Lvzz3//B0CdK3Apw2L+NhXkTeGwRvLYIHmHNCRbqweZz8NTHC9sFXmM2VDRybe+w/8h8xzAh+rculFLG/WROs6DBM0djMx/Ok2Lmbi12iAiI9b2pH1vueI9fSxjfjGqdsv4BjEJy4ZowKcKAWIj4E1bhbTscqI2pzHfiaFPrQOZhYzUMKYsSIci9r5x/AgxQkk+PycOx913B8VAK2HoAg3bicOQq9pqZmoGNvGDgw88tf9+/FHVfjsW6NkRvJ2yXLaN2f96JGIDRkUfmNwcMaCb3RYsAk3rCb0fXvCdTUNfTGr189ZK5jh60htn8E9CICFebHd1ogQdgiw1xEzT3/z12H+yCdf9TPd0KPIDlneXhfKzRtz1TUyetDWcvc9f7MFOleNuWK7Al0ucm6RMMpjPq9ym+mmLULP4ohiYNKsFTqncg6vm3IWC0+P05Myhc+UzugwhkXOOqeNXgmUYWsr1hJg/DOCtTJMzXSf+JveNEWmh9YFrNWAOwbCtl8QzI1l2p5dfX+7517LbD/8/mWtogkT/n6/iq3efPNXznpRft6m6TCAL9dvqJFVflRtFyQCqK2t1d2pElBUXCxzMJNFxVDaoROCT/vgdMzWsh24YS+RHrflwmtCGirG0WzEsXGpRJHnlAabcEDZFbGedQkRC+LoAShWpLpp3Hn4ixWLmMk7QrdE9YYjGCeOaygJW9cY8MtYhlRVKfAxlRViaicIeGMuv1weCVWaxfL2vqKIhNGr6VxmcyGsWbVSgi6bzkBBQRIKCwrwuUBeiU4V5dKKNAOyoygHzbUbYOPqFRCkiqGgtAxSJR1kvDoUoQRVqAfNhL5o9S1fEC7aAX7kQ/1tQms6QkJZDw/hI9atk5jvNUHuFqPjcYgNChF+ThfXz2aGWKBbp3rdqXzRa05SYHIb7Hd1Wd12Br6RaEDMmjUT/v3Yo3DuuefJWti6ujqZs0epSbf94Q+ts0++JN8caL+ZyZuj55bGJlj80UeyRqVjh0ro1rEDJClvkbmx1EEQ2KGGptaCaQ+yEJXyeja3NEF6/TLI4pUKKrohCAud/ueF2MwkdAmu0EzPFNZCtuJWeJauwhJNJX+5leftrll1NyKmxsoiIZ0skGTxZAKZ2UJxXdDPJtMl0H3bTGWb/B63tbv0XcZdFgtnJu0eYrPXtkfDYsHCD+CDDz6QAX3KoPmy/XmxJpzejUxPTY2Nsri7qaERuu/SFVKplIydK0ORA0skUNymCHlyPlW0bBa+n9DuBoRItz7AC0tA5LIgSMELs3JjIb6m7hFNIYdscScQiULlC9TWr/Xx6UwW/zVltVB/8KwpEo9UfDcS0WT8mLqRrmgDfLXEepNkKpUHupQHPr9oyH8vmVDNARMmm4XrPr0aoAxcwinTY+2ZFz/mO1GiQXuKVcbiRoNrAC9gyZJlsHrVJ7BHz93x/CfUFABirFRSik1EFMBHMyH85EOIVn6Egq4OJRaXoFQVZMh8YQ4Biuv36AV8z32B9xuGP16AGEzjhnOSzTZu2AiNiTJIF3bWxmJkjYtWlq7pWCBEgowLSiDQqVZr8LcuwZ97uq1jJTKbac1zT5eToy6533PKGQxmWjbldUljgzkHpPGmhDpplOvwSmBa9ct5DpFkSH/4Cf8vB5xvPOQiLxnD+NoQFLPffx9y2QyUIxOTTkdrBckkBGhEsEwDZF4dD01vvASZNWsgQpGcq23S/lhVgZboUAqJigpIdesKiU5dgNeshfCtZyE36VHgPQdAYuhwELvtDRyNlcLiNLCmekg0tMDGwm6yHIwmXEo/n6/7CaffkYGZNbqeEre/x00/vanjJvDV4H7NxDuiKtItLewQOQ+EkbZeJVAib5AdMD3417XmZ6ZpOFcWU8C9Hs5aN5Tva1kst7MdGyLbyh9n3SHCzxR2/jgzKbK+rlZmX5N4LSsthaKiQkgg07FUEa7YDBt/exnUPv5vyK0JgaeUuKViLjluzDvn0XLU7aLV0BgtQPZD4uiUhIK+u0BR3z2hoByB+Ox4EMiebPhZAN0GAG4BEpk0BOlVsCbRFXXChMSH70jOeX6+UOt7yscn7kBk3PxZ50ErAjAZv1tlOhEJL1zCzYxWr/Oemc/ANfuBN5tBAdWFV2QRsU5zMAaKMT5kBgwprlop5Gb87E4mhs358EWo8FwGJsDvO4KZnijeUFMHc+bOhpKiIgRdERQg6KiLFCsph/oX7oXVY8YAzxYBKyxAYyHQgMNzqn0eIbIYy+Uka7muA7o+Y30ILRs+hvTU5cCLXoPiw/aGor33gfSD/weZOXOg6NYJkCvtBkXNjdAzuxqWQBdoYalYRMNYtDkv3w8/vhc3c+XnnReTyUw9WWbIDGZPt0uaDlNe+nzgFZCrAiMlUhPc9W5J6F4ttsDIJJVysL17WRvVcLFRWTuoLhiJ1vpbfvWXBZs3Oci6pMBlmFCN7rzZ70NpSRGK2UIoIoAhsyU7dIG6/z0dGh97C4LyUmBBQncJUL6OKI2Aa26CwmHdoeKQQ6H8iBMQmB1t6wupNtVuhKa570Htc88h+FZKFuVJNX450b0YxGoU2QVpKL77XhB7HwO5+hoQKPJn57pADo2X0AvF5VS6PPKQoMGY/8K3z7a1vGzTRf22hgMXVcPhp8wzL1OZOSvX1PPazGWmh4TIUksWK6VM2GbRruV+ELhEA9vx0vR38arfTJLDjiCKRR7wwMZPvXUiF4w3g54d6NyUc6k/I1tRWziqbykpLoIU6nYJAmCXbrDhx6dD0xPvIPsVSyey+m20YpszyGAZ6HLeqdDjil+jfrd5Sa5h3QqoffIeWHfnXSBW5PA3EIj4u2QJ89oaKLx9LETHXwqsoRYaMyHMynSSTmZhLF3l42vB3abhzj+htzZnu8Fp3/uJn0dwopsc5HqqmOxll1/FWk/5tokEzkltZ3ELNe7Ur4wyvxt58Trh92PIG98t2PbnF4xEPGlSiHg2iG8wGF+Z85vqGCuAjbW6rBGAue/PlDcytS8jUZtMFUBh566w8SfIeE+8C4myEqvTiVyIxkUddD7ncBj01EyoOOpM4IXlm30cvKAcioZUQ+eLrwbesQEa334DIMOkBS1QxOeeeB5SfUsABhwKybAFKkQzLMmWyD3Pmrgxg//Fpxshv+58M8QuLVS3u4S6UqU8EZv0+vC5ZwVQuQ6A16fFG/ihmdEfgWRnPehu5qanS2DHooJXksnsjF7DfNsDC8Z0tvyIQxTFmCxWihg/7WAmOQlvSK4pP1zzyQp8LIfKinJZkZcqSEGqQ2eov/ViqL3/JUiWlsiLwJQZDFHQCAP+8ieoGH5Bu/H4kvOHQe7tFRCUFsv4L082QfGDT0Cuy0Dg6QZY2JiEhZlyCiAsQ+CNIrthS2On/rWsIU+0AGWthNpFEgs42xpNJ+tDEwOMvPd9s1vHBHO6mCTUgeycNtnpb9XlEjxvOnMeclvG59UTfEVGg5+OFMYUbGG9/zkTCYjiNRDy70gH2/XxynPhFdnQek2oqxH4iPFI1KaQfRIlpZB7/QGo+duzkvGM+0CgaM6JOhj8/KvtCDx1c/R+cDqUX3KCZFVGLJMphKazToFEAsV7shAGFKWhI2v6S06wvSXwtmYrHvMZubYE2ayXrVYzDmXtQA64382Axabc2NFJerAIY/HRSaavi+1uYJjQdzgHbvKN6QOnmk7HZ/eaFH3+ZTAd0ynhPuOFwvYcMcOY8/11kgH13Hc3tyQvx84aGMrYWL54HuRamhF8xdKXl0SxV1CYhKWH9MVjLZOiUC7ZHIhEMwx57mUo7DVsm2ixy84YAtkFtWjQBKoxQHMaguP2guQtz0JY+ykCM/0RE2zPrJeU8lJ9p83eQqJ1KguMxtM1SXtQpCuEBSq0IvxsUKFittb5LAf96gHAXImcwHNSk+7DtLPZjNykgSJcp/xEGkgiVNuJuJvbYBIfaH3pIuAqPrwtR6Ua3Q28FhGmx5ywopVZ14h11IcC3IRQEbNeHfBcxb+ZnUv/ZdLN0FCzASrKK2T0IoGPZEklfDr2LGDZQuDFSSvew/oG6P/ncdsIeACf/OQMyMxcAwFa2lGkvN4Mb4bc0zMhOWICsGGn4w0Y9smG0bl4SR4y3zuu7NOtZD633IYX9krDeEnNOAmj02k3ij9Ok+e10/Bnb5nWGXZUJ3NjNo1LxbhijKHDvTlgRv/zLWTq82eYrz1nekReQoW1YHXKuLDs5rJ3XRsxYTO2Y72XfOextnYh1ufETQdfs3QBhOkWKEXWo24LBSh6E43rYNlhBwPv0FFaoPL+b0al/9i9YODdr28b4F03AuonvAWJ8hLgyEKlh+wBsL4Gsh/UAsU4UrwBit9ejCI/BY2NjS3ZXKZIbEVd7KY6k47B36pGM7oKIuEGCus71c5F12PPjTgVGliUVmVKN4zvT2Y+mJHqur9LFAlroNBnAbEG95lFM4NXTSfDdNqJaudGeOlFW+sfjGUBG73SMh2L9SKxfrlIcZut1vIqv6QFKx27rBXQ3AwmYQFN6zXW1kBFWTkkUMwlkgEEBUVQ+6dfASspQ71Ln3/SF+vroN8tD2wT4K355UVQN+FNSFSUSqkXlkbw931OgkIeQF2HyXDp4gVw6+4HwEeX/gDSmRB+8P3vFe6994DzstnchPYCH52c4XheqBFdVdYGarV/TgMw0t2JDMBU2pWQ4TfLZtrtwLQ/UIok5nx+kQ6tEZHRNGoeaqd1oCMszIFbxpqFnu/AhJ7zpXu9UcdTfZFjM0BYm+am13POpSkJr5zQxliZ3yDRsZzvFjGp6cKWFwoHaC813fW4E630wKaatfIYCHQyNEbJAqWlUPvosyh+Sp16k8lCl9EnQKLD7l/YLzll2kwYtt9geG/aDLj3gYdgSGItnPDIv4FTj0Tc+cLmRnjuyp/BDT8aC6VFRZBDZnh3/0HQOR3A6/95DXKZFhg8eDBUDRl8SyaTbT/wkfWLx3s6np8ZoWoaaVlI5vVpfQ20u0X+rXP1zBjMwA5+VvpdpMUv/VagW+xHsZCcYkJzh3PDokZsheo7km2NY1ZoMRYqluEmxmww5rkNhRdx8LtkMuG19wKI1bHGgKZ71sWAZ40Pr27VtIyVAIwc03kV/Cb8KAyws2kooSxjZD1Kj0oU4sX+z+MQ1eE5qeTaPYOwbmmBLseP3OwL/P6cebLj6fTpM6EWmTWBd/VPrr1aGYX4+X0THoXCDh2gcf5/YORHS6C5vEze/GXZLDx34VkwfMQFkPrRDVBaWCCPZdqMeTBk4J4yYZWzCN54/XUYc8Xl5M3ug4+P2gt8tCzF87IfnswnEFxVkRZz8oRpX6DKXmaSjVyXUi1KI63HaYBxzWwSdODNdlV5X9IilhfS63qakPgSMi1IiikN/EiDO9T+QdCp+yL0hk3rgXZC+J3SvUiEbwgY9tJtvWIlh8IV2Nj2X6bCK7+AWohYMi4AxC1d4SIZwnOulxQkgCfLAMWX6vCaTELdlFeBUVteumHxZCYpG6iSQeVx8aE3tWh8UA4iTUHq1m0XuPWWX8ObkydBQTKlwJygBp+BPMd77NlPgu/Ciy6GZyc+Bm/NmAG/PWYPGLpwMTST4xp/rzyXg18eMAzu+MU9IG76C+5TGrJhFnbpsSus/uQTmLt4ibzRB+47BI4/6SQ8F3TS2VX43R9urZ9vkwDEx3A8oZNVAxhq+qJy903elnnOmawGei+nP3PJhrpRjJ5Gox/0ObXQogYymVBYX1houyGBLEAJw0j7FL107kjEOmGaBjauIEZ9T+ajka4UCfW3BI9jMd+3KPw+JJFLHcrFfHsqUdIUUdvzYJMohe3MZP+264E8f/JvXCGrj51nm9B441rfS0IxGhvR1HfUQGX8XiGuv2RQN/jLPofA/Q8/bsF83gUXQdeKCjjqoAPhmst/AOefMQL2RVB07dIZunTrAh27dJSt5ErlaIRyWEgzTaQ6G0ELQ0AumQJrLvspZIqL5B1TlA1h/CFD4J8vT4dKNHzmLvgAjjvlNGhubIKfjr0JOnburEYb0DWtWQPXXX2V9nzw08yYwM39b3O9FDUagONCrQvJbkMaGPZkSiDp16ZTEf6d1kDMRMKCTIFR/U46MuCM7IikbATea7yQOg/QpPPkTHVUqJy0sUJnL/sm9LMvvCwMv67UGBQWuJFiNpMuZDoxWYewdqrTcchjMR2Y7EN9lsaV6GGON20+z8XPUXNDLVSUl0MzirokslVTUzP87Z6/wb94F/hoSA8oxf36z9A+8O131sPEN2fDmO+MhuOPO1FemCOOOAIqaZJ5x46yX3VJWanWjXWok/Y9zMlZdTlktAIE9utvvQMteOkvOHYojH1/DuRKi2VVWyqdhrXfOAhufHIqFNOIs4IUTJz4JBx40EH43SwsWLAADj+qWmY8EzsvWr4GzjvzdJg5Zw4kUkFPmXC6BY8tdZHdiAc1HM/fTNmfTRBwXBPArL5gpg1WxjCBWS90YExrFsxYRgT3PQ3ESEcFJDBzkWPDMK9tl4kWhF71lQaaKYIRXhp4ZKMlzGv9oFjO1KXmPMaLZPmgY3UFODp+xcTE8pnQ3WzZyB1PWoMzE+bdUB5bkrrBKP0df5P0veOPPgZuHXs93PWf+fDtKRuhEi/UfSsj6JDkUJJMQGWHSpg17T342Y03wYjTTpWgopstjQBrrKuH2ro6qNm4EVqam+W+d+rSDW79/Z+gz4C9pM/20aeehh+ffRT8GA2NuiApz0dJLoTnqnpBzfk/h4JcBk447Rvygr/84guyEyvt36qVK2UlnNGnKa/w5Vcmw2uTX4MUZVEDHNzeYjd/oVDKfnieRuOFWmouRtrc8VpspjXoMpH6LBspALZo0NHnLTn1t7k45gKZi2MuVM5nOg16yYKRiIlZU0Vl2dDrLeJX5rtQoKpJDUNTZyrigNZVXEYNoBvC3Wig1QW3n/I80HHmHMtl9XGmPRbPaHFsJAjLNCpvAIrcSa+9jqBpUBOEUMkvQ7AsHNwdli5ZoXRcCqmhxUslkHf85tdQgFYoMVwuk4FTzjgTnsfv33D99dCQboH9Dz1CHuOihfPh/HPOhO/+4AcyK2XpB7Nhl1/+FJoKiqR+XYDAe29oL/j+s/Ng1aKF0v/67OOPwXEIwOnvvA0dO3WS89gef/hBeP3ll2RdSKdOHeT5TSKTzps3TxoyeCQHwiYHOLd+fJHgwHh89EaxNRofMw3zWfFKFyr0mC3nmC4dgQdYBCDpPn4XS+EujmFT+5oYRrKgFpVRvJFNGMUZMdIiVNadhsL2HvFrVA3TGQMi1LpnaIqeNWsa8Bv2zUX+fkIMXOb4siE4NcLcXKGTCrIKTGfAJBJJmIUGQDKRkkZ8hkJoKO5mJyshReyM4q7/PvvChRdfClkEG8V/J058SrmD8PjIWDlo/6HQaw+VSkWTjEIU5RzBsnrdp3DqyNNhr0H94HerZ0FjLV58NEQKcPur9+oI90d7QEWSQYrqcrhKmR8+/BipA1P9L+miBLRkKilVoEuG7o77F0KX7t1hwF4DkX3pLEGHzYde+0Smxmsm7I3HMQYvxGRfxBCzyQe91kzXjM9NoX5k1QjMtNaT5IXLaUXesg6LA1CzUC7yquIlEzo9LszrJWzFZqySHmz/4NAmObjyQNNZ020r37jwdVkFtrQ8xki9puPDL0om9G6+jGF2/TrUVnACL/yKFSvlxaftHV7VH049aG94q07lQ+ainBxS+Mtf3ChLOhOpFPzr4QlwAYKReH3G1PfgotGXwOVXXiUvDE3XJP2MwnRT5yyA0vrFcHfzMghrUKWhyBWCZ1X/CjjvAwFT30DRGQTWkCFRflT1kZKRH3/sX7Brr14qzGbCe5HyZ1Z27AQ3//xG5QYSYoBtCrkZj/YMi5JVfDsZJtoPPRxP4Gg8v+NyAOPwIk1EnE1GUE7Ekz4OL8w4BOJoFEe3t4TC6Y6Ra6Oas9ZkZF870aiqpELDTII5kEW6al7/Vi6vw2bMItZsmjMVVwagXk9hH/x2jqwH/FzkbhylWoC8sZqNGDaP0JUUpiN1zJlIaT/kziC9lOYOkz+RmPqEkmb4GTLhwRXK0ic/J/WDpmXEWefIZM8506fpaQAcajash1efewbuvOM2uc7RR1dDOp0BgYw1/92XYfHRh0GqpQBC6liAB/1Jvwp4oP/J0LB6FaRMd1lde01JqpRJXYiiedLzz0HV0GFKeiAo6UZYnUXLHBl1/vuz4Pd//AusW7eeQD7QJARvzmNbJoVM1qx4o36croF5uvfeeLy4d2Q8N4w3PNiKNOtusdYqXcBIN6HRulgYOfCY3iIeQI1up9K6HFuaghfTFkICPRQx6zhr1jP6nnnkidN0qIGXi5bi83hi9WbPuDJsKG+20Om29PtFhcWSbeSQZQQGxdN/PrcOluzdFU5atFhGF4gRly1dKk8uzYDLokglVtuwYYO8mAFPyGHURUXF0NSSRvHbE+pRPxyy375wyuP3QAaBx1IJSOJ21w3shIwXQraxCc755gWQy2ZjwZ9C1CVPGl6NumWRLFaiGXQRWs1Hn3CyZK37Jk2HFP4Wif4brrsaJr/xH9qXaFsbHO29LEUmGm99fp4eZVnQA6b1KUZx0Rsay1Pra8YwUNOwfeB4BozJOdQAyOoeJFnhXEEGiL5PM9SsasHjGUwtyvAaR9lB+L0OuA6x+8QWzYwtoQOjfC1MEmkkRy8MG7oftLQ0y4TbdG0dXLYiCXXdyqSoI//fO/9RyQTDERgEPqHHjplhgKQLktU7f+EiKEFr9LAjD4S/1H8IrAH1uCABHE8EqwA4bzEeV00NgpzDvoP3lb/lss+pfjsh59sRA5KDmiYCkAguq+gAg/ruoXQ2CizI9YqgubGZPKTb1NXSvhljNnuEjbOFKJEv7rzuS77la8Uvkwzod83MCeGMlNCJamMdR0bfM+ANhWZVBsaJHtrkTuFEsO0n7PkePRdT1hpJYqlmfOMfHa/ZnuL05CsdQ6oIPibiYzKuP5mLaA31yMkhJffu3QuOPWUEpFEMUwFXZmMNXFNbAccM7ivF4ToUkc0I0t577CH1OQoNrlu7VucYkkGyD0x8/kXYtXdvgNWz4a/r5ksdL0fRKWLKwhYYf/RZ0Lh6DRQhoz1w391QXY1ADqXBAPUNdTIqRL/V3NwMDbX1kpEls7IA5i1cACf1qYQGZOcG/L3axgaoqa1Fpm2m87beLwX9vMf2UptDYbzbrRslclZvLs/VEnkOYwWeuFVsrNTQB4a1oOPAiayeGFndMowBX9i/7esovk9ZT1fNqojLGLqK2UhsShW5PU8NGc4/XXKsDDeiCG2or4cf//haKEAxTE1/SPx+/PEn8O7cD2XXgSQaGdOmz4LiogIdpYmgP1qbpI9RGDKdzsJJxx8DXdG4mFl9ODQ1J1DHQz7DE8UTjdD/hdfghDO/BVGmRTImhZ4H9O2D32uWf8+YNkP6HdOZNHx/zI9g+dp1UIsM2dTUBA1NzfAKitdz134Ehx66H1w7fCD849pvwzJc57LvXEys++ZXZXBsMevl/T0Or9dSY2gYa9OG6KyvzYXgjL6WMQaJF/7zwegbK9aIiSJnyHj6nRXRYZzZQg2y0GPkrOeXzKgbg8A1cUvOQ58Ns0Dw5Adp1M0olNaCz9136QYT//0MpFB3o04FBAbVA4ehTpeEt956yxZg0XmkLgZde3SXce2p06ZBuGY+zD7mSARWCQQU3yXGL87C6l/9AaDb3nDE0MEIpkYJ3lBbsIOG7Kec1SKUvWDImVyCxg25XgYOroJvXXIZjH/8KZh963ch+LAe7l00By54fQoceMhBqC5kKK+P2DPpejR//iMB289Sg+doNO7VpIxxoQfMGx5p0rdUWgrXyQKBTrs3mdEMvDJMPQtOJh2I/ITteMmjTPRk4HXoBF2dD17/ubh7xlcB8P8a/P7orapl4DyDzNKM/xeRwUDhsN137wEPPfYYnHzM0dKoMAkKqVQh3H/P3ajzDYfC4kKpp5Ged/ChR0q3y8GH7g+zThyOMr4EONV/RCEkOiTgksSecPqKJjCDGy669Lvw2AP/QIZr0QbMEfDeu+9Aj113h3G/+S0UFxfDaaeeJD97+203nHHVHy+FJtn5iskukrzfQbIwXc/XeGZLhq1sT+CTYikisSTgSiO2qJtBFLpUroC5FH3y+Js0K6YzadzIVZXtwkyWix34HB9Q59dUxKMgIla0ZLoxhXbCjhnpZME5WrubNnsZUDeXPMvy9eo16+9BVru8oDAF706ZBitWrICLvz3aiogMis2DBveH92Yvgoa6Whh54vEIkBLJOrvu3hNaIgb9Bu4Jf274EHLNSQhTsnEfNCPj/U+yJ0x/dwb07zsVf+lS+XvV1cNh7eq1sNvuu8EaFJu/vvkXcPvvbvlsadW4GpreWQlBxw4SeOzA3UEUVYJoWWdYdFl7plR9FcsYvK69QpoH52VLuxQozXQ6lUuyn/4s8jKeZcGRBhtnEO9PAa27CdjsmEjEUuFN0kLo+Qetb8/Fisdtqbjt/elMyPiZ1FF0fyKZuDzEH+7atStcePZZ8Ksbx0JxaYkUjXvssRucUZGG13CDZcmEdH/QxjO5LPQdMhR6rJkBIxuXQK4JgYfMRF0LeNAIw16dCtmRl8EP/+dK2G/YfnZ75551hnxsWZbz9wAo+4XOJ26XDR2G20lL1xAaKI1EjNs9+MTnfzgan3rhRa4y+XumM5ZgrjApMrmBJn9QuAxq4clZf5aIA5+wQxjzxwXIxAOv/3DO68puU6psm3+0Zpk0IL5YsSJj0zLZTHMmkywaMGCArFyj+C4xeguyTN9dyuGIKTNh0OB9Yf77C6RTmBptl3XfA05LLYMF/3sTsPIyyFFVJbXLQODt9cKrAB37wXuvv/rFr1nTaqi/9yVIdu2i7tKmFhDfvBa31aITL6KJjG1Z/cL2yHxG/xuOEJuE57cKuKvwp0C4TMsHXb4JKnNa6GnXoU4q9WfEqYxmEcO3yGu6GOkkz1AnfuZ0HaTpSeKH4YzIFcqNssV6Xt+NM1tXO1F8NgxvzWSzN6RbmqEjsh/FZek4mtCCPTK3Fjaitfu7DR/AXYfvC2tbIiiCHFw34khYeNHVECHwpPWaySHwGmDvFya1a2XbiktPgUD3oSbLGYb3hbBydwhrNkgdFQH4whbfcJuoXovVOXz2x4ZB4oNeRKsVhW6lsUVNwSvxu08ENJhQV8359cLcn2ppOmXx/BoOZuudWlvcflcBlV0caweb3/LfAyH+6YD3OdPOmdMaoPf66Z/hARAsmUxEXTp3hvvv/zv8+Xe/lV+++Kpr4eri5fDJX/8NiZIiSMmGnMoAk05zHqgimBYU5Ai8fV6ajMDbv92At/bmUVB31zPIrCWqu8SGjcAf+Bvk9jwExXwjpPEmwRunDPJ6Lu/o4DM/eBs+XWm7nuZNyPRHqTIW73QFnsjNn4ZpWRDipZL+JJ38Joi6TmO050huN/DJjOCATUBL89zKigqorCyXkQaBd1Q62wifjEAd61MurViuM1kCnYHCkPEK9yqFfZ5Z1K4iqO6ZP8KqS3+KFnMHVX9DheNnHgi5a8ZDduMGyGXSgGz9AJ73C3Y25vMvLBkg9+FPVNo+MH7rNeaAaOKGLL/RUd6+2Tpc3+UC8ZkUVucj/Y7JLq6jcaWZm9jHTYKv59ppm+n/FAXIfi2lxcVyqrnsTkWp9ZRQ8Mk8WHPyqcA7dow1f6QSgWQFgwET/gVFfQ5qN+CtvvlbUPfnf6O4LVfbQoBDlwjEQ29DLh3iA4FHvf/CaBeyR7b093ekRqAThcwfhPFW7zI9X6L8aIQL/Ici38nsohGx5AFvQraNGRuntkAdVFm0ZC7O3JYHiTdKOpcLH0pnMjI/L0sXl3TN5iaA3QdDp99eD1FNrdZhI3sVww0hzPvGSbD6vp+2i0m47PyhUHvXc5CgcRB091BMuBDF+u3/QB0vkL49yuGLcrkHtwZ4Oxrz+V+sxvfHIhNWq6bjjvl8kesPLfQtsfypSr67JfJGOelyRxSvbJz04X1WDfBnMF/PtVO3MPojioKAN1EpJXUuoGZBkgGTKUiUVULmuT/Bhmt+BUF5uaxys40YQ9S96puh7Kje0PPam6F4vxO3GBAb/n4DrPvNH4ClCyEoKtQNthF4lD7/mx9Drno05BpqZWpVRt0cu2wt+BKwYy4UxpqM17YKH1eg4j2SMSHFMUTgtVrzR7WKVuG9COLDjT0g1qiewlKvW/plHxzeKM1hGF3e1NzyB2bbzCmER3WfQuLE70EHvEHqbvk/EDTFIBHIdRCdEFQkoPG9VTD/5HOgsKordD33fCgcdACU7b+pIYVZaJj8MNS//QrU/uNxEE3UYBwt56KECgshwCCVBiDgHX0xAq9OhuEoCwbB9z+4f2u2+jh3UObL3zeyiqmS+iggNmRyenorQuKsjf4p+gUex1LlKGav4WoTI3tE3k58ScznMeAryHhHFyMDUTPwVFI1D6IEhAQChK2YDRsuPx/EGoFgSaFeFni7gvtPafgZRCeKSJSTCNQQyk8eIumdWuA2PD0D0LyWTcRZsgA4FYIHKj1LuknRemYFTcDvfwxyuwyCXGOdDOUR+DKZ7MuoBx73hW6ynQR8+RvuhX/3wm1W63noQzRAzapL8fxTKKhG63D4EDXmU0Wg7QO+3ddM+aJEuLKwINmDmkSSCKY6CirWoTw7XlCEN1QOGm64ADIvzAZeWqqaCZm2JgJsnh/Tvk6mC5Jl0009OEb1w1YRcrMOa0Ad87CeIG55HPU6BiGlTGlRi/roJ+SuxEfzFzmwHVXsft6yVD8m7wTHsmtLOrsiFGxX01woEsh8VGYZNkGAFnHJLf+Gkm9MQDF8I4gVzVTTCEz3ajbja80gbub1w9YdY6RzlFL3mSw7TENUlIXkzddB7rhLIazbKDtnhbpACa3bFQjevijn01/0wHZW8O1sy26ZdHplFIY9yKeXSkaqZUgQylYVHEUrHzoCyp+5EMKnfg8tD90LYuZaEDSTA0W04IFjuoBbVmahLnaJ0mhgoIjtUwzs5NMBzr0W0iIF0YZ1yHohqn1ZmYyby2ZXoIExJJlIpNvjoHZWsesas0Dr5uV2RkhbCtr2J3aVoaHarb0ccH5MYWGBrNWg/D+q9SUxLKM+NMClAK3UwiJksHqAKU9DbtEciBYtQAHZCDDrIwRUiyw2ojFXwfGDZags2O8AYFVHQjj0JIgaGyFqaYIom5W5hOROkTpeNvsJ7kMv3F6W/I5Epf379pE3QQn1iP4afDsn+IQeyie7GjAYh797AxXvGB0wSeAjEOpaDnJA0xSiBDUZChLqoWKQeiqAMu8jOZkP2ZMs2lwGokxaps+TiJXJAvgaDQsaqfpQGIUXIeNlCOzUqLyslHq/lHwh8H0tdrfhcn4fBEE7RBzIjbJhYw18+ukGWLZi5VgRRXciKy1BHayAOlElU8oKltnOXLVYY7qzQWzauyGAPH+naogU2pJNWdWnjYtMJvPD3Xbt/qfSkhLZE2buvPntdn6+Bt+2Al7v9g0emY73KQTZ8ccOX7Vu/aeF78+ddzMy9E9aSF9DoBD4qPCbBar3S9JYs4yD6wqox81wVQds6kAi3YWV6lmI+zPZzJQojM6vKC9bhdumYmFKP8xBOw4D+Bp8OwDwNGqoE08pitSODz70r66ffLKy68qVqxZs3LD+ugMOOmTkwEEDDwllh4SMZkuuJgAkeKyEgDEWa3ypHnr2HQJ31arVy6ZNnfLqqpUr3+/WbZfjOnTsUFdRUVmHrFfXoYN8RmUSSFej5NG0BuTX4NtJgcdR5JavXbuu06rVqzutXr2m0xp8XrN2TcdPVq7svHbVqtIPFy16LZNJv3j8Safs26t3rz4VHTr26NKlS1fpHknn9NgI51yxM9GYKpFcu27dssWLFs99643XZzfW14sEKpLFxcW7IFAb8HcLmpubC1tamoubmppKGxub6hsbK8pbOqTrs9lsQ4fKCgJj09Yw4tfga2+Kav9phQIZLEQ8ZAsLC1tKSkqaysrLUygWEwgcJKsgrK2pKUmn0xWvvfrK0ldyucXIZjnUC8M+/fpVdu/RvVMUMeEnGZNux5ES582etXzDxo0ZtJYTSUQc/pMqKi4KCwuLMuUVFbSdxtLSskbcZnNhUVELArIF9yFTUFCQwbVzqGfm8Hgjxpj4mvl2zoUubP1uu/ZoKisrXd+lS+eS+vrdympqavBRW15bW1uKj7L6+jp6LmlsaChpbGwsQDCmams2NiNLrkR9jlOdBTmYOeMCRbJAMAsEUdizZ09RUFjYSIAqLi5pKS0rbSaAE+BKS0ubvAf93VhSXNyMAG3GZwRjUQ4Nkq3WAb8G346zhFq80WPdkUccxhoaGgMUiYnGpuZUc3NTqqUljc/NqXQ6k0JQFCA7JhF0CbRcE8h23DRfZxKALEIAholEMpdKJbPIYtlUKpVRzJbKFhZIhssSwPD9HD5HCxYuatfJY/9fgAEANZIbPTqtlKYAAAAASUVORK5CYII="/>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26" name="Rectangle 25"/>
          <p:cNvSpPr/>
          <p:nvPr/>
        </p:nvSpPr>
        <p:spPr>
          <a:xfrm>
            <a:off x="986640" y="3217300"/>
            <a:ext cx="1883255" cy="584775"/>
          </a:xfrm>
          <a:prstGeom prst="rect">
            <a:avLst/>
          </a:prstGeom>
          <a:noFill/>
        </p:spPr>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en-US" sz="3200" b="1" spc="50" dirty="0" err="1">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charset="0"/>
                <a:cs typeface="Arial" charset="0"/>
              </a:rPr>
              <a:t>PaaS</a:t>
            </a:r>
            <a:r>
              <a:rPr lang="en-US" sz="32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charset="0"/>
                <a:cs typeface="Arial" charset="0"/>
                <a:sym typeface="Wingdings" pitchFamily="2" charset="2"/>
              </a:rPr>
              <a:t></a:t>
            </a:r>
          </a:p>
        </p:txBody>
      </p:sp>
      <p:sp>
        <p:nvSpPr>
          <p:cNvPr id="27" name="Rectangle 26"/>
          <p:cNvSpPr/>
          <p:nvPr/>
        </p:nvSpPr>
        <p:spPr>
          <a:xfrm>
            <a:off x="-206855" y="4975690"/>
            <a:ext cx="1883255" cy="584775"/>
          </a:xfrm>
          <a:prstGeom prst="rect">
            <a:avLst/>
          </a:prstGeom>
          <a:noFill/>
        </p:spPr>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en-US" sz="3200" b="1" spc="50" dirty="0" err="1">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charset="0"/>
                <a:cs typeface="Arial" charset="0"/>
              </a:rPr>
              <a:t>IaaS</a:t>
            </a:r>
            <a:r>
              <a:rPr lang="en-US" sz="32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charset="0"/>
                <a:cs typeface="Arial" charset="0"/>
                <a:sym typeface="Wingdings" pitchFamily="2" charset="2"/>
              </a:rPr>
              <a:t></a:t>
            </a:r>
          </a:p>
        </p:txBody>
      </p:sp>
      <p:sp>
        <p:nvSpPr>
          <p:cNvPr id="28" name="Rectangle 27"/>
          <p:cNvSpPr/>
          <p:nvPr/>
        </p:nvSpPr>
        <p:spPr>
          <a:xfrm>
            <a:off x="2082700" y="1838555"/>
            <a:ext cx="1883255" cy="584775"/>
          </a:xfrm>
          <a:prstGeom prst="rect">
            <a:avLst/>
          </a:prstGeom>
          <a:noFill/>
        </p:spPr>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en-US" sz="3200" b="1" spc="50" dirty="0" err="1">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charset="0"/>
                <a:cs typeface="Arial" charset="0"/>
              </a:rPr>
              <a:t>SaaS</a:t>
            </a:r>
            <a:r>
              <a:rPr lang="en-US" sz="32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charset="0"/>
                <a:cs typeface="Arial" charset="0"/>
                <a:sym typeface="Wingdings" pitchFamily="2" charset="2"/>
              </a:rPr>
              <a:t></a:t>
            </a:r>
          </a:p>
        </p:txBody>
      </p:sp>
      <p:sp>
        <p:nvSpPr>
          <p:cNvPr id="8" name="Rectangle 7"/>
          <p:cNvSpPr/>
          <p:nvPr/>
        </p:nvSpPr>
        <p:spPr>
          <a:xfrm rot="5400000">
            <a:off x="7461110" y="4321050"/>
            <a:ext cx="913484" cy="461665"/>
          </a:xfrm>
          <a:prstGeom prst="rect">
            <a:avLst/>
          </a:prstGeom>
          <a:noFill/>
        </p:spPr>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en-US" sz="2400" b="1" spc="50" dirty="0">
                <a:ln w="11430"/>
                <a:solidFill>
                  <a:srgbClr val="0070C0"/>
                </a:solidFill>
                <a:latin typeface="Arial" charset="0"/>
                <a:cs typeface="Arial" charset="0"/>
                <a:sym typeface="Wingdings" pitchFamily="2" charset="2"/>
              </a:rPr>
              <a:t></a:t>
            </a:r>
          </a:p>
        </p:txBody>
      </p:sp>
      <p:sp>
        <p:nvSpPr>
          <p:cNvPr id="10" name="Rectangle 9"/>
          <p:cNvSpPr/>
          <p:nvPr/>
        </p:nvSpPr>
        <p:spPr>
          <a:xfrm rot="5400000">
            <a:off x="7583632" y="1800669"/>
            <a:ext cx="668442" cy="461665"/>
          </a:xfrm>
          <a:prstGeom prst="rect">
            <a:avLst/>
          </a:prstGeom>
          <a:noFill/>
        </p:spPr>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en-US" sz="2400" b="1" spc="50" dirty="0">
                <a:ln w="11430"/>
                <a:solidFill>
                  <a:srgbClr val="0070C0"/>
                </a:solidFill>
                <a:latin typeface="Arial" charset="0"/>
                <a:cs typeface="Arial" charset="0"/>
                <a:sym typeface="Wingdings" pitchFamily="2" charset="2"/>
              </a:rPr>
              <a:t> </a:t>
            </a:r>
          </a:p>
        </p:txBody>
      </p:sp>
      <p:sp>
        <p:nvSpPr>
          <p:cNvPr id="11" name="Rectangle 10"/>
          <p:cNvSpPr/>
          <p:nvPr/>
        </p:nvSpPr>
        <p:spPr>
          <a:xfrm>
            <a:off x="7305268" y="4016725"/>
            <a:ext cx="1225167" cy="461665"/>
          </a:xfrm>
          <a:prstGeom prst="rect">
            <a:avLst/>
          </a:prstGeom>
          <a:noFill/>
        </p:spPr>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en-US" sz="2400" spc="50" dirty="0">
                <a:ln w="11430"/>
                <a:solidFill>
                  <a:srgbClr val="0070C0"/>
                </a:solidFill>
                <a:latin typeface="Arial" charset="0"/>
                <a:cs typeface="Arial" charset="0"/>
                <a:sym typeface="Wingdings" pitchFamily="2" charset="2"/>
              </a:rPr>
              <a:t>more</a:t>
            </a:r>
          </a:p>
        </p:txBody>
      </p:sp>
      <p:sp>
        <p:nvSpPr>
          <p:cNvPr id="12" name="Rectangle 11"/>
          <p:cNvSpPr/>
          <p:nvPr/>
        </p:nvSpPr>
        <p:spPr>
          <a:xfrm>
            <a:off x="7286978" y="2053379"/>
            <a:ext cx="1225167" cy="461665"/>
          </a:xfrm>
          <a:prstGeom prst="rect">
            <a:avLst/>
          </a:prstGeom>
          <a:noFill/>
        </p:spPr>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en-US" sz="2400" spc="50" dirty="0">
                <a:ln w="11430"/>
                <a:solidFill>
                  <a:srgbClr val="0070C0"/>
                </a:solidFill>
                <a:latin typeface="Arial" charset="0"/>
                <a:cs typeface="Arial" charset="0"/>
                <a:sym typeface="Wingdings" pitchFamily="2" charset="2"/>
              </a:rPr>
              <a:t>less</a:t>
            </a:r>
          </a:p>
        </p:txBody>
      </p:sp>
      <p:sp>
        <p:nvSpPr>
          <p:cNvPr id="13" name="Rectangle 12"/>
          <p:cNvSpPr/>
          <p:nvPr/>
        </p:nvSpPr>
        <p:spPr>
          <a:xfrm>
            <a:off x="6712990" y="2598003"/>
            <a:ext cx="2440535" cy="1200329"/>
          </a:xfrm>
          <a:prstGeom prst="rect">
            <a:avLst/>
          </a:prstGeom>
          <a:noFill/>
        </p:spPr>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en-US" sz="2400" b="1" spc="50" dirty="0">
                <a:ln w="11430"/>
                <a:latin typeface="Arial" charset="0"/>
                <a:cs typeface="Arial" charset="0"/>
                <a:sym typeface="Wingdings" pitchFamily="2" charset="2"/>
              </a:rPr>
              <a:t>Responsibility &amp; </a:t>
            </a:r>
            <a:br>
              <a:rPr lang="en-US" sz="2400" b="1" spc="50" dirty="0">
                <a:ln w="11430"/>
                <a:latin typeface="Arial" charset="0"/>
                <a:cs typeface="Arial" charset="0"/>
                <a:sym typeface="Wingdings" pitchFamily="2" charset="2"/>
              </a:rPr>
            </a:br>
            <a:r>
              <a:rPr lang="en-US" sz="2400" b="1" spc="50" dirty="0">
                <a:ln w="11430"/>
                <a:latin typeface="Arial" charset="0"/>
                <a:cs typeface="Arial" charset="0"/>
                <a:sym typeface="Wingdings" pitchFamily="2" charset="2"/>
              </a:rPr>
              <a:t>Choice</a:t>
            </a:r>
          </a:p>
        </p:txBody>
      </p:sp>
    </p:spTree>
    <p:extLst>
      <p:ext uri="{BB962C8B-B14F-4D97-AF65-F5344CB8AC3E}">
        <p14:creationId xmlns:p14="http://schemas.microsoft.com/office/powerpoint/2010/main" val="4138155778"/>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16" fill="hold" nodeType="with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500" fill="hold"/>
                                        <p:tgtEl>
                                          <p:spTgt spid="26"/>
                                        </p:tgtEl>
                                        <p:attrNameLst>
                                          <p:attrName>ppt_w</p:attrName>
                                        </p:attrNameLst>
                                      </p:cBhvr>
                                      <p:tavLst>
                                        <p:tav tm="0">
                                          <p:val>
                                            <p:fltVal val="0"/>
                                          </p:val>
                                        </p:tav>
                                        <p:tav tm="100000">
                                          <p:val>
                                            <p:strVal val="#ppt_w"/>
                                          </p:val>
                                        </p:tav>
                                      </p:tavLst>
                                    </p:anim>
                                    <p:anim calcmode="lin" valueType="num">
                                      <p:cBhvr>
                                        <p:cTn id="8" dur="500" fill="hold"/>
                                        <p:tgtEl>
                                          <p:spTgt spid="26"/>
                                        </p:tgtEl>
                                        <p:attrNameLst>
                                          <p:attrName>ppt_h</p:attrName>
                                        </p:attrNameLst>
                                      </p:cBhvr>
                                      <p:tavLst>
                                        <p:tav tm="0">
                                          <p:val>
                                            <p:fltVal val="0"/>
                                          </p:val>
                                        </p:tav>
                                        <p:tav tm="100000">
                                          <p:val>
                                            <p:strVal val="#ppt_h"/>
                                          </p:val>
                                        </p:tav>
                                      </p:tavLst>
                                    </p:anim>
                                    <p:animEffect transition="in" filter="fade">
                                      <p:cBhvr>
                                        <p:cTn id="9" dur="500"/>
                                        <p:tgtEl>
                                          <p:spTgt spid="26"/>
                                        </p:tgtEl>
                                      </p:cBhvr>
                                    </p:animEffect>
                                  </p:childTnLst>
                                </p:cTn>
                              </p:par>
                              <p:par>
                                <p:cTn id="10" presetID="53" presetClass="entr" presetSubtype="16" fill="hold" nodeType="withEffect">
                                  <p:stCondLst>
                                    <p:cond delay="0"/>
                                  </p:stCondLst>
                                  <p:childTnLst>
                                    <p:set>
                                      <p:cBhvr>
                                        <p:cTn id="11" dur="1" fill="hold">
                                          <p:stCondLst>
                                            <p:cond delay="0"/>
                                          </p:stCondLst>
                                        </p:cTn>
                                        <p:tgtEl>
                                          <p:spTgt spid="27"/>
                                        </p:tgtEl>
                                        <p:attrNameLst>
                                          <p:attrName>style.visibility</p:attrName>
                                        </p:attrNameLst>
                                      </p:cBhvr>
                                      <p:to>
                                        <p:strVal val="visible"/>
                                      </p:to>
                                    </p:set>
                                    <p:anim calcmode="lin" valueType="num">
                                      <p:cBhvr>
                                        <p:cTn id="12" dur="500" fill="hold"/>
                                        <p:tgtEl>
                                          <p:spTgt spid="27"/>
                                        </p:tgtEl>
                                        <p:attrNameLst>
                                          <p:attrName>ppt_w</p:attrName>
                                        </p:attrNameLst>
                                      </p:cBhvr>
                                      <p:tavLst>
                                        <p:tav tm="0">
                                          <p:val>
                                            <p:fltVal val="0"/>
                                          </p:val>
                                        </p:tav>
                                        <p:tav tm="100000">
                                          <p:val>
                                            <p:strVal val="#ppt_w"/>
                                          </p:val>
                                        </p:tav>
                                      </p:tavLst>
                                    </p:anim>
                                    <p:anim calcmode="lin" valueType="num">
                                      <p:cBhvr>
                                        <p:cTn id="13" dur="500" fill="hold"/>
                                        <p:tgtEl>
                                          <p:spTgt spid="27"/>
                                        </p:tgtEl>
                                        <p:attrNameLst>
                                          <p:attrName>ppt_h</p:attrName>
                                        </p:attrNameLst>
                                      </p:cBhvr>
                                      <p:tavLst>
                                        <p:tav tm="0">
                                          <p:val>
                                            <p:fltVal val="0"/>
                                          </p:val>
                                        </p:tav>
                                        <p:tav tm="100000">
                                          <p:val>
                                            <p:strVal val="#ppt_h"/>
                                          </p:val>
                                        </p:tav>
                                      </p:tavLst>
                                    </p:anim>
                                    <p:animEffect transition="in" filter="fade">
                                      <p:cBhvr>
                                        <p:cTn id="14" dur="500"/>
                                        <p:tgtEl>
                                          <p:spTgt spid="27"/>
                                        </p:tgtEl>
                                      </p:cBhvr>
                                    </p:animEffect>
                                  </p:childTnLst>
                                </p:cTn>
                              </p:par>
                              <p:par>
                                <p:cTn id="15" presetID="53" presetClass="entr" presetSubtype="16" fill="hold" nodeType="withEffect">
                                  <p:stCondLst>
                                    <p:cond delay="0"/>
                                  </p:stCondLst>
                                  <p:childTnLst>
                                    <p:set>
                                      <p:cBhvr>
                                        <p:cTn id="16" dur="1" fill="hold">
                                          <p:stCondLst>
                                            <p:cond delay="0"/>
                                          </p:stCondLst>
                                        </p:cTn>
                                        <p:tgtEl>
                                          <p:spTgt spid="28"/>
                                        </p:tgtEl>
                                        <p:attrNameLst>
                                          <p:attrName>style.visibility</p:attrName>
                                        </p:attrNameLst>
                                      </p:cBhvr>
                                      <p:to>
                                        <p:strVal val="visible"/>
                                      </p:to>
                                    </p:set>
                                    <p:anim calcmode="lin" valueType="num">
                                      <p:cBhvr>
                                        <p:cTn id="17" dur="500" fill="hold"/>
                                        <p:tgtEl>
                                          <p:spTgt spid="28"/>
                                        </p:tgtEl>
                                        <p:attrNameLst>
                                          <p:attrName>ppt_w</p:attrName>
                                        </p:attrNameLst>
                                      </p:cBhvr>
                                      <p:tavLst>
                                        <p:tav tm="0">
                                          <p:val>
                                            <p:fltVal val="0"/>
                                          </p:val>
                                        </p:tav>
                                        <p:tav tm="100000">
                                          <p:val>
                                            <p:strVal val="#ppt_w"/>
                                          </p:val>
                                        </p:tav>
                                      </p:tavLst>
                                    </p:anim>
                                    <p:anim calcmode="lin" valueType="num">
                                      <p:cBhvr>
                                        <p:cTn id="18" dur="500" fill="hold"/>
                                        <p:tgtEl>
                                          <p:spTgt spid="28"/>
                                        </p:tgtEl>
                                        <p:attrNameLst>
                                          <p:attrName>ppt_h</p:attrName>
                                        </p:attrNameLst>
                                      </p:cBhvr>
                                      <p:tavLst>
                                        <p:tav tm="0">
                                          <p:val>
                                            <p:fltVal val="0"/>
                                          </p:val>
                                        </p:tav>
                                        <p:tav tm="100000">
                                          <p:val>
                                            <p:strVal val="#ppt_h"/>
                                          </p:val>
                                        </p:tav>
                                      </p:tavLst>
                                    </p:anim>
                                    <p:animEffect transition="in" filter="fade">
                                      <p:cBhvr>
                                        <p:cTn id="19" dur="500"/>
                                        <p:tgtEl>
                                          <p:spTgt spid="28"/>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nodeType="clickEffect">
                                  <p:stCondLst>
                                    <p:cond delay="0"/>
                                  </p:stCondLst>
                                  <p:childTnLst>
                                    <p:set>
                                      <p:cBhvr>
                                        <p:cTn id="23" dur="1" fill="hold">
                                          <p:stCondLst>
                                            <p:cond delay="0"/>
                                          </p:stCondLst>
                                        </p:cTn>
                                        <p:tgtEl>
                                          <p:spTgt spid="13"/>
                                        </p:tgtEl>
                                        <p:attrNameLst>
                                          <p:attrName>style.visibility</p:attrName>
                                        </p:attrNameLst>
                                      </p:cBhvr>
                                      <p:to>
                                        <p:strVal val="visible"/>
                                      </p:to>
                                    </p:set>
                                    <p:anim calcmode="lin" valueType="num">
                                      <p:cBhvr>
                                        <p:cTn id="24" dur="500" fill="hold"/>
                                        <p:tgtEl>
                                          <p:spTgt spid="13"/>
                                        </p:tgtEl>
                                        <p:attrNameLst>
                                          <p:attrName>ppt_w</p:attrName>
                                        </p:attrNameLst>
                                      </p:cBhvr>
                                      <p:tavLst>
                                        <p:tav tm="0">
                                          <p:val>
                                            <p:fltVal val="0"/>
                                          </p:val>
                                        </p:tav>
                                        <p:tav tm="100000">
                                          <p:val>
                                            <p:strVal val="#ppt_w"/>
                                          </p:val>
                                        </p:tav>
                                      </p:tavLst>
                                    </p:anim>
                                    <p:anim calcmode="lin" valueType="num">
                                      <p:cBhvr>
                                        <p:cTn id="25" dur="500" fill="hold"/>
                                        <p:tgtEl>
                                          <p:spTgt spid="13"/>
                                        </p:tgtEl>
                                        <p:attrNameLst>
                                          <p:attrName>ppt_h</p:attrName>
                                        </p:attrNameLst>
                                      </p:cBhvr>
                                      <p:tavLst>
                                        <p:tav tm="0">
                                          <p:val>
                                            <p:fltVal val="0"/>
                                          </p:val>
                                        </p:tav>
                                        <p:tav tm="100000">
                                          <p:val>
                                            <p:strVal val="#ppt_h"/>
                                          </p:val>
                                        </p:tav>
                                      </p:tavLst>
                                    </p:anim>
                                    <p:animEffect transition="in" filter="fade">
                                      <p:cBhvr>
                                        <p:cTn id="26" dur="500"/>
                                        <p:tgtEl>
                                          <p:spTgt spid="13"/>
                                        </p:tgtEl>
                                      </p:cBhvr>
                                    </p:animEffect>
                                  </p:childTnLst>
                                </p:cTn>
                              </p:par>
                            </p:childTnLst>
                          </p:cTn>
                        </p:par>
                      </p:childTnLst>
                    </p:cTn>
                  </p:par>
                  <p:par>
                    <p:cTn id="27" fill="hold">
                      <p:stCondLst>
                        <p:cond delay="indefinite"/>
                      </p:stCondLst>
                      <p:childTnLst>
                        <p:par>
                          <p:cTn id="28" fill="hold">
                            <p:stCondLst>
                              <p:cond delay="0"/>
                            </p:stCondLst>
                            <p:childTnLst>
                              <p:par>
                                <p:cTn id="29" presetID="53" presetClass="entr" presetSubtype="16" fill="hold" nodeType="click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p:cTn id="31" dur="500" fill="hold"/>
                                        <p:tgtEl>
                                          <p:spTgt spid="8"/>
                                        </p:tgtEl>
                                        <p:attrNameLst>
                                          <p:attrName>ppt_w</p:attrName>
                                        </p:attrNameLst>
                                      </p:cBhvr>
                                      <p:tavLst>
                                        <p:tav tm="0">
                                          <p:val>
                                            <p:fltVal val="0"/>
                                          </p:val>
                                        </p:tav>
                                        <p:tav tm="100000">
                                          <p:val>
                                            <p:strVal val="#ppt_w"/>
                                          </p:val>
                                        </p:tav>
                                      </p:tavLst>
                                    </p:anim>
                                    <p:anim calcmode="lin" valueType="num">
                                      <p:cBhvr>
                                        <p:cTn id="32" dur="500" fill="hold"/>
                                        <p:tgtEl>
                                          <p:spTgt spid="8"/>
                                        </p:tgtEl>
                                        <p:attrNameLst>
                                          <p:attrName>ppt_h</p:attrName>
                                        </p:attrNameLst>
                                      </p:cBhvr>
                                      <p:tavLst>
                                        <p:tav tm="0">
                                          <p:val>
                                            <p:fltVal val="0"/>
                                          </p:val>
                                        </p:tav>
                                        <p:tav tm="100000">
                                          <p:val>
                                            <p:strVal val="#ppt_h"/>
                                          </p:val>
                                        </p:tav>
                                      </p:tavLst>
                                    </p:anim>
                                    <p:animEffect transition="in" filter="fade">
                                      <p:cBhvr>
                                        <p:cTn id="33" dur="500"/>
                                        <p:tgtEl>
                                          <p:spTgt spid="8"/>
                                        </p:tgtEl>
                                      </p:cBhvr>
                                    </p:animEffect>
                                  </p:childTnLst>
                                </p:cTn>
                              </p:par>
                              <p:par>
                                <p:cTn id="34" presetID="53" presetClass="entr" presetSubtype="16" fill="hold" nodeType="withEffect">
                                  <p:stCondLst>
                                    <p:cond delay="0"/>
                                  </p:stCondLst>
                                  <p:childTnLst>
                                    <p:set>
                                      <p:cBhvr>
                                        <p:cTn id="35" dur="1" fill="hold">
                                          <p:stCondLst>
                                            <p:cond delay="0"/>
                                          </p:stCondLst>
                                        </p:cTn>
                                        <p:tgtEl>
                                          <p:spTgt spid="11"/>
                                        </p:tgtEl>
                                        <p:attrNameLst>
                                          <p:attrName>style.visibility</p:attrName>
                                        </p:attrNameLst>
                                      </p:cBhvr>
                                      <p:to>
                                        <p:strVal val="visible"/>
                                      </p:to>
                                    </p:set>
                                    <p:anim calcmode="lin" valueType="num">
                                      <p:cBhvr>
                                        <p:cTn id="36" dur="500" fill="hold"/>
                                        <p:tgtEl>
                                          <p:spTgt spid="11"/>
                                        </p:tgtEl>
                                        <p:attrNameLst>
                                          <p:attrName>ppt_w</p:attrName>
                                        </p:attrNameLst>
                                      </p:cBhvr>
                                      <p:tavLst>
                                        <p:tav tm="0">
                                          <p:val>
                                            <p:fltVal val="0"/>
                                          </p:val>
                                        </p:tav>
                                        <p:tav tm="100000">
                                          <p:val>
                                            <p:strVal val="#ppt_w"/>
                                          </p:val>
                                        </p:tav>
                                      </p:tavLst>
                                    </p:anim>
                                    <p:anim calcmode="lin" valueType="num">
                                      <p:cBhvr>
                                        <p:cTn id="37" dur="500" fill="hold"/>
                                        <p:tgtEl>
                                          <p:spTgt spid="11"/>
                                        </p:tgtEl>
                                        <p:attrNameLst>
                                          <p:attrName>ppt_h</p:attrName>
                                        </p:attrNameLst>
                                      </p:cBhvr>
                                      <p:tavLst>
                                        <p:tav tm="0">
                                          <p:val>
                                            <p:fltVal val="0"/>
                                          </p:val>
                                        </p:tav>
                                        <p:tav tm="100000">
                                          <p:val>
                                            <p:strVal val="#ppt_h"/>
                                          </p:val>
                                        </p:tav>
                                      </p:tavLst>
                                    </p:anim>
                                    <p:animEffect transition="in" filter="fade">
                                      <p:cBhvr>
                                        <p:cTn id="38" dur="500"/>
                                        <p:tgtEl>
                                          <p:spTgt spid="11"/>
                                        </p:tgtEl>
                                      </p:cBhvr>
                                    </p:animEffect>
                                  </p:childTnLst>
                                </p:cTn>
                              </p:par>
                              <p:par>
                                <p:cTn id="39" presetID="53" presetClass="entr" presetSubtype="16" fill="hold" nodeType="withEffect">
                                  <p:stCondLst>
                                    <p:cond delay="0"/>
                                  </p:stCondLst>
                                  <p:childTnLst>
                                    <p:set>
                                      <p:cBhvr>
                                        <p:cTn id="40" dur="1" fill="hold">
                                          <p:stCondLst>
                                            <p:cond delay="0"/>
                                          </p:stCondLst>
                                        </p:cTn>
                                        <p:tgtEl>
                                          <p:spTgt spid="10"/>
                                        </p:tgtEl>
                                        <p:attrNameLst>
                                          <p:attrName>style.visibility</p:attrName>
                                        </p:attrNameLst>
                                      </p:cBhvr>
                                      <p:to>
                                        <p:strVal val="visible"/>
                                      </p:to>
                                    </p:set>
                                    <p:anim calcmode="lin" valueType="num">
                                      <p:cBhvr>
                                        <p:cTn id="41" dur="500" fill="hold"/>
                                        <p:tgtEl>
                                          <p:spTgt spid="10"/>
                                        </p:tgtEl>
                                        <p:attrNameLst>
                                          <p:attrName>ppt_w</p:attrName>
                                        </p:attrNameLst>
                                      </p:cBhvr>
                                      <p:tavLst>
                                        <p:tav tm="0">
                                          <p:val>
                                            <p:fltVal val="0"/>
                                          </p:val>
                                        </p:tav>
                                        <p:tav tm="100000">
                                          <p:val>
                                            <p:strVal val="#ppt_w"/>
                                          </p:val>
                                        </p:tav>
                                      </p:tavLst>
                                    </p:anim>
                                    <p:anim calcmode="lin" valueType="num">
                                      <p:cBhvr>
                                        <p:cTn id="42" dur="500" fill="hold"/>
                                        <p:tgtEl>
                                          <p:spTgt spid="10"/>
                                        </p:tgtEl>
                                        <p:attrNameLst>
                                          <p:attrName>ppt_h</p:attrName>
                                        </p:attrNameLst>
                                      </p:cBhvr>
                                      <p:tavLst>
                                        <p:tav tm="0">
                                          <p:val>
                                            <p:fltVal val="0"/>
                                          </p:val>
                                        </p:tav>
                                        <p:tav tm="100000">
                                          <p:val>
                                            <p:strVal val="#ppt_h"/>
                                          </p:val>
                                        </p:tav>
                                      </p:tavLst>
                                    </p:anim>
                                    <p:animEffect transition="in" filter="fade">
                                      <p:cBhvr>
                                        <p:cTn id="43" dur="500"/>
                                        <p:tgtEl>
                                          <p:spTgt spid="10"/>
                                        </p:tgtEl>
                                      </p:cBhvr>
                                    </p:animEffect>
                                  </p:childTnLst>
                                </p:cTn>
                              </p:par>
                              <p:par>
                                <p:cTn id="44" presetID="53" presetClass="entr" presetSubtype="16" fill="hold" nodeType="withEffect">
                                  <p:stCondLst>
                                    <p:cond delay="0"/>
                                  </p:stCondLst>
                                  <p:childTnLst>
                                    <p:set>
                                      <p:cBhvr>
                                        <p:cTn id="45" dur="1" fill="hold">
                                          <p:stCondLst>
                                            <p:cond delay="0"/>
                                          </p:stCondLst>
                                        </p:cTn>
                                        <p:tgtEl>
                                          <p:spTgt spid="12"/>
                                        </p:tgtEl>
                                        <p:attrNameLst>
                                          <p:attrName>style.visibility</p:attrName>
                                        </p:attrNameLst>
                                      </p:cBhvr>
                                      <p:to>
                                        <p:strVal val="visible"/>
                                      </p:to>
                                    </p:set>
                                    <p:anim calcmode="lin" valueType="num">
                                      <p:cBhvr>
                                        <p:cTn id="46" dur="500" fill="hold"/>
                                        <p:tgtEl>
                                          <p:spTgt spid="12"/>
                                        </p:tgtEl>
                                        <p:attrNameLst>
                                          <p:attrName>ppt_w</p:attrName>
                                        </p:attrNameLst>
                                      </p:cBhvr>
                                      <p:tavLst>
                                        <p:tav tm="0">
                                          <p:val>
                                            <p:fltVal val="0"/>
                                          </p:val>
                                        </p:tav>
                                        <p:tav tm="100000">
                                          <p:val>
                                            <p:strVal val="#ppt_w"/>
                                          </p:val>
                                        </p:tav>
                                      </p:tavLst>
                                    </p:anim>
                                    <p:anim calcmode="lin" valueType="num">
                                      <p:cBhvr>
                                        <p:cTn id="47" dur="500" fill="hold"/>
                                        <p:tgtEl>
                                          <p:spTgt spid="12"/>
                                        </p:tgtEl>
                                        <p:attrNameLst>
                                          <p:attrName>ppt_h</p:attrName>
                                        </p:attrNameLst>
                                      </p:cBhvr>
                                      <p:tavLst>
                                        <p:tav tm="0">
                                          <p:val>
                                            <p:fltVal val="0"/>
                                          </p:val>
                                        </p:tav>
                                        <p:tav tm="100000">
                                          <p:val>
                                            <p:strVal val="#ppt_h"/>
                                          </p:val>
                                        </p:tav>
                                      </p:tavLst>
                                    </p:anim>
                                    <p:animEffect transition="in" filter="fade">
                                      <p:cBhvr>
                                        <p:cTn id="48"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ounded Rectangle 22"/>
          <p:cNvSpPr>
            <a:spLocks/>
          </p:cNvSpPr>
          <p:nvPr/>
        </p:nvSpPr>
        <p:spPr>
          <a:xfrm>
            <a:off x="394794" y="6169454"/>
            <a:ext cx="8448759" cy="611251"/>
          </a:xfrm>
          <a:prstGeom prst="roundRect">
            <a:avLst>
              <a:gd name="adj" fmla="val 10771"/>
            </a:avLst>
          </a:prstGeom>
          <a:gradFill flip="none" rotWithShape="1">
            <a:gsLst>
              <a:gs pos="0">
                <a:schemeClr val="tx1"/>
              </a:gs>
              <a:gs pos="50000">
                <a:schemeClr val="tx1">
                  <a:alpha val="94000"/>
                </a:schemeClr>
              </a:gs>
              <a:gs pos="100000">
                <a:srgbClr val="A0C9FA">
                  <a:shade val="100000"/>
                  <a:satMod val="115000"/>
                </a:srgbClr>
              </a:gs>
            </a:gsLst>
            <a:lin ang="5400000" scaled="1"/>
            <a:tileRect/>
          </a:gradFill>
          <a:ln>
            <a:solidFill>
              <a:schemeClr val="bg2"/>
            </a:solidFill>
            <a:headEnd type="none" w="med" len="med"/>
            <a:tailEnd type="none" w="med" len="med"/>
          </a:ln>
          <a:effectLst>
            <a:outerShdw blurRad="698500" dist="38100" dir="5400000" rotWithShape="0">
              <a:schemeClr val="tx1"/>
            </a:outerShdw>
          </a:effectLst>
          <a:scene3d>
            <a:camera prst="orthographicFront" fov="0">
              <a:rot lat="0" lon="0" rev="0"/>
            </a:camera>
            <a:lightRig rig="glow" dir="t">
              <a:rot lat="0" lon="0" rev="6360000"/>
            </a:lightRig>
          </a:scene3d>
          <a:sp3d contourW="1000" prstMaterial="flat">
            <a:bevelT w="95250" h="101600"/>
            <a:contourClr>
              <a:srgbClr val="FFC000">
                <a:satMod val="300000"/>
              </a:srgbClr>
            </a:contourClr>
          </a:sp3d>
        </p:spPr>
        <p:txBody>
          <a:bodyPr lIns="91436" tIns="45718" rIns="91436" bIns="45718" anchor="ctr"/>
          <a:lstStyle/>
          <a:p>
            <a:pPr>
              <a:lnSpc>
                <a:spcPct val="85000"/>
              </a:lnSpc>
              <a:spcBef>
                <a:spcPts val="900"/>
              </a:spcBef>
              <a:defRPr/>
            </a:pPr>
            <a:endParaRPr lang="en-US" sz="1200" spc="-75" dirty="0">
              <a:ln w="18415" cmpd="sng">
                <a:noFill/>
                <a:prstDash val="solid"/>
              </a:ln>
              <a:gradFill>
                <a:gsLst>
                  <a:gs pos="0">
                    <a:srgbClr val="000000"/>
                  </a:gs>
                  <a:gs pos="50000">
                    <a:srgbClr val="000000"/>
                  </a:gs>
                </a:gsLst>
                <a:lin ang="5400000" scaled="0"/>
              </a:gradFill>
              <a:latin typeface="Segoe"/>
              <a:cs typeface="Segoe UI" pitchFamily="34" charset="0"/>
            </a:endParaRPr>
          </a:p>
        </p:txBody>
      </p:sp>
      <p:sp>
        <p:nvSpPr>
          <p:cNvPr id="301" name="Title 3"/>
          <p:cNvSpPr>
            <a:spLocks noGrp="1"/>
          </p:cNvSpPr>
          <p:nvPr>
            <p:ph type="title"/>
          </p:nvPr>
        </p:nvSpPr>
        <p:spPr>
          <a:xfrm>
            <a:off x="238125" y="217488"/>
            <a:ext cx="8229600" cy="738187"/>
          </a:xfrm>
        </p:spPr>
        <p:txBody>
          <a:bodyPr>
            <a:normAutofit fontScale="90000"/>
          </a:bodyPr>
          <a:lstStyle/>
          <a:p>
            <a:pPr eaLnBrk="1" fontAlgn="auto" hangingPunct="1">
              <a:spcBef>
                <a:spcPts val="0"/>
              </a:spcBef>
              <a:spcAft>
                <a:spcPts val="0"/>
              </a:spcAft>
              <a:defRPr/>
            </a:pPr>
            <a:r>
              <a:rPr lang="en-US" dirty="0" smtClean="0"/>
              <a:t>Windows Azure is Feature Rich</a:t>
            </a:r>
            <a:endParaRPr lang="en-US"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3988" y="763588"/>
            <a:ext cx="7227888" cy="2620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3988" y="2382838"/>
            <a:ext cx="7227888" cy="2620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2" name="Rounded Rectangle 121"/>
          <p:cNvSpPr>
            <a:spLocks/>
          </p:cNvSpPr>
          <p:nvPr/>
        </p:nvSpPr>
        <p:spPr>
          <a:xfrm>
            <a:off x="6628045" y="1249136"/>
            <a:ext cx="2215509" cy="4798967"/>
          </a:xfrm>
          <a:prstGeom prst="roundRect">
            <a:avLst>
              <a:gd name="adj" fmla="val 10771"/>
            </a:avLst>
          </a:prstGeom>
          <a:gradFill flip="none" rotWithShape="1">
            <a:gsLst>
              <a:gs pos="0">
                <a:schemeClr val="tx1"/>
              </a:gs>
              <a:gs pos="50000">
                <a:schemeClr val="tx1">
                  <a:alpha val="94000"/>
                </a:schemeClr>
              </a:gs>
              <a:gs pos="100000">
                <a:srgbClr val="A0C9FA">
                  <a:shade val="100000"/>
                  <a:satMod val="115000"/>
                </a:srgbClr>
              </a:gs>
            </a:gsLst>
            <a:lin ang="5400000" scaled="1"/>
            <a:tileRect/>
          </a:gradFill>
          <a:ln>
            <a:solidFill>
              <a:schemeClr val="bg2"/>
            </a:solidFill>
            <a:headEnd type="none" w="med" len="med"/>
            <a:tailEnd type="none" w="med" len="med"/>
          </a:ln>
          <a:effectLst>
            <a:outerShdw blurRad="698500" dist="38100" dir="5400000" rotWithShape="0">
              <a:schemeClr val="tx1"/>
            </a:outerShdw>
          </a:effectLst>
          <a:scene3d>
            <a:camera prst="orthographicFront" fov="0">
              <a:rot lat="0" lon="0" rev="0"/>
            </a:camera>
            <a:lightRig rig="glow" dir="t">
              <a:rot lat="0" lon="0" rev="6360000"/>
            </a:lightRig>
          </a:scene3d>
          <a:sp3d contourW="1000" prstMaterial="flat">
            <a:bevelT w="95250" h="101600"/>
            <a:contourClr>
              <a:srgbClr val="FFC000">
                <a:satMod val="300000"/>
              </a:srgbClr>
            </a:contourClr>
          </a:sp3d>
        </p:spPr>
        <p:txBody>
          <a:bodyPr lIns="91436" tIns="45718" rIns="91436" bIns="45718" anchor="ctr"/>
          <a:lstStyle/>
          <a:p>
            <a:pPr>
              <a:lnSpc>
                <a:spcPct val="85000"/>
              </a:lnSpc>
              <a:spcBef>
                <a:spcPts val="900"/>
              </a:spcBef>
              <a:defRPr/>
            </a:pPr>
            <a:endParaRPr lang="en-US" sz="1200" spc="-75" dirty="0">
              <a:ln w="18415" cmpd="sng">
                <a:noFill/>
                <a:prstDash val="solid"/>
              </a:ln>
              <a:gradFill>
                <a:gsLst>
                  <a:gs pos="0">
                    <a:srgbClr val="000000"/>
                  </a:gs>
                  <a:gs pos="50000">
                    <a:srgbClr val="000000"/>
                  </a:gs>
                </a:gsLst>
                <a:lin ang="5400000" scaled="0"/>
              </a:gradFill>
              <a:latin typeface="Segoe"/>
              <a:cs typeface="Segoe UI" pitchFamily="34" charset="0"/>
            </a:endParaRPr>
          </a:p>
        </p:txBody>
      </p:sp>
      <p:pic>
        <p:nvPicPr>
          <p:cNvPr id="5" name="Picture 4"/>
          <p:cNvPicPr>
            <a:picLocks noChangeAspect="1"/>
          </p:cNvPicPr>
          <p:nvPr/>
        </p:nvPicPr>
        <p:blipFill rotWithShape="1">
          <a:blip r:embed="rId5" cstate="email">
            <a:extLst>
              <a:ext uri="{28A0092B-C50C-407E-A947-70E740481C1C}">
                <a14:useLocalDpi xmlns:a14="http://schemas.microsoft.com/office/drawing/2010/main" val="0"/>
              </a:ext>
            </a:extLst>
          </a:blip>
          <a:srcRect/>
          <a:stretch/>
        </p:blipFill>
        <p:spPr>
          <a:xfrm>
            <a:off x="7564714" y="2322678"/>
            <a:ext cx="1123629" cy="601215"/>
          </a:xfrm>
          <a:prstGeom prst="roundRect">
            <a:avLst>
              <a:gd name="adj" fmla="val 8594"/>
            </a:avLst>
          </a:prstGeom>
          <a:solidFill>
            <a:srgbClr val="FFFFFF">
              <a:shade val="85000"/>
            </a:srgbClr>
          </a:solidFill>
          <a:ln>
            <a:noFill/>
          </a:ln>
          <a:effectLst>
            <a:outerShdw blurRad="50800" dist="38100" dir="5400000" algn="t" rotWithShape="0">
              <a:prstClr val="black">
                <a:alpha val="40000"/>
              </a:prstClr>
            </a:outerShdw>
          </a:effectLst>
        </p:spPr>
      </p:pic>
      <p:pic>
        <p:nvPicPr>
          <p:cNvPr id="6" name="Picture 5"/>
          <p:cNvPicPr>
            <a:picLocks noChangeAspect="1"/>
          </p:cNvPicPr>
          <p:nvPr/>
        </p:nvPicPr>
        <p:blipFill rotWithShape="1">
          <a:blip r:embed="rId6" cstate="email">
            <a:extLst>
              <a:ext uri="{28A0092B-C50C-407E-A947-70E740481C1C}">
                <a14:useLocalDpi xmlns:a14="http://schemas.microsoft.com/office/drawing/2010/main" val="0"/>
              </a:ext>
            </a:extLst>
          </a:blip>
          <a:srcRect/>
          <a:stretch/>
        </p:blipFill>
        <p:spPr>
          <a:xfrm>
            <a:off x="6839895" y="1436915"/>
            <a:ext cx="1286635" cy="783771"/>
          </a:xfrm>
          <a:prstGeom prst="roundRect">
            <a:avLst>
              <a:gd name="adj" fmla="val 8594"/>
            </a:avLst>
          </a:prstGeom>
          <a:solidFill>
            <a:srgbClr val="FFFFFF">
              <a:shade val="85000"/>
            </a:srgbClr>
          </a:solidFill>
          <a:ln>
            <a:noFill/>
          </a:ln>
          <a:effectLst>
            <a:outerShdw blurRad="50800" dist="38100" dir="5400000" algn="t" rotWithShape="0">
              <a:prstClr val="black">
                <a:alpha val="40000"/>
              </a:prstClr>
            </a:outerShdw>
          </a:effectLst>
        </p:spPr>
      </p:pic>
      <p:pic>
        <p:nvPicPr>
          <p:cNvPr id="7" name="Picture 6"/>
          <p:cNvPicPr>
            <a:picLocks noChangeAspect="1"/>
          </p:cNvPicPr>
          <p:nvPr/>
        </p:nvPicPr>
        <p:blipFill>
          <a:blip r:embed="rId7" cstate="email">
            <a:extLst>
              <a:ext uri="{28A0092B-C50C-407E-A947-70E740481C1C}">
                <a14:useLocalDpi xmlns:a14="http://schemas.microsoft.com/office/drawing/2010/main" val="0"/>
              </a:ext>
            </a:extLst>
          </a:blip>
          <a:stretch>
            <a:fillRect/>
          </a:stretch>
        </p:blipFill>
        <p:spPr>
          <a:xfrm>
            <a:off x="7779243" y="4744601"/>
            <a:ext cx="909100" cy="511369"/>
          </a:xfrm>
          <a:prstGeom prst="roundRect">
            <a:avLst>
              <a:gd name="adj" fmla="val 8594"/>
            </a:avLst>
          </a:prstGeom>
          <a:solidFill>
            <a:srgbClr val="FFFFFF">
              <a:shade val="85000"/>
            </a:srgbClr>
          </a:solidFill>
          <a:ln>
            <a:noFill/>
          </a:ln>
          <a:effectLst>
            <a:outerShdw blurRad="50800" dist="38100" dir="5400000" algn="t" rotWithShape="0">
              <a:prstClr val="black">
                <a:alpha val="40000"/>
              </a:prstClr>
            </a:outerShdw>
          </a:effectLst>
        </p:spPr>
      </p:pic>
      <p:pic>
        <p:nvPicPr>
          <p:cNvPr id="8" name="Picture 7"/>
          <p:cNvPicPr>
            <a:picLocks noChangeAspect="1"/>
          </p:cNvPicPr>
          <p:nvPr/>
        </p:nvPicPr>
        <p:blipFill>
          <a:blip r:embed="rId8" cstate="email">
            <a:extLst>
              <a:ext uri="{28A0092B-C50C-407E-A947-70E740481C1C}">
                <a14:useLocalDpi xmlns:a14="http://schemas.microsoft.com/office/drawing/2010/main" val="0"/>
              </a:ext>
            </a:extLst>
          </a:blip>
          <a:stretch>
            <a:fillRect/>
          </a:stretch>
        </p:blipFill>
        <p:spPr>
          <a:xfrm>
            <a:off x="6845949" y="5294567"/>
            <a:ext cx="1688700" cy="570393"/>
          </a:xfrm>
          <a:prstGeom prst="roundRect">
            <a:avLst>
              <a:gd name="adj" fmla="val 8594"/>
            </a:avLst>
          </a:prstGeom>
          <a:solidFill>
            <a:srgbClr val="FFFFFF">
              <a:shade val="85000"/>
            </a:srgbClr>
          </a:solidFill>
          <a:ln>
            <a:noFill/>
          </a:ln>
          <a:effectLst>
            <a:outerShdw blurRad="50800" dist="38100" dir="5400000" algn="t" rotWithShape="0">
              <a:prstClr val="black">
                <a:alpha val="40000"/>
              </a:prstClr>
            </a:outerShdw>
          </a:effectLst>
        </p:spPr>
      </p:pic>
      <p:pic>
        <p:nvPicPr>
          <p:cNvPr id="9" name="Picture 8"/>
          <p:cNvPicPr>
            <a:picLocks noChangeAspect="1"/>
          </p:cNvPicPr>
          <p:nvPr/>
        </p:nvPicPr>
        <p:blipFill>
          <a:blip r:embed="rId9" cstate="email">
            <a:extLst>
              <a:ext uri="{28A0092B-C50C-407E-A947-70E740481C1C}">
                <a14:useLocalDpi xmlns:a14="http://schemas.microsoft.com/office/drawing/2010/main" val="0"/>
              </a:ext>
            </a:extLst>
          </a:blip>
          <a:stretch>
            <a:fillRect/>
          </a:stretch>
        </p:blipFill>
        <p:spPr>
          <a:xfrm>
            <a:off x="6845949" y="4161918"/>
            <a:ext cx="889850" cy="421730"/>
          </a:xfrm>
          <a:prstGeom prst="roundRect">
            <a:avLst>
              <a:gd name="adj" fmla="val 8594"/>
            </a:avLst>
          </a:prstGeom>
          <a:solidFill>
            <a:srgbClr val="FFFFFF">
              <a:shade val="85000"/>
            </a:srgbClr>
          </a:solidFill>
          <a:ln>
            <a:noFill/>
          </a:ln>
          <a:effectLst>
            <a:outerShdw blurRad="50800" dist="38100" dir="5400000" algn="t" rotWithShape="0">
              <a:prstClr val="black">
                <a:alpha val="40000"/>
              </a:prstClr>
            </a:outerShdw>
          </a:effectLst>
        </p:spPr>
      </p:pic>
      <p:pic>
        <p:nvPicPr>
          <p:cNvPr id="10" name="Picture 9"/>
          <p:cNvPicPr>
            <a:picLocks noChangeAspect="1"/>
          </p:cNvPicPr>
          <p:nvPr/>
        </p:nvPicPr>
        <p:blipFill>
          <a:blip r:embed="rId10" cstate="email">
            <a:extLst>
              <a:ext uri="{28A0092B-C50C-407E-A947-70E740481C1C}">
                <a14:useLocalDpi xmlns:a14="http://schemas.microsoft.com/office/drawing/2010/main" val="0"/>
              </a:ext>
            </a:extLst>
          </a:blip>
          <a:stretch>
            <a:fillRect/>
          </a:stretch>
        </p:blipFill>
        <p:spPr>
          <a:xfrm>
            <a:off x="7639554" y="3167883"/>
            <a:ext cx="973952" cy="799923"/>
          </a:xfrm>
          <a:prstGeom prst="roundRect">
            <a:avLst>
              <a:gd name="adj" fmla="val 8594"/>
            </a:avLst>
          </a:prstGeom>
          <a:solidFill>
            <a:srgbClr val="FFFFFF">
              <a:shade val="85000"/>
            </a:srgbClr>
          </a:solidFill>
          <a:ln>
            <a:noFill/>
          </a:ln>
          <a:effectLst>
            <a:outerShdw blurRad="50800" dist="38100" dir="5400000" algn="t" rotWithShape="0">
              <a:prstClr val="black">
                <a:alpha val="40000"/>
              </a:prstClr>
            </a:outerShdw>
          </a:effectLst>
        </p:spPr>
      </p:pic>
      <p:pic>
        <p:nvPicPr>
          <p:cNvPr id="11" name="Picture 10"/>
          <p:cNvPicPr>
            <a:picLocks noChangeAspect="1"/>
          </p:cNvPicPr>
          <p:nvPr/>
        </p:nvPicPr>
        <p:blipFill>
          <a:blip r:embed="rId11"/>
          <a:stretch>
            <a:fillRect/>
          </a:stretch>
        </p:blipFill>
        <p:spPr>
          <a:xfrm>
            <a:off x="6840538" y="2693988"/>
            <a:ext cx="642937" cy="690562"/>
          </a:xfrm>
          <a:prstGeom prst="rect">
            <a:avLst/>
          </a:prstGeom>
          <a:effectLst>
            <a:outerShdw blurRad="50800" dist="38100" dir="5400000" algn="t" rotWithShape="0">
              <a:prstClr val="black">
                <a:alpha val="40000"/>
              </a:prstClr>
            </a:outerShdw>
          </a:effectLst>
        </p:spPr>
      </p:pic>
      <p:pic>
        <p:nvPicPr>
          <p:cNvPr id="1029" name="Picture 5"/>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53988" y="4005263"/>
            <a:ext cx="7227888" cy="2620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a:spLocks noChangeArrowheads="1"/>
          </p:cNvSpPr>
          <p:nvPr/>
        </p:nvSpPr>
        <p:spPr bwMode="auto">
          <a:xfrm>
            <a:off x="309563" y="6402388"/>
            <a:ext cx="207803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en-US" sz="2400"/>
              <a:t>iOS Toolkit</a:t>
            </a:r>
          </a:p>
        </p:txBody>
      </p:sp>
      <p:sp>
        <p:nvSpPr>
          <p:cNvPr id="3" name="TextBox 2"/>
          <p:cNvSpPr txBox="1">
            <a:spLocks noChangeArrowheads="1"/>
          </p:cNvSpPr>
          <p:nvPr/>
        </p:nvSpPr>
        <p:spPr bwMode="auto">
          <a:xfrm>
            <a:off x="2743200" y="6402388"/>
            <a:ext cx="2589213"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en-US" sz="2400"/>
              <a:t>Android Toolkit</a:t>
            </a:r>
          </a:p>
        </p:txBody>
      </p:sp>
      <p:sp>
        <p:nvSpPr>
          <p:cNvPr id="4" name="TextBox 3"/>
          <p:cNvSpPr txBox="1">
            <a:spLocks noChangeArrowheads="1"/>
          </p:cNvSpPr>
          <p:nvPr/>
        </p:nvSpPr>
        <p:spPr bwMode="auto">
          <a:xfrm>
            <a:off x="5638800" y="6402388"/>
            <a:ext cx="319563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US" sz="2400"/>
              <a:t>Windows Phone Toolkit</a:t>
            </a:r>
          </a:p>
        </p:txBody>
      </p:sp>
    </p:spTree>
    <p:extLst>
      <p:ext uri="{BB962C8B-B14F-4D97-AF65-F5344CB8AC3E}">
        <p14:creationId xmlns:p14="http://schemas.microsoft.com/office/powerpoint/2010/main" val="649129742"/>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500"/>
                                        <p:tgtEl>
                                          <p:spTgt spid="102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1027"/>
                                        </p:tgtEl>
                                        <p:attrNameLst>
                                          <p:attrName>style.visibility</p:attrName>
                                        </p:attrNameLst>
                                      </p:cBhvr>
                                      <p:to>
                                        <p:strVal val="visible"/>
                                      </p:to>
                                    </p:set>
                                    <p:animEffect transition="in" filter="fade">
                                      <p:cBhvr>
                                        <p:cTn id="12" dur="500"/>
                                        <p:tgtEl>
                                          <p:spTgt spid="102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1029"/>
                                        </p:tgtEl>
                                        <p:attrNameLst>
                                          <p:attrName>style.visibility</p:attrName>
                                        </p:attrNameLst>
                                      </p:cBhvr>
                                      <p:to>
                                        <p:strVal val="visible"/>
                                      </p:to>
                                    </p:set>
                                    <p:animEffect transition="in" filter="fade">
                                      <p:cBhvr>
                                        <p:cTn id="17" dur="500"/>
                                        <p:tgtEl>
                                          <p:spTgt spid="1029"/>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122"/>
                                        </p:tgtEl>
                                        <p:attrNameLst>
                                          <p:attrName>style.visibility</p:attrName>
                                        </p:attrNameLst>
                                      </p:cBhvr>
                                      <p:to>
                                        <p:strVal val="visible"/>
                                      </p:to>
                                    </p:set>
                                    <p:animEffect transition="in" filter="fade">
                                      <p:cBhvr>
                                        <p:cTn id="22" dur="500"/>
                                        <p:tgtEl>
                                          <p:spTgt spid="122"/>
                                        </p:tgtEl>
                                      </p:cBhvr>
                                    </p:animEffect>
                                  </p:childTnLst>
                                </p:cTn>
                              </p:par>
                              <p:par>
                                <p:cTn id="23" presetID="10" presetClass="entr" presetSubtype="0" fill="hold" nodeType="with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500"/>
                                        <p:tgtEl>
                                          <p:spTgt spid="6"/>
                                        </p:tgtEl>
                                      </p:cBhvr>
                                    </p:animEffect>
                                  </p:childTnLst>
                                </p:cTn>
                              </p:par>
                            </p:childTnLst>
                          </p:cTn>
                        </p:par>
                        <p:par>
                          <p:cTn id="26" fill="hold" nodeType="afterGroup">
                            <p:stCondLst>
                              <p:cond delay="500"/>
                            </p:stCondLst>
                            <p:childTnLst>
                              <p:par>
                                <p:cTn id="27" presetID="10" presetClass="entr" presetSubtype="0" fill="hold" nodeType="after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fade">
                                      <p:cBhvr>
                                        <p:cTn id="29" dur="500"/>
                                        <p:tgtEl>
                                          <p:spTgt spid="5"/>
                                        </p:tgtEl>
                                      </p:cBhvr>
                                    </p:animEffect>
                                  </p:childTnLst>
                                </p:cTn>
                              </p:par>
                            </p:childTnLst>
                          </p:cTn>
                        </p:par>
                        <p:par>
                          <p:cTn id="30" fill="hold" nodeType="afterGroup">
                            <p:stCondLst>
                              <p:cond delay="1000"/>
                            </p:stCondLst>
                            <p:childTnLst>
                              <p:par>
                                <p:cTn id="31" presetID="10" presetClass="entr" presetSubtype="0" fill="hold" nodeType="after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fade">
                                      <p:cBhvr>
                                        <p:cTn id="33" dur="500"/>
                                        <p:tgtEl>
                                          <p:spTgt spid="11"/>
                                        </p:tgtEl>
                                      </p:cBhvr>
                                    </p:animEffect>
                                  </p:childTnLst>
                                </p:cTn>
                              </p:par>
                            </p:childTnLst>
                          </p:cTn>
                        </p:par>
                        <p:par>
                          <p:cTn id="34" fill="hold" nodeType="afterGroup">
                            <p:stCondLst>
                              <p:cond delay="1500"/>
                            </p:stCondLst>
                            <p:childTnLst>
                              <p:par>
                                <p:cTn id="35" presetID="10" presetClass="entr" presetSubtype="0" fill="hold" nodeType="after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500"/>
                                        <p:tgtEl>
                                          <p:spTgt spid="10"/>
                                        </p:tgtEl>
                                      </p:cBhvr>
                                    </p:animEffect>
                                  </p:childTnLst>
                                </p:cTn>
                              </p:par>
                            </p:childTnLst>
                          </p:cTn>
                        </p:par>
                        <p:par>
                          <p:cTn id="38" fill="hold" nodeType="afterGroup">
                            <p:stCondLst>
                              <p:cond delay="2000"/>
                            </p:stCondLst>
                            <p:childTnLst>
                              <p:par>
                                <p:cTn id="39" presetID="10" presetClass="entr" presetSubtype="0" fill="hold" nodeType="afterEffect">
                                  <p:stCondLst>
                                    <p:cond delay="0"/>
                                  </p:stCondLst>
                                  <p:childTnLst>
                                    <p:set>
                                      <p:cBhvr>
                                        <p:cTn id="40" dur="1" fill="hold">
                                          <p:stCondLst>
                                            <p:cond delay="0"/>
                                          </p:stCondLst>
                                        </p:cTn>
                                        <p:tgtEl>
                                          <p:spTgt spid="9"/>
                                        </p:tgtEl>
                                        <p:attrNameLst>
                                          <p:attrName>style.visibility</p:attrName>
                                        </p:attrNameLst>
                                      </p:cBhvr>
                                      <p:to>
                                        <p:strVal val="visible"/>
                                      </p:to>
                                    </p:set>
                                    <p:animEffect transition="in" filter="fade">
                                      <p:cBhvr>
                                        <p:cTn id="41" dur="500"/>
                                        <p:tgtEl>
                                          <p:spTgt spid="9"/>
                                        </p:tgtEl>
                                      </p:cBhvr>
                                    </p:animEffect>
                                  </p:childTnLst>
                                </p:cTn>
                              </p:par>
                            </p:childTnLst>
                          </p:cTn>
                        </p:par>
                        <p:par>
                          <p:cTn id="42" fill="hold" nodeType="afterGroup">
                            <p:stCondLst>
                              <p:cond delay="2500"/>
                            </p:stCondLst>
                            <p:childTnLst>
                              <p:par>
                                <p:cTn id="43" presetID="10" presetClass="entr" presetSubtype="0" fill="hold" nodeType="afterEffect">
                                  <p:stCondLst>
                                    <p:cond delay="0"/>
                                  </p:stCondLst>
                                  <p:childTnLst>
                                    <p:set>
                                      <p:cBhvr>
                                        <p:cTn id="44" dur="1" fill="hold">
                                          <p:stCondLst>
                                            <p:cond delay="0"/>
                                          </p:stCondLst>
                                        </p:cTn>
                                        <p:tgtEl>
                                          <p:spTgt spid="7"/>
                                        </p:tgtEl>
                                        <p:attrNameLst>
                                          <p:attrName>style.visibility</p:attrName>
                                        </p:attrNameLst>
                                      </p:cBhvr>
                                      <p:to>
                                        <p:strVal val="visible"/>
                                      </p:to>
                                    </p:set>
                                    <p:animEffect transition="in" filter="fade">
                                      <p:cBhvr>
                                        <p:cTn id="45" dur="500"/>
                                        <p:tgtEl>
                                          <p:spTgt spid="7"/>
                                        </p:tgtEl>
                                      </p:cBhvr>
                                    </p:animEffect>
                                  </p:childTnLst>
                                </p:cTn>
                              </p:par>
                            </p:childTnLst>
                          </p:cTn>
                        </p:par>
                        <p:par>
                          <p:cTn id="46" fill="hold" nodeType="afterGroup">
                            <p:stCondLst>
                              <p:cond delay="3000"/>
                            </p:stCondLst>
                            <p:childTnLst>
                              <p:par>
                                <p:cTn id="47" presetID="10" presetClass="entr" presetSubtype="0" fill="hold" nodeType="afterEffect">
                                  <p:stCondLst>
                                    <p:cond delay="0"/>
                                  </p:stCondLst>
                                  <p:childTnLst>
                                    <p:set>
                                      <p:cBhvr>
                                        <p:cTn id="48" dur="1" fill="hold">
                                          <p:stCondLst>
                                            <p:cond delay="0"/>
                                          </p:stCondLst>
                                        </p:cTn>
                                        <p:tgtEl>
                                          <p:spTgt spid="8"/>
                                        </p:tgtEl>
                                        <p:attrNameLst>
                                          <p:attrName>style.visibility</p:attrName>
                                        </p:attrNameLst>
                                      </p:cBhvr>
                                      <p:to>
                                        <p:strVal val="visible"/>
                                      </p:to>
                                    </p:set>
                                    <p:animEffect transition="in" filter="fade">
                                      <p:cBhvr>
                                        <p:cTn id="49" dur="500"/>
                                        <p:tgtEl>
                                          <p:spTgt spid="8"/>
                                        </p:tgtEl>
                                      </p:cBhvr>
                                    </p:animEffect>
                                  </p:childTnLst>
                                </p:cTn>
                              </p:par>
                            </p:childTnLst>
                          </p:cTn>
                        </p:par>
                      </p:childTnLst>
                    </p:cTn>
                  </p:par>
                  <p:par>
                    <p:cTn id="50" fill="hold" nodeType="clickPar">
                      <p:stCondLst>
                        <p:cond delay="indefinite"/>
                      </p:stCondLst>
                      <p:childTnLst>
                        <p:par>
                          <p:cTn id="51" fill="hold" nodeType="withGroup">
                            <p:stCondLst>
                              <p:cond delay="0"/>
                            </p:stCondLst>
                            <p:childTnLst>
                              <p:par>
                                <p:cTn id="52" presetID="10" presetClass="entr" presetSubtype="0" fill="hold" nodeType="clickEffect">
                                  <p:stCondLst>
                                    <p:cond delay="0"/>
                                  </p:stCondLst>
                                  <p:childTnLst>
                                    <p:set>
                                      <p:cBhvr>
                                        <p:cTn id="53" dur="1" fill="hold">
                                          <p:stCondLst>
                                            <p:cond delay="0"/>
                                          </p:stCondLst>
                                        </p:cTn>
                                        <p:tgtEl>
                                          <p:spTgt spid="23"/>
                                        </p:tgtEl>
                                        <p:attrNameLst>
                                          <p:attrName>style.visibility</p:attrName>
                                        </p:attrNameLst>
                                      </p:cBhvr>
                                      <p:to>
                                        <p:strVal val="visible"/>
                                      </p:to>
                                    </p:set>
                                    <p:animEffect transition="in" filter="fade">
                                      <p:cBhvr>
                                        <p:cTn id="54" dur="500"/>
                                        <p:tgtEl>
                                          <p:spTgt spid="23"/>
                                        </p:tgtEl>
                                      </p:cBhvr>
                                    </p:animEffect>
                                  </p:childTnLst>
                                </p:cTn>
                              </p:par>
                            </p:childTnLst>
                          </p:cTn>
                        </p:par>
                        <p:par>
                          <p:cTn id="55" fill="hold" nodeType="afterGroup">
                            <p:stCondLst>
                              <p:cond delay="500"/>
                            </p:stCondLst>
                            <p:childTnLst>
                              <p:par>
                                <p:cTn id="56" presetID="1" presetClass="entr" presetSubtype="0" fill="hold" grpId="0" nodeType="afterEffect">
                                  <p:stCondLst>
                                    <p:cond delay="0"/>
                                  </p:stCondLst>
                                  <p:childTnLst>
                                    <p:set>
                                      <p:cBhvr>
                                        <p:cTn id="57" dur="1" fill="hold">
                                          <p:stCondLst>
                                            <p:cond delay="0"/>
                                          </p:stCondLst>
                                        </p:cTn>
                                        <p:tgtEl>
                                          <p:spTgt spid="2"/>
                                        </p:tgtEl>
                                        <p:attrNameLst>
                                          <p:attrName>style.visibility</p:attrName>
                                        </p:attrNameLst>
                                      </p:cBhvr>
                                      <p:to>
                                        <p:strVal val="visible"/>
                                      </p:to>
                                    </p:set>
                                  </p:childTnLst>
                                </p:cTn>
                              </p:par>
                            </p:childTnLst>
                          </p:cTn>
                        </p:par>
                        <p:par>
                          <p:cTn id="58" fill="hold" nodeType="afterGroup">
                            <p:stCondLst>
                              <p:cond delay="500"/>
                            </p:stCondLst>
                            <p:childTnLst>
                              <p:par>
                                <p:cTn id="59" presetID="1" presetClass="entr" presetSubtype="0" fill="hold" grpId="0" nodeType="afterEffect">
                                  <p:stCondLst>
                                    <p:cond delay="0"/>
                                  </p:stCondLst>
                                  <p:childTnLst>
                                    <p:set>
                                      <p:cBhvr>
                                        <p:cTn id="60" dur="1" fill="hold">
                                          <p:stCondLst>
                                            <p:cond delay="0"/>
                                          </p:stCondLst>
                                        </p:cTn>
                                        <p:tgtEl>
                                          <p:spTgt spid="3"/>
                                        </p:tgtEl>
                                        <p:attrNameLst>
                                          <p:attrName>style.visibility</p:attrName>
                                        </p:attrNameLst>
                                      </p:cBhvr>
                                      <p:to>
                                        <p:strVal val="visible"/>
                                      </p:to>
                                    </p:set>
                                  </p:childTnLst>
                                </p:cTn>
                              </p:par>
                            </p:childTnLst>
                          </p:cTn>
                        </p:par>
                        <p:par>
                          <p:cTn id="61" fill="hold" nodeType="afterGroup">
                            <p:stCondLst>
                              <p:cond delay="500"/>
                            </p:stCondLst>
                            <p:childTnLst>
                              <p:par>
                                <p:cTn id="62" presetID="1" presetClass="entr" presetSubtype="0" fill="hold" grpId="0" nodeType="afterEffect">
                                  <p:stCondLst>
                                    <p:cond delay="0"/>
                                  </p:stCondLst>
                                  <p:childTnLst>
                                    <p:set>
                                      <p:cBhvr>
                                        <p:cTn id="63" dur="1" fill="hold">
                                          <p:stCondLst>
                                            <p:cond delay="0"/>
                                          </p:stCondLst>
                                        </p:cTn>
                                        <p:tgtEl>
                                          <p:spTgt spid="4"/>
                                        </p:tgtEl>
                                        <p:attrNameLst>
                                          <p:attrName>style.visibility</p:attrName>
                                        </p:attrNameLst>
                                      </p:cBhvr>
                                      <p:to>
                                        <p:strVal val="visible"/>
                                      </p:to>
                                    </p:set>
                                  </p:childTnLst>
                                </p:cTn>
                              </p:par>
                              <p:par>
                                <p:cTn id="64" presetID="1" presetClass="entr" presetSubtype="0" fill="hold" nodeType="withEffect">
                                  <p:stCondLst>
                                    <p:cond delay="0"/>
                                  </p:stCondLst>
                                  <p:childTnLst>
                                    <p:set>
                                      <p:cBhvr>
                                        <p:cTn id="65"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ounded Rectangle 22"/>
          <p:cNvSpPr>
            <a:spLocks/>
          </p:cNvSpPr>
          <p:nvPr/>
        </p:nvSpPr>
        <p:spPr>
          <a:xfrm>
            <a:off x="394794" y="6169454"/>
            <a:ext cx="8448759" cy="611251"/>
          </a:xfrm>
          <a:prstGeom prst="roundRect">
            <a:avLst>
              <a:gd name="adj" fmla="val 10771"/>
            </a:avLst>
          </a:prstGeom>
          <a:gradFill flip="none" rotWithShape="1">
            <a:gsLst>
              <a:gs pos="10000">
                <a:schemeClr val="accent1">
                  <a:lumMod val="20000"/>
                  <a:lumOff val="80000"/>
                </a:schemeClr>
              </a:gs>
              <a:gs pos="21000">
                <a:schemeClr val="tx1">
                  <a:alpha val="94000"/>
                </a:schemeClr>
              </a:gs>
              <a:gs pos="100000">
                <a:srgbClr val="A0C9FA">
                  <a:shade val="100000"/>
                  <a:satMod val="115000"/>
                </a:srgbClr>
              </a:gs>
            </a:gsLst>
            <a:lin ang="5400000" scaled="1"/>
            <a:tileRect/>
          </a:gradFill>
          <a:ln>
            <a:solidFill>
              <a:schemeClr val="bg2"/>
            </a:solidFill>
            <a:headEnd type="none" w="med" len="med"/>
            <a:tailEnd type="none" w="med" len="med"/>
          </a:ln>
          <a:effectLst>
            <a:outerShdw blurRad="698500" dist="38100" dir="5400000" rotWithShape="0">
              <a:schemeClr val="tx1"/>
            </a:outerShdw>
          </a:effectLst>
          <a:scene3d>
            <a:camera prst="orthographicFront" fov="0">
              <a:rot lat="0" lon="0" rev="0"/>
            </a:camera>
            <a:lightRig rig="glow" dir="t">
              <a:rot lat="0" lon="0" rev="6360000"/>
            </a:lightRig>
          </a:scene3d>
          <a:sp3d contourW="1000" prstMaterial="flat">
            <a:bevelT w="95250" h="101600"/>
            <a:contourClr>
              <a:srgbClr val="FFC000">
                <a:satMod val="300000"/>
              </a:srgbClr>
            </a:contourClr>
          </a:sp3d>
        </p:spPr>
        <p:txBody>
          <a:bodyPr lIns="91436" tIns="45718" rIns="91436" bIns="45718" anchor="ctr"/>
          <a:lstStyle/>
          <a:p>
            <a:pPr>
              <a:lnSpc>
                <a:spcPct val="85000"/>
              </a:lnSpc>
              <a:spcBef>
                <a:spcPts val="900"/>
              </a:spcBef>
              <a:defRPr/>
            </a:pPr>
            <a:endParaRPr lang="en-US" sz="1200" spc="-75" dirty="0">
              <a:ln w="18415" cmpd="sng">
                <a:noFill/>
                <a:prstDash val="solid"/>
              </a:ln>
              <a:gradFill>
                <a:gsLst>
                  <a:gs pos="0">
                    <a:srgbClr val="000000"/>
                  </a:gs>
                  <a:gs pos="50000">
                    <a:srgbClr val="000000"/>
                  </a:gs>
                </a:gsLst>
                <a:lin ang="5400000" scaled="0"/>
              </a:gradFill>
              <a:latin typeface="Segoe"/>
              <a:cs typeface="Segoe UI" pitchFamily="34" charset="0"/>
            </a:endParaRPr>
          </a:p>
        </p:txBody>
      </p:sp>
      <p:sp>
        <p:nvSpPr>
          <p:cNvPr id="301" name="Title 3"/>
          <p:cNvSpPr>
            <a:spLocks noGrp="1"/>
          </p:cNvSpPr>
          <p:nvPr>
            <p:ph type="title"/>
          </p:nvPr>
        </p:nvSpPr>
        <p:spPr>
          <a:xfrm>
            <a:off x="238125" y="217488"/>
            <a:ext cx="8229600" cy="738187"/>
          </a:xfrm>
        </p:spPr>
        <p:txBody>
          <a:bodyPr>
            <a:normAutofit fontScale="90000"/>
          </a:bodyPr>
          <a:lstStyle/>
          <a:p>
            <a:pPr eaLnBrk="1" fontAlgn="auto" hangingPunct="1">
              <a:spcBef>
                <a:spcPts val="0"/>
              </a:spcBef>
              <a:spcAft>
                <a:spcPts val="0"/>
              </a:spcAft>
              <a:defRPr/>
            </a:pPr>
            <a:r>
              <a:rPr lang="en-US" dirty="0" smtClean="0"/>
              <a:t>Windows Azure is Feature Rich</a:t>
            </a:r>
            <a:endParaRPr lang="en-US" dirty="0"/>
          </a:p>
        </p:txBody>
      </p:sp>
      <p:pic>
        <p:nvPicPr>
          <p:cNvPr id="112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3988" y="763588"/>
            <a:ext cx="7227888" cy="2620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27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3988" y="2382838"/>
            <a:ext cx="7227888" cy="2620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2" name="Rounded Rectangle 121"/>
          <p:cNvSpPr>
            <a:spLocks/>
          </p:cNvSpPr>
          <p:nvPr/>
        </p:nvSpPr>
        <p:spPr>
          <a:xfrm>
            <a:off x="6628045" y="1249136"/>
            <a:ext cx="2215509" cy="4798967"/>
          </a:xfrm>
          <a:prstGeom prst="roundRect">
            <a:avLst>
              <a:gd name="adj" fmla="val 10771"/>
            </a:avLst>
          </a:prstGeom>
          <a:gradFill flip="none" rotWithShape="1">
            <a:gsLst>
              <a:gs pos="0">
                <a:schemeClr val="tx1"/>
              </a:gs>
              <a:gs pos="50000">
                <a:schemeClr val="tx1">
                  <a:alpha val="94000"/>
                </a:schemeClr>
              </a:gs>
              <a:gs pos="100000">
                <a:srgbClr val="A0C9FA">
                  <a:shade val="100000"/>
                  <a:satMod val="115000"/>
                </a:srgbClr>
              </a:gs>
            </a:gsLst>
            <a:lin ang="5400000" scaled="1"/>
            <a:tileRect/>
          </a:gradFill>
          <a:ln>
            <a:solidFill>
              <a:schemeClr val="bg2"/>
            </a:solidFill>
            <a:headEnd type="none" w="med" len="med"/>
            <a:tailEnd type="none" w="med" len="med"/>
          </a:ln>
          <a:effectLst>
            <a:outerShdw blurRad="698500" dist="38100" dir="5400000" rotWithShape="0">
              <a:schemeClr val="tx1"/>
            </a:outerShdw>
          </a:effectLst>
          <a:scene3d>
            <a:camera prst="orthographicFront" fov="0">
              <a:rot lat="0" lon="0" rev="0"/>
            </a:camera>
            <a:lightRig rig="glow" dir="t">
              <a:rot lat="0" lon="0" rev="6360000"/>
            </a:lightRig>
          </a:scene3d>
          <a:sp3d contourW="1000" prstMaterial="flat">
            <a:bevelT w="95250" h="101600"/>
            <a:contourClr>
              <a:srgbClr val="FFC000">
                <a:satMod val="300000"/>
              </a:srgbClr>
            </a:contourClr>
          </a:sp3d>
        </p:spPr>
        <p:txBody>
          <a:bodyPr lIns="91436" tIns="45718" rIns="91436" bIns="45718" anchor="ctr"/>
          <a:lstStyle/>
          <a:p>
            <a:pPr>
              <a:lnSpc>
                <a:spcPct val="85000"/>
              </a:lnSpc>
              <a:spcBef>
                <a:spcPts val="900"/>
              </a:spcBef>
              <a:defRPr/>
            </a:pPr>
            <a:endParaRPr lang="en-US" sz="1200" spc="-75" dirty="0">
              <a:ln w="18415" cmpd="sng">
                <a:noFill/>
                <a:prstDash val="solid"/>
              </a:ln>
              <a:gradFill>
                <a:gsLst>
                  <a:gs pos="0">
                    <a:srgbClr val="000000"/>
                  </a:gs>
                  <a:gs pos="50000">
                    <a:srgbClr val="000000"/>
                  </a:gs>
                </a:gsLst>
                <a:lin ang="5400000" scaled="0"/>
              </a:gradFill>
              <a:latin typeface="Segoe"/>
              <a:cs typeface="Segoe UI" pitchFamily="34" charset="0"/>
            </a:endParaRPr>
          </a:p>
        </p:txBody>
      </p:sp>
      <p:pic>
        <p:nvPicPr>
          <p:cNvPr id="5" name="Picture 4"/>
          <p:cNvPicPr>
            <a:picLocks noChangeAspect="1"/>
          </p:cNvPicPr>
          <p:nvPr/>
        </p:nvPicPr>
        <p:blipFill rotWithShape="1">
          <a:blip r:embed="rId5" cstate="email">
            <a:extLst>
              <a:ext uri="{28A0092B-C50C-407E-A947-70E740481C1C}">
                <a14:useLocalDpi xmlns:a14="http://schemas.microsoft.com/office/drawing/2010/main" val="0"/>
              </a:ext>
            </a:extLst>
          </a:blip>
          <a:srcRect/>
          <a:stretch/>
        </p:blipFill>
        <p:spPr>
          <a:xfrm>
            <a:off x="7564714" y="2322678"/>
            <a:ext cx="1123629" cy="601215"/>
          </a:xfrm>
          <a:prstGeom prst="roundRect">
            <a:avLst>
              <a:gd name="adj" fmla="val 8594"/>
            </a:avLst>
          </a:prstGeom>
          <a:solidFill>
            <a:srgbClr val="FFFFFF">
              <a:shade val="85000"/>
            </a:srgbClr>
          </a:solidFill>
          <a:ln>
            <a:noFill/>
          </a:ln>
          <a:effectLst>
            <a:outerShdw blurRad="50800" dist="38100" dir="5400000" algn="t" rotWithShape="0">
              <a:prstClr val="black">
                <a:alpha val="40000"/>
              </a:prstClr>
            </a:outerShdw>
          </a:effectLst>
        </p:spPr>
      </p:pic>
      <p:pic>
        <p:nvPicPr>
          <p:cNvPr id="6" name="Picture 5"/>
          <p:cNvPicPr>
            <a:picLocks noChangeAspect="1"/>
          </p:cNvPicPr>
          <p:nvPr/>
        </p:nvPicPr>
        <p:blipFill rotWithShape="1">
          <a:blip r:embed="rId6" cstate="email">
            <a:extLst>
              <a:ext uri="{28A0092B-C50C-407E-A947-70E740481C1C}">
                <a14:useLocalDpi xmlns:a14="http://schemas.microsoft.com/office/drawing/2010/main" val="0"/>
              </a:ext>
            </a:extLst>
          </a:blip>
          <a:srcRect/>
          <a:stretch/>
        </p:blipFill>
        <p:spPr>
          <a:xfrm>
            <a:off x="6839895" y="1436915"/>
            <a:ext cx="1286635" cy="783771"/>
          </a:xfrm>
          <a:prstGeom prst="roundRect">
            <a:avLst>
              <a:gd name="adj" fmla="val 8594"/>
            </a:avLst>
          </a:prstGeom>
          <a:solidFill>
            <a:srgbClr val="FFFFFF">
              <a:shade val="85000"/>
            </a:srgbClr>
          </a:solidFill>
          <a:ln>
            <a:noFill/>
          </a:ln>
          <a:effectLst>
            <a:outerShdw blurRad="50800" dist="38100" dir="5400000" algn="t" rotWithShape="0">
              <a:prstClr val="black">
                <a:alpha val="40000"/>
              </a:prstClr>
            </a:outerShdw>
          </a:effectLst>
        </p:spPr>
      </p:pic>
      <p:pic>
        <p:nvPicPr>
          <p:cNvPr id="7" name="Picture 6"/>
          <p:cNvPicPr>
            <a:picLocks noChangeAspect="1"/>
          </p:cNvPicPr>
          <p:nvPr/>
        </p:nvPicPr>
        <p:blipFill>
          <a:blip r:embed="rId7" cstate="email">
            <a:extLst>
              <a:ext uri="{28A0092B-C50C-407E-A947-70E740481C1C}">
                <a14:useLocalDpi xmlns:a14="http://schemas.microsoft.com/office/drawing/2010/main" val="0"/>
              </a:ext>
            </a:extLst>
          </a:blip>
          <a:stretch>
            <a:fillRect/>
          </a:stretch>
        </p:blipFill>
        <p:spPr>
          <a:xfrm>
            <a:off x="7779243" y="4744601"/>
            <a:ext cx="909100" cy="511369"/>
          </a:xfrm>
          <a:prstGeom prst="roundRect">
            <a:avLst>
              <a:gd name="adj" fmla="val 8594"/>
            </a:avLst>
          </a:prstGeom>
          <a:solidFill>
            <a:srgbClr val="FFFFFF">
              <a:shade val="85000"/>
            </a:srgbClr>
          </a:solidFill>
          <a:ln>
            <a:noFill/>
          </a:ln>
          <a:effectLst>
            <a:outerShdw blurRad="50800" dist="38100" dir="5400000" algn="t" rotWithShape="0">
              <a:prstClr val="black">
                <a:alpha val="40000"/>
              </a:prstClr>
            </a:outerShdw>
          </a:effectLst>
        </p:spPr>
      </p:pic>
      <p:pic>
        <p:nvPicPr>
          <p:cNvPr id="8" name="Picture 7"/>
          <p:cNvPicPr>
            <a:picLocks noChangeAspect="1"/>
          </p:cNvPicPr>
          <p:nvPr/>
        </p:nvPicPr>
        <p:blipFill>
          <a:blip r:embed="rId8" cstate="email">
            <a:extLst>
              <a:ext uri="{28A0092B-C50C-407E-A947-70E740481C1C}">
                <a14:useLocalDpi xmlns:a14="http://schemas.microsoft.com/office/drawing/2010/main" val="0"/>
              </a:ext>
            </a:extLst>
          </a:blip>
          <a:stretch>
            <a:fillRect/>
          </a:stretch>
        </p:blipFill>
        <p:spPr>
          <a:xfrm>
            <a:off x="6845949" y="5294567"/>
            <a:ext cx="1688700" cy="570393"/>
          </a:xfrm>
          <a:prstGeom prst="roundRect">
            <a:avLst>
              <a:gd name="adj" fmla="val 8594"/>
            </a:avLst>
          </a:prstGeom>
          <a:solidFill>
            <a:srgbClr val="FFFFFF">
              <a:shade val="85000"/>
            </a:srgbClr>
          </a:solidFill>
          <a:ln>
            <a:noFill/>
          </a:ln>
          <a:effectLst>
            <a:outerShdw blurRad="50800" dist="38100" dir="5400000" algn="t" rotWithShape="0">
              <a:prstClr val="black">
                <a:alpha val="40000"/>
              </a:prstClr>
            </a:outerShdw>
          </a:effectLst>
        </p:spPr>
      </p:pic>
      <p:pic>
        <p:nvPicPr>
          <p:cNvPr id="9" name="Picture 8"/>
          <p:cNvPicPr>
            <a:picLocks noChangeAspect="1"/>
          </p:cNvPicPr>
          <p:nvPr/>
        </p:nvPicPr>
        <p:blipFill>
          <a:blip r:embed="rId9" cstate="email">
            <a:extLst>
              <a:ext uri="{28A0092B-C50C-407E-A947-70E740481C1C}">
                <a14:useLocalDpi xmlns:a14="http://schemas.microsoft.com/office/drawing/2010/main" val="0"/>
              </a:ext>
            </a:extLst>
          </a:blip>
          <a:stretch>
            <a:fillRect/>
          </a:stretch>
        </p:blipFill>
        <p:spPr>
          <a:xfrm>
            <a:off x="6845949" y="4161918"/>
            <a:ext cx="889850" cy="421730"/>
          </a:xfrm>
          <a:prstGeom prst="roundRect">
            <a:avLst>
              <a:gd name="adj" fmla="val 8594"/>
            </a:avLst>
          </a:prstGeom>
          <a:solidFill>
            <a:srgbClr val="FFFFFF">
              <a:shade val="85000"/>
            </a:srgbClr>
          </a:solidFill>
          <a:ln>
            <a:noFill/>
          </a:ln>
          <a:effectLst>
            <a:outerShdw blurRad="50800" dist="38100" dir="5400000" algn="t" rotWithShape="0">
              <a:prstClr val="black">
                <a:alpha val="40000"/>
              </a:prstClr>
            </a:outerShdw>
          </a:effectLst>
        </p:spPr>
      </p:pic>
      <p:pic>
        <p:nvPicPr>
          <p:cNvPr id="10" name="Picture 9"/>
          <p:cNvPicPr>
            <a:picLocks noChangeAspect="1"/>
          </p:cNvPicPr>
          <p:nvPr/>
        </p:nvPicPr>
        <p:blipFill>
          <a:blip r:embed="rId10" cstate="email">
            <a:extLst>
              <a:ext uri="{28A0092B-C50C-407E-A947-70E740481C1C}">
                <a14:useLocalDpi xmlns:a14="http://schemas.microsoft.com/office/drawing/2010/main" val="0"/>
              </a:ext>
            </a:extLst>
          </a:blip>
          <a:stretch>
            <a:fillRect/>
          </a:stretch>
        </p:blipFill>
        <p:spPr>
          <a:xfrm>
            <a:off x="7639554" y="3167883"/>
            <a:ext cx="973952" cy="799923"/>
          </a:xfrm>
          <a:prstGeom prst="roundRect">
            <a:avLst>
              <a:gd name="adj" fmla="val 8594"/>
            </a:avLst>
          </a:prstGeom>
          <a:solidFill>
            <a:srgbClr val="FFFFFF">
              <a:shade val="85000"/>
            </a:srgbClr>
          </a:solidFill>
          <a:ln>
            <a:noFill/>
          </a:ln>
          <a:effectLst>
            <a:outerShdw blurRad="50800" dist="38100" dir="5400000" algn="t" rotWithShape="0">
              <a:prstClr val="black">
                <a:alpha val="40000"/>
              </a:prstClr>
            </a:outerShdw>
          </a:effectLst>
        </p:spPr>
      </p:pic>
      <p:pic>
        <p:nvPicPr>
          <p:cNvPr id="11" name="Picture 10"/>
          <p:cNvPicPr>
            <a:picLocks noChangeAspect="1"/>
          </p:cNvPicPr>
          <p:nvPr/>
        </p:nvPicPr>
        <p:blipFill>
          <a:blip r:embed="rId11"/>
          <a:stretch>
            <a:fillRect/>
          </a:stretch>
        </p:blipFill>
        <p:spPr>
          <a:xfrm>
            <a:off x="6840538" y="2693988"/>
            <a:ext cx="642937" cy="690562"/>
          </a:xfrm>
          <a:prstGeom prst="rect">
            <a:avLst/>
          </a:prstGeom>
          <a:effectLst>
            <a:outerShdw blurRad="50800" dist="38100" dir="5400000" algn="t" rotWithShape="0">
              <a:prstClr val="black">
                <a:alpha val="40000"/>
              </a:prstClr>
            </a:outerShdw>
          </a:effectLst>
        </p:spPr>
      </p:pic>
      <p:pic>
        <p:nvPicPr>
          <p:cNvPr id="11282" name="Picture 5"/>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53988" y="4005263"/>
            <a:ext cx="7227888" cy="2620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283" name="TextBox 1"/>
          <p:cNvSpPr txBox="1">
            <a:spLocks noChangeArrowheads="1"/>
          </p:cNvSpPr>
          <p:nvPr/>
        </p:nvSpPr>
        <p:spPr bwMode="auto">
          <a:xfrm>
            <a:off x="309563" y="6402388"/>
            <a:ext cx="207803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en-US" sz="2400"/>
              <a:t>iOS Toolkit</a:t>
            </a:r>
          </a:p>
        </p:txBody>
      </p:sp>
      <p:sp>
        <p:nvSpPr>
          <p:cNvPr id="11284" name="TextBox 2"/>
          <p:cNvSpPr txBox="1">
            <a:spLocks noChangeArrowheads="1"/>
          </p:cNvSpPr>
          <p:nvPr/>
        </p:nvSpPr>
        <p:spPr bwMode="auto">
          <a:xfrm>
            <a:off x="2743200" y="6402388"/>
            <a:ext cx="2589213"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en-US" sz="2400"/>
              <a:t>Android Toolkit</a:t>
            </a:r>
          </a:p>
        </p:txBody>
      </p:sp>
      <p:sp>
        <p:nvSpPr>
          <p:cNvPr id="11285" name="TextBox 3"/>
          <p:cNvSpPr txBox="1">
            <a:spLocks noChangeArrowheads="1"/>
          </p:cNvSpPr>
          <p:nvPr/>
        </p:nvSpPr>
        <p:spPr bwMode="auto">
          <a:xfrm>
            <a:off x="5332413" y="6402388"/>
            <a:ext cx="35020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US" sz="2400"/>
              <a:t>Windows Phone Toolkit</a:t>
            </a:r>
          </a:p>
        </p:txBody>
      </p:sp>
      <p:sp>
        <p:nvSpPr>
          <p:cNvPr id="12" name="Oval 11"/>
          <p:cNvSpPr/>
          <p:nvPr/>
        </p:nvSpPr>
        <p:spPr>
          <a:xfrm>
            <a:off x="395288" y="1828800"/>
            <a:ext cx="1992312" cy="1095375"/>
          </a:xfrm>
          <a:prstGeom prst="ellipse">
            <a:avLst/>
          </a:prstGeom>
          <a:solidFill>
            <a:schemeClr val="accent1">
              <a:alpha val="16000"/>
            </a:schemeClr>
          </a:solid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9" name="Oval 18"/>
          <p:cNvSpPr/>
          <p:nvPr/>
        </p:nvSpPr>
        <p:spPr>
          <a:xfrm>
            <a:off x="2463800" y="1839913"/>
            <a:ext cx="1992313" cy="1095375"/>
          </a:xfrm>
          <a:prstGeom prst="ellipse">
            <a:avLst/>
          </a:prstGeom>
          <a:solidFill>
            <a:schemeClr val="accent1">
              <a:alpha val="16000"/>
            </a:schemeClr>
          </a:solid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0" name="Oval 19"/>
          <p:cNvSpPr/>
          <p:nvPr/>
        </p:nvSpPr>
        <p:spPr>
          <a:xfrm>
            <a:off x="395288" y="3489325"/>
            <a:ext cx="1992312" cy="1093788"/>
          </a:xfrm>
          <a:prstGeom prst="ellipse">
            <a:avLst/>
          </a:prstGeom>
          <a:solidFill>
            <a:schemeClr val="accent1">
              <a:alpha val="16000"/>
            </a:schemeClr>
          </a:solid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extLst>
      <p:ext uri="{BB962C8B-B14F-4D97-AF65-F5344CB8AC3E}">
        <p14:creationId xmlns:p14="http://schemas.microsoft.com/office/powerpoint/2010/main" val="2053398666"/>
      </p:ext>
    </p:extLst>
  </p:cSld>
  <p:clrMapOvr>
    <a:masterClrMapping/>
  </p:clrMapOvr>
  <p:transition spd="med">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NZ" dirty="0" smtClean="0"/>
              <a:t>Compute Instance Size</a:t>
            </a:r>
            <a:endParaRPr lang="en-NZ" dirty="0"/>
          </a:p>
        </p:txBody>
      </p:sp>
      <p:sp>
        <p:nvSpPr>
          <p:cNvPr id="3" name="Text Placeholder 2"/>
          <p:cNvSpPr>
            <a:spLocks noGrp="1"/>
          </p:cNvSpPr>
          <p:nvPr>
            <p:ph idx="1"/>
          </p:nvPr>
        </p:nvSpPr>
        <p:spPr>
          <a:xfrm>
            <a:off x="389436" y="1447800"/>
            <a:ext cx="8363938" cy="3098800"/>
          </a:xfrm>
        </p:spPr>
        <p:txBody>
          <a:bodyPr>
            <a:normAutofit/>
          </a:bodyPr>
          <a:lstStyle/>
          <a:p>
            <a:r>
              <a:rPr lang="en-NZ" sz="1800" dirty="0" smtClean="0"/>
              <a:t>Selectable Size defines CPU Cores, RAM, Local Storage, and Pricing</a:t>
            </a:r>
          </a:p>
          <a:p>
            <a:pPr lvl="1"/>
            <a:r>
              <a:rPr lang="en-NZ" sz="1400" dirty="0" smtClean="0"/>
              <a:t>Size configured in the Service Definition prior to packaging</a:t>
            </a:r>
          </a:p>
          <a:p>
            <a:r>
              <a:rPr lang="en-NZ" sz="1800" dirty="0" smtClean="0"/>
              <a:t>Key considerations</a:t>
            </a:r>
          </a:p>
          <a:p>
            <a:pPr lvl="1"/>
            <a:r>
              <a:rPr lang="en-US" sz="1400" dirty="0"/>
              <a:t>Don’t just throw big VMs at every problem</a:t>
            </a:r>
          </a:p>
          <a:p>
            <a:pPr lvl="1"/>
            <a:r>
              <a:rPr lang="en-US" sz="1400" dirty="0"/>
              <a:t>Scale out architectures have natural parallelism</a:t>
            </a:r>
          </a:p>
          <a:p>
            <a:pPr lvl="1"/>
            <a:r>
              <a:rPr lang="en-US" sz="1400" dirty="0" smtClean="0"/>
              <a:t>More </a:t>
            </a:r>
            <a:r>
              <a:rPr lang="en-US" sz="1400" dirty="0"/>
              <a:t>small instances == more redundancy</a:t>
            </a:r>
          </a:p>
          <a:p>
            <a:pPr lvl="1"/>
            <a:r>
              <a:rPr lang="en-US" sz="1400" dirty="0"/>
              <a:t>Some scenarios will benefit from more </a:t>
            </a:r>
            <a:r>
              <a:rPr lang="en-US" sz="1400" dirty="0" smtClean="0"/>
              <a:t>cores</a:t>
            </a:r>
            <a:endParaRPr lang="en-US" sz="1400" dirty="0"/>
          </a:p>
        </p:txBody>
      </p:sp>
      <p:graphicFrame>
        <p:nvGraphicFramePr>
          <p:cNvPr id="4" name="Table 3"/>
          <p:cNvGraphicFramePr>
            <a:graphicFrameLocks noGrp="1"/>
          </p:cNvGraphicFramePr>
          <p:nvPr>
            <p:extLst>
              <p:ext uri="{D42A27DB-BD31-4B8C-83A1-F6EECF244321}">
                <p14:modId xmlns:p14="http://schemas.microsoft.com/office/powerpoint/2010/main" val="1500379065"/>
              </p:ext>
            </p:extLst>
          </p:nvPr>
        </p:nvGraphicFramePr>
        <p:xfrm>
          <a:off x="415078" y="3593895"/>
          <a:ext cx="8286502" cy="2575560"/>
        </p:xfrm>
        <a:graphic>
          <a:graphicData uri="http://schemas.openxmlformats.org/drawingml/2006/table">
            <a:tbl>
              <a:tblPr firstRow="1" bandRow="1">
                <a:tableStyleId>{7DF18680-E054-41AD-8BC1-D1AEF772440D}</a:tableStyleId>
              </a:tblPr>
              <a:tblGrid>
                <a:gridCol w="1451622"/>
                <a:gridCol w="1285145"/>
                <a:gridCol w="1368384"/>
                <a:gridCol w="1413167"/>
                <a:gridCol w="1625184"/>
                <a:gridCol w="1143000"/>
              </a:tblGrid>
              <a:tr h="381000">
                <a:tc>
                  <a:txBody>
                    <a:bodyPr/>
                    <a:lstStyle/>
                    <a:p>
                      <a:pPr algn="ctr"/>
                      <a:r>
                        <a:rPr lang="en-NZ" sz="1900" dirty="0" smtClean="0"/>
                        <a:t>Size</a:t>
                      </a:r>
                      <a:endParaRPr lang="en-NZ" sz="1900" dirty="0"/>
                    </a:p>
                  </a:txBody>
                  <a:tcPr/>
                </a:tc>
                <a:tc>
                  <a:txBody>
                    <a:bodyPr/>
                    <a:lstStyle/>
                    <a:p>
                      <a:pPr algn="ctr"/>
                      <a:r>
                        <a:rPr lang="en-NZ" sz="1900" dirty="0" smtClean="0"/>
                        <a:t>CPU</a:t>
                      </a:r>
                      <a:endParaRPr lang="en-NZ" sz="1900" dirty="0"/>
                    </a:p>
                  </a:txBody>
                  <a:tcPr/>
                </a:tc>
                <a:tc>
                  <a:txBody>
                    <a:bodyPr/>
                    <a:lstStyle/>
                    <a:p>
                      <a:pPr algn="ctr"/>
                      <a:r>
                        <a:rPr lang="en-NZ" sz="1900" dirty="0" smtClean="0"/>
                        <a:t>Memory </a:t>
                      </a:r>
                      <a:endParaRPr lang="en-NZ" sz="1900" dirty="0"/>
                    </a:p>
                  </a:txBody>
                  <a:tcPr/>
                </a:tc>
                <a:tc>
                  <a:txBody>
                    <a:bodyPr/>
                    <a:lstStyle/>
                    <a:p>
                      <a:pPr algn="ctr"/>
                      <a:r>
                        <a:rPr lang="en-NZ" sz="1900" dirty="0" smtClean="0"/>
                        <a:t>Local Storage</a:t>
                      </a:r>
                      <a:endParaRPr lang="en-NZ" sz="1900" dirty="0"/>
                    </a:p>
                  </a:txBody>
                  <a:tcPr/>
                </a:tc>
                <a:tc>
                  <a:txBody>
                    <a:bodyPr/>
                    <a:lstStyle/>
                    <a:p>
                      <a:pPr algn="ctr"/>
                      <a:r>
                        <a:rPr lang="en-NZ" sz="1900" dirty="0" smtClean="0"/>
                        <a:t>I/O Performance</a:t>
                      </a:r>
                      <a:endParaRPr lang="en-NZ" sz="1900" dirty="0"/>
                    </a:p>
                  </a:txBody>
                  <a:tcPr/>
                </a:tc>
                <a:tc>
                  <a:txBody>
                    <a:bodyPr/>
                    <a:lstStyle/>
                    <a:p>
                      <a:pPr algn="ctr"/>
                      <a:r>
                        <a:rPr lang="en-NZ" sz="1900" dirty="0" smtClean="0"/>
                        <a:t>Cost/Hour</a:t>
                      </a:r>
                      <a:endParaRPr lang="en-NZ" sz="1900" dirty="0"/>
                    </a:p>
                  </a:txBody>
                  <a:tcPr/>
                </a:tc>
              </a:tr>
              <a:tr h="381000">
                <a:tc>
                  <a:txBody>
                    <a:bodyPr/>
                    <a:lstStyle/>
                    <a:p>
                      <a:pPr algn="ctr"/>
                      <a:r>
                        <a:rPr lang="en-NZ" sz="1600" dirty="0" smtClean="0"/>
                        <a:t>Extra Small</a:t>
                      </a:r>
                      <a:endParaRPr lang="en-NZ" sz="1600" dirty="0"/>
                    </a:p>
                  </a:txBody>
                  <a:tcPr/>
                </a:tc>
                <a:tc>
                  <a:txBody>
                    <a:bodyPr/>
                    <a:lstStyle/>
                    <a:p>
                      <a:pPr algn="ctr"/>
                      <a:r>
                        <a:rPr lang="en-NZ" sz="1600" dirty="0" smtClean="0"/>
                        <a:t>1.0 GHz</a:t>
                      </a:r>
                      <a:endParaRPr lang="en-NZ" sz="1600" dirty="0"/>
                    </a:p>
                  </a:txBody>
                  <a:tcPr/>
                </a:tc>
                <a:tc>
                  <a:txBody>
                    <a:bodyPr/>
                    <a:lstStyle/>
                    <a:p>
                      <a:pPr algn="ctr"/>
                      <a:r>
                        <a:rPr lang="en-NZ" sz="1600" dirty="0" smtClean="0"/>
                        <a:t>768 MB</a:t>
                      </a:r>
                      <a:endParaRPr lang="en-NZ" sz="1600" dirty="0"/>
                    </a:p>
                  </a:txBody>
                  <a:tcPr/>
                </a:tc>
                <a:tc>
                  <a:txBody>
                    <a:bodyPr/>
                    <a:lstStyle/>
                    <a:p>
                      <a:pPr algn="ctr"/>
                      <a:r>
                        <a:rPr lang="en-NZ" sz="1600" dirty="0" smtClean="0"/>
                        <a:t>20 GB</a:t>
                      </a:r>
                      <a:endParaRPr lang="en-NZ" sz="1600" dirty="0"/>
                    </a:p>
                  </a:txBody>
                  <a:tcPr/>
                </a:tc>
                <a:tc>
                  <a:txBody>
                    <a:bodyPr/>
                    <a:lstStyle/>
                    <a:p>
                      <a:pPr algn="ctr"/>
                      <a:r>
                        <a:rPr lang="en-NZ" sz="1600" dirty="0" smtClean="0"/>
                        <a:t>Low</a:t>
                      </a:r>
                      <a:endParaRPr lang="en-NZ" sz="1600" dirty="0"/>
                    </a:p>
                  </a:txBody>
                  <a:tcPr/>
                </a:tc>
                <a:tc>
                  <a:txBody>
                    <a:bodyPr/>
                    <a:lstStyle/>
                    <a:p>
                      <a:pPr algn="ctr"/>
                      <a:r>
                        <a:rPr lang="en-NZ" sz="1600" dirty="0" smtClean="0"/>
                        <a:t>$0.04</a:t>
                      </a:r>
                      <a:endParaRPr lang="en-NZ" sz="1600" dirty="0"/>
                    </a:p>
                  </a:txBody>
                  <a:tcPr/>
                </a:tc>
              </a:tr>
              <a:tr h="381000">
                <a:tc>
                  <a:txBody>
                    <a:bodyPr/>
                    <a:lstStyle/>
                    <a:p>
                      <a:pPr algn="ctr"/>
                      <a:r>
                        <a:rPr lang="en-NZ" sz="1600" dirty="0" smtClean="0"/>
                        <a:t>Small</a:t>
                      </a:r>
                      <a:endParaRPr lang="en-NZ" sz="1600" dirty="0"/>
                    </a:p>
                  </a:txBody>
                  <a:tcPr/>
                </a:tc>
                <a:tc>
                  <a:txBody>
                    <a:bodyPr/>
                    <a:lstStyle/>
                    <a:p>
                      <a:pPr algn="ctr"/>
                      <a:r>
                        <a:rPr lang="en-NZ" sz="1600" dirty="0" smtClean="0"/>
                        <a:t>1 x 1.6 GHz</a:t>
                      </a:r>
                      <a:endParaRPr lang="en-NZ" sz="1600" dirty="0"/>
                    </a:p>
                  </a:txBody>
                  <a:tcPr/>
                </a:tc>
                <a:tc>
                  <a:txBody>
                    <a:bodyPr/>
                    <a:lstStyle/>
                    <a:p>
                      <a:pPr algn="ctr"/>
                      <a:r>
                        <a:rPr lang="en-NZ" sz="1600" dirty="0" smtClean="0"/>
                        <a:t>1.75 GB</a:t>
                      </a:r>
                      <a:endParaRPr lang="en-NZ" sz="1600" dirty="0"/>
                    </a:p>
                  </a:txBody>
                  <a:tcPr/>
                </a:tc>
                <a:tc>
                  <a:txBody>
                    <a:bodyPr/>
                    <a:lstStyle/>
                    <a:p>
                      <a:pPr algn="ctr"/>
                      <a:r>
                        <a:rPr lang="en-NZ" sz="1600" dirty="0" smtClean="0"/>
                        <a:t>225 GB</a:t>
                      </a:r>
                      <a:endParaRPr lang="en-NZ" sz="1600" dirty="0"/>
                    </a:p>
                  </a:txBody>
                  <a:tcPr/>
                </a:tc>
                <a:tc>
                  <a:txBody>
                    <a:bodyPr/>
                    <a:lstStyle/>
                    <a:p>
                      <a:pPr algn="ctr"/>
                      <a:r>
                        <a:rPr lang="en-NZ" sz="1600" dirty="0" smtClean="0"/>
                        <a:t>Moderate</a:t>
                      </a:r>
                      <a:endParaRPr lang="en-NZ" sz="1600" dirty="0"/>
                    </a:p>
                  </a:txBody>
                  <a:tcPr/>
                </a:tc>
                <a:tc>
                  <a:txBody>
                    <a:bodyPr/>
                    <a:lstStyle/>
                    <a:p>
                      <a:pPr algn="ctr"/>
                      <a:r>
                        <a:rPr lang="en-NZ" sz="1600" dirty="0" smtClean="0"/>
                        <a:t>$0.12</a:t>
                      </a:r>
                      <a:endParaRPr lang="en-NZ" sz="1600" dirty="0"/>
                    </a:p>
                  </a:txBody>
                  <a:tcPr/>
                </a:tc>
              </a:tr>
              <a:tr h="381000">
                <a:tc>
                  <a:txBody>
                    <a:bodyPr/>
                    <a:lstStyle/>
                    <a:p>
                      <a:pPr algn="ctr"/>
                      <a:r>
                        <a:rPr lang="en-NZ" sz="1600" dirty="0" smtClean="0"/>
                        <a:t>Medium</a:t>
                      </a:r>
                      <a:endParaRPr lang="en-NZ" sz="1600" dirty="0"/>
                    </a:p>
                  </a:txBody>
                  <a:tcPr/>
                </a:tc>
                <a:tc>
                  <a:txBody>
                    <a:bodyPr/>
                    <a:lstStyle/>
                    <a:p>
                      <a:pPr algn="ctr"/>
                      <a:r>
                        <a:rPr lang="en-NZ" sz="1600" dirty="0" smtClean="0"/>
                        <a:t>2 x 1.6 GHz</a:t>
                      </a:r>
                      <a:endParaRPr lang="en-NZ" sz="1600" dirty="0"/>
                    </a:p>
                  </a:txBody>
                  <a:tcPr/>
                </a:tc>
                <a:tc>
                  <a:txBody>
                    <a:bodyPr/>
                    <a:lstStyle/>
                    <a:p>
                      <a:pPr algn="ctr"/>
                      <a:r>
                        <a:rPr lang="en-NZ" sz="1600" dirty="0" smtClean="0"/>
                        <a:t>3.5 GB</a:t>
                      </a:r>
                      <a:endParaRPr lang="en-NZ" sz="1600" dirty="0"/>
                    </a:p>
                  </a:txBody>
                  <a:tcPr/>
                </a:tc>
                <a:tc>
                  <a:txBody>
                    <a:bodyPr/>
                    <a:lstStyle/>
                    <a:p>
                      <a:pPr algn="ctr"/>
                      <a:r>
                        <a:rPr lang="en-NZ" sz="1600" dirty="0" smtClean="0"/>
                        <a:t>490 GB</a:t>
                      </a:r>
                      <a:endParaRPr lang="en-NZ" sz="1600" dirty="0"/>
                    </a:p>
                  </a:txBody>
                  <a:tcPr/>
                </a:tc>
                <a:tc>
                  <a:txBody>
                    <a:bodyPr/>
                    <a:lstStyle/>
                    <a:p>
                      <a:pPr algn="ctr"/>
                      <a:r>
                        <a:rPr lang="en-NZ" sz="1600" dirty="0" smtClean="0"/>
                        <a:t>High</a:t>
                      </a:r>
                      <a:endParaRPr lang="en-NZ" sz="1600" dirty="0"/>
                    </a:p>
                  </a:txBody>
                  <a:tcPr/>
                </a:tc>
                <a:tc>
                  <a:txBody>
                    <a:bodyPr/>
                    <a:lstStyle/>
                    <a:p>
                      <a:pPr algn="ctr"/>
                      <a:r>
                        <a:rPr lang="en-NZ" sz="1600" dirty="0" smtClean="0"/>
                        <a:t>$0.24</a:t>
                      </a:r>
                      <a:endParaRPr lang="en-NZ" sz="1600" dirty="0"/>
                    </a:p>
                  </a:txBody>
                  <a:tcPr/>
                </a:tc>
              </a:tr>
              <a:tr h="381000">
                <a:tc>
                  <a:txBody>
                    <a:bodyPr/>
                    <a:lstStyle/>
                    <a:p>
                      <a:pPr algn="ctr"/>
                      <a:r>
                        <a:rPr lang="en-NZ" sz="1600" dirty="0" smtClean="0"/>
                        <a:t>Large</a:t>
                      </a:r>
                      <a:endParaRPr lang="en-NZ" sz="1600" dirty="0"/>
                    </a:p>
                  </a:txBody>
                  <a:tcPr/>
                </a:tc>
                <a:tc>
                  <a:txBody>
                    <a:bodyPr/>
                    <a:lstStyle/>
                    <a:p>
                      <a:pPr algn="ctr"/>
                      <a:r>
                        <a:rPr lang="en-NZ" sz="1600" dirty="0" smtClean="0"/>
                        <a:t>4 x 1.6 GHz</a:t>
                      </a:r>
                      <a:endParaRPr lang="en-NZ" sz="1600" dirty="0"/>
                    </a:p>
                  </a:txBody>
                  <a:tcPr/>
                </a:tc>
                <a:tc>
                  <a:txBody>
                    <a:bodyPr/>
                    <a:lstStyle/>
                    <a:p>
                      <a:pPr algn="ctr"/>
                      <a:r>
                        <a:rPr lang="en-NZ" sz="1600" dirty="0" smtClean="0"/>
                        <a:t>7 GB</a:t>
                      </a:r>
                      <a:endParaRPr lang="en-NZ" sz="1600" dirty="0"/>
                    </a:p>
                  </a:txBody>
                  <a:tcPr/>
                </a:tc>
                <a:tc>
                  <a:txBody>
                    <a:bodyPr/>
                    <a:lstStyle/>
                    <a:p>
                      <a:pPr algn="ctr"/>
                      <a:r>
                        <a:rPr lang="en-NZ" sz="1600" dirty="0" smtClean="0"/>
                        <a:t>1,000 GB</a:t>
                      </a:r>
                      <a:endParaRPr lang="en-NZ" sz="1600" dirty="0"/>
                    </a:p>
                  </a:txBody>
                  <a:tcPr/>
                </a:tc>
                <a:tc>
                  <a:txBody>
                    <a:bodyPr/>
                    <a:lstStyle/>
                    <a:p>
                      <a:pPr algn="ctr"/>
                      <a:r>
                        <a:rPr lang="en-NZ" sz="1600" dirty="0" smtClean="0"/>
                        <a:t>High</a:t>
                      </a:r>
                      <a:endParaRPr lang="en-NZ" sz="1600" dirty="0"/>
                    </a:p>
                  </a:txBody>
                  <a:tcPr/>
                </a:tc>
                <a:tc>
                  <a:txBody>
                    <a:bodyPr/>
                    <a:lstStyle/>
                    <a:p>
                      <a:pPr algn="ctr"/>
                      <a:r>
                        <a:rPr lang="en-NZ" sz="1600" dirty="0" smtClean="0"/>
                        <a:t>$0.48</a:t>
                      </a:r>
                      <a:endParaRPr lang="en-NZ" sz="1600" dirty="0"/>
                    </a:p>
                  </a:txBody>
                  <a:tcPr/>
                </a:tc>
              </a:tr>
              <a:tr h="381000">
                <a:tc>
                  <a:txBody>
                    <a:bodyPr/>
                    <a:lstStyle/>
                    <a:p>
                      <a:pPr algn="ctr"/>
                      <a:r>
                        <a:rPr lang="en-NZ" sz="1600" dirty="0" smtClean="0"/>
                        <a:t>Extra Large</a:t>
                      </a:r>
                      <a:endParaRPr lang="en-NZ" sz="1600" dirty="0"/>
                    </a:p>
                  </a:txBody>
                  <a:tcPr/>
                </a:tc>
                <a:tc>
                  <a:txBody>
                    <a:bodyPr/>
                    <a:lstStyle/>
                    <a:p>
                      <a:pPr algn="ctr"/>
                      <a:r>
                        <a:rPr lang="en-NZ" sz="1600" dirty="0" smtClean="0"/>
                        <a:t>8 x 1.6 GHz</a:t>
                      </a:r>
                      <a:endParaRPr lang="en-NZ" sz="1600" dirty="0"/>
                    </a:p>
                  </a:txBody>
                  <a:tcPr/>
                </a:tc>
                <a:tc>
                  <a:txBody>
                    <a:bodyPr/>
                    <a:lstStyle/>
                    <a:p>
                      <a:pPr algn="ctr"/>
                      <a:r>
                        <a:rPr lang="en-NZ" sz="1600" dirty="0" smtClean="0"/>
                        <a:t>14 GB</a:t>
                      </a:r>
                      <a:endParaRPr lang="en-NZ" sz="1600" dirty="0"/>
                    </a:p>
                  </a:txBody>
                  <a:tcPr/>
                </a:tc>
                <a:tc>
                  <a:txBody>
                    <a:bodyPr/>
                    <a:lstStyle/>
                    <a:p>
                      <a:pPr algn="ctr"/>
                      <a:r>
                        <a:rPr lang="en-NZ" sz="1600" dirty="0" smtClean="0"/>
                        <a:t>2,040 GB</a:t>
                      </a:r>
                      <a:endParaRPr lang="en-NZ" sz="1600" dirty="0"/>
                    </a:p>
                  </a:txBody>
                  <a:tcPr/>
                </a:tc>
                <a:tc>
                  <a:txBody>
                    <a:bodyPr/>
                    <a:lstStyle/>
                    <a:p>
                      <a:pPr algn="ctr"/>
                      <a:r>
                        <a:rPr lang="en-NZ" sz="1600" dirty="0" smtClean="0"/>
                        <a:t>High</a:t>
                      </a:r>
                      <a:endParaRPr lang="en-NZ" sz="1600" dirty="0"/>
                    </a:p>
                  </a:txBody>
                  <a:tcPr/>
                </a:tc>
                <a:tc>
                  <a:txBody>
                    <a:bodyPr/>
                    <a:lstStyle/>
                    <a:p>
                      <a:pPr algn="ctr"/>
                      <a:r>
                        <a:rPr lang="en-NZ" sz="1600" dirty="0" smtClean="0"/>
                        <a:t>$0.96</a:t>
                      </a:r>
                      <a:endParaRPr lang="en-NZ" sz="1600" dirty="0"/>
                    </a:p>
                  </a:txBody>
                  <a:tcPr/>
                </a:tc>
              </a:tr>
            </a:tbl>
          </a:graphicData>
        </a:graphic>
      </p:graphicFrame>
    </p:spTree>
    <p:extLst>
      <p:ext uri="{BB962C8B-B14F-4D97-AF65-F5344CB8AC3E}">
        <p14:creationId xmlns:p14="http://schemas.microsoft.com/office/powerpoint/2010/main" val="316028009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Role Types</a:t>
            </a:r>
            <a:endParaRPr lang="en-US" dirty="0"/>
          </a:p>
        </p:txBody>
      </p:sp>
      <p:sp>
        <p:nvSpPr>
          <p:cNvPr id="5" name="Content Placeholder 4"/>
          <p:cNvSpPr>
            <a:spLocks noGrp="1"/>
          </p:cNvSpPr>
          <p:nvPr>
            <p:ph sz="half" idx="1"/>
          </p:nvPr>
        </p:nvSpPr>
        <p:spPr>
          <a:xfrm>
            <a:off x="477436" y="2535237"/>
            <a:ext cx="3925774" cy="4297363"/>
          </a:xfrm>
        </p:spPr>
        <p:txBody>
          <a:bodyPr>
            <a:normAutofit/>
          </a:bodyPr>
          <a:lstStyle/>
          <a:p>
            <a:r>
              <a:rPr lang="en-US" sz="1800" dirty="0" smtClean="0"/>
              <a:t>General purpose host for executing code or an executable</a:t>
            </a:r>
          </a:p>
          <a:p>
            <a:r>
              <a:rPr lang="en-US" sz="1800" dirty="0" smtClean="0"/>
              <a:t>Implement code in a Run method</a:t>
            </a:r>
            <a:endParaRPr lang="en-US" sz="1800" dirty="0"/>
          </a:p>
          <a:p>
            <a:r>
              <a:rPr lang="en-US" sz="1800" dirty="0"/>
              <a:t>Similar to a Windows Service</a:t>
            </a:r>
          </a:p>
          <a:p>
            <a:r>
              <a:rPr lang="en-US" sz="1800" dirty="0" smtClean="0"/>
              <a:t>Host your </a:t>
            </a:r>
            <a:r>
              <a:rPr lang="en-US" sz="1800" dirty="0"/>
              <a:t>own web server, </a:t>
            </a:r>
            <a:r>
              <a:rPr lang="en-US" sz="1800" dirty="0" smtClean="0"/>
              <a:t>encoder, </a:t>
            </a:r>
            <a:r>
              <a:rPr lang="en-US" sz="1800" dirty="0"/>
              <a:t>etc.</a:t>
            </a:r>
          </a:p>
          <a:p>
            <a:r>
              <a:rPr lang="en-US" sz="1800" dirty="0" smtClean="0"/>
              <a:t>Typically used for background processing</a:t>
            </a:r>
            <a:endParaRPr lang="en-US" sz="1800" dirty="0"/>
          </a:p>
        </p:txBody>
      </p:sp>
      <p:sp>
        <p:nvSpPr>
          <p:cNvPr id="6" name="Content Placeholder 5"/>
          <p:cNvSpPr>
            <a:spLocks noGrp="1"/>
          </p:cNvSpPr>
          <p:nvPr>
            <p:ph sz="half" idx="2"/>
          </p:nvPr>
        </p:nvSpPr>
        <p:spPr>
          <a:xfrm>
            <a:off x="4687774" y="2535237"/>
            <a:ext cx="4075226" cy="4297363"/>
          </a:xfrm>
        </p:spPr>
        <p:txBody>
          <a:bodyPr>
            <a:normAutofit/>
          </a:bodyPr>
          <a:lstStyle/>
          <a:p>
            <a:r>
              <a:rPr lang="en-US" sz="1800" dirty="0" smtClean="0"/>
              <a:t>Designed for web sites/services accessible using HTTP</a:t>
            </a:r>
          </a:p>
          <a:p>
            <a:r>
              <a:rPr lang="en-US" sz="1800" dirty="0" smtClean="0"/>
              <a:t>Provides all </a:t>
            </a:r>
            <a:r>
              <a:rPr lang="en-US" sz="1800" dirty="0"/>
              <a:t>features of a worker role </a:t>
            </a:r>
            <a:r>
              <a:rPr lang="en-US" sz="1800" dirty="0" smtClean="0"/>
              <a:t>and IIS </a:t>
            </a:r>
            <a:r>
              <a:rPr lang="en-US" sz="1800" dirty="0"/>
              <a:t>7 or 7.5</a:t>
            </a:r>
          </a:p>
          <a:p>
            <a:r>
              <a:rPr lang="en-US" sz="1800" dirty="0" smtClean="0"/>
              <a:t>Execute ASP.NET, WCF, PHP, etc.</a:t>
            </a:r>
          </a:p>
          <a:p>
            <a:r>
              <a:rPr lang="en-US" sz="1800" dirty="0" smtClean="0"/>
              <a:t>Can include multiple web sites in the same role</a:t>
            </a:r>
          </a:p>
          <a:p>
            <a:r>
              <a:rPr lang="en-US" sz="1800" dirty="0" smtClean="0"/>
              <a:t>Optionally implement </a:t>
            </a:r>
            <a:r>
              <a:rPr lang="en-US" sz="1800" dirty="0" err="1" smtClean="0"/>
              <a:t>RoleEntryPoint</a:t>
            </a:r>
            <a:endParaRPr lang="en-US" sz="1800" dirty="0"/>
          </a:p>
        </p:txBody>
      </p:sp>
      <p:grpSp>
        <p:nvGrpSpPr>
          <p:cNvPr id="3" name="Group 2"/>
          <p:cNvGrpSpPr/>
          <p:nvPr/>
        </p:nvGrpSpPr>
        <p:grpSpPr>
          <a:xfrm>
            <a:off x="477436" y="1701801"/>
            <a:ext cx="3713564" cy="593193"/>
            <a:chOff x="477436" y="1276350"/>
            <a:chExt cx="3713564" cy="444895"/>
          </a:xfrm>
        </p:grpSpPr>
        <p:pic>
          <p:nvPicPr>
            <p:cNvPr id="7" name="Picture 2" descr="C:\Users\jamescon\Documents\Sync\FY11\PDC\Sessions\WA Icons\worker role.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77436" y="1276350"/>
              <a:ext cx="513164" cy="444895"/>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990600" y="1276350"/>
              <a:ext cx="3200400" cy="346249"/>
            </a:xfrm>
            <a:prstGeom prst="rect">
              <a:avLst/>
            </a:prstGeom>
            <a:noFill/>
          </p:spPr>
          <p:txBody>
            <a:bodyPr wrap="square" rtlCol="0">
              <a:spAutoFit/>
            </a:bodyPr>
            <a:lstStyle/>
            <a:p>
              <a:r>
                <a:rPr lang="en-US" sz="2400" dirty="0" smtClean="0"/>
                <a:t>Worker Role</a:t>
              </a:r>
              <a:endParaRPr lang="en-US" sz="2400" dirty="0"/>
            </a:p>
          </p:txBody>
        </p:sp>
      </p:grpSp>
      <p:grpSp>
        <p:nvGrpSpPr>
          <p:cNvPr id="10" name="Group 9"/>
          <p:cNvGrpSpPr/>
          <p:nvPr/>
        </p:nvGrpSpPr>
        <p:grpSpPr>
          <a:xfrm>
            <a:off x="4572000" y="1691756"/>
            <a:ext cx="3733800" cy="603237"/>
            <a:chOff x="4572000" y="1268817"/>
            <a:chExt cx="3733800" cy="452428"/>
          </a:xfrm>
        </p:grpSpPr>
        <p:pic>
          <p:nvPicPr>
            <p:cNvPr id="8" name="Picture 3" descr="C:\Users\jamescon\Documents\Sync\FY11\PDC\Sessions\WA Icons\web role.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1268817"/>
              <a:ext cx="536349" cy="452428"/>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5105400" y="1276350"/>
              <a:ext cx="3200400" cy="346249"/>
            </a:xfrm>
            <a:prstGeom prst="rect">
              <a:avLst/>
            </a:prstGeom>
            <a:noFill/>
          </p:spPr>
          <p:txBody>
            <a:bodyPr wrap="square" rtlCol="0">
              <a:spAutoFit/>
            </a:bodyPr>
            <a:lstStyle/>
            <a:p>
              <a:r>
                <a:rPr lang="en-US" sz="2400" dirty="0" smtClean="0"/>
                <a:t>Web Role</a:t>
              </a:r>
              <a:endParaRPr lang="en-US" sz="2400" dirty="0"/>
            </a:p>
          </p:txBody>
        </p:sp>
      </p:grpSp>
    </p:spTree>
    <p:extLst>
      <p:ext uri="{BB962C8B-B14F-4D97-AF65-F5344CB8AC3E}">
        <p14:creationId xmlns:p14="http://schemas.microsoft.com/office/powerpoint/2010/main" val="41310148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xEl>
                                              <p:pRg st="0" end="0"/>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6">
                                            <p:txEl>
                                              <p:pRg st="1" end="1"/>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6">
                                            <p:txEl>
                                              <p:pRg st="2" end="2"/>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6">
                                            <p:txEl>
                                              <p:pRg st="3" end="3"/>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smtClean="0"/>
              <a:t>Hello Windows Azure</a:t>
            </a:r>
            <a:endParaRPr lang="en-US" dirty="0"/>
          </a:p>
        </p:txBody>
      </p:sp>
      <p:sp>
        <p:nvSpPr>
          <p:cNvPr id="6" name="Text Placeholder 5"/>
          <p:cNvSpPr>
            <a:spLocks noGrp="1"/>
          </p:cNvSpPr>
          <p:nvPr>
            <p:ph type="body" sz="quarter" idx="10"/>
          </p:nvPr>
        </p:nvSpPr>
        <p:spPr/>
        <p:txBody>
          <a:bodyPr/>
          <a:lstStyle/>
          <a:p>
            <a:r>
              <a:rPr lang="en-US" dirty="0" smtClean="0"/>
              <a:t>demo</a:t>
            </a:r>
            <a:endParaRPr lang="en-US" dirty="0"/>
          </a:p>
        </p:txBody>
      </p:sp>
    </p:spTree>
    <p:extLst>
      <p:ext uri="{BB962C8B-B14F-4D97-AF65-F5344CB8AC3E}">
        <p14:creationId xmlns:p14="http://schemas.microsoft.com/office/powerpoint/2010/main" val="3336150465"/>
      </p:ext>
    </p:extLst>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Packaging &amp; Deployment</a:t>
            </a:r>
            <a:endParaRPr lang="en-US" dirty="0"/>
          </a:p>
        </p:txBody>
      </p:sp>
      <p:sp>
        <p:nvSpPr>
          <p:cNvPr id="5" name="Rounded Rectangle 4"/>
          <p:cNvSpPr/>
          <p:nvPr/>
        </p:nvSpPr>
        <p:spPr>
          <a:xfrm>
            <a:off x="838200" y="2616200"/>
            <a:ext cx="1676400" cy="812800"/>
          </a:xfrm>
          <a:prstGeom prst="round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dirty="0" smtClean="0"/>
              <a:t>Service Definition</a:t>
            </a:r>
            <a:endParaRPr lang="en-US" dirty="0"/>
          </a:p>
        </p:txBody>
      </p:sp>
      <p:sp>
        <p:nvSpPr>
          <p:cNvPr id="6" name="Rounded Rectangle 5"/>
          <p:cNvSpPr/>
          <p:nvPr/>
        </p:nvSpPr>
        <p:spPr>
          <a:xfrm>
            <a:off x="838200" y="3835400"/>
            <a:ext cx="1676400" cy="812800"/>
          </a:xfrm>
          <a:prstGeom prst="round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dirty="0" smtClean="0"/>
              <a:t>Service Configuration</a:t>
            </a:r>
            <a:endParaRPr lang="en-US" dirty="0"/>
          </a:p>
        </p:txBody>
      </p:sp>
      <p:sp>
        <p:nvSpPr>
          <p:cNvPr id="7" name="Rounded Rectangle 6"/>
          <p:cNvSpPr/>
          <p:nvPr/>
        </p:nvSpPr>
        <p:spPr>
          <a:xfrm>
            <a:off x="3733800" y="3835400"/>
            <a:ext cx="1676400" cy="812800"/>
          </a:xfrm>
          <a:prstGeom prst="round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dirty="0" smtClean="0"/>
              <a:t>Service Package</a:t>
            </a:r>
            <a:endParaRPr lang="en-US" dirty="0"/>
          </a:p>
        </p:txBody>
      </p:sp>
      <p:sp>
        <p:nvSpPr>
          <p:cNvPr id="8" name="Rounded Rectangle 7"/>
          <p:cNvSpPr/>
          <p:nvPr/>
        </p:nvSpPr>
        <p:spPr>
          <a:xfrm>
            <a:off x="838200" y="5054600"/>
            <a:ext cx="1676400" cy="812800"/>
          </a:xfrm>
          <a:prstGeom prst="round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dirty="0" smtClean="0"/>
              <a:t>Your Code</a:t>
            </a:r>
            <a:endParaRPr lang="en-US" dirty="0"/>
          </a:p>
        </p:txBody>
      </p:sp>
      <p:sp>
        <p:nvSpPr>
          <p:cNvPr id="22" name="Right Arrow 21"/>
          <p:cNvSpPr/>
          <p:nvPr/>
        </p:nvSpPr>
        <p:spPr>
          <a:xfrm>
            <a:off x="5486400" y="4038600"/>
            <a:ext cx="914400" cy="508000"/>
          </a:xfrm>
          <a:prstGeom prst="rightArrow">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cxnSp>
        <p:nvCxnSpPr>
          <p:cNvPr id="9" name="Elbow Connector 8"/>
          <p:cNvCxnSpPr>
            <a:stCxn id="5" idx="3"/>
          </p:cNvCxnSpPr>
          <p:nvPr/>
        </p:nvCxnSpPr>
        <p:spPr>
          <a:xfrm>
            <a:off x="2514600" y="3022600"/>
            <a:ext cx="1219200" cy="1016000"/>
          </a:xfrm>
          <a:prstGeom prst="bentConnector3">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9" name="Elbow Connector 18"/>
          <p:cNvCxnSpPr>
            <a:stCxn id="8" idx="3"/>
          </p:cNvCxnSpPr>
          <p:nvPr/>
        </p:nvCxnSpPr>
        <p:spPr>
          <a:xfrm flipV="1">
            <a:off x="2514600" y="4481576"/>
            <a:ext cx="1219200" cy="979424"/>
          </a:xfrm>
          <a:prstGeom prst="bentConnector3">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a:stCxn id="6" idx="3"/>
            <a:endCxn id="7" idx="1"/>
          </p:cNvCxnSpPr>
          <p:nvPr/>
        </p:nvCxnSpPr>
        <p:spPr>
          <a:xfrm>
            <a:off x="2514600" y="4241800"/>
            <a:ext cx="12192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pSp>
        <p:nvGrpSpPr>
          <p:cNvPr id="30" name="Group 29"/>
          <p:cNvGrpSpPr/>
          <p:nvPr/>
        </p:nvGrpSpPr>
        <p:grpSpPr>
          <a:xfrm>
            <a:off x="6477000" y="3802888"/>
            <a:ext cx="2225040" cy="870051"/>
            <a:chOff x="533400" y="2684469"/>
            <a:chExt cx="2377440" cy="749206"/>
          </a:xfrm>
        </p:grpSpPr>
        <p:sp>
          <p:nvSpPr>
            <p:cNvPr id="31" name="Rounded Rectangle 30"/>
            <p:cNvSpPr/>
            <p:nvPr/>
          </p:nvSpPr>
          <p:spPr>
            <a:xfrm>
              <a:off x="533400" y="2684469"/>
              <a:ext cx="2377440" cy="749206"/>
            </a:xfrm>
            <a:prstGeom prst="roundRect">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pic>
          <p:nvPicPr>
            <p:cNvPr id="32" name="Picture 31" descr="compute.png"/>
            <p:cNvPicPr>
              <a:picLocks noChangeAspect="1"/>
            </p:cNvPicPr>
            <p:nvPr/>
          </p:nvPicPr>
          <p:blipFill>
            <a:blip r:embed="rId2">
              <a:grayscl/>
            </a:blip>
            <a:stretch>
              <a:fillRect/>
            </a:stretch>
          </p:blipFill>
          <p:spPr>
            <a:xfrm>
              <a:off x="603383" y="2729561"/>
              <a:ext cx="691922" cy="680389"/>
            </a:xfrm>
            <a:prstGeom prst="rect">
              <a:avLst/>
            </a:prstGeom>
          </p:spPr>
        </p:pic>
        <p:sp>
          <p:nvSpPr>
            <p:cNvPr id="33" name="TextBox 32"/>
            <p:cNvSpPr txBox="1"/>
            <p:nvPr/>
          </p:nvSpPr>
          <p:spPr>
            <a:xfrm>
              <a:off x="1295305" y="2813038"/>
              <a:ext cx="1447895" cy="344537"/>
            </a:xfrm>
            <a:prstGeom prst="rect">
              <a:avLst/>
            </a:prstGeom>
            <a:noFill/>
          </p:spPr>
          <p:txBody>
            <a:bodyPr wrap="square" rtlCol="0">
              <a:spAutoFit/>
            </a:bodyPr>
            <a:lstStyle/>
            <a:p>
              <a:r>
                <a:rPr lang="en-US" sz="2000" dirty="0" smtClean="0">
                  <a:latin typeface="Segoe" charset="0"/>
                </a:rPr>
                <a:t>Compute</a:t>
              </a:r>
              <a:endParaRPr lang="en-US" sz="2000" dirty="0">
                <a:latin typeface="Segoe" charset="0"/>
              </a:endParaRPr>
            </a:p>
          </p:txBody>
        </p:sp>
      </p:grpSp>
    </p:spTree>
    <p:extLst>
      <p:ext uri="{BB962C8B-B14F-4D97-AF65-F5344CB8AC3E}">
        <p14:creationId xmlns:p14="http://schemas.microsoft.com/office/powerpoint/2010/main" val="749262475"/>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p>
            <a:r>
              <a:rPr lang="en-US" dirty="0" smtClean="0"/>
              <a:t>Service</a:t>
            </a:r>
            <a:r>
              <a:rPr lang="en-US" dirty="0"/>
              <a:t>, Roles, and Instances</a:t>
            </a:r>
          </a:p>
        </p:txBody>
      </p:sp>
      <p:sp>
        <p:nvSpPr>
          <p:cNvPr id="11" name="Text Placeholder 2"/>
          <p:cNvSpPr>
            <a:spLocks noGrp="1"/>
          </p:cNvSpPr>
          <p:nvPr>
            <p:ph idx="4294967295"/>
          </p:nvPr>
        </p:nvSpPr>
        <p:spPr>
          <a:xfrm>
            <a:off x="3276600" y="1803400"/>
            <a:ext cx="5870448" cy="1473200"/>
          </a:xfrm>
        </p:spPr>
        <p:txBody>
          <a:bodyPr>
            <a:noAutofit/>
          </a:bodyPr>
          <a:lstStyle/>
          <a:p>
            <a:r>
              <a:rPr lang="en-US" sz="1600" dirty="0"/>
              <a:t>A service </a:t>
            </a:r>
            <a:r>
              <a:rPr lang="en-US" sz="1600" dirty="0" smtClean="0"/>
              <a:t>is a logical set of roles (up to 5)</a:t>
            </a:r>
          </a:p>
          <a:p>
            <a:r>
              <a:rPr lang="en-US" sz="1600" dirty="0" smtClean="0"/>
              <a:t>Defined in the Service Definition at development time</a:t>
            </a:r>
          </a:p>
          <a:p>
            <a:r>
              <a:rPr lang="en-US" sz="1600" dirty="0" smtClean="0"/>
              <a:t>Assigned a public </a:t>
            </a:r>
            <a:r>
              <a:rPr lang="en-US" sz="1600" dirty="0"/>
              <a:t>URL (i.e. foo.cloudapp.net</a:t>
            </a:r>
            <a:r>
              <a:rPr lang="en-US" sz="1600" dirty="0" smtClean="0"/>
              <a:t>) at deployment</a:t>
            </a:r>
          </a:p>
        </p:txBody>
      </p:sp>
      <p:cxnSp>
        <p:nvCxnSpPr>
          <p:cNvPr id="8" name="Elbow Connector 7"/>
          <p:cNvCxnSpPr>
            <a:endCxn id="6" idx="1"/>
          </p:cNvCxnSpPr>
          <p:nvPr/>
        </p:nvCxnSpPr>
        <p:spPr>
          <a:xfrm rot="16200000" flipH="1">
            <a:off x="-58453" y="3345145"/>
            <a:ext cx="1257820" cy="230688"/>
          </a:xfrm>
          <a:prstGeom prst="bentConnector2">
            <a:avLst/>
          </a:prstGeom>
          <a:ln>
            <a:tailEnd type="arrow"/>
          </a:ln>
        </p:spPr>
        <p:style>
          <a:lnRef idx="1">
            <a:schemeClr val="accent1"/>
          </a:lnRef>
          <a:fillRef idx="0">
            <a:schemeClr val="accent1"/>
          </a:fillRef>
          <a:effectRef idx="0">
            <a:schemeClr val="accent1"/>
          </a:effectRef>
          <a:fontRef idx="minor">
            <a:schemeClr val="tx1"/>
          </a:fontRef>
        </p:style>
      </p:cxnSp>
      <p:sp>
        <p:nvSpPr>
          <p:cNvPr id="10" name="Rounded Rectangle 9"/>
          <p:cNvSpPr/>
          <p:nvPr/>
        </p:nvSpPr>
        <p:spPr>
          <a:xfrm>
            <a:off x="1182144" y="5206999"/>
            <a:ext cx="1752600" cy="914400"/>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dirty="0" smtClean="0"/>
              <a:t>Instances</a:t>
            </a:r>
            <a:endParaRPr lang="en-US" dirty="0"/>
          </a:p>
        </p:txBody>
      </p:sp>
      <p:sp>
        <p:nvSpPr>
          <p:cNvPr id="13" name="Text Placeholder 2"/>
          <p:cNvSpPr txBox="1">
            <a:spLocks/>
          </p:cNvSpPr>
          <p:nvPr/>
        </p:nvSpPr>
        <p:spPr>
          <a:xfrm>
            <a:off x="3276600" y="3530601"/>
            <a:ext cx="5870448" cy="1358377"/>
          </a:xfrm>
          <a:prstGeom prst="rect">
            <a:avLst/>
          </a:prstGeom>
        </p:spPr>
        <p:txBody>
          <a:bodyPr>
            <a:normAutofit/>
          </a:bodyPr>
          <a:lstStyle>
            <a:lvl1pPr marL="342900" indent="-342900" algn="l" defTabSz="914400" rtl="0" eaLnBrk="1" latinLnBrk="0" hangingPunct="1">
              <a:spcBef>
                <a:spcPct val="20000"/>
              </a:spcBef>
              <a:buFontTx/>
              <a:buBlip>
                <a:blip r:embed="rId2"/>
              </a:buBlip>
              <a:defRPr sz="3200" kern="1200">
                <a:solidFill>
                  <a:schemeClr val="tx1"/>
                </a:solidFill>
                <a:latin typeface="+mn-lt"/>
                <a:ea typeface="+mn-ea"/>
                <a:cs typeface="+mn-cs"/>
              </a:defRPr>
            </a:lvl1pPr>
            <a:lvl2pPr marL="742950" indent="-285750" algn="l" defTabSz="914400" rtl="0" eaLnBrk="1" latinLnBrk="0" hangingPunct="1">
              <a:spcBef>
                <a:spcPct val="20000"/>
              </a:spcBef>
              <a:buFontTx/>
              <a:buBlip>
                <a:blip r:embed="rId2"/>
              </a:buBlip>
              <a:defRPr sz="2800" kern="1200">
                <a:solidFill>
                  <a:schemeClr val="tx1"/>
                </a:solidFill>
                <a:latin typeface="+mn-lt"/>
                <a:ea typeface="+mn-ea"/>
                <a:cs typeface="+mn-cs"/>
              </a:defRPr>
            </a:lvl2pPr>
            <a:lvl3pPr marL="1143000" indent="-228600" algn="l" defTabSz="914400" rtl="0" eaLnBrk="1" latinLnBrk="0" hangingPunct="1">
              <a:spcBef>
                <a:spcPct val="20000"/>
              </a:spcBef>
              <a:buFontTx/>
              <a:buBlip>
                <a:blip r:embed="rId2"/>
              </a:buBlip>
              <a:defRPr sz="2400" kern="1200">
                <a:solidFill>
                  <a:schemeClr val="tx1"/>
                </a:solidFill>
                <a:latin typeface="+mn-lt"/>
                <a:ea typeface="+mn-ea"/>
                <a:cs typeface="+mn-cs"/>
              </a:defRPr>
            </a:lvl3pPr>
            <a:lvl4pPr marL="1600200" indent="-228600" algn="l" defTabSz="914400" rtl="0" eaLnBrk="1" latinLnBrk="0" hangingPunct="1">
              <a:spcBef>
                <a:spcPct val="20000"/>
              </a:spcBef>
              <a:buFontTx/>
              <a:buBlip>
                <a:blip r:embed="rId2"/>
              </a:buBlip>
              <a:defRPr sz="2000" kern="1200">
                <a:solidFill>
                  <a:schemeClr val="tx1"/>
                </a:solidFill>
                <a:latin typeface="+mn-lt"/>
                <a:ea typeface="+mn-ea"/>
                <a:cs typeface="+mn-cs"/>
              </a:defRPr>
            </a:lvl4pPr>
            <a:lvl5pPr marL="2057400" indent="-228600" algn="l" defTabSz="914400" rtl="0" eaLnBrk="1" latinLnBrk="0" hangingPunct="1">
              <a:spcBef>
                <a:spcPct val="20000"/>
              </a:spcBef>
              <a:buFontTx/>
              <a:buBlip>
                <a:blip r:embed="rId2"/>
              </a:buBlip>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600" dirty="0" smtClean="0"/>
              <a:t>Role defines the type of Virtual Machine that will be used to run each component of your application</a:t>
            </a:r>
          </a:p>
          <a:p>
            <a:r>
              <a:rPr lang="en-US" sz="1600" dirty="0" smtClean="0"/>
              <a:t>Defined in the Service Definition at development time</a:t>
            </a:r>
          </a:p>
        </p:txBody>
      </p:sp>
      <p:cxnSp>
        <p:nvCxnSpPr>
          <p:cNvPr id="15" name="Elbow Connector 14"/>
          <p:cNvCxnSpPr/>
          <p:nvPr/>
        </p:nvCxnSpPr>
        <p:spPr>
          <a:xfrm rot="16200000" flipH="1">
            <a:off x="441961" y="4968237"/>
            <a:ext cx="1219200" cy="274320"/>
          </a:xfrm>
          <a:prstGeom prst="bentConnector2">
            <a:avLst/>
          </a:prstGeom>
          <a:ln>
            <a:tailEnd type="arrow"/>
          </a:ln>
        </p:spPr>
        <p:style>
          <a:lnRef idx="1">
            <a:schemeClr val="accent1"/>
          </a:lnRef>
          <a:fillRef idx="0">
            <a:schemeClr val="accent1"/>
          </a:fillRef>
          <a:effectRef idx="0">
            <a:schemeClr val="accent1"/>
          </a:effectRef>
          <a:fontRef idx="minor">
            <a:schemeClr val="tx1"/>
          </a:fontRef>
        </p:style>
      </p:cxnSp>
      <p:sp>
        <p:nvSpPr>
          <p:cNvPr id="16" name="Text Placeholder 2"/>
          <p:cNvSpPr txBox="1">
            <a:spLocks/>
          </p:cNvSpPr>
          <p:nvPr/>
        </p:nvSpPr>
        <p:spPr>
          <a:xfrm>
            <a:off x="3276600" y="5054600"/>
            <a:ext cx="5867400" cy="1803400"/>
          </a:xfrm>
          <a:prstGeom prst="rect">
            <a:avLst/>
          </a:prstGeom>
        </p:spPr>
        <p:txBody>
          <a:bodyPr>
            <a:normAutofit/>
          </a:bodyPr>
          <a:lstStyle>
            <a:lvl1pPr marL="342900" indent="-342900" algn="l" defTabSz="914400" rtl="0" eaLnBrk="1" latinLnBrk="0" hangingPunct="1">
              <a:spcBef>
                <a:spcPct val="20000"/>
              </a:spcBef>
              <a:buFontTx/>
              <a:buBlip>
                <a:blip r:embed="rId2"/>
              </a:buBlip>
              <a:defRPr sz="3200" kern="1200">
                <a:solidFill>
                  <a:schemeClr val="tx1"/>
                </a:solidFill>
                <a:latin typeface="+mn-lt"/>
                <a:ea typeface="+mn-ea"/>
                <a:cs typeface="+mn-cs"/>
              </a:defRPr>
            </a:lvl1pPr>
            <a:lvl2pPr marL="742950" indent="-285750" algn="l" defTabSz="914400" rtl="0" eaLnBrk="1" latinLnBrk="0" hangingPunct="1">
              <a:spcBef>
                <a:spcPct val="20000"/>
              </a:spcBef>
              <a:buFontTx/>
              <a:buBlip>
                <a:blip r:embed="rId2"/>
              </a:buBlip>
              <a:defRPr sz="2800" kern="1200">
                <a:solidFill>
                  <a:schemeClr val="tx1"/>
                </a:solidFill>
                <a:latin typeface="+mn-lt"/>
                <a:ea typeface="+mn-ea"/>
                <a:cs typeface="+mn-cs"/>
              </a:defRPr>
            </a:lvl2pPr>
            <a:lvl3pPr marL="1143000" indent="-228600" algn="l" defTabSz="914400" rtl="0" eaLnBrk="1" latinLnBrk="0" hangingPunct="1">
              <a:spcBef>
                <a:spcPct val="20000"/>
              </a:spcBef>
              <a:buFontTx/>
              <a:buBlip>
                <a:blip r:embed="rId2"/>
              </a:buBlip>
              <a:defRPr sz="2400" kern="1200">
                <a:solidFill>
                  <a:schemeClr val="tx1"/>
                </a:solidFill>
                <a:latin typeface="+mn-lt"/>
                <a:ea typeface="+mn-ea"/>
                <a:cs typeface="+mn-cs"/>
              </a:defRPr>
            </a:lvl3pPr>
            <a:lvl4pPr marL="1600200" indent="-228600" algn="l" defTabSz="914400" rtl="0" eaLnBrk="1" latinLnBrk="0" hangingPunct="1">
              <a:spcBef>
                <a:spcPct val="20000"/>
              </a:spcBef>
              <a:buFontTx/>
              <a:buBlip>
                <a:blip r:embed="rId2"/>
              </a:buBlip>
              <a:defRPr sz="2000" kern="1200">
                <a:solidFill>
                  <a:schemeClr val="tx1"/>
                </a:solidFill>
                <a:latin typeface="+mn-lt"/>
                <a:ea typeface="+mn-ea"/>
                <a:cs typeface="+mn-cs"/>
              </a:defRPr>
            </a:lvl4pPr>
            <a:lvl5pPr marL="2057400" indent="-228600" algn="l" defTabSz="914400" rtl="0" eaLnBrk="1" latinLnBrk="0" hangingPunct="1">
              <a:spcBef>
                <a:spcPct val="20000"/>
              </a:spcBef>
              <a:buFontTx/>
              <a:buBlip>
                <a:blip r:embed="rId2"/>
              </a:buBlip>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600" dirty="0"/>
              <a:t>An instance is a dedicated virtual machine instance that is running your code with your configuration</a:t>
            </a:r>
          </a:p>
          <a:p>
            <a:r>
              <a:rPr lang="en-US" sz="1600" dirty="0" smtClean="0"/>
              <a:t>Instances are created by the Windows Azure fabric at runtime based on the roles defined in the service definition</a:t>
            </a:r>
          </a:p>
        </p:txBody>
      </p:sp>
      <p:sp>
        <p:nvSpPr>
          <p:cNvPr id="6" name="Rounded Rectangle 5"/>
          <p:cNvSpPr/>
          <p:nvPr/>
        </p:nvSpPr>
        <p:spPr>
          <a:xfrm>
            <a:off x="685800" y="3632200"/>
            <a:ext cx="1752600" cy="914400"/>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dirty="0" smtClean="0"/>
              <a:t>Roles </a:t>
            </a:r>
            <a:endParaRPr lang="en-US" dirty="0"/>
          </a:p>
        </p:txBody>
      </p:sp>
      <p:sp>
        <p:nvSpPr>
          <p:cNvPr id="4" name="Rounded Rectangle 3"/>
          <p:cNvSpPr/>
          <p:nvPr/>
        </p:nvSpPr>
        <p:spPr>
          <a:xfrm>
            <a:off x="152400" y="2006600"/>
            <a:ext cx="1828800" cy="914400"/>
          </a:xfrm>
          <a:prstGeom prst="round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dirty="0" smtClean="0"/>
              <a:t>Service</a:t>
            </a:r>
            <a:endParaRPr lang="en-US" dirty="0"/>
          </a:p>
        </p:txBody>
      </p:sp>
    </p:spTree>
    <p:extLst>
      <p:ext uri="{BB962C8B-B14F-4D97-AF65-F5344CB8AC3E}">
        <p14:creationId xmlns:p14="http://schemas.microsoft.com/office/powerpoint/2010/main" val="3795316644"/>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2000" dirty="0" smtClean="0"/>
              <a:t>Operating System</a:t>
            </a:r>
          </a:p>
          <a:p>
            <a:pPr lvl="1"/>
            <a:r>
              <a:rPr lang="en-US" sz="1800" dirty="0" smtClean="0"/>
              <a:t>OS Family:  Windows Server 2008 SP2 or Server 2008 R2</a:t>
            </a:r>
          </a:p>
          <a:p>
            <a:pPr lvl="1"/>
            <a:r>
              <a:rPr lang="en-US" sz="1800" dirty="0" smtClean="0"/>
              <a:t>OS Version:  Specific version or automatically updated</a:t>
            </a:r>
          </a:p>
          <a:p>
            <a:r>
              <a:rPr lang="en-US" sz="2000" dirty="0" err="1" smtClean="0"/>
              <a:t>Config</a:t>
            </a:r>
            <a:r>
              <a:rPr lang="en-US" sz="2000" dirty="0" smtClean="0"/>
              <a:t> Settings</a:t>
            </a:r>
          </a:p>
          <a:p>
            <a:pPr lvl="1"/>
            <a:r>
              <a:rPr lang="en-US" sz="1800" dirty="0" smtClean="0"/>
              <a:t>Name/value settings for a role</a:t>
            </a:r>
          </a:p>
          <a:p>
            <a:pPr marL="457200" lvl="1" indent="0">
              <a:buNone/>
            </a:pPr>
            <a:r>
              <a:rPr lang="en-US" sz="1800" dirty="0"/>
              <a:t>&lt;Setting name="</a:t>
            </a:r>
            <a:r>
              <a:rPr lang="en-US" sz="1800" dirty="0" err="1"/>
              <a:t>WorkerSleepTime</a:t>
            </a:r>
            <a:r>
              <a:rPr lang="en-US" sz="1800" dirty="0"/>
              <a:t>" value="2000" /&gt;</a:t>
            </a:r>
            <a:endParaRPr lang="en-US" sz="1800" dirty="0" smtClean="0"/>
          </a:p>
          <a:p>
            <a:r>
              <a:rPr lang="en-US" sz="2000" dirty="0" smtClean="0"/>
              <a:t>Endpoints</a:t>
            </a:r>
          </a:p>
          <a:p>
            <a:pPr lvl="1"/>
            <a:r>
              <a:rPr lang="en-US" sz="1800" dirty="0" smtClean="0"/>
              <a:t>Define network endpoints for inbound connectivity into a role</a:t>
            </a:r>
          </a:p>
          <a:p>
            <a:pPr marL="457200" lvl="1" indent="0">
              <a:buNone/>
            </a:pPr>
            <a:r>
              <a:rPr lang="fr-FR" sz="1800" dirty="0" smtClean="0"/>
              <a:t>&lt;</a:t>
            </a:r>
            <a:r>
              <a:rPr lang="fr-FR" sz="1800" dirty="0" err="1" smtClean="0"/>
              <a:t>InputEndpoint</a:t>
            </a:r>
            <a:r>
              <a:rPr lang="fr-FR" sz="1800" dirty="0" err="1"/>
              <a:t>name</a:t>
            </a:r>
            <a:r>
              <a:rPr lang="fr-FR" sz="1800" dirty="0"/>
              <a:t>="</a:t>
            </a:r>
            <a:r>
              <a:rPr lang="fr-FR" sz="1800" dirty="0" err="1"/>
              <a:t>HttpIn</a:t>
            </a:r>
            <a:r>
              <a:rPr lang="fr-FR" sz="1800" dirty="0"/>
              <a:t>" </a:t>
            </a:r>
            <a:r>
              <a:rPr lang="fr-FR" sz="1800" dirty="0" err="1"/>
              <a:t>protocol</a:t>
            </a:r>
            <a:r>
              <a:rPr lang="fr-FR" sz="1800" dirty="0"/>
              <a:t>="http" port="80" /&gt;</a:t>
            </a:r>
            <a:endParaRPr lang="en-US" sz="1800" dirty="0" smtClean="0"/>
          </a:p>
          <a:p>
            <a:r>
              <a:rPr lang="en-US" sz="2000" dirty="0" smtClean="0"/>
              <a:t>Startup Tasks</a:t>
            </a:r>
          </a:p>
          <a:p>
            <a:pPr lvl="1"/>
            <a:r>
              <a:rPr lang="en-US" sz="1800" dirty="0" smtClean="0"/>
              <a:t>Execute a script  or exe to configure a role instance at startup</a:t>
            </a:r>
          </a:p>
          <a:p>
            <a:pPr marL="457200" lvl="1" indent="0">
              <a:buNone/>
            </a:pPr>
            <a:r>
              <a:rPr lang="en-US" sz="1600" dirty="0"/>
              <a:t>&lt;Task </a:t>
            </a:r>
            <a:r>
              <a:rPr lang="en-US" sz="1600" dirty="0" err="1"/>
              <a:t>commandLine</a:t>
            </a:r>
            <a:r>
              <a:rPr lang="en-US" sz="1600" dirty="0"/>
              <a:t>="InstallPHP.cmd" </a:t>
            </a:r>
            <a:r>
              <a:rPr lang="en-US" sz="1600" dirty="0" err="1"/>
              <a:t>executionContext</a:t>
            </a:r>
            <a:r>
              <a:rPr lang="en-US" sz="1600" dirty="0"/>
              <a:t>="elevated" </a:t>
            </a:r>
            <a:r>
              <a:rPr lang="en-US" sz="1600" dirty="0" err="1"/>
              <a:t>taskType</a:t>
            </a:r>
            <a:r>
              <a:rPr lang="en-US" sz="1600" dirty="0"/>
              <a:t>="simple"/&gt;</a:t>
            </a:r>
          </a:p>
        </p:txBody>
      </p:sp>
      <p:sp>
        <p:nvSpPr>
          <p:cNvPr id="3" name="Title 2"/>
          <p:cNvSpPr>
            <a:spLocks noGrp="1"/>
          </p:cNvSpPr>
          <p:nvPr>
            <p:ph type="title"/>
          </p:nvPr>
        </p:nvSpPr>
        <p:spPr/>
        <p:txBody>
          <a:bodyPr>
            <a:normAutofit/>
          </a:bodyPr>
          <a:lstStyle/>
          <a:p>
            <a:r>
              <a:rPr lang="en-US" dirty="0" smtClean="0"/>
              <a:t>Service Definition &amp; Configuration</a:t>
            </a:r>
            <a:endParaRPr lang="en-US" dirty="0"/>
          </a:p>
        </p:txBody>
      </p:sp>
    </p:spTree>
    <p:extLst>
      <p:ext uri="{BB962C8B-B14F-4D97-AF65-F5344CB8AC3E}">
        <p14:creationId xmlns:p14="http://schemas.microsoft.com/office/powerpoint/2010/main" val="175377225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r>
              <a:rPr lang="en-US" sz="2400" dirty="0"/>
              <a:t>VIP </a:t>
            </a:r>
            <a:r>
              <a:rPr lang="en-US" sz="2400" dirty="0" smtClean="0"/>
              <a:t>Swap</a:t>
            </a:r>
            <a:endParaRPr lang="en-US" sz="2400" dirty="0"/>
          </a:p>
          <a:p>
            <a:pPr lvl="1"/>
            <a:r>
              <a:rPr lang="en-US" sz="2000" dirty="0"/>
              <a:t>Uses Staging and Production </a:t>
            </a:r>
            <a:r>
              <a:rPr lang="en-US" sz="2000" dirty="0" smtClean="0"/>
              <a:t>environments</a:t>
            </a:r>
            <a:endParaRPr lang="en-US" sz="2000" dirty="0"/>
          </a:p>
          <a:p>
            <a:pPr lvl="1"/>
            <a:r>
              <a:rPr lang="en-US" sz="2000" dirty="0"/>
              <a:t>Allows to quickly swap </a:t>
            </a:r>
            <a:r>
              <a:rPr lang="en-US" sz="2000" dirty="0" smtClean="0"/>
              <a:t>environments</a:t>
            </a:r>
          </a:p>
          <a:p>
            <a:pPr lvl="1"/>
            <a:r>
              <a:rPr lang="en-US" sz="2000" dirty="0" smtClean="0"/>
              <a:t>Simply </a:t>
            </a:r>
            <a:r>
              <a:rPr lang="en-US" sz="2000" dirty="0"/>
              <a:t>changes </a:t>
            </a:r>
            <a:r>
              <a:rPr lang="en-US" sz="2000" dirty="0" smtClean="0"/>
              <a:t>which deployment the load balancer uses to service requests</a:t>
            </a:r>
            <a:endParaRPr lang="en-US" sz="2000" dirty="0"/>
          </a:p>
          <a:p>
            <a:r>
              <a:rPr lang="en-US" sz="2400" dirty="0"/>
              <a:t>In-Place Upgrade</a:t>
            </a:r>
          </a:p>
          <a:p>
            <a:pPr lvl="1"/>
            <a:r>
              <a:rPr lang="en-US" sz="2000" dirty="0"/>
              <a:t>Performs a rolling upgrade on live service</a:t>
            </a:r>
          </a:p>
          <a:p>
            <a:pPr lvl="1"/>
            <a:r>
              <a:rPr lang="en-US" sz="2000" dirty="0"/>
              <a:t>Entire service or a single role</a:t>
            </a:r>
          </a:p>
          <a:p>
            <a:pPr lvl="1"/>
            <a:r>
              <a:rPr lang="en-US" sz="2000" dirty="0"/>
              <a:t>Manual or Automatic across update domains</a:t>
            </a:r>
          </a:p>
          <a:p>
            <a:endParaRPr lang="en-US" sz="2400" dirty="0"/>
          </a:p>
        </p:txBody>
      </p:sp>
      <p:sp>
        <p:nvSpPr>
          <p:cNvPr id="3" name="Title 2"/>
          <p:cNvSpPr>
            <a:spLocks noGrp="1"/>
          </p:cNvSpPr>
          <p:nvPr>
            <p:ph type="title"/>
          </p:nvPr>
        </p:nvSpPr>
        <p:spPr/>
        <p:txBody>
          <a:bodyPr>
            <a:normAutofit/>
          </a:bodyPr>
          <a:lstStyle/>
          <a:p>
            <a:r>
              <a:rPr lang="en-US" dirty="0" smtClean="0"/>
              <a:t>Upgrading Your Application</a:t>
            </a:r>
            <a:endParaRPr lang="en-US" dirty="0"/>
          </a:p>
        </p:txBody>
      </p:sp>
    </p:spTree>
    <p:extLst>
      <p:ext uri="{BB962C8B-B14F-4D97-AF65-F5344CB8AC3E}">
        <p14:creationId xmlns:p14="http://schemas.microsoft.com/office/powerpoint/2010/main" val="246617348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lvl="0"/>
            <a:r>
              <a:rPr lang="en-US" b="1" dirty="0" smtClean="0"/>
              <a:t>Blobs</a:t>
            </a:r>
            <a:r>
              <a:rPr lang="en-US" dirty="0" smtClean="0"/>
              <a:t>: Simple named files along with metadata for the file</a:t>
            </a:r>
          </a:p>
          <a:p>
            <a:r>
              <a:rPr lang="en-US" b="1" dirty="0" smtClean="0"/>
              <a:t>Drives</a:t>
            </a:r>
            <a:r>
              <a:rPr lang="en-US" dirty="0" smtClean="0"/>
              <a:t>: Durable NTFS volumes for Windows Azure applications to use. Based on Blobs.</a:t>
            </a:r>
          </a:p>
          <a:p>
            <a:pPr lvl="0"/>
            <a:r>
              <a:rPr lang="en-US" b="1" dirty="0" smtClean="0"/>
              <a:t>Tables</a:t>
            </a:r>
            <a:r>
              <a:rPr lang="en-US" dirty="0" smtClean="0"/>
              <a:t>: Structured storage.  A Table is a set of entities; an entity is a set of properties</a:t>
            </a:r>
          </a:p>
          <a:p>
            <a:pPr lvl="0"/>
            <a:r>
              <a:rPr lang="en-US" b="1" dirty="0" smtClean="0"/>
              <a:t>Queues</a:t>
            </a:r>
            <a:r>
              <a:rPr lang="en-US" dirty="0" smtClean="0"/>
              <a:t>: Reliable storage and delivery of messages for an application</a:t>
            </a:r>
          </a:p>
        </p:txBody>
      </p:sp>
      <p:sp>
        <p:nvSpPr>
          <p:cNvPr id="2" name="Title 1"/>
          <p:cNvSpPr>
            <a:spLocks noGrp="1"/>
          </p:cNvSpPr>
          <p:nvPr>
            <p:ph type="title"/>
          </p:nvPr>
        </p:nvSpPr>
        <p:spPr/>
        <p:txBody>
          <a:bodyPr>
            <a:normAutofit/>
          </a:bodyPr>
          <a:lstStyle/>
          <a:p>
            <a:r>
              <a:rPr lang="en-US" sz="3200" dirty="0" smtClean="0"/>
              <a:t>Windows Azure Storage Abstractions</a:t>
            </a:r>
            <a:endParaRPr lang="en-US" sz="3200" dirty="0"/>
          </a:p>
        </p:txBody>
      </p:sp>
      <p:sp>
        <p:nvSpPr>
          <p:cNvPr id="4" name="Oval 3"/>
          <p:cNvSpPr/>
          <p:nvPr/>
        </p:nvSpPr>
        <p:spPr>
          <a:xfrm>
            <a:off x="207581" y="4504557"/>
            <a:ext cx="8763000" cy="1828800"/>
          </a:xfrm>
          <a:prstGeom prst="ellipse">
            <a:avLst/>
          </a:prstGeom>
          <a:solidFill>
            <a:schemeClr val="tx2">
              <a:lumMod val="60000"/>
              <a:lumOff val="40000"/>
              <a:alpha val="22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p:cNvSpPr/>
          <p:nvPr/>
        </p:nvSpPr>
        <p:spPr>
          <a:xfrm>
            <a:off x="204600" y="1295705"/>
            <a:ext cx="8763000" cy="1828800"/>
          </a:xfrm>
          <a:prstGeom prst="ellipse">
            <a:avLst/>
          </a:prstGeom>
          <a:solidFill>
            <a:schemeClr val="tx2">
              <a:lumMod val="60000"/>
              <a:lumOff val="40000"/>
              <a:alpha val="22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26066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8229600" cy="5894817"/>
          </a:xfrm>
        </p:spPr>
        <p:txBody>
          <a:bodyPr/>
          <a:lstStyle/>
          <a:p>
            <a:r>
              <a:rPr lang="en-US" dirty="0" smtClean="0"/>
              <a:t>Now for some big ideas…</a:t>
            </a:r>
            <a:endParaRPr lang="en-US" dirty="0"/>
          </a:p>
        </p:txBody>
      </p:sp>
    </p:spTree>
    <p:extLst>
      <p:ext uri="{BB962C8B-B14F-4D97-AF65-F5344CB8AC3E}">
        <p14:creationId xmlns:p14="http://schemas.microsoft.com/office/powerpoint/2010/main" val="5387299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Superbowl</a:t>
            </a:r>
            <a:r>
              <a:rPr lang="en-US" dirty="0" smtClean="0"/>
              <a:t> Lessons</a:t>
            </a:r>
            <a:endParaRPr lang="en-US" dirty="0"/>
          </a:p>
        </p:txBody>
      </p:sp>
      <p:sp>
        <p:nvSpPr>
          <p:cNvPr id="3" name="Content Placeholder 2"/>
          <p:cNvSpPr>
            <a:spLocks noGrp="1"/>
          </p:cNvSpPr>
          <p:nvPr>
            <p:ph idx="1"/>
          </p:nvPr>
        </p:nvSpPr>
        <p:spPr/>
        <p:txBody>
          <a:bodyPr/>
          <a:lstStyle/>
          <a:p>
            <a:r>
              <a:rPr lang="en-US" dirty="0" smtClean="0"/>
              <a:t>Dominos Pizza</a:t>
            </a:r>
          </a:p>
          <a:p>
            <a:r>
              <a:rPr lang="en-US" dirty="0" smtClean="0"/>
              <a:t>Denny’s Restaurant</a:t>
            </a:r>
          </a:p>
          <a:p>
            <a:r>
              <a:rPr lang="en-US" dirty="0">
                <a:hlinkClick r:id="rId3"/>
              </a:rPr>
              <a:t>http://</a:t>
            </a:r>
            <a:r>
              <a:rPr lang="en-US" dirty="0" smtClean="0">
                <a:hlinkClick r:id="rId3"/>
              </a:rPr>
              <a:t>www.dailymotion.com/video/xc79z4_dennys-chickens-get-outta-town-supe_fun</a:t>
            </a:r>
            <a:endParaRPr lang="en-US" dirty="0" smtClean="0"/>
          </a:p>
          <a:p>
            <a:endParaRPr lang="en-US" dirty="0"/>
          </a:p>
        </p:txBody>
      </p:sp>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80990" y="993040"/>
            <a:ext cx="3238805" cy="1867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8697589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074" name="Picture 2" descr="File:Buzz salutes the U.S. Flag.jpg">
            <a:hlinkClick r:id="rId3"/>
          </p:cNvPr>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14475" y="-734949"/>
            <a:ext cx="9277991" cy="93403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16762733"/>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9070" y="-1143000"/>
            <a:ext cx="8229600" cy="1143000"/>
          </a:xfrm>
        </p:spPr>
        <p:txBody>
          <a:bodyPr/>
          <a:lstStyle/>
          <a:p>
            <a:r>
              <a:rPr lang="en-US" dirty="0" smtClean="0"/>
              <a:t>Failure IS an Option</a:t>
            </a:r>
            <a:endParaRPr lang="en-US" dirty="0"/>
          </a:p>
        </p:txBody>
      </p:sp>
      <p:pic>
        <p:nvPicPr>
          <p:cNvPr id="1026" name="Picture 2" descr="File:Apollo 13 Mailbox at Mission Control.jpg">
            <a:hlinkClick r:id="rId3"/>
          </p:cNvPr>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256976" y="0"/>
            <a:ext cx="9614912" cy="76919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61000761"/>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hlinkClick r:id="rId3"/>
              </a:rPr>
              <a:t>http://www.cafepress.com/+</a:t>
            </a:r>
            <a:r>
              <a:rPr lang="en-US" dirty="0" smtClean="0">
                <a:hlinkClick r:id="rId3"/>
              </a:rPr>
              <a:t>failure_is_not_an_option_large_mug,92179166?cmp=knc-pla-92179166&amp;utm_term=92179166&amp;utm_medium=cpc&amp;pid=3607873&amp;utm_source=google&amp;utm_campaign=sem_product_feed&amp;gclid=CLeK2ZXxiKwCFeUEQAodYi7n5Q</a:t>
            </a:r>
            <a:endParaRPr lang="en-US" dirty="0" smtClean="0"/>
          </a:p>
          <a:p>
            <a:endParaRPr lang="en-US" dirty="0"/>
          </a:p>
        </p:txBody>
      </p:sp>
      <p:pic>
        <p:nvPicPr>
          <p:cNvPr id="1026" name="Picture 2" descr="Failure Is Not An Option Mu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 y="-1"/>
            <a:ext cx="8530435" cy="85304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2495350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2050" name="Picture 2" descr="File:Mission Control celebrates successful splashdown of Apollo 13.jpg">
            <a:hlinkClick r:id="rId3"/>
          </p:cNvPr>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578909" y="0"/>
            <a:ext cx="9722909" cy="72921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9015440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695"/>
            <a:ext cx="9144000" cy="1143000"/>
          </a:xfrm>
        </p:spPr>
        <p:txBody>
          <a:bodyPr>
            <a:normAutofit fontScale="90000"/>
          </a:bodyPr>
          <a:lstStyle/>
          <a:p>
            <a:r>
              <a:rPr lang="en-US" b="1" dirty="0"/>
              <a:t>Failure actually *is* an option…</a:t>
            </a:r>
            <a:br>
              <a:rPr lang="en-US" b="1" dirty="0"/>
            </a:br>
            <a:r>
              <a:rPr lang="en-US" b="1" dirty="0"/>
              <a:t>MTBF    </a:t>
            </a:r>
            <a:r>
              <a:rPr lang="en-US" b="1" dirty="0" smtClean="0"/>
              <a:t>-or-    MTTR</a:t>
            </a:r>
            <a:endParaRPr lang="en-US" b="1" dirty="0"/>
          </a:p>
        </p:txBody>
      </p:sp>
      <p:sp>
        <p:nvSpPr>
          <p:cNvPr id="3" name="Content Placeholder 2"/>
          <p:cNvSpPr>
            <a:spLocks noGrp="1"/>
          </p:cNvSpPr>
          <p:nvPr>
            <p:ph idx="1"/>
          </p:nvPr>
        </p:nvSpPr>
        <p:spPr/>
        <p:txBody>
          <a:bodyPr/>
          <a:lstStyle/>
          <a:p>
            <a:pPr marL="0" indent="0">
              <a:buNone/>
            </a:pPr>
            <a:endParaRPr lang="en-US" dirty="0"/>
          </a:p>
        </p:txBody>
      </p:sp>
      <p:pic>
        <p:nvPicPr>
          <p:cNvPr id="2050" name="Picture 2" descr="http://getfile0.posterous.com/getfile/files.posterous.com/wilderclan/9slgzMZFbOHpfYO1pvS5rBaoZZf3iIw075HYjd8MZq0XNtP7RqxsSlXD6F8X/2image.jpeg.scaled.1000.jpg">
            <a:hlinkClick r:id=""/>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145143"/>
            <a:ext cx="4571999" cy="6120480"/>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72000" y="1145142"/>
            <a:ext cx="7648619" cy="57128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0829983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Failure actually *is* an option…</a:t>
            </a:r>
            <a:endParaRPr lang="en-US" dirty="0"/>
          </a:p>
        </p:txBody>
      </p:sp>
      <p:sp>
        <p:nvSpPr>
          <p:cNvPr id="3" name="Content Placeholder 2"/>
          <p:cNvSpPr>
            <a:spLocks noGrp="1"/>
          </p:cNvSpPr>
          <p:nvPr>
            <p:ph idx="1"/>
          </p:nvPr>
        </p:nvSpPr>
        <p:spPr/>
        <p:txBody>
          <a:bodyPr>
            <a:normAutofit/>
          </a:bodyPr>
          <a:lstStyle/>
          <a:p>
            <a:r>
              <a:rPr lang="en-US" dirty="0" smtClean="0">
                <a:hlinkClick r:id="rId3"/>
              </a:rPr>
              <a:t>http</a:t>
            </a:r>
            <a:r>
              <a:rPr lang="en-US" dirty="0">
                <a:hlinkClick r:id="rId3"/>
              </a:rPr>
              <a:t>://</a:t>
            </a:r>
            <a:r>
              <a:rPr lang="en-US" dirty="0" smtClean="0">
                <a:hlinkClick r:id="rId3"/>
              </a:rPr>
              <a:t>stackoverflow.com/questions/31466/does-amazon-s3-fail-sometimes</a:t>
            </a:r>
            <a:endParaRPr lang="en-US" dirty="0" smtClean="0"/>
          </a:p>
          <a:p>
            <a:r>
              <a:rPr lang="en-US" dirty="0" smtClean="0"/>
              <a:t>Perhaps “easier” than not failing?</a:t>
            </a:r>
          </a:p>
          <a:p>
            <a:r>
              <a:rPr lang="en-US" dirty="0" smtClean="0"/>
              <a:t>Does not take team of “rocket scientists” to avoid failure</a:t>
            </a:r>
          </a:p>
          <a:p>
            <a:r>
              <a:rPr lang="en-US" dirty="0" smtClean="0"/>
              <a:t>Some architecture patterns enable all at once: RESILIENCE, SCALE OUT, and a CLEAN SEPARATION of CONCERNS</a:t>
            </a:r>
          </a:p>
          <a:p>
            <a:endParaRPr lang="en-US" dirty="0"/>
          </a:p>
        </p:txBody>
      </p:sp>
    </p:spTree>
    <p:extLst>
      <p:ext uri="{BB962C8B-B14F-4D97-AF65-F5344CB8AC3E}">
        <p14:creationId xmlns:p14="http://schemas.microsoft.com/office/powerpoint/2010/main" val="253013185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9070" y="-892300"/>
            <a:ext cx="8229600" cy="1143000"/>
          </a:xfrm>
        </p:spPr>
        <p:txBody>
          <a:bodyPr/>
          <a:lstStyle/>
          <a:p>
            <a:r>
              <a:rPr lang="en-US" dirty="0" smtClean="0"/>
              <a:t>Consistency</a:t>
            </a:r>
            <a:endParaRPr lang="en-US" dirty="0"/>
          </a:p>
        </p:txBody>
      </p:sp>
      <p:sp>
        <p:nvSpPr>
          <p:cNvPr id="3" name="Content Placeholder 2"/>
          <p:cNvSpPr>
            <a:spLocks noGrp="1"/>
          </p:cNvSpPr>
          <p:nvPr>
            <p:ph idx="1"/>
          </p:nvPr>
        </p:nvSpPr>
        <p:spPr>
          <a:xfrm>
            <a:off x="457200" y="993040"/>
            <a:ext cx="8229600" cy="5133129"/>
          </a:xfrm>
        </p:spPr>
        <p:txBody>
          <a:bodyPr/>
          <a:lstStyle/>
          <a:p>
            <a:pPr marL="0" indent="0">
              <a:buNone/>
            </a:pPr>
            <a:endParaRPr lang="en-US" dirty="0" smtClean="0"/>
          </a:p>
          <a:p>
            <a:pPr marL="0" indent="0">
              <a:buNone/>
            </a:pPr>
            <a:r>
              <a:rPr lang="en-US" sz="5400" b="1" i="1" dirty="0" smtClean="0"/>
              <a:t>“A </a:t>
            </a:r>
            <a:r>
              <a:rPr lang="en-US" sz="5400" b="1" i="1" dirty="0"/>
              <a:t>foolish consistency is the hobgoblin of little </a:t>
            </a:r>
            <a:r>
              <a:rPr lang="en-US" sz="5400" b="1" i="1" dirty="0" smtClean="0"/>
              <a:t>minds”</a:t>
            </a:r>
          </a:p>
          <a:p>
            <a:pPr marL="0" indent="0">
              <a:buNone/>
            </a:pPr>
            <a:r>
              <a:rPr lang="en-US" dirty="0" smtClean="0"/>
              <a:t>- Ralph Waldo Emerson</a:t>
            </a:r>
            <a:r>
              <a:rPr lang="en-US" i="1" dirty="0" smtClean="0"/>
              <a:t>, </a:t>
            </a:r>
            <a:r>
              <a:rPr lang="en-US" u="sng" dirty="0" smtClean="0"/>
              <a:t>Self-Reliance Essay</a:t>
            </a:r>
          </a:p>
        </p:txBody>
      </p:sp>
    </p:spTree>
    <p:extLst>
      <p:ext uri="{BB962C8B-B14F-4D97-AF65-F5344CB8AC3E}">
        <p14:creationId xmlns:p14="http://schemas.microsoft.com/office/powerpoint/2010/main" val="224972629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Superbowl</a:t>
            </a:r>
            <a:r>
              <a:rPr lang="en-US" dirty="0" smtClean="0"/>
              <a:t> Lessons</a:t>
            </a:r>
            <a:endParaRPr lang="en-US" dirty="0"/>
          </a:p>
        </p:txBody>
      </p:sp>
      <p:sp>
        <p:nvSpPr>
          <p:cNvPr id="3" name="Content Placeholder 2"/>
          <p:cNvSpPr>
            <a:spLocks noGrp="1"/>
          </p:cNvSpPr>
          <p:nvPr>
            <p:ph idx="1"/>
          </p:nvPr>
        </p:nvSpPr>
        <p:spPr/>
        <p:txBody>
          <a:bodyPr/>
          <a:lstStyle/>
          <a:p>
            <a:r>
              <a:rPr lang="en-US" dirty="0" smtClean="0"/>
              <a:t>Dominos Pizza</a:t>
            </a:r>
          </a:p>
          <a:p>
            <a:r>
              <a:rPr lang="en-US" dirty="0" smtClean="0"/>
              <a:t>Denny’s Restaurant</a:t>
            </a:r>
          </a:p>
          <a:p>
            <a:r>
              <a:rPr lang="en-US" dirty="0">
                <a:hlinkClick r:id="rId3"/>
              </a:rPr>
              <a:t>http://</a:t>
            </a:r>
            <a:r>
              <a:rPr lang="en-US" dirty="0" smtClean="0">
                <a:hlinkClick r:id="rId3"/>
              </a:rPr>
              <a:t>www.dailymotion.com/video/xc79z4_dennys-chickens-get-outta-town-supe_fun</a:t>
            </a:r>
            <a:endParaRPr lang="en-US" dirty="0" smtClean="0"/>
          </a:p>
          <a:p>
            <a:endParaRPr lang="en-US" dirty="0"/>
          </a:p>
        </p:txBody>
      </p:sp>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22395" y="0"/>
            <a:ext cx="12811775" cy="73874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2832692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What’s the Big Idea?</a:t>
            </a:r>
            <a:endParaRPr lang="en-US" b="1" dirty="0"/>
          </a:p>
        </p:txBody>
      </p:sp>
      <p:sp>
        <p:nvSpPr>
          <p:cNvPr id="3" name="Content Placeholder 2"/>
          <p:cNvSpPr>
            <a:spLocks noGrp="1"/>
          </p:cNvSpPr>
          <p:nvPr>
            <p:ph idx="1"/>
          </p:nvPr>
        </p:nvSpPr>
        <p:spPr>
          <a:xfrm>
            <a:off x="457200" y="1600206"/>
            <a:ext cx="8377730" cy="4525963"/>
          </a:xfrm>
        </p:spPr>
        <p:txBody>
          <a:bodyPr>
            <a:noAutofit/>
          </a:bodyPr>
          <a:lstStyle/>
          <a:p>
            <a:pPr marL="514350" indent="-514350">
              <a:buFont typeface="+mj-lt"/>
              <a:buAutoNum type="arabicPeriod"/>
            </a:pPr>
            <a:r>
              <a:rPr lang="en-US" sz="4800" b="1" dirty="0" smtClean="0"/>
              <a:t>What is Scalability?</a:t>
            </a:r>
            <a:endParaRPr lang="en-US" sz="4800" dirty="0" smtClean="0"/>
          </a:p>
          <a:p>
            <a:pPr marL="514350" indent="-514350">
              <a:buFont typeface="+mj-lt"/>
              <a:buAutoNum type="arabicPeriod"/>
            </a:pPr>
            <a:r>
              <a:rPr lang="en-US" sz="4800" b="1" dirty="0" smtClean="0"/>
              <a:t>Scaling Data</a:t>
            </a:r>
            <a:endParaRPr lang="en-US" sz="4800" dirty="0" smtClean="0"/>
          </a:p>
          <a:p>
            <a:pPr marL="514350" indent="-514350">
              <a:buFont typeface="+mj-lt"/>
              <a:buAutoNum type="arabicPeriod"/>
            </a:pPr>
            <a:r>
              <a:rPr lang="en-US" sz="4800" b="1" dirty="0" smtClean="0"/>
              <a:t>Scaling Compute</a:t>
            </a:r>
            <a:endParaRPr lang="en-US" sz="4800" dirty="0" smtClean="0"/>
          </a:p>
          <a:p>
            <a:pPr marL="514350" indent="-514350">
              <a:buFont typeface="+mj-lt"/>
              <a:buAutoNum type="arabicPeriod"/>
            </a:pPr>
            <a:r>
              <a:rPr lang="en-US" sz="4800" b="1" dirty="0" smtClean="0"/>
              <a:t>Q&amp;A</a:t>
            </a:r>
            <a:endParaRPr lang="en-US" sz="4800" dirty="0"/>
          </a:p>
        </p:txBody>
      </p:sp>
    </p:spTree>
    <p:extLst>
      <p:ext uri="{BB962C8B-B14F-4D97-AF65-F5344CB8AC3E}">
        <p14:creationId xmlns:p14="http://schemas.microsoft.com/office/powerpoint/2010/main" val="183143530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loud"/>
          <p:cNvSpPr>
            <a:spLocks noChangeAspect="1" noEditPoints="1" noChangeArrowheads="1"/>
          </p:cNvSpPr>
          <p:nvPr/>
        </p:nvSpPr>
        <p:spPr bwMode="auto">
          <a:xfrm>
            <a:off x="-604415" y="-320009"/>
            <a:ext cx="9816363" cy="7707443"/>
          </a:xfrm>
          <a:custGeom>
            <a:avLst/>
            <a:gdLst>
              <a:gd name="T0" fmla="*/ 67 w 21600"/>
              <a:gd name="T1" fmla="*/ 10800 h 21600"/>
              <a:gd name="T2" fmla="*/ 10800 w 21600"/>
              <a:gd name="T3" fmla="*/ 21577 h 21600"/>
              <a:gd name="T4" fmla="*/ 21582 w 21600"/>
              <a:gd name="T5" fmla="*/ 10800 h 21600"/>
              <a:gd name="T6" fmla="*/ 10800 w 21600"/>
              <a:gd name="T7" fmla="*/ 1235 h 21600"/>
              <a:gd name="T8" fmla="*/ 2977 w 21600"/>
              <a:gd name="T9" fmla="*/ 3262 h 21600"/>
              <a:gd name="T10" fmla="*/ 17087 w 21600"/>
              <a:gd name="T11" fmla="*/ 17337 h 21600"/>
            </a:gdLst>
            <a:ahLst/>
            <a:cxnLst>
              <a:cxn ang="0">
                <a:pos x="T0" y="T1"/>
              </a:cxn>
              <a:cxn ang="0">
                <a:pos x="T2" y="T3"/>
              </a:cxn>
              <a:cxn ang="0">
                <a:pos x="T4" y="T5"/>
              </a:cxn>
              <a:cxn ang="0">
                <a:pos x="T6" y="T7"/>
              </a:cxn>
            </a:cxnLst>
            <a:rect l="T8" t="T9" r="T10" b="T11"/>
            <a:pathLst>
              <a:path w="21600" h="21600" extrusionOk="0">
                <a:moveTo>
                  <a:pt x="1949" y="7180"/>
                </a:moveTo>
                <a:cubicBezTo>
                  <a:pt x="841" y="7336"/>
                  <a:pt x="0" y="8613"/>
                  <a:pt x="0" y="10137"/>
                </a:cubicBezTo>
                <a:cubicBezTo>
                  <a:pt x="0" y="11192"/>
                  <a:pt x="409" y="12169"/>
                  <a:pt x="1074" y="12702"/>
                </a:cubicBezTo>
                <a:lnTo>
                  <a:pt x="1063" y="12668"/>
                </a:lnTo>
                <a:cubicBezTo>
                  <a:pt x="685" y="13217"/>
                  <a:pt x="475" y="13940"/>
                  <a:pt x="475" y="14690"/>
                </a:cubicBezTo>
                <a:cubicBezTo>
                  <a:pt x="475" y="16325"/>
                  <a:pt x="1451" y="17650"/>
                  <a:pt x="2655" y="17650"/>
                </a:cubicBezTo>
                <a:cubicBezTo>
                  <a:pt x="2739" y="17649"/>
                  <a:pt x="2824" y="17643"/>
                  <a:pt x="2909" y="17629"/>
                </a:cubicBezTo>
                <a:lnTo>
                  <a:pt x="2897" y="17649"/>
                </a:lnTo>
                <a:cubicBezTo>
                  <a:pt x="3585" y="19288"/>
                  <a:pt x="4863" y="20299"/>
                  <a:pt x="6247" y="20299"/>
                </a:cubicBezTo>
                <a:cubicBezTo>
                  <a:pt x="6947" y="20299"/>
                  <a:pt x="7635" y="20039"/>
                  <a:pt x="8235" y="19546"/>
                </a:cubicBezTo>
                <a:lnTo>
                  <a:pt x="8229" y="19550"/>
                </a:lnTo>
                <a:cubicBezTo>
                  <a:pt x="8855" y="20829"/>
                  <a:pt x="9908" y="21596"/>
                  <a:pt x="11036" y="21596"/>
                </a:cubicBezTo>
                <a:cubicBezTo>
                  <a:pt x="12523" y="21596"/>
                  <a:pt x="13836" y="20267"/>
                  <a:pt x="14267" y="18324"/>
                </a:cubicBezTo>
                <a:lnTo>
                  <a:pt x="14270" y="18350"/>
                </a:lnTo>
                <a:cubicBezTo>
                  <a:pt x="14730" y="18740"/>
                  <a:pt x="15260" y="18946"/>
                  <a:pt x="15802" y="18946"/>
                </a:cubicBezTo>
                <a:cubicBezTo>
                  <a:pt x="17390" y="18946"/>
                  <a:pt x="18682" y="17205"/>
                  <a:pt x="18694" y="15045"/>
                </a:cubicBezTo>
                <a:lnTo>
                  <a:pt x="18689" y="15035"/>
                </a:lnTo>
                <a:cubicBezTo>
                  <a:pt x="20357" y="14710"/>
                  <a:pt x="21597" y="12765"/>
                  <a:pt x="21597" y="10472"/>
                </a:cubicBezTo>
                <a:cubicBezTo>
                  <a:pt x="21597" y="9456"/>
                  <a:pt x="21350" y="8469"/>
                  <a:pt x="20896" y="7663"/>
                </a:cubicBezTo>
                <a:lnTo>
                  <a:pt x="20889" y="7661"/>
                </a:lnTo>
                <a:cubicBezTo>
                  <a:pt x="21031" y="7208"/>
                  <a:pt x="21105" y="6721"/>
                  <a:pt x="21105" y="6228"/>
                </a:cubicBezTo>
                <a:cubicBezTo>
                  <a:pt x="21105" y="4588"/>
                  <a:pt x="20299" y="3150"/>
                  <a:pt x="19139" y="2719"/>
                </a:cubicBezTo>
                <a:lnTo>
                  <a:pt x="19148" y="2712"/>
                </a:lnTo>
                <a:cubicBezTo>
                  <a:pt x="18940" y="1142"/>
                  <a:pt x="17933" y="0"/>
                  <a:pt x="16758" y="0"/>
                </a:cubicBezTo>
                <a:cubicBezTo>
                  <a:pt x="16044" y="0"/>
                  <a:pt x="15367" y="426"/>
                  <a:pt x="14905" y="1165"/>
                </a:cubicBezTo>
                <a:lnTo>
                  <a:pt x="14909" y="1170"/>
                </a:lnTo>
                <a:cubicBezTo>
                  <a:pt x="14497" y="432"/>
                  <a:pt x="13855" y="0"/>
                  <a:pt x="13174" y="0"/>
                </a:cubicBezTo>
                <a:cubicBezTo>
                  <a:pt x="12347" y="0"/>
                  <a:pt x="11590" y="637"/>
                  <a:pt x="11221" y="1645"/>
                </a:cubicBezTo>
                <a:lnTo>
                  <a:pt x="11229" y="1694"/>
                </a:lnTo>
                <a:cubicBezTo>
                  <a:pt x="10730" y="1024"/>
                  <a:pt x="10058" y="650"/>
                  <a:pt x="9358" y="650"/>
                </a:cubicBezTo>
                <a:cubicBezTo>
                  <a:pt x="8372" y="650"/>
                  <a:pt x="7466" y="1391"/>
                  <a:pt x="7003" y="2578"/>
                </a:cubicBezTo>
                <a:lnTo>
                  <a:pt x="6995" y="2602"/>
                </a:lnTo>
                <a:cubicBezTo>
                  <a:pt x="6477" y="2189"/>
                  <a:pt x="5888" y="1972"/>
                  <a:pt x="5288" y="1972"/>
                </a:cubicBezTo>
                <a:cubicBezTo>
                  <a:pt x="3423" y="1972"/>
                  <a:pt x="1912" y="4029"/>
                  <a:pt x="1912" y="6567"/>
                </a:cubicBezTo>
                <a:cubicBezTo>
                  <a:pt x="1912" y="6774"/>
                  <a:pt x="1922" y="6981"/>
                  <a:pt x="1942" y="7186"/>
                </a:cubicBezTo>
                <a:close/>
              </a:path>
              <a:path w="21600" h="21600" fill="none" extrusionOk="0">
                <a:moveTo>
                  <a:pt x="1074" y="12702"/>
                </a:moveTo>
                <a:cubicBezTo>
                  <a:pt x="1407" y="12969"/>
                  <a:pt x="1786" y="13109"/>
                  <a:pt x="2172" y="13109"/>
                </a:cubicBezTo>
                <a:cubicBezTo>
                  <a:pt x="2228" y="13109"/>
                  <a:pt x="2285" y="13107"/>
                  <a:pt x="2341" y="13101"/>
                </a:cubicBezTo>
              </a:path>
              <a:path w="21600" h="21600" fill="none" extrusionOk="0">
                <a:moveTo>
                  <a:pt x="2909" y="17629"/>
                </a:moveTo>
                <a:cubicBezTo>
                  <a:pt x="3099" y="17599"/>
                  <a:pt x="3285" y="17535"/>
                  <a:pt x="3463" y="17439"/>
                </a:cubicBezTo>
              </a:path>
              <a:path w="21600" h="21600" fill="none" extrusionOk="0">
                <a:moveTo>
                  <a:pt x="7895" y="18680"/>
                </a:moveTo>
                <a:cubicBezTo>
                  <a:pt x="7983" y="18985"/>
                  <a:pt x="8095" y="19277"/>
                  <a:pt x="8229" y="19550"/>
                </a:cubicBezTo>
              </a:path>
              <a:path w="21600" h="21600" fill="none" extrusionOk="0">
                <a:moveTo>
                  <a:pt x="14267" y="18324"/>
                </a:moveTo>
                <a:cubicBezTo>
                  <a:pt x="14336" y="18013"/>
                  <a:pt x="14380" y="17693"/>
                  <a:pt x="14400" y="17370"/>
                </a:cubicBezTo>
              </a:path>
              <a:path w="21600" h="21600" fill="none" extrusionOk="0">
                <a:moveTo>
                  <a:pt x="18694" y="15045"/>
                </a:moveTo>
                <a:cubicBezTo>
                  <a:pt x="18694" y="15034"/>
                  <a:pt x="18695" y="15024"/>
                  <a:pt x="18695" y="15013"/>
                </a:cubicBezTo>
                <a:cubicBezTo>
                  <a:pt x="18695" y="13508"/>
                  <a:pt x="18063" y="12136"/>
                  <a:pt x="17069" y="11477"/>
                </a:cubicBezTo>
              </a:path>
              <a:path w="21600" h="21600" fill="none" extrusionOk="0">
                <a:moveTo>
                  <a:pt x="20165" y="8999"/>
                </a:moveTo>
                <a:cubicBezTo>
                  <a:pt x="20479" y="8635"/>
                  <a:pt x="20726" y="8177"/>
                  <a:pt x="20889" y="7661"/>
                </a:cubicBezTo>
              </a:path>
              <a:path w="21600" h="21600" fill="none" extrusionOk="0">
                <a:moveTo>
                  <a:pt x="19186" y="3344"/>
                </a:moveTo>
                <a:cubicBezTo>
                  <a:pt x="19186" y="3328"/>
                  <a:pt x="19187" y="3313"/>
                  <a:pt x="19187" y="3297"/>
                </a:cubicBezTo>
                <a:cubicBezTo>
                  <a:pt x="19187" y="3101"/>
                  <a:pt x="19174" y="2905"/>
                  <a:pt x="19148" y="2712"/>
                </a:cubicBezTo>
              </a:path>
              <a:path w="21600" h="21600" fill="none" extrusionOk="0">
                <a:moveTo>
                  <a:pt x="14905" y="1165"/>
                </a:moveTo>
                <a:cubicBezTo>
                  <a:pt x="14754" y="1408"/>
                  <a:pt x="14629" y="1679"/>
                  <a:pt x="14535" y="1971"/>
                </a:cubicBezTo>
              </a:path>
              <a:path w="21600" h="21600" fill="none" extrusionOk="0">
                <a:moveTo>
                  <a:pt x="11221" y="1645"/>
                </a:moveTo>
                <a:cubicBezTo>
                  <a:pt x="11140" y="1866"/>
                  <a:pt x="11080" y="2099"/>
                  <a:pt x="11041" y="2340"/>
                </a:cubicBezTo>
              </a:path>
              <a:path w="21600" h="21600" fill="none" extrusionOk="0">
                <a:moveTo>
                  <a:pt x="7645" y="3276"/>
                </a:moveTo>
                <a:cubicBezTo>
                  <a:pt x="7449" y="3016"/>
                  <a:pt x="7231" y="2790"/>
                  <a:pt x="6995" y="2602"/>
                </a:cubicBezTo>
              </a:path>
              <a:path w="21600" h="21600" fill="none" extrusionOk="0">
                <a:moveTo>
                  <a:pt x="1942" y="7186"/>
                </a:moveTo>
                <a:cubicBezTo>
                  <a:pt x="1966" y="7426"/>
                  <a:pt x="2004" y="7663"/>
                  <a:pt x="2056" y="7895"/>
                </a:cubicBezTo>
              </a:path>
            </a:pathLst>
          </a:custGeom>
          <a:solidFill>
            <a:schemeClr val="bg2"/>
          </a:solidFill>
          <a:ln w="9525">
            <a:solidFill>
              <a:srgbClr val="000000"/>
            </a:solidFill>
            <a:miter lim="800000"/>
            <a:headEnd/>
            <a:tailEnd/>
          </a:ln>
          <a:effectLst>
            <a:outerShdw dist="107763" dir="2700000" algn="ctr" rotWithShape="0">
              <a:srgbClr val="808080"/>
            </a:outerShdw>
          </a:effectLst>
        </p:spPr>
        <p:txBody>
          <a:bodyPr vert="horz" wrap="square" lIns="91440" tIns="45720" rIns="91440" bIns="45720" numCol="1" anchor="t" anchorCtr="0" compatLnSpc="1">
            <a:prstTxWarp prst="textNoShape">
              <a:avLst/>
            </a:prstTxWarp>
          </a:bodyPr>
          <a:lstStyle/>
          <a:p>
            <a:endParaRPr lang="en-US" dirty="0"/>
          </a:p>
        </p:txBody>
      </p:sp>
      <p:sp>
        <p:nvSpPr>
          <p:cNvPr id="2" name="Title 1"/>
          <p:cNvSpPr>
            <a:spLocks noGrp="1"/>
          </p:cNvSpPr>
          <p:nvPr>
            <p:ph type="title"/>
          </p:nvPr>
        </p:nvSpPr>
        <p:spPr/>
        <p:txBody>
          <a:bodyPr>
            <a:normAutofit/>
          </a:bodyPr>
          <a:lstStyle/>
          <a:p>
            <a:r>
              <a:rPr lang="en-US" b="1" dirty="0" smtClean="0"/>
              <a:t>Key Concepts &amp; Patterns</a:t>
            </a:r>
            <a:endParaRPr lang="en-US" b="1" dirty="0"/>
          </a:p>
        </p:txBody>
      </p:sp>
      <p:sp>
        <p:nvSpPr>
          <p:cNvPr id="3" name="Content Placeholder 2"/>
          <p:cNvSpPr>
            <a:spLocks noGrp="1"/>
          </p:cNvSpPr>
          <p:nvPr>
            <p:ph idx="1"/>
          </p:nvPr>
        </p:nvSpPr>
        <p:spPr>
          <a:xfrm>
            <a:off x="309071" y="1297535"/>
            <a:ext cx="8830354" cy="5176415"/>
          </a:xfrm>
        </p:spPr>
        <p:txBody>
          <a:bodyPr numCol="2">
            <a:noAutofit/>
          </a:bodyPr>
          <a:lstStyle/>
          <a:p>
            <a:pPr marL="0" indent="0">
              <a:buNone/>
            </a:pPr>
            <a:r>
              <a:rPr lang="en-US" b="1" dirty="0" smtClean="0"/>
              <a:t>GENERAL</a:t>
            </a:r>
          </a:p>
          <a:p>
            <a:pPr marL="514350" indent="-514350">
              <a:buFont typeface="+mj-lt"/>
              <a:buAutoNum type="arabicPeriod"/>
            </a:pPr>
            <a:r>
              <a:rPr lang="en-US" dirty="0" smtClean="0"/>
              <a:t>Scale vs. Performance</a:t>
            </a:r>
          </a:p>
          <a:p>
            <a:pPr marL="514350" indent="-514350">
              <a:buFont typeface="+mj-lt"/>
              <a:buAutoNum type="arabicPeriod"/>
            </a:pPr>
            <a:r>
              <a:rPr lang="en-US" dirty="0" smtClean="0"/>
              <a:t>Scale Up vs. Scale Out</a:t>
            </a:r>
          </a:p>
          <a:p>
            <a:pPr marL="514350" indent="-514350">
              <a:buFont typeface="+mj-lt"/>
              <a:buAutoNum type="arabicPeriod"/>
            </a:pPr>
            <a:r>
              <a:rPr lang="en-US" dirty="0"/>
              <a:t>Shared </a:t>
            </a:r>
            <a:r>
              <a:rPr lang="en-US" dirty="0" smtClean="0"/>
              <a:t>Nothing</a:t>
            </a:r>
          </a:p>
          <a:p>
            <a:pPr marL="514350" indent="-514350">
              <a:buFont typeface="+mj-lt"/>
              <a:buAutoNum type="arabicPeriod"/>
            </a:pPr>
            <a:r>
              <a:rPr lang="en-US" dirty="0" smtClean="0"/>
              <a:t>Design for Failure</a:t>
            </a:r>
          </a:p>
          <a:p>
            <a:pPr marL="0" indent="0">
              <a:buNone/>
            </a:pPr>
            <a:r>
              <a:rPr lang="en-US" b="1" dirty="0" smtClean="0"/>
              <a:t>DATABASE ORIENTED</a:t>
            </a:r>
          </a:p>
          <a:p>
            <a:pPr marL="514350" indent="-514350">
              <a:buFont typeface="+mj-lt"/>
              <a:buAutoNum type="arabicPeriod" startAt="5"/>
            </a:pPr>
            <a:r>
              <a:rPr lang="en-US" dirty="0" smtClean="0"/>
              <a:t>ACID vs. BASE</a:t>
            </a:r>
          </a:p>
          <a:p>
            <a:pPr marL="514350" indent="-514350">
              <a:buFont typeface="+mj-lt"/>
              <a:buAutoNum type="arabicPeriod" startAt="5"/>
            </a:pPr>
            <a:r>
              <a:rPr lang="en-US" dirty="0" smtClean="0"/>
              <a:t>Eventually Consistent</a:t>
            </a:r>
          </a:p>
          <a:p>
            <a:pPr marL="514350" indent="-514350">
              <a:buFont typeface="+mj-lt"/>
              <a:buAutoNum type="arabicPeriod" startAt="5"/>
            </a:pPr>
            <a:r>
              <a:rPr lang="en-US" dirty="0" smtClean="0"/>
              <a:t>Sharding</a:t>
            </a:r>
          </a:p>
          <a:p>
            <a:pPr marL="514350" indent="-514350">
              <a:buFont typeface="+mj-lt"/>
              <a:buAutoNum type="arabicPeriod" startAt="5"/>
            </a:pPr>
            <a:r>
              <a:rPr lang="en-US" dirty="0" smtClean="0"/>
              <a:t>Optimistic </a:t>
            </a:r>
            <a:r>
              <a:rPr lang="en-US" dirty="0"/>
              <a:t>Locking</a:t>
            </a:r>
          </a:p>
          <a:p>
            <a:pPr marL="0" indent="0">
              <a:buNone/>
            </a:pPr>
            <a:r>
              <a:rPr lang="en-US" b="1" dirty="0" smtClean="0"/>
              <a:t>COMPUTE ORIENTED</a:t>
            </a:r>
          </a:p>
          <a:p>
            <a:pPr marL="514350" indent="-514350">
              <a:buFont typeface="+mj-lt"/>
              <a:buAutoNum type="arabicPeriod" startAt="9"/>
            </a:pPr>
            <a:r>
              <a:rPr lang="en-US" dirty="0" smtClean="0"/>
              <a:t>CQRS Pattern</a:t>
            </a:r>
            <a:endParaRPr lang="en-US" dirty="0"/>
          </a:p>
          <a:p>
            <a:pPr marL="514350" indent="-514350">
              <a:buFont typeface="+mj-lt"/>
              <a:buAutoNum type="arabicPeriod" startAt="9"/>
            </a:pPr>
            <a:r>
              <a:rPr lang="en-US" dirty="0" smtClean="0"/>
              <a:t>Poison Messages</a:t>
            </a:r>
          </a:p>
          <a:p>
            <a:pPr marL="514350" indent="-514350">
              <a:buFont typeface="+mj-lt"/>
              <a:buAutoNum type="arabicPeriod" startAt="9"/>
            </a:pPr>
            <a:r>
              <a:rPr lang="en-US" dirty="0" err="1" smtClean="0"/>
              <a:t>Idempotency</a:t>
            </a:r>
            <a:endParaRPr lang="en-US" dirty="0" smtClean="0"/>
          </a:p>
        </p:txBody>
      </p:sp>
    </p:spTree>
    <p:extLst>
      <p:ext uri="{BB962C8B-B14F-4D97-AF65-F5344CB8AC3E}">
        <p14:creationId xmlns:p14="http://schemas.microsoft.com/office/powerpoint/2010/main" val="235507779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loud"/>
          <p:cNvSpPr>
            <a:spLocks noChangeAspect="1" noEditPoints="1" noChangeArrowheads="1"/>
          </p:cNvSpPr>
          <p:nvPr/>
        </p:nvSpPr>
        <p:spPr bwMode="auto">
          <a:xfrm>
            <a:off x="-604415" y="-320009"/>
            <a:ext cx="9816363" cy="7707443"/>
          </a:xfrm>
          <a:custGeom>
            <a:avLst/>
            <a:gdLst>
              <a:gd name="T0" fmla="*/ 67 w 21600"/>
              <a:gd name="T1" fmla="*/ 10800 h 21600"/>
              <a:gd name="T2" fmla="*/ 10800 w 21600"/>
              <a:gd name="T3" fmla="*/ 21577 h 21600"/>
              <a:gd name="T4" fmla="*/ 21582 w 21600"/>
              <a:gd name="T5" fmla="*/ 10800 h 21600"/>
              <a:gd name="T6" fmla="*/ 10800 w 21600"/>
              <a:gd name="T7" fmla="*/ 1235 h 21600"/>
              <a:gd name="T8" fmla="*/ 2977 w 21600"/>
              <a:gd name="T9" fmla="*/ 3262 h 21600"/>
              <a:gd name="T10" fmla="*/ 17087 w 21600"/>
              <a:gd name="T11" fmla="*/ 17337 h 21600"/>
            </a:gdLst>
            <a:ahLst/>
            <a:cxnLst>
              <a:cxn ang="0">
                <a:pos x="T0" y="T1"/>
              </a:cxn>
              <a:cxn ang="0">
                <a:pos x="T2" y="T3"/>
              </a:cxn>
              <a:cxn ang="0">
                <a:pos x="T4" y="T5"/>
              </a:cxn>
              <a:cxn ang="0">
                <a:pos x="T6" y="T7"/>
              </a:cxn>
            </a:cxnLst>
            <a:rect l="T8" t="T9" r="T10" b="T11"/>
            <a:pathLst>
              <a:path w="21600" h="21600" extrusionOk="0">
                <a:moveTo>
                  <a:pt x="1949" y="7180"/>
                </a:moveTo>
                <a:cubicBezTo>
                  <a:pt x="841" y="7336"/>
                  <a:pt x="0" y="8613"/>
                  <a:pt x="0" y="10137"/>
                </a:cubicBezTo>
                <a:cubicBezTo>
                  <a:pt x="0" y="11192"/>
                  <a:pt x="409" y="12169"/>
                  <a:pt x="1074" y="12702"/>
                </a:cubicBezTo>
                <a:lnTo>
                  <a:pt x="1063" y="12668"/>
                </a:lnTo>
                <a:cubicBezTo>
                  <a:pt x="685" y="13217"/>
                  <a:pt x="475" y="13940"/>
                  <a:pt x="475" y="14690"/>
                </a:cubicBezTo>
                <a:cubicBezTo>
                  <a:pt x="475" y="16325"/>
                  <a:pt x="1451" y="17650"/>
                  <a:pt x="2655" y="17650"/>
                </a:cubicBezTo>
                <a:cubicBezTo>
                  <a:pt x="2739" y="17649"/>
                  <a:pt x="2824" y="17643"/>
                  <a:pt x="2909" y="17629"/>
                </a:cubicBezTo>
                <a:lnTo>
                  <a:pt x="2897" y="17649"/>
                </a:lnTo>
                <a:cubicBezTo>
                  <a:pt x="3585" y="19288"/>
                  <a:pt x="4863" y="20299"/>
                  <a:pt x="6247" y="20299"/>
                </a:cubicBezTo>
                <a:cubicBezTo>
                  <a:pt x="6947" y="20299"/>
                  <a:pt x="7635" y="20039"/>
                  <a:pt x="8235" y="19546"/>
                </a:cubicBezTo>
                <a:lnTo>
                  <a:pt x="8229" y="19550"/>
                </a:lnTo>
                <a:cubicBezTo>
                  <a:pt x="8855" y="20829"/>
                  <a:pt x="9908" y="21596"/>
                  <a:pt x="11036" y="21596"/>
                </a:cubicBezTo>
                <a:cubicBezTo>
                  <a:pt x="12523" y="21596"/>
                  <a:pt x="13836" y="20267"/>
                  <a:pt x="14267" y="18324"/>
                </a:cubicBezTo>
                <a:lnTo>
                  <a:pt x="14270" y="18350"/>
                </a:lnTo>
                <a:cubicBezTo>
                  <a:pt x="14730" y="18740"/>
                  <a:pt x="15260" y="18946"/>
                  <a:pt x="15802" y="18946"/>
                </a:cubicBezTo>
                <a:cubicBezTo>
                  <a:pt x="17390" y="18946"/>
                  <a:pt x="18682" y="17205"/>
                  <a:pt x="18694" y="15045"/>
                </a:cubicBezTo>
                <a:lnTo>
                  <a:pt x="18689" y="15035"/>
                </a:lnTo>
                <a:cubicBezTo>
                  <a:pt x="20357" y="14710"/>
                  <a:pt x="21597" y="12765"/>
                  <a:pt x="21597" y="10472"/>
                </a:cubicBezTo>
                <a:cubicBezTo>
                  <a:pt x="21597" y="9456"/>
                  <a:pt x="21350" y="8469"/>
                  <a:pt x="20896" y="7663"/>
                </a:cubicBezTo>
                <a:lnTo>
                  <a:pt x="20889" y="7661"/>
                </a:lnTo>
                <a:cubicBezTo>
                  <a:pt x="21031" y="7208"/>
                  <a:pt x="21105" y="6721"/>
                  <a:pt x="21105" y="6228"/>
                </a:cubicBezTo>
                <a:cubicBezTo>
                  <a:pt x="21105" y="4588"/>
                  <a:pt x="20299" y="3150"/>
                  <a:pt x="19139" y="2719"/>
                </a:cubicBezTo>
                <a:lnTo>
                  <a:pt x="19148" y="2712"/>
                </a:lnTo>
                <a:cubicBezTo>
                  <a:pt x="18940" y="1142"/>
                  <a:pt x="17933" y="0"/>
                  <a:pt x="16758" y="0"/>
                </a:cubicBezTo>
                <a:cubicBezTo>
                  <a:pt x="16044" y="0"/>
                  <a:pt x="15367" y="426"/>
                  <a:pt x="14905" y="1165"/>
                </a:cubicBezTo>
                <a:lnTo>
                  <a:pt x="14909" y="1170"/>
                </a:lnTo>
                <a:cubicBezTo>
                  <a:pt x="14497" y="432"/>
                  <a:pt x="13855" y="0"/>
                  <a:pt x="13174" y="0"/>
                </a:cubicBezTo>
                <a:cubicBezTo>
                  <a:pt x="12347" y="0"/>
                  <a:pt x="11590" y="637"/>
                  <a:pt x="11221" y="1645"/>
                </a:cubicBezTo>
                <a:lnTo>
                  <a:pt x="11229" y="1694"/>
                </a:lnTo>
                <a:cubicBezTo>
                  <a:pt x="10730" y="1024"/>
                  <a:pt x="10058" y="650"/>
                  <a:pt x="9358" y="650"/>
                </a:cubicBezTo>
                <a:cubicBezTo>
                  <a:pt x="8372" y="650"/>
                  <a:pt x="7466" y="1391"/>
                  <a:pt x="7003" y="2578"/>
                </a:cubicBezTo>
                <a:lnTo>
                  <a:pt x="6995" y="2602"/>
                </a:lnTo>
                <a:cubicBezTo>
                  <a:pt x="6477" y="2189"/>
                  <a:pt x="5888" y="1972"/>
                  <a:pt x="5288" y="1972"/>
                </a:cubicBezTo>
                <a:cubicBezTo>
                  <a:pt x="3423" y="1972"/>
                  <a:pt x="1912" y="4029"/>
                  <a:pt x="1912" y="6567"/>
                </a:cubicBezTo>
                <a:cubicBezTo>
                  <a:pt x="1912" y="6774"/>
                  <a:pt x="1922" y="6981"/>
                  <a:pt x="1942" y="7186"/>
                </a:cubicBezTo>
                <a:close/>
              </a:path>
              <a:path w="21600" h="21600" fill="none" extrusionOk="0">
                <a:moveTo>
                  <a:pt x="1074" y="12702"/>
                </a:moveTo>
                <a:cubicBezTo>
                  <a:pt x="1407" y="12969"/>
                  <a:pt x="1786" y="13109"/>
                  <a:pt x="2172" y="13109"/>
                </a:cubicBezTo>
                <a:cubicBezTo>
                  <a:pt x="2228" y="13109"/>
                  <a:pt x="2285" y="13107"/>
                  <a:pt x="2341" y="13101"/>
                </a:cubicBezTo>
              </a:path>
              <a:path w="21600" h="21600" fill="none" extrusionOk="0">
                <a:moveTo>
                  <a:pt x="2909" y="17629"/>
                </a:moveTo>
                <a:cubicBezTo>
                  <a:pt x="3099" y="17599"/>
                  <a:pt x="3285" y="17535"/>
                  <a:pt x="3463" y="17439"/>
                </a:cubicBezTo>
              </a:path>
              <a:path w="21600" h="21600" fill="none" extrusionOk="0">
                <a:moveTo>
                  <a:pt x="7895" y="18680"/>
                </a:moveTo>
                <a:cubicBezTo>
                  <a:pt x="7983" y="18985"/>
                  <a:pt x="8095" y="19277"/>
                  <a:pt x="8229" y="19550"/>
                </a:cubicBezTo>
              </a:path>
              <a:path w="21600" h="21600" fill="none" extrusionOk="0">
                <a:moveTo>
                  <a:pt x="14267" y="18324"/>
                </a:moveTo>
                <a:cubicBezTo>
                  <a:pt x="14336" y="18013"/>
                  <a:pt x="14380" y="17693"/>
                  <a:pt x="14400" y="17370"/>
                </a:cubicBezTo>
              </a:path>
              <a:path w="21600" h="21600" fill="none" extrusionOk="0">
                <a:moveTo>
                  <a:pt x="18694" y="15045"/>
                </a:moveTo>
                <a:cubicBezTo>
                  <a:pt x="18694" y="15034"/>
                  <a:pt x="18695" y="15024"/>
                  <a:pt x="18695" y="15013"/>
                </a:cubicBezTo>
                <a:cubicBezTo>
                  <a:pt x="18695" y="13508"/>
                  <a:pt x="18063" y="12136"/>
                  <a:pt x="17069" y="11477"/>
                </a:cubicBezTo>
              </a:path>
              <a:path w="21600" h="21600" fill="none" extrusionOk="0">
                <a:moveTo>
                  <a:pt x="20165" y="8999"/>
                </a:moveTo>
                <a:cubicBezTo>
                  <a:pt x="20479" y="8635"/>
                  <a:pt x="20726" y="8177"/>
                  <a:pt x="20889" y="7661"/>
                </a:cubicBezTo>
              </a:path>
              <a:path w="21600" h="21600" fill="none" extrusionOk="0">
                <a:moveTo>
                  <a:pt x="19186" y="3344"/>
                </a:moveTo>
                <a:cubicBezTo>
                  <a:pt x="19186" y="3328"/>
                  <a:pt x="19187" y="3313"/>
                  <a:pt x="19187" y="3297"/>
                </a:cubicBezTo>
                <a:cubicBezTo>
                  <a:pt x="19187" y="3101"/>
                  <a:pt x="19174" y="2905"/>
                  <a:pt x="19148" y="2712"/>
                </a:cubicBezTo>
              </a:path>
              <a:path w="21600" h="21600" fill="none" extrusionOk="0">
                <a:moveTo>
                  <a:pt x="14905" y="1165"/>
                </a:moveTo>
                <a:cubicBezTo>
                  <a:pt x="14754" y="1408"/>
                  <a:pt x="14629" y="1679"/>
                  <a:pt x="14535" y="1971"/>
                </a:cubicBezTo>
              </a:path>
              <a:path w="21600" h="21600" fill="none" extrusionOk="0">
                <a:moveTo>
                  <a:pt x="11221" y="1645"/>
                </a:moveTo>
                <a:cubicBezTo>
                  <a:pt x="11140" y="1866"/>
                  <a:pt x="11080" y="2099"/>
                  <a:pt x="11041" y="2340"/>
                </a:cubicBezTo>
              </a:path>
              <a:path w="21600" h="21600" fill="none" extrusionOk="0">
                <a:moveTo>
                  <a:pt x="7645" y="3276"/>
                </a:moveTo>
                <a:cubicBezTo>
                  <a:pt x="7449" y="3016"/>
                  <a:pt x="7231" y="2790"/>
                  <a:pt x="6995" y="2602"/>
                </a:cubicBezTo>
              </a:path>
              <a:path w="21600" h="21600" fill="none" extrusionOk="0">
                <a:moveTo>
                  <a:pt x="1942" y="7186"/>
                </a:moveTo>
                <a:cubicBezTo>
                  <a:pt x="1966" y="7426"/>
                  <a:pt x="2004" y="7663"/>
                  <a:pt x="2056" y="7895"/>
                </a:cubicBezTo>
              </a:path>
            </a:pathLst>
          </a:custGeom>
          <a:solidFill>
            <a:schemeClr val="bg2"/>
          </a:solidFill>
          <a:ln w="9525">
            <a:solidFill>
              <a:srgbClr val="000000"/>
            </a:solidFill>
            <a:miter lim="800000"/>
            <a:headEnd/>
            <a:tailEnd/>
          </a:ln>
          <a:effectLst>
            <a:outerShdw dist="107763" dir="2700000" algn="ctr" rotWithShape="0">
              <a:srgbClr val="808080"/>
            </a:outerShdw>
          </a:effectLst>
        </p:spPr>
        <p:txBody>
          <a:bodyPr vert="horz" wrap="square" lIns="91440" tIns="45720" rIns="91440" bIns="45720" numCol="1" anchor="t" anchorCtr="0" compatLnSpc="1">
            <a:prstTxWarp prst="textNoShape">
              <a:avLst/>
            </a:prstTxWarp>
          </a:bodyPr>
          <a:lstStyle/>
          <a:p>
            <a:endParaRPr lang="en-US" dirty="0"/>
          </a:p>
        </p:txBody>
      </p:sp>
      <p:sp>
        <p:nvSpPr>
          <p:cNvPr id="2" name="Title 1"/>
          <p:cNvSpPr>
            <a:spLocks noGrp="1"/>
          </p:cNvSpPr>
          <p:nvPr>
            <p:ph type="title"/>
          </p:nvPr>
        </p:nvSpPr>
        <p:spPr/>
        <p:txBody>
          <a:bodyPr/>
          <a:lstStyle/>
          <a:p>
            <a:r>
              <a:rPr lang="en-US" dirty="0" smtClean="0"/>
              <a:t>Key Terms</a:t>
            </a:r>
            <a:endParaRPr lang="en-US" dirty="0"/>
          </a:p>
        </p:txBody>
      </p:sp>
      <p:sp>
        <p:nvSpPr>
          <p:cNvPr id="3" name="Content Placeholder 2"/>
          <p:cNvSpPr>
            <a:spLocks noGrp="1"/>
          </p:cNvSpPr>
          <p:nvPr>
            <p:ph idx="1"/>
          </p:nvPr>
        </p:nvSpPr>
        <p:spPr/>
        <p:txBody>
          <a:bodyPr numCol="2">
            <a:normAutofit fontScale="77500" lnSpcReduction="20000"/>
          </a:bodyPr>
          <a:lstStyle/>
          <a:p>
            <a:pPr marL="514350" indent="-514350">
              <a:buFont typeface="+mj-lt"/>
              <a:buAutoNum type="arabicPeriod"/>
            </a:pPr>
            <a:r>
              <a:rPr lang="en-US" dirty="0" smtClean="0"/>
              <a:t>Scale Up</a:t>
            </a:r>
          </a:p>
          <a:p>
            <a:pPr marL="514350" indent="-514350">
              <a:buFont typeface="+mj-lt"/>
              <a:buAutoNum type="arabicPeriod"/>
            </a:pPr>
            <a:r>
              <a:rPr lang="en-US" dirty="0" smtClean="0"/>
              <a:t>Scale Out</a:t>
            </a:r>
          </a:p>
          <a:p>
            <a:pPr marL="514350" indent="-514350">
              <a:buFont typeface="+mj-lt"/>
              <a:buAutoNum type="arabicPeriod"/>
            </a:pPr>
            <a:r>
              <a:rPr lang="en-US" dirty="0" smtClean="0"/>
              <a:t>Horizontal Scale</a:t>
            </a:r>
          </a:p>
          <a:p>
            <a:pPr marL="514350" indent="-514350">
              <a:buFont typeface="+mj-lt"/>
              <a:buAutoNum type="arabicPeriod"/>
            </a:pPr>
            <a:r>
              <a:rPr lang="en-US" dirty="0" smtClean="0"/>
              <a:t>Vertical Scale</a:t>
            </a:r>
          </a:p>
          <a:p>
            <a:pPr marL="514350" indent="-514350">
              <a:buFont typeface="+mj-lt"/>
              <a:buAutoNum type="arabicPeriod"/>
            </a:pPr>
            <a:r>
              <a:rPr lang="en-US" dirty="0" smtClean="0"/>
              <a:t>Scale Unit</a:t>
            </a:r>
          </a:p>
          <a:p>
            <a:pPr marL="514350" indent="-514350">
              <a:buFont typeface="+mj-lt"/>
              <a:buAutoNum type="arabicPeriod"/>
            </a:pPr>
            <a:r>
              <a:rPr lang="en-US" dirty="0" smtClean="0"/>
              <a:t>ACID</a:t>
            </a:r>
          </a:p>
          <a:p>
            <a:pPr marL="514350" indent="-514350">
              <a:buFont typeface="+mj-lt"/>
              <a:buAutoNum type="arabicPeriod"/>
            </a:pPr>
            <a:r>
              <a:rPr lang="en-US" dirty="0" smtClean="0"/>
              <a:t>CAP</a:t>
            </a:r>
          </a:p>
          <a:p>
            <a:pPr marL="514350" indent="-514350">
              <a:buFont typeface="+mj-lt"/>
              <a:buAutoNum type="arabicPeriod"/>
            </a:pPr>
            <a:r>
              <a:rPr lang="en-US" dirty="0" smtClean="0"/>
              <a:t>Eventual Consistency</a:t>
            </a:r>
          </a:p>
          <a:p>
            <a:pPr marL="514350" indent="-514350">
              <a:buFont typeface="+mj-lt"/>
              <a:buAutoNum type="arabicPeriod"/>
            </a:pPr>
            <a:r>
              <a:rPr lang="en-US" dirty="0" smtClean="0"/>
              <a:t>Strong Consistency</a:t>
            </a:r>
          </a:p>
          <a:p>
            <a:pPr marL="514350" indent="-514350">
              <a:buFont typeface="+mj-lt"/>
              <a:buAutoNum type="arabicPeriod"/>
            </a:pPr>
            <a:r>
              <a:rPr lang="en-US" dirty="0" smtClean="0"/>
              <a:t>Multi-tenancy</a:t>
            </a:r>
          </a:p>
          <a:p>
            <a:pPr marL="514350" indent="-514350">
              <a:buFont typeface="+mj-lt"/>
              <a:buAutoNum type="arabicPeriod"/>
            </a:pPr>
            <a:r>
              <a:rPr lang="en-US" dirty="0" smtClean="0"/>
              <a:t>NoSQL</a:t>
            </a:r>
          </a:p>
          <a:p>
            <a:pPr marL="514350" indent="-514350">
              <a:buFont typeface="+mj-lt"/>
              <a:buAutoNum type="arabicPeriod"/>
            </a:pPr>
            <a:r>
              <a:rPr lang="en-US" dirty="0" smtClean="0"/>
              <a:t>Sharding</a:t>
            </a:r>
          </a:p>
          <a:p>
            <a:pPr marL="514350" indent="-514350">
              <a:buFont typeface="+mj-lt"/>
              <a:buAutoNum type="arabicPeriod"/>
            </a:pPr>
            <a:r>
              <a:rPr lang="en-US" dirty="0" smtClean="0"/>
              <a:t>Denormalized</a:t>
            </a:r>
          </a:p>
          <a:p>
            <a:pPr marL="514350" indent="-514350">
              <a:buFont typeface="+mj-lt"/>
              <a:buAutoNum type="arabicPeriod"/>
            </a:pPr>
            <a:r>
              <a:rPr lang="en-US" dirty="0" smtClean="0"/>
              <a:t>Poison Message</a:t>
            </a:r>
          </a:p>
          <a:p>
            <a:pPr marL="514350" indent="-514350">
              <a:buFont typeface="+mj-lt"/>
              <a:buAutoNum type="arabicPeriod"/>
            </a:pPr>
            <a:r>
              <a:rPr lang="en-US" dirty="0" smtClean="0"/>
              <a:t>Idempotent</a:t>
            </a:r>
          </a:p>
          <a:p>
            <a:pPr marL="514350" indent="-514350">
              <a:buFont typeface="+mj-lt"/>
              <a:buAutoNum type="arabicPeriod"/>
            </a:pPr>
            <a:r>
              <a:rPr lang="en-US" dirty="0" smtClean="0"/>
              <a:t>CQRS</a:t>
            </a:r>
          </a:p>
          <a:p>
            <a:pPr marL="514350" indent="-514350">
              <a:buFont typeface="+mj-lt"/>
              <a:buAutoNum type="arabicPeriod"/>
            </a:pPr>
            <a:r>
              <a:rPr lang="en-US" dirty="0" smtClean="0"/>
              <a:t>Performance</a:t>
            </a:r>
          </a:p>
          <a:p>
            <a:pPr marL="514350" indent="-514350">
              <a:buFont typeface="+mj-lt"/>
              <a:buAutoNum type="arabicPeriod"/>
            </a:pPr>
            <a:r>
              <a:rPr lang="en-US" dirty="0" smtClean="0"/>
              <a:t>Scale</a:t>
            </a:r>
          </a:p>
          <a:p>
            <a:pPr marL="514350" indent="-514350">
              <a:buFont typeface="+mj-lt"/>
              <a:buAutoNum type="arabicPeriod"/>
            </a:pPr>
            <a:r>
              <a:rPr lang="en-US" dirty="0" smtClean="0"/>
              <a:t>Optimistic Locking</a:t>
            </a:r>
          </a:p>
          <a:p>
            <a:pPr marL="514350" indent="-514350">
              <a:buFont typeface="+mj-lt"/>
              <a:buAutoNum type="arabicPeriod"/>
            </a:pPr>
            <a:r>
              <a:rPr lang="en-US" dirty="0" smtClean="0"/>
              <a:t>Shared Nothing</a:t>
            </a:r>
          </a:p>
          <a:p>
            <a:pPr marL="514350" indent="-514350">
              <a:buFont typeface="+mj-lt"/>
              <a:buAutoNum type="arabicPeriod"/>
            </a:pPr>
            <a:r>
              <a:rPr lang="en-US" dirty="0" smtClean="0"/>
              <a:t>Load Balancing</a:t>
            </a:r>
          </a:p>
          <a:p>
            <a:pPr marL="514350" indent="-514350">
              <a:buFont typeface="+mj-lt"/>
              <a:buAutoNum type="arabicPeriod"/>
            </a:pPr>
            <a:r>
              <a:rPr lang="en-US" dirty="0" smtClean="0"/>
              <a:t>Design for Failure</a:t>
            </a:r>
          </a:p>
        </p:txBody>
      </p:sp>
    </p:spTree>
    <p:extLst>
      <p:ext uri="{BB962C8B-B14F-4D97-AF65-F5344CB8AC3E}">
        <p14:creationId xmlns:p14="http://schemas.microsoft.com/office/powerpoint/2010/main" val="162387732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bg1">
                    <a:lumMod val="65000"/>
                  </a:schemeClr>
                </a:solidFill>
              </a:rPr>
              <a:t>Overview of Scalability Topics</a:t>
            </a:r>
            <a:endParaRPr lang="en-US" b="1" dirty="0">
              <a:solidFill>
                <a:schemeClr val="bg1">
                  <a:lumMod val="65000"/>
                </a:schemeClr>
              </a:solidFill>
            </a:endParaRPr>
          </a:p>
        </p:txBody>
      </p:sp>
      <p:sp>
        <p:nvSpPr>
          <p:cNvPr id="3" name="Content Placeholder 2"/>
          <p:cNvSpPr>
            <a:spLocks noGrp="1"/>
          </p:cNvSpPr>
          <p:nvPr>
            <p:ph idx="1"/>
          </p:nvPr>
        </p:nvSpPr>
        <p:spPr>
          <a:xfrm>
            <a:off x="457200" y="1600206"/>
            <a:ext cx="8686800" cy="4525963"/>
          </a:xfrm>
        </p:spPr>
        <p:txBody>
          <a:bodyPr>
            <a:noAutofit/>
          </a:bodyPr>
          <a:lstStyle/>
          <a:p>
            <a:pPr marL="514350" indent="-514350">
              <a:buFont typeface="+mj-lt"/>
              <a:buAutoNum type="arabicPeriod"/>
            </a:pPr>
            <a:r>
              <a:rPr lang="en-US" sz="4800" b="1" dirty="0" smtClean="0"/>
              <a:t>What is Scalability?</a:t>
            </a:r>
            <a:endParaRPr lang="en-US" sz="4000" dirty="0" smtClean="0"/>
          </a:p>
          <a:p>
            <a:pPr marL="514350" indent="-514350">
              <a:buFont typeface="+mj-lt"/>
              <a:buAutoNum type="arabicPeriod"/>
            </a:pPr>
            <a:r>
              <a:rPr lang="en-US" sz="4800" b="1" dirty="0" smtClean="0">
                <a:solidFill>
                  <a:schemeClr val="bg1">
                    <a:lumMod val="65000"/>
                  </a:schemeClr>
                </a:solidFill>
              </a:rPr>
              <a:t>Scaling Data</a:t>
            </a:r>
            <a:endParaRPr lang="en-US" sz="4800" dirty="0" smtClean="0">
              <a:solidFill>
                <a:schemeClr val="bg1">
                  <a:lumMod val="65000"/>
                </a:schemeClr>
              </a:solidFill>
            </a:endParaRPr>
          </a:p>
          <a:p>
            <a:pPr marL="514350" indent="-514350">
              <a:buFont typeface="+mj-lt"/>
              <a:buAutoNum type="arabicPeriod"/>
            </a:pPr>
            <a:r>
              <a:rPr lang="en-US" sz="4800" b="1" dirty="0" smtClean="0">
                <a:solidFill>
                  <a:schemeClr val="bg1">
                    <a:lumMod val="65000"/>
                  </a:schemeClr>
                </a:solidFill>
              </a:rPr>
              <a:t>Scaling Compute</a:t>
            </a:r>
            <a:endParaRPr lang="en-US" sz="4800" dirty="0" smtClean="0">
              <a:solidFill>
                <a:schemeClr val="bg1">
                  <a:lumMod val="65000"/>
                </a:schemeClr>
              </a:solidFill>
            </a:endParaRPr>
          </a:p>
          <a:p>
            <a:pPr marL="514350" indent="-514350">
              <a:buFont typeface="+mj-lt"/>
              <a:buAutoNum type="arabicPeriod"/>
            </a:pPr>
            <a:r>
              <a:rPr lang="en-US" sz="4800" b="1" dirty="0" smtClean="0">
                <a:solidFill>
                  <a:schemeClr val="bg1">
                    <a:lumMod val="65000"/>
                  </a:schemeClr>
                </a:solidFill>
              </a:rPr>
              <a:t>Q&amp;A</a:t>
            </a:r>
            <a:endParaRPr lang="en-US" sz="4800" dirty="0">
              <a:solidFill>
                <a:schemeClr val="bg1">
                  <a:lumMod val="65000"/>
                </a:schemeClr>
              </a:solidFill>
            </a:endParaRPr>
          </a:p>
        </p:txBody>
      </p:sp>
    </p:spTree>
    <p:extLst>
      <p:ext uri="{BB962C8B-B14F-4D97-AF65-F5344CB8AC3E}">
        <p14:creationId xmlns:p14="http://schemas.microsoft.com/office/powerpoint/2010/main" val="183143530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http://farm5.static.flickr.com/4145/5394688397_2901e48fcb_b.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4415" y="-1138426"/>
            <a:ext cx="11898334" cy="943934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smtClean="0"/>
              <a:t>Old School Excel and Word</a:t>
            </a:r>
            <a:endParaRPr lang="en-US" dirty="0"/>
          </a:p>
        </p:txBody>
      </p:sp>
      <p:pic>
        <p:nvPicPr>
          <p:cNvPr id="1026" name="Picture 2" descr="http://farm6.static.flickr.com/5257/5395284268_52d8df7116_b.jpg"/>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0" y="0"/>
            <a:ext cx="9221486" cy="738743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File:Bundesarchiv B 145 Bild-F077869-0042, Jugend-Computerschule mit IBM-PC.jpg">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95372" y="-322631"/>
            <a:ext cx="12480247" cy="82213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953743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1000"/>
                                        <p:tgtEl>
                                          <p:spTgt spid="1026"/>
                                        </p:tgtEl>
                                      </p:cBhvr>
                                    </p:animEffect>
                                    <p:anim calcmode="lin" valueType="num">
                                      <p:cBhvr>
                                        <p:cTn id="8" dur="1000" fill="hold"/>
                                        <p:tgtEl>
                                          <p:spTgt spid="1026"/>
                                        </p:tgtEl>
                                        <p:attrNameLst>
                                          <p:attrName>ppt_x</p:attrName>
                                        </p:attrNameLst>
                                      </p:cBhvr>
                                      <p:tavLst>
                                        <p:tav tm="0">
                                          <p:val>
                                            <p:strVal val="#ppt_x"/>
                                          </p:val>
                                        </p:tav>
                                        <p:tav tm="100000">
                                          <p:val>
                                            <p:strVal val="#ppt_x"/>
                                          </p:val>
                                        </p:tav>
                                      </p:tavLst>
                                    </p:anim>
                                    <p:anim calcmode="lin" valueType="num">
                                      <p:cBhvr>
                                        <p:cTn id="9" dur="1000" fill="hold"/>
                                        <p:tgtEl>
                                          <p:spTgt spid="102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2" fill="hold" nodeType="clickEffect">
                                  <p:stCondLst>
                                    <p:cond delay="0"/>
                                  </p:stCondLst>
                                  <p:childTnLst>
                                    <p:set>
                                      <p:cBhvr>
                                        <p:cTn id="13" dur="1" fill="hold">
                                          <p:stCondLst>
                                            <p:cond delay="0"/>
                                          </p:stCondLst>
                                        </p:cTn>
                                        <p:tgtEl>
                                          <p:spTgt spid="1030"/>
                                        </p:tgtEl>
                                        <p:attrNameLst>
                                          <p:attrName>style.visibility</p:attrName>
                                        </p:attrNameLst>
                                      </p:cBhvr>
                                      <p:to>
                                        <p:strVal val="visible"/>
                                      </p:to>
                                    </p:set>
                                    <p:anim calcmode="lin" valueType="num">
                                      <p:cBhvr additive="base">
                                        <p:cTn id="14" dur="500" fill="hold"/>
                                        <p:tgtEl>
                                          <p:spTgt spid="1030"/>
                                        </p:tgtEl>
                                        <p:attrNameLst>
                                          <p:attrName>ppt_x</p:attrName>
                                        </p:attrNameLst>
                                      </p:cBhvr>
                                      <p:tavLst>
                                        <p:tav tm="0">
                                          <p:val>
                                            <p:strVal val="1+#ppt_w/2"/>
                                          </p:val>
                                        </p:tav>
                                        <p:tav tm="100000">
                                          <p:val>
                                            <p:strVal val="#ppt_x"/>
                                          </p:val>
                                        </p:tav>
                                      </p:tavLst>
                                    </p:anim>
                                    <p:anim calcmode="lin" valueType="num">
                                      <p:cBhvr additive="base">
                                        <p:cTn id="15" dur="500" fill="hold"/>
                                        <p:tgtEl>
                                          <p:spTgt spid="103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Autofit/>
          </a:bodyPr>
          <a:lstStyle/>
          <a:p>
            <a:pPr marL="342900" lvl="1" indent="-342900">
              <a:buFont typeface="Arial" pitchFamily="34" charset="0"/>
              <a:buChar char="•"/>
            </a:pPr>
            <a:r>
              <a:rPr lang="en-US" sz="3600" b="1" dirty="0" smtClean="0"/>
              <a:t>Scale != Performance</a:t>
            </a:r>
          </a:p>
          <a:p>
            <a:pPr marL="742950" lvl="2" indent="-342900"/>
            <a:r>
              <a:rPr lang="en-US" dirty="0" smtClean="0"/>
              <a:t>Scalable </a:t>
            </a:r>
            <a:r>
              <a:rPr lang="en-US" b="1" i="1" dirty="0" smtClean="0"/>
              <a:t>iff</a:t>
            </a:r>
            <a:r>
              <a:rPr lang="en-US" dirty="0" smtClean="0"/>
              <a:t> Performance constant as it grows</a:t>
            </a:r>
          </a:p>
          <a:p>
            <a:pPr marL="342900" lvl="1" indent="-342900">
              <a:buFont typeface="Arial" pitchFamily="34" charset="0"/>
              <a:buChar char="•"/>
            </a:pPr>
            <a:r>
              <a:rPr lang="en-US" sz="3600" b="1" dirty="0" smtClean="0"/>
              <a:t>Scale the Number of Users</a:t>
            </a:r>
          </a:p>
          <a:p>
            <a:pPr marL="342900" lvl="1" indent="-342900">
              <a:buFont typeface="Arial" pitchFamily="34" charset="0"/>
              <a:buChar char="•"/>
            </a:pPr>
            <a:r>
              <a:rPr lang="en-US" sz="3600" b="1" dirty="0" smtClean="0"/>
              <a:t>… Volume of Data</a:t>
            </a:r>
          </a:p>
          <a:p>
            <a:pPr marL="342900" lvl="1" indent="-342900">
              <a:buFont typeface="Arial" pitchFamily="34" charset="0"/>
              <a:buChar char="•"/>
            </a:pPr>
            <a:r>
              <a:rPr lang="en-US" sz="3600" b="1" dirty="0" smtClean="0"/>
              <a:t>… Across Geography</a:t>
            </a:r>
          </a:p>
          <a:p>
            <a:pPr marL="342900" lvl="1" indent="-342900">
              <a:buFont typeface="Arial" pitchFamily="34" charset="0"/>
              <a:buChar char="•"/>
            </a:pPr>
            <a:r>
              <a:rPr lang="en-US" sz="3600" b="1" dirty="0" smtClean="0"/>
              <a:t>Scale can be bi-directional (more </a:t>
            </a:r>
            <a:r>
              <a:rPr lang="en-US" sz="3600" i="1" dirty="0" smtClean="0"/>
              <a:t>or</a:t>
            </a:r>
            <a:r>
              <a:rPr lang="en-US" sz="3600" b="1" dirty="0" smtClean="0"/>
              <a:t> less)</a:t>
            </a:r>
          </a:p>
          <a:p>
            <a:pPr marL="342900" lvl="1" indent="-342900">
              <a:buFont typeface="Arial" pitchFamily="34" charset="0"/>
              <a:buChar char="•"/>
            </a:pPr>
            <a:r>
              <a:rPr lang="en-US" sz="3600" b="1" dirty="0" smtClean="0"/>
              <a:t>Investment </a:t>
            </a:r>
            <a:r>
              <a:rPr lang="el-GR" sz="3600" dirty="0" smtClean="0"/>
              <a:t>α</a:t>
            </a:r>
            <a:r>
              <a:rPr lang="en-US" sz="3600" b="1" dirty="0" smtClean="0"/>
              <a:t> Benefit</a:t>
            </a:r>
            <a:endParaRPr lang="en-US" sz="3600" b="1" dirty="0"/>
          </a:p>
        </p:txBody>
      </p:sp>
      <p:sp>
        <p:nvSpPr>
          <p:cNvPr id="2" name="Title 1"/>
          <p:cNvSpPr>
            <a:spLocks noGrp="1"/>
          </p:cNvSpPr>
          <p:nvPr>
            <p:ph type="title"/>
          </p:nvPr>
        </p:nvSpPr>
        <p:spPr/>
        <p:txBody>
          <a:bodyPr/>
          <a:lstStyle/>
          <a:p>
            <a:r>
              <a:rPr lang="en-US" dirty="0" smtClean="0"/>
              <a:t>What does it mean to </a:t>
            </a:r>
            <a:r>
              <a:rPr lang="en-US" b="1" dirty="0" smtClean="0"/>
              <a:t>Scale</a:t>
            </a:r>
            <a:r>
              <a:rPr lang="en-US" dirty="0" smtClean="0"/>
              <a:t>?</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ed Rectangle 10"/>
          <p:cNvSpPr/>
          <p:nvPr/>
        </p:nvSpPr>
        <p:spPr>
          <a:xfrm>
            <a:off x="613565" y="1602030"/>
            <a:ext cx="7612375" cy="182697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p:txBody>
          <a:bodyPr>
            <a:normAutofit fontScale="90000"/>
          </a:bodyPr>
          <a:lstStyle/>
          <a:p>
            <a:r>
              <a:rPr lang="en-US" dirty="0" smtClean="0"/>
              <a:t>Options: </a:t>
            </a:r>
            <a:r>
              <a:rPr lang="en-US" b="1" dirty="0" smtClean="0"/>
              <a:t>Scale Up</a:t>
            </a:r>
            <a:r>
              <a:rPr lang="en-US" dirty="0" smtClean="0"/>
              <a:t> (and Scale Down)</a:t>
            </a:r>
            <a:br>
              <a:rPr lang="en-US" dirty="0" smtClean="0"/>
            </a:br>
            <a:r>
              <a:rPr lang="en-US" dirty="0" smtClean="0"/>
              <a:t>or </a:t>
            </a:r>
            <a:r>
              <a:rPr lang="en-US" b="1" dirty="0" smtClean="0"/>
              <a:t>Scale Out</a:t>
            </a:r>
            <a:r>
              <a:rPr lang="en-US" dirty="0" smtClean="0"/>
              <a:t> (and Scale In)</a:t>
            </a:r>
            <a:endParaRPr lang="en-US" dirty="0"/>
          </a:p>
        </p:txBody>
      </p:sp>
      <p:sp>
        <p:nvSpPr>
          <p:cNvPr id="3" name="Content Placeholder 2"/>
          <p:cNvSpPr>
            <a:spLocks noGrp="1"/>
          </p:cNvSpPr>
          <p:nvPr>
            <p:ph idx="1"/>
          </p:nvPr>
        </p:nvSpPr>
        <p:spPr/>
        <p:txBody>
          <a:bodyPr/>
          <a:lstStyle/>
          <a:p>
            <a:pPr>
              <a:buNone/>
            </a:pPr>
            <a:r>
              <a:rPr lang="en-US" b="1" dirty="0" smtClean="0"/>
              <a:t>	Terminology:</a:t>
            </a:r>
          </a:p>
          <a:p>
            <a:pPr lvl="1">
              <a:buNone/>
            </a:pPr>
            <a:r>
              <a:rPr lang="en-US" dirty="0" smtClean="0"/>
              <a:t>Scaling Up/Down == Vertical Scaling</a:t>
            </a:r>
          </a:p>
          <a:p>
            <a:pPr lvl="1">
              <a:buNone/>
            </a:pPr>
            <a:r>
              <a:rPr lang="en-US" dirty="0" smtClean="0"/>
              <a:t>Scaling Out/In == Horizontal Scaling</a:t>
            </a:r>
          </a:p>
          <a:p>
            <a:endParaRPr lang="en-US" b="1" dirty="0" smtClean="0"/>
          </a:p>
          <a:p>
            <a:r>
              <a:rPr lang="en-US" sz="4000" b="1" dirty="0" smtClean="0"/>
              <a:t>Architectural Decision</a:t>
            </a:r>
            <a:endParaRPr lang="en-US" dirty="0" smtClean="0"/>
          </a:p>
          <a:p>
            <a:pPr lvl="1"/>
            <a:r>
              <a:rPr lang="en-US" dirty="0" smtClean="0"/>
              <a:t>Big decision… hard to change</a:t>
            </a:r>
          </a:p>
          <a:p>
            <a:endParaRPr lang="en-US" dirty="0" smtClean="0"/>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1"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childTnLst>
                                </p:cTn>
                              </p:par>
                            </p:childTnLst>
                          </p:cTn>
                        </p:par>
                        <p:par>
                          <p:cTn id="13" fill="hold">
                            <p:stCondLst>
                              <p:cond delay="0"/>
                            </p:stCondLst>
                            <p:childTnLst>
                              <p:par>
                                <p:cTn id="14" presetID="1" presetClass="entr" presetSubtype="0" fill="hold" grpId="1" nodeType="after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childTnLst>
                                </p:cTn>
                              </p:par>
                              <p:par>
                                <p:cTn id="16" presetID="1" presetClass="entr" presetSubtype="0" fill="hold" grpId="1" nodeType="with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1"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childTnLst>
                                </p:cTn>
                              </p:par>
                              <p:par>
                                <p:cTn id="22" presetID="1" presetClass="entr" presetSubtype="0" fill="hold" grpId="1" nodeType="with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childTnLst>
                                </p:cTn>
                              </p:par>
                              <p:par>
                                <p:cTn id="24" presetID="22" presetClass="entr" presetSubtype="4" fill="hold" grpId="0" nodeType="with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wipe(down)">
                                      <p:cBhvr>
                                        <p:cTn id="26"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3" grpId="0" uiExpand="1" build="allAtOnce"/>
      <p:bldP spid="3" grpId="1" uiExpand="1"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laptop"/>
          <p:cNvSpPr>
            <a:spLocks noEditPoints="1" noChangeArrowheads="1"/>
          </p:cNvSpPr>
          <p:nvPr/>
        </p:nvSpPr>
        <p:spPr bwMode="auto">
          <a:xfrm>
            <a:off x="4039133" y="3579645"/>
            <a:ext cx="1217980" cy="916690"/>
          </a:xfrm>
          <a:custGeom>
            <a:avLst/>
            <a:gdLst>
              <a:gd name="T0" fmla="*/ 3362 w 21600"/>
              <a:gd name="T1" fmla="*/ 0 h 21600"/>
              <a:gd name="T2" fmla="*/ 3362 w 21600"/>
              <a:gd name="T3" fmla="*/ 7173 h 21600"/>
              <a:gd name="T4" fmla="*/ 18327 w 21600"/>
              <a:gd name="T5" fmla="*/ 0 h 21600"/>
              <a:gd name="T6" fmla="*/ 18327 w 21600"/>
              <a:gd name="T7" fmla="*/ 7173 h 21600"/>
              <a:gd name="T8" fmla="*/ 10800 w 21600"/>
              <a:gd name="T9" fmla="*/ 0 h 21600"/>
              <a:gd name="T10" fmla="*/ 10800 w 21600"/>
              <a:gd name="T11" fmla="*/ 21600 h 21600"/>
              <a:gd name="T12" fmla="*/ 0 w 21600"/>
              <a:gd name="T13" fmla="*/ 21600 h 21600"/>
              <a:gd name="T14" fmla="*/ 21600 w 21600"/>
              <a:gd name="T15" fmla="*/ 21600 h 21600"/>
              <a:gd name="T16" fmla="*/ 4445 w 21600"/>
              <a:gd name="T17" fmla="*/ 1858 h 21600"/>
              <a:gd name="T18" fmla="*/ 17311 w 21600"/>
              <a:gd name="T19" fmla="*/ 12323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3362" y="0"/>
                </a:moveTo>
                <a:lnTo>
                  <a:pt x="18327" y="0"/>
                </a:lnTo>
                <a:lnTo>
                  <a:pt x="18327" y="14347"/>
                </a:lnTo>
                <a:lnTo>
                  <a:pt x="3362" y="14347"/>
                </a:lnTo>
                <a:lnTo>
                  <a:pt x="3362" y="0"/>
                </a:lnTo>
                <a:close/>
              </a:path>
              <a:path w="21600" h="21600" extrusionOk="0">
                <a:moveTo>
                  <a:pt x="3340" y="15068"/>
                </a:moveTo>
                <a:lnTo>
                  <a:pt x="0" y="19877"/>
                </a:lnTo>
                <a:lnTo>
                  <a:pt x="21600" y="19877"/>
                </a:lnTo>
                <a:lnTo>
                  <a:pt x="18327" y="15068"/>
                </a:lnTo>
                <a:lnTo>
                  <a:pt x="3340" y="15068"/>
                </a:lnTo>
                <a:close/>
              </a:path>
              <a:path w="21600" h="21600" extrusionOk="0">
                <a:moveTo>
                  <a:pt x="0" y="19877"/>
                </a:moveTo>
                <a:lnTo>
                  <a:pt x="0" y="21600"/>
                </a:lnTo>
                <a:lnTo>
                  <a:pt x="21600" y="21600"/>
                </a:lnTo>
                <a:lnTo>
                  <a:pt x="21600" y="19877"/>
                </a:lnTo>
                <a:lnTo>
                  <a:pt x="0" y="19877"/>
                </a:lnTo>
                <a:close/>
              </a:path>
              <a:path w="21600" h="21600" extrusionOk="0">
                <a:moveTo>
                  <a:pt x="4186" y="1523"/>
                </a:moveTo>
                <a:lnTo>
                  <a:pt x="17547" y="1523"/>
                </a:lnTo>
                <a:lnTo>
                  <a:pt x="17547" y="12744"/>
                </a:lnTo>
                <a:lnTo>
                  <a:pt x="4186" y="12744"/>
                </a:lnTo>
                <a:lnTo>
                  <a:pt x="4186" y="1523"/>
                </a:lnTo>
                <a:close/>
              </a:path>
              <a:path w="21600" h="21600" extrusionOk="0">
                <a:moveTo>
                  <a:pt x="3318" y="15549"/>
                </a:moveTo>
                <a:lnTo>
                  <a:pt x="2917" y="16110"/>
                </a:lnTo>
                <a:lnTo>
                  <a:pt x="18727" y="16110"/>
                </a:lnTo>
                <a:lnTo>
                  <a:pt x="18327" y="15549"/>
                </a:lnTo>
                <a:lnTo>
                  <a:pt x="3318" y="15549"/>
                </a:lnTo>
                <a:close/>
              </a:path>
              <a:path w="21600" h="21600" extrusionOk="0">
                <a:moveTo>
                  <a:pt x="6213" y="18314"/>
                </a:moveTo>
                <a:lnTo>
                  <a:pt x="5946" y="18875"/>
                </a:lnTo>
                <a:lnTo>
                  <a:pt x="15766" y="18875"/>
                </a:lnTo>
                <a:lnTo>
                  <a:pt x="15499" y="18314"/>
                </a:lnTo>
                <a:lnTo>
                  <a:pt x="6213" y="18314"/>
                </a:lnTo>
                <a:close/>
              </a:path>
              <a:path w="21600" h="21600" extrusionOk="0">
                <a:moveTo>
                  <a:pt x="2828" y="16471"/>
                </a:moveTo>
                <a:lnTo>
                  <a:pt x="2405" y="17072"/>
                </a:lnTo>
                <a:lnTo>
                  <a:pt x="19284" y="17072"/>
                </a:lnTo>
                <a:lnTo>
                  <a:pt x="18839" y="16471"/>
                </a:lnTo>
                <a:lnTo>
                  <a:pt x="2828" y="16471"/>
                </a:lnTo>
                <a:close/>
              </a:path>
              <a:path w="21600" h="21600" extrusionOk="0">
                <a:moveTo>
                  <a:pt x="2316" y="17352"/>
                </a:moveTo>
                <a:lnTo>
                  <a:pt x="1871" y="17953"/>
                </a:lnTo>
                <a:lnTo>
                  <a:pt x="19863" y="17953"/>
                </a:lnTo>
                <a:lnTo>
                  <a:pt x="19395" y="17352"/>
                </a:lnTo>
                <a:lnTo>
                  <a:pt x="2316" y="17352"/>
                </a:lnTo>
                <a:close/>
              </a:path>
            </a:pathLst>
          </a:custGeom>
          <a:solidFill>
            <a:srgbClr val="C0C0C0"/>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2" name="Title 1"/>
          <p:cNvSpPr>
            <a:spLocks noGrp="1"/>
          </p:cNvSpPr>
          <p:nvPr>
            <p:ph type="title"/>
          </p:nvPr>
        </p:nvSpPr>
        <p:spPr/>
        <p:txBody>
          <a:bodyPr/>
          <a:lstStyle/>
          <a:p>
            <a:r>
              <a:rPr lang="en-US" dirty="0" smtClean="0"/>
              <a:t>Scaling Up:</a:t>
            </a:r>
            <a:r>
              <a:rPr lang="en-US" dirty="0" smtClean="0">
                <a:sym typeface="Wingdings" pitchFamily="2" charset="2"/>
              </a:rPr>
              <a:t> Scaling the Box</a:t>
            </a:r>
            <a:endParaRPr lang="en-US" dirty="0"/>
          </a:p>
        </p:txBody>
      </p:sp>
      <p:sp>
        <p:nvSpPr>
          <p:cNvPr id="1031" name="laptop"/>
          <p:cNvSpPr>
            <a:spLocks noEditPoints="1" noChangeArrowheads="1"/>
          </p:cNvSpPr>
          <p:nvPr/>
        </p:nvSpPr>
        <p:spPr bwMode="auto">
          <a:xfrm>
            <a:off x="3743248" y="3356953"/>
            <a:ext cx="1809750" cy="1362075"/>
          </a:xfrm>
          <a:custGeom>
            <a:avLst/>
            <a:gdLst>
              <a:gd name="T0" fmla="*/ 3362 w 21600"/>
              <a:gd name="T1" fmla="*/ 0 h 21600"/>
              <a:gd name="T2" fmla="*/ 3362 w 21600"/>
              <a:gd name="T3" fmla="*/ 7173 h 21600"/>
              <a:gd name="T4" fmla="*/ 18327 w 21600"/>
              <a:gd name="T5" fmla="*/ 0 h 21600"/>
              <a:gd name="T6" fmla="*/ 18327 w 21600"/>
              <a:gd name="T7" fmla="*/ 7173 h 21600"/>
              <a:gd name="T8" fmla="*/ 10800 w 21600"/>
              <a:gd name="T9" fmla="*/ 0 h 21600"/>
              <a:gd name="T10" fmla="*/ 10800 w 21600"/>
              <a:gd name="T11" fmla="*/ 21600 h 21600"/>
              <a:gd name="T12" fmla="*/ 0 w 21600"/>
              <a:gd name="T13" fmla="*/ 21600 h 21600"/>
              <a:gd name="T14" fmla="*/ 21600 w 21600"/>
              <a:gd name="T15" fmla="*/ 21600 h 21600"/>
              <a:gd name="T16" fmla="*/ 4445 w 21600"/>
              <a:gd name="T17" fmla="*/ 1858 h 21600"/>
              <a:gd name="T18" fmla="*/ 17311 w 21600"/>
              <a:gd name="T19" fmla="*/ 12323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3362" y="0"/>
                </a:moveTo>
                <a:lnTo>
                  <a:pt x="18327" y="0"/>
                </a:lnTo>
                <a:lnTo>
                  <a:pt x="18327" y="14347"/>
                </a:lnTo>
                <a:lnTo>
                  <a:pt x="3362" y="14347"/>
                </a:lnTo>
                <a:lnTo>
                  <a:pt x="3362" y="0"/>
                </a:lnTo>
                <a:close/>
              </a:path>
              <a:path w="21600" h="21600" extrusionOk="0">
                <a:moveTo>
                  <a:pt x="3340" y="15068"/>
                </a:moveTo>
                <a:lnTo>
                  <a:pt x="0" y="19877"/>
                </a:lnTo>
                <a:lnTo>
                  <a:pt x="21600" y="19877"/>
                </a:lnTo>
                <a:lnTo>
                  <a:pt x="18327" y="15068"/>
                </a:lnTo>
                <a:lnTo>
                  <a:pt x="3340" y="15068"/>
                </a:lnTo>
                <a:close/>
              </a:path>
              <a:path w="21600" h="21600" extrusionOk="0">
                <a:moveTo>
                  <a:pt x="0" y="19877"/>
                </a:moveTo>
                <a:lnTo>
                  <a:pt x="0" y="21600"/>
                </a:lnTo>
                <a:lnTo>
                  <a:pt x="21600" y="21600"/>
                </a:lnTo>
                <a:lnTo>
                  <a:pt x="21600" y="19877"/>
                </a:lnTo>
                <a:lnTo>
                  <a:pt x="0" y="19877"/>
                </a:lnTo>
                <a:close/>
              </a:path>
              <a:path w="21600" h="21600" extrusionOk="0">
                <a:moveTo>
                  <a:pt x="4186" y="1523"/>
                </a:moveTo>
                <a:lnTo>
                  <a:pt x="17547" y="1523"/>
                </a:lnTo>
                <a:lnTo>
                  <a:pt x="17547" y="12744"/>
                </a:lnTo>
                <a:lnTo>
                  <a:pt x="4186" y="12744"/>
                </a:lnTo>
                <a:lnTo>
                  <a:pt x="4186" y="1523"/>
                </a:lnTo>
                <a:close/>
              </a:path>
              <a:path w="21600" h="21600" extrusionOk="0">
                <a:moveTo>
                  <a:pt x="3318" y="15549"/>
                </a:moveTo>
                <a:lnTo>
                  <a:pt x="2917" y="16110"/>
                </a:lnTo>
                <a:lnTo>
                  <a:pt x="18727" y="16110"/>
                </a:lnTo>
                <a:lnTo>
                  <a:pt x="18327" y="15549"/>
                </a:lnTo>
                <a:lnTo>
                  <a:pt x="3318" y="15549"/>
                </a:lnTo>
                <a:close/>
              </a:path>
              <a:path w="21600" h="21600" extrusionOk="0">
                <a:moveTo>
                  <a:pt x="6213" y="18314"/>
                </a:moveTo>
                <a:lnTo>
                  <a:pt x="5946" y="18875"/>
                </a:lnTo>
                <a:lnTo>
                  <a:pt x="15766" y="18875"/>
                </a:lnTo>
                <a:lnTo>
                  <a:pt x="15499" y="18314"/>
                </a:lnTo>
                <a:lnTo>
                  <a:pt x="6213" y="18314"/>
                </a:lnTo>
                <a:close/>
              </a:path>
              <a:path w="21600" h="21600" extrusionOk="0">
                <a:moveTo>
                  <a:pt x="2828" y="16471"/>
                </a:moveTo>
                <a:lnTo>
                  <a:pt x="2405" y="17072"/>
                </a:lnTo>
                <a:lnTo>
                  <a:pt x="19284" y="17072"/>
                </a:lnTo>
                <a:lnTo>
                  <a:pt x="18839" y="16471"/>
                </a:lnTo>
                <a:lnTo>
                  <a:pt x="2828" y="16471"/>
                </a:lnTo>
                <a:close/>
              </a:path>
              <a:path w="21600" h="21600" extrusionOk="0">
                <a:moveTo>
                  <a:pt x="2316" y="17352"/>
                </a:moveTo>
                <a:lnTo>
                  <a:pt x="1871" y="17953"/>
                </a:lnTo>
                <a:lnTo>
                  <a:pt x="19863" y="17953"/>
                </a:lnTo>
                <a:lnTo>
                  <a:pt x="19395" y="17352"/>
                </a:lnTo>
                <a:lnTo>
                  <a:pt x="2316" y="17352"/>
                </a:lnTo>
                <a:close/>
              </a:path>
            </a:pathLst>
          </a:custGeom>
          <a:solidFill>
            <a:srgbClr val="C0C0C0"/>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10" name="laptop"/>
          <p:cNvSpPr>
            <a:spLocks noEditPoints="1" noChangeArrowheads="1"/>
          </p:cNvSpPr>
          <p:nvPr/>
        </p:nvSpPr>
        <p:spPr bwMode="auto">
          <a:xfrm>
            <a:off x="3434402" y="3124505"/>
            <a:ext cx="2427443" cy="1826970"/>
          </a:xfrm>
          <a:custGeom>
            <a:avLst/>
            <a:gdLst>
              <a:gd name="T0" fmla="*/ 3362 w 21600"/>
              <a:gd name="T1" fmla="*/ 0 h 21600"/>
              <a:gd name="T2" fmla="*/ 3362 w 21600"/>
              <a:gd name="T3" fmla="*/ 7173 h 21600"/>
              <a:gd name="T4" fmla="*/ 18327 w 21600"/>
              <a:gd name="T5" fmla="*/ 0 h 21600"/>
              <a:gd name="T6" fmla="*/ 18327 w 21600"/>
              <a:gd name="T7" fmla="*/ 7173 h 21600"/>
              <a:gd name="T8" fmla="*/ 10800 w 21600"/>
              <a:gd name="T9" fmla="*/ 0 h 21600"/>
              <a:gd name="T10" fmla="*/ 10800 w 21600"/>
              <a:gd name="T11" fmla="*/ 21600 h 21600"/>
              <a:gd name="T12" fmla="*/ 0 w 21600"/>
              <a:gd name="T13" fmla="*/ 21600 h 21600"/>
              <a:gd name="T14" fmla="*/ 21600 w 21600"/>
              <a:gd name="T15" fmla="*/ 21600 h 21600"/>
              <a:gd name="T16" fmla="*/ 4445 w 21600"/>
              <a:gd name="T17" fmla="*/ 1858 h 21600"/>
              <a:gd name="T18" fmla="*/ 17311 w 21600"/>
              <a:gd name="T19" fmla="*/ 12323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3362" y="0"/>
                </a:moveTo>
                <a:lnTo>
                  <a:pt x="18327" y="0"/>
                </a:lnTo>
                <a:lnTo>
                  <a:pt x="18327" y="14347"/>
                </a:lnTo>
                <a:lnTo>
                  <a:pt x="3362" y="14347"/>
                </a:lnTo>
                <a:lnTo>
                  <a:pt x="3362" y="0"/>
                </a:lnTo>
                <a:close/>
              </a:path>
              <a:path w="21600" h="21600" extrusionOk="0">
                <a:moveTo>
                  <a:pt x="3340" y="15068"/>
                </a:moveTo>
                <a:lnTo>
                  <a:pt x="0" y="19877"/>
                </a:lnTo>
                <a:lnTo>
                  <a:pt x="21600" y="19877"/>
                </a:lnTo>
                <a:lnTo>
                  <a:pt x="18327" y="15068"/>
                </a:lnTo>
                <a:lnTo>
                  <a:pt x="3340" y="15068"/>
                </a:lnTo>
                <a:close/>
              </a:path>
              <a:path w="21600" h="21600" extrusionOk="0">
                <a:moveTo>
                  <a:pt x="0" y="19877"/>
                </a:moveTo>
                <a:lnTo>
                  <a:pt x="0" y="21600"/>
                </a:lnTo>
                <a:lnTo>
                  <a:pt x="21600" y="21600"/>
                </a:lnTo>
                <a:lnTo>
                  <a:pt x="21600" y="19877"/>
                </a:lnTo>
                <a:lnTo>
                  <a:pt x="0" y="19877"/>
                </a:lnTo>
                <a:close/>
              </a:path>
              <a:path w="21600" h="21600" extrusionOk="0">
                <a:moveTo>
                  <a:pt x="4186" y="1523"/>
                </a:moveTo>
                <a:lnTo>
                  <a:pt x="17547" y="1523"/>
                </a:lnTo>
                <a:lnTo>
                  <a:pt x="17547" y="12744"/>
                </a:lnTo>
                <a:lnTo>
                  <a:pt x="4186" y="12744"/>
                </a:lnTo>
                <a:lnTo>
                  <a:pt x="4186" y="1523"/>
                </a:lnTo>
                <a:close/>
              </a:path>
              <a:path w="21600" h="21600" extrusionOk="0">
                <a:moveTo>
                  <a:pt x="3318" y="15549"/>
                </a:moveTo>
                <a:lnTo>
                  <a:pt x="2917" y="16110"/>
                </a:lnTo>
                <a:lnTo>
                  <a:pt x="18727" y="16110"/>
                </a:lnTo>
                <a:lnTo>
                  <a:pt x="18327" y="15549"/>
                </a:lnTo>
                <a:lnTo>
                  <a:pt x="3318" y="15549"/>
                </a:lnTo>
                <a:close/>
              </a:path>
              <a:path w="21600" h="21600" extrusionOk="0">
                <a:moveTo>
                  <a:pt x="6213" y="18314"/>
                </a:moveTo>
                <a:lnTo>
                  <a:pt x="5946" y="18875"/>
                </a:lnTo>
                <a:lnTo>
                  <a:pt x="15766" y="18875"/>
                </a:lnTo>
                <a:lnTo>
                  <a:pt x="15499" y="18314"/>
                </a:lnTo>
                <a:lnTo>
                  <a:pt x="6213" y="18314"/>
                </a:lnTo>
                <a:close/>
              </a:path>
              <a:path w="21600" h="21600" extrusionOk="0">
                <a:moveTo>
                  <a:pt x="2828" y="16471"/>
                </a:moveTo>
                <a:lnTo>
                  <a:pt x="2405" y="17072"/>
                </a:lnTo>
                <a:lnTo>
                  <a:pt x="19284" y="17072"/>
                </a:lnTo>
                <a:lnTo>
                  <a:pt x="18839" y="16471"/>
                </a:lnTo>
                <a:lnTo>
                  <a:pt x="2828" y="16471"/>
                </a:lnTo>
                <a:close/>
              </a:path>
              <a:path w="21600" h="21600" extrusionOk="0">
                <a:moveTo>
                  <a:pt x="2316" y="17352"/>
                </a:moveTo>
                <a:lnTo>
                  <a:pt x="1871" y="17953"/>
                </a:lnTo>
                <a:lnTo>
                  <a:pt x="19863" y="17953"/>
                </a:lnTo>
                <a:lnTo>
                  <a:pt x="19395" y="17352"/>
                </a:lnTo>
                <a:lnTo>
                  <a:pt x="2316" y="17352"/>
                </a:lnTo>
                <a:close/>
              </a:path>
            </a:pathLst>
          </a:custGeom>
          <a:solidFill>
            <a:srgbClr val="C0C0C0"/>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pic>
        <p:nvPicPr>
          <p:cNvPr id="1027" name="Picture 3" descr="C:\Program Files (x86)\Microsoft Office\MEDIA\CAGCAT10\j0205582.wmf"/>
          <p:cNvPicPr>
            <a:picLocks noChangeAspect="1" noChangeArrowheads="1"/>
          </p:cNvPicPr>
          <p:nvPr/>
        </p:nvPicPr>
        <p:blipFill>
          <a:blip r:embed="rId2" cstate="print"/>
          <a:srcRect/>
          <a:stretch>
            <a:fillRect/>
          </a:stretch>
        </p:blipFill>
        <p:spPr bwMode="auto">
          <a:xfrm>
            <a:off x="2136040" y="1732769"/>
            <a:ext cx="5024167" cy="4610443"/>
          </a:xfrm>
          <a:prstGeom prst="rect">
            <a:avLst/>
          </a:prstGeom>
          <a:noFill/>
        </p:spPr>
      </p:pic>
      <p:sp>
        <p:nvSpPr>
          <p:cNvPr id="13" name="server"/>
          <p:cNvSpPr>
            <a:spLocks noEditPoints="1" noChangeArrowheads="1"/>
          </p:cNvSpPr>
          <p:nvPr/>
        </p:nvSpPr>
        <p:spPr bwMode="auto">
          <a:xfrm>
            <a:off x="2136040" y="1297535"/>
            <a:ext cx="5255970" cy="525597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14" name="TextBox 13"/>
          <p:cNvSpPr txBox="1"/>
          <p:nvPr/>
        </p:nvSpPr>
        <p:spPr>
          <a:xfrm>
            <a:off x="8225940" y="2515515"/>
            <a:ext cx="608990" cy="1107996"/>
          </a:xfrm>
          <a:prstGeom prst="rect">
            <a:avLst/>
          </a:prstGeom>
          <a:noFill/>
        </p:spPr>
        <p:txBody>
          <a:bodyPr wrap="square" rtlCol="0">
            <a:spAutoFit/>
          </a:bodyPr>
          <a:lstStyle/>
          <a:p>
            <a:r>
              <a:rPr lang="en-US" sz="6600" b="1" dirty="0" smtClean="0"/>
              <a:t>.</a:t>
            </a:r>
            <a:endParaRPr lang="en-US" sz="66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031"/>
                                        </p:tgtEl>
                                        <p:attrNameLst>
                                          <p:attrName>style.visibility</p:attrName>
                                        </p:attrNameLst>
                                      </p:cBhvr>
                                      <p:to>
                                        <p:strVal val="visible"/>
                                      </p:to>
                                    </p:set>
                                    <p:animEffect transition="in" filter="wipe(down)">
                                      <p:cBhvr>
                                        <p:cTn id="7" dur="2000"/>
                                        <p:tgtEl>
                                          <p:spTgt spid="103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down)">
                                      <p:cBhvr>
                                        <p:cTn id="12" dur="10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1027"/>
                                        </p:tgtEl>
                                        <p:attrNameLst>
                                          <p:attrName>style.visibility</p:attrName>
                                        </p:attrNameLst>
                                      </p:cBhvr>
                                      <p:to>
                                        <p:strVal val="visible"/>
                                      </p:to>
                                    </p:set>
                                    <p:animEffect transition="in" filter="wipe(down)">
                                      <p:cBhvr>
                                        <p:cTn id="17" dur="1000"/>
                                        <p:tgtEl>
                                          <p:spTgt spid="102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wipe(down)">
                                      <p:cBhvr>
                                        <p:cTn id="22" dur="500"/>
                                        <p:tgtEl>
                                          <p:spTgt spid="13"/>
                                        </p:tgtEl>
                                      </p:cBhvr>
                                    </p:animEffect>
                                  </p:childTnLst>
                                </p:cTn>
                              </p:par>
                            </p:childTnLst>
                          </p:cTn>
                        </p:par>
                        <p:par>
                          <p:cTn id="23" fill="hold">
                            <p:stCondLst>
                              <p:cond delay="500"/>
                            </p:stCondLst>
                            <p:childTnLst>
                              <p:par>
                                <p:cTn id="24" presetID="3" presetClass="entr" presetSubtype="10" fill="hold" grpId="0" nodeType="after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blinds(horizontal)">
                                      <p:cBhvr>
                                        <p:cTn id="26"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1" grpId="0" animBg="1"/>
      <p:bldP spid="10" grpId="0" animBg="1"/>
      <p:bldP spid="13" grpId="0" animBg="1"/>
      <p:bldP spid="14"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Scaling Out: Adding Boxes</a:t>
            </a:r>
            <a:endParaRPr lang="en-US" dirty="0"/>
          </a:p>
        </p:txBody>
      </p:sp>
      <p:sp>
        <p:nvSpPr>
          <p:cNvPr id="1032" name="server"/>
          <p:cNvSpPr>
            <a:spLocks noEditPoints="1" noChangeArrowheads="1"/>
          </p:cNvSpPr>
          <p:nvPr/>
        </p:nvSpPr>
        <p:spPr bwMode="auto">
          <a:xfrm>
            <a:off x="518969" y="1438580"/>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7" name="server"/>
          <p:cNvSpPr>
            <a:spLocks noEditPoints="1" noChangeArrowheads="1"/>
          </p:cNvSpPr>
          <p:nvPr/>
        </p:nvSpPr>
        <p:spPr bwMode="auto">
          <a:xfrm>
            <a:off x="2791479" y="1438580"/>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10" name="Plus 9"/>
          <p:cNvSpPr/>
          <p:nvPr/>
        </p:nvSpPr>
        <p:spPr>
          <a:xfrm>
            <a:off x="2057210" y="1874993"/>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server"/>
          <p:cNvSpPr>
            <a:spLocks noEditPoints="1" noChangeArrowheads="1"/>
          </p:cNvSpPr>
          <p:nvPr/>
        </p:nvSpPr>
        <p:spPr bwMode="auto">
          <a:xfrm>
            <a:off x="5024991" y="1439429"/>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16" name="Plus 15"/>
          <p:cNvSpPr/>
          <p:nvPr/>
        </p:nvSpPr>
        <p:spPr>
          <a:xfrm>
            <a:off x="4290722" y="1875842"/>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server"/>
          <p:cNvSpPr>
            <a:spLocks noEditPoints="1" noChangeArrowheads="1"/>
          </p:cNvSpPr>
          <p:nvPr/>
        </p:nvSpPr>
        <p:spPr bwMode="auto">
          <a:xfrm>
            <a:off x="1153701" y="2351700"/>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20" name="Plus 19"/>
          <p:cNvSpPr/>
          <p:nvPr/>
        </p:nvSpPr>
        <p:spPr>
          <a:xfrm>
            <a:off x="419432" y="2788113"/>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server"/>
          <p:cNvSpPr>
            <a:spLocks noEditPoints="1" noChangeArrowheads="1"/>
          </p:cNvSpPr>
          <p:nvPr/>
        </p:nvSpPr>
        <p:spPr bwMode="auto">
          <a:xfrm>
            <a:off x="3387213" y="2352549"/>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22" name="Plus 21"/>
          <p:cNvSpPr/>
          <p:nvPr/>
        </p:nvSpPr>
        <p:spPr>
          <a:xfrm>
            <a:off x="2652944" y="2788962"/>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server"/>
          <p:cNvSpPr>
            <a:spLocks noEditPoints="1" noChangeArrowheads="1"/>
          </p:cNvSpPr>
          <p:nvPr/>
        </p:nvSpPr>
        <p:spPr bwMode="auto">
          <a:xfrm>
            <a:off x="5626530" y="2352549"/>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24" name="Plus 23"/>
          <p:cNvSpPr/>
          <p:nvPr/>
        </p:nvSpPr>
        <p:spPr>
          <a:xfrm>
            <a:off x="4892261" y="2788962"/>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server"/>
          <p:cNvSpPr>
            <a:spLocks noEditPoints="1" noChangeArrowheads="1"/>
          </p:cNvSpPr>
          <p:nvPr/>
        </p:nvSpPr>
        <p:spPr bwMode="auto">
          <a:xfrm>
            <a:off x="1762691" y="3265185"/>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26" name="Plus 25"/>
          <p:cNvSpPr/>
          <p:nvPr/>
        </p:nvSpPr>
        <p:spPr>
          <a:xfrm>
            <a:off x="1028422" y="3701598"/>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server"/>
          <p:cNvSpPr>
            <a:spLocks noEditPoints="1" noChangeArrowheads="1"/>
          </p:cNvSpPr>
          <p:nvPr/>
        </p:nvSpPr>
        <p:spPr bwMode="auto">
          <a:xfrm>
            <a:off x="3996203" y="3266034"/>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28" name="Plus 27"/>
          <p:cNvSpPr/>
          <p:nvPr/>
        </p:nvSpPr>
        <p:spPr>
          <a:xfrm>
            <a:off x="3261934" y="3702447"/>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server"/>
          <p:cNvSpPr>
            <a:spLocks noEditPoints="1" noChangeArrowheads="1"/>
          </p:cNvSpPr>
          <p:nvPr/>
        </p:nvSpPr>
        <p:spPr bwMode="auto">
          <a:xfrm>
            <a:off x="6235520" y="3266034"/>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30" name="Plus 29"/>
          <p:cNvSpPr/>
          <p:nvPr/>
        </p:nvSpPr>
        <p:spPr>
          <a:xfrm>
            <a:off x="5501251" y="3702447"/>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server"/>
          <p:cNvSpPr>
            <a:spLocks noEditPoints="1" noChangeArrowheads="1"/>
          </p:cNvSpPr>
          <p:nvPr/>
        </p:nvSpPr>
        <p:spPr bwMode="auto">
          <a:xfrm>
            <a:off x="2371681" y="4178186"/>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32" name="Plus 31"/>
          <p:cNvSpPr/>
          <p:nvPr/>
        </p:nvSpPr>
        <p:spPr>
          <a:xfrm>
            <a:off x="1637412" y="4614599"/>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server"/>
          <p:cNvSpPr>
            <a:spLocks noEditPoints="1" noChangeArrowheads="1"/>
          </p:cNvSpPr>
          <p:nvPr/>
        </p:nvSpPr>
        <p:spPr bwMode="auto">
          <a:xfrm>
            <a:off x="4605193" y="4179035"/>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34" name="Plus 33"/>
          <p:cNvSpPr/>
          <p:nvPr/>
        </p:nvSpPr>
        <p:spPr>
          <a:xfrm>
            <a:off x="3870924" y="4615448"/>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server"/>
          <p:cNvSpPr>
            <a:spLocks noEditPoints="1" noChangeArrowheads="1"/>
          </p:cNvSpPr>
          <p:nvPr/>
        </p:nvSpPr>
        <p:spPr bwMode="auto">
          <a:xfrm>
            <a:off x="6844510" y="4179035"/>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36" name="Plus 35"/>
          <p:cNvSpPr/>
          <p:nvPr/>
        </p:nvSpPr>
        <p:spPr>
          <a:xfrm>
            <a:off x="6110241" y="4615448"/>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server"/>
          <p:cNvSpPr>
            <a:spLocks noEditPoints="1" noChangeArrowheads="1"/>
          </p:cNvSpPr>
          <p:nvPr/>
        </p:nvSpPr>
        <p:spPr bwMode="auto">
          <a:xfrm>
            <a:off x="2980671" y="5091671"/>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38" name="Plus 37"/>
          <p:cNvSpPr/>
          <p:nvPr/>
        </p:nvSpPr>
        <p:spPr>
          <a:xfrm>
            <a:off x="2246402" y="5528084"/>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 name="server"/>
          <p:cNvSpPr>
            <a:spLocks noEditPoints="1" noChangeArrowheads="1"/>
          </p:cNvSpPr>
          <p:nvPr/>
        </p:nvSpPr>
        <p:spPr bwMode="auto">
          <a:xfrm>
            <a:off x="5214183" y="5092520"/>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0" name="Plus 39"/>
          <p:cNvSpPr/>
          <p:nvPr/>
        </p:nvSpPr>
        <p:spPr>
          <a:xfrm>
            <a:off x="4479914" y="5528933"/>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 name="server"/>
          <p:cNvSpPr>
            <a:spLocks noEditPoints="1" noChangeArrowheads="1"/>
          </p:cNvSpPr>
          <p:nvPr/>
        </p:nvSpPr>
        <p:spPr bwMode="auto">
          <a:xfrm>
            <a:off x="7453500" y="5092520"/>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2" name="Plus 41"/>
          <p:cNvSpPr/>
          <p:nvPr/>
        </p:nvSpPr>
        <p:spPr>
          <a:xfrm>
            <a:off x="6719231" y="5528933"/>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p:cNvSpPr txBox="1"/>
          <p:nvPr/>
        </p:nvSpPr>
        <p:spPr>
          <a:xfrm>
            <a:off x="6398970" y="1397593"/>
            <a:ext cx="2740455" cy="830997"/>
          </a:xfrm>
          <a:prstGeom prst="rect">
            <a:avLst/>
          </a:prstGeom>
          <a:noFill/>
        </p:spPr>
        <p:txBody>
          <a:bodyPr wrap="square" rtlCol="0">
            <a:spAutoFit/>
          </a:bodyPr>
          <a:lstStyle/>
          <a:p>
            <a:pPr algn="ctr"/>
            <a:r>
              <a:rPr lang="en-US" sz="2400" b="1" dirty="0" smtClean="0"/>
              <a:t>autonomous nodes </a:t>
            </a:r>
            <a:br>
              <a:rPr lang="en-US" sz="2400" b="1" dirty="0" smtClean="0"/>
            </a:br>
            <a:r>
              <a:rPr lang="en-US" sz="2400" dirty="0" smtClean="0"/>
              <a:t>scale </a:t>
            </a:r>
            <a:r>
              <a:rPr lang="en-US" sz="2400" dirty="0" smtClean="0"/>
              <a:t>best</a:t>
            </a:r>
            <a:endParaRPr lang="en-US"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grpId="0" nodeType="click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wipe(down)">
                                      <p:cBhvr>
                                        <p:cTn id="16" dur="500"/>
                                        <p:tgtEl>
                                          <p:spTgt spid="16"/>
                                        </p:tgtEl>
                                      </p:cBhvr>
                                    </p:animEffect>
                                  </p:childTnLst>
                                </p:cTn>
                              </p:par>
                              <p:par>
                                <p:cTn id="17" presetID="1" presetClass="entr" presetSubtype="0"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1"/>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3"/>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6"/>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5"/>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8"/>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7"/>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30"/>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9"/>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2"/>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31"/>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34"/>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33"/>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36"/>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35"/>
                                        </p:tgtEl>
                                        <p:attrNameLst>
                                          <p:attrName>style.visibility</p:attrName>
                                        </p:attrNameLst>
                                      </p:cBhvr>
                                      <p:to>
                                        <p:strVal val="visible"/>
                                      </p:to>
                                    </p:set>
                                  </p:childTnLst>
                                </p:cTn>
                              </p:par>
                            </p:childTnLst>
                          </p:cTn>
                        </p:par>
                        <p:par>
                          <p:cTn id="61" fill="hold">
                            <p:stCondLst>
                              <p:cond delay="0"/>
                            </p:stCondLst>
                            <p:childTnLst>
                              <p:par>
                                <p:cTn id="62" presetID="1" presetClass="entr" presetSubtype="0" fill="hold" grpId="0" nodeType="afterEffect">
                                  <p:stCondLst>
                                    <p:cond delay="0"/>
                                  </p:stCondLst>
                                  <p:childTnLst>
                                    <p:set>
                                      <p:cBhvr>
                                        <p:cTn id="63" dur="1" fill="hold">
                                          <p:stCondLst>
                                            <p:cond delay="0"/>
                                          </p:stCondLst>
                                        </p:cTn>
                                        <p:tgtEl>
                                          <p:spTgt spid="38"/>
                                        </p:tgtEl>
                                        <p:attrNameLst>
                                          <p:attrName>style.visibility</p:attrName>
                                        </p:attrNameLst>
                                      </p:cBhvr>
                                      <p:to>
                                        <p:strVal val="visible"/>
                                      </p:to>
                                    </p:set>
                                  </p:childTnLst>
                                </p:cTn>
                              </p:par>
                              <p:par>
                                <p:cTn id="64" presetID="1" presetClass="entr" presetSubtype="0" fill="hold" grpId="0" nodeType="withEffect">
                                  <p:stCondLst>
                                    <p:cond delay="0"/>
                                  </p:stCondLst>
                                  <p:childTnLst>
                                    <p:set>
                                      <p:cBhvr>
                                        <p:cTn id="65" dur="1" fill="hold">
                                          <p:stCondLst>
                                            <p:cond delay="0"/>
                                          </p:stCondLst>
                                        </p:cTn>
                                        <p:tgtEl>
                                          <p:spTgt spid="37"/>
                                        </p:tgtEl>
                                        <p:attrNameLst>
                                          <p:attrName>style.visibility</p:attrName>
                                        </p:attrNameLst>
                                      </p:cBhvr>
                                      <p:to>
                                        <p:strVal val="visible"/>
                                      </p:to>
                                    </p:set>
                                  </p:childTnLst>
                                </p:cTn>
                              </p:par>
                              <p:par>
                                <p:cTn id="66" presetID="1" presetClass="entr" presetSubtype="0" fill="hold" grpId="0" nodeType="withEffect">
                                  <p:stCondLst>
                                    <p:cond delay="0"/>
                                  </p:stCondLst>
                                  <p:childTnLst>
                                    <p:set>
                                      <p:cBhvr>
                                        <p:cTn id="67" dur="1" fill="hold">
                                          <p:stCondLst>
                                            <p:cond delay="0"/>
                                          </p:stCondLst>
                                        </p:cTn>
                                        <p:tgtEl>
                                          <p:spTgt spid="40"/>
                                        </p:tgtEl>
                                        <p:attrNameLst>
                                          <p:attrName>style.visibility</p:attrName>
                                        </p:attrNameLst>
                                      </p:cBhvr>
                                      <p:to>
                                        <p:strVal val="visible"/>
                                      </p:to>
                                    </p:set>
                                  </p:childTnLst>
                                </p:cTn>
                              </p:par>
                              <p:par>
                                <p:cTn id="68" presetID="1" presetClass="entr" presetSubtype="0" fill="hold" grpId="0" nodeType="withEffect">
                                  <p:stCondLst>
                                    <p:cond delay="0"/>
                                  </p:stCondLst>
                                  <p:childTnLst>
                                    <p:set>
                                      <p:cBhvr>
                                        <p:cTn id="69" dur="1" fill="hold">
                                          <p:stCondLst>
                                            <p:cond delay="0"/>
                                          </p:stCondLst>
                                        </p:cTn>
                                        <p:tgtEl>
                                          <p:spTgt spid="39"/>
                                        </p:tgtEl>
                                        <p:attrNameLst>
                                          <p:attrName>style.visibility</p:attrName>
                                        </p:attrNameLst>
                                      </p:cBhvr>
                                      <p:to>
                                        <p:strVal val="visible"/>
                                      </p:to>
                                    </p:set>
                                  </p:childTnLst>
                                </p:cTn>
                              </p:par>
                              <p:par>
                                <p:cTn id="70" presetID="1" presetClass="entr" presetSubtype="0" fill="hold" grpId="0" nodeType="withEffect">
                                  <p:stCondLst>
                                    <p:cond delay="0"/>
                                  </p:stCondLst>
                                  <p:childTnLst>
                                    <p:set>
                                      <p:cBhvr>
                                        <p:cTn id="71" dur="1" fill="hold">
                                          <p:stCondLst>
                                            <p:cond delay="0"/>
                                          </p:stCondLst>
                                        </p:cTn>
                                        <p:tgtEl>
                                          <p:spTgt spid="42"/>
                                        </p:tgtEl>
                                        <p:attrNameLst>
                                          <p:attrName>style.visibility</p:attrName>
                                        </p:attrNameLst>
                                      </p:cBhvr>
                                      <p:to>
                                        <p:strVal val="visible"/>
                                      </p:to>
                                    </p:set>
                                  </p:childTnLst>
                                </p:cTn>
                              </p:par>
                              <p:par>
                                <p:cTn id="72" presetID="1" presetClass="entr" presetSubtype="0" fill="hold" grpId="0" nodeType="withEffect">
                                  <p:stCondLst>
                                    <p:cond delay="0"/>
                                  </p:stCondLst>
                                  <p:childTnLst>
                                    <p:set>
                                      <p:cBhvr>
                                        <p:cTn id="73" dur="1" fill="hold">
                                          <p:stCondLst>
                                            <p:cond delay="0"/>
                                          </p:stCondLst>
                                        </p:cTn>
                                        <p:tgtEl>
                                          <p:spTgt spid="41"/>
                                        </p:tgtEl>
                                        <p:attrNameLst>
                                          <p:attrName>style.visibility</p:attrName>
                                        </p:attrNameLst>
                                      </p:cBhvr>
                                      <p:to>
                                        <p:strVal val="visible"/>
                                      </p:to>
                                    </p:set>
                                  </p:childTnLst>
                                </p:cTn>
                              </p:par>
                            </p:childTnLst>
                          </p:cTn>
                        </p:par>
                      </p:childTnLst>
                    </p:cTn>
                  </p:par>
                  <p:par>
                    <p:cTn id="74" fill="hold">
                      <p:stCondLst>
                        <p:cond delay="indefinite"/>
                      </p:stCondLst>
                      <p:childTnLst>
                        <p:par>
                          <p:cTn id="75" fill="hold">
                            <p:stCondLst>
                              <p:cond delay="0"/>
                            </p:stCondLst>
                            <p:childTnLst>
                              <p:par>
                                <p:cTn id="76" presetID="53" presetClass="entr" presetSubtype="16" fill="hold" nodeType="clickEffect">
                                  <p:stCondLst>
                                    <p:cond delay="0"/>
                                  </p:stCondLst>
                                  <p:childTnLst>
                                    <p:set>
                                      <p:cBhvr>
                                        <p:cTn id="77" dur="1" fill="hold">
                                          <p:stCondLst>
                                            <p:cond delay="0"/>
                                          </p:stCondLst>
                                        </p:cTn>
                                        <p:tgtEl>
                                          <p:spTgt spid="3">
                                            <p:txEl>
                                              <p:pRg st="0" end="0"/>
                                            </p:txEl>
                                          </p:spTgt>
                                        </p:tgtEl>
                                        <p:attrNameLst>
                                          <p:attrName>style.visibility</p:attrName>
                                        </p:attrNameLst>
                                      </p:cBhvr>
                                      <p:to>
                                        <p:strVal val="visible"/>
                                      </p:to>
                                    </p:set>
                                    <p:anim calcmode="lin" valueType="num">
                                      <p:cBhvr>
                                        <p:cTn id="78"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79"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80"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animBg="1"/>
      <p:bldP spid="15" grpId="0" animBg="1"/>
      <p:bldP spid="16"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9555"/>
            <a:ext cx="8229600" cy="1143000"/>
          </a:xfrm>
        </p:spPr>
        <p:txBody>
          <a:bodyPr/>
          <a:lstStyle/>
          <a:p>
            <a:r>
              <a:rPr lang="en-US" dirty="0" smtClean="0"/>
              <a:t>How do I Choose???? ??????</a:t>
            </a:r>
            <a:endParaRPr lang="en-US" dirty="0"/>
          </a:p>
        </p:txBody>
      </p:sp>
      <p:sp>
        <p:nvSpPr>
          <p:cNvPr id="1032" name="server"/>
          <p:cNvSpPr>
            <a:spLocks noEditPoints="1" noChangeArrowheads="1"/>
          </p:cNvSpPr>
          <p:nvPr/>
        </p:nvSpPr>
        <p:spPr bwMode="auto">
          <a:xfrm>
            <a:off x="1059105" y="1743075"/>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12" name="server"/>
          <p:cNvSpPr>
            <a:spLocks noEditPoints="1" noChangeArrowheads="1"/>
          </p:cNvSpPr>
          <p:nvPr/>
        </p:nvSpPr>
        <p:spPr bwMode="auto">
          <a:xfrm>
            <a:off x="3354020" y="1297535"/>
            <a:ext cx="1826970" cy="182697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14" name="server"/>
          <p:cNvSpPr>
            <a:spLocks noEditPoints="1" noChangeArrowheads="1"/>
          </p:cNvSpPr>
          <p:nvPr/>
        </p:nvSpPr>
        <p:spPr bwMode="auto">
          <a:xfrm>
            <a:off x="6094475" y="384050"/>
            <a:ext cx="2740455" cy="2740455"/>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15" name="server"/>
          <p:cNvSpPr>
            <a:spLocks noEditPoints="1" noChangeArrowheads="1"/>
          </p:cNvSpPr>
          <p:nvPr/>
        </p:nvSpPr>
        <p:spPr bwMode="auto">
          <a:xfrm>
            <a:off x="1043339" y="3914605"/>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16" name="Plus 15"/>
          <p:cNvSpPr/>
          <p:nvPr/>
        </p:nvSpPr>
        <p:spPr>
          <a:xfrm>
            <a:off x="7007960" y="4351018"/>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server"/>
          <p:cNvSpPr>
            <a:spLocks noEditPoints="1" noChangeArrowheads="1"/>
          </p:cNvSpPr>
          <p:nvPr/>
        </p:nvSpPr>
        <p:spPr bwMode="auto">
          <a:xfrm>
            <a:off x="3276851" y="3915454"/>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18" name="Plus 17"/>
          <p:cNvSpPr/>
          <p:nvPr/>
        </p:nvSpPr>
        <p:spPr>
          <a:xfrm>
            <a:off x="2542582" y="4351867"/>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server"/>
          <p:cNvSpPr>
            <a:spLocks noEditPoints="1" noChangeArrowheads="1"/>
          </p:cNvSpPr>
          <p:nvPr/>
        </p:nvSpPr>
        <p:spPr bwMode="auto">
          <a:xfrm>
            <a:off x="5516168" y="3915454"/>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20" name="Plus 19"/>
          <p:cNvSpPr/>
          <p:nvPr/>
        </p:nvSpPr>
        <p:spPr>
          <a:xfrm>
            <a:off x="4781899" y="4351867"/>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Striped Right Arrow 21"/>
          <p:cNvSpPr/>
          <p:nvPr/>
        </p:nvSpPr>
        <p:spPr>
          <a:xfrm rot="19478692">
            <a:off x="2614703" y="2138749"/>
            <a:ext cx="608990" cy="484632"/>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Striped Right Arrow 22"/>
          <p:cNvSpPr/>
          <p:nvPr/>
        </p:nvSpPr>
        <p:spPr>
          <a:xfrm rot="19602694">
            <a:off x="5355158" y="1729394"/>
            <a:ext cx="608990" cy="484632"/>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TextBox 23"/>
          <p:cNvSpPr txBox="1"/>
          <p:nvPr/>
        </p:nvSpPr>
        <p:spPr>
          <a:xfrm>
            <a:off x="7921445" y="3922412"/>
            <a:ext cx="608990" cy="2123658"/>
          </a:xfrm>
          <a:prstGeom prst="rect">
            <a:avLst/>
          </a:prstGeom>
          <a:noFill/>
        </p:spPr>
        <p:txBody>
          <a:bodyPr wrap="square" rtlCol="0">
            <a:spAutoFit/>
          </a:bodyPr>
          <a:lstStyle/>
          <a:p>
            <a:r>
              <a:rPr lang="en-US" sz="6600" b="1" dirty="0" smtClean="0"/>
              <a:t>… </a:t>
            </a:r>
            <a:endParaRPr lang="en-US" sz="6600" b="1" dirty="0"/>
          </a:p>
        </p:txBody>
      </p:sp>
      <p:sp>
        <p:nvSpPr>
          <p:cNvPr id="25" name="TextBox 24"/>
          <p:cNvSpPr txBox="1"/>
          <p:nvPr/>
        </p:nvSpPr>
        <p:spPr>
          <a:xfrm rot="16200000">
            <a:off x="-354360" y="1687381"/>
            <a:ext cx="1566519" cy="830997"/>
          </a:xfrm>
          <a:prstGeom prst="rect">
            <a:avLst/>
          </a:prstGeom>
          <a:noFill/>
        </p:spPr>
        <p:txBody>
          <a:bodyPr wrap="none" rtlCol="0">
            <a:spAutoFit/>
          </a:bodyPr>
          <a:lstStyle/>
          <a:p>
            <a:pPr algn="ctr"/>
            <a:r>
              <a:rPr lang="en-US" sz="2400" b="1" dirty="0" smtClean="0"/>
              <a:t>Scale Up</a:t>
            </a:r>
            <a:br>
              <a:rPr lang="en-US" sz="2400" b="1" dirty="0" smtClean="0"/>
            </a:br>
            <a:r>
              <a:rPr lang="en-US" sz="2400" b="1" dirty="0" smtClean="0"/>
              <a:t>(Vertically)</a:t>
            </a:r>
            <a:endParaRPr lang="en-US" sz="2400" b="1" dirty="0"/>
          </a:p>
        </p:txBody>
      </p:sp>
      <p:sp>
        <p:nvSpPr>
          <p:cNvPr id="26" name="TextBox 25"/>
          <p:cNvSpPr txBox="1"/>
          <p:nvPr/>
        </p:nvSpPr>
        <p:spPr>
          <a:xfrm rot="16200000">
            <a:off x="-418885" y="3948271"/>
            <a:ext cx="1917576" cy="830997"/>
          </a:xfrm>
          <a:prstGeom prst="rect">
            <a:avLst/>
          </a:prstGeom>
          <a:noFill/>
        </p:spPr>
        <p:txBody>
          <a:bodyPr wrap="none" rtlCol="0">
            <a:spAutoFit/>
          </a:bodyPr>
          <a:lstStyle/>
          <a:p>
            <a:pPr algn="ctr"/>
            <a:r>
              <a:rPr lang="en-US" sz="2400" b="1" dirty="0" smtClean="0"/>
              <a:t>Scale Out</a:t>
            </a:r>
            <a:br>
              <a:rPr lang="en-US" sz="2400" b="1" dirty="0" smtClean="0"/>
            </a:br>
            <a:r>
              <a:rPr lang="en-US" sz="2400" b="1" dirty="0" smtClean="0"/>
              <a:t>(Horizontally)</a:t>
            </a:r>
            <a:endParaRPr lang="en-US" sz="2400" b="1" dirty="0"/>
          </a:p>
        </p:txBody>
      </p:sp>
      <p:cxnSp>
        <p:nvCxnSpPr>
          <p:cNvPr id="28" name="Straight Connector 27"/>
          <p:cNvCxnSpPr/>
          <p:nvPr/>
        </p:nvCxnSpPr>
        <p:spPr>
          <a:xfrm>
            <a:off x="0" y="3429000"/>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8834930" y="1407519"/>
            <a:ext cx="608990" cy="1107996"/>
          </a:xfrm>
          <a:prstGeom prst="rect">
            <a:avLst/>
          </a:prstGeom>
          <a:noFill/>
        </p:spPr>
        <p:txBody>
          <a:bodyPr wrap="square" rtlCol="0">
            <a:spAutoFit/>
          </a:bodyPr>
          <a:lstStyle/>
          <a:p>
            <a:r>
              <a:rPr lang="en-US" sz="6600" b="1" dirty="0" smtClean="0"/>
              <a:t>.</a:t>
            </a:r>
            <a:endParaRPr lang="en-US" sz="6600" b="1" dirty="0"/>
          </a:p>
        </p:txBody>
      </p:sp>
      <p:sp>
        <p:nvSpPr>
          <p:cNvPr id="3" name="TextBox 2"/>
          <p:cNvSpPr txBox="1"/>
          <p:nvPr/>
        </p:nvSpPr>
        <p:spPr>
          <a:xfrm>
            <a:off x="445568" y="5341830"/>
            <a:ext cx="8557279" cy="1569660"/>
          </a:xfrm>
          <a:prstGeom prst="rect">
            <a:avLst/>
          </a:prstGeom>
          <a:noFill/>
        </p:spPr>
        <p:txBody>
          <a:bodyPr wrap="none" rtlCol="0">
            <a:spAutoFit/>
          </a:bodyPr>
          <a:lstStyle/>
          <a:p>
            <a:pPr marL="285750" indent="-285750">
              <a:buFont typeface="Arial" pitchFamily="34" charset="0"/>
              <a:buChar char="•"/>
            </a:pPr>
            <a:r>
              <a:rPr lang="en-US" sz="2400" dirty="0"/>
              <a:t>Not either/or!</a:t>
            </a:r>
          </a:p>
          <a:p>
            <a:pPr marL="285750" indent="-285750">
              <a:buFont typeface="Arial" pitchFamily="34" charset="0"/>
              <a:buChar char="•"/>
            </a:pPr>
            <a:r>
              <a:rPr lang="en-US" sz="2400" dirty="0" smtClean="0"/>
              <a:t>Part business, part technical decision (requirements and strategy)</a:t>
            </a:r>
            <a:endParaRPr lang="en-US" sz="2400" dirty="0"/>
          </a:p>
          <a:p>
            <a:pPr marL="285750" indent="-285750">
              <a:buFont typeface="Arial" pitchFamily="34" charset="0"/>
              <a:buChar char="•"/>
            </a:pPr>
            <a:r>
              <a:rPr lang="en-US" sz="2400" dirty="0" smtClean="0"/>
              <a:t>Consider Reliability (and SLA in Azure)</a:t>
            </a:r>
          </a:p>
          <a:p>
            <a:pPr marL="285750" indent="-285750">
              <a:buFont typeface="Arial" pitchFamily="34" charset="0"/>
              <a:buChar char="•"/>
            </a:pPr>
            <a:r>
              <a:rPr lang="en-US" sz="2400" dirty="0" smtClean="0"/>
              <a:t>Target VM size that meets min or optimal CPU, bandwidth, space</a:t>
            </a:r>
            <a:endParaRPr lang="en-US"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Essential Scale Out Patterns</a:t>
            </a:r>
            <a:endParaRPr lang="en-US" dirty="0"/>
          </a:p>
        </p:txBody>
      </p:sp>
      <p:sp>
        <p:nvSpPr>
          <p:cNvPr id="3" name="Content Placeholder 2"/>
          <p:cNvSpPr>
            <a:spLocks noGrp="1"/>
          </p:cNvSpPr>
          <p:nvPr>
            <p:ph idx="1"/>
          </p:nvPr>
        </p:nvSpPr>
        <p:spPr/>
        <p:txBody>
          <a:bodyPr>
            <a:noAutofit/>
          </a:bodyPr>
          <a:lstStyle/>
          <a:p>
            <a:r>
              <a:rPr lang="en-US" b="1" dirty="0" smtClean="0"/>
              <a:t>Data Scaling Patterns</a:t>
            </a:r>
          </a:p>
          <a:p>
            <a:pPr lvl="1">
              <a:buFont typeface="Arial" pitchFamily="34" charset="0"/>
              <a:buChar char="•"/>
            </a:pPr>
            <a:r>
              <a:rPr lang="en-US" b="1" dirty="0" smtClean="0"/>
              <a:t>Sharding: </a:t>
            </a:r>
            <a:r>
              <a:rPr lang="en-US" dirty="0" smtClean="0"/>
              <a:t>Logical database comprised of multiple physical databases, if data too big for single physical db</a:t>
            </a:r>
          </a:p>
          <a:p>
            <a:pPr lvl="1">
              <a:buFont typeface="Arial" pitchFamily="34" charset="0"/>
              <a:buChar char="•"/>
            </a:pPr>
            <a:r>
              <a:rPr lang="en-US" b="1" dirty="0" smtClean="0"/>
              <a:t>NoSQL:</a:t>
            </a:r>
            <a:r>
              <a:rPr lang="en-US" dirty="0" smtClean="0"/>
              <a:t> “Not Only SQL” – a family of approaches using simplified database model</a:t>
            </a:r>
          </a:p>
          <a:p>
            <a:r>
              <a:rPr lang="en-US" b="1" dirty="0" smtClean="0"/>
              <a:t>Computational Scaling Patterns</a:t>
            </a:r>
          </a:p>
          <a:p>
            <a:pPr lvl="1">
              <a:buFont typeface="Arial" pitchFamily="34" charset="0"/>
              <a:buChar char="•"/>
            </a:pPr>
            <a:r>
              <a:rPr lang="en-US" b="1" dirty="0" smtClean="0"/>
              <a:t>CQRS: </a:t>
            </a:r>
            <a:br>
              <a:rPr lang="en-US" b="1" dirty="0" smtClean="0"/>
            </a:br>
            <a:r>
              <a:rPr lang="en-US" b="1" dirty="0" smtClean="0"/>
              <a:t>C</a:t>
            </a:r>
            <a:r>
              <a:rPr lang="en-US" dirty="0" smtClean="0"/>
              <a:t>ommand </a:t>
            </a:r>
            <a:r>
              <a:rPr lang="en-US" b="1" dirty="0" smtClean="0"/>
              <a:t>Q</a:t>
            </a:r>
            <a:r>
              <a:rPr lang="en-US" dirty="0" smtClean="0"/>
              <a:t>uery </a:t>
            </a:r>
            <a:r>
              <a:rPr lang="en-US" b="1" dirty="0" smtClean="0"/>
              <a:t>R</a:t>
            </a:r>
            <a:r>
              <a:rPr lang="en-US" dirty="0" smtClean="0"/>
              <a:t>esponsibility </a:t>
            </a:r>
            <a:r>
              <a:rPr lang="en-US" b="1" dirty="0" smtClean="0"/>
              <a:t>S</a:t>
            </a:r>
            <a:r>
              <a:rPr lang="en-US" dirty="0" smtClean="0"/>
              <a:t>egregation</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bg1">
                    <a:lumMod val="65000"/>
                  </a:schemeClr>
                </a:solidFill>
              </a:rPr>
              <a:t>Overview of Scalability Topics</a:t>
            </a:r>
            <a:endParaRPr lang="en-US" b="1" dirty="0">
              <a:solidFill>
                <a:schemeClr val="bg1">
                  <a:lumMod val="65000"/>
                </a:schemeClr>
              </a:solidFill>
            </a:endParaRPr>
          </a:p>
        </p:txBody>
      </p:sp>
      <p:sp>
        <p:nvSpPr>
          <p:cNvPr id="3" name="Content Placeholder 2"/>
          <p:cNvSpPr>
            <a:spLocks noGrp="1"/>
          </p:cNvSpPr>
          <p:nvPr>
            <p:ph idx="1"/>
          </p:nvPr>
        </p:nvSpPr>
        <p:spPr/>
        <p:txBody>
          <a:bodyPr>
            <a:noAutofit/>
          </a:bodyPr>
          <a:lstStyle/>
          <a:p>
            <a:pPr marL="514350" indent="-514350">
              <a:buFont typeface="+mj-lt"/>
              <a:buAutoNum type="arabicPeriod"/>
            </a:pPr>
            <a:r>
              <a:rPr lang="en-US" sz="4800" b="1" dirty="0" smtClean="0">
                <a:solidFill>
                  <a:schemeClr val="bg1">
                    <a:lumMod val="65000"/>
                  </a:schemeClr>
                </a:solidFill>
              </a:rPr>
              <a:t>What is Scalability?</a:t>
            </a:r>
            <a:endParaRPr lang="en-US" sz="4800" dirty="0" smtClean="0">
              <a:solidFill>
                <a:schemeClr val="bg1">
                  <a:lumMod val="65000"/>
                </a:schemeClr>
              </a:solidFill>
            </a:endParaRPr>
          </a:p>
          <a:p>
            <a:pPr marL="514350" indent="-514350">
              <a:buFont typeface="+mj-lt"/>
              <a:buAutoNum type="arabicPeriod"/>
            </a:pPr>
            <a:r>
              <a:rPr lang="en-US" sz="4800" b="1" dirty="0" smtClean="0">
                <a:solidFill>
                  <a:schemeClr val="bg1">
                    <a:lumMod val="65000"/>
                  </a:schemeClr>
                </a:solidFill>
              </a:rPr>
              <a:t>Scaling Data</a:t>
            </a:r>
            <a:endParaRPr lang="en-US" sz="4000" dirty="0" smtClean="0">
              <a:solidFill>
                <a:schemeClr val="bg1">
                  <a:lumMod val="65000"/>
                </a:schemeClr>
              </a:solidFill>
            </a:endParaRPr>
          </a:p>
          <a:p>
            <a:pPr marL="914400" lvl="1" indent="-514350">
              <a:buFont typeface="Arial" pitchFamily="34" charset="0"/>
              <a:buChar char="•"/>
            </a:pPr>
            <a:r>
              <a:rPr lang="en-US" sz="3600" b="1" dirty="0" smtClean="0"/>
              <a:t>Sharding</a:t>
            </a:r>
          </a:p>
          <a:p>
            <a:pPr marL="914400" lvl="1" indent="-514350">
              <a:buFont typeface="Arial" pitchFamily="34" charset="0"/>
              <a:buChar char="•"/>
            </a:pPr>
            <a:r>
              <a:rPr lang="en-US" sz="3600" dirty="0" smtClean="0">
                <a:solidFill>
                  <a:schemeClr val="bg1">
                    <a:lumMod val="65000"/>
                  </a:schemeClr>
                </a:solidFill>
              </a:rPr>
              <a:t>NoSQL</a:t>
            </a:r>
          </a:p>
          <a:p>
            <a:pPr marL="514350" indent="-514350">
              <a:buFont typeface="+mj-lt"/>
              <a:buAutoNum type="arabicPeriod"/>
            </a:pPr>
            <a:r>
              <a:rPr lang="en-US" sz="4800" b="1" dirty="0" smtClean="0">
                <a:solidFill>
                  <a:schemeClr val="bg1">
                    <a:lumMod val="65000"/>
                  </a:schemeClr>
                </a:solidFill>
              </a:rPr>
              <a:t>Scaling Compute</a:t>
            </a:r>
            <a:endParaRPr lang="en-US" sz="4800" dirty="0" smtClean="0">
              <a:solidFill>
                <a:schemeClr val="bg1">
                  <a:lumMod val="65000"/>
                </a:schemeClr>
              </a:solidFill>
            </a:endParaRPr>
          </a:p>
          <a:p>
            <a:pPr marL="514350" indent="-514350">
              <a:buFont typeface="+mj-lt"/>
              <a:buAutoNum type="arabicPeriod"/>
            </a:pPr>
            <a:r>
              <a:rPr lang="en-US" sz="4800" b="1" dirty="0" smtClean="0">
                <a:solidFill>
                  <a:schemeClr val="bg1">
                    <a:lumMod val="65000"/>
                  </a:schemeClr>
                </a:solidFill>
              </a:rPr>
              <a:t>Q&amp;A</a:t>
            </a:r>
            <a:endParaRPr lang="en-US" sz="4800" dirty="0">
              <a:solidFill>
                <a:schemeClr val="bg1">
                  <a:lumMod val="65000"/>
                </a:schemeClr>
              </a:solidFill>
            </a:endParaRPr>
          </a:p>
        </p:txBody>
      </p:sp>
    </p:spTree>
    <p:extLst>
      <p:ext uri="{BB962C8B-B14F-4D97-AF65-F5344CB8AC3E}">
        <p14:creationId xmlns:p14="http://schemas.microsoft.com/office/powerpoint/2010/main" val="183143530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Foursquare #Fail</a:t>
            </a:r>
            <a:endParaRPr lang="en-US" dirty="0"/>
          </a:p>
        </p:txBody>
      </p:sp>
      <p:sp>
        <p:nvSpPr>
          <p:cNvPr id="3" name="Content Placeholder 2"/>
          <p:cNvSpPr>
            <a:spLocks noGrp="1"/>
          </p:cNvSpPr>
          <p:nvPr>
            <p:ph idx="1"/>
          </p:nvPr>
        </p:nvSpPr>
        <p:spPr/>
        <p:txBody>
          <a:bodyPr>
            <a:normAutofit/>
          </a:bodyPr>
          <a:lstStyle/>
          <a:p>
            <a:r>
              <a:rPr lang="en-US" dirty="0" smtClean="0"/>
              <a:t>October 4, 2010 – trouble begins…</a:t>
            </a:r>
          </a:p>
          <a:p>
            <a:r>
              <a:rPr lang="en-US" dirty="0" smtClean="0"/>
              <a:t>After 17 </a:t>
            </a:r>
            <a:r>
              <a:rPr lang="en-US" dirty="0"/>
              <a:t>hours of downtime </a:t>
            </a:r>
            <a:r>
              <a:rPr lang="en-US" dirty="0" smtClean="0"/>
              <a:t>over two days…</a:t>
            </a:r>
          </a:p>
          <a:p>
            <a:pPr marL="0" indent="0">
              <a:buNone/>
            </a:pPr>
            <a:endParaRPr lang="en-US" dirty="0" smtClean="0"/>
          </a:p>
          <a:p>
            <a:pPr marL="400050" lvl="1" indent="0">
              <a:buNone/>
            </a:pPr>
            <a:r>
              <a:rPr lang="en-US" sz="3200" b="1" i="1" dirty="0" smtClean="0"/>
              <a:t>“Oct</a:t>
            </a:r>
            <a:r>
              <a:rPr lang="en-US" sz="3200" b="1" i="1" dirty="0"/>
              <a:t>. 5 10:28 p.m.: Running on pizza and Red Bull. Another long </a:t>
            </a:r>
            <a:r>
              <a:rPr lang="en-US" sz="3200" b="1" i="1" dirty="0" smtClean="0"/>
              <a:t>night.”</a:t>
            </a:r>
          </a:p>
          <a:p>
            <a:endParaRPr lang="en-US" dirty="0" smtClean="0"/>
          </a:p>
          <a:p>
            <a:pPr marL="400050" lvl="1" indent="0">
              <a:buNone/>
            </a:pPr>
            <a:r>
              <a:rPr lang="en-US" sz="6000" b="1" dirty="0" smtClean="0">
                <a:solidFill>
                  <a:srgbClr val="00B0F0"/>
                </a:solidFill>
              </a:rPr>
              <a:t>WHAT WENT WRONG?</a:t>
            </a:r>
            <a:endParaRPr lang="en-US" sz="5600" b="1" dirty="0">
              <a:solidFill>
                <a:srgbClr val="00B0F0"/>
              </a:solidFill>
            </a:endParaRPr>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45030" y="384050"/>
            <a:ext cx="3782148" cy="12179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806769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52" presetClass="path" presetSubtype="0" accel="50000" decel="50000" fill="hold" nodeType="clickEffect">
                                  <p:stCondLst>
                                    <p:cond delay="0"/>
                                  </p:stCondLst>
                                  <p:childTnLst>
                                    <p:animMotion origin="layout" path="M 0 0 C -0.001 0.025 0.06 0.047 0.137 0.048 C 0.198 0.05 0.248 0.038 0.249 0.023 C 0.249 0.008 0.2 -0.006 0.138 -0.007 C 0.107 -0.007 0.079 -0.005 0.059 0 C 0.03 0.007 0.013 0.018 0.013 0.031 C 0.013 0.038 0.018 0.045 0.027 0.051 C 0.048 0.064 0.089 0.073 0.136 0.074 C 0.191 0.076 0.236 0.065 0.236 0.052 C 0.237 0.038 0.192 0.026 0.137 0.024 C 0.109 0.024 0.084 0.026 0.065 0.03 C 0.04 0.037 0.024 0.048 0.024 0.059 C 0.024 0.065 0.029 0.071 0.037 0.077 C 0.056 0.088 0.092 0.097 0.135 0.098 C 0.185 0.099 0.225 0.089 0.225 0.077 C 0.226 0.065 0.186 0.054 0.136 0.053 C 0.111 0.052 0.088 0.054 0.071 0.058 C 0.048 0.064 0.035 0.073 0.035 0.084 C 0.035 0.089 0.039 0.095 0.046 0.1 C 0.063 0.11 0.096 0.118 0.134 0.119 C 0.179 0.119 0.215 0.111 0.215 0.1 C 0.215 0.089 0.18 0.079 0.135 0.078 C 0.113 0.078 0.092 0.08 0.077 0.083 C 0.056 0.088 0.044 0.097 0.043 0.106 C 0.043 0.111 0.048 0.116 0.054 0.12 C 0.069 0.13 0.099 0.137 0.133 0.137 C 0.173 0.138 0.206 0.131 0.206 0.121 C 0.207 0.111 0.174 0.102 0.134 0.101 C 0.114 0.101 0.095 0.102 0.082 0.106 C 0.063 0.11 0.052 0.118 0.052 0.126 C 0.052 0.131 0.055 0.135 0.061 0.139 C 0.075 0.148 0.101 0.154 0.132 0.155 C 0.169 0.155 0.198 0.149 0.198 0.14 C 0.199 0.131 0.17 0.123 0.133 0.122 C 0.115 0.122 0.099 0.123 0.087 0.126 C 0.07 0.13 0.06 0.137 0.06 0.145 C 0.06 0.149 0.063 0.152 0.068 0.156 C 0.08 0.164 0.104 0.169 0.132 0.17 C 0.165 0.171 0.191 0.165 0.191 0.156 C 0.191 0.149 0.166 0.141 0.133 0.141 C 0.116 0.14 0.101 0.142 0.09 0.144 C 0.075 0.148 0.066 0.154 0.066 0.161 C 0.066 0.165 0.069 0.168 0.074 0.171 C 0.085 0.178 0.107 0.183 0.131 0.184 C 0.161 0.185 0.185 0.179 0.185 0.172 C 0.185 0.164 0.161 0.158 0.132 0.157 C 0.118 0.157 0.104 0.158 0.094 0.161 C 0.08 0.164 0.072 0.169 0.072 0.176 C 0.072 0.179 0.075 0.182 0.079 0.185 C 0.089 0.191 0.108 0.196 0.131 0.196 C 0.157 0.197 0.179 0.192 0.179 0.185 C 0.179 0.179 0.158 0.173 0.131 0.173 C 0.119 0.172 0.106 0.173 0.097 0.175 C 0.085 0.179 0.078 0.184 0.078 0.189 C 0.078 0.192 0.08 0.195 0.084 0.197 C 0.093 0.203 0.11 0.207 0.131 0.208 C 0.155 0.208 0.174 0.203 0.174 0.198 C 0.174 0.192 0.155 0.186 0.131 0.186 C 0.119 0.186 0.108 0.187 0.101 0.189 C 0.089 0.191 0.083 0.196 0.083 0.201 C 0.083 0.203 0.085 0.206 0.088 0.208 C 0.096 0.214 0.112 0.217 0.13 0.218 C 0.152 0.218 0.169 0.214 0.169 0.209 C 0.169 0.203 0.152 0.199 0.131 0.198 C 0.12 0.198 0.11 0.199 0.103 0.201 C 0.093 0.203 0.087 0.207 0.087 0.212 C 0.087 0.214 0.089 0.216 0.092 0.218 E" pathEditMode="relative" ptsTypes="">
                                      <p:cBhvr>
                                        <p:cTn id="14" dur="2000" fill="hold"/>
                                        <p:tgtEl>
                                          <p:spTgt spid="1027"/>
                                        </p:tgtEl>
                                        <p:attrNameLst>
                                          <p:attrName>ppt_x</p:attrName>
                                          <p:attrName>ppt_y</p:attrName>
                                        </p:attrNameLst>
                                      </p:cBhvr>
                                    </p:animMotion>
                                  </p:childTnLst>
                                </p:cTn>
                              </p:par>
                            </p:childTnLst>
                          </p:cTn>
                        </p:par>
                        <p:par>
                          <p:cTn id="15" fill="hold">
                            <p:stCondLst>
                              <p:cond delay="2000"/>
                            </p:stCondLst>
                            <p:childTnLst>
                              <p:par>
                                <p:cTn id="16" presetID="32" presetClass="emph" presetSubtype="0" fill="hold" nodeType="afterEffect">
                                  <p:stCondLst>
                                    <p:cond delay="0"/>
                                  </p:stCondLst>
                                  <p:childTnLst>
                                    <p:animRot by="120000">
                                      <p:cBhvr>
                                        <p:cTn id="17" dur="100" fill="hold">
                                          <p:stCondLst>
                                            <p:cond delay="0"/>
                                          </p:stCondLst>
                                        </p:cTn>
                                        <p:tgtEl>
                                          <p:spTgt spid="1027"/>
                                        </p:tgtEl>
                                        <p:attrNameLst>
                                          <p:attrName>r</p:attrName>
                                        </p:attrNameLst>
                                      </p:cBhvr>
                                    </p:animRot>
                                    <p:animRot by="-240000">
                                      <p:cBhvr>
                                        <p:cTn id="18" dur="200" fill="hold">
                                          <p:stCondLst>
                                            <p:cond delay="200"/>
                                          </p:stCondLst>
                                        </p:cTn>
                                        <p:tgtEl>
                                          <p:spTgt spid="1027"/>
                                        </p:tgtEl>
                                        <p:attrNameLst>
                                          <p:attrName>r</p:attrName>
                                        </p:attrNameLst>
                                      </p:cBhvr>
                                    </p:animRot>
                                    <p:animRot by="240000">
                                      <p:cBhvr>
                                        <p:cTn id="19" dur="200" fill="hold">
                                          <p:stCondLst>
                                            <p:cond delay="400"/>
                                          </p:stCondLst>
                                        </p:cTn>
                                        <p:tgtEl>
                                          <p:spTgt spid="1027"/>
                                        </p:tgtEl>
                                        <p:attrNameLst>
                                          <p:attrName>r</p:attrName>
                                        </p:attrNameLst>
                                      </p:cBhvr>
                                    </p:animRot>
                                    <p:animRot by="-240000">
                                      <p:cBhvr>
                                        <p:cTn id="20" dur="200" fill="hold">
                                          <p:stCondLst>
                                            <p:cond delay="600"/>
                                          </p:stCondLst>
                                        </p:cTn>
                                        <p:tgtEl>
                                          <p:spTgt spid="1027"/>
                                        </p:tgtEl>
                                        <p:attrNameLst>
                                          <p:attrName>r</p:attrName>
                                        </p:attrNameLst>
                                      </p:cBhvr>
                                    </p:animRot>
                                    <p:animRot by="120000">
                                      <p:cBhvr>
                                        <p:cTn id="21" dur="200" fill="hold">
                                          <p:stCondLst>
                                            <p:cond delay="800"/>
                                          </p:stCondLst>
                                        </p:cTn>
                                        <p:tgtEl>
                                          <p:spTgt spid="1027"/>
                                        </p:tgtEl>
                                        <p:attrNameLst>
                                          <p:attrName>r</p:attrName>
                                        </p:attrNameLst>
                                      </p:cBhvr>
                                    </p:animRot>
                                  </p:childTnLst>
                                </p:cTn>
                              </p:par>
                            </p:childTnLst>
                          </p:cTn>
                        </p:par>
                        <p:par>
                          <p:cTn id="22" fill="hold">
                            <p:stCondLst>
                              <p:cond delay="3000"/>
                            </p:stCondLst>
                            <p:childTnLst>
                              <p:par>
                                <p:cTn id="23" presetID="35" presetClass="exit" presetSubtype="0" fill="hold" nodeType="afterEffect">
                                  <p:stCondLst>
                                    <p:cond delay="0"/>
                                  </p:stCondLst>
                                  <p:childTnLst>
                                    <p:animEffect transition="out" filter="fade">
                                      <p:cBhvr>
                                        <p:cTn id="24" dur="2000"/>
                                        <p:tgtEl>
                                          <p:spTgt spid="1027"/>
                                        </p:tgtEl>
                                      </p:cBhvr>
                                    </p:animEffect>
                                    <p:anim calcmode="lin" valueType="num">
                                      <p:cBhvr>
                                        <p:cTn id="25" dur="2000"/>
                                        <p:tgtEl>
                                          <p:spTgt spid="1027"/>
                                        </p:tgtEl>
                                        <p:attrNameLst>
                                          <p:attrName>style.rotation</p:attrName>
                                        </p:attrNameLst>
                                      </p:cBhvr>
                                      <p:tavLst>
                                        <p:tav tm="0">
                                          <p:val>
                                            <p:fltVal val="0"/>
                                          </p:val>
                                        </p:tav>
                                        <p:tav tm="100000">
                                          <p:val>
                                            <p:fltVal val="720"/>
                                          </p:val>
                                        </p:tav>
                                      </p:tavLst>
                                    </p:anim>
                                    <p:anim calcmode="lin" valueType="num">
                                      <p:cBhvr>
                                        <p:cTn id="26" dur="2000"/>
                                        <p:tgtEl>
                                          <p:spTgt spid="1027"/>
                                        </p:tgtEl>
                                        <p:attrNameLst>
                                          <p:attrName>ppt_h</p:attrName>
                                        </p:attrNameLst>
                                      </p:cBhvr>
                                      <p:tavLst>
                                        <p:tav tm="0">
                                          <p:val>
                                            <p:strVal val="ppt_h"/>
                                          </p:val>
                                        </p:tav>
                                        <p:tav tm="100000">
                                          <p:val>
                                            <p:fltVal val="0"/>
                                          </p:val>
                                        </p:tav>
                                      </p:tavLst>
                                    </p:anim>
                                    <p:anim calcmode="lin" valueType="num">
                                      <p:cBhvr>
                                        <p:cTn id="27" dur="2000"/>
                                        <p:tgtEl>
                                          <p:spTgt spid="1027"/>
                                        </p:tgtEl>
                                        <p:attrNameLst>
                                          <p:attrName>ppt_w</p:attrName>
                                        </p:attrNameLst>
                                      </p:cBhvr>
                                      <p:tavLst>
                                        <p:tav tm="0">
                                          <p:val>
                                            <p:strVal val="ppt_w"/>
                                          </p:val>
                                        </p:tav>
                                        <p:tav tm="100000">
                                          <p:val>
                                            <p:fltVal val="0"/>
                                          </p:val>
                                        </p:tav>
                                      </p:tavLst>
                                    </p:anim>
                                    <p:set>
                                      <p:cBhvr>
                                        <p:cTn id="28" dur="1" fill="hold">
                                          <p:stCondLst>
                                            <p:cond delay="1999"/>
                                          </p:stCondLst>
                                        </p:cTn>
                                        <p:tgtEl>
                                          <p:spTgt spid="1027"/>
                                        </p:tgtEl>
                                        <p:attrNameLst>
                                          <p:attrName>style.visibility</p:attrName>
                                        </p:attrNameLst>
                                      </p:cBhvr>
                                      <p:to>
                                        <p:strVal val="hidden"/>
                                      </p:to>
                                    </p:set>
                                  </p:childTnLst>
                                </p:cTn>
                              </p:par>
                              <p:par>
                                <p:cTn id="29" presetID="1" presetClass="entr" presetSubtype="0" fill="hold" grpId="0" nodeType="with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Sharding?</a:t>
            </a:r>
            <a:endParaRPr lang="en-US" dirty="0"/>
          </a:p>
        </p:txBody>
      </p:sp>
      <p:sp>
        <p:nvSpPr>
          <p:cNvPr id="3" name="Content Placeholder 2"/>
          <p:cNvSpPr>
            <a:spLocks noGrp="1"/>
          </p:cNvSpPr>
          <p:nvPr>
            <p:ph idx="1"/>
          </p:nvPr>
        </p:nvSpPr>
        <p:spPr>
          <a:xfrm>
            <a:off x="457200" y="1600206"/>
            <a:ext cx="8686800" cy="4525963"/>
          </a:xfrm>
        </p:spPr>
        <p:txBody>
          <a:bodyPr>
            <a:normAutofit/>
          </a:bodyPr>
          <a:lstStyle/>
          <a:p>
            <a:r>
              <a:rPr lang="en-US" b="1" dirty="0" smtClean="0"/>
              <a:t>Problem:</a:t>
            </a:r>
            <a:r>
              <a:rPr lang="en-US" dirty="0" smtClean="0"/>
              <a:t> one database can’t handle all the data</a:t>
            </a:r>
          </a:p>
          <a:p>
            <a:pPr lvl="1"/>
            <a:r>
              <a:rPr lang="en-US" dirty="0" smtClean="0"/>
              <a:t>Too big, not performant, needs geo distribution, …</a:t>
            </a:r>
          </a:p>
          <a:p>
            <a:r>
              <a:rPr lang="en-US" b="1" dirty="0" smtClean="0"/>
              <a:t>Solution: </a:t>
            </a:r>
            <a:r>
              <a:rPr lang="en-US" dirty="0" smtClean="0"/>
              <a:t>split data across multiple databases</a:t>
            </a:r>
          </a:p>
          <a:p>
            <a:pPr lvl="1"/>
            <a:r>
              <a:rPr lang="en-US" dirty="0" smtClean="0"/>
              <a:t>One </a:t>
            </a:r>
            <a:r>
              <a:rPr lang="en-US" b="1" dirty="0" smtClean="0"/>
              <a:t>Logical Database</a:t>
            </a:r>
            <a:r>
              <a:rPr lang="en-US" dirty="0" smtClean="0"/>
              <a:t>, multiple </a:t>
            </a:r>
            <a:r>
              <a:rPr lang="en-US" b="1" dirty="0" smtClean="0"/>
              <a:t>Physical Databases</a:t>
            </a:r>
            <a:endParaRPr lang="en-US" dirty="0" smtClean="0"/>
          </a:p>
          <a:p>
            <a:r>
              <a:rPr lang="en-US" dirty="0" smtClean="0"/>
              <a:t>Each Physical Database Node is a </a:t>
            </a:r>
            <a:r>
              <a:rPr lang="en-US" b="1" dirty="0" smtClean="0"/>
              <a:t>Shard</a:t>
            </a:r>
          </a:p>
          <a:p>
            <a:r>
              <a:rPr lang="en-US" dirty="0" smtClean="0"/>
              <a:t>Most scalable is </a:t>
            </a:r>
            <a:r>
              <a:rPr lang="en-US" b="1" dirty="0" smtClean="0"/>
              <a:t>Shared Nothing</a:t>
            </a:r>
            <a:r>
              <a:rPr lang="en-US" dirty="0" smtClean="0"/>
              <a:t> design</a:t>
            </a:r>
          </a:p>
          <a:p>
            <a:pPr lvl="1"/>
            <a:r>
              <a:rPr lang="en-US" dirty="0" smtClean="0"/>
              <a:t>May require some denormalization (duplication)</a:t>
            </a:r>
          </a:p>
          <a:p>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par>
                          <p:cTn id="13" fill="hold">
                            <p:stCondLst>
                              <p:cond delay="0"/>
                            </p:stCondLst>
                            <p:childTnLst>
                              <p:par>
                                <p:cTn id="14" presetID="1" presetClass="entr" presetSubtype="0" fill="hold" nodeType="after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childTnLst>
                                </p:cTn>
                              </p:par>
                            </p:childTnLst>
                          </p:cTn>
                        </p:par>
                        <p:par>
                          <p:cTn id="24" fill="hold">
                            <p:stCondLst>
                              <p:cond delay="0"/>
                            </p:stCondLst>
                            <p:childTnLst>
                              <p:par>
                                <p:cTn id="25" presetID="1" presetClass="entr" presetSubtype="0" fill="hold" nodeType="after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Sharding is Difficult</a:t>
            </a:r>
            <a:endParaRPr lang="en-US" dirty="0"/>
          </a:p>
        </p:txBody>
      </p:sp>
      <p:sp>
        <p:nvSpPr>
          <p:cNvPr id="3" name="Content Placeholder 2"/>
          <p:cNvSpPr>
            <a:spLocks noGrp="1"/>
          </p:cNvSpPr>
          <p:nvPr>
            <p:ph idx="1"/>
          </p:nvPr>
        </p:nvSpPr>
        <p:spPr/>
        <p:txBody>
          <a:bodyPr>
            <a:normAutofit fontScale="92500"/>
          </a:bodyPr>
          <a:lstStyle/>
          <a:p>
            <a:r>
              <a:rPr lang="en-US" dirty="0" smtClean="0"/>
              <a:t>What defines a shard? (Where to put stuff?)</a:t>
            </a:r>
          </a:p>
          <a:p>
            <a:pPr lvl="1"/>
            <a:r>
              <a:rPr lang="en-US" dirty="0" smtClean="0"/>
              <a:t>Example by geography: customer_us, customer_fr, customer_cn, customer_ie, …</a:t>
            </a:r>
          </a:p>
          <a:p>
            <a:pPr lvl="1"/>
            <a:r>
              <a:rPr lang="en-US" dirty="0" smtClean="0"/>
              <a:t>Use same approach to find records</a:t>
            </a:r>
          </a:p>
          <a:p>
            <a:r>
              <a:rPr lang="en-US" dirty="0" smtClean="0"/>
              <a:t>What happens if a shard gets too big?</a:t>
            </a:r>
          </a:p>
          <a:p>
            <a:pPr lvl="1"/>
            <a:r>
              <a:rPr lang="en-US" dirty="0" smtClean="0"/>
              <a:t>Rebalancing shards can get complex</a:t>
            </a:r>
          </a:p>
          <a:p>
            <a:pPr lvl="1"/>
            <a:r>
              <a:rPr lang="en-US" dirty="0" smtClean="0"/>
              <a:t>Foursquare case study is interesting</a:t>
            </a:r>
          </a:p>
          <a:p>
            <a:r>
              <a:rPr lang="en-US" dirty="0" smtClean="0"/>
              <a:t>Query / join / transact </a:t>
            </a:r>
            <a:r>
              <a:rPr lang="en-US" b="1" dirty="0" smtClean="0"/>
              <a:t>across</a:t>
            </a:r>
            <a:r>
              <a:rPr lang="en-US" dirty="0" smtClean="0"/>
              <a:t> shards</a:t>
            </a:r>
          </a:p>
          <a:p>
            <a:r>
              <a:rPr lang="en-US" sz="3200" dirty="0" smtClean="0"/>
              <a:t>Cache coherence, connection pool management</a:t>
            </a:r>
          </a:p>
          <a:p>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7" name="Rectangle 2"/>
          <p:cNvSpPr>
            <a:spLocks noGrp="1"/>
          </p:cNvSpPr>
          <p:nvPr>
            <p:ph type="title"/>
          </p:nvPr>
        </p:nvSpPr>
        <p:spPr/>
        <p:txBody>
          <a:bodyPr/>
          <a:lstStyle/>
          <a:p>
            <a:pPr eaLnBrk="1" hangingPunct="1"/>
            <a:r>
              <a:rPr lang="en-US" dirty="0" smtClean="0"/>
              <a:t>SQL Azure </a:t>
            </a:r>
            <a:r>
              <a:rPr lang="en-US" b="1" dirty="0" smtClean="0"/>
              <a:t>is</a:t>
            </a:r>
            <a:r>
              <a:rPr lang="en-US" dirty="0" smtClean="0"/>
              <a:t> SQL Server Except…</a:t>
            </a:r>
          </a:p>
        </p:txBody>
      </p:sp>
      <p:graphicFrame>
        <p:nvGraphicFramePr>
          <p:cNvPr id="8" name="Diagram 7"/>
          <p:cNvGraphicFramePr/>
          <p:nvPr>
            <p:extLst>
              <p:ext uri="{D42A27DB-BD31-4B8C-83A1-F6EECF244321}">
                <p14:modId xmlns:p14="http://schemas.microsoft.com/office/powerpoint/2010/main" val="1354088017"/>
              </p:ext>
            </p:extLst>
          </p:nvPr>
        </p:nvGraphicFramePr>
        <p:xfrm>
          <a:off x="457200" y="1602030"/>
          <a:ext cx="8229600" cy="4495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extBox 1"/>
          <p:cNvSpPr txBox="1"/>
          <p:nvPr/>
        </p:nvSpPr>
        <p:spPr>
          <a:xfrm>
            <a:off x="3658515" y="3087164"/>
            <a:ext cx="1923925" cy="646331"/>
          </a:xfrm>
          <a:prstGeom prst="rect">
            <a:avLst/>
          </a:prstGeom>
          <a:noFill/>
        </p:spPr>
        <p:txBody>
          <a:bodyPr wrap="none" rtlCol="0">
            <a:spAutoFit/>
          </a:bodyPr>
          <a:lstStyle/>
          <a:p>
            <a:pPr algn="ctr"/>
            <a:r>
              <a:rPr lang="en-US" sz="3600" b="1" dirty="0" smtClean="0"/>
              <a:t>Common</a:t>
            </a:r>
            <a:endParaRPr lang="en-US" sz="3600" b="1" dirty="0"/>
          </a:p>
        </p:txBody>
      </p:sp>
      <p:sp>
        <p:nvSpPr>
          <p:cNvPr id="5" name="TextBox 4"/>
          <p:cNvSpPr txBox="1"/>
          <p:nvPr/>
        </p:nvSpPr>
        <p:spPr>
          <a:xfrm>
            <a:off x="497555" y="1468681"/>
            <a:ext cx="2247475" cy="1754326"/>
          </a:xfrm>
          <a:prstGeom prst="rect">
            <a:avLst/>
          </a:prstGeom>
          <a:noFill/>
        </p:spPr>
        <p:txBody>
          <a:bodyPr wrap="none" rtlCol="0">
            <a:spAutoFit/>
          </a:bodyPr>
          <a:lstStyle/>
          <a:p>
            <a:r>
              <a:rPr lang="en-US" sz="3600" b="1" dirty="0" smtClean="0"/>
              <a:t>SQL Server</a:t>
            </a:r>
            <a:br>
              <a:rPr lang="en-US" sz="3600" b="1" dirty="0" smtClean="0"/>
            </a:br>
            <a:r>
              <a:rPr lang="en-US" sz="3600" b="1" dirty="0" smtClean="0"/>
              <a:t>Specific</a:t>
            </a:r>
          </a:p>
          <a:p>
            <a:r>
              <a:rPr lang="en-US" sz="3600" dirty="0" smtClean="0"/>
              <a:t>(for now)</a:t>
            </a:r>
            <a:endParaRPr lang="en-US" sz="3600" dirty="0"/>
          </a:p>
        </p:txBody>
      </p:sp>
      <p:sp>
        <p:nvSpPr>
          <p:cNvPr id="6" name="TextBox 5"/>
          <p:cNvSpPr txBox="1"/>
          <p:nvPr/>
        </p:nvSpPr>
        <p:spPr>
          <a:xfrm>
            <a:off x="6398970" y="1468681"/>
            <a:ext cx="2120068" cy="1200329"/>
          </a:xfrm>
          <a:prstGeom prst="rect">
            <a:avLst/>
          </a:prstGeom>
          <a:noFill/>
        </p:spPr>
        <p:txBody>
          <a:bodyPr wrap="none" rtlCol="0">
            <a:spAutoFit/>
          </a:bodyPr>
          <a:lstStyle/>
          <a:p>
            <a:r>
              <a:rPr lang="en-US" sz="3600" b="1" dirty="0" smtClean="0"/>
              <a:t>SQL Azure</a:t>
            </a:r>
          </a:p>
          <a:p>
            <a:r>
              <a:rPr lang="en-US" sz="3600" b="1" dirty="0" smtClean="0"/>
              <a:t>Specific</a:t>
            </a:r>
            <a:endParaRPr lang="en-US" sz="3600" b="1" dirty="0"/>
          </a:p>
        </p:txBody>
      </p:sp>
      <p:sp>
        <p:nvSpPr>
          <p:cNvPr id="7" name="Content Placeholder 2"/>
          <p:cNvSpPr>
            <a:spLocks noGrp="1"/>
          </p:cNvSpPr>
          <p:nvPr>
            <p:ph idx="1"/>
          </p:nvPr>
        </p:nvSpPr>
        <p:spPr>
          <a:xfrm>
            <a:off x="3019819" y="3893953"/>
            <a:ext cx="3074656" cy="610814"/>
          </a:xfrm>
        </p:spPr>
        <p:txBody>
          <a:bodyPr>
            <a:noAutofit/>
          </a:bodyPr>
          <a:lstStyle/>
          <a:p>
            <a:pPr marL="0" indent="0" algn="ctr" eaLnBrk="1" hangingPunct="1">
              <a:buNone/>
            </a:pPr>
            <a:r>
              <a:rPr lang="en-US" sz="2800" dirty="0" smtClean="0"/>
              <a:t>“Just change the connection string…”</a:t>
            </a:r>
          </a:p>
        </p:txBody>
      </p:sp>
      <p:sp>
        <p:nvSpPr>
          <p:cNvPr id="9" name="Content Placeholder 2"/>
          <p:cNvSpPr txBox="1">
            <a:spLocks/>
          </p:cNvSpPr>
          <p:nvPr/>
        </p:nvSpPr>
        <p:spPr>
          <a:xfrm>
            <a:off x="309070" y="3226103"/>
            <a:ext cx="3044950" cy="230261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400" dirty="0" smtClean="0"/>
              <a:t>Full Text Search</a:t>
            </a:r>
          </a:p>
          <a:p>
            <a:r>
              <a:rPr lang="en-US" sz="2400" dirty="0" smtClean="0"/>
              <a:t>Native Encryption</a:t>
            </a:r>
          </a:p>
          <a:p>
            <a:r>
              <a:rPr lang="en-US" sz="2400" dirty="0" smtClean="0"/>
              <a:t>Many more…</a:t>
            </a:r>
          </a:p>
          <a:p>
            <a:pPr>
              <a:buNone/>
            </a:pPr>
            <a:endParaRPr lang="en-US" sz="2400" dirty="0"/>
          </a:p>
          <a:p>
            <a:pPr marL="0" indent="0">
              <a:buNone/>
            </a:pPr>
            <a:endParaRPr lang="en-US" sz="2400" dirty="0" smtClean="0"/>
          </a:p>
          <a:p>
            <a:pPr marL="0" indent="0">
              <a:buNone/>
            </a:pPr>
            <a:endParaRPr lang="en-US" sz="2400" dirty="0" smtClean="0"/>
          </a:p>
        </p:txBody>
      </p:sp>
      <p:sp>
        <p:nvSpPr>
          <p:cNvPr id="10" name="Content Placeholder 2"/>
          <p:cNvSpPr txBox="1">
            <a:spLocks/>
          </p:cNvSpPr>
          <p:nvPr/>
        </p:nvSpPr>
        <p:spPr>
          <a:xfrm>
            <a:off x="6242605" y="2669009"/>
            <a:ext cx="2901395" cy="3062601"/>
          </a:xfrm>
          <a:prstGeom prst="rect">
            <a:avLst/>
          </a:prstGeom>
        </p:spPr>
        <p:txBody>
          <a:bodyPr vert="horz" lIns="91440" tIns="45720" rIns="91440" bIns="45720" rtlCol="0">
            <a:normAutofit fontScale="250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9600" b="1" dirty="0" smtClean="0"/>
              <a:t>Limitations</a:t>
            </a:r>
            <a:endParaRPr lang="en-US" sz="9600" dirty="0"/>
          </a:p>
          <a:p>
            <a:r>
              <a:rPr lang="en-US" sz="9600" dirty="0" smtClean="0"/>
              <a:t>50 GB size limit</a:t>
            </a:r>
            <a:endParaRPr lang="en-US" sz="9600" dirty="0"/>
          </a:p>
          <a:p>
            <a:pPr marL="0" indent="0">
              <a:buFont typeface="Arial" pitchFamily="34" charset="0"/>
              <a:buNone/>
            </a:pPr>
            <a:r>
              <a:rPr lang="en-US" sz="9600" b="1" dirty="0" smtClean="0"/>
              <a:t>New Capabilities</a:t>
            </a:r>
          </a:p>
          <a:p>
            <a:r>
              <a:rPr lang="en-US" sz="9600" dirty="0" smtClean="0"/>
              <a:t>Highly Available</a:t>
            </a:r>
          </a:p>
          <a:p>
            <a:r>
              <a:rPr lang="en-US" sz="9600" dirty="0" smtClean="0"/>
              <a:t>Rental model</a:t>
            </a:r>
          </a:p>
          <a:p>
            <a:r>
              <a:rPr lang="en-US" sz="9600" dirty="0" smtClean="0"/>
              <a:t>Coming: B</a:t>
            </a:r>
            <a:r>
              <a:rPr lang="en-US" sz="9600" dirty="0" smtClean="0">
                <a:sym typeface="Wingdings" pitchFamily="2" charset="2"/>
              </a:rPr>
              <a:t>ackups &amp; point-in-time recovery</a:t>
            </a:r>
          </a:p>
          <a:p>
            <a:r>
              <a:rPr lang="en-US" sz="9600" b="1" dirty="0" smtClean="0">
                <a:sym typeface="Wingdings" pitchFamily="2" charset="2"/>
              </a:rPr>
              <a:t>SQL Azure Federations</a:t>
            </a:r>
            <a:endParaRPr lang="en-US" sz="9600" b="1" dirty="0"/>
          </a:p>
          <a:p>
            <a:r>
              <a:rPr lang="en-US" sz="9600" dirty="0" smtClean="0"/>
              <a:t>More…</a:t>
            </a:r>
          </a:p>
          <a:p>
            <a:endParaRPr lang="en-US" dirty="0" smtClean="0"/>
          </a:p>
        </p:txBody>
      </p:sp>
      <p:sp>
        <p:nvSpPr>
          <p:cNvPr id="3" name="Rectangle 2"/>
          <p:cNvSpPr/>
          <p:nvPr/>
        </p:nvSpPr>
        <p:spPr>
          <a:xfrm>
            <a:off x="-604415" y="6378335"/>
            <a:ext cx="8525859" cy="400110"/>
          </a:xfrm>
          <a:prstGeom prst="rect">
            <a:avLst/>
          </a:prstGeom>
        </p:spPr>
        <p:txBody>
          <a:bodyPr wrap="square">
            <a:spAutoFit/>
          </a:bodyPr>
          <a:lstStyle/>
          <a:p>
            <a:pPr lvl="2"/>
            <a:r>
              <a:rPr lang="en-US" sz="2000" dirty="0" smtClean="0">
                <a:hlinkClick r:id="rId8"/>
              </a:rPr>
              <a:t>http</a:t>
            </a:r>
            <a:r>
              <a:rPr lang="en-US" sz="2000" dirty="0">
                <a:hlinkClick r:id="rId8"/>
              </a:rPr>
              <a:t>://msdn.microsoft.com/en-us/library/ff394115.aspx</a:t>
            </a:r>
            <a:endParaRPr lang="en-US" sz="2000" dirty="0"/>
          </a:p>
        </p:txBody>
      </p:sp>
      <p:sp>
        <p:nvSpPr>
          <p:cNvPr id="4" name="TextBox 3"/>
          <p:cNvSpPr txBox="1"/>
          <p:nvPr/>
        </p:nvSpPr>
        <p:spPr>
          <a:xfrm>
            <a:off x="309070" y="6169455"/>
            <a:ext cx="4183453" cy="400110"/>
          </a:xfrm>
          <a:prstGeom prst="rect">
            <a:avLst/>
          </a:prstGeom>
          <a:noFill/>
        </p:spPr>
        <p:txBody>
          <a:bodyPr wrap="none" rtlCol="0">
            <a:spAutoFit/>
          </a:bodyPr>
          <a:lstStyle/>
          <a:p>
            <a:r>
              <a:rPr lang="en-US" sz="2000" dirty="0" smtClean="0"/>
              <a:t>Additional information on Differences:</a:t>
            </a:r>
            <a:endParaRPr lang="en-US" sz="2000" dirty="0"/>
          </a:p>
        </p:txBody>
      </p:sp>
      <p:sp>
        <p:nvSpPr>
          <p:cNvPr id="11" name="Rectangle 10"/>
          <p:cNvSpPr/>
          <p:nvPr/>
        </p:nvSpPr>
        <p:spPr>
          <a:xfrm>
            <a:off x="4876495" y="5850650"/>
            <a:ext cx="4572000" cy="369332"/>
          </a:xfrm>
          <a:prstGeom prst="rect">
            <a:avLst/>
          </a:prstGeom>
        </p:spPr>
        <p:txBody>
          <a:bodyPr>
            <a:spAutoFit/>
          </a:bodyPr>
          <a:lstStyle/>
          <a:p>
            <a:endParaRPr lang="en-US" dirty="0"/>
          </a:p>
        </p:txBody>
      </p:sp>
    </p:spTree>
    <p:extLst>
      <p:ext uri="{BB962C8B-B14F-4D97-AF65-F5344CB8AC3E}">
        <p14:creationId xmlns:p14="http://schemas.microsoft.com/office/powerpoint/2010/main" val="100218553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xEl>
                                              <p:pRg st="0" end="0"/>
                                            </p:txEl>
                                          </p:spTgt>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grpId="0" nodeType="afterEffect">
                                  <p:stCondLst>
                                    <p:cond delay="0"/>
                                  </p:stCondLst>
                                  <p:childTnLst>
                                    <p:set>
                                      <p:cBhvr>
                                        <p:cTn id="13" dur="1" fill="hold">
                                          <p:stCondLst>
                                            <p:cond delay="0"/>
                                          </p:stCondLst>
                                        </p:cTn>
                                        <p:tgtEl>
                                          <p:spTgt spid="9">
                                            <p:txEl>
                                              <p:pRg st="1" end="1"/>
                                            </p:txEl>
                                          </p:spTgt>
                                        </p:tgtEl>
                                        <p:attrNameLst>
                                          <p:attrName>style.visibility</p:attrName>
                                        </p:attrNameLst>
                                      </p:cBhvr>
                                      <p:to>
                                        <p:strVal val="visible"/>
                                      </p:to>
                                    </p:set>
                                  </p:childTnLst>
                                </p:cTn>
                              </p:par>
                            </p:childTnLst>
                          </p:cTn>
                        </p:par>
                        <p:par>
                          <p:cTn id="14" fill="hold">
                            <p:stCondLst>
                              <p:cond delay="0"/>
                            </p:stCondLst>
                            <p:childTnLst>
                              <p:par>
                                <p:cTn id="15" presetID="1" presetClass="entr" presetSubtype="0" fill="hold" grpId="0" nodeType="afterEffect">
                                  <p:stCondLst>
                                    <p:cond delay="0"/>
                                  </p:stCondLst>
                                  <p:childTnLst>
                                    <p:set>
                                      <p:cBhvr>
                                        <p:cTn id="16"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
                                            <p:txEl>
                                              <p:pRg st="0" end="0"/>
                                            </p:txEl>
                                          </p:spTgt>
                                        </p:tgtEl>
                                        <p:attrNameLst>
                                          <p:attrName>style.visibility</p:attrName>
                                        </p:attrNameLst>
                                      </p:cBhvr>
                                      <p:to>
                                        <p:strVal val="visible"/>
                                      </p:to>
                                    </p:set>
                                  </p:childTnLst>
                                </p:cTn>
                              </p:par>
                            </p:childTnLst>
                          </p:cTn>
                        </p:par>
                        <p:par>
                          <p:cTn id="27" fill="hold">
                            <p:stCondLst>
                              <p:cond delay="0"/>
                            </p:stCondLst>
                            <p:childTnLst>
                              <p:par>
                                <p:cTn id="28" presetID="1" presetClass="entr" presetSubtype="0" fill="hold" grpId="0" nodeType="afterEffect">
                                  <p:stCondLst>
                                    <p:cond delay="0"/>
                                  </p:stCondLst>
                                  <p:childTnLst>
                                    <p:set>
                                      <p:cBhvr>
                                        <p:cTn id="29" dur="1" fill="hold">
                                          <p:stCondLst>
                                            <p:cond delay="0"/>
                                          </p:stCondLst>
                                        </p:cTn>
                                        <p:tgtEl>
                                          <p:spTgt spid="10">
                                            <p:txEl>
                                              <p:pRg st="1" end="1"/>
                                            </p:txEl>
                                          </p:spTgt>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10">
                                            <p:txEl>
                                              <p:pRg st="2" end="2"/>
                                            </p:txEl>
                                          </p:spTgt>
                                        </p:tgtEl>
                                        <p:attrNameLst>
                                          <p:attrName>style.visibility</p:attrName>
                                        </p:attrNameLst>
                                      </p:cBhvr>
                                      <p:to>
                                        <p:strVal val="visible"/>
                                      </p:to>
                                    </p:set>
                                  </p:childTnLst>
                                </p:cTn>
                              </p:par>
                            </p:childTnLst>
                          </p:cTn>
                        </p:par>
                        <p:par>
                          <p:cTn id="34" fill="hold">
                            <p:stCondLst>
                              <p:cond delay="0"/>
                            </p:stCondLst>
                            <p:childTnLst>
                              <p:par>
                                <p:cTn id="35" presetID="1" presetClass="entr" presetSubtype="0" fill="hold" grpId="0" nodeType="afterEffect">
                                  <p:stCondLst>
                                    <p:cond delay="0"/>
                                  </p:stCondLst>
                                  <p:childTnLst>
                                    <p:set>
                                      <p:cBhvr>
                                        <p:cTn id="36" dur="1" fill="hold">
                                          <p:stCondLst>
                                            <p:cond delay="0"/>
                                          </p:stCondLst>
                                        </p:cTn>
                                        <p:tgtEl>
                                          <p:spTgt spid="10">
                                            <p:txEl>
                                              <p:pRg st="3" end="3"/>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0">
                                            <p:txEl>
                                              <p:pRg st="4" end="4"/>
                                            </p:txEl>
                                          </p:spTgt>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0">
                                            <p:txEl>
                                              <p:pRg st="5" end="5"/>
                                            </p:txEl>
                                          </p:spTgt>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0">
                                            <p:txEl>
                                              <p:pRg st="6" end="6"/>
                                            </p:txEl>
                                          </p:spTgt>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0">
                                            <p:txEl>
                                              <p:pRg st="7" end="7"/>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nodePh="1">
                                  <p:stCondLst>
                                    <p:cond delay="0"/>
                                  </p:stCondLst>
                                  <p:endCondLst>
                                    <p:cond evt="begin" delay="0">
                                      <p:tn val="47"/>
                                    </p:cond>
                                  </p:endCondLst>
                                  <p:childTnLst>
                                    <p:set>
                                      <p:cBhvr>
                                        <p:cTn id="4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9" grpId="0" uiExpand="1" build="p"/>
      <p:bldP spid="10" grpId="0" uiExpand="1" build="p"/>
      <p:bldP spid="3" grpId="0"/>
      <p:bldP spid="4" grpId="0"/>
      <p:bldP spid="11"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SQL Azure Federations</a:t>
            </a:r>
            <a:r>
              <a:rPr lang="en-US" dirty="0" smtClean="0"/>
              <a:t> for Sharding</a:t>
            </a:r>
            <a:endParaRPr lang="en-US" dirty="0"/>
          </a:p>
        </p:txBody>
      </p:sp>
      <p:sp>
        <p:nvSpPr>
          <p:cNvPr id="3" name="Content Placeholder 2"/>
          <p:cNvSpPr>
            <a:spLocks noGrp="1"/>
          </p:cNvSpPr>
          <p:nvPr>
            <p:ph idx="1"/>
          </p:nvPr>
        </p:nvSpPr>
        <p:spPr>
          <a:xfrm>
            <a:off x="457200" y="1600206"/>
            <a:ext cx="8229600" cy="4873744"/>
          </a:xfrm>
        </p:spPr>
        <p:txBody>
          <a:bodyPr>
            <a:normAutofit fontScale="85000" lnSpcReduction="20000"/>
          </a:bodyPr>
          <a:lstStyle/>
          <a:p>
            <a:r>
              <a:rPr lang="en-US" dirty="0" smtClean="0"/>
              <a:t>Single “master” database</a:t>
            </a:r>
          </a:p>
          <a:p>
            <a:pPr lvl="1"/>
            <a:r>
              <a:rPr lang="en-US" dirty="0" smtClean="0"/>
              <a:t>“Query Fanout” makes partitions transparent</a:t>
            </a:r>
          </a:p>
          <a:p>
            <a:pPr lvl="1"/>
            <a:r>
              <a:rPr lang="en-US" dirty="0" smtClean="0"/>
              <a:t>Instead of </a:t>
            </a:r>
            <a:r>
              <a:rPr lang="en-US" b="1" dirty="0" smtClean="0"/>
              <a:t>customer_us</a:t>
            </a:r>
            <a:r>
              <a:rPr lang="en-US" dirty="0" smtClean="0"/>
              <a:t>, </a:t>
            </a:r>
            <a:r>
              <a:rPr lang="en-US" b="1" dirty="0" smtClean="0"/>
              <a:t>customer_fr</a:t>
            </a:r>
            <a:r>
              <a:rPr lang="en-US" dirty="0" smtClean="0"/>
              <a:t>, etc… we are back to </a:t>
            </a:r>
            <a:r>
              <a:rPr lang="en-US" b="1" dirty="0" smtClean="0"/>
              <a:t>customer</a:t>
            </a:r>
            <a:r>
              <a:rPr lang="en-US" dirty="0" smtClean="0"/>
              <a:t> database</a:t>
            </a:r>
          </a:p>
          <a:p>
            <a:r>
              <a:rPr lang="en-US" dirty="0" smtClean="0"/>
              <a:t>Handles redistributing shards</a:t>
            </a:r>
          </a:p>
          <a:p>
            <a:r>
              <a:rPr lang="en-US" dirty="0" smtClean="0"/>
              <a:t>Handles cache coherence</a:t>
            </a:r>
          </a:p>
          <a:p>
            <a:r>
              <a:rPr lang="en-US" dirty="0" smtClean="0"/>
              <a:t>Simplifies connection pooling</a:t>
            </a:r>
          </a:p>
          <a:p>
            <a:r>
              <a:rPr lang="en-US" b="1" dirty="0" smtClean="0">
                <a:solidFill>
                  <a:srgbClr val="FF0000"/>
                </a:solidFill>
              </a:rPr>
              <a:t>Not yet a released product</a:t>
            </a:r>
          </a:p>
          <a:p>
            <a:pPr lvl="1"/>
            <a:r>
              <a:rPr lang="en-US" b="1" dirty="0">
                <a:solidFill>
                  <a:srgbClr val="FF0000"/>
                </a:solidFill>
              </a:rPr>
              <a:t>B</a:t>
            </a:r>
            <a:r>
              <a:rPr lang="en-US" b="1" dirty="0" smtClean="0">
                <a:solidFill>
                  <a:srgbClr val="FF0000"/>
                </a:solidFill>
              </a:rPr>
              <a:t>ut coming soon to an Azure Data Center near you!</a:t>
            </a:r>
          </a:p>
          <a:p>
            <a:endParaRPr lang="en-US" dirty="0" smtClean="0"/>
          </a:p>
          <a:p>
            <a:r>
              <a:rPr lang="en-US" sz="2200" dirty="0" smtClean="0">
                <a:hlinkClick r:id="rId3"/>
              </a:rPr>
              <a:t>http://blogs.msdn.com/b/cbiyikoglu/archive/2011/01/18/sql-azure-federations-robust-connectivity-model-for-federated-data.aspx</a:t>
            </a:r>
            <a:r>
              <a:rPr lang="en-US" dirty="0" smtClean="0"/>
              <a:t> </a:t>
            </a:r>
          </a:p>
        </p:txBody>
      </p:sp>
    </p:spTree>
    <p:extLst>
      <p:ext uri="{BB962C8B-B14F-4D97-AF65-F5344CB8AC3E}">
        <p14:creationId xmlns:p14="http://schemas.microsoft.com/office/powerpoint/2010/main" val="22099561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bg1">
                    <a:lumMod val="65000"/>
                  </a:schemeClr>
                </a:solidFill>
              </a:rPr>
              <a:t>Overview of Scalability Topics</a:t>
            </a:r>
            <a:endParaRPr lang="en-US" b="1" dirty="0">
              <a:solidFill>
                <a:schemeClr val="bg1">
                  <a:lumMod val="65000"/>
                </a:schemeClr>
              </a:solidFill>
            </a:endParaRPr>
          </a:p>
        </p:txBody>
      </p:sp>
      <p:sp>
        <p:nvSpPr>
          <p:cNvPr id="3" name="Content Placeholder 2"/>
          <p:cNvSpPr>
            <a:spLocks noGrp="1"/>
          </p:cNvSpPr>
          <p:nvPr>
            <p:ph idx="1"/>
          </p:nvPr>
        </p:nvSpPr>
        <p:spPr/>
        <p:txBody>
          <a:bodyPr>
            <a:noAutofit/>
          </a:bodyPr>
          <a:lstStyle/>
          <a:p>
            <a:pPr marL="514350" indent="-514350">
              <a:buFont typeface="+mj-lt"/>
              <a:buAutoNum type="arabicPeriod"/>
            </a:pPr>
            <a:r>
              <a:rPr lang="en-US" sz="4800" b="1" dirty="0" smtClean="0">
                <a:solidFill>
                  <a:schemeClr val="bg1">
                    <a:lumMod val="65000"/>
                  </a:schemeClr>
                </a:solidFill>
              </a:rPr>
              <a:t>What is Scalability?</a:t>
            </a:r>
            <a:r>
              <a:rPr lang="en-US" sz="4800" dirty="0" smtClean="0">
                <a:solidFill>
                  <a:schemeClr val="bg1">
                    <a:lumMod val="65000"/>
                  </a:schemeClr>
                </a:solidFill>
              </a:rPr>
              <a:t> </a:t>
            </a:r>
            <a:r>
              <a:rPr lang="en-US" sz="3600" dirty="0" smtClean="0">
                <a:solidFill>
                  <a:schemeClr val="bg1">
                    <a:lumMod val="65000"/>
                  </a:schemeClr>
                </a:solidFill>
              </a:rPr>
              <a:t>(10 minutes)</a:t>
            </a:r>
            <a:endParaRPr lang="en-US" sz="4800" dirty="0" smtClean="0">
              <a:solidFill>
                <a:schemeClr val="bg1">
                  <a:lumMod val="65000"/>
                </a:schemeClr>
              </a:solidFill>
            </a:endParaRPr>
          </a:p>
          <a:p>
            <a:pPr marL="514350" indent="-514350">
              <a:buFont typeface="+mj-lt"/>
              <a:buAutoNum type="arabicPeriod"/>
            </a:pPr>
            <a:r>
              <a:rPr lang="en-US" sz="4800" b="1" dirty="0" smtClean="0">
                <a:solidFill>
                  <a:schemeClr val="bg1">
                    <a:lumMod val="65000"/>
                  </a:schemeClr>
                </a:solidFill>
              </a:rPr>
              <a:t>Scaling Data</a:t>
            </a:r>
            <a:r>
              <a:rPr lang="en-US" sz="4800" dirty="0" smtClean="0">
                <a:solidFill>
                  <a:schemeClr val="bg1">
                    <a:lumMod val="65000"/>
                  </a:schemeClr>
                </a:solidFill>
              </a:rPr>
              <a:t> </a:t>
            </a:r>
            <a:r>
              <a:rPr lang="en-US" sz="4000" dirty="0" smtClean="0">
                <a:solidFill>
                  <a:schemeClr val="bg1">
                    <a:lumMod val="65000"/>
                  </a:schemeClr>
                </a:solidFill>
              </a:rPr>
              <a:t>(20 minutes)</a:t>
            </a:r>
          </a:p>
          <a:p>
            <a:pPr marL="914400" lvl="1" indent="-514350">
              <a:buFont typeface="Arial" pitchFamily="34" charset="0"/>
              <a:buChar char="•"/>
            </a:pPr>
            <a:r>
              <a:rPr lang="en-US" sz="3600" dirty="0" smtClean="0">
                <a:solidFill>
                  <a:schemeClr val="bg1">
                    <a:lumMod val="65000"/>
                  </a:schemeClr>
                </a:solidFill>
              </a:rPr>
              <a:t>Sharding</a:t>
            </a:r>
          </a:p>
          <a:p>
            <a:pPr marL="914400" lvl="1" indent="-514350">
              <a:buFont typeface="Arial" pitchFamily="34" charset="0"/>
              <a:buChar char="•"/>
            </a:pPr>
            <a:r>
              <a:rPr lang="en-US" sz="3600" b="1" dirty="0" smtClean="0"/>
              <a:t>NoSQL</a:t>
            </a:r>
          </a:p>
          <a:p>
            <a:pPr marL="514350" indent="-514350">
              <a:buFont typeface="+mj-lt"/>
              <a:buAutoNum type="arabicPeriod"/>
            </a:pPr>
            <a:r>
              <a:rPr lang="en-US" sz="4800" b="1" dirty="0" smtClean="0">
                <a:solidFill>
                  <a:schemeClr val="bg1">
                    <a:lumMod val="65000"/>
                  </a:schemeClr>
                </a:solidFill>
              </a:rPr>
              <a:t>Scaling Compute</a:t>
            </a:r>
            <a:r>
              <a:rPr lang="en-US" sz="4800" dirty="0" smtClean="0">
                <a:solidFill>
                  <a:schemeClr val="bg1">
                    <a:lumMod val="65000"/>
                  </a:schemeClr>
                </a:solidFill>
              </a:rPr>
              <a:t> </a:t>
            </a:r>
            <a:r>
              <a:rPr lang="en-US" sz="4000" dirty="0" smtClean="0">
                <a:solidFill>
                  <a:schemeClr val="bg1">
                    <a:lumMod val="65000"/>
                  </a:schemeClr>
                </a:solidFill>
              </a:rPr>
              <a:t>(15 minutes)</a:t>
            </a:r>
            <a:endParaRPr lang="en-US" sz="4800" dirty="0" smtClean="0">
              <a:solidFill>
                <a:schemeClr val="bg1">
                  <a:lumMod val="65000"/>
                </a:schemeClr>
              </a:solidFill>
            </a:endParaRPr>
          </a:p>
          <a:p>
            <a:pPr marL="514350" indent="-514350">
              <a:buFont typeface="+mj-lt"/>
              <a:buAutoNum type="arabicPeriod"/>
            </a:pPr>
            <a:r>
              <a:rPr lang="en-US" sz="4800" b="1" dirty="0" smtClean="0">
                <a:solidFill>
                  <a:schemeClr val="bg1">
                    <a:lumMod val="65000"/>
                  </a:schemeClr>
                </a:solidFill>
              </a:rPr>
              <a:t>Q&amp;A</a:t>
            </a:r>
            <a:r>
              <a:rPr lang="en-US" sz="4800" dirty="0" smtClean="0">
                <a:solidFill>
                  <a:schemeClr val="bg1">
                    <a:lumMod val="65000"/>
                  </a:schemeClr>
                </a:solidFill>
              </a:rPr>
              <a:t> </a:t>
            </a:r>
            <a:r>
              <a:rPr lang="en-US" sz="4000" dirty="0" smtClean="0">
                <a:solidFill>
                  <a:schemeClr val="bg1">
                    <a:lumMod val="65000"/>
                  </a:schemeClr>
                </a:solidFill>
              </a:rPr>
              <a:t>(15 minutes)</a:t>
            </a:r>
            <a:endParaRPr lang="en-US" sz="4800" dirty="0">
              <a:solidFill>
                <a:schemeClr val="bg1">
                  <a:lumMod val="65000"/>
                </a:schemeClr>
              </a:solidFill>
            </a:endParaRPr>
          </a:p>
        </p:txBody>
      </p:sp>
    </p:spTree>
    <p:extLst>
      <p:ext uri="{BB962C8B-B14F-4D97-AF65-F5344CB8AC3E}">
        <p14:creationId xmlns:p14="http://schemas.microsoft.com/office/powerpoint/2010/main" val="1831435301"/>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382000" cy="666750"/>
          </a:xfrm>
        </p:spPr>
        <p:txBody>
          <a:bodyPr rtlCol="0">
            <a:normAutofit fontScale="90000"/>
          </a:bodyPr>
          <a:lstStyle/>
          <a:p>
            <a:pPr eaLnBrk="1" fontAlgn="auto" hangingPunct="1">
              <a:spcAft>
                <a:spcPts val="0"/>
              </a:spcAft>
              <a:defRPr/>
            </a:pPr>
            <a:r>
              <a:rPr lang="en-US" b="1" dirty="0" smtClean="0"/>
              <a:t>Persistent Storage Services – </a:t>
            </a:r>
            <a:r>
              <a:rPr lang="en-US" dirty="0" smtClean="0"/>
              <a:t>Azure</a:t>
            </a: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431741670"/>
              </p:ext>
            </p:extLst>
          </p:nvPr>
        </p:nvGraphicFramePr>
        <p:xfrm>
          <a:off x="304800" y="1143000"/>
          <a:ext cx="8610600" cy="5721736"/>
        </p:xfrm>
        <a:graphic>
          <a:graphicData uri="http://schemas.openxmlformats.org/drawingml/2006/table">
            <a:tbl>
              <a:tblPr firstRow="1" bandRow="1">
                <a:tableStyleId>{5C22544A-7EE6-4342-B048-85BDC9FD1C3A}</a:tableStyleId>
              </a:tblPr>
              <a:tblGrid>
                <a:gridCol w="2870200"/>
                <a:gridCol w="2870200"/>
                <a:gridCol w="2870200"/>
              </a:tblGrid>
              <a:tr h="765199">
                <a:tc>
                  <a:txBody>
                    <a:bodyPr/>
                    <a:lstStyle/>
                    <a:p>
                      <a:r>
                        <a:rPr lang="en-US" sz="3200" dirty="0" smtClean="0"/>
                        <a:t>Type of Data</a:t>
                      </a:r>
                      <a:endParaRPr lang="en-US" sz="3200" dirty="0"/>
                    </a:p>
                  </a:txBody>
                  <a:tcPr marT="45724" marB="45724"/>
                </a:tc>
                <a:tc>
                  <a:txBody>
                    <a:bodyPr/>
                    <a:lstStyle/>
                    <a:p>
                      <a:r>
                        <a:rPr lang="en-US" sz="3200" dirty="0" smtClean="0"/>
                        <a:t>Traditional</a:t>
                      </a:r>
                      <a:endParaRPr lang="en-US" sz="3200" dirty="0"/>
                    </a:p>
                  </a:txBody>
                  <a:tcPr marT="45724" marB="45724"/>
                </a:tc>
                <a:tc>
                  <a:txBody>
                    <a:bodyPr/>
                    <a:lstStyle/>
                    <a:p>
                      <a:r>
                        <a:rPr lang="en-US" sz="3200" dirty="0" smtClean="0"/>
                        <a:t>Azure Way</a:t>
                      </a:r>
                      <a:endParaRPr lang="en-US" sz="3200" dirty="0"/>
                    </a:p>
                  </a:txBody>
                  <a:tcPr marT="45724" marB="45724"/>
                </a:tc>
              </a:tr>
              <a:tr h="890895">
                <a:tc>
                  <a:txBody>
                    <a:bodyPr/>
                    <a:lstStyle/>
                    <a:p>
                      <a:r>
                        <a:rPr lang="en-US" sz="3200" b="1" dirty="0" smtClean="0"/>
                        <a:t>Relational</a:t>
                      </a:r>
                      <a:endParaRPr lang="en-US" sz="3200" b="1" dirty="0"/>
                    </a:p>
                  </a:txBody>
                  <a:tcPr marT="45724" marB="45724"/>
                </a:tc>
                <a:tc>
                  <a:txBody>
                    <a:bodyPr/>
                    <a:lstStyle/>
                    <a:p>
                      <a:r>
                        <a:rPr lang="en-US" sz="3200" dirty="0" smtClean="0"/>
                        <a:t>SQL Server</a:t>
                      </a:r>
                      <a:endParaRPr lang="en-US" sz="3200" dirty="0"/>
                    </a:p>
                  </a:txBody>
                  <a:tcPr marT="45724" marB="45724"/>
                </a:tc>
                <a:tc>
                  <a:txBody>
                    <a:bodyPr/>
                    <a:lstStyle/>
                    <a:p>
                      <a:r>
                        <a:rPr lang="en-US" sz="3200" dirty="0" smtClean="0"/>
                        <a:t>SQL Azure</a:t>
                      </a:r>
                      <a:endParaRPr lang="en-US" sz="3200" dirty="0"/>
                    </a:p>
                  </a:txBody>
                  <a:tcPr marT="45724" marB="45724"/>
                </a:tc>
              </a:tr>
              <a:tr h="1158750">
                <a:tc>
                  <a:txBody>
                    <a:bodyPr/>
                    <a:lstStyle/>
                    <a:p>
                      <a:r>
                        <a:rPr lang="en-US" sz="3200" b="1" dirty="0" smtClean="0"/>
                        <a:t>BLOB (“Binary Large Object”)</a:t>
                      </a:r>
                      <a:endParaRPr lang="en-US" sz="3200" b="1" dirty="0"/>
                    </a:p>
                  </a:txBody>
                  <a:tcPr marT="45724" marB="45724"/>
                </a:tc>
                <a:tc>
                  <a:txBody>
                    <a:bodyPr/>
                    <a:lstStyle/>
                    <a:p>
                      <a:r>
                        <a:rPr lang="en-US" sz="3200" dirty="0" smtClean="0"/>
                        <a:t>File System,</a:t>
                      </a:r>
                      <a:r>
                        <a:rPr lang="en-US" sz="3200" baseline="0" dirty="0" smtClean="0"/>
                        <a:t> </a:t>
                      </a:r>
                      <a:br>
                        <a:rPr lang="en-US" sz="3200" baseline="0" dirty="0" smtClean="0"/>
                      </a:br>
                      <a:r>
                        <a:rPr lang="en-US" sz="3200" baseline="0" dirty="0" smtClean="0"/>
                        <a:t>SQL Server</a:t>
                      </a:r>
                      <a:endParaRPr lang="en-US" sz="3200" dirty="0"/>
                    </a:p>
                  </a:txBody>
                  <a:tcPr marT="45724" marB="45724"/>
                </a:tc>
                <a:tc>
                  <a:txBody>
                    <a:bodyPr/>
                    <a:lstStyle/>
                    <a:p>
                      <a:r>
                        <a:rPr lang="en-US" sz="3200" dirty="0" smtClean="0"/>
                        <a:t>Azure</a:t>
                      </a:r>
                      <a:r>
                        <a:rPr lang="en-US" sz="3200" baseline="0" dirty="0" smtClean="0"/>
                        <a:t> Blobs</a:t>
                      </a:r>
                      <a:endParaRPr lang="en-US" sz="3200" dirty="0"/>
                    </a:p>
                  </a:txBody>
                  <a:tcPr marT="45724" marB="45724"/>
                </a:tc>
              </a:tr>
              <a:tr h="1023704">
                <a:tc>
                  <a:txBody>
                    <a:bodyPr/>
                    <a:lstStyle/>
                    <a:p>
                      <a:r>
                        <a:rPr lang="en-US" sz="3200" b="1" dirty="0" smtClean="0"/>
                        <a:t>File</a:t>
                      </a:r>
                      <a:endParaRPr lang="en-US" sz="3200" b="1" dirty="0"/>
                    </a:p>
                  </a:txBody>
                  <a:tcPr marT="45724" marB="45724"/>
                </a:tc>
                <a:tc>
                  <a:txBody>
                    <a:bodyPr/>
                    <a:lstStyle/>
                    <a:p>
                      <a:r>
                        <a:rPr lang="en-US" sz="3200" dirty="0" smtClean="0"/>
                        <a:t>File System</a:t>
                      </a:r>
                      <a:endParaRPr lang="en-US" sz="3200" dirty="0"/>
                    </a:p>
                  </a:txBody>
                  <a:tcPr marT="45724" marB="45724"/>
                </a:tc>
                <a:tc>
                  <a:txBody>
                    <a:bodyPr/>
                    <a:lstStyle/>
                    <a:p>
                      <a:r>
                        <a:rPr lang="en-US" sz="3200" dirty="0" smtClean="0"/>
                        <a:t>(Azure Drives)</a:t>
                      </a:r>
                      <a:r>
                        <a:rPr lang="en-US" sz="3200" baseline="0" dirty="0" smtClean="0"/>
                        <a:t> Azure Blobs</a:t>
                      </a:r>
                      <a:endParaRPr lang="en-US" sz="3200" dirty="0"/>
                    </a:p>
                  </a:txBody>
                  <a:tcPr marT="45724" marB="45724"/>
                </a:tc>
              </a:tr>
              <a:tr h="1023622">
                <a:tc>
                  <a:txBody>
                    <a:bodyPr/>
                    <a:lstStyle/>
                    <a:p>
                      <a:r>
                        <a:rPr lang="en-US" sz="3200" b="1" dirty="0" smtClean="0"/>
                        <a:t>Logs</a:t>
                      </a:r>
                      <a:endParaRPr lang="en-US" sz="3200" b="1" dirty="0"/>
                    </a:p>
                  </a:txBody>
                  <a:tcPr marT="45724" marB="45724"/>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3200" dirty="0" smtClean="0"/>
                        <a:t>File System, </a:t>
                      </a:r>
                      <a:br>
                        <a:rPr lang="en-US" sz="3200" dirty="0" smtClean="0"/>
                      </a:br>
                      <a:r>
                        <a:rPr lang="en-US" sz="3200" dirty="0" smtClean="0"/>
                        <a:t>SQL Server,</a:t>
                      </a:r>
                      <a:r>
                        <a:rPr lang="en-US" sz="3200" baseline="0" dirty="0" smtClean="0"/>
                        <a:t> etc.</a:t>
                      </a:r>
                      <a:endParaRPr lang="en-US" sz="3200" dirty="0" smtClean="0"/>
                    </a:p>
                  </a:txBody>
                  <a:tcPr marT="45724" marB="45724"/>
                </a:tc>
                <a:tc>
                  <a:txBody>
                    <a:bodyPr/>
                    <a:lstStyle/>
                    <a:p>
                      <a:r>
                        <a:rPr lang="en-US" sz="3200" dirty="0" smtClean="0"/>
                        <a:t>Azure Blobs</a:t>
                      </a:r>
                    </a:p>
                    <a:p>
                      <a:r>
                        <a:rPr lang="en-US" sz="3200" dirty="0" smtClean="0"/>
                        <a:t>Azure Tables</a:t>
                      </a:r>
                      <a:endParaRPr lang="en-US" sz="3200" dirty="0"/>
                    </a:p>
                  </a:txBody>
                  <a:tcPr marT="45724" marB="45724"/>
                </a:tc>
              </a:tr>
              <a:tr h="773276">
                <a:tc>
                  <a:txBody>
                    <a:bodyPr/>
                    <a:lstStyle/>
                    <a:p>
                      <a:r>
                        <a:rPr lang="en-US" sz="3200" b="1" dirty="0" smtClean="0"/>
                        <a:t>Non-Relational</a:t>
                      </a:r>
                    </a:p>
                  </a:txBody>
                  <a:tcPr marT="45724" marB="45724"/>
                </a:tc>
                <a:tc>
                  <a:txBody>
                    <a:bodyPr/>
                    <a:lstStyle/>
                    <a:p>
                      <a:pPr algn="ctr"/>
                      <a:endParaRPr lang="en-US" sz="2400" b="1" dirty="0"/>
                    </a:p>
                  </a:txBody>
                  <a:tcPr marT="45724" marB="45724"/>
                </a:tc>
                <a:tc>
                  <a:txBody>
                    <a:bodyPr/>
                    <a:lstStyle/>
                    <a:p>
                      <a:r>
                        <a:rPr lang="en-US" sz="3200" dirty="0" smtClean="0"/>
                        <a:t>Azure Tables</a:t>
                      </a:r>
                      <a:endParaRPr lang="en-US" sz="3200" dirty="0"/>
                    </a:p>
                  </a:txBody>
                  <a:tcPr marT="45724" marB="45724"/>
                </a:tc>
              </a:tr>
            </a:tbl>
          </a:graphicData>
        </a:graphic>
      </p:graphicFrame>
      <p:sp>
        <p:nvSpPr>
          <p:cNvPr id="5" name="Text Placeholder 2"/>
          <p:cNvSpPr>
            <a:spLocks noGrp="1"/>
          </p:cNvSpPr>
          <p:nvPr>
            <p:ph type="body" sz="quarter" idx="10"/>
          </p:nvPr>
        </p:nvSpPr>
        <p:spPr>
          <a:xfrm>
            <a:off x="3963010" y="6169455"/>
            <a:ext cx="1450545" cy="458726"/>
          </a:xfrm>
        </p:spPr>
        <p:txBody>
          <a:bodyPr>
            <a:normAutofit fontScale="85000" lnSpcReduction="20000"/>
          </a:bodyPr>
          <a:lstStyle/>
          <a:p>
            <a:pPr marL="0" indent="0">
              <a:buNone/>
            </a:pPr>
            <a:r>
              <a:rPr lang="en-US" b="1" dirty="0" smtClean="0">
                <a:solidFill>
                  <a:schemeClr val="bg1">
                    <a:lumMod val="50000"/>
                  </a:schemeClr>
                </a:solidFill>
              </a:rPr>
              <a:t>NoSQL ?</a:t>
            </a:r>
            <a:endParaRPr lang="en-US" b="1" dirty="0">
              <a:solidFill>
                <a:schemeClr val="bg1">
                  <a:lumMod val="50000"/>
                </a:schemeClr>
              </a:solidFill>
            </a:endParaRPr>
          </a:p>
        </p:txBody>
      </p:sp>
    </p:spTree>
    <p:extLst>
      <p:ext uri="{BB962C8B-B14F-4D97-AF65-F5344CB8AC3E}">
        <p14:creationId xmlns:p14="http://schemas.microsoft.com/office/powerpoint/2010/main" val="423188331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240140"/>
            <a:ext cx="8382000" cy="666385"/>
          </a:xfrm>
        </p:spPr>
        <p:txBody>
          <a:bodyPr>
            <a:normAutofit fontScale="90000"/>
          </a:bodyPr>
          <a:lstStyle/>
          <a:p>
            <a:r>
              <a:rPr lang="en-US" dirty="0" smtClean="0"/>
              <a:t>Not Only SQL</a:t>
            </a:r>
            <a:endParaRPr lang="en-US" dirty="0"/>
          </a:p>
        </p:txBody>
      </p:sp>
      <p:sp>
        <p:nvSpPr>
          <p:cNvPr id="3" name="Text Placeholder 2"/>
          <p:cNvSpPr>
            <a:spLocks noGrp="1"/>
          </p:cNvSpPr>
          <p:nvPr>
            <p:ph type="body" sz="quarter" idx="10"/>
          </p:nvPr>
        </p:nvSpPr>
        <p:spPr/>
        <p:txBody>
          <a:bodyPr/>
          <a:lstStyle/>
          <a:p>
            <a:endParaRPr lang="en-US" dirty="0"/>
          </a:p>
        </p:txBody>
      </p:sp>
      <p:pic>
        <p:nvPicPr>
          <p:cNvPr id="1028" name="Picture 4" descr="http://www.cloudave.com/wordpress/wp-content/uploads/HLIC/f5f2e3572f6f11ad784251dfabef8796.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45030" y="384050"/>
            <a:ext cx="3702230" cy="3702234"/>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ttp://notonlysql.com/nosql.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527050" y="3429000"/>
            <a:ext cx="6172200" cy="36480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67463923"/>
      </p:ext>
    </p:extLst>
  </p:cSld>
  <p:clrMapOvr>
    <a:masterClrMapping/>
  </p:clrMapOvr>
  <p:transition>
    <p:fade/>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NoSQL </a:t>
            </a:r>
            <a:r>
              <a:rPr lang="en-US" dirty="0" smtClean="0"/>
              <a:t>Databases (</a:t>
            </a:r>
            <a:r>
              <a:rPr lang="en-US" b="1" dirty="0" smtClean="0"/>
              <a:t>simplified!!!</a:t>
            </a:r>
            <a:r>
              <a:rPr lang="en-US" dirty="0" smtClean="0"/>
              <a:t>)</a:t>
            </a:r>
            <a:endParaRPr lang="en-US" dirty="0"/>
          </a:p>
        </p:txBody>
      </p:sp>
      <p:sp>
        <p:nvSpPr>
          <p:cNvPr id="3" name="Text Placeholder 2"/>
          <p:cNvSpPr>
            <a:spLocks noGrp="1"/>
          </p:cNvSpPr>
          <p:nvPr>
            <p:ph type="body" sz="quarter" idx="10"/>
          </p:nvPr>
        </p:nvSpPr>
        <p:spPr>
          <a:xfrm>
            <a:off x="381000" y="1447798"/>
            <a:ext cx="8382000" cy="5026151"/>
          </a:xfrm>
        </p:spPr>
        <p:txBody>
          <a:bodyPr>
            <a:normAutofit fontScale="92500" lnSpcReduction="20000"/>
          </a:bodyPr>
          <a:lstStyle/>
          <a:p>
            <a:r>
              <a:rPr lang="en-US" dirty="0" smtClean="0"/>
              <a:t>                         , CouchDB: JSON Document Stores</a:t>
            </a:r>
          </a:p>
          <a:p>
            <a:r>
              <a:rPr lang="en-US" b="1" dirty="0" smtClean="0"/>
              <a:t>Amazon Dynamo</a:t>
            </a:r>
            <a:r>
              <a:rPr lang="en-US" dirty="0" smtClean="0"/>
              <a:t>, </a:t>
            </a:r>
            <a:r>
              <a:rPr lang="en-US" b="1" dirty="0" smtClean="0">
                <a:solidFill>
                  <a:schemeClr val="accent1"/>
                </a:solidFill>
              </a:rPr>
              <a:t>Azure Tables</a:t>
            </a:r>
            <a:r>
              <a:rPr lang="en-US" dirty="0" smtClean="0"/>
              <a:t>: Key Value Stores</a:t>
            </a:r>
          </a:p>
          <a:p>
            <a:pPr lvl="1"/>
            <a:r>
              <a:rPr lang="en-US" dirty="0" smtClean="0"/>
              <a:t>Dynamo: </a:t>
            </a:r>
            <a:r>
              <a:rPr lang="en-US" b="1" dirty="0" smtClean="0"/>
              <a:t>Eventually Consistent</a:t>
            </a:r>
          </a:p>
          <a:p>
            <a:pPr lvl="1"/>
            <a:r>
              <a:rPr lang="en-US" dirty="0" smtClean="0"/>
              <a:t>Azure Tables: </a:t>
            </a:r>
            <a:r>
              <a:rPr lang="en-US" b="1" dirty="0" smtClean="0"/>
              <a:t>Strongly Consistent</a:t>
            </a:r>
          </a:p>
          <a:p>
            <a:r>
              <a:rPr lang="en-US" b="1" dirty="0" smtClean="0"/>
              <a:t>Cassandra, </a:t>
            </a:r>
            <a:r>
              <a:rPr lang="en-US" b="1" dirty="0">
                <a:solidFill>
                  <a:schemeClr val="accent1"/>
                </a:solidFill>
              </a:rPr>
              <a:t>Azure </a:t>
            </a:r>
            <a:r>
              <a:rPr lang="en-US" b="1" dirty="0" smtClean="0">
                <a:solidFill>
                  <a:schemeClr val="accent1"/>
                </a:solidFill>
              </a:rPr>
              <a:t>Tables</a:t>
            </a:r>
            <a:r>
              <a:rPr lang="en-US" b="1" dirty="0" smtClean="0"/>
              <a:t>: Wide Column Stores</a:t>
            </a:r>
          </a:p>
          <a:p>
            <a:pPr lvl="1"/>
            <a:r>
              <a:rPr lang="en-US" dirty="0" smtClean="0"/>
              <a:t>Yeah, I know </a:t>
            </a:r>
            <a:r>
              <a:rPr lang="en-US" dirty="0">
                <a:solidFill>
                  <a:schemeClr val="accent1"/>
                </a:solidFill>
              </a:rPr>
              <a:t>Azure Tables</a:t>
            </a:r>
            <a:r>
              <a:rPr lang="en-US" dirty="0" smtClean="0"/>
              <a:t> is listed twice…</a:t>
            </a:r>
            <a:endParaRPr lang="en-US" dirty="0" smtClean="0"/>
          </a:p>
          <a:p>
            <a:r>
              <a:rPr lang="en-US" b="1" dirty="0" smtClean="0"/>
              <a:t>Many </a:t>
            </a:r>
            <a:r>
              <a:rPr lang="en-US" b="1" dirty="0" smtClean="0"/>
              <a:t>others! </a:t>
            </a:r>
            <a:endParaRPr lang="en-US" sz="2100" dirty="0" smtClean="0"/>
          </a:p>
          <a:p>
            <a:r>
              <a:rPr lang="en-US" sz="4200" b="1" dirty="0" smtClean="0"/>
              <a:t>Faster, Cheaper</a:t>
            </a:r>
          </a:p>
          <a:p>
            <a:r>
              <a:rPr lang="en-US" sz="4200" b="1" dirty="0" smtClean="0"/>
              <a:t>Scales </a:t>
            </a:r>
            <a:r>
              <a:rPr lang="en-US" sz="4200" b="1" dirty="0" smtClean="0"/>
              <a:t>Out </a:t>
            </a:r>
          </a:p>
          <a:p>
            <a:r>
              <a:rPr lang="en-US" sz="4200" b="1" dirty="0" smtClean="0"/>
              <a:t>“</a:t>
            </a:r>
            <a:r>
              <a:rPr lang="en-US" sz="4200" b="1" dirty="0" smtClean="0"/>
              <a:t>Simpler</a:t>
            </a:r>
            <a:r>
              <a:rPr lang="en-US" sz="4200" b="1" dirty="0" smtClean="0"/>
              <a:t>”</a:t>
            </a:r>
            <a:r>
              <a:rPr lang="en-US" sz="4200" b="1" dirty="0"/>
              <a:t> </a:t>
            </a:r>
            <a:r>
              <a:rPr lang="en-US" sz="4200" b="1" dirty="0" smtClean="0"/>
              <a:t>… better benefit/$</a:t>
            </a:r>
            <a:endParaRPr lang="en-US" sz="4200" b="1" dirty="0" smtClean="0"/>
          </a:p>
        </p:txBody>
      </p:sp>
      <p:pic>
        <p:nvPicPr>
          <p:cNvPr id="4" name="Picture 6" descr="http://2.bp.blogspot.com/_7RXOll2bOJs/S-uFFcBraEI/AAAAAAAABjc/aqsDWk1n1jk/s1600/Mongo.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3606" y="1121026"/>
            <a:ext cx="2513005" cy="8376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9365408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Eventual Consistency</a:t>
            </a:r>
            <a:endParaRPr lang="en-US" dirty="0"/>
          </a:p>
        </p:txBody>
      </p:sp>
      <p:sp>
        <p:nvSpPr>
          <p:cNvPr id="3" name="Content Placeholder 2"/>
          <p:cNvSpPr>
            <a:spLocks noGrp="1"/>
          </p:cNvSpPr>
          <p:nvPr>
            <p:ph idx="1"/>
          </p:nvPr>
        </p:nvSpPr>
        <p:spPr/>
        <p:txBody>
          <a:bodyPr>
            <a:normAutofit lnSpcReduction="10000"/>
          </a:bodyPr>
          <a:lstStyle/>
          <a:p>
            <a:r>
              <a:rPr lang="en-US" dirty="0" smtClean="0"/>
              <a:t>Property of a system such that not all records of state guaranteed to agree at any given point in time.</a:t>
            </a:r>
          </a:p>
          <a:p>
            <a:pPr lvl="1"/>
            <a:r>
              <a:rPr lang="en-US" dirty="0" smtClean="0"/>
              <a:t>Applicable to whole systems or parts of systems (such as a database)</a:t>
            </a:r>
          </a:p>
          <a:p>
            <a:r>
              <a:rPr lang="en-US" dirty="0" smtClean="0"/>
              <a:t>As opposed to Strongly Consistent (or Instantly Consistent)</a:t>
            </a:r>
          </a:p>
          <a:p>
            <a:r>
              <a:rPr lang="en-US" dirty="0" smtClean="0"/>
              <a:t>Eventual Consistency is natural characteristic of a </a:t>
            </a:r>
            <a:r>
              <a:rPr lang="en-US" b="1" dirty="0" smtClean="0"/>
              <a:t>useful, scalable</a:t>
            </a:r>
            <a:r>
              <a:rPr lang="en-US" dirty="0" smtClean="0"/>
              <a:t> distributed systems</a:t>
            </a:r>
            <a:endParaRPr lang="en-US" dirty="0"/>
          </a:p>
        </p:txBody>
      </p:sp>
    </p:spTree>
    <p:extLst>
      <p:ext uri="{BB962C8B-B14F-4D97-AF65-F5344CB8AC3E}">
        <p14:creationId xmlns:p14="http://schemas.microsoft.com/office/powerpoint/2010/main" val="35262399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Why Eventual Consistency? #1</a:t>
            </a:r>
            <a:endParaRPr lang="en-US" dirty="0"/>
          </a:p>
        </p:txBody>
      </p:sp>
      <p:sp>
        <p:nvSpPr>
          <p:cNvPr id="3" name="Text Placeholder 2"/>
          <p:cNvSpPr>
            <a:spLocks noGrp="1"/>
          </p:cNvSpPr>
          <p:nvPr>
            <p:ph type="body" sz="quarter" idx="10"/>
          </p:nvPr>
        </p:nvSpPr>
        <p:spPr>
          <a:xfrm>
            <a:off x="0" y="1447798"/>
            <a:ext cx="9144000" cy="5026152"/>
          </a:xfrm>
        </p:spPr>
        <p:txBody>
          <a:bodyPr>
            <a:normAutofit fontScale="85000" lnSpcReduction="20000"/>
          </a:bodyPr>
          <a:lstStyle/>
          <a:p>
            <a:r>
              <a:rPr lang="en-US" sz="4700" dirty="0" smtClean="0"/>
              <a:t>ACID Guarantees:</a:t>
            </a:r>
          </a:p>
          <a:p>
            <a:pPr lvl="1"/>
            <a:r>
              <a:rPr lang="en-US" sz="4200" dirty="0" smtClean="0">
                <a:hlinkClick r:id="" action="ppaction://hlinkfile"/>
              </a:rPr>
              <a:t>Atomicity</a:t>
            </a:r>
            <a:r>
              <a:rPr lang="en-US" sz="4200" dirty="0" smtClean="0"/>
              <a:t>, </a:t>
            </a:r>
            <a:r>
              <a:rPr lang="en-US" sz="4200" dirty="0" smtClean="0">
                <a:hlinkClick r:id="" action="ppaction://hlinkfile"/>
              </a:rPr>
              <a:t>Consistency</a:t>
            </a:r>
            <a:r>
              <a:rPr lang="en-US" sz="4200" dirty="0" smtClean="0"/>
              <a:t>, </a:t>
            </a:r>
            <a:r>
              <a:rPr lang="en-US" sz="4200" dirty="0" smtClean="0">
                <a:hlinkClick r:id="" action="ppaction://hlinkfile"/>
              </a:rPr>
              <a:t>Isolation</a:t>
            </a:r>
            <a:r>
              <a:rPr lang="en-US" sz="4200" dirty="0" smtClean="0"/>
              <a:t>, </a:t>
            </a:r>
            <a:r>
              <a:rPr lang="en-US" sz="4200" dirty="0" smtClean="0">
                <a:hlinkClick r:id="" action="ppaction://hlinkfile"/>
              </a:rPr>
              <a:t>Durability</a:t>
            </a:r>
            <a:endParaRPr lang="en-US" sz="4200" dirty="0" smtClean="0"/>
          </a:p>
          <a:p>
            <a:pPr lvl="1"/>
            <a:r>
              <a:rPr lang="en-US" sz="4200" dirty="0" smtClean="0"/>
              <a:t>SQL insert </a:t>
            </a:r>
            <a:r>
              <a:rPr lang="en-US" sz="4200" i="1" dirty="0" err="1" smtClean="0"/>
              <a:t>vs</a:t>
            </a:r>
            <a:r>
              <a:rPr lang="en-US" sz="4200" dirty="0" smtClean="0"/>
              <a:t> read performance?</a:t>
            </a:r>
          </a:p>
          <a:p>
            <a:pPr lvl="2"/>
            <a:r>
              <a:rPr lang="en-US" sz="3800" b="1" dirty="0" smtClean="0"/>
              <a:t>How </a:t>
            </a:r>
            <a:r>
              <a:rPr lang="en-US" sz="3800" b="1" dirty="0"/>
              <a:t>do we make them BOTH fast?</a:t>
            </a:r>
            <a:endParaRPr lang="en-US" sz="3800" dirty="0" smtClean="0"/>
          </a:p>
          <a:p>
            <a:pPr lvl="2"/>
            <a:r>
              <a:rPr lang="en-US" sz="3800" dirty="0" smtClean="0"/>
              <a:t>Optimistic Locking and “Big </a:t>
            </a:r>
            <a:r>
              <a:rPr lang="en-US" sz="3800" dirty="0"/>
              <a:t>Oh</a:t>
            </a:r>
            <a:r>
              <a:rPr lang="en-US" sz="3800" dirty="0" smtClean="0"/>
              <a:t>” math</a:t>
            </a:r>
            <a:endParaRPr lang="en-US" sz="3800" b="1" dirty="0" smtClean="0"/>
          </a:p>
          <a:p>
            <a:r>
              <a:rPr lang="en-US" sz="4700" dirty="0" smtClean="0"/>
              <a:t>BASE Semantics:</a:t>
            </a:r>
            <a:endParaRPr lang="en-US" sz="4700" dirty="0"/>
          </a:p>
          <a:p>
            <a:pPr lvl="1"/>
            <a:r>
              <a:rPr lang="en-US" sz="4200" dirty="0">
                <a:hlinkClick r:id="rId2" action="ppaction://hlinkfile" tooltip="Eventual consistency"/>
              </a:rPr>
              <a:t>Basically </a:t>
            </a:r>
            <a:r>
              <a:rPr lang="en-US" sz="4200" dirty="0" smtClean="0">
                <a:hlinkClick r:id="rId2" action="ppaction://hlinkfile" tooltip="Eventual consistency"/>
              </a:rPr>
              <a:t>Available, Soft state, Eventual consistency</a:t>
            </a:r>
            <a:endParaRPr lang="en-US" sz="4200" dirty="0" smtClean="0"/>
          </a:p>
          <a:p>
            <a:pPr marL="0" indent="0">
              <a:buNone/>
            </a:pPr>
            <a:endParaRPr lang="en-US" sz="2200" dirty="0" smtClean="0"/>
          </a:p>
          <a:p>
            <a:pPr marL="0" indent="0">
              <a:buNone/>
            </a:pPr>
            <a:r>
              <a:rPr lang="en-US" sz="1600" dirty="0" smtClean="0"/>
              <a:t>From: </a:t>
            </a:r>
            <a:r>
              <a:rPr lang="en-US" sz="1600" dirty="0" smtClean="0">
                <a:hlinkClick r:id="rId3"/>
              </a:rPr>
              <a:t>http</a:t>
            </a:r>
            <a:r>
              <a:rPr lang="en-US" sz="1600" dirty="0">
                <a:hlinkClick r:id="rId3"/>
              </a:rPr>
              <a:t>://</a:t>
            </a:r>
            <a:r>
              <a:rPr lang="en-US" sz="1600" dirty="0" smtClean="0">
                <a:hlinkClick r:id="rId3"/>
              </a:rPr>
              <a:t>en.wikipedia.org/wiki/</a:t>
            </a:r>
            <a:r>
              <a:rPr lang="en-US" sz="1600" b="1" dirty="0" smtClean="0">
                <a:hlinkClick r:id="rId3"/>
              </a:rPr>
              <a:t>ACID</a:t>
            </a:r>
            <a:r>
              <a:rPr lang="en-US" sz="1600" dirty="0"/>
              <a:t> and </a:t>
            </a:r>
            <a:r>
              <a:rPr lang="en-US" sz="1600" dirty="0">
                <a:hlinkClick r:id="rId2"/>
              </a:rPr>
              <a:t>http://</a:t>
            </a:r>
            <a:r>
              <a:rPr lang="en-US" sz="1600" dirty="0" smtClean="0">
                <a:hlinkClick r:id="rId2"/>
              </a:rPr>
              <a:t>en.wikipedia.org/wiki/</a:t>
            </a:r>
            <a:r>
              <a:rPr lang="en-US" sz="1600" b="1" dirty="0" smtClean="0">
                <a:hlinkClick r:id="rId2"/>
              </a:rPr>
              <a:t>Eventual_consistency</a:t>
            </a:r>
            <a:endParaRPr lang="en-US" sz="1600" b="1" dirty="0" smtClean="0"/>
          </a:p>
        </p:txBody>
      </p:sp>
    </p:spTree>
    <p:extLst>
      <p:ext uri="{BB962C8B-B14F-4D97-AF65-F5344CB8AC3E}">
        <p14:creationId xmlns:p14="http://schemas.microsoft.com/office/powerpoint/2010/main" val="3433523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Why Eventual Consistency? #2</a:t>
            </a:r>
            <a:endParaRPr lang="en-US" dirty="0"/>
          </a:p>
        </p:txBody>
      </p:sp>
      <p:sp>
        <p:nvSpPr>
          <p:cNvPr id="3" name="Text Placeholder 2"/>
          <p:cNvSpPr>
            <a:spLocks noGrp="1"/>
          </p:cNvSpPr>
          <p:nvPr>
            <p:ph type="body" sz="quarter" idx="10"/>
          </p:nvPr>
        </p:nvSpPr>
        <p:spPr>
          <a:xfrm>
            <a:off x="381000" y="1447799"/>
            <a:ext cx="8382000" cy="5410201"/>
          </a:xfrm>
        </p:spPr>
        <p:txBody>
          <a:bodyPr>
            <a:normAutofit fontScale="40000" lnSpcReduction="20000"/>
          </a:bodyPr>
          <a:lstStyle/>
          <a:p>
            <a:pPr marL="0" indent="0">
              <a:buNone/>
            </a:pPr>
            <a:r>
              <a:rPr lang="en-US" sz="8000" b="1" dirty="0"/>
              <a:t>CAP </a:t>
            </a:r>
            <a:r>
              <a:rPr lang="en-US" sz="8000" b="1" dirty="0" smtClean="0"/>
              <a:t>Theorem –</a:t>
            </a:r>
            <a:r>
              <a:rPr lang="en-US" sz="8000" b="1" dirty="0"/>
              <a:t> </a:t>
            </a:r>
            <a:r>
              <a:rPr lang="en-US" sz="8000" b="1" i="1" dirty="0" smtClean="0"/>
              <a:t>Choose only </a:t>
            </a:r>
            <a:r>
              <a:rPr lang="en-US" sz="8000" b="1" i="1" u="sng" dirty="0" smtClean="0"/>
              <a:t>two</a:t>
            </a:r>
            <a:r>
              <a:rPr lang="en-US" sz="8000" b="1" i="1" dirty="0" smtClean="0"/>
              <a:t> guarantees</a:t>
            </a:r>
          </a:p>
          <a:p>
            <a:pPr marL="0" indent="0">
              <a:buNone/>
            </a:pPr>
            <a:endParaRPr lang="en-US" sz="7000" b="1" i="1" dirty="0" smtClean="0">
              <a:hlinkClick r:id="rId2" action="ppaction://hlinkfile" tooltip="Consistency (database systems)"/>
            </a:endParaRPr>
          </a:p>
          <a:p>
            <a:pPr marL="914400" indent="-914400">
              <a:buFont typeface="+mj-lt"/>
              <a:buAutoNum type="arabicPeriod"/>
            </a:pPr>
            <a:r>
              <a:rPr lang="en-US" sz="8000" b="1" i="1" dirty="0" smtClean="0">
                <a:hlinkClick r:id="rId2" action="ppaction://hlinkfile" tooltip="Consistency (database systems)"/>
              </a:rPr>
              <a:t>Consistency</a:t>
            </a:r>
            <a:r>
              <a:rPr lang="en-US" sz="8000" b="1" dirty="0" smtClean="0"/>
              <a:t>: all </a:t>
            </a:r>
            <a:r>
              <a:rPr lang="en-US" sz="8000" b="1" dirty="0"/>
              <a:t>nodes see the same data at the same </a:t>
            </a:r>
            <a:r>
              <a:rPr lang="en-US" sz="8000" b="1" dirty="0" smtClean="0"/>
              <a:t>time</a:t>
            </a:r>
            <a:endParaRPr lang="en-US" sz="8000" b="1" dirty="0"/>
          </a:p>
          <a:p>
            <a:pPr marL="914400" indent="-914400">
              <a:buFont typeface="+mj-lt"/>
              <a:buAutoNum type="arabicPeriod"/>
            </a:pPr>
            <a:r>
              <a:rPr lang="en-US" sz="8000" b="1" i="1" dirty="0" smtClean="0">
                <a:hlinkClick r:id="rId3" action="ppaction://hlinkfile" tooltip="Availability"/>
              </a:rPr>
              <a:t>Availability</a:t>
            </a:r>
            <a:r>
              <a:rPr lang="en-US" sz="8000" b="1" dirty="0" smtClean="0"/>
              <a:t>: a </a:t>
            </a:r>
            <a:r>
              <a:rPr lang="en-US" sz="8000" b="1" dirty="0"/>
              <a:t>guarantee that every request receives a response about whether it was successful or </a:t>
            </a:r>
            <a:r>
              <a:rPr lang="en-US" sz="8000" b="1" dirty="0" smtClean="0"/>
              <a:t>failed</a:t>
            </a:r>
            <a:endParaRPr lang="en-US" sz="8000" b="1" dirty="0"/>
          </a:p>
          <a:p>
            <a:pPr marL="914400" indent="-914400">
              <a:buFont typeface="+mj-lt"/>
              <a:buAutoNum type="arabicPeriod"/>
            </a:pPr>
            <a:r>
              <a:rPr lang="en-US" sz="8000" b="1" i="1" dirty="0">
                <a:hlinkClick r:id="rId4" action="ppaction://hlinkfile" tooltip="Network partitioning (page does not exist)"/>
              </a:rPr>
              <a:t>Partition </a:t>
            </a:r>
            <a:r>
              <a:rPr lang="en-US" sz="8000" b="1" i="1" dirty="0" smtClean="0">
                <a:hlinkClick r:id="rId4" action="ppaction://hlinkfile" tooltip="Network partitioning (page does not exist)"/>
              </a:rPr>
              <a:t>tolerance</a:t>
            </a:r>
            <a:r>
              <a:rPr lang="en-US" sz="8000" b="1" dirty="0" smtClean="0"/>
              <a:t>: the </a:t>
            </a:r>
            <a:r>
              <a:rPr lang="en-US" sz="8000" b="1" dirty="0"/>
              <a:t>system continues to operate despite arbitrary message </a:t>
            </a:r>
            <a:r>
              <a:rPr lang="en-US" sz="8000" b="1" dirty="0" smtClean="0"/>
              <a:t>loss</a:t>
            </a:r>
          </a:p>
          <a:p>
            <a:pPr marL="0" indent="0">
              <a:buNone/>
            </a:pPr>
            <a:endParaRPr lang="en-US" sz="4600" dirty="0" smtClean="0"/>
          </a:p>
          <a:p>
            <a:pPr marL="0" indent="0">
              <a:buNone/>
            </a:pPr>
            <a:endParaRPr lang="en-US" sz="4600" dirty="0" smtClean="0"/>
          </a:p>
          <a:p>
            <a:pPr marL="0" indent="0">
              <a:buNone/>
            </a:pPr>
            <a:r>
              <a:rPr lang="en-US" sz="2300" dirty="0" smtClean="0"/>
              <a:t>From: </a:t>
            </a:r>
            <a:r>
              <a:rPr lang="en-US" sz="2300" dirty="0" smtClean="0">
                <a:hlinkClick r:id="rId5"/>
              </a:rPr>
              <a:t>http</a:t>
            </a:r>
            <a:r>
              <a:rPr lang="en-US" sz="2300" dirty="0">
                <a:hlinkClick r:id="rId5"/>
              </a:rPr>
              <a:t>://</a:t>
            </a:r>
            <a:r>
              <a:rPr lang="en-US" sz="2300" dirty="0" smtClean="0">
                <a:hlinkClick r:id="rId5"/>
              </a:rPr>
              <a:t>en.wikipedia.org/wiki/</a:t>
            </a:r>
            <a:r>
              <a:rPr lang="en-US" sz="2300" b="1" dirty="0" smtClean="0">
                <a:hlinkClick r:id="rId5"/>
              </a:rPr>
              <a:t>CAP_theorem</a:t>
            </a:r>
            <a:endParaRPr lang="en-US" sz="2300" b="1" dirty="0"/>
          </a:p>
        </p:txBody>
      </p:sp>
    </p:spTree>
    <p:extLst>
      <p:ext uri="{BB962C8B-B14F-4D97-AF65-F5344CB8AC3E}">
        <p14:creationId xmlns:p14="http://schemas.microsoft.com/office/powerpoint/2010/main" val="3903236369"/>
      </p:ext>
    </p:extLst>
  </p:cSld>
  <p:clrMapOvr>
    <a:masterClrMapping/>
  </p:clrMapOvr>
  <p:transition>
    <p:fade/>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Cache is King</a:t>
            </a:r>
            <a:endParaRPr lang="en-US" dirty="0"/>
          </a:p>
        </p:txBody>
      </p:sp>
      <p:sp>
        <p:nvSpPr>
          <p:cNvPr id="3" name="Content Placeholder 2"/>
          <p:cNvSpPr>
            <a:spLocks noGrp="1"/>
          </p:cNvSpPr>
          <p:nvPr>
            <p:ph idx="1"/>
          </p:nvPr>
        </p:nvSpPr>
        <p:spPr>
          <a:xfrm>
            <a:off x="457200" y="1600206"/>
            <a:ext cx="8229600" cy="5178239"/>
          </a:xfrm>
        </p:spPr>
        <p:txBody>
          <a:bodyPr>
            <a:normAutofit lnSpcReduction="10000"/>
          </a:bodyPr>
          <a:lstStyle/>
          <a:p>
            <a:r>
              <a:rPr lang="en-US" dirty="0" smtClean="0"/>
              <a:t>Facebook</a:t>
            </a:r>
            <a:r>
              <a:rPr lang="en-US" dirty="0"/>
              <a:t> </a:t>
            </a:r>
            <a:r>
              <a:rPr lang="en-US" dirty="0" smtClean="0"/>
              <a:t>has “28</a:t>
            </a:r>
            <a:r>
              <a:rPr lang="en-US" dirty="0"/>
              <a:t> </a:t>
            </a:r>
            <a:r>
              <a:rPr lang="en-US" b="1" i="1" dirty="0" smtClean="0"/>
              <a:t>terabytes</a:t>
            </a:r>
            <a:r>
              <a:rPr lang="en-US" dirty="0"/>
              <a:t> </a:t>
            </a:r>
            <a:r>
              <a:rPr lang="en-US" dirty="0" smtClean="0"/>
              <a:t>of</a:t>
            </a:r>
            <a:r>
              <a:rPr lang="en-US" dirty="0"/>
              <a:t> </a:t>
            </a:r>
            <a:r>
              <a:rPr lang="en-US" i="1" dirty="0" err="1" smtClean="0"/>
              <a:t>memcached</a:t>
            </a:r>
            <a:r>
              <a:rPr lang="en-US" dirty="0"/>
              <a:t> </a:t>
            </a:r>
            <a:r>
              <a:rPr lang="en-US" dirty="0" smtClean="0"/>
              <a:t>data on 800 servers</a:t>
            </a:r>
            <a:r>
              <a:rPr lang="en-US" dirty="0"/>
              <a:t>.</a:t>
            </a:r>
            <a:r>
              <a:rPr lang="en-US" dirty="0" smtClean="0"/>
              <a:t>” </a:t>
            </a:r>
            <a:r>
              <a:rPr lang="en-US" sz="2400" dirty="0">
                <a:hlinkClick r:id="rId3"/>
              </a:rPr>
              <a:t>http://</a:t>
            </a:r>
            <a:r>
              <a:rPr lang="en-US" sz="2400" dirty="0" smtClean="0">
                <a:hlinkClick r:id="rId3"/>
              </a:rPr>
              <a:t>highscalability.com/blog/2010/9/30/facebook-and-site-failures-caused-by-complex-weakly-interact.html</a:t>
            </a:r>
            <a:endParaRPr lang="en-US" sz="2400" dirty="0" smtClean="0"/>
          </a:p>
          <a:p>
            <a:endParaRPr lang="en-US" dirty="0" smtClean="0"/>
          </a:p>
          <a:p>
            <a:endParaRPr lang="en-US" dirty="0"/>
          </a:p>
          <a:p>
            <a:endParaRPr lang="en-US" dirty="0" smtClean="0"/>
          </a:p>
          <a:p>
            <a:endParaRPr lang="en-US" dirty="0" smtClean="0"/>
          </a:p>
          <a:p>
            <a:endParaRPr lang="en-US" b="1" i="1" dirty="0" smtClean="0"/>
          </a:p>
          <a:p>
            <a:r>
              <a:rPr lang="en-US" b="1" i="1" dirty="0" smtClean="0"/>
              <a:t>Eventual Consistency at work!</a:t>
            </a:r>
            <a:endParaRPr lang="en-US" b="1" i="1" dirty="0"/>
          </a:p>
        </p:txBody>
      </p:sp>
      <p:pic>
        <p:nvPicPr>
          <p:cNvPr id="1026" name="Picture 2" descr="http://farm4.static.flickr.com/3200/3292553947_9ee951c3e6_o.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9935" y="3276600"/>
            <a:ext cx="7810500" cy="2590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42045668"/>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a:xfrm>
            <a:off x="381000" y="228600"/>
            <a:ext cx="8382000" cy="666750"/>
          </a:xfrm>
        </p:spPr>
        <p:txBody>
          <a:bodyPr>
            <a:normAutofit fontScale="90000"/>
          </a:bodyPr>
          <a:lstStyle/>
          <a:p>
            <a:r>
              <a:rPr lang="en-US" sz="3600" b="1" dirty="0" smtClean="0"/>
              <a:t>Relational </a:t>
            </a:r>
            <a:r>
              <a:rPr lang="en-US" sz="3600" dirty="0" smtClean="0"/>
              <a:t>(SQL Azure)</a:t>
            </a:r>
            <a:r>
              <a:rPr lang="en-US" sz="3600" b="1" dirty="0" smtClean="0"/>
              <a:t> vs</a:t>
            </a:r>
            <a:r>
              <a:rPr lang="en-US" sz="3600" b="1" dirty="0"/>
              <a:t>. </a:t>
            </a:r>
            <a:r>
              <a:rPr lang="en-US" sz="3600" b="1" dirty="0" smtClean="0"/>
              <a:t>NoSQL </a:t>
            </a:r>
            <a:r>
              <a:rPr lang="en-US" sz="3600" dirty="0" smtClean="0"/>
              <a:t>(Azure Tables)</a:t>
            </a:r>
          </a:p>
        </p:txBody>
      </p:sp>
      <p:graphicFrame>
        <p:nvGraphicFramePr>
          <p:cNvPr id="4" name="Table 3"/>
          <p:cNvGraphicFramePr>
            <a:graphicFrameLocks noGrp="1"/>
          </p:cNvGraphicFramePr>
          <p:nvPr>
            <p:extLst>
              <p:ext uri="{D42A27DB-BD31-4B8C-83A1-F6EECF244321}">
                <p14:modId xmlns:p14="http://schemas.microsoft.com/office/powerpoint/2010/main" val="1088002537"/>
              </p:ext>
            </p:extLst>
          </p:nvPr>
        </p:nvGraphicFramePr>
        <p:xfrm>
          <a:off x="156975" y="1066800"/>
          <a:ext cx="8834625" cy="6002655"/>
        </p:xfrm>
        <a:graphic>
          <a:graphicData uri="http://schemas.openxmlformats.org/drawingml/2006/table">
            <a:tbl>
              <a:tblPr firstRow="1" bandRow="1">
                <a:tableStyleId>{5C22544A-7EE6-4342-B048-85BDC9FD1C3A}</a:tableStyleId>
              </a:tblPr>
              <a:tblGrid>
                <a:gridCol w="2944875"/>
                <a:gridCol w="2944875"/>
                <a:gridCol w="2944875"/>
              </a:tblGrid>
              <a:tr h="657225">
                <a:tc>
                  <a:txBody>
                    <a:bodyPr/>
                    <a:lstStyle/>
                    <a:p>
                      <a:r>
                        <a:rPr lang="en-US" sz="3200" dirty="0" smtClean="0"/>
                        <a:t>Approach</a:t>
                      </a:r>
                      <a:endParaRPr lang="en-US" sz="3200" dirty="0"/>
                    </a:p>
                  </a:txBody>
                  <a:tcPr/>
                </a:tc>
                <a:tc>
                  <a:txBody>
                    <a:bodyPr/>
                    <a:lstStyle/>
                    <a:p>
                      <a:r>
                        <a:rPr lang="en-US" sz="3200" dirty="0" smtClean="0"/>
                        <a:t>Relational </a:t>
                      </a:r>
                      <a:br>
                        <a:rPr lang="en-US" sz="3200" dirty="0" smtClean="0"/>
                      </a:br>
                      <a:r>
                        <a:rPr lang="en-US" sz="2400" dirty="0" smtClean="0"/>
                        <a:t>(e.g., SQL Azure)</a:t>
                      </a:r>
                      <a:endParaRPr lang="en-US" sz="2400" dirty="0"/>
                    </a:p>
                  </a:txBody>
                  <a:tcPr/>
                </a:tc>
                <a:tc>
                  <a:txBody>
                    <a:bodyPr/>
                    <a:lstStyle/>
                    <a:p>
                      <a:r>
                        <a:rPr lang="en-US" sz="3200" dirty="0" smtClean="0"/>
                        <a:t>NoSQL</a:t>
                      </a:r>
                    </a:p>
                    <a:p>
                      <a:r>
                        <a:rPr lang="en-US" sz="2400" dirty="0" smtClean="0"/>
                        <a:t>(e.g.,</a:t>
                      </a:r>
                      <a:r>
                        <a:rPr lang="en-US" sz="2400" baseline="0" dirty="0" smtClean="0"/>
                        <a:t> </a:t>
                      </a:r>
                      <a:r>
                        <a:rPr lang="en-US" sz="2400" dirty="0" smtClean="0"/>
                        <a:t>Azure Tables)</a:t>
                      </a:r>
                      <a:endParaRPr lang="en-US" sz="2400" dirty="0"/>
                    </a:p>
                  </a:txBody>
                  <a:tcPr/>
                </a:tc>
              </a:tr>
              <a:tr h="657225">
                <a:tc>
                  <a:txBody>
                    <a:bodyPr/>
                    <a:lstStyle/>
                    <a:p>
                      <a:r>
                        <a:rPr lang="en-US" sz="3200" b="1" dirty="0" smtClean="0"/>
                        <a:t>Normalization</a:t>
                      </a:r>
                      <a:endParaRPr lang="en-US" sz="3200" b="1" dirty="0"/>
                    </a:p>
                  </a:txBody>
                  <a:tcPr/>
                </a:tc>
                <a:tc>
                  <a:txBody>
                    <a:bodyPr/>
                    <a:lstStyle/>
                    <a:p>
                      <a:r>
                        <a:rPr lang="en-US" sz="3200" dirty="0" smtClean="0"/>
                        <a:t>Normalized</a:t>
                      </a:r>
                      <a:endParaRPr lang="en-US" sz="3200" dirty="0"/>
                    </a:p>
                  </a:txBody>
                  <a:tcPr/>
                </a:tc>
                <a:tc>
                  <a:txBody>
                    <a:bodyPr/>
                    <a:lstStyle/>
                    <a:p>
                      <a:r>
                        <a:rPr lang="en-US" sz="3200" dirty="0" smtClean="0"/>
                        <a:t>Denormalized</a:t>
                      </a:r>
                      <a:endParaRPr lang="en-US" sz="3200" dirty="0"/>
                    </a:p>
                  </a:txBody>
                  <a:tcPr/>
                </a:tc>
              </a:tr>
              <a:tr h="361950">
                <a:tc>
                  <a:txBody>
                    <a:bodyPr/>
                    <a:lstStyle/>
                    <a:p>
                      <a:r>
                        <a:rPr lang="en-US" sz="2400" b="1" dirty="0" smtClean="0"/>
                        <a:t>(Duplication)</a:t>
                      </a:r>
                      <a:endParaRPr lang="en-US" sz="2400" b="1" dirty="0"/>
                    </a:p>
                  </a:txBody>
                  <a:tcPr/>
                </a:tc>
                <a:tc>
                  <a:txBody>
                    <a:bodyPr/>
                    <a:lstStyle/>
                    <a:p>
                      <a:r>
                        <a:rPr lang="en-US" sz="2400" dirty="0" smtClean="0"/>
                        <a:t>(No</a:t>
                      </a:r>
                      <a:r>
                        <a:rPr lang="en-US" sz="2400" baseline="0" dirty="0" smtClean="0"/>
                        <a:t> duplication)</a:t>
                      </a:r>
                      <a:endParaRPr lang="en-US" sz="2400" dirty="0"/>
                    </a:p>
                  </a:txBody>
                  <a:tcPr/>
                </a:tc>
                <a:tc>
                  <a:txBody>
                    <a:bodyPr/>
                    <a:lstStyle/>
                    <a:p>
                      <a:r>
                        <a:rPr lang="en-US" sz="2400" dirty="0" smtClean="0"/>
                        <a:t>(Duplication</a:t>
                      </a:r>
                      <a:r>
                        <a:rPr lang="en-US" sz="2400" baseline="0" dirty="0" smtClean="0"/>
                        <a:t> </a:t>
                      </a:r>
                      <a:r>
                        <a:rPr lang="en-US" sz="2400" dirty="0" smtClean="0"/>
                        <a:t>okay)</a:t>
                      </a:r>
                      <a:endParaRPr lang="en-US" sz="2400" dirty="0"/>
                    </a:p>
                  </a:txBody>
                  <a:tcPr/>
                </a:tc>
              </a:tr>
              <a:tr h="657225">
                <a:tc>
                  <a:txBody>
                    <a:bodyPr/>
                    <a:lstStyle/>
                    <a:p>
                      <a:r>
                        <a:rPr lang="en-US" sz="3200" b="1" dirty="0" smtClean="0"/>
                        <a:t>Transactions</a:t>
                      </a:r>
                      <a:endParaRPr lang="en-US" sz="3200" b="1"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3200" dirty="0" smtClean="0"/>
                        <a:t>Distributed</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3200" dirty="0" smtClean="0"/>
                        <a:t>Limited scope</a:t>
                      </a:r>
                    </a:p>
                  </a:txBody>
                  <a:tcPr/>
                </a:tc>
              </a:tr>
              <a:tr h="657225">
                <a:tc>
                  <a:txBody>
                    <a:bodyPr/>
                    <a:lstStyle/>
                    <a:p>
                      <a:r>
                        <a:rPr lang="en-US" sz="3200" b="1" dirty="0" smtClean="0"/>
                        <a:t>Structure</a:t>
                      </a:r>
                      <a:endParaRPr lang="en-US" sz="3200" b="1"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3200" dirty="0" smtClean="0"/>
                        <a:t>Schema</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3200" dirty="0" smtClean="0"/>
                        <a:t>Flexible</a:t>
                      </a:r>
                    </a:p>
                  </a:txBody>
                  <a:tcPr/>
                </a:tc>
              </a:tr>
              <a:tr h="657225">
                <a:tc>
                  <a:txBody>
                    <a:bodyPr/>
                    <a:lstStyle/>
                    <a:p>
                      <a:r>
                        <a:rPr lang="en-US" sz="3200" b="1" dirty="0" smtClean="0"/>
                        <a:t>Responsibility</a:t>
                      </a:r>
                      <a:endParaRPr lang="en-US" sz="3200" b="1" dirty="0"/>
                    </a:p>
                  </a:txBody>
                  <a:tcPr/>
                </a:tc>
                <a:tc>
                  <a:txBody>
                    <a:bodyPr/>
                    <a:lstStyle/>
                    <a:p>
                      <a:r>
                        <a:rPr lang="en-US" sz="3200" dirty="0" smtClean="0"/>
                        <a:t>DBA/Database</a:t>
                      </a:r>
                      <a:endParaRPr lang="en-US" sz="3200" dirty="0"/>
                    </a:p>
                  </a:txBody>
                  <a:tcPr/>
                </a:tc>
                <a:tc>
                  <a:txBody>
                    <a:bodyPr/>
                    <a:lstStyle/>
                    <a:p>
                      <a:r>
                        <a:rPr lang="en-US" sz="3200" dirty="0" smtClean="0"/>
                        <a:t>Developer/Code</a:t>
                      </a:r>
                      <a:endParaRPr lang="en-US" sz="3200" dirty="0"/>
                    </a:p>
                  </a:txBody>
                  <a:tcPr/>
                </a:tc>
              </a:tr>
              <a:tr h="657225">
                <a:tc>
                  <a:txBody>
                    <a:bodyPr/>
                    <a:lstStyle/>
                    <a:p>
                      <a:r>
                        <a:rPr lang="en-US" sz="3200" b="1" dirty="0" smtClean="0"/>
                        <a:t>Knobs</a:t>
                      </a:r>
                      <a:endParaRPr lang="en-US" sz="3200" b="1" dirty="0"/>
                    </a:p>
                  </a:txBody>
                  <a:tcPr/>
                </a:tc>
                <a:tc>
                  <a:txBody>
                    <a:bodyPr/>
                    <a:lstStyle/>
                    <a:p>
                      <a:r>
                        <a:rPr lang="en-US" sz="3200" dirty="0" smtClean="0"/>
                        <a:t>Many</a:t>
                      </a:r>
                      <a:endParaRPr lang="en-US" sz="3200" dirty="0"/>
                    </a:p>
                  </a:txBody>
                  <a:tcPr/>
                </a:tc>
                <a:tc>
                  <a:txBody>
                    <a:bodyPr/>
                    <a:lstStyle/>
                    <a:p>
                      <a:r>
                        <a:rPr lang="en-US" sz="3200" dirty="0" smtClean="0"/>
                        <a:t>Few</a:t>
                      </a:r>
                      <a:endParaRPr lang="en-US" sz="3200" dirty="0"/>
                    </a:p>
                  </a:txBody>
                  <a:tcPr/>
                </a:tc>
              </a:tr>
              <a:tr h="657225">
                <a:tc>
                  <a:txBody>
                    <a:bodyPr/>
                    <a:lstStyle/>
                    <a:p>
                      <a:r>
                        <a:rPr lang="en-US" sz="3200" b="1" dirty="0" smtClean="0"/>
                        <a:t>Scale</a:t>
                      </a:r>
                      <a:endParaRPr lang="en-US" sz="3200" b="1" dirty="0"/>
                    </a:p>
                  </a:txBody>
                  <a:tcPr/>
                </a:tc>
                <a:tc>
                  <a:txBody>
                    <a:bodyPr/>
                    <a:lstStyle/>
                    <a:p>
                      <a:r>
                        <a:rPr lang="en-US" sz="3200" dirty="0" smtClean="0"/>
                        <a:t>Up </a:t>
                      </a:r>
                      <a:r>
                        <a:rPr lang="en-US" sz="2800" dirty="0" smtClean="0"/>
                        <a:t>(or </a:t>
                      </a:r>
                      <a:r>
                        <a:rPr lang="en-US" sz="2800" b="1" dirty="0" smtClean="0"/>
                        <a:t>Sharding</a:t>
                      </a:r>
                      <a:r>
                        <a:rPr lang="en-US" sz="2800" dirty="0" smtClean="0"/>
                        <a:t>)</a:t>
                      </a:r>
                      <a:endParaRPr lang="en-US" sz="3200" dirty="0"/>
                    </a:p>
                  </a:txBody>
                  <a:tcPr/>
                </a:tc>
                <a:tc>
                  <a:txBody>
                    <a:bodyPr/>
                    <a:lstStyle/>
                    <a:p>
                      <a:r>
                        <a:rPr lang="en-US" sz="3200" dirty="0" smtClean="0"/>
                        <a:t>Out</a:t>
                      </a:r>
                      <a:endParaRPr lang="en-US" sz="3200" dirty="0"/>
                    </a:p>
                  </a:txBody>
                  <a:tcPr/>
                </a:tc>
              </a:tr>
              <a:tr h="657225">
                <a:tc>
                  <a:txBody>
                    <a:bodyPr/>
                    <a:lstStyle/>
                    <a:p>
                      <a:endParaRPr lang="en-US" sz="3200" b="1" dirty="0"/>
                    </a:p>
                  </a:txBody>
                  <a:tcPr/>
                </a:tc>
                <a:tc>
                  <a:txBody>
                    <a:bodyPr/>
                    <a:lstStyle/>
                    <a:p>
                      <a:endParaRPr lang="en-US" sz="3200" dirty="0"/>
                    </a:p>
                  </a:txBody>
                  <a:tcPr/>
                </a:tc>
                <a:tc>
                  <a:txBody>
                    <a:bodyPr/>
                    <a:lstStyle/>
                    <a:p>
                      <a:endParaRPr lang="en-US" sz="3200" dirty="0"/>
                    </a:p>
                  </a:txBody>
                  <a:tcPr/>
                </a:tc>
              </a:tr>
            </a:tbl>
          </a:graphicData>
        </a:graphic>
      </p:graphicFrame>
    </p:spTree>
    <p:extLst>
      <p:ext uri="{BB962C8B-B14F-4D97-AF65-F5344CB8AC3E}">
        <p14:creationId xmlns:p14="http://schemas.microsoft.com/office/powerpoint/2010/main" val="46536702"/>
      </p:ext>
    </p:extLst>
  </p:cSld>
  <p:clrMapOvr>
    <a:masterClrMapping/>
  </p:clrMapOvr>
  <p:transition>
    <p:fade/>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382000" cy="666750"/>
          </a:xfrm>
        </p:spPr>
        <p:txBody>
          <a:bodyPr rtlCol="0">
            <a:normAutofit fontScale="90000"/>
          </a:bodyPr>
          <a:lstStyle/>
          <a:p>
            <a:pPr eaLnBrk="1" fontAlgn="auto" hangingPunct="1">
              <a:spcAft>
                <a:spcPts val="0"/>
              </a:spcAft>
              <a:defRPr/>
            </a:pPr>
            <a:r>
              <a:rPr lang="en-US" b="1" dirty="0" smtClean="0"/>
              <a:t>NoSQL Storage</a:t>
            </a:r>
            <a:endParaRPr lang="en-US" b="1" dirty="0"/>
          </a:p>
        </p:txBody>
      </p:sp>
      <p:sp>
        <p:nvSpPr>
          <p:cNvPr id="23555" name="Text Placeholder 2"/>
          <p:cNvSpPr>
            <a:spLocks noGrp="1"/>
          </p:cNvSpPr>
          <p:nvPr>
            <p:ph type="body" sz="quarter" idx="10"/>
          </p:nvPr>
        </p:nvSpPr>
        <p:spPr>
          <a:xfrm>
            <a:off x="381000" y="1447800"/>
            <a:ext cx="8382000" cy="5029200"/>
          </a:xfrm>
        </p:spPr>
        <p:txBody>
          <a:bodyPr>
            <a:normAutofit/>
          </a:bodyPr>
          <a:lstStyle/>
          <a:p>
            <a:pPr eaLnBrk="1" hangingPunct="1"/>
            <a:r>
              <a:rPr lang="en-US" b="1" dirty="0" smtClean="0"/>
              <a:t>Suitable for granular, semi-structured data (Key/Value stores)</a:t>
            </a:r>
          </a:p>
          <a:p>
            <a:pPr eaLnBrk="1" hangingPunct="1"/>
            <a:r>
              <a:rPr lang="en-US" b="1" dirty="0" smtClean="0"/>
              <a:t>Document-oriented data (Document stores)</a:t>
            </a:r>
          </a:p>
          <a:p>
            <a:r>
              <a:rPr lang="en-US" dirty="0" smtClean="0"/>
              <a:t>No rigid database schema</a:t>
            </a:r>
          </a:p>
          <a:p>
            <a:r>
              <a:rPr lang="en-US" dirty="0" smtClean="0"/>
              <a:t>Weak support for complex </a:t>
            </a:r>
            <a:r>
              <a:rPr lang="en-US" dirty="0"/>
              <a:t>joins or </a:t>
            </a:r>
            <a:r>
              <a:rPr lang="en-US" dirty="0" smtClean="0"/>
              <a:t>complex transaction</a:t>
            </a:r>
          </a:p>
          <a:p>
            <a:r>
              <a:rPr lang="en-US" dirty="0" smtClean="0"/>
              <a:t>Usually optimized to Scale Out</a:t>
            </a:r>
          </a:p>
          <a:p>
            <a:r>
              <a:rPr lang="en-US" dirty="0" err="1" smtClean="0"/>
              <a:t>NoSQL</a:t>
            </a:r>
            <a:r>
              <a:rPr lang="en-US" dirty="0" smtClean="0"/>
              <a:t> databases generally not managed with same tooling as for SQL databases</a:t>
            </a:r>
          </a:p>
        </p:txBody>
      </p:sp>
    </p:spTree>
    <p:extLst>
      <p:ext uri="{BB962C8B-B14F-4D97-AF65-F5344CB8AC3E}">
        <p14:creationId xmlns:p14="http://schemas.microsoft.com/office/powerpoint/2010/main" val="377545365"/>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55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355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355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355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355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355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5" grpId="0" build="p"/>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bg1">
                    <a:lumMod val="65000"/>
                  </a:schemeClr>
                </a:solidFill>
              </a:rPr>
              <a:t>Overview of Scalability Topics</a:t>
            </a:r>
            <a:endParaRPr lang="en-US" b="1" dirty="0">
              <a:solidFill>
                <a:schemeClr val="bg1">
                  <a:lumMod val="65000"/>
                </a:schemeClr>
              </a:solidFill>
            </a:endParaRPr>
          </a:p>
        </p:txBody>
      </p:sp>
      <p:sp>
        <p:nvSpPr>
          <p:cNvPr id="3" name="Content Placeholder 2"/>
          <p:cNvSpPr>
            <a:spLocks noGrp="1"/>
          </p:cNvSpPr>
          <p:nvPr>
            <p:ph idx="1"/>
          </p:nvPr>
        </p:nvSpPr>
        <p:spPr/>
        <p:txBody>
          <a:bodyPr>
            <a:noAutofit/>
          </a:bodyPr>
          <a:lstStyle/>
          <a:p>
            <a:pPr marL="514350" indent="-514350">
              <a:buFont typeface="+mj-lt"/>
              <a:buAutoNum type="arabicPeriod"/>
            </a:pPr>
            <a:r>
              <a:rPr lang="en-US" sz="4800" b="1" dirty="0" smtClean="0">
                <a:solidFill>
                  <a:schemeClr val="bg1">
                    <a:lumMod val="65000"/>
                  </a:schemeClr>
                </a:solidFill>
              </a:rPr>
              <a:t>What is Scalability?</a:t>
            </a:r>
            <a:endParaRPr lang="en-US" sz="4800" dirty="0" smtClean="0">
              <a:solidFill>
                <a:schemeClr val="bg1">
                  <a:lumMod val="65000"/>
                </a:schemeClr>
              </a:solidFill>
            </a:endParaRPr>
          </a:p>
          <a:p>
            <a:pPr marL="514350" indent="-514350">
              <a:buFont typeface="+mj-lt"/>
              <a:buAutoNum type="arabicPeriod"/>
            </a:pPr>
            <a:r>
              <a:rPr lang="en-US" sz="4800" b="1" dirty="0" smtClean="0">
                <a:solidFill>
                  <a:schemeClr val="bg1">
                    <a:lumMod val="65000"/>
                  </a:schemeClr>
                </a:solidFill>
              </a:rPr>
              <a:t>Scaling Data</a:t>
            </a:r>
            <a:endParaRPr lang="en-US" sz="4800" dirty="0" smtClean="0">
              <a:solidFill>
                <a:schemeClr val="bg1">
                  <a:lumMod val="65000"/>
                </a:schemeClr>
              </a:solidFill>
            </a:endParaRPr>
          </a:p>
          <a:p>
            <a:pPr marL="514350" indent="-514350">
              <a:buFont typeface="+mj-lt"/>
              <a:buAutoNum type="arabicPeriod"/>
            </a:pPr>
            <a:r>
              <a:rPr lang="en-US" sz="4800" b="1" dirty="0" smtClean="0"/>
              <a:t>Scaling Compute</a:t>
            </a:r>
          </a:p>
          <a:p>
            <a:pPr marL="971550" lvl="1" indent="-571500">
              <a:buFont typeface="Arial" pitchFamily="34" charset="0"/>
              <a:buChar char="•"/>
            </a:pPr>
            <a:r>
              <a:rPr lang="en-US" sz="3600" b="1" dirty="0" smtClean="0"/>
              <a:t>CQRS</a:t>
            </a:r>
            <a:endParaRPr lang="en-US" sz="3600" dirty="0" smtClean="0"/>
          </a:p>
          <a:p>
            <a:pPr marL="514350" indent="-514350">
              <a:buFont typeface="+mj-lt"/>
              <a:buAutoNum type="arabicPeriod"/>
            </a:pPr>
            <a:r>
              <a:rPr lang="en-US" sz="4800" b="1" dirty="0" smtClean="0">
                <a:solidFill>
                  <a:schemeClr val="bg1">
                    <a:lumMod val="65000"/>
                  </a:schemeClr>
                </a:solidFill>
              </a:rPr>
              <a:t>Q&amp;A</a:t>
            </a:r>
            <a:r>
              <a:rPr lang="en-US" sz="4800" dirty="0" smtClean="0">
                <a:solidFill>
                  <a:schemeClr val="bg1">
                    <a:lumMod val="65000"/>
                  </a:schemeClr>
                </a:solidFill>
              </a:rPr>
              <a:t> </a:t>
            </a:r>
            <a:endParaRPr lang="en-US" sz="4800" dirty="0">
              <a:solidFill>
                <a:schemeClr val="bg1">
                  <a:lumMod val="65000"/>
                </a:schemeClr>
              </a:solidFill>
            </a:endParaRPr>
          </a:p>
        </p:txBody>
      </p:sp>
    </p:spTree>
    <p:extLst>
      <p:ext uri="{BB962C8B-B14F-4D97-AF65-F5344CB8AC3E}">
        <p14:creationId xmlns:p14="http://schemas.microsoft.com/office/powerpoint/2010/main" val="1831435301"/>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Queue-based Architecture Pattern</a:t>
            </a:r>
            <a:endParaRPr lang="en-US" dirty="0"/>
          </a:p>
        </p:txBody>
      </p:sp>
      <p:sp>
        <p:nvSpPr>
          <p:cNvPr id="3" name="Content Placeholder 2"/>
          <p:cNvSpPr>
            <a:spLocks noGrp="1"/>
          </p:cNvSpPr>
          <p:nvPr>
            <p:ph idx="1"/>
          </p:nvPr>
        </p:nvSpPr>
        <p:spPr/>
        <p:txBody>
          <a:bodyPr>
            <a:normAutofit/>
          </a:bodyPr>
          <a:lstStyle/>
          <a:p>
            <a:r>
              <a:rPr lang="en-US" b="1" dirty="0" smtClean="0"/>
              <a:t>CQRS</a:t>
            </a:r>
          </a:p>
          <a:p>
            <a:pPr lvl="1"/>
            <a:r>
              <a:rPr lang="en-US" sz="2600" b="1" u="sng" dirty="0" smtClean="0"/>
              <a:t>C</a:t>
            </a:r>
            <a:r>
              <a:rPr lang="en-US" sz="2600" b="1" dirty="0" smtClean="0"/>
              <a:t>ommand </a:t>
            </a:r>
            <a:r>
              <a:rPr lang="en-US" sz="2600" b="1" u="sng" dirty="0" smtClean="0"/>
              <a:t>Q</a:t>
            </a:r>
            <a:r>
              <a:rPr lang="en-US" sz="2600" b="1" dirty="0" smtClean="0"/>
              <a:t>uery </a:t>
            </a:r>
            <a:r>
              <a:rPr lang="en-US" sz="2600" b="1" u="sng" dirty="0" smtClean="0"/>
              <a:t>R</a:t>
            </a:r>
            <a:r>
              <a:rPr lang="en-US" sz="2600" b="1" dirty="0" smtClean="0"/>
              <a:t>esponsibility </a:t>
            </a:r>
            <a:r>
              <a:rPr lang="en-US" sz="2600" b="1" u="sng" dirty="0" smtClean="0"/>
              <a:t>S</a:t>
            </a:r>
            <a:r>
              <a:rPr lang="en-US" sz="2600" b="1" dirty="0" smtClean="0"/>
              <a:t>egregation</a:t>
            </a:r>
          </a:p>
          <a:p>
            <a:r>
              <a:rPr lang="en-US" b="1" dirty="0" smtClean="0"/>
              <a:t>Commands</a:t>
            </a:r>
            <a:r>
              <a:rPr lang="en-US" dirty="0" smtClean="0"/>
              <a:t> change state</a:t>
            </a:r>
          </a:p>
          <a:p>
            <a:r>
              <a:rPr lang="en-US" b="1" dirty="0" smtClean="0"/>
              <a:t>Queries</a:t>
            </a:r>
            <a:r>
              <a:rPr lang="en-US" dirty="0" smtClean="0"/>
              <a:t> ask for current state</a:t>
            </a:r>
          </a:p>
          <a:p>
            <a:r>
              <a:rPr lang="en-US" dirty="0" smtClean="0"/>
              <a:t>Any operation is </a:t>
            </a:r>
            <a:r>
              <a:rPr lang="en-US" b="1" i="1" dirty="0" smtClean="0"/>
              <a:t>one or the other</a:t>
            </a:r>
          </a:p>
          <a:p>
            <a:r>
              <a:rPr lang="en-US" dirty="0" smtClean="0"/>
              <a:t>Enables systems where the UI and back-end services are </a:t>
            </a:r>
            <a:r>
              <a:rPr lang="en-US" b="1" dirty="0" smtClean="0"/>
              <a:t>Loosely Coupled</a:t>
            </a:r>
            <a:endParaRPr lang="en-US" b="1" dirty="0"/>
          </a:p>
        </p:txBody>
      </p:sp>
    </p:spTree>
    <p:extLst>
      <p:ext uri="{BB962C8B-B14F-4D97-AF65-F5344CB8AC3E}">
        <p14:creationId xmlns:p14="http://schemas.microsoft.com/office/powerpoint/2010/main" val="2103707376"/>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CQRS in Windows Azure</a:t>
            </a:r>
            <a:endParaRPr lang="en-US" dirty="0"/>
          </a:p>
        </p:txBody>
      </p:sp>
      <p:sp>
        <p:nvSpPr>
          <p:cNvPr id="3" name="Content Placeholder 2"/>
          <p:cNvSpPr>
            <a:spLocks noGrp="1"/>
          </p:cNvSpPr>
          <p:nvPr>
            <p:ph idx="1"/>
          </p:nvPr>
        </p:nvSpPr>
        <p:spPr/>
        <p:txBody>
          <a:bodyPr>
            <a:normAutofit/>
          </a:bodyPr>
          <a:lstStyle/>
          <a:p>
            <a:pPr>
              <a:buNone/>
            </a:pPr>
            <a:r>
              <a:rPr lang="en-US" b="1" dirty="0" smtClean="0"/>
              <a:t>WE NEED:</a:t>
            </a:r>
          </a:p>
          <a:p>
            <a:pPr>
              <a:buFont typeface="Arial" charset="0"/>
              <a:buChar char="•"/>
            </a:pPr>
            <a:r>
              <a:rPr lang="en-US" sz="3600" dirty="0" smtClean="0"/>
              <a:t>Compute resource to run our code</a:t>
            </a:r>
          </a:p>
          <a:p>
            <a:pPr lvl="1">
              <a:buFont typeface="Wingdings" pitchFamily="2" charset="2"/>
              <a:buChar char="ü"/>
            </a:pPr>
            <a:r>
              <a:rPr lang="en-US" sz="3200" b="1" dirty="0" smtClean="0"/>
              <a:t>Web Roles</a:t>
            </a:r>
            <a:r>
              <a:rPr lang="en-US" sz="3200" dirty="0" smtClean="0"/>
              <a:t> (IIS) and </a:t>
            </a:r>
            <a:r>
              <a:rPr lang="en-US" sz="3200" b="1" dirty="0" smtClean="0"/>
              <a:t>Worker Roles</a:t>
            </a:r>
            <a:r>
              <a:rPr lang="en-US" sz="3200" dirty="0" smtClean="0"/>
              <a:t> (w/o IIS)</a:t>
            </a:r>
          </a:p>
          <a:p>
            <a:pPr>
              <a:buFont typeface="Arial" charset="0"/>
              <a:buChar char="•"/>
            </a:pPr>
            <a:r>
              <a:rPr lang="en-US" sz="3600" dirty="0" smtClean="0"/>
              <a:t>Reliable Queue to communicate</a:t>
            </a:r>
          </a:p>
          <a:p>
            <a:pPr lvl="1">
              <a:buFont typeface="Wingdings" pitchFamily="2" charset="2"/>
              <a:buChar char="ü"/>
            </a:pPr>
            <a:r>
              <a:rPr lang="en-US" sz="3200" dirty="0" smtClean="0"/>
              <a:t>Azure Storage </a:t>
            </a:r>
            <a:r>
              <a:rPr lang="en-US" sz="3200" b="1" dirty="0" smtClean="0"/>
              <a:t>Queues</a:t>
            </a:r>
            <a:endParaRPr lang="en-US" sz="3200" dirty="0" smtClean="0"/>
          </a:p>
          <a:p>
            <a:pPr>
              <a:buFont typeface="Arial" charset="0"/>
              <a:buChar char="•"/>
            </a:pPr>
            <a:r>
              <a:rPr lang="en-US" sz="3600" dirty="0" smtClean="0"/>
              <a:t>Durable/Persistent Storage</a:t>
            </a:r>
          </a:p>
          <a:p>
            <a:pPr lvl="1">
              <a:buFont typeface="Wingdings" pitchFamily="2" charset="2"/>
              <a:buChar char="ü"/>
            </a:pPr>
            <a:r>
              <a:rPr lang="en-US" sz="3200" dirty="0" smtClean="0"/>
              <a:t>Azure Storage </a:t>
            </a:r>
            <a:r>
              <a:rPr lang="en-US" sz="3200" b="1" dirty="0" smtClean="0"/>
              <a:t>Blobs &amp; Tables</a:t>
            </a:r>
            <a:r>
              <a:rPr lang="en-US" sz="3200" dirty="0" smtClean="0"/>
              <a:t>; </a:t>
            </a:r>
            <a:r>
              <a:rPr lang="en-US" sz="3200" b="1" dirty="0" smtClean="0"/>
              <a:t>SQL Azure</a:t>
            </a:r>
            <a:endParaRPr lang="en-US" sz="3200" dirty="0" smtClean="0"/>
          </a:p>
        </p:txBody>
      </p:sp>
    </p:spTree>
    <p:extLst>
      <p:ext uri="{BB962C8B-B14F-4D97-AF65-F5344CB8AC3E}">
        <p14:creationId xmlns:p14="http://schemas.microsoft.com/office/powerpoint/2010/main" val="35340497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normAutofit/>
          </a:bodyPr>
          <a:lstStyle/>
          <a:p>
            <a:pPr eaLnBrk="1" hangingPunct="1"/>
            <a:r>
              <a:rPr lang="en-US" dirty="0" smtClean="0"/>
              <a:t>CQRS in Action</a:t>
            </a:r>
          </a:p>
        </p:txBody>
      </p:sp>
      <p:sp>
        <p:nvSpPr>
          <p:cNvPr id="4" name="Rounded Rectangle 3"/>
          <p:cNvSpPr/>
          <p:nvPr/>
        </p:nvSpPr>
        <p:spPr bwMode="auto">
          <a:xfrm>
            <a:off x="1295400" y="2819400"/>
            <a:ext cx="1066800"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smtClean="0"/>
              <a:t>Web Server</a:t>
            </a:r>
            <a:endParaRPr lang="en-US" dirty="0"/>
          </a:p>
        </p:txBody>
      </p:sp>
      <p:sp>
        <p:nvSpPr>
          <p:cNvPr id="5" name="Rounded Rectangle 4"/>
          <p:cNvSpPr/>
          <p:nvPr/>
        </p:nvSpPr>
        <p:spPr bwMode="auto">
          <a:xfrm>
            <a:off x="6553201" y="2819400"/>
            <a:ext cx="1368245"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smtClean="0"/>
              <a:t>Compute Service</a:t>
            </a:r>
            <a:endParaRPr lang="en-US" dirty="0"/>
          </a:p>
        </p:txBody>
      </p:sp>
      <p:sp>
        <p:nvSpPr>
          <p:cNvPr id="85" name="Right Arrow 84"/>
          <p:cNvSpPr/>
          <p:nvPr/>
        </p:nvSpPr>
        <p:spPr>
          <a:xfrm>
            <a:off x="5715000" y="3276600"/>
            <a:ext cx="690644"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6" name="Right Arrow 85"/>
          <p:cNvSpPr/>
          <p:nvPr/>
        </p:nvSpPr>
        <p:spPr>
          <a:xfrm rot="2377420">
            <a:off x="2489200" y="4419600"/>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7" name="Right Arrow 86"/>
          <p:cNvSpPr/>
          <p:nvPr/>
        </p:nvSpPr>
        <p:spPr>
          <a:xfrm rot="19356402">
            <a:off x="5849938" y="4483100"/>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46" name="Rounded Rectangle 45"/>
          <p:cNvSpPr/>
          <p:nvPr/>
        </p:nvSpPr>
        <p:spPr bwMode="auto">
          <a:xfrm>
            <a:off x="3605600" y="3124506"/>
            <a:ext cx="2033201" cy="608991"/>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b="1" dirty="0" smtClean="0"/>
              <a:t>Reliable Queue</a:t>
            </a:r>
            <a:endParaRPr lang="en-US" b="1" dirty="0"/>
          </a:p>
        </p:txBody>
      </p:sp>
      <p:sp>
        <p:nvSpPr>
          <p:cNvPr id="59" name="Rounded Rectangle 58"/>
          <p:cNvSpPr/>
          <p:nvPr/>
        </p:nvSpPr>
        <p:spPr bwMode="auto">
          <a:xfrm>
            <a:off x="3581400" y="4951475"/>
            <a:ext cx="2126926" cy="608991"/>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b="1" dirty="0" smtClean="0"/>
              <a:t>Reliable Storage</a:t>
            </a:r>
            <a:endParaRPr lang="en-US" b="1" dirty="0"/>
          </a:p>
        </p:txBody>
      </p:sp>
      <p:sp>
        <p:nvSpPr>
          <p:cNvPr id="11" name="Right Arrow 10"/>
          <p:cNvSpPr/>
          <p:nvPr/>
        </p:nvSpPr>
        <p:spPr>
          <a:xfrm>
            <a:off x="2650085" y="3257855"/>
            <a:ext cx="690644"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Tree>
    <p:extLst>
      <p:ext uri="{BB962C8B-B14F-4D97-AF65-F5344CB8AC3E}">
        <p14:creationId xmlns:p14="http://schemas.microsoft.com/office/powerpoint/2010/main" val="5397912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46"/>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5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59"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Animal Portraits - Zoos - Audubon Zoo - Animals - Gorilla - Fotopedia"/>
          <p:cNvPicPr>
            <a:picLocks noChangeAspect="1" noChangeArrowheads="1"/>
          </p:cNvPicPr>
          <p:nvPr/>
        </p:nvPicPr>
        <p:blipFill>
          <a:blip r:embed="rId3" cstate="print"/>
          <a:srcRect/>
          <a:stretch>
            <a:fillRect/>
          </a:stretch>
        </p:blipFill>
        <p:spPr bwMode="auto">
          <a:xfrm>
            <a:off x="0" y="1714501"/>
            <a:ext cx="2209800" cy="3314700"/>
          </a:xfrm>
          <a:prstGeom prst="rect">
            <a:avLst/>
          </a:prstGeom>
          <a:noFill/>
          <a:ln w="9525">
            <a:noFill/>
            <a:miter lim="800000"/>
            <a:headEnd/>
            <a:tailEnd/>
          </a:ln>
        </p:spPr>
      </p:pic>
      <p:sp>
        <p:nvSpPr>
          <p:cNvPr id="33795" name="Title 1"/>
          <p:cNvSpPr>
            <a:spLocks noGrp="1"/>
          </p:cNvSpPr>
          <p:nvPr>
            <p:ph type="title"/>
          </p:nvPr>
        </p:nvSpPr>
        <p:spPr/>
        <p:txBody>
          <a:bodyPr>
            <a:normAutofit/>
          </a:bodyPr>
          <a:lstStyle/>
          <a:p>
            <a:pPr eaLnBrk="1" hangingPunct="1"/>
            <a:r>
              <a:rPr lang="en-US" dirty="0" smtClean="0"/>
              <a:t>Familiar Example: </a:t>
            </a:r>
            <a:r>
              <a:rPr lang="en-US" dirty="0" err="1" smtClean="0"/>
              <a:t>Thumbnailer</a:t>
            </a:r>
            <a:endParaRPr lang="en-US" dirty="0" smtClean="0"/>
          </a:p>
        </p:txBody>
      </p:sp>
      <p:sp>
        <p:nvSpPr>
          <p:cNvPr id="4" name="Rounded Rectangle 3"/>
          <p:cNvSpPr/>
          <p:nvPr/>
        </p:nvSpPr>
        <p:spPr bwMode="auto">
          <a:xfrm>
            <a:off x="1295400" y="2819400"/>
            <a:ext cx="1066800"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Web</a:t>
            </a:r>
          </a:p>
          <a:p>
            <a:pPr algn="ctr" fontAlgn="auto">
              <a:spcBef>
                <a:spcPts val="0"/>
              </a:spcBef>
              <a:spcAft>
                <a:spcPts val="0"/>
              </a:spcAft>
              <a:defRPr/>
            </a:pPr>
            <a:r>
              <a:rPr lang="en-US" dirty="0"/>
              <a:t>Role</a:t>
            </a:r>
          </a:p>
          <a:p>
            <a:pPr algn="ctr" fontAlgn="auto">
              <a:spcBef>
                <a:spcPts val="0"/>
              </a:spcBef>
              <a:spcAft>
                <a:spcPts val="0"/>
              </a:spcAft>
              <a:defRPr/>
            </a:pPr>
            <a:r>
              <a:rPr lang="en-US" dirty="0"/>
              <a:t>(IIS)</a:t>
            </a:r>
          </a:p>
        </p:txBody>
      </p:sp>
      <p:sp>
        <p:nvSpPr>
          <p:cNvPr id="5" name="Rounded Rectangle 4"/>
          <p:cNvSpPr/>
          <p:nvPr/>
        </p:nvSpPr>
        <p:spPr bwMode="auto">
          <a:xfrm>
            <a:off x="6553200" y="28194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a:t>
            </a:r>
          </a:p>
        </p:txBody>
      </p:sp>
      <p:sp>
        <p:nvSpPr>
          <p:cNvPr id="84" name="Right Arrow 83"/>
          <p:cNvSpPr/>
          <p:nvPr/>
        </p:nvSpPr>
        <p:spPr>
          <a:xfrm>
            <a:off x="2667000" y="3276600"/>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5" name="Right Arrow 84"/>
          <p:cNvSpPr/>
          <p:nvPr/>
        </p:nvSpPr>
        <p:spPr>
          <a:xfrm>
            <a:off x="5714086" y="3276600"/>
            <a:ext cx="762915"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6" name="Right Arrow 85"/>
          <p:cNvSpPr/>
          <p:nvPr/>
        </p:nvSpPr>
        <p:spPr>
          <a:xfrm rot="2377420">
            <a:off x="2444913" y="4429693"/>
            <a:ext cx="124119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7" name="Right Arrow 86"/>
          <p:cNvSpPr/>
          <p:nvPr/>
        </p:nvSpPr>
        <p:spPr>
          <a:xfrm rot="19356402">
            <a:off x="5849938" y="4483100"/>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33808" name="Picture 2" descr="Animal Portraits - Zoos - Audubon Zoo - Animals - Gorilla - Fotopedia"/>
          <p:cNvPicPr>
            <a:picLocks noChangeAspect="1" noChangeArrowheads="1"/>
          </p:cNvPicPr>
          <p:nvPr/>
        </p:nvPicPr>
        <p:blipFill>
          <a:blip r:embed="rId4" cstate="print"/>
          <a:srcRect/>
          <a:stretch>
            <a:fillRect/>
          </a:stretch>
        </p:blipFill>
        <p:spPr bwMode="auto">
          <a:xfrm>
            <a:off x="7467602" y="3043239"/>
            <a:ext cx="581025" cy="871537"/>
          </a:xfrm>
          <a:prstGeom prst="rect">
            <a:avLst/>
          </a:prstGeom>
          <a:noFill/>
          <a:ln w="9525">
            <a:noFill/>
            <a:miter lim="800000"/>
            <a:headEnd/>
            <a:tailEnd/>
          </a:ln>
        </p:spPr>
      </p:pic>
      <p:sp>
        <p:nvSpPr>
          <p:cNvPr id="59" name="Rounded Rectangle 58"/>
          <p:cNvSpPr/>
          <p:nvPr/>
        </p:nvSpPr>
        <p:spPr bwMode="auto">
          <a:xfrm>
            <a:off x="3963010" y="3124506"/>
            <a:ext cx="1673046" cy="608991"/>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b="1" dirty="0" smtClean="0"/>
              <a:t>Azure Queue</a:t>
            </a:r>
            <a:endParaRPr lang="en-US" b="1" dirty="0"/>
          </a:p>
        </p:txBody>
      </p:sp>
      <p:sp>
        <p:nvSpPr>
          <p:cNvPr id="60" name="Rounded Rectangle 59"/>
          <p:cNvSpPr/>
          <p:nvPr/>
        </p:nvSpPr>
        <p:spPr bwMode="auto">
          <a:xfrm>
            <a:off x="3886200" y="4951475"/>
            <a:ext cx="1826970" cy="608991"/>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b="1" dirty="0" smtClean="0"/>
              <a:t>Azure Blob</a:t>
            </a:r>
            <a:endParaRPr lang="en-US" b="1" dirty="0"/>
          </a:p>
        </p:txBody>
      </p:sp>
      <p:sp>
        <p:nvSpPr>
          <p:cNvPr id="61" name="TextBox 60"/>
          <p:cNvSpPr txBox="1"/>
          <p:nvPr/>
        </p:nvSpPr>
        <p:spPr>
          <a:xfrm>
            <a:off x="0" y="5632669"/>
            <a:ext cx="9144000" cy="523220"/>
          </a:xfrm>
          <a:prstGeom prst="rect">
            <a:avLst/>
          </a:prstGeom>
          <a:noFill/>
        </p:spPr>
        <p:txBody>
          <a:bodyPr wrap="square" rtlCol="0">
            <a:spAutoFit/>
          </a:bodyPr>
          <a:lstStyle/>
          <a:p>
            <a:pPr algn="ctr"/>
            <a:r>
              <a:rPr lang="en-US" sz="2800" b="1" dirty="0" smtClean="0">
                <a:solidFill>
                  <a:srgbClr val="0070C0"/>
                </a:solidFill>
              </a:rPr>
              <a:t>UX implications: </a:t>
            </a:r>
            <a:r>
              <a:rPr lang="en-US" sz="2800" dirty="0" smtClean="0">
                <a:solidFill>
                  <a:srgbClr val="0070C0"/>
                </a:solidFill>
              </a:rPr>
              <a:t>user does not wait for thumbnail</a:t>
            </a:r>
            <a:endParaRPr lang="en-US" sz="2800" dirty="0">
              <a:solidFill>
                <a:srgbClr val="0070C0"/>
              </a:solidFill>
            </a:endParaRPr>
          </a:p>
        </p:txBody>
      </p:sp>
      <p:sp>
        <p:nvSpPr>
          <p:cNvPr id="14" name="Right Arrow 13"/>
          <p:cNvSpPr/>
          <p:nvPr/>
        </p:nvSpPr>
        <p:spPr>
          <a:xfrm rot="12771906">
            <a:off x="6018488" y="2237588"/>
            <a:ext cx="762915" cy="304800"/>
          </a:xfrm>
          <a:prstGeom prst="rightArrow">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vert="horz" anchor="ctr" anchorCtr="1"/>
          <a:lstStyle/>
          <a:p>
            <a:pPr algn="ctr" fontAlgn="auto">
              <a:spcBef>
                <a:spcPts val="0"/>
              </a:spcBef>
              <a:spcAft>
                <a:spcPts val="0"/>
              </a:spcAft>
              <a:defRPr/>
            </a:pPr>
            <a:endParaRPr lang="en-US" sz="4000" dirty="0">
              <a:solidFill>
                <a:srgbClr val="0070C0"/>
              </a:solidFill>
            </a:endParaRPr>
          </a:p>
        </p:txBody>
      </p:sp>
      <p:pic>
        <p:nvPicPr>
          <p:cNvPr id="1026" name="Picture 2" descr="C:\Users\Bill Dev\AppData\Local\Microsoft\Windows\Temporary Internet Files\Content.IE5\5C1CJWUM\MC900431496[1].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494589" y="1617003"/>
            <a:ext cx="581025" cy="774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766227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59"/>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60"/>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61"/>
                                        </p:tgtEl>
                                        <p:attrNameLst>
                                          <p:attrName>style.visibility</p:attrName>
                                        </p:attrNameLst>
                                      </p:cBhvr>
                                      <p:to>
                                        <p:strVal val="visible"/>
                                      </p:to>
                                    </p:set>
                                  </p:childTnLst>
                                </p:cTn>
                              </p:par>
                            </p:childTnLst>
                          </p:cTn>
                        </p:par>
                        <p:par>
                          <p:cTn id="14" fill="hold">
                            <p:stCondLst>
                              <p:cond delay="0"/>
                            </p:stCondLst>
                            <p:childTnLst>
                              <p:par>
                                <p:cTn id="15" presetID="22" presetClass="entr" presetSubtype="4" fill="hold" nodeType="afterEffect">
                                  <p:stCondLst>
                                    <p:cond delay="0"/>
                                  </p:stCondLst>
                                  <p:childTnLst>
                                    <p:set>
                                      <p:cBhvr>
                                        <p:cTn id="16" dur="1" fill="hold">
                                          <p:stCondLst>
                                            <p:cond delay="0"/>
                                          </p:stCondLst>
                                        </p:cTn>
                                        <p:tgtEl>
                                          <p:spTgt spid="1026"/>
                                        </p:tgtEl>
                                        <p:attrNameLst>
                                          <p:attrName>style.visibility</p:attrName>
                                        </p:attrNameLst>
                                      </p:cBhvr>
                                      <p:to>
                                        <p:strVal val="visible"/>
                                      </p:to>
                                    </p:set>
                                    <p:animEffect transition="in" filter="wipe(down)">
                                      <p:cBhvr>
                                        <p:cTn id="17" dur="500"/>
                                        <p:tgtEl>
                                          <p:spTgt spid="1026"/>
                                        </p:tgtEl>
                                      </p:cBhvr>
                                    </p:animEffect>
                                  </p:childTnLst>
                                </p:cTn>
                              </p:par>
                              <p:par>
                                <p:cTn id="18" presetID="22" presetClass="entr" presetSubtype="4" fill="hold" grpId="0" nodeType="with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wipe(down)">
                                      <p:cBhvr>
                                        <p:cTn id="2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animBg="1"/>
      <p:bldP spid="60" grpId="0" animBg="1"/>
      <p:bldP spid="61" grpId="0"/>
      <p:bldP spid="14"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a:normAutofit/>
          </a:bodyPr>
          <a:lstStyle/>
          <a:p>
            <a:pPr eaLnBrk="1" hangingPunct="1"/>
            <a:r>
              <a:rPr lang="en-US" dirty="0" smtClean="0"/>
              <a:t>Reliable Queue &amp; 2-step Delete</a:t>
            </a:r>
          </a:p>
        </p:txBody>
      </p:sp>
      <p:sp>
        <p:nvSpPr>
          <p:cNvPr id="4" name="Rounded Rectangle 3"/>
          <p:cNvSpPr/>
          <p:nvPr/>
        </p:nvSpPr>
        <p:spPr bwMode="auto">
          <a:xfrm>
            <a:off x="1674813" y="3199485"/>
            <a:ext cx="1066800"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b="1" dirty="0" smtClean="0"/>
              <a:t>(IIS)</a:t>
            </a:r>
          </a:p>
          <a:p>
            <a:pPr algn="ctr" fontAlgn="auto">
              <a:spcBef>
                <a:spcPts val="0"/>
              </a:spcBef>
              <a:spcAft>
                <a:spcPts val="0"/>
              </a:spcAft>
              <a:defRPr/>
            </a:pPr>
            <a:r>
              <a:rPr lang="en-US" b="1" dirty="0" smtClean="0"/>
              <a:t>Web</a:t>
            </a:r>
            <a:endParaRPr lang="en-US" b="1" dirty="0"/>
          </a:p>
          <a:p>
            <a:pPr algn="ctr" fontAlgn="auto">
              <a:spcBef>
                <a:spcPts val="0"/>
              </a:spcBef>
              <a:spcAft>
                <a:spcPts val="0"/>
              </a:spcAft>
              <a:defRPr/>
            </a:pPr>
            <a:r>
              <a:rPr lang="en-US" b="1" dirty="0" smtClean="0"/>
              <a:t>Role</a:t>
            </a:r>
            <a:endParaRPr lang="en-US" b="1" dirty="0"/>
          </a:p>
        </p:txBody>
      </p:sp>
      <p:sp>
        <p:nvSpPr>
          <p:cNvPr id="5" name="Rounded Rectangle 4"/>
          <p:cNvSpPr/>
          <p:nvPr/>
        </p:nvSpPr>
        <p:spPr bwMode="auto">
          <a:xfrm>
            <a:off x="6932615" y="3199485"/>
            <a:ext cx="1068387"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b="1" dirty="0" smtClean="0"/>
              <a:t>Worker</a:t>
            </a:r>
            <a:endParaRPr lang="en-US" b="1" dirty="0"/>
          </a:p>
          <a:p>
            <a:pPr algn="ctr" fontAlgn="auto">
              <a:spcBef>
                <a:spcPts val="0"/>
              </a:spcBef>
              <a:spcAft>
                <a:spcPts val="0"/>
              </a:spcAft>
              <a:defRPr/>
            </a:pPr>
            <a:r>
              <a:rPr lang="en-US" b="1" dirty="0"/>
              <a:t>Role</a:t>
            </a:r>
          </a:p>
        </p:txBody>
      </p:sp>
      <p:sp>
        <p:nvSpPr>
          <p:cNvPr id="84" name="Right Arrow 83"/>
          <p:cNvSpPr/>
          <p:nvPr/>
        </p:nvSpPr>
        <p:spPr>
          <a:xfrm>
            <a:off x="3046413" y="3656685"/>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5" name="Right Arrow 84"/>
          <p:cNvSpPr/>
          <p:nvPr/>
        </p:nvSpPr>
        <p:spPr>
          <a:xfrm>
            <a:off x="5561013" y="3656685"/>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7" name="TextBox 6"/>
          <p:cNvSpPr txBox="1">
            <a:spLocks noChangeArrowheads="1"/>
          </p:cNvSpPr>
          <p:nvPr/>
        </p:nvSpPr>
        <p:spPr bwMode="auto">
          <a:xfrm>
            <a:off x="0" y="1498601"/>
            <a:ext cx="9144000" cy="830997"/>
          </a:xfrm>
          <a:prstGeom prst="rect">
            <a:avLst/>
          </a:prstGeom>
          <a:noFill/>
          <a:ln w="9525">
            <a:noFill/>
            <a:miter lim="800000"/>
            <a:headEnd/>
            <a:tailEnd/>
          </a:ln>
        </p:spPr>
        <p:txBody>
          <a:bodyPr wrap="square">
            <a:spAutoFit/>
          </a:bodyPr>
          <a:lstStyle/>
          <a:p>
            <a:r>
              <a:rPr lang="en-US" sz="2400" dirty="0" err="1" smtClean="0">
                <a:latin typeface="Calibri" pitchFamily="34" charset="0"/>
              </a:rPr>
              <a:t>var</a:t>
            </a:r>
            <a:r>
              <a:rPr lang="en-US" sz="2400" b="1" dirty="0" smtClean="0">
                <a:latin typeface="Calibri" pitchFamily="34" charset="0"/>
              </a:rPr>
              <a:t> </a:t>
            </a:r>
            <a:r>
              <a:rPr lang="en-US" sz="2400" dirty="0" err="1" smtClean="0">
                <a:latin typeface="Calibri" pitchFamily="34" charset="0"/>
              </a:rPr>
              <a:t>url</a:t>
            </a:r>
            <a:r>
              <a:rPr lang="en-US" sz="2400" dirty="0" smtClean="0">
                <a:latin typeface="Calibri" pitchFamily="34" charset="0"/>
              </a:rPr>
              <a:t> = “http://myphotoacct.blob.core.windows.net/up/&lt;</a:t>
            </a:r>
            <a:r>
              <a:rPr lang="en-US" sz="2400" dirty="0" err="1" smtClean="0">
                <a:latin typeface="Calibri" pitchFamily="34" charset="0"/>
              </a:rPr>
              <a:t>guid</a:t>
            </a:r>
            <a:r>
              <a:rPr lang="en-US" sz="2400" dirty="0" smtClean="0">
                <a:latin typeface="Calibri" pitchFamily="34" charset="0"/>
              </a:rPr>
              <a:t>&gt;.</a:t>
            </a:r>
            <a:r>
              <a:rPr lang="en-US" sz="2400" dirty="0" err="1" smtClean="0">
                <a:latin typeface="Calibri" pitchFamily="34" charset="0"/>
              </a:rPr>
              <a:t>png</a:t>
            </a:r>
            <a:r>
              <a:rPr lang="en-US" sz="2400" dirty="0" smtClean="0">
                <a:latin typeface="Calibri" pitchFamily="34" charset="0"/>
              </a:rPr>
              <a:t>”;</a:t>
            </a:r>
            <a:r>
              <a:rPr lang="en-US" sz="2400" b="1" dirty="0" smtClean="0">
                <a:latin typeface="Calibri" pitchFamily="34" charset="0"/>
              </a:rPr>
              <a:t/>
            </a:r>
            <a:br>
              <a:rPr lang="en-US" sz="2400" b="1" dirty="0" smtClean="0">
                <a:latin typeface="Calibri" pitchFamily="34" charset="0"/>
              </a:rPr>
            </a:br>
            <a:r>
              <a:rPr lang="en-US" sz="2400" b="1" dirty="0" err="1" smtClean="0">
                <a:latin typeface="Calibri" pitchFamily="34" charset="0"/>
              </a:rPr>
              <a:t>queue.AddMessage</a:t>
            </a:r>
            <a:r>
              <a:rPr lang="en-US" sz="2400" dirty="0" smtClean="0">
                <a:latin typeface="Calibri" pitchFamily="34" charset="0"/>
              </a:rPr>
              <a:t>( new </a:t>
            </a:r>
            <a:r>
              <a:rPr lang="en-US" sz="2400" b="1" dirty="0" err="1" smtClean="0">
                <a:latin typeface="Calibri" pitchFamily="34" charset="0"/>
              </a:rPr>
              <a:t>CloudQueueMessage</a:t>
            </a:r>
            <a:r>
              <a:rPr lang="en-US" sz="2400" dirty="0" smtClean="0">
                <a:latin typeface="Calibri" pitchFamily="34" charset="0"/>
              </a:rPr>
              <a:t>( </a:t>
            </a:r>
            <a:r>
              <a:rPr lang="en-US" sz="2400" dirty="0" err="1" smtClean="0">
                <a:latin typeface="Calibri" pitchFamily="34" charset="0"/>
              </a:rPr>
              <a:t>url</a:t>
            </a:r>
            <a:r>
              <a:rPr lang="en-US" sz="2400" dirty="0" smtClean="0">
                <a:latin typeface="Calibri" pitchFamily="34" charset="0"/>
              </a:rPr>
              <a:t> ) );</a:t>
            </a:r>
            <a:endParaRPr lang="en-US" sz="2400" dirty="0">
              <a:latin typeface="Calibri" pitchFamily="34" charset="0"/>
            </a:endParaRPr>
          </a:p>
        </p:txBody>
      </p:sp>
      <p:sp>
        <p:nvSpPr>
          <p:cNvPr id="15" name="TextBox 14"/>
          <p:cNvSpPr txBox="1">
            <a:spLocks noChangeArrowheads="1"/>
          </p:cNvSpPr>
          <p:nvPr/>
        </p:nvSpPr>
        <p:spPr bwMode="auto">
          <a:xfrm>
            <a:off x="2133600" y="4470162"/>
            <a:ext cx="6949440" cy="1200329"/>
          </a:xfrm>
          <a:prstGeom prst="rect">
            <a:avLst/>
          </a:prstGeom>
          <a:noFill/>
          <a:ln w="9525">
            <a:noFill/>
            <a:miter lim="800000"/>
            <a:headEnd/>
            <a:tailEnd/>
          </a:ln>
        </p:spPr>
        <p:txBody>
          <a:bodyPr wrap="square">
            <a:spAutoFit/>
          </a:bodyPr>
          <a:lstStyle/>
          <a:p>
            <a:r>
              <a:rPr lang="en-US" sz="2400" dirty="0" err="1" smtClean="0">
                <a:latin typeface="Calibri" pitchFamily="34" charset="0"/>
              </a:rPr>
              <a:t>var</a:t>
            </a:r>
            <a:r>
              <a:rPr lang="en-US" sz="2400" dirty="0" smtClean="0">
                <a:latin typeface="Calibri" pitchFamily="34" charset="0"/>
              </a:rPr>
              <a:t> </a:t>
            </a:r>
            <a:r>
              <a:rPr lang="en-US" sz="2400" dirty="0" err="1" smtClean="0">
                <a:latin typeface="Calibri" pitchFamily="34" charset="0"/>
              </a:rPr>
              <a:t>invisibilityWindow</a:t>
            </a:r>
            <a:r>
              <a:rPr lang="en-US" sz="2400" dirty="0" smtClean="0">
                <a:latin typeface="Calibri" pitchFamily="34" charset="0"/>
              </a:rPr>
              <a:t> = </a:t>
            </a:r>
            <a:r>
              <a:rPr lang="en-US" sz="2400" dirty="0" err="1" smtClean="0">
                <a:latin typeface="Calibri" pitchFamily="34" charset="0"/>
              </a:rPr>
              <a:t>TimeSpan.FromSeconds</a:t>
            </a:r>
            <a:r>
              <a:rPr lang="en-US" sz="2400" dirty="0" smtClean="0">
                <a:latin typeface="Calibri" pitchFamily="34" charset="0"/>
              </a:rPr>
              <a:t>( 10 );</a:t>
            </a:r>
            <a:r>
              <a:rPr lang="en-US" sz="2400" b="1" dirty="0" smtClean="0">
                <a:latin typeface="Calibri" pitchFamily="34" charset="0"/>
              </a:rPr>
              <a:t/>
            </a:r>
            <a:br>
              <a:rPr lang="en-US" sz="2400" b="1" dirty="0" smtClean="0">
                <a:latin typeface="Calibri" pitchFamily="34" charset="0"/>
              </a:rPr>
            </a:br>
            <a:r>
              <a:rPr lang="en-US" sz="2400" b="1" dirty="0" err="1" smtClean="0">
                <a:latin typeface="Calibri" pitchFamily="34" charset="0"/>
              </a:rPr>
              <a:t>CloudQueueMessage</a:t>
            </a:r>
            <a:r>
              <a:rPr lang="en-US" sz="2400" dirty="0" smtClean="0">
                <a:latin typeface="Calibri" pitchFamily="34" charset="0"/>
              </a:rPr>
              <a:t>  </a:t>
            </a:r>
            <a:r>
              <a:rPr lang="en-US" sz="2400" dirty="0" err="1" smtClean="0">
                <a:latin typeface="Calibri" pitchFamily="34" charset="0"/>
              </a:rPr>
              <a:t>msg</a:t>
            </a:r>
            <a:r>
              <a:rPr lang="en-US" sz="2400" dirty="0" smtClean="0">
                <a:latin typeface="Calibri" pitchFamily="34" charset="0"/>
              </a:rPr>
              <a:t> =</a:t>
            </a:r>
            <a:br>
              <a:rPr lang="en-US" sz="2400" dirty="0" smtClean="0">
                <a:latin typeface="Calibri" pitchFamily="34" charset="0"/>
              </a:rPr>
            </a:br>
            <a:r>
              <a:rPr lang="en-US" sz="2400" dirty="0" smtClean="0">
                <a:latin typeface="Calibri" pitchFamily="34" charset="0"/>
              </a:rPr>
              <a:t>                </a:t>
            </a:r>
            <a:r>
              <a:rPr lang="en-US" sz="2400" b="1" dirty="0" err="1" smtClean="0">
                <a:latin typeface="Calibri" pitchFamily="34" charset="0"/>
              </a:rPr>
              <a:t>queue.GetMessage</a:t>
            </a:r>
            <a:r>
              <a:rPr lang="en-US" sz="2400" dirty="0" smtClean="0">
                <a:latin typeface="Calibri" pitchFamily="34" charset="0"/>
              </a:rPr>
              <a:t>( </a:t>
            </a:r>
            <a:r>
              <a:rPr lang="en-US" sz="2400" dirty="0" err="1" smtClean="0">
                <a:latin typeface="Calibri" pitchFamily="34" charset="0"/>
              </a:rPr>
              <a:t>invisibilityWindow</a:t>
            </a:r>
            <a:r>
              <a:rPr lang="en-US" sz="2400" dirty="0" smtClean="0">
                <a:latin typeface="Calibri" pitchFamily="34" charset="0"/>
              </a:rPr>
              <a:t> );</a:t>
            </a:r>
            <a:endParaRPr lang="en-US" sz="2400" dirty="0">
              <a:latin typeface="Calibri" pitchFamily="34" charset="0"/>
            </a:endParaRPr>
          </a:p>
        </p:txBody>
      </p:sp>
      <p:cxnSp>
        <p:nvCxnSpPr>
          <p:cNvPr id="17" name="Straight Arrow Connector 16"/>
          <p:cNvCxnSpPr/>
          <p:nvPr/>
        </p:nvCxnSpPr>
        <p:spPr>
          <a:xfrm flipH="1">
            <a:off x="4267507" y="3937000"/>
            <a:ext cx="2666695" cy="16256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flipH="1" flipV="1">
            <a:off x="1600200" y="2514600"/>
            <a:ext cx="231348" cy="68488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3" name="TextBox 22"/>
          <p:cNvSpPr txBox="1">
            <a:spLocks noChangeArrowheads="1"/>
          </p:cNvSpPr>
          <p:nvPr/>
        </p:nvSpPr>
        <p:spPr bwMode="auto">
          <a:xfrm>
            <a:off x="2133600" y="5950077"/>
            <a:ext cx="6949440" cy="461665"/>
          </a:xfrm>
          <a:prstGeom prst="rect">
            <a:avLst/>
          </a:prstGeom>
          <a:noFill/>
          <a:ln w="9525">
            <a:noFill/>
            <a:miter lim="800000"/>
            <a:headEnd/>
            <a:tailEnd/>
          </a:ln>
        </p:spPr>
        <p:txBody>
          <a:bodyPr wrap="square">
            <a:spAutoFit/>
          </a:bodyPr>
          <a:lstStyle/>
          <a:p>
            <a:r>
              <a:rPr lang="en-US" sz="2400" b="1" dirty="0" err="1" smtClean="0">
                <a:latin typeface="Calibri" pitchFamily="34" charset="0"/>
              </a:rPr>
              <a:t>queue.DeleteMessage</a:t>
            </a:r>
            <a:r>
              <a:rPr lang="en-US" sz="2400" b="1" dirty="0" smtClean="0">
                <a:latin typeface="Calibri" pitchFamily="34" charset="0"/>
              </a:rPr>
              <a:t>( </a:t>
            </a:r>
            <a:r>
              <a:rPr lang="en-US" sz="2400" b="1" dirty="0" err="1" smtClean="0">
                <a:latin typeface="Calibri" pitchFamily="34" charset="0"/>
              </a:rPr>
              <a:t>msg</a:t>
            </a:r>
            <a:r>
              <a:rPr lang="en-US" sz="2400" b="1" dirty="0" smtClean="0">
                <a:latin typeface="Calibri" pitchFamily="34" charset="0"/>
              </a:rPr>
              <a:t> );</a:t>
            </a:r>
            <a:endParaRPr lang="en-US" sz="2400" dirty="0">
              <a:solidFill>
                <a:schemeClr val="tx2"/>
              </a:solidFill>
              <a:latin typeface="Calibri" pitchFamily="34" charset="0"/>
            </a:endParaRPr>
          </a:p>
        </p:txBody>
      </p:sp>
      <p:sp>
        <p:nvSpPr>
          <p:cNvPr id="20" name="Rounded Rectangle 19"/>
          <p:cNvSpPr/>
          <p:nvPr/>
        </p:nvSpPr>
        <p:spPr bwMode="auto">
          <a:xfrm>
            <a:off x="4267507" y="3504286"/>
            <a:ext cx="1068387" cy="608991"/>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b="1" dirty="0" smtClean="0"/>
              <a:t>Queue</a:t>
            </a:r>
            <a:endParaRPr lang="en-US" b="1" dirty="0"/>
          </a:p>
        </p:txBody>
      </p:sp>
      <p:cxnSp>
        <p:nvCxnSpPr>
          <p:cNvPr id="21" name="Straight Arrow Connector 20"/>
          <p:cNvCxnSpPr/>
          <p:nvPr/>
        </p:nvCxnSpPr>
        <p:spPr>
          <a:xfrm flipH="1">
            <a:off x="4267506" y="4342485"/>
            <a:ext cx="2819096" cy="172811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8960647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par>
                          <p:cTn id="9" fill="hold">
                            <p:stCondLst>
                              <p:cond delay="0"/>
                            </p:stCondLst>
                            <p:childTnLst>
                              <p:par>
                                <p:cTn id="10" presetID="1" presetClass="entr" presetSubtype="0" fill="hold" grpId="0" nodeType="afterEffect">
                                  <p:stCondLst>
                                    <p:cond delay="0"/>
                                  </p:stCondLst>
                                  <p:childTnLst>
                                    <p:set>
                                      <p:cBhvr>
                                        <p:cTn id="11" dur="1" fill="hold">
                                          <p:stCondLst>
                                            <p:cond delay="0"/>
                                          </p:stCondLst>
                                        </p:cTn>
                                        <p:tgtEl>
                                          <p:spTgt spid="84"/>
                                        </p:tgtEl>
                                        <p:attrNameLst>
                                          <p:attrName>style.visibility</p:attrName>
                                        </p:attrNameLst>
                                      </p:cBhvr>
                                      <p:to>
                                        <p:strVal val="visible"/>
                                      </p:to>
                                    </p:set>
                                  </p:childTnLst>
                                </p:cTn>
                              </p:par>
                              <p:par>
                                <p:cTn id="12" presetID="1" presetClass="entr" presetSubtype="0" fill="hold" grpId="0" nodeType="withEffect">
                                  <p:stCondLst>
                                    <p:cond delay="0"/>
                                  </p:stCondLst>
                                  <p:childTnLst>
                                    <p:set>
                                      <p:cBhvr>
                                        <p:cTn id="13" dur="1" fill="hold">
                                          <p:stCondLst>
                                            <p:cond delay="0"/>
                                          </p:stCondLst>
                                        </p:cTn>
                                        <p:tgtEl>
                                          <p:spTgt spid="85"/>
                                        </p:tgtEl>
                                        <p:attrNameLst>
                                          <p:attrName>style.visibility</p:attrName>
                                        </p:attrNameLst>
                                      </p:cBhvr>
                                      <p:to>
                                        <p:strVal val="visible"/>
                                      </p:to>
                                    </p:set>
                                  </p:childTnLst>
                                </p:cTn>
                              </p:par>
                            </p:childTnLst>
                          </p:cTn>
                        </p:par>
                        <p:par>
                          <p:cTn id="14" fill="hold">
                            <p:stCondLst>
                              <p:cond delay="0"/>
                            </p:stCondLst>
                            <p:childTnLst>
                              <p:par>
                                <p:cTn id="15" presetID="1" presetClass="entr" presetSubtype="0" fill="hold" grpId="0" nodeType="afterEffect">
                                  <p:stCondLst>
                                    <p:cond delay="0"/>
                                  </p:stCondLst>
                                  <p:childTnLst>
                                    <p:set>
                                      <p:cBhvr>
                                        <p:cTn id="16" dur="1" fill="hold">
                                          <p:stCondLst>
                                            <p:cond delay="0"/>
                                          </p:stCondLst>
                                        </p:cTn>
                                        <p:tgtEl>
                                          <p:spTgt spid="20"/>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2" presetClass="entr" presetSubtype="8"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fill="hold"/>
                                        <p:tgtEl>
                                          <p:spTgt spid="7"/>
                                        </p:tgtEl>
                                        <p:attrNameLst>
                                          <p:attrName>ppt_x</p:attrName>
                                        </p:attrNameLst>
                                      </p:cBhvr>
                                      <p:tavLst>
                                        <p:tav tm="0">
                                          <p:val>
                                            <p:strVal val="0-#ppt_w/2"/>
                                          </p:val>
                                        </p:tav>
                                        <p:tav tm="100000">
                                          <p:val>
                                            <p:strVal val="#ppt_x"/>
                                          </p:val>
                                        </p:tav>
                                      </p:tavLst>
                                    </p:anim>
                                    <p:anim calcmode="lin" valueType="num">
                                      <p:cBhvr additive="base">
                                        <p:cTn id="22" dur="500" fill="hold"/>
                                        <p:tgtEl>
                                          <p:spTgt spid="7"/>
                                        </p:tgtEl>
                                        <p:attrNameLst>
                                          <p:attrName>ppt_y</p:attrName>
                                        </p:attrNameLst>
                                      </p:cBhvr>
                                      <p:tavLst>
                                        <p:tav tm="0">
                                          <p:val>
                                            <p:strVal val="#ppt_y"/>
                                          </p:val>
                                        </p:tav>
                                        <p:tav tm="100000">
                                          <p:val>
                                            <p:strVal val="#ppt_y"/>
                                          </p:val>
                                        </p:tav>
                                      </p:tavLst>
                                    </p:anim>
                                  </p:childTnLst>
                                </p:cTn>
                              </p:par>
                              <p:par>
                                <p:cTn id="23" presetID="1" presetClass="entr" presetSubtype="0" fill="hold" nodeType="with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childTnLst>
                          </p:cTn>
                        </p:par>
                        <p:par>
                          <p:cTn id="25" fill="hold">
                            <p:stCondLst>
                              <p:cond delay="500"/>
                            </p:stCondLst>
                            <p:childTnLst>
                              <p:par>
                                <p:cTn id="26" presetID="33" presetClass="emph" presetSubtype="0" fill="remove" grpId="1" nodeType="afterEffect">
                                  <p:stCondLst>
                                    <p:cond delay="0"/>
                                  </p:stCondLst>
                                  <p:childTnLst>
                                    <p:animClr clrSpc="rgb" dir="cw">
                                      <p:cBhvr override="childStyle">
                                        <p:cTn id="27" dur="1500" accel="50000" autoRev="1" fill="hold" tmFilter="0, 0; .33333, 1; 1, 1">
                                          <p:stCondLst>
                                            <p:cond delay="0"/>
                                          </p:stCondLst>
                                        </p:cTn>
                                        <p:tgtEl>
                                          <p:spTgt spid="84"/>
                                        </p:tgtEl>
                                        <p:attrNameLst>
                                          <p:attrName>style.color</p:attrName>
                                        </p:attrNameLst>
                                      </p:cBhvr>
                                      <p:to>
                                        <a:schemeClr val="accent2"/>
                                      </p:to>
                                    </p:animClr>
                                    <p:animClr clrSpc="rgb" dir="cw">
                                      <p:cBhvr>
                                        <p:cTn id="28" dur="1500" accel="50000" autoRev="1" fill="hold" tmFilter="0, 0; .33333, 1; 1, 1">
                                          <p:stCondLst>
                                            <p:cond delay="0"/>
                                          </p:stCondLst>
                                        </p:cTn>
                                        <p:tgtEl>
                                          <p:spTgt spid="84"/>
                                        </p:tgtEl>
                                        <p:attrNameLst>
                                          <p:attrName>fillcolor</p:attrName>
                                        </p:attrNameLst>
                                      </p:cBhvr>
                                      <p:to>
                                        <a:schemeClr val="accent2"/>
                                      </p:to>
                                    </p:animClr>
                                    <p:set>
                                      <p:cBhvr>
                                        <p:cTn id="29" dur="3000" fill="hold"/>
                                        <p:tgtEl>
                                          <p:spTgt spid="84"/>
                                        </p:tgtEl>
                                        <p:attrNameLst>
                                          <p:attrName>fill.type</p:attrName>
                                        </p:attrNameLst>
                                      </p:cBhvr>
                                      <p:to>
                                        <p:strVal val="solid"/>
                                      </p:to>
                                    </p:set>
                                    <p:set>
                                      <p:cBhvr>
                                        <p:cTn id="30" dur="3000" fill="hold"/>
                                        <p:tgtEl>
                                          <p:spTgt spid="84"/>
                                        </p:tgtEl>
                                        <p:attrNameLst>
                                          <p:attrName>fill.on</p:attrName>
                                        </p:attrNameLst>
                                      </p:cBhvr>
                                      <p:to>
                                        <p:strVal val="true"/>
                                      </p:to>
                                    </p:set>
                                    <p:animScale>
                                      <p:cBhvr>
                                        <p:cTn id="31" dur="1500" accel="50000" autoRev="1" fill="hold" tmFilter="0, 0; .33333, 1; 1, 1">
                                          <p:stCondLst>
                                            <p:cond delay="0"/>
                                          </p:stCondLst>
                                        </p:cTn>
                                        <p:tgtEl>
                                          <p:spTgt spid="84"/>
                                        </p:tgtEl>
                                      </p:cBhvr>
                                      <p:from x="100000" y="100000"/>
                                      <p:to x="100000" y="140000"/>
                                    </p:animScale>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grpId="0" nodeType="clickEffect">
                                  <p:stCondLst>
                                    <p:cond delay="0"/>
                                  </p:stCondLst>
                                  <p:childTnLst>
                                    <p:set>
                                      <p:cBhvr>
                                        <p:cTn id="35" dur="1" fill="hold">
                                          <p:stCondLst>
                                            <p:cond delay="0"/>
                                          </p:stCondLst>
                                        </p:cTn>
                                        <p:tgtEl>
                                          <p:spTgt spid="15"/>
                                        </p:tgtEl>
                                        <p:attrNameLst>
                                          <p:attrName>style.visibility</p:attrName>
                                        </p:attrNameLst>
                                      </p:cBhvr>
                                      <p:to>
                                        <p:strVal val="visible"/>
                                      </p:to>
                                    </p:set>
                                    <p:anim calcmode="lin" valueType="num">
                                      <p:cBhvr additive="base">
                                        <p:cTn id="36" dur="500" fill="hold"/>
                                        <p:tgtEl>
                                          <p:spTgt spid="15"/>
                                        </p:tgtEl>
                                        <p:attrNameLst>
                                          <p:attrName>ppt_x</p:attrName>
                                        </p:attrNameLst>
                                      </p:cBhvr>
                                      <p:tavLst>
                                        <p:tav tm="0">
                                          <p:val>
                                            <p:strVal val="#ppt_x"/>
                                          </p:val>
                                        </p:tav>
                                        <p:tav tm="100000">
                                          <p:val>
                                            <p:strVal val="#ppt_x"/>
                                          </p:val>
                                        </p:tav>
                                      </p:tavLst>
                                    </p:anim>
                                    <p:anim calcmode="lin" valueType="num">
                                      <p:cBhvr additive="base">
                                        <p:cTn id="37" dur="500" fill="hold"/>
                                        <p:tgtEl>
                                          <p:spTgt spid="15"/>
                                        </p:tgtEl>
                                        <p:attrNameLst>
                                          <p:attrName>ppt_y</p:attrName>
                                        </p:attrNameLst>
                                      </p:cBhvr>
                                      <p:tavLst>
                                        <p:tav tm="0">
                                          <p:val>
                                            <p:strVal val="1+#ppt_h/2"/>
                                          </p:val>
                                        </p:tav>
                                        <p:tav tm="100000">
                                          <p:val>
                                            <p:strVal val="#ppt_y"/>
                                          </p:val>
                                        </p:tav>
                                      </p:tavLst>
                                    </p:anim>
                                  </p:childTnLst>
                                </p:cTn>
                              </p:par>
                              <p:par>
                                <p:cTn id="38" presetID="1" presetClass="entr" presetSubtype="0" fill="hold" nodeType="withEffect">
                                  <p:stCondLst>
                                    <p:cond delay="0"/>
                                  </p:stCondLst>
                                  <p:childTnLst>
                                    <p:set>
                                      <p:cBhvr>
                                        <p:cTn id="39" dur="1" fill="hold">
                                          <p:stCondLst>
                                            <p:cond delay="0"/>
                                          </p:stCondLst>
                                        </p:cTn>
                                        <p:tgtEl>
                                          <p:spTgt spid="17"/>
                                        </p:tgtEl>
                                        <p:attrNameLst>
                                          <p:attrName>style.visibility</p:attrName>
                                        </p:attrNameLst>
                                      </p:cBhvr>
                                      <p:to>
                                        <p:strVal val="visible"/>
                                      </p:to>
                                    </p:set>
                                  </p:childTnLst>
                                </p:cTn>
                              </p:par>
                            </p:childTnLst>
                          </p:cTn>
                        </p:par>
                        <p:par>
                          <p:cTn id="40" fill="hold">
                            <p:stCondLst>
                              <p:cond delay="500"/>
                            </p:stCondLst>
                            <p:childTnLst>
                              <p:par>
                                <p:cTn id="41" presetID="33" presetClass="emph" presetSubtype="0" fill="remove" grpId="1" nodeType="afterEffect">
                                  <p:stCondLst>
                                    <p:cond delay="0"/>
                                  </p:stCondLst>
                                  <p:childTnLst>
                                    <p:animClr clrSpc="rgb" dir="cw">
                                      <p:cBhvr override="childStyle">
                                        <p:cTn id="42" dur="1500" accel="50000" autoRev="1" fill="hold" tmFilter="0, 0; .33333, 1; 1, 1">
                                          <p:stCondLst>
                                            <p:cond delay="0"/>
                                          </p:stCondLst>
                                        </p:cTn>
                                        <p:tgtEl>
                                          <p:spTgt spid="85"/>
                                        </p:tgtEl>
                                        <p:attrNameLst>
                                          <p:attrName>style.color</p:attrName>
                                        </p:attrNameLst>
                                      </p:cBhvr>
                                      <p:to>
                                        <a:schemeClr val="accent2"/>
                                      </p:to>
                                    </p:animClr>
                                    <p:animClr clrSpc="rgb" dir="cw">
                                      <p:cBhvr>
                                        <p:cTn id="43" dur="1500" accel="50000" autoRev="1" fill="hold" tmFilter="0, 0; .33333, 1; 1, 1">
                                          <p:stCondLst>
                                            <p:cond delay="0"/>
                                          </p:stCondLst>
                                        </p:cTn>
                                        <p:tgtEl>
                                          <p:spTgt spid="85"/>
                                        </p:tgtEl>
                                        <p:attrNameLst>
                                          <p:attrName>fillcolor</p:attrName>
                                        </p:attrNameLst>
                                      </p:cBhvr>
                                      <p:to>
                                        <a:schemeClr val="accent2"/>
                                      </p:to>
                                    </p:animClr>
                                    <p:set>
                                      <p:cBhvr>
                                        <p:cTn id="44" dur="3000" fill="hold"/>
                                        <p:tgtEl>
                                          <p:spTgt spid="85"/>
                                        </p:tgtEl>
                                        <p:attrNameLst>
                                          <p:attrName>fill.type</p:attrName>
                                        </p:attrNameLst>
                                      </p:cBhvr>
                                      <p:to>
                                        <p:strVal val="solid"/>
                                      </p:to>
                                    </p:set>
                                    <p:set>
                                      <p:cBhvr>
                                        <p:cTn id="45" dur="3000" fill="hold"/>
                                        <p:tgtEl>
                                          <p:spTgt spid="85"/>
                                        </p:tgtEl>
                                        <p:attrNameLst>
                                          <p:attrName>fill.on</p:attrName>
                                        </p:attrNameLst>
                                      </p:cBhvr>
                                      <p:to>
                                        <p:strVal val="true"/>
                                      </p:to>
                                    </p:set>
                                    <p:animScale>
                                      <p:cBhvr>
                                        <p:cTn id="46" dur="1500" accel="50000" autoRev="1" fill="hold" tmFilter="0, 0; .33333, 1; 1, 1">
                                          <p:stCondLst>
                                            <p:cond delay="0"/>
                                          </p:stCondLst>
                                        </p:cTn>
                                        <p:tgtEl>
                                          <p:spTgt spid="85"/>
                                        </p:tgtEl>
                                      </p:cBhvr>
                                      <p:from x="100000" y="100000"/>
                                      <p:to x="100000" y="140000"/>
                                    </p:animScale>
                                  </p:childTnLst>
                                </p:cTn>
                              </p:par>
                            </p:childTnLst>
                          </p:cTn>
                        </p:par>
                      </p:childTnLst>
                    </p:cTn>
                  </p:par>
                  <p:par>
                    <p:cTn id="47" fill="hold" nodeType="clickPar">
                      <p:stCondLst>
                        <p:cond delay="indefinite"/>
                      </p:stCondLst>
                      <p:childTnLst>
                        <p:par>
                          <p:cTn id="48" fill="hold" nodeType="withGroup">
                            <p:stCondLst>
                              <p:cond delay="0"/>
                            </p:stCondLst>
                            <p:childTnLst>
                              <p:par>
                                <p:cTn id="49" presetID="2" presetClass="entr" presetSubtype="4" fill="hold" grpId="0" nodeType="clickEffect">
                                  <p:stCondLst>
                                    <p:cond delay="0"/>
                                  </p:stCondLst>
                                  <p:childTnLst>
                                    <p:set>
                                      <p:cBhvr>
                                        <p:cTn id="50" dur="1" fill="hold">
                                          <p:stCondLst>
                                            <p:cond delay="0"/>
                                          </p:stCondLst>
                                        </p:cTn>
                                        <p:tgtEl>
                                          <p:spTgt spid="23"/>
                                        </p:tgtEl>
                                        <p:attrNameLst>
                                          <p:attrName>style.visibility</p:attrName>
                                        </p:attrNameLst>
                                      </p:cBhvr>
                                      <p:to>
                                        <p:strVal val="visible"/>
                                      </p:to>
                                    </p:set>
                                    <p:anim calcmode="lin" valueType="num">
                                      <p:cBhvr additive="base">
                                        <p:cTn id="51" dur="500" fill="hold"/>
                                        <p:tgtEl>
                                          <p:spTgt spid="23"/>
                                        </p:tgtEl>
                                        <p:attrNameLst>
                                          <p:attrName>ppt_x</p:attrName>
                                        </p:attrNameLst>
                                      </p:cBhvr>
                                      <p:tavLst>
                                        <p:tav tm="0">
                                          <p:val>
                                            <p:strVal val="#ppt_x"/>
                                          </p:val>
                                        </p:tav>
                                        <p:tav tm="100000">
                                          <p:val>
                                            <p:strVal val="#ppt_x"/>
                                          </p:val>
                                        </p:tav>
                                      </p:tavLst>
                                    </p:anim>
                                    <p:anim calcmode="lin" valueType="num">
                                      <p:cBhvr additive="base">
                                        <p:cTn id="52" dur="500" fill="hold"/>
                                        <p:tgtEl>
                                          <p:spTgt spid="23"/>
                                        </p:tgtEl>
                                        <p:attrNameLst>
                                          <p:attrName>ppt_y</p:attrName>
                                        </p:attrNameLst>
                                      </p:cBhvr>
                                      <p:tavLst>
                                        <p:tav tm="0">
                                          <p:val>
                                            <p:strVal val="1+#ppt_h/2"/>
                                          </p:val>
                                        </p:tav>
                                        <p:tav tm="100000">
                                          <p:val>
                                            <p:strVal val="#ppt_y"/>
                                          </p:val>
                                        </p:tav>
                                      </p:tavLst>
                                    </p:anim>
                                  </p:childTnLst>
                                </p:cTn>
                              </p:par>
                              <p:par>
                                <p:cTn id="53" presetID="1" presetClass="entr" presetSubtype="0" fill="hold" nodeType="withEffect">
                                  <p:stCondLst>
                                    <p:cond delay="0"/>
                                  </p:stCondLst>
                                  <p:childTnLst>
                                    <p:set>
                                      <p:cBhvr>
                                        <p:cTn id="54"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84" grpId="0" animBg="1"/>
      <p:bldP spid="84" grpId="1" animBg="1"/>
      <p:bldP spid="85" grpId="0" animBg="1"/>
      <p:bldP spid="85" grpId="1" animBg="1"/>
      <p:bldP spid="7" grpId="0"/>
      <p:bldP spid="15" grpId="0"/>
      <p:bldP spid="23" grpId="0"/>
      <p:bldP spid="20" grpId="0" animBg="1"/>
    </p:bldLst>
  </p:timing>
</p:sld>
</file>

<file path=ppt/slides/slide6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7890" name="Title 1"/>
          <p:cNvSpPr>
            <a:spLocks noGrp="1"/>
          </p:cNvSpPr>
          <p:nvPr>
            <p:ph type="title"/>
          </p:nvPr>
        </p:nvSpPr>
        <p:spPr>
          <a:xfrm>
            <a:off x="457200" y="274637"/>
            <a:ext cx="8229600" cy="1706563"/>
          </a:xfrm>
        </p:spPr>
        <p:txBody>
          <a:bodyPr>
            <a:normAutofit/>
          </a:bodyPr>
          <a:lstStyle/>
          <a:p>
            <a:r>
              <a:rPr lang="en-US" dirty="0" smtClean="0"/>
              <a:t>General Case: </a:t>
            </a:r>
            <a:br>
              <a:rPr lang="en-US" dirty="0" smtClean="0"/>
            </a:br>
            <a:r>
              <a:rPr lang="en-US" dirty="0" smtClean="0"/>
              <a:t>Many Roles, Many Queues</a:t>
            </a:r>
            <a:endParaRPr lang="en-US" b="1" baseline="30000" dirty="0" smtClean="0"/>
          </a:p>
        </p:txBody>
      </p:sp>
      <p:sp>
        <p:nvSpPr>
          <p:cNvPr id="4" name="Rounded Rectangle 3"/>
          <p:cNvSpPr/>
          <p:nvPr/>
        </p:nvSpPr>
        <p:spPr bwMode="auto">
          <a:xfrm>
            <a:off x="1069240" y="3199485"/>
            <a:ext cx="1066800"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Web</a:t>
            </a:r>
          </a:p>
          <a:p>
            <a:pPr algn="ctr" fontAlgn="auto">
              <a:spcBef>
                <a:spcPts val="0"/>
              </a:spcBef>
              <a:spcAft>
                <a:spcPts val="0"/>
              </a:spcAft>
              <a:defRPr/>
            </a:pPr>
            <a:r>
              <a:rPr lang="en-US" dirty="0"/>
              <a:t>Role</a:t>
            </a:r>
          </a:p>
          <a:p>
            <a:pPr algn="ctr" fontAlgn="auto">
              <a:spcBef>
                <a:spcPts val="0"/>
              </a:spcBef>
              <a:spcAft>
                <a:spcPts val="0"/>
              </a:spcAft>
              <a:defRPr/>
            </a:pPr>
            <a:r>
              <a:rPr lang="en-US" dirty="0"/>
              <a:t>(IIS)</a:t>
            </a:r>
          </a:p>
        </p:txBody>
      </p:sp>
      <p:sp>
        <p:nvSpPr>
          <p:cNvPr id="5" name="Rounded Rectangle 4"/>
          <p:cNvSpPr/>
          <p:nvPr/>
        </p:nvSpPr>
        <p:spPr bwMode="auto">
          <a:xfrm>
            <a:off x="6629400" y="18288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a:t>
            </a:r>
          </a:p>
        </p:txBody>
      </p:sp>
      <p:sp>
        <p:nvSpPr>
          <p:cNvPr id="84" name="Right Arrow 83"/>
          <p:cNvSpPr/>
          <p:nvPr/>
        </p:nvSpPr>
        <p:spPr>
          <a:xfrm rot="749943">
            <a:off x="2460877" y="3362947"/>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85" name="Right Arrow 84"/>
          <p:cNvSpPr/>
          <p:nvPr/>
        </p:nvSpPr>
        <p:spPr>
          <a:xfrm rot="690386">
            <a:off x="5348339" y="3983589"/>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5" name="Rounded Rectangle 14"/>
          <p:cNvSpPr/>
          <p:nvPr/>
        </p:nvSpPr>
        <p:spPr bwMode="auto">
          <a:xfrm>
            <a:off x="916840" y="2970885"/>
            <a:ext cx="1066800"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Web</a:t>
            </a:r>
          </a:p>
          <a:p>
            <a:pPr algn="ctr" fontAlgn="auto">
              <a:spcBef>
                <a:spcPts val="0"/>
              </a:spcBef>
              <a:spcAft>
                <a:spcPts val="0"/>
              </a:spcAft>
              <a:defRPr/>
            </a:pPr>
            <a:r>
              <a:rPr lang="en-US" dirty="0"/>
              <a:t>Role</a:t>
            </a:r>
          </a:p>
          <a:p>
            <a:pPr algn="ctr" fontAlgn="auto">
              <a:spcBef>
                <a:spcPts val="0"/>
              </a:spcBef>
              <a:spcAft>
                <a:spcPts val="0"/>
              </a:spcAft>
              <a:defRPr/>
            </a:pPr>
            <a:r>
              <a:rPr lang="en-US" dirty="0"/>
              <a:t>(IIS)</a:t>
            </a:r>
          </a:p>
        </p:txBody>
      </p:sp>
      <p:sp>
        <p:nvSpPr>
          <p:cNvPr id="16" name="Rounded Rectangle 15"/>
          <p:cNvSpPr/>
          <p:nvPr/>
        </p:nvSpPr>
        <p:spPr bwMode="auto">
          <a:xfrm>
            <a:off x="688240" y="2742285"/>
            <a:ext cx="1066800"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Web</a:t>
            </a:r>
          </a:p>
          <a:p>
            <a:pPr algn="ctr" fontAlgn="auto">
              <a:spcBef>
                <a:spcPts val="0"/>
              </a:spcBef>
              <a:spcAft>
                <a:spcPts val="0"/>
              </a:spcAft>
              <a:defRPr/>
            </a:pPr>
            <a:r>
              <a:rPr lang="en-US" dirty="0"/>
              <a:t>Role</a:t>
            </a:r>
          </a:p>
          <a:p>
            <a:pPr algn="ctr" fontAlgn="auto">
              <a:spcBef>
                <a:spcPts val="0"/>
              </a:spcBef>
              <a:spcAft>
                <a:spcPts val="0"/>
              </a:spcAft>
              <a:defRPr/>
            </a:pPr>
            <a:r>
              <a:rPr lang="en-US" dirty="0"/>
              <a:t>(IIS)</a:t>
            </a:r>
          </a:p>
        </p:txBody>
      </p:sp>
      <p:sp>
        <p:nvSpPr>
          <p:cNvPr id="17" name="Rounded Rectangle 16"/>
          <p:cNvSpPr/>
          <p:nvPr/>
        </p:nvSpPr>
        <p:spPr bwMode="auto">
          <a:xfrm>
            <a:off x="459640" y="2513685"/>
            <a:ext cx="1066800"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Web</a:t>
            </a:r>
          </a:p>
          <a:p>
            <a:pPr algn="ctr" fontAlgn="auto">
              <a:spcBef>
                <a:spcPts val="0"/>
              </a:spcBef>
              <a:spcAft>
                <a:spcPts val="0"/>
              </a:spcAft>
              <a:defRPr/>
            </a:pPr>
            <a:r>
              <a:rPr lang="en-US" dirty="0"/>
              <a:t>Role</a:t>
            </a:r>
          </a:p>
          <a:p>
            <a:pPr algn="ctr" fontAlgn="auto">
              <a:spcBef>
                <a:spcPts val="0"/>
              </a:spcBef>
              <a:spcAft>
                <a:spcPts val="0"/>
              </a:spcAft>
              <a:defRPr/>
            </a:pPr>
            <a:r>
              <a:rPr lang="en-US" dirty="0"/>
              <a:t>(IIS)</a:t>
            </a:r>
          </a:p>
        </p:txBody>
      </p:sp>
      <p:sp>
        <p:nvSpPr>
          <p:cNvPr id="18" name="Rounded Rectangle 17"/>
          <p:cNvSpPr/>
          <p:nvPr/>
        </p:nvSpPr>
        <p:spPr bwMode="auto">
          <a:xfrm>
            <a:off x="6781800" y="20574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a:t>
            </a:r>
          </a:p>
        </p:txBody>
      </p:sp>
      <p:sp>
        <p:nvSpPr>
          <p:cNvPr id="19" name="Rounded Rectangle 18"/>
          <p:cNvSpPr/>
          <p:nvPr/>
        </p:nvSpPr>
        <p:spPr bwMode="auto">
          <a:xfrm>
            <a:off x="6934200" y="22860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a:t>
            </a:r>
          </a:p>
        </p:txBody>
      </p:sp>
      <p:sp>
        <p:nvSpPr>
          <p:cNvPr id="20" name="Rounded Rectangle 19"/>
          <p:cNvSpPr/>
          <p:nvPr/>
        </p:nvSpPr>
        <p:spPr bwMode="auto">
          <a:xfrm>
            <a:off x="7086600" y="25146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 Type 1</a:t>
            </a:r>
          </a:p>
        </p:txBody>
      </p:sp>
      <p:sp>
        <p:nvSpPr>
          <p:cNvPr id="35" name="Rounded Rectangle 34"/>
          <p:cNvSpPr/>
          <p:nvPr/>
        </p:nvSpPr>
        <p:spPr bwMode="auto">
          <a:xfrm>
            <a:off x="6705600" y="37338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a:t>
            </a:r>
          </a:p>
        </p:txBody>
      </p:sp>
      <p:sp>
        <p:nvSpPr>
          <p:cNvPr id="36" name="Rounded Rectangle 35"/>
          <p:cNvSpPr/>
          <p:nvPr/>
        </p:nvSpPr>
        <p:spPr bwMode="auto">
          <a:xfrm>
            <a:off x="6858000" y="39624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a:t>
            </a:r>
          </a:p>
        </p:txBody>
      </p:sp>
      <p:sp>
        <p:nvSpPr>
          <p:cNvPr id="37" name="Rounded Rectangle 36"/>
          <p:cNvSpPr/>
          <p:nvPr/>
        </p:nvSpPr>
        <p:spPr bwMode="auto">
          <a:xfrm>
            <a:off x="7010400" y="41910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a:t>
            </a:r>
          </a:p>
        </p:txBody>
      </p:sp>
      <p:sp>
        <p:nvSpPr>
          <p:cNvPr id="38" name="Rounded Rectangle 37"/>
          <p:cNvSpPr/>
          <p:nvPr/>
        </p:nvSpPr>
        <p:spPr bwMode="auto">
          <a:xfrm>
            <a:off x="7162800" y="44196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 Type 2</a:t>
            </a:r>
          </a:p>
        </p:txBody>
      </p:sp>
      <p:sp>
        <p:nvSpPr>
          <p:cNvPr id="39" name="Rounded Rectangle 38"/>
          <p:cNvSpPr/>
          <p:nvPr/>
        </p:nvSpPr>
        <p:spPr bwMode="auto">
          <a:xfrm>
            <a:off x="3658517" y="2515515"/>
            <a:ext cx="1068387" cy="608991"/>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smtClean="0"/>
              <a:t>Queue Type 1</a:t>
            </a:r>
            <a:endParaRPr lang="en-US" dirty="0"/>
          </a:p>
        </p:txBody>
      </p:sp>
      <p:sp>
        <p:nvSpPr>
          <p:cNvPr id="40" name="Rounded Rectangle 39"/>
          <p:cNvSpPr/>
          <p:nvPr/>
        </p:nvSpPr>
        <p:spPr bwMode="auto">
          <a:xfrm>
            <a:off x="3963012" y="3429001"/>
            <a:ext cx="1068387" cy="608991"/>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smtClean="0"/>
              <a:t>Queue Type 2</a:t>
            </a:r>
            <a:endParaRPr lang="en-US" dirty="0"/>
          </a:p>
        </p:txBody>
      </p:sp>
      <p:sp>
        <p:nvSpPr>
          <p:cNvPr id="41" name="Rounded Rectangle 40"/>
          <p:cNvSpPr/>
          <p:nvPr/>
        </p:nvSpPr>
        <p:spPr bwMode="auto">
          <a:xfrm>
            <a:off x="3354022" y="4190086"/>
            <a:ext cx="1068387" cy="608991"/>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smtClean="0"/>
              <a:t>Queue Type 3</a:t>
            </a:r>
            <a:endParaRPr lang="en-US" dirty="0"/>
          </a:p>
        </p:txBody>
      </p:sp>
      <p:sp>
        <p:nvSpPr>
          <p:cNvPr id="42" name="Rounded Rectangle 41"/>
          <p:cNvSpPr/>
          <p:nvPr/>
        </p:nvSpPr>
        <p:spPr bwMode="auto">
          <a:xfrm>
            <a:off x="3810917" y="2667915"/>
            <a:ext cx="1068387" cy="608991"/>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smtClean="0"/>
              <a:t>Queue Type 1</a:t>
            </a:r>
            <a:endParaRPr lang="en-US" dirty="0"/>
          </a:p>
        </p:txBody>
      </p:sp>
      <p:sp>
        <p:nvSpPr>
          <p:cNvPr id="43" name="Rounded Rectangle 42"/>
          <p:cNvSpPr/>
          <p:nvPr/>
        </p:nvSpPr>
        <p:spPr bwMode="auto">
          <a:xfrm>
            <a:off x="4115412" y="3581401"/>
            <a:ext cx="1068387" cy="608991"/>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smtClean="0"/>
              <a:t>Queue Type 2</a:t>
            </a:r>
            <a:endParaRPr lang="en-US" dirty="0"/>
          </a:p>
        </p:txBody>
      </p:sp>
      <p:sp>
        <p:nvSpPr>
          <p:cNvPr id="45" name="Rounded Rectangle 44"/>
          <p:cNvSpPr/>
          <p:nvPr/>
        </p:nvSpPr>
        <p:spPr bwMode="auto">
          <a:xfrm>
            <a:off x="3506422" y="4342486"/>
            <a:ext cx="1068387" cy="608991"/>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smtClean="0"/>
              <a:t>Queue Type 3</a:t>
            </a:r>
            <a:endParaRPr lang="en-US" dirty="0"/>
          </a:p>
        </p:txBody>
      </p:sp>
      <p:sp>
        <p:nvSpPr>
          <p:cNvPr id="46" name="Rounded Rectangle 45"/>
          <p:cNvSpPr/>
          <p:nvPr/>
        </p:nvSpPr>
        <p:spPr bwMode="auto">
          <a:xfrm>
            <a:off x="3658822" y="4494885"/>
            <a:ext cx="1068387" cy="608991"/>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smtClean="0"/>
              <a:t>Queue Type 3</a:t>
            </a:r>
            <a:endParaRPr lang="en-US" dirty="0"/>
          </a:p>
        </p:txBody>
      </p:sp>
      <p:sp>
        <p:nvSpPr>
          <p:cNvPr id="47" name="Rounded Rectangle 46"/>
          <p:cNvSpPr/>
          <p:nvPr/>
        </p:nvSpPr>
        <p:spPr bwMode="auto">
          <a:xfrm>
            <a:off x="3811222" y="4647286"/>
            <a:ext cx="1068387" cy="608991"/>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smtClean="0"/>
              <a:t>Queue Type 3</a:t>
            </a:r>
            <a:endParaRPr lang="en-US" dirty="0"/>
          </a:p>
        </p:txBody>
      </p:sp>
      <p:sp>
        <p:nvSpPr>
          <p:cNvPr id="49" name="Right Arrow 48"/>
          <p:cNvSpPr/>
          <p:nvPr/>
        </p:nvSpPr>
        <p:spPr>
          <a:xfrm rot="2037352">
            <a:off x="2293058" y="3700944"/>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50" name="Right Arrow 49"/>
          <p:cNvSpPr/>
          <p:nvPr/>
        </p:nvSpPr>
        <p:spPr>
          <a:xfrm rot="20446472">
            <a:off x="2407340" y="2931504"/>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51" name="Right Arrow 50"/>
          <p:cNvSpPr/>
          <p:nvPr/>
        </p:nvSpPr>
        <p:spPr>
          <a:xfrm>
            <a:off x="5251330" y="4796421"/>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52" name="Right Arrow 51"/>
          <p:cNvSpPr/>
          <p:nvPr/>
        </p:nvSpPr>
        <p:spPr>
          <a:xfrm rot="21084022">
            <a:off x="5333390" y="2741659"/>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53" name="TextBox 52"/>
          <p:cNvSpPr txBox="1"/>
          <p:nvPr/>
        </p:nvSpPr>
        <p:spPr>
          <a:xfrm>
            <a:off x="309070" y="5331897"/>
            <a:ext cx="6088718" cy="1508105"/>
          </a:xfrm>
          <a:prstGeom prst="rect">
            <a:avLst/>
          </a:prstGeom>
          <a:noFill/>
        </p:spPr>
        <p:txBody>
          <a:bodyPr wrap="none" rtlCol="0">
            <a:spAutoFit/>
          </a:bodyPr>
          <a:lstStyle/>
          <a:p>
            <a:pPr>
              <a:buFont typeface="Arial" pitchFamily="34" charset="0"/>
              <a:buChar char="•"/>
            </a:pPr>
            <a:r>
              <a:rPr lang="en-US" sz="3200" b="1" dirty="0" smtClean="0"/>
              <a:t> Remember</a:t>
            </a:r>
            <a:r>
              <a:rPr lang="en-US" sz="3200" b="1" dirty="0"/>
              <a:t>: Investment </a:t>
            </a:r>
            <a:r>
              <a:rPr lang="el-GR" sz="3200" b="1" dirty="0"/>
              <a:t>α</a:t>
            </a:r>
            <a:r>
              <a:rPr lang="en-US" sz="3200" b="1" dirty="0"/>
              <a:t> </a:t>
            </a:r>
            <a:r>
              <a:rPr lang="en-US" sz="3200" b="1" dirty="0" smtClean="0"/>
              <a:t>Benefit</a:t>
            </a:r>
          </a:p>
          <a:p>
            <a:pPr>
              <a:buFont typeface="Arial" pitchFamily="34" charset="0"/>
              <a:buChar char="•"/>
            </a:pPr>
            <a:r>
              <a:rPr lang="en-US" sz="3200" b="1" dirty="0" smtClean="0"/>
              <a:t> Watch your scale units!</a:t>
            </a:r>
          </a:p>
          <a:p>
            <a:pPr lvl="1">
              <a:buFont typeface="Arial" pitchFamily="34" charset="0"/>
              <a:buChar char="•"/>
            </a:pPr>
            <a:r>
              <a:rPr lang="en-US" sz="2800" dirty="0"/>
              <a:t> </a:t>
            </a:r>
            <a:r>
              <a:rPr lang="en-US" sz="2800" dirty="0" smtClean="0"/>
              <a:t>Logical vs. Physical Architecture</a:t>
            </a:r>
          </a:p>
        </p:txBody>
      </p:sp>
    </p:spTree>
    <p:extLst>
      <p:ext uri="{BB962C8B-B14F-4D97-AF65-F5344CB8AC3E}">
        <p14:creationId xmlns:p14="http://schemas.microsoft.com/office/powerpoint/2010/main" val="12820233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39"/>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40"/>
                                        </p:tgtEl>
                                        <p:attrNameLst>
                                          <p:attrName>style.visibility</p:attrName>
                                        </p:attrNameLst>
                                      </p:cBhvr>
                                      <p:to>
                                        <p:strVal val="visible"/>
                                      </p:to>
                                    </p:set>
                                  </p:childTnLst>
                                </p:cTn>
                              </p:par>
                            </p:childTnLst>
                          </p:cTn>
                        </p:par>
                        <p:par>
                          <p:cTn id="10" fill="hold">
                            <p:stCondLst>
                              <p:cond delay="0"/>
                            </p:stCondLst>
                            <p:childTnLst>
                              <p:par>
                                <p:cTn id="11" presetID="1" presetClass="entr" presetSubtype="0" fill="hold" grpId="0" nodeType="afterEffect">
                                  <p:stCondLst>
                                    <p:cond delay="0"/>
                                  </p:stCondLst>
                                  <p:childTnLst>
                                    <p:set>
                                      <p:cBhvr>
                                        <p:cTn id="12" dur="1" fill="hold">
                                          <p:stCondLst>
                                            <p:cond delay="0"/>
                                          </p:stCondLst>
                                        </p:cTn>
                                        <p:tgtEl>
                                          <p:spTgt spid="41"/>
                                        </p:tgtEl>
                                        <p:attrNameLst>
                                          <p:attrName>style.visibility</p:attrName>
                                        </p:attrNameLst>
                                      </p:cBhvr>
                                      <p:to>
                                        <p:strVal val="visible"/>
                                      </p:to>
                                    </p:set>
                                  </p:childTnLst>
                                </p:cTn>
                              </p:par>
                            </p:childTnLst>
                          </p:cTn>
                        </p:par>
                        <p:par>
                          <p:cTn id="13" fill="hold">
                            <p:stCondLst>
                              <p:cond delay="0"/>
                            </p:stCondLst>
                            <p:childTnLst>
                              <p:par>
                                <p:cTn id="14" presetID="1" presetClass="entr" presetSubtype="0" fill="hold" grpId="0" nodeType="afterEffect">
                                  <p:stCondLst>
                                    <p:cond delay="0"/>
                                  </p:stCondLst>
                                  <p:childTnLst>
                                    <p:set>
                                      <p:cBhvr>
                                        <p:cTn id="15" dur="1" fill="hold">
                                          <p:stCondLst>
                                            <p:cond delay="0"/>
                                          </p:stCondLst>
                                        </p:cTn>
                                        <p:tgtEl>
                                          <p:spTgt spid="42"/>
                                        </p:tgtEl>
                                        <p:attrNameLst>
                                          <p:attrName>style.visibility</p:attrName>
                                        </p:attrNameLst>
                                      </p:cBhvr>
                                      <p:to>
                                        <p:strVal val="visible"/>
                                      </p:to>
                                    </p:set>
                                  </p:childTnLst>
                                </p:cTn>
                              </p:par>
                            </p:childTnLst>
                          </p:cTn>
                        </p:par>
                        <p:par>
                          <p:cTn id="16" fill="hold">
                            <p:stCondLst>
                              <p:cond delay="0"/>
                            </p:stCondLst>
                            <p:childTnLst>
                              <p:par>
                                <p:cTn id="17" presetID="1" presetClass="entr" presetSubtype="0" fill="hold" grpId="0" nodeType="afterEffect">
                                  <p:stCondLst>
                                    <p:cond delay="0"/>
                                  </p:stCondLst>
                                  <p:childTnLst>
                                    <p:set>
                                      <p:cBhvr>
                                        <p:cTn id="18" dur="1" fill="hold">
                                          <p:stCondLst>
                                            <p:cond delay="0"/>
                                          </p:stCondLst>
                                        </p:cTn>
                                        <p:tgtEl>
                                          <p:spTgt spid="43"/>
                                        </p:tgtEl>
                                        <p:attrNameLst>
                                          <p:attrName>style.visibility</p:attrName>
                                        </p:attrNameLst>
                                      </p:cBhvr>
                                      <p:to>
                                        <p:strVal val="visible"/>
                                      </p:to>
                                    </p:set>
                                  </p:childTnLst>
                                </p:cTn>
                              </p:par>
                            </p:childTnLst>
                          </p:cTn>
                        </p:par>
                        <p:par>
                          <p:cTn id="19" fill="hold">
                            <p:stCondLst>
                              <p:cond delay="0"/>
                            </p:stCondLst>
                            <p:childTnLst>
                              <p:par>
                                <p:cTn id="20" presetID="1" presetClass="entr" presetSubtype="0" fill="hold" grpId="0" nodeType="afterEffect">
                                  <p:stCondLst>
                                    <p:cond delay="0"/>
                                  </p:stCondLst>
                                  <p:childTnLst>
                                    <p:set>
                                      <p:cBhvr>
                                        <p:cTn id="21" dur="1" fill="hold">
                                          <p:stCondLst>
                                            <p:cond delay="0"/>
                                          </p:stCondLst>
                                        </p:cTn>
                                        <p:tgtEl>
                                          <p:spTgt spid="45"/>
                                        </p:tgtEl>
                                        <p:attrNameLst>
                                          <p:attrName>style.visibility</p:attrName>
                                        </p:attrNameLst>
                                      </p:cBhvr>
                                      <p:to>
                                        <p:strVal val="visible"/>
                                      </p:to>
                                    </p:set>
                                  </p:childTnLst>
                                </p:cTn>
                              </p:par>
                            </p:childTnLst>
                          </p:cTn>
                        </p:par>
                        <p:par>
                          <p:cTn id="22" fill="hold">
                            <p:stCondLst>
                              <p:cond delay="0"/>
                            </p:stCondLst>
                            <p:childTnLst>
                              <p:par>
                                <p:cTn id="23" presetID="1" presetClass="entr" presetSubtype="0" fill="hold" grpId="0" nodeType="afterEffect">
                                  <p:stCondLst>
                                    <p:cond delay="0"/>
                                  </p:stCondLst>
                                  <p:childTnLst>
                                    <p:set>
                                      <p:cBhvr>
                                        <p:cTn id="24" dur="1" fill="hold">
                                          <p:stCondLst>
                                            <p:cond delay="0"/>
                                          </p:stCondLst>
                                        </p:cTn>
                                        <p:tgtEl>
                                          <p:spTgt spid="46"/>
                                        </p:tgtEl>
                                        <p:attrNameLst>
                                          <p:attrName>style.visibility</p:attrName>
                                        </p:attrNameLst>
                                      </p:cBhvr>
                                      <p:to>
                                        <p:strVal val="visible"/>
                                      </p:to>
                                    </p:set>
                                  </p:childTnLst>
                                </p:cTn>
                              </p:par>
                            </p:childTnLst>
                          </p:cTn>
                        </p:par>
                        <p:par>
                          <p:cTn id="25" fill="hold">
                            <p:stCondLst>
                              <p:cond delay="0"/>
                            </p:stCondLst>
                            <p:childTnLst>
                              <p:par>
                                <p:cTn id="26" presetID="1" presetClass="entr" presetSubtype="0" fill="hold" grpId="0" nodeType="afterEffect">
                                  <p:stCondLst>
                                    <p:cond delay="0"/>
                                  </p:stCondLst>
                                  <p:childTnLst>
                                    <p:set>
                                      <p:cBhvr>
                                        <p:cTn id="27" dur="1" fill="hold">
                                          <p:stCondLst>
                                            <p:cond delay="0"/>
                                          </p:stCondLst>
                                        </p:cTn>
                                        <p:tgtEl>
                                          <p:spTgt spid="47"/>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grpId="0" nodeType="clickEffect">
                                  <p:stCondLst>
                                    <p:cond delay="0"/>
                                  </p:stCondLst>
                                  <p:childTnLst>
                                    <p:set>
                                      <p:cBhvr>
                                        <p:cTn id="31" dur="1" fill="hold">
                                          <p:stCondLst>
                                            <p:cond delay="0"/>
                                          </p:stCondLst>
                                        </p:cTn>
                                        <p:tgtEl>
                                          <p:spTgt spid="53"/>
                                        </p:tgtEl>
                                        <p:attrNameLst>
                                          <p:attrName>style.visibility</p:attrName>
                                        </p:attrNameLst>
                                      </p:cBhvr>
                                      <p:to>
                                        <p:strVal val="visible"/>
                                      </p:to>
                                    </p:set>
                                    <p:animEffect transition="in" filter="circle(in)">
                                      <p:cBhvr>
                                        <p:cTn id="32"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0" grpId="0" animBg="1"/>
      <p:bldP spid="41" grpId="0" animBg="1"/>
      <p:bldP spid="42" grpId="0" animBg="1"/>
      <p:bldP spid="43" grpId="0" animBg="1"/>
      <p:bldP spid="45" grpId="0" animBg="1"/>
      <p:bldP spid="46" grpId="0" animBg="1"/>
      <p:bldP spid="47" grpId="0" animBg="1"/>
      <p:bldP spid="53"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p:nvPr>
        </p:nvSpPr>
        <p:spPr/>
        <p:txBody>
          <a:bodyPr>
            <a:normAutofit/>
          </a:bodyPr>
          <a:lstStyle/>
          <a:p>
            <a:r>
              <a:rPr lang="en-US" dirty="0" smtClean="0"/>
              <a:t>CQRS </a:t>
            </a:r>
            <a:r>
              <a:rPr lang="en-US" b="1" dirty="0" smtClean="0"/>
              <a:t>requires</a:t>
            </a:r>
            <a:r>
              <a:rPr lang="en-US" dirty="0" smtClean="0"/>
              <a:t> Idempotent</a:t>
            </a:r>
          </a:p>
        </p:txBody>
      </p:sp>
      <p:sp>
        <p:nvSpPr>
          <p:cNvPr id="3" name="Content Placeholder 2"/>
          <p:cNvSpPr>
            <a:spLocks noGrp="1"/>
          </p:cNvSpPr>
          <p:nvPr>
            <p:ph idx="1"/>
          </p:nvPr>
        </p:nvSpPr>
        <p:spPr/>
        <p:txBody>
          <a:bodyPr>
            <a:normAutofit/>
          </a:bodyPr>
          <a:lstStyle/>
          <a:p>
            <a:r>
              <a:rPr lang="en-US" i="1" dirty="0" smtClean="0"/>
              <a:t>Perform idempotent operation more than once, end result same as if we did it once</a:t>
            </a:r>
          </a:p>
          <a:p>
            <a:r>
              <a:rPr lang="en-US" dirty="0"/>
              <a:t>Example with </a:t>
            </a:r>
            <a:r>
              <a:rPr lang="en-US" dirty="0" err="1" smtClean="0"/>
              <a:t>Thumbnailing</a:t>
            </a:r>
            <a:r>
              <a:rPr lang="en-US" dirty="0" smtClean="0"/>
              <a:t> </a:t>
            </a:r>
            <a:r>
              <a:rPr lang="en-US" dirty="0"/>
              <a:t>(</a:t>
            </a:r>
            <a:r>
              <a:rPr lang="en-US" dirty="0" smtClean="0"/>
              <a:t>easy case)</a:t>
            </a:r>
            <a:endParaRPr lang="en-US" dirty="0"/>
          </a:p>
          <a:p>
            <a:r>
              <a:rPr lang="en-US" dirty="0" smtClean="0"/>
              <a:t>App-specific concerns dictate approaches</a:t>
            </a:r>
          </a:p>
          <a:p>
            <a:pPr lvl="1"/>
            <a:r>
              <a:rPr lang="en-US" dirty="0" smtClean="0"/>
              <a:t>Compensating transactions</a:t>
            </a:r>
          </a:p>
          <a:p>
            <a:pPr lvl="1"/>
            <a:r>
              <a:rPr lang="en-US" dirty="0" smtClean="0"/>
              <a:t>Last in wins</a:t>
            </a:r>
          </a:p>
          <a:p>
            <a:pPr lvl="1"/>
            <a:r>
              <a:rPr lang="en-US" dirty="0" smtClean="0"/>
              <a:t>Many others possible – hard to say</a:t>
            </a:r>
          </a:p>
        </p:txBody>
      </p:sp>
    </p:spTree>
    <p:extLst>
      <p:ext uri="{BB962C8B-B14F-4D97-AF65-F5344CB8AC3E}">
        <p14:creationId xmlns:p14="http://schemas.microsoft.com/office/powerpoint/2010/main" val="27458042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defRPr/>
            </a:pPr>
            <a:r>
              <a:rPr lang="en-US" dirty="0" smtClean="0"/>
              <a:t>CQRS </a:t>
            </a:r>
            <a:r>
              <a:rPr lang="en-US" b="1" dirty="0" smtClean="0"/>
              <a:t>expects </a:t>
            </a:r>
            <a:r>
              <a:rPr lang="en-US" dirty="0" smtClean="0"/>
              <a:t>Poison Messages</a:t>
            </a:r>
            <a:endParaRPr lang="en-US" sz="4800" dirty="0"/>
          </a:p>
        </p:txBody>
      </p:sp>
      <p:sp>
        <p:nvSpPr>
          <p:cNvPr id="3" name="Content Placeholder 2"/>
          <p:cNvSpPr>
            <a:spLocks noGrp="1"/>
          </p:cNvSpPr>
          <p:nvPr>
            <p:ph idx="1"/>
          </p:nvPr>
        </p:nvSpPr>
        <p:spPr>
          <a:xfrm>
            <a:off x="457200" y="1600207"/>
            <a:ext cx="8229600" cy="4873744"/>
          </a:xfrm>
        </p:spPr>
        <p:txBody>
          <a:bodyPr>
            <a:normAutofit fontScale="92500" lnSpcReduction="10000"/>
          </a:bodyPr>
          <a:lstStyle/>
          <a:p>
            <a:pPr>
              <a:defRPr/>
            </a:pPr>
            <a:r>
              <a:rPr lang="en-US" dirty="0" smtClean="0"/>
              <a:t>A Poison Message cannot be processed</a:t>
            </a:r>
          </a:p>
          <a:p>
            <a:pPr lvl="1">
              <a:defRPr/>
            </a:pPr>
            <a:r>
              <a:rPr lang="en-US" dirty="0" smtClean="0"/>
              <a:t>Error condition for non-transient reason</a:t>
            </a:r>
          </a:p>
          <a:p>
            <a:pPr lvl="1">
              <a:defRPr/>
            </a:pPr>
            <a:r>
              <a:rPr lang="en-US" dirty="0" smtClean="0"/>
              <a:t>Detect via </a:t>
            </a:r>
            <a:r>
              <a:rPr lang="en-US" dirty="0" err="1" smtClean="0"/>
              <a:t>CloudQueueMessage.</a:t>
            </a:r>
            <a:r>
              <a:rPr lang="en-US" b="1" dirty="0" err="1" smtClean="0"/>
              <a:t>DequeueCount</a:t>
            </a:r>
            <a:r>
              <a:rPr lang="en-US" dirty="0" smtClean="0"/>
              <a:t> property</a:t>
            </a:r>
          </a:p>
          <a:p>
            <a:pPr>
              <a:defRPr/>
            </a:pPr>
            <a:r>
              <a:rPr lang="en-US" dirty="0" smtClean="0"/>
              <a:t>Be proactive</a:t>
            </a:r>
          </a:p>
          <a:p>
            <a:pPr lvl="1">
              <a:defRPr/>
            </a:pPr>
            <a:r>
              <a:rPr lang="en-US" dirty="0" smtClean="0"/>
              <a:t>Falling off the queue may kill your system</a:t>
            </a:r>
          </a:p>
          <a:p>
            <a:pPr lvl="2">
              <a:defRPr/>
            </a:pPr>
            <a:r>
              <a:rPr lang="en-US" dirty="0" smtClean="0"/>
              <a:t>Message TTL = 7 days by default in Azure</a:t>
            </a:r>
          </a:p>
          <a:p>
            <a:pPr>
              <a:defRPr/>
            </a:pPr>
            <a:r>
              <a:rPr lang="en-US" dirty="0" smtClean="0"/>
              <a:t>Determine a Max Retry policy</a:t>
            </a:r>
          </a:p>
          <a:p>
            <a:pPr lvl="1">
              <a:defRPr/>
            </a:pPr>
            <a:r>
              <a:rPr lang="en-US" dirty="0" smtClean="0"/>
              <a:t>May differ by queue object type or other criteria</a:t>
            </a:r>
          </a:p>
          <a:p>
            <a:pPr lvl="1">
              <a:defRPr/>
            </a:pPr>
            <a:r>
              <a:rPr lang="en-US" dirty="0" smtClean="0"/>
              <a:t>Then what? Delete, move to “bad” queue, alert human</a:t>
            </a:r>
            <a:r>
              <a:rPr lang="en-US" dirty="0"/>
              <a:t>, …</a:t>
            </a:r>
            <a:endParaRPr lang="en-US" dirty="0" smtClean="0"/>
          </a:p>
        </p:txBody>
      </p:sp>
    </p:spTree>
    <p:extLst>
      <p:ext uri="{BB962C8B-B14F-4D97-AF65-F5344CB8AC3E}">
        <p14:creationId xmlns:p14="http://schemas.microsoft.com/office/powerpoint/2010/main" val="25959399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p:txBody>
          <a:bodyPr>
            <a:normAutofit/>
          </a:bodyPr>
          <a:lstStyle/>
          <a:p>
            <a:r>
              <a:rPr lang="en-US" dirty="0" smtClean="0"/>
              <a:t>CQRS </a:t>
            </a:r>
            <a:r>
              <a:rPr lang="en-US" b="1" dirty="0" smtClean="0"/>
              <a:t>enables</a:t>
            </a:r>
            <a:r>
              <a:rPr lang="en-US" dirty="0" smtClean="0"/>
              <a:t> Responsive</a:t>
            </a:r>
          </a:p>
        </p:txBody>
      </p:sp>
      <p:sp>
        <p:nvSpPr>
          <p:cNvPr id="3" name="Content Placeholder 2"/>
          <p:cNvSpPr>
            <a:spLocks noGrp="1"/>
          </p:cNvSpPr>
          <p:nvPr>
            <p:ph idx="1"/>
          </p:nvPr>
        </p:nvSpPr>
        <p:spPr/>
        <p:txBody>
          <a:bodyPr>
            <a:normAutofit/>
          </a:bodyPr>
          <a:lstStyle/>
          <a:p>
            <a:r>
              <a:rPr lang="en-US" dirty="0" smtClean="0"/>
              <a:t>Response to interactive users is as fast as a work request can be persisted</a:t>
            </a:r>
          </a:p>
          <a:p>
            <a:r>
              <a:rPr lang="en-US" dirty="0" smtClean="0"/>
              <a:t>Time consuming work done asynchronously</a:t>
            </a:r>
          </a:p>
          <a:p>
            <a:r>
              <a:rPr lang="en-US" dirty="0" smtClean="0"/>
              <a:t>Comparable total resource consumption, arguably better subjective UX</a:t>
            </a:r>
          </a:p>
          <a:p>
            <a:r>
              <a:rPr lang="en-US" b="1" dirty="0" smtClean="0"/>
              <a:t>UX challenge</a:t>
            </a:r>
            <a:r>
              <a:rPr lang="en-US" dirty="0" smtClean="0"/>
              <a:t> – how to express Async to users?</a:t>
            </a:r>
          </a:p>
          <a:p>
            <a:pPr lvl="1"/>
            <a:r>
              <a:rPr lang="en-US" dirty="0" smtClean="0"/>
              <a:t>Communicate Progress</a:t>
            </a:r>
          </a:p>
          <a:p>
            <a:pPr lvl="1"/>
            <a:r>
              <a:rPr lang="en-US" dirty="0" smtClean="0"/>
              <a:t>Display Final results</a:t>
            </a:r>
          </a:p>
        </p:txBody>
      </p:sp>
    </p:spTree>
    <p:extLst>
      <p:ext uri="{BB962C8B-B14F-4D97-AF65-F5344CB8AC3E}">
        <p14:creationId xmlns:p14="http://schemas.microsoft.com/office/powerpoint/2010/main" val="92818030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p:nvPr>
        </p:nvSpPr>
        <p:spPr/>
        <p:txBody>
          <a:bodyPr>
            <a:normAutofit/>
          </a:bodyPr>
          <a:lstStyle/>
          <a:p>
            <a:r>
              <a:rPr lang="en-US" dirty="0" smtClean="0"/>
              <a:t>CQRS </a:t>
            </a:r>
            <a:r>
              <a:rPr lang="en-US" b="1" dirty="0" smtClean="0"/>
              <a:t>enables</a:t>
            </a:r>
            <a:r>
              <a:rPr lang="en-US" dirty="0" smtClean="0"/>
              <a:t> Scalable</a:t>
            </a:r>
          </a:p>
        </p:txBody>
      </p:sp>
      <p:sp>
        <p:nvSpPr>
          <p:cNvPr id="3" name="Content Placeholder 2"/>
          <p:cNvSpPr>
            <a:spLocks noGrp="1"/>
          </p:cNvSpPr>
          <p:nvPr>
            <p:ph idx="1"/>
          </p:nvPr>
        </p:nvSpPr>
        <p:spPr/>
        <p:txBody>
          <a:bodyPr>
            <a:normAutofit/>
          </a:bodyPr>
          <a:lstStyle/>
          <a:p>
            <a:r>
              <a:rPr lang="en-US" dirty="0" smtClean="0"/>
              <a:t>Loosely coupled, concern-independent scaling</a:t>
            </a:r>
          </a:p>
          <a:p>
            <a:pPr lvl="1"/>
            <a:r>
              <a:rPr lang="en-US" dirty="0" smtClean="0"/>
              <a:t>Get </a:t>
            </a:r>
            <a:r>
              <a:rPr lang="en-US" b="1" dirty="0" smtClean="0"/>
              <a:t>Scale Units</a:t>
            </a:r>
            <a:r>
              <a:rPr lang="en-US" dirty="0" smtClean="0"/>
              <a:t> right</a:t>
            </a:r>
          </a:p>
          <a:p>
            <a:r>
              <a:rPr lang="en-US" dirty="0" smtClean="0"/>
              <a:t>Blocking is Bane of Scalability</a:t>
            </a:r>
          </a:p>
          <a:p>
            <a:pPr lvl="1"/>
            <a:r>
              <a:rPr lang="en-US" dirty="0" smtClean="0"/>
              <a:t>Decoupled front/back ends insulate from other system issues if…</a:t>
            </a:r>
          </a:p>
          <a:p>
            <a:pPr lvl="2"/>
            <a:r>
              <a:rPr lang="en-US" dirty="0"/>
              <a:t>Order processing partner doing maintenance</a:t>
            </a:r>
          </a:p>
          <a:p>
            <a:pPr lvl="2"/>
            <a:r>
              <a:rPr lang="en-US" dirty="0" smtClean="0"/>
              <a:t>Twitter down</a:t>
            </a:r>
          </a:p>
          <a:p>
            <a:pPr lvl="2"/>
            <a:r>
              <a:rPr lang="en-US" dirty="0" smtClean="0"/>
              <a:t>Email server unreachable</a:t>
            </a:r>
          </a:p>
          <a:p>
            <a:pPr lvl="2"/>
            <a:r>
              <a:rPr lang="en-US" dirty="0" smtClean="0"/>
              <a:t>Internet connectivity interruption</a:t>
            </a:r>
          </a:p>
          <a:p>
            <a:pPr lvl="1"/>
            <a:endParaRPr lang="en-US" dirty="0" smtClean="0"/>
          </a:p>
          <a:p>
            <a:endParaRPr lang="en-US" dirty="0" smtClean="0"/>
          </a:p>
        </p:txBody>
      </p:sp>
    </p:spTree>
    <p:extLst>
      <p:ext uri="{BB962C8B-B14F-4D97-AF65-F5344CB8AC3E}">
        <p14:creationId xmlns:p14="http://schemas.microsoft.com/office/powerpoint/2010/main" val="87833347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p:txBody>
          <a:bodyPr>
            <a:normAutofit/>
          </a:bodyPr>
          <a:lstStyle/>
          <a:p>
            <a:r>
              <a:rPr lang="en-US" dirty="0" smtClean="0"/>
              <a:t>CQRS </a:t>
            </a:r>
            <a:r>
              <a:rPr lang="en-US" b="1" dirty="0" smtClean="0"/>
              <a:t>enables</a:t>
            </a:r>
            <a:r>
              <a:rPr lang="en-US" dirty="0" smtClean="0"/>
              <a:t> Distribution</a:t>
            </a:r>
          </a:p>
        </p:txBody>
      </p:sp>
      <p:sp>
        <p:nvSpPr>
          <p:cNvPr id="3" name="Content Placeholder 2"/>
          <p:cNvSpPr>
            <a:spLocks noGrp="1"/>
          </p:cNvSpPr>
          <p:nvPr>
            <p:ph idx="1"/>
          </p:nvPr>
        </p:nvSpPr>
        <p:spPr>
          <a:xfrm>
            <a:off x="457200" y="1371601"/>
            <a:ext cx="4953000" cy="4754563"/>
          </a:xfrm>
        </p:spPr>
        <p:txBody>
          <a:bodyPr>
            <a:normAutofit/>
          </a:bodyPr>
          <a:lstStyle/>
          <a:p>
            <a:pPr marL="342900" lvl="1" indent="-342900">
              <a:buFont typeface="Arial" pitchFamily="34" charset="0"/>
              <a:buChar char="•"/>
              <a:defRPr/>
            </a:pPr>
            <a:r>
              <a:rPr lang="en-US" sz="3200" dirty="0" smtClean="0"/>
              <a:t>Scale out systems better suited than monolithic for geographic distribution</a:t>
            </a:r>
          </a:p>
          <a:p>
            <a:pPr lvl="1">
              <a:defRPr/>
            </a:pPr>
            <a:r>
              <a:rPr lang="en-US" dirty="0" smtClean="0"/>
              <a:t>More granular </a:t>
            </a:r>
            <a:r>
              <a:rPr lang="en-US" dirty="0" smtClean="0">
                <a:sym typeface="Wingdings" pitchFamily="2" charset="2"/>
              </a:rPr>
              <a:t> flexible</a:t>
            </a:r>
            <a:endParaRPr lang="en-US" dirty="0" smtClean="0"/>
          </a:p>
          <a:p>
            <a:pPr lvl="1">
              <a:defRPr/>
            </a:pPr>
            <a:r>
              <a:rPr lang="en-US" dirty="0" smtClean="0"/>
              <a:t>Reduce latency via geographic distribution</a:t>
            </a:r>
          </a:p>
          <a:p>
            <a:pPr lvl="1">
              <a:defRPr/>
            </a:pPr>
            <a:r>
              <a:rPr lang="en-US" dirty="0" smtClean="0"/>
              <a:t>Failure need not be binary</a:t>
            </a:r>
            <a:endParaRPr lang="en-US" dirty="0"/>
          </a:p>
        </p:txBody>
      </p:sp>
      <p:pic>
        <p:nvPicPr>
          <p:cNvPr id="44036" name="Picture 2" descr="File:Chainsaw cutting tree.jpg">
            <a:hlinkClick r:id="rId3"/>
          </p:cNvPr>
          <p:cNvPicPr>
            <a:picLocks noChangeAspect="1" noChangeArrowheads="1"/>
          </p:cNvPicPr>
          <p:nvPr/>
        </p:nvPicPr>
        <p:blipFill>
          <a:blip r:embed="rId4" cstate="print"/>
          <a:srcRect/>
          <a:stretch>
            <a:fillRect/>
          </a:stretch>
        </p:blipFill>
        <p:spPr bwMode="auto">
          <a:xfrm>
            <a:off x="5562600" y="1676401"/>
            <a:ext cx="4038600" cy="5705475"/>
          </a:xfrm>
          <a:prstGeom prst="rect">
            <a:avLst/>
          </a:prstGeom>
          <a:noFill/>
          <a:ln w="9525">
            <a:noFill/>
            <a:miter lim="800000"/>
            <a:headEnd/>
            <a:tailEnd/>
          </a:ln>
        </p:spPr>
      </p:pic>
    </p:spTree>
    <p:extLst>
      <p:ext uri="{BB962C8B-B14F-4D97-AF65-F5344CB8AC3E}">
        <p14:creationId xmlns:p14="http://schemas.microsoft.com/office/powerpoint/2010/main" val="2003466525"/>
      </p:ext>
    </p:extLst>
  </p:cSld>
  <p:clrMapOvr>
    <a:masterClrMapping/>
  </p:clrMapOvr>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695"/>
            <a:ext cx="9144000" cy="1143000"/>
          </a:xfrm>
        </p:spPr>
        <p:txBody>
          <a:bodyPr>
            <a:normAutofit/>
          </a:bodyPr>
          <a:lstStyle/>
          <a:p>
            <a:r>
              <a:rPr lang="en-US" b="1" dirty="0" smtClean="0"/>
              <a:t>MTBF…        vs.      MTTR…</a:t>
            </a:r>
            <a:endParaRPr lang="en-US" b="1" dirty="0"/>
          </a:p>
        </p:txBody>
      </p:sp>
      <p:sp>
        <p:nvSpPr>
          <p:cNvPr id="3" name="Content Placeholder 2"/>
          <p:cNvSpPr>
            <a:spLocks noGrp="1"/>
          </p:cNvSpPr>
          <p:nvPr>
            <p:ph idx="1"/>
          </p:nvPr>
        </p:nvSpPr>
        <p:spPr/>
        <p:txBody>
          <a:bodyPr/>
          <a:lstStyle/>
          <a:p>
            <a:pPr marL="0" indent="0">
              <a:buNone/>
            </a:pPr>
            <a:endParaRPr lang="en-US" dirty="0"/>
          </a:p>
        </p:txBody>
      </p:sp>
      <p:pic>
        <p:nvPicPr>
          <p:cNvPr id="2050" name="Picture 2" descr="http://getfile0.posterous.com/getfile/files.posterous.com/wilderclan/9slgzMZFbOHpfYO1pvS5rBaoZZf3iIw075HYjd8MZq0XNtP7RqxsSlXD6F8X/2image.jpeg.scaled.1000.jpg">
            <a:hlinkClick r:id=""/>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 y="1145143"/>
            <a:ext cx="4571999" cy="6120480"/>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72002" y="1145144"/>
            <a:ext cx="7648619" cy="57128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17955866"/>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p:nvPr>
        </p:nvSpPr>
        <p:spPr/>
        <p:txBody>
          <a:bodyPr>
            <a:normAutofit/>
          </a:bodyPr>
          <a:lstStyle/>
          <a:p>
            <a:r>
              <a:rPr lang="en-US" dirty="0" smtClean="0"/>
              <a:t>CQRS </a:t>
            </a:r>
            <a:r>
              <a:rPr lang="en-US" b="1" dirty="0" smtClean="0"/>
              <a:t>requires “</a:t>
            </a:r>
            <a:r>
              <a:rPr lang="en-US" dirty="0" smtClean="0"/>
              <a:t>Plan for Failure”</a:t>
            </a:r>
          </a:p>
        </p:txBody>
      </p:sp>
      <p:sp>
        <p:nvSpPr>
          <p:cNvPr id="3" name="Content Placeholder 2"/>
          <p:cNvSpPr>
            <a:spLocks noGrp="1"/>
          </p:cNvSpPr>
          <p:nvPr>
            <p:ph idx="1"/>
          </p:nvPr>
        </p:nvSpPr>
        <p:spPr/>
        <p:txBody>
          <a:bodyPr>
            <a:normAutofit/>
          </a:bodyPr>
          <a:lstStyle/>
          <a:p>
            <a:r>
              <a:rPr lang="en-US" b="1" dirty="0" smtClean="0"/>
              <a:t>There will be VM </a:t>
            </a:r>
            <a:r>
              <a:rPr lang="en-US" dirty="0" smtClean="0"/>
              <a:t>(or Azure role)</a:t>
            </a:r>
            <a:r>
              <a:rPr lang="en-US" b="1" dirty="0" smtClean="0"/>
              <a:t> restarts</a:t>
            </a:r>
          </a:p>
          <a:p>
            <a:pPr lvl="1"/>
            <a:r>
              <a:rPr lang="en-US" dirty="0" smtClean="0"/>
              <a:t>Hardware failure, O/S patching, crash (bug)</a:t>
            </a:r>
          </a:p>
          <a:p>
            <a:r>
              <a:rPr lang="en-US" dirty="0"/>
              <a:t>Fabric Controller </a:t>
            </a:r>
            <a:r>
              <a:rPr lang="en-US" dirty="0" smtClean="0"/>
              <a:t>honors </a:t>
            </a:r>
            <a:r>
              <a:rPr lang="en-US" b="1" dirty="0" smtClean="0"/>
              <a:t>Fault </a:t>
            </a:r>
            <a:r>
              <a:rPr lang="en-US" b="1" dirty="0"/>
              <a:t>Domains </a:t>
            </a:r>
            <a:endParaRPr lang="en-US" b="1" dirty="0" smtClean="0"/>
          </a:p>
          <a:p>
            <a:r>
              <a:rPr lang="en-US" dirty="0" smtClean="0"/>
              <a:t>Bake </a:t>
            </a:r>
            <a:r>
              <a:rPr lang="en-US" dirty="0"/>
              <a:t>in handling of </a:t>
            </a:r>
            <a:r>
              <a:rPr lang="en-US" dirty="0" smtClean="0"/>
              <a:t>restarts into our apps</a:t>
            </a:r>
            <a:endParaRPr lang="en-US" dirty="0"/>
          </a:p>
          <a:p>
            <a:pPr lvl="1"/>
            <a:r>
              <a:rPr lang="en-US" dirty="0" smtClean="0"/>
              <a:t>Restarts </a:t>
            </a:r>
            <a:r>
              <a:rPr lang="en-US" dirty="0"/>
              <a:t>are routine: system “just keeps working”</a:t>
            </a:r>
          </a:p>
          <a:p>
            <a:pPr lvl="1"/>
            <a:r>
              <a:rPr lang="en-US" dirty="0" smtClean="0"/>
              <a:t>Idempotent support important again </a:t>
            </a:r>
          </a:p>
          <a:p>
            <a:r>
              <a:rPr lang="en-US" dirty="0" smtClean="0"/>
              <a:t>Not an exception case! Expect it!</a:t>
            </a:r>
          </a:p>
        </p:txBody>
      </p:sp>
    </p:spTree>
    <p:extLst>
      <p:ext uri="{BB962C8B-B14F-4D97-AF65-F5344CB8AC3E}">
        <p14:creationId xmlns:p14="http://schemas.microsoft.com/office/powerpoint/2010/main" val="13999920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1700100458"/>
              </p:ext>
            </p:extLst>
          </p:nvPr>
        </p:nvGraphicFramePr>
        <p:xfrm>
          <a:off x="2" y="1082561"/>
          <a:ext cx="9143999" cy="6583680"/>
        </p:xfrm>
        <a:graphic>
          <a:graphicData uri="http://schemas.openxmlformats.org/drawingml/2006/table">
            <a:tbl>
              <a:tblPr firstRow="1" bandRow="1">
                <a:tableStyleId>{5C22544A-7EE6-4342-B048-85BDC9FD1C3A}</a:tableStyleId>
              </a:tblPr>
              <a:tblGrid>
                <a:gridCol w="2819399"/>
                <a:gridCol w="1700049"/>
                <a:gridCol w="2259724"/>
                <a:gridCol w="2364827"/>
              </a:tblGrid>
              <a:tr h="584200">
                <a:tc>
                  <a:txBody>
                    <a:bodyPr/>
                    <a:lstStyle/>
                    <a:p>
                      <a:endParaRPr lang="en-US" sz="2400" dirty="0"/>
                    </a:p>
                  </a:txBody>
                  <a:tcPr/>
                </a:tc>
                <a:tc>
                  <a:txBody>
                    <a:bodyPr/>
                    <a:lstStyle/>
                    <a:p>
                      <a:r>
                        <a:rPr lang="en-US" sz="2400" dirty="0" smtClean="0"/>
                        <a:t>Typical</a:t>
                      </a:r>
                      <a:r>
                        <a:rPr lang="en-US" sz="2400" baseline="0" dirty="0" smtClean="0"/>
                        <a:t> Site</a:t>
                      </a:r>
                      <a:endParaRPr lang="en-US" sz="2400" dirty="0" smtClean="0"/>
                    </a:p>
                  </a:txBody>
                  <a:tcPr/>
                </a:tc>
                <a:tc>
                  <a:txBody>
                    <a:bodyPr/>
                    <a:lstStyle/>
                    <a:p>
                      <a:r>
                        <a:rPr lang="en-US" sz="2400" dirty="0" smtClean="0"/>
                        <a:t>Any</a:t>
                      </a:r>
                      <a:r>
                        <a:rPr lang="en-US" sz="2400" baseline="0" dirty="0" smtClean="0"/>
                        <a:t> 1 </a:t>
                      </a:r>
                      <a:r>
                        <a:rPr lang="en-US" sz="2400" dirty="0" smtClean="0"/>
                        <a:t>Role Inst</a:t>
                      </a:r>
                      <a:endParaRPr lang="en-US" sz="24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baseline="0" dirty="0" smtClean="0">
                          <a:sym typeface="Wingdings" pitchFamily="2" charset="2"/>
                        </a:rPr>
                        <a:t>Overall </a:t>
                      </a:r>
                      <a:r>
                        <a:rPr lang="en-US" sz="2400" i="0" baseline="0" dirty="0" smtClean="0">
                          <a:sym typeface="Wingdings" pitchFamily="2" charset="2"/>
                        </a:rPr>
                        <a:t>System</a:t>
                      </a:r>
                      <a:endParaRPr lang="en-US" sz="2400" i="0" dirty="0" smtClean="0"/>
                    </a:p>
                  </a:txBody>
                  <a:tcPr/>
                </a:tc>
              </a:tr>
              <a:tr h="980440">
                <a:tc>
                  <a:txBody>
                    <a:bodyPr/>
                    <a:lstStyle/>
                    <a:p>
                      <a:r>
                        <a:rPr lang="en-US" sz="2100" b="1" baseline="0" dirty="0" smtClean="0"/>
                        <a:t>Operating System Upgrade</a:t>
                      </a:r>
                      <a:endParaRPr lang="en-US" sz="2100" b="1" dirty="0"/>
                    </a:p>
                  </a:txBody>
                  <a:tcPr/>
                </a:tc>
                <a:tc>
                  <a:txBody>
                    <a:bodyPr/>
                    <a:lstStyle/>
                    <a:p>
                      <a:endParaRPr lang="en-US" sz="2400" dirty="0"/>
                    </a:p>
                  </a:txBody>
                  <a:tcPr/>
                </a:tc>
                <a:tc>
                  <a:txBody>
                    <a:bodyPr/>
                    <a:lstStyle/>
                    <a:p>
                      <a:endParaRPr lang="en-US" sz="2400" dirty="0"/>
                    </a:p>
                  </a:txBody>
                  <a:tcPr/>
                </a:tc>
                <a:tc>
                  <a:txBody>
                    <a:bodyPr/>
                    <a:lstStyle/>
                    <a:p>
                      <a:endParaRPr lang="en-US" sz="2400" dirty="0"/>
                    </a:p>
                  </a:txBody>
                  <a:tcPr/>
                </a:tc>
              </a:tr>
              <a:tr h="812800">
                <a:tc>
                  <a:txBody>
                    <a:bodyPr/>
                    <a:lstStyle/>
                    <a:p>
                      <a:r>
                        <a:rPr lang="en-US" sz="2100" b="1" dirty="0" smtClean="0"/>
                        <a:t>Application Code Update </a:t>
                      </a:r>
                      <a:endParaRPr lang="en-US" sz="2100" b="1" dirty="0"/>
                    </a:p>
                  </a:txBody>
                  <a:tcPr/>
                </a:tc>
                <a:tc>
                  <a:txBody>
                    <a:bodyPr/>
                    <a:lstStyle/>
                    <a:p>
                      <a:endParaRPr lang="en-US" sz="2400" dirty="0"/>
                    </a:p>
                  </a:txBody>
                  <a:tcPr/>
                </a:tc>
                <a:tc>
                  <a:txBody>
                    <a:bodyPr/>
                    <a:lstStyle/>
                    <a:p>
                      <a:endParaRPr lang="en-US" sz="1900" dirty="0"/>
                    </a:p>
                  </a:txBody>
                  <a:tcPr/>
                </a:tc>
                <a:tc>
                  <a:txBody>
                    <a:bodyPr/>
                    <a:lstStyle/>
                    <a:p>
                      <a:endParaRPr lang="en-US" sz="1900" dirty="0"/>
                    </a:p>
                  </a:txBody>
                  <a:tcPr/>
                </a:tc>
              </a:tr>
              <a:tr h="82296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100" b="1" dirty="0" smtClean="0"/>
                        <a:t>Scale Up, Down, or</a:t>
                      </a:r>
                      <a:r>
                        <a:rPr lang="en-US" sz="2100" b="1" baseline="0" dirty="0" smtClean="0"/>
                        <a:t> In</a:t>
                      </a:r>
                      <a:endParaRPr lang="en-US" sz="2100" b="1" dirty="0" smtClean="0"/>
                    </a:p>
                  </a:txBody>
                  <a:tcPr/>
                </a:tc>
                <a:tc>
                  <a:txBody>
                    <a:bodyPr/>
                    <a:lstStyle/>
                    <a:p>
                      <a:endParaRPr lang="en-US" sz="2400" dirty="0"/>
                    </a:p>
                  </a:txBody>
                  <a:tcPr/>
                </a:tc>
                <a:tc>
                  <a:txBody>
                    <a:bodyPr/>
                    <a:lstStyle/>
                    <a:p>
                      <a:endParaRPr lang="en-US" sz="2400" dirty="0"/>
                    </a:p>
                  </a:txBody>
                  <a:tcPr/>
                </a:tc>
                <a:tc>
                  <a:txBody>
                    <a:bodyPr/>
                    <a:lstStyle/>
                    <a:p>
                      <a:endParaRPr lang="en-US" sz="2400" dirty="0"/>
                    </a:p>
                  </a:txBody>
                  <a:tcPr/>
                </a:tc>
              </a:tr>
              <a:tr h="82296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100" b="1" dirty="0" smtClean="0"/>
                        <a:t>Hardware Failure</a:t>
                      </a:r>
                    </a:p>
                  </a:txBody>
                  <a:tcPr/>
                </a:tc>
                <a:tc>
                  <a:txBody>
                    <a:bodyPr/>
                    <a:lstStyle/>
                    <a:p>
                      <a:endParaRPr lang="en-US" sz="2400" dirty="0"/>
                    </a:p>
                  </a:txBody>
                  <a:tcPr/>
                </a:tc>
                <a:tc>
                  <a:txBody>
                    <a:bodyPr/>
                    <a:lstStyle/>
                    <a:p>
                      <a:endParaRPr lang="en-US" sz="2400" dirty="0"/>
                    </a:p>
                  </a:txBody>
                  <a:tcPr/>
                </a:tc>
                <a:tc>
                  <a:txBody>
                    <a:bodyPr/>
                    <a:lstStyle/>
                    <a:p>
                      <a:endParaRPr lang="en-US" sz="2400" dirty="0"/>
                    </a:p>
                  </a:txBody>
                  <a:tcPr/>
                </a:tc>
              </a:tr>
              <a:tr h="822960">
                <a:tc>
                  <a:txBody>
                    <a:bodyPr/>
                    <a:lstStyle/>
                    <a:p>
                      <a:r>
                        <a:rPr lang="en-US" sz="2100" b="1" baseline="0" dirty="0" smtClean="0"/>
                        <a:t>Software Failure (Bug)</a:t>
                      </a:r>
                      <a:endParaRPr lang="en-US" sz="2100" b="1" dirty="0"/>
                    </a:p>
                  </a:txBody>
                  <a:tcPr/>
                </a:tc>
                <a:tc>
                  <a:txBody>
                    <a:bodyPr/>
                    <a:lstStyle/>
                    <a:p>
                      <a:endParaRPr lang="en-US" sz="2400" dirty="0"/>
                    </a:p>
                  </a:txBody>
                  <a:tcPr/>
                </a:tc>
                <a:tc>
                  <a:txBody>
                    <a:bodyPr/>
                    <a:lstStyle/>
                    <a:p>
                      <a:endParaRPr lang="en-US" sz="2400" dirty="0"/>
                    </a:p>
                  </a:txBody>
                  <a:tcPr/>
                </a:tc>
                <a:tc>
                  <a:txBody>
                    <a:bodyPr/>
                    <a:lstStyle/>
                    <a:p>
                      <a:endParaRPr lang="en-US" sz="2400" dirty="0"/>
                    </a:p>
                  </a:txBody>
                  <a:tcPr/>
                </a:tc>
              </a:tr>
              <a:tr h="822960">
                <a:tc>
                  <a:txBody>
                    <a:bodyPr/>
                    <a:lstStyle/>
                    <a:p>
                      <a:r>
                        <a:rPr lang="en-US" sz="2100" b="1" dirty="0" smtClean="0"/>
                        <a:t>Security</a:t>
                      </a:r>
                      <a:r>
                        <a:rPr lang="en-US" sz="2100" b="1" baseline="0" dirty="0" smtClean="0"/>
                        <a:t> Patch</a:t>
                      </a:r>
                      <a:endParaRPr lang="en-US" sz="2100" b="1" dirty="0"/>
                    </a:p>
                  </a:txBody>
                  <a:tcPr/>
                </a:tc>
                <a:tc>
                  <a:txBody>
                    <a:bodyPr/>
                    <a:lstStyle/>
                    <a:p>
                      <a:endParaRPr lang="en-US" sz="2400" dirty="0"/>
                    </a:p>
                  </a:txBody>
                  <a:tcPr/>
                </a:tc>
                <a:tc>
                  <a:txBody>
                    <a:bodyPr/>
                    <a:lstStyle/>
                    <a:p>
                      <a:endParaRPr lang="en-US" sz="2400" dirty="0"/>
                    </a:p>
                  </a:txBody>
                  <a:tcPr/>
                </a:tc>
                <a:tc>
                  <a:txBody>
                    <a:bodyPr/>
                    <a:lstStyle/>
                    <a:p>
                      <a:endParaRPr lang="en-US" sz="2400" dirty="0"/>
                    </a:p>
                  </a:txBody>
                  <a:tcPr/>
                </a:tc>
              </a:tr>
              <a:tr h="457200">
                <a:tc>
                  <a:txBody>
                    <a:bodyPr/>
                    <a:lstStyle/>
                    <a:p>
                      <a:endParaRPr lang="en-US" sz="2400" dirty="0"/>
                    </a:p>
                  </a:txBody>
                  <a:tcPr/>
                </a:tc>
                <a:tc>
                  <a:txBody>
                    <a:bodyPr/>
                    <a:lstStyle/>
                    <a:p>
                      <a:endParaRPr lang="en-US" sz="2400" dirty="0"/>
                    </a:p>
                  </a:txBody>
                  <a:tcPr/>
                </a:tc>
                <a:tc>
                  <a:txBody>
                    <a:bodyPr/>
                    <a:lstStyle/>
                    <a:p>
                      <a:endParaRPr lang="en-US" sz="2400" dirty="0"/>
                    </a:p>
                  </a:txBody>
                  <a:tcPr/>
                </a:tc>
                <a:tc>
                  <a:txBody>
                    <a:bodyPr/>
                    <a:lstStyle/>
                    <a:p>
                      <a:endParaRPr lang="en-US" sz="2400" dirty="0"/>
                    </a:p>
                  </a:txBody>
                  <a:tcPr/>
                </a:tc>
              </a:tr>
              <a:tr h="457200">
                <a:tc>
                  <a:txBody>
                    <a:bodyPr/>
                    <a:lstStyle/>
                    <a:p>
                      <a:endParaRPr lang="en-US" sz="2400" dirty="0"/>
                    </a:p>
                  </a:txBody>
                  <a:tcPr/>
                </a:tc>
                <a:tc>
                  <a:txBody>
                    <a:bodyPr/>
                    <a:lstStyle/>
                    <a:p>
                      <a:endParaRPr lang="en-US" sz="2400" dirty="0"/>
                    </a:p>
                  </a:txBody>
                  <a:tcPr/>
                </a:tc>
                <a:tc>
                  <a:txBody>
                    <a:bodyPr/>
                    <a:lstStyle/>
                    <a:p>
                      <a:endParaRPr lang="en-US" sz="2400" dirty="0"/>
                    </a:p>
                  </a:txBody>
                  <a:tcPr/>
                </a:tc>
                <a:tc>
                  <a:txBody>
                    <a:bodyPr/>
                    <a:lstStyle/>
                    <a:p>
                      <a:endParaRPr lang="en-US" sz="2400" dirty="0"/>
                    </a:p>
                  </a:txBody>
                  <a:tcPr/>
                </a:tc>
              </a:tr>
            </a:tbl>
          </a:graphicData>
        </a:graphic>
      </p:graphicFrame>
      <p:pic>
        <p:nvPicPr>
          <p:cNvPr id="49208" name="Picture 5" descr="C:\Users\Bill\AppData\Local\Microsoft\Windows\Temporary Internet Files\Content.IE5\LPZ2QVJT\MC900442139[1].png"/>
          <p:cNvPicPr>
            <a:picLocks noChangeAspect="1" noChangeArrowheads="1"/>
          </p:cNvPicPr>
          <p:nvPr/>
        </p:nvPicPr>
        <p:blipFill>
          <a:blip r:embed="rId3" cstate="print"/>
          <a:srcRect/>
          <a:stretch>
            <a:fillRect/>
          </a:stretch>
        </p:blipFill>
        <p:spPr bwMode="auto">
          <a:xfrm>
            <a:off x="7315200" y="3411345"/>
            <a:ext cx="914400" cy="933451"/>
          </a:xfrm>
          <a:prstGeom prst="rect">
            <a:avLst/>
          </a:prstGeom>
          <a:noFill/>
          <a:ln w="9525">
            <a:noFill/>
            <a:miter lim="800000"/>
            <a:headEnd/>
            <a:tailEnd/>
          </a:ln>
        </p:spPr>
      </p:pic>
      <p:pic>
        <p:nvPicPr>
          <p:cNvPr id="49209" name="Picture 5" descr="C:\Users\Bill\AppData\Local\Microsoft\Windows\Temporary Internet Files\Content.IE5\LPZ2QVJT\MC900442139[1].png"/>
          <p:cNvPicPr>
            <a:picLocks noChangeAspect="1" noChangeArrowheads="1"/>
          </p:cNvPicPr>
          <p:nvPr/>
        </p:nvPicPr>
        <p:blipFill>
          <a:blip r:embed="rId3" cstate="print"/>
          <a:srcRect/>
          <a:stretch>
            <a:fillRect/>
          </a:stretch>
        </p:blipFill>
        <p:spPr bwMode="auto">
          <a:xfrm>
            <a:off x="7315200" y="5073380"/>
            <a:ext cx="914400" cy="933451"/>
          </a:xfrm>
          <a:prstGeom prst="rect">
            <a:avLst/>
          </a:prstGeom>
          <a:noFill/>
          <a:ln w="9525">
            <a:noFill/>
            <a:miter lim="800000"/>
            <a:headEnd/>
            <a:tailEnd/>
          </a:ln>
        </p:spPr>
      </p:pic>
      <p:pic>
        <p:nvPicPr>
          <p:cNvPr id="49211"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3276600" y="1799893"/>
            <a:ext cx="685800" cy="685800"/>
          </a:xfrm>
          <a:prstGeom prst="rect">
            <a:avLst/>
          </a:prstGeom>
          <a:noFill/>
          <a:ln w="9525">
            <a:noFill/>
            <a:miter lim="800000"/>
            <a:headEnd/>
            <a:tailEnd/>
          </a:ln>
        </p:spPr>
      </p:pic>
      <p:pic>
        <p:nvPicPr>
          <p:cNvPr id="49213" name="Picture 5" descr="C:\Users\Bill\AppData\Local\Microsoft\Windows\Temporary Internet Files\Content.IE5\LPZ2QVJT\MC900442139[1].png"/>
          <p:cNvPicPr>
            <a:picLocks noChangeAspect="1" noChangeArrowheads="1"/>
          </p:cNvPicPr>
          <p:nvPr/>
        </p:nvPicPr>
        <p:blipFill>
          <a:blip r:embed="rId3" cstate="print"/>
          <a:srcRect/>
          <a:stretch>
            <a:fillRect/>
          </a:stretch>
        </p:blipFill>
        <p:spPr bwMode="auto">
          <a:xfrm>
            <a:off x="7315200" y="1749311"/>
            <a:ext cx="914400" cy="933451"/>
          </a:xfrm>
          <a:prstGeom prst="rect">
            <a:avLst/>
          </a:prstGeom>
          <a:noFill/>
          <a:ln w="9525">
            <a:noFill/>
            <a:miter lim="800000"/>
            <a:headEnd/>
            <a:tailEnd/>
          </a:ln>
        </p:spPr>
      </p:pic>
      <p:pic>
        <p:nvPicPr>
          <p:cNvPr id="49216"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3276600" y="2635991"/>
            <a:ext cx="685800" cy="685800"/>
          </a:xfrm>
          <a:prstGeom prst="rect">
            <a:avLst/>
          </a:prstGeom>
          <a:noFill/>
          <a:ln w="9525">
            <a:noFill/>
            <a:miter lim="800000"/>
            <a:headEnd/>
            <a:tailEnd/>
          </a:ln>
        </p:spPr>
      </p:pic>
      <p:pic>
        <p:nvPicPr>
          <p:cNvPr id="49218"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3276600" y="3472088"/>
            <a:ext cx="685800" cy="685800"/>
          </a:xfrm>
          <a:prstGeom prst="rect">
            <a:avLst/>
          </a:prstGeom>
          <a:noFill/>
          <a:ln w="9525">
            <a:noFill/>
            <a:miter lim="800000"/>
            <a:headEnd/>
            <a:tailEnd/>
          </a:ln>
        </p:spPr>
      </p:pic>
      <p:pic>
        <p:nvPicPr>
          <p:cNvPr id="49221"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3276600" y="4308185"/>
            <a:ext cx="685800" cy="685800"/>
          </a:xfrm>
          <a:prstGeom prst="rect">
            <a:avLst/>
          </a:prstGeom>
          <a:noFill/>
          <a:ln w="9525">
            <a:noFill/>
            <a:miter lim="800000"/>
            <a:headEnd/>
            <a:tailEnd/>
          </a:ln>
        </p:spPr>
      </p:pic>
      <p:pic>
        <p:nvPicPr>
          <p:cNvPr id="49223"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3276600" y="5144283"/>
            <a:ext cx="685800" cy="685800"/>
          </a:xfrm>
          <a:prstGeom prst="rect">
            <a:avLst/>
          </a:prstGeom>
          <a:noFill/>
          <a:ln w="9525">
            <a:noFill/>
            <a:miter lim="800000"/>
            <a:headEnd/>
            <a:tailEnd/>
          </a:ln>
        </p:spPr>
      </p:pic>
      <p:pic>
        <p:nvPicPr>
          <p:cNvPr id="49224"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3276600" y="5980383"/>
            <a:ext cx="685800" cy="685800"/>
          </a:xfrm>
          <a:prstGeom prst="rect">
            <a:avLst/>
          </a:prstGeom>
          <a:noFill/>
          <a:ln w="9525">
            <a:noFill/>
            <a:miter lim="800000"/>
            <a:headEnd/>
            <a:tailEnd/>
          </a:ln>
        </p:spPr>
      </p:pic>
      <p:pic>
        <p:nvPicPr>
          <p:cNvPr id="49225" name="Picture 5" descr="C:\Users\Bill\AppData\Local\Microsoft\Windows\Temporary Internet Files\Content.IE5\LPZ2QVJT\MC900442139[1].png"/>
          <p:cNvPicPr>
            <a:picLocks noChangeAspect="1" noChangeArrowheads="1"/>
          </p:cNvPicPr>
          <p:nvPr/>
        </p:nvPicPr>
        <p:blipFill>
          <a:blip r:embed="rId3" cstate="print"/>
          <a:srcRect/>
          <a:stretch>
            <a:fillRect/>
          </a:stretch>
        </p:blipFill>
        <p:spPr bwMode="auto">
          <a:xfrm>
            <a:off x="7315200" y="5904400"/>
            <a:ext cx="914400" cy="933451"/>
          </a:xfrm>
          <a:prstGeom prst="rect">
            <a:avLst/>
          </a:prstGeom>
          <a:noFill/>
          <a:ln w="9525">
            <a:noFill/>
            <a:miter lim="800000"/>
            <a:headEnd/>
            <a:tailEnd/>
          </a:ln>
        </p:spPr>
      </p:pic>
      <p:pic>
        <p:nvPicPr>
          <p:cNvPr id="49226" name="Picture 5" descr="C:\Users\Bill\AppData\Local\Microsoft\Windows\Temporary Internet Files\Content.IE5\LPZ2QVJT\MC900442139[1].png"/>
          <p:cNvPicPr>
            <a:picLocks noChangeAspect="1" noChangeArrowheads="1"/>
          </p:cNvPicPr>
          <p:nvPr/>
        </p:nvPicPr>
        <p:blipFill>
          <a:blip r:embed="rId3" cstate="print"/>
          <a:srcRect/>
          <a:stretch>
            <a:fillRect/>
          </a:stretch>
        </p:blipFill>
        <p:spPr bwMode="auto">
          <a:xfrm>
            <a:off x="7315200" y="4242363"/>
            <a:ext cx="914400" cy="933451"/>
          </a:xfrm>
          <a:prstGeom prst="rect">
            <a:avLst/>
          </a:prstGeom>
          <a:noFill/>
          <a:ln w="9525">
            <a:noFill/>
            <a:miter lim="800000"/>
            <a:headEnd/>
            <a:tailEnd/>
          </a:ln>
        </p:spPr>
      </p:pic>
      <p:pic>
        <p:nvPicPr>
          <p:cNvPr id="49227" name="Picture 5" descr="C:\Users\Bill\AppData\Local\Microsoft\Windows\Temporary Internet Files\Content.IE5\LPZ2QVJT\MC900442139[1].png"/>
          <p:cNvPicPr>
            <a:picLocks noChangeAspect="1" noChangeArrowheads="1"/>
          </p:cNvPicPr>
          <p:nvPr/>
        </p:nvPicPr>
        <p:blipFill>
          <a:blip r:embed="rId3" cstate="print"/>
          <a:srcRect/>
          <a:stretch>
            <a:fillRect/>
          </a:stretch>
        </p:blipFill>
        <p:spPr bwMode="auto">
          <a:xfrm>
            <a:off x="7315200" y="2580328"/>
            <a:ext cx="914400" cy="933451"/>
          </a:xfrm>
          <a:prstGeom prst="rect">
            <a:avLst/>
          </a:prstGeom>
          <a:noFill/>
          <a:ln w="9525">
            <a:noFill/>
            <a:miter lim="800000"/>
            <a:headEnd/>
            <a:tailEnd/>
          </a:ln>
        </p:spPr>
      </p:pic>
      <p:cxnSp>
        <p:nvCxnSpPr>
          <p:cNvPr id="5" name="Straight Connector 4"/>
          <p:cNvCxnSpPr/>
          <p:nvPr/>
        </p:nvCxnSpPr>
        <p:spPr>
          <a:xfrm flipH="1">
            <a:off x="4514851" y="1181920"/>
            <a:ext cx="1" cy="6231025"/>
          </a:xfrm>
          <a:prstGeom prst="line">
            <a:avLst/>
          </a:prstGeom>
          <a:ln w="127000" cap="sq" cmpd="sng"/>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0" y="15761"/>
            <a:ext cx="9144000" cy="1143000"/>
          </a:xfrm>
        </p:spPr>
        <p:txBody>
          <a:bodyPr>
            <a:normAutofit/>
          </a:bodyPr>
          <a:lstStyle/>
          <a:p>
            <a:pPr>
              <a:defRPr/>
            </a:pPr>
            <a:r>
              <a:rPr lang="en-US" sz="4900" b="1" dirty="0" smtClean="0"/>
              <a:t>What’s Up? </a:t>
            </a:r>
            <a:r>
              <a:rPr lang="en-US" sz="2700" dirty="0" smtClean="0"/>
              <a:t>Reliability as </a:t>
            </a:r>
            <a:r>
              <a:rPr lang="en-US" sz="2700" i="1" dirty="0" smtClean="0">
                <a:latin typeface="Andy" pitchFamily="66" charset="0"/>
              </a:rPr>
              <a:t>EMERGENT PROPERTY</a:t>
            </a:r>
            <a:endParaRPr lang="en-US" sz="2700" i="1" dirty="0">
              <a:latin typeface="Andy" pitchFamily="66" charset="0"/>
            </a:endParaRPr>
          </a:p>
        </p:txBody>
      </p:sp>
      <p:pic>
        <p:nvPicPr>
          <p:cNvPr id="23"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5410200" y="1789383"/>
            <a:ext cx="685800" cy="685800"/>
          </a:xfrm>
          <a:prstGeom prst="rect">
            <a:avLst/>
          </a:prstGeom>
          <a:noFill/>
          <a:ln w="9525">
            <a:noFill/>
            <a:miter lim="800000"/>
            <a:headEnd/>
            <a:tailEnd/>
          </a:ln>
        </p:spPr>
      </p:pic>
      <p:pic>
        <p:nvPicPr>
          <p:cNvPr id="24"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5410200" y="2625480"/>
            <a:ext cx="685800" cy="685800"/>
          </a:xfrm>
          <a:prstGeom prst="rect">
            <a:avLst/>
          </a:prstGeom>
          <a:noFill/>
          <a:ln w="9525">
            <a:noFill/>
            <a:miter lim="800000"/>
            <a:headEnd/>
            <a:tailEnd/>
          </a:ln>
        </p:spPr>
      </p:pic>
      <p:pic>
        <p:nvPicPr>
          <p:cNvPr id="25"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5410200" y="3461577"/>
            <a:ext cx="685800" cy="685800"/>
          </a:xfrm>
          <a:prstGeom prst="rect">
            <a:avLst/>
          </a:prstGeom>
          <a:noFill/>
          <a:ln w="9525">
            <a:noFill/>
            <a:miter lim="800000"/>
            <a:headEnd/>
            <a:tailEnd/>
          </a:ln>
        </p:spPr>
      </p:pic>
      <p:pic>
        <p:nvPicPr>
          <p:cNvPr id="26"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5410200" y="4297675"/>
            <a:ext cx="685800" cy="685800"/>
          </a:xfrm>
          <a:prstGeom prst="rect">
            <a:avLst/>
          </a:prstGeom>
          <a:noFill/>
          <a:ln w="9525">
            <a:noFill/>
            <a:miter lim="800000"/>
            <a:headEnd/>
            <a:tailEnd/>
          </a:ln>
        </p:spPr>
      </p:pic>
      <p:pic>
        <p:nvPicPr>
          <p:cNvPr id="27"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5410200" y="5133772"/>
            <a:ext cx="685800" cy="685800"/>
          </a:xfrm>
          <a:prstGeom prst="rect">
            <a:avLst/>
          </a:prstGeom>
          <a:noFill/>
          <a:ln w="9525">
            <a:noFill/>
            <a:miter lim="800000"/>
            <a:headEnd/>
            <a:tailEnd/>
          </a:ln>
        </p:spPr>
      </p:pic>
      <p:pic>
        <p:nvPicPr>
          <p:cNvPr id="28"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5410200" y="5969872"/>
            <a:ext cx="685800" cy="685800"/>
          </a:xfrm>
          <a:prstGeom prst="rect">
            <a:avLst/>
          </a:prstGeom>
          <a:noFill/>
          <a:ln w="9525">
            <a:noFill/>
            <a:miter lim="800000"/>
            <a:headEnd/>
            <a:tailEnd/>
          </a:ln>
        </p:spPr>
      </p:pic>
    </p:spTree>
    <p:extLst>
      <p:ext uri="{BB962C8B-B14F-4D97-AF65-F5344CB8AC3E}">
        <p14:creationId xmlns:p14="http://schemas.microsoft.com/office/powerpoint/2010/main" val="2445776888"/>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What about the DATA?</a:t>
            </a:r>
            <a:endParaRPr lang="en-US" dirty="0"/>
          </a:p>
        </p:txBody>
      </p:sp>
      <p:sp>
        <p:nvSpPr>
          <p:cNvPr id="3" name="Content Placeholder 2"/>
          <p:cNvSpPr>
            <a:spLocks noGrp="1"/>
          </p:cNvSpPr>
          <p:nvPr>
            <p:ph idx="1"/>
          </p:nvPr>
        </p:nvSpPr>
        <p:spPr>
          <a:xfrm>
            <a:off x="457200" y="1600207"/>
            <a:ext cx="8229600" cy="4873744"/>
          </a:xfrm>
        </p:spPr>
        <p:txBody>
          <a:bodyPr>
            <a:normAutofit/>
          </a:bodyPr>
          <a:lstStyle/>
          <a:p>
            <a:r>
              <a:rPr lang="en-US" dirty="0" smtClean="0"/>
              <a:t>Azure Web Roles and Azure Worker Roles</a:t>
            </a:r>
          </a:p>
          <a:p>
            <a:pPr lvl="1"/>
            <a:r>
              <a:rPr lang="en-US" dirty="0" smtClean="0"/>
              <a:t>Taking user input, dispatching work, doing work</a:t>
            </a:r>
            <a:endParaRPr lang="en-US" dirty="0"/>
          </a:p>
          <a:p>
            <a:pPr lvl="1"/>
            <a:r>
              <a:rPr lang="en-US" dirty="0" smtClean="0"/>
              <a:t>Follow a decoupled queue-in-the-middle pattern</a:t>
            </a:r>
          </a:p>
          <a:p>
            <a:pPr lvl="1"/>
            <a:r>
              <a:rPr lang="en-US" dirty="0" smtClean="0"/>
              <a:t>Stateless compute nodes</a:t>
            </a:r>
          </a:p>
          <a:p>
            <a:r>
              <a:rPr lang="en-US" dirty="0" smtClean="0"/>
              <a:t>“Hard Part” – persistent data, scalable data</a:t>
            </a:r>
          </a:p>
          <a:p>
            <a:pPr lvl="1"/>
            <a:r>
              <a:rPr lang="en-US" dirty="0" smtClean="0"/>
              <a:t>Azure Queue, Blob, Table, SQL Azure</a:t>
            </a:r>
          </a:p>
          <a:p>
            <a:pPr lvl="1"/>
            <a:r>
              <a:rPr lang="en-US" dirty="0" smtClean="0"/>
              <a:t>Three</a:t>
            </a:r>
            <a:r>
              <a:rPr lang="en-US" dirty="0" smtClean="0"/>
              <a:t> </a:t>
            </a:r>
            <a:r>
              <a:rPr lang="en-US" dirty="0" smtClean="0"/>
              <a:t>copies of each </a:t>
            </a:r>
            <a:r>
              <a:rPr lang="en-US" dirty="0" smtClean="0"/>
              <a:t>byte</a:t>
            </a:r>
            <a:endParaRPr lang="en-US" dirty="0" smtClean="0"/>
          </a:p>
          <a:p>
            <a:pPr lvl="1"/>
            <a:r>
              <a:rPr lang="en-US" dirty="0" smtClean="0"/>
              <a:t>Blobs and Tables geo-replicated</a:t>
            </a:r>
          </a:p>
          <a:p>
            <a:pPr lvl="1"/>
            <a:r>
              <a:rPr lang="en-US" dirty="0" smtClean="0"/>
              <a:t>Retry and Throttle!</a:t>
            </a:r>
          </a:p>
        </p:txBody>
      </p:sp>
    </p:spTree>
    <p:extLst>
      <p:ext uri="{BB962C8B-B14F-4D97-AF65-F5344CB8AC3E}">
        <p14:creationId xmlns:p14="http://schemas.microsoft.com/office/powerpoint/2010/main" val="3650427936"/>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pPr eaLnBrk="1" hangingPunct="1"/>
            <a:r>
              <a:rPr lang="en-US" dirty="0" smtClean="0"/>
              <a:t>Division of Labor</a:t>
            </a:r>
          </a:p>
        </p:txBody>
      </p:sp>
      <p:sp>
        <p:nvSpPr>
          <p:cNvPr id="4" name="Rounded Rectangle 3"/>
          <p:cNvSpPr/>
          <p:nvPr/>
        </p:nvSpPr>
        <p:spPr bwMode="auto">
          <a:xfrm>
            <a:off x="309071" y="1201980"/>
            <a:ext cx="2435960" cy="2055875"/>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sz="3200" dirty="0"/>
              <a:t>C</a:t>
            </a:r>
            <a:r>
              <a:rPr lang="en-US" sz="3200" dirty="0" smtClean="0"/>
              <a:t>lient-facing code dealing with #fail</a:t>
            </a:r>
            <a:endParaRPr lang="en-US" sz="3200" dirty="0"/>
          </a:p>
        </p:txBody>
      </p:sp>
      <p:sp>
        <p:nvSpPr>
          <p:cNvPr id="5" name="Rounded Rectangle 4"/>
          <p:cNvSpPr/>
          <p:nvPr/>
        </p:nvSpPr>
        <p:spPr bwMode="auto">
          <a:xfrm>
            <a:off x="3060698" y="1201980"/>
            <a:ext cx="2424787" cy="2055875"/>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sz="3200" dirty="0" err="1"/>
              <a:t>B</a:t>
            </a:r>
            <a:r>
              <a:rPr lang="en-US" sz="3200" dirty="0" err="1" smtClean="0"/>
              <a:t>ackoffice</a:t>
            </a:r>
            <a:r>
              <a:rPr lang="en-US" sz="3200" dirty="0" smtClean="0"/>
              <a:t> code dealing with #Fail</a:t>
            </a:r>
            <a:endParaRPr lang="en-US" sz="3200" dirty="0"/>
          </a:p>
        </p:txBody>
      </p:sp>
      <p:sp>
        <p:nvSpPr>
          <p:cNvPr id="46" name="Rounded Rectangle 45"/>
          <p:cNvSpPr/>
          <p:nvPr/>
        </p:nvSpPr>
        <p:spPr bwMode="auto">
          <a:xfrm>
            <a:off x="6053649" y="1128676"/>
            <a:ext cx="2683018" cy="851762"/>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sz="3200" b="1" dirty="0" smtClean="0"/>
              <a:t>Reliable Queuing</a:t>
            </a:r>
            <a:endParaRPr lang="en-US" sz="3200" b="1" dirty="0"/>
          </a:p>
        </p:txBody>
      </p:sp>
      <p:sp>
        <p:nvSpPr>
          <p:cNvPr id="59" name="Rounded Rectangle 58"/>
          <p:cNvSpPr/>
          <p:nvPr/>
        </p:nvSpPr>
        <p:spPr bwMode="auto">
          <a:xfrm>
            <a:off x="6053650" y="2081526"/>
            <a:ext cx="2683016" cy="866603"/>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sz="3200" b="1" dirty="0" smtClean="0"/>
              <a:t>Reliable Storage</a:t>
            </a:r>
            <a:endParaRPr lang="en-US" sz="3200" b="1" dirty="0"/>
          </a:p>
        </p:txBody>
      </p:sp>
      <p:pic>
        <p:nvPicPr>
          <p:cNvPr id="12" name="Picture 2" descr="http://blogs.westword.com/latestword/star%20trek%20aliens.jpg"/>
          <p:cNvPicPr>
            <a:picLocks noChangeAspect="1" noChangeArrowheads="1"/>
          </p:cNvPicPr>
          <p:nvPr/>
        </p:nvPicPr>
        <p:blipFill>
          <a:blip r:embed="rId3" cstate="print"/>
          <a:srcRect/>
          <a:stretch>
            <a:fillRect/>
          </a:stretch>
        </p:blipFill>
        <p:spPr bwMode="auto">
          <a:xfrm>
            <a:off x="5976004" y="3583726"/>
            <a:ext cx="2760662" cy="2890224"/>
          </a:xfrm>
          <a:prstGeom prst="rect">
            <a:avLst/>
          </a:prstGeom>
          <a:noFill/>
        </p:spPr>
      </p:pic>
      <p:pic>
        <p:nvPicPr>
          <p:cNvPr id="13" name="Picture 4" descr="http://www.watchmoviestreaming.com/pictures/dumbanddumber1.jpg"/>
          <p:cNvPicPr>
            <a:picLocks noChangeAspect="1" noChangeArrowheads="1"/>
          </p:cNvPicPr>
          <p:nvPr/>
        </p:nvPicPr>
        <p:blipFill>
          <a:blip r:embed="rId4" cstate="print"/>
          <a:srcRect/>
          <a:stretch>
            <a:fillRect/>
          </a:stretch>
        </p:blipFill>
        <p:spPr bwMode="auto">
          <a:xfrm>
            <a:off x="309071" y="3583726"/>
            <a:ext cx="5412405" cy="2890224"/>
          </a:xfrm>
          <a:prstGeom prst="rect">
            <a:avLst/>
          </a:prstGeom>
          <a:noFill/>
        </p:spPr>
      </p:pic>
      <p:sp>
        <p:nvSpPr>
          <p:cNvPr id="9" name="Rounded Rectangle 8"/>
          <p:cNvSpPr/>
          <p:nvPr/>
        </p:nvSpPr>
        <p:spPr bwMode="auto">
          <a:xfrm>
            <a:off x="6068736" y="3009214"/>
            <a:ext cx="2683016" cy="476631"/>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sz="2000" b="1" dirty="0" smtClean="0"/>
              <a:t>#fail, #Fail, #</a:t>
            </a:r>
            <a:r>
              <a:rPr lang="en-US" sz="2000" b="1" dirty="0" err="1" smtClean="0"/>
              <a:t>EpicFail</a:t>
            </a:r>
            <a:endParaRPr lang="en-US" sz="2000" b="1" dirty="0"/>
          </a:p>
        </p:txBody>
      </p:sp>
      <p:cxnSp>
        <p:nvCxnSpPr>
          <p:cNvPr id="3" name="Straight Connector 2"/>
          <p:cNvCxnSpPr/>
          <p:nvPr/>
        </p:nvCxnSpPr>
        <p:spPr>
          <a:xfrm>
            <a:off x="5835776" y="1201980"/>
            <a:ext cx="0" cy="527197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848065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46"/>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59"/>
                                        </p:tgtEl>
                                        <p:attrNameLst>
                                          <p:attrName>style.visibility</p:attrName>
                                        </p:attrNameLst>
                                      </p:cBhvr>
                                      <p:to>
                                        <p:strVal val="visible"/>
                                      </p:to>
                                    </p:set>
                                  </p:childTnLst>
                                </p:cTn>
                              </p:par>
                            </p:childTnLst>
                          </p:cTn>
                        </p:par>
                        <p:par>
                          <p:cTn id="10" fill="hold">
                            <p:stCondLst>
                              <p:cond delay="0"/>
                            </p:stCondLst>
                            <p:childTnLst>
                              <p:par>
                                <p:cTn id="11" presetID="1" presetClass="entr" presetSubtype="0" fill="hold" grpId="0" nodeType="after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59" grpId="0" animBg="1"/>
      <p:bldP spid="9" grpId="0" animBg="1"/>
    </p:bldLst>
  </p:timing>
</p:sld>
</file>

<file path=ppt/slides/slide7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4953000"/>
            <a:ext cx="8458200" cy="1371600"/>
          </a:xfrm>
        </p:spPr>
        <p:txBody>
          <a:bodyPr>
            <a:normAutofit fontScale="90000"/>
          </a:bodyPr>
          <a:lstStyle/>
          <a:p>
            <a:r>
              <a:rPr lang="en-US" dirty="0" err="1" smtClean="0"/>
              <a:t>PaaS</a:t>
            </a:r>
            <a:r>
              <a:rPr lang="en-US" dirty="0" smtClean="0"/>
              <a:t> and cloud make strong security accessible to mere mortals</a:t>
            </a:r>
            <a:endParaRPr lang="en-US" dirty="0"/>
          </a:p>
        </p:txBody>
      </p:sp>
      <p:pic>
        <p:nvPicPr>
          <p:cNvPr id="94212" name="Picture 4" descr="http://www.watchmoviestreaming.com/pictures/dumbanddumber1.jpg"/>
          <p:cNvPicPr>
            <a:picLocks noChangeAspect="1" noChangeArrowheads="1"/>
          </p:cNvPicPr>
          <p:nvPr/>
        </p:nvPicPr>
        <p:blipFill>
          <a:blip r:embed="rId3" cstate="print"/>
          <a:srcRect/>
          <a:stretch>
            <a:fillRect/>
          </a:stretch>
        </p:blipFill>
        <p:spPr bwMode="auto">
          <a:xfrm>
            <a:off x="-152400" y="0"/>
            <a:ext cx="9471489" cy="5057775"/>
          </a:xfrm>
          <a:prstGeom prst="rect">
            <a:avLst/>
          </a:prstGeom>
          <a:noFill/>
        </p:spPr>
      </p:pic>
      <p:sp>
        <p:nvSpPr>
          <p:cNvPr id="6" name="Title 1"/>
          <p:cNvSpPr txBox="1">
            <a:spLocks/>
          </p:cNvSpPr>
          <p:nvPr/>
        </p:nvSpPr>
        <p:spPr>
          <a:xfrm>
            <a:off x="0" y="6168845"/>
            <a:ext cx="9144000" cy="609600"/>
          </a:xfrm>
          <a:prstGeom prst="rect">
            <a:avLst/>
          </a:prstGeom>
        </p:spPr>
        <p:txBody>
          <a:bodyPr vert="horz" lIns="91440" tIns="45720" rIns="91440" bIns="45720" rtlCol="0" anchor="ctr">
            <a:normAutofit fontScale="47500" lnSpcReduction="2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dirty="0" smtClean="0">
                <a:ln>
                  <a:noFill/>
                </a:ln>
                <a:solidFill>
                  <a:schemeClr val="tx1"/>
                </a:solidFill>
                <a:effectLst/>
                <a:uLnTx/>
                <a:uFillTx/>
                <a:latin typeface="+mj-lt"/>
                <a:ea typeface="+mj-ea"/>
                <a:cs typeface="+mj-cs"/>
              </a:rPr>
              <a:t>Less complex,</a:t>
            </a:r>
            <a:r>
              <a:rPr kumimoji="0" lang="en-US" sz="4400" b="0" i="0" u="none" strike="noStrike" kern="1200" cap="none" spc="0" normalizeH="0" noProof="0" dirty="0" smtClean="0">
                <a:ln>
                  <a:noFill/>
                </a:ln>
                <a:solidFill>
                  <a:schemeClr val="tx1"/>
                </a:solidFill>
                <a:effectLst/>
                <a:uLnTx/>
                <a:uFillTx/>
                <a:latin typeface="+mj-lt"/>
                <a:ea typeface="+mj-ea"/>
                <a:cs typeface="+mj-cs"/>
              </a:rPr>
              <a:t> more cost-effective, competitive pressure</a:t>
            </a:r>
            <a:r>
              <a:rPr lang="en-US" sz="4400" dirty="0">
                <a:latin typeface="+mj-lt"/>
                <a:ea typeface="+mj-ea"/>
                <a:cs typeface="+mj-cs"/>
              </a:rPr>
              <a:t> </a:t>
            </a:r>
            <a:r>
              <a:rPr lang="en-US" sz="4400" dirty="0" smtClean="0">
                <a:latin typeface="+mj-lt"/>
                <a:ea typeface="+mj-ea"/>
                <a:cs typeface="+mj-cs"/>
              </a:rPr>
              <a:t>(</a:t>
            </a:r>
            <a:r>
              <a:rPr kumimoji="0" lang="en-US" sz="4400" b="0" i="0" u="none" strike="noStrike" kern="1200" cap="none" spc="0" normalizeH="0" noProof="0" dirty="0" smtClean="0">
                <a:ln>
                  <a:noFill/>
                </a:ln>
                <a:solidFill>
                  <a:schemeClr val="tx1"/>
                </a:solidFill>
                <a:effectLst/>
                <a:uLnTx/>
                <a:uFillTx/>
                <a:latin typeface="+mj-lt"/>
                <a:ea typeface="+mj-ea"/>
                <a:cs typeface="+mj-cs"/>
              </a:rPr>
              <a:t>“everyone’s doing it”)</a:t>
            </a:r>
            <a:endParaRPr kumimoji="0" lang="en-US" sz="4400" b="0" i="0" u="none" strike="noStrike" kern="1200" cap="none" spc="0" normalizeH="0" baseline="0" noProof="0" dirty="0">
              <a:ln>
                <a:noFill/>
              </a:ln>
              <a:solidFill>
                <a:schemeClr val="tx1"/>
              </a:solidFill>
              <a:effectLst/>
              <a:uLnTx/>
              <a:uFillTx/>
              <a:latin typeface="+mj-lt"/>
              <a:ea typeface="+mj-ea"/>
              <a:cs typeface="+mj-cs"/>
            </a:endParaRPr>
          </a:p>
        </p:txBody>
      </p:sp>
    </p:spTree>
    <p:extLst>
      <p:ext uri="{BB962C8B-B14F-4D97-AF65-F5344CB8AC3E}">
        <p14:creationId xmlns:p14="http://schemas.microsoft.com/office/powerpoint/2010/main" val="143542944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94210" name="Picture 2" descr="http://blogs.westword.com/latestword/star%20trek%20aliens.jpg"/>
          <p:cNvPicPr>
            <a:picLocks noChangeAspect="1" noChangeArrowheads="1"/>
          </p:cNvPicPr>
          <p:nvPr/>
        </p:nvPicPr>
        <p:blipFill>
          <a:blip r:embed="rId3" cstate="print"/>
          <a:srcRect/>
          <a:stretch>
            <a:fillRect/>
          </a:stretch>
        </p:blipFill>
        <p:spPr bwMode="auto">
          <a:xfrm>
            <a:off x="0" y="-2057400"/>
            <a:ext cx="9144000" cy="9573141"/>
          </a:xfrm>
          <a:prstGeom prst="rect">
            <a:avLst/>
          </a:prstGeom>
          <a:noFill/>
        </p:spPr>
      </p:pic>
      <p:sp>
        <p:nvSpPr>
          <p:cNvPr id="6" name="Title 5"/>
          <p:cNvSpPr>
            <a:spLocks noGrp="1"/>
          </p:cNvSpPr>
          <p:nvPr>
            <p:ph type="title"/>
          </p:nvPr>
        </p:nvSpPr>
        <p:spPr>
          <a:xfrm>
            <a:off x="-266701" y="5579515"/>
            <a:ext cx="7921446" cy="1217980"/>
          </a:xfrm>
        </p:spPr>
        <p:txBody>
          <a:bodyPr>
            <a:normAutofit fontScale="90000"/>
          </a:bodyPr>
          <a:lstStyle/>
          <a:p>
            <a:r>
              <a:rPr lang="en-US" b="1" dirty="0" smtClean="0"/>
              <a:t>Big Brains in high impact positions</a:t>
            </a:r>
            <a:endParaRPr lang="en-US" b="1" dirty="0"/>
          </a:p>
        </p:txBody>
      </p:sp>
    </p:spTree>
    <p:extLst>
      <p:ext uri="{BB962C8B-B14F-4D97-AF65-F5344CB8AC3E}">
        <p14:creationId xmlns:p14="http://schemas.microsoft.com/office/powerpoint/2010/main" val="289601920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bg1">
                    <a:lumMod val="65000"/>
                  </a:schemeClr>
                </a:solidFill>
              </a:rPr>
              <a:t>Overview of Scalability Topics</a:t>
            </a:r>
            <a:endParaRPr lang="en-US" b="1" dirty="0">
              <a:solidFill>
                <a:schemeClr val="bg1">
                  <a:lumMod val="65000"/>
                </a:schemeClr>
              </a:solidFill>
            </a:endParaRPr>
          </a:p>
        </p:txBody>
      </p:sp>
      <p:sp>
        <p:nvSpPr>
          <p:cNvPr id="3" name="Content Placeholder 2"/>
          <p:cNvSpPr>
            <a:spLocks noGrp="1"/>
          </p:cNvSpPr>
          <p:nvPr>
            <p:ph idx="1"/>
          </p:nvPr>
        </p:nvSpPr>
        <p:spPr/>
        <p:txBody>
          <a:bodyPr>
            <a:noAutofit/>
          </a:bodyPr>
          <a:lstStyle/>
          <a:p>
            <a:pPr marL="514350" indent="-514350">
              <a:buFont typeface="+mj-lt"/>
              <a:buAutoNum type="arabicPeriod"/>
            </a:pPr>
            <a:r>
              <a:rPr lang="en-US" sz="4800" b="1" dirty="0" smtClean="0">
                <a:solidFill>
                  <a:schemeClr val="bg1">
                    <a:lumMod val="65000"/>
                  </a:schemeClr>
                </a:solidFill>
              </a:rPr>
              <a:t>What is Scalability?</a:t>
            </a:r>
            <a:endParaRPr lang="en-US" sz="4800" dirty="0" smtClean="0">
              <a:solidFill>
                <a:schemeClr val="bg1">
                  <a:lumMod val="65000"/>
                </a:schemeClr>
              </a:solidFill>
            </a:endParaRPr>
          </a:p>
          <a:p>
            <a:pPr marL="514350" indent="-514350">
              <a:buFont typeface="+mj-lt"/>
              <a:buAutoNum type="arabicPeriod"/>
            </a:pPr>
            <a:r>
              <a:rPr lang="en-US" sz="4800" b="1" dirty="0" smtClean="0">
                <a:solidFill>
                  <a:schemeClr val="bg1">
                    <a:lumMod val="65000"/>
                  </a:schemeClr>
                </a:solidFill>
              </a:rPr>
              <a:t>Scaling Data</a:t>
            </a:r>
            <a:endParaRPr lang="en-US" sz="4800" dirty="0" smtClean="0">
              <a:solidFill>
                <a:schemeClr val="bg1">
                  <a:lumMod val="65000"/>
                </a:schemeClr>
              </a:solidFill>
            </a:endParaRPr>
          </a:p>
          <a:p>
            <a:pPr marL="514350" indent="-514350">
              <a:buFont typeface="+mj-lt"/>
              <a:buAutoNum type="arabicPeriod"/>
            </a:pPr>
            <a:r>
              <a:rPr lang="en-US" sz="4800" b="1" dirty="0" smtClean="0">
                <a:solidFill>
                  <a:schemeClr val="bg1">
                    <a:lumMod val="65000"/>
                  </a:schemeClr>
                </a:solidFill>
              </a:rPr>
              <a:t>Scaling Compute</a:t>
            </a:r>
            <a:endParaRPr lang="en-US" sz="4800" dirty="0">
              <a:solidFill>
                <a:schemeClr val="bg1">
                  <a:lumMod val="65000"/>
                </a:schemeClr>
              </a:solidFill>
            </a:endParaRPr>
          </a:p>
          <a:p>
            <a:pPr marL="514350" indent="-514350">
              <a:buFont typeface="+mj-lt"/>
              <a:buAutoNum type="arabicPeriod"/>
            </a:pPr>
            <a:r>
              <a:rPr lang="en-US" sz="4800" b="1" dirty="0" smtClean="0"/>
              <a:t>Q&amp;A</a:t>
            </a:r>
            <a:endParaRPr lang="en-US" sz="4000" b="1" dirty="0" smtClean="0"/>
          </a:p>
          <a:p>
            <a:pPr marL="914400" lvl="1" indent="-514350">
              <a:buFont typeface="Arial" pitchFamily="34" charset="0"/>
              <a:buChar char="•"/>
            </a:pPr>
            <a:r>
              <a:rPr lang="en-US" sz="3600" dirty="0" smtClean="0"/>
              <a:t>Summary</a:t>
            </a:r>
          </a:p>
          <a:p>
            <a:pPr marL="914400" lvl="1" indent="-514350">
              <a:buFont typeface="Arial" pitchFamily="34" charset="0"/>
              <a:buChar char="•"/>
            </a:pPr>
            <a:r>
              <a:rPr lang="en-US" sz="3600" dirty="0" smtClean="0"/>
              <a:t>Questions? Feedback? Stay in touch</a:t>
            </a:r>
            <a:endParaRPr lang="en-US" sz="4400" dirty="0"/>
          </a:p>
        </p:txBody>
      </p:sp>
    </p:spTree>
    <p:extLst>
      <p:ext uri="{BB962C8B-B14F-4D97-AF65-F5344CB8AC3E}">
        <p14:creationId xmlns:p14="http://schemas.microsoft.com/office/powerpoint/2010/main" val="1831435301"/>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49960"/>
            <a:ext cx="8229600" cy="1143000"/>
          </a:xfrm>
        </p:spPr>
        <p:txBody>
          <a:bodyPr/>
          <a:lstStyle/>
          <a:p>
            <a:r>
              <a:rPr lang="en-US" b="1" dirty="0">
                <a:solidFill>
                  <a:srgbClr val="002060"/>
                </a:solidFill>
              </a:rPr>
              <a:t>4</a:t>
            </a:r>
            <a:r>
              <a:rPr lang="en-US" b="1" dirty="0" smtClean="0">
                <a:solidFill>
                  <a:srgbClr val="002060"/>
                </a:solidFill>
              </a:rPr>
              <a:t> Big Ideas to Take Home</a:t>
            </a:r>
            <a:endParaRPr lang="en-US" b="1" dirty="0">
              <a:solidFill>
                <a:srgbClr val="002060"/>
              </a:solidFill>
            </a:endParaRPr>
          </a:p>
        </p:txBody>
      </p:sp>
      <p:sp>
        <p:nvSpPr>
          <p:cNvPr id="3" name="Content Placeholder 2"/>
          <p:cNvSpPr>
            <a:spLocks noGrp="1"/>
          </p:cNvSpPr>
          <p:nvPr>
            <p:ph idx="1"/>
          </p:nvPr>
        </p:nvSpPr>
        <p:spPr>
          <a:xfrm>
            <a:off x="0" y="993040"/>
            <a:ext cx="9144000" cy="5785406"/>
          </a:xfrm>
        </p:spPr>
        <p:txBody>
          <a:bodyPr>
            <a:normAutofit fontScale="92500" lnSpcReduction="20000"/>
          </a:bodyPr>
          <a:lstStyle/>
          <a:p>
            <a:pPr marL="514350" indent="-514350">
              <a:buFont typeface="+mj-lt"/>
              <a:buAutoNum type="arabicPeriod"/>
            </a:pPr>
            <a:r>
              <a:rPr lang="en-US" sz="3900" dirty="0" smtClean="0">
                <a:solidFill>
                  <a:srgbClr val="002060"/>
                </a:solidFill>
              </a:rPr>
              <a:t>Code for #fail ; architect for #Fail; architect (or not!) for #</a:t>
            </a:r>
            <a:r>
              <a:rPr lang="en-US" sz="3900" dirty="0" err="1" smtClean="0">
                <a:solidFill>
                  <a:srgbClr val="002060"/>
                </a:solidFill>
              </a:rPr>
              <a:t>EpicFail</a:t>
            </a:r>
            <a:r>
              <a:rPr lang="en-US" sz="3900" dirty="0" smtClean="0">
                <a:solidFill>
                  <a:srgbClr val="002060"/>
                </a:solidFill>
              </a:rPr>
              <a:t>!</a:t>
            </a:r>
          </a:p>
          <a:p>
            <a:pPr marL="514350" indent="-514350">
              <a:buFont typeface="+mj-lt"/>
              <a:buAutoNum type="arabicPeriod"/>
            </a:pPr>
            <a:r>
              <a:rPr lang="en-US" sz="3900" dirty="0" smtClean="0">
                <a:solidFill>
                  <a:srgbClr val="002060"/>
                </a:solidFill>
              </a:rPr>
              <a:t>Consider flexibility of </a:t>
            </a:r>
            <a:r>
              <a:rPr lang="en-US" sz="3900" b="1" i="1" dirty="0" smtClean="0">
                <a:solidFill>
                  <a:srgbClr val="002060"/>
                </a:solidFill>
              </a:rPr>
              <a:t>Scale Out</a:t>
            </a:r>
            <a:r>
              <a:rPr lang="en-US" sz="3900" dirty="0" smtClean="0">
                <a:solidFill>
                  <a:srgbClr val="002060"/>
                </a:solidFill>
              </a:rPr>
              <a:t> architecture</a:t>
            </a:r>
          </a:p>
          <a:p>
            <a:pPr lvl="1"/>
            <a:r>
              <a:rPr lang="en-US" dirty="0" smtClean="0"/>
              <a:t>Scalable, Resilient, Testable, Cost-appropriate</a:t>
            </a:r>
          </a:p>
          <a:p>
            <a:pPr lvl="1"/>
            <a:r>
              <a:rPr lang="en-US" b="1" dirty="0" smtClean="0"/>
              <a:t>Computation:</a:t>
            </a:r>
            <a:r>
              <a:rPr lang="en-US" dirty="0" smtClean="0"/>
              <a:t> Queues, Storage, CQRS</a:t>
            </a:r>
          </a:p>
          <a:p>
            <a:pPr lvl="1"/>
            <a:r>
              <a:rPr lang="en-US" b="1" dirty="0" smtClean="0"/>
              <a:t>Data:</a:t>
            </a:r>
            <a:r>
              <a:rPr lang="en-US" dirty="0" smtClean="0"/>
              <a:t> SQL Azure Federations, </a:t>
            </a:r>
            <a:r>
              <a:rPr lang="en-US" dirty="0" err="1" smtClean="0"/>
              <a:t>NoSQL</a:t>
            </a:r>
            <a:r>
              <a:rPr lang="en-US" dirty="0" smtClean="0"/>
              <a:t> (Azure Tables)</a:t>
            </a:r>
          </a:p>
          <a:p>
            <a:pPr marL="514350" indent="-514350">
              <a:buFont typeface="+mj-lt"/>
              <a:buAutoNum type="arabicPeriod"/>
            </a:pPr>
            <a:r>
              <a:rPr lang="en-US" sz="3900" dirty="0" smtClean="0">
                <a:solidFill>
                  <a:srgbClr val="002060"/>
                </a:solidFill>
              </a:rPr>
              <a:t>Look for </a:t>
            </a:r>
            <a:r>
              <a:rPr lang="en-US" sz="3900" b="1" i="1" dirty="0" smtClean="0">
                <a:solidFill>
                  <a:srgbClr val="002060"/>
                </a:solidFill>
              </a:rPr>
              <a:t>Eventual Consistency</a:t>
            </a:r>
            <a:r>
              <a:rPr lang="en-US" sz="3900" dirty="0" smtClean="0">
                <a:solidFill>
                  <a:srgbClr val="002060"/>
                </a:solidFill>
              </a:rPr>
              <a:t> opportunities</a:t>
            </a:r>
          </a:p>
          <a:p>
            <a:pPr lvl="1"/>
            <a:r>
              <a:rPr lang="en-US" dirty="0" smtClean="0"/>
              <a:t>Caching</a:t>
            </a:r>
            <a:r>
              <a:rPr lang="en-US" dirty="0"/>
              <a:t>, </a:t>
            </a:r>
            <a:r>
              <a:rPr lang="en-US" dirty="0" smtClean="0"/>
              <a:t>CDN, CQRS, Non-transactional Data Updates, Optimistic Locking</a:t>
            </a:r>
            <a:endParaRPr lang="en-US" sz="3900" dirty="0" smtClean="0">
              <a:solidFill>
                <a:srgbClr val="002060"/>
              </a:solidFill>
            </a:endParaRPr>
          </a:p>
          <a:p>
            <a:pPr marL="514350" indent="-514350">
              <a:buFont typeface="+mj-lt"/>
              <a:buAutoNum type="arabicPeriod"/>
            </a:pPr>
            <a:r>
              <a:rPr lang="en-US" sz="3900" dirty="0" smtClean="0">
                <a:solidFill>
                  <a:srgbClr val="002060"/>
                </a:solidFill>
              </a:rPr>
              <a:t>Embrace platforms with </a:t>
            </a:r>
            <a:r>
              <a:rPr lang="en-US" sz="3900" b="1" i="1" dirty="0" smtClean="0">
                <a:solidFill>
                  <a:srgbClr val="002060"/>
                </a:solidFill>
              </a:rPr>
              <a:t>affordances</a:t>
            </a:r>
            <a:r>
              <a:rPr lang="en-US" sz="3900" dirty="0" smtClean="0">
                <a:solidFill>
                  <a:srgbClr val="002060"/>
                </a:solidFill>
              </a:rPr>
              <a:t> for future-looking architecture</a:t>
            </a:r>
            <a:endParaRPr lang="en-US" dirty="0" smtClean="0">
              <a:solidFill>
                <a:srgbClr val="002060"/>
              </a:solidFill>
            </a:endParaRPr>
          </a:p>
          <a:p>
            <a:pPr lvl="1"/>
            <a:r>
              <a:rPr lang="en-US" dirty="0" smtClean="0"/>
              <a:t>e.g., Windows Azure Platform (</a:t>
            </a:r>
            <a:r>
              <a:rPr lang="en-US" dirty="0" err="1" smtClean="0"/>
              <a:t>PaaS</a:t>
            </a:r>
            <a:r>
              <a:rPr lang="en-US" dirty="0" smtClean="0"/>
              <a:t>)</a:t>
            </a:r>
          </a:p>
          <a:p>
            <a:pPr lvl="1"/>
            <a:endParaRPr lang="en-US" dirty="0" smtClean="0"/>
          </a:p>
        </p:txBody>
      </p:sp>
      <p:pic>
        <p:nvPicPr>
          <p:cNvPr id="4" name="Picture 2" descr="http://blogs.westword.com/latestword/star%20trek%20aliens.jpg"/>
          <p:cNvPicPr>
            <a:picLocks noChangeAspect="1" noChangeArrowheads="1"/>
          </p:cNvPicPr>
          <p:nvPr/>
        </p:nvPicPr>
        <p:blipFill>
          <a:blip r:embed="rId2" cstate="print"/>
          <a:srcRect/>
          <a:stretch>
            <a:fillRect/>
          </a:stretch>
        </p:blipFill>
        <p:spPr bwMode="auto">
          <a:xfrm>
            <a:off x="7759825" y="5390483"/>
            <a:ext cx="1380331" cy="1445112"/>
          </a:xfrm>
          <a:prstGeom prst="rect">
            <a:avLst/>
          </a:prstGeom>
          <a:noFill/>
        </p:spPr>
      </p:pic>
    </p:spTree>
    <p:extLst>
      <p:ext uri="{BB962C8B-B14F-4D97-AF65-F5344CB8AC3E}">
        <p14:creationId xmlns:p14="http://schemas.microsoft.com/office/powerpoint/2010/main" val="34368094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fade">
                                      <p:cBhvr>
                                        <p:cTn id="18" dur="500"/>
                                        <p:tgtEl>
                                          <p:spTgt spid="3">
                                            <p:txEl>
                                              <p:pRg st="3" end="3"/>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500"/>
                                        <p:tgtEl>
                                          <p:spTgt spid="3">
                                            <p:txEl>
                                              <p:pRg st="4" end="4"/>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fade">
                                      <p:cBhvr>
                                        <p:cTn id="26" dur="500"/>
                                        <p:tgtEl>
                                          <p:spTgt spid="3">
                                            <p:txEl>
                                              <p:pRg st="5" end="5"/>
                                            </p:txEl>
                                          </p:spTgt>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Effect transition="in" filter="fade">
                                      <p:cBhvr>
                                        <p:cTn id="29" dur="500"/>
                                        <p:tgtEl>
                                          <p:spTgt spid="3">
                                            <p:txEl>
                                              <p:pRg st="6" end="6"/>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3">
                                            <p:txEl>
                                              <p:pRg st="7" end="7"/>
                                            </p:txEl>
                                          </p:spTgt>
                                        </p:tgtEl>
                                        <p:attrNameLst>
                                          <p:attrName>style.visibility</p:attrName>
                                        </p:attrNameLst>
                                      </p:cBhvr>
                                      <p:to>
                                        <p:strVal val="visible"/>
                                      </p:to>
                                    </p:set>
                                    <p:animEffect transition="in" filter="fade">
                                      <p:cBhvr>
                                        <p:cTn id="34" dur="500"/>
                                        <p:tgtEl>
                                          <p:spTgt spid="3">
                                            <p:txEl>
                                              <p:pRg st="7" end="7"/>
                                            </p:txEl>
                                          </p:spTgt>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Effect transition="in" filter="fade">
                                      <p:cBhvr>
                                        <p:cTn id="37" dur="500"/>
                                        <p:tgtEl>
                                          <p:spTgt spid="3">
                                            <p:txEl>
                                              <p:pRg st="8" end="8"/>
                                            </p:txEl>
                                          </p:spTgt>
                                        </p:tgtEl>
                                      </p:cBhvr>
                                    </p:animEffect>
                                  </p:childTnLst>
                                </p:cTn>
                              </p:par>
                            </p:childTnLst>
                          </p:cTn>
                        </p:par>
                        <p:par>
                          <p:cTn id="38" fill="hold">
                            <p:stCondLst>
                              <p:cond delay="500"/>
                            </p:stCondLst>
                            <p:childTnLst>
                              <p:par>
                                <p:cTn id="39" presetID="1" presetClass="entr" presetSubtype="0" fill="hold" nodeType="afterEffect">
                                  <p:stCondLst>
                                    <p:cond delay="0"/>
                                  </p:stCondLst>
                                  <p:childTnLst>
                                    <p:set>
                                      <p:cBhvr>
                                        <p:cTn id="4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92D050">
            <a:alpha val="89000"/>
          </a:srgbClr>
        </a:solidFill>
        <a:effectLst/>
      </p:bgPr>
    </p:bg>
    <p:spTree>
      <p:nvGrpSpPr>
        <p:cNvPr id="1" name=""/>
        <p:cNvGrpSpPr/>
        <p:nvPr/>
      </p:nvGrpSpPr>
      <p:grpSpPr>
        <a:xfrm>
          <a:off x="0" y="0"/>
          <a:ext cx="0" cy="0"/>
          <a:chOff x="0" y="0"/>
          <a:chExt cx="0" cy="0"/>
        </a:xfrm>
      </p:grpSpPr>
      <p:sp>
        <p:nvSpPr>
          <p:cNvPr id="39938" name="Title 1"/>
          <p:cNvSpPr>
            <a:spLocks noGrp="1"/>
          </p:cNvSpPr>
          <p:nvPr>
            <p:ph type="title"/>
          </p:nvPr>
        </p:nvSpPr>
        <p:spPr>
          <a:xfrm>
            <a:off x="309070" y="4646980"/>
            <a:ext cx="8382000" cy="1826969"/>
          </a:xfrm>
        </p:spPr>
        <p:txBody>
          <a:bodyPr>
            <a:normAutofit fontScale="90000"/>
          </a:bodyPr>
          <a:lstStyle/>
          <a:p>
            <a:r>
              <a:rPr lang="en-US" dirty="0" smtClean="0"/>
              <a:t>Questions?</a:t>
            </a:r>
            <a:br>
              <a:rPr lang="en-US" dirty="0" smtClean="0"/>
            </a:br>
            <a:r>
              <a:rPr lang="en-US" dirty="0" smtClean="0"/>
              <a:t>Comments?</a:t>
            </a:r>
            <a:br>
              <a:rPr lang="en-US" dirty="0" smtClean="0"/>
            </a:br>
            <a:r>
              <a:rPr lang="en-US" dirty="0" smtClean="0"/>
              <a:t>More information?</a:t>
            </a:r>
          </a:p>
        </p:txBody>
      </p:sp>
      <p:sp>
        <p:nvSpPr>
          <p:cNvPr id="39939" name="Text Placeholder 2"/>
          <p:cNvSpPr>
            <a:spLocks noGrp="1"/>
          </p:cNvSpPr>
          <p:nvPr>
            <p:ph type="body" sz="quarter" idx="10"/>
          </p:nvPr>
        </p:nvSpPr>
        <p:spPr>
          <a:xfrm>
            <a:off x="0" y="0"/>
            <a:ext cx="9144000" cy="6858000"/>
          </a:xfrm>
        </p:spPr>
        <p:txBody>
          <a:bodyPr>
            <a:normAutofit/>
          </a:bodyPr>
          <a:lstStyle/>
          <a:p>
            <a:pPr marL="0" indent="0" algn="ctr">
              <a:buFont typeface="Arial" charset="0"/>
              <a:buNone/>
            </a:pPr>
            <a:r>
              <a:rPr lang="en-US" sz="34400" dirty="0" smtClean="0">
                <a:solidFill>
                  <a:srgbClr val="00B050"/>
                </a:solidFill>
              </a:rPr>
              <a:t>?</a:t>
            </a:r>
          </a:p>
        </p:txBody>
      </p:sp>
    </p:spTree>
    <p:extLst>
      <p:ext uri="{BB962C8B-B14F-4D97-AF65-F5344CB8AC3E}">
        <p14:creationId xmlns:p14="http://schemas.microsoft.com/office/powerpoint/2010/main" val="2052111144"/>
      </p:ext>
    </p:extLst>
  </p:cSld>
  <p:clrMapOvr>
    <a:masterClrMapping/>
  </p:clrMapOvr>
  <p:transition>
    <p:fade/>
  </p:transition>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p:txBody>
          <a:bodyPr/>
          <a:lstStyle/>
          <a:p>
            <a:pPr eaLnBrk="1" hangingPunct="1"/>
            <a:r>
              <a:rPr lang="en-US" dirty="0" smtClean="0"/>
              <a:t>BostonAzure.org</a:t>
            </a:r>
          </a:p>
        </p:txBody>
      </p:sp>
      <p:sp>
        <p:nvSpPr>
          <p:cNvPr id="3" name="Content Placeholder 2"/>
          <p:cNvSpPr>
            <a:spLocks noGrp="1"/>
          </p:cNvSpPr>
          <p:nvPr>
            <p:ph idx="1"/>
          </p:nvPr>
        </p:nvSpPr>
        <p:spPr>
          <a:xfrm>
            <a:off x="457200" y="1600200"/>
            <a:ext cx="8229600" cy="4800600"/>
          </a:xfrm>
        </p:spPr>
        <p:txBody>
          <a:bodyPr rtlCol="0">
            <a:normAutofit/>
          </a:bodyPr>
          <a:lstStyle/>
          <a:p>
            <a:pPr eaLnBrk="1" fontAlgn="auto" hangingPunct="1">
              <a:spcAft>
                <a:spcPts val="0"/>
              </a:spcAft>
              <a:buFont typeface="Arial" pitchFamily="34" charset="0"/>
              <a:buChar char="•"/>
              <a:defRPr/>
            </a:pPr>
            <a:r>
              <a:rPr lang="en-US" dirty="0" smtClean="0"/>
              <a:t>Boston Azure cloud user group</a:t>
            </a:r>
          </a:p>
          <a:p>
            <a:pPr lvl="1">
              <a:buFont typeface="Arial" pitchFamily="34" charset="0"/>
              <a:buChar char="•"/>
              <a:defRPr/>
            </a:pPr>
            <a:r>
              <a:rPr lang="en-US" dirty="0" smtClean="0"/>
              <a:t>Focused on Microsoft’s </a:t>
            </a:r>
            <a:r>
              <a:rPr lang="en-US" dirty="0" err="1" smtClean="0"/>
              <a:t>PaaS</a:t>
            </a:r>
            <a:r>
              <a:rPr lang="en-US" dirty="0" smtClean="0"/>
              <a:t> cloud platform</a:t>
            </a:r>
          </a:p>
          <a:p>
            <a:pPr eaLnBrk="1" fontAlgn="auto" hangingPunct="1">
              <a:spcAft>
                <a:spcPts val="0"/>
              </a:spcAft>
              <a:buFont typeface="Arial" pitchFamily="34" charset="0"/>
              <a:buChar char="•"/>
              <a:defRPr/>
            </a:pPr>
            <a:r>
              <a:rPr lang="en-US" dirty="0" smtClean="0"/>
              <a:t>Last Thursday, monthly, 6:00-8:30 PM at NERD</a:t>
            </a:r>
          </a:p>
          <a:p>
            <a:pPr lvl="1" eaLnBrk="1" fontAlgn="auto" hangingPunct="1">
              <a:spcAft>
                <a:spcPts val="0"/>
              </a:spcAft>
              <a:buFont typeface="Arial" pitchFamily="34" charset="0"/>
              <a:buChar char="–"/>
              <a:defRPr/>
            </a:pPr>
            <a:r>
              <a:rPr lang="en-US" dirty="0" smtClean="0"/>
              <a:t>Food; wifi; free; great topics; growing community</a:t>
            </a:r>
          </a:p>
          <a:p>
            <a:pPr eaLnBrk="1" fontAlgn="auto" hangingPunct="1">
              <a:spcAft>
                <a:spcPts val="0"/>
              </a:spcAft>
              <a:buFont typeface="Arial" pitchFamily="34" charset="0"/>
              <a:buChar char="•"/>
              <a:defRPr/>
            </a:pPr>
            <a:r>
              <a:rPr lang="en-US" b="1" dirty="0" smtClean="0">
                <a:solidFill>
                  <a:srgbClr val="FF0000"/>
                </a:solidFill>
              </a:rPr>
              <a:t>Boston Azure Boot Camp: </a:t>
            </a:r>
            <a:r>
              <a:rPr lang="en-US" b="1" dirty="0" smtClean="0">
                <a:solidFill>
                  <a:srgbClr val="FF0000"/>
                </a:solidFill>
              </a:rPr>
              <a:t>June 2012 (</a:t>
            </a:r>
            <a:r>
              <a:rPr lang="en-US" sz="2400" b="1" dirty="0" smtClean="0">
                <a:solidFill>
                  <a:srgbClr val="FF0000"/>
                </a:solidFill>
              </a:rPr>
              <a:t>planning</a:t>
            </a:r>
            <a:r>
              <a:rPr lang="en-US" b="1" dirty="0" smtClean="0">
                <a:solidFill>
                  <a:srgbClr val="FF0000"/>
                </a:solidFill>
              </a:rPr>
              <a:t>)</a:t>
            </a:r>
          </a:p>
          <a:p>
            <a:pPr eaLnBrk="1" fontAlgn="auto" hangingPunct="1">
              <a:spcAft>
                <a:spcPts val="0"/>
              </a:spcAft>
              <a:buFont typeface="Arial" pitchFamily="34" charset="0"/>
              <a:buChar char="•"/>
              <a:defRPr/>
            </a:pPr>
            <a:r>
              <a:rPr lang="en-US" dirty="0" smtClean="0"/>
              <a:t>Follow on Twitter: </a:t>
            </a:r>
            <a:r>
              <a:rPr lang="en-US" b="1" dirty="0" smtClean="0"/>
              <a:t>@bostonazure </a:t>
            </a:r>
          </a:p>
          <a:p>
            <a:pPr>
              <a:defRPr/>
            </a:pPr>
            <a:r>
              <a:rPr lang="en-US" dirty="0" smtClean="0"/>
              <a:t>More info or to join our Meetup.com group: </a:t>
            </a:r>
            <a:br>
              <a:rPr lang="en-US" dirty="0" smtClean="0"/>
            </a:br>
            <a:r>
              <a:rPr lang="en-US" sz="4800" b="1" dirty="0" smtClean="0">
                <a:solidFill>
                  <a:srgbClr val="002060"/>
                </a:solidFill>
              </a:rPr>
              <a:t>http://www.bostonazure.org</a:t>
            </a:r>
            <a:endParaRPr lang="en-US" b="1" dirty="0" smtClean="0">
              <a:solidFill>
                <a:srgbClr val="002060"/>
              </a:solidFill>
            </a:endParaRPr>
          </a:p>
        </p:txBody>
      </p:sp>
      <p:pic>
        <p:nvPicPr>
          <p:cNvPr id="40964" name="Picture 2" descr="Boston Azure logo"/>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3400" y="152400"/>
            <a:ext cx="8043863" cy="150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15018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iterate type="wd">
                                    <p:tmPct val="5000"/>
                                  </p:iterate>
                                  <p:childTnLst>
                                    <p:set>
                                      <p:cBhvr>
                                        <p:cTn id="6" dur="1" fill="hold">
                                          <p:stCondLst>
                                            <p:cond delay="0"/>
                                          </p:stCondLst>
                                        </p:cTn>
                                        <p:tgtEl>
                                          <p:spTgt spid="3">
                                            <p:txEl>
                                              <p:pRg st="4" end="4"/>
                                            </p:txEl>
                                          </p:spTgt>
                                        </p:tgtEl>
                                        <p:attrNameLst>
                                          <p:attrName>style.visibility</p:attrName>
                                        </p:attrNameLst>
                                      </p:cBhvr>
                                      <p:to>
                                        <p:strVal val="visible"/>
                                      </p:to>
                                    </p:set>
                                    <p:anim calcmode="lin" valueType="num">
                                      <p:cBhvr>
                                        <p:cTn id="7"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p:nvPr>
        </p:nvSpPr>
        <p:spPr/>
        <p:txBody>
          <a:bodyPr/>
          <a:lstStyle/>
          <a:p>
            <a:pPr eaLnBrk="1" hangingPunct="1"/>
            <a:r>
              <a:rPr lang="en-US" dirty="0" smtClean="0"/>
              <a:t>Contact Me</a:t>
            </a:r>
          </a:p>
        </p:txBody>
      </p:sp>
      <p:sp>
        <p:nvSpPr>
          <p:cNvPr id="43011" name="Content Placeholder 2"/>
          <p:cNvSpPr>
            <a:spLocks noGrp="1"/>
          </p:cNvSpPr>
          <p:nvPr>
            <p:ph idx="1"/>
          </p:nvPr>
        </p:nvSpPr>
        <p:spPr/>
        <p:txBody>
          <a:bodyPr>
            <a:normAutofit fontScale="92500" lnSpcReduction="20000"/>
          </a:bodyPr>
          <a:lstStyle/>
          <a:p>
            <a:pPr marL="0" indent="0">
              <a:buNone/>
            </a:pPr>
            <a:r>
              <a:rPr lang="en-US" i="1" dirty="0" smtClean="0"/>
              <a:t>Looking for …</a:t>
            </a:r>
          </a:p>
          <a:p>
            <a:r>
              <a:rPr lang="en-US" i="1" dirty="0"/>
              <a:t>c</a:t>
            </a:r>
            <a:r>
              <a:rPr lang="en-US" i="1" dirty="0" smtClean="0"/>
              <a:t>onsulting help with Windows Azure Platform? </a:t>
            </a:r>
          </a:p>
          <a:p>
            <a:r>
              <a:rPr lang="en-US" i="1" dirty="0" smtClean="0"/>
              <a:t>someone to bounce Azure or cloud questions off?</a:t>
            </a:r>
          </a:p>
          <a:p>
            <a:r>
              <a:rPr lang="en-US" i="1" dirty="0" smtClean="0"/>
              <a:t>a speaker for your user group or company technology event?</a:t>
            </a:r>
          </a:p>
          <a:p>
            <a:pPr algn="ctr" eaLnBrk="1" hangingPunct="1">
              <a:buFont typeface="Arial" charset="0"/>
              <a:buNone/>
            </a:pPr>
            <a:r>
              <a:rPr lang="en-US" b="1" i="1" dirty="0" smtClean="0"/>
              <a:t>Just Ask!</a:t>
            </a:r>
          </a:p>
          <a:p>
            <a:pPr eaLnBrk="1" hangingPunct="1">
              <a:buFont typeface="Arial" charset="0"/>
              <a:buNone/>
            </a:pPr>
            <a:endParaRPr lang="en-US" sz="2000" b="1" dirty="0" smtClean="0"/>
          </a:p>
          <a:p>
            <a:pPr eaLnBrk="1" hangingPunct="1">
              <a:buFont typeface="Arial" charset="0"/>
              <a:buNone/>
            </a:pPr>
            <a:r>
              <a:rPr lang="en-US" b="1" dirty="0" smtClean="0"/>
              <a:t>	Bill Wilder</a:t>
            </a:r>
          </a:p>
          <a:p>
            <a:pPr eaLnBrk="1" hangingPunct="1">
              <a:buFont typeface="Arial" charset="0"/>
              <a:buNone/>
            </a:pPr>
            <a:r>
              <a:rPr lang="en-US" b="1" dirty="0" smtClean="0"/>
              <a:t>	@codingoutloud</a:t>
            </a:r>
          </a:p>
          <a:p>
            <a:pPr eaLnBrk="1" hangingPunct="1">
              <a:buFont typeface="Arial" charset="0"/>
              <a:buNone/>
            </a:pPr>
            <a:r>
              <a:rPr lang="en-US" b="1" dirty="0" smtClean="0"/>
              <a:t>	http://blog.codingoutloud.com</a:t>
            </a:r>
          </a:p>
          <a:p>
            <a:pPr eaLnBrk="1" hangingPunct="1"/>
            <a:endParaRPr lang="en-US" b="1" dirty="0" smtClean="0"/>
          </a:p>
          <a:p>
            <a:pPr eaLnBrk="1" hangingPunct="1"/>
            <a:endParaRPr lang="en-US" b="1" dirty="0" smtClean="0"/>
          </a:p>
        </p:txBody>
      </p:sp>
      <p:pic>
        <p:nvPicPr>
          <p:cNvPr id="4301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7560" y="5864960"/>
            <a:ext cx="5256283" cy="5725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0650361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Server_Grid_Generic_Dark_Orange_4x3_Template_SharePoint">
  <a:themeElements>
    <a:clrScheme name="Gideon Sharepoint">
      <a:dk1>
        <a:srgbClr val="444445"/>
      </a:dk1>
      <a:lt1>
        <a:srgbClr val="FFFFFF"/>
      </a:lt1>
      <a:dk2>
        <a:srgbClr val="0C2E68"/>
      </a:dk2>
      <a:lt2>
        <a:srgbClr val="E6F0F7"/>
      </a:lt2>
      <a:accent1>
        <a:srgbClr val="00ADEE"/>
      </a:accent1>
      <a:accent2>
        <a:srgbClr val="1D71B6"/>
      </a:accent2>
      <a:accent3>
        <a:srgbClr val="EC008C"/>
      </a:accent3>
      <a:accent4>
        <a:srgbClr val="FFA514"/>
      </a:accent4>
      <a:accent5>
        <a:srgbClr val="A6CE39"/>
      </a:accent5>
      <a:accent6>
        <a:srgbClr val="00723F"/>
      </a:accent6>
      <a:hlink>
        <a:srgbClr val="FFEDCF"/>
      </a:hlink>
      <a:folHlink>
        <a:srgbClr val="800080"/>
      </a:folHlink>
    </a:clrScheme>
    <a:fontScheme name="Segoe UI">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gradFill>
          <a:gsLst>
            <a:gs pos="0">
              <a:schemeClr val="accent5">
                <a:lumMod val="50000"/>
              </a:schemeClr>
            </a:gs>
            <a:gs pos="80000">
              <a:schemeClr val="accent5"/>
            </a:gs>
            <a:gs pos="100000">
              <a:schemeClr val="accent5"/>
            </a:gs>
          </a:gsLst>
        </a:gradFill>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a:defRPr sz="2400" dirty="0" err="1" smtClean="0">
            <a:solidFill>
              <a:schemeClr val="bg1"/>
            </a:solidFill>
            <a:effectLst>
              <a:outerShdw blurRad="38100" dist="38100" dir="2700000" algn="tl">
                <a:srgbClr val="000000">
                  <a:alpha val="43137"/>
                </a:srgbClr>
              </a:outerShdw>
            </a:effectLst>
            <a:latin typeface="Segoe" pitchFamily="34" charset="0"/>
          </a:defRPr>
        </a:defPPr>
      </a:lstStyle>
      <a:style>
        <a:lnRef idx="0">
          <a:schemeClr val="accent1"/>
        </a:lnRef>
        <a:fillRef idx="3">
          <a:schemeClr val="accent1"/>
        </a:fillRef>
        <a:effectRef idx="3">
          <a:schemeClr val="accent1"/>
        </a:effectRef>
        <a:fontRef idx="minor">
          <a:schemeClr val="lt1"/>
        </a:fontRef>
      </a:style>
    </a:spDef>
    <a:txDef>
      <a:spPr/>
      <a:bodyPr vert="horz" lIns="0" tIns="0" rIns="0" bIns="0" rtlCol="0">
        <a:spAutoFit/>
      </a:bodyPr>
      <a:lstStyle>
        <a:defPPr>
          <a:lnSpc>
            <a:spcPct val="90000"/>
          </a:lnSpc>
          <a:spcBef>
            <a:spcPct val="20000"/>
          </a:spcBef>
          <a:buClr>
            <a:srgbClr val="777777"/>
          </a:buClr>
          <a:buSzPct val="130000"/>
          <a:defRPr sz="2400" dirty="0" err="1" smtClean="0">
            <a:solidFill>
              <a:schemeClr val="bg1">
                <a:lumMod val="75000"/>
              </a:schemeClr>
            </a:solidFill>
          </a:defRPr>
        </a:defPPr>
      </a:lstStyle>
    </a:txDef>
  </a:objectDefaults>
  <a:extraClrSchemeLst/>
</a:theme>
</file>

<file path=ppt/theme/theme3.xml><?xml version="1.0" encoding="utf-8"?>
<a:theme xmlns:a="http://schemas.openxmlformats.org/drawingml/2006/main" name="TechEd_NA_2010_PPT_Template">
  <a:themeElements>
    <a:clrScheme name="Custom 4">
      <a:dk1>
        <a:srgbClr val="000000"/>
      </a:dk1>
      <a:lt1>
        <a:srgbClr val="FFFFFF"/>
      </a:lt1>
      <a:dk2>
        <a:srgbClr val="F37021"/>
      </a:dk2>
      <a:lt2>
        <a:srgbClr val="FDB913"/>
      </a:lt2>
      <a:accent1>
        <a:srgbClr val="5E2F7E"/>
      </a:accent1>
      <a:accent2>
        <a:srgbClr val="B72172"/>
      </a:accent2>
      <a:accent3>
        <a:srgbClr val="8CC63F"/>
      </a:accent3>
      <a:accent4>
        <a:srgbClr val="D6E032"/>
      </a:accent4>
      <a:accent5>
        <a:srgbClr val="0077B8"/>
      </a:accent5>
      <a:accent6>
        <a:srgbClr val="44C8F5"/>
      </a:accent6>
      <a:hlink>
        <a:srgbClr val="FFFF00"/>
      </a:hlink>
      <a:folHlink>
        <a:srgbClr val="F3EB4F"/>
      </a:folHlink>
    </a:clrScheme>
    <a:fontScheme name="Custom 50">
      <a:majorFont>
        <a:latin typeface="Calibri"/>
        <a:ea typeface=""/>
        <a:cs typeface=""/>
      </a:majorFont>
      <a:minorFont>
        <a:latin typeface="Calibri"/>
        <a:ea typeface=""/>
        <a:cs typeface=""/>
      </a:minorFont>
    </a:fontScheme>
    <a:fmtScheme name="Foundry">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gradFill flip="none" rotWithShape="1">
          <a:gsLst>
            <a:gs pos="0">
              <a:schemeClr val="accent3"/>
            </a:gs>
            <a:gs pos="86000">
              <a:schemeClr val="accent4"/>
            </a:gs>
          </a:gsLst>
          <a:lin ang="5400000" scaled="1"/>
          <a:tileRect/>
        </a:gradFill>
        <a:ln w="28575">
          <a:headEnd type="none" w="med" len="med"/>
          <a:tailEnd type="none" w="med" len="med"/>
        </a:ln>
        <a:effectLst/>
      </a:spPr>
      <a:bodyPr vert="horz" wrap="square" lIns="91436" tIns="45718" rIns="91436" bIns="45718" numCol="1" rtlCol="0" anchor="ctr" anchorCtr="0" compatLnSpc="1">
        <a:prstTxWarp prst="textNoShape">
          <a:avLst/>
        </a:prstTxWarp>
      </a:bodyPr>
      <a:lstStyle>
        <a:defPPr algn="ctr" defTabSz="914099">
          <a:defRPr dirty="0" smtClean="0">
            <a:solidFill>
              <a:schemeClr val="bg1">
                <a:alpha val="99000"/>
              </a:schemeClr>
            </a:solidFill>
          </a:defRPr>
        </a:defPPr>
      </a:lstStyle>
      <a:style>
        <a:lnRef idx="3">
          <a:schemeClr val="lt1"/>
        </a:lnRef>
        <a:fillRef idx="1">
          <a:schemeClr val="accent1"/>
        </a:fillRef>
        <a:effectRef idx="1">
          <a:schemeClr val="accent1"/>
        </a:effectRef>
        <a:fontRef idx="minor">
          <a:schemeClr val="lt1"/>
        </a:fontRef>
      </a:style>
    </a:spDef>
    <a:txDef>
      <a:spPr/>
      <a:bodyPr vert="horz" wrap="square" lIns="0" tIns="0" rIns="0" bIns="0" rtlCol="0">
        <a:spAutoFit/>
      </a:bodyPr>
      <a:lstStyle>
        <a:defPPr marL="460375" marR="0" indent="-460375" algn="l" defTabSz="914363" rtl="0" eaLnBrk="1" fontAlgn="auto" latinLnBrk="0" hangingPunct="1">
          <a:lnSpc>
            <a:spcPct val="90000"/>
          </a:lnSpc>
          <a:spcBef>
            <a:spcPct val="20000"/>
          </a:spcBef>
          <a:spcAft>
            <a:spcPts val="0"/>
          </a:spcAft>
          <a:buClrTx/>
          <a:buSzPct val="100000"/>
          <a:tabLst/>
          <a:defRPr kumimoji="0" sz="2800" b="0" i="0" u="none" strike="noStrike" kern="1200" cap="none" spc="0" normalizeH="0" baseline="0" noProof="0" dirty="0" err="1" smtClean="0">
            <a:ln>
              <a:noFill/>
            </a:ln>
            <a:gradFill>
              <a:gsLst>
                <a:gs pos="0">
                  <a:schemeClr val="tx1"/>
                </a:gs>
                <a:gs pos="100000">
                  <a:schemeClr val="tx1"/>
                </a:gs>
              </a:gsLst>
              <a:lin ang="5400000" scaled="0"/>
            </a:gradFill>
            <a:effectLst/>
            <a:uLnTx/>
            <a:uFillTx/>
            <a:latin typeface="+mj-lt"/>
            <a:ea typeface="+mn-ea"/>
            <a:cs typeface="+mn-cs"/>
          </a:defRPr>
        </a:defPPr>
      </a:lstStyle>
    </a:txDef>
  </a:objectDefaults>
  <a:extraClrSchemeLst/>
</a:theme>
</file>

<file path=ppt/theme/theme4.xml><?xml version="1.0" encoding="utf-8"?>
<a:theme xmlns:a="http://schemas.openxmlformats.org/drawingml/2006/main" name="3_Server_Grid_Generic_Dark_Orange_4x3_Template_SharePoint">
  <a:themeElements>
    <a:clrScheme name="Gideon Sharepoint">
      <a:dk1>
        <a:srgbClr val="444445"/>
      </a:dk1>
      <a:lt1>
        <a:srgbClr val="FFFFFF"/>
      </a:lt1>
      <a:dk2>
        <a:srgbClr val="0C2E68"/>
      </a:dk2>
      <a:lt2>
        <a:srgbClr val="E6F0F7"/>
      </a:lt2>
      <a:accent1>
        <a:srgbClr val="00ADEE"/>
      </a:accent1>
      <a:accent2>
        <a:srgbClr val="1D71B6"/>
      </a:accent2>
      <a:accent3>
        <a:srgbClr val="EC008C"/>
      </a:accent3>
      <a:accent4>
        <a:srgbClr val="FFA514"/>
      </a:accent4>
      <a:accent5>
        <a:srgbClr val="A6CE39"/>
      </a:accent5>
      <a:accent6>
        <a:srgbClr val="00723F"/>
      </a:accent6>
      <a:hlink>
        <a:srgbClr val="FFEDCF"/>
      </a:hlink>
      <a:folHlink>
        <a:srgbClr val="800080"/>
      </a:folHlink>
    </a:clrScheme>
    <a:fontScheme name="Segoe UI">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gradFill>
          <a:gsLst>
            <a:gs pos="0">
              <a:schemeClr val="accent5">
                <a:lumMod val="50000"/>
              </a:schemeClr>
            </a:gs>
            <a:gs pos="80000">
              <a:schemeClr val="accent5"/>
            </a:gs>
            <a:gs pos="100000">
              <a:schemeClr val="accent5"/>
            </a:gs>
          </a:gsLst>
        </a:gradFill>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a:defRPr sz="2400" dirty="0" err="1" smtClean="0">
            <a:solidFill>
              <a:schemeClr val="bg1"/>
            </a:solidFill>
            <a:effectLst>
              <a:outerShdw blurRad="38100" dist="38100" dir="2700000" algn="tl">
                <a:srgbClr val="000000">
                  <a:alpha val="43137"/>
                </a:srgbClr>
              </a:outerShdw>
            </a:effectLst>
            <a:latin typeface="Segoe" pitchFamily="34" charset="0"/>
          </a:defRPr>
        </a:defPPr>
      </a:lstStyle>
      <a:style>
        <a:lnRef idx="0">
          <a:schemeClr val="accent1"/>
        </a:lnRef>
        <a:fillRef idx="3">
          <a:schemeClr val="accent1"/>
        </a:fillRef>
        <a:effectRef idx="3">
          <a:schemeClr val="accent1"/>
        </a:effectRef>
        <a:fontRef idx="minor">
          <a:schemeClr val="lt1"/>
        </a:fontRef>
      </a:style>
    </a:spDef>
    <a:txDef>
      <a:spPr/>
      <a:bodyPr vert="horz" lIns="0" tIns="0" rIns="0" bIns="0" rtlCol="0">
        <a:spAutoFit/>
      </a:bodyPr>
      <a:lstStyle>
        <a:defPPr>
          <a:lnSpc>
            <a:spcPct val="90000"/>
          </a:lnSpc>
          <a:spcBef>
            <a:spcPct val="20000"/>
          </a:spcBef>
          <a:buClr>
            <a:srgbClr val="777777"/>
          </a:buClr>
          <a:buSzPct val="130000"/>
          <a:defRPr sz="2400" dirty="0" err="1" smtClean="0">
            <a:solidFill>
              <a:schemeClr val="bg1">
                <a:lumMod val="75000"/>
              </a:schemeClr>
            </a:solidFill>
          </a:defRPr>
        </a:defPPr>
      </a:lstStyle>
    </a:txDef>
  </a:objectDefaults>
  <a:extraClrSchemeLst/>
</a:theme>
</file>

<file path=ppt/theme/theme5.xml><?xml version="1.0" encoding="utf-8"?>
<a:theme xmlns:a="http://schemas.openxmlformats.org/drawingml/2006/main" name="4_Server_Grid_Generic_Dark_Orange_4x3_Template_SharePoint">
  <a:themeElements>
    <a:clrScheme name="Gideon Sharepoint">
      <a:dk1>
        <a:srgbClr val="444445"/>
      </a:dk1>
      <a:lt1>
        <a:srgbClr val="FFFFFF"/>
      </a:lt1>
      <a:dk2>
        <a:srgbClr val="0C2E68"/>
      </a:dk2>
      <a:lt2>
        <a:srgbClr val="E6F0F7"/>
      </a:lt2>
      <a:accent1>
        <a:srgbClr val="00ADEE"/>
      </a:accent1>
      <a:accent2>
        <a:srgbClr val="1D71B6"/>
      </a:accent2>
      <a:accent3>
        <a:srgbClr val="EC008C"/>
      </a:accent3>
      <a:accent4>
        <a:srgbClr val="FFA514"/>
      </a:accent4>
      <a:accent5>
        <a:srgbClr val="A6CE39"/>
      </a:accent5>
      <a:accent6>
        <a:srgbClr val="00723F"/>
      </a:accent6>
      <a:hlink>
        <a:srgbClr val="FFEDCF"/>
      </a:hlink>
      <a:folHlink>
        <a:srgbClr val="800080"/>
      </a:folHlink>
    </a:clrScheme>
    <a:fontScheme name="Segoe UI">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gradFill>
          <a:gsLst>
            <a:gs pos="0">
              <a:schemeClr val="accent5">
                <a:lumMod val="50000"/>
              </a:schemeClr>
            </a:gs>
            <a:gs pos="80000">
              <a:schemeClr val="accent5"/>
            </a:gs>
            <a:gs pos="100000">
              <a:schemeClr val="accent5"/>
            </a:gs>
          </a:gsLst>
        </a:gradFill>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a:defRPr sz="2400" dirty="0" err="1" smtClean="0">
            <a:solidFill>
              <a:schemeClr val="bg1"/>
            </a:solidFill>
            <a:effectLst>
              <a:outerShdw blurRad="38100" dist="38100" dir="2700000" algn="tl">
                <a:srgbClr val="000000">
                  <a:alpha val="43137"/>
                </a:srgbClr>
              </a:outerShdw>
            </a:effectLst>
            <a:latin typeface="Segoe" pitchFamily="34" charset="0"/>
          </a:defRPr>
        </a:defPPr>
      </a:lstStyle>
      <a:style>
        <a:lnRef idx="0">
          <a:schemeClr val="accent1"/>
        </a:lnRef>
        <a:fillRef idx="3">
          <a:schemeClr val="accent1"/>
        </a:fillRef>
        <a:effectRef idx="3">
          <a:schemeClr val="accent1"/>
        </a:effectRef>
        <a:fontRef idx="minor">
          <a:schemeClr val="lt1"/>
        </a:fontRef>
      </a:style>
    </a:spDef>
    <a:txDef>
      <a:spPr/>
      <a:bodyPr vert="horz" lIns="0" tIns="0" rIns="0" bIns="0" rtlCol="0">
        <a:spAutoFit/>
      </a:bodyPr>
      <a:lstStyle>
        <a:defPPr>
          <a:lnSpc>
            <a:spcPct val="90000"/>
          </a:lnSpc>
          <a:spcBef>
            <a:spcPct val="20000"/>
          </a:spcBef>
          <a:buClr>
            <a:srgbClr val="777777"/>
          </a:buClr>
          <a:buSzPct val="130000"/>
          <a:defRPr sz="2400" dirty="0" err="1" smtClean="0">
            <a:solidFill>
              <a:schemeClr val="bg1">
                <a:lumMod val="75000"/>
              </a:schemeClr>
            </a:solidFill>
          </a:defRPr>
        </a:defPPr>
      </a:lstStyle>
    </a:txDef>
  </a:objectDefaults>
  <a:extraClrSchemeLst/>
</a:theme>
</file>

<file path=ppt/theme/theme6.xml><?xml version="1.0" encoding="utf-8"?>
<a:theme xmlns:a="http://schemas.openxmlformats.org/drawingml/2006/main" name="5_Server_Grid_Generic_Dark_Orange_4x3_Template_SharePoint">
  <a:themeElements>
    <a:clrScheme name="Gideon Sharepoint">
      <a:dk1>
        <a:srgbClr val="444445"/>
      </a:dk1>
      <a:lt1>
        <a:srgbClr val="FFFFFF"/>
      </a:lt1>
      <a:dk2>
        <a:srgbClr val="0C2E68"/>
      </a:dk2>
      <a:lt2>
        <a:srgbClr val="E6F0F7"/>
      </a:lt2>
      <a:accent1>
        <a:srgbClr val="00ADEE"/>
      </a:accent1>
      <a:accent2>
        <a:srgbClr val="1D71B6"/>
      </a:accent2>
      <a:accent3>
        <a:srgbClr val="EC008C"/>
      </a:accent3>
      <a:accent4>
        <a:srgbClr val="FFA514"/>
      </a:accent4>
      <a:accent5>
        <a:srgbClr val="A6CE39"/>
      </a:accent5>
      <a:accent6>
        <a:srgbClr val="00723F"/>
      </a:accent6>
      <a:hlink>
        <a:srgbClr val="FFEDCF"/>
      </a:hlink>
      <a:folHlink>
        <a:srgbClr val="800080"/>
      </a:folHlink>
    </a:clrScheme>
    <a:fontScheme name="Segoe UI">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gradFill>
          <a:gsLst>
            <a:gs pos="0">
              <a:schemeClr val="accent5">
                <a:lumMod val="50000"/>
              </a:schemeClr>
            </a:gs>
            <a:gs pos="80000">
              <a:schemeClr val="accent5"/>
            </a:gs>
            <a:gs pos="100000">
              <a:schemeClr val="accent5"/>
            </a:gs>
          </a:gsLst>
        </a:gradFill>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a:defRPr sz="2400" dirty="0" err="1" smtClean="0">
            <a:solidFill>
              <a:schemeClr val="bg1"/>
            </a:solidFill>
            <a:effectLst>
              <a:outerShdw blurRad="38100" dist="38100" dir="2700000" algn="tl">
                <a:srgbClr val="000000">
                  <a:alpha val="43137"/>
                </a:srgbClr>
              </a:outerShdw>
            </a:effectLst>
            <a:latin typeface="Segoe" pitchFamily="34" charset="0"/>
          </a:defRPr>
        </a:defPPr>
      </a:lstStyle>
      <a:style>
        <a:lnRef idx="0">
          <a:schemeClr val="accent1"/>
        </a:lnRef>
        <a:fillRef idx="3">
          <a:schemeClr val="accent1"/>
        </a:fillRef>
        <a:effectRef idx="3">
          <a:schemeClr val="accent1"/>
        </a:effectRef>
        <a:fontRef idx="minor">
          <a:schemeClr val="lt1"/>
        </a:fontRef>
      </a:style>
    </a:spDef>
    <a:txDef>
      <a:spPr/>
      <a:bodyPr vert="horz" lIns="0" tIns="0" rIns="0" bIns="0" rtlCol="0">
        <a:spAutoFit/>
      </a:bodyPr>
      <a:lstStyle>
        <a:defPPr>
          <a:lnSpc>
            <a:spcPct val="90000"/>
          </a:lnSpc>
          <a:spcBef>
            <a:spcPct val="20000"/>
          </a:spcBef>
          <a:buClr>
            <a:srgbClr val="777777"/>
          </a:buClr>
          <a:buSzPct val="130000"/>
          <a:defRPr sz="2400" dirty="0" err="1" smtClean="0">
            <a:solidFill>
              <a:schemeClr val="bg1">
                <a:lumMod val="75000"/>
              </a:schemeClr>
            </a:solidFill>
          </a:defRPr>
        </a:defPPr>
      </a:lstStyle>
    </a:txDef>
  </a:objectDefaults>
  <a:extraClrSchemeLst/>
</a:theme>
</file>

<file path=ppt/theme/theme7.xml><?xml version="1.0" encoding="utf-8"?>
<a:theme xmlns:a="http://schemas.openxmlformats.org/drawingml/2006/main" name="6_Server_Grid_Generic_Dark_Orange_4x3_Template_SharePoint">
  <a:themeElements>
    <a:clrScheme name="Gideon Sharepoint">
      <a:dk1>
        <a:srgbClr val="444445"/>
      </a:dk1>
      <a:lt1>
        <a:srgbClr val="FFFFFF"/>
      </a:lt1>
      <a:dk2>
        <a:srgbClr val="0C2E68"/>
      </a:dk2>
      <a:lt2>
        <a:srgbClr val="E6F0F7"/>
      </a:lt2>
      <a:accent1>
        <a:srgbClr val="00ADEE"/>
      </a:accent1>
      <a:accent2>
        <a:srgbClr val="1D71B6"/>
      </a:accent2>
      <a:accent3>
        <a:srgbClr val="EC008C"/>
      </a:accent3>
      <a:accent4>
        <a:srgbClr val="FFA514"/>
      </a:accent4>
      <a:accent5>
        <a:srgbClr val="A6CE39"/>
      </a:accent5>
      <a:accent6>
        <a:srgbClr val="00723F"/>
      </a:accent6>
      <a:hlink>
        <a:srgbClr val="FFEDCF"/>
      </a:hlink>
      <a:folHlink>
        <a:srgbClr val="800080"/>
      </a:folHlink>
    </a:clrScheme>
    <a:fontScheme name="Segoe UI">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gradFill>
          <a:gsLst>
            <a:gs pos="0">
              <a:schemeClr val="accent5">
                <a:lumMod val="50000"/>
              </a:schemeClr>
            </a:gs>
            <a:gs pos="80000">
              <a:schemeClr val="accent5"/>
            </a:gs>
            <a:gs pos="100000">
              <a:schemeClr val="accent5"/>
            </a:gs>
          </a:gsLst>
        </a:gradFill>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a:defRPr sz="2400" dirty="0" err="1" smtClean="0">
            <a:solidFill>
              <a:schemeClr val="bg1"/>
            </a:solidFill>
            <a:effectLst>
              <a:outerShdw blurRad="38100" dist="38100" dir="2700000" algn="tl">
                <a:srgbClr val="000000">
                  <a:alpha val="43137"/>
                </a:srgbClr>
              </a:outerShdw>
            </a:effectLst>
            <a:latin typeface="Segoe" pitchFamily="34" charset="0"/>
          </a:defRPr>
        </a:defPPr>
      </a:lstStyle>
      <a:style>
        <a:lnRef idx="0">
          <a:schemeClr val="accent1"/>
        </a:lnRef>
        <a:fillRef idx="3">
          <a:schemeClr val="accent1"/>
        </a:fillRef>
        <a:effectRef idx="3">
          <a:schemeClr val="accent1"/>
        </a:effectRef>
        <a:fontRef idx="minor">
          <a:schemeClr val="lt1"/>
        </a:fontRef>
      </a:style>
    </a:spDef>
    <a:txDef>
      <a:spPr/>
      <a:bodyPr vert="horz" lIns="0" tIns="0" rIns="0" bIns="0" rtlCol="0">
        <a:spAutoFit/>
      </a:bodyPr>
      <a:lstStyle>
        <a:defPPr>
          <a:lnSpc>
            <a:spcPct val="90000"/>
          </a:lnSpc>
          <a:spcBef>
            <a:spcPct val="20000"/>
          </a:spcBef>
          <a:buClr>
            <a:srgbClr val="777777"/>
          </a:buClr>
          <a:buSzPct val="130000"/>
          <a:defRPr sz="2400" dirty="0" err="1" smtClean="0">
            <a:solidFill>
              <a:schemeClr val="bg1">
                <a:lumMod val="75000"/>
              </a:schemeClr>
            </a:solidFill>
          </a:defRPr>
        </a:defPPr>
      </a:lstStyle>
    </a:txDef>
  </a:objectDefaults>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61A73032C29A3409AE758036783375F" ma:contentTypeVersion="2" ma:contentTypeDescription="Create a new document." ma:contentTypeScope="" ma:versionID="bcff52d878fa13337570b5c8b5e2d519">
  <xsd:schema xmlns:xsd="http://www.w3.org/2001/XMLSchema" xmlns:p="http://schemas.microsoft.com/office/2006/metadata/properties" xmlns:ns2="7e88ebde-63a9-4faf-8b82-2ec1987651a8" targetNamespace="http://schemas.microsoft.com/office/2006/metadata/properties" ma:root="true" ma:fieldsID="8a9874c214b371611da96a36ec86fd6c" ns2:_="">
    <xsd:import namespace="7e88ebde-63a9-4faf-8b82-2ec1987651a8"/>
    <xsd:element name="properties">
      <xsd:complexType>
        <xsd:sequence>
          <xsd:element name="documentManagement">
            <xsd:complexType>
              <xsd:all>
                <xsd:element ref="ns2:Review_x0020_Notes" minOccurs="0"/>
                <xsd:element ref="ns2:Final" minOccurs="0"/>
              </xsd:all>
            </xsd:complexType>
          </xsd:element>
        </xsd:sequence>
      </xsd:complexType>
    </xsd:element>
  </xsd:schema>
  <xsd:schema xmlns:xsd="http://www.w3.org/2001/XMLSchema" xmlns:dms="http://schemas.microsoft.com/office/2006/documentManagement/types" targetNamespace="7e88ebde-63a9-4faf-8b82-2ec1987651a8" elementFormDefault="qualified">
    <xsd:import namespace="http://schemas.microsoft.com/office/2006/documentManagement/types"/>
    <xsd:element name="Review_x0020_Notes" ma:index="8" nillable="true" ma:displayName="Review Notes" ma:internalName="Review_x0020_Notes">
      <xsd:simpleType>
        <xsd:restriction base="dms:Note"/>
      </xsd:simpleType>
    </xsd:element>
    <xsd:element name="Final" ma:index="9" nillable="true" ma:displayName="Final" ma:default="0" ma:description="Contains Sponsor slide" ma:internalName="Final">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2.xml><?xml version="1.0" encoding="utf-8"?>
<p:properties xmlns:p="http://schemas.microsoft.com/office/2006/metadata/properties" xmlns:xsi="http://www.w3.org/2001/XMLSchema-instance">
  <documentManagement>
    <Final xmlns="7e88ebde-63a9-4faf-8b82-2ec1987651a8">true</Final>
    <Review_x0020_Notes xmlns="7e88ebde-63a9-4faf-8b82-2ec1987651a8"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BF42AD9-BB95-4537-B02E-926B76A6FC2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e88ebde-63a9-4faf-8b82-2ec1987651a8"/>
    <ds:schemaRef ds:uri="http://schemas.microsoft.com/office/2006/documentManagement/typ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2.xml><?xml version="1.0" encoding="utf-8"?>
<ds:datastoreItem xmlns:ds="http://schemas.openxmlformats.org/officeDocument/2006/customXml" ds:itemID="{FA944BC1-AF26-4A34-92F9-B39AD35DD417}">
  <ds:schemaRefs>
    <ds:schemaRef ds:uri="http://schemas.openxmlformats.org/package/2006/metadata/core-properties"/>
    <ds:schemaRef ds:uri="http://purl.org/dc/dcmitype/"/>
    <ds:schemaRef ds:uri="http://schemas.microsoft.com/office/2006/metadata/properties"/>
    <ds:schemaRef ds:uri="http://purl.org/dc/terms/"/>
    <ds:schemaRef ds:uri="http://purl.org/dc/elements/1.1/"/>
    <ds:schemaRef ds:uri="http://schemas.microsoft.com/office/2006/documentManagement/types"/>
    <ds:schemaRef ds:uri="7e88ebde-63a9-4faf-8b82-2ec1987651a8"/>
    <ds:schemaRef ds:uri="http://www.w3.org/XML/1998/namespace"/>
  </ds:schemaRefs>
</ds:datastoreItem>
</file>

<file path=customXml/itemProps3.xml><?xml version="1.0" encoding="utf-8"?>
<ds:datastoreItem xmlns:ds="http://schemas.openxmlformats.org/officeDocument/2006/customXml" ds:itemID="{AAC10318-9E4D-4103-AC56-3F3C57BAF3F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15747</TotalTime>
  <Words>4171</Words>
  <Application>Microsoft Office PowerPoint</Application>
  <PresentationFormat>On-screen Show (4:3)</PresentationFormat>
  <Paragraphs>797</Paragraphs>
  <Slides>77</Slides>
  <Notes>42</Notes>
  <HiddenSlides>10</HiddenSlides>
  <MMClips>0</MMClips>
  <ScaleCrop>false</ScaleCrop>
  <HeadingPairs>
    <vt:vector size="4" baseType="variant">
      <vt:variant>
        <vt:lpstr>Theme</vt:lpstr>
      </vt:variant>
      <vt:variant>
        <vt:i4>7</vt:i4>
      </vt:variant>
      <vt:variant>
        <vt:lpstr>Slide Titles</vt:lpstr>
      </vt:variant>
      <vt:variant>
        <vt:i4>77</vt:i4>
      </vt:variant>
    </vt:vector>
  </HeadingPairs>
  <TitlesOfParts>
    <vt:vector size="84" baseType="lpstr">
      <vt:lpstr>Office Theme</vt:lpstr>
      <vt:lpstr>2_Server_Grid_Generic_Dark_Orange_4x3_Template_SharePoint</vt:lpstr>
      <vt:lpstr>TechEd_NA_2010_PPT_Template</vt:lpstr>
      <vt:lpstr>3_Server_Grid_Generic_Dark_Orange_4x3_Template_SharePoint</vt:lpstr>
      <vt:lpstr>4_Server_Grid_Generic_Dark_Orange_4x3_Template_SharePoint</vt:lpstr>
      <vt:lpstr>5_Server_Grid_Generic_Dark_Orange_4x3_Template_SharePoint</vt:lpstr>
      <vt:lpstr>6_Server_Grid_Generic_Dark_Orange_4x3_Template_SharePoint</vt:lpstr>
      <vt:lpstr>Big Ideas in Software Architecture (in cloud or otherwise)</vt:lpstr>
      <vt:lpstr>Topics</vt:lpstr>
      <vt:lpstr>Bill Wilder</vt:lpstr>
      <vt:lpstr>“Bring Your Own” ____ as a Service</vt:lpstr>
      <vt:lpstr>NIST – Cloud Platform Taxonomy</vt:lpstr>
      <vt:lpstr>“Bring Your Own” ____ as a Service</vt:lpstr>
      <vt:lpstr>Windows Azure is Feature Rich</vt:lpstr>
      <vt:lpstr>Windows Azure is Feature Rich</vt:lpstr>
      <vt:lpstr>Compute Instance Size</vt:lpstr>
      <vt:lpstr>Role Types</vt:lpstr>
      <vt:lpstr>Hello Windows Azure</vt:lpstr>
      <vt:lpstr>Packaging &amp; Deployment</vt:lpstr>
      <vt:lpstr>Service, Roles, and Instances</vt:lpstr>
      <vt:lpstr>Service Definition &amp; Configuration</vt:lpstr>
      <vt:lpstr>Upgrading Your Application</vt:lpstr>
      <vt:lpstr>Windows Azure Storage Abstractions</vt:lpstr>
      <vt:lpstr>Now for some big ideas…</vt:lpstr>
      <vt:lpstr>Superbowl Lessons</vt:lpstr>
      <vt:lpstr>PowerPoint Presentation</vt:lpstr>
      <vt:lpstr>Failure IS an Option</vt:lpstr>
      <vt:lpstr>PowerPoint Presentation</vt:lpstr>
      <vt:lpstr>PowerPoint Presentation</vt:lpstr>
      <vt:lpstr>Failure actually *is* an option… MTBF    -or-    MTTR</vt:lpstr>
      <vt:lpstr>Failure actually *is* an option…</vt:lpstr>
      <vt:lpstr>Consistency</vt:lpstr>
      <vt:lpstr>Superbowl Lessons</vt:lpstr>
      <vt:lpstr>What’s the Big Idea?</vt:lpstr>
      <vt:lpstr>Key Concepts &amp; Patterns</vt:lpstr>
      <vt:lpstr>Key Terms</vt:lpstr>
      <vt:lpstr>Overview of Scalability Topics</vt:lpstr>
      <vt:lpstr>Old School Excel and Word</vt:lpstr>
      <vt:lpstr>What does it mean to Scale?</vt:lpstr>
      <vt:lpstr>Options: Scale Up (and Scale Down) or Scale Out (and Scale In)</vt:lpstr>
      <vt:lpstr>Scaling Up: Scaling the Box</vt:lpstr>
      <vt:lpstr>Scaling Out: Adding Boxes</vt:lpstr>
      <vt:lpstr>How do I Choose???? ??????</vt:lpstr>
      <vt:lpstr>Essential Scale Out Patterns</vt:lpstr>
      <vt:lpstr>Overview of Scalability Topics</vt:lpstr>
      <vt:lpstr>Foursquare #Fail</vt:lpstr>
      <vt:lpstr>What is Sharding?</vt:lpstr>
      <vt:lpstr>Sharding is Difficult</vt:lpstr>
      <vt:lpstr>SQL Azure is SQL Server Except…</vt:lpstr>
      <vt:lpstr>SQL Azure Federations for Sharding</vt:lpstr>
      <vt:lpstr>Overview of Scalability Topics</vt:lpstr>
      <vt:lpstr>Persistent Storage Services – Azure</vt:lpstr>
      <vt:lpstr>Not Only SQL</vt:lpstr>
      <vt:lpstr>NoSQL Databases (simplified!!!)</vt:lpstr>
      <vt:lpstr>Eventual Consistency</vt:lpstr>
      <vt:lpstr>Why Eventual Consistency? #1</vt:lpstr>
      <vt:lpstr>Why Eventual Consistency? #2</vt:lpstr>
      <vt:lpstr>Cache is King</vt:lpstr>
      <vt:lpstr>Relational (SQL Azure) vs. NoSQL (Azure Tables)</vt:lpstr>
      <vt:lpstr>NoSQL Storage</vt:lpstr>
      <vt:lpstr>Overview of Scalability Topics</vt:lpstr>
      <vt:lpstr>Queue-based Architecture Pattern</vt:lpstr>
      <vt:lpstr>CQRS in Windows Azure</vt:lpstr>
      <vt:lpstr>CQRS in Action</vt:lpstr>
      <vt:lpstr>Familiar Example: Thumbnailer</vt:lpstr>
      <vt:lpstr>Reliable Queue &amp; 2-step Delete</vt:lpstr>
      <vt:lpstr>General Case:  Many Roles, Many Queues</vt:lpstr>
      <vt:lpstr>CQRS requires Idempotent</vt:lpstr>
      <vt:lpstr>CQRS expects Poison Messages</vt:lpstr>
      <vt:lpstr>CQRS enables Responsive</vt:lpstr>
      <vt:lpstr>CQRS enables Scalable</vt:lpstr>
      <vt:lpstr>CQRS enables Distribution</vt:lpstr>
      <vt:lpstr>MTBF…        vs.      MTTR…</vt:lpstr>
      <vt:lpstr>CQRS requires “Plan for Failure”</vt:lpstr>
      <vt:lpstr>What’s Up? Reliability as EMERGENT PROPERTY</vt:lpstr>
      <vt:lpstr>What about the DATA?</vt:lpstr>
      <vt:lpstr>Division of Labor</vt:lpstr>
      <vt:lpstr>PaaS and cloud make strong security accessible to mere mortals</vt:lpstr>
      <vt:lpstr>Big Brains in high impact positions</vt:lpstr>
      <vt:lpstr>Overview of Scalability Topics</vt:lpstr>
      <vt:lpstr>4 Big Ideas to Take Home</vt:lpstr>
      <vt:lpstr>Questions? Comments? More information?</vt:lpstr>
      <vt:lpstr>BostonAzure.org</vt:lpstr>
      <vt:lpstr>Contact Me</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11 Scalability Concepts Every Architect Should Understand - slides</dc:title>
  <dc:creator>Bill Wilder</dc:creator>
  <cp:lastModifiedBy>Bill Wilder</cp:lastModifiedBy>
  <cp:revision>503</cp:revision>
  <cp:lastPrinted>2011-10-26T14:38:59Z</cp:lastPrinted>
  <dcterms:created xsi:type="dcterms:W3CDTF">2011-03-08T16:00:15Z</dcterms:created>
  <dcterms:modified xsi:type="dcterms:W3CDTF">2011-12-14T20:13:26Z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0x010100761A73032C29A3409AE758036783375F</vt:lpwstr>
  </property>
</Properties>
</file>