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4.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5.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6.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89" r:id="rId6"/>
    <p:sldMasterId id="2147483704" r:id="rId7"/>
    <p:sldMasterId id="2147483721" r:id="rId8"/>
    <p:sldMasterId id="2147483738" r:id="rId9"/>
    <p:sldMasterId id="2147483755" r:id="rId10"/>
  </p:sldMasterIdLst>
  <p:notesMasterIdLst>
    <p:notesMasterId r:id="rId93"/>
  </p:notesMasterIdLst>
  <p:handoutMasterIdLst>
    <p:handoutMasterId r:id="rId94"/>
  </p:handoutMasterIdLst>
  <p:sldIdLst>
    <p:sldId id="458" r:id="rId11"/>
    <p:sldId id="257" r:id="rId12"/>
    <p:sldId id="473" r:id="rId13"/>
    <p:sldId id="468" r:id="rId14"/>
    <p:sldId id="499" r:id="rId15"/>
    <p:sldId id="497" r:id="rId16"/>
    <p:sldId id="500" r:id="rId17"/>
    <p:sldId id="501" r:id="rId18"/>
    <p:sldId id="498" r:id="rId19"/>
    <p:sldId id="502" r:id="rId20"/>
    <p:sldId id="503" r:id="rId21"/>
    <p:sldId id="487" r:id="rId22"/>
    <p:sldId id="469" r:id="rId23"/>
    <p:sldId id="475" r:id="rId24"/>
    <p:sldId id="476" r:id="rId25"/>
    <p:sldId id="477" r:id="rId26"/>
    <p:sldId id="478" r:id="rId27"/>
    <p:sldId id="479" r:id="rId28"/>
    <p:sldId id="480" r:id="rId29"/>
    <p:sldId id="481" r:id="rId30"/>
    <p:sldId id="482" r:id="rId31"/>
    <p:sldId id="483" r:id="rId32"/>
    <p:sldId id="484" r:id="rId33"/>
    <p:sldId id="485" r:id="rId34"/>
    <p:sldId id="486" r:id="rId35"/>
    <p:sldId id="488" r:id="rId36"/>
    <p:sldId id="489" r:id="rId37"/>
    <p:sldId id="490" r:id="rId38"/>
    <p:sldId id="491" r:id="rId39"/>
    <p:sldId id="492" r:id="rId40"/>
    <p:sldId id="474" r:id="rId41"/>
    <p:sldId id="343" r:id="rId42"/>
    <p:sldId id="457" r:id="rId43"/>
    <p:sldId id="448" r:id="rId44"/>
    <p:sldId id="358" r:id="rId45"/>
    <p:sldId id="463" r:id="rId46"/>
    <p:sldId id="355" r:id="rId47"/>
    <p:sldId id="363" r:id="rId48"/>
    <p:sldId id="360" r:id="rId49"/>
    <p:sldId id="364" r:id="rId50"/>
    <p:sldId id="362" r:id="rId51"/>
    <p:sldId id="366" r:id="rId52"/>
    <p:sldId id="437" r:id="rId53"/>
    <p:sldId id="462" r:id="rId54"/>
    <p:sldId id="438" r:id="rId55"/>
    <p:sldId id="439" r:id="rId56"/>
    <p:sldId id="372" r:id="rId57"/>
    <p:sldId id="377" r:id="rId58"/>
    <p:sldId id="436" r:id="rId59"/>
    <p:sldId id="383" r:id="rId60"/>
    <p:sldId id="398" r:id="rId61"/>
    <p:sldId id="399" r:id="rId62"/>
    <p:sldId id="461" r:id="rId63"/>
    <p:sldId id="454" r:id="rId64"/>
    <p:sldId id="455" r:id="rId65"/>
    <p:sldId id="464" r:id="rId66"/>
    <p:sldId id="400" r:id="rId67"/>
    <p:sldId id="402" r:id="rId68"/>
    <p:sldId id="368" r:id="rId69"/>
    <p:sldId id="440" r:id="rId70"/>
    <p:sldId id="441" r:id="rId71"/>
    <p:sldId id="419" r:id="rId72"/>
    <p:sldId id="420" r:id="rId73"/>
    <p:sldId id="423" r:id="rId74"/>
    <p:sldId id="424" r:id="rId75"/>
    <p:sldId id="432" r:id="rId76"/>
    <p:sldId id="433" r:id="rId77"/>
    <p:sldId id="428" r:id="rId78"/>
    <p:sldId id="429" r:id="rId79"/>
    <p:sldId id="430" r:id="rId80"/>
    <p:sldId id="466" r:id="rId81"/>
    <p:sldId id="435" r:id="rId82"/>
    <p:sldId id="434" r:id="rId83"/>
    <p:sldId id="467" r:id="rId84"/>
    <p:sldId id="494" r:id="rId85"/>
    <p:sldId id="495" r:id="rId86"/>
    <p:sldId id="496" r:id="rId87"/>
    <p:sldId id="370" r:id="rId88"/>
    <p:sldId id="465" r:id="rId89"/>
    <p:sldId id="322" r:id="rId90"/>
    <p:sldId id="323" r:id="rId91"/>
    <p:sldId id="325" r:id="rId9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3" autoAdjust="0"/>
    <p:restoredTop sz="86856" autoAdjust="0"/>
  </p:normalViewPr>
  <p:slideViewPr>
    <p:cSldViewPr>
      <p:cViewPr>
        <p:scale>
          <a:sx n="33" d="100"/>
          <a:sy n="33" d="100"/>
        </p:scale>
        <p:origin x="-1878" y="-744"/>
      </p:cViewPr>
      <p:guideLst>
        <p:guide orient="horz" pos="2160"/>
        <p:guide pos="2880"/>
      </p:guideLst>
    </p:cSldViewPr>
  </p:slideViewPr>
  <p:outlineViewPr>
    <p:cViewPr>
      <p:scale>
        <a:sx n="33" d="100"/>
        <a:sy n="33" d="100"/>
      </p:scale>
      <p:origin x="48" y="33510"/>
    </p:cViewPr>
  </p:outlineViewPr>
  <p:notesTextViewPr>
    <p:cViewPr>
      <p:scale>
        <a:sx n="1" d="1"/>
        <a:sy n="1" d="1"/>
      </p:scale>
      <p:origin x="0" y="156"/>
    </p:cViewPr>
  </p:notesTextViewPr>
  <p:sorterViewPr>
    <p:cViewPr>
      <p:scale>
        <a:sx n="100" d="100"/>
        <a:sy n="100" d="100"/>
      </p:scale>
      <p:origin x="0" y="5790"/>
    </p:cViewPr>
  </p:sorterViewPr>
  <p:notesViewPr>
    <p:cSldViewPr>
      <p:cViewPr varScale="1">
        <p:scale>
          <a:sx n="56" d="100"/>
          <a:sy n="56" d="100"/>
        </p:scale>
        <p:origin x="-2238" y="-84"/>
      </p:cViewPr>
      <p:guideLst>
        <p:guide orient="horz" pos="2880"/>
        <p:guide pos="2160"/>
      </p:guideLst>
    </p:cSldViewPr>
  </p:notesViewPr>
  <p:gridSpacing cx="304495" cy="304495"/>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42" Type="http://schemas.openxmlformats.org/officeDocument/2006/relationships/slide" Target="slides/slide32.xml"/><Relationship Id="rId47" Type="http://schemas.openxmlformats.org/officeDocument/2006/relationships/slide" Target="slides/slide37.xml"/><Relationship Id="rId63" Type="http://schemas.openxmlformats.org/officeDocument/2006/relationships/slide" Target="slides/slide53.xml"/><Relationship Id="rId68" Type="http://schemas.openxmlformats.org/officeDocument/2006/relationships/slide" Target="slides/slide58.xml"/><Relationship Id="rId84" Type="http://schemas.openxmlformats.org/officeDocument/2006/relationships/slide" Target="slides/slide74.xml"/><Relationship Id="rId89" Type="http://schemas.openxmlformats.org/officeDocument/2006/relationships/slide" Target="slides/slide79.xml"/><Relationship Id="rId16" Type="http://schemas.openxmlformats.org/officeDocument/2006/relationships/slide" Target="slides/slide6.xml"/><Relationship Id="rId11" Type="http://schemas.openxmlformats.org/officeDocument/2006/relationships/slide" Target="slides/slide1.xml"/><Relationship Id="rId32" Type="http://schemas.openxmlformats.org/officeDocument/2006/relationships/slide" Target="slides/slide22.xml"/><Relationship Id="rId37" Type="http://schemas.openxmlformats.org/officeDocument/2006/relationships/slide" Target="slides/slide27.xml"/><Relationship Id="rId53" Type="http://schemas.openxmlformats.org/officeDocument/2006/relationships/slide" Target="slides/slide43.xml"/><Relationship Id="rId58" Type="http://schemas.openxmlformats.org/officeDocument/2006/relationships/slide" Target="slides/slide48.xml"/><Relationship Id="rId74" Type="http://schemas.openxmlformats.org/officeDocument/2006/relationships/slide" Target="slides/slide64.xml"/><Relationship Id="rId79" Type="http://schemas.openxmlformats.org/officeDocument/2006/relationships/slide" Target="slides/slide69.xml"/><Relationship Id="rId5" Type="http://schemas.openxmlformats.org/officeDocument/2006/relationships/slideMaster" Target="slideMasters/slideMaster2.xml"/><Relationship Id="rId90" Type="http://schemas.openxmlformats.org/officeDocument/2006/relationships/slide" Target="slides/slide80.xml"/><Relationship Id="rId95" Type="http://schemas.openxmlformats.org/officeDocument/2006/relationships/presProps" Target="presProps.xml"/><Relationship Id="rId22" Type="http://schemas.openxmlformats.org/officeDocument/2006/relationships/slide" Target="slides/slide12.xml"/><Relationship Id="rId27" Type="http://schemas.openxmlformats.org/officeDocument/2006/relationships/slide" Target="slides/slide17.xml"/><Relationship Id="rId43" Type="http://schemas.openxmlformats.org/officeDocument/2006/relationships/slide" Target="slides/slide33.xml"/><Relationship Id="rId48" Type="http://schemas.openxmlformats.org/officeDocument/2006/relationships/slide" Target="slides/slide38.xml"/><Relationship Id="rId64" Type="http://schemas.openxmlformats.org/officeDocument/2006/relationships/slide" Target="slides/slide54.xml"/><Relationship Id="rId69" Type="http://schemas.openxmlformats.org/officeDocument/2006/relationships/slide" Target="slides/slide59.xml"/><Relationship Id="rId80" Type="http://schemas.openxmlformats.org/officeDocument/2006/relationships/slide" Target="slides/slide70.xml"/><Relationship Id="rId85" Type="http://schemas.openxmlformats.org/officeDocument/2006/relationships/slide" Target="slides/slide75.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slide" Target="slides/slide65.xml"/><Relationship Id="rId83" Type="http://schemas.openxmlformats.org/officeDocument/2006/relationships/slide" Target="slides/slide73.xml"/><Relationship Id="rId88" Type="http://schemas.openxmlformats.org/officeDocument/2006/relationships/slide" Target="slides/slide78.xml"/><Relationship Id="rId91" Type="http://schemas.openxmlformats.org/officeDocument/2006/relationships/slide" Target="slides/slide81.xml"/><Relationship Id="rId9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 Type="http://schemas.openxmlformats.org/officeDocument/2006/relationships/slideMaster" Target="slideMasters/slideMaster7.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slide" Target="slides/slide68.xml"/><Relationship Id="rId81" Type="http://schemas.openxmlformats.org/officeDocument/2006/relationships/slide" Target="slides/slide71.xml"/><Relationship Id="rId86" Type="http://schemas.openxmlformats.org/officeDocument/2006/relationships/slide" Target="slides/slide76.xml"/><Relationship Id="rId9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 Id="rId76" Type="http://schemas.openxmlformats.org/officeDocument/2006/relationships/slide" Target="slides/slide66.xml"/><Relationship Id="rId97" Type="http://schemas.openxmlformats.org/officeDocument/2006/relationships/theme" Target="theme/theme1.xml"/><Relationship Id="rId7" Type="http://schemas.openxmlformats.org/officeDocument/2006/relationships/slideMaster" Target="slideMasters/slideMaster4.xml"/><Relationship Id="rId71" Type="http://schemas.openxmlformats.org/officeDocument/2006/relationships/slide" Target="slides/slide61.xml"/><Relationship Id="rId92" Type="http://schemas.openxmlformats.org/officeDocument/2006/relationships/slide" Target="slides/slide82.xml"/><Relationship Id="rId2" Type="http://schemas.openxmlformats.org/officeDocument/2006/relationships/customXml" Target="../customXml/item2.xml"/><Relationship Id="rId29" Type="http://schemas.openxmlformats.org/officeDocument/2006/relationships/slide" Target="slides/slide19.xml"/><Relationship Id="rId24" Type="http://schemas.openxmlformats.org/officeDocument/2006/relationships/slide" Target="slides/slide14.xml"/><Relationship Id="rId40" Type="http://schemas.openxmlformats.org/officeDocument/2006/relationships/slide" Target="slides/slide30.xml"/><Relationship Id="rId45" Type="http://schemas.openxmlformats.org/officeDocument/2006/relationships/slide" Target="slides/slide35.xml"/><Relationship Id="rId66" Type="http://schemas.openxmlformats.org/officeDocument/2006/relationships/slide" Target="slides/slide56.xml"/><Relationship Id="rId87" Type="http://schemas.openxmlformats.org/officeDocument/2006/relationships/slide" Target="slides/slide77.xml"/><Relationship Id="rId61" Type="http://schemas.openxmlformats.org/officeDocument/2006/relationships/slide" Target="slides/slide51.xml"/><Relationship Id="rId82" Type="http://schemas.openxmlformats.org/officeDocument/2006/relationships/slide" Target="slides/slide72.xml"/><Relationship Id="rId19" Type="http://schemas.openxmlformats.org/officeDocument/2006/relationships/slide" Target="slides/slide9.xml"/><Relationship Id="rId14" Type="http://schemas.openxmlformats.org/officeDocument/2006/relationships/slide" Target="slides/slide4.xml"/><Relationship Id="rId30" Type="http://schemas.openxmlformats.org/officeDocument/2006/relationships/slide" Target="slides/slide20.xml"/><Relationship Id="rId35" Type="http://schemas.openxmlformats.org/officeDocument/2006/relationships/slide" Target="slides/slide25.xml"/><Relationship Id="rId56" Type="http://schemas.openxmlformats.org/officeDocument/2006/relationships/slide" Target="slides/slide46.xml"/><Relationship Id="rId77" Type="http://schemas.openxmlformats.org/officeDocument/2006/relationships/slide" Target="slides/slide67.xml"/><Relationship Id="rId8" Type="http://schemas.openxmlformats.org/officeDocument/2006/relationships/slideMaster" Target="slideMasters/slideMaster5.xml"/><Relationship Id="rId51" Type="http://schemas.openxmlformats.org/officeDocument/2006/relationships/slide" Target="slides/slide41.xml"/><Relationship Id="rId72" Type="http://schemas.openxmlformats.org/officeDocument/2006/relationships/slide" Target="slides/slide62.xml"/><Relationship Id="rId93" Type="http://schemas.openxmlformats.org/officeDocument/2006/relationships/notesMaster" Target="notesMasters/notesMaster1.xml"/><Relationship Id="rId98"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7EF7C49-F71C-4271-B3B6-3DDACCA89D23}" type="doc">
      <dgm:prSet loTypeId="urn:microsoft.com/office/officeart/2005/8/layout/venn1" loCatId="relationship" qsTypeId="urn:microsoft.com/office/officeart/2005/8/quickstyle/simple1" qsCatId="simple" csTypeId="urn:microsoft.com/office/officeart/2005/8/colors/accent1_2" csCatId="accent1" phldr="1"/>
      <dgm:spPr/>
    </dgm:pt>
    <dgm:pt modelId="{8060B6AB-4B03-48D3-8FB0-CFCD6E9F6842}">
      <dgm:prSet phldrT="[Text]"/>
      <dgm:spPr/>
      <dgm:t>
        <a:bodyPr/>
        <a:lstStyle/>
        <a:p>
          <a:endParaRPr lang="en-US" dirty="0"/>
        </a:p>
      </dgm:t>
    </dgm:pt>
    <dgm:pt modelId="{9C522A38-72E6-4F6F-AF4C-F8706D3CAAE0}" type="parTrans" cxnId="{35519C60-5E57-4C3B-BDF8-F9F8D63ADC5D}">
      <dgm:prSet/>
      <dgm:spPr/>
      <dgm:t>
        <a:bodyPr/>
        <a:lstStyle/>
        <a:p>
          <a:endParaRPr lang="en-US"/>
        </a:p>
      </dgm:t>
    </dgm:pt>
    <dgm:pt modelId="{DA82F055-B85F-4DCF-9E98-35AD077AAEBE}" type="sibTrans" cxnId="{35519C60-5E57-4C3B-BDF8-F9F8D63ADC5D}">
      <dgm:prSet/>
      <dgm:spPr/>
      <dgm:t>
        <a:bodyPr/>
        <a:lstStyle/>
        <a:p>
          <a:endParaRPr lang="en-US"/>
        </a:p>
      </dgm:t>
    </dgm:pt>
    <dgm:pt modelId="{B22F5E43-5BD1-4AC6-813E-8B0FA2FC39B6}">
      <dgm:prSet phldrT="[Text]"/>
      <dgm:spPr/>
      <dgm:t>
        <a:bodyPr/>
        <a:lstStyle/>
        <a:p>
          <a:endParaRPr lang="en-US" dirty="0"/>
        </a:p>
      </dgm:t>
    </dgm:pt>
    <dgm:pt modelId="{060A79E6-AA43-4328-9CF4-58231D706829}" type="parTrans" cxnId="{865370E9-3191-4396-8CC0-4F0ACB24557E}">
      <dgm:prSet/>
      <dgm:spPr/>
      <dgm:t>
        <a:bodyPr/>
        <a:lstStyle/>
        <a:p>
          <a:endParaRPr lang="en-US"/>
        </a:p>
      </dgm:t>
    </dgm:pt>
    <dgm:pt modelId="{FE1AF69F-5FA3-4F55-8A5A-56A34D194C8F}" type="sibTrans" cxnId="{865370E9-3191-4396-8CC0-4F0ACB24557E}">
      <dgm:prSet/>
      <dgm:spPr/>
      <dgm:t>
        <a:bodyPr/>
        <a:lstStyle/>
        <a:p>
          <a:endParaRPr lang="en-US"/>
        </a:p>
      </dgm:t>
    </dgm:pt>
    <dgm:pt modelId="{6EFE2319-573D-491B-8AA4-A5B58C3A114B}" type="pres">
      <dgm:prSet presAssocID="{47EF7C49-F71C-4271-B3B6-3DDACCA89D23}" presName="compositeShape" presStyleCnt="0">
        <dgm:presLayoutVars>
          <dgm:chMax val="7"/>
          <dgm:dir/>
          <dgm:resizeHandles val="exact"/>
        </dgm:presLayoutVars>
      </dgm:prSet>
      <dgm:spPr/>
    </dgm:pt>
    <dgm:pt modelId="{352CBF2E-3B60-433D-995E-722189DAC285}" type="pres">
      <dgm:prSet presAssocID="{8060B6AB-4B03-48D3-8FB0-CFCD6E9F6842}" presName="circ1" presStyleLbl="vennNode1" presStyleIdx="0" presStyleCnt="2" custLinFactNeighborX="20086"/>
      <dgm:spPr/>
      <dgm:t>
        <a:bodyPr/>
        <a:lstStyle/>
        <a:p>
          <a:endParaRPr lang="en-US"/>
        </a:p>
      </dgm:t>
    </dgm:pt>
    <dgm:pt modelId="{7C937987-0447-4109-A3F6-971B41E87F6B}" type="pres">
      <dgm:prSet presAssocID="{8060B6AB-4B03-48D3-8FB0-CFCD6E9F6842}" presName="circ1Tx" presStyleLbl="revTx" presStyleIdx="0" presStyleCnt="0">
        <dgm:presLayoutVars>
          <dgm:chMax val="0"/>
          <dgm:chPref val="0"/>
          <dgm:bulletEnabled val="1"/>
        </dgm:presLayoutVars>
      </dgm:prSet>
      <dgm:spPr/>
      <dgm:t>
        <a:bodyPr/>
        <a:lstStyle/>
        <a:p>
          <a:endParaRPr lang="en-US"/>
        </a:p>
      </dgm:t>
    </dgm:pt>
    <dgm:pt modelId="{440AC516-8C99-437B-A525-496F4DAF7058}" type="pres">
      <dgm:prSet presAssocID="{B22F5E43-5BD1-4AC6-813E-8B0FA2FC39B6}" presName="circ2" presStyleLbl="vennNode1" presStyleIdx="1" presStyleCnt="2" custScaleX="86927" custScaleY="86927" custLinFactNeighborX="-36700"/>
      <dgm:spPr/>
      <dgm:t>
        <a:bodyPr/>
        <a:lstStyle/>
        <a:p>
          <a:endParaRPr lang="en-US"/>
        </a:p>
      </dgm:t>
    </dgm:pt>
    <dgm:pt modelId="{7350181E-41A2-4A48-8A05-A144674E8088}" type="pres">
      <dgm:prSet presAssocID="{B22F5E43-5BD1-4AC6-813E-8B0FA2FC39B6}" presName="circ2Tx" presStyleLbl="revTx" presStyleIdx="0" presStyleCnt="0">
        <dgm:presLayoutVars>
          <dgm:chMax val="0"/>
          <dgm:chPref val="0"/>
          <dgm:bulletEnabled val="1"/>
        </dgm:presLayoutVars>
      </dgm:prSet>
      <dgm:spPr/>
      <dgm:t>
        <a:bodyPr/>
        <a:lstStyle/>
        <a:p>
          <a:endParaRPr lang="en-US"/>
        </a:p>
      </dgm:t>
    </dgm:pt>
  </dgm:ptLst>
  <dgm:cxnLst>
    <dgm:cxn modelId="{1A846411-7BBF-4103-B2E4-0E63B2ED07E7}" type="presOf" srcId="{8060B6AB-4B03-48D3-8FB0-CFCD6E9F6842}" destId="{7C937987-0447-4109-A3F6-971B41E87F6B}" srcOrd="1" destOrd="0" presId="urn:microsoft.com/office/officeart/2005/8/layout/venn1"/>
    <dgm:cxn modelId="{865370E9-3191-4396-8CC0-4F0ACB24557E}" srcId="{47EF7C49-F71C-4271-B3B6-3DDACCA89D23}" destId="{B22F5E43-5BD1-4AC6-813E-8B0FA2FC39B6}" srcOrd="1" destOrd="0" parTransId="{060A79E6-AA43-4328-9CF4-58231D706829}" sibTransId="{FE1AF69F-5FA3-4F55-8A5A-56A34D194C8F}"/>
    <dgm:cxn modelId="{223E6496-FC3F-481D-8A55-32AA579415C9}" type="presOf" srcId="{B22F5E43-5BD1-4AC6-813E-8B0FA2FC39B6}" destId="{440AC516-8C99-437B-A525-496F4DAF7058}" srcOrd="0" destOrd="0" presId="urn:microsoft.com/office/officeart/2005/8/layout/venn1"/>
    <dgm:cxn modelId="{7F4F421C-8188-4F31-9C77-CFE79C72617A}" type="presOf" srcId="{47EF7C49-F71C-4271-B3B6-3DDACCA89D23}" destId="{6EFE2319-573D-491B-8AA4-A5B58C3A114B}" srcOrd="0" destOrd="0" presId="urn:microsoft.com/office/officeart/2005/8/layout/venn1"/>
    <dgm:cxn modelId="{35519C60-5E57-4C3B-BDF8-F9F8D63ADC5D}" srcId="{47EF7C49-F71C-4271-B3B6-3DDACCA89D23}" destId="{8060B6AB-4B03-48D3-8FB0-CFCD6E9F6842}" srcOrd="0" destOrd="0" parTransId="{9C522A38-72E6-4F6F-AF4C-F8706D3CAAE0}" sibTransId="{DA82F055-B85F-4DCF-9E98-35AD077AAEBE}"/>
    <dgm:cxn modelId="{067A4780-A710-48BE-BF7C-55A65C2935BB}" type="presOf" srcId="{8060B6AB-4B03-48D3-8FB0-CFCD6E9F6842}" destId="{352CBF2E-3B60-433D-995E-722189DAC285}" srcOrd="0" destOrd="0" presId="urn:microsoft.com/office/officeart/2005/8/layout/venn1"/>
    <dgm:cxn modelId="{4422CCBB-A9F5-4839-A730-4C95AB8A70EC}" type="presOf" srcId="{B22F5E43-5BD1-4AC6-813E-8B0FA2FC39B6}" destId="{7350181E-41A2-4A48-8A05-A144674E8088}" srcOrd="1" destOrd="0" presId="urn:microsoft.com/office/officeart/2005/8/layout/venn1"/>
    <dgm:cxn modelId="{024D003A-854D-411B-A87F-B8F8D30DA288}" type="presParOf" srcId="{6EFE2319-573D-491B-8AA4-A5B58C3A114B}" destId="{352CBF2E-3B60-433D-995E-722189DAC285}" srcOrd="0" destOrd="0" presId="urn:microsoft.com/office/officeart/2005/8/layout/venn1"/>
    <dgm:cxn modelId="{9B16D5EF-ECC7-45FE-8ED2-DE9213E20757}" type="presParOf" srcId="{6EFE2319-573D-491B-8AA4-A5B58C3A114B}" destId="{7C937987-0447-4109-A3F6-971B41E87F6B}" srcOrd="1" destOrd="0" presId="urn:microsoft.com/office/officeart/2005/8/layout/venn1"/>
    <dgm:cxn modelId="{E416B975-57A6-483D-9F2C-9809D51320FC}" type="presParOf" srcId="{6EFE2319-573D-491B-8AA4-A5B58C3A114B}" destId="{440AC516-8C99-437B-A525-496F4DAF7058}" srcOrd="2" destOrd="0" presId="urn:microsoft.com/office/officeart/2005/8/layout/venn1"/>
    <dgm:cxn modelId="{9E88E193-EF41-424E-B6B7-32B6C982F60E}" type="presParOf" srcId="{6EFE2319-573D-491B-8AA4-A5B58C3A114B}" destId="{7350181E-41A2-4A48-8A05-A144674E8088}" srcOrd="3"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2CBF2E-3B60-433D-995E-722189DAC285}">
      <dsp:nvSpPr>
        <dsp:cNvPr id="0" name=""/>
        <dsp:cNvSpPr/>
      </dsp:nvSpPr>
      <dsp:spPr>
        <a:xfrm>
          <a:off x="1312082" y="12228"/>
          <a:ext cx="4471342" cy="4471342"/>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889250">
            <a:lnSpc>
              <a:spcPct val="90000"/>
            </a:lnSpc>
            <a:spcBef>
              <a:spcPct val="0"/>
            </a:spcBef>
            <a:spcAft>
              <a:spcPct val="35000"/>
            </a:spcAft>
          </a:pPr>
          <a:endParaRPr lang="en-US" sz="6500" kern="1200" dirty="0"/>
        </a:p>
      </dsp:txBody>
      <dsp:txXfrm>
        <a:off x="1936459" y="539496"/>
        <a:ext cx="2578071" cy="3416808"/>
      </dsp:txXfrm>
    </dsp:sp>
    <dsp:sp modelId="{440AC516-8C99-437B-A525-496F4DAF7058}">
      <dsp:nvSpPr>
        <dsp:cNvPr id="0" name=""/>
        <dsp:cNvSpPr/>
      </dsp:nvSpPr>
      <dsp:spPr>
        <a:xfrm>
          <a:off x="2287844" y="304497"/>
          <a:ext cx="3886804" cy="3886804"/>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889250">
            <a:lnSpc>
              <a:spcPct val="90000"/>
            </a:lnSpc>
            <a:spcBef>
              <a:spcPct val="0"/>
            </a:spcBef>
            <a:spcAft>
              <a:spcPct val="35000"/>
            </a:spcAft>
          </a:pPr>
          <a:endParaRPr lang="en-US" sz="6500" kern="1200" dirty="0"/>
        </a:p>
      </dsp:txBody>
      <dsp:txXfrm>
        <a:off x="3390856" y="762835"/>
        <a:ext cx="2241040" cy="2970128"/>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EE08033-7B0A-425B-A9E0-8EADD3129C99}" type="datetimeFigureOut">
              <a:rPr lang="en-US" smtClean="0"/>
              <a:pPr/>
              <a:t>10/27/2011</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1FF4F9C-4DC8-4F42-9154-33B81DE164A8}" type="slidenum">
              <a:rPr lang="en-US" smtClean="0"/>
              <a:pPr/>
              <a:t>‹#›</a:t>
            </a:fld>
            <a:endParaRPr lang="en-US" dirty="0"/>
          </a:p>
        </p:txBody>
      </p:sp>
    </p:spTree>
    <p:extLst>
      <p:ext uri="{BB962C8B-B14F-4D97-AF65-F5344CB8AC3E}">
        <p14:creationId xmlns:p14="http://schemas.microsoft.com/office/powerpoint/2010/main" val="22371778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850F21-6683-4AB0-B585-9C6D1ECE009D}" type="datetimeFigureOut">
              <a:rPr lang="en-US" smtClean="0"/>
              <a:pPr/>
              <a:t>10/27/2011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E60B2DC-A877-45E8-B394-DCA5FA59405F}" type="slidenum">
              <a:rPr lang="en-US" smtClean="0"/>
              <a:pPr/>
              <a:t>‹#›</a:t>
            </a:fld>
            <a:endParaRPr lang="en-US" dirty="0"/>
          </a:p>
        </p:txBody>
      </p:sp>
    </p:spTree>
    <p:extLst>
      <p:ext uri="{BB962C8B-B14F-4D97-AF65-F5344CB8AC3E}">
        <p14:creationId xmlns:p14="http://schemas.microsoft.com/office/powerpoint/2010/main" val="41640672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www.flickr.com/photos/microsoftsweden/5394688397/" TargetMode="External"/><Relationship Id="rId2" Type="http://schemas.openxmlformats.org/officeDocument/2006/relationships/slide" Target="../slides/slide36.xml"/><Relationship Id="rId1" Type="http://schemas.openxmlformats.org/officeDocument/2006/relationships/notesMaster" Target="../notesMasters/notesMaster1.xml"/><Relationship Id="rId5" Type="http://schemas.openxmlformats.org/officeDocument/2006/relationships/hyperlink" Target="http://www.flickr.com/photos/microsoftsweden/5395284268/" TargetMode="External"/><Relationship Id="rId4" Type="http://schemas.openxmlformats.org/officeDocument/2006/relationships/hyperlink" Target="http://en.wikipedia.org/wiki/File:Bundesarchiv_B_145_Bild-F077869-0042,_Jugend-Computerschule_mit_IBM-PC.jpg" TargetMode="Externa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ocial.technet.microsoft.com/wiki/contents/articles/inside-sql-azure.aspx" TargetMode="External"/><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blogs.msdn.com/b/cbiyikoglu/archive/2011/01/18/sql-azure-federations-robust-connectivity-model-for-federated-data.aspx" TargetMode="External"/><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www.cloudave.com/695/nosql-is-not-sql-and-thats-a-problem/" TargetMode="External"/><Relationship Id="rId2" Type="http://schemas.openxmlformats.org/officeDocument/2006/relationships/slide" Target="../slides/slide51.xml"/><Relationship Id="rId1" Type="http://schemas.openxmlformats.org/officeDocument/2006/relationships/notesMaster" Target="../notesMasters/notesMaster1.xml"/><Relationship Id="rId4" Type="http://schemas.openxmlformats.org/officeDocument/2006/relationships/hyperlink" Target="http://notonlysql.com/" TargetMode="Externa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9CA28B0-4C0E-4F1B-9419-B7973E98DA19}" type="slidenum">
              <a:rPr lang="en-US" smtClean="0"/>
              <a:pPr fontAlgn="base">
                <a:spcBef>
                  <a:spcPct val="0"/>
                </a:spcBef>
                <a:spcAft>
                  <a:spcPct val="0"/>
                </a:spcAft>
                <a:defRPr/>
              </a:pPr>
              <a:t>1</a:t>
            </a:fld>
            <a:endParaRPr lang="en-US" dirty="0" smtClean="0"/>
          </a:p>
        </p:txBody>
      </p:sp>
      <p:sp>
        <p:nvSpPr>
          <p:cNvPr id="50179"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778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3080843-5929-422A-B0F1-B6876B54E74B}" type="slidenum">
              <a:rPr lang="en-US" smtClean="0"/>
              <a:pPr fontAlgn="base">
                <a:spcBef>
                  <a:spcPct val="0"/>
                </a:spcBef>
                <a:spcAft>
                  <a:spcPct val="0"/>
                </a:spcAft>
                <a:defRPr/>
              </a:pPr>
              <a:t>2</a:t>
            </a:fld>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778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3080843-5929-422A-B0F1-B6876B54E74B}" type="slidenum">
              <a:rPr lang="en-US" smtClean="0"/>
              <a:pPr fontAlgn="base">
                <a:spcBef>
                  <a:spcPct val="0"/>
                </a:spcBef>
                <a:spcAft>
                  <a:spcPct val="0"/>
                </a:spcAft>
                <a:defRPr/>
              </a:pPr>
              <a:t>3</a:t>
            </a:fld>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Denny’s: </a:t>
            </a:r>
          </a:p>
          <a:p>
            <a:r>
              <a:rPr lang="en-US" dirty="0" smtClean="0"/>
              <a:t>http://www.thekmiecs.com/marketing-advertising/guest-post-the-impact-of-an-unavailable-web-site-dennyscom-superbowl/ </a:t>
            </a:r>
          </a:p>
          <a:p>
            <a:r>
              <a:rPr lang="en-US" dirty="0" smtClean="0"/>
              <a:t>http://www.planetc1.com/cgi-bin/n/v.cgi?c=1&amp;id=1233547996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4</a:t>
            </a:fld>
            <a:endParaRPr lang="en-US" dirty="0"/>
          </a:p>
        </p:txBody>
      </p:sp>
    </p:spTree>
    <p:extLst>
      <p:ext uri="{BB962C8B-B14F-4D97-AF65-F5344CB8AC3E}">
        <p14:creationId xmlns:p14="http://schemas.microsoft.com/office/powerpoint/2010/main" val="42770502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http://en.wikipedia.org/wiki/File:Buzz_salutes_the_U.S._Flag.jpg</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5</a:t>
            </a:fld>
            <a:endParaRPr lang="en-US" dirty="0"/>
          </a:p>
        </p:txBody>
      </p:sp>
    </p:spTree>
    <p:extLst>
      <p:ext uri="{BB962C8B-B14F-4D97-AF65-F5344CB8AC3E}">
        <p14:creationId xmlns:p14="http://schemas.microsoft.com/office/powerpoint/2010/main" val="42864859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http://en.wikipedia.org/wiki/File:Apollo_13_Mailbox_at_Mission_Control.jpg</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6</a:t>
            </a:fld>
            <a:endParaRPr lang="en-US" dirty="0"/>
          </a:p>
        </p:txBody>
      </p:sp>
    </p:spTree>
    <p:extLst>
      <p:ext uri="{BB962C8B-B14F-4D97-AF65-F5344CB8AC3E}">
        <p14:creationId xmlns:p14="http://schemas.microsoft.com/office/powerpoint/2010/main" val="3595792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http://www.cafepress.com/+failure_is_not_an_option_large_mug,92179166?cmp=knc-pla-92179166&amp;utm_term=92179166&amp;utm_medium=cpc&amp;pid=3607873&amp;utm_source=google&amp;utm_campaign=sem_product_feed&amp;gclid=CLeK2ZXxiKwCFeUEQAodYi7n5Q</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8</a:t>
            </a:fld>
            <a:endParaRPr lang="en-US" dirty="0"/>
          </a:p>
        </p:txBody>
      </p:sp>
    </p:spTree>
    <p:extLst>
      <p:ext uri="{BB962C8B-B14F-4D97-AF65-F5344CB8AC3E}">
        <p14:creationId xmlns:p14="http://schemas.microsoft.com/office/powerpoint/2010/main" val="41308549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http</a:t>
            </a:r>
            <a:r>
              <a:rPr lang="en-US" dirty="0" smtClean="0"/>
              <a:t>://en.wikipedia.org/wiki/File:Mission_Control_celebrates_successful_splashdown_of_Apollo_13.jpg</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9</a:t>
            </a:fld>
            <a:endParaRPr lang="en-US" dirty="0"/>
          </a:p>
        </p:txBody>
      </p:sp>
    </p:spTree>
    <p:extLst>
      <p:ext uri="{BB962C8B-B14F-4D97-AF65-F5344CB8AC3E}">
        <p14:creationId xmlns:p14="http://schemas.microsoft.com/office/powerpoint/2010/main" val="1717213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Boots from posterous.wilderclan.com</a:t>
            </a:r>
          </a:p>
          <a:p>
            <a:r>
              <a:rPr lang="en-US" dirty="0" smtClean="0"/>
              <a:t>Sneakers: http://www.flickr.com/photos/pinksherbet/3504943955/</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10</a:t>
            </a:fld>
            <a:endParaRPr lang="en-US" dirty="0"/>
          </a:p>
        </p:txBody>
      </p:sp>
    </p:spTree>
    <p:extLst>
      <p:ext uri="{BB962C8B-B14F-4D97-AF65-F5344CB8AC3E}">
        <p14:creationId xmlns:p14="http://schemas.microsoft.com/office/powerpoint/2010/main" val="21764713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effectLst/>
              </a:rPr>
              <a:t>Q: How many times will a subscriber receive each </a:t>
            </a:r>
            <a:r>
              <a:rPr lang="en-US" dirty="0" err="1" smtClean="0">
                <a:effectLst/>
              </a:rPr>
              <a:t>message?Although</a:t>
            </a:r>
            <a:r>
              <a:rPr lang="en-US" dirty="0" smtClean="0">
                <a:effectLst/>
              </a:rPr>
              <a:t> most of the time each message will be delivered to your application exactly once, the distributed nature of Amazon SNS and transient network conditions could result in occasional, duplicate messages at the subscriber end. Developers should design their applications such that processing a message more than once does not create any errors or inconsistencies.</a:t>
            </a:r>
          </a:p>
          <a:p>
            <a:r>
              <a:rPr lang="en-US" smtClean="0"/>
              <a:t>http://aws.amazon.com/sns/faqs/</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11</a:t>
            </a:fld>
            <a:endParaRPr lang="en-US" dirty="0"/>
          </a:p>
        </p:txBody>
      </p:sp>
    </p:spTree>
    <p:extLst>
      <p:ext uri="{BB962C8B-B14F-4D97-AF65-F5344CB8AC3E}">
        <p14:creationId xmlns:p14="http://schemas.microsoft.com/office/powerpoint/2010/main" val="34481337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Danny’s: http://www.thekmiecs.com/marketing-advertising/guest-post-the-impact-of-an-unavailable-web-site-dennyscom-superbowl/</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13</a:t>
            </a:fld>
            <a:endParaRPr lang="en-US" dirty="0"/>
          </a:p>
        </p:txBody>
      </p:sp>
    </p:spTree>
    <p:extLst>
      <p:ext uri="{BB962C8B-B14F-4D97-AF65-F5344CB8AC3E}">
        <p14:creationId xmlns:p14="http://schemas.microsoft.com/office/powerpoint/2010/main" val="42770502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20</a:t>
            </a:fld>
            <a:endParaRPr lang="en-US" dirty="0"/>
          </a:p>
        </p:txBody>
      </p:sp>
    </p:spTree>
    <p:extLst>
      <p:ext uri="{BB962C8B-B14F-4D97-AF65-F5344CB8AC3E}">
        <p14:creationId xmlns:p14="http://schemas.microsoft.com/office/powerpoint/2010/main" val="29071594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Scaling Data</a:t>
            </a:r>
          </a:p>
          <a:p>
            <a:pPr marL="228600" indent="-228600">
              <a:buFont typeface="+mj-lt"/>
              <a:buAutoNum type="arabicPeriod"/>
            </a:pPr>
            <a:r>
              <a:rPr lang="en-US" dirty="0" smtClean="0"/>
              <a:t>SQL</a:t>
            </a:r>
            <a:r>
              <a:rPr lang="en-US" baseline="0" dirty="0" smtClean="0"/>
              <a:t> Azure != SQL Server – 5 minutes</a:t>
            </a:r>
          </a:p>
          <a:p>
            <a:pPr marL="228600" indent="-228600">
              <a:buFont typeface="+mj-lt"/>
              <a:buAutoNum type="arabicPeriod"/>
            </a:pPr>
            <a:r>
              <a:rPr lang="en-US" dirty="0" smtClean="0"/>
              <a:t>Query</a:t>
            </a:r>
            <a:r>
              <a:rPr lang="en-US" baseline="0" dirty="0" smtClean="0"/>
              <a:t> Fanout – 5 minutes</a:t>
            </a:r>
          </a:p>
          <a:p>
            <a:pPr marL="228600" indent="-228600">
              <a:buFont typeface="+mj-lt"/>
              <a:buAutoNum type="arabicPeriod"/>
            </a:pPr>
            <a:r>
              <a:rPr lang="en-US" baseline="0" dirty="0" smtClean="0"/>
              <a:t>NoSQL, Table Storage – 10 minutes (mention Eventual Consistency)</a:t>
            </a:r>
            <a:endParaRPr lang="en-US" dirty="0" smtClean="0"/>
          </a:p>
          <a:p>
            <a:r>
              <a:rPr lang="en-US" dirty="0" smtClean="0"/>
              <a:t>Scaling</a:t>
            </a:r>
            <a:r>
              <a:rPr lang="en-US" baseline="0" dirty="0" smtClean="0"/>
              <a:t> Compute</a:t>
            </a:r>
          </a:p>
          <a:p>
            <a:pPr marL="228600" indent="-228600">
              <a:buFont typeface="+mj-lt"/>
              <a:buAutoNum type="arabicPeriod"/>
            </a:pPr>
            <a:r>
              <a:rPr lang="en-US" baseline="0" dirty="0" smtClean="0"/>
              <a:t>Roles &amp; Queues – 5 minutes</a:t>
            </a:r>
          </a:p>
          <a:p>
            <a:pPr marL="228600" indent="-228600">
              <a:buFont typeface="+mj-lt"/>
              <a:buAutoNum type="arabicPeriod"/>
            </a:pPr>
            <a:r>
              <a:rPr lang="en-US" baseline="0" dirty="0" smtClean="0"/>
              <a:t>Scalability Pattern – 10 minutes (mention scale unit)</a:t>
            </a:r>
          </a:p>
        </p:txBody>
      </p:sp>
      <p:sp>
        <p:nvSpPr>
          <p:cNvPr id="4" name="Slide Number Placeholder 3"/>
          <p:cNvSpPr>
            <a:spLocks noGrp="1"/>
          </p:cNvSpPr>
          <p:nvPr>
            <p:ph type="sldNum" sz="quarter" idx="10"/>
          </p:nvPr>
        </p:nvSpPr>
        <p:spPr/>
        <p:txBody>
          <a:bodyPr/>
          <a:lstStyle/>
          <a:p>
            <a:fld id="{1E60B2DC-A877-45E8-B394-DCA5FA59405F}" type="slidenum">
              <a:rPr lang="en-US" smtClean="0"/>
              <a:pPr/>
              <a:t>32</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Scaling Data</a:t>
            </a:r>
          </a:p>
          <a:p>
            <a:pPr marL="228600" indent="-228600">
              <a:buFont typeface="+mj-lt"/>
              <a:buAutoNum type="arabicPeriod"/>
            </a:pPr>
            <a:r>
              <a:rPr lang="en-US" dirty="0" smtClean="0"/>
              <a:t>SQL</a:t>
            </a:r>
            <a:r>
              <a:rPr lang="en-US" baseline="0" dirty="0" smtClean="0"/>
              <a:t> Azure != SQL Server – 5 minutes</a:t>
            </a:r>
          </a:p>
          <a:p>
            <a:pPr marL="228600" indent="-228600">
              <a:buFont typeface="+mj-lt"/>
              <a:buAutoNum type="arabicPeriod"/>
            </a:pPr>
            <a:r>
              <a:rPr lang="en-US" dirty="0" smtClean="0"/>
              <a:t>Query</a:t>
            </a:r>
            <a:r>
              <a:rPr lang="en-US" baseline="0" dirty="0" smtClean="0"/>
              <a:t> Fanout – 5 minutes</a:t>
            </a:r>
          </a:p>
          <a:p>
            <a:pPr marL="228600" indent="-228600">
              <a:buFont typeface="+mj-lt"/>
              <a:buAutoNum type="arabicPeriod"/>
            </a:pPr>
            <a:r>
              <a:rPr lang="en-US" baseline="0" dirty="0" smtClean="0"/>
              <a:t>NoSQL, Table Storage – 10 minutes (mention Eventual Consistency)</a:t>
            </a:r>
            <a:endParaRPr lang="en-US" dirty="0" smtClean="0"/>
          </a:p>
          <a:p>
            <a:r>
              <a:rPr lang="en-US" dirty="0" smtClean="0"/>
              <a:t>Scaling</a:t>
            </a:r>
            <a:r>
              <a:rPr lang="en-US" baseline="0" dirty="0" smtClean="0"/>
              <a:t> Compute</a:t>
            </a:r>
          </a:p>
          <a:p>
            <a:pPr marL="228600" indent="-228600">
              <a:buFont typeface="+mj-lt"/>
              <a:buAutoNum type="arabicPeriod"/>
            </a:pPr>
            <a:r>
              <a:rPr lang="en-US" baseline="0" dirty="0" smtClean="0"/>
              <a:t>Roles &amp; Queues – 5 minutes</a:t>
            </a:r>
          </a:p>
          <a:p>
            <a:pPr marL="228600" indent="-228600">
              <a:buFont typeface="+mj-lt"/>
              <a:buAutoNum type="arabicPeriod"/>
            </a:pPr>
            <a:r>
              <a:rPr lang="en-US" baseline="0" dirty="0" smtClean="0"/>
              <a:t>Scalability Pattern – 10 minutes (mention scale unit)</a:t>
            </a:r>
          </a:p>
        </p:txBody>
      </p:sp>
      <p:sp>
        <p:nvSpPr>
          <p:cNvPr id="4" name="Slide Number Placeholder 3"/>
          <p:cNvSpPr>
            <a:spLocks noGrp="1"/>
          </p:cNvSpPr>
          <p:nvPr>
            <p:ph type="sldNum" sz="quarter" idx="10"/>
          </p:nvPr>
        </p:nvSpPr>
        <p:spPr/>
        <p:txBody>
          <a:bodyPr/>
          <a:lstStyle/>
          <a:p>
            <a:fld id="{1E60B2DC-A877-45E8-B394-DCA5FA59405F}" type="slidenum">
              <a:rPr lang="en-US" smtClean="0"/>
              <a:pPr/>
              <a:t>35</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credits/sources:</a:t>
            </a:r>
          </a:p>
          <a:p>
            <a:r>
              <a:rPr lang="en-US" dirty="0" smtClean="0">
                <a:hlinkClick r:id="rId3"/>
              </a:rPr>
              <a:t>http://www.flickr.com/photos/microsoftsweden/5394688397/</a:t>
            </a:r>
            <a:endParaRPr lang="en-US" dirty="0" smtClean="0"/>
          </a:p>
          <a:p>
            <a:r>
              <a:rPr lang="en-US" dirty="0" smtClean="0">
                <a:hlinkClick r:id="rId4"/>
              </a:rPr>
              <a:t>http://en.wikipedia.org/wiki/File:Bundesarchiv_B_145_Bild-F077869-0042,_Jugend-Computerschule_mit_IBM-PC.jpg</a:t>
            </a:r>
            <a:endParaRPr lang="en-US" dirty="0" smtClean="0"/>
          </a:p>
          <a:p>
            <a:r>
              <a:rPr lang="en-US" dirty="0" smtClean="0">
                <a:hlinkClick r:id="rId5"/>
              </a:rPr>
              <a:t>http://www.flickr.com/photos/microsoftsweden/5395284268/</a:t>
            </a:r>
            <a:endParaRPr lang="en-US" dirty="0" smtClean="0"/>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36</a:t>
            </a:fld>
            <a:endParaRPr lang="en-US" dirty="0"/>
          </a:p>
        </p:txBody>
      </p:sp>
    </p:spTree>
    <p:extLst>
      <p:ext uri="{BB962C8B-B14F-4D97-AF65-F5344CB8AC3E}">
        <p14:creationId xmlns:p14="http://schemas.microsoft.com/office/powerpoint/2010/main" val="10642308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1" indent="-342900">
              <a:buNone/>
            </a:pPr>
            <a:r>
              <a:rPr lang="en-US" sz="3200" dirty="0" smtClean="0"/>
              <a:t>Same performance when system is managing x</a:t>
            </a:r>
            <a:r>
              <a:rPr lang="en-US" sz="3200" baseline="0" dirty="0" smtClean="0"/>
              <a:t> units </a:t>
            </a:r>
            <a:r>
              <a:rPr lang="en-US" sz="3200" dirty="0" smtClean="0"/>
              <a:t>as with 10x, 100x, 1000x …</a:t>
            </a:r>
          </a:p>
          <a:p>
            <a:pPr marL="342900" lvl="1" indent="-342900">
              <a:buNone/>
            </a:pPr>
            <a:r>
              <a:rPr lang="en-US" sz="3200" dirty="0" smtClean="0"/>
              <a:t>Scale</a:t>
            </a:r>
            <a:r>
              <a:rPr lang="en-US" sz="3200" baseline="0" dirty="0" smtClean="0"/>
              <a:t> </a:t>
            </a:r>
            <a:r>
              <a:rPr lang="en-US" sz="3200" baseline="0" dirty="0" smtClean="0">
                <a:sym typeface="Wingdings" pitchFamily="2" charset="2"/>
              </a:rPr>
              <a:t> </a:t>
            </a:r>
            <a:r>
              <a:rPr lang="en-US" sz="3200" dirty="0" smtClean="0"/>
              <a:t>availability, durability (failures will happen), throughput, and capacity</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37</a:t>
            </a:fld>
            <a:endParaRPr lang="en-US" dirty="0"/>
          </a:p>
        </p:txBody>
      </p:sp>
    </p:spTree>
    <p:extLst>
      <p:ext uri="{BB962C8B-B14F-4D97-AF65-F5344CB8AC3E}">
        <p14:creationId xmlns:p14="http://schemas.microsoft.com/office/powerpoint/2010/main" val="15568826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1"/>
            <a:r>
              <a:rPr lang="en-US" sz="4400" i="1" dirty="0" smtClean="0">
                <a:latin typeface="Times New Roman" pitchFamily="18" charset="0"/>
                <a:cs typeface="Times New Roman" pitchFamily="18" charset="0"/>
              </a:rPr>
              <a:t>Talk will focus on how specific </a:t>
            </a:r>
            <a:r>
              <a:rPr lang="en-US" sz="4400" b="1" i="1" dirty="0" smtClean="0">
                <a:latin typeface="Times New Roman" pitchFamily="18" charset="0"/>
                <a:cs typeface="Times New Roman" pitchFamily="18" charset="0"/>
              </a:rPr>
              <a:t>Scale Out</a:t>
            </a:r>
            <a:r>
              <a:rPr lang="en-US" sz="4400" i="1" dirty="0" smtClean="0">
                <a:latin typeface="Times New Roman" pitchFamily="18" charset="0"/>
                <a:cs typeface="Times New Roman" pitchFamily="18" charset="0"/>
              </a:rPr>
              <a:t> Patterns can be realized using the Windows Azure Platform, though concepts are generally applicable to other cloud platforms and non-cloud systems…</a:t>
            </a:r>
            <a:endParaRPr lang="en-US" sz="4400" dirty="0" smtClean="0"/>
          </a:p>
          <a:p>
            <a:pPr lvl="1"/>
            <a:r>
              <a:rPr lang="en-US" sz="4400" dirty="0" smtClean="0"/>
              <a:t>Not ACID, thus addressing CAP theorem limitations</a:t>
            </a:r>
          </a:p>
          <a:p>
            <a:pPr lvl="1"/>
            <a:r>
              <a:rPr lang="en-US" sz="4400" dirty="0" smtClean="0"/>
              <a:t>Uses concepts of sharding</a:t>
            </a:r>
          </a:p>
          <a:p>
            <a:pPr lvl="1"/>
            <a:r>
              <a:rPr lang="en-US" sz="4400" dirty="0" smtClean="0"/>
              <a:t>Not discussing MAP/REDUCE, Warehouse,</a:t>
            </a:r>
            <a:r>
              <a:rPr lang="en-US" sz="4400" baseline="0" dirty="0" smtClean="0"/>
              <a:t> …</a:t>
            </a:r>
            <a:endParaRPr lang="en-US" sz="4400" dirty="0" smtClean="0"/>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42</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Scaling Data</a:t>
            </a:r>
          </a:p>
          <a:p>
            <a:pPr marL="228600" indent="-228600">
              <a:buFont typeface="+mj-lt"/>
              <a:buAutoNum type="arabicPeriod"/>
            </a:pPr>
            <a:r>
              <a:rPr lang="en-US" dirty="0" smtClean="0"/>
              <a:t>SQL</a:t>
            </a:r>
            <a:r>
              <a:rPr lang="en-US" baseline="0" dirty="0" smtClean="0"/>
              <a:t> Azure != SQL Server – 5 minutes</a:t>
            </a:r>
          </a:p>
          <a:p>
            <a:pPr marL="228600" indent="-228600">
              <a:buFont typeface="+mj-lt"/>
              <a:buAutoNum type="arabicPeriod"/>
            </a:pPr>
            <a:r>
              <a:rPr lang="en-US" dirty="0" smtClean="0"/>
              <a:t>Query</a:t>
            </a:r>
            <a:r>
              <a:rPr lang="en-US" baseline="0" dirty="0" smtClean="0"/>
              <a:t> Fanout – 5 minutes</a:t>
            </a:r>
          </a:p>
          <a:p>
            <a:pPr marL="228600" indent="-228600">
              <a:buFont typeface="+mj-lt"/>
              <a:buAutoNum type="arabicPeriod"/>
            </a:pPr>
            <a:r>
              <a:rPr lang="en-US" baseline="0" dirty="0" smtClean="0"/>
              <a:t>NoSQL, Table Storage – 10 minutes (mention Eventual Consistency)</a:t>
            </a:r>
            <a:endParaRPr lang="en-US" dirty="0" smtClean="0"/>
          </a:p>
          <a:p>
            <a:r>
              <a:rPr lang="en-US" dirty="0" smtClean="0"/>
              <a:t>Scaling</a:t>
            </a:r>
            <a:r>
              <a:rPr lang="en-US" baseline="0" dirty="0" smtClean="0"/>
              <a:t> Compute</a:t>
            </a:r>
          </a:p>
          <a:p>
            <a:pPr marL="228600" indent="-228600">
              <a:buFont typeface="+mj-lt"/>
              <a:buAutoNum type="arabicPeriod"/>
            </a:pPr>
            <a:r>
              <a:rPr lang="en-US" baseline="0" dirty="0" smtClean="0"/>
              <a:t>Roles &amp; Queues – 5 minutes</a:t>
            </a:r>
          </a:p>
          <a:p>
            <a:pPr marL="228600" indent="-228600">
              <a:buFont typeface="+mj-lt"/>
              <a:buAutoNum type="arabicPeriod"/>
            </a:pPr>
            <a:r>
              <a:rPr lang="en-US" baseline="0" dirty="0" smtClean="0"/>
              <a:t>Scalability Pattern – 10 minutes (mention scale unit)</a:t>
            </a:r>
          </a:p>
        </p:txBody>
      </p:sp>
      <p:sp>
        <p:nvSpPr>
          <p:cNvPr id="4" name="Slide Number Placeholder 3"/>
          <p:cNvSpPr>
            <a:spLocks noGrp="1"/>
          </p:cNvSpPr>
          <p:nvPr>
            <p:ph type="sldNum" sz="quarter" idx="10"/>
          </p:nvPr>
        </p:nvSpPr>
        <p:spPr/>
        <p:txBody>
          <a:bodyPr/>
          <a:lstStyle/>
          <a:p>
            <a:fld id="{1E60B2DC-A877-45E8-B394-DCA5FA59405F}" type="slidenum">
              <a:rPr lang="en-US" smtClean="0"/>
              <a:pPr/>
              <a:t>43</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Social Check-in Site Foursquare</a:t>
            </a:r>
          </a:p>
          <a:p>
            <a:pPr marL="171450" indent="-171450">
              <a:buFontTx/>
              <a:buChar char="-"/>
            </a:pPr>
            <a:r>
              <a:rPr lang="en-US" dirty="0" smtClean="0"/>
              <a:t>32 employees (at the time)</a:t>
            </a:r>
          </a:p>
          <a:p>
            <a:pPr marL="0" indent="0">
              <a:buFontTx/>
              <a:buNone/>
            </a:pPr>
            <a:r>
              <a:rPr lang="en-US" dirty="0" smtClean="0"/>
              <a:t>10Gen</a:t>
            </a:r>
          </a:p>
          <a:p>
            <a:pPr marL="171450" indent="-171450">
              <a:buFontTx/>
              <a:buChar char="-"/>
            </a:pPr>
            <a:r>
              <a:rPr lang="en-US" dirty="0" smtClean="0"/>
              <a:t>Small company</a:t>
            </a:r>
          </a:p>
          <a:p>
            <a:pPr marL="0" indent="0">
              <a:buFontTx/>
              <a:buNone/>
            </a:pPr>
            <a:r>
              <a:rPr lang="en-US" dirty="0" smtClean="0"/>
              <a:t>Microsoft</a:t>
            </a:r>
          </a:p>
          <a:p>
            <a:pPr marL="171450" indent="-171450">
              <a:buFontTx/>
              <a:buChar char="-"/>
            </a:pPr>
            <a:r>
              <a:rPr lang="en-US" dirty="0" smtClean="0"/>
              <a:t>BIG COMPAN</a:t>
            </a:r>
            <a:r>
              <a:rPr lang="en-US" baseline="0" dirty="0" smtClean="0"/>
              <a:t>Y (how many of the 90k employees work on SQL Server?)</a:t>
            </a:r>
          </a:p>
          <a:p>
            <a:pPr marL="171450" indent="-171450">
              <a:buFontTx/>
              <a:buChar char="-"/>
            </a:pPr>
            <a:endParaRPr lang="en-US" baseline="0" dirty="0" smtClean="0"/>
          </a:p>
          <a:p>
            <a:pPr marL="0" indent="0">
              <a:buFontTx/>
              <a:buNone/>
            </a:pPr>
            <a:r>
              <a:rPr lang="en-US" dirty="0" smtClean="0"/>
              <a:t>http://blog.foursquare.com/2010/10/05/so-that-was-a-bummer/</a:t>
            </a:r>
          </a:p>
          <a:p>
            <a:pPr marL="0" indent="0">
              <a:buFontTx/>
              <a:buNone/>
            </a:pPr>
            <a:r>
              <a:rPr lang="en-US" dirty="0" smtClean="0"/>
              <a:t>http://highscalability.com/blog/2010/10/15/troubles-with-sharding-what-can-we-learn-from-the-foursquare.html</a:t>
            </a:r>
          </a:p>
          <a:p>
            <a:pPr marL="0" indent="0">
              <a:buFontTx/>
              <a:buNone/>
            </a:pP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44</a:t>
            </a:fld>
            <a:endParaRPr lang="en-US" dirty="0"/>
          </a:p>
        </p:txBody>
      </p:sp>
    </p:spTree>
    <p:extLst>
      <p:ext uri="{BB962C8B-B14F-4D97-AF65-F5344CB8AC3E}">
        <p14:creationId xmlns:p14="http://schemas.microsoft.com/office/powerpoint/2010/main" val="26429383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[Not same as Data Warehouse or Reporting DB]</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45</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hlinkClick r:id="rId3"/>
              </a:rPr>
              <a:t>http://social.technet.microsoft.com/wiki/contents/articles/inside-sql-azure.aspx</a:t>
            </a:r>
            <a:endParaRPr lang="en-US" dirty="0" smtClean="0"/>
          </a:p>
          <a:p>
            <a:endParaRPr lang="en-US" dirty="0" smtClean="0"/>
          </a:p>
          <a:p>
            <a:r>
              <a:rPr lang="en-US" sz="1200" b="0" i="0" kern="1200" dirty="0" smtClean="0">
                <a:solidFill>
                  <a:schemeClr val="tx1"/>
                </a:solidFill>
                <a:effectLst/>
                <a:latin typeface="+mn-lt"/>
                <a:ea typeface="+mn-ea"/>
                <a:cs typeface="+mn-cs"/>
              </a:rPr>
              <a:t>“Another feature in development is the ability to take control of your backups. Currently, backups are performed in the data centers to protect your data against disk or system problems. However, there is no way currently to control your own backups to provide protection against logical errors and use a RESTORE operation to return to an earlier point in time when a backup was made. The new feature involves the ability to make your own backups of your SQL Azure databases to your own on-premises storage, and the ability to restore those backups either to an on-premises database or to a SQL Azure database. Eventually Microsoft plans to provide the ability to perform SQL Azure backups across data centers and also make log backups so that point-in-time recovery can be implemented.” </a:t>
            </a:r>
            <a:r>
              <a:rPr lang="en-US" dirty="0" smtClean="0">
                <a:hlinkClick r:id="rId3"/>
              </a:rPr>
              <a:t>http://social.technet.microsoft.com/wiki/contents/articles/inside-sql-azure.aspx</a:t>
            </a:r>
            <a:endParaRPr lang="en-US" dirty="0" smtClean="0"/>
          </a:p>
          <a:p>
            <a:pPr eaLnBrk="1" hangingPunct="1"/>
            <a:endParaRPr lang="en-US"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hlinkClick r:id="rId3"/>
              </a:rPr>
              <a:t>http://blogs.msdn.com/b/cbiyikoglu/archive/2011/01/18/sql-azure-federations-robust-connectivity-model-for-federated-data.aspx</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48</a:t>
            </a:fld>
            <a:endParaRPr lang="en-US" dirty="0"/>
          </a:p>
        </p:txBody>
      </p:sp>
    </p:spTree>
    <p:extLst>
      <p:ext uri="{BB962C8B-B14F-4D97-AF65-F5344CB8AC3E}">
        <p14:creationId xmlns:p14="http://schemas.microsoft.com/office/powerpoint/2010/main" val="12286901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Scaling Data</a:t>
            </a:r>
          </a:p>
          <a:p>
            <a:pPr marL="228600" indent="-228600">
              <a:buFont typeface="+mj-lt"/>
              <a:buAutoNum type="arabicPeriod"/>
            </a:pPr>
            <a:r>
              <a:rPr lang="en-US" dirty="0" smtClean="0"/>
              <a:t>SQL</a:t>
            </a:r>
            <a:r>
              <a:rPr lang="en-US" baseline="0" dirty="0" smtClean="0"/>
              <a:t> Azure != SQL Server – 5 minutes</a:t>
            </a:r>
          </a:p>
          <a:p>
            <a:pPr marL="228600" indent="-228600">
              <a:buFont typeface="+mj-lt"/>
              <a:buAutoNum type="arabicPeriod"/>
            </a:pPr>
            <a:r>
              <a:rPr lang="en-US" dirty="0" smtClean="0"/>
              <a:t>Query</a:t>
            </a:r>
            <a:r>
              <a:rPr lang="en-US" baseline="0" dirty="0" smtClean="0"/>
              <a:t> Fanout – 5 minutes</a:t>
            </a:r>
          </a:p>
          <a:p>
            <a:pPr marL="228600" indent="-228600">
              <a:buFont typeface="+mj-lt"/>
              <a:buAutoNum type="arabicPeriod"/>
            </a:pPr>
            <a:r>
              <a:rPr lang="en-US" baseline="0" dirty="0" smtClean="0"/>
              <a:t>NoSQL, Table Storage – 10 minutes (mention Eventual Consistency)</a:t>
            </a:r>
            <a:endParaRPr lang="en-US" dirty="0" smtClean="0"/>
          </a:p>
          <a:p>
            <a:r>
              <a:rPr lang="en-US" dirty="0" smtClean="0"/>
              <a:t>Scaling</a:t>
            </a:r>
            <a:r>
              <a:rPr lang="en-US" baseline="0" dirty="0" smtClean="0"/>
              <a:t> Compute</a:t>
            </a:r>
          </a:p>
          <a:p>
            <a:pPr marL="228600" indent="-228600">
              <a:buFont typeface="+mj-lt"/>
              <a:buAutoNum type="arabicPeriod"/>
            </a:pPr>
            <a:r>
              <a:rPr lang="en-US" baseline="0" dirty="0" smtClean="0"/>
              <a:t>Roles &amp; Queues – 5 minutes</a:t>
            </a:r>
          </a:p>
          <a:p>
            <a:pPr marL="228600" indent="-228600">
              <a:buFont typeface="+mj-lt"/>
              <a:buAutoNum type="arabicPeriod"/>
            </a:pPr>
            <a:r>
              <a:rPr lang="en-US" baseline="0" dirty="0" smtClean="0"/>
              <a:t>Scalability Pattern – 10 minutes (mention scale unit)</a:t>
            </a:r>
          </a:p>
        </p:txBody>
      </p:sp>
      <p:sp>
        <p:nvSpPr>
          <p:cNvPr id="4" name="Slide Number Placeholder 3"/>
          <p:cNvSpPr>
            <a:spLocks noGrp="1"/>
          </p:cNvSpPr>
          <p:nvPr>
            <p:ph type="sldNum" sz="quarter" idx="10"/>
          </p:nvPr>
        </p:nvSpPr>
        <p:spPr/>
        <p:txBody>
          <a:bodyPr/>
          <a:lstStyle/>
          <a:p>
            <a:fld id="{1E60B2DC-A877-45E8-B394-DCA5FA59405F}" type="slidenum">
              <a:rPr lang="en-US" smtClean="0"/>
              <a:pPr/>
              <a:t>49</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hlinkClick r:id="rId3"/>
              </a:rPr>
              <a:t>http://www.cloudave.com/695/nosql-is-not-sql-and-thats-a-problem/</a:t>
            </a:r>
            <a:endParaRPr lang="en-US" dirty="0" smtClean="0"/>
          </a:p>
          <a:p>
            <a:r>
              <a:rPr lang="en-US" dirty="0" smtClean="0">
                <a:hlinkClick r:id="rId4"/>
              </a:rPr>
              <a:t>http://notonlysql.com/</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51</a:t>
            </a:fld>
            <a:endParaRPr lang="en-US" dirty="0"/>
          </a:p>
        </p:txBody>
      </p:sp>
    </p:spTree>
    <p:extLst>
      <p:ext uri="{BB962C8B-B14F-4D97-AF65-F5344CB8AC3E}">
        <p14:creationId xmlns:p14="http://schemas.microsoft.com/office/powerpoint/2010/main" val="33583172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http://en.wikipedia.org/wiki/NoSQL</a:t>
            </a:r>
          </a:p>
          <a:p>
            <a:r>
              <a:rPr lang="en-US" dirty="0" smtClean="0"/>
              <a:t>Amazon Dynamo</a:t>
            </a:r>
            <a:r>
              <a:rPr lang="en-US" baseline="0" dirty="0" smtClean="0"/>
              <a:t> is inspiration for other popular </a:t>
            </a:r>
            <a:r>
              <a:rPr lang="en-US" baseline="0" dirty="0" err="1" smtClean="0"/>
              <a:t>NoSQLs</a:t>
            </a:r>
            <a:r>
              <a:rPr lang="en-US" baseline="0" dirty="0" smtClean="0"/>
              <a:t> like </a:t>
            </a:r>
            <a:r>
              <a:rPr lang="en-US" baseline="0" dirty="0" err="1" smtClean="0"/>
              <a:t>Riak</a:t>
            </a:r>
            <a:r>
              <a:rPr lang="en-US" baseline="0" dirty="0" smtClean="0"/>
              <a:t> and Cassandra</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52</a:t>
            </a:fld>
            <a:endParaRPr lang="en-US" dirty="0"/>
          </a:p>
        </p:txBody>
      </p:sp>
    </p:spTree>
    <p:extLst>
      <p:ext uri="{BB962C8B-B14F-4D97-AF65-F5344CB8AC3E}">
        <p14:creationId xmlns:p14="http://schemas.microsoft.com/office/powerpoint/2010/main" val="39439939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Facebook image:</a:t>
            </a:r>
            <a:r>
              <a:rPr lang="en-US" baseline="0" dirty="0" smtClean="0"/>
              <a:t> </a:t>
            </a:r>
            <a:r>
              <a:rPr lang="en-US" dirty="0" smtClean="0"/>
              <a:t>http://www.flickr.com/photos/69805768@N00/3292553947/ 	</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56</a:t>
            </a:fld>
            <a:endParaRPr lang="en-US" dirty="0"/>
          </a:p>
        </p:txBody>
      </p:sp>
    </p:spTree>
    <p:extLst>
      <p:ext uri="{BB962C8B-B14F-4D97-AF65-F5344CB8AC3E}">
        <p14:creationId xmlns:p14="http://schemas.microsoft.com/office/powerpoint/2010/main" val="13624098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t>http://en.wikipedia.org/wiki/NoSQL</a:t>
            </a:r>
          </a:p>
        </p:txBody>
      </p:sp>
      <p:sp>
        <p:nvSpPr>
          <p:cNvPr id="4" name="Slide Number Placeholder 3"/>
          <p:cNvSpPr>
            <a:spLocks noGrp="1"/>
          </p:cNvSpPr>
          <p:nvPr>
            <p:ph type="sldNum" sz="quarter" idx="5"/>
          </p:nvPr>
        </p:nvSpPr>
        <p:spPr/>
        <p:txBody>
          <a:bodyPr/>
          <a:lstStyle/>
          <a:p>
            <a:pPr>
              <a:defRPr/>
            </a:pPr>
            <a:fld id="{905A0606-D6D4-47EE-A54A-9D7733DB7688}" type="slidenum">
              <a:rPr lang="en-US" smtClean="0"/>
              <a:pPr>
                <a:defRPr/>
              </a:pPr>
              <a:t>57</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Scaling Data</a:t>
            </a:r>
          </a:p>
          <a:p>
            <a:pPr marL="228600" indent="-228600">
              <a:buFont typeface="+mj-lt"/>
              <a:buAutoNum type="arabicPeriod"/>
            </a:pPr>
            <a:r>
              <a:rPr lang="en-US" dirty="0" smtClean="0"/>
              <a:t>SQL</a:t>
            </a:r>
            <a:r>
              <a:rPr lang="en-US" baseline="0" dirty="0" smtClean="0"/>
              <a:t> Azure != SQL Server – 5 minutes</a:t>
            </a:r>
          </a:p>
          <a:p>
            <a:pPr marL="228600" indent="-228600">
              <a:buFont typeface="+mj-lt"/>
              <a:buAutoNum type="arabicPeriod"/>
            </a:pPr>
            <a:r>
              <a:rPr lang="en-US" dirty="0" smtClean="0"/>
              <a:t>Query</a:t>
            </a:r>
            <a:r>
              <a:rPr lang="en-US" baseline="0" dirty="0" smtClean="0"/>
              <a:t> Fanout – 5 minutes</a:t>
            </a:r>
          </a:p>
          <a:p>
            <a:pPr marL="228600" indent="-228600">
              <a:buFont typeface="+mj-lt"/>
              <a:buAutoNum type="arabicPeriod"/>
            </a:pPr>
            <a:r>
              <a:rPr lang="en-US" baseline="0" dirty="0" smtClean="0"/>
              <a:t>NoSQL, Table Storage – 10 minutes (mention Eventual Consistency)</a:t>
            </a:r>
            <a:endParaRPr lang="en-US" dirty="0" smtClean="0"/>
          </a:p>
          <a:p>
            <a:r>
              <a:rPr lang="en-US" dirty="0" smtClean="0"/>
              <a:t>Scaling</a:t>
            </a:r>
            <a:r>
              <a:rPr lang="en-US" baseline="0" dirty="0" smtClean="0"/>
              <a:t> Compute</a:t>
            </a:r>
          </a:p>
          <a:p>
            <a:pPr marL="228600" indent="-228600">
              <a:buFont typeface="+mj-lt"/>
              <a:buAutoNum type="arabicPeriod"/>
            </a:pPr>
            <a:r>
              <a:rPr lang="en-US" baseline="0" dirty="0" smtClean="0"/>
              <a:t>Roles &amp; Queues – 5 minutes</a:t>
            </a:r>
          </a:p>
          <a:p>
            <a:pPr marL="228600" indent="-228600">
              <a:buFont typeface="+mj-lt"/>
              <a:buAutoNum type="arabicPeriod"/>
            </a:pPr>
            <a:r>
              <a:rPr lang="en-US" baseline="0" dirty="0" smtClean="0"/>
              <a:t>Scalability Pattern – 10 minutes (mention scale unit)</a:t>
            </a:r>
          </a:p>
        </p:txBody>
      </p:sp>
      <p:sp>
        <p:nvSpPr>
          <p:cNvPr id="4" name="Slide Number Placeholder 3"/>
          <p:cNvSpPr>
            <a:spLocks noGrp="1"/>
          </p:cNvSpPr>
          <p:nvPr>
            <p:ph type="sldNum" sz="quarter" idx="10"/>
          </p:nvPr>
        </p:nvSpPr>
        <p:spPr/>
        <p:txBody>
          <a:bodyPr/>
          <a:lstStyle/>
          <a:p>
            <a:fld id="{1E60B2DC-A877-45E8-B394-DCA5FA59405F}" type="slidenum">
              <a:rPr lang="en-US" smtClean="0"/>
              <a:pPr/>
              <a:t>59</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AJAX – orthogonal concern</a:t>
            </a:r>
          </a:p>
          <a:p>
            <a:pPr eaLnBrk="1" hangingPunct="1">
              <a:spcBef>
                <a:spcPct val="0"/>
              </a:spcBef>
            </a:pPr>
            <a:r>
              <a:rPr lang="en-US" dirty="0" smtClean="0"/>
              <a:t>Worker Role not related to HTML 5 concept of Web Worker</a:t>
            </a:r>
          </a:p>
        </p:txBody>
      </p:sp>
      <p:sp>
        <p:nvSpPr>
          <p:cNvPr id="8806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3219604-7371-419B-B491-238F00D0824C}" type="slidenum">
              <a:rPr lang="en-US" smtClean="0"/>
              <a:pPr fontAlgn="base">
                <a:spcBef>
                  <a:spcPct val="0"/>
                </a:spcBef>
                <a:spcAft>
                  <a:spcPct val="0"/>
                </a:spcAft>
                <a:defRPr/>
              </a:pPr>
              <a:t>62</a:t>
            </a:fld>
            <a:endParaRPr lang="en-US" dirty="0"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p:spPr>
      </p:sp>
      <p:sp>
        <p:nvSpPr>
          <p:cNvPr id="716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AJAX – orthogonal concern</a:t>
            </a:r>
          </a:p>
          <a:p>
            <a:pPr eaLnBrk="1" hangingPunct="1">
              <a:spcBef>
                <a:spcPct val="0"/>
              </a:spcBef>
            </a:pPr>
            <a:r>
              <a:rPr lang="en-US" dirty="0" smtClean="0"/>
              <a:t>Worker Role not related to HTML 5 concept of Web Worker</a:t>
            </a:r>
          </a:p>
          <a:p>
            <a:pPr eaLnBrk="1" hangingPunct="1">
              <a:spcBef>
                <a:spcPct val="0"/>
              </a:spcBef>
            </a:pPr>
            <a:r>
              <a:rPr lang="en-US" dirty="0" smtClean="0"/>
              <a:t>“Thumbnails” sample code available from http://code.msdn.microsoft.com/windowsazuresamples</a:t>
            </a:r>
          </a:p>
          <a:p>
            <a:pPr eaLnBrk="1" hangingPunct="1">
              <a:spcBef>
                <a:spcPct val="0"/>
              </a:spcBef>
            </a:pPr>
            <a:endParaRPr lang="en-US" dirty="0" smtClean="0"/>
          </a:p>
        </p:txBody>
      </p:sp>
      <p:sp>
        <p:nvSpPr>
          <p:cNvPr id="8909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F1627EE-5560-4E34-AA52-ED919B3B0852}" type="slidenum">
              <a:rPr lang="en-US" smtClean="0"/>
              <a:pPr fontAlgn="base">
                <a:spcBef>
                  <a:spcPct val="0"/>
                </a:spcBef>
                <a:spcAft>
                  <a:spcPct val="0"/>
                </a:spcAft>
                <a:defRPr/>
              </a:pPr>
              <a:t>63</a:t>
            </a:fld>
            <a:endParaRPr lang="en-US" dirty="0"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p:spPr>
      </p:sp>
      <p:sp>
        <p:nvSpPr>
          <p:cNvPr id="737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AJAX – orthogonal concern</a:t>
            </a:r>
          </a:p>
          <a:p>
            <a:pPr eaLnBrk="1" hangingPunct="1">
              <a:spcBef>
                <a:spcPct val="0"/>
              </a:spcBef>
            </a:pPr>
            <a:r>
              <a:rPr lang="en-US" dirty="0" smtClean="0"/>
              <a:t>Worker Role not related to HTML 5 concept of Web Worker</a:t>
            </a:r>
          </a:p>
        </p:txBody>
      </p:sp>
      <p:sp>
        <p:nvSpPr>
          <p:cNvPr id="921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31B8D9D-07D1-4272-9200-FC7492BEB1A2}" type="slidenum">
              <a:rPr lang="en-US" smtClean="0"/>
              <a:pPr fontAlgn="base">
                <a:spcBef>
                  <a:spcPct val="0"/>
                </a:spcBef>
                <a:spcAft>
                  <a:spcPct val="0"/>
                </a:spcAft>
                <a:defRPr/>
              </a:pPr>
              <a:t>64</a:t>
            </a:fld>
            <a:endParaRPr lang="en-US" dirty="0"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p:spPr>
      </p:sp>
      <p:sp>
        <p:nvSpPr>
          <p:cNvPr id="74755" name="Notes Placeholder 2"/>
          <p:cNvSpPr>
            <a:spLocks noGrp="1"/>
          </p:cNvSpPr>
          <p:nvPr>
            <p:ph type="body" idx="1"/>
          </p:nvPr>
        </p:nvSpPr>
        <p:spPr bwMode="auto">
          <a:noFill/>
        </p:spPr>
        <p:txBody>
          <a:bodyPr wrap="square" numCol="1" anchor="t" anchorCtr="0" compatLnSpc="1">
            <a:prstTxWarp prst="textNoShape">
              <a:avLst/>
            </a:prstTxWarp>
          </a:bodyPr>
          <a:lstStyle/>
          <a:p>
            <a:pPr>
              <a:defRPr/>
            </a:pPr>
            <a:endParaRPr lang="en-US" sz="1200" dirty="0" smtClean="0"/>
          </a:p>
        </p:txBody>
      </p:sp>
      <p:sp>
        <p:nvSpPr>
          <p:cNvPr id="4" name="Slide Number Placeholder 3"/>
          <p:cNvSpPr>
            <a:spLocks noGrp="1"/>
          </p:cNvSpPr>
          <p:nvPr>
            <p:ph type="sldNum" sz="quarter" idx="5"/>
          </p:nvPr>
        </p:nvSpPr>
        <p:spPr/>
        <p:txBody>
          <a:bodyPr/>
          <a:lstStyle/>
          <a:p>
            <a:pPr>
              <a:defRPr/>
            </a:pPr>
            <a:fld id="{B29B29CB-A59E-4904-93B8-C2A7ED3677A6}" type="slidenum">
              <a:rPr lang="en-US" smtClean="0"/>
              <a:pPr>
                <a:defRPr/>
              </a:pPr>
              <a:t>65</a:t>
            </a:fld>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p:spPr>
      </p:sp>
      <p:sp>
        <p:nvSpPr>
          <p:cNvPr id="7577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Chainsaw: http://commons.wikimedia.org/wiki/File:Chainsaw_cutting_tree.jpg</a:t>
            </a:r>
          </a:p>
        </p:txBody>
      </p:sp>
      <p:sp>
        <p:nvSpPr>
          <p:cNvPr id="4" name="Slide Number Placeholder 3"/>
          <p:cNvSpPr>
            <a:spLocks noGrp="1"/>
          </p:cNvSpPr>
          <p:nvPr>
            <p:ph type="sldNum" sz="quarter" idx="5"/>
          </p:nvPr>
        </p:nvSpPr>
        <p:spPr/>
        <p:txBody>
          <a:bodyPr/>
          <a:lstStyle/>
          <a:p>
            <a:pPr>
              <a:defRPr/>
            </a:pPr>
            <a:fld id="{C8DE4D25-567A-4C87-92FD-F743FCEC759F}" type="slidenum">
              <a:rPr lang="en-US" smtClean="0"/>
              <a:pPr>
                <a:defRPr/>
              </a:pPr>
              <a:t>70</a:t>
            </a:fld>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p:spPr>
      </p:sp>
      <p:sp>
        <p:nvSpPr>
          <p:cNvPr id="7680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Tech Windows</a:t>
            </a:r>
          </a:p>
        </p:txBody>
      </p:sp>
      <p:sp>
        <p:nvSpPr>
          <p:cNvPr id="4" name="Slide Number Placeholder 3"/>
          <p:cNvSpPr>
            <a:spLocks noGrp="1"/>
          </p:cNvSpPr>
          <p:nvPr>
            <p:ph type="sldNum" sz="quarter" idx="5"/>
          </p:nvPr>
        </p:nvSpPr>
        <p:spPr/>
        <p:txBody>
          <a:bodyPr/>
          <a:lstStyle/>
          <a:p>
            <a:pPr>
              <a:defRPr/>
            </a:pPr>
            <a:fld id="{8A594DF5-1B45-481F-9FBD-CA0B3A5B835C}" type="slidenum">
              <a:rPr lang="en-US" smtClean="0"/>
              <a:pPr>
                <a:defRPr/>
              </a:pPr>
              <a:t>72</a:t>
            </a:fld>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AJAX – orthogonal concern</a:t>
            </a:r>
          </a:p>
          <a:p>
            <a:pPr eaLnBrk="1" hangingPunct="1">
              <a:spcBef>
                <a:spcPct val="0"/>
              </a:spcBef>
            </a:pPr>
            <a:r>
              <a:rPr lang="en-US" dirty="0" smtClean="0"/>
              <a:t>Worker Role not related to HTML 5 concept of Web Worker</a:t>
            </a:r>
          </a:p>
        </p:txBody>
      </p:sp>
      <p:sp>
        <p:nvSpPr>
          <p:cNvPr id="8806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3219604-7371-419B-B491-238F00D0824C}" type="slidenum">
              <a:rPr lang="en-US" smtClean="0"/>
              <a:pPr fontAlgn="base">
                <a:spcBef>
                  <a:spcPct val="0"/>
                </a:spcBef>
                <a:spcAft>
                  <a:spcPct val="0"/>
                </a:spcAft>
                <a:defRPr/>
              </a:pPr>
              <a:t>75</a:t>
            </a:fld>
            <a:endParaRPr lang="en-US" dirty="0"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http://blogs.westword.com/latestword/2009/10/denver_is_smarter_than_every_o.php</a:t>
            </a:r>
          </a:p>
          <a:p>
            <a:r>
              <a:rPr lang="en-US" dirty="0" smtClean="0"/>
              <a:t>http://www.google.com/imgres?imgurl=http://www.watchmoviestreaming.com/pictures/dumbanddumber1.jpg&amp;imgrefurl=http://www.watchmoviestreaming.com/%3Fp%3D424&amp;usg=__UZ1BrJ79mCMa7yueDsmtXOADCHw=&amp;h=267&amp;w=500&amp;sz=24&amp;hl=en&amp;start=7&amp;sig2=IbDrZVdkObZkrsySJqTm-Q&amp;itbs=1&amp;tbnid=Q_EZDCwRAgp15M:&amp;tbnh=69&amp;tbnw=130&amp;prev=/images%3Fq%3Ddumb%2Band%2Bdumber%26hl%3Den%26as_st%3Dy%26tbs%3Disch:1&amp;ei=j-zkS63ZHcO78gaC4qy4Bw</a:t>
            </a:r>
            <a:endParaRPr lang="en-US" dirty="0"/>
          </a:p>
        </p:txBody>
      </p:sp>
      <p:sp>
        <p:nvSpPr>
          <p:cNvPr id="4" name="Slide Number Placeholder 3"/>
          <p:cNvSpPr>
            <a:spLocks noGrp="1"/>
          </p:cNvSpPr>
          <p:nvPr>
            <p:ph type="sldNum" sz="quarter" idx="10"/>
          </p:nvPr>
        </p:nvSpPr>
        <p:spPr/>
        <p:txBody>
          <a:bodyPr/>
          <a:lstStyle/>
          <a:p>
            <a:fld id="{712A7D98-13DA-46AA-848D-47A332ED2A2C}" type="slidenum">
              <a:rPr lang="en-US" smtClean="0"/>
              <a:pPr/>
              <a:t>76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http://blogs.westword.com/latestword/2009/10/denver_is_smarter_than_every_o.php</a:t>
            </a:r>
          </a:p>
          <a:p>
            <a:r>
              <a:rPr lang="en-US" smtClean="0"/>
              <a:t>http://www.google.com/imgres?imgurl=http://www.watchmoviestreaming.com/pictures/dumbanddumber1.jpg&amp;imgrefurl=http://www.watchmoviestreaming.com/%3Fp%3D424&amp;usg=__UZ1BrJ79mCMa7yueDsmtXOADCHw=&amp;h=267&amp;w=500&amp;sz=24&amp;hl=en&amp;start=7&amp;sig2=IbDrZVdkObZkrsySJqTm-Q&amp;itbs=1&amp;tbnid=Q_EZDCwRAgp15M:&amp;tbnh=69&amp;tbnw=130&amp;prev=/images%3Fq%3Ddumb%2Band%2Bdumber%26hl%3Den%26as_st%3Dy%26tbs%3Disch:1&amp;ei=j-zkS63ZHcO78gaC4qy4Bw</a:t>
            </a:r>
            <a:endParaRPr lang="en-US"/>
          </a:p>
        </p:txBody>
      </p:sp>
      <p:sp>
        <p:nvSpPr>
          <p:cNvPr id="4" name="Slide Number Placeholder 3"/>
          <p:cNvSpPr>
            <a:spLocks noGrp="1"/>
          </p:cNvSpPr>
          <p:nvPr>
            <p:ph type="sldNum" sz="quarter" idx="10"/>
          </p:nvPr>
        </p:nvSpPr>
        <p:spPr/>
        <p:txBody>
          <a:bodyPr/>
          <a:lstStyle/>
          <a:p>
            <a:fld id="{712A7D98-13DA-46AA-848D-47A332ED2A2C}" type="slidenum">
              <a:rPr lang="en-US" smtClean="0"/>
              <a:pPr/>
              <a:t>77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Scaling Data</a:t>
            </a:r>
          </a:p>
          <a:p>
            <a:pPr marL="228600" indent="-228600">
              <a:buFont typeface="+mj-lt"/>
              <a:buAutoNum type="arabicPeriod"/>
            </a:pPr>
            <a:r>
              <a:rPr lang="en-US" dirty="0" smtClean="0"/>
              <a:t>SQL</a:t>
            </a:r>
            <a:r>
              <a:rPr lang="en-US" baseline="0" dirty="0" smtClean="0"/>
              <a:t> Azure != SQL Server – 5 minutes</a:t>
            </a:r>
          </a:p>
          <a:p>
            <a:pPr marL="228600" indent="-228600">
              <a:buFont typeface="+mj-lt"/>
              <a:buAutoNum type="arabicPeriod"/>
            </a:pPr>
            <a:r>
              <a:rPr lang="en-US" dirty="0" smtClean="0"/>
              <a:t>Query</a:t>
            </a:r>
            <a:r>
              <a:rPr lang="en-US" baseline="0" dirty="0" smtClean="0"/>
              <a:t> Fanout – 5 minutes</a:t>
            </a:r>
          </a:p>
          <a:p>
            <a:pPr marL="228600" indent="-228600">
              <a:buFont typeface="+mj-lt"/>
              <a:buAutoNum type="arabicPeriod"/>
            </a:pPr>
            <a:r>
              <a:rPr lang="en-US" baseline="0" dirty="0" smtClean="0"/>
              <a:t>NoSQL, Table Storage – 10 minutes (mention Eventual Consistency)</a:t>
            </a:r>
            <a:endParaRPr lang="en-US" dirty="0" smtClean="0"/>
          </a:p>
          <a:p>
            <a:r>
              <a:rPr lang="en-US" dirty="0" smtClean="0"/>
              <a:t>Scaling</a:t>
            </a:r>
            <a:r>
              <a:rPr lang="en-US" baseline="0" dirty="0" smtClean="0"/>
              <a:t> Compute</a:t>
            </a:r>
          </a:p>
          <a:p>
            <a:pPr marL="228600" indent="-228600">
              <a:buFont typeface="+mj-lt"/>
              <a:buAutoNum type="arabicPeriod"/>
            </a:pPr>
            <a:r>
              <a:rPr lang="en-US" baseline="0" dirty="0" smtClean="0"/>
              <a:t>Roles &amp; Queues – 5 minutes</a:t>
            </a:r>
          </a:p>
          <a:p>
            <a:pPr marL="228600" indent="-228600">
              <a:buFont typeface="+mj-lt"/>
              <a:buAutoNum type="arabicPeriod"/>
            </a:pPr>
            <a:r>
              <a:rPr lang="en-US" baseline="0" dirty="0" smtClean="0"/>
              <a:t>Scalability Pattern – 10 minutes (mention scale unit)</a:t>
            </a:r>
          </a:p>
        </p:txBody>
      </p:sp>
      <p:sp>
        <p:nvSpPr>
          <p:cNvPr id="4" name="Slide Number Placeholder 3"/>
          <p:cNvSpPr>
            <a:spLocks noGrp="1"/>
          </p:cNvSpPr>
          <p:nvPr>
            <p:ph type="sldNum" sz="quarter" idx="10"/>
          </p:nvPr>
        </p:nvSpPr>
        <p:spPr/>
        <p:txBody>
          <a:bodyPr/>
          <a:lstStyle/>
          <a:p>
            <a:fld id="{1E60B2DC-A877-45E8-B394-DCA5FA59405F}" type="slidenum">
              <a:rPr lang="en-US" smtClean="0"/>
              <a:pPr/>
              <a:t>78</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3.xml"/><Relationship Id="rId4" Type="http://schemas.openxmlformats.org/officeDocument/2006/relationships/image" Target="../media/image1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1"/>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10/27/2011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1803470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10/27/2011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130565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89AA64-45DD-481A-BFE5-857C2A5DC15A}" type="datetimeFigureOut">
              <a:rPr lang="en-US" smtClean="0"/>
              <a:pPr/>
              <a:t>10/27/2011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3479594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89AA64-45DD-481A-BFE5-857C2A5DC15A}" type="datetimeFigureOut">
              <a:rPr lang="en-US" smtClean="0"/>
              <a:pPr/>
              <a:t>10/27/2011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8264330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89AA64-45DD-481A-BFE5-857C2A5DC15A}" type="datetimeFigureOut">
              <a:rPr lang="en-US" smtClean="0"/>
              <a:pPr/>
              <a:t>10/27/2011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5753185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89AA64-45DD-481A-BFE5-857C2A5DC15A}" type="datetimeFigureOut">
              <a:rPr lang="en-US" smtClean="0"/>
              <a:pPr/>
              <a:t>10/27/2011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4596025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89AA64-45DD-481A-BFE5-857C2A5DC15A}" type="datetimeFigureOut">
              <a:rPr lang="en-US" smtClean="0"/>
              <a:pPr/>
              <a:t>10/27/2011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4163625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3"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89AA64-45DD-481A-BFE5-857C2A5DC15A}" type="datetimeFigureOut">
              <a:rPr lang="en-US" smtClean="0"/>
              <a:pPr/>
              <a:t>10/27/2011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7503500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89AA64-45DD-481A-BFE5-857C2A5DC15A}" type="datetimeFigureOut">
              <a:rPr lang="en-US" smtClean="0"/>
              <a:pPr/>
              <a:t>10/27/2011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009573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10/27/2011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803447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10/27/2011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38975290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666385"/>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1447799"/>
            <a:ext cx="8382000"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803805140"/>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8" y="1905016"/>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7" y="4345004"/>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7207820"/>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5004"/>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887178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211213690"/>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23715914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61"/>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61"/>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98148442"/>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7"/>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82"/>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9" y="1411567"/>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82"/>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7365274"/>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91323078"/>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392517671"/>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894089486"/>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6"/>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54"/>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4126789001"/>
      </p:ext>
    </p:extLst>
  </p:cSld>
  <p:clrMapOvr>
    <a:masterClrMapping/>
  </p:clrMapOvr>
  <p:transition>
    <p:fade/>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6"/>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31110690"/>
      </p:ext>
    </p:extLst>
  </p:cSld>
  <p:clrMapOvr>
    <a:masterClrMapping/>
  </p:clrMapOvr>
  <p:transition>
    <p:fade/>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1587525"/>
      </p:ext>
    </p:extLst>
  </p:cSld>
  <p:clrMapOvr>
    <a:masterClrMapping/>
  </p:clrMapOvr>
  <p:transition>
    <p:fade/>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82"/>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80"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456225005"/>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51"/>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2067719987"/>
      </p:ext>
    </p:extLst>
  </p:cSld>
  <p:clrMapOvr>
    <a:masterClrMapping/>
  </p:clrMapOvr>
  <p:transition>
    <p:fade/>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6765378"/>
      </p:ext>
    </p:extLst>
  </p:cSld>
  <p:clrMapOvr>
    <a:masterClrMapping/>
  </p:clrMapOvr>
  <p:transition>
    <p:fade/>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34"/>
            <a:ext cx="1999580" cy="1249363"/>
          </a:xfrm>
          <a:prstGeom prst="rect">
            <a:avLst/>
          </a:prstGeom>
          <a:noFill/>
          <a:ln w="9525">
            <a:noFill/>
            <a:miter lim="800000"/>
            <a:headEnd/>
            <a:tailEnd/>
          </a:ln>
        </p:spPr>
      </p:pic>
      <p:sp>
        <p:nvSpPr>
          <p:cNvPr id="2" name="Title 1"/>
          <p:cNvSpPr>
            <a:spLocks noGrp="1"/>
          </p:cNvSpPr>
          <p:nvPr>
            <p:ph type="ctrTitle"/>
          </p:nvPr>
        </p:nvSpPr>
        <p:spPr>
          <a:xfrm>
            <a:off x="1417217"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7" y="2303507"/>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8"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1308603090"/>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1_Title Slide">
    <p:bg bwMode="black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316398" y="989020"/>
            <a:ext cx="6095178" cy="1020789"/>
          </a:xfrm>
        </p:spPr>
        <p:txBody>
          <a:bodyPr anchor="b">
            <a:noAutofit/>
          </a:bodyPr>
          <a:lstStyle>
            <a:lvl1pPr algn="l">
              <a:lnSpc>
                <a:spcPct val="90000"/>
              </a:lnSpc>
              <a:defRPr sz="4000" spc="-150" baseline="0"/>
            </a:lvl1pPr>
          </a:lstStyle>
          <a:p>
            <a:r>
              <a:rPr lang="en-US" smtClean="0"/>
              <a:t>Click to edit Master title style</a:t>
            </a:r>
            <a:endParaRPr lang="en-US" dirty="0"/>
          </a:p>
        </p:txBody>
      </p:sp>
      <p:sp>
        <p:nvSpPr>
          <p:cNvPr id="3" name="Subtitle 2"/>
          <p:cNvSpPr>
            <a:spLocks noGrp="1"/>
          </p:cNvSpPr>
          <p:nvPr>
            <p:ph type="subTitle" idx="1"/>
          </p:nvPr>
        </p:nvSpPr>
        <p:spPr>
          <a:xfrm>
            <a:off x="2316398" y="2030334"/>
            <a:ext cx="6095178" cy="461665"/>
          </a:xfrm>
        </p:spPr>
        <p:txBody>
          <a:bodyPr vert="horz" wrap="square" lIns="0" tIns="0" rIns="0" bIns="0" rtlCol="0">
            <a:noAutofit/>
          </a:bodyPr>
          <a:lstStyle>
            <a:lvl1pPr marL="0" indent="0" algn="l" defTabSz="914363" rtl="0" eaLnBrk="1" latinLnBrk="0" hangingPunct="1">
              <a:lnSpc>
                <a:spcPct val="100000"/>
              </a:lnSpc>
              <a:spcBef>
                <a:spcPts val="0"/>
              </a:spcBef>
              <a:buSzPct val="100000"/>
              <a:buFontTx/>
              <a:buNone/>
              <a:defRPr lang="en-US" sz="2800" kern="1200" dirty="0">
                <a:solidFill>
                  <a:schemeClr val="accent4">
                    <a:alpha val="99000"/>
                  </a:schemeClr>
                </a:soli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2724824207"/>
      </p:ext>
    </p:extLst>
  </p:cSld>
  <p:clrMapOvr>
    <a:masterClrMapping/>
  </p:clrMapOvr>
  <p:transition>
    <p:fade/>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1"/>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3264858861"/>
      </p:ext>
    </p:extLst>
  </p:cSld>
  <p:clrMapOvr>
    <a:masterClrMapping/>
  </p:clrMapOvr>
  <p:transition>
    <p:fade/>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740103576"/>
      </p:ext>
    </p:extLst>
  </p:cSld>
  <p:clrMapOvr>
    <a:masterClrMapping/>
  </p:clrMapOvr>
  <p:transition>
    <p:fade/>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203916872"/>
      </p:ext>
    </p:extLst>
  </p:cSld>
  <p:clrMapOvr>
    <a:masterClrMapping/>
  </p:clrMapOvr>
  <p:transition>
    <p:fade/>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0901" y="228600"/>
            <a:ext cx="8382000" cy="553998"/>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381000" y="989013"/>
            <a:ext cx="8381901" cy="1945148"/>
          </a:xfrm>
        </p:spPr>
        <p:txBody>
          <a:bodyPr/>
          <a:lstStyle>
            <a:lvl1pPr>
              <a:lnSpc>
                <a:spcPct val="90000"/>
              </a:lnSpc>
              <a:defRPr sz="2800"/>
            </a:lvl1pPr>
            <a:lvl2pPr>
              <a:lnSpc>
                <a:spcPct val="90000"/>
              </a:lnSpc>
              <a:defRPr sz="2600"/>
            </a:lvl2pPr>
            <a:lvl3pPr>
              <a:lnSpc>
                <a:spcPct val="90000"/>
              </a:lnSpc>
              <a:defRPr/>
            </a:lvl3pPr>
            <a:lvl4pPr>
              <a:lnSpc>
                <a:spcPct val="90000"/>
              </a:lnSpc>
              <a:defRPr sz="2200"/>
            </a:lvl4pPr>
            <a:lvl5pPr>
              <a:lnSpc>
                <a:spcPct val="90000"/>
              </a:lnSpc>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935205665"/>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84694" y="989013"/>
            <a:ext cx="4114800" cy="2332946"/>
          </a:xfrm>
        </p:spPr>
        <p:txBody>
          <a:bodyPr/>
          <a:lstStyle>
            <a:lvl1pPr marL="339976" indent="-339976">
              <a:lnSpc>
                <a:spcPct val="90000"/>
              </a:lnSpc>
              <a:defRPr sz="2800"/>
            </a:lvl1pPr>
            <a:lvl2pPr marL="673338" indent="-325424">
              <a:lnSpc>
                <a:spcPct val="90000"/>
              </a:lnSpc>
              <a:defRPr sz="2600"/>
            </a:lvl2pPr>
            <a:lvl3pPr marL="953785" indent="-288384">
              <a:lnSpc>
                <a:spcPct val="90000"/>
              </a:lnSpc>
              <a:defRPr sz="2400"/>
            </a:lvl3pPr>
            <a:lvl4pPr marL="1227618" indent="-273833">
              <a:lnSpc>
                <a:spcPct val="90000"/>
              </a:lnSpc>
              <a:defRPr sz="2200"/>
            </a:lvl4pPr>
            <a:lvl5pPr marL="1516002" indent="-280447">
              <a:lnSpc>
                <a:spcPct val="90000"/>
              </a:lnSpc>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101" y="989013"/>
            <a:ext cx="4114800" cy="2332946"/>
          </a:xfrm>
        </p:spPr>
        <p:txBody>
          <a:bodyPr/>
          <a:lstStyle>
            <a:lvl1pPr marL="347914" indent="-347914">
              <a:lnSpc>
                <a:spcPct val="90000"/>
              </a:lnSpc>
              <a:defRPr sz="2800"/>
            </a:lvl1pPr>
            <a:lvl2pPr marL="673338" indent="-339976">
              <a:lnSpc>
                <a:spcPct val="90000"/>
              </a:lnSpc>
              <a:defRPr sz="2600"/>
            </a:lvl2pPr>
            <a:lvl3pPr marL="961722" indent="-302936">
              <a:lnSpc>
                <a:spcPct val="90000"/>
              </a:lnSpc>
              <a:defRPr sz="2400"/>
            </a:lvl3pPr>
            <a:lvl4pPr marL="1227618" indent="-265896">
              <a:lnSpc>
                <a:spcPct val="90000"/>
              </a:lnSpc>
              <a:defRPr sz="2200"/>
            </a:lvl4pPr>
            <a:lvl5pPr marL="1516002" indent="-273833">
              <a:lnSpc>
                <a:spcPct val="90000"/>
              </a:lnSpc>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133009020"/>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7914" y="989020"/>
            <a:ext cx="4114800"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7914" y="1401033"/>
            <a:ext cx="4114800" cy="1686616"/>
          </a:xfrm>
        </p:spPr>
        <p:txBody>
          <a:bodyPr/>
          <a:lstStyle>
            <a:lvl1pPr marL="281770" indent="-281770">
              <a:defRPr sz="2400"/>
            </a:lvl1pPr>
            <a:lvl2pPr marL="562218" indent="-265896">
              <a:defRPr sz="2400"/>
            </a:lvl2pPr>
            <a:lvl3pPr marL="813562" indent="-243407">
              <a:defRPr sz="2000"/>
            </a:lvl3pPr>
            <a:lvl4pPr marL="1050354" indent="-228856">
              <a:defRPr sz="1800"/>
            </a:lvl4pPr>
            <a:lvl5pPr marL="1279210" indent="-206367">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5" y="989020"/>
            <a:ext cx="4117019"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401033"/>
            <a:ext cx="4117974" cy="1686616"/>
          </a:xfrm>
        </p:spPr>
        <p:txBody>
          <a:bodyPr/>
          <a:lstStyle>
            <a:lvl1pPr marL="296321" indent="-296321">
              <a:defRPr sz="2400"/>
            </a:lvl1pPr>
            <a:lvl2pPr marL="570155" indent="-273833">
              <a:defRPr sz="2400"/>
            </a:lvl2pPr>
            <a:lvl3pPr marL="821499" indent="-244730">
              <a:defRPr sz="2000"/>
            </a:lvl3pPr>
            <a:lvl4pPr marL="1050354" indent="-236793">
              <a:defRPr sz="1800"/>
            </a:lvl4pPr>
            <a:lvl5pPr marL="1279210" indent="-220919">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616192260"/>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87205076"/>
      </p:ext>
    </p:extLst>
  </p:cSld>
  <p:clrMapOvr>
    <a:masterClrMapping/>
  </p:clrMapOvr>
  <p:transition>
    <p:fade/>
  </p:transition>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1793890"/>
      </p:ext>
    </p:extLst>
  </p:cSld>
  <p:clrMapOvr>
    <a:masterClrMapping/>
  </p:clrMapOvr>
  <p:transition>
    <p:fade/>
  </p:transition>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92342901"/>
      </p:ext>
    </p:extLst>
  </p:cSld>
  <p:clrMapOvr>
    <a:masterClrMapping/>
  </p:clrMapOvr>
  <p:transition>
    <p:fade/>
  </p:transition>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WALKIN - Prints in GRAYSCALE">
    <p:bg bwMode="black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2" name="Picture 1" descr="Tech.Ed logo.png"/>
          <p:cNvPicPr>
            <a:picLocks noChangeAspect="1"/>
          </p:cNvPicPr>
          <p:nvPr userDrawn="1"/>
        </p:nvPicPr>
        <p:blipFill>
          <a:blip r:embed="rId3" cstate="screen"/>
          <a:stretch>
            <a:fillRect/>
          </a:stretch>
        </p:blipFill>
        <p:spPr>
          <a:xfrm>
            <a:off x="643908" y="504759"/>
            <a:ext cx="2767372" cy="1584272"/>
          </a:xfrm>
          <a:prstGeom prst="rect">
            <a:avLst/>
          </a:prstGeom>
          <a:noFill/>
          <a:ln>
            <a:noFill/>
          </a:ln>
        </p:spPr>
      </p:pic>
      <p:sp>
        <p:nvSpPr>
          <p:cNvPr id="3" name="TextBox 2"/>
          <p:cNvSpPr txBox="1"/>
          <p:nvPr userDrawn="1"/>
        </p:nvSpPr>
        <p:spPr>
          <a:xfrm>
            <a:off x="646383" y="2383224"/>
            <a:ext cx="5002853" cy="353943"/>
          </a:xfrm>
          <a:prstGeom prst="rect">
            <a:avLst/>
          </a:prstGeom>
          <a:noFill/>
        </p:spPr>
        <p:txBody>
          <a:bodyPr wrap="square" rtlCol="0">
            <a:spAutoFit/>
          </a:bodyPr>
          <a:lstStyle/>
          <a:p>
            <a:pPr defTabSz="914363"/>
            <a:r>
              <a:rPr lang="en-US" sz="1700" spc="-30" dirty="0" smtClean="0">
                <a:gradFill>
                  <a:gsLst>
                    <a:gs pos="0">
                      <a:srgbClr val="FFFFFF"/>
                    </a:gs>
                    <a:gs pos="100000">
                      <a:srgbClr val="FFFFFF"/>
                    </a:gs>
                  </a:gsLst>
                  <a:lin ang="5400000" scaled="0"/>
                </a:gradFill>
              </a:rPr>
              <a:t>JUNE 7-10, 2010 | NEW ORLEANS, LA</a:t>
            </a:r>
            <a:endParaRPr lang="en-US" sz="1700" spc="-30" dirty="0">
              <a:gradFill>
                <a:gsLst>
                  <a:gs pos="0">
                    <a:srgbClr val="FFFFFF"/>
                  </a:gs>
                  <a:gs pos="100000">
                    <a:srgbClr val="FFFFFF"/>
                  </a:gs>
                </a:gsLst>
                <a:lin ang="5400000" scaled="0"/>
              </a:gradFill>
            </a:endParaRPr>
          </a:p>
        </p:txBody>
      </p:sp>
      <p:pic>
        <p:nvPicPr>
          <p:cNvPr id="1026" name="Picture 2" descr="C:\Users\shane\Pictures\Logos\MICROSOFT (brand)\Microsoft corporate logo white.png"/>
          <p:cNvPicPr>
            <a:picLocks noChangeAspect="1" noChangeArrowheads="1"/>
          </p:cNvPicPr>
          <p:nvPr userDrawn="1"/>
        </p:nvPicPr>
        <p:blipFill>
          <a:blip r:embed="rId4" cstate="print"/>
          <a:stretch>
            <a:fillRect/>
          </a:stretch>
        </p:blipFill>
        <p:spPr bwMode="auto">
          <a:xfrm>
            <a:off x="865990" y="5950439"/>
            <a:ext cx="1814176" cy="414561"/>
          </a:xfrm>
          <a:prstGeom prst="rect">
            <a:avLst/>
          </a:prstGeom>
          <a:noFill/>
          <a:ln>
            <a:noFill/>
          </a:ln>
        </p:spPr>
      </p:pic>
    </p:spTree>
    <p:extLst>
      <p:ext uri="{BB962C8B-B14F-4D97-AF65-F5344CB8AC3E}">
        <p14:creationId xmlns:p14="http://schemas.microsoft.com/office/powerpoint/2010/main" val="4123454838"/>
      </p:ext>
    </p:extLst>
  </p:cSld>
  <p:clrMapOvr>
    <a:masterClrMapping/>
  </p:clrMapOvr>
  <p:transition>
    <p:fade/>
  </p:transition>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flip="none" rotWithShape="1">
                  <a:gsLst>
                    <a:gs pos="0">
                      <a:srgbClr val="FFFFFF"/>
                    </a:gs>
                    <a:gs pos="100000">
                      <a:srgbClr val="FFFFFF"/>
                    </a:gs>
                  </a:gsLst>
                  <a:lin ang="5400000" scaled="0"/>
                  <a:tileRect/>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987425"/>
            <a:ext cx="8382000" cy="200054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11160603"/>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987425"/>
            <a:ext cx="8382000" cy="200054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83"/>
            <a:ext cx="9144001"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3541473738"/>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Light background developer code-">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Round Single Corner Rectangle 3"/>
          <p:cNvSpPr/>
          <p:nvPr userDrawn="1"/>
        </p:nvSpPr>
        <p:spPr bwMode="auto">
          <a:xfrm flipH="1">
            <a:off x="380993" y="927100"/>
            <a:ext cx="8806959" cy="5728224"/>
          </a:xfrm>
          <a:prstGeom prst="round1Rect">
            <a:avLst>
              <a:gd name="adj" fmla="val 2999"/>
            </a:avLst>
          </a:prstGeom>
          <a:solidFill>
            <a:schemeClr val="tx1"/>
          </a:solidFill>
          <a:ln w="28575">
            <a:gradFill>
              <a:gsLst>
                <a:gs pos="0">
                  <a:schemeClr val="accent2"/>
                </a:gs>
                <a:gs pos="50000">
                  <a:schemeClr val="accent2"/>
                </a:gs>
                <a:gs pos="100000">
                  <a:schemeClr val="tx1">
                    <a:alpha val="0"/>
                  </a:schemeClr>
                </a:gs>
              </a:gsLst>
              <a:lin ang="5400000" scaled="0"/>
            </a:grad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0">
                    <a:srgbClr val="FFFFFF"/>
                  </a:gs>
                  <a:gs pos="100000">
                    <a:srgbClr val="FFFFFF"/>
                  </a:gs>
                </a:gsLst>
                <a:lin ang="5400000" scaled="0"/>
              </a:gradFill>
            </a:endParaRPr>
          </a:p>
        </p:txBody>
      </p:sp>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555628" y="1143000"/>
            <a:ext cx="8207375" cy="1606594"/>
          </a:xfrm>
        </p:spPr>
        <p:txBody>
          <a:bodyPr/>
          <a:lstStyle>
            <a:lvl1pPr algn="l" defTabSz="914363" rtl="0" eaLnBrk="1" latinLnBrk="0" hangingPunct="1">
              <a:lnSpc>
                <a:spcPct val="80000"/>
              </a:lnSpc>
              <a:spcBef>
                <a:spcPct val="20000"/>
              </a:spcBef>
              <a:buSzPct val="100000"/>
              <a:buFontTx/>
              <a:buNone/>
              <a:defRPr lang="en-US" sz="2800" b="0" kern="1200" dirty="0" smtClean="0">
                <a:solidFill>
                  <a:srgbClr val="000000"/>
                </a:solidFill>
                <a:latin typeface="Consolas" pitchFamily="49" charset="0"/>
                <a:ea typeface="+mn-ea"/>
                <a:cs typeface="Courier New" pitchFamily="49" charset="0"/>
              </a:defRPr>
            </a:lvl1pPr>
            <a:lvl2pPr algn="l" defTabSz="914363" rtl="0" eaLnBrk="1" latinLnBrk="0" hangingPunct="1">
              <a:lnSpc>
                <a:spcPct val="80000"/>
              </a:lnSpc>
              <a:spcBef>
                <a:spcPct val="20000"/>
              </a:spcBef>
              <a:buSzPct val="100000"/>
              <a:buFontTx/>
              <a:buNone/>
              <a:defRPr lang="en-US" sz="2400" b="0" kern="1200" dirty="0" smtClean="0">
                <a:solidFill>
                  <a:srgbClr val="000000"/>
                </a:solidFill>
                <a:latin typeface="Consolas" pitchFamily="49" charset="0"/>
                <a:ea typeface="+mn-ea"/>
                <a:cs typeface="Courier New" pitchFamily="49" charset="0"/>
              </a:defRPr>
            </a:lvl2pPr>
            <a:lvl3pPr algn="l" defTabSz="914363" rtl="0" eaLnBrk="1" latinLnBrk="0" hangingPunct="1">
              <a:lnSpc>
                <a:spcPct val="80000"/>
              </a:lnSpc>
              <a:spcBef>
                <a:spcPct val="20000"/>
              </a:spcBef>
              <a:buSzPct val="100000"/>
              <a:buFontTx/>
              <a:buNone/>
              <a:defRPr lang="en-US" sz="2000" b="0" kern="1200" dirty="0" smtClean="0">
                <a:solidFill>
                  <a:srgbClr val="000000"/>
                </a:solidFill>
                <a:latin typeface="Consolas" pitchFamily="49" charset="0"/>
                <a:ea typeface="+mn-ea"/>
                <a:cs typeface="Courier New" pitchFamily="49" charset="0"/>
              </a:defRPr>
            </a:lvl3pPr>
            <a:lvl4pPr algn="l" defTabSz="914363" rtl="0" eaLnBrk="1" latinLnBrk="0" hangingPunct="1">
              <a:lnSpc>
                <a:spcPct val="80000"/>
              </a:lnSpc>
              <a:spcBef>
                <a:spcPct val="20000"/>
              </a:spcBef>
              <a:buSzPct val="100000"/>
              <a:buFontTx/>
              <a:buNone/>
              <a:defRPr lang="en-US" sz="1800" b="0" kern="1200" dirty="0" smtClean="0">
                <a:solidFill>
                  <a:srgbClr val="000000"/>
                </a:solidFill>
                <a:latin typeface="Consolas" pitchFamily="49" charset="0"/>
                <a:ea typeface="+mn-ea"/>
                <a:cs typeface="Courier New" pitchFamily="49" charset="0"/>
              </a:defRPr>
            </a:lvl4pPr>
            <a:lvl5pPr algn="l" defTabSz="914363" rtl="0" eaLnBrk="1" latinLnBrk="0" hangingPunct="1">
              <a:lnSpc>
                <a:spcPct val="80000"/>
              </a:lnSpc>
              <a:spcBef>
                <a:spcPct val="20000"/>
              </a:spcBef>
              <a:buSzPct val="100000"/>
              <a:buFontTx/>
              <a:buNone/>
              <a:defRPr lang="en-US" sz="1600" b="0" kern="1200" dirty="0">
                <a:solidFill>
                  <a:srgbClr val="000000"/>
                </a:solidFill>
                <a:latin typeface="Consolas" pitchFamily="49" charset="0"/>
                <a:ea typeface="+mn-ea"/>
                <a:cs typeface="Courier New" pitchFamily="49"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22909112"/>
      </p:ext>
    </p:extLst>
  </p:cSld>
  <p:clrMapOvr>
    <a:masterClrMapping/>
  </p:clrMapOvr>
  <p:transition>
    <p:fade/>
  </p:transition>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5059330"/>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658724"/>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17228439"/>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68276936"/>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737683658"/>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047486266"/>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09887013"/>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97207312"/>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55237964"/>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483105188"/>
      </p:ext>
    </p:extLst>
  </p:cSld>
  <p:clrMapOvr>
    <a:masterClrMapping/>
  </p:clrMapOvr>
  <p:transition>
    <p:fade/>
  </p:transition>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783223485"/>
      </p:ext>
    </p:extLst>
  </p:cSld>
  <p:clrMapOvr>
    <a:masterClrMapping/>
  </p:clrMapOvr>
  <p:transition>
    <p:fade/>
  </p:transition>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1510745"/>
      </p:ext>
    </p:extLst>
  </p:cSld>
  <p:clrMapOvr>
    <a:masterClrMapping/>
  </p:clrMapOvr>
  <p:transition>
    <p:fade/>
  </p:transition>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2251968671"/>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3728651204"/>
      </p:ext>
    </p:extLst>
  </p:cSld>
  <p:clrMapOvr>
    <a:masterClrMapping/>
  </p:clrMapOvr>
  <p:transition>
    <p:fade/>
  </p:transition>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4793364"/>
      </p:ext>
    </p:extLst>
  </p:cSld>
  <p:clrMapOvr>
    <a:masterClrMapping/>
  </p:clrMapOvr>
  <p:transition>
    <p:fade/>
  </p:transition>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2767568015"/>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399361"/>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7532200"/>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941016719"/>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879965907"/>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83328043"/>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068246017"/>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459943603"/>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071687713"/>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355166423"/>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572010792"/>
      </p:ext>
    </p:extLst>
  </p:cSld>
  <p:clrMapOvr>
    <a:masterClrMapping/>
  </p:clrMapOvr>
  <p:transition>
    <p:fade/>
  </p:transition>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08367322"/>
      </p:ext>
    </p:extLst>
  </p:cSld>
  <p:clrMapOvr>
    <a:masterClrMapping/>
  </p:clrMapOvr>
  <p:transition>
    <p:fade/>
  </p:transition>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5689124"/>
      </p:ext>
    </p:extLst>
  </p:cSld>
  <p:clrMapOvr>
    <a:masterClrMapping/>
  </p:clrMapOvr>
  <p:transition>
    <p:fade/>
  </p:transition>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584729402"/>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1321619649"/>
      </p:ext>
    </p:extLst>
  </p:cSld>
  <p:clrMapOvr>
    <a:masterClrMapping/>
  </p:clrMapOvr>
  <p:transition>
    <p:fade/>
  </p:transition>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3329057"/>
      </p:ext>
    </p:extLst>
  </p:cSld>
  <p:clrMapOvr>
    <a:masterClrMapping/>
  </p:clrMapOvr>
  <p:transition>
    <p:fade/>
  </p:transition>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4285751969"/>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7984679"/>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000489"/>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594173494"/>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66813508"/>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9856884"/>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46633903"/>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06271472"/>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74278307"/>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96424785"/>
      </p:ext>
    </p:extLst>
  </p:cSld>
  <p:clrMapOvr>
    <a:masterClrMapping/>
  </p:clrMapOvr>
  <p:transition>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95739528"/>
      </p:ext>
    </p:extLst>
  </p:cSld>
  <p:clrMapOvr>
    <a:masterClrMapping/>
  </p:clrMapOvr>
  <p:transition>
    <p:fade/>
  </p:transition>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60884522"/>
      </p:ext>
    </p:extLst>
  </p:cSld>
  <p:clrMapOvr>
    <a:masterClrMapping/>
  </p:clrMapOvr>
  <p:transition>
    <p:fade/>
  </p:transition>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3941334"/>
      </p:ext>
    </p:extLst>
  </p:cSld>
  <p:clrMapOvr>
    <a:masterClrMapping/>
  </p:clrMapOvr>
  <p:transition>
    <p:fade/>
  </p:transition>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1776416152"/>
      </p:ext>
    </p:extLst>
  </p:cSld>
  <p:clrMapOvr>
    <a:masterClrMapping/>
  </p:clrMapOvr>
  <p:transition>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2632196467"/>
      </p:ext>
    </p:extLst>
  </p:cSld>
  <p:clrMapOvr>
    <a:masterClrMapping/>
  </p:clrMapOvr>
  <p:transition>
    <p:fade/>
  </p:transition>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1476237"/>
      </p:ext>
    </p:extLst>
  </p:cSld>
  <p:clrMapOvr>
    <a:masterClrMapping/>
  </p:clrMapOvr>
  <p:transition>
    <p:fade/>
  </p:transition>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762128640"/>
      </p:ext>
    </p:extLst>
  </p:cSld>
  <p:clrMapOvr>
    <a:masterClrMapping/>
  </p:clrMapOvr>
  <p:transition>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6197669"/>
      </p:ext>
    </p:extLst>
  </p:cSld>
  <p:clrMapOvr>
    <a:masterClrMapping/>
  </p:clrMapOvr>
  <p:transition>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4953130"/>
      </p:ext>
    </p:extLst>
  </p:cSld>
  <p:clrMapOvr>
    <a:masterClrMapping/>
  </p:clrMapOvr>
  <p:transition>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14660776"/>
      </p:ext>
    </p:extLst>
  </p:cSld>
  <p:clrMapOvr>
    <a:masterClrMapping/>
  </p:clrMapOvr>
  <p:transition>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71719903"/>
      </p:ext>
    </p:extLst>
  </p:cSld>
  <p:clrMapOvr>
    <a:masterClrMapping/>
  </p:clrMapOvr>
  <p:transition>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01212423"/>
      </p:ext>
    </p:extLst>
  </p:cSld>
  <p:clrMapOvr>
    <a:masterClrMapping/>
  </p:clrMapOvr>
  <p:transition>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38078528"/>
      </p:ext>
    </p:extLst>
  </p:cSld>
  <p:clrMapOvr>
    <a:masterClrMapping/>
  </p:clrMapOvr>
  <p:transition>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644911267"/>
      </p:ext>
    </p:extLst>
  </p:cSld>
  <p:clrMapOvr>
    <a:masterClrMapping/>
  </p:clrMapOvr>
  <p:transition>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64995968"/>
      </p:ext>
    </p:extLst>
  </p:cSld>
  <p:clrMapOvr>
    <a:masterClrMapping/>
  </p:clrMapOvr>
  <p:transition>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48570249"/>
      </p:ext>
    </p:extLst>
  </p:cSld>
  <p:clrMapOvr>
    <a:masterClrMapping/>
  </p:clrMapOvr>
  <p:transition>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767957867"/>
      </p:ext>
    </p:extLst>
  </p:cSld>
  <p:clrMapOvr>
    <a:masterClrMapping/>
  </p:clrMapOvr>
  <p:transition>
    <p:fade/>
  </p:transition>
  <p:timing>
    <p:tnLst>
      <p:par>
        <p:cT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71317679"/>
      </p:ext>
    </p:extLst>
  </p:cSld>
  <p:clrMapOvr>
    <a:masterClrMapping/>
  </p:clrMapOvr>
  <p:transition>
    <p:fade/>
  </p:transition>
  <p:timing>
    <p:tnLst>
      <p:par>
        <p:cT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4018321"/>
      </p:ext>
    </p:extLst>
  </p:cSld>
  <p:clrMapOvr>
    <a:masterClrMapping/>
  </p:clrMapOvr>
  <p:transition>
    <p:fade/>
  </p:transition>
  <p:timing>
    <p:tnLst>
      <p:par>
        <p:cTn id="1" dur="indefinite" restart="never" nodeType="tmRoot"/>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2833684500"/>
      </p:ext>
    </p:extLst>
  </p:cSld>
  <p:clrMapOvr>
    <a:masterClrMapping/>
  </p:clrMapOvr>
  <p:transition>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680547749"/>
      </p:ext>
    </p:extLst>
  </p:cSld>
  <p:clrMapOvr>
    <a:masterClrMapping/>
  </p:clrMapOvr>
  <p:transition>
    <p:fade/>
  </p:transition>
  <p:timing>
    <p:tnLst>
      <p:par>
        <p:cT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4251916"/>
      </p:ext>
    </p:extLst>
  </p:cSld>
  <p:clrMapOvr>
    <a:masterClrMapping/>
  </p:clrMapOvr>
  <p:transition>
    <p:fade/>
  </p:transition>
  <p:timing>
    <p:tnLst>
      <p:par>
        <p:cT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129840578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theme" Target="../theme/theme2.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image" Target="../media/image9.png"/><Relationship Id="rId2" Type="http://schemas.openxmlformats.org/officeDocument/2006/relationships/slideLayout" Target="../slideLayouts/slideLayout30.xml"/><Relationship Id="rId16" Type="http://schemas.openxmlformats.org/officeDocument/2006/relationships/image" Target="../media/image8.jpeg"/><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theme" Target="../theme/theme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18" Type="http://schemas.openxmlformats.org/officeDocument/2006/relationships/image" Target="../media/image1.jpeg"/><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17" Type="http://schemas.openxmlformats.org/officeDocument/2006/relationships/theme" Target="../theme/theme4.xml"/><Relationship Id="rId2" Type="http://schemas.openxmlformats.org/officeDocument/2006/relationships/slideLayout" Target="../slideLayouts/slideLayout44.xml"/><Relationship Id="rId16" Type="http://schemas.openxmlformats.org/officeDocument/2006/relationships/slideLayout" Target="../slideLayouts/slideLayout58.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5" Type="http://schemas.openxmlformats.org/officeDocument/2006/relationships/slideLayout" Target="../slideLayouts/slideLayout5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18" Type="http://schemas.openxmlformats.org/officeDocument/2006/relationships/image" Target="../media/image1.jpeg"/><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17" Type="http://schemas.openxmlformats.org/officeDocument/2006/relationships/theme" Target="../theme/theme5.xml"/><Relationship Id="rId2" Type="http://schemas.openxmlformats.org/officeDocument/2006/relationships/slideLayout" Target="../slideLayouts/slideLayout60.xml"/><Relationship Id="rId16" Type="http://schemas.openxmlformats.org/officeDocument/2006/relationships/slideLayout" Target="../slideLayouts/slideLayout74.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5" Type="http://schemas.openxmlformats.org/officeDocument/2006/relationships/slideLayout" Target="../slideLayouts/slideLayout7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slideLayout" Target="../slideLayouts/slideLayout7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18" Type="http://schemas.openxmlformats.org/officeDocument/2006/relationships/image" Target="../media/image1.jpeg"/><Relationship Id="rId3" Type="http://schemas.openxmlformats.org/officeDocument/2006/relationships/slideLayout" Target="../slideLayouts/slideLayout77.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theme" Target="../theme/theme6.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5" Type="http://schemas.openxmlformats.org/officeDocument/2006/relationships/slideLayout" Target="../slideLayouts/slideLayout79.xml"/><Relationship Id="rId15" Type="http://schemas.openxmlformats.org/officeDocument/2006/relationships/slideLayout" Target="../slideLayouts/slideLayout89.xml"/><Relationship Id="rId10" Type="http://schemas.openxmlformats.org/officeDocument/2006/relationships/slideLayout" Target="../slideLayouts/slideLayout84.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slideLayout" Target="../slideLayouts/slideLayout103.xml"/><Relationship Id="rId18" Type="http://schemas.openxmlformats.org/officeDocument/2006/relationships/image" Target="../media/image1.jpe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17" Type="http://schemas.openxmlformats.org/officeDocument/2006/relationships/theme" Target="../theme/theme7.xml"/><Relationship Id="rId2" Type="http://schemas.openxmlformats.org/officeDocument/2006/relationships/slideLayout" Target="../slideLayouts/slideLayout92.xml"/><Relationship Id="rId16" Type="http://schemas.openxmlformats.org/officeDocument/2006/relationships/slideLayout" Target="../slideLayouts/slideLayout106.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5" Type="http://schemas.openxmlformats.org/officeDocument/2006/relationships/slideLayout" Target="../slideLayouts/slideLayout10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slideLayout" Target="../slideLayouts/slideLayout10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89AA64-45DD-481A-BFE5-857C2A5DC15A}" type="datetimeFigureOut">
              <a:rPr lang="en-US" smtClean="0"/>
              <a:pPr/>
              <a:t>10/27/2011</a:t>
            </a:fld>
            <a:endParaRPr lang="en-US" dirty="0"/>
          </a:p>
        </p:txBody>
      </p:sp>
      <p:sp>
        <p:nvSpPr>
          <p:cNvPr id="5" name="Footer Placeholder 4"/>
          <p:cNvSpPr>
            <a:spLocks noGrp="1"/>
          </p:cNvSpPr>
          <p:nvPr>
            <p:ph type="ftr" sz="quarter" idx="3"/>
          </p:nvPr>
        </p:nvSpPr>
        <p:spPr>
          <a:xfrm>
            <a:off x="3124200" y="635635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1" y="635635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434688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7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204"/>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91"/>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8852439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28600"/>
            <a:ext cx="8381901" cy="553998"/>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989013"/>
            <a:ext cx="8381901" cy="1945148"/>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68840177"/>
      </p:ext>
    </p:extLst>
  </p:cSld>
  <p:clrMap bg1="dk1" tx1="lt1" bg2="dk2" tx2="lt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Lst>
  <p:transition>
    <p:fade/>
  </p:transition>
  <p:timing>
    <p:tnLst>
      <p:par>
        <p:cTn id="1" dur="indefinite" restart="never" nodeType="tmRoot"/>
      </p:par>
    </p:tnLst>
  </p:timing>
  <p:txStyles>
    <p:titleStyle>
      <a:lvl1pPr algn="l" defTabSz="914363" rtl="0" eaLnBrk="1" latinLnBrk="0" hangingPunct="1">
        <a:lnSpc>
          <a:spcPct val="90000"/>
        </a:lnSpc>
        <a:spcBef>
          <a:spcPct val="0"/>
        </a:spcBef>
        <a:buNone/>
        <a:defRPr lang="en-US" sz="4000" b="0" kern="1200" cap="none" spc="-15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p:titleStyle>
    <p:bodyStyle>
      <a:lvl1pPr marL="460375" indent="-460375" algn="l" defTabSz="914363" rtl="0" eaLnBrk="1" latinLnBrk="0" hangingPunct="1">
        <a:lnSpc>
          <a:spcPct val="90000"/>
        </a:lnSpc>
        <a:spcBef>
          <a:spcPct val="20000"/>
        </a:spcBef>
        <a:buSzPct val="100000"/>
        <a:buFontTx/>
        <a:buBlip>
          <a:blip r:embed="rId17"/>
        </a:buBlip>
        <a:defRPr lang="en-US" sz="2800" kern="1200" dirty="0" smtClean="0">
          <a:gradFill>
            <a:gsLst>
              <a:gs pos="0">
                <a:schemeClr val="tx1"/>
              </a:gs>
              <a:gs pos="86000">
                <a:schemeClr val="tx1"/>
              </a:gs>
            </a:gsLst>
            <a:lin ang="0" scaled="0"/>
          </a:gradFill>
          <a:latin typeface="+mj-lt"/>
          <a:ea typeface="+mn-ea"/>
          <a:cs typeface="+mn-cs"/>
        </a:defRPr>
      </a:lvl1pPr>
      <a:lvl2pPr marL="855663" indent="-395288" algn="l" defTabSz="914363" rtl="0" eaLnBrk="1" latinLnBrk="0" hangingPunct="1">
        <a:lnSpc>
          <a:spcPct val="90000"/>
        </a:lnSpc>
        <a:spcBef>
          <a:spcPct val="20000"/>
        </a:spcBef>
        <a:buSzPct val="100000"/>
        <a:buFontTx/>
        <a:buBlip>
          <a:blip r:embed="rId17"/>
        </a:buBlip>
        <a:defRPr lang="en-US" sz="2600" kern="1200" dirty="0" smtClean="0">
          <a:gradFill>
            <a:gsLst>
              <a:gs pos="0">
                <a:schemeClr val="tx1"/>
              </a:gs>
              <a:gs pos="86000">
                <a:schemeClr val="tx1"/>
              </a:gs>
            </a:gsLst>
            <a:lin ang="0" scaled="0"/>
          </a:gradFill>
          <a:latin typeface="+mj-lt"/>
          <a:ea typeface="+mn-ea"/>
          <a:cs typeface="+mn-cs"/>
        </a:defRPr>
      </a:lvl2pPr>
      <a:lvl3pPr marL="1258888" indent="-403225" algn="l" defTabSz="914363" rtl="0" eaLnBrk="1" latinLnBrk="0" hangingPunct="1">
        <a:lnSpc>
          <a:spcPct val="90000"/>
        </a:lnSpc>
        <a:spcBef>
          <a:spcPct val="20000"/>
        </a:spcBef>
        <a:buSzPct val="100000"/>
        <a:buFontTx/>
        <a:buBlip>
          <a:blip r:embed="rId17"/>
        </a:buBlip>
        <a:defRPr lang="en-US" sz="2400" kern="1200" dirty="0" smtClean="0">
          <a:gradFill>
            <a:gsLst>
              <a:gs pos="0">
                <a:schemeClr val="tx1"/>
              </a:gs>
              <a:gs pos="86000">
                <a:schemeClr val="tx1"/>
              </a:gs>
            </a:gsLst>
            <a:lin ang="0" scaled="0"/>
          </a:gradFill>
          <a:latin typeface="+mj-lt"/>
          <a:ea typeface="+mn-ea"/>
          <a:cs typeface="+mn-cs"/>
        </a:defRPr>
      </a:lvl3pPr>
      <a:lvl4pPr marL="1604963" indent="-346075" algn="l" defTabSz="914363" rtl="0" eaLnBrk="1" latinLnBrk="0" hangingPunct="1">
        <a:lnSpc>
          <a:spcPct val="90000"/>
        </a:lnSpc>
        <a:spcBef>
          <a:spcPct val="20000"/>
        </a:spcBef>
        <a:buSzPct val="100000"/>
        <a:buFontTx/>
        <a:buBlip>
          <a:blip r:embed="rId17"/>
        </a:buBlip>
        <a:defRPr lang="en-US" sz="2200" kern="1200" dirty="0" smtClean="0">
          <a:gradFill>
            <a:gsLst>
              <a:gs pos="0">
                <a:schemeClr val="tx1"/>
              </a:gs>
              <a:gs pos="86000">
                <a:schemeClr val="tx1"/>
              </a:gs>
            </a:gsLst>
            <a:lin ang="0" scaled="0"/>
          </a:gradFill>
          <a:latin typeface="+mj-lt"/>
          <a:ea typeface="+mn-ea"/>
          <a:cs typeface="+mn-cs"/>
        </a:defRPr>
      </a:lvl4pPr>
      <a:lvl5pPr marL="1941513" indent="-336550" algn="l" defTabSz="914363" rtl="0" eaLnBrk="1" latinLnBrk="0" hangingPunct="1">
        <a:lnSpc>
          <a:spcPct val="90000"/>
        </a:lnSpc>
        <a:spcBef>
          <a:spcPct val="20000"/>
        </a:spcBef>
        <a:buSzPct val="100000"/>
        <a:buFontTx/>
        <a:buBlip>
          <a:blip r:embed="rId17"/>
        </a:buBlip>
        <a:defRPr lang="en-US" sz="2000" kern="1200" dirty="0">
          <a:gradFill>
            <a:gsLst>
              <a:gs pos="0">
                <a:schemeClr val="tx1"/>
              </a:gs>
              <a:gs pos="86000">
                <a:schemeClr val="tx1"/>
              </a:gs>
            </a:gsLst>
            <a:lin ang="0" scaled="0"/>
          </a:gradFill>
          <a:latin typeface="+mj-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4133330114"/>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1208916913"/>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 id="2147483735" r:id="rId14"/>
    <p:sldLayoutId id="2147483736" r:id="rId15"/>
    <p:sldLayoutId id="2147483737"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4126921638"/>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 id="2147483753" r:id="rId15"/>
    <p:sldLayoutId id="2147483754"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3294256989"/>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 id="2147483769" r:id="rId14"/>
    <p:sldLayoutId id="2147483770" r:id="rId15"/>
    <p:sldLayoutId id="2147483771"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creativecommons.org/licenses/by-nc-sa/3.0/" TargetMode="External"/><Relationship Id="rId7"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hyperlink" Target="http://blog.codingoutloud.com/" TargetMode="External"/><Relationship Id="rId4" Type="http://schemas.openxmlformats.org/officeDocument/2006/relationships/hyperlink" Target="http://bostonazure.org/"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codingoutloud.files.wordpress.com/2006/10/mvp_fullcolor_forscreen1.png" TargetMode="External"/><Relationship Id="rId5" Type="http://schemas.openxmlformats.org/officeDocument/2006/relationships/image" Target="../media/image18.png"/><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hyperlink" Target="http://codingoutloud.files.wordpress.com/2006/10/mvp_fullcolor_forscreen1.png" TargetMode="External"/><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hyperlink" Target="http://www.dailymotion.com/video/xc79z4_dennys-chickens-get-outta-town-supe_fun"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hyperlink" Target="//upload.wikimedia.org/wikipedia/commons/d/dd/Buzz_salutes_the_U.S._Flag.jpg"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6.xml.rels><?xml version="1.0" encoding="UTF-8" standalone="yes"?>
<Relationships xmlns="http://schemas.openxmlformats.org/package/2006/relationships"><Relationship Id="rId3" Type="http://schemas.openxmlformats.org/officeDocument/2006/relationships/hyperlink" Target="//upload.wikimedia.org/wikipedia/commons/c/c0/Apollo_13_Mailbox_at_Mission_Control.jpg"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cafepress.com/+failure_is_not_an_option_large_mug,92179166?cmp=knc-pla-92179166&amp;utm_term=92179166&amp;utm_medium=cpc&amp;pid=3607873&amp;utm_source=google&amp;utm_campaign=sem_product_feed&amp;gclid=CLeK2ZXxiKwCFeUEQAodYi7n5Q"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9.xml.rels><?xml version="1.0" encoding="UTF-8" standalone="yes"?>
<Relationships xmlns="http://schemas.openxmlformats.org/package/2006/relationships"><Relationship Id="rId3" Type="http://schemas.openxmlformats.org/officeDocument/2006/relationships/hyperlink" Target="//upload.wikimedia.org/wikipedia/commons/a/a8/Mission_Control_celebrates_successful_splashdown_of_Apollo_13.jpg"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1.xml.rels><?xml version="1.0" encoding="UTF-8" standalone="yes"?>
<Relationships xmlns="http://schemas.openxmlformats.org/package/2006/relationships"><Relationship Id="rId3" Type="http://schemas.openxmlformats.org/officeDocument/2006/relationships/hyperlink" Target="http://stackoverflow.com/questions/31466/does-amazon-s3-fail-sometimes"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dailymotion.com/video/xc79z4_dennys-chickens-get-outta-town-supe_fun"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hyperlink" Target="http://www.emsps.com/oldtools/lotus123v.htm#dos34" TargetMode="External"/><Relationship Id="rId4" Type="http://schemas.openxmlformats.org/officeDocument/2006/relationships/image" Target="../media/image28.jpe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0.w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8" Type="http://schemas.openxmlformats.org/officeDocument/2006/relationships/hyperlink" Target="http://msdn.microsoft.com/en-us/library/ff394115.aspx" TargetMode="Externa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8.xml.rels><?xml version="1.0" encoding="UTF-8" standalone="yes"?>
<Relationships xmlns="http://schemas.openxmlformats.org/package/2006/relationships"><Relationship Id="rId3" Type="http://schemas.openxmlformats.org/officeDocument/2006/relationships/hyperlink" Target="http://blogs.msdn.com/b/cbiyikoglu/archive/2011/01/18/sql-azure-federations-robust-connectivity-model-for-federated-data.aspx"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4.xml"/><Relationship Id="rId1" Type="http://schemas.openxmlformats.org/officeDocument/2006/relationships/slideLayout" Target="../slideLayouts/slideLayout12.xml"/><Relationship Id="rId4" Type="http://schemas.openxmlformats.org/officeDocument/2006/relationships/image" Target="../media/image33.png"/></Relationships>
</file>

<file path=ppt/slides/_rels/slide5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Consistency"/><Relationship Id="rId7" Type="http://schemas.openxmlformats.org/officeDocument/2006/relationships/hyperlink" Target="http://en.wikipedia.org/wiki/ACID" TargetMode="External"/><Relationship Id="rId2" Type="http://schemas.openxmlformats.org/officeDocument/2006/relationships/hyperlink" Target="#Atomicity"/><Relationship Id="rId1" Type="http://schemas.openxmlformats.org/officeDocument/2006/relationships/slideLayout" Target="../slideLayouts/slideLayout12.xml"/><Relationship Id="rId6" Type="http://schemas.openxmlformats.org/officeDocument/2006/relationships/hyperlink" Target="http://en.wikipedia.org/wiki/Eventual_consistency" TargetMode="External"/><Relationship Id="rId5" Type="http://schemas.openxmlformats.org/officeDocument/2006/relationships/hyperlink" Target="#Durability"/><Relationship Id="rId4" Type="http://schemas.openxmlformats.org/officeDocument/2006/relationships/hyperlink" Target="#Isolation"/></Relationships>
</file>

<file path=ppt/slides/_rels/slide55.xml.rels><?xml version="1.0" encoding="UTF-8" standalone="yes"?>
<Relationships xmlns="http://schemas.openxmlformats.org/package/2006/relationships"><Relationship Id="rId3" Type="http://schemas.openxmlformats.org/officeDocument/2006/relationships/hyperlink" Target="http://en.wikipedia.org/wiki/Availability" TargetMode="External"/><Relationship Id="rId2" Type="http://schemas.openxmlformats.org/officeDocument/2006/relationships/hyperlink" Target="http://en.wikipedia.org/wiki/Consistency_(database_systems)" TargetMode="External"/><Relationship Id="rId1" Type="http://schemas.openxmlformats.org/officeDocument/2006/relationships/slideLayout" Target="../slideLayouts/slideLayout12.xml"/><Relationship Id="rId5" Type="http://schemas.openxmlformats.org/officeDocument/2006/relationships/hyperlink" Target="http://en.wikipedia.org/wiki/CAP_theorem" TargetMode="External"/><Relationship Id="rId4" Type="http://schemas.openxmlformats.org/officeDocument/2006/relationships/hyperlink" Target="http://en.wikipedia.org/w/index.php?title=Network_partitioning&amp;action=edit&amp;redlink=1" TargetMode="External"/></Relationships>
</file>

<file path=ppt/slides/_rels/slide56.xml.rels><?xml version="1.0" encoding="UTF-8" standalone="yes"?>
<Relationships xmlns="http://schemas.openxmlformats.org/package/2006/relationships"><Relationship Id="rId3" Type="http://schemas.openxmlformats.org/officeDocument/2006/relationships/hyperlink" Target="http://highscalability.com/blog/2010/9/30/facebook-and-site-failures-caused-by-complex-weakly-interact.html"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hyperlink" Target="http://upload.wikimedia.org/wikipedia/commons/8/87/Chainsaw_cutting_tree.jpg"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7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ctrTitle"/>
          </p:nvPr>
        </p:nvSpPr>
        <p:spPr>
          <a:xfrm>
            <a:off x="497435" y="381000"/>
            <a:ext cx="8149130" cy="1828800"/>
          </a:xfrm>
          <a:solidFill>
            <a:srgbClr val="C0C0C0">
              <a:alpha val="58038"/>
            </a:srgbClr>
          </a:solidFill>
        </p:spPr>
        <p:txBody>
          <a:bodyPr rtlCol="0">
            <a:noAutofit/>
          </a:bodyPr>
          <a:lstStyle/>
          <a:p>
            <a:pPr>
              <a:defRPr/>
            </a:pPr>
            <a:r>
              <a:rPr lang="en-US" b="1" dirty="0" smtClean="0"/>
              <a:t>Big Ideas in Software Architecture (in cloud or otherwise)</a:t>
            </a:r>
          </a:p>
        </p:txBody>
      </p:sp>
      <p:sp>
        <p:nvSpPr>
          <p:cNvPr id="78856" name="Rectangle 8"/>
          <p:cNvSpPr>
            <a:spLocks noGrp="1" noChangeArrowheads="1"/>
          </p:cNvSpPr>
          <p:nvPr>
            <p:ph type="subTitle" idx="1"/>
          </p:nvPr>
        </p:nvSpPr>
        <p:spPr>
          <a:xfrm>
            <a:off x="1070308" y="3429000"/>
            <a:ext cx="7003385" cy="838200"/>
          </a:xfrm>
        </p:spPr>
        <p:txBody>
          <a:bodyPr rtlCol="0">
            <a:noAutofit/>
          </a:bodyPr>
          <a:lstStyle/>
          <a:p>
            <a:pPr marL="342900" indent="-342900" eaLnBrk="1" fontAlgn="auto" hangingPunct="1">
              <a:lnSpc>
                <a:spcPct val="90000"/>
              </a:lnSpc>
              <a:spcAft>
                <a:spcPts val="0"/>
              </a:spcAft>
              <a:buFont typeface="Arial" pitchFamily="34" charset="0"/>
              <a:buNone/>
              <a:defRPr/>
            </a:pPr>
            <a:r>
              <a:rPr lang="en-US" sz="2800" b="1" dirty="0" smtClean="0"/>
              <a:t>Boston Azure User Group</a:t>
            </a:r>
            <a:endParaRPr lang="en-US" sz="2800" dirty="0" smtClean="0"/>
          </a:p>
          <a:p>
            <a:pPr marL="342900" indent="-342900">
              <a:lnSpc>
                <a:spcPct val="90000"/>
              </a:lnSpc>
              <a:defRPr/>
            </a:pPr>
            <a:r>
              <a:rPr lang="en-US" sz="2800" b="1" dirty="0" smtClean="0"/>
              <a:t>27-October-2011</a:t>
            </a:r>
            <a:endParaRPr lang="en-US" sz="2800" b="1" dirty="0"/>
          </a:p>
        </p:txBody>
      </p:sp>
      <p:sp>
        <p:nvSpPr>
          <p:cNvPr id="9" name="Footer Placeholder 4"/>
          <p:cNvSpPr>
            <a:spLocks noGrp="1"/>
          </p:cNvSpPr>
          <p:nvPr>
            <p:ph type="ftr" sz="quarter" idx="11"/>
          </p:nvPr>
        </p:nvSpPr>
        <p:spPr>
          <a:xfrm>
            <a:off x="838199" y="6356356"/>
            <a:ext cx="7543801" cy="365125"/>
          </a:xfrm>
        </p:spPr>
        <p:txBody>
          <a:bodyPr/>
          <a:lstStyle/>
          <a:p>
            <a:pPr>
              <a:defRPr/>
            </a:pPr>
            <a:r>
              <a:rPr lang="en-US" dirty="0" smtClean="0">
                <a:solidFill>
                  <a:schemeClr val="bg1">
                    <a:lumMod val="75000"/>
                  </a:schemeClr>
                </a:solidFill>
              </a:rPr>
              <a:t>Copyright </a:t>
            </a:r>
            <a:r>
              <a:rPr lang="en-US" dirty="0">
                <a:solidFill>
                  <a:schemeClr val="bg1">
                    <a:lumMod val="75000"/>
                  </a:schemeClr>
                </a:solidFill>
              </a:rPr>
              <a:t>(c) </a:t>
            </a:r>
            <a:r>
              <a:rPr lang="en-US" dirty="0" smtClean="0">
                <a:solidFill>
                  <a:schemeClr val="bg1">
                    <a:lumMod val="75000"/>
                  </a:schemeClr>
                </a:solidFill>
              </a:rPr>
              <a:t>2011, Bill Wilder – Use allowed under Creative </a:t>
            </a:r>
            <a:r>
              <a:rPr lang="en-US" dirty="0">
                <a:solidFill>
                  <a:schemeClr val="bg1">
                    <a:lumMod val="75000"/>
                  </a:schemeClr>
                </a:solidFill>
              </a:rPr>
              <a:t>Commons license </a:t>
            </a:r>
            <a:r>
              <a:rPr lang="en-US" dirty="0" smtClean="0">
                <a:solidFill>
                  <a:schemeClr val="bg1">
                    <a:lumMod val="75000"/>
                  </a:schemeClr>
                </a:solidFill>
              </a:rPr>
              <a:t/>
            </a:r>
            <a:br>
              <a:rPr lang="en-US" dirty="0" smtClean="0">
                <a:solidFill>
                  <a:schemeClr val="bg1">
                    <a:lumMod val="75000"/>
                  </a:schemeClr>
                </a:solidFill>
              </a:rPr>
            </a:br>
            <a:r>
              <a:rPr lang="en-US" sz="1100" dirty="0" smtClean="0">
                <a:solidFill>
                  <a:schemeClr val="bg1">
                    <a:lumMod val="75000"/>
                  </a:schemeClr>
                </a:solidFill>
                <a:hlinkClick r:id="rId3"/>
              </a:rPr>
              <a:t>http</a:t>
            </a:r>
            <a:r>
              <a:rPr lang="en-US" sz="1100" dirty="0">
                <a:solidFill>
                  <a:schemeClr val="bg1">
                    <a:lumMod val="75000"/>
                  </a:schemeClr>
                </a:solidFill>
                <a:hlinkClick r:id="rId3"/>
              </a:rPr>
              <a:t>://creativecommons.org/licenses/by-nc-sa/3.0</a:t>
            </a:r>
            <a:r>
              <a:rPr lang="en-US" sz="1100" dirty="0" smtClean="0">
                <a:solidFill>
                  <a:schemeClr val="bg1">
                    <a:lumMod val="75000"/>
                  </a:schemeClr>
                </a:solidFill>
                <a:hlinkClick r:id="rId3"/>
              </a:rPr>
              <a:t>/</a:t>
            </a:r>
            <a:endParaRPr lang="en-US" dirty="0">
              <a:solidFill>
                <a:schemeClr val="bg1">
                  <a:lumMod val="75000"/>
                </a:schemeClr>
              </a:solidFill>
            </a:endParaRPr>
          </a:p>
        </p:txBody>
      </p:sp>
      <p:sp>
        <p:nvSpPr>
          <p:cNvPr id="4101" name="Text Box 3"/>
          <p:cNvSpPr txBox="1">
            <a:spLocks noChangeArrowheads="1"/>
          </p:cNvSpPr>
          <p:nvPr/>
        </p:nvSpPr>
        <p:spPr bwMode="auto">
          <a:xfrm>
            <a:off x="838200" y="4637135"/>
            <a:ext cx="3276600" cy="92333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dirty="0" smtClean="0">
                <a:latin typeface="Calibri" pitchFamily="34" charset="0"/>
              </a:rPr>
              <a:t>Boston </a:t>
            </a:r>
            <a:r>
              <a:rPr lang="en-US" b="1" dirty="0">
                <a:latin typeface="Calibri" pitchFamily="34" charset="0"/>
              </a:rPr>
              <a:t>Azure User Group</a:t>
            </a:r>
          </a:p>
          <a:p>
            <a:pPr eaLnBrk="1" hangingPunct="1"/>
            <a:r>
              <a:rPr lang="en-US" dirty="0">
                <a:latin typeface="Calibri" pitchFamily="34" charset="0"/>
                <a:hlinkClick r:id="rId4"/>
              </a:rPr>
              <a:t>http</a:t>
            </a:r>
            <a:r>
              <a:rPr lang="en-US" dirty="0" smtClean="0">
                <a:latin typeface="Calibri" pitchFamily="34" charset="0"/>
                <a:hlinkClick r:id="rId4"/>
              </a:rPr>
              <a:t>://www.bostonazure.org</a:t>
            </a:r>
            <a:endParaRPr lang="en-US" dirty="0">
              <a:latin typeface="Calibri" pitchFamily="34" charset="0"/>
            </a:endParaRPr>
          </a:p>
          <a:p>
            <a:pPr eaLnBrk="1" hangingPunct="1"/>
            <a:r>
              <a:rPr lang="en-US" b="1" dirty="0">
                <a:latin typeface="Calibri" pitchFamily="34" charset="0"/>
              </a:rPr>
              <a:t>@bostonazure</a:t>
            </a:r>
          </a:p>
        </p:txBody>
      </p:sp>
      <p:sp>
        <p:nvSpPr>
          <p:cNvPr id="4102" name="Text Box 4"/>
          <p:cNvSpPr txBox="1">
            <a:spLocks noChangeArrowheads="1"/>
          </p:cNvSpPr>
          <p:nvPr/>
        </p:nvSpPr>
        <p:spPr bwMode="auto">
          <a:xfrm>
            <a:off x="4876801" y="4637135"/>
            <a:ext cx="3505200" cy="92333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dirty="0">
                <a:latin typeface="Calibri" pitchFamily="34" charset="0"/>
              </a:rPr>
              <a:t>Bill Wilder</a:t>
            </a:r>
            <a:br>
              <a:rPr lang="en-US" b="1" dirty="0">
                <a:latin typeface="Calibri" pitchFamily="34" charset="0"/>
              </a:rPr>
            </a:br>
            <a:r>
              <a:rPr lang="en-US" dirty="0">
                <a:latin typeface="Calibri" pitchFamily="34" charset="0"/>
                <a:hlinkClick r:id="rId5"/>
              </a:rPr>
              <a:t>http://blog.codingoutloud.com</a:t>
            </a:r>
            <a:endParaRPr lang="en-US" dirty="0">
              <a:latin typeface="Calibri" pitchFamily="34" charset="0"/>
            </a:endParaRPr>
          </a:p>
          <a:p>
            <a:pPr eaLnBrk="1" hangingPunct="1"/>
            <a:r>
              <a:rPr lang="en-US" b="1" dirty="0">
                <a:latin typeface="Calibri" pitchFamily="34" charset="0"/>
              </a:rPr>
              <a:t>@codingoutloud</a:t>
            </a:r>
          </a:p>
        </p:txBody>
      </p:sp>
      <p:sp>
        <p:nvSpPr>
          <p:cNvPr id="4106" name="Rectangle 12"/>
          <p:cNvSpPr>
            <a:spLocks noChangeArrowheads="1"/>
          </p:cNvSpPr>
          <p:nvPr/>
        </p:nvSpPr>
        <p:spPr bwMode="auto">
          <a:xfrm>
            <a:off x="-24453" y="2644374"/>
            <a:ext cx="9168453"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gn="ctr">
              <a:lnSpc>
                <a:spcPct val="90000"/>
              </a:lnSpc>
              <a:spcBef>
                <a:spcPct val="20000"/>
              </a:spcBef>
            </a:pPr>
            <a:r>
              <a:rPr lang="en-US" sz="2800" i="1" dirty="0" smtClean="0">
                <a:latin typeface="Calibri" pitchFamily="34" charset="0"/>
              </a:rPr>
              <a:t>Examples drawn from </a:t>
            </a:r>
            <a:r>
              <a:rPr lang="en-US" sz="2800" b="1" i="1" dirty="0" smtClean="0">
                <a:solidFill>
                  <a:srgbClr val="0070C0"/>
                </a:solidFill>
                <a:latin typeface="Calibri" pitchFamily="34" charset="0"/>
              </a:rPr>
              <a:t>Windows Azure</a:t>
            </a:r>
            <a:r>
              <a:rPr lang="en-US" sz="2800" i="1" dirty="0" smtClean="0">
                <a:latin typeface="Calibri" pitchFamily="34" charset="0"/>
              </a:rPr>
              <a:t> </a:t>
            </a:r>
            <a:r>
              <a:rPr lang="en-US" sz="2800" b="1" i="1" dirty="0" smtClean="0">
                <a:latin typeface="Calibri" pitchFamily="34" charset="0"/>
              </a:rPr>
              <a:t>cloud</a:t>
            </a:r>
            <a:r>
              <a:rPr lang="en-US" sz="2800" i="1" dirty="0" smtClean="0">
                <a:latin typeface="Calibri" pitchFamily="34" charset="0"/>
              </a:rPr>
              <a:t> platform</a:t>
            </a:r>
            <a:endParaRPr lang="en-US" sz="3200" i="1" dirty="0">
              <a:latin typeface="Calibri" pitchFamily="34" charset="0"/>
            </a:endParaRPr>
          </a:p>
        </p:txBody>
      </p:sp>
      <p:pic>
        <p:nvPicPr>
          <p:cNvPr id="4107" name="Picture 2" descr="Boston Azure logo"/>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90800" y="5274715"/>
            <a:ext cx="152400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a:spLocks noChangeArrowheads="1"/>
          </p:cNvSpPr>
          <p:nvPr/>
        </p:nvSpPr>
        <p:spPr bwMode="auto">
          <a:xfrm>
            <a:off x="0" y="-184666"/>
            <a:ext cx="9144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normalizeH="0" baseline="0" dirty="0" smtClean="0">
                <a:ln>
                  <a:noFill/>
                </a:ln>
                <a:solidFill>
                  <a:schemeClr val="tx1"/>
                </a:solidFill>
                <a:effectLst/>
                <a:latin typeface="Arial" pitchFamily="34" charset="0"/>
                <a:cs typeface="Arial" pitchFamily="34" charset="0"/>
                <a:hlinkClick r:id="rId3"/>
              </a:rPr>
              <a:t>  </a:t>
            </a:r>
            <a:r>
              <a:rPr kumimoji="0" lang="en-US" sz="1800" b="0" i="0" u="none" strike="noStrike" cap="none" normalizeH="0" baseline="0" dirty="0" smtClean="0">
                <a:ln>
                  <a:noFill/>
                </a:ln>
                <a:solidFill>
                  <a:schemeClr val="tx1"/>
                </a:solidFill>
                <a:effectLst/>
                <a:latin typeface="Arial" pitchFamily="34" charset="0"/>
                <a:cs typeface="Arial" pitchFamily="34" charset="0"/>
              </a:rPr>
              <a:t> </a:t>
            </a:r>
            <a:r>
              <a:rPr kumimoji="0" lang="en-US" sz="600" b="0" i="0" u="none" strike="noStrike" cap="none" normalizeH="0" baseline="0" dirty="0" smtClean="0">
                <a:ln>
                  <a:noFill/>
                </a:ln>
                <a:solidFill>
                  <a:schemeClr val="tx1"/>
                </a:solidFill>
                <a:effectLst/>
                <a:latin typeface="Arial" pitchFamily="34" charset="0"/>
                <a:cs typeface="Arial" pitchFamily="34" charset="0"/>
              </a:rPr>
              <a:t>                                       </a:t>
            </a:r>
            <a:br>
              <a:rPr kumimoji="0" lang="en-US" sz="600" b="0" i="0" u="none" strike="noStrike" cap="none" normalizeH="0" baseline="0" dirty="0" smtClean="0">
                <a:ln>
                  <a:noFill/>
                </a:ln>
                <a:solidFill>
                  <a:schemeClr val="tx1"/>
                </a:solidFill>
                <a:effectLst/>
                <a:latin typeface="Arial" pitchFamily="34" charset="0"/>
                <a:cs typeface="Arial" pitchFamily="34" charset="0"/>
              </a:rPr>
            </a:br>
            <a:endParaRPr kumimoji="0" lang="en-US" sz="6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1" name="Picture 2" descr="Creative Commons License">
            <a:hlinkClick r:id="rId3"/>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350555" y="6390216"/>
            <a:ext cx="762000" cy="2684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5532869"/>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4" name="Title 1"/>
          <p:cNvSpPr>
            <a:spLocks noGrp="1"/>
          </p:cNvSpPr>
          <p:nvPr>
            <p:ph type="title"/>
          </p:nvPr>
        </p:nvSpPr>
        <p:spPr>
          <a:xfrm>
            <a:off x="533400" y="228600"/>
            <a:ext cx="3581400" cy="1219200"/>
          </a:xfrm>
        </p:spPr>
        <p:txBody>
          <a:bodyPr>
            <a:normAutofit/>
          </a:bodyPr>
          <a:lstStyle/>
          <a:p>
            <a:pPr algn="l" eaLnBrk="1" hangingPunct="1"/>
            <a:r>
              <a:rPr lang="en-US" b="1" dirty="0" smtClean="0"/>
              <a:t>Bill Wilder</a:t>
            </a:r>
          </a:p>
        </p:txBody>
      </p:sp>
      <p:sp>
        <p:nvSpPr>
          <p:cNvPr id="3" name="Content Placeholder 2"/>
          <p:cNvSpPr>
            <a:spLocks noGrp="1"/>
          </p:cNvSpPr>
          <p:nvPr>
            <p:ph idx="1"/>
          </p:nvPr>
        </p:nvSpPr>
        <p:spPr>
          <a:xfrm>
            <a:off x="0" y="-224940"/>
            <a:ext cx="9144000" cy="72390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rtlCol="0">
            <a:normAutofit/>
          </a:bodyPr>
          <a:lstStyle/>
          <a:p>
            <a:pPr marL="0" indent="0" eaLnBrk="1" fontAlgn="auto" hangingPunct="1">
              <a:spcAft>
                <a:spcPts val="0"/>
              </a:spcAft>
              <a:buNone/>
              <a:defRPr/>
            </a:pPr>
            <a:r>
              <a:rPr lang="en-US" sz="1800" b="1" dirty="0" smtClean="0"/>
              <a:t> </a:t>
            </a:r>
            <a:endParaRPr lang="en-US" sz="8000" b="1" dirty="0" smtClean="0"/>
          </a:p>
          <a:p>
            <a:pPr marL="0" indent="0" algn="ctr" eaLnBrk="1" fontAlgn="auto" hangingPunct="1">
              <a:spcAft>
                <a:spcPts val="0"/>
              </a:spcAft>
              <a:buNone/>
              <a:defRPr/>
            </a:pPr>
            <a:r>
              <a:rPr lang="en-US" sz="6000" b="1" dirty="0" smtClean="0"/>
              <a:t>Bill Wilder </a:t>
            </a:r>
          </a:p>
          <a:p>
            <a:pPr>
              <a:defRPr/>
            </a:pPr>
            <a:endParaRPr lang="en-US" sz="4400" i="1" dirty="0" smtClean="0"/>
          </a:p>
          <a:p>
            <a:pPr>
              <a:defRPr/>
            </a:pPr>
            <a:r>
              <a:rPr lang="en-US" sz="4400" i="1" dirty="0" smtClean="0"/>
              <a:t>Independent Windows Azure consultant</a:t>
            </a:r>
          </a:p>
          <a:p>
            <a:pPr>
              <a:defRPr/>
            </a:pPr>
            <a:r>
              <a:rPr lang="en-US" sz="4400" i="1" dirty="0" smtClean="0"/>
              <a:t>Founder/Leader of</a:t>
            </a:r>
            <a:br>
              <a:rPr lang="en-US" sz="4400" i="1" dirty="0" smtClean="0"/>
            </a:br>
            <a:r>
              <a:rPr lang="en-US" sz="4400" i="1" dirty="0" smtClean="0"/>
              <a:t>Boston Azure user group</a:t>
            </a:r>
          </a:p>
          <a:p>
            <a:pPr>
              <a:defRPr/>
            </a:pPr>
            <a:r>
              <a:rPr lang="en-US" sz="4400" i="1" dirty="0" smtClean="0"/>
              <a:t>Recognized by Microsoft</a:t>
            </a:r>
            <a:br>
              <a:rPr lang="en-US" sz="4400" i="1" dirty="0" smtClean="0"/>
            </a:br>
            <a:r>
              <a:rPr lang="en-US" sz="4400" i="1" dirty="0" smtClean="0"/>
              <a:t>as Windows Azure MVP </a:t>
            </a:r>
            <a:endParaRPr lang="en-US" sz="3900" b="1" dirty="0" smtClean="0"/>
          </a:p>
        </p:txBody>
      </p:sp>
      <p:pic>
        <p:nvPicPr>
          <p:cNvPr id="1026" name="Picture 2" descr="Phot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26525" y="-277067"/>
            <a:ext cx="2849880" cy="284988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Boston Azure 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95466" y="3638245"/>
            <a:ext cx="4039464" cy="7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14031" y="2820010"/>
            <a:ext cx="5781911" cy="629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2" descr="http://codingoutloud.files.wordpress.com/2006/10/mvp_fullcolor_forscreen1.png?w=95">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79960" y="4951475"/>
            <a:ext cx="1036990" cy="16373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5940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txBox="1">
            <a:spLocks/>
          </p:cNvSpPr>
          <p:nvPr/>
        </p:nvSpPr>
        <p:spPr>
          <a:xfrm>
            <a:off x="0" y="0"/>
            <a:ext cx="9144000" cy="6857999"/>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endParaRPr lang="en-US" sz="4400" i="1" dirty="0" smtClean="0"/>
          </a:p>
        </p:txBody>
      </p:sp>
      <p:sp>
        <p:nvSpPr>
          <p:cNvPr id="3074" name="Title 1"/>
          <p:cNvSpPr>
            <a:spLocks noGrp="1"/>
          </p:cNvSpPr>
          <p:nvPr>
            <p:ph type="title"/>
          </p:nvPr>
        </p:nvSpPr>
        <p:spPr>
          <a:xfrm>
            <a:off x="3481709" y="3844885"/>
            <a:ext cx="2764861" cy="858330"/>
          </a:xfrm>
        </p:spPr>
        <p:txBody>
          <a:bodyPr>
            <a:normAutofit/>
          </a:bodyPr>
          <a:lstStyle/>
          <a:p>
            <a:pPr algn="l" eaLnBrk="1" hangingPunct="1"/>
            <a:r>
              <a:rPr lang="en-US" b="1" dirty="0" smtClean="0"/>
              <a:t>Bill Wilder</a:t>
            </a:r>
          </a:p>
        </p:txBody>
      </p:sp>
      <p:pic>
        <p:nvPicPr>
          <p:cNvPr id="1026" name="Picture 2" descr="Phot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83392" y="2820010"/>
            <a:ext cx="2500294" cy="2500295"/>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2"/>
          <p:cNvSpPr txBox="1">
            <a:spLocks/>
          </p:cNvSpPr>
          <p:nvPr/>
        </p:nvSpPr>
        <p:spPr>
          <a:xfrm>
            <a:off x="13351" y="6063362"/>
            <a:ext cx="4996203" cy="822811"/>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r>
              <a:rPr lang="en-US" sz="4400" i="1" dirty="0" smtClean="0"/>
              <a:t>Windows Azure MVP </a:t>
            </a:r>
            <a:endParaRPr lang="en-US" sz="3900" b="1" dirty="0" smtClean="0"/>
          </a:p>
        </p:txBody>
      </p:sp>
      <p:sp>
        <p:nvSpPr>
          <p:cNvPr id="10" name="Content Placeholder 2"/>
          <p:cNvSpPr txBox="1">
            <a:spLocks/>
          </p:cNvSpPr>
          <p:nvPr/>
        </p:nvSpPr>
        <p:spPr>
          <a:xfrm>
            <a:off x="4831074" y="153209"/>
            <a:ext cx="4612845" cy="1448821"/>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r>
              <a:rPr lang="en-US" sz="4400" i="1" dirty="0" smtClean="0"/>
              <a:t>Windows Azure </a:t>
            </a:r>
            <a:r>
              <a:rPr lang="en-US" sz="4400" i="1" dirty="0"/>
              <a:t>C</a:t>
            </a:r>
            <a:r>
              <a:rPr lang="en-US" sz="4400" i="1" dirty="0" smtClean="0"/>
              <a:t>onsultant</a:t>
            </a:r>
            <a:endParaRPr lang="en-US" sz="4400" i="1" dirty="0" smtClean="0"/>
          </a:p>
        </p:txBody>
      </p:sp>
      <p:sp>
        <p:nvSpPr>
          <p:cNvPr id="11" name="Content Placeholder 2"/>
          <p:cNvSpPr txBox="1">
            <a:spLocks/>
          </p:cNvSpPr>
          <p:nvPr/>
        </p:nvSpPr>
        <p:spPr>
          <a:xfrm>
            <a:off x="21600" y="153209"/>
            <a:ext cx="4550402" cy="1448821"/>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r>
              <a:rPr lang="en-US" sz="4400" i="1" dirty="0" smtClean="0"/>
              <a:t>Boston Azure </a:t>
            </a:r>
            <a:r>
              <a:rPr lang="en-US" sz="4400" i="1" dirty="0"/>
              <a:t>U</a:t>
            </a:r>
            <a:r>
              <a:rPr lang="en-US" sz="4400" i="1" dirty="0" smtClean="0"/>
              <a:t>ser Group Founder</a:t>
            </a:r>
            <a:r>
              <a:rPr lang="en-US" sz="4400" i="1" dirty="0"/>
              <a:t/>
            </a:r>
            <a:br>
              <a:rPr lang="en-US" sz="4400" i="1" dirty="0"/>
            </a:br>
            <a:endParaRPr lang="en-US" sz="4400" i="1" dirty="0" smtClean="0"/>
          </a:p>
        </p:txBody>
      </p:sp>
      <p:pic>
        <p:nvPicPr>
          <p:cNvPr id="5" name="Picture 2" descr="Boston Azure 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1200" y="1553773"/>
            <a:ext cx="3672240" cy="688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2" descr="http://codingoutloud.files.wordpress.com/2006/10/mvp_fullcolor_forscreen1.png?w=95">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3090" y="4493999"/>
            <a:ext cx="1036990" cy="163735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76495" y="1585478"/>
            <a:ext cx="4344035" cy="473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Straight Arrow Connector 3"/>
          <p:cNvCxnSpPr/>
          <p:nvPr/>
        </p:nvCxnSpPr>
        <p:spPr>
          <a:xfrm flipH="1">
            <a:off x="2296803" y="4493999"/>
            <a:ext cx="1057217" cy="1219447"/>
          </a:xfrm>
          <a:prstGeom prst="straightConnector1">
            <a:avLst/>
          </a:prstGeom>
          <a:ln w="50800">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flipV="1">
            <a:off x="1710268" y="2515515"/>
            <a:ext cx="1643752" cy="1250147"/>
          </a:xfrm>
          <a:prstGeom prst="straightConnector1">
            <a:avLst/>
          </a:prstGeom>
          <a:ln w="50800">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3963010" y="2515515"/>
            <a:ext cx="995735" cy="1250147"/>
          </a:xfrm>
          <a:prstGeom prst="straightConnector1">
            <a:avLst/>
          </a:prstGeom>
          <a:ln w="508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49166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Superbowl</a:t>
            </a:r>
            <a:r>
              <a:rPr lang="en-US" dirty="0" smtClean="0"/>
              <a:t> Lessons</a:t>
            </a:r>
            <a:endParaRPr lang="en-US" dirty="0"/>
          </a:p>
        </p:txBody>
      </p:sp>
      <p:sp>
        <p:nvSpPr>
          <p:cNvPr id="3" name="Content Placeholder 2"/>
          <p:cNvSpPr>
            <a:spLocks noGrp="1"/>
          </p:cNvSpPr>
          <p:nvPr>
            <p:ph idx="1"/>
          </p:nvPr>
        </p:nvSpPr>
        <p:spPr/>
        <p:txBody>
          <a:bodyPr/>
          <a:lstStyle/>
          <a:p>
            <a:r>
              <a:rPr lang="en-US" dirty="0" smtClean="0"/>
              <a:t>Dominos Pizza</a:t>
            </a:r>
          </a:p>
          <a:p>
            <a:r>
              <a:rPr lang="en-US" dirty="0" smtClean="0"/>
              <a:t>Denny’s Restaurant</a:t>
            </a:r>
          </a:p>
          <a:p>
            <a:r>
              <a:rPr lang="en-US" dirty="0">
                <a:hlinkClick r:id="rId3"/>
              </a:rPr>
              <a:t>http://</a:t>
            </a:r>
            <a:r>
              <a:rPr lang="en-US" dirty="0" smtClean="0">
                <a:hlinkClick r:id="rId3"/>
              </a:rPr>
              <a:t>www.dailymotion.com/video/xc79z4_dennys-chickens-get-outta-town-supe_fun</a:t>
            </a:r>
            <a:endParaRPr lang="en-US" dirty="0" smtClean="0"/>
          </a:p>
          <a:p>
            <a:endParaRPr lang="en-US" dirty="0"/>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80990" y="993040"/>
            <a:ext cx="3238805" cy="1867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869758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descr="File:Buzz salutes the U.S. Flag.jpg">
            <a:hlinkClick r:id="rId3"/>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14475" y="-734949"/>
            <a:ext cx="9277991" cy="93403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67627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070" y="-1143000"/>
            <a:ext cx="8229600" cy="1143000"/>
          </a:xfrm>
        </p:spPr>
        <p:txBody>
          <a:bodyPr/>
          <a:lstStyle/>
          <a:p>
            <a:r>
              <a:rPr lang="en-US" dirty="0" smtClean="0"/>
              <a:t>Failure IS an Option</a:t>
            </a:r>
            <a:endParaRPr lang="en-US" dirty="0"/>
          </a:p>
        </p:txBody>
      </p:sp>
      <p:pic>
        <p:nvPicPr>
          <p:cNvPr id="1026" name="Picture 2" descr="File:Apollo 13 Mailbox at Mission Control.jpg">
            <a:hlinkClick r:id="rId3"/>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256976" y="0"/>
            <a:ext cx="9614912" cy="76919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10007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070" y="-1143000"/>
            <a:ext cx="8229600" cy="1143000"/>
          </a:xfrm>
        </p:spPr>
        <p:txBody>
          <a:bodyPr/>
          <a:lstStyle/>
          <a:p>
            <a:r>
              <a:rPr lang="en-US" dirty="0" smtClean="0"/>
              <a:t>Failure is not an option</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41286712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hlinkClick r:id="rId3"/>
              </a:rPr>
              <a:t>http://www.cafepress.com/+</a:t>
            </a:r>
            <a:r>
              <a:rPr lang="en-US" dirty="0" smtClean="0">
                <a:hlinkClick r:id="rId3"/>
              </a:rPr>
              <a:t>failure_is_not_an_option_large_mug,92179166?cmp=knc-pla-92179166&amp;utm_term=92179166&amp;utm_medium=cpc&amp;pid=3607873&amp;utm_source=google&amp;utm_campaign=sem_product_feed&amp;gclid=CLeK2ZXxiKwCFeUEQAodYi7n5Q</a:t>
            </a:r>
            <a:endParaRPr lang="en-US" dirty="0" smtClean="0"/>
          </a:p>
          <a:p>
            <a:endParaRPr lang="en-US" dirty="0"/>
          </a:p>
        </p:txBody>
      </p:sp>
      <p:pic>
        <p:nvPicPr>
          <p:cNvPr id="1026" name="Picture 2" descr="Failure Is Not An Option Mu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1"/>
            <a:ext cx="8530435" cy="85304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49535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File:Mission Control celebrates successful splashdown of Apollo 13.jpg">
            <a:hlinkClick r:id="rId3"/>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578909" y="0"/>
            <a:ext cx="9722909" cy="72921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01544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695"/>
            <a:ext cx="9144000" cy="1143000"/>
          </a:xfrm>
        </p:spPr>
        <p:txBody>
          <a:bodyPr>
            <a:normAutofit fontScale="90000"/>
          </a:bodyPr>
          <a:lstStyle/>
          <a:p>
            <a:r>
              <a:rPr lang="en-US" b="1" dirty="0"/>
              <a:t>Failure actually *is* an option…</a:t>
            </a:r>
            <a:br>
              <a:rPr lang="en-US" b="1" dirty="0"/>
            </a:br>
            <a:r>
              <a:rPr lang="en-US" b="1" dirty="0"/>
              <a:t>MTBF    </a:t>
            </a:r>
            <a:r>
              <a:rPr lang="en-US" b="1" dirty="0" smtClean="0"/>
              <a:t>-or-    MTTR</a:t>
            </a:r>
            <a:endParaRPr lang="en-US" b="1" dirty="0"/>
          </a:p>
        </p:txBody>
      </p:sp>
      <p:sp>
        <p:nvSpPr>
          <p:cNvPr id="3" name="Content Placeholder 2"/>
          <p:cNvSpPr>
            <a:spLocks noGrp="1"/>
          </p:cNvSpPr>
          <p:nvPr>
            <p:ph idx="1"/>
          </p:nvPr>
        </p:nvSpPr>
        <p:spPr/>
        <p:txBody>
          <a:bodyPr/>
          <a:lstStyle/>
          <a:p>
            <a:pPr marL="0" indent="0">
              <a:buNone/>
            </a:pPr>
            <a:endParaRPr lang="en-US" dirty="0"/>
          </a:p>
        </p:txBody>
      </p:sp>
      <p:pic>
        <p:nvPicPr>
          <p:cNvPr id="2050" name="Picture 2" descr="http://getfile0.posterous.com/getfile/files.posterous.com/wilderclan/9slgzMZFbOHpfYO1pvS5rBaoZZf3iIw075HYjd8MZq0XNtP7RqxsSlXD6F8X/2image.jpeg.scaled.1000.jpg">
            <a:hlinkClick r:id=""/>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45143"/>
            <a:ext cx="4571999" cy="612048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0" y="1145142"/>
            <a:ext cx="7648619" cy="57128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082998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Failure actually *is* an option…</a:t>
            </a:r>
            <a:endParaRPr lang="en-US" dirty="0"/>
          </a:p>
        </p:txBody>
      </p:sp>
      <p:sp>
        <p:nvSpPr>
          <p:cNvPr id="3" name="Content Placeholder 2"/>
          <p:cNvSpPr>
            <a:spLocks noGrp="1"/>
          </p:cNvSpPr>
          <p:nvPr>
            <p:ph idx="1"/>
          </p:nvPr>
        </p:nvSpPr>
        <p:spPr/>
        <p:txBody>
          <a:bodyPr>
            <a:normAutofit/>
          </a:bodyPr>
          <a:lstStyle/>
          <a:p>
            <a:r>
              <a:rPr lang="en-US" dirty="0" smtClean="0">
                <a:hlinkClick r:id="rId3"/>
              </a:rPr>
              <a:t>http</a:t>
            </a:r>
            <a:r>
              <a:rPr lang="en-US" dirty="0">
                <a:hlinkClick r:id="rId3"/>
              </a:rPr>
              <a:t>://</a:t>
            </a:r>
            <a:r>
              <a:rPr lang="en-US" dirty="0" smtClean="0">
                <a:hlinkClick r:id="rId3"/>
              </a:rPr>
              <a:t>stackoverflow.com/questions/31466/does-amazon-s3-fail-sometimes</a:t>
            </a:r>
            <a:endParaRPr lang="en-US" dirty="0" smtClean="0"/>
          </a:p>
          <a:p>
            <a:r>
              <a:rPr lang="en-US" dirty="0" smtClean="0"/>
              <a:t>Perhaps “easier” than not failing?</a:t>
            </a:r>
          </a:p>
          <a:p>
            <a:r>
              <a:rPr lang="en-US" dirty="0" smtClean="0"/>
              <a:t>Does not take team of “rocket scientists” to avoid failure</a:t>
            </a:r>
          </a:p>
          <a:p>
            <a:r>
              <a:rPr lang="en-US" dirty="0" smtClean="0"/>
              <a:t>Some architecture patterns enable all at once: RESILIENCE, SCALE OUT, and a CLEAN SEPARATION of CONCERNS</a:t>
            </a:r>
          </a:p>
          <a:p>
            <a:endParaRPr lang="en-US" dirty="0"/>
          </a:p>
        </p:txBody>
      </p:sp>
    </p:spTree>
    <p:extLst>
      <p:ext uri="{BB962C8B-B14F-4D97-AF65-F5344CB8AC3E}">
        <p14:creationId xmlns:p14="http://schemas.microsoft.com/office/powerpoint/2010/main" val="25301318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070" y="-892300"/>
            <a:ext cx="8229600" cy="1143000"/>
          </a:xfrm>
        </p:spPr>
        <p:txBody>
          <a:bodyPr/>
          <a:lstStyle/>
          <a:p>
            <a:r>
              <a:rPr lang="en-US" dirty="0" smtClean="0"/>
              <a:t>Consistency</a:t>
            </a:r>
            <a:endParaRPr lang="en-US" dirty="0"/>
          </a:p>
        </p:txBody>
      </p:sp>
      <p:sp>
        <p:nvSpPr>
          <p:cNvPr id="3" name="Content Placeholder 2"/>
          <p:cNvSpPr>
            <a:spLocks noGrp="1"/>
          </p:cNvSpPr>
          <p:nvPr>
            <p:ph idx="1"/>
          </p:nvPr>
        </p:nvSpPr>
        <p:spPr>
          <a:xfrm>
            <a:off x="457200" y="993040"/>
            <a:ext cx="8229600" cy="5133129"/>
          </a:xfrm>
        </p:spPr>
        <p:txBody>
          <a:bodyPr/>
          <a:lstStyle/>
          <a:p>
            <a:pPr marL="0" indent="0">
              <a:buNone/>
            </a:pPr>
            <a:endParaRPr lang="en-US" dirty="0" smtClean="0"/>
          </a:p>
          <a:p>
            <a:pPr marL="0" indent="0">
              <a:buNone/>
            </a:pPr>
            <a:r>
              <a:rPr lang="en-US" sz="5400" b="1" i="1" dirty="0" smtClean="0"/>
              <a:t>“A </a:t>
            </a:r>
            <a:r>
              <a:rPr lang="en-US" sz="5400" b="1" i="1" dirty="0"/>
              <a:t>foolish consistency is the hobgoblin of little </a:t>
            </a:r>
            <a:r>
              <a:rPr lang="en-US" sz="5400" b="1" i="1" dirty="0" smtClean="0"/>
              <a:t>minds”</a:t>
            </a:r>
          </a:p>
          <a:p>
            <a:pPr marL="0" indent="0">
              <a:buNone/>
            </a:pPr>
            <a:r>
              <a:rPr lang="en-US" dirty="0" smtClean="0"/>
              <a:t>- Ralph Waldo Emerson</a:t>
            </a:r>
            <a:r>
              <a:rPr lang="en-US" i="1" dirty="0" smtClean="0"/>
              <a:t>, </a:t>
            </a:r>
            <a:r>
              <a:rPr lang="en-US" u="sng" dirty="0" smtClean="0"/>
              <a:t>Self-Reliance Essay</a:t>
            </a:r>
          </a:p>
        </p:txBody>
      </p:sp>
    </p:spTree>
    <p:extLst>
      <p:ext uri="{BB962C8B-B14F-4D97-AF65-F5344CB8AC3E}">
        <p14:creationId xmlns:p14="http://schemas.microsoft.com/office/powerpoint/2010/main" val="22497262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Superbowl</a:t>
            </a:r>
            <a:r>
              <a:rPr lang="en-US" dirty="0" smtClean="0"/>
              <a:t> Lessons</a:t>
            </a:r>
            <a:endParaRPr lang="en-US" dirty="0"/>
          </a:p>
        </p:txBody>
      </p:sp>
      <p:sp>
        <p:nvSpPr>
          <p:cNvPr id="3" name="Content Placeholder 2"/>
          <p:cNvSpPr>
            <a:spLocks noGrp="1"/>
          </p:cNvSpPr>
          <p:nvPr>
            <p:ph idx="1"/>
          </p:nvPr>
        </p:nvSpPr>
        <p:spPr/>
        <p:txBody>
          <a:bodyPr/>
          <a:lstStyle/>
          <a:p>
            <a:r>
              <a:rPr lang="en-US" dirty="0" smtClean="0"/>
              <a:t>Dominos Pizza</a:t>
            </a:r>
          </a:p>
          <a:p>
            <a:r>
              <a:rPr lang="en-US" dirty="0" smtClean="0"/>
              <a:t>Denny’s Restaurant</a:t>
            </a:r>
          </a:p>
          <a:p>
            <a:r>
              <a:rPr lang="en-US" dirty="0">
                <a:hlinkClick r:id="rId3"/>
              </a:rPr>
              <a:t>http://</a:t>
            </a:r>
            <a:r>
              <a:rPr lang="en-US" dirty="0" smtClean="0">
                <a:hlinkClick r:id="rId3"/>
              </a:rPr>
              <a:t>www.dailymotion.com/video/xc79z4_dennys-chickens-get-outta-town-supe_fun</a:t>
            </a:r>
            <a:endParaRPr lang="en-US" dirty="0" smtClean="0"/>
          </a:p>
          <a:p>
            <a:endParaRPr lang="en-US" dirty="0"/>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2395" y="0"/>
            <a:ext cx="12811775" cy="7387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283269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t>
            </a:r>
            <a:r>
              <a:rPr lang="en-US" dirty="0" err="1" smtClean="0"/>
              <a:t>NoSQL</a:t>
            </a:r>
            <a:endParaRPr lang="en-US" dirty="0"/>
          </a:p>
        </p:txBody>
      </p:sp>
      <p:sp>
        <p:nvSpPr>
          <p:cNvPr id="3" name="Content Placeholder 2"/>
          <p:cNvSpPr>
            <a:spLocks noGrp="1"/>
          </p:cNvSpPr>
          <p:nvPr>
            <p:ph idx="1"/>
          </p:nvPr>
        </p:nvSpPr>
        <p:spPr>
          <a:xfrm>
            <a:off x="309070" y="1906525"/>
            <a:ext cx="8229600" cy="4525963"/>
          </a:xfrm>
        </p:spPr>
        <p:txBody>
          <a:bodyPr>
            <a:normAutofit fontScale="85000" lnSpcReduction="10000"/>
          </a:bodyPr>
          <a:lstStyle/>
          <a:p>
            <a:r>
              <a:rPr lang="en-US" dirty="0" smtClean="0"/>
              <a:t>Cost for performance better with </a:t>
            </a:r>
            <a:r>
              <a:rPr lang="en-US" dirty="0" err="1" smtClean="0"/>
              <a:t>NoSQL</a:t>
            </a:r>
            <a:r>
              <a:rPr lang="en-US" dirty="0" smtClean="0"/>
              <a:t> over relational</a:t>
            </a:r>
          </a:p>
          <a:p>
            <a:r>
              <a:rPr lang="en-US" dirty="0" smtClean="0"/>
              <a:t>Other strategies: cache, index, then to tune queries, then… before </a:t>
            </a:r>
            <a:r>
              <a:rPr lang="en-US" dirty="0" err="1" smtClean="0"/>
              <a:t>nosql</a:t>
            </a:r>
            <a:r>
              <a:rPr lang="en-US" dirty="0" smtClean="0"/>
              <a:t>… buy a bigger box. </a:t>
            </a:r>
          </a:p>
          <a:p>
            <a:r>
              <a:rPr lang="en-US" dirty="0" smtClean="0"/>
              <a:t>Fusion IO </a:t>
            </a:r>
            <a:r>
              <a:rPr lang="en-US" dirty="0" err="1" smtClean="0"/>
              <a:t>optimcal</a:t>
            </a:r>
            <a:r>
              <a:rPr lang="en-US" dirty="0" smtClean="0"/>
              <a:t> (?)</a:t>
            </a:r>
          </a:p>
          <a:p>
            <a:r>
              <a:rPr lang="en-US" dirty="0" smtClean="0"/>
              <a:t>5.1 TB, 1.2MIOPS, $100k</a:t>
            </a:r>
          </a:p>
          <a:p>
            <a:r>
              <a:rPr lang="en-US" dirty="0" smtClean="0"/>
              <a:t>Cloud challenge: “random problems” – but great sandbox – </a:t>
            </a:r>
            <a:r>
              <a:rPr lang="en-US" i="1" dirty="0" smtClean="0"/>
              <a:t>why am I in the cloud?</a:t>
            </a:r>
          </a:p>
          <a:p>
            <a:r>
              <a:rPr lang="en-US" dirty="0" err="1" smtClean="0"/>
              <a:t>NoSQL</a:t>
            </a:r>
            <a:r>
              <a:rPr lang="en-US" dirty="0" smtClean="0"/>
              <a:t> lets you use skills instead of dollars</a:t>
            </a:r>
          </a:p>
          <a:p>
            <a:r>
              <a:rPr lang="en-US" dirty="0" smtClean="0"/>
              <a:t>Master-Slave replication has some challenges</a:t>
            </a:r>
          </a:p>
          <a:p>
            <a:r>
              <a:rPr lang="en-US" dirty="0" smtClean="0"/>
              <a:t>CAP Theorem – don’t worry about it…</a:t>
            </a:r>
          </a:p>
          <a:p>
            <a:endParaRPr lang="en-US" dirty="0" smtClean="0"/>
          </a:p>
          <a:p>
            <a:endParaRPr lang="en-US" dirty="0" smtClean="0"/>
          </a:p>
        </p:txBody>
      </p:sp>
    </p:spTree>
    <p:extLst>
      <p:ext uri="{BB962C8B-B14F-4D97-AF65-F5344CB8AC3E}">
        <p14:creationId xmlns:p14="http://schemas.microsoft.com/office/powerpoint/2010/main" val="32103799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Choosing a </a:t>
            </a:r>
            <a:r>
              <a:rPr lang="en-US" dirty="0" err="1" smtClean="0"/>
              <a:t>NoSQL</a:t>
            </a:r>
            <a:endParaRPr lang="en-US" dirty="0"/>
          </a:p>
        </p:txBody>
      </p:sp>
      <p:sp>
        <p:nvSpPr>
          <p:cNvPr id="3" name="Content Placeholder 2"/>
          <p:cNvSpPr>
            <a:spLocks noGrp="1"/>
          </p:cNvSpPr>
          <p:nvPr>
            <p:ph idx="1"/>
          </p:nvPr>
        </p:nvSpPr>
        <p:spPr/>
        <p:txBody>
          <a:bodyPr/>
          <a:lstStyle/>
          <a:p>
            <a:r>
              <a:rPr lang="en-US" dirty="0" smtClean="0"/>
              <a:t>Distribution and Performance</a:t>
            </a:r>
          </a:p>
          <a:p>
            <a:r>
              <a:rPr lang="en-US" dirty="0" smtClean="0"/>
              <a:t>Performance </a:t>
            </a:r>
            <a:r>
              <a:rPr lang="en-US" dirty="0" smtClean="0">
                <a:sym typeface="Wingdings" pitchFamily="2" charset="2"/>
              </a:rPr>
              <a:t> how fast can I do a database read or write – influenced by data/query model and disk structure</a:t>
            </a:r>
          </a:p>
          <a:p>
            <a:r>
              <a:rPr lang="en-US" dirty="0" smtClean="0">
                <a:sym typeface="Wingdings" pitchFamily="2" charset="2"/>
              </a:rPr>
              <a:t>Choosing RDBMS:</a:t>
            </a:r>
          </a:p>
          <a:p>
            <a:pPr lvl="1"/>
            <a:r>
              <a:rPr lang="en-US" dirty="0" smtClean="0">
                <a:sym typeface="Wingdings" pitchFamily="2" charset="2"/>
              </a:rPr>
              <a:t>MOON Methodology</a:t>
            </a:r>
          </a:p>
          <a:p>
            <a:r>
              <a:rPr lang="en-US" dirty="0" smtClean="0">
                <a:sym typeface="Wingdings" pitchFamily="2" charset="2"/>
              </a:rPr>
              <a:t>Three options: Dynamo, Master-Slave, Master-Master (peer-to-peer)</a:t>
            </a:r>
            <a:endParaRPr lang="en-US" dirty="0"/>
          </a:p>
        </p:txBody>
      </p:sp>
    </p:spTree>
    <p:extLst>
      <p:ext uri="{BB962C8B-B14F-4D97-AF65-F5344CB8AC3E}">
        <p14:creationId xmlns:p14="http://schemas.microsoft.com/office/powerpoint/2010/main" val="22849961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Query Model</a:t>
            </a:r>
            <a:endParaRPr lang="en-US" dirty="0"/>
          </a:p>
        </p:txBody>
      </p:sp>
      <p:sp>
        <p:nvSpPr>
          <p:cNvPr id="3" name="Content Placeholder 2"/>
          <p:cNvSpPr>
            <a:spLocks noGrp="1"/>
          </p:cNvSpPr>
          <p:nvPr>
            <p:ph idx="1"/>
          </p:nvPr>
        </p:nvSpPr>
        <p:spPr/>
        <p:txBody>
          <a:bodyPr/>
          <a:lstStyle/>
          <a:p>
            <a:r>
              <a:rPr lang="en-US" dirty="0" smtClean="0"/>
              <a:t>Some are Map/Reduce</a:t>
            </a:r>
          </a:p>
          <a:p>
            <a:r>
              <a:rPr lang="en-US" dirty="0" smtClean="0"/>
              <a:t>Key/Value</a:t>
            </a:r>
          </a:p>
          <a:p>
            <a:endParaRPr lang="en-US" dirty="0"/>
          </a:p>
        </p:txBody>
      </p:sp>
    </p:spTree>
    <p:extLst>
      <p:ext uri="{BB962C8B-B14F-4D97-AF65-F5344CB8AC3E}">
        <p14:creationId xmlns:p14="http://schemas.microsoft.com/office/powerpoint/2010/main" val="32603470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Disk Structure</a:t>
            </a:r>
            <a:endParaRPr lang="en-US" dirty="0"/>
          </a:p>
        </p:txBody>
      </p:sp>
      <p:sp>
        <p:nvSpPr>
          <p:cNvPr id="3" name="Content Placeholder 2"/>
          <p:cNvSpPr>
            <a:spLocks noGrp="1"/>
          </p:cNvSpPr>
          <p:nvPr>
            <p:ph idx="1"/>
          </p:nvPr>
        </p:nvSpPr>
        <p:spPr/>
        <p:txBody>
          <a:bodyPr/>
          <a:lstStyle/>
          <a:p>
            <a:r>
              <a:rPr lang="en-US" dirty="0" smtClean="0"/>
              <a:t>Such as Cassandra with column-oriented</a:t>
            </a:r>
          </a:p>
          <a:p>
            <a:endParaRPr lang="en-US" dirty="0"/>
          </a:p>
        </p:txBody>
      </p:sp>
    </p:spTree>
    <p:extLst>
      <p:ext uri="{BB962C8B-B14F-4D97-AF65-F5344CB8AC3E}">
        <p14:creationId xmlns:p14="http://schemas.microsoft.com/office/powerpoint/2010/main" val="11226870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62500" lnSpcReduction="20000"/>
          </a:bodyPr>
          <a:lstStyle/>
          <a:p>
            <a:r>
              <a:rPr lang="en-US" dirty="0" err="1" smtClean="0"/>
              <a:t>Couchdb</a:t>
            </a:r>
            <a:r>
              <a:rPr lang="en-US" dirty="0" smtClean="0"/>
              <a:t>: master-master, doc + persistent m/r, append-only b+ tree – small scale, static queries, if </a:t>
            </a:r>
            <a:r>
              <a:rPr lang="en-US" dirty="0" err="1" smtClean="0"/>
              <a:t>api</a:t>
            </a:r>
            <a:r>
              <a:rPr lang="en-US" dirty="0" smtClean="0"/>
              <a:t> good fit</a:t>
            </a:r>
          </a:p>
          <a:p>
            <a:r>
              <a:rPr lang="en-US" dirty="0" err="1" smtClean="0"/>
              <a:t>CouchBase</a:t>
            </a:r>
            <a:r>
              <a:rPr lang="en-US" dirty="0" smtClean="0"/>
              <a:t> 2.0: master-slave, k/v + persistent m/r</a:t>
            </a:r>
          </a:p>
          <a:p>
            <a:r>
              <a:rPr lang="en-US" dirty="0" err="1" smtClean="0"/>
              <a:t>BigCouch</a:t>
            </a:r>
            <a:r>
              <a:rPr lang="en-US" dirty="0" smtClean="0"/>
              <a:t>: dynamo, doc + </a:t>
            </a:r>
            <a:r>
              <a:rPr lang="en-US" dirty="0" err="1" smtClean="0"/>
              <a:t>pers</a:t>
            </a:r>
            <a:r>
              <a:rPr lang="en-US" dirty="0" smtClean="0"/>
              <a:t> m/r, -- same as </a:t>
            </a:r>
            <a:r>
              <a:rPr lang="en-US" dirty="0" err="1" smtClean="0"/>
              <a:t>couchdb</a:t>
            </a:r>
            <a:r>
              <a:rPr lang="en-US" dirty="0" smtClean="0"/>
              <a:t> but bigger scale</a:t>
            </a:r>
          </a:p>
          <a:p>
            <a:r>
              <a:rPr lang="en-US" dirty="0" smtClean="0"/>
              <a:t>Cassandra: dynamo, column families, log + </a:t>
            </a:r>
            <a:r>
              <a:rPr lang="en-US" dirty="0" err="1" smtClean="0"/>
              <a:t>sstable</a:t>
            </a:r>
            <a:r>
              <a:rPr lang="en-US" dirty="0" smtClean="0"/>
              <a:t> – very fast writes, immature (?) – but </a:t>
            </a:r>
            <a:r>
              <a:rPr lang="en-US" dirty="0" err="1" smtClean="0"/>
              <a:t>NetFlix</a:t>
            </a:r>
            <a:r>
              <a:rPr lang="en-US" dirty="0" smtClean="0"/>
              <a:t> and Facebook use (custom versions of?) it</a:t>
            </a:r>
          </a:p>
          <a:p>
            <a:r>
              <a:rPr lang="en-US" dirty="0" err="1" smtClean="0"/>
              <a:t>Riak</a:t>
            </a:r>
            <a:r>
              <a:rPr lang="en-US" dirty="0" smtClean="0"/>
              <a:t>: multi-doc dynamo, k/v + m/r + 2ary, log-</a:t>
            </a:r>
            <a:r>
              <a:rPr lang="en-US" dirty="0" err="1" smtClean="0"/>
              <a:t>struct.hash</a:t>
            </a:r>
            <a:r>
              <a:rPr lang="en-US" dirty="0" smtClean="0"/>
              <a:t> table &amp; others</a:t>
            </a:r>
          </a:p>
          <a:p>
            <a:r>
              <a:rPr lang="en-US" dirty="0" err="1" smtClean="0"/>
              <a:t>MongoDB</a:t>
            </a:r>
            <a:r>
              <a:rPr lang="en-US" dirty="0" smtClean="0"/>
              <a:t>: master-slave, docs + m/r + 2ary, log + b-tree – ideal is prototyping (performance sucks when data not entirely in memory)</a:t>
            </a:r>
          </a:p>
          <a:p>
            <a:r>
              <a:rPr lang="en-US" dirty="0" err="1" smtClean="0"/>
              <a:t>Redis</a:t>
            </a:r>
            <a:r>
              <a:rPr lang="en-US" dirty="0" smtClean="0"/>
              <a:t>: master-slave (?), many, log +  many (?) – good for application glue (cache, other uses), durability trade-off like with </a:t>
            </a:r>
            <a:r>
              <a:rPr lang="en-US" dirty="0" err="1" smtClean="0"/>
              <a:t>mongodb</a:t>
            </a:r>
            <a:endParaRPr lang="en-US" dirty="0" smtClean="0"/>
          </a:p>
          <a:p>
            <a:r>
              <a:rPr lang="en-US" dirty="0" smtClean="0"/>
              <a:t>Neo4j: master-slave, OO + REST, custom graph structure – lots of self-joins is sweet spot for graph databases</a:t>
            </a:r>
          </a:p>
          <a:p>
            <a:endParaRPr lang="en-US" dirty="0" smtClean="0"/>
          </a:p>
          <a:p>
            <a:endParaRPr lang="en-US" dirty="0" smtClean="0"/>
          </a:p>
          <a:p>
            <a:endParaRPr lang="en-US" dirty="0" smtClean="0"/>
          </a:p>
        </p:txBody>
      </p:sp>
    </p:spTree>
    <p:extLst>
      <p:ext uri="{BB962C8B-B14F-4D97-AF65-F5344CB8AC3E}">
        <p14:creationId xmlns:p14="http://schemas.microsoft.com/office/powerpoint/2010/main" val="41045400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Instrumenting your stack</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Any advanced distributed system will seem like a black box – how to do better…</a:t>
            </a:r>
          </a:p>
          <a:p>
            <a:r>
              <a:rPr lang="en-US" dirty="0" smtClean="0"/>
              <a:t>Testing good, but measuring better</a:t>
            </a:r>
          </a:p>
          <a:p>
            <a:pPr>
              <a:buFontTx/>
              <a:buChar char="-"/>
            </a:pPr>
            <a:r>
              <a:rPr lang="en-US" dirty="0" smtClean="0"/>
              <a:t>e.g., percentage response times, and error rates</a:t>
            </a:r>
          </a:p>
          <a:p>
            <a:pPr>
              <a:buFontTx/>
              <a:buChar char="-"/>
            </a:pPr>
            <a:r>
              <a:rPr lang="en-US" b="1" dirty="0" smtClean="0"/>
              <a:t>Normal http fail rate is 1/1000 (Amazon S3 documentation talks about this)</a:t>
            </a:r>
          </a:p>
          <a:p>
            <a:pPr>
              <a:buFontTx/>
              <a:buChar char="-"/>
            </a:pPr>
            <a:r>
              <a:rPr lang="en-US" dirty="0" smtClean="0"/>
              <a:t>Memory usage and stack depth</a:t>
            </a:r>
          </a:p>
          <a:p>
            <a:pPr>
              <a:buFontTx/>
              <a:buChar char="-"/>
            </a:pPr>
            <a:r>
              <a:rPr lang="en-US" dirty="0" smtClean="0"/>
              <a:t>CPU usage and ..</a:t>
            </a:r>
          </a:p>
          <a:p>
            <a:pPr>
              <a:buFontTx/>
              <a:buChar char="-"/>
            </a:pPr>
            <a:r>
              <a:rPr lang="en-US" dirty="0" smtClean="0"/>
              <a:t>Disk usage and IOPS</a:t>
            </a:r>
          </a:p>
          <a:p>
            <a:pPr>
              <a:buFontTx/>
              <a:buChar char="-"/>
            </a:pPr>
            <a:r>
              <a:rPr lang="en-US" dirty="0" smtClean="0"/>
              <a:t>Watch </a:t>
            </a:r>
            <a:r>
              <a:rPr lang="en-US" dirty="0" err="1" smtClean="0"/>
              <a:t>perf</a:t>
            </a:r>
            <a:r>
              <a:rPr lang="en-US" dirty="0" smtClean="0"/>
              <a:t> graphs over long periods of time</a:t>
            </a:r>
          </a:p>
          <a:p>
            <a:pPr>
              <a:buFontTx/>
              <a:buChar char="-"/>
            </a:pPr>
            <a:r>
              <a:rPr lang="en-US" dirty="0" smtClean="0"/>
              <a:t>“metrology” is a dark art – need good people – not just systems</a:t>
            </a:r>
          </a:p>
        </p:txBody>
      </p:sp>
    </p:spTree>
    <p:extLst>
      <p:ext uri="{BB962C8B-B14F-4D97-AF65-F5344CB8AC3E}">
        <p14:creationId xmlns:p14="http://schemas.microsoft.com/office/powerpoint/2010/main" val="35407362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www.NoSQLHandbook.com coming</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9022036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CouchDB</a:t>
            </a:r>
            <a:endParaRPr lang="en-US" dirty="0"/>
          </a:p>
        </p:txBody>
      </p:sp>
      <p:sp>
        <p:nvSpPr>
          <p:cNvPr id="3" name="Content Placeholder 2"/>
          <p:cNvSpPr>
            <a:spLocks noGrp="1"/>
          </p:cNvSpPr>
          <p:nvPr>
            <p:ph idx="1"/>
          </p:nvPr>
        </p:nvSpPr>
        <p:spPr/>
        <p:txBody>
          <a:bodyPr/>
          <a:lstStyle/>
          <a:p>
            <a:r>
              <a:rPr lang="en-US" dirty="0" smtClean="0"/>
              <a:t>Fault tolerant, doc-oriented, can write a function for m/r that will create a secondary index</a:t>
            </a:r>
          </a:p>
          <a:p>
            <a:r>
              <a:rPr lang="en-US" dirty="0" smtClean="0"/>
              <a:t>Killer feature: incremental multi-master replication, even after long periods of disconnectedness</a:t>
            </a:r>
          </a:p>
          <a:p>
            <a:r>
              <a:rPr lang="en-US" dirty="0" err="1" smtClean="0"/>
              <a:t>Cloudant</a:t>
            </a:r>
            <a:r>
              <a:rPr lang="en-US" dirty="0" smtClean="0"/>
              <a:t> </a:t>
            </a:r>
            <a:r>
              <a:rPr lang="en-US" dirty="0" err="1" smtClean="0"/>
              <a:t>BigCouch</a:t>
            </a:r>
            <a:r>
              <a:rPr lang="en-US" dirty="0" smtClean="0"/>
              <a:t> - HA</a:t>
            </a:r>
            <a:endParaRPr lang="en-US" dirty="0"/>
          </a:p>
        </p:txBody>
      </p:sp>
    </p:spTree>
    <p:extLst>
      <p:ext uri="{BB962C8B-B14F-4D97-AF65-F5344CB8AC3E}">
        <p14:creationId xmlns:p14="http://schemas.microsoft.com/office/powerpoint/2010/main" val="6001284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BigCouch</a:t>
            </a:r>
            <a:r>
              <a:rPr lang="en-US" dirty="0" smtClean="0"/>
              <a:t> – good decisions</a:t>
            </a:r>
            <a:endParaRPr lang="en-US" dirty="0"/>
          </a:p>
        </p:txBody>
      </p:sp>
      <p:sp>
        <p:nvSpPr>
          <p:cNvPr id="3" name="Content Placeholder 2"/>
          <p:cNvSpPr>
            <a:spLocks noGrp="1"/>
          </p:cNvSpPr>
          <p:nvPr>
            <p:ph idx="1"/>
          </p:nvPr>
        </p:nvSpPr>
        <p:spPr/>
        <p:txBody>
          <a:bodyPr>
            <a:normAutofit fontScale="85000" lnSpcReduction="20000"/>
          </a:bodyPr>
          <a:lstStyle/>
          <a:p>
            <a:r>
              <a:rPr lang="en-US" b="1" dirty="0" smtClean="0"/>
              <a:t>Copy on Write – </a:t>
            </a:r>
            <a:r>
              <a:rPr lang="en-US" dirty="0" smtClean="0"/>
              <a:t>New pattern in data updates – copy on write - always write a new version (say in file system), then later garbage collect the old bits – but if something goes wrong, we have a reference to rebuild consistency</a:t>
            </a:r>
          </a:p>
          <a:p>
            <a:r>
              <a:rPr lang="en-US" dirty="0" err="1" smtClean="0"/>
              <a:t>CouchDB</a:t>
            </a:r>
            <a:r>
              <a:rPr lang="en-US" dirty="0" smtClean="0"/>
              <a:t> uses this in a B-tree-like data structure, append-only (?)</a:t>
            </a:r>
          </a:p>
          <a:p>
            <a:r>
              <a:rPr lang="en-US" dirty="0" smtClean="0"/>
              <a:t>So you never have to lock! – go to end of the file and look for the copy</a:t>
            </a:r>
          </a:p>
          <a:p>
            <a:r>
              <a:rPr lang="en-US" dirty="0" smtClean="0"/>
              <a:t>Need to do vacuuming (</a:t>
            </a:r>
            <a:r>
              <a:rPr lang="en-US" dirty="0" err="1" smtClean="0"/>
              <a:t>Postgress</a:t>
            </a:r>
            <a:r>
              <a:rPr lang="en-US" dirty="0" smtClean="0"/>
              <a:t>) or compaction (</a:t>
            </a:r>
            <a:r>
              <a:rPr lang="en-US" dirty="0" err="1" smtClean="0"/>
              <a:t>CouchDB</a:t>
            </a:r>
            <a:r>
              <a:rPr lang="en-US" dirty="0" smtClean="0"/>
              <a:t>) to reclaim space</a:t>
            </a:r>
          </a:p>
          <a:p>
            <a:r>
              <a:rPr lang="en-US" dirty="0" smtClean="0"/>
              <a:t>Durable, supports multiple readers and writers</a:t>
            </a:r>
            <a:endParaRPr lang="en-US" dirty="0"/>
          </a:p>
        </p:txBody>
      </p:sp>
    </p:spTree>
    <p:extLst>
      <p:ext uri="{BB962C8B-B14F-4D97-AF65-F5344CB8AC3E}">
        <p14:creationId xmlns:p14="http://schemas.microsoft.com/office/powerpoint/2010/main" val="24521010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fsync</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413523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Distributed concurrency</a:t>
            </a:r>
            <a:endParaRPr lang="en-US" dirty="0"/>
          </a:p>
        </p:txBody>
      </p:sp>
      <p:sp>
        <p:nvSpPr>
          <p:cNvPr id="3" name="Content Placeholder 2"/>
          <p:cNvSpPr>
            <a:spLocks noGrp="1"/>
          </p:cNvSpPr>
          <p:nvPr>
            <p:ph idx="1"/>
          </p:nvPr>
        </p:nvSpPr>
        <p:spPr>
          <a:xfrm>
            <a:off x="309070" y="1600206"/>
            <a:ext cx="8525860" cy="4525963"/>
          </a:xfrm>
        </p:spPr>
        <p:txBody>
          <a:bodyPr>
            <a:normAutofit fontScale="92500"/>
          </a:bodyPr>
          <a:lstStyle/>
          <a:p>
            <a:r>
              <a:rPr lang="en-US" dirty="0" smtClean="0"/>
              <a:t>Your word against mine!</a:t>
            </a:r>
          </a:p>
          <a:p>
            <a:pPr marL="0" indent="0">
              <a:buNone/>
            </a:pPr>
            <a:r>
              <a:rPr lang="en-US" b="1" dirty="0" smtClean="0"/>
              <a:t>Strategies to identify and correct divergent revisions</a:t>
            </a:r>
          </a:p>
          <a:p>
            <a:r>
              <a:rPr lang="en-US" dirty="0" smtClean="0"/>
              <a:t>Version vectors</a:t>
            </a:r>
          </a:p>
          <a:p>
            <a:r>
              <a:rPr lang="en-US" dirty="0" smtClean="0"/>
              <a:t>Vector clocks (</a:t>
            </a:r>
            <a:r>
              <a:rPr lang="en-US" dirty="0" err="1" smtClean="0"/>
              <a:t>Riak</a:t>
            </a:r>
            <a:r>
              <a:rPr lang="en-US" dirty="0" smtClean="0"/>
              <a:t>) – actors are known</a:t>
            </a:r>
          </a:p>
          <a:p>
            <a:r>
              <a:rPr lang="en-US" dirty="0" smtClean="0"/>
              <a:t>Hash histories (</a:t>
            </a:r>
            <a:r>
              <a:rPr lang="en-US" dirty="0" err="1" smtClean="0"/>
              <a:t>CouchDB</a:t>
            </a:r>
            <a:r>
              <a:rPr lang="en-US" dirty="0" smtClean="0"/>
              <a:t>) – like a distributed version control system like </a:t>
            </a:r>
            <a:r>
              <a:rPr lang="en-US" dirty="0" err="1" smtClean="0"/>
              <a:t>Git</a:t>
            </a:r>
            <a:r>
              <a:rPr lang="en-US" dirty="0" smtClean="0"/>
              <a:t> – actor not required</a:t>
            </a:r>
          </a:p>
          <a:p>
            <a:r>
              <a:rPr lang="en-US" dirty="0" smtClean="0"/>
              <a:t>Version stamps</a:t>
            </a:r>
          </a:p>
          <a:p>
            <a:r>
              <a:rPr lang="en-US" dirty="0" smtClean="0"/>
              <a:t>Interval tree clocks</a:t>
            </a:r>
            <a:endParaRPr lang="en-US" dirty="0"/>
          </a:p>
        </p:txBody>
      </p:sp>
    </p:spTree>
    <p:extLst>
      <p:ext uri="{BB962C8B-B14F-4D97-AF65-F5344CB8AC3E}">
        <p14:creationId xmlns:p14="http://schemas.microsoft.com/office/powerpoint/2010/main" val="39420104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DNS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original </a:t>
            </a:r>
            <a:r>
              <a:rPr lang="en-US" dirty="0" err="1" smtClean="0"/>
              <a:t>nosql</a:t>
            </a:r>
            <a:r>
              <a:rPr lang="en-US" dirty="0" smtClean="0"/>
              <a:t> database!</a:t>
            </a:r>
          </a:p>
          <a:p>
            <a:r>
              <a:rPr lang="en-US" dirty="0" smtClean="0"/>
              <a:t>Multi-master, HA, never down!</a:t>
            </a:r>
          </a:p>
          <a:p>
            <a:endParaRPr lang="en-US" dirty="0"/>
          </a:p>
          <a:p>
            <a:r>
              <a:rPr lang="en-US" dirty="0" smtClean="0"/>
              <a:t>It is a cache-friendly </a:t>
            </a:r>
            <a:r>
              <a:rPr lang="en-US" dirty="0" err="1" smtClean="0"/>
              <a:t>nosql</a:t>
            </a:r>
            <a:r>
              <a:rPr lang="en-US" dirty="0" smtClean="0"/>
              <a:t> configuration </a:t>
            </a:r>
            <a:r>
              <a:rPr lang="en-US" dirty="0" err="1" smtClean="0"/>
              <a:t>db</a:t>
            </a:r>
            <a:endParaRPr lang="en-US" dirty="0" smtClean="0"/>
          </a:p>
          <a:p>
            <a:pPr lvl="1"/>
            <a:r>
              <a:rPr lang="en-US" dirty="0" smtClean="0"/>
              <a:t>Stuff a little </a:t>
            </a:r>
            <a:r>
              <a:rPr lang="en-US" dirty="0" err="1" smtClean="0"/>
              <a:t>config</a:t>
            </a:r>
            <a:r>
              <a:rPr lang="en-US" dirty="0" smtClean="0"/>
              <a:t> data in there</a:t>
            </a:r>
          </a:p>
          <a:p>
            <a:pPr lvl="1"/>
            <a:r>
              <a:rPr lang="en-US" dirty="0" smtClean="0"/>
              <a:t>There are specs for this! (</a:t>
            </a:r>
            <a:r>
              <a:rPr lang="en-US" dirty="0" err="1" smtClean="0"/>
              <a:t>udp</a:t>
            </a:r>
            <a:r>
              <a:rPr lang="en-US" dirty="0" smtClean="0"/>
              <a:t> packet size limits ought to be honored)</a:t>
            </a:r>
          </a:p>
          <a:p>
            <a:pPr lvl="1"/>
            <a:r>
              <a:rPr lang="en-US" dirty="0" smtClean="0"/>
              <a:t>DNS Service Record specs have notions of priority and other </a:t>
            </a:r>
            <a:r>
              <a:rPr lang="en-US" dirty="0" err="1" smtClean="0"/>
              <a:t>stuffz</a:t>
            </a:r>
            <a:endParaRPr lang="en-US" dirty="0" smtClean="0"/>
          </a:p>
          <a:p>
            <a:pPr lvl="1"/>
            <a:r>
              <a:rPr lang="en-US" dirty="0" smtClean="0"/>
              <a:t>Quote of the Day text record in DNS</a:t>
            </a:r>
            <a:endParaRPr lang="en-US" dirty="0"/>
          </a:p>
        </p:txBody>
      </p:sp>
    </p:spTree>
    <p:extLst>
      <p:ext uri="{BB962C8B-B14F-4D97-AF65-F5344CB8AC3E}">
        <p14:creationId xmlns:p14="http://schemas.microsoft.com/office/powerpoint/2010/main" val="41914084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riak</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Based on Dynamo</a:t>
            </a:r>
          </a:p>
          <a:p>
            <a:r>
              <a:rPr lang="en-US" dirty="0" smtClean="0"/>
              <a:t>Distributed for: availability, durability (failures will happen), throughput, and capacity</a:t>
            </a:r>
          </a:p>
          <a:p>
            <a:r>
              <a:rPr lang="en-US" dirty="0" smtClean="0"/>
              <a:t>REST and Protocol Buffer (PB) API</a:t>
            </a:r>
          </a:p>
          <a:p>
            <a:r>
              <a:rPr lang="en-US" dirty="0" smtClean="0"/>
              <a:t>Data model: key/value, plus (beyond Dynamo) secondary indexes, full text search (using </a:t>
            </a:r>
            <a:r>
              <a:rPr lang="en-US" dirty="0" err="1" smtClean="0"/>
              <a:t>solr</a:t>
            </a:r>
            <a:r>
              <a:rPr lang="en-US" dirty="0" smtClean="0"/>
              <a:t>), </a:t>
            </a:r>
            <a:r>
              <a:rPr lang="en-US" dirty="0" err="1" smtClean="0"/>
              <a:t>mapreduce</a:t>
            </a:r>
            <a:r>
              <a:rPr lang="en-US" dirty="0" smtClean="0"/>
              <a:t> (</a:t>
            </a:r>
            <a:r>
              <a:rPr lang="en-US" dirty="0" err="1" smtClean="0"/>
              <a:t>javascript</a:t>
            </a:r>
            <a:r>
              <a:rPr lang="en-US" dirty="0" smtClean="0"/>
              <a:t> or </a:t>
            </a:r>
            <a:r>
              <a:rPr lang="en-US" dirty="0" err="1" smtClean="0"/>
              <a:t>erlang</a:t>
            </a:r>
            <a:r>
              <a:rPr lang="en-US" dirty="0" smtClean="0"/>
              <a:t>), large files (they will chunk them for you), links (closest thing to relationships in distributed system) </a:t>
            </a:r>
          </a:p>
          <a:p>
            <a:r>
              <a:rPr lang="en-US" dirty="0" smtClean="0"/>
              <a:t>Eventually consistent</a:t>
            </a:r>
          </a:p>
          <a:p>
            <a:r>
              <a:rPr lang="en-US" dirty="0" smtClean="0"/>
              <a:t>Tunable consistency (like </a:t>
            </a:r>
            <a:r>
              <a:rPr lang="en-US" dirty="0" err="1" smtClean="0"/>
              <a:t>cassandra</a:t>
            </a:r>
            <a:r>
              <a:rPr lang="en-US" dirty="0" smtClean="0"/>
              <a:t>)</a:t>
            </a:r>
            <a:endParaRPr lang="en-US" dirty="0"/>
          </a:p>
        </p:txBody>
      </p:sp>
    </p:spTree>
    <p:extLst>
      <p:ext uri="{BB962C8B-B14F-4D97-AF65-F5344CB8AC3E}">
        <p14:creationId xmlns:p14="http://schemas.microsoft.com/office/powerpoint/2010/main" val="12617155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Can’t be avail and consistent</a:t>
            </a:r>
            <a:endParaRPr lang="en-US" dirty="0"/>
          </a:p>
        </p:txBody>
      </p:sp>
      <p:sp>
        <p:nvSpPr>
          <p:cNvPr id="3" name="Content Placeholder 2"/>
          <p:cNvSpPr>
            <a:spLocks noGrp="1"/>
          </p:cNvSpPr>
          <p:nvPr>
            <p:ph idx="1"/>
          </p:nvPr>
        </p:nvSpPr>
        <p:spPr/>
        <p:txBody>
          <a:bodyPr/>
          <a:lstStyle/>
          <a:p>
            <a:r>
              <a:rPr lang="en-US" dirty="0" smtClean="0"/>
              <a:t>Physics</a:t>
            </a:r>
          </a:p>
          <a:p>
            <a:r>
              <a:rPr lang="en-US" dirty="0" smtClean="0"/>
              <a:t>CAP theorem – ignore the “P” we need that in a distributed system with high uptime</a:t>
            </a:r>
          </a:p>
          <a:p>
            <a:r>
              <a:rPr lang="en-US" dirty="0" smtClean="0"/>
              <a:t>Concurrency control</a:t>
            </a:r>
          </a:p>
          <a:p>
            <a:endParaRPr lang="en-US" dirty="0"/>
          </a:p>
          <a:p>
            <a:r>
              <a:rPr lang="en-US" dirty="0" smtClean="0"/>
              <a:t>Choose between available and consistent</a:t>
            </a:r>
          </a:p>
          <a:p>
            <a:r>
              <a:rPr lang="en-US" dirty="0" smtClean="0"/>
              <a:t>- </a:t>
            </a:r>
            <a:r>
              <a:rPr lang="en-US" dirty="0" err="1" smtClean="0"/>
              <a:t>riak</a:t>
            </a:r>
            <a:r>
              <a:rPr lang="en-US" dirty="0" smtClean="0"/>
              <a:t> chooses available</a:t>
            </a:r>
            <a:endParaRPr lang="en-US" dirty="0"/>
          </a:p>
        </p:txBody>
      </p:sp>
    </p:spTree>
    <p:extLst>
      <p:ext uri="{BB962C8B-B14F-4D97-AF65-F5344CB8AC3E}">
        <p14:creationId xmlns:p14="http://schemas.microsoft.com/office/powerpoint/2010/main" val="38350921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Eventual consistency examples</a:t>
            </a:r>
            <a:endParaRPr lang="en-US" dirty="0"/>
          </a:p>
        </p:txBody>
      </p:sp>
      <p:sp>
        <p:nvSpPr>
          <p:cNvPr id="3" name="Content Placeholder 2"/>
          <p:cNvSpPr>
            <a:spLocks noGrp="1"/>
          </p:cNvSpPr>
          <p:nvPr>
            <p:ph idx="1"/>
          </p:nvPr>
        </p:nvSpPr>
        <p:spPr/>
        <p:txBody>
          <a:bodyPr/>
          <a:lstStyle/>
          <a:p>
            <a:r>
              <a:rPr lang="en-US" dirty="0" smtClean="0"/>
              <a:t>DNS - </a:t>
            </a:r>
            <a:r>
              <a:rPr lang="en-US" dirty="0" err="1" smtClean="0"/>
              <a:t>ttl</a:t>
            </a:r>
            <a:endParaRPr lang="en-US" dirty="0" smtClean="0"/>
          </a:p>
          <a:p>
            <a:r>
              <a:rPr lang="en-US" dirty="0" err="1" smtClean="0"/>
              <a:t>Async</a:t>
            </a:r>
            <a:r>
              <a:rPr lang="en-US" dirty="0" smtClean="0"/>
              <a:t> replication</a:t>
            </a:r>
          </a:p>
          <a:p>
            <a:r>
              <a:rPr lang="en-US" dirty="0" err="1" smtClean="0"/>
              <a:t>Memcached</a:t>
            </a:r>
            <a:endParaRPr lang="en-US" dirty="0" smtClean="0"/>
          </a:p>
          <a:p>
            <a:r>
              <a:rPr lang="en-US" dirty="0" smtClean="0"/>
              <a:t>http caching (sometimes)</a:t>
            </a:r>
          </a:p>
          <a:p>
            <a:pPr marL="0" indent="0">
              <a:buNone/>
            </a:pPr>
            <a:endParaRPr lang="en-US" dirty="0"/>
          </a:p>
        </p:txBody>
      </p:sp>
    </p:spTree>
    <p:extLst>
      <p:ext uri="{BB962C8B-B14F-4D97-AF65-F5344CB8AC3E}">
        <p14:creationId xmlns:p14="http://schemas.microsoft.com/office/powerpoint/2010/main" val="35275213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to manage/control consistency</a:t>
            </a:r>
            <a:endParaRPr lang="en-US" dirty="0"/>
          </a:p>
        </p:txBody>
      </p:sp>
      <p:sp>
        <p:nvSpPr>
          <p:cNvPr id="3" name="Content Placeholder 2"/>
          <p:cNvSpPr>
            <a:spLocks noGrp="1"/>
          </p:cNvSpPr>
          <p:nvPr>
            <p:ph idx="1"/>
          </p:nvPr>
        </p:nvSpPr>
        <p:spPr/>
        <p:txBody>
          <a:bodyPr/>
          <a:lstStyle/>
          <a:p>
            <a:r>
              <a:rPr lang="en-US" dirty="0" smtClean="0"/>
              <a:t>Formalize consistency</a:t>
            </a:r>
          </a:p>
          <a:p>
            <a:r>
              <a:rPr lang="en-US" dirty="0" smtClean="0"/>
              <a:t>Logical time (not wall time) – vector clocks</a:t>
            </a:r>
          </a:p>
          <a:p>
            <a:r>
              <a:rPr lang="en-US" dirty="0" smtClean="0"/>
              <a:t>Read-your-writes when you want it</a:t>
            </a:r>
          </a:p>
          <a:p>
            <a:r>
              <a:rPr lang="en-US" dirty="0" smtClean="0"/>
              <a:t>Choose availability over consistency when you want</a:t>
            </a:r>
            <a:endParaRPr lang="en-US" dirty="0"/>
          </a:p>
        </p:txBody>
      </p:sp>
    </p:spTree>
    <p:extLst>
      <p:ext uri="{BB962C8B-B14F-4D97-AF65-F5344CB8AC3E}">
        <p14:creationId xmlns:p14="http://schemas.microsoft.com/office/powerpoint/2010/main" val="39824659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MTTR v MTBF</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Yugo vs. Rolls Royce</a:t>
            </a:r>
          </a:p>
          <a:p>
            <a:r>
              <a:rPr lang="en-US" dirty="0" smtClean="0"/>
              <a:t>Sneakers that dry fast vs. “waterproof” boots</a:t>
            </a:r>
          </a:p>
          <a:p>
            <a:endParaRPr lang="en-US" dirty="0"/>
          </a:p>
          <a:p>
            <a:r>
              <a:rPr lang="en-US" dirty="0" smtClean="0"/>
              <a:t>What to OPTIMIZE for?</a:t>
            </a:r>
          </a:p>
          <a:p>
            <a:pPr lvl="1"/>
            <a:r>
              <a:rPr lang="en-US" dirty="0" smtClean="0"/>
              <a:t>This is a big question for the cloud!</a:t>
            </a:r>
          </a:p>
          <a:p>
            <a:pPr lvl="1"/>
            <a:endParaRPr lang="en-US" dirty="0"/>
          </a:p>
          <a:p>
            <a:pPr lvl="1"/>
            <a:r>
              <a:rPr lang="en-US" dirty="0" smtClean="0"/>
              <a:t>MTTI </a:t>
            </a:r>
            <a:r>
              <a:rPr lang="en-US" dirty="0" err="1" smtClean="0"/>
              <a:t>vs</a:t>
            </a:r>
            <a:r>
              <a:rPr lang="en-US" dirty="0" smtClean="0"/>
              <a:t> MTTR </a:t>
            </a:r>
            <a:r>
              <a:rPr lang="en-US" dirty="0" err="1" smtClean="0"/>
              <a:t>vs</a:t>
            </a:r>
            <a:r>
              <a:rPr lang="en-US" dirty="0" smtClean="0"/>
              <a:t> MTBF</a:t>
            </a:r>
          </a:p>
          <a:p>
            <a:pPr lvl="2"/>
            <a:r>
              <a:rPr lang="en-US" dirty="0" smtClean="0"/>
              <a:t>How do you know what to watch?</a:t>
            </a:r>
          </a:p>
          <a:p>
            <a:pPr lvl="2"/>
            <a:r>
              <a:rPr lang="en-US" dirty="0" smtClean="0"/>
              <a:t>You have Graphite, </a:t>
            </a:r>
            <a:r>
              <a:rPr lang="en-US" dirty="0" err="1" smtClean="0"/>
              <a:t>StatsD</a:t>
            </a:r>
            <a:r>
              <a:rPr lang="en-US" dirty="0" smtClean="0"/>
              <a:t>, but what about alerts?</a:t>
            </a:r>
          </a:p>
          <a:p>
            <a:pPr lvl="2"/>
            <a:r>
              <a:rPr lang="en-US" dirty="0" err="1" smtClean="0"/>
              <a:t>Nagios</a:t>
            </a:r>
            <a:r>
              <a:rPr lang="en-US" dirty="0" smtClean="0"/>
              <a:t> good for alerting, just not ad hoc alerts</a:t>
            </a:r>
          </a:p>
          <a:p>
            <a:pPr lvl="2"/>
            <a:r>
              <a:rPr lang="en-US" dirty="0" smtClean="0"/>
              <a:t>Graphite-Tattle is a proof-of-concept from </a:t>
            </a:r>
            <a:r>
              <a:rPr lang="en-US" dirty="0" err="1" smtClean="0"/>
              <a:t>wayfair</a:t>
            </a:r>
            <a:endParaRPr lang="en-US" dirty="0"/>
          </a:p>
        </p:txBody>
      </p:sp>
    </p:spTree>
    <p:extLst>
      <p:ext uri="{BB962C8B-B14F-4D97-AF65-F5344CB8AC3E}">
        <p14:creationId xmlns:p14="http://schemas.microsoft.com/office/powerpoint/2010/main" val="15005094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err="1" smtClean="0"/>
              <a:t>NoSQL</a:t>
            </a:r>
            <a:r>
              <a:rPr lang="en-US" dirty="0" smtClean="0"/>
              <a:t> : RDBMS as #fail : #</a:t>
            </a:r>
            <a:r>
              <a:rPr lang="en-US" dirty="0" err="1" smtClean="0"/>
              <a:t>nofail</a:t>
            </a:r>
            <a:endParaRPr lang="en-US" dirty="0" smtClean="0"/>
          </a:p>
          <a:p>
            <a:endParaRPr lang="en-US" dirty="0"/>
          </a:p>
          <a:p>
            <a:r>
              <a:rPr lang="en-US" dirty="0" smtClean="0"/>
              <a:t>MySQL </a:t>
            </a:r>
            <a:r>
              <a:rPr lang="en-US" dirty="0" err="1" smtClean="0"/>
              <a:t>vs</a:t>
            </a:r>
            <a:r>
              <a:rPr lang="en-US" dirty="0" smtClean="0"/>
              <a:t> No SQL</a:t>
            </a:r>
            <a:endParaRPr lang="en-US" dirty="0"/>
          </a:p>
        </p:txBody>
      </p:sp>
    </p:spTree>
    <p:extLst>
      <p:ext uri="{BB962C8B-B14F-4D97-AF65-F5344CB8AC3E}">
        <p14:creationId xmlns:p14="http://schemas.microsoft.com/office/powerpoint/2010/main" val="9253826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What’s the Big Idea?</a:t>
            </a:r>
            <a:endParaRPr lang="en-US" b="1" dirty="0"/>
          </a:p>
        </p:txBody>
      </p:sp>
      <p:sp>
        <p:nvSpPr>
          <p:cNvPr id="3" name="Content Placeholder 2"/>
          <p:cNvSpPr>
            <a:spLocks noGrp="1"/>
          </p:cNvSpPr>
          <p:nvPr>
            <p:ph idx="1"/>
          </p:nvPr>
        </p:nvSpPr>
        <p:spPr>
          <a:xfrm>
            <a:off x="457200" y="1600206"/>
            <a:ext cx="8377730" cy="4525963"/>
          </a:xfrm>
        </p:spPr>
        <p:txBody>
          <a:bodyPr>
            <a:noAutofit/>
          </a:bodyPr>
          <a:lstStyle/>
          <a:p>
            <a:pPr marL="514350" indent="-514350">
              <a:buFont typeface="+mj-lt"/>
              <a:buAutoNum type="arabicPeriod"/>
            </a:pPr>
            <a:r>
              <a:rPr lang="en-US" sz="4800" b="1" dirty="0" smtClean="0"/>
              <a:t>What is Scalability?</a:t>
            </a:r>
            <a:endParaRPr lang="en-US" sz="4800" dirty="0" smtClean="0"/>
          </a:p>
          <a:p>
            <a:pPr marL="514350" indent="-514350">
              <a:buFont typeface="+mj-lt"/>
              <a:buAutoNum type="arabicPeriod"/>
            </a:pPr>
            <a:r>
              <a:rPr lang="en-US" sz="4800" b="1" dirty="0" smtClean="0"/>
              <a:t>Scaling Data</a:t>
            </a:r>
            <a:endParaRPr lang="en-US" sz="4800" dirty="0" smtClean="0"/>
          </a:p>
          <a:p>
            <a:pPr marL="514350" indent="-514350">
              <a:buFont typeface="+mj-lt"/>
              <a:buAutoNum type="arabicPeriod"/>
            </a:pPr>
            <a:r>
              <a:rPr lang="en-US" sz="4800" b="1" dirty="0" smtClean="0"/>
              <a:t>Scaling Compute</a:t>
            </a:r>
            <a:endParaRPr lang="en-US" sz="4800" dirty="0" smtClean="0"/>
          </a:p>
          <a:p>
            <a:pPr marL="514350" indent="-514350">
              <a:buFont typeface="+mj-lt"/>
              <a:buAutoNum type="arabicPeriod"/>
            </a:pPr>
            <a:r>
              <a:rPr lang="en-US" sz="4800" b="1" dirty="0" smtClean="0"/>
              <a:t>Q&amp;A</a:t>
            </a:r>
            <a:endParaRPr lang="en-US" sz="4800" dirty="0"/>
          </a:p>
        </p:txBody>
      </p:sp>
    </p:spTree>
    <p:extLst>
      <p:ext uri="{BB962C8B-B14F-4D97-AF65-F5344CB8AC3E}">
        <p14:creationId xmlns:p14="http://schemas.microsoft.com/office/powerpoint/2010/main" val="183143530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loud"/>
          <p:cNvSpPr>
            <a:spLocks noChangeAspect="1" noEditPoints="1" noChangeArrowheads="1"/>
          </p:cNvSpPr>
          <p:nvPr/>
        </p:nvSpPr>
        <p:spPr bwMode="auto">
          <a:xfrm>
            <a:off x="-604415" y="-320009"/>
            <a:ext cx="9816363" cy="7707443"/>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0" y="11192"/>
                  <a:pt x="409" y="12169"/>
                  <a:pt x="1074" y="12702"/>
                </a:cubicBezTo>
                <a:lnTo>
                  <a:pt x="1063" y="12668"/>
                </a:lnTo>
                <a:cubicBezTo>
                  <a:pt x="685" y="13217"/>
                  <a:pt x="475" y="13940"/>
                  <a:pt x="475" y="14690"/>
                </a:cubicBezTo>
                <a:cubicBezTo>
                  <a:pt x="475" y="16325"/>
                  <a:pt x="1451" y="17650"/>
                  <a:pt x="2655" y="17650"/>
                </a:cubicBezTo>
                <a:cubicBezTo>
                  <a:pt x="2739" y="17649"/>
                  <a:pt x="2824" y="17643"/>
                  <a:pt x="2909" y="17629"/>
                </a:cubicBezTo>
                <a:lnTo>
                  <a:pt x="2897" y="17649"/>
                </a:lnTo>
                <a:cubicBezTo>
                  <a:pt x="3585" y="19288"/>
                  <a:pt x="4863" y="20299"/>
                  <a:pt x="6247" y="20299"/>
                </a:cubicBezTo>
                <a:cubicBezTo>
                  <a:pt x="6947" y="20299"/>
                  <a:pt x="7635" y="20039"/>
                  <a:pt x="8235" y="19546"/>
                </a:cubicBezTo>
                <a:lnTo>
                  <a:pt x="8229" y="19550"/>
                </a:lnTo>
                <a:cubicBezTo>
                  <a:pt x="8855" y="20829"/>
                  <a:pt x="9908" y="21596"/>
                  <a:pt x="11036" y="21596"/>
                </a:cubicBezTo>
                <a:cubicBezTo>
                  <a:pt x="12523" y="21596"/>
                  <a:pt x="13836" y="20267"/>
                  <a:pt x="14267" y="18324"/>
                </a:cubicBezTo>
                <a:lnTo>
                  <a:pt x="14270" y="18350"/>
                </a:lnTo>
                <a:cubicBezTo>
                  <a:pt x="14730" y="18740"/>
                  <a:pt x="15260" y="18946"/>
                  <a:pt x="15802" y="18946"/>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0"/>
                  <a:pt x="15367" y="426"/>
                  <a:pt x="14905" y="1165"/>
                </a:cubicBezTo>
                <a:lnTo>
                  <a:pt x="14909" y="1170"/>
                </a:lnTo>
                <a:cubicBezTo>
                  <a:pt x="14497" y="432"/>
                  <a:pt x="13855" y="0"/>
                  <a:pt x="13174" y="0"/>
                </a:cubicBezTo>
                <a:cubicBezTo>
                  <a:pt x="12347" y="0"/>
                  <a:pt x="11590" y="637"/>
                  <a:pt x="11221" y="1645"/>
                </a:cubicBezTo>
                <a:lnTo>
                  <a:pt x="11229" y="1694"/>
                </a:lnTo>
                <a:cubicBezTo>
                  <a:pt x="10730" y="1024"/>
                  <a:pt x="10058" y="650"/>
                  <a:pt x="9358" y="650"/>
                </a:cubicBezTo>
                <a:cubicBezTo>
                  <a:pt x="8372" y="650"/>
                  <a:pt x="7466" y="1391"/>
                  <a:pt x="7003" y="2578"/>
                </a:cubicBezTo>
                <a:lnTo>
                  <a:pt x="6995" y="2602"/>
                </a:lnTo>
                <a:cubicBezTo>
                  <a:pt x="6477" y="2189"/>
                  <a:pt x="5888" y="1972"/>
                  <a:pt x="5288" y="1972"/>
                </a:cubicBezTo>
                <a:cubicBezTo>
                  <a:pt x="3423" y="1972"/>
                  <a:pt x="1912" y="4029"/>
                  <a:pt x="1912" y="6567"/>
                </a:cubicBezTo>
                <a:cubicBezTo>
                  <a:pt x="1912" y="6774"/>
                  <a:pt x="1922" y="6981"/>
                  <a:pt x="1942" y="7186"/>
                </a:cubicBezTo>
                <a:close/>
              </a:path>
              <a:path w="21600" h="21600" fill="none" extrusionOk="0">
                <a:moveTo>
                  <a:pt x="1074" y="12702"/>
                </a:moveTo>
                <a:cubicBezTo>
                  <a:pt x="1407" y="12969"/>
                  <a:pt x="1786" y="13109"/>
                  <a:pt x="2172" y="13109"/>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2"/>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en-US" dirty="0"/>
          </a:p>
        </p:txBody>
      </p:sp>
      <p:sp>
        <p:nvSpPr>
          <p:cNvPr id="2" name="Title 1"/>
          <p:cNvSpPr>
            <a:spLocks noGrp="1"/>
          </p:cNvSpPr>
          <p:nvPr>
            <p:ph type="title"/>
          </p:nvPr>
        </p:nvSpPr>
        <p:spPr/>
        <p:txBody>
          <a:bodyPr>
            <a:normAutofit/>
          </a:bodyPr>
          <a:lstStyle/>
          <a:p>
            <a:r>
              <a:rPr lang="en-US" b="1" dirty="0" smtClean="0"/>
              <a:t>Key Concepts &amp; Patterns</a:t>
            </a:r>
            <a:endParaRPr lang="en-US" b="1" dirty="0"/>
          </a:p>
        </p:txBody>
      </p:sp>
      <p:sp>
        <p:nvSpPr>
          <p:cNvPr id="3" name="Content Placeholder 2"/>
          <p:cNvSpPr>
            <a:spLocks noGrp="1"/>
          </p:cNvSpPr>
          <p:nvPr>
            <p:ph idx="1"/>
          </p:nvPr>
        </p:nvSpPr>
        <p:spPr>
          <a:xfrm>
            <a:off x="309071" y="1297535"/>
            <a:ext cx="8830354" cy="5176415"/>
          </a:xfrm>
        </p:spPr>
        <p:txBody>
          <a:bodyPr numCol="2">
            <a:noAutofit/>
          </a:bodyPr>
          <a:lstStyle/>
          <a:p>
            <a:pPr marL="0" indent="0">
              <a:buNone/>
            </a:pPr>
            <a:r>
              <a:rPr lang="en-US" b="1" dirty="0" smtClean="0"/>
              <a:t>GENERAL</a:t>
            </a:r>
          </a:p>
          <a:p>
            <a:pPr marL="514350" indent="-514350">
              <a:buFont typeface="+mj-lt"/>
              <a:buAutoNum type="arabicPeriod"/>
            </a:pPr>
            <a:r>
              <a:rPr lang="en-US" dirty="0" smtClean="0"/>
              <a:t>Scale vs. Performance</a:t>
            </a:r>
          </a:p>
          <a:p>
            <a:pPr marL="514350" indent="-514350">
              <a:buFont typeface="+mj-lt"/>
              <a:buAutoNum type="arabicPeriod"/>
            </a:pPr>
            <a:r>
              <a:rPr lang="en-US" dirty="0" smtClean="0"/>
              <a:t>Scale Up vs. Scale Out</a:t>
            </a:r>
          </a:p>
          <a:p>
            <a:pPr marL="514350" indent="-514350">
              <a:buFont typeface="+mj-lt"/>
              <a:buAutoNum type="arabicPeriod"/>
            </a:pPr>
            <a:r>
              <a:rPr lang="en-US" dirty="0"/>
              <a:t>Shared </a:t>
            </a:r>
            <a:r>
              <a:rPr lang="en-US" dirty="0" smtClean="0"/>
              <a:t>Nothing</a:t>
            </a:r>
          </a:p>
          <a:p>
            <a:pPr marL="514350" indent="-514350">
              <a:buFont typeface="+mj-lt"/>
              <a:buAutoNum type="arabicPeriod"/>
            </a:pPr>
            <a:r>
              <a:rPr lang="en-US" dirty="0" smtClean="0"/>
              <a:t>Design for Failure</a:t>
            </a:r>
          </a:p>
          <a:p>
            <a:pPr marL="0" indent="0">
              <a:buNone/>
            </a:pPr>
            <a:r>
              <a:rPr lang="en-US" b="1" dirty="0" smtClean="0"/>
              <a:t>DATABASE ORIENTED</a:t>
            </a:r>
          </a:p>
          <a:p>
            <a:pPr marL="514350" indent="-514350">
              <a:buFont typeface="+mj-lt"/>
              <a:buAutoNum type="arabicPeriod" startAt="5"/>
            </a:pPr>
            <a:r>
              <a:rPr lang="en-US" dirty="0" smtClean="0"/>
              <a:t>ACID vs. BASE</a:t>
            </a:r>
          </a:p>
          <a:p>
            <a:pPr marL="514350" indent="-514350">
              <a:buFont typeface="+mj-lt"/>
              <a:buAutoNum type="arabicPeriod" startAt="5"/>
            </a:pPr>
            <a:r>
              <a:rPr lang="en-US" dirty="0" smtClean="0"/>
              <a:t>Eventually Consistent</a:t>
            </a:r>
          </a:p>
          <a:p>
            <a:pPr marL="514350" indent="-514350">
              <a:buFont typeface="+mj-lt"/>
              <a:buAutoNum type="arabicPeriod" startAt="5"/>
            </a:pPr>
            <a:r>
              <a:rPr lang="en-US" dirty="0" smtClean="0"/>
              <a:t>Sharding</a:t>
            </a:r>
          </a:p>
          <a:p>
            <a:pPr marL="514350" indent="-514350">
              <a:buFont typeface="+mj-lt"/>
              <a:buAutoNum type="arabicPeriod" startAt="5"/>
            </a:pPr>
            <a:r>
              <a:rPr lang="en-US" dirty="0" smtClean="0"/>
              <a:t>Optimistic </a:t>
            </a:r>
            <a:r>
              <a:rPr lang="en-US" dirty="0"/>
              <a:t>Locking</a:t>
            </a:r>
          </a:p>
          <a:p>
            <a:pPr marL="0" indent="0">
              <a:buNone/>
            </a:pPr>
            <a:r>
              <a:rPr lang="en-US" b="1" dirty="0" smtClean="0"/>
              <a:t>COMPUTE ORIENTED</a:t>
            </a:r>
          </a:p>
          <a:p>
            <a:pPr marL="514350" indent="-514350">
              <a:buFont typeface="+mj-lt"/>
              <a:buAutoNum type="arabicPeriod" startAt="9"/>
            </a:pPr>
            <a:r>
              <a:rPr lang="en-US" dirty="0" smtClean="0"/>
              <a:t>CQRS Pattern</a:t>
            </a:r>
            <a:endParaRPr lang="en-US" dirty="0"/>
          </a:p>
          <a:p>
            <a:pPr marL="514350" indent="-514350">
              <a:buFont typeface="+mj-lt"/>
              <a:buAutoNum type="arabicPeriod" startAt="9"/>
            </a:pPr>
            <a:r>
              <a:rPr lang="en-US" dirty="0" smtClean="0"/>
              <a:t>Poison Messages</a:t>
            </a:r>
          </a:p>
          <a:p>
            <a:pPr marL="514350" indent="-514350">
              <a:buFont typeface="+mj-lt"/>
              <a:buAutoNum type="arabicPeriod" startAt="9"/>
            </a:pPr>
            <a:r>
              <a:rPr lang="en-US" dirty="0" err="1" smtClean="0"/>
              <a:t>Idempotency</a:t>
            </a:r>
            <a:endParaRPr lang="en-US" dirty="0" smtClean="0"/>
          </a:p>
        </p:txBody>
      </p:sp>
    </p:spTree>
    <p:extLst>
      <p:ext uri="{BB962C8B-B14F-4D97-AF65-F5344CB8AC3E}">
        <p14:creationId xmlns:p14="http://schemas.microsoft.com/office/powerpoint/2010/main" val="235507779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loud"/>
          <p:cNvSpPr>
            <a:spLocks noChangeAspect="1" noEditPoints="1" noChangeArrowheads="1"/>
          </p:cNvSpPr>
          <p:nvPr/>
        </p:nvSpPr>
        <p:spPr bwMode="auto">
          <a:xfrm>
            <a:off x="-604415" y="-320009"/>
            <a:ext cx="9816363" cy="7707443"/>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0" y="11192"/>
                  <a:pt x="409" y="12169"/>
                  <a:pt x="1074" y="12702"/>
                </a:cubicBezTo>
                <a:lnTo>
                  <a:pt x="1063" y="12668"/>
                </a:lnTo>
                <a:cubicBezTo>
                  <a:pt x="685" y="13217"/>
                  <a:pt x="475" y="13940"/>
                  <a:pt x="475" y="14690"/>
                </a:cubicBezTo>
                <a:cubicBezTo>
                  <a:pt x="475" y="16325"/>
                  <a:pt x="1451" y="17650"/>
                  <a:pt x="2655" y="17650"/>
                </a:cubicBezTo>
                <a:cubicBezTo>
                  <a:pt x="2739" y="17649"/>
                  <a:pt x="2824" y="17643"/>
                  <a:pt x="2909" y="17629"/>
                </a:cubicBezTo>
                <a:lnTo>
                  <a:pt x="2897" y="17649"/>
                </a:lnTo>
                <a:cubicBezTo>
                  <a:pt x="3585" y="19288"/>
                  <a:pt x="4863" y="20299"/>
                  <a:pt x="6247" y="20299"/>
                </a:cubicBezTo>
                <a:cubicBezTo>
                  <a:pt x="6947" y="20299"/>
                  <a:pt x="7635" y="20039"/>
                  <a:pt x="8235" y="19546"/>
                </a:cubicBezTo>
                <a:lnTo>
                  <a:pt x="8229" y="19550"/>
                </a:lnTo>
                <a:cubicBezTo>
                  <a:pt x="8855" y="20829"/>
                  <a:pt x="9908" y="21596"/>
                  <a:pt x="11036" y="21596"/>
                </a:cubicBezTo>
                <a:cubicBezTo>
                  <a:pt x="12523" y="21596"/>
                  <a:pt x="13836" y="20267"/>
                  <a:pt x="14267" y="18324"/>
                </a:cubicBezTo>
                <a:lnTo>
                  <a:pt x="14270" y="18350"/>
                </a:lnTo>
                <a:cubicBezTo>
                  <a:pt x="14730" y="18740"/>
                  <a:pt x="15260" y="18946"/>
                  <a:pt x="15802" y="18946"/>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0"/>
                  <a:pt x="15367" y="426"/>
                  <a:pt x="14905" y="1165"/>
                </a:cubicBezTo>
                <a:lnTo>
                  <a:pt x="14909" y="1170"/>
                </a:lnTo>
                <a:cubicBezTo>
                  <a:pt x="14497" y="432"/>
                  <a:pt x="13855" y="0"/>
                  <a:pt x="13174" y="0"/>
                </a:cubicBezTo>
                <a:cubicBezTo>
                  <a:pt x="12347" y="0"/>
                  <a:pt x="11590" y="637"/>
                  <a:pt x="11221" y="1645"/>
                </a:cubicBezTo>
                <a:lnTo>
                  <a:pt x="11229" y="1694"/>
                </a:lnTo>
                <a:cubicBezTo>
                  <a:pt x="10730" y="1024"/>
                  <a:pt x="10058" y="650"/>
                  <a:pt x="9358" y="650"/>
                </a:cubicBezTo>
                <a:cubicBezTo>
                  <a:pt x="8372" y="650"/>
                  <a:pt x="7466" y="1391"/>
                  <a:pt x="7003" y="2578"/>
                </a:cubicBezTo>
                <a:lnTo>
                  <a:pt x="6995" y="2602"/>
                </a:lnTo>
                <a:cubicBezTo>
                  <a:pt x="6477" y="2189"/>
                  <a:pt x="5888" y="1972"/>
                  <a:pt x="5288" y="1972"/>
                </a:cubicBezTo>
                <a:cubicBezTo>
                  <a:pt x="3423" y="1972"/>
                  <a:pt x="1912" y="4029"/>
                  <a:pt x="1912" y="6567"/>
                </a:cubicBezTo>
                <a:cubicBezTo>
                  <a:pt x="1912" y="6774"/>
                  <a:pt x="1922" y="6981"/>
                  <a:pt x="1942" y="7186"/>
                </a:cubicBezTo>
                <a:close/>
              </a:path>
              <a:path w="21600" h="21600" fill="none" extrusionOk="0">
                <a:moveTo>
                  <a:pt x="1074" y="12702"/>
                </a:moveTo>
                <a:cubicBezTo>
                  <a:pt x="1407" y="12969"/>
                  <a:pt x="1786" y="13109"/>
                  <a:pt x="2172" y="13109"/>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2"/>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en-US" dirty="0"/>
          </a:p>
        </p:txBody>
      </p:sp>
      <p:sp>
        <p:nvSpPr>
          <p:cNvPr id="2" name="Title 1"/>
          <p:cNvSpPr>
            <a:spLocks noGrp="1"/>
          </p:cNvSpPr>
          <p:nvPr>
            <p:ph type="title"/>
          </p:nvPr>
        </p:nvSpPr>
        <p:spPr/>
        <p:txBody>
          <a:bodyPr/>
          <a:lstStyle/>
          <a:p>
            <a:r>
              <a:rPr lang="en-US" dirty="0" smtClean="0"/>
              <a:t>Key Terms</a:t>
            </a:r>
            <a:endParaRPr lang="en-US" dirty="0"/>
          </a:p>
        </p:txBody>
      </p:sp>
      <p:sp>
        <p:nvSpPr>
          <p:cNvPr id="3" name="Content Placeholder 2"/>
          <p:cNvSpPr>
            <a:spLocks noGrp="1"/>
          </p:cNvSpPr>
          <p:nvPr>
            <p:ph idx="1"/>
          </p:nvPr>
        </p:nvSpPr>
        <p:spPr/>
        <p:txBody>
          <a:bodyPr numCol="2">
            <a:normAutofit fontScale="77500" lnSpcReduction="20000"/>
          </a:bodyPr>
          <a:lstStyle/>
          <a:p>
            <a:pPr marL="514350" indent="-514350">
              <a:buFont typeface="+mj-lt"/>
              <a:buAutoNum type="arabicPeriod"/>
            </a:pPr>
            <a:r>
              <a:rPr lang="en-US" dirty="0" smtClean="0"/>
              <a:t>Scale Up</a:t>
            </a:r>
          </a:p>
          <a:p>
            <a:pPr marL="514350" indent="-514350">
              <a:buFont typeface="+mj-lt"/>
              <a:buAutoNum type="arabicPeriod"/>
            </a:pPr>
            <a:r>
              <a:rPr lang="en-US" dirty="0" smtClean="0"/>
              <a:t>Scale Out</a:t>
            </a:r>
          </a:p>
          <a:p>
            <a:pPr marL="514350" indent="-514350">
              <a:buFont typeface="+mj-lt"/>
              <a:buAutoNum type="arabicPeriod"/>
            </a:pPr>
            <a:r>
              <a:rPr lang="en-US" dirty="0" smtClean="0"/>
              <a:t>Horizontal Scale</a:t>
            </a:r>
          </a:p>
          <a:p>
            <a:pPr marL="514350" indent="-514350">
              <a:buFont typeface="+mj-lt"/>
              <a:buAutoNum type="arabicPeriod"/>
            </a:pPr>
            <a:r>
              <a:rPr lang="en-US" dirty="0" smtClean="0"/>
              <a:t>Vertical Scale</a:t>
            </a:r>
          </a:p>
          <a:p>
            <a:pPr marL="514350" indent="-514350">
              <a:buFont typeface="+mj-lt"/>
              <a:buAutoNum type="arabicPeriod"/>
            </a:pPr>
            <a:r>
              <a:rPr lang="en-US" dirty="0" smtClean="0"/>
              <a:t>Scale Unit</a:t>
            </a:r>
          </a:p>
          <a:p>
            <a:pPr marL="514350" indent="-514350">
              <a:buFont typeface="+mj-lt"/>
              <a:buAutoNum type="arabicPeriod"/>
            </a:pPr>
            <a:r>
              <a:rPr lang="en-US" dirty="0" smtClean="0"/>
              <a:t>ACID</a:t>
            </a:r>
          </a:p>
          <a:p>
            <a:pPr marL="514350" indent="-514350">
              <a:buFont typeface="+mj-lt"/>
              <a:buAutoNum type="arabicPeriod"/>
            </a:pPr>
            <a:r>
              <a:rPr lang="en-US" dirty="0" smtClean="0"/>
              <a:t>CAP</a:t>
            </a:r>
          </a:p>
          <a:p>
            <a:pPr marL="514350" indent="-514350">
              <a:buFont typeface="+mj-lt"/>
              <a:buAutoNum type="arabicPeriod"/>
            </a:pPr>
            <a:r>
              <a:rPr lang="en-US" dirty="0" smtClean="0"/>
              <a:t>Eventual Consistency</a:t>
            </a:r>
          </a:p>
          <a:p>
            <a:pPr marL="514350" indent="-514350">
              <a:buFont typeface="+mj-lt"/>
              <a:buAutoNum type="arabicPeriod"/>
            </a:pPr>
            <a:r>
              <a:rPr lang="en-US" dirty="0" smtClean="0"/>
              <a:t>Strong Consistency</a:t>
            </a:r>
          </a:p>
          <a:p>
            <a:pPr marL="514350" indent="-514350">
              <a:buFont typeface="+mj-lt"/>
              <a:buAutoNum type="arabicPeriod"/>
            </a:pPr>
            <a:r>
              <a:rPr lang="en-US" dirty="0" smtClean="0"/>
              <a:t>Multi-tenancy</a:t>
            </a:r>
          </a:p>
          <a:p>
            <a:pPr marL="514350" indent="-514350">
              <a:buFont typeface="+mj-lt"/>
              <a:buAutoNum type="arabicPeriod"/>
            </a:pPr>
            <a:r>
              <a:rPr lang="en-US" dirty="0" smtClean="0"/>
              <a:t>NoSQL</a:t>
            </a:r>
          </a:p>
          <a:p>
            <a:pPr marL="514350" indent="-514350">
              <a:buFont typeface="+mj-lt"/>
              <a:buAutoNum type="arabicPeriod"/>
            </a:pPr>
            <a:r>
              <a:rPr lang="en-US" dirty="0" smtClean="0"/>
              <a:t>Sharding</a:t>
            </a:r>
          </a:p>
          <a:p>
            <a:pPr marL="514350" indent="-514350">
              <a:buFont typeface="+mj-lt"/>
              <a:buAutoNum type="arabicPeriod"/>
            </a:pPr>
            <a:r>
              <a:rPr lang="en-US" dirty="0" smtClean="0"/>
              <a:t>Denormalized</a:t>
            </a:r>
          </a:p>
          <a:p>
            <a:pPr marL="514350" indent="-514350">
              <a:buFont typeface="+mj-lt"/>
              <a:buAutoNum type="arabicPeriod"/>
            </a:pPr>
            <a:r>
              <a:rPr lang="en-US" dirty="0" smtClean="0"/>
              <a:t>Poison Message</a:t>
            </a:r>
          </a:p>
          <a:p>
            <a:pPr marL="514350" indent="-514350">
              <a:buFont typeface="+mj-lt"/>
              <a:buAutoNum type="arabicPeriod"/>
            </a:pPr>
            <a:r>
              <a:rPr lang="en-US" dirty="0" smtClean="0"/>
              <a:t>Idempotent</a:t>
            </a:r>
          </a:p>
          <a:p>
            <a:pPr marL="514350" indent="-514350">
              <a:buFont typeface="+mj-lt"/>
              <a:buAutoNum type="arabicPeriod"/>
            </a:pPr>
            <a:r>
              <a:rPr lang="en-US" dirty="0" smtClean="0"/>
              <a:t>CQRS</a:t>
            </a:r>
          </a:p>
          <a:p>
            <a:pPr marL="514350" indent="-514350">
              <a:buFont typeface="+mj-lt"/>
              <a:buAutoNum type="arabicPeriod"/>
            </a:pPr>
            <a:r>
              <a:rPr lang="en-US" dirty="0" smtClean="0"/>
              <a:t>Performance</a:t>
            </a:r>
          </a:p>
          <a:p>
            <a:pPr marL="514350" indent="-514350">
              <a:buFont typeface="+mj-lt"/>
              <a:buAutoNum type="arabicPeriod"/>
            </a:pPr>
            <a:r>
              <a:rPr lang="en-US" dirty="0" smtClean="0"/>
              <a:t>Scale</a:t>
            </a:r>
          </a:p>
          <a:p>
            <a:pPr marL="514350" indent="-514350">
              <a:buFont typeface="+mj-lt"/>
              <a:buAutoNum type="arabicPeriod"/>
            </a:pPr>
            <a:r>
              <a:rPr lang="en-US" dirty="0" smtClean="0"/>
              <a:t>Optimistic Locking</a:t>
            </a:r>
          </a:p>
          <a:p>
            <a:pPr marL="514350" indent="-514350">
              <a:buFont typeface="+mj-lt"/>
              <a:buAutoNum type="arabicPeriod"/>
            </a:pPr>
            <a:r>
              <a:rPr lang="en-US" dirty="0" smtClean="0"/>
              <a:t>Shared Nothing</a:t>
            </a:r>
          </a:p>
          <a:p>
            <a:pPr marL="514350" indent="-514350">
              <a:buFont typeface="+mj-lt"/>
              <a:buAutoNum type="arabicPeriod"/>
            </a:pPr>
            <a:r>
              <a:rPr lang="en-US" dirty="0" smtClean="0"/>
              <a:t>Load Balancing</a:t>
            </a:r>
          </a:p>
          <a:p>
            <a:pPr marL="514350" indent="-514350">
              <a:buFont typeface="+mj-lt"/>
              <a:buAutoNum type="arabicPeriod"/>
            </a:pPr>
            <a:r>
              <a:rPr lang="en-US" dirty="0" smtClean="0"/>
              <a:t>Design for Failure</a:t>
            </a:r>
          </a:p>
        </p:txBody>
      </p:sp>
    </p:spTree>
    <p:extLst>
      <p:ext uri="{BB962C8B-B14F-4D97-AF65-F5344CB8AC3E}">
        <p14:creationId xmlns:p14="http://schemas.microsoft.com/office/powerpoint/2010/main" val="16238773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lumMod val="65000"/>
                  </a:schemeClr>
                </a:solidFill>
              </a:rPr>
              <a:t>Overview of Scalability Topics</a:t>
            </a:r>
            <a:endParaRPr lang="en-US" b="1" dirty="0">
              <a:solidFill>
                <a:schemeClr val="bg1">
                  <a:lumMod val="65000"/>
                </a:schemeClr>
              </a:solidFill>
            </a:endParaRPr>
          </a:p>
        </p:txBody>
      </p:sp>
      <p:sp>
        <p:nvSpPr>
          <p:cNvPr id="3" name="Content Placeholder 2"/>
          <p:cNvSpPr>
            <a:spLocks noGrp="1"/>
          </p:cNvSpPr>
          <p:nvPr>
            <p:ph idx="1"/>
          </p:nvPr>
        </p:nvSpPr>
        <p:spPr>
          <a:xfrm>
            <a:off x="457200" y="1600206"/>
            <a:ext cx="8686800" cy="4525963"/>
          </a:xfrm>
        </p:spPr>
        <p:txBody>
          <a:bodyPr>
            <a:noAutofit/>
          </a:bodyPr>
          <a:lstStyle/>
          <a:p>
            <a:pPr marL="514350" indent="-514350">
              <a:buFont typeface="+mj-lt"/>
              <a:buAutoNum type="arabicPeriod"/>
            </a:pPr>
            <a:r>
              <a:rPr lang="en-US" sz="4800" b="1" dirty="0" smtClean="0"/>
              <a:t>What is Scalability?</a:t>
            </a:r>
            <a:endParaRPr lang="en-US" sz="4000" dirty="0" smtClean="0"/>
          </a:p>
          <a:p>
            <a:pPr marL="514350" indent="-514350">
              <a:buFont typeface="+mj-lt"/>
              <a:buAutoNum type="arabicPeriod"/>
            </a:pPr>
            <a:r>
              <a:rPr lang="en-US" sz="4800" b="1" dirty="0" smtClean="0">
                <a:solidFill>
                  <a:schemeClr val="bg1">
                    <a:lumMod val="65000"/>
                  </a:schemeClr>
                </a:solidFill>
              </a:rPr>
              <a:t>Scaling Data</a:t>
            </a:r>
            <a:endParaRPr lang="en-US" sz="4800" dirty="0" smtClean="0">
              <a:solidFill>
                <a:schemeClr val="bg1">
                  <a:lumMod val="65000"/>
                </a:schemeClr>
              </a:solidFill>
            </a:endParaRPr>
          </a:p>
          <a:p>
            <a:pPr marL="514350" indent="-514350">
              <a:buFont typeface="+mj-lt"/>
              <a:buAutoNum type="arabicPeriod"/>
            </a:pPr>
            <a:r>
              <a:rPr lang="en-US" sz="4800" b="1" dirty="0" smtClean="0">
                <a:solidFill>
                  <a:schemeClr val="bg1">
                    <a:lumMod val="65000"/>
                  </a:schemeClr>
                </a:solidFill>
              </a:rPr>
              <a:t>Scaling Compute</a:t>
            </a:r>
            <a:endParaRPr lang="en-US" sz="4800" dirty="0" smtClean="0">
              <a:solidFill>
                <a:schemeClr val="bg1">
                  <a:lumMod val="65000"/>
                </a:schemeClr>
              </a:solidFill>
            </a:endParaRPr>
          </a:p>
          <a:p>
            <a:pPr marL="514350" indent="-514350">
              <a:buFont typeface="+mj-lt"/>
              <a:buAutoNum type="arabicPeriod"/>
            </a:pPr>
            <a:r>
              <a:rPr lang="en-US" sz="4800" b="1" dirty="0" smtClean="0">
                <a:solidFill>
                  <a:schemeClr val="bg1">
                    <a:lumMod val="65000"/>
                  </a:schemeClr>
                </a:solidFill>
              </a:rPr>
              <a:t>Q&amp;A</a:t>
            </a:r>
            <a:endParaRPr lang="en-US" sz="4800" dirty="0">
              <a:solidFill>
                <a:schemeClr val="bg1">
                  <a:lumMod val="65000"/>
                </a:schemeClr>
              </a:solidFill>
            </a:endParaRPr>
          </a:p>
        </p:txBody>
      </p:sp>
    </p:spTree>
    <p:extLst>
      <p:ext uri="{BB962C8B-B14F-4D97-AF65-F5344CB8AC3E}">
        <p14:creationId xmlns:p14="http://schemas.microsoft.com/office/powerpoint/2010/main" val="183143530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farm5.static.flickr.com/4145/5394688397_2901e48fcb_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4415" y="-1138426"/>
            <a:ext cx="11898334" cy="943934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Old School Excel and Word</a:t>
            </a:r>
            <a:endParaRPr lang="en-US" dirty="0"/>
          </a:p>
        </p:txBody>
      </p:sp>
      <p:pic>
        <p:nvPicPr>
          <p:cNvPr id="1026" name="Picture 2" descr="http://farm6.static.flickr.com/5257/5395284268_52d8df7116_b.jpg"/>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0" y="0"/>
            <a:ext cx="9221486" cy="738743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ile:Bundesarchiv B 145 Bild-F077869-0042, Jugend-Computerschule mit IBM-PC.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5372" y="-322631"/>
            <a:ext cx="12480247" cy="82213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5374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1030"/>
                                        </p:tgtEl>
                                        <p:attrNameLst>
                                          <p:attrName>style.visibility</p:attrName>
                                        </p:attrNameLst>
                                      </p:cBhvr>
                                      <p:to>
                                        <p:strVal val="visible"/>
                                      </p:to>
                                    </p:set>
                                    <p:anim calcmode="lin" valueType="num">
                                      <p:cBhvr additive="base">
                                        <p:cTn id="14" dur="500" fill="hold"/>
                                        <p:tgtEl>
                                          <p:spTgt spid="1030"/>
                                        </p:tgtEl>
                                        <p:attrNameLst>
                                          <p:attrName>ppt_x</p:attrName>
                                        </p:attrNameLst>
                                      </p:cBhvr>
                                      <p:tavLst>
                                        <p:tav tm="0">
                                          <p:val>
                                            <p:strVal val="1+#ppt_w/2"/>
                                          </p:val>
                                        </p:tav>
                                        <p:tav tm="100000">
                                          <p:val>
                                            <p:strVal val="#ppt_x"/>
                                          </p:val>
                                        </p:tav>
                                      </p:tavLst>
                                    </p:anim>
                                    <p:anim calcmode="lin" valueType="num">
                                      <p:cBhvr additive="base">
                                        <p:cTn id="15" dur="500" fill="hold"/>
                                        <p:tgtEl>
                                          <p:spTgt spid="10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marL="342900" lvl="1" indent="-342900">
              <a:buFont typeface="Arial" pitchFamily="34" charset="0"/>
              <a:buChar char="•"/>
            </a:pPr>
            <a:r>
              <a:rPr lang="en-US" sz="3600" b="1" dirty="0" smtClean="0"/>
              <a:t>Scale != Performance</a:t>
            </a:r>
          </a:p>
          <a:p>
            <a:pPr marL="742950" lvl="2" indent="-342900"/>
            <a:r>
              <a:rPr lang="en-US" dirty="0" smtClean="0"/>
              <a:t>Scalable </a:t>
            </a:r>
            <a:r>
              <a:rPr lang="en-US" b="1" i="1" dirty="0" smtClean="0"/>
              <a:t>iff</a:t>
            </a:r>
            <a:r>
              <a:rPr lang="en-US" dirty="0" smtClean="0"/>
              <a:t> Performance constant as it grows</a:t>
            </a:r>
          </a:p>
          <a:p>
            <a:pPr marL="342900" lvl="1" indent="-342900">
              <a:buFont typeface="Arial" pitchFamily="34" charset="0"/>
              <a:buChar char="•"/>
            </a:pPr>
            <a:r>
              <a:rPr lang="en-US" sz="3600" b="1" dirty="0" smtClean="0"/>
              <a:t>Scale the Number of Users</a:t>
            </a:r>
          </a:p>
          <a:p>
            <a:pPr marL="342900" lvl="1" indent="-342900">
              <a:buFont typeface="Arial" pitchFamily="34" charset="0"/>
              <a:buChar char="•"/>
            </a:pPr>
            <a:r>
              <a:rPr lang="en-US" sz="3600" b="1" dirty="0" smtClean="0"/>
              <a:t>… Volume of Data</a:t>
            </a:r>
          </a:p>
          <a:p>
            <a:pPr marL="342900" lvl="1" indent="-342900">
              <a:buFont typeface="Arial" pitchFamily="34" charset="0"/>
              <a:buChar char="•"/>
            </a:pPr>
            <a:r>
              <a:rPr lang="en-US" sz="3600" b="1" dirty="0" smtClean="0"/>
              <a:t>… Across Geography</a:t>
            </a:r>
          </a:p>
          <a:p>
            <a:pPr marL="342900" lvl="1" indent="-342900">
              <a:buFont typeface="Arial" pitchFamily="34" charset="0"/>
              <a:buChar char="•"/>
            </a:pPr>
            <a:r>
              <a:rPr lang="en-US" sz="3600" b="1" dirty="0" smtClean="0"/>
              <a:t>Scale can be bi-directional (more </a:t>
            </a:r>
            <a:r>
              <a:rPr lang="en-US" sz="3600" i="1" dirty="0" smtClean="0"/>
              <a:t>or</a:t>
            </a:r>
            <a:r>
              <a:rPr lang="en-US" sz="3600" b="1" dirty="0" smtClean="0"/>
              <a:t> less)</a:t>
            </a:r>
          </a:p>
          <a:p>
            <a:pPr marL="342900" lvl="1" indent="-342900">
              <a:buFont typeface="Arial" pitchFamily="34" charset="0"/>
              <a:buChar char="•"/>
            </a:pPr>
            <a:r>
              <a:rPr lang="en-US" sz="3600" b="1" dirty="0" smtClean="0"/>
              <a:t>Investment </a:t>
            </a:r>
            <a:r>
              <a:rPr lang="el-GR" sz="3600" dirty="0" smtClean="0"/>
              <a:t>α</a:t>
            </a:r>
            <a:r>
              <a:rPr lang="en-US" sz="3600" b="1" dirty="0" smtClean="0"/>
              <a:t> Benefit</a:t>
            </a:r>
            <a:endParaRPr lang="en-US" sz="3600" b="1" dirty="0"/>
          </a:p>
        </p:txBody>
      </p:sp>
      <p:sp>
        <p:nvSpPr>
          <p:cNvPr id="2" name="Title 1"/>
          <p:cNvSpPr>
            <a:spLocks noGrp="1"/>
          </p:cNvSpPr>
          <p:nvPr>
            <p:ph type="title"/>
          </p:nvPr>
        </p:nvSpPr>
        <p:spPr/>
        <p:txBody>
          <a:bodyPr/>
          <a:lstStyle/>
          <a:p>
            <a:r>
              <a:rPr lang="en-US" dirty="0" smtClean="0"/>
              <a:t>What does it mean to </a:t>
            </a:r>
            <a:r>
              <a:rPr lang="en-US" b="1" dirty="0" smtClean="0"/>
              <a:t>Scale</a:t>
            </a:r>
            <a:r>
              <a:rPr lang="en-US" dirty="0" smtClean="0"/>
              <a: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p:nvPr/>
        </p:nvSpPr>
        <p:spPr>
          <a:xfrm>
            <a:off x="613565" y="1602030"/>
            <a:ext cx="7612375" cy="18269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normAutofit fontScale="90000"/>
          </a:bodyPr>
          <a:lstStyle/>
          <a:p>
            <a:r>
              <a:rPr lang="en-US" dirty="0" smtClean="0"/>
              <a:t>Options: </a:t>
            </a:r>
            <a:r>
              <a:rPr lang="en-US" b="1" dirty="0" smtClean="0"/>
              <a:t>Scale Up</a:t>
            </a:r>
            <a:r>
              <a:rPr lang="en-US" dirty="0" smtClean="0"/>
              <a:t> (and Scale Down)</a:t>
            </a:r>
            <a:br>
              <a:rPr lang="en-US" dirty="0" smtClean="0"/>
            </a:br>
            <a:r>
              <a:rPr lang="en-US" dirty="0" smtClean="0"/>
              <a:t>or </a:t>
            </a:r>
            <a:r>
              <a:rPr lang="en-US" b="1" dirty="0" smtClean="0"/>
              <a:t>Scale Out</a:t>
            </a:r>
            <a:r>
              <a:rPr lang="en-US" dirty="0" smtClean="0"/>
              <a:t> (and Scale In)</a:t>
            </a:r>
            <a:endParaRPr lang="en-US" dirty="0"/>
          </a:p>
        </p:txBody>
      </p:sp>
      <p:sp>
        <p:nvSpPr>
          <p:cNvPr id="3" name="Content Placeholder 2"/>
          <p:cNvSpPr>
            <a:spLocks noGrp="1"/>
          </p:cNvSpPr>
          <p:nvPr>
            <p:ph idx="1"/>
          </p:nvPr>
        </p:nvSpPr>
        <p:spPr/>
        <p:txBody>
          <a:bodyPr/>
          <a:lstStyle/>
          <a:p>
            <a:pPr>
              <a:buNone/>
            </a:pPr>
            <a:r>
              <a:rPr lang="en-US" b="1" dirty="0" smtClean="0"/>
              <a:t>	Terminology:</a:t>
            </a:r>
          </a:p>
          <a:p>
            <a:pPr lvl="1">
              <a:buNone/>
            </a:pPr>
            <a:r>
              <a:rPr lang="en-US" dirty="0" smtClean="0"/>
              <a:t>Scaling Up/Down == Vertical Scaling</a:t>
            </a:r>
          </a:p>
          <a:p>
            <a:pPr lvl="1">
              <a:buNone/>
            </a:pPr>
            <a:r>
              <a:rPr lang="en-US" dirty="0" smtClean="0"/>
              <a:t>Scaling Out/In == Horizontal Scaling</a:t>
            </a:r>
          </a:p>
          <a:p>
            <a:endParaRPr lang="en-US" b="1" dirty="0" smtClean="0"/>
          </a:p>
          <a:p>
            <a:r>
              <a:rPr lang="en-US" sz="4000" b="1" dirty="0" smtClean="0"/>
              <a:t>Architectural Decision</a:t>
            </a:r>
            <a:endParaRPr lang="en-US" dirty="0" smtClean="0"/>
          </a:p>
          <a:p>
            <a:pPr lvl="1"/>
            <a:r>
              <a:rPr lang="en-US" dirty="0" smtClean="0"/>
              <a:t>Big decision… hard to change</a:t>
            </a:r>
          </a:p>
          <a:p>
            <a:endParaRPr lang="en-US" dirty="0" smtClean="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1" nodeType="after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par>
                                <p:cTn id="16" presetID="1" presetClass="entr" presetSubtype="0" fill="hold" grpId="1"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1"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childTnLst>
                                </p:cTn>
                              </p:par>
                              <p:par>
                                <p:cTn id="22" presetID="1" presetClass="entr" presetSubtype="0" fill="hold" grpId="1"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childTnLst>
                                </p:cTn>
                              </p:par>
                              <p:par>
                                <p:cTn id="24" presetID="22" presetClass="entr" presetSubtype="4"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wipe(down)">
                                      <p:cBhvr>
                                        <p:cTn id="2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 grpId="0" uiExpand="1" build="allAtOnce"/>
      <p:bldP spid="3" grpId="1" uiExpand="1"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laptop"/>
          <p:cNvSpPr>
            <a:spLocks noEditPoints="1" noChangeArrowheads="1"/>
          </p:cNvSpPr>
          <p:nvPr/>
        </p:nvSpPr>
        <p:spPr bwMode="auto">
          <a:xfrm>
            <a:off x="4039133" y="3579645"/>
            <a:ext cx="1217980" cy="916690"/>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 name="Title 1"/>
          <p:cNvSpPr>
            <a:spLocks noGrp="1"/>
          </p:cNvSpPr>
          <p:nvPr>
            <p:ph type="title"/>
          </p:nvPr>
        </p:nvSpPr>
        <p:spPr/>
        <p:txBody>
          <a:bodyPr/>
          <a:lstStyle/>
          <a:p>
            <a:r>
              <a:rPr lang="en-US" dirty="0" smtClean="0"/>
              <a:t>Scaling Up:</a:t>
            </a:r>
            <a:r>
              <a:rPr lang="en-US" dirty="0" smtClean="0">
                <a:sym typeface="Wingdings" pitchFamily="2" charset="2"/>
              </a:rPr>
              <a:t> Scaling the Box</a:t>
            </a:r>
            <a:endParaRPr lang="en-US" dirty="0"/>
          </a:p>
        </p:txBody>
      </p:sp>
      <p:sp>
        <p:nvSpPr>
          <p:cNvPr id="1031" name="laptop"/>
          <p:cNvSpPr>
            <a:spLocks noEditPoints="1" noChangeArrowheads="1"/>
          </p:cNvSpPr>
          <p:nvPr/>
        </p:nvSpPr>
        <p:spPr bwMode="auto">
          <a:xfrm>
            <a:off x="3743248" y="3356953"/>
            <a:ext cx="1809750" cy="1362075"/>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laptop"/>
          <p:cNvSpPr>
            <a:spLocks noEditPoints="1" noChangeArrowheads="1"/>
          </p:cNvSpPr>
          <p:nvPr/>
        </p:nvSpPr>
        <p:spPr bwMode="auto">
          <a:xfrm>
            <a:off x="3434402" y="3124505"/>
            <a:ext cx="2427443" cy="1826970"/>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pic>
        <p:nvPicPr>
          <p:cNvPr id="1027" name="Picture 3" descr="C:\Program Files (x86)\Microsoft Office\MEDIA\CAGCAT10\j0205582.wmf"/>
          <p:cNvPicPr>
            <a:picLocks noChangeAspect="1" noChangeArrowheads="1"/>
          </p:cNvPicPr>
          <p:nvPr/>
        </p:nvPicPr>
        <p:blipFill>
          <a:blip r:embed="rId2" cstate="print"/>
          <a:srcRect/>
          <a:stretch>
            <a:fillRect/>
          </a:stretch>
        </p:blipFill>
        <p:spPr bwMode="auto">
          <a:xfrm>
            <a:off x="2136040" y="1732769"/>
            <a:ext cx="5024167" cy="4610443"/>
          </a:xfrm>
          <a:prstGeom prst="rect">
            <a:avLst/>
          </a:prstGeom>
          <a:noFill/>
        </p:spPr>
      </p:pic>
      <p:sp>
        <p:nvSpPr>
          <p:cNvPr id="13" name="server"/>
          <p:cNvSpPr>
            <a:spLocks noEditPoints="1" noChangeArrowheads="1"/>
          </p:cNvSpPr>
          <p:nvPr/>
        </p:nvSpPr>
        <p:spPr bwMode="auto">
          <a:xfrm>
            <a:off x="2136040" y="1297535"/>
            <a:ext cx="5255970" cy="525597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TextBox 13"/>
          <p:cNvSpPr txBox="1"/>
          <p:nvPr/>
        </p:nvSpPr>
        <p:spPr>
          <a:xfrm>
            <a:off x="8225940" y="2515515"/>
            <a:ext cx="608990" cy="1107996"/>
          </a:xfrm>
          <a:prstGeom prst="rect">
            <a:avLst/>
          </a:prstGeom>
          <a:noFill/>
        </p:spPr>
        <p:txBody>
          <a:bodyPr wrap="square" rtlCol="0">
            <a:spAutoFit/>
          </a:bodyPr>
          <a:lstStyle/>
          <a:p>
            <a:r>
              <a:rPr lang="en-US" sz="6600" b="1" dirty="0" smtClean="0"/>
              <a:t>.</a:t>
            </a:r>
            <a:endParaRPr lang="en-US" sz="6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31"/>
                                        </p:tgtEl>
                                        <p:attrNameLst>
                                          <p:attrName>style.visibility</p:attrName>
                                        </p:attrNameLst>
                                      </p:cBhvr>
                                      <p:to>
                                        <p:strVal val="visible"/>
                                      </p:to>
                                    </p:set>
                                    <p:animEffect transition="in" filter="wipe(down)">
                                      <p:cBhvr>
                                        <p:cTn id="7" dur="2000"/>
                                        <p:tgtEl>
                                          <p:spTgt spid="103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1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027"/>
                                        </p:tgtEl>
                                        <p:attrNameLst>
                                          <p:attrName>style.visibility</p:attrName>
                                        </p:attrNameLst>
                                      </p:cBhvr>
                                      <p:to>
                                        <p:strVal val="visible"/>
                                      </p:to>
                                    </p:set>
                                    <p:animEffect transition="in" filter="wipe(down)">
                                      <p:cBhvr>
                                        <p:cTn id="17" dur="1000"/>
                                        <p:tgtEl>
                                          <p:spTgt spid="102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down)">
                                      <p:cBhvr>
                                        <p:cTn id="22" dur="500"/>
                                        <p:tgtEl>
                                          <p:spTgt spid="13"/>
                                        </p:tgtEl>
                                      </p:cBhvr>
                                    </p:animEffect>
                                  </p:childTnLst>
                                </p:cTn>
                              </p:par>
                            </p:childTnLst>
                          </p:cTn>
                        </p:par>
                        <p:par>
                          <p:cTn id="23" fill="hold">
                            <p:stCondLst>
                              <p:cond delay="500"/>
                            </p:stCondLst>
                            <p:childTnLst>
                              <p:par>
                                <p:cTn id="24" presetID="3" presetClass="entr" presetSubtype="1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blinds(horizontal)">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1" grpId="0" animBg="1"/>
      <p:bldP spid="10" grpId="0" animBg="1"/>
      <p:bldP spid="13" grpId="0" animBg="1"/>
      <p:bldP spid="1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Scaling Out: Adding Boxes</a:t>
            </a:r>
            <a:endParaRPr lang="en-US" dirty="0"/>
          </a:p>
        </p:txBody>
      </p:sp>
      <p:sp>
        <p:nvSpPr>
          <p:cNvPr id="1032" name="server"/>
          <p:cNvSpPr>
            <a:spLocks noEditPoints="1" noChangeArrowheads="1"/>
          </p:cNvSpPr>
          <p:nvPr/>
        </p:nvSpPr>
        <p:spPr bwMode="auto">
          <a:xfrm>
            <a:off x="518969" y="143858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7" name="server"/>
          <p:cNvSpPr>
            <a:spLocks noEditPoints="1" noChangeArrowheads="1"/>
          </p:cNvSpPr>
          <p:nvPr/>
        </p:nvSpPr>
        <p:spPr bwMode="auto">
          <a:xfrm>
            <a:off x="2791479" y="143858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Plus 9"/>
          <p:cNvSpPr/>
          <p:nvPr/>
        </p:nvSpPr>
        <p:spPr>
          <a:xfrm>
            <a:off x="2057210" y="1874993"/>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server"/>
          <p:cNvSpPr>
            <a:spLocks noEditPoints="1" noChangeArrowheads="1"/>
          </p:cNvSpPr>
          <p:nvPr/>
        </p:nvSpPr>
        <p:spPr bwMode="auto">
          <a:xfrm>
            <a:off x="5024991" y="1439429"/>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6" name="Plus 15"/>
          <p:cNvSpPr/>
          <p:nvPr/>
        </p:nvSpPr>
        <p:spPr>
          <a:xfrm>
            <a:off x="4290722" y="1875842"/>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server"/>
          <p:cNvSpPr>
            <a:spLocks noEditPoints="1" noChangeArrowheads="1"/>
          </p:cNvSpPr>
          <p:nvPr/>
        </p:nvSpPr>
        <p:spPr bwMode="auto">
          <a:xfrm>
            <a:off x="1153701" y="235170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Plus 19"/>
          <p:cNvSpPr/>
          <p:nvPr/>
        </p:nvSpPr>
        <p:spPr>
          <a:xfrm>
            <a:off x="419432" y="2788113"/>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server"/>
          <p:cNvSpPr>
            <a:spLocks noEditPoints="1" noChangeArrowheads="1"/>
          </p:cNvSpPr>
          <p:nvPr/>
        </p:nvSpPr>
        <p:spPr bwMode="auto">
          <a:xfrm>
            <a:off x="3387213" y="2352549"/>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2" name="Plus 21"/>
          <p:cNvSpPr/>
          <p:nvPr/>
        </p:nvSpPr>
        <p:spPr>
          <a:xfrm>
            <a:off x="2652944" y="2788962"/>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server"/>
          <p:cNvSpPr>
            <a:spLocks noEditPoints="1" noChangeArrowheads="1"/>
          </p:cNvSpPr>
          <p:nvPr/>
        </p:nvSpPr>
        <p:spPr bwMode="auto">
          <a:xfrm>
            <a:off x="5626530" y="2352549"/>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4" name="Plus 23"/>
          <p:cNvSpPr/>
          <p:nvPr/>
        </p:nvSpPr>
        <p:spPr>
          <a:xfrm>
            <a:off x="4892261" y="2788962"/>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server"/>
          <p:cNvSpPr>
            <a:spLocks noEditPoints="1" noChangeArrowheads="1"/>
          </p:cNvSpPr>
          <p:nvPr/>
        </p:nvSpPr>
        <p:spPr bwMode="auto">
          <a:xfrm>
            <a:off x="1762691" y="3265185"/>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6" name="Plus 25"/>
          <p:cNvSpPr/>
          <p:nvPr/>
        </p:nvSpPr>
        <p:spPr>
          <a:xfrm>
            <a:off x="1028422" y="3701598"/>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server"/>
          <p:cNvSpPr>
            <a:spLocks noEditPoints="1" noChangeArrowheads="1"/>
          </p:cNvSpPr>
          <p:nvPr/>
        </p:nvSpPr>
        <p:spPr bwMode="auto">
          <a:xfrm>
            <a:off x="3996203" y="3266034"/>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8" name="Plus 27"/>
          <p:cNvSpPr/>
          <p:nvPr/>
        </p:nvSpPr>
        <p:spPr>
          <a:xfrm>
            <a:off x="3261934" y="3702447"/>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server"/>
          <p:cNvSpPr>
            <a:spLocks noEditPoints="1" noChangeArrowheads="1"/>
          </p:cNvSpPr>
          <p:nvPr/>
        </p:nvSpPr>
        <p:spPr bwMode="auto">
          <a:xfrm>
            <a:off x="6235520" y="3266034"/>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0" name="Plus 29"/>
          <p:cNvSpPr/>
          <p:nvPr/>
        </p:nvSpPr>
        <p:spPr>
          <a:xfrm>
            <a:off x="5501251" y="3702447"/>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server"/>
          <p:cNvSpPr>
            <a:spLocks noEditPoints="1" noChangeArrowheads="1"/>
          </p:cNvSpPr>
          <p:nvPr/>
        </p:nvSpPr>
        <p:spPr bwMode="auto">
          <a:xfrm>
            <a:off x="2371681" y="4178186"/>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2" name="Plus 31"/>
          <p:cNvSpPr/>
          <p:nvPr/>
        </p:nvSpPr>
        <p:spPr>
          <a:xfrm>
            <a:off x="1637412" y="4614599"/>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server"/>
          <p:cNvSpPr>
            <a:spLocks noEditPoints="1" noChangeArrowheads="1"/>
          </p:cNvSpPr>
          <p:nvPr/>
        </p:nvSpPr>
        <p:spPr bwMode="auto">
          <a:xfrm>
            <a:off x="4605193" y="4179035"/>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4" name="Plus 33"/>
          <p:cNvSpPr/>
          <p:nvPr/>
        </p:nvSpPr>
        <p:spPr>
          <a:xfrm>
            <a:off x="3870924" y="4615448"/>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server"/>
          <p:cNvSpPr>
            <a:spLocks noEditPoints="1" noChangeArrowheads="1"/>
          </p:cNvSpPr>
          <p:nvPr/>
        </p:nvSpPr>
        <p:spPr bwMode="auto">
          <a:xfrm>
            <a:off x="6844510" y="4179035"/>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6" name="Plus 35"/>
          <p:cNvSpPr/>
          <p:nvPr/>
        </p:nvSpPr>
        <p:spPr>
          <a:xfrm>
            <a:off x="6110241" y="4615448"/>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server"/>
          <p:cNvSpPr>
            <a:spLocks noEditPoints="1" noChangeArrowheads="1"/>
          </p:cNvSpPr>
          <p:nvPr/>
        </p:nvSpPr>
        <p:spPr bwMode="auto">
          <a:xfrm>
            <a:off x="2980671" y="5091671"/>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8" name="Plus 37"/>
          <p:cNvSpPr/>
          <p:nvPr/>
        </p:nvSpPr>
        <p:spPr>
          <a:xfrm>
            <a:off x="2246402" y="5528084"/>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server"/>
          <p:cNvSpPr>
            <a:spLocks noEditPoints="1" noChangeArrowheads="1"/>
          </p:cNvSpPr>
          <p:nvPr/>
        </p:nvSpPr>
        <p:spPr bwMode="auto">
          <a:xfrm>
            <a:off x="5214183" y="509252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0" name="Plus 39"/>
          <p:cNvSpPr/>
          <p:nvPr/>
        </p:nvSpPr>
        <p:spPr>
          <a:xfrm>
            <a:off x="4479914" y="5528933"/>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server"/>
          <p:cNvSpPr>
            <a:spLocks noEditPoints="1" noChangeArrowheads="1"/>
          </p:cNvSpPr>
          <p:nvPr/>
        </p:nvSpPr>
        <p:spPr bwMode="auto">
          <a:xfrm>
            <a:off x="7453500" y="509252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2" name="Plus 41"/>
          <p:cNvSpPr/>
          <p:nvPr/>
        </p:nvSpPr>
        <p:spPr>
          <a:xfrm>
            <a:off x="6719231" y="5528933"/>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p:cNvSpPr txBox="1"/>
          <p:nvPr/>
        </p:nvSpPr>
        <p:spPr>
          <a:xfrm>
            <a:off x="6406421" y="1397593"/>
            <a:ext cx="2786904" cy="954107"/>
          </a:xfrm>
          <a:prstGeom prst="rect">
            <a:avLst/>
          </a:prstGeom>
          <a:noFill/>
        </p:spPr>
        <p:txBody>
          <a:bodyPr wrap="square" rtlCol="0">
            <a:spAutoFit/>
          </a:bodyPr>
          <a:lstStyle/>
          <a:p>
            <a:pPr algn="ctr"/>
            <a:r>
              <a:rPr lang="en-US" sz="2800" b="1" dirty="0" smtClean="0"/>
              <a:t>“</a:t>
            </a:r>
            <a:r>
              <a:rPr lang="en-US" sz="2800" b="1" dirty="0" smtClean="0">
                <a:solidFill>
                  <a:schemeClr val="accent1">
                    <a:lumMod val="75000"/>
                  </a:schemeClr>
                </a:solidFill>
              </a:rPr>
              <a:t>Shared nothing</a:t>
            </a:r>
            <a:r>
              <a:rPr lang="en-US" sz="2800" b="1" dirty="0" smtClean="0"/>
              <a:t>” </a:t>
            </a:r>
            <a:r>
              <a:rPr lang="en-US" sz="2800" dirty="0" smtClean="0"/>
              <a:t>scales best</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down)">
                                      <p:cBhvr>
                                        <p:cTn id="16" dur="500"/>
                                        <p:tgtEl>
                                          <p:spTgt spid="16"/>
                                        </p:tgtEl>
                                      </p:cBhvr>
                                    </p:animEffec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5"/>
                                        </p:tgtEl>
                                        <p:attrNameLst>
                                          <p:attrName>style.visibility</p:attrName>
                                        </p:attrNameLst>
                                      </p:cBhvr>
                                      <p:to>
                                        <p:strVal val="visible"/>
                                      </p:to>
                                    </p:set>
                                  </p:childTnLst>
                                </p:cTn>
                              </p:par>
                            </p:childTnLst>
                          </p:cTn>
                        </p:par>
                        <p:par>
                          <p:cTn id="61" fill="hold">
                            <p:stCondLst>
                              <p:cond delay="0"/>
                            </p:stCondLst>
                            <p:childTnLst>
                              <p:par>
                                <p:cTn id="62" presetID="1" presetClass="entr" presetSubtype="0" fill="hold" grpId="0" nodeType="afterEffect">
                                  <p:stCondLst>
                                    <p:cond delay="0"/>
                                  </p:stCondLst>
                                  <p:childTnLst>
                                    <p:set>
                                      <p:cBhvr>
                                        <p:cTn id="63" dur="1" fill="hold">
                                          <p:stCondLst>
                                            <p:cond delay="0"/>
                                          </p:stCondLst>
                                        </p:cTn>
                                        <p:tgtEl>
                                          <p:spTgt spid="38"/>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37"/>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40"/>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39"/>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42"/>
                                        </p:tgtEl>
                                        <p:attrNameLst>
                                          <p:attrName>style.visibility</p:attrName>
                                        </p:attrNameLst>
                                      </p:cBhvr>
                                      <p:to>
                                        <p:strVal val="visible"/>
                                      </p:to>
                                    </p:set>
                                  </p:childTnLst>
                                </p:cTn>
                              </p:par>
                              <p:par>
                                <p:cTn id="72" presetID="1" presetClass="entr" presetSubtype="0" fill="hold" grpId="0" nodeType="withEffect">
                                  <p:stCondLst>
                                    <p:cond delay="0"/>
                                  </p:stCondLst>
                                  <p:childTnLst>
                                    <p:set>
                                      <p:cBhvr>
                                        <p:cTn id="73" dur="1" fill="hold">
                                          <p:stCondLst>
                                            <p:cond delay="0"/>
                                          </p:stCondLst>
                                        </p:cTn>
                                        <p:tgtEl>
                                          <p:spTgt spid="41"/>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53" presetClass="entr" presetSubtype="16" fill="hold" nodeType="clickEffect">
                                  <p:stCondLst>
                                    <p:cond delay="0"/>
                                  </p:stCondLst>
                                  <p:childTnLst>
                                    <p:set>
                                      <p:cBhvr>
                                        <p:cTn id="77" dur="1" fill="hold">
                                          <p:stCondLst>
                                            <p:cond delay="0"/>
                                          </p:stCondLst>
                                        </p:cTn>
                                        <p:tgtEl>
                                          <p:spTgt spid="3">
                                            <p:txEl>
                                              <p:pRg st="0" end="0"/>
                                            </p:txEl>
                                          </p:spTgt>
                                        </p:tgtEl>
                                        <p:attrNameLst>
                                          <p:attrName>style.visibility</p:attrName>
                                        </p:attrNameLst>
                                      </p:cBhvr>
                                      <p:to>
                                        <p:strVal val="visible"/>
                                      </p:to>
                                    </p:set>
                                    <p:anim calcmode="lin" valueType="num">
                                      <p:cBhvr>
                                        <p:cTn id="78"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79"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80"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5" grpId="0" animBg="1"/>
      <p:bldP spid="16"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9555"/>
            <a:ext cx="8229600" cy="1143000"/>
          </a:xfrm>
        </p:spPr>
        <p:txBody>
          <a:bodyPr/>
          <a:lstStyle/>
          <a:p>
            <a:r>
              <a:rPr lang="en-US" dirty="0" smtClean="0"/>
              <a:t>How do I Choose???? ??????</a:t>
            </a:r>
            <a:endParaRPr lang="en-US" dirty="0"/>
          </a:p>
        </p:txBody>
      </p:sp>
      <p:sp>
        <p:nvSpPr>
          <p:cNvPr id="1032" name="server"/>
          <p:cNvSpPr>
            <a:spLocks noEditPoints="1" noChangeArrowheads="1"/>
          </p:cNvSpPr>
          <p:nvPr/>
        </p:nvSpPr>
        <p:spPr bwMode="auto">
          <a:xfrm>
            <a:off x="1059105" y="1743075"/>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server"/>
          <p:cNvSpPr>
            <a:spLocks noEditPoints="1" noChangeArrowheads="1"/>
          </p:cNvSpPr>
          <p:nvPr/>
        </p:nvSpPr>
        <p:spPr bwMode="auto">
          <a:xfrm>
            <a:off x="3354020" y="1297535"/>
            <a:ext cx="1826970" cy="182697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server"/>
          <p:cNvSpPr>
            <a:spLocks noEditPoints="1" noChangeArrowheads="1"/>
          </p:cNvSpPr>
          <p:nvPr/>
        </p:nvSpPr>
        <p:spPr bwMode="auto">
          <a:xfrm>
            <a:off x="6094475" y="384050"/>
            <a:ext cx="2740455" cy="2740455"/>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5" name="server"/>
          <p:cNvSpPr>
            <a:spLocks noEditPoints="1" noChangeArrowheads="1"/>
          </p:cNvSpPr>
          <p:nvPr/>
        </p:nvSpPr>
        <p:spPr bwMode="auto">
          <a:xfrm>
            <a:off x="1043339" y="3914605"/>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6" name="Plus 15"/>
          <p:cNvSpPr/>
          <p:nvPr/>
        </p:nvSpPr>
        <p:spPr>
          <a:xfrm>
            <a:off x="7007960" y="4351018"/>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server"/>
          <p:cNvSpPr>
            <a:spLocks noEditPoints="1" noChangeArrowheads="1"/>
          </p:cNvSpPr>
          <p:nvPr/>
        </p:nvSpPr>
        <p:spPr bwMode="auto">
          <a:xfrm>
            <a:off x="3276851" y="3915454"/>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Plus 17"/>
          <p:cNvSpPr/>
          <p:nvPr/>
        </p:nvSpPr>
        <p:spPr>
          <a:xfrm>
            <a:off x="2542582" y="4351867"/>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server"/>
          <p:cNvSpPr>
            <a:spLocks noEditPoints="1" noChangeArrowheads="1"/>
          </p:cNvSpPr>
          <p:nvPr/>
        </p:nvSpPr>
        <p:spPr bwMode="auto">
          <a:xfrm>
            <a:off x="5516168" y="3915454"/>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Plus 19"/>
          <p:cNvSpPr/>
          <p:nvPr/>
        </p:nvSpPr>
        <p:spPr>
          <a:xfrm>
            <a:off x="4781899" y="4351867"/>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Striped Right Arrow 21"/>
          <p:cNvSpPr/>
          <p:nvPr/>
        </p:nvSpPr>
        <p:spPr>
          <a:xfrm rot="19478692">
            <a:off x="2614703" y="2138749"/>
            <a:ext cx="608990" cy="48463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Striped Right Arrow 22"/>
          <p:cNvSpPr/>
          <p:nvPr/>
        </p:nvSpPr>
        <p:spPr>
          <a:xfrm rot="19602694">
            <a:off x="5355158" y="1729394"/>
            <a:ext cx="608990" cy="48463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xtBox 23"/>
          <p:cNvSpPr txBox="1"/>
          <p:nvPr/>
        </p:nvSpPr>
        <p:spPr>
          <a:xfrm>
            <a:off x="7921445" y="3922412"/>
            <a:ext cx="608990" cy="2123658"/>
          </a:xfrm>
          <a:prstGeom prst="rect">
            <a:avLst/>
          </a:prstGeom>
          <a:noFill/>
        </p:spPr>
        <p:txBody>
          <a:bodyPr wrap="square" rtlCol="0">
            <a:spAutoFit/>
          </a:bodyPr>
          <a:lstStyle/>
          <a:p>
            <a:r>
              <a:rPr lang="en-US" sz="6600" b="1" dirty="0" smtClean="0"/>
              <a:t>… </a:t>
            </a:r>
            <a:endParaRPr lang="en-US" sz="6600" b="1" dirty="0"/>
          </a:p>
        </p:txBody>
      </p:sp>
      <p:sp>
        <p:nvSpPr>
          <p:cNvPr id="25" name="TextBox 24"/>
          <p:cNvSpPr txBox="1"/>
          <p:nvPr/>
        </p:nvSpPr>
        <p:spPr>
          <a:xfrm rot="16200000">
            <a:off x="-354360" y="1687381"/>
            <a:ext cx="1566519" cy="830997"/>
          </a:xfrm>
          <a:prstGeom prst="rect">
            <a:avLst/>
          </a:prstGeom>
          <a:noFill/>
        </p:spPr>
        <p:txBody>
          <a:bodyPr wrap="none" rtlCol="0">
            <a:spAutoFit/>
          </a:bodyPr>
          <a:lstStyle/>
          <a:p>
            <a:pPr algn="ctr"/>
            <a:r>
              <a:rPr lang="en-US" sz="2400" b="1" dirty="0" smtClean="0"/>
              <a:t>Scale Up</a:t>
            </a:r>
            <a:br>
              <a:rPr lang="en-US" sz="2400" b="1" dirty="0" smtClean="0"/>
            </a:br>
            <a:r>
              <a:rPr lang="en-US" sz="2400" b="1" dirty="0" smtClean="0"/>
              <a:t>(Vertically)</a:t>
            </a:r>
            <a:endParaRPr lang="en-US" sz="2400" b="1" dirty="0"/>
          </a:p>
        </p:txBody>
      </p:sp>
      <p:sp>
        <p:nvSpPr>
          <p:cNvPr id="26" name="TextBox 25"/>
          <p:cNvSpPr txBox="1"/>
          <p:nvPr/>
        </p:nvSpPr>
        <p:spPr>
          <a:xfrm rot="16200000">
            <a:off x="-418885" y="3948271"/>
            <a:ext cx="1917576" cy="830997"/>
          </a:xfrm>
          <a:prstGeom prst="rect">
            <a:avLst/>
          </a:prstGeom>
          <a:noFill/>
        </p:spPr>
        <p:txBody>
          <a:bodyPr wrap="none" rtlCol="0">
            <a:spAutoFit/>
          </a:bodyPr>
          <a:lstStyle/>
          <a:p>
            <a:pPr algn="ctr"/>
            <a:r>
              <a:rPr lang="en-US" sz="2400" b="1" dirty="0" smtClean="0"/>
              <a:t>Scale Out</a:t>
            </a:r>
            <a:br>
              <a:rPr lang="en-US" sz="2400" b="1" dirty="0" smtClean="0"/>
            </a:br>
            <a:r>
              <a:rPr lang="en-US" sz="2400" b="1" dirty="0" smtClean="0"/>
              <a:t>(Horizontally)</a:t>
            </a:r>
            <a:endParaRPr lang="en-US" sz="2400" b="1" dirty="0"/>
          </a:p>
        </p:txBody>
      </p:sp>
      <p:cxnSp>
        <p:nvCxnSpPr>
          <p:cNvPr id="28" name="Straight Connector 27"/>
          <p:cNvCxnSpPr/>
          <p:nvPr/>
        </p:nvCxnSpPr>
        <p:spPr>
          <a:xfrm>
            <a:off x="0" y="34290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8834930" y="1407519"/>
            <a:ext cx="608990" cy="1107996"/>
          </a:xfrm>
          <a:prstGeom prst="rect">
            <a:avLst/>
          </a:prstGeom>
          <a:noFill/>
        </p:spPr>
        <p:txBody>
          <a:bodyPr wrap="square" rtlCol="0">
            <a:spAutoFit/>
          </a:bodyPr>
          <a:lstStyle/>
          <a:p>
            <a:r>
              <a:rPr lang="en-US" sz="6600" b="1" dirty="0" smtClean="0"/>
              <a:t>.</a:t>
            </a:r>
            <a:endParaRPr lang="en-US" sz="6600" b="1" dirty="0"/>
          </a:p>
        </p:txBody>
      </p:sp>
      <p:sp>
        <p:nvSpPr>
          <p:cNvPr id="3" name="TextBox 2"/>
          <p:cNvSpPr txBox="1"/>
          <p:nvPr/>
        </p:nvSpPr>
        <p:spPr>
          <a:xfrm>
            <a:off x="445568" y="5341830"/>
            <a:ext cx="8557279" cy="1569660"/>
          </a:xfrm>
          <a:prstGeom prst="rect">
            <a:avLst/>
          </a:prstGeom>
          <a:noFill/>
        </p:spPr>
        <p:txBody>
          <a:bodyPr wrap="none" rtlCol="0">
            <a:spAutoFit/>
          </a:bodyPr>
          <a:lstStyle/>
          <a:p>
            <a:pPr marL="285750" indent="-285750">
              <a:buFont typeface="Arial" pitchFamily="34" charset="0"/>
              <a:buChar char="•"/>
            </a:pPr>
            <a:r>
              <a:rPr lang="en-US" sz="2400" dirty="0"/>
              <a:t>Not either/or!</a:t>
            </a:r>
          </a:p>
          <a:p>
            <a:pPr marL="285750" indent="-285750">
              <a:buFont typeface="Arial" pitchFamily="34" charset="0"/>
              <a:buChar char="•"/>
            </a:pPr>
            <a:r>
              <a:rPr lang="en-US" sz="2400" dirty="0" smtClean="0"/>
              <a:t>Part business, part technical decision (requirements and strategy)</a:t>
            </a:r>
            <a:endParaRPr lang="en-US" sz="2400" dirty="0"/>
          </a:p>
          <a:p>
            <a:pPr marL="285750" indent="-285750">
              <a:buFont typeface="Arial" pitchFamily="34" charset="0"/>
              <a:buChar char="•"/>
            </a:pPr>
            <a:r>
              <a:rPr lang="en-US" sz="2400" dirty="0" smtClean="0"/>
              <a:t>Consider Reliability (and SLA in Azure)</a:t>
            </a:r>
          </a:p>
          <a:p>
            <a:pPr marL="285750" indent="-285750">
              <a:buFont typeface="Arial" pitchFamily="34" charset="0"/>
              <a:buChar char="•"/>
            </a:pPr>
            <a:r>
              <a:rPr lang="en-US" sz="2400" dirty="0" smtClean="0"/>
              <a:t>Target VM size that meets min or optimal CPU, bandwidth, space</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Essential Scale Out Patterns</a:t>
            </a:r>
            <a:endParaRPr lang="en-US" dirty="0"/>
          </a:p>
        </p:txBody>
      </p:sp>
      <p:sp>
        <p:nvSpPr>
          <p:cNvPr id="3" name="Content Placeholder 2"/>
          <p:cNvSpPr>
            <a:spLocks noGrp="1"/>
          </p:cNvSpPr>
          <p:nvPr>
            <p:ph idx="1"/>
          </p:nvPr>
        </p:nvSpPr>
        <p:spPr/>
        <p:txBody>
          <a:bodyPr>
            <a:noAutofit/>
          </a:bodyPr>
          <a:lstStyle/>
          <a:p>
            <a:r>
              <a:rPr lang="en-US" b="1" dirty="0" smtClean="0"/>
              <a:t>Data Scaling Patterns</a:t>
            </a:r>
          </a:p>
          <a:p>
            <a:pPr lvl="1">
              <a:buFont typeface="Arial" pitchFamily="34" charset="0"/>
              <a:buChar char="•"/>
            </a:pPr>
            <a:r>
              <a:rPr lang="en-US" b="1" dirty="0" smtClean="0"/>
              <a:t>Sharding: </a:t>
            </a:r>
            <a:r>
              <a:rPr lang="en-US" dirty="0" smtClean="0"/>
              <a:t>Logical database comprised of multiple physical databases, if data too big for single physical db</a:t>
            </a:r>
          </a:p>
          <a:p>
            <a:pPr lvl="1">
              <a:buFont typeface="Arial" pitchFamily="34" charset="0"/>
              <a:buChar char="•"/>
            </a:pPr>
            <a:r>
              <a:rPr lang="en-US" b="1" dirty="0" smtClean="0"/>
              <a:t>NoSQL:</a:t>
            </a:r>
            <a:r>
              <a:rPr lang="en-US" dirty="0" smtClean="0"/>
              <a:t> “Not Only SQL” – a family of approaches using simplified database model</a:t>
            </a:r>
          </a:p>
          <a:p>
            <a:r>
              <a:rPr lang="en-US" b="1" dirty="0" smtClean="0"/>
              <a:t>Computational Scaling Patterns</a:t>
            </a:r>
          </a:p>
          <a:p>
            <a:pPr lvl="1">
              <a:buFont typeface="Arial" pitchFamily="34" charset="0"/>
              <a:buChar char="•"/>
            </a:pPr>
            <a:r>
              <a:rPr lang="en-US" b="1" dirty="0" smtClean="0"/>
              <a:t>CQRS: </a:t>
            </a:r>
            <a:br>
              <a:rPr lang="en-US" b="1" dirty="0" smtClean="0"/>
            </a:br>
            <a:r>
              <a:rPr lang="en-US" b="1" dirty="0" smtClean="0"/>
              <a:t>C</a:t>
            </a:r>
            <a:r>
              <a:rPr lang="en-US" dirty="0" smtClean="0"/>
              <a:t>ommand </a:t>
            </a:r>
            <a:r>
              <a:rPr lang="en-US" b="1" dirty="0" smtClean="0"/>
              <a:t>Q</a:t>
            </a:r>
            <a:r>
              <a:rPr lang="en-US" dirty="0" smtClean="0"/>
              <a:t>uery </a:t>
            </a:r>
            <a:r>
              <a:rPr lang="en-US" b="1" dirty="0" smtClean="0"/>
              <a:t>R</a:t>
            </a:r>
            <a:r>
              <a:rPr lang="en-US" dirty="0" smtClean="0"/>
              <a:t>esponsibility </a:t>
            </a:r>
            <a:r>
              <a:rPr lang="en-US" b="1" dirty="0" smtClean="0"/>
              <a:t>S</a:t>
            </a:r>
            <a:r>
              <a:rPr lang="en-US" dirty="0" smtClean="0"/>
              <a:t>egregation</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lumMod val="65000"/>
                  </a:schemeClr>
                </a:solidFill>
              </a:rPr>
              <a:t>Overview of Scalability Topics</a:t>
            </a:r>
            <a:endParaRPr lang="en-US" b="1" dirty="0">
              <a:solidFill>
                <a:schemeClr val="bg1">
                  <a:lumMod val="65000"/>
                </a:schemeClr>
              </a:solidFill>
            </a:endParaRPr>
          </a:p>
        </p:txBody>
      </p:sp>
      <p:sp>
        <p:nvSpPr>
          <p:cNvPr id="3" name="Content Placeholder 2"/>
          <p:cNvSpPr>
            <a:spLocks noGrp="1"/>
          </p:cNvSpPr>
          <p:nvPr>
            <p:ph idx="1"/>
          </p:nvPr>
        </p:nvSpPr>
        <p:spPr/>
        <p:txBody>
          <a:bodyPr>
            <a:noAutofit/>
          </a:bodyPr>
          <a:lstStyle/>
          <a:p>
            <a:pPr marL="514350" indent="-514350">
              <a:buFont typeface="+mj-lt"/>
              <a:buAutoNum type="arabicPeriod"/>
            </a:pPr>
            <a:r>
              <a:rPr lang="en-US" sz="4800" b="1" dirty="0" smtClean="0">
                <a:solidFill>
                  <a:schemeClr val="bg1">
                    <a:lumMod val="65000"/>
                  </a:schemeClr>
                </a:solidFill>
              </a:rPr>
              <a:t>What is Scalability?</a:t>
            </a:r>
            <a:endParaRPr lang="en-US" sz="4800" dirty="0" smtClean="0">
              <a:solidFill>
                <a:schemeClr val="bg1">
                  <a:lumMod val="65000"/>
                </a:schemeClr>
              </a:solidFill>
            </a:endParaRPr>
          </a:p>
          <a:p>
            <a:pPr marL="514350" indent="-514350">
              <a:buFont typeface="+mj-lt"/>
              <a:buAutoNum type="arabicPeriod"/>
            </a:pPr>
            <a:r>
              <a:rPr lang="en-US" sz="4800" b="1" dirty="0" smtClean="0">
                <a:solidFill>
                  <a:schemeClr val="bg1">
                    <a:lumMod val="65000"/>
                  </a:schemeClr>
                </a:solidFill>
              </a:rPr>
              <a:t>Scaling Data</a:t>
            </a:r>
            <a:endParaRPr lang="en-US" sz="4000" dirty="0" smtClean="0">
              <a:solidFill>
                <a:schemeClr val="bg1">
                  <a:lumMod val="65000"/>
                </a:schemeClr>
              </a:solidFill>
            </a:endParaRPr>
          </a:p>
          <a:p>
            <a:pPr marL="914400" lvl="1" indent="-514350">
              <a:buFont typeface="Arial" pitchFamily="34" charset="0"/>
              <a:buChar char="•"/>
            </a:pPr>
            <a:r>
              <a:rPr lang="en-US" sz="3600" b="1" dirty="0" smtClean="0"/>
              <a:t>Sharding</a:t>
            </a:r>
          </a:p>
          <a:p>
            <a:pPr marL="914400" lvl="1" indent="-514350">
              <a:buFont typeface="Arial" pitchFamily="34" charset="0"/>
              <a:buChar char="•"/>
            </a:pPr>
            <a:r>
              <a:rPr lang="en-US" sz="3600" dirty="0" smtClean="0">
                <a:solidFill>
                  <a:schemeClr val="bg1">
                    <a:lumMod val="65000"/>
                  </a:schemeClr>
                </a:solidFill>
              </a:rPr>
              <a:t>NoSQL</a:t>
            </a:r>
          </a:p>
          <a:p>
            <a:pPr marL="514350" indent="-514350">
              <a:buFont typeface="+mj-lt"/>
              <a:buAutoNum type="arabicPeriod"/>
            </a:pPr>
            <a:r>
              <a:rPr lang="en-US" sz="4800" b="1" dirty="0" smtClean="0">
                <a:solidFill>
                  <a:schemeClr val="bg1">
                    <a:lumMod val="65000"/>
                  </a:schemeClr>
                </a:solidFill>
              </a:rPr>
              <a:t>Scaling Compute</a:t>
            </a:r>
            <a:endParaRPr lang="en-US" sz="4800" dirty="0" smtClean="0">
              <a:solidFill>
                <a:schemeClr val="bg1">
                  <a:lumMod val="65000"/>
                </a:schemeClr>
              </a:solidFill>
            </a:endParaRPr>
          </a:p>
          <a:p>
            <a:pPr marL="514350" indent="-514350">
              <a:buFont typeface="+mj-lt"/>
              <a:buAutoNum type="arabicPeriod"/>
            </a:pPr>
            <a:r>
              <a:rPr lang="en-US" sz="4800" b="1" dirty="0" smtClean="0">
                <a:solidFill>
                  <a:schemeClr val="bg1">
                    <a:lumMod val="65000"/>
                  </a:schemeClr>
                </a:solidFill>
              </a:rPr>
              <a:t>Q&amp;A</a:t>
            </a:r>
            <a:endParaRPr lang="en-US" sz="4800" dirty="0">
              <a:solidFill>
                <a:schemeClr val="bg1">
                  <a:lumMod val="65000"/>
                </a:schemeClr>
              </a:solidFill>
            </a:endParaRPr>
          </a:p>
        </p:txBody>
      </p:sp>
    </p:spTree>
    <p:extLst>
      <p:ext uri="{BB962C8B-B14F-4D97-AF65-F5344CB8AC3E}">
        <p14:creationId xmlns:p14="http://schemas.microsoft.com/office/powerpoint/2010/main" val="183143530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Foursquare #Fail</a:t>
            </a:r>
            <a:endParaRPr lang="en-US" dirty="0"/>
          </a:p>
        </p:txBody>
      </p:sp>
      <p:sp>
        <p:nvSpPr>
          <p:cNvPr id="3" name="Content Placeholder 2"/>
          <p:cNvSpPr>
            <a:spLocks noGrp="1"/>
          </p:cNvSpPr>
          <p:nvPr>
            <p:ph idx="1"/>
          </p:nvPr>
        </p:nvSpPr>
        <p:spPr/>
        <p:txBody>
          <a:bodyPr>
            <a:normAutofit/>
          </a:bodyPr>
          <a:lstStyle/>
          <a:p>
            <a:r>
              <a:rPr lang="en-US" dirty="0" smtClean="0"/>
              <a:t>October 4, 2010 – trouble begins…</a:t>
            </a:r>
          </a:p>
          <a:p>
            <a:r>
              <a:rPr lang="en-US" dirty="0" smtClean="0"/>
              <a:t>After 17 </a:t>
            </a:r>
            <a:r>
              <a:rPr lang="en-US" dirty="0"/>
              <a:t>hours of downtime </a:t>
            </a:r>
            <a:r>
              <a:rPr lang="en-US" dirty="0" smtClean="0"/>
              <a:t>over two days…</a:t>
            </a:r>
          </a:p>
          <a:p>
            <a:pPr marL="0" indent="0">
              <a:buNone/>
            </a:pPr>
            <a:endParaRPr lang="en-US" dirty="0" smtClean="0"/>
          </a:p>
          <a:p>
            <a:pPr marL="400050" lvl="1" indent="0">
              <a:buNone/>
            </a:pPr>
            <a:r>
              <a:rPr lang="en-US" sz="3200" b="1" i="1" dirty="0" smtClean="0"/>
              <a:t>“Oct</a:t>
            </a:r>
            <a:r>
              <a:rPr lang="en-US" sz="3200" b="1" i="1" dirty="0"/>
              <a:t>. 5 10:28 p.m.: Running on pizza and Red Bull. Another long </a:t>
            </a:r>
            <a:r>
              <a:rPr lang="en-US" sz="3200" b="1" i="1" dirty="0" smtClean="0"/>
              <a:t>night.”</a:t>
            </a:r>
          </a:p>
          <a:p>
            <a:endParaRPr lang="en-US" dirty="0" smtClean="0"/>
          </a:p>
          <a:p>
            <a:pPr marL="400050" lvl="1" indent="0">
              <a:buNone/>
            </a:pPr>
            <a:r>
              <a:rPr lang="en-US" sz="6000" b="1" dirty="0" smtClean="0">
                <a:solidFill>
                  <a:srgbClr val="00B0F0"/>
                </a:solidFill>
              </a:rPr>
              <a:t>WHAT WENT WRONG?</a:t>
            </a:r>
            <a:endParaRPr lang="en-US" sz="5600" b="1" dirty="0">
              <a:solidFill>
                <a:srgbClr val="00B0F0"/>
              </a:solidFill>
            </a:endParaRP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5030" y="384050"/>
            <a:ext cx="3782148" cy="1217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80676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52" presetClass="path" presetSubtype="0" accel="50000" decel="50000" fill="hold" nodeType="clickEffect">
                                  <p:stCondLst>
                                    <p:cond delay="0"/>
                                  </p:stCondLst>
                                  <p:childTnLst>
                                    <p:animMotion origin="layout" path="M 0 0 C -0.001 0.025 0.06 0.047 0.137 0.048 C 0.198 0.05 0.248 0.038 0.249 0.023 C 0.249 0.008 0.2 -0.006 0.138 -0.007 C 0.107 -0.007 0.079 -0.005 0.059 0 C 0.03 0.007 0.013 0.018 0.013 0.031 C 0.013 0.038 0.018 0.045 0.027 0.051 C 0.048 0.064 0.089 0.073 0.136 0.074 C 0.191 0.076 0.236 0.065 0.236 0.052 C 0.237 0.038 0.192 0.026 0.137 0.024 C 0.109 0.024 0.084 0.026 0.065 0.03 C 0.04 0.037 0.024 0.048 0.024 0.059 C 0.024 0.065 0.029 0.071 0.037 0.077 C 0.056 0.088 0.092 0.097 0.135 0.098 C 0.185 0.099 0.225 0.089 0.225 0.077 C 0.226 0.065 0.186 0.054 0.136 0.053 C 0.111 0.052 0.088 0.054 0.071 0.058 C 0.048 0.064 0.035 0.073 0.035 0.084 C 0.035 0.089 0.039 0.095 0.046 0.1 C 0.063 0.11 0.096 0.118 0.134 0.119 C 0.179 0.119 0.215 0.111 0.215 0.1 C 0.215 0.089 0.18 0.079 0.135 0.078 C 0.113 0.078 0.092 0.08 0.077 0.083 C 0.056 0.088 0.044 0.097 0.043 0.106 C 0.043 0.111 0.048 0.116 0.054 0.12 C 0.069 0.13 0.099 0.137 0.133 0.137 C 0.173 0.138 0.206 0.131 0.206 0.121 C 0.207 0.111 0.174 0.102 0.134 0.101 C 0.114 0.101 0.095 0.102 0.082 0.106 C 0.063 0.11 0.052 0.118 0.052 0.126 C 0.052 0.131 0.055 0.135 0.061 0.139 C 0.075 0.148 0.101 0.154 0.132 0.155 C 0.169 0.155 0.198 0.149 0.198 0.14 C 0.199 0.131 0.17 0.123 0.133 0.122 C 0.115 0.122 0.099 0.123 0.087 0.126 C 0.07 0.13 0.06 0.137 0.06 0.145 C 0.06 0.149 0.063 0.152 0.068 0.156 C 0.08 0.164 0.104 0.169 0.132 0.17 C 0.165 0.171 0.191 0.165 0.191 0.156 C 0.191 0.149 0.166 0.141 0.133 0.141 C 0.116 0.14 0.101 0.142 0.09 0.144 C 0.075 0.148 0.066 0.154 0.066 0.161 C 0.066 0.165 0.069 0.168 0.074 0.171 C 0.085 0.178 0.107 0.183 0.131 0.184 C 0.161 0.185 0.185 0.179 0.185 0.172 C 0.185 0.164 0.161 0.158 0.132 0.157 C 0.118 0.157 0.104 0.158 0.094 0.161 C 0.08 0.164 0.072 0.169 0.072 0.176 C 0.072 0.179 0.075 0.182 0.079 0.185 C 0.089 0.191 0.108 0.196 0.131 0.196 C 0.157 0.197 0.179 0.192 0.179 0.185 C 0.179 0.179 0.158 0.173 0.131 0.173 C 0.119 0.172 0.106 0.173 0.097 0.175 C 0.085 0.179 0.078 0.184 0.078 0.189 C 0.078 0.192 0.08 0.195 0.084 0.197 C 0.093 0.203 0.11 0.207 0.131 0.208 C 0.155 0.208 0.174 0.203 0.174 0.198 C 0.174 0.192 0.155 0.186 0.131 0.186 C 0.119 0.186 0.108 0.187 0.101 0.189 C 0.089 0.191 0.083 0.196 0.083 0.201 C 0.083 0.203 0.085 0.206 0.088 0.208 C 0.096 0.214 0.112 0.217 0.13 0.218 C 0.152 0.218 0.169 0.214 0.169 0.209 C 0.169 0.203 0.152 0.199 0.131 0.198 C 0.12 0.198 0.11 0.199 0.103 0.201 C 0.093 0.203 0.087 0.207 0.087 0.212 C 0.087 0.214 0.089 0.216 0.092 0.218 E" pathEditMode="relative" ptsTypes="">
                                      <p:cBhvr>
                                        <p:cTn id="14" dur="2000" fill="hold"/>
                                        <p:tgtEl>
                                          <p:spTgt spid="1027"/>
                                        </p:tgtEl>
                                        <p:attrNameLst>
                                          <p:attrName>ppt_x</p:attrName>
                                          <p:attrName>ppt_y</p:attrName>
                                        </p:attrNameLst>
                                      </p:cBhvr>
                                    </p:animMotion>
                                  </p:childTnLst>
                                </p:cTn>
                              </p:par>
                            </p:childTnLst>
                          </p:cTn>
                        </p:par>
                        <p:par>
                          <p:cTn id="15" fill="hold">
                            <p:stCondLst>
                              <p:cond delay="2000"/>
                            </p:stCondLst>
                            <p:childTnLst>
                              <p:par>
                                <p:cTn id="16" presetID="32" presetClass="emph" presetSubtype="0" fill="hold" nodeType="afterEffect">
                                  <p:stCondLst>
                                    <p:cond delay="0"/>
                                  </p:stCondLst>
                                  <p:childTnLst>
                                    <p:animRot by="120000">
                                      <p:cBhvr>
                                        <p:cTn id="17" dur="100" fill="hold">
                                          <p:stCondLst>
                                            <p:cond delay="0"/>
                                          </p:stCondLst>
                                        </p:cTn>
                                        <p:tgtEl>
                                          <p:spTgt spid="1027"/>
                                        </p:tgtEl>
                                        <p:attrNameLst>
                                          <p:attrName>r</p:attrName>
                                        </p:attrNameLst>
                                      </p:cBhvr>
                                    </p:animRot>
                                    <p:animRot by="-240000">
                                      <p:cBhvr>
                                        <p:cTn id="18" dur="200" fill="hold">
                                          <p:stCondLst>
                                            <p:cond delay="200"/>
                                          </p:stCondLst>
                                        </p:cTn>
                                        <p:tgtEl>
                                          <p:spTgt spid="1027"/>
                                        </p:tgtEl>
                                        <p:attrNameLst>
                                          <p:attrName>r</p:attrName>
                                        </p:attrNameLst>
                                      </p:cBhvr>
                                    </p:animRot>
                                    <p:animRot by="240000">
                                      <p:cBhvr>
                                        <p:cTn id="19" dur="200" fill="hold">
                                          <p:stCondLst>
                                            <p:cond delay="400"/>
                                          </p:stCondLst>
                                        </p:cTn>
                                        <p:tgtEl>
                                          <p:spTgt spid="1027"/>
                                        </p:tgtEl>
                                        <p:attrNameLst>
                                          <p:attrName>r</p:attrName>
                                        </p:attrNameLst>
                                      </p:cBhvr>
                                    </p:animRot>
                                    <p:animRot by="-240000">
                                      <p:cBhvr>
                                        <p:cTn id="20" dur="200" fill="hold">
                                          <p:stCondLst>
                                            <p:cond delay="600"/>
                                          </p:stCondLst>
                                        </p:cTn>
                                        <p:tgtEl>
                                          <p:spTgt spid="1027"/>
                                        </p:tgtEl>
                                        <p:attrNameLst>
                                          <p:attrName>r</p:attrName>
                                        </p:attrNameLst>
                                      </p:cBhvr>
                                    </p:animRot>
                                    <p:animRot by="120000">
                                      <p:cBhvr>
                                        <p:cTn id="21" dur="200" fill="hold">
                                          <p:stCondLst>
                                            <p:cond delay="800"/>
                                          </p:stCondLst>
                                        </p:cTn>
                                        <p:tgtEl>
                                          <p:spTgt spid="1027"/>
                                        </p:tgtEl>
                                        <p:attrNameLst>
                                          <p:attrName>r</p:attrName>
                                        </p:attrNameLst>
                                      </p:cBhvr>
                                    </p:animRot>
                                  </p:childTnLst>
                                </p:cTn>
                              </p:par>
                            </p:childTnLst>
                          </p:cTn>
                        </p:par>
                        <p:par>
                          <p:cTn id="22" fill="hold">
                            <p:stCondLst>
                              <p:cond delay="3000"/>
                            </p:stCondLst>
                            <p:childTnLst>
                              <p:par>
                                <p:cTn id="23" presetID="35" presetClass="exit" presetSubtype="0" fill="hold" nodeType="afterEffect">
                                  <p:stCondLst>
                                    <p:cond delay="0"/>
                                  </p:stCondLst>
                                  <p:childTnLst>
                                    <p:animEffect transition="out" filter="fade">
                                      <p:cBhvr>
                                        <p:cTn id="24" dur="2000"/>
                                        <p:tgtEl>
                                          <p:spTgt spid="1027"/>
                                        </p:tgtEl>
                                      </p:cBhvr>
                                    </p:animEffect>
                                    <p:anim calcmode="lin" valueType="num">
                                      <p:cBhvr>
                                        <p:cTn id="25" dur="2000"/>
                                        <p:tgtEl>
                                          <p:spTgt spid="1027"/>
                                        </p:tgtEl>
                                        <p:attrNameLst>
                                          <p:attrName>style.rotation</p:attrName>
                                        </p:attrNameLst>
                                      </p:cBhvr>
                                      <p:tavLst>
                                        <p:tav tm="0">
                                          <p:val>
                                            <p:fltVal val="0"/>
                                          </p:val>
                                        </p:tav>
                                        <p:tav tm="100000">
                                          <p:val>
                                            <p:fltVal val="720"/>
                                          </p:val>
                                        </p:tav>
                                      </p:tavLst>
                                    </p:anim>
                                    <p:anim calcmode="lin" valueType="num">
                                      <p:cBhvr>
                                        <p:cTn id="26" dur="2000"/>
                                        <p:tgtEl>
                                          <p:spTgt spid="1027"/>
                                        </p:tgtEl>
                                        <p:attrNameLst>
                                          <p:attrName>ppt_h</p:attrName>
                                        </p:attrNameLst>
                                      </p:cBhvr>
                                      <p:tavLst>
                                        <p:tav tm="0">
                                          <p:val>
                                            <p:strVal val="ppt_h"/>
                                          </p:val>
                                        </p:tav>
                                        <p:tav tm="100000">
                                          <p:val>
                                            <p:fltVal val="0"/>
                                          </p:val>
                                        </p:tav>
                                      </p:tavLst>
                                    </p:anim>
                                    <p:anim calcmode="lin" valueType="num">
                                      <p:cBhvr>
                                        <p:cTn id="27" dur="2000"/>
                                        <p:tgtEl>
                                          <p:spTgt spid="1027"/>
                                        </p:tgtEl>
                                        <p:attrNameLst>
                                          <p:attrName>ppt_w</p:attrName>
                                        </p:attrNameLst>
                                      </p:cBhvr>
                                      <p:tavLst>
                                        <p:tav tm="0">
                                          <p:val>
                                            <p:strVal val="ppt_w"/>
                                          </p:val>
                                        </p:tav>
                                        <p:tav tm="100000">
                                          <p:val>
                                            <p:fltVal val="0"/>
                                          </p:val>
                                        </p:tav>
                                      </p:tavLst>
                                    </p:anim>
                                    <p:set>
                                      <p:cBhvr>
                                        <p:cTn id="28" dur="1" fill="hold">
                                          <p:stCondLst>
                                            <p:cond delay="1999"/>
                                          </p:stCondLst>
                                        </p:cTn>
                                        <p:tgtEl>
                                          <p:spTgt spid="1027"/>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Sharding?</a:t>
            </a:r>
            <a:endParaRPr lang="en-US" dirty="0"/>
          </a:p>
        </p:txBody>
      </p:sp>
      <p:sp>
        <p:nvSpPr>
          <p:cNvPr id="3" name="Content Placeholder 2"/>
          <p:cNvSpPr>
            <a:spLocks noGrp="1"/>
          </p:cNvSpPr>
          <p:nvPr>
            <p:ph idx="1"/>
          </p:nvPr>
        </p:nvSpPr>
        <p:spPr>
          <a:xfrm>
            <a:off x="457200" y="1600206"/>
            <a:ext cx="8686800" cy="4525963"/>
          </a:xfrm>
        </p:spPr>
        <p:txBody>
          <a:bodyPr>
            <a:normAutofit/>
          </a:bodyPr>
          <a:lstStyle/>
          <a:p>
            <a:r>
              <a:rPr lang="en-US" b="1" dirty="0" smtClean="0"/>
              <a:t>Problem:</a:t>
            </a:r>
            <a:r>
              <a:rPr lang="en-US" dirty="0" smtClean="0"/>
              <a:t> one database can’t handle all the data</a:t>
            </a:r>
          </a:p>
          <a:p>
            <a:pPr lvl="1"/>
            <a:r>
              <a:rPr lang="en-US" dirty="0" smtClean="0"/>
              <a:t>Too big, not performant, needs geo distribution, …</a:t>
            </a:r>
          </a:p>
          <a:p>
            <a:r>
              <a:rPr lang="en-US" b="1" dirty="0" smtClean="0"/>
              <a:t>Solution: </a:t>
            </a:r>
            <a:r>
              <a:rPr lang="en-US" dirty="0" smtClean="0"/>
              <a:t>split data across multiple databases</a:t>
            </a:r>
          </a:p>
          <a:p>
            <a:pPr lvl="1"/>
            <a:r>
              <a:rPr lang="en-US" dirty="0" smtClean="0"/>
              <a:t>One </a:t>
            </a:r>
            <a:r>
              <a:rPr lang="en-US" b="1" dirty="0" smtClean="0"/>
              <a:t>Logical Database</a:t>
            </a:r>
            <a:r>
              <a:rPr lang="en-US" dirty="0" smtClean="0"/>
              <a:t>, multiple </a:t>
            </a:r>
            <a:r>
              <a:rPr lang="en-US" b="1" dirty="0" smtClean="0"/>
              <a:t>Physical Databases</a:t>
            </a:r>
            <a:endParaRPr lang="en-US" dirty="0" smtClean="0"/>
          </a:p>
          <a:p>
            <a:r>
              <a:rPr lang="en-US" dirty="0" smtClean="0"/>
              <a:t>Each Physical Database Node is a </a:t>
            </a:r>
            <a:r>
              <a:rPr lang="en-US" b="1" dirty="0" smtClean="0"/>
              <a:t>Shard</a:t>
            </a:r>
          </a:p>
          <a:p>
            <a:r>
              <a:rPr lang="en-US" dirty="0" smtClean="0"/>
              <a:t>Most scalable is </a:t>
            </a:r>
            <a:r>
              <a:rPr lang="en-US" b="1" dirty="0" smtClean="0"/>
              <a:t>Shared Nothing</a:t>
            </a:r>
            <a:r>
              <a:rPr lang="en-US" dirty="0" smtClean="0"/>
              <a:t> design</a:t>
            </a:r>
          </a:p>
          <a:p>
            <a:pPr lvl="1"/>
            <a:r>
              <a:rPr lang="en-US" dirty="0" smtClean="0"/>
              <a:t>May require some denormalization (duplication)</a:t>
            </a:r>
          </a:p>
          <a:p>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childTnLst>
                                </p:cTn>
                              </p:par>
                            </p:childTnLst>
                          </p:cTn>
                        </p:par>
                        <p:par>
                          <p:cTn id="24" fill="hold">
                            <p:stCondLst>
                              <p:cond delay="0"/>
                            </p:stCondLst>
                            <p:childTnLst>
                              <p:par>
                                <p:cTn id="25" presetID="1" presetClass="entr" presetSubtype="0" fill="hold" nodeType="after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Sharding is Difficult</a:t>
            </a:r>
            <a:endParaRPr lang="en-US" dirty="0"/>
          </a:p>
        </p:txBody>
      </p:sp>
      <p:sp>
        <p:nvSpPr>
          <p:cNvPr id="3" name="Content Placeholder 2"/>
          <p:cNvSpPr>
            <a:spLocks noGrp="1"/>
          </p:cNvSpPr>
          <p:nvPr>
            <p:ph idx="1"/>
          </p:nvPr>
        </p:nvSpPr>
        <p:spPr/>
        <p:txBody>
          <a:bodyPr>
            <a:normAutofit fontScale="92500"/>
          </a:bodyPr>
          <a:lstStyle/>
          <a:p>
            <a:r>
              <a:rPr lang="en-US" dirty="0" smtClean="0"/>
              <a:t>What defines a shard? (Where to put stuff?)</a:t>
            </a:r>
          </a:p>
          <a:p>
            <a:pPr lvl="1"/>
            <a:r>
              <a:rPr lang="en-US" dirty="0" smtClean="0"/>
              <a:t>Example by geography: customer_us, customer_fr, customer_cn, customer_ie, …</a:t>
            </a:r>
          </a:p>
          <a:p>
            <a:pPr lvl="1"/>
            <a:r>
              <a:rPr lang="en-US" dirty="0" smtClean="0"/>
              <a:t>Use same approach to find records</a:t>
            </a:r>
          </a:p>
          <a:p>
            <a:r>
              <a:rPr lang="en-US" dirty="0" smtClean="0"/>
              <a:t>What happens if a shard gets too big?</a:t>
            </a:r>
          </a:p>
          <a:p>
            <a:pPr lvl="1"/>
            <a:r>
              <a:rPr lang="en-US" dirty="0" smtClean="0"/>
              <a:t>Rebalancing shards can get complex</a:t>
            </a:r>
          </a:p>
          <a:p>
            <a:pPr lvl="1"/>
            <a:r>
              <a:rPr lang="en-US" dirty="0" smtClean="0"/>
              <a:t>Foursquare case study is interesting</a:t>
            </a:r>
          </a:p>
          <a:p>
            <a:r>
              <a:rPr lang="en-US" dirty="0" smtClean="0"/>
              <a:t>Query / join / transact </a:t>
            </a:r>
            <a:r>
              <a:rPr lang="en-US" b="1" dirty="0" smtClean="0"/>
              <a:t>across</a:t>
            </a:r>
            <a:r>
              <a:rPr lang="en-US" dirty="0" smtClean="0"/>
              <a:t> shards</a:t>
            </a:r>
          </a:p>
          <a:p>
            <a:r>
              <a:rPr lang="en-US" sz="3200" dirty="0" smtClean="0"/>
              <a:t>Cache coherence, connection pool management</a:t>
            </a:r>
          </a:p>
          <a:p>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7" name="Rectangle 2"/>
          <p:cNvSpPr>
            <a:spLocks noGrp="1"/>
          </p:cNvSpPr>
          <p:nvPr>
            <p:ph type="title"/>
          </p:nvPr>
        </p:nvSpPr>
        <p:spPr/>
        <p:txBody>
          <a:bodyPr/>
          <a:lstStyle/>
          <a:p>
            <a:pPr eaLnBrk="1" hangingPunct="1"/>
            <a:r>
              <a:rPr lang="en-US" dirty="0" smtClean="0"/>
              <a:t>SQL Azure </a:t>
            </a:r>
            <a:r>
              <a:rPr lang="en-US" b="1" dirty="0" smtClean="0"/>
              <a:t>is</a:t>
            </a:r>
            <a:r>
              <a:rPr lang="en-US" dirty="0" smtClean="0"/>
              <a:t> SQL Server Except…</a:t>
            </a:r>
          </a:p>
        </p:txBody>
      </p:sp>
      <p:graphicFrame>
        <p:nvGraphicFramePr>
          <p:cNvPr id="8" name="Diagram 7"/>
          <p:cNvGraphicFramePr/>
          <p:nvPr>
            <p:extLst>
              <p:ext uri="{D42A27DB-BD31-4B8C-83A1-F6EECF244321}">
                <p14:modId xmlns:p14="http://schemas.microsoft.com/office/powerpoint/2010/main" val="1354088017"/>
              </p:ext>
            </p:extLst>
          </p:nvPr>
        </p:nvGraphicFramePr>
        <p:xfrm>
          <a:off x="457200" y="1602030"/>
          <a:ext cx="82296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p:cNvSpPr txBox="1"/>
          <p:nvPr/>
        </p:nvSpPr>
        <p:spPr>
          <a:xfrm>
            <a:off x="3658515" y="3087164"/>
            <a:ext cx="1923925" cy="646331"/>
          </a:xfrm>
          <a:prstGeom prst="rect">
            <a:avLst/>
          </a:prstGeom>
          <a:noFill/>
        </p:spPr>
        <p:txBody>
          <a:bodyPr wrap="none" rtlCol="0">
            <a:spAutoFit/>
          </a:bodyPr>
          <a:lstStyle/>
          <a:p>
            <a:pPr algn="ctr"/>
            <a:r>
              <a:rPr lang="en-US" sz="3600" b="1" dirty="0" smtClean="0"/>
              <a:t>Common</a:t>
            </a:r>
            <a:endParaRPr lang="en-US" sz="3600" b="1" dirty="0"/>
          </a:p>
        </p:txBody>
      </p:sp>
      <p:sp>
        <p:nvSpPr>
          <p:cNvPr id="5" name="TextBox 4"/>
          <p:cNvSpPr txBox="1"/>
          <p:nvPr/>
        </p:nvSpPr>
        <p:spPr>
          <a:xfrm>
            <a:off x="497555" y="1468681"/>
            <a:ext cx="2247475" cy="1754326"/>
          </a:xfrm>
          <a:prstGeom prst="rect">
            <a:avLst/>
          </a:prstGeom>
          <a:noFill/>
        </p:spPr>
        <p:txBody>
          <a:bodyPr wrap="none" rtlCol="0">
            <a:spAutoFit/>
          </a:bodyPr>
          <a:lstStyle/>
          <a:p>
            <a:r>
              <a:rPr lang="en-US" sz="3600" b="1" dirty="0" smtClean="0"/>
              <a:t>SQL Server</a:t>
            </a:r>
            <a:br>
              <a:rPr lang="en-US" sz="3600" b="1" dirty="0" smtClean="0"/>
            </a:br>
            <a:r>
              <a:rPr lang="en-US" sz="3600" b="1" dirty="0" smtClean="0"/>
              <a:t>Specific</a:t>
            </a:r>
          </a:p>
          <a:p>
            <a:r>
              <a:rPr lang="en-US" sz="3600" dirty="0" smtClean="0"/>
              <a:t>(for now)</a:t>
            </a:r>
            <a:endParaRPr lang="en-US" sz="3600" dirty="0"/>
          </a:p>
        </p:txBody>
      </p:sp>
      <p:sp>
        <p:nvSpPr>
          <p:cNvPr id="6" name="TextBox 5"/>
          <p:cNvSpPr txBox="1"/>
          <p:nvPr/>
        </p:nvSpPr>
        <p:spPr>
          <a:xfrm>
            <a:off x="6398970" y="1468681"/>
            <a:ext cx="2120068" cy="1200329"/>
          </a:xfrm>
          <a:prstGeom prst="rect">
            <a:avLst/>
          </a:prstGeom>
          <a:noFill/>
        </p:spPr>
        <p:txBody>
          <a:bodyPr wrap="none" rtlCol="0">
            <a:spAutoFit/>
          </a:bodyPr>
          <a:lstStyle/>
          <a:p>
            <a:r>
              <a:rPr lang="en-US" sz="3600" b="1" dirty="0" smtClean="0"/>
              <a:t>SQL Azure</a:t>
            </a:r>
          </a:p>
          <a:p>
            <a:r>
              <a:rPr lang="en-US" sz="3600" b="1" dirty="0" smtClean="0"/>
              <a:t>Specific</a:t>
            </a:r>
            <a:endParaRPr lang="en-US" sz="3600" b="1" dirty="0"/>
          </a:p>
        </p:txBody>
      </p:sp>
      <p:sp>
        <p:nvSpPr>
          <p:cNvPr id="7" name="Content Placeholder 2"/>
          <p:cNvSpPr>
            <a:spLocks noGrp="1"/>
          </p:cNvSpPr>
          <p:nvPr>
            <p:ph idx="1"/>
          </p:nvPr>
        </p:nvSpPr>
        <p:spPr>
          <a:xfrm>
            <a:off x="3019819" y="3893953"/>
            <a:ext cx="3074656" cy="610814"/>
          </a:xfrm>
        </p:spPr>
        <p:txBody>
          <a:bodyPr>
            <a:noAutofit/>
          </a:bodyPr>
          <a:lstStyle/>
          <a:p>
            <a:pPr marL="0" indent="0" algn="ctr" eaLnBrk="1" hangingPunct="1">
              <a:buNone/>
            </a:pPr>
            <a:r>
              <a:rPr lang="en-US" sz="2800" dirty="0" smtClean="0"/>
              <a:t>“Just change the connection string…”</a:t>
            </a:r>
          </a:p>
        </p:txBody>
      </p:sp>
      <p:sp>
        <p:nvSpPr>
          <p:cNvPr id="9" name="Content Placeholder 2"/>
          <p:cNvSpPr txBox="1">
            <a:spLocks/>
          </p:cNvSpPr>
          <p:nvPr/>
        </p:nvSpPr>
        <p:spPr>
          <a:xfrm>
            <a:off x="309070" y="3226103"/>
            <a:ext cx="3044950" cy="230261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smtClean="0"/>
              <a:t>Full Text Search</a:t>
            </a:r>
          </a:p>
          <a:p>
            <a:r>
              <a:rPr lang="en-US" sz="2400" dirty="0" smtClean="0"/>
              <a:t>Native Encryption</a:t>
            </a:r>
          </a:p>
          <a:p>
            <a:r>
              <a:rPr lang="en-US" sz="2400" dirty="0" smtClean="0"/>
              <a:t>Many more…</a:t>
            </a:r>
          </a:p>
          <a:p>
            <a:pPr>
              <a:buNone/>
            </a:pPr>
            <a:endParaRPr lang="en-US" sz="2400" dirty="0"/>
          </a:p>
          <a:p>
            <a:pPr marL="0" indent="0">
              <a:buNone/>
            </a:pPr>
            <a:endParaRPr lang="en-US" sz="2400" dirty="0" smtClean="0"/>
          </a:p>
          <a:p>
            <a:pPr marL="0" indent="0">
              <a:buNone/>
            </a:pPr>
            <a:endParaRPr lang="en-US" sz="2400" dirty="0" smtClean="0"/>
          </a:p>
        </p:txBody>
      </p:sp>
      <p:sp>
        <p:nvSpPr>
          <p:cNvPr id="10" name="Content Placeholder 2"/>
          <p:cNvSpPr txBox="1">
            <a:spLocks/>
          </p:cNvSpPr>
          <p:nvPr/>
        </p:nvSpPr>
        <p:spPr>
          <a:xfrm>
            <a:off x="6242605" y="2669009"/>
            <a:ext cx="2901395" cy="3062601"/>
          </a:xfrm>
          <a:prstGeom prst="rect">
            <a:avLst/>
          </a:prstGeom>
        </p:spPr>
        <p:txBody>
          <a:bodyPr vert="horz" lIns="91440" tIns="45720" rIns="91440" bIns="45720" rtlCol="0">
            <a:normAutofit fontScale="2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9600" b="1" dirty="0" smtClean="0"/>
              <a:t>Limitations</a:t>
            </a:r>
            <a:endParaRPr lang="en-US" sz="9600" dirty="0"/>
          </a:p>
          <a:p>
            <a:r>
              <a:rPr lang="en-US" sz="9600" dirty="0" smtClean="0"/>
              <a:t>50 GB size limit</a:t>
            </a:r>
            <a:endParaRPr lang="en-US" sz="9600" dirty="0"/>
          </a:p>
          <a:p>
            <a:pPr marL="0" indent="0">
              <a:buFont typeface="Arial" pitchFamily="34" charset="0"/>
              <a:buNone/>
            </a:pPr>
            <a:r>
              <a:rPr lang="en-US" sz="9600" b="1" dirty="0" smtClean="0"/>
              <a:t>New Capabilities</a:t>
            </a:r>
          </a:p>
          <a:p>
            <a:r>
              <a:rPr lang="en-US" sz="9600" dirty="0" smtClean="0"/>
              <a:t>Highly Available</a:t>
            </a:r>
          </a:p>
          <a:p>
            <a:r>
              <a:rPr lang="en-US" sz="9600" dirty="0" smtClean="0"/>
              <a:t>Rental model</a:t>
            </a:r>
          </a:p>
          <a:p>
            <a:r>
              <a:rPr lang="en-US" sz="9600" dirty="0" smtClean="0"/>
              <a:t>Coming: B</a:t>
            </a:r>
            <a:r>
              <a:rPr lang="en-US" sz="9600" dirty="0" smtClean="0">
                <a:sym typeface="Wingdings" pitchFamily="2" charset="2"/>
              </a:rPr>
              <a:t>ackups &amp; point-in-time recovery</a:t>
            </a:r>
          </a:p>
          <a:p>
            <a:r>
              <a:rPr lang="en-US" sz="9600" b="1" dirty="0" smtClean="0">
                <a:sym typeface="Wingdings" pitchFamily="2" charset="2"/>
              </a:rPr>
              <a:t>SQL Azure Federations</a:t>
            </a:r>
            <a:endParaRPr lang="en-US" sz="9600" b="1" dirty="0"/>
          </a:p>
          <a:p>
            <a:r>
              <a:rPr lang="en-US" sz="9600" dirty="0" smtClean="0"/>
              <a:t>More…</a:t>
            </a:r>
          </a:p>
          <a:p>
            <a:endParaRPr lang="en-US" dirty="0" smtClean="0"/>
          </a:p>
        </p:txBody>
      </p:sp>
      <p:sp>
        <p:nvSpPr>
          <p:cNvPr id="3" name="Rectangle 2"/>
          <p:cNvSpPr/>
          <p:nvPr/>
        </p:nvSpPr>
        <p:spPr>
          <a:xfrm>
            <a:off x="-604415" y="6378335"/>
            <a:ext cx="8525859" cy="400110"/>
          </a:xfrm>
          <a:prstGeom prst="rect">
            <a:avLst/>
          </a:prstGeom>
        </p:spPr>
        <p:txBody>
          <a:bodyPr wrap="square">
            <a:spAutoFit/>
          </a:bodyPr>
          <a:lstStyle/>
          <a:p>
            <a:pPr lvl="2"/>
            <a:r>
              <a:rPr lang="en-US" sz="2000" dirty="0" smtClean="0">
                <a:hlinkClick r:id="rId8"/>
              </a:rPr>
              <a:t>http</a:t>
            </a:r>
            <a:r>
              <a:rPr lang="en-US" sz="2000" dirty="0">
                <a:hlinkClick r:id="rId8"/>
              </a:rPr>
              <a:t>://msdn.microsoft.com/en-us/library/ff394115.aspx</a:t>
            </a:r>
            <a:endParaRPr lang="en-US" sz="2000" dirty="0"/>
          </a:p>
        </p:txBody>
      </p:sp>
      <p:sp>
        <p:nvSpPr>
          <p:cNvPr id="4" name="TextBox 3"/>
          <p:cNvSpPr txBox="1"/>
          <p:nvPr/>
        </p:nvSpPr>
        <p:spPr>
          <a:xfrm>
            <a:off x="309070" y="6169455"/>
            <a:ext cx="4183453" cy="400110"/>
          </a:xfrm>
          <a:prstGeom prst="rect">
            <a:avLst/>
          </a:prstGeom>
          <a:noFill/>
        </p:spPr>
        <p:txBody>
          <a:bodyPr wrap="none" rtlCol="0">
            <a:spAutoFit/>
          </a:bodyPr>
          <a:lstStyle/>
          <a:p>
            <a:r>
              <a:rPr lang="en-US" sz="2000" dirty="0" smtClean="0"/>
              <a:t>Additional information on Differences:</a:t>
            </a:r>
            <a:endParaRPr lang="en-US" sz="2000" dirty="0"/>
          </a:p>
        </p:txBody>
      </p:sp>
      <p:sp>
        <p:nvSpPr>
          <p:cNvPr id="11" name="Rectangle 10"/>
          <p:cNvSpPr/>
          <p:nvPr/>
        </p:nvSpPr>
        <p:spPr>
          <a:xfrm>
            <a:off x="4876495" y="5850650"/>
            <a:ext cx="4572000" cy="369332"/>
          </a:xfrm>
          <a:prstGeom prst="rect">
            <a:avLst/>
          </a:prstGeom>
        </p:spPr>
        <p:txBody>
          <a:bodyPr>
            <a:spAutoFit/>
          </a:bodyPr>
          <a:lstStyle/>
          <a:p>
            <a:endParaRPr lang="en-US" dirty="0"/>
          </a:p>
        </p:txBody>
      </p:sp>
    </p:spTree>
    <p:extLst>
      <p:ext uri="{BB962C8B-B14F-4D97-AF65-F5344CB8AC3E}">
        <p14:creationId xmlns:p14="http://schemas.microsoft.com/office/powerpoint/2010/main" val="10021855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9">
                                            <p:txEl>
                                              <p:pRg st="1" end="1"/>
                                            </p:txEl>
                                          </p:spTgt>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xEl>
                                              <p:pRg st="0" end="0"/>
                                            </p:txEl>
                                          </p:spTgt>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grpId="0" nodeType="afterEffect">
                                  <p:stCondLst>
                                    <p:cond delay="0"/>
                                  </p:stCondLst>
                                  <p:childTnLst>
                                    <p:set>
                                      <p:cBhvr>
                                        <p:cTn id="29"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10">
                                            <p:txEl>
                                              <p:pRg st="2" end="2"/>
                                            </p:txEl>
                                          </p:spTgt>
                                        </p:tgtEl>
                                        <p:attrNameLst>
                                          <p:attrName>style.visibility</p:attrName>
                                        </p:attrNameLst>
                                      </p:cBhvr>
                                      <p:to>
                                        <p:strVal val="visible"/>
                                      </p:to>
                                    </p:set>
                                  </p:childTnLst>
                                </p:cTn>
                              </p:par>
                            </p:childTnLst>
                          </p:cTn>
                        </p:par>
                        <p:par>
                          <p:cTn id="34" fill="hold">
                            <p:stCondLst>
                              <p:cond delay="0"/>
                            </p:stCondLst>
                            <p:childTnLst>
                              <p:par>
                                <p:cTn id="35" presetID="1" presetClass="entr" presetSubtype="0" fill="hold" grpId="0" nodeType="afterEffect">
                                  <p:stCondLst>
                                    <p:cond delay="0"/>
                                  </p:stCondLst>
                                  <p:childTnLst>
                                    <p:set>
                                      <p:cBhvr>
                                        <p:cTn id="36" dur="1" fill="hold">
                                          <p:stCondLst>
                                            <p:cond delay="0"/>
                                          </p:stCondLst>
                                        </p:cTn>
                                        <p:tgtEl>
                                          <p:spTgt spid="10">
                                            <p:txEl>
                                              <p:pRg st="3" end="3"/>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0">
                                            <p:txEl>
                                              <p:pRg st="4" end="4"/>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0">
                                            <p:txEl>
                                              <p:pRg st="5" end="5"/>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0">
                                            <p:txEl>
                                              <p:pRg st="6" end="6"/>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0">
                                            <p:txEl>
                                              <p:pRg st="7" end="7"/>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nodePh="1">
                                  <p:stCondLst>
                                    <p:cond delay="0"/>
                                  </p:stCondLst>
                                  <p:endCondLst>
                                    <p:cond evt="begin" delay="0">
                                      <p:tn val="47"/>
                                    </p:cond>
                                  </p:endCondLst>
                                  <p:childTnLst>
                                    <p:set>
                                      <p:cBhvr>
                                        <p:cTn id="4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9" grpId="0" uiExpand="1" build="p"/>
      <p:bldP spid="10" grpId="0" uiExpand="1" build="p"/>
      <p:bldP spid="3" grpId="0"/>
      <p:bldP spid="4" grpId="0"/>
      <p:bldP spid="11"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SQL Azure Federations</a:t>
            </a:r>
            <a:r>
              <a:rPr lang="en-US" dirty="0" smtClean="0"/>
              <a:t> for Sharding</a:t>
            </a:r>
            <a:endParaRPr lang="en-US" dirty="0"/>
          </a:p>
        </p:txBody>
      </p:sp>
      <p:sp>
        <p:nvSpPr>
          <p:cNvPr id="3" name="Content Placeholder 2"/>
          <p:cNvSpPr>
            <a:spLocks noGrp="1"/>
          </p:cNvSpPr>
          <p:nvPr>
            <p:ph idx="1"/>
          </p:nvPr>
        </p:nvSpPr>
        <p:spPr>
          <a:xfrm>
            <a:off x="457200" y="1600206"/>
            <a:ext cx="8229600" cy="4873744"/>
          </a:xfrm>
        </p:spPr>
        <p:txBody>
          <a:bodyPr>
            <a:normAutofit fontScale="85000" lnSpcReduction="20000"/>
          </a:bodyPr>
          <a:lstStyle/>
          <a:p>
            <a:r>
              <a:rPr lang="en-US" dirty="0" smtClean="0"/>
              <a:t>Single “master” database</a:t>
            </a:r>
          </a:p>
          <a:p>
            <a:pPr lvl="1"/>
            <a:r>
              <a:rPr lang="en-US" dirty="0" smtClean="0"/>
              <a:t>“Query Fanout” makes partitions transparent</a:t>
            </a:r>
          </a:p>
          <a:p>
            <a:pPr lvl="1"/>
            <a:r>
              <a:rPr lang="en-US" dirty="0" smtClean="0"/>
              <a:t>Instead of </a:t>
            </a:r>
            <a:r>
              <a:rPr lang="en-US" b="1" dirty="0" smtClean="0"/>
              <a:t>customer_us</a:t>
            </a:r>
            <a:r>
              <a:rPr lang="en-US" dirty="0" smtClean="0"/>
              <a:t>, </a:t>
            </a:r>
            <a:r>
              <a:rPr lang="en-US" b="1" dirty="0" smtClean="0"/>
              <a:t>customer_fr</a:t>
            </a:r>
            <a:r>
              <a:rPr lang="en-US" dirty="0" smtClean="0"/>
              <a:t>, etc… we are back to </a:t>
            </a:r>
            <a:r>
              <a:rPr lang="en-US" b="1" dirty="0" smtClean="0"/>
              <a:t>customer</a:t>
            </a:r>
            <a:r>
              <a:rPr lang="en-US" dirty="0" smtClean="0"/>
              <a:t> database</a:t>
            </a:r>
          </a:p>
          <a:p>
            <a:r>
              <a:rPr lang="en-US" dirty="0" smtClean="0"/>
              <a:t>Handles redistributing shards</a:t>
            </a:r>
          </a:p>
          <a:p>
            <a:r>
              <a:rPr lang="en-US" dirty="0" smtClean="0"/>
              <a:t>Handles cache coherence</a:t>
            </a:r>
          </a:p>
          <a:p>
            <a:r>
              <a:rPr lang="en-US" dirty="0" smtClean="0"/>
              <a:t>Simplifies connection pooling</a:t>
            </a:r>
          </a:p>
          <a:p>
            <a:r>
              <a:rPr lang="en-US" b="1" dirty="0" smtClean="0">
                <a:solidFill>
                  <a:srgbClr val="FF0000"/>
                </a:solidFill>
              </a:rPr>
              <a:t>Not yet a released product</a:t>
            </a:r>
          </a:p>
          <a:p>
            <a:pPr lvl="1"/>
            <a:r>
              <a:rPr lang="en-US" b="1" dirty="0">
                <a:solidFill>
                  <a:srgbClr val="FF0000"/>
                </a:solidFill>
              </a:rPr>
              <a:t>B</a:t>
            </a:r>
            <a:r>
              <a:rPr lang="en-US" b="1" dirty="0" smtClean="0">
                <a:solidFill>
                  <a:srgbClr val="FF0000"/>
                </a:solidFill>
              </a:rPr>
              <a:t>ut coming soon to an Azure Data Center near you!</a:t>
            </a:r>
          </a:p>
          <a:p>
            <a:endParaRPr lang="en-US" dirty="0" smtClean="0"/>
          </a:p>
          <a:p>
            <a:r>
              <a:rPr lang="en-US" sz="2200" dirty="0" smtClean="0">
                <a:hlinkClick r:id="rId3"/>
              </a:rPr>
              <a:t>http://blogs.msdn.com/b/cbiyikoglu/archive/2011/01/18/sql-azure-federations-robust-connectivity-model-for-federated-data.aspx</a:t>
            </a:r>
            <a:r>
              <a:rPr lang="en-US" dirty="0" smtClean="0"/>
              <a:t> </a:t>
            </a:r>
          </a:p>
        </p:txBody>
      </p:sp>
    </p:spTree>
    <p:extLst>
      <p:ext uri="{BB962C8B-B14F-4D97-AF65-F5344CB8AC3E}">
        <p14:creationId xmlns:p14="http://schemas.microsoft.com/office/powerpoint/2010/main" val="2209956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lumMod val="65000"/>
                  </a:schemeClr>
                </a:solidFill>
              </a:rPr>
              <a:t>Overview of Scalability Topics</a:t>
            </a:r>
            <a:endParaRPr lang="en-US" b="1" dirty="0">
              <a:solidFill>
                <a:schemeClr val="bg1">
                  <a:lumMod val="65000"/>
                </a:schemeClr>
              </a:solidFill>
            </a:endParaRPr>
          </a:p>
        </p:txBody>
      </p:sp>
      <p:sp>
        <p:nvSpPr>
          <p:cNvPr id="3" name="Content Placeholder 2"/>
          <p:cNvSpPr>
            <a:spLocks noGrp="1"/>
          </p:cNvSpPr>
          <p:nvPr>
            <p:ph idx="1"/>
          </p:nvPr>
        </p:nvSpPr>
        <p:spPr/>
        <p:txBody>
          <a:bodyPr>
            <a:noAutofit/>
          </a:bodyPr>
          <a:lstStyle/>
          <a:p>
            <a:pPr marL="514350" indent="-514350">
              <a:buFont typeface="+mj-lt"/>
              <a:buAutoNum type="arabicPeriod"/>
            </a:pPr>
            <a:r>
              <a:rPr lang="en-US" sz="4800" b="1" dirty="0" smtClean="0">
                <a:solidFill>
                  <a:schemeClr val="bg1">
                    <a:lumMod val="65000"/>
                  </a:schemeClr>
                </a:solidFill>
              </a:rPr>
              <a:t>What is Scalability?</a:t>
            </a:r>
            <a:r>
              <a:rPr lang="en-US" sz="4800" dirty="0" smtClean="0">
                <a:solidFill>
                  <a:schemeClr val="bg1">
                    <a:lumMod val="65000"/>
                  </a:schemeClr>
                </a:solidFill>
              </a:rPr>
              <a:t> </a:t>
            </a:r>
            <a:r>
              <a:rPr lang="en-US" sz="3600" dirty="0" smtClean="0">
                <a:solidFill>
                  <a:schemeClr val="bg1">
                    <a:lumMod val="65000"/>
                  </a:schemeClr>
                </a:solidFill>
              </a:rPr>
              <a:t>(10 minutes)</a:t>
            </a:r>
            <a:endParaRPr lang="en-US" sz="4800" dirty="0" smtClean="0">
              <a:solidFill>
                <a:schemeClr val="bg1">
                  <a:lumMod val="65000"/>
                </a:schemeClr>
              </a:solidFill>
            </a:endParaRPr>
          </a:p>
          <a:p>
            <a:pPr marL="514350" indent="-514350">
              <a:buFont typeface="+mj-lt"/>
              <a:buAutoNum type="arabicPeriod"/>
            </a:pPr>
            <a:r>
              <a:rPr lang="en-US" sz="4800" b="1" dirty="0" smtClean="0">
                <a:solidFill>
                  <a:schemeClr val="bg1">
                    <a:lumMod val="65000"/>
                  </a:schemeClr>
                </a:solidFill>
              </a:rPr>
              <a:t>Scaling Data</a:t>
            </a:r>
            <a:r>
              <a:rPr lang="en-US" sz="4800" dirty="0" smtClean="0">
                <a:solidFill>
                  <a:schemeClr val="bg1">
                    <a:lumMod val="65000"/>
                  </a:schemeClr>
                </a:solidFill>
              </a:rPr>
              <a:t> </a:t>
            </a:r>
            <a:r>
              <a:rPr lang="en-US" sz="4000" dirty="0" smtClean="0">
                <a:solidFill>
                  <a:schemeClr val="bg1">
                    <a:lumMod val="65000"/>
                  </a:schemeClr>
                </a:solidFill>
              </a:rPr>
              <a:t>(20 minutes)</a:t>
            </a:r>
          </a:p>
          <a:p>
            <a:pPr marL="914400" lvl="1" indent="-514350">
              <a:buFont typeface="Arial" pitchFamily="34" charset="0"/>
              <a:buChar char="•"/>
            </a:pPr>
            <a:r>
              <a:rPr lang="en-US" sz="3600" dirty="0" smtClean="0">
                <a:solidFill>
                  <a:schemeClr val="bg1">
                    <a:lumMod val="65000"/>
                  </a:schemeClr>
                </a:solidFill>
              </a:rPr>
              <a:t>Sharding</a:t>
            </a:r>
          </a:p>
          <a:p>
            <a:pPr marL="914400" lvl="1" indent="-514350">
              <a:buFont typeface="Arial" pitchFamily="34" charset="0"/>
              <a:buChar char="•"/>
            </a:pPr>
            <a:r>
              <a:rPr lang="en-US" sz="3600" b="1" dirty="0" smtClean="0"/>
              <a:t>NoSQL</a:t>
            </a:r>
          </a:p>
          <a:p>
            <a:pPr marL="514350" indent="-514350">
              <a:buFont typeface="+mj-lt"/>
              <a:buAutoNum type="arabicPeriod"/>
            </a:pPr>
            <a:r>
              <a:rPr lang="en-US" sz="4800" b="1" dirty="0" smtClean="0">
                <a:solidFill>
                  <a:schemeClr val="bg1">
                    <a:lumMod val="65000"/>
                  </a:schemeClr>
                </a:solidFill>
              </a:rPr>
              <a:t>Scaling Compute</a:t>
            </a:r>
            <a:r>
              <a:rPr lang="en-US" sz="4800" dirty="0" smtClean="0">
                <a:solidFill>
                  <a:schemeClr val="bg1">
                    <a:lumMod val="65000"/>
                  </a:schemeClr>
                </a:solidFill>
              </a:rPr>
              <a:t> </a:t>
            </a:r>
            <a:r>
              <a:rPr lang="en-US" sz="4000" dirty="0" smtClean="0">
                <a:solidFill>
                  <a:schemeClr val="bg1">
                    <a:lumMod val="65000"/>
                  </a:schemeClr>
                </a:solidFill>
              </a:rPr>
              <a:t>(15 minutes)</a:t>
            </a:r>
            <a:endParaRPr lang="en-US" sz="4800" dirty="0" smtClean="0">
              <a:solidFill>
                <a:schemeClr val="bg1">
                  <a:lumMod val="65000"/>
                </a:schemeClr>
              </a:solidFill>
            </a:endParaRPr>
          </a:p>
          <a:p>
            <a:pPr marL="514350" indent="-514350">
              <a:buFont typeface="+mj-lt"/>
              <a:buAutoNum type="arabicPeriod"/>
            </a:pPr>
            <a:r>
              <a:rPr lang="en-US" sz="4800" b="1" dirty="0" smtClean="0">
                <a:solidFill>
                  <a:schemeClr val="bg1">
                    <a:lumMod val="65000"/>
                  </a:schemeClr>
                </a:solidFill>
              </a:rPr>
              <a:t>Q&amp;A</a:t>
            </a:r>
            <a:r>
              <a:rPr lang="en-US" sz="4800" dirty="0" smtClean="0">
                <a:solidFill>
                  <a:schemeClr val="bg1">
                    <a:lumMod val="65000"/>
                  </a:schemeClr>
                </a:solidFill>
              </a:rPr>
              <a:t> </a:t>
            </a:r>
            <a:r>
              <a:rPr lang="en-US" sz="4000" dirty="0" smtClean="0">
                <a:solidFill>
                  <a:schemeClr val="bg1">
                    <a:lumMod val="65000"/>
                  </a:schemeClr>
                </a:solidFill>
              </a:rPr>
              <a:t>(15 minutes)</a:t>
            </a:r>
            <a:endParaRPr lang="en-US" sz="4800" dirty="0">
              <a:solidFill>
                <a:schemeClr val="bg1">
                  <a:lumMod val="65000"/>
                </a:schemeClr>
              </a:solidFill>
            </a:endParaRPr>
          </a:p>
        </p:txBody>
      </p:sp>
    </p:spTree>
    <p:extLst>
      <p:ext uri="{BB962C8B-B14F-4D97-AF65-F5344CB8AC3E}">
        <p14:creationId xmlns:p14="http://schemas.microsoft.com/office/powerpoint/2010/main" val="183143530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666750"/>
          </a:xfrm>
        </p:spPr>
        <p:txBody>
          <a:bodyPr rtlCol="0">
            <a:normAutofit fontScale="90000"/>
          </a:bodyPr>
          <a:lstStyle/>
          <a:p>
            <a:pPr eaLnBrk="1" fontAlgn="auto" hangingPunct="1">
              <a:spcAft>
                <a:spcPts val="0"/>
              </a:spcAft>
              <a:defRPr/>
            </a:pPr>
            <a:r>
              <a:rPr lang="en-US" b="1" dirty="0" smtClean="0"/>
              <a:t>Persistent Storage Services – </a:t>
            </a:r>
            <a:r>
              <a:rPr lang="en-US" dirty="0" smtClean="0"/>
              <a:t>Azure</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431741670"/>
              </p:ext>
            </p:extLst>
          </p:nvPr>
        </p:nvGraphicFramePr>
        <p:xfrm>
          <a:off x="304800" y="1143000"/>
          <a:ext cx="8610600" cy="5721736"/>
        </p:xfrm>
        <a:graphic>
          <a:graphicData uri="http://schemas.openxmlformats.org/drawingml/2006/table">
            <a:tbl>
              <a:tblPr firstRow="1" bandRow="1">
                <a:tableStyleId>{5C22544A-7EE6-4342-B048-85BDC9FD1C3A}</a:tableStyleId>
              </a:tblPr>
              <a:tblGrid>
                <a:gridCol w="2870200"/>
                <a:gridCol w="2870200"/>
                <a:gridCol w="2870200"/>
              </a:tblGrid>
              <a:tr h="765199">
                <a:tc>
                  <a:txBody>
                    <a:bodyPr/>
                    <a:lstStyle/>
                    <a:p>
                      <a:r>
                        <a:rPr lang="en-US" sz="3200" dirty="0" smtClean="0"/>
                        <a:t>Type of Data</a:t>
                      </a:r>
                      <a:endParaRPr lang="en-US" sz="3200" dirty="0"/>
                    </a:p>
                  </a:txBody>
                  <a:tcPr marT="45724" marB="45724"/>
                </a:tc>
                <a:tc>
                  <a:txBody>
                    <a:bodyPr/>
                    <a:lstStyle/>
                    <a:p>
                      <a:r>
                        <a:rPr lang="en-US" sz="3200" dirty="0" smtClean="0"/>
                        <a:t>Traditional</a:t>
                      </a:r>
                      <a:endParaRPr lang="en-US" sz="3200" dirty="0"/>
                    </a:p>
                  </a:txBody>
                  <a:tcPr marT="45724" marB="45724"/>
                </a:tc>
                <a:tc>
                  <a:txBody>
                    <a:bodyPr/>
                    <a:lstStyle/>
                    <a:p>
                      <a:r>
                        <a:rPr lang="en-US" sz="3200" dirty="0" smtClean="0"/>
                        <a:t>Azure Way</a:t>
                      </a:r>
                      <a:endParaRPr lang="en-US" sz="3200" dirty="0"/>
                    </a:p>
                  </a:txBody>
                  <a:tcPr marT="45724" marB="45724"/>
                </a:tc>
              </a:tr>
              <a:tr h="890895">
                <a:tc>
                  <a:txBody>
                    <a:bodyPr/>
                    <a:lstStyle/>
                    <a:p>
                      <a:r>
                        <a:rPr lang="en-US" sz="3200" b="1" dirty="0" smtClean="0"/>
                        <a:t>Relational</a:t>
                      </a:r>
                      <a:endParaRPr lang="en-US" sz="3200" b="1" dirty="0"/>
                    </a:p>
                  </a:txBody>
                  <a:tcPr marT="45724" marB="45724"/>
                </a:tc>
                <a:tc>
                  <a:txBody>
                    <a:bodyPr/>
                    <a:lstStyle/>
                    <a:p>
                      <a:r>
                        <a:rPr lang="en-US" sz="3200" dirty="0" smtClean="0"/>
                        <a:t>SQL Server</a:t>
                      </a:r>
                      <a:endParaRPr lang="en-US" sz="3200" dirty="0"/>
                    </a:p>
                  </a:txBody>
                  <a:tcPr marT="45724" marB="45724"/>
                </a:tc>
                <a:tc>
                  <a:txBody>
                    <a:bodyPr/>
                    <a:lstStyle/>
                    <a:p>
                      <a:r>
                        <a:rPr lang="en-US" sz="3200" dirty="0" smtClean="0"/>
                        <a:t>SQL Azure</a:t>
                      </a:r>
                      <a:endParaRPr lang="en-US" sz="3200" dirty="0"/>
                    </a:p>
                  </a:txBody>
                  <a:tcPr marT="45724" marB="45724"/>
                </a:tc>
              </a:tr>
              <a:tr h="1158750">
                <a:tc>
                  <a:txBody>
                    <a:bodyPr/>
                    <a:lstStyle/>
                    <a:p>
                      <a:r>
                        <a:rPr lang="en-US" sz="3200" b="1" dirty="0" smtClean="0"/>
                        <a:t>BLOB (“Binary Large Object”)</a:t>
                      </a:r>
                      <a:endParaRPr lang="en-US" sz="3200" b="1" dirty="0"/>
                    </a:p>
                  </a:txBody>
                  <a:tcPr marT="45724" marB="45724"/>
                </a:tc>
                <a:tc>
                  <a:txBody>
                    <a:bodyPr/>
                    <a:lstStyle/>
                    <a:p>
                      <a:r>
                        <a:rPr lang="en-US" sz="3200" dirty="0" smtClean="0"/>
                        <a:t>File System,</a:t>
                      </a:r>
                      <a:r>
                        <a:rPr lang="en-US" sz="3200" baseline="0" dirty="0" smtClean="0"/>
                        <a:t> </a:t>
                      </a:r>
                      <a:br>
                        <a:rPr lang="en-US" sz="3200" baseline="0" dirty="0" smtClean="0"/>
                      </a:br>
                      <a:r>
                        <a:rPr lang="en-US" sz="3200" baseline="0" dirty="0" smtClean="0"/>
                        <a:t>SQL Server</a:t>
                      </a:r>
                      <a:endParaRPr lang="en-US" sz="3200" dirty="0"/>
                    </a:p>
                  </a:txBody>
                  <a:tcPr marT="45724" marB="45724"/>
                </a:tc>
                <a:tc>
                  <a:txBody>
                    <a:bodyPr/>
                    <a:lstStyle/>
                    <a:p>
                      <a:r>
                        <a:rPr lang="en-US" sz="3200" dirty="0" smtClean="0"/>
                        <a:t>Azure</a:t>
                      </a:r>
                      <a:r>
                        <a:rPr lang="en-US" sz="3200" baseline="0" dirty="0" smtClean="0"/>
                        <a:t> Blobs</a:t>
                      </a:r>
                      <a:endParaRPr lang="en-US" sz="3200" dirty="0"/>
                    </a:p>
                  </a:txBody>
                  <a:tcPr marT="45724" marB="45724"/>
                </a:tc>
              </a:tr>
              <a:tr h="1023704">
                <a:tc>
                  <a:txBody>
                    <a:bodyPr/>
                    <a:lstStyle/>
                    <a:p>
                      <a:r>
                        <a:rPr lang="en-US" sz="3200" b="1" dirty="0" smtClean="0"/>
                        <a:t>File</a:t>
                      </a:r>
                      <a:endParaRPr lang="en-US" sz="3200" b="1" dirty="0"/>
                    </a:p>
                  </a:txBody>
                  <a:tcPr marT="45724" marB="45724"/>
                </a:tc>
                <a:tc>
                  <a:txBody>
                    <a:bodyPr/>
                    <a:lstStyle/>
                    <a:p>
                      <a:r>
                        <a:rPr lang="en-US" sz="3200" dirty="0" smtClean="0"/>
                        <a:t>File System</a:t>
                      </a:r>
                      <a:endParaRPr lang="en-US" sz="3200" dirty="0"/>
                    </a:p>
                  </a:txBody>
                  <a:tcPr marT="45724" marB="45724"/>
                </a:tc>
                <a:tc>
                  <a:txBody>
                    <a:bodyPr/>
                    <a:lstStyle/>
                    <a:p>
                      <a:r>
                        <a:rPr lang="en-US" sz="3200" dirty="0" smtClean="0"/>
                        <a:t>(Azure Drives)</a:t>
                      </a:r>
                      <a:r>
                        <a:rPr lang="en-US" sz="3200" baseline="0" dirty="0" smtClean="0"/>
                        <a:t> Azure Blobs</a:t>
                      </a:r>
                      <a:endParaRPr lang="en-US" sz="3200" dirty="0"/>
                    </a:p>
                  </a:txBody>
                  <a:tcPr marT="45724" marB="45724"/>
                </a:tc>
              </a:tr>
              <a:tr h="1023622">
                <a:tc>
                  <a:txBody>
                    <a:bodyPr/>
                    <a:lstStyle/>
                    <a:p>
                      <a:r>
                        <a:rPr lang="en-US" sz="3200" b="1" dirty="0" smtClean="0"/>
                        <a:t>Logs</a:t>
                      </a:r>
                      <a:endParaRPr lang="en-US" sz="3200" b="1" dirty="0"/>
                    </a:p>
                  </a:txBody>
                  <a:tcPr marT="45724" marB="45724"/>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smtClean="0"/>
                        <a:t>File System, </a:t>
                      </a:r>
                      <a:br>
                        <a:rPr lang="en-US" sz="3200" dirty="0" smtClean="0"/>
                      </a:br>
                      <a:r>
                        <a:rPr lang="en-US" sz="3200" dirty="0" smtClean="0"/>
                        <a:t>SQL Server,</a:t>
                      </a:r>
                      <a:r>
                        <a:rPr lang="en-US" sz="3200" baseline="0" dirty="0" smtClean="0"/>
                        <a:t> etc.</a:t>
                      </a:r>
                      <a:endParaRPr lang="en-US" sz="3200" dirty="0" smtClean="0"/>
                    </a:p>
                  </a:txBody>
                  <a:tcPr marT="45724" marB="45724"/>
                </a:tc>
                <a:tc>
                  <a:txBody>
                    <a:bodyPr/>
                    <a:lstStyle/>
                    <a:p>
                      <a:r>
                        <a:rPr lang="en-US" sz="3200" dirty="0" smtClean="0"/>
                        <a:t>Azure Blobs</a:t>
                      </a:r>
                    </a:p>
                    <a:p>
                      <a:r>
                        <a:rPr lang="en-US" sz="3200" dirty="0" smtClean="0"/>
                        <a:t>Azure Tables</a:t>
                      </a:r>
                      <a:endParaRPr lang="en-US" sz="3200" dirty="0"/>
                    </a:p>
                  </a:txBody>
                  <a:tcPr marT="45724" marB="45724"/>
                </a:tc>
              </a:tr>
              <a:tr h="773276">
                <a:tc>
                  <a:txBody>
                    <a:bodyPr/>
                    <a:lstStyle/>
                    <a:p>
                      <a:r>
                        <a:rPr lang="en-US" sz="3200" b="1" dirty="0" smtClean="0"/>
                        <a:t>Non-Relational</a:t>
                      </a:r>
                    </a:p>
                  </a:txBody>
                  <a:tcPr marT="45724" marB="45724"/>
                </a:tc>
                <a:tc>
                  <a:txBody>
                    <a:bodyPr/>
                    <a:lstStyle/>
                    <a:p>
                      <a:pPr algn="ctr"/>
                      <a:endParaRPr lang="en-US" sz="2400" b="1" dirty="0"/>
                    </a:p>
                  </a:txBody>
                  <a:tcPr marT="45724" marB="45724"/>
                </a:tc>
                <a:tc>
                  <a:txBody>
                    <a:bodyPr/>
                    <a:lstStyle/>
                    <a:p>
                      <a:r>
                        <a:rPr lang="en-US" sz="3200" dirty="0" smtClean="0"/>
                        <a:t>Azure Tables</a:t>
                      </a:r>
                      <a:endParaRPr lang="en-US" sz="3200" dirty="0"/>
                    </a:p>
                  </a:txBody>
                  <a:tcPr marT="45724" marB="45724"/>
                </a:tc>
              </a:tr>
            </a:tbl>
          </a:graphicData>
        </a:graphic>
      </p:graphicFrame>
      <p:sp>
        <p:nvSpPr>
          <p:cNvPr id="5" name="Text Placeholder 2"/>
          <p:cNvSpPr>
            <a:spLocks noGrp="1"/>
          </p:cNvSpPr>
          <p:nvPr>
            <p:ph type="body" sz="quarter" idx="10"/>
          </p:nvPr>
        </p:nvSpPr>
        <p:spPr>
          <a:xfrm>
            <a:off x="3963010" y="6169455"/>
            <a:ext cx="1450545" cy="458726"/>
          </a:xfrm>
        </p:spPr>
        <p:txBody>
          <a:bodyPr>
            <a:normAutofit fontScale="85000" lnSpcReduction="20000"/>
          </a:bodyPr>
          <a:lstStyle/>
          <a:p>
            <a:pPr marL="0" indent="0">
              <a:buNone/>
            </a:pPr>
            <a:r>
              <a:rPr lang="en-US" b="1" dirty="0" smtClean="0">
                <a:solidFill>
                  <a:schemeClr val="bg1">
                    <a:lumMod val="50000"/>
                  </a:schemeClr>
                </a:solidFill>
              </a:rPr>
              <a:t>NoSQL ?</a:t>
            </a:r>
            <a:endParaRPr lang="en-US" b="1" dirty="0">
              <a:solidFill>
                <a:schemeClr val="bg1">
                  <a:lumMod val="50000"/>
                </a:schemeClr>
              </a:solidFill>
            </a:endParaRPr>
          </a:p>
        </p:txBody>
      </p:sp>
    </p:spTree>
    <p:extLst>
      <p:ext uri="{BB962C8B-B14F-4D97-AF65-F5344CB8AC3E}">
        <p14:creationId xmlns:p14="http://schemas.microsoft.com/office/powerpoint/2010/main" val="42318833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240140"/>
            <a:ext cx="8382000" cy="666385"/>
          </a:xfrm>
        </p:spPr>
        <p:txBody>
          <a:bodyPr>
            <a:normAutofit fontScale="90000"/>
          </a:bodyPr>
          <a:lstStyle/>
          <a:p>
            <a:r>
              <a:rPr lang="en-US" dirty="0" smtClean="0"/>
              <a:t>Not Only SQL</a:t>
            </a:r>
            <a:endParaRPr lang="en-US" dirty="0"/>
          </a:p>
        </p:txBody>
      </p:sp>
      <p:sp>
        <p:nvSpPr>
          <p:cNvPr id="3" name="Text Placeholder 2"/>
          <p:cNvSpPr>
            <a:spLocks noGrp="1"/>
          </p:cNvSpPr>
          <p:nvPr>
            <p:ph type="body" sz="quarter" idx="10"/>
          </p:nvPr>
        </p:nvSpPr>
        <p:spPr/>
        <p:txBody>
          <a:bodyPr/>
          <a:lstStyle/>
          <a:p>
            <a:endParaRPr lang="en-US" dirty="0"/>
          </a:p>
        </p:txBody>
      </p:sp>
      <p:pic>
        <p:nvPicPr>
          <p:cNvPr id="1028" name="Picture 4" descr="http://www.cloudave.com/wordpress/wp-content/uploads/HLIC/f5f2e3572f6f11ad784251dfabef8796.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45030" y="384050"/>
            <a:ext cx="3702230" cy="370223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notonlysql.com/nosql.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7050" y="3429000"/>
            <a:ext cx="6172200" cy="3648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7463923"/>
      </p:ext>
    </p:extLst>
  </p:cSld>
  <p:clrMapOvr>
    <a:masterClrMapping/>
  </p:clrMapOvr>
  <p:transition>
    <p:fad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NoSQL </a:t>
            </a:r>
            <a:r>
              <a:rPr lang="en-US" dirty="0" smtClean="0"/>
              <a:t>Databases (</a:t>
            </a:r>
            <a:r>
              <a:rPr lang="en-US" b="1" dirty="0" smtClean="0"/>
              <a:t>simplified!!!</a:t>
            </a:r>
            <a:r>
              <a:rPr lang="en-US" dirty="0" smtClean="0"/>
              <a:t>)</a:t>
            </a:r>
            <a:endParaRPr lang="en-US" dirty="0"/>
          </a:p>
        </p:txBody>
      </p:sp>
      <p:sp>
        <p:nvSpPr>
          <p:cNvPr id="3" name="Text Placeholder 2"/>
          <p:cNvSpPr>
            <a:spLocks noGrp="1"/>
          </p:cNvSpPr>
          <p:nvPr>
            <p:ph type="body" sz="quarter" idx="10"/>
          </p:nvPr>
        </p:nvSpPr>
        <p:spPr>
          <a:xfrm>
            <a:off x="381000" y="1447798"/>
            <a:ext cx="8382000" cy="5026151"/>
          </a:xfrm>
        </p:spPr>
        <p:txBody>
          <a:bodyPr>
            <a:normAutofit fontScale="92500" lnSpcReduction="10000"/>
          </a:bodyPr>
          <a:lstStyle/>
          <a:p>
            <a:r>
              <a:rPr lang="en-US" dirty="0" smtClean="0"/>
              <a:t>                         , CouchDB: JSON Document Stores</a:t>
            </a:r>
          </a:p>
          <a:p>
            <a:r>
              <a:rPr lang="en-US" b="1" dirty="0" smtClean="0"/>
              <a:t>Amazon Dynamo</a:t>
            </a:r>
            <a:r>
              <a:rPr lang="en-US" dirty="0" smtClean="0"/>
              <a:t>, </a:t>
            </a:r>
            <a:r>
              <a:rPr lang="en-US" b="1" dirty="0" smtClean="0">
                <a:solidFill>
                  <a:schemeClr val="accent1"/>
                </a:solidFill>
              </a:rPr>
              <a:t>Azure Tables</a:t>
            </a:r>
            <a:r>
              <a:rPr lang="en-US" dirty="0" smtClean="0"/>
              <a:t>: Key Value Stores</a:t>
            </a:r>
          </a:p>
          <a:p>
            <a:pPr lvl="1"/>
            <a:r>
              <a:rPr lang="en-US" dirty="0" smtClean="0"/>
              <a:t>Dynamo: </a:t>
            </a:r>
            <a:r>
              <a:rPr lang="en-US" b="1" dirty="0" smtClean="0"/>
              <a:t>Eventually Consistent</a:t>
            </a:r>
          </a:p>
          <a:p>
            <a:pPr lvl="1"/>
            <a:r>
              <a:rPr lang="en-US" dirty="0" smtClean="0"/>
              <a:t>Azure Tables: </a:t>
            </a:r>
            <a:r>
              <a:rPr lang="en-US" b="1" dirty="0" smtClean="0"/>
              <a:t>Strongly Consistent</a:t>
            </a:r>
          </a:p>
          <a:p>
            <a:r>
              <a:rPr lang="en-US" b="1" dirty="0" smtClean="0"/>
              <a:t>Many others! </a:t>
            </a:r>
          </a:p>
          <a:p>
            <a:endParaRPr lang="en-US" sz="2100" dirty="0" smtClean="0"/>
          </a:p>
          <a:p>
            <a:r>
              <a:rPr lang="en-US" sz="4200" b="1" dirty="0" smtClean="0"/>
              <a:t>Faster, Cheaper</a:t>
            </a:r>
          </a:p>
          <a:p>
            <a:r>
              <a:rPr lang="en-US" sz="4200" b="1" dirty="0" smtClean="0"/>
              <a:t>Scales Out</a:t>
            </a:r>
          </a:p>
          <a:p>
            <a:r>
              <a:rPr lang="en-US" sz="4200" b="1" dirty="0" smtClean="0"/>
              <a:t>“Simpler”</a:t>
            </a:r>
          </a:p>
        </p:txBody>
      </p:sp>
      <p:pic>
        <p:nvPicPr>
          <p:cNvPr id="4" name="Picture 6" descr="http://2.bp.blogspot.com/_7RXOll2bOJs/S-uFFcBraEI/AAAAAAAABjc/aqsDWk1n1jk/s1600/Mon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3606" y="1121026"/>
            <a:ext cx="2513005" cy="8376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36540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Eventual Consistency</a:t>
            </a:r>
            <a:endParaRPr lang="en-US" dirty="0"/>
          </a:p>
        </p:txBody>
      </p:sp>
      <p:sp>
        <p:nvSpPr>
          <p:cNvPr id="3" name="Content Placeholder 2"/>
          <p:cNvSpPr>
            <a:spLocks noGrp="1"/>
          </p:cNvSpPr>
          <p:nvPr>
            <p:ph idx="1"/>
          </p:nvPr>
        </p:nvSpPr>
        <p:spPr/>
        <p:txBody>
          <a:bodyPr>
            <a:normAutofit lnSpcReduction="10000"/>
          </a:bodyPr>
          <a:lstStyle/>
          <a:p>
            <a:r>
              <a:rPr lang="en-US" dirty="0" smtClean="0"/>
              <a:t>Property of a system such that not all records of state guaranteed to agree at any given point in time.</a:t>
            </a:r>
          </a:p>
          <a:p>
            <a:pPr lvl="1"/>
            <a:r>
              <a:rPr lang="en-US" dirty="0" smtClean="0"/>
              <a:t>Applicable to whole systems or parts of systems (such as a database)</a:t>
            </a:r>
          </a:p>
          <a:p>
            <a:r>
              <a:rPr lang="en-US" dirty="0" smtClean="0"/>
              <a:t>As opposed to Strongly Consistent (or Instantly Consistent)</a:t>
            </a:r>
          </a:p>
          <a:p>
            <a:r>
              <a:rPr lang="en-US" dirty="0" smtClean="0"/>
              <a:t>Eventual Consistency is natural characteristic of a </a:t>
            </a:r>
            <a:r>
              <a:rPr lang="en-US" b="1" dirty="0" smtClean="0"/>
              <a:t>useful, scalable</a:t>
            </a:r>
            <a:r>
              <a:rPr lang="en-US" dirty="0" smtClean="0"/>
              <a:t> distributed systems</a:t>
            </a:r>
            <a:endParaRPr lang="en-US" dirty="0"/>
          </a:p>
        </p:txBody>
      </p:sp>
    </p:spTree>
    <p:extLst>
      <p:ext uri="{BB962C8B-B14F-4D97-AF65-F5344CB8AC3E}">
        <p14:creationId xmlns:p14="http://schemas.microsoft.com/office/powerpoint/2010/main" val="3526239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Why Eventual Consistency? #1</a:t>
            </a:r>
            <a:endParaRPr lang="en-US" dirty="0"/>
          </a:p>
        </p:txBody>
      </p:sp>
      <p:sp>
        <p:nvSpPr>
          <p:cNvPr id="3" name="Text Placeholder 2"/>
          <p:cNvSpPr>
            <a:spLocks noGrp="1"/>
          </p:cNvSpPr>
          <p:nvPr>
            <p:ph type="body" sz="quarter" idx="10"/>
          </p:nvPr>
        </p:nvSpPr>
        <p:spPr>
          <a:xfrm>
            <a:off x="0" y="1447798"/>
            <a:ext cx="9144000" cy="5026152"/>
          </a:xfrm>
        </p:spPr>
        <p:txBody>
          <a:bodyPr>
            <a:normAutofit fontScale="85000" lnSpcReduction="20000"/>
          </a:bodyPr>
          <a:lstStyle/>
          <a:p>
            <a:r>
              <a:rPr lang="en-US" sz="4700" dirty="0" smtClean="0"/>
              <a:t>ACID Guarantees:</a:t>
            </a:r>
          </a:p>
          <a:p>
            <a:pPr lvl="1"/>
            <a:r>
              <a:rPr lang="en-US" sz="4200" dirty="0" smtClean="0">
                <a:hlinkClick r:id="rId2" action="ppaction://hlinkfile"/>
              </a:rPr>
              <a:t>Atomicity</a:t>
            </a:r>
            <a:r>
              <a:rPr lang="en-US" sz="4200" dirty="0" smtClean="0"/>
              <a:t>, </a:t>
            </a:r>
            <a:r>
              <a:rPr lang="en-US" sz="4200" dirty="0" smtClean="0">
                <a:hlinkClick r:id="rId3" action="ppaction://hlinkfile"/>
              </a:rPr>
              <a:t>Consistency</a:t>
            </a:r>
            <a:r>
              <a:rPr lang="en-US" sz="4200" dirty="0" smtClean="0"/>
              <a:t>, </a:t>
            </a:r>
            <a:r>
              <a:rPr lang="en-US" sz="4200" dirty="0" smtClean="0">
                <a:hlinkClick r:id="rId4" action="ppaction://hlinkfile"/>
              </a:rPr>
              <a:t>Isolation</a:t>
            </a:r>
            <a:r>
              <a:rPr lang="en-US" sz="4200" dirty="0" smtClean="0"/>
              <a:t>, </a:t>
            </a:r>
            <a:r>
              <a:rPr lang="en-US" sz="4200" dirty="0" smtClean="0">
                <a:hlinkClick r:id="rId5" action="ppaction://hlinkfile"/>
              </a:rPr>
              <a:t>Durability</a:t>
            </a:r>
            <a:endParaRPr lang="en-US" sz="4200" dirty="0" smtClean="0"/>
          </a:p>
          <a:p>
            <a:pPr lvl="1"/>
            <a:r>
              <a:rPr lang="en-US" sz="4200" dirty="0" smtClean="0"/>
              <a:t>SQL insert </a:t>
            </a:r>
            <a:r>
              <a:rPr lang="en-US" sz="4200" i="1" dirty="0" err="1" smtClean="0"/>
              <a:t>vs</a:t>
            </a:r>
            <a:r>
              <a:rPr lang="en-US" sz="4200" dirty="0" smtClean="0"/>
              <a:t> read performance?</a:t>
            </a:r>
          </a:p>
          <a:p>
            <a:pPr lvl="2"/>
            <a:r>
              <a:rPr lang="en-US" sz="3800" b="1" dirty="0" smtClean="0"/>
              <a:t>How </a:t>
            </a:r>
            <a:r>
              <a:rPr lang="en-US" sz="3800" b="1" dirty="0"/>
              <a:t>do we make them BOTH fast?</a:t>
            </a:r>
            <a:endParaRPr lang="en-US" sz="3800" dirty="0" smtClean="0"/>
          </a:p>
          <a:p>
            <a:pPr lvl="2"/>
            <a:r>
              <a:rPr lang="en-US" sz="3800" dirty="0" smtClean="0"/>
              <a:t>Optimistic Locking and “Big </a:t>
            </a:r>
            <a:r>
              <a:rPr lang="en-US" sz="3800" dirty="0"/>
              <a:t>Oh</a:t>
            </a:r>
            <a:r>
              <a:rPr lang="en-US" sz="3800" dirty="0" smtClean="0"/>
              <a:t>” math</a:t>
            </a:r>
            <a:endParaRPr lang="en-US" sz="3800" b="1" dirty="0" smtClean="0"/>
          </a:p>
          <a:p>
            <a:r>
              <a:rPr lang="en-US" sz="4700" dirty="0" smtClean="0"/>
              <a:t>BASE Semantics:</a:t>
            </a:r>
            <a:endParaRPr lang="en-US" sz="4700" dirty="0"/>
          </a:p>
          <a:p>
            <a:pPr lvl="1"/>
            <a:r>
              <a:rPr lang="en-US" sz="4200" dirty="0">
                <a:hlinkClick r:id="rId6" action="ppaction://hlinkfile" tooltip="Eventual consistency"/>
              </a:rPr>
              <a:t>Basically </a:t>
            </a:r>
            <a:r>
              <a:rPr lang="en-US" sz="4200" dirty="0" smtClean="0">
                <a:hlinkClick r:id="rId6" action="ppaction://hlinkfile" tooltip="Eventual consistency"/>
              </a:rPr>
              <a:t>Available, Soft state, Eventual consistency</a:t>
            </a:r>
            <a:endParaRPr lang="en-US" sz="4200" dirty="0" smtClean="0"/>
          </a:p>
          <a:p>
            <a:pPr marL="0" indent="0">
              <a:buNone/>
            </a:pPr>
            <a:endParaRPr lang="en-US" sz="2200" dirty="0" smtClean="0"/>
          </a:p>
          <a:p>
            <a:pPr marL="0" indent="0">
              <a:buNone/>
            </a:pPr>
            <a:r>
              <a:rPr lang="en-US" sz="1600" dirty="0" smtClean="0"/>
              <a:t>From: </a:t>
            </a:r>
            <a:r>
              <a:rPr lang="en-US" sz="1600" dirty="0" smtClean="0">
                <a:hlinkClick r:id="rId7"/>
              </a:rPr>
              <a:t>http</a:t>
            </a:r>
            <a:r>
              <a:rPr lang="en-US" sz="1600" dirty="0">
                <a:hlinkClick r:id="rId7"/>
              </a:rPr>
              <a:t>://</a:t>
            </a:r>
            <a:r>
              <a:rPr lang="en-US" sz="1600" dirty="0" smtClean="0">
                <a:hlinkClick r:id="rId7"/>
              </a:rPr>
              <a:t>en.wikipedia.org/wiki/</a:t>
            </a:r>
            <a:r>
              <a:rPr lang="en-US" sz="1600" b="1" dirty="0" smtClean="0">
                <a:hlinkClick r:id="rId7"/>
              </a:rPr>
              <a:t>ACID</a:t>
            </a:r>
            <a:r>
              <a:rPr lang="en-US" sz="1600" dirty="0"/>
              <a:t> and </a:t>
            </a:r>
            <a:r>
              <a:rPr lang="en-US" sz="1600" dirty="0">
                <a:hlinkClick r:id="rId6"/>
              </a:rPr>
              <a:t>http://</a:t>
            </a:r>
            <a:r>
              <a:rPr lang="en-US" sz="1600" dirty="0" smtClean="0">
                <a:hlinkClick r:id="rId6"/>
              </a:rPr>
              <a:t>en.wikipedia.org/wiki/</a:t>
            </a:r>
            <a:r>
              <a:rPr lang="en-US" sz="1600" b="1" dirty="0" smtClean="0">
                <a:hlinkClick r:id="rId6"/>
              </a:rPr>
              <a:t>Eventual_consistency</a:t>
            </a:r>
            <a:endParaRPr lang="en-US" sz="1600" b="1" dirty="0" smtClean="0"/>
          </a:p>
        </p:txBody>
      </p:sp>
    </p:spTree>
    <p:extLst>
      <p:ext uri="{BB962C8B-B14F-4D97-AF65-F5344CB8AC3E}">
        <p14:creationId xmlns:p14="http://schemas.microsoft.com/office/powerpoint/2010/main" val="343352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Why Eventual Consistency? #2</a:t>
            </a:r>
            <a:endParaRPr lang="en-US" dirty="0"/>
          </a:p>
        </p:txBody>
      </p:sp>
      <p:sp>
        <p:nvSpPr>
          <p:cNvPr id="3" name="Text Placeholder 2"/>
          <p:cNvSpPr>
            <a:spLocks noGrp="1"/>
          </p:cNvSpPr>
          <p:nvPr>
            <p:ph type="body" sz="quarter" idx="10"/>
          </p:nvPr>
        </p:nvSpPr>
        <p:spPr>
          <a:xfrm>
            <a:off x="381000" y="1447799"/>
            <a:ext cx="8382000" cy="5410201"/>
          </a:xfrm>
        </p:spPr>
        <p:txBody>
          <a:bodyPr>
            <a:normAutofit fontScale="40000" lnSpcReduction="20000"/>
          </a:bodyPr>
          <a:lstStyle/>
          <a:p>
            <a:pPr marL="0" indent="0">
              <a:buNone/>
            </a:pPr>
            <a:r>
              <a:rPr lang="en-US" sz="8000" b="1" dirty="0"/>
              <a:t>CAP </a:t>
            </a:r>
            <a:r>
              <a:rPr lang="en-US" sz="8000" b="1" dirty="0" smtClean="0"/>
              <a:t>Theorem –</a:t>
            </a:r>
            <a:r>
              <a:rPr lang="en-US" sz="8000" b="1" dirty="0"/>
              <a:t> </a:t>
            </a:r>
            <a:r>
              <a:rPr lang="en-US" sz="8000" b="1" i="1" dirty="0" smtClean="0"/>
              <a:t>Choose only </a:t>
            </a:r>
            <a:r>
              <a:rPr lang="en-US" sz="8000" b="1" i="1" u="sng" dirty="0" smtClean="0"/>
              <a:t>two</a:t>
            </a:r>
            <a:r>
              <a:rPr lang="en-US" sz="8000" b="1" i="1" dirty="0" smtClean="0"/>
              <a:t> guarantees</a:t>
            </a:r>
          </a:p>
          <a:p>
            <a:pPr marL="0" indent="0">
              <a:buNone/>
            </a:pPr>
            <a:endParaRPr lang="en-US" sz="7000" b="1" i="1" dirty="0" smtClean="0">
              <a:hlinkClick r:id="rId2" action="ppaction://hlinkfile" tooltip="Consistency (database systems)"/>
            </a:endParaRPr>
          </a:p>
          <a:p>
            <a:pPr marL="914400" indent="-914400">
              <a:buFont typeface="+mj-lt"/>
              <a:buAutoNum type="arabicPeriod"/>
            </a:pPr>
            <a:r>
              <a:rPr lang="en-US" sz="8000" b="1" i="1" dirty="0" smtClean="0">
                <a:hlinkClick r:id="rId2" action="ppaction://hlinkfile" tooltip="Consistency (database systems)"/>
              </a:rPr>
              <a:t>Consistency</a:t>
            </a:r>
            <a:r>
              <a:rPr lang="en-US" sz="8000" b="1" dirty="0" smtClean="0"/>
              <a:t>: all </a:t>
            </a:r>
            <a:r>
              <a:rPr lang="en-US" sz="8000" b="1" dirty="0"/>
              <a:t>nodes see the same data at the same </a:t>
            </a:r>
            <a:r>
              <a:rPr lang="en-US" sz="8000" b="1" dirty="0" smtClean="0"/>
              <a:t>time</a:t>
            </a:r>
            <a:endParaRPr lang="en-US" sz="8000" b="1" dirty="0"/>
          </a:p>
          <a:p>
            <a:pPr marL="914400" indent="-914400">
              <a:buFont typeface="+mj-lt"/>
              <a:buAutoNum type="arabicPeriod"/>
            </a:pPr>
            <a:r>
              <a:rPr lang="en-US" sz="8000" b="1" i="1" dirty="0" smtClean="0">
                <a:hlinkClick r:id="rId3" action="ppaction://hlinkfile" tooltip="Availability"/>
              </a:rPr>
              <a:t>Availability</a:t>
            </a:r>
            <a:r>
              <a:rPr lang="en-US" sz="8000" b="1" dirty="0" smtClean="0"/>
              <a:t>: a </a:t>
            </a:r>
            <a:r>
              <a:rPr lang="en-US" sz="8000" b="1" dirty="0"/>
              <a:t>guarantee that every request receives a response about whether it was successful or </a:t>
            </a:r>
            <a:r>
              <a:rPr lang="en-US" sz="8000" b="1" dirty="0" smtClean="0"/>
              <a:t>failed</a:t>
            </a:r>
            <a:endParaRPr lang="en-US" sz="8000" b="1" dirty="0"/>
          </a:p>
          <a:p>
            <a:pPr marL="914400" indent="-914400">
              <a:buFont typeface="+mj-lt"/>
              <a:buAutoNum type="arabicPeriod"/>
            </a:pPr>
            <a:r>
              <a:rPr lang="en-US" sz="8000" b="1" i="1" dirty="0">
                <a:hlinkClick r:id="rId4" action="ppaction://hlinkfile" tooltip="Network partitioning (page does not exist)"/>
              </a:rPr>
              <a:t>Partition </a:t>
            </a:r>
            <a:r>
              <a:rPr lang="en-US" sz="8000" b="1" i="1" dirty="0" smtClean="0">
                <a:hlinkClick r:id="rId4" action="ppaction://hlinkfile" tooltip="Network partitioning (page does not exist)"/>
              </a:rPr>
              <a:t>tolerance</a:t>
            </a:r>
            <a:r>
              <a:rPr lang="en-US" sz="8000" b="1" dirty="0" smtClean="0"/>
              <a:t>: the </a:t>
            </a:r>
            <a:r>
              <a:rPr lang="en-US" sz="8000" b="1" dirty="0"/>
              <a:t>system continues to operate despite arbitrary message </a:t>
            </a:r>
            <a:r>
              <a:rPr lang="en-US" sz="8000" b="1" dirty="0" smtClean="0"/>
              <a:t>loss</a:t>
            </a:r>
          </a:p>
          <a:p>
            <a:pPr marL="0" indent="0">
              <a:buNone/>
            </a:pPr>
            <a:endParaRPr lang="en-US" sz="4600" dirty="0" smtClean="0"/>
          </a:p>
          <a:p>
            <a:pPr marL="0" indent="0">
              <a:buNone/>
            </a:pPr>
            <a:endParaRPr lang="en-US" sz="4600" dirty="0" smtClean="0"/>
          </a:p>
          <a:p>
            <a:pPr marL="0" indent="0">
              <a:buNone/>
            </a:pPr>
            <a:r>
              <a:rPr lang="en-US" sz="2300" dirty="0" smtClean="0"/>
              <a:t>From: </a:t>
            </a:r>
            <a:r>
              <a:rPr lang="en-US" sz="2300" dirty="0" smtClean="0">
                <a:hlinkClick r:id="rId5"/>
              </a:rPr>
              <a:t>http</a:t>
            </a:r>
            <a:r>
              <a:rPr lang="en-US" sz="2300" dirty="0">
                <a:hlinkClick r:id="rId5"/>
              </a:rPr>
              <a:t>://</a:t>
            </a:r>
            <a:r>
              <a:rPr lang="en-US" sz="2300" dirty="0" smtClean="0">
                <a:hlinkClick r:id="rId5"/>
              </a:rPr>
              <a:t>en.wikipedia.org/wiki/</a:t>
            </a:r>
            <a:r>
              <a:rPr lang="en-US" sz="2300" b="1" dirty="0" smtClean="0">
                <a:hlinkClick r:id="rId5"/>
              </a:rPr>
              <a:t>CAP_theorem</a:t>
            </a:r>
            <a:endParaRPr lang="en-US" sz="2300" b="1" dirty="0"/>
          </a:p>
        </p:txBody>
      </p:sp>
    </p:spTree>
    <p:extLst>
      <p:ext uri="{BB962C8B-B14F-4D97-AF65-F5344CB8AC3E}">
        <p14:creationId xmlns:p14="http://schemas.microsoft.com/office/powerpoint/2010/main" val="3903236369"/>
      </p:ext>
    </p:extLst>
  </p:cSld>
  <p:clrMapOvr>
    <a:masterClrMapping/>
  </p:clrMapOvr>
  <p:transition>
    <p:fade/>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Cache is King</a:t>
            </a:r>
            <a:endParaRPr lang="en-US" dirty="0"/>
          </a:p>
        </p:txBody>
      </p:sp>
      <p:sp>
        <p:nvSpPr>
          <p:cNvPr id="3" name="Content Placeholder 2"/>
          <p:cNvSpPr>
            <a:spLocks noGrp="1"/>
          </p:cNvSpPr>
          <p:nvPr>
            <p:ph idx="1"/>
          </p:nvPr>
        </p:nvSpPr>
        <p:spPr>
          <a:xfrm>
            <a:off x="457200" y="1600206"/>
            <a:ext cx="8229600" cy="5178239"/>
          </a:xfrm>
        </p:spPr>
        <p:txBody>
          <a:bodyPr>
            <a:normAutofit lnSpcReduction="10000"/>
          </a:bodyPr>
          <a:lstStyle/>
          <a:p>
            <a:r>
              <a:rPr lang="en-US" dirty="0" smtClean="0"/>
              <a:t>Facebook</a:t>
            </a:r>
            <a:r>
              <a:rPr lang="en-US" dirty="0"/>
              <a:t> </a:t>
            </a:r>
            <a:r>
              <a:rPr lang="en-US" dirty="0" smtClean="0"/>
              <a:t>has “28</a:t>
            </a:r>
            <a:r>
              <a:rPr lang="en-US" dirty="0"/>
              <a:t> </a:t>
            </a:r>
            <a:r>
              <a:rPr lang="en-US" b="1" i="1" dirty="0" smtClean="0"/>
              <a:t>terabytes</a:t>
            </a:r>
            <a:r>
              <a:rPr lang="en-US" dirty="0"/>
              <a:t> </a:t>
            </a:r>
            <a:r>
              <a:rPr lang="en-US" dirty="0" smtClean="0"/>
              <a:t>of</a:t>
            </a:r>
            <a:r>
              <a:rPr lang="en-US" dirty="0"/>
              <a:t> </a:t>
            </a:r>
            <a:r>
              <a:rPr lang="en-US" i="1" dirty="0" err="1" smtClean="0"/>
              <a:t>memcached</a:t>
            </a:r>
            <a:r>
              <a:rPr lang="en-US" dirty="0"/>
              <a:t> </a:t>
            </a:r>
            <a:r>
              <a:rPr lang="en-US" dirty="0" smtClean="0"/>
              <a:t>data on 800 servers</a:t>
            </a:r>
            <a:r>
              <a:rPr lang="en-US" dirty="0"/>
              <a:t>.</a:t>
            </a:r>
            <a:r>
              <a:rPr lang="en-US" dirty="0" smtClean="0"/>
              <a:t>” </a:t>
            </a:r>
            <a:r>
              <a:rPr lang="en-US" sz="2400" dirty="0">
                <a:hlinkClick r:id="rId3"/>
              </a:rPr>
              <a:t>http://</a:t>
            </a:r>
            <a:r>
              <a:rPr lang="en-US" sz="2400" dirty="0" smtClean="0">
                <a:hlinkClick r:id="rId3"/>
              </a:rPr>
              <a:t>highscalability.com/blog/2010/9/30/facebook-and-site-failures-caused-by-complex-weakly-interact.html</a:t>
            </a:r>
            <a:endParaRPr lang="en-US" sz="2400" dirty="0" smtClean="0"/>
          </a:p>
          <a:p>
            <a:endParaRPr lang="en-US" dirty="0" smtClean="0"/>
          </a:p>
          <a:p>
            <a:endParaRPr lang="en-US" dirty="0"/>
          </a:p>
          <a:p>
            <a:endParaRPr lang="en-US" dirty="0" smtClean="0"/>
          </a:p>
          <a:p>
            <a:endParaRPr lang="en-US" dirty="0" smtClean="0"/>
          </a:p>
          <a:p>
            <a:endParaRPr lang="en-US" b="1" i="1" dirty="0" smtClean="0"/>
          </a:p>
          <a:p>
            <a:r>
              <a:rPr lang="en-US" b="1" i="1" dirty="0" smtClean="0"/>
              <a:t>Eventual Consistency at work!</a:t>
            </a:r>
            <a:endParaRPr lang="en-US" b="1" i="1" dirty="0"/>
          </a:p>
        </p:txBody>
      </p:sp>
      <p:pic>
        <p:nvPicPr>
          <p:cNvPr id="1026" name="Picture 2" descr="http://farm4.static.flickr.com/3200/3292553947_9ee951c3e6_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9935" y="3276600"/>
            <a:ext cx="7810500" cy="259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204566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381000" y="228600"/>
            <a:ext cx="8382000" cy="666750"/>
          </a:xfrm>
        </p:spPr>
        <p:txBody>
          <a:bodyPr>
            <a:normAutofit fontScale="90000"/>
          </a:bodyPr>
          <a:lstStyle/>
          <a:p>
            <a:r>
              <a:rPr lang="en-US" sz="3600" b="1" dirty="0" smtClean="0"/>
              <a:t>Relational </a:t>
            </a:r>
            <a:r>
              <a:rPr lang="en-US" sz="3600" dirty="0" smtClean="0"/>
              <a:t>(SQL Azure)</a:t>
            </a:r>
            <a:r>
              <a:rPr lang="en-US" sz="3600" b="1" dirty="0" smtClean="0"/>
              <a:t> vs</a:t>
            </a:r>
            <a:r>
              <a:rPr lang="en-US" sz="3600" b="1" dirty="0"/>
              <a:t>. </a:t>
            </a:r>
            <a:r>
              <a:rPr lang="en-US" sz="3600" b="1" dirty="0" smtClean="0"/>
              <a:t>NoSQL </a:t>
            </a:r>
            <a:r>
              <a:rPr lang="en-US" sz="3600" dirty="0" smtClean="0"/>
              <a:t>(Azure Tables)</a:t>
            </a:r>
          </a:p>
        </p:txBody>
      </p:sp>
      <p:graphicFrame>
        <p:nvGraphicFramePr>
          <p:cNvPr id="4" name="Table 3"/>
          <p:cNvGraphicFramePr>
            <a:graphicFrameLocks noGrp="1"/>
          </p:cNvGraphicFramePr>
          <p:nvPr>
            <p:extLst>
              <p:ext uri="{D42A27DB-BD31-4B8C-83A1-F6EECF244321}">
                <p14:modId xmlns:p14="http://schemas.microsoft.com/office/powerpoint/2010/main" val="1088002537"/>
              </p:ext>
            </p:extLst>
          </p:nvPr>
        </p:nvGraphicFramePr>
        <p:xfrm>
          <a:off x="156975" y="1066800"/>
          <a:ext cx="8834625" cy="6002655"/>
        </p:xfrm>
        <a:graphic>
          <a:graphicData uri="http://schemas.openxmlformats.org/drawingml/2006/table">
            <a:tbl>
              <a:tblPr firstRow="1" bandRow="1">
                <a:tableStyleId>{5C22544A-7EE6-4342-B048-85BDC9FD1C3A}</a:tableStyleId>
              </a:tblPr>
              <a:tblGrid>
                <a:gridCol w="2944875"/>
                <a:gridCol w="2944875"/>
                <a:gridCol w="2944875"/>
              </a:tblGrid>
              <a:tr h="657225">
                <a:tc>
                  <a:txBody>
                    <a:bodyPr/>
                    <a:lstStyle/>
                    <a:p>
                      <a:r>
                        <a:rPr lang="en-US" sz="3200" dirty="0" smtClean="0"/>
                        <a:t>Approach</a:t>
                      </a:r>
                      <a:endParaRPr lang="en-US" sz="3200" dirty="0"/>
                    </a:p>
                  </a:txBody>
                  <a:tcPr/>
                </a:tc>
                <a:tc>
                  <a:txBody>
                    <a:bodyPr/>
                    <a:lstStyle/>
                    <a:p>
                      <a:r>
                        <a:rPr lang="en-US" sz="3200" dirty="0" smtClean="0"/>
                        <a:t>Relational </a:t>
                      </a:r>
                      <a:br>
                        <a:rPr lang="en-US" sz="3200" dirty="0" smtClean="0"/>
                      </a:br>
                      <a:r>
                        <a:rPr lang="en-US" sz="2400" dirty="0" smtClean="0"/>
                        <a:t>(e.g., SQL Azure)</a:t>
                      </a:r>
                      <a:endParaRPr lang="en-US" sz="2400" dirty="0"/>
                    </a:p>
                  </a:txBody>
                  <a:tcPr/>
                </a:tc>
                <a:tc>
                  <a:txBody>
                    <a:bodyPr/>
                    <a:lstStyle/>
                    <a:p>
                      <a:r>
                        <a:rPr lang="en-US" sz="3200" dirty="0" smtClean="0"/>
                        <a:t>NoSQL</a:t>
                      </a:r>
                    </a:p>
                    <a:p>
                      <a:r>
                        <a:rPr lang="en-US" sz="2400" dirty="0" smtClean="0"/>
                        <a:t>(e.g.,</a:t>
                      </a:r>
                      <a:r>
                        <a:rPr lang="en-US" sz="2400" baseline="0" dirty="0" smtClean="0"/>
                        <a:t> </a:t>
                      </a:r>
                      <a:r>
                        <a:rPr lang="en-US" sz="2400" dirty="0" smtClean="0"/>
                        <a:t>Azure Tables)</a:t>
                      </a:r>
                      <a:endParaRPr lang="en-US" sz="2400" dirty="0"/>
                    </a:p>
                  </a:txBody>
                  <a:tcPr/>
                </a:tc>
              </a:tr>
              <a:tr h="657225">
                <a:tc>
                  <a:txBody>
                    <a:bodyPr/>
                    <a:lstStyle/>
                    <a:p>
                      <a:r>
                        <a:rPr lang="en-US" sz="3200" b="1" dirty="0" smtClean="0"/>
                        <a:t>Normalization</a:t>
                      </a:r>
                      <a:endParaRPr lang="en-US" sz="3200" b="1" dirty="0"/>
                    </a:p>
                  </a:txBody>
                  <a:tcPr/>
                </a:tc>
                <a:tc>
                  <a:txBody>
                    <a:bodyPr/>
                    <a:lstStyle/>
                    <a:p>
                      <a:r>
                        <a:rPr lang="en-US" sz="3200" dirty="0" smtClean="0"/>
                        <a:t>Normalized</a:t>
                      </a:r>
                      <a:endParaRPr lang="en-US" sz="3200" dirty="0"/>
                    </a:p>
                  </a:txBody>
                  <a:tcPr/>
                </a:tc>
                <a:tc>
                  <a:txBody>
                    <a:bodyPr/>
                    <a:lstStyle/>
                    <a:p>
                      <a:r>
                        <a:rPr lang="en-US" sz="3200" dirty="0" smtClean="0"/>
                        <a:t>Denormalized</a:t>
                      </a:r>
                      <a:endParaRPr lang="en-US" sz="3200" dirty="0"/>
                    </a:p>
                  </a:txBody>
                  <a:tcPr/>
                </a:tc>
              </a:tr>
              <a:tr h="361950">
                <a:tc>
                  <a:txBody>
                    <a:bodyPr/>
                    <a:lstStyle/>
                    <a:p>
                      <a:r>
                        <a:rPr lang="en-US" sz="2400" b="1" dirty="0" smtClean="0"/>
                        <a:t>(Duplication)</a:t>
                      </a:r>
                      <a:endParaRPr lang="en-US" sz="2400" b="1" dirty="0"/>
                    </a:p>
                  </a:txBody>
                  <a:tcPr/>
                </a:tc>
                <a:tc>
                  <a:txBody>
                    <a:bodyPr/>
                    <a:lstStyle/>
                    <a:p>
                      <a:r>
                        <a:rPr lang="en-US" sz="2400" dirty="0" smtClean="0"/>
                        <a:t>(No</a:t>
                      </a:r>
                      <a:r>
                        <a:rPr lang="en-US" sz="2400" baseline="0" dirty="0" smtClean="0"/>
                        <a:t> duplication)</a:t>
                      </a:r>
                      <a:endParaRPr lang="en-US" sz="2400" dirty="0"/>
                    </a:p>
                  </a:txBody>
                  <a:tcPr/>
                </a:tc>
                <a:tc>
                  <a:txBody>
                    <a:bodyPr/>
                    <a:lstStyle/>
                    <a:p>
                      <a:r>
                        <a:rPr lang="en-US" sz="2400" dirty="0" smtClean="0"/>
                        <a:t>(Duplication</a:t>
                      </a:r>
                      <a:r>
                        <a:rPr lang="en-US" sz="2400" baseline="0" dirty="0" smtClean="0"/>
                        <a:t> </a:t>
                      </a:r>
                      <a:r>
                        <a:rPr lang="en-US" sz="2400" dirty="0" smtClean="0"/>
                        <a:t>okay)</a:t>
                      </a:r>
                      <a:endParaRPr lang="en-US" sz="2400" dirty="0"/>
                    </a:p>
                  </a:txBody>
                  <a:tcPr/>
                </a:tc>
              </a:tr>
              <a:tr h="657225">
                <a:tc>
                  <a:txBody>
                    <a:bodyPr/>
                    <a:lstStyle/>
                    <a:p>
                      <a:r>
                        <a:rPr lang="en-US" sz="3200" b="1" dirty="0" smtClean="0"/>
                        <a:t>Transactions</a:t>
                      </a:r>
                      <a:endParaRPr lang="en-US" sz="32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smtClean="0"/>
                        <a:t>Distributed</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smtClean="0"/>
                        <a:t>Limited scope</a:t>
                      </a:r>
                    </a:p>
                  </a:txBody>
                  <a:tcPr/>
                </a:tc>
              </a:tr>
              <a:tr h="657225">
                <a:tc>
                  <a:txBody>
                    <a:bodyPr/>
                    <a:lstStyle/>
                    <a:p>
                      <a:r>
                        <a:rPr lang="en-US" sz="3200" b="1" dirty="0" smtClean="0"/>
                        <a:t>Structure</a:t>
                      </a:r>
                      <a:endParaRPr lang="en-US" sz="32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smtClean="0"/>
                        <a:t>Schema</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smtClean="0"/>
                        <a:t>Flexible</a:t>
                      </a:r>
                    </a:p>
                  </a:txBody>
                  <a:tcPr/>
                </a:tc>
              </a:tr>
              <a:tr h="657225">
                <a:tc>
                  <a:txBody>
                    <a:bodyPr/>
                    <a:lstStyle/>
                    <a:p>
                      <a:r>
                        <a:rPr lang="en-US" sz="3200" b="1" dirty="0" smtClean="0"/>
                        <a:t>Responsibility</a:t>
                      </a:r>
                      <a:endParaRPr lang="en-US" sz="3200" b="1" dirty="0"/>
                    </a:p>
                  </a:txBody>
                  <a:tcPr/>
                </a:tc>
                <a:tc>
                  <a:txBody>
                    <a:bodyPr/>
                    <a:lstStyle/>
                    <a:p>
                      <a:r>
                        <a:rPr lang="en-US" sz="3200" dirty="0" smtClean="0"/>
                        <a:t>DBA/Database</a:t>
                      </a:r>
                      <a:endParaRPr lang="en-US" sz="3200" dirty="0"/>
                    </a:p>
                  </a:txBody>
                  <a:tcPr/>
                </a:tc>
                <a:tc>
                  <a:txBody>
                    <a:bodyPr/>
                    <a:lstStyle/>
                    <a:p>
                      <a:r>
                        <a:rPr lang="en-US" sz="3200" dirty="0" smtClean="0"/>
                        <a:t>Developer/Code</a:t>
                      </a:r>
                      <a:endParaRPr lang="en-US" sz="3200" dirty="0"/>
                    </a:p>
                  </a:txBody>
                  <a:tcPr/>
                </a:tc>
              </a:tr>
              <a:tr h="657225">
                <a:tc>
                  <a:txBody>
                    <a:bodyPr/>
                    <a:lstStyle/>
                    <a:p>
                      <a:r>
                        <a:rPr lang="en-US" sz="3200" b="1" dirty="0" smtClean="0"/>
                        <a:t>Knobs</a:t>
                      </a:r>
                      <a:endParaRPr lang="en-US" sz="3200" b="1" dirty="0"/>
                    </a:p>
                  </a:txBody>
                  <a:tcPr/>
                </a:tc>
                <a:tc>
                  <a:txBody>
                    <a:bodyPr/>
                    <a:lstStyle/>
                    <a:p>
                      <a:r>
                        <a:rPr lang="en-US" sz="3200" dirty="0" smtClean="0"/>
                        <a:t>Many</a:t>
                      </a:r>
                      <a:endParaRPr lang="en-US" sz="3200" dirty="0"/>
                    </a:p>
                  </a:txBody>
                  <a:tcPr/>
                </a:tc>
                <a:tc>
                  <a:txBody>
                    <a:bodyPr/>
                    <a:lstStyle/>
                    <a:p>
                      <a:r>
                        <a:rPr lang="en-US" sz="3200" dirty="0" smtClean="0"/>
                        <a:t>Few</a:t>
                      </a:r>
                      <a:endParaRPr lang="en-US" sz="3200" dirty="0"/>
                    </a:p>
                  </a:txBody>
                  <a:tcPr/>
                </a:tc>
              </a:tr>
              <a:tr h="657225">
                <a:tc>
                  <a:txBody>
                    <a:bodyPr/>
                    <a:lstStyle/>
                    <a:p>
                      <a:r>
                        <a:rPr lang="en-US" sz="3200" b="1" dirty="0" smtClean="0"/>
                        <a:t>Scale</a:t>
                      </a:r>
                      <a:endParaRPr lang="en-US" sz="3200" b="1" dirty="0"/>
                    </a:p>
                  </a:txBody>
                  <a:tcPr/>
                </a:tc>
                <a:tc>
                  <a:txBody>
                    <a:bodyPr/>
                    <a:lstStyle/>
                    <a:p>
                      <a:r>
                        <a:rPr lang="en-US" sz="3200" dirty="0" smtClean="0"/>
                        <a:t>Up </a:t>
                      </a:r>
                      <a:r>
                        <a:rPr lang="en-US" sz="2800" dirty="0" smtClean="0"/>
                        <a:t>(or </a:t>
                      </a:r>
                      <a:r>
                        <a:rPr lang="en-US" sz="2800" b="1" dirty="0" smtClean="0"/>
                        <a:t>Sharding</a:t>
                      </a:r>
                      <a:r>
                        <a:rPr lang="en-US" sz="2800" dirty="0" smtClean="0"/>
                        <a:t>)</a:t>
                      </a:r>
                      <a:endParaRPr lang="en-US" sz="3200" dirty="0"/>
                    </a:p>
                  </a:txBody>
                  <a:tcPr/>
                </a:tc>
                <a:tc>
                  <a:txBody>
                    <a:bodyPr/>
                    <a:lstStyle/>
                    <a:p>
                      <a:r>
                        <a:rPr lang="en-US" sz="3200" dirty="0" smtClean="0"/>
                        <a:t>Out</a:t>
                      </a:r>
                      <a:endParaRPr lang="en-US" sz="3200" dirty="0"/>
                    </a:p>
                  </a:txBody>
                  <a:tcPr/>
                </a:tc>
              </a:tr>
              <a:tr h="657225">
                <a:tc>
                  <a:txBody>
                    <a:bodyPr/>
                    <a:lstStyle/>
                    <a:p>
                      <a:endParaRPr lang="en-US" sz="3200" b="1" dirty="0"/>
                    </a:p>
                  </a:txBody>
                  <a:tcPr/>
                </a:tc>
                <a:tc>
                  <a:txBody>
                    <a:bodyPr/>
                    <a:lstStyle/>
                    <a:p>
                      <a:endParaRPr lang="en-US" sz="3200" dirty="0"/>
                    </a:p>
                  </a:txBody>
                  <a:tcPr/>
                </a:tc>
                <a:tc>
                  <a:txBody>
                    <a:bodyPr/>
                    <a:lstStyle/>
                    <a:p>
                      <a:endParaRPr lang="en-US" sz="3200" dirty="0"/>
                    </a:p>
                  </a:txBody>
                  <a:tcPr/>
                </a:tc>
              </a:tr>
            </a:tbl>
          </a:graphicData>
        </a:graphic>
      </p:graphicFrame>
    </p:spTree>
    <p:extLst>
      <p:ext uri="{BB962C8B-B14F-4D97-AF65-F5344CB8AC3E}">
        <p14:creationId xmlns:p14="http://schemas.microsoft.com/office/powerpoint/2010/main" val="46536702"/>
      </p:ext>
    </p:extLst>
  </p:cSld>
  <p:clrMapOvr>
    <a:masterClrMapping/>
  </p:clrMapOvr>
  <p:transition>
    <p:fade/>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666750"/>
          </a:xfrm>
        </p:spPr>
        <p:txBody>
          <a:bodyPr rtlCol="0">
            <a:normAutofit fontScale="90000"/>
          </a:bodyPr>
          <a:lstStyle/>
          <a:p>
            <a:pPr eaLnBrk="1" fontAlgn="auto" hangingPunct="1">
              <a:spcAft>
                <a:spcPts val="0"/>
              </a:spcAft>
              <a:defRPr/>
            </a:pPr>
            <a:r>
              <a:rPr lang="en-US" b="1" dirty="0" smtClean="0"/>
              <a:t>NoSQL Storage</a:t>
            </a:r>
            <a:endParaRPr lang="en-US" b="1" dirty="0"/>
          </a:p>
        </p:txBody>
      </p:sp>
      <p:sp>
        <p:nvSpPr>
          <p:cNvPr id="23555" name="Text Placeholder 2"/>
          <p:cNvSpPr>
            <a:spLocks noGrp="1"/>
          </p:cNvSpPr>
          <p:nvPr>
            <p:ph type="body" sz="quarter" idx="10"/>
          </p:nvPr>
        </p:nvSpPr>
        <p:spPr>
          <a:xfrm>
            <a:off x="381000" y="1447800"/>
            <a:ext cx="8382000" cy="5029200"/>
          </a:xfrm>
        </p:spPr>
        <p:txBody>
          <a:bodyPr>
            <a:normAutofit/>
          </a:bodyPr>
          <a:lstStyle/>
          <a:p>
            <a:pPr eaLnBrk="1" hangingPunct="1"/>
            <a:r>
              <a:rPr lang="en-US" b="1" dirty="0" smtClean="0"/>
              <a:t>Suitable for granular, semi-structured data (Key/Value stores)</a:t>
            </a:r>
          </a:p>
          <a:p>
            <a:pPr eaLnBrk="1" hangingPunct="1"/>
            <a:r>
              <a:rPr lang="en-US" b="1" dirty="0" smtClean="0"/>
              <a:t>Document-oriented data (Document stores)</a:t>
            </a:r>
          </a:p>
          <a:p>
            <a:r>
              <a:rPr lang="en-US" dirty="0" smtClean="0"/>
              <a:t>No rigid database schema</a:t>
            </a:r>
          </a:p>
          <a:p>
            <a:r>
              <a:rPr lang="en-US" dirty="0" smtClean="0"/>
              <a:t>Weak support for complex </a:t>
            </a:r>
            <a:r>
              <a:rPr lang="en-US" dirty="0"/>
              <a:t>joins or </a:t>
            </a:r>
            <a:r>
              <a:rPr lang="en-US" dirty="0" smtClean="0"/>
              <a:t>complex transaction</a:t>
            </a:r>
          </a:p>
          <a:p>
            <a:r>
              <a:rPr lang="en-US" dirty="0" smtClean="0"/>
              <a:t>Usually optimized to Scale Out</a:t>
            </a:r>
          </a:p>
          <a:p>
            <a:r>
              <a:rPr lang="en-US" dirty="0" err="1" smtClean="0"/>
              <a:t>NoSQL</a:t>
            </a:r>
            <a:r>
              <a:rPr lang="en-US" dirty="0" smtClean="0"/>
              <a:t> databases generally not managed with same tooling as for SQL databases</a:t>
            </a:r>
          </a:p>
        </p:txBody>
      </p:sp>
    </p:spTree>
    <p:extLst>
      <p:ext uri="{BB962C8B-B14F-4D97-AF65-F5344CB8AC3E}">
        <p14:creationId xmlns:p14="http://schemas.microsoft.com/office/powerpoint/2010/main" val="377545365"/>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55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55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55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55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355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lumMod val="65000"/>
                  </a:schemeClr>
                </a:solidFill>
              </a:rPr>
              <a:t>Overview of Scalability Topics</a:t>
            </a:r>
            <a:endParaRPr lang="en-US" b="1" dirty="0">
              <a:solidFill>
                <a:schemeClr val="bg1">
                  <a:lumMod val="65000"/>
                </a:schemeClr>
              </a:solidFill>
            </a:endParaRPr>
          </a:p>
        </p:txBody>
      </p:sp>
      <p:sp>
        <p:nvSpPr>
          <p:cNvPr id="3" name="Content Placeholder 2"/>
          <p:cNvSpPr>
            <a:spLocks noGrp="1"/>
          </p:cNvSpPr>
          <p:nvPr>
            <p:ph idx="1"/>
          </p:nvPr>
        </p:nvSpPr>
        <p:spPr/>
        <p:txBody>
          <a:bodyPr>
            <a:noAutofit/>
          </a:bodyPr>
          <a:lstStyle/>
          <a:p>
            <a:pPr marL="514350" indent="-514350">
              <a:buFont typeface="+mj-lt"/>
              <a:buAutoNum type="arabicPeriod"/>
            </a:pPr>
            <a:r>
              <a:rPr lang="en-US" sz="4800" b="1" dirty="0" smtClean="0">
                <a:solidFill>
                  <a:schemeClr val="bg1">
                    <a:lumMod val="65000"/>
                  </a:schemeClr>
                </a:solidFill>
              </a:rPr>
              <a:t>What is Scalability?</a:t>
            </a:r>
            <a:endParaRPr lang="en-US" sz="4800" dirty="0" smtClean="0">
              <a:solidFill>
                <a:schemeClr val="bg1">
                  <a:lumMod val="65000"/>
                </a:schemeClr>
              </a:solidFill>
            </a:endParaRPr>
          </a:p>
          <a:p>
            <a:pPr marL="514350" indent="-514350">
              <a:buFont typeface="+mj-lt"/>
              <a:buAutoNum type="arabicPeriod"/>
            </a:pPr>
            <a:r>
              <a:rPr lang="en-US" sz="4800" b="1" dirty="0" smtClean="0">
                <a:solidFill>
                  <a:schemeClr val="bg1">
                    <a:lumMod val="65000"/>
                  </a:schemeClr>
                </a:solidFill>
              </a:rPr>
              <a:t>Scaling Data</a:t>
            </a:r>
            <a:endParaRPr lang="en-US" sz="4800" dirty="0" smtClean="0">
              <a:solidFill>
                <a:schemeClr val="bg1">
                  <a:lumMod val="65000"/>
                </a:schemeClr>
              </a:solidFill>
            </a:endParaRPr>
          </a:p>
          <a:p>
            <a:pPr marL="514350" indent="-514350">
              <a:buFont typeface="+mj-lt"/>
              <a:buAutoNum type="arabicPeriod"/>
            </a:pPr>
            <a:r>
              <a:rPr lang="en-US" sz="4800" b="1" dirty="0" smtClean="0"/>
              <a:t>Scaling Compute</a:t>
            </a:r>
          </a:p>
          <a:p>
            <a:pPr marL="971550" lvl="1" indent="-571500">
              <a:buFont typeface="Arial" pitchFamily="34" charset="0"/>
              <a:buChar char="•"/>
            </a:pPr>
            <a:r>
              <a:rPr lang="en-US" sz="3600" b="1" dirty="0" smtClean="0"/>
              <a:t>CQRS</a:t>
            </a:r>
            <a:endParaRPr lang="en-US" sz="3600" dirty="0" smtClean="0"/>
          </a:p>
          <a:p>
            <a:pPr marL="514350" indent="-514350">
              <a:buFont typeface="+mj-lt"/>
              <a:buAutoNum type="arabicPeriod"/>
            </a:pPr>
            <a:r>
              <a:rPr lang="en-US" sz="4800" b="1" dirty="0" smtClean="0">
                <a:solidFill>
                  <a:schemeClr val="bg1">
                    <a:lumMod val="65000"/>
                  </a:schemeClr>
                </a:solidFill>
              </a:rPr>
              <a:t>Q&amp;A</a:t>
            </a:r>
            <a:r>
              <a:rPr lang="en-US" sz="4800" dirty="0" smtClean="0">
                <a:solidFill>
                  <a:schemeClr val="bg1">
                    <a:lumMod val="65000"/>
                  </a:schemeClr>
                </a:solidFill>
              </a:rPr>
              <a:t> </a:t>
            </a:r>
            <a:endParaRPr lang="en-US" sz="4800" dirty="0">
              <a:solidFill>
                <a:schemeClr val="bg1">
                  <a:lumMod val="65000"/>
                </a:schemeClr>
              </a:solidFill>
            </a:endParaRPr>
          </a:p>
        </p:txBody>
      </p:sp>
    </p:spTree>
    <p:extLst>
      <p:ext uri="{BB962C8B-B14F-4D97-AF65-F5344CB8AC3E}">
        <p14:creationId xmlns:p14="http://schemas.microsoft.com/office/powerpoint/2010/main" val="183143530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CQRS Architecture Pattern</a:t>
            </a:r>
            <a:endParaRPr lang="en-US" dirty="0"/>
          </a:p>
        </p:txBody>
      </p:sp>
      <p:sp>
        <p:nvSpPr>
          <p:cNvPr id="3" name="Content Placeholder 2"/>
          <p:cNvSpPr>
            <a:spLocks noGrp="1"/>
          </p:cNvSpPr>
          <p:nvPr>
            <p:ph idx="1"/>
          </p:nvPr>
        </p:nvSpPr>
        <p:spPr/>
        <p:txBody>
          <a:bodyPr>
            <a:normAutofit/>
          </a:bodyPr>
          <a:lstStyle/>
          <a:p>
            <a:r>
              <a:rPr lang="en-US" b="1" u="sng" dirty="0" smtClean="0"/>
              <a:t>C</a:t>
            </a:r>
            <a:r>
              <a:rPr lang="en-US" b="1" dirty="0" smtClean="0"/>
              <a:t>ommand </a:t>
            </a:r>
            <a:r>
              <a:rPr lang="en-US" b="1" u="sng" dirty="0" smtClean="0"/>
              <a:t>Q</a:t>
            </a:r>
            <a:r>
              <a:rPr lang="en-US" b="1" dirty="0" smtClean="0"/>
              <a:t>uery </a:t>
            </a:r>
            <a:r>
              <a:rPr lang="en-US" b="1" u="sng" dirty="0" smtClean="0"/>
              <a:t>R</a:t>
            </a:r>
            <a:r>
              <a:rPr lang="en-US" b="1" dirty="0" smtClean="0"/>
              <a:t>esponsibility </a:t>
            </a:r>
            <a:r>
              <a:rPr lang="en-US" b="1" u="sng" dirty="0" smtClean="0"/>
              <a:t>S</a:t>
            </a:r>
            <a:r>
              <a:rPr lang="en-US" b="1" dirty="0" smtClean="0"/>
              <a:t>egregation</a:t>
            </a:r>
          </a:p>
          <a:p>
            <a:r>
              <a:rPr lang="en-US" dirty="0" smtClean="0"/>
              <a:t>Based on notion that actions which Update our system (“Commands”) are a separate architectural concern than those actions which ask for data (“Query”)</a:t>
            </a:r>
          </a:p>
          <a:p>
            <a:r>
              <a:rPr lang="en-US" dirty="0" smtClean="0"/>
              <a:t>Leads to systems where the Front End (UI) and Backend (Business Logic) are </a:t>
            </a:r>
            <a:r>
              <a:rPr lang="en-US" b="1" dirty="0" smtClean="0"/>
              <a:t>Loosely Coupled</a:t>
            </a:r>
            <a:endParaRPr lang="en-US" b="1"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CQRS in Windows Azure</a:t>
            </a:r>
            <a:endParaRPr lang="en-US" dirty="0"/>
          </a:p>
        </p:txBody>
      </p:sp>
      <p:sp>
        <p:nvSpPr>
          <p:cNvPr id="3" name="Content Placeholder 2"/>
          <p:cNvSpPr>
            <a:spLocks noGrp="1"/>
          </p:cNvSpPr>
          <p:nvPr>
            <p:ph idx="1"/>
          </p:nvPr>
        </p:nvSpPr>
        <p:spPr/>
        <p:txBody>
          <a:bodyPr>
            <a:normAutofit/>
          </a:bodyPr>
          <a:lstStyle/>
          <a:p>
            <a:pPr>
              <a:buNone/>
            </a:pPr>
            <a:r>
              <a:rPr lang="en-US" b="1" dirty="0" smtClean="0"/>
              <a:t>WE NEED:</a:t>
            </a:r>
          </a:p>
          <a:p>
            <a:pPr>
              <a:buFont typeface="Arial" charset="0"/>
              <a:buChar char="•"/>
            </a:pPr>
            <a:r>
              <a:rPr lang="en-US" sz="3600" dirty="0" smtClean="0"/>
              <a:t>Compute resource to run our code</a:t>
            </a:r>
          </a:p>
          <a:p>
            <a:pPr lvl="1">
              <a:buFont typeface="Wingdings" pitchFamily="2" charset="2"/>
              <a:buChar char="ü"/>
            </a:pPr>
            <a:r>
              <a:rPr lang="en-US" sz="3200" b="1" dirty="0" smtClean="0"/>
              <a:t>Web Roles</a:t>
            </a:r>
            <a:r>
              <a:rPr lang="en-US" sz="3200" dirty="0" smtClean="0"/>
              <a:t> (IIS) and </a:t>
            </a:r>
            <a:r>
              <a:rPr lang="en-US" sz="3200" b="1" dirty="0" smtClean="0"/>
              <a:t>Worker Roles</a:t>
            </a:r>
            <a:r>
              <a:rPr lang="en-US" sz="3200" dirty="0" smtClean="0"/>
              <a:t> (w/o IIS)</a:t>
            </a:r>
          </a:p>
          <a:p>
            <a:pPr>
              <a:buFont typeface="Arial" charset="0"/>
              <a:buChar char="•"/>
            </a:pPr>
            <a:r>
              <a:rPr lang="en-US" sz="3600" dirty="0" smtClean="0"/>
              <a:t>Reliable Queue to communicate</a:t>
            </a:r>
          </a:p>
          <a:p>
            <a:pPr lvl="1">
              <a:buFont typeface="Wingdings" pitchFamily="2" charset="2"/>
              <a:buChar char="ü"/>
            </a:pPr>
            <a:r>
              <a:rPr lang="en-US" sz="3200" dirty="0" smtClean="0"/>
              <a:t>Azure Storage </a:t>
            </a:r>
            <a:r>
              <a:rPr lang="en-US" sz="3200" b="1" dirty="0" smtClean="0"/>
              <a:t>Queues</a:t>
            </a:r>
            <a:endParaRPr lang="en-US" sz="3200" dirty="0" smtClean="0"/>
          </a:p>
          <a:p>
            <a:pPr>
              <a:buFont typeface="Arial" charset="0"/>
              <a:buChar char="•"/>
            </a:pPr>
            <a:r>
              <a:rPr lang="en-US" sz="3600" dirty="0" smtClean="0"/>
              <a:t>Durable/Persistent Storage</a:t>
            </a:r>
          </a:p>
          <a:p>
            <a:pPr lvl="1">
              <a:buFont typeface="Wingdings" pitchFamily="2" charset="2"/>
              <a:buChar char="ü"/>
            </a:pPr>
            <a:r>
              <a:rPr lang="en-US" sz="3200" dirty="0" smtClean="0"/>
              <a:t>Azure Storage </a:t>
            </a:r>
            <a:r>
              <a:rPr lang="en-US" sz="3200" b="1" dirty="0" smtClean="0"/>
              <a:t>Blobs &amp; Tables</a:t>
            </a:r>
            <a:r>
              <a:rPr lang="en-US" sz="3200" dirty="0" smtClean="0"/>
              <a:t>; </a:t>
            </a:r>
            <a:r>
              <a:rPr lang="en-US" sz="3200" b="1" dirty="0" smtClean="0"/>
              <a:t>SQL Azure</a:t>
            </a:r>
            <a:endParaRPr lang="en-US" sz="32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pPr eaLnBrk="1" hangingPunct="1"/>
            <a:r>
              <a:rPr lang="en-US" dirty="0" smtClean="0"/>
              <a:t>CQRS in Action</a:t>
            </a:r>
            <a:endParaRPr lang="en-US" dirty="0" smtClean="0"/>
          </a:p>
        </p:txBody>
      </p:sp>
      <p:sp>
        <p:nvSpPr>
          <p:cNvPr id="4" name="Rounded Rectangle 3"/>
          <p:cNvSpPr/>
          <p:nvPr/>
        </p:nvSpPr>
        <p:spPr bwMode="auto">
          <a:xfrm>
            <a:off x="1295400" y="281940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Web Server</a:t>
            </a:r>
            <a:endParaRPr lang="en-US" dirty="0"/>
          </a:p>
        </p:txBody>
      </p:sp>
      <p:sp>
        <p:nvSpPr>
          <p:cNvPr id="5" name="Rounded Rectangle 4"/>
          <p:cNvSpPr/>
          <p:nvPr/>
        </p:nvSpPr>
        <p:spPr bwMode="auto">
          <a:xfrm>
            <a:off x="6553199" y="2819400"/>
            <a:ext cx="1368245"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Compute Service</a:t>
            </a:r>
            <a:endParaRPr lang="en-US" dirty="0"/>
          </a:p>
        </p:txBody>
      </p:sp>
      <p:sp>
        <p:nvSpPr>
          <p:cNvPr id="85" name="Right Arrow 84"/>
          <p:cNvSpPr/>
          <p:nvPr/>
        </p:nvSpPr>
        <p:spPr>
          <a:xfrm>
            <a:off x="5708326" y="3276600"/>
            <a:ext cx="690644"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6" name="Right Arrow 85"/>
          <p:cNvSpPr/>
          <p:nvPr/>
        </p:nvSpPr>
        <p:spPr>
          <a:xfrm rot="2377420">
            <a:off x="2489200" y="4419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7" name="Right Arrow 86"/>
          <p:cNvSpPr/>
          <p:nvPr/>
        </p:nvSpPr>
        <p:spPr>
          <a:xfrm rot="19356402">
            <a:off x="5849938" y="44831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6" name="Rounded Rectangle 45"/>
          <p:cNvSpPr/>
          <p:nvPr/>
        </p:nvSpPr>
        <p:spPr bwMode="auto">
          <a:xfrm>
            <a:off x="3524554" y="3124505"/>
            <a:ext cx="2033201" cy="60899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Reliable Queue</a:t>
            </a:r>
            <a:endParaRPr lang="en-US" b="1" dirty="0"/>
          </a:p>
        </p:txBody>
      </p:sp>
      <p:sp>
        <p:nvSpPr>
          <p:cNvPr id="59" name="Rounded Rectangle 58"/>
          <p:cNvSpPr/>
          <p:nvPr/>
        </p:nvSpPr>
        <p:spPr bwMode="auto">
          <a:xfrm>
            <a:off x="3692686" y="4951475"/>
            <a:ext cx="1826970" cy="60899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Reliable Storage</a:t>
            </a:r>
            <a:endParaRPr lang="en-US" b="1" dirty="0"/>
          </a:p>
        </p:txBody>
      </p:sp>
      <p:sp>
        <p:nvSpPr>
          <p:cNvPr id="11" name="Right Arrow 10"/>
          <p:cNvSpPr/>
          <p:nvPr/>
        </p:nvSpPr>
        <p:spPr>
          <a:xfrm>
            <a:off x="2650085" y="3257855"/>
            <a:ext cx="690644"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59"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Animal Portraits - Zoos - Audubon Zoo - Animals - Gorilla - Fotopedia"/>
          <p:cNvPicPr>
            <a:picLocks noChangeAspect="1" noChangeArrowheads="1"/>
          </p:cNvPicPr>
          <p:nvPr/>
        </p:nvPicPr>
        <p:blipFill>
          <a:blip r:embed="rId3" cstate="print"/>
          <a:srcRect/>
          <a:stretch>
            <a:fillRect/>
          </a:stretch>
        </p:blipFill>
        <p:spPr bwMode="auto">
          <a:xfrm>
            <a:off x="0" y="1714500"/>
            <a:ext cx="2209800" cy="3314700"/>
          </a:xfrm>
          <a:prstGeom prst="rect">
            <a:avLst/>
          </a:prstGeom>
          <a:noFill/>
          <a:ln w="9525">
            <a:noFill/>
            <a:miter lim="800000"/>
            <a:headEnd/>
            <a:tailEnd/>
          </a:ln>
        </p:spPr>
      </p:pic>
      <p:sp>
        <p:nvSpPr>
          <p:cNvPr id="33795" name="Title 1"/>
          <p:cNvSpPr>
            <a:spLocks noGrp="1"/>
          </p:cNvSpPr>
          <p:nvPr>
            <p:ph type="title"/>
          </p:nvPr>
        </p:nvSpPr>
        <p:spPr/>
        <p:txBody>
          <a:bodyPr/>
          <a:lstStyle/>
          <a:p>
            <a:pPr eaLnBrk="1" hangingPunct="1"/>
            <a:r>
              <a:rPr lang="en-US" dirty="0" smtClean="0"/>
              <a:t>Canonical Example: Thumbnails</a:t>
            </a:r>
          </a:p>
        </p:txBody>
      </p:sp>
      <p:sp>
        <p:nvSpPr>
          <p:cNvPr id="4" name="Rounded Rectangle 3"/>
          <p:cNvSpPr/>
          <p:nvPr/>
        </p:nvSpPr>
        <p:spPr bwMode="auto">
          <a:xfrm>
            <a:off x="1295400" y="281940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5" name="Rounded Rectangle 4"/>
          <p:cNvSpPr/>
          <p:nvPr/>
        </p:nvSpPr>
        <p:spPr bwMode="auto">
          <a:xfrm>
            <a:off x="6553200" y="2819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84" name="Right Arrow 83"/>
          <p:cNvSpPr/>
          <p:nvPr/>
        </p:nvSpPr>
        <p:spPr>
          <a:xfrm>
            <a:off x="2667000" y="3276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5" name="Right Arrow 84"/>
          <p:cNvSpPr/>
          <p:nvPr/>
        </p:nvSpPr>
        <p:spPr>
          <a:xfrm>
            <a:off x="5636055" y="3276600"/>
            <a:ext cx="762915"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6" name="Right Arrow 85"/>
          <p:cNvSpPr/>
          <p:nvPr/>
        </p:nvSpPr>
        <p:spPr>
          <a:xfrm rot="2377420">
            <a:off x="2489200" y="4419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7" name="Right Arrow 86"/>
          <p:cNvSpPr/>
          <p:nvPr/>
        </p:nvSpPr>
        <p:spPr>
          <a:xfrm rot="19356402">
            <a:off x="5849938" y="44831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33808" name="Picture 2" descr="Animal Portraits - Zoos - Audubon Zoo - Animals - Gorilla - Fotopedia"/>
          <p:cNvPicPr>
            <a:picLocks noChangeAspect="1" noChangeArrowheads="1"/>
          </p:cNvPicPr>
          <p:nvPr/>
        </p:nvPicPr>
        <p:blipFill>
          <a:blip r:embed="rId4" cstate="print"/>
          <a:srcRect/>
          <a:stretch>
            <a:fillRect/>
          </a:stretch>
        </p:blipFill>
        <p:spPr bwMode="auto">
          <a:xfrm>
            <a:off x="7467600" y="3043238"/>
            <a:ext cx="581025" cy="871537"/>
          </a:xfrm>
          <a:prstGeom prst="rect">
            <a:avLst/>
          </a:prstGeom>
          <a:noFill/>
          <a:ln w="9525">
            <a:noFill/>
            <a:miter lim="800000"/>
            <a:headEnd/>
            <a:tailEnd/>
          </a:ln>
        </p:spPr>
      </p:pic>
      <p:sp>
        <p:nvSpPr>
          <p:cNvPr id="59" name="Rounded Rectangle 58"/>
          <p:cNvSpPr/>
          <p:nvPr/>
        </p:nvSpPr>
        <p:spPr bwMode="auto">
          <a:xfrm>
            <a:off x="3963010" y="3124505"/>
            <a:ext cx="1522474" cy="60899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Azure Queue</a:t>
            </a:r>
            <a:endParaRPr lang="en-US" b="1" dirty="0"/>
          </a:p>
        </p:txBody>
      </p:sp>
      <p:sp>
        <p:nvSpPr>
          <p:cNvPr id="60" name="Rounded Rectangle 59"/>
          <p:cNvSpPr/>
          <p:nvPr/>
        </p:nvSpPr>
        <p:spPr bwMode="auto">
          <a:xfrm>
            <a:off x="3963010" y="4951475"/>
            <a:ext cx="1826970" cy="60899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Azure Blob</a:t>
            </a:r>
            <a:endParaRPr lang="en-US" b="1" dirty="0"/>
          </a:p>
        </p:txBody>
      </p:sp>
      <p:sp>
        <p:nvSpPr>
          <p:cNvPr id="61" name="TextBox 60"/>
          <p:cNvSpPr txBox="1"/>
          <p:nvPr/>
        </p:nvSpPr>
        <p:spPr>
          <a:xfrm>
            <a:off x="613565" y="5864960"/>
            <a:ext cx="7592912" cy="954107"/>
          </a:xfrm>
          <a:prstGeom prst="rect">
            <a:avLst/>
          </a:prstGeom>
          <a:noFill/>
        </p:spPr>
        <p:txBody>
          <a:bodyPr wrap="none" rtlCol="0">
            <a:spAutoFit/>
          </a:bodyPr>
          <a:lstStyle/>
          <a:p>
            <a:r>
              <a:rPr lang="en-US" sz="2800" b="1" dirty="0" smtClean="0"/>
              <a:t>Key Point:</a:t>
            </a:r>
            <a:r>
              <a:rPr lang="en-US" sz="2800" dirty="0" smtClean="0"/>
              <a:t> at first, user does not get the thumbnail </a:t>
            </a:r>
            <a:br>
              <a:rPr lang="en-US" sz="2800" dirty="0" smtClean="0"/>
            </a:br>
            <a:r>
              <a:rPr lang="en-US" sz="2800" dirty="0" smtClean="0"/>
              <a:t>(UX implications)</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60"/>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animBg="1"/>
      <p:bldP spid="61"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normAutofit/>
          </a:bodyPr>
          <a:lstStyle/>
          <a:p>
            <a:pPr eaLnBrk="1" hangingPunct="1"/>
            <a:r>
              <a:rPr lang="en-US" dirty="0" smtClean="0"/>
              <a:t>Reliable Queue &amp; 2-step Delete</a:t>
            </a:r>
          </a:p>
        </p:txBody>
      </p:sp>
      <p:sp>
        <p:nvSpPr>
          <p:cNvPr id="4" name="Rounded Rectangle 3"/>
          <p:cNvSpPr/>
          <p:nvPr/>
        </p:nvSpPr>
        <p:spPr bwMode="auto">
          <a:xfrm>
            <a:off x="1674813" y="319948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(IIS)</a:t>
            </a:r>
          </a:p>
          <a:p>
            <a:pPr algn="ctr" fontAlgn="auto">
              <a:spcBef>
                <a:spcPts val="0"/>
              </a:spcBef>
              <a:spcAft>
                <a:spcPts val="0"/>
              </a:spcAft>
              <a:defRPr/>
            </a:pPr>
            <a:r>
              <a:rPr lang="en-US" b="1" dirty="0" smtClean="0"/>
              <a:t>Web</a:t>
            </a:r>
            <a:endParaRPr lang="en-US" b="1" dirty="0"/>
          </a:p>
          <a:p>
            <a:pPr algn="ctr" fontAlgn="auto">
              <a:spcBef>
                <a:spcPts val="0"/>
              </a:spcBef>
              <a:spcAft>
                <a:spcPts val="0"/>
              </a:spcAft>
              <a:defRPr/>
            </a:pPr>
            <a:r>
              <a:rPr lang="en-US" b="1" dirty="0" smtClean="0"/>
              <a:t>Role</a:t>
            </a:r>
            <a:endParaRPr lang="en-US" b="1" dirty="0"/>
          </a:p>
        </p:txBody>
      </p:sp>
      <p:sp>
        <p:nvSpPr>
          <p:cNvPr id="5" name="Rounded Rectangle 4"/>
          <p:cNvSpPr/>
          <p:nvPr/>
        </p:nvSpPr>
        <p:spPr bwMode="auto">
          <a:xfrm>
            <a:off x="6932613" y="3199485"/>
            <a:ext cx="1068387"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Worker</a:t>
            </a:r>
            <a:endParaRPr lang="en-US" b="1" dirty="0"/>
          </a:p>
          <a:p>
            <a:pPr algn="ctr" fontAlgn="auto">
              <a:spcBef>
                <a:spcPts val="0"/>
              </a:spcBef>
              <a:spcAft>
                <a:spcPts val="0"/>
              </a:spcAft>
              <a:defRPr/>
            </a:pPr>
            <a:r>
              <a:rPr lang="en-US" b="1" dirty="0"/>
              <a:t>Role</a:t>
            </a:r>
          </a:p>
        </p:txBody>
      </p:sp>
      <p:sp>
        <p:nvSpPr>
          <p:cNvPr id="84" name="Right Arrow 83"/>
          <p:cNvSpPr/>
          <p:nvPr/>
        </p:nvSpPr>
        <p:spPr>
          <a:xfrm>
            <a:off x="3046413" y="3656685"/>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5" name="Right Arrow 84"/>
          <p:cNvSpPr/>
          <p:nvPr/>
        </p:nvSpPr>
        <p:spPr>
          <a:xfrm>
            <a:off x="5561013" y="3656685"/>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TextBox 6"/>
          <p:cNvSpPr txBox="1">
            <a:spLocks noChangeArrowheads="1"/>
          </p:cNvSpPr>
          <p:nvPr/>
        </p:nvSpPr>
        <p:spPr bwMode="auto">
          <a:xfrm>
            <a:off x="49213" y="1676400"/>
            <a:ext cx="6578600" cy="1662113"/>
          </a:xfrm>
          <a:prstGeom prst="rect">
            <a:avLst/>
          </a:prstGeom>
          <a:noFill/>
          <a:ln w="9525">
            <a:noFill/>
            <a:miter lim="800000"/>
            <a:headEnd/>
            <a:tailEnd/>
          </a:ln>
        </p:spPr>
        <p:txBody>
          <a:bodyPr>
            <a:spAutoFit/>
          </a:bodyPr>
          <a:lstStyle/>
          <a:p>
            <a:r>
              <a:rPr lang="en-US" sz="2800" b="1" dirty="0">
                <a:latin typeface="Calibri" pitchFamily="34" charset="0"/>
              </a:rPr>
              <a:t>queue.AddMessage</a:t>
            </a:r>
            <a:r>
              <a:rPr lang="en-US" sz="2800" dirty="0">
                <a:latin typeface="Calibri" pitchFamily="34" charset="0"/>
              </a:rPr>
              <a:t>(</a:t>
            </a:r>
          </a:p>
          <a:p>
            <a:r>
              <a:rPr lang="en-US" sz="2800" dirty="0">
                <a:latin typeface="Calibri" pitchFamily="34" charset="0"/>
              </a:rPr>
              <a:t>     new </a:t>
            </a:r>
            <a:r>
              <a:rPr lang="en-US" sz="2800" b="1" dirty="0">
                <a:latin typeface="Calibri" pitchFamily="34" charset="0"/>
              </a:rPr>
              <a:t>CloudQueueMessage</a:t>
            </a:r>
            <a:r>
              <a:rPr lang="en-US" sz="2800" dirty="0">
                <a:latin typeface="Calibri" pitchFamily="34" charset="0"/>
              </a:rPr>
              <a:t>(</a:t>
            </a:r>
          </a:p>
          <a:p>
            <a:r>
              <a:rPr lang="en-US" sz="2800" dirty="0" smtClean="0">
                <a:latin typeface="Calibri" pitchFamily="34" charset="0"/>
              </a:rPr>
              <a:t>           </a:t>
            </a:r>
            <a:r>
              <a:rPr lang="en-US" sz="2800" dirty="0" err="1" smtClean="0">
                <a:latin typeface="Calibri" pitchFamily="34" charset="0"/>
              </a:rPr>
              <a:t>urlToMediaInBlob</a:t>
            </a:r>
            <a:r>
              <a:rPr lang="en-US" sz="2800" dirty="0" smtClean="0">
                <a:latin typeface="Calibri" pitchFamily="34" charset="0"/>
              </a:rPr>
              <a:t>));</a:t>
            </a:r>
            <a:endParaRPr lang="en-US" sz="2800" dirty="0">
              <a:latin typeface="Calibri" pitchFamily="34" charset="0"/>
            </a:endParaRPr>
          </a:p>
          <a:p>
            <a:endParaRPr lang="en-US" dirty="0">
              <a:latin typeface="Calibri" pitchFamily="34" charset="0"/>
            </a:endParaRPr>
          </a:p>
        </p:txBody>
      </p:sp>
      <p:sp>
        <p:nvSpPr>
          <p:cNvPr id="15" name="TextBox 14"/>
          <p:cNvSpPr txBox="1">
            <a:spLocks noChangeArrowheads="1"/>
          </p:cNvSpPr>
          <p:nvPr/>
        </p:nvSpPr>
        <p:spPr bwMode="auto">
          <a:xfrm>
            <a:off x="2971800" y="4495800"/>
            <a:ext cx="7315200" cy="1384995"/>
          </a:xfrm>
          <a:prstGeom prst="rect">
            <a:avLst/>
          </a:prstGeom>
          <a:noFill/>
          <a:ln w="9525">
            <a:noFill/>
            <a:miter lim="800000"/>
            <a:headEnd/>
            <a:tailEnd/>
          </a:ln>
        </p:spPr>
        <p:txBody>
          <a:bodyPr>
            <a:spAutoFit/>
          </a:bodyPr>
          <a:lstStyle/>
          <a:p>
            <a:r>
              <a:rPr lang="en-US" sz="2800" b="1" dirty="0" err="1">
                <a:latin typeface="Calibri" pitchFamily="34" charset="0"/>
              </a:rPr>
              <a:t>CloudQueueMessage</a:t>
            </a:r>
            <a:r>
              <a:rPr lang="en-US" sz="2800" dirty="0">
                <a:latin typeface="Calibri" pitchFamily="34" charset="0"/>
              </a:rPr>
              <a:t>  </a:t>
            </a:r>
            <a:r>
              <a:rPr lang="en-US" sz="2800" dirty="0" err="1" smtClean="0">
                <a:latin typeface="Calibri" pitchFamily="34" charset="0"/>
              </a:rPr>
              <a:t>msg</a:t>
            </a:r>
            <a:r>
              <a:rPr lang="en-US" sz="2800" dirty="0" smtClean="0">
                <a:latin typeface="Calibri" pitchFamily="34" charset="0"/>
              </a:rPr>
              <a:t> =</a:t>
            </a:r>
            <a:endParaRPr lang="en-US" sz="2800" dirty="0">
              <a:latin typeface="Calibri" pitchFamily="34" charset="0"/>
            </a:endParaRPr>
          </a:p>
          <a:p>
            <a:r>
              <a:rPr lang="en-US" sz="2800" dirty="0">
                <a:latin typeface="Calibri" pitchFamily="34" charset="0"/>
              </a:rPr>
              <a:t>                </a:t>
            </a:r>
            <a:r>
              <a:rPr lang="en-US" sz="2800" b="1" dirty="0">
                <a:latin typeface="Calibri" pitchFamily="34" charset="0"/>
              </a:rPr>
              <a:t>queue.GetMessage</a:t>
            </a:r>
            <a:r>
              <a:rPr lang="en-US" sz="2800" dirty="0">
                <a:latin typeface="Calibri" pitchFamily="34" charset="0"/>
              </a:rPr>
              <a:t>(</a:t>
            </a:r>
          </a:p>
          <a:p>
            <a:r>
              <a:rPr lang="en-US" sz="2800" dirty="0">
                <a:latin typeface="Calibri" pitchFamily="34" charset="0"/>
              </a:rPr>
              <a:t>                      TimeSpan.FromSeconds(10));</a:t>
            </a:r>
          </a:p>
        </p:txBody>
      </p:sp>
      <p:cxnSp>
        <p:nvCxnSpPr>
          <p:cNvPr id="17" name="Straight Arrow Connector 16"/>
          <p:cNvCxnSpPr/>
          <p:nvPr/>
        </p:nvCxnSpPr>
        <p:spPr>
          <a:xfrm rot="5400000" flipH="1" flipV="1">
            <a:off x="6551219" y="4190237"/>
            <a:ext cx="913484" cy="60899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1222555" y="3199790"/>
            <a:ext cx="608992" cy="60899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a:spLocks noChangeArrowheads="1"/>
          </p:cNvSpPr>
          <p:nvPr/>
        </p:nvSpPr>
        <p:spPr bwMode="auto">
          <a:xfrm>
            <a:off x="2678113" y="5950075"/>
            <a:ext cx="7315200" cy="523875"/>
          </a:xfrm>
          <a:prstGeom prst="rect">
            <a:avLst/>
          </a:prstGeom>
          <a:noFill/>
          <a:ln w="9525">
            <a:noFill/>
            <a:miter lim="800000"/>
            <a:headEnd/>
            <a:tailEnd/>
          </a:ln>
        </p:spPr>
        <p:txBody>
          <a:bodyPr>
            <a:spAutoFit/>
          </a:bodyPr>
          <a:lstStyle/>
          <a:p>
            <a:r>
              <a:rPr lang="en-US" sz="2800" dirty="0">
                <a:latin typeface="Calibri" pitchFamily="34" charset="0"/>
              </a:rPr>
              <a:t>… </a:t>
            </a:r>
            <a:r>
              <a:rPr lang="en-US" sz="2800" b="1" dirty="0" err="1" smtClean="0">
                <a:solidFill>
                  <a:schemeClr val="tx2"/>
                </a:solidFill>
                <a:latin typeface="Calibri" pitchFamily="34" charset="0"/>
              </a:rPr>
              <a:t>queue.DeleteMessage</a:t>
            </a:r>
            <a:r>
              <a:rPr lang="en-US" sz="2800" dirty="0" smtClean="0">
                <a:solidFill>
                  <a:schemeClr val="tx2"/>
                </a:solidFill>
                <a:latin typeface="Calibri" pitchFamily="34" charset="0"/>
              </a:rPr>
              <a:t>(</a:t>
            </a:r>
            <a:r>
              <a:rPr lang="en-US" sz="2800" dirty="0" err="1" smtClean="0">
                <a:solidFill>
                  <a:schemeClr val="tx2"/>
                </a:solidFill>
                <a:latin typeface="Calibri" pitchFamily="34" charset="0"/>
              </a:rPr>
              <a:t>msg</a:t>
            </a:r>
            <a:r>
              <a:rPr lang="en-US" sz="2800" dirty="0" smtClean="0">
                <a:solidFill>
                  <a:schemeClr val="tx2"/>
                </a:solidFill>
                <a:latin typeface="Calibri" pitchFamily="34" charset="0"/>
              </a:rPr>
              <a:t>);</a:t>
            </a:r>
            <a:endParaRPr lang="en-US" sz="2800" dirty="0">
              <a:solidFill>
                <a:schemeClr val="tx2"/>
              </a:solidFill>
              <a:latin typeface="Calibri" pitchFamily="34" charset="0"/>
            </a:endParaRPr>
          </a:p>
        </p:txBody>
      </p:sp>
      <p:sp>
        <p:nvSpPr>
          <p:cNvPr id="20" name="Rounded Rectangle 19"/>
          <p:cNvSpPr/>
          <p:nvPr/>
        </p:nvSpPr>
        <p:spPr bwMode="auto">
          <a:xfrm>
            <a:off x="4267505" y="3504285"/>
            <a:ext cx="1068387" cy="60899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Queue</a:t>
            </a:r>
            <a:endParaRPr lang="en-US" b="1" dirty="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84"/>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85"/>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0-#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par>
                                <p:cTn id="23" presetID="1"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par>
                          <p:cTn id="25" fill="hold">
                            <p:stCondLst>
                              <p:cond delay="500"/>
                            </p:stCondLst>
                            <p:childTnLst>
                              <p:par>
                                <p:cTn id="26" presetID="33" presetClass="emph" presetSubtype="0" fill="remove" grpId="1" nodeType="afterEffect">
                                  <p:stCondLst>
                                    <p:cond delay="0"/>
                                  </p:stCondLst>
                                  <p:childTnLst>
                                    <p:animClr clrSpc="rgb" dir="cw">
                                      <p:cBhvr override="childStyle">
                                        <p:cTn id="27" dur="1500" accel="50000" autoRev="1" fill="hold" tmFilter="0, 0; .33333, 1; 1, 1">
                                          <p:stCondLst>
                                            <p:cond delay="0"/>
                                          </p:stCondLst>
                                        </p:cTn>
                                        <p:tgtEl>
                                          <p:spTgt spid="84"/>
                                        </p:tgtEl>
                                        <p:attrNameLst>
                                          <p:attrName>style.color</p:attrName>
                                        </p:attrNameLst>
                                      </p:cBhvr>
                                      <p:to>
                                        <a:schemeClr val="accent2"/>
                                      </p:to>
                                    </p:animClr>
                                    <p:animClr clrSpc="rgb" dir="cw">
                                      <p:cBhvr>
                                        <p:cTn id="28" dur="1500" accel="50000" autoRev="1" fill="hold" tmFilter="0, 0; .33333, 1; 1, 1">
                                          <p:stCondLst>
                                            <p:cond delay="0"/>
                                          </p:stCondLst>
                                        </p:cTn>
                                        <p:tgtEl>
                                          <p:spTgt spid="84"/>
                                        </p:tgtEl>
                                        <p:attrNameLst>
                                          <p:attrName>fillcolor</p:attrName>
                                        </p:attrNameLst>
                                      </p:cBhvr>
                                      <p:to>
                                        <a:schemeClr val="accent2"/>
                                      </p:to>
                                    </p:animClr>
                                    <p:set>
                                      <p:cBhvr>
                                        <p:cTn id="29" dur="3000" fill="hold"/>
                                        <p:tgtEl>
                                          <p:spTgt spid="84"/>
                                        </p:tgtEl>
                                        <p:attrNameLst>
                                          <p:attrName>fill.type</p:attrName>
                                        </p:attrNameLst>
                                      </p:cBhvr>
                                      <p:to>
                                        <p:strVal val="solid"/>
                                      </p:to>
                                    </p:set>
                                    <p:set>
                                      <p:cBhvr>
                                        <p:cTn id="30" dur="3000" fill="hold"/>
                                        <p:tgtEl>
                                          <p:spTgt spid="84"/>
                                        </p:tgtEl>
                                        <p:attrNameLst>
                                          <p:attrName>fill.on</p:attrName>
                                        </p:attrNameLst>
                                      </p:cBhvr>
                                      <p:to>
                                        <p:strVal val="true"/>
                                      </p:to>
                                    </p:set>
                                    <p:animScale>
                                      <p:cBhvr>
                                        <p:cTn id="31" dur="1500" accel="50000" autoRev="1" fill="hold" tmFilter="0, 0; .33333, 1; 1, 1">
                                          <p:stCondLst>
                                            <p:cond delay="0"/>
                                          </p:stCondLst>
                                        </p:cTn>
                                        <p:tgtEl>
                                          <p:spTgt spid="84"/>
                                        </p:tgtEl>
                                      </p:cBhvr>
                                      <p:from x="100000" y="100000"/>
                                      <p:to x="100000" y="140000"/>
                                    </p:animScale>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500" fill="hold"/>
                                        <p:tgtEl>
                                          <p:spTgt spid="15"/>
                                        </p:tgtEl>
                                        <p:attrNameLst>
                                          <p:attrName>ppt_x</p:attrName>
                                        </p:attrNameLst>
                                      </p:cBhvr>
                                      <p:tavLst>
                                        <p:tav tm="0">
                                          <p:val>
                                            <p:strVal val="#ppt_x"/>
                                          </p:val>
                                        </p:tav>
                                        <p:tav tm="100000">
                                          <p:val>
                                            <p:strVal val="#ppt_x"/>
                                          </p:val>
                                        </p:tav>
                                      </p:tavLst>
                                    </p:anim>
                                    <p:anim calcmode="lin" valueType="num">
                                      <p:cBhvr additive="base">
                                        <p:cTn id="37" dur="500" fill="hold"/>
                                        <p:tgtEl>
                                          <p:spTgt spid="15"/>
                                        </p:tgtEl>
                                        <p:attrNameLst>
                                          <p:attrName>ppt_y</p:attrName>
                                        </p:attrNameLst>
                                      </p:cBhvr>
                                      <p:tavLst>
                                        <p:tav tm="0">
                                          <p:val>
                                            <p:strVal val="1+#ppt_h/2"/>
                                          </p:val>
                                        </p:tav>
                                        <p:tav tm="100000">
                                          <p:val>
                                            <p:strVal val="#ppt_y"/>
                                          </p:val>
                                        </p:tav>
                                      </p:tavLst>
                                    </p:anim>
                                  </p:childTnLst>
                                </p:cTn>
                              </p:par>
                              <p:par>
                                <p:cTn id="38" presetID="1" presetClass="entr" presetSubtype="0" fill="hold" nodeType="withEffect">
                                  <p:stCondLst>
                                    <p:cond delay="0"/>
                                  </p:stCondLst>
                                  <p:childTnLst>
                                    <p:set>
                                      <p:cBhvr>
                                        <p:cTn id="39" dur="1" fill="hold">
                                          <p:stCondLst>
                                            <p:cond delay="0"/>
                                          </p:stCondLst>
                                        </p:cTn>
                                        <p:tgtEl>
                                          <p:spTgt spid="17"/>
                                        </p:tgtEl>
                                        <p:attrNameLst>
                                          <p:attrName>style.visibility</p:attrName>
                                        </p:attrNameLst>
                                      </p:cBhvr>
                                      <p:to>
                                        <p:strVal val="visible"/>
                                      </p:to>
                                    </p:set>
                                  </p:childTnLst>
                                </p:cTn>
                              </p:par>
                            </p:childTnLst>
                          </p:cTn>
                        </p:par>
                        <p:par>
                          <p:cTn id="40" fill="hold">
                            <p:stCondLst>
                              <p:cond delay="500"/>
                            </p:stCondLst>
                            <p:childTnLst>
                              <p:par>
                                <p:cTn id="41" presetID="33" presetClass="emph" presetSubtype="0" fill="remove" grpId="1" nodeType="afterEffect">
                                  <p:stCondLst>
                                    <p:cond delay="0"/>
                                  </p:stCondLst>
                                  <p:childTnLst>
                                    <p:animClr clrSpc="rgb" dir="cw">
                                      <p:cBhvr override="childStyle">
                                        <p:cTn id="42" dur="1500" accel="50000" autoRev="1" fill="hold" tmFilter="0, 0; .33333, 1; 1, 1">
                                          <p:stCondLst>
                                            <p:cond delay="0"/>
                                          </p:stCondLst>
                                        </p:cTn>
                                        <p:tgtEl>
                                          <p:spTgt spid="85"/>
                                        </p:tgtEl>
                                        <p:attrNameLst>
                                          <p:attrName>style.color</p:attrName>
                                        </p:attrNameLst>
                                      </p:cBhvr>
                                      <p:to>
                                        <a:schemeClr val="accent2"/>
                                      </p:to>
                                    </p:animClr>
                                    <p:animClr clrSpc="rgb" dir="cw">
                                      <p:cBhvr>
                                        <p:cTn id="43" dur="1500" accel="50000" autoRev="1" fill="hold" tmFilter="0, 0; .33333, 1; 1, 1">
                                          <p:stCondLst>
                                            <p:cond delay="0"/>
                                          </p:stCondLst>
                                        </p:cTn>
                                        <p:tgtEl>
                                          <p:spTgt spid="85"/>
                                        </p:tgtEl>
                                        <p:attrNameLst>
                                          <p:attrName>fillcolor</p:attrName>
                                        </p:attrNameLst>
                                      </p:cBhvr>
                                      <p:to>
                                        <a:schemeClr val="accent2"/>
                                      </p:to>
                                    </p:animClr>
                                    <p:set>
                                      <p:cBhvr>
                                        <p:cTn id="44" dur="3000" fill="hold"/>
                                        <p:tgtEl>
                                          <p:spTgt spid="85"/>
                                        </p:tgtEl>
                                        <p:attrNameLst>
                                          <p:attrName>fill.type</p:attrName>
                                        </p:attrNameLst>
                                      </p:cBhvr>
                                      <p:to>
                                        <p:strVal val="solid"/>
                                      </p:to>
                                    </p:set>
                                    <p:set>
                                      <p:cBhvr>
                                        <p:cTn id="45" dur="3000" fill="hold"/>
                                        <p:tgtEl>
                                          <p:spTgt spid="85"/>
                                        </p:tgtEl>
                                        <p:attrNameLst>
                                          <p:attrName>fill.on</p:attrName>
                                        </p:attrNameLst>
                                      </p:cBhvr>
                                      <p:to>
                                        <p:strVal val="true"/>
                                      </p:to>
                                    </p:set>
                                    <p:animScale>
                                      <p:cBhvr>
                                        <p:cTn id="46" dur="1500" accel="50000" autoRev="1" fill="hold" tmFilter="0, 0; .33333, 1; 1, 1">
                                          <p:stCondLst>
                                            <p:cond delay="0"/>
                                          </p:stCondLst>
                                        </p:cTn>
                                        <p:tgtEl>
                                          <p:spTgt spid="85"/>
                                        </p:tgtEl>
                                      </p:cBhvr>
                                      <p:from x="100000" y="100000"/>
                                      <p:to x="100000" y="140000"/>
                                    </p:animScale>
                                  </p:childTnLst>
                                </p:cTn>
                              </p:par>
                            </p:childTnLst>
                          </p:cTn>
                        </p:par>
                      </p:childTnLst>
                    </p:cTn>
                  </p:par>
                  <p:par>
                    <p:cTn id="47" fill="hold" nodeType="clickPar">
                      <p:stCondLst>
                        <p:cond delay="indefinite"/>
                      </p:stCondLst>
                      <p:childTnLst>
                        <p:par>
                          <p:cTn id="48" fill="hold" nodeType="withGroup">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additive="base">
                                        <p:cTn id="51" dur="500" fill="hold"/>
                                        <p:tgtEl>
                                          <p:spTgt spid="23"/>
                                        </p:tgtEl>
                                        <p:attrNameLst>
                                          <p:attrName>ppt_x</p:attrName>
                                        </p:attrNameLst>
                                      </p:cBhvr>
                                      <p:tavLst>
                                        <p:tav tm="0">
                                          <p:val>
                                            <p:strVal val="#ppt_x"/>
                                          </p:val>
                                        </p:tav>
                                        <p:tav tm="100000">
                                          <p:val>
                                            <p:strVal val="#ppt_x"/>
                                          </p:val>
                                        </p:tav>
                                      </p:tavLst>
                                    </p:anim>
                                    <p:anim calcmode="lin" valueType="num">
                                      <p:cBhvr additive="base">
                                        <p:cTn id="52"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4" grpId="0" animBg="1"/>
      <p:bldP spid="84" grpId="1" animBg="1"/>
      <p:bldP spid="85" grpId="0" animBg="1"/>
      <p:bldP spid="85" grpId="1" animBg="1"/>
      <p:bldP spid="7" grpId="0"/>
      <p:bldP spid="15" grpId="0"/>
      <p:bldP spid="23" grpId="0"/>
      <p:bldP spid="20" grpId="0" animBg="1"/>
    </p:bldLst>
  </p:timing>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7890" name="Title 1"/>
          <p:cNvSpPr>
            <a:spLocks noGrp="1"/>
          </p:cNvSpPr>
          <p:nvPr>
            <p:ph type="title"/>
          </p:nvPr>
        </p:nvSpPr>
        <p:spPr>
          <a:xfrm>
            <a:off x="457200" y="274638"/>
            <a:ext cx="8229600" cy="1706562"/>
          </a:xfrm>
        </p:spPr>
        <p:txBody>
          <a:bodyPr>
            <a:normAutofit/>
          </a:bodyPr>
          <a:lstStyle/>
          <a:p>
            <a:r>
              <a:rPr lang="en-US" dirty="0" smtClean="0"/>
              <a:t>General Case: </a:t>
            </a:r>
            <a:br>
              <a:rPr lang="en-US" dirty="0" smtClean="0"/>
            </a:br>
            <a:r>
              <a:rPr lang="en-US" dirty="0" smtClean="0"/>
              <a:t>Many Roles, Many Queues</a:t>
            </a:r>
            <a:endParaRPr lang="en-US" b="1" baseline="30000" dirty="0" smtClean="0"/>
          </a:p>
        </p:txBody>
      </p:sp>
      <p:sp>
        <p:nvSpPr>
          <p:cNvPr id="4" name="Rounded Rectangle 3"/>
          <p:cNvSpPr/>
          <p:nvPr/>
        </p:nvSpPr>
        <p:spPr bwMode="auto">
          <a:xfrm>
            <a:off x="1069240" y="319948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5" name="Rounded Rectangle 4"/>
          <p:cNvSpPr/>
          <p:nvPr/>
        </p:nvSpPr>
        <p:spPr bwMode="auto">
          <a:xfrm>
            <a:off x="6629400" y="18288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84" name="Right Arrow 83"/>
          <p:cNvSpPr/>
          <p:nvPr/>
        </p:nvSpPr>
        <p:spPr>
          <a:xfrm rot="749943">
            <a:off x="2460877" y="3362946"/>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5" name="Right Arrow 84"/>
          <p:cNvSpPr/>
          <p:nvPr/>
        </p:nvSpPr>
        <p:spPr>
          <a:xfrm rot="690386">
            <a:off x="5348339" y="3983589"/>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5" name="Rounded Rectangle 14"/>
          <p:cNvSpPr/>
          <p:nvPr/>
        </p:nvSpPr>
        <p:spPr bwMode="auto">
          <a:xfrm>
            <a:off x="916840" y="297088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16" name="Rounded Rectangle 15"/>
          <p:cNvSpPr/>
          <p:nvPr/>
        </p:nvSpPr>
        <p:spPr bwMode="auto">
          <a:xfrm>
            <a:off x="688240" y="274228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17" name="Rounded Rectangle 16"/>
          <p:cNvSpPr/>
          <p:nvPr/>
        </p:nvSpPr>
        <p:spPr bwMode="auto">
          <a:xfrm>
            <a:off x="459640" y="251368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18" name="Rounded Rectangle 17"/>
          <p:cNvSpPr/>
          <p:nvPr/>
        </p:nvSpPr>
        <p:spPr bwMode="auto">
          <a:xfrm>
            <a:off x="6781800" y="2057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19" name="Rounded Rectangle 18"/>
          <p:cNvSpPr/>
          <p:nvPr/>
        </p:nvSpPr>
        <p:spPr bwMode="auto">
          <a:xfrm>
            <a:off x="6934200" y="22860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20" name="Rounded Rectangle 19"/>
          <p:cNvSpPr/>
          <p:nvPr/>
        </p:nvSpPr>
        <p:spPr bwMode="auto">
          <a:xfrm>
            <a:off x="7086600" y="25146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1</a:t>
            </a:r>
          </a:p>
        </p:txBody>
      </p:sp>
      <p:sp>
        <p:nvSpPr>
          <p:cNvPr id="35" name="Rounded Rectangle 34"/>
          <p:cNvSpPr/>
          <p:nvPr/>
        </p:nvSpPr>
        <p:spPr bwMode="auto">
          <a:xfrm>
            <a:off x="6705600" y="37338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6" name="Rounded Rectangle 35"/>
          <p:cNvSpPr/>
          <p:nvPr/>
        </p:nvSpPr>
        <p:spPr bwMode="auto">
          <a:xfrm>
            <a:off x="6858000" y="3962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7" name="Rounded Rectangle 36"/>
          <p:cNvSpPr/>
          <p:nvPr/>
        </p:nvSpPr>
        <p:spPr bwMode="auto">
          <a:xfrm>
            <a:off x="7010400" y="41910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8" name="Rounded Rectangle 37"/>
          <p:cNvSpPr/>
          <p:nvPr/>
        </p:nvSpPr>
        <p:spPr bwMode="auto">
          <a:xfrm>
            <a:off x="7162800" y="44196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2</a:t>
            </a:r>
          </a:p>
        </p:txBody>
      </p:sp>
      <p:sp>
        <p:nvSpPr>
          <p:cNvPr id="39" name="Rounded Rectangle 38"/>
          <p:cNvSpPr/>
          <p:nvPr/>
        </p:nvSpPr>
        <p:spPr bwMode="auto">
          <a:xfrm>
            <a:off x="3658515" y="2515515"/>
            <a:ext cx="1068387" cy="60899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1</a:t>
            </a:r>
            <a:endParaRPr lang="en-US" dirty="0"/>
          </a:p>
        </p:txBody>
      </p:sp>
      <p:sp>
        <p:nvSpPr>
          <p:cNvPr id="40" name="Rounded Rectangle 39"/>
          <p:cNvSpPr/>
          <p:nvPr/>
        </p:nvSpPr>
        <p:spPr bwMode="auto">
          <a:xfrm>
            <a:off x="3963010" y="3429000"/>
            <a:ext cx="1068387" cy="60899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2</a:t>
            </a:r>
            <a:endParaRPr lang="en-US" dirty="0"/>
          </a:p>
        </p:txBody>
      </p:sp>
      <p:sp>
        <p:nvSpPr>
          <p:cNvPr id="41" name="Rounded Rectangle 40"/>
          <p:cNvSpPr/>
          <p:nvPr/>
        </p:nvSpPr>
        <p:spPr bwMode="auto">
          <a:xfrm>
            <a:off x="3354020" y="4190085"/>
            <a:ext cx="1068387" cy="60899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3</a:t>
            </a:r>
            <a:endParaRPr lang="en-US" dirty="0"/>
          </a:p>
        </p:txBody>
      </p:sp>
      <p:sp>
        <p:nvSpPr>
          <p:cNvPr id="42" name="Rounded Rectangle 41"/>
          <p:cNvSpPr/>
          <p:nvPr/>
        </p:nvSpPr>
        <p:spPr bwMode="auto">
          <a:xfrm>
            <a:off x="3810915" y="2667915"/>
            <a:ext cx="1068387" cy="60899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1</a:t>
            </a:r>
            <a:endParaRPr lang="en-US" dirty="0"/>
          </a:p>
        </p:txBody>
      </p:sp>
      <p:sp>
        <p:nvSpPr>
          <p:cNvPr id="43" name="Rounded Rectangle 42"/>
          <p:cNvSpPr/>
          <p:nvPr/>
        </p:nvSpPr>
        <p:spPr bwMode="auto">
          <a:xfrm>
            <a:off x="4115410" y="3581400"/>
            <a:ext cx="1068387" cy="60899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2</a:t>
            </a:r>
            <a:endParaRPr lang="en-US" dirty="0"/>
          </a:p>
        </p:txBody>
      </p:sp>
      <p:sp>
        <p:nvSpPr>
          <p:cNvPr id="45" name="Rounded Rectangle 44"/>
          <p:cNvSpPr/>
          <p:nvPr/>
        </p:nvSpPr>
        <p:spPr bwMode="auto">
          <a:xfrm>
            <a:off x="3506420" y="4342485"/>
            <a:ext cx="1068387" cy="60899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3</a:t>
            </a:r>
            <a:endParaRPr lang="en-US" dirty="0"/>
          </a:p>
        </p:txBody>
      </p:sp>
      <p:sp>
        <p:nvSpPr>
          <p:cNvPr id="46" name="Rounded Rectangle 45"/>
          <p:cNvSpPr/>
          <p:nvPr/>
        </p:nvSpPr>
        <p:spPr bwMode="auto">
          <a:xfrm>
            <a:off x="3658820" y="4494885"/>
            <a:ext cx="1068387" cy="60899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3</a:t>
            </a:r>
            <a:endParaRPr lang="en-US" dirty="0"/>
          </a:p>
        </p:txBody>
      </p:sp>
      <p:sp>
        <p:nvSpPr>
          <p:cNvPr id="47" name="Rounded Rectangle 46"/>
          <p:cNvSpPr/>
          <p:nvPr/>
        </p:nvSpPr>
        <p:spPr bwMode="auto">
          <a:xfrm>
            <a:off x="3811220" y="4647285"/>
            <a:ext cx="1068387" cy="60899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3</a:t>
            </a:r>
            <a:endParaRPr lang="en-US" dirty="0"/>
          </a:p>
        </p:txBody>
      </p:sp>
      <p:sp>
        <p:nvSpPr>
          <p:cNvPr id="49" name="Right Arrow 48"/>
          <p:cNvSpPr/>
          <p:nvPr/>
        </p:nvSpPr>
        <p:spPr>
          <a:xfrm rot="2037352">
            <a:off x="2293058" y="3700944"/>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0" name="Right Arrow 49"/>
          <p:cNvSpPr/>
          <p:nvPr/>
        </p:nvSpPr>
        <p:spPr>
          <a:xfrm rot="20446472">
            <a:off x="2407340" y="2931504"/>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1" name="Right Arrow 50"/>
          <p:cNvSpPr/>
          <p:nvPr/>
        </p:nvSpPr>
        <p:spPr>
          <a:xfrm>
            <a:off x="5251330" y="4796422"/>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2" name="Right Arrow 51"/>
          <p:cNvSpPr/>
          <p:nvPr/>
        </p:nvSpPr>
        <p:spPr>
          <a:xfrm rot="21084022">
            <a:off x="5333390" y="2741659"/>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3" name="TextBox 52"/>
          <p:cNvSpPr txBox="1"/>
          <p:nvPr/>
        </p:nvSpPr>
        <p:spPr>
          <a:xfrm>
            <a:off x="309070" y="5331895"/>
            <a:ext cx="6088718" cy="1508105"/>
          </a:xfrm>
          <a:prstGeom prst="rect">
            <a:avLst/>
          </a:prstGeom>
          <a:noFill/>
        </p:spPr>
        <p:txBody>
          <a:bodyPr wrap="none" rtlCol="0">
            <a:spAutoFit/>
          </a:bodyPr>
          <a:lstStyle/>
          <a:p>
            <a:pPr>
              <a:buFont typeface="Arial" pitchFamily="34" charset="0"/>
              <a:buChar char="•"/>
            </a:pPr>
            <a:r>
              <a:rPr lang="en-US" sz="3200" b="1" dirty="0" smtClean="0"/>
              <a:t> Remember</a:t>
            </a:r>
            <a:r>
              <a:rPr lang="en-US" sz="3200" b="1" dirty="0"/>
              <a:t>: Investment </a:t>
            </a:r>
            <a:r>
              <a:rPr lang="el-GR" sz="3200" b="1" dirty="0"/>
              <a:t>α</a:t>
            </a:r>
            <a:r>
              <a:rPr lang="en-US" sz="3200" b="1" dirty="0"/>
              <a:t> </a:t>
            </a:r>
            <a:r>
              <a:rPr lang="en-US" sz="3200" b="1" dirty="0" smtClean="0"/>
              <a:t>Benefit</a:t>
            </a:r>
          </a:p>
          <a:p>
            <a:pPr>
              <a:buFont typeface="Arial" pitchFamily="34" charset="0"/>
              <a:buChar char="•"/>
            </a:pPr>
            <a:r>
              <a:rPr lang="en-US" sz="3200" b="1" dirty="0" smtClean="0"/>
              <a:t> Watch your scale units!</a:t>
            </a:r>
          </a:p>
          <a:p>
            <a:pPr lvl="1">
              <a:buFont typeface="Arial" pitchFamily="34" charset="0"/>
              <a:buChar char="•"/>
            </a:pPr>
            <a:r>
              <a:rPr lang="en-US" sz="2800" dirty="0"/>
              <a:t> </a:t>
            </a:r>
            <a:r>
              <a:rPr lang="en-US" sz="2800" dirty="0" smtClean="0"/>
              <a:t>Logical vs. Physical Architecture</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40"/>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42"/>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0"/>
                                  </p:stCondLst>
                                  <p:childTnLst>
                                    <p:set>
                                      <p:cBhvr>
                                        <p:cTn id="18" dur="1" fill="hold">
                                          <p:stCondLst>
                                            <p:cond delay="0"/>
                                          </p:stCondLst>
                                        </p:cTn>
                                        <p:tgtEl>
                                          <p:spTgt spid="43"/>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grpId="0" nodeType="afterEffect">
                                  <p:stCondLst>
                                    <p:cond delay="0"/>
                                  </p:stCondLst>
                                  <p:childTnLst>
                                    <p:set>
                                      <p:cBhvr>
                                        <p:cTn id="21" dur="1" fill="hold">
                                          <p:stCondLst>
                                            <p:cond delay="0"/>
                                          </p:stCondLst>
                                        </p:cTn>
                                        <p:tgtEl>
                                          <p:spTgt spid="45"/>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grpId="0" nodeType="afterEffect">
                                  <p:stCondLst>
                                    <p:cond delay="0"/>
                                  </p:stCondLst>
                                  <p:childTnLst>
                                    <p:set>
                                      <p:cBhvr>
                                        <p:cTn id="24" dur="1" fill="hold">
                                          <p:stCondLst>
                                            <p:cond delay="0"/>
                                          </p:stCondLst>
                                        </p:cTn>
                                        <p:tgtEl>
                                          <p:spTgt spid="46"/>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0" nodeType="afterEffect">
                                  <p:stCondLst>
                                    <p:cond delay="0"/>
                                  </p:stCondLst>
                                  <p:childTnLst>
                                    <p:set>
                                      <p:cBhvr>
                                        <p:cTn id="27" dur="1" fill="hold">
                                          <p:stCondLst>
                                            <p:cond delay="0"/>
                                          </p:stCondLst>
                                        </p:cTn>
                                        <p:tgtEl>
                                          <p:spTgt spid="47"/>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53"/>
                                        </p:tgtEl>
                                        <p:attrNameLst>
                                          <p:attrName>style.visibility</p:attrName>
                                        </p:attrNameLst>
                                      </p:cBhvr>
                                      <p:to>
                                        <p:strVal val="visible"/>
                                      </p:to>
                                    </p:set>
                                    <p:animEffect transition="in" filter="circle(in)">
                                      <p:cBhvr>
                                        <p:cTn id="32"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1" grpId="0" animBg="1"/>
      <p:bldP spid="42" grpId="0" animBg="1"/>
      <p:bldP spid="43" grpId="0" animBg="1"/>
      <p:bldP spid="45" grpId="0" animBg="1"/>
      <p:bldP spid="46" grpId="0" animBg="1"/>
      <p:bldP spid="47" grpId="0" animBg="1"/>
      <p:bldP spid="53"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US" dirty="0" smtClean="0"/>
              <a:t>CQRS </a:t>
            </a:r>
            <a:r>
              <a:rPr lang="en-US" b="1" dirty="0" smtClean="0"/>
              <a:t>requires</a:t>
            </a:r>
            <a:r>
              <a:rPr lang="en-US" dirty="0" smtClean="0"/>
              <a:t> Idempotent</a:t>
            </a:r>
          </a:p>
        </p:txBody>
      </p:sp>
      <p:sp>
        <p:nvSpPr>
          <p:cNvPr id="3" name="Content Placeholder 2"/>
          <p:cNvSpPr>
            <a:spLocks noGrp="1"/>
          </p:cNvSpPr>
          <p:nvPr>
            <p:ph idx="1"/>
          </p:nvPr>
        </p:nvSpPr>
        <p:spPr/>
        <p:txBody>
          <a:bodyPr/>
          <a:lstStyle/>
          <a:p>
            <a:r>
              <a:rPr lang="en-US" i="1" dirty="0" smtClean="0"/>
              <a:t>If we perform idempotent operation more than once, end result same as if we did it once</a:t>
            </a:r>
          </a:p>
          <a:p>
            <a:r>
              <a:rPr lang="en-US" dirty="0"/>
              <a:t>Example with </a:t>
            </a:r>
            <a:r>
              <a:rPr lang="en-US" dirty="0" err="1"/>
              <a:t>Thumnailing</a:t>
            </a:r>
            <a:r>
              <a:rPr lang="en-US" dirty="0"/>
              <a:t> (</a:t>
            </a:r>
            <a:r>
              <a:rPr lang="en-US" dirty="0" smtClean="0"/>
              <a:t>easy case)</a:t>
            </a:r>
            <a:endParaRPr lang="en-US" dirty="0"/>
          </a:p>
          <a:p>
            <a:r>
              <a:rPr lang="en-US" dirty="0" smtClean="0"/>
              <a:t>App-specific concerns dictate approaches</a:t>
            </a:r>
          </a:p>
          <a:p>
            <a:pPr lvl="1"/>
            <a:r>
              <a:rPr lang="en-US" dirty="0" smtClean="0"/>
              <a:t>Compensating transactions</a:t>
            </a:r>
          </a:p>
          <a:p>
            <a:pPr lvl="1"/>
            <a:r>
              <a:rPr lang="en-US" dirty="0" smtClean="0"/>
              <a:t>Last in wins</a:t>
            </a:r>
          </a:p>
          <a:p>
            <a:pPr lvl="1"/>
            <a:r>
              <a:rPr lang="en-US" dirty="0" smtClean="0"/>
              <a:t>Many others possible – hard to say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dirty="0" smtClean="0"/>
              <a:t>CQRS </a:t>
            </a:r>
            <a:r>
              <a:rPr lang="en-US" b="1" dirty="0" smtClean="0"/>
              <a:t>expects </a:t>
            </a:r>
            <a:r>
              <a:rPr lang="en-US" dirty="0" smtClean="0"/>
              <a:t>Poison Messages</a:t>
            </a:r>
            <a:endParaRPr lang="en-US" sz="4800" dirty="0"/>
          </a:p>
        </p:txBody>
      </p:sp>
      <p:sp>
        <p:nvSpPr>
          <p:cNvPr id="3" name="Content Placeholder 2"/>
          <p:cNvSpPr>
            <a:spLocks noGrp="1"/>
          </p:cNvSpPr>
          <p:nvPr>
            <p:ph idx="1"/>
          </p:nvPr>
        </p:nvSpPr>
        <p:spPr>
          <a:xfrm>
            <a:off x="457200" y="1600206"/>
            <a:ext cx="8229600" cy="4873744"/>
          </a:xfrm>
        </p:spPr>
        <p:txBody>
          <a:bodyPr>
            <a:normAutofit lnSpcReduction="10000"/>
          </a:bodyPr>
          <a:lstStyle/>
          <a:p>
            <a:pPr>
              <a:defRPr/>
            </a:pPr>
            <a:r>
              <a:rPr lang="en-US" dirty="0" smtClean="0"/>
              <a:t>A Poison Message cannot be processed</a:t>
            </a:r>
          </a:p>
          <a:p>
            <a:pPr lvl="1">
              <a:defRPr/>
            </a:pPr>
            <a:r>
              <a:rPr lang="en-US" dirty="0" smtClean="0"/>
              <a:t>Error condition for non-transient reason</a:t>
            </a:r>
          </a:p>
          <a:p>
            <a:pPr lvl="1">
              <a:defRPr/>
            </a:pPr>
            <a:r>
              <a:rPr lang="en-US" dirty="0" smtClean="0"/>
              <a:t>Queue feature: know your </a:t>
            </a:r>
            <a:r>
              <a:rPr lang="en-US" dirty="0" err="1" smtClean="0"/>
              <a:t>dequeue</a:t>
            </a:r>
            <a:r>
              <a:rPr lang="en-US" dirty="0" smtClean="0"/>
              <a:t> count</a:t>
            </a:r>
          </a:p>
          <a:p>
            <a:pPr lvl="2">
              <a:defRPr/>
            </a:pPr>
            <a:r>
              <a:rPr lang="en-US" dirty="0" err="1" smtClean="0"/>
              <a:t>CloudQueueMessage.DequeueCount</a:t>
            </a:r>
            <a:r>
              <a:rPr lang="en-US" dirty="0" smtClean="0"/>
              <a:t> property in Azure</a:t>
            </a:r>
          </a:p>
          <a:p>
            <a:pPr>
              <a:defRPr/>
            </a:pPr>
            <a:r>
              <a:rPr lang="en-US" dirty="0" smtClean="0"/>
              <a:t>Be proactive</a:t>
            </a:r>
          </a:p>
          <a:p>
            <a:pPr lvl="1">
              <a:defRPr/>
            </a:pPr>
            <a:r>
              <a:rPr lang="en-US" dirty="0" smtClean="0"/>
              <a:t>Falling off the queue may kill your system</a:t>
            </a:r>
          </a:p>
          <a:p>
            <a:pPr lvl="2">
              <a:defRPr/>
            </a:pPr>
            <a:r>
              <a:rPr lang="en-US" dirty="0" smtClean="0"/>
              <a:t>Message TTL = 7 days by default in Azure</a:t>
            </a:r>
          </a:p>
          <a:p>
            <a:pPr>
              <a:defRPr/>
            </a:pPr>
            <a:r>
              <a:rPr lang="en-US" dirty="0" smtClean="0"/>
              <a:t>Determine a max Retry policy</a:t>
            </a:r>
          </a:p>
          <a:p>
            <a:pPr lvl="1">
              <a:defRPr/>
            </a:pPr>
            <a:r>
              <a:rPr lang="en-US" dirty="0" smtClean="0"/>
              <a:t>May differ by queue object type or other criteria</a:t>
            </a:r>
          </a:p>
          <a:p>
            <a:pPr lvl="1">
              <a:defRPr/>
            </a:pPr>
            <a:r>
              <a:rPr lang="en-US" dirty="0" smtClean="0"/>
              <a:t>Delete, Move to Special Queue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dirty="0" smtClean="0"/>
              <a:t>CQRS </a:t>
            </a:r>
            <a:r>
              <a:rPr lang="en-US" b="1" dirty="0" smtClean="0"/>
              <a:t>enables</a:t>
            </a:r>
            <a:r>
              <a:rPr lang="en-US" dirty="0" smtClean="0"/>
              <a:t> Responsive</a:t>
            </a:r>
          </a:p>
        </p:txBody>
      </p:sp>
      <p:sp>
        <p:nvSpPr>
          <p:cNvPr id="3" name="Content Placeholder 2"/>
          <p:cNvSpPr>
            <a:spLocks noGrp="1"/>
          </p:cNvSpPr>
          <p:nvPr>
            <p:ph idx="1"/>
          </p:nvPr>
        </p:nvSpPr>
        <p:spPr/>
        <p:txBody>
          <a:bodyPr/>
          <a:lstStyle/>
          <a:p>
            <a:r>
              <a:rPr lang="en-US" dirty="0" smtClean="0"/>
              <a:t>Response to interactive users is as fast as a work request can be persisted</a:t>
            </a:r>
          </a:p>
          <a:p>
            <a:r>
              <a:rPr lang="en-US" dirty="0" smtClean="0"/>
              <a:t>Time consuming work done off-line</a:t>
            </a:r>
          </a:p>
          <a:p>
            <a:r>
              <a:rPr lang="en-US" dirty="0" smtClean="0"/>
              <a:t>Comparable total resource consumption, arguably better subjective UX</a:t>
            </a:r>
          </a:p>
          <a:p>
            <a:r>
              <a:rPr lang="en-US" b="1" dirty="0" smtClean="0"/>
              <a:t>UX challenge</a:t>
            </a:r>
            <a:r>
              <a:rPr lang="en-US" dirty="0" smtClean="0"/>
              <a:t> – how to express Async to users?</a:t>
            </a:r>
          </a:p>
          <a:p>
            <a:pPr lvl="1"/>
            <a:r>
              <a:rPr lang="en-US" dirty="0" smtClean="0"/>
              <a:t>Communicate Progress</a:t>
            </a:r>
          </a:p>
          <a:p>
            <a:pPr lvl="1"/>
            <a:r>
              <a:rPr lang="en-US" dirty="0" smtClean="0"/>
              <a:t>Display Final results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r>
              <a:rPr lang="en-US" dirty="0" smtClean="0"/>
              <a:t>CQRS </a:t>
            </a:r>
            <a:r>
              <a:rPr lang="en-US" b="1" dirty="0" smtClean="0"/>
              <a:t>enables</a:t>
            </a:r>
            <a:r>
              <a:rPr lang="en-US" dirty="0" smtClean="0"/>
              <a:t> Scalable</a:t>
            </a:r>
          </a:p>
        </p:txBody>
      </p:sp>
      <p:sp>
        <p:nvSpPr>
          <p:cNvPr id="3" name="Content Placeholder 2"/>
          <p:cNvSpPr>
            <a:spLocks noGrp="1"/>
          </p:cNvSpPr>
          <p:nvPr>
            <p:ph idx="1"/>
          </p:nvPr>
        </p:nvSpPr>
        <p:spPr/>
        <p:txBody>
          <a:bodyPr>
            <a:normAutofit lnSpcReduction="10000"/>
          </a:bodyPr>
          <a:lstStyle/>
          <a:p>
            <a:r>
              <a:rPr lang="en-US" dirty="0" smtClean="0"/>
              <a:t>Loosely coupled, concern-independent scaling</a:t>
            </a:r>
          </a:p>
          <a:p>
            <a:pPr lvl="1"/>
            <a:r>
              <a:rPr lang="en-US" dirty="0" smtClean="0"/>
              <a:t>Getting </a:t>
            </a:r>
            <a:r>
              <a:rPr lang="en-US" b="1" dirty="0" smtClean="0"/>
              <a:t>Scale Units</a:t>
            </a:r>
            <a:r>
              <a:rPr lang="en-US" dirty="0" smtClean="0"/>
              <a:t> right</a:t>
            </a:r>
          </a:p>
          <a:p>
            <a:r>
              <a:rPr lang="en-US" dirty="0" smtClean="0"/>
              <a:t>Blocking is Bane of Scalability</a:t>
            </a:r>
          </a:p>
          <a:p>
            <a:pPr lvl="1"/>
            <a:r>
              <a:rPr lang="en-US" dirty="0" smtClean="0"/>
              <a:t>Decoupled front/back ends insulate from other system issues if…</a:t>
            </a:r>
          </a:p>
          <a:p>
            <a:pPr lvl="1"/>
            <a:r>
              <a:rPr lang="en-US" dirty="0" smtClean="0"/>
              <a:t>Twitter down</a:t>
            </a:r>
          </a:p>
          <a:p>
            <a:pPr lvl="1"/>
            <a:r>
              <a:rPr lang="en-US" dirty="0" smtClean="0"/>
              <a:t>Email server unreachable</a:t>
            </a:r>
          </a:p>
          <a:p>
            <a:pPr lvl="1"/>
            <a:r>
              <a:rPr lang="en-US" dirty="0" smtClean="0"/>
              <a:t>Order processing partner doing maintenance</a:t>
            </a:r>
          </a:p>
          <a:p>
            <a:pPr lvl="1"/>
            <a:r>
              <a:rPr lang="en-US" dirty="0" smtClean="0"/>
              <a:t>Internet connectivity interruption</a:t>
            </a:r>
          </a:p>
          <a:p>
            <a:pPr lvl="1"/>
            <a:endParaRPr lang="en-US" dirty="0" smtClean="0"/>
          </a:p>
          <a:p>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dirty="0" smtClean="0"/>
              <a:t>CQRS </a:t>
            </a:r>
            <a:r>
              <a:rPr lang="en-US" b="1" dirty="0" smtClean="0"/>
              <a:t>enables</a:t>
            </a:r>
            <a:r>
              <a:rPr lang="en-US" dirty="0" smtClean="0"/>
              <a:t> Distribution</a:t>
            </a:r>
          </a:p>
        </p:txBody>
      </p:sp>
      <p:sp>
        <p:nvSpPr>
          <p:cNvPr id="3" name="Content Placeholder 2"/>
          <p:cNvSpPr>
            <a:spLocks noGrp="1"/>
          </p:cNvSpPr>
          <p:nvPr>
            <p:ph idx="1"/>
          </p:nvPr>
        </p:nvSpPr>
        <p:spPr>
          <a:xfrm>
            <a:off x="457200" y="1371600"/>
            <a:ext cx="4953000" cy="4754563"/>
          </a:xfrm>
        </p:spPr>
        <p:txBody>
          <a:bodyPr>
            <a:normAutofit/>
          </a:bodyPr>
          <a:lstStyle/>
          <a:p>
            <a:pPr marL="342900" lvl="1" indent="-342900">
              <a:buFont typeface="Arial" pitchFamily="34" charset="0"/>
              <a:buChar char="•"/>
              <a:defRPr/>
            </a:pPr>
            <a:r>
              <a:rPr lang="en-US" sz="3200" dirty="0" smtClean="0"/>
              <a:t>Scale out systems better suited for geographic distribution</a:t>
            </a:r>
          </a:p>
          <a:p>
            <a:pPr lvl="1">
              <a:defRPr/>
            </a:pPr>
            <a:r>
              <a:rPr lang="en-US" dirty="0" smtClean="0"/>
              <a:t>More efficient and flexible because more granular</a:t>
            </a:r>
          </a:p>
          <a:p>
            <a:pPr lvl="1">
              <a:defRPr/>
            </a:pPr>
            <a:r>
              <a:rPr lang="en-US" dirty="0" smtClean="0"/>
              <a:t>Hard for a mega-machine to be in more than one place</a:t>
            </a:r>
          </a:p>
          <a:p>
            <a:pPr lvl="1">
              <a:defRPr/>
            </a:pPr>
            <a:r>
              <a:rPr lang="en-US" dirty="0" smtClean="0"/>
              <a:t>Failure need not be binary</a:t>
            </a:r>
            <a:endParaRPr lang="en-US" dirty="0"/>
          </a:p>
          <a:p>
            <a:pPr lvl="1">
              <a:defRPr/>
            </a:pPr>
            <a:endParaRPr lang="en-US" dirty="0" smtClean="0"/>
          </a:p>
        </p:txBody>
      </p:sp>
      <p:pic>
        <p:nvPicPr>
          <p:cNvPr id="44036" name="Picture 2" descr="File:Chainsaw cutting tree.jpg">
            <a:hlinkClick r:id="rId3"/>
          </p:cNvPr>
          <p:cNvPicPr>
            <a:picLocks noChangeAspect="1" noChangeArrowheads="1"/>
          </p:cNvPicPr>
          <p:nvPr/>
        </p:nvPicPr>
        <p:blipFill>
          <a:blip r:embed="rId4" cstate="print"/>
          <a:srcRect/>
          <a:stretch>
            <a:fillRect/>
          </a:stretch>
        </p:blipFill>
        <p:spPr bwMode="auto">
          <a:xfrm>
            <a:off x="5562600" y="1676400"/>
            <a:ext cx="4038600" cy="57054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r>
              <a:rPr lang="en-US" dirty="0" smtClean="0"/>
              <a:t>CQRS </a:t>
            </a:r>
            <a:r>
              <a:rPr lang="en-US" b="1" dirty="0" smtClean="0"/>
              <a:t>requires </a:t>
            </a:r>
            <a:r>
              <a:rPr lang="en-US" dirty="0" smtClean="0"/>
              <a:t>Plan for Failure</a:t>
            </a:r>
          </a:p>
        </p:txBody>
      </p:sp>
      <p:sp>
        <p:nvSpPr>
          <p:cNvPr id="3" name="Content Placeholder 2"/>
          <p:cNvSpPr>
            <a:spLocks noGrp="1"/>
          </p:cNvSpPr>
          <p:nvPr>
            <p:ph idx="1"/>
          </p:nvPr>
        </p:nvSpPr>
        <p:spPr/>
        <p:txBody>
          <a:bodyPr/>
          <a:lstStyle/>
          <a:p>
            <a:r>
              <a:rPr lang="en-US" b="1" dirty="0" smtClean="0"/>
              <a:t>There will be VM </a:t>
            </a:r>
            <a:r>
              <a:rPr lang="en-US" dirty="0" smtClean="0"/>
              <a:t>(or Azure role)</a:t>
            </a:r>
            <a:r>
              <a:rPr lang="en-US" b="1" dirty="0" smtClean="0"/>
              <a:t> restarts</a:t>
            </a:r>
          </a:p>
          <a:p>
            <a:pPr lvl="1"/>
            <a:r>
              <a:rPr lang="en-US" dirty="0" smtClean="0"/>
              <a:t>Hardware failure, O/S patching, crash (bug)</a:t>
            </a:r>
          </a:p>
          <a:p>
            <a:r>
              <a:rPr lang="en-US" dirty="0" smtClean="0"/>
              <a:t>Bake in handling of restarts</a:t>
            </a:r>
          </a:p>
          <a:p>
            <a:pPr lvl="1"/>
            <a:r>
              <a:rPr lang="en-US" dirty="0" smtClean="0"/>
              <a:t>Idempotent </a:t>
            </a:r>
          </a:p>
          <a:p>
            <a:r>
              <a:rPr lang="en-US" dirty="0" smtClean="0"/>
              <a:t>Not an exception case! Expect it!</a:t>
            </a:r>
          </a:p>
          <a:p>
            <a:r>
              <a:rPr lang="en-US" dirty="0" smtClean="0"/>
              <a:t>Restarts are routine, system “just keeps working”</a:t>
            </a:r>
          </a:p>
        </p:txBody>
      </p:sp>
    </p:spTree>
    <p:extLst>
      <p:ext uri="{BB962C8B-B14F-4D97-AF65-F5344CB8AC3E}">
        <p14:creationId xmlns:p14="http://schemas.microsoft.com/office/powerpoint/2010/main" val="3767721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661663223"/>
              </p:ext>
            </p:extLst>
          </p:nvPr>
        </p:nvGraphicFramePr>
        <p:xfrm>
          <a:off x="0" y="1219200"/>
          <a:ext cx="9143999" cy="6309360"/>
        </p:xfrm>
        <a:graphic>
          <a:graphicData uri="http://schemas.openxmlformats.org/drawingml/2006/table">
            <a:tbl>
              <a:tblPr firstRow="1" bandRow="1">
                <a:tableStyleId>{5C22544A-7EE6-4342-B048-85BDC9FD1C3A}</a:tableStyleId>
              </a:tblPr>
              <a:tblGrid>
                <a:gridCol w="2259724"/>
                <a:gridCol w="2259724"/>
                <a:gridCol w="2259724"/>
                <a:gridCol w="2364827"/>
              </a:tblGrid>
              <a:tr h="370840">
                <a:tc>
                  <a:txBody>
                    <a:bodyPr/>
                    <a:lstStyle/>
                    <a:p>
                      <a:endParaRPr lang="en-US" sz="2400" dirty="0"/>
                    </a:p>
                  </a:txBody>
                  <a:tcPr/>
                </a:tc>
                <a:tc>
                  <a:txBody>
                    <a:bodyPr/>
                    <a:lstStyle/>
                    <a:p>
                      <a:r>
                        <a:rPr lang="en-US" sz="2400" dirty="0" smtClean="0"/>
                        <a:t>Typical</a:t>
                      </a:r>
                      <a:r>
                        <a:rPr lang="en-US" sz="2400" baseline="0" dirty="0" smtClean="0"/>
                        <a:t> Site</a:t>
                      </a:r>
                      <a:endParaRPr lang="en-US" sz="2400" dirty="0" smtClean="0"/>
                    </a:p>
                  </a:txBody>
                  <a:tcPr/>
                </a:tc>
                <a:tc>
                  <a:txBody>
                    <a:bodyPr/>
                    <a:lstStyle/>
                    <a:p>
                      <a:r>
                        <a:rPr lang="en-US" sz="2400" dirty="0" smtClean="0"/>
                        <a:t>Any</a:t>
                      </a:r>
                      <a:r>
                        <a:rPr lang="en-US" sz="2400" baseline="0" dirty="0" smtClean="0"/>
                        <a:t> 1 </a:t>
                      </a:r>
                      <a:r>
                        <a:rPr lang="en-US" sz="2400" dirty="0" smtClean="0"/>
                        <a:t>Role Inst</a:t>
                      </a:r>
                      <a:endParaRPr lang="en-US"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aseline="0" dirty="0" smtClean="0">
                          <a:sym typeface="Wingdings" pitchFamily="2" charset="2"/>
                        </a:rPr>
                        <a:t>Overall </a:t>
                      </a:r>
                      <a:r>
                        <a:rPr lang="en-US" sz="2400" i="0" baseline="0" dirty="0" smtClean="0">
                          <a:sym typeface="Wingdings" pitchFamily="2" charset="2"/>
                        </a:rPr>
                        <a:t>System</a:t>
                      </a:r>
                      <a:endParaRPr lang="en-US" sz="2400" i="0" dirty="0" smtClean="0"/>
                    </a:p>
                  </a:txBody>
                  <a:tcPr/>
                </a:tc>
              </a:tr>
              <a:tr h="370840">
                <a:tc>
                  <a:txBody>
                    <a:bodyPr/>
                    <a:lstStyle/>
                    <a:p>
                      <a:r>
                        <a:rPr lang="en-US" sz="2400" baseline="0" dirty="0" smtClean="0"/>
                        <a:t>Operating System Upgrade</a:t>
                      </a:r>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370840">
                <a:tc>
                  <a:txBody>
                    <a:bodyPr/>
                    <a:lstStyle/>
                    <a:p>
                      <a:r>
                        <a:rPr lang="en-US" sz="2400" dirty="0" smtClean="0"/>
                        <a:t>Application Update / Deploy</a:t>
                      </a:r>
                      <a:endParaRPr lang="en-US" sz="2400" dirty="0"/>
                    </a:p>
                  </a:txBody>
                  <a:tcPr/>
                </a:tc>
                <a:tc>
                  <a:txBody>
                    <a:bodyPr/>
                    <a:lstStyle/>
                    <a:p>
                      <a:endParaRPr lang="en-US" sz="2400" dirty="0"/>
                    </a:p>
                  </a:txBody>
                  <a:tcPr/>
                </a:tc>
                <a:tc>
                  <a:txBody>
                    <a:bodyPr/>
                    <a:lstStyle/>
                    <a:p>
                      <a:endParaRPr lang="en-US" dirty="0"/>
                    </a:p>
                  </a:txBody>
                  <a:tcPr/>
                </a:tc>
                <a:tc>
                  <a:txBody>
                    <a:bodyPr/>
                    <a:lstStyle/>
                    <a:p>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Change Topology</a:t>
                      </a:r>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Hardware Failure</a:t>
                      </a:r>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370840">
                <a:tc>
                  <a:txBody>
                    <a:bodyPr/>
                    <a:lstStyle/>
                    <a:p>
                      <a:r>
                        <a:rPr lang="en-US" sz="2400" baseline="0" dirty="0" smtClean="0"/>
                        <a:t>Software Bug / Crash / Failure</a:t>
                      </a:r>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370840">
                <a:tc>
                  <a:txBody>
                    <a:bodyPr/>
                    <a:lstStyle/>
                    <a:p>
                      <a:r>
                        <a:rPr lang="en-US" sz="2400" dirty="0" smtClean="0"/>
                        <a:t>Security</a:t>
                      </a:r>
                      <a:r>
                        <a:rPr lang="en-US" sz="2400" baseline="0" dirty="0" smtClean="0"/>
                        <a:t> </a:t>
                      </a:r>
                      <a:br>
                        <a:rPr lang="en-US" sz="2400" baseline="0" dirty="0" smtClean="0"/>
                      </a:br>
                      <a:r>
                        <a:rPr lang="en-US" sz="2400" baseline="0" dirty="0" smtClean="0"/>
                        <a:t>Patch</a:t>
                      </a:r>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370840">
                <a:tc>
                  <a:txBody>
                    <a:bodyPr/>
                    <a:lstStyle/>
                    <a:p>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370840">
                <a:tc>
                  <a:txBody>
                    <a:bodyPr/>
                    <a:lstStyle/>
                    <a:p>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bl>
          </a:graphicData>
        </a:graphic>
      </p:graphicFrame>
      <p:pic>
        <p:nvPicPr>
          <p:cNvPr id="49208"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3276600"/>
            <a:ext cx="914400" cy="933450"/>
          </a:xfrm>
          <a:prstGeom prst="rect">
            <a:avLst/>
          </a:prstGeom>
          <a:noFill/>
          <a:ln w="9525">
            <a:noFill/>
            <a:miter lim="800000"/>
            <a:headEnd/>
            <a:tailEnd/>
          </a:ln>
        </p:spPr>
      </p:pic>
      <p:pic>
        <p:nvPicPr>
          <p:cNvPr id="49209"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4953000"/>
            <a:ext cx="914400" cy="933450"/>
          </a:xfrm>
          <a:prstGeom prst="rect">
            <a:avLst/>
          </a:prstGeom>
          <a:noFill/>
          <a:ln w="9525">
            <a:noFill/>
            <a:miter lim="800000"/>
            <a:headEnd/>
            <a:tailEnd/>
          </a:ln>
        </p:spPr>
      </p:pic>
      <p:pic>
        <p:nvPicPr>
          <p:cNvPr id="49210"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265054" y="5029200"/>
            <a:ext cx="685800" cy="685800"/>
          </a:xfrm>
          <a:prstGeom prst="rect">
            <a:avLst/>
          </a:prstGeom>
          <a:noFill/>
          <a:ln w="9525">
            <a:noFill/>
            <a:miter lim="800000"/>
            <a:headEnd/>
            <a:tailEnd/>
          </a:ln>
        </p:spPr>
      </p:pic>
      <p:pic>
        <p:nvPicPr>
          <p:cNvPr id="49211"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048000" y="1752600"/>
            <a:ext cx="685800" cy="685800"/>
          </a:xfrm>
          <a:prstGeom prst="rect">
            <a:avLst/>
          </a:prstGeom>
          <a:noFill/>
          <a:ln w="9525">
            <a:noFill/>
            <a:miter lim="800000"/>
            <a:headEnd/>
            <a:tailEnd/>
          </a:ln>
        </p:spPr>
      </p:pic>
      <p:pic>
        <p:nvPicPr>
          <p:cNvPr id="49212"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265054" y="1752600"/>
            <a:ext cx="685800" cy="685800"/>
          </a:xfrm>
          <a:prstGeom prst="rect">
            <a:avLst/>
          </a:prstGeom>
          <a:noFill/>
          <a:ln w="9525">
            <a:noFill/>
            <a:miter lim="800000"/>
            <a:headEnd/>
            <a:tailEnd/>
          </a:ln>
        </p:spPr>
      </p:pic>
      <p:pic>
        <p:nvPicPr>
          <p:cNvPr id="49213"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1676400"/>
            <a:ext cx="914400" cy="933450"/>
          </a:xfrm>
          <a:prstGeom prst="rect">
            <a:avLst/>
          </a:prstGeom>
          <a:noFill/>
          <a:ln w="9525">
            <a:noFill/>
            <a:miter lim="800000"/>
            <a:headEnd/>
            <a:tailEnd/>
          </a:ln>
        </p:spPr>
      </p:pic>
      <p:pic>
        <p:nvPicPr>
          <p:cNvPr id="49215"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265054" y="2590800"/>
            <a:ext cx="685800" cy="685800"/>
          </a:xfrm>
          <a:prstGeom prst="rect">
            <a:avLst/>
          </a:prstGeom>
          <a:noFill/>
          <a:ln w="9525">
            <a:noFill/>
            <a:miter lim="800000"/>
            <a:headEnd/>
            <a:tailEnd/>
          </a:ln>
        </p:spPr>
      </p:pic>
      <p:pic>
        <p:nvPicPr>
          <p:cNvPr id="49216"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048000" y="2514600"/>
            <a:ext cx="685800" cy="685800"/>
          </a:xfrm>
          <a:prstGeom prst="rect">
            <a:avLst/>
          </a:prstGeom>
          <a:noFill/>
          <a:ln w="9525">
            <a:noFill/>
            <a:miter lim="800000"/>
            <a:headEnd/>
            <a:tailEnd/>
          </a:ln>
        </p:spPr>
      </p:pic>
      <p:pic>
        <p:nvPicPr>
          <p:cNvPr id="49217"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265054" y="3352800"/>
            <a:ext cx="685800" cy="685800"/>
          </a:xfrm>
          <a:prstGeom prst="rect">
            <a:avLst/>
          </a:prstGeom>
          <a:noFill/>
          <a:ln w="9525">
            <a:noFill/>
            <a:miter lim="800000"/>
            <a:headEnd/>
            <a:tailEnd/>
          </a:ln>
        </p:spPr>
      </p:pic>
      <p:pic>
        <p:nvPicPr>
          <p:cNvPr id="49218"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048000" y="3352800"/>
            <a:ext cx="685800" cy="685800"/>
          </a:xfrm>
          <a:prstGeom prst="rect">
            <a:avLst/>
          </a:prstGeom>
          <a:noFill/>
          <a:ln w="9525">
            <a:noFill/>
            <a:miter lim="800000"/>
            <a:headEnd/>
            <a:tailEnd/>
          </a:ln>
        </p:spPr>
      </p:pic>
      <p:pic>
        <p:nvPicPr>
          <p:cNvPr id="49220"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265054" y="4267200"/>
            <a:ext cx="685800" cy="685800"/>
          </a:xfrm>
          <a:prstGeom prst="rect">
            <a:avLst/>
          </a:prstGeom>
          <a:noFill/>
          <a:ln w="9525">
            <a:noFill/>
            <a:miter lim="800000"/>
            <a:headEnd/>
            <a:tailEnd/>
          </a:ln>
        </p:spPr>
      </p:pic>
      <p:pic>
        <p:nvPicPr>
          <p:cNvPr id="49221"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048000" y="4267200"/>
            <a:ext cx="685800" cy="685800"/>
          </a:xfrm>
          <a:prstGeom prst="rect">
            <a:avLst/>
          </a:prstGeom>
          <a:noFill/>
          <a:ln w="9525">
            <a:noFill/>
            <a:miter lim="800000"/>
            <a:headEnd/>
            <a:tailEnd/>
          </a:ln>
        </p:spPr>
      </p:pic>
      <p:pic>
        <p:nvPicPr>
          <p:cNvPr id="49222"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265054" y="5867400"/>
            <a:ext cx="685800" cy="685800"/>
          </a:xfrm>
          <a:prstGeom prst="rect">
            <a:avLst/>
          </a:prstGeom>
          <a:noFill/>
          <a:ln w="9525">
            <a:noFill/>
            <a:miter lim="800000"/>
            <a:headEnd/>
            <a:tailEnd/>
          </a:ln>
        </p:spPr>
      </p:pic>
      <p:pic>
        <p:nvPicPr>
          <p:cNvPr id="49223"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048000" y="5029200"/>
            <a:ext cx="685800" cy="685800"/>
          </a:xfrm>
          <a:prstGeom prst="rect">
            <a:avLst/>
          </a:prstGeom>
          <a:noFill/>
          <a:ln w="9525">
            <a:noFill/>
            <a:miter lim="800000"/>
            <a:headEnd/>
            <a:tailEnd/>
          </a:ln>
        </p:spPr>
      </p:pic>
      <p:pic>
        <p:nvPicPr>
          <p:cNvPr id="49224"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048000" y="5867400"/>
            <a:ext cx="685800" cy="685800"/>
          </a:xfrm>
          <a:prstGeom prst="rect">
            <a:avLst/>
          </a:prstGeom>
          <a:noFill/>
          <a:ln w="9525">
            <a:noFill/>
            <a:miter lim="800000"/>
            <a:headEnd/>
            <a:tailEnd/>
          </a:ln>
        </p:spPr>
      </p:pic>
      <p:pic>
        <p:nvPicPr>
          <p:cNvPr id="49225"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5772150"/>
            <a:ext cx="914400" cy="933450"/>
          </a:xfrm>
          <a:prstGeom prst="rect">
            <a:avLst/>
          </a:prstGeom>
          <a:noFill/>
          <a:ln w="9525">
            <a:noFill/>
            <a:miter lim="800000"/>
            <a:headEnd/>
            <a:tailEnd/>
          </a:ln>
        </p:spPr>
      </p:pic>
      <p:pic>
        <p:nvPicPr>
          <p:cNvPr id="49226"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4114800"/>
            <a:ext cx="914400" cy="933450"/>
          </a:xfrm>
          <a:prstGeom prst="rect">
            <a:avLst/>
          </a:prstGeom>
          <a:noFill/>
          <a:ln w="9525">
            <a:noFill/>
            <a:miter lim="800000"/>
            <a:headEnd/>
            <a:tailEnd/>
          </a:ln>
        </p:spPr>
      </p:pic>
      <p:pic>
        <p:nvPicPr>
          <p:cNvPr id="49227"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2514600"/>
            <a:ext cx="914400" cy="933450"/>
          </a:xfrm>
          <a:prstGeom prst="rect">
            <a:avLst/>
          </a:prstGeom>
          <a:noFill/>
          <a:ln w="9525">
            <a:noFill/>
            <a:miter lim="800000"/>
            <a:headEnd/>
            <a:tailEnd/>
          </a:ln>
        </p:spPr>
      </p:pic>
      <p:cxnSp>
        <p:nvCxnSpPr>
          <p:cNvPr id="5" name="Straight Connector 4"/>
          <p:cNvCxnSpPr/>
          <p:nvPr/>
        </p:nvCxnSpPr>
        <p:spPr>
          <a:xfrm flipH="1">
            <a:off x="4514849" y="1297535"/>
            <a:ext cx="1" cy="6231025"/>
          </a:xfrm>
          <a:prstGeom prst="line">
            <a:avLst/>
          </a:prstGeom>
          <a:ln w="127000" cap="sq" cmpd="sng"/>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152400"/>
            <a:ext cx="8229600" cy="1143000"/>
          </a:xfrm>
        </p:spPr>
        <p:txBody>
          <a:bodyPr>
            <a:normAutofit fontScale="90000"/>
          </a:bodyPr>
          <a:lstStyle/>
          <a:p>
            <a:pPr>
              <a:defRPr/>
            </a:pPr>
            <a:r>
              <a:rPr lang="en-US" sz="4900" b="1" dirty="0" smtClean="0"/>
              <a:t>What’s Up?</a:t>
            </a:r>
            <a:r>
              <a:rPr lang="en-US" dirty="0" smtClean="0"/>
              <a:t/>
            </a:r>
            <a:br>
              <a:rPr lang="en-US" dirty="0" smtClean="0"/>
            </a:br>
            <a:r>
              <a:rPr lang="en-US" sz="3600" dirty="0" smtClean="0"/>
              <a:t>Aspirin-free Reliability as </a:t>
            </a:r>
            <a:r>
              <a:rPr lang="en-US" sz="3600" i="1" dirty="0" smtClean="0">
                <a:latin typeface="Andy" pitchFamily="66" charset="0"/>
              </a:rPr>
              <a:t>EMERGENT PROPERTY</a:t>
            </a:r>
            <a:endParaRPr lang="en-US" i="1" dirty="0">
              <a:latin typeface="Andy" pitchFamily="66" charset="0"/>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r>
              <a:rPr lang="en-US" dirty="0" smtClean="0"/>
              <a:t>CQRS </a:t>
            </a:r>
            <a:r>
              <a:rPr lang="en-US" b="1" dirty="0" smtClean="0"/>
              <a:t>enables</a:t>
            </a:r>
            <a:r>
              <a:rPr lang="en-US" dirty="0" smtClean="0"/>
              <a:t> Resilient</a:t>
            </a:r>
          </a:p>
        </p:txBody>
      </p:sp>
      <p:sp>
        <p:nvSpPr>
          <p:cNvPr id="3" name="Content Placeholder 2"/>
          <p:cNvSpPr>
            <a:spLocks noGrp="1"/>
          </p:cNvSpPr>
          <p:nvPr>
            <p:ph idx="1"/>
          </p:nvPr>
        </p:nvSpPr>
        <p:spPr/>
        <p:txBody>
          <a:bodyPr/>
          <a:lstStyle/>
          <a:p>
            <a:r>
              <a:rPr lang="en-US" dirty="0" smtClean="0"/>
              <a:t>And </a:t>
            </a:r>
            <a:r>
              <a:rPr lang="en-US" b="1" dirty="0" smtClean="0"/>
              <a:t>Requires </a:t>
            </a:r>
            <a:r>
              <a:rPr lang="en-US" dirty="0" smtClean="0"/>
              <a:t>that you “Plan for failure”</a:t>
            </a:r>
          </a:p>
          <a:p>
            <a:r>
              <a:rPr lang="en-US" b="1" dirty="0" smtClean="0"/>
              <a:t>There will be VM </a:t>
            </a:r>
            <a:r>
              <a:rPr lang="en-US" dirty="0" smtClean="0"/>
              <a:t>(or Azure role)</a:t>
            </a:r>
            <a:r>
              <a:rPr lang="en-US" b="1" dirty="0" smtClean="0"/>
              <a:t> restarts</a:t>
            </a:r>
          </a:p>
          <a:p>
            <a:r>
              <a:rPr lang="en-US" dirty="0" smtClean="0"/>
              <a:t>Bake in handling of restarts</a:t>
            </a:r>
          </a:p>
          <a:p>
            <a:pPr lvl="1"/>
            <a:r>
              <a:rPr lang="en-US" dirty="0" smtClean="0"/>
              <a:t>Not an exception case! Expect it!</a:t>
            </a:r>
          </a:p>
          <a:p>
            <a:pPr lvl="1"/>
            <a:r>
              <a:rPr lang="en-US" dirty="0" smtClean="0"/>
              <a:t>Restarts are routine, system “just keeps working”</a:t>
            </a:r>
          </a:p>
          <a:p>
            <a:r>
              <a:rPr lang="en-US" b="1" i="1" dirty="0" smtClean="0"/>
              <a:t>If you follow the pattern, the payoff is substantial…</a:t>
            </a:r>
          </a:p>
          <a:p>
            <a:pPr lvl="1"/>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about the DATA?</a:t>
            </a:r>
            <a:endParaRPr lang="en-US" dirty="0"/>
          </a:p>
        </p:txBody>
      </p:sp>
      <p:sp>
        <p:nvSpPr>
          <p:cNvPr id="3" name="Content Placeholder 2"/>
          <p:cNvSpPr>
            <a:spLocks noGrp="1"/>
          </p:cNvSpPr>
          <p:nvPr>
            <p:ph idx="1"/>
          </p:nvPr>
        </p:nvSpPr>
        <p:spPr>
          <a:xfrm>
            <a:off x="457200" y="1600206"/>
            <a:ext cx="8229600" cy="4873744"/>
          </a:xfrm>
        </p:spPr>
        <p:txBody>
          <a:bodyPr>
            <a:normAutofit/>
          </a:bodyPr>
          <a:lstStyle/>
          <a:p>
            <a:r>
              <a:rPr lang="en-US" dirty="0" smtClean="0"/>
              <a:t>Azure Web Roles and Azure Worker Roles</a:t>
            </a:r>
          </a:p>
          <a:p>
            <a:pPr lvl="1"/>
            <a:r>
              <a:rPr lang="en-US" dirty="0" smtClean="0"/>
              <a:t>Taking user input, dispatching work, doing work</a:t>
            </a:r>
            <a:endParaRPr lang="en-US" dirty="0"/>
          </a:p>
          <a:p>
            <a:pPr lvl="1"/>
            <a:r>
              <a:rPr lang="en-US" dirty="0" smtClean="0"/>
              <a:t>Follow CQRS pattern</a:t>
            </a:r>
          </a:p>
          <a:p>
            <a:pPr lvl="1"/>
            <a:r>
              <a:rPr lang="en-US" dirty="0" smtClean="0"/>
              <a:t>Stateless compute nodes</a:t>
            </a:r>
          </a:p>
          <a:p>
            <a:r>
              <a:rPr lang="en-US" dirty="0" smtClean="0"/>
              <a:t>“Hard Part” – persistent data, scalable data</a:t>
            </a:r>
          </a:p>
          <a:p>
            <a:pPr lvl="1"/>
            <a:r>
              <a:rPr lang="en-US" dirty="0" smtClean="0"/>
              <a:t>Azure Queue, Blob, Table, SQL Azure</a:t>
            </a:r>
          </a:p>
          <a:p>
            <a:pPr lvl="1"/>
            <a:r>
              <a:rPr lang="en-US" dirty="0" smtClean="0"/>
              <a:t>3x copies of each byte</a:t>
            </a:r>
          </a:p>
          <a:p>
            <a:pPr lvl="1"/>
            <a:r>
              <a:rPr lang="en-US" dirty="0" smtClean="0"/>
              <a:t>Blobs and Tables geo-replicated</a:t>
            </a:r>
          </a:p>
          <a:p>
            <a:pPr lvl="1"/>
            <a:r>
              <a:rPr lang="en-US" dirty="0" smtClean="0"/>
              <a:t>Retry and Throttle!</a:t>
            </a:r>
          </a:p>
        </p:txBody>
      </p:sp>
    </p:spTree>
    <p:extLst>
      <p:ext uri="{BB962C8B-B14F-4D97-AF65-F5344CB8AC3E}">
        <p14:creationId xmlns:p14="http://schemas.microsoft.com/office/powerpoint/2010/main" val="405916496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pPr eaLnBrk="1" hangingPunct="1"/>
            <a:r>
              <a:rPr lang="en-US" dirty="0" smtClean="0"/>
              <a:t>Division of Labor</a:t>
            </a:r>
          </a:p>
        </p:txBody>
      </p:sp>
      <p:sp>
        <p:nvSpPr>
          <p:cNvPr id="4" name="Rounded Rectangle 3"/>
          <p:cNvSpPr/>
          <p:nvPr/>
        </p:nvSpPr>
        <p:spPr bwMode="auto">
          <a:xfrm>
            <a:off x="309071" y="1201980"/>
            <a:ext cx="2435960" cy="2055875"/>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3200" dirty="0"/>
              <a:t>C</a:t>
            </a:r>
            <a:r>
              <a:rPr lang="en-US" sz="3200" dirty="0" smtClean="0"/>
              <a:t>lient-facing code dealing with #fail</a:t>
            </a:r>
            <a:endParaRPr lang="en-US" sz="3200" dirty="0"/>
          </a:p>
        </p:txBody>
      </p:sp>
      <p:sp>
        <p:nvSpPr>
          <p:cNvPr id="5" name="Rounded Rectangle 4"/>
          <p:cNvSpPr/>
          <p:nvPr/>
        </p:nvSpPr>
        <p:spPr bwMode="auto">
          <a:xfrm>
            <a:off x="3060698" y="1201980"/>
            <a:ext cx="2424787" cy="2055875"/>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3200" dirty="0" err="1"/>
              <a:t>B</a:t>
            </a:r>
            <a:r>
              <a:rPr lang="en-US" sz="3200" dirty="0" err="1" smtClean="0"/>
              <a:t>ackoffice</a:t>
            </a:r>
            <a:r>
              <a:rPr lang="en-US" sz="3200" dirty="0" smtClean="0"/>
              <a:t> code dealing with #Fail</a:t>
            </a:r>
            <a:endParaRPr lang="en-US" sz="3200" dirty="0"/>
          </a:p>
        </p:txBody>
      </p:sp>
      <p:sp>
        <p:nvSpPr>
          <p:cNvPr id="46" name="Rounded Rectangle 45"/>
          <p:cNvSpPr/>
          <p:nvPr/>
        </p:nvSpPr>
        <p:spPr bwMode="auto">
          <a:xfrm>
            <a:off x="6053649" y="1128676"/>
            <a:ext cx="2683018" cy="851762"/>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3200" b="1" dirty="0" smtClean="0"/>
              <a:t>Reliable </a:t>
            </a:r>
            <a:r>
              <a:rPr lang="en-US" sz="3200" b="1" dirty="0" smtClean="0"/>
              <a:t>Queuing</a:t>
            </a:r>
            <a:endParaRPr lang="en-US" sz="3200" b="1" dirty="0"/>
          </a:p>
        </p:txBody>
      </p:sp>
      <p:sp>
        <p:nvSpPr>
          <p:cNvPr id="59" name="Rounded Rectangle 58"/>
          <p:cNvSpPr/>
          <p:nvPr/>
        </p:nvSpPr>
        <p:spPr bwMode="auto">
          <a:xfrm>
            <a:off x="6053650" y="2081526"/>
            <a:ext cx="2683016" cy="866603"/>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3200" b="1" dirty="0" smtClean="0"/>
              <a:t>Reliable Storage</a:t>
            </a:r>
            <a:endParaRPr lang="en-US" sz="3200" b="1" dirty="0"/>
          </a:p>
        </p:txBody>
      </p:sp>
      <p:pic>
        <p:nvPicPr>
          <p:cNvPr id="12" name="Picture 2" descr="http://blogs.westword.com/latestword/star%20trek%20aliens.jpg"/>
          <p:cNvPicPr>
            <a:picLocks noChangeAspect="1" noChangeArrowheads="1"/>
          </p:cNvPicPr>
          <p:nvPr/>
        </p:nvPicPr>
        <p:blipFill>
          <a:blip r:embed="rId3" cstate="print"/>
          <a:srcRect/>
          <a:stretch>
            <a:fillRect/>
          </a:stretch>
        </p:blipFill>
        <p:spPr bwMode="auto">
          <a:xfrm>
            <a:off x="5976004" y="3583726"/>
            <a:ext cx="2760662" cy="2890224"/>
          </a:xfrm>
          <a:prstGeom prst="rect">
            <a:avLst/>
          </a:prstGeom>
          <a:noFill/>
        </p:spPr>
      </p:pic>
      <p:pic>
        <p:nvPicPr>
          <p:cNvPr id="13" name="Picture 4" descr="http://www.watchmoviestreaming.com/pictures/dumbanddumber1.jpg"/>
          <p:cNvPicPr>
            <a:picLocks noChangeAspect="1" noChangeArrowheads="1"/>
          </p:cNvPicPr>
          <p:nvPr/>
        </p:nvPicPr>
        <p:blipFill>
          <a:blip r:embed="rId4" cstate="print"/>
          <a:srcRect/>
          <a:stretch>
            <a:fillRect/>
          </a:stretch>
        </p:blipFill>
        <p:spPr bwMode="auto">
          <a:xfrm>
            <a:off x="309071" y="3583726"/>
            <a:ext cx="5412405" cy="2890224"/>
          </a:xfrm>
          <a:prstGeom prst="rect">
            <a:avLst/>
          </a:prstGeom>
          <a:noFill/>
        </p:spPr>
      </p:pic>
      <p:sp>
        <p:nvSpPr>
          <p:cNvPr id="9" name="Rounded Rectangle 8"/>
          <p:cNvSpPr/>
          <p:nvPr/>
        </p:nvSpPr>
        <p:spPr bwMode="auto">
          <a:xfrm>
            <a:off x="6068736" y="3009214"/>
            <a:ext cx="2683016" cy="47663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smtClean="0"/>
              <a:t>#fail, #Fail, #</a:t>
            </a:r>
            <a:r>
              <a:rPr lang="en-US" sz="2000" b="1" dirty="0" err="1" smtClean="0"/>
              <a:t>EpicFail</a:t>
            </a:r>
            <a:endParaRPr lang="en-US" sz="2000" b="1" dirty="0"/>
          </a:p>
        </p:txBody>
      </p:sp>
      <p:cxnSp>
        <p:nvCxnSpPr>
          <p:cNvPr id="3" name="Straight Connector 2"/>
          <p:cNvCxnSpPr/>
          <p:nvPr/>
        </p:nvCxnSpPr>
        <p:spPr>
          <a:xfrm>
            <a:off x="5835776" y="1201980"/>
            <a:ext cx="0" cy="527197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4806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59"/>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59" grpId="0" animBg="1"/>
      <p:bldP spid="9" grpId="0" animBg="1"/>
    </p:bldLst>
  </p:timing>
</p:sld>
</file>

<file path=ppt/slides/slide7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953000"/>
            <a:ext cx="8458200" cy="1371600"/>
          </a:xfrm>
        </p:spPr>
        <p:txBody>
          <a:bodyPr>
            <a:normAutofit fontScale="90000"/>
          </a:bodyPr>
          <a:lstStyle/>
          <a:p>
            <a:r>
              <a:rPr lang="en-US" dirty="0" err="1" smtClean="0"/>
              <a:t>PaaS</a:t>
            </a:r>
            <a:r>
              <a:rPr lang="en-US" dirty="0" smtClean="0"/>
              <a:t> and cloud make strong security accessible to mere mortals</a:t>
            </a:r>
            <a:endParaRPr lang="en-US" dirty="0"/>
          </a:p>
        </p:txBody>
      </p:sp>
      <p:pic>
        <p:nvPicPr>
          <p:cNvPr id="94212" name="Picture 4" descr="http://www.watchmoviestreaming.com/pictures/dumbanddumber1.jpg"/>
          <p:cNvPicPr>
            <a:picLocks noChangeAspect="1" noChangeArrowheads="1"/>
          </p:cNvPicPr>
          <p:nvPr/>
        </p:nvPicPr>
        <p:blipFill>
          <a:blip r:embed="rId3" cstate="print"/>
          <a:srcRect/>
          <a:stretch>
            <a:fillRect/>
          </a:stretch>
        </p:blipFill>
        <p:spPr bwMode="auto">
          <a:xfrm>
            <a:off x="-152400" y="0"/>
            <a:ext cx="9471489" cy="5057775"/>
          </a:xfrm>
          <a:prstGeom prst="rect">
            <a:avLst/>
          </a:prstGeom>
          <a:noFill/>
        </p:spPr>
      </p:pic>
      <p:sp>
        <p:nvSpPr>
          <p:cNvPr id="6" name="Title 1"/>
          <p:cNvSpPr txBox="1">
            <a:spLocks/>
          </p:cNvSpPr>
          <p:nvPr/>
        </p:nvSpPr>
        <p:spPr>
          <a:xfrm>
            <a:off x="0" y="6168845"/>
            <a:ext cx="9144000" cy="609600"/>
          </a:xfrm>
          <a:prstGeom prst="rect">
            <a:avLst/>
          </a:prstGeom>
        </p:spPr>
        <p:txBody>
          <a:bodyPr vert="horz" lIns="91440" tIns="45720" rIns="91440" bIns="45720" rtlCol="0" anchor="ctr">
            <a:normAutofit fontScale="47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Less complex,</a:t>
            </a:r>
            <a:r>
              <a:rPr kumimoji="0" lang="en-US" sz="4400" b="0" i="0" u="none" strike="noStrike" kern="1200" cap="none" spc="0" normalizeH="0" noProof="0" dirty="0" smtClean="0">
                <a:ln>
                  <a:noFill/>
                </a:ln>
                <a:solidFill>
                  <a:schemeClr val="tx1"/>
                </a:solidFill>
                <a:effectLst/>
                <a:uLnTx/>
                <a:uFillTx/>
                <a:latin typeface="+mj-lt"/>
                <a:ea typeface="+mj-ea"/>
                <a:cs typeface="+mj-cs"/>
              </a:rPr>
              <a:t> more cost-effective, competitive pressure</a:t>
            </a:r>
            <a:r>
              <a:rPr lang="en-US" sz="4400" dirty="0">
                <a:latin typeface="+mj-lt"/>
                <a:ea typeface="+mj-ea"/>
                <a:cs typeface="+mj-cs"/>
              </a:rPr>
              <a:t> </a:t>
            </a:r>
            <a:r>
              <a:rPr lang="en-US" sz="4400" dirty="0" smtClean="0">
                <a:latin typeface="+mj-lt"/>
                <a:ea typeface="+mj-ea"/>
                <a:cs typeface="+mj-cs"/>
              </a:rPr>
              <a:t>(</a:t>
            </a:r>
            <a:r>
              <a:rPr kumimoji="0" lang="en-US" sz="4400" b="0" i="0" u="none" strike="noStrike" kern="1200" cap="none" spc="0" normalizeH="0" noProof="0" dirty="0" smtClean="0">
                <a:ln>
                  <a:noFill/>
                </a:ln>
                <a:solidFill>
                  <a:schemeClr val="tx1"/>
                </a:solidFill>
                <a:effectLst/>
                <a:uLnTx/>
                <a:uFillTx/>
                <a:latin typeface="+mj-lt"/>
                <a:ea typeface="+mj-ea"/>
                <a:cs typeface="+mj-cs"/>
              </a:rPr>
              <a:t>“everyone’s doing it”)</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Tree>
    <p:extLst>
      <p:ext uri="{BB962C8B-B14F-4D97-AF65-F5344CB8AC3E}">
        <p14:creationId xmlns:p14="http://schemas.microsoft.com/office/powerpoint/2010/main" val="14354294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94210" name="Picture 2" descr="http://blogs.westword.com/latestword/star%20trek%20aliens.jpg"/>
          <p:cNvPicPr>
            <a:picLocks noChangeAspect="1" noChangeArrowheads="1"/>
          </p:cNvPicPr>
          <p:nvPr/>
        </p:nvPicPr>
        <p:blipFill>
          <a:blip r:embed="rId3" cstate="print"/>
          <a:srcRect/>
          <a:stretch>
            <a:fillRect/>
          </a:stretch>
        </p:blipFill>
        <p:spPr bwMode="auto">
          <a:xfrm>
            <a:off x="0" y="-2057400"/>
            <a:ext cx="9144000" cy="9573141"/>
          </a:xfrm>
          <a:prstGeom prst="rect">
            <a:avLst/>
          </a:prstGeom>
          <a:noFill/>
        </p:spPr>
      </p:pic>
      <p:sp>
        <p:nvSpPr>
          <p:cNvPr id="6" name="Title 5"/>
          <p:cNvSpPr>
            <a:spLocks noGrp="1"/>
          </p:cNvSpPr>
          <p:nvPr>
            <p:ph type="title"/>
          </p:nvPr>
        </p:nvSpPr>
        <p:spPr>
          <a:xfrm>
            <a:off x="-266701" y="5579515"/>
            <a:ext cx="7921446" cy="1217980"/>
          </a:xfrm>
        </p:spPr>
        <p:txBody>
          <a:bodyPr>
            <a:normAutofit fontScale="90000"/>
          </a:bodyPr>
          <a:lstStyle/>
          <a:p>
            <a:r>
              <a:rPr lang="en-US" b="1" dirty="0" smtClean="0"/>
              <a:t>Big Brains in high impact positions</a:t>
            </a:r>
            <a:endParaRPr lang="en-US" b="1" dirty="0"/>
          </a:p>
        </p:txBody>
      </p:sp>
    </p:spTree>
    <p:extLst>
      <p:ext uri="{BB962C8B-B14F-4D97-AF65-F5344CB8AC3E}">
        <p14:creationId xmlns:p14="http://schemas.microsoft.com/office/powerpoint/2010/main" val="28960192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lumMod val="65000"/>
                  </a:schemeClr>
                </a:solidFill>
              </a:rPr>
              <a:t>Overview of Scalability Topics</a:t>
            </a:r>
            <a:endParaRPr lang="en-US" b="1" dirty="0">
              <a:solidFill>
                <a:schemeClr val="bg1">
                  <a:lumMod val="65000"/>
                </a:schemeClr>
              </a:solidFill>
            </a:endParaRPr>
          </a:p>
        </p:txBody>
      </p:sp>
      <p:sp>
        <p:nvSpPr>
          <p:cNvPr id="3" name="Content Placeholder 2"/>
          <p:cNvSpPr>
            <a:spLocks noGrp="1"/>
          </p:cNvSpPr>
          <p:nvPr>
            <p:ph idx="1"/>
          </p:nvPr>
        </p:nvSpPr>
        <p:spPr/>
        <p:txBody>
          <a:bodyPr>
            <a:noAutofit/>
          </a:bodyPr>
          <a:lstStyle/>
          <a:p>
            <a:pPr marL="514350" indent="-514350">
              <a:buFont typeface="+mj-lt"/>
              <a:buAutoNum type="arabicPeriod"/>
            </a:pPr>
            <a:r>
              <a:rPr lang="en-US" sz="4800" b="1" dirty="0" smtClean="0">
                <a:solidFill>
                  <a:schemeClr val="bg1">
                    <a:lumMod val="65000"/>
                  </a:schemeClr>
                </a:solidFill>
              </a:rPr>
              <a:t>What is Scalability?</a:t>
            </a:r>
            <a:endParaRPr lang="en-US" sz="4800" dirty="0" smtClean="0">
              <a:solidFill>
                <a:schemeClr val="bg1">
                  <a:lumMod val="65000"/>
                </a:schemeClr>
              </a:solidFill>
            </a:endParaRPr>
          </a:p>
          <a:p>
            <a:pPr marL="514350" indent="-514350">
              <a:buFont typeface="+mj-lt"/>
              <a:buAutoNum type="arabicPeriod"/>
            </a:pPr>
            <a:r>
              <a:rPr lang="en-US" sz="4800" b="1" dirty="0" smtClean="0">
                <a:solidFill>
                  <a:schemeClr val="bg1">
                    <a:lumMod val="65000"/>
                  </a:schemeClr>
                </a:solidFill>
              </a:rPr>
              <a:t>Scaling Data</a:t>
            </a:r>
            <a:endParaRPr lang="en-US" sz="4800" dirty="0" smtClean="0">
              <a:solidFill>
                <a:schemeClr val="bg1">
                  <a:lumMod val="65000"/>
                </a:schemeClr>
              </a:solidFill>
            </a:endParaRPr>
          </a:p>
          <a:p>
            <a:pPr marL="514350" indent="-514350">
              <a:buFont typeface="+mj-lt"/>
              <a:buAutoNum type="arabicPeriod"/>
            </a:pPr>
            <a:r>
              <a:rPr lang="en-US" sz="4800" b="1" dirty="0" smtClean="0">
                <a:solidFill>
                  <a:schemeClr val="bg1">
                    <a:lumMod val="65000"/>
                  </a:schemeClr>
                </a:solidFill>
              </a:rPr>
              <a:t>Scaling Compute</a:t>
            </a:r>
            <a:endParaRPr lang="en-US" sz="4800" dirty="0">
              <a:solidFill>
                <a:schemeClr val="bg1">
                  <a:lumMod val="65000"/>
                </a:schemeClr>
              </a:solidFill>
            </a:endParaRPr>
          </a:p>
          <a:p>
            <a:pPr marL="514350" indent="-514350">
              <a:buFont typeface="+mj-lt"/>
              <a:buAutoNum type="arabicPeriod"/>
            </a:pPr>
            <a:r>
              <a:rPr lang="en-US" sz="4800" b="1" dirty="0" smtClean="0"/>
              <a:t>Q&amp;A</a:t>
            </a:r>
            <a:endParaRPr lang="en-US" sz="4000" b="1" dirty="0" smtClean="0"/>
          </a:p>
          <a:p>
            <a:pPr marL="914400" lvl="1" indent="-514350">
              <a:buFont typeface="Arial" pitchFamily="34" charset="0"/>
              <a:buChar char="•"/>
            </a:pPr>
            <a:r>
              <a:rPr lang="en-US" sz="3600" dirty="0" smtClean="0"/>
              <a:t>Summary</a:t>
            </a:r>
          </a:p>
          <a:p>
            <a:pPr marL="914400" lvl="1" indent="-514350">
              <a:buFont typeface="Arial" pitchFamily="34" charset="0"/>
              <a:buChar char="•"/>
            </a:pPr>
            <a:r>
              <a:rPr lang="en-US" sz="3600" dirty="0" smtClean="0"/>
              <a:t>Questions? Feedback? Stay in touch</a:t>
            </a:r>
            <a:endParaRPr lang="en-US" sz="4400" dirty="0"/>
          </a:p>
        </p:txBody>
      </p:sp>
    </p:spTree>
    <p:extLst>
      <p:ext uri="{BB962C8B-B14F-4D97-AF65-F5344CB8AC3E}">
        <p14:creationId xmlns:p14="http://schemas.microsoft.com/office/powerpoint/2010/main" val="1831435301"/>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9960"/>
            <a:ext cx="8229600" cy="1143000"/>
          </a:xfrm>
        </p:spPr>
        <p:txBody>
          <a:bodyPr/>
          <a:lstStyle/>
          <a:p>
            <a:r>
              <a:rPr lang="en-US" b="1" dirty="0">
                <a:solidFill>
                  <a:srgbClr val="002060"/>
                </a:solidFill>
              </a:rPr>
              <a:t>4</a:t>
            </a:r>
            <a:r>
              <a:rPr lang="en-US" b="1" dirty="0" smtClean="0">
                <a:solidFill>
                  <a:srgbClr val="002060"/>
                </a:solidFill>
              </a:rPr>
              <a:t> Big Ideas to Take Home</a:t>
            </a:r>
            <a:endParaRPr lang="en-US" b="1" dirty="0">
              <a:solidFill>
                <a:srgbClr val="002060"/>
              </a:solidFill>
            </a:endParaRPr>
          </a:p>
        </p:txBody>
      </p:sp>
      <p:sp>
        <p:nvSpPr>
          <p:cNvPr id="3" name="Content Placeholder 2"/>
          <p:cNvSpPr>
            <a:spLocks noGrp="1"/>
          </p:cNvSpPr>
          <p:nvPr>
            <p:ph idx="1"/>
          </p:nvPr>
        </p:nvSpPr>
        <p:spPr>
          <a:xfrm>
            <a:off x="0" y="993040"/>
            <a:ext cx="9144000" cy="5785406"/>
          </a:xfrm>
        </p:spPr>
        <p:txBody>
          <a:bodyPr>
            <a:normAutofit fontScale="92500" lnSpcReduction="20000"/>
          </a:bodyPr>
          <a:lstStyle/>
          <a:p>
            <a:pPr marL="514350" indent="-514350">
              <a:buFont typeface="+mj-lt"/>
              <a:buAutoNum type="arabicPeriod"/>
            </a:pPr>
            <a:r>
              <a:rPr lang="en-US" sz="3900" dirty="0" smtClean="0">
                <a:solidFill>
                  <a:srgbClr val="002060"/>
                </a:solidFill>
              </a:rPr>
              <a:t>Code for #fail ; architect for #Fail; architect (or not!) for #</a:t>
            </a:r>
            <a:r>
              <a:rPr lang="en-US" sz="3900" dirty="0" err="1" smtClean="0">
                <a:solidFill>
                  <a:srgbClr val="002060"/>
                </a:solidFill>
              </a:rPr>
              <a:t>EpicFail</a:t>
            </a:r>
            <a:r>
              <a:rPr lang="en-US" sz="3900" dirty="0" smtClean="0">
                <a:solidFill>
                  <a:srgbClr val="002060"/>
                </a:solidFill>
              </a:rPr>
              <a:t>!</a:t>
            </a:r>
          </a:p>
          <a:p>
            <a:pPr marL="514350" indent="-514350">
              <a:buFont typeface="+mj-lt"/>
              <a:buAutoNum type="arabicPeriod"/>
            </a:pPr>
            <a:r>
              <a:rPr lang="en-US" sz="3900" dirty="0" smtClean="0">
                <a:solidFill>
                  <a:srgbClr val="002060"/>
                </a:solidFill>
              </a:rPr>
              <a:t>Consider flexibility of </a:t>
            </a:r>
            <a:r>
              <a:rPr lang="en-US" sz="3900" b="1" i="1" dirty="0" smtClean="0">
                <a:solidFill>
                  <a:srgbClr val="002060"/>
                </a:solidFill>
              </a:rPr>
              <a:t>Scale Out</a:t>
            </a:r>
            <a:r>
              <a:rPr lang="en-US" sz="3900" dirty="0" smtClean="0">
                <a:solidFill>
                  <a:srgbClr val="002060"/>
                </a:solidFill>
              </a:rPr>
              <a:t> architecture</a:t>
            </a:r>
          </a:p>
          <a:p>
            <a:pPr lvl="1"/>
            <a:r>
              <a:rPr lang="en-US" dirty="0" smtClean="0"/>
              <a:t>Scalable, Resilient, Testable, Cost-appropriate</a:t>
            </a:r>
          </a:p>
          <a:p>
            <a:pPr lvl="1"/>
            <a:r>
              <a:rPr lang="en-US" b="1" dirty="0" smtClean="0"/>
              <a:t>Computation:</a:t>
            </a:r>
            <a:r>
              <a:rPr lang="en-US" dirty="0" smtClean="0"/>
              <a:t> Queues, Storage, CQRS</a:t>
            </a:r>
          </a:p>
          <a:p>
            <a:pPr lvl="1"/>
            <a:r>
              <a:rPr lang="en-US" b="1" dirty="0" smtClean="0"/>
              <a:t>Data:</a:t>
            </a:r>
            <a:r>
              <a:rPr lang="en-US" dirty="0" smtClean="0"/>
              <a:t> SQL Azure Federations, </a:t>
            </a:r>
            <a:r>
              <a:rPr lang="en-US" dirty="0" err="1" smtClean="0"/>
              <a:t>NoSQL</a:t>
            </a:r>
            <a:r>
              <a:rPr lang="en-US" dirty="0" smtClean="0"/>
              <a:t> (Azure Tables)</a:t>
            </a:r>
          </a:p>
          <a:p>
            <a:pPr marL="514350" indent="-514350">
              <a:buFont typeface="+mj-lt"/>
              <a:buAutoNum type="arabicPeriod"/>
            </a:pPr>
            <a:r>
              <a:rPr lang="en-US" sz="3900" dirty="0" smtClean="0">
                <a:solidFill>
                  <a:srgbClr val="002060"/>
                </a:solidFill>
              </a:rPr>
              <a:t>Look for </a:t>
            </a:r>
            <a:r>
              <a:rPr lang="en-US" sz="3900" b="1" i="1" dirty="0" smtClean="0">
                <a:solidFill>
                  <a:srgbClr val="002060"/>
                </a:solidFill>
              </a:rPr>
              <a:t>Eventual Consistency</a:t>
            </a:r>
            <a:r>
              <a:rPr lang="en-US" sz="3900" dirty="0" smtClean="0">
                <a:solidFill>
                  <a:srgbClr val="002060"/>
                </a:solidFill>
              </a:rPr>
              <a:t> opportunities</a:t>
            </a:r>
          </a:p>
          <a:p>
            <a:pPr lvl="1"/>
            <a:r>
              <a:rPr lang="en-US" dirty="0" smtClean="0"/>
              <a:t>Caching</a:t>
            </a:r>
            <a:r>
              <a:rPr lang="en-US" dirty="0"/>
              <a:t>, </a:t>
            </a:r>
            <a:r>
              <a:rPr lang="en-US" dirty="0" smtClean="0"/>
              <a:t>CDN, CQRS, Non-transactional Data Updates, Optimistic Locking</a:t>
            </a:r>
            <a:endParaRPr lang="en-US" sz="3900" dirty="0" smtClean="0">
              <a:solidFill>
                <a:srgbClr val="002060"/>
              </a:solidFill>
            </a:endParaRPr>
          </a:p>
          <a:p>
            <a:pPr marL="514350" indent="-514350">
              <a:buFont typeface="+mj-lt"/>
              <a:buAutoNum type="arabicPeriod"/>
            </a:pPr>
            <a:r>
              <a:rPr lang="en-US" sz="3900" dirty="0" smtClean="0">
                <a:solidFill>
                  <a:srgbClr val="002060"/>
                </a:solidFill>
              </a:rPr>
              <a:t>Embrace platforms with </a:t>
            </a:r>
            <a:r>
              <a:rPr lang="en-US" sz="3900" b="1" i="1" dirty="0" smtClean="0">
                <a:solidFill>
                  <a:srgbClr val="002060"/>
                </a:solidFill>
              </a:rPr>
              <a:t>affordances</a:t>
            </a:r>
            <a:r>
              <a:rPr lang="en-US" sz="3900" dirty="0" smtClean="0">
                <a:solidFill>
                  <a:srgbClr val="002060"/>
                </a:solidFill>
              </a:rPr>
              <a:t> </a:t>
            </a:r>
            <a:r>
              <a:rPr lang="en-US" sz="3900" dirty="0" smtClean="0">
                <a:solidFill>
                  <a:srgbClr val="002060"/>
                </a:solidFill>
              </a:rPr>
              <a:t>for future-looking architecture</a:t>
            </a:r>
            <a:endParaRPr lang="en-US" dirty="0" smtClean="0">
              <a:solidFill>
                <a:srgbClr val="002060"/>
              </a:solidFill>
            </a:endParaRPr>
          </a:p>
          <a:p>
            <a:pPr lvl="1"/>
            <a:r>
              <a:rPr lang="en-US" dirty="0" smtClean="0"/>
              <a:t>e.g., Windows Azure Platform (</a:t>
            </a:r>
            <a:r>
              <a:rPr lang="en-US" dirty="0" err="1" smtClean="0"/>
              <a:t>PaaS</a:t>
            </a:r>
            <a:r>
              <a:rPr lang="en-US" dirty="0" smtClean="0"/>
              <a:t>)</a:t>
            </a:r>
          </a:p>
          <a:p>
            <a:pPr lvl="1"/>
            <a:endParaRPr lang="en-US" dirty="0" smtClean="0"/>
          </a:p>
        </p:txBody>
      </p:sp>
      <p:pic>
        <p:nvPicPr>
          <p:cNvPr id="4" name="Picture 2" descr="http://blogs.westword.com/latestword/star%20trek%20aliens.jpg"/>
          <p:cNvPicPr>
            <a:picLocks noChangeAspect="1" noChangeArrowheads="1"/>
          </p:cNvPicPr>
          <p:nvPr/>
        </p:nvPicPr>
        <p:blipFill>
          <a:blip r:embed="rId2" cstate="print"/>
          <a:srcRect/>
          <a:stretch>
            <a:fillRect/>
          </a:stretch>
        </p:blipFill>
        <p:spPr bwMode="auto">
          <a:xfrm>
            <a:off x="7759825" y="5390483"/>
            <a:ext cx="1380331" cy="1445112"/>
          </a:xfrm>
          <a:prstGeom prst="rect">
            <a:avLst/>
          </a:prstGeom>
          <a:noFill/>
        </p:spPr>
      </p:pic>
    </p:spTree>
    <p:extLst>
      <p:ext uri="{BB962C8B-B14F-4D97-AF65-F5344CB8AC3E}">
        <p14:creationId xmlns:p14="http://schemas.microsoft.com/office/powerpoint/2010/main" val="3436809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500"/>
                                        <p:tgtEl>
                                          <p:spTgt spid="3">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fade">
                                      <p:cBhvr>
                                        <p:cTn id="34" dur="500"/>
                                        <p:tgtEl>
                                          <p:spTgt spid="3">
                                            <p:txEl>
                                              <p:pRg st="7" end="7"/>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childTnLst>
                          </p:cTn>
                        </p:par>
                        <p:par>
                          <p:cTn id="38" fill="hold">
                            <p:stCondLst>
                              <p:cond delay="500"/>
                            </p:stCondLst>
                            <p:childTnLst>
                              <p:par>
                                <p:cTn id="39" presetID="1" presetClass="entr" presetSubtype="0" fill="hold" nodeType="afterEffect">
                                  <p:stCondLst>
                                    <p:cond delay="0"/>
                                  </p:stCondLst>
                                  <p:childTnLst>
                                    <p:set>
                                      <p:cBhvr>
                                        <p:cTn id="4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92D050">
            <a:alpha val="89000"/>
          </a:srgbClr>
        </a:solidFill>
        <a:effectLst/>
      </p:bgPr>
    </p:bg>
    <p:spTree>
      <p:nvGrpSpPr>
        <p:cNvPr id="1" name=""/>
        <p:cNvGrpSpPr/>
        <p:nvPr/>
      </p:nvGrpSpPr>
      <p:grpSpPr>
        <a:xfrm>
          <a:off x="0" y="0"/>
          <a:ext cx="0" cy="0"/>
          <a:chOff x="0" y="0"/>
          <a:chExt cx="0" cy="0"/>
        </a:xfrm>
      </p:grpSpPr>
      <p:sp>
        <p:nvSpPr>
          <p:cNvPr id="39938" name="Title 1"/>
          <p:cNvSpPr>
            <a:spLocks noGrp="1"/>
          </p:cNvSpPr>
          <p:nvPr>
            <p:ph type="title"/>
          </p:nvPr>
        </p:nvSpPr>
        <p:spPr>
          <a:xfrm>
            <a:off x="309070" y="4646980"/>
            <a:ext cx="8382000" cy="1826969"/>
          </a:xfrm>
        </p:spPr>
        <p:txBody>
          <a:bodyPr>
            <a:normAutofit fontScale="90000"/>
          </a:bodyPr>
          <a:lstStyle/>
          <a:p>
            <a:r>
              <a:rPr lang="en-US" dirty="0" smtClean="0"/>
              <a:t>Questions?</a:t>
            </a:r>
            <a:br>
              <a:rPr lang="en-US" dirty="0" smtClean="0"/>
            </a:br>
            <a:r>
              <a:rPr lang="en-US" dirty="0" smtClean="0"/>
              <a:t>Comments?</a:t>
            </a:r>
            <a:br>
              <a:rPr lang="en-US" dirty="0" smtClean="0"/>
            </a:br>
            <a:r>
              <a:rPr lang="en-US" dirty="0" smtClean="0"/>
              <a:t>More information?</a:t>
            </a:r>
          </a:p>
        </p:txBody>
      </p:sp>
      <p:sp>
        <p:nvSpPr>
          <p:cNvPr id="39939" name="Text Placeholder 2"/>
          <p:cNvSpPr>
            <a:spLocks noGrp="1"/>
          </p:cNvSpPr>
          <p:nvPr>
            <p:ph type="body" sz="quarter" idx="10"/>
          </p:nvPr>
        </p:nvSpPr>
        <p:spPr>
          <a:xfrm>
            <a:off x="0" y="0"/>
            <a:ext cx="9144000" cy="6858000"/>
          </a:xfrm>
        </p:spPr>
        <p:txBody>
          <a:bodyPr>
            <a:normAutofit/>
          </a:bodyPr>
          <a:lstStyle/>
          <a:p>
            <a:pPr marL="0" indent="0" algn="ctr">
              <a:buFont typeface="Arial" charset="0"/>
              <a:buNone/>
            </a:pPr>
            <a:r>
              <a:rPr lang="en-US" sz="34400" dirty="0" smtClean="0">
                <a:solidFill>
                  <a:srgbClr val="00B050"/>
                </a:solidFill>
              </a:rPr>
              <a:t>?</a:t>
            </a:r>
          </a:p>
        </p:txBody>
      </p:sp>
    </p:spTree>
    <p:extLst>
      <p:ext uri="{BB962C8B-B14F-4D97-AF65-F5344CB8AC3E}">
        <p14:creationId xmlns:p14="http://schemas.microsoft.com/office/powerpoint/2010/main" val="2052111144"/>
      </p:ext>
    </p:extLst>
  </p:cSld>
  <p:clrMapOvr>
    <a:masterClrMapping/>
  </p:clrMapOvr>
  <p:transition>
    <p:fade/>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pPr eaLnBrk="1" hangingPunct="1"/>
            <a:r>
              <a:rPr lang="en-US" dirty="0" smtClean="0"/>
              <a:t>BostonAzure.org</a:t>
            </a:r>
          </a:p>
        </p:txBody>
      </p:sp>
      <p:sp>
        <p:nvSpPr>
          <p:cNvPr id="3" name="Content Placeholder 2"/>
          <p:cNvSpPr>
            <a:spLocks noGrp="1"/>
          </p:cNvSpPr>
          <p:nvPr>
            <p:ph idx="1"/>
          </p:nvPr>
        </p:nvSpPr>
        <p:spPr>
          <a:xfrm>
            <a:off x="457200" y="1600200"/>
            <a:ext cx="8229600" cy="4800600"/>
          </a:xfrm>
        </p:spPr>
        <p:txBody>
          <a:bodyPr rtlCol="0">
            <a:normAutofit/>
          </a:bodyPr>
          <a:lstStyle/>
          <a:p>
            <a:pPr eaLnBrk="1" fontAlgn="auto" hangingPunct="1">
              <a:spcAft>
                <a:spcPts val="0"/>
              </a:spcAft>
              <a:buFont typeface="Arial" pitchFamily="34" charset="0"/>
              <a:buChar char="•"/>
              <a:defRPr/>
            </a:pPr>
            <a:r>
              <a:rPr lang="en-US" dirty="0" smtClean="0"/>
              <a:t>Boston Azure cloud user group</a:t>
            </a:r>
          </a:p>
          <a:p>
            <a:pPr lvl="1">
              <a:buFont typeface="Arial" pitchFamily="34" charset="0"/>
              <a:buChar char="•"/>
              <a:defRPr/>
            </a:pPr>
            <a:r>
              <a:rPr lang="en-US" dirty="0" smtClean="0"/>
              <a:t>Focused on Microsoft’s </a:t>
            </a:r>
            <a:r>
              <a:rPr lang="en-US" dirty="0" err="1" smtClean="0"/>
              <a:t>PaaS</a:t>
            </a:r>
            <a:r>
              <a:rPr lang="en-US" dirty="0" smtClean="0"/>
              <a:t> cloud platform</a:t>
            </a:r>
          </a:p>
          <a:p>
            <a:pPr eaLnBrk="1" fontAlgn="auto" hangingPunct="1">
              <a:spcAft>
                <a:spcPts val="0"/>
              </a:spcAft>
              <a:buFont typeface="Arial" pitchFamily="34" charset="0"/>
              <a:buChar char="•"/>
              <a:defRPr/>
            </a:pPr>
            <a:r>
              <a:rPr lang="en-US" dirty="0" smtClean="0"/>
              <a:t>Last Thursday, monthly, 6:00-8:30 PM at NERD</a:t>
            </a:r>
          </a:p>
          <a:p>
            <a:pPr lvl="1" eaLnBrk="1" fontAlgn="auto" hangingPunct="1">
              <a:spcAft>
                <a:spcPts val="0"/>
              </a:spcAft>
              <a:buFont typeface="Arial" pitchFamily="34" charset="0"/>
              <a:buChar char="–"/>
              <a:defRPr/>
            </a:pPr>
            <a:r>
              <a:rPr lang="en-US" dirty="0" smtClean="0"/>
              <a:t>Food; wifi; free; great topics; growing community</a:t>
            </a:r>
          </a:p>
          <a:p>
            <a:pPr eaLnBrk="1" fontAlgn="auto" hangingPunct="1">
              <a:spcAft>
                <a:spcPts val="0"/>
              </a:spcAft>
              <a:buFont typeface="Arial" pitchFamily="34" charset="0"/>
              <a:buChar char="•"/>
              <a:defRPr/>
            </a:pPr>
            <a:r>
              <a:rPr lang="en-US" b="1" dirty="0" smtClean="0">
                <a:solidFill>
                  <a:srgbClr val="FF0000"/>
                </a:solidFill>
              </a:rPr>
              <a:t>Boston Azure Boot Camp: 2012 (in planning)</a:t>
            </a:r>
          </a:p>
          <a:p>
            <a:pPr eaLnBrk="1" fontAlgn="auto" hangingPunct="1">
              <a:spcAft>
                <a:spcPts val="0"/>
              </a:spcAft>
              <a:buFont typeface="Arial" pitchFamily="34" charset="0"/>
              <a:buChar char="•"/>
              <a:defRPr/>
            </a:pPr>
            <a:r>
              <a:rPr lang="en-US" dirty="0" smtClean="0"/>
              <a:t>Follow on Twitter: </a:t>
            </a:r>
            <a:r>
              <a:rPr lang="en-US" b="1" dirty="0" smtClean="0"/>
              <a:t>@bostonazure </a:t>
            </a:r>
          </a:p>
          <a:p>
            <a:pPr>
              <a:defRPr/>
            </a:pPr>
            <a:r>
              <a:rPr lang="en-US" dirty="0" smtClean="0"/>
              <a:t>More info or to join our Meetup.com group: </a:t>
            </a:r>
            <a:br>
              <a:rPr lang="en-US" dirty="0" smtClean="0"/>
            </a:br>
            <a:r>
              <a:rPr lang="en-US" sz="4800" b="1" dirty="0" smtClean="0">
                <a:solidFill>
                  <a:srgbClr val="002060"/>
                </a:solidFill>
              </a:rPr>
              <a:t>http://www.bostonazure.org</a:t>
            </a:r>
            <a:endParaRPr lang="en-US" b="1" dirty="0" smtClean="0">
              <a:solidFill>
                <a:srgbClr val="002060"/>
              </a:solidFill>
            </a:endParaRPr>
          </a:p>
        </p:txBody>
      </p:sp>
      <p:pic>
        <p:nvPicPr>
          <p:cNvPr id="40964" name="Picture 2" descr="Boston Azure 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152400"/>
            <a:ext cx="8043863" cy="150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501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wd">
                                    <p:tmPct val="5000"/>
                                  </p:iterate>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p:cTn id="7"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pPr eaLnBrk="1" hangingPunct="1"/>
            <a:r>
              <a:rPr lang="en-US" dirty="0" smtClean="0"/>
              <a:t>Contact Me</a:t>
            </a:r>
          </a:p>
        </p:txBody>
      </p:sp>
      <p:sp>
        <p:nvSpPr>
          <p:cNvPr id="43011" name="Content Placeholder 2"/>
          <p:cNvSpPr>
            <a:spLocks noGrp="1"/>
          </p:cNvSpPr>
          <p:nvPr>
            <p:ph idx="1"/>
          </p:nvPr>
        </p:nvSpPr>
        <p:spPr/>
        <p:txBody>
          <a:bodyPr>
            <a:normAutofit fontScale="92500" lnSpcReduction="20000"/>
          </a:bodyPr>
          <a:lstStyle/>
          <a:p>
            <a:pPr marL="0" indent="0">
              <a:buNone/>
            </a:pPr>
            <a:r>
              <a:rPr lang="en-US" i="1" dirty="0" smtClean="0"/>
              <a:t>Looking for …</a:t>
            </a:r>
          </a:p>
          <a:p>
            <a:r>
              <a:rPr lang="en-US" i="1" dirty="0"/>
              <a:t>c</a:t>
            </a:r>
            <a:r>
              <a:rPr lang="en-US" i="1" dirty="0" smtClean="0"/>
              <a:t>onsulting help with Windows Azure Platform? </a:t>
            </a:r>
          </a:p>
          <a:p>
            <a:r>
              <a:rPr lang="en-US" i="1" dirty="0" smtClean="0"/>
              <a:t>someone to bounce Azure or cloud questions off?</a:t>
            </a:r>
          </a:p>
          <a:p>
            <a:r>
              <a:rPr lang="en-US" i="1" dirty="0" smtClean="0"/>
              <a:t>a speaker for your user group or company technology event?</a:t>
            </a:r>
          </a:p>
          <a:p>
            <a:pPr algn="ctr" eaLnBrk="1" hangingPunct="1">
              <a:buFont typeface="Arial" charset="0"/>
              <a:buNone/>
            </a:pPr>
            <a:r>
              <a:rPr lang="en-US" b="1" i="1" dirty="0" smtClean="0"/>
              <a:t>Just Ask!</a:t>
            </a:r>
          </a:p>
          <a:p>
            <a:pPr eaLnBrk="1" hangingPunct="1">
              <a:buFont typeface="Arial" charset="0"/>
              <a:buNone/>
            </a:pPr>
            <a:endParaRPr lang="en-US" sz="2000" b="1" dirty="0" smtClean="0"/>
          </a:p>
          <a:p>
            <a:pPr eaLnBrk="1" hangingPunct="1">
              <a:buFont typeface="Arial" charset="0"/>
              <a:buNone/>
            </a:pPr>
            <a:r>
              <a:rPr lang="en-US" b="1" dirty="0" smtClean="0"/>
              <a:t>	Bill Wilder</a:t>
            </a:r>
          </a:p>
          <a:p>
            <a:pPr eaLnBrk="1" hangingPunct="1">
              <a:buFont typeface="Arial" charset="0"/>
              <a:buNone/>
            </a:pPr>
            <a:r>
              <a:rPr lang="en-US" b="1" dirty="0" smtClean="0"/>
              <a:t>	@codingoutloud</a:t>
            </a:r>
          </a:p>
          <a:p>
            <a:pPr eaLnBrk="1" hangingPunct="1">
              <a:buFont typeface="Arial" charset="0"/>
              <a:buNone/>
            </a:pPr>
            <a:r>
              <a:rPr lang="en-US" b="1" dirty="0" smtClean="0"/>
              <a:t>	http://blog.codingoutloud.com</a:t>
            </a:r>
          </a:p>
          <a:p>
            <a:pPr eaLnBrk="1" hangingPunct="1"/>
            <a:endParaRPr lang="en-US" b="1" dirty="0" smtClean="0"/>
          </a:p>
          <a:p>
            <a:pPr eaLnBrk="1" hangingPunct="1"/>
            <a:endParaRPr lang="en-US" b="1" dirty="0" smtClean="0"/>
          </a:p>
        </p:txBody>
      </p:sp>
      <p:pic>
        <p:nvPicPr>
          <p:cNvPr id="4301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7560" y="5864960"/>
            <a:ext cx="5256283" cy="572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650361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3.xml><?xml version="1.0" encoding="utf-8"?>
<a:theme xmlns:a="http://schemas.openxmlformats.org/drawingml/2006/main" name="TechEd_NA_2010_PPT_Template">
  <a:themeElements>
    <a:clrScheme name="Custom 4">
      <a:dk1>
        <a:srgbClr val="000000"/>
      </a:dk1>
      <a:lt1>
        <a:srgbClr val="FFFFFF"/>
      </a:lt1>
      <a:dk2>
        <a:srgbClr val="F37021"/>
      </a:dk2>
      <a:lt2>
        <a:srgbClr val="FDB913"/>
      </a:lt2>
      <a:accent1>
        <a:srgbClr val="5E2F7E"/>
      </a:accent1>
      <a:accent2>
        <a:srgbClr val="B72172"/>
      </a:accent2>
      <a:accent3>
        <a:srgbClr val="8CC63F"/>
      </a:accent3>
      <a:accent4>
        <a:srgbClr val="D6E032"/>
      </a:accent4>
      <a:accent5>
        <a:srgbClr val="0077B8"/>
      </a:accent5>
      <a:accent6>
        <a:srgbClr val="44C8F5"/>
      </a:accent6>
      <a:hlink>
        <a:srgbClr val="FFFF00"/>
      </a:hlink>
      <a:folHlink>
        <a:srgbClr val="F3EB4F"/>
      </a:folHlink>
    </a:clrScheme>
    <a:fontScheme name="Custom 50">
      <a:majorFont>
        <a:latin typeface="Calibri"/>
        <a:ea typeface=""/>
        <a:cs typeface=""/>
      </a:majorFont>
      <a:minorFont>
        <a:latin typeface="Calibri"/>
        <a:ea typeface=""/>
        <a:cs typeface=""/>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flip="none" rotWithShape="1">
          <a:gsLst>
            <a:gs pos="0">
              <a:schemeClr val="accent3"/>
            </a:gs>
            <a:gs pos="86000">
              <a:schemeClr val="accent4"/>
            </a:gs>
          </a:gsLst>
          <a:lin ang="5400000" scaled="1"/>
          <a:tileRect/>
        </a:gradFill>
        <a:ln w="28575">
          <a:headEnd type="none" w="med" len="med"/>
          <a:tailEnd type="none" w="med" len="med"/>
        </a:ln>
        <a:effectLst/>
      </a:spPr>
      <a:bodyPr vert="horz" wrap="square" lIns="91436" tIns="45718" rIns="91436" bIns="45718" numCol="1" rtlCol="0" anchor="ctr" anchorCtr="0" compatLnSpc="1">
        <a:prstTxWarp prst="textNoShape">
          <a:avLst/>
        </a:prstTxWarp>
      </a:bodyPr>
      <a:lstStyle>
        <a:defPPr algn="ctr" defTabSz="914099">
          <a:defRPr dirty="0" smtClean="0">
            <a:solidFill>
              <a:schemeClr val="bg1">
                <a:alpha val="99000"/>
              </a:schemeClr>
            </a:solidFill>
          </a:defRPr>
        </a:defPPr>
      </a:lstStyle>
      <a:style>
        <a:lnRef idx="3">
          <a:schemeClr val="lt1"/>
        </a:lnRef>
        <a:fillRef idx="1">
          <a:schemeClr val="accent1"/>
        </a:fillRef>
        <a:effectRef idx="1">
          <a:schemeClr val="accent1"/>
        </a:effectRef>
        <a:fontRef idx="minor">
          <a:schemeClr val="lt1"/>
        </a:fontRef>
      </a:style>
    </a:spDef>
    <a:txDef>
      <a:spPr/>
      <a:bodyPr vert="horz" wrap="square" lIns="0" tIns="0" rIns="0" bIns="0" rtlCol="0">
        <a:spAutoFit/>
      </a:bodyPr>
      <a:lstStyle>
        <a:defPPr marL="460375" marR="0" indent="-460375" algn="l" defTabSz="914363" rtl="0" eaLnBrk="1" fontAlgn="auto" latinLnBrk="0" hangingPunct="1">
          <a:lnSpc>
            <a:spcPct val="90000"/>
          </a:lnSpc>
          <a:spcBef>
            <a:spcPct val="20000"/>
          </a:spcBef>
          <a:spcAft>
            <a:spcPts val="0"/>
          </a:spcAft>
          <a:buClrTx/>
          <a:buSzPct val="100000"/>
          <a:tabLst/>
          <a:defRPr kumimoji="0" sz="2800" b="0" i="0" u="none" strike="noStrike" kern="1200" cap="none" spc="0" normalizeH="0" baseline="0" noProof="0" dirty="0" err="1" smtClean="0">
            <a:ln>
              <a:noFill/>
            </a:ln>
            <a:gradFill>
              <a:gsLst>
                <a:gs pos="0">
                  <a:schemeClr val="tx1"/>
                </a:gs>
                <a:gs pos="100000">
                  <a:schemeClr val="tx1"/>
                </a:gs>
              </a:gsLst>
              <a:lin ang="5400000" scaled="0"/>
            </a:gradFill>
            <a:effectLst/>
            <a:uLnTx/>
            <a:uFillTx/>
            <a:latin typeface="+mj-lt"/>
            <a:ea typeface="+mn-ea"/>
            <a:cs typeface="+mn-cs"/>
          </a:defRPr>
        </a:defPPr>
      </a:lstStyle>
    </a:txDef>
  </a:objectDefaults>
  <a:extraClrSchemeLst/>
</a:theme>
</file>

<file path=ppt/theme/theme4.xml><?xml version="1.0" encoding="utf-8"?>
<a:theme xmlns:a="http://schemas.openxmlformats.org/drawingml/2006/main" name="3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5.xml><?xml version="1.0" encoding="utf-8"?>
<a:theme xmlns:a="http://schemas.openxmlformats.org/drawingml/2006/main" name="4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6.xml><?xml version="1.0" encoding="utf-8"?>
<a:theme xmlns:a="http://schemas.openxmlformats.org/drawingml/2006/main" name="5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7.xml><?xml version="1.0" encoding="utf-8"?>
<a:theme xmlns:a="http://schemas.openxmlformats.org/drawingml/2006/main" name="6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Final xmlns="7e88ebde-63a9-4faf-8b82-2ec1987651a8">true</Final>
    <Review_x0020_Notes xmlns="7e88ebde-63a9-4faf-8b82-2ec1987651a8"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61A73032C29A3409AE758036783375F" ma:contentTypeVersion="2" ma:contentTypeDescription="Create a new document." ma:contentTypeScope="" ma:versionID="bcff52d878fa13337570b5c8b5e2d519">
  <xsd:schema xmlns:xsd="http://www.w3.org/2001/XMLSchema" xmlns:p="http://schemas.microsoft.com/office/2006/metadata/properties" xmlns:ns2="7e88ebde-63a9-4faf-8b82-2ec1987651a8" targetNamespace="http://schemas.microsoft.com/office/2006/metadata/properties" ma:root="true" ma:fieldsID="8a9874c214b371611da96a36ec86fd6c" ns2:_="">
    <xsd:import namespace="7e88ebde-63a9-4faf-8b82-2ec1987651a8"/>
    <xsd:element name="properties">
      <xsd:complexType>
        <xsd:sequence>
          <xsd:element name="documentManagement">
            <xsd:complexType>
              <xsd:all>
                <xsd:element ref="ns2:Review_x0020_Notes" minOccurs="0"/>
                <xsd:element ref="ns2:Final" minOccurs="0"/>
              </xsd:all>
            </xsd:complexType>
          </xsd:element>
        </xsd:sequence>
      </xsd:complexType>
    </xsd:element>
  </xsd:schema>
  <xsd:schema xmlns:xsd="http://www.w3.org/2001/XMLSchema" xmlns:dms="http://schemas.microsoft.com/office/2006/documentManagement/types" targetNamespace="7e88ebde-63a9-4faf-8b82-2ec1987651a8" elementFormDefault="qualified">
    <xsd:import namespace="http://schemas.microsoft.com/office/2006/documentManagement/types"/>
    <xsd:element name="Review_x0020_Notes" ma:index="8" nillable="true" ma:displayName="Review Notes" ma:internalName="Review_x0020_Notes">
      <xsd:simpleType>
        <xsd:restriction base="dms:Note"/>
      </xsd:simpleType>
    </xsd:element>
    <xsd:element name="Final" ma:index="9" nillable="true" ma:displayName="Final" ma:default="0" ma:description="Contains Sponsor slide" ma:internalName="Final">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FA944BC1-AF26-4A34-92F9-B39AD35DD417}">
  <ds:schemaRefs>
    <ds:schemaRef ds:uri="http://purl.org/dc/elements/1.1/"/>
    <ds:schemaRef ds:uri="http://purl.org/dc/dcmitype/"/>
    <ds:schemaRef ds:uri="http://purl.org/dc/terms/"/>
    <ds:schemaRef ds:uri="7e88ebde-63a9-4faf-8b82-2ec1987651a8"/>
    <ds:schemaRef ds:uri="http://schemas.microsoft.com/office/2006/documentManagement/types"/>
    <ds:schemaRef ds:uri="http://schemas.openxmlformats.org/package/2006/metadata/core-properties"/>
    <ds:schemaRef ds:uri="http://www.w3.org/XML/1998/namespace"/>
    <ds:schemaRef ds:uri="http://schemas.microsoft.com/office/2006/metadata/properties"/>
  </ds:schemaRefs>
</ds:datastoreItem>
</file>

<file path=customXml/itemProps2.xml><?xml version="1.0" encoding="utf-8"?>
<ds:datastoreItem xmlns:ds="http://schemas.openxmlformats.org/officeDocument/2006/customXml" ds:itemID="{AAC10318-9E4D-4103-AC56-3F3C57BAF3F2}">
  <ds:schemaRefs>
    <ds:schemaRef ds:uri="http://schemas.microsoft.com/sharepoint/v3/contenttype/forms"/>
  </ds:schemaRefs>
</ds:datastoreItem>
</file>

<file path=customXml/itemProps3.xml><?xml version="1.0" encoding="utf-8"?>
<ds:datastoreItem xmlns:ds="http://schemas.openxmlformats.org/officeDocument/2006/customXml" ds:itemID="{EBF42AD9-BB95-4537-B02E-926B76A6FC2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e88ebde-63a9-4faf-8b82-2ec1987651a8"/>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otalTime>15689</TotalTime>
  <Words>3845</Words>
  <Application>Microsoft Office PowerPoint</Application>
  <PresentationFormat>On-screen Show (4:3)</PresentationFormat>
  <Paragraphs>741</Paragraphs>
  <Slides>82</Slides>
  <Notes>38</Notes>
  <HiddenSlides>23</HiddenSlides>
  <MMClips>0</MMClips>
  <ScaleCrop>false</ScaleCrop>
  <HeadingPairs>
    <vt:vector size="4" baseType="variant">
      <vt:variant>
        <vt:lpstr>Theme</vt:lpstr>
      </vt:variant>
      <vt:variant>
        <vt:i4>7</vt:i4>
      </vt:variant>
      <vt:variant>
        <vt:lpstr>Slide Titles</vt:lpstr>
      </vt:variant>
      <vt:variant>
        <vt:i4>82</vt:i4>
      </vt:variant>
    </vt:vector>
  </HeadingPairs>
  <TitlesOfParts>
    <vt:vector size="89" baseType="lpstr">
      <vt:lpstr>Office Theme</vt:lpstr>
      <vt:lpstr>2_Server_Grid_Generic_Dark_Orange_4x3_Template_SharePoint</vt:lpstr>
      <vt:lpstr>TechEd_NA_2010_PPT_Template</vt:lpstr>
      <vt:lpstr>3_Server_Grid_Generic_Dark_Orange_4x3_Template_SharePoint</vt:lpstr>
      <vt:lpstr>4_Server_Grid_Generic_Dark_Orange_4x3_Template_SharePoint</vt:lpstr>
      <vt:lpstr>5_Server_Grid_Generic_Dark_Orange_4x3_Template_SharePoint</vt:lpstr>
      <vt:lpstr>6_Server_Grid_Generic_Dark_Orange_4x3_Template_SharePoint</vt:lpstr>
      <vt:lpstr>Big Ideas in Software Architecture (in cloud or otherwise)</vt:lpstr>
      <vt:lpstr>Bill Wilder</vt:lpstr>
      <vt:lpstr>Bill Wilder</vt:lpstr>
      <vt:lpstr>Superbowl Lessons</vt:lpstr>
      <vt:lpstr>PowerPoint Presentation</vt:lpstr>
      <vt:lpstr>Failure IS an Option</vt:lpstr>
      <vt:lpstr>Failure is not an option</vt:lpstr>
      <vt:lpstr>PowerPoint Presentation</vt:lpstr>
      <vt:lpstr>PowerPoint Presentation</vt:lpstr>
      <vt:lpstr>Failure actually *is* an option… MTBF    -or-    MTTR</vt:lpstr>
      <vt:lpstr>Failure actually *is* an option…</vt:lpstr>
      <vt:lpstr>Consistency</vt:lpstr>
      <vt:lpstr>Superbowl Lessons</vt:lpstr>
      <vt:lpstr>Why NoSQL</vt:lpstr>
      <vt:lpstr>Choosing a NoSQL</vt:lpstr>
      <vt:lpstr>Query Model</vt:lpstr>
      <vt:lpstr>Disk Structure</vt:lpstr>
      <vt:lpstr>PowerPoint Presentation</vt:lpstr>
      <vt:lpstr>Instrumenting your stack</vt:lpstr>
      <vt:lpstr>www.NoSQLHandbook.com coming</vt:lpstr>
      <vt:lpstr>CouchDB</vt:lpstr>
      <vt:lpstr>BigCouch – good decisions</vt:lpstr>
      <vt:lpstr>fsync</vt:lpstr>
      <vt:lpstr>Distributed concurrency</vt:lpstr>
      <vt:lpstr>DNS</vt:lpstr>
      <vt:lpstr>riak</vt:lpstr>
      <vt:lpstr>Can’t be avail and consistent</vt:lpstr>
      <vt:lpstr>Eventual consistency examples</vt:lpstr>
      <vt:lpstr>How to manage/control consistency</vt:lpstr>
      <vt:lpstr>MTTR v MTBF</vt:lpstr>
      <vt:lpstr>PowerPoint Presentation</vt:lpstr>
      <vt:lpstr>What’s the Big Idea?</vt:lpstr>
      <vt:lpstr>Key Concepts &amp; Patterns</vt:lpstr>
      <vt:lpstr>Key Terms</vt:lpstr>
      <vt:lpstr>Overview of Scalability Topics</vt:lpstr>
      <vt:lpstr>Old School Excel and Word</vt:lpstr>
      <vt:lpstr>What does it mean to Scale?</vt:lpstr>
      <vt:lpstr>Options: Scale Up (and Scale Down) or Scale Out (and Scale In)</vt:lpstr>
      <vt:lpstr>Scaling Up: Scaling the Box</vt:lpstr>
      <vt:lpstr>Scaling Out: Adding Boxes</vt:lpstr>
      <vt:lpstr>How do I Choose???? ??????</vt:lpstr>
      <vt:lpstr>Essential Scale Out Patterns</vt:lpstr>
      <vt:lpstr>Overview of Scalability Topics</vt:lpstr>
      <vt:lpstr>Foursquare #Fail</vt:lpstr>
      <vt:lpstr>What is Sharding?</vt:lpstr>
      <vt:lpstr>Sharding is Difficult</vt:lpstr>
      <vt:lpstr>SQL Azure is SQL Server Except…</vt:lpstr>
      <vt:lpstr>SQL Azure Federations for Sharding</vt:lpstr>
      <vt:lpstr>Overview of Scalability Topics</vt:lpstr>
      <vt:lpstr>Persistent Storage Services – Azure</vt:lpstr>
      <vt:lpstr>Not Only SQL</vt:lpstr>
      <vt:lpstr>NoSQL Databases (simplified!!!)</vt:lpstr>
      <vt:lpstr>Eventual Consistency</vt:lpstr>
      <vt:lpstr>Why Eventual Consistency? #1</vt:lpstr>
      <vt:lpstr>Why Eventual Consistency? #2</vt:lpstr>
      <vt:lpstr>Cache is King</vt:lpstr>
      <vt:lpstr>Relational (SQL Azure) vs. NoSQL (Azure Tables)</vt:lpstr>
      <vt:lpstr>NoSQL Storage</vt:lpstr>
      <vt:lpstr>Overview of Scalability Topics</vt:lpstr>
      <vt:lpstr>CQRS Architecture Pattern</vt:lpstr>
      <vt:lpstr>CQRS in Windows Azure</vt:lpstr>
      <vt:lpstr>CQRS in Action</vt:lpstr>
      <vt:lpstr>Canonical Example: Thumbnails</vt:lpstr>
      <vt:lpstr>Reliable Queue &amp; 2-step Delete</vt:lpstr>
      <vt:lpstr>General Case:  Many Roles, Many Queues</vt:lpstr>
      <vt:lpstr>CQRS requires Idempotent</vt:lpstr>
      <vt:lpstr>CQRS expects Poison Messages</vt:lpstr>
      <vt:lpstr>CQRS enables Responsive</vt:lpstr>
      <vt:lpstr>CQRS enables Scalable</vt:lpstr>
      <vt:lpstr>CQRS enables Distribution</vt:lpstr>
      <vt:lpstr>CQRS requires Plan for Failure</vt:lpstr>
      <vt:lpstr>What’s Up? Aspirin-free Reliability as EMERGENT PROPERTY</vt:lpstr>
      <vt:lpstr>CQRS enables Resilient</vt:lpstr>
      <vt:lpstr>What about the DATA?</vt:lpstr>
      <vt:lpstr>Division of Labor</vt:lpstr>
      <vt:lpstr>PaaS and cloud make strong security accessible to mere mortals</vt:lpstr>
      <vt:lpstr>Big Brains in high impact positions</vt:lpstr>
      <vt:lpstr>Overview of Scalability Topics</vt:lpstr>
      <vt:lpstr>4 Big Ideas to Take Home</vt:lpstr>
      <vt:lpstr>Questions? Comments? More information?</vt:lpstr>
      <vt:lpstr>BostonAzure.org</vt:lpstr>
      <vt:lpstr>Contact Me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 Scalability Concepts Every Architect Should Understand - slides</dc:title>
  <dc:creator>Bill Wilder</dc:creator>
  <cp:lastModifiedBy>bill dev</cp:lastModifiedBy>
  <cp:revision>495</cp:revision>
  <cp:lastPrinted>2011-10-26T14:38:59Z</cp:lastPrinted>
  <dcterms:created xsi:type="dcterms:W3CDTF">2011-03-08T16:00:15Z</dcterms:created>
  <dcterms:modified xsi:type="dcterms:W3CDTF">2011-10-27T21:28:29Z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0x010100761A73032C29A3409AE758036783375F</vt:lpwstr>
  </property>
</Properties>
</file>