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36"/>
  </p:notesMasterIdLst>
  <p:handoutMasterIdLst>
    <p:handoutMasterId r:id="rId37"/>
  </p:handoutMasterIdLst>
  <p:sldIdLst>
    <p:sldId id="458" r:id="rId11"/>
    <p:sldId id="257" r:id="rId12"/>
    <p:sldId id="343" r:id="rId13"/>
    <p:sldId id="459" r:id="rId14"/>
    <p:sldId id="466" r:id="rId15"/>
    <p:sldId id="476" r:id="rId16"/>
    <p:sldId id="461" r:id="rId17"/>
    <p:sldId id="462" r:id="rId18"/>
    <p:sldId id="469" r:id="rId19"/>
    <p:sldId id="468" r:id="rId20"/>
    <p:sldId id="465" r:id="rId21"/>
    <p:sldId id="471" r:id="rId22"/>
    <p:sldId id="482" r:id="rId23"/>
    <p:sldId id="483" r:id="rId24"/>
    <p:sldId id="463" r:id="rId25"/>
    <p:sldId id="480" r:id="rId26"/>
    <p:sldId id="478" r:id="rId27"/>
    <p:sldId id="484" r:id="rId28"/>
    <p:sldId id="472" r:id="rId29"/>
    <p:sldId id="473" r:id="rId30"/>
    <p:sldId id="474" r:id="rId31"/>
    <p:sldId id="475" r:id="rId32"/>
    <p:sldId id="460" r:id="rId33"/>
    <p:sldId id="467" r:id="rId34"/>
    <p:sldId id="47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86856" autoAdjust="0"/>
  </p:normalViewPr>
  <p:slideViewPr>
    <p:cSldViewPr>
      <p:cViewPr>
        <p:scale>
          <a:sx n="50" d="100"/>
          <a:sy n="50" d="100"/>
        </p:scale>
        <p:origin x="-1950" y="-384"/>
      </p:cViewPr>
      <p:guideLst>
        <p:guide orient="horz" pos="2160"/>
        <p:guide pos="2880"/>
      </p:guideLst>
    </p:cSldViewPr>
  </p:slideViewPr>
  <p:outlineViewPr>
    <p:cViewPr>
      <p:scale>
        <a:sx n="33" d="100"/>
        <a:sy n="33" d="100"/>
      </p:scale>
      <p:origin x="0" y="1980"/>
    </p:cViewPr>
  </p:outlineViewPr>
  <p:notesTextViewPr>
    <p:cViewPr>
      <p:scale>
        <a:sx n="1" d="1"/>
        <a:sy n="1" d="1"/>
      </p:scale>
      <p:origin x="0" y="0"/>
    </p:cViewPr>
  </p:notesTextViewPr>
  <p:sorterViewPr>
    <p:cViewPr>
      <p:scale>
        <a:sx n="100" d="100"/>
        <a:sy n="100" d="100"/>
      </p:scale>
      <p:origin x="0" y="3024"/>
    </p:cViewPr>
  </p:sorterViewPr>
  <p:notesViewPr>
    <p:cSldViewPr>
      <p:cViewPr varScale="1">
        <p:scale>
          <a:sx n="56" d="100"/>
          <a:sy n="56" d="100"/>
        </p:scale>
        <p:origin x="-2826"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F95F656C-6F7D-4237-B9BD-EEB1B367816E}" srcId="{F20978CC-1D7E-4AA9-A556-4789769F39FD}" destId="{43723D1C-5306-4D4A-9E5A-53FFBDA3114D}" srcOrd="1" destOrd="0" parTransId="{D2827F08-E469-4DC4-98C3-7CDB35DB766D}" sibTransId="{7065D96F-0263-46F2-A98F-56AD99DDB871}"/>
    <dgm:cxn modelId="{A349B360-ED7C-478F-8C4F-306B85627CC6}" type="presOf" srcId="{39DBB97A-3F59-45BB-BF7D-79E157B8D89A}" destId="{13656795-9F93-4B3D-8C02-1CBD9851F5F6}" srcOrd="1" destOrd="0" presId="urn:microsoft.com/office/officeart/2005/8/layout/pyramid1"/>
    <dgm:cxn modelId="{DE13BDA3-2ADC-43FB-8B3C-BA07438AF03E}" type="presOf" srcId="{E1612B80-299B-4832-A084-951AB24C39C5}" destId="{85B9F11D-20AA-4E86-9E84-80B49E192FC0}" srcOrd="0"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B689BB64-1762-4D0C-9A96-8B5F09AB90A8}" srcId="{F20978CC-1D7E-4AA9-A556-4789769F39FD}" destId="{E1612B80-299B-4832-A084-951AB24C39C5}" srcOrd="0" destOrd="0" parTransId="{35DC5747-1F28-4A2D-AF6C-005E6A443428}" sibTransId="{740C6A62-ED12-4711-BBCD-9B626C83B96F}"/>
    <dgm:cxn modelId="{859CF259-E554-4591-B386-B3552790745F}" type="presOf" srcId="{39DBB97A-3F59-45BB-BF7D-79E157B8D89A}" destId="{7CAA145F-D33E-4502-BFF7-96106DD05A4E}" srcOrd="0" destOrd="0" presId="urn:microsoft.com/office/officeart/2005/8/layout/pyramid1"/>
    <dgm:cxn modelId="{9B2B9919-6EE1-44BA-B436-579C3DAE7E00}" type="presOf" srcId="{F20978CC-1D7E-4AA9-A556-4789769F39FD}" destId="{AB915891-B5C6-4972-8DB3-500F497BF88D}" srcOrd="0" destOrd="0" presId="urn:microsoft.com/office/officeart/2005/8/layout/pyramid1"/>
    <dgm:cxn modelId="{2DB47CB9-43F2-4294-A3B5-A32EEACDE9C9}" type="presOf" srcId="{E1612B80-299B-4832-A084-951AB24C39C5}" destId="{C1B6E185-774E-4A9B-859D-3640672CF529}" srcOrd="1" destOrd="0" presId="urn:microsoft.com/office/officeart/2005/8/layout/pyramid1"/>
    <dgm:cxn modelId="{E31E1D49-EF70-4514-BEBA-AD253A0F7A72}" type="presOf" srcId="{43723D1C-5306-4D4A-9E5A-53FFBDA3114D}" destId="{EEAE7254-C15E-4375-9E70-9F627F08ED00}" srcOrd="1" destOrd="0" presId="urn:microsoft.com/office/officeart/2005/8/layout/pyramid1"/>
    <dgm:cxn modelId="{C56D8721-92F5-4A01-B41D-E161F0124E62}" type="presOf" srcId="{43723D1C-5306-4D4A-9E5A-53FFBDA3114D}" destId="{30F034F8-BB2F-49BB-BE98-17062A35B1F8}" srcOrd="0" destOrd="0" presId="urn:microsoft.com/office/officeart/2005/8/layout/pyramid1"/>
    <dgm:cxn modelId="{C73B6E0F-F3EF-4F94-BE2A-30CF17941B69}" type="presParOf" srcId="{AB915891-B5C6-4972-8DB3-500F497BF88D}" destId="{11107F07-84E2-44CE-B22C-D6CD666379BD}" srcOrd="0" destOrd="0" presId="urn:microsoft.com/office/officeart/2005/8/layout/pyramid1"/>
    <dgm:cxn modelId="{269286CA-15FB-40A2-A153-A9DEEA78121F}" type="presParOf" srcId="{11107F07-84E2-44CE-B22C-D6CD666379BD}" destId="{85B9F11D-20AA-4E86-9E84-80B49E192FC0}" srcOrd="0" destOrd="0" presId="urn:microsoft.com/office/officeart/2005/8/layout/pyramid1"/>
    <dgm:cxn modelId="{BEBEE1A1-541E-480A-BB60-18F9763827F0}" type="presParOf" srcId="{11107F07-84E2-44CE-B22C-D6CD666379BD}" destId="{C1B6E185-774E-4A9B-859D-3640672CF529}" srcOrd="1" destOrd="0" presId="urn:microsoft.com/office/officeart/2005/8/layout/pyramid1"/>
    <dgm:cxn modelId="{D46F8027-9536-4236-A2EF-D32D69A0830F}" type="presParOf" srcId="{AB915891-B5C6-4972-8DB3-500F497BF88D}" destId="{F7C07A19-DDAB-4C00-BA0A-D5B1582EE205}" srcOrd="1" destOrd="0" presId="urn:microsoft.com/office/officeart/2005/8/layout/pyramid1"/>
    <dgm:cxn modelId="{D4BE63F0-D6F3-4A63-81A6-937A62C3C4DB}" type="presParOf" srcId="{F7C07A19-DDAB-4C00-BA0A-D5B1582EE205}" destId="{30F034F8-BB2F-49BB-BE98-17062A35B1F8}" srcOrd="0" destOrd="0" presId="urn:microsoft.com/office/officeart/2005/8/layout/pyramid1"/>
    <dgm:cxn modelId="{2E3F4E93-03E7-4CD0-B44F-DE5BEBE89F60}" type="presParOf" srcId="{F7C07A19-DDAB-4C00-BA0A-D5B1582EE205}" destId="{EEAE7254-C15E-4375-9E70-9F627F08ED00}" srcOrd="1" destOrd="0" presId="urn:microsoft.com/office/officeart/2005/8/layout/pyramid1"/>
    <dgm:cxn modelId="{863EC0A7-9733-4CE3-A223-2FE82D5BCF25}" type="presParOf" srcId="{AB915891-B5C6-4972-8DB3-500F497BF88D}" destId="{0B999996-F724-4D57-8C69-E1D396A49590}" srcOrd="2" destOrd="0" presId="urn:microsoft.com/office/officeart/2005/8/layout/pyramid1"/>
    <dgm:cxn modelId="{82A15C68-B6F2-472F-8C29-8401C5D8FFFC}" type="presParOf" srcId="{0B999996-F724-4D57-8C69-E1D396A49590}" destId="{7CAA145F-D33E-4502-BFF7-96106DD05A4E}" srcOrd="0" destOrd="0" presId="urn:microsoft.com/office/officeart/2005/8/layout/pyramid1"/>
    <dgm:cxn modelId="{8DAEA026-70B9-4CD2-A0A8-A7FEE8A8D615}"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endParaRPr lang="en-US" sz="2200" dirty="0" smtClean="0"/>
        </a:p>
        <a:p>
          <a:r>
            <a:rPr lang="en-US" sz="700" dirty="0" smtClean="0"/>
            <a:t> </a:t>
          </a:r>
          <a:r>
            <a:rPr lang="en-US" sz="2200" dirty="0" smtClean="0"/>
            <a:t/>
          </a:r>
          <a:br>
            <a:rPr lang="en-US" sz="2200" dirty="0" smtClean="0"/>
          </a:br>
          <a:r>
            <a:rPr lang="en-US" sz="2400" dirty="0" smtClean="0"/>
            <a:t>Apps, </a:t>
          </a:r>
          <a:br>
            <a:rPr lang="en-US" sz="2400" dirty="0" smtClean="0"/>
          </a:br>
          <a:r>
            <a:rPr lang="en-US" sz="2400" dirty="0" smtClean="0"/>
            <a:t>$/user, </a:t>
          </a:r>
          <a:r>
            <a:rPr lang="en-US" sz="2400" b="0" strike="sngStrike" dirty="0" smtClean="0"/>
            <a:t>LDAP,</a:t>
          </a:r>
          <a:r>
            <a:rPr lang="en-US" sz="2400" dirty="0" smtClean="0"/>
            <a:t/>
          </a:r>
          <a:br>
            <a:rPr lang="en-US" sz="2400" dirty="0" smtClean="0"/>
          </a:br>
          <a:r>
            <a:rPr lang="en-US" sz="2400" b="0" dirty="0" smtClean="0"/>
            <a:t>Expertise, SLA</a:t>
          </a:r>
          <a:endParaRPr lang="en-US" sz="24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2400" b="0" dirty="0" smtClean="0"/>
            <a:t>System Software </a:t>
          </a:r>
          <a:r>
            <a:rPr lang="en-US" sz="2400" b="0" dirty="0" err="1" smtClean="0"/>
            <a:t>OpEx</a:t>
          </a:r>
          <a:r>
            <a:rPr lang="en-US" sz="2400" b="0" dirty="0" smtClean="0"/>
            <a:t>, </a:t>
          </a:r>
          <a:r>
            <a:rPr lang="en-US" sz="2400" dirty="0" smtClean="0"/>
            <a:t/>
          </a:r>
          <a:br>
            <a:rPr lang="en-US" sz="2400" dirty="0" smtClean="0"/>
          </a:br>
          <a:r>
            <a:rPr lang="en-US" sz="2400" strike="sngStrike" dirty="0" smtClean="0"/>
            <a:t>Auto</a:t>
          </a:r>
          <a:r>
            <a:rPr lang="en-US" sz="2400" dirty="0" smtClean="0"/>
            <a:t> Scale Out, </a:t>
          </a:r>
          <a:r>
            <a:rPr lang="en-US" sz="2400" strike="sngStrike" dirty="0" smtClean="0"/>
            <a:t>Geo</a:t>
          </a:r>
          <a:r>
            <a:rPr lang="en-US" sz="2400" dirty="0" smtClean="0"/>
            <a:t> LB,</a:t>
          </a:r>
          <a:br>
            <a:rPr lang="en-US" sz="2400" dirty="0" smtClean="0"/>
          </a:br>
          <a:r>
            <a:rPr lang="en-US" sz="2400" dirty="0" smtClean="0"/>
            <a:t>Failover, HA, OS Patching, </a:t>
          </a:r>
          <a:br>
            <a:rPr lang="en-US" sz="2400" dirty="0" smtClean="0"/>
          </a:br>
          <a:r>
            <a:rPr lang="en-US" sz="2400" dirty="0" smtClean="0"/>
            <a:t>Monitoring, </a:t>
          </a:r>
          <a:r>
            <a:rPr lang="en-US" sz="2400" strike="sngStrike" dirty="0" smtClean="0"/>
            <a:t>Monitoring</a:t>
          </a:r>
          <a:r>
            <a:rPr lang="en-US" sz="2400" dirty="0" smtClean="0"/>
            <a:t>, </a:t>
          </a:r>
          <a:br>
            <a:rPr lang="en-US" sz="2400" dirty="0" smtClean="0"/>
          </a:br>
          <a:r>
            <a:rPr lang="en-US" sz="2400" strike="sngStrike" dirty="0" smtClean="0"/>
            <a:t>Backup</a:t>
          </a:r>
          <a:r>
            <a:rPr lang="en-US" sz="2400" dirty="0" smtClean="0"/>
            <a:t>, </a:t>
          </a:r>
          <a:r>
            <a:rPr lang="en-US" sz="2400" b="0" dirty="0" smtClean="0"/>
            <a:t>Expertise, SLA</a:t>
          </a:r>
          <a:endParaRPr lang="en-US" sz="24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2400" b="0" dirty="0" smtClean="0"/>
            <a:t>Hardware </a:t>
          </a:r>
          <a:r>
            <a:rPr lang="en-US" sz="2400" b="0" dirty="0" err="1" smtClean="0"/>
            <a:t>OpEx</a:t>
          </a:r>
          <a:r>
            <a:rPr lang="en-US" sz="2400" dirty="0" smtClean="0"/>
            <a:t>, Networking, </a:t>
          </a:r>
          <a:r>
            <a:rPr lang="en-US" sz="2400" strike="sngStrike" dirty="0" smtClean="0"/>
            <a:t>DB/OS Licenses</a:t>
          </a:r>
          <a:r>
            <a:rPr lang="en-US" sz="2400" b="0" dirty="0" smtClean="0"/>
            <a:t>, </a:t>
          </a:r>
          <a:r>
            <a:rPr lang="en-US" sz="2400" dirty="0" smtClean="0"/>
            <a:t>Virtualization, Automation,</a:t>
          </a:r>
          <a:br>
            <a:rPr lang="en-US" sz="2400" dirty="0" smtClean="0"/>
          </a:br>
          <a:r>
            <a:rPr lang="en-US" sz="2400" dirty="0" smtClean="0"/>
            <a:t>Geo Distribution, CDN, </a:t>
          </a:r>
          <a:r>
            <a:rPr lang="en-US" sz="2400" strike="sngStrike" dirty="0" smtClean="0"/>
            <a:t>Geo Replication</a:t>
          </a:r>
          <a:r>
            <a:rPr lang="en-US" sz="2400" dirty="0" smtClean="0"/>
            <a:t>,</a:t>
          </a:r>
          <a:br>
            <a:rPr lang="en-US" sz="2400" dirty="0" smtClean="0"/>
          </a:br>
          <a:r>
            <a:rPr lang="en-US" sz="2400" b="0" dirty="0" smtClean="0"/>
            <a:t>Elasticity, Managed </a:t>
          </a:r>
          <a:r>
            <a:rPr lang="en-US" sz="2400" dirty="0" smtClean="0"/>
            <a:t>Facility, </a:t>
          </a:r>
          <a:r>
            <a:rPr lang="en-US" sz="2400" b="0" dirty="0" smtClean="0"/>
            <a:t>Expertise, SLA</a:t>
          </a:r>
          <a:endParaRPr lang="en-US" sz="24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594F64FC-823D-4F60-A397-89A3A564E994}" type="presOf" srcId="{43723D1C-5306-4D4A-9E5A-53FFBDA3114D}" destId="{EEAE7254-C15E-4375-9E70-9F627F08ED00}" srcOrd="1" destOrd="0" presId="urn:microsoft.com/office/officeart/2005/8/layout/pyramid1"/>
    <dgm:cxn modelId="{C9E263B5-950A-45FA-A7F4-3A096DC18D78}" type="presOf" srcId="{43723D1C-5306-4D4A-9E5A-53FFBDA3114D}" destId="{30F034F8-BB2F-49BB-BE98-17062A35B1F8}"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DF60B743-57B8-4A76-A84C-D126D3583E37}" srcId="{F20978CC-1D7E-4AA9-A556-4789769F39FD}" destId="{39DBB97A-3F59-45BB-BF7D-79E157B8D89A}" srcOrd="2" destOrd="0" parTransId="{4A4E209B-ED70-4CD5-BB71-232935694F2E}" sibTransId="{572B243A-A9C0-42D5-9C4F-253BF851121E}"/>
    <dgm:cxn modelId="{9B299A1E-E46D-421F-8645-8F17187E9CA9}" type="presOf" srcId="{E1612B80-299B-4832-A084-951AB24C39C5}" destId="{85B9F11D-20AA-4E86-9E84-80B49E192FC0}" srcOrd="0"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53848F14-3383-4B0F-8F70-A3ABE574986F}" type="presOf" srcId="{39DBB97A-3F59-45BB-BF7D-79E157B8D89A}" destId="{13656795-9F93-4B3D-8C02-1CBD9851F5F6}" srcOrd="1" destOrd="0" presId="urn:microsoft.com/office/officeart/2005/8/layout/pyramid1"/>
    <dgm:cxn modelId="{DB7EAFD1-CD6F-43AD-925C-9C33124DDF13}" type="presOf" srcId="{E1612B80-299B-4832-A084-951AB24C39C5}" destId="{C1B6E185-774E-4A9B-859D-3640672CF529}" srcOrd="1" destOrd="0" presId="urn:microsoft.com/office/officeart/2005/8/layout/pyramid1"/>
    <dgm:cxn modelId="{0F27CC6C-F4B4-4F77-9261-E611C11AD9A0}" type="presOf" srcId="{F20978CC-1D7E-4AA9-A556-4789769F39FD}" destId="{AB915891-B5C6-4972-8DB3-500F497BF88D}" srcOrd="0" destOrd="0" presId="urn:microsoft.com/office/officeart/2005/8/layout/pyramid1"/>
    <dgm:cxn modelId="{79DFBA65-1D96-4BBC-A458-1BC1679B1D56}" type="presOf" srcId="{39DBB97A-3F59-45BB-BF7D-79E157B8D89A}" destId="{7CAA145F-D33E-4502-BFF7-96106DD05A4E}" srcOrd="0" destOrd="0" presId="urn:microsoft.com/office/officeart/2005/8/layout/pyramid1"/>
    <dgm:cxn modelId="{67BDCF46-7D62-4762-8624-05F45CFC5741}" type="presParOf" srcId="{AB915891-B5C6-4972-8DB3-500F497BF88D}" destId="{11107F07-84E2-44CE-B22C-D6CD666379BD}" srcOrd="0" destOrd="0" presId="urn:microsoft.com/office/officeart/2005/8/layout/pyramid1"/>
    <dgm:cxn modelId="{2E7D6CA7-712E-4662-A6DD-E096166C1BAF}" type="presParOf" srcId="{11107F07-84E2-44CE-B22C-D6CD666379BD}" destId="{85B9F11D-20AA-4E86-9E84-80B49E192FC0}" srcOrd="0" destOrd="0" presId="urn:microsoft.com/office/officeart/2005/8/layout/pyramid1"/>
    <dgm:cxn modelId="{84DA7DFC-3FDB-4548-A05E-1722F88DC8B8}" type="presParOf" srcId="{11107F07-84E2-44CE-B22C-D6CD666379BD}" destId="{C1B6E185-774E-4A9B-859D-3640672CF529}" srcOrd="1" destOrd="0" presId="urn:microsoft.com/office/officeart/2005/8/layout/pyramid1"/>
    <dgm:cxn modelId="{A6E7B579-7816-408B-BF3E-5D9AC44CC17E}" type="presParOf" srcId="{AB915891-B5C6-4972-8DB3-500F497BF88D}" destId="{F7C07A19-DDAB-4C00-BA0A-D5B1582EE205}" srcOrd="1" destOrd="0" presId="urn:microsoft.com/office/officeart/2005/8/layout/pyramid1"/>
    <dgm:cxn modelId="{70953AD0-7FAC-4F08-A733-13FCEC2F8D87}" type="presParOf" srcId="{F7C07A19-DDAB-4C00-BA0A-D5B1582EE205}" destId="{30F034F8-BB2F-49BB-BE98-17062A35B1F8}" srcOrd="0" destOrd="0" presId="urn:microsoft.com/office/officeart/2005/8/layout/pyramid1"/>
    <dgm:cxn modelId="{7C8E38FA-3084-4415-9322-ED70E47343C0}" type="presParOf" srcId="{F7C07A19-DDAB-4C00-BA0A-D5B1582EE205}" destId="{EEAE7254-C15E-4375-9E70-9F627F08ED00}" srcOrd="1" destOrd="0" presId="urn:microsoft.com/office/officeart/2005/8/layout/pyramid1"/>
    <dgm:cxn modelId="{2704925F-AF07-4742-9141-0499FC364714}" type="presParOf" srcId="{AB915891-B5C6-4972-8DB3-500F497BF88D}" destId="{0B999996-F724-4D57-8C69-E1D396A49590}" srcOrd="2" destOrd="0" presId="urn:microsoft.com/office/officeart/2005/8/layout/pyramid1"/>
    <dgm:cxn modelId="{A72F16EB-D1C6-4F9B-8BC8-55CC7EA047C7}" type="presParOf" srcId="{0B999996-F724-4D57-8C69-E1D396A49590}" destId="{7CAA145F-D33E-4502-BFF7-96106DD05A4E}" srcOrd="0" destOrd="0" presId="urn:microsoft.com/office/officeart/2005/8/layout/pyramid1"/>
    <dgm:cxn modelId="{4E5BAAE8-EB7A-4AB2-8B6D-03474D4E9B94}"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D7256B70-9356-47CA-B10E-C2DC94EA59B2}" type="presOf" srcId="{43723D1C-5306-4D4A-9E5A-53FFBDA3114D}" destId="{EEAE7254-C15E-4375-9E70-9F627F08ED00}" srcOrd="1"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E48D9BA7-EBC3-4D58-8A40-6392BD06C1A9}" type="presOf" srcId="{F20978CC-1D7E-4AA9-A556-4789769F39FD}" destId="{AB915891-B5C6-4972-8DB3-500F497BF88D}" srcOrd="0" destOrd="0" presId="urn:microsoft.com/office/officeart/2005/8/layout/pyramid1"/>
    <dgm:cxn modelId="{AE416B9F-518A-4A06-9423-F450AF77A446}" type="presOf" srcId="{E1612B80-299B-4832-A084-951AB24C39C5}" destId="{C1B6E185-774E-4A9B-859D-3640672CF529}" srcOrd="1" destOrd="0" presId="urn:microsoft.com/office/officeart/2005/8/layout/pyramid1"/>
    <dgm:cxn modelId="{FA7F590B-C01B-4524-A0B7-A780A8339235}" type="presOf" srcId="{39DBB97A-3F59-45BB-BF7D-79E157B8D89A}" destId="{7CAA145F-D33E-4502-BFF7-96106DD05A4E}" srcOrd="0"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B689BB64-1762-4D0C-9A96-8B5F09AB90A8}" srcId="{F20978CC-1D7E-4AA9-A556-4789769F39FD}" destId="{E1612B80-299B-4832-A084-951AB24C39C5}" srcOrd="0" destOrd="0" parTransId="{35DC5747-1F28-4A2D-AF6C-005E6A443428}" sibTransId="{740C6A62-ED12-4711-BBCD-9B626C83B96F}"/>
    <dgm:cxn modelId="{E0BC7DEE-75E9-4926-9616-748EBC6AB118}" type="presOf" srcId="{43723D1C-5306-4D4A-9E5A-53FFBDA3114D}" destId="{30F034F8-BB2F-49BB-BE98-17062A35B1F8}" srcOrd="0" destOrd="0" presId="urn:microsoft.com/office/officeart/2005/8/layout/pyramid1"/>
    <dgm:cxn modelId="{6F9DE130-58E9-4D5E-B950-841F5C9F8E43}" type="presOf" srcId="{E1612B80-299B-4832-A084-951AB24C39C5}" destId="{85B9F11D-20AA-4E86-9E84-80B49E192FC0}" srcOrd="0" destOrd="0" presId="urn:microsoft.com/office/officeart/2005/8/layout/pyramid1"/>
    <dgm:cxn modelId="{F10A0DBE-370E-4960-9887-E9274C4AE863}" type="presOf" srcId="{39DBB97A-3F59-45BB-BF7D-79E157B8D89A}" destId="{13656795-9F93-4B3D-8C02-1CBD9851F5F6}" srcOrd="1" destOrd="0" presId="urn:microsoft.com/office/officeart/2005/8/layout/pyramid1"/>
    <dgm:cxn modelId="{1BF96556-8A4E-44AB-B753-76579B3094E3}" type="presParOf" srcId="{AB915891-B5C6-4972-8DB3-500F497BF88D}" destId="{11107F07-84E2-44CE-B22C-D6CD666379BD}" srcOrd="0" destOrd="0" presId="urn:microsoft.com/office/officeart/2005/8/layout/pyramid1"/>
    <dgm:cxn modelId="{119B1C06-D846-4B4A-80F4-B3BA29EA1E04}" type="presParOf" srcId="{11107F07-84E2-44CE-B22C-D6CD666379BD}" destId="{85B9F11D-20AA-4E86-9E84-80B49E192FC0}" srcOrd="0" destOrd="0" presId="urn:microsoft.com/office/officeart/2005/8/layout/pyramid1"/>
    <dgm:cxn modelId="{03EBFFED-39FB-46F3-A745-BE929FD4C215}" type="presParOf" srcId="{11107F07-84E2-44CE-B22C-D6CD666379BD}" destId="{C1B6E185-774E-4A9B-859D-3640672CF529}" srcOrd="1" destOrd="0" presId="urn:microsoft.com/office/officeart/2005/8/layout/pyramid1"/>
    <dgm:cxn modelId="{9BA27533-F843-4BE7-8084-CD2346479886}" type="presParOf" srcId="{AB915891-B5C6-4972-8DB3-500F497BF88D}" destId="{F7C07A19-DDAB-4C00-BA0A-D5B1582EE205}" srcOrd="1" destOrd="0" presId="urn:microsoft.com/office/officeart/2005/8/layout/pyramid1"/>
    <dgm:cxn modelId="{107D1CE7-AE2B-4B93-B42D-62F536F83F46}" type="presParOf" srcId="{F7C07A19-DDAB-4C00-BA0A-D5B1582EE205}" destId="{30F034F8-BB2F-49BB-BE98-17062A35B1F8}" srcOrd="0" destOrd="0" presId="urn:microsoft.com/office/officeart/2005/8/layout/pyramid1"/>
    <dgm:cxn modelId="{5C9D2213-0B39-44D8-94A0-EFF901DB5006}" type="presParOf" srcId="{F7C07A19-DDAB-4C00-BA0A-D5B1582EE205}" destId="{EEAE7254-C15E-4375-9E70-9F627F08ED00}" srcOrd="1" destOrd="0" presId="urn:microsoft.com/office/officeart/2005/8/layout/pyramid1"/>
    <dgm:cxn modelId="{D58587B6-34FD-432B-B02A-922BB3DF65F5}" type="presParOf" srcId="{AB915891-B5C6-4972-8DB3-500F497BF88D}" destId="{0B999996-F724-4D57-8C69-E1D396A49590}" srcOrd="2" destOrd="0" presId="urn:microsoft.com/office/officeart/2005/8/layout/pyramid1"/>
    <dgm:cxn modelId="{32BFFF5D-DC90-4E37-BA19-9DBCEDEE16B4}" type="presParOf" srcId="{0B999996-F724-4D57-8C69-E1D396A49590}" destId="{7CAA145F-D33E-4502-BFF7-96106DD05A4E}" srcOrd="0" destOrd="0" presId="urn:microsoft.com/office/officeart/2005/8/layout/pyramid1"/>
    <dgm:cxn modelId="{C84EEB0B-E9EF-41A3-9A03-7A70D6DCC913}"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AF1EAD-2471-4A4A-9D92-848875946446}" type="doc">
      <dgm:prSet loTypeId="urn:microsoft.com/office/officeart/2005/8/layout/pyramid1" loCatId="pyramid" qsTypeId="urn:microsoft.com/office/officeart/2005/8/quickstyle/simple1" qsCatId="simple" csTypeId="urn:microsoft.com/office/officeart/2005/8/colors/accent1_2" csCatId="accent1" phldr="0"/>
      <dgm:spPr/>
    </dgm:pt>
    <dgm:pt modelId="{061FED7D-3FFA-4E91-BFCA-1BBCA6D67648}">
      <dgm:prSet phldrT="[Text]" phldr="1"/>
      <dgm:spPr/>
      <dgm:t>
        <a:bodyPr/>
        <a:lstStyle/>
        <a:p>
          <a:endParaRPr lang="en-US" dirty="0"/>
        </a:p>
      </dgm:t>
    </dgm:pt>
    <dgm:pt modelId="{FBFF5D76-387C-46B5-B264-91AA591308CD}" type="parTrans" cxnId="{58580DC4-03C1-4C7F-B27D-419D22669D36}">
      <dgm:prSet/>
      <dgm:spPr/>
      <dgm:t>
        <a:bodyPr/>
        <a:lstStyle/>
        <a:p>
          <a:endParaRPr lang="en-US"/>
        </a:p>
      </dgm:t>
    </dgm:pt>
    <dgm:pt modelId="{81B3A3F9-04B6-400A-AC6F-005046373B4D}" type="sibTrans" cxnId="{58580DC4-03C1-4C7F-B27D-419D22669D36}">
      <dgm:prSet/>
      <dgm:spPr/>
      <dgm:t>
        <a:bodyPr/>
        <a:lstStyle/>
        <a:p>
          <a:endParaRPr lang="en-US"/>
        </a:p>
      </dgm:t>
    </dgm:pt>
    <dgm:pt modelId="{0E064145-1E08-4DB5-ABCE-CF8CF5FF9976}">
      <dgm:prSet phldrT="[Text]" phldr="1"/>
      <dgm:spPr/>
      <dgm:t>
        <a:bodyPr/>
        <a:lstStyle/>
        <a:p>
          <a:endParaRPr lang="en-US"/>
        </a:p>
      </dgm:t>
    </dgm:pt>
    <dgm:pt modelId="{37E27540-E699-4BFB-9366-B71CC87E17FB}" type="parTrans" cxnId="{96B7F428-D1E6-4ABC-A271-E05DF87E4FB7}">
      <dgm:prSet/>
      <dgm:spPr/>
      <dgm:t>
        <a:bodyPr/>
        <a:lstStyle/>
        <a:p>
          <a:endParaRPr lang="en-US"/>
        </a:p>
      </dgm:t>
    </dgm:pt>
    <dgm:pt modelId="{4B46387C-DA11-4221-BF5C-288EBCE424B9}" type="sibTrans" cxnId="{96B7F428-D1E6-4ABC-A271-E05DF87E4FB7}">
      <dgm:prSet/>
      <dgm:spPr/>
      <dgm:t>
        <a:bodyPr/>
        <a:lstStyle/>
        <a:p>
          <a:endParaRPr lang="en-US"/>
        </a:p>
      </dgm:t>
    </dgm:pt>
    <dgm:pt modelId="{B8669E76-17AB-40B0-B23D-33E506EBE172}">
      <dgm:prSet phldrT="[Text]" phldr="1"/>
      <dgm:spPr/>
      <dgm:t>
        <a:bodyPr/>
        <a:lstStyle/>
        <a:p>
          <a:endParaRPr lang="en-US"/>
        </a:p>
      </dgm:t>
    </dgm:pt>
    <dgm:pt modelId="{C12C1DC2-D159-4B3B-A437-BDA3D792AA2B}" type="parTrans" cxnId="{0951DF45-D95A-48E0-96C3-D6834948E238}">
      <dgm:prSet/>
      <dgm:spPr/>
      <dgm:t>
        <a:bodyPr/>
        <a:lstStyle/>
        <a:p>
          <a:endParaRPr lang="en-US"/>
        </a:p>
      </dgm:t>
    </dgm:pt>
    <dgm:pt modelId="{E051B32D-FE80-49EC-9466-7A978F2708CB}" type="sibTrans" cxnId="{0951DF45-D95A-48E0-96C3-D6834948E238}">
      <dgm:prSet/>
      <dgm:spPr/>
      <dgm:t>
        <a:bodyPr/>
        <a:lstStyle/>
        <a:p>
          <a:endParaRPr lang="en-US"/>
        </a:p>
      </dgm:t>
    </dgm:pt>
    <dgm:pt modelId="{05E036CF-182F-4D5C-B881-0D95CCD9B7E7}" type="pres">
      <dgm:prSet presAssocID="{DFAF1EAD-2471-4A4A-9D92-848875946446}" presName="Name0" presStyleCnt="0">
        <dgm:presLayoutVars>
          <dgm:dir/>
          <dgm:animLvl val="lvl"/>
          <dgm:resizeHandles val="exact"/>
        </dgm:presLayoutVars>
      </dgm:prSet>
      <dgm:spPr/>
    </dgm:pt>
    <dgm:pt modelId="{5F22F5CC-7ECC-41FB-83F6-6309A57EF660}" type="pres">
      <dgm:prSet presAssocID="{061FED7D-3FFA-4E91-BFCA-1BBCA6D67648}" presName="Name8" presStyleCnt="0"/>
      <dgm:spPr/>
    </dgm:pt>
    <dgm:pt modelId="{C8839FC7-F0B9-4C2A-86BE-6ACA8E82B103}" type="pres">
      <dgm:prSet presAssocID="{061FED7D-3FFA-4E91-BFCA-1BBCA6D67648}" presName="level" presStyleLbl="node1" presStyleIdx="0" presStyleCnt="3">
        <dgm:presLayoutVars>
          <dgm:chMax val="1"/>
          <dgm:bulletEnabled val="1"/>
        </dgm:presLayoutVars>
      </dgm:prSet>
      <dgm:spPr/>
      <dgm:t>
        <a:bodyPr/>
        <a:lstStyle/>
        <a:p>
          <a:endParaRPr lang="en-US"/>
        </a:p>
      </dgm:t>
    </dgm:pt>
    <dgm:pt modelId="{197D1BF0-925C-4BE4-B67E-C45ECCD83106}" type="pres">
      <dgm:prSet presAssocID="{061FED7D-3FFA-4E91-BFCA-1BBCA6D67648}" presName="levelTx" presStyleLbl="revTx" presStyleIdx="0" presStyleCnt="0">
        <dgm:presLayoutVars>
          <dgm:chMax val="1"/>
          <dgm:bulletEnabled val="1"/>
        </dgm:presLayoutVars>
      </dgm:prSet>
      <dgm:spPr/>
      <dgm:t>
        <a:bodyPr/>
        <a:lstStyle/>
        <a:p>
          <a:endParaRPr lang="en-US"/>
        </a:p>
      </dgm:t>
    </dgm:pt>
    <dgm:pt modelId="{E6745DF4-8FE8-4E4F-870C-8EEB5C960F4F}" type="pres">
      <dgm:prSet presAssocID="{0E064145-1E08-4DB5-ABCE-CF8CF5FF9976}" presName="Name8" presStyleCnt="0"/>
      <dgm:spPr/>
    </dgm:pt>
    <dgm:pt modelId="{85CD0D15-59E6-40CD-8104-16471B8FE0EC}" type="pres">
      <dgm:prSet presAssocID="{0E064145-1E08-4DB5-ABCE-CF8CF5FF9976}" presName="level" presStyleLbl="node1" presStyleIdx="1" presStyleCnt="3">
        <dgm:presLayoutVars>
          <dgm:chMax val="1"/>
          <dgm:bulletEnabled val="1"/>
        </dgm:presLayoutVars>
      </dgm:prSet>
      <dgm:spPr/>
      <dgm:t>
        <a:bodyPr/>
        <a:lstStyle/>
        <a:p>
          <a:endParaRPr lang="en-US"/>
        </a:p>
      </dgm:t>
    </dgm:pt>
    <dgm:pt modelId="{0EC55A5B-08C8-417F-8732-D5F91032D661}" type="pres">
      <dgm:prSet presAssocID="{0E064145-1E08-4DB5-ABCE-CF8CF5FF9976}" presName="levelTx" presStyleLbl="revTx" presStyleIdx="0" presStyleCnt="0">
        <dgm:presLayoutVars>
          <dgm:chMax val="1"/>
          <dgm:bulletEnabled val="1"/>
        </dgm:presLayoutVars>
      </dgm:prSet>
      <dgm:spPr/>
      <dgm:t>
        <a:bodyPr/>
        <a:lstStyle/>
        <a:p>
          <a:endParaRPr lang="en-US"/>
        </a:p>
      </dgm:t>
    </dgm:pt>
    <dgm:pt modelId="{2B325B0E-DD24-41B9-9D01-2F0F8A6C686B}" type="pres">
      <dgm:prSet presAssocID="{B8669E76-17AB-40B0-B23D-33E506EBE172}" presName="Name8" presStyleCnt="0"/>
      <dgm:spPr/>
    </dgm:pt>
    <dgm:pt modelId="{C0F46EDE-2578-481C-94BA-33492D752053}" type="pres">
      <dgm:prSet presAssocID="{B8669E76-17AB-40B0-B23D-33E506EBE172}" presName="level" presStyleLbl="node1" presStyleIdx="2" presStyleCnt="3">
        <dgm:presLayoutVars>
          <dgm:chMax val="1"/>
          <dgm:bulletEnabled val="1"/>
        </dgm:presLayoutVars>
      </dgm:prSet>
      <dgm:spPr/>
      <dgm:t>
        <a:bodyPr/>
        <a:lstStyle/>
        <a:p>
          <a:endParaRPr lang="en-US"/>
        </a:p>
      </dgm:t>
    </dgm:pt>
    <dgm:pt modelId="{5FFC4E19-CD95-416B-B89D-C1E5774DA458}" type="pres">
      <dgm:prSet presAssocID="{B8669E76-17AB-40B0-B23D-33E506EBE172}" presName="levelTx" presStyleLbl="revTx" presStyleIdx="0" presStyleCnt="0">
        <dgm:presLayoutVars>
          <dgm:chMax val="1"/>
          <dgm:bulletEnabled val="1"/>
        </dgm:presLayoutVars>
      </dgm:prSet>
      <dgm:spPr/>
      <dgm:t>
        <a:bodyPr/>
        <a:lstStyle/>
        <a:p>
          <a:endParaRPr lang="en-US"/>
        </a:p>
      </dgm:t>
    </dgm:pt>
  </dgm:ptLst>
  <dgm:cxnLst>
    <dgm:cxn modelId="{C955BE3B-C9D0-492A-B7D6-678224632937}" type="presOf" srcId="{0E064145-1E08-4DB5-ABCE-CF8CF5FF9976}" destId="{0EC55A5B-08C8-417F-8732-D5F91032D661}" srcOrd="1" destOrd="0" presId="urn:microsoft.com/office/officeart/2005/8/layout/pyramid1"/>
    <dgm:cxn modelId="{0951DF45-D95A-48E0-96C3-D6834948E238}" srcId="{DFAF1EAD-2471-4A4A-9D92-848875946446}" destId="{B8669E76-17AB-40B0-B23D-33E506EBE172}" srcOrd="2" destOrd="0" parTransId="{C12C1DC2-D159-4B3B-A437-BDA3D792AA2B}" sibTransId="{E051B32D-FE80-49EC-9466-7A978F2708CB}"/>
    <dgm:cxn modelId="{55944668-3CFD-454E-B52C-3E00BFF72F63}" type="presOf" srcId="{0E064145-1E08-4DB5-ABCE-CF8CF5FF9976}" destId="{85CD0D15-59E6-40CD-8104-16471B8FE0EC}" srcOrd="0" destOrd="0" presId="urn:microsoft.com/office/officeart/2005/8/layout/pyramid1"/>
    <dgm:cxn modelId="{3D7A5283-7B08-468D-95E5-B59421790399}" type="presOf" srcId="{DFAF1EAD-2471-4A4A-9D92-848875946446}" destId="{05E036CF-182F-4D5C-B881-0D95CCD9B7E7}" srcOrd="0" destOrd="0" presId="urn:microsoft.com/office/officeart/2005/8/layout/pyramid1"/>
    <dgm:cxn modelId="{20916417-B2A8-424E-9519-B9FFDFBEC5E8}" type="presOf" srcId="{B8669E76-17AB-40B0-B23D-33E506EBE172}" destId="{C0F46EDE-2578-481C-94BA-33492D752053}" srcOrd="0" destOrd="0" presId="urn:microsoft.com/office/officeart/2005/8/layout/pyramid1"/>
    <dgm:cxn modelId="{447A957C-7735-4679-AD08-5C3BCD628E8B}" type="presOf" srcId="{B8669E76-17AB-40B0-B23D-33E506EBE172}" destId="{5FFC4E19-CD95-416B-B89D-C1E5774DA458}" srcOrd="1" destOrd="0" presId="urn:microsoft.com/office/officeart/2005/8/layout/pyramid1"/>
    <dgm:cxn modelId="{96B7F428-D1E6-4ABC-A271-E05DF87E4FB7}" srcId="{DFAF1EAD-2471-4A4A-9D92-848875946446}" destId="{0E064145-1E08-4DB5-ABCE-CF8CF5FF9976}" srcOrd="1" destOrd="0" parTransId="{37E27540-E699-4BFB-9366-B71CC87E17FB}" sibTransId="{4B46387C-DA11-4221-BF5C-288EBCE424B9}"/>
    <dgm:cxn modelId="{2CA328F1-C948-45B6-B81A-6C92C10DF5A5}" type="presOf" srcId="{061FED7D-3FFA-4E91-BFCA-1BBCA6D67648}" destId="{C8839FC7-F0B9-4C2A-86BE-6ACA8E82B103}" srcOrd="0" destOrd="0" presId="urn:microsoft.com/office/officeart/2005/8/layout/pyramid1"/>
    <dgm:cxn modelId="{58580DC4-03C1-4C7F-B27D-419D22669D36}" srcId="{DFAF1EAD-2471-4A4A-9D92-848875946446}" destId="{061FED7D-3FFA-4E91-BFCA-1BBCA6D67648}" srcOrd="0" destOrd="0" parTransId="{FBFF5D76-387C-46B5-B264-91AA591308CD}" sibTransId="{81B3A3F9-04B6-400A-AC6F-005046373B4D}"/>
    <dgm:cxn modelId="{12C42AD2-91F6-4E53-9831-BFDBFC7775B1}" type="presOf" srcId="{061FED7D-3FFA-4E91-BFCA-1BBCA6D67648}" destId="{197D1BF0-925C-4BE4-B67E-C45ECCD83106}" srcOrd="1" destOrd="0" presId="urn:microsoft.com/office/officeart/2005/8/layout/pyramid1"/>
    <dgm:cxn modelId="{D716D12B-483A-4FC6-BBE8-8436389556B2}" type="presParOf" srcId="{05E036CF-182F-4D5C-B881-0D95CCD9B7E7}" destId="{5F22F5CC-7ECC-41FB-83F6-6309A57EF660}" srcOrd="0" destOrd="0" presId="urn:microsoft.com/office/officeart/2005/8/layout/pyramid1"/>
    <dgm:cxn modelId="{94F09627-C543-4DF4-A113-DF6C27A9F49A}" type="presParOf" srcId="{5F22F5CC-7ECC-41FB-83F6-6309A57EF660}" destId="{C8839FC7-F0B9-4C2A-86BE-6ACA8E82B103}" srcOrd="0" destOrd="0" presId="urn:microsoft.com/office/officeart/2005/8/layout/pyramid1"/>
    <dgm:cxn modelId="{28077635-AE6A-4B25-946A-EC87B84DB10E}" type="presParOf" srcId="{5F22F5CC-7ECC-41FB-83F6-6309A57EF660}" destId="{197D1BF0-925C-4BE4-B67E-C45ECCD83106}" srcOrd="1" destOrd="0" presId="urn:microsoft.com/office/officeart/2005/8/layout/pyramid1"/>
    <dgm:cxn modelId="{6A252D12-4F9D-4363-A8E1-A63A20E68078}" type="presParOf" srcId="{05E036CF-182F-4D5C-B881-0D95CCD9B7E7}" destId="{E6745DF4-8FE8-4E4F-870C-8EEB5C960F4F}" srcOrd="1" destOrd="0" presId="urn:microsoft.com/office/officeart/2005/8/layout/pyramid1"/>
    <dgm:cxn modelId="{C02044DC-E74A-4866-9045-E0E1A44B2CB9}" type="presParOf" srcId="{E6745DF4-8FE8-4E4F-870C-8EEB5C960F4F}" destId="{85CD0D15-59E6-40CD-8104-16471B8FE0EC}" srcOrd="0" destOrd="0" presId="urn:microsoft.com/office/officeart/2005/8/layout/pyramid1"/>
    <dgm:cxn modelId="{92AF5FD7-3821-4245-9AB6-1A2393A2D18D}" type="presParOf" srcId="{E6745DF4-8FE8-4E4F-870C-8EEB5C960F4F}" destId="{0EC55A5B-08C8-417F-8732-D5F91032D661}" srcOrd="1" destOrd="0" presId="urn:microsoft.com/office/officeart/2005/8/layout/pyramid1"/>
    <dgm:cxn modelId="{3F134827-B38C-42E7-B454-2D226B1340B4}" type="presParOf" srcId="{05E036CF-182F-4D5C-B881-0D95CCD9B7E7}" destId="{2B325B0E-DD24-41B9-9D01-2F0F8A6C686B}" srcOrd="2" destOrd="0" presId="urn:microsoft.com/office/officeart/2005/8/layout/pyramid1"/>
    <dgm:cxn modelId="{8C8CFD87-EB3F-4ECF-89AA-6217C3907928}" type="presParOf" srcId="{2B325B0E-DD24-41B9-9D01-2F0F8A6C686B}" destId="{C0F46EDE-2578-481C-94BA-33492D752053}" srcOrd="0" destOrd="0" presId="urn:microsoft.com/office/officeart/2005/8/layout/pyramid1"/>
    <dgm:cxn modelId="{4B3077A8-DAA6-4AAC-A4E0-8E60E9BA481D}" type="presParOf" srcId="{2B325B0E-DD24-41B9-9D01-2F0F8A6C686B}" destId="{5FFC4E19-CD95-416B-B89D-C1E5774DA458}"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AF1EAD-2471-4A4A-9D92-848875946446}" type="doc">
      <dgm:prSet loTypeId="urn:microsoft.com/office/officeart/2005/8/layout/pyramid1" loCatId="pyramid" qsTypeId="urn:microsoft.com/office/officeart/2005/8/quickstyle/simple1" qsCatId="simple" csTypeId="urn:microsoft.com/office/officeart/2005/8/colors/accent1_2" csCatId="accent1" phldr="0"/>
      <dgm:spPr/>
    </dgm:pt>
    <dgm:pt modelId="{061FED7D-3FFA-4E91-BFCA-1BBCA6D67648}">
      <dgm:prSet phldrT="[Text]" phldr="1"/>
      <dgm:spPr/>
      <dgm:t>
        <a:bodyPr/>
        <a:lstStyle/>
        <a:p>
          <a:endParaRPr lang="en-US" dirty="0"/>
        </a:p>
      </dgm:t>
    </dgm:pt>
    <dgm:pt modelId="{FBFF5D76-387C-46B5-B264-91AA591308CD}" type="parTrans" cxnId="{58580DC4-03C1-4C7F-B27D-419D22669D36}">
      <dgm:prSet/>
      <dgm:spPr/>
      <dgm:t>
        <a:bodyPr/>
        <a:lstStyle/>
        <a:p>
          <a:endParaRPr lang="en-US"/>
        </a:p>
      </dgm:t>
    </dgm:pt>
    <dgm:pt modelId="{81B3A3F9-04B6-400A-AC6F-005046373B4D}" type="sibTrans" cxnId="{58580DC4-03C1-4C7F-B27D-419D22669D36}">
      <dgm:prSet/>
      <dgm:spPr/>
      <dgm:t>
        <a:bodyPr/>
        <a:lstStyle/>
        <a:p>
          <a:endParaRPr lang="en-US"/>
        </a:p>
      </dgm:t>
    </dgm:pt>
    <dgm:pt modelId="{0E064145-1E08-4DB5-ABCE-CF8CF5FF9976}">
      <dgm:prSet phldrT="[Text]" phldr="1"/>
      <dgm:spPr/>
      <dgm:t>
        <a:bodyPr/>
        <a:lstStyle/>
        <a:p>
          <a:endParaRPr lang="en-US"/>
        </a:p>
      </dgm:t>
    </dgm:pt>
    <dgm:pt modelId="{37E27540-E699-4BFB-9366-B71CC87E17FB}" type="parTrans" cxnId="{96B7F428-D1E6-4ABC-A271-E05DF87E4FB7}">
      <dgm:prSet/>
      <dgm:spPr/>
      <dgm:t>
        <a:bodyPr/>
        <a:lstStyle/>
        <a:p>
          <a:endParaRPr lang="en-US"/>
        </a:p>
      </dgm:t>
    </dgm:pt>
    <dgm:pt modelId="{4B46387C-DA11-4221-BF5C-288EBCE424B9}" type="sibTrans" cxnId="{96B7F428-D1E6-4ABC-A271-E05DF87E4FB7}">
      <dgm:prSet/>
      <dgm:spPr/>
      <dgm:t>
        <a:bodyPr/>
        <a:lstStyle/>
        <a:p>
          <a:endParaRPr lang="en-US"/>
        </a:p>
      </dgm:t>
    </dgm:pt>
    <dgm:pt modelId="{B8669E76-17AB-40B0-B23D-33E506EBE172}">
      <dgm:prSet phldrT="[Text]" phldr="1"/>
      <dgm:spPr/>
      <dgm:t>
        <a:bodyPr/>
        <a:lstStyle/>
        <a:p>
          <a:endParaRPr lang="en-US"/>
        </a:p>
      </dgm:t>
    </dgm:pt>
    <dgm:pt modelId="{C12C1DC2-D159-4B3B-A437-BDA3D792AA2B}" type="parTrans" cxnId="{0951DF45-D95A-48E0-96C3-D6834948E238}">
      <dgm:prSet/>
      <dgm:spPr/>
      <dgm:t>
        <a:bodyPr/>
        <a:lstStyle/>
        <a:p>
          <a:endParaRPr lang="en-US"/>
        </a:p>
      </dgm:t>
    </dgm:pt>
    <dgm:pt modelId="{E051B32D-FE80-49EC-9466-7A978F2708CB}" type="sibTrans" cxnId="{0951DF45-D95A-48E0-96C3-D6834948E238}">
      <dgm:prSet/>
      <dgm:spPr/>
      <dgm:t>
        <a:bodyPr/>
        <a:lstStyle/>
        <a:p>
          <a:endParaRPr lang="en-US"/>
        </a:p>
      </dgm:t>
    </dgm:pt>
    <dgm:pt modelId="{05E036CF-182F-4D5C-B881-0D95CCD9B7E7}" type="pres">
      <dgm:prSet presAssocID="{DFAF1EAD-2471-4A4A-9D92-848875946446}" presName="Name0" presStyleCnt="0">
        <dgm:presLayoutVars>
          <dgm:dir/>
          <dgm:animLvl val="lvl"/>
          <dgm:resizeHandles val="exact"/>
        </dgm:presLayoutVars>
      </dgm:prSet>
      <dgm:spPr/>
    </dgm:pt>
    <dgm:pt modelId="{5F22F5CC-7ECC-41FB-83F6-6309A57EF660}" type="pres">
      <dgm:prSet presAssocID="{061FED7D-3FFA-4E91-BFCA-1BBCA6D67648}" presName="Name8" presStyleCnt="0"/>
      <dgm:spPr/>
    </dgm:pt>
    <dgm:pt modelId="{C8839FC7-F0B9-4C2A-86BE-6ACA8E82B103}" type="pres">
      <dgm:prSet presAssocID="{061FED7D-3FFA-4E91-BFCA-1BBCA6D67648}" presName="level" presStyleLbl="node1" presStyleIdx="0" presStyleCnt="3">
        <dgm:presLayoutVars>
          <dgm:chMax val="1"/>
          <dgm:bulletEnabled val="1"/>
        </dgm:presLayoutVars>
      </dgm:prSet>
      <dgm:spPr/>
      <dgm:t>
        <a:bodyPr/>
        <a:lstStyle/>
        <a:p>
          <a:endParaRPr lang="en-US"/>
        </a:p>
      </dgm:t>
    </dgm:pt>
    <dgm:pt modelId="{197D1BF0-925C-4BE4-B67E-C45ECCD83106}" type="pres">
      <dgm:prSet presAssocID="{061FED7D-3FFA-4E91-BFCA-1BBCA6D67648}" presName="levelTx" presStyleLbl="revTx" presStyleIdx="0" presStyleCnt="0">
        <dgm:presLayoutVars>
          <dgm:chMax val="1"/>
          <dgm:bulletEnabled val="1"/>
        </dgm:presLayoutVars>
      </dgm:prSet>
      <dgm:spPr/>
      <dgm:t>
        <a:bodyPr/>
        <a:lstStyle/>
        <a:p>
          <a:endParaRPr lang="en-US"/>
        </a:p>
      </dgm:t>
    </dgm:pt>
    <dgm:pt modelId="{E6745DF4-8FE8-4E4F-870C-8EEB5C960F4F}" type="pres">
      <dgm:prSet presAssocID="{0E064145-1E08-4DB5-ABCE-CF8CF5FF9976}" presName="Name8" presStyleCnt="0"/>
      <dgm:spPr/>
    </dgm:pt>
    <dgm:pt modelId="{85CD0D15-59E6-40CD-8104-16471B8FE0EC}" type="pres">
      <dgm:prSet presAssocID="{0E064145-1E08-4DB5-ABCE-CF8CF5FF9976}" presName="level" presStyleLbl="node1" presStyleIdx="1" presStyleCnt="3">
        <dgm:presLayoutVars>
          <dgm:chMax val="1"/>
          <dgm:bulletEnabled val="1"/>
        </dgm:presLayoutVars>
      </dgm:prSet>
      <dgm:spPr/>
      <dgm:t>
        <a:bodyPr/>
        <a:lstStyle/>
        <a:p>
          <a:endParaRPr lang="en-US"/>
        </a:p>
      </dgm:t>
    </dgm:pt>
    <dgm:pt modelId="{0EC55A5B-08C8-417F-8732-D5F91032D661}" type="pres">
      <dgm:prSet presAssocID="{0E064145-1E08-4DB5-ABCE-CF8CF5FF9976}" presName="levelTx" presStyleLbl="revTx" presStyleIdx="0" presStyleCnt="0">
        <dgm:presLayoutVars>
          <dgm:chMax val="1"/>
          <dgm:bulletEnabled val="1"/>
        </dgm:presLayoutVars>
      </dgm:prSet>
      <dgm:spPr/>
      <dgm:t>
        <a:bodyPr/>
        <a:lstStyle/>
        <a:p>
          <a:endParaRPr lang="en-US"/>
        </a:p>
      </dgm:t>
    </dgm:pt>
    <dgm:pt modelId="{2B325B0E-DD24-41B9-9D01-2F0F8A6C686B}" type="pres">
      <dgm:prSet presAssocID="{B8669E76-17AB-40B0-B23D-33E506EBE172}" presName="Name8" presStyleCnt="0"/>
      <dgm:spPr/>
    </dgm:pt>
    <dgm:pt modelId="{C0F46EDE-2578-481C-94BA-33492D752053}" type="pres">
      <dgm:prSet presAssocID="{B8669E76-17AB-40B0-B23D-33E506EBE172}" presName="level" presStyleLbl="node1" presStyleIdx="2" presStyleCnt="3">
        <dgm:presLayoutVars>
          <dgm:chMax val="1"/>
          <dgm:bulletEnabled val="1"/>
        </dgm:presLayoutVars>
      </dgm:prSet>
      <dgm:spPr/>
      <dgm:t>
        <a:bodyPr/>
        <a:lstStyle/>
        <a:p>
          <a:endParaRPr lang="en-US"/>
        </a:p>
      </dgm:t>
    </dgm:pt>
    <dgm:pt modelId="{5FFC4E19-CD95-416B-B89D-C1E5774DA458}" type="pres">
      <dgm:prSet presAssocID="{B8669E76-17AB-40B0-B23D-33E506EBE172}" presName="levelTx" presStyleLbl="revTx" presStyleIdx="0" presStyleCnt="0">
        <dgm:presLayoutVars>
          <dgm:chMax val="1"/>
          <dgm:bulletEnabled val="1"/>
        </dgm:presLayoutVars>
      </dgm:prSet>
      <dgm:spPr/>
      <dgm:t>
        <a:bodyPr/>
        <a:lstStyle/>
        <a:p>
          <a:endParaRPr lang="en-US"/>
        </a:p>
      </dgm:t>
    </dgm:pt>
  </dgm:ptLst>
  <dgm:cxnLst>
    <dgm:cxn modelId="{1F2CA1F5-14A5-4EC3-A715-CD26582B22A7}" type="presOf" srcId="{DFAF1EAD-2471-4A4A-9D92-848875946446}" destId="{05E036CF-182F-4D5C-B881-0D95CCD9B7E7}" srcOrd="0" destOrd="0" presId="urn:microsoft.com/office/officeart/2005/8/layout/pyramid1"/>
    <dgm:cxn modelId="{58580DC4-03C1-4C7F-B27D-419D22669D36}" srcId="{DFAF1EAD-2471-4A4A-9D92-848875946446}" destId="{061FED7D-3FFA-4E91-BFCA-1BBCA6D67648}" srcOrd="0" destOrd="0" parTransId="{FBFF5D76-387C-46B5-B264-91AA591308CD}" sibTransId="{81B3A3F9-04B6-400A-AC6F-005046373B4D}"/>
    <dgm:cxn modelId="{3B3F5145-F2A1-416B-A898-622DDDA8E4BF}" type="presOf" srcId="{B8669E76-17AB-40B0-B23D-33E506EBE172}" destId="{C0F46EDE-2578-481C-94BA-33492D752053}" srcOrd="0" destOrd="0" presId="urn:microsoft.com/office/officeart/2005/8/layout/pyramid1"/>
    <dgm:cxn modelId="{8BEB93D6-02C2-47B2-ABEC-2555FCB1044C}" type="presOf" srcId="{0E064145-1E08-4DB5-ABCE-CF8CF5FF9976}" destId="{85CD0D15-59E6-40CD-8104-16471B8FE0EC}" srcOrd="0" destOrd="0" presId="urn:microsoft.com/office/officeart/2005/8/layout/pyramid1"/>
    <dgm:cxn modelId="{96B7F428-D1E6-4ABC-A271-E05DF87E4FB7}" srcId="{DFAF1EAD-2471-4A4A-9D92-848875946446}" destId="{0E064145-1E08-4DB5-ABCE-CF8CF5FF9976}" srcOrd="1" destOrd="0" parTransId="{37E27540-E699-4BFB-9366-B71CC87E17FB}" sibTransId="{4B46387C-DA11-4221-BF5C-288EBCE424B9}"/>
    <dgm:cxn modelId="{322590CA-5E3D-4982-B7EA-36615945F789}" type="presOf" srcId="{0E064145-1E08-4DB5-ABCE-CF8CF5FF9976}" destId="{0EC55A5B-08C8-417F-8732-D5F91032D661}" srcOrd="1" destOrd="0" presId="urn:microsoft.com/office/officeart/2005/8/layout/pyramid1"/>
    <dgm:cxn modelId="{46CCF7CE-EDA2-4AA6-AF6A-0A5DE228CC33}" type="presOf" srcId="{B8669E76-17AB-40B0-B23D-33E506EBE172}" destId="{5FFC4E19-CD95-416B-B89D-C1E5774DA458}" srcOrd="1" destOrd="0" presId="urn:microsoft.com/office/officeart/2005/8/layout/pyramid1"/>
    <dgm:cxn modelId="{19A313B8-D571-46C6-B513-BC894079CDED}" type="presOf" srcId="{061FED7D-3FFA-4E91-BFCA-1BBCA6D67648}" destId="{C8839FC7-F0B9-4C2A-86BE-6ACA8E82B103}" srcOrd="0" destOrd="0" presId="urn:microsoft.com/office/officeart/2005/8/layout/pyramid1"/>
    <dgm:cxn modelId="{5409D572-6066-4EE1-BB95-8B4B540861D1}" type="presOf" srcId="{061FED7D-3FFA-4E91-BFCA-1BBCA6D67648}" destId="{197D1BF0-925C-4BE4-B67E-C45ECCD83106}" srcOrd="1" destOrd="0" presId="urn:microsoft.com/office/officeart/2005/8/layout/pyramid1"/>
    <dgm:cxn modelId="{0951DF45-D95A-48E0-96C3-D6834948E238}" srcId="{DFAF1EAD-2471-4A4A-9D92-848875946446}" destId="{B8669E76-17AB-40B0-B23D-33E506EBE172}" srcOrd="2" destOrd="0" parTransId="{C12C1DC2-D159-4B3B-A437-BDA3D792AA2B}" sibTransId="{E051B32D-FE80-49EC-9466-7A978F2708CB}"/>
    <dgm:cxn modelId="{AA375184-728C-496F-A1B9-D127BF33B92B}" type="presParOf" srcId="{05E036CF-182F-4D5C-B881-0D95CCD9B7E7}" destId="{5F22F5CC-7ECC-41FB-83F6-6309A57EF660}" srcOrd="0" destOrd="0" presId="urn:microsoft.com/office/officeart/2005/8/layout/pyramid1"/>
    <dgm:cxn modelId="{4085829B-1FD0-4958-955D-DC55E3FA3DA2}" type="presParOf" srcId="{5F22F5CC-7ECC-41FB-83F6-6309A57EF660}" destId="{C8839FC7-F0B9-4C2A-86BE-6ACA8E82B103}" srcOrd="0" destOrd="0" presId="urn:microsoft.com/office/officeart/2005/8/layout/pyramid1"/>
    <dgm:cxn modelId="{B1F71AB5-298E-4035-A2A1-2B4127652730}" type="presParOf" srcId="{5F22F5CC-7ECC-41FB-83F6-6309A57EF660}" destId="{197D1BF0-925C-4BE4-B67E-C45ECCD83106}" srcOrd="1" destOrd="0" presId="urn:microsoft.com/office/officeart/2005/8/layout/pyramid1"/>
    <dgm:cxn modelId="{4023FCBB-2CC0-4FF2-B0EE-C104EDC29D13}" type="presParOf" srcId="{05E036CF-182F-4D5C-B881-0D95CCD9B7E7}" destId="{E6745DF4-8FE8-4E4F-870C-8EEB5C960F4F}" srcOrd="1" destOrd="0" presId="urn:microsoft.com/office/officeart/2005/8/layout/pyramid1"/>
    <dgm:cxn modelId="{C985AF44-AED9-45D8-8A2D-944D82C32475}" type="presParOf" srcId="{E6745DF4-8FE8-4E4F-870C-8EEB5C960F4F}" destId="{85CD0D15-59E6-40CD-8104-16471B8FE0EC}" srcOrd="0" destOrd="0" presId="urn:microsoft.com/office/officeart/2005/8/layout/pyramid1"/>
    <dgm:cxn modelId="{64DEF70F-4247-4BC6-9AF9-2B1ABCF570F9}" type="presParOf" srcId="{E6745DF4-8FE8-4E4F-870C-8EEB5C960F4F}" destId="{0EC55A5B-08C8-417F-8732-D5F91032D661}" srcOrd="1" destOrd="0" presId="urn:microsoft.com/office/officeart/2005/8/layout/pyramid1"/>
    <dgm:cxn modelId="{B4AB9D69-101D-4F10-9DCC-95C6A3A17EE7}" type="presParOf" srcId="{05E036CF-182F-4D5C-B881-0D95CCD9B7E7}" destId="{2B325B0E-DD24-41B9-9D01-2F0F8A6C686B}" srcOrd="2" destOrd="0" presId="urn:microsoft.com/office/officeart/2005/8/layout/pyramid1"/>
    <dgm:cxn modelId="{CE4A964A-7819-480F-AFCF-27F2A185CFDC}" type="presParOf" srcId="{2B325B0E-DD24-41B9-9D01-2F0F8A6C686B}" destId="{C0F46EDE-2578-481C-94BA-33492D752053}" srcOrd="0" destOrd="0" presId="urn:microsoft.com/office/officeart/2005/8/layout/pyramid1"/>
    <dgm:cxn modelId="{88AADD20-A634-4CE8-8483-2A3F17AA8F5C}" type="presParOf" srcId="{2B325B0E-DD24-41B9-9D01-2F0F8A6C686B}" destId="{5FFC4E19-CD95-416B-B89D-C1E5774DA458}"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FAF1EAD-2471-4A4A-9D92-848875946446}" type="doc">
      <dgm:prSet loTypeId="urn:microsoft.com/office/officeart/2005/8/layout/pyramid1" loCatId="pyramid" qsTypeId="urn:microsoft.com/office/officeart/2005/8/quickstyle/simple1" qsCatId="simple" csTypeId="urn:microsoft.com/office/officeart/2005/8/colors/accent1_2" csCatId="accent1" phldr="1"/>
      <dgm:spPr/>
    </dgm:pt>
    <dgm:pt modelId="{061FED7D-3FFA-4E91-BFCA-1BBCA6D67648}">
      <dgm:prSet phldrT="[Text]" phldr="1"/>
      <dgm:spPr/>
      <dgm:t>
        <a:bodyPr/>
        <a:lstStyle/>
        <a:p>
          <a:endParaRPr lang="en-US" dirty="0"/>
        </a:p>
      </dgm:t>
    </dgm:pt>
    <dgm:pt modelId="{FBFF5D76-387C-46B5-B264-91AA591308CD}" type="parTrans" cxnId="{58580DC4-03C1-4C7F-B27D-419D22669D36}">
      <dgm:prSet/>
      <dgm:spPr/>
      <dgm:t>
        <a:bodyPr/>
        <a:lstStyle/>
        <a:p>
          <a:endParaRPr lang="en-US"/>
        </a:p>
      </dgm:t>
    </dgm:pt>
    <dgm:pt modelId="{81B3A3F9-04B6-400A-AC6F-005046373B4D}" type="sibTrans" cxnId="{58580DC4-03C1-4C7F-B27D-419D22669D36}">
      <dgm:prSet/>
      <dgm:spPr/>
      <dgm:t>
        <a:bodyPr/>
        <a:lstStyle/>
        <a:p>
          <a:endParaRPr lang="en-US"/>
        </a:p>
      </dgm:t>
    </dgm:pt>
    <dgm:pt modelId="{0E064145-1E08-4DB5-ABCE-CF8CF5FF9976}">
      <dgm:prSet phldrT="[Text]" phldr="1"/>
      <dgm:spPr/>
      <dgm:t>
        <a:bodyPr/>
        <a:lstStyle/>
        <a:p>
          <a:endParaRPr lang="en-US"/>
        </a:p>
      </dgm:t>
    </dgm:pt>
    <dgm:pt modelId="{37E27540-E699-4BFB-9366-B71CC87E17FB}" type="parTrans" cxnId="{96B7F428-D1E6-4ABC-A271-E05DF87E4FB7}">
      <dgm:prSet/>
      <dgm:spPr/>
      <dgm:t>
        <a:bodyPr/>
        <a:lstStyle/>
        <a:p>
          <a:endParaRPr lang="en-US"/>
        </a:p>
      </dgm:t>
    </dgm:pt>
    <dgm:pt modelId="{4B46387C-DA11-4221-BF5C-288EBCE424B9}" type="sibTrans" cxnId="{96B7F428-D1E6-4ABC-A271-E05DF87E4FB7}">
      <dgm:prSet/>
      <dgm:spPr/>
      <dgm:t>
        <a:bodyPr/>
        <a:lstStyle/>
        <a:p>
          <a:endParaRPr lang="en-US"/>
        </a:p>
      </dgm:t>
    </dgm:pt>
    <dgm:pt modelId="{B8669E76-17AB-40B0-B23D-33E506EBE172}">
      <dgm:prSet phldrT="[Text]" phldr="1"/>
      <dgm:spPr/>
      <dgm:t>
        <a:bodyPr/>
        <a:lstStyle/>
        <a:p>
          <a:endParaRPr lang="en-US"/>
        </a:p>
      </dgm:t>
    </dgm:pt>
    <dgm:pt modelId="{C12C1DC2-D159-4B3B-A437-BDA3D792AA2B}" type="parTrans" cxnId="{0951DF45-D95A-48E0-96C3-D6834948E238}">
      <dgm:prSet/>
      <dgm:spPr/>
      <dgm:t>
        <a:bodyPr/>
        <a:lstStyle/>
        <a:p>
          <a:endParaRPr lang="en-US"/>
        </a:p>
      </dgm:t>
    </dgm:pt>
    <dgm:pt modelId="{E051B32D-FE80-49EC-9466-7A978F2708CB}" type="sibTrans" cxnId="{0951DF45-D95A-48E0-96C3-D6834948E238}">
      <dgm:prSet/>
      <dgm:spPr/>
      <dgm:t>
        <a:bodyPr/>
        <a:lstStyle/>
        <a:p>
          <a:endParaRPr lang="en-US"/>
        </a:p>
      </dgm:t>
    </dgm:pt>
    <dgm:pt modelId="{05E036CF-182F-4D5C-B881-0D95CCD9B7E7}" type="pres">
      <dgm:prSet presAssocID="{DFAF1EAD-2471-4A4A-9D92-848875946446}" presName="Name0" presStyleCnt="0">
        <dgm:presLayoutVars>
          <dgm:dir/>
          <dgm:animLvl val="lvl"/>
          <dgm:resizeHandles val="exact"/>
        </dgm:presLayoutVars>
      </dgm:prSet>
      <dgm:spPr/>
    </dgm:pt>
    <dgm:pt modelId="{5F22F5CC-7ECC-41FB-83F6-6309A57EF660}" type="pres">
      <dgm:prSet presAssocID="{061FED7D-3FFA-4E91-BFCA-1BBCA6D67648}" presName="Name8" presStyleCnt="0"/>
      <dgm:spPr/>
    </dgm:pt>
    <dgm:pt modelId="{C8839FC7-F0B9-4C2A-86BE-6ACA8E82B103}" type="pres">
      <dgm:prSet presAssocID="{061FED7D-3FFA-4E91-BFCA-1BBCA6D67648}" presName="level" presStyleLbl="node1" presStyleIdx="0" presStyleCnt="3">
        <dgm:presLayoutVars>
          <dgm:chMax val="1"/>
          <dgm:bulletEnabled val="1"/>
        </dgm:presLayoutVars>
      </dgm:prSet>
      <dgm:spPr/>
      <dgm:t>
        <a:bodyPr/>
        <a:lstStyle/>
        <a:p>
          <a:endParaRPr lang="en-US"/>
        </a:p>
      </dgm:t>
    </dgm:pt>
    <dgm:pt modelId="{197D1BF0-925C-4BE4-B67E-C45ECCD83106}" type="pres">
      <dgm:prSet presAssocID="{061FED7D-3FFA-4E91-BFCA-1BBCA6D67648}" presName="levelTx" presStyleLbl="revTx" presStyleIdx="0" presStyleCnt="0">
        <dgm:presLayoutVars>
          <dgm:chMax val="1"/>
          <dgm:bulletEnabled val="1"/>
        </dgm:presLayoutVars>
      </dgm:prSet>
      <dgm:spPr/>
      <dgm:t>
        <a:bodyPr/>
        <a:lstStyle/>
        <a:p>
          <a:endParaRPr lang="en-US"/>
        </a:p>
      </dgm:t>
    </dgm:pt>
    <dgm:pt modelId="{E6745DF4-8FE8-4E4F-870C-8EEB5C960F4F}" type="pres">
      <dgm:prSet presAssocID="{0E064145-1E08-4DB5-ABCE-CF8CF5FF9976}" presName="Name8" presStyleCnt="0"/>
      <dgm:spPr/>
    </dgm:pt>
    <dgm:pt modelId="{85CD0D15-59E6-40CD-8104-16471B8FE0EC}" type="pres">
      <dgm:prSet presAssocID="{0E064145-1E08-4DB5-ABCE-CF8CF5FF9976}" presName="level" presStyleLbl="node1" presStyleIdx="1" presStyleCnt="3">
        <dgm:presLayoutVars>
          <dgm:chMax val="1"/>
          <dgm:bulletEnabled val="1"/>
        </dgm:presLayoutVars>
      </dgm:prSet>
      <dgm:spPr/>
      <dgm:t>
        <a:bodyPr/>
        <a:lstStyle/>
        <a:p>
          <a:endParaRPr lang="en-US"/>
        </a:p>
      </dgm:t>
    </dgm:pt>
    <dgm:pt modelId="{0EC55A5B-08C8-417F-8732-D5F91032D661}" type="pres">
      <dgm:prSet presAssocID="{0E064145-1E08-4DB5-ABCE-CF8CF5FF9976}" presName="levelTx" presStyleLbl="revTx" presStyleIdx="0" presStyleCnt="0">
        <dgm:presLayoutVars>
          <dgm:chMax val="1"/>
          <dgm:bulletEnabled val="1"/>
        </dgm:presLayoutVars>
      </dgm:prSet>
      <dgm:spPr/>
      <dgm:t>
        <a:bodyPr/>
        <a:lstStyle/>
        <a:p>
          <a:endParaRPr lang="en-US"/>
        </a:p>
      </dgm:t>
    </dgm:pt>
    <dgm:pt modelId="{2B325B0E-DD24-41B9-9D01-2F0F8A6C686B}" type="pres">
      <dgm:prSet presAssocID="{B8669E76-17AB-40B0-B23D-33E506EBE172}" presName="Name8" presStyleCnt="0"/>
      <dgm:spPr/>
    </dgm:pt>
    <dgm:pt modelId="{C0F46EDE-2578-481C-94BA-33492D752053}" type="pres">
      <dgm:prSet presAssocID="{B8669E76-17AB-40B0-B23D-33E506EBE172}" presName="level" presStyleLbl="node1" presStyleIdx="2" presStyleCnt="3" custLinFactNeighborX="7469">
        <dgm:presLayoutVars>
          <dgm:chMax val="1"/>
          <dgm:bulletEnabled val="1"/>
        </dgm:presLayoutVars>
      </dgm:prSet>
      <dgm:spPr/>
      <dgm:t>
        <a:bodyPr/>
        <a:lstStyle/>
        <a:p>
          <a:endParaRPr lang="en-US"/>
        </a:p>
      </dgm:t>
    </dgm:pt>
    <dgm:pt modelId="{5FFC4E19-CD95-416B-B89D-C1E5774DA458}" type="pres">
      <dgm:prSet presAssocID="{B8669E76-17AB-40B0-B23D-33E506EBE172}" presName="levelTx" presStyleLbl="revTx" presStyleIdx="0" presStyleCnt="0">
        <dgm:presLayoutVars>
          <dgm:chMax val="1"/>
          <dgm:bulletEnabled val="1"/>
        </dgm:presLayoutVars>
      </dgm:prSet>
      <dgm:spPr/>
      <dgm:t>
        <a:bodyPr/>
        <a:lstStyle/>
        <a:p>
          <a:endParaRPr lang="en-US"/>
        </a:p>
      </dgm:t>
    </dgm:pt>
  </dgm:ptLst>
  <dgm:cxnLst>
    <dgm:cxn modelId="{4C4DEEB0-DF40-4401-B208-A82BE7BD569D}" type="presOf" srcId="{DFAF1EAD-2471-4A4A-9D92-848875946446}" destId="{05E036CF-182F-4D5C-B881-0D95CCD9B7E7}" srcOrd="0" destOrd="0" presId="urn:microsoft.com/office/officeart/2005/8/layout/pyramid1"/>
    <dgm:cxn modelId="{0951DF45-D95A-48E0-96C3-D6834948E238}" srcId="{DFAF1EAD-2471-4A4A-9D92-848875946446}" destId="{B8669E76-17AB-40B0-B23D-33E506EBE172}" srcOrd="2" destOrd="0" parTransId="{C12C1DC2-D159-4B3B-A437-BDA3D792AA2B}" sibTransId="{E051B32D-FE80-49EC-9466-7A978F2708CB}"/>
    <dgm:cxn modelId="{8E3C3CD5-0DCB-433A-ADA9-40C18E90A36D}" type="presOf" srcId="{061FED7D-3FFA-4E91-BFCA-1BBCA6D67648}" destId="{C8839FC7-F0B9-4C2A-86BE-6ACA8E82B103}" srcOrd="0" destOrd="0" presId="urn:microsoft.com/office/officeart/2005/8/layout/pyramid1"/>
    <dgm:cxn modelId="{9D91A808-9BA8-458B-B594-2CA9DDE5A6B5}" type="presOf" srcId="{B8669E76-17AB-40B0-B23D-33E506EBE172}" destId="{C0F46EDE-2578-481C-94BA-33492D752053}" srcOrd="0" destOrd="0" presId="urn:microsoft.com/office/officeart/2005/8/layout/pyramid1"/>
    <dgm:cxn modelId="{96B7F428-D1E6-4ABC-A271-E05DF87E4FB7}" srcId="{DFAF1EAD-2471-4A4A-9D92-848875946446}" destId="{0E064145-1E08-4DB5-ABCE-CF8CF5FF9976}" srcOrd="1" destOrd="0" parTransId="{37E27540-E699-4BFB-9366-B71CC87E17FB}" sibTransId="{4B46387C-DA11-4221-BF5C-288EBCE424B9}"/>
    <dgm:cxn modelId="{58580DC4-03C1-4C7F-B27D-419D22669D36}" srcId="{DFAF1EAD-2471-4A4A-9D92-848875946446}" destId="{061FED7D-3FFA-4E91-BFCA-1BBCA6D67648}" srcOrd="0" destOrd="0" parTransId="{FBFF5D76-387C-46B5-B264-91AA591308CD}" sibTransId="{81B3A3F9-04B6-400A-AC6F-005046373B4D}"/>
    <dgm:cxn modelId="{55CF8570-30E1-4EF7-8249-4E680C3C174C}" type="presOf" srcId="{B8669E76-17AB-40B0-B23D-33E506EBE172}" destId="{5FFC4E19-CD95-416B-B89D-C1E5774DA458}" srcOrd="1" destOrd="0" presId="urn:microsoft.com/office/officeart/2005/8/layout/pyramid1"/>
    <dgm:cxn modelId="{3BA01E66-9CF6-49DB-9109-6178C7744DCF}" type="presOf" srcId="{0E064145-1E08-4DB5-ABCE-CF8CF5FF9976}" destId="{85CD0D15-59E6-40CD-8104-16471B8FE0EC}" srcOrd="0" destOrd="0" presId="urn:microsoft.com/office/officeart/2005/8/layout/pyramid1"/>
    <dgm:cxn modelId="{6E8FDD3C-9A7C-4BB4-AF0F-080D263489BA}" type="presOf" srcId="{061FED7D-3FFA-4E91-BFCA-1BBCA6D67648}" destId="{197D1BF0-925C-4BE4-B67E-C45ECCD83106}" srcOrd="1" destOrd="0" presId="urn:microsoft.com/office/officeart/2005/8/layout/pyramid1"/>
    <dgm:cxn modelId="{04E6810E-D32D-4C9A-9AF2-4BE2BFD0626A}" type="presOf" srcId="{0E064145-1E08-4DB5-ABCE-CF8CF5FF9976}" destId="{0EC55A5B-08C8-417F-8732-D5F91032D661}" srcOrd="1" destOrd="0" presId="urn:microsoft.com/office/officeart/2005/8/layout/pyramid1"/>
    <dgm:cxn modelId="{FCA81F46-9449-405C-A822-B942DA23E8B3}" type="presParOf" srcId="{05E036CF-182F-4D5C-B881-0D95CCD9B7E7}" destId="{5F22F5CC-7ECC-41FB-83F6-6309A57EF660}" srcOrd="0" destOrd="0" presId="urn:microsoft.com/office/officeart/2005/8/layout/pyramid1"/>
    <dgm:cxn modelId="{7A5FB18D-E2B2-4F82-AB4F-E76D4FCB3B08}" type="presParOf" srcId="{5F22F5CC-7ECC-41FB-83F6-6309A57EF660}" destId="{C8839FC7-F0B9-4C2A-86BE-6ACA8E82B103}" srcOrd="0" destOrd="0" presId="urn:microsoft.com/office/officeart/2005/8/layout/pyramid1"/>
    <dgm:cxn modelId="{630DF071-2B5C-430D-912E-3A5F012E9A83}" type="presParOf" srcId="{5F22F5CC-7ECC-41FB-83F6-6309A57EF660}" destId="{197D1BF0-925C-4BE4-B67E-C45ECCD83106}" srcOrd="1" destOrd="0" presId="urn:microsoft.com/office/officeart/2005/8/layout/pyramid1"/>
    <dgm:cxn modelId="{4D9B59BD-7824-4A2C-ABC6-3C3BBACEF680}" type="presParOf" srcId="{05E036CF-182F-4D5C-B881-0D95CCD9B7E7}" destId="{E6745DF4-8FE8-4E4F-870C-8EEB5C960F4F}" srcOrd="1" destOrd="0" presId="urn:microsoft.com/office/officeart/2005/8/layout/pyramid1"/>
    <dgm:cxn modelId="{48BB27C1-0CD9-4363-A57F-979A9CF47606}" type="presParOf" srcId="{E6745DF4-8FE8-4E4F-870C-8EEB5C960F4F}" destId="{85CD0D15-59E6-40CD-8104-16471B8FE0EC}" srcOrd="0" destOrd="0" presId="urn:microsoft.com/office/officeart/2005/8/layout/pyramid1"/>
    <dgm:cxn modelId="{EA36B15A-EE15-4D5D-A7A1-60D6D8395939}" type="presParOf" srcId="{E6745DF4-8FE8-4E4F-870C-8EEB5C960F4F}" destId="{0EC55A5B-08C8-417F-8732-D5F91032D661}" srcOrd="1" destOrd="0" presId="urn:microsoft.com/office/officeart/2005/8/layout/pyramid1"/>
    <dgm:cxn modelId="{1F3BC629-866A-46D0-BEB7-81DAF9A7607B}" type="presParOf" srcId="{05E036CF-182F-4D5C-B881-0D95CCD9B7E7}" destId="{2B325B0E-DD24-41B9-9D01-2F0F8A6C686B}" srcOrd="2" destOrd="0" presId="urn:microsoft.com/office/officeart/2005/8/layout/pyramid1"/>
    <dgm:cxn modelId="{354C2C52-9569-4738-8838-9D77E2115FB7}" type="presParOf" srcId="{2B325B0E-DD24-41B9-9D01-2F0F8A6C686B}" destId="{C0F46EDE-2578-481C-94BA-33492D752053}" srcOrd="0" destOrd="0" presId="urn:microsoft.com/office/officeart/2005/8/layout/pyramid1"/>
    <dgm:cxn modelId="{41DD6236-9FC5-4D25-8D2A-FFC302245244}" type="presParOf" srcId="{2B325B0E-DD24-41B9-9D01-2F0F8A6C686B}" destId="{5FFC4E19-CD95-416B-B89D-C1E5774DA458}" srcOrd="1" destOrd="0" presId="urn:microsoft.com/office/officeart/2005/8/layout/pyramid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FAF1EAD-2471-4A4A-9D92-848875946446}" type="doc">
      <dgm:prSet loTypeId="urn:microsoft.com/office/officeart/2005/8/layout/pyramid1" loCatId="pyramid" qsTypeId="urn:microsoft.com/office/officeart/2005/8/quickstyle/simple1" qsCatId="simple" csTypeId="urn:microsoft.com/office/officeart/2005/8/colors/accent1_2" csCatId="accent1" phldr="0"/>
      <dgm:spPr/>
    </dgm:pt>
    <dgm:pt modelId="{061FED7D-3FFA-4E91-BFCA-1BBCA6D67648}">
      <dgm:prSet phldrT="[Text]" phldr="1"/>
      <dgm:spPr/>
      <dgm:t>
        <a:bodyPr/>
        <a:lstStyle/>
        <a:p>
          <a:endParaRPr lang="en-US" dirty="0"/>
        </a:p>
      </dgm:t>
    </dgm:pt>
    <dgm:pt modelId="{FBFF5D76-387C-46B5-B264-91AA591308CD}" type="parTrans" cxnId="{58580DC4-03C1-4C7F-B27D-419D22669D36}">
      <dgm:prSet/>
      <dgm:spPr/>
      <dgm:t>
        <a:bodyPr/>
        <a:lstStyle/>
        <a:p>
          <a:endParaRPr lang="en-US"/>
        </a:p>
      </dgm:t>
    </dgm:pt>
    <dgm:pt modelId="{81B3A3F9-04B6-400A-AC6F-005046373B4D}" type="sibTrans" cxnId="{58580DC4-03C1-4C7F-B27D-419D22669D36}">
      <dgm:prSet/>
      <dgm:spPr/>
      <dgm:t>
        <a:bodyPr/>
        <a:lstStyle/>
        <a:p>
          <a:endParaRPr lang="en-US"/>
        </a:p>
      </dgm:t>
    </dgm:pt>
    <dgm:pt modelId="{0E064145-1E08-4DB5-ABCE-CF8CF5FF9976}">
      <dgm:prSet phldrT="[Text]" phldr="1"/>
      <dgm:spPr/>
      <dgm:t>
        <a:bodyPr/>
        <a:lstStyle/>
        <a:p>
          <a:endParaRPr lang="en-US"/>
        </a:p>
      </dgm:t>
    </dgm:pt>
    <dgm:pt modelId="{37E27540-E699-4BFB-9366-B71CC87E17FB}" type="parTrans" cxnId="{96B7F428-D1E6-4ABC-A271-E05DF87E4FB7}">
      <dgm:prSet/>
      <dgm:spPr/>
      <dgm:t>
        <a:bodyPr/>
        <a:lstStyle/>
        <a:p>
          <a:endParaRPr lang="en-US"/>
        </a:p>
      </dgm:t>
    </dgm:pt>
    <dgm:pt modelId="{4B46387C-DA11-4221-BF5C-288EBCE424B9}" type="sibTrans" cxnId="{96B7F428-D1E6-4ABC-A271-E05DF87E4FB7}">
      <dgm:prSet/>
      <dgm:spPr/>
      <dgm:t>
        <a:bodyPr/>
        <a:lstStyle/>
        <a:p>
          <a:endParaRPr lang="en-US"/>
        </a:p>
      </dgm:t>
    </dgm:pt>
    <dgm:pt modelId="{B8669E76-17AB-40B0-B23D-33E506EBE172}">
      <dgm:prSet phldrT="[Text]" phldr="1"/>
      <dgm:spPr/>
      <dgm:t>
        <a:bodyPr/>
        <a:lstStyle/>
        <a:p>
          <a:endParaRPr lang="en-US"/>
        </a:p>
      </dgm:t>
    </dgm:pt>
    <dgm:pt modelId="{C12C1DC2-D159-4B3B-A437-BDA3D792AA2B}" type="parTrans" cxnId="{0951DF45-D95A-48E0-96C3-D6834948E238}">
      <dgm:prSet/>
      <dgm:spPr/>
      <dgm:t>
        <a:bodyPr/>
        <a:lstStyle/>
        <a:p>
          <a:endParaRPr lang="en-US"/>
        </a:p>
      </dgm:t>
    </dgm:pt>
    <dgm:pt modelId="{E051B32D-FE80-49EC-9466-7A978F2708CB}" type="sibTrans" cxnId="{0951DF45-D95A-48E0-96C3-D6834948E238}">
      <dgm:prSet/>
      <dgm:spPr/>
      <dgm:t>
        <a:bodyPr/>
        <a:lstStyle/>
        <a:p>
          <a:endParaRPr lang="en-US"/>
        </a:p>
      </dgm:t>
    </dgm:pt>
    <dgm:pt modelId="{05E036CF-182F-4D5C-B881-0D95CCD9B7E7}" type="pres">
      <dgm:prSet presAssocID="{DFAF1EAD-2471-4A4A-9D92-848875946446}" presName="Name0" presStyleCnt="0">
        <dgm:presLayoutVars>
          <dgm:dir/>
          <dgm:animLvl val="lvl"/>
          <dgm:resizeHandles val="exact"/>
        </dgm:presLayoutVars>
      </dgm:prSet>
      <dgm:spPr/>
    </dgm:pt>
    <dgm:pt modelId="{5F22F5CC-7ECC-41FB-83F6-6309A57EF660}" type="pres">
      <dgm:prSet presAssocID="{061FED7D-3FFA-4E91-BFCA-1BBCA6D67648}" presName="Name8" presStyleCnt="0"/>
      <dgm:spPr/>
    </dgm:pt>
    <dgm:pt modelId="{C8839FC7-F0B9-4C2A-86BE-6ACA8E82B103}" type="pres">
      <dgm:prSet presAssocID="{061FED7D-3FFA-4E91-BFCA-1BBCA6D67648}" presName="level" presStyleLbl="node1" presStyleIdx="0" presStyleCnt="3">
        <dgm:presLayoutVars>
          <dgm:chMax val="1"/>
          <dgm:bulletEnabled val="1"/>
        </dgm:presLayoutVars>
      </dgm:prSet>
      <dgm:spPr/>
      <dgm:t>
        <a:bodyPr/>
        <a:lstStyle/>
        <a:p>
          <a:endParaRPr lang="en-US"/>
        </a:p>
      </dgm:t>
    </dgm:pt>
    <dgm:pt modelId="{197D1BF0-925C-4BE4-B67E-C45ECCD83106}" type="pres">
      <dgm:prSet presAssocID="{061FED7D-3FFA-4E91-BFCA-1BBCA6D67648}" presName="levelTx" presStyleLbl="revTx" presStyleIdx="0" presStyleCnt="0">
        <dgm:presLayoutVars>
          <dgm:chMax val="1"/>
          <dgm:bulletEnabled val="1"/>
        </dgm:presLayoutVars>
      </dgm:prSet>
      <dgm:spPr/>
      <dgm:t>
        <a:bodyPr/>
        <a:lstStyle/>
        <a:p>
          <a:endParaRPr lang="en-US"/>
        </a:p>
      </dgm:t>
    </dgm:pt>
    <dgm:pt modelId="{E6745DF4-8FE8-4E4F-870C-8EEB5C960F4F}" type="pres">
      <dgm:prSet presAssocID="{0E064145-1E08-4DB5-ABCE-CF8CF5FF9976}" presName="Name8" presStyleCnt="0"/>
      <dgm:spPr/>
    </dgm:pt>
    <dgm:pt modelId="{85CD0D15-59E6-40CD-8104-16471B8FE0EC}" type="pres">
      <dgm:prSet presAssocID="{0E064145-1E08-4DB5-ABCE-CF8CF5FF9976}" presName="level" presStyleLbl="node1" presStyleIdx="1" presStyleCnt="3">
        <dgm:presLayoutVars>
          <dgm:chMax val="1"/>
          <dgm:bulletEnabled val="1"/>
        </dgm:presLayoutVars>
      </dgm:prSet>
      <dgm:spPr/>
      <dgm:t>
        <a:bodyPr/>
        <a:lstStyle/>
        <a:p>
          <a:endParaRPr lang="en-US"/>
        </a:p>
      </dgm:t>
    </dgm:pt>
    <dgm:pt modelId="{0EC55A5B-08C8-417F-8732-D5F91032D661}" type="pres">
      <dgm:prSet presAssocID="{0E064145-1E08-4DB5-ABCE-CF8CF5FF9976}" presName="levelTx" presStyleLbl="revTx" presStyleIdx="0" presStyleCnt="0">
        <dgm:presLayoutVars>
          <dgm:chMax val="1"/>
          <dgm:bulletEnabled val="1"/>
        </dgm:presLayoutVars>
      </dgm:prSet>
      <dgm:spPr/>
      <dgm:t>
        <a:bodyPr/>
        <a:lstStyle/>
        <a:p>
          <a:endParaRPr lang="en-US"/>
        </a:p>
      </dgm:t>
    </dgm:pt>
    <dgm:pt modelId="{2B325B0E-DD24-41B9-9D01-2F0F8A6C686B}" type="pres">
      <dgm:prSet presAssocID="{B8669E76-17AB-40B0-B23D-33E506EBE172}" presName="Name8" presStyleCnt="0"/>
      <dgm:spPr/>
    </dgm:pt>
    <dgm:pt modelId="{C0F46EDE-2578-481C-94BA-33492D752053}" type="pres">
      <dgm:prSet presAssocID="{B8669E76-17AB-40B0-B23D-33E506EBE172}" presName="level" presStyleLbl="node1" presStyleIdx="2" presStyleCnt="3">
        <dgm:presLayoutVars>
          <dgm:chMax val="1"/>
          <dgm:bulletEnabled val="1"/>
        </dgm:presLayoutVars>
      </dgm:prSet>
      <dgm:spPr/>
      <dgm:t>
        <a:bodyPr/>
        <a:lstStyle/>
        <a:p>
          <a:endParaRPr lang="en-US"/>
        </a:p>
      </dgm:t>
    </dgm:pt>
    <dgm:pt modelId="{5FFC4E19-CD95-416B-B89D-C1E5774DA458}" type="pres">
      <dgm:prSet presAssocID="{B8669E76-17AB-40B0-B23D-33E506EBE172}" presName="levelTx" presStyleLbl="revTx" presStyleIdx="0" presStyleCnt="0">
        <dgm:presLayoutVars>
          <dgm:chMax val="1"/>
          <dgm:bulletEnabled val="1"/>
        </dgm:presLayoutVars>
      </dgm:prSet>
      <dgm:spPr/>
      <dgm:t>
        <a:bodyPr/>
        <a:lstStyle/>
        <a:p>
          <a:endParaRPr lang="en-US"/>
        </a:p>
      </dgm:t>
    </dgm:pt>
  </dgm:ptLst>
  <dgm:cxnLst>
    <dgm:cxn modelId="{05B6450D-5388-4600-977B-CD99F2B48868}" type="presOf" srcId="{061FED7D-3FFA-4E91-BFCA-1BBCA6D67648}" destId="{197D1BF0-925C-4BE4-B67E-C45ECCD83106}" srcOrd="1" destOrd="0" presId="urn:microsoft.com/office/officeart/2005/8/layout/pyramid1"/>
    <dgm:cxn modelId="{0951DF45-D95A-48E0-96C3-D6834948E238}" srcId="{DFAF1EAD-2471-4A4A-9D92-848875946446}" destId="{B8669E76-17AB-40B0-B23D-33E506EBE172}" srcOrd="2" destOrd="0" parTransId="{C12C1DC2-D159-4B3B-A437-BDA3D792AA2B}" sibTransId="{E051B32D-FE80-49EC-9466-7A978F2708CB}"/>
    <dgm:cxn modelId="{388CD7D2-EE38-4FF9-82E1-73F51148827D}" type="presOf" srcId="{0E064145-1E08-4DB5-ABCE-CF8CF5FF9976}" destId="{85CD0D15-59E6-40CD-8104-16471B8FE0EC}" srcOrd="0" destOrd="0" presId="urn:microsoft.com/office/officeart/2005/8/layout/pyramid1"/>
    <dgm:cxn modelId="{614D4F2F-8177-4DE3-80FC-890BAD409704}" type="presOf" srcId="{0E064145-1E08-4DB5-ABCE-CF8CF5FF9976}" destId="{0EC55A5B-08C8-417F-8732-D5F91032D661}" srcOrd="1" destOrd="0" presId="urn:microsoft.com/office/officeart/2005/8/layout/pyramid1"/>
    <dgm:cxn modelId="{12FA457E-6506-40B5-A6DC-BFF332649D43}" type="presOf" srcId="{B8669E76-17AB-40B0-B23D-33E506EBE172}" destId="{5FFC4E19-CD95-416B-B89D-C1E5774DA458}" srcOrd="1" destOrd="0" presId="urn:microsoft.com/office/officeart/2005/8/layout/pyramid1"/>
    <dgm:cxn modelId="{9BC1B2D0-9005-4990-8132-A57A81B02697}" type="presOf" srcId="{061FED7D-3FFA-4E91-BFCA-1BBCA6D67648}" destId="{C8839FC7-F0B9-4C2A-86BE-6ACA8E82B103}" srcOrd="0" destOrd="0" presId="urn:microsoft.com/office/officeart/2005/8/layout/pyramid1"/>
    <dgm:cxn modelId="{96B7F428-D1E6-4ABC-A271-E05DF87E4FB7}" srcId="{DFAF1EAD-2471-4A4A-9D92-848875946446}" destId="{0E064145-1E08-4DB5-ABCE-CF8CF5FF9976}" srcOrd="1" destOrd="0" parTransId="{37E27540-E699-4BFB-9366-B71CC87E17FB}" sibTransId="{4B46387C-DA11-4221-BF5C-288EBCE424B9}"/>
    <dgm:cxn modelId="{80D4CBB7-C58A-4F7B-8DA0-91EB3445AC81}" type="presOf" srcId="{B8669E76-17AB-40B0-B23D-33E506EBE172}" destId="{C0F46EDE-2578-481C-94BA-33492D752053}" srcOrd="0" destOrd="0" presId="urn:microsoft.com/office/officeart/2005/8/layout/pyramid1"/>
    <dgm:cxn modelId="{58580DC4-03C1-4C7F-B27D-419D22669D36}" srcId="{DFAF1EAD-2471-4A4A-9D92-848875946446}" destId="{061FED7D-3FFA-4E91-BFCA-1BBCA6D67648}" srcOrd="0" destOrd="0" parTransId="{FBFF5D76-387C-46B5-B264-91AA591308CD}" sibTransId="{81B3A3F9-04B6-400A-AC6F-005046373B4D}"/>
    <dgm:cxn modelId="{DA8DEA31-BE1F-427E-89BB-6EA5034F774C}" type="presOf" srcId="{DFAF1EAD-2471-4A4A-9D92-848875946446}" destId="{05E036CF-182F-4D5C-B881-0D95CCD9B7E7}" srcOrd="0" destOrd="0" presId="urn:microsoft.com/office/officeart/2005/8/layout/pyramid1"/>
    <dgm:cxn modelId="{C4A5DAE2-A14F-45BD-93FC-7BDA9B1EA81A}" type="presParOf" srcId="{05E036CF-182F-4D5C-B881-0D95CCD9B7E7}" destId="{5F22F5CC-7ECC-41FB-83F6-6309A57EF660}" srcOrd="0" destOrd="0" presId="urn:microsoft.com/office/officeart/2005/8/layout/pyramid1"/>
    <dgm:cxn modelId="{D9004841-994E-4AE7-A834-79E1F1736B58}" type="presParOf" srcId="{5F22F5CC-7ECC-41FB-83F6-6309A57EF660}" destId="{C8839FC7-F0B9-4C2A-86BE-6ACA8E82B103}" srcOrd="0" destOrd="0" presId="urn:microsoft.com/office/officeart/2005/8/layout/pyramid1"/>
    <dgm:cxn modelId="{8A63A7D0-A717-456F-A30A-C8471657B0CC}" type="presParOf" srcId="{5F22F5CC-7ECC-41FB-83F6-6309A57EF660}" destId="{197D1BF0-925C-4BE4-B67E-C45ECCD83106}" srcOrd="1" destOrd="0" presId="urn:microsoft.com/office/officeart/2005/8/layout/pyramid1"/>
    <dgm:cxn modelId="{2BF384E8-9DF4-4382-B83F-D5AE9CA08A73}" type="presParOf" srcId="{05E036CF-182F-4D5C-B881-0D95CCD9B7E7}" destId="{E6745DF4-8FE8-4E4F-870C-8EEB5C960F4F}" srcOrd="1" destOrd="0" presId="urn:microsoft.com/office/officeart/2005/8/layout/pyramid1"/>
    <dgm:cxn modelId="{96DF00A4-5848-4247-B8A5-C55E4A50D91F}" type="presParOf" srcId="{E6745DF4-8FE8-4E4F-870C-8EEB5C960F4F}" destId="{85CD0D15-59E6-40CD-8104-16471B8FE0EC}" srcOrd="0" destOrd="0" presId="urn:microsoft.com/office/officeart/2005/8/layout/pyramid1"/>
    <dgm:cxn modelId="{124AA83C-0EE2-40A0-85D6-949601C44E3B}" type="presParOf" srcId="{E6745DF4-8FE8-4E4F-870C-8EEB5C960F4F}" destId="{0EC55A5B-08C8-417F-8732-D5F91032D661}" srcOrd="1" destOrd="0" presId="urn:microsoft.com/office/officeart/2005/8/layout/pyramid1"/>
    <dgm:cxn modelId="{97577851-87CF-47C6-8DE0-E2BE1F1489B7}" type="presParOf" srcId="{05E036CF-182F-4D5C-B881-0D95CCD9B7E7}" destId="{2B325B0E-DD24-41B9-9D01-2F0F8A6C686B}" srcOrd="2" destOrd="0" presId="urn:microsoft.com/office/officeart/2005/8/layout/pyramid1"/>
    <dgm:cxn modelId="{601035AA-C5BB-46F6-9DF8-25AE5815B96E}" type="presParOf" srcId="{2B325B0E-DD24-41B9-9D01-2F0F8A6C686B}" destId="{C0F46EDE-2578-481C-94BA-33492D752053}" srcOrd="0" destOrd="0" presId="urn:microsoft.com/office/officeart/2005/8/layout/pyramid1"/>
    <dgm:cxn modelId="{8719CF4C-866A-4E42-A919-6851B3856DDA}" type="presParOf" srcId="{2B325B0E-DD24-41B9-9D01-2F0F8A6C686B}" destId="{5FFC4E19-CD95-416B-B89D-C1E5774DA458}" srcOrd="1" destOrd="0" presId="urn:microsoft.com/office/officeart/2005/8/layout/pyramid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kern="1200" dirty="0" smtClean="0"/>
        </a:p>
        <a:p>
          <a:pPr lvl="0" algn="ctr" defTabSz="977900">
            <a:lnSpc>
              <a:spcPct val="90000"/>
            </a:lnSpc>
            <a:spcBef>
              <a:spcPct val="0"/>
            </a:spcBef>
            <a:spcAft>
              <a:spcPct val="35000"/>
            </a:spcAft>
          </a:pPr>
          <a:r>
            <a:rPr lang="en-US" sz="700" kern="1200" dirty="0" smtClean="0"/>
            <a:t> </a:t>
          </a:r>
          <a:r>
            <a:rPr lang="en-US" sz="2200" kern="1200" dirty="0" smtClean="0"/>
            <a:t/>
          </a:r>
          <a:br>
            <a:rPr lang="en-US" sz="2200" kern="1200" dirty="0" smtClean="0"/>
          </a:br>
          <a:r>
            <a:rPr lang="en-US" sz="2400" kern="1200" dirty="0" smtClean="0"/>
            <a:t>Apps, </a:t>
          </a:r>
          <a:br>
            <a:rPr lang="en-US" sz="2400" kern="1200" dirty="0" smtClean="0"/>
          </a:br>
          <a:r>
            <a:rPr lang="en-US" sz="2400" kern="1200" dirty="0" smtClean="0"/>
            <a:t>$/user, </a:t>
          </a:r>
          <a:r>
            <a:rPr lang="en-US" sz="2400" b="0" strike="sngStrike" kern="1200" dirty="0" smtClean="0"/>
            <a:t>LDAP,</a:t>
          </a:r>
          <a:r>
            <a:rPr lang="en-US" sz="2400" kern="1200" dirty="0" smtClean="0"/>
            <a:t/>
          </a:r>
          <a:br>
            <a:rPr lang="en-US" sz="2400" kern="1200" dirty="0" smtClean="0"/>
          </a:br>
          <a:r>
            <a:rPr lang="en-US" sz="2400" b="0" kern="1200" dirty="0" smtClean="0"/>
            <a:t>Expertise, SLA</a:t>
          </a:r>
          <a:endParaRPr lang="en-US" sz="24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smtClean="0"/>
            <a:t>System Software </a:t>
          </a:r>
          <a:r>
            <a:rPr lang="en-US" sz="2400" b="0" kern="1200" dirty="0" err="1" smtClean="0"/>
            <a:t>OpEx</a:t>
          </a:r>
          <a:r>
            <a:rPr lang="en-US" sz="2400" b="0" kern="1200" dirty="0" smtClean="0"/>
            <a:t>, </a:t>
          </a:r>
          <a:r>
            <a:rPr lang="en-US" sz="2400" kern="1200" dirty="0" smtClean="0"/>
            <a:t/>
          </a:r>
          <a:br>
            <a:rPr lang="en-US" sz="2400" kern="1200" dirty="0" smtClean="0"/>
          </a:br>
          <a:r>
            <a:rPr lang="en-US" sz="2400" strike="sngStrike" kern="1200" dirty="0" smtClean="0"/>
            <a:t>Auto</a:t>
          </a:r>
          <a:r>
            <a:rPr lang="en-US" sz="2400" kern="1200" dirty="0" smtClean="0"/>
            <a:t> Scale Out, </a:t>
          </a:r>
          <a:r>
            <a:rPr lang="en-US" sz="2400" strike="sngStrike" kern="1200" dirty="0" smtClean="0"/>
            <a:t>Geo</a:t>
          </a:r>
          <a:r>
            <a:rPr lang="en-US" sz="2400" kern="1200" dirty="0" smtClean="0"/>
            <a:t> LB,</a:t>
          </a:r>
          <a:br>
            <a:rPr lang="en-US" sz="2400" kern="1200" dirty="0" smtClean="0"/>
          </a:br>
          <a:r>
            <a:rPr lang="en-US" sz="2400" kern="1200" dirty="0" smtClean="0"/>
            <a:t>Failover, HA, OS Patching, </a:t>
          </a:r>
          <a:br>
            <a:rPr lang="en-US" sz="2400" kern="1200" dirty="0" smtClean="0"/>
          </a:br>
          <a:r>
            <a:rPr lang="en-US" sz="2400" kern="1200" dirty="0" smtClean="0"/>
            <a:t>Monitoring, </a:t>
          </a:r>
          <a:r>
            <a:rPr lang="en-US" sz="2400" strike="sngStrike" kern="1200" dirty="0" smtClean="0"/>
            <a:t>Monitoring</a:t>
          </a:r>
          <a:r>
            <a:rPr lang="en-US" sz="2400" kern="1200" dirty="0" smtClean="0"/>
            <a:t>, </a:t>
          </a:r>
          <a:br>
            <a:rPr lang="en-US" sz="2400" kern="1200" dirty="0" smtClean="0"/>
          </a:br>
          <a:r>
            <a:rPr lang="en-US" sz="2400" strike="sngStrike" kern="1200" dirty="0" smtClean="0"/>
            <a:t>Backup</a:t>
          </a:r>
          <a:r>
            <a:rPr lang="en-US" sz="2400" kern="1200" dirty="0" smtClean="0"/>
            <a:t>, </a:t>
          </a:r>
          <a:r>
            <a:rPr lang="en-US" sz="2400" b="0" kern="1200" dirty="0" smtClean="0"/>
            <a:t>Expertise, SLA</a:t>
          </a:r>
          <a:endParaRPr lang="en-US" sz="24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smtClean="0"/>
            <a:t>Hardware </a:t>
          </a:r>
          <a:r>
            <a:rPr lang="en-US" sz="2400" b="0" kern="1200" dirty="0" err="1" smtClean="0"/>
            <a:t>OpEx</a:t>
          </a:r>
          <a:r>
            <a:rPr lang="en-US" sz="2400" kern="1200" dirty="0" smtClean="0"/>
            <a:t>, Networking, </a:t>
          </a:r>
          <a:r>
            <a:rPr lang="en-US" sz="2400" strike="sngStrike" kern="1200" dirty="0" smtClean="0"/>
            <a:t>DB/OS Licenses</a:t>
          </a:r>
          <a:r>
            <a:rPr lang="en-US" sz="2400" b="0" kern="1200" dirty="0" smtClean="0"/>
            <a:t>, </a:t>
          </a:r>
          <a:r>
            <a:rPr lang="en-US" sz="2400" kern="1200" dirty="0" smtClean="0"/>
            <a:t>Virtualization, Automation,</a:t>
          </a:r>
          <a:br>
            <a:rPr lang="en-US" sz="2400" kern="1200" dirty="0" smtClean="0"/>
          </a:br>
          <a:r>
            <a:rPr lang="en-US" sz="2400" kern="1200" dirty="0" smtClean="0"/>
            <a:t>Geo Distribution, CDN, </a:t>
          </a:r>
          <a:r>
            <a:rPr lang="en-US" sz="2400" strike="sngStrike" kern="1200" dirty="0" smtClean="0"/>
            <a:t>Geo Replication</a:t>
          </a:r>
          <a:r>
            <a:rPr lang="en-US" sz="2400" kern="1200" dirty="0" smtClean="0"/>
            <a:t>,</a:t>
          </a:r>
          <a:br>
            <a:rPr lang="en-US" sz="2400" kern="1200" dirty="0" smtClean="0"/>
          </a:br>
          <a:r>
            <a:rPr lang="en-US" sz="2400" b="0" kern="1200" dirty="0" smtClean="0"/>
            <a:t>Elasticity, Managed </a:t>
          </a:r>
          <a:r>
            <a:rPr lang="en-US" sz="2400" kern="1200" dirty="0" smtClean="0"/>
            <a:t>Facility, </a:t>
          </a:r>
          <a:r>
            <a:rPr lang="en-US" sz="2400" b="0" kern="1200" dirty="0" smtClean="0"/>
            <a:t>Expertise, SLA</a:t>
          </a:r>
          <a:endParaRPr lang="en-US" sz="2400" b="0" kern="1200" dirty="0"/>
        </a:p>
      </dsp:txBody>
      <dsp:txXfrm>
        <a:off x="1440179" y="3474508"/>
        <a:ext cx="5349240" cy="1737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39FC7-F0B9-4C2A-86BE-6ACA8E82B103}">
      <dsp:nvSpPr>
        <dsp:cNvPr id="0" name=""/>
        <dsp:cNvSpPr/>
      </dsp:nvSpPr>
      <dsp:spPr>
        <a:xfrm>
          <a:off x="661111" y="0"/>
          <a:ext cx="661111"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dirty="0"/>
        </a:p>
      </dsp:txBody>
      <dsp:txXfrm>
        <a:off x="661111" y="0"/>
        <a:ext cx="661111" cy="406603"/>
      </dsp:txXfrm>
    </dsp:sp>
    <dsp:sp modelId="{85CD0D15-59E6-40CD-8104-16471B8FE0EC}">
      <dsp:nvSpPr>
        <dsp:cNvPr id="0" name=""/>
        <dsp:cNvSpPr/>
      </dsp:nvSpPr>
      <dsp:spPr>
        <a:xfrm>
          <a:off x="330555" y="406602"/>
          <a:ext cx="1322223"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561944" y="406602"/>
        <a:ext cx="859445" cy="406603"/>
      </dsp:txXfrm>
    </dsp:sp>
    <dsp:sp modelId="{C0F46EDE-2578-481C-94BA-33492D752053}">
      <dsp:nvSpPr>
        <dsp:cNvPr id="0" name=""/>
        <dsp:cNvSpPr/>
      </dsp:nvSpPr>
      <dsp:spPr>
        <a:xfrm>
          <a:off x="0" y="813205"/>
          <a:ext cx="1983335"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347083" y="813205"/>
        <a:ext cx="1289167" cy="4066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39FC7-F0B9-4C2A-86BE-6ACA8E82B103}">
      <dsp:nvSpPr>
        <dsp:cNvPr id="0" name=""/>
        <dsp:cNvSpPr/>
      </dsp:nvSpPr>
      <dsp:spPr>
        <a:xfrm>
          <a:off x="661111" y="0"/>
          <a:ext cx="661111"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dirty="0"/>
        </a:p>
      </dsp:txBody>
      <dsp:txXfrm>
        <a:off x="661111" y="0"/>
        <a:ext cx="661111" cy="406603"/>
      </dsp:txXfrm>
    </dsp:sp>
    <dsp:sp modelId="{85CD0D15-59E6-40CD-8104-16471B8FE0EC}">
      <dsp:nvSpPr>
        <dsp:cNvPr id="0" name=""/>
        <dsp:cNvSpPr/>
      </dsp:nvSpPr>
      <dsp:spPr>
        <a:xfrm>
          <a:off x="330555" y="406602"/>
          <a:ext cx="1322223"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561944" y="406602"/>
        <a:ext cx="859445" cy="406603"/>
      </dsp:txXfrm>
    </dsp:sp>
    <dsp:sp modelId="{C0F46EDE-2578-481C-94BA-33492D752053}">
      <dsp:nvSpPr>
        <dsp:cNvPr id="0" name=""/>
        <dsp:cNvSpPr/>
      </dsp:nvSpPr>
      <dsp:spPr>
        <a:xfrm>
          <a:off x="0" y="813205"/>
          <a:ext cx="1983335"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347083" y="813205"/>
        <a:ext cx="1289167" cy="4066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39FC7-F0B9-4C2A-86BE-6ACA8E82B103}">
      <dsp:nvSpPr>
        <dsp:cNvPr id="0" name=""/>
        <dsp:cNvSpPr/>
      </dsp:nvSpPr>
      <dsp:spPr>
        <a:xfrm>
          <a:off x="661111" y="0"/>
          <a:ext cx="661111"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dirty="0"/>
        </a:p>
      </dsp:txBody>
      <dsp:txXfrm>
        <a:off x="661111" y="0"/>
        <a:ext cx="661111" cy="406603"/>
      </dsp:txXfrm>
    </dsp:sp>
    <dsp:sp modelId="{85CD0D15-59E6-40CD-8104-16471B8FE0EC}">
      <dsp:nvSpPr>
        <dsp:cNvPr id="0" name=""/>
        <dsp:cNvSpPr/>
      </dsp:nvSpPr>
      <dsp:spPr>
        <a:xfrm>
          <a:off x="330555" y="406602"/>
          <a:ext cx="1322223"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561944" y="406602"/>
        <a:ext cx="859445" cy="406603"/>
      </dsp:txXfrm>
    </dsp:sp>
    <dsp:sp modelId="{C0F46EDE-2578-481C-94BA-33492D752053}">
      <dsp:nvSpPr>
        <dsp:cNvPr id="0" name=""/>
        <dsp:cNvSpPr/>
      </dsp:nvSpPr>
      <dsp:spPr>
        <a:xfrm>
          <a:off x="0" y="813205"/>
          <a:ext cx="1983335"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347083" y="813205"/>
        <a:ext cx="1289167" cy="4066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39FC7-F0B9-4C2A-86BE-6ACA8E82B103}">
      <dsp:nvSpPr>
        <dsp:cNvPr id="0" name=""/>
        <dsp:cNvSpPr/>
      </dsp:nvSpPr>
      <dsp:spPr>
        <a:xfrm>
          <a:off x="661111" y="0"/>
          <a:ext cx="661111"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dirty="0"/>
        </a:p>
      </dsp:txBody>
      <dsp:txXfrm>
        <a:off x="661111" y="0"/>
        <a:ext cx="661111" cy="406603"/>
      </dsp:txXfrm>
    </dsp:sp>
    <dsp:sp modelId="{85CD0D15-59E6-40CD-8104-16471B8FE0EC}">
      <dsp:nvSpPr>
        <dsp:cNvPr id="0" name=""/>
        <dsp:cNvSpPr/>
      </dsp:nvSpPr>
      <dsp:spPr>
        <a:xfrm>
          <a:off x="330555" y="406602"/>
          <a:ext cx="1322223"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561944" y="406602"/>
        <a:ext cx="859445" cy="406603"/>
      </dsp:txXfrm>
    </dsp:sp>
    <dsp:sp modelId="{C0F46EDE-2578-481C-94BA-33492D752053}">
      <dsp:nvSpPr>
        <dsp:cNvPr id="0" name=""/>
        <dsp:cNvSpPr/>
      </dsp:nvSpPr>
      <dsp:spPr>
        <a:xfrm>
          <a:off x="0" y="813205"/>
          <a:ext cx="1983335" cy="406603"/>
        </a:xfrm>
        <a:prstGeom prst="trapezoid">
          <a:avLst>
            <a:gd name="adj" fmla="val 8129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347083" y="813205"/>
        <a:ext cx="1289167" cy="40660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10/19/2011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10/19/2011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http://www.schneier.com/essay-207.html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1108755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Jim</a:t>
            </a:r>
            <a:r>
              <a:rPr lang="en-US" baseline="0" dirty="0" smtClean="0"/>
              <a:t> O’Neil’s presentation to Boston Azure user group on Sept 29, 2011</a:t>
            </a:r>
          </a:p>
          <a:p>
            <a:endParaRPr lang="en-US" baseline="0" dirty="0" smtClean="0"/>
          </a:p>
          <a:p>
            <a:r>
              <a:rPr lang="en-US" dirty="0" smtClean="0"/>
              <a:t>http://csrc.nist.gov/publications/drafts/800-145/Draft-SP-800-145_cloud-definition.pdf</a:t>
            </a:r>
            <a:endParaRPr lang="en-US" dirty="0"/>
          </a:p>
        </p:txBody>
      </p:sp>
      <p:sp>
        <p:nvSpPr>
          <p:cNvPr id="4" name="Slide Number Placeholder 3"/>
          <p:cNvSpPr>
            <a:spLocks noGrp="1"/>
          </p:cNvSpPr>
          <p:nvPr>
            <p:ph type="sldNum" sz="quarter" idx="10"/>
          </p:nvPr>
        </p:nvSpPr>
        <p:spPr/>
        <p:txBody>
          <a:bodyPr/>
          <a:lstStyle/>
          <a:p>
            <a:fld id="{DCAF26BC-AE00-4EAF-AB01-E02373D3FB14}" type="slidenum">
              <a:rPr lang="en-US" smtClean="0"/>
              <a:t>7</a:t>
            </a:fld>
            <a:endParaRPr lang="en-US"/>
          </a:p>
        </p:txBody>
      </p:sp>
    </p:spTree>
    <p:extLst>
      <p:ext uri="{BB962C8B-B14F-4D97-AF65-F5344CB8AC3E}">
        <p14:creationId xmlns:p14="http://schemas.microsoft.com/office/powerpoint/2010/main" val="1658124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Jim</a:t>
            </a:r>
            <a:r>
              <a:rPr lang="en-US" baseline="0" dirty="0" smtClean="0"/>
              <a:t> O’Neil’s presentation to Boston Azure user group on Sept 29, 2011</a:t>
            </a:r>
            <a:endParaRPr lang="en-US" dirty="0"/>
          </a:p>
        </p:txBody>
      </p:sp>
      <p:sp>
        <p:nvSpPr>
          <p:cNvPr id="4" name="Slide Number Placeholder 3"/>
          <p:cNvSpPr>
            <a:spLocks noGrp="1"/>
          </p:cNvSpPr>
          <p:nvPr>
            <p:ph type="sldNum" sz="quarter" idx="10"/>
          </p:nvPr>
        </p:nvSpPr>
        <p:spPr/>
        <p:txBody>
          <a:bodyPr/>
          <a:lstStyle/>
          <a:p>
            <a:fld id="{DCAF26BC-AE00-4EAF-AB01-E02373D3FB14}" type="slidenum">
              <a:rPr lang="en-US" smtClean="0"/>
              <a:t>8</a:t>
            </a:fld>
            <a:endParaRPr lang="en-US"/>
          </a:p>
        </p:txBody>
      </p:sp>
    </p:spTree>
    <p:extLst>
      <p:ext uri="{BB962C8B-B14F-4D97-AF65-F5344CB8AC3E}">
        <p14:creationId xmlns:p14="http://schemas.microsoft.com/office/powerpoint/2010/main" val="74193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600" smtClean="0"/>
          </a:p>
        </p:txBody>
      </p:sp>
      <p:sp>
        <p:nvSpPr>
          <p:cNvPr id="4" name="Slide Number Placeholder 3"/>
          <p:cNvSpPr>
            <a:spLocks noGrp="1"/>
          </p:cNvSpPr>
          <p:nvPr>
            <p:ph type="sldNum" sz="quarter" idx="5"/>
          </p:nvPr>
        </p:nvSpPr>
        <p:spPr/>
        <p:txBody>
          <a:bodyPr/>
          <a:lstStyle/>
          <a:p>
            <a:pPr>
              <a:defRPr/>
            </a:pPr>
            <a:fld id="{D95444B2-C8A4-4896-BEFB-4D5F70CB82F3}"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DDTK = Dynamic Datacenter ToolKit  … Dan will go into more detail on this in a few minutes</a:t>
            </a:r>
          </a:p>
          <a:p>
            <a:r>
              <a:rPr lang="en-US" smtClean="0"/>
              <a:t>Iceberg or Pyramid?</a:t>
            </a:r>
          </a:p>
        </p:txBody>
      </p:sp>
      <p:sp>
        <p:nvSpPr>
          <p:cNvPr id="4" name="Slide Number Placeholder 3"/>
          <p:cNvSpPr>
            <a:spLocks noGrp="1"/>
          </p:cNvSpPr>
          <p:nvPr>
            <p:ph type="sldNum" sz="quarter" idx="5"/>
          </p:nvPr>
        </p:nvSpPr>
        <p:spPr/>
        <p:txBody>
          <a:bodyPr/>
          <a:lstStyle/>
          <a:p>
            <a:pPr>
              <a:defRPr/>
            </a:pPr>
            <a:fld id="{0B535FB0-D0AD-4FDA-AC29-905D44ED3EB9}"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A80B973-1258-4364-89ED-904723E49CE8}"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64931">
              <a:lnSpc>
                <a:spcPct val="100000"/>
              </a:lnSpc>
              <a:spcAft>
                <a:spcPts val="0"/>
              </a:spcAft>
              <a:defRPr/>
            </a:pPr>
            <a:r>
              <a:rPr lang="en-US" sz="1100" dirty="0">
                <a:latin typeface="+mn-lt"/>
              </a:rPr>
              <a:t>Whether an application runs in the cloud, uses services provided by the cloud, or both, some kind of application platform is required. Viewed broadly, an application platform can be thought of as anything that provides developer-accessible services for creating applications. In the local, on-premises Windows world, for example, this includes technologies such as the .NET Framework, SQL Server, and more. To let applications exploit the cloud, cloud application platforms must also exist. And because there are a variety of ways for applications to use cloud services, different kinds of cloud platforms are useful in different situations. Microsoft’s Windows Azure platform is a group of cloud technologies, each providing a specific set of services to application developers. The Windows Azure platform can be used both by applications running in the cloud and by applications running on local systems. </a:t>
            </a:r>
          </a:p>
          <a:p>
            <a:pPr defTabSz="864931">
              <a:lnSpc>
                <a:spcPct val="100000"/>
              </a:lnSpc>
              <a:spcAft>
                <a:spcPts val="0"/>
              </a:spcAft>
              <a:defRPr/>
            </a:pPr>
            <a:endParaRPr lang="en-US" sz="1100" dirty="0">
              <a:latin typeface="+mn-lt"/>
            </a:endParaRPr>
          </a:p>
          <a:p>
            <a:r>
              <a:rPr lang="en-US" sz="1100" dirty="0">
                <a:latin typeface="+mn-lt"/>
              </a:rPr>
              <a:t>The components of the Windows Azure platform can be used by local applications running on a variety of systems, including various flavors of Windows, mobile devices, and others. Those components include: </a:t>
            </a:r>
          </a:p>
          <a:p>
            <a:r>
              <a:rPr lang="en-US" sz="1100" dirty="0">
                <a:latin typeface="+mn-lt"/>
              </a:rPr>
              <a:t> </a:t>
            </a:r>
            <a:r>
              <a:rPr lang="en-US" sz="1100" i="1" dirty="0">
                <a:latin typeface="+mn-lt"/>
              </a:rPr>
              <a:t>Windows Azure: Provides a Windows-based environment for running applications and storing data on servers in Microsoft data centers. </a:t>
            </a:r>
          </a:p>
          <a:p>
            <a:pPr marL="0" marR="0" indent="0" algn="l" defTabSz="914363" rtl="0" eaLnBrk="1" fontAlgn="auto" latinLnBrk="0" hangingPunct="1">
              <a:lnSpc>
                <a:spcPct val="90000"/>
              </a:lnSpc>
              <a:spcBef>
                <a:spcPts val="0"/>
              </a:spcBef>
              <a:spcAft>
                <a:spcPts val="333"/>
              </a:spcAft>
              <a:buClrTx/>
              <a:buSzTx/>
              <a:buFontTx/>
              <a:buNone/>
              <a:tabLst/>
              <a:defRPr/>
            </a:pPr>
            <a:r>
              <a:rPr lang="en-US" sz="1100" kern="1200" dirty="0" smtClean="0">
                <a:solidFill>
                  <a:schemeClr val="tx1"/>
                </a:solidFill>
                <a:latin typeface="Segoe UI" pitchFamily="34" charset="0"/>
                <a:ea typeface="+mn-ea"/>
                <a:cs typeface="+mn-cs"/>
              </a:rPr>
              <a:t> </a:t>
            </a:r>
            <a:r>
              <a:rPr lang="en-US" sz="1100" i="1" kern="1200" dirty="0" smtClean="0">
                <a:solidFill>
                  <a:schemeClr val="tx1"/>
                </a:solidFill>
                <a:latin typeface="Segoe UI" pitchFamily="34" charset="0"/>
                <a:ea typeface="+mn-ea"/>
                <a:cs typeface="+mn-cs"/>
              </a:rPr>
              <a:t>Microsoft SQL Azure: Provides data services in the cloud based on SQL Server. </a:t>
            </a:r>
          </a:p>
          <a:p>
            <a:r>
              <a:rPr lang="en-US" sz="1100" dirty="0" smtClean="0">
                <a:latin typeface="+mn-lt"/>
              </a:rPr>
              <a:t> </a:t>
            </a:r>
            <a:r>
              <a:rPr lang="en-US" sz="1100" i="1" dirty="0">
                <a:latin typeface="+mn-lt"/>
              </a:rPr>
              <a:t>Microsoft </a:t>
            </a:r>
            <a:r>
              <a:rPr lang="en-US" sz="1100" i="1" dirty="0" smtClean="0">
                <a:latin typeface="+mn-lt"/>
              </a:rPr>
              <a:t>Azure platform App Fabric: </a:t>
            </a:r>
            <a:r>
              <a:rPr lang="en-US" sz="1100" i="1" dirty="0">
                <a:latin typeface="+mn-lt"/>
              </a:rPr>
              <a:t>Offers distributed infrastructure services to cloud-based and local applications. </a:t>
            </a:r>
          </a:p>
          <a:p>
            <a:endParaRPr lang="en-US" sz="1100" dirty="0">
              <a:latin typeface="+mn-lt"/>
            </a:endParaRPr>
          </a:p>
          <a:p>
            <a:r>
              <a:rPr lang="en-US" sz="1100" dirty="0">
                <a:latin typeface="+mn-lt"/>
              </a:rPr>
              <a:t>Each component of the Windows Azure platform has its own role to play. This overview describes all four, first at a high level, then in a bit more detail</a:t>
            </a:r>
            <a:r>
              <a:rPr lang="en-US" sz="1100" dirty="0" smtClean="0">
                <a:latin typeface="+mn-lt"/>
              </a:rPr>
              <a:t>.</a:t>
            </a:r>
            <a:endParaRPr lang="en-US" dirty="0" smtClean="0"/>
          </a:p>
        </p:txBody>
      </p:sp>
      <p:sp>
        <p:nvSpPr>
          <p:cNvPr id="4" name="Slide Number Placeholder 3"/>
          <p:cNvSpPr>
            <a:spLocks noGrp="1"/>
          </p:cNvSpPr>
          <p:nvPr>
            <p:ph type="sldNum" sz="quarter" idx="10"/>
          </p:nvPr>
        </p:nvSpPr>
        <p:spPr/>
        <p:txBody>
          <a:bodyPr/>
          <a:lstStyle/>
          <a:p>
            <a:fld id="{805CAB2E-B3AF-4E0A-8642-4B89CD52DE20}"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From Jim</a:t>
            </a:r>
            <a:r>
              <a:rPr lang="en-US" baseline="0" dirty="0" smtClean="0"/>
              <a:t> O’Neil’s presentation to Boston Azure user group on Sept 29, 2011</a:t>
            </a:r>
            <a:endParaRPr lang="en-US" dirty="0" smtClean="0"/>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DCAF26BC-AE00-4EAF-AB01-E02373D3FB14}" type="slidenum">
              <a:rPr lang="en-US" smtClean="0"/>
              <a:t>15</a:t>
            </a:fld>
            <a:endParaRPr lang="en-US"/>
          </a:p>
        </p:txBody>
      </p:sp>
    </p:spTree>
    <p:extLst>
      <p:ext uri="{BB962C8B-B14F-4D97-AF65-F5344CB8AC3E}">
        <p14:creationId xmlns:p14="http://schemas.microsoft.com/office/powerpoint/2010/main" val="1218969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600" smtClean="0"/>
          </a:p>
        </p:txBody>
      </p:sp>
      <p:sp>
        <p:nvSpPr>
          <p:cNvPr id="4" name="Slide Number Placeholder 3"/>
          <p:cNvSpPr>
            <a:spLocks noGrp="1"/>
          </p:cNvSpPr>
          <p:nvPr>
            <p:ph type="sldNum" sz="quarter" idx="5"/>
          </p:nvPr>
        </p:nvSpPr>
        <p:spPr/>
        <p:txBody>
          <a:bodyPr/>
          <a:lstStyle/>
          <a:p>
            <a:pPr>
              <a:defRPr/>
            </a:pPr>
            <a:fld id="{D95444B2-C8A4-4896-BEFB-4D5F70CB82F3}" type="slidenum">
              <a:rPr lang="en-US" smtClean="0"/>
              <a:pPr>
                <a:defRPr/>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64931">
              <a:lnSpc>
                <a:spcPct val="100000"/>
              </a:lnSpc>
              <a:spcAft>
                <a:spcPts val="0"/>
              </a:spcAft>
              <a:defRPr/>
            </a:pPr>
            <a:r>
              <a:rPr lang="en-US" sz="1100" dirty="0">
                <a:latin typeface="+mn-lt"/>
              </a:rPr>
              <a:t>Whether an application runs in the cloud, uses services provided by the cloud, or both, some kind of application platform is required. Viewed broadly, an application platform can be thought of as anything that provides developer-accessible services for creating applications. In the local, on-premises Windows world, for example, this includes technologies such as the .NET Framework, SQL Server, and more. To let applications exploit the cloud, cloud application platforms must also exist. And because there are a variety of ways for applications to use cloud services, different kinds of cloud platforms are useful in different situations. Microsoft’s Windows Azure platform is a group of cloud technologies, each providing a specific set of services to application developers. The Windows Azure platform can be used both by applications running in the cloud and by applications running on local systems. </a:t>
            </a:r>
          </a:p>
          <a:p>
            <a:pPr defTabSz="864931">
              <a:lnSpc>
                <a:spcPct val="100000"/>
              </a:lnSpc>
              <a:spcAft>
                <a:spcPts val="0"/>
              </a:spcAft>
              <a:defRPr/>
            </a:pPr>
            <a:endParaRPr lang="en-US" sz="1100" dirty="0">
              <a:latin typeface="+mn-lt"/>
            </a:endParaRPr>
          </a:p>
          <a:p>
            <a:r>
              <a:rPr lang="en-US" sz="1100" dirty="0">
                <a:latin typeface="+mn-lt"/>
              </a:rPr>
              <a:t>The components of the Windows Azure platform can be used by local applications running on a variety of systems, including various flavors of Windows, mobile devices, and others. Those components include: </a:t>
            </a:r>
          </a:p>
          <a:p>
            <a:r>
              <a:rPr lang="en-US" sz="1100" dirty="0">
                <a:latin typeface="+mn-lt"/>
              </a:rPr>
              <a:t> </a:t>
            </a:r>
            <a:r>
              <a:rPr lang="en-US" sz="1100" i="1" dirty="0">
                <a:latin typeface="+mn-lt"/>
              </a:rPr>
              <a:t>Windows Azure: Provides a Windows-based environment for running applications and storing data on servers in Microsoft data centers. </a:t>
            </a:r>
          </a:p>
          <a:p>
            <a:pPr marL="0" marR="0" indent="0" algn="l" defTabSz="914363" rtl="0" eaLnBrk="1" fontAlgn="auto" latinLnBrk="0" hangingPunct="1">
              <a:lnSpc>
                <a:spcPct val="90000"/>
              </a:lnSpc>
              <a:spcBef>
                <a:spcPts val="0"/>
              </a:spcBef>
              <a:spcAft>
                <a:spcPts val="333"/>
              </a:spcAft>
              <a:buClrTx/>
              <a:buSzTx/>
              <a:buFontTx/>
              <a:buNone/>
              <a:tabLst/>
              <a:defRPr/>
            </a:pPr>
            <a:r>
              <a:rPr lang="en-US" sz="1100" kern="1200" dirty="0" smtClean="0">
                <a:solidFill>
                  <a:schemeClr val="tx1"/>
                </a:solidFill>
                <a:latin typeface="Segoe UI" pitchFamily="34" charset="0"/>
                <a:ea typeface="+mn-ea"/>
                <a:cs typeface="+mn-cs"/>
              </a:rPr>
              <a:t> </a:t>
            </a:r>
            <a:r>
              <a:rPr lang="en-US" sz="1100" i="1" kern="1200" dirty="0" smtClean="0">
                <a:solidFill>
                  <a:schemeClr val="tx1"/>
                </a:solidFill>
                <a:latin typeface="Segoe UI" pitchFamily="34" charset="0"/>
                <a:ea typeface="+mn-ea"/>
                <a:cs typeface="+mn-cs"/>
              </a:rPr>
              <a:t>Microsoft SQL Azure: Provides data services in the cloud based on SQL Server. </a:t>
            </a:r>
          </a:p>
          <a:p>
            <a:r>
              <a:rPr lang="en-US" sz="1100" dirty="0" smtClean="0">
                <a:latin typeface="+mn-lt"/>
              </a:rPr>
              <a:t> </a:t>
            </a:r>
            <a:r>
              <a:rPr lang="en-US" sz="1100" i="1" dirty="0">
                <a:latin typeface="+mn-lt"/>
              </a:rPr>
              <a:t>Microsoft </a:t>
            </a:r>
            <a:r>
              <a:rPr lang="en-US" sz="1100" i="1" dirty="0" smtClean="0">
                <a:latin typeface="+mn-lt"/>
              </a:rPr>
              <a:t>Azure platform App Fabric: </a:t>
            </a:r>
            <a:r>
              <a:rPr lang="en-US" sz="1100" i="1" dirty="0">
                <a:latin typeface="+mn-lt"/>
              </a:rPr>
              <a:t>Offers distributed infrastructure services to cloud-based and local applications. </a:t>
            </a:r>
          </a:p>
          <a:p>
            <a:endParaRPr lang="en-US" sz="1100" dirty="0">
              <a:latin typeface="+mn-lt"/>
            </a:endParaRPr>
          </a:p>
          <a:p>
            <a:r>
              <a:rPr lang="en-US" sz="1100" dirty="0">
                <a:latin typeface="+mn-lt"/>
              </a:rPr>
              <a:t>Each component of the Windows Azure platform has its own role to play. This overview describes all four, first at a high level, then in a bit more detail</a:t>
            </a:r>
            <a:r>
              <a:rPr lang="en-US" sz="1100" dirty="0" smtClean="0">
                <a:latin typeface="+mn-lt"/>
              </a:rPr>
              <a:t>.</a:t>
            </a:r>
            <a:endParaRPr lang="en-US" dirty="0" smtClean="0"/>
          </a:p>
        </p:txBody>
      </p:sp>
      <p:sp>
        <p:nvSpPr>
          <p:cNvPr id="4" name="Slide Number Placeholder 3"/>
          <p:cNvSpPr>
            <a:spLocks noGrp="1"/>
          </p:cNvSpPr>
          <p:nvPr>
            <p:ph type="sldNum" sz="quarter" idx="10"/>
          </p:nvPr>
        </p:nvSpPr>
        <p:spPr/>
        <p:txBody>
          <a:bodyPr/>
          <a:lstStyle/>
          <a:p>
            <a:fld id="{805CAB2E-B3AF-4E0A-8642-4B89CD52DE20}"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NZ" sz="900" b="1" kern="1200" dirty="0" smtClean="0">
                <a:solidFill>
                  <a:schemeClr val="tx1"/>
                </a:solidFill>
                <a:effectLst/>
                <a:latin typeface="Segoe UI" pitchFamily="34" charset="0"/>
                <a:ea typeface="+mn-ea"/>
                <a:cs typeface="+mn-cs"/>
              </a:rPr>
              <a:t>Slide Objective</a:t>
            </a:r>
            <a:endParaRPr lang="en-NZ" sz="900" kern="1200" dirty="0" smtClean="0">
              <a:solidFill>
                <a:schemeClr val="tx1"/>
              </a:solidFill>
              <a:effectLst/>
              <a:latin typeface="Segoe UI" pitchFamily="34" charset="0"/>
              <a:ea typeface="+mn-ea"/>
              <a:cs typeface="+mn-cs"/>
            </a:endParaRPr>
          </a:p>
          <a:p>
            <a:pPr marL="171450" indent="-171450" rtl="0">
              <a:buFont typeface="Arial" pitchFamily="34" charset="0"/>
              <a:buChar char="•"/>
            </a:pPr>
            <a:r>
              <a:rPr lang="en-NZ" sz="900" kern="1200" dirty="0" smtClean="0">
                <a:solidFill>
                  <a:schemeClr val="tx1"/>
                </a:solidFill>
                <a:effectLst/>
                <a:latin typeface="Segoe UI" pitchFamily="34" charset="0"/>
                <a:ea typeface="+mn-ea"/>
                <a:cs typeface="+mn-cs"/>
              </a:rPr>
              <a:t>Understand that Microsoft has a long history in running data centres and online applications. Bing, Live, Hotmail etc….</a:t>
            </a:r>
          </a:p>
          <a:p>
            <a:pPr marL="171450" indent="-171450" rtl="0">
              <a:buFont typeface="Arial" pitchFamily="34" charset="0"/>
              <a:buChar char="•"/>
            </a:pPr>
            <a:r>
              <a:rPr lang="en-NZ" sz="900" kern="1200" dirty="0" smtClean="0">
                <a:solidFill>
                  <a:schemeClr val="tx1"/>
                </a:solidFill>
                <a:effectLst/>
                <a:latin typeface="Segoe UI" pitchFamily="34" charset="0"/>
                <a:ea typeface="+mn-ea"/>
                <a:cs typeface="+mn-cs"/>
              </a:rPr>
              <a:t>Understand the huge amount of innovation going on at the data </a:t>
            </a:r>
            <a:r>
              <a:rPr lang="en-NZ" sz="900" kern="1200" dirty="0" err="1" smtClean="0">
                <a:solidFill>
                  <a:schemeClr val="tx1"/>
                </a:solidFill>
                <a:effectLst/>
                <a:latin typeface="Segoe UI" pitchFamily="34" charset="0"/>
                <a:ea typeface="+mn-ea"/>
                <a:cs typeface="+mn-cs"/>
              </a:rPr>
              <a:t>center</a:t>
            </a:r>
            <a:r>
              <a:rPr lang="en-NZ" sz="900" kern="1200" dirty="0" smtClean="0">
                <a:solidFill>
                  <a:schemeClr val="tx1"/>
                </a:solidFill>
                <a:effectLst/>
                <a:latin typeface="Segoe UI" pitchFamily="34" charset="0"/>
                <a:ea typeface="+mn-ea"/>
                <a:cs typeface="+mn-cs"/>
              </a:rPr>
              <a:t> level</a:t>
            </a:r>
            <a:br>
              <a:rPr lang="en-NZ" sz="900" kern="1200" dirty="0" smtClean="0">
                <a:solidFill>
                  <a:schemeClr val="tx1"/>
                </a:solidFill>
                <a:effectLst/>
                <a:latin typeface="Segoe UI" pitchFamily="34" charset="0"/>
                <a:ea typeface="+mn-ea"/>
                <a:cs typeface="+mn-cs"/>
              </a:rPr>
            </a:br>
            <a:endParaRPr lang="en-NZ" sz="900" kern="1200" dirty="0" smtClean="0">
              <a:solidFill>
                <a:schemeClr val="tx1"/>
              </a:solidFill>
              <a:effectLst/>
              <a:latin typeface="Segoe UI" pitchFamily="34" charset="0"/>
              <a:ea typeface="+mn-ea"/>
              <a:cs typeface="+mn-cs"/>
            </a:endParaRPr>
          </a:p>
          <a:p>
            <a:pPr rtl="0"/>
            <a:r>
              <a:rPr lang="en-NZ" sz="900" b="1" kern="1200" dirty="0" smtClean="0">
                <a:solidFill>
                  <a:schemeClr val="tx1"/>
                </a:solidFill>
                <a:effectLst/>
                <a:latin typeface="Segoe UI" pitchFamily="34" charset="0"/>
                <a:ea typeface="+mn-ea"/>
                <a:cs typeface="+mn-cs"/>
              </a:rPr>
              <a:t>Speaking Points:</a:t>
            </a:r>
            <a:endParaRPr lang="en-NZ" sz="900" kern="1200" dirty="0" smtClean="0">
              <a:solidFill>
                <a:schemeClr val="tx1"/>
              </a:solidFill>
              <a:effectLst/>
              <a:latin typeface="Segoe UI" pitchFamily="34" charset="0"/>
              <a:ea typeface="+mn-ea"/>
              <a:cs typeface="+mn-cs"/>
            </a:endParaRPr>
          </a:p>
          <a:p>
            <a:pPr marL="171450" marR="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NZ" sz="900" kern="1200" dirty="0" smtClean="0">
                <a:solidFill>
                  <a:schemeClr val="tx1"/>
                </a:solidFill>
                <a:effectLst/>
                <a:latin typeface="Segoe UI" pitchFamily="34" charset="0"/>
                <a:ea typeface="+mn-ea"/>
                <a:cs typeface="+mn-cs"/>
              </a:rPr>
              <a:t>Microsoft is one of the largest operators of </a:t>
            </a:r>
            <a:r>
              <a:rPr lang="en-NZ" sz="900" kern="1200" dirty="0" err="1" smtClean="0">
                <a:solidFill>
                  <a:schemeClr val="tx1"/>
                </a:solidFill>
                <a:effectLst/>
                <a:latin typeface="Segoe UI" pitchFamily="34" charset="0"/>
                <a:ea typeface="+mn-ea"/>
                <a:cs typeface="+mn-cs"/>
              </a:rPr>
              <a:t>datacenters</a:t>
            </a:r>
            <a:r>
              <a:rPr lang="en-NZ" sz="900" kern="1200" dirty="0" smtClean="0">
                <a:solidFill>
                  <a:schemeClr val="tx1"/>
                </a:solidFill>
                <a:effectLst/>
                <a:latin typeface="Segoe UI" pitchFamily="34" charset="0"/>
                <a:ea typeface="+mn-ea"/>
                <a:cs typeface="+mn-cs"/>
              </a:rPr>
              <a:t> in the world</a:t>
            </a:r>
          </a:p>
          <a:p>
            <a:pPr marL="384431" lvl="1" indent="-171450" rtl="0">
              <a:buFont typeface="Arial" pitchFamily="34" charset="0"/>
              <a:buChar char="•"/>
            </a:pPr>
            <a:r>
              <a:rPr lang="en-NZ" sz="900" kern="1200" dirty="0" smtClean="0">
                <a:solidFill>
                  <a:schemeClr val="tx1"/>
                </a:solidFill>
                <a:effectLst/>
                <a:latin typeface="Segoe UI" pitchFamily="34" charset="0"/>
                <a:ea typeface="+mn-ea"/>
                <a:cs typeface="+mn-cs"/>
              </a:rPr>
              <a:t>Years of Experience</a:t>
            </a:r>
          </a:p>
          <a:p>
            <a:pPr marL="384431" lvl="1" indent="-171450" rtl="0">
              <a:buFont typeface="Arial" pitchFamily="34" charset="0"/>
              <a:buChar char="•"/>
            </a:pPr>
            <a:r>
              <a:rPr lang="en-NZ" sz="900" kern="1200" dirty="0" smtClean="0">
                <a:solidFill>
                  <a:schemeClr val="tx1"/>
                </a:solidFill>
                <a:effectLst/>
                <a:latin typeface="Segoe UI" pitchFamily="34" charset="0"/>
                <a:ea typeface="+mn-ea"/>
                <a:cs typeface="+mn-cs"/>
              </a:rPr>
              <a:t>Large scale trustworthy environments</a:t>
            </a:r>
          </a:p>
          <a:p>
            <a:pPr marL="384431" lvl="1" indent="-171450" rtl="0">
              <a:buFont typeface="Arial" pitchFamily="34" charset="0"/>
              <a:buChar char="•"/>
            </a:pPr>
            <a:r>
              <a:rPr lang="en-NZ" sz="900" kern="1200" dirty="0" smtClean="0">
                <a:solidFill>
                  <a:schemeClr val="tx1"/>
                </a:solidFill>
                <a:effectLst/>
                <a:latin typeface="Segoe UI" pitchFamily="34" charset="0"/>
                <a:ea typeface="+mn-ea"/>
                <a:cs typeface="+mn-cs"/>
              </a:rPr>
              <a:t>Driving for cost and environmental efficiently</a:t>
            </a:r>
          </a:p>
          <a:p>
            <a:pPr marL="171450" indent="-171450" rtl="0">
              <a:buFont typeface="Arial" pitchFamily="34" charset="0"/>
              <a:buChar char="•"/>
            </a:pPr>
            <a:r>
              <a:rPr lang="en-NZ" sz="900" kern="1200" dirty="0" smtClean="0">
                <a:solidFill>
                  <a:schemeClr val="tx1"/>
                </a:solidFill>
                <a:effectLst/>
                <a:latin typeface="Segoe UI" pitchFamily="34" charset="0"/>
                <a:ea typeface="+mn-ea"/>
                <a:cs typeface="+mn-cs"/>
              </a:rPr>
              <a:t>Windows Azure runs in 3 regions and 6 </a:t>
            </a:r>
            <a:r>
              <a:rPr lang="en-NZ" sz="900" kern="1200" dirty="0" err="1" smtClean="0">
                <a:solidFill>
                  <a:schemeClr val="tx1"/>
                </a:solidFill>
                <a:effectLst/>
                <a:latin typeface="Segoe UI" pitchFamily="34" charset="0"/>
                <a:ea typeface="+mn-ea"/>
                <a:cs typeface="+mn-cs"/>
              </a:rPr>
              <a:t>datacenters</a:t>
            </a:r>
            <a:r>
              <a:rPr lang="en-NZ" sz="900" kern="1200" dirty="0" smtClean="0">
                <a:solidFill>
                  <a:schemeClr val="tx1"/>
                </a:solidFill>
                <a:effectLst/>
                <a:latin typeface="Segoe UI" pitchFamily="34" charset="0"/>
                <a:ea typeface="+mn-ea"/>
                <a:cs typeface="+mn-cs"/>
              </a:rPr>
              <a:t> today</a:t>
            </a:r>
          </a:p>
          <a:p>
            <a:pPr marL="171450" indent="-171450" rtl="0">
              <a:buFont typeface="Arial" pitchFamily="34" charset="0"/>
              <a:buChar char="•"/>
            </a:pPr>
            <a:r>
              <a:rPr lang="en-NZ" sz="900" kern="1200" dirty="0" smtClean="0">
                <a:solidFill>
                  <a:schemeClr val="tx1"/>
                </a:solidFill>
                <a:effectLst/>
                <a:latin typeface="Segoe UI" pitchFamily="34" charset="0"/>
                <a:ea typeface="+mn-ea"/>
                <a:cs typeface="+mn-cs"/>
              </a:rPr>
              <a:t>Data </a:t>
            </a:r>
            <a:r>
              <a:rPr lang="en-NZ" sz="900" kern="1200" dirty="0" err="1" smtClean="0">
                <a:solidFill>
                  <a:schemeClr val="tx1"/>
                </a:solidFill>
                <a:effectLst/>
                <a:latin typeface="Segoe UI" pitchFamily="34" charset="0"/>
                <a:ea typeface="+mn-ea"/>
                <a:cs typeface="+mn-cs"/>
              </a:rPr>
              <a:t>center</a:t>
            </a:r>
            <a:r>
              <a:rPr lang="en-NZ" sz="900" kern="1200" dirty="0" smtClean="0">
                <a:solidFill>
                  <a:schemeClr val="tx1"/>
                </a:solidFill>
                <a:effectLst/>
                <a:latin typeface="Segoe UI" pitchFamily="34" charset="0"/>
                <a:ea typeface="+mn-ea"/>
                <a:cs typeface="+mn-cs"/>
              </a:rPr>
              <a:t> innovation is driving improved reliability and efficiency</a:t>
            </a:r>
          </a:p>
          <a:p>
            <a:pPr marL="171450" indent="-171450" rtl="0">
              <a:buFont typeface="Arial" pitchFamily="34" charset="0"/>
              <a:buChar char="•"/>
            </a:pPr>
            <a:r>
              <a:rPr lang="en-NZ" sz="900" kern="1200" dirty="0" smtClean="0">
                <a:solidFill>
                  <a:schemeClr val="tx1"/>
                </a:solidFill>
                <a:effectLst/>
                <a:latin typeface="Segoe UI" pitchFamily="34" charset="0"/>
                <a:ea typeface="+mn-ea"/>
                <a:cs typeface="+mn-cs"/>
              </a:rPr>
              <a:t>PUE = Power Usage Effectiveness = Total Facility power/IT Systems Power = Indication of efficiency of DC</a:t>
            </a:r>
          </a:p>
          <a:p>
            <a:pPr marL="171450" indent="-171450" rtl="0">
              <a:buFont typeface="Arial" pitchFamily="34" charset="0"/>
              <a:buChar char="•"/>
            </a:pPr>
            <a:r>
              <a:rPr lang="en-NZ" sz="900" kern="1200" dirty="0" smtClean="0">
                <a:solidFill>
                  <a:schemeClr val="tx1"/>
                </a:solidFill>
                <a:effectLst/>
                <a:latin typeface="Segoe UI" pitchFamily="34" charset="0"/>
                <a:ea typeface="+mn-ea"/>
                <a:cs typeface="+mn-cs"/>
              </a:rPr>
              <a:t>Under 1.8 is very good, modern cloud DCs approaching 1.2</a:t>
            </a:r>
          </a:p>
          <a:p>
            <a:pPr marL="177800" indent="-177800">
              <a:buFont typeface="Arial" pitchFamily="34" charset="0"/>
              <a:buChar char="•"/>
            </a:pPr>
            <a:r>
              <a:rPr lang="en-US" sz="900" dirty="0" smtClean="0"/>
              <a:t>Multi-billion dollar datacenter investment</a:t>
            </a:r>
          </a:p>
          <a:p>
            <a:pPr marL="177800" indent="-177800">
              <a:buFont typeface="Arial" pitchFamily="34" charset="0"/>
              <a:buChar char="•"/>
            </a:pPr>
            <a:r>
              <a:rPr lang="en-US" sz="900" dirty="0" smtClean="0"/>
              <a:t>700,000+ square foot Chicago and the 300,000+ square foot Dublin, Ireland data centers</a:t>
            </a:r>
          </a:p>
          <a:p>
            <a:pPr marL="171450" marR="0" lvl="0" indent="-171450">
              <a:lnSpc>
                <a:spcPct val="115000"/>
              </a:lnSpc>
              <a:spcBef>
                <a:spcPts val="0"/>
              </a:spcBef>
              <a:spcAft>
                <a:spcPts val="1000"/>
              </a:spcAft>
              <a:buFont typeface="Arial" pitchFamily="34" charset="0"/>
              <a:buChar char="•"/>
            </a:pPr>
            <a:r>
              <a:rPr lang="en-US" sz="900" dirty="0" smtClean="0">
                <a:effectLst/>
                <a:latin typeface="Calibri"/>
                <a:ea typeface="Calibri"/>
                <a:cs typeface="Times New Roman"/>
              </a:rPr>
              <a:t>Microsoft cloud services provide the </a:t>
            </a:r>
            <a:r>
              <a:rPr lang="en-US" sz="900" b="1" dirty="0" smtClean="0">
                <a:effectLst/>
                <a:latin typeface="Calibri"/>
                <a:ea typeface="Calibri"/>
                <a:cs typeface="Times New Roman"/>
              </a:rPr>
              <a:t>reliability and security you expect</a:t>
            </a:r>
            <a:r>
              <a:rPr lang="en-US" sz="900" dirty="0" smtClean="0">
                <a:effectLst/>
                <a:latin typeface="Calibri"/>
                <a:ea typeface="Calibri"/>
                <a:cs typeface="Times New Roman"/>
              </a:rPr>
              <a:t> for your business: 99.9% uptime SLA, 24/7 support.  </a:t>
            </a:r>
            <a:endParaRPr lang="en-US" sz="1200" dirty="0" smtClean="0">
              <a:effectLst/>
              <a:latin typeface="Calibri"/>
              <a:ea typeface="Calibri"/>
              <a:cs typeface="Times New Roman"/>
            </a:endParaRPr>
          </a:p>
          <a:p>
            <a:pPr marL="171450" indent="-171450">
              <a:buFont typeface="Arial" pitchFamily="34" charset="0"/>
              <a:buChar char="•"/>
            </a:pPr>
            <a:r>
              <a:rPr lang="en-US" sz="900" dirty="0" smtClean="0">
                <a:effectLst/>
                <a:latin typeface="Calibri"/>
                <a:ea typeface="Calibri"/>
              </a:rPr>
              <a:t>Microsoft understands the needs of businesses with respect to security, data privacy, compliance and risk management, and identity and access control. </a:t>
            </a:r>
            <a:r>
              <a:rPr lang="en-US" sz="900" dirty="0" smtClean="0">
                <a:effectLst/>
                <a:latin typeface="Calibri"/>
                <a:ea typeface="Calibri"/>
                <a:cs typeface="Times New Roman"/>
              </a:rPr>
              <a:t>Microsoft datacenters are ISO 27001:2005 accredited, with SAS 70 Type I and Type II attestations.</a:t>
            </a:r>
            <a:r>
              <a:rPr lang="en-US" sz="900" b="1" dirty="0" smtClean="0">
                <a:effectLst/>
                <a:latin typeface="Calibri"/>
                <a:ea typeface="Calibri"/>
                <a:cs typeface="Times New Roman"/>
              </a:rPr>
              <a:t> </a:t>
            </a:r>
          </a:p>
          <a:p>
            <a:pPr rtl="0"/>
            <a:endParaRPr lang="en-NZ" sz="900" kern="1200" dirty="0" smtClean="0">
              <a:solidFill>
                <a:schemeClr val="tx1"/>
              </a:solidFill>
              <a:effectLst/>
              <a:latin typeface="Segoe UI" pitchFamily="34" charset="0"/>
              <a:ea typeface="+mn-ea"/>
              <a:cs typeface="+mn-cs"/>
            </a:endParaRPr>
          </a:p>
          <a:p>
            <a:pPr rtl="0"/>
            <a:r>
              <a:rPr lang="en-NZ" sz="900" b="1" kern="1200" dirty="0" smtClean="0">
                <a:solidFill>
                  <a:schemeClr val="tx1"/>
                </a:solidFill>
                <a:effectLst/>
                <a:latin typeface="Segoe UI" pitchFamily="34" charset="0"/>
                <a:ea typeface="+mn-ea"/>
                <a:cs typeface="+mn-cs"/>
              </a:rPr>
              <a:t>Notes:</a:t>
            </a:r>
            <a:endParaRPr lang="en-NZ" sz="900" kern="1200" dirty="0" smtClean="0">
              <a:solidFill>
                <a:schemeClr val="tx1"/>
              </a:solidFill>
              <a:effectLst/>
              <a:latin typeface="Segoe UI" pitchFamily="34" charset="0"/>
              <a:ea typeface="+mn-ea"/>
              <a:cs typeface="+mn-cs"/>
            </a:endParaRPr>
          </a:p>
          <a:p>
            <a:pPr rtl="0"/>
            <a:r>
              <a:rPr lang="en-NZ" sz="900" kern="1200" dirty="0" smtClean="0">
                <a:solidFill>
                  <a:schemeClr val="tx1"/>
                </a:solidFill>
                <a:effectLst/>
                <a:latin typeface="Segoe UI" pitchFamily="34" charset="0"/>
                <a:ea typeface="+mn-ea"/>
                <a:cs typeface="+mn-cs"/>
              </a:rPr>
              <a:t>http://www.globalfoundationservices.com/</a:t>
            </a:r>
          </a:p>
          <a:p>
            <a:pPr rtl="0"/>
            <a:r>
              <a:rPr lang="en-NZ" sz="900" kern="1200" dirty="0" smtClean="0">
                <a:solidFill>
                  <a:schemeClr val="tx1"/>
                </a:solidFill>
                <a:effectLst/>
                <a:latin typeface="Segoe UI" pitchFamily="34" charset="0"/>
                <a:ea typeface="+mn-ea"/>
                <a:cs typeface="+mn-cs"/>
              </a:rPr>
              <a:t>http://blogs.msdn.com/the_power_of_software/archive/2008/06/20/microsoft-s-pue-experience-years-of-experience-reams-of-data.aspx</a:t>
            </a:r>
          </a:p>
          <a:p>
            <a:pPr rtl="0"/>
            <a:r>
              <a:rPr lang="en-NZ" sz="900" kern="1200" dirty="0" smtClean="0">
                <a:solidFill>
                  <a:schemeClr val="tx1"/>
                </a:solidFill>
                <a:effectLst/>
                <a:latin typeface="Segoe UI" pitchFamily="34" charset="0"/>
                <a:ea typeface="+mn-ea"/>
                <a:cs typeface="+mn-cs"/>
              </a:rPr>
              <a:t>http://blogs.msdn.com/the_power_of_software/archive/2008/06/27/part-2-why-is-energy-efficiency-important.aspx</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249384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b="1" dirty="0" smtClean="0"/>
              <a:t>Key point – </a:t>
            </a:r>
            <a:r>
              <a:rPr lang="en-CA" b="0" dirty="0" smtClean="0"/>
              <a:t>Microsoft</a:t>
            </a:r>
            <a:r>
              <a:rPr lang="en-CA" b="0" baseline="0" dirty="0" smtClean="0"/>
              <a:t> implements a defense-in-depth approach to protect the infrastructure under its control against security threats.</a:t>
            </a:r>
          </a:p>
          <a:p>
            <a:endParaRPr lang="en-CA" b="0" baseline="0" dirty="0" smtClean="0"/>
          </a:p>
          <a:p>
            <a:r>
              <a:rPr lang="en-CA" b="0" baseline="0" dirty="0" smtClean="0"/>
              <a:t>To provide a secure platform for its customers and protect against the most prevalent security threats, Microsoft implements the following security controls in the stack under its control:</a:t>
            </a:r>
          </a:p>
          <a:p>
            <a:endParaRPr lang="en-CA" b="0" baseline="0" dirty="0" smtClean="0"/>
          </a:p>
          <a:p>
            <a:r>
              <a:rPr lang="en-CA" b="0" baseline="0" dirty="0" smtClean="0"/>
              <a:t>[Note this is NOT an exhaustive list]</a:t>
            </a:r>
          </a:p>
          <a:p>
            <a:endParaRPr lang="en-CA" b="0" baseline="0" dirty="0" smtClean="0"/>
          </a:p>
          <a:p>
            <a:pPr marL="168244" indent="-168244">
              <a:buFont typeface="Wingdings" pitchFamily="2" charset="2"/>
              <a:buChar char="§"/>
            </a:pPr>
            <a:r>
              <a:rPr lang="en-CA" b="0" baseline="0" dirty="0" smtClean="0"/>
              <a:t>At the data layer, access to data stored in Azure is controlled using strong storage access keys that are provisioned to the customer. All access to data can be (and should be) done over SSL to protect the confidentiality and the integrity of the data while in transit over the network.</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the application layer, Azure developers have the choice to run their front-end code under Azure Partial Trust, a “sandbox” that blocks access to native (non-.NET) components and helps ensure the integrity of the platform. All customer code is also run under a low privilege user account, and customers are not given administrative privileges over the operating system. </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host level, Azure virtual machines run a special version of Windows Server 2008 stripped down of all unnecessary components to reduce the attack surface and patch management requirements. Virtual machines boundaries are enforced by a underlying hypervisor and do not depend on the security of the VM Windows operating system.</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network level, all traffic to and from the virtual machines are filtered according to the policy defined by the customer, and enforced by the firewall on the virtual machine as well as a firewall running on the host (root) system. Microsoft also deploys VLANs and packet filters to segregate network access between customers, management systems and the Internet, and uses special devices to protect its infrastructure against distributed denial of service attacks (</a:t>
            </a:r>
            <a:r>
              <a:rPr lang="en-CA" b="0" baseline="0" dirty="0" err="1" smtClean="0"/>
              <a:t>DDoS</a:t>
            </a:r>
            <a:r>
              <a:rPr lang="en-CA" b="0" baseline="0" dirty="0" smtClean="0"/>
              <a:t>).</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the physical layer, Microsoft runs Azure on its own datacenters which implement world-class security controls, whose security controls and information security management systems have been certified under the international ISO/IEC 27001:2005 standard and the AICPA’s SAS 70 Type II standard.</a:t>
            </a:r>
          </a:p>
          <a:p>
            <a:endParaRPr lang="en-CA" b="1" dirty="0" smtClean="0"/>
          </a:p>
        </p:txBody>
      </p:sp>
      <p:sp>
        <p:nvSpPr>
          <p:cNvPr id="5" name="Date Placeholder 4"/>
          <p:cNvSpPr>
            <a:spLocks noGrp="1"/>
          </p:cNvSpPr>
          <p:nvPr>
            <p:ph type="dt" idx="10"/>
          </p:nvPr>
        </p:nvSpPr>
        <p:spPr>
          <a:xfrm>
            <a:off x="3884615" y="2"/>
            <a:ext cx="2971800" cy="457200"/>
          </a:xfrm>
          <a:prstGeom prst="rect">
            <a:avLst/>
          </a:prstGeom>
        </p:spPr>
        <p:txBody>
          <a:bodyPr/>
          <a:lstStyle/>
          <a:p>
            <a:fld id="{7738CC02-DFCD-46AC-93B8-A7CE3F8C7D62}" type="datetime1">
              <a:rPr lang="en-US" smtClean="0"/>
              <a:t>10/19/2011</a:t>
            </a:fld>
            <a:endParaRPr lang="en-US" dirty="0"/>
          </a:p>
        </p:txBody>
      </p:sp>
      <p:sp>
        <p:nvSpPr>
          <p:cNvPr id="7" name="Slide Number Placeholder 6"/>
          <p:cNvSpPr>
            <a:spLocks noGrp="1"/>
          </p:cNvSpPr>
          <p:nvPr>
            <p:ph type="sldNum" sz="quarter" idx="12"/>
          </p:nvPr>
        </p:nvSpPr>
        <p:spPr/>
        <p:txBody>
          <a:bodyPr/>
          <a:lstStyle/>
          <a:p>
            <a:fld id="{8B263312-38AA-4E1E-B2B5-0F8F122B24FE}" type="slidenum">
              <a:rPr lang="en-US" smtClean="0"/>
              <a:pPr/>
              <a:t>20</a:t>
            </a:fld>
            <a:endParaRPr lang="en-US" dirty="0"/>
          </a:p>
        </p:txBody>
      </p:sp>
      <p:sp>
        <p:nvSpPr>
          <p:cNvPr id="8" name="Header Placeholder 7"/>
          <p:cNvSpPr>
            <a:spLocks noGrp="1"/>
          </p:cNvSpPr>
          <p:nvPr>
            <p:ph type="hdr" sz="quarter" idx="13"/>
          </p:nvPr>
        </p:nvSpPr>
        <p:spPr>
          <a:xfrm>
            <a:off x="2" y="2"/>
            <a:ext cx="2971800" cy="457200"/>
          </a:xfrm>
          <a:prstGeom prst="rect">
            <a:avLst/>
          </a:prstGeom>
        </p:spPr>
        <p:txBody>
          <a:bodyPr/>
          <a:lstStyle/>
          <a:p>
            <a:r>
              <a:rPr lang="en-US" dirty="0" smtClean="0"/>
              <a:t>TechReady11</a:t>
            </a:r>
            <a:endParaRPr lang="en-US" dirty="0"/>
          </a:p>
        </p:txBody>
      </p:sp>
    </p:spTree>
    <p:extLst>
      <p:ext uri="{BB962C8B-B14F-4D97-AF65-F5344CB8AC3E}">
        <p14:creationId xmlns:p14="http://schemas.microsoft.com/office/powerpoint/2010/main" val="3762736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dirty="0" smtClean="0"/>
              <a:t>Key point </a:t>
            </a:r>
            <a:r>
              <a:rPr lang="en-US" b="0" dirty="0" smtClean="0"/>
              <a:t>– Applications hosted</a:t>
            </a:r>
            <a:r>
              <a:rPr lang="en-US" b="0" baseline="0" dirty="0" smtClean="0"/>
              <a:t> on the Windows Azure Platform inherit the security provided by the controls implemented by Microsoft.</a:t>
            </a:r>
            <a:endParaRPr lang="en-US" b="1" dirty="0" smtClean="0"/>
          </a:p>
          <a:p>
            <a:endParaRPr lang="en-US" b="0" dirty="0" smtClean="0"/>
          </a:p>
          <a:p>
            <a:r>
              <a:rPr lang="en-US" b="0" dirty="0" smtClean="0"/>
              <a:t>This</a:t>
            </a:r>
            <a:r>
              <a:rPr lang="en-US" b="0" baseline="0" dirty="0" smtClean="0"/>
              <a:t> slide shows the security controls implemented by Microsoft organized per the type of vulnerabilities that they mitigate, following the STRIDE (Spoofing, Tampering, Repudiation, Denial of service and Elevation of privilege) classification.</a:t>
            </a:r>
          </a:p>
          <a:p>
            <a:endParaRPr lang="en-US" b="0" baseline="0" dirty="0" smtClean="0"/>
          </a:p>
          <a:p>
            <a:r>
              <a:rPr lang="en-US" b="0" baseline="0" dirty="0" smtClean="0"/>
              <a:t>Applications hosted on Windows Azure Platform inherit the security implemented by Microsoft in its hosting platform. When performing a threat modeling exercise, developers can rely on Microsoft applying mitigations to several possible security threats, and can focus on threats that are specific to their applications.</a:t>
            </a:r>
          </a:p>
          <a:p>
            <a:endParaRPr lang="en-US" b="0" baseline="0" dirty="0" smtClean="0"/>
          </a:p>
          <a:p>
            <a:endParaRPr lang="en-US" b="0" dirty="0"/>
          </a:p>
        </p:txBody>
      </p:sp>
      <p:sp>
        <p:nvSpPr>
          <p:cNvPr id="5" name="Date Placeholder 4"/>
          <p:cNvSpPr>
            <a:spLocks noGrp="1"/>
          </p:cNvSpPr>
          <p:nvPr>
            <p:ph type="dt" idx="10"/>
          </p:nvPr>
        </p:nvSpPr>
        <p:spPr/>
        <p:txBody>
          <a:bodyPr/>
          <a:lstStyle/>
          <a:p>
            <a:fld id="{8BF5BD33-1DFF-4AE8-AC9B-5F3DA823E402}" type="datetime1">
              <a:rPr lang="en-US" smtClean="0"/>
              <a:t>10/19/2011</a:t>
            </a:fld>
            <a:endParaRPr lang="en-US" dirty="0"/>
          </a:p>
        </p:txBody>
      </p:sp>
      <p:sp>
        <p:nvSpPr>
          <p:cNvPr id="6" name="Footer Placeholder 5"/>
          <p:cNvSpPr>
            <a:spLocks noGrp="1"/>
          </p:cNvSpPr>
          <p:nvPr>
            <p:ph type="ftr" sz="quarter" idx="11"/>
          </p:nvPr>
        </p:nvSpPr>
        <p:spPr/>
        <p:txBody>
          <a:bodyPr/>
          <a:lstStyle/>
          <a:p>
            <a:r>
              <a:rPr lang="en-US"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latin typeface="Segoe UI" pitchFamily="34" charset="0"/>
              </a:rPr>
            </a:br>
            <a:r>
              <a:rPr lang="en-US" smtClean="0">
                <a:solidFill>
                  <a:srgbClr val="000000"/>
                </a:solidFill>
                <a:latin typeface="Segoe UI" pitchFamily="34" charset="0"/>
              </a:rPr>
              <a:t>MICROSOFT MAKES NO WARRANTIES, EXPRESS, IMPLIED OR STATUTORY, AS TO THE INFORMATION IN THIS PRESENTATION.</a:t>
            </a:r>
            <a:endParaRPr lang="en-US" dirty="0" smtClean="0">
              <a:solidFill>
                <a:srgbClr val="000000"/>
              </a:solidFill>
              <a:latin typeface="Segoe UI" pitchFamily="34" charset="0"/>
            </a:endParaRPr>
          </a:p>
        </p:txBody>
      </p:sp>
      <p:sp>
        <p:nvSpPr>
          <p:cNvPr id="7" name="Slide Number Placeholder 6"/>
          <p:cNvSpPr>
            <a:spLocks noGrp="1"/>
          </p:cNvSpPr>
          <p:nvPr>
            <p:ph type="sldNum" sz="quarter" idx="12"/>
          </p:nvPr>
        </p:nvSpPr>
        <p:spPr/>
        <p:txBody>
          <a:bodyPr/>
          <a:lstStyle/>
          <a:p>
            <a:fld id="{8B263312-38AA-4E1E-B2B5-0F8F122B24FE}" type="slidenum">
              <a:rPr lang="en-US" smtClean="0"/>
              <a:pPr/>
              <a:t>21</a:t>
            </a:fld>
            <a:endParaRPr lang="en-US" dirty="0"/>
          </a:p>
        </p:txBody>
      </p:sp>
      <p:sp>
        <p:nvSpPr>
          <p:cNvPr id="8" name="Header Placeholder 7"/>
          <p:cNvSpPr>
            <a:spLocks noGrp="1"/>
          </p:cNvSpPr>
          <p:nvPr>
            <p:ph type="hdr" sz="quarter" idx="13"/>
          </p:nvPr>
        </p:nvSpPr>
        <p:spPr/>
        <p:txBody>
          <a:bodyPr/>
          <a:lstStyle/>
          <a:p>
            <a:r>
              <a:rPr lang="en-US" smtClean="0"/>
              <a:t>TechReady11</a:t>
            </a:r>
            <a:endParaRPr lang="en-US" dirty="0"/>
          </a:p>
        </p:txBody>
      </p:sp>
    </p:spTree>
    <p:extLst>
      <p:ext uri="{BB962C8B-B14F-4D97-AF65-F5344CB8AC3E}">
        <p14:creationId xmlns:p14="http://schemas.microsoft.com/office/powerpoint/2010/main" val="1481696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9.png"/><Relationship Id="rId2" Type="http://schemas.openxmlformats.org/officeDocument/2006/relationships/slideLayout" Target="../slideLayouts/slideLayout29.xml"/><Relationship Id="rId16" Type="http://schemas.openxmlformats.org/officeDocument/2006/relationships/image" Target="../media/image8.jpe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1.jpe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1.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5.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image" Target="../media/image1.jpe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6.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1.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theme" Target="../theme/theme7.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10/19/2011</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3" Type="http://schemas.microsoft.com/office/2007/relationships/hdphoto" Target="../media/hdphoto1.wdp"/><Relationship Id="rId18" Type="http://schemas.openxmlformats.org/officeDocument/2006/relationships/image" Target="../media/image29.png"/><Relationship Id="rId26" Type="http://schemas.openxmlformats.org/officeDocument/2006/relationships/image" Target="../media/image34.png"/><Relationship Id="rId39" Type="http://schemas.openxmlformats.org/officeDocument/2006/relationships/image" Target="../media/image42.png"/><Relationship Id="rId21" Type="http://schemas.openxmlformats.org/officeDocument/2006/relationships/image" Target="../media/image31.png"/><Relationship Id="rId34" Type="http://schemas.microsoft.com/office/2007/relationships/hdphoto" Target="../media/hdphoto7.wdp"/><Relationship Id="rId42" Type="http://schemas.microsoft.com/office/2007/relationships/hdphoto" Target="../media/hdphoto11.wdp"/><Relationship Id="rId7" Type="http://schemas.openxmlformats.org/officeDocument/2006/relationships/image" Target="../media/image22.png"/><Relationship Id="rId2" Type="http://schemas.openxmlformats.org/officeDocument/2006/relationships/notesSlide" Target="../notesSlides/notesSlide7.xml"/><Relationship Id="rId16" Type="http://schemas.openxmlformats.org/officeDocument/2006/relationships/image" Target="../media/image27.png"/><Relationship Id="rId20" Type="http://schemas.openxmlformats.org/officeDocument/2006/relationships/hyperlink" Target="http://www.eucalyptus.com/" TargetMode="External"/><Relationship Id="rId29" Type="http://schemas.microsoft.com/office/2007/relationships/hdphoto" Target="../media/hdphoto6.wdp"/><Relationship Id="rId41"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hyperlink" Target="https://openshift.redhat.com/app/" TargetMode="External"/><Relationship Id="rId24" Type="http://schemas.openxmlformats.org/officeDocument/2006/relationships/image" Target="../media/image33.png"/><Relationship Id="rId32" Type="http://schemas.openxmlformats.org/officeDocument/2006/relationships/image" Target="../media/image38.png"/><Relationship Id="rId37" Type="http://schemas.openxmlformats.org/officeDocument/2006/relationships/image" Target="../media/image41.png"/><Relationship Id="rId40" Type="http://schemas.microsoft.com/office/2007/relationships/hdphoto" Target="../media/hdphoto10.wdp"/><Relationship Id="rId5" Type="http://schemas.openxmlformats.org/officeDocument/2006/relationships/image" Target="../media/image20.png"/><Relationship Id="rId15" Type="http://schemas.microsoft.com/office/2007/relationships/hdphoto" Target="../media/hdphoto2.wdp"/><Relationship Id="rId23" Type="http://schemas.openxmlformats.org/officeDocument/2006/relationships/image" Target="../media/image32.png"/><Relationship Id="rId28" Type="http://schemas.openxmlformats.org/officeDocument/2006/relationships/image" Target="../media/image35.png"/><Relationship Id="rId36" Type="http://schemas.microsoft.com/office/2007/relationships/hdphoto" Target="../media/hdphoto8.wdp"/><Relationship Id="rId10" Type="http://schemas.openxmlformats.org/officeDocument/2006/relationships/image" Target="../media/image24.png"/><Relationship Id="rId19" Type="http://schemas.openxmlformats.org/officeDocument/2006/relationships/image" Target="../media/image30.png"/><Relationship Id="rId31" Type="http://schemas.openxmlformats.org/officeDocument/2006/relationships/image" Target="../media/image37.png"/><Relationship Id="rId44" Type="http://schemas.microsoft.com/office/2007/relationships/hdphoto" Target="../media/hdphoto12.wdp"/><Relationship Id="rId4" Type="http://schemas.openxmlformats.org/officeDocument/2006/relationships/image" Target="../media/image19.png"/><Relationship Id="rId9" Type="http://schemas.openxmlformats.org/officeDocument/2006/relationships/hyperlink" Target="https://www.dotcloud.com/" TargetMode="External"/><Relationship Id="rId14" Type="http://schemas.openxmlformats.org/officeDocument/2006/relationships/image" Target="../media/image26.png"/><Relationship Id="rId22" Type="http://schemas.microsoft.com/office/2007/relationships/hdphoto" Target="../media/hdphoto3.wdp"/><Relationship Id="rId27" Type="http://schemas.microsoft.com/office/2007/relationships/hdphoto" Target="../media/hdphoto5.wdp"/><Relationship Id="rId30" Type="http://schemas.openxmlformats.org/officeDocument/2006/relationships/image" Target="../media/image36.png"/><Relationship Id="rId35" Type="http://schemas.openxmlformats.org/officeDocument/2006/relationships/image" Target="../media/image40.png"/><Relationship Id="rId43" Type="http://schemas.openxmlformats.org/officeDocument/2006/relationships/image" Target="../media/image44.png"/><Relationship Id="rId8" Type="http://schemas.openxmlformats.org/officeDocument/2006/relationships/image" Target="../media/image23.png"/><Relationship Id="rId3" Type="http://schemas.openxmlformats.org/officeDocument/2006/relationships/image" Target="../media/image18.png"/><Relationship Id="rId12" Type="http://schemas.openxmlformats.org/officeDocument/2006/relationships/image" Target="../media/image25.png"/><Relationship Id="rId17" Type="http://schemas.openxmlformats.org/officeDocument/2006/relationships/image" Target="../media/image28.png"/><Relationship Id="rId25" Type="http://schemas.microsoft.com/office/2007/relationships/hdphoto" Target="../media/hdphoto4.wdp"/><Relationship Id="rId33" Type="http://schemas.openxmlformats.org/officeDocument/2006/relationships/image" Target="../media/image39.png"/><Relationship Id="rId38" Type="http://schemas.microsoft.com/office/2007/relationships/hdphoto" Target="../media/hdphoto9.wdp"/></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48.jpeg"/><Relationship Id="rId5" Type="http://schemas.openxmlformats.org/officeDocument/2006/relationships/diagramQuickStyle" Target="../diagrams/quickStyle2.xml"/><Relationship Id="rId15" Type="http://schemas.openxmlformats.org/officeDocument/2006/relationships/image" Target="../media/image52.jpeg"/><Relationship Id="rId10" Type="http://schemas.openxmlformats.org/officeDocument/2006/relationships/image" Target="../media/image47.jpeg"/><Relationship Id="rId4" Type="http://schemas.openxmlformats.org/officeDocument/2006/relationships/diagramLayout" Target="../diagrams/layout2.xml"/><Relationship Id="rId9" Type="http://schemas.openxmlformats.org/officeDocument/2006/relationships/image" Target="../media/image46.png"/><Relationship Id="rId1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7.jpeg"/><Relationship Id="rId11" Type="http://schemas.openxmlformats.org/officeDocument/2006/relationships/image" Target="../media/image62.gif"/><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png"/><Relationship Id="rId9" Type="http://schemas.openxmlformats.org/officeDocument/2006/relationships/image" Target="../media/image60.jpeg"/></Relationships>
</file>

<file path=ppt/slides/_rels/slide13.xml.rels><?xml version="1.0" encoding="UTF-8" standalone="yes"?>
<Relationships xmlns="http://schemas.openxmlformats.org/package/2006/relationships"><Relationship Id="rId2" Type="http://schemas.openxmlformats.org/officeDocument/2006/relationships/hyperlink" Target="http://aws.amazon.com/ami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68.png"/><Relationship Id="rId18" Type="http://schemas.openxmlformats.org/officeDocument/2006/relationships/image" Target="../media/image71.jpeg"/><Relationship Id="rId3" Type="http://schemas.openxmlformats.org/officeDocument/2006/relationships/image" Target="../media/image63.png"/><Relationship Id="rId7" Type="http://schemas.openxmlformats.org/officeDocument/2006/relationships/image" Target="../media/image22.png"/><Relationship Id="rId12" Type="http://schemas.openxmlformats.org/officeDocument/2006/relationships/image" Target="../media/image67.png"/><Relationship Id="rId17" Type="http://schemas.microsoft.com/office/2007/relationships/hdphoto" Target="../media/hdphoto14.wdp"/><Relationship Id="rId2" Type="http://schemas.openxmlformats.org/officeDocument/2006/relationships/notesSlide" Target="../notesSlides/notesSlide12.xml"/><Relationship Id="rId16"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hyperlink" Target="http://www.engineyard.com/orchestra" TargetMode="External"/><Relationship Id="rId5" Type="http://schemas.openxmlformats.org/officeDocument/2006/relationships/image" Target="../media/image65.png"/><Relationship Id="rId15" Type="http://schemas.microsoft.com/office/2007/relationships/hdphoto" Target="../media/hdphoto13.wdp"/><Relationship Id="rId10" Type="http://schemas.openxmlformats.org/officeDocument/2006/relationships/image" Target="../media/image66.png"/><Relationship Id="rId4" Type="http://schemas.openxmlformats.org/officeDocument/2006/relationships/image" Target="../media/image64.png"/><Relationship Id="rId9" Type="http://schemas.openxmlformats.org/officeDocument/2006/relationships/hyperlink" Target="http://www.wemakeprojects.com/files/2011/06/heroku-logo_big-300x93.png" TargetMode="External"/><Relationship Id="rId14" Type="http://schemas.openxmlformats.org/officeDocument/2006/relationships/image" Target="../media/image69.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18" Type="http://schemas.openxmlformats.org/officeDocument/2006/relationships/diagramLayout" Target="../diagrams/layout7.xml"/><Relationship Id="rId3" Type="http://schemas.openxmlformats.org/officeDocument/2006/relationships/diagramLayout" Target="../diagrams/layout4.xml"/><Relationship Id="rId21" Type="http://schemas.microsoft.com/office/2007/relationships/diagramDrawing" Target="../diagrams/drawing7.xml"/><Relationship Id="rId7" Type="http://schemas.openxmlformats.org/officeDocument/2006/relationships/diagramData" Target="../diagrams/data5.xml"/><Relationship Id="rId12" Type="http://schemas.openxmlformats.org/officeDocument/2006/relationships/diagramData" Target="../diagrams/data6.xml"/><Relationship Id="rId17" Type="http://schemas.openxmlformats.org/officeDocument/2006/relationships/diagramData" Target="../diagrams/data7.xml"/><Relationship Id="rId2" Type="http://schemas.openxmlformats.org/officeDocument/2006/relationships/diagramData" Target="../diagrams/data4.xml"/><Relationship Id="rId16" Type="http://schemas.microsoft.com/office/2007/relationships/diagramDrawing" Target="../diagrams/drawing6.xml"/><Relationship Id="rId20" Type="http://schemas.openxmlformats.org/officeDocument/2006/relationships/diagramColors" Target="../diagrams/colors7.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19" Type="http://schemas.openxmlformats.org/officeDocument/2006/relationships/diagramQuickStyle" Target="../diagrams/quickStyle7.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7.jpeg"/><Relationship Id="rId11" Type="http://schemas.openxmlformats.org/officeDocument/2006/relationships/image" Target="../media/image62.gif"/><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png"/><Relationship Id="rId9" Type="http://schemas.openxmlformats.org/officeDocument/2006/relationships/image" Target="../media/image60.jpeg"/></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497435" y="381000"/>
            <a:ext cx="8149130" cy="1828800"/>
          </a:xfrm>
          <a:solidFill>
            <a:srgbClr val="C0C0C0">
              <a:alpha val="58038"/>
            </a:srgbClr>
          </a:solidFill>
        </p:spPr>
        <p:txBody>
          <a:bodyPr rtlCol="0">
            <a:noAutofit/>
          </a:bodyPr>
          <a:lstStyle/>
          <a:p>
            <a:pPr>
              <a:defRPr/>
            </a:pPr>
            <a:r>
              <a:rPr lang="en-US" sz="4800" b="1" dirty="0"/>
              <a:t>Securely Running Applications in </a:t>
            </a:r>
            <a:r>
              <a:rPr lang="en-US" sz="4800" b="1" dirty="0" smtClean="0"/>
              <a:t>the Cloud </a:t>
            </a:r>
            <a:r>
              <a:rPr lang="en-US" sz="3600" b="1" dirty="0" smtClean="0"/>
              <a:t>(and why it is inevitable)</a:t>
            </a:r>
            <a:endParaRPr lang="en-US" sz="4800" b="1" dirty="0" smtClean="0"/>
          </a:p>
        </p:txBody>
      </p:sp>
      <p:sp>
        <p:nvSpPr>
          <p:cNvPr id="78856" name="Rectangle 8"/>
          <p:cNvSpPr>
            <a:spLocks noGrp="1" noChangeArrowheads="1"/>
          </p:cNvSpPr>
          <p:nvPr>
            <p:ph type="subTitle" idx="1"/>
          </p:nvPr>
        </p:nvSpPr>
        <p:spPr>
          <a:xfrm>
            <a:off x="1070308" y="3429000"/>
            <a:ext cx="7003385" cy="838200"/>
          </a:xfrm>
        </p:spPr>
        <p:txBody>
          <a:bodyPr rtlCol="0">
            <a:noAutofit/>
          </a:bodyPr>
          <a:lstStyle/>
          <a:p>
            <a:pPr marL="342900" indent="-342900" eaLnBrk="1" fontAlgn="auto" hangingPunct="1">
              <a:lnSpc>
                <a:spcPct val="90000"/>
              </a:lnSpc>
              <a:spcAft>
                <a:spcPts val="0"/>
              </a:spcAft>
              <a:buFont typeface="Arial" pitchFamily="34" charset="0"/>
              <a:buNone/>
              <a:defRPr/>
            </a:pPr>
            <a:r>
              <a:rPr lang="en-US" sz="2800" b="1" dirty="0" smtClean="0"/>
              <a:t>OWASP Boston</a:t>
            </a:r>
            <a:endParaRPr lang="en-US" sz="2800" dirty="0" smtClean="0"/>
          </a:p>
          <a:p>
            <a:pPr marL="342900" indent="-342900">
              <a:lnSpc>
                <a:spcPct val="90000"/>
              </a:lnSpc>
              <a:defRPr/>
            </a:pPr>
            <a:r>
              <a:rPr lang="en-US" sz="2800" b="1" dirty="0" smtClean="0"/>
              <a:t>08-October-2011</a:t>
            </a:r>
            <a:endParaRPr lang="en-US" sz="2800" b="1" dirty="0"/>
          </a:p>
        </p:txBody>
      </p:sp>
      <p:sp>
        <p:nvSpPr>
          <p:cNvPr id="4101" name="Text Box 3"/>
          <p:cNvSpPr txBox="1">
            <a:spLocks noChangeArrowheads="1"/>
          </p:cNvSpPr>
          <p:nvPr/>
        </p:nvSpPr>
        <p:spPr bwMode="auto">
          <a:xfrm>
            <a:off x="838200" y="4637135"/>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637135"/>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64437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Examples drawn from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0553286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533400" y="228600"/>
            <a:ext cx="3581400" cy="1219200"/>
          </a:xfrm>
        </p:spPr>
        <p:txBody>
          <a:bodyPr>
            <a:normAutofit/>
          </a:bodyPr>
          <a:lstStyle/>
          <a:p>
            <a:pPr algn="l" eaLnBrk="1" hangingPunct="1"/>
            <a:r>
              <a:rPr lang="en-US" b="1" dirty="0" smtClean="0"/>
              <a:t>Bill Wilder</a:t>
            </a:r>
          </a:p>
        </p:txBody>
      </p:sp>
      <p:sp>
        <p:nvSpPr>
          <p:cNvPr id="3" name="Content Placeholder 2"/>
          <p:cNvSpPr>
            <a:spLocks noGrp="1"/>
          </p:cNvSpPr>
          <p:nvPr>
            <p:ph idx="1"/>
          </p:nvPr>
        </p:nvSpPr>
        <p:spPr>
          <a:xfrm>
            <a:off x="0" y="-152400"/>
            <a:ext cx="9144000" cy="7239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rmAutofit/>
          </a:bodyPr>
          <a:lstStyle/>
          <a:p>
            <a:pPr marL="0" indent="0" eaLnBrk="1" fontAlgn="auto" hangingPunct="1">
              <a:spcAft>
                <a:spcPts val="0"/>
              </a:spcAft>
              <a:buNone/>
              <a:defRPr/>
            </a:pPr>
            <a:r>
              <a:rPr lang="en-US" sz="1800" b="1" dirty="0" smtClean="0"/>
              <a:t> </a:t>
            </a:r>
            <a:endParaRPr lang="en-US" sz="8000" b="1" dirty="0" smtClean="0"/>
          </a:p>
          <a:p>
            <a:pPr marL="0" indent="0" eaLnBrk="1" fontAlgn="auto" hangingPunct="1">
              <a:spcAft>
                <a:spcPts val="0"/>
              </a:spcAft>
              <a:buNone/>
              <a:defRPr/>
            </a:pPr>
            <a:r>
              <a:rPr lang="en-US" sz="5400" b="1" dirty="0" smtClean="0"/>
              <a:t>Bill Wilder </a:t>
            </a:r>
            <a:r>
              <a:rPr lang="en-US" dirty="0" smtClean="0"/>
              <a:t>has been a software </a:t>
            </a:r>
            <a:br>
              <a:rPr lang="en-US" dirty="0" smtClean="0"/>
            </a:br>
            <a:r>
              <a:rPr lang="en-US" dirty="0" smtClean="0"/>
              <a:t>professional for over 20 years. In 2009 </a:t>
            </a:r>
            <a:br>
              <a:rPr lang="en-US" dirty="0" smtClean="0"/>
            </a:br>
            <a:r>
              <a:rPr lang="en-US" dirty="0" smtClean="0"/>
              <a:t>he founded the </a:t>
            </a:r>
            <a:r>
              <a:rPr lang="en-US" b="1" dirty="0" smtClean="0"/>
              <a:t>Boston Azure User Group</a:t>
            </a:r>
            <a:r>
              <a:rPr lang="en-US" dirty="0" smtClean="0"/>
              <a:t>,</a:t>
            </a:r>
            <a:br>
              <a:rPr lang="en-US" dirty="0" smtClean="0"/>
            </a:br>
            <a:r>
              <a:rPr lang="en-US" dirty="0" smtClean="0"/>
              <a:t>an in-person cloud community which gets </a:t>
            </a:r>
            <a:br>
              <a:rPr lang="en-US" dirty="0" smtClean="0"/>
            </a:br>
            <a:r>
              <a:rPr lang="en-US" dirty="0" smtClean="0"/>
              <a:t>together monthly to learn about the </a:t>
            </a:r>
            <a:br>
              <a:rPr lang="en-US" dirty="0" smtClean="0"/>
            </a:br>
            <a:r>
              <a:rPr lang="en-US" b="1" dirty="0" smtClean="0"/>
              <a:t>Windows Azure platform</a:t>
            </a:r>
            <a:r>
              <a:rPr lang="en-US" dirty="0" smtClean="0"/>
              <a:t> through prepared talks and hands-on coding. Bill is a </a:t>
            </a:r>
            <a:r>
              <a:rPr lang="en-US" b="1" dirty="0" smtClean="0"/>
              <a:t>Windows Azure MVP</a:t>
            </a:r>
            <a:r>
              <a:rPr lang="en-US" dirty="0" smtClean="0"/>
              <a:t>, an active speaker, blogger (</a:t>
            </a:r>
            <a:r>
              <a:rPr lang="en-US" sz="2600" b="1" dirty="0" smtClean="0"/>
              <a:t>blog.codingoutloud.com</a:t>
            </a:r>
            <a:r>
              <a:rPr lang="en-US" dirty="0" smtClean="0"/>
              <a:t>), and tweeter (</a:t>
            </a:r>
            <a:r>
              <a:rPr lang="en-US" sz="2600" b="1" dirty="0" smtClean="0"/>
              <a:t>@codingoutloud</a:t>
            </a:r>
            <a:r>
              <a:rPr lang="en-US" dirty="0" smtClean="0"/>
              <a:t>) on technology matters and soft skills for technologists, a member of Boston West </a:t>
            </a:r>
            <a:r>
              <a:rPr lang="en-US" b="1" dirty="0" smtClean="0"/>
              <a:t>Toastmasters</a:t>
            </a:r>
            <a:r>
              <a:rPr lang="en-US" dirty="0" smtClean="0"/>
              <a:t>, and has a day job as a .NET-focused enterprise architect.</a:t>
            </a:r>
            <a:endParaRPr lang="en-US" dirty="0"/>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1780" y="-49985"/>
            <a:ext cx="2849880" cy="28498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3700" y="6113318"/>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94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Propositio</a:t>
            </a:r>
            <a:r>
              <a:rPr lang="en-US" b="1" dirty="0"/>
              <a:t>n</a:t>
            </a:r>
          </a:p>
        </p:txBody>
      </p:sp>
      <p:sp>
        <p:nvSpPr>
          <p:cNvPr id="3" name="Content Placeholder 2"/>
          <p:cNvSpPr>
            <a:spLocks noGrp="1"/>
          </p:cNvSpPr>
          <p:nvPr>
            <p:ph idx="1"/>
          </p:nvPr>
        </p:nvSpPr>
        <p:spPr>
          <a:xfrm>
            <a:off x="457200" y="1600206"/>
            <a:ext cx="8377730" cy="4525963"/>
          </a:xfrm>
        </p:spPr>
        <p:txBody>
          <a:bodyPr>
            <a:noAutofit/>
          </a:bodyPr>
          <a:lstStyle/>
          <a:p>
            <a:pPr marL="0" indent="0">
              <a:buNone/>
            </a:pPr>
            <a:r>
              <a:rPr lang="en-US" sz="4800" i="1" dirty="0" smtClean="0"/>
              <a:t>Big-vendor public cloud offerings will emerge as the most secure platforms available – more secure than vast majority of non-cloud datacenters</a:t>
            </a:r>
            <a:endParaRPr lang="en-US" sz="4800" i="1"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Leverage enjoyed by public cloud vendors</a:t>
            </a:r>
          </a:p>
          <a:p>
            <a:pPr marL="514350" indent="-514350">
              <a:buFont typeface="+mj-lt"/>
              <a:buAutoNum type="arabicPeriod"/>
            </a:pPr>
            <a:r>
              <a:rPr lang="en-US" dirty="0" smtClean="0"/>
              <a:t>Quick definition of Cloud terms</a:t>
            </a:r>
          </a:p>
          <a:p>
            <a:pPr marL="514350" indent="-514350">
              <a:buFont typeface="+mj-lt"/>
              <a:buAutoNum type="arabicPeriod"/>
            </a:pPr>
            <a:r>
              <a:rPr lang="en-US" dirty="0" smtClean="0"/>
              <a:t>Quick overview of Windows Azure Platform</a:t>
            </a:r>
          </a:p>
          <a:p>
            <a:pPr marL="514350" indent="-514350">
              <a:buFont typeface="+mj-lt"/>
              <a:buAutoNum type="arabicPeriod"/>
            </a:pPr>
            <a:r>
              <a:rPr lang="en-US" dirty="0" smtClean="0"/>
              <a:t>As we go, ways the public cloud “got it right” from security point of view (with examples mostly drawn from Windows Azure)</a:t>
            </a:r>
            <a:endParaRPr lang="en-US" dirty="0"/>
          </a:p>
        </p:txBody>
      </p:sp>
    </p:spTree>
    <p:extLst>
      <p:ext uri="{BB962C8B-B14F-4D97-AF65-F5344CB8AC3E}">
        <p14:creationId xmlns:p14="http://schemas.microsoft.com/office/powerpoint/2010/main" val="3348855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0" y="-2057400"/>
            <a:ext cx="9144000" cy="9573141"/>
          </a:xfrm>
          <a:prstGeom prst="rect">
            <a:avLst/>
          </a:prstGeom>
          <a:noFill/>
        </p:spPr>
      </p:pic>
      <p:sp>
        <p:nvSpPr>
          <p:cNvPr id="6" name="Title 5"/>
          <p:cNvSpPr>
            <a:spLocks noGrp="1"/>
          </p:cNvSpPr>
          <p:nvPr>
            <p:ph type="title"/>
          </p:nvPr>
        </p:nvSpPr>
        <p:spPr>
          <a:xfrm>
            <a:off x="-266701" y="5579515"/>
            <a:ext cx="7921446" cy="1217980"/>
          </a:xfrm>
        </p:spPr>
        <p:txBody>
          <a:bodyPr>
            <a:normAutofit fontScale="90000"/>
          </a:bodyPr>
          <a:lstStyle/>
          <a:p>
            <a:r>
              <a:rPr lang="en-US" b="1" dirty="0" smtClean="0"/>
              <a:t>Big Brains in high impact positions</a:t>
            </a:r>
            <a:endParaRPr lang="en-US" b="1" dirty="0"/>
          </a:p>
        </p:txBody>
      </p:sp>
    </p:spTree>
    <p:extLst>
      <p:ext uri="{BB962C8B-B14F-4D97-AF65-F5344CB8AC3E}">
        <p14:creationId xmlns:p14="http://schemas.microsoft.com/office/powerpoint/2010/main" val="279705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Reality is Resource-Constrained</a:t>
            </a:r>
            <a:endParaRPr lang="en-US" dirty="0"/>
          </a:p>
        </p:txBody>
      </p:sp>
      <p:sp>
        <p:nvSpPr>
          <p:cNvPr id="3" name="Content Placeholder 2"/>
          <p:cNvSpPr>
            <a:spLocks noGrp="1"/>
          </p:cNvSpPr>
          <p:nvPr>
            <p:ph idx="1"/>
          </p:nvPr>
        </p:nvSpPr>
        <p:spPr/>
        <p:txBody>
          <a:bodyPr>
            <a:normAutofit/>
          </a:bodyPr>
          <a:lstStyle/>
          <a:p>
            <a:pPr marL="400050" lvl="1" indent="0">
              <a:buNone/>
            </a:pPr>
            <a:r>
              <a:rPr lang="en-US" sz="5400" i="1" dirty="0" smtClean="0"/>
              <a:t>“</a:t>
            </a:r>
            <a:r>
              <a:rPr lang="en-US" sz="5400" b="1" i="1" dirty="0" smtClean="0"/>
              <a:t>Security </a:t>
            </a:r>
            <a:r>
              <a:rPr lang="en-US" sz="5400" b="1" i="1" dirty="0"/>
              <a:t>is always a tradeoff; it must be balanced with the cost</a:t>
            </a:r>
            <a:r>
              <a:rPr lang="en-US" sz="5400" b="1" i="1" dirty="0" smtClean="0"/>
              <a:t>.</a:t>
            </a:r>
            <a:r>
              <a:rPr lang="en-US" sz="5400" i="1" dirty="0" smtClean="0"/>
              <a:t>”</a:t>
            </a:r>
          </a:p>
          <a:p>
            <a:pPr marL="0" indent="0">
              <a:buNone/>
            </a:pPr>
            <a:r>
              <a:rPr lang="en-US" sz="3600" dirty="0" smtClean="0"/>
              <a:t>			- Bruce </a:t>
            </a:r>
            <a:r>
              <a:rPr lang="en-US" sz="3600" dirty="0" err="1"/>
              <a:t>Schneier</a:t>
            </a:r>
            <a:endParaRPr lang="en-US" sz="3600" dirty="0"/>
          </a:p>
          <a:p>
            <a:pPr marL="0" indent="0">
              <a:buNone/>
            </a:pPr>
            <a:endParaRPr lang="en-US" sz="2800" dirty="0" smtClean="0"/>
          </a:p>
          <a:p>
            <a:pPr marL="0" indent="0">
              <a:buNone/>
            </a:pPr>
            <a:endParaRPr lang="en-US" sz="2000" dirty="0" smtClean="0"/>
          </a:p>
          <a:p>
            <a:pPr marL="0" indent="0">
              <a:buNone/>
            </a:pPr>
            <a:r>
              <a:rPr lang="en-US" sz="2000" dirty="0" smtClean="0"/>
              <a:t>http</a:t>
            </a:r>
            <a:r>
              <a:rPr lang="en-US" sz="2000" dirty="0"/>
              <a:t>://www.schneier.com/essay-207.html</a:t>
            </a:r>
          </a:p>
        </p:txBody>
      </p:sp>
    </p:spTree>
    <p:extLst>
      <p:ext uri="{BB962C8B-B14F-4D97-AF65-F5344CB8AC3E}">
        <p14:creationId xmlns:p14="http://schemas.microsoft.com/office/powerpoint/2010/main" val="1576202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NIST</a:t>
            </a:r>
            <a:r>
              <a:rPr lang="en-US" dirty="0" smtClean="0"/>
              <a:t> – Cloud Platform Taxonomy</a:t>
            </a:r>
            <a:endParaRPr lang="en-US" dirty="0"/>
          </a:p>
        </p:txBody>
      </p:sp>
      <p:sp>
        <p:nvSpPr>
          <p:cNvPr id="3" name="Content Placeholder 2"/>
          <p:cNvSpPr>
            <a:spLocks noGrp="1"/>
          </p:cNvSpPr>
          <p:nvPr>
            <p:ph idx="1"/>
          </p:nvPr>
        </p:nvSpPr>
        <p:spPr/>
        <p:txBody>
          <a:bodyPr/>
          <a:lstStyle/>
          <a:p>
            <a:endParaRPr lang="en-US" dirty="0"/>
          </a:p>
        </p:txBody>
      </p:sp>
      <p:grpSp>
        <p:nvGrpSpPr>
          <p:cNvPr id="5" name="Group 4"/>
          <p:cNvGrpSpPr/>
          <p:nvPr/>
        </p:nvGrpSpPr>
        <p:grpSpPr>
          <a:xfrm>
            <a:off x="1590386" y="1981200"/>
            <a:ext cx="7086600" cy="3843818"/>
            <a:chOff x="1590386" y="1188720"/>
            <a:chExt cx="7086600" cy="5125091"/>
          </a:xfrm>
        </p:grpSpPr>
        <p:cxnSp>
          <p:nvCxnSpPr>
            <p:cNvPr id="6" name="Straight Connector 5"/>
            <p:cNvCxnSpPr/>
            <p:nvPr/>
          </p:nvCxnSpPr>
          <p:spPr>
            <a:xfrm>
              <a:off x="3571586" y="1188720"/>
              <a:ext cx="0" cy="3276600"/>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H="1">
              <a:off x="1590386" y="4454531"/>
              <a:ext cx="1981200" cy="185928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H="1">
              <a:off x="3571586" y="4458034"/>
              <a:ext cx="5105400" cy="0"/>
            </a:xfrm>
            <a:prstGeom prst="line">
              <a:avLst/>
            </a:prstGeom>
          </p:spPr>
          <p:style>
            <a:lnRef idx="3">
              <a:schemeClr val="dk1"/>
            </a:lnRef>
            <a:fillRef idx="0">
              <a:schemeClr val="dk1"/>
            </a:fillRef>
            <a:effectRef idx="2">
              <a:schemeClr val="dk1"/>
            </a:effectRef>
            <a:fontRef idx="minor">
              <a:schemeClr val="tx1"/>
            </a:fontRef>
          </p:style>
        </p:cxnSp>
      </p:grpSp>
      <p:grpSp>
        <p:nvGrpSpPr>
          <p:cNvPr id="9" name="Group 8"/>
          <p:cNvGrpSpPr/>
          <p:nvPr/>
        </p:nvGrpSpPr>
        <p:grpSpPr>
          <a:xfrm>
            <a:off x="4038600" y="3828019"/>
            <a:ext cx="4953000" cy="2309192"/>
            <a:chOff x="4038600" y="3651144"/>
            <a:chExt cx="4953000" cy="3078923"/>
          </a:xfrm>
        </p:grpSpPr>
        <p:cxnSp>
          <p:nvCxnSpPr>
            <p:cNvPr id="10" name="Straight Connector 9"/>
            <p:cNvCxnSpPr/>
            <p:nvPr/>
          </p:nvCxnSpPr>
          <p:spPr>
            <a:xfrm>
              <a:off x="7466400" y="4554407"/>
              <a:ext cx="2604" cy="550993"/>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71686" y="4554855"/>
              <a:ext cx="0" cy="1755091"/>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98566" y="3651144"/>
              <a:ext cx="3240759" cy="615553"/>
            </a:xfrm>
            <a:prstGeom prst="rect">
              <a:avLst/>
            </a:prstGeom>
            <a:noFill/>
          </p:spPr>
          <p:txBody>
            <a:bodyPr wrap="none" rtlCol="0">
              <a:spAutoFit/>
            </a:bodyPr>
            <a:lstStyle/>
            <a:p>
              <a:r>
                <a:rPr lang="en-US" sz="2400" b="1" dirty="0" smtClean="0">
                  <a:solidFill>
                    <a:schemeClr val="tx2">
                      <a:lumMod val="75000"/>
                    </a:schemeClr>
                  </a:solidFill>
                </a:rPr>
                <a:t>Essential Characteristics</a:t>
              </a:r>
              <a:endParaRPr lang="en-US" sz="2400" b="1" dirty="0">
                <a:solidFill>
                  <a:schemeClr val="tx2">
                    <a:lumMod val="75000"/>
                  </a:schemeClr>
                </a:solidFill>
              </a:endParaRPr>
            </a:p>
          </p:txBody>
        </p:sp>
        <p:sp>
          <p:nvSpPr>
            <p:cNvPr id="13" name="TextBox 12"/>
            <p:cNvSpPr txBox="1"/>
            <p:nvPr/>
          </p:nvSpPr>
          <p:spPr>
            <a:xfrm>
              <a:off x="4038600" y="6278662"/>
              <a:ext cx="2163093" cy="451405"/>
            </a:xfrm>
            <a:prstGeom prst="rect">
              <a:avLst/>
            </a:prstGeom>
            <a:noFill/>
          </p:spPr>
          <p:txBody>
            <a:bodyPr wrap="none" rtlCol="0">
              <a:spAutoFit/>
            </a:bodyPr>
            <a:lstStyle/>
            <a:p>
              <a:r>
                <a:rPr lang="en-US" sz="1600" dirty="0" smtClean="0">
                  <a:solidFill>
                    <a:schemeClr val="tx2">
                      <a:lumMod val="75000"/>
                    </a:schemeClr>
                  </a:solidFill>
                </a:rPr>
                <a:t>On-demand self-service</a:t>
              </a:r>
              <a:endParaRPr lang="en-US" sz="1600" dirty="0">
                <a:solidFill>
                  <a:schemeClr val="tx2">
                    <a:lumMod val="75000"/>
                  </a:schemeClr>
                </a:solidFill>
              </a:endParaRPr>
            </a:p>
          </p:txBody>
        </p:sp>
        <p:sp>
          <p:nvSpPr>
            <p:cNvPr id="14" name="TextBox 13"/>
            <p:cNvSpPr txBox="1"/>
            <p:nvPr/>
          </p:nvSpPr>
          <p:spPr>
            <a:xfrm>
              <a:off x="4670354" y="5124623"/>
              <a:ext cx="1470338" cy="779700"/>
            </a:xfrm>
            <a:prstGeom prst="rect">
              <a:avLst/>
            </a:prstGeom>
            <a:noFill/>
          </p:spPr>
          <p:txBody>
            <a:bodyPr wrap="none" rtlCol="0">
              <a:spAutoFit/>
            </a:bodyPr>
            <a:lstStyle/>
            <a:p>
              <a:pPr algn="ctr"/>
              <a:r>
                <a:rPr lang="en-US" sz="1600" smtClean="0">
                  <a:solidFill>
                    <a:schemeClr val="tx2">
                      <a:lumMod val="75000"/>
                    </a:schemeClr>
                  </a:solidFill>
                </a:rPr>
                <a:t>Broad network </a:t>
              </a:r>
              <a:br>
                <a:rPr lang="en-US" sz="1600" smtClean="0">
                  <a:solidFill>
                    <a:schemeClr val="tx2">
                      <a:lumMod val="75000"/>
                    </a:schemeClr>
                  </a:solidFill>
                </a:rPr>
              </a:br>
              <a:r>
                <a:rPr lang="en-US" sz="1600" smtClean="0">
                  <a:solidFill>
                    <a:schemeClr val="tx2">
                      <a:lumMod val="75000"/>
                    </a:schemeClr>
                  </a:solidFill>
                </a:rPr>
                <a:t>access</a:t>
              </a:r>
              <a:endParaRPr lang="en-US" sz="1600">
                <a:solidFill>
                  <a:schemeClr val="tx2">
                    <a:lumMod val="75000"/>
                  </a:schemeClr>
                </a:solidFill>
              </a:endParaRPr>
            </a:p>
          </p:txBody>
        </p:sp>
        <p:cxnSp>
          <p:nvCxnSpPr>
            <p:cNvPr id="15" name="Straight Connector 14"/>
            <p:cNvCxnSpPr/>
            <p:nvPr/>
          </p:nvCxnSpPr>
          <p:spPr>
            <a:xfrm flipH="1">
              <a:off x="6429086" y="4567271"/>
              <a:ext cx="0" cy="1220952"/>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593730" y="5788223"/>
              <a:ext cx="1613455" cy="451405"/>
            </a:xfrm>
            <a:prstGeom prst="rect">
              <a:avLst/>
            </a:prstGeom>
            <a:noFill/>
          </p:spPr>
          <p:txBody>
            <a:bodyPr wrap="none" rtlCol="0">
              <a:spAutoFit/>
            </a:bodyPr>
            <a:lstStyle/>
            <a:p>
              <a:r>
                <a:rPr lang="en-US" sz="1600" smtClean="0">
                  <a:solidFill>
                    <a:schemeClr val="tx2">
                      <a:lumMod val="75000"/>
                    </a:schemeClr>
                  </a:solidFill>
                </a:rPr>
                <a:t>Resource Pooling</a:t>
              </a:r>
              <a:endParaRPr lang="en-US" sz="1600">
                <a:solidFill>
                  <a:schemeClr val="tx2">
                    <a:lumMod val="75000"/>
                  </a:schemeClr>
                </a:solidFill>
              </a:endParaRPr>
            </a:p>
          </p:txBody>
        </p:sp>
        <p:sp>
          <p:nvSpPr>
            <p:cNvPr id="17" name="TextBox 16"/>
            <p:cNvSpPr txBox="1"/>
            <p:nvPr/>
          </p:nvSpPr>
          <p:spPr>
            <a:xfrm>
              <a:off x="6804882" y="5096073"/>
              <a:ext cx="1435906" cy="451405"/>
            </a:xfrm>
            <a:prstGeom prst="rect">
              <a:avLst/>
            </a:prstGeom>
            <a:noFill/>
          </p:spPr>
          <p:txBody>
            <a:bodyPr wrap="none" rtlCol="0">
              <a:spAutoFit/>
            </a:bodyPr>
            <a:lstStyle/>
            <a:p>
              <a:r>
                <a:rPr lang="en-US" sz="1600" smtClean="0">
                  <a:solidFill>
                    <a:schemeClr val="tx2">
                      <a:lumMod val="75000"/>
                    </a:schemeClr>
                  </a:solidFill>
                </a:rPr>
                <a:t>Rapid Elasticity</a:t>
              </a:r>
              <a:endParaRPr lang="en-US" sz="1600">
                <a:solidFill>
                  <a:schemeClr val="tx2">
                    <a:lumMod val="75000"/>
                  </a:schemeClr>
                </a:solidFill>
              </a:endParaRPr>
            </a:p>
          </p:txBody>
        </p:sp>
        <p:cxnSp>
          <p:nvCxnSpPr>
            <p:cNvPr id="18" name="Straight Connector 17"/>
            <p:cNvCxnSpPr/>
            <p:nvPr/>
          </p:nvCxnSpPr>
          <p:spPr>
            <a:xfrm>
              <a:off x="8492836" y="4558956"/>
              <a:ext cx="0" cy="1730326"/>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332941" y="6278662"/>
              <a:ext cx="1658659" cy="451405"/>
            </a:xfrm>
            <a:prstGeom prst="rect">
              <a:avLst/>
            </a:prstGeom>
            <a:noFill/>
          </p:spPr>
          <p:txBody>
            <a:bodyPr wrap="none" rtlCol="0">
              <a:spAutoFit/>
            </a:bodyPr>
            <a:lstStyle/>
            <a:p>
              <a:r>
                <a:rPr lang="en-US" sz="1600" dirty="0" smtClean="0">
                  <a:solidFill>
                    <a:schemeClr val="tx2">
                      <a:lumMod val="75000"/>
                    </a:schemeClr>
                  </a:solidFill>
                </a:rPr>
                <a:t>Measured service</a:t>
              </a:r>
              <a:endParaRPr lang="en-US" sz="1600" dirty="0">
                <a:solidFill>
                  <a:schemeClr val="tx2">
                    <a:lumMod val="75000"/>
                  </a:schemeClr>
                </a:solidFill>
              </a:endParaRPr>
            </a:p>
          </p:txBody>
        </p:sp>
        <p:cxnSp>
          <p:nvCxnSpPr>
            <p:cNvPr id="20" name="Straight Connector 19"/>
            <p:cNvCxnSpPr/>
            <p:nvPr/>
          </p:nvCxnSpPr>
          <p:spPr>
            <a:xfrm>
              <a:off x="5397782" y="4554407"/>
              <a:ext cx="2604" cy="550993"/>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4280633"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2" name="Oval 21"/>
            <p:cNvSpPr/>
            <p:nvPr/>
          </p:nvSpPr>
          <p:spPr>
            <a:xfrm>
              <a:off x="8398119"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3" name="Oval 22"/>
            <p:cNvSpPr/>
            <p:nvPr/>
          </p:nvSpPr>
          <p:spPr>
            <a:xfrm>
              <a:off x="7370064"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4" name="Oval 23"/>
            <p:cNvSpPr/>
            <p:nvPr/>
          </p:nvSpPr>
          <p:spPr>
            <a:xfrm>
              <a:off x="5309333"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5" name="Oval 24"/>
            <p:cNvSpPr/>
            <p:nvPr/>
          </p:nvSpPr>
          <p:spPr>
            <a:xfrm>
              <a:off x="6345782"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26" name="Group 25"/>
          <p:cNvGrpSpPr/>
          <p:nvPr/>
        </p:nvGrpSpPr>
        <p:grpSpPr>
          <a:xfrm>
            <a:off x="332199" y="4573578"/>
            <a:ext cx="3454230" cy="1413550"/>
            <a:chOff x="332199" y="4645223"/>
            <a:chExt cx="3454230" cy="1884733"/>
          </a:xfrm>
        </p:grpSpPr>
        <p:sp>
          <p:nvSpPr>
            <p:cNvPr id="27" name="TextBox 26"/>
            <p:cNvSpPr txBox="1"/>
            <p:nvPr/>
          </p:nvSpPr>
          <p:spPr>
            <a:xfrm rot="19559761">
              <a:off x="1661039" y="5484507"/>
              <a:ext cx="2125390" cy="615553"/>
            </a:xfrm>
            <a:prstGeom prst="rect">
              <a:avLst/>
            </a:prstGeom>
            <a:noFill/>
            <a:scene3d>
              <a:camera prst="orthographicFront">
                <a:rot lat="20399999" lon="600002" rev="0"/>
              </a:camera>
              <a:lightRig rig="threePt" dir="t"/>
            </a:scene3d>
          </p:spPr>
          <p:txBody>
            <a:bodyPr wrap="none" rtlCol="0">
              <a:spAutoFit/>
            </a:bodyPr>
            <a:lstStyle/>
            <a:p>
              <a:r>
                <a:rPr lang="en-US" sz="2400" b="1" dirty="0" smtClean="0">
                  <a:solidFill>
                    <a:srgbClr val="E37222"/>
                  </a:solidFill>
                </a:rPr>
                <a:t>Service Models</a:t>
              </a:r>
              <a:endParaRPr lang="en-US" sz="2400" b="1" dirty="0">
                <a:solidFill>
                  <a:srgbClr val="E37222"/>
                </a:solidFill>
              </a:endParaRPr>
            </a:p>
          </p:txBody>
        </p:sp>
        <p:sp>
          <p:nvSpPr>
            <p:cNvPr id="28" name="Oval 27"/>
            <p:cNvSpPr/>
            <p:nvPr/>
          </p:nvSpPr>
          <p:spPr>
            <a:xfrm>
              <a:off x="3076931" y="4707255"/>
              <a:ext cx="173736" cy="228600"/>
            </a:xfrm>
            <a:prstGeom prst="ellipse">
              <a:avLst/>
            </a:prstGeom>
            <a:solidFill>
              <a:srgbClr val="E37222"/>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9" name="Oval 28"/>
            <p:cNvSpPr/>
            <p:nvPr/>
          </p:nvSpPr>
          <p:spPr>
            <a:xfrm>
              <a:off x="2410181" y="5342880"/>
              <a:ext cx="173736" cy="228600"/>
            </a:xfrm>
            <a:prstGeom prst="ellipse">
              <a:avLst/>
            </a:prstGeom>
            <a:solidFill>
              <a:srgbClr val="E37222"/>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0" name="Oval 29"/>
            <p:cNvSpPr/>
            <p:nvPr/>
          </p:nvSpPr>
          <p:spPr>
            <a:xfrm>
              <a:off x="1727933" y="5978505"/>
              <a:ext cx="173736" cy="228600"/>
            </a:xfrm>
            <a:prstGeom prst="ellipse">
              <a:avLst/>
            </a:prstGeom>
            <a:solidFill>
              <a:srgbClr val="E37222"/>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1" name="TextBox 30"/>
            <p:cNvSpPr txBox="1"/>
            <p:nvPr/>
          </p:nvSpPr>
          <p:spPr>
            <a:xfrm>
              <a:off x="582304" y="4645223"/>
              <a:ext cx="2346604" cy="451405"/>
            </a:xfrm>
            <a:prstGeom prst="rect">
              <a:avLst/>
            </a:prstGeom>
            <a:noFill/>
          </p:spPr>
          <p:txBody>
            <a:bodyPr wrap="none" rtlCol="0">
              <a:spAutoFit/>
            </a:bodyPr>
            <a:lstStyle/>
            <a:p>
              <a:r>
                <a:rPr lang="en-US" sz="1600" dirty="0" smtClean="0">
                  <a:solidFill>
                    <a:srgbClr val="E37222"/>
                  </a:solidFill>
                </a:rPr>
                <a:t>Infrastructure as a Service</a:t>
              </a:r>
              <a:endParaRPr lang="en-US" sz="1600" dirty="0">
                <a:solidFill>
                  <a:srgbClr val="E37222"/>
                </a:solidFill>
              </a:endParaRPr>
            </a:p>
          </p:txBody>
        </p:sp>
        <p:sp>
          <p:nvSpPr>
            <p:cNvPr id="32" name="TextBox 31"/>
            <p:cNvSpPr txBox="1"/>
            <p:nvPr/>
          </p:nvSpPr>
          <p:spPr>
            <a:xfrm>
              <a:off x="362434" y="5263703"/>
              <a:ext cx="1919628" cy="451405"/>
            </a:xfrm>
            <a:prstGeom prst="rect">
              <a:avLst/>
            </a:prstGeom>
            <a:noFill/>
          </p:spPr>
          <p:txBody>
            <a:bodyPr wrap="none" rtlCol="0">
              <a:spAutoFit/>
            </a:bodyPr>
            <a:lstStyle/>
            <a:p>
              <a:r>
                <a:rPr lang="en-US" sz="1600" dirty="0" smtClean="0">
                  <a:solidFill>
                    <a:srgbClr val="E37222"/>
                  </a:solidFill>
                </a:rPr>
                <a:t>Platform as a Service</a:t>
              </a:r>
              <a:endParaRPr lang="en-US" sz="1600" dirty="0">
                <a:solidFill>
                  <a:srgbClr val="E37222"/>
                </a:solidFill>
              </a:endParaRPr>
            </a:p>
          </p:txBody>
        </p:sp>
        <p:sp>
          <p:nvSpPr>
            <p:cNvPr id="33" name="TextBox 32"/>
            <p:cNvSpPr txBox="1"/>
            <p:nvPr/>
          </p:nvSpPr>
          <p:spPr>
            <a:xfrm>
              <a:off x="332199" y="5750256"/>
              <a:ext cx="1205586" cy="779700"/>
            </a:xfrm>
            <a:prstGeom prst="rect">
              <a:avLst/>
            </a:prstGeom>
            <a:noFill/>
          </p:spPr>
          <p:txBody>
            <a:bodyPr wrap="none" rtlCol="0">
              <a:spAutoFit/>
            </a:bodyPr>
            <a:lstStyle/>
            <a:p>
              <a:pPr algn="r"/>
              <a:r>
                <a:rPr lang="en-US" sz="1600" dirty="0" smtClean="0">
                  <a:solidFill>
                    <a:srgbClr val="E37222"/>
                  </a:solidFill>
                </a:rPr>
                <a:t>Software as </a:t>
              </a:r>
              <a:br>
                <a:rPr lang="en-US" sz="1600" dirty="0" smtClean="0">
                  <a:solidFill>
                    <a:srgbClr val="E37222"/>
                  </a:solidFill>
                </a:rPr>
              </a:br>
              <a:r>
                <a:rPr lang="en-US" sz="1600" dirty="0" smtClean="0">
                  <a:solidFill>
                    <a:srgbClr val="E37222"/>
                  </a:solidFill>
                </a:rPr>
                <a:t>a Service</a:t>
              </a:r>
              <a:endParaRPr lang="en-US" sz="1600" dirty="0">
                <a:solidFill>
                  <a:srgbClr val="E37222"/>
                </a:solidFill>
              </a:endParaRPr>
            </a:p>
          </p:txBody>
        </p:sp>
      </p:grpSp>
      <p:grpSp>
        <p:nvGrpSpPr>
          <p:cNvPr id="34" name="Group 33"/>
          <p:cNvGrpSpPr/>
          <p:nvPr/>
        </p:nvGrpSpPr>
        <p:grpSpPr>
          <a:xfrm>
            <a:off x="1681736" y="1984980"/>
            <a:ext cx="4986827" cy="2057430"/>
            <a:chOff x="1681735" y="1193760"/>
            <a:chExt cx="4986827" cy="2743240"/>
          </a:xfrm>
        </p:grpSpPr>
        <p:sp>
          <p:nvSpPr>
            <p:cNvPr id="35" name="Oval 34"/>
            <p:cNvSpPr/>
            <p:nvPr/>
          </p:nvSpPr>
          <p:spPr>
            <a:xfrm>
              <a:off x="3480915" y="3590656"/>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6" name="Oval 35"/>
            <p:cNvSpPr/>
            <p:nvPr/>
          </p:nvSpPr>
          <p:spPr>
            <a:xfrm>
              <a:off x="3480915" y="1297527"/>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7" name="Oval 36"/>
            <p:cNvSpPr/>
            <p:nvPr/>
          </p:nvSpPr>
          <p:spPr>
            <a:xfrm>
              <a:off x="3480915" y="2061903"/>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8" name="Oval 37"/>
            <p:cNvSpPr/>
            <p:nvPr/>
          </p:nvSpPr>
          <p:spPr>
            <a:xfrm>
              <a:off x="3480915" y="2826279"/>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9" name="TextBox 38"/>
            <p:cNvSpPr txBox="1"/>
            <p:nvPr/>
          </p:nvSpPr>
          <p:spPr>
            <a:xfrm>
              <a:off x="3886903" y="1487300"/>
              <a:ext cx="2781659" cy="615553"/>
            </a:xfrm>
            <a:prstGeom prst="rect">
              <a:avLst/>
            </a:prstGeom>
            <a:noFill/>
          </p:spPr>
          <p:txBody>
            <a:bodyPr wrap="none" rtlCol="0">
              <a:spAutoFit/>
            </a:bodyPr>
            <a:lstStyle/>
            <a:p>
              <a:r>
                <a:rPr lang="en-US" sz="2400" b="1" dirty="0" smtClean="0">
                  <a:solidFill>
                    <a:schemeClr val="accent3">
                      <a:lumMod val="75000"/>
                    </a:schemeClr>
                  </a:solidFill>
                </a:rPr>
                <a:t>Deployment Models</a:t>
              </a:r>
              <a:endParaRPr lang="en-US" sz="2400" b="1" dirty="0">
                <a:solidFill>
                  <a:schemeClr val="accent3">
                    <a:lumMod val="75000"/>
                  </a:schemeClr>
                </a:solidFill>
              </a:endParaRPr>
            </a:p>
          </p:txBody>
        </p:sp>
        <p:sp>
          <p:nvSpPr>
            <p:cNvPr id="40" name="TextBox 39"/>
            <p:cNvSpPr txBox="1"/>
            <p:nvPr/>
          </p:nvSpPr>
          <p:spPr>
            <a:xfrm>
              <a:off x="2070368" y="1193760"/>
              <a:ext cx="1290032" cy="451405"/>
            </a:xfrm>
            <a:prstGeom prst="rect">
              <a:avLst/>
            </a:prstGeom>
            <a:noFill/>
          </p:spPr>
          <p:txBody>
            <a:bodyPr wrap="none" rtlCol="0">
              <a:spAutoFit/>
            </a:bodyPr>
            <a:lstStyle/>
            <a:p>
              <a:pPr algn="r"/>
              <a:r>
                <a:rPr lang="en-US" sz="1600" dirty="0" smtClean="0">
                  <a:solidFill>
                    <a:schemeClr val="accent3">
                      <a:lumMod val="75000"/>
                    </a:schemeClr>
                  </a:solidFill>
                </a:rPr>
                <a:t>Private Cloud</a:t>
              </a:r>
              <a:endParaRPr lang="en-US" sz="1600" dirty="0">
                <a:solidFill>
                  <a:schemeClr val="accent3">
                    <a:lumMod val="75000"/>
                  </a:schemeClr>
                </a:solidFill>
              </a:endParaRPr>
            </a:p>
          </p:txBody>
        </p:sp>
        <p:sp>
          <p:nvSpPr>
            <p:cNvPr id="41" name="TextBox 40"/>
            <p:cNvSpPr txBox="1"/>
            <p:nvPr/>
          </p:nvSpPr>
          <p:spPr>
            <a:xfrm>
              <a:off x="2095310" y="3485595"/>
              <a:ext cx="1265090" cy="451405"/>
            </a:xfrm>
            <a:prstGeom prst="rect">
              <a:avLst/>
            </a:prstGeom>
            <a:noFill/>
          </p:spPr>
          <p:txBody>
            <a:bodyPr wrap="none" rtlCol="0">
              <a:spAutoFit/>
            </a:bodyPr>
            <a:lstStyle/>
            <a:p>
              <a:pPr algn="r"/>
              <a:r>
                <a:rPr lang="en-US" sz="1600" dirty="0" smtClean="0">
                  <a:solidFill>
                    <a:schemeClr val="accent3">
                      <a:lumMod val="75000"/>
                    </a:schemeClr>
                  </a:solidFill>
                </a:rPr>
                <a:t>Hybrid Cloud</a:t>
              </a:r>
              <a:endParaRPr lang="en-US" sz="1600" dirty="0">
                <a:solidFill>
                  <a:schemeClr val="accent3">
                    <a:lumMod val="75000"/>
                  </a:schemeClr>
                </a:solidFill>
              </a:endParaRPr>
            </a:p>
          </p:txBody>
        </p:sp>
        <p:sp>
          <p:nvSpPr>
            <p:cNvPr id="42" name="TextBox 41"/>
            <p:cNvSpPr txBox="1"/>
            <p:nvPr/>
          </p:nvSpPr>
          <p:spPr>
            <a:xfrm>
              <a:off x="1681735" y="1946509"/>
              <a:ext cx="1678665" cy="451405"/>
            </a:xfrm>
            <a:prstGeom prst="rect">
              <a:avLst/>
            </a:prstGeom>
            <a:noFill/>
          </p:spPr>
          <p:txBody>
            <a:bodyPr wrap="none" rtlCol="0">
              <a:spAutoFit/>
            </a:bodyPr>
            <a:lstStyle/>
            <a:p>
              <a:pPr algn="r"/>
              <a:r>
                <a:rPr lang="en-US" sz="1600" dirty="0" smtClean="0">
                  <a:solidFill>
                    <a:schemeClr val="accent3">
                      <a:lumMod val="75000"/>
                    </a:schemeClr>
                  </a:solidFill>
                </a:rPr>
                <a:t>Community Cloud</a:t>
              </a:r>
              <a:endParaRPr lang="en-US" sz="1600" dirty="0">
                <a:solidFill>
                  <a:schemeClr val="accent3">
                    <a:lumMod val="75000"/>
                  </a:schemeClr>
                </a:solidFill>
              </a:endParaRPr>
            </a:p>
          </p:txBody>
        </p:sp>
        <p:sp>
          <p:nvSpPr>
            <p:cNvPr id="43" name="TextBox 42"/>
            <p:cNvSpPr txBox="1"/>
            <p:nvPr/>
          </p:nvSpPr>
          <p:spPr>
            <a:xfrm>
              <a:off x="2149812" y="2724535"/>
              <a:ext cx="1210588" cy="451405"/>
            </a:xfrm>
            <a:prstGeom prst="rect">
              <a:avLst/>
            </a:prstGeom>
            <a:noFill/>
          </p:spPr>
          <p:txBody>
            <a:bodyPr wrap="none" rtlCol="0">
              <a:spAutoFit/>
            </a:bodyPr>
            <a:lstStyle/>
            <a:p>
              <a:pPr algn="r"/>
              <a:r>
                <a:rPr lang="en-US" sz="1600" dirty="0" smtClean="0">
                  <a:solidFill>
                    <a:schemeClr val="accent3">
                      <a:lumMod val="75000"/>
                    </a:schemeClr>
                  </a:solidFill>
                </a:rPr>
                <a:t>Public Cloud</a:t>
              </a:r>
              <a:endParaRPr lang="en-US" sz="1600" dirty="0">
                <a:solidFill>
                  <a:schemeClr val="accent3">
                    <a:lumMod val="75000"/>
                  </a:schemeClr>
                </a:solidFill>
              </a:endParaRPr>
            </a:p>
          </p:txBody>
        </p:sp>
      </p:grpSp>
    </p:spTree>
    <p:extLst>
      <p:ext uri="{BB962C8B-B14F-4D97-AF65-F5344CB8AC3E}">
        <p14:creationId xmlns:p14="http://schemas.microsoft.com/office/powerpoint/2010/main" val="83620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i2.photobucket.com/albums/y47/DRon15/CDSM%20Images/facebook_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9067" y="1494343"/>
            <a:ext cx="699244" cy="699242"/>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p:cNvGrpSpPr/>
          <p:nvPr/>
        </p:nvGrpSpPr>
        <p:grpSpPr>
          <a:xfrm>
            <a:off x="3086100" y="1181100"/>
            <a:ext cx="4533900" cy="3543300"/>
            <a:chOff x="3086100" y="1181100"/>
            <a:chExt cx="4533900" cy="3543300"/>
          </a:xfrm>
        </p:grpSpPr>
        <p:sp>
          <p:nvSpPr>
            <p:cNvPr id="36" name="TextBox 35"/>
            <p:cNvSpPr txBox="1"/>
            <p:nvPr/>
          </p:nvSpPr>
          <p:spPr>
            <a:xfrm>
              <a:off x="6649093" y="2133600"/>
              <a:ext cx="970907" cy="584775"/>
            </a:xfrm>
            <a:prstGeom prst="rect">
              <a:avLst/>
            </a:prstGeom>
            <a:noFill/>
          </p:spPr>
          <p:txBody>
            <a:bodyPr wrap="none" rtlCol="0">
              <a:spAutoFit/>
            </a:bodyPr>
            <a:lstStyle/>
            <a:p>
              <a:r>
                <a:rPr lang="en-US" sz="3200" dirty="0" err="1" smtClean="0"/>
                <a:t>PaaS</a:t>
              </a:r>
              <a:endParaRPr lang="en-US" sz="3200" dirty="0"/>
            </a:p>
          </p:txBody>
        </p:sp>
        <p:grpSp>
          <p:nvGrpSpPr>
            <p:cNvPr id="29" name="Group 28"/>
            <p:cNvGrpSpPr/>
            <p:nvPr/>
          </p:nvGrpSpPr>
          <p:grpSpPr>
            <a:xfrm>
              <a:off x="3086100" y="1181100"/>
              <a:ext cx="3543300" cy="3543300"/>
              <a:chOff x="3086100" y="1181100"/>
              <a:chExt cx="3543300" cy="3543300"/>
            </a:xfrm>
          </p:grpSpPr>
          <p:sp>
            <p:nvSpPr>
              <p:cNvPr id="5" name="Oval 4"/>
              <p:cNvSpPr/>
              <p:nvPr/>
            </p:nvSpPr>
            <p:spPr>
              <a:xfrm>
                <a:off x="3086100" y="1181100"/>
                <a:ext cx="3543300" cy="3543300"/>
              </a:xfrm>
              <a:prstGeom prst="ellipse">
                <a:avLst/>
              </a:prstGeo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8100000" scaled="1"/>
                <a:tileRec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pic>
            <p:nvPicPr>
              <p:cNvPr id="19" name="Picture 5" descr="C:\Users\joneil\Documents\Stock\Logos\WinAzure_rgb.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8108" y="1602032"/>
                <a:ext cx="1944984" cy="30113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code.google.com/appengine/images/appengine_lowre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8852" y="2010756"/>
                <a:ext cx="676803" cy="519518"/>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res.sys-con.com/story/apr11/1791280/Cloud%20Foundry%20logo_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9614" y="3122402"/>
                <a:ext cx="2220824" cy="28472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3348315" y="2002130"/>
                <a:ext cx="1587757" cy="568141"/>
                <a:chOff x="1669237" y="2297432"/>
                <a:chExt cx="1437431" cy="514351"/>
              </a:xfrm>
            </p:grpSpPr>
            <p:pic>
              <p:nvPicPr>
                <p:cNvPr id="1062" name="Picture 38" descr="http://www.riskonnect.com/Portals/41472/images/force.com%20logo.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1669237" y="2297432"/>
                  <a:ext cx="790189" cy="5143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8" descr="http://www.riskonnect.com/Portals/41472/images/force.com%20logo.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2459426" y="2297432"/>
                  <a:ext cx="647242" cy="336230"/>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 descr="logo">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41672" y="2734399"/>
                <a:ext cx="1020713" cy="23616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OpenShift Logo">
                <a:hlinkClick r:id="rId11"/>
              </p:cNvPr>
              <p:cNvPicPr>
                <a:picLocks noChangeAspect="1" noChangeArrowheads="1"/>
              </p:cNvPicPr>
              <p:nvPr/>
            </p:nvPicPr>
            <p:blipFill>
              <a:blip r:embed="rId12">
                <a:biLevel thresh="75000"/>
                <a:extLst>
                  <a:ext uri="{BEBA8EAE-BF5A-486C-A8C5-ECC9F3942E4B}">
                    <a14:imgProps xmlns:a14="http://schemas.microsoft.com/office/drawing/2010/main">
                      <a14:imgLayer r:embed="rId13">
                        <a14:imgEffect>
                          <a14:sharpenSoften amount="-500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582487" y="2548235"/>
                <a:ext cx="991062" cy="40451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8" name="Group 27"/>
          <p:cNvGrpSpPr/>
          <p:nvPr/>
        </p:nvGrpSpPr>
        <p:grpSpPr>
          <a:xfrm>
            <a:off x="4988503" y="3351180"/>
            <a:ext cx="4077677" cy="3429000"/>
            <a:chOff x="5066323" y="3429000"/>
            <a:chExt cx="4077677" cy="3429000"/>
          </a:xfrm>
        </p:grpSpPr>
        <p:grpSp>
          <p:nvGrpSpPr>
            <p:cNvPr id="26" name="Group 25"/>
            <p:cNvGrpSpPr/>
            <p:nvPr/>
          </p:nvGrpSpPr>
          <p:grpSpPr>
            <a:xfrm>
              <a:off x="5066323" y="3429000"/>
              <a:ext cx="4077677" cy="3429000"/>
              <a:chOff x="5066323" y="3429000"/>
              <a:chExt cx="4077677" cy="3429000"/>
            </a:xfrm>
          </p:grpSpPr>
          <p:grpSp>
            <p:nvGrpSpPr>
              <p:cNvPr id="22" name="Group 21"/>
              <p:cNvGrpSpPr/>
              <p:nvPr/>
            </p:nvGrpSpPr>
            <p:grpSpPr>
              <a:xfrm>
                <a:off x="5066323" y="3429000"/>
                <a:ext cx="4077677" cy="3429000"/>
                <a:chOff x="5066323" y="3429000"/>
                <a:chExt cx="4077677" cy="3429000"/>
              </a:xfrm>
            </p:grpSpPr>
            <p:sp>
              <p:nvSpPr>
                <p:cNvPr id="4" name="Oval 3"/>
                <p:cNvSpPr/>
                <p:nvPr/>
              </p:nvSpPr>
              <p:spPr>
                <a:xfrm>
                  <a:off x="5715000" y="3429000"/>
                  <a:ext cx="3429000" cy="3429000"/>
                </a:xfrm>
                <a:prstGeom prst="ellipse">
                  <a:avLst/>
                </a:prstGeom>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810000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pic>
              <p:nvPicPr>
                <p:cNvPr id="1071" name="Picture 47" descr="http://www.oaggle.com/wp-content/uploads/2011/04/Amazon-Web-Services1.pn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74444" l="0" r="98667">
                              <a14:foregroundMark x1="36889" y1="52333" x2="36889" y2="52333"/>
                              <a14:foregroundMark x1="41778" y1="49111" x2="41778" y2="49111"/>
                              <a14:foregroundMark x1="61556" y1="49444" x2="61556" y2="49444"/>
                              <a14:foregroundMark x1="69778" y1="46444" x2="69778" y2="46444"/>
                              <a14:foregroundMark x1="75222" y1="48111" x2="75222" y2="48111"/>
                              <a14:foregroundMark x1="85333" y1="48111" x2="85333" y2="48111"/>
                              <a14:foregroundMark x1="32667" y1="63778" x2="32667" y2="63778"/>
                              <a14:foregroundMark x1="38889" y1="61333" x2="38889" y2="61333"/>
                              <a14:foregroundMark x1="44778" y1="58667" x2="44778" y2="58667"/>
                              <a14:foregroundMark x1="51889" y1="60111" x2="51889" y2="60111"/>
                              <a14:foregroundMark x1="57000" y1="60778" x2="57000" y2="60778"/>
                              <a14:foregroundMark x1="63556" y1="59333" x2="63556" y2="59333"/>
                              <a14:foregroundMark x1="72222" y1="61333" x2="72222" y2="61333"/>
                              <a14:foregroundMark x1="71667" y1="56222" x2="71667" y2="56222"/>
                              <a14:foregroundMark x1="74222" y1="59444" x2="74222" y2="59444"/>
                              <a14:foregroundMark x1="79222" y1="60222" x2="79222" y2="60222"/>
                              <a14:foregroundMark x1="86444" y1="61333" x2="86444" y2="61333"/>
                              <a14:foregroundMark x1="90444" y1="59111" x2="90444" y2="59111"/>
                              <a14:foregroundMark x1="92222" y1="59889" x2="92222" y2="59889"/>
                              <a14:foregroundMark x1="30928" y1="59536" x2="30928" y2="59536"/>
                              <a14:foregroundMark x1="37113" y1="60052" x2="37113" y2="60052"/>
                              <a14:foregroundMark x1="66495" y1="60825" x2="66495" y2="60825"/>
                              <a14:backgroundMark x1="34111" y1="51333" x2="34111" y2="51333"/>
                              <a14:backgroundMark x1="59333" y1="51667" x2="59333" y2="51667"/>
                              <a14:backgroundMark x1="58889" y1="60222" x2="58889" y2="60222"/>
                              <a14:backgroundMark x1="81778" y1="59889" x2="81778" y2="59889"/>
                              <a14:backgroundMark x1="40444" y1="60444" x2="40444" y2="60444"/>
                            </a14:backgroundRemoval>
                          </a14:imgEffect>
                        </a14:imgLayer>
                      </a14:imgProps>
                    </a:ext>
                    <a:ext uri="{28A0092B-C50C-407E-A947-70E740481C1C}">
                      <a14:useLocalDpi xmlns:a14="http://schemas.microsoft.com/office/drawing/2010/main" val="0"/>
                    </a:ext>
                  </a:extLst>
                </a:blip>
                <a:srcRect/>
                <a:stretch>
                  <a:fillRect/>
                </a:stretch>
              </p:blipFill>
              <p:spPr bwMode="auto">
                <a:xfrm>
                  <a:off x="5943600" y="3837838"/>
                  <a:ext cx="1613011" cy="1613011"/>
                </a:xfrm>
                <a:prstGeom prst="rect">
                  <a:avLst/>
                </a:prstGeom>
                <a:noFill/>
                <a:extLst>
                  <a:ext uri="{909E8E84-426E-40DD-AFC4-6F175D3DCCD1}">
                    <a14:hiddenFill xmlns:a14="http://schemas.microsoft.com/office/drawing/2010/main">
                      <a:solidFill>
                        <a:srgbClr val="FFFFFF"/>
                      </a:solidFill>
                    </a14:hiddenFill>
                  </a:ext>
                </a:extLst>
              </p:spPr>
            </p:pic>
            <p:pic>
              <p:nvPicPr>
                <p:cNvPr id="1073" name="Picture 49" descr="Microsoft Hyper-V Clou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27567" y="3925862"/>
                  <a:ext cx="2304108" cy="493738"/>
                </a:xfrm>
                <a:prstGeom prst="rect">
                  <a:avLst/>
                </a:prstGeom>
                <a:noFill/>
                <a:extLst>
                  <a:ext uri="{909E8E84-426E-40DD-AFC4-6F175D3DCCD1}">
                    <a14:hiddenFill xmlns:a14="http://schemas.microsoft.com/office/drawing/2010/main">
                      <a:solidFill>
                        <a:srgbClr val="FFFFFF"/>
                      </a:solidFill>
                    </a14:hiddenFill>
                  </a:ext>
                </a:extLst>
              </p:spPr>
            </p:pic>
            <p:pic>
              <p:nvPicPr>
                <p:cNvPr id="1087" name="Picture 63" descr="http://www.mysmartrend.com/files/images/logos/VMW.jpg"/>
                <p:cNvPicPr>
                  <a:picLocks noChangeAspect="1" noChangeArrowheads="1"/>
                </p:cNvPicPr>
                <p:nvPr/>
              </p:nvPicPr>
              <p:blipFill>
                <a:blip r:embed="rId17"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066323" y="4048520"/>
                  <a:ext cx="2327938" cy="2327938"/>
                </a:xfrm>
                <a:prstGeom prst="rect">
                  <a:avLst/>
                </a:prstGeom>
                <a:noFill/>
                <a:extLst>
                  <a:ext uri="{909E8E84-426E-40DD-AFC4-6F175D3DCCD1}">
                    <a14:hiddenFill xmlns:a14="http://schemas.microsoft.com/office/drawing/2010/main">
                      <a:solidFill>
                        <a:srgbClr val="FFFFFF"/>
                      </a:solidFill>
                    </a14:hiddenFill>
                  </a:ext>
                </a:extLst>
              </p:spPr>
            </p:pic>
          </p:grpSp>
          <p:pic>
            <p:nvPicPr>
              <p:cNvPr id="1077" name="Picture 53" descr="http://evbdn.eventbrite.com/s3-s3/eventlogos/3462046/1249209419-5.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21627" y="5469739"/>
                <a:ext cx="841892" cy="84189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GoGrid Cloud and Hybrid Hosti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671549" y="4546516"/>
                <a:ext cx="1198541" cy="2397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
                <a:hlinkClick r:id="rId20" tooltip="Home"/>
              </p:cNvPr>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9375" b="93750" l="1000" r="99000">
                            <a14:foregroundMark x1="1333" y1="31250" x2="1333" y2="31250"/>
                            <a14:foregroundMark x1="3000" y1="93750" x2="3000" y2="93750"/>
                            <a14:foregroundMark x1="7667" y1="68750" x2="7667" y2="68750"/>
                            <a14:foregroundMark x1="10333" y1="53125" x2="10333" y2="53125"/>
                            <a14:foregroundMark x1="11000" y1="40625" x2="11000" y2="40625"/>
                            <a14:foregroundMark x1="18667" y1="31250" x2="18667" y2="31250"/>
                            <a14:foregroundMark x1="19000" y1="59375" x2="19000" y2="59375"/>
                            <a14:foregroundMark x1="21667" y1="40625" x2="21667" y2="40625"/>
                            <a14:foregroundMark x1="21667" y1="65625" x2="21667" y2="65625"/>
                            <a14:foregroundMark x1="24000" y1="15625" x2="24000" y2="15625"/>
                            <a14:foregroundMark x1="25000" y1="87500" x2="25000" y2="87500"/>
                            <a14:foregroundMark x1="28000" y1="90625" x2="28000" y2="90625"/>
                            <a14:foregroundMark x1="29000" y1="87500" x2="29000" y2="87500"/>
                            <a14:foregroundMark x1="25667" y1="12500" x2="25667" y2="12500"/>
                            <a14:foregroundMark x1="34667" y1="37500" x2="34667" y2="37500"/>
                            <a14:foregroundMark x1="33333" y1="59375" x2="33333" y2="59375"/>
                            <a14:foregroundMark x1="38333" y1="40625" x2="38333" y2="40625"/>
                            <a14:foregroundMark x1="44333" y1="50000" x2="44333" y2="50000"/>
                            <a14:foregroundMark x1="44333" y1="75000" x2="44333" y2="75000"/>
                            <a14:foregroundMark x1="49000" y1="87500" x2="49000" y2="87500"/>
                            <a14:foregroundMark x1="54667" y1="56250" x2="54667" y2="56250"/>
                            <a14:foregroundMark x1="57000" y1="34375" x2="57000" y2="34375"/>
                            <a14:foregroundMark x1="51667" y1="28125" x2="51667" y2="28125"/>
                            <a14:foregroundMark x1="62000" y1="62500" x2="62000" y2="62500"/>
                            <a14:foregroundMark x1="62000" y1="40625" x2="62000" y2="40625"/>
                            <a14:foregroundMark x1="69000" y1="34375" x2="69000" y2="34375"/>
                            <a14:foregroundMark x1="75000" y1="25000" x2="75000" y2="25000"/>
                            <a14:foregroundMark x1="81333" y1="46875" x2="81333" y2="46875"/>
                            <a14:foregroundMark x1="82000" y1="78125" x2="82000" y2="78125"/>
                            <a14:foregroundMark x1="89333" y1="31250" x2="89333" y2="31250"/>
                            <a14:foregroundMark x1="92667" y1="31250" x2="92667" y2="31250"/>
                            <a14:foregroundMark x1="99000" y1="62500" x2="99000" y2="62500"/>
                            <a14:foregroundMark x1="95667" y1="90625" x2="95667" y2="90625"/>
                            <a14:foregroundMark x1="96333" y1="15625" x2="96333" y2="15625"/>
                            <a14:foregroundMark x1="6000" y1="37500" x2="6000" y2="37500"/>
                            <a14:backgroundMark x1="9000" y1="31250" x2="9000" y2="31250"/>
                            <a14:backgroundMark x1="9000" y1="81250" x2="9000" y2="81250"/>
                            <a14:backgroundMark x1="2000" y1="46875" x2="2000" y2="46875"/>
                            <a14:backgroundMark x1="2333" y1="31250" x2="2333" y2="31250"/>
                            <a14:backgroundMark x1="2667" y1="18750" x2="2667" y2="18750"/>
                            <a14:backgroundMark x1="4667" y1="18750" x2="4667" y2="18750"/>
                            <a14:backgroundMark x1="37667" y1="46875" x2="37667" y2="46875"/>
                            <a14:backgroundMark x1="97333" y1="28125" x2="97333" y2="28125"/>
                            <a14:backgroundMark x1="5667" y1="46875" x2="5667" y2="46875"/>
                          </a14:backgroundRemoval>
                        </a14:imgEffect>
                      </a14:imgLayer>
                    </a14:imgProps>
                  </a:ext>
                  <a:ext uri="{28A0092B-C50C-407E-A947-70E740481C1C}">
                    <a14:useLocalDpi xmlns:a14="http://schemas.microsoft.com/office/drawing/2010/main" val="0"/>
                  </a:ext>
                </a:extLst>
              </a:blip>
              <a:srcRect/>
              <a:stretch>
                <a:fillRect/>
              </a:stretch>
            </p:blipFill>
            <p:spPr bwMode="auto">
              <a:xfrm>
                <a:off x="6797673" y="6409032"/>
                <a:ext cx="1454727" cy="155171"/>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7518589" y="4982480"/>
                <a:ext cx="1467621" cy="382832"/>
                <a:chOff x="7518589" y="4896215"/>
                <a:chExt cx="1467621" cy="382832"/>
              </a:xfrm>
            </p:grpSpPr>
            <p:pic>
              <p:nvPicPr>
                <p:cNvPr id="3079" name="Picture 7" descr="http://upload.wikimedia.org/wikipedia/en/thumb/1/16/Rackspace_logo.svg/500px-Rackspace_logo.svg.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518589" y="4896215"/>
                  <a:ext cx="367401" cy="38283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1" descr="http://proplabs.org/wp-content/uploads/2011/04/rackspace-logo.jpg"/>
                <p:cNvPicPr>
                  <a:picLocks noChangeAspect="1" noChangeArrowheads="1"/>
                </p:cNvPicPr>
                <p:nvPr/>
              </p:nvPicPr>
              <p:blipFill rotWithShape="1">
                <a:blip r:embed="rId24" cstate="print">
                  <a:extLst>
                    <a:ext uri="{BEBA8EAE-BF5A-486C-A8C5-ECC9F3942E4B}">
                      <a14:imgProps xmlns:a14="http://schemas.microsoft.com/office/drawing/2010/main">
                        <a14:imgLayer r:embed="rId25">
                          <a14:imgEffect>
                            <a14:backgroundRemoval t="0" b="100000" l="0" r="100000">
                              <a14:foregroundMark x1="90698" y1="52830" x2="90698" y2="52830"/>
                              <a14:foregroundMark x1="78682" y1="52830" x2="78682" y2="52830"/>
                              <a14:foregroundMark x1="66667" y1="58491" x2="66667" y2="58491"/>
                              <a14:foregroundMark x1="54651" y1="56604" x2="54651" y2="56604"/>
                              <a14:foregroundMark x1="48062" y1="52830" x2="48062" y2="52830"/>
                              <a14:foregroundMark x1="34496" y1="37736" x2="34496" y2="37736"/>
                              <a14:foregroundMark x1="24031" y1="47170" x2="24031" y2="47170"/>
                              <a14:foregroundMark x1="18992" y1="45283" x2="18992" y2="45283"/>
                              <a14:foregroundMark x1="3101" y1="58491" x2="3101" y2="58491"/>
                              <a14:backgroundMark x1="94574" y1="39623" x2="94574" y2="39623"/>
                              <a14:backgroundMark x1="14341" y1="43396" x2="14341" y2="43396"/>
                              <a14:backgroundMark x1="15116" y1="77358" x2="15116" y2="77358"/>
                              <a14:backgroundMark x1="57364" y1="54717" x2="57364" y2="54717"/>
                              <a14:backgroundMark x1="71705" y1="50943" x2="71705" y2="50943"/>
                              <a14:backgroundMark x1="23643" y1="16981" x2="23643" y2="16981"/>
                              <a14:backgroundMark x1="41085" y1="16981" x2="41085" y2="16981"/>
                              <a14:backgroundMark x1="49225" y1="11321" x2="49225" y2="11321"/>
                            </a14:backgroundRemoval>
                          </a14:imgEffect>
                        </a14:imgLayer>
                      </a14:imgProps>
                    </a:ext>
                    <a:ext uri="{28A0092B-C50C-407E-A947-70E740481C1C}">
                      <a14:useLocalDpi xmlns:a14="http://schemas.microsoft.com/office/drawing/2010/main" val="0"/>
                    </a:ext>
                  </a:extLst>
                </a:blip>
                <a:srcRect/>
                <a:stretch/>
              </p:blipFill>
              <p:spPr bwMode="auto">
                <a:xfrm>
                  <a:off x="7915600" y="4997335"/>
                  <a:ext cx="1070610" cy="2228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p:cNvGrpSpPr/>
              <p:nvPr/>
            </p:nvGrpSpPr>
            <p:grpSpPr>
              <a:xfrm>
                <a:off x="7286832" y="5496801"/>
                <a:ext cx="1580937" cy="528168"/>
                <a:chOff x="-3886200" y="1902273"/>
                <a:chExt cx="2314649" cy="773292"/>
              </a:xfrm>
            </p:grpSpPr>
            <p:pic>
              <p:nvPicPr>
                <p:cNvPr id="3080" name="Picture 8"/>
                <p:cNvPicPr>
                  <a:picLocks noChangeAspect="1" noChangeArrowheads="1"/>
                </p:cNvPicPr>
                <p:nvPr/>
              </p:nvPicPr>
              <p:blipFill>
                <a:blip r:embed="rId26">
                  <a:extLst>
                    <a:ext uri="{BEBA8EAE-BF5A-486C-A8C5-ECC9F3942E4B}">
                      <a14:imgProps xmlns:a14="http://schemas.microsoft.com/office/drawing/2010/main">
                        <a14:imgLayer r:embed="rId27">
                          <a14:imgEffect>
                            <a14:backgroundRemoval t="0" b="100000" l="0" r="100000">
                              <a14:foregroundMark x1="5430" y1="62500" x2="5430" y2="62500"/>
                              <a14:foregroundMark x1="17647" y1="59722" x2="17647" y2="59722"/>
                              <a14:foregroundMark x1="23982" y1="68056" x2="23982" y2="68056"/>
                              <a14:foregroundMark x1="38914" y1="69444" x2="38914" y2="69444"/>
                              <a14:foregroundMark x1="54751" y1="72222" x2="54751" y2="72222"/>
                              <a14:foregroundMark x1="67873" y1="88889" x2="67873" y2="88889"/>
                              <a14:backgroundMark x1="85520" y1="69444" x2="85520" y2="69444"/>
                              <a14:backgroundMark x1="89593" y1="65278" x2="89593" y2="65278"/>
                            </a14:backgroundRemoval>
                          </a14:imgEffect>
                        </a14:imgLayer>
                      </a14:imgProps>
                    </a:ext>
                    <a:ext uri="{28A0092B-C50C-407E-A947-70E740481C1C}">
                      <a14:useLocalDpi xmlns:a14="http://schemas.microsoft.com/office/drawing/2010/main" val="0"/>
                    </a:ext>
                  </a:extLst>
                </a:blip>
                <a:srcRect/>
                <a:stretch>
                  <a:fillRect/>
                </a:stretch>
              </p:blipFill>
              <p:spPr bwMode="auto">
                <a:xfrm>
                  <a:off x="-3886200" y="1902273"/>
                  <a:ext cx="21050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2515497" y="2179889"/>
                  <a:ext cx="943946" cy="495676"/>
                </a:xfrm>
                <a:prstGeom prst="rect">
                  <a:avLst/>
                </a:prstGeom>
                <a:noFill/>
              </p:spPr>
              <p:txBody>
                <a:bodyPr wrap="none" rtlCol="0">
                  <a:spAutoFit/>
                </a:bodyPr>
                <a:lstStyle/>
                <a:p>
                  <a:r>
                    <a:rPr lang="en-US" sz="1600" dirty="0" smtClean="0">
                      <a:solidFill>
                        <a:schemeClr val="bg1">
                          <a:lumMod val="50000"/>
                        </a:schemeClr>
                      </a:solidFill>
                      <a:latin typeface="Century Gothic" pitchFamily="34" charset="0"/>
                    </a:rPr>
                    <a:t>com</a:t>
                  </a:r>
                  <a:endParaRPr lang="en-US" sz="1600" dirty="0">
                    <a:solidFill>
                      <a:schemeClr val="bg1">
                        <a:lumMod val="50000"/>
                      </a:schemeClr>
                    </a:solidFill>
                    <a:latin typeface="Century Gothic" pitchFamily="34" charset="0"/>
                  </a:endParaRPr>
                </a:p>
              </p:txBody>
            </p:sp>
          </p:grpSp>
        </p:grpSp>
        <p:sp>
          <p:nvSpPr>
            <p:cNvPr id="35" name="TextBox 34"/>
            <p:cNvSpPr txBox="1"/>
            <p:nvPr/>
          </p:nvSpPr>
          <p:spPr>
            <a:xfrm>
              <a:off x="5073650" y="6133525"/>
              <a:ext cx="872355" cy="584775"/>
            </a:xfrm>
            <a:prstGeom prst="rect">
              <a:avLst/>
            </a:prstGeom>
            <a:noFill/>
          </p:spPr>
          <p:txBody>
            <a:bodyPr wrap="none" rtlCol="0">
              <a:spAutoFit/>
            </a:bodyPr>
            <a:lstStyle/>
            <a:p>
              <a:r>
                <a:rPr lang="en-US" sz="3200" dirty="0" err="1" smtClean="0"/>
                <a:t>IaaS</a:t>
              </a:r>
              <a:endParaRPr lang="en-US" sz="3200" dirty="0"/>
            </a:p>
          </p:txBody>
        </p:sp>
      </p:grpSp>
      <p:sp>
        <p:nvSpPr>
          <p:cNvPr id="2" name="Title 1"/>
          <p:cNvSpPr>
            <a:spLocks noGrp="1"/>
          </p:cNvSpPr>
          <p:nvPr>
            <p:ph type="title"/>
          </p:nvPr>
        </p:nvSpPr>
        <p:spPr/>
        <p:txBody>
          <a:bodyPr/>
          <a:lstStyle/>
          <a:p>
            <a:r>
              <a:rPr lang="en-US" dirty="0" smtClean="0"/>
              <a:t>Some of the Players</a:t>
            </a:r>
            <a:endParaRPr lang="en-US" dirty="0"/>
          </a:p>
        </p:txBody>
      </p:sp>
      <p:sp>
        <p:nvSpPr>
          <p:cNvPr id="7" name="AutoShape 2" descr="https://mediabank.partners.extranet.microsoft.com/Assets/Active/M-Q/Microsoft_Office_365/Logos/Horizontal/online-rgb/ofc365_h_rgb.png"/>
          <p:cNvSpPr>
            <a:spLocks noChangeAspect="1" noChangeArrowheads="1"/>
          </p:cNvSpPr>
          <p:nvPr/>
        </p:nvSpPr>
        <p:spPr bwMode="auto">
          <a:xfrm>
            <a:off x="63500" y="-136525"/>
            <a:ext cx="10020300" cy="3219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https://mediabank.partners.extranet.microsoft.com/Assets/Active/M-Q/Microsoft_Office_365/Logos/Horizontal/online-rgb/ofc365_h_rgb.png"/>
          <p:cNvSpPr>
            <a:spLocks noChangeAspect="1" noChangeArrowheads="1"/>
          </p:cNvSpPr>
          <p:nvPr/>
        </p:nvSpPr>
        <p:spPr bwMode="auto">
          <a:xfrm>
            <a:off x="201425" y="71217"/>
            <a:ext cx="10020300" cy="3219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30" descr="data:image/jpg;base64,/9j/4AAQSkZJRgABAQAAAQABAAD/2wCEAAkGBhQQERUUExMWFRAWFx4WGRcXEyAfFhkeHSEbGR0aIx4cICYeGR0mHBgZIDskIzMpMi4tHB81NzAqNiYrOCkBCQoKDQwNGg8OGSkkHyQ0NTU1KTM1NTU1KTU1LCk1NTI2NS4sNTU1NTUsLTUyLzU1LTY1KS40NTIuLDMxNTU1Nf/AABEIACkAmAMBIgACEQEDEQH/xAAcAAACAgMBAQAAAAAAAAAAAAAABgQFAQIHAwj/xAA8EAACAQIEAwYDBAcJAAAAAAABAgMAEQQFEiEGEzEiMkFRYXEHFIEzkaHwFSMkQlJysRYXQ1NikqKywf/EABgBAQADAQAAAAAAAAAAAAAAAAABAwQF/8QAJBEAAgEDAgYDAAAAAAAAAAAAAAECA0FRERITMXGBsfAEIdH/2gAMAwEAAhEDEQA/AO3ySaReqPOuJIsMQJCzSnpFH3vS9Ss9zZMLG8sjKqxrtqNgWbZRv4k7fWufZFxzgcNGcTLI2IxcpkY8qMuyBO8PAJsQdyNiPCr6cYbXOfJWyZa06m5U6XN3wv3Axni117T5fMsf8QJv720j+tXmUZ3HiE1wuWA7ynvr+fyaUf74I5E1RYeRdj9tZbG62BAvuyOHG+9c0xXxGnhmGIgZFMgDNdO2NeouTGDpKro/FPOrWqUobmtrtfX3JRGVeFXapb1f6S07rxg+jYzsN7+taYrFLEjO7BY1BZmY2AA3JJ8BaomTY4SoCDcFVcdkrswB7p3Xe+x6Vzv4l8S/NthcvSLEqs8wMw+XcO0MZ1MFFrve19vKsZ0RmxfxDSKJcS+GnXAMQBiLLsGNlkMermLGdtyL7jbcU2g3pb/tnAQY44Z5WRQXijw5LRA9FcGwVrC4TvW8KlQcaYN8K2KE6jDobOzXBRhtpZSNStf90i/SgLuik+H4qYKSTDxxtJI2JIC6IiQmq4XWf3CbXtuQLEgCpGYfETDQq0hEz4ZG0viI4GaBTfSe0O8AdrqGF9r3oBooqkxnGGHTlBC08kycyOOFdbsm3b22VNx2mIFeuQcTw40PyiwkibRJG6lZY28mU9PcXB86AtqK8MVjFjA1HcmwAF2Y+QA3NeGFzdJHMfaWUC5V1sbeY8CPagJ1FV753GAWAdo16uqEqLdd/G3pet8VnMUcYkZxobukb6va3WgJtFVsufxKRfVoJtzNB5d+ne6fXpRPxBEm51aL25gQmMHp3un3UBZUVhWvuOlFAJnxVywTZfNfVeMLMmlNd2jOwK+IOqx8gb+Fcl4QyydsVhyIXR4UEMiBtPONpd+m6aTEGv8AwncGvobFyhRckgjcEClXG5fDiZDLBP8AL4sd6373qR1+o+oNX0eG3pU96mX5PFUdaXO+e1teooYj4SYqdIRzBEEiUaXfVpeNwq7qO0pgAG52sB7UmZ/CVIZY4Ti5JpXVQ4CjsAAAnUbmxGqykbDr4V0PEPmAGlsVEF/iVRq/61rknD5JJQlmbvzt+NvM/kmrnsi3OclJ2S9sZ48ScVTpwcVdvn5ereS74OwPKiKhndEtGrSNqdtN9yfE3NvpSpkROOz7HYkbpg4hhYvLWblj5d7X9CKd82xqYDByy9I4Ymb3sCfqSfxNLfwdygw5akkn22KdsS58y57P/EKfqaxHSI/wSa+WHX9v8xLzr97mat9Xra1VmWRXzXPOWP2XkqHFuwZtG/pfvX9etOuJ4MhaZ5o3mw8sn2hglKCS3Qsu6lv9QAPrW44Pw64b5ZA8cJJZuXKyu5N9RZwdblr7knegEfh7XHwnqgFpflpWBUdq5L6mFt9Wm5v1ps4AxEOJynC6ArRGBY2WwIuo0upHTqDtU7h7hSHAIY4DIIrWEbzM6LuT2QxOm5J6VUxfC7BxyM0RnhRzqaKHEukTH+VSLfS1ALWU4COTPsfC8kkLCKH5dYZjGDEqgFRptcBj096cMn4cwmBxMsiyN81MgaQyzlmKqQNR1HYC4F/pWM5+HeCxSxBojG0A0xPC5jdB5Ar4bnrfqfOpOW8GYbDxyRqrsZbcySSRnle3du7G9h4DoN9t6A0kxg+fjuQUaEiM32uTc2PmQLfdUziCP9nlZR+s0EAgdq3UgHr0vW8uQwtEsRXsJ3dzqHqD1rfCZSkZv2mboC7liPa/T6VBJjJdPy8Wm2nlj26b0rBT+j8R/l848v2uOnpe/wCNM/6DjFwNao25RXIQ367eF/S1b4vKI5UEbAiMbBVYqv3Ai9AROIlAwMgtsIx+FqM1UDAuLbCH/wAqXNlCPGI21lPLmNv6E3uR70SZQjR8s6zH5cxrn0ve5HpQG2Vt+pi/kX+gorCZTGECWJUdLsSQPK5N7elYqSCaRUeXARv3o0PuoNSKKAjLlsQ/w0/2iqnivO58GsLw4czRGVVmK3LRxnq4VQS1vS/t5X9FAIPFqPnXLwcCyLgi6viZ2jZFKqQwiTUAXYkA3AsLDfwp7hhCKFUWVQAAOgA2A+6t6KAKKKKAKKKKAKKKKAKKKKAKKKKAKKKKAKKKKA//2Q=="/>
          <p:cNvSpPr>
            <a:spLocks noChangeAspect="1" noChangeArrowheads="1"/>
          </p:cNvSpPr>
          <p:nvPr/>
        </p:nvSpPr>
        <p:spPr bwMode="auto">
          <a:xfrm>
            <a:off x="109538" y="-193675"/>
            <a:ext cx="1447800" cy="390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32" descr="data:image/jpg;base64,/9j/4AAQSkZJRgABAQAAAQABAAD/2wCEAAkGBhQQERUUExMWFRAWFx4WGRcXEyAfFhkeHSEbGR0aIx4cICYeGR0mHBgZIDskIzMpMi4tHB81NzAqNiYrOCkBCQoKDQwNGg8OGSkkHyQ0NTU1KTM1NTU1KTU1LCk1NTI2NS4sNTU1NTUsLTUyLzU1LTY1KS40NTIuLDMxNTU1Nf/AABEIACkAmAMBIgACEQEDEQH/xAAcAAACAgMBAQAAAAAAAAAAAAAABgQFAQIHAwj/xAA8EAACAQIEAwYDBAcJAAAAAAABAgMAEQQFEiEGEzEiMkFRYXEHFIEzkaHwFSMkQlJysRYXQ1NikqKywf/EABgBAQADAQAAAAAAAAAAAAAAAAABAwQF/8QAJBEAAgEDAgYDAAAAAAAAAAAAAAECA0FRERITMXGBsfAEIdH/2gAMAwEAAhEDEQA/AO3ySaReqPOuJIsMQJCzSnpFH3vS9Ss9zZMLG8sjKqxrtqNgWbZRv4k7fWufZFxzgcNGcTLI2IxcpkY8qMuyBO8PAJsQdyNiPCr6cYbXOfJWyZa06m5U6XN3wv3Axni117T5fMsf8QJv720j+tXmUZ3HiE1wuWA7ynvr+fyaUf74I5E1RYeRdj9tZbG62BAvuyOHG+9c0xXxGnhmGIgZFMgDNdO2NeouTGDpKro/FPOrWqUobmtrtfX3JRGVeFXapb1f6S07rxg+jYzsN7+taYrFLEjO7BY1BZmY2AA3JJ8BaomTY4SoCDcFVcdkrswB7p3Xe+x6Vzv4l8S/NthcvSLEqs8wMw+XcO0MZ1MFFrve19vKsZ0RmxfxDSKJcS+GnXAMQBiLLsGNlkMermLGdtyL7jbcU2g3pb/tnAQY44Z5WRQXijw5LRA9FcGwVrC4TvW8KlQcaYN8K2KE6jDobOzXBRhtpZSNStf90i/SgLuik+H4qYKSTDxxtJI2JIC6IiQmq4XWf3CbXtuQLEgCpGYfETDQq0hEz4ZG0viI4GaBTfSe0O8AdrqGF9r3oBooqkxnGGHTlBC08kycyOOFdbsm3b22VNx2mIFeuQcTw40PyiwkibRJG6lZY28mU9PcXB86AtqK8MVjFjA1HcmwAF2Y+QA3NeGFzdJHMfaWUC5V1sbeY8CPagJ1FV753GAWAdo16uqEqLdd/G3pet8VnMUcYkZxobukb6va3WgJtFVsufxKRfVoJtzNB5d+ne6fXpRPxBEm51aL25gQmMHp3un3UBZUVhWvuOlFAJnxVywTZfNfVeMLMmlNd2jOwK+IOqx8gb+Fcl4QyydsVhyIXR4UEMiBtPONpd+m6aTEGv8AwncGvobFyhRckgjcEClXG5fDiZDLBP8AL4sd6373qR1+o+oNX0eG3pU96mX5PFUdaXO+e1teooYj4SYqdIRzBEEiUaXfVpeNwq7qO0pgAG52sB7UmZ/CVIZY4Ti5JpXVQ4CjsAAAnUbmxGqykbDr4V0PEPmAGlsVEF/iVRq/61rknD5JJQlmbvzt+NvM/kmrnsi3OclJ2S9sZ48ScVTpwcVdvn5ereS74OwPKiKhndEtGrSNqdtN9yfE3NvpSpkROOz7HYkbpg4hhYvLWblj5d7X9CKd82xqYDByy9I4Ymb3sCfqSfxNLfwdygw5akkn22KdsS58y57P/EKfqaxHSI/wSa+WHX9v8xLzr97mat9Xra1VmWRXzXPOWP2XkqHFuwZtG/pfvX9etOuJ4MhaZ5o3mw8sn2hglKCS3Qsu6lv9QAPrW44Pw64b5ZA8cJJZuXKyu5N9RZwdblr7knegEfh7XHwnqgFpflpWBUdq5L6mFt9Wm5v1ps4AxEOJynC6ArRGBY2WwIuo0upHTqDtU7h7hSHAIY4DIIrWEbzM6LuT2QxOm5J6VUxfC7BxyM0RnhRzqaKHEukTH+VSLfS1ALWU4COTPsfC8kkLCKH5dYZjGDEqgFRptcBj096cMn4cwmBxMsiyN81MgaQyzlmKqQNR1HYC4F/pWM5+HeCxSxBojG0A0xPC5jdB5Ar4bnrfqfOpOW8GYbDxyRqrsZbcySSRnle3du7G9h4DoN9t6A0kxg+fjuQUaEiM32uTc2PmQLfdUziCP9nlZR+s0EAgdq3UgHr0vW8uQwtEsRXsJ3dzqHqD1rfCZSkZv2mboC7liPa/T6VBJjJdPy8Wm2nlj26b0rBT+j8R/l848v2uOnpe/wCNM/6DjFwNao25RXIQ367eF/S1b4vKI5UEbAiMbBVYqv3Ai9AROIlAwMgtsIx+FqM1UDAuLbCH/wAqXNlCPGI21lPLmNv6E3uR70SZQjR8s6zH5cxrn0ve5HpQG2Vt+pi/kX+gorCZTGECWJUdLsSQPK5N7elYqSCaRUeXARv3o0PuoNSKKAjLlsQ/w0/2iqnivO58GsLw4czRGVVmK3LRxnq4VQS1vS/t5X9FAIPFqPnXLwcCyLgi6viZ2jZFKqQwiTUAXYkA3AsLDfwp7hhCKFUWVQAAOgA2A+6t6KAKKKKAKKKKAKKKKAKKKKAKKKKAKKKKAKKKKA//2Q=="/>
          <p:cNvSpPr>
            <a:spLocks noChangeAspect="1" noChangeArrowheads="1"/>
          </p:cNvSpPr>
          <p:nvPr/>
        </p:nvSpPr>
        <p:spPr bwMode="auto">
          <a:xfrm>
            <a:off x="261938" y="-41275"/>
            <a:ext cx="1447800" cy="390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34" descr="data:image/jpg;base64,/9j/4AAQSkZJRgABAQAAAQABAAD/2wCEAAkGBhQQERUUExMWFRAWFx4WGRcXEyAfFhkeHSEbGR0aIx4cICYeGR0mHBgZIDskIzMpMi4tHB81NzAqNiYrOCkBCQoKDQwNGg8OGSkkHyQ0NTU1KTM1NTU1KTU1LCk1NTI2NS4sNTU1NTUsLTUyLzU1LTY1KS40NTIuLDMxNTU1Nf/AABEIACkAmAMBIgACEQEDEQH/xAAcAAACAgMBAQAAAAAAAAAAAAAABgQFAQIHAwj/xAA8EAACAQIEAwYDBAcJAAAAAAABAgMAEQQFEiEGEzEiMkFRYXEHFIEzkaHwFSMkQlJysRYXQ1NikqKywf/EABgBAQADAQAAAAAAAAAAAAAAAAABAwQF/8QAJBEAAgEDAgYDAAAAAAAAAAAAAAECA0FRERITMXGBsfAEIdH/2gAMAwEAAhEDEQA/AO3ySaReqPOuJIsMQJCzSnpFH3vS9Ss9zZMLG8sjKqxrtqNgWbZRv4k7fWufZFxzgcNGcTLI2IxcpkY8qMuyBO8PAJsQdyNiPCr6cYbXOfJWyZa06m5U6XN3wv3Axni117T5fMsf8QJv720j+tXmUZ3HiE1wuWA7ynvr+fyaUf74I5E1RYeRdj9tZbG62BAvuyOHG+9c0xXxGnhmGIgZFMgDNdO2NeouTGDpKro/FPOrWqUobmtrtfX3JRGVeFXapb1f6S07rxg+jYzsN7+taYrFLEjO7BY1BZmY2AA3JJ8BaomTY4SoCDcFVcdkrswB7p3Xe+x6Vzv4l8S/NthcvSLEqs8wMw+XcO0MZ1MFFrve19vKsZ0RmxfxDSKJcS+GnXAMQBiLLsGNlkMermLGdtyL7jbcU2g3pb/tnAQY44Z5WRQXijw5LRA9FcGwVrC4TvW8KlQcaYN8K2KE6jDobOzXBRhtpZSNStf90i/SgLuik+H4qYKSTDxxtJI2JIC6IiQmq4XWf3CbXtuQLEgCpGYfETDQq0hEz4ZG0viI4GaBTfSe0O8AdrqGF9r3oBooqkxnGGHTlBC08kycyOOFdbsm3b22VNx2mIFeuQcTw40PyiwkibRJG6lZY28mU9PcXB86AtqK8MVjFjA1HcmwAF2Y+QA3NeGFzdJHMfaWUC5V1sbeY8CPagJ1FV753GAWAdo16uqEqLdd/G3pet8VnMUcYkZxobukb6va3WgJtFVsufxKRfVoJtzNB5d+ne6fXpRPxBEm51aL25gQmMHp3un3UBZUVhWvuOlFAJnxVywTZfNfVeMLMmlNd2jOwK+IOqx8gb+Fcl4QyydsVhyIXR4UEMiBtPONpd+m6aTEGv8AwncGvobFyhRckgjcEClXG5fDiZDLBP8AL4sd6373qR1+o+oNX0eG3pU96mX5PFUdaXO+e1teooYj4SYqdIRzBEEiUaXfVpeNwq7qO0pgAG52sB7UmZ/CVIZY4Ti5JpXVQ4CjsAAAnUbmxGqykbDr4V0PEPmAGlsVEF/iVRq/61rknD5JJQlmbvzt+NvM/kmrnsi3OclJ2S9sZ48ScVTpwcVdvn5ereS74OwPKiKhndEtGrSNqdtN9yfE3NvpSpkROOz7HYkbpg4hhYvLWblj5d7X9CKd82xqYDByy9I4Ymb3sCfqSfxNLfwdygw5akkn22KdsS58y57P/EKfqaxHSI/wSa+WHX9v8xLzr97mat9Xra1VmWRXzXPOWP2XkqHFuwZtG/pfvX9etOuJ4MhaZ5o3mw8sn2hglKCS3Qsu6lv9QAPrW44Pw64b5ZA8cJJZuXKyu5N9RZwdblr7knegEfh7XHwnqgFpflpWBUdq5L6mFt9Wm5v1ps4AxEOJynC6ArRGBY2WwIuo0upHTqDtU7h7hSHAIY4DIIrWEbzM6LuT2QxOm5J6VUxfC7BxyM0RnhRzqaKHEukTH+VSLfS1ALWU4COTPsfC8kkLCKH5dYZjGDEqgFRptcBj096cMn4cwmBxMsiyN81MgaQyzlmKqQNR1HYC4F/pWM5+HeCxSxBojG0A0xPC5jdB5Ar4bnrfqfOpOW8GYbDxyRqrsZbcySSRnle3du7G9h4DoN9t6A0kxg+fjuQUaEiM32uTc2PmQLfdUziCP9nlZR+s0EAgdq3UgHr0vW8uQwtEsRXsJ3dzqHqD1rfCZSkZv2mboC7liPa/T6VBJjJdPy8Wm2nlj26b0rBT+j8R/l848v2uOnpe/wCNM/6DjFwNao25RXIQ367eF/S1b4vKI5UEbAiMbBVYqv3Ai9AROIlAwMgtsIx+FqM1UDAuLbCH/wAqXNlCPGI21lPLmNv6E3uR70SZQjR8s6zH5cxrn0ve5HpQG2Vt+pi/kX+gorCZTGECWJUdLsSQPK5N7elYqSCaRUeXARv3o0PuoNSKKAjLlsQ/w0/2iqnivO58GsLw4czRGVVmK3LRxnq4VQS1vS/t5X9FAIPFqPnXLwcCyLgi6viZ2jZFKqQwiTUAXYkA3AsLDfwp7hhCKFUWVQAAOgA2A+6t6KAKKKKAKKKKAKKKKAKKKKAKKKKAKKKKAKKKKA//2Q=="/>
          <p:cNvSpPr>
            <a:spLocks noChangeAspect="1" noChangeArrowheads="1"/>
          </p:cNvSpPr>
          <p:nvPr/>
        </p:nvSpPr>
        <p:spPr bwMode="auto">
          <a:xfrm>
            <a:off x="414338" y="111125"/>
            <a:ext cx="1447800" cy="390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36" descr="data:image/jpg;base64,/9j/4AAQSkZJRgABAQAAAQABAAD/2wCEAAkGBggGBRUUExEKFRUWGBsYGRcXFyMcHxsfIB4bHh4cIB4dIC0eIiEjJR0fKjQiLyoqLCwsHh8xNTc2QSYrLCkBCQoKDQwNGg4OGTUkHiQtNSoqMjU0NTAsLDU0NS4uNTUsNTIwMDU1NSw1LjU0NTIvNTIvNTU1Liw1NDU0NDU1NP/AABEIAC0AoAMBIgACEQEDEQH/xAAcAAABBQEBAQAAAAAAAAAAAAAFAAIDBAYBBwj/xAA5EAACAQIFAgQDAwsFAAAAAAABAgMEEQAFEiExBkEHEyJRYXGBMpGhFBUWM0JSYnKx0fAjJYLB8f/EABkBAQADAQEAAAAAAAAAAAAAAAABAgMEBf/EACsRAAIBAgMFCAMAAAAAAAAAAAABAgMREjHwEyFBUXEiIzJhgaHB4QQkkf/aAAwDAQACEQMRAD8A9mrq5aRO2q19+APc/DGLn6zqs0rjHSQtORy7EhfmALAD4k4o+JfU9Nl9I0RmiDv6nXV6hGONubMbfPfDKPr/AKV6TyiONGnlLQie8Ud9Y3ubm24IIseLWx0wUIQxyV28l8s4qkqlSrsoOyWb+EHIZup6campaVh7RuA39cEsj6rhzGqaNhIjryrizD+4/wA+OMpSeMFFmFJqjpaseoraQhbXjZ0c2B9DlSt+3O+Md1H13XSZkahFi1xuyMrG2hVTUunf1BvWN+dBtztdYJxcppR5Nc+hSTqUpqNOTlzTtl13enM9+wsAOhc+fqTo2CdjAXZfV5ZJUHuBffbgg8G+B/iP1rD0t0ZNJHJCZv1aKGBIdtgbfw7n6Y4z0AlmXWmU5ZLIGad/J/WmKJpBF39ZQELtvbkDc4KZdmVJm+XrLDJHJG4urKbgj/O3bAHoyioOnehY0eWnNlvO7OCDI/qcsxNrknv2tgp09SZPQ5QEoxTCEEkCJgy3JubEE98AE8LEMtZTwsQzxKVXUbsBZf3jfgfHDIszop8v81ZqdorX8wOCtvfUDb8cAWcLFeizGjzKLVFLBIB3Rgw+8HEcub5fBWiNp6VZDwhdQx/4k3wBcwsLDJZo4EuzIo9ybf1wA/Cw2ORJUuCpHuDfDDVQCbTrj1e1xf7ucAS4WOMwVbkgDEb1MMbgF4wTwCRv8sAS4WI5aiGC2po1vxcgf1w/WvuMAfOvjRlD0HVLVH+i61CqttXrRkG/p50sF542I7b8yWvgh8RBPBIy0bPMCEW6lGSOVoLDYDU5HsDj1vqronKc4zVZpoyXClEe59F7njg7kkX9zjFZbl0XRGbqJoNcKklCn2bm3rA4J24PG3sMdVCkqu5vLhxfQ4fya0qG9Lc+PBdQEOns1rshpxBrkUiamLBDrUxI7RhtuCxIv9O+KNd4e9Ty5Z5ssMccVwSHIV1IVSrEbk+p3AHIs1+Rj2IeIGRiK+ub5eWb/wBvxwJqKyq6yqV9Dx0ym4HeQ9v84G+NNlOUsVVYYrVkY7anCGCg8U367+b8l9BLwnyityTopY5jATcsugWADeqx2Fzud/l7YzfXOWZfnvi3QUaQ0osWqqghFBYDcBiBc30m4POoY9OoKb8lpANr8n+30x514aj9JPELMsxO66xTQn+FLaiPmAn3nHE8z00rKzOdIUlH1J4lV+uGmENE6xwwhAEDHUGlKgWLnRbUdwDbthdZxp0P4g0FTSgRiql/J6iJNlkBKhX0jbULnfnj43NzdL5l091rLW0SwyLUgCop2fQSy8SI1iL83U2G539ut0xmHU3VkFXWJFGlLcwU6vrJc2vJIwAXawsova179sQSZLL+kMurvG+up5PyiSDyI5GjeRiGJKEBiTqKgkkLewNvYYI9PZZlUniTLQLGgpaCJWjga7KZJCGaVgxOorewve19sXcsyLqml8SZq9qbLtM8aRFBUElApS7X8qx+ydtvnh/U/RWcU/XKZllzU/nafLmhlJVZV4+0ODsPqAfgQI+tshoui6GrzSl8yKfyPL0JYRksVUSFAPtLe/NrjjnA6h6FzLN/DhYRFkR8+JXM7F2lLsA3mltNy9zfn4cY00uW591fljw1sNDTwSIyskchldiRsdVlVdJsf2rkDjAfp3L/ABB6Vy1aQJlFRGnpineRkKr2DIASbew+V++ANl0xQV2V9NQxVEqyyxoFaQX9VuDvve1t+5xWyVo83rJpHCsVkMag76VFuB7nknDUy/PaWCBRULIQSZnYAaiTc2FjZRuAo3Atuecc/NNflWbPJT+S6SG7RsdNj7g2+f34EkOdQJ03lUjQF1MzgWvsl73Kjt/57YLfmKhbLfKKKRbm29/3r8373xDVZbUZzl7JN5SAgaQm+kj9rUbX+VsdQ5wtHo0wa7W83Vt/Npte/wAPfviAZ2SaTMOhpfMZ2aFyoa59ViOffY98GZ8no5OmmLIjN5WrWRdr6b3vzhtV0/LD02aeLyzq+07G29wb2AN7/hi68Nc2RlNEOsro+2bWta99P4WwJKmRZbS5hkCNKiyM67s4ufYAE8AYb0pGtXkGl/UEd1F/YHjFvJ6aty7JRGUhLILLZzZvn6dvxwzpzL6zK6VkkENizMCrE8nixA+/AgLSKHjIIBv2OMxXUWaJOQtOjxntrB/BsanCxJBhvzNUa7rl0QPuRGP+8Gcr15e6/lApkdzpS8g3P7qj3t7Y0GAfVHSVH1QkRdpUkgkEsUiWujD4MCpGw2I7DFnJvNlYwjHwqxU8R+ov0a6HmkUnzGHlRAcmR/Sth3I3P0x3w46ZPSXQsEDCz6dcn87bsPpx9MSRdHxz5zHPVTz1MkW8QcKqRn95UUAFv4jcjtbGixUsLArMc6MNNL5auTGDdiPSG29PNyd+wwVwPmyWKYyDXMFkuWQEWubbi4uDt72xpTwp9oxqqbjaAyXP6aEMSJtI1gPp2YoCWA3vf0nsAbG2JJ84ghn0WlZ/TZVG51BiLXNtgpJva2I3yCmkJBMpQlyEv6QXBDEbX/aPfa5xxcgiD6vNqS91IckXGkMB2twxB23xp3Wtf0y/Y8ta3e5ymzr/AGwSOsl2kaMKq7/aZVBF+dt8NXPddZYK2kI5ZSAGDKyC27aeGve9uDfEeYUCUtFCitL+vU6r+q5LMTe1uT7Ymbp2mdd2m1bktcXJ1K1yLW5UbWtbFu6zfEp3/hXBIrVPVKinYxxStaJ5L7WBUlSDv2I3Iv8ADFmnzpFQBxMTfQz6QF12vp2Y2PbuL7Xwv0dpvLI1T2KyK243DnUe3Y7i1sSvksD1BOqXSW16LjTqt9ri/wAbXtffEN0bWRKj+Re7ZB+k1KIQ2iq0lBJfRwhNgx3vb4c/DF6irkrdXpkUqdLKwsRsCOCRuCMVzkVK1NpvJbylh5/ZW9u3O/OLcNKkFQ7C93IJ+gC7fQYpLZ27JrBVr9vWf17k2FhYWMToFhYWFgD/2Q=="/>
          <p:cNvSpPr>
            <a:spLocks noChangeAspect="1" noChangeArrowheads="1"/>
          </p:cNvSpPr>
          <p:nvPr/>
        </p:nvSpPr>
        <p:spPr bwMode="auto">
          <a:xfrm>
            <a:off x="109538" y="-215900"/>
            <a:ext cx="1524000" cy="428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81" name="Picture 57" descr="C:\Users\joneil\AppData\Local\Microsoft\Windows\Temporary Internet Files\Content.IE5\1D3IZW28\savvis-2009-clipart-128.gif"/>
          <p:cNvPicPr>
            <a:picLocks noChangeAspect="1" noChangeArrowheads="1"/>
          </p:cNvPicPr>
          <p:nvPr/>
        </p:nvPicPr>
        <p:blipFill>
          <a:blip r:embed="rId28">
            <a:extLst>
              <a:ext uri="{BEBA8EAE-BF5A-486C-A8C5-ECC9F3942E4B}">
                <a14:imgProps xmlns:a14="http://schemas.microsoft.com/office/drawing/2010/main">
                  <a14:imgLayer r:embed="rId29">
                    <a14:imgEffect>
                      <a14:backgroundRemoval t="3704" b="85185" l="0" r="100000"/>
                    </a14:imgEffect>
                  </a14:imgLayer>
                </a14:imgProps>
              </a:ext>
              <a:ext uri="{28A0092B-C50C-407E-A947-70E740481C1C}">
                <a14:useLocalDpi xmlns:a14="http://schemas.microsoft.com/office/drawing/2010/main" val="0"/>
              </a:ext>
            </a:extLst>
          </a:blip>
          <a:srcRect/>
          <a:stretch>
            <a:fillRect/>
          </a:stretch>
        </p:blipFill>
        <p:spPr bwMode="auto">
          <a:xfrm>
            <a:off x="63500" y="-136525"/>
            <a:ext cx="1219200" cy="257175"/>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44045" y="2946740"/>
            <a:ext cx="3473855" cy="3771560"/>
            <a:chOff x="44045" y="2946740"/>
            <a:chExt cx="3473855" cy="3771560"/>
          </a:xfrm>
        </p:grpSpPr>
        <p:sp>
          <p:nvSpPr>
            <p:cNvPr id="6" name="Oval 5"/>
            <p:cNvSpPr/>
            <p:nvPr/>
          </p:nvSpPr>
          <p:spPr>
            <a:xfrm>
              <a:off x="76200" y="3276600"/>
              <a:ext cx="3441700" cy="3441700"/>
            </a:xfrm>
            <a:prstGeom prst="ellipse">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8100000" scaled="1"/>
              <a:tileRect/>
            </a:gra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1029" name="Picture 5" descr="C:\Users\joneil\Pictures\Logos\ofc365_h_rgb.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066800" y="3657600"/>
              <a:ext cx="1490663" cy="4787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oneil\Pictures\Logos\Dyn-CRM-Online_v_rgb.pn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73075" y="4267200"/>
              <a:ext cx="1905000" cy="37686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files.zimbra.com/website/logos/VMW-LGO-Zimbra-gray.png"/>
            <p:cNvPicPr>
              <a:picLocks noChangeAspect="1" noChangeArrowheads="1"/>
            </p:cNvPicPr>
            <p:nvPr/>
          </p:nvPicPr>
          <p:blipFill>
            <a:blip r:embed="rId32" cstate="print">
              <a:biLevel thresh="50000"/>
              <a:extLst>
                <a:ext uri="{28A0092B-C50C-407E-A947-70E740481C1C}">
                  <a14:useLocalDpi xmlns:a14="http://schemas.microsoft.com/office/drawing/2010/main" val="0"/>
                </a:ext>
              </a:extLst>
            </a:blip>
            <a:srcRect/>
            <a:stretch>
              <a:fillRect/>
            </a:stretch>
          </p:blipFill>
          <p:spPr bwMode="auto">
            <a:xfrm>
              <a:off x="873919" y="6064549"/>
              <a:ext cx="1945481" cy="18385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www.techgoondu.com/wp-content/uploads/2010/12/salesforce_logo.jpg"/>
            <p:cNvPicPr>
              <a:picLocks noChangeAspect="1" noChangeArrowheads="1"/>
            </p:cNvPicPr>
            <p:nvPr/>
          </p:nvPicPr>
          <p:blipFill>
            <a:blip r:embed="rId33" cstate="print">
              <a:extLst>
                <a:ext uri="{BEBA8EAE-BF5A-486C-A8C5-ECC9F3942E4B}">
                  <a14:imgProps xmlns:a14="http://schemas.microsoft.com/office/drawing/2010/main">
                    <a14:imgLayer r:embed="rId34">
                      <a14:imgEffect>
                        <a14:backgroundRemoval t="0" b="98469" l="0" r="99400">
                          <a14:foregroundMark x1="23800" y1="38776" x2="23800" y2="38776"/>
                          <a14:foregroundMark x1="29200" y1="43622" x2="29200" y2="43622"/>
                          <a14:foregroundMark x1="38000" y1="41837" x2="38000" y2="41837"/>
                          <a14:foregroundMark x1="33200" y1="33673" x2="33200" y2="33673"/>
                          <a14:foregroundMark x1="60200" y1="42092" x2="60200" y2="42092"/>
                          <a14:foregroundMark x1="73000" y1="40561" x2="73000" y2="40561"/>
                          <a14:foregroundMark x1="57600" y1="41837" x2="57600" y2="41837"/>
                          <a14:foregroundMark x1="92000" y1="73214" x2="92000" y2="73214"/>
                          <a14:foregroundMark x1="92000" y1="69133" x2="92000" y2="69133"/>
                          <a14:foregroundMark x1="91800" y1="67347" x2="91800" y2="67347"/>
                          <a14:foregroundMark x1="74545" y1="63372" x2="74545" y2="63372"/>
                          <a14:foregroundMark x1="79091" y1="81395" x2="79091" y2="81395"/>
                          <a14:foregroundMark x1="67273" y1="90116" x2="67273" y2="90116"/>
                          <a14:foregroundMark x1="77727" y1="93605" x2="77727" y2="93605"/>
                          <a14:foregroundMark x1="83636" y1="93605" x2="83636" y2="93605"/>
                          <a14:backgroundMark x1="44200" y1="3827" x2="44200" y2="3827"/>
                          <a14:backgroundMark x1="41200" y1="2551" x2="41200" y2="2551"/>
                          <a14:backgroundMark x1="95200" y1="76020" x2="95200" y2="76020"/>
                          <a14:backgroundMark x1="31400" y1="510" x2="31400" y2="510"/>
                          <a14:backgroundMark x1="91000" y1="96173" x2="91000" y2="96173"/>
                          <a14:backgroundMark x1="85455" y1="7558" x2="85455" y2="7558"/>
                          <a14:backgroundMark x1="2727" y1="19186" x2="2727" y2="19186"/>
                          <a14:backgroundMark x1="5455" y1="6977" x2="5455" y2="6977"/>
                          <a14:backgroundMark x1="96818" y1="63372" x2="96818" y2="63372"/>
                        </a14:backgroundRemoval>
                      </a14:imgEffect>
                    </a14:imgLayer>
                  </a14:imgProps>
                </a:ext>
                <a:ext uri="{28A0092B-C50C-407E-A947-70E740481C1C}">
                  <a14:useLocalDpi xmlns:a14="http://schemas.microsoft.com/office/drawing/2010/main" val="0"/>
                </a:ext>
              </a:extLst>
            </a:blip>
            <a:srcRect/>
            <a:stretch>
              <a:fillRect/>
            </a:stretch>
          </p:blipFill>
          <p:spPr bwMode="auto">
            <a:xfrm>
              <a:off x="609600" y="4968619"/>
              <a:ext cx="1033951" cy="81061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4045" y="2946740"/>
              <a:ext cx="957313" cy="584775"/>
            </a:xfrm>
            <a:prstGeom prst="rect">
              <a:avLst/>
            </a:prstGeom>
            <a:noFill/>
          </p:spPr>
          <p:txBody>
            <a:bodyPr wrap="none" rtlCol="0">
              <a:spAutoFit/>
            </a:bodyPr>
            <a:lstStyle/>
            <a:p>
              <a:r>
                <a:rPr lang="en-US" sz="3200" dirty="0" err="1" smtClean="0"/>
                <a:t>SaaS</a:t>
              </a:r>
              <a:endParaRPr lang="en-US" sz="3200" dirty="0"/>
            </a:p>
          </p:txBody>
        </p:sp>
        <p:pic>
          <p:nvPicPr>
            <p:cNvPr id="1026" name="Picture 2" descr="http://www.cipriani.fr/lecon/images/stories/article_logo_google_apps.jpg"/>
            <p:cNvPicPr>
              <a:picLocks noChangeAspect="1" noChangeArrowheads="1"/>
            </p:cNvPicPr>
            <p:nvPr/>
          </p:nvPicPr>
          <p:blipFill>
            <a:blip r:embed="rId35" cstate="print">
              <a:extLst>
                <a:ext uri="{BEBA8EAE-BF5A-486C-A8C5-ECC9F3942E4B}">
                  <a14:imgProps xmlns:a14="http://schemas.microsoft.com/office/drawing/2010/main">
                    <a14:imgLayer r:embed="rId36">
                      <a14:imgEffect>
                        <a14:backgroundRemoval t="2333" b="100000" l="0" r="97368">
                          <a14:foregroundMark x1="23355" y1="48333" x2="23355" y2="48333"/>
                          <a14:foregroundMark x1="36842" y1="48333" x2="36842" y2="48333"/>
                          <a14:foregroundMark x1="45724" y1="47667" x2="45724" y2="47667"/>
                          <a14:foregroundMark x1="55592" y1="47667" x2="55592" y2="47667"/>
                          <a14:foregroundMark x1="64474" y1="46000" x2="64474" y2="46000"/>
                          <a14:foregroundMark x1="67763" y1="49000" x2="67763" y2="49000"/>
                          <a14:foregroundMark x1="5263" y1="67667" x2="5263" y2="67667"/>
                          <a14:foregroundMark x1="4605" y1="63667" x2="4605" y2="63667"/>
                          <a14:foregroundMark x1="12500" y1="61000" x2="12500" y2="61000"/>
                          <a14:foregroundMark x1="14145" y1="71333" x2="14145" y2="71333"/>
                          <a14:backgroundMark x1="16776" y1="3667" x2="16776" y2="3667"/>
                          <a14:backgroundMark x1="29276" y1="7333" x2="29276" y2="7333"/>
                          <a14:backgroundMark x1="4276" y1="37667" x2="4276" y2="37667"/>
                          <a14:backgroundMark x1="2961" y1="54333" x2="2961" y2="54333"/>
                          <a14:backgroundMark x1="9539" y1="84667" x2="9539" y2="84667"/>
                          <a14:backgroundMark x1="23026" y1="93667" x2="23026" y2="93667"/>
                          <a14:backgroundMark x1="18421" y1="86667" x2="18421" y2="86667"/>
                          <a14:backgroundMark x1="18421" y1="86667" x2="18421" y2="86667"/>
                          <a14:backgroundMark x1="25987" y1="89667" x2="25987" y2="89667"/>
                          <a14:backgroundMark x1="33882" y1="75000" x2="33882" y2="75000"/>
                          <a14:backgroundMark x1="49671" y1="65333" x2="49671" y2="65333"/>
                          <a14:backgroundMark x1="44079" y1="29667" x2="44079" y2="29667"/>
                          <a14:backgroundMark x1="60526" y1="34667" x2="60526" y2="34667"/>
                          <a14:backgroundMark x1="61842" y1="27000" x2="61842" y2="27000"/>
                          <a14:backgroundMark x1="88816" y1="9667" x2="88816" y2="9667"/>
                          <a14:backgroundMark x1="92105" y1="29333" x2="92105" y2="29333"/>
                          <a14:backgroundMark x1="93092" y1="44000" x2="93092" y2="44000"/>
                          <a14:backgroundMark x1="97697" y1="75000" x2="97697" y2="75000"/>
                          <a14:backgroundMark x1="82895" y1="83000" x2="82895" y2="83000"/>
                          <a14:backgroundMark x1="71382" y1="87667" x2="71382" y2="87667"/>
                          <a14:backgroundMark x1="89145" y1="92667" x2="89145" y2="92667"/>
                          <a14:backgroundMark x1="94079" y1="80000" x2="94079" y2="80000"/>
                          <a14:backgroundMark x1="72368" y1="93000" x2="72368" y2="93000"/>
                          <a14:backgroundMark x1="14474" y1="92667" x2="14474" y2="92667"/>
                          <a14:backgroundMark x1="16776" y1="61667" x2="16776" y2="61667"/>
                          <a14:backgroundMark x1="19408" y1="40333" x2="19408" y2="40333"/>
                          <a14:backgroundMark x1="17763" y1="54333" x2="17763" y2="54333"/>
                          <a14:backgroundMark x1="48026" y1="64667" x2="48026" y2="64667"/>
                          <a14:backgroundMark x1="32895" y1="65000" x2="32895" y2="65000"/>
                          <a14:backgroundMark x1="59868" y1="67667" x2="59868" y2="67667"/>
                          <a14:backgroundMark x1="67434" y1="53667" x2="67434" y2="53667"/>
                          <a14:backgroundMark x1="74671" y1="11667" x2="74671" y2="11667"/>
                          <a14:backgroundMark x1="78289" y1="5333" x2="78289" y2="5333"/>
                          <a14:backgroundMark x1="81250" y1="4000" x2="81250" y2="4000"/>
                          <a14:backgroundMark x1="88158" y1="3000" x2="88158" y2="3000"/>
                          <a14:backgroundMark x1="97039" y1="11333" x2="97039" y2="11333"/>
                          <a14:backgroundMark x1="90132" y1="26000" x2="90132" y2="26000"/>
                          <a14:backgroundMark x1="39474" y1="51000" x2="39474" y2="51000"/>
                          <a14:backgroundMark x1="50329" y1="49333" x2="50329" y2="49333"/>
                          <a14:backgroundMark x1="57237" y1="48667" x2="57237" y2="48667"/>
                          <a14:backgroundMark x1="57566" y1="55000" x2="57566" y2="55000"/>
                          <a14:backgroundMark x1="70066" y1="46667" x2="70066" y2="46667"/>
                          <a14:backgroundMark x1="10197" y1="58667" x2="10197" y2="58667"/>
                        </a14:backgroundRemoval>
                      </a14:imgEffect>
                    </a14:imgLayer>
                  </a14:imgProps>
                </a:ext>
                <a:ext uri="{28A0092B-C50C-407E-A947-70E740481C1C}">
                  <a14:useLocalDpi xmlns:a14="http://schemas.microsoft.com/office/drawing/2010/main" val="0"/>
                </a:ext>
              </a:extLst>
            </a:blip>
            <a:srcRect/>
            <a:stretch>
              <a:fillRect/>
            </a:stretch>
          </p:blipFill>
          <p:spPr bwMode="auto">
            <a:xfrm>
              <a:off x="2133600" y="4743693"/>
              <a:ext cx="1138691" cy="11237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3540635" y="3072566"/>
            <a:ext cx="3457726" cy="1481109"/>
            <a:chOff x="3540635" y="3072566"/>
            <a:chExt cx="3457726" cy="1481109"/>
          </a:xfrm>
        </p:grpSpPr>
        <p:pic>
          <p:nvPicPr>
            <p:cNvPr id="1064" name="Picture 40" descr="http://www.xconomy.com/wordpress/wp-content/images/2011/05/heroku-logo.png"/>
            <p:cNvPicPr>
              <a:picLocks noChangeAspect="1" noChangeArrowheads="1"/>
            </p:cNvPicPr>
            <p:nvPr/>
          </p:nvPicPr>
          <p:blipFill>
            <a:blip r:embed="rId37">
              <a:extLst>
                <a:ext uri="{BEBA8EAE-BF5A-486C-A8C5-ECC9F3942E4B}">
                  <a14:imgProps xmlns:a14="http://schemas.microsoft.com/office/drawing/2010/main">
                    <a14:imgLayer r:embed="rId38">
                      <a14:imgEffect>
                        <a14:backgroundRemoval t="0" b="100000" l="0" r="28483">
                          <a14:foregroundMark x1="8050" y1="67480" x2="8050" y2="67480"/>
                          <a14:foregroundMark x1="17337" y1="27642" x2="17337" y2="27642"/>
                          <a14:foregroundMark x1="24458" y1="30081" x2="24458" y2="30081"/>
                        </a14:backgroundRemoval>
                      </a14:imgEffect>
                    </a14:imgLayer>
                  </a14:imgProps>
                </a:ext>
                <a:ext uri="{28A0092B-C50C-407E-A947-70E740481C1C}">
                  <a14:useLocalDpi xmlns:a14="http://schemas.microsoft.com/office/drawing/2010/main" val="0"/>
                </a:ext>
              </a:extLst>
            </a:blip>
            <a:srcRect/>
            <a:stretch>
              <a:fillRect/>
            </a:stretch>
          </p:blipFill>
          <p:spPr bwMode="auto">
            <a:xfrm>
              <a:off x="5627829" y="3479769"/>
              <a:ext cx="1370532" cy="521906"/>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http://i.zdnet.com/blogs/engine-yard-logo.png"/>
            <p:cNvPicPr>
              <a:picLocks noChangeAspect="1" noChangeArrowheads="1"/>
            </p:cNvPicPr>
            <p:nvPr/>
          </p:nvPicPr>
          <p:blipFill>
            <a:blip r:embed="rId39">
              <a:extLst>
                <a:ext uri="{BEBA8EAE-BF5A-486C-A8C5-ECC9F3942E4B}">
                  <a14:imgProps xmlns:a14="http://schemas.microsoft.com/office/drawing/2010/main">
                    <a14:imgLayer r:embed="rId40">
                      <a14:imgEffect>
                        <a14:backgroundRemoval t="0" b="100000" l="0" r="100000">
                          <a14:foregroundMark x1="11200" y1="35655" x2="11200" y2="35655"/>
                          <a14:foregroundMark x1="57200" y1="5850" x2="57200" y2="5850"/>
                          <a14:foregroundMark x1="81200" y1="87465" x2="81200" y2="87465"/>
                          <a14:foregroundMark x1="66400" y1="80223" x2="66400" y2="80223"/>
                          <a14:foregroundMark x1="22000" y1="66574" x2="22000" y2="66574"/>
                          <a14:foregroundMark x1="10800" y1="68245" x2="10800" y2="68245"/>
                          <a14:foregroundMark x1="10000" y1="58217" x2="10000" y2="58217"/>
                          <a14:foregroundMark x1="9600" y1="51532" x2="9600" y2="51532"/>
                          <a14:foregroundMark x1="10800" y1="90529" x2="10800" y2="90529"/>
                          <a14:foregroundMark x1="10000" y1="81616" x2="10000" y2="81616"/>
                          <a14:foregroundMark x1="9200" y1="76602" x2="9200" y2="76602"/>
                          <a14:foregroundMark x1="38000" y1="81894" x2="38000" y2="81894"/>
                          <a14:foregroundMark x1="42400" y1="72145" x2="42400" y2="72145"/>
                          <a14:foregroundMark x1="38400" y1="63788" x2="38400" y2="63788"/>
                          <a14:foregroundMark x1="46800" y1="58774" x2="46800" y2="58774"/>
                          <a14:foregroundMark x1="56400" y1="59889" x2="56400" y2="59889"/>
                          <a14:foregroundMark x1="57600" y1="53760" x2="57600" y2="53760"/>
                          <a14:foregroundMark x1="62400" y1="60167" x2="64000" y2="59889"/>
                          <a14:foregroundMark x1="75600" y1="60167" x2="75600" y2="60167"/>
                          <a14:foregroundMark x1="59600" y1="82730" x2="59600" y2="82730"/>
                          <a14:foregroundMark x1="49200" y1="85237" x2="49200" y2="85237"/>
                          <a14:foregroundMark x1="92800" y1="57660" x2="92800" y2="57660"/>
                          <a14:foregroundMark x1="91600" y1="70752" x2="91600" y2="70752"/>
                          <a14:foregroundMark x1="92400" y1="82730" x2="92400" y2="82730"/>
                          <a14:foregroundMark x1="92400" y1="92479" x2="92400" y2="92479"/>
                          <a14:foregroundMark x1="79600" y1="97493" x2="79600" y2="97493"/>
                          <a14:foregroundMark x1="51600" y1="96936" x2="51600" y2="96936"/>
                          <a14:foregroundMark x1="42800" y1="5014" x2="42800" y2="5014"/>
                          <a14:foregroundMark x1="28800" y1="10306" x2="28800" y2="10306"/>
                          <a14:foregroundMark x1="47600" y1="23955" x2="47600" y2="23955"/>
                          <a14:foregroundMark x1="42400" y1="25627" x2="42400" y2="25627"/>
                          <a14:foregroundMark x1="34800" y1="25905" x2="34800" y2="25905"/>
                          <a14:foregroundMark x1="40000" y1="25905" x2="40000" y2="25905"/>
                        </a14:backgroundRemoval>
                      </a14:imgEffect>
                    </a14:imgLayer>
                  </a14:imgProps>
                </a:ext>
                <a:ext uri="{28A0092B-C50C-407E-A947-70E740481C1C}">
                  <a14:useLocalDpi xmlns:a14="http://schemas.microsoft.com/office/drawing/2010/main" val="0"/>
                </a:ext>
              </a:extLst>
            </a:blip>
            <a:srcRect/>
            <a:stretch>
              <a:fillRect/>
            </a:stretch>
          </p:blipFill>
          <p:spPr bwMode="auto">
            <a:xfrm>
              <a:off x="3540635" y="3072566"/>
              <a:ext cx="495993" cy="7122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3697588" y="3889726"/>
              <a:ext cx="1212380" cy="307777"/>
            </a:xfrm>
            <a:prstGeom prst="rect">
              <a:avLst/>
            </a:prstGeom>
            <a:noFill/>
          </p:spPr>
          <p:txBody>
            <a:bodyPr wrap="square" rtlCol="0">
              <a:spAutoFit/>
            </a:bodyPr>
            <a:lstStyle/>
            <a:p>
              <a:r>
                <a:rPr lang="en-US" sz="1400" b="1" dirty="0" err="1" smtClean="0">
                  <a:solidFill>
                    <a:schemeClr val="bg2">
                      <a:lumMod val="25000"/>
                    </a:schemeClr>
                  </a:solidFill>
                  <a:latin typeface="Tahoma" pitchFamily="34" charset="0"/>
                  <a:ea typeface="Tahoma" pitchFamily="34" charset="0"/>
                  <a:cs typeface="Tahoma" pitchFamily="34" charset="0"/>
                </a:rPr>
                <a:t>AppHarbor</a:t>
              </a:r>
              <a:endParaRPr lang="en-US" sz="1400" b="1" dirty="0">
                <a:solidFill>
                  <a:schemeClr val="bg2">
                    <a:lumMod val="25000"/>
                  </a:schemeClr>
                </a:solidFill>
                <a:latin typeface="Tahoma" pitchFamily="34" charset="0"/>
                <a:ea typeface="Tahoma" pitchFamily="34" charset="0"/>
                <a:cs typeface="Tahoma" pitchFamily="34" charset="0"/>
              </a:endParaRPr>
            </a:p>
          </p:txBody>
        </p:sp>
        <p:pic>
          <p:nvPicPr>
            <p:cNvPr id="1069" name="Picture 45" descr="http://t0.gstatic.com/images?q=tbn:ANd9GcT5j-vB07SioIOjibfqdX9UaksTAw__So_qo0lgSgdrVekj8qb7"/>
            <p:cNvPicPr>
              <a:picLocks noChangeAspect="1" noChangeArrowheads="1"/>
            </p:cNvPicPr>
            <p:nvPr/>
          </p:nvPicPr>
          <p:blipFill>
            <a:blip r:embed="rId41">
              <a:extLst>
                <a:ext uri="{BEBA8EAE-BF5A-486C-A8C5-ECC9F3942E4B}">
                  <a14:imgProps xmlns:a14="http://schemas.microsoft.com/office/drawing/2010/main">
                    <a14:imgLayer r:embed="rId42">
                      <a14:imgEffect>
                        <a14:backgroundRemoval t="0" b="100000" l="0" r="100000">
                          <a14:foregroundMark x1="25781" y1="54688" x2="25781" y2="54688"/>
                          <a14:foregroundMark x1="15625" y1="62500" x2="15625" y2="62500"/>
                          <a14:foregroundMark x1="16406" y1="31250" x2="16406" y2="31250"/>
                          <a14:foregroundMark x1="35938" y1="56250" x2="35938" y2="56250"/>
                          <a14:foregroundMark x1="46875" y1="57813" x2="46875" y2="57813"/>
                          <a14:foregroundMark x1="52344" y1="42188" x2="52344" y2="42188"/>
                          <a14:foregroundMark x1="66406" y1="59375" x2="66406" y2="59375"/>
                          <a14:foregroundMark x1="70313" y1="51563" x2="70313" y2="51563"/>
                          <a14:foregroundMark x1="81250" y1="51563" x2="81250" y2="51563"/>
                          <a14:foregroundMark x1="98438" y1="42188" x2="98438" y2="42188"/>
                          <a14:foregroundMark x1="77344" y1="60938" x2="77344" y2="60938"/>
                          <a14:backgroundMark x1="73438" y1="54688" x2="73438" y2="54688"/>
                        </a14:backgroundRemoval>
                      </a14:imgEffect>
                    </a14:imgLayer>
                  </a14:imgProps>
                </a:ext>
                <a:ext uri="{28A0092B-C50C-407E-A947-70E740481C1C}">
                  <a14:useLocalDpi xmlns:a14="http://schemas.microsoft.com/office/drawing/2010/main" val="0"/>
                </a:ext>
              </a:extLst>
            </a:blip>
            <a:srcRect/>
            <a:stretch>
              <a:fillRect/>
            </a:stretch>
          </p:blipFill>
          <p:spPr bwMode="auto">
            <a:xfrm>
              <a:off x="4495729" y="3510561"/>
              <a:ext cx="920641" cy="46032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43" cstate="print">
              <a:extLst>
                <a:ext uri="{BEBA8EAE-BF5A-486C-A8C5-ECC9F3942E4B}">
                  <a14:imgProps xmlns:a14="http://schemas.microsoft.com/office/drawing/2010/main">
                    <a14:imgLayer r:embed="rId44">
                      <a14:imgEffect>
                        <a14:backgroundRemoval t="0" b="100000" l="0" r="100000">
                          <a14:foregroundMark x1="41860" y1="46988" x2="41860" y2="46988"/>
                          <a14:foregroundMark x1="47841" y1="50602" x2="47841" y2="50602"/>
                          <a14:foregroundMark x1="57807" y1="53012" x2="57807" y2="53012"/>
                          <a14:foregroundMark x1="72093" y1="49398" x2="72093" y2="49398"/>
                          <a14:foregroundMark x1="78738" y1="56627" x2="78738" y2="56627"/>
                          <a14:foregroundMark x1="9302" y1="22892" x2="9302" y2="22892"/>
                          <a14:foregroundMark x1="22924" y1="20482" x2="22924" y2="20482"/>
                          <a14:foregroundMark x1="89701" y1="61446" x2="89701" y2="61446"/>
                        </a14:backgroundRemoval>
                      </a14:imgEffect>
                    </a14:imgLayer>
                  </a14:imgProps>
                </a:ext>
                <a:ext uri="{28A0092B-C50C-407E-A947-70E740481C1C}">
                  <a14:useLocalDpi xmlns:a14="http://schemas.microsoft.com/office/drawing/2010/main" val="0"/>
                </a:ext>
              </a:extLst>
            </a:blip>
            <a:srcRect/>
            <a:stretch>
              <a:fillRect/>
            </a:stretch>
          </p:blipFill>
          <p:spPr bwMode="auto">
            <a:xfrm>
              <a:off x="4415709" y="4212763"/>
              <a:ext cx="1236320" cy="340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2217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Tree>
    <p:extLst>
      <p:ext uri="{BB962C8B-B14F-4D97-AF65-F5344CB8AC3E}">
        <p14:creationId xmlns:p14="http://schemas.microsoft.com/office/powerpoint/2010/main" val="20997483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___________________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rot="3020992">
            <a:off x="7790541" y="4494227"/>
            <a:ext cx="1404552"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p>
        </p:txBody>
      </p:sp>
      <p:sp>
        <p:nvSpPr>
          <p:cNvPr id="6" name="Rectangle 5"/>
          <p:cNvSpPr/>
          <p:nvPr/>
        </p:nvSpPr>
        <p:spPr>
          <a:xfrm rot="3119948">
            <a:off x="6050024" y="3348925"/>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endParaRPr>
          </a:p>
        </p:txBody>
      </p:sp>
      <p:sp>
        <p:nvSpPr>
          <p:cNvPr id="7" name="Left Brace 6"/>
          <p:cNvSpPr/>
          <p:nvPr/>
        </p:nvSpPr>
        <p:spPr>
          <a:xfrm rot="8538352">
            <a:off x="7300913" y="2249488"/>
            <a:ext cx="479425" cy="3875087"/>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Left Brace 7"/>
          <p:cNvSpPr/>
          <p:nvPr/>
        </p:nvSpPr>
        <p:spPr>
          <a:xfrm rot="8519702">
            <a:off x="7854950" y="4203700"/>
            <a:ext cx="422275" cy="1971675"/>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Rectangle 8"/>
          <p:cNvSpPr/>
          <p:nvPr/>
        </p:nvSpPr>
        <p:spPr>
          <a:xfrm rot="3020992">
            <a:off x="6065973" y="2190875"/>
            <a:ext cx="3231025"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p>
        </p:txBody>
      </p:sp>
      <p:sp>
        <p:nvSpPr>
          <p:cNvPr id="10" name="Left Brace 9"/>
          <p:cNvSpPr/>
          <p:nvPr/>
        </p:nvSpPr>
        <p:spPr>
          <a:xfrm rot="8519702">
            <a:off x="6835775" y="223838"/>
            <a:ext cx="422275" cy="5911850"/>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Rectangle 10"/>
          <p:cNvSpPr/>
          <p:nvPr/>
        </p:nvSpPr>
        <p:spPr>
          <a:xfrm>
            <a:off x="1219199" y="-8930"/>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Software</a:t>
            </a:r>
          </a:p>
        </p:txBody>
      </p:sp>
      <p:sp>
        <p:nvSpPr>
          <p:cNvPr id="12" name="Rectangle 11"/>
          <p:cNvSpPr/>
          <p:nvPr/>
        </p:nvSpPr>
        <p:spPr>
          <a:xfrm>
            <a:off x="914093" y="-8930"/>
            <a:ext cx="48009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Infrastructure</a:t>
            </a:r>
          </a:p>
        </p:txBody>
      </p:sp>
      <p:sp>
        <p:nvSpPr>
          <p:cNvPr id="13" name="Rectangle 12"/>
          <p:cNvSpPr/>
          <p:nvPr/>
        </p:nvSpPr>
        <p:spPr>
          <a:xfrm>
            <a:off x="1219199" y="-8930"/>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Platform</a:t>
            </a:r>
          </a:p>
        </p:txBody>
      </p:sp>
      <p:sp>
        <p:nvSpPr>
          <p:cNvPr id="14" name="Rectangle 13"/>
          <p:cNvSpPr/>
          <p:nvPr/>
        </p:nvSpPr>
        <p:spPr>
          <a:xfrm>
            <a:off x="2057403" y="1132582"/>
            <a:ext cx="1883255"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Users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5" name="Rectangle 14"/>
          <p:cNvSpPr/>
          <p:nvPr/>
        </p:nvSpPr>
        <p:spPr>
          <a:xfrm>
            <a:off x="838200" y="2743200"/>
            <a:ext cx="2362200"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 </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Apps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6" name="Rectangle 15"/>
          <p:cNvSpPr/>
          <p:nvPr/>
        </p:nvSpPr>
        <p:spPr>
          <a:xfrm>
            <a:off x="228602" y="4495800"/>
            <a:ext cx="1676401"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 </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VMs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7" name="Title 1"/>
          <p:cNvSpPr txBox="1">
            <a:spLocks/>
          </p:cNvSpPr>
          <p:nvPr/>
        </p:nvSpPr>
        <p:spPr>
          <a:xfrm rot="18497029">
            <a:off x="-1683544" y="2237581"/>
            <a:ext cx="6096001" cy="411163"/>
          </a:xfrm>
          <a:prstGeom prst="rect">
            <a:avLst/>
          </a:prstGeom>
        </p:spPr>
        <p:txBody>
          <a:bodyPr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b="1" dirty="0" smtClean="0"/>
              <a:t>Public Cloud </a:t>
            </a:r>
            <a:r>
              <a:rPr lang="en-US" b="1" dirty="0" smtClean="0">
                <a:solidFill>
                  <a:srgbClr val="0070C0"/>
                </a:solidFill>
              </a:rPr>
              <a:t>Rental</a:t>
            </a:r>
            <a:r>
              <a:rPr lang="en-US" b="1" dirty="0" smtClean="0"/>
              <a:t> Models</a:t>
            </a:r>
            <a:endParaRPr lang="en-US" dirty="0"/>
          </a:p>
        </p:txBody>
      </p:sp>
      <p:sp>
        <p:nvSpPr>
          <p:cNvPr id="13329"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9" name="Content Placeholder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651375" y="720725"/>
            <a:ext cx="15144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5913" y="1876425"/>
            <a:ext cx="163988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3168650"/>
            <a:ext cx="881063"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ontent Placeholder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140450" y="2849563"/>
            <a:ext cx="8953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ontent Placeholder 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043738" y="4724400"/>
            <a:ext cx="1855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ontent Placeholder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759575" y="1671638"/>
            <a:ext cx="1562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ontent Placeholder 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332538" y="914400"/>
            <a:ext cx="1428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246938" y="5567363"/>
            <a:ext cx="10287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5866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53" presetClass="entr" presetSubtype="16"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53" presetClass="entr" presetSubtype="16"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xit" presetSubtype="0" fill="hold" nodeType="click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par>
                                <p:cTn id="39" presetID="53" presetClass="entr" presetSubtype="16"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par>
                                <p:cTn id="46" presetID="53" presetClass="entr" presetSubtype="16"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xit" presetSubtype="0" fill="hold" nodeType="clickEffect">
                                  <p:stCondLst>
                                    <p:cond delay="0"/>
                                  </p:stCondLst>
                                  <p:childTnLst>
                                    <p:animEffect transition="out" filter="fade">
                                      <p:cBhvr>
                                        <p:cTn id="54" dur="500"/>
                                        <p:tgtEl>
                                          <p:spTgt spid="11"/>
                                        </p:tgtEl>
                                      </p:cBhvr>
                                    </p:animEffect>
                                    <p:set>
                                      <p:cBhvr>
                                        <p:cTn id="55" dur="1" fill="hold">
                                          <p:stCondLst>
                                            <p:cond delay="499"/>
                                          </p:stCondLst>
                                        </p:cTn>
                                        <p:tgtEl>
                                          <p:spTgt spid="11"/>
                                        </p:tgtEl>
                                        <p:attrNameLst>
                                          <p:attrName>style.visibility</p:attrName>
                                        </p:attrNameLst>
                                      </p:cBhvr>
                                      <p:to>
                                        <p:strVal val="hidden"/>
                                      </p:to>
                                    </p:set>
                                  </p:childTnLst>
                                </p:cTn>
                              </p:par>
                              <p:par>
                                <p:cTn id="56" presetID="53" presetClass="entr" presetSubtype="16"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ntr" presetSubtype="16"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3" presetClass="entr" presetSubtype="16" fill="hold" nodeType="click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0" presetClass="exit" presetSubtype="0" fill="hold" nodeType="clickEffect">
                                  <p:stCondLst>
                                    <p:cond delay="0"/>
                                  </p:stCondLst>
                                  <p:childTnLst>
                                    <p:animEffect transition="out" filter="fade">
                                      <p:cBhvr>
                                        <p:cTn id="78" dur="500"/>
                                        <p:tgtEl>
                                          <p:spTgt spid="5"/>
                                        </p:tgtEl>
                                      </p:cBhvr>
                                    </p:animEffect>
                                    <p:set>
                                      <p:cBhvr>
                                        <p:cTn id="79" dur="1" fill="hold">
                                          <p:stCondLst>
                                            <p:cond delay="499"/>
                                          </p:stCondLst>
                                        </p:cTn>
                                        <p:tgtEl>
                                          <p:spTgt spid="5"/>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8"/>
                                        </p:tgtEl>
                                      </p:cBhvr>
                                    </p:animEffect>
                                    <p:set>
                                      <p:cBhvr>
                                        <p:cTn id="82" dur="1" fill="hold">
                                          <p:stCondLst>
                                            <p:cond delay="499"/>
                                          </p:stCondLst>
                                        </p:cTn>
                                        <p:tgtEl>
                                          <p:spTgt spid="8"/>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6"/>
                                        </p:tgtEl>
                                      </p:cBhvr>
                                    </p:animEffect>
                                    <p:set>
                                      <p:cBhvr>
                                        <p:cTn id="85" dur="1" fill="hold">
                                          <p:stCondLst>
                                            <p:cond delay="499"/>
                                          </p:stCondLst>
                                        </p:cTn>
                                        <p:tgtEl>
                                          <p:spTgt spid="6"/>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7"/>
                                        </p:tgtEl>
                                      </p:cBhvr>
                                    </p:animEffect>
                                    <p:set>
                                      <p:cBhvr>
                                        <p:cTn id="88" dur="1" fill="hold">
                                          <p:stCondLst>
                                            <p:cond delay="499"/>
                                          </p:stCondLst>
                                        </p:cTn>
                                        <p:tgtEl>
                                          <p:spTgt spid="7"/>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9"/>
                                        </p:tgtEl>
                                      </p:cBhvr>
                                    </p:animEffect>
                                    <p:set>
                                      <p:cBhvr>
                                        <p:cTn id="91" dur="1" fill="hold">
                                          <p:stCondLst>
                                            <p:cond delay="499"/>
                                          </p:stCondLst>
                                        </p:cTn>
                                        <p:tgtEl>
                                          <p:spTgt spid="9"/>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0"/>
                                        </p:tgtEl>
                                      </p:cBhvr>
                                    </p:animEffect>
                                    <p:set>
                                      <p:cBhvr>
                                        <p:cTn id="94" dur="1" fill="hold">
                                          <p:stCondLst>
                                            <p:cond delay="499"/>
                                          </p:stCondLst>
                                        </p:cTn>
                                        <p:tgtEl>
                                          <p:spTgt spid="10"/>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6" presetClass="entr" presetSubtype="16" fill="hold" nodeType="click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circle(in)">
                                      <p:cBhvr>
                                        <p:cTn id="99" dur="2000"/>
                                        <p:tgtEl>
                                          <p:spTgt spid="20"/>
                                        </p:tgtEl>
                                      </p:cBhvr>
                                    </p:animEffect>
                                  </p:childTnLst>
                                </p:cTn>
                              </p:par>
                              <p:par>
                                <p:cTn id="100" presetID="6" presetClass="entr" presetSubtype="16" fill="hold" nodeType="with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circle(in)">
                                      <p:cBhvr>
                                        <p:cTn id="102" dur="2000"/>
                                        <p:tgtEl>
                                          <p:spTgt spid="19"/>
                                        </p:tgtEl>
                                      </p:cBhvr>
                                    </p:animEffect>
                                  </p:childTnLst>
                                </p:cTn>
                              </p:par>
                              <p:par>
                                <p:cTn id="103" presetID="6" presetClass="entr" presetSubtype="16"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circle(in)">
                                      <p:cBhvr>
                                        <p:cTn id="105" dur="2000"/>
                                        <p:tgtEl>
                                          <p:spTgt spid="24"/>
                                        </p:tgtEl>
                                      </p:cBhvr>
                                    </p:animEffect>
                                  </p:childTnLst>
                                </p:cTn>
                              </p:par>
                              <p:par>
                                <p:cTn id="106" presetID="6" presetClass="entr" presetSubtype="16"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circle(in)">
                                      <p:cBhvr>
                                        <p:cTn id="108" dur="2000"/>
                                        <p:tgtEl>
                                          <p:spTgt spid="25"/>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 presetClass="entr" presetSubtype="0" fill="hold" nodeType="clickEffect">
                                  <p:stCondLst>
                                    <p:cond delay="0"/>
                                  </p:stCondLst>
                                  <p:childTnLst>
                                    <p:set>
                                      <p:cBhvr>
                                        <p:cTn id="112" dur="1" fill="hold">
                                          <p:stCondLst>
                                            <p:cond delay="0"/>
                                          </p:stCondLst>
                                        </p:cTn>
                                        <p:tgtEl>
                                          <p:spTgt spid="21"/>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nodeType="clickEffect">
                                  <p:stCondLst>
                                    <p:cond delay="0"/>
                                  </p:stCondLst>
                                  <p:childTnLst>
                                    <p:set>
                                      <p:cBhvr>
                                        <p:cTn id="116" dur="1" fill="hold">
                                          <p:stCondLst>
                                            <p:cond delay="0"/>
                                          </p:stCondLst>
                                        </p:cTn>
                                        <p:tgtEl>
                                          <p:spTgt spid="22"/>
                                        </p:tgtEl>
                                        <p:attrNameLst>
                                          <p:attrName>style.visibility</p:attrName>
                                        </p:attrNameLst>
                                      </p:cBhvr>
                                      <p:to>
                                        <p:strVal val="visible"/>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ntr" presetSubtype="0" fill="hold" nodeType="clickEffect">
                                  <p:stCondLst>
                                    <p:cond delay="0"/>
                                  </p:stCondLst>
                                  <p:childTnLst>
                                    <p:set>
                                      <p:cBhvr>
                                        <p:cTn id="120" dur="1" fill="hold">
                                          <p:stCondLst>
                                            <p:cond delay="0"/>
                                          </p:stCondLst>
                                        </p:cTn>
                                        <p:tgtEl>
                                          <p:spTgt spid="23"/>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0" grpId="0" animBg="1"/>
      <p:bldP spid="1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p:cNvSpPr/>
          <p:nvPr/>
        </p:nvSpPr>
        <p:spPr>
          <a:xfrm>
            <a:off x="4038600" y="990600"/>
            <a:ext cx="4737109" cy="5819001"/>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685800" y="533400"/>
            <a:ext cx="6858000" cy="882134"/>
          </a:xfrm>
        </p:spPr>
        <p:txBody>
          <a:bodyPr>
            <a:normAutofit fontScale="90000"/>
          </a:bodyPr>
          <a:lstStyle/>
          <a:p>
            <a:r>
              <a:rPr lang="en-US" dirty="0" smtClean="0"/>
              <a:t>Application Ownership Simplified with </a:t>
            </a:r>
            <a:r>
              <a:rPr lang="en-US" dirty="0" err="1" smtClean="0"/>
              <a:t>PaaS</a:t>
            </a:r>
            <a:endParaRPr lang="en-US" dirty="0"/>
          </a:p>
        </p:txBody>
      </p:sp>
      <p:sp>
        <p:nvSpPr>
          <p:cNvPr id="3" name="Date Placeholder 2"/>
          <p:cNvSpPr>
            <a:spLocks noGrp="1"/>
          </p:cNvSpPr>
          <p:nvPr>
            <p:ph type="dt" sz="half" idx="10"/>
          </p:nvPr>
        </p:nvSpPr>
        <p:spPr>
          <a:xfrm>
            <a:off x="0" y="6356350"/>
            <a:ext cx="3505200" cy="365125"/>
          </a:xfrm>
        </p:spPr>
        <p:txBody>
          <a:bodyPr/>
          <a:lstStyle/>
          <a:p>
            <a:r>
              <a:rPr lang="en-US" dirty="0" smtClean="0"/>
              <a:t>Slide stolen from Chris Bowen’s talk: Windows Azure: What? Why? And a Peek Under the Hood</a:t>
            </a:r>
            <a:endParaRPr lang="en-US" dirty="0"/>
          </a:p>
        </p:txBody>
      </p:sp>
      <p:sp>
        <p:nvSpPr>
          <p:cNvPr id="4" name="Slide Number Placeholder 3"/>
          <p:cNvSpPr>
            <a:spLocks noGrp="1"/>
          </p:cNvSpPr>
          <p:nvPr>
            <p:ph type="sldNum" sz="quarter" idx="12"/>
          </p:nvPr>
        </p:nvSpPr>
        <p:spPr/>
        <p:txBody>
          <a:bodyPr/>
          <a:lstStyle/>
          <a:p>
            <a:fld id="{73F9E7CF-3709-40E0-A697-84DFF926643D}" type="slidenum">
              <a:rPr lang="en-US" smtClean="0"/>
              <a:pPr/>
              <a:t>11</a:t>
            </a:fld>
            <a:endParaRPr lang="en-US" dirty="0"/>
          </a:p>
        </p:txBody>
      </p:sp>
      <p:sp>
        <p:nvSpPr>
          <p:cNvPr id="5" name="TextBox 4"/>
          <p:cNvSpPr txBox="1"/>
          <p:nvPr/>
        </p:nvSpPr>
        <p:spPr>
          <a:xfrm>
            <a:off x="3296651" y="4431268"/>
            <a:ext cx="3092513" cy="369332"/>
          </a:xfrm>
          <a:prstGeom prst="rect">
            <a:avLst/>
          </a:prstGeom>
          <a:noFill/>
        </p:spPr>
        <p:txBody>
          <a:bodyPr wrap="none" rtlCol="0">
            <a:spAutoFit/>
          </a:bodyPr>
          <a:lstStyle/>
          <a:p>
            <a:r>
              <a:rPr lang="en-US" dirty="0" smtClean="0"/>
              <a:t>Application Development</a:t>
            </a:r>
          </a:p>
        </p:txBody>
      </p:sp>
      <p:sp>
        <p:nvSpPr>
          <p:cNvPr id="8" name="TextBox 7"/>
          <p:cNvSpPr txBox="1"/>
          <p:nvPr/>
        </p:nvSpPr>
        <p:spPr>
          <a:xfrm>
            <a:off x="3638891" y="5650468"/>
            <a:ext cx="2408032" cy="369332"/>
          </a:xfrm>
          <a:prstGeom prst="rect">
            <a:avLst/>
          </a:prstGeom>
          <a:noFill/>
        </p:spPr>
        <p:txBody>
          <a:bodyPr wrap="none" rtlCol="0">
            <a:spAutoFit/>
          </a:bodyPr>
          <a:lstStyle/>
          <a:p>
            <a:r>
              <a:rPr lang="en-US" dirty="0" smtClean="0"/>
              <a:t>Network Addressing</a:t>
            </a:r>
            <a:endParaRPr lang="en-US" dirty="0"/>
          </a:p>
        </p:txBody>
      </p:sp>
      <p:sp>
        <p:nvSpPr>
          <p:cNvPr id="9" name="TextBox 8"/>
          <p:cNvSpPr txBox="1"/>
          <p:nvPr/>
        </p:nvSpPr>
        <p:spPr>
          <a:xfrm>
            <a:off x="3371992" y="3516868"/>
            <a:ext cx="2941831" cy="369332"/>
          </a:xfrm>
          <a:prstGeom prst="rect">
            <a:avLst/>
          </a:prstGeom>
          <a:noFill/>
        </p:spPr>
        <p:txBody>
          <a:bodyPr wrap="none" rtlCol="0">
            <a:spAutoFit/>
          </a:bodyPr>
          <a:lstStyle/>
          <a:p>
            <a:r>
              <a:rPr lang="en-US" dirty="0" smtClean="0"/>
              <a:t>Network Load Balancing</a:t>
            </a:r>
            <a:endParaRPr lang="en-US" dirty="0"/>
          </a:p>
        </p:txBody>
      </p:sp>
      <p:sp>
        <p:nvSpPr>
          <p:cNvPr id="10" name="TextBox 9"/>
          <p:cNvSpPr txBox="1"/>
          <p:nvPr/>
        </p:nvSpPr>
        <p:spPr>
          <a:xfrm>
            <a:off x="3803200" y="5955268"/>
            <a:ext cx="2079415" cy="369332"/>
          </a:xfrm>
          <a:prstGeom prst="rect">
            <a:avLst/>
          </a:prstGeom>
          <a:noFill/>
        </p:spPr>
        <p:txBody>
          <a:bodyPr wrap="none" rtlCol="0">
            <a:spAutoFit/>
          </a:bodyPr>
          <a:lstStyle/>
          <a:p>
            <a:r>
              <a:rPr lang="en-US" dirty="0" smtClean="0"/>
              <a:t>Hardware Repair</a:t>
            </a:r>
            <a:endParaRPr lang="en-US" dirty="0"/>
          </a:p>
        </p:txBody>
      </p:sp>
      <p:sp>
        <p:nvSpPr>
          <p:cNvPr id="11" name="TextBox 10"/>
          <p:cNvSpPr txBox="1"/>
          <p:nvPr/>
        </p:nvSpPr>
        <p:spPr>
          <a:xfrm>
            <a:off x="3491415" y="4126468"/>
            <a:ext cx="2702984" cy="369332"/>
          </a:xfrm>
          <a:prstGeom prst="rect">
            <a:avLst/>
          </a:prstGeom>
          <a:noFill/>
        </p:spPr>
        <p:txBody>
          <a:bodyPr wrap="none" rtlCol="0">
            <a:spAutoFit/>
          </a:bodyPr>
          <a:lstStyle/>
          <a:p>
            <a:r>
              <a:rPr lang="en-US" dirty="0" smtClean="0"/>
              <a:t>OS updates &amp; Patches</a:t>
            </a:r>
            <a:endParaRPr lang="en-US" dirty="0"/>
          </a:p>
        </p:txBody>
      </p:sp>
      <p:sp>
        <p:nvSpPr>
          <p:cNvPr id="12" name="TextBox 11"/>
          <p:cNvSpPr txBox="1"/>
          <p:nvPr/>
        </p:nvSpPr>
        <p:spPr>
          <a:xfrm>
            <a:off x="3967507" y="5345668"/>
            <a:ext cx="1750800" cy="369332"/>
          </a:xfrm>
          <a:prstGeom prst="rect">
            <a:avLst/>
          </a:prstGeom>
          <a:noFill/>
        </p:spPr>
        <p:txBody>
          <a:bodyPr wrap="none" rtlCol="0">
            <a:spAutoFit/>
          </a:bodyPr>
          <a:lstStyle/>
          <a:p>
            <a:r>
              <a:rPr lang="en-US" dirty="0" smtClean="0"/>
              <a:t>OS Installation</a:t>
            </a:r>
            <a:endParaRPr lang="en-US" dirty="0"/>
          </a:p>
        </p:txBody>
      </p:sp>
      <p:sp>
        <p:nvSpPr>
          <p:cNvPr id="13" name="TextBox 12"/>
          <p:cNvSpPr txBox="1"/>
          <p:nvPr/>
        </p:nvSpPr>
        <p:spPr>
          <a:xfrm>
            <a:off x="3302261" y="2907268"/>
            <a:ext cx="3081293" cy="369332"/>
          </a:xfrm>
          <a:prstGeom prst="rect">
            <a:avLst/>
          </a:prstGeom>
          <a:noFill/>
        </p:spPr>
        <p:txBody>
          <a:bodyPr wrap="none" rtlCol="0">
            <a:spAutoFit/>
          </a:bodyPr>
          <a:lstStyle/>
          <a:p>
            <a:r>
              <a:rPr lang="en-US" dirty="0" smtClean="0"/>
              <a:t>Computational Scalability</a:t>
            </a:r>
            <a:endParaRPr lang="en-US" dirty="0"/>
          </a:p>
        </p:txBody>
      </p:sp>
      <p:sp>
        <p:nvSpPr>
          <p:cNvPr id="14" name="TextBox 13"/>
          <p:cNvSpPr txBox="1"/>
          <p:nvPr/>
        </p:nvSpPr>
        <p:spPr>
          <a:xfrm>
            <a:off x="3718240" y="5040868"/>
            <a:ext cx="2249334" cy="369332"/>
          </a:xfrm>
          <a:prstGeom prst="rect">
            <a:avLst/>
          </a:prstGeom>
          <a:noFill/>
        </p:spPr>
        <p:txBody>
          <a:bodyPr wrap="none" rtlCol="0">
            <a:spAutoFit/>
          </a:bodyPr>
          <a:lstStyle/>
          <a:p>
            <a:r>
              <a:rPr lang="en-US" dirty="0" smtClean="0"/>
              <a:t>Storage Scalability</a:t>
            </a:r>
            <a:endParaRPr lang="en-US" dirty="0"/>
          </a:p>
        </p:txBody>
      </p:sp>
      <p:sp>
        <p:nvSpPr>
          <p:cNvPr id="15" name="TextBox 14"/>
          <p:cNvSpPr txBox="1"/>
          <p:nvPr/>
        </p:nvSpPr>
        <p:spPr>
          <a:xfrm>
            <a:off x="3512254" y="3212068"/>
            <a:ext cx="2661306" cy="369332"/>
          </a:xfrm>
          <a:prstGeom prst="rect">
            <a:avLst/>
          </a:prstGeom>
          <a:noFill/>
        </p:spPr>
        <p:txBody>
          <a:bodyPr wrap="none" rtlCol="0">
            <a:spAutoFit/>
          </a:bodyPr>
          <a:lstStyle/>
          <a:p>
            <a:r>
              <a:rPr lang="en-US" dirty="0" smtClean="0"/>
              <a:t>Hardware Provisioning</a:t>
            </a:r>
            <a:endParaRPr lang="en-US" dirty="0"/>
          </a:p>
        </p:txBody>
      </p:sp>
      <p:sp>
        <p:nvSpPr>
          <p:cNvPr id="16" name="TextBox 15"/>
          <p:cNvSpPr txBox="1"/>
          <p:nvPr/>
        </p:nvSpPr>
        <p:spPr>
          <a:xfrm>
            <a:off x="3600419" y="4736068"/>
            <a:ext cx="2484976" cy="369332"/>
          </a:xfrm>
          <a:prstGeom prst="rect">
            <a:avLst/>
          </a:prstGeom>
          <a:noFill/>
        </p:spPr>
        <p:txBody>
          <a:bodyPr wrap="none" rtlCol="0">
            <a:spAutoFit/>
          </a:bodyPr>
          <a:lstStyle/>
          <a:p>
            <a:r>
              <a:rPr lang="en-US" dirty="0" smtClean="0"/>
              <a:t>Staging / Production</a:t>
            </a:r>
            <a:endParaRPr lang="en-US" dirty="0"/>
          </a:p>
        </p:txBody>
      </p:sp>
      <p:sp>
        <p:nvSpPr>
          <p:cNvPr id="17" name="TextBox 16"/>
          <p:cNvSpPr txBox="1"/>
          <p:nvPr/>
        </p:nvSpPr>
        <p:spPr>
          <a:xfrm>
            <a:off x="3865717" y="2602468"/>
            <a:ext cx="1954381" cy="369332"/>
          </a:xfrm>
          <a:prstGeom prst="rect">
            <a:avLst/>
          </a:prstGeom>
          <a:noFill/>
        </p:spPr>
        <p:txBody>
          <a:bodyPr wrap="none" rtlCol="0">
            <a:spAutoFit/>
          </a:bodyPr>
          <a:lstStyle/>
          <a:p>
            <a:r>
              <a:rPr lang="en-US" dirty="0" smtClean="0"/>
              <a:t>High Availability</a:t>
            </a:r>
            <a:endParaRPr lang="en-US" dirty="0"/>
          </a:p>
        </p:txBody>
      </p:sp>
      <p:sp>
        <p:nvSpPr>
          <p:cNvPr id="18" name="TextBox 17"/>
          <p:cNvSpPr txBox="1"/>
          <p:nvPr/>
        </p:nvSpPr>
        <p:spPr>
          <a:xfrm>
            <a:off x="3894571" y="3821668"/>
            <a:ext cx="1896673" cy="369332"/>
          </a:xfrm>
          <a:prstGeom prst="rect">
            <a:avLst/>
          </a:prstGeom>
          <a:noFill/>
        </p:spPr>
        <p:txBody>
          <a:bodyPr wrap="none" rtlCol="0">
            <a:spAutoFit/>
          </a:bodyPr>
          <a:lstStyle/>
          <a:p>
            <a:r>
              <a:rPr lang="en-US" dirty="0" smtClean="0"/>
              <a:t>Fault Tolerance</a:t>
            </a:r>
            <a:endParaRPr lang="en-US" dirty="0"/>
          </a:p>
        </p:txBody>
      </p:sp>
      <p:sp>
        <p:nvSpPr>
          <p:cNvPr id="20" name="TextBox 19"/>
          <p:cNvSpPr txBox="1"/>
          <p:nvPr/>
        </p:nvSpPr>
        <p:spPr>
          <a:xfrm>
            <a:off x="3235737" y="2297668"/>
            <a:ext cx="3214341" cy="369332"/>
          </a:xfrm>
          <a:prstGeom prst="rect">
            <a:avLst/>
          </a:prstGeom>
          <a:noFill/>
        </p:spPr>
        <p:txBody>
          <a:bodyPr wrap="none" rtlCol="0">
            <a:spAutoFit/>
          </a:bodyPr>
          <a:lstStyle/>
          <a:p>
            <a:r>
              <a:rPr lang="en-US" dirty="0" smtClean="0"/>
              <a:t>Data Center Management</a:t>
            </a:r>
            <a:endParaRPr lang="en-US" dirty="0"/>
          </a:p>
        </p:txBody>
      </p:sp>
      <p:sp>
        <p:nvSpPr>
          <p:cNvPr id="6" name="TextBox 5"/>
          <p:cNvSpPr txBox="1"/>
          <p:nvPr/>
        </p:nvSpPr>
        <p:spPr>
          <a:xfrm>
            <a:off x="5334000" y="1455003"/>
            <a:ext cx="2526654" cy="646331"/>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US" dirty="0" smtClean="0"/>
              <a:t>Stuff We Might</a:t>
            </a:r>
            <a:br>
              <a:rPr lang="en-US" dirty="0" smtClean="0"/>
            </a:br>
            <a:r>
              <a:rPr lang="en-US" dirty="0" smtClean="0"/>
              <a:t>Rather Not Deal With</a:t>
            </a:r>
            <a:endParaRPr lang="en-US" dirty="0"/>
          </a:p>
        </p:txBody>
      </p:sp>
      <p:sp>
        <p:nvSpPr>
          <p:cNvPr id="22" name="TextBox 21"/>
          <p:cNvSpPr txBox="1"/>
          <p:nvPr/>
        </p:nvSpPr>
        <p:spPr>
          <a:xfrm>
            <a:off x="1123458" y="1573198"/>
            <a:ext cx="238879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dirty="0" smtClean="0"/>
              <a:t>Stuff We Like</a:t>
            </a:r>
            <a:endParaRPr lang="en-US" dirty="0"/>
          </a:p>
        </p:txBody>
      </p:sp>
      <p:pic>
        <p:nvPicPr>
          <p:cNvPr id="21" name="Picture 20" descr="azure_logo_white.png"/>
          <p:cNvPicPr>
            <a:picLocks noChangeAspect="1"/>
          </p:cNvPicPr>
          <p:nvPr/>
        </p:nvPicPr>
        <p:blipFill>
          <a:blip r:embed="rId3" cstate="print"/>
          <a:stretch>
            <a:fillRect/>
          </a:stretch>
        </p:blipFill>
        <p:spPr>
          <a:xfrm rot="19670931">
            <a:off x="4860854" y="3396734"/>
            <a:ext cx="3178447" cy="592592"/>
          </a:xfrm>
          <a:prstGeom prst="rect">
            <a:avLst/>
          </a:prstGeom>
        </p:spPr>
      </p:pic>
    </p:spTree>
    <p:extLst>
      <p:ext uri="{BB962C8B-B14F-4D97-AF65-F5344CB8AC3E}">
        <p14:creationId xmlns:p14="http://schemas.microsoft.com/office/powerpoint/2010/main" val="15072847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7" presetClass="path" presetSubtype="0" accel="50000" decel="50000" fill="hold" grpId="0" nodeType="clickEffect">
                                  <p:stCondLst>
                                    <p:cond delay="0"/>
                                  </p:stCondLst>
                                  <p:childTnLst>
                                    <p:animMotion origin="layout" path="M -3.88889E-6 1.8695E-6 L 0.05226 0.04003 C 0.06337 0.04905 0.07969 0.05391 0.09688 0.05391 C 0.11632 0.05391 0.13195 0.04905 0.14306 0.04003 L 0.19549 1.8695E-6 " pathEditMode="relative" rAng="0" ptsTypes="FffFF">
                                      <p:cBhvr>
                                        <p:cTn id="12" dur="2000" fill="hold"/>
                                        <p:tgtEl>
                                          <p:spTgt spid="20"/>
                                        </p:tgtEl>
                                        <p:attrNameLst>
                                          <p:attrName>ppt_x</p:attrName>
                                          <p:attrName>ppt_y</p:attrName>
                                        </p:attrNameLst>
                                      </p:cBhvr>
                                      <p:rCtr x="9774" y="2684"/>
                                    </p:animMotion>
                                  </p:childTnLst>
                                </p:cTn>
                              </p:par>
                              <p:par>
                                <p:cTn id="13" presetID="37" presetClass="path" presetSubtype="0" accel="50000" decel="50000" fill="hold" grpId="0" nodeType="withEffect">
                                  <p:stCondLst>
                                    <p:cond delay="0"/>
                                  </p:stCondLst>
                                  <p:childTnLst>
                                    <p:animMotion origin="layout" path="M -3.88889E-6 -2.00833E-6 L 0.05226 0.04003 C 0.06337 0.04905 0.07969 0.05391 0.09688 0.05391 C 0.11632 0.05391 0.13195 0.04905 0.14306 0.04003 L 0.19549 -2.00833E-6 " pathEditMode="relative" rAng="0" ptsTypes="FffFF">
                                      <p:cBhvr>
                                        <p:cTn id="14" dur="2000" fill="hold"/>
                                        <p:tgtEl>
                                          <p:spTgt spid="17"/>
                                        </p:tgtEl>
                                        <p:attrNameLst>
                                          <p:attrName>ppt_x</p:attrName>
                                          <p:attrName>ppt_y</p:attrName>
                                        </p:attrNameLst>
                                      </p:cBhvr>
                                      <p:rCtr x="9774" y="2684"/>
                                    </p:animMotion>
                                  </p:childTnLst>
                                </p:cTn>
                              </p:par>
                              <p:par>
                                <p:cTn id="15" presetID="37" presetClass="path" presetSubtype="0" accel="50000" decel="50000" fill="hold" grpId="0" nodeType="withEffect">
                                  <p:stCondLst>
                                    <p:cond delay="0"/>
                                  </p:stCondLst>
                                  <p:childTnLst>
                                    <p:animMotion origin="layout" path="M -3.88889E-6 4.11384E-6 L 0.05226 0.04002 C 0.06337 0.04905 0.07969 0.05391 0.09688 0.05391 C 0.11632 0.05391 0.13195 0.04905 0.14306 0.04002 L 0.19549 4.11384E-6 " pathEditMode="relative" rAng="0" ptsTypes="FffFF">
                                      <p:cBhvr>
                                        <p:cTn id="16" dur="2000" fill="hold"/>
                                        <p:tgtEl>
                                          <p:spTgt spid="13"/>
                                        </p:tgtEl>
                                        <p:attrNameLst>
                                          <p:attrName>ppt_x</p:attrName>
                                          <p:attrName>ppt_y</p:attrName>
                                        </p:attrNameLst>
                                      </p:cBhvr>
                                      <p:rCtr x="9774" y="2684"/>
                                    </p:animMotion>
                                  </p:childTnLst>
                                </p:cTn>
                              </p:par>
                              <p:par>
                                <p:cTn id="17" presetID="37" presetClass="path" presetSubtype="0" accel="50000" decel="50000" fill="hold" grpId="0" nodeType="withEffect">
                                  <p:stCondLst>
                                    <p:cond delay="0"/>
                                  </p:stCondLst>
                                  <p:childTnLst>
                                    <p:animMotion origin="layout" path="M -3.88889E-6 2.36002E-7 L 0.05226 0.04003 C 0.06337 0.04905 0.07969 0.05391 0.09688 0.05391 C 0.11632 0.05391 0.13195 0.04905 0.14306 0.04003 L 0.19549 2.36002E-7 " pathEditMode="relative" rAng="0" ptsTypes="FffFF">
                                      <p:cBhvr>
                                        <p:cTn id="18" dur="2000" fill="hold"/>
                                        <p:tgtEl>
                                          <p:spTgt spid="15"/>
                                        </p:tgtEl>
                                        <p:attrNameLst>
                                          <p:attrName>ppt_x</p:attrName>
                                          <p:attrName>ppt_y</p:attrName>
                                        </p:attrNameLst>
                                      </p:cBhvr>
                                      <p:rCtr x="9774" y="2684"/>
                                    </p:animMotion>
                                  </p:childTnLst>
                                </p:cTn>
                              </p:par>
                              <p:par>
                                <p:cTn id="19" presetID="37" presetClass="path" presetSubtype="0" accel="50000" decel="50000" fill="hold" grpId="0" nodeType="withEffect">
                                  <p:stCondLst>
                                    <p:cond delay="0"/>
                                  </p:stCondLst>
                                  <p:childTnLst>
                                    <p:animMotion origin="layout" path="M -3.88889E-6 -3.64183E-6 L 0.05226 0.04003 C 0.06337 0.04906 0.07969 0.05391 0.09688 0.05391 C 0.11632 0.05391 0.13195 0.04906 0.14306 0.04003 L 0.19549 -3.64183E-6 " pathEditMode="relative" rAng="0" ptsTypes="FffFF">
                                      <p:cBhvr>
                                        <p:cTn id="20" dur="2000" fill="hold"/>
                                        <p:tgtEl>
                                          <p:spTgt spid="9"/>
                                        </p:tgtEl>
                                        <p:attrNameLst>
                                          <p:attrName>ppt_x</p:attrName>
                                          <p:attrName>ppt_y</p:attrName>
                                        </p:attrNameLst>
                                      </p:cBhvr>
                                      <p:rCtr x="9774" y="2684"/>
                                    </p:animMotion>
                                  </p:childTnLst>
                                </p:cTn>
                              </p:par>
                              <p:par>
                                <p:cTn id="21" presetID="37" presetClass="path" presetSubtype="0" accel="50000" decel="50000" fill="hold" grpId="0" nodeType="withEffect">
                                  <p:stCondLst>
                                    <p:cond delay="0"/>
                                  </p:stCondLst>
                                  <p:childTnLst>
                                    <p:animMotion origin="layout" path="M -3.88889E-6 2.48033E-6 L 0.05226 0.04003 C 0.06337 0.04905 0.07969 0.05391 0.09688 0.05391 C 0.11632 0.05391 0.13195 0.04905 0.14306 0.04003 L 0.19549 2.48033E-6 " pathEditMode="relative" rAng="0" ptsTypes="FffFF">
                                      <p:cBhvr>
                                        <p:cTn id="22" dur="2000" fill="hold"/>
                                        <p:tgtEl>
                                          <p:spTgt spid="18"/>
                                        </p:tgtEl>
                                        <p:attrNameLst>
                                          <p:attrName>ppt_x</p:attrName>
                                          <p:attrName>ppt_y</p:attrName>
                                        </p:attrNameLst>
                                      </p:cBhvr>
                                      <p:rCtr x="9774" y="2684"/>
                                    </p:animMotion>
                                  </p:childTnLst>
                                </p:cTn>
                              </p:par>
                              <p:par>
                                <p:cTn id="23" presetID="37" presetClass="path" presetSubtype="0" accel="50000" decel="50000" fill="hold" grpId="0" nodeType="withEffect">
                                  <p:stCondLst>
                                    <p:cond delay="0"/>
                                  </p:stCondLst>
                                  <p:childTnLst>
                                    <p:animMotion origin="layout" path="M -3.88889E-6 -1.3975E-6 L 0.05226 0.04003 C 0.06337 0.04905 0.07969 0.05391 0.09688 0.05391 C 0.11632 0.05391 0.13195 0.04905 0.14306 0.04003 L 0.19549 -1.3975E-6 " pathEditMode="relative" rAng="0" ptsTypes="FffFF">
                                      <p:cBhvr>
                                        <p:cTn id="24" dur="2000" fill="hold"/>
                                        <p:tgtEl>
                                          <p:spTgt spid="11"/>
                                        </p:tgtEl>
                                        <p:attrNameLst>
                                          <p:attrName>ppt_x</p:attrName>
                                          <p:attrName>ppt_y</p:attrName>
                                        </p:attrNameLst>
                                      </p:cBhvr>
                                      <p:rCtr x="9774" y="2684"/>
                                    </p:animMotion>
                                  </p:childTnLst>
                                </p:cTn>
                              </p:par>
                              <p:par>
                                <p:cTn id="25"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26" dur="2000" fill="hold"/>
                                        <p:tgtEl>
                                          <p:spTgt spid="16"/>
                                        </p:tgtEl>
                                        <p:attrNameLst>
                                          <p:attrName>ppt_x</p:attrName>
                                          <p:attrName>ppt_y</p:attrName>
                                        </p:attrNameLst>
                                      </p:cBhvr>
                                      <p:rCtr x="9774" y="2684"/>
                                    </p:animMotion>
                                  </p:childTnLst>
                                </p:cTn>
                              </p:par>
                              <p:par>
                                <p:cTn id="27" presetID="37" presetClass="path" presetSubtype="0" accel="50000" decel="50000" fill="hold" grpId="0" nodeType="withEffect">
                                  <p:stCondLst>
                                    <p:cond delay="0"/>
                                  </p:stCondLst>
                                  <p:childTnLst>
                                    <p:animMotion origin="layout" path="M -3.88889E-6 -0.04188 L 0.05226 -0.00185 C 0.06337 0.00718 0.07969 0.01203 0.09688 0.01203 C 0.11632 0.01203 0.13195 0.00718 0.14306 -0.00185 L 0.19549 -0.04188 " pathEditMode="relative" rAng="0" ptsTypes="FffFF">
                                      <p:cBhvr>
                                        <p:cTn id="28" dur="2000" fill="hold"/>
                                        <p:tgtEl>
                                          <p:spTgt spid="14"/>
                                        </p:tgtEl>
                                        <p:attrNameLst>
                                          <p:attrName>ppt_x</p:attrName>
                                          <p:attrName>ppt_y</p:attrName>
                                        </p:attrNameLst>
                                      </p:cBhvr>
                                      <p:rCtr x="9774" y="2684"/>
                                    </p:animMotion>
                                  </p:childTnLst>
                                </p:cTn>
                              </p:par>
                              <p:par>
                                <p:cTn id="29"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0" dur="2000" fill="hold"/>
                                        <p:tgtEl>
                                          <p:spTgt spid="12"/>
                                        </p:tgtEl>
                                        <p:attrNameLst>
                                          <p:attrName>ppt_x</p:attrName>
                                          <p:attrName>ppt_y</p:attrName>
                                        </p:attrNameLst>
                                      </p:cBhvr>
                                      <p:rCtr x="9774" y="2684"/>
                                    </p:animMotion>
                                  </p:childTnLst>
                                </p:cTn>
                              </p:par>
                              <p:par>
                                <p:cTn id="31" presetID="37" presetClass="path" presetSubtype="0" accel="50000" decel="50000" fill="hold" grpId="0" nodeType="withEffect">
                                  <p:stCondLst>
                                    <p:cond delay="0"/>
                                  </p:stCondLst>
                                  <p:childTnLst>
                                    <p:animMotion origin="layout" path="M -3.88889E-6 -0.04188 L 0.05226 -0.00185 C 0.06337 0.00717 0.07969 0.01203 0.09688 0.01203 C 0.11632 0.01203 0.13195 0.00717 0.14306 -0.00185 L 0.19549 -0.04188 " pathEditMode="relative" rAng="0" ptsTypes="FffFF">
                                      <p:cBhvr>
                                        <p:cTn id="32" dur="2000" fill="hold"/>
                                        <p:tgtEl>
                                          <p:spTgt spid="8"/>
                                        </p:tgtEl>
                                        <p:attrNameLst>
                                          <p:attrName>ppt_x</p:attrName>
                                          <p:attrName>ppt_y</p:attrName>
                                        </p:attrNameLst>
                                      </p:cBhvr>
                                      <p:rCtr x="9774" y="2684"/>
                                    </p:animMotion>
                                  </p:childTnLst>
                                </p:cTn>
                              </p:par>
                              <p:par>
                                <p:cTn id="33" presetID="37" presetClass="path" presetSubtype="0" accel="50000" decel="50000" fill="hold" grpId="0" nodeType="withEffect">
                                  <p:stCondLst>
                                    <p:cond delay="0"/>
                                  </p:stCondLst>
                                  <p:childTnLst>
                                    <p:animMotion origin="layout" path="M 2.5E-6 -0.04187 L 0.05225 -0.00185 C 0.06337 0.00718 0.07969 0.01204 0.09687 0.01204 C 0.11632 0.01204 0.13194 0.00718 0.14305 -0.00185 L 0.19548 -0.04187 " pathEditMode="relative" rAng="0" ptsTypes="FffFF">
                                      <p:cBhvr>
                                        <p:cTn id="34" dur="2000" fill="hold"/>
                                        <p:tgtEl>
                                          <p:spTgt spid="10"/>
                                        </p:tgtEl>
                                        <p:attrNameLst>
                                          <p:attrName>ppt_x</p:attrName>
                                          <p:attrName>ppt_y</p:attrName>
                                        </p:attrNameLst>
                                      </p:cBhvr>
                                      <p:rCtr x="9774" y="2684"/>
                                    </p:animMotion>
                                  </p:childTnLst>
                                </p:cTn>
                              </p:par>
                              <p:par>
                                <p:cTn id="35" presetID="42" presetClass="path" presetSubtype="0" accel="50000" decel="50000" fill="hold" grpId="0" nodeType="withEffect">
                                  <p:stCondLst>
                                    <p:cond delay="0"/>
                                  </p:stCondLst>
                                  <p:childTnLst>
                                    <p:animMotion origin="layout" path="M 2.5E-6 0.0111 L -0.27136 -0.30611 " pathEditMode="relative" rAng="0" ptsTypes="AA">
                                      <p:cBhvr>
                                        <p:cTn id="36" dur="2000" fill="hold"/>
                                        <p:tgtEl>
                                          <p:spTgt spid="5"/>
                                        </p:tgtEl>
                                        <p:attrNameLst>
                                          <p:attrName>ppt_x</p:attrName>
                                          <p:attrName>ppt_y</p:attrName>
                                        </p:attrNameLst>
                                      </p:cBhvr>
                                      <p:rCtr x="-13576" y="-15872"/>
                                    </p:animMotion>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31"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1000" fill="hold"/>
                                        <p:tgtEl>
                                          <p:spTgt spid="21"/>
                                        </p:tgtEl>
                                        <p:attrNameLst>
                                          <p:attrName>ppt_w</p:attrName>
                                        </p:attrNameLst>
                                      </p:cBhvr>
                                      <p:tavLst>
                                        <p:tav tm="0">
                                          <p:val>
                                            <p:fltVal val="0"/>
                                          </p:val>
                                        </p:tav>
                                        <p:tav tm="100000">
                                          <p:val>
                                            <p:strVal val="#ppt_w"/>
                                          </p:val>
                                        </p:tav>
                                      </p:tavLst>
                                    </p:anim>
                                    <p:anim calcmode="lin" valueType="num">
                                      <p:cBhvr>
                                        <p:cTn id="47" dur="1000" fill="hold"/>
                                        <p:tgtEl>
                                          <p:spTgt spid="21"/>
                                        </p:tgtEl>
                                        <p:attrNameLst>
                                          <p:attrName>ppt_h</p:attrName>
                                        </p:attrNameLst>
                                      </p:cBhvr>
                                      <p:tavLst>
                                        <p:tav tm="0">
                                          <p:val>
                                            <p:fltVal val="0"/>
                                          </p:val>
                                        </p:tav>
                                        <p:tav tm="100000">
                                          <p:val>
                                            <p:strVal val="#ppt_h"/>
                                          </p:val>
                                        </p:tav>
                                      </p:tavLst>
                                    </p:anim>
                                    <p:anim calcmode="lin" valueType="num">
                                      <p:cBhvr>
                                        <p:cTn id="48" dur="1000" fill="hold"/>
                                        <p:tgtEl>
                                          <p:spTgt spid="21"/>
                                        </p:tgtEl>
                                        <p:attrNameLst>
                                          <p:attrName>style.rotation</p:attrName>
                                        </p:attrNameLst>
                                      </p:cBhvr>
                                      <p:tavLst>
                                        <p:tav tm="0">
                                          <p:val>
                                            <p:fltVal val="90"/>
                                          </p:val>
                                        </p:tav>
                                        <p:tav tm="100000">
                                          <p:val>
                                            <p:fltVal val="0"/>
                                          </p:val>
                                        </p:tav>
                                      </p:tavLst>
                                    </p:anim>
                                    <p:animEffect transition="in" filter="fade">
                                      <p:cBhvr>
                                        <p:cTn id="4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8" grpId="0"/>
      <p:bldP spid="9" grpId="0"/>
      <p:bldP spid="10" grpId="0"/>
      <p:bldP spid="11" grpId="0"/>
      <p:bldP spid="12" grpId="0"/>
      <p:bldP spid="13" grpId="0"/>
      <p:bldP spid="14" grpId="0"/>
      <p:bldP spid="15" grpId="0"/>
      <p:bldP spid="16" grpId="0"/>
      <p:bldP spid="17" grpId="0"/>
      <p:bldP spid="18" grpId="0"/>
      <p:bldP spid="20" grpId="0"/>
      <p:bldP spid="6"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itle 3"/>
          <p:cNvSpPr>
            <a:spLocks noGrp="1"/>
          </p:cNvSpPr>
          <p:nvPr>
            <p:ph type="title"/>
          </p:nvPr>
        </p:nvSpPr>
        <p:spPr>
          <a:xfrm>
            <a:off x="237662" y="217359"/>
            <a:ext cx="8229600" cy="738664"/>
          </a:xfrm>
          <a:prstGeom prst="rect">
            <a:avLst/>
          </a:prstGeom>
        </p:spPr>
        <p:txBody>
          <a:bodyPr>
            <a:normAutofit fontScale="9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Windows Azure Overview</a:t>
            </a:r>
            <a:endParaRPr lang="en-US"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3498" y="763268"/>
            <a:ext cx="7227091" cy="26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499" y="2382937"/>
            <a:ext cx="7227093" cy="26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Rounded Rectangle 121"/>
          <p:cNvSpPr>
            <a:spLocks/>
          </p:cNvSpPr>
          <p:nvPr/>
        </p:nvSpPr>
        <p:spPr>
          <a:xfrm>
            <a:off x="6628045" y="1249136"/>
            <a:ext cx="2215509" cy="4798967"/>
          </a:xfrm>
          <a:prstGeom prst="roundRect">
            <a:avLst>
              <a:gd name="adj" fmla="val 10771"/>
            </a:avLst>
          </a:prstGeom>
          <a:gradFill flip="none" rotWithShape="1">
            <a:gsLst>
              <a:gs pos="0">
                <a:schemeClr val="tx1"/>
              </a:gs>
              <a:gs pos="50000">
                <a:schemeClr val="tx1">
                  <a:alpha val="94000"/>
                </a:schemeClr>
              </a:gs>
              <a:gs pos="100000">
                <a:srgbClr val="A0C9FA">
                  <a:shade val="100000"/>
                  <a:satMod val="115000"/>
                </a:srgbClr>
              </a:gs>
            </a:gsLst>
            <a:lin ang="5400000" scaled="1"/>
            <a:tileRect/>
          </a:gradFill>
          <a:ln>
            <a:solidFill>
              <a:schemeClr val="bg2"/>
            </a:solidFill>
            <a:headEnd type="none" w="med" len="med"/>
            <a:tailEnd type="none" w="med" len="med"/>
          </a:ln>
          <a:effectLst>
            <a:outerShdw blurRad="698500" dist="38100" dir="5400000" rotWithShape="0">
              <a:schemeClr val="tx1"/>
            </a:outerShdw>
          </a:effectLst>
          <a:scene3d>
            <a:camera prst="orthographicFront" fov="0">
              <a:rot lat="0" lon="0" rev="0"/>
            </a:camera>
            <a:lightRig rig="glow" dir="t">
              <a:rot lat="0" lon="0" rev="6360000"/>
            </a:lightRig>
          </a:scene3d>
          <a:sp3d contourW="1000" prstMaterial="flat">
            <a:bevelT w="95250" h="101600"/>
            <a:contourClr>
              <a:srgbClr val="FFC000">
                <a:satMod val="300000"/>
              </a:srgbClr>
            </a:contourClr>
          </a:sp3d>
        </p:spPr>
        <p:txBody>
          <a:bodyPr vert="horz" wrap="square" lIns="91436" tIns="45718" rIns="91436" bIns="45718" numCol="1" rtlCol="0" anchor="ctr" anchorCtr="0" compatLnSpc="1">
            <a:prstTxWarp prst="textNoShape">
              <a:avLst/>
            </a:prstTxWarp>
          </a:bodyPr>
          <a:lstStyle/>
          <a:p>
            <a:pPr fontAlgn="base">
              <a:lnSpc>
                <a:spcPct val="85000"/>
              </a:lnSpc>
              <a:spcBef>
                <a:spcPts val="900"/>
              </a:spcBef>
              <a:spcAft>
                <a:spcPct val="0"/>
              </a:spcAft>
              <a:defRPr/>
            </a:pPr>
            <a:endParaRPr lang="en-US" sz="1200" spc="-75" dirty="0">
              <a:ln w="18415" cmpd="sng">
                <a:noFill/>
                <a:prstDash val="solid"/>
              </a:ln>
              <a:gradFill>
                <a:gsLst>
                  <a:gs pos="0">
                    <a:srgbClr val="000000"/>
                  </a:gs>
                  <a:gs pos="50000">
                    <a:srgbClr val="000000"/>
                  </a:gs>
                </a:gsLst>
                <a:lin ang="5400000" scaled="0"/>
              </a:gradFill>
              <a:latin typeface="Segoe"/>
              <a:cs typeface="Segoe UI" pitchFamily="34" charset="0"/>
            </a:endParaRP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7564714" y="2322678"/>
            <a:ext cx="1123629" cy="601215"/>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6" name="Picture 5"/>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6839895" y="1436915"/>
            <a:ext cx="1286635" cy="78377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7" name="Picture 6"/>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9243" y="4627031"/>
            <a:ext cx="909100" cy="511369"/>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8" name="Picture 7"/>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845949" y="5302643"/>
            <a:ext cx="1688700" cy="57039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9" name="Picture 8"/>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845949" y="4161918"/>
            <a:ext cx="889850" cy="42173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0" name="Picture 9"/>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639554" y="3167883"/>
            <a:ext cx="973952" cy="79992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39895" y="2693319"/>
            <a:ext cx="643315" cy="69074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890419314"/>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
                                        </p:tgtEl>
                                        <p:attrNameLst>
                                          <p:attrName>style.visibility</p:attrName>
                                        </p:attrNameLst>
                                      </p:cBhvr>
                                      <p:to>
                                        <p:strVal val="visible"/>
                                      </p:to>
                                    </p:set>
                                    <p:animEffect transition="in" filter="fade">
                                      <p:cBhvr>
                                        <p:cTn id="17" dur="500"/>
                                        <p:tgtEl>
                                          <p:spTgt spid="122"/>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PaaS</a:t>
            </a:r>
            <a:r>
              <a:rPr lang="en-US" dirty="0" smtClean="0"/>
              <a:t> in Azure also adds…</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smtClean="0"/>
              <a:t>Just examples…)</a:t>
            </a:r>
          </a:p>
          <a:p>
            <a:r>
              <a:rPr lang="en-US" dirty="0" smtClean="0"/>
              <a:t>Key Management for Compute</a:t>
            </a:r>
          </a:p>
          <a:p>
            <a:r>
              <a:rPr lang="en-US" dirty="0" smtClean="0"/>
              <a:t>(more) Homogenous Platform</a:t>
            </a:r>
          </a:p>
          <a:p>
            <a:pPr lvl="1"/>
            <a:r>
              <a:rPr lang="en-US" dirty="0" smtClean="0"/>
              <a:t>Ability to specify base OS + patch level</a:t>
            </a:r>
          </a:p>
          <a:p>
            <a:pPr lvl="1"/>
            <a:r>
              <a:rPr lang="en-US" dirty="0"/>
              <a:t>“one </a:t>
            </a:r>
            <a:r>
              <a:rPr lang="en-US" dirty="0" err="1"/>
              <a:t>throad</a:t>
            </a:r>
            <a:r>
              <a:rPr lang="en-US" dirty="0"/>
              <a:t>”</a:t>
            </a:r>
          </a:p>
          <a:p>
            <a:pPr lvl="1"/>
            <a:r>
              <a:rPr lang="en-US" dirty="0" smtClean="0"/>
              <a:t>Alternative: Amazon lists 1000+ AMI images: </a:t>
            </a:r>
            <a:r>
              <a:rPr lang="en-US" dirty="0">
                <a:hlinkClick r:id="rId2"/>
              </a:rPr>
              <a:t>http://</a:t>
            </a:r>
            <a:r>
              <a:rPr lang="en-US" dirty="0" smtClean="0">
                <a:hlinkClick r:id="rId2"/>
              </a:rPr>
              <a:t>aws.amazon.com/amis</a:t>
            </a:r>
            <a:endParaRPr lang="en-US" dirty="0" smtClean="0"/>
          </a:p>
          <a:p>
            <a:endParaRPr lang="en-US" dirty="0" smtClean="0"/>
          </a:p>
          <a:p>
            <a:endParaRPr lang="en-US" dirty="0" smtClean="0"/>
          </a:p>
          <a:p>
            <a:pPr lvl="1"/>
            <a:endParaRPr lang="en-US" dirty="0"/>
          </a:p>
        </p:txBody>
      </p:sp>
    </p:spTree>
    <p:extLst>
      <p:ext uri="{BB962C8B-B14F-4D97-AF65-F5344CB8AC3E}">
        <p14:creationId xmlns:p14="http://schemas.microsoft.com/office/powerpoint/2010/main" val="3026437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Azure Data Storage…</a:t>
            </a:r>
            <a:endParaRPr lang="en-US" dirty="0"/>
          </a:p>
        </p:txBody>
      </p:sp>
      <p:sp>
        <p:nvSpPr>
          <p:cNvPr id="3" name="Content Placeholder 2"/>
          <p:cNvSpPr>
            <a:spLocks noGrp="1"/>
          </p:cNvSpPr>
          <p:nvPr>
            <p:ph idx="1"/>
          </p:nvPr>
        </p:nvSpPr>
        <p:spPr/>
        <p:txBody>
          <a:bodyPr>
            <a:noAutofit/>
          </a:bodyPr>
          <a:lstStyle/>
          <a:p>
            <a:r>
              <a:rPr lang="en-US" sz="3600" dirty="0" smtClean="0"/>
              <a:t>Access Controls</a:t>
            </a:r>
          </a:p>
          <a:p>
            <a:pPr lvl="1"/>
            <a:r>
              <a:rPr lang="en-US" sz="3200" dirty="0" smtClean="0"/>
              <a:t>Storage keys, with rollover</a:t>
            </a:r>
            <a:endParaRPr lang="en-US" sz="3200" dirty="0"/>
          </a:p>
          <a:p>
            <a:pPr lvl="1"/>
            <a:r>
              <a:rPr lang="en-US" sz="3200" dirty="0"/>
              <a:t>Shared Access </a:t>
            </a:r>
            <a:r>
              <a:rPr lang="en-US" sz="3200" dirty="0" smtClean="0"/>
              <a:t>Signatures (Blobs)</a:t>
            </a:r>
            <a:endParaRPr lang="en-US" sz="3200" dirty="0"/>
          </a:p>
          <a:p>
            <a:pPr lvl="1"/>
            <a:r>
              <a:rPr lang="en-US" sz="3200" dirty="0"/>
              <a:t>Container-level Access </a:t>
            </a:r>
            <a:r>
              <a:rPr lang="en-US" sz="3200" dirty="0" smtClean="0"/>
              <a:t>Policies (Blobs)</a:t>
            </a:r>
            <a:endParaRPr lang="en-US" sz="3200" dirty="0"/>
          </a:p>
          <a:p>
            <a:r>
              <a:rPr lang="en-US" sz="3600" dirty="0" smtClean="0"/>
              <a:t>Strong Consistency in Data Access</a:t>
            </a:r>
            <a:endParaRPr lang="en-US" sz="3600" dirty="0"/>
          </a:p>
          <a:p>
            <a:pPr lvl="1"/>
            <a:r>
              <a:rPr lang="en-US" sz="3200" dirty="0" smtClean="0"/>
              <a:t>Eventual Consistency challenges: Privacy settings, deletion </a:t>
            </a:r>
            <a:r>
              <a:rPr lang="en-US" sz="3200" dirty="0"/>
              <a:t>of sensitive </a:t>
            </a:r>
            <a:r>
              <a:rPr lang="en-US" sz="3200" dirty="0" smtClean="0"/>
              <a:t>data</a:t>
            </a:r>
          </a:p>
          <a:p>
            <a:r>
              <a:rPr lang="en-US" sz="3600" dirty="0" smtClean="0"/>
              <a:t>No automatic, at-rest encryption</a:t>
            </a:r>
          </a:p>
          <a:p>
            <a:pPr lvl="1"/>
            <a:r>
              <a:rPr lang="en-US" dirty="0" smtClean="0"/>
              <a:t>Amazon offers this</a:t>
            </a:r>
            <a:endParaRPr lang="en-US" dirty="0"/>
          </a:p>
        </p:txBody>
      </p:sp>
    </p:spTree>
    <p:extLst>
      <p:ext uri="{BB962C8B-B14F-4D97-AF65-F5344CB8AC3E}">
        <p14:creationId xmlns:p14="http://schemas.microsoft.com/office/powerpoint/2010/main" val="2273340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Reach: How</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833301915"/>
              </p:ext>
            </p:extLst>
          </p:nvPr>
        </p:nvGraphicFramePr>
        <p:xfrm>
          <a:off x="457200" y="1600200"/>
          <a:ext cx="8229600" cy="4906264"/>
        </p:xfrm>
        <a:graphic>
          <a:graphicData uri="http://schemas.openxmlformats.org/drawingml/2006/table">
            <a:tbl>
              <a:tblPr firstRow="1" bandRow="1">
                <a:tableStyleId>{5C22544A-7EE6-4342-B048-85BDC9FD1C3A}</a:tableStyleId>
              </a:tblPr>
              <a:tblGrid>
                <a:gridCol w="1981200"/>
                <a:gridCol w="3124200"/>
                <a:gridCol w="3124200"/>
              </a:tblGrid>
              <a:tr h="370840">
                <a:tc>
                  <a:txBody>
                    <a:bodyPr/>
                    <a:lstStyle/>
                    <a:p>
                      <a:r>
                        <a:rPr lang="en-US" sz="1400" dirty="0" smtClean="0"/>
                        <a:t>Cloud</a:t>
                      </a:r>
                      <a:endParaRPr lang="en-US" sz="1400" dirty="0"/>
                    </a:p>
                  </a:txBody>
                  <a:tcPr/>
                </a:tc>
                <a:tc>
                  <a:txBody>
                    <a:bodyPr/>
                    <a:lstStyle/>
                    <a:p>
                      <a:pPr algn="l"/>
                      <a:r>
                        <a:rPr lang="en-US" sz="1400" dirty="0" smtClean="0">
                          <a:latin typeface="+mj-lt"/>
                        </a:rPr>
                        <a:t>Identity</a:t>
                      </a:r>
                      <a:endParaRPr lang="en-US" sz="1400" dirty="0">
                        <a:latin typeface="+mj-lt"/>
                      </a:endParaRPr>
                    </a:p>
                  </a:txBody>
                  <a:tcPr/>
                </a:tc>
                <a:tc>
                  <a:txBody>
                    <a:bodyPr/>
                    <a:lstStyle/>
                    <a:p>
                      <a:r>
                        <a:rPr lang="en-US" sz="1400" dirty="0" smtClean="0"/>
                        <a:t>Connectivity</a:t>
                      </a:r>
                      <a:endParaRPr lang="en-US" sz="1400" dirty="0"/>
                    </a:p>
                  </a:txBody>
                  <a:tcPr/>
                </a:tc>
              </a:tr>
              <a:tr h="530352">
                <a:tc>
                  <a:txBody>
                    <a:bodyPr/>
                    <a:lstStyle/>
                    <a:p>
                      <a:endParaRPr lang="en-US" dirty="0"/>
                    </a:p>
                  </a:txBody>
                  <a:tcPr/>
                </a:tc>
                <a:tc>
                  <a:txBody>
                    <a:bodyPr/>
                    <a:lstStyle/>
                    <a:p>
                      <a:pPr algn="l"/>
                      <a:r>
                        <a:rPr lang="en-US" sz="1400" dirty="0" smtClean="0">
                          <a:latin typeface="+mn-lt"/>
                        </a:rPr>
                        <a:t>Identity</a:t>
                      </a:r>
                      <a:r>
                        <a:rPr lang="en-US" sz="1400" baseline="0" dirty="0" smtClean="0">
                          <a:latin typeface="+mn-lt"/>
                        </a:rPr>
                        <a:t> and Access Management (IAM)</a:t>
                      </a:r>
                      <a:endParaRPr lang="en-US" sz="1400" dirty="0">
                        <a:latin typeface="+mn-lt"/>
                      </a:endParaRPr>
                    </a:p>
                  </a:txBody>
                  <a:tcPr/>
                </a:tc>
                <a:tc>
                  <a:txBody>
                    <a:bodyPr/>
                    <a:lstStyle/>
                    <a:p>
                      <a:r>
                        <a:rPr lang="en-US" sz="1400" dirty="0" smtClean="0"/>
                        <a:t>Amazon Virtual Private</a:t>
                      </a:r>
                      <a:r>
                        <a:rPr lang="en-US" sz="1400" baseline="0" dirty="0" smtClean="0"/>
                        <a:t> Cloud</a:t>
                      </a:r>
                    </a:p>
                    <a:p>
                      <a:r>
                        <a:rPr lang="en-US" sz="1400" baseline="0" dirty="0" smtClean="0"/>
                        <a:t>AWS Direct Connect</a:t>
                      </a:r>
                      <a:endParaRPr lang="en-US" sz="1400" dirty="0"/>
                    </a:p>
                  </a:txBody>
                  <a:tcPr/>
                </a:tc>
              </a:tr>
              <a:tr h="530352">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smtClean="0">
                          <a:latin typeface="+mn-lt"/>
                        </a:rPr>
                        <a:t>AppFabric</a:t>
                      </a:r>
                      <a:r>
                        <a:rPr lang="en-US" sz="1400" baseline="0" dirty="0" smtClean="0">
                          <a:latin typeface="+mn-lt"/>
                        </a:rPr>
                        <a:t> Access Control Service</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latin typeface="+mn-lt"/>
                        </a:rPr>
                        <a:t>(SAML, </a:t>
                      </a:r>
                      <a:r>
                        <a:rPr lang="en-US" sz="1400" baseline="0" dirty="0" err="1" smtClean="0">
                          <a:latin typeface="+mn-lt"/>
                        </a:rPr>
                        <a:t>OAuth</a:t>
                      </a:r>
                      <a:r>
                        <a:rPr lang="en-US" sz="1400" baseline="0" dirty="0" smtClean="0">
                          <a:latin typeface="+mn-lt"/>
                        </a:rPr>
                        <a:t>)</a:t>
                      </a:r>
                      <a:endParaRPr lang="en-US" sz="1400" dirty="0" smtClean="0">
                        <a:latin typeface="+mn-lt"/>
                      </a:endParaRPr>
                    </a:p>
                  </a:txBody>
                  <a:tcPr/>
                </a:tc>
                <a:tc>
                  <a:txBody>
                    <a:bodyPr/>
                    <a:lstStyle/>
                    <a:p>
                      <a:r>
                        <a:rPr lang="en-US" sz="1400" dirty="0" smtClean="0"/>
                        <a:t>App Fabric Service Bus</a:t>
                      </a:r>
                    </a:p>
                    <a:p>
                      <a:r>
                        <a:rPr lang="en-US" sz="1400" dirty="0" smtClean="0"/>
                        <a:t>Windows</a:t>
                      </a:r>
                      <a:r>
                        <a:rPr lang="en-US" sz="1400" baseline="0" dirty="0" smtClean="0"/>
                        <a:t> Azure Connect (CTP)</a:t>
                      </a:r>
                    </a:p>
                    <a:p>
                      <a:r>
                        <a:rPr lang="en-US" sz="1400" baseline="0" dirty="0" smtClean="0"/>
                        <a:t>Windows Azure Traffic Manager (CTP)</a:t>
                      </a:r>
                      <a:endParaRPr lang="en-US" sz="1400" dirty="0"/>
                    </a:p>
                  </a:txBody>
                  <a:tcPr/>
                </a:tc>
              </a:tr>
              <a:tr h="530352">
                <a:tc>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Google</a:t>
                      </a:r>
                      <a:r>
                        <a:rPr lang="en-US" sz="1400" kern="1200" baseline="0" dirty="0" smtClean="0">
                          <a:solidFill>
                            <a:schemeClr val="tx1"/>
                          </a:solidFill>
                          <a:latin typeface="+mn-lt"/>
                          <a:ea typeface="+mn-ea"/>
                          <a:cs typeface="+mn-cs"/>
                        </a:rPr>
                        <a:t> Account</a:t>
                      </a:r>
                      <a:br>
                        <a:rPr lang="en-US" sz="1400" kern="1200" baseline="0" dirty="0" smtClean="0">
                          <a:solidFill>
                            <a:schemeClr val="tx1"/>
                          </a:solidFill>
                          <a:latin typeface="+mn-lt"/>
                          <a:ea typeface="+mn-ea"/>
                          <a:cs typeface="+mn-cs"/>
                        </a:rPr>
                      </a:br>
                      <a:r>
                        <a:rPr lang="en-US" sz="1400" kern="1200" baseline="0" dirty="0" smtClean="0">
                          <a:solidFill>
                            <a:schemeClr val="tx1"/>
                          </a:solidFill>
                          <a:latin typeface="+mn-lt"/>
                          <a:ea typeface="+mn-ea"/>
                          <a:cs typeface="+mn-cs"/>
                        </a:rPr>
                        <a:t>Google Apps for domain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baseline="0" dirty="0" smtClean="0">
                          <a:solidFill>
                            <a:schemeClr val="tx1"/>
                          </a:solidFill>
                          <a:latin typeface="+mn-lt"/>
                          <a:ea typeface="+mn-ea"/>
                          <a:cs typeface="+mn-cs"/>
                        </a:rPr>
                        <a:t>Open ID</a:t>
                      </a:r>
                    </a:p>
                  </a:txBody>
                  <a:tcPr anchor="ctr"/>
                </a:tc>
                <a:tc>
                  <a:txBody>
                    <a:bodyPr/>
                    <a:lstStyle/>
                    <a:p>
                      <a:pPr algn="l"/>
                      <a:r>
                        <a:rPr lang="en-US" sz="1400" i="0" kern="1200" dirty="0" smtClean="0">
                          <a:solidFill>
                            <a:schemeClr val="tx1"/>
                          </a:solidFill>
                          <a:effectLst/>
                          <a:latin typeface="+mn-lt"/>
                          <a:ea typeface="+mn-ea"/>
                          <a:cs typeface="+mn-cs"/>
                        </a:rPr>
                        <a:t>Google</a:t>
                      </a:r>
                      <a:r>
                        <a:rPr lang="en-US" sz="1400" i="0" kern="1200" baseline="0" dirty="0" smtClean="0">
                          <a:solidFill>
                            <a:schemeClr val="tx1"/>
                          </a:solidFill>
                          <a:effectLst/>
                          <a:latin typeface="+mn-lt"/>
                          <a:ea typeface="+mn-ea"/>
                          <a:cs typeface="+mn-cs"/>
                        </a:rPr>
                        <a:t> Secure Data Connector</a:t>
                      </a:r>
                      <a:endParaRPr lang="en-US" sz="1400" i="0" dirty="0">
                        <a:solidFill>
                          <a:schemeClr val="tx1"/>
                        </a:solidFill>
                      </a:endParaRPr>
                    </a:p>
                  </a:txBody>
                  <a:tcPr/>
                </a:tc>
              </a:tr>
              <a:tr h="302768">
                <a:tc>
                  <a:txBody>
                    <a:bodyPr/>
                    <a:lstStyle/>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lumMod val="50000"/>
                          </a:schemeClr>
                        </a:solidFill>
                        <a:latin typeface="+mn-lt"/>
                      </a:endParaRPr>
                    </a:p>
                  </a:txBody>
                  <a:tcPr>
                    <a:solidFill>
                      <a:srgbClr val="E9EDF4"/>
                    </a:solidFill>
                  </a:tcPr>
                </a:tc>
                <a:tc>
                  <a:txBody>
                    <a:bodyPr/>
                    <a:lstStyle/>
                    <a:p>
                      <a:endParaRPr lang="en-US"/>
                    </a:p>
                  </a:txBody>
                  <a:tcPr>
                    <a:solidFill>
                      <a:srgbClr val="E9EDF4"/>
                    </a:solidFill>
                  </a:tcPr>
                </a:tc>
              </a:tr>
              <a:tr h="530352">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err="1" smtClean="0">
                          <a:solidFill>
                            <a:schemeClr val="tx1"/>
                          </a:solidFill>
                          <a:latin typeface="+mn-lt"/>
                        </a:rPr>
                        <a:t>Salesforce</a:t>
                      </a:r>
                      <a:r>
                        <a:rPr lang="en-US" sz="1400" b="0" baseline="0" dirty="0" smtClean="0">
                          <a:solidFill>
                            <a:schemeClr val="tx1"/>
                          </a:solidFill>
                          <a:latin typeface="+mn-lt"/>
                        </a:rPr>
                        <a:t> infrastructure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chemeClr val="tx1"/>
                          </a:solidFill>
                          <a:latin typeface="+mn-lt"/>
                        </a:rPr>
                        <a:t>Delegated authentication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chemeClr val="tx1"/>
                          </a:solidFill>
                          <a:latin typeface="+mn-lt"/>
                        </a:rPr>
                        <a:t>Federated authentication (SAML)</a:t>
                      </a:r>
                    </a:p>
                  </a:txBody>
                  <a:tcPr/>
                </a:tc>
                <a:tc>
                  <a:txBody>
                    <a:bodyPr/>
                    <a:lstStyle/>
                    <a:p>
                      <a:endParaRPr lang="en-US"/>
                    </a:p>
                  </a:txBody>
                  <a:tcPr/>
                </a:tc>
              </a:tr>
              <a:tr h="457200">
                <a:tc>
                  <a:txBody>
                    <a:bodyPr/>
                    <a:lstStyle/>
                    <a:p>
                      <a:endParaRPr lang="en-US"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1" kern="1200" dirty="0" smtClean="0">
                          <a:solidFill>
                            <a:schemeClr val="tx1"/>
                          </a:solidFill>
                          <a:latin typeface="+mn-lt"/>
                          <a:ea typeface="+mn-ea"/>
                          <a:cs typeface="+mn-cs"/>
                        </a:rPr>
                        <a:t>Amazon hosted</a:t>
                      </a:r>
                    </a:p>
                  </a:txBody>
                  <a:tcPr anchor="ctr"/>
                </a:tc>
                <a:tc hMerge="1">
                  <a:txBody>
                    <a:bodyPr/>
                    <a:lstStyle/>
                    <a:p>
                      <a:endParaRPr lang="en-US"/>
                    </a:p>
                  </a:txBody>
                  <a:tcPr/>
                </a:tc>
              </a:tr>
              <a:tr h="457200">
                <a:tc>
                  <a:txBody>
                    <a:bodyPr/>
                    <a:lstStyle/>
                    <a:p>
                      <a:endParaRPr lang="en-US" dirty="0"/>
                    </a:p>
                  </a:txBody>
                  <a:tcPr/>
                </a:tc>
                <a:tc>
                  <a:txBody>
                    <a:bodyPr/>
                    <a:lstStyle/>
                    <a:p>
                      <a:pPr algn="l"/>
                      <a:r>
                        <a:rPr lang="en-US" sz="1400" i="1" dirty="0" err="1" smtClean="0"/>
                        <a:t>AppCloud</a:t>
                      </a:r>
                      <a:r>
                        <a:rPr lang="en-US" sz="1400" i="1" dirty="0" smtClean="0"/>
                        <a:t>:</a:t>
                      </a:r>
                      <a:r>
                        <a:rPr lang="en-US" sz="1400" i="1" baseline="0" dirty="0" smtClean="0"/>
                        <a:t> </a:t>
                      </a:r>
                      <a:r>
                        <a:rPr lang="en-US" sz="1400" i="1" dirty="0" smtClean="0"/>
                        <a:t>Amazon</a:t>
                      </a:r>
                      <a:r>
                        <a:rPr lang="en-US" sz="1400" i="1" baseline="0" dirty="0" smtClean="0"/>
                        <a:t> hosted</a:t>
                      </a:r>
                      <a:endParaRPr lang="en-US" sz="1400" i="1" dirty="0"/>
                    </a:p>
                  </a:txBody>
                  <a:tcPr anchor="ctr"/>
                </a:tc>
                <a:tc>
                  <a:txBody>
                    <a:bodyPr/>
                    <a:lstStyle/>
                    <a:p>
                      <a:r>
                        <a:rPr lang="en-US" sz="1400" dirty="0" err="1" smtClean="0"/>
                        <a:t>xCloud</a:t>
                      </a:r>
                      <a:r>
                        <a:rPr lang="en-US" sz="1400" dirty="0" smtClean="0"/>
                        <a:t>: Private Virtual LAN</a:t>
                      </a:r>
                      <a:endParaRPr lang="en-US" sz="1400" dirty="0"/>
                    </a:p>
                  </a:txBody>
                  <a:tcPr anchor="ctr"/>
                </a:tc>
              </a:tr>
              <a:tr h="530352">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err="1" smtClean="0">
                          <a:solidFill>
                            <a:schemeClr val="tx1"/>
                          </a:solidFill>
                          <a:latin typeface="+mn-lt"/>
                        </a:rPr>
                        <a:t>OneLogin</a:t>
                      </a:r>
                      <a:r>
                        <a:rPr lang="en-US" sz="1400" b="0" baseline="0" dirty="0" smtClean="0">
                          <a:solidFill>
                            <a:schemeClr val="tx1"/>
                          </a:solidFill>
                          <a:latin typeface="+mn-lt"/>
                        </a:rPr>
                        <a:t> is highlighted option on Rackspace site</a:t>
                      </a:r>
                      <a:endParaRPr lang="en-US" sz="1400" b="0" dirty="0" smtClean="0">
                        <a:solidFill>
                          <a:schemeClr val="tx1"/>
                        </a:solidFill>
                        <a:latin typeface="+mn-lt"/>
                      </a:endParaRPr>
                    </a:p>
                  </a:txBody>
                  <a:tcPr/>
                </a:tc>
                <a:tc>
                  <a:txBody>
                    <a:bodyPr/>
                    <a:lstStyle/>
                    <a:p>
                      <a:r>
                        <a:rPr lang="en-US" sz="1400" dirty="0" err="1" smtClean="0"/>
                        <a:t>RackConnect</a:t>
                      </a:r>
                      <a:endParaRPr lang="en-US" sz="1400" dirty="0"/>
                    </a:p>
                  </a:txBody>
                  <a:tcPr/>
                </a:tc>
              </a:tr>
            </a:tbl>
          </a:graphicData>
        </a:graphic>
      </p:graphicFrame>
      <p:pic>
        <p:nvPicPr>
          <p:cNvPr id="8" name="Picture 5" descr="C:\Users\joneil\Documents\Stock\Logos\WinAzure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212" y="2715709"/>
            <a:ext cx="1607425" cy="24887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9409" y="3373313"/>
            <a:ext cx="1441030" cy="576567"/>
            <a:chOff x="1439840" y="3391679"/>
            <a:chExt cx="1743647" cy="697646"/>
          </a:xfrm>
        </p:grpSpPr>
        <p:pic>
          <p:nvPicPr>
            <p:cNvPr id="10" name="Picture 24" descr="http://code.google.com/appengine/images/appengine_lowr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9840" y="3391679"/>
              <a:ext cx="457200" cy="3509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www.seomofo.com/downloads/new-google-logo-knockoff.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5000" y="3393420"/>
              <a:ext cx="1143000" cy="44474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725558" y="3638709"/>
              <a:ext cx="1457929" cy="450616"/>
            </a:xfrm>
            <a:prstGeom prst="rect">
              <a:avLst/>
            </a:prstGeom>
            <a:noFill/>
          </p:spPr>
          <p:txBody>
            <a:bodyPr wrap="none" rtlCol="0">
              <a:spAutoFit/>
            </a:bodyPr>
            <a:lstStyle/>
            <a:p>
              <a:pPr algn="ctr"/>
              <a:r>
                <a:rPr lang="en-US" sz="1400" dirty="0">
                  <a:solidFill>
                    <a:schemeClr val="accent1">
                      <a:lumMod val="75000"/>
                    </a:schemeClr>
                  </a:solidFill>
                </a:rPr>
                <a:t>a</a:t>
              </a:r>
              <a:r>
                <a:rPr lang="en-US" sz="1400" dirty="0" smtClean="0">
                  <a:solidFill>
                    <a:schemeClr val="accent1">
                      <a:lumMod val="75000"/>
                    </a:schemeClr>
                  </a:solidFill>
                </a:rPr>
                <a:t>pp engine</a:t>
              </a:r>
              <a:endParaRPr lang="en-US" sz="1400" dirty="0">
                <a:solidFill>
                  <a:schemeClr val="accent1">
                    <a:lumMod val="75000"/>
                  </a:schemeClr>
                </a:solidFill>
              </a:endParaRPr>
            </a:p>
          </p:txBody>
        </p:sp>
      </p:grpSp>
      <p:pic>
        <p:nvPicPr>
          <p:cNvPr id="13" name="Picture 28" descr="http://res.sys-con.com/story/apr11/1791280/Cloud%20Foundry%20logo_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2228" y="4055428"/>
            <a:ext cx="1835392" cy="23530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799112" y="4531915"/>
            <a:ext cx="1361625" cy="487225"/>
            <a:chOff x="1669237" y="2297432"/>
            <a:chExt cx="1437431" cy="514351"/>
          </a:xfrm>
        </p:grpSpPr>
        <p:pic>
          <p:nvPicPr>
            <p:cNvPr id="15" name="Picture 38" descr="http://www.riskonnect.com/Portals/41472/images/force.com%20logo.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1669237" y="2297432"/>
              <a:ext cx="790189" cy="5143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8" descr="http://www.riskonnect.com/Portals/41472/images/force.com%20logo.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2459426" y="2297432"/>
              <a:ext cx="647242" cy="336230"/>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 descr="heroku-logo">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1157" y="5139588"/>
            <a:ext cx="1037534" cy="32163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Ey-orchestra">
            <a:hlinkClick r:id="rId11"/>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901062" y="5619464"/>
            <a:ext cx="1157724" cy="253548"/>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873469" y="6063016"/>
            <a:ext cx="1212910" cy="316390"/>
            <a:chOff x="1241263" y="5706103"/>
            <a:chExt cx="1467621" cy="382832"/>
          </a:xfrm>
        </p:grpSpPr>
        <p:pic>
          <p:nvPicPr>
            <p:cNvPr id="20" name="Picture 7" descr="http://upload.wikimedia.org/wikipedia/en/thumb/1/16/Rackspace_logo.svg/500px-Rackspace_logo.svg.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241263" y="5706103"/>
              <a:ext cx="367401" cy="38283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1" descr="http://proplabs.org/wp-content/uploads/2011/04/rackspace-logo.jpg"/>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ackgroundRemoval t="0" b="100000" l="0" r="100000">
                          <a14:foregroundMark x1="90566" y1="52273" x2="90566" y2="52273"/>
                          <a14:foregroundMark x1="78774" y1="54545" x2="78774" y2="54545"/>
                          <a14:foregroundMark x1="66509" y1="59091" x2="66509" y2="59091"/>
                          <a14:foregroundMark x1="54717" y1="56818" x2="54717" y2="56818"/>
                          <a14:foregroundMark x1="48113" y1="52273" x2="48113" y2="52273"/>
                          <a14:foregroundMark x1="34434" y1="36364" x2="34434" y2="36364"/>
                          <a14:foregroundMark x1="24057" y1="47727" x2="24057" y2="47727"/>
                          <a14:foregroundMark x1="19340" y1="45455" x2="19340" y2="45455"/>
                          <a14:foregroundMark x1="3302" y1="59091" x2="3302" y2="59091"/>
                          <a14:backgroundMark x1="94811" y1="38636" x2="94811" y2="38636"/>
                          <a14:backgroundMark x1="14151" y1="43182" x2="14151" y2="43182"/>
                          <a14:backgroundMark x1="15094" y1="77273" x2="15094" y2="77273"/>
                          <a14:backgroundMark x1="57547" y1="54545" x2="57547" y2="54545"/>
                          <a14:backgroundMark x1="71698" y1="52273" x2="71698" y2="52273"/>
                        </a14:backgroundRemoval>
                      </a14:imgEffect>
                    </a14:imgLayer>
                  </a14:imgProps>
                </a:ext>
                <a:ext uri="{28A0092B-C50C-407E-A947-70E740481C1C}">
                  <a14:useLocalDpi xmlns:a14="http://schemas.microsoft.com/office/drawing/2010/main" val="0"/>
                </a:ext>
              </a:extLst>
            </a:blip>
            <a:srcRect/>
            <a:stretch/>
          </p:blipFill>
          <p:spPr bwMode="auto">
            <a:xfrm>
              <a:off x="1638274" y="5807223"/>
              <a:ext cx="1070610" cy="222812"/>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47" descr="http://www.oaggle.com/wp-content/uploads/2011/04/Amazon-Web-Services1.pn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74444" l="0" r="98667">
                        <a14:foregroundMark x1="36889" y1="52333" x2="36889" y2="52333"/>
                        <a14:foregroundMark x1="41778" y1="49111" x2="41778" y2="49111"/>
                        <a14:foregroundMark x1="61556" y1="49444" x2="61556" y2="49444"/>
                        <a14:foregroundMark x1="69778" y1="46444" x2="69778" y2="46444"/>
                        <a14:foregroundMark x1="75222" y1="48111" x2="75222" y2="48111"/>
                        <a14:foregroundMark x1="85333" y1="48111" x2="85333" y2="48111"/>
                        <a14:foregroundMark x1="32667" y1="63778" x2="32667" y2="63778"/>
                        <a14:foregroundMark x1="38889" y1="61333" x2="38889" y2="61333"/>
                        <a14:foregroundMark x1="44778" y1="58667" x2="44778" y2="58667"/>
                        <a14:foregroundMark x1="51889" y1="60111" x2="51889" y2="60111"/>
                        <a14:foregroundMark x1="57000" y1="60778" x2="57000" y2="60778"/>
                        <a14:foregroundMark x1="63556" y1="59333" x2="63556" y2="59333"/>
                        <a14:foregroundMark x1="72222" y1="61333" x2="72222" y2="61333"/>
                        <a14:foregroundMark x1="71667" y1="56222" x2="71667" y2="56222"/>
                        <a14:foregroundMark x1="74222" y1="59444" x2="74222" y2="59444"/>
                        <a14:foregroundMark x1="79222" y1="60222" x2="79222" y2="60222"/>
                        <a14:foregroundMark x1="86444" y1="61333" x2="86444" y2="61333"/>
                        <a14:foregroundMark x1="90444" y1="59111" x2="90444" y2="59111"/>
                        <a14:foregroundMark x1="92222" y1="59889" x2="92222" y2="59889"/>
                        <a14:foregroundMark x1="30928" y1="59536" x2="30928" y2="59536"/>
                        <a14:foregroundMark x1="37113" y1="60052" x2="37113" y2="60052"/>
                        <a14:foregroundMark x1="66495" y1="60825" x2="66495" y2="60825"/>
                        <a14:foregroundMark x1="48442" y1="59773" x2="48442" y2="59773"/>
                        <a14:foregroundMark x1="69688" y1="59207" x2="69688" y2="59207"/>
                        <a14:foregroundMark x1="53824" y1="58924" x2="53824" y2="58924"/>
                        <a14:foregroundMark x1="86402" y1="58640" x2="86402" y2="58640"/>
                        <a14:backgroundMark x1="34111" y1="51333" x2="34111" y2="51333"/>
                        <a14:backgroundMark x1="59333" y1="51667" x2="59333" y2="51667"/>
                        <a14:backgroundMark x1="58889" y1="60222" x2="58889" y2="60222"/>
                        <a14:backgroundMark x1="81778" y1="59889" x2="81778" y2="59889"/>
                        <a14:backgroundMark x1="40444" y1="60444" x2="40444" y2="60444"/>
                      </a14:backgroundRemoval>
                    </a14:imgEffect>
                  </a14:imgLayer>
                </a14:imgProps>
              </a:ext>
              <a:ext uri="{28A0092B-C50C-407E-A947-70E740481C1C}">
                <a14:useLocalDpi xmlns:a14="http://schemas.microsoft.com/office/drawing/2010/main" val="0"/>
              </a:ext>
            </a:extLst>
          </a:blip>
          <a:srcRect/>
          <a:stretch>
            <a:fillRect/>
          </a:stretch>
        </p:blipFill>
        <p:spPr bwMode="auto">
          <a:xfrm>
            <a:off x="873985" y="1621905"/>
            <a:ext cx="1211879" cy="121187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7" descr="C:\Users\joneil\AppData\Local\Microsoft\Windows\Temporary Internet Files\Content.IE5\9J8FLZSO\MP900438548[1].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620000" y="152401"/>
            <a:ext cx="1399032" cy="110456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197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Remember Me?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Tree>
    <p:extLst>
      <p:ext uri="{BB962C8B-B14F-4D97-AF65-F5344CB8AC3E}">
        <p14:creationId xmlns:p14="http://schemas.microsoft.com/office/powerpoint/2010/main" val="4054139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09563" y="1601788"/>
          <a:ext cx="8221662" cy="4872036"/>
        </p:xfrm>
        <a:graphic>
          <a:graphicData uri="http://schemas.openxmlformats.org/drawingml/2006/table">
            <a:tbl>
              <a:tblPr firstRow="1" bandRow="1">
                <a:tableStyleId>{5C22544A-7EE6-4342-B048-85BDC9FD1C3A}</a:tableStyleId>
              </a:tblPr>
              <a:tblGrid>
                <a:gridCol w="2740554"/>
                <a:gridCol w="2740554"/>
                <a:gridCol w="2740554"/>
              </a:tblGrid>
              <a:tr h="1218009">
                <a:tc>
                  <a:txBody>
                    <a:bodyPr/>
                    <a:lstStyle/>
                    <a:p>
                      <a:endParaRPr lang="en-US" sz="1800" dirty="0"/>
                    </a:p>
                  </a:txBody>
                  <a:tcPr marL="91443" marR="91443" marT="45721" marB="45721"/>
                </a:tc>
                <a:tc>
                  <a:txBody>
                    <a:bodyPr/>
                    <a:lstStyle/>
                    <a:p>
                      <a:r>
                        <a:rPr lang="en-US" sz="3600" dirty="0" smtClean="0"/>
                        <a:t>Public</a:t>
                      </a:r>
                      <a:r>
                        <a:rPr lang="en-US" sz="3600" baseline="0" dirty="0" smtClean="0"/>
                        <a:t> Cloud Platform</a:t>
                      </a:r>
                      <a:endParaRPr lang="en-US" sz="3600" dirty="0"/>
                    </a:p>
                  </a:txBody>
                  <a:tcPr marL="91443" marR="91443" marT="45721" marB="45721"/>
                </a:tc>
                <a:tc>
                  <a:txBody>
                    <a:bodyPr/>
                    <a:lstStyle/>
                    <a:p>
                      <a:r>
                        <a:rPr lang="en-US" sz="3600" dirty="0" smtClean="0"/>
                        <a:t>My Data Center</a:t>
                      </a:r>
                      <a:endParaRPr lang="en-US" sz="3600" dirty="0"/>
                    </a:p>
                  </a:txBody>
                  <a:tcPr marL="91443" marR="91443" marT="45721" marB="45721"/>
                </a:tc>
              </a:tr>
              <a:tr h="1218009">
                <a:tc>
                  <a:txBody>
                    <a:bodyPr/>
                    <a:lstStyle/>
                    <a:p>
                      <a:r>
                        <a:rPr lang="en-US" sz="3600" dirty="0" smtClean="0"/>
                        <a:t>Public Cloud</a:t>
                      </a:r>
                      <a:endParaRPr lang="en-US" sz="3600" dirty="0"/>
                    </a:p>
                  </a:txBody>
                  <a:tcPr marL="91443" marR="91443" marT="45721" marB="45721"/>
                </a:tc>
                <a:tc>
                  <a:txBody>
                    <a:bodyPr/>
                    <a:lstStyle/>
                    <a:p>
                      <a:endParaRPr lang="en-US" sz="1800" dirty="0"/>
                    </a:p>
                  </a:txBody>
                  <a:tcPr marL="91443" marR="91443" marT="45721" marB="45721"/>
                </a:tc>
                <a:tc>
                  <a:txBody>
                    <a:bodyPr/>
                    <a:lstStyle/>
                    <a:p>
                      <a:endParaRPr lang="en-US" sz="1800"/>
                    </a:p>
                  </a:txBody>
                  <a:tcPr marL="91443" marR="91443" marT="45721" marB="45721"/>
                </a:tc>
              </a:tr>
              <a:tr h="1218009">
                <a:tc>
                  <a:txBody>
                    <a:bodyPr/>
                    <a:lstStyle/>
                    <a:p>
                      <a:r>
                        <a:rPr lang="en-US" sz="3600" dirty="0" smtClean="0"/>
                        <a:t>Hybrid Cloud</a:t>
                      </a:r>
                      <a:endParaRPr lang="en-US" sz="3600" dirty="0"/>
                    </a:p>
                  </a:txBody>
                  <a:tcPr marL="91443" marR="91443" marT="45721" marB="45721"/>
                </a:tc>
                <a:tc>
                  <a:txBody>
                    <a:bodyPr/>
                    <a:lstStyle/>
                    <a:p>
                      <a:endParaRPr lang="en-US" sz="1800"/>
                    </a:p>
                  </a:txBody>
                  <a:tcPr marL="91443" marR="91443" marT="45721" marB="45721"/>
                </a:tc>
                <a:tc>
                  <a:txBody>
                    <a:bodyPr/>
                    <a:lstStyle/>
                    <a:p>
                      <a:endParaRPr lang="en-US" sz="1800"/>
                    </a:p>
                  </a:txBody>
                  <a:tcPr marL="91443" marR="91443" marT="45721" marB="45721"/>
                </a:tc>
              </a:tr>
              <a:tr h="12180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600" dirty="0" smtClean="0"/>
                        <a:t>Private Cloud</a:t>
                      </a:r>
                    </a:p>
                    <a:p>
                      <a:endParaRPr lang="en-US" sz="1800" dirty="0"/>
                    </a:p>
                  </a:txBody>
                  <a:tcPr marL="91443" marR="91443" marT="45721" marB="45721"/>
                </a:tc>
                <a:tc>
                  <a:txBody>
                    <a:bodyPr/>
                    <a:lstStyle/>
                    <a:p>
                      <a:endParaRPr lang="en-US" sz="1800" dirty="0"/>
                    </a:p>
                  </a:txBody>
                  <a:tcPr marL="91443" marR="91443" marT="45721" marB="45721"/>
                </a:tc>
                <a:tc>
                  <a:txBody>
                    <a:bodyPr/>
                    <a:lstStyle/>
                    <a:p>
                      <a:endParaRPr lang="en-US" sz="1800" dirty="0"/>
                    </a:p>
                  </a:txBody>
                  <a:tcPr marL="91443" marR="91443" marT="45721" marB="45721"/>
                </a:tc>
              </a:tr>
            </a:tbl>
          </a:graphicData>
        </a:graphic>
      </p:graphicFrame>
      <p:sp>
        <p:nvSpPr>
          <p:cNvPr id="15384" name="Title 1"/>
          <p:cNvSpPr>
            <a:spLocks noGrp="1"/>
          </p:cNvSpPr>
          <p:nvPr>
            <p:ph type="title"/>
          </p:nvPr>
        </p:nvSpPr>
        <p:spPr/>
        <p:txBody>
          <a:bodyPr/>
          <a:lstStyle/>
          <a:p>
            <a:r>
              <a:rPr lang="en-US" smtClean="0"/>
              <a:t>Public </a:t>
            </a:r>
            <a:r>
              <a:rPr lang="en-US" smtClean="0">
                <a:sym typeface="Wingdings" pitchFamily="2" charset="2"/>
              </a:rPr>
              <a:t> Hybrid  Private</a:t>
            </a:r>
            <a:endParaRPr lang="en-US" smtClean="0"/>
          </a:p>
        </p:txBody>
      </p:sp>
      <p:graphicFrame>
        <p:nvGraphicFramePr>
          <p:cNvPr id="4" name="Content Placeholder 3"/>
          <p:cNvGraphicFramePr>
            <a:graphicFrameLocks noGrp="1"/>
          </p:cNvGraphicFramePr>
          <p:nvPr>
            <p:ph idx="1"/>
          </p:nvPr>
        </p:nvGraphicFramePr>
        <p:xfrm>
          <a:off x="3502150" y="2818181"/>
          <a:ext cx="1983335" cy="1219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3"/>
          <p:cNvGraphicFramePr>
            <a:graphicFrameLocks/>
          </p:cNvGraphicFramePr>
          <p:nvPr/>
        </p:nvGraphicFramePr>
        <p:xfrm>
          <a:off x="6094475" y="5255970"/>
          <a:ext cx="1983335" cy="12198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Content Placeholder 3"/>
          <p:cNvGraphicFramePr>
            <a:graphicFrameLocks/>
          </p:cNvGraphicFramePr>
          <p:nvPr/>
        </p:nvGraphicFramePr>
        <p:xfrm>
          <a:off x="3502150" y="4037990"/>
          <a:ext cx="1983335" cy="121980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Content Placeholder 3"/>
          <p:cNvGraphicFramePr>
            <a:graphicFrameLocks/>
          </p:cNvGraphicFramePr>
          <p:nvPr/>
        </p:nvGraphicFramePr>
        <p:xfrm>
          <a:off x="6094475" y="4037990"/>
          <a:ext cx="1983335" cy="1219809"/>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6" name="Left-Right Arrow 5"/>
          <p:cNvSpPr/>
          <p:nvPr/>
        </p:nvSpPr>
        <p:spPr>
          <a:xfrm>
            <a:off x="5421313" y="4481513"/>
            <a:ext cx="736600" cy="3683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6705848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itle 3"/>
          <p:cNvSpPr>
            <a:spLocks noGrp="1"/>
          </p:cNvSpPr>
          <p:nvPr>
            <p:ph type="title"/>
          </p:nvPr>
        </p:nvSpPr>
        <p:spPr>
          <a:xfrm>
            <a:off x="237662" y="217359"/>
            <a:ext cx="8229600" cy="738664"/>
          </a:xfrm>
          <a:prstGeom prst="rect">
            <a:avLst/>
          </a:prstGeom>
        </p:spPr>
        <p:txBody>
          <a:bodyPr>
            <a:normAutofit fontScale="9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Windows Azure Overview</a:t>
            </a:r>
            <a:endParaRPr lang="en-US"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3498" y="763268"/>
            <a:ext cx="7227091" cy="26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499" y="2382937"/>
            <a:ext cx="7227093" cy="26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Rounded Rectangle 121"/>
          <p:cNvSpPr>
            <a:spLocks/>
          </p:cNvSpPr>
          <p:nvPr/>
        </p:nvSpPr>
        <p:spPr>
          <a:xfrm>
            <a:off x="6628045" y="1249136"/>
            <a:ext cx="2215509" cy="4798967"/>
          </a:xfrm>
          <a:prstGeom prst="roundRect">
            <a:avLst>
              <a:gd name="adj" fmla="val 10771"/>
            </a:avLst>
          </a:prstGeom>
          <a:gradFill flip="none" rotWithShape="1">
            <a:gsLst>
              <a:gs pos="0">
                <a:schemeClr val="tx1"/>
              </a:gs>
              <a:gs pos="50000">
                <a:schemeClr val="tx1">
                  <a:alpha val="94000"/>
                </a:schemeClr>
              </a:gs>
              <a:gs pos="100000">
                <a:srgbClr val="A0C9FA">
                  <a:shade val="100000"/>
                  <a:satMod val="115000"/>
                </a:srgbClr>
              </a:gs>
            </a:gsLst>
            <a:lin ang="5400000" scaled="1"/>
            <a:tileRect/>
          </a:gradFill>
          <a:ln>
            <a:solidFill>
              <a:schemeClr val="bg2"/>
            </a:solidFill>
            <a:headEnd type="none" w="med" len="med"/>
            <a:tailEnd type="none" w="med" len="med"/>
          </a:ln>
          <a:effectLst>
            <a:outerShdw blurRad="698500" dist="38100" dir="5400000" rotWithShape="0">
              <a:schemeClr val="tx1"/>
            </a:outerShdw>
          </a:effectLst>
          <a:scene3d>
            <a:camera prst="orthographicFront" fov="0">
              <a:rot lat="0" lon="0" rev="0"/>
            </a:camera>
            <a:lightRig rig="glow" dir="t">
              <a:rot lat="0" lon="0" rev="6360000"/>
            </a:lightRig>
          </a:scene3d>
          <a:sp3d contourW="1000" prstMaterial="flat">
            <a:bevelT w="95250" h="101600"/>
            <a:contourClr>
              <a:srgbClr val="FFC000">
                <a:satMod val="300000"/>
              </a:srgbClr>
            </a:contourClr>
          </a:sp3d>
        </p:spPr>
        <p:txBody>
          <a:bodyPr vert="horz" wrap="square" lIns="91436" tIns="45718" rIns="91436" bIns="45718" numCol="1" rtlCol="0" anchor="ctr" anchorCtr="0" compatLnSpc="1">
            <a:prstTxWarp prst="textNoShape">
              <a:avLst/>
            </a:prstTxWarp>
          </a:bodyPr>
          <a:lstStyle/>
          <a:p>
            <a:pPr fontAlgn="base">
              <a:lnSpc>
                <a:spcPct val="85000"/>
              </a:lnSpc>
              <a:spcBef>
                <a:spcPts val="900"/>
              </a:spcBef>
              <a:spcAft>
                <a:spcPct val="0"/>
              </a:spcAft>
              <a:defRPr/>
            </a:pPr>
            <a:endParaRPr lang="en-US" sz="1200" spc="-75" dirty="0">
              <a:ln w="18415" cmpd="sng">
                <a:noFill/>
                <a:prstDash val="solid"/>
              </a:ln>
              <a:gradFill>
                <a:gsLst>
                  <a:gs pos="0">
                    <a:srgbClr val="000000"/>
                  </a:gs>
                  <a:gs pos="50000">
                    <a:srgbClr val="000000"/>
                  </a:gs>
                </a:gsLst>
                <a:lin ang="5400000" scaled="0"/>
              </a:gradFill>
              <a:latin typeface="Segoe"/>
              <a:cs typeface="Segoe UI" pitchFamily="34" charset="0"/>
            </a:endParaRP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7564714" y="2322678"/>
            <a:ext cx="1123629" cy="601215"/>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6" name="Picture 5"/>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6839895" y="1436915"/>
            <a:ext cx="1286635" cy="78377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7" name="Picture 6"/>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9243" y="4627031"/>
            <a:ext cx="909100" cy="511369"/>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8" name="Picture 7"/>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845949" y="5302643"/>
            <a:ext cx="1688700" cy="57039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9" name="Picture 8"/>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845949" y="4161918"/>
            <a:ext cx="889850" cy="42173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0" name="Picture 9"/>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639554" y="3167883"/>
            <a:ext cx="973952" cy="79992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39895" y="2693319"/>
            <a:ext cx="643315" cy="690749"/>
          </a:xfrm>
          <a:prstGeom prst="rect">
            <a:avLst/>
          </a:prstGeom>
          <a:effectLst>
            <a:outerShdw blurRad="50800" dist="38100" dir="5400000" algn="t" rotWithShape="0">
              <a:prstClr val="black">
                <a:alpha val="40000"/>
              </a:prstClr>
            </a:outerShdw>
          </a:effectLst>
        </p:spPr>
      </p:pic>
      <p:pic>
        <p:nvPicPr>
          <p:cNvPr id="1029" name="Picture 5"/>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153498" y="4004808"/>
            <a:ext cx="7227091" cy="262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80159"/>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fade">
                                      <p:cBhvr>
                                        <p:cTn id="17" dur="500"/>
                                        <p:tgtEl>
                                          <p:spTgt spid="10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500"/>
                                        <p:tgtEl>
                                          <p:spTgt spid="122"/>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553998"/>
          </a:xfrm>
        </p:spPr>
        <p:txBody>
          <a:bodyPr>
            <a:normAutofit fontScale="90000"/>
          </a:bodyPr>
          <a:lstStyle/>
          <a:p>
            <a:r>
              <a:rPr lang="en-US" sz="4000" dirty="0"/>
              <a:t>Windows Azure Platform Data Centers</a:t>
            </a:r>
          </a:p>
        </p:txBody>
      </p:sp>
      <p:sp>
        <p:nvSpPr>
          <p:cNvPr id="3" name="Rounded Rectangle 2"/>
          <p:cNvSpPr/>
          <p:nvPr/>
        </p:nvSpPr>
        <p:spPr bwMode="auto">
          <a:xfrm>
            <a:off x="3601391" y="1227869"/>
            <a:ext cx="1957897" cy="5630135"/>
          </a:xfrm>
          <a:prstGeom prst="roundRect">
            <a:avLst>
              <a:gd name="adj" fmla="val 0"/>
            </a:avLst>
          </a:prstGeom>
          <a:gradFill flip="none" rotWithShape="1">
            <a:gsLst>
              <a:gs pos="0">
                <a:srgbClr val="041E3A">
                  <a:alpha val="27000"/>
                </a:srgbClr>
              </a:gs>
              <a:gs pos="39000">
                <a:schemeClr val="bg1">
                  <a:alpha val="20000"/>
                </a:schemeClr>
              </a:gs>
              <a:gs pos="88000">
                <a:schemeClr val="bg1">
                  <a:alpha val="39000"/>
                </a:schemeClr>
              </a:gs>
            </a:gsLst>
            <a:lin ang="3000000" scaled="0"/>
            <a:tileRect/>
          </a:gradFill>
          <a:ln w="9525">
            <a:solidFill>
              <a:schemeClr val="tx1"/>
            </a:solidFill>
            <a:headEnd type="none" w="med" len="med"/>
            <a:tailEnd type="none" w="med" len="med"/>
          </a:ln>
          <a:effectLst>
            <a:outerShdw blurRad="266700" algn="ctr" rotWithShape="0">
              <a:schemeClr val="tx1">
                <a:alpha val="40000"/>
              </a:schemeClr>
            </a:outerShdw>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88" tIns="60944" rIns="121888" bIns="60944" numCol="1" rtlCol="0" anchor="ctr" anchorCtr="0" compatLnSpc="1">
            <a:prstTxWarp prst="textNoShape">
              <a:avLst/>
            </a:prstTxWarp>
          </a:bodyPr>
          <a:lstStyle/>
          <a:p>
            <a:pPr algn="ctr" defTabSz="1218534"/>
            <a:r>
              <a:rPr lang="en-US" sz="2400" dirty="0">
                <a:solidFill>
                  <a:srgbClr val="FFFFFF"/>
                </a:solidFill>
                <a:latin typeface="Segoe" pitchFamily="34" charset="0"/>
              </a:rPr>
              <a:t> </a:t>
            </a:r>
          </a:p>
        </p:txBody>
      </p:sp>
      <p:sp>
        <p:nvSpPr>
          <p:cNvPr id="4" name="Rounded Rectangle 3"/>
          <p:cNvSpPr/>
          <p:nvPr/>
        </p:nvSpPr>
        <p:spPr bwMode="auto">
          <a:xfrm>
            <a:off x="0" y="1227869"/>
            <a:ext cx="3601388" cy="5630135"/>
          </a:xfrm>
          <a:prstGeom prst="roundRect">
            <a:avLst>
              <a:gd name="adj" fmla="val 0"/>
            </a:avLst>
          </a:prstGeom>
          <a:gradFill flip="none" rotWithShape="1">
            <a:gsLst>
              <a:gs pos="0">
                <a:srgbClr val="041E3A">
                  <a:alpha val="52000"/>
                </a:srgbClr>
              </a:gs>
              <a:gs pos="39000">
                <a:schemeClr val="bg1">
                  <a:alpha val="37000"/>
                </a:schemeClr>
              </a:gs>
              <a:gs pos="88000">
                <a:schemeClr val="bg1">
                  <a:alpha val="58000"/>
                </a:schemeClr>
              </a:gs>
            </a:gsLst>
            <a:lin ang="3000000" scaled="0"/>
            <a:tileRect/>
          </a:gradFill>
          <a:ln w="9525">
            <a:solidFill>
              <a:schemeClr val="tx1"/>
            </a:solidFill>
            <a:headEnd type="none" w="med" len="med"/>
            <a:tailEnd type="none" w="med" len="med"/>
          </a:ln>
          <a:effectLst>
            <a:outerShdw blurRad="266700" algn="ctr" rotWithShape="0">
              <a:schemeClr val="tx1">
                <a:alpha val="40000"/>
              </a:schemeClr>
            </a:outerShdw>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88" tIns="60944" rIns="121888" bIns="60944" numCol="1" rtlCol="0" anchor="ctr" anchorCtr="0" compatLnSpc="1">
            <a:prstTxWarp prst="textNoShape">
              <a:avLst/>
            </a:prstTxWarp>
          </a:bodyPr>
          <a:lstStyle/>
          <a:p>
            <a:pPr algn="ctr" defTabSz="1218534"/>
            <a:r>
              <a:rPr lang="en-US" sz="2400" dirty="0">
                <a:solidFill>
                  <a:srgbClr val="FFFFFF"/>
                </a:solidFill>
                <a:latin typeface="Segoe" pitchFamily="34" charset="0"/>
              </a:rPr>
              <a:t> </a:t>
            </a:r>
          </a:p>
        </p:txBody>
      </p:sp>
      <p:sp>
        <p:nvSpPr>
          <p:cNvPr id="5" name="Rounded Rectangle 4"/>
          <p:cNvSpPr/>
          <p:nvPr/>
        </p:nvSpPr>
        <p:spPr bwMode="auto">
          <a:xfrm>
            <a:off x="5559288" y="1227869"/>
            <a:ext cx="3584715" cy="5630135"/>
          </a:xfrm>
          <a:prstGeom prst="roundRect">
            <a:avLst>
              <a:gd name="adj" fmla="val 0"/>
            </a:avLst>
          </a:prstGeom>
          <a:gradFill flip="none" rotWithShape="1">
            <a:gsLst>
              <a:gs pos="0">
                <a:srgbClr val="041E3A">
                  <a:alpha val="52000"/>
                </a:srgbClr>
              </a:gs>
              <a:gs pos="39000">
                <a:schemeClr val="bg1">
                  <a:alpha val="37000"/>
                </a:schemeClr>
              </a:gs>
              <a:gs pos="88000">
                <a:schemeClr val="bg1">
                  <a:alpha val="58000"/>
                </a:schemeClr>
              </a:gs>
            </a:gsLst>
            <a:lin ang="3000000" scaled="0"/>
            <a:tileRect/>
          </a:gradFill>
          <a:ln w="9525">
            <a:solidFill>
              <a:schemeClr val="tx1"/>
            </a:solidFill>
            <a:headEnd type="none" w="med" len="med"/>
            <a:tailEnd type="none" w="med" len="med"/>
          </a:ln>
          <a:effectLst>
            <a:outerShdw blurRad="266700" algn="ctr" rotWithShape="0">
              <a:schemeClr val="tx1">
                <a:alpha val="40000"/>
              </a:schemeClr>
            </a:outerShdw>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88" tIns="60944" rIns="121888" bIns="60944" numCol="1" rtlCol="0" anchor="ctr" anchorCtr="0" compatLnSpc="1">
            <a:prstTxWarp prst="textNoShape">
              <a:avLst/>
            </a:prstTxWarp>
          </a:bodyPr>
          <a:lstStyle/>
          <a:p>
            <a:pPr algn="ctr" defTabSz="1218534"/>
            <a:r>
              <a:rPr lang="en-US" sz="2400" dirty="0">
                <a:solidFill>
                  <a:srgbClr val="FFFFFF"/>
                </a:solidFill>
                <a:latin typeface="Segoe" pitchFamily="34" charset="0"/>
              </a:rPr>
              <a:t> </a:t>
            </a:r>
          </a:p>
        </p:txBody>
      </p:sp>
      <p:pic>
        <p:nvPicPr>
          <p:cNvPr id="6" name="Picture 6" descr="\\server3\InternalBin\Resource DVD\DVD_ART36\Artwork_Imagery\Icons - Illustrations\Maps Globes\world map Transparent blu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 y="2200276"/>
            <a:ext cx="3600197" cy="3878227"/>
          </a:xfrm>
          <a:prstGeom prst="rect">
            <a:avLst/>
          </a:prstGeom>
          <a:noFill/>
        </p:spPr>
      </p:pic>
      <p:pic>
        <p:nvPicPr>
          <p:cNvPr id="7" name="Picture 6" descr="\\server3\InternalBin\Resource DVD\DVD_ART36\Artwork_Imagery\Icons - Illustrations\Maps Globes\world map Transparent blue.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08534" y="2209801"/>
            <a:ext cx="1943606" cy="3878227"/>
          </a:xfrm>
          <a:prstGeom prst="rect">
            <a:avLst/>
          </a:prstGeom>
          <a:noFill/>
        </p:spPr>
      </p:pic>
      <p:pic>
        <p:nvPicPr>
          <p:cNvPr id="8" name="Picture 6" descr="\\server3\InternalBin\Resource DVD\DVD_ART36\Artwork_Imagery\Icons - Illustrations\Maps Globes\world map Transparent blue.png"/>
          <p:cNvPicPr>
            <a:picLocks noChangeAspect="1" noChangeArrowheads="1"/>
          </p:cNvPicPr>
          <p:nvPr/>
        </p:nvPicPr>
        <p:blipFill>
          <a:blip r:embed="rId5" cstate="screen">
            <a:extLst>
              <a:ext uri="{28A0092B-C50C-407E-A947-70E740481C1C}">
                <a14:useLocalDpi xmlns:a14="http://schemas.microsoft.com/office/drawing/2010/main"/>
              </a:ext>
            </a:extLst>
          </a:blip>
          <a:srcRect r="-1748"/>
          <a:stretch>
            <a:fillRect/>
          </a:stretch>
        </p:blipFill>
        <p:spPr bwMode="auto">
          <a:xfrm>
            <a:off x="5559288" y="2209801"/>
            <a:ext cx="3584715" cy="3878227"/>
          </a:xfrm>
          <a:prstGeom prst="rect">
            <a:avLst/>
          </a:prstGeom>
          <a:noFill/>
        </p:spPr>
      </p:pic>
      <p:sp>
        <p:nvSpPr>
          <p:cNvPr id="9" name="Rectangle 8"/>
          <p:cNvSpPr/>
          <p:nvPr/>
        </p:nvSpPr>
        <p:spPr bwMode="auto">
          <a:xfrm>
            <a:off x="3" y="3781429"/>
            <a:ext cx="9143999" cy="3076575"/>
          </a:xfrm>
          <a:prstGeom prst="rect">
            <a:avLst/>
          </a:prstGeom>
          <a:gradFill flip="none" rotWithShape="1">
            <a:gsLst>
              <a:gs pos="0">
                <a:schemeClr val="bg1">
                  <a:alpha val="0"/>
                </a:schemeClr>
              </a:gs>
              <a:gs pos="46000">
                <a:schemeClr val="bg1">
                  <a:alpha val="20000"/>
                </a:schemeClr>
              </a:gs>
              <a:gs pos="100000">
                <a:schemeClr val="bg1">
                  <a:alpha val="45000"/>
                </a:schemeClr>
              </a:gs>
            </a:gsLst>
            <a:lin ang="5400000" scaled="0"/>
            <a:tileRect/>
          </a:gradFill>
          <a:ln>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91432" tIns="45716" rIns="91432" bIns="45716"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sp>
        <p:nvSpPr>
          <p:cNvPr id="10" name="TextBox 9"/>
          <p:cNvSpPr txBox="1">
            <a:spLocks noChangeArrowheads="1"/>
          </p:cNvSpPr>
          <p:nvPr/>
        </p:nvSpPr>
        <p:spPr bwMode="auto">
          <a:xfrm>
            <a:off x="453882" y="1258924"/>
            <a:ext cx="2689643" cy="707882"/>
          </a:xfrm>
          <a:prstGeom prst="rect">
            <a:avLst/>
          </a:prstGeom>
          <a:noFill/>
          <a:ln w="9525">
            <a:noFill/>
            <a:miter lim="800000"/>
            <a:headEnd/>
            <a:tailEnd/>
          </a:ln>
        </p:spPr>
        <p:txBody>
          <a:bodyPr wrap="square" lIns="91436" tIns="45718" rIns="91436" bIns="45718">
            <a:spAutoFit/>
          </a:bodyPr>
          <a:lstStyle/>
          <a:p>
            <a:pPr algn="ctr" eaLnBrk="0" hangingPunct="0"/>
            <a:r>
              <a:rPr lang="en-US" sz="2000" b="1" dirty="0">
                <a:gradFill>
                  <a:gsLst>
                    <a:gs pos="0">
                      <a:schemeClr val="tx1"/>
                    </a:gs>
                    <a:gs pos="86000">
                      <a:schemeClr val="tx1"/>
                    </a:gs>
                  </a:gsLst>
                  <a:lin ang="5400000" scaled="0"/>
                </a:gradFill>
                <a:effectLst>
                  <a:outerShdw blurRad="63500" algn="ctr" rotWithShape="0">
                    <a:schemeClr val="tx1">
                      <a:alpha val="60000"/>
                    </a:schemeClr>
                  </a:outerShdw>
                </a:effectLst>
              </a:rPr>
              <a:t>North America Region </a:t>
            </a:r>
          </a:p>
        </p:txBody>
      </p:sp>
      <p:sp>
        <p:nvSpPr>
          <p:cNvPr id="11" name="TextBox 8"/>
          <p:cNvSpPr txBox="1">
            <a:spLocks noChangeArrowheads="1"/>
          </p:cNvSpPr>
          <p:nvPr/>
        </p:nvSpPr>
        <p:spPr bwMode="auto">
          <a:xfrm>
            <a:off x="4219752" y="4056433"/>
            <a:ext cx="1536939" cy="369328"/>
          </a:xfrm>
          <a:prstGeom prst="rect">
            <a:avLst/>
          </a:prstGeom>
          <a:noFill/>
          <a:ln w="9525">
            <a:noFill/>
            <a:miter lim="800000"/>
            <a:headEnd/>
            <a:tailEnd/>
          </a:ln>
        </p:spPr>
        <p:txBody>
          <a:bodyPr wrap="square" lIns="91436" tIns="45718" rIns="91436" bIns="45718">
            <a:spAutoFit/>
          </a:bodyPr>
          <a:lstStyle/>
          <a:p>
            <a:pPr eaLnBrk="0" hangingPunct="0"/>
            <a:endParaRPr lang="en-US" b="1" dirty="0">
              <a:effectLst>
                <a:outerShdw blurRad="38100" dist="38100" dir="2700000" algn="tl">
                  <a:srgbClr val="000000">
                    <a:alpha val="43137"/>
                  </a:srgbClr>
                </a:outerShdw>
              </a:effectLst>
              <a:latin typeface="+mj-lt"/>
            </a:endParaRPr>
          </a:p>
        </p:txBody>
      </p:sp>
      <p:sp>
        <p:nvSpPr>
          <p:cNvPr id="12" name="TextBox 9"/>
          <p:cNvSpPr txBox="1">
            <a:spLocks noChangeArrowheads="1"/>
          </p:cNvSpPr>
          <p:nvPr/>
        </p:nvSpPr>
        <p:spPr bwMode="auto">
          <a:xfrm>
            <a:off x="3799900" y="1280274"/>
            <a:ext cx="1560874" cy="707882"/>
          </a:xfrm>
          <a:prstGeom prst="rect">
            <a:avLst/>
          </a:prstGeom>
          <a:noFill/>
          <a:ln w="9525">
            <a:noFill/>
            <a:miter lim="800000"/>
            <a:headEnd/>
            <a:tailEnd/>
          </a:ln>
        </p:spPr>
        <p:txBody>
          <a:bodyPr wrap="square" lIns="91436" tIns="45718" rIns="91436" bIns="45718">
            <a:spAutoFit/>
          </a:bodyPr>
          <a:lstStyle/>
          <a:p>
            <a:pPr algn="ctr" eaLnBrk="0" hangingPunct="0"/>
            <a:r>
              <a:rPr lang="en-US" sz="2000" b="1" dirty="0">
                <a:gradFill>
                  <a:gsLst>
                    <a:gs pos="0">
                      <a:schemeClr val="tx1"/>
                    </a:gs>
                    <a:gs pos="86000">
                      <a:schemeClr val="tx1"/>
                    </a:gs>
                  </a:gsLst>
                  <a:lin ang="5400000" scaled="0"/>
                </a:gradFill>
                <a:effectLst>
                  <a:outerShdw blurRad="63500" algn="ctr" rotWithShape="0">
                    <a:schemeClr val="tx1">
                      <a:alpha val="60000"/>
                    </a:schemeClr>
                  </a:outerShdw>
                </a:effectLst>
              </a:rPr>
              <a:t>Europe Region </a:t>
            </a:r>
          </a:p>
        </p:txBody>
      </p:sp>
      <p:sp>
        <p:nvSpPr>
          <p:cNvPr id="13" name="TextBox 9"/>
          <p:cNvSpPr txBox="1">
            <a:spLocks noChangeArrowheads="1"/>
          </p:cNvSpPr>
          <p:nvPr/>
        </p:nvSpPr>
        <p:spPr bwMode="auto">
          <a:xfrm>
            <a:off x="6055967" y="1297443"/>
            <a:ext cx="2583711" cy="400105"/>
          </a:xfrm>
          <a:prstGeom prst="rect">
            <a:avLst/>
          </a:prstGeom>
          <a:noFill/>
          <a:ln w="9525">
            <a:noFill/>
            <a:miter lim="800000"/>
            <a:headEnd/>
            <a:tailEnd/>
          </a:ln>
        </p:spPr>
        <p:txBody>
          <a:bodyPr wrap="square" lIns="91436" tIns="45718" rIns="91436" bIns="45718">
            <a:spAutoFit/>
          </a:bodyPr>
          <a:lstStyle/>
          <a:p>
            <a:pPr algn="ctr" eaLnBrk="0" hangingPunct="0"/>
            <a:r>
              <a:rPr lang="en-US" sz="2000" b="1" dirty="0">
                <a:gradFill>
                  <a:gsLst>
                    <a:gs pos="0">
                      <a:schemeClr val="tx1"/>
                    </a:gs>
                    <a:gs pos="86000">
                      <a:schemeClr val="tx1"/>
                    </a:gs>
                  </a:gsLst>
                  <a:lin ang="5400000" scaled="0"/>
                </a:gradFill>
                <a:effectLst>
                  <a:outerShdw blurRad="63500" algn="ctr" rotWithShape="0">
                    <a:schemeClr val="tx1">
                      <a:alpha val="60000"/>
                    </a:schemeClr>
                  </a:outerShdw>
                </a:effectLst>
              </a:rPr>
              <a:t>Asia Pacific Region </a:t>
            </a:r>
          </a:p>
        </p:txBody>
      </p:sp>
      <p:grpSp>
        <p:nvGrpSpPr>
          <p:cNvPr id="14" name="Group 78"/>
          <p:cNvGrpSpPr/>
          <p:nvPr/>
        </p:nvGrpSpPr>
        <p:grpSpPr>
          <a:xfrm>
            <a:off x="-11375" y="5319715"/>
            <a:ext cx="9155376" cy="1555959"/>
            <a:chOff x="-11375" y="5261829"/>
            <a:chExt cx="9155376" cy="1596171"/>
          </a:xfrm>
        </p:grpSpPr>
        <p:sp>
          <p:nvSpPr>
            <p:cNvPr id="15" name="Rectangle 14"/>
            <p:cNvSpPr/>
            <p:nvPr/>
          </p:nvSpPr>
          <p:spPr bwMode="invGray">
            <a:xfrm>
              <a:off x="1" y="5261829"/>
              <a:ext cx="9144000" cy="1596171"/>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362">
                <a:defRPr/>
              </a:pPr>
              <a:endParaRPr lang="en-US" sz="1100" kern="0" dirty="0">
                <a:solidFill>
                  <a:srgbClr val="000000"/>
                </a:solidFill>
                <a:latin typeface="+mj-lt"/>
              </a:endParaRPr>
            </a:p>
          </p:txBody>
        </p:sp>
        <p:sp>
          <p:nvSpPr>
            <p:cNvPr id="16" name="Rectangle 15"/>
            <p:cNvSpPr/>
            <p:nvPr/>
          </p:nvSpPr>
          <p:spPr bwMode="invGray">
            <a:xfrm>
              <a:off x="-11375" y="5261830"/>
              <a:ext cx="9144000" cy="1584795"/>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362">
                <a:defRPr/>
              </a:pPr>
              <a:endParaRPr lang="en-US" sz="1100" kern="0" dirty="0">
                <a:solidFill>
                  <a:srgbClr val="000000"/>
                </a:solidFill>
                <a:latin typeface="+mj-lt"/>
              </a:endParaRPr>
            </a:p>
          </p:txBody>
        </p:sp>
        <p:sp>
          <p:nvSpPr>
            <p:cNvPr id="17" name="TextBox 16"/>
            <p:cNvSpPr txBox="1"/>
            <p:nvPr/>
          </p:nvSpPr>
          <p:spPr bwMode="invGray">
            <a:xfrm>
              <a:off x="695207" y="5354656"/>
              <a:ext cx="7730836" cy="520955"/>
            </a:xfrm>
            <a:prstGeom prst="rect">
              <a:avLst/>
            </a:prstGeom>
            <a:noFill/>
          </p:spPr>
          <p:txBody>
            <a:bodyPr wrap="square" tIns="182880" rtlCol="0">
              <a:spAutoFit/>
            </a:bodyPr>
            <a:lstStyle/>
            <a:p>
              <a:pPr marL="0" lvl="1" indent="-155568" algn="ctr">
                <a:lnSpc>
                  <a:spcPct val="90000"/>
                </a:lnSpc>
                <a:spcBef>
                  <a:spcPct val="0"/>
                </a:spcBef>
                <a:buClr>
                  <a:srgbClr val="FFC000"/>
                </a:buClr>
                <a:defRPr/>
              </a:pPr>
              <a:r>
                <a:rPr lang="en-US" sz="2000" b="1" dirty="0">
                  <a:gradFill>
                    <a:gsLst>
                      <a:gs pos="0">
                        <a:schemeClr val="tx1"/>
                      </a:gs>
                      <a:gs pos="86000">
                        <a:schemeClr val="tx1"/>
                      </a:gs>
                    </a:gsLst>
                    <a:lin ang="5400000" scaled="0"/>
                  </a:gradFill>
                  <a:effectLst>
                    <a:outerShdw blurRad="63500" algn="ctr" rotWithShape="0">
                      <a:schemeClr val="tx1">
                        <a:alpha val="60000"/>
                      </a:schemeClr>
                    </a:outerShdw>
                  </a:effectLst>
                </a:rPr>
                <a:t>6 datacenters across 3 continents</a:t>
              </a:r>
            </a:p>
          </p:txBody>
        </p:sp>
        <p:sp>
          <p:nvSpPr>
            <p:cNvPr id="18" name="Rectangle 17"/>
            <p:cNvSpPr/>
            <p:nvPr/>
          </p:nvSpPr>
          <p:spPr>
            <a:xfrm>
              <a:off x="685800" y="5912283"/>
              <a:ext cx="7924800" cy="536742"/>
            </a:xfrm>
            <a:prstGeom prst="rect">
              <a:avLst/>
            </a:prstGeom>
          </p:spPr>
          <p:txBody>
            <a:bodyPr wrap="square">
              <a:spAutoFit/>
            </a:bodyPr>
            <a:lstStyle/>
            <a:p>
              <a:pPr algn="ctr"/>
              <a:r>
                <a:rPr lang="en-US" dirty="0" smtClean="0">
                  <a:gradFill>
                    <a:gsLst>
                      <a:gs pos="0">
                        <a:schemeClr val="tx1"/>
                      </a:gs>
                      <a:gs pos="86000">
                        <a:schemeClr val="tx1"/>
                      </a:gs>
                    </a:gsLst>
                    <a:lin ang="5400000" scaled="0"/>
                  </a:gradFill>
                  <a:effectLst>
                    <a:outerShdw blurRad="63500" algn="ctr" rotWithShape="0">
                      <a:schemeClr val="tx1">
                        <a:alpha val="60000"/>
                      </a:schemeClr>
                    </a:outerShdw>
                  </a:effectLst>
                </a:rPr>
                <a:t>Simply select your data center of choice when deploying an application</a:t>
              </a:r>
            </a:p>
            <a:p>
              <a:pPr algn="ctr"/>
              <a:r>
                <a:rPr lang="en-US" sz="1000" dirty="0">
                  <a:solidFill>
                    <a:srgbClr val="FFFFFF"/>
                  </a:solidFill>
                  <a:effectLst>
                    <a:outerShdw blurRad="38100" dist="38100" dir="2700000" algn="tl">
                      <a:srgbClr val="000000">
                        <a:alpha val="43137"/>
                      </a:srgbClr>
                    </a:outerShdw>
                  </a:effectLst>
                  <a:latin typeface="+mj-lt"/>
                </a:rPr>
                <a:t>  </a:t>
              </a:r>
            </a:p>
          </p:txBody>
        </p:sp>
      </p:grpSp>
      <p:grpSp>
        <p:nvGrpSpPr>
          <p:cNvPr id="22" name="Group 21"/>
          <p:cNvGrpSpPr/>
          <p:nvPr/>
        </p:nvGrpSpPr>
        <p:grpSpPr>
          <a:xfrm>
            <a:off x="1772111" y="3339330"/>
            <a:ext cx="443028" cy="394473"/>
            <a:chOff x="1933575" y="510402"/>
            <a:chExt cx="590550" cy="394473"/>
          </a:xfrm>
        </p:grpSpPr>
        <p:sp>
          <p:nvSpPr>
            <p:cNvPr id="23" name="Oval 22"/>
            <p:cNvSpPr/>
            <p:nvPr/>
          </p:nvSpPr>
          <p:spPr bwMode="auto">
            <a:xfrm>
              <a:off x="1933575" y="676274"/>
              <a:ext cx="590550" cy="228601"/>
            </a:xfrm>
            <a:prstGeom prst="ellipse">
              <a:avLst/>
            </a:prstGeom>
            <a:solidFill>
              <a:schemeClr val="lt1">
                <a:alpha val="31000"/>
              </a:schemeClr>
            </a:solidFill>
            <a:ln w="15875">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grpSp>
          <p:nvGrpSpPr>
            <p:cNvPr id="24" name="Group 110"/>
            <p:cNvGrpSpPr/>
            <p:nvPr/>
          </p:nvGrpSpPr>
          <p:grpSpPr>
            <a:xfrm>
              <a:off x="2048154" y="510402"/>
              <a:ext cx="407419" cy="345058"/>
              <a:chOff x="-2293085" y="806266"/>
              <a:chExt cx="319677" cy="345058"/>
            </a:xfrm>
          </p:grpSpPr>
          <p:pic>
            <p:nvPicPr>
              <p:cNvPr id="25" name="Picture 29" descr="Serve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293085" y="806266"/>
                <a:ext cx="170059" cy="336682"/>
              </a:xfrm>
              <a:prstGeom prst="rect">
                <a:avLst/>
              </a:prstGeom>
              <a:noFill/>
              <a:ln>
                <a:noFill/>
              </a:ln>
            </p:spPr>
          </p:pic>
          <p:pic>
            <p:nvPicPr>
              <p:cNvPr id="26" name="Picture 9" descr="D:\Aeshen\TechNet 2006\12-December\Msft-longhorn-papers\TDM Deck\Windows Illustration Icons\Internet.png"/>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2149651" y="914400"/>
                <a:ext cx="176243" cy="236924"/>
              </a:xfrm>
              <a:prstGeom prst="rect">
                <a:avLst/>
              </a:prstGeom>
              <a:noFill/>
              <a:ln>
                <a:noFill/>
              </a:ln>
            </p:spPr>
          </p:pic>
        </p:grpSp>
      </p:grpSp>
      <p:sp>
        <p:nvSpPr>
          <p:cNvPr id="27" name="TextBox 13"/>
          <p:cNvSpPr txBox="1">
            <a:spLocks noChangeArrowheads="1"/>
          </p:cNvSpPr>
          <p:nvPr/>
        </p:nvSpPr>
        <p:spPr bwMode="auto">
          <a:xfrm>
            <a:off x="2400925" y="3924068"/>
            <a:ext cx="1097128" cy="246217"/>
          </a:xfrm>
          <a:prstGeom prst="rect">
            <a:avLst/>
          </a:prstGeom>
          <a:solidFill>
            <a:schemeClr val="bg1">
              <a:alpha val="48000"/>
            </a:schemeClr>
          </a:solidFill>
          <a:ln w="9525">
            <a:noFill/>
            <a:miter lim="800000"/>
            <a:headEnd/>
            <a:tailEnd/>
          </a:ln>
        </p:spPr>
        <p:txBody>
          <a:bodyPr wrap="square" lIns="91436" tIns="45718" rIns="91436" bIns="45718">
            <a:spAutoFit/>
          </a:bodyPr>
          <a:lstStyle/>
          <a:p>
            <a:r>
              <a:rPr lang="en-US" sz="1000" dirty="0">
                <a:gradFill>
                  <a:gsLst>
                    <a:gs pos="0">
                      <a:schemeClr val="tx1"/>
                    </a:gs>
                    <a:gs pos="86000">
                      <a:schemeClr val="tx1"/>
                    </a:gs>
                  </a:gsLst>
                  <a:lin ang="5400000" scaled="0"/>
                </a:gradFill>
                <a:effectLst>
                  <a:outerShdw blurRad="63500" algn="ctr" rotWithShape="0">
                    <a:schemeClr val="tx1">
                      <a:alpha val="60000"/>
                    </a:schemeClr>
                  </a:outerShdw>
                </a:effectLst>
              </a:rPr>
              <a:t>S. Central – U.S. </a:t>
            </a:r>
          </a:p>
        </p:txBody>
      </p:sp>
      <p:grpSp>
        <p:nvGrpSpPr>
          <p:cNvPr id="28" name="Group 27"/>
          <p:cNvGrpSpPr/>
          <p:nvPr/>
        </p:nvGrpSpPr>
        <p:grpSpPr>
          <a:xfrm>
            <a:off x="1643490" y="3748906"/>
            <a:ext cx="443028" cy="394473"/>
            <a:chOff x="1933575" y="510402"/>
            <a:chExt cx="590550" cy="394473"/>
          </a:xfrm>
        </p:grpSpPr>
        <p:sp>
          <p:nvSpPr>
            <p:cNvPr id="29" name="Oval 28"/>
            <p:cNvSpPr/>
            <p:nvPr/>
          </p:nvSpPr>
          <p:spPr bwMode="auto">
            <a:xfrm>
              <a:off x="1933575" y="676274"/>
              <a:ext cx="590550" cy="228601"/>
            </a:xfrm>
            <a:prstGeom prst="ellipse">
              <a:avLst/>
            </a:prstGeom>
            <a:solidFill>
              <a:schemeClr val="lt1">
                <a:alpha val="31000"/>
              </a:schemeClr>
            </a:solidFill>
            <a:ln w="15875">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grpSp>
          <p:nvGrpSpPr>
            <p:cNvPr id="30" name="Group 110"/>
            <p:cNvGrpSpPr/>
            <p:nvPr/>
          </p:nvGrpSpPr>
          <p:grpSpPr>
            <a:xfrm>
              <a:off x="2048154" y="510402"/>
              <a:ext cx="407419" cy="345058"/>
              <a:chOff x="-2293085" y="806266"/>
              <a:chExt cx="319677" cy="345058"/>
            </a:xfrm>
          </p:grpSpPr>
          <p:pic>
            <p:nvPicPr>
              <p:cNvPr id="31" name="Picture 29" descr="Serve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293085" y="806266"/>
                <a:ext cx="170059" cy="336682"/>
              </a:xfrm>
              <a:prstGeom prst="rect">
                <a:avLst/>
              </a:prstGeom>
              <a:noFill/>
              <a:ln>
                <a:noFill/>
              </a:ln>
            </p:spPr>
          </p:pic>
          <p:pic>
            <p:nvPicPr>
              <p:cNvPr id="32" name="Picture 9" descr="D:\Aeshen\TechNet 2006\12-December\Msft-longhorn-papers\TDM Deck\Windows Illustration Icons\Internet.png"/>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2149651" y="914400"/>
                <a:ext cx="176243" cy="236924"/>
              </a:xfrm>
              <a:prstGeom prst="rect">
                <a:avLst/>
              </a:prstGeom>
              <a:noFill/>
              <a:ln>
                <a:noFill/>
              </a:ln>
            </p:spPr>
          </p:pic>
        </p:grpSp>
      </p:grpSp>
      <p:cxnSp>
        <p:nvCxnSpPr>
          <p:cNvPr id="33" name="Straight Connector 32"/>
          <p:cNvCxnSpPr/>
          <p:nvPr/>
        </p:nvCxnSpPr>
        <p:spPr>
          <a:xfrm flipV="1">
            <a:off x="2057939" y="4086225"/>
            <a:ext cx="342989" cy="0"/>
          </a:xfrm>
          <a:prstGeom prst="line">
            <a:avLst/>
          </a:prstGeom>
          <a:ln w="15875"/>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3808611" y="3120256"/>
            <a:ext cx="443028" cy="394473"/>
            <a:chOff x="1933575" y="510402"/>
            <a:chExt cx="590550" cy="394473"/>
          </a:xfrm>
        </p:grpSpPr>
        <p:sp>
          <p:nvSpPr>
            <p:cNvPr id="35" name="Oval 34"/>
            <p:cNvSpPr/>
            <p:nvPr/>
          </p:nvSpPr>
          <p:spPr bwMode="auto">
            <a:xfrm>
              <a:off x="1933575" y="676274"/>
              <a:ext cx="590550" cy="228601"/>
            </a:xfrm>
            <a:prstGeom prst="ellipse">
              <a:avLst/>
            </a:prstGeom>
            <a:solidFill>
              <a:schemeClr val="lt1">
                <a:alpha val="31000"/>
              </a:schemeClr>
            </a:solidFill>
            <a:ln w="15875">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grpSp>
          <p:nvGrpSpPr>
            <p:cNvPr id="36" name="Group 110"/>
            <p:cNvGrpSpPr/>
            <p:nvPr/>
          </p:nvGrpSpPr>
          <p:grpSpPr>
            <a:xfrm>
              <a:off x="2048154" y="510402"/>
              <a:ext cx="407419" cy="345058"/>
              <a:chOff x="-2293085" y="806266"/>
              <a:chExt cx="319677" cy="345058"/>
            </a:xfrm>
          </p:grpSpPr>
          <p:pic>
            <p:nvPicPr>
              <p:cNvPr id="37" name="Picture 29" descr="Serve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293085" y="806266"/>
                <a:ext cx="170059" cy="336682"/>
              </a:xfrm>
              <a:prstGeom prst="rect">
                <a:avLst/>
              </a:prstGeom>
              <a:noFill/>
              <a:ln>
                <a:noFill/>
              </a:ln>
            </p:spPr>
          </p:pic>
          <p:pic>
            <p:nvPicPr>
              <p:cNvPr id="38" name="Picture 9" descr="D:\Aeshen\TechNet 2006\12-December\Msft-longhorn-papers\TDM Deck\Windows Illustration Icons\Internet.png"/>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2149651" y="914400"/>
                <a:ext cx="176243" cy="236924"/>
              </a:xfrm>
              <a:prstGeom prst="rect">
                <a:avLst/>
              </a:prstGeom>
              <a:noFill/>
              <a:ln>
                <a:noFill/>
              </a:ln>
            </p:spPr>
          </p:pic>
        </p:grpSp>
      </p:grpSp>
      <p:sp>
        <p:nvSpPr>
          <p:cNvPr id="39" name="TextBox 13"/>
          <p:cNvSpPr txBox="1">
            <a:spLocks noChangeArrowheads="1"/>
          </p:cNvSpPr>
          <p:nvPr/>
        </p:nvSpPr>
        <p:spPr bwMode="auto">
          <a:xfrm>
            <a:off x="4754669" y="3552902"/>
            <a:ext cx="791375" cy="246217"/>
          </a:xfrm>
          <a:prstGeom prst="rect">
            <a:avLst/>
          </a:prstGeom>
          <a:solidFill>
            <a:schemeClr val="bg1">
              <a:alpha val="69000"/>
            </a:schemeClr>
          </a:solidFill>
          <a:ln w="9525">
            <a:noFill/>
            <a:miter lim="800000"/>
            <a:headEnd/>
            <a:tailEnd/>
          </a:ln>
        </p:spPr>
        <p:txBody>
          <a:bodyPr wrap="square" lIns="91436" tIns="45718" rIns="91436" bIns="45718">
            <a:spAutoFit/>
          </a:bodyPr>
          <a:lstStyle/>
          <a:p>
            <a:r>
              <a:rPr lang="en-US" sz="1000" dirty="0">
                <a:gradFill>
                  <a:gsLst>
                    <a:gs pos="0">
                      <a:schemeClr val="tx1"/>
                    </a:gs>
                    <a:gs pos="86000">
                      <a:schemeClr val="tx1"/>
                    </a:gs>
                  </a:gsLst>
                  <a:lin ang="5400000" scaled="0"/>
                </a:gradFill>
                <a:effectLst>
                  <a:outerShdw blurRad="63500" algn="ctr" rotWithShape="0">
                    <a:schemeClr val="tx1">
                      <a:alpha val="60000"/>
                    </a:schemeClr>
                  </a:outerShdw>
                </a:effectLst>
              </a:rPr>
              <a:t>W. Europe  </a:t>
            </a:r>
          </a:p>
        </p:txBody>
      </p:sp>
      <p:cxnSp>
        <p:nvCxnSpPr>
          <p:cNvPr id="40" name="Straight Connector 39"/>
          <p:cNvCxnSpPr/>
          <p:nvPr/>
        </p:nvCxnSpPr>
        <p:spPr>
          <a:xfrm flipV="1">
            <a:off x="4551755" y="3695700"/>
            <a:ext cx="205794"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1" name="TextBox 13"/>
          <p:cNvSpPr txBox="1">
            <a:spLocks noChangeArrowheads="1"/>
          </p:cNvSpPr>
          <p:nvPr/>
        </p:nvSpPr>
        <p:spPr bwMode="auto">
          <a:xfrm>
            <a:off x="2408072" y="3540786"/>
            <a:ext cx="1097128" cy="246217"/>
          </a:xfrm>
          <a:prstGeom prst="rect">
            <a:avLst/>
          </a:prstGeom>
          <a:solidFill>
            <a:schemeClr val="bg1">
              <a:alpha val="48000"/>
            </a:schemeClr>
          </a:solidFill>
          <a:ln w="9525">
            <a:noFill/>
            <a:miter lim="800000"/>
            <a:headEnd/>
            <a:tailEnd/>
          </a:ln>
        </p:spPr>
        <p:txBody>
          <a:bodyPr wrap="square" lIns="91436" tIns="45718" rIns="91436" bIns="45718">
            <a:spAutoFit/>
          </a:bodyPr>
          <a:lstStyle/>
          <a:p>
            <a:r>
              <a:rPr lang="en-US" sz="1000" dirty="0">
                <a:gradFill>
                  <a:gsLst>
                    <a:gs pos="0">
                      <a:schemeClr val="tx1"/>
                    </a:gs>
                    <a:gs pos="86000">
                      <a:schemeClr val="tx1"/>
                    </a:gs>
                  </a:gsLst>
                  <a:lin ang="5400000" scaled="0"/>
                </a:gradFill>
                <a:effectLst>
                  <a:outerShdw blurRad="63500" algn="ctr" rotWithShape="0">
                    <a:schemeClr val="tx1">
                      <a:alpha val="60000"/>
                    </a:schemeClr>
                  </a:outerShdw>
                </a:effectLst>
              </a:rPr>
              <a:t>N. Central – U.S. </a:t>
            </a:r>
          </a:p>
        </p:txBody>
      </p:sp>
      <p:cxnSp>
        <p:nvCxnSpPr>
          <p:cNvPr id="42" name="Straight Connector 41"/>
          <p:cNvCxnSpPr/>
          <p:nvPr/>
        </p:nvCxnSpPr>
        <p:spPr>
          <a:xfrm flipV="1">
            <a:off x="2188955" y="3676651"/>
            <a:ext cx="212653"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3" name="TextBox 13"/>
          <p:cNvSpPr txBox="1">
            <a:spLocks noChangeArrowheads="1"/>
          </p:cNvSpPr>
          <p:nvPr/>
        </p:nvSpPr>
        <p:spPr bwMode="auto">
          <a:xfrm>
            <a:off x="4754667" y="3123461"/>
            <a:ext cx="791374" cy="246217"/>
          </a:xfrm>
          <a:prstGeom prst="rect">
            <a:avLst/>
          </a:prstGeom>
          <a:solidFill>
            <a:schemeClr val="bg1">
              <a:alpha val="69000"/>
            </a:schemeClr>
          </a:solidFill>
          <a:ln w="9525">
            <a:noFill/>
            <a:miter lim="800000"/>
            <a:headEnd/>
            <a:tailEnd/>
          </a:ln>
        </p:spPr>
        <p:txBody>
          <a:bodyPr wrap="square" lIns="91436" tIns="45718" rIns="91436" bIns="45718">
            <a:spAutoFit/>
          </a:bodyPr>
          <a:lstStyle/>
          <a:p>
            <a:r>
              <a:rPr lang="en-US" sz="1000" dirty="0">
                <a:gradFill>
                  <a:gsLst>
                    <a:gs pos="0">
                      <a:schemeClr val="tx1"/>
                    </a:gs>
                    <a:gs pos="86000">
                      <a:schemeClr val="tx1"/>
                    </a:gs>
                  </a:gsLst>
                  <a:lin ang="5400000" scaled="0"/>
                </a:gradFill>
                <a:effectLst>
                  <a:outerShdw blurRad="63500" algn="ctr" rotWithShape="0">
                    <a:schemeClr val="tx1">
                      <a:alpha val="60000"/>
                    </a:schemeClr>
                  </a:outerShdw>
                </a:effectLst>
              </a:rPr>
              <a:t>N. Europe  </a:t>
            </a:r>
          </a:p>
        </p:txBody>
      </p:sp>
      <p:cxnSp>
        <p:nvCxnSpPr>
          <p:cNvPr id="44" name="Straight Connector 43"/>
          <p:cNvCxnSpPr>
            <a:stCxn id="38" idx="3"/>
          </p:cNvCxnSpPr>
          <p:nvPr/>
        </p:nvCxnSpPr>
        <p:spPr>
          <a:xfrm flipV="1">
            <a:off x="4200214" y="3245330"/>
            <a:ext cx="355797" cy="101521"/>
          </a:xfrm>
          <a:prstGeom prst="line">
            <a:avLst/>
          </a:prstGeom>
          <a:ln w="15875"/>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702583" y="3842061"/>
            <a:ext cx="443028" cy="394473"/>
            <a:chOff x="1933575" y="510402"/>
            <a:chExt cx="590550" cy="394473"/>
          </a:xfrm>
        </p:grpSpPr>
        <p:sp>
          <p:nvSpPr>
            <p:cNvPr id="46" name="Oval 45"/>
            <p:cNvSpPr/>
            <p:nvPr/>
          </p:nvSpPr>
          <p:spPr bwMode="auto">
            <a:xfrm>
              <a:off x="1933575" y="676274"/>
              <a:ext cx="590550" cy="228601"/>
            </a:xfrm>
            <a:prstGeom prst="ellipse">
              <a:avLst/>
            </a:prstGeom>
            <a:solidFill>
              <a:schemeClr val="lt1">
                <a:alpha val="31000"/>
              </a:schemeClr>
            </a:solidFill>
            <a:ln w="15875">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grpSp>
          <p:nvGrpSpPr>
            <p:cNvPr id="47" name="Group 110"/>
            <p:cNvGrpSpPr/>
            <p:nvPr/>
          </p:nvGrpSpPr>
          <p:grpSpPr>
            <a:xfrm>
              <a:off x="2048154" y="510402"/>
              <a:ext cx="407419" cy="345058"/>
              <a:chOff x="-2293085" y="806266"/>
              <a:chExt cx="319677" cy="345058"/>
            </a:xfrm>
          </p:grpSpPr>
          <p:pic>
            <p:nvPicPr>
              <p:cNvPr id="48" name="Picture 29" descr="Serve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293085" y="806266"/>
                <a:ext cx="170059" cy="336682"/>
              </a:xfrm>
              <a:prstGeom prst="rect">
                <a:avLst/>
              </a:prstGeom>
              <a:noFill/>
              <a:ln>
                <a:noFill/>
              </a:ln>
            </p:spPr>
          </p:pic>
          <p:pic>
            <p:nvPicPr>
              <p:cNvPr id="49" name="Picture 9" descr="D:\Aeshen\TechNet 2006\12-December\Msft-longhorn-papers\TDM Deck\Windows Illustration Icons\Internet.png"/>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2149651" y="914400"/>
                <a:ext cx="176243" cy="236924"/>
              </a:xfrm>
              <a:prstGeom prst="rect">
                <a:avLst/>
              </a:prstGeom>
              <a:noFill/>
              <a:ln>
                <a:noFill/>
              </a:ln>
            </p:spPr>
          </p:pic>
        </p:grpSp>
      </p:grpSp>
      <p:sp>
        <p:nvSpPr>
          <p:cNvPr id="50" name="TextBox 13"/>
          <p:cNvSpPr txBox="1">
            <a:spLocks noChangeArrowheads="1"/>
          </p:cNvSpPr>
          <p:nvPr/>
        </p:nvSpPr>
        <p:spPr bwMode="auto">
          <a:xfrm>
            <a:off x="7318428" y="4514038"/>
            <a:ext cx="651349" cy="246217"/>
          </a:xfrm>
          <a:prstGeom prst="rect">
            <a:avLst/>
          </a:prstGeom>
          <a:solidFill>
            <a:schemeClr val="bg1">
              <a:alpha val="48000"/>
            </a:schemeClr>
          </a:solidFill>
          <a:ln w="9525">
            <a:noFill/>
            <a:miter lim="800000"/>
            <a:headEnd/>
            <a:tailEnd/>
          </a:ln>
        </p:spPr>
        <p:txBody>
          <a:bodyPr wrap="square" lIns="91436" tIns="45718" rIns="91436" bIns="45718">
            <a:spAutoFit/>
          </a:bodyPr>
          <a:lstStyle/>
          <a:p>
            <a:r>
              <a:rPr lang="en-US" sz="1000" dirty="0">
                <a:gradFill>
                  <a:gsLst>
                    <a:gs pos="0">
                      <a:schemeClr val="tx1"/>
                    </a:gs>
                    <a:gs pos="86000">
                      <a:schemeClr val="tx1"/>
                    </a:gs>
                  </a:gsLst>
                  <a:lin ang="5400000" scaled="0"/>
                </a:gradFill>
                <a:effectLst>
                  <a:outerShdw blurRad="63500" algn="ctr" rotWithShape="0">
                    <a:schemeClr val="tx1">
                      <a:alpha val="60000"/>
                    </a:schemeClr>
                  </a:outerShdw>
                </a:effectLst>
              </a:rPr>
              <a:t>S.E. Asia</a:t>
            </a:r>
          </a:p>
        </p:txBody>
      </p:sp>
      <p:grpSp>
        <p:nvGrpSpPr>
          <p:cNvPr id="51" name="Group 50"/>
          <p:cNvGrpSpPr/>
          <p:nvPr/>
        </p:nvGrpSpPr>
        <p:grpSpPr>
          <a:xfrm>
            <a:off x="6566816" y="4272781"/>
            <a:ext cx="443028" cy="394473"/>
            <a:chOff x="1933575" y="510402"/>
            <a:chExt cx="590550" cy="394473"/>
          </a:xfrm>
        </p:grpSpPr>
        <p:sp>
          <p:nvSpPr>
            <p:cNvPr id="52" name="Oval 51"/>
            <p:cNvSpPr/>
            <p:nvPr/>
          </p:nvSpPr>
          <p:spPr bwMode="auto">
            <a:xfrm>
              <a:off x="1933575" y="676274"/>
              <a:ext cx="590550" cy="228601"/>
            </a:xfrm>
            <a:prstGeom prst="ellipse">
              <a:avLst/>
            </a:prstGeom>
            <a:solidFill>
              <a:schemeClr val="lt1">
                <a:alpha val="31000"/>
              </a:schemeClr>
            </a:solidFill>
            <a:ln w="15875">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grpSp>
          <p:nvGrpSpPr>
            <p:cNvPr id="53" name="Group 110"/>
            <p:cNvGrpSpPr/>
            <p:nvPr/>
          </p:nvGrpSpPr>
          <p:grpSpPr>
            <a:xfrm>
              <a:off x="2048154" y="510402"/>
              <a:ext cx="407419" cy="345058"/>
              <a:chOff x="-2293085" y="806266"/>
              <a:chExt cx="319677" cy="345058"/>
            </a:xfrm>
          </p:grpSpPr>
          <p:pic>
            <p:nvPicPr>
              <p:cNvPr id="54" name="Picture 29" descr="Serve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293085" y="806266"/>
                <a:ext cx="170059" cy="336682"/>
              </a:xfrm>
              <a:prstGeom prst="rect">
                <a:avLst/>
              </a:prstGeom>
              <a:noFill/>
              <a:ln>
                <a:noFill/>
              </a:ln>
            </p:spPr>
          </p:pic>
          <p:pic>
            <p:nvPicPr>
              <p:cNvPr id="55" name="Picture 9" descr="D:\Aeshen\TechNet 2006\12-December\Msft-longhorn-papers\TDM Deck\Windows Illustration Icons\Internet.png"/>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2149651" y="914400"/>
                <a:ext cx="176243" cy="236924"/>
              </a:xfrm>
              <a:prstGeom prst="rect">
                <a:avLst/>
              </a:prstGeom>
              <a:noFill/>
              <a:ln>
                <a:noFill/>
              </a:ln>
            </p:spPr>
          </p:pic>
        </p:grpSp>
      </p:grpSp>
      <p:cxnSp>
        <p:nvCxnSpPr>
          <p:cNvPr id="56" name="Straight Connector 55"/>
          <p:cNvCxnSpPr/>
          <p:nvPr/>
        </p:nvCxnSpPr>
        <p:spPr>
          <a:xfrm flipV="1">
            <a:off x="6981264" y="4615387"/>
            <a:ext cx="342989"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57" name="TextBox 13"/>
          <p:cNvSpPr txBox="1">
            <a:spLocks noChangeArrowheads="1"/>
          </p:cNvSpPr>
          <p:nvPr/>
        </p:nvSpPr>
        <p:spPr bwMode="auto">
          <a:xfrm>
            <a:off x="7331083" y="4039134"/>
            <a:ext cx="651680" cy="246217"/>
          </a:xfrm>
          <a:prstGeom prst="rect">
            <a:avLst/>
          </a:prstGeom>
          <a:solidFill>
            <a:schemeClr val="bg1">
              <a:alpha val="48000"/>
            </a:schemeClr>
          </a:solidFill>
          <a:ln w="9525">
            <a:noFill/>
            <a:miter lim="800000"/>
            <a:headEnd/>
            <a:tailEnd/>
          </a:ln>
        </p:spPr>
        <p:txBody>
          <a:bodyPr wrap="square" lIns="91436" tIns="45718" rIns="91436" bIns="45718">
            <a:spAutoFit/>
          </a:bodyPr>
          <a:lstStyle/>
          <a:p>
            <a:r>
              <a:rPr lang="en-US" sz="1000" dirty="0">
                <a:gradFill>
                  <a:gsLst>
                    <a:gs pos="0">
                      <a:schemeClr val="tx1"/>
                    </a:gs>
                    <a:gs pos="86000">
                      <a:schemeClr val="tx1"/>
                    </a:gs>
                  </a:gsLst>
                  <a:lin ang="5400000" scaled="0"/>
                </a:gradFill>
                <a:effectLst>
                  <a:outerShdw blurRad="63500" algn="ctr" rotWithShape="0">
                    <a:schemeClr val="tx1">
                      <a:alpha val="60000"/>
                    </a:schemeClr>
                  </a:outerShdw>
                </a:effectLst>
              </a:rPr>
              <a:t>E. Asia</a:t>
            </a:r>
          </a:p>
        </p:txBody>
      </p:sp>
      <p:cxnSp>
        <p:nvCxnSpPr>
          <p:cNvPr id="58" name="Straight Connector 57"/>
          <p:cNvCxnSpPr/>
          <p:nvPr/>
        </p:nvCxnSpPr>
        <p:spPr>
          <a:xfrm flipV="1">
            <a:off x="7122094" y="4168809"/>
            <a:ext cx="205794"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4551755" y="3243629"/>
            <a:ext cx="205794" cy="0"/>
          </a:xfrm>
          <a:prstGeom prst="line">
            <a:avLst/>
          </a:prstGeom>
          <a:ln w="15875"/>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4158745" y="3339330"/>
            <a:ext cx="443028" cy="394473"/>
            <a:chOff x="1933575" y="510402"/>
            <a:chExt cx="590550" cy="394473"/>
          </a:xfrm>
        </p:grpSpPr>
        <p:sp>
          <p:nvSpPr>
            <p:cNvPr id="61" name="Oval 60"/>
            <p:cNvSpPr/>
            <p:nvPr/>
          </p:nvSpPr>
          <p:spPr bwMode="auto">
            <a:xfrm>
              <a:off x="1933575" y="676274"/>
              <a:ext cx="590550" cy="228601"/>
            </a:xfrm>
            <a:prstGeom prst="ellipse">
              <a:avLst/>
            </a:prstGeom>
            <a:solidFill>
              <a:schemeClr val="lt1">
                <a:alpha val="31000"/>
              </a:schemeClr>
            </a:solidFill>
            <a:ln w="15875">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61"/>
              <a:endParaRPr lang="en-US" sz="2400" spc="-50" dirty="0">
                <a:gradFill>
                  <a:gsLst>
                    <a:gs pos="0">
                      <a:srgbClr val="000000"/>
                    </a:gs>
                    <a:gs pos="100000">
                      <a:srgbClr val="000000"/>
                    </a:gs>
                  </a:gsLst>
                  <a:lin ang="5400000" scaled="0"/>
                </a:gradFill>
              </a:endParaRPr>
            </a:p>
          </p:txBody>
        </p:sp>
        <p:grpSp>
          <p:nvGrpSpPr>
            <p:cNvPr id="62" name="Group 110"/>
            <p:cNvGrpSpPr/>
            <p:nvPr/>
          </p:nvGrpSpPr>
          <p:grpSpPr>
            <a:xfrm>
              <a:off x="2048154" y="510402"/>
              <a:ext cx="407419" cy="345058"/>
              <a:chOff x="-2293085" y="806266"/>
              <a:chExt cx="319677" cy="345058"/>
            </a:xfrm>
          </p:grpSpPr>
          <p:pic>
            <p:nvPicPr>
              <p:cNvPr id="63" name="Picture 29" descr="Serve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293085" y="806266"/>
                <a:ext cx="170059" cy="336682"/>
              </a:xfrm>
              <a:prstGeom prst="rect">
                <a:avLst/>
              </a:prstGeom>
              <a:noFill/>
              <a:ln>
                <a:noFill/>
              </a:ln>
            </p:spPr>
          </p:pic>
          <p:pic>
            <p:nvPicPr>
              <p:cNvPr id="64" name="Picture 9" descr="D:\Aeshen\TechNet 2006\12-December\Msft-longhorn-papers\TDM Deck\Windows Illustration Icons\Internet.png"/>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2149651" y="914400"/>
                <a:ext cx="176243" cy="236924"/>
              </a:xfrm>
              <a:prstGeom prst="rect">
                <a:avLst/>
              </a:prstGeom>
              <a:noFill/>
              <a:ln>
                <a:noFill/>
              </a:ln>
            </p:spPr>
          </p:pic>
        </p:grpSp>
      </p:grpSp>
    </p:spTree>
    <p:extLst>
      <p:ext uri="{BB962C8B-B14F-4D97-AF65-F5344CB8AC3E}">
        <p14:creationId xmlns:p14="http://schemas.microsoft.com/office/powerpoint/2010/main" val="3730627175"/>
      </p:ext>
    </p:extLst>
  </p:cSld>
  <p:clrMapOvr>
    <a:masterClrMapping/>
  </p:clrMapOvr>
  <mc:AlternateContent xmlns:mc="http://schemas.openxmlformats.org/markup-compatibility/2006" xmlns:p14="http://schemas.microsoft.com/office/powerpoint/2010/main">
    <mc:Choice Requires="p14">
      <p:transition spd="med">
        <p14:ferris dir="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8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nip Same Side Corner Rectangle 30"/>
          <p:cNvSpPr/>
          <p:nvPr/>
        </p:nvSpPr>
        <p:spPr bwMode="auto">
          <a:xfrm>
            <a:off x="173397" y="1105733"/>
            <a:ext cx="8814236" cy="5280551"/>
          </a:xfrm>
          <a:prstGeom prst="snip2SameRect">
            <a:avLst>
              <a:gd name="adj1" fmla="val 3211"/>
              <a:gd name="adj2" fmla="val 4061"/>
            </a:avLst>
          </a:prstGeom>
          <a:noFill/>
          <a:ln w="19050" cap="flat" cmpd="sng" algn="ctr">
            <a:gradFill flip="none" rotWithShape="1">
              <a:gsLst>
                <a:gs pos="0">
                  <a:srgbClr val="FFFFFF"/>
                </a:gs>
                <a:gs pos="50000">
                  <a:srgbClr val="FFFFFF">
                    <a:alpha val="49000"/>
                  </a:srgbClr>
                </a:gs>
                <a:gs pos="100000">
                  <a:srgbClr val="C3D69B">
                    <a:tint val="23500"/>
                    <a:satMod val="160000"/>
                    <a:alpha val="0"/>
                  </a:srgbClr>
                </a:gs>
              </a:gsLst>
              <a:lin ang="5400000" scaled="0"/>
              <a:tileRect/>
            </a:gradFill>
            <a:prstDash val="solid"/>
            <a:headEnd type="none" w="med" len="med"/>
            <a:tailEnd type="none" w="med" len="med"/>
          </a:ln>
          <a:effectLst/>
        </p:spPr>
        <p:txBody>
          <a:bodyPr lIns="74097" tIns="37049" rIns="74097" bIns="37049" anchor="ctr"/>
          <a:lstStyle/>
          <a:p>
            <a:pPr marL="0" marR="0" lvl="0" indent="0" algn="ctr" defTabSz="914400" eaLnBrk="1" fontAlgn="auto" latinLnBrk="0" hangingPunct="1">
              <a:lnSpc>
                <a:spcPct val="90000"/>
              </a:lnSpc>
              <a:spcBef>
                <a:spcPts val="0"/>
              </a:spcBef>
              <a:spcAft>
                <a:spcPts val="1458"/>
              </a:spcAft>
              <a:buClrTx/>
              <a:buSzTx/>
              <a:buFontTx/>
              <a:buNone/>
              <a:tabLst/>
              <a:defRPr/>
            </a:pPr>
            <a:endParaRPr kumimoji="0" lang="en-US" sz="1400" b="0" i="0" u="none" strike="noStrike" kern="0" cap="none" spc="-41" normalizeH="0" baseline="0" noProof="0" dirty="0">
              <a:ln>
                <a:noFill/>
              </a:ln>
              <a:solidFill>
                <a:schemeClr val="bg1"/>
              </a:solidFill>
              <a:effectLst>
                <a:outerShdw blurRad="38100" dist="38100" dir="2700000" algn="tl">
                  <a:srgbClr val="000000">
                    <a:alpha val="43137"/>
                  </a:srgbClr>
                </a:outerShdw>
              </a:effectLst>
              <a:uLnTx/>
              <a:uFillTx/>
              <a:latin typeface="Segoe Semibold" pitchFamily="34" charset="0"/>
              <a:ea typeface="+mn-ea"/>
              <a:cs typeface="+mn-cs"/>
            </a:endParaRPr>
          </a:p>
        </p:txBody>
      </p:sp>
      <p:sp>
        <p:nvSpPr>
          <p:cNvPr id="32" name="Rectangle 31"/>
          <p:cNvSpPr/>
          <p:nvPr/>
        </p:nvSpPr>
        <p:spPr bwMode="auto">
          <a:xfrm rot="16200000">
            <a:off x="-1298631" y="2711311"/>
            <a:ext cx="5090239" cy="1879081"/>
          </a:xfrm>
          <a:prstGeom prst="rect">
            <a:avLst/>
          </a:prstGeom>
          <a:noFill/>
          <a:ln>
            <a:gradFill flip="none" rotWithShape="1">
              <a:gsLst>
                <a:gs pos="0">
                  <a:srgbClr val="BDE3FF">
                    <a:alpha val="0"/>
                  </a:srgbClr>
                </a:gs>
                <a:gs pos="50000">
                  <a:srgbClr val="BDE3FF"/>
                </a:gs>
                <a:gs pos="100000">
                  <a:srgbClr val="FFFFFF">
                    <a:alpha val="0"/>
                  </a:srgbClr>
                </a:gs>
              </a:gsLst>
              <a:lin ang="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Segoe" pitchFamily="34" charset="0"/>
              <a:ea typeface="+mn-ea"/>
              <a:cs typeface="+mn-cs"/>
            </a:endParaRPr>
          </a:p>
        </p:txBody>
      </p:sp>
      <p:grpSp>
        <p:nvGrpSpPr>
          <p:cNvPr id="33" name="Group 32"/>
          <p:cNvGrpSpPr/>
          <p:nvPr/>
        </p:nvGrpSpPr>
        <p:grpSpPr>
          <a:xfrm>
            <a:off x="325165" y="1649588"/>
            <a:ext cx="8494730" cy="801969"/>
            <a:chOff x="316650" y="1690927"/>
            <a:chExt cx="8494730" cy="596612"/>
          </a:xfrm>
          <a:noFill/>
        </p:grpSpPr>
        <p:sp>
          <p:nvSpPr>
            <p:cNvPr id="34" name="Rectangle 33"/>
            <p:cNvSpPr/>
            <p:nvPr/>
          </p:nvSpPr>
          <p:spPr bwMode="auto">
            <a:xfrm>
              <a:off x="316650" y="1690927"/>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35" name="TextBox 34"/>
            <p:cNvSpPr txBox="1"/>
            <p:nvPr/>
          </p:nvSpPr>
          <p:spPr>
            <a:xfrm>
              <a:off x="324635" y="1748818"/>
              <a:ext cx="1852876" cy="274759"/>
            </a:xfrm>
            <a:prstGeom prst="rect">
              <a:avLst/>
            </a:prstGeom>
            <a:grpFill/>
          </p:spPr>
          <p:txBody>
            <a:bodyPr wrap="square" rtlCol="0">
              <a:spAutoFit/>
            </a:bodyPr>
            <a:lstStyle/>
            <a:p>
              <a:pPr lvl="0" algn="ctr" defTabSz="914400">
                <a:defRPr/>
              </a:pPr>
              <a:r>
                <a:rPr lang="en-US" b="1" kern="0" noProof="0" dirty="0" smtClean="0">
                  <a:effectLst>
                    <a:outerShdw blurRad="38100" dist="38100" dir="2700000" algn="tl">
                      <a:srgbClr val="000000">
                        <a:alpha val="43137"/>
                      </a:srgbClr>
                    </a:outerShdw>
                  </a:effectLst>
                </a:rPr>
                <a:t>Data</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sp>
        <p:nvSpPr>
          <p:cNvPr id="36" name="Title 96"/>
          <p:cNvSpPr txBox="1">
            <a:spLocks/>
          </p:cNvSpPr>
          <p:nvPr/>
        </p:nvSpPr>
        <p:spPr>
          <a:xfrm>
            <a:off x="355602" y="123372"/>
            <a:ext cx="8229600" cy="533400"/>
          </a:xfrm>
          <a:prstGeom prst="rect">
            <a:avLst/>
          </a:prstGeom>
          <a:noFill/>
        </p:spPr>
        <p:txBody>
          <a:bodyPr/>
          <a:lst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defTabSz="713247"/>
            <a:r>
              <a:rPr lang="en-US" sz="3600" spc="-156" dirty="0" smtClean="0"/>
              <a:t>Windows </a:t>
            </a:r>
            <a:r>
              <a:rPr lang="en-US" sz="3600" spc="-156" dirty="0"/>
              <a:t>Azure Security Layers</a:t>
            </a:r>
          </a:p>
        </p:txBody>
      </p:sp>
      <p:sp>
        <p:nvSpPr>
          <p:cNvPr id="37" name="Text Placeholder 6"/>
          <p:cNvSpPr txBox="1">
            <a:spLocks/>
          </p:cNvSpPr>
          <p:nvPr/>
        </p:nvSpPr>
        <p:spPr>
          <a:xfrm>
            <a:off x="457200" y="595140"/>
            <a:ext cx="8291381" cy="418932"/>
          </a:xfrm>
          <a:prstGeom prst="rect">
            <a:avLst/>
          </a:prstGeom>
          <a:noFill/>
        </p:spPr>
        <p:txBody>
          <a:bodyPr/>
          <a:lstStyle>
            <a:lvl1pPr marL="460375" indent="-460375" algn="l" defTabSz="914363" rtl="0" eaLnBrk="1" latinLnBrk="0" hangingPunct="1">
              <a:lnSpc>
                <a:spcPct val="90000"/>
              </a:lnSpc>
              <a:spcBef>
                <a:spcPct val="20000"/>
              </a:spcBef>
              <a:buSzPct val="85000"/>
              <a:buFontTx/>
              <a:buBlip>
                <a:blip r:embed="rId3"/>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5000"/>
              <a:buFontTx/>
              <a:buBlip>
                <a:blip r:embed="rId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5000"/>
              <a:buFontTx/>
              <a:buBlip>
                <a:blip r:embed="rId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5000"/>
              <a:buFontTx/>
              <a:buBlip>
                <a:blip r:embed="rId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5000"/>
              <a:buFontTx/>
              <a:buBlip>
                <a:blip r:embed="rId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SzPct val="80000"/>
              <a:buNone/>
            </a:pPr>
            <a:r>
              <a:rPr lang="en-US" sz="1800" dirty="0">
                <a:solidFill>
                  <a:srgbClr val="FFFFFF"/>
                </a:solidFill>
              </a:rPr>
              <a:t>Defense in Depth Approach</a:t>
            </a:r>
          </a:p>
        </p:txBody>
      </p:sp>
      <p:sp>
        <p:nvSpPr>
          <p:cNvPr id="38" name="Rectangle 37"/>
          <p:cNvSpPr/>
          <p:nvPr/>
        </p:nvSpPr>
        <p:spPr bwMode="auto">
          <a:xfrm rot="16200000">
            <a:off x="2948684" y="347029"/>
            <a:ext cx="5176518" cy="6521364"/>
          </a:xfrm>
          <a:prstGeom prst="rect">
            <a:avLst/>
          </a:prstGeom>
          <a:noFill/>
          <a:ln>
            <a:gradFill flip="none" rotWithShape="1">
              <a:gsLst>
                <a:gs pos="0">
                  <a:srgbClr val="BDE3FF">
                    <a:alpha val="0"/>
                  </a:srgbClr>
                </a:gs>
                <a:gs pos="50000">
                  <a:srgbClr val="BDE3FF"/>
                </a:gs>
                <a:gs pos="100000">
                  <a:srgbClr val="FFFFFF">
                    <a:alpha val="0"/>
                  </a:srgbClr>
                </a:gs>
              </a:gsLst>
              <a:lin ang="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Segoe" pitchFamily="34" charset="0"/>
              <a:ea typeface="+mn-ea"/>
              <a:cs typeface="+mn-cs"/>
            </a:endParaRPr>
          </a:p>
        </p:txBody>
      </p:sp>
      <p:grpSp>
        <p:nvGrpSpPr>
          <p:cNvPr id="39" name="Group 38"/>
          <p:cNvGrpSpPr/>
          <p:nvPr/>
        </p:nvGrpSpPr>
        <p:grpSpPr>
          <a:xfrm>
            <a:off x="325165" y="5331878"/>
            <a:ext cx="8494730" cy="864096"/>
            <a:chOff x="316650" y="5373216"/>
            <a:chExt cx="8494730" cy="596612"/>
          </a:xfrm>
          <a:noFill/>
        </p:grpSpPr>
        <p:sp>
          <p:nvSpPr>
            <p:cNvPr id="40" name="Rectangle 39"/>
            <p:cNvSpPr/>
            <p:nvPr/>
          </p:nvSpPr>
          <p:spPr bwMode="auto">
            <a:xfrm>
              <a:off x="316650" y="5373216"/>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1" name="TextBox 40"/>
            <p:cNvSpPr txBox="1"/>
            <p:nvPr/>
          </p:nvSpPr>
          <p:spPr>
            <a:xfrm>
              <a:off x="324635" y="5474860"/>
              <a:ext cx="1852879" cy="255004"/>
            </a:xfrm>
            <a:prstGeom prst="rect">
              <a:avLst/>
            </a:prstGeom>
            <a:grpFill/>
          </p:spPr>
          <p:txBody>
            <a:bodyPr wrap="square" rtlCol="0">
              <a:spAutoFit/>
            </a:bodyPr>
            <a:lstStyle/>
            <a:p>
              <a:pPr lvl="0" algn="ctr" defTabSz="914400" fontAlgn="base">
                <a:spcBef>
                  <a:spcPct val="0"/>
                </a:spcBef>
                <a:spcAft>
                  <a:spcPct val="0"/>
                </a:spcAft>
                <a:defRPr/>
              </a:pPr>
              <a:r>
                <a:rPr lang="en-US" b="1" kern="0" dirty="0" smtClean="0">
                  <a:effectLst>
                    <a:outerShdw blurRad="38100" dist="38100" dir="2700000" algn="tl">
                      <a:srgbClr val="000000">
                        <a:alpha val="43137"/>
                      </a:srgbClr>
                    </a:outerShdw>
                  </a:effectLst>
                </a:rPr>
                <a:t>Physical</a:t>
              </a:r>
              <a:endParaRPr kumimoji="0" lang="en-US" b="1" u="none" strike="noStrike" kern="0" cap="none" spc="0" normalizeH="0" baseline="0" noProof="0" dirty="0" smtClean="0">
                <a:ln>
                  <a:noFill/>
                </a:ln>
                <a:effectLst>
                  <a:outerShdw blurRad="38100" dist="38100" dir="2700000" algn="tl">
                    <a:srgbClr val="000000">
                      <a:alpha val="43137"/>
                    </a:srgbClr>
                  </a:outerShdw>
                </a:effectLst>
                <a:uLnTx/>
                <a:uFillTx/>
                <a:latin typeface="Segoe UI"/>
              </a:endParaRPr>
            </a:p>
          </p:txBody>
        </p:sp>
      </p:grpSp>
      <p:grpSp>
        <p:nvGrpSpPr>
          <p:cNvPr id="42" name="Group 41"/>
          <p:cNvGrpSpPr/>
          <p:nvPr/>
        </p:nvGrpSpPr>
        <p:grpSpPr>
          <a:xfrm>
            <a:off x="302893" y="2570160"/>
            <a:ext cx="8494730" cy="817501"/>
            <a:chOff x="294378" y="2880737"/>
            <a:chExt cx="8494730" cy="596612"/>
          </a:xfrm>
          <a:noFill/>
        </p:grpSpPr>
        <p:sp>
          <p:nvSpPr>
            <p:cNvPr id="43" name="Rectangle 42"/>
            <p:cNvSpPr/>
            <p:nvPr/>
          </p:nvSpPr>
          <p:spPr bwMode="auto">
            <a:xfrm>
              <a:off x="294378" y="2880737"/>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4" name="TextBox 43"/>
            <p:cNvSpPr txBox="1"/>
            <p:nvPr/>
          </p:nvSpPr>
          <p:spPr>
            <a:xfrm>
              <a:off x="316650" y="2943196"/>
              <a:ext cx="1860861" cy="269538"/>
            </a:xfrm>
            <a:prstGeom prst="rect">
              <a:avLst/>
            </a:prstGeom>
            <a:grpFill/>
          </p:spPr>
          <p:txBody>
            <a:bodyPr wrap="square" rtlCol="0">
              <a:spAutoFit/>
            </a:bodyPr>
            <a:lstStyle/>
            <a:p>
              <a:pPr lvl="0" algn="ctr" defTabSz="914400">
                <a:defRPr/>
              </a:pPr>
              <a:r>
                <a:rPr lang="en-CA" b="1" kern="0" dirty="0" smtClean="0">
                  <a:effectLst>
                    <a:outerShdw blurRad="38100" dist="38100" dir="2700000" algn="tl">
                      <a:srgbClr val="000000">
                        <a:alpha val="43137"/>
                      </a:srgbClr>
                    </a:outerShdw>
                  </a:effectLst>
                </a:rPr>
                <a:t>Application</a:t>
              </a:r>
              <a:endParaRPr kumimoji="0" lang="en-US" b="1" i="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grpSp>
        <p:nvGrpSpPr>
          <p:cNvPr id="45" name="Group 44"/>
          <p:cNvGrpSpPr/>
          <p:nvPr/>
        </p:nvGrpSpPr>
        <p:grpSpPr>
          <a:xfrm>
            <a:off x="333150" y="3490732"/>
            <a:ext cx="8494730" cy="761025"/>
            <a:chOff x="324635" y="3787346"/>
            <a:chExt cx="8494730" cy="596612"/>
          </a:xfrm>
          <a:noFill/>
        </p:grpSpPr>
        <p:sp>
          <p:nvSpPr>
            <p:cNvPr id="46" name="Rectangle 45"/>
            <p:cNvSpPr/>
            <p:nvPr/>
          </p:nvSpPr>
          <p:spPr bwMode="auto">
            <a:xfrm>
              <a:off x="324635" y="3787346"/>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7" name="TextBox 46"/>
            <p:cNvSpPr txBox="1"/>
            <p:nvPr/>
          </p:nvSpPr>
          <p:spPr>
            <a:xfrm>
              <a:off x="324636" y="3895599"/>
              <a:ext cx="1852876" cy="289541"/>
            </a:xfrm>
            <a:prstGeom prst="rect">
              <a:avLst/>
            </a:prstGeom>
            <a:grpFill/>
          </p:spPr>
          <p:txBody>
            <a:bodyPr wrap="square" rtlCol="0">
              <a:spAutoFit/>
            </a:bodyPr>
            <a:lstStyle/>
            <a:p>
              <a:pPr lvl="0" algn="ctr" defTabSz="914400">
                <a:defRPr/>
              </a:pPr>
              <a:r>
                <a:rPr lang="en-US" b="1" kern="0" noProof="0" dirty="0" smtClean="0">
                  <a:effectLst>
                    <a:outerShdw blurRad="38100" dist="38100" dir="2700000" algn="tl">
                      <a:srgbClr val="000000">
                        <a:alpha val="43137"/>
                      </a:srgbClr>
                    </a:outerShdw>
                  </a:effectLst>
                </a:rPr>
                <a:t>Host</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grpSp>
        <p:nvGrpSpPr>
          <p:cNvPr id="48" name="Group 47"/>
          <p:cNvGrpSpPr/>
          <p:nvPr/>
        </p:nvGrpSpPr>
        <p:grpSpPr>
          <a:xfrm>
            <a:off x="325165" y="4411304"/>
            <a:ext cx="8494730" cy="776557"/>
            <a:chOff x="316650" y="4581128"/>
            <a:chExt cx="8494730" cy="596612"/>
          </a:xfrm>
          <a:noFill/>
        </p:grpSpPr>
        <p:sp>
          <p:nvSpPr>
            <p:cNvPr id="49" name="Rectangle 48"/>
            <p:cNvSpPr/>
            <p:nvPr/>
          </p:nvSpPr>
          <p:spPr bwMode="auto">
            <a:xfrm>
              <a:off x="316650" y="4581128"/>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50" name="TextBox 49"/>
            <p:cNvSpPr txBox="1"/>
            <p:nvPr/>
          </p:nvSpPr>
          <p:spPr>
            <a:xfrm>
              <a:off x="316651" y="4697680"/>
              <a:ext cx="1860864" cy="283750"/>
            </a:xfrm>
            <a:prstGeom prst="rect">
              <a:avLst/>
            </a:prstGeom>
            <a:grpFill/>
          </p:spPr>
          <p:txBody>
            <a:bodyPr wrap="square" rtlCol="0">
              <a:spAutoFit/>
            </a:bodyPr>
            <a:lstStyle/>
            <a:p>
              <a:pPr lvl="0" algn="ctr" defTabSz="914400">
                <a:defRPr/>
              </a:pPr>
              <a:r>
                <a:rPr lang="en-US" b="1" kern="0" dirty="0" smtClean="0">
                  <a:effectLst>
                    <a:outerShdw blurRad="38100" dist="38100" dir="2700000" algn="tl">
                      <a:srgbClr val="000000">
                        <a:alpha val="43137"/>
                      </a:srgbClr>
                    </a:outerShdw>
                  </a:effectLst>
                </a:rPr>
                <a:t>Network</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sp>
        <p:nvSpPr>
          <p:cNvPr id="51" name="TextBox 50"/>
          <p:cNvSpPr txBox="1"/>
          <p:nvPr/>
        </p:nvSpPr>
        <p:spPr>
          <a:xfrm>
            <a:off x="2186025" y="1727406"/>
            <a:ext cx="6535815"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Strong storage keys for access control</a:t>
            </a:r>
          </a:p>
          <a:p>
            <a:pPr marL="285750" lvl="0" indent="-285750" algn="l" defTabSz="914400">
              <a:buFont typeface="Wingdings" pitchFamily="2" charset="2"/>
              <a:buChar char="§"/>
              <a:defRPr/>
            </a:pPr>
            <a:r>
              <a:rPr lang="en-CA" b="0" kern="0" dirty="0" smtClean="0"/>
              <a:t>SSL support for data transfers between all parties</a:t>
            </a:r>
            <a:endParaRPr lang="en-CA" b="0" kern="0" dirty="0"/>
          </a:p>
        </p:txBody>
      </p:sp>
      <p:sp>
        <p:nvSpPr>
          <p:cNvPr id="52" name="TextBox 51"/>
          <p:cNvSpPr txBox="1"/>
          <p:nvPr/>
        </p:nvSpPr>
        <p:spPr>
          <a:xfrm>
            <a:off x="2186026" y="2655744"/>
            <a:ext cx="6562555"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Front-end .NET framework </a:t>
            </a:r>
            <a:r>
              <a:rPr lang="en-CA" b="0" kern="0" dirty="0"/>
              <a:t>code running under partial trust</a:t>
            </a:r>
          </a:p>
          <a:p>
            <a:pPr marL="285750" lvl="0" indent="-285750" algn="l" defTabSz="914400">
              <a:buFont typeface="Wingdings" pitchFamily="2" charset="2"/>
              <a:buChar char="§"/>
              <a:defRPr/>
            </a:pPr>
            <a:r>
              <a:rPr lang="en-CA" b="0" kern="0" dirty="0"/>
              <a:t>Windows account with least privileges</a:t>
            </a:r>
          </a:p>
        </p:txBody>
      </p:sp>
      <p:sp>
        <p:nvSpPr>
          <p:cNvPr id="53" name="TextBox 52"/>
          <p:cNvSpPr txBox="1"/>
          <p:nvPr/>
        </p:nvSpPr>
        <p:spPr>
          <a:xfrm>
            <a:off x="2186027" y="3414728"/>
            <a:ext cx="6562554" cy="923330"/>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Hardened version of Windows Server 2008 OS</a:t>
            </a:r>
          </a:p>
          <a:p>
            <a:pPr marL="285750" lvl="0" indent="-285750" algn="l" defTabSz="914400">
              <a:buFont typeface="Wingdings" pitchFamily="2" charset="2"/>
              <a:buChar char="§"/>
              <a:defRPr/>
            </a:pPr>
            <a:r>
              <a:rPr lang="en-CA" b="0" kern="0" dirty="0" smtClean="0"/>
              <a:t>Host boundaries enforced by external hypervisor</a:t>
            </a:r>
          </a:p>
          <a:p>
            <a:pPr lvl="0" algn="l" defTabSz="914400">
              <a:defRPr/>
            </a:pPr>
            <a:endParaRPr lang="en-CA" b="0" kern="0" dirty="0"/>
          </a:p>
        </p:txBody>
      </p:sp>
      <p:sp>
        <p:nvSpPr>
          <p:cNvPr id="54" name="TextBox 53"/>
          <p:cNvSpPr txBox="1"/>
          <p:nvPr/>
        </p:nvSpPr>
        <p:spPr>
          <a:xfrm>
            <a:off x="2186026" y="4476416"/>
            <a:ext cx="6562556"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Host firewall limiting traffic to VMs</a:t>
            </a:r>
          </a:p>
          <a:p>
            <a:pPr marL="285750" lvl="0" indent="-285750" algn="l" defTabSz="914400">
              <a:buFont typeface="Wingdings" pitchFamily="2" charset="2"/>
              <a:buChar char="§"/>
              <a:defRPr/>
            </a:pPr>
            <a:r>
              <a:rPr lang="en-CA" b="0" kern="0" dirty="0" smtClean="0"/>
              <a:t>VLANs and packet filters in routers</a:t>
            </a:r>
            <a:endParaRPr lang="en-CA" b="0" kern="0" dirty="0"/>
          </a:p>
        </p:txBody>
      </p:sp>
      <p:sp>
        <p:nvSpPr>
          <p:cNvPr id="55" name="TextBox 54"/>
          <p:cNvSpPr txBox="1"/>
          <p:nvPr/>
        </p:nvSpPr>
        <p:spPr>
          <a:xfrm>
            <a:off x="2186025" y="5309755"/>
            <a:ext cx="6562557" cy="923330"/>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World-class physical security</a:t>
            </a:r>
          </a:p>
          <a:p>
            <a:pPr marL="285750" lvl="0" indent="-285750" algn="l" defTabSz="914400">
              <a:buFont typeface="Wingdings" pitchFamily="2" charset="2"/>
              <a:buChar char="§"/>
              <a:defRPr/>
            </a:pPr>
            <a:r>
              <a:rPr lang="en-CA" b="0" kern="0" dirty="0" smtClean="0"/>
              <a:t>ISO 27001 and SAS 70 Type II certifications for datacenter processes</a:t>
            </a:r>
            <a:endParaRPr lang="en-CA" b="0" kern="0" dirty="0"/>
          </a:p>
        </p:txBody>
      </p:sp>
      <p:sp>
        <p:nvSpPr>
          <p:cNvPr id="56" name="TextBox 55"/>
          <p:cNvSpPr txBox="1"/>
          <p:nvPr/>
        </p:nvSpPr>
        <p:spPr>
          <a:xfrm>
            <a:off x="623371" y="1140129"/>
            <a:ext cx="1272436" cy="584775"/>
          </a:xfrm>
          <a:prstGeom prst="rect">
            <a:avLst/>
          </a:prstGeom>
          <a:gradFill>
            <a:gsLst>
              <a:gs pos="0">
                <a:srgbClr val="FFFFFF"/>
              </a:gs>
              <a:gs pos="50000">
                <a:srgbClr val="FFFFFF">
                  <a:alpha val="49000"/>
                </a:srgbClr>
              </a:gs>
              <a:gs pos="100000">
                <a:srgbClr val="C3D69B">
                  <a:tint val="23500"/>
                  <a:satMod val="160000"/>
                  <a:alpha val="0"/>
                </a:srgbClr>
              </a:gs>
            </a:gsLst>
            <a:lin ang="5400000" scaled="0"/>
          </a:gradFill>
          <a:ln>
            <a:solidFill>
              <a:schemeClr val="accent1"/>
            </a:solidFill>
          </a:ln>
        </p:spPr>
        <p:txBody>
          <a:bodyPr wrap="square" rtlCol="0">
            <a:spAutoFit/>
          </a:bodyPr>
          <a:lstStyle/>
          <a:p>
            <a:pPr lvl="0" algn="ctr" defTabSz="914400">
              <a:defRPr/>
            </a:pPr>
            <a:r>
              <a:rPr lang="en-US" sz="3200" b="1" kern="0" dirty="0" smtClean="0"/>
              <a:t>Layer</a:t>
            </a:r>
            <a:endParaRPr kumimoji="0" lang="en-US" sz="2400" b="1" u="none" strike="noStrike" kern="0" cap="none" spc="0" normalizeH="0" baseline="0" noProof="0" dirty="0">
              <a:ln>
                <a:noFill/>
              </a:ln>
              <a:uLnTx/>
              <a:uFillTx/>
              <a:latin typeface="Segoe UI"/>
            </a:endParaRPr>
          </a:p>
        </p:txBody>
      </p:sp>
      <p:sp>
        <p:nvSpPr>
          <p:cNvPr id="57" name="TextBox 56"/>
          <p:cNvSpPr txBox="1"/>
          <p:nvPr/>
        </p:nvSpPr>
        <p:spPr>
          <a:xfrm>
            <a:off x="2186026" y="1153791"/>
            <a:ext cx="6513569" cy="584775"/>
          </a:xfrm>
          <a:prstGeom prst="rect">
            <a:avLst/>
          </a:prstGeom>
          <a:gradFill>
            <a:gsLst>
              <a:gs pos="0">
                <a:srgbClr val="FFFFFF"/>
              </a:gs>
              <a:gs pos="50000">
                <a:srgbClr val="FFFFFF">
                  <a:alpha val="49000"/>
                </a:srgbClr>
              </a:gs>
              <a:gs pos="100000">
                <a:srgbClr val="C3D69B">
                  <a:tint val="23500"/>
                  <a:satMod val="160000"/>
                  <a:alpha val="0"/>
                </a:srgbClr>
              </a:gs>
            </a:gsLst>
            <a:lin ang="5400000" scaled="0"/>
          </a:gradFill>
          <a:ln>
            <a:solidFill>
              <a:schemeClr val="accent1"/>
            </a:solidFill>
          </a:ln>
        </p:spPr>
        <p:txBody>
          <a:bodyPr wrap="square" rtlCol="0">
            <a:spAutoFit/>
          </a:bodyPr>
          <a:lstStyle/>
          <a:p>
            <a:pPr lvl="0" algn="ctr" defTabSz="914400">
              <a:defRPr/>
            </a:pPr>
            <a:r>
              <a:rPr lang="en-US" sz="3200" b="1" kern="0" dirty="0" smtClean="0"/>
              <a:t>Defenses</a:t>
            </a:r>
            <a:endParaRPr kumimoji="0" lang="en-US" sz="2400" b="1" u="none" strike="noStrike" kern="0" cap="none" spc="0" normalizeH="0" baseline="0" noProof="0" dirty="0">
              <a:ln>
                <a:noFill/>
              </a:ln>
              <a:uLnTx/>
              <a:uFillTx/>
              <a:latin typeface="Segoe UI"/>
            </a:endParaRPr>
          </a:p>
        </p:txBody>
      </p:sp>
    </p:spTree>
    <p:extLst>
      <p:ext uri="{BB962C8B-B14F-4D97-AF65-F5344CB8AC3E}">
        <p14:creationId xmlns:p14="http://schemas.microsoft.com/office/powerpoint/2010/main" val="24186661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Defenses Inherited </a:t>
            </a:r>
            <a:r>
              <a:rPr lang="en-US" sz="3200" dirty="0" smtClean="0"/>
              <a:t>by Windows Azure Platform Applications</a:t>
            </a:r>
            <a:endParaRPr lang="en-US" sz="3200" dirty="0"/>
          </a:p>
        </p:txBody>
      </p:sp>
      <p:sp>
        <p:nvSpPr>
          <p:cNvPr id="4" name="Rounded Rectangle 3"/>
          <p:cNvSpPr/>
          <p:nvPr/>
        </p:nvSpPr>
        <p:spPr bwMode="auto">
          <a:xfrm>
            <a:off x="123967" y="1600200"/>
            <a:ext cx="1510861" cy="76200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lvl="0" algn="ctr"/>
            <a:r>
              <a:rPr lang="en-US" dirty="0" smtClean="0">
                <a:solidFill>
                  <a:schemeClr val="bg1"/>
                </a:solidFill>
                <a:latin typeface="+mj-lt"/>
              </a:rPr>
              <a:t>Spoofing</a:t>
            </a:r>
            <a:endParaRPr lang="en-US" dirty="0">
              <a:solidFill>
                <a:schemeClr val="bg1"/>
              </a:solidFill>
              <a:latin typeface="+mj-lt"/>
            </a:endParaRPr>
          </a:p>
        </p:txBody>
      </p:sp>
      <p:sp>
        <p:nvSpPr>
          <p:cNvPr id="5" name="Rounded Rectangle 4"/>
          <p:cNvSpPr/>
          <p:nvPr/>
        </p:nvSpPr>
        <p:spPr bwMode="auto">
          <a:xfrm>
            <a:off x="1826796" y="1600200"/>
            <a:ext cx="1510861" cy="7620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dirty="0" smtClean="0">
                <a:solidFill>
                  <a:schemeClr val="bg1"/>
                </a:solidFill>
                <a:latin typeface="+mj-lt"/>
              </a:rPr>
              <a:t>Tampering/ Disclosure</a:t>
            </a:r>
            <a:endParaRPr lang="en-US" dirty="0">
              <a:solidFill>
                <a:schemeClr val="bg1"/>
              </a:solidFill>
              <a:latin typeface="+mj-lt"/>
            </a:endParaRPr>
          </a:p>
        </p:txBody>
      </p:sp>
      <p:sp>
        <p:nvSpPr>
          <p:cNvPr id="7" name="Rounded Rectangle 6"/>
          <p:cNvSpPr/>
          <p:nvPr/>
        </p:nvSpPr>
        <p:spPr bwMode="auto">
          <a:xfrm>
            <a:off x="7052861" y="1600200"/>
            <a:ext cx="1510861" cy="762000"/>
          </a:xfrm>
          <a:prstGeom prst="round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smtClean="0">
                <a:solidFill>
                  <a:schemeClr val="bg1"/>
                </a:solidFill>
                <a:latin typeface="+mj-lt"/>
              </a:rPr>
              <a:t>Elevation of Privilege</a:t>
            </a:r>
          </a:p>
        </p:txBody>
      </p:sp>
      <p:sp>
        <p:nvSpPr>
          <p:cNvPr id="8" name="Rounded Rectangle 7"/>
          <p:cNvSpPr/>
          <p:nvPr/>
        </p:nvSpPr>
        <p:spPr bwMode="auto">
          <a:xfrm>
            <a:off x="5339674" y="2438400"/>
            <a:ext cx="1510861" cy="37338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lvl="0"/>
            <a:endParaRPr lang="en-US" sz="1600" b="0" dirty="0" smtClean="0">
              <a:solidFill>
                <a:schemeClr val="bg1"/>
              </a:solidFill>
              <a:latin typeface="+mj-lt"/>
            </a:endParaRPr>
          </a:p>
          <a:p>
            <a:pPr lvl="0"/>
            <a:r>
              <a:rPr lang="en-US" sz="1600" b="0" dirty="0" smtClean="0">
                <a:solidFill>
                  <a:schemeClr val="bg1"/>
                </a:solidFill>
                <a:latin typeface="+mj-lt"/>
              </a:rPr>
              <a:t>Configurable scale-out</a:t>
            </a:r>
            <a:endParaRPr lang="en-US" sz="1600" b="0" dirty="0">
              <a:solidFill>
                <a:schemeClr val="bg1"/>
              </a:solidFill>
              <a:latin typeface="+mj-lt"/>
            </a:endParaRPr>
          </a:p>
        </p:txBody>
      </p:sp>
      <p:sp>
        <p:nvSpPr>
          <p:cNvPr id="9" name="Rounded Rectangle 8"/>
          <p:cNvSpPr/>
          <p:nvPr/>
        </p:nvSpPr>
        <p:spPr bwMode="auto">
          <a:xfrm>
            <a:off x="5339674" y="1600200"/>
            <a:ext cx="1510861" cy="7620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smtClean="0">
                <a:solidFill>
                  <a:schemeClr val="bg1"/>
                </a:solidFill>
                <a:latin typeface="+mj-lt"/>
              </a:rPr>
              <a:t>Denial of Service</a:t>
            </a:r>
          </a:p>
        </p:txBody>
      </p:sp>
      <p:sp>
        <p:nvSpPr>
          <p:cNvPr id="11" name="Rounded Rectangle 10"/>
          <p:cNvSpPr/>
          <p:nvPr/>
        </p:nvSpPr>
        <p:spPr bwMode="auto">
          <a:xfrm>
            <a:off x="1826796" y="2438400"/>
            <a:ext cx="1510861" cy="37338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VM switch hardening</a:t>
            </a:r>
          </a:p>
          <a:p>
            <a:pPr lvl="0"/>
            <a:endParaRPr lang="en-US" sz="1600" b="0" dirty="0" smtClean="0">
              <a:solidFill>
                <a:schemeClr val="bg1"/>
              </a:solidFill>
              <a:latin typeface="+mj-lt"/>
            </a:endParaRPr>
          </a:p>
          <a:p>
            <a:pPr lvl="0"/>
            <a:r>
              <a:rPr lang="en-US" sz="1600" b="0" dirty="0" smtClean="0">
                <a:solidFill>
                  <a:schemeClr val="bg1"/>
                </a:solidFill>
                <a:latin typeface="+mj-lt"/>
              </a:rPr>
              <a:t>Certificate Services</a:t>
            </a:r>
          </a:p>
          <a:p>
            <a:pPr lvl="0"/>
            <a:endParaRPr lang="en-US" sz="1600" b="0" dirty="0" smtClean="0">
              <a:solidFill>
                <a:schemeClr val="bg1"/>
              </a:solidFill>
              <a:latin typeface="+mj-lt"/>
            </a:endParaRPr>
          </a:p>
          <a:p>
            <a:pPr lvl="0"/>
            <a:r>
              <a:rPr lang="en-US" sz="1600" b="0" dirty="0" smtClean="0">
                <a:solidFill>
                  <a:schemeClr val="bg1"/>
                </a:solidFill>
                <a:latin typeface="+mj-lt"/>
              </a:rPr>
              <a:t>Shared-Access Signatures</a:t>
            </a:r>
          </a:p>
          <a:p>
            <a:pPr lvl="0"/>
            <a:endParaRPr lang="en-US" sz="1600" b="0" dirty="0" smtClean="0">
              <a:solidFill>
                <a:schemeClr val="bg1"/>
              </a:solidFill>
              <a:latin typeface="+mj-lt"/>
            </a:endParaRPr>
          </a:p>
          <a:p>
            <a:pPr lvl="0"/>
            <a:r>
              <a:rPr lang="en-US" sz="1600" b="0" dirty="0" smtClean="0">
                <a:solidFill>
                  <a:schemeClr val="bg1"/>
                </a:solidFill>
                <a:latin typeface="+mj-lt"/>
              </a:rPr>
              <a:t>HTTPS </a:t>
            </a:r>
          </a:p>
          <a:p>
            <a:pPr lvl="0"/>
            <a:endParaRPr lang="en-US" sz="1600" b="0" dirty="0" smtClean="0">
              <a:solidFill>
                <a:schemeClr val="bg1"/>
              </a:solidFill>
              <a:latin typeface="+mj-lt"/>
            </a:endParaRPr>
          </a:p>
          <a:p>
            <a:pPr lvl="0"/>
            <a:r>
              <a:rPr lang="en-US" sz="1600" b="0" dirty="0" err="1" smtClean="0">
                <a:solidFill>
                  <a:schemeClr val="bg1"/>
                </a:solidFill>
                <a:latin typeface="+mj-lt"/>
              </a:rPr>
              <a:t>Sidechannel</a:t>
            </a:r>
            <a:r>
              <a:rPr lang="en-US" sz="1600" b="0" dirty="0" smtClean="0">
                <a:solidFill>
                  <a:schemeClr val="bg1"/>
                </a:solidFill>
                <a:latin typeface="+mj-lt"/>
              </a:rPr>
              <a:t> protections</a:t>
            </a:r>
            <a:endParaRPr lang="en-US" sz="1600" b="0" dirty="0">
              <a:solidFill>
                <a:schemeClr val="bg1"/>
              </a:solidFill>
              <a:latin typeface="+mj-lt"/>
            </a:endParaRPr>
          </a:p>
        </p:txBody>
      </p:sp>
      <p:sp>
        <p:nvSpPr>
          <p:cNvPr id="12" name="Rounded Rectangle 11"/>
          <p:cNvSpPr/>
          <p:nvPr/>
        </p:nvSpPr>
        <p:spPr bwMode="auto">
          <a:xfrm>
            <a:off x="123967" y="2438400"/>
            <a:ext cx="1510861" cy="373380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VLANs</a:t>
            </a:r>
          </a:p>
          <a:p>
            <a:pPr lvl="0"/>
            <a:endParaRPr lang="en-US" sz="1600" b="0" dirty="0" smtClean="0">
              <a:solidFill>
                <a:schemeClr val="bg1"/>
              </a:solidFill>
              <a:latin typeface="+mj-lt"/>
            </a:endParaRPr>
          </a:p>
          <a:p>
            <a:pPr lvl="0"/>
            <a:r>
              <a:rPr lang="en-US" sz="1600" b="0" dirty="0" smtClean="0">
                <a:solidFill>
                  <a:schemeClr val="bg1"/>
                </a:solidFill>
                <a:latin typeface="+mj-lt"/>
              </a:rPr>
              <a:t>Top of Rack Switches</a:t>
            </a:r>
          </a:p>
          <a:p>
            <a:pPr lvl="0"/>
            <a:endParaRPr lang="en-US" sz="1600" b="0" dirty="0" smtClean="0">
              <a:solidFill>
                <a:schemeClr val="bg1"/>
              </a:solidFill>
              <a:latin typeface="+mj-lt"/>
            </a:endParaRPr>
          </a:p>
          <a:p>
            <a:pPr lvl="0"/>
            <a:r>
              <a:rPr lang="en-US" sz="1600" b="0" dirty="0" smtClean="0">
                <a:solidFill>
                  <a:schemeClr val="bg1"/>
                </a:solidFill>
                <a:latin typeface="+mj-lt"/>
              </a:rPr>
              <a:t>Custom packet filtering</a:t>
            </a:r>
          </a:p>
        </p:txBody>
      </p:sp>
      <p:sp>
        <p:nvSpPr>
          <p:cNvPr id="13" name="Rounded Rectangle 12"/>
          <p:cNvSpPr/>
          <p:nvPr/>
        </p:nvSpPr>
        <p:spPr bwMode="auto">
          <a:xfrm>
            <a:off x="7052861" y="2438400"/>
            <a:ext cx="1510861" cy="3733800"/>
          </a:xfrm>
          <a:prstGeom prst="round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Partial Trust Runtime</a:t>
            </a:r>
          </a:p>
          <a:p>
            <a:pPr lvl="0"/>
            <a:endParaRPr lang="en-US" sz="1600" b="0" dirty="0" smtClean="0">
              <a:solidFill>
                <a:schemeClr val="bg1"/>
              </a:solidFill>
              <a:latin typeface="+mj-lt"/>
            </a:endParaRPr>
          </a:p>
          <a:p>
            <a:pPr lvl="0"/>
            <a:r>
              <a:rPr lang="en-US" sz="1600" b="0" dirty="0" smtClean="0">
                <a:solidFill>
                  <a:schemeClr val="bg1"/>
                </a:solidFill>
                <a:latin typeface="+mj-lt"/>
              </a:rPr>
              <a:t>Hypervisor custom sandboxing</a:t>
            </a:r>
          </a:p>
          <a:p>
            <a:pPr lvl="0"/>
            <a:endParaRPr lang="en-US" sz="1600" b="0" dirty="0" smtClean="0">
              <a:solidFill>
                <a:schemeClr val="bg1"/>
              </a:solidFill>
              <a:latin typeface="+mj-lt"/>
            </a:endParaRPr>
          </a:p>
          <a:p>
            <a:pPr lvl="0"/>
            <a:r>
              <a:rPr lang="en-US" sz="1600" b="0" dirty="0" smtClean="0">
                <a:solidFill>
                  <a:schemeClr val="bg1"/>
                </a:solidFill>
                <a:latin typeface="+mj-lt"/>
              </a:rPr>
              <a:t>Virtual Service Accounts</a:t>
            </a:r>
            <a:endParaRPr lang="en-US" sz="1600" b="0" dirty="0">
              <a:solidFill>
                <a:schemeClr val="bg1"/>
              </a:solidFill>
              <a:latin typeface="+mj-lt"/>
            </a:endParaRPr>
          </a:p>
        </p:txBody>
      </p:sp>
      <p:sp>
        <p:nvSpPr>
          <p:cNvPr id="14" name="Rounded Rectangle 13"/>
          <p:cNvSpPr/>
          <p:nvPr/>
        </p:nvSpPr>
        <p:spPr bwMode="auto">
          <a:xfrm>
            <a:off x="3517530" y="1600200"/>
            <a:ext cx="1621220" cy="76200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en-US" dirty="0">
                <a:solidFill>
                  <a:schemeClr val="bg1"/>
                </a:solidFill>
                <a:latin typeface="+mj-lt"/>
              </a:rPr>
              <a:t>Repudiation</a:t>
            </a:r>
          </a:p>
        </p:txBody>
      </p:sp>
      <p:sp>
        <p:nvSpPr>
          <p:cNvPr id="15" name="Rounded Rectangle 14"/>
          <p:cNvSpPr/>
          <p:nvPr/>
        </p:nvSpPr>
        <p:spPr bwMode="auto">
          <a:xfrm>
            <a:off x="3517530" y="2438400"/>
            <a:ext cx="1621219" cy="373380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r>
              <a:rPr lang="en-US" sz="1600" b="0">
                <a:solidFill>
                  <a:schemeClr val="bg1"/>
                </a:solidFill>
                <a:latin typeface="+mj-lt"/>
              </a:rPr>
              <a:t>Monitoring </a:t>
            </a:r>
            <a:endParaRPr lang="en-US" sz="1600" b="0" smtClean="0">
              <a:solidFill>
                <a:schemeClr val="bg1"/>
              </a:solidFill>
              <a:latin typeface="+mj-lt"/>
            </a:endParaRPr>
          </a:p>
          <a:p>
            <a:endParaRPr lang="en-US" sz="1600" b="0">
              <a:solidFill>
                <a:schemeClr val="bg1"/>
              </a:solidFill>
              <a:latin typeface="+mj-lt"/>
            </a:endParaRPr>
          </a:p>
          <a:p>
            <a:r>
              <a:rPr lang="en-US" sz="1600" b="0" smtClean="0">
                <a:solidFill>
                  <a:schemeClr val="bg1"/>
                </a:solidFill>
                <a:latin typeface="+mj-lt"/>
              </a:rPr>
              <a:t>Diagnostics </a:t>
            </a:r>
            <a:r>
              <a:rPr lang="en-US" sz="1600" b="0">
                <a:solidFill>
                  <a:schemeClr val="bg1"/>
                </a:solidFill>
                <a:latin typeface="+mj-lt"/>
              </a:rPr>
              <a:t>Service</a:t>
            </a:r>
            <a:endParaRPr lang="en-US" sz="1600" b="0" dirty="0">
              <a:solidFill>
                <a:schemeClr val="bg1"/>
              </a:solidFill>
              <a:latin typeface="+mj-lt"/>
            </a:endParaRPr>
          </a:p>
        </p:txBody>
      </p:sp>
    </p:spTree>
    <p:extLst>
      <p:ext uri="{BB962C8B-B14F-4D97-AF65-F5344CB8AC3E}">
        <p14:creationId xmlns:p14="http://schemas.microsoft.com/office/powerpoint/2010/main" val="107730388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173038"/>
            <a:ext cx="8682038" cy="1143000"/>
          </a:xfrm>
          <a:gradFill>
            <a:gsLst>
              <a:gs pos="0">
                <a:schemeClr val="tx2">
                  <a:lumMod val="20000"/>
                  <a:lumOff val="80000"/>
                </a:schemeClr>
              </a:gs>
              <a:gs pos="50000">
                <a:schemeClr val="accent1">
                  <a:tint val="44500"/>
                  <a:satMod val="160000"/>
                </a:schemeClr>
              </a:gs>
              <a:gs pos="100000">
                <a:schemeClr val="accent1">
                  <a:tint val="23500"/>
                  <a:satMod val="160000"/>
                </a:schemeClr>
              </a:gs>
            </a:gsLst>
            <a:lin ang="5400000" scaled="0"/>
          </a:gradFill>
        </p:spPr>
        <p:txBody>
          <a:bodyPr>
            <a:normAutofit fontScale="90000"/>
          </a:bodyPr>
          <a:lstStyle/>
          <a:p>
            <a:pPr>
              <a:defRPr/>
            </a:pPr>
            <a:r>
              <a:rPr lang="en-US" dirty="0" smtClean="0"/>
              <a:t>Hybrid Cloud &amp; Windows Azure Platform</a:t>
            </a:r>
            <a:endParaRPr lang="en-US" dirty="0"/>
          </a:p>
        </p:txBody>
      </p:sp>
      <p:sp>
        <p:nvSpPr>
          <p:cNvPr id="11" name="Content Placeholder 2"/>
          <p:cNvSpPr txBox="1">
            <a:spLocks/>
          </p:cNvSpPr>
          <p:nvPr/>
        </p:nvSpPr>
        <p:spPr bwMode="auto">
          <a:xfrm>
            <a:off x="457200" y="1601788"/>
            <a:ext cx="8229600" cy="517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20000"/>
              </a:spcBef>
              <a:buFont typeface="Arial" pitchFamily="34" charset="0"/>
              <a:buChar char="•"/>
            </a:pPr>
            <a:r>
              <a:rPr lang="en-US" sz="3200" dirty="0" smtClean="0">
                <a:latin typeface="Calibri" pitchFamily="34" charset="0"/>
              </a:rPr>
              <a:t>Connectivity</a:t>
            </a:r>
            <a:endParaRPr lang="en-US" sz="3200" dirty="0">
              <a:latin typeface="Calibri" pitchFamily="34" charset="0"/>
            </a:endParaRPr>
          </a:p>
          <a:p>
            <a:pPr lvl="1" eaLnBrk="1" hangingPunct="1">
              <a:spcBef>
                <a:spcPct val="20000"/>
              </a:spcBef>
              <a:buFont typeface="Arial" pitchFamily="34" charset="0"/>
              <a:buChar char="–"/>
            </a:pPr>
            <a:r>
              <a:rPr lang="en-US" sz="2800" dirty="0">
                <a:latin typeface="Calibri" pitchFamily="34" charset="0"/>
              </a:rPr>
              <a:t>Azure </a:t>
            </a:r>
            <a:r>
              <a:rPr lang="en-US" sz="2800" dirty="0" err="1">
                <a:latin typeface="Calibri" pitchFamily="34" charset="0"/>
              </a:rPr>
              <a:t>AppFabric</a:t>
            </a:r>
            <a:r>
              <a:rPr lang="en-US" sz="2800" dirty="0">
                <a:latin typeface="Calibri" pitchFamily="34" charset="0"/>
              </a:rPr>
              <a:t> </a:t>
            </a:r>
            <a:r>
              <a:rPr lang="en-US" sz="2800" dirty="0" smtClean="0">
                <a:latin typeface="Calibri" pitchFamily="34" charset="0"/>
              </a:rPr>
              <a:t>Connect (VPN)</a:t>
            </a:r>
            <a:endParaRPr lang="en-US" sz="2800" dirty="0">
              <a:latin typeface="Calibri" pitchFamily="34" charset="0"/>
            </a:endParaRPr>
          </a:p>
          <a:p>
            <a:pPr lvl="1" eaLnBrk="1" hangingPunct="1">
              <a:spcBef>
                <a:spcPct val="20000"/>
              </a:spcBef>
              <a:buFont typeface="Arial" pitchFamily="34" charset="0"/>
              <a:buChar char="–"/>
            </a:pPr>
            <a:r>
              <a:rPr lang="en-US" sz="2800" dirty="0">
                <a:latin typeface="Calibri" pitchFamily="34" charset="0"/>
              </a:rPr>
              <a:t>Azure Message </a:t>
            </a:r>
            <a:r>
              <a:rPr lang="en-US" sz="2800" dirty="0" smtClean="0">
                <a:latin typeface="Calibri" pitchFamily="34" charset="0"/>
              </a:rPr>
              <a:t>Bus (Secure Message Relay, Pub/Sub)</a:t>
            </a:r>
            <a:endParaRPr lang="en-US" sz="2800" dirty="0">
              <a:latin typeface="Calibri" pitchFamily="34" charset="0"/>
            </a:endParaRPr>
          </a:p>
          <a:p>
            <a:pPr eaLnBrk="1" hangingPunct="1">
              <a:spcBef>
                <a:spcPct val="20000"/>
              </a:spcBef>
              <a:buFont typeface="Arial" pitchFamily="34" charset="0"/>
              <a:buChar char="•"/>
            </a:pPr>
            <a:r>
              <a:rPr lang="en-US" sz="3200" dirty="0">
                <a:latin typeface="Calibri" pitchFamily="34" charset="0"/>
              </a:rPr>
              <a:t>Identity / </a:t>
            </a:r>
            <a:r>
              <a:rPr lang="en-US" sz="3200" dirty="0" smtClean="0">
                <a:latin typeface="Calibri" pitchFamily="34" charset="0"/>
              </a:rPr>
              <a:t>SSO / Claims-based </a:t>
            </a:r>
            <a:r>
              <a:rPr lang="en-US" sz="3200" dirty="0" err="1" smtClean="0">
                <a:latin typeface="Calibri" pitchFamily="34" charset="0"/>
              </a:rPr>
              <a:t>AuthZ</a:t>
            </a:r>
            <a:endParaRPr lang="en-US" sz="3200" dirty="0">
              <a:latin typeface="Calibri" pitchFamily="34" charset="0"/>
            </a:endParaRPr>
          </a:p>
          <a:p>
            <a:pPr lvl="1" eaLnBrk="1" hangingPunct="1">
              <a:spcBef>
                <a:spcPct val="20000"/>
              </a:spcBef>
              <a:buFont typeface="Arial" pitchFamily="34" charset="0"/>
              <a:buChar char="–"/>
            </a:pPr>
            <a:r>
              <a:rPr lang="en-US" sz="2800" dirty="0">
                <a:latin typeface="Calibri" pitchFamily="34" charset="0"/>
              </a:rPr>
              <a:t>Access Control Service</a:t>
            </a:r>
          </a:p>
          <a:p>
            <a:pPr lvl="1" eaLnBrk="1" hangingPunct="1">
              <a:spcBef>
                <a:spcPct val="20000"/>
              </a:spcBef>
              <a:buFont typeface="Arial" pitchFamily="34" charset="0"/>
              <a:buChar char="–"/>
            </a:pPr>
            <a:r>
              <a:rPr lang="en-US" sz="2800" dirty="0">
                <a:latin typeface="Calibri" pitchFamily="34" charset="0"/>
              </a:rPr>
              <a:t>Active Directory Federation </a:t>
            </a:r>
            <a:r>
              <a:rPr lang="en-US" sz="2800" dirty="0" smtClean="0">
                <a:latin typeface="Calibri" pitchFamily="34" charset="0"/>
              </a:rPr>
              <a:t>Services</a:t>
            </a:r>
            <a:endParaRPr lang="en-US" sz="2800" dirty="0">
              <a:latin typeface="Calibri" pitchFamily="34" charset="0"/>
            </a:endParaRPr>
          </a:p>
        </p:txBody>
      </p:sp>
    </p:spTree>
    <p:extLst>
      <p:ext uri="{BB962C8B-B14F-4D97-AF65-F5344CB8AC3E}">
        <p14:creationId xmlns:p14="http://schemas.microsoft.com/office/powerpoint/2010/main" val="2021911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2800" dirty="0" smtClean="0"/>
              <a:t>data </a:t>
            </a:r>
            <a:r>
              <a:rPr lang="en-US" sz="2800" dirty="0"/>
              <a:t>more secure in cloud</a:t>
            </a:r>
          </a:p>
          <a:p>
            <a:r>
              <a:rPr lang="en-US" sz="2800" dirty="0"/>
              <a:t>compute more secure</a:t>
            </a:r>
          </a:p>
          <a:p>
            <a:endParaRPr lang="en-US" sz="2800" dirty="0"/>
          </a:p>
          <a:p>
            <a:r>
              <a:rPr lang="en-US" sz="2800" dirty="0" smtClean="0"/>
              <a:t>More </a:t>
            </a:r>
            <a:r>
              <a:rPr lang="en-US" sz="2800" dirty="0"/>
              <a:t>homogenous than </a:t>
            </a:r>
            <a:r>
              <a:rPr lang="en-US" sz="2800" dirty="0" err="1"/>
              <a:t>iaas</a:t>
            </a:r>
            <a:r>
              <a:rPr lang="en-US" sz="2800" dirty="0"/>
              <a:t> clouds</a:t>
            </a:r>
          </a:p>
          <a:p>
            <a:pPr marL="0" indent="0">
              <a:buNone/>
            </a:pPr>
            <a:r>
              <a:rPr lang="en-US" sz="2800" dirty="0" smtClean="0"/>
              <a:t>ACS</a:t>
            </a:r>
            <a:endParaRPr lang="en-US" sz="2800" dirty="0"/>
          </a:p>
          <a:p>
            <a:r>
              <a:rPr lang="en-US" sz="2800" dirty="0"/>
              <a:t>Mature virtualization stack</a:t>
            </a:r>
          </a:p>
          <a:p>
            <a:r>
              <a:rPr lang="en-US" sz="2800" dirty="0"/>
              <a:t>Mature SQL</a:t>
            </a:r>
          </a:p>
          <a:p>
            <a:r>
              <a:rPr lang="en-US" sz="2800" dirty="0"/>
              <a:t>Mature Windows Server 2008 </a:t>
            </a:r>
            <a:r>
              <a:rPr lang="en-US" sz="2800" dirty="0" smtClean="0"/>
              <a:t>OS</a:t>
            </a:r>
            <a:endParaRPr lang="en-US" sz="2800" dirty="0"/>
          </a:p>
          <a:p>
            <a:r>
              <a:rPr lang="en-US" sz="2800" dirty="0"/>
              <a:t>Partial Trust compute available</a:t>
            </a:r>
          </a:p>
          <a:p>
            <a:r>
              <a:rPr lang="en-US" sz="2800" dirty="0"/>
              <a:t>Internal &amp; External </a:t>
            </a:r>
            <a:r>
              <a:rPr lang="en-US" sz="2800" dirty="0" smtClean="0"/>
              <a:t>endpoints</a:t>
            </a:r>
            <a:endParaRPr lang="en-US" sz="2800" dirty="0"/>
          </a:p>
          <a:p>
            <a:r>
              <a:rPr lang="en-US" sz="2800" dirty="0" smtClean="0"/>
              <a:t>3 </a:t>
            </a:r>
            <a:r>
              <a:rPr lang="en-US" sz="2800" dirty="0"/>
              <a:t>copies x 2 geo</a:t>
            </a:r>
          </a:p>
          <a:p>
            <a:endParaRPr lang="en-US" sz="2800" dirty="0"/>
          </a:p>
          <a:p>
            <a:endParaRPr lang="en-US" sz="2800" dirty="0"/>
          </a:p>
          <a:p>
            <a:r>
              <a:rPr lang="en-US" sz="2800" dirty="0"/>
              <a:t>http://download.microsoft.com/download/7/3/E/73E4EE93-559F-4D0F-A6FC-7FEC5F1542D1/SecurityBestPracticesWindowsAzureApps.docx</a:t>
            </a:r>
          </a:p>
          <a:p>
            <a:r>
              <a:rPr lang="en-US" sz="2800" dirty="0"/>
              <a:t>Developers also should not store private keys associated with SSL/TLS certificates in Windows Azure Storage. Instead, upload them through the Developer Portal and access them via thumbprint references in the Service Configuration. Windows Azure will not only store these certificates encrypted at all times, but also securely provision them into the certificate stores of the service’s web roles upon boot. Developers should not attempt to store certificates anywhere on their own as these actions would constitute re-inventing a protection already supplied by the platform.</a:t>
            </a:r>
          </a:p>
        </p:txBody>
      </p:sp>
    </p:spTree>
    <p:extLst>
      <p:ext uri="{BB962C8B-B14F-4D97-AF65-F5344CB8AC3E}">
        <p14:creationId xmlns:p14="http://schemas.microsoft.com/office/powerpoint/2010/main" val="175529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8458200" cy="1371600"/>
          </a:xfrm>
        </p:spPr>
        <p:txBody>
          <a:bodyPr>
            <a:normAutofit fontScale="90000"/>
          </a:bodyPr>
          <a:lstStyle/>
          <a:p>
            <a:r>
              <a:rPr lang="en-US" dirty="0" err="1" smtClean="0"/>
              <a:t>PaaS</a:t>
            </a:r>
            <a:r>
              <a:rPr lang="en-US" dirty="0" smtClean="0"/>
              <a:t> and cloud make strong security accessible to mere mortals</a:t>
            </a:r>
            <a:endParaRPr lang="en-US" dirty="0"/>
          </a:p>
        </p:txBody>
      </p:sp>
      <p:pic>
        <p:nvPicPr>
          <p:cNvPr id="94212" name="Picture 4" descr="http://www.watchmoviestreaming.com/pictures/dumbanddumber1.jpg"/>
          <p:cNvPicPr>
            <a:picLocks noChangeAspect="1" noChangeArrowheads="1"/>
          </p:cNvPicPr>
          <p:nvPr/>
        </p:nvPicPr>
        <p:blipFill>
          <a:blip r:embed="rId3" cstate="print"/>
          <a:srcRect/>
          <a:stretch>
            <a:fillRect/>
          </a:stretch>
        </p:blipFill>
        <p:spPr bwMode="auto">
          <a:xfrm>
            <a:off x="-152400" y="0"/>
            <a:ext cx="9471489" cy="5057775"/>
          </a:xfrm>
          <a:prstGeom prst="rect">
            <a:avLst/>
          </a:prstGeom>
          <a:noFill/>
        </p:spPr>
      </p:pic>
      <p:sp>
        <p:nvSpPr>
          <p:cNvPr id="6" name="Title 1"/>
          <p:cNvSpPr txBox="1">
            <a:spLocks/>
          </p:cNvSpPr>
          <p:nvPr/>
        </p:nvSpPr>
        <p:spPr>
          <a:xfrm>
            <a:off x="0" y="6168845"/>
            <a:ext cx="9144000" cy="6096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Less complex,</a:t>
            </a:r>
            <a:r>
              <a:rPr kumimoji="0" lang="en-US" sz="4400" b="0" i="0" u="none" strike="noStrike" kern="1200" cap="none" spc="0" normalizeH="0" noProof="0" dirty="0" smtClean="0">
                <a:ln>
                  <a:noFill/>
                </a:ln>
                <a:solidFill>
                  <a:schemeClr val="tx1"/>
                </a:solidFill>
                <a:effectLst/>
                <a:uLnTx/>
                <a:uFillTx/>
                <a:latin typeface="+mj-lt"/>
                <a:ea typeface="+mj-ea"/>
                <a:cs typeface="+mj-cs"/>
              </a:rPr>
              <a:t> more cost-effective, competitive pressure</a:t>
            </a:r>
            <a:r>
              <a:rPr lang="en-US" sz="4400" dirty="0">
                <a:latin typeface="+mj-lt"/>
                <a:ea typeface="+mj-ea"/>
                <a:cs typeface="+mj-cs"/>
              </a:rPr>
              <a:t> </a:t>
            </a:r>
            <a:r>
              <a:rPr lang="en-US" sz="4400" dirty="0" smtClean="0">
                <a:latin typeface="+mj-lt"/>
                <a:ea typeface="+mj-ea"/>
                <a:cs typeface="+mj-cs"/>
              </a:rPr>
              <a:t>(</a:t>
            </a:r>
            <a:r>
              <a:rPr kumimoji="0" lang="en-US" sz="4400" b="0" i="0" u="none" strike="noStrike" kern="1200" cap="none" spc="0" normalizeH="0" noProof="0" dirty="0" smtClean="0">
                <a:ln>
                  <a:noFill/>
                </a:ln>
                <a:solidFill>
                  <a:schemeClr val="tx1"/>
                </a:solidFill>
                <a:effectLst/>
                <a:uLnTx/>
                <a:uFillTx/>
                <a:latin typeface="+mj-lt"/>
                <a:ea typeface="+mj-ea"/>
                <a:cs typeface="+mj-cs"/>
              </a:rPr>
              <a:t>“everyone’s doing 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744151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Simplified Security</a:t>
            </a:r>
            <a:endParaRPr lang="en-US" dirty="0"/>
          </a:p>
        </p:txBody>
      </p:sp>
      <p:sp>
        <p:nvSpPr>
          <p:cNvPr id="3" name="Content Placeholder 2"/>
          <p:cNvSpPr>
            <a:spLocks noGrp="1"/>
          </p:cNvSpPr>
          <p:nvPr>
            <p:ph idx="1"/>
          </p:nvPr>
        </p:nvSpPr>
        <p:spPr/>
        <p:txBody>
          <a:bodyPr/>
          <a:lstStyle/>
          <a:p>
            <a:r>
              <a:rPr lang="en-US" dirty="0"/>
              <a:t>Interesting matrix Appendix B: http://download.microsoft.com/download/7/3/E/73E4EE93-559F-4D0F-A6FC-7FEC5F1542D1/SecurityBestPracticesWindowsAzureApps.docx</a:t>
            </a:r>
          </a:p>
          <a:p>
            <a:endParaRPr lang="en-US" dirty="0"/>
          </a:p>
        </p:txBody>
      </p:sp>
    </p:spTree>
    <p:extLst>
      <p:ext uri="{BB962C8B-B14F-4D97-AF65-F5344CB8AC3E}">
        <p14:creationId xmlns:p14="http://schemas.microsoft.com/office/powerpoint/2010/main" val="4192176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FA944BC1-AF26-4A34-92F9-B39AD35DD417}">
  <ds:schemaRefs>
    <ds:schemaRef ds:uri="http://purl.org/dc/elements/1.1/"/>
    <ds:schemaRef ds:uri="http://www.w3.org/XML/1998/namespace"/>
    <ds:schemaRef ds:uri="http://purl.org/dc/dcmitype/"/>
    <ds:schemaRef ds:uri="http://schemas.microsoft.com/office/2006/metadata/properties"/>
    <ds:schemaRef ds:uri="7e88ebde-63a9-4faf-8b82-2ec1987651a8"/>
    <ds:schemaRef ds:uri="http://schemas.microsoft.com/office/2006/documentManagement/types"/>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14377</TotalTime>
  <Words>2193</Words>
  <Application>Microsoft Office PowerPoint</Application>
  <PresentationFormat>On-screen Show (4:3)</PresentationFormat>
  <Paragraphs>329</Paragraphs>
  <Slides>25</Slides>
  <Notes>18</Notes>
  <HiddenSlides>3</HiddenSlides>
  <MMClips>0</MMClips>
  <ScaleCrop>false</ScaleCrop>
  <HeadingPairs>
    <vt:vector size="4" baseType="variant">
      <vt:variant>
        <vt:lpstr>Theme</vt:lpstr>
      </vt:variant>
      <vt:variant>
        <vt:i4>7</vt:i4>
      </vt:variant>
      <vt:variant>
        <vt:lpstr>Slide Titles</vt:lpstr>
      </vt:variant>
      <vt:variant>
        <vt:i4>25</vt:i4>
      </vt:variant>
    </vt:vector>
  </HeadingPairs>
  <TitlesOfParts>
    <vt:vector size="32"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Securely Running Applications in the Cloud (and why it is inevitable)</vt:lpstr>
      <vt:lpstr>Bill Wilder</vt:lpstr>
      <vt:lpstr>Proposition</vt:lpstr>
      <vt:lpstr>Overview</vt:lpstr>
      <vt:lpstr>Big Brains in high impact positions</vt:lpstr>
      <vt:lpstr>Reality is Resource-Constrained</vt:lpstr>
      <vt:lpstr>NIST – Cloud Platform Taxonomy</vt:lpstr>
      <vt:lpstr>Some of the Players</vt:lpstr>
      <vt:lpstr>“Bring Your Own” ____ as a Service</vt:lpstr>
      <vt:lpstr>___________________ as a Service</vt:lpstr>
      <vt:lpstr>Application Ownership Simplified with PaaS</vt:lpstr>
      <vt:lpstr>Windows Azure Overview</vt:lpstr>
      <vt:lpstr>PaaS in Azure also adds…</vt:lpstr>
      <vt:lpstr>Azure Data Storage…</vt:lpstr>
      <vt:lpstr>Reach: How</vt:lpstr>
      <vt:lpstr>Remember Me?</vt:lpstr>
      <vt:lpstr>Public  Hybrid  Private</vt:lpstr>
      <vt:lpstr>Windows Azure Overview</vt:lpstr>
      <vt:lpstr>Windows Azure Platform Data Centers</vt:lpstr>
      <vt:lpstr>PowerPoint Presentation</vt:lpstr>
      <vt:lpstr>Defenses Inherited by Windows Azure Platform Applications</vt:lpstr>
      <vt:lpstr>Hybrid Cloud &amp; Windows Azure Platform</vt:lpstr>
      <vt:lpstr>PowerPoint Presentation</vt:lpstr>
      <vt:lpstr>PaaS and cloud make strong security accessible to mere mortals</vt:lpstr>
      <vt:lpstr>Simplified Security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dev</cp:lastModifiedBy>
  <cp:revision>478</cp:revision>
  <cp:lastPrinted>2011-06-09T11:34:57Z</cp:lastPrinted>
  <dcterms:created xsi:type="dcterms:W3CDTF">2011-03-08T16:00:15Z</dcterms:created>
  <dcterms:modified xsi:type="dcterms:W3CDTF">2011-10-20T00:39:36Z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