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59"/>
  </p:notesMasterIdLst>
  <p:handoutMasterIdLst>
    <p:handoutMasterId r:id="rId60"/>
  </p:handoutMasterIdLst>
  <p:sldIdLst>
    <p:sldId id="458" r:id="rId11"/>
    <p:sldId id="459" r:id="rId12"/>
    <p:sldId id="257" r:id="rId13"/>
    <p:sldId id="343" r:id="rId14"/>
    <p:sldId id="457" r:id="rId15"/>
    <p:sldId id="448" r:id="rId16"/>
    <p:sldId id="358" r:id="rId17"/>
    <p:sldId id="355" r:id="rId18"/>
    <p:sldId id="363" r:id="rId19"/>
    <p:sldId id="360" r:id="rId20"/>
    <p:sldId id="364" r:id="rId21"/>
    <p:sldId id="362" r:id="rId22"/>
    <p:sldId id="366" r:id="rId23"/>
    <p:sldId id="367" r:id="rId24"/>
    <p:sldId id="437" r:id="rId25"/>
    <p:sldId id="438" r:id="rId26"/>
    <p:sldId id="439" r:id="rId27"/>
    <p:sldId id="372" r:id="rId28"/>
    <p:sldId id="377" r:id="rId29"/>
    <p:sldId id="436" r:id="rId30"/>
    <p:sldId id="383" r:id="rId31"/>
    <p:sldId id="398" r:id="rId32"/>
    <p:sldId id="399" r:id="rId33"/>
    <p:sldId id="461" r:id="rId34"/>
    <p:sldId id="454" r:id="rId35"/>
    <p:sldId id="455" r:id="rId36"/>
    <p:sldId id="400" r:id="rId37"/>
    <p:sldId id="402" r:id="rId38"/>
    <p:sldId id="368" r:id="rId39"/>
    <p:sldId id="440" r:id="rId40"/>
    <p:sldId id="441" r:id="rId41"/>
    <p:sldId id="419" r:id="rId42"/>
    <p:sldId id="420" r:id="rId43"/>
    <p:sldId id="423" r:id="rId44"/>
    <p:sldId id="424" r:id="rId45"/>
    <p:sldId id="432" r:id="rId46"/>
    <p:sldId id="433" r:id="rId47"/>
    <p:sldId id="428" r:id="rId48"/>
    <p:sldId id="429" r:id="rId49"/>
    <p:sldId id="430" r:id="rId50"/>
    <p:sldId id="434" r:id="rId51"/>
    <p:sldId id="435" r:id="rId52"/>
    <p:sldId id="370" r:id="rId53"/>
    <p:sldId id="322" r:id="rId54"/>
    <p:sldId id="332" r:id="rId55"/>
    <p:sldId id="336" r:id="rId56"/>
    <p:sldId id="323" r:id="rId57"/>
    <p:sldId id="325"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86935" autoAdjust="0"/>
  </p:normalViewPr>
  <p:slideViewPr>
    <p:cSldViewPr>
      <p:cViewPr>
        <p:scale>
          <a:sx n="50" d="100"/>
          <a:sy n="50" d="100"/>
        </p:scale>
        <p:origin x="-2532" y="-732"/>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1A846411-7BBF-4103-B2E4-0E63B2ED07E7}" type="presOf" srcId="{8060B6AB-4B03-48D3-8FB0-CFCD6E9F6842}" destId="{7C937987-0447-4109-A3F6-971B41E87F6B}"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223E6496-FC3F-481D-8A55-32AA579415C9}" type="presOf" srcId="{B22F5E43-5BD1-4AC6-813E-8B0FA2FC39B6}" destId="{440AC516-8C99-437B-A525-496F4DAF7058}" srcOrd="0" destOrd="0" presId="urn:microsoft.com/office/officeart/2005/8/layout/venn1"/>
    <dgm:cxn modelId="{7F4F421C-8188-4F31-9C77-CFE79C72617A}" type="presOf" srcId="{47EF7C49-F71C-4271-B3B6-3DDACCA89D23}" destId="{6EFE2319-573D-491B-8AA4-A5B58C3A114B}" srcOrd="0" destOrd="0" presId="urn:microsoft.com/office/officeart/2005/8/layout/venn1"/>
    <dgm:cxn modelId="{35519C60-5E57-4C3B-BDF8-F9F8D63ADC5D}" srcId="{47EF7C49-F71C-4271-B3B6-3DDACCA89D23}" destId="{8060B6AB-4B03-48D3-8FB0-CFCD6E9F6842}" srcOrd="0" destOrd="0" parTransId="{9C522A38-72E6-4F6F-AF4C-F8706D3CAAE0}" sibTransId="{DA82F055-B85F-4DCF-9E98-35AD077AAEBE}"/>
    <dgm:cxn modelId="{067A4780-A710-48BE-BF7C-55A65C2935BB}" type="presOf" srcId="{8060B6AB-4B03-48D3-8FB0-CFCD6E9F6842}" destId="{352CBF2E-3B60-433D-995E-722189DAC285}" srcOrd="0" destOrd="0" presId="urn:microsoft.com/office/officeart/2005/8/layout/venn1"/>
    <dgm:cxn modelId="{4422CCBB-A9F5-4839-A730-4C95AB8A70EC}" type="presOf" srcId="{B22F5E43-5BD1-4AC6-813E-8B0FA2FC39B6}" destId="{7350181E-41A2-4A48-8A05-A144674E8088}" srcOrd="1" destOrd="0" presId="urn:microsoft.com/office/officeart/2005/8/layout/venn1"/>
    <dgm:cxn modelId="{024D003A-854D-411B-A87F-B8F8D30DA288}" type="presParOf" srcId="{6EFE2319-573D-491B-8AA4-A5B58C3A114B}" destId="{352CBF2E-3B60-433D-995E-722189DAC285}" srcOrd="0" destOrd="0" presId="urn:microsoft.com/office/officeart/2005/8/layout/venn1"/>
    <dgm:cxn modelId="{9B16D5EF-ECC7-45FE-8ED2-DE9213E20757}" type="presParOf" srcId="{6EFE2319-573D-491B-8AA4-A5B58C3A114B}" destId="{7C937987-0447-4109-A3F6-971B41E87F6B}" srcOrd="1" destOrd="0" presId="urn:microsoft.com/office/officeart/2005/8/layout/venn1"/>
    <dgm:cxn modelId="{E416B975-57A6-483D-9F2C-9809D51320FC}" type="presParOf" srcId="{6EFE2319-573D-491B-8AA4-A5B58C3A114B}" destId="{440AC516-8C99-437B-A525-496F4DAF7058}" srcOrd="2" destOrd="0" presId="urn:microsoft.com/office/officeart/2005/8/layout/venn1"/>
    <dgm:cxn modelId="{9E88E193-EF41-424E-B6B7-32B6C982F60E}"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7/19/2011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7/19/2011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cloudave.com/695/nosql-is-not-sql-and-thats-a-problem/"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notonlysql.com/"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http://sp.gitca.org/sites/24hours/ugpages/Home.aspx</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http://discussion.autodesk.com/forums/thread.jspa?threadID=479556</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1" indent="-342900">
              <a:buNone/>
            </a:pPr>
            <a:r>
              <a:rPr lang="en-US" sz="3200" dirty="0" smtClean="0"/>
              <a:t>Same performance when system is managing x</a:t>
            </a:r>
            <a:r>
              <a:rPr lang="en-US" sz="3200" baseline="0" dirty="0" smtClean="0"/>
              <a:t> units </a:t>
            </a:r>
            <a:r>
              <a:rPr lang="en-US" sz="3200" dirty="0" smtClean="0"/>
              <a:t>as with 10x, 100x, 1000x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1556882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sz="4400" i="1" dirty="0" smtClean="0">
                <a:latin typeface="Times New Roman" pitchFamily="18" charset="0"/>
                <a:cs typeface="Times New Roman" pitchFamily="18" charset="0"/>
              </a:rPr>
              <a:t>Talk will focus on how specific </a:t>
            </a:r>
            <a:r>
              <a:rPr lang="en-US" sz="4400" b="1" i="1" dirty="0" smtClean="0">
                <a:latin typeface="Times New Roman" pitchFamily="18" charset="0"/>
                <a:cs typeface="Times New Roman" pitchFamily="18" charset="0"/>
              </a:rPr>
              <a:t>Scale Out</a:t>
            </a:r>
            <a:r>
              <a:rPr lang="en-US" sz="4400" i="1" dirty="0" smtClean="0">
                <a:latin typeface="Times New Roman" pitchFamily="18" charset="0"/>
                <a:cs typeface="Times New Roman" pitchFamily="18" charset="0"/>
              </a:rPr>
              <a:t> Patterns can be realized using the Windows Azure Platform, though concepts are generally applicable to other cloud platforms and non-cloud systems…</a:t>
            </a:r>
            <a:endParaRPr lang="en-US" sz="4400" dirty="0" smtClean="0"/>
          </a:p>
          <a:p>
            <a:pPr lvl="1"/>
            <a:r>
              <a:rPr lang="en-US" sz="4400" dirty="0" smtClean="0"/>
              <a:t>Not ACID, thus addressing CAP theorem limitations</a:t>
            </a:r>
          </a:p>
          <a:p>
            <a:pPr lvl="1"/>
            <a:r>
              <a:rPr lang="en-US" sz="4400" dirty="0" smtClean="0"/>
              <a:t>Uses concepts of sharding</a:t>
            </a:r>
          </a:p>
          <a:p>
            <a:pPr lvl="1"/>
            <a:r>
              <a:rPr lang="en-US" sz="4400" dirty="0" smtClean="0"/>
              <a:t>Not discussing MAP/REDUCE, Warehouse,</a:t>
            </a:r>
            <a:r>
              <a:rPr lang="en-US" sz="4400" baseline="0" dirty="0" smtClean="0"/>
              <a:t> …</a:t>
            </a:r>
            <a:endParaRPr lang="en-US" sz="4400"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15</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19</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http://www.cloudave.com/695/nosql-is-not-sql-and-thats-a-problem/</a:t>
            </a:r>
            <a:endParaRPr lang="en-US" dirty="0" smtClean="0"/>
          </a:p>
          <a:p>
            <a:r>
              <a:rPr lang="en-US" dirty="0" smtClean="0">
                <a:hlinkClick r:id="rId4"/>
              </a:rPr>
              <a:t>http://notonlysql.com/</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3358317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http://en.wikipedia.org/wiki/NoSQL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3943993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http://en.wikipedia.org/wiki/NoSQL</a:t>
            </a:r>
          </a:p>
        </p:txBody>
      </p:sp>
      <p:sp>
        <p:nvSpPr>
          <p:cNvPr id="4" name="Slide Number Placeholder 3"/>
          <p:cNvSpPr>
            <a:spLocks noGrp="1"/>
          </p:cNvSpPr>
          <p:nvPr>
            <p:ph type="sldNum" sz="quarter" idx="5"/>
          </p:nvPr>
        </p:nvSpPr>
        <p:spPr/>
        <p:txBody>
          <a:bodyPr/>
          <a:lstStyle/>
          <a:p>
            <a:pPr>
              <a:defRPr/>
            </a:pPr>
            <a:fld id="{905A0606-D6D4-47EE-A54A-9D7733DB7688}" type="slidenum">
              <a:rPr lang="en-US" smtClean="0"/>
              <a:pPr>
                <a:defRPr/>
              </a:pPr>
              <a:t>27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29</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32</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33</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34</a:t>
            </a:fld>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35</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Chainsaw: http://commons.wikimedia.org/wiki/File:Chainsaw_cutting_tree.jpg</a:t>
            </a:r>
          </a:p>
        </p:txBody>
      </p:sp>
      <p:sp>
        <p:nvSpPr>
          <p:cNvPr id="4" name="Slide Number Placeholder 3"/>
          <p:cNvSpPr>
            <a:spLocks noGrp="1"/>
          </p:cNvSpPr>
          <p:nvPr>
            <p:ph type="sldNum" sz="quarter" idx="5"/>
          </p:nvPr>
        </p:nvSpPr>
        <p:spPr/>
        <p:txBody>
          <a:bodyPr/>
          <a:lstStyle/>
          <a:p>
            <a:pPr>
              <a:defRPr/>
            </a:pPr>
            <a:fld id="{C8DE4D25-567A-4C87-92FD-F743FCEC759F}" type="slidenum">
              <a:rPr lang="en-US" smtClean="0"/>
              <a:pPr>
                <a:defRPr/>
              </a:pPr>
              <a:t>40</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42</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43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7/19/2011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7/19/2011</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blog.codingoutloud.com/" TargetMode="External"/><Relationship Id="rId4" Type="http://schemas.openxmlformats.org/officeDocument/2006/relationships/hyperlink" Target="http://bostonazur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Consistency"/><Relationship Id="rId7" Type="http://schemas.openxmlformats.org/officeDocument/2006/relationships/hyperlink" Target="http://en.wikipedia.org/wiki/ACID" TargetMode="External"/><Relationship Id="rId2" Type="http://schemas.openxmlformats.org/officeDocument/2006/relationships/hyperlink" Target="#Atomicity"/><Relationship Id="rId1" Type="http://schemas.openxmlformats.org/officeDocument/2006/relationships/slideLayout" Target="../slideLayouts/slideLayout12.xml"/><Relationship Id="rId6" Type="http://schemas.openxmlformats.org/officeDocument/2006/relationships/hyperlink" Target="http://en.wikipedia.org/wiki/Eventual_consistency" TargetMode="External"/><Relationship Id="rId5" Type="http://schemas.openxmlformats.org/officeDocument/2006/relationships/hyperlink" Target="#Durability"/><Relationship Id="rId4" Type="http://schemas.openxmlformats.org/officeDocument/2006/relationships/hyperlink" Target="#Isolation"/></Relationships>
</file>

<file path=ppt/slides/_rels/slide26.xml.rels><?xml version="1.0" encoding="UTF-8" standalone="yes"?>
<Relationships xmlns="http://schemas.openxmlformats.org/package/2006/relationships"><Relationship Id="rId3" Type="http://schemas.openxmlformats.org/officeDocument/2006/relationships/hyperlink" Target="http://en.wikipedia.org/wiki/Availability" TargetMode="External"/><Relationship Id="rId2" Type="http://schemas.openxmlformats.org/officeDocument/2006/relationships/hyperlink" Target="http://en.wikipedia.org/wiki/Consistency_(database_systems)" TargetMode="External"/><Relationship Id="rId1" Type="http://schemas.openxmlformats.org/officeDocument/2006/relationships/slideLayout" Target="../slideLayouts/slideLayout12.xml"/><Relationship Id="rId5" Type="http://schemas.openxmlformats.org/officeDocument/2006/relationships/hyperlink" Target="http://en.wikipedia.org/wiki/CAP_theorem" TargetMode="External"/><Relationship Id="rId4" Type="http://schemas.openxmlformats.org/officeDocument/2006/relationships/hyperlink" Target="http://en.wikipedia.org/w/index.php?title=Network_partitioning&amp;action=edit&amp;redlink=1"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hyperlink" Target="http://bit.ly/BillOnAzure"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497435" y="381000"/>
            <a:ext cx="8149130" cy="1828800"/>
          </a:xfrm>
          <a:solidFill>
            <a:srgbClr val="C0C0C0">
              <a:alpha val="58038"/>
            </a:srgbClr>
          </a:solidFill>
        </p:spPr>
        <p:txBody>
          <a:bodyPr rtlCol="0">
            <a:noAutofit/>
          </a:bodyPr>
          <a:lstStyle/>
          <a:p>
            <a:pPr>
              <a:defRPr/>
            </a:pPr>
            <a:r>
              <a:rPr lang="en-US" sz="4800" b="1" dirty="0" smtClean="0"/>
              <a:t>Architecture Patterns for Scalability &amp; Reliability</a:t>
            </a:r>
            <a:endParaRPr lang="en-US" sz="4800" b="1" dirty="0" smtClean="0"/>
          </a:p>
        </p:txBody>
      </p:sp>
      <p:sp>
        <p:nvSpPr>
          <p:cNvPr id="78856" name="Rectangle 8"/>
          <p:cNvSpPr>
            <a:spLocks noGrp="1" noChangeArrowheads="1"/>
          </p:cNvSpPr>
          <p:nvPr>
            <p:ph type="subTitle" idx="1"/>
          </p:nvPr>
        </p:nvSpPr>
        <p:spPr>
          <a:xfrm>
            <a:off x="1070308" y="3429000"/>
            <a:ext cx="7003385" cy="838200"/>
          </a:xfrm>
        </p:spPr>
        <p:txBody>
          <a:bodyPr rtlCol="0">
            <a:noAutofit/>
          </a:bodyPr>
          <a:lstStyle/>
          <a:p>
            <a:pPr marL="342900" indent="-342900" eaLnBrk="1" fontAlgn="auto" hangingPunct="1">
              <a:lnSpc>
                <a:spcPct val="90000"/>
              </a:lnSpc>
              <a:spcAft>
                <a:spcPts val="0"/>
              </a:spcAft>
              <a:buFont typeface="Arial" pitchFamily="34" charset="0"/>
              <a:buNone/>
              <a:defRPr/>
            </a:pPr>
            <a:r>
              <a:rPr lang="en-US" sz="2800" b="1" dirty="0" smtClean="0"/>
              <a:t>.NET Architecture Study Group</a:t>
            </a:r>
            <a:endParaRPr lang="en-US" sz="2800" dirty="0" smtClean="0"/>
          </a:p>
          <a:p>
            <a:pPr marL="342900" indent="-342900">
              <a:lnSpc>
                <a:spcPct val="90000"/>
              </a:lnSpc>
              <a:defRPr/>
            </a:pPr>
            <a:r>
              <a:rPr lang="en-US" sz="2800" b="1" dirty="0" smtClean="0"/>
              <a:t>20-July-2011</a:t>
            </a:r>
            <a:endParaRPr lang="en-US" sz="2800" b="1" dirty="0"/>
          </a:p>
        </p:txBody>
      </p:sp>
      <p:sp>
        <p:nvSpPr>
          <p:cNvPr id="9" name="Footer Placeholder 4"/>
          <p:cNvSpPr>
            <a:spLocks noGrp="1"/>
          </p:cNvSpPr>
          <p:nvPr>
            <p:ph type="ftr" sz="quarter" idx="11"/>
          </p:nvPr>
        </p:nvSpPr>
        <p:spPr>
          <a:xfrm>
            <a:off x="838199" y="6356356"/>
            <a:ext cx="7543801" cy="365125"/>
          </a:xfrm>
        </p:spPr>
        <p:txBody>
          <a:bodyPr/>
          <a:lstStyle/>
          <a:p>
            <a:pPr>
              <a:defRPr/>
            </a:pPr>
            <a:r>
              <a:rPr lang="en-US" dirty="0" smtClean="0">
                <a:solidFill>
                  <a:schemeClr val="bg1">
                    <a:lumMod val="75000"/>
                  </a:schemeClr>
                </a:solidFill>
              </a:rPr>
              <a:t>Copyright </a:t>
            </a:r>
            <a:r>
              <a:rPr lang="en-US" dirty="0">
                <a:solidFill>
                  <a:schemeClr val="bg1">
                    <a:lumMod val="75000"/>
                  </a:schemeClr>
                </a:solidFill>
              </a:rPr>
              <a:t>(c) </a:t>
            </a:r>
            <a:r>
              <a:rPr lang="en-US" dirty="0" smtClean="0">
                <a:solidFill>
                  <a:schemeClr val="bg1">
                    <a:lumMod val="75000"/>
                  </a:schemeClr>
                </a:solidFill>
              </a:rPr>
              <a:t>2011, Bill Wilder – Use allowed under Creative </a:t>
            </a:r>
            <a:r>
              <a:rPr lang="en-US" dirty="0">
                <a:solidFill>
                  <a:schemeClr val="bg1">
                    <a:lumMod val="75000"/>
                  </a:schemeClr>
                </a:solidFill>
              </a:rPr>
              <a:t>Commons license </a:t>
            </a:r>
            <a:r>
              <a:rPr lang="en-US" dirty="0" smtClean="0">
                <a:solidFill>
                  <a:schemeClr val="bg1">
                    <a:lumMod val="75000"/>
                  </a:schemeClr>
                </a:solidFill>
              </a:rPr>
              <a:t/>
            </a:r>
            <a:br>
              <a:rPr lang="en-US" dirty="0" smtClean="0">
                <a:solidFill>
                  <a:schemeClr val="bg1">
                    <a:lumMod val="75000"/>
                  </a:schemeClr>
                </a:solidFill>
              </a:rPr>
            </a:br>
            <a:r>
              <a:rPr lang="en-US" sz="1100" dirty="0" smtClean="0">
                <a:solidFill>
                  <a:schemeClr val="bg1">
                    <a:lumMod val="75000"/>
                  </a:schemeClr>
                </a:solidFill>
                <a:hlinkClick r:id="rId3"/>
              </a:rPr>
              <a:t>http</a:t>
            </a:r>
            <a:r>
              <a:rPr lang="en-US" sz="1100" dirty="0">
                <a:solidFill>
                  <a:schemeClr val="bg1">
                    <a:lumMod val="75000"/>
                  </a:schemeClr>
                </a:solidFill>
                <a:hlinkClick r:id="rId3"/>
              </a:rPr>
              <a:t>://creativecommons.org/licenses/by-nc-sa/3.0</a:t>
            </a:r>
            <a:r>
              <a:rPr lang="en-US" sz="1100" dirty="0" smtClean="0">
                <a:solidFill>
                  <a:schemeClr val="bg1">
                    <a:lumMod val="75000"/>
                  </a:schemeClr>
                </a:solidFill>
                <a:hlinkClick r:id="rId3"/>
              </a:rPr>
              <a:t>/</a:t>
            </a:r>
            <a:endParaRPr lang="en-US" dirty="0">
              <a:solidFill>
                <a:schemeClr val="bg1">
                  <a:lumMod val="75000"/>
                </a:schemeClr>
              </a:solidFill>
            </a:endParaRPr>
          </a:p>
        </p:txBody>
      </p:sp>
      <p:sp>
        <p:nvSpPr>
          <p:cNvPr id="4101" name="Text Box 3"/>
          <p:cNvSpPr txBox="1">
            <a:spLocks noChangeArrowheads="1"/>
          </p:cNvSpPr>
          <p:nvPr/>
        </p:nvSpPr>
        <p:spPr bwMode="auto">
          <a:xfrm>
            <a:off x="838200" y="4637135"/>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4"/>
              </a:rPr>
              <a:t>http</a:t>
            </a:r>
            <a:r>
              <a:rPr lang="en-US" dirty="0" smtClean="0">
                <a:latin typeface="Calibri" pitchFamily="34" charset="0"/>
                <a:hlinkClick r:id="rId4"/>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4637135"/>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5"/>
              </a:rPr>
              <a:t>http://blog.codingoutloud.com</a:t>
            </a:r>
            <a:endParaRPr lang="en-US" dirty="0">
              <a:latin typeface="Calibri" pitchFamily="34" charset="0"/>
            </a:endParaRPr>
          </a:p>
          <a:p>
            <a:pPr eaLnBrk="1" hangingPunct="1"/>
            <a:r>
              <a:rPr lang="en-US" b="1" dirty="0">
                <a:latin typeface="Calibri" pitchFamily="34" charset="0"/>
              </a:rPr>
              <a:t>@codingoutloud</a:t>
            </a:r>
          </a:p>
        </p:txBody>
      </p:sp>
      <p:sp>
        <p:nvSpPr>
          <p:cNvPr id="4106" name="Rectangle 12"/>
          <p:cNvSpPr>
            <a:spLocks noChangeArrowheads="1"/>
          </p:cNvSpPr>
          <p:nvPr/>
        </p:nvSpPr>
        <p:spPr bwMode="auto">
          <a:xfrm>
            <a:off x="-24453" y="2644374"/>
            <a:ext cx="916845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lnSpc>
                <a:spcPct val="90000"/>
              </a:lnSpc>
              <a:spcBef>
                <a:spcPct val="20000"/>
              </a:spcBef>
            </a:pPr>
            <a:r>
              <a:rPr lang="en-US" sz="2800" i="1" dirty="0" smtClean="0">
                <a:latin typeface="Calibri" pitchFamily="34" charset="0"/>
              </a:rPr>
              <a:t>Within the context of the </a:t>
            </a:r>
            <a:r>
              <a:rPr lang="en-US" sz="2800" b="1" i="1" dirty="0" smtClean="0">
                <a:solidFill>
                  <a:srgbClr val="0070C0"/>
                </a:solidFill>
                <a:latin typeface="Calibri" pitchFamily="34" charset="0"/>
              </a:rPr>
              <a:t>Windows Azure</a:t>
            </a:r>
            <a:r>
              <a:rPr lang="en-US" sz="2800" i="1" dirty="0" smtClean="0">
                <a:latin typeface="Calibri" pitchFamily="34" charset="0"/>
              </a:rPr>
              <a:t> </a:t>
            </a:r>
            <a:r>
              <a:rPr lang="en-US" sz="2800" b="1" i="1" dirty="0" smtClean="0">
                <a:latin typeface="Calibri" pitchFamily="34" charset="0"/>
              </a:rPr>
              <a:t>cloud</a:t>
            </a:r>
            <a:r>
              <a:rPr lang="en-US" sz="2800" i="1" dirty="0" smtClean="0">
                <a:latin typeface="Calibri" pitchFamily="34" charset="0"/>
              </a:rPr>
              <a:t> platform</a:t>
            </a:r>
            <a:endParaRPr lang="en-US" sz="3200" i="1" dirty="0">
              <a:latin typeface="Calibri" pitchFamily="34" charset="0"/>
            </a:endParaRPr>
          </a:p>
        </p:txBody>
      </p:sp>
      <p:pic>
        <p:nvPicPr>
          <p:cNvPr id="4107" name="Picture 2" descr="Boston Azure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90800" y="5274715"/>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84666"/>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 name="Picture 2" descr="Creative Commons License">
            <a:hlinkClick r:id="rId3"/>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50555" y="6390216"/>
            <a:ext cx="762000" cy="268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53286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1" descr="C:\Users\Bill\AppData\Local\Microsoft\Windows\Temporary Internet Files\Low\Content.IE5\K1MOXVTS\spinaltap-11[1].jpg"/>
          <p:cNvPicPr>
            <a:picLocks noChangeAspect="1" noChangeArrowheads="1"/>
          </p:cNvPicPr>
          <p:nvPr/>
        </p:nvPicPr>
        <p:blipFill>
          <a:blip r:embed="rId3" cstate="print"/>
          <a:srcRect/>
          <a:stretch>
            <a:fillRect/>
          </a:stretch>
        </p:blipFill>
        <p:spPr bwMode="auto">
          <a:xfrm>
            <a:off x="2209800" y="1295400"/>
            <a:ext cx="4648200" cy="4648200"/>
          </a:xfrm>
          <a:prstGeom prst="rect">
            <a:avLst/>
          </a:prstGeom>
          <a:noFill/>
        </p:spPr>
      </p:pic>
      <p:sp>
        <p:nvSpPr>
          <p:cNvPr id="2" name="Title 1"/>
          <p:cNvSpPr>
            <a:spLocks noGrp="1"/>
          </p:cNvSpPr>
          <p:nvPr>
            <p:ph type="title"/>
          </p:nvPr>
        </p:nvSpPr>
        <p:spPr>
          <a:xfrm>
            <a:off x="457200" y="228600"/>
            <a:ext cx="8229600" cy="1143000"/>
          </a:xfrm>
        </p:spPr>
        <p:txBody>
          <a:bodyPr/>
          <a:lstStyle/>
          <a:p>
            <a:r>
              <a:rPr lang="en-US" dirty="0" smtClean="0"/>
              <a:t>“These go to eleven” –Nigel </a:t>
            </a:r>
            <a:r>
              <a:rPr lang="en-US" dirty="0" err="1" smtClean="0"/>
              <a:t>Tufnel</a:t>
            </a:r>
            <a:endParaRPr lang="en-US" dirty="0"/>
          </a:p>
        </p:txBody>
      </p:sp>
      <p:sp>
        <p:nvSpPr>
          <p:cNvPr id="3" name="Content Placeholder 2"/>
          <p:cNvSpPr>
            <a:spLocks noGrp="1"/>
          </p:cNvSpPr>
          <p:nvPr>
            <p:ph idx="1"/>
          </p:nvPr>
        </p:nvSpPr>
        <p:spPr>
          <a:xfrm>
            <a:off x="228600" y="5715000"/>
            <a:ext cx="8915400" cy="1143000"/>
          </a:xfrm>
        </p:spPr>
        <p:txBody>
          <a:bodyPr>
            <a:normAutofit fontScale="25000" lnSpcReduction="20000"/>
          </a:bodyPr>
          <a:lstStyle/>
          <a:p>
            <a:endParaRPr lang="en-US" dirty="0" smtClean="0"/>
          </a:p>
          <a:p>
            <a:pPr algn="ctr">
              <a:buNone/>
            </a:pPr>
            <a:r>
              <a:rPr lang="en-US" sz="21600" i="1" dirty="0" smtClean="0"/>
              <a:t>11 is just better than 10…</a:t>
            </a:r>
            <a:endParaRPr lang="en-US" sz="21600" i="1" dirty="0"/>
          </a:p>
        </p:txBody>
      </p:sp>
    </p:spTree>
    <p:extLst>
      <p:ext uri="{BB962C8B-B14F-4D97-AF65-F5344CB8AC3E}">
        <p14:creationId xmlns:p14="http://schemas.microsoft.com/office/powerpoint/2010/main" val="209809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533400" y="228600"/>
            <a:ext cx="3581400" cy="1219200"/>
          </a:xfrm>
        </p:spPr>
        <p:txBody>
          <a:bodyPr>
            <a:normAutofit/>
          </a:bodyPr>
          <a:lstStyle/>
          <a:p>
            <a:pPr algn="l" eaLnBrk="1" hangingPunct="1"/>
            <a:r>
              <a:rPr lang="en-US" b="1" dirty="0" smtClean="0"/>
              <a:t>Bill Wilder</a:t>
            </a:r>
          </a:p>
        </p:txBody>
      </p:sp>
      <p:sp>
        <p:nvSpPr>
          <p:cNvPr id="3" name="Content Placeholder 2"/>
          <p:cNvSpPr>
            <a:spLocks noGrp="1"/>
          </p:cNvSpPr>
          <p:nvPr>
            <p:ph idx="1"/>
          </p:nvPr>
        </p:nvSpPr>
        <p:spPr>
          <a:xfrm>
            <a:off x="0" y="-152400"/>
            <a:ext cx="9144000" cy="72390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rtlCol="0">
            <a:normAutofit/>
          </a:bodyPr>
          <a:lstStyle/>
          <a:p>
            <a:pPr marL="0" indent="0" eaLnBrk="1" fontAlgn="auto" hangingPunct="1">
              <a:spcAft>
                <a:spcPts val="0"/>
              </a:spcAft>
              <a:buNone/>
              <a:defRPr/>
            </a:pPr>
            <a:r>
              <a:rPr lang="en-US" sz="1800" b="1" dirty="0" smtClean="0"/>
              <a:t> </a:t>
            </a:r>
            <a:endParaRPr lang="en-US" sz="8000" b="1" dirty="0" smtClean="0"/>
          </a:p>
          <a:p>
            <a:pPr marL="0" indent="0" eaLnBrk="1" fontAlgn="auto" hangingPunct="1">
              <a:spcAft>
                <a:spcPts val="0"/>
              </a:spcAft>
              <a:buNone/>
              <a:defRPr/>
            </a:pPr>
            <a:r>
              <a:rPr lang="en-US" sz="5400" b="1" dirty="0" smtClean="0"/>
              <a:t>Bill Wilder </a:t>
            </a:r>
            <a:r>
              <a:rPr lang="en-US" dirty="0" smtClean="0"/>
              <a:t>has been a software </a:t>
            </a:r>
            <a:br>
              <a:rPr lang="en-US" dirty="0" smtClean="0"/>
            </a:br>
            <a:r>
              <a:rPr lang="en-US" dirty="0" smtClean="0"/>
              <a:t>professional for over 20 years. In 2009 </a:t>
            </a:r>
            <a:br>
              <a:rPr lang="en-US" dirty="0" smtClean="0"/>
            </a:br>
            <a:r>
              <a:rPr lang="en-US" dirty="0" smtClean="0"/>
              <a:t>he founded the </a:t>
            </a:r>
            <a:r>
              <a:rPr lang="en-US" b="1" dirty="0" smtClean="0"/>
              <a:t>Boston Azure User Group</a:t>
            </a:r>
            <a:r>
              <a:rPr lang="en-US" dirty="0" smtClean="0"/>
              <a:t>,</a:t>
            </a:r>
            <a:br>
              <a:rPr lang="en-US" dirty="0" smtClean="0"/>
            </a:br>
            <a:r>
              <a:rPr lang="en-US" dirty="0" smtClean="0"/>
              <a:t>an in-person cloud community which gets </a:t>
            </a:r>
            <a:br>
              <a:rPr lang="en-US" dirty="0" smtClean="0"/>
            </a:br>
            <a:r>
              <a:rPr lang="en-US" dirty="0" smtClean="0"/>
              <a:t>together monthly to learn about the </a:t>
            </a:r>
            <a:br>
              <a:rPr lang="en-US" dirty="0" smtClean="0"/>
            </a:br>
            <a:r>
              <a:rPr lang="en-US" b="1" dirty="0" smtClean="0"/>
              <a:t>Windows Azure platform</a:t>
            </a:r>
            <a:r>
              <a:rPr lang="en-US" dirty="0" smtClean="0"/>
              <a:t> through prepared talks and hands-on coding. Bill is a </a:t>
            </a:r>
            <a:r>
              <a:rPr lang="en-US" b="1" dirty="0" smtClean="0"/>
              <a:t>Windows Azure MVP</a:t>
            </a:r>
            <a:r>
              <a:rPr lang="en-US" dirty="0" smtClean="0"/>
              <a:t>, an active speaker, blogger (</a:t>
            </a:r>
            <a:r>
              <a:rPr lang="en-US" sz="2600" b="1" dirty="0" smtClean="0"/>
              <a:t>blog.codingoutloud.com</a:t>
            </a:r>
            <a:r>
              <a:rPr lang="en-US" dirty="0" smtClean="0"/>
              <a:t>), and tweeter (</a:t>
            </a:r>
            <a:r>
              <a:rPr lang="en-US" sz="2600" b="1" dirty="0" smtClean="0"/>
              <a:t>@codingoutloud</a:t>
            </a:r>
            <a:r>
              <a:rPr lang="en-US" dirty="0" smtClean="0"/>
              <a:t>) on technology matters and soft skills for technologists, a member of Boston West </a:t>
            </a:r>
            <a:r>
              <a:rPr lang="en-US" b="1" dirty="0" smtClean="0"/>
              <a:t>Toastmasters</a:t>
            </a:r>
            <a:r>
              <a:rPr lang="en-US" dirty="0" smtClean="0"/>
              <a:t>, and has a day job as a .NET-focused enterprise architect.</a:t>
            </a:r>
            <a:endParaRPr lang="en-US" dirty="0"/>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1780" y="-49985"/>
            <a:ext cx="2849880" cy="28498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3700" y="6113318"/>
            <a:ext cx="3672240" cy="68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940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11 Scalability Concepts</a:t>
            </a:r>
            <a:endParaRPr lang="en-US" b="1" dirty="0"/>
          </a:p>
        </p:txBody>
      </p:sp>
      <p:sp>
        <p:nvSpPr>
          <p:cNvPr id="3" name="Content Placeholder 2"/>
          <p:cNvSpPr>
            <a:spLocks noGrp="1"/>
          </p:cNvSpPr>
          <p:nvPr>
            <p:ph idx="1"/>
          </p:nvPr>
        </p:nvSpPr>
        <p:spPr>
          <a:xfrm>
            <a:off x="457200" y="1600206"/>
            <a:ext cx="8377730" cy="4525963"/>
          </a:xfrm>
        </p:spPr>
        <p:txBody>
          <a:bodyPr>
            <a:noAutofit/>
          </a:bodyPr>
          <a:lstStyle/>
          <a:p>
            <a:pPr marL="514350" indent="-514350">
              <a:buFont typeface="+mj-lt"/>
              <a:buAutoNum type="arabicPeriod"/>
            </a:pPr>
            <a:r>
              <a:rPr lang="en-US" sz="4800" b="1" dirty="0" smtClean="0"/>
              <a:t>What is Scalability?</a:t>
            </a:r>
            <a:endParaRPr lang="en-US" sz="4800" dirty="0" smtClean="0"/>
          </a:p>
          <a:p>
            <a:pPr marL="514350" indent="-514350">
              <a:buFont typeface="+mj-lt"/>
              <a:buAutoNum type="arabicPeriod"/>
            </a:pPr>
            <a:r>
              <a:rPr lang="en-US" sz="4800" b="1" dirty="0" smtClean="0"/>
              <a:t>Scaling Data</a:t>
            </a:r>
            <a:endParaRPr lang="en-US" sz="4800" dirty="0" smtClean="0"/>
          </a:p>
          <a:p>
            <a:pPr marL="514350" indent="-514350">
              <a:buFont typeface="+mj-lt"/>
              <a:buAutoNum type="arabicPeriod"/>
            </a:pPr>
            <a:r>
              <a:rPr lang="en-US" sz="4800" b="1" dirty="0" smtClean="0"/>
              <a:t>Scaling Compute</a:t>
            </a:r>
            <a:endParaRPr lang="en-US" sz="4800" dirty="0" smtClean="0"/>
          </a:p>
          <a:p>
            <a:pPr marL="514350" indent="-514350">
              <a:buFont typeface="+mj-lt"/>
              <a:buAutoNum type="arabicPeriod"/>
            </a:pPr>
            <a:r>
              <a:rPr lang="en-US" sz="4800" b="1" dirty="0" smtClean="0"/>
              <a:t>Q&amp;A</a:t>
            </a:r>
            <a:endParaRPr lang="en-US" sz="48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normAutofit/>
          </a:bodyPr>
          <a:lstStyle/>
          <a:p>
            <a:r>
              <a:rPr lang="en-US" b="1" dirty="0" smtClean="0"/>
              <a:t>Key Concepts &amp; Patterns</a:t>
            </a:r>
            <a:endParaRPr lang="en-US" b="1" dirty="0"/>
          </a:p>
        </p:txBody>
      </p:sp>
      <p:sp>
        <p:nvSpPr>
          <p:cNvPr id="3" name="Content Placeholder 2"/>
          <p:cNvSpPr>
            <a:spLocks noGrp="1"/>
          </p:cNvSpPr>
          <p:nvPr>
            <p:ph idx="1"/>
          </p:nvPr>
        </p:nvSpPr>
        <p:spPr>
          <a:xfrm>
            <a:off x="309071" y="1297535"/>
            <a:ext cx="8830354" cy="5176415"/>
          </a:xfrm>
        </p:spPr>
        <p:txBody>
          <a:bodyPr numCol="2">
            <a:noAutofit/>
          </a:bodyPr>
          <a:lstStyle/>
          <a:p>
            <a:pPr marL="0" indent="0">
              <a:buNone/>
            </a:pPr>
            <a:r>
              <a:rPr lang="en-US" b="1" dirty="0" smtClean="0"/>
              <a:t>GENERAL</a:t>
            </a:r>
          </a:p>
          <a:p>
            <a:pPr marL="514350" indent="-514350">
              <a:buFont typeface="+mj-lt"/>
              <a:buAutoNum type="arabicPeriod"/>
            </a:pPr>
            <a:r>
              <a:rPr lang="en-US" dirty="0" smtClean="0"/>
              <a:t>Scale vs. Performance</a:t>
            </a:r>
          </a:p>
          <a:p>
            <a:pPr marL="514350" indent="-514350">
              <a:buFont typeface="+mj-lt"/>
              <a:buAutoNum type="arabicPeriod"/>
            </a:pPr>
            <a:r>
              <a:rPr lang="en-US" dirty="0" smtClean="0"/>
              <a:t>Scale Up vs. Scale Out</a:t>
            </a:r>
          </a:p>
          <a:p>
            <a:pPr marL="514350" indent="-514350">
              <a:buFont typeface="+mj-lt"/>
              <a:buAutoNum type="arabicPeriod"/>
            </a:pPr>
            <a:r>
              <a:rPr lang="en-US" dirty="0"/>
              <a:t>Shared </a:t>
            </a:r>
            <a:r>
              <a:rPr lang="en-US" dirty="0" smtClean="0"/>
              <a:t>Nothing</a:t>
            </a:r>
          </a:p>
          <a:p>
            <a:pPr marL="514350" indent="-514350">
              <a:buFont typeface="+mj-lt"/>
              <a:buAutoNum type="arabicPeriod"/>
            </a:pPr>
            <a:r>
              <a:rPr lang="en-US" dirty="0"/>
              <a:t>Scale </a:t>
            </a:r>
            <a:r>
              <a:rPr lang="en-US" dirty="0" smtClean="0"/>
              <a:t>Unit</a:t>
            </a:r>
          </a:p>
          <a:p>
            <a:pPr marL="0" indent="0">
              <a:buNone/>
            </a:pPr>
            <a:r>
              <a:rPr lang="en-US" b="1" dirty="0" smtClean="0"/>
              <a:t>DATABASE ORIENTED</a:t>
            </a:r>
          </a:p>
          <a:p>
            <a:pPr marL="514350" indent="-514350">
              <a:buFont typeface="+mj-lt"/>
              <a:buAutoNum type="arabicPeriod" startAt="5"/>
            </a:pPr>
            <a:r>
              <a:rPr lang="en-US" dirty="0" smtClean="0"/>
              <a:t>ACID vs. BASE</a:t>
            </a:r>
          </a:p>
          <a:p>
            <a:pPr marL="514350" indent="-514350">
              <a:buFont typeface="+mj-lt"/>
              <a:buAutoNum type="arabicPeriod" startAt="5"/>
            </a:pPr>
            <a:r>
              <a:rPr lang="en-US" dirty="0" smtClean="0"/>
              <a:t>Eventually Consistent</a:t>
            </a:r>
          </a:p>
          <a:p>
            <a:pPr marL="514350" indent="-514350">
              <a:buFont typeface="+mj-lt"/>
              <a:buAutoNum type="arabicPeriod" startAt="5"/>
            </a:pPr>
            <a:r>
              <a:rPr lang="en-US" dirty="0" smtClean="0"/>
              <a:t>Sharding</a:t>
            </a:r>
          </a:p>
          <a:p>
            <a:pPr marL="514350" indent="-514350">
              <a:buFont typeface="+mj-lt"/>
              <a:buAutoNum type="arabicPeriod" startAt="5"/>
            </a:pPr>
            <a:r>
              <a:rPr lang="en-US" dirty="0" smtClean="0"/>
              <a:t>Optimistic </a:t>
            </a:r>
            <a:r>
              <a:rPr lang="en-US" dirty="0"/>
              <a:t>Locking</a:t>
            </a:r>
          </a:p>
          <a:p>
            <a:pPr marL="0" indent="0">
              <a:buNone/>
            </a:pPr>
            <a:r>
              <a:rPr lang="en-US" b="1" dirty="0" smtClean="0"/>
              <a:t>COMPUTE ORIENTED</a:t>
            </a:r>
          </a:p>
          <a:p>
            <a:pPr marL="514350" indent="-514350">
              <a:buFont typeface="+mj-lt"/>
              <a:buAutoNum type="arabicPeriod" startAt="9"/>
            </a:pPr>
            <a:r>
              <a:rPr lang="en-US" dirty="0" smtClean="0"/>
              <a:t>CQRS Pattern</a:t>
            </a:r>
            <a:endParaRPr lang="en-US" dirty="0"/>
          </a:p>
          <a:p>
            <a:pPr marL="514350" indent="-514350">
              <a:buFont typeface="+mj-lt"/>
              <a:buAutoNum type="arabicPeriod" startAt="9"/>
            </a:pPr>
            <a:r>
              <a:rPr lang="en-US" dirty="0" smtClean="0"/>
              <a:t>Poison Messages</a:t>
            </a:r>
          </a:p>
          <a:p>
            <a:pPr marL="514350" indent="-514350">
              <a:buFont typeface="+mj-lt"/>
              <a:buAutoNum type="arabicPeriod" startAt="9"/>
            </a:pPr>
            <a:r>
              <a:rPr lang="en-US" dirty="0" err="1" smtClean="0"/>
              <a:t>Idempotency</a:t>
            </a:r>
            <a:endParaRPr lang="en-US" dirty="0" smtClean="0"/>
          </a:p>
        </p:txBody>
      </p:sp>
    </p:spTree>
    <p:extLst>
      <p:ext uri="{BB962C8B-B14F-4D97-AF65-F5344CB8AC3E}">
        <p14:creationId xmlns:p14="http://schemas.microsoft.com/office/powerpoint/2010/main" val="23550777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Key Terms</a:t>
            </a:r>
            <a:endParaRPr lang="en-US" dirty="0"/>
          </a:p>
        </p:txBody>
      </p:sp>
      <p:sp>
        <p:nvSpPr>
          <p:cNvPr id="3" name="Content Placeholder 2"/>
          <p:cNvSpPr>
            <a:spLocks noGrp="1"/>
          </p:cNvSpPr>
          <p:nvPr>
            <p:ph idx="1"/>
          </p:nvPr>
        </p:nvSpPr>
        <p:spPr/>
        <p:txBody>
          <a:bodyPr numCol="2">
            <a:normAutofit fontScale="77500" lnSpcReduction="20000"/>
          </a:bodyPr>
          <a:lstStyle/>
          <a:p>
            <a:pPr marL="514350" indent="-514350">
              <a:buFont typeface="+mj-lt"/>
              <a:buAutoNum type="arabicPeriod"/>
            </a:pPr>
            <a:r>
              <a:rPr lang="en-US" dirty="0" smtClean="0"/>
              <a:t>Scale Up</a:t>
            </a:r>
          </a:p>
          <a:p>
            <a:pPr marL="514350" indent="-514350">
              <a:buFont typeface="+mj-lt"/>
              <a:buAutoNum type="arabicPeriod"/>
            </a:pPr>
            <a:r>
              <a:rPr lang="en-US" dirty="0" smtClean="0"/>
              <a:t>Scale Out</a:t>
            </a:r>
          </a:p>
          <a:p>
            <a:pPr marL="514350" indent="-514350">
              <a:buFont typeface="+mj-lt"/>
              <a:buAutoNum type="arabicPeriod"/>
            </a:pPr>
            <a:r>
              <a:rPr lang="en-US" dirty="0" smtClean="0"/>
              <a:t>Horizontal Scale</a:t>
            </a:r>
          </a:p>
          <a:p>
            <a:pPr marL="514350" indent="-514350">
              <a:buFont typeface="+mj-lt"/>
              <a:buAutoNum type="arabicPeriod"/>
            </a:pPr>
            <a:r>
              <a:rPr lang="en-US" dirty="0" smtClean="0"/>
              <a:t>Vertical Scale</a:t>
            </a:r>
          </a:p>
          <a:p>
            <a:pPr marL="514350" indent="-514350">
              <a:buFont typeface="+mj-lt"/>
              <a:buAutoNum type="arabicPeriod"/>
            </a:pPr>
            <a:r>
              <a:rPr lang="en-US" dirty="0" smtClean="0"/>
              <a:t>Scale Unit</a:t>
            </a:r>
          </a:p>
          <a:p>
            <a:pPr marL="514350" indent="-514350">
              <a:buFont typeface="+mj-lt"/>
              <a:buAutoNum type="arabicPeriod"/>
            </a:pPr>
            <a:r>
              <a:rPr lang="en-US" dirty="0" smtClean="0"/>
              <a:t>ACID</a:t>
            </a:r>
          </a:p>
          <a:p>
            <a:pPr marL="514350" indent="-514350">
              <a:buFont typeface="+mj-lt"/>
              <a:buAutoNum type="arabicPeriod"/>
            </a:pPr>
            <a:r>
              <a:rPr lang="en-US" dirty="0" smtClean="0"/>
              <a:t>CAP</a:t>
            </a:r>
          </a:p>
          <a:p>
            <a:pPr marL="514350" indent="-514350">
              <a:buFont typeface="+mj-lt"/>
              <a:buAutoNum type="arabicPeriod"/>
            </a:pPr>
            <a:r>
              <a:rPr lang="en-US" dirty="0" smtClean="0"/>
              <a:t>Eventual Consistency</a:t>
            </a:r>
          </a:p>
          <a:p>
            <a:pPr marL="514350" indent="-514350">
              <a:buFont typeface="+mj-lt"/>
              <a:buAutoNum type="arabicPeriod"/>
            </a:pPr>
            <a:r>
              <a:rPr lang="en-US" dirty="0" smtClean="0"/>
              <a:t>Strong Consistency</a:t>
            </a:r>
          </a:p>
          <a:p>
            <a:pPr marL="514350" indent="-514350">
              <a:buFont typeface="+mj-lt"/>
              <a:buAutoNum type="arabicPeriod"/>
            </a:pPr>
            <a:r>
              <a:rPr lang="en-US" dirty="0" smtClean="0"/>
              <a:t>Multi-tenancy</a:t>
            </a:r>
          </a:p>
          <a:p>
            <a:pPr marL="514350" indent="-514350">
              <a:buFont typeface="+mj-lt"/>
              <a:buAutoNum type="arabicPeriod"/>
            </a:pPr>
            <a:r>
              <a:rPr lang="en-US" dirty="0" smtClean="0"/>
              <a:t>NoSQL</a:t>
            </a:r>
          </a:p>
          <a:p>
            <a:pPr marL="514350" indent="-514350">
              <a:buFont typeface="+mj-lt"/>
              <a:buAutoNum type="arabicPeriod"/>
            </a:pPr>
            <a:r>
              <a:rPr lang="en-US" dirty="0" smtClean="0"/>
              <a:t>Sharding</a:t>
            </a:r>
          </a:p>
          <a:p>
            <a:pPr marL="514350" indent="-514350">
              <a:buFont typeface="+mj-lt"/>
              <a:buAutoNum type="arabicPeriod"/>
            </a:pPr>
            <a:r>
              <a:rPr lang="en-US" dirty="0" smtClean="0"/>
              <a:t>Denormalized</a:t>
            </a:r>
          </a:p>
          <a:p>
            <a:pPr marL="514350" indent="-514350">
              <a:buFont typeface="+mj-lt"/>
              <a:buAutoNum type="arabicPeriod"/>
            </a:pPr>
            <a:r>
              <a:rPr lang="en-US" dirty="0" smtClean="0"/>
              <a:t>Poison Message</a:t>
            </a:r>
          </a:p>
          <a:p>
            <a:pPr marL="514350" indent="-514350">
              <a:buFont typeface="+mj-lt"/>
              <a:buAutoNum type="arabicPeriod"/>
            </a:pPr>
            <a:r>
              <a:rPr lang="en-US" dirty="0" smtClean="0"/>
              <a:t>Idempotent</a:t>
            </a:r>
          </a:p>
          <a:p>
            <a:pPr marL="514350" indent="-514350">
              <a:buFont typeface="+mj-lt"/>
              <a:buAutoNum type="arabicPeriod"/>
            </a:pPr>
            <a:r>
              <a:rPr lang="en-US" dirty="0" smtClean="0"/>
              <a:t>CQRS</a:t>
            </a:r>
          </a:p>
          <a:p>
            <a:pPr marL="514350" indent="-514350">
              <a:buFont typeface="+mj-lt"/>
              <a:buAutoNum type="arabicPeriod"/>
            </a:pPr>
            <a:r>
              <a:rPr lang="en-US" dirty="0" smtClean="0"/>
              <a:t>Performance</a:t>
            </a:r>
          </a:p>
          <a:p>
            <a:pPr marL="514350" indent="-514350">
              <a:buFont typeface="+mj-lt"/>
              <a:buAutoNum type="arabicPeriod"/>
            </a:pPr>
            <a:r>
              <a:rPr lang="en-US" dirty="0" smtClean="0"/>
              <a:t>Scale</a:t>
            </a:r>
          </a:p>
          <a:p>
            <a:pPr marL="514350" indent="-514350">
              <a:buFont typeface="+mj-lt"/>
              <a:buAutoNum type="arabicPeriod"/>
            </a:pPr>
            <a:r>
              <a:rPr lang="en-US" dirty="0" smtClean="0"/>
              <a:t>Optimistic Locking</a:t>
            </a:r>
          </a:p>
          <a:p>
            <a:pPr marL="514350" indent="-514350">
              <a:buFont typeface="+mj-lt"/>
              <a:buAutoNum type="arabicPeriod"/>
            </a:pPr>
            <a:r>
              <a:rPr lang="en-US" dirty="0" smtClean="0"/>
              <a:t>Shared Nothing</a:t>
            </a:r>
          </a:p>
          <a:p>
            <a:pPr marL="514350" indent="-514350">
              <a:buFont typeface="+mj-lt"/>
              <a:buAutoNum type="arabicPeriod"/>
            </a:pPr>
            <a:r>
              <a:rPr lang="en-US" dirty="0" smtClean="0"/>
              <a:t>Load Balancing</a:t>
            </a:r>
          </a:p>
        </p:txBody>
      </p:sp>
    </p:spTree>
    <p:extLst>
      <p:ext uri="{BB962C8B-B14F-4D97-AF65-F5344CB8AC3E}">
        <p14:creationId xmlns:p14="http://schemas.microsoft.com/office/powerpoint/2010/main" val="16238773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a:xfrm>
            <a:off x="457200" y="1600206"/>
            <a:ext cx="8686800" cy="4525963"/>
          </a:xfrm>
        </p:spPr>
        <p:txBody>
          <a:bodyPr>
            <a:noAutofit/>
          </a:bodyPr>
          <a:lstStyle/>
          <a:p>
            <a:pPr marL="514350" indent="-514350">
              <a:buFont typeface="+mj-lt"/>
              <a:buAutoNum type="arabicPeriod"/>
            </a:pPr>
            <a:r>
              <a:rPr lang="en-US" sz="4800" b="1" dirty="0" smtClean="0"/>
              <a:t>What is Scalability?</a:t>
            </a:r>
            <a:endParaRPr lang="en-US" sz="4000" dirty="0" smtClean="0"/>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1" indent="-342900">
              <a:buFont typeface="Arial" pitchFamily="34" charset="0"/>
              <a:buChar char="•"/>
            </a:pPr>
            <a:r>
              <a:rPr lang="en-US" sz="3600" b="1" dirty="0" smtClean="0"/>
              <a:t>Scale != Performance</a:t>
            </a:r>
          </a:p>
          <a:p>
            <a:pPr marL="742950" lvl="2" indent="-342900"/>
            <a:r>
              <a:rPr lang="en-US" dirty="0" smtClean="0"/>
              <a:t>Scalable </a:t>
            </a:r>
            <a:r>
              <a:rPr lang="en-US" b="1" i="1" dirty="0" smtClean="0"/>
              <a:t>iff</a:t>
            </a:r>
            <a:r>
              <a:rPr lang="en-US" dirty="0" smtClean="0"/>
              <a:t> Performance constant as it grows</a:t>
            </a:r>
          </a:p>
          <a:p>
            <a:pPr marL="342900" lvl="1" indent="-342900">
              <a:buFont typeface="Arial" pitchFamily="34" charset="0"/>
              <a:buChar char="•"/>
            </a:pPr>
            <a:r>
              <a:rPr lang="en-US" sz="3600" b="1" dirty="0" smtClean="0"/>
              <a:t>Scale the Number of Users</a:t>
            </a:r>
          </a:p>
          <a:p>
            <a:pPr marL="342900" lvl="1" indent="-342900">
              <a:buFont typeface="Arial" pitchFamily="34" charset="0"/>
              <a:buChar char="•"/>
            </a:pPr>
            <a:r>
              <a:rPr lang="en-US" sz="3600" b="1" dirty="0" smtClean="0"/>
              <a:t>… Volume of Data</a:t>
            </a:r>
          </a:p>
          <a:p>
            <a:pPr marL="342900" lvl="1" indent="-342900">
              <a:buFont typeface="Arial" pitchFamily="34" charset="0"/>
              <a:buChar char="•"/>
            </a:pPr>
            <a:r>
              <a:rPr lang="en-US" sz="3600" b="1" dirty="0" smtClean="0"/>
              <a:t>… Across Geography</a:t>
            </a:r>
          </a:p>
          <a:p>
            <a:pPr marL="342900" lvl="1" indent="-342900">
              <a:buFont typeface="Arial" pitchFamily="34" charset="0"/>
              <a:buChar char="•"/>
            </a:pPr>
            <a:r>
              <a:rPr lang="en-US" sz="3600" b="1" dirty="0" smtClean="0"/>
              <a:t>Scale Up </a:t>
            </a:r>
            <a:r>
              <a:rPr lang="en-US" sz="3600" i="1" dirty="0" smtClean="0"/>
              <a:t>or</a:t>
            </a:r>
            <a:r>
              <a:rPr lang="en-US" sz="3600" b="1" dirty="0" smtClean="0"/>
              <a:t> Down</a:t>
            </a:r>
          </a:p>
          <a:p>
            <a:pPr marL="342900" lvl="1" indent="-342900">
              <a:buFont typeface="Arial" pitchFamily="34" charset="0"/>
              <a:buChar char="•"/>
            </a:pPr>
            <a:r>
              <a:rPr lang="en-US" sz="3600" b="1" dirty="0" smtClean="0"/>
              <a:t>Investment </a:t>
            </a:r>
            <a:r>
              <a:rPr lang="el-GR" sz="3600" dirty="0" smtClean="0"/>
              <a:t>α</a:t>
            </a:r>
            <a:r>
              <a:rPr lang="en-US" sz="3600" b="1" dirty="0" smtClean="0"/>
              <a:t> Benefit</a:t>
            </a:r>
            <a:endParaRPr lang="en-US" sz="3600" b="1" dirty="0"/>
          </a:p>
        </p:txBody>
      </p:sp>
      <p:sp>
        <p:nvSpPr>
          <p:cNvPr id="2" name="Title 1"/>
          <p:cNvSpPr>
            <a:spLocks noGrp="1"/>
          </p:cNvSpPr>
          <p:nvPr>
            <p:ph type="title"/>
          </p:nvPr>
        </p:nvSpPr>
        <p:spPr/>
        <p:txBody>
          <a:bodyPr/>
          <a:lstStyle/>
          <a:p>
            <a:r>
              <a:rPr lang="en-US" dirty="0" smtClean="0"/>
              <a:t>What does it mean to </a:t>
            </a:r>
            <a:r>
              <a:rPr lang="en-US" b="1" dirty="0" smtClean="0"/>
              <a:t>Scale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613565" y="1602030"/>
            <a:ext cx="7612375" cy="18269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dirty="0" smtClean="0"/>
              <a:t>Options: </a:t>
            </a:r>
            <a:r>
              <a:rPr lang="en-US" b="1" dirty="0" smtClean="0"/>
              <a:t>Scale Up</a:t>
            </a:r>
            <a:r>
              <a:rPr lang="en-US" dirty="0" smtClean="0"/>
              <a:t> and </a:t>
            </a:r>
            <a:r>
              <a:rPr lang="en-US" b="1" dirty="0" smtClean="0"/>
              <a:t>Scale Out</a:t>
            </a:r>
            <a:endParaRPr lang="en-US" b="1" dirty="0"/>
          </a:p>
        </p:txBody>
      </p:sp>
      <p:sp>
        <p:nvSpPr>
          <p:cNvPr id="3" name="Content Placeholder 2"/>
          <p:cNvSpPr>
            <a:spLocks noGrp="1"/>
          </p:cNvSpPr>
          <p:nvPr>
            <p:ph idx="1"/>
          </p:nvPr>
        </p:nvSpPr>
        <p:spPr/>
        <p:txBody>
          <a:bodyPr/>
          <a:lstStyle/>
          <a:p>
            <a:pPr>
              <a:buNone/>
            </a:pPr>
            <a:r>
              <a:rPr lang="en-US" b="1" dirty="0" smtClean="0"/>
              <a:t>	Terminology:</a:t>
            </a:r>
          </a:p>
          <a:p>
            <a:pPr lvl="1">
              <a:buNone/>
            </a:pPr>
            <a:r>
              <a:rPr lang="en-US" dirty="0" smtClean="0"/>
              <a:t>Scaling Up == Vertical Scaling</a:t>
            </a:r>
          </a:p>
          <a:p>
            <a:pPr lvl="1">
              <a:buNone/>
            </a:pPr>
            <a:r>
              <a:rPr lang="en-US" dirty="0" smtClean="0"/>
              <a:t>Scaling Out == Horizontal Scaling</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uiExpand="1" build="allAtOnce"/>
      <p:bldP spid="3" grpId="1"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Scaling Up:</a:t>
            </a:r>
            <a:r>
              <a:rPr lang="en-US" dirty="0" smtClean="0">
                <a:sym typeface="Wingdings" pitchFamily="2" charset="2"/>
              </a:rPr>
              <a:t> Scaling the Box</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2"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Out: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406421" y="1397593"/>
            <a:ext cx="2786904" cy="954107"/>
          </a:xfrm>
          <a:prstGeom prst="rect">
            <a:avLst/>
          </a:prstGeom>
          <a:noFill/>
        </p:spPr>
        <p:txBody>
          <a:bodyPr wrap="square" rtlCol="0">
            <a:spAutoFit/>
          </a:bodyPr>
          <a:lstStyle/>
          <a:p>
            <a:pPr algn="ctr"/>
            <a:r>
              <a:rPr lang="en-US" sz="2800" b="1" dirty="0" smtClean="0"/>
              <a:t>“</a:t>
            </a:r>
            <a:r>
              <a:rPr lang="en-US" sz="2800" b="1" dirty="0" smtClean="0">
                <a:solidFill>
                  <a:schemeClr val="accent1">
                    <a:lumMod val="75000"/>
                  </a:schemeClr>
                </a:solidFill>
              </a:rPr>
              <a:t>Shared nothing</a:t>
            </a:r>
            <a:r>
              <a:rPr lang="en-US" sz="2800" b="1" dirty="0" smtClean="0"/>
              <a:t>” </a:t>
            </a:r>
            <a:r>
              <a:rPr lang="en-US" sz="2800" dirty="0" smtClean="0"/>
              <a:t>scales best</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3">
                                            <p:txEl>
                                              <p:pRg st="0" end="0"/>
                                            </p:txEl>
                                          </p:spTgt>
                                        </p:tgtEl>
                                        <p:attrNameLst>
                                          <p:attrName>style.visibility</p:attrName>
                                        </p:attrNameLst>
                                      </p:cBhvr>
                                      <p:to>
                                        <p:strVal val="visible"/>
                                      </p:to>
                                    </p:set>
                                    <p:anim calcmode="lin" valueType="num">
                                      <p:cBhvr>
                                        <p:cTn id="7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555"/>
            <a:ext cx="8229600" cy="1143000"/>
          </a:xfrm>
        </p:spPr>
        <p:txBody>
          <a:bodyPr/>
          <a:lstStyle/>
          <a:p>
            <a:r>
              <a:rPr lang="en-US" dirty="0" smtClean="0"/>
              <a:t>How do I Choose???? ??????</a:t>
            </a:r>
            <a:endParaRPr lang="en-US" dirty="0"/>
          </a:p>
        </p:txBody>
      </p:sp>
      <p:sp>
        <p:nvSpPr>
          <p:cNvPr id="1032" name="server"/>
          <p:cNvSpPr>
            <a:spLocks noEditPoints="1" noChangeArrowheads="1"/>
          </p:cNvSpPr>
          <p:nvPr/>
        </p:nvSpPr>
        <p:spPr bwMode="auto">
          <a:xfrm>
            <a:off x="1059105" y="174307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server"/>
          <p:cNvSpPr>
            <a:spLocks noEditPoints="1" noChangeArrowheads="1"/>
          </p:cNvSpPr>
          <p:nvPr/>
        </p:nvSpPr>
        <p:spPr bwMode="auto">
          <a:xfrm>
            <a:off x="3354020" y="1297535"/>
            <a:ext cx="1826970" cy="1826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6094475" y="384050"/>
            <a:ext cx="2740455" cy="274045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1043339" y="391460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7007960" y="435101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erver"/>
          <p:cNvSpPr>
            <a:spLocks noEditPoints="1" noChangeArrowheads="1"/>
          </p:cNvSpPr>
          <p:nvPr/>
        </p:nvSpPr>
        <p:spPr bwMode="auto">
          <a:xfrm>
            <a:off x="3276851"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Plus 17"/>
          <p:cNvSpPr/>
          <p:nvPr/>
        </p:nvSpPr>
        <p:spPr>
          <a:xfrm>
            <a:off x="2542582"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5516168"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781899"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triped Right Arrow 21"/>
          <p:cNvSpPr/>
          <p:nvPr/>
        </p:nvSpPr>
        <p:spPr>
          <a:xfrm rot="19478692">
            <a:off x="2614703" y="2138749"/>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triped Right Arrow 22"/>
          <p:cNvSpPr/>
          <p:nvPr/>
        </p:nvSpPr>
        <p:spPr>
          <a:xfrm rot="19602694">
            <a:off x="5355158" y="1729394"/>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7921445" y="3922412"/>
            <a:ext cx="608990" cy="2123658"/>
          </a:xfrm>
          <a:prstGeom prst="rect">
            <a:avLst/>
          </a:prstGeom>
          <a:noFill/>
        </p:spPr>
        <p:txBody>
          <a:bodyPr wrap="square" rtlCol="0">
            <a:spAutoFit/>
          </a:bodyPr>
          <a:lstStyle/>
          <a:p>
            <a:r>
              <a:rPr lang="en-US" sz="6600" b="1" dirty="0" smtClean="0"/>
              <a:t>… </a:t>
            </a:r>
            <a:endParaRPr lang="en-US" sz="6600" b="1" dirty="0"/>
          </a:p>
        </p:txBody>
      </p:sp>
      <p:sp>
        <p:nvSpPr>
          <p:cNvPr id="25" name="TextBox 24"/>
          <p:cNvSpPr txBox="1"/>
          <p:nvPr/>
        </p:nvSpPr>
        <p:spPr>
          <a:xfrm rot="16200000">
            <a:off x="-354360" y="1687381"/>
            <a:ext cx="1566519" cy="830997"/>
          </a:xfrm>
          <a:prstGeom prst="rect">
            <a:avLst/>
          </a:prstGeom>
          <a:noFill/>
        </p:spPr>
        <p:txBody>
          <a:bodyPr wrap="none" rtlCol="0">
            <a:spAutoFit/>
          </a:bodyPr>
          <a:lstStyle/>
          <a:p>
            <a:pPr algn="ctr"/>
            <a:r>
              <a:rPr lang="en-US" sz="2400" b="1" dirty="0" smtClean="0"/>
              <a:t>Scale Up</a:t>
            </a:r>
            <a:br>
              <a:rPr lang="en-US" sz="2400" b="1" dirty="0" smtClean="0"/>
            </a:br>
            <a:r>
              <a:rPr lang="en-US" sz="2400" b="1" dirty="0" smtClean="0"/>
              <a:t>(Vertically)</a:t>
            </a:r>
            <a:endParaRPr lang="en-US" sz="2400" b="1" dirty="0"/>
          </a:p>
        </p:txBody>
      </p:sp>
      <p:sp>
        <p:nvSpPr>
          <p:cNvPr id="26" name="TextBox 25"/>
          <p:cNvSpPr txBox="1"/>
          <p:nvPr/>
        </p:nvSpPr>
        <p:spPr>
          <a:xfrm rot="16200000">
            <a:off x="-418885" y="3948271"/>
            <a:ext cx="1917576" cy="830997"/>
          </a:xfrm>
          <a:prstGeom prst="rect">
            <a:avLst/>
          </a:prstGeom>
          <a:noFill/>
        </p:spPr>
        <p:txBody>
          <a:bodyPr wrap="none" rtlCol="0">
            <a:spAutoFit/>
          </a:bodyPr>
          <a:lstStyle/>
          <a:p>
            <a:pPr algn="ctr"/>
            <a:r>
              <a:rPr lang="en-US" sz="2400" b="1" dirty="0" smtClean="0"/>
              <a:t>Scale Out</a:t>
            </a:r>
            <a:br>
              <a:rPr lang="en-US" sz="2400" b="1" dirty="0" smtClean="0"/>
            </a:br>
            <a:r>
              <a:rPr lang="en-US" sz="2400" b="1" dirty="0" smtClean="0"/>
              <a:t>(Horizontally)</a:t>
            </a:r>
            <a:endParaRPr lang="en-US" sz="2400" b="1" dirty="0"/>
          </a:p>
        </p:txBody>
      </p:sp>
      <p:cxnSp>
        <p:nvCxnSpPr>
          <p:cNvPr id="28" name="Straight Connector 27"/>
          <p:cNvCxnSpPr/>
          <p:nvPr/>
        </p:nvCxnSpPr>
        <p:spPr>
          <a:xfrm>
            <a:off x="0" y="3429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834930" y="1407519"/>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45568" y="5341830"/>
            <a:ext cx="8557279" cy="1569660"/>
          </a:xfrm>
          <a:prstGeom prst="rect">
            <a:avLst/>
          </a:prstGeom>
          <a:noFill/>
        </p:spPr>
        <p:txBody>
          <a:bodyPr wrap="none" rtlCol="0">
            <a:spAutoFit/>
          </a:bodyPr>
          <a:lstStyle/>
          <a:p>
            <a:pPr marL="285750" indent="-285750">
              <a:buFont typeface="Arial" pitchFamily="34" charset="0"/>
              <a:buChar char="•"/>
            </a:pPr>
            <a:r>
              <a:rPr lang="en-US" sz="2400" dirty="0"/>
              <a:t>Not either/or!</a:t>
            </a:r>
          </a:p>
          <a:p>
            <a:pPr marL="285750" indent="-285750">
              <a:buFont typeface="Arial" pitchFamily="34" charset="0"/>
              <a:buChar char="•"/>
            </a:pPr>
            <a:r>
              <a:rPr lang="en-US" sz="2400" dirty="0" smtClean="0"/>
              <a:t>Part business, part technical decision (requirements and strategy)</a:t>
            </a:r>
            <a:endParaRPr lang="en-US" sz="2400" dirty="0"/>
          </a:p>
          <a:p>
            <a:pPr marL="285750" indent="-285750">
              <a:buFont typeface="Arial" pitchFamily="34" charset="0"/>
              <a:buChar char="•"/>
            </a:pPr>
            <a:r>
              <a:rPr lang="en-US" sz="2400" dirty="0" smtClean="0"/>
              <a:t>Consider Reliability (and SLA in Azure)</a:t>
            </a:r>
          </a:p>
          <a:p>
            <a:pPr marL="285750" indent="-285750">
              <a:buFont typeface="Arial" pitchFamily="34" charset="0"/>
              <a:buChar char="•"/>
            </a:pPr>
            <a:r>
              <a:rPr lang="en-US" sz="2400" dirty="0" smtClean="0"/>
              <a:t>Target VM size that meets min or optimal CPU, bandwidth, space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Scale Out Patterns</a:t>
            </a:r>
            <a:endParaRPr lang="en-US" dirty="0"/>
          </a:p>
        </p:txBody>
      </p:sp>
      <p:sp>
        <p:nvSpPr>
          <p:cNvPr id="3" name="Content Placeholder 2"/>
          <p:cNvSpPr>
            <a:spLocks noGrp="1"/>
          </p:cNvSpPr>
          <p:nvPr>
            <p:ph idx="1"/>
          </p:nvPr>
        </p:nvSpPr>
        <p:spPr/>
        <p:txBody>
          <a:bodyPr>
            <a:noAutofit/>
          </a:bodyPr>
          <a:lstStyle/>
          <a:p>
            <a:r>
              <a:rPr lang="en-US" b="1" dirty="0" smtClean="0"/>
              <a:t>Data Scaling Patterns</a:t>
            </a:r>
          </a:p>
          <a:p>
            <a:pPr lvl="1">
              <a:buFont typeface="Arial" pitchFamily="34" charset="0"/>
              <a:buChar char="•"/>
            </a:pPr>
            <a:r>
              <a:rPr lang="en-US" b="1" dirty="0" smtClean="0"/>
              <a:t>Sharding: </a:t>
            </a:r>
            <a:r>
              <a:rPr lang="en-US" dirty="0" smtClean="0"/>
              <a:t>Logical database comprised of multiple physical databases, if data too big for single physical db</a:t>
            </a:r>
          </a:p>
          <a:p>
            <a:pPr lvl="1">
              <a:buFont typeface="Arial" pitchFamily="34" charset="0"/>
              <a:buChar char="•"/>
            </a:pPr>
            <a:r>
              <a:rPr lang="en-US" b="1" dirty="0" smtClean="0"/>
              <a:t>NoSQL:</a:t>
            </a:r>
            <a:r>
              <a:rPr lang="en-US" dirty="0" smtClean="0"/>
              <a:t> “Not Only SQL” – a family of approaches using simplified database model; CAP-friendly</a:t>
            </a:r>
          </a:p>
          <a:p>
            <a:r>
              <a:rPr lang="en-US" b="1" dirty="0" smtClean="0"/>
              <a:t>Computational Scaling Patterns</a:t>
            </a:r>
          </a:p>
          <a:p>
            <a:pPr lvl="1">
              <a:buFont typeface="Arial" pitchFamily="34" charset="0"/>
              <a:buChar char="•"/>
            </a:pPr>
            <a:r>
              <a:rPr lang="en-US" b="1" dirty="0" smtClean="0"/>
              <a:t>CQRS: </a:t>
            </a:r>
            <a:br>
              <a:rPr lang="en-US" b="1" dirty="0" smtClean="0"/>
            </a:br>
            <a:r>
              <a:rPr lang="en-US" b="1" dirty="0" smtClean="0"/>
              <a:t>C</a:t>
            </a:r>
            <a:r>
              <a:rPr lang="en-US" dirty="0" smtClean="0"/>
              <a:t>ommand </a:t>
            </a:r>
            <a:r>
              <a:rPr lang="en-US" b="1" dirty="0" smtClean="0"/>
              <a:t>Q</a:t>
            </a:r>
            <a:r>
              <a:rPr lang="en-US" dirty="0" smtClean="0"/>
              <a:t>uery </a:t>
            </a:r>
            <a:r>
              <a:rPr lang="en-US" b="1" dirty="0" smtClean="0"/>
              <a:t>R</a:t>
            </a:r>
            <a:r>
              <a:rPr lang="en-US" dirty="0" smtClean="0"/>
              <a:t>esponsibility </a:t>
            </a:r>
            <a:r>
              <a:rPr lang="en-US" b="1" dirty="0" smtClean="0"/>
              <a:t>S</a:t>
            </a:r>
            <a:r>
              <a:rPr lang="en-US" dirty="0" smtClean="0"/>
              <a:t>egregation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t>Scaling Data</a:t>
            </a:r>
            <a:r>
              <a:rPr lang="en-US" sz="4800" dirty="0" smtClean="0"/>
              <a:t> </a:t>
            </a: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000" dirty="0" smtClean="0">
              <a:solidFill>
                <a:schemeClr val="bg1">
                  <a:lumMod val="65000"/>
                </a:schemeClr>
              </a:solidFill>
            </a:endParaRPr>
          </a:p>
          <a:p>
            <a:pPr marL="914400" lvl="1" indent="-514350">
              <a:buFont typeface="Arial" pitchFamily="34" charset="0"/>
              <a:buChar char="•"/>
            </a:pPr>
            <a:r>
              <a:rPr lang="en-US" sz="3600" b="1" dirty="0" smtClean="0"/>
              <a:t>Sharding</a:t>
            </a:r>
          </a:p>
          <a:p>
            <a:pPr marL="914400" lvl="1" indent="-514350">
              <a:buFont typeface="Arial" pitchFamily="34" charset="0"/>
              <a:buChar char="•"/>
            </a:pPr>
            <a:r>
              <a:rPr lang="en-US" sz="3600" dirty="0" smtClean="0">
                <a:solidFill>
                  <a:schemeClr val="bg1">
                    <a:lumMod val="65000"/>
                  </a:schemeClr>
                </a:solidFill>
              </a:rPr>
              <a:t>NoSQL</a:t>
            </a: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Sharding is Difficult</a:t>
            </a:r>
            <a:endParaRPr lang="en-US" dirty="0"/>
          </a:p>
        </p:txBody>
      </p:sp>
      <p:sp>
        <p:nvSpPr>
          <p:cNvPr id="3" name="Content Placeholder 2"/>
          <p:cNvSpPr>
            <a:spLocks noGrp="1"/>
          </p:cNvSpPr>
          <p:nvPr>
            <p:ph idx="1"/>
          </p:nvPr>
        </p:nvSpPr>
        <p:spPr/>
        <p:txBody>
          <a:bodyPr>
            <a:normAutofit fontScale="92500"/>
          </a:bodyPr>
          <a:lstStyle/>
          <a:p>
            <a:r>
              <a:rPr lang="en-US" dirty="0" smtClean="0"/>
              <a:t>What defines a shard? (Where to put stuff?)</a:t>
            </a:r>
          </a:p>
          <a:p>
            <a:pPr lvl="1"/>
            <a:r>
              <a:rPr lang="en-US" dirty="0" smtClean="0"/>
              <a:t>Example by geography: customer_us, customer_fr, customer_cn, customer_ie, …</a:t>
            </a:r>
          </a:p>
          <a:p>
            <a:pPr lvl="1"/>
            <a:r>
              <a:rPr lang="en-US" dirty="0" smtClean="0"/>
              <a:t>Use same approach to find records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lstStyle/>
          <a:p>
            <a:pPr eaLnBrk="1" hangingPunct="1"/>
            <a:r>
              <a:rPr lang="en-US" dirty="0" smtClean="0"/>
              <a:t>SQL Azure </a:t>
            </a: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1354088017"/>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2120068" cy="1200329"/>
          </a:xfrm>
          <a:prstGeom prst="rect">
            <a:avLst/>
          </a:prstGeom>
          <a:noFill/>
        </p:spPr>
        <p:txBody>
          <a:bodyPr wrap="none" rtlCol="0">
            <a:spAutoFit/>
          </a:bodyPr>
          <a:lstStyle/>
          <a:p>
            <a:r>
              <a:rPr lang="en-US" sz="3600" b="1" dirty="0" smtClean="0"/>
              <a:t>SQL Azure</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242605" y="2669009"/>
            <a:ext cx="290139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50 GB size limit</a:t>
            </a:r>
            <a:endParaRPr lang="en-US" sz="9600" dirty="0"/>
          </a:p>
          <a:p>
            <a:pPr marL="0" indent="0">
              <a:buFont typeface="Arial" pitchFamily="34" charset="0"/>
              <a:buNone/>
            </a:pPr>
            <a:r>
              <a:rPr lang="en-US" sz="9600" b="1" dirty="0" smtClean="0"/>
              <a:t>New Capabilities</a:t>
            </a:r>
          </a:p>
          <a:p>
            <a:r>
              <a:rPr lang="en-US" sz="9600" dirty="0" smtClean="0"/>
              <a:t>Highly Available</a:t>
            </a:r>
          </a:p>
          <a:p>
            <a:r>
              <a:rPr lang="en-US" sz="9600" dirty="0" smtClean="0"/>
              <a:t>Rental model</a:t>
            </a:r>
          </a:p>
          <a:p>
            <a:r>
              <a:rPr lang="en-US" sz="9600" dirty="0" smtClean="0"/>
              <a:t>Coming: B</a:t>
            </a:r>
            <a:r>
              <a:rPr lang="en-US" sz="9600" dirty="0" smtClean="0">
                <a:sym typeface="Wingdings" pitchFamily="2" charset="2"/>
              </a:rPr>
              <a:t>ackups &amp; point-in-time recovery</a:t>
            </a:r>
          </a:p>
          <a:p>
            <a:r>
              <a:rPr lang="en-US" sz="9600" b="1" dirty="0" smtClean="0">
                <a:sym typeface="Wingdings" pitchFamily="2" charset="2"/>
              </a:rPr>
              <a:t>SQL Azure Federations</a:t>
            </a:r>
            <a:endParaRPr lang="en-US" sz="9600" b="1" dirty="0"/>
          </a:p>
          <a:p>
            <a:r>
              <a:rPr lang="en-US" sz="9600" dirty="0" smtClean="0"/>
              <a:t>More…</a:t>
            </a:r>
          </a:p>
          <a:p>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10021855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nodePh="1">
                                  <p:stCondLst>
                                    <p:cond delay="0"/>
                                  </p:stCondLst>
                                  <p:endCondLst>
                                    <p:cond evt="begin" delay="0">
                                      <p:tn val="47"/>
                                    </p:cond>
                                  </p:end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uiExpand="1" build="p"/>
      <p:bldP spid="10" grpId="0" uiExpand="1" build="p"/>
      <p:bldP spid="3" grpId="0"/>
      <p:bldP spid="4"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SQL Azure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92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have just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dirty="0" smtClean="0">
                <a:solidFill>
                  <a:srgbClr val="FF0000"/>
                </a:solidFill>
              </a:rPr>
              <a:t>Not a released product offering at this time</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2099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r>
              <a:rPr lang="en-US" sz="4800" dirty="0" smtClean="0">
                <a:solidFill>
                  <a:schemeClr val="bg1">
                    <a:lumMod val="65000"/>
                  </a:schemeClr>
                </a:solidFill>
              </a:rPr>
              <a:t> </a:t>
            </a:r>
            <a:r>
              <a:rPr lang="en-US" sz="3600" dirty="0" smtClean="0">
                <a:solidFill>
                  <a:schemeClr val="bg1">
                    <a:lumMod val="65000"/>
                  </a:schemeClr>
                </a:solidFill>
              </a:rPr>
              <a:t>(10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r>
              <a:rPr lang="en-US" sz="4800" dirty="0" smtClean="0">
                <a:solidFill>
                  <a:schemeClr val="bg1">
                    <a:lumMod val="65000"/>
                  </a:schemeClr>
                </a:solidFill>
              </a:rPr>
              <a:t> </a:t>
            </a:r>
            <a:r>
              <a:rPr lang="en-US" sz="4000" dirty="0" smtClean="0">
                <a:solidFill>
                  <a:schemeClr val="bg1">
                    <a:lumMod val="65000"/>
                  </a:schemeClr>
                </a:solidFill>
              </a:rPr>
              <a:t>(20 minutes)</a:t>
            </a:r>
          </a:p>
          <a:p>
            <a:pPr marL="914400" lvl="1" indent="-514350">
              <a:buFont typeface="Arial" pitchFamily="34" charset="0"/>
              <a:buChar char="•"/>
            </a:pPr>
            <a:r>
              <a:rPr lang="en-US" sz="3600" dirty="0" smtClean="0">
                <a:solidFill>
                  <a:schemeClr val="bg1">
                    <a:lumMod val="65000"/>
                  </a:schemeClr>
                </a:solidFill>
              </a:rPr>
              <a:t>Sharding</a:t>
            </a:r>
          </a:p>
          <a:p>
            <a:pPr marL="914400" lvl="1" indent="-514350">
              <a:buFont typeface="Arial" pitchFamily="34" charset="0"/>
              <a:buChar char="•"/>
            </a:pPr>
            <a:r>
              <a:rPr lang="en-US" sz="3600" b="1" dirty="0" smtClean="0"/>
              <a:t>NoSQL</a:t>
            </a:r>
          </a:p>
          <a:p>
            <a:pPr marL="514350" indent="-514350">
              <a:buFont typeface="+mj-lt"/>
              <a:buAutoNum type="arabicPeriod"/>
            </a:pPr>
            <a:r>
              <a:rPr lang="en-US" sz="4800" b="1" dirty="0" smtClean="0">
                <a:solidFill>
                  <a:schemeClr val="bg1">
                    <a:lumMod val="65000"/>
                  </a:schemeClr>
                </a:solidFill>
              </a:rPr>
              <a:t>Scaling Compute</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Persistent Storage Services – </a:t>
            </a:r>
            <a:r>
              <a:rPr lang="en-US" dirty="0" smtClean="0"/>
              <a:t>Azure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31741670"/>
              </p:ext>
            </p:extLst>
          </p:nvPr>
        </p:nvGraphicFramePr>
        <p:xfrm>
          <a:off x="304800" y="1143000"/>
          <a:ext cx="8610600" cy="5721736"/>
        </p:xfrm>
        <a:graphic>
          <a:graphicData uri="http://schemas.openxmlformats.org/drawingml/2006/table">
            <a:tbl>
              <a:tblPr firstRow="1" bandRow="1">
                <a:tableStyleId>{5C22544A-7EE6-4342-B048-85BDC9FD1C3A}</a:tableStyleId>
              </a:tblPr>
              <a:tblGrid>
                <a:gridCol w="2870200"/>
                <a:gridCol w="2870200"/>
                <a:gridCol w="2870200"/>
              </a:tblGrid>
              <a:tr h="765199">
                <a:tc>
                  <a:txBody>
                    <a:bodyPr/>
                    <a:lstStyle/>
                    <a:p>
                      <a:r>
                        <a:rPr lang="en-US" sz="3200" dirty="0" smtClean="0"/>
                        <a:t>Type of Data</a:t>
                      </a:r>
                      <a:endParaRPr lang="en-US" sz="3200" dirty="0"/>
                    </a:p>
                  </a:txBody>
                  <a:tcPr marT="45724" marB="45724"/>
                </a:tc>
                <a:tc>
                  <a:txBody>
                    <a:bodyPr/>
                    <a:lstStyle/>
                    <a:p>
                      <a:r>
                        <a:rPr lang="en-US" sz="3200" dirty="0" smtClean="0"/>
                        <a:t>Traditional</a:t>
                      </a:r>
                      <a:endParaRPr lang="en-US" sz="3200" dirty="0"/>
                    </a:p>
                  </a:txBody>
                  <a:tcPr marT="45724" marB="45724"/>
                </a:tc>
                <a:tc>
                  <a:txBody>
                    <a:bodyPr/>
                    <a:lstStyle/>
                    <a:p>
                      <a:r>
                        <a:rPr lang="en-US" sz="3200" dirty="0" smtClean="0"/>
                        <a:t>Azure Way</a:t>
                      </a:r>
                      <a:endParaRPr lang="en-US" sz="3200" dirty="0"/>
                    </a:p>
                  </a:txBody>
                  <a:tcPr marT="45724" marB="45724"/>
                </a:tc>
              </a:tr>
              <a:tr h="890895">
                <a:tc>
                  <a:txBody>
                    <a:bodyPr/>
                    <a:lstStyle/>
                    <a:p>
                      <a:r>
                        <a:rPr lang="en-US" sz="3200" b="1" dirty="0" smtClean="0"/>
                        <a:t>Relational</a:t>
                      </a:r>
                      <a:endParaRPr lang="en-US" sz="3200" b="1" dirty="0"/>
                    </a:p>
                  </a:txBody>
                  <a:tcPr marT="45724" marB="45724"/>
                </a:tc>
                <a:tc>
                  <a:txBody>
                    <a:bodyPr/>
                    <a:lstStyle/>
                    <a:p>
                      <a:r>
                        <a:rPr lang="en-US" sz="3200" dirty="0" smtClean="0"/>
                        <a:t>SQL Server</a:t>
                      </a:r>
                      <a:endParaRPr lang="en-US" sz="3200" dirty="0"/>
                    </a:p>
                  </a:txBody>
                  <a:tcPr marT="45724" marB="45724"/>
                </a:tc>
                <a:tc>
                  <a:txBody>
                    <a:bodyPr/>
                    <a:lstStyle/>
                    <a:p>
                      <a:r>
                        <a:rPr lang="en-US" sz="3200" dirty="0" smtClean="0"/>
                        <a:t>SQL Azure</a:t>
                      </a:r>
                      <a:endParaRPr lang="en-US" sz="3200" dirty="0"/>
                    </a:p>
                  </a:txBody>
                  <a:tcPr marT="45724" marB="45724"/>
                </a:tc>
              </a:tr>
              <a:tr h="1158750">
                <a:tc>
                  <a:txBody>
                    <a:bodyPr/>
                    <a:lstStyle/>
                    <a:p>
                      <a:r>
                        <a:rPr lang="en-US" sz="3200" b="1" dirty="0" smtClean="0"/>
                        <a:t>BLOB (“Binary Large Object”)</a:t>
                      </a:r>
                      <a:endParaRPr lang="en-US" sz="3200" b="1" dirty="0"/>
                    </a:p>
                  </a:txBody>
                  <a:tcPr marT="45724" marB="45724"/>
                </a:tc>
                <a:tc>
                  <a:txBody>
                    <a:bodyPr/>
                    <a:lstStyle/>
                    <a:p>
                      <a:r>
                        <a:rPr lang="en-US" sz="3200" dirty="0" smtClean="0"/>
                        <a:t>File System,</a:t>
                      </a:r>
                      <a:r>
                        <a:rPr lang="en-US" sz="3200" baseline="0" dirty="0" smtClean="0"/>
                        <a:t> </a:t>
                      </a:r>
                      <a:br>
                        <a:rPr lang="en-US" sz="3200" baseline="0" dirty="0" smtClean="0"/>
                      </a:br>
                      <a:r>
                        <a:rPr lang="en-US" sz="3200" baseline="0" dirty="0" smtClean="0"/>
                        <a:t>SQL Server</a:t>
                      </a:r>
                      <a:endParaRPr lang="en-US" sz="3200" dirty="0"/>
                    </a:p>
                  </a:txBody>
                  <a:tcPr marT="45724" marB="45724"/>
                </a:tc>
                <a:tc>
                  <a:txBody>
                    <a:bodyPr/>
                    <a:lstStyle/>
                    <a:p>
                      <a:r>
                        <a:rPr lang="en-US" sz="3200" dirty="0" smtClean="0"/>
                        <a:t>Azure</a:t>
                      </a:r>
                      <a:r>
                        <a:rPr lang="en-US" sz="3200" baseline="0" dirty="0" smtClean="0"/>
                        <a:t> Blobs</a:t>
                      </a:r>
                      <a:endParaRPr lang="en-US" sz="3200" dirty="0"/>
                    </a:p>
                  </a:txBody>
                  <a:tcPr marT="45724" marB="45724"/>
                </a:tc>
              </a:tr>
              <a:tr h="1023704">
                <a:tc>
                  <a:txBody>
                    <a:bodyPr/>
                    <a:lstStyle/>
                    <a:p>
                      <a:r>
                        <a:rPr lang="en-US" sz="3200" b="1" dirty="0" smtClean="0"/>
                        <a:t>File</a:t>
                      </a:r>
                      <a:endParaRPr lang="en-US" sz="3200" b="1" dirty="0"/>
                    </a:p>
                  </a:txBody>
                  <a:tcPr marT="45724" marB="45724"/>
                </a:tc>
                <a:tc>
                  <a:txBody>
                    <a:bodyPr/>
                    <a:lstStyle/>
                    <a:p>
                      <a:r>
                        <a:rPr lang="en-US" sz="3200" dirty="0" smtClean="0"/>
                        <a:t>File System</a:t>
                      </a:r>
                      <a:endParaRPr lang="en-US" sz="3200" dirty="0"/>
                    </a:p>
                  </a:txBody>
                  <a:tcPr marT="45724" marB="45724"/>
                </a:tc>
                <a:tc>
                  <a:txBody>
                    <a:bodyPr/>
                    <a:lstStyle/>
                    <a:p>
                      <a:r>
                        <a:rPr lang="en-US" sz="3200" dirty="0" smtClean="0"/>
                        <a:t>(Azure Drives)</a:t>
                      </a:r>
                      <a:r>
                        <a:rPr lang="en-US" sz="3200" baseline="0" dirty="0" smtClean="0"/>
                        <a:t> Azure Blobs</a:t>
                      </a:r>
                      <a:endParaRPr lang="en-US" sz="3200" dirty="0"/>
                    </a:p>
                  </a:txBody>
                  <a:tcPr marT="45724" marB="45724"/>
                </a:tc>
              </a:tr>
              <a:tr h="1023622">
                <a:tc>
                  <a:txBody>
                    <a:bodyPr/>
                    <a:lstStyle/>
                    <a:p>
                      <a:r>
                        <a:rPr lang="en-US" sz="3200" b="1" dirty="0" smtClean="0"/>
                        <a:t>Logs</a:t>
                      </a:r>
                      <a:endParaRPr lang="en-US" sz="3200" b="1" dirty="0"/>
                    </a:p>
                  </a:txBody>
                  <a:tcPr marT="45724" marB="457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File System, </a:t>
                      </a:r>
                      <a:br>
                        <a:rPr lang="en-US" sz="3200" dirty="0" smtClean="0"/>
                      </a:br>
                      <a:r>
                        <a:rPr lang="en-US" sz="3200" dirty="0" smtClean="0"/>
                        <a:t>SQL Server,</a:t>
                      </a:r>
                      <a:r>
                        <a:rPr lang="en-US" sz="3200" baseline="0" dirty="0" smtClean="0"/>
                        <a:t> etc.</a:t>
                      </a:r>
                      <a:endParaRPr lang="en-US" sz="3200" dirty="0" smtClean="0"/>
                    </a:p>
                  </a:txBody>
                  <a:tcPr marT="45724" marB="45724"/>
                </a:tc>
                <a:tc>
                  <a:txBody>
                    <a:bodyPr/>
                    <a:lstStyle/>
                    <a:p>
                      <a:r>
                        <a:rPr lang="en-US" sz="3200" dirty="0" smtClean="0"/>
                        <a:t>Azure Blobs</a:t>
                      </a:r>
                    </a:p>
                    <a:p>
                      <a:r>
                        <a:rPr lang="en-US" sz="3200" dirty="0" smtClean="0"/>
                        <a:t>Azure Tables</a:t>
                      </a:r>
                      <a:endParaRPr lang="en-US" sz="3200" dirty="0"/>
                    </a:p>
                  </a:txBody>
                  <a:tcPr marT="45724" marB="45724"/>
                </a:tc>
              </a:tr>
              <a:tr h="773276">
                <a:tc>
                  <a:txBody>
                    <a:bodyPr/>
                    <a:lstStyle/>
                    <a:p>
                      <a:r>
                        <a:rPr lang="en-US" sz="3200" b="1" dirty="0" smtClean="0"/>
                        <a:t>Non-Relational</a:t>
                      </a:r>
                    </a:p>
                  </a:txBody>
                  <a:tcPr marT="45724" marB="45724"/>
                </a:tc>
                <a:tc>
                  <a:txBody>
                    <a:bodyPr/>
                    <a:lstStyle/>
                    <a:p>
                      <a:pPr algn="ctr"/>
                      <a:endParaRPr lang="en-US" sz="2400" b="1" dirty="0"/>
                    </a:p>
                  </a:txBody>
                  <a:tcPr marT="45724" marB="45724"/>
                </a:tc>
                <a:tc>
                  <a:txBody>
                    <a:bodyPr/>
                    <a:lstStyle/>
                    <a:p>
                      <a:r>
                        <a:rPr lang="en-US" sz="3200" dirty="0" smtClean="0"/>
                        <a:t>Azure Tables</a:t>
                      </a:r>
                      <a:endParaRPr lang="en-US" sz="3200" dirty="0"/>
                    </a:p>
                  </a:txBody>
                  <a:tcPr marT="45724" marB="45724"/>
                </a:tc>
              </a:tr>
            </a:tbl>
          </a:graphicData>
        </a:graphic>
      </p:graphicFrame>
      <p:sp>
        <p:nvSpPr>
          <p:cNvPr id="5" name="Text Placeholder 2"/>
          <p:cNvSpPr>
            <a:spLocks noGrp="1"/>
          </p:cNvSpPr>
          <p:nvPr>
            <p:ph type="body" sz="quarter" idx="10"/>
          </p:nvPr>
        </p:nvSpPr>
        <p:spPr>
          <a:xfrm>
            <a:off x="3963010" y="6169455"/>
            <a:ext cx="1450545" cy="458726"/>
          </a:xfrm>
        </p:spPr>
        <p:txBody>
          <a:bodyPr>
            <a:normAutofit fontScale="85000" lnSpcReduction="20000"/>
          </a:bodyPr>
          <a:lstStyle/>
          <a:p>
            <a:pPr marL="0" indent="0">
              <a:buNone/>
            </a:pPr>
            <a:r>
              <a:rPr lang="en-US" b="1" dirty="0" smtClean="0">
                <a:solidFill>
                  <a:schemeClr val="bg1">
                    <a:lumMod val="50000"/>
                  </a:schemeClr>
                </a:solidFill>
              </a:rPr>
              <a:t>NoSQL ?</a:t>
            </a:r>
            <a:endParaRPr lang="en-US" b="1" dirty="0">
              <a:solidFill>
                <a:schemeClr val="bg1">
                  <a:lumMod val="50000"/>
                </a:schemeClr>
              </a:solidFill>
            </a:endParaRPr>
          </a:p>
        </p:txBody>
      </p:sp>
    </p:spTree>
    <p:extLst>
      <p:ext uri="{BB962C8B-B14F-4D97-AF65-F5344CB8AC3E}">
        <p14:creationId xmlns:p14="http://schemas.microsoft.com/office/powerpoint/2010/main" val="4231883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40140"/>
            <a:ext cx="8382000" cy="666385"/>
          </a:xfrm>
        </p:spPr>
        <p:txBody>
          <a:bodyPr>
            <a:normAutofit fontScale="90000"/>
          </a:bodyPr>
          <a:lstStyle/>
          <a:p>
            <a:r>
              <a:rPr lang="en-US" dirty="0" smtClean="0"/>
              <a:t>Not Only SQL</a:t>
            </a:r>
            <a:endParaRPr lang="en-US" dirty="0"/>
          </a:p>
        </p:txBody>
      </p:sp>
      <p:sp>
        <p:nvSpPr>
          <p:cNvPr id="3" name="Text Placeholder 2"/>
          <p:cNvSpPr>
            <a:spLocks noGrp="1"/>
          </p:cNvSpPr>
          <p:nvPr>
            <p:ph type="body" sz="quarter" idx="10"/>
          </p:nvPr>
        </p:nvSpPr>
        <p:spPr/>
        <p:txBody>
          <a:bodyPr/>
          <a:lstStyle/>
          <a:p>
            <a:endParaRPr lang="en-US" dirty="0"/>
          </a:p>
        </p:txBody>
      </p:sp>
      <p:pic>
        <p:nvPicPr>
          <p:cNvPr id="1028" name="Picture 4" descr="http://www.cloudave.com/wordpress/wp-content/uploads/HLIC/f5f2e3572f6f11ad784251dfabef879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5030" y="384050"/>
            <a:ext cx="3702230" cy="37022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notonlysql.com/nosq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7050" y="3429000"/>
            <a:ext cx="6172200" cy="36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63923"/>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NoSQL </a:t>
            </a:r>
            <a:r>
              <a:rPr lang="en-US" dirty="0" smtClean="0"/>
              <a:t>Databases (</a:t>
            </a:r>
            <a:r>
              <a:rPr lang="en-US" b="1" dirty="0" smtClean="0"/>
              <a:t>simplified!!!</a:t>
            </a:r>
            <a:r>
              <a:rPr lang="en-US" dirty="0" smtClean="0"/>
              <a:t>)</a:t>
            </a:r>
            <a:endParaRPr lang="en-US" dirty="0"/>
          </a:p>
        </p:txBody>
      </p:sp>
      <p:sp>
        <p:nvSpPr>
          <p:cNvPr id="3" name="Text Placeholder 2"/>
          <p:cNvSpPr>
            <a:spLocks noGrp="1"/>
          </p:cNvSpPr>
          <p:nvPr>
            <p:ph type="body" sz="quarter" idx="10"/>
          </p:nvPr>
        </p:nvSpPr>
        <p:spPr>
          <a:xfrm>
            <a:off x="381000" y="1447798"/>
            <a:ext cx="8382000" cy="5026151"/>
          </a:xfrm>
        </p:spPr>
        <p:txBody>
          <a:bodyPr>
            <a:normAutofit fontScale="92500" lnSpcReduction="10000"/>
          </a:bodyPr>
          <a:lstStyle/>
          <a:p>
            <a:r>
              <a:rPr lang="en-US" dirty="0" smtClean="0"/>
              <a:t>                         , CouchDB: JSON Document Stores</a:t>
            </a:r>
          </a:p>
          <a:p>
            <a:r>
              <a:rPr lang="en-US" dirty="0" smtClean="0"/>
              <a:t>Amazon Dynamo, </a:t>
            </a:r>
            <a:r>
              <a:rPr lang="en-US" b="1" dirty="0" smtClean="0"/>
              <a:t>Azure Tables</a:t>
            </a:r>
            <a:r>
              <a:rPr lang="en-US" dirty="0" smtClean="0"/>
              <a:t>: Key Value Stores</a:t>
            </a:r>
          </a:p>
          <a:p>
            <a:pPr lvl="1"/>
            <a:r>
              <a:rPr lang="en-US" dirty="0" smtClean="0"/>
              <a:t>Dynamo: </a:t>
            </a:r>
            <a:r>
              <a:rPr lang="en-US" b="1" dirty="0" smtClean="0"/>
              <a:t>Eventually Consistent</a:t>
            </a:r>
          </a:p>
          <a:p>
            <a:pPr lvl="1"/>
            <a:r>
              <a:rPr lang="en-US" dirty="0" smtClean="0"/>
              <a:t>Azure Tables: </a:t>
            </a:r>
            <a:r>
              <a:rPr lang="en-US" b="1" dirty="0" smtClean="0"/>
              <a:t>Strongly Consistent</a:t>
            </a:r>
          </a:p>
          <a:p>
            <a:r>
              <a:rPr lang="en-US" b="1" dirty="0" smtClean="0"/>
              <a:t>Many others! </a:t>
            </a:r>
          </a:p>
          <a:p>
            <a:endParaRPr lang="en-US" sz="2100" dirty="0" smtClean="0"/>
          </a:p>
          <a:p>
            <a:r>
              <a:rPr lang="en-US" sz="4200" b="1" dirty="0" smtClean="0"/>
              <a:t>Faster, Cheaper</a:t>
            </a:r>
          </a:p>
          <a:p>
            <a:r>
              <a:rPr lang="en-US" sz="4200" b="1" dirty="0" smtClean="0"/>
              <a:t>Scales Out</a:t>
            </a:r>
          </a:p>
          <a:p>
            <a:r>
              <a:rPr lang="en-US" sz="4200" b="1" dirty="0" smtClean="0"/>
              <a:t>“Simpler”</a:t>
            </a:r>
          </a:p>
        </p:txBody>
      </p:sp>
      <p:pic>
        <p:nvPicPr>
          <p:cNvPr id="4" name="Picture 6" descr="http://2.bp.blogspot.com/_7RXOll2bOJs/S-uFFcBraEI/AAAAAAAABjc/aqsDWk1n1jk/s1600/Mon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606" y="1121026"/>
            <a:ext cx="2513005" cy="83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654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Eventual Consistency</a:t>
            </a:r>
            <a:endParaRPr lang="en-US" dirty="0"/>
          </a:p>
        </p:txBody>
      </p:sp>
      <p:sp>
        <p:nvSpPr>
          <p:cNvPr id="3" name="Content Placeholder 2"/>
          <p:cNvSpPr>
            <a:spLocks noGrp="1"/>
          </p:cNvSpPr>
          <p:nvPr>
            <p:ph idx="1"/>
          </p:nvPr>
        </p:nvSpPr>
        <p:spPr/>
        <p:txBody>
          <a:bodyPr>
            <a:normAutofit lnSpcReduction="10000"/>
          </a:bodyPr>
          <a:lstStyle/>
          <a:p>
            <a:r>
              <a:rPr lang="en-US" dirty="0" smtClean="0"/>
              <a:t>Property of a system such that not all records of state guaranteed to agree at any given point in time.</a:t>
            </a:r>
          </a:p>
          <a:p>
            <a:pPr lvl="1"/>
            <a:r>
              <a:rPr lang="en-US" dirty="0" smtClean="0"/>
              <a:t>Applicable to whole systems or parts of systems (such as a database)</a:t>
            </a:r>
          </a:p>
          <a:p>
            <a:r>
              <a:rPr lang="en-US" dirty="0" smtClean="0"/>
              <a:t>As opposed to Strongly Consistent (or Instantly Consistent)</a:t>
            </a:r>
          </a:p>
          <a:p>
            <a:r>
              <a:rPr lang="en-US" dirty="0" smtClean="0"/>
              <a:t>Eventual Consistency is natural characteristic of a </a:t>
            </a:r>
            <a:r>
              <a:rPr lang="en-US" b="1" dirty="0" smtClean="0"/>
              <a:t>useful, scalable</a:t>
            </a:r>
            <a:r>
              <a:rPr lang="en-US" dirty="0" smtClean="0"/>
              <a:t> distributed systems</a:t>
            </a:r>
            <a:endParaRPr lang="en-US" dirty="0"/>
          </a:p>
        </p:txBody>
      </p:sp>
    </p:spTree>
    <p:extLst>
      <p:ext uri="{BB962C8B-B14F-4D97-AF65-F5344CB8AC3E}">
        <p14:creationId xmlns:p14="http://schemas.microsoft.com/office/powerpoint/2010/main" val="352623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#1</a:t>
            </a:r>
            <a:endParaRPr lang="en-US" dirty="0"/>
          </a:p>
        </p:txBody>
      </p:sp>
      <p:sp>
        <p:nvSpPr>
          <p:cNvPr id="3" name="Text Placeholder 2"/>
          <p:cNvSpPr>
            <a:spLocks noGrp="1"/>
          </p:cNvSpPr>
          <p:nvPr>
            <p:ph type="body" sz="quarter" idx="10"/>
          </p:nvPr>
        </p:nvSpPr>
        <p:spPr>
          <a:xfrm>
            <a:off x="0" y="1447798"/>
            <a:ext cx="9144000" cy="5026152"/>
          </a:xfrm>
        </p:spPr>
        <p:txBody>
          <a:bodyPr>
            <a:normAutofit fontScale="85000" lnSpcReduction="20000"/>
          </a:bodyPr>
          <a:lstStyle/>
          <a:p>
            <a:r>
              <a:rPr lang="en-US" sz="4700" dirty="0" smtClean="0"/>
              <a:t>ACID Guarantees:</a:t>
            </a:r>
          </a:p>
          <a:p>
            <a:pPr lvl="1"/>
            <a:r>
              <a:rPr lang="en-US" sz="4200" dirty="0" smtClean="0">
                <a:hlinkClick r:id="rId2" action="ppaction://hlinkfile"/>
              </a:rPr>
              <a:t>Atomicity</a:t>
            </a:r>
            <a:r>
              <a:rPr lang="en-US" sz="4200" dirty="0" smtClean="0"/>
              <a:t>, </a:t>
            </a:r>
            <a:r>
              <a:rPr lang="en-US" sz="4200" dirty="0" smtClean="0">
                <a:hlinkClick r:id="rId3" action="ppaction://hlinkfile"/>
              </a:rPr>
              <a:t>Consistency</a:t>
            </a:r>
            <a:r>
              <a:rPr lang="en-US" sz="4200" dirty="0" smtClean="0"/>
              <a:t>, </a:t>
            </a:r>
            <a:r>
              <a:rPr lang="en-US" sz="4200" dirty="0" smtClean="0">
                <a:hlinkClick r:id="rId4" action="ppaction://hlinkfile"/>
              </a:rPr>
              <a:t>Isolation</a:t>
            </a:r>
            <a:r>
              <a:rPr lang="en-US" sz="4200" dirty="0" smtClean="0"/>
              <a:t>, </a:t>
            </a:r>
            <a:r>
              <a:rPr lang="en-US" sz="4200" dirty="0" smtClean="0">
                <a:hlinkClick r:id="rId5" action="ppaction://hlinkfile"/>
              </a:rPr>
              <a:t>Durability</a:t>
            </a:r>
            <a:endParaRPr lang="en-US" sz="4200" dirty="0" smtClean="0"/>
          </a:p>
          <a:p>
            <a:pPr lvl="1"/>
            <a:r>
              <a:rPr lang="en-US" sz="4200" dirty="0" smtClean="0"/>
              <a:t>SQL insert </a:t>
            </a:r>
            <a:r>
              <a:rPr lang="en-US" sz="4200" i="1" dirty="0" err="1" smtClean="0"/>
              <a:t>vs</a:t>
            </a:r>
            <a:r>
              <a:rPr lang="en-US" sz="4200" dirty="0" smtClean="0"/>
              <a:t> read performance?</a:t>
            </a:r>
          </a:p>
          <a:p>
            <a:pPr lvl="2"/>
            <a:r>
              <a:rPr lang="en-US" sz="3800" b="1" dirty="0" smtClean="0"/>
              <a:t>How </a:t>
            </a:r>
            <a:r>
              <a:rPr lang="en-US" sz="3800" b="1" dirty="0"/>
              <a:t>do we make them BOTH fast?</a:t>
            </a:r>
            <a:endParaRPr lang="en-US" sz="3800" dirty="0" smtClean="0"/>
          </a:p>
          <a:p>
            <a:pPr lvl="2"/>
            <a:r>
              <a:rPr lang="en-US" sz="3800" dirty="0" smtClean="0"/>
              <a:t>Optimistic Locking and “Big </a:t>
            </a:r>
            <a:r>
              <a:rPr lang="en-US" sz="3800" dirty="0"/>
              <a:t>Oh</a:t>
            </a:r>
            <a:r>
              <a:rPr lang="en-US" sz="3800" dirty="0" smtClean="0"/>
              <a:t>” math</a:t>
            </a:r>
            <a:endParaRPr lang="en-US" sz="3800" b="1" dirty="0" smtClean="0"/>
          </a:p>
          <a:p>
            <a:r>
              <a:rPr lang="en-US" sz="4700" dirty="0" smtClean="0"/>
              <a:t>BASE Semantics:</a:t>
            </a:r>
            <a:endParaRPr lang="en-US" sz="4700" dirty="0"/>
          </a:p>
          <a:p>
            <a:pPr lvl="1"/>
            <a:r>
              <a:rPr lang="en-US" sz="4200" dirty="0">
                <a:hlinkClick r:id="rId6" action="ppaction://hlinkfile" tooltip="Eventual consistency"/>
              </a:rPr>
              <a:t>Basically </a:t>
            </a:r>
            <a:r>
              <a:rPr lang="en-US" sz="4200" dirty="0" smtClean="0">
                <a:hlinkClick r:id="rId6" action="ppaction://hlinkfile" tooltip="Eventual consistency"/>
              </a:rPr>
              <a:t>Available, Soft state, Eventual consistency</a:t>
            </a:r>
            <a:endParaRPr lang="en-US" sz="4200" dirty="0" smtClean="0"/>
          </a:p>
          <a:p>
            <a:pPr marL="0" indent="0">
              <a:buNone/>
            </a:pPr>
            <a:endParaRPr lang="en-US" sz="2200" dirty="0" smtClean="0"/>
          </a:p>
          <a:p>
            <a:pPr marL="0" indent="0">
              <a:buNone/>
            </a:pPr>
            <a:r>
              <a:rPr lang="en-US" sz="1600" dirty="0" smtClean="0"/>
              <a:t>From: </a:t>
            </a:r>
            <a:r>
              <a:rPr lang="en-US" sz="1600" dirty="0" smtClean="0">
                <a:hlinkClick r:id="rId7"/>
              </a:rPr>
              <a:t>http</a:t>
            </a:r>
            <a:r>
              <a:rPr lang="en-US" sz="1600" dirty="0">
                <a:hlinkClick r:id="rId7"/>
              </a:rPr>
              <a:t>://</a:t>
            </a:r>
            <a:r>
              <a:rPr lang="en-US" sz="1600" dirty="0" smtClean="0">
                <a:hlinkClick r:id="rId7"/>
              </a:rPr>
              <a:t>en.wikipedia.org/wiki/</a:t>
            </a:r>
            <a:r>
              <a:rPr lang="en-US" sz="1600" b="1" dirty="0" smtClean="0">
                <a:hlinkClick r:id="rId7"/>
              </a:rPr>
              <a:t>ACID</a:t>
            </a:r>
            <a:r>
              <a:rPr lang="en-US" sz="1600" dirty="0"/>
              <a:t> and </a:t>
            </a:r>
            <a:r>
              <a:rPr lang="en-US" sz="1600" dirty="0">
                <a:hlinkClick r:id="rId6"/>
              </a:rPr>
              <a:t>http://</a:t>
            </a:r>
            <a:r>
              <a:rPr lang="en-US" sz="1600" dirty="0" smtClean="0">
                <a:hlinkClick r:id="rId6"/>
              </a:rPr>
              <a:t>en.wikipedia.org/wiki/</a:t>
            </a:r>
            <a:r>
              <a:rPr lang="en-US" sz="1600" b="1" dirty="0" smtClean="0">
                <a:hlinkClick r:id="rId6"/>
              </a:rPr>
              <a:t>Eventual_consistency</a:t>
            </a:r>
            <a:endParaRPr lang="en-US" sz="1600" b="1" dirty="0" smtClean="0"/>
          </a:p>
        </p:txBody>
      </p:sp>
    </p:spTree>
    <p:extLst>
      <p:ext uri="{BB962C8B-B14F-4D97-AF65-F5344CB8AC3E}">
        <p14:creationId xmlns:p14="http://schemas.microsoft.com/office/powerpoint/2010/main" val="34335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#2</a:t>
            </a:r>
            <a:endParaRPr lang="en-US" dirty="0"/>
          </a:p>
        </p:txBody>
      </p:sp>
      <p:sp>
        <p:nvSpPr>
          <p:cNvPr id="3" name="Text Placeholder 2"/>
          <p:cNvSpPr>
            <a:spLocks noGrp="1"/>
          </p:cNvSpPr>
          <p:nvPr>
            <p:ph type="body" sz="quarter" idx="10"/>
          </p:nvPr>
        </p:nvSpPr>
        <p:spPr>
          <a:xfrm>
            <a:off x="381000" y="1447799"/>
            <a:ext cx="8382000" cy="5026151"/>
          </a:xfrm>
        </p:spPr>
        <p:txBody>
          <a:bodyPr>
            <a:normAutofit fontScale="77500" lnSpcReduction="20000"/>
          </a:bodyPr>
          <a:lstStyle/>
          <a:p>
            <a:pPr marL="0" indent="0">
              <a:buNone/>
            </a:pPr>
            <a:r>
              <a:rPr lang="en-US" sz="4600" b="1" dirty="0"/>
              <a:t>CAP Theorem</a:t>
            </a:r>
            <a:endParaRPr lang="en-US" sz="4600" b="1" i="1" dirty="0" smtClean="0">
              <a:hlinkClick r:id="rId2" action="ppaction://hlinkfile" tooltip="Consistency (database systems)"/>
            </a:endParaRPr>
          </a:p>
          <a:p>
            <a:r>
              <a:rPr lang="en-US" sz="4600" i="1" dirty="0" smtClean="0">
                <a:hlinkClick r:id="rId2" action="ppaction://hlinkfile" tooltip="Consistency (database systems)"/>
              </a:rPr>
              <a:t>Consistency</a:t>
            </a:r>
            <a:r>
              <a:rPr lang="en-US" sz="4600" dirty="0" smtClean="0"/>
              <a:t>: all </a:t>
            </a:r>
            <a:r>
              <a:rPr lang="en-US" sz="4600" dirty="0"/>
              <a:t>nodes see the same data at the same </a:t>
            </a:r>
            <a:r>
              <a:rPr lang="en-US" sz="4600" dirty="0" smtClean="0"/>
              <a:t>time</a:t>
            </a:r>
            <a:endParaRPr lang="en-US" sz="4600" dirty="0"/>
          </a:p>
          <a:p>
            <a:r>
              <a:rPr lang="en-US" sz="4600" i="1" dirty="0" smtClean="0">
                <a:hlinkClick r:id="rId3" action="ppaction://hlinkfile" tooltip="Availability"/>
              </a:rPr>
              <a:t>Availability</a:t>
            </a:r>
            <a:r>
              <a:rPr lang="en-US" sz="4600" dirty="0" smtClean="0"/>
              <a:t>: a </a:t>
            </a:r>
            <a:r>
              <a:rPr lang="en-US" sz="4600" dirty="0"/>
              <a:t>guarantee that every request receives a response about whether it was successful or failed)</a:t>
            </a:r>
          </a:p>
          <a:p>
            <a:r>
              <a:rPr lang="en-US" sz="4600" i="1" dirty="0">
                <a:hlinkClick r:id="rId4" action="ppaction://hlinkfile" tooltip="Network partitioning (page does not exist)"/>
              </a:rPr>
              <a:t>Partition </a:t>
            </a:r>
            <a:r>
              <a:rPr lang="en-US" sz="4600" i="1" dirty="0" smtClean="0">
                <a:hlinkClick r:id="rId4" action="ppaction://hlinkfile" tooltip="Network partitioning (page does not exist)"/>
              </a:rPr>
              <a:t>tolerance</a:t>
            </a:r>
            <a:r>
              <a:rPr lang="en-US" sz="4600" dirty="0" smtClean="0"/>
              <a:t>: the </a:t>
            </a:r>
            <a:r>
              <a:rPr lang="en-US" sz="4600" dirty="0"/>
              <a:t>system continues to operate despite arbitrary message </a:t>
            </a:r>
            <a:r>
              <a:rPr lang="en-US" sz="4600" dirty="0" smtClean="0"/>
              <a:t>loss</a:t>
            </a:r>
          </a:p>
          <a:p>
            <a:pPr marL="0" indent="0">
              <a:buNone/>
            </a:pPr>
            <a:endParaRPr lang="en-US" sz="4600" dirty="0" smtClean="0"/>
          </a:p>
          <a:p>
            <a:pPr marL="0" indent="0">
              <a:buNone/>
            </a:pPr>
            <a:r>
              <a:rPr lang="en-US" sz="2300" dirty="0" smtClean="0"/>
              <a:t>From: </a:t>
            </a:r>
            <a:r>
              <a:rPr lang="en-US" sz="2300" dirty="0" smtClean="0">
                <a:hlinkClick r:id="rId5"/>
              </a:rPr>
              <a:t>http</a:t>
            </a:r>
            <a:r>
              <a:rPr lang="en-US" sz="2300" dirty="0">
                <a:hlinkClick r:id="rId5"/>
              </a:rPr>
              <a:t>://en.wikipedia.org/wiki/</a:t>
            </a:r>
            <a:r>
              <a:rPr lang="en-US" sz="2300" b="1" dirty="0">
                <a:hlinkClick r:id="rId5"/>
              </a:rPr>
              <a:t>CAP_theorem</a:t>
            </a:r>
            <a:endParaRPr lang="en-US" sz="2300" b="1" dirty="0"/>
          </a:p>
          <a:p>
            <a:endParaRPr lang="en-US" dirty="0"/>
          </a:p>
        </p:txBody>
      </p:sp>
    </p:spTree>
    <p:extLst>
      <p:ext uri="{BB962C8B-B14F-4D97-AF65-F5344CB8AC3E}">
        <p14:creationId xmlns:p14="http://schemas.microsoft.com/office/powerpoint/2010/main" val="3903236369"/>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81000" y="228600"/>
            <a:ext cx="8382000" cy="666750"/>
          </a:xfrm>
        </p:spPr>
        <p:txBody>
          <a:bodyPr>
            <a:normAutofit fontScale="90000"/>
          </a:bodyPr>
          <a:lstStyle/>
          <a:p>
            <a:r>
              <a:rPr lang="en-US" sz="3600" b="1" dirty="0" smtClean="0"/>
              <a:t>Relational </a:t>
            </a:r>
            <a:r>
              <a:rPr lang="en-US" sz="3600" dirty="0" smtClean="0"/>
              <a:t>(SQL Azure)</a:t>
            </a:r>
            <a:r>
              <a:rPr lang="en-US" sz="3600" b="1" dirty="0" smtClean="0"/>
              <a:t> vs</a:t>
            </a:r>
            <a:r>
              <a:rPr lang="en-US" sz="3600" b="1" dirty="0"/>
              <a:t>. </a:t>
            </a:r>
            <a:r>
              <a:rPr lang="en-US" sz="3600" b="1" dirty="0" smtClean="0"/>
              <a:t>NoSQL </a:t>
            </a:r>
            <a:r>
              <a:rPr lang="en-US" sz="3600" dirty="0" smtClean="0"/>
              <a:t>(Azure Tables)</a:t>
            </a:r>
          </a:p>
        </p:txBody>
      </p:sp>
      <p:graphicFrame>
        <p:nvGraphicFramePr>
          <p:cNvPr id="4" name="Table 3"/>
          <p:cNvGraphicFramePr>
            <a:graphicFrameLocks noGrp="1"/>
          </p:cNvGraphicFramePr>
          <p:nvPr>
            <p:extLst>
              <p:ext uri="{D42A27DB-BD31-4B8C-83A1-F6EECF244321}">
                <p14:modId xmlns:p14="http://schemas.microsoft.com/office/powerpoint/2010/main" val="1088002537"/>
              </p:ext>
            </p:extLst>
          </p:nvPr>
        </p:nvGraphicFramePr>
        <p:xfrm>
          <a:off x="156975" y="1066800"/>
          <a:ext cx="8834625" cy="6002655"/>
        </p:xfrm>
        <a:graphic>
          <a:graphicData uri="http://schemas.openxmlformats.org/drawingml/2006/table">
            <a:tbl>
              <a:tblPr firstRow="1" bandRow="1">
                <a:tableStyleId>{5C22544A-7EE6-4342-B048-85BDC9FD1C3A}</a:tableStyleId>
              </a:tblPr>
              <a:tblGrid>
                <a:gridCol w="2944875"/>
                <a:gridCol w="2944875"/>
                <a:gridCol w="2944875"/>
              </a:tblGrid>
              <a:tr h="657225">
                <a:tc>
                  <a:txBody>
                    <a:bodyPr/>
                    <a:lstStyle/>
                    <a:p>
                      <a:r>
                        <a:rPr lang="en-US" sz="3200" dirty="0" smtClean="0"/>
                        <a:t>Approach</a:t>
                      </a:r>
                      <a:endParaRPr lang="en-US" sz="3200" dirty="0"/>
                    </a:p>
                  </a:txBody>
                  <a:tcPr/>
                </a:tc>
                <a:tc>
                  <a:txBody>
                    <a:bodyPr/>
                    <a:lstStyle/>
                    <a:p>
                      <a:r>
                        <a:rPr lang="en-US" sz="3200" dirty="0" smtClean="0"/>
                        <a:t>Relational </a:t>
                      </a:r>
                      <a:br>
                        <a:rPr lang="en-US" sz="3200" dirty="0" smtClean="0"/>
                      </a:br>
                      <a:r>
                        <a:rPr lang="en-US" sz="2400" dirty="0" smtClean="0"/>
                        <a:t>(e.g., SQL Azure)</a:t>
                      </a:r>
                      <a:endParaRPr lang="en-US" sz="2400" dirty="0"/>
                    </a:p>
                  </a:txBody>
                  <a:tcPr/>
                </a:tc>
                <a:tc>
                  <a:txBody>
                    <a:bodyPr/>
                    <a:lstStyle/>
                    <a:p>
                      <a:r>
                        <a:rPr lang="en-US" sz="3200" dirty="0" smtClean="0"/>
                        <a:t>NoSQL</a:t>
                      </a:r>
                    </a:p>
                    <a:p>
                      <a:r>
                        <a:rPr lang="en-US" sz="2400" dirty="0" smtClean="0"/>
                        <a:t>(e.g.,</a:t>
                      </a:r>
                      <a:r>
                        <a:rPr lang="en-US" sz="2400" baseline="0" dirty="0" smtClean="0"/>
                        <a:t> </a:t>
                      </a:r>
                      <a:r>
                        <a:rPr lang="en-US" sz="2400" dirty="0" smtClean="0"/>
                        <a:t>Azure Tables)</a:t>
                      </a:r>
                      <a:endParaRPr lang="en-US" sz="2400" dirty="0"/>
                    </a:p>
                  </a:txBody>
                  <a:tcPr/>
                </a:tc>
              </a:tr>
              <a:tr h="657225">
                <a:tc>
                  <a:txBody>
                    <a:bodyPr/>
                    <a:lstStyle/>
                    <a:p>
                      <a:r>
                        <a:rPr lang="en-US" sz="3200" b="1" dirty="0" smtClean="0"/>
                        <a:t>Normalization</a:t>
                      </a:r>
                      <a:endParaRPr lang="en-US" sz="3200" b="1" dirty="0"/>
                    </a:p>
                  </a:txBody>
                  <a:tcPr/>
                </a:tc>
                <a:tc>
                  <a:txBody>
                    <a:bodyPr/>
                    <a:lstStyle/>
                    <a:p>
                      <a:r>
                        <a:rPr lang="en-US" sz="3200" dirty="0" smtClean="0"/>
                        <a:t>Normalized</a:t>
                      </a:r>
                      <a:endParaRPr lang="en-US" sz="3200" dirty="0"/>
                    </a:p>
                  </a:txBody>
                  <a:tcPr/>
                </a:tc>
                <a:tc>
                  <a:txBody>
                    <a:bodyPr/>
                    <a:lstStyle/>
                    <a:p>
                      <a:r>
                        <a:rPr lang="en-US" sz="3200" dirty="0" smtClean="0"/>
                        <a:t>Denormalized</a:t>
                      </a:r>
                      <a:endParaRPr lang="en-US" sz="3200" dirty="0"/>
                    </a:p>
                  </a:txBody>
                  <a:tcPr/>
                </a:tc>
              </a:tr>
              <a:tr h="361950">
                <a:tc>
                  <a:txBody>
                    <a:bodyPr/>
                    <a:lstStyle/>
                    <a:p>
                      <a:r>
                        <a:rPr lang="en-US" sz="2400" b="1" dirty="0" smtClean="0"/>
                        <a:t>(Duplication)</a:t>
                      </a:r>
                      <a:endParaRPr lang="en-US" sz="2400" b="1" dirty="0"/>
                    </a:p>
                  </a:txBody>
                  <a:tcPr/>
                </a:tc>
                <a:tc>
                  <a:txBody>
                    <a:bodyPr/>
                    <a:lstStyle/>
                    <a:p>
                      <a:r>
                        <a:rPr lang="en-US" sz="2400" dirty="0" smtClean="0"/>
                        <a:t>(No</a:t>
                      </a:r>
                      <a:r>
                        <a:rPr lang="en-US" sz="2400" baseline="0" dirty="0" smtClean="0"/>
                        <a:t> duplication)</a:t>
                      </a:r>
                      <a:endParaRPr lang="en-US" sz="2400" dirty="0"/>
                    </a:p>
                  </a:txBody>
                  <a:tcPr/>
                </a:tc>
                <a:tc>
                  <a:txBody>
                    <a:bodyPr/>
                    <a:lstStyle/>
                    <a:p>
                      <a:r>
                        <a:rPr lang="en-US" sz="2400" dirty="0" smtClean="0"/>
                        <a:t>(Duplication</a:t>
                      </a:r>
                      <a:r>
                        <a:rPr lang="en-US" sz="2400" baseline="0" dirty="0" smtClean="0"/>
                        <a:t> </a:t>
                      </a:r>
                      <a:r>
                        <a:rPr lang="en-US" sz="2400" dirty="0" smtClean="0"/>
                        <a:t>okay)</a:t>
                      </a:r>
                      <a:endParaRPr lang="en-US" sz="2400" dirty="0"/>
                    </a:p>
                  </a:txBody>
                  <a:tcPr/>
                </a:tc>
              </a:tr>
              <a:tr h="657225">
                <a:tc>
                  <a:txBody>
                    <a:bodyPr/>
                    <a:lstStyle/>
                    <a:p>
                      <a:r>
                        <a:rPr lang="en-US" sz="3200" b="1" dirty="0" smtClean="0"/>
                        <a:t>Transactions</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Distributed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Limited scope</a:t>
                      </a:r>
                    </a:p>
                  </a:txBody>
                  <a:tcPr/>
                </a:tc>
              </a:tr>
              <a:tr h="657225">
                <a:tc>
                  <a:txBody>
                    <a:bodyPr/>
                    <a:lstStyle/>
                    <a:p>
                      <a:r>
                        <a:rPr lang="en-US" sz="3200" b="1" dirty="0" smtClean="0"/>
                        <a:t>Structure</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Schema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Flexible</a:t>
                      </a:r>
                    </a:p>
                  </a:txBody>
                  <a:tcPr/>
                </a:tc>
              </a:tr>
              <a:tr h="657225">
                <a:tc>
                  <a:txBody>
                    <a:bodyPr/>
                    <a:lstStyle/>
                    <a:p>
                      <a:r>
                        <a:rPr lang="en-US" sz="3200" b="1" dirty="0" smtClean="0"/>
                        <a:t>Responsibility</a:t>
                      </a:r>
                      <a:endParaRPr lang="en-US" sz="3200" b="1" dirty="0"/>
                    </a:p>
                  </a:txBody>
                  <a:tcPr/>
                </a:tc>
                <a:tc>
                  <a:txBody>
                    <a:bodyPr/>
                    <a:lstStyle/>
                    <a:p>
                      <a:r>
                        <a:rPr lang="en-US" sz="3200" dirty="0" smtClean="0"/>
                        <a:t>DBA/Database</a:t>
                      </a:r>
                      <a:endParaRPr lang="en-US" sz="3200" dirty="0"/>
                    </a:p>
                  </a:txBody>
                  <a:tcPr/>
                </a:tc>
                <a:tc>
                  <a:txBody>
                    <a:bodyPr/>
                    <a:lstStyle/>
                    <a:p>
                      <a:r>
                        <a:rPr lang="en-US" sz="3200" dirty="0" smtClean="0"/>
                        <a:t>Developer/Code</a:t>
                      </a:r>
                      <a:endParaRPr lang="en-US" sz="3200" dirty="0"/>
                    </a:p>
                  </a:txBody>
                  <a:tcPr/>
                </a:tc>
              </a:tr>
              <a:tr h="657225">
                <a:tc>
                  <a:txBody>
                    <a:bodyPr/>
                    <a:lstStyle/>
                    <a:p>
                      <a:r>
                        <a:rPr lang="en-US" sz="3200" b="1" dirty="0" smtClean="0"/>
                        <a:t>Knobs</a:t>
                      </a:r>
                      <a:endParaRPr lang="en-US" sz="3200" b="1" dirty="0"/>
                    </a:p>
                  </a:txBody>
                  <a:tcPr/>
                </a:tc>
                <a:tc>
                  <a:txBody>
                    <a:bodyPr/>
                    <a:lstStyle/>
                    <a:p>
                      <a:r>
                        <a:rPr lang="en-US" sz="3200" dirty="0" smtClean="0"/>
                        <a:t>Many</a:t>
                      </a:r>
                      <a:endParaRPr lang="en-US" sz="3200" dirty="0"/>
                    </a:p>
                  </a:txBody>
                  <a:tcPr/>
                </a:tc>
                <a:tc>
                  <a:txBody>
                    <a:bodyPr/>
                    <a:lstStyle/>
                    <a:p>
                      <a:r>
                        <a:rPr lang="en-US" sz="3200" dirty="0" smtClean="0"/>
                        <a:t>Few</a:t>
                      </a:r>
                      <a:endParaRPr lang="en-US" sz="3200" dirty="0"/>
                    </a:p>
                  </a:txBody>
                  <a:tcPr/>
                </a:tc>
              </a:tr>
              <a:tr h="657225">
                <a:tc>
                  <a:txBody>
                    <a:bodyPr/>
                    <a:lstStyle/>
                    <a:p>
                      <a:r>
                        <a:rPr lang="en-US" sz="3200" b="1" dirty="0" smtClean="0"/>
                        <a:t>Scale</a:t>
                      </a:r>
                      <a:endParaRPr lang="en-US" sz="3200" b="1" dirty="0"/>
                    </a:p>
                  </a:txBody>
                  <a:tcPr/>
                </a:tc>
                <a:tc>
                  <a:txBody>
                    <a:bodyPr/>
                    <a:lstStyle/>
                    <a:p>
                      <a:r>
                        <a:rPr lang="en-US" sz="3200" dirty="0" smtClean="0"/>
                        <a:t>Up </a:t>
                      </a:r>
                      <a:r>
                        <a:rPr lang="en-US" sz="2800" dirty="0" smtClean="0"/>
                        <a:t>(or </a:t>
                      </a:r>
                      <a:r>
                        <a:rPr lang="en-US" sz="2800" b="1" dirty="0" smtClean="0"/>
                        <a:t>Sharding</a:t>
                      </a:r>
                      <a:r>
                        <a:rPr lang="en-US" sz="2800" dirty="0" smtClean="0"/>
                        <a:t>)</a:t>
                      </a:r>
                      <a:endParaRPr lang="en-US" sz="3200" dirty="0"/>
                    </a:p>
                  </a:txBody>
                  <a:tcPr/>
                </a:tc>
                <a:tc>
                  <a:txBody>
                    <a:bodyPr/>
                    <a:lstStyle/>
                    <a:p>
                      <a:r>
                        <a:rPr lang="en-US" sz="3200" dirty="0" smtClean="0"/>
                        <a:t>Out</a:t>
                      </a:r>
                      <a:endParaRPr lang="en-US" sz="3200" dirty="0"/>
                    </a:p>
                  </a:txBody>
                  <a:tcPr/>
                </a:tc>
              </a:tr>
              <a:tr h="657225">
                <a:tc>
                  <a:txBody>
                    <a:bodyPr/>
                    <a:lstStyle/>
                    <a:p>
                      <a:endParaRPr lang="en-US" sz="3200" b="1" dirty="0"/>
                    </a:p>
                  </a:txBody>
                  <a:tcPr/>
                </a:tc>
                <a:tc>
                  <a:txBody>
                    <a:bodyPr/>
                    <a:lstStyle/>
                    <a:p>
                      <a:endParaRPr lang="en-US" sz="3200" dirty="0"/>
                    </a:p>
                  </a:txBody>
                  <a:tcPr/>
                </a:tc>
                <a:tc>
                  <a:txBody>
                    <a:bodyPr/>
                    <a:lstStyle/>
                    <a:p>
                      <a:endParaRPr lang="en-US" sz="3200" dirty="0"/>
                    </a:p>
                  </a:txBody>
                  <a:tcPr/>
                </a:tc>
              </a:tr>
            </a:tbl>
          </a:graphicData>
        </a:graphic>
      </p:graphicFrame>
    </p:spTree>
    <p:extLst>
      <p:ext uri="{BB962C8B-B14F-4D97-AF65-F5344CB8AC3E}">
        <p14:creationId xmlns:p14="http://schemas.microsoft.com/office/powerpoint/2010/main" val="46536702"/>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NoSQL Storage</a:t>
            </a:r>
            <a:endParaRPr lang="en-US" b="1" dirty="0"/>
          </a:p>
        </p:txBody>
      </p:sp>
      <p:sp>
        <p:nvSpPr>
          <p:cNvPr id="23555" name="Text Placeholder 2"/>
          <p:cNvSpPr>
            <a:spLocks noGrp="1"/>
          </p:cNvSpPr>
          <p:nvPr>
            <p:ph type="body" sz="quarter" idx="10"/>
          </p:nvPr>
        </p:nvSpPr>
        <p:spPr>
          <a:xfrm>
            <a:off x="381000" y="1447800"/>
            <a:ext cx="8382000" cy="5029200"/>
          </a:xfrm>
        </p:spPr>
        <p:txBody>
          <a:bodyPr>
            <a:normAutofit/>
          </a:bodyPr>
          <a:lstStyle/>
          <a:p>
            <a:pPr eaLnBrk="1" hangingPunct="1"/>
            <a:r>
              <a:rPr lang="en-US" b="1" dirty="0" smtClean="0"/>
              <a:t>Best place for granular, semi-structured data</a:t>
            </a:r>
          </a:p>
          <a:p>
            <a:pPr lvl="1" eaLnBrk="1" hangingPunct="1"/>
            <a:r>
              <a:rPr lang="en-US" dirty="0" smtClean="0"/>
              <a:t>No rigid database schema</a:t>
            </a:r>
          </a:p>
          <a:p>
            <a:r>
              <a:rPr lang="en-US" dirty="0" smtClean="0"/>
              <a:t>Weak support for complex </a:t>
            </a:r>
            <a:r>
              <a:rPr lang="en-US" dirty="0"/>
              <a:t>joins or </a:t>
            </a:r>
            <a:r>
              <a:rPr lang="en-US" dirty="0" smtClean="0"/>
              <a:t>complex transaction</a:t>
            </a:r>
          </a:p>
          <a:p>
            <a:r>
              <a:rPr lang="en-US" dirty="0" smtClean="0"/>
              <a:t>Usually optimized to Scale Out</a:t>
            </a:r>
          </a:p>
          <a:p>
            <a:r>
              <a:rPr lang="en-US" dirty="0" smtClean="0"/>
              <a:t>NoSQL is not SQL – generally not managed with SQL tooling</a:t>
            </a:r>
          </a:p>
        </p:txBody>
      </p:sp>
    </p:spTree>
    <p:extLst>
      <p:ext uri="{BB962C8B-B14F-4D97-AF65-F5344CB8AC3E}">
        <p14:creationId xmlns:p14="http://schemas.microsoft.com/office/powerpoint/2010/main" val="37754536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t>Scaling Compute</a:t>
            </a:r>
          </a:p>
          <a:p>
            <a:pPr marL="971550" lvl="1" indent="-571500">
              <a:buFont typeface="Arial" pitchFamily="34" charset="0"/>
              <a:buChar char="•"/>
            </a:pPr>
            <a:r>
              <a:rPr lang="en-US" sz="3600" b="1" dirty="0" smtClean="0"/>
              <a:t>CQRS</a:t>
            </a:r>
            <a:endParaRPr lang="en-US" sz="3600" dirty="0" smtClean="0"/>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CQRS Architecture Pattern</a:t>
            </a:r>
            <a:endParaRPr lang="en-US" dirty="0"/>
          </a:p>
        </p:txBody>
      </p:sp>
      <p:sp>
        <p:nvSpPr>
          <p:cNvPr id="3" name="Content Placeholder 2"/>
          <p:cNvSpPr>
            <a:spLocks noGrp="1"/>
          </p:cNvSpPr>
          <p:nvPr>
            <p:ph idx="1"/>
          </p:nvPr>
        </p:nvSpPr>
        <p:spPr/>
        <p:txBody>
          <a:bodyPr>
            <a:normAutofit/>
          </a:bodyPr>
          <a:lstStyle/>
          <a:p>
            <a:r>
              <a:rPr lang="en-US" dirty="0" smtClean="0"/>
              <a:t>CQRS = </a:t>
            </a:r>
            <a:r>
              <a:rPr lang="en-US" b="1" dirty="0" smtClean="0"/>
              <a:t>Command Query Responsibility Segregation</a:t>
            </a:r>
          </a:p>
          <a:p>
            <a:r>
              <a:rPr lang="en-US" dirty="0" smtClean="0"/>
              <a:t>Based on notion that actions which Update our system (“Commands”) are a separate architectural concern than those actions which ask for data (“Query”)</a:t>
            </a:r>
          </a:p>
          <a:p>
            <a:r>
              <a:rPr lang="en-US" dirty="0" smtClean="0"/>
              <a:t>Leads to systems where the Front End (UI) and Backend (Business Logic) are </a:t>
            </a:r>
            <a:r>
              <a:rPr lang="en-US" b="1" dirty="0" smtClean="0"/>
              <a:t>Loosely Coupled</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CQRS in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resource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&amp; Tables</a:t>
            </a:r>
            <a:r>
              <a:rPr lang="en-US" sz="3200" dirty="0" smtClean="0"/>
              <a:t>; </a:t>
            </a:r>
            <a:r>
              <a:rPr lang="en-US" sz="3200" b="1" dirty="0" smtClean="0"/>
              <a:t>SQL Azure</a:t>
            </a:r>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Key Pattern: Roles + Queues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890440" y="312450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sp>
        <p:nvSpPr>
          <p:cNvPr id="59" name="Rounded Rectangle 58"/>
          <p:cNvSpPr/>
          <p:nvPr/>
        </p:nvSpPr>
        <p:spPr bwMode="auto">
          <a:xfrm>
            <a:off x="3730786" y="4951475"/>
            <a:ext cx="1826970"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Blob and Table Storage</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0"/>
            <a:ext cx="2209800" cy="3314700"/>
          </a:xfrm>
          <a:prstGeom prst="rect">
            <a:avLst/>
          </a:prstGeom>
          <a:noFill/>
          <a:ln w="9525">
            <a:noFill/>
            <a:miter lim="800000"/>
            <a:headEnd/>
            <a:tailEnd/>
          </a:ln>
        </p:spPr>
      </p:pic>
      <p:sp>
        <p:nvSpPr>
          <p:cNvPr id="33795" name="Title 1"/>
          <p:cNvSpPr>
            <a:spLocks noGrp="1"/>
          </p:cNvSpPr>
          <p:nvPr>
            <p:ph type="title"/>
          </p:nvPr>
        </p:nvSpPr>
        <p:spPr/>
        <p:txBody>
          <a:bodyPr/>
          <a:lstStyle/>
          <a:p>
            <a:pPr eaLnBrk="1" hangingPunct="1"/>
            <a:r>
              <a:rPr lang="en-US" dirty="0" smtClean="0"/>
              <a:t>Canonical Example: Thumbnails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1816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0" y="3043238"/>
            <a:ext cx="581025" cy="871537"/>
          </a:xfrm>
          <a:prstGeom prst="rect">
            <a:avLst/>
          </a:prstGeom>
          <a:noFill/>
          <a:ln w="9525">
            <a:noFill/>
            <a:miter lim="800000"/>
            <a:headEnd/>
            <a:tailEnd/>
          </a:ln>
        </p:spPr>
      </p:pic>
      <p:sp>
        <p:nvSpPr>
          <p:cNvPr id="59" name="Rounded Rectangle 58"/>
          <p:cNvSpPr/>
          <p:nvPr/>
        </p:nvSpPr>
        <p:spPr bwMode="auto">
          <a:xfrm>
            <a:off x="3963010" y="312450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sp>
        <p:nvSpPr>
          <p:cNvPr id="60" name="Rounded Rectangle 59"/>
          <p:cNvSpPr/>
          <p:nvPr/>
        </p:nvSpPr>
        <p:spPr bwMode="auto">
          <a:xfrm>
            <a:off x="3963010" y="4951475"/>
            <a:ext cx="1826970"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Blob and Table Storage</a:t>
            </a:r>
            <a:endParaRPr lang="en-US" b="1" dirty="0"/>
          </a:p>
        </p:txBody>
      </p:sp>
      <p:sp>
        <p:nvSpPr>
          <p:cNvPr id="61" name="TextBox 60"/>
          <p:cNvSpPr txBox="1"/>
          <p:nvPr/>
        </p:nvSpPr>
        <p:spPr>
          <a:xfrm>
            <a:off x="613565" y="5864960"/>
            <a:ext cx="7592912" cy="954107"/>
          </a:xfrm>
          <a:prstGeom prst="rect">
            <a:avLst/>
          </a:prstGeom>
          <a:noFill/>
        </p:spPr>
        <p:txBody>
          <a:bodyPr wrap="none" rtlCol="0">
            <a:spAutoFit/>
          </a:bodyPr>
          <a:lstStyle/>
          <a:p>
            <a:r>
              <a:rPr lang="en-US" sz="2800" b="1" dirty="0" smtClean="0"/>
              <a:t>Key Point:</a:t>
            </a:r>
            <a:r>
              <a:rPr lang="en-US" sz="2800" dirty="0" smtClean="0"/>
              <a:t> at first, user does not get the thumbnail </a:t>
            </a:r>
            <a:br>
              <a:rPr lang="en-US" sz="2800" dirty="0" smtClean="0"/>
            </a:br>
            <a:r>
              <a:rPr lang="en-US" sz="2800" dirty="0" smtClean="0"/>
              <a:t>(UX implications)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3"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49213" y="1676400"/>
            <a:ext cx="6578600" cy="1662113"/>
          </a:xfrm>
          <a:prstGeom prst="rect">
            <a:avLst/>
          </a:prstGeom>
          <a:noFill/>
          <a:ln w="9525">
            <a:noFill/>
            <a:miter lim="800000"/>
            <a:headEnd/>
            <a:tailEnd/>
          </a:ln>
        </p:spPr>
        <p:txBody>
          <a:bodyPr>
            <a:spAutoFit/>
          </a:bodyPr>
          <a:lstStyle/>
          <a:p>
            <a:r>
              <a:rPr lang="en-US" sz="2800" b="1" dirty="0">
                <a:latin typeface="Calibri" pitchFamily="34" charset="0"/>
              </a:rPr>
              <a:t>queue.AddMessage</a:t>
            </a:r>
            <a:r>
              <a:rPr lang="en-US" sz="2800" dirty="0">
                <a:latin typeface="Calibri" pitchFamily="34" charset="0"/>
              </a:rPr>
              <a:t>(</a:t>
            </a:r>
          </a:p>
          <a:p>
            <a:r>
              <a:rPr lang="en-US" sz="2800" dirty="0">
                <a:latin typeface="Calibri" pitchFamily="34" charset="0"/>
              </a:rPr>
              <a:t>     new </a:t>
            </a:r>
            <a:r>
              <a:rPr lang="en-US" sz="2800" b="1" dirty="0">
                <a:latin typeface="Calibri" pitchFamily="34" charset="0"/>
              </a:rPr>
              <a:t>CloudQueueMessage</a:t>
            </a:r>
            <a:r>
              <a:rPr lang="en-US" sz="2800" dirty="0">
                <a:latin typeface="Calibri" pitchFamily="34" charset="0"/>
              </a:rPr>
              <a:t>(</a:t>
            </a:r>
          </a:p>
          <a:p>
            <a:r>
              <a:rPr lang="en-US" sz="2800" dirty="0" smtClean="0">
                <a:latin typeface="Calibri" pitchFamily="34" charset="0"/>
              </a:rPr>
              <a:t>           </a:t>
            </a:r>
            <a:r>
              <a:rPr lang="en-US" sz="2800" dirty="0" err="1" smtClean="0">
                <a:latin typeface="Calibri" pitchFamily="34" charset="0"/>
              </a:rPr>
              <a:t>urlToMediaInBlob</a:t>
            </a:r>
            <a:r>
              <a:rPr lang="en-US" sz="2800" dirty="0" smtClean="0">
                <a:latin typeface="Calibri" pitchFamily="34" charset="0"/>
              </a:rPr>
              <a:t>));</a:t>
            </a:r>
            <a:endParaRPr lang="en-US" sz="2800" dirty="0">
              <a:latin typeface="Calibri" pitchFamily="34" charset="0"/>
            </a:endParaRPr>
          </a:p>
          <a:p>
            <a:endParaRPr lang="en-US" dirty="0">
              <a:latin typeface="Calibri" pitchFamily="34" charset="0"/>
            </a:endParaRPr>
          </a:p>
        </p:txBody>
      </p:sp>
      <p:sp>
        <p:nvSpPr>
          <p:cNvPr id="15" name="TextBox 14"/>
          <p:cNvSpPr txBox="1">
            <a:spLocks noChangeArrowheads="1"/>
          </p:cNvSpPr>
          <p:nvPr/>
        </p:nvSpPr>
        <p:spPr bwMode="auto">
          <a:xfrm>
            <a:off x="2971800" y="4495800"/>
            <a:ext cx="7315200" cy="1384995"/>
          </a:xfrm>
          <a:prstGeom prst="rect">
            <a:avLst/>
          </a:prstGeom>
          <a:noFill/>
          <a:ln w="9525">
            <a:noFill/>
            <a:miter lim="800000"/>
            <a:headEnd/>
            <a:tailEnd/>
          </a:ln>
        </p:spPr>
        <p:txBody>
          <a:bodyPr>
            <a:spAutoFit/>
          </a:bodyPr>
          <a:lstStyle/>
          <a:p>
            <a:r>
              <a:rPr lang="en-US" sz="2800" b="1" dirty="0" err="1">
                <a:latin typeface="Calibri" pitchFamily="34" charset="0"/>
              </a:rPr>
              <a:t>CloudQueueMessage</a:t>
            </a:r>
            <a:r>
              <a:rPr lang="en-US" sz="2800" dirty="0">
                <a:latin typeface="Calibri" pitchFamily="34" charset="0"/>
              </a:rPr>
              <a:t>  </a:t>
            </a:r>
            <a:r>
              <a:rPr lang="en-US" sz="2800" dirty="0" err="1" smtClean="0">
                <a:latin typeface="Calibri" pitchFamily="34" charset="0"/>
              </a:rPr>
              <a:t>msg</a:t>
            </a:r>
            <a:r>
              <a:rPr lang="en-US" sz="2800" dirty="0" smtClean="0">
                <a:latin typeface="Calibri" pitchFamily="34" charset="0"/>
              </a:rPr>
              <a:t> =</a:t>
            </a:r>
            <a:endParaRPr lang="en-US" sz="2800" dirty="0">
              <a:latin typeface="Calibri" pitchFamily="34" charset="0"/>
            </a:endParaRPr>
          </a:p>
          <a:p>
            <a:r>
              <a:rPr lang="en-US" sz="2800" dirty="0">
                <a:latin typeface="Calibri" pitchFamily="34" charset="0"/>
              </a:rPr>
              <a:t>                </a:t>
            </a:r>
            <a:r>
              <a:rPr lang="en-US" sz="2800" b="1" dirty="0">
                <a:latin typeface="Calibri" pitchFamily="34" charset="0"/>
              </a:rPr>
              <a:t>queue.GetMessage</a:t>
            </a:r>
            <a:r>
              <a:rPr lang="en-US" sz="2800" dirty="0">
                <a:latin typeface="Calibri" pitchFamily="34" charset="0"/>
              </a:rPr>
              <a:t>(</a:t>
            </a:r>
          </a:p>
          <a:p>
            <a:r>
              <a:rPr lang="en-US" sz="2800" dirty="0">
                <a:latin typeface="Calibri" pitchFamily="34" charset="0"/>
              </a:rPr>
              <a:t>                      TimeSpan.FromSeconds(10));</a:t>
            </a:r>
          </a:p>
        </p:txBody>
      </p:sp>
      <p:cxnSp>
        <p:nvCxnSpPr>
          <p:cNvPr id="17" name="Straight Arrow Connector 16"/>
          <p:cNvCxnSpPr/>
          <p:nvPr/>
        </p:nvCxnSpPr>
        <p:spPr>
          <a:xfrm rot="5400000" flipH="1" flipV="1">
            <a:off x="6551219" y="4190237"/>
            <a:ext cx="913484" cy="6089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222555" y="3199790"/>
            <a:ext cx="608992" cy="6089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678113" y="5950075"/>
            <a:ext cx="7315200" cy="523875"/>
          </a:xfrm>
          <a:prstGeom prst="rect">
            <a:avLst/>
          </a:prstGeom>
          <a:noFill/>
          <a:ln w="9525">
            <a:noFill/>
            <a:miter lim="800000"/>
            <a:headEnd/>
            <a:tailEnd/>
          </a:ln>
        </p:spPr>
        <p:txBody>
          <a:bodyPr>
            <a:spAutoFit/>
          </a:bodyPr>
          <a:lstStyle/>
          <a:p>
            <a:r>
              <a:rPr lang="en-US" sz="2800" dirty="0">
                <a:latin typeface="Calibri" pitchFamily="34" charset="0"/>
              </a:rPr>
              <a:t>… </a:t>
            </a:r>
            <a:r>
              <a:rPr lang="en-US" sz="2800" b="1" dirty="0" err="1" smtClean="0">
                <a:solidFill>
                  <a:schemeClr val="tx2"/>
                </a:solidFill>
                <a:latin typeface="Calibri" pitchFamily="34" charset="0"/>
              </a:rPr>
              <a:t>queue.DeleteMessage</a:t>
            </a:r>
            <a:r>
              <a:rPr lang="en-US" sz="2800" dirty="0" smtClean="0">
                <a:solidFill>
                  <a:schemeClr val="tx2"/>
                </a:solidFill>
                <a:latin typeface="Calibri" pitchFamily="34" charset="0"/>
              </a:rPr>
              <a:t>(</a:t>
            </a:r>
            <a:r>
              <a:rPr lang="en-US" sz="2800" dirty="0" err="1" smtClean="0">
                <a:solidFill>
                  <a:schemeClr val="tx2"/>
                </a:solidFill>
                <a:latin typeface="Calibri" pitchFamily="34" charset="0"/>
              </a:rPr>
              <a:t>msg</a:t>
            </a:r>
            <a:r>
              <a:rPr lang="en-US" sz="2800" dirty="0" smtClean="0">
                <a:solidFill>
                  <a:schemeClr val="tx2"/>
                </a:solidFill>
                <a:latin typeface="Calibri" pitchFamily="34" charset="0"/>
              </a:rPr>
              <a:t>);</a:t>
            </a:r>
            <a:endParaRPr lang="en-US" sz="2800" dirty="0">
              <a:solidFill>
                <a:schemeClr val="tx2"/>
              </a:solidFill>
              <a:latin typeface="Calibri" pitchFamily="34" charset="0"/>
            </a:endParaRPr>
          </a:p>
        </p:txBody>
      </p:sp>
      <p:sp>
        <p:nvSpPr>
          <p:cNvPr id="20" name="Rounded Rectangle 19"/>
          <p:cNvSpPr/>
          <p:nvPr/>
        </p:nvSpPr>
        <p:spPr bwMode="auto">
          <a:xfrm>
            <a:off x="4267505" y="35042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8"/>
            <a:ext cx="8229600" cy="1706562"/>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6"/>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29708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27422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7" name="Rounded Rectangle 16"/>
          <p:cNvSpPr/>
          <p:nvPr/>
        </p:nvSpPr>
        <p:spPr bwMode="auto">
          <a:xfrm>
            <a:off x="459640" y="25136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5" y="251551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0" y="3429000"/>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1" name="Rounded Rectangle 40"/>
          <p:cNvSpPr/>
          <p:nvPr/>
        </p:nvSpPr>
        <p:spPr bwMode="auto">
          <a:xfrm>
            <a:off x="3354020" y="41900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2" name="Rounded Rectangle 41"/>
          <p:cNvSpPr/>
          <p:nvPr/>
        </p:nvSpPr>
        <p:spPr bwMode="auto">
          <a:xfrm>
            <a:off x="3810915" y="266791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0" y="3581400"/>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5" name="Rounded Rectangle 44"/>
          <p:cNvSpPr/>
          <p:nvPr/>
        </p:nvSpPr>
        <p:spPr bwMode="auto">
          <a:xfrm>
            <a:off x="3506420" y="43424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6" name="Rounded Rectangle 45"/>
          <p:cNvSpPr/>
          <p:nvPr/>
        </p:nvSpPr>
        <p:spPr bwMode="auto">
          <a:xfrm>
            <a:off x="3658820" y="44948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7" name="Rounded Rectangle 46"/>
          <p:cNvSpPr/>
          <p:nvPr/>
        </p:nvSpPr>
        <p:spPr bwMode="auto">
          <a:xfrm>
            <a:off x="3811220" y="46472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2"/>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70" y="5331895"/>
            <a:ext cx="6088718" cy="1508105"/>
          </a:xfrm>
          <a:prstGeom prst="rect">
            <a:avLst/>
          </a:prstGeom>
          <a:noFill/>
        </p:spPr>
        <p:txBody>
          <a:bodyPr wrap="none" rtlCol="0">
            <a:spAutoFit/>
          </a:bodyPr>
          <a:lstStyle/>
          <a:p>
            <a:pPr>
              <a:buFont typeface="Arial" pitchFamily="34" charset="0"/>
              <a:buChar char="•"/>
            </a:pPr>
            <a:r>
              <a:rPr lang="en-US" sz="3200" b="1" dirty="0" smtClean="0"/>
              <a:t> Remember</a:t>
            </a:r>
            <a:r>
              <a:rPr lang="en-US" sz="3200" b="1" dirty="0"/>
              <a:t>: 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Watch your scale units!</a:t>
            </a:r>
          </a:p>
          <a:p>
            <a:pPr lvl="1">
              <a:buFont typeface="Arial" pitchFamily="34" charset="0"/>
              <a:buChar char="•"/>
            </a:pPr>
            <a:r>
              <a:rPr lang="en-US" sz="2800" dirty="0"/>
              <a:t> </a:t>
            </a:r>
            <a:r>
              <a:rPr lang="en-US" sz="2800" dirty="0" smtClean="0"/>
              <a:t>Logical vs. Physical Architecture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circle(in)">
                                      <p:cBhvr>
                                        <p:cTn id="3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5" grpId="0" animBg="1"/>
      <p:bldP spid="46" grpId="0" animBg="1"/>
      <p:bldP spid="47" grpId="0" animBg="1"/>
      <p:bldP spid="5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dirty="0" smtClean="0"/>
              <a:t>CQRS </a:t>
            </a:r>
            <a:r>
              <a:rPr lang="en-US" b="1" dirty="0" smtClean="0"/>
              <a:t>requires</a:t>
            </a:r>
            <a:r>
              <a:rPr lang="en-US" dirty="0" smtClean="0"/>
              <a:t> Idempotent</a:t>
            </a:r>
          </a:p>
        </p:txBody>
      </p:sp>
      <p:sp>
        <p:nvSpPr>
          <p:cNvPr id="3" name="Content Placeholder 2"/>
          <p:cNvSpPr>
            <a:spLocks noGrp="1"/>
          </p:cNvSpPr>
          <p:nvPr>
            <p:ph idx="1"/>
          </p:nvPr>
        </p:nvSpPr>
        <p:spPr/>
        <p:txBody>
          <a:bodyPr/>
          <a:lstStyle/>
          <a:p>
            <a:r>
              <a:rPr lang="en-US" dirty="0" smtClean="0"/>
              <a:t>If we do a task twice, end result same as if we did it once</a:t>
            </a:r>
          </a:p>
          <a:p>
            <a:r>
              <a:rPr lang="en-US" dirty="0" smtClean="0"/>
              <a:t>App-specific concerns dictate approaches</a:t>
            </a:r>
          </a:p>
          <a:p>
            <a:pPr lvl="1"/>
            <a:r>
              <a:rPr lang="en-US" dirty="0" smtClean="0"/>
              <a:t>Compensating transactions</a:t>
            </a:r>
          </a:p>
          <a:p>
            <a:pPr lvl="1"/>
            <a:r>
              <a:rPr lang="en-US" dirty="0" smtClean="0"/>
              <a:t>Last in wins</a:t>
            </a:r>
          </a:p>
          <a:p>
            <a:pPr lvl="1"/>
            <a:r>
              <a:rPr lang="en-US" dirty="0" smtClean="0"/>
              <a:t>Many others possible – hard to say</a:t>
            </a:r>
          </a:p>
          <a:p>
            <a:r>
              <a:rPr lang="en-US" dirty="0" smtClean="0"/>
              <a:t>Example with Thumnailing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CQRS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a:defRPr/>
            </a:pPr>
            <a:r>
              <a:rPr lang="en-US" dirty="0" smtClean="0"/>
              <a:t>A Poison Message is not able to be processed</a:t>
            </a:r>
          </a:p>
          <a:p>
            <a:pPr lvl="1">
              <a:defRPr/>
            </a:pPr>
            <a:r>
              <a:rPr lang="en-US" dirty="0" smtClean="0"/>
              <a:t>Error condition for non-transient reason</a:t>
            </a:r>
          </a:p>
          <a:p>
            <a:pPr lvl="1">
              <a:defRPr/>
            </a:pPr>
            <a:r>
              <a:rPr lang="en-US" dirty="0" smtClean="0"/>
              <a:t>Queue feature: know your </a:t>
            </a:r>
            <a:r>
              <a:rPr lang="en-US" dirty="0" err="1" smtClean="0"/>
              <a:t>dequeue</a:t>
            </a:r>
            <a:r>
              <a:rPr lang="en-US" dirty="0" smtClean="0"/>
              <a:t> count</a:t>
            </a:r>
          </a:p>
          <a:p>
            <a:pPr lvl="2">
              <a:defRPr/>
            </a:pPr>
            <a:r>
              <a:rPr lang="en-US" dirty="0" err="1" smtClean="0"/>
              <a:t>CloudQueueMessage.DequeueCount</a:t>
            </a:r>
            <a:r>
              <a:rPr lang="en-US" dirty="0" smtClean="0"/>
              <a:t> property in Azure</a:t>
            </a:r>
          </a:p>
          <a:p>
            <a:pPr>
              <a:defRPr/>
            </a:pPr>
            <a:r>
              <a:rPr lang="en-US" dirty="0" smtClean="0"/>
              <a:t>Be proactive</a:t>
            </a:r>
          </a:p>
          <a:p>
            <a:pPr lvl="1">
              <a:defRPr/>
            </a:pPr>
            <a:r>
              <a:rPr lang="en-US" dirty="0" smtClean="0"/>
              <a:t>Falling off the queue may kill your system</a:t>
            </a:r>
          </a:p>
          <a:p>
            <a:pPr lvl="2">
              <a:defRPr/>
            </a:pPr>
            <a:r>
              <a:rPr lang="en-US" dirty="0" smtClean="0"/>
              <a:t>Message TTL = 7 days by default in Azure</a:t>
            </a:r>
          </a:p>
          <a:p>
            <a:pPr>
              <a:defRPr/>
            </a:pPr>
            <a:r>
              <a:rPr lang="en-US" dirty="0" smtClean="0"/>
              <a:t>Determine a max Retry policy</a:t>
            </a:r>
          </a:p>
          <a:p>
            <a:pPr lvl="1">
              <a:defRPr/>
            </a:pPr>
            <a:r>
              <a:rPr lang="en-US" dirty="0" smtClean="0"/>
              <a:t>May differ by queue object type or other criteria</a:t>
            </a:r>
          </a:p>
          <a:p>
            <a:pPr lvl="1">
              <a:defRPr/>
            </a:pPr>
            <a:r>
              <a:rPr lang="en-US" dirty="0" smtClean="0"/>
              <a:t>Delete, Move to Special Queue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smtClean="0"/>
              <a:t>CQRS </a:t>
            </a:r>
            <a:r>
              <a:rPr lang="en-US" b="1" dirty="0" smtClean="0"/>
              <a:t>enables</a:t>
            </a:r>
            <a:r>
              <a:rPr lang="en-US" dirty="0" smtClean="0"/>
              <a:t> Responsive</a:t>
            </a:r>
          </a:p>
        </p:txBody>
      </p:sp>
      <p:sp>
        <p:nvSpPr>
          <p:cNvPr id="3" name="Content Placeholder 2"/>
          <p:cNvSpPr>
            <a:spLocks noGrp="1"/>
          </p:cNvSpPr>
          <p:nvPr>
            <p:ph idx="1"/>
          </p:nvPr>
        </p:nvSpPr>
        <p:spPr/>
        <p:txBody>
          <a:bodyPr/>
          <a:lstStyle/>
          <a:p>
            <a:r>
              <a:rPr lang="en-US" dirty="0" smtClean="0"/>
              <a:t>Response to interactive users is as fast as a work request can be persisted</a:t>
            </a:r>
          </a:p>
          <a:p>
            <a:r>
              <a:rPr lang="en-US" dirty="0" smtClean="0"/>
              <a:t>Time consuming work done off-line</a:t>
            </a:r>
          </a:p>
          <a:p>
            <a:r>
              <a:rPr lang="en-US" dirty="0" smtClean="0"/>
              <a:t>Same total resource consumption, better subjective experience</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dirty="0" smtClean="0"/>
              <a:t>CQRS </a:t>
            </a:r>
            <a:r>
              <a:rPr lang="en-US" b="1" dirty="0" smtClean="0"/>
              <a:t>enables</a:t>
            </a:r>
            <a:r>
              <a:rPr lang="en-US" dirty="0" smtClean="0"/>
              <a:t> Scalable</a:t>
            </a:r>
          </a:p>
        </p:txBody>
      </p:sp>
      <p:sp>
        <p:nvSpPr>
          <p:cNvPr id="3" name="Content Placeholder 2"/>
          <p:cNvSpPr>
            <a:spLocks noGrp="1"/>
          </p:cNvSpPr>
          <p:nvPr>
            <p:ph idx="1"/>
          </p:nvPr>
        </p:nvSpPr>
        <p:spPr/>
        <p:txBody>
          <a:bodyPr>
            <a:normAutofit lnSpcReduction="10000"/>
          </a:bodyPr>
          <a:lstStyle/>
          <a:p>
            <a:r>
              <a:rPr lang="en-US" dirty="0" smtClean="0"/>
              <a:t>Loosely coupled, concern-independent scaling</a:t>
            </a:r>
          </a:p>
          <a:p>
            <a:pPr lvl="1"/>
            <a:r>
              <a:rPr lang="en-US" dirty="0" smtClean="0"/>
              <a:t>Getting </a:t>
            </a:r>
            <a:r>
              <a:rPr lang="en-US" b="1" dirty="0" smtClean="0"/>
              <a:t>Scale Units</a:t>
            </a:r>
            <a:r>
              <a:rPr lang="en-US" dirty="0" smtClean="0"/>
              <a:t> right</a:t>
            </a:r>
          </a:p>
          <a:p>
            <a:r>
              <a:rPr lang="en-US" dirty="0" smtClean="0"/>
              <a:t>Blocking is Bane of Scalability</a:t>
            </a:r>
          </a:p>
          <a:p>
            <a:pPr lvl="1"/>
            <a:r>
              <a:rPr lang="en-US" dirty="0" smtClean="0"/>
              <a:t>Decoupled front/back ends insulate from other system issues if…</a:t>
            </a:r>
          </a:p>
          <a:p>
            <a:pPr lvl="1"/>
            <a:r>
              <a:rPr lang="en-US" dirty="0" smtClean="0"/>
              <a:t>Twitter down</a:t>
            </a:r>
          </a:p>
          <a:p>
            <a:pPr lvl="1"/>
            <a:r>
              <a:rPr lang="en-US" dirty="0" smtClean="0"/>
              <a:t>Email server unreachable</a:t>
            </a:r>
          </a:p>
          <a:p>
            <a:pPr lvl="1"/>
            <a:r>
              <a:rPr lang="en-US" dirty="0" smtClean="0"/>
              <a:t>Order processing partner doing maintenance</a:t>
            </a:r>
          </a:p>
          <a:p>
            <a:pPr lvl="1"/>
            <a:r>
              <a:rPr lang="en-US" dirty="0" smtClean="0"/>
              <a:t>Internet connectivity interruption</a:t>
            </a:r>
          </a:p>
          <a:p>
            <a:pPr lvl="1"/>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smtClean="0"/>
              <a:t>CQRS </a:t>
            </a:r>
            <a:r>
              <a:rPr lang="en-US" b="1" dirty="0" smtClean="0"/>
              <a:t>enables</a:t>
            </a:r>
            <a:r>
              <a:rPr lang="en-US" dirty="0" smtClean="0"/>
              <a:t> Distribution</a:t>
            </a:r>
          </a:p>
        </p:txBody>
      </p:sp>
      <p:sp>
        <p:nvSpPr>
          <p:cNvPr id="3" name="Content Placeholder 2"/>
          <p:cNvSpPr>
            <a:spLocks noGrp="1"/>
          </p:cNvSpPr>
          <p:nvPr>
            <p:ph idx="1"/>
          </p:nvPr>
        </p:nvSpPr>
        <p:spPr>
          <a:xfrm>
            <a:off x="457200" y="1371600"/>
            <a:ext cx="4953000" cy="4754563"/>
          </a:xfrm>
        </p:spPr>
        <p:txBody>
          <a:bodyPr>
            <a:normAutofit/>
          </a:bodyPr>
          <a:lstStyle/>
          <a:p>
            <a:pPr marL="342900" lvl="1" indent="-342900">
              <a:buFont typeface="Arial" pitchFamily="34" charset="0"/>
              <a:buChar char="•"/>
              <a:defRPr/>
            </a:pPr>
            <a:r>
              <a:rPr lang="en-US" sz="3200" dirty="0" smtClean="0"/>
              <a:t>Scale out systems better suited for geographic distribution</a:t>
            </a:r>
          </a:p>
          <a:p>
            <a:pPr lvl="1">
              <a:defRPr/>
            </a:pPr>
            <a:r>
              <a:rPr lang="en-US" dirty="0" smtClean="0"/>
              <a:t>More efficient and flexible because more granular</a:t>
            </a:r>
          </a:p>
          <a:p>
            <a:pPr lvl="1">
              <a:defRPr/>
            </a:pPr>
            <a:r>
              <a:rPr lang="en-US" dirty="0" smtClean="0"/>
              <a:t>Hard for a mega-machine to be in more than one place</a:t>
            </a:r>
          </a:p>
          <a:p>
            <a:pPr lvl="1">
              <a:defRPr/>
            </a:pPr>
            <a:r>
              <a:rPr lang="en-US" dirty="0" smtClean="0"/>
              <a:t>Failure need not be binary</a:t>
            </a:r>
            <a:endParaRPr lang="en-US" dirty="0"/>
          </a:p>
          <a:p>
            <a:pPr lvl="1">
              <a:defRPr/>
            </a:pPr>
            <a:endParaRPr lang="en-US" dirty="0" smtClean="0"/>
          </a:p>
        </p:txBody>
      </p:sp>
      <p:pic>
        <p:nvPicPr>
          <p:cNvPr id="44036"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0"/>
            <a:ext cx="4038600" cy="5705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CQRS </a:t>
            </a:r>
            <a:r>
              <a:rPr lang="en-US" b="1" dirty="0" smtClean="0"/>
              <a:t>enables</a:t>
            </a:r>
            <a:r>
              <a:rPr lang="en-US" dirty="0" smtClean="0"/>
              <a:t> Resilient</a:t>
            </a:r>
          </a:p>
        </p:txBody>
      </p:sp>
      <p:sp>
        <p:nvSpPr>
          <p:cNvPr id="3" name="Content Placeholder 2"/>
          <p:cNvSpPr>
            <a:spLocks noGrp="1"/>
          </p:cNvSpPr>
          <p:nvPr>
            <p:ph idx="1"/>
          </p:nvPr>
        </p:nvSpPr>
        <p:spPr/>
        <p:txBody>
          <a:bodyPr/>
          <a:lstStyle/>
          <a:p>
            <a:r>
              <a:rPr lang="en-US" dirty="0" smtClean="0"/>
              <a:t>And </a:t>
            </a:r>
            <a:r>
              <a:rPr lang="en-US" b="1" dirty="0" smtClean="0"/>
              <a:t>Requires </a:t>
            </a:r>
            <a:r>
              <a:rPr lang="en-US" dirty="0" smtClean="0"/>
              <a:t>that you “Plan for failure”</a:t>
            </a:r>
          </a:p>
          <a:p>
            <a:r>
              <a:rPr lang="en-US" b="1" dirty="0" smtClean="0"/>
              <a:t>There will be VM </a:t>
            </a:r>
            <a:r>
              <a:rPr lang="en-US" dirty="0" smtClean="0"/>
              <a:t>(or Azure role)</a:t>
            </a:r>
            <a:r>
              <a:rPr lang="en-US" b="1" dirty="0" smtClean="0"/>
              <a:t> restarts</a:t>
            </a:r>
          </a:p>
          <a:p>
            <a:r>
              <a:rPr lang="en-US" dirty="0" smtClean="0"/>
              <a:t>Bake in handling of restarts</a:t>
            </a:r>
          </a:p>
          <a:p>
            <a:pPr lvl="1"/>
            <a:r>
              <a:rPr lang="en-US" dirty="0" smtClean="0"/>
              <a:t>Not an exception case! Expect it!</a:t>
            </a:r>
          </a:p>
          <a:p>
            <a:pPr lvl="1"/>
            <a:r>
              <a:rPr lang="en-US" dirty="0" smtClean="0"/>
              <a:t>Restarts are routine, system “just keeps working”</a:t>
            </a:r>
          </a:p>
          <a:p>
            <a:r>
              <a:rPr lang="en-US" b="1" i="1" dirty="0" smtClean="0"/>
              <a:t>If you follow the pattern, the payoff is substantial…</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61663223"/>
              </p:ext>
            </p:extLst>
          </p:nvPr>
        </p:nvGraphicFramePr>
        <p:xfrm>
          <a:off x="0" y="1219200"/>
          <a:ext cx="9143999" cy="630936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370840">
                <a:tc>
                  <a:txBody>
                    <a:bodyPr/>
                    <a:lstStyle/>
                    <a:p>
                      <a:r>
                        <a:rPr lang="en-US" sz="2400" baseline="0" dirty="0" smtClean="0"/>
                        <a:t>Operating System Upgrade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Application Update / Deploy</a:t>
                      </a:r>
                      <a:endParaRPr lang="en-US" sz="2400" dirty="0"/>
                    </a:p>
                  </a:txBody>
                  <a:tcPr/>
                </a:tc>
                <a:tc>
                  <a:txBody>
                    <a:bodyPr/>
                    <a:lstStyle/>
                    <a:p>
                      <a:endParaRPr lang="en-US" sz="2400" dirty="0"/>
                    </a:p>
                  </a:txBody>
                  <a:tcPr/>
                </a:tc>
                <a:tc>
                  <a:txBody>
                    <a:bodyPr/>
                    <a:lstStyle/>
                    <a:p>
                      <a:endParaRPr lang="en-US" dirty="0"/>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Change Topology</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baseline="0" dirty="0" smtClean="0"/>
                        <a:t>Software Bug / Crash / Failure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Security</a:t>
                      </a:r>
                      <a:r>
                        <a:rPr lang="en-US" sz="2400" baseline="0" dirty="0" smtClean="0"/>
                        <a:t> </a:t>
                      </a:r>
                      <a:br>
                        <a:rPr lang="en-US" sz="2400" baseline="0" dirty="0" smtClean="0"/>
                      </a:br>
                      <a:r>
                        <a:rPr lang="en-US" sz="2400" baseline="0" dirty="0" smtClean="0"/>
                        <a:t>Patch</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276600"/>
            <a:ext cx="914400" cy="933450"/>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953000"/>
            <a:ext cx="914400" cy="933450"/>
          </a:xfrm>
          <a:prstGeom prst="rect">
            <a:avLst/>
          </a:prstGeom>
          <a:noFill/>
          <a:ln w="9525">
            <a:noFill/>
            <a:miter lim="800000"/>
            <a:headEnd/>
            <a:tailEnd/>
          </a:ln>
        </p:spPr>
      </p:pic>
      <p:pic>
        <p:nvPicPr>
          <p:cNvPr id="49210"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5029200"/>
            <a:ext cx="685800" cy="685800"/>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1752600"/>
            <a:ext cx="685800" cy="685800"/>
          </a:xfrm>
          <a:prstGeom prst="rect">
            <a:avLst/>
          </a:prstGeom>
          <a:noFill/>
          <a:ln w="9525">
            <a:noFill/>
            <a:miter lim="800000"/>
            <a:headEnd/>
            <a:tailEnd/>
          </a:ln>
        </p:spPr>
      </p:pic>
      <p:pic>
        <p:nvPicPr>
          <p:cNvPr id="49212"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1752600"/>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676400"/>
            <a:ext cx="914400" cy="933450"/>
          </a:xfrm>
          <a:prstGeom prst="rect">
            <a:avLst/>
          </a:prstGeom>
          <a:noFill/>
          <a:ln w="9525">
            <a:noFill/>
            <a:miter lim="800000"/>
            <a:headEnd/>
            <a:tailEnd/>
          </a:ln>
        </p:spPr>
      </p:pic>
      <p:pic>
        <p:nvPicPr>
          <p:cNvPr id="4921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2590800"/>
            <a:ext cx="685800" cy="685800"/>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2514600"/>
            <a:ext cx="685800" cy="685800"/>
          </a:xfrm>
          <a:prstGeom prst="rect">
            <a:avLst/>
          </a:prstGeom>
          <a:noFill/>
          <a:ln w="9525">
            <a:noFill/>
            <a:miter lim="800000"/>
            <a:headEnd/>
            <a:tailEnd/>
          </a:ln>
        </p:spPr>
      </p:pic>
      <p:pic>
        <p:nvPicPr>
          <p:cNvPr id="4921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3352800"/>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3352800"/>
            <a:ext cx="685800" cy="685800"/>
          </a:xfrm>
          <a:prstGeom prst="rect">
            <a:avLst/>
          </a:prstGeom>
          <a:noFill/>
          <a:ln w="9525">
            <a:noFill/>
            <a:miter lim="800000"/>
            <a:headEnd/>
            <a:tailEnd/>
          </a:ln>
        </p:spPr>
      </p:pic>
      <p:pic>
        <p:nvPicPr>
          <p:cNvPr id="49220"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4267200"/>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4267200"/>
            <a:ext cx="685800" cy="685800"/>
          </a:xfrm>
          <a:prstGeom prst="rect">
            <a:avLst/>
          </a:prstGeom>
          <a:noFill/>
          <a:ln w="9525">
            <a:noFill/>
            <a:miter lim="800000"/>
            <a:headEnd/>
            <a:tailEnd/>
          </a:ln>
        </p:spPr>
      </p:pic>
      <p:pic>
        <p:nvPicPr>
          <p:cNvPr id="49222"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5867400"/>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5029200"/>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5867400"/>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772150"/>
            <a:ext cx="914400" cy="933450"/>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114800"/>
            <a:ext cx="914400" cy="933450"/>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14600"/>
            <a:ext cx="914400" cy="933450"/>
          </a:xfrm>
          <a:prstGeom prst="rect">
            <a:avLst/>
          </a:prstGeom>
          <a:noFill/>
          <a:ln w="9525">
            <a:noFill/>
            <a:miter lim="800000"/>
            <a:headEnd/>
            <a:tailEnd/>
          </a:ln>
        </p:spPr>
      </p:pic>
      <p:cxnSp>
        <p:nvCxnSpPr>
          <p:cNvPr id="5" name="Straight Connector 4"/>
          <p:cNvCxnSpPr/>
          <p:nvPr/>
        </p:nvCxnSpPr>
        <p:spPr>
          <a:xfrm flipH="1">
            <a:off x="4514849" y="1297535"/>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229600" cy="1143000"/>
          </a:xfrm>
        </p:spPr>
        <p:txBody>
          <a:bodyPr>
            <a:normAutofit fontScale="90000"/>
          </a:bodyPr>
          <a:lstStyle/>
          <a:p>
            <a:pPr>
              <a:defRPr/>
            </a:pPr>
            <a:r>
              <a:rPr lang="en-US" sz="4900" b="1" dirty="0" smtClean="0"/>
              <a:t>What’s Up?</a:t>
            </a:r>
            <a:r>
              <a:rPr lang="en-US" dirty="0" smtClean="0"/>
              <a:t/>
            </a:r>
            <a:br>
              <a:rPr lang="en-US" dirty="0" smtClean="0"/>
            </a:br>
            <a:r>
              <a:rPr lang="en-US" sz="3600" dirty="0" smtClean="0"/>
              <a:t>Aspirin-free Reliability as </a:t>
            </a:r>
            <a:r>
              <a:rPr lang="en-US" sz="3600" i="1" dirty="0" smtClean="0">
                <a:latin typeface="Andy" pitchFamily="66" charset="0"/>
              </a:rPr>
              <a:t>EMERGENT PROPERTY</a:t>
            </a:r>
            <a:endParaRPr lang="en-US" i="1" dirty="0">
              <a:latin typeface="Andy" pitchFamily="66"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a:solidFill>
                <a:schemeClr val="bg1">
                  <a:lumMod val="65000"/>
                </a:schemeClr>
              </a:solidFill>
            </a:endParaRPr>
          </a:p>
          <a:p>
            <a:pPr marL="514350" indent="-514350">
              <a:buFont typeface="+mj-lt"/>
              <a:buAutoNum type="arabicPeriod"/>
            </a:pPr>
            <a:r>
              <a:rPr lang="en-US" sz="4800" b="1" dirty="0" smtClean="0"/>
              <a:t>Q&amp;A</a:t>
            </a:r>
            <a:endParaRPr lang="en-US" sz="4000" b="1" dirty="0" smtClean="0"/>
          </a:p>
          <a:p>
            <a:pPr marL="914400" lvl="1" indent="-514350">
              <a:buFont typeface="Arial" pitchFamily="34" charset="0"/>
              <a:buChar char="•"/>
            </a:pPr>
            <a:r>
              <a:rPr lang="en-US" sz="3600" dirty="0" smtClean="0"/>
              <a:t>Questions? Feedback?</a:t>
            </a:r>
          </a:p>
          <a:p>
            <a:pPr marL="914400" lvl="1" indent="-514350">
              <a:buFont typeface="Arial" pitchFamily="34" charset="0"/>
              <a:buChar char="•"/>
            </a:pPr>
            <a:r>
              <a:rPr lang="en-US" sz="3600" dirty="0" smtClean="0"/>
              <a:t>Continue the conversation?</a:t>
            </a:r>
            <a:endParaRPr lang="en-US" sz="44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92D050">
            <a:alpha val="89000"/>
          </a:srgbClr>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2052111144"/>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Free 30-Day Windows Azure &amp; SQL Azure Pass</a:t>
            </a:r>
            <a:r>
              <a:rPr lang="en-US" sz="3200" dirty="0" smtClean="0"/>
              <a:t/>
            </a:r>
            <a:br>
              <a:rPr lang="en-US" sz="3200" dirty="0" smtClean="0"/>
            </a:br>
            <a:r>
              <a:rPr lang="en-US" sz="2800" dirty="0" smtClean="0"/>
              <a:t>(in countries where Azure is offered)</a:t>
            </a:r>
            <a:endParaRPr lang="en-US" sz="3200" dirty="0"/>
          </a:p>
        </p:txBody>
      </p:sp>
      <p:sp>
        <p:nvSpPr>
          <p:cNvPr id="3" name="Content Placeholder 2"/>
          <p:cNvSpPr>
            <a:spLocks noGrp="1"/>
          </p:cNvSpPr>
          <p:nvPr>
            <p:ph idx="1"/>
          </p:nvPr>
        </p:nvSpPr>
        <p:spPr/>
        <p:txBody>
          <a:bodyPr/>
          <a:lstStyle/>
          <a:p>
            <a:r>
              <a:rPr lang="en-US" dirty="0" smtClean="0"/>
              <a:t>Visit </a:t>
            </a:r>
            <a:r>
              <a:rPr lang="en-US" dirty="0" smtClean="0">
                <a:hlinkClick r:id="rId2"/>
              </a:rPr>
              <a:t>http://bit.ly/BillOnAzure</a:t>
            </a:r>
            <a:endParaRPr lang="en-US" dirty="0" smtClean="0"/>
          </a:p>
          <a:p>
            <a:r>
              <a:rPr lang="en-US" dirty="0" smtClean="0"/>
              <a:t>Use this promo code: </a:t>
            </a:r>
            <a:r>
              <a:rPr lang="en-US" b="1" dirty="0" smtClean="0"/>
              <a:t>BillOnAzure</a:t>
            </a:r>
          </a:p>
          <a:p>
            <a:r>
              <a:rPr lang="en-US" dirty="0" smtClean="0"/>
              <a:t>You will be provisioned an Azure account valid for 30 days that includes for </a:t>
            </a:r>
            <a:r>
              <a:rPr lang="en-US" b="1" dirty="0" smtClean="0"/>
              <a:t>FREE</a:t>
            </a:r>
            <a:r>
              <a:rPr lang="en-US" dirty="0" smtClean="0"/>
              <a:t>:</a:t>
            </a:r>
          </a:p>
          <a:p>
            <a:pPr lvl="1"/>
            <a:r>
              <a:rPr lang="en-US" dirty="0" smtClean="0"/>
              <a:t>Three small compute instances</a:t>
            </a:r>
          </a:p>
          <a:p>
            <a:pPr lvl="1"/>
            <a:r>
              <a:rPr lang="en-US" dirty="0" smtClean="0"/>
              <a:t>Two 1 GB SQL Azure Databases</a:t>
            </a:r>
          </a:p>
          <a:p>
            <a:pPr lvl="1"/>
            <a:r>
              <a:rPr lang="en-US" dirty="0" smtClean="0"/>
              <a:t>3 GB of Windows Azure Storage</a:t>
            </a:r>
          </a:p>
          <a:p>
            <a:pPr lvl="1"/>
            <a:r>
              <a:rPr lang="en-US" dirty="0" smtClean="0"/>
              <a:t>And more…</a:t>
            </a:r>
            <a:endParaRPr lang="en-US" dirty="0"/>
          </a:p>
        </p:txBody>
      </p:sp>
    </p:spTree>
    <p:extLst>
      <p:ext uri="{BB962C8B-B14F-4D97-AF65-F5344CB8AC3E}">
        <p14:creationId xmlns:p14="http://schemas.microsoft.com/office/powerpoint/2010/main" val="634399836"/>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 Pass Screen Shot</a:t>
            </a:r>
            <a:endParaRPr lang="en-US" dirty="0"/>
          </a:p>
        </p:txBody>
      </p:sp>
      <p:sp>
        <p:nvSpPr>
          <p:cNvPr id="3" name="Content Placeholder 2"/>
          <p:cNvSpPr>
            <a:spLocks noGrp="1"/>
          </p:cNvSpPr>
          <p:nvPr>
            <p:ph idx="1"/>
          </p:nvPr>
        </p:nvSpPr>
        <p:spPr/>
        <p:txBody>
          <a:bodyPr/>
          <a:lstStyle/>
          <a:p>
            <a:endParaRPr lang="en-US" dirty="0"/>
          </a:p>
        </p:txBody>
      </p:sp>
      <p:pic>
        <p:nvPicPr>
          <p:cNvPr id="593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88" y="0"/>
            <a:ext cx="9039225" cy="694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70045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fontScale="92500" lnSpcReduction="10000"/>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cloud platform</a:t>
            </a:r>
          </a:p>
          <a:p>
            <a:pPr eaLnBrk="1" fontAlgn="auto" hangingPunct="1">
              <a:spcAft>
                <a:spcPts val="0"/>
              </a:spcAft>
              <a:buFont typeface="Arial" pitchFamily="34" charset="0"/>
              <a:buChar char="•"/>
              <a:defRPr/>
            </a:pPr>
            <a:r>
              <a:rPr lang="en-US" dirty="0" smtClean="0"/>
              <a:t>Last Thursday, monthly, 6:00-8:30 PM at NERD</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b="1" dirty="0" smtClean="0"/>
              <a:t>Special Waltham meeting on Wed Sept 21</a:t>
            </a:r>
          </a:p>
          <a:p>
            <a:pPr eaLnBrk="1" fontAlgn="auto" hangingPunct="1">
              <a:spcAft>
                <a:spcPts val="0"/>
              </a:spcAft>
              <a:buFont typeface="Arial" pitchFamily="34" charset="0"/>
              <a:buChar char="•"/>
              <a:defRPr/>
            </a:pPr>
            <a:r>
              <a:rPr lang="en-US" b="1" dirty="0" smtClean="0"/>
              <a:t>Boston </a:t>
            </a:r>
            <a:r>
              <a:rPr lang="en-US" b="1" dirty="0" smtClean="0"/>
              <a:t>Azure Boot Camp: Fri 9/30-Sat 10/1</a:t>
            </a:r>
          </a:p>
          <a:p>
            <a:pPr eaLnBrk="1" fontAlgn="auto" hangingPunct="1">
              <a:spcAft>
                <a:spcPts val="0"/>
              </a:spcAft>
              <a:buFont typeface="Arial" pitchFamily="34" charset="0"/>
              <a:buChar char="•"/>
              <a:defRPr/>
            </a:pPr>
            <a:r>
              <a:rPr lang="en-US" dirty="0" smtClean="0"/>
              <a:t>Follow on Twitter: </a:t>
            </a:r>
            <a:r>
              <a:rPr lang="en-US" b="1" dirty="0" smtClean="0"/>
              <a:t>@bostonazure </a:t>
            </a:r>
          </a:p>
          <a:p>
            <a:pPr>
              <a:defRPr/>
            </a:pPr>
            <a:r>
              <a:rPr lang="en-US" dirty="0" smtClean="0"/>
              <a:t>More info or to join our email list: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0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wd">
                                    <p:tmPct val="5000"/>
                                  </p:iterate>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smtClean="0"/>
              <a:t>Contact Me</a:t>
            </a:r>
          </a:p>
        </p:txBody>
      </p:sp>
      <p:sp>
        <p:nvSpPr>
          <p:cNvPr id="43011" name="Content Placeholder 2"/>
          <p:cNvSpPr>
            <a:spLocks noGrp="1"/>
          </p:cNvSpPr>
          <p:nvPr>
            <p:ph idx="1"/>
          </p:nvPr>
        </p:nvSpPr>
        <p:spPr/>
        <p:txBody>
          <a:bodyPr/>
          <a:lstStyle/>
          <a:p>
            <a:pPr algn="ctr" eaLnBrk="1" hangingPunct="1">
              <a:buFont typeface="Arial" charset="0"/>
              <a:buNone/>
            </a:pPr>
            <a:r>
              <a:rPr lang="en-US" i="1" dirty="0" smtClean="0"/>
              <a:t>I may be able to speak at your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eaLnBrk="1" hangingPunct="1">
              <a:buFont typeface="Arial" charset="0"/>
              <a:buNone/>
            </a:pPr>
            <a:r>
              <a:rPr lang="en-US" b="1" dirty="0" smtClean="0"/>
              <a:t>	Bill Wilder</a:t>
            </a:r>
          </a:p>
          <a:p>
            <a:pPr eaLnBrk="1" hangingPunct="1">
              <a:buFont typeface="Arial" charset="0"/>
              <a:buNone/>
            </a:pPr>
            <a:r>
              <a:rPr lang="en-US" b="1" dirty="0" smtClean="0"/>
              <a:t>	@codingoutloud</a:t>
            </a:r>
          </a:p>
          <a:p>
            <a:pPr eaLnBrk="1" hangingPunct="1">
              <a:buFont typeface="Arial" charset="0"/>
              <a:buNone/>
            </a:pPr>
            <a:r>
              <a:rPr lang="en-US" b="1" dirty="0" smtClean="0"/>
              <a:t>	http://blog.codingoutloud.com</a:t>
            </a:r>
          </a:p>
          <a:p>
            <a:pPr eaLnBrk="1" hangingPunct="1"/>
            <a:endParaRPr lang="en-US" b="1" dirty="0" smtClean="0"/>
          </a:p>
          <a:p>
            <a:pPr eaLnBrk="1" hangingPunct="1"/>
            <a:endParaRPr lang="en-US" b="1" dirty="0" smtClean="0"/>
          </a:p>
        </p:txBody>
      </p:sp>
      <p:pic>
        <p:nvPicPr>
          <p:cNvPr id="430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688" y="5102960"/>
            <a:ext cx="69961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03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2.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944BC1-AF26-4A34-92F9-B39AD35DD417}">
  <ds:schemaRefs>
    <ds:schemaRef ds:uri="http://schemas.microsoft.com/office/2006/metadata/properties"/>
    <ds:schemaRef ds:uri="7e88ebde-63a9-4faf-8b82-2ec1987651a8"/>
  </ds:schemaRefs>
</ds:datastoreItem>
</file>

<file path=docProps/app.xml><?xml version="1.0" encoding="utf-8"?>
<Properties xmlns="http://schemas.openxmlformats.org/officeDocument/2006/extended-properties" xmlns:vt="http://schemas.openxmlformats.org/officeDocument/2006/docPropsVTypes">
  <TotalTime>13302</TotalTime>
  <Words>2360</Words>
  <Application>Microsoft Office PowerPoint</Application>
  <PresentationFormat>On-screen Show (4:3)</PresentationFormat>
  <Paragraphs>526</Paragraphs>
  <Slides>48</Slides>
  <Notes>24</Notes>
  <HiddenSlides>1</HiddenSlides>
  <MMClips>0</MMClips>
  <ScaleCrop>false</ScaleCrop>
  <HeadingPairs>
    <vt:vector size="4" baseType="variant">
      <vt:variant>
        <vt:lpstr>Theme</vt:lpstr>
      </vt:variant>
      <vt:variant>
        <vt:i4>7</vt:i4>
      </vt:variant>
      <vt:variant>
        <vt:lpstr>Slide Titles</vt:lpstr>
      </vt:variant>
      <vt:variant>
        <vt:i4>48</vt:i4>
      </vt:variant>
    </vt:vector>
  </HeadingPairs>
  <TitlesOfParts>
    <vt:vector size="55"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Architecture Patterns for Scalability &amp; Reliability</vt:lpstr>
      <vt:lpstr>“These go to eleven” –Nigel Tufnel</vt:lpstr>
      <vt:lpstr>Bill Wilder</vt:lpstr>
      <vt:lpstr>11 Scalability Concepts</vt:lpstr>
      <vt:lpstr>Key Concepts &amp; Patterns</vt:lpstr>
      <vt:lpstr>Key Terms</vt:lpstr>
      <vt:lpstr>Overview of Scalability Topics</vt:lpstr>
      <vt:lpstr>What does it mean to Scale?</vt:lpstr>
      <vt:lpstr>Options: Scale Up and Scale Out</vt:lpstr>
      <vt:lpstr>Scaling Up: Scaling the Box</vt:lpstr>
      <vt:lpstr>Scaling Out: Adding Boxes</vt:lpstr>
      <vt:lpstr>How do I Choose???? ??????</vt:lpstr>
      <vt:lpstr>Essential Scale Out Patterns</vt:lpstr>
      <vt:lpstr>Overview of Scalability Topics</vt:lpstr>
      <vt:lpstr>Overview of Scalability Topics</vt:lpstr>
      <vt:lpstr>What is Sharding?</vt:lpstr>
      <vt:lpstr>Sharding is Difficult</vt:lpstr>
      <vt:lpstr>SQL Azure is SQL Server Except…</vt:lpstr>
      <vt:lpstr>SQL Azure Federations for Sharding</vt:lpstr>
      <vt:lpstr>Overview of Scalability Topics</vt:lpstr>
      <vt:lpstr>Persistent Storage Services – Azure</vt:lpstr>
      <vt:lpstr>Not Only SQL</vt:lpstr>
      <vt:lpstr>NoSQL Databases (simplified!!!)</vt:lpstr>
      <vt:lpstr>Eventual Consistency</vt:lpstr>
      <vt:lpstr>Why Eventual Consistency? #1</vt:lpstr>
      <vt:lpstr>Why Eventual Consistency? #2</vt:lpstr>
      <vt:lpstr>Relational (SQL Azure) vs. NoSQL (Azure Tables)</vt:lpstr>
      <vt:lpstr>NoSQL Storage</vt:lpstr>
      <vt:lpstr>Overview of Scalability Topics</vt:lpstr>
      <vt:lpstr>CQRS Architecture Pattern</vt:lpstr>
      <vt:lpstr>CQRS in Windows Azure</vt:lpstr>
      <vt:lpstr>Key Pattern: Roles + Queues</vt:lpstr>
      <vt:lpstr>Canonical Example: Thumbnails</vt:lpstr>
      <vt:lpstr>Reliable Queue &amp; 2-step Delete</vt:lpstr>
      <vt:lpstr>General Case:  Many Roles, Many Queues</vt:lpstr>
      <vt:lpstr>CQRS requires Idempotent</vt:lpstr>
      <vt:lpstr>CQRS expects Poison Messages</vt:lpstr>
      <vt:lpstr>CQRS enables Responsive</vt:lpstr>
      <vt:lpstr>CQRS enables Scalable</vt:lpstr>
      <vt:lpstr>CQRS enables Distribution</vt:lpstr>
      <vt:lpstr>CQRS enables Resilient</vt:lpstr>
      <vt:lpstr>What’s Up? Aspirin-free Reliability as EMERGENT PROPERTY</vt:lpstr>
      <vt:lpstr>Overview of Scalability Topics</vt:lpstr>
      <vt:lpstr>Questions? Comments? More information?</vt:lpstr>
      <vt:lpstr>Free 30-Day Windows Azure &amp; SQL Azure Pass (in countries where Azure is offered)</vt:lpstr>
      <vt:lpstr>Azure Pass Screen Shot</vt:lpstr>
      <vt:lpstr>BostonAzure.org</vt:lpstr>
      <vt:lpstr>Contact 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424</cp:revision>
  <cp:lastPrinted>2011-06-09T11:34:57Z</cp:lastPrinted>
  <dcterms:created xsi:type="dcterms:W3CDTF">2011-03-08T16:00:15Z</dcterms:created>
  <dcterms:modified xsi:type="dcterms:W3CDTF">2011-07-19T19:49:15Z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