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12.xml" ContentType="application/vnd.openxmlformats-officedocument.presentationml.notesSlide+xml"/>
  <Override PartName="/ppt/notesSlides/notesSlide7.xml" ContentType="application/vnd.openxmlformats-officedocument.presentationml.notesSlide+xml"/>
  <Override PartName="/ppt/diagrams/layout1.xml" ContentType="application/vnd.openxmlformats-officedocument.drawingml.diagramLayout+xml"/>
  <Override PartName="/ppt/diagrams/data2.xml" ContentType="application/vnd.openxmlformats-officedocument.drawingml.diagramData+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diagrams/colors2.xml" ContentType="application/vnd.openxmlformats-officedocument.drawingml.diagramColor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diagrams/layout2.xml" ContentType="application/vnd.openxmlformats-officedocument.drawingml.diagramLayout+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ppt/diagrams/data1.xml" ContentType="application/vnd.openxmlformats-officedocument.drawingml.diagramData+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Default Extension="wmf" ContentType="image/x-wmf"/>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7"/>
  </p:notesMasterIdLst>
  <p:handoutMasterIdLst>
    <p:handoutMasterId r:id="rId68"/>
  </p:handoutMasterIdLst>
  <p:sldIdLst>
    <p:sldId id="371" r:id="rId2"/>
    <p:sldId id="372" r:id="rId3"/>
    <p:sldId id="273" r:id="rId4"/>
    <p:sldId id="373" r:id="rId5"/>
    <p:sldId id="378" r:id="rId6"/>
    <p:sldId id="397" r:id="rId7"/>
    <p:sldId id="347" r:id="rId8"/>
    <p:sldId id="281" r:id="rId9"/>
    <p:sldId id="360" r:id="rId10"/>
    <p:sldId id="339" r:id="rId11"/>
    <p:sldId id="348" r:id="rId12"/>
    <p:sldId id="290" r:id="rId13"/>
    <p:sldId id="361" r:id="rId14"/>
    <p:sldId id="391" r:id="rId15"/>
    <p:sldId id="392" r:id="rId16"/>
    <p:sldId id="390" r:id="rId17"/>
    <p:sldId id="362" r:id="rId18"/>
    <p:sldId id="327" r:id="rId19"/>
    <p:sldId id="383" r:id="rId20"/>
    <p:sldId id="380" r:id="rId21"/>
    <p:sldId id="381" r:id="rId22"/>
    <p:sldId id="382" r:id="rId23"/>
    <p:sldId id="287" r:id="rId24"/>
    <p:sldId id="288" r:id="rId25"/>
    <p:sldId id="388" r:id="rId26"/>
    <p:sldId id="389" r:id="rId27"/>
    <p:sldId id="387" r:id="rId28"/>
    <p:sldId id="289" r:id="rId29"/>
    <p:sldId id="262" r:id="rId30"/>
    <p:sldId id="384" r:id="rId31"/>
    <p:sldId id="321" r:id="rId32"/>
    <p:sldId id="363" r:id="rId33"/>
    <p:sldId id="364" r:id="rId34"/>
    <p:sldId id="369" r:id="rId35"/>
    <p:sldId id="370" r:id="rId36"/>
    <p:sldId id="342" r:id="rId37"/>
    <p:sldId id="359" r:id="rId38"/>
    <p:sldId id="394" r:id="rId39"/>
    <p:sldId id="396" r:id="rId40"/>
    <p:sldId id="365" r:id="rId41"/>
    <p:sldId id="337" r:id="rId42"/>
    <p:sldId id="395" r:id="rId43"/>
    <p:sldId id="352" r:id="rId44"/>
    <p:sldId id="340" r:id="rId45"/>
    <p:sldId id="329" r:id="rId46"/>
    <p:sldId id="335" r:id="rId47"/>
    <p:sldId id="330" r:id="rId48"/>
    <p:sldId id="353" r:id="rId49"/>
    <p:sldId id="331" r:id="rId50"/>
    <p:sldId id="276" r:id="rId51"/>
    <p:sldId id="346" r:id="rId52"/>
    <p:sldId id="345" r:id="rId53"/>
    <p:sldId id="344" r:id="rId54"/>
    <p:sldId id="277" r:id="rId55"/>
    <p:sldId id="297" r:id="rId56"/>
    <p:sldId id="279" r:id="rId57"/>
    <p:sldId id="291" r:id="rId58"/>
    <p:sldId id="295" r:id="rId59"/>
    <p:sldId id="305" r:id="rId60"/>
    <p:sldId id="343" r:id="rId61"/>
    <p:sldId id="350" r:id="rId62"/>
    <p:sldId id="263" r:id="rId63"/>
    <p:sldId id="375" r:id="rId64"/>
    <p:sldId id="376" r:id="rId65"/>
    <p:sldId id="377" r:id="rId6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5" autoAdjust="0"/>
    <p:restoredTop sz="83033" autoAdjust="0"/>
  </p:normalViewPr>
  <p:slideViewPr>
    <p:cSldViewPr>
      <p:cViewPr varScale="1">
        <p:scale>
          <a:sx n="93" d="100"/>
          <a:sy n="93" d="100"/>
        </p:scale>
        <p:origin x="-96" y="-186"/>
      </p:cViewPr>
      <p:guideLst>
        <p:guide orient="horz" pos="2160"/>
        <p:guide pos="2880"/>
      </p:guideLst>
    </p:cSldViewPr>
  </p:slideViewPr>
  <p:outlineViewPr>
    <p:cViewPr>
      <p:scale>
        <a:sx n="33" d="100"/>
        <a:sy n="33" d="100"/>
      </p:scale>
      <p:origin x="48" y="25968"/>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3CAF845-5E9F-4130-B6E4-ADDEA213BFF5}"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1CE3BEDE-B78A-4390-BE98-F6FFCB73D490}">
      <dgm:prSet phldrT="[Text]" custT="1"/>
      <dgm:spPr>
        <a:solidFill>
          <a:schemeClr val="accent1">
            <a:hueOff val="0"/>
            <a:satOff val="0"/>
            <a:lumOff val="0"/>
            <a:alpha val="75000"/>
          </a:schemeClr>
        </a:solidFill>
      </dgm:spPr>
      <dgm:t>
        <a:bodyPr/>
        <a:lstStyle/>
        <a:p>
          <a:pPr algn="ctr"/>
          <a:r>
            <a:rPr lang="en-US" sz="3200" dirty="0" smtClean="0">
              <a:solidFill>
                <a:schemeClr val="tx1"/>
              </a:solidFill>
            </a:rPr>
            <a:t>Queue Name: “thumbnailer-7” </a:t>
          </a:r>
          <a:br>
            <a:rPr lang="en-US" sz="3200" dirty="0" smtClean="0">
              <a:solidFill>
                <a:schemeClr val="tx1"/>
              </a:solidFill>
            </a:rPr>
          </a:br>
          <a:r>
            <a:rPr lang="en-US" sz="2400" b="1" dirty="0" smtClean="0">
              <a:solidFill>
                <a:schemeClr val="tx1"/>
              </a:solidFill>
            </a:rPr>
            <a:t>http://thumbnailer-7.queue.core.windows.net/</a:t>
          </a:r>
          <a:endParaRPr lang="en-US" sz="3200" b="1" dirty="0"/>
        </a:p>
      </dgm:t>
    </dgm:pt>
    <dgm:pt modelId="{48A88C91-3C68-4A2E-9E42-912D817BBAD4}" type="parTrans" cxnId="{985981E4-2586-47CD-B03B-233A1C68D5B6}">
      <dgm:prSet/>
      <dgm:spPr/>
      <dgm:t>
        <a:bodyPr/>
        <a:lstStyle/>
        <a:p>
          <a:endParaRPr lang="en-US"/>
        </a:p>
      </dgm:t>
    </dgm:pt>
    <dgm:pt modelId="{6D4F3225-F7C0-4F6A-BEDD-87CADD51DED9}" type="sibTrans" cxnId="{985981E4-2586-47CD-B03B-233A1C68D5B6}">
      <dgm:prSet/>
      <dgm:spPr/>
      <dgm:t>
        <a:bodyPr/>
        <a:lstStyle/>
        <a:p>
          <a:endParaRPr lang="en-US"/>
        </a:p>
      </dgm:t>
    </dgm:pt>
    <dgm:pt modelId="{E94B4DFF-11D6-4F9F-A125-7B5693D766DD}" type="pres">
      <dgm:prSet presAssocID="{C3CAF845-5E9F-4130-B6E4-ADDEA213BFF5}" presName="linear" presStyleCnt="0">
        <dgm:presLayoutVars>
          <dgm:animLvl val="lvl"/>
          <dgm:resizeHandles val="exact"/>
        </dgm:presLayoutVars>
      </dgm:prSet>
      <dgm:spPr/>
      <dgm:t>
        <a:bodyPr/>
        <a:lstStyle/>
        <a:p>
          <a:endParaRPr lang="en-US"/>
        </a:p>
      </dgm:t>
    </dgm:pt>
    <dgm:pt modelId="{7655A4DB-CA45-4DB7-8EE9-481161A109B8}" type="pres">
      <dgm:prSet presAssocID="{1CE3BEDE-B78A-4390-BE98-F6FFCB73D490}" presName="parentText" presStyleLbl="node1" presStyleIdx="0" presStyleCnt="1" custScaleY="95473" custLinFactNeighborX="0" custLinFactNeighborY="61010">
        <dgm:presLayoutVars>
          <dgm:chMax val="0"/>
          <dgm:bulletEnabled val="1"/>
        </dgm:presLayoutVars>
      </dgm:prSet>
      <dgm:spPr/>
      <dgm:t>
        <a:bodyPr/>
        <a:lstStyle/>
        <a:p>
          <a:endParaRPr lang="en-US"/>
        </a:p>
      </dgm:t>
    </dgm:pt>
  </dgm:ptLst>
  <dgm:cxnLst>
    <dgm:cxn modelId="{985981E4-2586-47CD-B03B-233A1C68D5B6}" srcId="{C3CAF845-5E9F-4130-B6E4-ADDEA213BFF5}" destId="{1CE3BEDE-B78A-4390-BE98-F6FFCB73D490}" srcOrd="0" destOrd="0" parTransId="{48A88C91-3C68-4A2E-9E42-912D817BBAD4}" sibTransId="{6D4F3225-F7C0-4F6A-BEDD-87CADD51DED9}"/>
    <dgm:cxn modelId="{719475EF-A3E9-4F5A-BF6A-FF74DFC7123B}" type="presOf" srcId="{C3CAF845-5E9F-4130-B6E4-ADDEA213BFF5}" destId="{E94B4DFF-11D6-4F9F-A125-7B5693D766DD}" srcOrd="0" destOrd="0" presId="urn:microsoft.com/office/officeart/2005/8/layout/vList2"/>
    <dgm:cxn modelId="{863313B6-CD86-4404-882D-0AF23E27686E}" type="presOf" srcId="{1CE3BEDE-B78A-4390-BE98-F6FFCB73D490}" destId="{7655A4DB-CA45-4DB7-8EE9-481161A109B8}" srcOrd="0" destOrd="0" presId="urn:microsoft.com/office/officeart/2005/8/layout/vList2"/>
    <dgm:cxn modelId="{53E171BA-82EB-4B24-ADA9-25235BFCA1F1}" type="presParOf" srcId="{E94B4DFF-11D6-4F9F-A125-7B5693D766DD}" destId="{7655A4DB-CA45-4DB7-8EE9-481161A109B8}" srcOrd="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789AAC1-91F5-40AC-92E7-A67343F67966}" type="doc">
      <dgm:prSet loTypeId="urn:microsoft.com/office/officeart/2005/8/layout/chevron1" loCatId="process" qsTypeId="urn:microsoft.com/office/officeart/2005/8/quickstyle/simple1" qsCatId="simple" csTypeId="urn:microsoft.com/office/officeart/2005/8/colors/accent1_2" csCatId="accent1" phldr="1"/>
      <dgm:spPr/>
    </dgm:pt>
    <dgm:pt modelId="{8DB1B32A-F5A7-496D-97A2-A7878A030121}">
      <dgm:prSet phldrT="[Text]"/>
      <dgm:spPr/>
      <dgm:t>
        <a:bodyPr/>
        <a:lstStyle/>
        <a:p>
          <a:r>
            <a:rPr lang="en-US" dirty="0" smtClean="0"/>
            <a:t>314159</a:t>
          </a:r>
          <a:endParaRPr lang="en-US" dirty="0"/>
        </a:p>
      </dgm:t>
    </dgm:pt>
    <dgm:pt modelId="{55E327C7-8E8F-4A86-93E5-04F51CB3853F}" type="parTrans" cxnId="{B71CCC97-4D1E-4FF5-B43C-16BC8E8E1BCE}">
      <dgm:prSet/>
      <dgm:spPr/>
      <dgm:t>
        <a:bodyPr/>
        <a:lstStyle/>
        <a:p>
          <a:endParaRPr lang="en-US"/>
        </a:p>
      </dgm:t>
    </dgm:pt>
    <dgm:pt modelId="{6CB94FEA-6D0C-43D0-9B48-082535893D66}" type="sibTrans" cxnId="{B71CCC97-4D1E-4FF5-B43C-16BC8E8E1BCE}">
      <dgm:prSet/>
      <dgm:spPr/>
      <dgm:t>
        <a:bodyPr/>
        <a:lstStyle/>
        <a:p>
          <a:endParaRPr lang="en-US"/>
        </a:p>
      </dgm:t>
    </dgm:pt>
    <dgm:pt modelId="{923EBA6C-96DB-4719-B8B7-E6A333378387}">
      <dgm:prSet phldrT="[Text]"/>
      <dgm:spPr/>
      <dgm:t>
        <a:bodyPr/>
        <a:lstStyle/>
        <a:p>
          <a:r>
            <a:rPr lang="en-US" dirty="0" smtClean="0"/>
            <a:t>979323</a:t>
          </a:r>
          <a:endParaRPr lang="en-US" dirty="0"/>
        </a:p>
      </dgm:t>
    </dgm:pt>
    <dgm:pt modelId="{A4EB645F-366B-4180-916B-7BC06A8D8A30}" type="parTrans" cxnId="{A337CC17-26D3-4FD3-9975-CEBADDDD201B}">
      <dgm:prSet/>
      <dgm:spPr/>
      <dgm:t>
        <a:bodyPr/>
        <a:lstStyle/>
        <a:p>
          <a:endParaRPr lang="en-US"/>
        </a:p>
      </dgm:t>
    </dgm:pt>
    <dgm:pt modelId="{9878E400-B248-41E3-8799-51708984E082}" type="sibTrans" cxnId="{A337CC17-26D3-4FD3-9975-CEBADDDD201B}">
      <dgm:prSet/>
      <dgm:spPr/>
      <dgm:t>
        <a:bodyPr/>
        <a:lstStyle/>
        <a:p>
          <a:endParaRPr lang="en-US"/>
        </a:p>
      </dgm:t>
    </dgm:pt>
    <dgm:pt modelId="{E9A5839F-6BD3-42B6-B82C-6242E52106B4}">
      <dgm:prSet phldrT="[Text]"/>
      <dgm:spPr/>
      <dgm:t>
        <a:bodyPr/>
        <a:lstStyle/>
        <a:p>
          <a:r>
            <a:rPr lang="en-US" dirty="0" smtClean="0"/>
            <a:t>265358</a:t>
          </a:r>
          <a:endParaRPr lang="en-US" dirty="0"/>
        </a:p>
      </dgm:t>
    </dgm:pt>
    <dgm:pt modelId="{1B063907-A86A-4211-9E20-DC7C26C0B894}" type="parTrans" cxnId="{F149CFF9-B639-41A1-9A87-41610718F4B4}">
      <dgm:prSet/>
      <dgm:spPr/>
      <dgm:t>
        <a:bodyPr/>
        <a:lstStyle/>
        <a:p>
          <a:endParaRPr lang="en-US"/>
        </a:p>
      </dgm:t>
    </dgm:pt>
    <dgm:pt modelId="{8EF338EC-06CF-4A03-81B7-E00420AE9856}" type="sibTrans" cxnId="{F149CFF9-B639-41A1-9A87-41610718F4B4}">
      <dgm:prSet/>
      <dgm:spPr/>
      <dgm:t>
        <a:bodyPr/>
        <a:lstStyle/>
        <a:p>
          <a:endParaRPr lang="en-US"/>
        </a:p>
      </dgm:t>
    </dgm:pt>
    <dgm:pt modelId="{68C421FE-2E75-48BB-927A-48A18D3D2678}" type="pres">
      <dgm:prSet presAssocID="{9789AAC1-91F5-40AC-92E7-A67343F67966}" presName="Name0" presStyleCnt="0">
        <dgm:presLayoutVars>
          <dgm:dir/>
          <dgm:animLvl val="lvl"/>
          <dgm:resizeHandles val="exact"/>
        </dgm:presLayoutVars>
      </dgm:prSet>
      <dgm:spPr/>
    </dgm:pt>
    <dgm:pt modelId="{D61280DB-8E93-4DA4-AA4E-6217682DD98C}" type="pres">
      <dgm:prSet presAssocID="{8DB1B32A-F5A7-496D-97A2-A7878A030121}" presName="parTxOnly" presStyleLbl="node1" presStyleIdx="0" presStyleCnt="3">
        <dgm:presLayoutVars>
          <dgm:chMax val="0"/>
          <dgm:chPref val="0"/>
          <dgm:bulletEnabled val="1"/>
        </dgm:presLayoutVars>
      </dgm:prSet>
      <dgm:spPr/>
      <dgm:t>
        <a:bodyPr/>
        <a:lstStyle/>
        <a:p>
          <a:endParaRPr lang="en-US"/>
        </a:p>
      </dgm:t>
    </dgm:pt>
    <dgm:pt modelId="{08C224FF-0D14-45C5-BBE7-3495EBD1D64E}" type="pres">
      <dgm:prSet presAssocID="{6CB94FEA-6D0C-43D0-9B48-082535893D66}" presName="parTxOnlySpace" presStyleCnt="0"/>
      <dgm:spPr/>
    </dgm:pt>
    <dgm:pt modelId="{F616B89D-29AF-4D45-8061-65D235D034E7}" type="pres">
      <dgm:prSet presAssocID="{E9A5839F-6BD3-42B6-B82C-6242E52106B4}" presName="parTxOnly" presStyleLbl="node1" presStyleIdx="1" presStyleCnt="3">
        <dgm:presLayoutVars>
          <dgm:chMax val="0"/>
          <dgm:chPref val="0"/>
          <dgm:bulletEnabled val="1"/>
        </dgm:presLayoutVars>
      </dgm:prSet>
      <dgm:spPr/>
      <dgm:t>
        <a:bodyPr/>
        <a:lstStyle/>
        <a:p>
          <a:endParaRPr lang="en-US"/>
        </a:p>
      </dgm:t>
    </dgm:pt>
    <dgm:pt modelId="{0BDF52F9-E930-4024-AA0D-D809CD86EA32}" type="pres">
      <dgm:prSet presAssocID="{8EF338EC-06CF-4A03-81B7-E00420AE9856}" presName="parTxOnlySpace" presStyleCnt="0"/>
      <dgm:spPr/>
    </dgm:pt>
    <dgm:pt modelId="{0DA58FF0-03BF-4924-B5A5-4432C5EE0B15}" type="pres">
      <dgm:prSet presAssocID="{923EBA6C-96DB-4719-B8B7-E6A333378387}" presName="parTxOnly" presStyleLbl="node1" presStyleIdx="2" presStyleCnt="3">
        <dgm:presLayoutVars>
          <dgm:chMax val="0"/>
          <dgm:chPref val="0"/>
          <dgm:bulletEnabled val="1"/>
        </dgm:presLayoutVars>
      </dgm:prSet>
      <dgm:spPr/>
      <dgm:t>
        <a:bodyPr/>
        <a:lstStyle/>
        <a:p>
          <a:endParaRPr lang="en-US"/>
        </a:p>
      </dgm:t>
    </dgm:pt>
  </dgm:ptLst>
  <dgm:cxnLst>
    <dgm:cxn modelId="{808E27ED-49C9-4184-B9FA-FB69929D88E0}" type="presOf" srcId="{E9A5839F-6BD3-42B6-B82C-6242E52106B4}" destId="{F616B89D-29AF-4D45-8061-65D235D034E7}" srcOrd="0" destOrd="0" presId="urn:microsoft.com/office/officeart/2005/8/layout/chevron1"/>
    <dgm:cxn modelId="{F149CFF9-B639-41A1-9A87-41610718F4B4}" srcId="{9789AAC1-91F5-40AC-92E7-A67343F67966}" destId="{E9A5839F-6BD3-42B6-B82C-6242E52106B4}" srcOrd="1" destOrd="0" parTransId="{1B063907-A86A-4211-9E20-DC7C26C0B894}" sibTransId="{8EF338EC-06CF-4A03-81B7-E00420AE9856}"/>
    <dgm:cxn modelId="{A337CC17-26D3-4FD3-9975-CEBADDDD201B}" srcId="{9789AAC1-91F5-40AC-92E7-A67343F67966}" destId="{923EBA6C-96DB-4719-B8B7-E6A333378387}" srcOrd="2" destOrd="0" parTransId="{A4EB645F-366B-4180-916B-7BC06A8D8A30}" sibTransId="{9878E400-B248-41E3-8799-51708984E082}"/>
    <dgm:cxn modelId="{04D14CBC-43D4-4BB1-A474-CBF2C620D3A8}" type="presOf" srcId="{9789AAC1-91F5-40AC-92E7-A67343F67966}" destId="{68C421FE-2E75-48BB-927A-48A18D3D2678}" srcOrd="0" destOrd="0" presId="urn:microsoft.com/office/officeart/2005/8/layout/chevron1"/>
    <dgm:cxn modelId="{0E73433B-D28C-4F60-8655-1B69CB9953E9}" type="presOf" srcId="{8DB1B32A-F5A7-496D-97A2-A7878A030121}" destId="{D61280DB-8E93-4DA4-AA4E-6217682DD98C}" srcOrd="0" destOrd="0" presId="urn:microsoft.com/office/officeart/2005/8/layout/chevron1"/>
    <dgm:cxn modelId="{3C45DC9A-BB6E-4668-9838-8AF148DCF6FD}" type="presOf" srcId="{923EBA6C-96DB-4719-B8B7-E6A333378387}" destId="{0DA58FF0-03BF-4924-B5A5-4432C5EE0B15}" srcOrd="0" destOrd="0" presId="urn:microsoft.com/office/officeart/2005/8/layout/chevron1"/>
    <dgm:cxn modelId="{B71CCC97-4D1E-4FF5-B43C-16BC8E8E1BCE}" srcId="{9789AAC1-91F5-40AC-92E7-A67343F67966}" destId="{8DB1B32A-F5A7-496D-97A2-A7878A030121}" srcOrd="0" destOrd="0" parTransId="{55E327C7-8E8F-4A86-93E5-04F51CB3853F}" sibTransId="{6CB94FEA-6D0C-43D0-9B48-082535893D66}"/>
    <dgm:cxn modelId="{D53189F6-C675-460E-BBE3-C79DB2DBCF5C}" type="presParOf" srcId="{68C421FE-2E75-48BB-927A-48A18D3D2678}" destId="{D61280DB-8E93-4DA4-AA4E-6217682DD98C}" srcOrd="0" destOrd="0" presId="urn:microsoft.com/office/officeart/2005/8/layout/chevron1"/>
    <dgm:cxn modelId="{C7C0054B-A73C-4350-B859-B772DAD9D532}" type="presParOf" srcId="{68C421FE-2E75-48BB-927A-48A18D3D2678}" destId="{08C224FF-0D14-45C5-BBE7-3495EBD1D64E}" srcOrd="1" destOrd="0" presId="urn:microsoft.com/office/officeart/2005/8/layout/chevron1"/>
    <dgm:cxn modelId="{D4E58892-9237-42DC-8E9B-3A58395DC702}" type="presParOf" srcId="{68C421FE-2E75-48BB-927A-48A18D3D2678}" destId="{F616B89D-29AF-4D45-8061-65D235D034E7}" srcOrd="2" destOrd="0" presId="urn:microsoft.com/office/officeart/2005/8/layout/chevron1"/>
    <dgm:cxn modelId="{E1691BEF-EC48-41DC-89B7-0500BA0C31C4}" type="presParOf" srcId="{68C421FE-2E75-48BB-927A-48A18D3D2678}" destId="{0BDF52F9-E930-4024-AA0D-D809CD86EA32}" srcOrd="3" destOrd="0" presId="urn:microsoft.com/office/officeart/2005/8/layout/chevron1"/>
    <dgm:cxn modelId="{43071864-D28A-4F0A-861E-D7AC02268098}" type="presParOf" srcId="{68C421FE-2E75-48BB-927A-48A18D3D2678}" destId="{0DA58FF0-03BF-4924-B5A5-4432C5EE0B15}" srcOrd="4" destOrd="0" presId="urn:microsoft.com/office/officeart/2005/8/layout/chevron1"/>
  </dgm:cxnLst>
  <dgm:bg/>
  <dgm:whole/>
  <dgm:extLst>
    <a:ext uri="http://schemas.microsoft.com/office/drawing/2008/diagram">
      <dsp:dataModelExt xmlns:dsp="http://schemas.microsoft.com/office/drawing/2008/diagram" xmlns="" relId="rId9"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7655A4DB-CA45-4DB7-8EE9-481161A109B8}">
      <dsp:nvSpPr>
        <dsp:cNvPr id="0" name=""/>
        <dsp:cNvSpPr/>
      </dsp:nvSpPr>
      <dsp:spPr>
        <a:xfrm>
          <a:off x="0" y="1977611"/>
          <a:ext cx="7162799" cy="1161715"/>
        </a:xfrm>
        <a:prstGeom prst="roundRect">
          <a:avLst/>
        </a:prstGeom>
        <a:solidFill>
          <a:schemeClr val="accent1">
            <a:hueOff val="0"/>
            <a:satOff val="0"/>
            <a:lumOff val="0"/>
            <a:alpha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en-US" sz="3200" kern="1200" dirty="0" smtClean="0">
              <a:solidFill>
                <a:schemeClr val="tx1"/>
              </a:solidFill>
            </a:rPr>
            <a:t>Queue Name: “thumbnailer-7” </a:t>
          </a:r>
          <a:br>
            <a:rPr lang="en-US" sz="3200" kern="1200" dirty="0" smtClean="0">
              <a:solidFill>
                <a:schemeClr val="tx1"/>
              </a:solidFill>
            </a:rPr>
          </a:br>
          <a:r>
            <a:rPr lang="en-US" sz="2400" b="1" kern="1200" dirty="0" smtClean="0">
              <a:solidFill>
                <a:schemeClr val="tx1"/>
              </a:solidFill>
            </a:rPr>
            <a:t>http://thumbnailer-7.queue.core.windows.net/</a:t>
          </a:r>
          <a:endParaRPr lang="en-US" sz="3200" b="1" kern="1200" dirty="0"/>
        </a:p>
      </dsp:txBody>
      <dsp:txXfrm>
        <a:off x="0" y="1977611"/>
        <a:ext cx="7162799" cy="1161715"/>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D61280DB-8E93-4DA4-AA4E-6217682DD98C}">
      <dsp:nvSpPr>
        <dsp:cNvPr id="0" name=""/>
        <dsp:cNvSpPr/>
      </dsp:nvSpPr>
      <dsp:spPr>
        <a:xfrm>
          <a:off x="1785" y="314126"/>
          <a:ext cx="2175867" cy="870346"/>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6015" tIns="38672" rIns="38672" bIns="38672" numCol="1" spcCol="1270" anchor="ctr" anchorCtr="0">
          <a:noAutofit/>
        </a:bodyPr>
        <a:lstStyle/>
        <a:p>
          <a:pPr lvl="0" algn="ctr" defTabSz="1289050">
            <a:lnSpc>
              <a:spcPct val="90000"/>
            </a:lnSpc>
            <a:spcBef>
              <a:spcPct val="0"/>
            </a:spcBef>
            <a:spcAft>
              <a:spcPct val="35000"/>
            </a:spcAft>
          </a:pPr>
          <a:r>
            <a:rPr lang="en-US" sz="2900" kern="1200" dirty="0" smtClean="0"/>
            <a:t>314159</a:t>
          </a:r>
          <a:endParaRPr lang="en-US" sz="2900" kern="1200" dirty="0"/>
        </a:p>
      </dsp:txBody>
      <dsp:txXfrm>
        <a:off x="1785" y="314126"/>
        <a:ext cx="2175867" cy="870346"/>
      </dsp:txXfrm>
    </dsp:sp>
    <dsp:sp modelId="{F616B89D-29AF-4D45-8061-65D235D034E7}">
      <dsp:nvSpPr>
        <dsp:cNvPr id="0" name=""/>
        <dsp:cNvSpPr/>
      </dsp:nvSpPr>
      <dsp:spPr>
        <a:xfrm>
          <a:off x="1960066" y="314126"/>
          <a:ext cx="2175867" cy="870346"/>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6015" tIns="38672" rIns="38672" bIns="38672" numCol="1" spcCol="1270" anchor="ctr" anchorCtr="0">
          <a:noAutofit/>
        </a:bodyPr>
        <a:lstStyle/>
        <a:p>
          <a:pPr lvl="0" algn="ctr" defTabSz="1289050">
            <a:lnSpc>
              <a:spcPct val="90000"/>
            </a:lnSpc>
            <a:spcBef>
              <a:spcPct val="0"/>
            </a:spcBef>
            <a:spcAft>
              <a:spcPct val="35000"/>
            </a:spcAft>
          </a:pPr>
          <a:r>
            <a:rPr lang="en-US" sz="2900" kern="1200" dirty="0" smtClean="0"/>
            <a:t>265358</a:t>
          </a:r>
          <a:endParaRPr lang="en-US" sz="2900" kern="1200" dirty="0"/>
        </a:p>
      </dsp:txBody>
      <dsp:txXfrm>
        <a:off x="1960066" y="314126"/>
        <a:ext cx="2175867" cy="870346"/>
      </dsp:txXfrm>
    </dsp:sp>
    <dsp:sp modelId="{0DA58FF0-03BF-4924-B5A5-4432C5EE0B15}">
      <dsp:nvSpPr>
        <dsp:cNvPr id="0" name=""/>
        <dsp:cNvSpPr/>
      </dsp:nvSpPr>
      <dsp:spPr>
        <a:xfrm>
          <a:off x="3918346" y="314126"/>
          <a:ext cx="2175867" cy="870346"/>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6015" tIns="38672" rIns="38672" bIns="38672" numCol="1" spcCol="1270" anchor="ctr" anchorCtr="0">
          <a:noAutofit/>
        </a:bodyPr>
        <a:lstStyle/>
        <a:p>
          <a:pPr lvl="0" algn="ctr" defTabSz="1289050">
            <a:lnSpc>
              <a:spcPct val="90000"/>
            </a:lnSpc>
            <a:spcBef>
              <a:spcPct val="0"/>
            </a:spcBef>
            <a:spcAft>
              <a:spcPct val="35000"/>
            </a:spcAft>
          </a:pPr>
          <a:r>
            <a:rPr lang="en-US" sz="2900" kern="1200" dirty="0" smtClean="0"/>
            <a:t>979323</a:t>
          </a:r>
          <a:endParaRPr lang="en-US" sz="2900" kern="1200" dirty="0"/>
        </a:p>
      </dsp:txBody>
      <dsp:txXfrm>
        <a:off x="3918346" y="314126"/>
        <a:ext cx="2175867" cy="870346"/>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7520247-11F1-41D6-AAED-AC1959BEB1CF}" type="datetimeFigureOut">
              <a:rPr lang="en-US" smtClean="0"/>
              <a:pPr/>
              <a:t>7/14/2010</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F61C664E-5E41-476E-A7A1-4C97E42CC5CE}" type="slidenum">
              <a:rPr lang="en-US" smtClean="0"/>
              <a:pPr/>
              <a:t>‹#›</a:t>
            </a:fld>
            <a:endParaRPr lang="en-US"/>
          </a:p>
        </p:txBody>
      </p:sp>
    </p:spTree>
    <p:extLst>
      <p:ext uri="{BB962C8B-B14F-4D97-AF65-F5344CB8AC3E}">
        <p14:creationId xmlns:p14="http://schemas.microsoft.com/office/powerpoint/2010/main" xmlns="" val="36929134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25B0168-C208-475E-8871-7ABED2A49310}" type="datetimeFigureOut">
              <a:rPr lang="en-US" smtClean="0"/>
              <a:pPr/>
              <a:t>7/14/2010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12A7D98-13DA-46AA-848D-47A332ED2A2C}" type="slidenum">
              <a:rPr lang="en-US" smtClean="0"/>
              <a:pPr/>
              <a:t>‹#›</a:t>
            </a:fld>
            <a:endParaRPr lang="en-US"/>
          </a:p>
        </p:txBody>
      </p:sp>
    </p:spTree>
    <p:extLst>
      <p:ext uri="{BB962C8B-B14F-4D97-AF65-F5344CB8AC3E}">
        <p14:creationId xmlns:p14="http://schemas.microsoft.com/office/powerpoint/2010/main" xmlns="" val="42860794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www.meetup.com/Boston-cloud-services/files/"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www.meetup.com/Boston-cloud-services/files/"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To fully leverage cloud computing we need to understand both the strengths and weaknesses of the cloud. In this talk, we will demonstrate how the strengths and weaknesses of the cloud map naturally into specific programming practices in Windows Azure. We will focus on Azure Roles and Queues as enabling technologies, show how to combine them using cloud-friendly design patterns, and how it becomes possible for mere mortals to build highly available applications that scale. The concepts discussed in this talk are relevant for developers and architects building systems for the cloud today, or who want to be prepared to move to the cloud in the future.</a:t>
            </a:r>
          </a:p>
        </p:txBody>
      </p:sp>
      <p:sp>
        <p:nvSpPr>
          <p:cNvPr id="4" name="Slide Number Placeholder 3"/>
          <p:cNvSpPr>
            <a:spLocks noGrp="1"/>
          </p:cNvSpPr>
          <p:nvPr>
            <p:ph type="sldNum" sz="quarter" idx="10"/>
          </p:nvPr>
        </p:nvSpPr>
        <p:spPr/>
        <p:txBody>
          <a:bodyPr/>
          <a:lstStyle/>
          <a:p>
            <a:fld id="{712A7D98-13DA-46AA-848D-47A332ED2A2C}"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Bill Wilder has been a professional software developer for more than 20 years. Last year he founded the &lt;a </a:t>
            </a:r>
            <a:r>
              <a:rPr lang="en-US" dirty="0" err="1" smtClean="0"/>
              <a:t>href</a:t>
            </a:r>
            <a:r>
              <a:rPr lang="en-US" dirty="0" smtClean="0"/>
              <a:t>="http://bostonazure.org/"&gt;Boston Azure User Group&lt;/a&gt;, an in-person cloud computing community which gets together monthly to learn about Windows Azure through prepared talks and hands-on coding. Bill is especially excited about the &lt;a </a:t>
            </a:r>
          </a:p>
          <a:p>
            <a:r>
              <a:rPr lang="en-US" dirty="0" err="1" smtClean="0"/>
              <a:t>href</a:t>
            </a:r>
            <a:r>
              <a:rPr lang="en-US" dirty="0" smtClean="0"/>
              <a:t>="http://blog.codingoutloud.com/2010/06/02/introducing-the-boston-azure-project/"&gt;Boston Azure Project&lt;/a&gt;, a collaborative Windows Azure coding project just starting up in the Boston Azure community. Bill is an active community speaker, blogger (&lt;a </a:t>
            </a:r>
            <a:r>
              <a:rPr lang="en-US" dirty="0" err="1" smtClean="0"/>
              <a:t>href</a:t>
            </a:r>
            <a:r>
              <a:rPr lang="en-US" dirty="0" smtClean="0"/>
              <a:t>="http://blog.codingoutloud.com"&gt;blog.codingoutloud.com&lt;/a&gt;), and tweeter (&lt;a </a:t>
            </a:r>
            <a:r>
              <a:rPr lang="en-US" dirty="0" err="1" smtClean="0"/>
              <a:t>href</a:t>
            </a:r>
            <a:r>
              <a:rPr lang="en-US" dirty="0" smtClean="0"/>
              <a:t>="http://twitter.com/codingoutloud"&gt;@codingoutloud&lt;/a&gt;) on technology matters and soft skills for technologists, and is also a member of Boston West Toastmasters. Separately, Bill has a day job as an enterprise architect focusing on .NET.</a:t>
            </a:r>
            <a:endParaRPr lang="en-US" dirty="0"/>
          </a:p>
        </p:txBody>
      </p:sp>
      <p:sp>
        <p:nvSpPr>
          <p:cNvPr id="4" name="Slide Number Placeholder 3"/>
          <p:cNvSpPr>
            <a:spLocks noGrp="1"/>
          </p:cNvSpPr>
          <p:nvPr>
            <p:ph type="sldNum" sz="quarter" idx="10"/>
          </p:nvPr>
        </p:nvSpPr>
        <p:spPr/>
        <p:txBody>
          <a:bodyPr/>
          <a:lstStyle/>
          <a:p>
            <a:fld id="{712A7D98-13DA-46AA-848D-47A332ED2A2C}"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66AFBB7-707E-438A-B111-B9822FDB2ED1}" type="slidenum">
              <a:rPr lang="en-US"/>
              <a:pPr/>
              <a:t>5</a:t>
            </a:fld>
            <a:endParaRPr lang="en-US"/>
          </a:p>
        </p:txBody>
      </p:sp>
      <p:sp>
        <p:nvSpPr>
          <p:cNvPr id="104450" name="Rectangle 2"/>
          <p:cNvSpPr>
            <a:spLocks noGrp="1" noRot="1" noChangeAspect="1" noChangeArrowheads="1" noTextEdit="1"/>
          </p:cNvSpPr>
          <p:nvPr>
            <p:ph type="sldImg"/>
          </p:nvPr>
        </p:nvSpPr>
        <p:spPr>
          <a:ln/>
        </p:spPr>
      </p:sp>
      <p:sp>
        <p:nvSpPr>
          <p:cNvPr id="104451" name="Rectangle 3"/>
          <p:cNvSpPr>
            <a:spLocks noGrp="1" noChangeArrowheads="1"/>
          </p:cNvSpPr>
          <p:nvPr>
            <p:ph type="body" idx="1"/>
          </p:nvPr>
        </p:nvSpPr>
        <p:spPr/>
        <p:txBody>
          <a:bodyPr/>
          <a:lstStyle/>
          <a:p>
            <a:r>
              <a:rPr lang="en-US" dirty="0"/>
              <a:t>Not representing my day </a:t>
            </a:r>
            <a:r>
              <a:rPr lang="en-US" dirty="0" smtClean="0"/>
              <a:t>job</a:t>
            </a:r>
          </a:p>
          <a:p>
            <a:endParaRPr lang="en-US" dirty="0" smtClean="0"/>
          </a:p>
          <a:p>
            <a:r>
              <a:rPr lang="en-US" dirty="0" smtClean="0"/>
              <a:t>Several slides </a:t>
            </a:r>
            <a:r>
              <a:rPr lang="en-US" strike="sngStrike" dirty="0" smtClean="0"/>
              <a:t>stolen</a:t>
            </a:r>
            <a:r>
              <a:rPr lang="en-US" dirty="0" smtClean="0"/>
              <a:t> borrowed from </a:t>
            </a:r>
            <a:r>
              <a:rPr lang="en-US" dirty="0" smtClean="0">
                <a:hlinkClick r:id="rId3"/>
              </a:rPr>
              <a:t>http://www.meetup.com/Boston-cloud-services/files/</a:t>
            </a:r>
            <a:r>
              <a:rPr lang="en-US" dirty="0" smtClean="0"/>
              <a:t> (http://files.meetup.com/1460349/azure.ppt – Jim O’Neil’s </a:t>
            </a:r>
            <a:r>
              <a:rPr lang="en-US" sz="1200" b="0" i="0" kern="1200" dirty="0" smtClean="0">
                <a:solidFill>
                  <a:schemeClr val="tx1"/>
                </a:solidFill>
                <a:latin typeface="Calibri" pitchFamily="34" charset="0"/>
                <a:ea typeface="+mn-ea"/>
                <a:cs typeface="+mn-cs"/>
              </a:rPr>
              <a:t>Windows Azure presentation from March 17,</a:t>
            </a:r>
            <a:r>
              <a:rPr lang="en-US" sz="1200" b="0" i="0" kern="1200" baseline="0" dirty="0" smtClean="0">
                <a:solidFill>
                  <a:schemeClr val="tx1"/>
                </a:solidFill>
                <a:latin typeface="Calibri" pitchFamily="34" charset="0"/>
                <a:ea typeface="+mn-ea"/>
                <a:cs typeface="+mn-cs"/>
              </a:rPr>
              <a:t> 2010</a:t>
            </a:r>
            <a:r>
              <a:rPr lang="en-US" sz="1200" b="0" i="0" kern="1200" dirty="0" smtClean="0">
                <a:solidFill>
                  <a:schemeClr val="tx1"/>
                </a:solidFill>
                <a:latin typeface="Calibri" pitchFamily="34" charset="0"/>
                <a:ea typeface="+mn-ea"/>
                <a:cs typeface="+mn-cs"/>
              </a:rPr>
              <a:t> </a:t>
            </a:r>
            <a:r>
              <a:rPr lang="en-US" sz="1200" b="0" i="0" kern="1200" dirty="0" err="1" smtClean="0">
                <a:solidFill>
                  <a:schemeClr val="tx1"/>
                </a:solidFill>
                <a:latin typeface="Calibri" pitchFamily="34" charset="0"/>
                <a:ea typeface="+mn-ea"/>
                <a:cs typeface="+mn-cs"/>
              </a:rPr>
              <a:t>meetup</a:t>
            </a:r>
            <a:r>
              <a:rPr lang="en-US" dirty="0" smtClean="0"/>
              <a:t>) + from</a:t>
            </a:r>
            <a:r>
              <a:rPr lang="en-US" baseline="0" dirty="0" smtClean="0"/>
              <a:t> Chris Bowen’s “</a:t>
            </a:r>
            <a:r>
              <a:rPr lang="en-US" baseline="0" dirty="0" err="1" smtClean="0"/>
              <a:t>roadshow</a:t>
            </a:r>
            <a:r>
              <a:rPr lang="en-US" baseline="0" dirty="0" smtClean="0"/>
              <a:t>” talk (March 2010)</a:t>
            </a:r>
            <a:endParaRPr lang="en-US" dirty="0" smtClean="0"/>
          </a:p>
          <a:p>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66AFBB7-707E-438A-B111-B9822FDB2ED1}" type="slidenum">
              <a:rPr lang="en-US"/>
              <a:pPr/>
              <a:t>6</a:t>
            </a:fld>
            <a:endParaRPr lang="en-US"/>
          </a:p>
        </p:txBody>
      </p:sp>
      <p:sp>
        <p:nvSpPr>
          <p:cNvPr id="104450" name="Rectangle 2"/>
          <p:cNvSpPr>
            <a:spLocks noGrp="1" noRot="1" noChangeAspect="1" noChangeArrowheads="1" noTextEdit="1"/>
          </p:cNvSpPr>
          <p:nvPr>
            <p:ph type="sldImg"/>
          </p:nvPr>
        </p:nvSpPr>
        <p:spPr>
          <a:ln/>
        </p:spPr>
      </p:sp>
      <p:sp>
        <p:nvSpPr>
          <p:cNvPr id="104451" name="Rectangle 3"/>
          <p:cNvSpPr>
            <a:spLocks noGrp="1" noChangeArrowheads="1"/>
          </p:cNvSpPr>
          <p:nvPr>
            <p:ph type="body" idx="1"/>
          </p:nvPr>
        </p:nvSpPr>
        <p:spPr/>
        <p:txBody>
          <a:bodyPr/>
          <a:lstStyle/>
          <a:p>
            <a:r>
              <a:rPr lang="en-US" dirty="0"/>
              <a:t>Not representing my day </a:t>
            </a:r>
            <a:r>
              <a:rPr lang="en-US" dirty="0" smtClean="0"/>
              <a:t>job</a:t>
            </a:r>
          </a:p>
          <a:p>
            <a:endParaRPr lang="en-US" dirty="0" smtClean="0"/>
          </a:p>
          <a:p>
            <a:r>
              <a:rPr lang="en-US" dirty="0" smtClean="0"/>
              <a:t>Several slides </a:t>
            </a:r>
            <a:r>
              <a:rPr lang="en-US" strike="sngStrike" dirty="0" smtClean="0"/>
              <a:t>stolen</a:t>
            </a:r>
            <a:r>
              <a:rPr lang="en-US" dirty="0" smtClean="0"/>
              <a:t> borrowed </a:t>
            </a:r>
            <a:r>
              <a:rPr lang="en-US" baseline="0" dirty="0" smtClean="0"/>
              <a:t> (with permission) </a:t>
            </a:r>
            <a:r>
              <a:rPr lang="en-US" dirty="0" smtClean="0"/>
              <a:t>from </a:t>
            </a:r>
            <a:r>
              <a:rPr lang="en-US" dirty="0" smtClean="0">
                <a:hlinkClick r:id="rId3"/>
              </a:rPr>
              <a:t>http://www.meetup.com/Boston-cloud-services/files/</a:t>
            </a:r>
            <a:r>
              <a:rPr lang="en-US" dirty="0" smtClean="0"/>
              <a:t> (http://files.meetup.com/1460349/azure.ppt – Jim O’Neil’s </a:t>
            </a:r>
            <a:r>
              <a:rPr lang="en-US" sz="1200" b="0" i="0" kern="1200" dirty="0" smtClean="0">
                <a:solidFill>
                  <a:schemeClr val="tx1"/>
                </a:solidFill>
                <a:latin typeface="Calibri" pitchFamily="34" charset="0"/>
                <a:ea typeface="+mn-ea"/>
                <a:cs typeface="+mn-cs"/>
              </a:rPr>
              <a:t>Windows Azure presentation from March 17,</a:t>
            </a:r>
            <a:r>
              <a:rPr lang="en-US" sz="1200" b="0" i="0" kern="1200" baseline="0" dirty="0" smtClean="0">
                <a:solidFill>
                  <a:schemeClr val="tx1"/>
                </a:solidFill>
                <a:latin typeface="Calibri" pitchFamily="34" charset="0"/>
                <a:ea typeface="+mn-ea"/>
                <a:cs typeface="+mn-cs"/>
              </a:rPr>
              <a:t> 2010</a:t>
            </a:r>
            <a:r>
              <a:rPr lang="en-US" sz="1200" b="0" i="0" kern="1200" dirty="0" smtClean="0">
                <a:solidFill>
                  <a:schemeClr val="tx1"/>
                </a:solidFill>
                <a:latin typeface="Calibri" pitchFamily="34" charset="0"/>
                <a:ea typeface="+mn-ea"/>
                <a:cs typeface="+mn-cs"/>
              </a:rPr>
              <a:t> </a:t>
            </a:r>
            <a:r>
              <a:rPr lang="en-US" sz="1200" b="0" i="0" kern="1200" dirty="0" err="1" smtClean="0">
                <a:solidFill>
                  <a:schemeClr val="tx1"/>
                </a:solidFill>
                <a:latin typeface="Calibri" pitchFamily="34" charset="0"/>
                <a:ea typeface="+mn-ea"/>
                <a:cs typeface="+mn-cs"/>
              </a:rPr>
              <a:t>meetup</a:t>
            </a:r>
            <a:r>
              <a:rPr lang="en-US" dirty="0" smtClean="0"/>
              <a:t>) + from</a:t>
            </a:r>
            <a:r>
              <a:rPr lang="en-US" baseline="0" dirty="0" smtClean="0"/>
              <a:t> Chris Bowen’s “</a:t>
            </a:r>
            <a:r>
              <a:rPr lang="en-US" baseline="0" dirty="0" err="1" smtClean="0"/>
              <a:t>roadshow</a:t>
            </a:r>
            <a:r>
              <a:rPr lang="en-US" baseline="0" dirty="0" smtClean="0"/>
              <a:t>” talk (March 2010)</a:t>
            </a:r>
            <a:endParaRPr lang="en-US" dirty="0" smtClean="0"/>
          </a:p>
          <a:p>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Smarx</a:t>
            </a:r>
            <a:r>
              <a:rPr lang="en-US" dirty="0" smtClean="0"/>
              <a:t> “</a:t>
            </a:r>
            <a:r>
              <a:rPr lang="en-US" sz="1200" b="0" i="0" kern="1200" dirty="0" smtClean="0">
                <a:solidFill>
                  <a:schemeClr val="tx1"/>
                </a:solidFill>
                <a:latin typeface="+mn-lt"/>
                <a:ea typeface="+mn-ea"/>
                <a:cs typeface="+mn-cs"/>
              </a:rPr>
              <a:t>The only difference between a web role and a worker role is that in the web role, IIS (actually Hosted Web Core) gets started and pointed at your app data directory. You can still put code in </a:t>
            </a:r>
            <a:r>
              <a:rPr lang="en-US" sz="1200" b="0" i="0" kern="1200" dirty="0" err="1" smtClean="0">
                <a:solidFill>
                  <a:schemeClr val="tx1"/>
                </a:solidFill>
                <a:latin typeface="+mn-lt"/>
                <a:ea typeface="+mn-ea"/>
                <a:cs typeface="+mn-cs"/>
              </a:rPr>
              <a:t>WebRole.cs</a:t>
            </a:r>
            <a:r>
              <a:rPr lang="en-US" sz="1200" b="0" i="0" kern="1200" dirty="0" smtClean="0">
                <a:solidFill>
                  <a:schemeClr val="tx1"/>
                </a:solidFill>
                <a:latin typeface="+mn-lt"/>
                <a:ea typeface="+mn-ea"/>
                <a:cs typeface="+mn-cs"/>
              </a:rPr>
              <a:t> that does exactly the same thing </a:t>
            </a:r>
            <a:r>
              <a:rPr lang="en-US" sz="1200" b="0" i="0" kern="1200" dirty="0" smtClean="0">
                <a:solidFill>
                  <a:schemeClr val="tx1"/>
                </a:solidFill>
                <a:latin typeface="+mn-lt"/>
                <a:ea typeface="+mn-ea"/>
                <a:cs typeface="+mn-cs"/>
              </a:rPr>
              <a:t> as </a:t>
            </a:r>
            <a:r>
              <a:rPr lang="en-US" sz="1200" b="0" i="0" kern="1200" dirty="0" smtClean="0">
                <a:solidFill>
                  <a:schemeClr val="tx1"/>
                </a:solidFill>
                <a:latin typeface="+mn-lt"/>
                <a:ea typeface="+mn-ea"/>
                <a:cs typeface="+mn-cs"/>
              </a:rPr>
              <a:t>you would do in your worker role, so the decision should really be "Do you want IIS?" If so, use a web role. If not, use a worker role</a:t>
            </a:r>
            <a:r>
              <a:rPr lang="en-US" sz="1200" b="0" i="0" kern="1200" dirty="0" smtClean="0">
                <a:solidFill>
                  <a:schemeClr val="tx1"/>
                </a:solidFill>
                <a:latin typeface="+mn-lt"/>
                <a:ea typeface="+mn-ea"/>
                <a:cs typeface="+mn-cs"/>
              </a:rPr>
              <a:t>.</a:t>
            </a:r>
            <a:r>
              <a:rPr lang="en-US" dirty="0" smtClean="0"/>
              <a:t>”</a:t>
            </a:r>
          </a:p>
          <a:p>
            <a:endParaRPr lang="en-US" dirty="0" smtClean="0"/>
          </a:p>
          <a:p>
            <a:r>
              <a:rPr lang="en-US" dirty="0" smtClean="0"/>
              <a:t>One is always running,</a:t>
            </a:r>
            <a:r>
              <a:rPr lang="en-US" baseline="0" dirty="0" smtClean="0"/>
              <a:t> one is always listening</a:t>
            </a:r>
            <a:endParaRPr lang="en-US" dirty="0"/>
          </a:p>
        </p:txBody>
      </p:sp>
      <p:sp>
        <p:nvSpPr>
          <p:cNvPr id="4" name="Slide Number Placeholder 3"/>
          <p:cNvSpPr>
            <a:spLocks noGrp="1"/>
          </p:cNvSpPr>
          <p:nvPr>
            <p:ph type="sldNum" sz="quarter" idx="10"/>
          </p:nvPr>
        </p:nvSpPr>
        <p:spPr/>
        <p:txBody>
          <a:bodyPr/>
          <a:lstStyle/>
          <a:p>
            <a:fld id="{712A7D98-13DA-46AA-848D-47A332ED2A2C}" type="slidenum">
              <a:rPr lang="en-US" smtClean="0"/>
              <a:pPr/>
              <a:t>10</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ttp://www.google.com/imgres?imgurl=http://i.thisislondon.co.uk/i/pix/2008/09/hamlet-queue-415x275.jpg&amp;imgrefurl=http://www.thisislondon.co.uk/standard/article-23554957-fans-queue-at-box-office-for-david-tennants-hamlet.do&amp;usg=__MmvCdA0aI9YfR3UaV-DXzzNgenU=&amp;h=275&amp;w=415&amp;sz=51&amp;hl=en&amp;start=18&amp;sig2=nIloA1Q8lveL1tTj8TQZRQ&amp;um=1&amp;itbs=1&amp;tbnid=QX8ur12fYUtSBM:&amp;tbnh=83&amp;tbnw=125&amp;prev=/images%3Fq%3Dqueue%26um%3D1%26hl%3Den%26sa%3DG%26rls%3Dcom.microsoft:en-us%26rlz%3D1I7ADFA_en%26as_st%3Dy%26tbs%3Disch:1&amp;ei=1vHkS-6KHcL-8AaYw-DBDg</a:t>
            </a:r>
            <a:endParaRPr lang="en-US" dirty="0"/>
          </a:p>
        </p:txBody>
      </p:sp>
      <p:sp>
        <p:nvSpPr>
          <p:cNvPr id="4" name="Slide Number Placeholder 3"/>
          <p:cNvSpPr>
            <a:spLocks noGrp="1"/>
          </p:cNvSpPr>
          <p:nvPr>
            <p:ph type="sldNum" sz="quarter" idx="10"/>
          </p:nvPr>
        </p:nvSpPr>
        <p:spPr/>
        <p:txBody>
          <a:bodyPr/>
          <a:lstStyle/>
          <a:p>
            <a:fld id="{712A7D98-13DA-46AA-848D-47A332ED2A2C}" type="slidenum">
              <a:rPr lang="en-US" smtClean="0"/>
              <a:pPr/>
              <a:t>11</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AJAX – orthogonal concern</a:t>
            </a:r>
          </a:p>
          <a:p>
            <a:r>
              <a:rPr lang="en-US" dirty="0" smtClean="0"/>
              <a:t>Worker</a:t>
            </a:r>
            <a:r>
              <a:rPr lang="en-US" baseline="0" dirty="0" smtClean="0"/>
              <a:t> Role not related to HTML 5 concept of Web Worker</a:t>
            </a:r>
            <a:endParaRPr lang="en-US" dirty="0"/>
          </a:p>
        </p:txBody>
      </p:sp>
      <p:sp>
        <p:nvSpPr>
          <p:cNvPr id="4" name="Slide Number Placeholder 3"/>
          <p:cNvSpPr>
            <a:spLocks noGrp="1"/>
          </p:cNvSpPr>
          <p:nvPr>
            <p:ph type="sldNum" sz="quarter" idx="10"/>
          </p:nvPr>
        </p:nvSpPr>
        <p:spPr/>
        <p:txBody>
          <a:bodyPr/>
          <a:lstStyle/>
          <a:p>
            <a:fld id="{712A7D98-13DA-46AA-848D-47A332ED2A2C}" type="slidenum">
              <a:rPr lang="en-US" smtClean="0"/>
              <a:pPr/>
              <a:t>12</a:t>
            </a:fld>
            <a:endParaRPr lang="en-US"/>
          </a:p>
        </p:txBody>
      </p:sp>
    </p:spTree>
    <p:extLst>
      <p:ext uri="{BB962C8B-B14F-4D97-AF65-F5344CB8AC3E}">
        <p14:creationId xmlns:p14="http://schemas.microsoft.com/office/powerpoint/2010/main" xmlns="" val="1497196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AJAX – orthogonal concern</a:t>
            </a:r>
          </a:p>
          <a:p>
            <a:r>
              <a:rPr lang="en-US" dirty="0" smtClean="0"/>
              <a:t>Worker</a:t>
            </a:r>
            <a:r>
              <a:rPr lang="en-US" baseline="0" dirty="0" smtClean="0"/>
              <a:t> Role not related to HTML 5 concept of Web Worker</a:t>
            </a:r>
            <a:endParaRPr lang="en-US" dirty="0"/>
          </a:p>
        </p:txBody>
      </p:sp>
      <p:sp>
        <p:nvSpPr>
          <p:cNvPr id="4" name="Slide Number Placeholder 3"/>
          <p:cNvSpPr>
            <a:spLocks noGrp="1"/>
          </p:cNvSpPr>
          <p:nvPr>
            <p:ph type="sldNum" sz="quarter" idx="10"/>
          </p:nvPr>
        </p:nvSpPr>
        <p:spPr/>
        <p:txBody>
          <a:bodyPr/>
          <a:lstStyle/>
          <a:p>
            <a:fld id="{712A7D98-13DA-46AA-848D-47A332ED2A2C}" type="slidenum">
              <a:rPr lang="en-US" smtClean="0"/>
              <a:pPr/>
              <a:t>13</a:t>
            </a:fld>
            <a:endParaRPr lang="en-US"/>
          </a:p>
        </p:txBody>
      </p:sp>
    </p:spTree>
    <p:extLst>
      <p:ext uri="{BB962C8B-B14F-4D97-AF65-F5344CB8AC3E}">
        <p14:creationId xmlns:p14="http://schemas.microsoft.com/office/powerpoint/2010/main" xmlns="" val="1497196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3.14159  265358  979323  846264  338327  950288  419716  939937  510582  097494  459230</a:t>
            </a:r>
            <a:endParaRPr lang="en-US" dirty="0"/>
          </a:p>
        </p:txBody>
      </p:sp>
      <p:sp>
        <p:nvSpPr>
          <p:cNvPr id="4" name="Slide Number Placeholder 3"/>
          <p:cNvSpPr>
            <a:spLocks noGrp="1"/>
          </p:cNvSpPr>
          <p:nvPr>
            <p:ph type="sldNum" sz="quarter" idx="10"/>
          </p:nvPr>
        </p:nvSpPr>
        <p:spPr/>
        <p:txBody>
          <a:bodyPr/>
          <a:lstStyle/>
          <a:p>
            <a:fld id="{D5E3B008-DF3E-43E9-AA6B-A67B1E1D6B5B}" type="slidenum">
              <a:rPr lang="en-US" smtClean="0"/>
              <a:pPr/>
              <a:t>15</a:t>
            </a:fld>
            <a:endParaRPr lang="en-US"/>
          </a:p>
        </p:txBody>
      </p:sp>
    </p:spTree>
    <p:extLst>
      <p:ext uri="{BB962C8B-B14F-4D97-AF65-F5344CB8AC3E}">
        <p14:creationId xmlns="" xmlns:p14="http://schemas.microsoft.com/office/powerpoint/2010/main" val="25528096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AJAX – orthogonal concern</a:t>
            </a:r>
          </a:p>
          <a:p>
            <a:r>
              <a:rPr lang="en-US" dirty="0" smtClean="0"/>
              <a:t>Worker</a:t>
            </a:r>
            <a:r>
              <a:rPr lang="en-US" baseline="0" dirty="0" smtClean="0"/>
              <a:t> Role not related to HTML 5 concept of Web Worker</a:t>
            </a:r>
            <a:endParaRPr lang="en-US" dirty="0"/>
          </a:p>
        </p:txBody>
      </p:sp>
      <p:sp>
        <p:nvSpPr>
          <p:cNvPr id="4" name="Slide Number Placeholder 3"/>
          <p:cNvSpPr>
            <a:spLocks noGrp="1"/>
          </p:cNvSpPr>
          <p:nvPr>
            <p:ph type="sldNum" sz="quarter" idx="10"/>
          </p:nvPr>
        </p:nvSpPr>
        <p:spPr/>
        <p:txBody>
          <a:bodyPr/>
          <a:lstStyle/>
          <a:p>
            <a:fld id="{712A7D98-13DA-46AA-848D-47A332ED2A2C}" type="slidenum">
              <a:rPr lang="en-US" smtClean="0"/>
              <a:pPr/>
              <a:t>16</a:t>
            </a:fld>
            <a:endParaRPr lang="en-US"/>
          </a:p>
        </p:txBody>
      </p:sp>
    </p:spTree>
    <p:extLst>
      <p:ext uri="{BB962C8B-B14F-4D97-AF65-F5344CB8AC3E}">
        <p14:creationId xmlns:p14="http://schemas.microsoft.com/office/powerpoint/2010/main" xmlns="" val="1497196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AJAX – orthogonal concern</a:t>
            </a:r>
          </a:p>
          <a:p>
            <a:r>
              <a:rPr lang="en-US" dirty="0" smtClean="0"/>
              <a:t>Worker</a:t>
            </a:r>
            <a:r>
              <a:rPr lang="en-US" baseline="0" dirty="0" smtClean="0"/>
              <a:t> Role not related to HTML 5 concept of Web Worker</a:t>
            </a:r>
            <a:endParaRPr lang="en-US" dirty="0"/>
          </a:p>
        </p:txBody>
      </p:sp>
      <p:sp>
        <p:nvSpPr>
          <p:cNvPr id="4" name="Slide Number Placeholder 3"/>
          <p:cNvSpPr>
            <a:spLocks noGrp="1"/>
          </p:cNvSpPr>
          <p:nvPr>
            <p:ph type="sldNum" sz="quarter" idx="10"/>
          </p:nvPr>
        </p:nvSpPr>
        <p:spPr/>
        <p:txBody>
          <a:bodyPr/>
          <a:lstStyle/>
          <a:p>
            <a:fld id="{712A7D98-13DA-46AA-848D-47A332ED2A2C}" type="slidenum">
              <a:rPr lang="en-US" smtClean="0"/>
              <a:pPr/>
              <a:t>17</a:t>
            </a:fld>
            <a:endParaRPr lang="en-US"/>
          </a:p>
        </p:txBody>
      </p:sp>
    </p:spTree>
    <p:extLst>
      <p:ext uri="{BB962C8B-B14F-4D97-AF65-F5344CB8AC3E}">
        <p14:creationId xmlns:p14="http://schemas.microsoft.com/office/powerpoint/2010/main" xmlns="" val="1497196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System Center </a:t>
            </a:r>
          </a:p>
          <a:p>
            <a:endParaRPr lang="en-US" dirty="0"/>
          </a:p>
        </p:txBody>
      </p:sp>
      <p:sp>
        <p:nvSpPr>
          <p:cNvPr id="4" name="Slide Number Placeholder 3"/>
          <p:cNvSpPr>
            <a:spLocks noGrp="1"/>
          </p:cNvSpPr>
          <p:nvPr>
            <p:ph type="sldNum" sz="quarter" idx="10"/>
          </p:nvPr>
        </p:nvSpPr>
        <p:spPr/>
        <p:txBody>
          <a:bodyPr/>
          <a:lstStyle/>
          <a:p>
            <a:pPr>
              <a:defRPr/>
            </a:pPr>
            <a:fld id="{1A80B973-1258-4364-89ED-904723E49CE8}" type="slidenum">
              <a:rPr lang="en-US" smtClean="0"/>
              <a:pPr>
                <a:defRPr/>
              </a:pPr>
              <a:t>20</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System Center </a:t>
            </a:r>
          </a:p>
          <a:p>
            <a:endParaRPr lang="en-US" dirty="0"/>
          </a:p>
        </p:txBody>
      </p:sp>
      <p:sp>
        <p:nvSpPr>
          <p:cNvPr id="4" name="Slide Number Placeholder 3"/>
          <p:cNvSpPr>
            <a:spLocks noGrp="1"/>
          </p:cNvSpPr>
          <p:nvPr>
            <p:ph type="sldNum" sz="quarter" idx="10"/>
          </p:nvPr>
        </p:nvSpPr>
        <p:spPr/>
        <p:txBody>
          <a:bodyPr/>
          <a:lstStyle/>
          <a:p>
            <a:pPr>
              <a:defRPr/>
            </a:pPr>
            <a:fld id="{1A80B973-1258-4364-89ED-904723E49CE8}" type="slidenum">
              <a:rPr lang="en-US" smtClean="0"/>
              <a:pPr>
                <a:defRPr/>
              </a:pPr>
              <a:t>21</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System Center </a:t>
            </a:r>
          </a:p>
          <a:p>
            <a:endParaRPr lang="en-US" dirty="0"/>
          </a:p>
        </p:txBody>
      </p:sp>
      <p:sp>
        <p:nvSpPr>
          <p:cNvPr id="4" name="Slide Number Placeholder 3"/>
          <p:cNvSpPr>
            <a:spLocks noGrp="1"/>
          </p:cNvSpPr>
          <p:nvPr>
            <p:ph type="sldNum" sz="quarter" idx="10"/>
          </p:nvPr>
        </p:nvSpPr>
        <p:spPr/>
        <p:txBody>
          <a:bodyPr/>
          <a:lstStyle/>
          <a:p>
            <a:pPr>
              <a:defRPr/>
            </a:pPr>
            <a:fld id="{1A80B973-1258-4364-89ED-904723E49CE8}" type="slidenum">
              <a:rPr lang="en-US" smtClean="0"/>
              <a:pPr>
                <a:defRPr/>
              </a:pPr>
              <a:t>22</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1A80B973-1258-4364-89ED-904723E49CE8}" type="slidenum">
              <a:rPr lang="en-US" smtClean="0"/>
              <a:pPr>
                <a:defRPr/>
              </a:pPr>
              <a:t>27</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AJAX – orthogonal concern</a:t>
            </a:r>
          </a:p>
          <a:p>
            <a:r>
              <a:rPr lang="en-US" dirty="0" smtClean="0"/>
              <a:t>Worker</a:t>
            </a:r>
            <a:r>
              <a:rPr lang="en-US" baseline="0" dirty="0" smtClean="0"/>
              <a:t> Role not related to HTML 5 concept of Web Worker</a:t>
            </a:r>
            <a:endParaRPr lang="en-US" dirty="0"/>
          </a:p>
        </p:txBody>
      </p:sp>
      <p:sp>
        <p:nvSpPr>
          <p:cNvPr id="4" name="Slide Number Placeholder 3"/>
          <p:cNvSpPr>
            <a:spLocks noGrp="1"/>
          </p:cNvSpPr>
          <p:nvPr>
            <p:ph type="sldNum" sz="quarter" idx="10"/>
          </p:nvPr>
        </p:nvSpPr>
        <p:spPr/>
        <p:txBody>
          <a:bodyPr/>
          <a:lstStyle/>
          <a:p>
            <a:fld id="{712A7D98-13DA-46AA-848D-47A332ED2A2C}" type="slidenum">
              <a:rPr lang="en-US" smtClean="0"/>
              <a:pPr/>
              <a:t>31</a:t>
            </a:fld>
            <a:endParaRPr lang="en-US"/>
          </a:p>
        </p:txBody>
      </p:sp>
    </p:spTree>
    <p:extLst>
      <p:ext uri="{BB962C8B-B14F-4D97-AF65-F5344CB8AC3E}">
        <p14:creationId xmlns:p14="http://schemas.microsoft.com/office/powerpoint/2010/main" xmlns="" val="1497196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http://highscalability.com/blog/2010/5/17/7-lessons-learned-while-building-reddit-to-270-million-page.html</a:t>
            </a:r>
            <a:endParaRPr lang="en-US" dirty="0"/>
          </a:p>
        </p:txBody>
      </p:sp>
      <p:sp>
        <p:nvSpPr>
          <p:cNvPr id="4" name="Slide Number Placeholder 3"/>
          <p:cNvSpPr>
            <a:spLocks noGrp="1"/>
          </p:cNvSpPr>
          <p:nvPr>
            <p:ph type="sldNum" sz="quarter" idx="10"/>
          </p:nvPr>
        </p:nvSpPr>
        <p:spPr/>
        <p:txBody>
          <a:bodyPr/>
          <a:lstStyle/>
          <a:p>
            <a:fld id="{712A7D98-13DA-46AA-848D-47A332ED2A2C}" type="slidenum">
              <a:rPr lang="en-US" smtClean="0"/>
              <a:pPr/>
              <a:t>34</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http://highscalability.com/blog/2010/5/17/7-lessons-learned-while-building-reddit-to-270-million-page.html</a:t>
            </a:r>
            <a:endParaRPr lang="en-US" dirty="0"/>
          </a:p>
        </p:txBody>
      </p:sp>
      <p:sp>
        <p:nvSpPr>
          <p:cNvPr id="4" name="Slide Number Placeholder 3"/>
          <p:cNvSpPr>
            <a:spLocks noGrp="1"/>
          </p:cNvSpPr>
          <p:nvPr>
            <p:ph type="sldNum" sz="quarter" idx="10"/>
          </p:nvPr>
        </p:nvSpPr>
        <p:spPr/>
        <p:txBody>
          <a:bodyPr/>
          <a:lstStyle/>
          <a:p>
            <a:fld id="{712A7D98-13DA-46AA-848D-47A332ED2A2C}" type="slidenum">
              <a:rPr lang="en-US" smtClean="0"/>
              <a:pPr/>
              <a:t>35</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mtClean="0"/>
              <a:t>Chainsaw:</a:t>
            </a:r>
            <a:r>
              <a:rPr lang="en-US" baseline="0" smtClean="0"/>
              <a:t> </a:t>
            </a:r>
            <a:r>
              <a:rPr lang="en-US" smtClean="0"/>
              <a:t>http://commons.wikimedia.org/wiki/File:Chainsaw_cutting_tree.jpg</a:t>
            </a:r>
            <a:endParaRPr lang="en-US"/>
          </a:p>
        </p:txBody>
      </p:sp>
      <p:sp>
        <p:nvSpPr>
          <p:cNvPr id="4" name="Slide Number Placeholder 3"/>
          <p:cNvSpPr>
            <a:spLocks noGrp="1"/>
          </p:cNvSpPr>
          <p:nvPr>
            <p:ph type="sldNum" sz="quarter" idx="10"/>
          </p:nvPr>
        </p:nvSpPr>
        <p:spPr/>
        <p:txBody>
          <a:bodyPr/>
          <a:lstStyle/>
          <a:p>
            <a:fld id="{712A7D98-13DA-46AA-848D-47A332ED2A2C}" type="slidenum">
              <a:rPr lang="en-US" smtClean="0"/>
              <a:pPr/>
              <a:t>38</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Tech Windows</a:t>
            </a:r>
            <a:endParaRPr lang="en-US" dirty="0"/>
          </a:p>
        </p:txBody>
      </p:sp>
      <p:sp>
        <p:nvSpPr>
          <p:cNvPr id="4" name="Slide Number Placeholder 3"/>
          <p:cNvSpPr>
            <a:spLocks noGrp="1"/>
          </p:cNvSpPr>
          <p:nvPr>
            <p:ph type="sldNum" sz="quarter" idx="10"/>
          </p:nvPr>
        </p:nvSpPr>
        <p:spPr/>
        <p:txBody>
          <a:bodyPr/>
          <a:lstStyle/>
          <a:p>
            <a:fld id="{712A7D98-13DA-46AA-848D-47A332ED2A2C}" type="slidenum">
              <a:rPr lang="en-US" smtClean="0"/>
              <a:pPr/>
              <a:t>44</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http://bmighty.informationweek.com/ebusiness/showArticle.jhtml?articleID=216500267&amp;pgno=1</a:t>
            </a:r>
          </a:p>
          <a:p>
            <a:endParaRPr lang="en-US" dirty="0"/>
          </a:p>
        </p:txBody>
      </p:sp>
      <p:sp>
        <p:nvSpPr>
          <p:cNvPr id="4" name="Slide Number Placeholder 3"/>
          <p:cNvSpPr>
            <a:spLocks noGrp="1"/>
          </p:cNvSpPr>
          <p:nvPr>
            <p:ph type="sldNum" sz="quarter" idx="10"/>
          </p:nvPr>
        </p:nvSpPr>
        <p:spPr/>
        <p:txBody>
          <a:bodyPr/>
          <a:lstStyle/>
          <a:p>
            <a:fld id="{712A7D98-13DA-46AA-848D-47A332ED2A2C}" type="slidenum">
              <a:rPr lang="en-US" smtClean="0"/>
              <a:pPr/>
              <a:t>49</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http://blogs.westword.com/latestword/2009/10/denver_is_smarter_than_every_o.php</a:t>
            </a:r>
          </a:p>
          <a:p>
            <a:r>
              <a:rPr lang="en-US" smtClean="0"/>
              <a:t>http://www.google.com/imgres?imgurl=http://www.watchmoviestreaming.com/pictures/dumbanddumber1.jpg&amp;imgrefurl=http://www.watchmoviestreaming.com/%3Fp%3D424&amp;usg=__UZ1BrJ79mCMa7yueDsmtXOADCHw=&amp;h=267&amp;w=500&amp;sz=24&amp;hl=en&amp;start=7&amp;sig2=IbDrZVdkObZkrsySJqTm-Q&amp;itbs=1&amp;tbnid=Q_EZDCwRAgp15M:&amp;tbnh=69&amp;tbnw=130&amp;prev=/images%3Fq%3Ddumb%2Band%2Bdumber%26hl%3Den%26as_st%3Dy%26tbs%3Disch:1&amp;ei=j-zkS63ZHcO78gaC4qy4Bw</a:t>
            </a:r>
            <a:endParaRPr lang="en-US"/>
          </a:p>
        </p:txBody>
      </p:sp>
      <p:sp>
        <p:nvSpPr>
          <p:cNvPr id="4" name="Slide Number Placeholder 3"/>
          <p:cNvSpPr>
            <a:spLocks noGrp="1"/>
          </p:cNvSpPr>
          <p:nvPr>
            <p:ph type="sldNum" sz="quarter" idx="10"/>
          </p:nvPr>
        </p:nvSpPr>
        <p:spPr/>
        <p:txBody>
          <a:bodyPr/>
          <a:lstStyle/>
          <a:p>
            <a:fld id="{712A7D98-13DA-46AA-848D-47A332ED2A2C}" type="slidenum">
              <a:rPr lang="en-US" smtClean="0"/>
              <a:pPr/>
              <a:t>51</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http://blogs.westword.com/latestword/2009/10/denver_is_smarter_than_every_o.php</a:t>
            </a:r>
          </a:p>
          <a:p>
            <a:r>
              <a:rPr lang="en-US" dirty="0" smtClean="0"/>
              <a:t>http://www.google.com/imgres?imgurl=http://www.watchmoviestreaming.com/pictures/dumbanddumber1.jpg&amp;imgrefurl=http://www.watchmoviestreaming.com/%3Fp%3D424&amp;usg=__UZ1BrJ79mCMa7yueDsmtXOADCHw=&amp;h=267&amp;w=500&amp;sz=24&amp;hl=en&amp;start=7&amp;sig2=IbDrZVdkObZkrsySJqTm-Q&amp;itbs=1&amp;tbnid=Q_EZDCwRAgp15M:&amp;tbnh=69&amp;tbnw=130&amp;prev=/images%3Fq%3Ddumb%2Band%2Bdumber%26hl%3Den%26as_st%3Dy%26tbs%3Disch:1&amp;ei=j-zkS63ZHcO78gaC4qy4Bw</a:t>
            </a:r>
            <a:endParaRPr lang="en-US" dirty="0"/>
          </a:p>
        </p:txBody>
      </p:sp>
      <p:sp>
        <p:nvSpPr>
          <p:cNvPr id="4" name="Slide Number Placeholder 3"/>
          <p:cNvSpPr>
            <a:spLocks noGrp="1"/>
          </p:cNvSpPr>
          <p:nvPr>
            <p:ph type="sldNum" sz="quarter" idx="10"/>
          </p:nvPr>
        </p:nvSpPr>
        <p:spPr/>
        <p:txBody>
          <a:bodyPr/>
          <a:lstStyle/>
          <a:p>
            <a:fld id="{712A7D98-13DA-46AA-848D-47A332ED2A2C}" type="slidenum">
              <a:rPr lang="en-US" smtClean="0"/>
              <a:pPr/>
              <a:t>52</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http://blogs.westword.com/latestword/2009/10/denver_is_smarter_than_every_o.php</a:t>
            </a:r>
          </a:p>
          <a:p>
            <a:r>
              <a:rPr lang="en-US" dirty="0" smtClean="0"/>
              <a:t>http://www.google.com/imgres?imgurl=http://www.watchmoviestreaming.com/pictures/dumbanddumber1.jpg&amp;imgrefurl=http://www.watchmoviestreaming.com/%3Fp%3D424&amp;usg=__UZ1BrJ79mCMa7yueDsmtXOADCHw=&amp;h=267&amp;w=500&amp;sz=24&amp;hl=en&amp;start=7&amp;sig2=IbDrZVdkObZkrsySJqTm-Q&amp;itbs=1&amp;tbnid=Q_EZDCwRAgp15M:&amp;tbnh=69&amp;tbnw=130&amp;prev=/images%3Fq%3Ddumb%2Band%2Bdumber%26hl%3Den%26as_st%3Dy%26tbs%3Disch:1&amp;ei=j-zkS63ZHcO78gaC4qy4Bw</a:t>
            </a:r>
            <a:endParaRPr lang="en-US" dirty="0"/>
          </a:p>
        </p:txBody>
      </p:sp>
      <p:sp>
        <p:nvSpPr>
          <p:cNvPr id="4" name="Slide Number Placeholder 3"/>
          <p:cNvSpPr>
            <a:spLocks noGrp="1"/>
          </p:cNvSpPr>
          <p:nvPr>
            <p:ph type="sldNum" sz="quarter" idx="10"/>
          </p:nvPr>
        </p:nvSpPr>
        <p:spPr/>
        <p:txBody>
          <a:bodyPr/>
          <a:lstStyle/>
          <a:p>
            <a:fld id="{712A7D98-13DA-46AA-848D-47A332ED2A2C}" type="slidenum">
              <a:rPr lang="en-US" smtClean="0"/>
              <a:pPr/>
              <a:t>53</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http://discussion.autodesk.com/forums/thread.jspa?threadID=479556</a:t>
            </a:r>
            <a:endParaRPr lang="en-US" dirty="0"/>
          </a:p>
        </p:txBody>
      </p:sp>
      <p:sp>
        <p:nvSpPr>
          <p:cNvPr id="4" name="Slide Number Placeholder 3"/>
          <p:cNvSpPr>
            <a:spLocks noGrp="1"/>
          </p:cNvSpPr>
          <p:nvPr>
            <p:ph type="sldNum" sz="quarter" idx="10"/>
          </p:nvPr>
        </p:nvSpPr>
        <p:spPr/>
        <p:txBody>
          <a:bodyPr/>
          <a:lstStyle/>
          <a:p>
            <a:fld id="{712A7D98-13DA-46AA-848D-47A332ED2A2C}" type="slidenum">
              <a:rPr lang="en-US" smtClean="0"/>
              <a:pPr/>
              <a:t>60</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mtClean="0"/>
              <a:t>http://discussion.autodesk.com/forums/thread.jspa?threadID=479556</a:t>
            </a:r>
            <a:endParaRPr lang="en-US"/>
          </a:p>
        </p:txBody>
      </p:sp>
      <p:sp>
        <p:nvSpPr>
          <p:cNvPr id="4" name="Slide Number Placeholder 3"/>
          <p:cNvSpPr>
            <a:spLocks noGrp="1"/>
          </p:cNvSpPr>
          <p:nvPr>
            <p:ph type="sldNum" sz="quarter" idx="10"/>
          </p:nvPr>
        </p:nvSpPr>
        <p:spPr/>
        <p:txBody>
          <a:bodyPr/>
          <a:lstStyle/>
          <a:p>
            <a:fld id="{712A7D98-13DA-46AA-848D-47A332ED2A2C}" type="slidenum">
              <a:rPr lang="en-US" smtClean="0"/>
              <a:pPr/>
              <a:t>61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6BD8D96-1FAC-4012-8344-2169C37E7966}" type="datetimeFigureOut">
              <a:rPr lang="en-US" smtClean="0"/>
              <a:pPr/>
              <a:t>7/14/2010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626636-26CB-4095-86F4-B530C37A4FC6}"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6BD8D96-1FAC-4012-8344-2169C37E7966}" type="datetimeFigureOut">
              <a:rPr lang="en-US" smtClean="0"/>
              <a:pPr/>
              <a:t>7/14/2010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626636-26CB-4095-86F4-B530C37A4FC6}"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6BD8D96-1FAC-4012-8344-2169C37E7966}" type="datetimeFigureOut">
              <a:rPr lang="en-US" smtClean="0"/>
              <a:pPr/>
              <a:t>7/14/2010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626636-26CB-4095-86F4-B530C37A4FC6}"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6BD8D96-1FAC-4012-8344-2169C37E7966}" type="datetimeFigureOut">
              <a:rPr lang="en-US" smtClean="0"/>
              <a:pPr/>
              <a:t>7/14/2010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E626636-26CB-4095-86F4-B530C37A4FC6}"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6BD8D96-1FAC-4012-8344-2169C37E7966}" type="datetimeFigureOut">
              <a:rPr lang="en-US" smtClean="0"/>
              <a:pPr/>
              <a:t>7/14/2010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E626636-26CB-4095-86F4-B530C37A4FC6}"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6BD8D96-1FAC-4012-8344-2169C37E7966}" type="datetimeFigureOut">
              <a:rPr lang="en-US" smtClean="0"/>
              <a:pPr/>
              <a:t>7/14/2010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E626636-26CB-4095-86F4-B530C37A4FC6}"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6BD8D96-1FAC-4012-8344-2169C37E7966}" type="datetimeFigureOut">
              <a:rPr lang="en-US" smtClean="0"/>
              <a:pPr/>
              <a:t>7/14/2010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E626636-26CB-4095-86F4-B530C37A4FC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6BD8D96-1FAC-4012-8344-2169C37E7966}" type="datetimeFigureOut">
              <a:rPr lang="en-US" smtClean="0"/>
              <a:pPr/>
              <a:t>7/14/2010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E626636-26CB-4095-86F4-B530C37A4FC6}"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6BD8D96-1FAC-4012-8344-2169C37E7966}" type="datetimeFigureOut">
              <a:rPr lang="en-US" smtClean="0"/>
              <a:pPr/>
              <a:t>7/14/2010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E626636-26CB-4095-86F4-B530C37A4FC6}"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6BD8D96-1FAC-4012-8344-2169C37E7966}" type="datetimeFigureOut">
              <a:rPr lang="en-US" smtClean="0"/>
              <a:pPr/>
              <a:t>7/14/2010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626636-26CB-4095-86F4-B530C37A4FC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6BD8D96-1FAC-4012-8344-2169C37E7966}" type="datetimeFigureOut">
              <a:rPr lang="en-US" smtClean="0"/>
              <a:pPr/>
              <a:t>7/14/2010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626636-26CB-4095-86F4-B530C37A4FC6}"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82000" cy="666385"/>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1447799"/>
            <a:ext cx="8382000" cy="197356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xmlns="" val="2081610792"/>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6BD8D96-1FAC-4012-8344-2169C37E7966}" type="datetimeFigureOut">
              <a:rPr lang="en-US" smtClean="0"/>
              <a:pPr/>
              <a:t>7/14/2010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626636-26CB-4095-86F4-B530C37A4FC6}"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http://bostonazure.org/"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hyperlink" Target="http://twitter.com/codingoutloud" TargetMode="External"/><Relationship Id="rId5" Type="http://schemas.openxmlformats.org/officeDocument/2006/relationships/hyperlink" Target="http://blog.codingoutloud.com/" TargetMode="External"/><Relationship Id="rId4" Type="http://schemas.openxmlformats.org/officeDocument/2006/relationships/hyperlink" Target="http://blog.codingoutloud.com/2010/06/02/introducing-the-boston-azure-project/"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hyperlink" Target="http://creativecommons.org/licenses/by-sa/3.0/us/" TargetMode="External"/><Relationship Id="rId7" Type="http://schemas.openxmlformats.org/officeDocument/2006/relationships/hyperlink" Target="http://bwtoastmasters.com/" TargetMode="External"/><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hyperlink" Target="http://blog.codingoutloud.com/" TargetMode="External"/><Relationship Id="rId5" Type="http://schemas.openxmlformats.org/officeDocument/2006/relationships/hyperlink" Target="http://bostonazure.org/" TargetMode="External"/><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hyperlink" Target="http://bostonazure.org/" TargetMode="External"/><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hyperlink" Target="http://bwtoastmasters.com/" TargetMode="External"/><Relationship Id="rId4" Type="http://schemas.openxmlformats.org/officeDocument/2006/relationships/hyperlink" Target="http://blog.codingoutloud.com/"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wmf"/></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9.wmf"/><Relationship Id="rId3" Type="http://schemas.openxmlformats.org/officeDocument/2006/relationships/diagramLayout" Target="../diagrams/layout1.xml"/><Relationship Id="rId7" Type="http://schemas.openxmlformats.org/officeDocument/2006/relationships/image" Target="../media/image8.wmf"/><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5.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image" Target="../media/image8.wmf"/><Relationship Id="rId7" Type="http://schemas.openxmlformats.org/officeDocument/2006/relationships/diagramQuickStyle" Target="../diagrams/quickStyle2.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Layout" Target="../diagrams/layout2.xml"/><Relationship Id="rId5" Type="http://schemas.openxmlformats.org/officeDocument/2006/relationships/diagramData" Target="../diagrams/data2.xml"/><Relationship Id="rId4" Type="http://schemas.openxmlformats.org/officeDocument/2006/relationships/image" Target="../media/image9.wmf"/><Relationship Id="rId9" Type="http://schemas.microsoft.com/office/2007/relationships/diagramDrawing" Target="../diagrams/drawing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jpeg"/><Relationship Id="rId7" Type="http://schemas.openxmlformats.org/officeDocument/2006/relationships/image" Target="../media/image16.png"/><Relationship Id="rId2" Type="http://schemas.openxmlformats.org/officeDocument/2006/relationships/image" Target="../media/image11.png"/><Relationship Id="rId1" Type="http://schemas.openxmlformats.org/officeDocument/2006/relationships/slideLayout" Target="../slideLayouts/slideLayout1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jpeg"/></Relationships>
</file>

<file path=ppt/slides/_rels/slide2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http://highscalability.com/blog/2010/5/17/7-lessons-learned-while-building-reddit-to-270-million-page.html"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hyperlink" Target="http://upload.wikimedia.org/wikipedia/commons/8/87/Chainsaw_cutting_tree.jpg"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3.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hyperlink" Target="http://royal.pingdom.com/2008/07/25/us-data-centers-consuming-as-much-power-as-5-million-houses/" TargetMode="Externa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hyperlink" Target="http://i.i.com.com/cnwk.1d/i/bto/20090401/GoogleServerLarge.jpg"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hyperlink" Target="http://queue.core.windows.net/" TargetMode="Externa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hyperlink" Target="http://hmbl.me/2FPW3L" TargetMode="External"/><Relationship Id="rId2" Type="http://schemas.openxmlformats.org/officeDocument/2006/relationships/hyperlink" Target="http://blog.codingoutloud.com/" TargetMode="External"/><Relationship Id="rId1" Type="http://schemas.openxmlformats.org/officeDocument/2006/relationships/slideLayout" Target="../slideLayouts/slideLayout2.xml"/><Relationship Id="rId4" Type="http://schemas.openxmlformats.org/officeDocument/2006/relationships/hyperlink" Target="http://blog.codingoutloud.com/2010/07/14/key-architectural-design-pattern-for-cloud-native-azure-apps" TargetMode="External"/></Relationships>
</file>

<file path=ppt/slides/_rels/slide6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To fully leverage cloud computing we need to understand both the strengths and weaknesses of the cloud. In this talk, we will demonstrate how the strengths and weaknesses of the cloud map naturally into specific programming practices in Windows Azure. We will focus on Azure Roles and Queues as enabling technologies, show how to combine them using cloud-friendly design patterns, and how it becomes possible for mere mortals to build highly reliable applications that scale. The concepts discussed in this talk are relevant for developers and architects building systems for the cloud today, or who want to be prepared to move to the cloud in the future.</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Bill Wilder – brief bio</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Bill Wilder has been a professional software developer for more than 20 years. Last year he founded the </a:t>
            </a:r>
            <a:r>
              <a:rPr lang="en-US" dirty="0" smtClean="0">
                <a:hlinkClick r:id="rId3"/>
              </a:rPr>
              <a:t>Boston Azure User Group</a:t>
            </a:r>
            <a:r>
              <a:rPr lang="en-US" dirty="0" smtClean="0"/>
              <a:t>, an in-person cloud computing community which gets together monthly to learn about Windows Azure through prepared talks and hands-on coding. Bill is especially excited about the </a:t>
            </a:r>
            <a:r>
              <a:rPr lang="en-US" dirty="0" smtClean="0">
                <a:hlinkClick r:id="rId4"/>
              </a:rPr>
              <a:t>Boston Azure Project</a:t>
            </a:r>
            <a:r>
              <a:rPr lang="en-US" dirty="0" smtClean="0"/>
              <a:t>, a collaborative Windows Azure coding project just starting up in the Boston Azure community. Bill is an active community speaker, blogger (</a:t>
            </a:r>
            <a:r>
              <a:rPr lang="en-US" dirty="0" smtClean="0">
                <a:hlinkClick r:id="rId5"/>
              </a:rPr>
              <a:t>blog.codingoutloud.com</a:t>
            </a:r>
            <a:r>
              <a:rPr lang="en-US" dirty="0" smtClean="0"/>
              <a:t>), and tweeter (</a:t>
            </a:r>
            <a:r>
              <a:rPr lang="en-US" dirty="0" smtClean="0">
                <a:hlinkClick r:id="rId6"/>
              </a:rPr>
              <a:t>@</a:t>
            </a:r>
            <a:r>
              <a:rPr lang="en-US" dirty="0" err="1" smtClean="0">
                <a:hlinkClick r:id="rId6"/>
              </a:rPr>
              <a:t>codingoutloud</a:t>
            </a:r>
            <a:r>
              <a:rPr lang="en-US" dirty="0" smtClean="0"/>
              <a:t>) on technology matters and soft skills for technologists, and is also a member of Boston West Toastmasters. Separately, Bill has a day job as an enterprise architect focusing on .NET.</a:t>
            </a:r>
            <a:endParaRPr lang="en-US" dirty="0"/>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Queue can be created by either Web Role or Worker Role</a:t>
            </a:r>
          </a:p>
          <a:p>
            <a:pPr lvl="1"/>
            <a:r>
              <a:rPr lang="en-US" dirty="0" smtClean="0"/>
              <a:t>“guard” code in both – don’t know start order </a:t>
            </a:r>
          </a:p>
          <a:p>
            <a:pPr lvl="1"/>
            <a:r>
              <a:rPr lang="en-US" dirty="0" smtClean="0"/>
              <a:t>Queue will go away when empty???</a:t>
            </a:r>
          </a:p>
          <a:p>
            <a:pPr lvl="1"/>
            <a:endParaRPr lang="en-US" dirty="0"/>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DO SOME MATH</a:t>
            </a:r>
          </a:p>
          <a:p>
            <a:r>
              <a:rPr lang="en-US" dirty="0" smtClean="0"/>
              <a:t>- birthday problem (24 people?)</a:t>
            </a:r>
          </a:p>
          <a:p>
            <a:r>
              <a:rPr lang="en-US" dirty="0" smtClean="0"/>
              <a:t>- look at stats for 1 machine</a:t>
            </a:r>
          </a:p>
          <a:p>
            <a:pPr lvl="1"/>
            <a:r>
              <a:rPr lang="en-US" dirty="0" smtClean="0"/>
              <a:t>Deliberate takedowns not “random”</a:t>
            </a:r>
          </a:p>
          <a:p>
            <a:pPr lvl="1"/>
            <a:r>
              <a:rPr lang="en-US" dirty="0" smtClean="0"/>
              <a:t>Do the math on reliability</a:t>
            </a:r>
          </a:p>
          <a:p>
            <a:r>
              <a:rPr lang="en-US" dirty="0" smtClean="0"/>
              <a:t>Networks and other areas can be unreliable</a:t>
            </a:r>
          </a:p>
          <a:p>
            <a:pPr lvl="1"/>
            <a:r>
              <a:rPr lang="en-US" dirty="0" smtClean="0"/>
              <a:t>Software too!</a:t>
            </a:r>
            <a:endParaRPr lang="en-US" dirty="0"/>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78857" name="Picture 9" descr="Creative Commons License">
            <a:hlinkClick r:id="rId3"/>
          </p:cNvPr>
          <p:cNvPicPr>
            <a:picLocks noChangeAspect="1" noChangeArrowheads="1"/>
          </p:cNvPicPr>
          <p:nvPr/>
        </p:nvPicPr>
        <p:blipFill>
          <a:blip r:embed="rId4" cstate="print"/>
          <a:srcRect/>
          <a:stretch>
            <a:fillRect/>
          </a:stretch>
        </p:blipFill>
        <p:spPr bwMode="auto">
          <a:xfrm>
            <a:off x="838200" y="6069013"/>
            <a:ext cx="1371600" cy="484187"/>
          </a:xfrm>
          <a:prstGeom prst="rect">
            <a:avLst/>
          </a:prstGeom>
          <a:noFill/>
        </p:spPr>
      </p:pic>
      <p:sp>
        <p:nvSpPr>
          <p:cNvPr id="10" name="Title 1"/>
          <p:cNvSpPr>
            <a:spLocks noGrp="1"/>
          </p:cNvSpPr>
          <p:nvPr>
            <p:ph type="ctrTitle"/>
          </p:nvPr>
        </p:nvSpPr>
        <p:spPr>
          <a:xfrm>
            <a:off x="685800" y="685800"/>
            <a:ext cx="7772400" cy="952500"/>
          </a:xfrm>
          <a:solidFill>
            <a:srgbClr val="C0C0C0">
              <a:alpha val="58038"/>
            </a:srgbClr>
          </a:solidFill>
        </p:spPr>
        <p:txBody>
          <a:bodyPr>
            <a:normAutofit fontScale="90000"/>
          </a:bodyPr>
          <a:lstStyle/>
          <a:p>
            <a:r>
              <a:rPr lang="en-US" sz="6600" dirty="0" smtClean="0"/>
              <a:t>Two Roles a Queue</a:t>
            </a:r>
            <a:endParaRPr lang="en-US" sz="6600" b="1" dirty="0" smtClean="0"/>
          </a:p>
        </p:txBody>
      </p:sp>
      <p:sp>
        <p:nvSpPr>
          <p:cNvPr id="78856" name="Rectangle 8"/>
          <p:cNvSpPr>
            <a:spLocks noGrp="1" noChangeArrowheads="1"/>
          </p:cNvSpPr>
          <p:nvPr>
            <p:ph type="subTitle" idx="1"/>
          </p:nvPr>
        </p:nvSpPr>
        <p:spPr>
          <a:xfrm>
            <a:off x="1371600" y="3048000"/>
            <a:ext cx="6400800" cy="838200"/>
          </a:xfrm>
        </p:spPr>
        <p:txBody>
          <a:bodyPr>
            <a:normAutofit fontScale="92500" lnSpcReduction="10000"/>
          </a:bodyPr>
          <a:lstStyle/>
          <a:p>
            <a:pPr marL="342900" indent="-342900">
              <a:lnSpc>
                <a:spcPct val="90000"/>
              </a:lnSpc>
            </a:pPr>
            <a:r>
              <a:rPr lang="en-US" sz="2800" dirty="0" smtClean="0">
                <a:latin typeface="Calibri" pitchFamily="34" charset="0"/>
              </a:rPr>
              <a:t>AzureUG.NET</a:t>
            </a:r>
          </a:p>
          <a:p>
            <a:pPr marL="342900" indent="-342900">
              <a:lnSpc>
                <a:spcPct val="90000"/>
              </a:lnSpc>
            </a:pPr>
            <a:r>
              <a:rPr lang="en-US" sz="2800" dirty="0" smtClean="0">
                <a:latin typeface="Calibri" pitchFamily="34" charset="0"/>
              </a:rPr>
              <a:t>14-July-2010</a:t>
            </a:r>
            <a:endParaRPr lang="en-US" sz="2800" dirty="0">
              <a:latin typeface="Calibri" pitchFamily="34" charset="0"/>
            </a:endParaRPr>
          </a:p>
        </p:txBody>
      </p:sp>
      <p:sp>
        <p:nvSpPr>
          <p:cNvPr id="9" name="Footer Placeholder 4"/>
          <p:cNvSpPr>
            <a:spLocks noGrp="1"/>
          </p:cNvSpPr>
          <p:nvPr>
            <p:ph type="ftr" sz="quarter" idx="11"/>
          </p:nvPr>
        </p:nvSpPr>
        <p:spPr/>
        <p:txBody>
          <a:bodyPr/>
          <a:lstStyle/>
          <a:p>
            <a:r>
              <a:rPr lang="en-US"/>
              <a:t>Copyright (c) 2010, Bill Wilder</a:t>
            </a:r>
          </a:p>
        </p:txBody>
      </p:sp>
      <p:sp>
        <p:nvSpPr>
          <p:cNvPr id="78851" name="Text Box 3"/>
          <p:cNvSpPr txBox="1">
            <a:spLocks noChangeArrowheads="1"/>
          </p:cNvSpPr>
          <p:nvPr/>
        </p:nvSpPr>
        <p:spPr bwMode="auto">
          <a:xfrm>
            <a:off x="838200" y="4343400"/>
            <a:ext cx="3276600" cy="925513"/>
          </a:xfrm>
          <a:prstGeom prst="rect">
            <a:avLst/>
          </a:prstGeom>
          <a:noFill/>
          <a:ln w="9525">
            <a:solidFill>
              <a:schemeClr val="tx1"/>
            </a:solidFill>
            <a:miter lim="800000"/>
            <a:headEnd/>
            <a:tailEnd/>
          </a:ln>
          <a:effectLst/>
        </p:spPr>
        <p:txBody>
          <a:bodyPr>
            <a:spAutoFit/>
          </a:bodyPr>
          <a:lstStyle/>
          <a:p>
            <a:r>
              <a:rPr lang="en-US" b="1"/>
              <a:t>Boston Azure User Group</a:t>
            </a:r>
          </a:p>
          <a:p>
            <a:r>
              <a:rPr lang="en-US">
                <a:hlinkClick r:id="rId5"/>
              </a:rPr>
              <a:t>http://bostonazure.org</a:t>
            </a:r>
            <a:endParaRPr lang="en-US"/>
          </a:p>
          <a:p>
            <a:r>
              <a:rPr lang="en-US"/>
              <a:t>@bostonazure</a:t>
            </a:r>
          </a:p>
        </p:txBody>
      </p:sp>
      <p:sp>
        <p:nvSpPr>
          <p:cNvPr id="78852" name="Text Box 4"/>
          <p:cNvSpPr txBox="1">
            <a:spLocks noChangeArrowheads="1"/>
          </p:cNvSpPr>
          <p:nvPr/>
        </p:nvSpPr>
        <p:spPr bwMode="auto">
          <a:xfrm>
            <a:off x="4876800" y="4343400"/>
            <a:ext cx="3505200" cy="925513"/>
          </a:xfrm>
          <a:prstGeom prst="rect">
            <a:avLst/>
          </a:prstGeom>
          <a:noFill/>
          <a:ln w="9525">
            <a:solidFill>
              <a:schemeClr val="tx1"/>
            </a:solidFill>
            <a:miter lim="800000"/>
            <a:headEnd/>
            <a:tailEnd/>
          </a:ln>
          <a:effectLst/>
        </p:spPr>
        <p:txBody>
          <a:bodyPr>
            <a:spAutoFit/>
          </a:bodyPr>
          <a:lstStyle/>
          <a:p>
            <a:r>
              <a:rPr lang="en-US" b="1"/>
              <a:t>Bill Wilder</a:t>
            </a:r>
            <a:br>
              <a:rPr lang="en-US" b="1"/>
            </a:br>
            <a:r>
              <a:rPr lang="en-US">
                <a:hlinkClick r:id="rId6"/>
              </a:rPr>
              <a:t>http://blog.codingoutloud.com</a:t>
            </a:r>
            <a:endParaRPr lang="en-US"/>
          </a:p>
          <a:p>
            <a:r>
              <a:rPr lang="en-US"/>
              <a:t>@codingoutloud</a:t>
            </a:r>
          </a:p>
        </p:txBody>
      </p:sp>
      <p:sp>
        <p:nvSpPr>
          <p:cNvPr id="78853" name="Text Box 5"/>
          <p:cNvSpPr txBox="1">
            <a:spLocks noChangeArrowheads="1"/>
          </p:cNvSpPr>
          <p:nvPr/>
        </p:nvSpPr>
        <p:spPr bwMode="auto">
          <a:xfrm>
            <a:off x="838200" y="5257800"/>
            <a:ext cx="3276600" cy="539750"/>
          </a:xfrm>
          <a:prstGeom prst="rect">
            <a:avLst/>
          </a:prstGeom>
          <a:noFill/>
          <a:ln w="9525">
            <a:solidFill>
              <a:schemeClr val="tx1"/>
            </a:solidFill>
            <a:miter lim="800000"/>
            <a:headEnd/>
            <a:tailEnd/>
          </a:ln>
          <a:effectLst/>
        </p:spPr>
        <p:txBody>
          <a:bodyPr>
            <a:spAutoFit/>
          </a:bodyPr>
          <a:lstStyle/>
          <a:p>
            <a:pPr>
              <a:lnSpc>
                <a:spcPct val="80000"/>
              </a:lnSpc>
              <a:spcBef>
                <a:spcPct val="20000"/>
              </a:spcBef>
            </a:pPr>
            <a:r>
              <a:rPr lang="en-US" b="1"/>
              <a:t>Boston West Toastmasters</a:t>
            </a:r>
            <a:r>
              <a:rPr lang="en-US"/>
              <a:t> </a:t>
            </a:r>
            <a:r>
              <a:rPr lang="en-US">
                <a:hlinkClick r:id="rId7"/>
              </a:rPr>
              <a:t>http://bwtoastmasters.com</a:t>
            </a:r>
            <a:endParaRPr lang="en-US" sz="2400"/>
          </a:p>
        </p:txBody>
      </p:sp>
      <p:sp>
        <p:nvSpPr>
          <p:cNvPr id="78854" name="Text Box 6"/>
          <p:cNvSpPr txBox="1">
            <a:spLocks noChangeArrowheads="1"/>
          </p:cNvSpPr>
          <p:nvPr/>
        </p:nvSpPr>
        <p:spPr bwMode="auto">
          <a:xfrm>
            <a:off x="4876800" y="5257800"/>
            <a:ext cx="3505200" cy="539750"/>
          </a:xfrm>
          <a:prstGeom prst="rect">
            <a:avLst/>
          </a:prstGeom>
          <a:noFill/>
          <a:ln w="9525">
            <a:solidFill>
              <a:schemeClr val="tx1"/>
            </a:solidFill>
            <a:miter lim="800000"/>
            <a:headEnd/>
            <a:tailEnd/>
          </a:ln>
          <a:effectLst/>
        </p:spPr>
        <p:txBody>
          <a:bodyPr>
            <a:spAutoFit/>
          </a:bodyPr>
          <a:lstStyle/>
          <a:p>
            <a:pPr>
              <a:lnSpc>
                <a:spcPct val="80000"/>
              </a:lnSpc>
              <a:spcBef>
                <a:spcPct val="20000"/>
              </a:spcBef>
            </a:pPr>
            <a:r>
              <a:rPr lang="en-US" b="1" i="1"/>
              <a:t>Not here with my day job</a:t>
            </a:r>
            <a:br>
              <a:rPr lang="en-US" b="1" i="1"/>
            </a:br>
            <a:r>
              <a:rPr lang="en-US" i="1"/>
              <a:t>Only Bill’s personal views</a:t>
            </a:r>
            <a:endParaRPr lang="en-US" sz="2400" i="1"/>
          </a:p>
        </p:txBody>
      </p:sp>
      <p:sp>
        <p:nvSpPr>
          <p:cNvPr id="12" name="Rectangle 7"/>
          <p:cNvSpPr>
            <a:spLocks noChangeArrowheads="1"/>
          </p:cNvSpPr>
          <p:nvPr/>
        </p:nvSpPr>
        <p:spPr bwMode="auto">
          <a:xfrm>
            <a:off x="-228600" y="457200"/>
            <a:ext cx="6934200" cy="685800"/>
          </a:xfrm>
          <a:prstGeom prst="rect">
            <a:avLst/>
          </a:prstGeom>
          <a:noFill/>
          <a:ln w="9525">
            <a:noFill/>
            <a:miter lim="800000"/>
            <a:headEnd/>
            <a:tailEnd/>
          </a:ln>
        </p:spPr>
        <p:txBody>
          <a:bodyPr/>
          <a:lstStyle/>
          <a:p>
            <a:pPr marL="342900" indent="-342900" algn="ctr">
              <a:lnSpc>
                <a:spcPct val="90000"/>
              </a:lnSpc>
              <a:spcBef>
                <a:spcPct val="20000"/>
              </a:spcBef>
              <a:buFont typeface="Arial" charset="0"/>
              <a:buNone/>
            </a:pPr>
            <a:endParaRPr lang="en-US" sz="2800" dirty="0">
              <a:latin typeface="Calibri" pitchFamily="34" charset="0"/>
            </a:endParaRPr>
          </a:p>
        </p:txBody>
      </p:sp>
      <p:sp>
        <p:nvSpPr>
          <p:cNvPr id="13" name="Rectangle 12"/>
          <p:cNvSpPr/>
          <p:nvPr/>
        </p:nvSpPr>
        <p:spPr>
          <a:xfrm>
            <a:off x="762000" y="1905000"/>
            <a:ext cx="7696200" cy="1077218"/>
          </a:xfrm>
          <a:prstGeom prst="rect">
            <a:avLst/>
          </a:prstGeom>
        </p:spPr>
        <p:txBody>
          <a:bodyPr wrap="square">
            <a:spAutoFit/>
          </a:bodyPr>
          <a:lstStyle/>
          <a:p>
            <a:pPr marL="342900" indent="-342900" algn="ctr">
              <a:lnSpc>
                <a:spcPct val="90000"/>
              </a:lnSpc>
              <a:spcBef>
                <a:spcPct val="20000"/>
              </a:spcBef>
              <a:buFont typeface="Arial" charset="0"/>
              <a:buNone/>
            </a:pPr>
            <a:r>
              <a:rPr lang="en-US" sz="3200" b="1" i="1" dirty="0" smtClean="0">
                <a:latin typeface="Calibri" pitchFamily="34" charset="0"/>
              </a:rPr>
              <a:t>Building Cloud-Native Applications:</a:t>
            </a:r>
          </a:p>
          <a:p>
            <a:pPr marL="342900" indent="-342900" algn="ctr">
              <a:lnSpc>
                <a:spcPct val="90000"/>
              </a:lnSpc>
              <a:spcBef>
                <a:spcPct val="20000"/>
              </a:spcBef>
              <a:buFont typeface="Arial" charset="0"/>
              <a:buNone/>
            </a:pPr>
            <a:r>
              <a:rPr lang="en-US" sz="3200" b="1" i="1" dirty="0" smtClean="0">
                <a:latin typeface="Calibri" pitchFamily="34" charset="0"/>
              </a:rPr>
              <a:t>Web </a:t>
            </a:r>
            <a:r>
              <a:rPr lang="en-US" sz="3200" b="1" i="1" dirty="0" smtClean="0">
                <a:latin typeface="Calibri" pitchFamily="34" charset="0"/>
              </a:rPr>
              <a:t>Roles, Worker Roles, and Queues</a:t>
            </a:r>
          </a:p>
        </p:txBody>
      </p:sp>
      <p:pic>
        <p:nvPicPr>
          <p:cNvPr id="98306" name="Picture 2" descr="Boston Azure logo"/>
          <p:cNvPicPr>
            <a:picLocks noChangeAspect="1" noChangeArrowheads="1"/>
          </p:cNvPicPr>
          <p:nvPr/>
        </p:nvPicPr>
        <p:blipFill>
          <a:blip r:embed="rId8" cstate="print"/>
          <a:srcRect/>
          <a:stretch>
            <a:fillRect/>
          </a:stretch>
        </p:blipFill>
        <p:spPr bwMode="auto">
          <a:xfrm>
            <a:off x="2514600" y="4953000"/>
            <a:ext cx="1524000" cy="285750"/>
          </a:xfrm>
          <a:prstGeom prst="rect">
            <a:avLst/>
          </a:prstGeom>
          <a:noFill/>
        </p:spPr>
      </p:pic>
      <p:sp>
        <p:nvSpPr>
          <p:cNvPr id="15" name="Rectangle 14"/>
          <p:cNvSpPr/>
          <p:nvPr/>
        </p:nvSpPr>
        <p:spPr>
          <a:xfrm>
            <a:off x="1219200" y="5791200"/>
            <a:ext cx="2133600" cy="83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smtClean="0">
                <a:ln w="18000">
                  <a:solidFill>
                    <a:schemeClr val="accent2">
                      <a:satMod val="140000"/>
                    </a:schemeClr>
                  </a:solidFill>
                  <a:prstDash val="solid"/>
                  <a:miter lim="800000"/>
                </a:ln>
                <a:solidFill>
                  <a:schemeClr val="accent1"/>
                </a:solidFill>
                <a:effectLst>
                  <a:outerShdw blurRad="25500" dist="23000" dir="7020000" algn="tl">
                    <a:srgbClr val="000000">
                      <a:alpha val="50000"/>
                    </a:srgbClr>
                  </a:outerShdw>
                </a:effectLst>
              </a:rPr>
              <a:t>Usually release via Creative Commons, but have some stuff I “borrowed”</a:t>
            </a:r>
            <a:endParaRPr lang="en-US" sz="1400" dirty="0">
              <a:ln w="18000">
                <a:solidFill>
                  <a:schemeClr val="accent2">
                    <a:lumMod val="75000"/>
                  </a:schemeClr>
                </a:solidFill>
                <a:prstDash val="solid"/>
                <a:miter lim="800000"/>
              </a:ln>
              <a:solidFill>
                <a:schemeClr val="accent1"/>
              </a:solidFill>
            </a:endParaRP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ctrTitle"/>
          </p:nvPr>
        </p:nvSpPr>
        <p:spPr>
          <a:xfrm>
            <a:off x="685800" y="685800"/>
            <a:ext cx="7772400" cy="952500"/>
          </a:xfrm>
          <a:solidFill>
            <a:srgbClr val="C0C0C0">
              <a:alpha val="58038"/>
            </a:srgbClr>
          </a:solidFill>
        </p:spPr>
        <p:txBody>
          <a:bodyPr>
            <a:normAutofit fontScale="90000"/>
          </a:bodyPr>
          <a:lstStyle/>
          <a:p>
            <a:r>
              <a:rPr lang="en-US" sz="6600" dirty="0" smtClean="0"/>
              <a:t>Two Roles a Queue</a:t>
            </a:r>
            <a:endParaRPr lang="en-US" sz="6600" b="1" dirty="0" smtClean="0"/>
          </a:p>
        </p:txBody>
      </p:sp>
      <p:sp>
        <p:nvSpPr>
          <p:cNvPr id="78856" name="Rectangle 8"/>
          <p:cNvSpPr>
            <a:spLocks noGrp="1" noChangeArrowheads="1"/>
          </p:cNvSpPr>
          <p:nvPr>
            <p:ph type="subTitle" idx="1"/>
          </p:nvPr>
        </p:nvSpPr>
        <p:spPr>
          <a:xfrm>
            <a:off x="1371600" y="3048000"/>
            <a:ext cx="6400800" cy="838200"/>
          </a:xfrm>
        </p:spPr>
        <p:txBody>
          <a:bodyPr>
            <a:normAutofit fontScale="92500" lnSpcReduction="10000"/>
          </a:bodyPr>
          <a:lstStyle/>
          <a:p>
            <a:pPr marL="342900" indent="-342900">
              <a:lnSpc>
                <a:spcPct val="90000"/>
              </a:lnSpc>
            </a:pPr>
            <a:r>
              <a:rPr lang="en-US" sz="2800" dirty="0" smtClean="0">
                <a:latin typeface="Calibri" pitchFamily="34" charset="0"/>
              </a:rPr>
              <a:t>AzureUG.NET</a:t>
            </a:r>
          </a:p>
          <a:p>
            <a:pPr marL="342900" indent="-342900">
              <a:lnSpc>
                <a:spcPct val="90000"/>
              </a:lnSpc>
            </a:pPr>
            <a:r>
              <a:rPr lang="en-US" sz="2800" dirty="0" smtClean="0">
                <a:latin typeface="Calibri" pitchFamily="34" charset="0"/>
              </a:rPr>
              <a:t>14-July-2010</a:t>
            </a:r>
            <a:endParaRPr lang="en-US" sz="2800" dirty="0">
              <a:latin typeface="Calibri" pitchFamily="34" charset="0"/>
            </a:endParaRPr>
          </a:p>
        </p:txBody>
      </p:sp>
      <p:sp>
        <p:nvSpPr>
          <p:cNvPr id="9" name="Footer Placeholder 4"/>
          <p:cNvSpPr>
            <a:spLocks noGrp="1"/>
          </p:cNvSpPr>
          <p:nvPr>
            <p:ph type="ftr" sz="quarter" idx="11"/>
          </p:nvPr>
        </p:nvSpPr>
        <p:spPr/>
        <p:txBody>
          <a:bodyPr/>
          <a:lstStyle/>
          <a:p>
            <a:r>
              <a:rPr lang="en-US"/>
              <a:t>Copyright (c) 2010, Bill Wilder</a:t>
            </a:r>
          </a:p>
        </p:txBody>
      </p:sp>
      <p:sp>
        <p:nvSpPr>
          <p:cNvPr id="78851" name="Text Box 3"/>
          <p:cNvSpPr txBox="1">
            <a:spLocks noChangeArrowheads="1"/>
          </p:cNvSpPr>
          <p:nvPr/>
        </p:nvSpPr>
        <p:spPr bwMode="auto">
          <a:xfrm>
            <a:off x="838200" y="4343400"/>
            <a:ext cx="3276600" cy="925513"/>
          </a:xfrm>
          <a:prstGeom prst="rect">
            <a:avLst/>
          </a:prstGeom>
          <a:noFill/>
          <a:ln w="9525">
            <a:solidFill>
              <a:schemeClr val="tx1"/>
            </a:solidFill>
            <a:miter lim="800000"/>
            <a:headEnd/>
            <a:tailEnd/>
          </a:ln>
          <a:effectLst/>
        </p:spPr>
        <p:txBody>
          <a:bodyPr>
            <a:spAutoFit/>
          </a:bodyPr>
          <a:lstStyle/>
          <a:p>
            <a:r>
              <a:rPr lang="en-US" b="1"/>
              <a:t>Boston Azure User Group</a:t>
            </a:r>
          </a:p>
          <a:p>
            <a:r>
              <a:rPr lang="en-US">
                <a:hlinkClick r:id="rId3"/>
              </a:rPr>
              <a:t>http://bostonazure.org</a:t>
            </a:r>
            <a:endParaRPr lang="en-US"/>
          </a:p>
          <a:p>
            <a:r>
              <a:rPr lang="en-US"/>
              <a:t>@bostonazure</a:t>
            </a:r>
          </a:p>
        </p:txBody>
      </p:sp>
      <p:sp>
        <p:nvSpPr>
          <p:cNvPr id="78852" name="Text Box 4"/>
          <p:cNvSpPr txBox="1">
            <a:spLocks noChangeArrowheads="1"/>
          </p:cNvSpPr>
          <p:nvPr/>
        </p:nvSpPr>
        <p:spPr bwMode="auto">
          <a:xfrm>
            <a:off x="4876800" y="4343400"/>
            <a:ext cx="3505200" cy="925513"/>
          </a:xfrm>
          <a:prstGeom prst="rect">
            <a:avLst/>
          </a:prstGeom>
          <a:noFill/>
          <a:ln w="9525">
            <a:solidFill>
              <a:schemeClr val="tx1"/>
            </a:solidFill>
            <a:miter lim="800000"/>
            <a:headEnd/>
            <a:tailEnd/>
          </a:ln>
          <a:effectLst/>
        </p:spPr>
        <p:txBody>
          <a:bodyPr>
            <a:spAutoFit/>
          </a:bodyPr>
          <a:lstStyle/>
          <a:p>
            <a:r>
              <a:rPr lang="en-US" b="1"/>
              <a:t>Bill Wilder</a:t>
            </a:r>
            <a:br>
              <a:rPr lang="en-US" b="1"/>
            </a:br>
            <a:r>
              <a:rPr lang="en-US">
                <a:hlinkClick r:id="rId4"/>
              </a:rPr>
              <a:t>http://blog.codingoutloud.com</a:t>
            </a:r>
            <a:endParaRPr lang="en-US"/>
          </a:p>
          <a:p>
            <a:r>
              <a:rPr lang="en-US"/>
              <a:t>@codingoutloud</a:t>
            </a:r>
          </a:p>
        </p:txBody>
      </p:sp>
      <p:sp>
        <p:nvSpPr>
          <p:cNvPr id="78853" name="Text Box 5"/>
          <p:cNvSpPr txBox="1">
            <a:spLocks noChangeArrowheads="1"/>
          </p:cNvSpPr>
          <p:nvPr/>
        </p:nvSpPr>
        <p:spPr bwMode="auto">
          <a:xfrm>
            <a:off x="838200" y="5257800"/>
            <a:ext cx="3276600" cy="539750"/>
          </a:xfrm>
          <a:prstGeom prst="rect">
            <a:avLst/>
          </a:prstGeom>
          <a:noFill/>
          <a:ln w="9525">
            <a:solidFill>
              <a:schemeClr val="tx1"/>
            </a:solidFill>
            <a:miter lim="800000"/>
            <a:headEnd/>
            <a:tailEnd/>
          </a:ln>
          <a:effectLst/>
        </p:spPr>
        <p:txBody>
          <a:bodyPr>
            <a:spAutoFit/>
          </a:bodyPr>
          <a:lstStyle/>
          <a:p>
            <a:pPr>
              <a:lnSpc>
                <a:spcPct val="80000"/>
              </a:lnSpc>
              <a:spcBef>
                <a:spcPct val="20000"/>
              </a:spcBef>
            </a:pPr>
            <a:r>
              <a:rPr lang="en-US" b="1"/>
              <a:t>Boston West Toastmasters</a:t>
            </a:r>
            <a:r>
              <a:rPr lang="en-US"/>
              <a:t> </a:t>
            </a:r>
            <a:r>
              <a:rPr lang="en-US">
                <a:hlinkClick r:id="rId5"/>
              </a:rPr>
              <a:t>http://bwtoastmasters.com</a:t>
            </a:r>
            <a:endParaRPr lang="en-US" sz="2400"/>
          </a:p>
        </p:txBody>
      </p:sp>
      <p:sp>
        <p:nvSpPr>
          <p:cNvPr id="78854" name="Text Box 6"/>
          <p:cNvSpPr txBox="1">
            <a:spLocks noChangeArrowheads="1"/>
          </p:cNvSpPr>
          <p:nvPr/>
        </p:nvSpPr>
        <p:spPr bwMode="auto">
          <a:xfrm>
            <a:off x="4876800" y="5257800"/>
            <a:ext cx="3505200" cy="539750"/>
          </a:xfrm>
          <a:prstGeom prst="rect">
            <a:avLst/>
          </a:prstGeom>
          <a:noFill/>
          <a:ln w="9525">
            <a:solidFill>
              <a:schemeClr val="tx1"/>
            </a:solidFill>
            <a:miter lim="800000"/>
            <a:headEnd/>
            <a:tailEnd/>
          </a:ln>
          <a:effectLst/>
        </p:spPr>
        <p:txBody>
          <a:bodyPr>
            <a:spAutoFit/>
          </a:bodyPr>
          <a:lstStyle/>
          <a:p>
            <a:pPr>
              <a:lnSpc>
                <a:spcPct val="80000"/>
              </a:lnSpc>
              <a:spcBef>
                <a:spcPct val="20000"/>
              </a:spcBef>
            </a:pPr>
            <a:r>
              <a:rPr lang="en-US" b="1" i="1"/>
              <a:t>Not here with my day job</a:t>
            </a:r>
            <a:br>
              <a:rPr lang="en-US" b="1" i="1"/>
            </a:br>
            <a:r>
              <a:rPr lang="en-US" i="1"/>
              <a:t>Only Bill’s personal views</a:t>
            </a:r>
            <a:endParaRPr lang="en-US" sz="2400" i="1"/>
          </a:p>
        </p:txBody>
      </p:sp>
      <p:sp>
        <p:nvSpPr>
          <p:cNvPr id="12" name="Rectangle 7"/>
          <p:cNvSpPr>
            <a:spLocks noChangeArrowheads="1"/>
          </p:cNvSpPr>
          <p:nvPr/>
        </p:nvSpPr>
        <p:spPr bwMode="auto">
          <a:xfrm>
            <a:off x="-228600" y="457200"/>
            <a:ext cx="6934200" cy="685800"/>
          </a:xfrm>
          <a:prstGeom prst="rect">
            <a:avLst/>
          </a:prstGeom>
          <a:noFill/>
          <a:ln w="9525">
            <a:noFill/>
            <a:miter lim="800000"/>
            <a:headEnd/>
            <a:tailEnd/>
          </a:ln>
        </p:spPr>
        <p:txBody>
          <a:bodyPr/>
          <a:lstStyle/>
          <a:p>
            <a:pPr marL="342900" indent="-342900" algn="ctr">
              <a:lnSpc>
                <a:spcPct val="90000"/>
              </a:lnSpc>
              <a:spcBef>
                <a:spcPct val="20000"/>
              </a:spcBef>
              <a:buFont typeface="Arial" charset="0"/>
              <a:buNone/>
            </a:pPr>
            <a:endParaRPr lang="en-US" sz="2800" dirty="0">
              <a:latin typeface="Calibri" pitchFamily="34" charset="0"/>
            </a:endParaRPr>
          </a:p>
        </p:txBody>
      </p:sp>
      <p:sp>
        <p:nvSpPr>
          <p:cNvPr id="13" name="Rectangle 12"/>
          <p:cNvSpPr/>
          <p:nvPr/>
        </p:nvSpPr>
        <p:spPr>
          <a:xfrm>
            <a:off x="762000" y="1905000"/>
            <a:ext cx="7696200" cy="1077218"/>
          </a:xfrm>
          <a:prstGeom prst="rect">
            <a:avLst/>
          </a:prstGeom>
        </p:spPr>
        <p:txBody>
          <a:bodyPr wrap="square">
            <a:spAutoFit/>
          </a:bodyPr>
          <a:lstStyle/>
          <a:p>
            <a:pPr marL="342900" indent="-342900" algn="ctr">
              <a:lnSpc>
                <a:spcPct val="90000"/>
              </a:lnSpc>
              <a:spcBef>
                <a:spcPct val="20000"/>
              </a:spcBef>
              <a:buFont typeface="Arial" charset="0"/>
              <a:buNone/>
            </a:pPr>
            <a:r>
              <a:rPr lang="en-US" sz="3200" b="1" i="1" dirty="0" smtClean="0">
                <a:latin typeface="Calibri" pitchFamily="34" charset="0"/>
              </a:rPr>
              <a:t>Building Cloud-Native Applications:</a:t>
            </a:r>
          </a:p>
          <a:p>
            <a:pPr marL="342900" indent="-342900" algn="ctr">
              <a:lnSpc>
                <a:spcPct val="90000"/>
              </a:lnSpc>
              <a:spcBef>
                <a:spcPct val="20000"/>
              </a:spcBef>
              <a:buFont typeface="Arial" charset="0"/>
              <a:buNone/>
            </a:pPr>
            <a:r>
              <a:rPr lang="en-US" sz="3200" b="1" i="1" dirty="0" smtClean="0">
                <a:latin typeface="Calibri" pitchFamily="34" charset="0"/>
              </a:rPr>
              <a:t>Web </a:t>
            </a:r>
            <a:r>
              <a:rPr lang="en-US" sz="3200" b="1" i="1" dirty="0" smtClean="0">
                <a:latin typeface="Calibri" pitchFamily="34" charset="0"/>
              </a:rPr>
              <a:t>Roles, Worker Roles, and Queues</a:t>
            </a:r>
          </a:p>
        </p:txBody>
      </p:sp>
      <p:pic>
        <p:nvPicPr>
          <p:cNvPr id="98306" name="Picture 2" descr="Boston Azure logo"/>
          <p:cNvPicPr>
            <a:picLocks noChangeAspect="1" noChangeArrowheads="1"/>
          </p:cNvPicPr>
          <p:nvPr/>
        </p:nvPicPr>
        <p:blipFill>
          <a:blip r:embed="rId6" cstate="print"/>
          <a:srcRect/>
          <a:stretch>
            <a:fillRect/>
          </a:stretch>
        </p:blipFill>
        <p:spPr bwMode="auto">
          <a:xfrm>
            <a:off x="2514600" y="4953000"/>
            <a:ext cx="1524000" cy="285750"/>
          </a:xfrm>
          <a:prstGeom prst="rect">
            <a:avLst/>
          </a:prstGeom>
          <a:noFill/>
        </p:spPr>
      </p:pic>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Cloud-Native Applications</a:t>
            </a:r>
            <a:endParaRPr lang="en-US" dirty="0"/>
          </a:p>
        </p:txBody>
      </p:sp>
      <p:sp>
        <p:nvSpPr>
          <p:cNvPr id="3" name="Content Placeholder 2"/>
          <p:cNvSpPr>
            <a:spLocks noGrp="1"/>
          </p:cNvSpPr>
          <p:nvPr>
            <p:ph idx="1"/>
          </p:nvPr>
        </p:nvSpPr>
        <p:spPr>
          <a:xfrm>
            <a:off x="457200" y="1447800"/>
            <a:ext cx="8229600" cy="4724400"/>
          </a:xfrm>
        </p:spPr>
        <p:txBody>
          <a:bodyPr>
            <a:normAutofit lnSpcReduction="10000"/>
          </a:bodyPr>
          <a:lstStyle/>
          <a:p>
            <a:r>
              <a:rPr lang="en-US" dirty="0" smtClean="0"/>
              <a:t>Effort </a:t>
            </a:r>
            <a:r>
              <a:rPr lang="en-US" dirty="0" smtClean="0"/>
              <a:t>focuses on business </a:t>
            </a:r>
            <a:r>
              <a:rPr lang="en-US" dirty="0" smtClean="0"/>
              <a:t>functionality</a:t>
            </a:r>
          </a:p>
          <a:p>
            <a:pPr lvl="1"/>
            <a:r>
              <a:rPr lang="en-US" dirty="0" smtClean="0"/>
              <a:t>Development is highly productive</a:t>
            </a:r>
          </a:p>
          <a:p>
            <a:pPr lvl="1"/>
            <a:r>
              <a:rPr lang="en-US" dirty="0" smtClean="0"/>
              <a:t>Time-to-market </a:t>
            </a:r>
            <a:r>
              <a:rPr lang="en-US" dirty="0" smtClean="0"/>
              <a:t>is </a:t>
            </a:r>
            <a:r>
              <a:rPr lang="en-US" dirty="0" smtClean="0"/>
              <a:t>short</a:t>
            </a:r>
          </a:p>
          <a:p>
            <a:pPr lvl="1"/>
            <a:r>
              <a:rPr lang="en-US" dirty="0" smtClean="0"/>
              <a:t>Modification is </a:t>
            </a:r>
            <a:r>
              <a:rPr lang="en-US" dirty="0" smtClean="0"/>
              <a:t>straight-forward</a:t>
            </a:r>
            <a:endParaRPr lang="en-US" dirty="0" smtClean="0"/>
          </a:p>
          <a:p>
            <a:r>
              <a:rPr lang="en-US" dirty="0" smtClean="0"/>
              <a:t>Infrastructure </a:t>
            </a:r>
            <a:r>
              <a:rPr lang="en-US" dirty="0" smtClean="0"/>
              <a:t>is not a limiting factor</a:t>
            </a:r>
          </a:p>
          <a:p>
            <a:pPr lvl="1"/>
            <a:r>
              <a:rPr lang="en-US" dirty="0" smtClean="0"/>
              <a:t>Cost </a:t>
            </a:r>
            <a:r>
              <a:rPr lang="en-US" dirty="0" smtClean="0"/>
              <a:t>structure is a good fit</a:t>
            </a:r>
          </a:p>
          <a:p>
            <a:pPr lvl="1"/>
            <a:r>
              <a:rPr lang="en-US" dirty="0" smtClean="0"/>
              <a:t>Downtime is not necessary</a:t>
            </a:r>
          </a:p>
          <a:p>
            <a:pPr lvl="1"/>
            <a:r>
              <a:rPr lang="en-US" dirty="0" smtClean="0"/>
              <a:t>Scale is </a:t>
            </a:r>
            <a:r>
              <a:rPr lang="en-US" dirty="0" smtClean="0"/>
              <a:t>efficient</a:t>
            </a:r>
          </a:p>
          <a:p>
            <a:r>
              <a:rPr lang="en-US" dirty="0" smtClean="0"/>
              <a:t>Innovation / experimentation is </a:t>
            </a:r>
            <a:r>
              <a:rPr lang="en-US" dirty="0" smtClean="0"/>
              <a:t>enabled</a:t>
            </a:r>
            <a:endParaRPr lang="en-US" dirty="0" smtClean="0"/>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 for Roles &amp; Queues</a:t>
            </a:r>
          </a:p>
        </p:txBody>
      </p:sp>
      <p:sp>
        <p:nvSpPr>
          <p:cNvPr id="3" name="Content Placeholder 2"/>
          <p:cNvSpPr>
            <a:spLocks noGrp="1"/>
          </p:cNvSpPr>
          <p:nvPr>
            <p:ph idx="1"/>
          </p:nvPr>
        </p:nvSpPr>
        <p:spPr/>
        <p:txBody>
          <a:bodyPr>
            <a:normAutofit/>
          </a:bodyPr>
          <a:lstStyle/>
          <a:p>
            <a:r>
              <a:rPr lang="en-US" dirty="0" smtClean="0"/>
              <a:t>Understand Roles, Understand Queues</a:t>
            </a:r>
            <a:endParaRPr lang="en-US" dirty="0" smtClean="0"/>
          </a:p>
          <a:p>
            <a:r>
              <a:rPr lang="en-US" dirty="0" smtClean="0"/>
              <a:t>The Most Important Architectural Design Pattern: Combining Roles and Queues</a:t>
            </a:r>
            <a:endParaRPr lang="en-US" dirty="0" smtClean="0"/>
          </a:p>
          <a:p>
            <a:r>
              <a:rPr lang="en-US" dirty="0" smtClean="0"/>
              <a:t>Why </a:t>
            </a:r>
            <a:r>
              <a:rPr lang="en-US" dirty="0" err="1" smtClean="0"/>
              <a:t>R</a:t>
            </a:r>
            <a:r>
              <a:rPr lang="en-US" baseline="30000" dirty="0" err="1" smtClean="0"/>
              <a:t>n</a:t>
            </a:r>
            <a:r>
              <a:rPr lang="en-US" dirty="0" err="1" smtClean="0">
                <a:sym typeface="Wingdings" pitchFamily="2" charset="2"/>
              </a:rPr>
              <a:t></a:t>
            </a:r>
            <a:r>
              <a:rPr lang="en-US" dirty="0" err="1" smtClean="0"/>
              <a:t>Q</a:t>
            </a:r>
            <a:r>
              <a:rPr lang="en-US" baseline="30000" dirty="0" err="1" smtClean="0"/>
              <a:t>n</a:t>
            </a:r>
            <a:r>
              <a:rPr lang="en-US" dirty="0" err="1" smtClean="0">
                <a:sym typeface="Wingdings" pitchFamily="2" charset="2"/>
              </a:rPr>
              <a:t></a:t>
            </a:r>
            <a:r>
              <a:rPr lang="en-US" dirty="0" err="1" smtClean="0"/>
              <a:t>R</a:t>
            </a:r>
            <a:r>
              <a:rPr lang="en-US" baseline="30000" dirty="0" err="1" smtClean="0"/>
              <a:t>n</a:t>
            </a:r>
            <a:r>
              <a:rPr lang="en-US" dirty="0" smtClean="0"/>
              <a:t> </a:t>
            </a:r>
            <a:r>
              <a:rPr lang="en-US" dirty="0" smtClean="0"/>
              <a:t>is a game-changer</a:t>
            </a:r>
          </a:p>
          <a:p>
            <a:r>
              <a:rPr lang="en-US" dirty="0" smtClean="0"/>
              <a:t>What to watch out for</a:t>
            </a:r>
            <a:endParaRPr lang="en-US" dirty="0" smtClean="0"/>
          </a:p>
          <a:p>
            <a:endParaRPr lang="en-US" dirty="0"/>
          </a:p>
          <a:p>
            <a:r>
              <a:rPr lang="en-US" b="1" i="1" dirty="0" smtClean="0"/>
              <a:t>Helping mere </a:t>
            </a:r>
            <a:r>
              <a:rPr lang="en-US" b="1" i="1" dirty="0"/>
              <a:t>mortals </a:t>
            </a:r>
            <a:r>
              <a:rPr lang="en-US" b="1" i="1" dirty="0" smtClean="0"/>
              <a:t>build </a:t>
            </a:r>
            <a:r>
              <a:rPr lang="en-US" b="1" i="1" dirty="0"/>
              <a:t>highly reliable applications that </a:t>
            </a:r>
            <a:r>
              <a:rPr lang="en-US" b="1" i="1" dirty="0" smtClean="0"/>
              <a:t>scale…</a:t>
            </a:r>
            <a:endParaRPr lang="en-US" b="1" i="1" dirty="0"/>
          </a:p>
        </p:txBody>
      </p:sp>
    </p:spTree>
    <p:extLst>
      <p:ext uri="{BB962C8B-B14F-4D97-AF65-F5344CB8AC3E}">
        <p14:creationId xmlns:p14="http://schemas.microsoft.com/office/powerpoint/2010/main" xmlns="" val="48142181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a:t>
            </a:r>
            <a:r>
              <a:rPr lang="en-US" dirty="0" smtClean="0"/>
              <a:t>Concepts</a:t>
            </a:r>
            <a:endParaRPr lang="en-US" dirty="0"/>
          </a:p>
        </p:txBody>
      </p:sp>
      <p:sp>
        <p:nvSpPr>
          <p:cNvPr id="3" name="Content Placeholder 2"/>
          <p:cNvSpPr>
            <a:spLocks noGrp="1"/>
          </p:cNvSpPr>
          <p:nvPr>
            <p:ph idx="1"/>
          </p:nvPr>
        </p:nvSpPr>
        <p:spPr/>
        <p:txBody>
          <a:bodyPr>
            <a:normAutofit/>
          </a:bodyPr>
          <a:lstStyle/>
          <a:p>
            <a:pPr marL="1143000" indent="-1143000">
              <a:buFont typeface="+mj-lt"/>
              <a:buAutoNum type="arabicPeriod"/>
            </a:pPr>
            <a:r>
              <a:rPr lang="en-US" sz="6600" dirty="0" smtClean="0"/>
              <a:t>Roles</a:t>
            </a:r>
          </a:p>
          <a:p>
            <a:pPr marL="1600200" lvl="1" indent="-1143000">
              <a:buFont typeface="+mj-lt"/>
              <a:buAutoNum type="alphaLcParenR"/>
            </a:pPr>
            <a:r>
              <a:rPr lang="en-US" sz="6000" dirty="0" smtClean="0"/>
              <a:t>Web Roles</a:t>
            </a:r>
          </a:p>
          <a:p>
            <a:pPr marL="1600200" lvl="1" indent="-1143000">
              <a:buFont typeface="+mj-lt"/>
              <a:buAutoNum type="alphaLcParenR"/>
            </a:pPr>
            <a:r>
              <a:rPr lang="en-US" sz="6000" dirty="0" smtClean="0"/>
              <a:t>Worker Roles</a:t>
            </a:r>
          </a:p>
          <a:p>
            <a:pPr marL="1143000" indent="-1143000">
              <a:buFont typeface="+mj-lt"/>
              <a:buAutoNum type="arabicPeriod"/>
            </a:pPr>
            <a:r>
              <a:rPr lang="en-US" sz="6600" dirty="0" smtClean="0"/>
              <a:t>Queues</a:t>
            </a:r>
          </a:p>
        </p:txBody>
      </p:sp>
    </p:spTree>
    <p:extLst>
      <p:ext uri="{BB962C8B-B14F-4D97-AF65-F5344CB8AC3E}">
        <p14:creationId xmlns:p14="http://schemas.microsoft.com/office/powerpoint/2010/main" xmlns="" val="406040983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en-US" dirty="0" smtClean="0"/>
              <a:t>Web Roles </a:t>
            </a:r>
            <a:r>
              <a:rPr lang="en-US" dirty="0" smtClean="0"/>
              <a:t>vs. Worker Roles</a:t>
            </a:r>
            <a:endParaRPr lang="en-US" dirty="0"/>
          </a:p>
        </p:txBody>
      </p:sp>
      <p:graphicFrame>
        <p:nvGraphicFramePr>
          <p:cNvPr id="4" name="Content Placeholder 3"/>
          <p:cNvGraphicFramePr>
            <a:graphicFrameLocks noGrp="1"/>
          </p:cNvGraphicFramePr>
          <p:nvPr>
            <p:ph idx="1"/>
          </p:nvPr>
        </p:nvGraphicFramePr>
        <p:xfrm>
          <a:off x="1219200" y="1200410"/>
          <a:ext cx="6884275" cy="5334000"/>
        </p:xfrm>
        <a:graphic>
          <a:graphicData uri="http://schemas.openxmlformats.org/drawingml/2006/table">
            <a:tbl>
              <a:tblPr firstRow="1" bandRow="1">
                <a:tableStyleId>{5C22544A-7EE6-4342-B048-85BDC9FD1C3A}</a:tableStyleId>
              </a:tblPr>
              <a:tblGrid>
                <a:gridCol w="2259724"/>
                <a:gridCol w="2259724"/>
                <a:gridCol w="2364827"/>
              </a:tblGrid>
              <a:tr h="370840">
                <a:tc>
                  <a:txBody>
                    <a:bodyPr/>
                    <a:lstStyle/>
                    <a:p>
                      <a:endParaRPr lang="en-US" sz="2400" dirty="0"/>
                    </a:p>
                  </a:txBody>
                  <a:tcPr/>
                </a:tc>
                <a:tc>
                  <a:txBody>
                    <a:bodyPr/>
                    <a:lstStyle/>
                    <a:p>
                      <a:r>
                        <a:rPr lang="en-US" sz="2400" dirty="0" smtClean="0"/>
                        <a:t>Web Role</a:t>
                      </a:r>
                      <a:endParaRPr lang="en-US" sz="2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baseline="0" dirty="0" smtClean="0">
                          <a:sym typeface="Wingdings" pitchFamily="2" charset="2"/>
                        </a:rPr>
                        <a:t>Worker Role</a:t>
                      </a:r>
                      <a:endParaRPr lang="en-US" sz="2400" dirty="0" smtClean="0"/>
                    </a:p>
                  </a:txBody>
                  <a:tcPr/>
                </a:tc>
              </a:tr>
              <a:tr h="370840">
                <a:tc>
                  <a:txBody>
                    <a:bodyPr/>
                    <a:lstStyle/>
                    <a:p>
                      <a:r>
                        <a:rPr lang="en-US" sz="2400" b="1" dirty="0" smtClean="0"/>
                        <a:t>Runs in IIS 7</a:t>
                      </a:r>
                      <a:br>
                        <a:rPr lang="en-US" sz="2400" b="1" dirty="0" smtClean="0"/>
                      </a:br>
                      <a:r>
                        <a:rPr lang="en-US" sz="2000" b="1" dirty="0" smtClean="0"/>
                        <a:t>(always listening)</a:t>
                      </a:r>
                    </a:p>
                  </a:txBody>
                  <a:tcPr/>
                </a:tc>
                <a:tc>
                  <a:txBody>
                    <a:bodyPr/>
                    <a:lstStyle/>
                    <a:p>
                      <a:endParaRPr lang="en-US" sz="2400" dirty="0"/>
                    </a:p>
                  </a:txBody>
                  <a:tcPr/>
                </a:tc>
                <a:tc>
                  <a:txBody>
                    <a:bodyPr/>
                    <a:lstStyle/>
                    <a:p>
                      <a:endParaRPr lang="en-US" sz="2400"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baseline="0" dirty="0" smtClean="0"/>
                        <a:t>Built using ASP.NET, MVC</a:t>
                      </a:r>
                      <a:endParaRPr lang="en-US" sz="2400" dirty="0" smtClean="0"/>
                    </a:p>
                  </a:txBody>
                  <a:tcPr/>
                </a:tc>
                <a:tc>
                  <a:txBody>
                    <a:bodyPr/>
                    <a:lstStyle/>
                    <a:p>
                      <a:endParaRPr lang="en-US" dirty="0"/>
                    </a:p>
                  </a:txBody>
                  <a:tcPr/>
                </a:tc>
                <a:tc>
                  <a:txBody>
                    <a:bodyPr/>
                    <a:lstStyle/>
                    <a:p>
                      <a:endParaRPr lang="en-US" dirty="0"/>
                    </a:p>
                  </a:txBody>
                  <a:tcPr/>
                </a:tc>
              </a:tr>
              <a:tr h="370840">
                <a:tc>
                  <a:txBody>
                    <a:bodyPr/>
                    <a:lstStyle/>
                    <a:p>
                      <a:r>
                        <a:rPr lang="en-US" sz="2400" baseline="0" dirty="0" smtClean="0"/>
                        <a:t>Good to handle interactive users</a:t>
                      </a:r>
                      <a:endParaRPr lang="en-US" sz="2400" dirty="0"/>
                    </a:p>
                  </a:txBody>
                  <a:tcPr/>
                </a:tc>
                <a:tc>
                  <a:txBody>
                    <a:bodyPr/>
                    <a:lstStyle/>
                    <a:p>
                      <a:endParaRPr lang="en-US" sz="2400" dirty="0"/>
                    </a:p>
                  </a:txBody>
                  <a:tcPr/>
                </a:tc>
                <a:tc>
                  <a:txBody>
                    <a:bodyPr/>
                    <a:lstStyle/>
                    <a:p>
                      <a:endParaRPr lang="en-US" sz="2400"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smtClean="0"/>
                        <a:t>Addressable </a:t>
                      </a:r>
                      <a:r>
                        <a:rPr lang="en-US" sz="2400" baseline="0" dirty="0" smtClean="0"/>
                        <a:t>over Internet</a:t>
                      </a:r>
                      <a:endParaRPr lang="en-US" sz="2400" dirty="0" smtClean="0"/>
                    </a:p>
                  </a:txBody>
                  <a:tcPr/>
                </a:tc>
                <a:tc>
                  <a:txBody>
                    <a:bodyPr/>
                    <a:lstStyle/>
                    <a:p>
                      <a:endParaRPr lang="en-US" sz="2400" dirty="0"/>
                    </a:p>
                  </a:txBody>
                  <a:tcPr/>
                </a:tc>
                <a:tc>
                  <a:txBody>
                    <a:bodyPr/>
                    <a:lstStyle/>
                    <a:p>
                      <a:endParaRPr lang="en-US" sz="2400"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smtClean="0"/>
                        <a:t>Good for hosting Web</a:t>
                      </a:r>
                      <a:r>
                        <a:rPr lang="en-US" sz="2400" baseline="0" dirty="0" smtClean="0"/>
                        <a:t> API (WCF)</a:t>
                      </a:r>
                      <a:endParaRPr lang="en-US" sz="2400" dirty="0" smtClean="0"/>
                    </a:p>
                  </a:txBody>
                  <a:tcPr/>
                </a:tc>
                <a:tc>
                  <a:txBody>
                    <a:bodyPr/>
                    <a:lstStyle/>
                    <a:p>
                      <a:endParaRPr lang="en-US" sz="2400"/>
                    </a:p>
                  </a:txBody>
                  <a:tcPr/>
                </a:tc>
                <a:tc>
                  <a:txBody>
                    <a:bodyPr/>
                    <a:lstStyle/>
                    <a:p>
                      <a:endParaRPr lang="en-US" sz="2400"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b="1" dirty="0" smtClean="0"/>
                        <a:t>Runs</a:t>
                      </a:r>
                      <a:r>
                        <a:rPr lang="en-US" sz="2400" b="1" baseline="0" dirty="0" smtClean="0"/>
                        <a:t> Continuously</a:t>
                      </a:r>
                      <a:endParaRPr lang="en-US" sz="2400" b="1" dirty="0" smtClean="0"/>
                    </a:p>
                  </a:txBody>
                  <a:tcPr/>
                </a:tc>
                <a:tc>
                  <a:txBody>
                    <a:bodyPr/>
                    <a:lstStyle/>
                    <a:p>
                      <a:endParaRPr lang="en-US" sz="2400" dirty="0"/>
                    </a:p>
                  </a:txBody>
                  <a:tcPr/>
                </a:tc>
                <a:tc>
                  <a:txBody>
                    <a:bodyPr/>
                    <a:lstStyle/>
                    <a:p>
                      <a:endParaRPr lang="en-US" sz="2400" dirty="0"/>
                    </a:p>
                  </a:txBody>
                  <a:tcPr/>
                </a:tc>
              </a:tr>
            </a:tbl>
          </a:graphicData>
        </a:graphic>
      </p:graphicFrame>
      <p:pic>
        <p:nvPicPr>
          <p:cNvPr id="17" name="Picture 5" descr="C:\Users\Bill\AppData\Local\Microsoft\Windows\Temporary Internet Files\Content.IE5\LPZ2QVJT\MC900442139[1].png"/>
          <p:cNvPicPr>
            <a:picLocks noChangeAspect="1" noChangeArrowheads="1"/>
          </p:cNvPicPr>
          <p:nvPr/>
        </p:nvPicPr>
        <p:blipFill>
          <a:blip r:embed="rId3" cstate="print"/>
          <a:srcRect/>
          <a:stretch>
            <a:fillRect/>
          </a:stretch>
        </p:blipFill>
        <p:spPr bwMode="auto">
          <a:xfrm>
            <a:off x="4190999" y="1581410"/>
            <a:ext cx="914400" cy="933190"/>
          </a:xfrm>
          <a:prstGeom prst="rect">
            <a:avLst/>
          </a:prstGeom>
          <a:noFill/>
        </p:spPr>
      </p:pic>
      <p:pic>
        <p:nvPicPr>
          <p:cNvPr id="20" name="Picture 12" descr="C:\Users\Bill\AppData\Local\Microsoft\Windows\Temporary Internet Files\Content.IE5\GSDT1JY1\MC900391752[1].wmf"/>
          <p:cNvPicPr>
            <a:picLocks noChangeAspect="1" noChangeArrowheads="1"/>
          </p:cNvPicPr>
          <p:nvPr/>
        </p:nvPicPr>
        <p:blipFill>
          <a:blip r:embed="rId4" cstate="print"/>
          <a:srcRect/>
          <a:stretch>
            <a:fillRect/>
          </a:stretch>
        </p:blipFill>
        <p:spPr bwMode="auto">
          <a:xfrm>
            <a:off x="6248400" y="4971790"/>
            <a:ext cx="846137" cy="843920"/>
          </a:xfrm>
          <a:prstGeom prst="rect">
            <a:avLst/>
          </a:prstGeom>
          <a:noFill/>
        </p:spPr>
      </p:pic>
      <p:pic>
        <p:nvPicPr>
          <p:cNvPr id="15" name="Picture 5" descr="C:\Users\Bill\AppData\Local\Microsoft\Windows\Temporary Internet Files\Content.IE5\LPZ2QVJT\MC900442139[1].png"/>
          <p:cNvPicPr>
            <a:picLocks noChangeAspect="1" noChangeArrowheads="1"/>
          </p:cNvPicPr>
          <p:nvPr/>
        </p:nvPicPr>
        <p:blipFill>
          <a:blip r:embed="rId3" cstate="print"/>
          <a:srcRect/>
          <a:stretch>
            <a:fillRect/>
          </a:stretch>
        </p:blipFill>
        <p:spPr bwMode="auto">
          <a:xfrm>
            <a:off x="4190999" y="2419610"/>
            <a:ext cx="914400" cy="933190"/>
          </a:xfrm>
          <a:prstGeom prst="rect">
            <a:avLst/>
          </a:prstGeom>
          <a:noFill/>
        </p:spPr>
      </p:pic>
      <p:pic>
        <p:nvPicPr>
          <p:cNvPr id="22" name="Picture 5" descr="C:\Users\Bill\AppData\Local\Microsoft\Windows\Temporary Internet Files\Content.IE5\LPZ2QVJT\MC900442139[1].png"/>
          <p:cNvPicPr>
            <a:picLocks noChangeAspect="1" noChangeArrowheads="1"/>
          </p:cNvPicPr>
          <p:nvPr/>
        </p:nvPicPr>
        <p:blipFill>
          <a:blip r:embed="rId3" cstate="print"/>
          <a:srcRect/>
          <a:stretch>
            <a:fillRect/>
          </a:stretch>
        </p:blipFill>
        <p:spPr bwMode="auto">
          <a:xfrm>
            <a:off x="4190999" y="4953000"/>
            <a:ext cx="914400" cy="933190"/>
          </a:xfrm>
          <a:prstGeom prst="rect">
            <a:avLst/>
          </a:prstGeom>
          <a:noFill/>
        </p:spPr>
      </p:pic>
      <p:pic>
        <p:nvPicPr>
          <p:cNvPr id="27" name="Picture 5" descr="C:\Users\Bill\AppData\Local\Microsoft\Windows\Temporary Internet Files\Content.IE5\LPZ2QVJT\MC900442139[1].png"/>
          <p:cNvPicPr>
            <a:picLocks noChangeAspect="1" noChangeArrowheads="1"/>
          </p:cNvPicPr>
          <p:nvPr/>
        </p:nvPicPr>
        <p:blipFill>
          <a:blip r:embed="rId3" cstate="print"/>
          <a:srcRect/>
          <a:stretch>
            <a:fillRect/>
          </a:stretch>
        </p:blipFill>
        <p:spPr bwMode="auto">
          <a:xfrm>
            <a:off x="6172200" y="4133590"/>
            <a:ext cx="914400" cy="933190"/>
          </a:xfrm>
          <a:prstGeom prst="rect">
            <a:avLst/>
          </a:prstGeom>
          <a:noFill/>
        </p:spPr>
      </p:pic>
      <p:pic>
        <p:nvPicPr>
          <p:cNvPr id="30" name="Picture 11" descr="C:\Users\Bill\AppData\Local\Microsoft\Windows\Temporary Internet Files\Content.IE5\FF68WZAV\MC900432537[1].png"/>
          <p:cNvPicPr>
            <a:picLocks noChangeAspect="1" noChangeArrowheads="1"/>
          </p:cNvPicPr>
          <p:nvPr/>
        </p:nvPicPr>
        <p:blipFill>
          <a:blip r:embed="rId5" cstate="print"/>
          <a:srcRect/>
          <a:stretch>
            <a:fillRect/>
          </a:stretch>
        </p:blipFill>
        <p:spPr bwMode="auto">
          <a:xfrm>
            <a:off x="6324599" y="1733810"/>
            <a:ext cx="685800" cy="685800"/>
          </a:xfrm>
          <a:prstGeom prst="rect">
            <a:avLst/>
          </a:prstGeom>
          <a:noFill/>
        </p:spPr>
      </p:pic>
      <p:pic>
        <p:nvPicPr>
          <p:cNvPr id="23" name="Picture 11" descr="C:\Users\Bill\AppData\Local\Microsoft\Windows\Temporary Internet Files\Content.IE5\FF68WZAV\MC900432537[1].png"/>
          <p:cNvPicPr>
            <a:picLocks noChangeAspect="1" noChangeArrowheads="1"/>
          </p:cNvPicPr>
          <p:nvPr/>
        </p:nvPicPr>
        <p:blipFill>
          <a:blip r:embed="rId5" cstate="print"/>
          <a:srcRect/>
          <a:stretch>
            <a:fillRect/>
          </a:stretch>
        </p:blipFill>
        <p:spPr bwMode="auto">
          <a:xfrm>
            <a:off x="6324599" y="2572010"/>
            <a:ext cx="685800" cy="685800"/>
          </a:xfrm>
          <a:prstGeom prst="rect">
            <a:avLst/>
          </a:prstGeom>
          <a:noFill/>
        </p:spPr>
      </p:pic>
      <p:pic>
        <p:nvPicPr>
          <p:cNvPr id="28" name="Picture 11" descr="C:\Users\Bill\AppData\Local\Microsoft\Windows\Temporary Internet Files\Content.IE5\FF68WZAV\MC900432537[1].png"/>
          <p:cNvPicPr>
            <a:picLocks noChangeAspect="1" noChangeArrowheads="1"/>
          </p:cNvPicPr>
          <p:nvPr/>
        </p:nvPicPr>
        <p:blipFill>
          <a:blip r:embed="rId5" cstate="print"/>
          <a:srcRect/>
          <a:stretch>
            <a:fillRect/>
          </a:stretch>
        </p:blipFill>
        <p:spPr bwMode="auto">
          <a:xfrm>
            <a:off x="4343400" y="5867400"/>
            <a:ext cx="685800" cy="685800"/>
          </a:xfrm>
          <a:prstGeom prst="rect">
            <a:avLst/>
          </a:prstGeom>
          <a:noFill/>
        </p:spPr>
      </p:pic>
      <p:pic>
        <p:nvPicPr>
          <p:cNvPr id="29" name="Picture 5" descr="C:\Users\Bill\AppData\Local\Microsoft\Windows\Temporary Internet Files\Content.IE5\LPZ2QVJT\MC900442139[1].png"/>
          <p:cNvPicPr>
            <a:picLocks noChangeAspect="1" noChangeArrowheads="1"/>
          </p:cNvPicPr>
          <p:nvPr/>
        </p:nvPicPr>
        <p:blipFill>
          <a:blip r:embed="rId3" cstate="print"/>
          <a:srcRect/>
          <a:stretch>
            <a:fillRect/>
          </a:stretch>
        </p:blipFill>
        <p:spPr bwMode="auto">
          <a:xfrm>
            <a:off x="4190999" y="4114800"/>
            <a:ext cx="914400" cy="933190"/>
          </a:xfrm>
          <a:prstGeom prst="rect">
            <a:avLst/>
          </a:prstGeom>
          <a:noFill/>
        </p:spPr>
      </p:pic>
      <p:pic>
        <p:nvPicPr>
          <p:cNvPr id="38" name="Picture 5" descr="C:\Users\Bill\AppData\Local\Microsoft\Windows\Temporary Internet Files\Content.IE5\LPZ2QVJT\MC900442139[1].png"/>
          <p:cNvPicPr>
            <a:picLocks noChangeAspect="1" noChangeArrowheads="1"/>
          </p:cNvPicPr>
          <p:nvPr/>
        </p:nvPicPr>
        <p:blipFill>
          <a:blip r:embed="rId3" cstate="print"/>
          <a:srcRect/>
          <a:stretch>
            <a:fillRect/>
          </a:stretch>
        </p:blipFill>
        <p:spPr bwMode="auto">
          <a:xfrm>
            <a:off x="4191000" y="3276600"/>
            <a:ext cx="914400" cy="933190"/>
          </a:xfrm>
          <a:prstGeom prst="rect">
            <a:avLst/>
          </a:prstGeom>
          <a:noFill/>
        </p:spPr>
      </p:pic>
      <p:pic>
        <p:nvPicPr>
          <p:cNvPr id="39" name="Picture 11" descr="C:\Users\Bill\AppData\Local\Microsoft\Windows\Temporary Internet Files\Content.IE5\FF68WZAV\MC900432537[1].png"/>
          <p:cNvPicPr>
            <a:picLocks noChangeAspect="1" noChangeArrowheads="1"/>
          </p:cNvPicPr>
          <p:nvPr/>
        </p:nvPicPr>
        <p:blipFill>
          <a:blip r:embed="rId5" cstate="print"/>
          <a:srcRect/>
          <a:stretch>
            <a:fillRect/>
          </a:stretch>
        </p:blipFill>
        <p:spPr bwMode="auto">
          <a:xfrm>
            <a:off x="6324600" y="3352800"/>
            <a:ext cx="685800" cy="685800"/>
          </a:xfrm>
          <a:prstGeom prst="rect">
            <a:avLst/>
          </a:prstGeom>
          <a:noFill/>
        </p:spPr>
      </p:pic>
      <p:pic>
        <p:nvPicPr>
          <p:cNvPr id="40" name="Picture 5" descr="C:\Users\Bill\AppData\Local\Microsoft\Windows\Temporary Internet Files\Content.IE5\LPZ2QVJT\MC900442139[1].png"/>
          <p:cNvPicPr>
            <a:picLocks noChangeAspect="1" noChangeArrowheads="1"/>
          </p:cNvPicPr>
          <p:nvPr/>
        </p:nvPicPr>
        <p:blipFill>
          <a:blip r:embed="rId3" cstate="print"/>
          <a:srcRect/>
          <a:stretch>
            <a:fillRect/>
          </a:stretch>
        </p:blipFill>
        <p:spPr bwMode="auto">
          <a:xfrm>
            <a:off x="6197030" y="5772410"/>
            <a:ext cx="914400" cy="933190"/>
          </a:xfrm>
          <a:prstGeom prst="rect">
            <a:avLst/>
          </a:prstGeom>
          <a:noFill/>
        </p:spPr>
      </p:pic>
      <p:pic>
        <p:nvPicPr>
          <p:cNvPr id="41" name="Picture 11" descr="C:\Users\Bill\AppData\Local\Microsoft\Windows\Temporary Internet Files\Content.IE5\FF68WZAV\MC900432537[1].png"/>
          <p:cNvPicPr>
            <a:picLocks noChangeAspect="1" noChangeArrowheads="1"/>
          </p:cNvPicPr>
          <p:nvPr/>
        </p:nvPicPr>
        <p:blipFill>
          <a:blip r:embed="rId5" cstate="print"/>
          <a:srcRect/>
          <a:stretch>
            <a:fillRect/>
          </a:stretch>
        </p:blipFill>
        <p:spPr bwMode="auto">
          <a:xfrm>
            <a:off x="6324600" y="5029200"/>
            <a:ext cx="685800" cy="6858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9"/>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2"/>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0"/>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41"/>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28"/>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Queue</a:t>
            </a:r>
            <a:endParaRPr lang="en-US" dirty="0"/>
          </a:p>
        </p:txBody>
      </p:sp>
      <p:sp>
        <p:nvSpPr>
          <p:cNvPr id="3" name="Content Placeholder 2"/>
          <p:cNvSpPr>
            <a:spLocks noGrp="1"/>
          </p:cNvSpPr>
          <p:nvPr>
            <p:ph idx="1"/>
          </p:nvPr>
        </p:nvSpPr>
        <p:spPr/>
        <p:txBody>
          <a:bodyPr/>
          <a:lstStyle/>
          <a:p>
            <a:endParaRPr lang="en-US"/>
          </a:p>
        </p:txBody>
      </p:sp>
      <p:pic>
        <p:nvPicPr>
          <p:cNvPr id="105474" name="Picture 2" descr="http://i.thisislondon.co.uk/i/pix/2008/09/hamlet-queue-415x275.jpg"/>
          <p:cNvPicPr>
            <a:picLocks noChangeAspect="1" noChangeArrowheads="1"/>
          </p:cNvPicPr>
          <p:nvPr/>
        </p:nvPicPr>
        <p:blipFill>
          <a:blip r:embed="rId3" cstate="print"/>
          <a:srcRect/>
          <a:stretch>
            <a:fillRect/>
          </a:stretch>
        </p:blipFill>
        <p:spPr bwMode="auto">
          <a:xfrm>
            <a:off x="0" y="1447800"/>
            <a:ext cx="9144000" cy="6059277"/>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Pattern: Roles + Queues</a:t>
            </a:r>
            <a:endParaRPr lang="en-US" dirty="0"/>
          </a:p>
        </p:txBody>
      </p:sp>
      <p:sp>
        <p:nvSpPr>
          <p:cNvPr id="4" name="Rounded Rectangle 3"/>
          <p:cNvSpPr/>
          <p:nvPr/>
        </p:nvSpPr>
        <p:spPr bwMode="auto">
          <a:xfrm>
            <a:off x="1295400" y="2819400"/>
            <a:ext cx="1066800"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Web</a:t>
            </a:r>
          </a:p>
          <a:p>
            <a:pPr algn="ctr" fontAlgn="auto">
              <a:spcBef>
                <a:spcPts val="0"/>
              </a:spcBef>
              <a:spcAft>
                <a:spcPts val="0"/>
              </a:spcAft>
              <a:defRPr/>
            </a:pPr>
            <a:r>
              <a:rPr lang="en-US" dirty="0"/>
              <a:t>Role</a:t>
            </a:r>
          </a:p>
          <a:p>
            <a:pPr algn="ctr" fontAlgn="auto">
              <a:spcBef>
                <a:spcPts val="0"/>
              </a:spcBef>
              <a:spcAft>
                <a:spcPts val="0"/>
              </a:spcAft>
              <a:defRPr/>
            </a:pPr>
            <a:r>
              <a:rPr lang="en-US" dirty="0"/>
              <a:t>(IIS)</a:t>
            </a:r>
          </a:p>
        </p:txBody>
      </p:sp>
      <p:sp>
        <p:nvSpPr>
          <p:cNvPr id="5" name="Rounded Rectangle 4"/>
          <p:cNvSpPr/>
          <p:nvPr/>
        </p:nvSpPr>
        <p:spPr bwMode="auto">
          <a:xfrm>
            <a:off x="6553200" y="2819400"/>
            <a:ext cx="1068387"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grpSp>
        <p:nvGrpSpPr>
          <p:cNvPr id="3" name="Group 30"/>
          <p:cNvGrpSpPr>
            <a:grpSpLocks/>
          </p:cNvGrpSpPr>
          <p:nvPr/>
        </p:nvGrpSpPr>
        <p:grpSpPr bwMode="auto">
          <a:xfrm>
            <a:off x="4191000" y="3124200"/>
            <a:ext cx="647700" cy="519112"/>
            <a:chOff x="7775011" y="2878863"/>
            <a:chExt cx="749100" cy="601411"/>
          </a:xfrm>
        </p:grpSpPr>
        <p:sp>
          <p:nvSpPr>
            <p:cNvPr id="8" name="Rounded Rectangle 7"/>
            <p:cNvSpPr/>
            <p:nvPr/>
          </p:nvSpPr>
          <p:spPr>
            <a:xfrm>
              <a:off x="7775011" y="2880702"/>
              <a:ext cx="326813" cy="599572"/>
            </a:xfrm>
            <a:prstGeom prst="roundRect">
              <a:avLst/>
            </a:prstGeom>
            <a:solidFill>
              <a:schemeClr val="bg2">
                <a:lumMod val="2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Rounded Rectangle 8"/>
            <p:cNvSpPr/>
            <p:nvPr/>
          </p:nvSpPr>
          <p:spPr>
            <a:xfrm>
              <a:off x="7857632" y="2930360"/>
              <a:ext cx="152391" cy="15265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Rounded Rectangle 9"/>
            <p:cNvSpPr/>
            <p:nvPr/>
          </p:nvSpPr>
          <p:spPr>
            <a:xfrm>
              <a:off x="7857632" y="3106921"/>
              <a:ext cx="152391" cy="15265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1" name="Rounded Rectangle 10"/>
            <p:cNvSpPr/>
            <p:nvPr/>
          </p:nvSpPr>
          <p:spPr>
            <a:xfrm>
              <a:off x="7857632" y="3283482"/>
              <a:ext cx="152391" cy="15265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ed Rectangle 11"/>
            <p:cNvSpPr/>
            <p:nvPr/>
          </p:nvSpPr>
          <p:spPr>
            <a:xfrm>
              <a:off x="8197298" y="2878863"/>
              <a:ext cx="326813" cy="599572"/>
            </a:xfrm>
            <a:prstGeom prst="roundRect">
              <a:avLst/>
            </a:prstGeom>
            <a:solidFill>
              <a:schemeClr val="bg2">
                <a:lumMod val="2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Rounded Rectangle 12"/>
            <p:cNvSpPr/>
            <p:nvPr/>
          </p:nvSpPr>
          <p:spPr>
            <a:xfrm>
              <a:off x="8279919" y="3281643"/>
              <a:ext cx="152391" cy="15265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4" name="TextBox 13"/>
          <p:cNvSpPr txBox="1"/>
          <p:nvPr/>
        </p:nvSpPr>
        <p:spPr>
          <a:xfrm>
            <a:off x="4122737" y="3697287"/>
            <a:ext cx="769938" cy="307975"/>
          </a:xfrm>
          <a:prstGeom prst="rect">
            <a:avLst/>
          </a:prstGeom>
          <a:noFill/>
        </p:spPr>
        <p:txBody>
          <a:bodyPr wrap="none">
            <a:spAutoFit/>
          </a:bodyPr>
          <a:lstStyle/>
          <a:p>
            <a:pPr fontAlgn="auto">
              <a:spcBef>
                <a:spcPts val="0"/>
              </a:spcBef>
              <a:spcAft>
                <a:spcPts val="0"/>
              </a:spcAft>
              <a:defRPr/>
            </a:pPr>
            <a:r>
              <a:rPr lang="en-US" sz="1400" dirty="0">
                <a:latin typeface="+mn-lt"/>
                <a:cs typeface="+mn-cs"/>
              </a:rPr>
              <a:t>Queues</a:t>
            </a:r>
          </a:p>
        </p:txBody>
      </p:sp>
      <p:grpSp>
        <p:nvGrpSpPr>
          <p:cNvPr id="6" name="Group 18"/>
          <p:cNvGrpSpPr>
            <a:grpSpLocks/>
          </p:cNvGrpSpPr>
          <p:nvPr/>
        </p:nvGrpSpPr>
        <p:grpSpPr bwMode="auto">
          <a:xfrm>
            <a:off x="5081588" y="5014913"/>
            <a:ext cx="600075" cy="549275"/>
            <a:chOff x="7785861" y="2083278"/>
            <a:chExt cx="655087" cy="599805"/>
          </a:xfrm>
        </p:grpSpPr>
        <p:sp>
          <p:nvSpPr>
            <p:cNvPr id="39" name="Rounded Rectangle 38"/>
            <p:cNvSpPr/>
            <p:nvPr/>
          </p:nvSpPr>
          <p:spPr>
            <a:xfrm>
              <a:off x="7785861" y="2083278"/>
              <a:ext cx="655087" cy="599805"/>
            </a:xfrm>
            <a:prstGeom prst="roundRect">
              <a:avLst/>
            </a:prstGeom>
            <a:solidFill>
              <a:schemeClr val="bg2">
                <a:lumMod val="2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0" name="Rounded Rectangle 39"/>
            <p:cNvSpPr/>
            <p:nvPr/>
          </p:nvSpPr>
          <p:spPr>
            <a:xfrm>
              <a:off x="8026752" y="2133550"/>
              <a:ext cx="152507" cy="15255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1" name="Rounded Rectangle 40"/>
            <p:cNvSpPr/>
            <p:nvPr/>
          </p:nvSpPr>
          <p:spPr>
            <a:xfrm>
              <a:off x="8116870" y="2310371"/>
              <a:ext cx="152507" cy="15255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2" name="Rounded Rectangle 41"/>
            <p:cNvSpPr/>
            <p:nvPr/>
          </p:nvSpPr>
          <p:spPr>
            <a:xfrm>
              <a:off x="7941834" y="2310371"/>
              <a:ext cx="152507" cy="15255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3" name="Rounded Rectangle 42"/>
            <p:cNvSpPr/>
            <p:nvPr/>
          </p:nvSpPr>
          <p:spPr>
            <a:xfrm>
              <a:off x="7877711" y="2485459"/>
              <a:ext cx="152507" cy="15255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4" name="Rounded Rectangle 43"/>
            <p:cNvSpPr/>
            <p:nvPr/>
          </p:nvSpPr>
          <p:spPr>
            <a:xfrm>
              <a:off x="8047549" y="2485459"/>
              <a:ext cx="152507" cy="15255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5" name="Rounded Rectangle 44"/>
            <p:cNvSpPr/>
            <p:nvPr/>
          </p:nvSpPr>
          <p:spPr>
            <a:xfrm>
              <a:off x="8215654" y="2485459"/>
              <a:ext cx="152507" cy="15255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grpSp>
        <p:nvGrpSpPr>
          <p:cNvPr id="7" name="Group 4099"/>
          <p:cNvGrpSpPr>
            <a:grpSpLocks/>
          </p:cNvGrpSpPr>
          <p:nvPr/>
        </p:nvGrpSpPr>
        <p:grpSpPr bwMode="auto">
          <a:xfrm>
            <a:off x="3775075" y="4895850"/>
            <a:ext cx="844550" cy="685800"/>
            <a:chOff x="7148682" y="2805023"/>
            <a:chExt cx="1165744" cy="962373"/>
          </a:xfrm>
        </p:grpSpPr>
        <p:cxnSp>
          <p:nvCxnSpPr>
            <p:cNvPr id="47" name="Straight Connector 46"/>
            <p:cNvCxnSpPr/>
            <p:nvPr/>
          </p:nvCxnSpPr>
          <p:spPr>
            <a:xfrm flipH="1">
              <a:off x="7348086" y="2818389"/>
              <a:ext cx="276097" cy="305198"/>
            </a:xfrm>
            <a:prstGeom prst="line">
              <a:avLst/>
            </a:prstGeom>
            <a:ln w="28575">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a:endCxn id="55" idx="0"/>
            </p:cNvCxnSpPr>
            <p:nvPr/>
          </p:nvCxnSpPr>
          <p:spPr>
            <a:xfrm>
              <a:off x="7621992" y="2805023"/>
              <a:ext cx="418529" cy="327475"/>
            </a:xfrm>
            <a:prstGeom prst="line">
              <a:avLst/>
            </a:prstGeom>
            <a:ln w="28575">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a:endCxn id="53" idx="0"/>
            </p:cNvCxnSpPr>
            <p:nvPr/>
          </p:nvCxnSpPr>
          <p:spPr>
            <a:xfrm>
              <a:off x="7624184" y="2818389"/>
              <a:ext cx="78885" cy="719553"/>
            </a:xfrm>
            <a:prstGeom prst="line">
              <a:avLst/>
            </a:prstGeom>
            <a:ln w="28575">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
          <p:nvSpPr>
            <p:cNvPr id="50" name="Rounded Rectangle 49"/>
            <p:cNvSpPr/>
            <p:nvPr/>
          </p:nvSpPr>
          <p:spPr>
            <a:xfrm>
              <a:off x="7148682" y="3123587"/>
              <a:ext cx="398807" cy="229454"/>
            </a:xfrm>
            <a:prstGeom prst="roundRect">
              <a:avLst/>
            </a:prstGeom>
            <a:solidFill>
              <a:schemeClr val="bg2">
                <a:lumMod val="2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1" name="Rounded Rectangle 50"/>
            <p:cNvSpPr/>
            <p:nvPr/>
          </p:nvSpPr>
          <p:spPr>
            <a:xfrm>
              <a:off x="7188124" y="3159230"/>
              <a:ext cx="153387" cy="15371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2" name="Rounded Rectangle 51"/>
            <p:cNvSpPr/>
            <p:nvPr/>
          </p:nvSpPr>
          <p:spPr>
            <a:xfrm>
              <a:off x="7367807" y="3159230"/>
              <a:ext cx="151197" cy="15371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3" name="Rounded Rectangle 52"/>
            <p:cNvSpPr/>
            <p:nvPr/>
          </p:nvSpPr>
          <p:spPr>
            <a:xfrm>
              <a:off x="7606654" y="3537942"/>
              <a:ext cx="192830" cy="229454"/>
            </a:xfrm>
            <a:prstGeom prst="roundRect">
              <a:avLst/>
            </a:prstGeom>
            <a:solidFill>
              <a:schemeClr val="bg2">
                <a:lumMod val="2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4" name="Rounded Rectangle 53"/>
            <p:cNvSpPr/>
            <p:nvPr/>
          </p:nvSpPr>
          <p:spPr>
            <a:xfrm>
              <a:off x="7630757" y="3575812"/>
              <a:ext cx="151197" cy="15148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5" name="Rounded Rectangle 54"/>
            <p:cNvSpPr/>
            <p:nvPr/>
          </p:nvSpPr>
          <p:spPr>
            <a:xfrm>
              <a:off x="7768806" y="3132498"/>
              <a:ext cx="545620" cy="229454"/>
            </a:xfrm>
            <a:prstGeom prst="roundRect">
              <a:avLst/>
            </a:prstGeom>
            <a:solidFill>
              <a:schemeClr val="bg2">
                <a:lumMod val="2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6" name="Rounded Rectangle 55"/>
            <p:cNvSpPr/>
            <p:nvPr/>
          </p:nvSpPr>
          <p:spPr>
            <a:xfrm>
              <a:off x="7799483" y="3172597"/>
              <a:ext cx="153387" cy="15148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7" name="Rounded Rectangle 56"/>
            <p:cNvSpPr/>
            <p:nvPr/>
          </p:nvSpPr>
          <p:spPr>
            <a:xfrm>
              <a:off x="7976974" y="3172597"/>
              <a:ext cx="151197" cy="15148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8" name="Rounded Rectangle 57"/>
            <p:cNvSpPr/>
            <p:nvPr/>
          </p:nvSpPr>
          <p:spPr>
            <a:xfrm>
              <a:off x="8154466" y="3172597"/>
              <a:ext cx="151195" cy="15148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59" name="TextBox 58"/>
          <p:cNvSpPr txBox="1"/>
          <p:nvPr/>
        </p:nvSpPr>
        <p:spPr>
          <a:xfrm>
            <a:off x="3429000" y="5429250"/>
            <a:ext cx="582916" cy="307777"/>
          </a:xfrm>
          <a:prstGeom prst="rect">
            <a:avLst/>
          </a:prstGeom>
          <a:noFill/>
        </p:spPr>
        <p:txBody>
          <a:bodyPr wrap="none">
            <a:spAutoFit/>
          </a:bodyPr>
          <a:lstStyle/>
          <a:p>
            <a:pPr fontAlgn="auto">
              <a:spcBef>
                <a:spcPts val="0"/>
              </a:spcBef>
              <a:spcAft>
                <a:spcPts val="0"/>
              </a:spcAft>
              <a:defRPr/>
            </a:pPr>
            <a:r>
              <a:rPr lang="en-US" sz="1400" dirty="0">
                <a:latin typeface="+mn-lt"/>
                <a:cs typeface="+mn-cs"/>
              </a:rPr>
              <a:t>Blobs</a:t>
            </a:r>
          </a:p>
        </p:txBody>
      </p:sp>
      <p:sp>
        <p:nvSpPr>
          <p:cNvPr id="60" name="TextBox 59"/>
          <p:cNvSpPr txBox="1"/>
          <p:nvPr/>
        </p:nvSpPr>
        <p:spPr>
          <a:xfrm>
            <a:off x="5043488" y="5635625"/>
            <a:ext cx="704850" cy="307975"/>
          </a:xfrm>
          <a:prstGeom prst="rect">
            <a:avLst/>
          </a:prstGeom>
          <a:noFill/>
        </p:spPr>
        <p:txBody>
          <a:bodyPr>
            <a:spAutoFit/>
          </a:bodyPr>
          <a:lstStyle/>
          <a:p>
            <a:pPr fontAlgn="auto">
              <a:spcBef>
                <a:spcPts val="0"/>
              </a:spcBef>
              <a:spcAft>
                <a:spcPts val="0"/>
              </a:spcAft>
              <a:defRPr/>
            </a:pPr>
            <a:r>
              <a:rPr lang="en-US" sz="1400" dirty="0">
                <a:latin typeface="+mn-lt"/>
                <a:cs typeface="+mn-cs"/>
              </a:rPr>
              <a:t>Tables</a:t>
            </a:r>
          </a:p>
        </p:txBody>
      </p:sp>
      <p:sp>
        <p:nvSpPr>
          <p:cNvPr id="84" name="Right Arrow 83"/>
          <p:cNvSpPr/>
          <p:nvPr/>
        </p:nvSpPr>
        <p:spPr>
          <a:xfrm>
            <a:off x="2667000" y="3276600"/>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ight Arrow 84"/>
          <p:cNvSpPr/>
          <p:nvPr/>
        </p:nvSpPr>
        <p:spPr>
          <a:xfrm>
            <a:off x="5181600" y="3276600"/>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ight Arrow 85"/>
          <p:cNvSpPr/>
          <p:nvPr/>
        </p:nvSpPr>
        <p:spPr>
          <a:xfrm rot="2377420">
            <a:off x="2489243" y="4419959"/>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Right Arrow 86"/>
          <p:cNvSpPr/>
          <p:nvPr/>
        </p:nvSpPr>
        <p:spPr>
          <a:xfrm rot="19356402">
            <a:off x="5850327" y="4483604"/>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204581576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 name="Picture 2" descr="Animal Portraits - Zoos - Audubon Zoo - Animals - Gorilla - Fotopedia"/>
          <p:cNvPicPr>
            <a:picLocks noChangeAspect="1" noChangeArrowheads="1"/>
          </p:cNvPicPr>
          <p:nvPr/>
        </p:nvPicPr>
        <p:blipFill>
          <a:blip r:embed="rId3" cstate="print"/>
          <a:srcRect/>
          <a:stretch>
            <a:fillRect/>
          </a:stretch>
        </p:blipFill>
        <p:spPr bwMode="auto">
          <a:xfrm>
            <a:off x="0" y="1715217"/>
            <a:ext cx="2209800" cy="3314700"/>
          </a:xfrm>
          <a:prstGeom prst="rect">
            <a:avLst/>
          </a:prstGeom>
          <a:noFill/>
        </p:spPr>
      </p:pic>
      <p:sp>
        <p:nvSpPr>
          <p:cNvPr id="2" name="Title 1"/>
          <p:cNvSpPr>
            <a:spLocks noGrp="1"/>
          </p:cNvSpPr>
          <p:nvPr>
            <p:ph type="title"/>
          </p:nvPr>
        </p:nvSpPr>
        <p:spPr/>
        <p:txBody>
          <a:bodyPr/>
          <a:lstStyle/>
          <a:p>
            <a:r>
              <a:rPr lang="en-US" dirty="0"/>
              <a:t>Canonical Example: Thumbnails</a:t>
            </a:r>
          </a:p>
        </p:txBody>
      </p:sp>
      <p:sp>
        <p:nvSpPr>
          <p:cNvPr id="4" name="Rounded Rectangle 3"/>
          <p:cNvSpPr/>
          <p:nvPr/>
        </p:nvSpPr>
        <p:spPr bwMode="auto">
          <a:xfrm>
            <a:off x="1295400" y="2819400"/>
            <a:ext cx="1066800"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Web</a:t>
            </a:r>
          </a:p>
          <a:p>
            <a:pPr algn="ctr" fontAlgn="auto">
              <a:spcBef>
                <a:spcPts val="0"/>
              </a:spcBef>
              <a:spcAft>
                <a:spcPts val="0"/>
              </a:spcAft>
              <a:defRPr/>
            </a:pPr>
            <a:r>
              <a:rPr lang="en-US" dirty="0"/>
              <a:t>Role</a:t>
            </a:r>
          </a:p>
          <a:p>
            <a:pPr algn="ctr" fontAlgn="auto">
              <a:spcBef>
                <a:spcPts val="0"/>
              </a:spcBef>
              <a:spcAft>
                <a:spcPts val="0"/>
              </a:spcAft>
              <a:defRPr/>
            </a:pPr>
            <a:r>
              <a:rPr lang="en-US" dirty="0"/>
              <a:t>(IIS)</a:t>
            </a:r>
          </a:p>
        </p:txBody>
      </p:sp>
      <p:sp>
        <p:nvSpPr>
          <p:cNvPr id="5" name="Rounded Rectangle 4"/>
          <p:cNvSpPr/>
          <p:nvPr/>
        </p:nvSpPr>
        <p:spPr bwMode="auto">
          <a:xfrm>
            <a:off x="6553200" y="2819400"/>
            <a:ext cx="1068387"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grpSp>
        <p:nvGrpSpPr>
          <p:cNvPr id="3" name="Group 30"/>
          <p:cNvGrpSpPr>
            <a:grpSpLocks/>
          </p:cNvGrpSpPr>
          <p:nvPr/>
        </p:nvGrpSpPr>
        <p:grpSpPr bwMode="auto">
          <a:xfrm>
            <a:off x="4191000" y="3124200"/>
            <a:ext cx="647700" cy="519112"/>
            <a:chOff x="7775011" y="2878863"/>
            <a:chExt cx="749100" cy="601411"/>
          </a:xfrm>
        </p:grpSpPr>
        <p:sp>
          <p:nvSpPr>
            <p:cNvPr id="8" name="Rounded Rectangle 7"/>
            <p:cNvSpPr/>
            <p:nvPr/>
          </p:nvSpPr>
          <p:spPr>
            <a:xfrm>
              <a:off x="7775011" y="2880702"/>
              <a:ext cx="326813" cy="599572"/>
            </a:xfrm>
            <a:prstGeom prst="roundRect">
              <a:avLst/>
            </a:prstGeom>
            <a:solidFill>
              <a:schemeClr val="bg2">
                <a:lumMod val="2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Rounded Rectangle 8"/>
            <p:cNvSpPr/>
            <p:nvPr/>
          </p:nvSpPr>
          <p:spPr>
            <a:xfrm>
              <a:off x="7857632" y="2930360"/>
              <a:ext cx="152391" cy="15265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Rounded Rectangle 9"/>
            <p:cNvSpPr/>
            <p:nvPr/>
          </p:nvSpPr>
          <p:spPr>
            <a:xfrm>
              <a:off x="7857632" y="3106921"/>
              <a:ext cx="152391" cy="15265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1" name="Rounded Rectangle 10"/>
            <p:cNvSpPr/>
            <p:nvPr/>
          </p:nvSpPr>
          <p:spPr>
            <a:xfrm>
              <a:off x="7857632" y="3283482"/>
              <a:ext cx="152391" cy="15265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ed Rectangle 11"/>
            <p:cNvSpPr/>
            <p:nvPr/>
          </p:nvSpPr>
          <p:spPr>
            <a:xfrm>
              <a:off x="8197298" y="2878863"/>
              <a:ext cx="326813" cy="599572"/>
            </a:xfrm>
            <a:prstGeom prst="roundRect">
              <a:avLst/>
            </a:prstGeom>
            <a:solidFill>
              <a:schemeClr val="bg2">
                <a:lumMod val="2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Rounded Rectangle 12"/>
            <p:cNvSpPr/>
            <p:nvPr/>
          </p:nvSpPr>
          <p:spPr>
            <a:xfrm>
              <a:off x="8279919" y="3281643"/>
              <a:ext cx="152391" cy="15265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4" name="TextBox 13"/>
          <p:cNvSpPr txBox="1"/>
          <p:nvPr/>
        </p:nvSpPr>
        <p:spPr>
          <a:xfrm>
            <a:off x="4122737" y="3697287"/>
            <a:ext cx="769938" cy="307975"/>
          </a:xfrm>
          <a:prstGeom prst="rect">
            <a:avLst/>
          </a:prstGeom>
          <a:noFill/>
        </p:spPr>
        <p:txBody>
          <a:bodyPr wrap="none">
            <a:spAutoFit/>
          </a:bodyPr>
          <a:lstStyle/>
          <a:p>
            <a:pPr fontAlgn="auto">
              <a:spcBef>
                <a:spcPts val="0"/>
              </a:spcBef>
              <a:spcAft>
                <a:spcPts val="0"/>
              </a:spcAft>
              <a:defRPr/>
            </a:pPr>
            <a:r>
              <a:rPr lang="en-US" sz="1400" dirty="0">
                <a:latin typeface="+mn-lt"/>
                <a:cs typeface="+mn-cs"/>
              </a:rPr>
              <a:t>Queues</a:t>
            </a:r>
          </a:p>
        </p:txBody>
      </p:sp>
      <p:grpSp>
        <p:nvGrpSpPr>
          <p:cNvPr id="6" name="Group 18"/>
          <p:cNvGrpSpPr>
            <a:grpSpLocks/>
          </p:cNvGrpSpPr>
          <p:nvPr/>
        </p:nvGrpSpPr>
        <p:grpSpPr bwMode="auto">
          <a:xfrm>
            <a:off x="5081588" y="5014913"/>
            <a:ext cx="600075" cy="549275"/>
            <a:chOff x="7785861" y="2083278"/>
            <a:chExt cx="655087" cy="599805"/>
          </a:xfrm>
        </p:grpSpPr>
        <p:sp>
          <p:nvSpPr>
            <p:cNvPr id="39" name="Rounded Rectangle 38"/>
            <p:cNvSpPr/>
            <p:nvPr/>
          </p:nvSpPr>
          <p:spPr>
            <a:xfrm>
              <a:off x="7785861" y="2083278"/>
              <a:ext cx="655087" cy="599805"/>
            </a:xfrm>
            <a:prstGeom prst="roundRect">
              <a:avLst/>
            </a:prstGeom>
            <a:solidFill>
              <a:schemeClr val="bg2">
                <a:lumMod val="2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0" name="Rounded Rectangle 39"/>
            <p:cNvSpPr/>
            <p:nvPr/>
          </p:nvSpPr>
          <p:spPr>
            <a:xfrm>
              <a:off x="8026752" y="2133550"/>
              <a:ext cx="152507" cy="15255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1" name="Rounded Rectangle 40"/>
            <p:cNvSpPr/>
            <p:nvPr/>
          </p:nvSpPr>
          <p:spPr>
            <a:xfrm>
              <a:off x="8116870" y="2310371"/>
              <a:ext cx="152507" cy="15255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2" name="Rounded Rectangle 41"/>
            <p:cNvSpPr/>
            <p:nvPr/>
          </p:nvSpPr>
          <p:spPr>
            <a:xfrm>
              <a:off x="7941834" y="2310371"/>
              <a:ext cx="152507" cy="15255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3" name="Rounded Rectangle 42"/>
            <p:cNvSpPr/>
            <p:nvPr/>
          </p:nvSpPr>
          <p:spPr>
            <a:xfrm>
              <a:off x="7877711" y="2485459"/>
              <a:ext cx="152507" cy="15255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4" name="Rounded Rectangle 43"/>
            <p:cNvSpPr/>
            <p:nvPr/>
          </p:nvSpPr>
          <p:spPr>
            <a:xfrm>
              <a:off x="8047549" y="2485459"/>
              <a:ext cx="152507" cy="15255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5" name="Rounded Rectangle 44"/>
            <p:cNvSpPr/>
            <p:nvPr/>
          </p:nvSpPr>
          <p:spPr>
            <a:xfrm>
              <a:off x="8215654" y="2485459"/>
              <a:ext cx="152507" cy="15255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grpSp>
        <p:nvGrpSpPr>
          <p:cNvPr id="7" name="Group 4099"/>
          <p:cNvGrpSpPr>
            <a:grpSpLocks/>
          </p:cNvGrpSpPr>
          <p:nvPr/>
        </p:nvGrpSpPr>
        <p:grpSpPr bwMode="auto">
          <a:xfrm>
            <a:off x="3775075" y="4895850"/>
            <a:ext cx="844550" cy="685800"/>
            <a:chOff x="7148682" y="2805023"/>
            <a:chExt cx="1165744" cy="962373"/>
          </a:xfrm>
        </p:grpSpPr>
        <p:cxnSp>
          <p:nvCxnSpPr>
            <p:cNvPr id="47" name="Straight Connector 46"/>
            <p:cNvCxnSpPr/>
            <p:nvPr/>
          </p:nvCxnSpPr>
          <p:spPr>
            <a:xfrm flipH="1">
              <a:off x="7348086" y="2818389"/>
              <a:ext cx="276097" cy="305198"/>
            </a:xfrm>
            <a:prstGeom prst="line">
              <a:avLst/>
            </a:prstGeom>
            <a:ln w="28575">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a:endCxn id="55" idx="0"/>
            </p:cNvCxnSpPr>
            <p:nvPr/>
          </p:nvCxnSpPr>
          <p:spPr>
            <a:xfrm>
              <a:off x="7621992" y="2805023"/>
              <a:ext cx="418529" cy="327475"/>
            </a:xfrm>
            <a:prstGeom prst="line">
              <a:avLst/>
            </a:prstGeom>
            <a:ln w="28575">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a:endCxn id="53" idx="0"/>
            </p:cNvCxnSpPr>
            <p:nvPr/>
          </p:nvCxnSpPr>
          <p:spPr>
            <a:xfrm>
              <a:off x="7624184" y="2818389"/>
              <a:ext cx="78885" cy="719553"/>
            </a:xfrm>
            <a:prstGeom prst="line">
              <a:avLst/>
            </a:prstGeom>
            <a:ln w="28575">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
          <p:nvSpPr>
            <p:cNvPr id="50" name="Rounded Rectangle 49"/>
            <p:cNvSpPr/>
            <p:nvPr/>
          </p:nvSpPr>
          <p:spPr>
            <a:xfrm>
              <a:off x="7148682" y="3123587"/>
              <a:ext cx="398807" cy="229454"/>
            </a:xfrm>
            <a:prstGeom prst="roundRect">
              <a:avLst/>
            </a:prstGeom>
            <a:solidFill>
              <a:schemeClr val="bg2">
                <a:lumMod val="2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1" name="Rounded Rectangle 50"/>
            <p:cNvSpPr/>
            <p:nvPr/>
          </p:nvSpPr>
          <p:spPr>
            <a:xfrm>
              <a:off x="7188124" y="3159230"/>
              <a:ext cx="153387" cy="15371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2" name="Rounded Rectangle 51"/>
            <p:cNvSpPr/>
            <p:nvPr/>
          </p:nvSpPr>
          <p:spPr>
            <a:xfrm>
              <a:off x="7367807" y="3159230"/>
              <a:ext cx="151197" cy="15371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3" name="Rounded Rectangle 52"/>
            <p:cNvSpPr/>
            <p:nvPr/>
          </p:nvSpPr>
          <p:spPr>
            <a:xfrm>
              <a:off x="7606654" y="3537942"/>
              <a:ext cx="192830" cy="229454"/>
            </a:xfrm>
            <a:prstGeom prst="roundRect">
              <a:avLst/>
            </a:prstGeom>
            <a:solidFill>
              <a:schemeClr val="bg2">
                <a:lumMod val="2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4" name="Rounded Rectangle 53"/>
            <p:cNvSpPr/>
            <p:nvPr/>
          </p:nvSpPr>
          <p:spPr>
            <a:xfrm>
              <a:off x="7630757" y="3575812"/>
              <a:ext cx="151197" cy="15148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5" name="Rounded Rectangle 54"/>
            <p:cNvSpPr/>
            <p:nvPr/>
          </p:nvSpPr>
          <p:spPr>
            <a:xfrm>
              <a:off x="7768806" y="3132498"/>
              <a:ext cx="545620" cy="229454"/>
            </a:xfrm>
            <a:prstGeom prst="roundRect">
              <a:avLst/>
            </a:prstGeom>
            <a:solidFill>
              <a:schemeClr val="bg2">
                <a:lumMod val="2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6" name="Rounded Rectangle 55"/>
            <p:cNvSpPr/>
            <p:nvPr/>
          </p:nvSpPr>
          <p:spPr>
            <a:xfrm>
              <a:off x="7799483" y="3172597"/>
              <a:ext cx="153387" cy="15148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7" name="Rounded Rectangle 56"/>
            <p:cNvSpPr/>
            <p:nvPr/>
          </p:nvSpPr>
          <p:spPr>
            <a:xfrm>
              <a:off x="7976974" y="3172597"/>
              <a:ext cx="151197" cy="15148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8" name="Rounded Rectangle 57"/>
            <p:cNvSpPr/>
            <p:nvPr/>
          </p:nvSpPr>
          <p:spPr>
            <a:xfrm>
              <a:off x="8154466" y="3172597"/>
              <a:ext cx="151195" cy="15148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59" name="TextBox 58"/>
          <p:cNvSpPr txBox="1"/>
          <p:nvPr/>
        </p:nvSpPr>
        <p:spPr>
          <a:xfrm>
            <a:off x="3429000" y="5429250"/>
            <a:ext cx="582916" cy="307777"/>
          </a:xfrm>
          <a:prstGeom prst="rect">
            <a:avLst/>
          </a:prstGeom>
          <a:noFill/>
        </p:spPr>
        <p:txBody>
          <a:bodyPr wrap="none">
            <a:spAutoFit/>
          </a:bodyPr>
          <a:lstStyle/>
          <a:p>
            <a:pPr fontAlgn="auto">
              <a:spcBef>
                <a:spcPts val="0"/>
              </a:spcBef>
              <a:spcAft>
                <a:spcPts val="0"/>
              </a:spcAft>
              <a:defRPr/>
            </a:pPr>
            <a:r>
              <a:rPr lang="en-US" sz="1400" dirty="0">
                <a:latin typeface="+mn-lt"/>
                <a:cs typeface="+mn-cs"/>
              </a:rPr>
              <a:t>Blobs</a:t>
            </a:r>
          </a:p>
        </p:txBody>
      </p:sp>
      <p:sp>
        <p:nvSpPr>
          <p:cNvPr id="60" name="TextBox 59"/>
          <p:cNvSpPr txBox="1"/>
          <p:nvPr/>
        </p:nvSpPr>
        <p:spPr>
          <a:xfrm>
            <a:off x="5043488" y="5635625"/>
            <a:ext cx="704850" cy="307975"/>
          </a:xfrm>
          <a:prstGeom prst="rect">
            <a:avLst/>
          </a:prstGeom>
          <a:noFill/>
        </p:spPr>
        <p:txBody>
          <a:bodyPr>
            <a:spAutoFit/>
          </a:bodyPr>
          <a:lstStyle/>
          <a:p>
            <a:pPr fontAlgn="auto">
              <a:spcBef>
                <a:spcPts val="0"/>
              </a:spcBef>
              <a:spcAft>
                <a:spcPts val="0"/>
              </a:spcAft>
              <a:defRPr/>
            </a:pPr>
            <a:r>
              <a:rPr lang="en-US" sz="1400" dirty="0">
                <a:latin typeface="+mn-lt"/>
                <a:cs typeface="+mn-cs"/>
              </a:rPr>
              <a:t>Tables</a:t>
            </a:r>
          </a:p>
        </p:txBody>
      </p:sp>
      <p:sp>
        <p:nvSpPr>
          <p:cNvPr id="84" name="Right Arrow 83"/>
          <p:cNvSpPr/>
          <p:nvPr/>
        </p:nvSpPr>
        <p:spPr>
          <a:xfrm>
            <a:off x="2667000" y="3276600"/>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ight Arrow 84"/>
          <p:cNvSpPr/>
          <p:nvPr/>
        </p:nvSpPr>
        <p:spPr>
          <a:xfrm>
            <a:off x="5181600" y="3276600"/>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ight Arrow 85"/>
          <p:cNvSpPr/>
          <p:nvPr/>
        </p:nvSpPr>
        <p:spPr>
          <a:xfrm rot="2377420">
            <a:off x="2489243" y="4419959"/>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Right Arrow 86"/>
          <p:cNvSpPr/>
          <p:nvPr/>
        </p:nvSpPr>
        <p:spPr>
          <a:xfrm rot="19356402">
            <a:off x="5850327" y="4483604"/>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1" name="Picture 2" descr="Animal Portraits - Zoos - Audubon Zoo - Animals - Gorilla - Fotopedia"/>
          <p:cNvPicPr>
            <a:picLocks noChangeAspect="1" noChangeArrowheads="1"/>
          </p:cNvPicPr>
          <p:nvPr/>
        </p:nvPicPr>
        <p:blipFill>
          <a:blip r:embed="rId3" cstate="print"/>
          <a:srcRect/>
          <a:stretch>
            <a:fillRect/>
          </a:stretch>
        </p:blipFill>
        <p:spPr bwMode="auto">
          <a:xfrm>
            <a:off x="7467600" y="3043236"/>
            <a:ext cx="581025" cy="871538"/>
          </a:xfrm>
          <a:prstGeom prst="rect">
            <a:avLst/>
          </a:prstGeom>
          <a:noFill/>
        </p:spPr>
      </p:pic>
    </p:spTree>
    <p:extLst>
      <p:ext uri="{BB962C8B-B14F-4D97-AF65-F5344CB8AC3E}">
        <p14:creationId xmlns:p14="http://schemas.microsoft.com/office/powerpoint/2010/main" xmlns="" val="422391615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hevron 8"/>
          <p:cNvSpPr/>
          <p:nvPr/>
        </p:nvSpPr>
        <p:spPr>
          <a:xfrm>
            <a:off x="4714874" y="1524000"/>
            <a:ext cx="3971925" cy="1981200"/>
          </a:xfrm>
          <a:prstGeom prst="chevron">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t="100000"/>
            </a:path>
            <a:tileRect r="-100000" b="-100000"/>
          </a:gradFill>
        </p:spPr>
        <p:style>
          <a:lnRef idx="2">
            <a:schemeClr val="accent1">
              <a:shade val="50000"/>
            </a:schemeClr>
          </a:lnRef>
          <a:fillRef idx="1">
            <a:schemeClr val="accent1"/>
          </a:fillRef>
          <a:effectRef idx="0">
            <a:schemeClr val="accent1"/>
          </a:effectRef>
          <a:fontRef idx="minor">
            <a:schemeClr val="lt1"/>
          </a:fontRef>
        </p:style>
        <p:txBody>
          <a:bodyPr vert="horz" lIns="91440" rIns="91440" rtlCol="0" anchor="t" anchorCtr="0"/>
          <a:lstStyle/>
          <a:p>
            <a:endParaRPr lang="en-US" sz="2400" dirty="0">
              <a:solidFill>
                <a:schemeClr val="tx1"/>
              </a:solidFill>
            </a:endParaRPr>
          </a:p>
        </p:txBody>
      </p:sp>
      <p:graphicFrame>
        <p:nvGraphicFramePr>
          <p:cNvPr id="7" name="Diagram 6"/>
          <p:cNvGraphicFramePr/>
          <p:nvPr>
            <p:extLst>
              <p:ext uri="{D42A27DB-BD31-4B8C-83A1-F6EECF244321}">
                <p14:modId xmlns="" xmlns:p14="http://schemas.microsoft.com/office/powerpoint/2010/main" val="4186168505"/>
              </p:ext>
            </p:extLst>
          </p:nvPr>
        </p:nvGraphicFramePr>
        <p:xfrm>
          <a:off x="990600" y="2057400"/>
          <a:ext cx="7162799" cy="3632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itle 1"/>
          <p:cNvSpPr>
            <a:spLocks noGrp="1"/>
          </p:cNvSpPr>
          <p:nvPr>
            <p:ph type="title"/>
          </p:nvPr>
        </p:nvSpPr>
        <p:spPr/>
        <p:txBody>
          <a:bodyPr>
            <a:normAutofit/>
          </a:bodyPr>
          <a:lstStyle/>
          <a:p>
            <a:r>
              <a:rPr lang="en-US" dirty="0" smtClean="0"/>
              <a:t>Adding to Queue - </a:t>
            </a:r>
            <a:r>
              <a:rPr lang="en-US" b="1" i="1" dirty="0" smtClean="0"/>
              <a:t>Conceptual</a:t>
            </a:r>
            <a:endParaRPr lang="en-US" b="1" i="1" dirty="0"/>
          </a:p>
        </p:txBody>
      </p:sp>
      <p:pic>
        <p:nvPicPr>
          <p:cNvPr id="4" name="Picture 3" descr="C:\Program Files\Microsoft Office 2003\MEDIA\CAGCAT10\j0212957.wmf"/>
          <p:cNvPicPr>
            <a:picLocks noChangeAspect="1" noChangeArrowheads="1"/>
          </p:cNvPicPr>
          <p:nvPr/>
        </p:nvPicPr>
        <p:blipFill>
          <a:blip r:embed="rId7" cstate="print">
            <a:extLst>
              <a:ext uri="{28A0092B-C50C-407E-A947-70E740481C1C}">
                <a14:useLocalDpi xmlns="" xmlns:a14="http://schemas.microsoft.com/office/drawing/2010/main" val="0"/>
              </a:ext>
            </a:extLst>
          </a:blip>
          <a:srcRect/>
          <a:stretch>
            <a:fillRect/>
          </a:stretch>
        </p:blipFill>
        <p:spPr bwMode="auto">
          <a:xfrm>
            <a:off x="5761405" y="1898650"/>
            <a:ext cx="2315795" cy="1454150"/>
          </a:xfrm>
          <a:prstGeom prst="rect">
            <a:avLst/>
          </a:prstGeom>
          <a:noFill/>
          <a:scene3d>
            <a:camera prst="orthographicFront">
              <a:rot lat="0" lon="10800000" rev="0"/>
            </a:camera>
            <a:lightRig rig="threePt" dir="t"/>
          </a:scene3d>
          <a:extLst>
            <a:ext uri="{909E8E84-426E-40DD-AFC4-6F175D3DCCD1}">
              <a14:hiddenFill xmlns="" xmlns:a14="http://schemas.microsoft.com/office/drawing/2010/main">
                <a:solidFill>
                  <a:srgbClr val="FFFFFF"/>
                </a:solidFill>
              </a14:hiddenFill>
            </a:ext>
          </a:extLst>
        </p:spPr>
      </p:pic>
      <p:sp>
        <p:nvSpPr>
          <p:cNvPr id="5" name="Tree"/>
          <p:cNvSpPr>
            <a:spLocks noEditPoints="1" noChangeArrowheads="1"/>
          </p:cNvSpPr>
          <p:nvPr/>
        </p:nvSpPr>
        <p:spPr bwMode="auto">
          <a:xfrm>
            <a:off x="3810000" y="1619250"/>
            <a:ext cx="1809750" cy="1809750"/>
          </a:xfrm>
          <a:custGeom>
            <a:avLst/>
            <a:gdLst>
              <a:gd name="G0" fmla="+- 0 0 0"/>
              <a:gd name="G1" fmla="*/ 18900 1 3"/>
              <a:gd name="G2" fmla="*/ 18900 2 3"/>
              <a:gd name="G3" fmla="+- 18900 0 0"/>
              <a:gd name="T0" fmla="*/ 10800 w 21600"/>
              <a:gd name="T1" fmla="*/ 0 h 21600"/>
              <a:gd name="T2" fmla="*/ 6171 w 21600"/>
              <a:gd name="T3" fmla="*/ 6300 h 21600"/>
              <a:gd name="T4" fmla="*/ 3086 w 21600"/>
              <a:gd name="T5" fmla="*/ 12600 h 21600"/>
              <a:gd name="T6" fmla="*/ 0 w 21600"/>
              <a:gd name="T7" fmla="*/ 18900 h 21600"/>
              <a:gd name="T8" fmla="*/ 15429 w 21600"/>
              <a:gd name="T9" fmla="*/ 6300 h 21600"/>
              <a:gd name="T10" fmla="*/ 18514 w 21600"/>
              <a:gd name="T11" fmla="*/ 12600 h 21600"/>
              <a:gd name="T12" fmla="*/ 21600 w 21600"/>
              <a:gd name="T13" fmla="*/ 18900 h 21600"/>
              <a:gd name="T14" fmla="*/ 17694720 60000 65536"/>
              <a:gd name="T15" fmla="*/ 11796480 60000 65536"/>
              <a:gd name="T16" fmla="*/ 11796480 60000 65536"/>
              <a:gd name="T17" fmla="*/ 11796480 60000 65536"/>
              <a:gd name="T18" fmla="*/ 0 60000 65536"/>
              <a:gd name="T19" fmla="*/ 0 60000 65536"/>
              <a:gd name="T20" fmla="*/ 0 60000 65536"/>
              <a:gd name="T21" fmla="*/ 761 w 21600"/>
              <a:gd name="T22" fmla="*/ 22454 h 21600"/>
              <a:gd name="T23" fmla="*/ 21069 w 21600"/>
              <a:gd name="T24" fmla="*/ 28282 h 2160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1600" h="21600">
                <a:moveTo>
                  <a:pt x="0" y="18900"/>
                </a:moveTo>
                <a:lnTo>
                  <a:pt x="9257" y="18900"/>
                </a:lnTo>
                <a:lnTo>
                  <a:pt x="9257" y="21600"/>
                </a:lnTo>
                <a:lnTo>
                  <a:pt x="12343" y="21600"/>
                </a:lnTo>
                <a:lnTo>
                  <a:pt x="12343" y="18900"/>
                </a:lnTo>
                <a:lnTo>
                  <a:pt x="21600" y="18900"/>
                </a:lnTo>
                <a:lnTo>
                  <a:pt x="12343" y="12600"/>
                </a:lnTo>
                <a:lnTo>
                  <a:pt x="18514" y="12600"/>
                </a:lnTo>
                <a:lnTo>
                  <a:pt x="12343" y="6300"/>
                </a:lnTo>
                <a:lnTo>
                  <a:pt x="15429" y="6300"/>
                </a:lnTo>
                <a:lnTo>
                  <a:pt x="10800" y="0"/>
                </a:lnTo>
                <a:lnTo>
                  <a:pt x="6171" y="6300"/>
                </a:lnTo>
                <a:lnTo>
                  <a:pt x="9257" y="6300"/>
                </a:lnTo>
                <a:lnTo>
                  <a:pt x="3086" y="12600"/>
                </a:lnTo>
                <a:lnTo>
                  <a:pt x="9257" y="12600"/>
                </a:lnTo>
                <a:close/>
              </a:path>
            </a:pathLst>
          </a:custGeom>
          <a:solidFill>
            <a:srgbClr val="008000"/>
          </a:solidFill>
          <a:ln w="9525">
            <a:solidFill>
              <a:srgbClr val="000000"/>
            </a:solidFill>
            <a:miter lim="800000"/>
            <a:headEnd/>
            <a:tailEnd/>
          </a:ln>
          <a:effectLst>
            <a:outerShdw dist="107763" dir="2700000" algn="ctr" rotWithShape="0">
              <a:srgbClr val="808080"/>
            </a:outerShdw>
          </a:effectLst>
        </p:spPr>
        <p:txBody>
          <a:bodyPr vert="horz" wrap="square" lIns="91440" tIns="45720" rIns="91440" bIns="45720" numCol="1" anchor="t" anchorCtr="0" compatLnSpc="1">
            <a:prstTxWarp prst="textNoShape">
              <a:avLst/>
            </a:prstTxWarp>
          </a:bodyPr>
          <a:lstStyle/>
          <a:p>
            <a:endParaRPr lang="en-US"/>
          </a:p>
        </p:txBody>
      </p:sp>
      <p:pic>
        <p:nvPicPr>
          <p:cNvPr id="6" name="Picture 5" descr="C:\Program Files\Microsoft Office 2003\MEDIA\CAGCAT10\j0157763.wmf"/>
          <p:cNvPicPr>
            <a:picLocks noChangeAspect="1" noChangeArrowheads="1"/>
          </p:cNvPicPr>
          <p:nvPr/>
        </p:nvPicPr>
        <p:blipFill>
          <a:blip r:embed="rId8" cstate="print">
            <a:extLst>
              <a:ext uri="{28A0092B-C50C-407E-A947-70E740481C1C}">
                <a14:useLocalDpi xmlns="" xmlns:a14="http://schemas.microsoft.com/office/drawing/2010/main" val="0"/>
              </a:ext>
            </a:extLst>
          </a:blip>
          <a:srcRect/>
          <a:stretch>
            <a:fillRect/>
          </a:stretch>
        </p:blipFill>
        <p:spPr bwMode="auto">
          <a:xfrm>
            <a:off x="2057400" y="1600200"/>
            <a:ext cx="1753886" cy="1769393"/>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268763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2000" fill="hold"/>
                                        <p:tgtEl>
                                          <p:spTgt spid="4"/>
                                        </p:tgtEl>
                                        <p:attrNameLst>
                                          <p:attrName>ppt_x</p:attrName>
                                        </p:attrNameLst>
                                      </p:cBhvr>
                                      <p:tavLst>
                                        <p:tav tm="0">
                                          <p:val>
                                            <p:strVal val="0-#ppt_w/2"/>
                                          </p:val>
                                        </p:tav>
                                        <p:tav tm="100000">
                                          <p:val>
                                            <p:strVal val="#ppt_x"/>
                                          </p:val>
                                        </p:tav>
                                      </p:tavLst>
                                    </p:anim>
                                    <p:anim calcmode="lin" valueType="num">
                                      <p:cBhvr additive="base">
                                        <p:cTn id="8" dur="20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1000" fill="hold"/>
                                        <p:tgtEl>
                                          <p:spTgt spid="5"/>
                                        </p:tgtEl>
                                        <p:attrNameLst>
                                          <p:attrName>ppt_x</p:attrName>
                                        </p:attrNameLst>
                                      </p:cBhvr>
                                      <p:tavLst>
                                        <p:tav tm="0">
                                          <p:val>
                                            <p:strVal val="0-#ppt_w/2"/>
                                          </p:val>
                                        </p:tav>
                                        <p:tav tm="100000">
                                          <p:val>
                                            <p:strVal val="#ppt_x"/>
                                          </p:val>
                                        </p:tav>
                                      </p:tavLst>
                                    </p:anim>
                                    <p:anim calcmode="lin" valueType="num">
                                      <p:cBhvr additive="base">
                                        <p:cTn id="14" dur="1000" fill="hold"/>
                                        <p:tgtEl>
                                          <p:spTgt spid="5"/>
                                        </p:tgtEl>
                                        <p:attrNameLst>
                                          <p:attrName>ppt_y</p:attrName>
                                        </p:attrNameLst>
                                      </p:cBhvr>
                                      <p:tavLst>
                                        <p:tav tm="0">
                                          <p:val>
                                            <p:strVal val="#ppt_y"/>
                                          </p:val>
                                        </p:tav>
                                        <p:tav tm="100000">
                                          <p:val>
                                            <p:strVal val="#ppt_y"/>
                                          </p:val>
                                        </p:tav>
                                      </p:tavLst>
                                    </p:anim>
                                  </p:childTnLst>
                                </p:cTn>
                              </p:par>
                              <p:par>
                                <p:cTn id="15" presetID="6" presetClass="emph" presetSubtype="0" fill="hold" grpId="1" nodeType="withEffect">
                                  <p:stCondLst>
                                    <p:cond delay="0"/>
                                  </p:stCondLst>
                                  <p:childTnLst>
                                    <p:animScale>
                                      <p:cBhvr>
                                        <p:cTn id="16" dur="2000" fill="hold"/>
                                        <p:tgtEl>
                                          <p:spTgt spid="9"/>
                                        </p:tgtEl>
                                      </p:cBhvr>
                                      <p:by x="175000" y="100000"/>
                                    </p:animScale>
                                  </p:childTnLst>
                                </p:cTn>
                              </p:par>
                              <p:par>
                                <p:cTn id="17" presetID="42" presetClass="path" presetSubtype="0" accel="50000" decel="50000" fill="hold" grpId="2" nodeType="withEffect">
                                  <p:stCondLst>
                                    <p:cond delay="0"/>
                                  </p:stCondLst>
                                  <p:childTnLst>
                                    <p:animMotion origin="layout" path="M -2.5E-6 3.33333E-6 L -0.11614 3.33333E-6 " pathEditMode="relative" rAng="0" ptsTypes="AA">
                                      <p:cBhvr>
                                        <p:cTn id="18" dur="2000" fill="hold"/>
                                        <p:tgtEl>
                                          <p:spTgt spid="9"/>
                                        </p:tgtEl>
                                        <p:attrNameLst>
                                          <p:attrName>ppt_x</p:attrName>
                                          <p:attrName>ppt_y</p:attrName>
                                        </p:attrNameLst>
                                      </p:cBhvr>
                                      <p:rCtr x="-5816" y="0"/>
                                    </p:animMotion>
                                  </p:childTnLst>
                                </p:cTn>
                              </p:par>
                            </p:childTnLst>
                          </p:cTn>
                        </p:par>
                      </p:childTnLst>
                    </p:cTn>
                  </p:par>
                  <p:par>
                    <p:cTn id="19" fill="hold">
                      <p:stCondLst>
                        <p:cond delay="indefinite"/>
                      </p:stCondLst>
                      <p:childTnLst>
                        <p:par>
                          <p:cTn id="20" fill="hold">
                            <p:stCondLst>
                              <p:cond delay="0"/>
                            </p:stCondLst>
                            <p:childTnLst>
                              <p:par>
                                <p:cTn id="21" presetID="6" presetClass="emph" presetSubtype="0" fill="hold" grpId="0" nodeType="clickEffect">
                                  <p:stCondLst>
                                    <p:cond delay="0"/>
                                  </p:stCondLst>
                                  <p:childTnLst>
                                    <p:animScale>
                                      <p:cBhvr>
                                        <p:cTn id="22" dur="2000" fill="hold"/>
                                        <p:tgtEl>
                                          <p:spTgt spid="9"/>
                                        </p:tgtEl>
                                      </p:cBhvr>
                                      <p:by x="150000" y="100000"/>
                                    </p:animScale>
                                  </p:childTnLst>
                                </p:cTn>
                              </p:par>
                              <p:par>
                                <p:cTn id="23" presetID="42" presetClass="path" presetSubtype="0" accel="50000" decel="50000" fill="hold" grpId="3" nodeType="withEffect">
                                  <p:stCondLst>
                                    <p:cond delay="0"/>
                                  </p:stCondLst>
                                  <p:childTnLst>
                                    <p:animMotion origin="layout" path="M -2.5E-6 3.33333E-6 L -0.21614 3.33333E-6 " pathEditMode="relative" rAng="0" ptsTypes="AA">
                                      <p:cBhvr>
                                        <p:cTn id="24" dur="2000" fill="hold"/>
                                        <p:tgtEl>
                                          <p:spTgt spid="9"/>
                                        </p:tgtEl>
                                        <p:attrNameLst>
                                          <p:attrName>ppt_x</p:attrName>
                                          <p:attrName>ppt_y</p:attrName>
                                        </p:attrNameLst>
                                      </p:cBhvr>
                                      <p:rCtr x="-10816" y="0"/>
                                    </p:animMotion>
                                  </p:childTnLst>
                                </p:cTn>
                              </p:par>
                            </p:childTnLst>
                          </p:cTn>
                        </p:par>
                        <p:par>
                          <p:cTn id="25" fill="hold">
                            <p:stCondLst>
                              <p:cond delay="2000"/>
                            </p:stCondLst>
                            <p:childTnLst>
                              <p:par>
                                <p:cTn id="26" presetID="2" presetClass="entr" presetSubtype="8" fill="hold" nodeType="after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additive="base">
                                        <p:cTn id="28" dur="500" fill="hold"/>
                                        <p:tgtEl>
                                          <p:spTgt spid="6"/>
                                        </p:tgtEl>
                                        <p:attrNameLst>
                                          <p:attrName>ppt_x</p:attrName>
                                        </p:attrNameLst>
                                      </p:cBhvr>
                                      <p:tavLst>
                                        <p:tav tm="0">
                                          <p:val>
                                            <p:strVal val="0-#ppt_w/2"/>
                                          </p:val>
                                        </p:tav>
                                        <p:tav tm="100000">
                                          <p:val>
                                            <p:strVal val="#ppt_x"/>
                                          </p:val>
                                        </p:tav>
                                      </p:tavLst>
                                    </p:anim>
                                    <p:anim calcmode="lin" valueType="num">
                                      <p:cBhvr additive="base">
                                        <p:cTn id="29"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P spid="9" grpId="2" animBg="1"/>
      <p:bldP spid="9" grpId="3" animBg="1"/>
      <p:bldGraphic spid="7" grpId="0">
        <p:bldAsOne/>
      </p:bldGraphic>
      <p:bldP spid="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Chevron 19"/>
          <p:cNvSpPr/>
          <p:nvPr/>
        </p:nvSpPr>
        <p:spPr>
          <a:xfrm>
            <a:off x="4257675" y="1357952"/>
            <a:ext cx="3971925" cy="1981200"/>
          </a:xfrm>
          <a:prstGeom prst="chevron">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t="100000"/>
            </a:path>
            <a:tileRect r="-100000" b="-100000"/>
          </a:gradFill>
        </p:spPr>
        <p:style>
          <a:lnRef idx="2">
            <a:schemeClr val="accent1">
              <a:shade val="50000"/>
            </a:schemeClr>
          </a:lnRef>
          <a:fillRef idx="1">
            <a:schemeClr val="accent1"/>
          </a:fillRef>
          <a:effectRef idx="0">
            <a:schemeClr val="accent1"/>
          </a:effectRef>
          <a:fontRef idx="minor">
            <a:schemeClr val="lt1"/>
          </a:fontRef>
        </p:style>
        <p:txBody>
          <a:bodyPr vert="horz" lIns="91440" rIns="91440" rtlCol="0" anchor="t" anchorCtr="0"/>
          <a:lstStyle/>
          <a:p>
            <a:endParaRPr lang="en-US" sz="2400" dirty="0">
              <a:solidFill>
                <a:schemeClr val="tx1"/>
              </a:solidFill>
            </a:endParaRPr>
          </a:p>
        </p:txBody>
      </p:sp>
      <p:sp>
        <p:nvSpPr>
          <p:cNvPr id="7" name="Can 6"/>
          <p:cNvSpPr/>
          <p:nvPr/>
        </p:nvSpPr>
        <p:spPr>
          <a:xfrm>
            <a:off x="600075" y="3581400"/>
            <a:ext cx="8229600" cy="2979174"/>
          </a:xfrm>
          <a:prstGeom prst="can">
            <a:avLst/>
          </a:prstGeom>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en-US" sz="3200" dirty="0" smtClean="0">
                <a:solidFill>
                  <a:schemeClr val="tx1"/>
                </a:solidFill>
              </a:rPr>
              <a:t>Azure Blob Storage</a:t>
            </a:r>
            <a:endParaRPr lang="en-US" sz="3200" dirty="0">
              <a:solidFill>
                <a:schemeClr val="tx1"/>
              </a:solidFill>
            </a:endParaRPr>
          </a:p>
        </p:txBody>
      </p:sp>
      <p:sp>
        <p:nvSpPr>
          <p:cNvPr id="2" name="Title 1"/>
          <p:cNvSpPr>
            <a:spLocks noGrp="1"/>
          </p:cNvSpPr>
          <p:nvPr>
            <p:ph type="title"/>
          </p:nvPr>
        </p:nvSpPr>
        <p:spPr/>
        <p:txBody>
          <a:bodyPr>
            <a:normAutofit/>
          </a:bodyPr>
          <a:lstStyle/>
          <a:p>
            <a:r>
              <a:rPr lang="en-US" dirty="0" smtClean="0"/>
              <a:t>Adding to Queue - </a:t>
            </a:r>
            <a:r>
              <a:rPr lang="en-US" b="1" i="1" dirty="0" smtClean="0"/>
              <a:t>Actual</a:t>
            </a:r>
            <a:endParaRPr lang="en-US" b="1" i="1" dirty="0"/>
          </a:p>
        </p:txBody>
      </p:sp>
      <p:pic>
        <p:nvPicPr>
          <p:cNvPr id="4" name="Picture 3" descr="C:\Program Files\Microsoft Office 2003\MEDIA\CAGCAT10\j0212957.wmf"/>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3556977" y="4988437"/>
            <a:ext cx="2315795" cy="1454150"/>
          </a:xfrm>
          <a:prstGeom prst="rect">
            <a:avLst/>
          </a:prstGeom>
          <a:noFill/>
          <a:scene3d>
            <a:camera prst="orthographicFront">
              <a:rot lat="0" lon="10800000" rev="0"/>
            </a:camera>
            <a:lightRig rig="threePt" dir="t"/>
          </a:scene3d>
          <a:extLst>
            <a:ext uri="{909E8E84-426E-40DD-AFC4-6F175D3DCCD1}">
              <a14:hiddenFill xmlns="" xmlns:a14="http://schemas.microsoft.com/office/drawing/2010/main">
                <a:solidFill>
                  <a:srgbClr val="FFFFFF"/>
                </a:solidFill>
              </a14:hiddenFill>
            </a:ext>
          </a:extLst>
        </p:spPr>
      </p:pic>
      <p:sp>
        <p:nvSpPr>
          <p:cNvPr id="5" name="Tree"/>
          <p:cNvSpPr>
            <a:spLocks noEditPoints="1" noChangeArrowheads="1"/>
          </p:cNvSpPr>
          <p:nvPr/>
        </p:nvSpPr>
        <p:spPr bwMode="auto">
          <a:xfrm>
            <a:off x="6705600" y="4324042"/>
            <a:ext cx="1809750" cy="1809750"/>
          </a:xfrm>
          <a:custGeom>
            <a:avLst/>
            <a:gdLst>
              <a:gd name="G0" fmla="+- 0 0 0"/>
              <a:gd name="G1" fmla="*/ 18900 1 3"/>
              <a:gd name="G2" fmla="*/ 18900 2 3"/>
              <a:gd name="G3" fmla="+- 18900 0 0"/>
              <a:gd name="T0" fmla="*/ 10800 w 21600"/>
              <a:gd name="T1" fmla="*/ 0 h 21600"/>
              <a:gd name="T2" fmla="*/ 6171 w 21600"/>
              <a:gd name="T3" fmla="*/ 6300 h 21600"/>
              <a:gd name="T4" fmla="*/ 3086 w 21600"/>
              <a:gd name="T5" fmla="*/ 12600 h 21600"/>
              <a:gd name="T6" fmla="*/ 0 w 21600"/>
              <a:gd name="T7" fmla="*/ 18900 h 21600"/>
              <a:gd name="T8" fmla="*/ 15429 w 21600"/>
              <a:gd name="T9" fmla="*/ 6300 h 21600"/>
              <a:gd name="T10" fmla="*/ 18514 w 21600"/>
              <a:gd name="T11" fmla="*/ 12600 h 21600"/>
              <a:gd name="T12" fmla="*/ 21600 w 21600"/>
              <a:gd name="T13" fmla="*/ 18900 h 21600"/>
              <a:gd name="T14" fmla="*/ 17694720 60000 65536"/>
              <a:gd name="T15" fmla="*/ 11796480 60000 65536"/>
              <a:gd name="T16" fmla="*/ 11796480 60000 65536"/>
              <a:gd name="T17" fmla="*/ 11796480 60000 65536"/>
              <a:gd name="T18" fmla="*/ 0 60000 65536"/>
              <a:gd name="T19" fmla="*/ 0 60000 65536"/>
              <a:gd name="T20" fmla="*/ 0 60000 65536"/>
              <a:gd name="T21" fmla="*/ 761 w 21600"/>
              <a:gd name="T22" fmla="*/ 22454 h 21600"/>
              <a:gd name="T23" fmla="*/ 21069 w 21600"/>
              <a:gd name="T24" fmla="*/ 28282 h 2160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1600" h="21600">
                <a:moveTo>
                  <a:pt x="0" y="18900"/>
                </a:moveTo>
                <a:lnTo>
                  <a:pt x="9257" y="18900"/>
                </a:lnTo>
                <a:lnTo>
                  <a:pt x="9257" y="21600"/>
                </a:lnTo>
                <a:lnTo>
                  <a:pt x="12343" y="21600"/>
                </a:lnTo>
                <a:lnTo>
                  <a:pt x="12343" y="18900"/>
                </a:lnTo>
                <a:lnTo>
                  <a:pt x="21600" y="18900"/>
                </a:lnTo>
                <a:lnTo>
                  <a:pt x="12343" y="12600"/>
                </a:lnTo>
                <a:lnTo>
                  <a:pt x="18514" y="12600"/>
                </a:lnTo>
                <a:lnTo>
                  <a:pt x="12343" y="6300"/>
                </a:lnTo>
                <a:lnTo>
                  <a:pt x="15429" y="6300"/>
                </a:lnTo>
                <a:lnTo>
                  <a:pt x="10800" y="0"/>
                </a:lnTo>
                <a:lnTo>
                  <a:pt x="6171" y="6300"/>
                </a:lnTo>
                <a:lnTo>
                  <a:pt x="9257" y="6300"/>
                </a:lnTo>
                <a:lnTo>
                  <a:pt x="3086" y="12600"/>
                </a:lnTo>
                <a:lnTo>
                  <a:pt x="9257" y="12600"/>
                </a:lnTo>
                <a:close/>
              </a:path>
            </a:pathLst>
          </a:custGeom>
          <a:solidFill>
            <a:srgbClr val="008000"/>
          </a:solidFill>
          <a:ln w="9525">
            <a:solidFill>
              <a:srgbClr val="000000"/>
            </a:solidFill>
            <a:miter lim="800000"/>
            <a:headEnd/>
            <a:tailEnd/>
          </a:ln>
          <a:effectLst>
            <a:outerShdw dist="107763" dir="2700000" algn="ctr" rotWithShape="0">
              <a:srgbClr val="808080"/>
            </a:outerShdw>
          </a:effectLst>
        </p:spPr>
        <p:txBody>
          <a:bodyPr vert="horz" wrap="square" lIns="91440" tIns="45720" rIns="91440" bIns="45720" numCol="1" anchor="t" anchorCtr="0" compatLnSpc="1">
            <a:prstTxWarp prst="textNoShape">
              <a:avLst/>
            </a:prstTxWarp>
          </a:bodyPr>
          <a:lstStyle/>
          <a:p>
            <a:endParaRPr lang="en-US"/>
          </a:p>
        </p:txBody>
      </p:sp>
      <p:pic>
        <p:nvPicPr>
          <p:cNvPr id="6" name="Picture 5" descr="C:\Program Files\Microsoft Office 2003\MEDIA\CAGCAT10\j0157763.wmf"/>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990600" y="4364399"/>
            <a:ext cx="1753886" cy="1769393"/>
          </a:xfrm>
          <a:prstGeom prst="rect">
            <a:avLst/>
          </a:prstGeom>
          <a:noFill/>
          <a:extLst>
            <a:ext uri="{909E8E84-426E-40DD-AFC4-6F175D3DCCD1}">
              <a14:hiddenFill xmlns="" xmlns:a14="http://schemas.microsoft.com/office/drawing/2010/main">
                <a:solidFill>
                  <a:srgbClr val="FFFFFF"/>
                </a:solidFill>
              </a14:hiddenFill>
            </a:ext>
          </a:extLst>
        </p:spPr>
      </p:pic>
      <p:graphicFrame>
        <p:nvGraphicFramePr>
          <p:cNvPr id="3" name="Diagram 2"/>
          <p:cNvGraphicFramePr/>
          <p:nvPr>
            <p:extLst>
              <p:ext uri="{D42A27DB-BD31-4B8C-83A1-F6EECF244321}">
                <p14:modId xmlns="" xmlns:p14="http://schemas.microsoft.com/office/powerpoint/2010/main" val="258190929"/>
              </p:ext>
            </p:extLst>
          </p:nvPr>
        </p:nvGraphicFramePr>
        <p:xfrm>
          <a:off x="1666875" y="1600200"/>
          <a:ext cx="6096000" cy="149860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15" name="Rectangle 14"/>
          <p:cNvSpPr/>
          <p:nvPr/>
        </p:nvSpPr>
        <p:spPr>
          <a:xfrm>
            <a:off x="3925984" y="5715512"/>
            <a:ext cx="1646606" cy="461665"/>
          </a:xfrm>
          <a:prstGeom prst="rect">
            <a:avLst/>
          </a:prstGeom>
          <a:solidFill>
            <a:schemeClr val="lt1"/>
          </a:solidFill>
          <a:ln>
            <a:solidFill>
              <a:schemeClr val="accent1"/>
            </a:solidFill>
          </a:ln>
        </p:spPr>
        <p:txBody>
          <a:bodyPr wrap="none" lIns="91440" tIns="45720" rIns="91440" bIns="45720">
            <a:spAutoFit/>
          </a:bodyPr>
          <a:lstStyle/>
          <a:p>
            <a:pPr algn="ctr"/>
            <a:r>
              <a:rPr lang="en-US" sz="2400" b="1" cap="none"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latin typeface="Arial Black" pitchFamily="34" charset="0"/>
              </a:rPr>
              <a:t>979323</a:t>
            </a:r>
            <a:endParaRPr lang="en-US" sz="2400" b="1" cap="none"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latin typeface="Arial Black" pitchFamily="34" charset="0"/>
            </a:endParaRPr>
          </a:p>
        </p:txBody>
      </p:sp>
      <p:sp>
        <p:nvSpPr>
          <p:cNvPr id="16" name="Rectangle 15"/>
          <p:cNvSpPr/>
          <p:nvPr/>
        </p:nvSpPr>
        <p:spPr>
          <a:xfrm>
            <a:off x="6722808" y="5261733"/>
            <a:ext cx="1646605" cy="461665"/>
          </a:xfrm>
          <a:prstGeom prst="rect">
            <a:avLst/>
          </a:prstGeom>
          <a:solidFill>
            <a:schemeClr val="lt1"/>
          </a:solidFill>
          <a:ln>
            <a:solidFill>
              <a:schemeClr val="accent1"/>
            </a:solidFill>
          </a:ln>
        </p:spPr>
        <p:txBody>
          <a:bodyPr wrap="none" lIns="91440" tIns="45720" rIns="91440" bIns="45720">
            <a:spAutoFit/>
          </a:bodyPr>
          <a:lstStyle/>
          <a:p>
            <a:pPr algn="ctr"/>
            <a:r>
              <a:rPr lang="en-US" sz="2400" b="1" cap="none"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latin typeface="Arial Black" pitchFamily="34" charset="0"/>
              </a:rPr>
              <a:t>265358</a:t>
            </a:r>
            <a:endParaRPr lang="en-US" sz="2400" b="1" cap="none"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latin typeface="Arial Black" pitchFamily="34" charset="0"/>
            </a:endParaRPr>
          </a:p>
        </p:txBody>
      </p:sp>
      <p:sp>
        <p:nvSpPr>
          <p:cNvPr id="17" name="Rectangle 16"/>
          <p:cNvSpPr/>
          <p:nvPr/>
        </p:nvSpPr>
        <p:spPr>
          <a:xfrm>
            <a:off x="990602" y="5228917"/>
            <a:ext cx="1646605" cy="461665"/>
          </a:xfrm>
          <a:prstGeom prst="rect">
            <a:avLst/>
          </a:prstGeom>
          <a:solidFill>
            <a:schemeClr val="lt1"/>
          </a:solidFill>
          <a:ln>
            <a:solidFill>
              <a:schemeClr val="accent1"/>
            </a:solidFill>
          </a:ln>
        </p:spPr>
        <p:txBody>
          <a:bodyPr wrap="none" lIns="91440" tIns="45720" rIns="91440" bIns="45720">
            <a:spAutoFit/>
          </a:bodyPr>
          <a:lstStyle/>
          <a:p>
            <a:pPr algn="ctr"/>
            <a:r>
              <a:rPr lang="en-US" sz="2400" b="1" cap="none"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latin typeface="Arial Black" pitchFamily="34" charset="0"/>
              </a:rPr>
              <a:t>314159</a:t>
            </a:r>
            <a:endParaRPr lang="en-US" sz="2400" b="1" cap="none"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latin typeface="Arial Black" pitchFamily="34" charset="0"/>
            </a:endParaRPr>
          </a:p>
        </p:txBody>
      </p:sp>
      <p:cxnSp>
        <p:nvCxnSpPr>
          <p:cNvPr id="19" name="Straight Arrow Connector 18"/>
          <p:cNvCxnSpPr/>
          <p:nvPr/>
        </p:nvCxnSpPr>
        <p:spPr>
          <a:xfrm flipH="1">
            <a:off x="5105400" y="2743200"/>
            <a:ext cx="1600200" cy="2518533"/>
          </a:xfrm>
          <a:prstGeom prst="straightConnector1">
            <a:avLst/>
          </a:prstGeom>
          <a:ln w="50800">
            <a:solidFill>
              <a:schemeClr val="tx1">
                <a:alpha val="75000"/>
              </a:schemeClr>
            </a:solidFill>
            <a:headEnd type="none"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4714874" y="2743200"/>
            <a:ext cx="2447926" cy="2518533"/>
          </a:xfrm>
          <a:prstGeom prst="straightConnector1">
            <a:avLst/>
          </a:prstGeom>
          <a:ln w="50800">
            <a:solidFill>
              <a:schemeClr val="tx1">
                <a:alpha val="75000"/>
              </a:schemeClr>
            </a:solidFill>
            <a:headEnd type="none"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H="1">
            <a:off x="2057400" y="2743200"/>
            <a:ext cx="687086" cy="1828800"/>
          </a:xfrm>
          <a:prstGeom prst="straightConnector1">
            <a:avLst/>
          </a:prstGeom>
          <a:ln w="50800">
            <a:solidFill>
              <a:schemeClr val="tx1">
                <a:alpha val="75000"/>
              </a:schemeClr>
            </a:solidFill>
            <a:headEnd type="none" w="lg" len="lg"/>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3858295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par>
                          <p:cTn id="21" fill="hold">
                            <p:stCondLst>
                              <p:cond delay="2000"/>
                            </p:stCondLst>
                            <p:childTnLst>
                              <p:par>
                                <p:cTn id="22" presetID="6" presetClass="entr" presetSubtype="16"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circle(in)">
                                      <p:cBhvr>
                                        <p:cTn id="24" dur="2000"/>
                                        <p:tgtEl>
                                          <p:spTgt spid="15"/>
                                        </p:tgtEl>
                                      </p:cBhvr>
                                    </p:animEffect>
                                  </p:childTnLst>
                                </p:cTn>
                              </p:par>
                            </p:childTnLst>
                          </p:cTn>
                        </p:par>
                        <p:par>
                          <p:cTn id="25" fill="hold">
                            <p:stCondLst>
                              <p:cond delay="4000"/>
                            </p:stCondLst>
                            <p:childTnLst>
                              <p:par>
                                <p:cTn id="26" presetID="2" presetClass="entr" presetSubtype="8" fill="hold" grpId="0" nodeType="afterEffect">
                                  <p:stCondLst>
                                    <p:cond delay="0"/>
                                  </p:stCondLst>
                                  <p:childTnLst>
                                    <p:set>
                                      <p:cBhvr>
                                        <p:cTn id="27" dur="1" fill="hold">
                                          <p:stCondLst>
                                            <p:cond delay="0"/>
                                          </p:stCondLst>
                                        </p:cTn>
                                        <p:tgtEl>
                                          <p:spTgt spid="3">
                                            <p:graphicEl>
                                              <a:dgm id="{0DA58FF0-03BF-4924-B5A5-4432C5EE0B15}"/>
                                            </p:graphicEl>
                                          </p:spTgt>
                                        </p:tgtEl>
                                        <p:attrNameLst>
                                          <p:attrName>style.visibility</p:attrName>
                                        </p:attrNameLst>
                                      </p:cBhvr>
                                      <p:to>
                                        <p:strVal val="visible"/>
                                      </p:to>
                                    </p:set>
                                    <p:anim calcmode="lin" valueType="num">
                                      <p:cBhvr additive="base">
                                        <p:cTn id="28" dur="1000" fill="hold"/>
                                        <p:tgtEl>
                                          <p:spTgt spid="3">
                                            <p:graphicEl>
                                              <a:dgm id="{0DA58FF0-03BF-4924-B5A5-4432C5EE0B15}"/>
                                            </p:graphicEl>
                                          </p:spTgt>
                                        </p:tgtEl>
                                        <p:attrNameLst>
                                          <p:attrName>ppt_x</p:attrName>
                                        </p:attrNameLst>
                                      </p:cBhvr>
                                      <p:tavLst>
                                        <p:tav tm="0">
                                          <p:val>
                                            <p:strVal val="0-#ppt_w/2"/>
                                          </p:val>
                                        </p:tav>
                                        <p:tav tm="100000">
                                          <p:val>
                                            <p:strVal val="#ppt_x"/>
                                          </p:val>
                                        </p:tav>
                                      </p:tavLst>
                                    </p:anim>
                                    <p:anim calcmode="lin" valueType="num">
                                      <p:cBhvr additive="base">
                                        <p:cTn id="29" dur="1000" fill="hold"/>
                                        <p:tgtEl>
                                          <p:spTgt spid="3">
                                            <p:graphicEl>
                                              <a:dgm id="{0DA58FF0-03BF-4924-B5A5-4432C5EE0B15}"/>
                                            </p:graphicEl>
                                          </p:spTgt>
                                        </p:tgtEl>
                                        <p:attrNameLst>
                                          <p:attrName>ppt_y</p:attrName>
                                        </p:attrNameLst>
                                      </p:cBhvr>
                                      <p:tavLst>
                                        <p:tav tm="0">
                                          <p:val>
                                            <p:strVal val="#ppt_y"/>
                                          </p:val>
                                        </p:tav>
                                        <p:tav tm="100000">
                                          <p:val>
                                            <p:strVal val="#ppt_y"/>
                                          </p:val>
                                        </p:tav>
                                      </p:tavLst>
                                    </p:anim>
                                  </p:childTnLst>
                                </p:cTn>
                              </p:par>
                              <p:par>
                                <p:cTn id="30" presetID="53" presetClass="entr" presetSubtype="16" fill="hold" nodeType="withEffect">
                                  <p:stCondLst>
                                    <p:cond delay="500"/>
                                  </p:stCondLst>
                                  <p:childTnLst>
                                    <p:set>
                                      <p:cBhvr>
                                        <p:cTn id="31" dur="1" fill="hold">
                                          <p:stCondLst>
                                            <p:cond delay="0"/>
                                          </p:stCondLst>
                                        </p:cTn>
                                        <p:tgtEl>
                                          <p:spTgt spid="19"/>
                                        </p:tgtEl>
                                        <p:attrNameLst>
                                          <p:attrName>style.visibility</p:attrName>
                                        </p:attrNameLst>
                                      </p:cBhvr>
                                      <p:to>
                                        <p:strVal val="visible"/>
                                      </p:to>
                                    </p:set>
                                    <p:anim calcmode="lin" valueType="num">
                                      <p:cBhvr>
                                        <p:cTn id="32" dur="3000" fill="hold"/>
                                        <p:tgtEl>
                                          <p:spTgt spid="19"/>
                                        </p:tgtEl>
                                        <p:attrNameLst>
                                          <p:attrName>ppt_w</p:attrName>
                                        </p:attrNameLst>
                                      </p:cBhvr>
                                      <p:tavLst>
                                        <p:tav tm="0">
                                          <p:val>
                                            <p:fltVal val="0"/>
                                          </p:val>
                                        </p:tav>
                                        <p:tav tm="100000">
                                          <p:val>
                                            <p:strVal val="#ppt_w"/>
                                          </p:val>
                                        </p:tav>
                                      </p:tavLst>
                                    </p:anim>
                                    <p:anim calcmode="lin" valueType="num">
                                      <p:cBhvr>
                                        <p:cTn id="33" dur="3000" fill="hold"/>
                                        <p:tgtEl>
                                          <p:spTgt spid="19"/>
                                        </p:tgtEl>
                                        <p:attrNameLst>
                                          <p:attrName>ppt_h</p:attrName>
                                        </p:attrNameLst>
                                      </p:cBhvr>
                                      <p:tavLst>
                                        <p:tav tm="0">
                                          <p:val>
                                            <p:fltVal val="0"/>
                                          </p:val>
                                        </p:tav>
                                        <p:tav tm="100000">
                                          <p:val>
                                            <p:strVal val="#ppt_h"/>
                                          </p:val>
                                        </p:tav>
                                      </p:tavLst>
                                    </p:anim>
                                    <p:animEffect transition="in" filter="fade">
                                      <p:cBhvr>
                                        <p:cTn id="34" dur="3000"/>
                                        <p:tgtEl>
                                          <p:spTgt spid="19"/>
                                        </p:tgtEl>
                                      </p:cBhvr>
                                    </p:animEffect>
                                  </p:childTnLst>
                                  <p:subTnLst>
                                    <p:set>
                                      <p:cBhvr override="childStyle">
                                        <p:cTn dur="1" fill="hold" display="0" masterRel="nextClick" afterEffect="1"/>
                                        <p:tgtEl>
                                          <p:spTgt spid="19"/>
                                        </p:tgtEl>
                                        <p:attrNameLst>
                                          <p:attrName>style.visibility</p:attrName>
                                        </p:attrNameLst>
                                      </p:cBhvr>
                                      <p:to>
                                        <p:strVal val="hidden"/>
                                      </p:to>
                                    </p:set>
                                  </p:subTnLst>
                                </p:cTn>
                              </p:par>
                            </p:childTnLst>
                          </p:cTn>
                        </p:par>
                      </p:childTnLst>
                    </p:cTn>
                  </p:par>
                  <p:par>
                    <p:cTn id="35" fill="hold">
                      <p:stCondLst>
                        <p:cond delay="indefinite"/>
                      </p:stCondLst>
                      <p:childTnLst>
                        <p:par>
                          <p:cTn id="36" fill="hold">
                            <p:stCondLst>
                              <p:cond delay="0"/>
                            </p:stCondLst>
                            <p:childTnLst>
                              <p:par>
                                <p:cTn id="37" presetID="26" presetClass="entr" presetSubtype="0" fill="hold" grpId="0" nodeType="clickEffect">
                                  <p:stCondLst>
                                    <p:cond delay="0"/>
                                  </p:stCondLst>
                                  <p:childTnLst>
                                    <p:set>
                                      <p:cBhvr>
                                        <p:cTn id="38" dur="1" fill="hold">
                                          <p:stCondLst>
                                            <p:cond delay="0"/>
                                          </p:stCondLst>
                                        </p:cTn>
                                        <p:tgtEl>
                                          <p:spTgt spid="5"/>
                                        </p:tgtEl>
                                        <p:attrNameLst>
                                          <p:attrName>style.visibility</p:attrName>
                                        </p:attrNameLst>
                                      </p:cBhvr>
                                      <p:to>
                                        <p:strVal val="visible"/>
                                      </p:to>
                                    </p:set>
                                    <p:animEffect transition="in" filter="wipe(down)">
                                      <p:cBhvr>
                                        <p:cTn id="39" dur="580">
                                          <p:stCondLst>
                                            <p:cond delay="0"/>
                                          </p:stCondLst>
                                        </p:cTn>
                                        <p:tgtEl>
                                          <p:spTgt spid="5"/>
                                        </p:tgtEl>
                                      </p:cBhvr>
                                    </p:animEffect>
                                    <p:anim calcmode="lin" valueType="num">
                                      <p:cBhvr>
                                        <p:cTn id="40"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45" dur="26">
                                          <p:stCondLst>
                                            <p:cond delay="650"/>
                                          </p:stCondLst>
                                        </p:cTn>
                                        <p:tgtEl>
                                          <p:spTgt spid="5"/>
                                        </p:tgtEl>
                                      </p:cBhvr>
                                      <p:to x="100000" y="60000"/>
                                    </p:animScale>
                                    <p:animScale>
                                      <p:cBhvr>
                                        <p:cTn id="46" dur="166" decel="50000">
                                          <p:stCondLst>
                                            <p:cond delay="676"/>
                                          </p:stCondLst>
                                        </p:cTn>
                                        <p:tgtEl>
                                          <p:spTgt spid="5"/>
                                        </p:tgtEl>
                                      </p:cBhvr>
                                      <p:to x="100000" y="100000"/>
                                    </p:animScale>
                                    <p:animScale>
                                      <p:cBhvr>
                                        <p:cTn id="47" dur="26">
                                          <p:stCondLst>
                                            <p:cond delay="1312"/>
                                          </p:stCondLst>
                                        </p:cTn>
                                        <p:tgtEl>
                                          <p:spTgt spid="5"/>
                                        </p:tgtEl>
                                      </p:cBhvr>
                                      <p:to x="100000" y="80000"/>
                                    </p:animScale>
                                    <p:animScale>
                                      <p:cBhvr>
                                        <p:cTn id="48" dur="166" decel="50000">
                                          <p:stCondLst>
                                            <p:cond delay="1338"/>
                                          </p:stCondLst>
                                        </p:cTn>
                                        <p:tgtEl>
                                          <p:spTgt spid="5"/>
                                        </p:tgtEl>
                                      </p:cBhvr>
                                      <p:to x="100000" y="100000"/>
                                    </p:animScale>
                                    <p:animScale>
                                      <p:cBhvr>
                                        <p:cTn id="49" dur="26">
                                          <p:stCondLst>
                                            <p:cond delay="1642"/>
                                          </p:stCondLst>
                                        </p:cTn>
                                        <p:tgtEl>
                                          <p:spTgt spid="5"/>
                                        </p:tgtEl>
                                      </p:cBhvr>
                                      <p:to x="100000" y="90000"/>
                                    </p:animScale>
                                    <p:animScale>
                                      <p:cBhvr>
                                        <p:cTn id="50" dur="166" decel="50000">
                                          <p:stCondLst>
                                            <p:cond delay="1668"/>
                                          </p:stCondLst>
                                        </p:cTn>
                                        <p:tgtEl>
                                          <p:spTgt spid="5"/>
                                        </p:tgtEl>
                                      </p:cBhvr>
                                      <p:to x="100000" y="100000"/>
                                    </p:animScale>
                                    <p:animScale>
                                      <p:cBhvr>
                                        <p:cTn id="51" dur="26">
                                          <p:stCondLst>
                                            <p:cond delay="1808"/>
                                          </p:stCondLst>
                                        </p:cTn>
                                        <p:tgtEl>
                                          <p:spTgt spid="5"/>
                                        </p:tgtEl>
                                      </p:cBhvr>
                                      <p:to x="100000" y="95000"/>
                                    </p:animScale>
                                    <p:animScale>
                                      <p:cBhvr>
                                        <p:cTn id="52" dur="166" decel="50000">
                                          <p:stCondLst>
                                            <p:cond delay="1834"/>
                                          </p:stCondLst>
                                        </p:cTn>
                                        <p:tgtEl>
                                          <p:spTgt spid="5"/>
                                        </p:tgtEl>
                                      </p:cBhvr>
                                      <p:to x="100000" y="100000"/>
                                    </p:animScale>
                                  </p:childTnLst>
                                </p:cTn>
                              </p:par>
                            </p:childTnLst>
                          </p:cTn>
                        </p:par>
                        <p:par>
                          <p:cTn id="53" fill="hold">
                            <p:stCondLst>
                              <p:cond delay="2000"/>
                            </p:stCondLst>
                            <p:childTnLst>
                              <p:par>
                                <p:cTn id="54" presetID="9" presetClass="entr" presetSubtype="0" fill="hold" grpId="0" nodeType="afterEffect">
                                  <p:stCondLst>
                                    <p:cond delay="0"/>
                                  </p:stCondLst>
                                  <p:childTnLst>
                                    <p:set>
                                      <p:cBhvr>
                                        <p:cTn id="55" dur="1" fill="hold">
                                          <p:stCondLst>
                                            <p:cond delay="0"/>
                                          </p:stCondLst>
                                        </p:cTn>
                                        <p:tgtEl>
                                          <p:spTgt spid="16"/>
                                        </p:tgtEl>
                                        <p:attrNameLst>
                                          <p:attrName>style.visibility</p:attrName>
                                        </p:attrNameLst>
                                      </p:cBhvr>
                                      <p:to>
                                        <p:strVal val="visible"/>
                                      </p:to>
                                    </p:set>
                                    <p:animEffect transition="in" filter="dissolve">
                                      <p:cBhvr>
                                        <p:cTn id="56" dur="500"/>
                                        <p:tgtEl>
                                          <p:spTgt spid="16"/>
                                        </p:tgtEl>
                                      </p:cBhvr>
                                    </p:animEffect>
                                  </p:childTnLst>
                                </p:cTn>
                              </p:par>
                            </p:childTnLst>
                          </p:cTn>
                        </p:par>
                        <p:par>
                          <p:cTn id="57" fill="hold">
                            <p:stCondLst>
                              <p:cond delay="2500"/>
                            </p:stCondLst>
                            <p:childTnLst>
                              <p:par>
                                <p:cTn id="58" presetID="2" presetClass="entr" presetSubtype="8" fill="hold" grpId="0" nodeType="afterEffect">
                                  <p:stCondLst>
                                    <p:cond delay="0"/>
                                  </p:stCondLst>
                                  <p:childTnLst>
                                    <p:set>
                                      <p:cBhvr>
                                        <p:cTn id="59" dur="1" fill="hold">
                                          <p:stCondLst>
                                            <p:cond delay="0"/>
                                          </p:stCondLst>
                                        </p:cTn>
                                        <p:tgtEl>
                                          <p:spTgt spid="3">
                                            <p:graphicEl>
                                              <a:dgm id="{F616B89D-29AF-4D45-8061-65D235D034E7}"/>
                                            </p:graphicEl>
                                          </p:spTgt>
                                        </p:tgtEl>
                                        <p:attrNameLst>
                                          <p:attrName>style.visibility</p:attrName>
                                        </p:attrNameLst>
                                      </p:cBhvr>
                                      <p:to>
                                        <p:strVal val="visible"/>
                                      </p:to>
                                    </p:set>
                                    <p:anim calcmode="lin" valueType="num">
                                      <p:cBhvr additive="base">
                                        <p:cTn id="60" dur="500" fill="hold"/>
                                        <p:tgtEl>
                                          <p:spTgt spid="3">
                                            <p:graphicEl>
                                              <a:dgm id="{F616B89D-29AF-4D45-8061-65D235D034E7}"/>
                                            </p:graphicEl>
                                          </p:spTgt>
                                        </p:tgtEl>
                                        <p:attrNameLst>
                                          <p:attrName>ppt_x</p:attrName>
                                        </p:attrNameLst>
                                      </p:cBhvr>
                                      <p:tavLst>
                                        <p:tav tm="0">
                                          <p:val>
                                            <p:strVal val="0-#ppt_w/2"/>
                                          </p:val>
                                        </p:tav>
                                        <p:tav tm="100000">
                                          <p:val>
                                            <p:strVal val="#ppt_x"/>
                                          </p:val>
                                        </p:tav>
                                      </p:tavLst>
                                    </p:anim>
                                    <p:anim calcmode="lin" valueType="num">
                                      <p:cBhvr additive="base">
                                        <p:cTn id="61" dur="500" fill="hold"/>
                                        <p:tgtEl>
                                          <p:spTgt spid="3">
                                            <p:graphicEl>
                                              <a:dgm id="{F616B89D-29AF-4D45-8061-65D235D034E7}"/>
                                            </p:graphicEl>
                                          </p:spTgt>
                                        </p:tgtEl>
                                        <p:attrNameLst>
                                          <p:attrName>ppt_y</p:attrName>
                                        </p:attrNameLst>
                                      </p:cBhvr>
                                      <p:tavLst>
                                        <p:tav tm="0">
                                          <p:val>
                                            <p:strVal val="#ppt_y"/>
                                          </p:val>
                                        </p:tav>
                                        <p:tav tm="100000">
                                          <p:val>
                                            <p:strVal val="#ppt_y"/>
                                          </p:val>
                                        </p:tav>
                                      </p:tavLst>
                                    </p:anim>
                                  </p:childTnLst>
                                </p:cTn>
                              </p:par>
                              <p:par>
                                <p:cTn id="62" presetID="6" presetClass="emph" presetSubtype="0" fill="hold" grpId="1" nodeType="withEffect">
                                  <p:stCondLst>
                                    <p:cond delay="0"/>
                                  </p:stCondLst>
                                  <p:childTnLst>
                                    <p:animScale>
                                      <p:cBhvr>
                                        <p:cTn id="63" dur="2000" fill="hold"/>
                                        <p:tgtEl>
                                          <p:spTgt spid="20"/>
                                        </p:tgtEl>
                                      </p:cBhvr>
                                      <p:by x="175000" y="100000"/>
                                    </p:animScale>
                                  </p:childTnLst>
                                </p:cTn>
                              </p:par>
                              <p:par>
                                <p:cTn id="64" presetID="53" presetClass="entr" presetSubtype="16" fill="hold" nodeType="withEffect">
                                  <p:stCondLst>
                                    <p:cond delay="0"/>
                                  </p:stCondLst>
                                  <p:childTnLst>
                                    <p:set>
                                      <p:cBhvr>
                                        <p:cTn id="65" dur="1" fill="hold">
                                          <p:stCondLst>
                                            <p:cond delay="0"/>
                                          </p:stCondLst>
                                        </p:cTn>
                                        <p:tgtEl>
                                          <p:spTgt spid="12"/>
                                        </p:tgtEl>
                                        <p:attrNameLst>
                                          <p:attrName>style.visibility</p:attrName>
                                        </p:attrNameLst>
                                      </p:cBhvr>
                                      <p:to>
                                        <p:strVal val="visible"/>
                                      </p:to>
                                    </p:set>
                                    <p:anim calcmode="lin" valueType="num">
                                      <p:cBhvr>
                                        <p:cTn id="66" dur="500" fill="hold"/>
                                        <p:tgtEl>
                                          <p:spTgt spid="12"/>
                                        </p:tgtEl>
                                        <p:attrNameLst>
                                          <p:attrName>ppt_w</p:attrName>
                                        </p:attrNameLst>
                                      </p:cBhvr>
                                      <p:tavLst>
                                        <p:tav tm="0">
                                          <p:val>
                                            <p:fltVal val="0"/>
                                          </p:val>
                                        </p:tav>
                                        <p:tav tm="100000">
                                          <p:val>
                                            <p:strVal val="#ppt_w"/>
                                          </p:val>
                                        </p:tav>
                                      </p:tavLst>
                                    </p:anim>
                                    <p:anim calcmode="lin" valueType="num">
                                      <p:cBhvr>
                                        <p:cTn id="67" dur="500" fill="hold"/>
                                        <p:tgtEl>
                                          <p:spTgt spid="12"/>
                                        </p:tgtEl>
                                        <p:attrNameLst>
                                          <p:attrName>ppt_h</p:attrName>
                                        </p:attrNameLst>
                                      </p:cBhvr>
                                      <p:tavLst>
                                        <p:tav tm="0">
                                          <p:val>
                                            <p:fltVal val="0"/>
                                          </p:val>
                                        </p:tav>
                                        <p:tav tm="100000">
                                          <p:val>
                                            <p:strVal val="#ppt_h"/>
                                          </p:val>
                                        </p:tav>
                                      </p:tavLst>
                                    </p:anim>
                                    <p:animEffect transition="in" filter="fade">
                                      <p:cBhvr>
                                        <p:cTn id="68" dur="500"/>
                                        <p:tgtEl>
                                          <p:spTgt spid="12"/>
                                        </p:tgtEl>
                                      </p:cBhvr>
                                    </p:animEffect>
                                  </p:childTnLst>
                                  <p:subTnLst>
                                    <p:set>
                                      <p:cBhvr override="childStyle">
                                        <p:cTn dur="1" fill="hold" display="0" masterRel="nextClick" afterEffect="1"/>
                                        <p:tgtEl>
                                          <p:spTgt spid="12"/>
                                        </p:tgtEl>
                                        <p:attrNameLst>
                                          <p:attrName>style.visibility</p:attrName>
                                        </p:attrNameLst>
                                      </p:cBhvr>
                                      <p:to>
                                        <p:strVal val="hidden"/>
                                      </p:to>
                                    </p:set>
                                  </p:subTnLst>
                                </p:cTn>
                              </p:par>
                              <p:par>
                                <p:cTn id="69" presetID="42" presetClass="path" presetSubtype="0" accel="50000" decel="50000" fill="hold" grpId="2" nodeType="withEffect">
                                  <p:stCondLst>
                                    <p:cond delay="0"/>
                                  </p:stCondLst>
                                  <p:childTnLst>
                                    <p:animMotion origin="layout" path="M -2.5E-6 3.33333E-6 L -0.11614 3.33333E-6 " pathEditMode="relative" rAng="0" ptsTypes="AA">
                                      <p:cBhvr>
                                        <p:cTn id="70" dur="2000" fill="hold"/>
                                        <p:tgtEl>
                                          <p:spTgt spid="20"/>
                                        </p:tgtEl>
                                        <p:attrNameLst>
                                          <p:attrName>ppt_x</p:attrName>
                                          <p:attrName>ppt_y</p:attrName>
                                        </p:attrNameLst>
                                      </p:cBhvr>
                                      <p:rCtr x="-5816" y="0"/>
                                    </p:animMotion>
                                  </p:childTnLst>
                                </p:cTn>
                              </p:par>
                            </p:childTnLst>
                          </p:cTn>
                        </p:par>
                      </p:childTnLst>
                    </p:cTn>
                  </p:par>
                  <p:par>
                    <p:cTn id="71" fill="hold">
                      <p:stCondLst>
                        <p:cond delay="indefinite"/>
                      </p:stCondLst>
                      <p:childTnLst>
                        <p:par>
                          <p:cTn id="72" fill="hold">
                            <p:stCondLst>
                              <p:cond delay="0"/>
                            </p:stCondLst>
                            <p:childTnLst>
                              <p:par>
                                <p:cTn id="73" presetID="26" presetClass="entr" presetSubtype="0" fill="hold" nodeType="clickEffect">
                                  <p:stCondLst>
                                    <p:cond delay="0"/>
                                  </p:stCondLst>
                                  <p:childTnLst>
                                    <p:set>
                                      <p:cBhvr>
                                        <p:cTn id="74" dur="1" fill="hold">
                                          <p:stCondLst>
                                            <p:cond delay="0"/>
                                          </p:stCondLst>
                                        </p:cTn>
                                        <p:tgtEl>
                                          <p:spTgt spid="6"/>
                                        </p:tgtEl>
                                        <p:attrNameLst>
                                          <p:attrName>style.visibility</p:attrName>
                                        </p:attrNameLst>
                                      </p:cBhvr>
                                      <p:to>
                                        <p:strVal val="visible"/>
                                      </p:to>
                                    </p:set>
                                    <p:animEffect transition="in" filter="wipe(down)">
                                      <p:cBhvr>
                                        <p:cTn id="75" dur="580">
                                          <p:stCondLst>
                                            <p:cond delay="0"/>
                                          </p:stCondLst>
                                        </p:cTn>
                                        <p:tgtEl>
                                          <p:spTgt spid="6"/>
                                        </p:tgtEl>
                                      </p:cBhvr>
                                    </p:animEffect>
                                    <p:anim calcmode="lin" valueType="num">
                                      <p:cBhvr>
                                        <p:cTn id="76"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77"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78"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79"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80"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81" dur="26">
                                          <p:stCondLst>
                                            <p:cond delay="650"/>
                                          </p:stCondLst>
                                        </p:cTn>
                                        <p:tgtEl>
                                          <p:spTgt spid="6"/>
                                        </p:tgtEl>
                                      </p:cBhvr>
                                      <p:to x="100000" y="60000"/>
                                    </p:animScale>
                                    <p:animScale>
                                      <p:cBhvr>
                                        <p:cTn id="82" dur="166" decel="50000">
                                          <p:stCondLst>
                                            <p:cond delay="676"/>
                                          </p:stCondLst>
                                        </p:cTn>
                                        <p:tgtEl>
                                          <p:spTgt spid="6"/>
                                        </p:tgtEl>
                                      </p:cBhvr>
                                      <p:to x="100000" y="100000"/>
                                    </p:animScale>
                                    <p:animScale>
                                      <p:cBhvr>
                                        <p:cTn id="83" dur="26">
                                          <p:stCondLst>
                                            <p:cond delay="1312"/>
                                          </p:stCondLst>
                                        </p:cTn>
                                        <p:tgtEl>
                                          <p:spTgt spid="6"/>
                                        </p:tgtEl>
                                      </p:cBhvr>
                                      <p:to x="100000" y="80000"/>
                                    </p:animScale>
                                    <p:animScale>
                                      <p:cBhvr>
                                        <p:cTn id="84" dur="166" decel="50000">
                                          <p:stCondLst>
                                            <p:cond delay="1338"/>
                                          </p:stCondLst>
                                        </p:cTn>
                                        <p:tgtEl>
                                          <p:spTgt spid="6"/>
                                        </p:tgtEl>
                                      </p:cBhvr>
                                      <p:to x="100000" y="100000"/>
                                    </p:animScale>
                                    <p:animScale>
                                      <p:cBhvr>
                                        <p:cTn id="85" dur="26">
                                          <p:stCondLst>
                                            <p:cond delay="1642"/>
                                          </p:stCondLst>
                                        </p:cTn>
                                        <p:tgtEl>
                                          <p:spTgt spid="6"/>
                                        </p:tgtEl>
                                      </p:cBhvr>
                                      <p:to x="100000" y="90000"/>
                                    </p:animScale>
                                    <p:animScale>
                                      <p:cBhvr>
                                        <p:cTn id="86" dur="166" decel="50000">
                                          <p:stCondLst>
                                            <p:cond delay="1668"/>
                                          </p:stCondLst>
                                        </p:cTn>
                                        <p:tgtEl>
                                          <p:spTgt spid="6"/>
                                        </p:tgtEl>
                                      </p:cBhvr>
                                      <p:to x="100000" y="100000"/>
                                    </p:animScale>
                                    <p:animScale>
                                      <p:cBhvr>
                                        <p:cTn id="87" dur="26">
                                          <p:stCondLst>
                                            <p:cond delay="1808"/>
                                          </p:stCondLst>
                                        </p:cTn>
                                        <p:tgtEl>
                                          <p:spTgt spid="6"/>
                                        </p:tgtEl>
                                      </p:cBhvr>
                                      <p:to x="100000" y="95000"/>
                                    </p:animScale>
                                    <p:animScale>
                                      <p:cBhvr>
                                        <p:cTn id="88" dur="166" decel="50000">
                                          <p:stCondLst>
                                            <p:cond delay="1834"/>
                                          </p:stCondLst>
                                        </p:cTn>
                                        <p:tgtEl>
                                          <p:spTgt spid="6"/>
                                        </p:tgtEl>
                                      </p:cBhvr>
                                      <p:to x="100000" y="100000"/>
                                    </p:animScale>
                                  </p:childTnLst>
                                </p:cTn>
                              </p:par>
                            </p:childTnLst>
                          </p:cTn>
                        </p:par>
                        <p:par>
                          <p:cTn id="89" fill="hold">
                            <p:stCondLst>
                              <p:cond delay="2000"/>
                            </p:stCondLst>
                            <p:childTnLst>
                              <p:par>
                                <p:cTn id="90" presetID="1" presetClass="entr" presetSubtype="0" fill="hold" grpId="0" nodeType="afterEffect">
                                  <p:stCondLst>
                                    <p:cond delay="0"/>
                                  </p:stCondLst>
                                  <p:childTnLst>
                                    <p:set>
                                      <p:cBhvr>
                                        <p:cTn id="91" dur="1" fill="hold">
                                          <p:stCondLst>
                                            <p:cond delay="0"/>
                                          </p:stCondLst>
                                        </p:cTn>
                                        <p:tgtEl>
                                          <p:spTgt spid="17"/>
                                        </p:tgtEl>
                                        <p:attrNameLst>
                                          <p:attrName>style.visibility</p:attrName>
                                        </p:attrNameLst>
                                      </p:cBhvr>
                                      <p:to>
                                        <p:strVal val="visible"/>
                                      </p:to>
                                    </p:set>
                                  </p:childTnLst>
                                </p:cTn>
                              </p:par>
                            </p:childTnLst>
                          </p:cTn>
                        </p:par>
                        <p:par>
                          <p:cTn id="92" fill="hold">
                            <p:stCondLst>
                              <p:cond delay="2000"/>
                            </p:stCondLst>
                            <p:childTnLst>
                              <p:par>
                                <p:cTn id="93" presetID="2" presetClass="entr" presetSubtype="8" fill="hold" grpId="0" nodeType="afterEffect">
                                  <p:stCondLst>
                                    <p:cond delay="0"/>
                                  </p:stCondLst>
                                  <p:childTnLst>
                                    <p:set>
                                      <p:cBhvr>
                                        <p:cTn id="94" dur="1" fill="hold">
                                          <p:stCondLst>
                                            <p:cond delay="0"/>
                                          </p:stCondLst>
                                        </p:cTn>
                                        <p:tgtEl>
                                          <p:spTgt spid="3">
                                            <p:graphicEl>
                                              <a:dgm id="{D61280DB-8E93-4DA4-AA4E-6217682DD98C}"/>
                                            </p:graphicEl>
                                          </p:spTgt>
                                        </p:tgtEl>
                                        <p:attrNameLst>
                                          <p:attrName>style.visibility</p:attrName>
                                        </p:attrNameLst>
                                      </p:cBhvr>
                                      <p:to>
                                        <p:strVal val="visible"/>
                                      </p:to>
                                    </p:set>
                                    <p:anim calcmode="lin" valueType="num">
                                      <p:cBhvr additive="base">
                                        <p:cTn id="95" dur="500" fill="hold"/>
                                        <p:tgtEl>
                                          <p:spTgt spid="3">
                                            <p:graphicEl>
                                              <a:dgm id="{D61280DB-8E93-4DA4-AA4E-6217682DD98C}"/>
                                            </p:graphicEl>
                                          </p:spTgt>
                                        </p:tgtEl>
                                        <p:attrNameLst>
                                          <p:attrName>ppt_x</p:attrName>
                                        </p:attrNameLst>
                                      </p:cBhvr>
                                      <p:tavLst>
                                        <p:tav tm="0">
                                          <p:val>
                                            <p:strVal val="0-#ppt_w/2"/>
                                          </p:val>
                                        </p:tav>
                                        <p:tav tm="100000">
                                          <p:val>
                                            <p:strVal val="#ppt_x"/>
                                          </p:val>
                                        </p:tav>
                                      </p:tavLst>
                                    </p:anim>
                                    <p:anim calcmode="lin" valueType="num">
                                      <p:cBhvr additive="base">
                                        <p:cTn id="96" dur="500" fill="hold"/>
                                        <p:tgtEl>
                                          <p:spTgt spid="3">
                                            <p:graphicEl>
                                              <a:dgm id="{D61280DB-8E93-4DA4-AA4E-6217682DD98C}"/>
                                            </p:graphicEl>
                                          </p:spTgt>
                                        </p:tgtEl>
                                        <p:attrNameLst>
                                          <p:attrName>ppt_y</p:attrName>
                                        </p:attrNameLst>
                                      </p:cBhvr>
                                      <p:tavLst>
                                        <p:tav tm="0">
                                          <p:val>
                                            <p:strVal val="#ppt_y"/>
                                          </p:val>
                                        </p:tav>
                                        <p:tav tm="100000">
                                          <p:val>
                                            <p:strVal val="#ppt_y"/>
                                          </p:val>
                                        </p:tav>
                                      </p:tavLst>
                                    </p:anim>
                                  </p:childTnLst>
                                </p:cTn>
                              </p:par>
                              <p:par>
                                <p:cTn id="97" presetID="53" presetClass="entr" presetSubtype="16" fill="hold" nodeType="withEffect">
                                  <p:stCondLst>
                                    <p:cond delay="0"/>
                                  </p:stCondLst>
                                  <p:childTnLst>
                                    <p:set>
                                      <p:cBhvr>
                                        <p:cTn id="98" dur="1" fill="hold">
                                          <p:stCondLst>
                                            <p:cond delay="0"/>
                                          </p:stCondLst>
                                        </p:cTn>
                                        <p:tgtEl>
                                          <p:spTgt spid="18"/>
                                        </p:tgtEl>
                                        <p:attrNameLst>
                                          <p:attrName>style.visibility</p:attrName>
                                        </p:attrNameLst>
                                      </p:cBhvr>
                                      <p:to>
                                        <p:strVal val="visible"/>
                                      </p:to>
                                    </p:set>
                                    <p:anim calcmode="lin" valueType="num">
                                      <p:cBhvr>
                                        <p:cTn id="99" dur="500" fill="hold"/>
                                        <p:tgtEl>
                                          <p:spTgt spid="18"/>
                                        </p:tgtEl>
                                        <p:attrNameLst>
                                          <p:attrName>ppt_w</p:attrName>
                                        </p:attrNameLst>
                                      </p:cBhvr>
                                      <p:tavLst>
                                        <p:tav tm="0">
                                          <p:val>
                                            <p:fltVal val="0"/>
                                          </p:val>
                                        </p:tav>
                                        <p:tav tm="100000">
                                          <p:val>
                                            <p:strVal val="#ppt_w"/>
                                          </p:val>
                                        </p:tav>
                                      </p:tavLst>
                                    </p:anim>
                                    <p:anim calcmode="lin" valueType="num">
                                      <p:cBhvr>
                                        <p:cTn id="100" dur="500" fill="hold"/>
                                        <p:tgtEl>
                                          <p:spTgt spid="18"/>
                                        </p:tgtEl>
                                        <p:attrNameLst>
                                          <p:attrName>ppt_h</p:attrName>
                                        </p:attrNameLst>
                                      </p:cBhvr>
                                      <p:tavLst>
                                        <p:tav tm="0">
                                          <p:val>
                                            <p:fltVal val="0"/>
                                          </p:val>
                                        </p:tav>
                                        <p:tav tm="100000">
                                          <p:val>
                                            <p:strVal val="#ppt_h"/>
                                          </p:val>
                                        </p:tav>
                                      </p:tavLst>
                                    </p:anim>
                                    <p:animEffect transition="in" filter="fade">
                                      <p:cBhvr>
                                        <p:cTn id="101" dur="5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par>
                                <p:cTn id="102" presetID="6" presetClass="emph" presetSubtype="0" fill="hold" grpId="0" nodeType="withEffect">
                                  <p:stCondLst>
                                    <p:cond delay="0"/>
                                  </p:stCondLst>
                                  <p:childTnLst>
                                    <p:animScale>
                                      <p:cBhvr>
                                        <p:cTn id="103" dur="2000" fill="hold"/>
                                        <p:tgtEl>
                                          <p:spTgt spid="20"/>
                                        </p:tgtEl>
                                      </p:cBhvr>
                                      <p:by x="150000" y="100000"/>
                                    </p:animScale>
                                  </p:childTnLst>
                                </p:cTn>
                              </p:par>
                              <p:par>
                                <p:cTn id="104" presetID="42" presetClass="path" presetSubtype="0" accel="50000" decel="50000" fill="hold" grpId="3" nodeType="withEffect">
                                  <p:stCondLst>
                                    <p:cond delay="0"/>
                                  </p:stCondLst>
                                  <p:childTnLst>
                                    <p:animMotion origin="layout" path="M -2.5E-6 3.33333E-6 L -0.21614 3.33333E-6 " pathEditMode="relative" rAng="0" ptsTypes="AA">
                                      <p:cBhvr>
                                        <p:cTn id="105" dur="2000" fill="hold"/>
                                        <p:tgtEl>
                                          <p:spTgt spid="20"/>
                                        </p:tgtEl>
                                        <p:attrNameLst>
                                          <p:attrName>ppt_x</p:attrName>
                                          <p:attrName>ppt_y</p:attrName>
                                        </p:attrNameLst>
                                      </p:cBhvr>
                                      <p:rCtr x="-10816"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0" grpId="1" animBg="1"/>
      <p:bldP spid="20" grpId="2" animBg="1"/>
      <p:bldP spid="20" grpId="3" animBg="1"/>
      <p:bldP spid="5" grpId="0" animBg="1"/>
      <p:bldGraphic spid="3" grpId="0">
        <p:bldSub>
          <a:bldDgm bld="one" rev="1"/>
        </p:bldSub>
      </p:bldGraphic>
      <p:bldP spid="15" grpId="0" animBg="1"/>
      <p:bldP spid="16" grpId="0" animBg="1"/>
      <p:bldP spid="17" grpId="0" animBg="1"/>
    </p:bldLst>
  </p:timing>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Pattern: Roles + Queues</a:t>
            </a:r>
            <a:endParaRPr lang="en-US" dirty="0"/>
          </a:p>
        </p:txBody>
      </p:sp>
      <p:sp>
        <p:nvSpPr>
          <p:cNvPr id="4" name="Rounded Rectangle 3"/>
          <p:cNvSpPr/>
          <p:nvPr/>
        </p:nvSpPr>
        <p:spPr bwMode="auto">
          <a:xfrm>
            <a:off x="1674813" y="3124200"/>
            <a:ext cx="1066800"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Web</a:t>
            </a:r>
          </a:p>
          <a:p>
            <a:pPr algn="ctr" fontAlgn="auto">
              <a:spcBef>
                <a:spcPts val="0"/>
              </a:spcBef>
              <a:spcAft>
                <a:spcPts val="0"/>
              </a:spcAft>
              <a:defRPr/>
            </a:pPr>
            <a:r>
              <a:rPr lang="en-US" dirty="0"/>
              <a:t>Role</a:t>
            </a:r>
          </a:p>
          <a:p>
            <a:pPr algn="ctr" fontAlgn="auto">
              <a:spcBef>
                <a:spcPts val="0"/>
              </a:spcBef>
              <a:spcAft>
                <a:spcPts val="0"/>
              </a:spcAft>
              <a:defRPr/>
            </a:pPr>
            <a:r>
              <a:rPr lang="en-US" dirty="0"/>
              <a:t>(IIS)</a:t>
            </a:r>
          </a:p>
        </p:txBody>
      </p:sp>
      <p:sp>
        <p:nvSpPr>
          <p:cNvPr id="5" name="Rounded Rectangle 4"/>
          <p:cNvSpPr/>
          <p:nvPr/>
        </p:nvSpPr>
        <p:spPr bwMode="auto">
          <a:xfrm>
            <a:off x="6932613" y="3124200"/>
            <a:ext cx="1068387"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grpSp>
        <p:nvGrpSpPr>
          <p:cNvPr id="3" name="Group 30"/>
          <p:cNvGrpSpPr>
            <a:grpSpLocks/>
          </p:cNvGrpSpPr>
          <p:nvPr/>
        </p:nvGrpSpPr>
        <p:grpSpPr bwMode="auto">
          <a:xfrm>
            <a:off x="4570413" y="3429000"/>
            <a:ext cx="647700" cy="519112"/>
            <a:chOff x="7775011" y="2878863"/>
            <a:chExt cx="749100" cy="601411"/>
          </a:xfrm>
        </p:grpSpPr>
        <p:sp>
          <p:nvSpPr>
            <p:cNvPr id="8" name="Rounded Rectangle 7"/>
            <p:cNvSpPr/>
            <p:nvPr/>
          </p:nvSpPr>
          <p:spPr>
            <a:xfrm>
              <a:off x="7775011" y="2880702"/>
              <a:ext cx="326813" cy="599572"/>
            </a:xfrm>
            <a:prstGeom prst="roundRect">
              <a:avLst/>
            </a:prstGeom>
            <a:solidFill>
              <a:schemeClr val="bg2">
                <a:lumMod val="2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Rounded Rectangle 8"/>
            <p:cNvSpPr/>
            <p:nvPr/>
          </p:nvSpPr>
          <p:spPr>
            <a:xfrm>
              <a:off x="7857632" y="2930360"/>
              <a:ext cx="152391" cy="15265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Rounded Rectangle 9"/>
            <p:cNvSpPr/>
            <p:nvPr/>
          </p:nvSpPr>
          <p:spPr>
            <a:xfrm>
              <a:off x="7857632" y="3106921"/>
              <a:ext cx="152391" cy="15265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1" name="Rounded Rectangle 10"/>
            <p:cNvSpPr/>
            <p:nvPr/>
          </p:nvSpPr>
          <p:spPr>
            <a:xfrm>
              <a:off x="7857632" y="3283482"/>
              <a:ext cx="152391" cy="15265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ed Rectangle 11"/>
            <p:cNvSpPr/>
            <p:nvPr/>
          </p:nvSpPr>
          <p:spPr>
            <a:xfrm>
              <a:off x="8197298" y="2878863"/>
              <a:ext cx="326813" cy="599572"/>
            </a:xfrm>
            <a:prstGeom prst="roundRect">
              <a:avLst/>
            </a:prstGeom>
            <a:solidFill>
              <a:schemeClr val="bg2">
                <a:lumMod val="2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Rounded Rectangle 12"/>
            <p:cNvSpPr/>
            <p:nvPr/>
          </p:nvSpPr>
          <p:spPr>
            <a:xfrm>
              <a:off x="8279919" y="3281643"/>
              <a:ext cx="152391" cy="15265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4" name="TextBox 13"/>
          <p:cNvSpPr txBox="1"/>
          <p:nvPr/>
        </p:nvSpPr>
        <p:spPr>
          <a:xfrm>
            <a:off x="4502150" y="4002087"/>
            <a:ext cx="769938" cy="307975"/>
          </a:xfrm>
          <a:prstGeom prst="rect">
            <a:avLst/>
          </a:prstGeom>
          <a:noFill/>
        </p:spPr>
        <p:txBody>
          <a:bodyPr wrap="none">
            <a:spAutoFit/>
          </a:bodyPr>
          <a:lstStyle/>
          <a:p>
            <a:pPr fontAlgn="auto">
              <a:spcBef>
                <a:spcPts val="0"/>
              </a:spcBef>
              <a:spcAft>
                <a:spcPts val="0"/>
              </a:spcAft>
              <a:defRPr/>
            </a:pPr>
            <a:r>
              <a:rPr lang="en-US" sz="1400" dirty="0">
                <a:latin typeface="+mn-lt"/>
                <a:cs typeface="+mn-cs"/>
              </a:rPr>
              <a:t>Queues</a:t>
            </a:r>
          </a:p>
        </p:txBody>
      </p:sp>
      <p:sp>
        <p:nvSpPr>
          <p:cNvPr id="84" name="Right Arrow 83"/>
          <p:cNvSpPr/>
          <p:nvPr/>
        </p:nvSpPr>
        <p:spPr>
          <a:xfrm>
            <a:off x="3046413" y="3581400"/>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ight Arrow 84"/>
          <p:cNvSpPr/>
          <p:nvPr/>
        </p:nvSpPr>
        <p:spPr>
          <a:xfrm>
            <a:off x="5561013" y="3581400"/>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2667000" y="1153180"/>
            <a:ext cx="3276600" cy="523220"/>
          </a:xfrm>
          <a:prstGeom prst="rect">
            <a:avLst/>
          </a:prstGeom>
          <a:noFill/>
        </p:spPr>
        <p:txBody>
          <a:bodyPr wrap="square" rtlCol="0">
            <a:spAutoFit/>
          </a:bodyPr>
          <a:lstStyle/>
          <a:p>
            <a:pPr algn="ctr"/>
            <a:r>
              <a:rPr lang="en-US" sz="2800" b="1" i="1" dirty="0" smtClean="0"/>
              <a:t>Simplify and Focus</a:t>
            </a:r>
            <a:endParaRPr lang="en-US" sz="2800" b="1" i="1" dirty="0"/>
          </a:p>
        </p:txBody>
      </p:sp>
    </p:spTree>
    <p:extLst>
      <p:ext uri="{BB962C8B-B14F-4D97-AF65-F5344CB8AC3E}">
        <p14:creationId xmlns:p14="http://schemas.microsoft.com/office/powerpoint/2010/main" xmlns="" val="3449278847"/>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Roles </a:t>
            </a:r>
            <a:r>
              <a:rPr lang="en-US" dirty="0" smtClean="0"/>
              <a:t>+ </a:t>
            </a:r>
            <a:r>
              <a:rPr lang="en-US" dirty="0" smtClean="0"/>
              <a:t>Queues: API</a:t>
            </a:r>
            <a:endParaRPr lang="en-US" dirty="0"/>
          </a:p>
        </p:txBody>
      </p:sp>
      <p:sp>
        <p:nvSpPr>
          <p:cNvPr id="4" name="Rounded Rectangle 3"/>
          <p:cNvSpPr/>
          <p:nvPr/>
        </p:nvSpPr>
        <p:spPr bwMode="auto">
          <a:xfrm>
            <a:off x="1674813" y="3124200"/>
            <a:ext cx="1066800"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Web</a:t>
            </a:r>
          </a:p>
          <a:p>
            <a:pPr algn="ctr" fontAlgn="auto">
              <a:spcBef>
                <a:spcPts val="0"/>
              </a:spcBef>
              <a:spcAft>
                <a:spcPts val="0"/>
              </a:spcAft>
              <a:defRPr/>
            </a:pPr>
            <a:r>
              <a:rPr lang="en-US" dirty="0"/>
              <a:t>Role</a:t>
            </a:r>
          </a:p>
          <a:p>
            <a:pPr algn="ctr" fontAlgn="auto">
              <a:spcBef>
                <a:spcPts val="0"/>
              </a:spcBef>
              <a:spcAft>
                <a:spcPts val="0"/>
              </a:spcAft>
              <a:defRPr/>
            </a:pPr>
            <a:r>
              <a:rPr lang="en-US" dirty="0"/>
              <a:t>(IIS)</a:t>
            </a:r>
          </a:p>
        </p:txBody>
      </p:sp>
      <p:sp>
        <p:nvSpPr>
          <p:cNvPr id="5" name="Rounded Rectangle 4"/>
          <p:cNvSpPr/>
          <p:nvPr/>
        </p:nvSpPr>
        <p:spPr bwMode="auto">
          <a:xfrm>
            <a:off x="6932613" y="3124200"/>
            <a:ext cx="1068387"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grpSp>
        <p:nvGrpSpPr>
          <p:cNvPr id="3" name="Group 30"/>
          <p:cNvGrpSpPr>
            <a:grpSpLocks/>
          </p:cNvGrpSpPr>
          <p:nvPr/>
        </p:nvGrpSpPr>
        <p:grpSpPr bwMode="auto">
          <a:xfrm>
            <a:off x="4570413" y="3429000"/>
            <a:ext cx="647700" cy="519112"/>
            <a:chOff x="7775011" y="2878863"/>
            <a:chExt cx="749100" cy="601411"/>
          </a:xfrm>
        </p:grpSpPr>
        <p:sp>
          <p:nvSpPr>
            <p:cNvPr id="8" name="Rounded Rectangle 7"/>
            <p:cNvSpPr/>
            <p:nvPr/>
          </p:nvSpPr>
          <p:spPr>
            <a:xfrm>
              <a:off x="7775011" y="2880702"/>
              <a:ext cx="326813" cy="599572"/>
            </a:xfrm>
            <a:prstGeom prst="roundRect">
              <a:avLst/>
            </a:prstGeom>
            <a:solidFill>
              <a:schemeClr val="bg2">
                <a:lumMod val="2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Rounded Rectangle 8"/>
            <p:cNvSpPr/>
            <p:nvPr/>
          </p:nvSpPr>
          <p:spPr>
            <a:xfrm>
              <a:off x="7857632" y="2930360"/>
              <a:ext cx="152391" cy="15265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Rounded Rectangle 9"/>
            <p:cNvSpPr/>
            <p:nvPr/>
          </p:nvSpPr>
          <p:spPr>
            <a:xfrm>
              <a:off x="7857632" y="3106921"/>
              <a:ext cx="152391" cy="15265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1" name="Rounded Rectangle 10"/>
            <p:cNvSpPr/>
            <p:nvPr/>
          </p:nvSpPr>
          <p:spPr>
            <a:xfrm>
              <a:off x="7857632" y="3283482"/>
              <a:ext cx="152391" cy="15265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ed Rectangle 11"/>
            <p:cNvSpPr/>
            <p:nvPr/>
          </p:nvSpPr>
          <p:spPr>
            <a:xfrm>
              <a:off x="8197298" y="2878863"/>
              <a:ext cx="326813" cy="599572"/>
            </a:xfrm>
            <a:prstGeom prst="roundRect">
              <a:avLst/>
            </a:prstGeom>
            <a:solidFill>
              <a:schemeClr val="bg2">
                <a:lumMod val="2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Rounded Rectangle 12"/>
            <p:cNvSpPr/>
            <p:nvPr/>
          </p:nvSpPr>
          <p:spPr>
            <a:xfrm>
              <a:off x="8279919" y="3281643"/>
              <a:ext cx="152391" cy="15265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4" name="TextBox 13"/>
          <p:cNvSpPr txBox="1"/>
          <p:nvPr/>
        </p:nvSpPr>
        <p:spPr>
          <a:xfrm>
            <a:off x="4502150" y="4002087"/>
            <a:ext cx="769938" cy="307975"/>
          </a:xfrm>
          <a:prstGeom prst="rect">
            <a:avLst/>
          </a:prstGeom>
          <a:noFill/>
        </p:spPr>
        <p:txBody>
          <a:bodyPr wrap="none">
            <a:spAutoFit/>
          </a:bodyPr>
          <a:lstStyle/>
          <a:p>
            <a:pPr fontAlgn="auto">
              <a:spcBef>
                <a:spcPts val="0"/>
              </a:spcBef>
              <a:spcAft>
                <a:spcPts val="0"/>
              </a:spcAft>
              <a:defRPr/>
            </a:pPr>
            <a:r>
              <a:rPr lang="en-US" sz="1400" dirty="0">
                <a:latin typeface="+mn-lt"/>
                <a:cs typeface="+mn-cs"/>
              </a:rPr>
              <a:t>Queues</a:t>
            </a:r>
          </a:p>
        </p:txBody>
      </p:sp>
      <p:sp>
        <p:nvSpPr>
          <p:cNvPr id="84" name="Right Arrow 83"/>
          <p:cNvSpPr/>
          <p:nvPr/>
        </p:nvSpPr>
        <p:spPr>
          <a:xfrm>
            <a:off x="3046413" y="3581400"/>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ight Arrow 84"/>
          <p:cNvSpPr/>
          <p:nvPr/>
        </p:nvSpPr>
        <p:spPr>
          <a:xfrm>
            <a:off x="5561013" y="3581400"/>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49213" y="1676400"/>
            <a:ext cx="6578600" cy="1661993"/>
          </a:xfrm>
          <a:prstGeom prst="rect">
            <a:avLst/>
          </a:prstGeom>
          <a:noFill/>
        </p:spPr>
        <p:txBody>
          <a:bodyPr wrap="square" rtlCol="0">
            <a:spAutoFit/>
          </a:bodyPr>
          <a:lstStyle/>
          <a:p>
            <a:r>
              <a:rPr lang="en-US" sz="2800" b="1" dirty="0" err="1"/>
              <a:t>queue.AddMessage</a:t>
            </a:r>
            <a:r>
              <a:rPr lang="en-US" sz="2800" dirty="0" smtClean="0"/>
              <a:t>(</a:t>
            </a:r>
          </a:p>
          <a:p>
            <a:r>
              <a:rPr lang="en-US" sz="2800" dirty="0" smtClean="0"/>
              <a:t>     new </a:t>
            </a:r>
            <a:r>
              <a:rPr lang="en-US" sz="2800" b="1" dirty="0" err="1" smtClean="0"/>
              <a:t>CloudQueueMessage</a:t>
            </a:r>
            <a:r>
              <a:rPr lang="en-US" sz="2800" dirty="0" smtClean="0"/>
              <a:t>(</a:t>
            </a:r>
          </a:p>
          <a:p>
            <a:r>
              <a:rPr lang="en-US" sz="2800" dirty="0"/>
              <a:t> </a:t>
            </a:r>
            <a:r>
              <a:rPr lang="en-US" sz="2800" dirty="0" smtClean="0"/>
              <a:t>          </a:t>
            </a:r>
            <a:r>
              <a:rPr lang="en-US" sz="2800" dirty="0" err="1" smtClean="0"/>
              <a:t>statusUpdateMessage</a:t>
            </a:r>
            <a:r>
              <a:rPr lang="en-US" sz="2800" dirty="0" smtClean="0"/>
              <a:t>));</a:t>
            </a:r>
            <a:endParaRPr lang="en-US" sz="2800" dirty="0"/>
          </a:p>
          <a:p>
            <a:endParaRPr lang="en-US" dirty="0"/>
          </a:p>
        </p:txBody>
      </p:sp>
      <p:sp>
        <p:nvSpPr>
          <p:cNvPr id="15" name="TextBox 14"/>
          <p:cNvSpPr txBox="1"/>
          <p:nvPr/>
        </p:nvSpPr>
        <p:spPr>
          <a:xfrm>
            <a:off x="2971800" y="4495800"/>
            <a:ext cx="7315199" cy="1815882"/>
          </a:xfrm>
          <a:prstGeom prst="rect">
            <a:avLst/>
          </a:prstGeom>
          <a:noFill/>
        </p:spPr>
        <p:txBody>
          <a:bodyPr wrap="square" rtlCol="0">
            <a:spAutoFit/>
          </a:bodyPr>
          <a:lstStyle/>
          <a:p>
            <a:r>
              <a:rPr lang="en-US" sz="2800" b="1" dirty="0" err="1"/>
              <a:t>CloudQueueMessage</a:t>
            </a:r>
            <a:r>
              <a:rPr lang="en-US" sz="2800" dirty="0"/>
              <a:t> </a:t>
            </a:r>
            <a:r>
              <a:rPr lang="en-US" sz="2800" dirty="0" smtClean="0"/>
              <a:t> </a:t>
            </a:r>
            <a:br>
              <a:rPr lang="en-US" sz="2800" dirty="0" smtClean="0"/>
            </a:br>
            <a:r>
              <a:rPr lang="en-US" sz="2800" dirty="0" smtClean="0"/>
              <a:t>         </a:t>
            </a:r>
            <a:r>
              <a:rPr lang="en-US" sz="2800" dirty="0" err="1" smtClean="0"/>
              <a:t>statusUpdateMessage</a:t>
            </a:r>
            <a:r>
              <a:rPr lang="en-US" sz="2800" dirty="0" smtClean="0"/>
              <a:t> =</a:t>
            </a:r>
          </a:p>
          <a:p>
            <a:r>
              <a:rPr lang="en-US" sz="2800" dirty="0"/>
              <a:t> </a:t>
            </a:r>
            <a:r>
              <a:rPr lang="en-US" sz="2800" dirty="0" smtClean="0"/>
              <a:t>               </a:t>
            </a:r>
            <a:r>
              <a:rPr lang="en-US" sz="2800" b="1" dirty="0" err="1" smtClean="0"/>
              <a:t>queue.GetMessage</a:t>
            </a:r>
            <a:r>
              <a:rPr lang="en-US" sz="2800" dirty="0" smtClean="0"/>
              <a:t>(</a:t>
            </a:r>
          </a:p>
          <a:p>
            <a:r>
              <a:rPr lang="en-US" sz="2800" dirty="0" smtClean="0"/>
              <a:t>                      </a:t>
            </a:r>
            <a:r>
              <a:rPr lang="en-US" sz="2800" dirty="0" err="1" smtClean="0"/>
              <a:t>TimeSpan.FromSeconds</a:t>
            </a:r>
            <a:r>
              <a:rPr lang="en-US" sz="2800" dirty="0" smtClean="0"/>
              <a:t>(10));</a:t>
            </a:r>
          </a:p>
        </p:txBody>
      </p:sp>
      <p:cxnSp>
        <p:nvCxnSpPr>
          <p:cNvPr id="17" name="Straight Arrow Connector 16"/>
          <p:cNvCxnSpPr/>
          <p:nvPr/>
        </p:nvCxnSpPr>
        <p:spPr>
          <a:xfrm rot="10800000" flipV="1">
            <a:off x="6324601" y="4038600"/>
            <a:ext cx="1066007" cy="76200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flipH="1" flipV="1">
            <a:off x="1371600" y="2971800"/>
            <a:ext cx="457200" cy="80645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2678430" y="6258580"/>
            <a:ext cx="7315199" cy="523220"/>
          </a:xfrm>
          <a:prstGeom prst="rect">
            <a:avLst/>
          </a:prstGeom>
          <a:noFill/>
        </p:spPr>
        <p:txBody>
          <a:bodyPr wrap="square" rtlCol="0">
            <a:spAutoFit/>
          </a:bodyPr>
          <a:lstStyle/>
          <a:p>
            <a:r>
              <a:rPr lang="en-US" sz="2800" dirty="0" smtClean="0"/>
              <a:t>… </a:t>
            </a:r>
            <a:r>
              <a:rPr lang="en-US" sz="2800" b="1" dirty="0" err="1" smtClean="0">
                <a:solidFill>
                  <a:schemeClr val="tx2"/>
                </a:solidFill>
              </a:rPr>
              <a:t>queue.DeleteMessage</a:t>
            </a:r>
            <a:r>
              <a:rPr lang="en-US" sz="2800" dirty="0" smtClean="0">
                <a:solidFill>
                  <a:schemeClr val="tx2"/>
                </a:solidFill>
              </a:rPr>
              <a:t>(</a:t>
            </a:r>
            <a:r>
              <a:rPr lang="en-US" sz="2000" dirty="0" err="1" smtClean="0">
                <a:solidFill>
                  <a:schemeClr val="tx2"/>
                </a:solidFill>
              </a:rPr>
              <a:t>statusUpdateMessage</a:t>
            </a:r>
            <a:r>
              <a:rPr lang="en-US" sz="2800" dirty="0" smtClean="0">
                <a:solidFill>
                  <a:schemeClr val="tx2"/>
                </a:solidFill>
              </a:rPr>
              <a:t>);</a:t>
            </a:r>
            <a:endParaRPr lang="en-US" sz="2800" dirty="0">
              <a:solidFill>
                <a:schemeClr val="tx2"/>
              </a:solidFill>
            </a:endParaRPr>
          </a:p>
        </p:txBody>
      </p:sp>
    </p:spTree>
    <p:extLst>
      <p:ext uri="{BB962C8B-B14F-4D97-AF65-F5344CB8AC3E}">
        <p14:creationId xmlns:p14="http://schemas.microsoft.com/office/powerpoint/2010/main" xmlns="" val="98434857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ppt_x"/>
                                          </p:val>
                                        </p:tav>
                                        <p:tav tm="100000">
                                          <p:val>
                                            <p:strVal val="#ppt_x"/>
                                          </p:val>
                                        </p:tav>
                                      </p:tavLst>
                                    </p:anim>
                                    <p:anim calcmode="lin" valueType="num">
                                      <p:cBhvr additive="base">
                                        <p:cTn id="22" dur="500" fill="hold"/>
                                        <p:tgtEl>
                                          <p:spTgt spid="7"/>
                                        </p:tgtEl>
                                        <p:attrNameLst>
                                          <p:attrName>ppt_y</p:attrName>
                                        </p:attrNameLst>
                                      </p:cBhvr>
                                      <p:tavLst>
                                        <p:tav tm="0">
                                          <p:val>
                                            <p:strVal val="1+#ppt_h/2"/>
                                          </p:val>
                                        </p:tav>
                                        <p:tav tm="100000">
                                          <p:val>
                                            <p:strVal val="#ppt_y"/>
                                          </p:val>
                                        </p:tav>
                                      </p:tavLst>
                                    </p:anim>
                                  </p:childTnLst>
                                </p:cTn>
                              </p:par>
                              <p:par>
                                <p:cTn id="23" presetID="1" presetClass="entr" presetSubtype="0" fill="hold" nodeType="with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15"/>
                                        </p:tgtEl>
                                        <p:attrNameLst>
                                          <p:attrName>style.visibility</p:attrName>
                                        </p:attrNameLst>
                                      </p:cBhvr>
                                      <p:to>
                                        <p:strVal val="visible"/>
                                      </p:to>
                                    </p:set>
                                    <p:anim calcmode="lin" valueType="num">
                                      <p:cBhvr additive="base">
                                        <p:cTn id="29" dur="500" fill="hold"/>
                                        <p:tgtEl>
                                          <p:spTgt spid="15"/>
                                        </p:tgtEl>
                                        <p:attrNameLst>
                                          <p:attrName>ppt_x</p:attrName>
                                        </p:attrNameLst>
                                      </p:cBhvr>
                                      <p:tavLst>
                                        <p:tav tm="0">
                                          <p:val>
                                            <p:strVal val="#ppt_x"/>
                                          </p:val>
                                        </p:tav>
                                        <p:tav tm="100000">
                                          <p:val>
                                            <p:strVal val="#ppt_x"/>
                                          </p:val>
                                        </p:tav>
                                      </p:tavLst>
                                    </p:anim>
                                    <p:anim calcmode="lin" valueType="num">
                                      <p:cBhvr additive="base">
                                        <p:cTn id="30" dur="500" fill="hold"/>
                                        <p:tgtEl>
                                          <p:spTgt spid="15"/>
                                        </p:tgtEl>
                                        <p:attrNameLst>
                                          <p:attrName>ppt_y</p:attrName>
                                        </p:attrNameLst>
                                      </p:cBhvr>
                                      <p:tavLst>
                                        <p:tav tm="0">
                                          <p:val>
                                            <p:strVal val="1+#ppt_h/2"/>
                                          </p:val>
                                        </p:tav>
                                        <p:tav tm="100000">
                                          <p:val>
                                            <p:strVal val="#ppt_y"/>
                                          </p:val>
                                        </p:tav>
                                      </p:tavLst>
                                    </p:anim>
                                  </p:childTnLst>
                                </p:cTn>
                              </p:par>
                              <p:par>
                                <p:cTn id="31" presetID="1" presetClass="entr" presetSubtype="0" fill="hold" nodeType="withEffect">
                                  <p:stCondLst>
                                    <p:cond delay="0"/>
                                  </p:stCondLst>
                                  <p:childTnLst>
                                    <p:set>
                                      <p:cBhvr>
                                        <p:cTn id="32" dur="1" fill="hold">
                                          <p:stCondLst>
                                            <p:cond delay="0"/>
                                          </p:stCondLst>
                                        </p:cTn>
                                        <p:tgtEl>
                                          <p:spTgt spid="17"/>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3"/>
                                        </p:tgtEl>
                                        <p:attrNameLst>
                                          <p:attrName>style.visibility</p:attrName>
                                        </p:attrNameLst>
                                      </p:cBhvr>
                                      <p:to>
                                        <p:strVal val="visible"/>
                                      </p:to>
                                    </p:set>
                                    <p:anim calcmode="lin" valueType="num">
                                      <p:cBhvr additive="base">
                                        <p:cTn id="37" dur="500" fill="hold"/>
                                        <p:tgtEl>
                                          <p:spTgt spid="23"/>
                                        </p:tgtEl>
                                        <p:attrNameLst>
                                          <p:attrName>ppt_x</p:attrName>
                                        </p:attrNameLst>
                                      </p:cBhvr>
                                      <p:tavLst>
                                        <p:tav tm="0">
                                          <p:val>
                                            <p:strVal val="#ppt_x"/>
                                          </p:val>
                                        </p:tav>
                                        <p:tav tm="100000">
                                          <p:val>
                                            <p:strVal val="#ppt_x"/>
                                          </p:val>
                                        </p:tav>
                                      </p:tavLst>
                                    </p:anim>
                                    <p:anim calcmode="lin" valueType="num">
                                      <p:cBhvr additive="base">
                                        <p:cTn id="38"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14" grpId="0"/>
      <p:bldP spid="84" grpId="0" animBg="1"/>
      <p:bldP spid="85" grpId="0" animBg="1"/>
      <p:bldP spid="7" grpId="0"/>
      <p:bldP spid="15" grpId="0"/>
      <p:bldP spid="23" grpId="0"/>
    </p:bldLst>
  </p:timing>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Web App vs. Web Role</a:t>
            </a:r>
            <a:endParaRPr lang="en-US" dirty="0"/>
          </a:p>
        </p:txBody>
      </p:sp>
      <p:sp>
        <p:nvSpPr>
          <p:cNvPr id="3" name="Text Placeholder 2"/>
          <p:cNvSpPr>
            <a:spLocks noGrp="1"/>
          </p:cNvSpPr>
          <p:nvPr>
            <p:ph type="body" sz="quarter" idx="10"/>
          </p:nvPr>
        </p:nvSpPr>
        <p:spPr>
          <a:xfrm>
            <a:off x="381000" y="1447799"/>
            <a:ext cx="8382000" cy="4495801"/>
          </a:xfrm>
        </p:spPr>
        <p:txBody>
          <a:bodyPr/>
          <a:lstStyle/>
          <a:p>
            <a:r>
              <a:rPr lang="en-US" dirty="0" smtClean="0"/>
              <a:t>Consider ASP.NET Web App (e.g., hosted at ISP)</a:t>
            </a:r>
          </a:p>
          <a:p>
            <a:r>
              <a:rPr lang="en-US" dirty="0" smtClean="0"/>
              <a:t>Consider Web Role hosted on Azure</a:t>
            </a:r>
          </a:p>
          <a:p>
            <a:endParaRPr lang="en-US" dirty="0" smtClean="0"/>
          </a:p>
          <a:p>
            <a:r>
              <a:rPr lang="en-US" dirty="0" smtClean="0"/>
              <a:t>Scale</a:t>
            </a:r>
          </a:p>
          <a:p>
            <a:endParaRPr lang="en-US" dirty="0"/>
          </a:p>
        </p:txBody>
      </p:sp>
    </p:spTree>
  </p:cSld>
  <p:clrMapOvr>
    <a:masterClrMapping/>
  </p:clrMapOvr>
  <p:transition>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525962"/>
          </a:xfrm>
        </p:spPr>
        <p:txBody>
          <a:bodyPr/>
          <a:lstStyle/>
          <a:p>
            <a:r>
              <a:rPr lang="en-US" sz="2400" dirty="0" smtClean="0"/>
              <a:t/>
            </a:r>
            <a:br>
              <a:rPr lang="en-US" sz="2400" dirty="0" smtClean="0"/>
            </a:br>
            <a:r>
              <a:rPr lang="en-US" b="1" dirty="0" smtClean="0">
                <a:solidFill>
                  <a:srgbClr val="0070C0"/>
                </a:solidFill>
              </a:rPr>
              <a:t>Azure RUNTIME STACK</a:t>
            </a:r>
            <a:endParaRPr lang="en-US" b="1" dirty="0">
              <a:solidFill>
                <a:srgbClr val="0070C0"/>
              </a:solidFill>
            </a:endParaRP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Azure Development Tool Stack</a:t>
            </a:r>
            <a:endParaRPr lang="en-US" dirty="0"/>
          </a:p>
        </p:txBody>
      </p:sp>
      <p:sp>
        <p:nvSpPr>
          <p:cNvPr id="3" name="Text Placeholder 2"/>
          <p:cNvSpPr>
            <a:spLocks noGrp="1"/>
          </p:cNvSpPr>
          <p:nvPr>
            <p:ph type="body" sz="quarter" idx="10"/>
          </p:nvPr>
        </p:nvSpPr>
        <p:spPr>
          <a:xfrm>
            <a:off x="381000" y="1143000"/>
            <a:ext cx="8382000" cy="4876801"/>
          </a:xfrm>
        </p:spPr>
        <p:txBody>
          <a:bodyPr>
            <a:normAutofit/>
          </a:bodyPr>
          <a:lstStyle/>
          <a:p>
            <a:r>
              <a:rPr lang="en-US" dirty="0" smtClean="0"/>
              <a:t>Visual Studio</a:t>
            </a:r>
          </a:p>
          <a:p>
            <a:r>
              <a:rPr lang="en-US" dirty="0" smtClean="0"/>
              <a:t>C#, VB.NET, F#, …</a:t>
            </a:r>
          </a:p>
          <a:p>
            <a:r>
              <a:rPr lang="en-US" dirty="0" smtClean="0"/>
              <a:t>.NET Runtime</a:t>
            </a:r>
          </a:p>
          <a:p>
            <a:r>
              <a:rPr lang="en-US" dirty="0" smtClean="0"/>
              <a:t>Dev Fabric, Azure Toolkit , Azure SDK</a:t>
            </a:r>
          </a:p>
          <a:p>
            <a:endParaRPr lang="en-US" dirty="0" smtClean="0"/>
          </a:p>
          <a:p>
            <a:r>
              <a:rPr lang="en-US" dirty="0" smtClean="0"/>
              <a:t>Plus…</a:t>
            </a:r>
            <a:endParaRPr lang="en-US" dirty="0"/>
          </a:p>
          <a:p>
            <a:r>
              <a:rPr lang="en-US" dirty="0" smtClean="0"/>
              <a:t>Could be non-Visual Studio, non-.NET-based</a:t>
            </a:r>
          </a:p>
          <a:p>
            <a:r>
              <a:rPr lang="en-US" dirty="0" smtClean="0"/>
              <a:t>REST access to all Azure Services</a:t>
            </a:r>
          </a:p>
        </p:txBody>
      </p:sp>
    </p:spTree>
    <p:extLst>
      <p:ext uri="{BB962C8B-B14F-4D97-AF65-F5344CB8AC3E}">
        <p14:creationId xmlns:p14="http://schemas.microsoft.com/office/powerpoint/2010/main" xmlns="" val="238663999"/>
      </p:ext>
    </p:extLst>
  </p:cSld>
  <p:clrMapOvr>
    <a:masterClrMapping/>
  </p:clrMapOvr>
  <p:transition>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Pre-Azure Server Stack</a:t>
            </a:r>
            <a:endParaRPr lang="en-US" dirty="0"/>
          </a:p>
        </p:txBody>
      </p:sp>
      <p:sp>
        <p:nvSpPr>
          <p:cNvPr id="3" name="Text Placeholder 2"/>
          <p:cNvSpPr>
            <a:spLocks noGrp="1"/>
          </p:cNvSpPr>
          <p:nvPr>
            <p:ph type="body" sz="quarter" idx="10"/>
          </p:nvPr>
        </p:nvSpPr>
        <p:spPr>
          <a:xfrm>
            <a:off x="381000" y="1143000"/>
            <a:ext cx="8382000" cy="4876801"/>
          </a:xfrm>
        </p:spPr>
        <p:txBody>
          <a:bodyPr>
            <a:normAutofit fontScale="92500" lnSpcReduction="20000"/>
          </a:bodyPr>
          <a:lstStyle/>
          <a:p>
            <a:r>
              <a:rPr lang="en-US" dirty="0" smtClean="0"/>
              <a:t>.NET Runtime (3.5)</a:t>
            </a:r>
          </a:p>
          <a:p>
            <a:r>
              <a:rPr lang="en-US" dirty="0" smtClean="0"/>
              <a:t>Windows Server 2008, IIS 7</a:t>
            </a:r>
          </a:p>
          <a:p>
            <a:r>
              <a:rPr lang="en-US" dirty="0" smtClean="0"/>
              <a:t>Windows Communication Foundation (WCF</a:t>
            </a:r>
            <a:r>
              <a:rPr lang="en-US" dirty="0" smtClean="0"/>
              <a:t>)</a:t>
            </a:r>
          </a:p>
          <a:p>
            <a:r>
              <a:rPr lang="en-US" dirty="0" smtClean="0"/>
              <a:t>-------------------------------------------------------------</a:t>
            </a:r>
            <a:endParaRPr lang="en-US" dirty="0" smtClean="0"/>
          </a:p>
          <a:p>
            <a:r>
              <a:rPr lang="en-US" dirty="0" smtClean="0"/>
              <a:t>SQL Server</a:t>
            </a:r>
            <a:endParaRPr lang="en-US" dirty="0" smtClean="0">
              <a:sym typeface="Wingdings" pitchFamily="2" charset="2"/>
            </a:endParaRPr>
          </a:p>
          <a:p>
            <a:r>
              <a:rPr lang="en-US" dirty="0" smtClean="0"/>
              <a:t>SQL Server</a:t>
            </a:r>
            <a:endParaRPr lang="en-US" b="1" dirty="0" smtClean="0">
              <a:effectLst>
                <a:outerShdw blurRad="38100" dist="38100" dir="2700000" algn="tl">
                  <a:srgbClr val="000000">
                    <a:alpha val="43137"/>
                  </a:srgbClr>
                </a:outerShdw>
              </a:effectLst>
              <a:sym typeface="Wingdings" pitchFamily="2" charset="2"/>
            </a:endParaRPr>
          </a:p>
          <a:p>
            <a:r>
              <a:rPr lang="en-US" b="1" dirty="0" smtClean="0">
                <a:effectLst>
                  <a:outerShdw blurRad="38100" dist="38100" dir="2700000" algn="tl">
                    <a:srgbClr val="000000">
                      <a:alpha val="43137"/>
                    </a:srgbClr>
                  </a:outerShdw>
                </a:effectLst>
                <a:sym typeface="Wingdings" pitchFamily="2" charset="2"/>
              </a:rPr>
              <a:t> </a:t>
            </a:r>
            <a:endParaRPr lang="en-US" dirty="0">
              <a:sym typeface="Wingdings" pitchFamily="2" charset="2"/>
            </a:endParaRPr>
          </a:p>
          <a:p>
            <a:r>
              <a:rPr lang="en-US" dirty="0" smtClean="0"/>
              <a:t>MSMQ </a:t>
            </a:r>
            <a:r>
              <a:rPr lang="en-US" dirty="0" smtClean="0">
                <a:sym typeface="Wingdings" pitchFamily="2" charset="2"/>
              </a:rPr>
              <a:t> </a:t>
            </a:r>
            <a:endParaRPr lang="en-US" dirty="0" smtClean="0"/>
          </a:p>
          <a:p>
            <a:r>
              <a:rPr lang="en-US" dirty="0"/>
              <a:t>ASP.NET, ASP.NET MVC </a:t>
            </a:r>
            <a:r>
              <a:rPr lang="en-US" dirty="0" smtClean="0">
                <a:sym typeface="Wingdings" pitchFamily="2" charset="2"/>
              </a:rPr>
              <a:t> </a:t>
            </a:r>
            <a:endParaRPr lang="en-US" dirty="0"/>
          </a:p>
          <a:p>
            <a:r>
              <a:rPr lang="en-US" dirty="0" smtClean="0">
                <a:sym typeface="Wingdings" pitchFamily="2" charset="2"/>
              </a:rPr>
              <a:t>Windows Services</a:t>
            </a:r>
            <a:r>
              <a:rPr lang="en-US" b="1" dirty="0" smtClean="0">
                <a:effectLst>
                  <a:outerShdw blurRad="38100" dist="38100" dir="2700000" algn="tl">
                    <a:srgbClr val="000000">
                      <a:alpha val="43137"/>
                    </a:srgbClr>
                  </a:outerShdw>
                </a:effectLst>
                <a:sym typeface="Wingdings" pitchFamily="2" charset="2"/>
              </a:rPr>
              <a:t> </a:t>
            </a:r>
            <a:endParaRPr lang="en-US" dirty="0" smtClean="0"/>
          </a:p>
          <a:p>
            <a:endParaRPr lang="en-US" dirty="0"/>
          </a:p>
        </p:txBody>
      </p:sp>
    </p:spTree>
    <p:extLst>
      <p:ext uri="{BB962C8B-B14F-4D97-AF65-F5344CB8AC3E}">
        <p14:creationId xmlns:p14="http://schemas.microsoft.com/office/powerpoint/2010/main" xmlns="" val="671026198"/>
      </p:ext>
    </p:extLst>
  </p:cSld>
  <p:clrMapOvr>
    <a:masterClrMapping/>
  </p:clrMapOvr>
  <p:transition>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Azure Server Stack</a:t>
            </a:r>
            <a:endParaRPr lang="en-US" dirty="0"/>
          </a:p>
        </p:txBody>
      </p:sp>
      <p:sp>
        <p:nvSpPr>
          <p:cNvPr id="3" name="Text Placeholder 2"/>
          <p:cNvSpPr>
            <a:spLocks noGrp="1"/>
          </p:cNvSpPr>
          <p:nvPr>
            <p:ph type="body" sz="quarter" idx="10"/>
          </p:nvPr>
        </p:nvSpPr>
        <p:spPr>
          <a:xfrm>
            <a:off x="381000" y="1143000"/>
            <a:ext cx="8382000" cy="4876801"/>
          </a:xfrm>
        </p:spPr>
        <p:txBody>
          <a:bodyPr>
            <a:normAutofit fontScale="92500" lnSpcReduction="20000"/>
          </a:bodyPr>
          <a:lstStyle/>
          <a:p>
            <a:r>
              <a:rPr lang="en-US" dirty="0" smtClean="0"/>
              <a:t>.NET Runtime (3.5)</a:t>
            </a:r>
          </a:p>
          <a:p>
            <a:r>
              <a:rPr lang="en-US" dirty="0" smtClean="0"/>
              <a:t>Windows Server 2008, IIS 7</a:t>
            </a:r>
          </a:p>
          <a:p>
            <a:r>
              <a:rPr lang="en-US" dirty="0" smtClean="0"/>
              <a:t>Windows Communication Foundation (WCF</a:t>
            </a:r>
            <a:r>
              <a:rPr lang="en-US" dirty="0" smtClean="0"/>
              <a:t>)</a:t>
            </a:r>
          </a:p>
          <a:p>
            <a:r>
              <a:rPr lang="en-US" dirty="0" smtClean="0"/>
              <a:t>-------------------------------------------------------------</a:t>
            </a:r>
            <a:endParaRPr lang="en-US" dirty="0" smtClean="0"/>
          </a:p>
          <a:p>
            <a:r>
              <a:rPr lang="en-US" dirty="0" smtClean="0"/>
              <a:t>SQL Server </a:t>
            </a:r>
            <a:r>
              <a:rPr lang="en-US" dirty="0" smtClean="0">
                <a:sym typeface="Wingdings" pitchFamily="2" charset="2"/>
              </a:rPr>
              <a:t> SQL Azure</a:t>
            </a:r>
          </a:p>
          <a:p>
            <a:r>
              <a:rPr lang="en-US" dirty="0" smtClean="0"/>
              <a:t>SQL Server </a:t>
            </a:r>
            <a:r>
              <a:rPr lang="en-US" dirty="0" smtClean="0">
                <a:sym typeface="Wingdings" pitchFamily="2" charset="2"/>
              </a:rPr>
              <a:t> Azure Blobs</a:t>
            </a:r>
            <a:endParaRPr lang="en-US" b="1" dirty="0" smtClean="0">
              <a:effectLst>
                <a:outerShdw blurRad="38100" dist="38100" dir="2700000" algn="tl">
                  <a:srgbClr val="000000">
                    <a:alpha val="43137"/>
                  </a:srgbClr>
                </a:outerShdw>
              </a:effectLst>
              <a:sym typeface="Wingdings" pitchFamily="2" charset="2"/>
            </a:endParaRPr>
          </a:p>
          <a:p>
            <a:r>
              <a:rPr lang="en-US" b="1" dirty="0" smtClean="0">
                <a:effectLst>
                  <a:outerShdw blurRad="38100" dist="38100" dir="2700000" algn="tl">
                    <a:srgbClr val="000000">
                      <a:alpha val="43137"/>
                    </a:srgbClr>
                  </a:outerShdw>
                </a:effectLst>
                <a:sym typeface="Wingdings" pitchFamily="2" charset="2"/>
              </a:rPr>
              <a:t>null</a:t>
            </a:r>
            <a:r>
              <a:rPr lang="en-US" dirty="0" smtClean="0">
                <a:sym typeface="Wingdings" pitchFamily="2" charset="2"/>
              </a:rPr>
              <a:t> </a:t>
            </a:r>
            <a:r>
              <a:rPr lang="en-US" dirty="0">
                <a:sym typeface="Wingdings" pitchFamily="2" charset="2"/>
              </a:rPr>
              <a:t> Azure Table </a:t>
            </a:r>
            <a:r>
              <a:rPr lang="en-US" dirty="0" smtClean="0">
                <a:sym typeface="Wingdings" pitchFamily="2" charset="2"/>
              </a:rPr>
              <a:t>Storage</a:t>
            </a:r>
            <a:endParaRPr lang="en-US" dirty="0">
              <a:sym typeface="Wingdings" pitchFamily="2" charset="2"/>
            </a:endParaRPr>
          </a:p>
          <a:p>
            <a:r>
              <a:rPr lang="en-US" dirty="0" smtClean="0"/>
              <a:t>MSMQ </a:t>
            </a:r>
            <a:r>
              <a:rPr lang="en-US" dirty="0" smtClean="0">
                <a:sym typeface="Wingdings" pitchFamily="2" charset="2"/>
              </a:rPr>
              <a:t> Azure Queues</a:t>
            </a:r>
            <a:endParaRPr lang="en-US" dirty="0" smtClean="0"/>
          </a:p>
          <a:p>
            <a:r>
              <a:rPr lang="en-US" dirty="0"/>
              <a:t>ASP.NET, ASP.NET MVC </a:t>
            </a:r>
            <a:r>
              <a:rPr lang="en-US" dirty="0">
                <a:sym typeface="Wingdings" pitchFamily="2" charset="2"/>
              </a:rPr>
              <a:t> Azure Web Role</a:t>
            </a:r>
            <a:endParaRPr lang="en-US" dirty="0"/>
          </a:p>
          <a:p>
            <a:r>
              <a:rPr lang="en-US" dirty="0" smtClean="0">
                <a:sym typeface="Wingdings" pitchFamily="2" charset="2"/>
              </a:rPr>
              <a:t>Windows Services  Worker Roles</a:t>
            </a:r>
            <a:endParaRPr lang="en-US" dirty="0" smtClean="0"/>
          </a:p>
          <a:p>
            <a:endParaRPr lang="en-US" dirty="0"/>
          </a:p>
        </p:txBody>
      </p:sp>
    </p:spTree>
    <p:extLst>
      <p:ext uri="{BB962C8B-B14F-4D97-AF65-F5344CB8AC3E}">
        <p14:creationId xmlns:p14="http://schemas.microsoft.com/office/powerpoint/2010/main" xmlns="" val="671026198"/>
      </p:ext>
    </p:extLst>
  </p:cSld>
  <p:clrMapOvr>
    <a:masterClrMapping/>
  </p:clrMapOvr>
  <p:transition>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Pre-Azure Operational Concerns</a:t>
            </a:r>
            <a:endParaRPr lang="en-US" dirty="0"/>
          </a:p>
        </p:txBody>
      </p:sp>
      <p:sp>
        <p:nvSpPr>
          <p:cNvPr id="3" name="Text Placeholder 2"/>
          <p:cNvSpPr>
            <a:spLocks noGrp="1"/>
          </p:cNvSpPr>
          <p:nvPr>
            <p:ph type="body" sz="quarter" idx="10"/>
          </p:nvPr>
        </p:nvSpPr>
        <p:spPr>
          <a:xfrm>
            <a:off x="381000" y="1447799"/>
            <a:ext cx="8382000" cy="4343401"/>
          </a:xfrm>
        </p:spPr>
        <p:txBody>
          <a:bodyPr/>
          <a:lstStyle/>
          <a:p>
            <a:r>
              <a:rPr lang="en-US" dirty="0" smtClean="0"/>
              <a:t>Buying hardware</a:t>
            </a:r>
            <a:endParaRPr lang="en-US" b="1" dirty="0" smtClean="0">
              <a:effectLst>
                <a:outerShdw blurRad="38100" dist="38100" dir="2700000" algn="tl">
                  <a:srgbClr val="000000">
                    <a:alpha val="43137"/>
                  </a:srgbClr>
                </a:outerShdw>
              </a:effectLst>
              <a:sym typeface="Wingdings" pitchFamily="2" charset="2"/>
            </a:endParaRPr>
          </a:p>
          <a:p>
            <a:r>
              <a:rPr lang="en-US" dirty="0" err="1"/>
              <a:t>CapEx</a:t>
            </a:r>
            <a:r>
              <a:rPr lang="en-US" dirty="0"/>
              <a:t> </a:t>
            </a:r>
            <a:endParaRPr lang="en-US" dirty="0" smtClean="0"/>
          </a:p>
          <a:p>
            <a:r>
              <a:rPr lang="en-US" dirty="0" smtClean="0"/>
              <a:t>Provisioning Servers</a:t>
            </a:r>
            <a:r>
              <a:rPr lang="en-US" dirty="0"/>
              <a:t> </a:t>
            </a:r>
            <a:endParaRPr lang="en-US" dirty="0" smtClean="0"/>
          </a:p>
          <a:p>
            <a:r>
              <a:rPr lang="en-US" dirty="0" smtClean="0"/>
              <a:t>Configuring Servers and Services</a:t>
            </a:r>
          </a:p>
          <a:p>
            <a:r>
              <a:rPr lang="en-US" dirty="0" smtClean="0"/>
              <a:t>Patching the Operating System</a:t>
            </a:r>
          </a:p>
          <a:p>
            <a:r>
              <a:rPr lang="en-US" dirty="0" smtClean="0"/>
              <a:t>(Human) Ops Resource Intensive</a:t>
            </a:r>
          </a:p>
        </p:txBody>
      </p:sp>
    </p:spTree>
    <p:extLst>
      <p:ext uri="{BB962C8B-B14F-4D97-AF65-F5344CB8AC3E}">
        <p14:creationId xmlns:p14="http://schemas.microsoft.com/office/powerpoint/2010/main" xmlns="" val="3212594470"/>
      </p:ext>
    </p:extLst>
  </p:cSld>
  <p:clrMapOvr>
    <a:masterClrMapping/>
  </p:clrMapOvr>
  <p:transition>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Azure Operational Concerns</a:t>
            </a:r>
            <a:endParaRPr lang="en-US" dirty="0"/>
          </a:p>
        </p:txBody>
      </p:sp>
      <p:sp>
        <p:nvSpPr>
          <p:cNvPr id="3" name="Text Placeholder 2"/>
          <p:cNvSpPr>
            <a:spLocks noGrp="1"/>
          </p:cNvSpPr>
          <p:nvPr>
            <p:ph type="body" sz="quarter" idx="10"/>
          </p:nvPr>
        </p:nvSpPr>
        <p:spPr>
          <a:xfrm>
            <a:off x="381000" y="1447799"/>
            <a:ext cx="8382000" cy="4343401"/>
          </a:xfrm>
        </p:spPr>
        <p:txBody>
          <a:bodyPr/>
          <a:lstStyle/>
          <a:p>
            <a:r>
              <a:rPr lang="en-US" dirty="0" smtClean="0"/>
              <a:t>Buying </a:t>
            </a:r>
            <a:r>
              <a:rPr lang="en-US" dirty="0"/>
              <a:t>hardware </a:t>
            </a:r>
            <a:r>
              <a:rPr lang="en-US" dirty="0" smtClean="0">
                <a:sym typeface="Wingdings" pitchFamily="2" charset="2"/>
              </a:rPr>
              <a:t> </a:t>
            </a:r>
            <a:r>
              <a:rPr lang="en-US" b="1" dirty="0" smtClean="0">
                <a:effectLst>
                  <a:outerShdw blurRad="38100" dist="38100" dir="2700000" algn="tl">
                    <a:srgbClr val="000000">
                      <a:alpha val="43137"/>
                    </a:srgbClr>
                  </a:outerShdw>
                </a:effectLst>
                <a:sym typeface="Wingdings" pitchFamily="2" charset="2"/>
              </a:rPr>
              <a:t>null</a:t>
            </a:r>
          </a:p>
          <a:p>
            <a:r>
              <a:rPr lang="en-US" dirty="0" err="1"/>
              <a:t>CapEx</a:t>
            </a:r>
            <a:r>
              <a:rPr lang="en-US" dirty="0"/>
              <a:t> </a:t>
            </a:r>
            <a:r>
              <a:rPr lang="en-US" dirty="0">
                <a:sym typeface="Wingdings" pitchFamily="2" charset="2"/>
              </a:rPr>
              <a:t> Variable </a:t>
            </a:r>
            <a:r>
              <a:rPr lang="en-US" dirty="0" smtClean="0">
                <a:sym typeface="Wingdings" pitchFamily="2" charset="2"/>
              </a:rPr>
              <a:t>cost / Utility pricing</a:t>
            </a:r>
            <a:endParaRPr lang="en-US" dirty="0" smtClean="0"/>
          </a:p>
          <a:p>
            <a:r>
              <a:rPr lang="en-US" dirty="0" smtClean="0"/>
              <a:t>Provisioning Servers</a:t>
            </a:r>
            <a:r>
              <a:rPr lang="en-US" dirty="0"/>
              <a:t> </a:t>
            </a:r>
            <a:r>
              <a:rPr lang="en-US" dirty="0" smtClean="0">
                <a:sym typeface="Wingdings" pitchFamily="2" charset="2"/>
              </a:rPr>
              <a:t> </a:t>
            </a:r>
            <a:r>
              <a:rPr lang="en-US" b="1" dirty="0" smtClean="0">
                <a:effectLst>
                  <a:outerShdw blurRad="38100" dist="38100" dir="2700000" algn="tl">
                    <a:srgbClr val="000000">
                      <a:alpha val="43137"/>
                    </a:srgbClr>
                  </a:outerShdw>
                </a:effectLst>
                <a:sym typeface="Wingdings" pitchFamily="2" charset="2"/>
              </a:rPr>
              <a:t>null</a:t>
            </a:r>
            <a:endParaRPr lang="en-US" dirty="0" smtClean="0"/>
          </a:p>
          <a:p>
            <a:r>
              <a:rPr lang="en-US" dirty="0" smtClean="0"/>
              <a:t>Configuring Servers and Services </a:t>
            </a:r>
            <a:r>
              <a:rPr lang="en-US" dirty="0">
                <a:sym typeface="Wingdings" pitchFamily="2" charset="2"/>
              </a:rPr>
              <a:t> </a:t>
            </a:r>
            <a:r>
              <a:rPr lang="en-US" b="1" dirty="0" smtClean="0">
                <a:effectLst>
                  <a:outerShdw blurRad="38100" dist="38100" dir="2700000" algn="tl">
                    <a:srgbClr val="000000">
                      <a:alpha val="43137"/>
                    </a:srgbClr>
                  </a:outerShdw>
                </a:effectLst>
                <a:sym typeface="Wingdings" pitchFamily="2" charset="2"/>
              </a:rPr>
              <a:t>null</a:t>
            </a:r>
            <a:endParaRPr lang="en-US" dirty="0" smtClean="0"/>
          </a:p>
          <a:p>
            <a:r>
              <a:rPr lang="en-US" dirty="0" smtClean="0"/>
              <a:t>Patching the Operating System</a:t>
            </a:r>
            <a:r>
              <a:rPr lang="en-US" dirty="0"/>
              <a:t> </a:t>
            </a:r>
            <a:r>
              <a:rPr lang="en-US" dirty="0">
                <a:sym typeface="Wingdings" pitchFamily="2" charset="2"/>
              </a:rPr>
              <a:t> </a:t>
            </a:r>
            <a:r>
              <a:rPr lang="en-US" b="1" dirty="0" smtClean="0">
                <a:effectLst>
                  <a:outerShdw blurRad="38100" dist="38100" dir="2700000" algn="tl">
                    <a:srgbClr val="000000">
                      <a:alpha val="43137"/>
                    </a:srgbClr>
                  </a:outerShdw>
                </a:effectLst>
                <a:sym typeface="Wingdings" pitchFamily="2" charset="2"/>
              </a:rPr>
              <a:t>null</a:t>
            </a:r>
            <a:endParaRPr lang="en-US" b="1" dirty="0" smtClean="0">
              <a:effectLst>
                <a:outerShdw blurRad="38100" dist="38100" dir="2700000" algn="tl">
                  <a:srgbClr val="000000">
                    <a:alpha val="43137"/>
                  </a:srgbClr>
                </a:outerShdw>
              </a:effectLst>
            </a:endParaRPr>
          </a:p>
          <a:p>
            <a:r>
              <a:rPr lang="en-US" dirty="0" smtClean="0"/>
              <a:t>(Human) Ops Resource Intensive </a:t>
            </a:r>
            <a:r>
              <a:rPr lang="en-US" dirty="0" smtClean="0">
                <a:sym typeface="Wingdings" pitchFamily="2" charset="2"/>
              </a:rPr>
              <a:t> </a:t>
            </a:r>
            <a:r>
              <a:rPr lang="en-US" b="1" dirty="0" smtClean="0">
                <a:effectLst>
                  <a:outerShdw blurRad="38100" dist="38100" dir="2700000" algn="tl">
                    <a:srgbClr val="000000">
                      <a:alpha val="43137"/>
                    </a:srgbClr>
                  </a:outerShdw>
                </a:effectLst>
                <a:sym typeface="Wingdings" pitchFamily="2" charset="2"/>
              </a:rPr>
              <a:t>null</a:t>
            </a:r>
          </a:p>
          <a:p>
            <a:pPr marL="457200" lvl="1" indent="0">
              <a:buNone/>
            </a:pPr>
            <a:r>
              <a:rPr lang="en-US" dirty="0" smtClean="0"/>
              <a:t>+ Communication paths reduced</a:t>
            </a:r>
          </a:p>
          <a:p>
            <a:pPr>
              <a:buNone/>
            </a:pPr>
            <a:endParaRPr lang="en-US" dirty="0"/>
          </a:p>
        </p:txBody>
      </p:sp>
    </p:spTree>
    <p:extLst>
      <p:ext uri="{BB962C8B-B14F-4D97-AF65-F5344CB8AC3E}">
        <p14:creationId xmlns:p14="http://schemas.microsoft.com/office/powerpoint/2010/main" xmlns="" val="2989662723"/>
      </p:ext>
    </p:extLst>
  </p:cSld>
  <p:clrMapOvr>
    <a:masterClrMapping/>
  </p:clrMapOvr>
  <p:transition>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Pre-Azure Operational Concerns</a:t>
            </a:r>
            <a:endParaRPr lang="en-US" dirty="0"/>
          </a:p>
        </p:txBody>
      </p:sp>
      <p:sp>
        <p:nvSpPr>
          <p:cNvPr id="3" name="Text Placeholder 2"/>
          <p:cNvSpPr>
            <a:spLocks noGrp="1"/>
          </p:cNvSpPr>
          <p:nvPr>
            <p:ph type="body" sz="quarter" idx="10"/>
          </p:nvPr>
        </p:nvSpPr>
        <p:spPr>
          <a:xfrm>
            <a:off x="381000" y="1447799"/>
            <a:ext cx="8382000" cy="4343401"/>
          </a:xfrm>
        </p:spPr>
        <p:txBody>
          <a:bodyPr/>
          <a:lstStyle/>
          <a:p>
            <a:r>
              <a:rPr lang="en-US" dirty="0" smtClean="0"/>
              <a:t>Buying hardware</a:t>
            </a:r>
            <a:endParaRPr lang="en-US" b="1" dirty="0" smtClean="0">
              <a:effectLst>
                <a:outerShdw blurRad="38100" dist="38100" dir="2700000" algn="tl">
                  <a:srgbClr val="000000">
                    <a:alpha val="43137"/>
                  </a:srgbClr>
                </a:outerShdw>
              </a:effectLst>
              <a:sym typeface="Wingdings" pitchFamily="2" charset="2"/>
            </a:endParaRPr>
          </a:p>
          <a:p>
            <a:r>
              <a:rPr lang="en-US" dirty="0" err="1"/>
              <a:t>CapEx</a:t>
            </a:r>
            <a:r>
              <a:rPr lang="en-US" dirty="0"/>
              <a:t> </a:t>
            </a:r>
            <a:endParaRPr lang="en-US" dirty="0" smtClean="0"/>
          </a:p>
          <a:p>
            <a:r>
              <a:rPr lang="en-US" dirty="0" smtClean="0"/>
              <a:t>(Human) Ops Resource Intensive</a:t>
            </a:r>
          </a:p>
        </p:txBody>
      </p:sp>
    </p:spTree>
    <p:extLst>
      <p:ext uri="{BB962C8B-B14F-4D97-AF65-F5344CB8AC3E}">
        <p14:creationId xmlns:p14="http://schemas.microsoft.com/office/powerpoint/2010/main" xmlns="" val="4027264028"/>
      </p:ext>
    </p:extLst>
  </p:cSld>
  <p:clrMapOvr>
    <a:masterClrMapping/>
  </p:clrMapOvr>
  <p:transition>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Azure Operational Concerns</a:t>
            </a:r>
            <a:endParaRPr lang="en-US" dirty="0"/>
          </a:p>
        </p:txBody>
      </p:sp>
      <p:sp>
        <p:nvSpPr>
          <p:cNvPr id="3" name="Text Placeholder 2"/>
          <p:cNvSpPr>
            <a:spLocks noGrp="1"/>
          </p:cNvSpPr>
          <p:nvPr>
            <p:ph type="body" sz="quarter" idx="10"/>
          </p:nvPr>
        </p:nvSpPr>
        <p:spPr>
          <a:xfrm>
            <a:off x="381000" y="1447799"/>
            <a:ext cx="8382000" cy="4343401"/>
          </a:xfrm>
        </p:spPr>
        <p:txBody>
          <a:bodyPr/>
          <a:lstStyle/>
          <a:p>
            <a:r>
              <a:rPr lang="en-US" dirty="0" smtClean="0"/>
              <a:t>Buying </a:t>
            </a:r>
            <a:r>
              <a:rPr lang="en-US" dirty="0"/>
              <a:t>hardware </a:t>
            </a:r>
            <a:r>
              <a:rPr lang="en-US" dirty="0" smtClean="0">
                <a:sym typeface="Wingdings" pitchFamily="2" charset="2"/>
              </a:rPr>
              <a:t> </a:t>
            </a:r>
            <a:r>
              <a:rPr lang="en-US" b="1" dirty="0" smtClean="0">
                <a:effectLst>
                  <a:outerShdw blurRad="38100" dist="38100" dir="2700000" algn="tl">
                    <a:srgbClr val="000000">
                      <a:alpha val="43137"/>
                    </a:srgbClr>
                  </a:outerShdw>
                </a:effectLst>
                <a:sym typeface="Wingdings" pitchFamily="2" charset="2"/>
              </a:rPr>
              <a:t>null</a:t>
            </a:r>
          </a:p>
          <a:p>
            <a:r>
              <a:rPr lang="en-US" dirty="0" err="1"/>
              <a:t>CapEx</a:t>
            </a:r>
            <a:r>
              <a:rPr lang="en-US" dirty="0"/>
              <a:t> </a:t>
            </a:r>
            <a:r>
              <a:rPr lang="en-US" dirty="0">
                <a:sym typeface="Wingdings" pitchFamily="2" charset="2"/>
              </a:rPr>
              <a:t> Variable </a:t>
            </a:r>
            <a:r>
              <a:rPr lang="en-US" dirty="0" smtClean="0">
                <a:sym typeface="Wingdings" pitchFamily="2" charset="2"/>
              </a:rPr>
              <a:t>cost / Utility pricing</a:t>
            </a:r>
            <a:endParaRPr lang="en-US" dirty="0" smtClean="0"/>
          </a:p>
          <a:p>
            <a:r>
              <a:rPr lang="en-US" dirty="0" smtClean="0"/>
              <a:t>(Human) Ops Resource Intensive </a:t>
            </a:r>
            <a:r>
              <a:rPr lang="en-US" dirty="0" smtClean="0">
                <a:sym typeface="Wingdings" pitchFamily="2" charset="2"/>
              </a:rPr>
              <a:t> </a:t>
            </a:r>
            <a:r>
              <a:rPr lang="en-US" b="1" dirty="0" smtClean="0">
                <a:effectLst>
                  <a:outerShdw blurRad="38100" dist="38100" dir="2700000" algn="tl">
                    <a:srgbClr val="000000">
                      <a:alpha val="43137"/>
                    </a:srgbClr>
                  </a:outerShdw>
                </a:effectLst>
                <a:sym typeface="Wingdings" pitchFamily="2" charset="2"/>
              </a:rPr>
              <a:t>null</a:t>
            </a:r>
          </a:p>
          <a:p>
            <a:pPr marL="457200" lvl="1" indent="0">
              <a:buNone/>
            </a:pPr>
            <a:r>
              <a:rPr lang="en-US" dirty="0" smtClean="0"/>
              <a:t>+ Communication paths reduced</a:t>
            </a:r>
          </a:p>
          <a:p>
            <a:pPr>
              <a:buNone/>
            </a:pPr>
            <a:endParaRPr lang="en-US" dirty="0"/>
          </a:p>
        </p:txBody>
      </p:sp>
    </p:spTree>
    <p:extLst>
      <p:ext uri="{BB962C8B-B14F-4D97-AF65-F5344CB8AC3E}">
        <p14:creationId xmlns:p14="http://schemas.microsoft.com/office/powerpoint/2010/main" xmlns="" val="112354428"/>
      </p:ext>
    </p:extLst>
  </p:cSld>
  <p:clrMapOvr>
    <a:masterClrMapping/>
  </p:clrMapOvr>
  <p:transition>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loud 6"/>
          <p:cNvSpPr/>
          <p:nvPr/>
        </p:nvSpPr>
        <p:spPr>
          <a:xfrm>
            <a:off x="4038600" y="990600"/>
            <a:ext cx="4737109" cy="5819001"/>
          </a:xfrm>
          <a:prstGeom prst="cloud">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2" name="Title 1"/>
          <p:cNvSpPr>
            <a:spLocks noGrp="1"/>
          </p:cNvSpPr>
          <p:nvPr>
            <p:ph type="title"/>
          </p:nvPr>
        </p:nvSpPr>
        <p:spPr>
          <a:xfrm>
            <a:off x="685800" y="533400"/>
            <a:ext cx="6858000" cy="882134"/>
          </a:xfrm>
        </p:spPr>
        <p:txBody>
          <a:bodyPr>
            <a:normAutofit/>
          </a:bodyPr>
          <a:lstStyle/>
          <a:p>
            <a:r>
              <a:rPr lang="en-US" dirty="0" smtClean="0"/>
              <a:t>Concerns for App Owner</a:t>
            </a:r>
            <a:endParaRPr lang="en-US" dirty="0"/>
          </a:p>
        </p:txBody>
      </p:sp>
      <p:sp>
        <p:nvSpPr>
          <p:cNvPr id="3" name="Date Placeholder 2"/>
          <p:cNvSpPr>
            <a:spLocks noGrp="1"/>
          </p:cNvSpPr>
          <p:nvPr>
            <p:ph type="dt" sz="half" idx="10"/>
          </p:nvPr>
        </p:nvSpPr>
        <p:spPr>
          <a:xfrm>
            <a:off x="0" y="6356350"/>
            <a:ext cx="3505200" cy="365125"/>
          </a:xfrm>
        </p:spPr>
        <p:txBody>
          <a:bodyPr/>
          <a:lstStyle/>
          <a:p>
            <a:r>
              <a:rPr lang="en-US" dirty="0" smtClean="0"/>
              <a:t>Most of this slide </a:t>
            </a:r>
            <a:r>
              <a:rPr lang="en-US" dirty="0" smtClean="0"/>
              <a:t>stolen from Chris Bowen’s talk: Windows Azure: What? Why? And a Peek Under the Hood</a:t>
            </a:r>
            <a:endParaRPr lang="en-US" dirty="0"/>
          </a:p>
        </p:txBody>
      </p:sp>
      <p:sp>
        <p:nvSpPr>
          <p:cNvPr id="4" name="Slide Number Placeholder 3"/>
          <p:cNvSpPr>
            <a:spLocks noGrp="1"/>
          </p:cNvSpPr>
          <p:nvPr>
            <p:ph type="sldNum" sz="quarter" idx="12"/>
          </p:nvPr>
        </p:nvSpPr>
        <p:spPr/>
        <p:txBody>
          <a:bodyPr/>
          <a:lstStyle/>
          <a:p>
            <a:fld id="{73F9E7CF-3709-40E0-A697-84DFF926643D}" type="slidenum">
              <a:rPr lang="en-US" smtClean="0"/>
              <a:pPr/>
              <a:t>27</a:t>
            </a:fld>
            <a:endParaRPr lang="en-US" dirty="0"/>
          </a:p>
        </p:txBody>
      </p:sp>
      <p:sp>
        <p:nvSpPr>
          <p:cNvPr id="5" name="TextBox 4"/>
          <p:cNvSpPr txBox="1"/>
          <p:nvPr/>
        </p:nvSpPr>
        <p:spPr>
          <a:xfrm>
            <a:off x="3296651" y="4431268"/>
            <a:ext cx="3092513" cy="369332"/>
          </a:xfrm>
          <a:prstGeom prst="rect">
            <a:avLst/>
          </a:prstGeom>
          <a:noFill/>
        </p:spPr>
        <p:txBody>
          <a:bodyPr wrap="none" rtlCol="0">
            <a:spAutoFit/>
          </a:bodyPr>
          <a:lstStyle/>
          <a:p>
            <a:r>
              <a:rPr lang="en-US" dirty="0" smtClean="0"/>
              <a:t>Application Development</a:t>
            </a:r>
          </a:p>
        </p:txBody>
      </p:sp>
      <p:sp>
        <p:nvSpPr>
          <p:cNvPr id="8" name="TextBox 7"/>
          <p:cNvSpPr txBox="1"/>
          <p:nvPr/>
        </p:nvSpPr>
        <p:spPr>
          <a:xfrm>
            <a:off x="3638891" y="5650468"/>
            <a:ext cx="2408032" cy="369332"/>
          </a:xfrm>
          <a:prstGeom prst="rect">
            <a:avLst/>
          </a:prstGeom>
          <a:noFill/>
        </p:spPr>
        <p:txBody>
          <a:bodyPr wrap="none" rtlCol="0">
            <a:spAutoFit/>
          </a:bodyPr>
          <a:lstStyle/>
          <a:p>
            <a:r>
              <a:rPr lang="en-US" dirty="0" smtClean="0"/>
              <a:t>Network Addressing</a:t>
            </a:r>
            <a:endParaRPr lang="en-US" dirty="0"/>
          </a:p>
        </p:txBody>
      </p:sp>
      <p:sp>
        <p:nvSpPr>
          <p:cNvPr id="9" name="TextBox 8"/>
          <p:cNvSpPr txBox="1"/>
          <p:nvPr/>
        </p:nvSpPr>
        <p:spPr>
          <a:xfrm>
            <a:off x="3371992" y="3516868"/>
            <a:ext cx="2941831" cy="369332"/>
          </a:xfrm>
          <a:prstGeom prst="rect">
            <a:avLst/>
          </a:prstGeom>
          <a:noFill/>
        </p:spPr>
        <p:txBody>
          <a:bodyPr wrap="none" rtlCol="0">
            <a:spAutoFit/>
          </a:bodyPr>
          <a:lstStyle/>
          <a:p>
            <a:r>
              <a:rPr lang="en-US" dirty="0" smtClean="0"/>
              <a:t>Network Load Balancing</a:t>
            </a:r>
            <a:endParaRPr lang="en-US" dirty="0"/>
          </a:p>
        </p:txBody>
      </p:sp>
      <p:sp>
        <p:nvSpPr>
          <p:cNvPr id="10" name="TextBox 9"/>
          <p:cNvSpPr txBox="1"/>
          <p:nvPr/>
        </p:nvSpPr>
        <p:spPr>
          <a:xfrm>
            <a:off x="3803200" y="5955268"/>
            <a:ext cx="2079415" cy="369332"/>
          </a:xfrm>
          <a:prstGeom prst="rect">
            <a:avLst/>
          </a:prstGeom>
          <a:noFill/>
        </p:spPr>
        <p:txBody>
          <a:bodyPr wrap="none" rtlCol="0">
            <a:spAutoFit/>
          </a:bodyPr>
          <a:lstStyle/>
          <a:p>
            <a:r>
              <a:rPr lang="en-US" dirty="0" smtClean="0"/>
              <a:t>Hardware Repair</a:t>
            </a:r>
            <a:endParaRPr lang="en-US" dirty="0"/>
          </a:p>
        </p:txBody>
      </p:sp>
      <p:sp>
        <p:nvSpPr>
          <p:cNvPr id="11" name="TextBox 10"/>
          <p:cNvSpPr txBox="1"/>
          <p:nvPr/>
        </p:nvSpPr>
        <p:spPr>
          <a:xfrm>
            <a:off x="3491415" y="4126468"/>
            <a:ext cx="2702984" cy="369332"/>
          </a:xfrm>
          <a:prstGeom prst="rect">
            <a:avLst/>
          </a:prstGeom>
          <a:noFill/>
        </p:spPr>
        <p:txBody>
          <a:bodyPr wrap="none" rtlCol="0">
            <a:spAutoFit/>
          </a:bodyPr>
          <a:lstStyle/>
          <a:p>
            <a:r>
              <a:rPr lang="en-US" dirty="0" smtClean="0"/>
              <a:t>OS updates &amp; Patches</a:t>
            </a:r>
            <a:endParaRPr lang="en-US" dirty="0"/>
          </a:p>
        </p:txBody>
      </p:sp>
      <p:sp>
        <p:nvSpPr>
          <p:cNvPr id="12" name="TextBox 11"/>
          <p:cNvSpPr txBox="1"/>
          <p:nvPr/>
        </p:nvSpPr>
        <p:spPr>
          <a:xfrm>
            <a:off x="3967507" y="5345668"/>
            <a:ext cx="1750800" cy="369332"/>
          </a:xfrm>
          <a:prstGeom prst="rect">
            <a:avLst/>
          </a:prstGeom>
          <a:noFill/>
        </p:spPr>
        <p:txBody>
          <a:bodyPr wrap="none" rtlCol="0">
            <a:spAutoFit/>
          </a:bodyPr>
          <a:lstStyle/>
          <a:p>
            <a:r>
              <a:rPr lang="en-US" dirty="0" smtClean="0"/>
              <a:t>OS Installation</a:t>
            </a:r>
            <a:endParaRPr lang="en-US" dirty="0"/>
          </a:p>
        </p:txBody>
      </p:sp>
      <p:sp>
        <p:nvSpPr>
          <p:cNvPr id="13" name="TextBox 12"/>
          <p:cNvSpPr txBox="1"/>
          <p:nvPr/>
        </p:nvSpPr>
        <p:spPr>
          <a:xfrm>
            <a:off x="3302261" y="2907268"/>
            <a:ext cx="3081293" cy="369332"/>
          </a:xfrm>
          <a:prstGeom prst="rect">
            <a:avLst/>
          </a:prstGeom>
          <a:noFill/>
        </p:spPr>
        <p:txBody>
          <a:bodyPr wrap="none" rtlCol="0">
            <a:spAutoFit/>
          </a:bodyPr>
          <a:lstStyle/>
          <a:p>
            <a:r>
              <a:rPr lang="en-US" dirty="0" smtClean="0"/>
              <a:t>Computational Scalability</a:t>
            </a:r>
            <a:endParaRPr lang="en-US" dirty="0"/>
          </a:p>
        </p:txBody>
      </p:sp>
      <p:sp>
        <p:nvSpPr>
          <p:cNvPr id="14" name="TextBox 13"/>
          <p:cNvSpPr txBox="1"/>
          <p:nvPr/>
        </p:nvSpPr>
        <p:spPr>
          <a:xfrm>
            <a:off x="3718240" y="5040868"/>
            <a:ext cx="2249334" cy="369332"/>
          </a:xfrm>
          <a:prstGeom prst="rect">
            <a:avLst/>
          </a:prstGeom>
          <a:noFill/>
        </p:spPr>
        <p:txBody>
          <a:bodyPr wrap="none" rtlCol="0">
            <a:spAutoFit/>
          </a:bodyPr>
          <a:lstStyle/>
          <a:p>
            <a:r>
              <a:rPr lang="en-US" dirty="0" smtClean="0"/>
              <a:t>Storage Scalability</a:t>
            </a:r>
            <a:endParaRPr lang="en-US" dirty="0"/>
          </a:p>
        </p:txBody>
      </p:sp>
      <p:sp>
        <p:nvSpPr>
          <p:cNvPr id="15" name="TextBox 14"/>
          <p:cNvSpPr txBox="1"/>
          <p:nvPr/>
        </p:nvSpPr>
        <p:spPr>
          <a:xfrm>
            <a:off x="3512254" y="3212068"/>
            <a:ext cx="2661306" cy="369332"/>
          </a:xfrm>
          <a:prstGeom prst="rect">
            <a:avLst/>
          </a:prstGeom>
          <a:noFill/>
        </p:spPr>
        <p:txBody>
          <a:bodyPr wrap="none" rtlCol="0">
            <a:spAutoFit/>
          </a:bodyPr>
          <a:lstStyle/>
          <a:p>
            <a:r>
              <a:rPr lang="en-US" dirty="0" smtClean="0"/>
              <a:t>Hardware Provisioning</a:t>
            </a:r>
            <a:endParaRPr lang="en-US" dirty="0"/>
          </a:p>
        </p:txBody>
      </p:sp>
      <p:sp>
        <p:nvSpPr>
          <p:cNvPr id="16" name="TextBox 15"/>
          <p:cNvSpPr txBox="1"/>
          <p:nvPr/>
        </p:nvSpPr>
        <p:spPr>
          <a:xfrm>
            <a:off x="3600419" y="4736068"/>
            <a:ext cx="2484976" cy="369332"/>
          </a:xfrm>
          <a:prstGeom prst="rect">
            <a:avLst/>
          </a:prstGeom>
          <a:noFill/>
        </p:spPr>
        <p:txBody>
          <a:bodyPr wrap="none" rtlCol="0">
            <a:spAutoFit/>
          </a:bodyPr>
          <a:lstStyle/>
          <a:p>
            <a:r>
              <a:rPr lang="en-US" dirty="0" smtClean="0"/>
              <a:t>Staging / Production</a:t>
            </a:r>
            <a:endParaRPr lang="en-US" dirty="0"/>
          </a:p>
        </p:txBody>
      </p:sp>
      <p:sp>
        <p:nvSpPr>
          <p:cNvPr id="17" name="TextBox 16"/>
          <p:cNvSpPr txBox="1"/>
          <p:nvPr/>
        </p:nvSpPr>
        <p:spPr>
          <a:xfrm>
            <a:off x="3865717" y="2602468"/>
            <a:ext cx="1954381" cy="369332"/>
          </a:xfrm>
          <a:prstGeom prst="rect">
            <a:avLst/>
          </a:prstGeom>
          <a:noFill/>
        </p:spPr>
        <p:txBody>
          <a:bodyPr wrap="none" rtlCol="0">
            <a:spAutoFit/>
          </a:bodyPr>
          <a:lstStyle/>
          <a:p>
            <a:r>
              <a:rPr lang="en-US" dirty="0" smtClean="0"/>
              <a:t>High Availability</a:t>
            </a:r>
            <a:endParaRPr lang="en-US" dirty="0"/>
          </a:p>
        </p:txBody>
      </p:sp>
      <p:sp>
        <p:nvSpPr>
          <p:cNvPr id="18" name="TextBox 17"/>
          <p:cNvSpPr txBox="1"/>
          <p:nvPr/>
        </p:nvSpPr>
        <p:spPr>
          <a:xfrm>
            <a:off x="3894571" y="3821668"/>
            <a:ext cx="1896673" cy="369332"/>
          </a:xfrm>
          <a:prstGeom prst="rect">
            <a:avLst/>
          </a:prstGeom>
          <a:noFill/>
        </p:spPr>
        <p:txBody>
          <a:bodyPr wrap="none" rtlCol="0">
            <a:spAutoFit/>
          </a:bodyPr>
          <a:lstStyle/>
          <a:p>
            <a:r>
              <a:rPr lang="en-US" dirty="0" smtClean="0"/>
              <a:t>Fault Tolerance</a:t>
            </a:r>
            <a:endParaRPr lang="en-US" dirty="0"/>
          </a:p>
        </p:txBody>
      </p:sp>
      <p:sp>
        <p:nvSpPr>
          <p:cNvPr id="20" name="TextBox 19"/>
          <p:cNvSpPr txBox="1"/>
          <p:nvPr/>
        </p:nvSpPr>
        <p:spPr>
          <a:xfrm>
            <a:off x="3235737" y="2297668"/>
            <a:ext cx="3214341" cy="369332"/>
          </a:xfrm>
          <a:prstGeom prst="rect">
            <a:avLst/>
          </a:prstGeom>
          <a:noFill/>
        </p:spPr>
        <p:txBody>
          <a:bodyPr wrap="none" rtlCol="0">
            <a:spAutoFit/>
          </a:bodyPr>
          <a:lstStyle/>
          <a:p>
            <a:r>
              <a:rPr lang="en-US" dirty="0" smtClean="0"/>
              <a:t>Data Center Management</a:t>
            </a:r>
            <a:endParaRPr lang="en-US" dirty="0"/>
          </a:p>
        </p:txBody>
      </p:sp>
      <p:sp>
        <p:nvSpPr>
          <p:cNvPr id="6" name="TextBox 5"/>
          <p:cNvSpPr txBox="1"/>
          <p:nvPr/>
        </p:nvSpPr>
        <p:spPr>
          <a:xfrm>
            <a:off x="5105400" y="1455003"/>
            <a:ext cx="2526654" cy="646331"/>
          </a:xfrm>
          <a:prstGeom prst="rect">
            <a:avLst/>
          </a:prstGeom>
        </p:spPr>
        <p:style>
          <a:lnRef idx="0">
            <a:schemeClr val="accent1"/>
          </a:lnRef>
          <a:fillRef idx="3">
            <a:schemeClr val="accent1"/>
          </a:fillRef>
          <a:effectRef idx="3">
            <a:schemeClr val="accent1"/>
          </a:effectRef>
          <a:fontRef idx="minor">
            <a:schemeClr val="lt1"/>
          </a:fontRef>
        </p:style>
        <p:txBody>
          <a:bodyPr wrap="none" rtlCol="0">
            <a:spAutoFit/>
          </a:bodyPr>
          <a:lstStyle/>
          <a:p>
            <a:pPr algn="ctr"/>
            <a:r>
              <a:rPr lang="en-US" dirty="0" smtClean="0"/>
              <a:t>Stuff We Might</a:t>
            </a:r>
            <a:br>
              <a:rPr lang="en-US" dirty="0" smtClean="0"/>
            </a:br>
            <a:r>
              <a:rPr lang="en-US" dirty="0" smtClean="0"/>
              <a:t>Rather Not Deal With</a:t>
            </a:r>
            <a:endParaRPr lang="en-US" dirty="0"/>
          </a:p>
        </p:txBody>
      </p:sp>
      <p:sp>
        <p:nvSpPr>
          <p:cNvPr id="22" name="TextBox 21"/>
          <p:cNvSpPr txBox="1"/>
          <p:nvPr/>
        </p:nvSpPr>
        <p:spPr>
          <a:xfrm>
            <a:off x="838200" y="1573198"/>
            <a:ext cx="2388796" cy="369332"/>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pPr algn="ctr"/>
            <a:r>
              <a:rPr lang="en-US" dirty="0" smtClean="0"/>
              <a:t>Stuff We Like</a:t>
            </a:r>
            <a:endParaRPr lang="en-US" dirty="0"/>
          </a:p>
        </p:txBody>
      </p:sp>
      <p:pic>
        <p:nvPicPr>
          <p:cNvPr id="21" name="Picture 20" descr="azure_logo_white.png"/>
          <p:cNvPicPr>
            <a:picLocks noChangeAspect="1"/>
          </p:cNvPicPr>
          <p:nvPr/>
        </p:nvPicPr>
        <p:blipFill>
          <a:blip r:embed="rId3" cstate="print"/>
          <a:stretch>
            <a:fillRect/>
          </a:stretch>
        </p:blipFill>
        <p:spPr>
          <a:xfrm rot="19670931">
            <a:off x="4860854" y="3396734"/>
            <a:ext cx="3178447" cy="592592"/>
          </a:xfrm>
          <a:prstGeom prst="rect">
            <a:avLst/>
          </a:prstGeom>
        </p:spPr>
      </p:pic>
      <p:sp>
        <p:nvSpPr>
          <p:cNvPr id="23" name="Rectangle 22"/>
          <p:cNvSpPr/>
          <p:nvPr/>
        </p:nvSpPr>
        <p:spPr>
          <a:xfrm>
            <a:off x="0" y="3922693"/>
            <a:ext cx="4521431" cy="1815882"/>
          </a:xfrm>
          <a:prstGeom prst="rect">
            <a:avLst/>
          </a:prstGeom>
          <a:noFill/>
        </p:spPr>
        <p:txBody>
          <a:bodyPr wrap="none" lIns="91440" tIns="45720" rIns="91440" bIns="45720">
            <a:spAutoFit/>
          </a:bodyPr>
          <a:lstStyle/>
          <a:p>
            <a:pPr algn="ctr"/>
            <a:r>
              <a:rPr lang="en-US" sz="2800" b="1" dirty="0" smtClean="0">
                <a:ln w="10541" cmpd="sng">
                  <a:solidFill>
                    <a:srgbClr val="7D7D7D">
                      <a:tint val="100000"/>
                      <a:shade val="100000"/>
                      <a:satMod val="110000"/>
                    </a:srgbClr>
                  </a:solidFill>
                  <a:prstDash val="solid"/>
                </a:ln>
                <a:solidFill>
                  <a:srgbClr val="FF0000"/>
                </a:solidFill>
              </a:rPr>
              <a:t>As long as we follow certain </a:t>
            </a:r>
            <a:br>
              <a:rPr lang="en-US" sz="2800" b="1" dirty="0" smtClean="0">
                <a:ln w="10541" cmpd="sng">
                  <a:solidFill>
                    <a:srgbClr val="7D7D7D">
                      <a:tint val="100000"/>
                      <a:shade val="100000"/>
                      <a:satMod val="110000"/>
                    </a:srgbClr>
                  </a:solidFill>
                  <a:prstDash val="solid"/>
                </a:ln>
                <a:solidFill>
                  <a:srgbClr val="FF0000"/>
                </a:solidFill>
              </a:rPr>
            </a:br>
            <a:r>
              <a:rPr lang="en-US" sz="2800" b="1" dirty="0" smtClean="0">
                <a:ln w="10541" cmpd="sng">
                  <a:solidFill>
                    <a:srgbClr val="7D7D7D">
                      <a:tint val="100000"/>
                      <a:shade val="100000"/>
                      <a:satMod val="110000"/>
                    </a:srgbClr>
                  </a:solidFill>
                  <a:prstDash val="solid"/>
                </a:ln>
                <a:solidFill>
                  <a:srgbClr val="FF0000"/>
                </a:solidFill>
              </a:rPr>
              <a:t>Architectural Design Patterns</a:t>
            </a:r>
          </a:p>
          <a:p>
            <a:pPr algn="ctr"/>
            <a:endParaRPr lang="en-US" sz="2800" b="1" i="1" dirty="0" smtClean="0">
              <a:ln w="10541" cmpd="sng">
                <a:solidFill>
                  <a:srgbClr val="7D7D7D">
                    <a:tint val="100000"/>
                    <a:shade val="100000"/>
                    <a:satMod val="110000"/>
                  </a:srgbClr>
                </a:solidFill>
                <a:prstDash val="solid"/>
              </a:ln>
              <a:solidFill>
                <a:srgbClr val="FF0000"/>
              </a:solidFill>
            </a:endParaRPr>
          </a:p>
          <a:p>
            <a:pPr algn="ctr"/>
            <a:r>
              <a:rPr lang="en-US" sz="2800" b="1" i="1" dirty="0" smtClean="0">
                <a:ln w="10541" cmpd="sng">
                  <a:solidFill>
                    <a:srgbClr val="7D7D7D">
                      <a:tint val="100000"/>
                      <a:shade val="100000"/>
                      <a:satMod val="110000"/>
                    </a:srgbClr>
                  </a:solidFill>
                  <a:prstDash val="solid"/>
                </a:ln>
                <a:solidFill>
                  <a:srgbClr val="FF0000"/>
                </a:solidFill>
              </a:rPr>
              <a:t>“Cloud-Native”</a:t>
            </a:r>
          </a:p>
        </p:txBody>
      </p:sp>
      <p:sp>
        <p:nvSpPr>
          <p:cNvPr id="24" name="Up Arrow 23"/>
          <p:cNvSpPr/>
          <p:nvPr/>
        </p:nvSpPr>
        <p:spPr>
          <a:xfrm>
            <a:off x="1752600" y="2743200"/>
            <a:ext cx="685800" cy="114300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Tree>
    <p:extLst>
      <p:ext uri="{BB962C8B-B14F-4D97-AF65-F5344CB8AC3E}">
        <p14:creationId xmlns:p14="http://schemas.microsoft.com/office/powerpoint/2010/main" xmlns="" val="2699884540"/>
      </p:ext>
    </p:extLst>
  </p:cSld>
  <p:clrMapOvr>
    <a:masterClrMapping/>
  </p:clrMapOvr>
  <mc:AlternateContent xmlns:mc="http://schemas.openxmlformats.org/markup-compatibility/2006">
    <mc:Choice xmlns:p14="http://schemas.microsoft.com/office/powerpoint/2010/main" xmlns="" Requires="p14">
      <p:transition spd="slow" p14:dur="1600">
        <p14:prism isContent="1"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37" presetClass="path" presetSubtype="0" accel="50000" decel="50000" fill="hold" grpId="0" nodeType="clickEffect">
                                  <p:stCondLst>
                                    <p:cond delay="0"/>
                                  </p:stCondLst>
                                  <p:childTnLst>
                                    <p:animMotion origin="layout" path="M -3.88889E-6 1.8695E-6 L 0.05226 0.04003 C 0.06337 0.04905 0.07969 0.05391 0.09688 0.05391 C 0.11632 0.05391 0.13195 0.04905 0.14306 0.04003 L 0.19549 1.8695E-6 " pathEditMode="relative" rAng="0" ptsTypes="FffFF">
                                      <p:cBhvr>
                                        <p:cTn id="12" dur="2000" fill="hold"/>
                                        <p:tgtEl>
                                          <p:spTgt spid="20"/>
                                        </p:tgtEl>
                                        <p:attrNameLst>
                                          <p:attrName>ppt_x</p:attrName>
                                          <p:attrName>ppt_y</p:attrName>
                                        </p:attrNameLst>
                                      </p:cBhvr>
                                      <p:rCtr x="9774" y="2684"/>
                                    </p:animMotion>
                                  </p:childTnLst>
                                </p:cTn>
                              </p:par>
                              <p:par>
                                <p:cTn id="13" presetID="37" presetClass="path" presetSubtype="0" accel="50000" decel="50000" fill="hold" grpId="0" nodeType="withEffect">
                                  <p:stCondLst>
                                    <p:cond delay="0"/>
                                  </p:stCondLst>
                                  <p:childTnLst>
                                    <p:animMotion origin="layout" path="M -3.88889E-6 -2.00833E-6 L 0.05226 0.04003 C 0.06337 0.04905 0.07969 0.05391 0.09688 0.05391 C 0.11632 0.05391 0.13195 0.04905 0.14306 0.04003 L 0.19549 -2.00833E-6 " pathEditMode="relative" rAng="0" ptsTypes="FffFF">
                                      <p:cBhvr>
                                        <p:cTn id="14" dur="2000" fill="hold"/>
                                        <p:tgtEl>
                                          <p:spTgt spid="17"/>
                                        </p:tgtEl>
                                        <p:attrNameLst>
                                          <p:attrName>ppt_x</p:attrName>
                                          <p:attrName>ppt_y</p:attrName>
                                        </p:attrNameLst>
                                      </p:cBhvr>
                                      <p:rCtr x="9774" y="2684"/>
                                    </p:animMotion>
                                  </p:childTnLst>
                                </p:cTn>
                              </p:par>
                              <p:par>
                                <p:cTn id="15" presetID="37" presetClass="path" presetSubtype="0" accel="50000" decel="50000" fill="hold" grpId="0" nodeType="withEffect">
                                  <p:stCondLst>
                                    <p:cond delay="0"/>
                                  </p:stCondLst>
                                  <p:childTnLst>
                                    <p:animMotion origin="layout" path="M -3.88889E-6 4.11384E-6 L 0.05226 0.04002 C 0.06337 0.04905 0.07969 0.05391 0.09688 0.05391 C 0.11632 0.05391 0.13195 0.04905 0.14306 0.04002 L 0.19549 4.11384E-6 " pathEditMode="relative" rAng="0" ptsTypes="FffFF">
                                      <p:cBhvr>
                                        <p:cTn id="16" dur="2000" fill="hold"/>
                                        <p:tgtEl>
                                          <p:spTgt spid="13"/>
                                        </p:tgtEl>
                                        <p:attrNameLst>
                                          <p:attrName>ppt_x</p:attrName>
                                          <p:attrName>ppt_y</p:attrName>
                                        </p:attrNameLst>
                                      </p:cBhvr>
                                      <p:rCtr x="9774" y="2684"/>
                                    </p:animMotion>
                                  </p:childTnLst>
                                </p:cTn>
                              </p:par>
                              <p:par>
                                <p:cTn id="17" presetID="37" presetClass="path" presetSubtype="0" accel="50000" decel="50000" fill="hold" grpId="0" nodeType="withEffect">
                                  <p:stCondLst>
                                    <p:cond delay="0"/>
                                  </p:stCondLst>
                                  <p:childTnLst>
                                    <p:animMotion origin="layout" path="M -3.88889E-6 2.36002E-7 L 0.05226 0.04003 C 0.06337 0.04905 0.07969 0.05391 0.09688 0.05391 C 0.11632 0.05391 0.13195 0.04905 0.14306 0.04003 L 0.19549 2.36002E-7 " pathEditMode="relative" rAng="0" ptsTypes="FffFF">
                                      <p:cBhvr>
                                        <p:cTn id="18" dur="2000" fill="hold"/>
                                        <p:tgtEl>
                                          <p:spTgt spid="15"/>
                                        </p:tgtEl>
                                        <p:attrNameLst>
                                          <p:attrName>ppt_x</p:attrName>
                                          <p:attrName>ppt_y</p:attrName>
                                        </p:attrNameLst>
                                      </p:cBhvr>
                                      <p:rCtr x="9774" y="2684"/>
                                    </p:animMotion>
                                  </p:childTnLst>
                                </p:cTn>
                              </p:par>
                              <p:par>
                                <p:cTn id="19" presetID="37" presetClass="path" presetSubtype="0" accel="50000" decel="50000" fill="hold" grpId="0" nodeType="withEffect">
                                  <p:stCondLst>
                                    <p:cond delay="0"/>
                                  </p:stCondLst>
                                  <p:childTnLst>
                                    <p:animMotion origin="layout" path="M -3.88889E-6 -3.64183E-6 L 0.05226 0.04003 C 0.06337 0.04906 0.07969 0.05391 0.09688 0.05391 C 0.11632 0.05391 0.13195 0.04906 0.14306 0.04003 L 0.19549 -3.64183E-6 " pathEditMode="relative" rAng="0" ptsTypes="FffFF">
                                      <p:cBhvr>
                                        <p:cTn id="20" dur="2000" fill="hold"/>
                                        <p:tgtEl>
                                          <p:spTgt spid="9"/>
                                        </p:tgtEl>
                                        <p:attrNameLst>
                                          <p:attrName>ppt_x</p:attrName>
                                          <p:attrName>ppt_y</p:attrName>
                                        </p:attrNameLst>
                                      </p:cBhvr>
                                      <p:rCtr x="9774" y="2684"/>
                                    </p:animMotion>
                                  </p:childTnLst>
                                </p:cTn>
                              </p:par>
                              <p:par>
                                <p:cTn id="21" presetID="37" presetClass="path" presetSubtype="0" accel="50000" decel="50000" fill="hold" grpId="0" nodeType="withEffect">
                                  <p:stCondLst>
                                    <p:cond delay="0"/>
                                  </p:stCondLst>
                                  <p:childTnLst>
                                    <p:animMotion origin="layout" path="M -3.88889E-6 2.48033E-6 L 0.05226 0.04003 C 0.06337 0.04905 0.07969 0.05391 0.09688 0.05391 C 0.11632 0.05391 0.13195 0.04905 0.14306 0.04003 L 0.19549 2.48033E-6 " pathEditMode="relative" rAng="0" ptsTypes="FffFF">
                                      <p:cBhvr>
                                        <p:cTn id="22" dur="2000" fill="hold"/>
                                        <p:tgtEl>
                                          <p:spTgt spid="18"/>
                                        </p:tgtEl>
                                        <p:attrNameLst>
                                          <p:attrName>ppt_x</p:attrName>
                                          <p:attrName>ppt_y</p:attrName>
                                        </p:attrNameLst>
                                      </p:cBhvr>
                                      <p:rCtr x="9774" y="2684"/>
                                    </p:animMotion>
                                  </p:childTnLst>
                                </p:cTn>
                              </p:par>
                              <p:par>
                                <p:cTn id="23" presetID="37" presetClass="path" presetSubtype="0" accel="50000" decel="50000" fill="hold" grpId="0" nodeType="withEffect">
                                  <p:stCondLst>
                                    <p:cond delay="0"/>
                                  </p:stCondLst>
                                  <p:childTnLst>
                                    <p:animMotion origin="layout" path="M -3.88889E-6 -1.3975E-6 L 0.05226 0.04003 C 0.06337 0.04905 0.07969 0.05391 0.09688 0.05391 C 0.11632 0.05391 0.13195 0.04905 0.14306 0.04003 L 0.19549 -1.3975E-6 " pathEditMode="relative" rAng="0" ptsTypes="FffFF">
                                      <p:cBhvr>
                                        <p:cTn id="24" dur="2000" fill="hold"/>
                                        <p:tgtEl>
                                          <p:spTgt spid="11"/>
                                        </p:tgtEl>
                                        <p:attrNameLst>
                                          <p:attrName>ppt_x</p:attrName>
                                          <p:attrName>ppt_y</p:attrName>
                                        </p:attrNameLst>
                                      </p:cBhvr>
                                      <p:rCtr x="9774" y="2684"/>
                                    </p:animMotion>
                                  </p:childTnLst>
                                </p:cTn>
                              </p:par>
                              <p:par>
                                <p:cTn id="25" presetID="37" presetClass="path" presetSubtype="0" accel="50000" decel="50000" fill="hold" grpId="0" nodeType="withEffect">
                                  <p:stCondLst>
                                    <p:cond delay="0"/>
                                  </p:stCondLst>
                                  <p:childTnLst>
                                    <p:animMotion origin="layout" path="M -3.88889E-6 -0.04188 L 0.05226 -0.00185 C 0.06337 0.00717 0.07969 0.01203 0.09688 0.01203 C 0.11632 0.01203 0.13195 0.00717 0.14306 -0.00185 L 0.19549 -0.04188 " pathEditMode="relative" rAng="0" ptsTypes="FffFF">
                                      <p:cBhvr>
                                        <p:cTn id="26" dur="2000" fill="hold"/>
                                        <p:tgtEl>
                                          <p:spTgt spid="16"/>
                                        </p:tgtEl>
                                        <p:attrNameLst>
                                          <p:attrName>ppt_x</p:attrName>
                                          <p:attrName>ppt_y</p:attrName>
                                        </p:attrNameLst>
                                      </p:cBhvr>
                                      <p:rCtr x="9774" y="2684"/>
                                    </p:animMotion>
                                  </p:childTnLst>
                                </p:cTn>
                              </p:par>
                              <p:par>
                                <p:cTn id="27" presetID="37" presetClass="path" presetSubtype="0" accel="50000" decel="50000" fill="hold" grpId="0" nodeType="withEffect">
                                  <p:stCondLst>
                                    <p:cond delay="0"/>
                                  </p:stCondLst>
                                  <p:childTnLst>
                                    <p:animMotion origin="layout" path="M -3.88889E-6 -0.04188 L 0.05226 -0.00185 C 0.06337 0.00718 0.07969 0.01203 0.09688 0.01203 C 0.11632 0.01203 0.13195 0.00718 0.14306 -0.00185 L 0.19549 -0.04188 " pathEditMode="relative" rAng="0" ptsTypes="FffFF">
                                      <p:cBhvr>
                                        <p:cTn id="28" dur="2000" fill="hold"/>
                                        <p:tgtEl>
                                          <p:spTgt spid="14"/>
                                        </p:tgtEl>
                                        <p:attrNameLst>
                                          <p:attrName>ppt_x</p:attrName>
                                          <p:attrName>ppt_y</p:attrName>
                                        </p:attrNameLst>
                                      </p:cBhvr>
                                      <p:rCtr x="9774" y="2684"/>
                                    </p:animMotion>
                                  </p:childTnLst>
                                </p:cTn>
                              </p:par>
                              <p:par>
                                <p:cTn id="29" presetID="37" presetClass="path" presetSubtype="0" accel="50000" decel="50000" fill="hold" grpId="0" nodeType="withEffect">
                                  <p:stCondLst>
                                    <p:cond delay="0"/>
                                  </p:stCondLst>
                                  <p:childTnLst>
                                    <p:animMotion origin="layout" path="M -3.88889E-6 -0.04188 L 0.05226 -0.00185 C 0.06337 0.00717 0.07969 0.01203 0.09688 0.01203 C 0.11632 0.01203 0.13195 0.00717 0.14306 -0.00185 L 0.19549 -0.04188 " pathEditMode="relative" rAng="0" ptsTypes="FffFF">
                                      <p:cBhvr>
                                        <p:cTn id="30" dur="2000" fill="hold"/>
                                        <p:tgtEl>
                                          <p:spTgt spid="12"/>
                                        </p:tgtEl>
                                        <p:attrNameLst>
                                          <p:attrName>ppt_x</p:attrName>
                                          <p:attrName>ppt_y</p:attrName>
                                        </p:attrNameLst>
                                      </p:cBhvr>
                                      <p:rCtr x="9774" y="2684"/>
                                    </p:animMotion>
                                  </p:childTnLst>
                                </p:cTn>
                              </p:par>
                              <p:par>
                                <p:cTn id="31" presetID="37" presetClass="path" presetSubtype="0" accel="50000" decel="50000" fill="hold" grpId="0" nodeType="withEffect">
                                  <p:stCondLst>
                                    <p:cond delay="0"/>
                                  </p:stCondLst>
                                  <p:childTnLst>
                                    <p:animMotion origin="layout" path="M -3.88889E-6 -0.04188 L 0.05226 -0.00185 C 0.06337 0.00717 0.07969 0.01203 0.09688 0.01203 C 0.11632 0.01203 0.13195 0.00717 0.14306 -0.00185 L 0.19549 -0.04188 " pathEditMode="relative" rAng="0" ptsTypes="FffFF">
                                      <p:cBhvr>
                                        <p:cTn id="32" dur="2000" fill="hold"/>
                                        <p:tgtEl>
                                          <p:spTgt spid="8"/>
                                        </p:tgtEl>
                                        <p:attrNameLst>
                                          <p:attrName>ppt_x</p:attrName>
                                          <p:attrName>ppt_y</p:attrName>
                                        </p:attrNameLst>
                                      </p:cBhvr>
                                      <p:rCtr x="9774" y="2684"/>
                                    </p:animMotion>
                                  </p:childTnLst>
                                </p:cTn>
                              </p:par>
                              <p:par>
                                <p:cTn id="33" presetID="37" presetClass="path" presetSubtype="0" accel="50000" decel="50000" fill="hold" grpId="0" nodeType="withEffect">
                                  <p:stCondLst>
                                    <p:cond delay="0"/>
                                  </p:stCondLst>
                                  <p:childTnLst>
                                    <p:animMotion origin="layout" path="M 2.5E-6 -0.04187 L 0.05225 -0.00185 C 0.06337 0.00718 0.07969 0.01204 0.09687 0.01204 C 0.11632 0.01204 0.13194 0.00718 0.14305 -0.00185 L 0.19548 -0.04187 " pathEditMode="relative" rAng="0" ptsTypes="FffFF">
                                      <p:cBhvr>
                                        <p:cTn id="34" dur="2000" fill="hold"/>
                                        <p:tgtEl>
                                          <p:spTgt spid="10"/>
                                        </p:tgtEl>
                                        <p:attrNameLst>
                                          <p:attrName>ppt_x</p:attrName>
                                          <p:attrName>ppt_y</p:attrName>
                                        </p:attrNameLst>
                                      </p:cBhvr>
                                      <p:rCtr x="9774" y="2684"/>
                                    </p:animMotion>
                                  </p:childTnLst>
                                </p:cTn>
                              </p:par>
                              <p:par>
                                <p:cTn id="35" presetID="42" presetClass="path" presetSubtype="0" accel="50000" decel="50000" fill="hold" grpId="0" nodeType="withEffect">
                                  <p:stCondLst>
                                    <p:cond delay="0"/>
                                  </p:stCondLst>
                                  <p:childTnLst>
                                    <p:animMotion origin="layout" path="M 2.5E-6 0.0111 L -0.27136 -0.30611 " pathEditMode="relative" rAng="0" ptsTypes="AA">
                                      <p:cBhvr>
                                        <p:cTn id="36" dur="2000" fill="hold"/>
                                        <p:tgtEl>
                                          <p:spTgt spid="5"/>
                                        </p:tgtEl>
                                        <p:attrNameLst>
                                          <p:attrName>ppt_x</p:attrName>
                                          <p:attrName>ppt_y</p:attrName>
                                        </p:attrNameLst>
                                      </p:cBhvr>
                                      <p:rCtr x="-13576" y="-15872"/>
                                    </p:animMotion>
                                  </p:childTnLst>
                                </p:cTn>
                              </p:par>
                            </p:childTnLst>
                          </p:cTn>
                        </p:par>
                      </p:childTnLst>
                    </p:cTn>
                  </p:par>
                  <p:par>
                    <p:cTn id="37" fill="hold">
                      <p:stCondLst>
                        <p:cond delay="indefinite"/>
                      </p:stCondLst>
                      <p:childTnLst>
                        <p:par>
                          <p:cTn id="38" fill="hold">
                            <p:stCondLst>
                              <p:cond delay="0"/>
                            </p:stCondLst>
                            <p:childTnLst>
                              <p:par>
                                <p:cTn id="39" presetID="53" presetClass="entr" presetSubtype="16" fill="hold" grpId="0" nodeType="clickEffect">
                                  <p:stCondLst>
                                    <p:cond delay="0"/>
                                  </p:stCondLst>
                                  <p:childTnLst>
                                    <p:set>
                                      <p:cBhvr>
                                        <p:cTn id="40" dur="1" fill="hold">
                                          <p:stCondLst>
                                            <p:cond delay="0"/>
                                          </p:stCondLst>
                                        </p:cTn>
                                        <p:tgtEl>
                                          <p:spTgt spid="7"/>
                                        </p:tgtEl>
                                        <p:attrNameLst>
                                          <p:attrName>style.visibility</p:attrName>
                                        </p:attrNameLst>
                                      </p:cBhvr>
                                      <p:to>
                                        <p:strVal val="visible"/>
                                      </p:to>
                                    </p:set>
                                    <p:anim calcmode="lin" valueType="num">
                                      <p:cBhvr>
                                        <p:cTn id="41" dur="500" fill="hold"/>
                                        <p:tgtEl>
                                          <p:spTgt spid="7"/>
                                        </p:tgtEl>
                                        <p:attrNameLst>
                                          <p:attrName>ppt_w</p:attrName>
                                        </p:attrNameLst>
                                      </p:cBhvr>
                                      <p:tavLst>
                                        <p:tav tm="0">
                                          <p:val>
                                            <p:fltVal val="0"/>
                                          </p:val>
                                        </p:tav>
                                        <p:tav tm="100000">
                                          <p:val>
                                            <p:strVal val="#ppt_w"/>
                                          </p:val>
                                        </p:tav>
                                      </p:tavLst>
                                    </p:anim>
                                    <p:anim calcmode="lin" valueType="num">
                                      <p:cBhvr>
                                        <p:cTn id="42" dur="500" fill="hold"/>
                                        <p:tgtEl>
                                          <p:spTgt spid="7"/>
                                        </p:tgtEl>
                                        <p:attrNameLst>
                                          <p:attrName>ppt_h</p:attrName>
                                        </p:attrNameLst>
                                      </p:cBhvr>
                                      <p:tavLst>
                                        <p:tav tm="0">
                                          <p:val>
                                            <p:fltVal val="0"/>
                                          </p:val>
                                        </p:tav>
                                        <p:tav tm="100000">
                                          <p:val>
                                            <p:strVal val="#ppt_h"/>
                                          </p:val>
                                        </p:tav>
                                      </p:tavLst>
                                    </p:anim>
                                    <p:animEffect transition="in" filter="fade">
                                      <p:cBhvr>
                                        <p:cTn id="43" dur="500"/>
                                        <p:tgtEl>
                                          <p:spTgt spid="7"/>
                                        </p:tgtEl>
                                      </p:cBhvr>
                                    </p:animEffect>
                                  </p:childTnLst>
                                </p:cTn>
                              </p:par>
                              <p:par>
                                <p:cTn id="44" presetID="31" presetClass="entr" presetSubtype="0" fill="hold" nodeType="withEffect">
                                  <p:stCondLst>
                                    <p:cond delay="0"/>
                                  </p:stCondLst>
                                  <p:childTnLst>
                                    <p:set>
                                      <p:cBhvr>
                                        <p:cTn id="45" dur="1" fill="hold">
                                          <p:stCondLst>
                                            <p:cond delay="0"/>
                                          </p:stCondLst>
                                        </p:cTn>
                                        <p:tgtEl>
                                          <p:spTgt spid="21"/>
                                        </p:tgtEl>
                                        <p:attrNameLst>
                                          <p:attrName>style.visibility</p:attrName>
                                        </p:attrNameLst>
                                      </p:cBhvr>
                                      <p:to>
                                        <p:strVal val="visible"/>
                                      </p:to>
                                    </p:set>
                                    <p:anim calcmode="lin" valueType="num">
                                      <p:cBhvr>
                                        <p:cTn id="46" dur="1000" fill="hold"/>
                                        <p:tgtEl>
                                          <p:spTgt spid="21"/>
                                        </p:tgtEl>
                                        <p:attrNameLst>
                                          <p:attrName>ppt_w</p:attrName>
                                        </p:attrNameLst>
                                      </p:cBhvr>
                                      <p:tavLst>
                                        <p:tav tm="0">
                                          <p:val>
                                            <p:fltVal val="0"/>
                                          </p:val>
                                        </p:tav>
                                        <p:tav tm="100000">
                                          <p:val>
                                            <p:strVal val="#ppt_w"/>
                                          </p:val>
                                        </p:tav>
                                      </p:tavLst>
                                    </p:anim>
                                    <p:anim calcmode="lin" valueType="num">
                                      <p:cBhvr>
                                        <p:cTn id="47" dur="1000" fill="hold"/>
                                        <p:tgtEl>
                                          <p:spTgt spid="21"/>
                                        </p:tgtEl>
                                        <p:attrNameLst>
                                          <p:attrName>ppt_h</p:attrName>
                                        </p:attrNameLst>
                                      </p:cBhvr>
                                      <p:tavLst>
                                        <p:tav tm="0">
                                          <p:val>
                                            <p:fltVal val="0"/>
                                          </p:val>
                                        </p:tav>
                                        <p:tav tm="100000">
                                          <p:val>
                                            <p:strVal val="#ppt_h"/>
                                          </p:val>
                                        </p:tav>
                                      </p:tavLst>
                                    </p:anim>
                                    <p:anim calcmode="lin" valueType="num">
                                      <p:cBhvr>
                                        <p:cTn id="48" dur="1000" fill="hold"/>
                                        <p:tgtEl>
                                          <p:spTgt spid="21"/>
                                        </p:tgtEl>
                                        <p:attrNameLst>
                                          <p:attrName>style.rotation</p:attrName>
                                        </p:attrNameLst>
                                      </p:cBhvr>
                                      <p:tavLst>
                                        <p:tav tm="0">
                                          <p:val>
                                            <p:fltVal val="90"/>
                                          </p:val>
                                        </p:tav>
                                        <p:tav tm="100000">
                                          <p:val>
                                            <p:fltVal val="0"/>
                                          </p:val>
                                        </p:tav>
                                      </p:tavLst>
                                    </p:anim>
                                    <p:animEffect transition="in" filter="fade">
                                      <p:cBhvr>
                                        <p:cTn id="49" dur="1000"/>
                                        <p:tgtEl>
                                          <p:spTgt spid="21"/>
                                        </p:tgtEl>
                                      </p:cBhvr>
                                    </p:animEffect>
                                  </p:childTnLst>
                                </p:cTn>
                              </p:par>
                            </p:childTnLst>
                          </p:cTn>
                        </p:par>
                      </p:childTnLst>
                    </p:cTn>
                  </p:par>
                  <p:par>
                    <p:cTn id="50" fill="hold">
                      <p:stCondLst>
                        <p:cond delay="indefinite"/>
                      </p:stCondLst>
                      <p:childTnLst>
                        <p:par>
                          <p:cTn id="51" fill="hold">
                            <p:stCondLst>
                              <p:cond delay="0"/>
                            </p:stCondLst>
                            <p:childTnLst>
                              <p:par>
                                <p:cTn id="52" presetID="5" presetClass="entr" presetSubtype="10" fill="hold" grpId="0" nodeType="clickEffect">
                                  <p:stCondLst>
                                    <p:cond delay="0"/>
                                  </p:stCondLst>
                                  <p:childTnLst>
                                    <p:set>
                                      <p:cBhvr>
                                        <p:cTn id="53" dur="1" fill="hold">
                                          <p:stCondLst>
                                            <p:cond delay="0"/>
                                          </p:stCondLst>
                                        </p:cTn>
                                        <p:tgtEl>
                                          <p:spTgt spid="23"/>
                                        </p:tgtEl>
                                        <p:attrNameLst>
                                          <p:attrName>style.visibility</p:attrName>
                                        </p:attrNameLst>
                                      </p:cBhvr>
                                      <p:to>
                                        <p:strVal val="visible"/>
                                      </p:to>
                                    </p:set>
                                    <p:animEffect transition="in" filter="checkerboard(across)">
                                      <p:cBhvr>
                                        <p:cTn id="54" dur="500"/>
                                        <p:tgtEl>
                                          <p:spTgt spid="23"/>
                                        </p:tgtEl>
                                      </p:cBhvr>
                                    </p:animEffect>
                                  </p:childTnLst>
                                </p:cTn>
                              </p:par>
                            </p:childTnLst>
                          </p:cTn>
                        </p:par>
                        <p:par>
                          <p:cTn id="55" fill="hold">
                            <p:stCondLst>
                              <p:cond delay="500"/>
                            </p:stCondLst>
                            <p:childTnLst>
                              <p:par>
                                <p:cTn id="56" presetID="1" presetClass="entr" presetSubtype="0" fill="hold" grpId="0" nodeType="afterEffect">
                                  <p:stCondLst>
                                    <p:cond delay="0"/>
                                  </p:stCondLst>
                                  <p:childTnLst>
                                    <p:set>
                                      <p:cBhvr>
                                        <p:cTn id="57"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5" grpId="0"/>
      <p:bldP spid="8" grpId="0"/>
      <p:bldP spid="9" grpId="0"/>
      <p:bldP spid="10" grpId="0"/>
      <p:bldP spid="11" grpId="0"/>
      <p:bldP spid="12" grpId="0"/>
      <p:bldP spid="13" grpId="0"/>
      <p:bldP spid="14" grpId="0"/>
      <p:bldP spid="15" grpId="0"/>
      <p:bldP spid="16" grpId="0"/>
      <p:bldP spid="17" grpId="0"/>
      <p:bldP spid="18" grpId="0"/>
      <p:bldP spid="20" grpId="0"/>
      <p:bldP spid="6" grpId="0" animBg="1"/>
      <p:bldP spid="22" grpId="0" animBg="1"/>
      <p:bldP spid="23" grpId="0"/>
      <p:bldP spid="24" grpId="0" animBg="1"/>
    </p:bldLst>
  </p:timing>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4" name="Group 17"/>
          <p:cNvGrpSpPr>
            <a:grpSpLocks/>
          </p:cNvGrpSpPr>
          <p:nvPr/>
        </p:nvGrpSpPr>
        <p:grpSpPr bwMode="auto">
          <a:xfrm>
            <a:off x="3790950" y="1857375"/>
            <a:ext cx="1490663" cy="1208088"/>
            <a:chOff x="6324600" y="1422400"/>
            <a:chExt cx="2435352" cy="1854200"/>
          </a:xfrm>
        </p:grpSpPr>
        <p:sp>
          <p:nvSpPr>
            <p:cNvPr id="20" name="Rounded Rectangle 19"/>
            <p:cNvSpPr/>
            <p:nvPr/>
          </p:nvSpPr>
          <p:spPr>
            <a:xfrm>
              <a:off x="6324600" y="1422400"/>
              <a:ext cx="2435352" cy="18542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endParaRPr lang="en-US"/>
            </a:p>
          </p:txBody>
        </p:sp>
        <p:pic>
          <p:nvPicPr>
            <p:cNvPr id="14358" name="Picture 20"/>
            <p:cNvPicPr>
              <a:picLocks noChangeAspect="1"/>
            </p:cNvPicPr>
            <p:nvPr/>
          </p:nvPicPr>
          <p:blipFill>
            <a:blip r:embed="rId2" cstate="print"/>
            <a:srcRect/>
            <a:stretch>
              <a:fillRect/>
            </a:stretch>
          </p:blipFill>
          <p:spPr bwMode="auto">
            <a:xfrm>
              <a:off x="7543800" y="2581585"/>
              <a:ext cx="1076311" cy="577809"/>
            </a:xfrm>
            <a:prstGeom prst="rect">
              <a:avLst/>
            </a:prstGeom>
            <a:noFill/>
            <a:ln w="9525">
              <a:noFill/>
              <a:miter lim="800000"/>
              <a:headEnd/>
              <a:tailEnd/>
            </a:ln>
          </p:spPr>
        </p:pic>
        <p:pic>
          <p:nvPicPr>
            <p:cNvPr id="14359" name="Picture 4" descr="http://ts2.mm.bing.net/images/thumbnail.aspx?q=1436277871037&amp;id=8ed5fbafc93ee35072ce6b879c342923&amp;url=http%3a%2f%2fshakti.trincoll.edu%2f~dmerrick%2fimages%2fruby.pn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6629400" y="2607840"/>
              <a:ext cx="522967" cy="526256"/>
            </a:xfrm>
            <a:prstGeom prst="rect">
              <a:avLst/>
            </a:prstGeom>
            <a:noFill/>
            <a:ln w="9525">
              <a:noFill/>
              <a:miter lim="800000"/>
              <a:headEnd/>
              <a:tailEnd/>
            </a:ln>
          </p:spPr>
        </p:pic>
        <p:pic>
          <p:nvPicPr>
            <p:cNvPr id="14360" name="Picture 6" descr="http://ts1.mm.bing.net/images/thumbnail.aspx?q=1403609426392&amp;id=92f3a3a126d6358496f6acab0cb93794&amp;url=http%3a%2f%2fwww.brillien.org%2fmedia%2fimg%2fjava.png"/>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7935912" y="1689715"/>
              <a:ext cx="709612" cy="709613"/>
            </a:xfrm>
            <a:prstGeom prst="rect">
              <a:avLst/>
            </a:prstGeom>
            <a:noFill/>
            <a:ln w="9525">
              <a:noFill/>
              <a:miter lim="800000"/>
              <a:headEnd/>
              <a:tailEnd/>
            </a:ln>
          </p:spPr>
        </p:pic>
        <p:pic>
          <p:nvPicPr>
            <p:cNvPr id="14361" name="Picture 8" descr="http://www.python.org/community/logos/python-logo-master-v3-TM.png"/>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6690519" y="1516900"/>
              <a:ext cx="1600199" cy="540500"/>
            </a:xfrm>
            <a:prstGeom prst="rect">
              <a:avLst/>
            </a:prstGeom>
            <a:noFill/>
            <a:ln w="9525">
              <a:noFill/>
              <a:miter lim="800000"/>
              <a:headEnd/>
              <a:tailEnd/>
            </a:ln>
          </p:spPr>
        </p:pic>
        <p:pic>
          <p:nvPicPr>
            <p:cNvPr id="14362" name="Picture 12" descr="D:\DVD_ART36\Logos\Microsoft .NET - NET (brand)\.net bl h.png"/>
            <p:cNvPicPr>
              <a:picLocks noChangeAspect="1" noChangeArrowheads="1"/>
            </p:cNvPicPr>
            <p:nvPr/>
          </p:nvPicPr>
          <p:blipFill>
            <a:blip r:embed="rId6" cstate="print"/>
            <a:srcRect/>
            <a:stretch>
              <a:fillRect/>
            </a:stretch>
          </p:blipFill>
          <p:spPr bwMode="auto">
            <a:xfrm>
              <a:off x="6448498" y="2110642"/>
              <a:ext cx="1440902" cy="354369"/>
            </a:xfrm>
            <a:prstGeom prst="rect">
              <a:avLst/>
            </a:prstGeom>
            <a:noFill/>
            <a:ln w="9525">
              <a:noFill/>
              <a:miter lim="800000"/>
              <a:headEnd/>
              <a:tailEnd/>
            </a:ln>
          </p:spPr>
        </p:pic>
      </p:grpSp>
      <p:pic>
        <p:nvPicPr>
          <p:cNvPr id="14339" name="Picture 3" descr="azure_platform.png"/>
          <p:cNvPicPr>
            <a:picLocks noChangeAspect="1"/>
          </p:cNvPicPr>
          <p:nvPr/>
        </p:nvPicPr>
        <p:blipFill>
          <a:blip r:embed="rId7" cstate="print">
            <a:grayscl/>
          </a:blip>
          <a:srcRect b="26849"/>
          <a:stretch>
            <a:fillRect/>
          </a:stretch>
        </p:blipFill>
        <p:spPr bwMode="auto">
          <a:xfrm>
            <a:off x="571500" y="4724400"/>
            <a:ext cx="3429000" cy="1319213"/>
          </a:xfrm>
          <a:prstGeom prst="rect">
            <a:avLst/>
          </a:prstGeom>
          <a:noFill/>
          <a:ln w="9525">
            <a:noFill/>
            <a:miter lim="800000"/>
            <a:headEnd/>
            <a:tailEnd/>
          </a:ln>
        </p:spPr>
      </p:pic>
      <p:sp>
        <p:nvSpPr>
          <p:cNvPr id="2" name="Title 1"/>
          <p:cNvSpPr>
            <a:spLocks noGrp="1"/>
          </p:cNvSpPr>
          <p:nvPr>
            <p:ph type="title"/>
          </p:nvPr>
        </p:nvSpPr>
        <p:spPr/>
        <p:txBody>
          <a:bodyPr>
            <a:normAutofit fontScale="90000"/>
          </a:bodyPr>
          <a:lstStyle/>
          <a:p>
            <a:pPr marL="320040" indent="-320040" eaLnBrk="1" fontAlgn="auto" hangingPunct="1">
              <a:spcAft>
                <a:spcPts val="0"/>
              </a:spcAft>
              <a:buClr>
                <a:schemeClr val="accent6">
                  <a:lumMod val="75000"/>
                </a:schemeClr>
              </a:buClr>
              <a:defRPr/>
            </a:pPr>
            <a:r>
              <a:rPr lang="en-US" dirty="0" smtClean="0"/>
              <a:t>Compute Services</a:t>
            </a:r>
            <a:endParaRPr lang="en-US" dirty="0"/>
          </a:p>
        </p:txBody>
      </p:sp>
      <p:sp>
        <p:nvSpPr>
          <p:cNvPr id="3" name="Text Placeholder 2"/>
          <p:cNvSpPr>
            <a:spLocks noGrp="1"/>
          </p:cNvSpPr>
          <p:nvPr>
            <p:ph type="body" sz="quarter" idx="10"/>
          </p:nvPr>
        </p:nvSpPr>
        <p:spPr>
          <a:xfrm>
            <a:off x="4724400" y="3630613"/>
            <a:ext cx="4648200" cy="3074987"/>
          </a:xfrm>
        </p:spPr>
        <p:txBody>
          <a:bodyPr/>
          <a:lstStyle/>
          <a:p>
            <a:pPr eaLnBrk="1" hangingPunct="1"/>
            <a:r>
              <a:rPr lang="en-US" sz="2400" dirty="0" smtClean="0"/>
              <a:t>Web Role </a:t>
            </a:r>
          </a:p>
          <a:p>
            <a:pPr lvl="1" eaLnBrk="1" hangingPunct="1"/>
            <a:r>
              <a:rPr lang="en-US" sz="2000" dirty="0" smtClean="0"/>
              <a:t>Hosted in IIS (Web Server)</a:t>
            </a:r>
          </a:p>
          <a:p>
            <a:pPr lvl="1" eaLnBrk="1" hangingPunct="1"/>
            <a:r>
              <a:rPr lang="en-US" sz="2000" dirty="0" smtClean="0"/>
              <a:t>Public facing service</a:t>
            </a:r>
          </a:p>
          <a:p>
            <a:pPr eaLnBrk="1" hangingPunct="1"/>
            <a:r>
              <a:rPr lang="en-US" sz="2400" dirty="0" smtClean="0"/>
              <a:t>Worker Role</a:t>
            </a:r>
          </a:p>
          <a:p>
            <a:pPr lvl="1" eaLnBrk="1" hangingPunct="1"/>
            <a:r>
              <a:rPr lang="en-US" sz="2000" dirty="0" smtClean="0"/>
              <a:t>Background process</a:t>
            </a:r>
          </a:p>
          <a:p>
            <a:pPr lvl="1" eaLnBrk="1" hangingPunct="1"/>
            <a:r>
              <a:rPr lang="en-US" sz="2000" dirty="0" smtClean="0"/>
              <a:t>Can be public facing</a:t>
            </a:r>
          </a:p>
          <a:p>
            <a:pPr eaLnBrk="1" hangingPunct="1"/>
            <a:r>
              <a:rPr lang="en-US" sz="2400" dirty="0" smtClean="0"/>
              <a:t>Language agnostic</a:t>
            </a:r>
          </a:p>
        </p:txBody>
      </p:sp>
      <p:sp>
        <p:nvSpPr>
          <p:cNvPr id="15" name="Isosceles Triangle 14"/>
          <p:cNvSpPr/>
          <p:nvPr/>
        </p:nvSpPr>
        <p:spPr>
          <a:xfrm rot="13301808">
            <a:off x="707487" y="2036748"/>
            <a:ext cx="2211733" cy="3304169"/>
          </a:xfrm>
          <a:prstGeom prst="triangle">
            <a:avLst>
              <a:gd name="adj" fmla="val 27656"/>
            </a:avLst>
          </a:prstGeom>
          <a:gradFill flip="none" rotWithShape="1">
            <a:gsLst>
              <a:gs pos="0">
                <a:schemeClr val="accent1">
                  <a:tint val="66000"/>
                  <a:satMod val="160000"/>
                  <a:alpha val="30000"/>
                </a:schemeClr>
              </a:gs>
              <a:gs pos="50000">
                <a:schemeClr val="accent1">
                  <a:tint val="44500"/>
                  <a:satMod val="160000"/>
                  <a:alpha val="46000"/>
                </a:schemeClr>
              </a:gs>
              <a:gs pos="100000">
                <a:schemeClr val="accent1">
                  <a:tint val="23500"/>
                  <a:satMod val="160000"/>
                  <a:alpha val="6000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4345" name="Picture 2"/>
          <p:cNvPicPr>
            <a:picLocks noChangeAspect="1" noChangeArrowheads="1"/>
          </p:cNvPicPr>
          <p:nvPr/>
        </p:nvPicPr>
        <p:blipFill>
          <a:blip r:embed="rId8" cstate="print"/>
          <a:srcRect/>
          <a:stretch>
            <a:fillRect/>
          </a:stretch>
        </p:blipFill>
        <p:spPr bwMode="auto">
          <a:xfrm>
            <a:off x="738188" y="5203825"/>
            <a:ext cx="409575" cy="323850"/>
          </a:xfrm>
          <a:prstGeom prst="rect">
            <a:avLst/>
          </a:prstGeom>
          <a:noFill/>
          <a:ln w="9525">
            <a:noFill/>
            <a:miter lim="800000"/>
            <a:headEnd/>
            <a:tailEnd/>
          </a:ln>
          <a:effectLst/>
        </p:spPr>
      </p:pic>
      <p:grpSp>
        <p:nvGrpSpPr>
          <p:cNvPr id="5" name="Group 16"/>
          <p:cNvGrpSpPr>
            <a:grpSpLocks/>
          </p:cNvGrpSpPr>
          <p:nvPr/>
        </p:nvGrpSpPr>
        <p:grpSpPr bwMode="auto">
          <a:xfrm>
            <a:off x="608013" y="1666875"/>
            <a:ext cx="4806950" cy="1524000"/>
            <a:chOff x="2661070" y="2514600"/>
            <a:chExt cx="4806530" cy="1524000"/>
          </a:xfrm>
        </p:grpSpPr>
        <p:sp>
          <p:nvSpPr>
            <p:cNvPr id="6" name="Rounded Rectangle 5"/>
            <p:cNvSpPr/>
            <p:nvPr/>
          </p:nvSpPr>
          <p:spPr>
            <a:xfrm>
              <a:off x="4115093" y="2514600"/>
              <a:ext cx="3352507" cy="1524000"/>
            </a:xfrm>
            <a:prstGeom prst="roundRect">
              <a:avLst/>
            </a:prstGeom>
            <a:solidFill>
              <a:schemeClr val="bg2">
                <a:lumMod val="2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ounded Rectangle 6"/>
            <p:cNvSpPr/>
            <p:nvPr/>
          </p:nvSpPr>
          <p:spPr>
            <a:xfrm>
              <a:off x="4343400" y="2895600"/>
              <a:ext cx="304800" cy="761999"/>
            </a:xfrm>
            <a:prstGeom prst="roundRect">
              <a:avLst/>
            </a:prstGeom>
          </p:spPr>
          <p:style>
            <a:lnRef idx="1">
              <a:schemeClr val="accent1"/>
            </a:lnRef>
            <a:fillRef idx="2">
              <a:schemeClr val="accent1"/>
            </a:fillRef>
            <a:effectRef idx="1">
              <a:schemeClr val="accent1"/>
            </a:effectRef>
            <a:fontRef idx="minor">
              <a:schemeClr val="dk1"/>
            </a:fontRef>
          </p:style>
          <p:txBody>
            <a:bodyPr vert="wordArtVert" anchor="ctr"/>
            <a:lstStyle/>
            <a:p>
              <a:pPr algn="ctr" fontAlgn="auto">
                <a:spcBef>
                  <a:spcPts val="0"/>
                </a:spcBef>
                <a:spcAft>
                  <a:spcPts val="0"/>
                </a:spcAft>
                <a:defRPr/>
              </a:pPr>
              <a:r>
                <a:rPr lang="en-US" sz="1400" b="1" dirty="0"/>
                <a:t>LB</a:t>
              </a:r>
            </a:p>
          </p:txBody>
        </p:sp>
        <p:sp>
          <p:nvSpPr>
            <p:cNvPr id="8" name="Rounded Rectangle 7"/>
            <p:cNvSpPr/>
            <p:nvPr/>
          </p:nvSpPr>
          <p:spPr>
            <a:xfrm>
              <a:off x="4953220" y="2705100"/>
              <a:ext cx="1066707"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Web</a:t>
              </a:r>
            </a:p>
            <a:p>
              <a:pPr algn="ctr" fontAlgn="auto">
                <a:spcBef>
                  <a:spcPts val="0"/>
                </a:spcBef>
                <a:spcAft>
                  <a:spcPts val="0"/>
                </a:spcAft>
                <a:defRPr/>
              </a:pPr>
              <a:r>
                <a:rPr lang="en-US" dirty="0"/>
                <a:t>Role</a:t>
              </a:r>
            </a:p>
          </p:txBody>
        </p:sp>
        <p:sp>
          <p:nvSpPr>
            <p:cNvPr id="9" name="Rounded Rectangle 8"/>
            <p:cNvSpPr/>
            <p:nvPr/>
          </p:nvSpPr>
          <p:spPr>
            <a:xfrm>
              <a:off x="6172313" y="2695575"/>
              <a:ext cx="1068294"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sp>
          <p:nvSpPr>
            <p:cNvPr id="10" name="Rounded Rectangle 9"/>
            <p:cNvSpPr/>
            <p:nvPr/>
          </p:nvSpPr>
          <p:spPr>
            <a:xfrm>
              <a:off x="5029413" y="2743200"/>
              <a:ext cx="1066707"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Web</a:t>
              </a:r>
            </a:p>
            <a:p>
              <a:pPr algn="ctr" fontAlgn="auto">
                <a:spcBef>
                  <a:spcPts val="0"/>
                </a:spcBef>
                <a:spcAft>
                  <a:spcPts val="0"/>
                </a:spcAft>
                <a:defRPr/>
              </a:pPr>
              <a:r>
                <a:rPr lang="en-US" dirty="0"/>
                <a:t>Role</a:t>
              </a:r>
            </a:p>
            <a:p>
              <a:pPr algn="ctr" fontAlgn="auto">
                <a:spcBef>
                  <a:spcPts val="0"/>
                </a:spcBef>
                <a:spcAft>
                  <a:spcPts val="0"/>
                </a:spcAft>
                <a:defRPr/>
              </a:pPr>
              <a:r>
                <a:rPr lang="en-US" dirty="0"/>
                <a:t>(IIS)</a:t>
              </a:r>
            </a:p>
          </p:txBody>
        </p:sp>
        <p:sp>
          <p:nvSpPr>
            <p:cNvPr id="11" name="Rounded Rectangle 10"/>
            <p:cNvSpPr/>
            <p:nvPr/>
          </p:nvSpPr>
          <p:spPr>
            <a:xfrm>
              <a:off x="6248507" y="2743200"/>
              <a:ext cx="1068294"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sp>
          <p:nvSpPr>
            <p:cNvPr id="12" name="Right Arrow 11"/>
            <p:cNvSpPr/>
            <p:nvPr/>
          </p:nvSpPr>
          <p:spPr>
            <a:xfrm>
              <a:off x="2661070" y="3024757"/>
              <a:ext cx="1453730" cy="484632"/>
            </a:xfrm>
            <a:prstGeom prst="rightArrow">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TextBox 12"/>
            <p:cNvSpPr txBox="1"/>
            <p:nvPr/>
          </p:nvSpPr>
          <p:spPr>
            <a:xfrm>
              <a:off x="2737263" y="3113088"/>
              <a:ext cx="1073056" cy="277812"/>
            </a:xfrm>
            <a:prstGeom prst="rect">
              <a:avLst/>
            </a:prstGeom>
            <a:noFill/>
          </p:spPr>
          <p:txBody>
            <a:bodyPr wrap="none">
              <a:spAutoFit/>
            </a:bodyPr>
            <a:lstStyle/>
            <a:p>
              <a:pPr fontAlgn="auto">
                <a:spcBef>
                  <a:spcPts val="0"/>
                </a:spcBef>
                <a:spcAft>
                  <a:spcPts val="0"/>
                </a:spcAft>
                <a:defRPr/>
              </a:pPr>
              <a:r>
                <a:rPr lang="en-US" sz="1200" dirty="0">
                  <a:solidFill>
                    <a:schemeClr val="bg1">
                      <a:lumMod val="85000"/>
                    </a:schemeClr>
                  </a:solidFill>
                  <a:latin typeface="+mn-lt"/>
                  <a:cs typeface="+mn-cs"/>
                </a:rPr>
                <a:t>HTTP/HTTPS</a:t>
              </a:r>
            </a:p>
          </p:txBody>
        </p:sp>
      </p:grpSp>
    </p:spTree>
    <p:extLst>
      <p:ext uri="{BB962C8B-B14F-4D97-AF65-F5344CB8AC3E}">
        <p14:creationId xmlns:p14="http://schemas.microsoft.com/office/powerpoint/2010/main" xmlns="" val="380946443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42" presetClass="path" presetSubtype="0" accel="50000" decel="50000" fill="hold" nodeType="withEffect">
                                  <p:stCondLst>
                                    <p:cond delay="0"/>
                                  </p:stCondLst>
                                  <p:childTnLst>
                                    <p:animMotion origin="layout" path="M 3.05556E-6 -4.38483E-6 L 0.27899 -0.00323 " pathEditMode="relative" rAng="0" ptsTypes="AA">
                                      <p:cBhvr>
                                        <p:cTn id="24" dur="2000" fill="hold"/>
                                        <p:tgtEl>
                                          <p:spTgt spid="4"/>
                                        </p:tgtEl>
                                        <p:attrNameLst>
                                          <p:attrName>ppt_x</p:attrName>
                                          <p:attrName>ppt_y</p:attrName>
                                        </p:attrNameLst>
                                      </p:cBhvr>
                                      <p:rCtr x="13900" y="-2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 is the New “Up”</a:t>
            </a:r>
            <a:endParaRPr lang="en-US" dirty="0"/>
          </a:p>
        </p:txBody>
      </p:sp>
      <p:sp>
        <p:nvSpPr>
          <p:cNvPr id="3" name="Content Placeholder 2"/>
          <p:cNvSpPr>
            <a:spLocks noGrp="1"/>
          </p:cNvSpPr>
          <p:nvPr>
            <p:ph idx="1"/>
          </p:nvPr>
        </p:nvSpPr>
        <p:spPr>
          <a:xfrm>
            <a:off x="457200" y="1600201"/>
            <a:ext cx="8229600" cy="1828800"/>
          </a:xfrm>
        </p:spPr>
        <p:txBody>
          <a:bodyPr>
            <a:normAutofit/>
          </a:bodyPr>
          <a:lstStyle/>
          <a:p>
            <a:r>
              <a:rPr lang="en-US" dirty="0" smtClean="0"/>
              <a:t>Scaling Out has hard limits at CPU, Memory</a:t>
            </a:r>
          </a:p>
          <a:p>
            <a:pPr lvl="1"/>
            <a:r>
              <a:rPr lang="en-US" dirty="0" smtClean="0"/>
              <a:t>Architecturally more limiting</a:t>
            </a:r>
          </a:p>
          <a:p>
            <a:pPr lvl="1"/>
            <a:endParaRPr lang="en-US" dirty="0" smtClean="0"/>
          </a:p>
          <a:p>
            <a:pPr lvl="1">
              <a:buNone/>
            </a:pPr>
            <a:endParaRPr lang="en-US" dirty="0"/>
          </a:p>
        </p:txBody>
      </p:sp>
      <p:pic>
        <p:nvPicPr>
          <p:cNvPr id="1027" name="Picture 3"/>
          <p:cNvPicPr>
            <a:picLocks noChangeAspect="1" noChangeArrowheads="1"/>
          </p:cNvPicPr>
          <p:nvPr/>
        </p:nvPicPr>
        <p:blipFill>
          <a:blip r:embed="rId2" cstate="print"/>
          <a:srcRect/>
          <a:stretch>
            <a:fillRect/>
          </a:stretch>
        </p:blipFill>
        <p:spPr bwMode="auto">
          <a:xfrm>
            <a:off x="685800" y="2667000"/>
            <a:ext cx="12820650" cy="100012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525962"/>
          </a:xfrm>
        </p:spPr>
        <p:txBody>
          <a:bodyPr/>
          <a:lstStyle/>
          <a:p>
            <a:r>
              <a:rPr lang="en-US" sz="2400" dirty="0" smtClean="0"/>
              <a:t>Key Windows Azure Design Pattern…</a:t>
            </a:r>
            <a:br>
              <a:rPr lang="en-US" sz="2400" dirty="0" smtClean="0"/>
            </a:br>
            <a:r>
              <a:rPr lang="en-US" b="1" dirty="0" smtClean="0">
                <a:solidFill>
                  <a:srgbClr val="0070C0"/>
                </a:solidFill>
              </a:rPr>
              <a:t>TWO ROLES AND A </a:t>
            </a:r>
            <a:r>
              <a:rPr lang="en-US" b="1" dirty="0" smtClean="0">
                <a:solidFill>
                  <a:srgbClr val="0070C0"/>
                </a:solidFill>
              </a:rPr>
              <a:t>QUEUE</a:t>
            </a:r>
            <a:endParaRPr lang="en-US" b="1" dirty="0">
              <a:solidFill>
                <a:srgbClr val="0070C0"/>
              </a:solidFill>
            </a:endParaRPr>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706562"/>
          </a:xfrm>
        </p:spPr>
        <p:txBody>
          <a:bodyPr>
            <a:normAutofit/>
          </a:bodyPr>
          <a:lstStyle/>
          <a:p>
            <a:r>
              <a:rPr lang="en-US" dirty="0" smtClean="0"/>
              <a:t>General Case: </a:t>
            </a:r>
            <a:r>
              <a:rPr lang="en-US" dirty="0" err="1" smtClean="0"/>
              <a:t>Roles</a:t>
            </a:r>
            <a:r>
              <a:rPr lang="en-US" b="1" baseline="30000" dirty="0" err="1" smtClean="0"/>
              <a:t>n</a:t>
            </a:r>
            <a:r>
              <a:rPr lang="en-US" dirty="0" smtClean="0"/>
              <a:t> </a:t>
            </a:r>
            <a:r>
              <a:rPr lang="en-US" dirty="0" smtClean="0"/>
              <a:t>+ </a:t>
            </a:r>
            <a:r>
              <a:rPr lang="en-US" dirty="0" err="1" smtClean="0"/>
              <a:t>Queues</a:t>
            </a:r>
            <a:r>
              <a:rPr lang="en-US" b="1" baseline="30000" dirty="0" err="1" smtClean="0"/>
              <a:t>n</a:t>
            </a:r>
            <a:r>
              <a:rPr lang="en-US" b="1" baseline="30000" dirty="0" smtClean="0"/>
              <a:t/>
            </a:r>
            <a:br>
              <a:rPr lang="en-US" b="1" baseline="30000" dirty="0" smtClean="0"/>
            </a:br>
            <a:r>
              <a:rPr lang="en-US" dirty="0" smtClean="0"/>
              <a:t> </a:t>
            </a:r>
            <a:r>
              <a:rPr lang="en-US" dirty="0" err="1" smtClean="0"/>
              <a:t>R</a:t>
            </a:r>
            <a:r>
              <a:rPr lang="en-US" baseline="30000" dirty="0" err="1" smtClean="0"/>
              <a:t>n</a:t>
            </a:r>
            <a:r>
              <a:rPr lang="en-US" dirty="0" err="1" smtClean="0">
                <a:sym typeface="Wingdings" pitchFamily="2" charset="2"/>
              </a:rPr>
              <a:t></a:t>
            </a:r>
            <a:r>
              <a:rPr lang="en-US" dirty="0" err="1" smtClean="0"/>
              <a:t>Q</a:t>
            </a:r>
            <a:r>
              <a:rPr lang="en-US" baseline="30000" dirty="0" err="1" smtClean="0"/>
              <a:t>n</a:t>
            </a:r>
            <a:r>
              <a:rPr lang="en-US" dirty="0" err="1" smtClean="0">
                <a:sym typeface="Wingdings" pitchFamily="2" charset="2"/>
              </a:rPr>
              <a:t></a:t>
            </a:r>
            <a:r>
              <a:rPr lang="en-US" dirty="0" err="1" smtClean="0"/>
              <a:t>R</a:t>
            </a:r>
            <a:r>
              <a:rPr lang="en-US" baseline="30000" dirty="0" err="1" smtClean="0"/>
              <a:t>n</a:t>
            </a:r>
            <a:r>
              <a:rPr lang="en-US" dirty="0" smtClean="0"/>
              <a:t> </a:t>
            </a:r>
            <a:endParaRPr lang="en-US" b="1" baseline="30000" dirty="0"/>
          </a:p>
        </p:txBody>
      </p:sp>
      <p:sp>
        <p:nvSpPr>
          <p:cNvPr id="4" name="Rounded Rectangle 3"/>
          <p:cNvSpPr/>
          <p:nvPr/>
        </p:nvSpPr>
        <p:spPr bwMode="auto">
          <a:xfrm>
            <a:off x="1295400" y="2819400"/>
            <a:ext cx="1066800"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Web</a:t>
            </a:r>
          </a:p>
          <a:p>
            <a:pPr algn="ctr" fontAlgn="auto">
              <a:spcBef>
                <a:spcPts val="0"/>
              </a:spcBef>
              <a:spcAft>
                <a:spcPts val="0"/>
              </a:spcAft>
              <a:defRPr/>
            </a:pPr>
            <a:r>
              <a:rPr lang="en-US" dirty="0"/>
              <a:t>Role</a:t>
            </a:r>
          </a:p>
          <a:p>
            <a:pPr algn="ctr" fontAlgn="auto">
              <a:spcBef>
                <a:spcPts val="0"/>
              </a:spcBef>
              <a:spcAft>
                <a:spcPts val="0"/>
              </a:spcAft>
              <a:defRPr/>
            </a:pPr>
            <a:r>
              <a:rPr lang="en-US" dirty="0"/>
              <a:t>(</a:t>
            </a:r>
            <a:r>
              <a:rPr lang="en-US" dirty="0" smtClean="0"/>
              <a:t>IIS</a:t>
            </a:r>
            <a:r>
              <a:rPr lang="en-US" dirty="0"/>
              <a:t>)</a:t>
            </a:r>
          </a:p>
        </p:txBody>
      </p:sp>
      <p:sp>
        <p:nvSpPr>
          <p:cNvPr id="5" name="Rounded Rectangle 4"/>
          <p:cNvSpPr/>
          <p:nvPr/>
        </p:nvSpPr>
        <p:spPr bwMode="auto">
          <a:xfrm>
            <a:off x="6629400" y="1828800"/>
            <a:ext cx="1068387"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grpSp>
        <p:nvGrpSpPr>
          <p:cNvPr id="3" name="Group 30"/>
          <p:cNvGrpSpPr>
            <a:grpSpLocks/>
          </p:cNvGrpSpPr>
          <p:nvPr/>
        </p:nvGrpSpPr>
        <p:grpSpPr bwMode="auto">
          <a:xfrm>
            <a:off x="4381500" y="3367088"/>
            <a:ext cx="647700" cy="519112"/>
            <a:chOff x="7775011" y="2878863"/>
            <a:chExt cx="749100" cy="601411"/>
          </a:xfrm>
        </p:grpSpPr>
        <p:sp>
          <p:nvSpPr>
            <p:cNvPr id="8" name="Rounded Rectangle 7"/>
            <p:cNvSpPr/>
            <p:nvPr/>
          </p:nvSpPr>
          <p:spPr>
            <a:xfrm>
              <a:off x="7775011" y="2880702"/>
              <a:ext cx="326813" cy="599572"/>
            </a:xfrm>
            <a:prstGeom prst="roundRect">
              <a:avLst/>
            </a:prstGeom>
            <a:solidFill>
              <a:schemeClr val="bg2">
                <a:lumMod val="2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Rounded Rectangle 8"/>
            <p:cNvSpPr/>
            <p:nvPr/>
          </p:nvSpPr>
          <p:spPr>
            <a:xfrm>
              <a:off x="7857632" y="2930360"/>
              <a:ext cx="152391" cy="15265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Rounded Rectangle 9"/>
            <p:cNvSpPr/>
            <p:nvPr/>
          </p:nvSpPr>
          <p:spPr>
            <a:xfrm>
              <a:off x="7857632" y="3106921"/>
              <a:ext cx="152391" cy="15265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1" name="Rounded Rectangle 10"/>
            <p:cNvSpPr/>
            <p:nvPr/>
          </p:nvSpPr>
          <p:spPr>
            <a:xfrm>
              <a:off x="7857632" y="3283482"/>
              <a:ext cx="152391" cy="15265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ed Rectangle 11"/>
            <p:cNvSpPr/>
            <p:nvPr/>
          </p:nvSpPr>
          <p:spPr>
            <a:xfrm>
              <a:off x="8197298" y="2878863"/>
              <a:ext cx="326813" cy="599572"/>
            </a:xfrm>
            <a:prstGeom prst="roundRect">
              <a:avLst/>
            </a:prstGeom>
            <a:solidFill>
              <a:schemeClr val="bg2">
                <a:lumMod val="2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Rounded Rectangle 12"/>
            <p:cNvSpPr/>
            <p:nvPr/>
          </p:nvSpPr>
          <p:spPr>
            <a:xfrm>
              <a:off x="8279919" y="3281643"/>
              <a:ext cx="152391" cy="15265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4" name="TextBox 13"/>
          <p:cNvSpPr txBox="1"/>
          <p:nvPr/>
        </p:nvSpPr>
        <p:spPr>
          <a:xfrm>
            <a:off x="4122737" y="4035425"/>
            <a:ext cx="769938" cy="307975"/>
          </a:xfrm>
          <a:prstGeom prst="rect">
            <a:avLst/>
          </a:prstGeom>
          <a:noFill/>
        </p:spPr>
        <p:txBody>
          <a:bodyPr wrap="none">
            <a:spAutoFit/>
          </a:bodyPr>
          <a:lstStyle/>
          <a:p>
            <a:pPr fontAlgn="auto">
              <a:spcBef>
                <a:spcPts val="0"/>
              </a:spcBef>
              <a:spcAft>
                <a:spcPts val="0"/>
              </a:spcAft>
              <a:defRPr/>
            </a:pPr>
            <a:r>
              <a:rPr lang="en-US" sz="1400" dirty="0">
                <a:latin typeface="+mn-lt"/>
                <a:cs typeface="+mn-cs"/>
              </a:rPr>
              <a:t>Queues</a:t>
            </a:r>
          </a:p>
        </p:txBody>
      </p:sp>
      <p:sp>
        <p:nvSpPr>
          <p:cNvPr id="84" name="Right Arrow 83"/>
          <p:cNvSpPr/>
          <p:nvPr/>
        </p:nvSpPr>
        <p:spPr>
          <a:xfrm>
            <a:off x="2667000" y="3276600"/>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ight Arrow 84"/>
          <p:cNvSpPr/>
          <p:nvPr/>
        </p:nvSpPr>
        <p:spPr>
          <a:xfrm>
            <a:off x="5181600" y="3276600"/>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ounded Rectangle 14"/>
          <p:cNvSpPr/>
          <p:nvPr/>
        </p:nvSpPr>
        <p:spPr bwMode="auto">
          <a:xfrm>
            <a:off x="1143000" y="2590800"/>
            <a:ext cx="1066800"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Web</a:t>
            </a:r>
          </a:p>
          <a:p>
            <a:pPr algn="ctr" fontAlgn="auto">
              <a:spcBef>
                <a:spcPts val="0"/>
              </a:spcBef>
              <a:spcAft>
                <a:spcPts val="0"/>
              </a:spcAft>
              <a:defRPr/>
            </a:pPr>
            <a:r>
              <a:rPr lang="en-US" dirty="0"/>
              <a:t>Role</a:t>
            </a:r>
          </a:p>
          <a:p>
            <a:pPr algn="ctr" fontAlgn="auto">
              <a:spcBef>
                <a:spcPts val="0"/>
              </a:spcBef>
              <a:spcAft>
                <a:spcPts val="0"/>
              </a:spcAft>
              <a:defRPr/>
            </a:pPr>
            <a:r>
              <a:rPr lang="en-US" dirty="0"/>
              <a:t>(</a:t>
            </a:r>
            <a:r>
              <a:rPr lang="en-US" dirty="0" smtClean="0"/>
              <a:t>IIS</a:t>
            </a:r>
            <a:r>
              <a:rPr lang="en-US" dirty="0"/>
              <a:t>)</a:t>
            </a:r>
          </a:p>
        </p:txBody>
      </p:sp>
      <p:sp>
        <p:nvSpPr>
          <p:cNvPr id="16" name="Rounded Rectangle 15"/>
          <p:cNvSpPr/>
          <p:nvPr/>
        </p:nvSpPr>
        <p:spPr bwMode="auto">
          <a:xfrm>
            <a:off x="914400" y="2362200"/>
            <a:ext cx="1066800"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Web</a:t>
            </a:r>
          </a:p>
          <a:p>
            <a:pPr algn="ctr" fontAlgn="auto">
              <a:spcBef>
                <a:spcPts val="0"/>
              </a:spcBef>
              <a:spcAft>
                <a:spcPts val="0"/>
              </a:spcAft>
              <a:defRPr/>
            </a:pPr>
            <a:r>
              <a:rPr lang="en-US" dirty="0"/>
              <a:t>Role</a:t>
            </a:r>
          </a:p>
          <a:p>
            <a:pPr algn="ctr" fontAlgn="auto">
              <a:spcBef>
                <a:spcPts val="0"/>
              </a:spcBef>
              <a:spcAft>
                <a:spcPts val="0"/>
              </a:spcAft>
              <a:defRPr/>
            </a:pPr>
            <a:r>
              <a:rPr lang="en-US" dirty="0"/>
              <a:t>(</a:t>
            </a:r>
            <a:r>
              <a:rPr lang="en-US" dirty="0" smtClean="0"/>
              <a:t>IIS</a:t>
            </a:r>
            <a:r>
              <a:rPr lang="en-US" dirty="0"/>
              <a:t>)</a:t>
            </a:r>
          </a:p>
        </p:txBody>
      </p:sp>
      <p:sp>
        <p:nvSpPr>
          <p:cNvPr id="17" name="Rounded Rectangle 16"/>
          <p:cNvSpPr/>
          <p:nvPr/>
        </p:nvSpPr>
        <p:spPr bwMode="auto">
          <a:xfrm>
            <a:off x="685800" y="2133600"/>
            <a:ext cx="1066800"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Web</a:t>
            </a:r>
          </a:p>
          <a:p>
            <a:pPr algn="ctr" fontAlgn="auto">
              <a:spcBef>
                <a:spcPts val="0"/>
              </a:spcBef>
              <a:spcAft>
                <a:spcPts val="0"/>
              </a:spcAft>
              <a:defRPr/>
            </a:pPr>
            <a:r>
              <a:rPr lang="en-US" dirty="0"/>
              <a:t>Role</a:t>
            </a:r>
          </a:p>
          <a:p>
            <a:pPr algn="ctr" fontAlgn="auto">
              <a:spcBef>
                <a:spcPts val="0"/>
              </a:spcBef>
              <a:spcAft>
                <a:spcPts val="0"/>
              </a:spcAft>
              <a:defRPr/>
            </a:pPr>
            <a:r>
              <a:rPr lang="en-US" dirty="0"/>
              <a:t>(</a:t>
            </a:r>
            <a:r>
              <a:rPr lang="en-US" dirty="0" smtClean="0"/>
              <a:t>IIS</a:t>
            </a:r>
            <a:r>
              <a:rPr lang="en-US" dirty="0"/>
              <a:t>)</a:t>
            </a:r>
          </a:p>
        </p:txBody>
      </p:sp>
      <p:sp>
        <p:nvSpPr>
          <p:cNvPr id="18" name="Rounded Rectangle 17"/>
          <p:cNvSpPr/>
          <p:nvPr/>
        </p:nvSpPr>
        <p:spPr bwMode="auto">
          <a:xfrm>
            <a:off x="6781800" y="2057400"/>
            <a:ext cx="1068387"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sp>
        <p:nvSpPr>
          <p:cNvPr id="19" name="Rounded Rectangle 18"/>
          <p:cNvSpPr/>
          <p:nvPr/>
        </p:nvSpPr>
        <p:spPr bwMode="auto">
          <a:xfrm>
            <a:off x="6934200" y="2286000"/>
            <a:ext cx="1068387"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sp>
        <p:nvSpPr>
          <p:cNvPr id="20" name="Rounded Rectangle 19"/>
          <p:cNvSpPr/>
          <p:nvPr/>
        </p:nvSpPr>
        <p:spPr bwMode="auto">
          <a:xfrm>
            <a:off x="7086600" y="2514600"/>
            <a:ext cx="1068387"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smtClean="0"/>
              <a:t>Role Type 1</a:t>
            </a:r>
            <a:endParaRPr lang="en-US" dirty="0"/>
          </a:p>
        </p:txBody>
      </p:sp>
      <p:grpSp>
        <p:nvGrpSpPr>
          <p:cNvPr id="21" name="Group 30"/>
          <p:cNvGrpSpPr>
            <a:grpSpLocks/>
          </p:cNvGrpSpPr>
          <p:nvPr/>
        </p:nvGrpSpPr>
        <p:grpSpPr bwMode="auto">
          <a:xfrm>
            <a:off x="4152900" y="3138488"/>
            <a:ext cx="647700" cy="519112"/>
            <a:chOff x="7775011" y="2878863"/>
            <a:chExt cx="749100" cy="601411"/>
          </a:xfrm>
        </p:grpSpPr>
        <p:sp>
          <p:nvSpPr>
            <p:cNvPr id="22" name="Rounded Rectangle 21"/>
            <p:cNvSpPr/>
            <p:nvPr/>
          </p:nvSpPr>
          <p:spPr>
            <a:xfrm>
              <a:off x="7775011" y="2880702"/>
              <a:ext cx="326813" cy="599572"/>
            </a:xfrm>
            <a:prstGeom prst="roundRect">
              <a:avLst/>
            </a:prstGeom>
            <a:solidFill>
              <a:schemeClr val="bg2">
                <a:lumMod val="2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3" name="Rounded Rectangle 22"/>
            <p:cNvSpPr/>
            <p:nvPr/>
          </p:nvSpPr>
          <p:spPr>
            <a:xfrm>
              <a:off x="7857632" y="2930360"/>
              <a:ext cx="152391" cy="15265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Rounded Rectangle 23"/>
            <p:cNvSpPr/>
            <p:nvPr/>
          </p:nvSpPr>
          <p:spPr>
            <a:xfrm>
              <a:off x="7857632" y="3106921"/>
              <a:ext cx="152391" cy="15265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Rounded Rectangle 24"/>
            <p:cNvSpPr/>
            <p:nvPr/>
          </p:nvSpPr>
          <p:spPr>
            <a:xfrm>
              <a:off x="7857632" y="3283482"/>
              <a:ext cx="152391" cy="15265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Rounded Rectangle 25"/>
            <p:cNvSpPr/>
            <p:nvPr/>
          </p:nvSpPr>
          <p:spPr>
            <a:xfrm>
              <a:off x="8197298" y="2878863"/>
              <a:ext cx="326813" cy="599572"/>
            </a:xfrm>
            <a:prstGeom prst="roundRect">
              <a:avLst/>
            </a:prstGeom>
            <a:solidFill>
              <a:schemeClr val="bg2">
                <a:lumMod val="2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Rounded Rectangle 26"/>
            <p:cNvSpPr/>
            <p:nvPr/>
          </p:nvSpPr>
          <p:spPr>
            <a:xfrm>
              <a:off x="8279919" y="3281643"/>
              <a:ext cx="152391" cy="15265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grpSp>
        <p:nvGrpSpPr>
          <p:cNvPr id="28" name="Group 30"/>
          <p:cNvGrpSpPr>
            <a:grpSpLocks/>
          </p:cNvGrpSpPr>
          <p:nvPr/>
        </p:nvGrpSpPr>
        <p:grpSpPr bwMode="auto">
          <a:xfrm>
            <a:off x="3848100" y="2833688"/>
            <a:ext cx="647700" cy="519112"/>
            <a:chOff x="7775011" y="2878863"/>
            <a:chExt cx="749100" cy="601411"/>
          </a:xfrm>
        </p:grpSpPr>
        <p:sp>
          <p:nvSpPr>
            <p:cNvPr id="29" name="Rounded Rectangle 28"/>
            <p:cNvSpPr/>
            <p:nvPr/>
          </p:nvSpPr>
          <p:spPr>
            <a:xfrm>
              <a:off x="7775011" y="2880702"/>
              <a:ext cx="326813" cy="599572"/>
            </a:xfrm>
            <a:prstGeom prst="roundRect">
              <a:avLst/>
            </a:prstGeom>
            <a:solidFill>
              <a:schemeClr val="bg2">
                <a:lumMod val="2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0" name="Rounded Rectangle 29"/>
            <p:cNvSpPr/>
            <p:nvPr/>
          </p:nvSpPr>
          <p:spPr>
            <a:xfrm>
              <a:off x="7857632" y="2930360"/>
              <a:ext cx="152391" cy="15265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1" name="Rounded Rectangle 30"/>
            <p:cNvSpPr/>
            <p:nvPr/>
          </p:nvSpPr>
          <p:spPr>
            <a:xfrm>
              <a:off x="7857632" y="3106921"/>
              <a:ext cx="152391" cy="15265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2" name="Rounded Rectangle 31"/>
            <p:cNvSpPr/>
            <p:nvPr/>
          </p:nvSpPr>
          <p:spPr>
            <a:xfrm>
              <a:off x="7857632" y="3283482"/>
              <a:ext cx="152391" cy="15265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3" name="Rounded Rectangle 32"/>
            <p:cNvSpPr/>
            <p:nvPr/>
          </p:nvSpPr>
          <p:spPr>
            <a:xfrm>
              <a:off x="8197298" y="2878863"/>
              <a:ext cx="326813" cy="599572"/>
            </a:xfrm>
            <a:prstGeom prst="roundRect">
              <a:avLst/>
            </a:prstGeom>
            <a:solidFill>
              <a:schemeClr val="bg2">
                <a:lumMod val="2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4" name="Rounded Rectangle 33"/>
            <p:cNvSpPr/>
            <p:nvPr/>
          </p:nvSpPr>
          <p:spPr>
            <a:xfrm>
              <a:off x="8279919" y="3281643"/>
              <a:ext cx="152391" cy="15265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35" name="Rounded Rectangle 34"/>
          <p:cNvSpPr/>
          <p:nvPr/>
        </p:nvSpPr>
        <p:spPr bwMode="auto">
          <a:xfrm>
            <a:off x="6705600" y="3733800"/>
            <a:ext cx="1068387"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sp>
        <p:nvSpPr>
          <p:cNvPr id="36" name="Rounded Rectangle 35"/>
          <p:cNvSpPr/>
          <p:nvPr/>
        </p:nvSpPr>
        <p:spPr bwMode="auto">
          <a:xfrm>
            <a:off x="6858000" y="3962400"/>
            <a:ext cx="1068387"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sp>
        <p:nvSpPr>
          <p:cNvPr id="37" name="Rounded Rectangle 36"/>
          <p:cNvSpPr/>
          <p:nvPr/>
        </p:nvSpPr>
        <p:spPr bwMode="auto">
          <a:xfrm>
            <a:off x="7010400" y="4191000"/>
            <a:ext cx="1068387"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sp>
        <p:nvSpPr>
          <p:cNvPr id="38" name="Rounded Rectangle 37"/>
          <p:cNvSpPr/>
          <p:nvPr/>
        </p:nvSpPr>
        <p:spPr bwMode="auto">
          <a:xfrm>
            <a:off x="7162800" y="4419600"/>
            <a:ext cx="1068387"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smtClean="0"/>
              <a:t>Role Type 2</a:t>
            </a:r>
            <a:endParaRPr lang="en-US" dirty="0"/>
          </a:p>
        </p:txBody>
      </p:sp>
    </p:spTree>
    <p:extLst>
      <p:ext uri="{BB962C8B-B14F-4D97-AF65-F5344CB8AC3E}">
        <p14:creationId xmlns:p14="http://schemas.microsoft.com/office/powerpoint/2010/main" xmlns="" val="204581576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Metric</a:t>
            </a:r>
            <a:endParaRPr lang="en-US" dirty="0"/>
          </a:p>
        </p:txBody>
      </p:sp>
      <p:sp>
        <p:nvSpPr>
          <p:cNvPr id="3" name="Content Placeholder 2"/>
          <p:cNvSpPr>
            <a:spLocks noGrp="1"/>
          </p:cNvSpPr>
          <p:nvPr>
            <p:ph idx="1"/>
          </p:nvPr>
        </p:nvSpPr>
        <p:spPr/>
        <p:txBody>
          <a:bodyPr>
            <a:normAutofit lnSpcReduction="10000"/>
          </a:bodyPr>
          <a:lstStyle/>
          <a:p>
            <a:r>
              <a:rPr lang="en-US" sz="4800" dirty="0" smtClean="0"/>
              <a:t>Queue </a:t>
            </a:r>
            <a:r>
              <a:rPr lang="en-US" sz="4800" dirty="0" smtClean="0"/>
              <a:t>length (and trend) is key </a:t>
            </a:r>
            <a:r>
              <a:rPr lang="en-US" sz="4800" dirty="0" smtClean="0"/>
              <a:t>data point for </a:t>
            </a:r>
            <a:r>
              <a:rPr lang="en-US" sz="4800" dirty="0" smtClean="0"/>
              <a:t>tuning Role deployment </a:t>
            </a:r>
            <a:r>
              <a:rPr lang="en-US" sz="4800" dirty="0" smtClean="0"/>
              <a:t>numbers</a:t>
            </a:r>
          </a:p>
          <a:p>
            <a:pPr lvl="1"/>
            <a:r>
              <a:rPr lang="en-US" sz="4400" dirty="0" smtClean="0"/>
              <a:t>Available programmatically for monitoring</a:t>
            </a:r>
          </a:p>
          <a:p>
            <a:pPr lvl="1"/>
            <a:r>
              <a:rPr lang="en-US" sz="4400" dirty="0" smtClean="0"/>
              <a:t>May vary across queue types</a:t>
            </a:r>
            <a:endParaRPr lang="en-US" sz="4400" dirty="0" smtClean="0"/>
          </a:p>
          <a:p>
            <a:pPr>
              <a:buNone/>
            </a:pPr>
            <a:endParaRPr lang="en-US" dirty="0" smtClean="0"/>
          </a:p>
        </p:txBody>
      </p:sp>
    </p:spTree>
    <p:extLst>
      <p:ext uri="{BB962C8B-B14F-4D97-AF65-F5344CB8AC3E}">
        <p14:creationId xmlns:p14="http://schemas.microsoft.com/office/powerpoint/2010/main" xmlns="" val="259010072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Azure Queues by the Numbers</a:t>
            </a:r>
            <a:endParaRPr lang="en-US" dirty="0"/>
          </a:p>
        </p:txBody>
      </p:sp>
      <p:sp>
        <p:nvSpPr>
          <p:cNvPr id="3" name="Content Placeholder 2"/>
          <p:cNvSpPr>
            <a:spLocks noGrp="1"/>
          </p:cNvSpPr>
          <p:nvPr>
            <p:ph idx="1"/>
          </p:nvPr>
        </p:nvSpPr>
        <p:spPr/>
        <p:txBody>
          <a:bodyPr>
            <a:normAutofit/>
          </a:bodyPr>
          <a:lstStyle/>
          <a:p>
            <a:r>
              <a:rPr lang="en-US" dirty="0" smtClean="0"/>
              <a:t>100% = Reliability of message delivery</a:t>
            </a:r>
          </a:p>
          <a:p>
            <a:r>
              <a:rPr lang="en-US" dirty="0" smtClean="0"/>
              <a:t>7 days = default TTL for item to stay in queue</a:t>
            </a:r>
          </a:p>
          <a:p>
            <a:r>
              <a:rPr lang="en-US" dirty="0" smtClean="0"/>
              <a:t>30 </a:t>
            </a:r>
            <a:r>
              <a:rPr lang="en-US" dirty="0" smtClean="0"/>
              <a:t>seconds = default “invisibility window”</a:t>
            </a:r>
          </a:p>
          <a:p>
            <a:r>
              <a:rPr lang="en-US" dirty="0" smtClean="0"/>
              <a:t>8 KB = max size of a queued item</a:t>
            </a:r>
          </a:p>
          <a:p>
            <a:r>
              <a:rPr lang="en-US" dirty="0" smtClean="0"/>
              <a:t>500 </a:t>
            </a:r>
            <a:r>
              <a:rPr lang="en-US" dirty="0" smtClean="0"/>
              <a:t>= approx number of transactions a queue can handle per </a:t>
            </a:r>
            <a:r>
              <a:rPr lang="en-US" dirty="0" smtClean="0"/>
              <a:t>second</a:t>
            </a:r>
          </a:p>
          <a:p>
            <a:pPr lvl="1"/>
            <a:r>
              <a:rPr lang="en-US" dirty="0" smtClean="0"/>
              <a:t>Beware of “spinning” – may get throttled, disabled</a:t>
            </a:r>
            <a:endParaRPr lang="en-US" dirty="0" smtClean="0"/>
          </a:p>
          <a:p>
            <a:r>
              <a:rPr lang="en-US" dirty="0" smtClean="0"/>
              <a:t>N = number of queues you can have (N &gt;&gt; 1)</a:t>
            </a:r>
          </a:p>
        </p:txBody>
      </p:sp>
    </p:spTree>
    <p:extLst>
      <p:ext uri="{BB962C8B-B14F-4D97-AF65-F5344CB8AC3E}">
        <p14:creationId xmlns:p14="http://schemas.microsoft.com/office/powerpoint/2010/main" xmlns="" val="229218626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a:t>
            </a:r>
            <a:r>
              <a:rPr lang="en-US" b="1" dirty="0" smtClean="0"/>
              <a:t>Lesson 7: Work Offline</a:t>
            </a:r>
            <a:endParaRPr lang="en-US" b="1" dirty="0"/>
          </a:p>
        </p:txBody>
      </p:sp>
      <p:sp>
        <p:nvSpPr>
          <p:cNvPr id="3" name="Content Placeholder 2"/>
          <p:cNvSpPr>
            <a:spLocks noGrp="1"/>
          </p:cNvSpPr>
          <p:nvPr>
            <p:ph idx="1"/>
          </p:nvPr>
        </p:nvSpPr>
        <p:spPr/>
        <p:txBody>
          <a:bodyPr>
            <a:normAutofit fontScale="92500" lnSpcReduction="10000"/>
          </a:bodyPr>
          <a:lstStyle/>
          <a:p>
            <a:r>
              <a:rPr lang="en-US" dirty="0" smtClean="0"/>
              <a:t>“Lesson 7: Work Offline.” from </a:t>
            </a:r>
            <a:r>
              <a:rPr lang="en-US" b="1" dirty="0" smtClean="0">
                <a:hlinkClick r:id="rId3" action="ppaction://hlinkfile"/>
              </a:rPr>
              <a:t>7 Lessons Learned While Building </a:t>
            </a:r>
            <a:r>
              <a:rPr lang="en-US" b="1" dirty="0" err="1" smtClean="0">
                <a:hlinkClick r:id="rId3" action="ppaction://hlinkfile"/>
              </a:rPr>
              <a:t>Reddit</a:t>
            </a:r>
            <a:r>
              <a:rPr lang="en-US" b="1" dirty="0" smtClean="0">
                <a:hlinkClick r:id="rId3" action="ppaction://hlinkfile"/>
              </a:rPr>
              <a:t> to 270 Million Page Views a Month</a:t>
            </a:r>
            <a:r>
              <a:rPr lang="en-US" b="1" dirty="0" smtClean="0"/>
              <a:t> </a:t>
            </a:r>
            <a:endParaRPr lang="en-US" dirty="0" smtClean="0"/>
          </a:p>
          <a:p>
            <a:pPr>
              <a:buNone/>
            </a:pPr>
            <a:endParaRPr lang="en-US" sz="1200" dirty="0" smtClean="0">
              <a:hlinkClick r:id="rId3"/>
            </a:endParaRPr>
          </a:p>
          <a:p>
            <a:pPr>
              <a:buNone/>
            </a:pPr>
            <a:r>
              <a:rPr lang="en-US" sz="1200" dirty="0" smtClean="0">
                <a:hlinkClick r:id="rId3"/>
              </a:rPr>
              <a:t>http://highscalability.com/blog/2010/5/17/7-lessons-learned-while-building-reddit-to-270-million-page.html</a:t>
            </a:r>
            <a:endParaRPr lang="en-US" sz="1200" dirty="0" smtClean="0"/>
          </a:p>
          <a:p>
            <a:r>
              <a:rPr lang="en-US" sz="1200" b="1" dirty="0" smtClean="0"/>
              <a:t>Lesson 7: Work Offline</a:t>
            </a:r>
          </a:p>
          <a:p>
            <a:r>
              <a:rPr lang="en-US" sz="1200" dirty="0" smtClean="0"/>
              <a:t>The essence of this lesson is: </a:t>
            </a:r>
            <a:r>
              <a:rPr lang="en-US" sz="1200" b="1" dirty="0" smtClean="0"/>
              <a:t>do the minimal amount of work on the backend and tell the user you are done</a:t>
            </a:r>
            <a:r>
              <a:rPr lang="en-US" sz="1200" dirty="0" smtClean="0"/>
              <a:t>.</a:t>
            </a:r>
          </a:p>
          <a:p>
            <a:r>
              <a:rPr lang="en-US" sz="1200" dirty="0" smtClean="0"/>
              <a:t>If you need to do something do it while the user isn’t waiting for you. Put it in a queue. When a user votes on </a:t>
            </a:r>
            <a:r>
              <a:rPr lang="en-US" sz="1200" dirty="0" err="1" smtClean="0"/>
              <a:t>Reddit</a:t>
            </a:r>
            <a:r>
              <a:rPr lang="en-US" sz="1200" dirty="0" smtClean="0"/>
              <a:t> that updates listings, a user’s Karma, and lots of other stuff. So on a vote the database is updated to know that the vote happened, then a job is put in the queue, the job knows the 20 things that need to be updated. When the user comes back everything has been </a:t>
            </a:r>
            <a:r>
              <a:rPr lang="en-US" sz="1200" dirty="0" err="1" smtClean="0"/>
              <a:t>precached</a:t>
            </a:r>
            <a:r>
              <a:rPr lang="en-US" sz="1200" dirty="0" smtClean="0"/>
              <a:t> for them.</a:t>
            </a:r>
          </a:p>
          <a:p>
            <a:r>
              <a:rPr lang="en-US" sz="1200" dirty="0" smtClean="0"/>
              <a:t>Work they do offline: 1. </a:t>
            </a:r>
            <a:r>
              <a:rPr lang="en-US" sz="1200" dirty="0" err="1" smtClean="0"/>
              <a:t>Precompute</a:t>
            </a:r>
            <a:r>
              <a:rPr lang="en-US" sz="1200" dirty="0" smtClean="0"/>
              <a:t> listings 2. Fetch thumbnails 3. Detect cheating. 4. Remove spam 5. Compute awards 6. Update search index .</a:t>
            </a:r>
          </a:p>
          <a:p>
            <a:r>
              <a:rPr lang="en-US" sz="1200" dirty="0" smtClean="0"/>
              <a:t>There's </a:t>
            </a:r>
            <a:r>
              <a:rPr lang="en-US" sz="1200" b="1" dirty="0" smtClean="0"/>
              <a:t>no need to do these things while the user is waiting on you</a:t>
            </a:r>
            <a:r>
              <a:rPr lang="en-US" sz="1200" dirty="0" smtClean="0"/>
              <a:t>. For example, the incentive to cheat is higher now as </a:t>
            </a:r>
            <a:r>
              <a:rPr lang="en-US" sz="1200" dirty="0" err="1" smtClean="0"/>
              <a:t>Reddit</a:t>
            </a:r>
            <a:r>
              <a:rPr lang="en-US" sz="1200" dirty="0" smtClean="0"/>
              <a:t> has grown larger, so they spend a lot of time in the backend while people are voting to detect cheating. But they do it live in the background so it doesn’t slow down the user experience. The diagram of the architecture from the presentation is: </a:t>
            </a:r>
          </a:p>
          <a:p>
            <a:r>
              <a:rPr lang="en-US" sz="1200" dirty="0" smtClean="0"/>
              <a:t>The blue arrows are what happens when a request comes in. Say someone submits a link or vote, it goes to the cache, master database, and job queue. Then they return to the user. Then the rest happens offline, those are represented by the pink arrows. Services like Spam, </a:t>
            </a:r>
            <a:r>
              <a:rPr lang="en-US" sz="1200" dirty="0" err="1" smtClean="0"/>
              <a:t>Precomputer</a:t>
            </a:r>
            <a:r>
              <a:rPr lang="en-US" sz="1200" dirty="0" smtClean="0"/>
              <a:t>, and </a:t>
            </a:r>
            <a:r>
              <a:rPr lang="en-US" sz="1200" dirty="0" err="1" smtClean="0"/>
              <a:t>Thumnailer</a:t>
            </a:r>
            <a:r>
              <a:rPr lang="en-US" sz="1200" dirty="0" smtClean="0"/>
              <a:t> read from the queue, do the work, and update database as required. Key piece of technology is </a:t>
            </a:r>
            <a:r>
              <a:rPr lang="en-US" sz="1200" dirty="0" err="1" smtClean="0"/>
              <a:t>RabbitMQ</a:t>
            </a:r>
            <a:r>
              <a:rPr lang="en-US" sz="1200" dirty="0" smtClean="0"/>
              <a:t>.</a:t>
            </a:r>
          </a:p>
          <a:p>
            <a:endParaRPr lang="en-US" dirty="0"/>
          </a:p>
        </p:txBody>
      </p:sp>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026" name="Picture 2" descr="http://farm4.static.flickr.com/3311/4592775246_7f39213a9d.jpg"/>
          <p:cNvPicPr>
            <a:picLocks noGrp="1" noChangeAspect="1" noChangeArrowheads="1"/>
          </p:cNvPicPr>
          <p:nvPr>
            <p:ph idx="1"/>
          </p:nvPr>
        </p:nvPicPr>
        <p:blipFill>
          <a:blip r:embed="rId3" cstate="print"/>
          <a:srcRect/>
          <a:stretch>
            <a:fillRect/>
          </a:stretch>
        </p:blipFill>
        <p:spPr bwMode="auto">
          <a:xfrm>
            <a:off x="0" y="1066800"/>
            <a:ext cx="9251118" cy="5791200"/>
          </a:xfrm>
          <a:prstGeom prst="rect">
            <a:avLst/>
          </a:prstGeom>
          <a:noFill/>
        </p:spPr>
      </p:pic>
      <p:sp>
        <p:nvSpPr>
          <p:cNvPr id="2" name="Title 1"/>
          <p:cNvSpPr>
            <a:spLocks noGrp="1"/>
          </p:cNvSpPr>
          <p:nvPr>
            <p:ph type="title"/>
          </p:nvPr>
        </p:nvSpPr>
        <p:spPr/>
        <p:txBody>
          <a:bodyPr>
            <a:noAutofit/>
          </a:bodyPr>
          <a:lstStyle/>
          <a:p>
            <a:r>
              <a:rPr lang="en-US" sz="3600" dirty="0" smtClean="0"/>
              <a:t>“Do it while the user isn’t waiting for you.”</a:t>
            </a:r>
            <a:r>
              <a:rPr lang="en-US" sz="2400" dirty="0" smtClean="0"/>
              <a:t/>
            </a:r>
            <a:br>
              <a:rPr lang="en-US" sz="2400" dirty="0" smtClean="0"/>
            </a:br>
            <a:r>
              <a:rPr lang="en-US" sz="2400" dirty="0" smtClean="0"/>
              <a:t>“</a:t>
            </a:r>
            <a:r>
              <a:rPr lang="en-US" sz="2400" b="1" i="1" dirty="0" smtClean="0"/>
              <a:t>Put it in a queue.”</a:t>
            </a:r>
            <a:endParaRPr lang="en-US" sz="2400" b="1" i="1" dirty="0"/>
          </a:p>
        </p:txBody>
      </p:sp>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R</a:t>
            </a:r>
            <a:r>
              <a:rPr lang="en-US" baseline="30000" dirty="0" err="1" smtClean="0"/>
              <a:t>n</a:t>
            </a:r>
            <a:r>
              <a:rPr lang="en-US" dirty="0" err="1" smtClean="0">
                <a:sym typeface="Wingdings" pitchFamily="2" charset="2"/>
              </a:rPr>
              <a:t></a:t>
            </a:r>
            <a:r>
              <a:rPr lang="en-US" dirty="0" err="1" smtClean="0"/>
              <a:t>Q</a:t>
            </a:r>
            <a:r>
              <a:rPr lang="en-US" baseline="30000" dirty="0" err="1" smtClean="0"/>
              <a:t>n</a:t>
            </a:r>
            <a:r>
              <a:rPr lang="en-US" dirty="0" err="1" smtClean="0">
                <a:sym typeface="Wingdings" pitchFamily="2" charset="2"/>
              </a:rPr>
              <a:t></a:t>
            </a:r>
            <a:r>
              <a:rPr lang="en-US" dirty="0" err="1" smtClean="0"/>
              <a:t>R</a:t>
            </a:r>
            <a:r>
              <a:rPr lang="en-US" baseline="30000" dirty="0" err="1" smtClean="0"/>
              <a:t>n</a:t>
            </a:r>
            <a:r>
              <a:rPr lang="en-US" dirty="0" smtClean="0"/>
              <a:t> </a:t>
            </a:r>
            <a:r>
              <a:rPr lang="en-US" b="1" dirty="0" smtClean="0"/>
              <a:t>enables</a:t>
            </a:r>
            <a:r>
              <a:rPr lang="en-US" dirty="0" smtClean="0"/>
              <a:t> Responsive</a:t>
            </a:r>
            <a:endParaRPr lang="en-US" dirty="0"/>
          </a:p>
        </p:txBody>
      </p:sp>
      <p:sp>
        <p:nvSpPr>
          <p:cNvPr id="3" name="Content Placeholder 2"/>
          <p:cNvSpPr>
            <a:spLocks noGrp="1"/>
          </p:cNvSpPr>
          <p:nvPr>
            <p:ph idx="1"/>
          </p:nvPr>
        </p:nvSpPr>
        <p:spPr/>
        <p:txBody>
          <a:bodyPr/>
          <a:lstStyle/>
          <a:p>
            <a:r>
              <a:rPr lang="en-US" dirty="0" smtClean="0"/>
              <a:t>Response to interactive users is as fast as a work request can be persisted</a:t>
            </a:r>
          </a:p>
          <a:p>
            <a:r>
              <a:rPr lang="en-US" dirty="0" smtClean="0"/>
              <a:t>Time consuming work done off-line</a:t>
            </a:r>
          </a:p>
          <a:p>
            <a:r>
              <a:rPr lang="en-US" dirty="0" smtClean="0"/>
              <a:t>Same total resource consumption, better subjective </a:t>
            </a:r>
            <a:r>
              <a:rPr lang="en-US" dirty="0" smtClean="0"/>
              <a:t>experience</a:t>
            </a:r>
          </a:p>
          <a:p>
            <a:r>
              <a:rPr lang="en-US" b="1" dirty="0" smtClean="0"/>
              <a:t>UX challenge</a:t>
            </a:r>
            <a:r>
              <a:rPr lang="en-US" dirty="0" smtClean="0"/>
              <a:t> – how to express </a:t>
            </a:r>
            <a:r>
              <a:rPr lang="en-US" dirty="0" err="1" smtClean="0"/>
              <a:t>Async</a:t>
            </a:r>
            <a:r>
              <a:rPr lang="en-US" dirty="0" smtClean="0"/>
              <a:t> to users?</a:t>
            </a:r>
          </a:p>
          <a:p>
            <a:pPr lvl="1"/>
            <a:r>
              <a:rPr lang="en-US" dirty="0" smtClean="0"/>
              <a:t>Communicate Progress</a:t>
            </a:r>
          </a:p>
          <a:p>
            <a:pPr lvl="1"/>
            <a:r>
              <a:rPr lang="en-US" dirty="0" smtClean="0"/>
              <a:t>Display Final results</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R</a:t>
            </a:r>
            <a:r>
              <a:rPr lang="en-US" baseline="30000" dirty="0" err="1" smtClean="0"/>
              <a:t>n</a:t>
            </a:r>
            <a:r>
              <a:rPr lang="en-US" dirty="0" err="1" smtClean="0">
                <a:sym typeface="Wingdings" pitchFamily="2" charset="2"/>
              </a:rPr>
              <a:t></a:t>
            </a:r>
            <a:r>
              <a:rPr lang="en-US" dirty="0" err="1" smtClean="0"/>
              <a:t>Q</a:t>
            </a:r>
            <a:r>
              <a:rPr lang="en-US" baseline="30000" dirty="0" err="1" smtClean="0"/>
              <a:t>n</a:t>
            </a:r>
            <a:r>
              <a:rPr lang="en-US" dirty="0" err="1" smtClean="0">
                <a:sym typeface="Wingdings" pitchFamily="2" charset="2"/>
              </a:rPr>
              <a:t></a:t>
            </a:r>
            <a:r>
              <a:rPr lang="en-US" dirty="0" err="1" smtClean="0"/>
              <a:t>R</a:t>
            </a:r>
            <a:r>
              <a:rPr lang="en-US" baseline="30000" dirty="0" err="1" smtClean="0"/>
              <a:t>n</a:t>
            </a:r>
            <a:r>
              <a:rPr lang="en-US" dirty="0" smtClean="0"/>
              <a:t> </a:t>
            </a:r>
            <a:r>
              <a:rPr lang="en-US" b="1" dirty="0" smtClean="0"/>
              <a:t>enables</a:t>
            </a:r>
            <a:r>
              <a:rPr lang="en-US" dirty="0" smtClean="0"/>
              <a:t> Scalable</a:t>
            </a:r>
            <a:endParaRPr lang="en-US" dirty="0"/>
          </a:p>
        </p:txBody>
      </p:sp>
      <p:sp>
        <p:nvSpPr>
          <p:cNvPr id="3" name="Content Placeholder 2"/>
          <p:cNvSpPr>
            <a:spLocks noGrp="1"/>
          </p:cNvSpPr>
          <p:nvPr>
            <p:ph idx="1"/>
          </p:nvPr>
        </p:nvSpPr>
        <p:spPr/>
        <p:txBody>
          <a:bodyPr>
            <a:normAutofit/>
          </a:bodyPr>
          <a:lstStyle/>
          <a:p>
            <a:r>
              <a:rPr lang="en-US" dirty="0" smtClean="0"/>
              <a:t>Loosely coupled, concern-independent scaling</a:t>
            </a:r>
          </a:p>
          <a:p>
            <a:r>
              <a:rPr lang="en-US" dirty="0" smtClean="0"/>
              <a:t>Blocking is Bane of Scalability</a:t>
            </a:r>
          </a:p>
          <a:p>
            <a:pPr lvl="1"/>
            <a:r>
              <a:rPr lang="en-US" dirty="0" smtClean="0"/>
              <a:t>Decoupled front/back ends insulate from other system issues if…</a:t>
            </a:r>
          </a:p>
          <a:p>
            <a:pPr lvl="1"/>
            <a:r>
              <a:rPr lang="en-US" dirty="0" smtClean="0"/>
              <a:t>Twitter down</a:t>
            </a:r>
          </a:p>
          <a:p>
            <a:pPr lvl="1"/>
            <a:r>
              <a:rPr lang="en-US" dirty="0" smtClean="0"/>
              <a:t>Email server unreachable</a:t>
            </a:r>
          </a:p>
          <a:p>
            <a:pPr lvl="1"/>
            <a:r>
              <a:rPr lang="en-US" dirty="0" smtClean="0"/>
              <a:t>Order processing partner doing maintenance</a:t>
            </a:r>
          </a:p>
          <a:p>
            <a:pPr lvl="1"/>
            <a:r>
              <a:rPr lang="en-US" dirty="0" smtClean="0"/>
              <a:t>Internet connectivity interruption</a:t>
            </a:r>
          </a:p>
          <a:p>
            <a:pPr lvl="1"/>
            <a:endParaRPr lang="en-US" dirty="0" smtClean="0"/>
          </a:p>
          <a:p>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err="1" smtClean="0"/>
              <a:t>R</a:t>
            </a:r>
            <a:r>
              <a:rPr lang="en-US" baseline="30000" dirty="0" err="1" smtClean="0"/>
              <a:t>n</a:t>
            </a:r>
            <a:r>
              <a:rPr lang="en-US" dirty="0" err="1" smtClean="0">
                <a:sym typeface="Wingdings" pitchFamily="2" charset="2"/>
              </a:rPr>
              <a:t></a:t>
            </a:r>
            <a:r>
              <a:rPr lang="en-US" dirty="0" err="1" smtClean="0"/>
              <a:t>Q</a:t>
            </a:r>
            <a:r>
              <a:rPr lang="en-US" baseline="30000" dirty="0" err="1" smtClean="0"/>
              <a:t>n</a:t>
            </a:r>
            <a:r>
              <a:rPr lang="en-US" dirty="0" err="1" smtClean="0">
                <a:sym typeface="Wingdings" pitchFamily="2" charset="2"/>
              </a:rPr>
              <a:t></a:t>
            </a:r>
            <a:r>
              <a:rPr lang="en-US" dirty="0" err="1" smtClean="0"/>
              <a:t>R</a:t>
            </a:r>
            <a:r>
              <a:rPr lang="en-US" baseline="30000" dirty="0" err="1" smtClean="0"/>
              <a:t>n</a:t>
            </a:r>
            <a:r>
              <a:rPr lang="en-US" dirty="0" smtClean="0"/>
              <a:t> </a:t>
            </a:r>
            <a:r>
              <a:rPr lang="en-US" b="1" dirty="0" smtClean="0"/>
              <a:t>enables</a:t>
            </a:r>
            <a:r>
              <a:rPr lang="en-US" dirty="0" smtClean="0"/>
              <a:t> </a:t>
            </a:r>
            <a:r>
              <a:rPr lang="en-US" dirty="0" smtClean="0"/>
              <a:t>Distribution</a:t>
            </a:r>
            <a:endParaRPr lang="en-US" dirty="0"/>
          </a:p>
        </p:txBody>
      </p:sp>
      <p:sp>
        <p:nvSpPr>
          <p:cNvPr id="3" name="Content Placeholder 2"/>
          <p:cNvSpPr>
            <a:spLocks noGrp="1"/>
          </p:cNvSpPr>
          <p:nvPr>
            <p:ph idx="1"/>
          </p:nvPr>
        </p:nvSpPr>
        <p:spPr>
          <a:xfrm>
            <a:off x="457200" y="1371600"/>
            <a:ext cx="4953000" cy="4754563"/>
          </a:xfrm>
        </p:spPr>
        <p:txBody>
          <a:bodyPr>
            <a:normAutofit/>
          </a:bodyPr>
          <a:lstStyle/>
          <a:p>
            <a:pPr marL="342900" lvl="1" indent="-342900">
              <a:buFont typeface="Arial" pitchFamily="34" charset="0"/>
              <a:buChar char="•"/>
            </a:pPr>
            <a:r>
              <a:rPr lang="en-US" sz="3200" dirty="0" smtClean="0"/>
              <a:t>Scale out systems better suited for geographic distribution</a:t>
            </a:r>
          </a:p>
          <a:p>
            <a:pPr lvl="1"/>
            <a:r>
              <a:rPr lang="en-US" dirty="0" smtClean="0"/>
              <a:t>More efficient and flexible because more granular</a:t>
            </a:r>
          </a:p>
          <a:p>
            <a:pPr lvl="1"/>
            <a:r>
              <a:rPr lang="en-US" dirty="0" smtClean="0"/>
              <a:t>Hard for a mega-machine to be in more than one place</a:t>
            </a:r>
          </a:p>
          <a:p>
            <a:pPr lvl="1"/>
            <a:r>
              <a:rPr lang="en-US" dirty="0" smtClean="0"/>
              <a:t>Failure need not be binary</a:t>
            </a:r>
            <a:endParaRPr lang="en-US" dirty="0"/>
          </a:p>
          <a:p>
            <a:pPr lvl="1"/>
            <a:endParaRPr lang="en-US" dirty="0" smtClean="0"/>
          </a:p>
        </p:txBody>
      </p:sp>
      <p:pic>
        <p:nvPicPr>
          <p:cNvPr id="49154" name="Picture 2" descr="File:Chainsaw cutting tree.jpg">
            <a:hlinkClick r:id="rId3"/>
          </p:cNvPr>
          <p:cNvPicPr>
            <a:picLocks noChangeAspect="1" noChangeArrowheads="1"/>
          </p:cNvPicPr>
          <p:nvPr/>
        </p:nvPicPr>
        <p:blipFill>
          <a:blip r:embed="rId4" cstate="print"/>
          <a:srcRect/>
          <a:stretch>
            <a:fillRect/>
          </a:stretch>
        </p:blipFill>
        <p:spPr bwMode="auto">
          <a:xfrm>
            <a:off x="5562600" y="1676400"/>
            <a:ext cx="4038600" cy="5705476"/>
          </a:xfrm>
          <a:prstGeom prst="rect">
            <a:avLst/>
          </a:prstGeom>
          <a:noFill/>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Optimization is </a:t>
            </a:r>
            <a:r>
              <a:rPr lang="en-US" b="1" dirty="0" smtClean="0"/>
              <a:t>optional</a:t>
            </a:r>
            <a:endParaRPr lang="en-US" b="1" dirty="0"/>
          </a:p>
        </p:txBody>
      </p:sp>
      <p:sp>
        <p:nvSpPr>
          <p:cNvPr id="3" name="Content Placeholder 2"/>
          <p:cNvSpPr>
            <a:spLocks noGrp="1"/>
          </p:cNvSpPr>
          <p:nvPr>
            <p:ph idx="1"/>
          </p:nvPr>
        </p:nvSpPr>
        <p:spPr/>
        <p:txBody>
          <a:bodyPr>
            <a:normAutofit fontScale="92500" lnSpcReduction="20000"/>
          </a:bodyPr>
          <a:lstStyle/>
          <a:p>
            <a:r>
              <a:rPr lang="en-US" dirty="0" smtClean="0"/>
              <a:t>Individual role utilization may be low</a:t>
            </a:r>
          </a:p>
          <a:p>
            <a:pPr lvl="1"/>
            <a:r>
              <a:rPr lang="en-US" dirty="0" smtClean="0"/>
              <a:t>Role is a VM – lots of resources</a:t>
            </a:r>
          </a:p>
          <a:p>
            <a:pPr lvl="1"/>
            <a:r>
              <a:rPr lang="en-US" dirty="0" smtClean="0"/>
              <a:t>You </a:t>
            </a:r>
            <a:r>
              <a:rPr lang="en-US" dirty="0" smtClean="0"/>
              <a:t>pay by instance, not resource use </a:t>
            </a:r>
            <a:r>
              <a:rPr lang="en-US" dirty="0" smtClean="0"/>
              <a:t>within</a:t>
            </a:r>
          </a:p>
          <a:p>
            <a:r>
              <a:rPr lang="en-US" dirty="0" smtClean="0"/>
              <a:t>Make sure VM instances are “right sized”</a:t>
            </a:r>
          </a:p>
          <a:p>
            <a:pPr lvl="1"/>
            <a:r>
              <a:rPr lang="en-US" dirty="0" smtClean="0"/>
              <a:t>Small, Medium, Large, XL</a:t>
            </a:r>
          </a:p>
          <a:p>
            <a:r>
              <a:rPr lang="en-US" dirty="0" smtClean="0"/>
              <a:t>Make sure enough roles for uptime</a:t>
            </a:r>
          </a:p>
          <a:p>
            <a:pPr lvl="1"/>
            <a:r>
              <a:rPr lang="en-US" dirty="0" smtClean="0"/>
              <a:t>SLA requires minimum of 2 instances</a:t>
            </a:r>
          </a:p>
          <a:p>
            <a:r>
              <a:rPr lang="en-US" dirty="0" smtClean="0"/>
              <a:t>Business Trade-Off for further optimizations</a:t>
            </a:r>
          </a:p>
          <a:p>
            <a:pPr lvl="1"/>
            <a:r>
              <a:rPr lang="en-US" dirty="0" smtClean="0"/>
              <a:t>Optimize </a:t>
            </a:r>
            <a:r>
              <a:rPr lang="en-US" dirty="0" smtClean="0"/>
              <a:t>for CPU </a:t>
            </a:r>
            <a:r>
              <a:rPr lang="en-US" dirty="0" smtClean="0"/>
              <a:t>utilization (multiple threads)</a:t>
            </a:r>
          </a:p>
          <a:p>
            <a:pPr lvl="1"/>
            <a:r>
              <a:rPr lang="en-US" dirty="0" smtClean="0"/>
              <a:t>Combine types of processing into fewer role types</a:t>
            </a:r>
            <a:endParaRPr lang="en-US" dirty="0" smtClean="0"/>
          </a:p>
          <a:p>
            <a:pPr lvl="1"/>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Common Operational Challenges</a:t>
            </a:r>
            <a:endParaRPr lang="en-US" dirty="0"/>
          </a:p>
        </p:txBody>
      </p:sp>
      <p:sp>
        <p:nvSpPr>
          <p:cNvPr id="3" name="Content Placeholder 2"/>
          <p:cNvSpPr>
            <a:spLocks noGrp="1"/>
          </p:cNvSpPr>
          <p:nvPr>
            <p:ph idx="1"/>
          </p:nvPr>
        </p:nvSpPr>
        <p:spPr/>
        <p:txBody>
          <a:bodyPr/>
          <a:lstStyle/>
          <a:p>
            <a:r>
              <a:rPr lang="en-US" dirty="0" smtClean="0"/>
              <a:t>Hard to upgrade without downtime</a:t>
            </a:r>
          </a:p>
          <a:p>
            <a:r>
              <a:rPr lang="en-US" dirty="0" smtClean="0"/>
              <a:t>Wasteful to provision for peak load</a:t>
            </a:r>
          </a:p>
          <a:p>
            <a:r>
              <a:rPr lang="en-US" dirty="0" smtClean="0"/>
              <a:t>Time consuming to add more dev or test environments</a:t>
            </a:r>
            <a:endParaRPr lang="en-US" dirty="0"/>
          </a:p>
        </p:txBody>
      </p:sp>
    </p:spTree>
    <p:extLst>
      <p:ext uri="{BB962C8B-B14F-4D97-AF65-F5344CB8AC3E}">
        <p14:creationId xmlns:p14="http://schemas.microsoft.com/office/powerpoint/2010/main" xmlns="" val="4101537788"/>
      </p:ext>
    </p:extLst>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R</a:t>
            </a:r>
            <a:r>
              <a:rPr lang="en-US" baseline="30000" dirty="0" err="1" smtClean="0"/>
              <a:t>n</a:t>
            </a:r>
            <a:r>
              <a:rPr lang="en-US" dirty="0" err="1" smtClean="0">
                <a:sym typeface="Wingdings" pitchFamily="2" charset="2"/>
              </a:rPr>
              <a:t></a:t>
            </a:r>
            <a:r>
              <a:rPr lang="en-US" dirty="0" err="1" smtClean="0"/>
              <a:t>Q</a:t>
            </a:r>
            <a:r>
              <a:rPr lang="en-US" baseline="30000" dirty="0" err="1" smtClean="0"/>
              <a:t>n</a:t>
            </a:r>
            <a:r>
              <a:rPr lang="en-US" dirty="0" err="1" smtClean="0">
                <a:sym typeface="Wingdings" pitchFamily="2" charset="2"/>
              </a:rPr>
              <a:t></a:t>
            </a:r>
            <a:r>
              <a:rPr lang="en-US" dirty="0" err="1" smtClean="0"/>
              <a:t>R</a:t>
            </a:r>
            <a:r>
              <a:rPr lang="en-US" baseline="30000" dirty="0" err="1" smtClean="0"/>
              <a:t>n</a:t>
            </a:r>
            <a:r>
              <a:rPr lang="en-US" dirty="0" smtClean="0"/>
              <a:t> </a:t>
            </a:r>
            <a:r>
              <a:rPr lang="en-US" b="1" dirty="0" smtClean="0"/>
              <a:t>requires</a:t>
            </a:r>
            <a:r>
              <a:rPr lang="en-US" dirty="0" smtClean="0"/>
              <a:t> Idempotent</a:t>
            </a:r>
            <a:endParaRPr lang="en-US" dirty="0"/>
          </a:p>
        </p:txBody>
      </p:sp>
      <p:sp>
        <p:nvSpPr>
          <p:cNvPr id="3" name="Content Placeholder 2"/>
          <p:cNvSpPr>
            <a:spLocks noGrp="1"/>
          </p:cNvSpPr>
          <p:nvPr>
            <p:ph idx="1"/>
          </p:nvPr>
        </p:nvSpPr>
        <p:spPr/>
        <p:txBody>
          <a:bodyPr/>
          <a:lstStyle/>
          <a:p>
            <a:r>
              <a:rPr lang="en-US" dirty="0" smtClean="0"/>
              <a:t>If we do a task twice, end result same as if we did it </a:t>
            </a:r>
            <a:r>
              <a:rPr lang="en-US" dirty="0" smtClean="0"/>
              <a:t>once</a:t>
            </a:r>
          </a:p>
          <a:p>
            <a:r>
              <a:rPr lang="en-US" dirty="0" smtClean="0"/>
              <a:t>App-specific concerns dictate approaches</a:t>
            </a:r>
          </a:p>
          <a:p>
            <a:pPr lvl="1"/>
            <a:r>
              <a:rPr lang="en-US" dirty="0" smtClean="0"/>
              <a:t>Compensating transactions</a:t>
            </a:r>
          </a:p>
          <a:p>
            <a:pPr lvl="1"/>
            <a:r>
              <a:rPr lang="en-US" dirty="0" smtClean="0"/>
              <a:t>Last in wins</a:t>
            </a:r>
          </a:p>
          <a:p>
            <a:pPr lvl="1"/>
            <a:r>
              <a:rPr lang="en-US" dirty="0" smtClean="0"/>
              <a:t>Many others possible – hard to say</a:t>
            </a:r>
          </a:p>
          <a:p>
            <a:r>
              <a:rPr lang="en-US" dirty="0" smtClean="0"/>
              <a:t>Example with </a:t>
            </a:r>
            <a:r>
              <a:rPr lang="en-US" dirty="0" err="1" smtClean="0"/>
              <a:t>Thumnailing</a:t>
            </a:r>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smtClean="0"/>
              <a:t>R</a:t>
            </a:r>
            <a:r>
              <a:rPr lang="en-US" baseline="30000" dirty="0" err="1" smtClean="0"/>
              <a:t>n</a:t>
            </a:r>
            <a:r>
              <a:rPr lang="en-US" dirty="0" err="1" smtClean="0">
                <a:sym typeface="Wingdings" pitchFamily="2" charset="2"/>
              </a:rPr>
              <a:t></a:t>
            </a:r>
            <a:r>
              <a:rPr lang="en-US" dirty="0" err="1" smtClean="0"/>
              <a:t>Q</a:t>
            </a:r>
            <a:r>
              <a:rPr lang="en-US" baseline="30000" dirty="0" err="1" smtClean="0"/>
              <a:t>n</a:t>
            </a:r>
            <a:r>
              <a:rPr lang="en-US" dirty="0" err="1" smtClean="0">
                <a:sym typeface="Wingdings" pitchFamily="2" charset="2"/>
              </a:rPr>
              <a:t></a:t>
            </a:r>
            <a:r>
              <a:rPr lang="en-US" dirty="0" err="1" smtClean="0"/>
              <a:t>R</a:t>
            </a:r>
            <a:r>
              <a:rPr lang="en-US" baseline="30000" dirty="0" err="1" smtClean="0"/>
              <a:t>n</a:t>
            </a:r>
            <a:r>
              <a:rPr lang="en-US" dirty="0" smtClean="0"/>
              <a:t> </a:t>
            </a:r>
            <a:r>
              <a:rPr lang="en-US" b="1" dirty="0" smtClean="0"/>
              <a:t>requires</a:t>
            </a:r>
            <a:r>
              <a:rPr lang="en-US" dirty="0" smtClean="0"/>
              <a:t> </a:t>
            </a:r>
            <a:r>
              <a:rPr lang="en-US" dirty="0" smtClean="0"/>
              <a:t>Poison Message Strategy</a:t>
            </a:r>
            <a:endParaRPr lang="en-US" dirty="0"/>
          </a:p>
        </p:txBody>
      </p:sp>
      <p:sp>
        <p:nvSpPr>
          <p:cNvPr id="3" name="Content Placeholder 2"/>
          <p:cNvSpPr>
            <a:spLocks noGrp="1"/>
          </p:cNvSpPr>
          <p:nvPr>
            <p:ph idx="1"/>
          </p:nvPr>
        </p:nvSpPr>
        <p:spPr/>
        <p:txBody>
          <a:bodyPr>
            <a:normAutofit lnSpcReduction="10000"/>
          </a:bodyPr>
          <a:lstStyle/>
          <a:p>
            <a:r>
              <a:rPr lang="en-US" dirty="0" smtClean="0"/>
              <a:t>A Poison Message cannot be processed</a:t>
            </a:r>
          </a:p>
          <a:p>
            <a:pPr lvl="1"/>
            <a:r>
              <a:rPr lang="en-US" dirty="0" smtClean="0"/>
              <a:t>Error condition</a:t>
            </a:r>
          </a:p>
          <a:p>
            <a:pPr lvl="1"/>
            <a:r>
              <a:rPr lang="en-US" dirty="0" smtClean="0"/>
              <a:t>Non-transient reason</a:t>
            </a:r>
          </a:p>
          <a:p>
            <a:r>
              <a:rPr lang="en-US" dirty="0" smtClean="0"/>
              <a:t>Strategy One: </a:t>
            </a:r>
          </a:p>
          <a:p>
            <a:pPr lvl="1"/>
            <a:r>
              <a:rPr lang="en-US" dirty="0" smtClean="0"/>
              <a:t>Fall off the queue (TTL)</a:t>
            </a:r>
          </a:p>
          <a:p>
            <a:pPr lvl="1"/>
            <a:r>
              <a:rPr lang="en-US" dirty="0" smtClean="0"/>
              <a:t>Message stays in queue for 7 days (default)</a:t>
            </a:r>
          </a:p>
          <a:p>
            <a:r>
              <a:rPr lang="en-US" dirty="0" smtClean="0"/>
              <a:t>Strategy Two:</a:t>
            </a:r>
          </a:p>
          <a:p>
            <a:pPr lvl="1"/>
            <a:r>
              <a:rPr lang="en-US" dirty="0" smtClean="0"/>
              <a:t>Specify retry threshold</a:t>
            </a:r>
          </a:p>
          <a:p>
            <a:pPr lvl="1"/>
            <a:r>
              <a:rPr lang="en-US" dirty="0" smtClean="0"/>
              <a:t>Remove poison messages</a:t>
            </a:r>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R</a:t>
            </a:r>
            <a:r>
              <a:rPr lang="en-US" baseline="30000" dirty="0" err="1" smtClean="0"/>
              <a:t>n</a:t>
            </a:r>
            <a:r>
              <a:rPr lang="en-US" dirty="0" err="1" smtClean="0">
                <a:sym typeface="Wingdings" pitchFamily="2" charset="2"/>
              </a:rPr>
              <a:t></a:t>
            </a:r>
            <a:r>
              <a:rPr lang="en-US" dirty="0" err="1" smtClean="0"/>
              <a:t>Q</a:t>
            </a:r>
            <a:r>
              <a:rPr lang="en-US" baseline="30000" dirty="0" err="1" smtClean="0"/>
              <a:t>n</a:t>
            </a:r>
            <a:r>
              <a:rPr lang="en-US" dirty="0" err="1" smtClean="0">
                <a:sym typeface="Wingdings" pitchFamily="2" charset="2"/>
              </a:rPr>
              <a:t></a:t>
            </a:r>
            <a:r>
              <a:rPr lang="en-US" dirty="0" err="1" smtClean="0"/>
              <a:t>R</a:t>
            </a:r>
            <a:r>
              <a:rPr lang="en-US" baseline="30000" dirty="0" err="1" smtClean="0"/>
              <a:t>n</a:t>
            </a:r>
            <a:r>
              <a:rPr lang="en-US" dirty="0" smtClean="0"/>
              <a:t> </a:t>
            </a:r>
            <a:r>
              <a:rPr lang="en-US" b="1" dirty="0" smtClean="0"/>
              <a:t>enables</a:t>
            </a:r>
            <a:r>
              <a:rPr lang="en-US" dirty="0" smtClean="0"/>
              <a:t> Resilient</a:t>
            </a:r>
            <a:endParaRPr lang="en-US" dirty="0"/>
          </a:p>
        </p:txBody>
      </p:sp>
      <p:sp>
        <p:nvSpPr>
          <p:cNvPr id="3" name="Content Placeholder 2"/>
          <p:cNvSpPr>
            <a:spLocks noGrp="1"/>
          </p:cNvSpPr>
          <p:nvPr>
            <p:ph idx="1"/>
          </p:nvPr>
        </p:nvSpPr>
        <p:spPr/>
        <p:txBody>
          <a:bodyPr>
            <a:normAutofit/>
          </a:bodyPr>
          <a:lstStyle/>
          <a:p>
            <a:r>
              <a:rPr lang="en-US" dirty="0" smtClean="0"/>
              <a:t>And </a:t>
            </a:r>
            <a:r>
              <a:rPr lang="en-US" b="1" dirty="0" smtClean="0"/>
              <a:t>Requires </a:t>
            </a:r>
            <a:r>
              <a:rPr lang="en-US" dirty="0" smtClean="0"/>
              <a:t>that you “Plan </a:t>
            </a:r>
            <a:r>
              <a:rPr lang="en-US" dirty="0" smtClean="0"/>
              <a:t>for failure”</a:t>
            </a:r>
          </a:p>
          <a:p>
            <a:r>
              <a:rPr lang="en-US" b="1" dirty="0" smtClean="0"/>
              <a:t>There will be role restarts</a:t>
            </a:r>
          </a:p>
          <a:p>
            <a:r>
              <a:rPr lang="en-US" dirty="0" smtClean="0"/>
              <a:t>Bake in handling of restarts</a:t>
            </a:r>
          </a:p>
          <a:p>
            <a:pPr lvl="1"/>
            <a:r>
              <a:rPr lang="en-US" dirty="0" smtClean="0"/>
              <a:t>Not an </a:t>
            </a:r>
            <a:r>
              <a:rPr lang="en-US" dirty="0" smtClean="0"/>
              <a:t>exception case! Expect it!</a:t>
            </a:r>
            <a:endParaRPr lang="en-US" dirty="0" smtClean="0"/>
          </a:p>
          <a:p>
            <a:pPr lvl="1"/>
            <a:r>
              <a:rPr lang="en-US" dirty="0" smtClean="0"/>
              <a:t>Restarts are routine, system “just keeps working”</a:t>
            </a:r>
          </a:p>
          <a:p>
            <a:r>
              <a:rPr lang="en-US" b="1" i="1" dirty="0" smtClean="0"/>
              <a:t>If you follow the pattern, the payoff is substantial…</a:t>
            </a:r>
            <a:endParaRPr lang="en-US" b="1" i="1" dirty="0" smtClean="0"/>
          </a:p>
          <a:p>
            <a:pPr lvl="1"/>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normAutofit fontScale="90000"/>
          </a:bodyPr>
          <a:lstStyle/>
          <a:p>
            <a:r>
              <a:rPr lang="en-US" sz="4900" b="1" dirty="0" smtClean="0"/>
              <a:t>What’s Up</a:t>
            </a:r>
            <a:r>
              <a:rPr lang="en-US" sz="4900" b="1" dirty="0" smtClean="0"/>
              <a:t>?</a:t>
            </a:r>
            <a:r>
              <a:rPr lang="en-US" dirty="0" smtClean="0"/>
              <a:t/>
            </a:r>
            <a:br>
              <a:rPr lang="en-US" dirty="0" smtClean="0"/>
            </a:br>
            <a:r>
              <a:rPr lang="en-US" sz="3600" dirty="0" smtClean="0"/>
              <a:t>Aspirin-free Reliability as EMERGENT PROPERTY</a:t>
            </a:r>
            <a:endParaRPr lang="en-US" dirty="0"/>
          </a:p>
        </p:txBody>
      </p:sp>
      <p:graphicFrame>
        <p:nvGraphicFramePr>
          <p:cNvPr id="4" name="Content Placeholder 3"/>
          <p:cNvGraphicFramePr>
            <a:graphicFrameLocks noGrp="1"/>
          </p:cNvGraphicFramePr>
          <p:nvPr>
            <p:ph idx="1"/>
          </p:nvPr>
        </p:nvGraphicFramePr>
        <p:xfrm>
          <a:off x="1" y="1219200"/>
          <a:ext cx="9143999" cy="6309360"/>
        </p:xfrm>
        <a:graphic>
          <a:graphicData uri="http://schemas.openxmlformats.org/drawingml/2006/table">
            <a:tbl>
              <a:tblPr firstRow="1" bandRow="1">
                <a:tableStyleId>{5C22544A-7EE6-4342-B048-85BDC9FD1C3A}</a:tableStyleId>
              </a:tblPr>
              <a:tblGrid>
                <a:gridCol w="2259724"/>
                <a:gridCol w="2259724"/>
                <a:gridCol w="2259724"/>
                <a:gridCol w="2364827"/>
              </a:tblGrid>
              <a:tr h="370840">
                <a:tc>
                  <a:txBody>
                    <a:bodyPr/>
                    <a:lstStyle/>
                    <a:p>
                      <a:endParaRPr lang="en-US" sz="2400" dirty="0"/>
                    </a:p>
                  </a:txBody>
                  <a:tcPr/>
                </a:tc>
                <a:tc>
                  <a:txBody>
                    <a:bodyPr/>
                    <a:lstStyle/>
                    <a:p>
                      <a:r>
                        <a:rPr lang="en-US" sz="2400" dirty="0" smtClean="0"/>
                        <a:t>Typical</a:t>
                      </a:r>
                      <a:r>
                        <a:rPr lang="en-US" sz="2400" baseline="0" dirty="0" smtClean="0"/>
                        <a:t> Site</a:t>
                      </a:r>
                      <a:endParaRPr lang="en-US" sz="2400" dirty="0" smtClean="0"/>
                    </a:p>
                  </a:txBody>
                  <a:tcPr/>
                </a:tc>
                <a:tc>
                  <a:txBody>
                    <a:bodyPr/>
                    <a:lstStyle/>
                    <a:p>
                      <a:r>
                        <a:rPr lang="en-US" sz="2400" dirty="0" smtClean="0"/>
                        <a:t>Any</a:t>
                      </a:r>
                      <a:r>
                        <a:rPr lang="en-US" sz="2400" baseline="0" dirty="0" smtClean="0"/>
                        <a:t> </a:t>
                      </a:r>
                      <a:r>
                        <a:rPr lang="en-US" sz="2400" dirty="0" smtClean="0"/>
                        <a:t>Azure Role</a:t>
                      </a:r>
                      <a:endParaRPr lang="en-US" sz="2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baseline="0" dirty="0" smtClean="0">
                          <a:sym typeface="Wingdings" pitchFamily="2" charset="2"/>
                        </a:rPr>
                        <a:t>Overall </a:t>
                      </a:r>
                      <a:r>
                        <a:rPr lang="en-US" sz="2400" i="0" baseline="0" dirty="0" smtClean="0">
                          <a:sym typeface="Wingdings" pitchFamily="2" charset="2"/>
                        </a:rPr>
                        <a:t>System</a:t>
                      </a:r>
                      <a:endParaRPr lang="en-US" sz="2400" i="0" dirty="0" smtClean="0"/>
                    </a:p>
                  </a:txBody>
                  <a:tcPr/>
                </a:tc>
              </a:tr>
              <a:tr h="370840">
                <a:tc>
                  <a:txBody>
                    <a:bodyPr/>
                    <a:lstStyle/>
                    <a:p>
                      <a:r>
                        <a:rPr lang="en-US" sz="2400" baseline="0" dirty="0" smtClean="0"/>
                        <a:t>Operating System Upgrade</a:t>
                      </a:r>
                      <a:endParaRPr lang="en-US" sz="2400" dirty="0"/>
                    </a:p>
                  </a:txBody>
                  <a:tcPr/>
                </a:tc>
                <a:tc>
                  <a:txBody>
                    <a:bodyPr/>
                    <a:lstStyle/>
                    <a:p>
                      <a:endParaRPr lang="en-US" sz="2400" dirty="0"/>
                    </a:p>
                  </a:txBody>
                  <a:tcPr/>
                </a:tc>
                <a:tc>
                  <a:txBody>
                    <a:bodyPr/>
                    <a:lstStyle/>
                    <a:p>
                      <a:endParaRPr lang="en-US" sz="2400" dirty="0"/>
                    </a:p>
                  </a:txBody>
                  <a:tcPr/>
                </a:tc>
                <a:tc>
                  <a:txBody>
                    <a:bodyPr/>
                    <a:lstStyle/>
                    <a:p>
                      <a:endParaRPr lang="en-US" sz="2400" dirty="0"/>
                    </a:p>
                  </a:txBody>
                  <a:tcPr/>
                </a:tc>
              </a:tr>
              <a:tr h="370840">
                <a:tc>
                  <a:txBody>
                    <a:bodyPr/>
                    <a:lstStyle/>
                    <a:p>
                      <a:r>
                        <a:rPr lang="en-US" sz="2400" dirty="0" smtClean="0"/>
                        <a:t>Application Update / Deploy</a:t>
                      </a:r>
                      <a:endParaRPr lang="en-US" sz="2400" dirty="0"/>
                    </a:p>
                  </a:txBody>
                  <a:tcPr/>
                </a:tc>
                <a:tc>
                  <a:txBody>
                    <a:bodyPr/>
                    <a:lstStyle/>
                    <a:p>
                      <a:endParaRPr lang="en-US" sz="2400" dirty="0"/>
                    </a:p>
                  </a:txBody>
                  <a:tcPr/>
                </a:tc>
                <a:tc>
                  <a:txBody>
                    <a:bodyPr/>
                    <a:lstStyle/>
                    <a:p>
                      <a:endParaRPr lang="en-US"/>
                    </a:p>
                  </a:txBody>
                  <a:tcPr/>
                </a:tc>
                <a:tc>
                  <a:txBody>
                    <a:bodyPr/>
                    <a:lstStyle/>
                    <a:p>
                      <a:endParaRPr lang="en-U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smtClean="0"/>
                        <a:t>Change Topology</a:t>
                      </a:r>
                    </a:p>
                  </a:txBody>
                  <a:tcPr/>
                </a:tc>
                <a:tc>
                  <a:txBody>
                    <a:bodyPr/>
                    <a:lstStyle/>
                    <a:p>
                      <a:endParaRPr lang="en-US" sz="2400" dirty="0"/>
                    </a:p>
                  </a:txBody>
                  <a:tcPr/>
                </a:tc>
                <a:tc>
                  <a:txBody>
                    <a:bodyPr/>
                    <a:lstStyle/>
                    <a:p>
                      <a:endParaRPr lang="en-US" sz="2400" dirty="0"/>
                    </a:p>
                  </a:txBody>
                  <a:tcPr/>
                </a:tc>
                <a:tc>
                  <a:txBody>
                    <a:bodyPr/>
                    <a:lstStyle/>
                    <a:p>
                      <a:endParaRPr lang="en-US" sz="2400"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smtClean="0"/>
                        <a:t>Hardware Failure</a:t>
                      </a:r>
                    </a:p>
                  </a:txBody>
                  <a:tcPr/>
                </a:tc>
                <a:tc>
                  <a:txBody>
                    <a:bodyPr/>
                    <a:lstStyle/>
                    <a:p>
                      <a:endParaRPr lang="en-US" sz="2400"/>
                    </a:p>
                  </a:txBody>
                  <a:tcPr/>
                </a:tc>
                <a:tc>
                  <a:txBody>
                    <a:bodyPr/>
                    <a:lstStyle/>
                    <a:p>
                      <a:endParaRPr lang="en-US" sz="2400"/>
                    </a:p>
                  </a:txBody>
                  <a:tcPr/>
                </a:tc>
                <a:tc>
                  <a:txBody>
                    <a:bodyPr/>
                    <a:lstStyle/>
                    <a:p>
                      <a:endParaRPr lang="en-US" sz="2400" dirty="0"/>
                    </a:p>
                  </a:txBody>
                  <a:tcPr/>
                </a:tc>
              </a:tr>
              <a:tr h="370840">
                <a:tc>
                  <a:txBody>
                    <a:bodyPr/>
                    <a:lstStyle/>
                    <a:p>
                      <a:r>
                        <a:rPr lang="en-US" sz="2400" baseline="0" dirty="0" smtClean="0"/>
                        <a:t>Software Bug / Crash / Failure</a:t>
                      </a:r>
                      <a:endParaRPr lang="en-US" sz="2400" dirty="0"/>
                    </a:p>
                  </a:txBody>
                  <a:tcPr/>
                </a:tc>
                <a:tc>
                  <a:txBody>
                    <a:bodyPr/>
                    <a:lstStyle/>
                    <a:p>
                      <a:endParaRPr lang="en-US" sz="2400" dirty="0"/>
                    </a:p>
                  </a:txBody>
                  <a:tcPr/>
                </a:tc>
                <a:tc>
                  <a:txBody>
                    <a:bodyPr/>
                    <a:lstStyle/>
                    <a:p>
                      <a:endParaRPr lang="en-US" sz="2400" dirty="0"/>
                    </a:p>
                  </a:txBody>
                  <a:tcPr/>
                </a:tc>
                <a:tc>
                  <a:txBody>
                    <a:bodyPr/>
                    <a:lstStyle/>
                    <a:p>
                      <a:endParaRPr lang="en-US" sz="2400" dirty="0"/>
                    </a:p>
                  </a:txBody>
                  <a:tcPr/>
                </a:tc>
              </a:tr>
              <a:tr h="370840">
                <a:tc>
                  <a:txBody>
                    <a:bodyPr/>
                    <a:lstStyle/>
                    <a:p>
                      <a:r>
                        <a:rPr lang="en-US" sz="2400" dirty="0" smtClean="0"/>
                        <a:t>Security</a:t>
                      </a:r>
                      <a:r>
                        <a:rPr lang="en-US" sz="2400" baseline="0" dirty="0" smtClean="0"/>
                        <a:t> </a:t>
                      </a:r>
                      <a:r>
                        <a:rPr lang="en-US" sz="2400" baseline="0" dirty="0" smtClean="0"/>
                        <a:t/>
                      </a:r>
                      <a:br>
                        <a:rPr lang="en-US" sz="2400" baseline="0" dirty="0" smtClean="0"/>
                      </a:br>
                      <a:r>
                        <a:rPr lang="en-US" sz="2400" baseline="0" dirty="0" smtClean="0"/>
                        <a:t>Patch</a:t>
                      </a:r>
                      <a:endParaRPr lang="en-US" sz="2400" dirty="0"/>
                    </a:p>
                  </a:txBody>
                  <a:tcPr/>
                </a:tc>
                <a:tc>
                  <a:txBody>
                    <a:bodyPr/>
                    <a:lstStyle/>
                    <a:p>
                      <a:endParaRPr lang="en-US" sz="2400" dirty="0"/>
                    </a:p>
                  </a:txBody>
                  <a:tcPr/>
                </a:tc>
                <a:tc>
                  <a:txBody>
                    <a:bodyPr/>
                    <a:lstStyle/>
                    <a:p>
                      <a:endParaRPr lang="en-US" sz="2400" dirty="0"/>
                    </a:p>
                  </a:txBody>
                  <a:tcPr/>
                </a:tc>
                <a:tc>
                  <a:txBody>
                    <a:bodyPr/>
                    <a:lstStyle/>
                    <a:p>
                      <a:endParaRPr lang="en-US" sz="2400" dirty="0"/>
                    </a:p>
                  </a:txBody>
                  <a:tcPr/>
                </a:tc>
              </a:tr>
              <a:tr h="370840">
                <a:tc>
                  <a:txBody>
                    <a:bodyPr/>
                    <a:lstStyle/>
                    <a:p>
                      <a:endParaRPr lang="en-US" sz="2400"/>
                    </a:p>
                  </a:txBody>
                  <a:tcPr/>
                </a:tc>
                <a:tc>
                  <a:txBody>
                    <a:bodyPr/>
                    <a:lstStyle/>
                    <a:p>
                      <a:endParaRPr lang="en-US" sz="2400"/>
                    </a:p>
                  </a:txBody>
                  <a:tcPr/>
                </a:tc>
                <a:tc>
                  <a:txBody>
                    <a:bodyPr/>
                    <a:lstStyle/>
                    <a:p>
                      <a:endParaRPr lang="en-US" sz="2400"/>
                    </a:p>
                  </a:txBody>
                  <a:tcPr/>
                </a:tc>
                <a:tc>
                  <a:txBody>
                    <a:bodyPr/>
                    <a:lstStyle/>
                    <a:p>
                      <a:endParaRPr lang="en-US" sz="2400" dirty="0"/>
                    </a:p>
                  </a:txBody>
                  <a:tcPr/>
                </a:tc>
              </a:tr>
              <a:tr h="370840">
                <a:tc>
                  <a:txBody>
                    <a:bodyPr/>
                    <a:lstStyle/>
                    <a:p>
                      <a:endParaRPr lang="en-US" sz="2400" dirty="0"/>
                    </a:p>
                  </a:txBody>
                  <a:tcPr/>
                </a:tc>
                <a:tc>
                  <a:txBody>
                    <a:bodyPr/>
                    <a:lstStyle/>
                    <a:p>
                      <a:endParaRPr lang="en-US" sz="2400" dirty="0"/>
                    </a:p>
                  </a:txBody>
                  <a:tcPr/>
                </a:tc>
                <a:tc>
                  <a:txBody>
                    <a:bodyPr/>
                    <a:lstStyle/>
                    <a:p>
                      <a:endParaRPr lang="en-US" sz="2400" dirty="0"/>
                    </a:p>
                  </a:txBody>
                  <a:tcPr/>
                </a:tc>
                <a:tc>
                  <a:txBody>
                    <a:bodyPr/>
                    <a:lstStyle/>
                    <a:p>
                      <a:endParaRPr lang="en-US" sz="2400" dirty="0"/>
                    </a:p>
                  </a:txBody>
                  <a:tcPr/>
                </a:tc>
              </a:tr>
            </a:tbl>
          </a:graphicData>
        </a:graphic>
      </p:graphicFrame>
      <p:pic>
        <p:nvPicPr>
          <p:cNvPr id="20" name="Picture 12" descr="C:\Users\Bill\AppData\Local\Microsoft\Windows\Temporary Internet Files\Content.IE5\GSDT1JY1\MC900391752[1].wmf"/>
          <p:cNvPicPr>
            <a:picLocks noChangeAspect="1" noChangeArrowheads="1"/>
          </p:cNvPicPr>
          <p:nvPr/>
        </p:nvPicPr>
        <p:blipFill>
          <a:blip r:embed="rId3" cstate="print"/>
          <a:srcRect/>
          <a:stretch>
            <a:fillRect/>
          </a:stretch>
        </p:blipFill>
        <p:spPr bwMode="auto">
          <a:xfrm>
            <a:off x="3733800" y="2438400"/>
            <a:ext cx="846137" cy="843920"/>
          </a:xfrm>
          <a:prstGeom prst="rect">
            <a:avLst/>
          </a:prstGeom>
          <a:noFill/>
        </p:spPr>
      </p:pic>
      <p:pic>
        <p:nvPicPr>
          <p:cNvPr id="21" name="Picture 5" descr="C:\Users\Bill\AppData\Local\Microsoft\Windows\Temporary Internet Files\Content.IE5\LPZ2QVJT\MC900442139[1].png"/>
          <p:cNvPicPr>
            <a:picLocks noChangeAspect="1" noChangeArrowheads="1"/>
          </p:cNvPicPr>
          <p:nvPr/>
        </p:nvPicPr>
        <p:blipFill>
          <a:blip r:embed="rId4" cstate="print"/>
          <a:srcRect/>
          <a:stretch>
            <a:fillRect/>
          </a:stretch>
        </p:blipFill>
        <p:spPr bwMode="auto">
          <a:xfrm>
            <a:off x="7315200" y="3276600"/>
            <a:ext cx="914400" cy="933190"/>
          </a:xfrm>
          <a:prstGeom prst="rect">
            <a:avLst/>
          </a:prstGeom>
          <a:noFill/>
        </p:spPr>
      </p:pic>
      <p:pic>
        <p:nvPicPr>
          <p:cNvPr id="25" name="Picture 5" descr="C:\Users\Bill\AppData\Local\Microsoft\Windows\Temporary Internet Files\Content.IE5\LPZ2QVJT\MC900442139[1].png"/>
          <p:cNvPicPr>
            <a:picLocks noChangeAspect="1" noChangeArrowheads="1"/>
          </p:cNvPicPr>
          <p:nvPr/>
        </p:nvPicPr>
        <p:blipFill>
          <a:blip r:embed="rId4" cstate="print"/>
          <a:srcRect/>
          <a:stretch>
            <a:fillRect/>
          </a:stretch>
        </p:blipFill>
        <p:spPr bwMode="auto">
          <a:xfrm>
            <a:off x="7315200" y="4953000"/>
            <a:ext cx="914400" cy="933190"/>
          </a:xfrm>
          <a:prstGeom prst="rect">
            <a:avLst/>
          </a:prstGeom>
          <a:noFill/>
        </p:spPr>
      </p:pic>
      <p:pic>
        <p:nvPicPr>
          <p:cNvPr id="28" name="Picture 11" descr="C:\Users\Bill\AppData\Local\Microsoft\Windows\Temporary Internet Files\Content.IE5\FF68WZAV\MC900432537[1].png"/>
          <p:cNvPicPr>
            <a:picLocks noChangeAspect="1" noChangeArrowheads="1"/>
          </p:cNvPicPr>
          <p:nvPr/>
        </p:nvPicPr>
        <p:blipFill>
          <a:blip r:embed="rId5" cstate="print"/>
          <a:srcRect/>
          <a:stretch>
            <a:fillRect/>
          </a:stretch>
        </p:blipFill>
        <p:spPr bwMode="auto">
          <a:xfrm>
            <a:off x="5181600" y="5029200"/>
            <a:ext cx="685800" cy="685800"/>
          </a:xfrm>
          <a:prstGeom prst="rect">
            <a:avLst/>
          </a:prstGeom>
          <a:noFill/>
        </p:spPr>
      </p:pic>
      <p:pic>
        <p:nvPicPr>
          <p:cNvPr id="19" name="Picture 11" descr="C:\Users\Bill\AppData\Local\Microsoft\Windows\Temporary Internet Files\Content.IE5\FF68WZAV\MC900432537[1].png"/>
          <p:cNvPicPr>
            <a:picLocks noChangeAspect="1" noChangeArrowheads="1"/>
          </p:cNvPicPr>
          <p:nvPr/>
        </p:nvPicPr>
        <p:blipFill>
          <a:blip r:embed="rId5" cstate="print"/>
          <a:srcRect/>
          <a:stretch>
            <a:fillRect/>
          </a:stretch>
        </p:blipFill>
        <p:spPr bwMode="auto">
          <a:xfrm>
            <a:off x="3048000" y="1752600"/>
            <a:ext cx="685800" cy="685800"/>
          </a:xfrm>
          <a:prstGeom prst="rect">
            <a:avLst/>
          </a:prstGeom>
          <a:noFill/>
        </p:spPr>
      </p:pic>
      <p:pic>
        <p:nvPicPr>
          <p:cNvPr id="23" name="Picture 11" descr="C:\Users\Bill\AppData\Local\Microsoft\Windows\Temporary Internet Files\Content.IE5\FF68WZAV\MC900432537[1].png"/>
          <p:cNvPicPr>
            <a:picLocks noChangeAspect="1" noChangeArrowheads="1"/>
          </p:cNvPicPr>
          <p:nvPr/>
        </p:nvPicPr>
        <p:blipFill>
          <a:blip r:embed="rId5" cstate="print"/>
          <a:srcRect/>
          <a:stretch>
            <a:fillRect/>
          </a:stretch>
        </p:blipFill>
        <p:spPr bwMode="auto">
          <a:xfrm>
            <a:off x="5105400" y="1752600"/>
            <a:ext cx="685800" cy="685800"/>
          </a:xfrm>
          <a:prstGeom prst="rect">
            <a:avLst/>
          </a:prstGeom>
          <a:noFill/>
        </p:spPr>
      </p:pic>
      <p:pic>
        <p:nvPicPr>
          <p:cNvPr id="29" name="Picture 5" descr="C:\Users\Bill\AppData\Local\Microsoft\Windows\Temporary Internet Files\Content.IE5\LPZ2QVJT\MC900442139[1].png"/>
          <p:cNvPicPr>
            <a:picLocks noChangeAspect="1" noChangeArrowheads="1"/>
          </p:cNvPicPr>
          <p:nvPr/>
        </p:nvPicPr>
        <p:blipFill>
          <a:blip r:embed="rId4" cstate="print"/>
          <a:srcRect/>
          <a:stretch>
            <a:fillRect/>
          </a:stretch>
        </p:blipFill>
        <p:spPr bwMode="auto">
          <a:xfrm>
            <a:off x="7315200" y="1676400"/>
            <a:ext cx="914400" cy="933190"/>
          </a:xfrm>
          <a:prstGeom prst="rect">
            <a:avLst/>
          </a:prstGeom>
          <a:noFill/>
        </p:spPr>
      </p:pic>
      <p:pic>
        <p:nvPicPr>
          <p:cNvPr id="30" name="Picture 12" descr="C:\Users\Bill\AppData\Local\Microsoft\Windows\Temporary Internet Files\Content.IE5\GSDT1JY1\MC900391752[1].wmf"/>
          <p:cNvPicPr>
            <a:picLocks noChangeAspect="1" noChangeArrowheads="1"/>
          </p:cNvPicPr>
          <p:nvPr/>
        </p:nvPicPr>
        <p:blipFill>
          <a:blip r:embed="rId3" cstate="print"/>
          <a:srcRect/>
          <a:stretch>
            <a:fillRect/>
          </a:stretch>
        </p:blipFill>
        <p:spPr bwMode="auto">
          <a:xfrm>
            <a:off x="3733800" y="5861680"/>
            <a:ext cx="846137" cy="843920"/>
          </a:xfrm>
          <a:prstGeom prst="rect">
            <a:avLst/>
          </a:prstGeom>
          <a:noFill/>
        </p:spPr>
      </p:pic>
      <p:pic>
        <p:nvPicPr>
          <p:cNvPr id="31" name="Picture 11" descr="C:\Users\Bill\AppData\Local\Microsoft\Windows\Temporary Internet Files\Content.IE5\FF68WZAV\MC900432537[1].png"/>
          <p:cNvPicPr>
            <a:picLocks noChangeAspect="1" noChangeArrowheads="1"/>
          </p:cNvPicPr>
          <p:nvPr/>
        </p:nvPicPr>
        <p:blipFill>
          <a:blip r:embed="rId5" cstate="print"/>
          <a:srcRect/>
          <a:stretch>
            <a:fillRect/>
          </a:stretch>
        </p:blipFill>
        <p:spPr bwMode="auto">
          <a:xfrm>
            <a:off x="5105400" y="2590800"/>
            <a:ext cx="685800" cy="685800"/>
          </a:xfrm>
          <a:prstGeom prst="rect">
            <a:avLst/>
          </a:prstGeom>
          <a:noFill/>
        </p:spPr>
      </p:pic>
      <p:pic>
        <p:nvPicPr>
          <p:cNvPr id="32" name="Picture 11" descr="C:\Users\Bill\AppData\Local\Microsoft\Windows\Temporary Internet Files\Content.IE5\FF68WZAV\MC900432537[1].png"/>
          <p:cNvPicPr>
            <a:picLocks noChangeAspect="1" noChangeArrowheads="1"/>
          </p:cNvPicPr>
          <p:nvPr/>
        </p:nvPicPr>
        <p:blipFill>
          <a:blip r:embed="rId5" cstate="print"/>
          <a:srcRect/>
          <a:stretch>
            <a:fillRect/>
          </a:stretch>
        </p:blipFill>
        <p:spPr bwMode="auto">
          <a:xfrm>
            <a:off x="3048000" y="2514600"/>
            <a:ext cx="685800" cy="685800"/>
          </a:xfrm>
          <a:prstGeom prst="rect">
            <a:avLst/>
          </a:prstGeom>
          <a:noFill/>
        </p:spPr>
      </p:pic>
      <p:pic>
        <p:nvPicPr>
          <p:cNvPr id="33" name="Picture 11" descr="C:\Users\Bill\AppData\Local\Microsoft\Windows\Temporary Internet Files\Content.IE5\FF68WZAV\MC900432537[1].png"/>
          <p:cNvPicPr>
            <a:picLocks noChangeAspect="1" noChangeArrowheads="1"/>
          </p:cNvPicPr>
          <p:nvPr/>
        </p:nvPicPr>
        <p:blipFill>
          <a:blip r:embed="rId5" cstate="print"/>
          <a:srcRect/>
          <a:stretch>
            <a:fillRect/>
          </a:stretch>
        </p:blipFill>
        <p:spPr bwMode="auto">
          <a:xfrm>
            <a:off x="5105400" y="3352800"/>
            <a:ext cx="685800" cy="685800"/>
          </a:xfrm>
          <a:prstGeom prst="rect">
            <a:avLst/>
          </a:prstGeom>
          <a:noFill/>
        </p:spPr>
      </p:pic>
      <p:pic>
        <p:nvPicPr>
          <p:cNvPr id="34" name="Picture 11" descr="C:\Users\Bill\AppData\Local\Microsoft\Windows\Temporary Internet Files\Content.IE5\FF68WZAV\MC900432537[1].png"/>
          <p:cNvPicPr>
            <a:picLocks noChangeAspect="1" noChangeArrowheads="1"/>
          </p:cNvPicPr>
          <p:nvPr/>
        </p:nvPicPr>
        <p:blipFill>
          <a:blip r:embed="rId5" cstate="print"/>
          <a:srcRect/>
          <a:stretch>
            <a:fillRect/>
          </a:stretch>
        </p:blipFill>
        <p:spPr bwMode="auto">
          <a:xfrm>
            <a:off x="3048000" y="3352800"/>
            <a:ext cx="685800" cy="685800"/>
          </a:xfrm>
          <a:prstGeom prst="rect">
            <a:avLst/>
          </a:prstGeom>
          <a:noFill/>
        </p:spPr>
      </p:pic>
      <p:pic>
        <p:nvPicPr>
          <p:cNvPr id="35" name="Picture 12" descr="C:\Users\Bill\AppData\Local\Microsoft\Windows\Temporary Internet Files\Content.IE5\GSDT1JY1\MC900391752[1].wmf"/>
          <p:cNvPicPr>
            <a:picLocks noChangeAspect="1" noChangeArrowheads="1"/>
          </p:cNvPicPr>
          <p:nvPr/>
        </p:nvPicPr>
        <p:blipFill>
          <a:blip r:embed="rId3" cstate="print"/>
          <a:srcRect/>
          <a:stretch>
            <a:fillRect/>
          </a:stretch>
        </p:blipFill>
        <p:spPr bwMode="auto">
          <a:xfrm>
            <a:off x="3733800" y="1676400"/>
            <a:ext cx="846137" cy="843920"/>
          </a:xfrm>
          <a:prstGeom prst="rect">
            <a:avLst/>
          </a:prstGeom>
          <a:noFill/>
        </p:spPr>
      </p:pic>
      <p:pic>
        <p:nvPicPr>
          <p:cNvPr id="36" name="Picture 11" descr="C:\Users\Bill\AppData\Local\Microsoft\Windows\Temporary Internet Files\Content.IE5\FF68WZAV\MC900432537[1].png"/>
          <p:cNvPicPr>
            <a:picLocks noChangeAspect="1" noChangeArrowheads="1"/>
          </p:cNvPicPr>
          <p:nvPr/>
        </p:nvPicPr>
        <p:blipFill>
          <a:blip r:embed="rId5" cstate="print"/>
          <a:srcRect/>
          <a:stretch>
            <a:fillRect/>
          </a:stretch>
        </p:blipFill>
        <p:spPr bwMode="auto">
          <a:xfrm>
            <a:off x="5181600" y="4267200"/>
            <a:ext cx="685800" cy="685800"/>
          </a:xfrm>
          <a:prstGeom prst="rect">
            <a:avLst/>
          </a:prstGeom>
          <a:noFill/>
        </p:spPr>
      </p:pic>
      <p:pic>
        <p:nvPicPr>
          <p:cNvPr id="37" name="Picture 11" descr="C:\Users\Bill\AppData\Local\Microsoft\Windows\Temporary Internet Files\Content.IE5\FF68WZAV\MC900432537[1].png"/>
          <p:cNvPicPr>
            <a:picLocks noChangeAspect="1" noChangeArrowheads="1"/>
          </p:cNvPicPr>
          <p:nvPr/>
        </p:nvPicPr>
        <p:blipFill>
          <a:blip r:embed="rId5" cstate="print"/>
          <a:srcRect/>
          <a:stretch>
            <a:fillRect/>
          </a:stretch>
        </p:blipFill>
        <p:spPr bwMode="auto">
          <a:xfrm>
            <a:off x="3124200" y="4267200"/>
            <a:ext cx="685800" cy="685800"/>
          </a:xfrm>
          <a:prstGeom prst="rect">
            <a:avLst/>
          </a:prstGeom>
          <a:noFill/>
        </p:spPr>
      </p:pic>
      <p:pic>
        <p:nvPicPr>
          <p:cNvPr id="38" name="Picture 11" descr="C:\Users\Bill\AppData\Local\Microsoft\Windows\Temporary Internet Files\Content.IE5\FF68WZAV\MC900432537[1].png"/>
          <p:cNvPicPr>
            <a:picLocks noChangeAspect="1" noChangeArrowheads="1"/>
          </p:cNvPicPr>
          <p:nvPr/>
        </p:nvPicPr>
        <p:blipFill>
          <a:blip r:embed="rId5" cstate="print"/>
          <a:srcRect/>
          <a:stretch>
            <a:fillRect/>
          </a:stretch>
        </p:blipFill>
        <p:spPr bwMode="auto">
          <a:xfrm>
            <a:off x="5181600" y="5867400"/>
            <a:ext cx="685800" cy="685800"/>
          </a:xfrm>
          <a:prstGeom prst="rect">
            <a:avLst/>
          </a:prstGeom>
          <a:noFill/>
        </p:spPr>
      </p:pic>
      <p:pic>
        <p:nvPicPr>
          <p:cNvPr id="39" name="Picture 11" descr="C:\Users\Bill\AppData\Local\Microsoft\Windows\Temporary Internet Files\Content.IE5\FF68WZAV\MC900432537[1].png"/>
          <p:cNvPicPr>
            <a:picLocks noChangeAspect="1" noChangeArrowheads="1"/>
          </p:cNvPicPr>
          <p:nvPr/>
        </p:nvPicPr>
        <p:blipFill>
          <a:blip r:embed="rId5" cstate="print"/>
          <a:srcRect/>
          <a:stretch>
            <a:fillRect/>
          </a:stretch>
        </p:blipFill>
        <p:spPr bwMode="auto">
          <a:xfrm>
            <a:off x="3124200" y="5029200"/>
            <a:ext cx="685800" cy="685800"/>
          </a:xfrm>
          <a:prstGeom prst="rect">
            <a:avLst/>
          </a:prstGeom>
          <a:noFill/>
        </p:spPr>
      </p:pic>
      <p:pic>
        <p:nvPicPr>
          <p:cNvPr id="40" name="Picture 11" descr="C:\Users\Bill\AppData\Local\Microsoft\Windows\Temporary Internet Files\Content.IE5\FF68WZAV\MC900432537[1].png"/>
          <p:cNvPicPr>
            <a:picLocks noChangeAspect="1" noChangeArrowheads="1"/>
          </p:cNvPicPr>
          <p:nvPr/>
        </p:nvPicPr>
        <p:blipFill>
          <a:blip r:embed="rId5" cstate="print"/>
          <a:srcRect/>
          <a:stretch>
            <a:fillRect/>
          </a:stretch>
        </p:blipFill>
        <p:spPr bwMode="auto">
          <a:xfrm>
            <a:off x="3124200" y="5867400"/>
            <a:ext cx="685800" cy="685800"/>
          </a:xfrm>
          <a:prstGeom prst="rect">
            <a:avLst/>
          </a:prstGeom>
          <a:noFill/>
        </p:spPr>
      </p:pic>
      <p:pic>
        <p:nvPicPr>
          <p:cNvPr id="41" name="Picture 5" descr="C:\Users\Bill\AppData\Local\Microsoft\Windows\Temporary Internet Files\Content.IE5\LPZ2QVJT\MC900442139[1].png"/>
          <p:cNvPicPr>
            <a:picLocks noChangeAspect="1" noChangeArrowheads="1"/>
          </p:cNvPicPr>
          <p:nvPr/>
        </p:nvPicPr>
        <p:blipFill>
          <a:blip r:embed="rId4" cstate="print"/>
          <a:srcRect/>
          <a:stretch>
            <a:fillRect/>
          </a:stretch>
        </p:blipFill>
        <p:spPr bwMode="auto">
          <a:xfrm>
            <a:off x="7315200" y="5772410"/>
            <a:ext cx="914400" cy="933190"/>
          </a:xfrm>
          <a:prstGeom prst="rect">
            <a:avLst/>
          </a:prstGeom>
          <a:noFill/>
        </p:spPr>
      </p:pic>
      <p:pic>
        <p:nvPicPr>
          <p:cNvPr id="42" name="Picture 5" descr="C:\Users\Bill\AppData\Local\Microsoft\Windows\Temporary Internet Files\Content.IE5\LPZ2QVJT\MC900442139[1].png"/>
          <p:cNvPicPr>
            <a:picLocks noChangeAspect="1" noChangeArrowheads="1"/>
          </p:cNvPicPr>
          <p:nvPr/>
        </p:nvPicPr>
        <p:blipFill>
          <a:blip r:embed="rId4" cstate="print"/>
          <a:srcRect/>
          <a:stretch>
            <a:fillRect/>
          </a:stretch>
        </p:blipFill>
        <p:spPr bwMode="auto">
          <a:xfrm>
            <a:off x="7315200" y="4114800"/>
            <a:ext cx="914400" cy="933190"/>
          </a:xfrm>
          <a:prstGeom prst="rect">
            <a:avLst/>
          </a:prstGeom>
          <a:noFill/>
        </p:spPr>
      </p:pic>
      <p:pic>
        <p:nvPicPr>
          <p:cNvPr id="43" name="Picture 5" descr="C:\Users\Bill\AppData\Local\Microsoft\Windows\Temporary Internet Files\Content.IE5\LPZ2QVJT\MC900442139[1].png"/>
          <p:cNvPicPr>
            <a:picLocks noChangeAspect="1" noChangeArrowheads="1"/>
          </p:cNvPicPr>
          <p:nvPr/>
        </p:nvPicPr>
        <p:blipFill>
          <a:blip r:embed="rId4" cstate="print"/>
          <a:srcRect/>
          <a:stretch>
            <a:fillRect/>
          </a:stretch>
        </p:blipFill>
        <p:spPr bwMode="auto">
          <a:xfrm>
            <a:off x="7315200" y="2514600"/>
            <a:ext cx="914400" cy="933190"/>
          </a:xfrm>
          <a:prstGeom prst="rect">
            <a:avLst/>
          </a:prstGeom>
          <a:noFill/>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Why Now?</a:t>
            </a:r>
            <a:endParaRPr lang="en-US" dirty="0"/>
          </a:p>
        </p:txBody>
      </p:sp>
      <p:sp>
        <p:nvSpPr>
          <p:cNvPr id="3" name="Content Placeholder 2"/>
          <p:cNvSpPr>
            <a:spLocks noGrp="1"/>
          </p:cNvSpPr>
          <p:nvPr>
            <p:ph idx="1"/>
          </p:nvPr>
        </p:nvSpPr>
        <p:spPr/>
        <p:txBody>
          <a:bodyPr/>
          <a:lstStyle/>
          <a:p>
            <a:r>
              <a:rPr lang="en-US" dirty="0" smtClean="0"/>
              <a:t>Internet is “always on” – customer expectations</a:t>
            </a:r>
          </a:p>
          <a:p>
            <a:r>
              <a:rPr lang="en-US" dirty="0" smtClean="0"/>
              <a:t>Cheap, commodity computers that are pretty dang good – Moore’s Law</a:t>
            </a:r>
          </a:p>
          <a:p>
            <a:r>
              <a:rPr lang="en-US" dirty="0" smtClean="0"/>
              <a:t>Internet is distributed</a:t>
            </a:r>
          </a:p>
          <a:p>
            <a:r>
              <a:rPr lang="en-US" dirty="0" smtClean="0"/>
              <a:t>Cost focus due to global economy</a:t>
            </a:r>
          </a:p>
          <a:p>
            <a:r>
              <a:rPr lang="en-US" dirty="0" smtClean="0"/>
              <a:t>Innovation driven – fiercely competitive space</a:t>
            </a:r>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Organizational Drivers</a:t>
            </a:r>
            <a:endParaRPr lang="en-US" dirty="0"/>
          </a:p>
        </p:txBody>
      </p:sp>
      <p:sp>
        <p:nvSpPr>
          <p:cNvPr id="3" name="Content Placeholder 2"/>
          <p:cNvSpPr>
            <a:spLocks noGrp="1"/>
          </p:cNvSpPr>
          <p:nvPr>
            <p:ph idx="1"/>
          </p:nvPr>
        </p:nvSpPr>
        <p:spPr/>
        <p:txBody>
          <a:bodyPr/>
          <a:lstStyle/>
          <a:p>
            <a:r>
              <a:rPr lang="en-US" dirty="0" smtClean="0"/>
              <a:t>Global Workforce: Cloud Roles offer logical separation for purposes of development + test by distributed development teams</a:t>
            </a:r>
          </a:p>
          <a:p>
            <a:r>
              <a:rPr lang="en-US" dirty="0" smtClean="0"/>
              <a:t>Agile: Smaller teams, Lower friction, Shorter cycle times </a:t>
            </a:r>
          </a:p>
          <a:p>
            <a:endParaRPr lang="en-US" dirty="0" smtClean="0"/>
          </a:p>
          <a:p>
            <a:endParaRPr lang="en-US" dirty="0"/>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Centers are BIG</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Recently we crossed the threshold where power consumed by data centers in the US now exceeds 2% of all power used - and for any data center, power accounts for more than all other costs combined. </a:t>
            </a:r>
          </a:p>
          <a:p>
            <a:pPr lvl="1"/>
            <a:r>
              <a:rPr lang="en-US" i="1" dirty="0" smtClean="0"/>
              <a:t>Pat </a:t>
            </a:r>
            <a:r>
              <a:rPr lang="en-US" i="1" dirty="0" err="1" smtClean="0"/>
              <a:t>Helland</a:t>
            </a:r>
            <a:r>
              <a:rPr lang="en-US" i="1" dirty="0" smtClean="0"/>
              <a:t>, a Microsoft cloud architect</a:t>
            </a:r>
          </a:p>
          <a:p>
            <a:endParaRPr lang="en-US" dirty="0" smtClean="0"/>
          </a:p>
          <a:p>
            <a:r>
              <a:rPr lang="en-US" dirty="0" smtClean="0"/>
              <a:t>Data centers are sucking more juice than all US color TVs </a:t>
            </a:r>
            <a:r>
              <a:rPr lang="en-US" b="1" dirty="0" smtClean="0"/>
              <a:t>combined</a:t>
            </a:r>
            <a:r>
              <a:rPr lang="en-US" dirty="0" smtClean="0"/>
              <a:t>.</a:t>
            </a:r>
          </a:p>
          <a:p>
            <a:pPr lvl="1"/>
            <a:r>
              <a:rPr lang="en-US" dirty="0" smtClean="0">
                <a:hlinkClick r:id="rId2"/>
              </a:rPr>
              <a:t>http://royal.pingdom.com/2008/07/25/us-data-centers-consuming-as-much-power-as-5-million-houses/</a:t>
            </a:r>
            <a:r>
              <a:rPr lang="en-US" dirty="0" smtClean="0"/>
              <a:t> </a:t>
            </a:r>
            <a:endParaRPr lang="en-US" dirty="0"/>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Centers are Global</a:t>
            </a:r>
            <a:endParaRPr lang="en-US" dirty="0"/>
          </a:p>
        </p:txBody>
      </p:sp>
      <p:sp>
        <p:nvSpPr>
          <p:cNvPr id="3" name="Content Placeholder 2"/>
          <p:cNvSpPr>
            <a:spLocks noGrp="1"/>
          </p:cNvSpPr>
          <p:nvPr>
            <p:ph idx="1"/>
          </p:nvPr>
        </p:nvSpPr>
        <p:spPr/>
        <p:txBody>
          <a:bodyPr>
            <a:normAutofit/>
          </a:bodyPr>
          <a:lstStyle/>
          <a:p>
            <a:r>
              <a:rPr lang="en-US" sz="4000" dirty="0" smtClean="0"/>
              <a:t>Let your Cloud provider deal with …</a:t>
            </a:r>
          </a:p>
          <a:p>
            <a:pPr lvl="1"/>
            <a:r>
              <a:rPr lang="en-US" sz="3600" dirty="0" smtClean="0"/>
              <a:t>Global distribution / synchronization </a:t>
            </a:r>
          </a:p>
          <a:p>
            <a:pPr lvl="1"/>
            <a:r>
              <a:rPr lang="en-US" sz="3600" dirty="0" smtClean="0"/>
              <a:t>Geographic load balancing / tuning</a:t>
            </a:r>
          </a:p>
          <a:p>
            <a:pPr lvl="1"/>
            <a:r>
              <a:rPr lang="en-US" sz="3600" dirty="0" smtClean="0"/>
              <a:t>Providing CDN</a:t>
            </a:r>
          </a:p>
          <a:p>
            <a:pPr lvl="1"/>
            <a:endParaRPr lang="en-US" sz="3600" dirty="0"/>
          </a:p>
          <a:p>
            <a:pPr lvl="1"/>
            <a:r>
              <a:rPr lang="en-US" sz="3600" dirty="0" smtClean="0"/>
              <a:t>Roles and Queues pattern still works</a:t>
            </a:r>
            <a:endParaRPr lang="en-US" sz="3600" dirty="0"/>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 Holds Barred</a:t>
            </a:r>
            <a:endParaRPr lang="en-US" dirty="0"/>
          </a:p>
        </p:txBody>
      </p:sp>
      <p:sp>
        <p:nvSpPr>
          <p:cNvPr id="3" name="Content Placeholder 2"/>
          <p:cNvSpPr>
            <a:spLocks noGrp="1"/>
          </p:cNvSpPr>
          <p:nvPr>
            <p:ph idx="1"/>
          </p:nvPr>
        </p:nvSpPr>
        <p:spPr/>
        <p:txBody>
          <a:bodyPr>
            <a:normAutofit/>
          </a:bodyPr>
          <a:lstStyle/>
          <a:p>
            <a:r>
              <a:rPr lang="en-US" dirty="0" smtClean="0"/>
              <a:t>“[Google’s] custom-designed server hardware includes a 12-volt battery that functions as an uninterruptible power supply. This obviates the need for a central data center UPS, which turns out to be less reliable than on-board batteries.” –Information Week</a:t>
            </a:r>
          </a:p>
          <a:p>
            <a:r>
              <a:rPr lang="en-US" dirty="0" smtClean="0">
                <a:hlinkClick r:id="rId3"/>
              </a:rPr>
              <a:t>http://i.i.com.com/cnwk.1d/i/bto/20090401/GoogleServerLarge.jpg</a:t>
            </a:r>
            <a:endParaRPr lang="en-US" dirty="0" smtClean="0"/>
          </a:p>
          <a:p>
            <a:endParaRPr lang="en-US" dirty="0" smtClean="0"/>
          </a:p>
          <a:p>
            <a:endParaRPr lang="en-US" dirty="0"/>
          </a:p>
        </p:txBody>
      </p:sp>
    </p:spTree>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Azure’s Abstraction</a:t>
            </a:r>
            <a:endParaRPr lang="en-US" dirty="0"/>
          </a:p>
        </p:txBody>
      </p:sp>
      <p:sp>
        <p:nvSpPr>
          <p:cNvPr id="3" name="Content Placeholder 2"/>
          <p:cNvSpPr>
            <a:spLocks noGrp="1"/>
          </p:cNvSpPr>
          <p:nvPr>
            <p:ph idx="1"/>
          </p:nvPr>
        </p:nvSpPr>
        <p:spPr/>
        <p:txBody>
          <a:bodyPr/>
          <a:lstStyle/>
          <a:p>
            <a:r>
              <a:rPr lang="en-US" dirty="0" smtClean="0"/>
              <a:t>Code that knows about failover, other computers, environments, …	</a:t>
            </a:r>
          </a:p>
          <a:p>
            <a:pPr lvl="1"/>
            <a:r>
              <a:rPr lang="en-US" b="1" dirty="0" smtClean="0"/>
              <a:t>Does</a:t>
            </a:r>
            <a:r>
              <a:rPr lang="en-US" dirty="0" smtClean="0"/>
              <a:t>. </a:t>
            </a:r>
            <a:r>
              <a:rPr lang="en-US" b="1" dirty="0" smtClean="0"/>
              <a:t>Not</a:t>
            </a:r>
            <a:r>
              <a:rPr lang="en-US" dirty="0" smtClean="0"/>
              <a:t>. </a:t>
            </a:r>
            <a:r>
              <a:rPr lang="en-US" b="1" dirty="0" smtClean="0"/>
              <a:t>Exist</a:t>
            </a:r>
            <a:r>
              <a:rPr lang="en-US" dirty="0" smtClean="0"/>
              <a:t>. in your application code</a:t>
            </a:r>
          </a:p>
          <a:p>
            <a:r>
              <a:rPr lang="en-US" dirty="0" smtClean="0"/>
              <a:t>Azure’s </a:t>
            </a:r>
            <a:r>
              <a:rPr lang="en-US" dirty="0" err="1" smtClean="0"/>
              <a:t>AppFabric</a:t>
            </a:r>
            <a:r>
              <a:rPr lang="en-US" dirty="0" smtClean="0"/>
              <a:t> handles</a:t>
            </a:r>
          </a:p>
          <a:p>
            <a:endParaRPr lang="en-US" dirty="0" smtClean="0"/>
          </a:p>
          <a:p>
            <a:r>
              <a:rPr lang="en-US" dirty="0" smtClean="0"/>
              <a:t>So Roles support many properties – Azure allows for a clean implementation or Roles</a:t>
            </a:r>
          </a:p>
        </p:txBody>
      </p:sp>
    </p:spTree>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895600"/>
            <a:ext cx="8229600" cy="1143000"/>
          </a:xfrm>
        </p:spPr>
        <p:txBody>
          <a:bodyPr>
            <a:normAutofit fontScale="90000"/>
          </a:bodyPr>
          <a:lstStyle/>
          <a:p>
            <a:r>
              <a:rPr lang="en-US" dirty="0" smtClean="0"/>
              <a:t>These capabilities are not all new… right?</a:t>
            </a:r>
            <a:endParaRPr lang="en-US"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Picture 2" descr="http://blogs.westword.com/latestword/star%20trek%20aliens.jpg"/>
          <p:cNvPicPr>
            <a:picLocks noChangeAspect="1" noChangeArrowheads="1"/>
          </p:cNvPicPr>
          <p:nvPr/>
        </p:nvPicPr>
        <p:blipFill>
          <a:blip r:embed="rId3" cstate="print"/>
          <a:srcRect/>
          <a:stretch>
            <a:fillRect/>
          </a:stretch>
        </p:blipFill>
        <p:spPr bwMode="auto">
          <a:xfrm>
            <a:off x="0" y="-2057400"/>
            <a:ext cx="9144000" cy="9573141"/>
          </a:xfrm>
          <a:prstGeom prst="rect">
            <a:avLst/>
          </a:prstGeom>
          <a:noFill/>
        </p:spPr>
      </p:pic>
      <p:sp>
        <p:nvSpPr>
          <p:cNvPr id="6" name="Title 5"/>
          <p:cNvSpPr>
            <a:spLocks noGrp="1"/>
          </p:cNvSpPr>
          <p:nvPr>
            <p:ph type="title"/>
          </p:nvPr>
        </p:nvSpPr>
        <p:spPr>
          <a:xfrm>
            <a:off x="914400" y="5715000"/>
            <a:ext cx="8229600" cy="1143000"/>
          </a:xfrm>
        </p:spPr>
        <p:txBody>
          <a:bodyPr/>
          <a:lstStyle/>
          <a:p>
            <a:r>
              <a:rPr lang="en-US" dirty="0" smtClean="0"/>
              <a:t>Not new, but…</a:t>
            </a:r>
            <a:endParaRPr lang="en-US"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4953000"/>
            <a:ext cx="8458200" cy="1371600"/>
          </a:xfrm>
        </p:spPr>
        <p:txBody>
          <a:bodyPr/>
          <a:lstStyle/>
          <a:p>
            <a:r>
              <a:rPr lang="en-US" dirty="0" smtClean="0"/>
              <a:t>Accessible to </a:t>
            </a:r>
            <a:r>
              <a:rPr lang="en-US" dirty="0" smtClean="0"/>
              <a:t>mere </a:t>
            </a:r>
            <a:r>
              <a:rPr lang="en-US" dirty="0" smtClean="0"/>
              <a:t>mortals</a:t>
            </a:r>
            <a:endParaRPr lang="en-US" dirty="0"/>
          </a:p>
        </p:txBody>
      </p:sp>
      <p:pic>
        <p:nvPicPr>
          <p:cNvPr id="94212" name="Picture 4" descr="http://www.watchmoviestreaming.com/pictures/dumbanddumber1.jpg"/>
          <p:cNvPicPr>
            <a:picLocks noChangeAspect="1" noChangeArrowheads="1"/>
          </p:cNvPicPr>
          <p:nvPr/>
        </p:nvPicPr>
        <p:blipFill>
          <a:blip r:embed="rId3" cstate="print"/>
          <a:srcRect/>
          <a:stretch>
            <a:fillRect/>
          </a:stretch>
        </p:blipFill>
        <p:spPr bwMode="auto">
          <a:xfrm>
            <a:off x="-152400" y="0"/>
            <a:ext cx="9471489" cy="5057775"/>
          </a:xfrm>
          <a:prstGeom prst="rect">
            <a:avLst/>
          </a:prstGeom>
          <a:noFill/>
        </p:spPr>
      </p:pic>
      <p:sp>
        <p:nvSpPr>
          <p:cNvPr id="6" name="Title 1"/>
          <p:cNvSpPr txBox="1">
            <a:spLocks/>
          </p:cNvSpPr>
          <p:nvPr/>
        </p:nvSpPr>
        <p:spPr>
          <a:xfrm>
            <a:off x="381000" y="6019800"/>
            <a:ext cx="8458200" cy="609600"/>
          </a:xfrm>
          <a:prstGeom prst="rect">
            <a:avLst/>
          </a:prstGeom>
        </p:spPr>
        <p:txBody>
          <a:bodyPr vert="horz" lIns="91440" tIns="45720" rIns="91440" bIns="45720" rtlCol="0" anchor="ctr">
            <a:normAutofit fontScale="475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none" spc="0" normalizeH="0" baseline="0" noProof="0" dirty="0" smtClean="0">
                <a:ln>
                  <a:noFill/>
                </a:ln>
                <a:solidFill>
                  <a:schemeClr val="tx1"/>
                </a:solidFill>
                <a:effectLst/>
                <a:uLnTx/>
                <a:uFillTx/>
                <a:latin typeface="+mj-lt"/>
                <a:ea typeface="+mj-ea"/>
                <a:cs typeface="+mj-cs"/>
              </a:rPr>
              <a:t>Less complex,</a:t>
            </a:r>
            <a:r>
              <a:rPr kumimoji="0" lang="en-US" sz="4400" b="1" i="0" u="none" strike="noStrike" kern="1200" cap="none" spc="0" normalizeH="0" noProof="0" dirty="0" smtClean="0">
                <a:ln>
                  <a:noFill/>
                </a:ln>
                <a:solidFill>
                  <a:schemeClr val="tx1"/>
                </a:solidFill>
                <a:effectLst/>
                <a:uLnTx/>
                <a:uFillTx/>
                <a:latin typeface="+mj-lt"/>
                <a:ea typeface="+mj-ea"/>
                <a:cs typeface="+mj-cs"/>
              </a:rPr>
              <a:t> more </a:t>
            </a:r>
            <a:r>
              <a:rPr kumimoji="0" lang="en-US" sz="4400" b="1" i="0" u="none" strike="noStrike" kern="1200" cap="none" spc="0" normalizeH="0" noProof="0" dirty="0" smtClean="0">
                <a:ln>
                  <a:noFill/>
                </a:ln>
                <a:solidFill>
                  <a:schemeClr val="tx1"/>
                </a:solidFill>
                <a:effectLst/>
                <a:uLnTx/>
                <a:uFillTx/>
                <a:latin typeface="+mj-lt"/>
                <a:ea typeface="+mj-ea"/>
                <a:cs typeface="+mj-cs"/>
              </a:rPr>
              <a:t>cost-effective</a:t>
            </a:r>
            <a:r>
              <a:rPr lang="en-US" sz="4400" noProof="0" dirty="0" smtClean="0">
                <a:latin typeface="+mj-lt"/>
                <a:ea typeface="+mj-ea"/>
                <a:cs typeface="+mj-cs"/>
              </a:rPr>
              <a:t> </a:t>
            </a:r>
            <a:r>
              <a:rPr lang="en-US" sz="4400" dirty="0" smtClean="0">
                <a:latin typeface="+mj-lt"/>
                <a:ea typeface="+mj-ea"/>
                <a:cs typeface="+mj-cs"/>
                <a:sym typeface="Wingdings" pitchFamily="2" charset="2"/>
              </a:rPr>
              <a:t> </a:t>
            </a:r>
            <a:r>
              <a:rPr kumimoji="0" lang="en-US" sz="4400" b="0" i="0" u="none" strike="noStrike" kern="1200" cap="none" spc="0" normalizeH="0" noProof="0" dirty="0" smtClean="0">
                <a:ln>
                  <a:noFill/>
                </a:ln>
                <a:solidFill>
                  <a:schemeClr val="tx1"/>
                </a:solidFill>
                <a:effectLst/>
                <a:uLnTx/>
                <a:uFillTx/>
                <a:latin typeface="+mj-lt"/>
                <a:ea typeface="+mj-ea"/>
                <a:cs typeface="+mj-cs"/>
              </a:rPr>
              <a:t>competitive pressure …</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noProof="0" dirty="0" smtClean="0">
                <a:ln>
                  <a:noFill/>
                </a:ln>
                <a:solidFill>
                  <a:schemeClr val="tx1"/>
                </a:solidFill>
                <a:effectLst/>
                <a:uLnTx/>
                <a:uFillTx/>
                <a:latin typeface="+mj-lt"/>
                <a:ea typeface="+mj-ea"/>
                <a:cs typeface="+mj-cs"/>
              </a:rPr>
              <a:t>Your competitors are going to be doing </a:t>
            </a:r>
            <a:r>
              <a:rPr kumimoji="0" lang="en-US" sz="4400" b="0" i="0" u="none" strike="noStrike" kern="1200" cap="none" spc="0" normalizeH="0" noProof="0" dirty="0" smtClean="0">
                <a:ln>
                  <a:noFill/>
                </a:ln>
                <a:solidFill>
                  <a:schemeClr val="tx1"/>
                </a:solidFill>
                <a:effectLst/>
                <a:uLnTx/>
                <a:uFillTx/>
                <a:latin typeface="+mj-lt"/>
                <a:ea typeface="+mj-ea"/>
                <a:cs typeface="+mj-cs"/>
              </a:rPr>
              <a:t>it</a:t>
            </a:r>
            <a:endParaRPr kumimoji="0" lang="en-US" sz="44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Summary</a:t>
            </a:r>
            <a:endParaRPr lang="en-US" dirty="0"/>
          </a:p>
        </p:txBody>
      </p:sp>
      <p:sp>
        <p:nvSpPr>
          <p:cNvPr id="3" name="Content Placeholder 2"/>
          <p:cNvSpPr>
            <a:spLocks noGrp="1"/>
          </p:cNvSpPr>
          <p:nvPr>
            <p:ph idx="1"/>
          </p:nvPr>
        </p:nvSpPr>
        <p:spPr/>
        <p:txBody>
          <a:bodyPr>
            <a:normAutofit/>
          </a:bodyPr>
          <a:lstStyle/>
          <a:p>
            <a:r>
              <a:rPr lang="en-US" dirty="0" smtClean="0"/>
              <a:t>Use the Roles and Queues</a:t>
            </a:r>
          </a:p>
          <a:p>
            <a:pPr lvl="1"/>
            <a:r>
              <a:rPr lang="en-US" dirty="0" smtClean="0"/>
              <a:t>Everything flows from this</a:t>
            </a:r>
            <a:endParaRPr lang="en-US" dirty="0" smtClean="0"/>
          </a:p>
          <a:p>
            <a:r>
              <a:rPr lang="en-US" dirty="0" smtClean="0"/>
              <a:t>Code </a:t>
            </a:r>
            <a:r>
              <a:rPr lang="en-US" dirty="0" smtClean="0"/>
              <a:t>for retries – </a:t>
            </a:r>
            <a:r>
              <a:rPr lang="en-US" i="1" dirty="0" smtClean="0"/>
              <a:t>Plan to </a:t>
            </a:r>
            <a:r>
              <a:rPr lang="en-US" i="1" dirty="0" smtClean="0"/>
              <a:t>fail</a:t>
            </a:r>
            <a:endParaRPr lang="en-US" dirty="0" smtClean="0"/>
          </a:p>
          <a:p>
            <a:r>
              <a:rPr lang="en-US" dirty="0" smtClean="0"/>
              <a:t>Handle Poison Messages</a:t>
            </a:r>
          </a:p>
          <a:p>
            <a:r>
              <a:rPr lang="en-US" dirty="0" smtClean="0"/>
              <a:t>Think through the UX</a:t>
            </a:r>
          </a:p>
          <a:p>
            <a:endParaRPr lang="en-US" dirty="0" smtClean="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Advanced Worker Role Topics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Full utilization of a WR instance is more work</a:t>
            </a:r>
          </a:p>
          <a:p>
            <a:pPr lvl="1"/>
            <a:r>
              <a:rPr lang="en-US" dirty="0" smtClean="0"/>
              <a:t>Message stays in queue for 7 days</a:t>
            </a:r>
          </a:p>
          <a:p>
            <a:pPr lvl="1"/>
            <a:r>
              <a:rPr lang="en-US" dirty="0" smtClean="0"/>
              <a:t>You pay by instance, not resource use within</a:t>
            </a:r>
          </a:p>
          <a:p>
            <a:r>
              <a:rPr lang="en-US" dirty="0" smtClean="0"/>
              <a:t>Tactics…</a:t>
            </a:r>
          </a:p>
          <a:p>
            <a:pPr lvl="1"/>
            <a:r>
              <a:rPr lang="en-US" dirty="0" smtClean="0"/>
              <a:t>Read &gt;1 message from queue at a time</a:t>
            </a:r>
          </a:p>
          <a:p>
            <a:pPr lvl="1"/>
            <a:r>
              <a:rPr lang="en-US" dirty="0" smtClean="0"/>
              <a:t>Have multiple message types handled in one worker role</a:t>
            </a:r>
          </a:p>
          <a:p>
            <a:pPr lvl="1"/>
            <a:r>
              <a:rPr lang="en-US" dirty="0" smtClean="0"/>
              <a:t>Build multi-threaded Worker Role</a:t>
            </a:r>
          </a:p>
          <a:p>
            <a:r>
              <a:rPr lang="en-US" dirty="0" smtClean="0"/>
              <a:t>Build simple “scale with the </a:t>
            </a:r>
            <a:r>
              <a:rPr lang="en-US" dirty="0" err="1" smtClean="0"/>
              <a:t>config</a:t>
            </a:r>
            <a:r>
              <a:rPr lang="en-US" dirty="0" smtClean="0"/>
              <a:t> file” systems</a:t>
            </a:r>
          </a:p>
          <a:p>
            <a:pPr lvl="1"/>
            <a:r>
              <a:rPr lang="en-US" dirty="0" smtClean="0"/>
              <a:t>Is time-to-market more imp than deployment / run costs?</a:t>
            </a:r>
          </a:p>
          <a:p>
            <a:pPr lvl="1"/>
            <a:r>
              <a:rPr lang="en-US" dirty="0" smtClean="0"/>
              <a:t>Trade off scale efficiency, maintainability, time-to-market</a:t>
            </a:r>
          </a:p>
          <a:p>
            <a:r>
              <a:rPr lang="en-US" dirty="0" smtClean="0"/>
              <a:t>Business Decisions!</a:t>
            </a:r>
            <a:endParaRPr lang="en-US" dirty="0"/>
          </a:p>
        </p:txBody>
      </p:sp>
    </p:spTree>
    <p:extLst>
      <p:ext uri="{BB962C8B-B14F-4D97-AF65-F5344CB8AC3E}">
        <p14:creationId xmlns:p14="http://schemas.microsoft.com/office/powerpoint/2010/main" xmlns="" val="288658013"/>
      </p:ext>
    </p:extLst>
  </p:cSld>
  <p:clrMapOvr>
    <a:masterClrMapping/>
  </p:clrMapOv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dirty="0" smtClean="0">
                <a:hlinkClick r:id="rId2"/>
              </a:rPr>
              <a:t>http://queue.core.windows.net</a:t>
            </a:r>
            <a:endParaRPr lang="en-US" dirty="0" smtClean="0"/>
          </a:p>
          <a:p>
            <a:r>
              <a:rPr lang="en-US" dirty="0" smtClean="0"/>
              <a:t>“If you are running in the development fabric on your desktop computer you can configure it with the well-known development storage connection string </a:t>
            </a:r>
            <a:r>
              <a:rPr lang="en-US" dirty="0" err="1" smtClean="0"/>
              <a:t>UseDevelopmentStorage</a:t>
            </a:r>
            <a:r>
              <a:rPr lang="en-US" dirty="0" smtClean="0"/>
              <a:t>=true. This well-known string provides all of the data necessary to connect with the local instance of development storage.” –Azure in Action p. 349</a:t>
            </a:r>
          </a:p>
          <a:p>
            <a:r>
              <a:rPr lang="en-US" dirty="0" smtClean="0"/>
              <a:t/>
            </a:r>
            <a:br>
              <a:rPr lang="en-US" dirty="0" smtClean="0"/>
            </a:br>
            <a:endParaRPr lang="en-US" dirty="0"/>
          </a:p>
        </p:txBody>
      </p:sp>
    </p:spTree>
  </p:cSld>
  <p:clrMapOvr>
    <a:masterClrMapping/>
  </p:clrMapOvr>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Imagine a Train…</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Designed to support the maximum/peak load</a:t>
            </a:r>
          </a:p>
          <a:p>
            <a:r>
              <a:rPr lang="en-US" dirty="0" smtClean="0"/>
              <a:t>Made all the needed stops</a:t>
            </a:r>
          </a:p>
          <a:p>
            <a:r>
              <a:rPr lang="en-US" dirty="0" smtClean="0"/>
              <a:t>Ran once per day</a:t>
            </a:r>
          </a:p>
          <a:p>
            <a:endParaRPr lang="en-US" dirty="0" smtClean="0"/>
          </a:p>
          <a:p>
            <a:r>
              <a:rPr lang="en-US" dirty="0" smtClean="0"/>
              <a:t>WE DON’T DO THAT</a:t>
            </a:r>
          </a:p>
          <a:p>
            <a:r>
              <a:rPr lang="en-US" dirty="0" smtClean="0"/>
              <a:t>Many small trains</a:t>
            </a:r>
          </a:p>
          <a:p>
            <a:r>
              <a:rPr lang="en-US" dirty="0" smtClean="0"/>
              <a:t>No “</a:t>
            </a:r>
            <a:r>
              <a:rPr lang="en-US" dirty="0" err="1" smtClean="0"/>
              <a:t>SPoF</a:t>
            </a:r>
            <a:r>
              <a:rPr lang="en-US" dirty="0" smtClean="0"/>
              <a:t>”</a:t>
            </a:r>
          </a:p>
          <a:p>
            <a:r>
              <a:rPr lang="en-US" i="1" dirty="0" smtClean="0"/>
              <a:t>Put all your eggs in the one basket and – WATCH THAT BASKET.</a:t>
            </a:r>
            <a:r>
              <a:rPr lang="en-US" dirty="0" smtClean="0"/>
              <a:t> – Mark Twain</a:t>
            </a:r>
            <a:endParaRPr lang="en-US" dirty="0"/>
          </a:p>
        </p:txBody>
      </p:sp>
    </p:spTree>
    <p:extLst>
      <p:ext uri="{BB962C8B-B14F-4D97-AF65-F5344CB8AC3E}">
        <p14:creationId xmlns:p14="http://schemas.microsoft.com/office/powerpoint/2010/main" xmlns="" val="1557267017"/>
      </p:ext>
    </p:extLst>
  </p:cSld>
  <p:clrMapOvr>
    <a:masterClrMapping/>
  </p:clrMapOvr>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Silver Bullet?</a:t>
            </a:r>
            <a:endParaRPr lang="en-US" dirty="0"/>
          </a:p>
        </p:txBody>
      </p:sp>
      <p:sp>
        <p:nvSpPr>
          <p:cNvPr id="3" name="Content Placeholder 2"/>
          <p:cNvSpPr>
            <a:spLocks noGrp="1"/>
          </p:cNvSpPr>
          <p:nvPr>
            <p:ph idx="1"/>
          </p:nvPr>
        </p:nvSpPr>
        <p:spPr/>
        <p:txBody>
          <a:bodyPr/>
          <a:lstStyle/>
          <a:p>
            <a:r>
              <a:rPr lang="en-US" dirty="0" smtClean="0"/>
              <a:t>Question: Does Azure make my application scale automatically?</a:t>
            </a:r>
            <a:endParaRPr lang="en-US" dirty="0"/>
          </a:p>
        </p:txBody>
      </p:sp>
    </p:spTree>
    <p:extLst>
      <p:ext uri="{BB962C8B-B14F-4D97-AF65-F5344CB8AC3E}">
        <p14:creationId xmlns:p14="http://schemas.microsoft.com/office/powerpoint/2010/main" xmlns="" val="1701042228"/>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0" indent="0">
              <a:buNone/>
            </a:pPr>
            <a:r>
              <a:rPr lang="en-US" sz="25600" dirty="0" smtClean="0">
                <a:sym typeface="Wingdings" pitchFamily="2" charset="2"/>
              </a:rPr>
              <a:t></a:t>
            </a:r>
            <a:endParaRPr lang="en-US" sz="25600" dirty="0"/>
          </a:p>
        </p:txBody>
      </p:sp>
    </p:spTree>
    <p:extLst>
      <p:ext uri="{BB962C8B-B14F-4D97-AF65-F5344CB8AC3E}">
        <p14:creationId xmlns:p14="http://schemas.microsoft.com/office/powerpoint/2010/main" xmlns="" val="3896689610"/>
      </p:ext>
    </p:extLst>
  </p:cSld>
  <p:clrMapOvr>
    <a:masterClrMapping/>
  </p:clrMapOvr>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Closing thought</a:t>
            </a:r>
            <a:endParaRPr lang="en-US" dirty="0"/>
          </a:p>
        </p:txBody>
      </p:sp>
      <p:sp>
        <p:nvSpPr>
          <p:cNvPr id="3" name="Content Placeholder 2"/>
          <p:cNvSpPr>
            <a:spLocks noGrp="1"/>
          </p:cNvSpPr>
          <p:nvPr>
            <p:ph idx="1"/>
          </p:nvPr>
        </p:nvSpPr>
        <p:spPr>
          <a:xfrm>
            <a:off x="457200" y="1600200"/>
            <a:ext cx="8305800" cy="4525963"/>
          </a:xfrm>
        </p:spPr>
        <p:txBody>
          <a:bodyPr>
            <a:normAutofit/>
          </a:bodyPr>
          <a:lstStyle/>
          <a:p>
            <a:r>
              <a:rPr lang="en-US" sz="4800" dirty="0" smtClean="0"/>
              <a:t>Do we really need “the cloud” for all these great properties?</a:t>
            </a:r>
          </a:p>
          <a:p>
            <a:r>
              <a:rPr lang="en-US" sz="4800" dirty="0" smtClean="0"/>
              <a:t>Does (cloud == scalability + operational simplicity + cost savings + fast time-to-market)?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3" name="Picture 1" descr="C:\Users\Bill\AppData\Local\Microsoft\Windows\Temporary Internet Files\Low\Content.IE5\K1MOXVTS\spinaltap-11[1].jpg"/>
          <p:cNvPicPr>
            <a:picLocks noChangeAspect="1" noChangeArrowheads="1"/>
          </p:cNvPicPr>
          <p:nvPr/>
        </p:nvPicPr>
        <p:blipFill>
          <a:blip r:embed="rId3" cstate="print"/>
          <a:srcRect/>
          <a:stretch>
            <a:fillRect/>
          </a:stretch>
        </p:blipFill>
        <p:spPr bwMode="auto">
          <a:xfrm>
            <a:off x="2209800" y="1295400"/>
            <a:ext cx="4648200" cy="4648200"/>
          </a:xfrm>
          <a:prstGeom prst="rect">
            <a:avLst/>
          </a:prstGeom>
          <a:noFill/>
        </p:spPr>
      </p:pic>
      <p:sp>
        <p:nvSpPr>
          <p:cNvPr id="2" name="Title 1"/>
          <p:cNvSpPr>
            <a:spLocks noGrp="1"/>
          </p:cNvSpPr>
          <p:nvPr>
            <p:ph type="title"/>
          </p:nvPr>
        </p:nvSpPr>
        <p:spPr>
          <a:xfrm>
            <a:off x="457200" y="228600"/>
            <a:ext cx="8229600" cy="1143000"/>
          </a:xfrm>
        </p:spPr>
        <p:txBody>
          <a:bodyPr/>
          <a:lstStyle/>
          <a:p>
            <a:r>
              <a:rPr lang="en-US" dirty="0" smtClean="0"/>
              <a:t>“These go to eleven” –Nigel </a:t>
            </a:r>
            <a:r>
              <a:rPr lang="en-US" dirty="0" err="1" smtClean="0"/>
              <a:t>Tufnel</a:t>
            </a:r>
            <a:endParaRPr lang="en-US" dirty="0"/>
          </a:p>
        </p:txBody>
      </p:sp>
      <p:sp>
        <p:nvSpPr>
          <p:cNvPr id="3" name="Content Placeholder 2"/>
          <p:cNvSpPr>
            <a:spLocks noGrp="1"/>
          </p:cNvSpPr>
          <p:nvPr>
            <p:ph idx="1"/>
          </p:nvPr>
        </p:nvSpPr>
        <p:spPr>
          <a:xfrm>
            <a:off x="228600" y="5715000"/>
            <a:ext cx="8915400" cy="1143000"/>
          </a:xfrm>
        </p:spPr>
        <p:txBody>
          <a:bodyPr>
            <a:normAutofit fontScale="77500" lnSpcReduction="20000"/>
          </a:bodyPr>
          <a:lstStyle/>
          <a:p>
            <a:endParaRPr lang="en-US" dirty="0" smtClean="0"/>
          </a:p>
          <a:p>
            <a:pPr>
              <a:buNone/>
            </a:pPr>
            <a:r>
              <a:rPr lang="en-US" i="1" dirty="0" smtClean="0"/>
              <a:t>The cloud is an </a:t>
            </a:r>
            <a:r>
              <a:rPr lang="en-US" b="1" i="1" dirty="0" smtClean="0"/>
              <a:t>amplifier</a:t>
            </a:r>
            <a:r>
              <a:rPr lang="en-US" i="1" dirty="0" smtClean="0"/>
              <a:t> – emerging as best system of software services + patterns + tools + ecosystem for tomorrow’s systems</a:t>
            </a:r>
            <a:endParaRPr lang="en-US" i="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Self-Signed </a:t>
            </a:r>
            <a:r>
              <a:rPr lang="en-US" dirty="0" err="1" smtClean="0"/>
              <a:t>Certs</a:t>
            </a:r>
            <a:endParaRPr lang="en-US" dirty="0"/>
          </a:p>
        </p:txBody>
      </p:sp>
      <p:sp>
        <p:nvSpPr>
          <p:cNvPr id="3" name="Content Placeholder 2"/>
          <p:cNvSpPr>
            <a:spLocks noGrp="1"/>
          </p:cNvSpPr>
          <p:nvPr>
            <p:ph idx="1"/>
          </p:nvPr>
        </p:nvSpPr>
        <p:spPr/>
        <p:txBody>
          <a:bodyPr/>
          <a:lstStyle/>
          <a:p>
            <a:r>
              <a:rPr lang="en-US" dirty="0" smtClean="0"/>
              <a:t>Why not all the ceremony of a </a:t>
            </a:r>
            <a:r>
              <a:rPr lang="en-US" dirty="0" err="1" smtClean="0"/>
              <a:t>Verisign</a:t>
            </a:r>
            <a:r>
              <a:rPr lang="en-US" dirty="0" smtClean="0"/>
              <a:t> Digital Certificate </a:t>
            </a:r>
          </a:p>
          <a:p>
            <a:pPr lvl="1"/>
            <a:r>
              <a:rPr lang="en-US" dirty="0" smtClean="0"/>
              <a:t>PKI not needed here</a:t>
            </a:r>
          </a:p>
          <a:p>
            <a:pPr lvl="1"/>
            <a:r>
              <a:rPr lang="en-US" dirty="0" smtClean="0"/>
              <a:t>I don’t need to know that “Company X really issued this cert”</a:t>
            </a:r>
          </a:p>
          <a:p>
            <a:pPr lvl="1"/>
            <a:r>
              <a:rPr lang="en-US" dirty="0" smtClean="0"/>
              <a:t>If you have it, you are cool</a:t>
            </a:r>
          </a:p>
          <a:p>
            <a:pPr lvl="2"/>
            <a:r>
              <a:rPr lang="en-US" dirty="0" smtClean="0"/>
              <a:t>I trust “me”</a:t>
            </a:r>
          </a:p>
          <a:p>
            <a:pPr lvl="1"/>
            <a:r>
              <a:rPr lang="en-US" dirty="0" smtClean="0"/>
              <a:t>Not the same </a:t>
            </a:r>
            <a:r>
              <a:rPr lang="en-US" dirty="0" err="1" smtClean="0"/>
              <a:t>über</a:t>
            </a:r>
            <a:r>
              <a:rPr lang="en-US" dirty="0" smtClean="0"/>
              <a:t>-trust scenario that PKI solves; not a “can I trust this party” situation</a:t>
            </a:r>
            <a:endParaRPr lang="en-US" dirty="0"/>
          </a:p>
        </p:txBody>
      </p:sp>
    </p:spTree>
  </p:cSld>
  <p:clrMapOvr>
    <a:masterClrMapping/>
  </p:clrMapOvr>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BostonAzure.org</a:t>
            </a:r>
            <a:endParaRPr lang="en-US" dirty="0"/>
          </a:p>
        </p:txBody>
      </p:sp>
      <p:sp>
        <p:nvSpPr>
          <p:cNvPr id="3" name="Content Placeholder 2"/>
          <p:cNvSpPr>
            <a:spLocks noGrp="1"/>
          </p:cNvSpPr>
          <p:nvPr>
            <p:ph idx="1"/>
          </p:nvPr>
        </p:nvSpPr>
        <p:spPr/>
        <p:txBody>
          <a:bodyPr>
            <a:normAutofit lnSpcReduction="10000"/>
          </a:bodyPr>
          <a:lstStyle/>
          <a:p>
            <a:r>
              <a:rPr lang="en-US" dirty="0" smtClean="0"/>
              <a:t>Boston Azure cloud user group</a:t>
            </a:r>
          </a:p>
          <a:p>
            <a:r>
              <a:rPr lang="en-US" dirty="0" smtClean="0"/>
              <a:t>Focused on Microsoft’s cloud solution</a:t>
            </a:r>
          </a:p>
          <a:p>
            <a:r>
              <a:rPr lang="en-US" dirty="0" smtClean="0"/>
              <a:t>Next meeting: 6-8 PM Thurs </a:t>
            </a:r>
            <a:r>
              <a:rPr lang="en-US" dirty="0" smtClean="0"/>
              <a:t>July 22</a:t>
            </a:r>
            <a:r>
              <a:rPr lang="en-US" baseline="30000" dirty="0" smtClean="0"/>
              <a:t>nd</a:t>
            </a:r>
            <a:r>
              <a:rPr lang="en-US" dirty="0" smtClean="0"/>
              <a:t> </a:t>
            </a:r>
            <a:r>
              <a:rPr lang="en-US" dirty="0" smtClean="0"/>
              <a:t>2010</a:t>
            </a:r>
          </a:p>
          <a:p>
            <a:pPr lvl="1"/>
            <a:r>
              <a:rPr lang="en-US" dirty="0" smtClean="0"/>
              <a:t>Hacking on “Boston Azure Project”</a:t>
            </a:r>
          </a:p>
          <a:p>
            <a:r>
              <a:rPr lang="en-US" dirty="0" smtClean="0"/>
              <a:t>Meetings </a:t>
            </a:r>
            <a:r>
              <a:rPr lang="en-US" i="1" dirty="0" smtClean="0"/>
              <a:t>usually</a:t>
            </a:r>
            <a:r>
              <a:rPr lang="en-US" dirty="0" smtClean="0"/>
              <a:t> 4</a:t>
            </a:r>
            <a:r>
              <a:rPr lang="en-US" baseline="30000" dirty="0" smtClean="0"/>
              <a:t>th</a:t>
            </a:r>
            <a:r>
              <a:rPr lang="en-US" dirty="0" smtClean="0"/>
              <a:t> Thursday of month</a:t>
            </a:r>
          </a:p>
          <a:p>
            <a:pPr lvl="1"/>
            <a:r>
              <a:rPr lang="en-US" dirty="0" smtClean="0"/>
              <a:t>No cost; food; great topics; growing community</a:t>
            </a:r>
          </a:p>
          <a:p>
            <a:r>
              <a:rPr lang="en-US" dirty="0" smtClean="0"/>
              <a:t>Join email list: </a:t>
            </a:r>
            <a:r>
              <a:rPr lang="en-US" b="1" dirty="0" smtClean="0"/>
              <a:t>http://bostonazure.org</a:t>
            </a:r>
          </a:p>
          <a:p>
            <a:r>
              <a:rPr lang="en-US" dirty="0" smtClean="0"/>
              <a:t>Follow on Twitter: </a:t>
            </a:r>
            <a:r>
              <a:rPr lang="en-US" b="1" dirty="0" smtClean="0"/>
              <a:t>@</a:t>
            </a:r>
            <a:r>
              <a:rPr lang="en-US" b="1" dirty="0" err="1" smtClean="0"/>
              <a:t>bostonazure</a:t>
            </a:r>
            <a:r>
              <a:rPr lang="en-US" b="1" dirty="0" smtClean="0"/>
              <a:t> </a:t>
            </a:r>
            <a:endParaRPr lang="en-US" b="1" dirty="0"/>
          </a:p>
        </p:txBody>
      </p:sp>
      <p:pic>
        <p:nvPicPr>
          <p:cNvPr id="121858" name="Picture 2" descr="Boston Azure logo"/>
          <p:cNvPicPr>
            <a:picLocks noChangeAspect="1" noChangeArrowheads="1"/>
          </p:cNvPicPr>
          <p:nvPr/>
        </p:nvPicPr>
        <p:blipFill>
          <a:blip r:embed="rId2" cstate="print"/>
          <a:srcRect/>
          <a:stretch>
            <a:fillRect/>
          </a:stretch>
        </p:blipFill>
        <p:spPr bwMode="auto">
          <a:xfrm>
            <a:off x="533400" y="152400"/>
            <a:ext cx="8043333" cy="1508125"/>
          </a:xfrm>
          <a:prstGeom prst="rect">
            <a:avLst/>
          </a:prstGeom>
          <a:noFill/>
        </p:spPr>
      </p:pic>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Slides available from Bill’s blog</a:t>
            </a:r>
            <a:endParaRPr lang="en-US" dirty="0"/>
          </a:p>
        </p:txBody>
      </p:sp>
      <p:sp>
        <p:nvSpPr>
          <p:cNvPr id="3" name="Content Placeholder 2"/>
          <p:cNvSpPr>
            <a:spLocks noGrp="1"/>
          </p:cNvSpPr>
          <p:nvPr>
            <p:ph idx="1"/>
          </p:nvPr>
        </p:nvSpPr>
        <p:spPr/>
        <p:txBody>
          <a:bodyPr>
            <a:normAutofit fontScale="92500" lnSpcReduction="10000"/>
          </a:bodyPr>
          <a:lstStyle/>
          <a:p>
            <a:pPr>
              <a:buNone/>
            </a:pPr>
            <a:r>
              <a:rPr lang="en-US" sz="4800" dirty="0" smtClean="0">
                <a:hlinkClick r:id="rId2"/>
              </a:rPr>
              <a:t>http</a:t>
            </a:r>
            <a:r>
              <a:rPr lang="en-US" sz="4800" dirty="0" smtClean="0">
                <a:hlinkClick r:id="rId2"/>
              </a:rPr>
              <a:t>://blog.codingoutloud.com</a:t>
            </a:r>
            <a:r>
              <a:rPr lang="en-US" sz="4800" dirty="0" smtClean="0"/>
              <a:t> </a:t>
            </a:r>
            <a:endParaRPr lang="en-US" sz="4800" dirty="0" smtClean="0"/>
          </a:p>
          <a:p>
            <a:pPr>
              <a:buNone/>
            </a:pPr>
            <a:endParaRPr lang="en-US" sz="4800" dirty="0" smtClean="0"/>
          </a:p>
          <a:p>
            <a:pPr>
              <a:buNone/>
            </a:pPr>
            <a:r>
              <a:rPr lang="en-US" sz="4800" b="1" dirty="0" err="1" smtClean="0"/>
              <a:t>h</a:t>
            </a:r>
            <a:r>
              <a:rPr lang="en-US" sz="4800" b="1" dirty="0" err="1" smtClean="0"/>
              <a:t>mbl.me</a:t>
            </a:r>
            <a:r>
              <a:rPr lang="en-US" sz="4800" dirty="0" smtClean="0"/>
              <a:t> is URL </a:t>
            </a:r>
            <a:r>
              <a:rPr lang="en-US" sz="4800" dirty="0" err="1" smtClean="0"/>
              <a:t>shortener</a:t>
            </a:r>
            <a:r>
              <a:rPr lang="en-US" sz="4800" dirty="0" smtClean="0"/>
              <a:t> running on Azure:</a:t>
            </a:r>
          </a:p>
          <a:p>
            <a:pPr algn="ctr">
              <a:buNone/>
            </a:pPr>
            <a:r>
              <a:rPr lang="en-US" sz="4800" b="1" dirty="0" smtClean="0">
                <a:hlinkClick r:id="rId3" action="ppaction://hlinkfile"/>
              </a:rPr>
              <a:t>http://hmbl.me/2FPW3L</a:t>
            </a:r>
            <a:r>
              <a:rPr lang="en-US" sz="4800" b="1" dirty="0" smtClean="0"/>
              <a:t> </a:t>
            </a:r>
            <a:endParaRPr lang="en-US" sz="4800" b="1" dirty="0" smtClean="0"/>
          </a:p>
          <a:p>
            <a:pPr>
              <a:buNone/>
            </a:pPr>
            <a:endParaRPr lang="en-US" sz="4800" dirty="0" smtClean="0"/>
          </a:p>
          <a:p>
            <a:pPr>
              <a:buNone/>
            </a:pPr>
            <a:r>
              <a:rPr lang="en-US" sz="1400" dirty="0" smtClean="0">
                <a:hlinkClick r:id="rId4"/>
              </a:rPr>
              <a:t>http://</a:t>
            </a:r>
            <a:r>
              <a:rPr lang="en-US" sz="1400" dirty="0" smtClean="0">
                <a:hlinkClick r:id="rId4"/>
              </a:rPr>
              <a:t>blog.codingoutloud.com/2010/07/14/key-architectural-design-pattern-for-cloud-native-azure-apps</a:t>
            </a:r>
            <a:endParaRPr lang="en-US" sz="4800" dirty="0" smtClean="0"/>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pPr>
              <a:buNone/>
            </a:pPr>
            <a:r>
              <a:rPr lang="en-US" b="1" dirty="0" smtClean="0"/>
              <a:t>	Bill Wilder</a:t>
            </a:r>
          </a:p>
          <a:p>
            <a:pPr>
              <a:buNone/>
            </a:pPr>
            <a:r>
              <a:rPr lang="en-US" b="1" dirty="0" smtClean="0"/>
              <a:t>	@</a:t>
            </a:r>
            <a:r>
              <a:rPr lang="en-US" b="1" dirty="0" err="1" smtClean="0"/>
              <a:t>codingoutloud</a:t>
            </a:r>
            <a:endParaRPr lang="en-US" b="1" dirty="0" smtClean="0"/>
          </a:p>
          <a:p>
            <a:pPr>
              <a:buNone/>
            </a:pPr>
            <a:r>
              <a:rPr lang="en-US" b="1" dirty="0" smtClean="0"/>
              <a:t>	http://blog.codingoutloud.com</a:t>
            </a:r>
          </a:p>
          <a:p>
            <a:endParaRPr lang="en-US" b="1" dirty="0" smtClean="0"/>
          </a:p>
        </p:txBody>
      </p:sp>
      <p:pic>
        <p:nvPicPr>
          <p:cNvPr id="4" name="Picture 2"/>
          <p:cNvPicPr>
            <a:picLocks noChangeAspect="1" noChangeArrowheads="1"/>
          </p:cNvPicPr>
          <p:nvPr/>
        </p:nvPicPr>
        <p:blipFill>
          <a:blip r:embed="rId2" cstate="print"/>
          <a:srcRect/>
          <a:stretch>
            <a:fillRect/>
          </a:stretch>
        </p:blipFill>
        <p:spPr bwMode="auto">
          <a:xfrm>
            <a:off x="674255" y="4648200"/>
            <a:ext cx="6996545" cy="762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29123</TotalTime>
  <Words>2989</Words>
  <Application>Microsoft Office PowerPoint</Application>
  <PresentationFormat>On-screen Show (4:3)</PresentationFormat>
  <Paragraphs>517</Paragraphs>
  <Slides>65</Slides>
  <Notes>26</Notes>
  <HiddenSlides>29</HiddenSlides>
  <MMClips>0</MMClips>
  <ScaleCrop>false</ScaleCrop>
  <HeadingPairs>
    <vt:vector size="4" baseType="variant">
      <vt:variant>
        <vt:lpstr>Theme</vt:lpstr>
      </vt:variant>
      <vt:variant>
        <vt:i4>1</vt:i4>
      </vt:variant>
      <vt:variant>
        <vt:lpstr>Slide Titles</vt:lpstr>
      </vt:variant>
      <vt:variant>
        <vt:i4>65</vt:i4>
      </vt:variant>
    </vt:vector>
  </HeadingPairs>
  <TitlesOfParts>
    <vt:vector size="66" baseType="lpstr">
      <vt:lpstr>Office Theme</vt:lpstr>
      <vt:lpstr>Summary</vt:lpstr>
      <vt:lpstr>Bill Wilder – brief bio</vt:lpstr>
      <vt:lpstr>Slide 3</vt:lpstr>
      <vt:lpstr>Slide 4</vt:lpstr>
      <vt:lpstr>Two Roles a Queue</vt:lpstr>
      <vt:lpstr>Two Roles a Queue</vt:lpstr>
      <vt:lpstr>Cloud-Native Applications</vt:lpstr>
      <vt:lpstr>Agenda for Roles &amp; Queues</vt:lpstr>
      <vt:lpstr>Key Concepts</vt:lpstr>
      <vt:lpstr>Web Roles vs. Worker Roles</vt:lpstr>
      <vt:lpstr>Queue</vt:lpstr>
      <vt:lpstr>Key Pattern: Roles + Queues</vt:lpstr>
      <vt:lpstr>Canonical Example: Thumbnails</vt:lpstr>
      <vt:lpstr>Adding to Queue - Conceptual</vt:lpstr>
      <vt:lpstr>Adding to Queue - Actual</vt:lpstr>
      <vt:lpstr>Key Pattern: Roles + Queues</vt:lpstr>
      <vt:lpstr>Roles + Queues: API</vt:lpstr>
      <vt:lpstr>Web App vs. Web Role</vt:lpstr>
      <vt:lpstr> Azure RUNTIME STACK</vt:lpstr>
      <vt:lpstr>Azure Development Tool Stack</vt:lpstr>
      <vt:lpstr>Pre-Azure Server Stack</vt:lpstr>
      <vt:lpstr>Azure Server Stack</vt:lpstr>
      <vt:lpstr>Pre-Azure Operational Concerns</vt:lpstr>
      <vt:lpstr>Azure Operational Concerns</vt:lpstr>
      <vt:lpstr>Pre-Azure Operational Concerns</vt:lpstr>
      <vt:lpstr>Azure Operational Concerns</vt:lpstr>
      <vt:lpstr>Concerns for App Owner</vt:lpstr>
      <vt:lpstr>Compute Services</vt:lpstr>
      <vt:lpstr>“Out” is the New “Up”</vt:lpstr>
      <vt:lpstr>Key Windows Azure Design Pattern… TWO ROLES AND A QUEUE</vt:lpstr>
      <vt:lpstr>General Case: Rolesn + Queuesn  RnQnRn </vt:lpstr>
      <vt:lpstr>Key Metric</vt:lpstr>
      <vt:lpstr>Azure Queues by the Numbers</vt:lpstr>
      <vt:lpstr>Example: Lesson 7: Work Offline</vt:lpstr>
      <vt:lpstr>“Do it while the user isn’t waiting for you.” “Put it in a queue.”</vt:lpstr>
      <vt:lpstr>RnQnRn enables Responsive</vt:lpstr>
      <vt:lpstr>RnQnRn enables Scalable</vt:lpstr>
      <vt:lpstr>RnQnRn enables Distribution</vt:lpstr>
      <vt:lpstr>Optimization is optional</vt:lpstr>
      <vt:lpstr>Common Operational Challenges</vt:lpstr>
      <vt:lpstr>RnQnRn requires Idempotent</vt:lpstr>
      <vt:lpstr>RnQnRn requires Poison Message Strategy</vt:lpstr>
      <vt:lpstr>RnQnRn enables Resilient</vt:lpstr>
      <vt:lpstr>What’s Up? Aspirin-free Reliability as EMERGENT PROPERTY</vt:lpstr>
      <vt:lpstr>Why Now?</vt:lpstr>
      <vt:lpstr>Organizational Drivers</vt:lpstr>
      <vt:lpstr>Data Centers are BIG</vt:lpstr>
      <vt:lpstr>Data Centers are Global</vt:lpstr>
      <vt:lpstr>No Holds Barred</vt:lpstr>
      <vt:lpstr>Azure’s Abstraction</vt:lpstr>
      <vt:lpstr>These capabilities are not all new… right?</vt:lpstr>
      <vt:lpstr>Not new, but…</vt:lpstr>
      <vt:lpstr>Accessible to mere mortals</vt:lpstr>
      <vt:lpstr>Summary</vt:lpstr>
      <vt:lpstr>Advanced Worker Role Topics</vt:lpstr>
      <vt:lpstr>Slide 56</vt:lpstr>
      <vt:lpstr>Imagine a Train…</vt:lpstr>
      <vt:lpstr>Silver Bullet?</vt:lpstr>
      <vt:lpstr>Slide 59</vt:lpstr>
      <vt:lpstr>Closing thought</vt:lpstr>
      <vt:lpstr>“These go to eleven” –Nigel Tufnel</vt:lpstr>
      <vt:lpstr>Self-Signed Certs</vt:lpstr>
      <vt:lpstr>BostonAzure.org</vt:lpstr>
      <vt:lpstr>Slides available from Bill’s blog</vt:lpstr>
      <vt:lpstr>Slide 65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Boston Azure Firestarter - Roles and Queues</dc:title>
  <dc:creator>Bill Wilder</dc:creator>
  <cp:lastModifiedBy>Bill Wilder</cp:lastModifiedBy>
  <cp:revision>1340</cp:revision>
  <dcterms:created xsi:type="dcterms:W3CDTF">2010-04-25T13:05:25Z</dcterms:created>
  <dcterms:modified xsi:type="dcterms:W3CDTF">2010-07-14T19:46:36Z</dcterms:modified>
</cp:coreProperties>
</file>