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handoutMasterIdLst>
    <p:handoutMasterId r:id="rId75"/>
  </p:handoutMasterIdLst>
  <p:sldIdLst>
    <p:sldId id="371" r:id="rId2"/>
    <p:sldId id="372" r:id="rId3"/>
    <p:sldId id="273" r:id="rId4"/>
    <p:sldId id="328" r:id="rId5"/>
    <p:sldId id="373" r:id="rId6"/>
    <p:sldId id="374" r:id="rId7"/>
    <p:sldId id="378" r:id="rId8"/>
    <p:sldId id="379" r:id="rId9"/>
    <p:sldId id="386" r:id="rId10"/>
    <p:sldId id="385" r:id="rId11"/>
    <p:sldId id="347" r:id="rId12"/>
    <p:sldId id="281" r:id="rId13"/>
    <p:sldId id="360" r:id="rId14"/>
    <p:sldId id="339" r:id="rId15"/>
    <p:sldId id="348" r:id="rId16"/>
    <p:sldId id="290" r:id="rId17"/>
    <p:sldId id="361" r:id="rId18"/>
    <p:sldId id="391" r:id="rId19"/>
    <p:sldId id="392" r:id="rId20"/>
    <p:sldId id="390" r:id="rId21"/>
    <p:sldId id="362" r:id="rId22"/>
    <p:sldId id="327" r:id="rId23"/>
    <p:sldId id="325" r:id="rId24"/>
    <p:sldId id="326" r:id="rId25"/>
    <p:sldId id="383" r:id="rId26"/>
    <p:sldId id="380" r:id="rId27"/>
    <p:sldId id="381" r:id="rId28"/>
    <p:sldId id="382" r:id="rId29"/>
    <p:sldId id="287" r:id="rId30"/>
    <p:sldId id="288" r:id="rId31"/>
    <p:sldId id="388" r:id="rId32"/>
    <p:sldId id="389" r:id="rId33"/>
    <p:sldId id="387" r:id="rId34"/>
    <p:sldId id="289" r:id="rId35"/>
    <p:sldId id="384" r:id="rId36"/>
    <p:sldId id="320" r:id="rId37"/>
    <p:sldId id="321" r:id="rId38"/>
    <p:sldId id="363" r:id="rId39"/>
    <p:sldId id="364" r:id="rId40"/>
    <p:sldId id="262" r:id="rId41"/>
    <p:sldId id="369" r:id="rId42"/>
    <p:sldId id="370" r:id="rId43"/>
    <p:sldId id="337" r:id="rId44"/>
    <p:sldId id="342" r:id="rId45"/>
    <p:sldId id="359" r:id="rId46"/>
    <p:sldId id="352" r:id="rId47"/>
    <p:sldId id="365" r:id="rId48"/>
    <p:sldId id="340" r:id="rId49"/>
    <p:sldId id="329" r:id="rId50"/>
    <p:sldId id="335" r:id="rId51"/>
    <p:sldId id="330" r:id="rId52"/>
    <p:sldId id="353" r:id="rId53"/>
    <p:sldId id="332" r:id="rId54"/>
    <p:sldId id="331" r:id="rId55"/>
    <p:sldId id="276" r:id="rId56"/>
    <p:sldId id="346" r:id="rId57"/>
    <p:sldId id="345" r:id="rId58"/>
    <p:sldId id="344" r:id="rId59"/>
    <p:sldId id="277" r:id="rId60"/>
    <p:sldId id="297" r:id="rId61"/>
    <p:sldId id="279" r:id="rId62"/>
    <p:sldId id="291" r:id="rId63"/>
    <p:sldId id="295" r:id="rId64"/>
    <p:sldId id="305" r:id="rId65"/>
    <p:sldId id="306" r:id="rId66"/>
    <p:sldId id="309" r:id="rId67"/>
    <p:sldId id="343" r:id="rId68"/>
    <p:sldId id="350" r:id="rId69"/>
    <p:sldId id="263" r:id="rId70"/>
    <p:sldId id="375" r:id="rId71"/>
    <p:sldId id="376" r:id="rId72"/>
    <p:sldId id="377" r:id="rId7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5" autoAdjust="0"/>
    <p:restoredTop sz="83033" autoAdjust="0"/>
  </p:normalViewPr>
  <p:slideViewPr>
    <p:cSldViewPr>
      <p:cViewPr varScale="1">
        <p:scale>
          <a:sx n="83" d="100"/>
          <a:sy n="83" d="100"/>
        </p:scale>
        <p:origin x="132" y="-90"/>
      </p:cViewPr>
      <p:guideLst>
        <p:guide orient="horz" pos="2160"/>
        <p:guide pos="2880"/>
      </p:guideLst>
    </p:cSldViewPr>
  </p:slideViewPr>
  <p:outlineViewPr>
    <p:cViewPr>
      <p:scale>
        <a:sx n="33" d="100"/>
        <a:sy n="33" d="100"/>
      </p:scale>
      <p:origin x="48" y="25968"/>
    </p:cViewPr>
  </p:outlineViewPr>
  <p:notesTextViewPr>
    <p:cViewPr>
      <p:scale>
        <a:sx n="100" d="100"/>
        <a:sy n="100" d="100"/>
      </p:scale>
      <p:origin x="0" y="0"/>
    </p:cViewPr>
  </p:notesTextViewPr>
  <p:sorterViewPr>
    <p:cViewPr>
      <p:scale>
        <a:sx n="66" d="100"/>
        <a:sy n="66" d="100"/>
      </p:scale>
      <p:origin x="0" y="205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CAF845-5E9F-4130-B6E4-ADDEA213BFF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CE3BEDE-B78A-4390-BE98-F6FFCB73D490}">
      <dgm:prSet phldrT="[Text]" custT="1"/>
      <dgm:spPr>
        <a:solidFill>
          <a:schemeClr val="accent1">
            <a:hueOff val="0"/>
            <a:satOff val="0"/>
            <a:lumOff val="0"/>
            <a:alpha val="75000"/>
          </a:schemeClr>
        </a:solidFill>
      </dgm:spPr>
      <dgm:t>
        <a:bodyPr/>
        <a:lstStyle/>
        <a:p>
          <a:pPr algn="ctr"/>
          <a:r>
            <a:rPr lang="en-US" sz="3200" dirty="0" smtClean="0">
              <a:solidFill>
                <a:schemeClr val="tx1"/>
              </a:solidFill>
            </a:rPr>
            <a:t>Queue Name: “thumbnailer-7” </a:t>
          </a:r>
          <a:br>
            <a:rPr lang="en-US" sz="3200" dirty="0" smtClean="0">
              <a:solidFill>
                <a:schemeClr val="tx1"/>
              </a:solidFill>
            </a:rPr>
          </a:br>
          <a:r>
            <a:rPr lang="en-US" sz="3200" dirty="0" smtClean="0">
              <a:solidFill>
                <a:schemeClr val="tx1"/>
              </a:solidFill>
            </a:rPr>
            <a:t>bostonazure.queue.cloudapp.net</a:t>
          </a:r>
          <a:endParaRPr lang="en-US" sz="3200" dirty="0"/>
        </a:p>
      </dgm:t>
    </dgm:pt>
    <dgm:pt modelId="{48A88C91-3C68-4A2E-9E42-912D817BBAD4}" type="parTrans" cxnId="{985981E4-2586-47CD-B03B-233A1C68D5B6}">
      <dgm:prSet/>
      <dgm:spPr/>
      <dgm:t>
        <a:bodyPr/>
        <a:lstStyle/>
        <a:p>
          <a:endParaRPr lang="en-US"/>
        </a:p>
      </dgm:t>
    </dgm:pt>
    <dgm:pt modelId="{6D4F3225-F7C0-4F6A-BEDD-87CADD51DED9}" type="sibTrans" cxnId="{985981E4-2586-47CD-B03B-233A1C68D5B6}">
      <dgm:prSet/>
      <dgm:spPr/>
      <dgm:t>
        <a:bodyPr/>
        <a:lstStyle/>
        <a:p>
          <a:endParaRPr lang="en-US"/>
        </a:p>
      </dgm:t>
    </dgm:pt>
    <dgm:pt modelId="{E94B4DFF-11D6-4F9F-A125-7B5693D766DD}" type="pres">
      <dgm:prSet presAssocID="{C3CAF845-5E9F-4130-B6E4-ADDEA213BFF5}" presName="linear" presStyleCnt="0">
        <dgm:presLayoutVars>
          <dgm:animLvl val="lvl"/>
          <dgm:resizeHandles val="exact"/>
        </dgm:presLayoutVars>
      </dgm:prSet>
      <dgm:spPr/>
      <dgm:t>
        <a:bodyPr/>
        <a:lstStyle/>
        <a:p>
          <a:endParaRPr lang="en-US"/>
        </a:p>
      </dgm:t>
    </dgm:pt>
    <dgm:pt modelId="{7655A4DB-CA45-4DB7-8EE9-481161A109B8}" type="pres">
      <dgm:prSet presAssocID="{1CE3BEDE-B78A-4390-BE98-F6FFCB73D490}" presName="parentText" presStyleLbl="node1" presStyleIdx="0" presStyleCnt="1" custScaleY="95473" custLinFactNeighborX="0" custLinFactNeighborY="61010">
        <dgm:presLayoutVars>
          <dgm:chMax val="0"/>
          <dgm:bulletEnabled val="1"/>
        </dgm:presLayoutVars>
      </dgm:prSet>
      <dgm:spPr/>
      <dgm:t>
        <a:bodyPr/>
        <a:lstStyle/>
        <a:p>
          <a:endParaRPr lang="en-US"/>
        </a:p>
      </dgm:t>
    </dgm:pt>
  </dgm:ptLst>
  <dgm:cxnLst>
    <dgm:cxn modelId="{985981E4-2586-47CD-B03B-233A1C68D5B6}" srcId="{C3CAF845-5E9F-4130-B6E4-ADDEA213BFF5}" destId="{1CE3BEDE-B78A-4390-BE98-F6FFCB73D490}" srcOrd="0" destOrd="0" parTransId="{48A88C91-3C68-4A2E-9E42-912D817BBAD4}" sibTransId="{6D4F3225-F7C0-4F6A-BEDD-87CADD51DED9}"/>
    <dgm:cxn modelId="{719475EF-A3E9-4F5A-BF6A-FF74DFC7123B}" type="presOf" srcId="{C3CAF845-5E9F-4130-B6E4-ADDEA213BFF5}" destId="{E94B4DFF-11D6-4F9F-A125-7B5693D766DD}" srcOrd="0" destOrd="0" presId="urn:microsoft.com/office/officeart/2005/8/layout/vList2"/>
    <dgm:cxn modelId="{863313B6-CD86-4404-882D-0AF23E27686E}" type="presOf" srcId="{1CE3BEDE-B78A-4390-BE98-F6FFCB73D490}" destId="{7655A4DB-CA45-4DB7-8EE9-481161A109B8}" srcOrd="0" destOrd="0" presId="urn:microsoft.com/office/officeart/2005/8/layout/vList2"/>
    <dgm:cxn modelId="{53E171BA-82EB-4B24-ADA9-25235BFCA1F1}" type="presParOf" srcId="{E94B4DFF-11D6-4F9F-A125-7B5693D766DD}" destId="{7655A4DB-CA45-4DB7-8EE9-481161A109B8}"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89AAC1-91F5-40AC-92E7-A67343F67966}" type="doc">
      <dgm:prSet loTypeId="urn:microsoft.com/office/officeart/2005/8/layout/chevron1" loCatId="process" qsTypeId="urn:microsoft.com/office/officeart/2005/8/quickstyle/simple1" qsCatId="simple" csTypeId="urn:microsoft.com/office/officeart/2005/8/colors/accent1_2" csCatId="accent1" phldr="1"/>
      <dgm:spPr/>
    </dgm:pt>
    <dgm:pt modelId="{8DB1B32A-F5A7-496D-97A2-A7878A030121}">
      <dgm:prSet phldrT="[Text]"/>
      <dgm:spPr/>
      <dgm:t>
        <a:bodyPr/>
        <a:lstStyle/>
        <a:p>
          <a:r>
            <a:rPr lang="en-US" dirty="0" smtClean="0"/>
            <a:t>314159</a:t>
          </a:r>
          <a:endParaRPr lang="en-US" dirty="0"/>
        </a:p>
      </dgm:t>
    </dgm:pt>
    <dgm:pt modelId="{55E327C7-8E8F-4A86-93E5-04F51CB3853F}" type="parTrans" cxnId="{B71CCC97-4D1E-4FF5-B43C-16BC8E8E1BCE}">
      <dgm:prSet/>
      <dgm:spPr/>
      <dgm:t>
        <a:bodyPr/>
        <a:lstStyle/>
        <a:p>
          <a:endParaRPr lang="en-US"/>
        </a:p>
      </dgm:t>
    </dgm:pt>
    <dgm:pt modelId="{6CB94FEA-6D0C-43D0-9B48-082535893D66}" type="sibTrans" cxnId="{B71CCC97-4D1E-4FF5-B43C-16BC8E8E1BCE}">
      <dgm:prSet/>
      <dgm:spPr/>
      <dgm:t>
        <a:bodyPr/>
        <a:lstStyle/>
        <a:p>
          <a:endParaRPr lang="en-US"/>
        </a:p>
      </dgm:t>
    </dgm:pt>
    <dgm:pt modelId="{923EBA6C-96DB-4719-B8B7-E6A333378387}">
      <dgm:prSet phldrT="[Text]"/>
      <dgm:spPr/>
      <dgm:t>
        <a:bodyPr/>
        <a:lstStyle/>
        <a:p>
          <a:r>
            <a:rPr lang="en-US" dirty="0" smtClean="0"/>
            <a:t>979323</a:t>
          </a:r>
          <a:endParaRPr lang="en-US" dirty="0"/>
        </a:p>
      </dgm:t>
    </dgm:pt>
    <dgm:pt modelId="{A4EB645F-366B-4180-916B-7BC06A8D8A30}" type="parTrans" cxnId="{A337CC17-26D3-4FD3-9975-CEBADDDD201B}">
      <dgm:prSet/>
      <dgm:spPr/>
      <dgm:t>
        <a:bodyPr/>
        <a:lstStyle/>
        <a:p>
          <a:endParaRPr lang="en-US"/>
        </a:p>
      </dgm:t>
    </dgm:pt>
    <dgm:pt modelId="{9878E400-B248-41E3-8799-51708984E082}" type="sibTrans" cxnId="{A337CC17-26D3-4FD3-9975-CEBADDDD201B}">
      <dgm:prSet/>
      <dgm:spPr/>
      <dgm:t>
        <a:bodyPr/>
        <a:lstStyle/>
        <a:p>
          <a:endParaRPr lang="en-US"/>
        </a:p>
      </dgm:t>
    </dgm:pt>
    <dgm:pt modelId="{E9A5839F-6BD3-42B6-B82C-6242E52106B4}">
      <dgm:prSet phldrT="[Text]"/>
      <dgm:spPr/>
      <dgm:t>
        <a:bodyPr/>
        <a:lstStyle/>
        <a:p>
          <a:r>
            <a:rPr lang="en-US" dirty="0" smtClean="0"/>
            <a:t>265358</a:t>
          </a:r>
          <a:endParaRPr lang="en-US" dirty="0"/>
        </a:p>
      </dgm:t>
    </dgm:pt>
    <dgm:pt modelId="{1B063907-A86A-4211-9E20-DC7C26C0B894}" type="parTrans" cxnId="{F149CFF9-B639-41A1-9A87-41610718F4B4}">
      <dgm:prSet/>
      <dgm:spPr/>
      <dgm:t>
        <a:bodyPr/>
        <a:lstStyle/>
        <a:p>
          <a:endParaRPr lang="en-US"/>
        </a:p>
      </dgm:t>
    </dgm:pt>
    <dgm:pt modelId="{8EF338EC-06CF-4A03-81B7-E00420AE9856}" type="sibTrans" cxnId="{F149CFF9-B639-41A1-9A87-41610718F4B4}">
      <dgm:prSet/>
      <dgm:spPr/>
      <dgm:t>
        <a:bodyPr/>
        <a:lstStyle/>
        <a:p>
          <a:endParaRPr lang="en-US"/>
        </a:p>
      </dgm:t>
    </dgm:pt>
    <dgm:pt modelId="{68C421FE-2E75-48BB-927A-48A18D3D2678}" type="pres">
      <dgm:prSet presAssocID="{9789AAC1-91F5-40AC-92E7-A67343F67966}" presName="Name0" presStyleCnt="0">
        <dgm:presLayoutVars>
          <dgm:dir/>
          <dgm:animLvl val="lvl"/>
          <dgm:resizeHandles val="exact"/>
        </dgm:presLayoutVars>
      </dgm:prSet>
      <dgm:spPr/>
    </dgm:pt>
    <dgm:pt modelId="{D61280DB-8E93-4DA4-AA4E-6217682DD98C}" type="pres">
      <dgm:prSet presAssocID="{8DB1B32A-F5A7-496D-97A2-A7878A030121}" presName="parTxOnly" presStyleLbl="node1" presStyleIdx="0" presStyleCnt="3">
        <dgm:presLayoutVars>
          <dgm:chMax val="0"/>
          <dgm:chPref val="0"/>
          <dgm:bulletEnabled val="1"/>
        </dgm:presLayoutVars>
      </dgm:prSet>
      <dgm:spPr/>
      <dgm:t>
        <a:bodyPr/>
        <a:lstStyle/>
        <a:p>
          <a:endParaRPr lang="en-US"/>
        </a:p>
      </dgm:t>
    </dgm:pt>
    <dgm:pt modelId="{08C224FF-0D14-45C5-BBE7-3495EBD1D64E}" type="pres">
      <dgm:prSet presAssocID="{6CB94FEA-6D0C-43D0-9B48-082535893D66}" presName="parTxOnlySpace" presStyleCnt="0"/>
      <dgm:spPr/>
    </dgm:pt>
    <dgm:pt modelId="{F616B89D-29AF-4D45-8061-65D235D034E7}" type="pres">
      <dgm:prSet presAssocID="{E9A5839F-6BD3-42B6-B82C-6242E52106B4}" presName="parTxOnly" presStyleLbl="node1" presStyleIdx="1" presStyleCnt="3">
        <dgm:presLayoutVars>
          <dgm:chMax val="0"/>
          <dgm:chPref val="0"/>
          <dgm:bulletEnabled val="1"/>
        </dgm:presLayoutVars>
      </dgm:prSet>
      <dgm:spPr/>
      <dgm:t>
        <a:bodyPr/>
        <a:lstStyle/>
        <a:p>
          <a:endParaRPr lang="en-US"/>
        </a:p>
      </dgm:t>
    </dgm:pt>
    <dgm:pt modelId="{0BDF52F9-E930-4024-AA0D-D809CD86EA32}" type="pres">
      <dgm:prSet presAssocID="{8EF338EC-06CF-4A03-81B7-E00420AE9856}" presName="parTxOnlySpace" presStyleCnt="0"/>
      <dgm:spPr/>
    </dgm:pt>
    <dgm:pt modelId="{0DA58FF0-03BF-4924-B5A5-4432C5EE0B15}" type="pres">
      <dgm:prSet presAssocID="{923EBA6C-96DB-4719-B8B7-E6A333378387}" presName="parTxOnly" presStyleLbl="node1" presStyleIdx="2" presStyleCnt="3">
        <dgm:presLayoutVars>
          <dgm:chMax val="0"/>
          <dgm:chPref val="0"/>
          <dgm:bulletEnabled val="1"/>
        </dgm:presLayoutVars>
      </dgm:prSet>
      <dgm:spPr/>
      <dgm:t>
        <a:bodyPr/>
        <a:lstStyle/>
        <a:p>
          <a:endParaRPr lang="en-US"/>
        </a:p>
      </dgm:t>
    </dgm:pt>
  </dgm:ptLst>
  <dgm:cxnLst>
    <dgm:cxn modelId="{808E27ED-49C9-4184-B9FA-FB69929D88E0}" type="presOf" srcId="{E9A5839F-6BD3-42B6-B82C-6242E52106B4}" destId="{F616B89D-29AF-4D45-8061-65D235D034E7}" srcOrd="0" destOrd="0" presId="urn:microsoft.com/office/officeart/2005/8/layout/chevron1"/>
    <dgm:cxn modelId="{F149CFF9-B639-41A1-9A87-41610718F4B4}" srcId="{9789AAC1-91F5-40AC-92E7-A67343F67966}" destId="{E9A5839F-6BD3-42B6-B82C-6242E52106B4}" srcOrd="1" destOrd="0" parTransId="{1B063907-A86A-4211-9E20-DC7C26C0B894}" sibTransId="{8EF338EC-06CF-4A03-81B7-E00420AE9856}"/>
    <dgm:cxn modelId="{A337CC17-26D3-4FD3-9975-CEBADDDD201B}" srcId="{9789AAC1-91F5-40AC-92E7-A67343F67966}" destId="{923EBA6C-96DB-4719-B8B7-E6A333378387}" srcOrd="2" destOrd="0" parTransId="{A4EB645F-366B-4180-916B-7BC06A8D8A30}" sibTransId="{9878E400-B248-41E3-8799-51708984E082}"/>
    <dgm:cxn modelId="{04D14CBC-43D4-4BB1-A474-CBF2C620D3A8}" type="presOf" srcId="{9789AAC1-91F5-40AC-92E7-A67343F67966}" destId="{68C421FE-2E75-48BB-927A-48A18D3D2678}" srcOrd="0" destOrd="0" presId="urn:microsoft.com/office/officeart/2005/8/layout/chevron1"/>
    <dgm:cxn modelId="{0E73433B-D28C-4F60-8655-1B69CB9953E9}" type="presOf" srcId="{8DB1B32A-F5A7-496D-97A2-A7878A030121}" destId="{D61280DB-8E93-4DA4-AA4E-6217682DD98C}" srcOrd="0" destOrd="0" presId="urn:microsoft.com/office/officeart/2005/8/layout/chevron1"/>
    <dgm:cxn modelId="{3C45DC9A-BB6E-4668-9838-8AF148DCF6FD}" type="presOf" srcId="{923EBA6C-96DB-4719-B8B7-E6A333378387}" destId="{0DA58FF0-03BF-4924-B5A5-4432C5EE0B15}" srcOrd="0" destOrd="0" presId="urn:microsoft.com/office/officeart/2005/8/layout/chevron1"/>
    <dgm:cxn modelId="{B71CCC97-4D1E-4FF5-B43C-16BC8E8E1BCE}" srcId="{9789AAC1-91F5-40AC-92E7-A67343F67966}" destId="{8DB1B32A-F5A7-496D-97A2-A7878A030121}" srcOrd="0" destOrd="0" parTransId="{55E327C7-8E8F-4A86-93E5-04F51CB3853F}" sibTransId="{6CB94FEA-6D0C-43D0-9B48-082535893D66}"/>
    <dgm:cxn modelId="{D53189F6-C675-460E-BBE3-C79DB2DBCF5C}" type="presParOf" srcId="{68C421FE-2E75-48BB-927A-48A18D3D2678}" destId="{D61280DB-8E93-4DA4-AA4E-6217682DD98C}" srcOrd="0" destOrd="0" presId="urn:microsoft.com/office/officeart/2005/8/layout/chevron1"/>
    <dgm:cxn modelId="{C7C0054B-A73C-4350-B859-B772DAD9D532}" type="presParOf" srcId="{68C421FE-2E75-48BB-927A-48A18D3D2678}" destId="{08C224FF-0D14-45C5-BBE7-3495EBD1D64E}" srcOrd="1" destOrd="0" presId="urn:microsoft.com/office/officeart/2005/8/layout/chevron1"/>
    <dgm:cxn modelId="{D4E58892-9237-42DC-8E9B-3A58395DC702}" type="presParOf" srcId="{68C421FE-2E75-48BB-927A-48A18D3D2678}" destId="{F616B89D-29AF-4D45-8061-65D235D034E7}" srcOrd="2" destOrd="0" presId="urn:microsoft.com/office/officeart/2005/8/layout/chevron1"/>
    <dgm:cxn modelId="{E1691BEF-EC48-41DC-89B7-0500BA0C31C4}" type="presParOf" srcId="{68C421FE-2E75-48BB-927A-48A18D3D2678}" destId="{0BDF52F9-E930-4024-AA0D-D809CD86EA32}" srcOrd="3" destOrd="0" presId="urn:microsoft.com/office/officeart/2005/8/layout/chevron1"/>
    <dgm:cxn modelId="{43071864-D28A-4F0A-861E-D7AC02268098}" type="presParOf" srcId="{68C421FE-2E75-48BB-927A-48A18D3D2678}" destId="{0DA58FF0-03BF-4924-B5A5-4432C5EE0B15}" srcOrd="4" destOrd="0" presId="urn:microsoft.com/office/officeart/2005/8/layout/chevron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655A4DB-CA45-4DB7-8EE9-481161A109B8}">
      <dsp:nvSpPr>
        <dsp:cNvPr id="0" name=""/>
        <dsp:cNvSpPr/>
      </dsp:nvSpPr>
      <dsp:spPr>
        <a:xfrm>
          <a:off x="0" y="1985066"/>
          <a:ext cx="7162799" cy="1215333"/>
        </a:xfrm>
        <a:prstGeom prst="roundRect">
          <a:avLst/>
        </a:prstGeom>
        <a:solidFill>
          <a:schemeClr val="accent1">
            <a:hueOff val="0"/>
            <a:satOff val="0"/>
            <a:lumOff val="0"/>
            <a:alpha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solidFill>
                <a:schemeClr val="tx1"/>
              </a:solidFill>
            </a:rPr>
            <a:t>Queue Name: “thumbnailer-7” </a:t>
          </a:r>
          <a:br>
            <a:rPr lang="en-US" sz="3200" kern="1200" dirty="0" smtClean="0">
              <a:solidFill>
                <a:schemeClr val="tx1"/>
              </a:solidFill>
            </a:rPr>
          </a:br>
          <a:r>
            <a:rPr lang="en-US" sz="3200" kern="1200" dirty="0" smtClean="0">
              <a:solidFill>
                <a:schemeClr val="tx1"/>
              </a:solidFill>
            </a:rPr>
            <a:t>bostonazure.queue.cloudapp.net</a:t>
          </a:r>
          <a:endParaRPr lang="en-US" sz="3200" kern="1200" dirty="0"/>
        </a:p>
      </dsp:txBody>
      <dsp:txXfrm>
        <a:off x="0" y="1985066"/>
        <a:ext cx="7162799" cy="1215333"/>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61280DB-8E93-4DA4-AA4E-6217682DD98C}">
      <dsp:nvSpPr>
        <dsp:cNvPr id="0" name=""/>
        <dsp:cNvSpPr/>
      </dsp:nvSpPr>
      <dsp:spPr>
        <a:xfrm>
          <a:off x="1785" y="314126"/>
          <a:ext cx="2175867" cy="87034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lvl="0" algn="ctr" defTabSz="1289050">
            <a:lnSpc>
              <a:spcPct val="90000"/>
            </a:lnSpc>
            <a:spcBef>
              <a:spcPct val="0"/>
            </a:spcBef>
            <a:spcAft>
              <a:spcPct val="35000"/>
            </a:spcAft>
          </a:pPr>
          <a:r>
            <a:rPr lang="en-US" sz="2900" kern="1200" dirty="0" smtClean="0"/>
            <a:t>314159</a:t>
          </a:r>
          <a:endParaRPr lang="en-US" sz="2900" kern="1200" dirty="0"/>
        </a:p>
      </dsp:txBody>
      <dsp:txXfrm>
        <a:off x="1785" y="314126"/>
        <a:ext cx="2175867" cy="870346"/>
      </dsp:txXfrm>
    </dsp:sp>
    <dsp:sp modelId="{F616B89D-29AF-4D45-8061-65D235D034E7}">
      <dsp:nvSpPr>
        <dsp:cNvPr id="0" name=""/>
        <dsp:cNvSpPr/>
      </dsp:nvSpPr>
      <dsp:spPr>
        <a:xfrm>
          <a:off x="1960066" y="314126"/>
          <a:ext cx="2175867" cy="87034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lvl="0" algn="ctr" defTabSz="1289050">
            <a:lnSpc>
              <a:spcPct val="90000"/>
            </a:lnSpc>
            <a:spcBef>
              <a:spcPct val="0"/>
            </a:spcBef>
            <a:spcAft>
              <a:spcPct val="35000"/>
            </a:spcAft>
          </a:pPr>
          <a:r>
            <a:rPr lang="en-US" sz="2900" kern="1200" dirty="0" smtClean="0"/>
            <a:t>265358</a:t>
          </a:r>
          <a:endParaRPr lang="en-US" sz="2900" kern="1200" dirty="0"/>
        </a:p>
      </dsp:txBody>
      <dsp:txXfrm>
        <a:off x="1960066" y="314126"/>
        <a:ext cx="2175867" cy="870346"/>
      </dsp:txXfrm>
    </dsp:sp>
    <dsp:sp modelId="{0DA58FF0-03BF-4924-B5A5-4432C5EE0B15}">
      <dsp:nvSpPr>
        <dsp:cNvPr id="0" name=""/>
        <dsp:cNvSpPr/>
      </dsp:nvSpPr>
      <dsp:spPr>
        <a:xfrm>
          <a:off x="3918346" y="314126"/>
          <a:ext cx="2175867" cy="87034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lvl="0" algn="ctr" defTabSz="1289050">
            <a:lnSpc>
              <a:spcPct val="90000"/>
            </a:lnSpc>
            <a:spcBef>
              <a:spcPct val="0"/>
            </a:spcBef>
            <a:spcAft>
              <a:spcPct val="35000"/>
            </a:spcAft>
          </a:pPr>
          <a:r>
            <a:rPr lang="en-US" sz="2900" kern="1200" dirty="0" smtClean="0"/>
            <a:t>979323</a:t>
          </a:r>
          <a:endParaRPr lang="en-US" sz="2900" kern="1200" dirty="0"/>
        </a:p>
      </dsp:txBody>
      <dsp:txXfrm>
        <a:off x="3918346" y="314126"/>
        <a:ext cx="2175867" cy="87034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7520247-11F1-41D6-AAED-AC1959BEB1CF}" type="datetimeFigureOut">
              <a:rPr lang="en-US" smtClean="0"/>
              <a:pPr/>
              <a:t>6/15/2010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61C664E-5E41-476E-A7A1-4C97E42CC5CE}" type="slidenum">
              <a:rPr lang="en-US" smtClean="0"/>
              <a:pPr/>
              <a:t>‹#›</a:t>
            </a:fld>
            <a:endParaRPr lang="en-US"/>
          </a:p>
        </p:txBody>
      </p:sp>
    </p:spTree>
    <p:extLst>
      <p:ext uri="{BB962C8B-B14F-4D97-AF65-F5344CB8AC3E}">
        <p14:creationId xmlns:p14="http://schemas.microsoft.com/office/powerpoint/2010/main" xmlns="" val="3692913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5B0168-C208-475E-8871-7ABED2A49310}" type="datetimeFigureOut">
              <a:rPr lang="en-US" smtClean="0"/>
              <a:pPr/>
              <a:t>6/15/2010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2A7D98-13DA-46AA-848D-47A332ED2A2C}" type="slidenum">
              <a:rPr lang="en-US" smtClean="0"/>
              <a:pPr/>
              <a:t>‹#›</a:t>
            </a:fld>
            <a:endParaRPr lang="en-US"/>
          </a:p>
        </p:txBody>
      </p:sp>
    </p:spTree>
    <p:extLst>
      <p:ext uri="{BB962C8B-B14F-4D97-AF65-F5344CB8AC3E}">
        <p14:creationId xmlns:p14="http://schemas.microsoft.com/office/powerpoint/2010/main" xmlns="" val="4286079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meetup.com/Boston-cloud-services/file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meetup.com/Boston-cloud-services/file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fully leverage cloud computing we need to understand both the strengths and weaknesses of the cloud. In this talk, we will demonstrate how the strengths and weaknesses of the cloud map naturally into specific programming practices in Windows Azure. We will focus on Azure Roles and Queues as enabling technologies, show how to combine them using cloud-friendly design patterns, and how it becomes possible for mere mortals to build highly available applications that scale. The concepts discussed in this talk are relevant for developers and architects building systems for the cloud today, or who want to be prepared to move to the cloud in the future.</a:t>
            </a:r>
          </a:p>
        </p:txBody>
      </p:sp>
      <p:sp>
        <p:nvSpPr>
          <p:cNvPr id="4" name="Slide Number Placeholder 3"/>
          <p:cNvSpPr>
            <a:spLocks noGrp="1"/>
          </p:cNvSpPr>
          <p:nvPr>
            <p:ph type="sldNum" sz="quarter" idx="10"/>
          </p:nvPr>
        </p:nvSpPr>
        <p:spPr/>
        <p:txBody>
          <a:bodyPr/>
          <a:lstStyle/>
          <a:p>
            <a:fld id="{712A7D98-13DA-46AA-848D-47A332ED2A2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Bill Wilder has been a professional software developer for more than 20 years. Last year he founded the &lt;a </a:t>
            </a:r>
            <a:r>
              <a:rPr lang="en-US" dirty="0" err="1" smtClean="0"/>
              <a:t>href</a:t>
            </a:r>
            <a:r>
              <a:rPr lang="en-US" dirty="0" smtClean="0"/>
              <a:t>="http://bostonazure.org/"&gt;Boston Azure User Group&lt;/a&gt;, an in-person cloud computing community which gets together monthly to learn about Windows Azure through prepared talks and hands-on coding. Bill is especially excited about the &lt;a </a:t>
            </a:r>
          </a:p>
          <a:p>
            <a:r>
              <a:rPr lang="en-US" dirty="0" err="1" smtClean="0"/>
              <a:t>href</a:t>
            </a:r>
            <a:r>
              <a:rPr lang="en-US" dirty="0" smtClean="0"/>
              <a:t>="http://blog.codingoutloud.com/2010/06/02/introducing-the-boston-azure-project/"&gt;Boston Azure Project&lt;/a&gt;, a collaborative Windows Azure coding project just starting up in the Boston Azure community. Bill is an active community speaker, blogger (&lt;a </a:t>
            </a:r>
            <a:r>
              <a:rPr lang="en-US" dirty="0" err="1" smtClean="0"/>
              <a:t>href</a:t>
            </a:r>
            <a:r>
              <a:rPr lang="en-US" dirty="0" smtClean="0"/>
              <a:t>="http://blog.codingoutloud.com"&gt;blog.codingoutloud.com&lt;/a&gt;), and tweeter (&lt;a </a:t>
            </a:r>
            <a:r>
              <a:rPr lang="en-US" dirty="0" err="1" smtClean="0"/>
              <a:t>href</a:t>
            </a:r>
            <a:r>
              <a:rPr lang="en-US" dirty="0" smtClean="0"/>
              <a:t>="http://twitter.com/codingoutloud"&gt;@codingoutloud&lt;/a&gt;) on technology matters and soft skills for technologists, and is also a member of Boston West Toastmasters. Separately, Bill has a day job as an enterprise architect focusing on .NET.</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6AFBB7-707E-438A-B111-B9822FDB2ED1}" type="slidenum">
              <a:rPr lang="en-US"/>
              <a:pPr/>
              <a:t>7</a:t>
            </a:fld>
            <a:endParaRPr lang="en-US"/>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r>
              <a:rPr lang="en-US" dirty="0"/>
              <a:t>Not representing my day </a:t>
            </a:r>
            <a:r>
              <a:rPr lang="en-US" dirty="0" smtClean="0"/>
              <a:t>job</a:t>
            </a:r>
          </a:p>
          <a:p>
            <a:endParaRPr lang="en-US" dirty="0" smtClean="0"/>
          </a:p>
          <a:p>
            <a:r>
              <a:rPr lang="en-US" dirty="0" smtClean="0"/>
              <a:t>Several slides </a:t>
            </a:r>
            <a:r>
              <a:rPr lang="en-US" strike="sngStrike" dirty="0" smtClean="0"/>
              <a:t>stolen</a:t>
            </a:r>
            <a:r>
              <a:rPr lang="en-US" dirty="0" smtClean="0"/>
              <a:t> borrowed from </a:t>
            </a:r>
            <a:r>
              <a:rPr lang="en-US" dirty="0" smtClean="0">
                <a:hlinkClick r:id="rId3"/>
              </a:rPr>
              <a:t>http://www.meetup.com/Boston-cloud-services/files/</a:t>
            </a:r>
            <a:r>
              <a:rPr lang="en-US" dirty="0" smtClean="0"/>
              <a:t> (http://files.meetup.com/1460349/azure.ppt – Jim O’Neil’s </a:t>
            </a:r>
            <a:r>
              <a:rPr lang="en-US" sz="1200" b="0" i="0" kern="1200" dirty="0" smtClean="0">
                <a:solidFill>
                  <a:schemeClr val="tx1"/>
                </a:solidFill>
                <a:latin typeface="Calibri" pitchFamily="34" charset="0"/>
                <a:ea typeface="+mn-ea"/>
                <a:cs typeface="+mn-cs"/>
              </a:rPr>
              <a:t>Windows Azure presentation from March 17,</a:t>
            </a:r>
            <a:r>
              <a:rPr lang="en-US" sz="1200" b="0" i="0" kern="1200" baseline="0" dirty="0" smtClean="0">
                <a:solidFill>
                  <a:schemeClr val="tx1"/>
                </a:solidFill>
                <a:latin typeface="Calibri" pitchFamily="34" charset="0"/>
                <a:ea typeface="+mn-ea"/>
                <a:cs typeface="+mn-cs"/>
              </a:rPr>
              <a:t> 2010</a:t>
            </a:r>
            <a:r>
              <a:rPr lang="en-US" sz="1200" b="0" i="0" kern="1200" dirty="0" smtClean="0">
                <a:solidFill>
                  <a:schemeClr val="tx1"/>
                </a:solidFill>
                <a:latin typeface="Calibri" pitchFamily="34" charset="0"/>
                <a:ea typeface="+mn-ea"/>
                <a:cs typeface="+mn-cs"/>
              </a:rPr>
              <a:t> </a:t>
            </a:r>
            <a:r>
              <a:rPr lang="en-US" sz="1200" b="0" i="0" kern="1200" dirty="0" err="1" smtClean="0">
                <a:solidFill>
                  <a:schemeClr val="tx1"/>
                </a:solidFill>
                <a:latin typeface="Calibri" pitchFamily="34" charset="0"/>
                <a:ea typeface="+mn-ea"/>
                <a:cs typeface="+mn-cs"/>
              </a:rPr>
              <a:t>meetup</a:t>
            </a:r>
            <a:r>
              <a:rPr lang="en-US" dirty="0" smtClean="0"/>
              <a:t>) + from</a:t>
            </a:r>
            <a:r>
              <a:rPr lang="en-US" baseline="0" dirty="0" smtClean="0"/>
              <a:t> Chris Bowen’s “</a:t>
            </a:r>
            <a:r>
              <a:rPr lang="en-US" baseline="0" dirty="0" err="1" smtClean="0"/>
              <a:t>roadshow</a:t>
            </a:r>
            <a:r>
              <a:rPr lang="en-US" baseline="0" dirty="0" smtClean="0"/>
              <a:t>” talk (March 2010)</a:t>
            </a:r>
            <a:endParaRPr lang="en-US" dirty="0" smtClean="0"/>
          </a:p>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6AFBB7-707E-438A-B111-B9822FDB2ED1}" type="slidenum">
              <a:rPr lang="en-US"/>
              <a:pPr/>
              <a:t>8</a:t>
            </a:fld>
            <a:endParaRPr lang="en-US"/>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r>
              <a:rPr lang="en-US" dirty="0"/>
              <a:t>Not representing my day </a:t>
            </a:r>
            <a:r>
              <a:rPr lang="en-US" dirty="0" smtClean="0"/>
              <a:t>job</a:t>
            </a:r>
          </a:p>
          <a:p>
            <a:endParaRPr lang="en-US" dirty="0" smtClean="0"/>
          </a:p>
          <a:p>
            <a:r>
              <a:rPr lang="en-US" dirty="0" smtClean="0"/>
              <a:t>Several slides </a:t>
            </a:r>
            <a:r>
              <a:rPr lang="en-US" strike="sngStrike" dirty="0" smtClean="0"/>
              <a:t>stolen</a:t>
            </a:r>
            <a:r>
              <a:rPr lang="en-US" dirty="0" smtClean="0"/>
              <a:t> borrowed from </a:t>
            </a:r>
            <a:r>
              <a:rPr lang="en-US" dirty="0" smtClean="0">
                <a:hlinkClick r:id="rId3"/>
              </a:rPr>
              <a:t>http://www.meetup.com/Boston-cloud-services/files/</a:t>
            </a:r>
            <a:r>
              <a:rPr lang="en-US" dirty="0" smtClean="0"/>
              <a:t> (http://files.meetup.com/1460349/azure.ppt – Jim O’Neil’s </a:t>
            </a:r>
            <a:r>
              <a:rPr lang="en-US" sz="1200" b="0" i="0" kern="1200" dirty="0" smtClean="0">
                <a:solidFill>
                  <a:schemeClr val="tx1"/>
                </a:solidFill>
                <a:latin typeface="Calibri" pitchFamily="34" charset="0"/>
                <a:ea typeface="+mn-ea"/>
                <a:cs typeface="+mn-cs"/>
              </a:rPr>
              <a:t>Windows Azure presentation from March 17,</a:t>
            </a:r>
            <a:r>
              <a:rPr lang="en-US" sz="1200" b="0" i="0" kern="1200" baseline="0" dirty="0" smtClean="0">
                <a:solidFill>
                  <a:schemeClr val="tx1"/>
                </a:solidFill>
                <a:latin typeface="Calibri" pitchFamily="34" charset="0"/>
                <a:ea typeface="+mn-ea"/>
                <a:cs typeface="+mn-cs"/>
              </a:rPr>
              <a:t> 2010</a:t>
            </a:r>
            <a:r>
              <a:rPr lang="en-US" sz="1200" b="0" i="0" kern="1200" dirty="0" smtClean="0">
                <a:solidFill>
                  <a:schemeClr val="tx1"/>
                </a:solidFill>
                <a:latin typeface="Calibri" pitchFamily="34" charset="0"/>
                <a:ea typeface="+mn-ea"/>
                <a:cs typeface="+mn-cs"/>
              </a:rPr>
              <a:t> </a:t>
            </a:r>
            <a:r>
              <a:rPr lang="en-US" sz="1200" b="0" i="0" kern="1200" dirty="0" err="1" smtClean="0">
                <a:solidFill>
                  <a:schemeClr val="tx1"/>
                </a:solidFill>
                <a:latin typeface="Calibri" pitchFamily="34" charset="0"/>
                <a:ea typeface="+mn-ea"/>
                <a:cs typeface="+mn-cs"/>
              </a:rPr>
              <a:t>meetup</a:t>
            </a:r>
            <a:r>
              <a:rPr lang="en-US" dirty="0" smtClean="0"/>
              <a:t>) + from</a:t>
            </a:r>
            <a:r>
              <a:rPr lang="en-US" baseline="0" dirty="0" smtClean="0"/>
              <a:t> Chris Bowen’s “</a:t>
            </a:r>
            <a:r>
              <a:rPr lang="en-US" baseline="0" dirty="0" err="1" smtClean="0"/>
              <a:t>roadshow</a:t>
            </a:r>
            <a:r>
              <a:rPr lang="en-US" baseline="0" dirty="0" smtClean="0"/>
              <a:t>” talk (March 2010)</a:t>
            </a:r>
            <a:endParaRPr lang="en-US" dirty="0" smtClean="0"/>
          </a:p>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http://blogs.msdn.com/b/stevecla01/archive/2009/05/21/three-screens-and-a-cloud.aspx</a:t>
            </a:r>
          </a:p>
          <a:p>
            <a:r>
              <a:rPr lang="en-US" dirty="0" smtClean="0"/>
              <a:t>http://en.wikipedia.org/wiki/File:Three_men_and_a_baby_p.jpg</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9</a:t>
            </a:fld>
            <a:endParaRPr lang="en-US"/>
          </a:p>
        </p:txBody>
      </p:sp>
    </p:spTree>
    <p:extLst>
      <p:ext uri="{BB962C8B-B14F-4D97-AF65-F5344CB8AC3E}">
        <p14:creationId xmlns:p14="http://schemas.microsoft.com/office/powerpoint/2010/main" xmlns="" val="1341265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http://en.wikipedia.org/wiki/Q_(James_Bond)</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10</a:t>
            </a:fld>
            <a:endParaRPr lang="en-US"/>
          </a:p>
        </p:txBody>
      </p:sp>
    </p:spTree>
    <p:extLst>
      <p:ext uri="{BB962C8B-B14F-4D97-AF65-F5344CB8AC3E}">
        <p14:creationId xmlns:p14="http://schemas.microsoft.com/office/powerpoint/2010/main" xmlns="" val="3974624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Smarx</a:t>
            </a:r>
            <a:r>
              <a:rPr lang="en-US" dirty="0" smtClean="0"/>
              <a:t> “</a:t>
            </a:r>
            <a:r>
              <a:rPr lang="en-US" sz="1200" b="0" i="0" kern="1200" dirty="0" smtClean="0">
                <a:solidFill>
                  <a:schemeClr val="tx1"/>
                </a:solidFill>
                <a:latin typeface="+mn-lt"/>
                <a:ea typeface="+mn-ea"/>
                <a:cs typeface="+mn-cs"/>
              </a:rPr>
              <a:t>The only difference between a web role and a worker role is that in the web role, IIS (actually Hosted Web Core) gets started and pointed at your app data directory. You can still put code in </a:t>
            </a:r>
            <a:r>
              <a:rPr lang="en-US" sz="1200" b="0" i="0" kern="1200" dirty="0" err="1" smtClean="0">
                <a:solidFill>
                  <a:schemeClr val="tx1"/>
                </a:solidFill>
                <a:latin typeface="+mn-lt"/>
                <a:ea typeface="+mn-ea"/>
                <a:cs typeface="+mn-cs"/>
              </a:rPr>
              <a:t>WebRole.cs</a:t>
            </a:r>
            <a:r>
              <a:rPr lang="en-US" sz="1200" b="0" i="0" kern="1200" dirty="0" smtClean="0">
                <a:solidFill>
                  <a:schemeClr val="tx1"/>
                </a:solidFill>
                <a:latin typeface="+mn-lt"/>
                <a:ea typeface="+mn-ea"/>
                <a:cs typeface="+mn-cs"/>
              </a:rPr>
              <a:t> that does exactly the same thing as you would do in your worker role, so the decision should really be "Do you want IIS?" If so, use a web role. If not, use a worker role.</a:t>
            </a:r>
            <a:r>
              <a:rPr lang="en-US" dirty="0" smtClean="0"/>
              <a:t>”</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14</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www.google.com/imgres?imgurl=http://i.thisislondon.co.uk/i/pix/2008/09/hamlet-queue-415x275.jpg&amp;imgrefurl=http://www.thisislondon.co.uk/standard/article-23554957-fans-queue-at-box-office-for-david-tennants-hamlet.do&amp;usg=__MmvCdA0aI9YfR3UaV-DXzzNgenU=&amp;h=275&amp;w=415&amp;sz=51&amp;hl=en&amp;start=18&amp;sig2=nIloA1Q8lveL1tTj8TQZRQ&amp;um=1&amp;itbs=1&amp;tbnid=QX8ur12fYUtSBM:&amp;tbnh=83&amp;tbnw=125&amp;prev=/images%3Fq%3Dqueue%26um%3D1%26hl%3Den%26sa%3DG%26rls%3Dcom.microsoft:en-us%26rlz%3D1I7ADFA_en%26as_st%3Dy%26tbs%3Disch:1&amp;ei=1vHkS-6KHcL-8AaYw-DBDg</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15</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AJAX – orthogonal concern</a:t>
            </a:r>
          </a:p>
          <a:p>
            <a:r>
              <a:rPr lang="en-US" dirty="0" smtClean="0"/>
              <a:t>Worker</a:t>
            </a:r>
            <a:r>
              <a:rPr lang="en-US" baseline="0" dirty="0" smtClean="0"/>
              <a:t> Role not related to HTML 5 concept of Web Worker</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16</a:t>
            </a:fld>
            <a:endParaRPr lang="en-US"/>
          </a:p>
        </p:txBody>
      </p:sp>
    </p:spTree>
    <p:extLst>
      <p:ext uri="{BB962C8B-B14F-4D97-AF65-F5344CB8AC3E}">
        <p14:creationId xmlns:p14="http://schemas.microsoft.com/office/powerpoint/2010/main" xmlns="" val="149719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AJAX – orthogonal concern</a:t>
            </a:r>
          </a:p>
          <a:p>
            <a:r>
              <a:rPr lang="en-US" dirty="0" smtClean="0"/>
              <a:t>Worker</a:t>
            </a:r>
            <a:r>
              <a:rPr lang="en-US" baseline="0" dirty="0" smtClean="0"/>
              <a:t> Role not related to HTML 5 concept of Web Worker</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17</a:t>
            </a:fld>
            <a:endParaRPr lang="en-US"/>
          </a:p>
        </p:txBody>
      </p:sp>
    </p:spTree>
    <p:extLst>
      <p:ext uri="{BB962C8B-B14F-4D97-AF65-F5344CB8AC3E}">
        <p14:creationId xmlns:p14="http://schemas.microsoft.com/office/powerpoint/2010/main" xmlns="" val="149719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3.14159  265358  979323  846264  338327  950288  419716  939937  510582  097494  459230</a:t>
            </a:r>
            <a:endParaRPr lang="en-US" dirty="0"/>
          </a:p>
        </p:txBody>
      </p:sp>
      <p:sp>
        <p:nvSpPr>
          <p:cNvPr id="4" name="Slide Number Placeholder 3"/>
          <p:cNvSpPr>
            <a:spLocks noGrp="1"/>
          </p:cNvSpPr>
          <p:nvPr>
            <p:ph type="sldNum" sz="quarter" idx="10"/>
          </p:nvPr>
        </p:nvSpPr>
        <p:spPr/>
        <p:txBody>
          <a:bodyPr/>
          <a:lstStyle/>
          <a:p>
            <a:fld id="{D5E3B008-DF3E-43E9-AA6B-A67B1E1D6B5B}" type="slidenum">
              <a:rPr lang="en-US" smtClean="0"/>
              <a:pPr/>
              <a:t>19</a:t>
            </a:fld>
            <a:endParaRPr lang="en-US"/>
          </a:p>
        </p:txBody>
      </p:sp>
    </p:spTree>
    <p:extLst>
      <p:ext uri="{BB962C8B-B14F-4D97-AF65-F5344CB8AC3E}">
        <p14:creationId xmlns="" xmlns:p14="http://schemas.microsoft.com/office/powerpoint/2010/main" val="2552809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AJAX – orthogonal concern</a:t>
            </a:r>
          </a:p>
          <a:p>
            <a:r>
              <a:rPr lang="en-US" dirty="0" smtClean="0"/>
              <a:t>Worker</a:t>
            </a:r>
            <a:r>
              <a:rPr lang="en-US" baseline="0" dirty="0" smtClean="0"/>
              <a:t> Role not related to HTML 5 concept of Web Worker</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20</a:t>
            </a:fld>
            <a:endParaRPr lang="en-US"/>
          </a:p>
        </p:txBody>
      </p:sp>
    </p:spTree>
    <p:extLst>
      <p:ext uri="{BB962C8B-B14F-4D97-AF65-F5344CB8AC3E}">
        <p14:creationId xmlns:p14="http://schemas.microsoft.com/office/powerpoint/2010/main" xmlns="" val="1497196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AJAX – orthogonal concern</a:t>
            </a:r>
          </a:p>
          <a:p>
            <a:r>
              <a:rPr lang="en-US" dirty="0" smtClean="0"/>
              <a:t>Worker</a:t>
            </a:r>
            <a:r>
              <a:rPr lang="en-US" baseline="0" dirty="0" smtClean="0"/>
              <a:t> Role not related to HTML 5 concept of Web Worker</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21</a:t>
            </a:fld>
            <a:endParaRPr lang="en-US"/>
          </a:p>
        </p:txBody>
      </p:sp>
    </p:spTree>
    <p:extLst>
      <p:ext uri="{BB962C8B-B14F-4D97-AF65-F5344CB8AC3E}">
        <p14:creationId xmlns:p14="http://schemas.microsoft.com/office/powerpoint/2010/main" xmlns="" val="1497196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System Center </a:t>
            </a:r>
          </a:p>
          <a:p>
            <a:endParaRPr lang="en-US" dirty="0"/>
          </a:p>
        </p:txBody>
      </p:sp>
      <p:sp>
        <p:nvSpPr>
          <p:cNvPr id="4" name="Slide Number Placeholder 3"/>
          <p:cNvSpPr>
            <a:spLocks noGrp="1"/>
          </p:cNvSpPr>
          <p:nvPr>
            <p:ph type="sldNum" sz="quarter" idx="10"/>
          </p:nvPr>
        </p:nvSpPr>
        <p:spPr/>
        <p:txBody>
          <a:bodyPr/>
          <a:lstStyle/>
          <a:p>
            <a:pPr>
              <a:defRPr/>
            </a:pPr>
            <a:fld id="{1A80B973-1258-4364-89ED-904723E49CE8}" type="slidenum">
              <a:rPr lang="en-US" smtClean="0"/>
              <a:pPr>
                <a:defRPr/>
              </a:pPr>
              <a:t>26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System Center </a:t>
            </a:r>
          </a:p>
          <a:p>
            <a:endParaRPr lang="en-US" dirty="0"/>
          </a:p>
        </p:txBody>
      </p:sp>
      <p:sp>
        <p:nvSpPr>
          <p:cNvPr id="4" name="Slide Number Placeholder 3"/>
          <p:cNvSpPr>
            <a:spLocks noGrp="1"/>
          </p:cNvSpPr>
          <p:nvPr>
            <p:ph type="sldNum" sz="quarter" idx="10"/>
          </p:nvPr>
        </p:nvSpPr>
        <p:spPr/>
        <p:txBody>
          <a:bodyPr/>
          <a:lstStyle/>
          <a:p>
            <a:pPr>
              <a:defRPr/>
            </a:pPr>
            <a:fld id="{1A80B973-1258-4364-89ED-904723E49CE8}" type="slidenum">
              <a:rPr lang="en-US" smtClean="0"/>
              <a:pPr>
                <a:defRPr/>
              </a:pPr>
              <a:t>27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System Center </a:t>
            </a:r>
          </a:p>
          <a:p>
            <a:endParaRPr lang="en-US" dirty="0"/>
          </a:p>
        </p:txBody>
      </p:sp>
      <p:sp>
        <p:nvSpPr>
          <p:cNvPr id="4" name="Slide Number Placeholder 3"/>
          <p:cNvSpPr>
            <a:spLocks noGrp="1"/>
          </p:cNvSpPr>
          <p:nvPr>
            <p:ph type="sldNum" sz="quarter" idx="10"/>
          </p:nvPr>
        </p:nvSpPr>
        <p:spPr/>
        <p:txBody>
          <a:bodyPr/>
          <a:lstStyle/>
          <a:p>
            <a:pPr>
              <a:defRPr/>
            </a:pPr>
            <a:fld id="{1A80B973-1258-4364-89ED-904723E49CE8}" type="slidenum">
              <a:rPr lang="en-US" smtClean="0"/>
              <a:pPr>
                <a:defRPr/>
              </a:pPr>
              <a:t>28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A80B973-1258-4364-89ED-904723E49CE8}" type="slidenum">
              <a:rPr lang="en-US" smtClean="0"/>
              <a:pPr>
                <a:defRPr/>
              </a:pPr>
              <a:t>33</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AJAX – orthogonal concern</a:t>
            </a:r>
          </a:p>
          <a:p>
            <a:r>
              <a:rPr lang="en-US" dirty="0" smtClean="0"/>
              <a:t>Worker</a:t>
            </a:r>
            <a:r>
              <a:rPr lang="en-US" baseline="0" dirty="0" smtClean="0"/>
              <a:t> Role not related to HTML 5 concept of Web Worker</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36</a:t>
            </a:fld>
            <a:endParaRPr lang="en-US"/>
          </a:p>
        </p:txBody>
      </p:sp>
    </p:spTree>
    <p:extLst>
      <p:ext uri="{BB962C8B-B14F-4D97-AF65-F5344CB8AC3E}">
        <p14:creationId xmlns:p14="http://schemas.microsoft.com/office/powerpoint/2010/main" xmlns="" val="1497196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AJAX – orthogonal concern</a:t>
            </a:r>
          </a:p>
          <a:p>
            <a:r>
              <a:rPr lang="en-US" dirty="0" smtClean="0"/>
              <a:t>Worker</a:t>
            </a:r>
            <a:r>
              <a:rPr lang="en-US" baseline="0" dirty="0" smtClean="0"/>
              <a:t> Role not related to HTML 5 concept of Web Worker</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37</a:t>
            </a:fld>
            <a:endParaRPr lang="en-US"/>
          </a:p>
        </p:txBody>
      </p:sp>
    </p:spTree>
    <p:extLst>
      <p:ext uri="{BB962C8B-B14F-4D97-AF65-F5344CB8AC3E}">
        <p14:creationId xmlns:p14="http://schemas.microsoft.com/office/powerpoint/2010/main" xmlns="" val="1497196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http://highscalability.com/blog/2010/5/17/7-lessons-learned-while-building-reddit-to-270-million-page.html</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41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http://highscalability.com/blog/2010/5/17/7-lessons-learned-while-building-reddit-to-270-million-page.html</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42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Tech Windows</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48</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Chainsaw:</a:t>
            </a:r>
            <a:r>
              <a:rPr lang="en-US" baseline="0" smtClean="0"/>
              <a:t> </a:t>
            </a:r>
            <a:r>
              <a:rPr lang="en-US" smtClean="0"/>
              <a:t>http://commons.wikimedia.org/wiki/File:Chainsaw_cutting_tree.jpg</a:t>
            </a:r>
            <a:endParaRPr lang="en-US"/>
          </a:p>
        </p:txBody>
      </p:sp>
      <p:sp>
        <p:nvSpPr>
          <p:cNvPr id="4" name="Slide Number Placeholder 3"/>
          <p:cNvSpPr>
            <a:spLocks noGrp="1"/>
          </p:cNvSpPr>
          <p:nvPr>
            <p:ph type="sldNum" sz="quarter" idx="10"/>
          </p:nvPr>
        </p:nvSpPr>
        <p:spPr/>
        <p:txBody>
          <a:bodyPr/>
          <a:lstStyle/>
          <a:p>
            <a:fld id="{712A7D98-13DA-46AA-848D-47A332ED2A2C}" type="slidenum">
              <a:rPr lang="en-US" smtClean="0"/>
              <a:pPr/>
              <a:t>53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http://bmighty.informationweek.com/ebusiness/showArticle.jhtml?articleID=216500267&amp;pgno=1</a:t>
            </a:r>
          </a:p>
          <a:p>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54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http://blogs.westword.com/latestword/2009/10/denver_is_smarter_than_every_o.php</a:t>
            </a:r>
          </a:p>
          <a:p>
            <a:r>
              <a:rPr lang="en-US" smtClean="0"/>
              <a:t>http://www.google.com/imgres?imgurl=http://www.watchmoviestreaming.com/pictures/dumbanddumber1.jpg&amp;imgrefurl=http://www.watchmoviestreaming.com/%3Fp%3D424&amp;usg=__UZ1BrJ79mCMa7yueDsmtXOADCHw=&amp;h=267&amp;w=500&amp;sz=24&amp;hl=en&amp;start=7&amp;sig2=IbDrZVdkObZkrsySJqTm-Q&amp;itbs=1&amp;tbnid=Q_EZDCwRAgp15M:&amp;tbnh=69&amp;tbnw=130&amp;prev=/images%3Fq%3Ddumb%2Band%2Bdumber%26hl%3Den%26as_st%3Dy%26tbs%3Disch:1&amp;ei=j-zkS63ZHcO78gaC4qy4Bw</a:t>
            </a:r>
            <a:endParaRPr lang="en-US"/>
          </a:p>
        </p:txBody>
      </p:sp>
      <p:sp>
        <p:nvSpPr>
          <p:cNvPr id="4" name="Slide Number Placeholder 3"/>
          <p:cNvSpPr>
            <a:spLocks noGrp="1"/>
          </p:cNvSpPr>
          <p:nvPr>
            <p:ph type="sldNum" sz="quarter" idx="10"/>
          </p:nvPr>
        </p:nvSpPr>
        <p:spPr/>
        <p:txBody>
          <a:bodyPr/>
          <a:lstStyle/>
          <a:p>
            <a:fld id="{712A7D98-13DA-46AA-848D-47A332ED2A2C}" type="slidenum">
              <a:rPr lang="en-US" smtClean="0"/>
              <a:pPr/>
              <a:t>56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http://blogs.westword.com/latestword/2009/10/denver_is_smarter_than_every_o.php</a:t>
            </a:r>
          </a:p>
          <a:p>
            <a:r>
              <a:rPr lang="en-US" dirty="0" smtClean="0"/>
              <a:t>http://www.google.com/imgres?imgurl=http://www.watchmoviestreaming.com/pictures/dumbanddumber1.jpg&amp;imgrefurl=http://www.watchmoviestreaming.com/%3Fp%3D424&amp;usg=__UZ1BrJ79mCMa7yueDsmtXOADCHw=&amp;h=267&amp;w=500&amp;sz=24&amp;hl=en&amp;start=7&amp;sig2=IbDrZVdkObZkrsySJqTm-Q&amp;itbs=1&amp;tbnid=Q_EZDCwRAgp15M:&amp;tbnh=69&amp;tbnw=130&amp;prev=/images%3Fq%3Ddumb%2Band%2Bdumber%26hl%3Den%26as_st%3Dy%26tbs%3Disch:1&amp;ei=j-zkS63ZHcO78gaC4qy4Bw</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57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http://blogs.westword.com/latestword/2009/10/denver_is_smarter_than_every_o.php</a:t>
            </a:r>
          </a:p>
          <a:p>
            <a:r>
              <a:rPr lang="en-US" dirty="0" smtClean="0"/>
              <a:t>http://www.google.com/imgres?imgurl=http://www.watchmoviestreaming.com/pictures/dumbanddumber1.jpg&amp;imgrefurl=http://www.watchmoviestreaming.com/%3Fp%3D424&amp;usg=__UZ1BrJ79mCMa7yueDsmtXOADCHw=&amp;h=267&amp;w=500&amp;sz=24&amp;hl=en&amp;start=7&amp;sig2=IbDrZVdkObZkrsySJqTm-Q&amp;itbs=1&amp;tbnid=Q_EZDCwRAgp15M:&amp;tbnh=69&amp;tbnw=130&amp;prev=/images%3Fq%3Ddumb%2Band%2Bdumber%26hl%3Den%26as_st%3Dy%26tbs%3Disch:1&amp;ei=j-zkS63ZHcO78gaC4qy4Bw</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58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http://discussion.autodesk.com/forums/thread.jspa?threadID=479556</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67</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http://discussion.autodesk.com/forums/thread.jspa?threadID=479556</a:t>
            </a:r>
            <a:endParaRPr lang="en-US"/>
          </a:p>
        </p:txBody>
      </p:sp>
      <p:sp>
        <p:nvSpPr>
          <p:cNvPr id="4" name="Slide Number Placeholder 3"/>
          <p:cNvSpPr>
            <a:spLocks noGrp="1"/>
          </p:cNvSpPr>
          <p:nvPr>
            <p:ph type="sldNum" sz="quarter" idx="10"/>
          </p:nvPr>
        </p:nvSpPr>
        <p:spPr/>
        <p:txBody>
          <a:bodyPr/>
          <a:lstStyle/>
          <a:p>
            <a:fld id="{712A7D98-13DA-46AA-848D-47A332ED2A2C}" type="slidenum">
              <a:rPr lang="en-US" smtClean="0"/>
              <a:pPr/>
              <a:t>68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6BD8D96-1FAC-4012-8344-2169C37E7966}" type="datetimeFigureOut">
              <a:rPr lang="en-US" smtClean="0"/>
              <a:pPr/>
              <a:t>6/15/2010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BD8D96-1FAC-4012-8344-2169C37E7966}" type="datetimeFigureOut">
              <a:rPr lang="en-US" smtClean="0"/>
              <a:pPr/>
              <a:t>6/15/2010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BD8D96-1FAC-4012-8344-2169C37E7966}" type="datetimeFigureOut">
              <a:rPr lang="en-US" smtClean="0"/>
              <a:pPr/>
              <a:t>6/15/2010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6BD8D96-1FAC-4012-8344-2169C37E7966}" type="datetimeFigureOut">
              <a:rPr lang="en-US" smtClean="0"/>
              <a:pPr/>
              <a:t>6/15/2010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6BD8D96-1FAC-4012-8344-2169C37E7966}" type="datetimeFigureOut">
              <a:rPr lang="en-US" smtClean="0"/>
              <a:pPr/>
              <a:t>6/15/2010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BD8D96-1FAC-4012-8344-2169C37E7966}" type="datetimeFigureOut">
              <a:rPr lang="en-US" smtClean="0"/>
              <a:pPr/>
              <a:t>6/15/2010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BD8D96-1FAC-4012-8344-2169C37E7966}" type="datetimeFigureOut">
              <a:rPr lang="en-US" smtClean="0"/>
              <a:pPr/>
              <a:t>6/15/2010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BD8D96-1FAC-4012-8344-2169C37E7966}" type="datetimeFigureOut">
              <a:rPr lang="en-US" smtClean="0"/>
              <a:pPr/>
              <a:t>6/15/2010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BD8D96-1FAC-4012-8344-2169C37E7966}" type="datetimeFigureOut">
              <a:rPr lang="en-US" smtClean="0"/>
              <a:pPr/>
              <a:t>6/15/2010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BD8D96-1FAC-4012-8344-2169C37E7966}" type="datetimeFigureOut">
              <a:rPr lang="en-US" smtClean="0"/>
              <a:pPr/>
              <a:t>6/15/2010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BD8D96-1FAC-4012-8344-2169C37E7966}" type="datetimeFigureOut">
              <a:rPr lang="en-US" smtClean="0"/>
              <a:pPr/>
              <a:t>6/15/2010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385"/>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208161079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BD8D96-1FAC-4012-8344-2169C37E7966}" type="datetimeFigureOut">
              <a:rPr lang="en-US" smtClean="0"/>
              <a:pPr/>
              <a:t>6/15/2010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626636-26CB-4095-86F4-B530C37A4FC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bostonazure.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twitter.com/codingoutloud" TargetMode="External"/><Relationship Id="rId5" Type="http://schemas.openxmlformats.org/officeDocument/2006/relationships/hyperlink" Target="http://blog.codingoutloud.com/" TargetMode="External"/><Relationship Id="rId4" Type="http://schemas.openxmlformats.org/officeDocument/2006/relationships/hyperlink" Target="http://blog.codingoutloud.com/2010/06/02/introducing-the-boston-azure-projec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myazurestorage.c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creativecommons.org/licenses/by-sa/3.0/us/" TargetMode="External"/><Relationship Id="rId7" Type="http://schemas.openxmlformats.org/officeDocument/2006/relationships/hyperlink" Target="http://bwtoastmasters.com/"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blog.codingoutloud.com/" TargetMode="External"/><Relationship Id="rId5" Type="http://schemas.openxmlformats.org/officeDocument/2006/relationships/hyperlink" Target="http://bostonazure.org/" TargetMode="Externa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hyperlink" Target="http://bostonazure.org/"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http://bwtoastmasters.com/" TargetMode="External"/><Relationship Id="rId4" Type="http://schemas.openxmlformats.org/officeDocument/2006/relationships/hyperlink" Target="http://blog.codingoutloud.co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upload.wikimedia.org/wikipedia/en/5/55/Three_men_and_a_baby_p.jp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wmf"/><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diagramLayout" Target="../diagrams/layout1.xml"/><Relationship Id="rId7" Type="http://schemas.openxmlformats.org/officeDocument/2006/relationships/image" Target="../media/image11.wmf"/><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1.wmf"/><Relationship Id="rId7" Type="http://schemas.openxmlformats.org/officeDocument/2006/relationships/diagramQuickStyle" Target="../diagrams/quickStyle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2.wmf"/><Relationship Id="rId9" Type="http://schemas.microsoft.com/office/2007/relationships/diagramDrawing" Target="../diagrams/drawing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crashtestdummy.cloudapp.net/"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highscalability.com/blog/2010/5/17/7-lessons-learned-while-building-reddit-to-270-million-page.html"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http://royal.pingdom.com/2008/07/25/us-data-centers-consuming-as-much-power-as-5-million-houses/"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upload.wikimedia.org/wikipedia/commons/8/87/Chainsaw_cutting_tree.jpg"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54.xml.rels><?xml version="1.0" encoding="UTF-8" standalone="yes"?>
<Relationships xmlns="http://schemas.openxmlformats.org/package/2006/relationships"><Relationship Id="rId3" Type="http://schemas.openxmlformats.org/officeDocument/2006/relationships/hyperlink" Target="http://i.i.com.com/cnwk.1d/i/bto/20090401/GoogleServerLarge.jpg"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hyperlink" Target="http://queue.core.windows.net/"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blog.codingoutloud.com/" TargetMode="External"/><Relationship Id="rId2" Type="http://schemas.openxmlformats.org/officeDocument/2006/relationships/hyperlink" Target="http://thedevcommunity.org/"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To fully leverage cloud computing we need to understand both the strengths and weaknesses of the cloud. In this talk, we will demonstrate how the strengths and weaknesses of the cloud map naturally into specific programming practices in Windows Azure. We will focus on Azure Roles and Queues as enabling technologies, show how to combine them using cloud-friendly design patterns, and how it becomes possible for mere mortals to build highly reliable applications that scale. The concepts discussed in this talk are relevant for developers and architects building systems for the cloud today, or who want to be prepared to move to the cloud in the future.</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Bill Wilder – brief bio</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Bill Wilder has been a professional software developer for more than 20 years. Last year he founded the </a:t>
            </a:r>
            <a:r>
              <a:rPr lang="en-US" dirty="0" smtClean="0">
                <a:hlinkClick r:id="rId3"/>
              </a:rPr>
              <a:t>Boston Azure User Group</a:t>
            </a:r>
            <a:r>
              <a:rPr lang="en-US" dirty="0" smtClean="0"/>
              <a:t>, an in-person cloud computing community which gets together monthly to learn about Windows Azure through prepared talks and hands-on coding. Bill is especially excited about the </a:t>
            </a:r>
            <a:r>
              <a:rPr lang="en-US" dirty="0" smtClean="0">
                <a:hlinkClick r:id="rId4"/>
              </a:rPr>
              <a:t>Boston Azure Project</a:t>
            </a:r>
            <a:r>
              <a:rPr lang="en-US" dirty="0" smtClean="0"/>
              <a:t>, a collaborative Windows Azure coding project just starting up in the Boston Azure community. Bill is an active community speaker, blogger (</a:t>
            </a:r>
            <a:r>
              <a:rPr lang="en-US" dirty="0" smtClean="0">
                <a:hlinkClick r:id="rId5"/>
              </a:rPr>
              <a:t>blog.codingoutloud.com</a:t>
            </a:r>
            <a:r>
              <a:rPr lang="en-US" dirty="0" smtClean="0"/>
              <a:t>), and tweeter (</a:t>
            </a:r>
            <a:r>
              <a:rPr lang="en-US" dirty="0" smtClean="0">
                <a:hlinkClick r:id="rId6"/>
              </a:rPr>
              <a:t>@</a:t>
            </a:r>
            <a:r>
              <a:rPr lang="en-US" dirty="0" err="1" smtClean="0">
                <a:hlinkClick r:id="rId6"/>
              </a:rPr>
              <a:t>codingoutloud</a:t>
            </a:r>
            <a:r>
              <a:rPr lang="en-US" dirty="0" smtClean="0"/>
              <a:t>) on technology matters and soft skills for technologists, and is also a member of Boston West Toastmasters. Separately, Bill has a day job as an enterprise architect focusing on .NET.</a:t>
            </a:r>
            <a:endParaRPr lang="en-US"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Queue can be created by either Web Role or Worker Role</a:t>
            </a:r>
          </a:p>
          <a:p>
            <a:pPr lvl="1"/>
            <a:r>
              <a:rPr lang="en-US" dirty="0" smtClean="0"/>
              <a:t>“guard” code in both – don’t know start order </a:t>
            </a:r>
          </a:p>
          <a:p>
            <a:pPr lvl="1"/>
            <a:r>
              <a:rPr lang="en-US" dirty="0" smtClean="0"/>
              <a:t>Queue will go away when empty???</a:t>
            </a:r>
          </a:p>
          <a:p>
            <a:pPr lvl="1"/>
            <a:endParaRPr 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hlinkClick r:id="rId2"/>
              </a:rPr>
              <a:t>http://</a:t>
            </a:r>
            <a:r>
              <a:rPr lang="en-US" i="1" dirty="0" smtClean="0">
                <a:hlinkClick r:id="rId2"/>
              </a:rPr>
              <a:t>My</a:t>
            </a:r>
            <a:r>
              <a:rPr lang="en-US" dirty="0" smtClean="0">
                <a:hlinkClick r:id="rId2"/>
              </a:rPr>
              <a:t>AzureStorage.com</a:t>
            </a:r>
            <a:r>
              <a:rPr lang="en-US" dirty="0" smtClean="0"/>
              <a:t> </a:t>
            </a:r>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DO SOME MATH</a:t>
            </a:r>
          </a:p>
          <a:p>
            <a:r>
              <a:rPr lang="en-US" dirty="0" smtClean="0"/>
              <a:t>- birthday problem (24 people?)</a:t>
            </a:r>
          </a:p>
          <a:p>
            <a:r>
              <a:rPr lang="en-US" dirty="0" smtClean="0"/>
              <a:t>- look at stats for 1 machine</a:t>
            </a:r>
          </a:p>
          <a:p>
            <a:pPr lvl="1"/>
            <a:r>
              <a:rPr lang="en-US" dirty="0" smtClean="0"/>
              <a:t>Deliberate takedowns not “random”</a:t>
            </a:r>
          </a:p>
          <a:p>
            <a:pPr lvl="1"/>
            <a:r>
              <a:rPr lang="en-US" dirty="0" smtClean="0"/>
              <a:t>Do the math on reliability</a:t>
            </a:r>
          </a:p>
          <a:p>
            <a:r>
              <a:rPr lang="en-US" dirty="0" smtClean="0"/>
              <a:t>Networks and other areas can be unreliable</a:t>
            </a:r>
          </a:p>
          <a:p>
            <a:pPr lvl="1"/>
            <a:r>
              <a:rPr lang="en-US" dirty="0" smtClean="0"/>
              <a:t>Software too!</a:t>
            </a:r>
            <a:endParaRPr lang="en-US"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Q</a:t>
            </a:r>
          </a:p>
          <a:p>
            <a:r>
              <a:rPr lang="en-US" dirty="0" smtClean="0"/>
              <a:t>Q-tips</a:t>
            </a:r>
          </a:p>
          <a:p>
            <a:r>
              <a:rPr lang="en-US" dirty="0" smtClean="0"/>
              <a:t>Q-ball</a:t>
            </a:r>
          </a:p>
          <a:p>
            <a:r>
              <a:rPr lang="en-US" dirty="0" smtClean="0"/>
              <a:t>Q Explorer – </a:t>
            </a:r>
            <a:r>
              <a:rPr lang="en-US" dirty="0" err="1" smtClean="0"/>
              <a:t>aqe</a:t>
            </a:r>
            <a:endParaRPr lang="en-US" dirty="0" smtClean="0"/>
          </a:p>
          <a:p>
            <a:r>
              <a:rPr lang="en-US" smtClean="0"/>
              <a:t>Q Fiddler</a:t>
            </a:r>
            <a:endParaRPr lang="en-US" dirty="0"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8857" name="Picture 9" descr="Creative Commons License">
            <a:hlinkClick r:id="rId3"/>
          </p:cNvPr>
          <p:cNvPicPr>
            <a:picLocks noChangeAspect="1" noChangeArrowheads="1"/>
          </p:cNvPicPr>
          <p:nvPr/>
        </p:nvPicPr>
        <p:blipFill>
          <a:blip r:embed="rId4" cstate="print"/>
          <a:srcRect/>
          <a:stretch>
            <a:fillRect/>
          </a:stretch>
        </p:blipFill>
        <p:spPr bwMode="auto">
          <a:xfrm>
            <a:off x="838200" y="6069013"/>
            <a:ext cx="1371600" cy="484187"/>
          </a:xfrm>
          <a:prstGeom prst="rect">
            <a:avLst/>
          </a:prstGeom>
          <a:noFill/>
        </p:spPr>
      </p:pic>
      <p:sp>
        <p:nvSpPr>
          <p:cNvPr id="10" name="Title 1"/>
          <p:cNvSpPr>
            <a:spLocks noGrp="1"/>
          </p:cNvSpPr>
          <p:nvPr>
            <p:ph type="ctrTitle"/>
          </p:nvPr>
        </p:nvSpPr>
        <p:spPr>
          <a:xfrm>
            <a:off x="685800" y="685800"/>
            <a:ext cx="7772400" cy="952500"/>
          </a:xfrm>
          <a:solidFill>
            <a:srgbClr val="C0C0C0">
              <a:alpha val="58038"/>
            </a:srgbClr>
          </a:solidFill>
        </p:spPr>
        <p:txBody>
          <a:bodyPr>
            <a:normAutofit fontScale="90000"/>
          </a:bodyPr>
          <a:lstStyle/>
          <a:p>
            <a:r>
              <a:rPr lang="en-US" sz="6600" dirty="0" smtClean="0"/>
              <a:t>Two Roles a Queue</a:t>
            </a:r>
            <a:endParaRPr lang="en-US" sz="6600" b="1" dirty="0" smtClean="0"/>
          </a:p>
        </p:txBody>
      </p:sp>
      <p:sp>
        <p:nvSpPr>
          <p:cNvPr id="78856" name="Rectangle 8"/>
          <p:cNvSpPr>
            <a:spLocks noGrp="1" noChangeArrowheads="1"/>
          </p:cNvSpPr>
          <p:nvPr>
            <p:ph type="subTitle" idx="1"/>
          </p:nvPr>
        </p:nvSpPr>
        <p:spPr>
          <a:xfrm>
            <a:off x="1371600" y="3048000"/>
            <a:ext cx="6400800" cy="838200"/>
          </a:xfrm>
        </p:spPr>
        <p:txBody>
          <a:bodyPr>
            <a:normAutofit fontScale="92500" lnSpcReduction="10000"/>
          </a:bodyPr>
          <a:lstStyle/>
          <a:p>
            <a:pPr marL="342900" indent="-342900">
              <a:lnSpc>
                <a:spcPct val="90000"/>
              </a:lnSpc>
            </a:pPr>
            <a:r>
              <a:rPr lang="en-US" sz="2800" dirty="0" smtClean="0">
                <a:latin typeface="Calibri" pitchFamily="34" charset="0"/>
              </a:rPr>
              <a:t>Hartford Code Camp #3</a:t>
            </a:r>
          </a:p>
          <a:p>
            <a:pPr marL="342900" indent="-342900">
              <a:lnSpc>
                <a:spcPct val="90000"/>
              </a:lnSpc>
            </a:pPr>
            <a:r>
              <a:rPr lang="en-US" sz="2800" dirty="0" smtClean="0">
                <a:latin typeface="Calibri" pitchFamily="34" charset="0"/>
              </a:rPr>
              <a:t>19-June-2010</a:t>
            </a:r>
            <a:endParaRPr lang="en-US" sz="2800" dirty="0">
              <a:latin typeface="Calibri" pitchFamily="34" charset="0"/>
            </a:endParaRPr>
          </a:p>
        </p:txBody>
      </p:sp>
      <p:sp>
        <p:nvSpPr>
          <p:cNvPr id="9" name="Footer Placeholder 4"/>
          <p:cNvSpPr>
            <a:spLocks noGrp="1"/>
          </p:cNvSpPr>
          <p:nvPr>
            <p:ph type="ftr" sz="quarter" idx="11"/>
          </p:nvPr>
        </p:nvSpPr>
        <p:spPr/>
        <p:txBody>
          <a:bodyPr/>
          <a:lstStyle/>
          <a:p>
            <a:r>
              <a:rPr lang="en-US"/>
              <a:t>Copyright (c) 2010, Bill Wilder</a:t>
            </a:r>
          </a:p>
        </p:txBody>
      </p:sp>
      <p:sp>
        <p:nvSpPr>
          <p:cNvPr id="78851" name="Text Box 3"/>
          <p:cNvSpPr txBox="1">
            <a:spLocks noChangeArrowheads="1"/>
          </p:cNvSpPr>
          <p:nvPr/>
        </p:nvSpPr>
        <p:spPr bwMode="auto">
          <a:xfrm>
            <a:off x="838200" y="4343400"/>
            <a:ext cx="3276600" cy="925513"/>
          </a:xfrm>
          <a:prstGeom prst="rect">
            <a:avLst/>
          </a:prstGeom>
          <a:noFill/>
          <a:ln w="9525">
            <a:solidFill>
              <a:schemeClr val="tx1"/>
            </a:solidFill>
            <a:miter lim="800000"/>
            <a:headEnd/>
            <a:tailEnd/>
          </a:ln>
          <a:effectLst/>
        </p:spPr>
        <p:txBody>
          <a:bodyPr>
            <a:spAutoFit/>
          </a:bodyPr>
          <a:lstStyle/>
          <a:p>
            <a:r>
              <a:rPr lang="en-US" b="1"/>
              <a:t>Boston Azure User Group</a:t>
            </a:r>
          </a:p>
          <a:p>
            <a:r>
              <a:rPr lang="en-US">
                <a:hlinkClick r:id="rId5"/>
              </a:rPr>
              <a:t>http://bostonazure.org</a:t>
            </a:r>
            <a:endParaRPr lang="en-US"/>
          </a:p>
          <a:p>
            <a:r>
              <a:rPr lang="en-US"/>
              <a:t>@bostonazure</a:t>
            </a:r>
          </a:p>
        </p:txBody>
      </p:sp>
      <p:sp>
        <p:nvSpPr>
          <p:cNvPr id="78852" name="Text Box 4"/>
          <p:cNvSpPr txBox="1">
            <a:spLocks noChangeArrowheads="1"/>
          </p:cNvSpPr>
          <p:nvPr/>
        </p:nvSpPr>
        <p:spPr bwMode="auto">
          <a:xfrm>
            <a:off x="4876800" y="4343400"/>
            <a:ext cx="3505200" cy="925513"/>
          </a:xfrm>
          <a:prstGeom prst="rect">
            <a:avLst/>
          </a:prstGeom>
          <a:noFill/>
          <a:ln w="9525">
            <a:solidFill>
              <a:schemeClr val="tx1"/>
            </a:solidFill>
            <a:miter lim="800000"/>
            <a:headEnd/>
            <a:tailEnd/>
          </a:ln>
          <a:effectLst/>
        </p:spPr>
        <p:txBody>
          <a:bodyPr>
            <a:spAutoFit/>
          </a:bodyPr>
          <a:lstStyle/>
          <a:p>
            <a:r>
              <a:rPr lang="en-US" b="1"/>
              <a:t>Bill Wilder</a:t>
            </a:r>
            <a:br>
              <a:rPr lang="en-US" b="1"/>
            </a:br>
            <a:r>
              <a:rPr lang="en-US">
                <a:hlinkClick r:id="rId6"/>
              </a:rPr>
              <a:t>http://blog.codingoutloud.com</a:t>
            </a:r>
            <a:endParaRPr lang="en-US"/>
          </a:p>
          <a:p>
            <a:r>
              <a:rPr lang="en-US"/>
              <a:t>@codingoutloud</a:t>
            </a:r>
          </a:p>
        </p:txBody>
      </p:sp>
      <p:sp>
        <p:nvSpPr>
          <p:cNvPr id="78853" name="Text Box 5"/>
          <p:cNvSpPr txBox="1">
            <a:spLocks noChangeArrowheads="1"/>
          </p:cNvSpPr>
          <p:nvPr/>
        </p:nvSpPr>
        <p:spPr bwMode="auto">
          <a:xfrm>
            <a:off x="838200" y="5257800"/>
            <a:ext cx="3276600" cy="539750"/>
          </a:xfrm>
          <a:prstGeom prst="rect">
            <a:avLst/>
          </a:prstGeom>
          <a:noFill/>
          <a:ln w="9525">
            <a:solidFill>
              <a:schemeClr val="tx1"/>
            </a:solidFill>
            <a:miter lim="800000"/>
            <a:headEnd/>
            <a:tailEnd/>
          </a:ln>
          <a:effectLst/>
        </p:spPr>
        <p:txBody>
          <a:bodyPr>
            <a:spAutoFit/>
          </a:bodyPr>
          <a:lstStyle/>
          <a:p>
            <a:pPr>
              <a:lnSpc>
                <a:spcPct val="80000"/>
              </a:lnSpc>
              <a:spcBef>
                <a:spcPct val="20000"/>
              </a:spcBef>
            </a:pPr>
            <a:r>
              <a:rPr lang="en-US" b="1"/>
              <a:t>Boston West Toastmasters</a:t>
            </a:r>
            <a:r>
              <a:rPr lang="en-US"/>
              <a:t> </a:t>
            </a:r>
            <a:r>
              <a:rPr lang="en-US">
                <a:hlinkClick r:id="rId7"/>
              </a:rPr>
              <a:t>http://bwtoastmasters.com</a:t>
            </a:r>
            <a:endParaRPr lang="en-US" sz="2400"/>
          </a:p>
        </p:txBody>
      </p:sp>
      <p:sp>
        <p:nvSpPr>
          <p:cNvPr id="78854" name="Text Box 6"/>
          <p:cNvSpPr txBox="1">
            <a:spLocks noChangeArrowheads="1"/>
          </p:cNvSpPr>
          <p:nvPr/>
        </p:nvSpPr>
        <p:spPr bwMode="auto">
          <a:xfrm>
            <a:off x="4876800" y="5257800"/>
            <a:ext cx="3505200" cy="539750"/>
          </a:xfrm>
          <a:prstGeom prst="rect">
            <a:avLst/>
          </a:prstGeom>
          <a:noFill/>
          <a:ln w="9525">
            <a:solidFill>
              <a:schemeClr val="tx1"/>
            </a:solidFill>
            <a:miter lim="800000"/>
            <a:headEnd/>
            <a:tailEnd/>
          </a:ln>
          <a:effectLst/>
        </p:spPr>
        <p:txBody>
          <a:bodyPr>
            <a:spAutoFit/>
          </a:bodyPr>
          <a:lstStyle/>
          <a:p>
            <a:pPr>
              <a:lnSpc>
                <a:spcPct val="80000"/>
              </a:lnSpc>
              <a:spcBef>
                <a:spcPct val="20000"/>
              </a:spcBef>
            </a:pPr>
            <a:r>
              <a:rPr lang="en-US" b="1" i="1"/>
              <a:t>Not here with my day job</a:t>
            </a:r>
            <a:br>
              <a:rPr lang="en-US" b="1" i="1"/>
            </a:br>
            <a:r>
              <a:rPr lang="en-US" i="1"/>
              <a:t>Only Bill’s personal views</a:t>
            </a:r>
            <a:endParaRPr lang="en-US" sz="2400" i="1"/>
          </a:p>
        </p:txBody>
      </p:sp>
      <p:sp>
        <p:nvSpPr>
          <p:cNvPr id="12" name="Rectangle 7"/>
          <p:cNvSpPr>
            <a:spLocks noChangeArrowheads="1"/>
          </p:cNvSpPr>
          <p:nvPr/>
        </p:nvSpPr>
        <p:spPr bwMode="auto">
          <a:xfrm>
            <a:off x="-228600" y="457200"/>
            <a:ext cx="6934200" cy="685800"/>
          </a:xfrm>
          <a:prstGeom prst="rect">
            <a:avLst/>
          </a:prstGeom>
          <a:noFill/>
          <a:ln w="9525">
            <a:noFill/>
            <a:miter lim="800000"/>
            <a:headEnd/>
            <a:tailEnd/>
          </a:ln>
        </p:spPr>
        <p:txBody>
          <a:bodyPr/>
          <a:lstStyle/>
          <a:p>
            <a:pPr marL="342900" indent="-342900" algn="ctr">
              <a:lnSpc>
                <a:spcPct val="90000"/>
              </a:lnSpc>
              <a:spcBef>
                <a:spcPct val="20000"/>
              </a:spcBef>
              <a:buFont typeface="Arial" charset="0"/>
              <a:buNone/>
            </a:pPr>
            <a:endParaRPr lang="en-US" sz="2800" dirty="0">
              <a:latin typeface="Calibri" pitchFamily="34" charset="0"/>
            </a:endParaRPr>
          </a:p>
        </p:txBody>
      </p:sp>
      <p:sp>
        <p:nvSpPr>
          <p:cNvPr id="13" name="Rectangle 12"/>
          <p:cNvSpPr/>
          <p:nvPr/>
        </p:nvSpPr>
        <p:spPr>
          <a:xfrm>
            <a:off x="762000" y="2057400"/>
            <a:ext cx="7696200" cy="535531"/>
          </a:xfrm>
          <a:prstGeom prst="rect">
            <a:avLst/>
          </a:prstGeom>
        </p:spPr>
        <p:txBody>
          <a:bodyPr wrap="square">
            <a:spAutoFit/>
          </a:bodyPr>
          <a:lstStyle/>
          <a:p>
            <a:pPr marL="342900" indent="-342900" algn="ctr">
              <a:lnSpc>
                <a:spcPct val="90000"/>
              </a:lnSpc>
              <a:spcBef>
                <a:spcPct val="20000"/>
              </a:spcBef>
              <a:buFont typeface="Arial" charset="0"/>
              <a:buNone/>
            </a:pPr>
            <a:r>
              <a:rPr lang="en-US" sz="3200" b="1" i="1" dirty="0" smtClean="0">
                <a:latin typeface="Calibri" pitchFamily="34" charset="0"/>
              </a:rPr>
              <a:t>Azure Web Roles, Worker Roles, and Queues</a:t>
            </a:r>
          </a:p>
        </p:txBody>
      </p:sp>
      <p:pic>
        <p:nvPicPr>
          <p:cNvPr id="98306" name="Picture 2" descr="Boston Azure logo"/>
          <p:cNvPicPr>
            <a:picLocks noChangeAspect="1" noChangeArrowheads="1"/>
          </p:cNvPicPr>
          <p:nvPr/>
        </p:nvPicPr>
        <p:blipFill>
          <a:blip r:embed="rId8" cstate="print"/>
          <a:srcRect/>
          <a:stretch>
            <a:fillRect/>
          </a:stretch>
        </p:blipFill>
        <p:spPr bwMode="auto">
          <a:xfrm>
            <a:off x="2514600" y="4953000"/>
            <a:ext cx="1524000" cy="285750"/>
          </a:xfrm>
          <a:prstGeom prst="rect">
            <a:avLst/>
          </a:prstGeom>
          <a:noFill/>
        </p:spPr>
      </p:pic>
      <p:sp>
        <p:nvSpPr>
          <p:cNvPr id="15" name="Rectangle 14"/>
          <p:cNvSpPr/>
          <p:nvPr/>
        </p:nvSpPr>
        <p:spPr>
          <a:xfrm>
            <a:off x="1143000" y="5867400"/>
            <a:ext cx="21336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ln w="18000">
                  <a:solidFill>
                    <a:schemeClr val="accent2">
                      <a:satMod val="140000"/>
                    </a:schemeClr>
                  </a:solidFill>
                  <a:prstDash val="solid"/>
                  <a:miter lim="800000"/>
                </a:ln>
                <a:solidFill>
                  <a:schemeClr val="accent1"/>
                </a:solidFill>
                <a:effectLst>
                  <a:outerShdw blurRad="25500" dist="23000" dir="7020000" algn="tl">
                    <a:srgbClr val="000000">
                      <a:alpha val="50000"/>
                    </a:srgbClr>
                  </a:outerShdw>
                </a:effectLst>
              </a:rPr>
              <a:t>Usually release via Creative Commons, but have some stuff I “borrowed”</a:t>
            </a:r>
            <a:endParaRPr lang="en-US" sz="1400" dirty="0">
              <a:ln w="18000">
                <a:solidFill>
                  <a:schemeClr val="accent2">
                    <a:lumMod val="75000"/>
                  </a:schemeClr>
                </a:solidFill>
                <a:prstDash val="solid"/>
                <a:miter lim="800000"/>
              </a:ln>
              <a:solidFill>
                <a:schemeClr val="accent1"/>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ctrTitle"/>
          </p:nvPr>
        </p:nvSpPr>
        <p:spPr>
          <a:xfrm>
            <a:off x="685800" y="685800"/>
            <a:ext cx="7772400" cy="952500"/>
          </a:xfrm>
          <a:solidFill>
            <a:srgbClr val="C0C0C0">
              <a:alpha val="58038"/>
            </a:srgbClr>
          </a:solidFill>
        </p:spPr>
        <p:txBody>
          <a:bodyPr>
            <a:normAutofit fontScale="90000"/>
          </a:bodyPr>
          <a:lstStyle/>
          <a:p>
            <a:r>
              <a:rPr lang="en-US" sz="6600" dirty="0" smtClean="0"/>
              <a:t>Two Roles a Queue</a:t>
            </a:r>
            <a:endParaRPr lang="en-US" sz="6600" b="1" dirty="0" smtClean="0"/>
          </a:p>
        </p:txBody>
      </p:sp>
      <p:sp>
        <p:nvSpPr>
          <p:cNvPr id="78856" name="Rectangle 8"/>
          <p:cNvSpPr>
            <a:spLocks noGrp="1" noChangeArrowheads="1"/>
          </p:cNvSpPr>
          <p:nvPr>
            <p:ph type="subTitle" idx="1"/>
          </p:nvPr>
        </p:nvSpPr>
        <p:spPr>
          <a:xfrm>
            <a:off x="1371600" y="3048000"/>
            <a:ext cx="6400800" cy="838200"/>
          </a:xfrm>
        </p:spPr>
        <p:txBody>
          <a:bodyPr>
            <a:normAutofit fontScale="92500" lnSpcReduction="10000"/>
          </a:bodyPr>
          <a:lstStyle/>
          <a:p>
            <a:pPr marL="342900" indent="-342900">
              <a:lnSpc>
                <a:spcPct val="90000"/>
              </a:lnSpc>
            </a:pPr>
            <a:r>
              <a:rPr lang="en-US" sz="2800" dirty="0" smtClean="0">
                <a:latin typeface="Calibri" pitchFamily="34" charset="0"/>
              </a:rPr>
              <a:t>Hartford Code Camp #3</a:t>
            </a:r>
          </a:p>
          <a:p>
            <a:pPr marL="342900" indent="-342900">
              <a:lnSpc>
                <a:spcPct val="90000"/>
              </a:lnSpc>
            </a:pPr>
            <a:r>
              <a:rPr lang="en-US" sz="2800" dirty="0" smtClean="0">
                <a:latin typeface="Calibri" pitchFamily="34" charset="0"/>
              </a:rPr>
              <a:t>19-June-2010</a:t>
            </a:r>
            <a:endParaRPr lang="en-US" sz="2800" dirty="0">
              <a:latin typeface="Calibri" pitchFamily="34" charset="0"/>
            </a:endParaRPr>
          </a:p>
        </p:txBody>
      </p:sp>
      <p:sp>
        <p:nvSpPr>
          <p:cNvPr id="9" name="Footer Placeholder 4"/>
          <p:cNvSpPr>
            <a:spLocks noGrp="1"/>
          </p:cNvSpPr>
          <p:nvPr>
            <p:ph type="ftr" sz="quarter" idx="11"/>
          </p:nvPr>
        </p:nvSpPr>
        <p:spPr/>
        <p:txBody>
          <a:bodyPr/>
          <a:lstStyle/>
          <a:p>
            <a:r>
              <a:rPr lang="en-US"/>
              <a:t>Copyright (c) 2010, Bill Wilder</a:t>
            </a:r>
          </a:p>
        </p:txBody>
      </p:sp>
      <p:sp>
        <p:nvSpPr>
          <p:cNvPr id="78851" name="Text Box 3"/>
          <p:cNvSpPr txBox="1">
            <a:spLocks noChangeArrowheads="1"/>
          </p:cNvSpPr>
          <p:nvPr/>
        </p:nvSpPr>
        <p:spPr bwMode="auto">
          <a:xfrm>
            <a:off x="838200" y="4343400"/>
            <a:ext cx="3276600" cy="925513"/>
          </a:xfrm>
          <a:prstGeom prst="rect">
            <a:avLst/>
          </a:prstGeom>
          <a:noFill/>
          <a:ln w="9525">
            <a:solidFill>
              <a:schemeClr val="tx1"/>
            </a:solidFill>
            <a:miter lim="800000"/>
            <a:headEnd/>
            <a:tailEnd/>
          </a:ln>
          <a:effectLst/>
        </p:spPr>
        <p:txBody>
          <a:bodyPr>
            <a:spAutoFit/>
          </a:bodyPr>
          <a:lstStyle/>
          <a:p>
            <a:r>
              <a:rPr lang="en-US" b="1"/>
              <a:t>Boston Azure User Group</a:t>
            </a:r>
          </a:p>
          <a:p>
            <a:r>
              <a:rPr lang="en-US">
                <a:hlinkClick r:id="rId3"/>
              </a:rPr>
              <a:t>http://bostonazure.org</a:t>
            </a:r>
            <a:endParaRPr lang="en-US"/>
          </a:p>
          <a:p>
            <a:r>
              <a:rPr lang="en-US"/>
              <a:t>@bostonazure</a:t>
            </a:r>
          </a:p>
        </p:txBody>
      </p:sp>
      <p:sp>
        <p:nvSpPr>
          <p:cNvPr id="78852" name="Text Box 4"/>
          <p:cNvSpPr txBox="1">
            <a:spLocks noChangeArrowheads="1"/>
          </p:cNvSpPr>
          <p:nvPr/>
        </p:nvSpPr>
        <p:spPr bwMode="auto">
          <a:xfrm>
            <a:off x="4876800" y="4343400"/>
            <a:ext cx="3505200" cy="925513"/>
          </a:xfrm>
          <a:prstGeom prst="rect">
            <a:avLst/>
          </a:prstGeom>
          <a:noFill/>
          <a:ln w="9525">
            <a:solidFill>
              <a:schemeClr val="tx1"/>
            </a:solidFill>
            <a:miter lim="800000"/>
            <a:headEnd/>
            <a:tailEnd/>
          </a:ln>
          <a:effectLst/>
        </p:spPr>
        <p:txBody>
          <a:bodyPr>
            <a:spAutoFit/>
          </a:bodyPr>
          <a:lstStyle/>
          <a:p>
            <a:r>
              <a:rPr lang="en-US" b="1"/>
              <a:t>Bill Wilder</a:t>
            </a:r>
            <a:br>
              <a:rPr lang="en-US" b="1"/>
            </a:br>
            <a:r>
              <a:rPr lang="en-US">
                <a:hlinkClick r:id="rId4"/>
              </a:rPr>
              <a:t>http://blog.codingoutloud.com</a:t>
            </a:r>
            <a:endParaRPr lang="en-US"/>
          </a:p>
          <a:p>
            <a:r>
              <a:rPr lang="en-US"/>
              <a:t>@codingoutloud</a:t>
            </a:r>
          </a:p>
        </p:txBody>
      </p:sp>
      <p:sp>
        <p:nvSpPr>
          <p:cNvPr id="78853" name="Text Box 5"/>
          <p:cNvSpPr txBox="1">
            <a:spLocks noChangeArrowheads="1"/>
          </p:cNvSpPr>
          <p:nvPr/>
        </p:nvSpPr>
        <p:spPr bwMode="auto">
          <a:xfrm>
            <a:off x="838200" y="5257800"/>
            <a:ext cx="3276600" cy="539750"/>
          </a:xfrm>
          <a:prstGeom prst="rect">
            <a:avLst/>
          </a:prstGeom>
          <a:noFill/>
          <a:ln w="9525">
            <a:solidFill>
              <a:schemeClr val="tx1"/>
            </a:solidFill>
            <a:miter lim="800000"/>
            <a:headEnd/>
            <a:tailEnd/>
          </a:ln>
          <a:effectLst/>
        </p:spPr>
        <p:txBody>
          <a:bodyPr>
            <a:spAutoFit/>
          </a:bodyPr>
          <a:lstStyle/>
          <a:p>
            <a:pPr>
              <a:lnSpc>
                <a:spcPct val="80000"/>
              </a:lnSpc>
              <a:spcBef>
                <a:spcPct val="20000"/>
              </a:spcBef>
            </a:pPr>
            <a:r>
              <a:rPr lang="en-US" b="1"/>
              <a:t>Boston West Toastmasters</a:t>
            </a:r>
            <a:r>
              <a:rPr lang="en-US"/>
              <a:t> </a:t>
            </a:r>
            <a:r>
              <a:rPr lang="en-US">
                <a:hlinkClick r:id="rId5"/>
              </a:rPr>
              <a:t>http://bwtoastmasters.com</a:t>
            </a:r>
            <a:endParaRPr lang="en-US" sz="2400"/>
          </a:p>
        </p:txBody>
      </p:sp>
      <p:sp>
        <p:nvSpPr>
          <p:cNvPr id="78854" name="Text Box 6"/>
          <p:cNvSpPr txBox="1">
            <a:spLocks noChangeArrowheads="1"/>
          </p:cNvSpPr>
          <p:nvPr/>
        </p:nvSpPr>
        <p:spPr bwMode="auto">
          <a:xfrm>
            <a:off x="4876800" y="5257800"/>
            <a:ext cx="3505200" cy="539750"/>
          </a:xfrm>
          <a:prstGeom prst="rect">
            <a:avLst/>
          </a:prstGeom>
          <a:noFill/>
          <a:ln w="9525">
            <a:solidFill>
              <a:schemeClr val="tx1"/>
            </a:solidFill>
            <a:miter lim="800000"/>
            <a:headEnd/>
            <a:tailEnd/>
          </a:ln>
          <a:effectLst/>
        </p:spPr>
        <p:txBody>
          <a:bodyPr>
            <a:spAutoFit/>
          </a:bodyPr>
          <a:lstStyle/>
          <a:p>
            <a:pPr>
              <a:lnSpc>
                <a:spcPct val="80000"/>
              </a:lnSpc>
              <a:spcBef>
                <a:spcPct val="20000"/>
              </a:spcBef>
            </a:pPr>
            <a:r>
              <a:rPr lang="en-US" b="1" i="1"/>
              <a:t>Not here with my day job</a:t>
            </a:r>
            <a:br>
              <a:rPr lang="en-US" b="1" i="1"/>
            </a:br>
            <a:r>
              <a:rPr lang="en-US" i="1"/>
              <a:t>Only Bill’s personal views</a:t>
            </a:r>
            <a:endParaRPr lang="en-US" sz="2400" i="1"/>
          </a:p>
        </p:txBody>
      </p:sp>
      <p:sp>
        <p:nvSpPr>
          <p:cNvPr id="12" name="Rectangle 7"/>
          <p:cNvSpPr>
            <a:spLocks noChangeArrowheads="1"/>
          </p:cNvSpPr>
          <p:nvPr/>
        </p:nvSpPr>
        <p:spPr bwMode="auto">
          <a:xfrm>
            <a:off x="-228600" y="457200"/>
            <a:ext cx="6934200" cy="685800"/>
          </a:xfrm>
          <a:prstGeom prst="rect">
            <a:avLst/>
          </a:prstGeom>
          <a:noFill/>
          <a:ln w="9525">
            <a:noFill/>
            <a:miter lim="800000"/>
            <a:headEnd/>
            <a:tailEnd/>
          </a:ln>
        </p:spPr>
        <p:txBody>
          <a:bodyPr/>
          <a:lstStyle/>
          <a:p>
            <a:pPr marL="342900" indent="-342900" algn="ctr">
              <a:lnSpc>
                <a:spcPct val="90000"/>
              </a:lnSpc>
              <a:spcBef>
                <a:spcPct val="20000"/>
              </a:spcBef>
              <a:buFont typeface="Arial" charset="0"/>
              <a:buNone/>
            </a:pPr>
            <a:endParaRPr lang="en-US" sz="2800" dirty="0">
              <a:latin typeface="Calibri" pitchFamily="34" charset="0"/>
            </a:endParaRPr>
          </a:p>
        </p:txBody>
      </p:sp>
      <p:sp>
        <p:nvSpPr>
          <p:cNvPr id="13" name="Rectangle 12"/>
          <p:cNvSpPr/>
          <p:nvPr/>
        </p:nvSpPr>
        <p:spPr>
          <a:xfrm>
            <a:off x="762000" y="2057400"/>
            <a:ext cx="7696200" cy="535531"/>
          </a:xfrm>
          <a:prstGeom prst="rect">
            <a:avLst/>
          </a:prstGeom>
        </p:spPr>
        <p:txBody>
          <a:bodyPr wrap="square">
            <a:spAutoFit/>
          </a:bodyPr>
          <a:lstStyle/>
          <a:p>
            <a:pPr marL="342900" indent="-342900" algn="ctr">
              <a:lnSpc>
                <a:spcPct val="90000"/>
              </a:lnSpc>
              <a:spcBef>
                <a:spcPct val="20000"/>
              </a:spcBef>
              <a:buFont typeface="Arial" charset="0"/>
              <a:buNone/>
            </a:pPr>
            <a:r>
              <a:rPr lang="en-US" sz="3200" b="1" i="1" dirty="0" smtClean="0">
                <a:latin typeface="Calibri" pitchFamily="34" charset="0"/>
              </a:rPr>
              <a:t>Azure Web Roles, Worker Roles, and Queues</a:t>
            </a:r>
          </a:p>
        </p:txBody>
      </p:sp>
      <p:pic>
        <p:nvPicPr>
          <p:cNvPr id="98306" name="Picture 2" descr="Boston Azure logo"/>
          <p:cNvPicPr>
            <a:picLocks noChangeAspect="1" noChangeArrowheads="1"/>
          </p:cNvPicPr>
          <p:nvPr/>
        </p:nvPicPr>
        <p:blipFill>
          <a:blip r:embed="rId6" cstate="print"/>
          <a:srcRect/>
          <a:stretch>
            <a:fillRect/>
          </a:stretch>
        </p:blipFill>
        <p:spPr bwMode="auto">
          <a:xfrm>
            <a:off x="2514600" y="4953000"/>
            <a:ext cx="1524000" cy="28575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4724401" cy="6324600"/>
          </a:xfrm>
        </p:spPr>
        <p:txBody>
          <a:bodyPr>
            <a:noAutofit/>
          </a:bodyPr>
          <a:lstStyle/>
          <a:p>
            <a:r>
              <a:rPr lang="en-US" sz="7200" dirty="0" smtClean="0"/>
              <a:t>Three </a:t>
            </a:r>
            <a:br>
              <a:rPr lang="en-US" sz="7200" dirty="0" smtClean="0"/>
            </a:br>
            <a:r>
              <a:rPr lang="en-US" sz="7200" dirty="0" smtClean="0"/>
              <a:t>(____) </a:t>
            </a:r>
            <a:br>
              <a:rPr lang="en-US" sz="7200" dirty="0" smtClean="0"/>
            </a:br>
            <a:r>
              <a:rPr lang="en-US" sz="7200" dirty="0" smtClean="0"/>
              <a:t>and a </a:t>
            </a:r>
            <a:br>
              <a:rPr lang="en-US" sz="7200" dirty="0" smtClean="0"/>
            </a:br>
            <a:r>
              <a:rPr lang="en-US" sz="7200" dirty="0" smtClean="0"/>
              <a:t>(____)</a:t>
            </a:r>
            <a:endParaRPr lang="en-US" sz="7200" dirty="0"/>
          </a:p>
        </p:txBody>
      </p:sp>
      <p:pic>
        <p:nvPicPr>
          <p:cNvPr id="2052" name="Picture 4" descr="File:Three men and a baby p.jpg">
            <a:hlinkClick r:id="rId3"/>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495800" y="1752600"/>
            <a:ext cx="4648200" cy="6860745"/>
          </a:xfrm>
          <a:prstGeom prst="rect">
            <a:avLst/>
          </a:prstGeom>
          <a:noFill/>
          <a:extLst>
            <a:ext uri="{909E8E84-426E-40DD-AFC4-6F175D3DCCD1}">
              <a14:hiddenFill xmlns:a14="http://schemas.microsoft.com/office/drawing/2010/main" xmlns="">
                <a:solidFill>
                  <a:srgbClr xmlns:mc="http://schemas.openxmlformats.org/markup-compatibility/2006" val="FFFFFF" mc:Ignorable=""/>
                </a:solidFill>
              </a14:hiddenFill>
            </a:ext>
          </a:extLst>
        </p:spPr>
      </p:pic>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491753" y="-457200"/>
            <a:ext cx="5638800" cy="37012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112867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6400" y="3581400"/>
            <a:ext cx="7010400" cy="2544763"/>
          </a:xfrm>
        </p:spPr>
        <p:txBody>
          <a:bodyPr/>
          <a:lstStyle/>
          <a:p>
            <a:r>
              <a:rPr lang="en-US" dirty="0"/>
              <a:t>http://en.wikipedia.org/wiki/Q_(James_Bond)</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6200" y="-304800"/>
            <a:ext cx="9220200" cy="9220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itle 1"/>
          <p:cNvSpPr>
            <a:spLocks noGrp="1"/>
          </p:cNvSpPr>
          <p:nvPr>
            <p:ph type="title"/>
          </p:nvPr>
        </p:nvSpPr>
        <p:spPr>
          <a:xfrm>
            <a:off x="457200" y="3124200"/>
            <a:ext cx="8229600" cy="1143000"/>
          </a:xfrm>
          <a:solidFill>
            <a:schemeClr val="accent5">
              <a:lumMod val="40000"/>
              <a:lumOff val="60000"/>
            </a:schemeClr>
          </a:solidFill>
        </p:spPr>
        <p:txBody>
          <a:bodyPr/>
          <a:lstStyle/>
          <a:p>
            <a:r>
              <a:rPr lang="en-US" b="1" dirty="0" smtClean="0"/>
              <a:t>Who are these guys?</a:t>
            </a:r>
            <a:endParaRPr lang="en-US" b="1" dirty="0"/>
          </a:p>
        </p:txBody>
      </p:sp>
    </p:spTree>
    <p:extLst>
      <p:ext uri="{BB962C8B-B14F-4D97-AF65-F5344CB8AC3E}">
        <p14:creationId xmlns:p14="http://schemas.microsoft.com/office/powerpoint/2010/main" xmlns="" val="6957226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Goal: Build software systems where…</a:t>
            </a:r>
            <a:endParaRPr lang="en-US" dirty="0"/>
          </a:p>
        </p:txBody>
      </p:sp>
      <p:sp>
        <p:nvSpPr>
          <p:cNvPr id="3" name="Content Placeholder 2"/>
          <p:cNvSpPr>
            <a:spLocks noGrp="1"/>
          </p:cNvSpPr>
          <p:nvPr>
            <p:ph idx="1"/>
          </p:nvPr>
        </p:nvSpPr>
        <p:spPr>
          <a:xfrm>
            <a:off x="457200" y="1447800"/>
            <a:ext cx="8229600" cy="4724400"/>
          </a:xfrm>
        </p:spPr>
        <p:txBody>
          <a:bodyPr>
            <a:normAutofit/>
          </a:bodyPr>
          <a:lstStyle/>
          <a:p>
            <a:r>
              <a:rPr lang="en-US" dirty="0" smtClean="0"/>
              <a:t>Time-to-market is short</a:t>
            </a:r>
          </a:p>
          <a:p>
            <a:r>
              <a:rPr lang="en-US" dirty="0" smtClean="0"/>
              <a:t>Effort focuses on business functionality</a:t>
            </a:r>
          </a:p>
          <a:p>
            <a:r>
              <a:rPr lang="en-US" dirty="0" smtClean="0"/>
              <a:t>Development is highly productive</a:t>
            </a:r>
          </a:p>
          <a:p>
            <a:r>
              <a:rPr lang="en-US" dirty="0" smtClean="0"/>
              <a:t>Cost structure is a good fit</a:t>
            </a:r>
          </a:p>
          <a:p>
            <a:r>
              <a:rPr lang="en-US" dirty="0" smtClean="0"/>
              <a:t>Downtime is not necessary</a:t>
            </a:r>
          </a:p>
          <a:p>
            <a:r>
              <a:rPr lang="en-US" dirty="0" smtClean="0"/>
              <a:t>Scale is efficient</a:t>
            </a:r>
          </a:p>
          <a:p>
            <a:r>
              <a:rPr lang="en-US" dirty="0" smtClean="0"/>
              <a:t>Modification is straight-forward</a:t>
            </a:r>
          </a:p>
          <a:p>
            <a:r>
              <a:rPr lang="en-US" dirty="0" smtClean="0"/>
              <a:t>Infrastructure is not a limiting factor</a:t>
            </a: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for Roles &amp; Queues</a:t>
            </a:r>
          </a:p>
        </p:txBody>
      </p:sp>
      <p:sp>
        <p:nvSpPr>
          <p:cNvPr id="3" name="Content Placeholder 2"/>
          <p:cNvSpPr>
            <a:spLocks noGrp="1"/>
          </p:cNvSpPr>
          <p:nvPr>
            <p:ph idx="1"/>
          </p:nvPr>
        </p:nvSpPr>
        <p:spPr/>
        <p:txBody>
          <a:bodyPr>
            <a:normAutofit fontScale="92500" lnSpcReduction="10000"/>
          </a:bodyPr>
          <a:lstStyle/>
          <a:p>
            <a:r>
              <a:rPr lang="en-US" dirty="0" smtClean="0"/>
              <a:t>What are Roles and Queues?</a:t>
            </a:r>
          </a:p>
          <a:p>
            <a:r>
              <a:rPr lang="en-US" dirty="0" smtClean="0"/>
              <a:t>What tools are needed?</a:t>
            </a:r>
          </a:p>
          <a:p>
            <a:r>
              <a:rPr lang="en-US" dirty="0" smtClean="0"/>
              <a:t>Why are Roles important?</a:t>
            </a:r>
          </a:p>
          <a:p>
            <a:r>
              <a:rPr lang="en-US" dirty="0" smtClean="0"/>
              <a:t>Why are Queues important?</a:t>
            </a:r>
          </a:p>
          <a:p>
            <a:r>
              <a:rPr lang="en-US" dirty="0" smtClean="0"/>
              <a:t>Why does </a:t>
            </a:r>
            <a:r>
              <a:rPr lang="en-US" dirty="0" err="1" smtClean="0"/>
              <a:t>R</a:t>
            </a:r>
            <a:r>
              <a:rPr lang="en-US" baseline="30000" dirty="0" err="1" smtClean="0"/>
              <a:t>n</a:t>
            </a:r>
            <a:r>
              <a:rPr lang="en-US" dirty="0" err="1" smtClean="0">
                <a:sym typeface="Wingdings" pitchFamily="2" charset="2"/>
              </a:rPr>
              <a:t></a:t>
            </a:r>
            <a:r>
              <a:rPr lang="en-US" dirty="0" err="1" smtClean="0"/>
              <a:t>Q</a:t>
            </a:r>
            <a:r>
              <a:rPr lang="en-US" baseline="30000" dirty="0" err="1" smtClean="0"/>
              <a:t>n</a:t>
            </a:r>
            <a:r>
              <a:rPr lang="en-US" dirty="0" err="1" smtClean="0">
                <a:sym typeface="Wingdings" pitchFamily="2" charset="2"/>
              </a:rPr>
              <a:t></a:t>
            </a:r>
            <a:r>
              <a:rPr lang="en-US" dirty="0" err="1" smtClean="0"/>
              <a:t>R</a:t>
            </a:r>
            <a:r>
              <a:rPr lang="en-US" baseline="30000" dirty="0" err="1" smtClean="0"/>
              <a:t>n</a:t>
            </a:r>
            <a:r>
              <a:rPr lang="en-US" dirty="0" smtClean="0"/>
              <a:t> matter?</a:t>
            </a:r>
          </a:p>
          <a:p>
            <a:r>
              <a:rPr lang="en-US" dirty="0" smtClean="0"/>
              <a:t>How do I Build, Debug, and Deploy?</a:t>
            </a:r>
          </a:p>
          <a:p>
            <a:endParaRPr lang="en-US" dirty="0"/>
          </a:p>
          <a:p>
            <a:r>
              <a:rPr lang="en-US" b="1" i="1" dirty="0" smtClean="0"/>
              <a:t>Helping mere </a:t>
            </a:r>
            <a:r>
              <a:rPr lang="en-US" b="1" i="1" dirty="0"/>
              <a:t>mortals </a:t>
            </a:r>
            <a:r>
              <a:rPr lang="en-US" b="1" i="1" dirty="0" smtClean="0"/>
              <a:t>build </a:t>
            </a:r>
            <a:r>
              <a:rPr lang="en-US" b="1" i="1" dirty="0"/>
              <a:t>highly reliable applications that </a:t>
            </a:r>
            <a:r>
              <a:rPr lang="en-US" b="1" i="1" dirty="0" smtClean="0"/>
              <a:t>scale…</a:t>
            </a:r>
            <a:endParaRPr lang="en-US" b="1" i="1" dirty="0"/>
          </a:p>
        </p:txBody>
      </p:sp>
    </p:spTree>
    <p:extLst>
      <p:ext uri="{BB962C8B-B14F-4D97-AF65-F5344CB8AC3E}">
        <p14:creationId xmlns:p14="http://schemas.microsoft.com/office/powerpoint/2010/main" xmlns="" val="4814218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Key Concepts</a:t>
            </a:r>
            <a:endParaRPr lang="en-US" dirty="0"/>
          </a:p>
        </p:txBody>
      </p:sp>
      <p:sp>
        <p:nvSpPr>
          <p:cNvPr id="3" name="Content Placeholder 2"/>
          <p:cNvSpPr>
            <a:spLocks noGrp="1"/>
          </p:cNvSpPr>
          <p:nvPr>
            <p:ph idx="1"/>
          </p:nvPr>
        </p:nvSpPr>
        <p:spPr/>
        <p:txBody>
          <a:bodyPr>
            <a:normAutofit/>
          </a:bodyPr>
          <a:lstStyle/>
          <a:p>
            <a:pPr marL="1143000" indent="-1143000">
              <a:buFont typeface="+mj-lt"/>
              <a:buAutoNum type="arabicPeriod"/>
            </a:pPr>
            <a:r>
              <a:rPr lang="en-US" sz="6600" dirty="0" smtClean="0"/>
              <a:t>Roles</a:t>
            </a:r>
          </a:p>
          <a:p>
            <a:pPr marL="1600200" lvl="1" indent="-1143000">
              <a:buFont typeface="+mj-lt"/>
              <a:buAutoNum type="alphaLcParenR"/>
            </a:pPr>
            <a:r>
              <a:rPr lang="en-US" sz="6000" dirty="0" smtClean="0"/>
              <a:t>Web Roles</a:t>
            </a:r>
          </a:p>
          <a:p>
            <a:pPr marL="1600200" lvl="1" indent="-1143000">
              <a:buFont typeface="+mj-lt"/>
              <a:buAutoNum type="alphaLcParenR"/>
            </a:pPr>
            <a:r>
              <a:rPr lang="en-US" sz="6000" dirty="0" smtClean="0"/>
              <a:t>Worker Roles</a:t>
            </a:r>
          </a:p>
          <a:p>
            <a:pPr marL="1143000" indent="-1143000">
              <a:buFont typeface="+mj-lt"/>
              <a:buAutoNum type="arabicPeriod"/>
            </a:pPr>
            <a:r>
              <a:rPr lang="en-US" sz="6600" dirty="0" smtClean="0"/>
              <a:t>Queues</a:t>
            </a:r>
            <a:endParaRPr lang="en-US" sz="6600" dirty="0"/>
          </a:p>
        </p:txBody>
      </p:sp>
    </p:spTree>
    <p:extLst>
      <p:ext uri="{BB962C8B-B14F-4D97-AF65-F5344CB8AC3E}">
        <p14:creationId xmlns:p14="http://schemas.microsoft.com/office/powerpoint/2010/main" xmlns="" val="40604098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dirty="0" smtClean="0"/>
              <a:t>Web Roles are a lot like Web Pages</a:t>
            </a:r>
            <a:endParaRPr lang="en-US" dirty="0"/>
          </a:p>
        </p:txBody>
      </p:sp>
      <p:graphicFrame>
        <p:nvGraphicFramePr>
          <p:cNvPr id="4" name="Content Placeholder 3"/>
          <p:cNvGraphicFramePr>
            <a:graphicFrameLocks noGrp="1"/>
          </p:cNvGraphicFramePr>
          <p:nvPr>
            <p:ph idx="1"/>
          </p:nvPr>
        </p:nvGraphicFramePr>
        <p:xfrm>
          <a:off x="1" y="1066800"/>
          <a:ext cx="9143999" cy="6309360"/>
        </p:xfrm>
        <a:graphic>
          <a:graphicData uri="http://schemas.openxmlformats.org/drawingml/2006/table">
            <a:tbl>
              <a:tblPr firstRow="1" bandRow="1">
                <a:tableStyleId>{5C22544A-7EE6-4342-B048-85BDC9FD1C3A}</a:tableStyleId>
              </a:tblPr>
              <a:tblGrid>
                <a:gridCol w="2259724"/>
                <a:gridCol w="2259724"/>
                <a:gridCol w="2259724"/>
                <a:gridCol w="2364827"/>
              </a:tblGrid>
              <a:tr h="370840">
                <a:tc>
                  <a:txBody>
                    <a:bodyPr/>
                    <a:lstStyle/>
                    <a:p>
                      <a:endParaRPr lang="en-US" sz="2400" dirty="0"/>
                    </a:p>
                  </a:txBody>
                  <a:tcPr/>
                </a:tc>
                <a:tc>
                  <a:txBody>
                    <a:bodyPr/>
                    <a:lstStyle/>
                    <a:p>
                      <a:r>
                        <a:rPr lang="en-US" sz="2400" dirty="0" smtClean="0"/>
                        <a:t>ASP.NET Page</a:t>
                      </a:r>
                    </a:p>
                  </a:txBody>
                  <a:tcPr/>
                </a:tc>
                <a:tc>
                  <a:txBody>
                    <a:bodyPr/>
                    <a:lstStyle/>
                    <a:p>
                      <a:r>
                        <a:rPr lang="en-US" sz="2400" dirty="0" smtClean="0"/>
                        <a:t>Web Role</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sym typeface="Wingdings" pitchFamily="2" charset="2"/>
                        </a:rPr>
                        <a:t>Worker Role</a:t>
                      </a:r>
                      <a:endParaRPr lang="en-US" sz="2400" dirty="0" smtClean="0"/>
                    </a:p>
                  </a:txBody>
                  <a:tcPr/>
                </a:tc>
              </a:tr>
              <a:tr h="370840">
                <a:tc>
                  <a:txBody>
                    <a:bodyPr/>
                    <a:lstStyle/>
                    <a:p>
                      <a:r>
                        <a:rPr lang="en-US" sz="2400" baseline="0" dirty="0" smtClean="0"/>
                        <a:t>Build using ASP.NET, MVC</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r>
                        <a:rPr lang="en-US" sz="2400" dirty="0" smtClean="0"/>
                        <a:t>Runs in </a:t>
                      </a:r>
                    </a:p>
                    <a:p>
                      <a:r>
                        <a:rPr lang="en-US" sz="2400" dirty="0" smtClean="0"/>
                        <a:t>IIS 7</a:t>
                      </a:r>
                      <a:endParaRPr lang="en-US" sz="2400" dirty="0"/>
                    </a:p>
                  </a:txBody>
                  <a:tcPr/>
                </a:tc>
                <a:tc>
                  <a:txBody>
                    <a:bodyPr/>
                    <a:lstStyle/>
                    <a:p>
                      <a:endParaRPr lang="en-US" sz="2400" dirty="0"/>
                    </a:p>
                  </a:txBody>
                  <a:tcPr/>
                </a:tc>
                <a:tc>
                  <a:txBody>
                    <a:bodyPr/>
                    <a:lstStyle/>
                    <a:p>
                      <a:endParaRPr lang="en-US"/>
                    </a:p>
                  </a:txBody>
                  <a:tcPr/>
                </a:tc>
                <a:tc>
                  <a:txBody>
                    <a:bodyPr/>
                    <a:lstStyle/>
                    <a:p>
                      <a:endParaRPr lang="en-US" dirty="0"/>
                    </a:p>
                  </a:txBody>
                  <a:tcPr/>
                </a:tc>
              </a:tr>
              <a:tr h="370840">
                <a:tc>
                  <a:txBody>
                    <a:bodyPr/>
                    <a:lstStyle/>
                    <a:p>
                      <a:r>
                        <a:rPr lang="en-US" sz="2400" dirty="0" smtClean="0"/>
                        <a:t>Visible</a:t>
                      </a:r>
                      <a:r>
                        <a:rPr lang="en-US" sz="2400" baseline="0" dirty="0" smtClean="0"/>
                        <a:t> to Internet</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r>
                        <a:rPr lang="en-US" sz="2400" baseline="0" dirty="0" smtClean="0"/>
                        <a:t>Good to handle interactive users</a:t>
                      </a:r>
                      <a:endParaRPr lang="en-US" sz="2400" dirty="0"/>
                    </a:p>
                  </a:txBody>
                  <a:tcPr/>
                </a:tc>
                <a:tc>
                  <a:txBody>
                    <a:bodyPr/>
                    <a:lstStyle/>
                    <a:p>
                      <a:endParaRPr lang="en-US" sz="2400"/>
                    </a:p>
                  </a:txBody>
                  <a:tcPr/>
                </a:tc>
                <a:tc>
                  <a:txBody>
                    <a:bodyPr/>
                    <a:lstStyle/>
                    <a:p>
                      <a:endParaRPr lang="en-US" sz="2400"/>
                    </a:p>
                  </a:txBody>
                  <a:tcPr/>
                </a:tc>
                <a:tc>
                  <a:txBody>
                    <a:bodyPr/>
                    <a:lstStyle/>
                    <a:p>
                      <a:endParaRPr lang="en-US" sz="2400" dirty="0"/>
                    </a:p>
                  </a:txBody>
                  <a:tcPr/>
                </a:tc>
              </a:tr>
              <a:tr h="370840">
                <a:tc>
                  <a:txBody>
                    <a:bodyPr/>
                    <a:lstStyle/>
                    <a:p>
                      <a:r>
                        <a:rPr lang="en-US" sz="2400" dirty="0" smtClean="0"/>
                        <a:t>Good for hosting Web</a:t>
                      </a:r>
                      <a:r>
                        <a:rPr lang="en-US" sz="2400" baseline="0" dirty="0" smtClean="0"/>
                        <a:t> API (WCF)</a:t>
                      </a:r>
                      <a:endParaRPr lang="en-US" sz="2400" dirty="0"/>
                    </a:p>
                  </a:txBody>
                  <a:tcPr/>
                </a:tc>
                <a:tc>
                  <a:txBody>
                    <a:bodyPr/>
                    <a:lstStyle/>
                    <a:p>
                      <a:endParaRPr lang="en-US" sz="2400" dirty="0"/>
                    </a:p>
                  </a:txBody>
                  <a:tcPr/>
                </a:tc>
                <a:tc>
                  <a:txBody>
                    <a:bodyPr/>
                    <a:lstStyle/>
                    <a:p>
                      <a:endParaRPr lang="en-US" sz="2400"/>
                    </a:p>
                  </a:txBody>
                  <a:tcPr/>
                </a:tc>
                <a:tc>
                  <a:txBody>
                    <a:bodyPr/>
                    <a:lstStyle/>
                    <a:p>
                      <a:endParaRPr lang="en-US" sz="2400" dirty="0"/>
                    </a:p>
                  </a:txBody>
                  <a:tcPr/>
                </a:tc>
              </a:tr>
              <a:tr h="370840">
                <a:tc>
                  <a:txBody>
                    <a:bodyPr/>
                    <a:lstStyle/>
                    <a:p>
                      <a:r>
                        <a:rPr lang="en-US" sz="2400" dirty="0" smtClean="0"/>
                        <a:t>Language Agnostic</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endParaRPr lang="en-US" sz="2400"/>
                    </a:p>
                  </a:txBody>
                  <a:tcPr/>
                </a:tc>
                <a:tc>
                  <a:txBody>
                    <a:bodyPr/>
                    <a:lstStyle/>
                    <a:p>
                      <a:endParaRPr lang="en-US" sz="2400"/>
                    </a:p>
                  </a:txBody>
                  <a:tcPr/>
                </a:tc>
                <a:tc>
                  <a:txBody>
                    <a:bodyPr/>
                    <a:lstStyle/>
                    <a:p>
                      <a:endParaRPr lang="en-US" sz="2400"/>
                    </a:p>
                  </a:txBody>
                  <a:tcPr/>
                </a:tc>
                <a:tc>
                  <a:txBody>
                    <a:bodyPr/>
                    <a:lstStyle/>
                    <a:p>
                      <a:endParaRPr lang="en-US" sz="2400" dirty="0"/>
                    </a:p>
                  </a:txBody>
                  <a:tcPr/>
                </a:tc>
              </a:tr>
              <a:tr h="37084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bl>
          </a:graphicData>
        </a:graphic>
      </p:graphicFrame>
      <p:pic>
        <p:nvPicPr>
          <p:cNvPr id="1035" name="Picture 11" descr="C:\Users\Bill\AppData\Local\Microsoft\Windows\Temporary Internet Files\Content.IE5\FF68WZAV\MC900432537[1].png"/>
          <p:cNvPicPr>
            <a:picLocks noChangeAspect="1" noChangeArrowheads="1"/>
          </p:cNvPicPr>
          <p:nvPr/>
        </p:nvPicPr>
        <p:blipFill>
          <a:blip r:embed="rId3" cstate="print"/>
          <a:srcRect/>
          <a:stretch>
            <a:fillRect/>
          </a:stretch>
        </p:blipFill>
        <p:spPr bwMode="auto">
          <a:xfrm>
            <a:off x="7391400" y="1600200"/>
            <a:ext cx="685800" cy="685800"/>
          </a:xfrm>
          <a:prstGeom prst="rect">
            <a:avLst/>
          </a:prstGeom>
          <a:noFill/>
        </p:spPr>
      </p:pic>
      <p:pic>
        <p:nvPicPr>
          <p:cNvPr id="17"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2971800" y="1447800"/>
            <a:ext cx="914400" cy="933190"/>
          </a:xfrm>
          <a:prstGeom prst="rect">
            <a:avLst/>
          </a:prstGeom>
          <a:noFill/>
        </p:spPr>
      </p:pic>
      <p:pic>
        <p:nvPicPr>
          <p:cNvPr id="20" name="Picture 12" descr="C:\Users\Bill\AppData\Local\Microsoft\Windows\Temporary Internet Files\Content.IE5\GSDT1JY1\MC900391752[1].wmf"/>
          <p:cNvPicPr>
            <a:picLocks noChangeAspect="1" noChangeArrowheads="1"/>
          </p:cNvPicPr>
          <p:nvPr/>
        </p:nvPicPr>
        <p:blipFill>
          <a:blip r:embed="rId5" cstate="print"/>
          <a:srcRect/>
          <a:stretch>
            <a:fillRect/>
          </a:stretch>
        </p:blipFill>
        <p:spPr bwMode="auto">
          <a:xfrm>
            <a:off x="3048000" y="4800600"/>
            <a:ext cx="846137" cy="843920"/>
          </a:xfrm>
          <a:prstGeom prst="rect">
            <a:avLst/>
          </a:prstGeom>
          <a:noFill/>
        </p:spPr>
      </p:pic>
      <p:pic>
        <p:nvPicPr>
          <p:cNvPr id="12"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5029200" y="1447800"/>
            <a:ext cx="914400" cy="933190"/>
          </a:xfrm>
          <a:prstGeom prst="rect">
            <a:avLst/>
          </a:prstGeom>
          <a:noFill/>
        </p:spPr>
      </p:pic>
      <p:pic>
        <p:nvPicPr>
          <p:cNvPr id="13" name="Picture 11" descr="C:\Users\Bill\AppData\Local\Microsoft\Windows\Temporary Internet Files\Content.IE5\FF68WZAV\MC900432537[1].png"/>
          <p:cNvPicPr>
            <a:picLocks noChangeAspect="1" noChangeArrowheads="1"/>
          </p:cNvPicPr>
          <p:nvPr/>
        </p:nvPicPr>
        <p:blipFill>
          <a:blip r:embed="rId3" cstate="print"/>
          <a:srcRect/>
          <a:stretch>
            <a:fillRect/>
          </a:stretch>
        </p:blipFill>
        <p:spPr bwMode="auto">
          <a:xfrm>
            <a:off x="7391400" y="2438400"/>
            <a:ext cx="685800" cy="685800"/>
          </a:xfrm>
          <a:prstGeom prst="rect">
            <a:avLst/>
          </a:prstGeom>
          <a:noFill/>
        </p:spPr>
      </p:pic>
      <p:pic>
        <p:nvPicPr>
          <p:cNvPr id="14"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5029200" y="2286000"/>
            <a:ext cx="914400" cy="933190"/>
          </a:xfrm>
          <a:prstGeom prst="rect">
            <a:avLst/>
          </a:prstGeom>
          <a:noFill/>
        </p:spPr>
      </p:pic>
      <p:pic>
        <p:nvPicPr>
          <p:cNvPr id="15"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2971800" y="2286000"/>
            <a:ext cx="914400" cy="933190"/>
          </a:xfrm>
          <a:prstGeom prst="rect">
            <a:avLst/>
          </a:prstGeom>
          <a:noFill/>
        </p:spPr>
      </p:pic>
      <p:pic>
        <p:nvPicPr>
          <p:cNvPr id="16"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5029200" y="3124200"/>
            <a:ext cx="914400" cy="933190"/>
          </a:xfrm>
          <a:prstGeom prst="rect">
            <a:avLst/>
          </a:prstGeom>
          <a:noFill/>
        </p:spPr>
      </p:pic>
      <p:pic>
        <p:nvPicPr>
          <p:cNvPr id="21"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7315200" y="3124200"/>
            <a:ext cx="914400" cy="933190"/>
          </a:xfrm>
          <a:prstGeom prst="rect">
            <a:avLst/>
          </a:prstGeom>
          <a:noFill/>
        </p:spPr>
      </p:pic>
      <p:pic>
        <p:nvPicPr>
          <p:cNvPr id="22"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2971800" y="3962400"/>
            <a:ext cx="914400" cy="933190"/>
          </a:xfrm>
          <a:prstGeom prst="rect">
            <a:avLst/>
          </a:prstGeom>
          <a:noFill/>
        </p:spPr>
      </p:pic>
      <p:pic>
        <p:nvPicPr>
          <p:cNvPr id="24" name="Picture 11" descr="C:\Users\Bill\AppData\Local\Microsoft\Windows\Temporary Internet Files\Content.IE5\FF68WZAV\MC900432537[1].png"/>
          <p:cNvPicPr>
            <a:picLocks noChangeAspect="1" noChangeArrowheads="1"/>
          </p:cNvPicPr>
          <p:nvPr/>
        </p:nvPicPr>
        <p:blipFill>
          <a:blip r:embed="rId3" cstate="print"/>
          <a:srcRect/>
          <a:stretch>
            <a:fillRect/>
          </a:stretch>
        </p:blipFill>
        <p:spPr bwMode="auto">
          <a:xfrm>
            <a:off x="7467600" y="4038600"/>
            <a:ext cx="685800" cy="685800"/>
          </a:xfrm>
          <a:prstGeom prst="rect">
            <a:avLst/>
          </a:prstGeom>
          <a:noFill/>
        </p:spPr>
      </p:pic>
      <p:pic>
        <p:nvPicPr>
          <p:cNvPr id="25"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5029200" y="4800600"/>
            <a:ext cx="914400" cy="933190"/>
          </a:xfrm>
          <a:prstGeom prst="rect">
            <a:avLst/>
          </a:prstGeom>
          <a:noFill/>
        </p:spPr>
      </p:pic>
      <p:pic>
        <p:nvPicPr>
          <p:cNvPr id="26"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2971800" y="3124200"/>
            <a:ext cx="914400" cy="933190"/>
          </a:xfrm>
          <a:prstGeom prst="rect">
            <a:avLst/>
          </a:prstGeom>
          <a:noFill/>
        </p:spPr>
      </p:pic>
      <p:pic>
        <p:nvPicPr>
          <p:cNvPr id="27"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5029200" y="3962400"/>
            <a:ext cx="914400" cy="933190"/>
          </a:xfrm>
          <a:prstGeom prst="rect">
            <a:avLst/>
          </a:prstGeom>
          <a:noFill/>
        </p:spPr>
      </p:pic>
      <p:pic>
        <p:nvPicPr>
          <p:cNvPr id="31"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2971800" y="5620010"/>
            <a:ext cx="914400" cy="933190"/>
          </a:xfrm>
          <a:prstGeom prst="rect">
            <a:avLst/>
          </a:prstGeom>
          <a:noFill/>
        </p:spPr>
      </p:pic>
      <p:pic>
        <p:nvPicPr>
          <p:cNvPr id="32"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5105400" y="5620010"/>
            <a:ext cx="914400" cy="933190"/>
          </a:xfrm>
          <a:prstGeom prst="rect">
            <a:avLst/>
          </a:prstGeom>
          <a:noFill/>
        </p:spPr>
      </p:pic>
      <p:pic>
        <p:nvPicPr>
          <p:cNvPr id="33"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7315200" y="5638800"/>
            <a:ext cx="914400" cy="933190"/>
          </a:xfrm>
          <a:prstGeom prst="rect">
            <a:avLst/>
          </a:prstGeom>
          <a:noFill/>
        </p:spPr>
      </p:pic>
      <p:pic>
        <p:nvPicPr>
          <p:cNvPr id="34" name="Picture 12" descr="C:\Users\Bill\AppData\Local\Microsoft\Windows\Temporary Internet Files\Content.IE5\GSDT1JY1\MC900391752[1].wmf"/>
          <p:cNvPicPr>
            <a:picLocks noChangeAspect="1" noChangeArrowheads="1"/>
          </p:cNvPicPr>
          <p:nvPr/>
        </p:nvPicPr>
        <p:blipFill>
          <a:blip r:embed="rId5" cstate="print"/>
          <a:srcRect/>
          <a:stretch>
            <a:fillRect/>
          </a:stretch>
        </p:blipFill>
        <p:spPr bwMode="auto">
          <a:xfrm>
            <a:off x="7848600" y="4800600"/>
            <a:ext cx="846137" cy="843920"/>
          </a:xfrm>
          <a:prstGeom prst="rect">
            <a:avLst/>
          </a:prstGeom>
          <a:noFill/>
        </p:spPr>
      </p:pic>
      <p:pic>
        <p:nvPicPr>
          <p:cNvPr id="30" name="Picture 11" descr="C:\Users\Bill\AppData\Local\Microsoft\Windows\Temporary Internet Files\Content.IE5\FF68WZAV\MC900432537[1].png"/>
          <p:cNvPicPr>
            <a:picLocks noChangeAspect="1" noChangeArrowheads="1"/>
          </p:cNvPicPr>
          <p:nvPr/>
        </p:nvPicPr>
        <p:blipFill>
          <a:blip r:embed="rId3" cstate="print"/>
          <a:srcRect/>
          <a:stretch>
            <a:fillRect/>
          </a:stretch>
        </p:blipFill>
        <p:spPr bwMode="auto">
          <a:xfrm>
            <a:off x="7467600" y="4876800"/>
            <a:ext cx="685800" cy="6858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Queue</a:t>
            </a:r>
            <a:endParaRPr lang="en-US" dirty="0"/>
          </a:p>
        </p:txBody>
      </p:sp>
      <p:sp>
        <p:nvSpPr>
          <p:cNvPr id="3" name="Content Placeholder 2"/>
          <p:cNvSpPr>
            <a:spLocks noGrp="1"/>
          </p:cNvSpPr>
          <p:nvPr>
            <p:ph idx="1"/>
          </p:nvPr>
        </p:nvSpPr>
        <p:spPr/>
        <p:txBody>
          <a:bodyPr/>
          <a:lstStyle/>
          <a:p>
            <a:endParaRPr lang="en-US"/>
          </a:p>
        </p:txBody>
      </p:sp>
      <p:pic>
        <p:nvPicPr>
          <p:cNvPr id="105474" name="Picture 2" descr="http://i.thisislondon.co.uk/i/pix/2008/09/hamlet-queue-415x275.jpg"/>
          <p:cNvPicPr>
            <a:picLocks noChangeAspect="1" noChangeArrowheads="1"/>
          </p:cNvPicPr>
          <p:nvPr/>
        </p:nvPicPr>
        <p:blipFill>
          <a:blip r:embed="rId3" cstate="print"/>
          <a:srcRect/>
          <a:stretch>
            <a:fillRect/>
          </a:stretch>
        </p:blipFill>
        <p:spPr bwMode="auto">
          <a:xfrm>
            <a:off x="0" y="1447800"/>
            <a:ext cx="9144000" cy="6059277"/>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Pattern: Roles + Queues</a:t>
            </a:r>
            <a:endParaRPr lang="en-US" dirty="0"/>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553200" y="28194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grpSp>
        <p:nvGrpSpPr>
          <p:cNvPr id="3" name="Group 30"/>
          <p:cNvGrpSpPr>
            <a:grpSpLocks/>
          </p:cNvGrpSpPr>
          <p:nvPr/>
        </p:nvGrpSpPr>
        <p:grpSpPr bwMode="auto">
          <a:xfrm>
            <a:off x="4191000" y="3124200"/>
            <a:ext cx="647700" cy="519112"/>
            <a:chOff x="7775011" y="2878863"/>
            <a:chExt cx="749100" cy="601411"/>
          </a:xfrm>
        </p:grpSpPr>
        <p:sp>
          <p:nvSpPr>
            <p:cNvPr id="8" name="Rounded Rectangle 7"/>
            <p:cNvSpPr/>
            <p:nvPr/>
          </p:nvSpPr>
          <p:spPr>
            <a:xfrm>
              <a:off x="7775011" y="2880702"/>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ounded Rectangle 8"/>
            <p:cNvSpPr/>
            <p:nvPr/>
          </p:nvSpPr>
          <p:spPr>
            <a:xfrm>
              <a:off x="7857632" y="2930360"/>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ounded Rectangle 9"/>
            <p:cNvSpPr/>
            <p:nvPr/>
          </p:nvSpPr>
          <p:spPr>
            <a:xfrm>
              <a:off x="7857632" y="3106921"/>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ounded Rectangle 10"/>
            <p:cNvSpPr/>
            <p:nvPr/>
          </p:nvSpPr>
          <p:spPr>
            <a:xfrm>
              <a:off x="7857632" y="3283482"/>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ed Rectangle 11"/>
            <p:cNvSpPr/>
            <p:nvPr/>
          </p:nvSpPr>
          <p:spPr>
            <a:xfrm>
              <a:off x="8197298" y="2878863"/>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ounded Rectangle 12"/>
            <p:cNvSpPr/>
            <p:nvPr/>
          </p:nvSpPr>
          <p:spPr>
            <a:xfrm>
              <a:off x="8279919" y="3281643"/>
              <a:ext cx="152391" cy="152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4" name="TextBox 13"/>
          <p:cNvSpPr txBox="1"/>
          <p:nvPr/>
        </p:nvSpPr>
        <p:spPr>
          <a:xfrm>
            <a:off x="4122737" y="3697287"/>
            <a:ext cx="769938" cy="307975"/>
          </a:xfrm>
          <a:prstGeom prst="rect">
            <a:avLst/>
          </a:prstGeom>
          <a:noFill/>
        </p:spPr>
        <p:txBody>
          <a:bodyPr wrap="none">
            <a:spAutoFit/>
          </a:bodyPr>
          <a:lstStyle/>
          <a:p>
            <a:pPr fontAlgn="auto">
              <a:spcBef>
                <a:spcPts val="0"/>
              </a:spcBef>
              <a:spcAft>
                <a:spcPts val="0"/>
              </a:spcAft>
              <a:defRPr/>
            </a:pPr>
            <a:r>
              <a:rPr lang="en-US" sz="1400" dirty="0">
                <a:latin typeface="+mn-lt"/>
                <a:cs typeface="+mn-cs"/>
              </a:rPr>
              <a:t>Queues</a:t>
            </a:r>
          </a:p>
        </p:txBody>
      </p:sp>
      <p:grpSp>
        <p:nvGrpSpPr>
          <p:cNvPr id="6" name="Group 18"/>
          <p:cNvGrpSpPr>
            <a:grpSpLocks/>
          </p:cNvGrpSpPr>
          <p:nvPr/>
        </p:nvGrpSpPr>
        <p:grpSpPr bwMode="auto">
          <a:xfrm>
            <a:off x="5081588" y="5014913"/>
            <a:ext cx="600075" cy="549275"/>
            <a:chOff x="7785861" y="2083278"/>
            <a:chExt cx="655087" cy="599805"/>
          </a:xfrm>
        </p:grpSpPr>
        <p:sp>
          <p:nvSpPr>
            <p:cNvPr id="39" name="Rounded Rectangle 38"/>
            <p:cNvSpPr/>
            <p:nvPr/>
          </p:nvSpPr>
          <p:spPr>
            <a:xfrm>
              <a:off x="7785861" y="2083278"/>
              <a:ext cx="655087" cy="599805"/>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 name="Rounded Rectangle 39"/>
            <p:cNvSpPr/>
            <p:nvPr/>
          </p:nvSpPr>
          <p:spPr>
            <a:xfrm>
              <a:off x="8026752" y="2133550"/>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 name="Rounded Rectangle 40"/>
            <p:cNvSpPr/>
            <p:nvPr/>
          </p:nvSpPr>
          <p:spPr>
            <a:xfrm>
              <a:off x="8116870" y="2310371"/>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2" name="Rounded Rectangle 41"/>
            <p:cNvSpPr/>
            <p:nvPr/>
          </p:nvSpPr>
          <p:spPr>
            <a:xfrm>
              <a:off x="7941834" y="2310371"/>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 name="Rounded Rectangle 42"/>
            <p:cNvSpPr/>
            <p:nvPr/>
          </p:nvSpPr>
          <p:spPr>
            <a:xfrm>
              <a:off x="7877711" y="2485459"/>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4" name="Rounded Rectangle 43"/>
            <p:cNvSpPr/>
            <p:nvPr/>
          </p:nvSpPr>
          <p:spPr>
            <a:xfrm>
              <a:off x="8047549" y="2485459"/>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 name="Rounded Rectangle 44"/>
            <p:cNvSpPr/>
            <p:nvPr/>
          </p:nvSpPr>
          <p:spPr>
            <a:xfrm>
              <a:off x="8215654" y="2485459"/>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7" name="Group 4099"/>
          <p:cNvGrpSpPr>
            <a:grpSpLocks/>
          </p:cNvGrpSpPr>
          <p:nvPr/>
        </p:nvGrpSpPr>
        <p:grpSpPr bwMode="auto">
          <a:xfrm>
            <a:off x="3775075" y="4895850"/>
            <a:ext cx="844550" cy="685800"/>
            <a:chOff x="7148682" y="2805023"/>
            <a:chExt cx="1165744" cy="962373"/>
          </a:xfrm>
        </p:grpSpPr>
        <p:cxnSp>
          <p:nvCxnSpPr>
            <p:cNvPr id="47" name="Straight Connector 46"/>
            <p:cNvCxnSpPr/>
            <p:nvPr/>
          </p:nvCxnSpPr>
          <p:spPr>
            <a:xfrm flipH="1">
              <a:off x="7348086" y="2818389"/>
              <a:ext cx="276097" cy="305198"/>
            </a:xfrm>
            <a:prstGeom prst="line">
              <a:avLst/>
            </a:prstGeom>
            <a:ln w="285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endCxn id="55" idx="0"/>
            </p:cNvCxnSpPr>
            <p:nvPr/>
          </p:nvCxnSpPr>
          <p:spPr>
            <a:xfrm>
              <a:off x="7621992" y="2805023"/>
              <a:ext cx="418529" cy="327475"/>
            </a:xfrm>
            <a:prstGeom prst="line">
              <a:avLst/>
            </a:prstGeom>
            <a:ln w="285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endCxn id="53" idx="0"/>
            </p:cNvCxnSpPr>
            <p:nvPr/>
          </p:nvCxnSpPr>
          <p:spPr>
            <a:xfrm>
              <a:off x="7624184" y="2818389"/>
              <a:ext cx="78885" cy="719553"/>
            </a:xfrm>
            <a:prstGeom prst="line">
              <a:avLst/>
            </a:prstGeom>
            <a:ln w="285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7148682" y="3123587"/>
              <a:ext cx="398807" cy="229454"/>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1" name="Rounded Rectangle 50"/>
            <p:cNvSpPr/>
            <p:nvPr/>
          </p:nvSpPr>
          <p:spPr>
            <a:xfrm>
              <a:off x="7188124" y="3159230"/>
              <a:ext cx="153387" cy="1537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2" name="Rounded Rectangle 51"/>
            <p:cNvSpPr/>
            <p:nvPr/>
          </p:nvSpPr>
          <p:spPr>
            <a:xfrm>
              <a:off x="7367807" y="3159230"/>
              <a:ext cx="151197" cy="1537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3" name="Rounded Rectangle 52"/>
            <p:cNvSpPr/>
            <p:nvPr/>
          </p:nvSpPr>
          <p:spPr>
            <a:xfrm>
              <a:off x="7606654" y="3537942"/>
              <a:ext cx="192830" cy="229454"/>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4" name="Rounded Rectangle 53"/>
            <p:cNvSpPr/>
            <p:nvPr/>
          </p:nvSpPr>
          <p:spPr>
            <a:xfrm>
              <a:off x="7630757" y="3575812"/>
              <a:ext cx="151197" cy="151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5" name="Rounded Rectangle 54"/>
            <p:cNvSpPr/>
            <p:nvPr/>
          </p:nvSpPr>
          <p:spPr>
            <a:xfrm>
              <a:off x="7768806" y="3132498"/>
              <a:ext cx="545620" cy="229454"/>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6" name="Rounded Rectangle 55"/>
            <p:cNvSpPr/>
            <p:nvPr/>
          </p:nvSpPr>
          <p:spPr>
            <a:xfrm>
              <a:off x="7799483" y="3172597"/>
              <a:ext cx="153387" cy="151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7" name="Rounded Rectangle 56"/>
            <p:cNvSpPr/>
            <p:nvPr/>
          </p:nvSpPr>
          <p:spPr>
            <a:xfrm>
              <a:off x="7976974" y="3172597"/>
              <a:ext cx="151197" cy="151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8" name="Rounded Rectangle 57"/>
            <p:cNvSpPr/>
            <p:nvPr/>
          </p:nvSpPr>
          <p:spPr>
            <a:xfrm>
              <a:off x="8154466" y="3172597"/>
              <a:ext cx="151195" cy="151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59" name="TextBox 58"/>
          <p:cNvSpPr txBox="1"/>
          <p:nvPr/>
        </p:nvSpPr>
        <p:spPr>
          <a:xfrm>
            <a:off x="3429000" y="5429250"/>
            <a:ext cx="582916" cy="307777"/>
          </a:xfrm>
          <a:prstGeom prst="rect">
            <a:avLst/>
          </a:prstGeom>
          <a:noFill/>
        </p:spPr>
        <p:txBody>
          <a:bodyPr wrap="none">
            <a:spAutoFit/>
          </a:bodyPr>
          <a:lstStyle/>
          <a:p>
            <a:pPr fontAlgn="auto">
              <a:spcBef>
                <a:spcPts val="0"/>
              </a:spcBef>
              <a:spcAft>
                <a:spcPts val="0"/>
              </a:spcAft>
              <a:defRPr/>
            </a:pPr>
            <a:r>
              <a:rPr lang="en-US" sz="1400" dirty="0">
                <a:latin typeface="+mn-lt"/>
                <a:cs typeface="+mn-cs"/>
              </a:rPr>
              <a:t>Blobs</a:t>
            </a:r>
          </a:p>
        </p:txBody>
      </p:sp>
      <p:sp>
        <p:nvSpPr>
          <p:cNvPr id="60" name="TextBox 59"/>
          <p:cNvSpPr txBox="1"/>
          <p:nvPr/>
        </p:nvSpPr>
        <p:spPr>
          <a:xfrm>
            <a:off x="5043488" y="5635625"/>
            <a:ext cx="704850" cy="307975"/>
          </a:xfrm>
          <a:prstGeom prst="rect">
            <a:avLst/>
          </a:prstGeom>
          <a:noFill/>
        </p:spPr>
        <p:txBody>
          <a:bodyPr>
            <a:spAutoFit/>
          </a:bodyPr>
          <a:lstStyle/>
          <a:p>
            <a:pPr fontAlgn="auto">
              <a:spcBef>
                <a:spcPts val="0"/>
              </a:spcBef>
              <a:spcAft>
                <a:spcPts val="0"/>
              </a:spcAft>
              <a:defRPr/>
            </a:pPr>
            <a:r>
              <a:rPr lang="en-US" sz="1400" dirty="0">
                <a:latin typeface="+mn-lt"/>
                <a:cs typeface="+mn-cs"/>
              </a:rPr>
              <a:t>Tables</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ight Arrow 84"/>
          <p:cNvSpPr/>
          <p:nvPr/>
        </p:nvSpPr>
        <p:spPr>
          <a:xfrm>
            <a:off x="51816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ight Arrow 85"/>
          <p:cNvSpPr/>
          <p:nvPr/>
        </p:nvSpPr>
        <p:spPr>
          <a:xfrm rot="2377420">
            <a:off x="2489243" y="441995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ight Arrow 86"/>
          <p:cNvSpPr/>
          <p:nvPr/>
        </p:nvSpPr>
        <p:spPr>
          <a:xfrm rot="19356402">
            <a:off x="5850327" y="448360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0458157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2" descr="Animal Portraits - Zoos - Audubon Zoo - Animals - Gorilla - Fotopedia"/>
          <p:cNvPicPr>
            <a:picLocks noChangeAspect="1" noChangeArrowheads="1"/>
          </p:cNvPicPr>
          <p:nvPr/>
        </p:nvPicPr>
        <p:blipFill>
          <a:blip r:embed="rId3" cstate="print"/>
          <a:srcRect/>
          <a:stretch>
            <a:fillRect/>
          </a:stretch>
        </p:blipFill>
        <p:spPr bwMode="auto">
          <a:xfrm>
            <a:off x="0" y="1715217"/>
            <a:ext cx="2209800" cy="3314700"/>
          </a:xfrm>
          <a:prstGeom prst="rect">
            <a:avLst/>
          </a:prstGeom>
          <a:noFill/>
        </p:spPr>
      </p:pic>
      <p:sp>
        <p:nvSpPr>
          <p:cNvPr id="2" name="Title 1"/>
          <p:cNvSpPr>
            <a:spLocks noGrp="1"/>
          </p:cNvSpPr>
          <p:nvPr>
            <p:ph type="title"/>
          </p:nvPr>
        </p:nvSpPr>
        <p:spPr/>
        <p:txBody>
          <a:bodyPr/>
          <a:lstStyle/>
          <a:p>
            <a:r>
              <a:rPr lang="en-US" dirty="0"/>
              <a:t>Canonical Example: Thumbnails</a:t>
            </a:r>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553200" y="28194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grpSp>
        <p:nvGrpSpPr>
          <p:cNvPr id="3" name="Group 30"/>
          <p:cNvGrpSpPr>
            <a:grpSpLocks/>
          </p:cNvGrpSpPr>
          <p:nvPr/>
        </p:nvGrpSpPr>
        <p:grpSpPr bwMode="auto">
          <a:xfrm>
            <a:off x="4191000" y="3124200"/>
            <a:ext cx="647700" cy="519112"/>
            <a:chOff x="7775011" y="2878863"/>
            <a:chExt cx="749100" cy="601411"/>
          </a:xfrm>
        </p:grpSpPr>
        <p:sp>
          <p:nvSpPr>
            <p:cNvPr id="8" name="Rounded Rectangle 7"/>
            <p:cNvSpPr/>
            <p:nvPr/>
          </p:nvSpPr>
          <p:spPr>
            <a:xfrm>
              <a:off x="7775011" y="2880702"/>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ounded Rectangle 8"/>
            <p:cNvSpPr/>
            <p:nvPr/>
          </p:nvSpPr>
          <p:spPr>
            <a:xfrm>
              <a:off x="7857632" y="2930360"/>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ounded Rectangle 9"/>
            <p:cNvSpPr/>
            <p:nvPr/>
          </p:nvSpPr>
          <p:spPr>
            <a:xfrm>
              <a:off x="7857632" y="3106921"/>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ounded Rectangle 10"/>
            <p:cNvSpPr/>
            <p:nvPr/>
          </p:nvSpPr>
          <p:spPr>
            <a:xfrm>
              <a:off x="7857632" y="3283482"/>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ed Rectangle 11"/>
            <p:cNvSpPr/>
            <p:nvPr/>
          </p:nvSpPr>
          <p:spPr>
            <a:xfrm>
              <a:off x="8197298" y="2878863"/>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ounded Rectangle 12"/>
            <p:cNvSpPr/>
            <p:nvPr/>
          </p:nvSpPr>
          <p:spPr>
            <a:xfrm>
              <a:off x="8279919" y="3281643"/>
              <a:ext cx="152391" cy="152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4" name="TextBox 13"/>
          <p:cNvSpPr txBox="1"/>
          <p:nvPr/>
        </p:nvSpPr>
        <p:spPr>
          <a:xfrm>
            <a:off x="4122737" y="3697287"/>
            <a:ext cx="769938" cy="307975"/>
          </a:xfrm>
          <a:prstGeom prst="rect">
            <a:avLst/>
          </a:prstGeom>
          <a:noFill/>
        </p:spPr>
        <p:txBody>
          <a:bodyPr wrap="none">
            <a:spAutoFit/>
          </a:bodyPr>
          <a:lstStyle/>
          <a:p>
            <a:pPr fontAlgn="auto">
              <a:spcBef>
                <a:spcPts val="0"/>
              </a:spcBef>
              <a:spcAft>
                <a:spcPts val="0"/>
              </a:spcAft>
              <a:defRPr/>
            </a:pPr>
            <a:r>
              <a:rPr lang="en-US" sz="1400" dirty="0">
                <a:latin typeface="+mn-lt"/>
                <a:cs typeface="+mn-cs"/>
              </a:rPr>
              <a:t>Queues</a:t>
            </a:r>
          </a:p>
        </p:txBody>
      </p:sp>
      <p:grpSp>
        <p:nvGrpSpPr>
          <p:cNvPr id="6" name="Group 18"/>
          <p:cNvGrpSpPr>
            <a:grpSpLocks/>
          </p:cNvGrpSpPr>
          <p:nvPr/>
        </p:nvGrpSpPr>
        <p:grpSpPr bwMode="auto">
          <a:xfrm>
            <a:off x="5081588" y="5014913"/>
            <a:ext cx="600075" cy="549275"/>
            <a:chOff x="7785861" y="2083278"/>
            <a:chExt cx="655087" cy="599805"/>
          </a:xfrm>
        </p:grpSpPr>
        <p:sp>
          <p:nvSpPr>
            <p:cNvPr id="39" name="Rounded Rectangle 38"/>
            <p:cNvSpPr/>
            <p:nvPr/>
          </p:nvSpPr>
          <p:spPr>
            <a:xfrm>
              <a:off x="7785861" y="2083278"/>
              <a:ext cx="655087" cy="599805"/>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 name="Rounded Rectangle 39"/>
            <p:cNvSpPr/>
            <p:nvPr/>
          </p:nvSpPr>
          <p:spPr>
            <a:xfrm>
              <a:off x="8026752" y="2133550"/>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 name="Rounded Rectangle 40"/>
            <p:cNvSpPr/>
            <p:nvPr/>
          </p:nvSpPr>
          <p:spPr>
            <a:xfrm>
              <a:off x="8116870" y="2310371"/>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2" name="Rounded Rectangle 41"/>
            <p:cNvSpPr/>
            <p:nvPr/>
          </p:nvSpPr>
          <p:spPr>
            <a:xfrm>
              <a:off x="7941834" y="2310371"/>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 name="Rounded Rectangle 42"/>
            <p:cNvSpPr/>
            <p:nvPr/>
          </p:nvSpPr>
          <p:spPr>
            <a:xfrm>
              <a:off x="7877711" y="2485459"/>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4" name="Rounded Rectangle 43"/>
            <p:cNvSpPr/>
            <p:nvPr/>
          </p:nvSpPr>
          <p:spPr>
            <a:xfrm>
              <a:off x="8047549" y="2485459"/>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 name="Rounded Rectangle 44"/>
            <p:cNvSpPr/>
            <p:nvPr/>
          </p:nvSpPr>
          <p:spPr>
            <a:xfrm>
              <a:off x="8215654" y="2485459"/>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7" name="Group 4099"/>
          <p:cNvGrpSpPr>
            <a:grpSpLocks/>
          </p:cNvGrpSpPr>
          <p:nvPr/>
        </p:nvGrpSpPr>
        <p:grpSpPr bwMode="auto">
          <a:xfrm>
            <a:off x="3775075" y="4895850"/>
            <a:ext cx="844550" cy="685800"/>
            <a:chOff x="7148682" y="2805023"/>
            <a:chExt cx="1165744" cy="962373"/>
          </a:xfrm>
        </p:grpSpPr>
        <p:cxnSp>
          <p:nvCxnSpPr>
            <p:cNvPr id="47" name="Straight Connector 46"/>
            <p:cNvCxnSpPr/>
            <p:nvPr/>
          </p:nvCxnSpPr>
          <p:spPr>
            <a:xfrm flipH="1">
              <a:off x="7348086" y="2818389"/>
              <a:ext cx="276097" cy="305198"/>
            </a:xfrm>
            <a:prstGeom prst="line">
              <a:avLst/>
            </a:prstGeom>
            <a:ln w="285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endCxn id="55" idx="0"/>
            </p:cNvCxnSpPr>
            <p:nvPr/>
          </p:nvCxnSpPr>
          <p:spPr>
            <a:xfrm>
              <a:off x="7621992" y="2805023"/>
              <a:ext cx="418529" cy="327475"/>
            </a:xfrm>
            <a:prstGeom prst="line">
              <a:avLst/>
            </a:prstGeom>
            <a:ln w="285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endCxn id="53" idx="0"/>
            </p:cNvCxnSpPr>
            <p:nvPr/>
          </p:nvCxnSpPr>
          <p:spPr>
            <a:xfrm>
              <a:off x="7624184" y="2818389"/>
              <a:ext cx="78885" cy="719553"/>
            </a:xfrm>
            <a:prstGeom prst="line">
              <a:avLst/>
            </a:prstGeom>
            <a:ln w="285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7148682" y="3123587"/>
              <a:ext cx="398807" cy="229454"/>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1" name="Rounded Rectangle 50"/>
            <p:cNvSpPr/>
            <p:nvPr/>
          </p:nvSpPr>
          <p:spPr>
            <a:xfrm>
              <a:off x="7188124" y="3159230"/>
              <a:ext cx="153387" cy="1537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2" name="Rounded Rectangle 51"/>
            <p:cNvSpPr/>
            <p:nvPr/>
          </p:nvSpPr>
          <p:spPr>
            <a:xfrm>
              <a:off x="7367807" y="3159230"/>
              <a:ext cx="151197" cy="1537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3" name="Rounded Rectangle 52"/>
            <p:cNvSpPr/>
            <p:nvPr/>
          </p:nvSpPr>
          <p:spPr>
            <a:xfrm>
              <a:off x="7606654" y="3537942"/>
              <a:ext cx="192830" cy="229454"/>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4" name="Rounded Rectangle 53"/>
            <p:cNvSpPr/>
            <p:nvPr/>
          </p:nvSpPr>
          <p:spPr>
            <a:xfrm>
              <a:off x="7630757" y="3575812"/>
              <a:ext cx="151197" cy="151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5" name="Rounded Rectangle 54"/>
            <p:cNvSpPr/>
            <p:nvPr/>
          </p:nvSpPr>
          <p:spPr>
            <a:xfrm>
              <a:off x="7768806" y="3132498"/>
              <a:ext cx="545620" cy="229454"/>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6" name="Rounded Rectangle 55"/>
            <p:cNvSpPr/>
            <p:nvPr/>
          </p:nvSpPr>
          <p:spPr>
            <a:xfrm>
              <a:off x="7799483" y="3172597"/>
              <a:ext cx="153387" cy="151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7" name="Rounded Rectangle 56"/>
            <p:cNvSpPr/>
            <p:nvPr/>
          </p:nvSpPr>
          <p:spPr>
            <a:xfrm>
              <a:off x="7976974" y="3172597"/>
              <a:ext cx="151197" cy="151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8" name="Rounded Rectangle 57"/>
            <p:cNvSpPr/>
            <p:nvPr/>
          </p:nvSpPr>
          <p:spPr>
            <a:xfrm>
              <a:off x="8154466" y="3172597"/>
              <a:ext cx="151195" cy="151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59" name="TextBox 58"/>
          <p:cNvSpPr txBox="1"/>
          <p:nvPr/>
        </p:nvSpPr>
        <p:spPr>
          <a:xfrm>
            <a:off x="3429000" y="5429250"/>
            <a:ext cx="582916" cy="307777"/>
          </a:xfrm>
          <a:prstGeom prst="rect">
            <a:avLst/>
          </a:prstGeom>
          <a:noFill/>
        </p:spPr>
        <p:txBody>
          <a:bodyPr wrap="none">
            <a:spAutoFit/>
          </a:bodyPr>
          <a:lstStyle/>
          <a:p>
            <a:pPr fontAlgn="auto">
              <a:spcBef>
                <a:spcPts val="0"/>
              </a:spcBef>
              <a:spcAft>
                <a:spcPts val="0"/>
              </a:spcAft>
              <a:defRPr/>
            </a:pPr>
            <a:r>
              <a:rPr lang="en-US" sz="1400" dirty="0">
                <a:latin typeface="+mn-lt"/>
                <a:cs typeface="+mn-cs"/>
              </a:rPr>
              <a:t>Blobs</a:t>
            </a:r>
          </a:p>
        </p:txBody>
      </p:sp>
      <p:sp>
        <p:nvSpPr>
          <p:cNvPr id="60" name="TextBox 59"/>
          <p:cNvSpPr txBox="1"/>
          <p:nvPr/>
        </p:nvSpPr>
        <p:spPr>
          <a:xfrm>
            <a:off x="5043488" y="5635625"/>
            <a:ext cx="704850" cy="307975"/>
          </a:xfrm>
          <a:prstGeom prst="rect">
            <a:avLst/>
          </a:prstGeom>
          <a:noFill/>
        </p:spPr>
        <p:txBody>
          <a:bodyPr>
            <a:spAutoFit/>
          </a:bodyPr>
          <a:lstStyle/>
          <a:p>
            <a:pPr fontAlgn="auto">
              <a:spcBef>
                <a:spcPts val="0"/>
              </a:spcBef>
              <a:spcAft>
                <a:spcPts val="0"/>
              </a:spcAft>
              <a:defRPr/>
            </a:pPr>
            <a:r>
              <a:rPr lang="en-US" sz="1400" dirty="0">
                <a:latin typeface="+mn-lt"/>
                <a:cs typeface="+mn-cs"/>
              </a:rPr>
              <a:t>Tables</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ight Arrow 84"/>
          <p:cNvSpPr/>
          <p:nvPr/>
        </p:nvSpPr>
        <p:spPr>
          <a:xfrm>
            <a:off x="51816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ight Arrow 85"/>
          <p:cNvSpPr/>
          <p:nvPr/>
        </p:nvSpPr>
        <p:spPr>
          <a:xfrm rot="2377420">
            <a:off x="2489243" y="441995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ight Arrow 86"/>
          <p:cNvSpPr/>
          <p:nvPr/>
        </p:nvSpPr>
        <p:spPr>
          <a:xfrm rot="19356402">
            <a:off x="5850327" y="448360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2" descr="Animal Portraits - Zoos - Audubon Zoo - Animals - Gorilla - Fotopedia"/>
          <p:cNvPicPr>
            <a:picLocks noChangeAspect="1" noChangeArrowheads="1"/>
          </p:cNvPicPr>
          <p:nvPr/>
        </p:nvPicPr>
        <p:blipFill>
          <a:blip r:embed="rId3" cstate="print"/>
          <a:srcRect/>
          <a:stretch>
            <a:fillRect/>
          </a:stretch>
        </p:blipFill>
        <p:spPr bwMode="auto">
          <a:xfrm>
            <a:off x="7467600" y="3043236"/>
            <a:ext cx="581025" cy="871538"/>
          </a:xfrm>
          <a:prstGeom prst="rect">
            <a:avLst/>
          </a:prstGeom>
          <a:noFill/>
        </p:spPr>
      </p:pic>
    </p:spTree>
    <p:extLst>
      <p:ext uri="{BB962C8B-B14F-4D97-AF65-F5344CB8AC3E}">
        <p14:creationId xmlns:p14="http://schemas.microsoft.com/office/powerpoint/2010/main" xmlns="" val="42239161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hevron 8"/>
          <p:cNvSpPr/>
          <p:nvPr/>
        </p:nvSpPr>
        <p:spPr>
          <a:xfrm>
            <a:off x="4714874" y="1524000"/>
            <a:ext cx="3971925" cy="1981200"/>
          </a:xfrm>
          <a:prstGeom prst="chevron">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vert="horz" lIns="91440" rIns="91440" rtlCol="0" anchor="t" anchorCtr="0"/>
          <a:lstStyle/>
          <a:p>
            <a:endParaRPr lang="en-US" sz="2400" dirty="0">
              <a:solidFill>
                <a:schemeClr val="tx1"/>
              </a:solidFill>
            </a:endParaRPr>
          </a:p>
        </p:txBody>
      </p:sp>
      <p:graphicFrame>
        <p:nvGraphicFramePr>
          <p:cNvPr id="7" name="Diagram 6"/>
          <p:cNvGraphicFramePr/>
          <p:nvPr>
            <p:extLst>
              <p:ext uri="{D42A27DB-BD31-4B8C-83A1-F6EECF244321}">
                <p14:modId xmlns="" xmlns:p14="http://schemas.microsoft.com/office/powerpoint/2010/main" val="4186168505"/>
              </p:ext>
            </p:extLst>
          </p:nvPr>
        </p:nvGraphicFramePr>
        <p:xfrm>
          <a:off x="990600" y="2057400"/>
          <a:ext cx="7162799" cy="363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normAutofit/>
          </a:bodyPr>
          <a:lstStyle/>
          <a:p>
            <a:r>
              <a:rPr lang="en-US" dirty="0" smtClean="0"/>
              <a:t>Adding to Queue - </a:t>
            </a:r>
            <a:r>
              <a:rPr lang="en-US" b="1" i="1" dirty="0" smtClean="0"/>
              <a:t>Conceptual</a:t>
            </a:r>
            <a:endParaRPr lang="en-US" b="1" i="1" dirty="0"/>
          </a:p>
        </p:txBody>
      </p:sp>
      <p:pic>
        <p:nvPicPr>
          <p:cNvPr id="4" name="Picture 3" descr="C:\Program Files\Microsoft Office 2003\MEDIA\CAGCAT10\j0212957.wmf"/>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5761405" y="1898650"/>
            <a:ext cx="2315795" cy="1454150"/>
          </a:xfrm>
          <a:prstGeom prst="rect">
            <a:avLst/>
          </a:prstGeom>
          <a:noFill/>
          <a:scene3d>
            <a:camera prst="orthographicFront">
              <a:rot lat="0" lon="10800000" rev="0"/>
            </a:camera>
            <a:lightRig rig="threePt" dir="t"/>
          </a:scene3d>
          <a:extLst>
            <a:ext uri="{909E8E84-426E-40DD-AFC4-6F175D3DCCD1}">
              <a14:hiddenFill xmlns="" xmlns:a14="http://schemas.microsoft.com/office/drawing/2010/main">
                <a:solidFill>
                  <a:srgbClr val="FFFFFF"/>
                </a:solidFill>
              </a14:hiddenFill>
            </a:ext>
          </a:extLst>
        </p:spPr>
      </p:pic>
      <p:sp>
        <p:nvSpPr>
          <p:cNvPr id="5" name="Tree"/>
          <p:cNvSpPr>
            <a:spLocks noEditPoints="1" noChangeArrowheads="1"/>
          </p:cNvSpPr>
          <p:nvPr/>
        </p:nvSpPr>
        <p:spPr bwMode="auto">
          <a:xfrm>
            <a:off x="3810000" y="1619250"/>
            <a:ext cx="1809750" cy="1809750"/>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pic>
        <p:nvPicPr>
          <p:cNvPr id="6" name="Picture 5" descr="C:\Program Files\Microsoft Office 2003\MEDIA\CAGCAT10\j0157763.wmf"/>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2057400" y="1600200"/>
            <a:ext cx="1753886" cy="176939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68763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0-#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par>
                                <p:cTn id="15" presetID="6" presetClass="emph" presetSubtype="0" fill="hold" grpId="1" nodeType="withEffect">
                                  <p:stCondLst>
                                    <p:cond delay="0"/>
                                  </p:stCondLst>
                                  <p:childTnLst>
                                    <p:animScale>
                                      <p:cBhvr>
                                        <p:cTn id="16" dur="2000" fill="hold"/>
                                        <p:tgtEl>
                                          <p:spTgt spid="9"/>
                                        </p:tgtEl>
                                      </p:cBhvr>
                                      <p:by x="175000" y="100000"/>
                                    </p:animScale>
                                  </p:childTnLst>
                                </p:cTn>
                              </p:par>
                              <p:par>
                                <p:cTn id="17" presetID="42" presetClass="path" presetSubtype="0" accel="50000" decel="50000" fill="hold" grpId="2" nodeType="withEffect">
                                  <p:stCondLst>
                                    <p:cond delay="0"/>
                                  </p:stCondLst>
                                  <p:childTnLst>
                                    <p:animMotion origin="layout" path="M -2.5E-6 3.33333E-6 L -0.11614 3.33333E-6 " pathEditMode="relative" rAng="0" ptsTypes="AA">
                                      <p:cBhvr>
                                        <p:cTn id="18" dur="2000" fill="hold"/>
                                        <p:tgtEl>
                                          <p:spTgt spid="9"/>
                                        </p:tgtEl>
                                        <p:attrNameLst>
                                          <p:attrName>ppt_x</p:attrName>
                                          <p:attrName>ppt_y</p:attrName>
                                        </p:attrNameLst>
                                      </p:cBhvr>
                                      <p:rCtr x="-5816" y="0"/>
                                    </p:animMotion>
                                  </p:childTnLst>
                                </p:cTn>
                              </p:par>
                            </p:childTnLst>
                          </p:cTn>
                        </p:par>
                      </p:childTnLst>
                    </p:cTn>
                  </p:par>
                  <p:par>
                    <p:cTn id="19" fill="hold">
                      <p:stCondLst>
                        <p:cond delay="indefinite"/>
                      </p:stCondLst>
                      <p:childTnLst>
                        <p:par>
                          <p:cTn id="20" fill="hold">
                            <p:stCondLst>
                              <p:cond delay="0"/>
                            </p:stCondLst>
                            <p:childTnLst>
                              <p:par>
                                <p:cTn id="21" presetID="6" presetClass="emph" presetSubtype="0" fill="hold" grpId="0" nodeType="clickEffect">
                                  <p:stCondLst>
                                    <p:cond delay="0"/>
                                  </p:stCondLst>
                                  <p:childTnLst>
                                    <p:animScale>
                                      <p:cBhvr>
                                        <p:cTn id="22" dur="2000" fill="hold"/>
                                        <p:tgtEl>
                                          <p:spTgt spid="9"/>
                                        </p:tgtEl>
                                      </p:cBhvr>
                                      <p:by x="150000" y="100000"/>
                                    </p:animScale>
                                  </p:childTnLst>
                                </p:cTn>
                              </p:par>
                              <p:par>
                                <p:cTn id="23" presetID="42" presetClass="path" presetSubtype="0" accel="50000" decel="50000" fill="hold" grpId="3" nodeType="withEffect">
                                  <p:stCondLst>
                                    <p:cond delay="0"/>
                                  </p:stCondLst>
                                  <p:childTnLst>
                                    <p:animMotion origin="layout" path="M -2.5E-6 3.33333E-6 L -0.21614 3.33333E-6 " pathEditMode="relative" rAng="0" ptsTypes="AA">
                                      <p:cBhvr>
                                        <p:cTn id="24" dur="2000" fill="hold"/>
                                        <p:tgtEl>
                                          <p:spTgt spid="9"/>
                                        </p:tgtEl>
                                        <p:attrNameLst>
                                          <p:attrName>ppt_x</p:attrName>
                                          <p:attrName>ppt_y</p:attrName>
                                        </p:attrNameLst>
                                      </p:cBhvr>
                                      <p:rCtr x="-10816" y="0"/>
                                    </p:animMotion>
                                  </p:childTnLst>
                                </p:cTn>
                              </p:par>
                            </p:childTnLst>
                          </p:cTn>
                        </p:par>
                        <p:par>
                          <p:cTn id="25" fill="hold">
                            <p:stCondLst>
                              <p:cond delay="2000"/>
                            </p:stCondLst>
                            <p:childTnLst>
                              <p:par>
                                <p:cTn id="26" presetID="2" presetClass="entr" presetSubtype="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0-#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9" grpId="3" animBg="1"/>
      <p:bldGraphic spid="7" grpId="0">
        <p:bldAsOne/>
      </p:bldGraphic>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hevron 19"/>
          <p:cNvSpPr/>
          <p:nvPr/>
        </p:nvSpPr>
        <p:spPr>
          <a:xfrm>
            <a:off x="4257675" y="1357952"/>
            <a:ext cx="3971925" cy="1981200"/>
          </a:xfrm>
          <a:prstGeom prst="chevron">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vert="horz" lIns="91440" rIns="91440" rtlCol="0" anchor="t" anchorCtr="0"/>
          <a:lstStyle/>
          <a:p>
            <a:endParaRPr lang="en-US" sz="2400" dirty="0">
              <a:solidFill>
                <a:schemeClr val="tx1"/>
              </a:solidFill>
            </a:endParaRPr>
          </a:p>
        </p:txBody>
      </p:sp>
      <p:sp>
        <p:nvSpPr>
          <p:cNvPr id="7" name="Can 6"/>
          <p:cNvSpPr/>
          <p:nvPr/>
        </p:nvSpPr>
        <p:spPr>
          <a:xfrm>
            <a:off x="600075" y="3581400"/>
            <a:ext cx="8229600" cy="2979174"/>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3200" dirty="0" smtClean="0">
                <a:solidFill>
                  <a:schemeClr val="tx1"/>
                </a:solidFill>
              </a:rPr>
              <a:t>Azure Blob Storage</a:t>
            </a:r>
            <a:endParaRPr lang="en-US" sz="3200" dirty="0">
              <a:solidFill>
                <a:schemeClr val="tx1"/>
              </a:solidFill>
            </a:endParaRPr>
          </a:p>
        </p:txBody>
      </p:sp>
      <p:sp>
        <p:nvSpPr>
          <p:cNvPr id="2" name="Title 1"/>
          <p:cNvSpPr>
            <a:spLocks noGrp="1"/>
          </p:cNvSpPr>
          <p:nvPr>
            <p:ph type="title"/>
          </p:nvPr>
        </p:nvSpPr>
        <p:spPr/>
        <p:txBody>
          <a:bodyPr>
            <a:normAutofit/>
          </a:bodyPr>
          <a:lstStyle/>
          <a:p>
            <a:r>
              <a:rPr lang="en-US" dirty="0" smtClean="0"/>
              <a:t>Adding to Queue - </a:t>
            </a:r>
            <a:r>
              <a:rPr lang="en-US" b="1" i="1" dirty="0" smtClean="0"/>
              <a:t>Actual</a:t>
            </a:r>
            <a:endParaRPr lang="en-US" b="1" i="1" dirty="0"/>
          </a:p>
        </p:txBody>
      </p:sp>
      <p:pic>
        <p:nvPicPr>
          <p:cNvPr id="4" name="Picture 3" descr="C:\Program Files\Microsoft Office 2003\MEDIA\CAGCAT10\j0212957.wmf"/>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556977" y="4988437"/>
            <a:ext cx="2315795" cy="1454150"/>
          </a:xfrm>
          <a:prstGeom prst="rect">
            <a:avLst/>
          </a:prstGeom>
          <a:noFill/>
          <a:scene3d>
            <a:camera prst="orthographicFront">
              <a:rot lat="0" lon="10800000" rev="0"/>
            </a:camera>
            <a:lightRig rig="threePt" dir="t"/>
          </a:scene3d>
          <a:extLst>
            <a:ext uri="{909E8E84-426E-40DD-AFC4-6F175D3DCCD1}">
              <a14:hiddenFill xmlns="" xmlns:a14="http://schemas.microsoft.com/office/drawing/2010/main">
                <a:solidFill>
                  <a:srgbClr val="FFFFFF"/>
                </a:solidFill>
              </a14:hiddenFill>
            </a:ext>
          </a:extLst>
        </p:spPr>
      </p:pic>
      <p:sp>
        <p:nvSpPr>
          <p:cNvPr id="5" name="Tree"/>
          <p:cNvSpPr>
            <a:spLocks noEditPoints="1" noChangeArrowheads="1"/>
          </p:cNvSpPr>
          <p:nvPr/>
        </p:nvSpPr>
        <p:spPr bwMode="auto">
          <a:xfrm>
            <a:off x="6705600" y="4324042"/>
            <a:ext cx="1809750" cy="1809750"/>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pic>
        <p:nvPicPr>
          <p:cNvPr id="6" name="Picture 5" descr="C:\Program Files\Microsoft Office 2003\MEDIA\CAGCAT10\j0157763.wm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990600" y="4364399"/>
            <a:ext cx="1753886" cy="1769393"/>
          </a:xfrm>
          <a:prstGeom prst="rect">
            <a:avLst/>
          </a:prstGeom>
          <a:noFill/>
          <a:extLst>
            <a:ext uri="{909E8E84-426E-40DD-AFC4-6F175D3DCCD1}">
              <a14:hiddenFill xmlns="" xmlns:a14="http://schemas.microsoft.com/office/drawing/2010/main">
                <a:solidFill>
                  <a:srgbClr val="FFFFFF"/>
                </a:solidFill>
              </a14:hiddenFill>
            </a:ext>
          </a:extLst>
        </p:spPr>
      </p:pic>
      <p:graphicFrame>
        <p:nvGraphicFramePr>
          <p:cNvPr id="3" name="Diagram 2"/>
          <p:cNvGraphicFramePr/>
          <p:nvPr>
            <p:extLst>
              <p:ext uri="{D42A27DB-BD31-4B8C-83A1-F6EECF244321}">
                <p14:modId xmlns="" xmlns:p14="http://schemas.microsoft.com/office/powerpoint/2010/main" val="258190929"/>
              </p:ext>
            </p:extLst>
          </p:nvPr>
        </p:nvGraphicFramePr>
        <p:xfrm>
          <a:off x="1666875" y="1600200"/>
          <a:ext cx="6096000" cy="14986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5" name="Rectangle 14"/>
          <p:cNvSpPr/>
          <p:nvPr/>
        </p:nvSpPr>
        <p:spPr>
          <a:xfrm>
            <a:off x="3925984" y="5715512"/>
            <a:ext cx="1646606" cy="461665"/>
          </a:xfrm>
          <a:prstGeom prst="rect">
            <a:avLst/>
          </a:prstGeom>
          <a:solidFill>
            <a:schemeClr val="lt1"/>
          </a:solidFill>
          <a:ln>
            <a:solidFill>
              <a:schemeClr val="accent1"/>
            </a:solidFill>
          </a:ln>
        </p:spPr>
        <p:txBody>
          <a:bodyPr wrap="none" lIns="91440" tIns="45720" rIns="91440" bIns="45720">
            <a:spAutoFit/>
          </a:bodyPr>
          <a:lstStyle/>
          <a:p>
            <a:pPr algn="ctr"/>
            <a:r>
              <a:rPr lang="en-US" sz="2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Arial Black" pitchFamily="34" charset="0"/>
              </a:rPr>
              <a:t>979323</a:t>
            </a:r>
            <a:endParaRPr lang="en-US" sz="2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Arial Black" pitchFamily="34" charset="0"/>
            </a:endParaRPr>
          </a:p>
        </p:txBody>
      </p:sp>
      <p:sp>
        <p:nvSpPr>
          <p:cNvPr id="16" name="Rectangle 15"/>
          <p:cNvSpPr/>
          <p:nvPr/>
        </p:nvSpPr>
        <p:spPr>
          <a:xfrm>
            <a:off x="6722808" y="5261733"/>
            <a:ext cx="1646605" cy="461665"/>
          </a:xfrm>
          <a:prstGeom prst="rect">
            <a:avLst/>
          </a:prstGeom>
          <a:solidFill>
            <a:schemeClr val="lt1"/>
          </a:solidFill>
          <a:ln>
            <a:solidFill>
              <a:schemeClr val="accent1"/>
            </a:solidFill>
          </a:ln>
        </p:spPr>
        <p:txBody>
          <a:bodyPr wrap="none" lIns="91440" tIns="45720" rIns="91440" bIns="45720">
            <a:spAutoFit/>
          </a:bodyPr>
          <a:lstStyle/>
          <a:p>
            <a:pPr algn="ctr"/>
            <a:r>
              <a:rPr lang="en-US" sz="2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Arial Black" pitchFamily="34" charset="0"/>
              </a:rPr>
              <a:t>265358</a:t>
            </a:r>
            <a:endParaRPr lang="en-US" sz="2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Arial Black" pitchFamily="34" charset="0"/>
            </a:endParaRPr>
          </a:p>
        </p:txBody>
      </p:sp>
      <p:sp>
        <p:nvSpPr>
          <p:cNvPr id="17" name="Rectangle 16"/>
          <p:cNvSpPr/>
          <p:nvPr/>
        </p:nvSpPr>
        <p:spPr>
          <a:xfrm>
            <a:off x="990602" y="5228917"/>
            <a:ext cx="1646605" cy="461665"/>
          </a:xfrm>
          <a:prstGeom prst="rect">
            <a:avLst/>
          </a:prstGeom>
          <a:solidFill>
            <a:schemeClr val="lt1"/>
          </a:solidFill>
          <a:ln>
            <a:solidFill>
              <a:schemeClr val="accent1"/>
            </a:solidFill>
          </a:ln>
        </p:spPr>
        <p:txBody>
          <a:bodyPr wrap="none" lIns="91440" tIns="45720" rIns="91440" bIns="45720">
            <a:spAutoFit/>
          </a:bodyPr>
          <a:lstStyle/>
          <a:p>
            <a:pPr algn="ctr"/>
            <a:r>
              <a:rPr lang="en-US" sz="2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Arial Black" pitchFamily="34" charset="0"/>
              </a:rPr>
              <a:t>314159</a:t>
            </a:r>
            <a:endParaRPr lang="en-US" sz="2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Arial Black" pitchFamily="34" charset="0"/>
            </a:endParaRPr>
          </a:p>
        </p:txBody>
      </p:sp>
      <p:cxnSp>
        <p:nvCxnSpPr>
          <p:cNvPr id="19" name="Straight Arrow Connector 18"/>
          <p:cNvCxnSpPr/>
          <p:nvPr/>
        </p:nvCxnSpPr>
        <p:spPr>
          <a:xfrm flipH="1">
            <a:off x="5105400" y="2743200"/>
            <a:ext cx="1600200" cy="2518533"/>
          </a:xfrm>
          <a:prstGeom prst="straightConnector1">
            <a:avLst/>
          </a:prstGeom>
          <a:ln w="50800">
            <a:solidFill>
              <a:schemeClr val="tx1">
                <a:alpha val="75000"/>
              </a:schemeClr>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4714874" y="2743200"/>
            <a:ext cx="2447926" cy="2518533"/>
          </a:xfrm>
          <a:prstGeom prst="straightConnector1">
            <a:avLst/>
          </a:prstGeom>
          <a:ln w="50800">
            <a:solidFill>
              <a:schemeClr val="tx1">
                <a:alpha val="75000"/>
              </a:schemeClr>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2057400" y="2743200"/>
            <a:ext cx="687086" cy="1828800"/>
          </a:xfrm>
          <a:prstGeom prst="straightConnector1">
            <a:avLst/>
          </a:prstGeom>
          <a:ln w="50800">
            <a:solidFill>
              <a:schemeClr val="tx1">
                <a:alpha val="75000"/>
              </a:schemeClr>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858295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par>
                          <p:cTn id="21" fill="hold">
                            <p:stCondLst>
                              <p:cond delay="2000"/>
                            </p:stCondLst>
                            <p:childTnLst>
                              <p:par>
                                <p:cTn id="22" presetID="6" presetClass="entr" presetSubtype="16"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circle(in)">
                                      <p:cBhvr>
                                        <p:cTn id="24" dur="2000"/>
                                        <p:tgtEl>
                                          <p:spTgt spid="15"/>
                                        </p:tgtEl>
                                      </p:cBhvr>
                                    </p:animEffect>
                                  </p:childTnLst>
                                </p:cTn>
                              </p:par>
                            </p:childTnLst>
                          </p:cTn>
                        </p:par>
                        <p:par>
                          <p:cTn id="25" fill="hold">
                            <p:stCondLst>
                              <p:cond delay="4000"/>
                            </p:stCondLst>
                            <p:childTnLst>
                              <p:par>
                                <p:cTn id="26" presetID="2" presetClass="entr" presetSubtype="8" fill="hold" grpId="0" nodeType="afterEffect">
                                  <p:stCondLst>
                                    <p:cond delay="0"/>
                                  </p:stCondLst>
                                  <p:childTnLst>
                                    <p:set>
                                      <p:cBhvr>
                                        <p:cTn id="27" dur="1" fill="hold">
                                          <p:stCondLst>
                                            <p:cond delay="0"/>
                                          </p:stCondLst>
                                        </p:cTn>
                                        <p:tgtEl>
                                          <p:spTgt spid="3">
                                            <p:graphicEl>
                                              <a:dgm id="{0DA58FF0-03BF-4924-B5A5-4432C5EE0B15}"/>
                                            </p:graphicEl>
                                          </p:spTgt>
                                        </p:tgtEl>
                                        <p:attrNameLst>
                                          <p:attrName>style.visibility</p:attrName>
                                        </p:attrNameLst>
                                      </p:cBhvr>
                                      <p:to>
                                        <p:strVal val="visible"/>
                                      </p:to>
                                    </p:set>
                                    <p:anim calcmode="lin" valueType="num">
                                      <p:cBhvr additive="base">
                                        <p:cTn id="28" dur="1000" fill="hold"/>
                                        <p:tgtEl>
                                          <p:spTgt spid="3">
                                            <p:graphicEl>
                                              <a:dgm id="{0DA58FF0-03BF-4924-B5A5-4432C5EE0B15}"/>
                                            </p:graphicEl>
                                          </p:spTgt>
                                        </p:tgtEl>
                                        <p:attrNameLst>
                                          <p:attrName>ppt_x</p:attrName>
                                        </p:attrNameLst>
                                      </p:cBhvr>
                                      <p:tavLst>
                                        <p:tav tm="0">
                                          <p:val>
                                            <p:strVal val="0-#ppt_w/2"/>
                                          </p:val>
                                        </p:tav>
                                        <p:tav tm="100000">
                                          <p:val>
                                            <p:strVal val="#ppt_x"/>
                                          </p:val>
                                        </p:tav>
                                      </p:tavLst>
                                    </p:anim>
                                    <p:anim calcmode="lin" valueType="num">
                                      <p:cBhvr additive="base">
                                        <p:cTn id="29" dur="1000" fill="hold"/>
                                        <p:tgtEl>
                                          <p:spTgt spid="3">
                                            <p:graphicEl>
                                              <a:dgm id="{0DA58FF0-03BF-4924-B5A5-4432C5EE0B15}"/>
                                            </p:graphicEl>
                                          </p:spTgt>
                                        </p:tgtEl>
                                        <p:attrNameLst>
                                          <p:attrName>ppt_y</p:attrName>
                                        </p:attrNameLst>
                                      </p:cBhvr>
                                      <p:tavLst>
                                        <p:tav tm="0">
                                          <p:val>
                                            <p:strVal val="#ppt_y"/>
                                          </p:val>
                                        </p:tav>
                                        <p:tav tm="100000">
                                          <p:val>
                                            <p:strVal val="#ppt_y"/>
                                          </p:val>
                                        </p:tav>
                                      </p:tavLst>
                                    </p:anim>
                                  </p:childTnLst>
                                </p:cTn>
                              </p:par>
                              <p:par>
                                <p:cTn id="30" presetID="53" presetClass="entr" presetSubtype="16" fill="hold" nodeType="withEffect">
                                  <p:stCondLst>
                                    <p:cond delay="500"/>
                                  </p:stCondLst>
                                  <p:childTnLst>
                                    <p:set>
                                      <p:cBhvr>
                                        <p:cTn id="31" dur="1" fill="hold">
                                          <p:stCondLst>
                                            <p:cond delay="0"/>
                                          </p:stCondLst>
                                        </p:cTn>
                                        <p:tgtEl>
                                          <p:spTgt spid="19"/>
                                        </p:tgtEl>
                                        <p:attrNameLst>
                                          <p:attrName>style.visibility</p:attrName>
                                        </p:attrNameLst>
                                      </p:cBhvr>
                                      <p:to>
                                        <p:strVal val="visible"/>
                                      </p:to>
                                    </p:set>
                                    <p:anim calcmode="lin" valueType="num">
                                      <p:cBhvr>
                                        <p:cTn id="32" dur="3000" fill="hold"/>
                                        <p:tgtEl>
                                          <p:spTgt spid="19"/>
                                        </p:tgtEl>
                                        <p:attrNameLst>
                                          <p:attrName>ppt_w</p:attrName>
                                        </p:attrNameLst>
                                      </p:cBhvr>
                                      <p:tavLst>
                                        <p:tav tm="0">
                                          <p:val>
                                            <p:fltVal val="0"/>
                                          </p:val>
                                        </p:tav>
                                        <p:tav tm="100000">
                                          <p:val>
                                            <p:strVal val="#ppt_w"/>
                                          </p:val>
                                        </p:tav>
                                      </p:tavLst>
                                    </p:anim>
                                    <p:anim calcmode="lin" valueType="num">
                                      <p:cBhvr>
                                        <p:cTn id="33" dur="3000" fill="hold"/>
                                        <p:tgtEl>
                                          <p:spTgt spid="19"/>
                                        </p:tgtEl>
                                        <p:attrNameLst>
                                          <p:attrName>ppt_h</p:attrName>
                                        </p:attrNameLst>
                                      </p:cBhvr>
                                      <p:tavLst>
                                        <p:tav tm="0">
                                          <p:val>
                                            <p:fltVal val="0"/>
                                          </p:val>
                                        </p:tav>
                                        <p:tav tm="100000">
                                          <p:val>
                                            <p:strVal val="#ppt_h"/>
                                          </p:val>
                                        </p:tav>
                                      </p:tavLst>
                                    </p:anim>
                                    <p:animEffect transition="in" filter="fade">
                                      <p:cBhvr>
                                        <p:cTn id="34" dur="3000"/>
                                        <p:tgtEl>
                                          <p:spTgt spid="19"/>
                                        </p:tgtEl>
                                      </p:cBhvr>
                                    </p:animEffec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35" fill="hold">
                      <p:stCondLst>
                        <p:cond delay="indefinite"/>
                      </p:stCondLst>
                      <p:childTnLst>
                        <p:par>
                          <p:cTn id="36" fill="hold">
                            <p:stCondLst>
                              <p:cond delay="0"/>
                            </p:stCondLst>
                            <p:childTnLst>
                              <p:par>
                                <p:cTn id="37" presetID="26"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80">
                                          <p:stCondLst>
                                            <p:cond delay="0"/>
                                          </p:stCondLst>
                                        </p:cTn>
                                        <p:tgtEl>
                                          <p:spTgt spid="5"/>
                                        </p:tgtEl>
                                      </p:cBhvr>
                                    </p:animEffect>
                                    <p:anim calcmode="lin" valueType="num">
                                      <p:cBhvr>
                                        <p:cTn id="4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5" dur="26">
                                          <p:stCondLst>
                                            <p:cond delay="650"/>
                                          </p:stCondLst>
                                        </p:cTn>
                                        <p:tgtEl>
                                          <p:spTgt spid="5"/>
                                        </p:tgtEl>
                                      </p:cBhvr>
                                      <p:to x="100000" y="60000"/>
                                    </p:animScale>
                                    <p:animScale>
                                      <p:cBhvr>
                                        <p:cTn id="46" dur="166" decel="50000">
                                          <p:stCondLst>
                                            <p:cond delay="676"/>
                                          </p:stCondLst>
                                        </p:cTn>
                                        <p:tgtEl>
                                          <p:spTgt spid="5"/>
                                        </p:tgtEl>
                                      </p:cBhvr>
                                      <p:to x="100000" y="100000"/>
                                    </p:animScale>
                                    <p:animScale>
                                      <p:cBhvr>
                                        <p:cTn id="47" dur="26">
                                          <p:stCondLst>
                                            <p:cond delay="1312"/>
                                          </p:stCondLst>
                                        </p:cTn>
                                        <p:tgtEl>
                                          <p:spTgt spid="5"/>
                                        </p:tgtEl>
                                      </p:cBhvr>
                                      <p:to x="100000" y="80000"/>
                                    </p:animScale>
                                    <p:animScale>
                                      <p:cBhvr>
                                        <p:cTn id="48" dur="166" decel="50000">
                                          <p:stCondLst>
                                            <p:cond delay="1338"/>
                                          </p:stCondLst>
                                        </p:cTn>
                                        <p:tgtEl>
                                          <p:spTgt spid="5"/>
                                        </p:tgtEl>
                                      </p:cBhvr>
                                      <p:to x="100000" y="100000"/>
                                    </p:animScale>
                                    <p:animScale>
                                      <p:cBhvr>
                                        <p:cTn id="49" dur="26">
                                          <p:stCondLst>
                                            <p:cond delay="1642"/>
                                          </p:stCondLst>
                                        </p:cTn>
                                        <p:tgtEl>
                                          <p:spTgt spid="5"/>
                                        </p:tgtEl>
                                      </p:cBhvr>
                                      <p:to x="100000" y="90000"/>
                                    </p:animScale>
                                    <p:animScale>
                                      <p:cBhvr>
                                        <p:cTn id="50" dur="166" decel="50000">
                                          <p:stCondLst>
                                            <p:cond delay="1668"/>
                                          </p:stCondLst>
                                        </p:cTn>
                                        <p:tgtEl>
                                          <p:spTgt spid="5"/>
                                        </p:tgtEl>
                                      </p:cBhvr>
                                      <p:to x="100000" y="100000"/>
                                    </p:animScale>
                                    <p:animScale>
                                      <p:cBhvr>
                                        <p:cTn id="51" dur="26">
                                          <p:stCondLst>
                                            <p:cond delay="1808"/>
                                          </p:stCondLst>
                                        </p:cTn>
                                        <p:tgtEl>
                                          <p:spTgt spid="5"/>
                                        </p:tgtEl>
                                      </p:cBhvr>
                                      <p:to x="100000" y="95000"/>
                                    </p:animScale>
                                    <p:animScale>
                                      <p:cBhvr>
                                        <p:cTn id="52" dur="166" decel="50000">
                                          <p:stCondLst>
                                            <p:cond delay="1834"/>
                                          </p:stCondLst>
                                        </p:cTn>
                                        <p:tgtEl>
                                          <p:spTgt spid="5"/>
                                        </p:tgtEl>
                                      </p:cBhvr>
                                      <p:to x="100000" y="100000"/>
                                    </p:animScale>
                                  </p:childTnLst>
                                </p:cTn>
                              </p:par>
                            </p:childTnLst>
                          </p:cTn>
                        </p:par>
                        <p:par>
                          <p:cTn id="53" fill="hold">
                            <p:stCondLst>
                              <p:cond delay="2000"/>
                            </p:stCondLst>
                            <p:childTnLst>
                              <p:par>
                                <p:cTn id="54" presetID="9" presetClass="entr" presetSubtype="0"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dissolve">
                                      <p:cBhvr>
                                        <p:cTn id="56" dur="500"/>
                                        <p:tgtEl>
                                          <p:spTgt spid="16"/>
                                        </p:tgtEl>
                                      </p:cBhvr>
                                    </p:animEffect>
                                  </p:childTnLst>
                                </p:cTn>
                              </p:par>
                            </p:childTnLst>
                          </p:cTn>
                        </p:par>
                        <p:par>
                          <p:cTn id="57" fill="hold">
                            <p:stCondLst>
                              <p:cond delay="2500"/>
                            </p:stCondLst>
                            <p:childTnLst>
                              <p:par>
                                <p:cTn id="58" presetID="2" presetClass="entr" presetSubtype="8" fill="hold" grpId="0" nodeType="afterEffect">
                                  <p:stCondLst>
                                    <p:cond delay="0"/>
                                  </p:stCondLst>
                                  <p:childTnLst>
                                    <p:set>
                                      <p:cBhvr>
                                        <p:cTn id="59" dur="1" fill="hold">
                                          <p:stCondLst>
                                            <p:cond delay="0"/>
                                          </p:stCondLst>
                                        </p:cTn>
                                        <p:tgtEl>
                                          <p:spTgt spid="3">
                                            <p:graphicEl>
                                              <a:dgm id="{F616B89D-29AF-4D45-8061-65D235D034E7}"/>
                                            </p:graphicEl>
                                          </p:spTgt>
                                        </p:tgtEl>
                                        <p:attrNameLst>
                                          <p:attrName>style.visibility</p:attrName>
                                        </p:attrNameLst>
                                      </p:cBhvr>
                                      <p:to>
                                        <p:strVal val="visible"/>
                                      </p:to>
                                    </p:set>
                                    <p:anim calcmode="lin" valueType="num">
                                      <p:cBhvr additive="base">
                                        <p:cTn id="60" dur="500" fill="hold"/>
                                        <p:tgtEl>
                                          <p:spTgt spid="3">
                                            <p:graphicEl>
                                              <a:dgm id="{F616B89D-29AF-4D45-8061-65D235D034E7}"/>
                                            </p:graphicEl>
                                          </p:spTgt>
                                        </p:tgtEl>
                                        <p:attrNameLst>
                                          <p:attrName>ppt_x</p:attrName>
                                        </p:attrNameLst>
                                      </p:cBhvr>
                                      <p:tavLst>
                                        <p:tav tm="0">
                                          <p:val>
                                            <p:strVal val="0-#ppt_w/2"/>
                                          </p:val>
                                        </p:tav>
                                        <p:tav tm="100000">
                                          <p:val>
                                            <p:strVal val="#ppt_x"/>
                                          </p:val>
                                        </p:tav>
                                      </p:tavLst>
                                    </p:anim>
                                    <p:anim calcmode="lin" valueType="num">
                                      <p:cBhvr additive="base">
                                        <p:cTn id="61" dur="500" fill="hold"/>
                                        <p:tgtEl>
                                          <p:spTgt spid="3">
                                            <p:graphicEl>
                                              <a:dgm id="{F616B89D-29AF-4D45-8061-65D235D034E7}"/>
                                            </p:graphicEl>
                                          </p:spTgt>
                                        </p:tgtEl>
                                        <p:attrNameLst>
                                          <p:attrName>ppt_y</p:attrName>
                                        </p:attrNameLst>
                                      </p:cBhvr>
                                      <p:tavLst>
                                        <p:tav tm="0">
                                          <p:val>
                                            <p:strVal val="#ppt_y"/>
                                          </p:val>
                                        </p:tav>
                                        <p:tav tm="100000">
                                          <p:val>
                                            <p:strVal val="#ppt_y"/>
                                          </p:val>
                                        </p:tav>
                                      </p:tavLst>
                                    </p:anim>
                                  </p:childTnLst>
                                </p:cTn>
                              </p:par>
                              <p:par>
                                <p:cTn id="62" presetID="6" presetClass="emph" presetSubtype="0" fill="hold" grpId="1" nodeType="withEffect">
                                  <p:stCondLst>
                                    <p:cond delay="0"/>
                                  </p:stCondLst>
                                  <p:childTnLst>
                                    <p:animScale>
                                      <p:cBhvr>
                                        <p:cTn id="63" dur="2000" fill="hold"/>
                                        <p:tgtEl>
                                          <p:spTgt spid="20"/>
                                        </p:tgtEl>
                                      </p:cBhvr>
                                      <p:by x="175000" y="100000"/>
                                    </p:animScale>
                                  </p:childTnLst>
                                </p:cTn>
                              </p:par>
                              <p:par>
                                <p:cTn id="64" presetID="53" presetClass="entr" presetSubtype="16" fill="hold" nodeType="withEffect">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cBhvr>
                                        <p:cTn id="66" dur="500" fill="hold"/>
                                        <p:tgtEl>
                                          <p:spTgt spid="12"/>
                                        </p:tgtEl>
                                        <p:attrNameLst>
                                          <p:attrName>ppt_w</p:attrName>
                                        </p:attrNameLst>
                                      </p:cBhvr>
                                      <p:tavLst>
                                        <p:tav tm="0">
                                          <p:val>
                                            <p:fltVal val="0"/>
                                          </p:val>
                                        </p:tav>
                                        <p:tav tm="100000">
                                          <p:val>
                                            <p:strVal val="#ppt_w"/>
                                          </p:val>
                                        </p:tav>
                                      </p:tavLst>
                                    </p:anim>
                                    <p:anim calcmode="lin" valueType="num">
                                      <p:cBhvr>
                                        <p:cTn id="67" dur="500" fill="hold"/>
                                        <p:tgtEl>
                                          <p:spTgt spid="12"/>
                                        </p:tgtEl>
                                        <p:attrNameLst>
                                          <p:attrName>ppt_h</p:attrName>
                                        </p:attrNameLst>
                                      </p:cBhvr>
                                      <p:tavLst>
                                        <p:tav tm="0">
                                          <p:val>
                                            <p:fltVal val="0"/>
                                          </p:val>
                                        </p:tav>
                                        <p:tav tm="100000">
                                          <p:val>
                                            <p:strVal val="#ppt_h"/>
                                          </p:val>
                                        </p:tav>
                                      </p:tavLst>
                                    </p:anim>
                                    <p:animEffect transition="in" filter="fade">
                                      <p:cBhvr>
                                        <p:cTn id="68"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par>
                                <p:cTn id="69" presetID="42" presetClass="path" presetSubtype="0" accel="50000" decel="50000" fill="hold" grpId="2" nodeType="withEffect">
                                  <p:stCondLst>
                                    <p:cond delay="0"/>
                                  </p:stCondLst>
                                  <p:childTnLst>
                                    <p:animMotion origin="layout" path="M -2.5E-6 3.33333E-6 L -0.11614 3.33333E-6 " pathEditMode="relative" rAng="0" ptsTypes="AA">
                                      <p:cBhvr>
                                        <p:cTn id="70" dur="2000" fill="hold"/>
                                        <p:tgtEl>
                                          <p:spTgt spid="20"/>
                                        </p:tgtEl>
                                        <p:attrNameLst>
                                          <p:attrName>ppt_x</p:attrName>
                                          <p:attrName>ppt_y</p:attrName>
                                        </p:attrNameLst>
                                      </p:cBhvr>
                                      <p:rCtr x="-5816" y="0"/>
                                    </p:animMotion>
                                  </p:childTnLst>
                                </p:cTn>
                              </p:par>
                            </p:childTnLst>
                          </p:cTn>
                        </p:par>
                      </p:childTnLst>
                    </p:cTn>
                  </p:par>
                  <p:par>
                    <p:cTn id="71" fill="hold">
                      <p:stCondLst>
                        <p:cond delay="indefinite"/>
                      </p:stCondLst>
                      <p:childTnLst>
                        <p:par>
                          <p:cTn id="72" fill="hold">
                            <p:stCondLst>
                              <p:cond delay="0"/>
                            </p:stCondLst>
                            <p:childTnLst>
                              <p:par>
                                <p:cTn id="73" presetID="26" presetClass="entr" presetSubtype="0" fill="hold" nodeType="click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down)">
                                      <p:cBhvr>
                                        <p:cTn id="75" dur="580">
                                          <p:stCondLst>
                                            <p:cond delay="0"/>
                                          </p:stCondLst>
                                        </p:cTn>
                                        <p:tgtEl>
                                          <p:spTgt spid="6"/>
                                        </p:tgtEl>
                                      </p:cBhvr>
                                    </p:animEffect>
                                    <p:anim calcmode="lin" valueType="num">
                                      <p:cBhvr>
                                        <p:cTn id="7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81" dur="26">
                                          <p:stCondLst>
                                            <p:cond delay="650"/>
                                          </p:stCondLst>
                                        </p:cTn>
                                        <p:tgtEl>
                                          <p:spTgt spid="6"/>
                                        </p:tgtEl>
                                      </p:cBhvr>
                                      <p:to x="100000" y="60000"/>
                                    </p:animScale>
                                    <p:animScale>
                                      <p:cBhvr>
                                        <p:cTn id="82" dur="166" decel="50000">
                                          <p:stCondLst>
                                            <p:cond delay="676"/>
                                          </p:stCondLst>
                                        </p:cTn>
                                        <p:tgtEl>
                                          <p:spTgt spid="6"/>
                                        </p:tgtEl>
                                      </p:cBhvr>
                                      <p:to x="100000" y="100000"/>
                                    </p:animScale>
                                    <p:animScale>
                                      <p:cBhvr>
                                        <p:cTn id="83" dur="26">
                                          <p:stCondLst>
                                            <p:cond delay="1312"/>
                                          </p:stCondLst>
                                        </p:cTn>
                                        <p:tgtEl>
                                          <p:spTgt spid="6"/>
                                        </p:tgtEl>
                                      </p:cBhvr>
                                      <p:to x="100000" y="80000"/>
                                    </p:animScale>
                                    <p:animScale>
                                      <p:cBhvr>
                                        <p:cTn id="84" dur="166" decel="50000">
                                          <p:stCondLst>
                                            <p:cond delay="1338"/>
                                          </p:stCondLst>
                                        </p:cTn>
                                        <p:tgtEl>
                                          <p:spTgt spid="6"/>
                                        </p:tgtEl>
                                      </p:cBhvr>
                                      <p:to x="100000" y="100000"/>
                                    </p:animScale>
                                    <p:animScale>
                                      <p:cBhvr>
                                        <p:cTn id="85" dur="26">
                                          <p:stCondLst>
                                            <p:cond delay="1642"/>
                                          </p:stCondLst>
                                        </p:cTn>
                                        <p:tgtEl>
                                          <p:spTgt spid="6"/>
                                        </p:tgtEl>
                                      </p:cBhvr>
                                      <p:to x="100000" y="90000"/>
                                    </p:animScale>
                                    <p:animScale>
                                      <p:cBhvr>
                                        <p:cTn id="86" dur="166" decel="50000">
                                          <p:stCondLst>
                                            <p:cond delay="1668"/>
                                          </p:stCondLst>
                                        </p:cTn>
                                        <p:tgtEl>
                                          <p:spTgt spid="6"/>
                                        </p:tgtEl>
                                      </p:cBhvr>
                                      <p:to x="100000" y="100000"/>
                                    </p:animScale>
                                    <p:animScale>
                                      <p:cBhvr>
                                        <p:cTn id="87" dur="26">
                                          <p:stCondLst>
                                            <p:cond delay="1808"/>
                                          </p:stCondLst>
                                        </p:cTn>
                                        <p:tgtEl>
                                          <p:spTgt spid="6"/>
                                        </p:tgtEl>
                                      </p:cBhvr>
                                      <p:to x="100000" y="95000"/>
                                    </p:animScale>
                                    <p:animScale>
                                      <p:cBhvr>
                                        <p:cTn id="88" dur="166" decel="50000">
                                          <p:stCondLst>
                                            <p:cond delay="1834"/>
                                          </p:stCondLst>
                                        </p:cTn>
                                        <p:tgtEl>
                                          <p:spTgt spid="6"/>
                                        </p:tgtEl>
                                      </p:cBhvr>
                                      <p:to x="100000" y="100000"/>
                                    </p:animScale>
                                  </p:childTnLst>
                                </p:cTn>
                              </p:par>
                            </p:childTnLst>
                          </p:cTn>
                        </p:par>
                        <p:par>
                          <p:cTn id="89" fill="hold">
                            <p:stCondLst>
                              <p:cond delay="2000"/>
                            </p:stCondLst>
                            <p:childTnLst>
                              <p:par>
                                <p:cTn id="90" presetID="1" presetClass="entr" presetSubtype="0" fill="hold" grpId="0" nodeType="afterEffect">
                                  <p:stCondLst>
                                    <p:cond delay="0"/>
                                  </p:stCondLst>
                                  <p:childTnLst>
                                    <p:set>
                                      <p:cBhvr>
                                        <p:cTn id="91" dur="1" fill="hold">
                                          <p:stCondLst>
                                            <p:cond delay="0"/>
                                          </p:stCondLst>
                                        </p:cTn>
                                        <p:tgtEl>
                                          <p:spTgt spid="17"/>
                                        </p:tgtEl>
                                        <p:attrNameLst>
                                          <p:attrName>style.visibility</p:attrName>
                                        </p:attrNameLst>
                                      </p:cBhvr>
                                      <p:to>
                                        <p:strVal val="visible"/>
                                      </p:to>
                                    </p:set>
                                  </p:childTnLst>
                                </p:cTn>
                              </p:par>
                            </p:childTnLst>
                          </p:cTn>
                        </p:par>
                        <p:par>
                          <p:cTn id="92" fill="hold">
                            <p:stCondLst>
                              <p:cond delay="2000"/>
                            </p:stCondLst>
                            <p:childTnLst>
                              <p:par>
                                <p:cTn id="93" presetID="2" presetClass="entr" presetSubtype="8" fill="hold" grpId="0" nodeType="afterEffect">
                                  <p:stCondLst>
                                    <p:cond delay="0"/>
                                  </p:stCondLst>
                                  <p:childTnLst>
                                    <p:set>
                                      <p:cBhvr>
                                        <p:cTn id="94" dur="1" fill="hold">
                                          <p:stCondLst>
                                            <p:cond delay="0"/>
                                          </p:stCondLst>
                                        </p:cTn>
                                        <p:tgtEl>
                                          <p:spTgt spid="3">
                                            <p:graphicEl>
                                              <a:dgm id="{D61280DB-8E93-4DA4-AA4E-6217682DD98C}"/>
                                            </p:graphicEl>
                                          </p:spTgt>
                                        </p:tgtEl>
                                        <p:attrNameLst>
                                          <p:attrName>style.visibility</p:attrName>
                                        </p:attrNameLst>
                                      </p:cBhvr>
                                      <p:to>
                                        <p:strVal val="visible"/>
                                      </p:to>
                                    </p:set>
                                    <p:anim calcmode="lin" valueType="num">
                                      <p:cBhvr additive="base">
                                        <p:cTn id="95" dur="500" fill="hold"/>
                                        <p:tgtEl>
                                          <p:spTgt spid="3">
                                            <p:graphicEl>
                                              <a:dgm id="{D61280DB-8E93-4DA4-AA4E-6217682DD98C}"/>
                                            </p:graphicEl>
                                          </p:spTgt>
                                        </p:tgtEl>
                                        <p:attrNameLst>
                                          <p:attrName>ppt_x</p:attrName>
                                        </p:attrNameLst>
                                      </p:cBhvr>
                                      <p:tavLst>
                                        <p:tav tm="0">
                                          <p:val>
                                            <p:strVal val="0-#ppt_w/2"/>
                                          </p:val>
                                        </p:tav>
                                        <p:tav tm="100000">
                                          <p:val>
                                            <p:strVal val="#ppt_x"/>
                                          </p:val>
                                        </p:tav>
                                      </p:tavLst>
                                    </p:anim>
                                    <p:anim calcmode="lin" valueType="num">
                                      <p:cBhvr additive="base">
                                        <p:cTn id="96" dur="500" fill="hold"/>
                                        <p:tgtEl>
                                          <p:spTgt spid="3">
                                            <p:graphicEl>
                                              <a:dgm id="{D61280DB-8E93-4DA4-AA4E-6217682DD98C}"/>
                                            </p:graphicEl>
                                          </p:spTgt>
                                        </p:tgtEl>
                                        <p:attrNameLst>
                                          <p:attrName>ppt_y</p:attrName>
                                        </p:attrNameLst>
                                      </p:cBhvr>
                                      <p:tavLst>
                                        <p:tav tm="0">
                                          <p:val>
                                            <p:strVal val="#ppt_y"/>
                                          </p:val>
                                        </p:tav>
                                        <p:tav tm="100000">
                                          <p:val>
                                            <p:strVal val="#ppt_y"/>
                                          </p:val>
                                        </p:tav>
                                      </p:tavLst>
                                    </p:anim>
                                  </p:childTnLst>
                                </p:cTn>
                              </p:par>
                              <p:par>
                                <p:cTn id="97" presetID="53" presetClass="entr" presetSubtype="16" fill="hold" nodeType="withEffect">
                                  <p:stCondLst>
                                    <p:cond delay="0"/>
                                  </p:stCondLst>
                                  <p:childTnLst>
                                    <p:set>
                                      <p:cBhvr>
                                        <p:cTn id="98" dur="1" fill="hold">
                                          <p:stCondLst>
                                            <p:cond delay="0"/>
                                          </p:stCondLst>
                                        </p:cTn>
                                        <p:tgtEl>
                                          <p:spTgt spid="18"/>
                                        </p:tgtEl>
                                        <p:attrNameLst>
                                          <p:attrName>style.visibility</p:attrName>
                                        </p:attrNameLst>
                                      </p:cBhvr>
                                      <p:to>
                                        <p:strVal val="visible"/>
                                      </p:to>
                                    </p:set>
                                    <p:anim calcmode="lin" valueType="num">
                                      <p:cBhvr>
                                        <p:cTn id="99" dur="500" fill="hold"/>
                                        <p:tgtEl>
                                          <p:spTgt spid="18"/>
                                        </p:tgtEl>
                                        <p:attrNameLst>
                                          <p:attrName>ppt_w</p:attrName>
                                        </p:attrNameLst>
                                      </p:cBhvr>
                                      <p:tavLst>
                                        <p:tav tm="0">
                                          <p:val>
                                            <p:fltVal val="0"/>
                                          </p:val>
                                        </p:tav>
                                        <p:tav tm="100000">
                                          <p:val>
                                            <p:strVal val="#ppt_w"/>
                                          </p:val>
                                        </p:tav>
                                      </p:tavLst>
                                    </p:anim>
                                    <p:anim calcmode="lin" valueType="num">
                                      <p:cBhvr>
                                        <p:cTn id="100" dur="500" fill="hold"/>
                                        <p:tgtEl>
                                          <p:spTgt spid="18"/>
                                        </p:tgtEl>
                                        <p:attrNameLst>
                                          <p:attrName>ppt_h</p:attrName>
                                        </p:attrNameLst>
                                      </p:cBhvr>
                                      <p:tavLst>
                                        <p:tav tm="0">
                                          <p:val>
                                            <p:fltVal val="0"/>
                                          </p:val>
                                        </p:tav>
                                        <p:tav tm="100000">
                                          <p:val>
                                            <p:strVal val="#ppt_h"/>
                                          </p:val>
                                        </p:tav>
                                      </p:tavLst>
                                    </p:anim>
                                    <p:animEffect transition="in" filter="fade">
                                      <p:cBhvr>
                                        <p:cTn id="101" dur="5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par>
                                <p:cTn id="102" presetID="6" presetClass="emph" presetSubtype="0" fill="hold" grpId="0" nodeType="withEffect">
                                  <p:stCondLst>
                                    <p:cond delay="0"/>
                                  </p:stCondLst>
                                  <p:childTnLst>
                                    <p:animScale>
                                      <p:cBhvr>
                                        <p:cTn id="103" dur="2000" fill="hold"/>
                                        <p:tgtEl>
                                          <p:spTgt spid="20"/>
                                        </p:tgtEl>
                                      </p:cBhvr>
                                      <p:by x="150000" y="100000"/>
                                    </p:animScale>
                                  </p:childTnLst>
                                </p:cTn>
                              </p:par>
                              <p:par>
                                <p:cTn id="104" presetID="42" presetClass="path" presetSubtype="0" accel="50000" decel="50000" fill="hold" grpId="3" nodeType="withEffect">
                                  <p:stCondLst>
                                    <p:cond delay="0"/>
                                  </p:stCondLst>
                                  <p:childTnLst>
                                    <p:animMotion origin="layout" path="M -2.5E-6 3.33333E-6 L -0.21614 3.33333E-6 " pathEditMode="relative" rAng="0" ptsTypes="AA">
                                      <p:cBhvr>
                                        <p:cTn id="105" dur="2000" fill="hold"/>
                                        <p:tgtEl>
                                          <p:spTgt spid="20"/>
                                        </p:tgtEl>
                                        <p:attrNameLst>
                                          <p:attrName>ppt_x</p:attrName>
                                          <p:attrName>ppt_y</p:attrName>
                                        </p:attrNameLst>
                                      </p:cBhvr>
                                      <p:rCtr x="-1081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0" grpId="2" animBg="1"/>
      <p:bldP spid="20" grpId="3" animBg="1"/>
      <p:bldP spid="5" grpId="0" animBg="1"/>
      <p:bldGraphic spid="3" grpId="0">
        <p:bldSub>
          <a:bldDgm bld="one" rev="1"/>
        </p:bldSub>
      </p:bldGraphic>
      <p:bldP spid="15" grpId="0" animBg="1"/>
      <p:bldP spid="16" grpId="0" animBg="1"/>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Pattern: Roles + Queues</a:t>
            </a:r>
            <a:endParaRPr lang="en-US" dirty="0"/>
          </a:p>
        </p:txBody>
      </p:sp>
      <p:sp>
        <p:nvSpPr>
          <p:cNvPr id="4" name="Rounded Rectangle 3"/>
          <p:cNvSpPr/>
          <p:nvPr/>
        </p:nvSpPr>
        <p:spPr bwMode="auto">
          <a:xfrm>
            <a:off x="1674813" y="31242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932613" y="31242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grpSp>
        <p:nvGrpSpPr>
          <p:cNvPr id="3" name="Group 30"/>
          <p:cNvGrpSpPr>
            <a:grpSpLocks/>
          </p:cNvGrpSpPr>
          <p:nvPr/>
        </p:nvGrpSpPr>
        <p:grpSpPr bwMode="auto">
          <a:xfrm>
            <a:off x="4570413" y="3429000"/>
            <a:ext cx="647700" cy="519112"/>
            <a:chOff x="7775011" y="2878863"/>
            <a:chExt cx="749100" cy="601411"/>
          </a:xfrm>
        </p:grpSpPr>
        <p:sp>
          <p:nvSpPr>
            <p:cNvPr id="8" name="Rounded Rectangle 7"/>
            <p:cNvSpPr/>
            <p:nvPr/>
          </p:nvSpPr>
          <p:spPr>
            <a:xfrm>
              <a:off x="7775011" y="2880702"/>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ounded Rectangle 8"/>
            <p:cNvSpPr/>
            <p:nvPr/>
          </p:nvSpPr>
          <p:spPr>
            <a:xfrm>
              <a:off x="7857632" y="2930360"/>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ounded Rectangle 9"/>
            <p:cNvSpPr/>
            <p:nvPr/>
          </p:nvSpPr>
          <p:spPr>
            <a:xfrm>
              <a:off x="7857632" y="3106921"/>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ounded Rectangle 10"/>
            <p:cNvSpPr/>
            <p:nvPr/>
          </p:nvSpPr>
          <p:spPr>
            <a:xfrm>
              <a:off x="7857632" y="3283482"/>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ed Rectangle 11"/>
            <p:cNvSpPr/>
            <p:nvPr/>
          </p:nvSpPr>
          <p:spPr>
            <a:xfrm>
              <a:off x="8197298" y="2878863"/>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ounded Rectangle 12"/>
            <p:cNvSpPr/>
            <p:nvPr/>
          </p:nvSpPr>
          <p:spPr>
            <a:xfrm>
              <a:off x="8279919" y="3281643"/>
              <a:ext cx="152391" cy="152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4" name="TextBox 13"/>
          <p:cNvSpPr txBox="1"/>
          <p:nvPr/>
        </p:nvSpPr>
        <p:spPr>
          <a:xfrm>
            <a:off x="4502150" y="4002087"/>
            <a:ext cx="769938" cy="307975"/>
          </a:xfrm>
          <a:prstGeom prst="rect">
            <a:avLst/>
          </a:prstGeom>
          <a:noFill/>
        </p:spPr>
        <p:txBody>
          <a:bodyPr wrap="none">
            <a:spAutoFit/>
          </a:bodyPr>
          <a:lstStyle/>
          <a:p>
            <a:pPr fontAlgn="auto">
              <a:spcBef>
                <a:spcPts val="0"/>
              </a:spcBef>
              <a:spcAft>
                <a:spcPts val="0"/>
              </a:spcAft>
              <a:defRPr/>
            </a:pPr>
            <a:r>
              <a:rPr lang="en-US" sz="1400" dirty="0">
                <a:latin typeface="+mn-lt"/>
                <a:cs typeface="+mn-cs"/>
              </a:rPr>
              <a:t>Queues</a:t>
            </a:r>
          </a:p>
        </p:txBody>
      </p:sp>
      <p:sp>
        <p:nvSpPr>
          <p:cNvPr id="84" name="Right Arrow 83"/>
          <p:cNvSpPr/>
          <p:nvPr/>
        </p:nvSpPr>
        <p:spPr>
          <a:xfrm>
            <a:off x="3046413" y="35814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ight Arrow 84"/>
          <p:cNvSpPr/>
          <p:nvPr/>
        </p:nvSpPr>
        <p:spPr>
          <a:xfrm>
            <a:off x="5561013" y="35814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667000" y="1153180"/>
            <a:ext cx="3276600" cy="523220"/>
          </a:xfrm>
          <a:prstGeom prst="rect">
            <a:avLst/>
          </a:prstGeom>
          <a:noFill/>
        </p:spPr>
        <p:txBody>
          <a:bodyPr wrap="square" rtlCol="0">
            <a:spAutoFit/>
          </a:bodyPr>
          <a:lstStyle/>
          <a:p>
            <a:pPr algn="ctr"/>
            <a:r>
              <a:rPr lang="en-US" sz="2800" b="1" i="1" dirty="0" smtClean="0"/>
              <a:t>Simplify and Focus</a:t>
            </a:r>
            <a:endParaRPr lang="en-US" sz="2800" b="1" i="1" dirty="0"/>
          </a:p>
        </p:txBody>
      </p:sp>
    </p:spTree>
    <p:extLst>
      <p:ext uri="{BB962C8B-B14F-4D97-AF65-F5344CB8AC3E}">
        <p14:creationId xmlns:p14="http://schemas.microsoft.com/office/powerpoint/2010/main" xmlns="" val="3449278847"/>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Pattern: Roles + Queues</a:t>
            </a:r>
            <a:endParaRPr lang="en-US" dirty="0"/>
          </a:p>
        </p:txBody>
      </p:sp>
      <p:sp>
        <p:nvSpPr>
          <p:cNvPr id="4" name="Rounded Rectangle 3"/>
          <p:cNvSpPr/>
          <p:nvPr/>
        </p:nvSpPr>
        <p:spPr bwMode="auto">
          <a:xfrm>
            <a:off x="1674813" y="31242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932613" y="31242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grpSp>
        <p:nvGrpSpPr>
          <p:cNvPr id="3" name="Group 30"/>
          <p:cNvGrpSpPr>
            <a:grpSpLocks/>
          </p:cNvGrpSpPr>
          <p:nvPr/>
        </p:nvGrpSpPr>
        <p:grpSpPr bwMode="auto">
          <a:xfrm>
            <a:off x="4570413" y="3429000"/>
            <a:ext cx="647700" cy="519112"/>
            <a:chOff x="7775011" y="2878863"/>
            <a:chExt cx="749100" cy="601411"/>
          </a:xfrm>
        </p:grpSpPr>
        <p:sp>
          <p:nvSpPr>
            <p:cNvPr id="8" name="Rounded Rectangle 7"/>
            <p:cNvSpPr/>
            <p:nvPr/>
          </p:nvSpPr>
          <p:spPr>
            <a:xfrm>
              <a:off x="7775011" y="2880702"/>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ounded Rectangle 8"/>
            <p:cNvSpPr/>
            <p:nvPr/>
          </p:nvSpPr>
          <p:spPr>
            <a:xfrm>
              <a:off x="7857632" y="2930360"/>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ounded Rectangle 9"/>
            <p:cNvSpPr/>
            <p:nvPr/>
          </p:nvSpPr>
          <p:spPr>
            <a:xfrm>
              <a:off x="7857632" y="3106921"/>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ounded Rectangle 10"/>
            <p:cNvSpPr/>
            <p:nvPr/>
          </p:nvSpPr>
          <p:spPr>
            <a:xfrm>
              <a:off x="7857632" y="3283482"/>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ed Rectangle 11"/>
            <p:cNvSpPr/>
            <p:nvPr/>
          </p:nvSpPr>
          <p:spPr>
            <a:xfrm>
              <a:off x="8197298" y="2878863"/>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ounded Rectangle 12"/>
            <p:cNvSpPr/>
            <p:nvPr/>
          </p:nvSpPr>
          <p:spPr>
            <a:xfrm>
              <a:off x="8279919" y="3281643"/>
              <a:ext cx="152391" cy="152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4" name="TextBox 13"/>
          <p:cNvSpPr txBox="1"/>
          <p:nvPr/>
        </p:nvSpPr>
        <p:spPr>
          <a:xfrm>
            <a:off x="4502150" y="4002087"/>
            <a:ext cx="769938" cy="307975"/>
          </a:xfrm>
          <a:prstGeom prst="rect">
            <a:avLst/>
          </a:prstGeom>
          <a:noFill/>
        </p:spPr>
        <p:txBody>
          <a:bodyPr wrap="none">
            <a:spAutoFit/>
          </a:bodyPr>
          <a:lstStyle/>
          <a:p>
            <a:pPr fontAlgn="auto">
              <a:spcBef>
                <a:spcPts val="0"/>
              </a:spcBef>
              <a:spcAft>
                <a:spcPts val="0"/>
              </a:spcAft>
              <a:defRPr/>
            </a:pPr>
            <a:r>
              <a:rPr lang="en-US" sz="1400" dirty="0">
                <a:latin typeface="+mn-lt"/>
                <a:cs typeface="+mn-cs"/>
              </a:rPr>
              <a:t>Queues</a:t>
            </a:r>
          </a:p>
        </p:txBody>
      </p:sp>
      <p:sp>
        <p:nvSpPr>
          <p:cNvPr id="84" name="Right Arrow 83"/>
          <p:cNvSpPr/>
          <p:nvPr/>
        </p:nvSpPr>
        <p:spPr>
          <a:xfrm>
            <a:off x="3046413" y="35814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ight Arrow 84"/>
          <p:cNvSpPr/>
          <p:nvPr/>
        </p:nvSpPr>
        <p:spPr>
          <a:xfrm>
            <a:off x="5561013" y="35814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9213" y="1676400"/>
            <a:ext cx="6578600" cy="1661993"/>
          </a:xfrm>
          <a:prstGeom prst="rect">
            <a:avLst/>
          </a:prstGeom>
          <a:noFill/>
        </p:spPr>
        <p:txBody>
          <a:bodyPr wrap="square" rtlCol="0">
            <a:spAutoFit/>
          </a:bodyPr>
          <a:lstStyle/>
          <a:p>
            <a:r>
              <a:rPr lang="en-US" sz="2800" b="1" dirty="0" err="1"/>
              <a:t>queue.AddMessage</a:t>
            </a:r>
            <a:r>
              <a:rPr lang="en-US" sz="2800" dirty="0" smtClean="0"/>
              <a:t>(</a:t>
            </a:r>
          </a:p>
          <a:p>
            <a:r>
              <a:rPr lang="en-US" sz="2800" dirty="0" smtClean="0"/>
              <a:t>     new </a:t>
            </a:r>
            <a:r>
              <a:rPr lang="en-US" sz="2800" b="1" dirty="0" err="1" smtClean="0"/>
              <a:t>CloudQueueMessage</a:t>
            </a:r>
            <a:r>
              <a:rPr lang="en-US" sz="2800" dirty="0" smtClean="0"/>
              <a:t>(</a:t>
            </a:r>
          </a:p>
          <a:p>
            <a:r>
              <a:rPr lang="en-US" sz="2800" dirty="0"/>
              <a:t> </a:t>
            </a:r>
            <a:r>
              <a:rPr lang="en-US" sz="2800" dirty="0" smtClean="0"/>
              <a:t>          </a:t>
            </a:r>
            <a:r>
              <a:rPr lang="en-US" sz="2800" dirty="0" err="1" smtClean="0"/>
              <a:t>statusUpdateMessage</a:t>
            </a:r>
            <a:r>
              <a:rPr lang="en-US" sz="2800" dirty="0" smtClean="0"/>
              <a:t>));</a:t>
            </a:r>
            <a:endParaRPr lang="en-US" sz="2800" dirty="0"/>
          </a:p>
          <a:p>
            <a:endParaRPr lang="en-US" dirty="0"/>
          </a:p>
        </p:txBody>
      </p:sp>
      <p:sp>
        <p:nvSpPr>
          <p:cNvPr id="15" name="TextBox 14"/>
          <p:cNvSpPr txBox="1"/>
          <p:nvPr/>
        </p:nvSpPr>
        <p:spPr>
          <a:xfrm>
            <a:off x="2971800" y="4495800"/>
            <a:ext cx="7315199" cy="1815882"/>
          </a:xfrm>
          <a:prstGeom prst="rect">
            <a:avLst/>
          </a:prstGeom>
          <a:noFill/>
        </p:spPr>
        <p:txBody>
          <a:bodyPr wrap="square" rtlCol="0">
            <a:spAutoFit/>
          </a:bodyPr>
          <a:lstStyle/>
          <a:p>
            <a:r>
              <a:rPr lang="en-US" sz="2800" b="1" dirty="0" err="1"/>
              <a:t>CloudQueueMessage</a:t>
            </a:r>
            <a:r>
              <a:rPr lang="en-US" sz="2800" dirty="0"/>
              <a:t> </a:t>
            </a:r>
            <a:r>
              <a:rPr lang="en-US" sz="2800" dirty="0" smtClean="0"/>
              <a:t> </a:t>
            </a:r>
            <a:br>
              <a:rPr lang="en-US" sz="2800" dirty="0" smtClean="0"/>
            </a:br>
            <a:r>
              <a:rPr lang="en-US" sz="2800" dirty="0" smtClean="0"/>
              <a:t>         </a:t>
            </a:r>
            <a:r>
              <a:rPr lang="en-US" sz="2800" dirty="0" err="1" smtClean="0"/>
              <a:t>statusUpdateMessage</a:t>
            </a:r>
            <a:r>
              <a:rPr lang="en-US" sz="2800" dirty="0" smtClean="0"/>
              <a:t> =</a:t>
            </a:r>
          </a:p>
          <a:p>
            <a:r>
              <a:rPr lang="en-US" sz="2800" dirty="0"/>
              <a:t> </a:t>
            </a:r>
            <a:r>
              <a:rPr lang="en-US" sz="2800" dirty="0" smtClean="0"/>
              <a:t>               </a:t>
            </a:r>
            <a:r>
              <a:rPr lang="en-US" sz="2800" b="1" dirty="0" err="1" smtClean="0"/>
              <a:t>queue.GetMessage</a:t>
            </a:r>
            <a:r>
              <a:rPr lang="en-US" sz="2800" dirty="0" smtClean="0"/>
              <a:t>(</a:t>
            </a:r>
          </a:p>
          <a:p>
            <a:r>
              <a:rPr lang="en-US" sz="2800" dirty="0" smtClean="0"/>
              <a:t>                      </a:t>
            </a:r>
            <a:r>
              <a:rPr lang="en-US" sz="2800" dirty="0" err="1" smtClean="0"/>
              <a:t>TimeSpan.FromSeconds</a:t>
            </a:r>
            <a:r>
              <a:rPr lang="en-US" sz="2800" dirty="0" smtClean="0"/>
              <a:t>(10</a:t>
            </a:r>
            <a:r>
              <a:rPr lang="en-US" sz="2800" dirty="0" smtClean="0"/>
              <a:t>));</a:t>
            </a:r>
            <a:endParaRPr lang="en-US" sz="2800" dirty="0" smtClean="0"/>
          </a:p>
        </p:txBody>
      </p:sp>
      <p:cxnSp>
        <p:nvCxnSpPr>
          <p:cNvPr id="17" name="Straight Arrow Connector 16"/>
          <p:cNvCxnSpPr/>
          <p:nvPr/>
        </p:nvCxnSpPr>
        <p:spPr>
          <a:xfrm rot="10800000" flipV="1">
            <a:off x="6324601" y="4038600"/>
            <a:ext cx="1066007" cy="76200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1371600" y="2971800"/>
            <a:ext cx="457200" cy="8064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678430" y="6258580"/>
            <a:ext cx="7315199" cy="523220"/>
          </a:xfrm>
          <a:prstGeom prst="rect">
            <a:avLst/>
          </a:prstGeom>
          <a:noFill/>
        </p:spPr>
        <p:txBody>
          <a:bodyPr wrap="square" rtlCol="0">
            <a:spAutoFit/>
          </a:bodyPr>
          <a:lstStyle/>
          <a:p>
            <a:r>
              <a:rPr lang="en-US" sz="2800" dirty="0" smtClean="0"/>
              <a:t>… </a:t>
            </a:r>
            <a:r>
              <a:rPr lang="en-US" sz="2800" b="1" dirty="0" err="1" smtClean="0">
                <a:solidFill>
                  <a:schemeClr val="tx2"/>
                </a:solidFill>
              </a:rPr>
              <a:t>queue.DeleteMessage</a:t>
            </a:r>
            <a:r>
              <a:rPr lang="en-US" sz="2800" dirty="0" smtClean="0">
                <a:solidFill>
                  <a:schemeClr val="tx2"/>
                </a:solidFill>
              </a:rPr>
              <a:t>(</a:t>
            </a:r>
            <a:r>
              <a:rPr lang="en-US" sz="2000" dirty="0" err="1" smtClean="0">
                <a:solidFill>
                  <a:schemeClr val="tx2"/>
                </a:solidFill>
              </a:rPr>
              <a:t>statusUpdateMessage</a:t>
            </a:r>
            <a:r>
              <a:rPr lang="en-US" sz="2800" dirty="0" smtClean="0">
                <a:solidFill>
                  <a:schemeClr val="tx2"/>
                </a:solidFill>
              </a:rPr>
              <a:t>);</a:t>
            </a:r>
            <a:endParaRPr lang="en-US" sz="2800" dirty="0">
              <a:solidFill>
                <a:schemeClr val="tx2"/>
              </a:solidFill>
            </a:endParaRPr>
          </a:p>
        </p:txBody>
      </p:sp>
    </p:spTree>
    <p:extLst>
      <p:ext uri="{BB962C8B-B14F-4D97-AF65-F5344CB8AC3E}">
        <p14:creationId xmlns:p14="http://schemas.microsoft.com/office/powerpoint/2010/main" xmlns="" val="9843485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ppt_x"/>
                                          </p:val>
                                        </p:tav>
                                        <p:tav tm="100000">
                                          <p:val>
                                            <p:strVal val="#ppt_x"/>
                                          </p:val>
                                        </p:tav>
                                      </p:tavLst>
                                    </p:anim>
                                    <p:anim calcmode="lin" valueType="num">
                                      <p:cBhvr additive="base">
                                        <p:cTn id="30" dur="500" fill="hold"/>
                                        <p:tgtEl>
                                          <p:spTgt spid="15"/>
                                        </p:tgtEl>
                                        <p:attrNameLst>
                                          <p:attrName>ppt_y</p:attrName>
                                        </p:attrNameLst>
                                      </p:cBhvr>
                                      <p:tavLst>
                                        <p:tav tm="0">
                                          <p:val>
                                            <p:strVal val="1+#ppt_h/2"/>
                                          </p:val>
                                        </p:tav>
                                        <p:tav tm="100000">
                                          <p:val>
                                            <p:strVal val="#ppt_y"/>
                                          </p:val>
                                        </p:tav>
                                      </p:tavLst>
                                    </p:anim>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4" grpId="0"/>
      <p:bldP spid="84" grpId="0" animBg="1"/>
      <p:bldP spid="85" grpId="0" animBg="1"/>
      <p:bldP spid="7" grpId="0"/>
      <p:bldP spid="15" grpId="0"/>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Web App vs. Web Role</a:t>
            </a:r>
            <a:endParaRPr lang="en-US" dirty="0"/>
          </a:p>
        </p:txBody>
      </p:sp>
      <p:sp>
        <p:nvSpPr>
          <p:cNvPr id="3" name="Text Placeholder 2"/>
          <p:cNvSpPr>
            <a:spLocks noGrp="1"/>
          </p:cNvSpPr>
          <p:nvPr>
            <p:ph type="body" sz="quarter" idx="10"/>
          </p:nvPr>
        </p:nvSpPr>
        <p:spPr>
          <a:xfrm>
            <a:off x="381000" y="1447799"/>
            <a:ext cx="8382000" cy="4495801"/>
          </a:xfrm>
        </p:spPr>
        <p:txBody>
          <a:bodyPr/>
          <a:lstStyle/>
          <a:p>
            <a:r>
              <a:rPr lang="en-US" dirty="0" smtClean="0"/>
              <a:t>Consider ASP.NET Web App (e.g., hosted at ISP)</a:t>
            </a:r>
          </a:p>
          <a:p>
            <a:r>
              <a:rPr lang="en-US" dirty="0" smtClean="0"/>
              <a:t>Consider Web Role hosted on Azure</a:t>
            </a:r>
          </a:p>
          <a:p>
            <a:endParaRPr lang="en-US" dirty="0" smtClean="0"/>
          </a:p>
          <a:p>
            <a:r>
              <a:rPr lang="en-US" dirty="0" smtClean="0"/>
              <a:t>Scale</a:t>
            </a:r>
          </a:p>
          <a:p>
            <a:endParaRPr lang="en-US" dirty="0"/>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err="1" smtClean="0"/>
              <a:t>Default.aspx.cs</a:t>
            </a:r>
            <a:endParaRPr lang="en-US" dirty="0"/>
          </a:p>
        </p:txBody>
      </p:sp>
      <p:sp>
        <p:nvSpPr>
          <p:cNvPr id="3" name="Content Placeholder 2"/>
          <p:cNvSpPr>
            <a:spLocks noGrp="1"/>
          </p:cNvSpPr>
          <p:nvPr>
            <p:ph idx="1"/>
          </p:nvPr>
        </p:nvSpPr>
        <p:spPr>
          <a:xfrm>
            <a:off x="457200" y="914400"/>
            <a:ext cx="8229600" cy="5211763"/>
          </a:xfrm>
        </p:spPr>
        <p:txBody>
          <a:bodyPr>
            <a:normAutofit fontScale="92500" lnSpcReduction="10000"/>
          </a:bodyPr>
          <a:lstStyle/>
          <a:p>
            <a:r>
              <a:rPr lang="en-US" dirty="0" smtClean="0"/>
              <a:t>public partial class _Default : </a:t>
            </a:r>
            <a:r>
              <a:rPr lang="en-US" dirty="0" err="1" smtClean="0"/>
              <a:t>System.Web.UI.Page</a:t>
            </a:r>
            <a:endParaRPr lang="en-US" dirty="0" smtClean="0"/>
          </a:p>
          <a:p>
            <a:r>
              <a:rPr lang="en-US" dirty="0" smtClean="0"/>
              <a:t>    {</a:t>
            </a:r>
          </a:p>
          <a:p>
            <a:r>
              <a:rPr lang="en-US" dirty="0" smtClean="0"/>
              <a:t>        protected void </a:t>
            </a:r>
            <a:r>
              <a:rPr lang="en-US" dirty="0" err="1" smtClean="0"/>
              <a:t>Page_Load</a:t>
            </a:r>
            <a:r>
              <a:rPr lang="en-US" dirty="0" smtClean="0"/>
              <a:t>(…)</a:t>
            </a:r>
          </a:p>
          <a:p>
            <a:r>
              <a:rPr lang="en-US" dirty="0" smtClean="0"/>
              <a:t>        {</a:t>
            </a:r>
          </a:p>
          <a:p>
            <a:r>
              <a:rPr lang="en-US" dirty="0" smtClean="0"/>
              <a:t>            if (</a:t>
            </a:r>
            <a:r>
              <a:rPr lang="en-US" dirty="0" err="1" smtClean="0"/>
              <a:t>Page.IsPostBack</a:t>
            </a:r>
            <a:r>
              <a:rPr lang="en-US" dirty="0" smtClean="0"/>
              <a:t>)</a:t>
            </a:r>
          </a:p>
          <a:p>
            <a:r>
              <a:rPr lang="en-US" dirty="0" smtClean="0"/>
              <a:t>            {</a:t>
            </a:r>
          </a:p>
          <a:p>
            <a:r>
              <a:rPr lang="en-US" b="1" dirty="0" smtClean="0"/>
              <a:t>                throw new Exception(</a:t>
            </a:r>
          </a:p>
          <a:p>
            <a:r>
              <a:rPr lang="en-US" b="1" dirty="0" smtClean="0"/>
              <a:t> 					"goodbye cloud");</a:t>
            </a:r>
          </a:p>
          <a:p>
            <a:r>
              <a:rPr lang="en-US" dirty="0" smtClean="0"/>
              <a:t>            }</a:t>
            </a:r>
          </a:p>
          <a:p>
            <a:r>
              <a:rPr lang="en-US" dirty="0" smtClean="0"/>
              <a:t>        }</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err="1" smtClean="0"/>
              <a:t>Global.asax.cs</a:t>
            </a:r>
            <a:endParaRPr lang="en-US" dirty="0"/>
          </a:p>
        </p:txBody>
      </p:sp>
      <p:sp>
        <p:nvSpPr>
          <p:cNvPr id="3" name="Content Placeholder 2"/>
          <p:cNvSpPr>
            <a:spLocks noGrp="1"/>
          </p:cNvSpPr>
          <p:nvPr>
            <p:ph idx="1"/>
          </p:nvPr>
        </p:nvSpPr>
        <p:spPr>
          <a:xfrm>
            <a:off x="457200" y="914400"/>
            <a:ext cx="8229600" cy="5211763"/>
          </a:xfrm>
        </p:spPr>
        <p:txBody>
          <a:bodyPr>
            <a:normAutofit fontScale="62500" lnSpcReduction="20000"/>
          </a:bodyPr>
          <a:lstStyle/>
          <a:p>
            <a:r>
              <a:rPr lang="en-US" dirty="0" smtClean="0"/>
              <a:t>static </a:t>
            </a:r>
            <a:r>
              <a:rPr lang="en-US" dirty="0" err="1" smtClean="0"/>
              <a:t>int</a:t>
            </a:r>
            <a:r>
              <a:rPr lang="en-US" dirty="0" smtClean="0"/>
              <a:t> x = 0;</a:t>
            </a:r>
          </a:p>
          <a:p>
            <a:endParaRPr lang="en-US" dirty="0" smtClean="0"/>
          </a:p>
          <a:p>
            <a:r>
              <a:rPr lang="en-US" sz="3800" dirty="0" smtClean="0"/>
              <a:t>protected void </a:t>
            </a:r>
            <a:r>
              <a:rPr lang="en-US" sz="3800" dirty="0" err="1" smtClean="0"/>
              <a:t>Application_Error</a:t>
            </a:r>
            <a:r>
              <a:rPr lang="en-US" sz="3800" dirty="0" smtClean="0"/>
              <a:t>(object sender, </a:t>
            </a:r>
            <a:r>
              <a:rPr lang="en-US" sz="3800" dirty="0" err="1" smtClean="0"/>
              <a:t>EventArgs</a:t>
            </a:r>
            <a:r>
              <a:rPr lang="en-US" sz="3800" dirty="0" smtClean="0"/>
              <a:t> e) </a:t>
            </a:r>
          </a:p>
          <a:p>
            <a:r>
              <a:rPr lang="en-US" sz="3800" dirty="0" smtClean="0"/>
              <a:t>{	E</a:t>
            </a:r>
            <a:r>
              <a:rPr lang="en-US" sz="3800" b="1" dirty="0" smtClean="0"/>
              <a:t>xception ex = </a:t>
            </a:r>
            <a:r>
              <a:rPr lang="en-US" sz="3800" b="1" dirty="0" err="1" smtClean="0"/>
              <a:t>Server.GetLastError</a:t>
            </a:r>
            <a:r>
              <a:rPr lang="en-US" sz="3800" b="1" dirty="0" smtClean="0"/>
              <a:t>();</a:t>
            </a:r>
          </a:p>
          <a:p>
            <a:r>
              <a:rPr lang="en-US" sz="3800" dirty="0" smtClean="0"/>
              <a:t>        if (</a:t>
            </a:r>
            <a:r>
              <a:rPr lang="en-US" sz="3800" dirty="0" err="1" smtClean="0"/>
              <a:t>ex.GetType</a:t>
            </a:r>
            <a:r>
              <a:rPr lang="en-US" sz="3800" dirty="0" smtClean="0"/>
              <a:t>() == </a:t>
            </a:r>
            <a:r>
              <a:rPr lang="en-US" sz="3800" dirty="0" err="1" smtClean="0"/>
              <a:t>typeof</a:t>
            </a:r>
            <a:r>
              <a:rPr lang="en-US" sz="3800" dirty="0" smtClean="0"/>
              <a:t>(</a:t>
            </a:r>
            <a:r>
              <a:rPr lang="en-US" sz="3800" dirty="0" err="1" smtClean="0"/>
              <a:t>HttpException</a:t>
            </a:r>
            <a:r>
              <a:rPr lang="en-US" sz="3800" dirty="0" smtClean="0"/>
              <a:t>)) { … }</a:t>
            </a:r>
          </a:p>
          <a:p>
            <a:pPr lvl="1">
              <a:buNone/>
            </a:pPr>
            <a:endParaRPr lang="en-US" sz="3800" dirty="0" smtClean="0"/>
          </a:p>
          <a:p>
            <a:r>
              <a:rPr lang="en-US" sz="3800" dirty="0" smtClean="0"/>
              <a:t>        </a:t>
            </a:r>
            <a:r>
              <a:rPr lang="en-US" sz="3800" dirty="0" err="1" smtClean="0"/>
              <a:t>Response.Write</a:t>
            </a:r>
            <a:r>
              <a:rPr lang="en-US" sz="3800" dirty="0" smtClean="0"/>
              <a:t>(</a:t>
            </a:r>
            <a:r>
              <a:rPr lang="en-US" sz="3800" dirty="0" err="1" smtClean="0"/>
              <a:t>ex.Message</a:t>
            </a:r>
            <a:r>
              <a:rPr lang="en-US" sz="3800" dirty="0" smtClean="0"/>
              <a:t>);</a:t>
            </a:r>
          </a:p>
          <a:p>
            <a:endParaRPr lang="en-US" sz="3800" dirty="0" smtClean="0"/>
          </a:p>
          <a:p>
            <a:r>
              <a:rPr lang="en-US" sz="3800" b="1" dirty="0" smtClean="0"/>
              <a:t>        </a:t>
            </a:r>
            <a:r>
              <a:rPr lang="en-US" sz="3800" b="1" dirty="0" err="1" smtClean="0"/>
              <a:t>Server.ClearError</a:t>
            </a:r>
            <a:r>
              <a:rPr lang="en-US" sz="3800" b="1" dirty="0" smtClean="0"/>
              <a:t>();</a:t>
            </a:r>
          </a:p>
          <a:p>
            <a:endParaRPr lang="en-US" sz="3800" dirty="0" smtClean="0"/>
          </a:p>
          <a:p>
            <a:r>
              <a:rPr lang="en-US" sz="3800" dirty="0" smtClean="0"/>
              <a:t>   	if (x % 3 == 0) </a:t>
            </a:r>
            <a:r>
              <a:rPr lang="en-US" sz="3800" dirty="0" err="1" smtClean="0"/>
              <a:t>Response.Redirect</a:t>
            </a:r>
            <a:r>
              <a:rPr lang="en-US" sz="3800" dirty="0" smtClean="0"/>
              <a:t>("default.aspx");</a:t>
            </a:r>
          </a:p>
          <a:p>
            <a:r>
              <a:rPr lang="en-US" sz="3800" dirty="0" smtClean="0"/>
              <a:t>}</a:t>
            </a:r>
          </a:p>
          <a:p>
            <a:endParaRPr lang="en-US" dirty="0" smtClean="0"/>
          </a:p>
          <a:p>
            <a:r>
              <a:rPr lang="en-US" sz="2900" dirty="0" smtClean="0">
                <a:hlinkClick r:id="rId2"/>
              </a:rPr>
              <a:t>http://crashtestdummy.cloudapp.net/</a:t>
            </a:r>
            <a:r>
              <a:rPr lang="en-US" sz="2900" dirty="0" smtClean="0"/>
              <a:t> </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25962"/>
          </a:xfrm>
        </p:spPr>
        <p:txBody>
          <a:bodyPr/>
          <a:lstStyle/>
          <a:p>
            <a:r>
              <a:rPr lang="en-US" sz="2400" dirty="0" smtClean="0"/>
              <a:t>The Windows Azure …</a:t>
            </a:r>
            <a:br>
              <a:rPr lang="en-US" sz="2400" dirty="0" smtClean="0"/>
            </a:br>
            <a:r>
              <a:rPr lang="en-US" b="1" dirty="0" smtClean="0">
                <a:solidFill>
                  <a:srgbClr val="0070C0"/>
                </a:solidFill>
              </a:rPr>
              <a:t>TOOL and RUNTIME STACKS</a:t>
            </a:r>
            <a:endParaRPr lang="en-US" b="1" dirty="0">
              <a:solidFill>
                <a:srgbClr val="0070C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Azure Development Tool Stack</a:t>
            </a:r>
            <a:endParaRPr lang="en-US" dirty="0"/>
          </a:p>
        </p:txBody>
      </p:sp>
      <p:sp>
        <p:nvSpPr>
          <p:cNvPr id="3" name="Text Placeholder 2"/>
          <p:cNvSpPr>
            <a:spLocks noGrp="1"/>
          </p:cNvSpPr>
          <p:nvPr>
            <p:ph type="body" sz="quarter" idx="10"/>
          </p:nvPr>
        </p:nvSpPr>
        <p:spPr>
          <a:xfrm>
            <a:off x="381000" y="1143000"/>
            <a:ext cx="8382000" cy="4876801"/>
          </a:xfrm>
        </p:spPr>
        <p:txBody>
          <a:bodyPr>
            <a:normAutofit/>
          </a:bodyPr>
          <a:lstStyle/>
          <a:p>
            <a:r>
              <a:rPr lang="en-US" dirty="0" smtClean="0"/>
              <a:t>Visual Studio</a:t>
            </a:r>
          </a:p>
          <a:p>
            <a:r>
              <a:rPr lang="en-US" dirty="0" smtClean="0"/>
              <a:t>C#, VB.NET, F#, …</a:t>
            </a:r>
          </a:p>
          <a:p>
            <a:r>
              <a:rPr lang="en-US" dirty="0" smtClean="0"/>
              <a:t>.NET Runtime</a:t>
            </a:r>
          </a:p>
          <a:p>
            <a:r>
              <a:rPr lang="en-US" dirty="0" smtClean="0"/>
              <a:t>Dev Fabric, Azure Toolkit , Azure SDK</a:t>
            </a:r>
          </a:p>
          <a:p>
            <a:endParaRPr lang="en-US" dirty="0" smtClean="0"/>
          </a:p>
          <a:p>
            <a:r>
              <a:rPr lang="en-US" dirty="0" smtClean="0"/>
              <a:t>Plus…</a:t>
            </a:r>
            <a:endParaRPr lang="en-US" dirty="0"/>
          </a:p>
          <a:p>
            <a:r>
              <a:rPr lang="en-US" dirty="0" smtClean="0"/>
              <a:t>Could be non-Visual Studio, non-.NET-based</a:t>
            </a:r>
          </a:p>
          <a:p>
            <a:r>
              <a:rPr lang="en-US" dirty="0" smtClean="0"/>
              <a:t>REST access to all Azure Services</a:t>
            </a:r>
          </a:p>
        </p:txBody>
      </p:sp>
    </p:spTree>
    <p:extLst>
      <p:ext uri="{BB962C8B-B14F-4D97-AF65-F5344CB8AC3E}">
        <p14:creationId xmlns:p14="http://schemas.microsoft.com/office/powerpoint/2010/main" xmlns="" val="238663999"/>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Pre-Azure Server Stack</a:t>
            </a:r>
            <a:endParaRPr lang="en-US" dirty="0"/>
          </a:p>
        </p:txBody>
      </p:sp>
      <p:sp>
        <p:nvSpPr>
          <p:cNvPr id="3" name="Text Placeholder 2"/>
          <p:cNvSpPr>
            <a:spLocks noGrp="1"/>
          </p:cNvSpPr>
          <p:nvPr>
            <p:ph type="body" sz="quarter" idx="10"/>
          </p:nvPr>
        </p:nvSpPr>
        <p:spPr>
          <a:xfrm>
            <a:off x="381000" y="1143000"/>
            <a:ext cx="8382000" cy="4876801"/>
          </a:xfrm>
        </p:spPr>
        <p:txBody>
          <a:bodyPr>
            <a:normAutofit fontScale="92500" lnSpcReduction="10000"/>
          </a:bodyPr>
          <a:lstStyle/>
          <a:p>
            <a:r>
              <a:rPr lang="en-US" dirty="0" smtClean="0"/>
              <a:t>.NET Runtime (3.5)</a:t>
            </a:r>
          </a:p>
          <a:p>
            <a:r>
              <a:rPr lang="en-US" dirty="0" smtClean="0"/>
              <a:t>Windows Server 2008, IIS 7</a:t>
            </a:r>
          </a:p>
          <a:p>
            <a:r>
              <a:rPr lang="en-US" dirty="0" smtClean="0"/>
              <a:t>Windows Communication Foundation (WCF)</a:t>
            </a:r>
          </a:p>
          <a:p>
            <a:r>
              <a:rPr lang="en-US" dirty="0" smtClean="0"/>
              <a:t>SQL Server</a:t>
            </a:r>
            <a:endParaRPr lang="en-US" dirty="0" smtClean="0">
              <a:sym typeface="Wingdings" pitchFamily="2" charset="2"/>
            </a:endParaRPr>
          </a:p>
          <a:p>
            <a:r>
              <a:rPr lang="en-US" dirty="0" smtClean="0"/>
              <a:t>SQL Server</a:t>
            </a:r>
            <a:endParaRPr lang="en-US" b="1" dirty="0" smtClean="0">
              <a:effectLst>
                <a:outerShdw blurRad="38100" dist="38100" dir="2700000" algn="tl">
                  <a:srgbClr val="000000">
                    <a:alpha val="43137"/>
                  </a:srgbClr>
                </a:outerShdw>
              </a:effectLst>
              <a:sym typeface="Wingdings" pitchFamily="2" charset="2"/>
            </a:endParaRPr>
          </a:p>
          <a:p>
            <a:r>
              <a:rPr lang="en-US" b="1" dirty="0" smtClean="0">
                <a:effectLst>
                  <a:outerShdw blurRad="38100" dist="38100" dir="2700000" algn="tl">
                    <a:srgbClr val="000000">
                      <a:alpha val="43137"/>
                    </a:srgbClr>
                  </a:outerShdw>
                </a:effectLst>
                <a:sym typeface="Wingdings" pitchFamily="2" charset="2"/>
              </a:rPr>
              <a:t> </a:t>
            </a:r>
            <a:endParaRPr lang="en-US" dirty="0">
              <a:sym typeface="Wingdings" pitchFamily="2" charset="2"/>
            </a:endParaRPr>
          </a:p>
          <a:p>
            <a:r>
              <a:rPr lang="en-US" dirty="0" smtClean="0"/>
              <a:t>MSMQ </a:t>
            </a:r>
            <a:r>
              <a:rPr lang="en-US" dirty="0" smtClean="0">
                <a:sym typeface="Wingdings" pitchFamily="2" charset="2"/>
              </a:rPr>
              <a:t> </a:t>
            </a:r>
            <a:endParaRPr lang="en-US" dirty="0" smtClean="0"/>
          </a:p>
          <a:p>
            <a:r>
              <a:rPr lang="en-US" dirty="0"/>
              <a:t>ASP.NET, ASP.NET MVC </a:t>
            </a:r>
            <a:r>
              <a:rPr lang="en-US" dirty="0" smtClean="0">
                <a:sym typeface="Wingdings" pitchFamily="2" charset="2"/>
              </a:rPr>
              <a:t> </a:t>
            </a:r>
            <a:endParaRPr lang="en-US" dirty="0"/>
          </a:p>
          <a:p>
            <a:r>
              <a:rPr lang="en-US" dirty="0" smtClean="0">
                <a:sym typeface="Wingdings" pitchFamily="2" charset="2"/>
              </a:rPr>
              <a:t>Windows Services</a:t>
            </a:r>
            <a:r>
              <a:rPr lang="en-US" b="1" dirty="0" smtClean="0">
                <a:effectLst>
                  <a:outerShdw blurRad="38100" dist="38100" dir="2700000" algn="tl">
                    <a:srgbClr val="000000">
                      <a:alpha val="43137"/>
                    </a:srgbClr>
                  </a:outerShdw>
                </a:effectLst>
                <a:sym typeface="Wingdings" pitchFamily="2" charset="2"/>
              </a:rPr>
              <a:t> </a:t>
            </a:r>
            <a:endParaRPr lang="en-US" dirty="0" smtClean="0"/>
          </a:p>
          <a:p>
            <a:endParaRPr lang="en-US" dirty="0"/>
          </a:p>
        </p:txBody>
      </p:sp>
    </p:spTree>
    <p:extLst>
      <p:ext uri="{BB962C8B-B14F-4D97-AF65-F5344CB8AC3E}">
        <p14:creationId xmlns:p14="http://schemas.microsoft.com/office/powerpoint/2010/main" xmlns="" val="671026198"/>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Azure Server Stack</a:t>
            </a:r>
            <a:endParaRPr lang="en-US" dirty="0"/>
          </a:p>
        </p:txBody>
      </p:sp>
      <p:sp>
        <p:nvSpPr>
          <p:cNvPr id="3" name="Text Placeholder 2"/>
          <p:cNvSpPr>
            <a:spLocks noGrp="1"/>
          </p:cNvSpPr>
          <p:nvPr>
            <p:ph type="body" sz="quarter" idx="10"/>
          </p:nvPr>
        </p:nvSpPr>
        <p:spPr>
          <a:xfrm>
            <a:off x="381000" y="1143000"/>
            <a:ext cx="8382000" cy="4876801"/>
          </a:xfrm>
        </p:spPr>
        <p:txBody>
          <a:bodyPr>
            <a:normAutofit fontScale="92500" lnSpcReduction="10000"/>
          </a:bodyPr>
          <a:lstStyle/>
          <a:p>
            <a:r>
              <a:rPr lang="en-US" dirty="0" smtClean="0"/>
              <a:t>.NET Runtime (3.5)</a:t>
            </a:r>
          </a:p>
          <a:p>
            <a:r>
              <a:rPr lang="en-US" dirty="0" smtClean="0"/>
              <a:t>Windows Server 2008, IIS 7</a:t>
            </a:r>
          </a:p>
          <a:p>
            <a:r>
              <a:rPr lang="en-US" dirty="0" smtClean="0"/>
              <a:t>Windows Communication Foundation (WCF)</a:t>
            </a:r>
          </a:p>
          <a:p>
            <a:r>
              <a:rPr lang="en-US" dirty="0" smtClean="0"/>
              <a:t>SQL Server </a:t>
            </a:r>
            <a:r>
              <a:rPr lang="en-US" dirty="0" smtClean="0">
                <a:sym typeface="Wingdings" pitchFamily="2" charset="2"/>
              </a:rPr>
              <a:t> SQL Azure</a:t>
            </a:r>
          </a:p>
          <a:p>
            <a:r>
              <a:rPr lang="en-US" dirty="0" smtClean="0"/>
              <a:t>SQL Server </a:t>
            </a:r>
            <a:r>
              <a:rPr lang="en-US" dirty="0" smtClean="0">
                <a:sym typeface="Wingdings" pitchFamily="2" charset="2"/>
              </a:rPr>
              <a:t> Azure Blobs</a:t>
            </a:r>
            <a:endParaRPr lang="en-US" b="1" dirty="0" smtClean="0">
              <a:effectLst>
                <a:outerShdw blurRad="38100" dist="38100" dir="2700000" algn="tl">
                  <a:srgbClr val="000000">
                    <a:alpha val="43137"/>
                  </a:srgbClr>
                </a:outerShdw>
              </a:effectLst>
              <a:sym typeface="Wingdings" pitchFamily="2" charset="2"/>
            </a:endParaRPr>
          </a:p>
          <a:p>
            <a:r>
              <a:rPr lang="en-US" b="1" dirty="0" smtClean="0">
                <a:effectLst>
                  <a:outerShdw blurRad="38100" dist="38100" dir="2700000" algn="tl">
                    <a:srgbClr val="000000">
                      <a:alpha val="43137"/>
                    </a:srgbClr>
                  </a:outerShdw>
                </a:effectLst>
                <a:sym typeface="Wingdings" pitchFamily="2" charset="2"/>
              </a:rPr>
              <a:t>null</a:t>
            </a:r>
            <a:r>
              <a:rPr lang="en-US" dirty="0" smtClean="0">
                <a:sym typeface="Wingdings" pitchFamily="2" charset="2"/>
              </a:rPr>
              <a:t> </a:t>
            </a:r>
            <a:r>
              <a:rPr lang="en-US" dirty="0">
                <a:sym typeface="Wingdings" pitchFamily="2" charset="2"/>
              </a:rPr>
              <a:t> Azure Table </a:t>
            </a:r>
            <a:r>
              <a:rPr lang="en-US" dirty="0" smtClean="0">
                <a:sym typeface="Wingdings" pitchFamily="2" charset="2"/>
              </a:rPr>
              <a:t>Storage</a:t>
            </a:r>
            <a:endParaRPr lang="en-US" dirty="0">
              <a:sym typeface="Wingdings" pitchFamily="2" charset="2"/>
            </a:endParaRPr>
          </a:p>
          <a:p>
            <a:r>
              <a:rPr lang="en-US" dirty="0" smtClean="0"/>
              <a:t>MSMQ </a:t>
            </a:r>
            <a:r>
              <a:rPr lang="en-US" dirty="0" smtClean="0">
                <a:sym typeface="Wingdings" pitchFamily="2" charset="2"/>
              </a:rPr>
              <a:t> Azure Queues</a:t>
            </a:r>
            <a:endParaRPr lang="en-US" dirty="0" smtClean="0"/>
          </a:p>
          <a:p>
            <a:r>
              <a:rPr lang="en-US" dirty="0"/>
              <a:t>ASP.NET, ASP.NET MVC </a:t>
            </a:r>
            <a:r>
              <a:rPr lang="en-US" dirty="0">
                <a:sym typeface="Wingdings" pitchFamily="2" charset="2"/>
              </a:rPr>
              <a:t> Azure Web Role</a:t>
            </a:r>
            <a:endParaRPr lang="en-US" dirty="0"/>
          </a:p>
          <a:p>
            <a:r>
              <a:rPr lang="en-US" dirty="0" smtClean="0">
                <a:sym typeface="Wingdings" pitchFamily="2" charset="2"/>
              </a:rPr>
              <a:t>Windows </a:t>
            </a:r>
            <a:r>
              <a:rPr lang="en-US" dirty="0" smtClean="0">
                <a:sym typeface="Wingdings" pitchFamily="2" charset="2"/>
              </a:rPr>
              <a:t>Services </a:t>
            </a:r>
            <a:r>
              <a:rPr lang="en-US" dirty="0" smtClean="0">
                <a:sym typeface="Wingdings" pitchFamily="2" charset="2"/>
              </a:rPr>
              <a:t> Worker Roles</a:t>
            </a:r>
            <a:endParaRPr lang="en-US" dirty="0" smtClean="0"/>
          </a:p>
          <a:p>
            <a:endParaRPr lang="en-US" dirty="0"/>
          </a:p>
        </p:txBody>
      </p:sp>
    </p:spTree>
    <p:extLst>
      <p:ext uri="{BB962C8B-B14F-4D97-AF65-F5344CB8AC3E}">
        <p14:creationId xmlns:p14="http://schemas.microsoft.com/office/powerpoint/2010/main" xmlns="" val="671026198"/>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Pre-Azure Operational Concerns</a:t>
            </a:r>
            <a:endParaRPr lang="en-US" dirty="0"/>
          </a:p>
        </p:txBody>
      </p:sp>
      <p:sp>
        <p:nvSpPr>
          <p:cNvPr id="3" name="Text Placeholder 2"/>
          <p:cNvSpPr>
            <a:spLocks noGrp="1"/>
          </p:cNvSpPr>
          <p:nvPr>
            <p:ph type="body" sz="quarter" idx="10"/>
          </p:nvPr>
        </p:nvSpPr>
        <p:spPr>
          <a:xfrm>
            <a:off x="381000" y="1447799"/>
            <a:ext cx="8382000" cy="4343401"/>
          </a:xfrm>
        </p:spPr>
        <p:txBody>
          <a:bodyPr/>
          <a:lstStyle/>
          <a:p>
            <a:r>
              <a:rPr lang="en-US" dirty="0" smtClean="0"/>
              <a:t>Buying hardware</a:t>
            </a:r>
            <a:endParaRPr lang="en-US" b="1" dirty="0" smtClean="0">
              <a:effectLst>
                <a:outerShdw blurRad="38100" dist="38100" dir="2700000" algn="tl">
                  <a:srgbClr val="000000">
                    <a:alpha val="43137"/>
                  </a:srgbClr>
                </a:outerShdw>
              </a:effectLst>
              <a:sym typeface="Wingdings" pitchFamily="2" charset="2"/>
            </a:endParaRPr>
          </a:p>
          <a:p>
            <a:r>
              <a:rPr lang="en-US" dirty="0" err="1"/>
              <a:t>CapEx</a:t>
            </a:r>
            <a:r>
              <a:rPr lang="en-US" dirty="0"/>
              <a:t> </a:t>
            </a:r>
            <a:endParaRPr lang="en-US" dirty="0" smtClean="0"/>
          </a:p>
          <a:p>
            <a:r>
              <a:rPr lang="en-US" dirty="0" smtClean="0"/>
              <a:t>Provisioning Servers</a:t>
            </a:r>
            <a:r>
              <a:rPr lang="en-US" dirty="0"/>
              <a:t> </a:t>
            </a:r>
            <a:endParaRPr lang="en-US" dirty="0" smtClean="0"/>
          </a:p>
          <a:p>
            <a:r>
              <a:rPr lang="en-US" dirty="0" smtClean="0"/>
              <a:t>Configuring Servers and Services</a:t>
            </a:r>
          </a:p>
          <a:p>
            <a:r>
              <a:rPr lang="en-US" dirty="0" smtClean="0"/>
              <a:t>Patching the Operating System</a:t>
            </a:r>
          </a:p>
          <a:p>
            <a:r>
              <a:rPr lang="en-US" dirty="0" smtClean="0"/>
              <a:t>(Human) Ops Resource Intensive</a:t>
            </a:r>
          </a:p>
        </p:txBody>
      </p:sp>
    </p:spTree>
    <p:extLst>
      <p:ext uri="{BB962C8B-B14F-4D97-AF65-F5344CB8AC3E}">
        <p14:creationId xmlns:p14="http://schemas.microsoft.com/office/powerpoint/2010/main" xmlns="" val="3212594470"/>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Azure Operational Concerns</a:t>
            </a:r>
            <a:endParaRPr lang="en-US" dirty="0"/>
          </a:p>
        </p:txBody>
      </p:sp>
      <p:sp>
        <p:nvSpPr>
          <p:cNvPr id="3" name="Text Placeholder 2"/>
          <p:cNvSpPr>
            <a:spLocks noGrp="1"/>
          </p:cNvSpPr>
          <p:nvPr>
            <p:ph type="body" sz="quarter" idx="10"/>
          </p:nvPr>
        </p:nvSpPr>
        <p:spPr>
          <a:xfrm>
            <a:off x="381000" y="1447799"/>
            <a:ext cx="8382000" cy="4343401"/>
          </a:xfrm>
        </p:spPr>
        <p:txBody>
          <a:bodyPr/>
          <a:lstStyle/>
          <a:p>
            <a:r>
              <a:rPr lang="en-US" dirty="0" smtClean="0"/>
              <a:t>Buying </a:t>
            </a:r>
            <a:r>
              <a:rPr lang="en-US" dirty="0"/>
              <a:t>hardware </a:t>
            </a:r>
            <a:r>
              <a:rPr lang="en-US" dirty="0" smtClean="0">
                <a:sym typeface="Wingdings" pitchFamily="2" charset="2"/>
              </a:rPr>
              <a:t> </a:t>
            </a:r>
            <a:r>
              <a:rPr lang="en-US" b="1" dirty="0" smtClean="0">
                <a:effectLst>
                  <a:outerShdw blurRad="38100" dist="38100" dir="2700000" algn="tl">
                    <a:srgbClr val="000000">
                      <a:alpha val="43137"/>
                    </a:srgbClr>
                  </a:outerShdw>
                </a:effectLst>
                <a:sym typeface="Wingdings" pitchFamily="2" charset="2"/>
              </a:rPr>
              <a:t>null</a:t>
            </a:r>
          </a:p>
          <a:p>
            <a:r>
              <a:rPr lang="en-US" dirty="0" err="1"/>
              <a:t>CapEx</a:t>
            </a:r>
            <a:r>
              <a:rPr lang="en-US" dirty="0"/>
              <a:t> </a:t>
            </a:r>
            <a:r>
              <a:rPr lang="en-US" dirty="0">
                <a:sym typeface="Wingdings" pitchFamily="2" charset="2"/>
              </a:rPr>
              <a:t> Variable </a:t>
            </a:r>
            <a:r>
              <a:rPr lang="en-US" dirty="0" smtClean="0">
                <a:sym typeface="Wingdings" pitchFamily="2" charset="2"/>
              </a:rPr>
              <a:t>cost / Utility pricing</a:t>
            </a:r>
            <a:endParaRPr lang="en-US" dirty="0" smtClean="0"/>
          </a:p>
          <a:p>
            <a:r>
              <a:rPr lang="en-US" dirty="0" smtClean="0"/>
              <a:t>Provisioning Servers</a:t>
            </a:r>
            <a:r>
              <a:rPr lang="en-US" dirty="0"/>
              <a:t> </a:t>
            </a:r>
            <a:r>
              <a:rPr lang="en-US" dirty="0" smtClean="0">
                <a:sym typeface="Wingdings" pitchFamily="2" charset="2"/>
              </a:rPr>
              <a:t> </a:t>
            </a:r>
            <a:r>
              <a:rPr lang="en-US" b="1" dirty="0" smtClean="0">
                <a:effectLst>
                  <a:outerShdw blurRad="38100" dist="38100" dir="2700000" algn="tl">
                    <a:srgbClr val="000000">
                      <a:alpha val="43137"/>
                    </a:srgbClr>
                  </a:outerShdw>
                </a:effectLst>
                <a:sym typeface="Wingdings" pitchFamily="2" charset="2"/>
              </a:rPr>
              <a:t>null</a:t>
            </a:r>
            <a:endParaRPr lang="en-US" dirty="0" smtClean="0"/>
          </a:p>
          <a:p>
            <a:r>
              <a:rPr lang="en-US" dirty="0" smtClean="0"/>
              <a:t>Configuring Servers and Services </a:t>
            </a:r>
            <a:r>
              <a:rPr lang="en-US" dirty="0">
                <a:sym typeface="Wingdings" pitchFamily="2" charset="2"/>
              </a:rPr>
              <a:t> </a:t>
            </a:r>
            <a:r>
              <a:rPr lang="en-US" b="1" dirty="0" smtClean="0">
                <a:effectLst>
                  <a:outerShdw blurRad="38100" dist="38100" dir="2700000" algn="tl">
                    <a:srgbClr val="000000">
                      <a:alpha val="43137"/>
                    </a:srgbClr>
                  </a:outerShdw>
                </a:effectLst>
                <a:sym typeface="Wingdings" pitchFamily="2" charset="2"/>
              </a:rPr>
              <a:t>null</a:t>
            </a:r>
            <a:endParaRPr lang="en-US" dirty="0" smtClean="0"/>
          </a:p>
          <a:p>
            <a:r>
              <a:rPr lang="en-US" dirty="0" smtClean="0"/>
              <a:t>Patching the Operating System</a:t>
            </a:r>
            <a:r>
              <a:rPr lang="en-US" dirty="0"/>
              <a:t> </a:t>
            </a:r>
            <a:r>
              <a:rPr lang="en-US" dirty="0">
                <a:sym typeface="Wingdings" pitchFamily="2" charset="2"/>
              </a:rPr>
              <a:t> </a:t>
            </a:r>
            <a:r>
              <a:rPr lang="en-US" b="1" dirty="0" smtClean="0">
                <a:effectLst>
                  <a:outerShdw blurRad="38100" dist="38100" dir="2700000" algn="tl">
                    <a:srgbClr val="000000">
                      <a:alpha val="43137"/>
                    </a:srgbClr>
                  </a:outerShdw>
                </a:effectLst>
                <a:sym typeface="Wingdings" pitchFamily="2" charset="2"/>
              </a:rPr>
              <a:t>null</a:t>
            </a:r>
            <a:endParaRPr lang="en-US" b="1" dirty="0" smtClean="0">
              <a:effectLst>
                <a:outerShdw blurRad="38100" dist="38100" dir="2700000" algn="tl">
                  <a:srgbClr val="000000">
                    <a:alpha val="43137"/>
                  </a:srgbClr>
                </a:outerShdw>
              </a:effectLst>
            </a:endParaRPr>
          </a:p>
          <a:p>
            <a:r>
              <a:rPr lang="en-US" dirty="0" smtClean="0"/>
              <a:t>(Human) Ops Resource Intensive </a:t>
            </a:r>
            <a:r>
              <a:rPr lang="en-US" dirty="0" smtClean="0">
                <a:sym typeface="Wingdings" pitchFamily="2" charset="2"/>
              </a:rPr>
              <a:t> </a:t>
            </a:r>
            <a:r>
              <a:rPr lang="en-US" b="1" dirty="0" smtClean="0">
                <a:effectLst>
                  <a:outerShdw blurRad="38100" dist="38100" dir="2700000" algn="tl">
                    <a:srgbClr val="000000">
                      <a:alpha val="43137"/>
                    </a:srgbClr>
                  </a:outerShdw>
                </a:effectLst>
                <a:sym typeface="Wingdings" pitchFamily="2" charset="2"/>
              </a:rPr>
              <a:t>null</a:t>
            </a:r>
          </a:p>
          <a:p>
            <a:pPr marL="457200" lvl="1" indent="0">
              <a:buNone/>
            </a:pPr>
            <a:r>
              <a:rPr lang="en-US" dirty="0" smtClean="0"/>
              <a:t>+ Communication paths reduced</a:t>
            </a:r>
          </a:p>
          <a:p>
            <a:pPr>
              <a:buNone/>
            </a:pPr>
            <a:endParaRPr lang="en-US" dirty="0"/>
          </a:p>
        </p:txBody>
      </p:sp>
    </p:spTree>
    <p:extLst>
      <p:ext uri="{BB962C8B-B14F-4D97-AF65-F5344CB8AC3E}">
        <p14:creationId xmlns:p14="http://schemas.microsoft.com/office/powerpoint/2010/main" xmlns="" val="2989662723"/>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Pre-Azure Operational Concerns</a:t>
            </a:r>
            <a:endParaRPr lang="en-US" dirty="0"/>
          </a:p>
        </p:txBody>
      </p:sp>
      <p:sp>
        <p:nvSpPr>
          <p:cNvPr id="3" name="Text Placeholder 2"/>
          <p:cNvSpPr>
            <a:spLocks noGrp="1"/>
          </p:cNvSpPr>
          <p:nvPr>
            <p:ph type="body" sz="quarter" idx="10"/>
          </p:nvPr>
        </p:nvSpPr>
        <p:spPr>
          <a:xfrm>
            <a:off x="381000" y="1447799"/>
            <a:ext cx="8382000" cy="4343401"/>
          </a:xfrm>
        </p:spPr>
        <p:txBody>
          <a:bodyPr/>
          <a:lstStyle/>
          <a:p>
            <a:r>
              <a:rPr lang="en-US" dirty="0" smtClean="0"/>
              <a:t>Buying hardware</a:t>
            </a:r>
            <a:endParaRPr lang="en-US" b="1" dirty="0" smtClean="0">
              <a:effectLst>
                <a:outerShdw blurRad="38100" dist="38100" dir="2700000" algn="tl">
                  <a:srgbClr val="000000">
                    <a:alpha val="43137"/>
                  </a:srgbClr>
                </a:outerShdw>
              </a:effectLst>
              <a:sym typeface="Wingdings" pitchFamily="2" charset="2"/>
            </a:endParaRPr>
          </a:p>
          <a:p>
            <a:r>
              <a:rPr lang="en-US" dirty="0" err="1"/>
              <a:t>CapEx</a:t>
            </a:r>
            <a:r>
              <a:rPr lang="en-US" dirty="0"/>
              <a:t> </a:t>
            </a:r>
            <a:endParaRPr lang="en-US" dirty="0" smtClean="0"/>
          </a:p>
          <a:p>
            <a:r>
              <a:rPr lang="en-US" dirty="0" smtClean="0"/>
              <a:t>(Human) Ops Resource Intensive</a:t>
            </a:r>
          </a:p>
        </p:txBody>
      </p:sp>
    </p:spTree>
    <p:extLst>
      <p:ext uri="{BB962C8B-B14F-4D97-AF65-F5344CB8AC3E}">
        <p14:creationId xmlns:p14="http://schemas.microsoft.com/office/powerpoint/2010/main" xmlns="" val="4027264028"/>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Azure Operational Concerns</a:t>
            </a:r>
            <a:endParaRPr lang="en-US" dirty="0"/>
          </a:p>
        </p:txBody>
      </p:sp>
      <p:sp>
        <p:nvSpPr>
          <p:cNvPr id="3" name="Text Placeholder 2"/>
          <p:cNvSpPr>
            <a:spLocks noGrp="1"/>
          </p:cNvSpPr>
          <p:nvPr>
            <p:ph type="body" sz="quarter" idx="10"/>
          </p:nvPr>
        </p:nvSpPr>
        <p:spPr>
          <a:xfrm>
            <a:off x="381000" y="1447799"/>
            <a:ext cx="8382000" cy="4343401"/>
          </a:xfrm>
        </p:spPr>
        <p:txBody>
          <a:bodyPr/>
          <a:lstStyle/>
          <a:p>
            <a:r>
              <a:rPr lang="en-US" dirty="0" smtClean="0"/>
              <a:t>Buying </a:t>
            </a:r>
            <a:r>
              <a:rPr lang="en-US" dirty="0"/>
              <a:t>hardware </a:t>
            </a:r>
            <a:r>
              <a:rPr lang="en-US" dirty="0" smtClean="0">
                <a:sym typeface="Wingdings" pitchFamily="2" charset="2"/>
              </a:rPr>
              <a:t> </a:t>
            </a:r>
            <a:r>
              <a:rPr lang="en-US" b="1" dirty="0" smtClean="0">
                <a:effectLst>
                  <a:outerShdw blurRad="38100" dist="38100" dir="2700000" algn="tl">
                    <a:srgbClr val="000000">
                      <a:alpha val="43137"/>
                    </a:srgbClr>
                  </a:outerShdw>
                </a:effectLst>
                <a:sym typeface="Wingdings" pitchFamily="2" charset="2"/>
              </a:rPr>
              <a:t>null</a:t>
            </a:r>
          </a:p>
          <a:p>
            <a:r>
              <a:rPr lang="en-US" dirty="0" err="1"/>
              <a:t>CapEx</a:t>
            </a:r>
            <a:r>
              <a:rPr lang="en-US" dirty="0"/>
              <a:t> </a:t>
            </a:r>
            <a:r>
              <a:rPr lang="en-US" dirty="0">
                <a:sym typeface="Wingdings" pitchFamily="2" charset="2"/>
              </a:rPr>
              <a:t> Variable </a:t>
            </a:r>
            <a:r>
              <a:rPr lang="en-US" dirty="0" smtClean="0">
                <a:sym typeface="Wingdings" pitchFamily="2" charset="2"/>
              </a:rPr>
              <a:t>cost / Utility pricing</a:t>
            </a:r>
            <a:endParaRPr lang="en-US" dirty="0" smtClean="0"/>
          </a:p>
          <a:p>
            <a:r>
              <a:rPr lang="en-US" dirty="0" smtClean="0"/>
              <a:t>(Human) Ops Resource Intensive </a:t>
            </a:r>
            <a:r>
              <a:rPr lang="en-US" dirty="0" smtClean="0">
                <a:sym typeface="Wingdings" pitchFamily="2" charset="2"/>
              </a:rPr>
              <a:t> </a:t>
            </a:r>
            <a:r>
              <a:rPr lang="en-US" b="1" dirty="0" smtClean="0">
                <a:effectLst>
                  <a:outerShdw blurRad="38100" dist="38100" dir="2700000" algn="tl">
                    <a:srgbClr val="000000">
                      <a:alpha val="43137"/>
                    </a:srgbClr>
                  </a:outerShdw>
                </a:effectLst>
                <a:sym typeface="Wingdings" pitchFamily="2" charset="2"/>
              </a:rPr>
              <a:t>null</a:t>
            </a:r>
          </a:p>
          <a:p>
            <a:pPr marL="457200" lvl="1" indent="0">
              <a:buNone/>
            </a:pPr>
            <a:r>
              <a:rPr lang="en-US" dirty="0" smtClean="0"/>
              <a:t>+ Communication paths reduced</a:t>
            </a:r>
          </a:p>
          <a:p>
            <a:pPr>
              <a:buNone/>
            </a:pPr>
            <a:endParaRPr lang="en-US" dirty="0"/>
          </a:p>
        </p:txBody>
      </p:sp>
    </p:spTree>
    <p:extLst>
      <p:ext uri="{BB962C8B-B14F-4D97-AF65-F5344CB8AC3E}">
        <p14:creationId xmlns:p14="http://schemas.microsoft.com/office/powerpoint/2010/main" xmlns="" val="112354428"/>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oud 6"/>
          <p:cNvSpPr/>
          <p:nvPr/>
        </p:nvSpPr>
        <p:spPr>
          <a:xfrm>
            <a:off x="4038600" y="990600"/>
            <a:ext cx="4737109" cy="5819001"/>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 name="Title 1"/>
          <p:cNvSpPr>
            <a:spLocks noGrp="1"/>
          </p:cNvSpPr>
          <p:nvPr>
            <p:ph type="title"/>
          </p:nvPr>
        </p:nvSpPr>
        <p:spPr>
          <a:xfrm>
            <a:off x="685800" y="533400"/>
            <a:ext cx="6858000" cy="882134"/>
          </a:xfrm>
        </p:spPr>
        <p:txBody>
          <a:bodyPr>
            <a:normAutofit/>
          </a:bodyPr>
          <a:lstStyle/>
          <a:p>
            <a:r>
              <a:rPr lang="en-US" dirty="0" smtClean="0"/>
              <a:t>Concerns for App Owner</a:t>
            </a:r>
            <a:endParaRPr lang="en-US" dirty="0"/>
          </a:p>
        </p:txBody>
      </p:sp>
      <p:sp>
        <p:nvSpPr>
          <p:cNvPr id="3" name="Date Placeholder 2"/>
          <p:cNvSpPr>
            <a:spLocks noGrp="1"/>
          </p:cNvSpPr>
          <p:nvPr>
            <p:ph type="dt" sz="half" idx="10"/>
          </p:nvPr>
        </p:nvSpPr>
        <p:spPr>
          <a:xfrm>
            <a:off x="0" y="6356350"/>
            <a:ext cx="3505200" cy="365125"/>
          </a:xfrm>
        </p:spPr>
        <p:txBody>
          <a:bodyPr/>
          <a:lstStyle/>
          <a:p>
            <a:r>
              <a:rPr lang="en-US" dirty="0" smtClean="0"/>
              <a:t>Slide stolen from Chris Bowen’s talk: Windows Azure: What? Why? And a Peek Under the Hood</a:t>
            </a:r>
            <a:endParaRPr lang="en-US" dirty="0"/>
          </a:p>
        </p:txBody>
      </p:sp>
      <p:sp>
        <p:nvSpPr>
          <p:cNvPr id="4" name="Slide Number Placeholder 3"/>
          <p:cNvSpPr>
            <a:spLocks noGrp="1"/>
          </p:cNvSpPr>
          <p:nvPr>
            <p:ph type="sldNum" sz="quarter" idx="12"/>
          </p:nvPr>
        </p:nvSpPr>
        <p:spPr/>
        <p:txBody>
          <a:bodyPr/>
          <a:lstStyle/>
          <a:p>
            <a:fld id="{73F9E7CF-3709-40E0-A697-84DFF926643D}" type="slidenum">
              <a:rPr lang="en-US" smtClean="0"/>
              <a:pPr/>
              <a:t>33</a:t>
            </a:fld>
            <a:endParaRPr lang="en-US" dirty="0"/>
          </a:p>
        </p:txBody>
      </p:sp>
      <p:sp>
        <p:nvSpPr>
          <p:cNvPr id="5" name="TextBox 4"/>
          <p:cNvSpPr txBox="1"/>
          <p:nvPr/>
        </p:nvSpPr>
        <p:spPr>
          <a:xfrm>
            <a:off x="3296651" y="4431268"/>
            <a:ext cx="3092513" cy="369332"/>
          </a:xfrm>
          <a:prstGeom prst="rect">
            <a:avLst/>
          </a:prstGeom>
          <a:noFill/>
        </p:spPr>
        <p:txBody>
          <a:bodyPr wrap="none" rtlCol="0">
            <a:spAutoFit/>
          </a:bodyPr>
          <a:lstStyle/>
          <a:p>
            <a:r>
              <a:rPr lang="en-US" dirty="0" smtClean="0"/>
              <a:t>Application Development</a:t>
            </a:r>
          </a:p>
        </p:txBody>
      </p:sp>
      <p:sp>
        <p:nvSpPr>
          <p:cNvPr id="8" name="TextBox 7"/>
          <p:cNvSpPr txBox="1"/>
          <p:nvPr/>
        </p:nvSpPr>
        <p:spPr>
          <a:xfrm>
            <a:off x="3638891" y="5650468"/>
            <a:ext cx="2408032" cy="369332"/>
          </a:xfrm>
          <a:prstGeom prst="rect">
            <a:avLst/>
          </a:prstGeom>
          <a:noFill/>
        </p:spPr>
        <p:txBody>
          <a:bodyPr wrap="none" rtlCol="0">
            <a:spAutoFit/>
          </a:bodyPr>
          <a:lstStyle/>
          <a:p>
            <a:r>
              <a:rPr lang="en-US" dirty="0" smtClean="0"/>
              <a:t>Network Addressing</a:t>
            </a:r>
            <a:endParaRPr lang="en-US" dirty="0"/>
          </a:p>
        </p:txBody>
      </p:sp>
      <p:sp>
        <p:nvSpPr>
          <p:cNvPr id="9" name="TextBox 8"/>
          <p:cNvSpPr txBox="1"/>
          <p:nvPr/>
        </p:nvSpPr>
        <p:spPr>
          <a:xfrm>
            <a:off x="3371992" y="3516868"/>
            <a:ext cx="2941831" cy="369332"/>
          </a:xfrm>
          <a:prstGeom prst="rect">
            <a:avLst/>
          </a:prstGeom>
          <a:noFill/>
        </p:spPr>
        <p:txBody>
          <a:bodyPr wrap="none" rtlCol="0">
            <a:spAutoFit/>
          </a:bodyPr>
          <a:lstStyle/>
          <a:p>
            <a:r>
              <a:rPr lang="en-US" dirty="0" smtClean="0"/>
              <a:t>Network Load Balancing</a:t>
            </a:r>
            <a:endParaRPr lang="en-US" dirty="0"/>
          </a:p>
        </p:txBody>
      </p:sp>
      <p:sp>
        <p:nvSpPr>
          <p:cNvPr id="10" name="TextBox 9"/>
          <p:cNvSpPr txBox="1"/>
          <p:nvPr/>
        </p:nvSpPr>
        <p:spPr>
          <a:xfrm>
            <a:off x="3803200" y="5955268"/>
            <a:ext cx="2079415" cy="369332"/>
          </a:xfrm>
          <a:prstGeom prst="rect">
            <a:avLst/>
          </a:prstGeom>
          <a:noFill/>
        </p:spPr>
        <p:txBody>
          <a:bodyPr wrap="none" rtlCol="0">
            <a:spAutoFit/>
          </a:bodyPr>
          <a:lstStyle/>
          <a:p>
            <a:r>
              <a:rPr lang="en-US" dirty="0" smtClean="0"/>
              <a:t>Hardware Repair</a:t>
            </a:r>
            <a:endParaRPr lang="en-US" dirty="0"/>
          </a:p>
        </p:txBody>
      </p:sp>
      <p:sp>
        <p:nvSpPr>
          <p:cNvPr id="11" name="TextBox 10"/>
          <p:cNvSpPr txBox="1"/>
          <p:nvPr/>
        </p:nvSpPr>
        <p:spPr>
          <a:xfrm>
            <a:off x="3491415" y="4126468"/>
            <a:ext cx="2702984" cy="369332"/>
          </a:xfrm>
          <a:prstGeom prst="rect">
            <a:avLst/>
          </a:prstGeom>
          <a:noFill/>
        </p:spPr>
        <p:txBody>
          <a:bodyPr wrap="none" rtlCol="0">
            <a:spAutoFit/>
          </a:bodyPr>
          <a:lstStyle/>
          <a:p>
            <a:r>
              <a:rPr lang="en-US" dirty="0" smtClean="0"/>
              <a:t>OS updates &amp; Patches</a:t>
            </a:r>
            <a:endParaRPr lang="en-US" dirty="0"/>
          </a:p>
        </p:txBody>
      </p:sp>
      <p:sp>
        <p:nvSpPr>
          <p:cNvPr id="12" name="TextBox 11"/>
          <p:cNvSpPr txBox="1"/>
          <p:nvPr/>
        </p:nvSpPr>
        <p:spPr>
          <a:xfrm>
            <a:off x="3967507" y="5345668"/>
            <a:ext cx="1750800" cy="369332"/>
          </a:xfrm>
          <a:prstGeom prst="rect">
            <a:avLst/>
          </a:prstGeom>
          <a:noFill/>
        </p:spPr>
        <p:txBody>
          <a:bodyPr wrap="none" rtlCol="0">
            <a:spAutoFit/>
          </a:bodyPr>
          <a:lstStyle/>
          <a:p>
            <a:r>
              <a:rPr lang="en-US" dirty="0" smtClean="0"/>
              <a:t>OS Installation</a:t>
            </a:r>
            <a:endParaRPr lang="en-US" dirty="0"/>
          </a:p>
        </p:txBody>
      </p:sp>
      <p:sp>
        <p:nvSpPr>
          <p:cNvPr id="13" name="TextBox 12"/>
          <p:cNvSpPr txBox="1"/>
          <p:nvPr/>
        </p:nvSpPr>
        <p:spPr>
          <a:xfrm>
            <a:off x="3302261" y="2907268"/>
            <a:ext cx="3081293" cy="369332"/>
          </a:xfrm>
          <a:prstGeom prst="rect">
            <a:avLst/>
          </a:prstGeom>
          <a:noFill/>
        </p:spPr>
        <p:txBody>
          <a:bodyPr wrap="none" rtlCol="0">
            <a:spAutoFit/>
          </a:bodyPr>
          <a:lstStyle/>
          <a:p>
            <a:r>
              <a:rPr lang="en-US" dirty="0" smtClean="0"/>
              <a:t>Computational Scalability</a:t>
            </a:r>
            <a:endParaRPr lang="en-US" dirty="0"/>
          </a:p>
        </p:txBody>
      </p:sp>
      <p:sp>
        <p:nvSpPr>
          <p:cNvPr id="14" name="TextBox 13"/>
          <p:cNvSpPr txBox="1"/>
          <p:nvPr/>
        </p:nvSpPr>
        <p:spPr>
          <a:xfrm>
            <a:off x="3718240" y="5040868"/>
            <a:ext cx="2249334" cy="369332"/>
          </a:xfrm>
          <a:prstGeom prst="rect">
            <a:avLst/>
          </a:prstGeom>
          <a:noFill/>
        </p:spPr>
        <p:txBody>
          <a:bodyPr wrap="none" rtlCol="0">
            <a:spAutoFit/>
          </a:bodyPr>
          <a:lstStyle/>
          <a:p>
            <a:r>
              <a:rPr lang="en-US" dirty="0" smtClean="0"/>
              <a:t>Storage Scalability</a:t>
            </a:r>
            <a:endParaRPr lang="en-US" dirty="0"/>
          </a:p>
        </p:txBody>
      </p:sp>
      <p:sp>
        <p:nvSpPr>
          <p:cNvPr id="15" name="TextBox 14"/>
          <p:cNvSpPr txBox="1"/>
          <p:nvPr/>
        </p:nvSpPr>
        <p:spPr>
          <a:xfrm>
            <a:off x="3512254" y="3212068"/>
            <a:ext cx="2661306" cy="369332"/>
          </a:xfrm>
          <a:prstGeom prst="rect">
            <a:avLst/>
          </a:prstGeom>
          <a:noFill/>
        </p:spPr>
        <p:txBody>
          <a:bodyPr wrap="none" rtlCol="0">
            <a:spAutoFit/>
          </a:bodyPr>
          <a:lstStyle/>
          <a:p>
            <a:r>
              <a:rPr lang="en-US" dirty="0" smtClean="0"/>
              <a:t>Hardware Provisioning</a:t>
            </a:r>
            <a:endParaRPr lang="en-US" dirty="0"/>
          </a:p>
        </p:txBody>
      </p:sp>
      <p:sp>
        <p:nvSpPr>
          <p:cNvPr id="16" name="TextBox 15"/>
          <p:cNvSpPr txBox="1"/>
          <p:nvPr/>
        </p:nvSpPr>
        <p:spPr>
          <a:xfrm>
            <a:off x="3600419" y="4736068"/>
            <a:ext cx="2484976" cy="369332"/>
          </a:xfrm>
          <a:prstGeom prst="rect">
            <a:avLst/>
          </a:prstGeom>
          <a:noFill/>
        </p:spPr>
        <p:txBody>
          <a:bodyPr wrap="none" rtlCol="0">
            <a:spAutoFit/>
          </a:bodyPr>
          <a:lstStyle/>
          <a:p>
            <a:r>
              <a:rPr lang="en-US" dirty="0" smtClean="0"/>
              <a:t>Staging / Production</a:t>
            </a:r>
            <a:endParaRPr lang="en-US" dirty="0"/>
          </a:p>
        </p:txBody>
      </p:sp>
      <p:sp>
        <p:nvSpPr>
          <p:cNvPr id="17" name="TextBox 16"/>
          <p:cNvSpPr txBox="1"/>
          <p:nvPr/>
        </p:nvSpPr>
        <p:spPr>
          <a:xfrm>
            <a:off x="3865717" y="2602468"/>
            <a:ext cx="1954381" cy="369332"/>
          </a:xfrm>
          <a:prstGeom prst="rect">
            <a:avLst/>
          </a:prstGeom>
          <a:noFill/>
        </p:spPr>
        <p:txBody>
          <a:bodyPr wrap="none" rtlCol="0">
            <a:spAutoFit/>
          </a:bodyPr>
          <a:lstStyle/>
          <a:p>
            <a:r>
              <a:rPr lang="en-US" dirty="0" smtClean="0"/>
              <a:t>High Availability</a:t>
            </a:r>
            <a:endParaRPr lang="en-US" dirty="0"/>
          </a:p>
        </p:txBody>
      </p:sp>
      <p:sp>
        <p:nvSpPr>
          <p:cNvPr id="18" name="TextBox 17"/>
          <p:cNvSpPr txBox="1"/>
          <p:nvPr/>
        </p:nvSpPr>
        <p:spPr>
          <a:xfrm>
            <a:off x="3894571" y="3821668"/>
            <a:ext cx="1896673" cy="369332"/>
          </a:xfrm>
          <a:prstGeom prst="rect">
            <a:avLst/>
          </a:prstGeom>
          <a:noFill/>
        </p:spPr>
        <p:txBody>
          <a:bodyPr wrap="none" rtlCol="0">
            <a:spAutoFit/>
          </a:bodyPr>
          <a:lstStyle/>
          <a:p>
            <a:r>
              <a:rPr lang="en-US" dirty="0" smtClean="0"/>
              <a:t>Fault Tolerance</a:t>
            </a:r>
            <a:endParaRPr lang="en-US" dirty="0"/>
          </a:p>
        </p:txBody>
      </p:sp>
      <p:sp>
        <p:nvSpPr>
          <p:cNvPr id="20" name="TextBox 19"/>
          <p:cNvSpPr txBox="1"/>
          <p:nvPr/>
        </p:nvSpPr>
        <p:spPr>
          <a:xfrm>
            <a:off x="3235737" y="2297668"/>
            <a:ext cx="3214341" cy="369332"/>
          </a:xfrm>
          <a:prstGeom prst="rect">
            <a:avLst/>
          </a:prstGeom>
          <a:noFill/>
        </p:spPr>
        <p:txBody>
          <a:bodyPr wrap="none" rtlCol="0">
            <a:spAutoFit/>
          </a:bodyPr>
          <a:lstStyle/>
          <a:p>
            <a:r>
              <a:rPr lang="en-US" dirty="0" smtClean="0"/>
              <a:t>Data Center Management</a:t>
            </a:r>
            <a:endParaRPr lang="en-US" dirty="0"/>
          </a:p>
        </p:txBody>
      </p:sp>
      <p:sp>
        <p:nvSpPr>
          <p:cNvPr id="6" name="TextBox 5"/>
          <p:cNvSpPr txBox="1"/>
          <p:nvPr/>
        </p:nvSpPr>
        <p:spPr>
          <a:xfrm>
            <a:off x="5334000" y="1455003"/>
            <a:ext cx="2526654" cy="646331"/>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Stuff We Might</a:t>
            </a:r>
            <a:br>
              <a:rPr lang="en-US" dirty="0" smtClean="0"/>
            </a:br>
            <a:r>
              <a:rPr lang="en-US" dirty="0" smtClean="0"/>
              <a:t>Rather Not Deal With</a:t>
            </a:r>
            <a:endParaRPr lang="en-US" dirty="0"/>
          </a:p>
        </p:txBody>
      </p:sp>
      <p:sp>
        <p:nvSpPr>
          <p:cNvPr id="22" name="TextBox 21"/>
          <p:cNvSpPr txBox="1"/>
          <p:nvPr/>
        </p:nvSpPr>
        <p:spPr>
          <a:xfrm>
            <a:off x="1123458" y="1573198"/>
            <a:ext cx="2388796"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dirty="0" smtClean="0"/>
              <a:t>Stuff We Like</a:t>
            </a:r>
            <a:endParaRPr lang="en-US" dirty="0"/>
          </a:p>
        </p:txBody>
      </p:sp>
      <p:pic>
        <p:nvPicPr>
          <p:cNvPr id="21" name="Picture 20" descr="azure_logo_white.png"/>
          <p:cNvPicPr>
            <a:picLocks noChangeAspect="1"/>
          </p:cNvPicPr>
          <p:nvPr/>
        </p:nvPicPr>
        <p:blipFill>
          <a:blip r:embed="rId3" cstate="print"/>
          <a:stretch>
            <a:fillRect/>
          </a:stretch>
        </p:blipFill>
        <p:spPr>
          <a:xfrm rot="19670931">
            <a:off x="4860854" y="3396734"/>
            <a:ext cx="3178447" cy="592592"/>
          </a:xfrm>
          <a:prstGeom prst="rect">
            <a:avLst/>
          </a:prstGeom>
        </p:spPr>
      </p:pic>
    </p:spTree>
    <p:extLst>
      <p:ext uri="{BB962C8B-B14F-4D97-AF65-F5344CB8AC3E}">
        <p14:creationId xmlns:p14="http://schemas.microsoft.com/office/powerpoint/2010/main" xmlns="" val="2699884540"/>
      </p:ext>
    </p:extLst>
  </p:cSld>
  <p:clrMapOvr>
    <a:masterClrMapping/>
  </p:clrMapOvr>
  <mc:AlternateContent xmlns:mc="http://schemas.openxmlformats.org/markup-compatibility/2006">
    <mc:Choice xmlns:p14="http://schemas.microsoft.com/office/powerpoint/2010/main" xmlns="" Requires="p14">
      <p:transition spd="slow" p14:dur="1600">
        <p14:prism isContent="1"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7" presetClass="path" presetSubtype="0" accel="50000" decel="50000" fill="hold" grpId="0" nodeType="clickEffect">
                                  <p:stCondLst>
                                    <p:cond delay="0"/>
                                  </p:stCondLst>
                                  <p:childTnLst>
                                    <p:animMotion origin="layout" path="M -3.88889E-6 1.8695E-6 L 0.05226 0.04003 C 0.06337 0.04905 0.07969 0.05391 0.09688 0.05391 C 0.11632 0.05391 0.13195 0.04905 0.14306 0.04003 L 0.19549 1.8695E-6 " pathEditMode="relative" rAng="0" ptsTypes="FffFF">
                                      <p:cBhvr>
                                        <p:cTn id="12" dur="2000" fill="hold"/>
                                        <p:tgtEl>
                                          <p:spTgt spid="20"/>
                                        </p:tgtEl>
                                        <p:attrNameLst>
                                          <p:attrName>ppt_x</p:attrName>
                                          <p:attrName>ppt_y</p:attrName>
                                        </p:attrNameLst>
                                      </p:cBhvr>
                                      <p:rCtr x="9774" y="2684"/>
                                    </p:animMotion>
                                  </p:childTnLst>
                                </p:cTn>
                              </p:par>
                              <p:par>
                                <p:cTn id="13" presetID="37" presetClass="path" presetSubtype="0" accel="50000" decel="50000" fill="hold" grpId="0" nodeType="withEffect">
                                  <p:stCondLst>
                                    <p:cond delay="0"/>
                                  </p:stCondLst>
                                  <p:childTnLst>
                                    <p:animMotion origin="layout" path="M -3.88889E-6 -2.00833E-6 L 0.05226 0.04003 C 0.06337 0.04905 0.07969 0.05391 0.09688 0.05391 C 0.11632 0.05391 0.13195 0.04905 0.14306 0.04003 L 0.19549 -2.00833E-6 " pathEditMode="relative" rAng="0" ptsTypes="FffFF">
                                      <p:cBhvr>
                                        <p:cTn id="14" dur="2000" fill="hold"/>
                                        <p:tgtEl>
                                          <p:spTgt spid="17"/>
                                        </p:tgtEl>
                                        <p:attrNameLst>
                                          <p:attrName>ppt_x</p:attrName>
                                          <p:attrName>ppt_y</p:attrName>
                                        </p:attrNameLst>
                                      </p:cBhvr>
                                      <p:rCtr x="9774" y="2684"/>
                                    </p:animMotion>
                                  </p:childTnLst>
                                </p:cTn>
                              </p:par>
                              <p:par>
                                <p:cTn id="15" presetID="37" presetClass="path" presetSubtype="0" accel="50000" decel="50000" fill="hold" grpId="0" nodeType="withEffect">
                                  <p:stCondLst>
                                    <p:cond delay="0"/>
                                  </p:stCondLst>
                                  <p:childTnLst>
                                    <p:animMotion origin="layout" path="M -3.88889E-6 4.11384E-6 L 0.05226 0.04002 C 0.06337 0.04905 0.07969 0.05391 0.09688 0.05391 C 0.11632 0.05391 0.13195 0.04905 0.14306 0.04002 L 0.19549 4.11384E-6 " pathEditMode="relative" rAng="0" ptsTypes="FffFF">
                                      <p:cBhvr>
                                        <p:cTn id="16" dur="2000" fill="hold"/>
                                        <p:tgtEl>
                                          <p:spTgt spid="13"/>
                                        </p:tgtEl>
                                        <p:attrNameLst>
                                          <p:attrName>ppt_x</p:attrName>
                                          <p:attrName>ppt_y</p:attrName>
                                        </p:attrNameLst>
                                      </p:cBhvr>
                                      <p:rCtr x="9774" y="2684"/>
                                    </p:animMotion>
                                  </p:childTnLst>
                                </p:cTn>
                              </p:par>
                              <p:par>
                                <p:cTn id="17" presetID="37" presetClass="path" presetSubtype="0" accel="50000" decel="50000" fill="hold" grpId="0" nodeType="withEffect">
                                  <p:stCondLst>
                                    <p:cond delay="0"/>
                                  </p:stCondLst>
                                  <p:childTnLst>
                                    <p:animMotion origin="layout" path="M -3.88889E-6 2.36002E-7 L 0.05226 0.04003 C 0.06337 0.04905 0.07969 0.05391 0.09688 0.05391 C 0.11632 0.05391 0.13195 0.04905 0.14306 0.04003 L 0.19549 2.36002E-7 " pathEditMode="relative" rAng="0" ptsTypes="FffFF">
                                      <p:cBhvr>
                                        <p:cTn id="18" dur="2000" fill="hold"/>
                                        <p:tgtEl>
                                          <p:spTgt spid="15"/>
                                        </p:tgtEl>
                                        <p:attrNameLst>
                                          <p:attrName>ppt_x</p:attrName>
                                          <p:attrName>ppt_y</p:attrName>
                                        </p:attrNameLst>
                                      </p:cBhvr>
                                      <p:rCtr x="9774" y="2684"/>
                                    </p:animMotion>
                                  </p:childTnLst>
                                </p:cTn>
                              </p:par>
                              <p:par>
                                <p:cTn id="19" presetID="37" presetClass="path" presetSubtype="0" accel="50000" decel="50000" fill="hold" grpId="0" nodeType="withEffect">
                                  <p:stCondLst>
                                    <p:cond delay="0"/>
                                  </p:stCondLst>
                                  <p:childTnLst>
                                    <p:animMotion origin="layout" path="M -3.88889E-6 -3.64183E-6 L 0.05226 0.04003 C 0.06337 0.04906 0.07969 0.05391 0.09688 0.05391 C 0.11632 0.05391 0.13195 0.04906 0.14306 0.04003 L 0.19549 -3.64183E-6 " pathEditMode="relative" rAng="0" ptsTypes="FffFF">
                                      <p:cBhvr>
                                        <p:cTn id="20" dur="2000" fill="hold"/>
                                        <p:tgtEl>
                                          <p:spTgt spid="9"/>
                                        </p:tgtEl>
                                        <p:attrNameLst>
                                          <p:attrName>ppt_x</p:attrName>
                                          <p:attrName>ppt_y</p:attrName>
                                        </p:attrNameLst>
                                      </p:cBhvr>
                                      <p:rCtr x="9774" y="2684"/>
                                    </p:animMotion>
                                  </p:childTnLst>
                                </p:cTn>
                              </p:par>
                              <p:par>
                                <p:cTn id="21" presetID="37" presetClass="path" presetSubtype="0" accel="50000" decel="50000" fill="hold" grpId="0" nodeType="withEffect">
                                  <p:stCondLst>
                                    <p:cond delay="0"/>
                                  </p:stCondLst>
                                  <p:childTnLst>
                                    <p:animMotion origin="layout" path="M -3.88889E-6 2.48033E-6 L 0.05226 0.04003 C 0.06337 0.04905 0.07969 0.05391 0.09688 0.05391 C 0.11632 0.05391 0.13195 0.04905 0.14306 0.04003 L 0.19549 2.48033E-6 " pathEditMode="relative" rAng="0" ptsTypes="FffFF">
                                      <p:cBhvr>
                                        <p:cTn id="22" dur="2000" fill="hold"/>
                                        <p:tgtEl>
                                          <p:spTgt spid="18"/>
                                        </p:tgtEl>
                                        <p:attrNameLst>
                                          <p:attrName>ppt_x</p:attrName>
                                          <p:attrName>ppt_y</p:attrName>
                                        </p:attrNameLst>
                                      </p:cBhvr>
                                      <p:rCtr x="9774" y="2684"/>
                                    </p:animMotion>
                                  </p:childTnLst>
                                </p:cTn>
                              </p:par>
                              <p:par>
                                <p:cTn id="23" presetID="37" presetClass="path" presetSubtype="0" accel="50000" decel="50000" fill="hold" grpId="0" nodeType="withEffect">
                                  <p:stCondLst>
                                    <p:cond delay="0"/>
                                  </p:stCondLst>
                                  <p:childTnLst>
                                    <p:animMotion origin="layout" path="M -3.88889E-6 -1.3975E-6 L 0.05226 0.04003 C 0.06337 0.04905 0.07969 0.05391 0.09688 0.05391 C 0.11632 0.05391 0.13195 0.04905 0.14306 0.04003 L 0.19549 -1.3975E-6 " pathEditMode="relative" rAng="0" ptsTypes="FffFF">
                                      <p:cBhvr>
                                        <p:cTn id="24" dur="2000" fill="hold"/>
                                        <p:tgtEl>
                                          <p:spTgt spid="11"/>
                                        </p:tgtEl>
                                        <p:attrNameLst>
                                          <p:attrName>ppt_x</p:attrName>
                                          <p:attrName>ppt_y</p:attrName>
                                        </p:attrNameLst>
                                      </p:cBhvr>
                                      <p:rCtr x="9774" y="2684"/>
                                    </p:animMotion>
                                  </p:childTnLst>
                                </p:cTn>
                              </p:par>
                              <p:par>
                                <p:cTn id="25" presetID="37" presetClass="path" presetSubtype="0" accel="50000" decel="50000" fill="hold" grpId="0" nodeType="withEffect">
                                  <p:stCondLst>
                                    <p:cond delay="0"/>
                                  </p:stCondLst>
                                  <p:childTnLst>
                                    <p:animMotion origin="layout" path="M -3.88889E-6 -0.04188 L 0.05226 -0.00185 C 0.06337 0.00717 0.07969 0.01203 0.09688 0.01203 C 0.11632 0.01203 0.13195 0.00717 0.14306 -0.00185 L 0.19549 -0.04188 " pathEditMode="relative" rAng="0" ptsTypes="FffFF">
                                      <p:cBhvr>
                                        <p:cTn id="26" dur="2000" fill="hold"/>
                                        <p:tgtEl>
                                          <p:spTgt spid="16"/>
                                        </p:tgtEl>
                                        <p:attrNameLst>
                                          <p:attrName>ppt_x</p:attrName>
                                          <p:attrName>ppt_y</p:attrName>
                                        </p:attrNameLst>
                                      </p:cBhvr>
                                      <p:rCtr x="9774" y="2684"/>
                                    </p:animMotion>
                                  </p:childTnLst>
                                </p:cTn>
                              </p:par>
                              <p:par>
                                <p:cTn id="27" presetID="37" presetClass="path" presetSubtype="0" accel="50000" decel="50000" fill="hold" grpId="0" nodeType="withEffect">
                                  <p:stCondLst>
                                    <p:cond delay="0"/>
                                  </p:stCondLst>
                                  <p:childTnLst>
                                    <p:animMotion origin="layout" path="M -3.88889E-6 -0.04188 L 0.05226 -0.00185 C 0.06337 0.00718 0.07969 0.01203 0.09688 0.01203 C 0.11632 0.01203 0.13195 0.00718 0.14306 -0.00185 L 0.19549 -0.04188 " pathEditMode="relative" rAng="0" ptsTypes="FffFF">
                                      <p:cBhvr>
                                        <p:cTn id="28" dur="2000" fill="hold"/>
                                        <p:tgtEl>
                                          <p:spTgt spid="14"/>
                                        </p:tgtEl>
                                        <p:attrNameLst>
                                          <p:attrName>ppt_x</p:attrName>
                                          <p:attrName>ppt_y</p:attrName>
                                        </p:attrNameLst>
                                      </p:cBhvr>
                                      <p:rCtr x="9774" y="2684"/>
                                    </p:animMotion>
                                  </p:childTnLst>
                                </p:cTn>
                              </p:par>
                              <p:par>
                                <p:cTn id="29" presetID="37" presetClass="path" presetSubtype="0" accel="50000" decel="50000" fill="hold" grpId="0" nodeType="withEffect">
                                  <p:stCondLst>
                                    <p:cond delay="0"/>
                                  </p:stCondLst>
                                  <p:childTnLst>
                                    <p:animMotion origin="layout" path="M -3.88889E-6 -0.04188 L 0.05226 -0.00185 C 0.06337 0.00717 0.07969 0.01203 0.09688 0.01203 C 0.11632 0.01203 0.13195 0.00717 0.14306 -0.00185 L 0.19549 -0.04188 " pathEditMode="relative" rAng="0" ptsTypes="FffFF">
                                      <p:cBhvr>
                                        <p:cTn id="30" dur="2000" fill="hold"/>
                                        <p:tgtEl>
                                          <p:spTgt spid="12"/>
                                        </p:tgtEl>
                                        <p:attrNameLst>
                                          <p:attrName>ppt_x</p:attrName>
                                          <p:attrName>ppt_y</p:attrName>
                                        </p:attrNameLst>
                                      </p:cBhvr>
                                      <p:rCtr x="9774" y="2684"/>
                                    </p:animMotion>
                                  </p:childTnLst>
                                </p:cTn>
                              </p:par>
                              <p:par>
                                <p:cTn id="31" presetID="37" presetClass="path" presetSubtype="0" accel="50000" decel="50000" fill="hold" grpId="0" nodeType="withEffect">
                                  <p:stCondLst>
                                    <p:cond delay="0"/>
                                  </p:stCondLst>
                                  <p:childTnLst>
                                    <p:animMotion origin="layout" path="M -3.88889E-6 -0.04188 L 0.05226 -0.00185 C 0.06337 0.00717 0.07969 0.01203 0.09688 0.01203 C 0.11632 0.01203 0.13195 0.00717 0.14306 -0.00185 L 0.19549 -0.04188 " pathEditMode="relative" rAng="0" ptsTypes="FffFF">
                                      <p:cBhvr>
                                        <p:cTn id="32" dur="2000" fill="hold"/>
                                        <p:tgtEl>
                                          <p:spTgt spid="8"/>
                                        </p:tgtEl>
                                        <p:attrNameLst>
                                          <p:attrName>ppt_x</p:attrName>
                                          <p:attrName>ppt_y</p:attrName>
                                        </p:attrNameLst>
                                      </p:cBhvr>
                                      <p:rCtr x="9774" y="2684"/>
                                    </p:animMotion>
                                  </p:childTnLst>
                                </p:cTn>
                              </p:par>
                              <p:par>
                                <p:cTn id="33" presetID="37" presetClass="path" presetSubtype="0" accel="50000" decel="50000" fill="hold" grpId="0" nodeType="withEffect">
                                  <p:stCondLst>
                                    <p:cond delay="0"/>
                                  </p:stCondLst>
                                  <p:childTnLst>
                                    <p:animMotion origin="layout" path="M 2.5E-6 -0.04187 L 0.05225 -0.00185 C 0.06337 0.00718 0.07969 0.01204 0.09687 0.01204 C 0.11632 0.01204 0.13194 0.00718 0.14305 -0.00185 L 0.19548 -0.04187 " pathEditMode="relative" rAng="0" ptsTypes="FffFF">
                                      <p:cBhvr>
                                        <p:cTn id="34" dur="2000" fill="hold"/>
                                        <p:tgtEl>
                                          <p:spTgt spid="10"/>
                                        </p:tgtEl>
                                        <p:attrNameLst>
                                          <p:attrName>ppt_x</p:attrName>
                                          <p:attrName>ppt_y</p:attrName>
                                        </p:attrNameLst>
                                      </p:cBhvr>
                                      <p:rCtr x="9774" y="2684"/>
                                    </p:animMotion>
                                  </p:childTnLst>
                                </p:cTn>
                              </p:par>
                              <p:par>
                                <p:cTn id="35" presetID="42" presetClass="path" presetSubtype="0" accel="50000" decel="50000" fill="hold" grpId="0" nodeType="withEffect">
                                  <p:stCondLst>
                                    <p:cond delay="0"/>
                                  </p:stCondLst>
                                  <p:childTnLst>
                                    <p:animMotion origin="layout" path="M 2.5E-6 0.0111 L -0.27136 -0.30611 " pathEditMode="relative" rAng="0" ptsTypes="AA">
                                      <p:cBhvr>
                                        <p:cTn id="36" dur="2000" fill="hold"/>
                                        <p:tgtEl>
                                          <p:spTgt spid="5"/>
                                        </p:tgtEl>
                                        <p:attrNameLst>
                                          <p:attrName>ppt_x</p:attrName>
                                          <p:attrName>ppt_y</p:attrName>
                                        </p:attrNameLst>
                                      </p:cBhvr>
                                      <p:rCtr x="-13576" y="-15872"/>
                                    </p:animMotion>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Effect transition="in" filter="fade">
                                      <p:cBhvr>
                                        <p:cTn id="43" dur="500"/>
                                        <p:tgtEl>
                                          <p:spTgt spid="7"/>
                                        </p:tgtEl>
                                      </p:cBhvr>
                                    </p:animEffect>
                                  </p:childTnLst>
                                </p:cTn>
                              </p:par>
                              <p:par>
                                <p:cTn id="44" presetID="31" presetClass="entr" presetSubtype="0" fill="hold" nodeType="with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p:cTn id="46" dur="1000" fill="hold"/>
                                        <p:tgtEl>
                                          <p:spTgt spid="21"/>
                                        </p:tgtEl>
                                        <p:attrNameLst>
                                          <p:attrName>ppt_w</p:attrName>
                                        </p:attrNameLst>
                                      </p:cBhvr>
                                      <p:tavLst>
                                        <p:tav tm="0">
                                          <p:val>
                                            <p:fltVal val="0"/>
                                          </p:val>
                                        </p:tav>
                                        <p:tav tm="100000">
                                          <p:val>
                                            <p:strVal val="#ppt_w"/>
                                          </p:val>
                                        </p:tav>
                                      </p:tavLst>
                                    </p:anim>
                                    <p:anim calcmode="lin" valueType="num">
                                      <p:cBhvr>
                                        <p:cTn id="47" dur="1000" fill="hold"/>
                                        <p:tgtEl>
                                          <p:spTgt spid="21"/>
                                        </p:tgtEl>
                                        <p:attrNameLst>
                                          <p:attrName>ppt_h</p:attrName>
                                        </p:attrNameLst>
                                      </p:cBhvr>
                                      <p:tavLst>
                                        <p:tav tm="0">
                                          <p:val>
                                            <p:fltVal val="0"/>
                                          </p:val>
                                        </p:tav>
                                        <p:tav tm="100000">
                                          <p:val>
                                            <p:strVal val="#ppt_h"/>
                                          </p:val>
                                        </p:tav>
                                      </p:tavLst>
                                    </p:anim>
                                    <p:anim calcmode="lin" valueType="num">
                                      <p:cBhvr>
                                        <p:cTn id="48" dur="1000" fill="hold"/>
                                        <p:tgtEl>
                                          <p:spTgt spid="21"/>
                                        </p:tgtEl>
                                        <p:attrNameLst>
                                          <p:attrName>style.rotation</p:attrName>
                                        </p:attrNameLst>
                                      </p:cBhvr>
                                      <p:tavLst>
                                        <p:tav tm="0">
                                          <p:val>
                                            <p:fltVal val="90"/>
                                          </p:val>
                                        </p:tav>
                                        <p:tav tm="100000">
                                          <p:val>
                                            <p:fltVal val="0"/>
                                          </p:val>
                                        </p:tav>
                                      </p:tavLst>
                                    </p:anim>
                                    <p:animEffect transition="in" filter="fade">
                                      <p:cBhvr>
                                        <p:cTn id="4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p:bldP spid="8" grpId="0"/>
      <p:bldP spid="9" grpId="0"/>
      <p:bldP spid="10" grpId="0"/>
      <p:bldP spid="11" grpId="0"/>
      <p:bldP spid="12" grpId="0"/>
      <p:bldP spid="13" grpId="0"/>
      <p:bldP spid="14" grpId="0"/>
      <p:bldP spid="15" grpId="0"/>
      <p:bldP spid="16" grpId="0"/>
      <p:bldP spid="17" grpId="0"/>
      <p:bldP spid="18" grpId="0"/>
      <p:bldP spid="20" grpId="0"/>
      <p:bldP spid="6" grpId="0" animBg="1"/>
      <p:bldP spid="22"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 name="Group 17"/>
          <p:cNvGrpSpPr>
            <a:grpSpLocks/>
          </p:cNvGrpSpPr>
          <p:nvPr/>
        </p:nvGrpSpPr>
        <p:grpSpPr bwMode="auto">
          <a:xfrm>
            <a:off x="3790950" y="1857375"/>
            <a:ext cx="1490663" cy="1208088"/>
            <a:chOff x="6324600" y="1422400"/>
            <a:chExt cx="2435352" cy="1854200"/>
          </a:xfrm>
        </p:grpSpPr>
        <p:sp>
          <p:nvSpPr>
            <p:cNvPr id="20" name="Rounded Rectangle 19"/>
            <p:cNvSpPr/>
            <p:nvPr/>
          </p:nvSpPr>
          <p:spPr>
            <a:xfrm>
              <a:off x="6324600" y="1422400"/>
              <a:ext cx="2435352" cy="18542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a:p>
          </p:txBody>
        </p:sp>
        <p:pic>
          <p:nvPicPr>
            <p:cNvPr id="14358" name="Picture 20"/>
            <p:cNvPicPr>
              <a:picLocks noChangeAspect="1"/>
            </p:cNvPicPr>
            <p:nvPr/>
          </p:nvPicPr>
          <p:blipFill>
            <a:blip r:embed="rId2" cstate="print"/>
            <a:srcRect/>
            <a:stretch>
              <a:fillRect/>
            </a:stretch>
          </p:blipFill>
          <p:spPr bwMode="auto">
            <a:xfrm>
              <a:off x="7543800" y="2581585"/>
              <a:ext cx="1076311" cy="577809"/>
            </a:xfrm>
            <a:prstGeom prst="rect">
              <a:avLst/>
            </a:prstGeom>
            <a:noFill/>
            <a:ln w="9525">
              <a:noFill/>
              <a:miter lim="800000"/>
              <a:headEnd/>
              <a:tailEnd/>
            </a:ln>
          </p:spPr>
        </p:pic>
        <p:pic>
          <p:nvPicPr>
            <p:cNvPr id="14359" name="Picture 4" descr="http://ts2.mm.bing.net/images/thumbnail.aspx?q=1436277871037&amp;id=8ed5fbafc93ee35072ce6b879c342923&amp;url=http%3a%2f%2fshakti.trincoll.edu%2f~dmerrick%2fimages%2fruby.pn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629400" y="2607840"/>
              <a:ext cx="522967" cy="526256"/>
            </a:xfrm>
            <a:prstGeom prst="rect">
              <a:avLst/>
            </a:prstGeom>
            <a:noFill/>
            <a:ln w="9525">
              <a:noFill/>
              <a:miter lim="800000"/>
              <a:headEnd/>
              <a:tailEnd/>
            </a:ln>
          </p:spPr>
        </p:pic>
        <p:pic>
          <p:nvPicPr>
            <p:cNvPr id="14360" name="Picture 6" descr="http://ts1.mm.bing.net/images/thumbnail.aspx?q=1403609426392&amp;id=92f3a3a126d6358496f6acab0cb93794&amp;url=http%3a%2f%2fwww.brillien.org%2fmedia%2fimg%2fjava.pn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7935912" y="1689715"/>
              <a:ext cx="709612" cy="709613"/>
            </a:xfrm>
            <a:prstGeom prst="rect">
              <a:avLst/>
            </a:prstGeom>
            <a:noFill/>
            <a:ln w="9525">
              <a:noFill/>
              <a:miter lim="800000"/>
              <a:headEnd/>
              <a:tailEnd/>
            </a:ln>
          </p:spPr>
        </p:pic>
        <p:pic>
          <p:nvPicPr>
            <p:cNvPr id="14361" name="Picture 8" descr="http://www.python.org/community/logos/python-logo-master-v3-TM.pn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6690519" y="1516900"/>
              <a:ext cx="1600199" cy="540500"/>
            </a:xfrm>
            <a:prstGeom prst="rect">
              <a:avLst/>
            </a:prstGeom>
            <a:noFill/>
            <a:ln w="9525">
              <a:noFill/>
              <a:miter lim="800000"/>
              <a:headEnd/>
              <a:tailEnd/>
            </a:ln>
          </p:spPr>
        </p:pic>
        <p:pic>
          <p:nvPicPr>
            <p:cNvPr id="14362" name="Picture 12" descr="D:\DVD_ART36\Logos\Microsoft .NET - NET (brand)\.net bl h.png"/>
            <p:cNvPicPr>
              <a:picLocks noChangeAspect="1" noChangeArrowheads="1"/>
            </p:cNvPicPr>
            <p:nvPr/>
          </p:nvPicPr>
          <p:blipFill>
            <a:blip r:embed="rId6" cstate="print"/>
            <a:srcRect/>
            <a:stretch>
              <a:fillRect/>
            </a:stretch>
          </p:blipFill>
          <p:spPr bwMode="auto">
            <a:xfrm>
              <a:off x="6448498" y="2110642"/>
              <a:ext cx="1440902" cy="354369"/>
            </a:xfrm>
            <a:prstGeom prst="rect">
              <a:avLst/>
            </a:prstGeom>
            <a:noFill/>
            <a:ln w="9525">
              <a:noFill/>
              <a:miter lim="800000"/>
              <a:headEnd/>
              <a:tailEnd/>
            </a:ln>
          </p:spPr>
        </p:pic>
      </p:grpSp>
      <p:pic>
        <p:nvPicPr>
          <p:cNvPr id="14339" name="Picture 3" descr="azure_platform.png"/>
          <p:cNvPicPr>
            <a:picLocks noChangeAspect="1"/>
          </p:cNvPicPr>
          <p:nvPr/>
        </p:nvPicPr>
        <p:blipFill>
          <a:blip r:embed="rId7" cstate="print">
            <a:grayscl/>
          </a:blip>
          <a:srcRect b="26849"/>
          <a:stretch>
            <a:fillRect/>
          </a:stretch>
        </p:blipFill>
        <p:spPr bwMode="auto">
          <a:xfrm>
            <a:off x="571500" y="4724400"/>
            <a:ext cx="3429000" cy="1319213"/>
          </a:xfrm>
          <a:prstGeom prst="rect">
            <a:avLst/>
          </a:prstGeom>
          <a:noFill/>
          <a:ln w="9525">
            <a:noFill/>
            <a:miter lim="800000"/>
            <a:headEnd/>
            <a:tailEnd/>
          </a:ln>
        </p:spPr>
      </p:pic>
      <p:sp>
        <p:nvSpPr>
          <p:cNvPr id="2" name="Title 1"/>
          <p:cNvSpPr>
            <a:spLocks noGrp="1"/>
          </p:cNvSpPr>
          <p:nvPr>
            <p:ph type="title"/>
          </p:nvPr>
        </p:nvSpPr>
        <p:spPr/>
        <p:txBody>
          <a:bodyPr>
            <a:normAutofit fontScale="90000"/>
          </a:bodyPr>
          <a:lstStyle/>
          <a:p>
            <a:pPr marL="320040" indent="-320040" eaLnBrk="1" fontAlgn="auto" hangingPunct="1">
              <a:spcAft>
                <a:spcPts val="0"/>
              </a:spcAft>
              <a:buClr>
                <a:schemeClr val="accent6">
                  <a:lumMod val="75000"/>
                </a:schemeClr>
              </a:buClr>
              <a:defRPr/>
            </a:pPr>
            <a:r>
              <a:rPr lang="en-US" dirty="0" smtClean="0"/>
              <a:t>Compute Services</a:t>
            </a:r>
            <a:endParaRPr lang="en-US" dirty="0"/>
          </a:p>
        </p:txBody>
      </p:sp>
      <p:sp>
        <p:nvSpPr>
          <p:cNvPr id="3" name="Text Placeholder 2"/>
          <p:cNvSpPr>
            <a:spLocks noGrp="1"/>
          </p:cNvSpPr>
          <p:nvPr>
            <p:ph type="body" sz="quarter" idx="10"/>
          </p:nvPr>
        </p:nvSpPr>
        <p:spPr>
          <a:xfrm>
            <a:off x="4724400" y="3630613"/>
            <a:ext cx="4648200" cy="3074987"/>
          </a:xfrm>
        </p:spPr>
        <p:txBody>
          <a:bodyPr/>
          <a:lstStyle/>
          <a:p>
            <a:pPr eaLnBrk="1" hangingPunct="1"/>
            <a:r>
              <a:rPr lang="en-US" sz="2400" dirty="0" smtClean="0"/>
              <a:t>Web Role </a:t>
            </a:r>
          </a:p>
          <a:p>
            <a:pPr lvl="1" eaLnBrk="1" hangingPunct="1"/>
            <a:r>
              <a:rPr lang="en-US" sz="2000" dirty="0" smtClean="0"/>
              <a:t>Hosted in IIS (Web Server)</a:t>
            </a:r>
          </a:p>
          <a:p>
            <a:pPr lvl="1" eaLnBrk="1" hangingPunct="1"/>
            <a:r>
              <a:rPr lang="en-US" sz="2000" dirty="0" smtClean="0"/>
              <a:t>Public facing service</a:t>
            </a:r>
          </a:p>
          <a:p>
            <a:pPr eaLnBrk="1" hangingPunct="1"/>
            <a:r>
              <a:rPr lang="en-US" sz="2400" dirty="0" smtClean="0"/>
              <a:t>Worker Role</a:t>
            </a:r>
          </a:p>
          <a:p>
            <a:pPr lvl="1" eaLnBrk="1" hangingPunct="1"/>
            <a:r>
              <a:rPr lang="en-US" sz="2000" dirty="0" smtClean="0"/>
              <a:t>Background process</a:t>
            </a:r>
          </a:p>
          <a:p>
            <a:pPr lvl="1" eaLnBrk="1" hangingPunct="1"/>
            <a:r>
              <a:rPr lang="en-US" sz="2000" dirty="0" smtClean="0"/>
              <a:t>Can be public facing</a:t>
            </a:r>
          </a:p>
          <a:p>
            <a:pPr eaLnBrk="1" hangingPunct="1"/>
            <a:r>
              <a:rPr lang="en-US" sz="2400" dirty="0" smtClean="0"/>
              <a:t>Language agnostic</a:t>
            </a:r>
          </a:p>
        </p:txBody>
      </p:sp>
      <p:sp>
        <p:nvSpPr>
          <p:cNvPr id="15" name="Isosceles Triangle 14"/>
          <p:cNvSpPr/>
          <p:nvPr/>
        </p:nvSpPr>
        <p:spPr>
          <a:xfrm rot="13301808">
            <a:off x="707487" y="2036748"/>
            <a:ext cx="2211733" cy="3304169"/>
          </a:xfrm>
          <a:prstGeom prst="triangle">
            <a:avLst>
              <a:gd name="adj" fmla="val 27656"/>
            </a:avLst>
          </a:prstGeom>
          <a:gradFill flip="none" rotWithShape="1">
            <a:gsLst>
              <a:gs pos="0">
                <a:schemeClr val="accent1">
                  <a:tint val="66000"/>
                  <a:satMod val="160000"/>
                  <a:alpha val="30000"/>
                </a:schemeClr>
              </a:gs>
              <a:gs pos="50000">
                <a:schemeClr val="accent1">
                  <a:tint val="44500"/>
                  <a:satMod val="160000"/>
                  <a:alpha val="46000"/>
                </a:schemeClr>
              </a:gs>
              <a:gs pos="100000">
                <a:schemeClr val="accent1">
                  <a:tint val="23500"/>
                  <a:satMod val="160000"/>
                  <a:alpha val="60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5" name="Picture 2"/>
          <p:cNvPicPr>
            <a:picLocks noChangeAspect="1" noChangeArrowheads="1"/>
          </p:cNvPicPr>
          <p:nvPr/>
        </p:nvPicPr>
        <p:blipFill>
          <a:blip r:embed="rId8" cstate="print"/>
          <a:srcRect/>
          <a:stretch>
            <a:fillRect/>
          </a:stretch>
        </p:blipFill>
        <p:spPr bwMode="auto">
          <a:xfrm>
            <a:off x="738188" y="5203825"/>
            <a:ext cx="409575" cy="323850"/>
          </a:xfrm>
          <a:prstGeom prst="rect">
            <a:avLst/>
          </a:prstGeom>
          <a:noFill/>
          <a:ln w="9525">
            <a:noFill/>
            <a:miter lim="800000"/>
            <a:headEnd/>
            <a:tailEnd/>
          </a:ln>
          <a:effectLst/>
        </p:spPr>
      </p:pic>
      <p:grpSp>
        <p:nvGrpSpPr>
          <p:cNvPr id="5" name="Group 16"/>
          <p:cNvGrpSpPr>
            <a:grpSpLocks/>
          </p:cNvGrpSpPr>
          <p:nvPr/>
        </p:nvGrpSpPr>
        <p:grpSpPr bwMode="auto">
          <a:xfrm>
            <a:off x="608013" y="1666875"/>
            <a:ext cx="4806950" cy="1524000"/>
            <a:chOff x="2661070" y="2514600"/>
            <a:chExt cx="4806530" cy="1524000"/>
          </a:xfrm>
        </p:grpSpPr>
        <p:sp>
          <p:nvSpPr>
            <p:cNvPr id="6" name="Rounded Rectangle 5"/>
            <p:cNvSpPr/>
            <p:nvPr/>
          </p:nvSpPr>
          <p:spPr>
            <a:xfrm>
              <a:off x="4115093" y="2514600"/>
              <a:ext cx="3352507" cy="1524000"/>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ounded Rectangle 6"/>
            <p:cNvSpPr/>
            <p:nvPr/>
          </p:nvSpPr>
          <p:spPr>
            <a:xfrm>
              <a:off x="4343400" y="2895600"/>
              <a:ext cx="304800" cy="761999"/>
            </a:xfrm>
            <a:prstGeom prst="roundRect">
              <a:avLst/>
            </a:prstGeom>
          </p:spPr>
          <p:style>
            <a:lnRef idx="1">
              <a:schemeClr val="accent1"/>
            </a:lnRef>
            <a:fillRef idx="2">
              <a:schemeClr val="accent1"/>
            </a:fillRef>
            <a:effectRef idx="1">
              <a:schemeClr val="accent1"/>
            </a:effectRef>
            <a:fontRef idx="minor">
              <a:schemeClr val="dk1"/>
            </a:fontRef>
          </p:style>
          <p:txBody>
            <a:bodyPr vert="wordArtVert" anchor="ctr"/>
            <a:lstStyle/>
            <a:p>
              <a:pPr algn="ctr" fontAlgn="auto">
                <a:spcBef>
                  <a:spcPts val="0"/>
                </a:spcBef>
                <a:spcAft>
                  <a:spcPts val="0"/>
                </a:spcAft>
                <a:defRPr/>
              </a:pPr>
              <a:r>
                <a:rPr lang="en-US" sz="1400" b="1" dirty="0"/>
                <a:t>LB</a:t>
              </a:r>
            </a:p>
          </p:txBody>
        </p:sp>
        <p:sp>
          <p:nvSpPr>
            <p:cNvPr id="8" name="Rounded Rectangle 7"/>
            <p:cNvSpPr/>
            <p:nvPr/>
          </p:nvSpPr>
          <p:spPr>
            <a:xfrm>
              <a:off x="4953220" y="2705100"/>
              <a:ext cx="106670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p:txBody>
        </p:sp>
        <p:sp>
          <p:nvSpPr>
            <p:cNvPr id="9" name="Rounded Rectangle 8"/>
            <p:cNvSpPr/>
            <p:nvPr/>
          </p:nvSpPr>
          <p:spPr>
            <a:xfrm>
              <a:off x="6172313" y="2695575"/>
              <a:ext cx="1068294"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0" name="Rounded Rectangle 9"/>
            <p:cNvSpPr/>
            <p:nvPr/>
          </p:nvSpPr>
          <p:spPr>
            <a:xfrm>
              <a:off x="5029413" y="2743200"/>
              <a:ext cx="106670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1" name="Rounded Rectangle 10"/>
            <p:cNvSpPr/>
            <p:nvPr/>
          </p:nvSpPr>
          <p:spPr>
            <a:xfrm>
              <a:off x="6248507" y="2743200"/>
              <a:ext cx="1068294"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2" name="Right Arrow 11"/>
            <p:cNvSpPr/>
            <p:nvPr/>
          </p:nvSpPr>
          <p:spPr>
            <a:xfrm>
              <a:off x="2661070" y="3024757"/>
              <a:ext cx="1453730" cy="484632"/>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Box 12"/>
            <p:cNvSpPr txBox="1"/>
            <p:nvPr/>
          </p:nvSpPr>
          <p:spPr>
            <a:xfrm>
              <a:off x="2737263" y="3113088"/>
              <a:ext cx="1073056" cy="277812"/>
            </a:xfrm>
            <a:prstGeom prst="rect">
              <a:avLst/>
            </a:prstGeom>
            <a:noFill/>
          </p:spPr>
          <p:txBody>
            <a:bodyPr wrap="none">
              <a:spAutoFit/>
            </a:bodyPr>
            <a:lstStyle/>
            <a:p>
              <a:pPr fontAlgn="auto">
                <a:spcBef>
                  <a:spcPts val="0"/>
                </a:spcBef>
                <a:spcAft>
                  <a:spcPts val="0"/>
                </a:spcAft>
                <a:defRPr/>
              </a:pPr>
              <a:r>
                <a:rPr lang="en-US" sz="1200" dirty="0">
                  <a:solidFill>
                    <a:schemeClr val="bg1">
                      <a:lumMod val="85000"/>
                    </a:schemeClr>
                  </a:solidFill>
                  <a:latin typeface="+mn-lt"/>
                  <a:cs typeface="+mn-cs"/>
                </a:rPr>
                <a:t>HTTP/HTTPS</a:t>
              </a:r>
            </a:p>
          </p:txBody>
        </p:sp>
      </p:grpSp>
    </p:spTree>
    <p:extLst>
      <p:ext uri="{BB962C8B-B14F-4D97-AF65-F5344CB8AC3E}">
        <p14:creationId xmlns:p14="http://schemas.microsoft.com/office/powerpoint/2010/main" xmlns="" val="380946443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42" presetClass="path" presetSubtype="0" accel="50000" decel="50000" fill="hold" nodeType="withEffect">
                                  <p:stCondLst>
                                    <p:cond delay="0"/>
                                  </p:stCondLst>
                                  <p:childTnLst>
                                    <p:animMotion origin="layout" path="M 3.05556E-6 -4.38483E-6 L 0.27899 -0.00323 " pathEditMode="relative" rAng="0" ptsTypes="AA">
                                      <p:cBhvr>
                                        <p:cTn id="24" dur="2000" fill="hold"/>
                                        <p:tgtEl>
                                          <p:spTgt spid="4"/>
                                        </p:tgtEl>
                                        <p:attrNameLst>
                                          <p:attrName>ppt_x</p:attrName>
                                          <p:attrName>ppt_y</p:attrName>
                                        </p:attrNameLst>
                                      </p:cBhvr>
                                      <p:rCtr x="13900" y="-2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25962"/>
          </a:xfrm>
        </p:spPr>
        <p:txBody>
          <a:bodyPr/>
          <a:lstStyle/>
          <a:p>
            <a:r>
              <a:rPr lang="en-US" sz="2400" dirty="0" smtClean="0"/>
              <a:t>Key Windows Azure Design Pattern…</a:t>
            </a:r>
            <a:br>
              <a:rPr lang="en-US" sz="2400" dirty="0" smtClean="0"/>
            </a:br>
            <a:r>
              <a:rPr lang="en-US" b="1" dirty="0" smtClean="0">
                <a:solidFill>
                  <a:srgbClr val="0070C0"/>
                </a:solidFill>
              </a:rPr>
              <a:t>TWO ROLES AND A QUEUE</a:t>
            </a:r>
            <a:endParaRPr lang="en-US" b="1" dirty="0">
              <a:solidFill>
                <a:srgbClr val="0070C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Pattern: Roles + Queues</a:t>
            </a:r>
            <a:endParaRPr lang="en-US" dirty="0"/>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553200" y="28194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grpSp>
        <p:nvGrpSpPr>
          <p:cNvPr id="3" name="Group 30"/>
          <p:cNvGrpSpPr>
            <a:grpSpLocks/>
          </p:cNvGrpSpPr>
          <p:nvPr/>
        </p:nvGrpSpPr>
        <p:grpSpPr bwMode="auto">
          <a:xfrm>
            <a:off x="4191000" y="3124200"/>
            <a:ext cx="647700" cy="519112"/>
            <a:chOff x="7775011" y="2878863"/>
            <a:chExt cx="749100" cy="601411"/>
          </a:xfrm>
        </p:grpSpPr>
        <p:sp>
          <p:nvSpPr>
            <p:cNvPr id="8" name="Rounded Rectangle 7"/>
            <p:cNvSpPr/>
            <p:nvPr/>
          </p:nvSpPr>
          <p:spPr>
            <a:xfrm>
              <a:off x="7775011" y="2880702"/>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ounded Rectangle 8"/>
            <p:cNvSpPr/>
            <p:nvPr/>
          </p:nvSpPr>
          <p:spPr>
            <a:xfrm>
              <a:off x="7857632" y="2930360"/>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ounded Rectangle 9"/>
            <p:cNvSpPr/>
            <p:nvPr/>
          </p:nvSpPr>
          <p:spPr>
            <a:xfrm>
              <a:off x="7857632" y="3106921"/>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ounded Rectangle 10"/>
            <p:cNvSpPr/>
            <p:nvPr/>
          </p:nvSpPr>
          <p:spPr>
            <a:xfrm>
              <a:off x="7857632" y="3283482"/>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ed Rectangle 11"/>
            <p:cNvSpPr/>
            <p:nvPr/>
          </p:nvSpPr>
          <p:spPr>
            <a:xfrm>
              <a:off x="8197298" y="2878863"/>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ounded Rectangle 12"/>
            <p:cNvSpPr/>
            <p:nvPr/>
          </p:nvSpPr>
          <p:spPr>
            <a:xfrm>
              <a:off x="8279919" y="3281643"/>
              <a:ext cx="152391" cy="152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4" name="TextBox 13"/>
          <p:cNvSpPr txBox="1"/>
          <p:nvPr/>
        </p:nvSpPr>
        <p:spPr>
          <a:xfrm>
            <a:off x="4122737" y="3697287"/>
            <a:ext cx="769938" cy="307975"/>
          </a:xfrm>
          <a:prstGeom prst="rect">
            <a:avLst/>
          </a:prstGeom>
          <a:noFill/>
        </p:spPr>
        <p:txBody>
          <a:bodyPr wrap="none">
            <a:spAutoFit/>
          </a:bodyPr>
          <a:lstStyle/>
          <a:p>
            <a:pPr fontAlgn="auto">
              <a:spcBef>
                <a:spcPts val="0"/>
              </a:spcBef>
              <a:spcAft>
                <a:spcPts val="0"/>
              </a:spcAft>
              <a:defRPr/>
            </a:pPr>
            <a:r>
              <a:rPr lang="en-US" sz="1400" dirty="0">
                <a:latin typeface="+mn-lt"/>
                <a:cs typeface="+mn-cs"/>
              </a:rPr>
              <a:t>Queues</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ight Arrow 84"/>
          <p:cNvSpPr/>
          <p:nvPr/>
        </p:nvSpPr>
        <p:spPr>
          <a:xfrm>
            <a:off x="51816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0458157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a:bodyPr>
          <a:lstStyle/>
          <a:p>
            <a:r>
              <a:rPr lang="en-US" dirty="0" smtClean="0"/>
              <a:t>Key Pattern: </a:t>
            </a:r>
            <a:r>
              <a:rPr lang="en-US" dirty="0" err="1" smtClean="0"/>
              <a:t>Roles</a:t>
            </a:r>
            <a:r>
              <a:rPr lang="en-US" b="1" baseline="30000" dirty="0" err="1" smtClean="0"/>
              <a:t>n</a:t>
            </a:r>
            <a:r>
              <a:rPr lang="en-US" dirty="0" smtClean="0"/>
              <a:t> + </a:t>
            </a:r>
            <a:r>
              <a:rPr lang="en-US" dirty="0" err="1" smtClean="0"/>
              <a:t>Queues</a:t>
            </a:r>
            <a:r>
              <a:rPr lang="en-US" b="1" baseline="30000" dirty="0" err="1" smtClean="0"/>
              <a:t>n</a:t>
            </a:r>
            <a:r>
              <a:rPr lang="en-US" b="1" baseline="30000" dirty="0" smtClean="0"/>
              <a:t/>
            </a:r>
            <a:br>
              <a:rPr lang="en-US" b="1" baseline="30000" dirty="0" smtClean="0"/>
            </a:br>
            <a:r>
              <a:rPr lang="en-US" dirty="0" smtClean="0"/>
              <a:t> </a:t>
            </a:r>
            <a:r>
              <a:rPr lang="en-US" dirty="0" err="1" smtClean="0"/>
              <a:t>R</a:t>
            </a:r>
            <a:r>
              <a:rPr lang="en-US" baseline="30000" dirty="0" err="1" smtClean="0"/>
              <a:t>n</a:t>
            </a:r>
            <a:r>
              <a:rPr lang="en-US" dirty="0" err="1" smtClean="0">
                <a:sym typeface="Wingdings" pitchFamily="2" charset="2"/>
              </a:rPr>
              <a:t></a:t>
            </a:r>
            <a:r>
              <a:rPr lang="en-US" dirty="0" err="1" smtClean="0"/>
              <a:t>Q</a:t>
            </a:r>
            <a:r>
              <a:rPr lang="en-US" baseline="30000" dirty="0" err="1" smtClean="0"/>
              <a:t>n</a:t>
            </a:r>
            <a:r>
              <a:rPr lang="en-US" dirty="0" err="1" smtClean="0">
                <a:sym typeface="Wingdings" pitchFamily="2" charset="2"/>
              </a:rPr>
              <a:t></a:t>
            </a:r>
            <a:r>
              <a:rPr lang="en-US" dirty="0" err="1" smtClean="0"/>
              <a:t>R</a:t>
            </a:r>
            <a:r>
              <a:rPr lang="en-US" baseline="30000" dirty="0" err="1" smtClean="0"/>
              <a:t>n</a:t>
            </a:r>
            <a:r>
              <a:rPr lang="en-US" dirty="0" smtClean="0"/>
              <a:t> </a:t>
            </a:r>
            <a:endParaRPr lang="en-US" b="1" baseline="30000" dirty="0"/>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a:t>
            </a:r>
            <a:r>
              <a:rPr lang="en-US" dirty="0" smtClean="0"/>
              <a:t>IIS</a:t>
            </a:r>
            <a:r>
              <a:rPr lang="en-US" dirty="0"/>
              <a:t>)</a:t>
            </a:r>
          </a:p>
        </p:txBody>
      </p:sp>
      <p:sp>
        <p:nvSpPr>
          <p:cNvPr id="5" name="Rounded Rectangle 4"/>
          <p:cNvSpPr/>
          <p:nvPr/>
        </p:nvSpPr>
        <p:spPr bwMode="auto">
          <a:xfrm>
            <a:off x="6629400" y="18288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grpSp>
        <p:nvGrpSpPr>
          <p:cNvPr id="3" name="Group 30"/>
          <p:cNvGrpSpPr>
            <a:grpSpLocks/>
          </p:cNvGrpSpPr>
          <p:nvPr/>
        </p:nvGrpSpPr>
        <p:grpSpPr bwMode="auto">
          <a:xfrm>
            <a:off x="4381500" y="3367088"/>
            <a:ext cx="647700" cy="519112"/>
            <a:chOff x="7775011" y="2878863"/>
            <a:chExt cx="749100" cy="601411"/>
          </a:xfrm>
        </p:grpSpPr>
        <p:sp>
          <p:nvSpPr>
            <p:cNvPr id="8" name="Rounded Rectangle 7"/>
            <p:cNvSpPr/>
            <p:nvPr/>
          </p:nvSpPr>
          <p:spPr>
            <a:xfrm>
              <a:off x="7775011" y="2880702"/>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ounded Rectangle 8"/>
            <p:cNvSpPr/>
            <p:nvPr/>
          </p:nvSpPr>
          <p:spPr>
            <a:xfrm>
              <a:off x="7857632" y="2930360"/>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ounded Rectangle 9"/>
            <p:cNvSpPr/>
            <p:nvPr/>
          </p:nvSpPr>
          <p:spPr>
            <a:xfrm>
              <a:off x="7857632" y="3106921"/>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ounded Rectangle 10"/>
            <p:cNvSpPr/>
            <p:nvPr/>
          </p:nvSpPr>
          <p:spPr>
            <a:xfrm>
              <a:off x="7857632" y="3283482"/>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ed Rectangle 11"/>
            <p:cNvSpPr/>
            <p:nvPr/>
          </p:nvSpPr>
          <p:spPr>
            <a:xfrm>
              <a:off x="8197298" y="2878863"/>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ounded Rectangle 12"/>
            <p:cNvSpPr/>
            <p:nvPr/>
          </p:nvSpPr>
          <p:spPr>
            <a:xfrm>
              <a:off x="8279919" y="3281643"/>
              <a:ext cx="152391" cy="152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4" name="TextBox 13"/>
          <p:cNvSpPr txBox="1"/>
          <p:nvPr/>
        </p:nvSpPr>
        <p:spPr>
          <a:xfrm>
            <a:off x="4122737" y="4035425"/>
            <a:ext cx="769938" cy="307975"/>
          </a:xfrm>
          <a:prstGeom prst="rect">
            <a:avLst/>
          </a:prstGeom>
          <a:noFill/>
        </p:spPr>
        <p:txBody>
          <a:bodyPr wrap="none">
            <a:spAutoFit/>
          </a:bodyPr>
          <a:lstStyle/>
          <a:p>
            <a:pPr fontAlgn="auto">
              <a:spcBef>
                <a:spcPts val="0"/>
              </a:spcBef>
              <a:spcAft>
                <a:spcPts val="0"/>
              </a:spcAft>
              <a:defRPr/>
            </a:pPr>
            <a:r>
              <a:rPr lang="en-US" sz="1400" dirty="0">
                <a:latin typeface="+mn-lt"/>
                <a:cs typeface="+mn-cs"/>
              </a:rPr>
              <a:t>Queues</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ight Arrow 84"/>
          <p:cNvSpPr/>
          <p:nvPr/>
        </p:nvSpPr>
        <p:spPr>
          <a:xfrm>
            <a:off x="51816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bwMode="auto">
          <a:xfrm>
            <a:off x="1143000" y="25908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a:t>
            </a:r>
            <a:r>
              <a:rPr lang="en-US" dirty="0" smtClean="0"/>
              <a:t>IIS</a:t>
            </a:r>
            <a:r>
              <a:rPr lang="en-US" dirty="0"/>
              <a:t>)</a:t>
            </a:r>
          </a:p>
        </p:txBody>
      </p:sp>
      <p:sp>
        <p:nvSpPr>
          <p:cNvPr id="16" name="Rounded Rectangle 15"/>
          <p:cNvSpPr/>
          <p:nvPr/>
        </p:nvSpPr>
        <p:spPr bwMode="auto">
          <a:xfrm>
            <a:off x="914400" y="23622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a:t>
            </a:r>
            <a:r>
              <a:rPr lang="en-US" dirty="0" smtClean="0"/>
              <a:t>IIS</a:t>
            </a:r>
            <a:r>
              <a:rPr lang="en-US" dirty="0"/>
              <a:t>)</a:t>
            </a:r>
          </a:p>
        </p:txBody>
      </p:sp>
      <p:sp>
        <p:nvSpPr>
          <p:cNvPr id="17" name="Rounded Rectangle 16"/>
          <p:cNvSpPr/>
          <p:nvPr/>
        </p:nvSpPr>
        <p:spPr bwMode="auto">
          <a:xfrm>
            <a:off x="685800" y="21336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a:t>
            </a:r>
            <a:r>
              <a:rPr lang="en-US" dirty="0" smtClean="0"/>
              <a:t>IIS</a:t>
            </a:r>
            <a:r>
              <a:rPr lang="en-US" dirty="0"/>
              <a:t>)</a:t>
            </a:r>
          </a:p>
        </p:txBody>
      </p:sp>
      <p:sp>
        <p:nvSpPr>
          <p:cNvPr id="18" name="Rounded Rectangle 17"/>
          <p:cNvSpPr/>
          <p:nvPr/>
        </p:nvSpPr>
        <p:spPr bwMode="auto">
          <a:xfrm>
            <a:off x="6781800" y="20574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9" name="Rounded Rectangle 18"/>
          <p:cNvSpPr/>
          <p:nvPr/>
        </p:nvSpPr>
        <p:spPr bwMode="auto">
          <a:xfrm>
            <a:off x="6934200" y="22860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20" name="Rounded Rectangle 19"/>
          <p:cNvSpPr/>
          <p:nvPr/>
        </p:nvSpPr>
        <p:spPr bwMode="auto">
          <a:xfrm>
            <a:off x="7086600" y="25146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smtClean="0"/>
              <a:t>Role Type 1</a:t>
            </a:r>
            <a:endParaRPr lang="en-US" dirty="0"/>
          </a:p>
        </p:txBody>
      </p:sp>
      <p:grpSp>
        <p:nvGrpSpPr>
          <p:cNvPr id="21" name="Group 30"/>
          <p:cNvGrpSpPr>
            <a:grpSpLocks/>
          </p:cNvGrpSpPr>
          <p:nvPr/>
        </p:nvGrpSpPr>
        <p:grpSpPr bwMode="auto">
          <a:xfrm>
            <a:off x="4152900" y="3138488"/>
            <a:ext cx="647700" cy="519112"/>
            <a:chOff x="7775011" y="2878863"/>
            <a:chExt cx="749100" cy="601411"/>
          </a:xfrm>
        </p:grpSpPr>
        <p:sp>
          <p:nvSpPr>
            <p:cNvPr id="22" name="Rounded Rectangle 21"/>
            <p:cNvSpPr/>
            <p:nvPr/>
          </p:nvSpPr>
          <p:spPr>
            <a:xfrm>
              <a:off x="7775011" y="2880702"/>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Rounded Rectangle 22"/>
            <p:cNvSpPr/>
            <p:nvPr/>
          </p:nvSpPr>
          <p:spPr>
            <a:xfrm>
              <a:off x="7857632" y="2930360"/>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Rounded Rectangle 23"/>
            <p:cNvSpPr/>
            <p:nvPr/>
          </p:nvSpPr>
          <p:spPr>
            <a:xfrm>
              <a:off x="7857632" y="3106921"/>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Rounded Rectangle 24"/>
            <p:cNvSpPr/>
            <p:nvPr/>
          </p:nvSpPr>
          <p:spPr>
            <a:xfrm>
              <a:off x="7857632" y="3283482"/>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Rounded Rectangle 25"/>
            <p:cNvSpPr/>
            <p:nvPr/>
          </p:nvSpPr>
          <p:spPr>
            <a:xfrm>
              <a:off x="8197298" y="2878863"/>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Rounded Rectangle 26"/>
            <p:cNvSpPr/>
            <p:nvPr/>
          </p:nvSpPr>
          <p:spPr>
            <a:xfrm>
              <a:off x="8279919" y="3281643"/>
              <a:ext cx="152391" cy="152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28" name="Group 30"/>
          <p:cNvGrpSpPr>
            <a:grpSpLocks/>
          </p:cNvGrpSpPr>
          <p:nvPr/>
        </p:nvGrpSpPr>
        <p:grpSpPr bwMode="auto">
          <a:xfrm>
            <a:off x="3848100" y="2833688"/>
            <a:ext cx="647700" cy="519112"/>
            <a:chOff x="7775011" y="2878863"/>
            <a:chExt cx="749100" cy="601411"/>
          </a:xfrm>
        </p:grpSpPr>
        <p:sp>
          <p:nvSpPr>
            <p:cNvPr id="29" name="Rounded Rectangle 28"/>
            <p:cNvSpPr/>
            <p:nvPr/>
          </p:nvSpPr>
          <p:spPr>
            <a:xfrm>
              <a:off x="7775011" y="2880702"/>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Rounded Rectangle 29"/>
            <p:cNvSpPr/>
            <p:nvPr/>
          </p:nvSpPr>
          <p:spPr>
            <a:xfrm>
              <a:off x="7857632" y="2930360"/>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Rounded Rectangle 30"/>
            <p:cNvSpPr/>
            <p:nvPr/>
          </p:nvSpPr>
          <p:spPr>
            <a:xfrm>
              <a:off x="7857632" y="3106921"/>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Rounded Rectangle 31"/>
            <p:cNvSpPr/>
            <p:nvPr/>
          </p:nvSpPr>
          <p:spPr>
            <a:xfrm>
              <a:off x="7857632" y="3283482"/>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Rounded Rectangle 32"/>
            <p:cNvSpPr/>
            <p:nvPr/>
          </p:nvSpPr>
          <p:spPr>
            <a:xfrm>
              <a:off x="8197298" y="2878863"/>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Rounded Rectangle 33"/>
            <p:cNvSpPr/>
            <p:nvPr/>
          </p:nvSpPr>
          <p:spPr>
            <a:xfrm>
              <a:off x="8279919" y="3281643"/>
              <a:ext cx="152391" cy="152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35" name="Rounded Rectangle 34"/>
          <p:cNvSpPr/>
          <p:nvPr/>
        </p:nvSpPr>
        <p:spPr bwMode="auto">
          <a:xfrm>
            <a:off x="6705600" y="37338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6" name="Rounded Rectangle 35"/>
          <p:cNvSpPr/>
          <p:nvPr/>
        </p:nvSpPr>
        <p:spPr bwMode="auto">
          <a:xfrm>
            <a:off x="6858000" y="39624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7" name="Rounded Rectangle 36"/>
          <p:cNvSpPr/>
          <p:nvPr/>
        </p:nvSpPr>
        <p:spPr bwMode="auto">
          <a:xfrm>
            <a:off x="7010400" y="41910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8" name="Rounded Rectangle 37"/>
          <p:cNvSpPr/>
          <p:nvPr/>
        </p:nvSpPr>
        <p:spPr bwMode="auto">
          <a:xfrm>
            <a:off x="7162800" y="44196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smtClean="0"/>
              <a:t>Role Type 2</a:t>
            </a:r>
            <a:endParaRPr lang="en-US" dirty="0"/>
          </a:p>
        </p:txBody>
      </p:sp>
    </p:spTree>
    <p:extLst>
      <p:ext uri="{BB962C8B-B14F-4D97-AF65-F5344CB8AC3E}">
        <p14:creationId xmlns:p14="http://schemas.microsoft.com/office/powerpoint/2010/main" xmlns="" val="20458157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Roles and Queue</a:t>
            </a:r>
            <a:endParaRPr lang="en-US" dirty="0"/>
          </a:p>
        </p:txBody>
      </p:sp>
      <p:sp>
        <p:nvSpPr>
          <p:cNvPr id="3" name="Content Placeholder 2"/>
          <p:cNvSpPr>
            <a:spLocks noGrp="1"/>
          </p:cNvSpPr>
          <p:nvPr>
            <p:ph idx="1"/>
          </p:nvPr>
        </p:nvSpPr>
        <p:spPr/>
        <p:txBody>
          <a:bodyPr>
            <a:normAutofit/>
          </a:bodyPr>
          <a:lstStyle/>
          <a:p>
            <a:r>
              <a:rPr lang="en-US" dirty="0" smtClean="0"/>
              <a:t>Allow loosely coupled workflow between roles</a:t>
            </a:r>
          </a:p>
          <a:p>
            <a:r>
              <a:rPr lang="en-US" dirty="0" smtClean="0"/>
              <a:t>Messages not processed strictly FIFO</a:t>
            </a:r>
          </a:p>
          <a:p>
            <a:r>
              <a:rPr lang="en-US" sz="4800" dirty="0" smtClean="0"/>
              <a:t>Queue length (and trend) is key metric for tuning Role deployment numbers</a:t>
            </a:r>
          </a:p>
          <a:p>
            <a:pPr>
              <a:buNone/>
            </a:pPr>
            <a:endParaRPr lang="en-US" dirty="0" smtClean="0"/>
          </a:p>
        </p:txBody>
      </p:sp>
    </p:spTree>
    <p:extLst>
      <p:ext uri="{BB962C8B-B14F-4D97-AF65-F5344CB8AC3E}">
        <p14:creationId xmlns:p14="http://schemas.microsoft.com/office/powerpoint/2010/main" xmlns="" val="259010072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Azure Queues by the Numbers</a:t>
            </a:r>
            <a:endParaRPr lang="en-US" dirty="0"/>
          </a:p>
        </p:txBody>
      </p:sp>
      <p:sp>
        <p:nvSpPr>
          <p:cNvPr id="3" name="Content Placeholder 2"/>
          <p:cNvSpPr>
            <a:spLocks noGrp="1"/>
          </p:cNvSpPr>
          <p:nvPr>
            <p:ph idx="1"/>
          </p:nvPr>
        </p:nvSpPr>
        <p:spPr/>
        <p:txBody>
          <a:bodyPr>
            <a:normAutofit/>
          </a:bodyPr>
          <a:lstStyle/>
          <a:p>
            <a:r>
              <a:rPr lang="en-US" dirty="0" smtClean="0"/>
              <a:t>100% = Reliability of message delivery</a:t>
            </a:r>
          </a:p>
          <a:p>
            <a:r>
              <a:rPr lang="en-US" dirty="0" smtClean="0"/>
              <a:t>30 seconds = default “invisibility window”</a:t>
            </a:r>
          </a:p>
          <a:p>
            <a:r>
              <a:rPr lang="en-US" dirty="0" smtClean="0"/>
              <a:t>8 KB = max size of a queued item</a:t>
            </a:r>
          </a:p>
          <a:p>
            <a:r>
              <a:rPr lang="en-US" dirty="0" smtClean="0"/>
              <a:t>7 days = max length an item can stay on queue</a:t>
            </a:r>
          </a:p>
          <a:p>
            <a:r>
              <a:rPr lang="en-US" dirty="0" smtClean="0"/>
              <a:t>500 = approx number of transactions a queue can handle per second</a:t>
            </a:r>
          </a:p>
          <a:p>
            <a:r>
              <a:rPr lang="en-US" dirty="0" smtClean="0"/>
              <a:t>N = number of queues you can have (N &gt;&gt; 1)</a:t>
            </a:r>
          </a:p>
        </p:txBody>
      </p:sp>
    </p:spTree>
    <p:extLst>
      <p:ext uri="{BB962C8B-B14F-4D97-AF65-F5344CB8AC3E}">
        <p14:creationId xmlns:p14="http://schemas.microsoft.com/office/powerpoint/2010/main" xmlns="" val="2292186265"/>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 is the New “Up”</a:t>
            </a:r>
            <a:endParaRPr lang="en-US" dirty="0"/>
          </a:p>
        </p:txBody>
      </p:sp>
      <p:sp>
        <p:nvSpPr>
          <p:cNvPr id="3" name="Content Placeholder 2"/>
          <p:cNvSpPr>
            <a:spLocks noGrp="1"/>
          </p:cNvSpPr>
          <p:nvPr>
            <p:ph idx="1"/>
          </p:nvPr>
        </p:nvSpPr>
        <p:spPr>
          <a:xfrm>
            <a:off x="457200" y="1600201"/>
            <a:ext cx="8229600" cy="1828800"/>
          </a:xfrm>
        </p:spPr>
        <p:txBody>
          <a:bodyPr>
            <a:normAutofit/>
          </a:bodyPr>
          <a:lstStyle/>
          <a:p>
            <a:r>
              <a:rPr lang="en-US" dirty="0" smtClean="0"/>
              <a:t>Scaling Out has hard limits at CPU, Memory</a:t>
            </a:r>
          </a:p>
          <a:p>
            <a:pPr lvl="1"/>
            <a:r>
              <a:rPr lang="en-US" dirty="0" smtClean="0"/>
              <a:t>Architecturally more limiting</a:t>
            </a:r>
          </a:p>
          <a:p>
            <a:pPr lvl="1"/>
            <a:endParaRPr lang="en-US" dirty="0" smtClean="0"/>
          </a:p>
          <a:p>
            <a:pPr lvl="1">
              <a:buNone/>
            </a:pPr>
            <a:endParaRPr lang="en-US" dirty="0"/>
          </a:p>
        </p:txBody>
      </p:sp>
      <p:pic>
        <p:nvPicPr>
          <p:cNvPr id="1027" name="Picture 3"/>
          <p:cNvPicPr>
            <a:picLocks noChangeAspect="1" noChangeArrowheads="1"/>
          </p:cNvPicPr>
          <p:nvPr/>
        </p:nvPicPr>
        <p:blipFill>
          <a:blip r:embed="rId2" cstate="print"/>
          <a:srcRect/>
          <a:stretch>
            <a:fillRect/>
          </a:stretch>
        </p:blipFill>
        <p:spPr bwMode="auto">
          <a:xfrm>
            <a:off x="685800" y="2667000"/>
            <a:ext cx="12820650" cy="10001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a:t>
            </a:r>
            <a:r>
              <a:rPr lang="en-US" b="1" dirty="0" smtClean="0"/>
              <a:t>Lesson 7: Work Offline</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“Lesson 7: Work Offline.” from </a:t>
            </a:r>
            <a:r>
              <a:rPr lang="en-US" b="1" dirty="0" smtClean="0">
                <a:hlinkClick r:id="rId3" action="ppaction://hlinkfile"/>
              </a:rPr>
              <a:t>7 Lessons Learned While Building </a:t>
            </a:r>
            <a:r>
              <a:rPr lang="en-US" b="1" dirty="0" err="1" smtClean="0">
                <a:hlinkClick r:id="rId3" action="ppaction://hlinkfile"/>
              </a:rPr>
              <a:t>Reddit</a:t>
            </a:r>
            <a:r>
              <a:rPr lang="en-US" b="1" dirty="0" smtClean="0">
                <a:hlinkClick r:id="rId3" action="ppaction://hlinkfile"/>
              </a:rPr>
              <a:t> to 270 Million Page Views a Month</a:t>
            </a:r>
            <a:r>
              <a:rPr lang="en-US" b="1" dirty="0" smtClean="0"/>
              <a:t> </a:t>
            </a:r>
            <a:endParaRPr lang="en-US" dirty="0" smtClean="0"/>
          </a:p>
          <a:p>
            <a:pPr>
              <a:buNone/>
            </a:pPr>
            <a:endParaRPr lang="en-US" sz="1200" dirty="0" smtClean="0">
              <a:hlinkClick r:id="rId3"/>
            </a:endParaRPr>
          </a:p>
          <a:p>
            <a:pPr>
              <a:buNone/>
            </a:pPr>
            <a:r>
              <a:rPr lang="en-US" sz="1200" dirty="0" smtClean="0">
                <a:hlinkClick r:id="rId3"/>
              </a:rPr>
              <a:t>http://highscalability.com/blog/2010/5/17/7-lessons-learned-while-building-reddit-to-270-million-page.html</a:t>
            </a:r>
            <a:endParaRPr lang="en-US" sz="1200" dirty="0" smtClean="0"/>
          </a:p>
          <a:p>
            <a:r>
              <a:rPr lang="en-US" sz="1200" b="1" dirty="0" smtClean="0"/>
              <a:t>Lesson 7: Work Offline</a:t>
            </a:r>
          </a:p>
          <a:p>
            <a:r>
              <a:rPr lang="en-US" sz="1200" dirty="0" smtClean="0"/>
              <a:t>The essence of this lesson is: </a:t>
            </a:r>
            <a:r>
              <a:rPr lang="en-US" sz="1200" b="1" dirty="0" smtClean="0"/>
              <a:t>do the minimal amount of work on the backend and tell the user you are done</a:t>
            </a:r>
            <a:r>
              <a:rPr lang="en-US" sz="1200" dirty="0" smtClean="0"/>
              <a:t>.</a:t>
            </a:r>
          </a:p>
          <a:p>
            <a:r>
              <a:rPr lang="en-US" sz="1200" dirty="0" smtClean="0"/>
              <a:t>If you need to do something do it while the user isn’t waiting for you. Put it in a queue. When a user votes on </a:t>
            </a:r>
            <a:r>
              <a:rPr lang="en-US" sz="1200" dirty="0" err="1" smtClean="0"/>
              <a:t>Reddit</a:t>
            </a:r>
            <a:r>
              <a:rPr lang="en-US" sz="1200" dirty="0" smtClean="0"/>
              <a:t> that updates listings, a user’s Karma, and lots of other stuff. So on a vote the database is updated to know that the vote happened, then a job is put in the queue, the job knows the 20 things that need to be updated. When the user comes back everything has been </a:t>
            </a:r>
            <a:r>
              <a:rPr lang="en-US" sz="1200" dirty="0" err="1" smtClean="0"/>
              <a:t>precached</a:t>
            </a:r>
            <a:r>
              <a:rPr lang="en-US" sz="1200" dirty="0" smtClean="0"/>
              <a:t> for them.</a:t>
            </a:r>
          </a:p>
          <a:p>
            <a:r>
              <a:rPr lang="en-US" sz="1200" dirty="0" smtClean="0"/>
              <a:t>Work they do offline: 1. </a:t>
            </a:r>
            <a:r>
              <a:rPr lang="en-US" sz="1200" dirty="0" err="1" smtClean="0"/>
              <a:t>Precompute</a:t>
            </a:r>
            <a:r>
              <a:rPr lang="en-US" sz="1200" dirty="0" smtClean="0"/>
              <a:t> listings 2. Fetch thumbnails 3. Detect cheating. 4. Remove spam 5. Compute awards 6. Update search index .</a:t>
            </a:r>
          </a:p>
          <a:p>
            <a:r>
              <a:rPr lang="en-US" sz="1200" dirty="0" smtClean="0"/>
              <a:t>There's </a:t>
            </a:r>
            <a:r>
              <a:rPr lang="en-US" sz="1200" b="1" dirty="0" smtClean="0"/>
              <a:t>no need to do these things while the user is waiting on you</a:t>
            </a:r>
            <a:r>
              <a:rPr lang="en-US" sz="1200" dirty="0" smtClean="0"/>
              <a:t>. For example, the incentive to cheat is higher now as </a:t>
            </a:r>
            <a:r>
              <a:rPr lang="en-US" sz="1200" dirty="0" err="1" smtClean="0"/>
              <a:t>Reddit</a:t>
            </a:r>
            <a:r>
              <a:rPr lang="en-US" sz="1200" dirty="0" smtClean="0"/>
              <a:t> has grown larger, so they spend a lot of time in the backend while people are voting to detect cheating. But they do it live in the background so it doesn’t slow down the user experience. The diagram of the architecture from the presentation is: </a:t>
            </a:r>
          </a:p>
          <a:p>
            <a:r>
              <a:rPr lang="en-US" sz="1200" dirty="0" smtClean="0"/>
              <a:t>The blue arrows are what happens when a request comes in. Say someone submits a link or vote, it goes to the cache, master database, and job queue. Then they return to the user. Then the rest happens offline, those are represented by the pink arrows. Services like Spam, </a:t>
            </a:r>
            <a:r>
              <a:rPr lang="en-US" sz="1200" dirty="0" err="1" smtClean="0"/>
              <a:t>Precomputer</a:t>
            </a:r>
            <a:r>
              <a:rPr lang="en-US" sz="1200" dirty="0" smtClean="0"/>
              <a:t>, and </a:t>
            </a:r>
            <a:r>
              <a:rPr lang="en-US" sz="1200" dirty="0" err="1" smtClean="0"/>
              <a:t>Thumnailer</a:t>
            </a:r>
            <a:r>
              <a:rPr lang="en-US" sz="1200" dirty="0" smtClean="0"/>
              <a:t> read from the queue, do the work, and update database as required. Key piece of technology is </a:t>
            </a:r>
            <a:r>
              <a:rPr lang="en-US" sz="1200" dirty="0" err="1" smtClean="0"/>
              <a:t>RabbitMQ</a:t>
            </a:r>
            <a:r>
              <a:rPr lang="en-US" sz="1200" dirty="0" smtClean="0"/>
              <a:t>.</a:t>
            </a:r>
          </a:p>
          <a:p>
            <a:endParaRPr lang="en-US" dirty="0"/>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descr="http://farm4.static.flickr.com/3311/4592775246_7f39213a9d.jpg"/>
          <p:cNvPicPr>
            <a:picLocks noGrp="1" noChangeAspect="1" noChangeArrowheads="1"/>
          </p:cNvPicPr>
          <p:nvPr>
            <p:ph idx="1"/>
          </p:nvPr>
        </p:nvPicPr>
        <p:blipFill>
          <a:blip r:embed="rId3" cstate="print"/>
          <a:srcRect/>
          <a:stretch>
            <a:fillRect/>
          </a:stretch>
        </p:blipFill>
        <p:spPr bwMode="auto">
          <a:xfrm>
            <a:off x="0" y="1066800"/>
            <a:ext cx="9251118" cy="5791200"/>
          </a:xfrm>
          <a:prstGeom prst="rect">
            <a:avLst/>
          </a:prstGeom>
          <a:noFill/>
        </p:spPr>
      </p:pic>
      <p:sp>
        <p:nvSpPr>
          <p:cNvPr id="2" name="Title 1"/>
          <p:cNvSpPr>
            <a:spLocks noGrp="1"/>
          </p:cNvSpPr>
          <p:nvPr>
            <p:ph type="title"/>
          </p:nvPr>
        </p:nvSpPr>
        <p:spPr/>
        <p:txBody>
          <a:bodyPr>
            <a:noAutofit/>
          </a:bodyPr>
          <a:lstStyle/>
          <a:p>
            <a:r>
              <a:rPr lang="en-US" sz="3600" dirty="0" smtClean="0"/>
              <a:t>“Do it while the user isn’t waiting for you.”</a:t>
            </a:r>
            <a:r>
              <a:rPr lang="en-US" sz="2400" dirty="0" smtClean="0"/>
              <a:t/>
            </a:r>
            <a:br>
              <a:rPr lang="en-US" sz="2400" dirty="0" smtClean="0"/>
            </a:br>
            <a:r>
              <a:rPr lang="en-US" sz="2400" dirty="0" smtClean="0"/>
              <a:t>“</a:t>
            </a:r>
            <a:r>
              <a:rPr lang="en-US" sz="2400" b="1" i="1" dirty="0" smtClean="0"/>
              <a:t>Put it in a queue.”</a:t>
            </a:r>
            <a:endParaRPr lang="en-US" sz="2400" b="1" i="1" dirty="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t>
            </a:r>
            <a:r>
              <a:rPr lang="en-US" baseline="30000" dirty="0" err="1" smtClean="0"/>
              <a:t>n</a:t>
            </a:r>
            <a:r>
              <a:rPr lang="en-US" dirty="0" err="1" smtClean="0">
                <a:sym typeface="Wingdings" pitchFamily="2" charset="2"/>
              </a:rPr>
              <a:t></a:t>
            </a:r>
            <a:r>
              <a:rPr lang="en-US" dirty="0" err="1" smtClean="0"/>
              <a:t>Q</a:t>
            </a:r>
            <a:r>
              <a:rPr lang="en-US" baseline="30000" dirty="0" err="1" smtClean="0"/>
              <a:t>n</a:t>
            </a:r>
            <a:r>
              <a:rPr lang="en-US" dirty="0" err="1" smtClean="0">
                <a:sym typeface="Wingdings" pitchFamily="2" charset="2"/>
              </a:rPr>
              <a:t></a:t>
            </a:r>
            <a:r>
              <a:rPr lang="en-US" dirty="0" err="1" smtClean="0"/>
              <a:t>R</a:t>
            </a:r>
            <a:r>
              <a:rPr lang="en-US" baseline="30000" dirty="0" err="1" smtClean="0"/>
              <a:t>n</a:t>
            </a:r>
            <a:r>
              <a:rPr lang="en-US" dirty="0" smtClean="0"/>
              <a:t> </a:t>
            </a:r>
            <a:r>
              <a:rPr lang="en-US" b="1" dirty="0" smtClean="0"/>
              <a:t>requires</a:t>
            </a:r>
            <a:r>
              <a:rPr lang="en-US" dirty="0" smtClean="0"/>
              <a:t> Idempotent</a:t>
            </a:r>
            <a:endParaRPr lang="en-US" dirty="0"/>
          </a:p>
        </p:txBody>
      </p:sp>
      <p:sp>
        <p:nvSpPr>
          <p:cNvPr id="3" name="Content Placeholder 2"/>
          <p:cNvSpPr>
            <a:spLocks noGrp="1"/>
          </p:cNvSpPr>
          <p:nvPr>
            <p:ph idx="1"/>
          </p:nvPr>
        </p:nvSpPr>
        <p:spPr/>
        <p:txBody>
          <a:bodyPr/>
          <a:lstStyle/>
          <a:p>
            <a:r>
              <a:rPr lang="en-US" dirty="0" smtClean="0"/>
              <a:t>If we do a task twice, end result same as if we did it once</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t>
            </a:r>
            <a:r>
              <a:rPr lang="en-US" baseline="30000" dirty="0" err="1" smtClean="0"/>
              <a:t>n</a:t>
            </a:r>
            <a:r>
              <a:rPr lang="en-US" dirty="0" err="1" smtClean="0">
                <a:sym typeface="Wingdings" pitchFamily="2" charset="2"/>
              </a:rPr>
              <a:t></a:t>
            </a:r>
            <a:r>
              <a:rPr lang="en-US" dirty="0" err="1" smtClean="0"/>
              <a:t>Q</a:t>
            </a:r>
            <a:r>
              <a:rPr lang="en-US" baseline="30000" dirty="0" err="1" smtClean="0"/>
              <a:t>n</a:t>
            </a:r>
            <a:r>
              <a:rPr lang="en-US" dirty="0" err="1" smtClean="0">
                <a:sym typeface="Wingdings" pitchFamily="2" charset="2"/>
              </a:rPr>
              <a:t></a:t>
            </a:r>
            <a:r>
              <a:rPr lang="en-US" dirty="0" err="1" smtClean="0"/>
              <a:t>R</a:t>
            </a:r>
            <a:r>
              <a:rPr lang="en-US" baseline="30000" dirty="0" err="1" smtClean="0"/>
              <a:t>n</a:t>
            </a:r>
            <a:r>
              <a:rPr lang="en-US" dirty="0" smtClean="0"/>
              <a:t> enables Responsive</a:t>
            </a:r>
            <a:endParaRPr lang="en-US" dirty="0"/>
          </a:p>
        </p:txBody>
      </p:sp>
      <p:sp>
        <p:nvSpPr>
          <p:cNvPr id="3" name="Content Placeholder 2"/>
          <p:cNvSpPr>
            <a:spLocks noGrp="1"/>
          </p:cNvSpPr>
          <p:nvPr>
            <p:ph idx="1"/>
          </p:nvPr>
        </p:nvSpPr>
        <p:spPr/>
        <p:txBody>
          <a:bodyPr/>
          <a:lstStyle/>
          <a:p>
            <a:r>
              <a:rPr lang="en-US" dirty="0" smtClean="0"/>
              <a:t>Response to interactive users is as fast as a work request can be persisted</a:t>
            </a:r>
          </a:p>
          <a:p>
            <a:r>
              <a:rPr lang="en-US" dirty="0" smtClean="0"/>
              <a:t>Time consuming work done off-line</a:t>
            </a:r>
          </a:p>
          <a:p>
            <a:r>
              <a:rPr lang="en-US" dirty="0" smtClean="0"/>
              <a:t>Same total resource consumption, better subjective experience</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t>
            </a:r>
            <a:r>
              <a:rPr lang="en-US" baseline="30000" dirty="0" err="1" smtClean="0"/>
              <a:t>n</a:t>
            </a:r>
            <a:r>
              <a:rPr lang="en-US" dirty="0" err="1" smtClean="0">
                <a:sym typeface="Wingdings" pitchFamily="2" charset="2"/>
              </a:rPr>
              <a:t></a:t>
            </a:r>
            <a:r>
              <a:rPr lang="en-US" dirty="0" err="1" smtClean="0"/>
              <a:t>Q</a:t>
            </a:r>
            <a:r>
              <a:rPr lang="en-US" baseline="30000" dirty="0" err="1" smtClean="0"/>
              <a:t>n</a:t>
            </a:r>
            <a:r>
              <a:rPr lang="en-US" dirty="0" err="1" smtClean="0">
                <a:sym typeface="Wingdings" pitchFamily="2" charset="2"/>
              </a:rPr>
              <a:t></a:t>
            </a:r>
            <a:r>
              <a:rPr lang="en-US" dirty="0" err="1" smtClean="0"/>
              <a:t>R</a:t>
            </a:r>
            <a:r>
              <a:rPr lang="en-US" baseline="30000" dirty="0" err="1" smtClean="0"/>
              <a:t>n</a:t>
            </a:r>
            <a:r>
              <a:rPr lang="en-US" dirty="0" smtClean="0"/>
              <a:t> enables Scalable</a:t>
            </a:r>
            <a:endParaRPr lang="en-US" dirty="0"/>
          </a:p>
        </p:txBody>
      </p:sp>
      <p:sp>
        <p:nvSpPr>
          <p:cNvPr id="3" name="Content Placeholder 2"/>
          <p:cNvSpPr>
            <a:spLocks noGrp="1"/>
          </p:cNvSpPr>
          <p:nvPr>
            <p:ph idx="1"/>
          </p:nvPr>
        </p:nvSpPr>
        <p:spPr/>
        <p:txBody>
          <a:bodyPr>
            <a:normAutofit/>
          </a:bodyPr>
          <a:lstStyle/>
          <a:p>
            <a:r>
              <a:rPr lang="en-US" dirty="0" smtClean="0"/>
              <a:t>Loosely coupled, concern-independent scaling</a:t>
            </a:r>
          </a:p>
          <a:p>
            <a:r>
              <a:rPr lang="en-US" dirty="0" smtClean="0"/>
              <a:t>Blocking is Bane of Scalability</a:t>
            </a:r>
          </a:p>
          <a:p>
            <a:pPr lvl="1"/>
            <a:r>
              <a:rPr lang="en-US" dirty="0" smtClean="0"/>
              <a:t>Decoupled front/back ends insulate from other system issues if…</a:t>
            </a:r>
          </a:p>
          <a:p>
            <a:pPr lvl="1"/>
            <a:r>
              <a:rPr lang="en-US" dirty="0" smtClean="0"/>
              <a:t>Twitter down</a:t>
            </a:r>
          </a:p>
          <a:p>
            <a:pPr lvl="1"/>
            <a:r>
              <a:rPr lang="en-US" dirty="0" smtClean="0"/>
              <a:t>Email server unreachable</a:t>
            </a:r>
          </a:p>
          <a:p>
            <a:pPr lvl="1"/>
            <a:r>
              <a:rPr lang="en-US" dirty="0" smtClean="0"/>
              <a:t>Order processing partner doing maintenance</a:t>
            </a:r>
          </a:p>
          <a:p>
            <a:pPr lvl="1"/>
            <a:r>
              <a:rPr lang="en-US" dirty="0" smtClean="0"/>
              <a:t>Internet connectivity interruption</a:t>
            </a:r>
          </a:p>
          <a:p>
            <a:pPr lvl="1"/>
            <a:endParaRPr lang="en-US" dirty="0" smtClean="0"/>
          </a:p>
          <a:p>
            <a:endParaRPr lang="en-US" dirty="0"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t>
            </a:r>
            <a:r>
              <a:rPr lang="en-US" baseline="30000" dirty="0" err="1" smtClean="0"/>
              <a:t>n</a:t>
            </a:r>
            <a:r>
              <a:rPr lang="en-US" dirty="0" err="1" smtClean="0">
                <a:sym typeface="Wingdings" pitchFamily="2" charset="2"/>
              </a:rPr>
              <a:t></a:t>
            </a:r>
            <a:r>
              <a:rPr lang="en-US" dirty="0" err="1" smtClean="0"/>
              <a:t>Q</a:t>
            </a:r>
            <a:r>
              <a:rPr lang="en-US" baseline="30000" dirty="0" err="1" smtClean="0"/>
              <a:t>n</a:t>
            </a:r>
            <a:r>
              <a:rPr lang="en-US" dirty="0" err="1" smtClean="0">
                <a:sym typeface="Wingdings" pitchFamily="2" charset="2"/>
              </a:rPr>
              <a:t></a:t>
            </a:r>
            <a:r>
              <a:rPr lang="en-US" dirty="0" err="1" smtClean="0"/>
              <a:t>R</a:t>
            </a:r>
            <a:r>
              <a:rPr lang="en-US" baseline="30000" dirty="0" err="1" smtClean="0"/>
              <a:t>n</a:t>
            </a:r>
            <a:r>
              <a:rPr lang="en-US" dirty="0" smtClean="0"/>
              <a:t> enables Resilient</a:t>
            </a:r>
            <a:endParaRPr lang="en-US" dirty="0"/>
          </a:p>
        </p:txBody>
      </p:sp>
      <p:sp>
        <p:nvSpPr>
          <p:cNvPr id="3" name="Content Placeholder 2"/>
          <p:cNvSpPr>
            <a:spLocks noGrp="1"/>
          </p:cNvSpPr>
          <p:nvPr>
            <p:ph idx="1"/>
          </p:nvPr>
        </p:nvSpPr>
        <p:spPr/>
        <p:txBody>
          <a:bodyPr>
            <a:normAutofit/>
          </a:bodyPr>
          <a:lstStyle/>
          <a:p>
            <a:r>
              <a:rPr lang="en-US" dirty="0" smtClean="0"/>
              <a:t>“Plan for failure”</a:t>
            </a:r>
          </a:p>
          <a:p>
            <a:r>
              <a:rPr lang="en-US" b="1" dirty="0" smtClean="0"/>
              <a:t>There will be role restarts</a:t>
            </a:r>
          </a:p>
          <a:p>
            <a:r>
              <a:rPr lang="en-US" dirty="0" smtClean="0"/>
              <a:t>Bake in handling of restarts</a:t>
            </a:r>
          </a:p>
          <a:p>
            <a:pPr lvl="1"/>
            <a:r>
              <a:rPr lang="en-US" dirty="0" smtClean="0"/>
              <a:t>Not an exception!</a:t>
            </a:r>
          </a:p>
          <a:p>
            <a:pPr lvl="1"/>
            <a:r>
              <a:rPr lang="en-US" dirty="0" smtClean="0"/>
              <a:t>Restarts are routine, system “just keeps working”</a:t>
            </a:r>
          </a:p>
          <a:p>
            <a:r>
              <a:rPr lang="en-US" dirty="0" smtClean="0"/>
              <a:t>Change the “service” topology by adding or removing role instances… </a:t>
            </a:r>
          </a:p>
          <a:p>
            <a:pPr lvl="1"/>
            <a:r>
              <a:rPr lang="en-US" b="1" i="1" dirty="0" smtClean="0"/>
              <a:t>Without service interruption</a:t>
            </a:r>
          </a:p>
          <a:p>
            <a:pPr lvl="1"/>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Operational Challenges</a:t>
            </a:r>
            <a:endParaRPr lang="en-US" dirty="0"/>
          </a:p>
        </p:txBody>
      </p:sp>
      <p:sp>
        <p:nvSpPr>
          <p:cNvPr id="3" name="Content Placeholder 2"/>
          <p:cNvSpPr>
            <a:spLocks noGrp="1"/>
          </p:cNvSpPr>
          <p:nvPr>
            <p:ph idx="1"/>
          </p:nvPr>
        </p:nvSpPr>
        <p:spPr/>
        <p:txBody>
          <a:bodyPr/>
          <a:lstStyle/>
          <a:p>
            <a:r>
              <a:rPr lang="en-US" dirty="0" smtClean="0"/>
              <a:t>Hard to upgrade without downtime</a:t>
            </a:r>
          </a:p>
          <a:p>
            <a:r>
              <a:rPr lang="en-US" dirty="0" smtClean="0"/>
              <a:t>Wasteful to provision for peak load</a:t>
            </a:r>
          </a:p>
          <a:p>
            <a:r>
              <a:rPr lang="en-US" dirty="0" smtClean="0"/>
              <a:t>Time consuming to add more dev or test environments</a:t>
            </a:r>
            <a:endParaRPr lang="en-US" dirty="0"/>
          </a:p>
        </p:txBody>
      </p:sp>
    </p:spTree>
    <p:extLst>
      <p:ext uri="{BB962C8B-B14F-4D97-AF65-F5344CB8AC3E}">
        <p14:creationId xmlns:p14="http://schemas.microsoft.com/office/powerpoint/2010/main" xmlns="" val="410153778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sz="4900" b="1" dirty="0" smtClean="0"/>
              <a:t>What’s Up? </a:t>
            </a:r>
            <a:r>
              <a:rPr lang="en-US" dirty="0" smtClean="0"/>
              <a:t/>
            </a:r>
            <a:br>
              <a:rPr lang="en-US" dirty="0" smtClean="0"/>
            </a:br>
            <a:r>
              <a:rPr lang="en-US" sz="3600" dirty="0" smtClean="0"/>
              <a:t>(and what’s going down!)</a:t>
            </a:r>
            <a:endParaRPr lang="en-US" dirty="0"/>
          </a:p>
        </p:txBody>
      </p:sp>
      <p:graphicFrame>
        <p:nvGraphicFramePr>
          <p:cNvPr id="4" name="Content Placeholder 3"/>
          <p:cNvGraphicFramePr>
            <a:graphicFrameLocks noGrp="1"/>
          </p:cNvGraphicFramePr>
          <p:nvPr>
            <p:ph idx="1"/>
          </p:nvPr>
        </p:nvGraphicFramePr>
        <p:xfrm>
          <a:off x="1" y="1219200"/>
          <a:ext cx="9143999" cy="5943600"/>
        </p:xfrm>
        <a:graphic>
          <a:graphicData uri="http://schemas.openxmlformats.org/drawingml/2006/table">
            <a:tbl>
              <a:tblPr firstRow="1" bandRow="1">
                <a:tableStyleId>{5C22544A-7EE6-4342-B048-85BDC9FD1C3A}</a:tableStyleId>
              </a:tblPr>
              <a:tblGrid>
                <a:gridCol w="2259724"/>
                <a:gridCol w="2259724"/>
                <a:gridCol w="2259724"/>
                <a:gridCol w="2364827"/>
              </a:tblGrid>
              <a:tr h="370840">
                <a:tc>
                  <a:txBody>
                    <a:bodyPr/>
                    <a:lstStyle/>
                    <a:p>
                      <a:endParaRPr lang="en-US" sz="2400" dirty="0"/>
                    </a:p>
                  </a:txBody>
                  <a:tcPr/>
                </a:tc>
                <a:tc>
                  <a:txBody>
                    <a:bodyPr/>
                    <a:lstStyle/>
                    <a:p>
                      <a:r>
                        <a:rPr lang="en-US" sz="2400" dirty="0" smtClean="0"/>
                        <a:t>Typical</a:t>
                      </a:r>
                      <a:r>
                        <a:rPr lang="en-US" sz="2400" baseline="0" dirty="0" smtClean="0"/>
                        <a:t> Site</a:t>
                      </a:r>
                      <a:endParaRPr lang="en-US" sz="2400" dirty="0" smtClean="0"/>
                    </a:p>
                  </a:txBody>
                  <a:tcPr/>
                </a:tc>
                <a:tc>
                  <a:txBody>
                    <a:bodyPr/>
                    <a:lstStyle/>
                    <a:p>
                      <a:r>
                        <a:rPr lang="en-US" sz="2400" dirty="0" smtClean="0"/>
                        <a:t>An</a:t>
                      </a:r>
                      <a:r>
                        <a:rPr lang="en-US" sz="2400" baseline="0" dirty="0" smtClean="0"/>
                        <a:t> </a:t>
                      </a:r>
                      <a:r>
                        <a:rPr lang="en-US" sz="2400" dirty="0" smtClean="0"/>
                        <a:t>Azure Role</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sym typeface="Wingdings" pitchFamily="2" charset="2"/>
                        </a:rPr>
                        <a:t>Azure </a:t>
                      </a:r>
                      <a:r>
                        <a:rPr lang="en-US" sz="2400" i="0" baseline="0" dirty="0" smtClean="0">
                          <a:sym typeface="Wingdings" pitchFamily="2" charset="2"/>
                        </a:rPr>
                        <a:t>Site</a:t>
                      </a:r>
                      <a:endParaRPr lang="en-US" sz="2400" i="0" dirty="0" smtClean="0"/>
                    </a:p>
                  </a:txBody>
                  <a:tcPr/>
                </a:tc>
              </a:tr>
              <a:tr h="370840">
                <a:tc>
                  <a:txBody>
                    <a:bodyPr/>
                    <a:lstStyle/>
                    <a:p>
                      <a:r>
                        <a:rPr lang="en-US" sz="2400" baseline="0" dirty="0" smtClean="0"/>
                        <a:t>Operating System Upgrade</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r>
                        <a:rPr lang="en-US" sz="2400" dirty="0" smtClean="0"/>
                        <a:t>Application Update / Deploy</a:t>
                      </a:r>
                      <a:endParaRPr lang="en-US" sz="2400" dirty="0"/>
                    </a:p>
                  </a:txBody>
                  <a:tcPr/>
                </a:tc>
                <a:tc>
                  <a:txBody>
                    <a:bodyPr/>
                    <a:lstStyle/>
                    <a:p>
                      <a:endParaRPr lang="en-US" sz="2400" dirty="0"/>
                    </a:p>
                  </a:txBody>
                  <a:tcPr/>
                </a:tc>
                <a:tc>
                  <a:txBody>
                    <a:bodyPr/>
                    <a:lstStyle/>
                    <a:p>
                      <a:endParaRPr lang="en-US"/>
                    </a:p>
                  </a:txBody>
                  <a:tcPr/>
                </a:tc>
                <a:tc>
                  <a:txBody>
                    <a:bodyPr/>
                    <a:lstStyle/>
                    <a:p>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Change Topology</a:t>
                      </a:r>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Hardware Failure</a:t>
                      </a:r>
                    </a:p>
                  </a:txBody>
                  <a:tcPr/>
                </a:tc>
                <a:tc>
                  <a:txBody>
                    <a:bodyPr/>
                    <a:lstStyle/>
                    <a:p>
                      <a:endParaRPr lang="en-US" sz="2400"/>
                    </a:p>
                  </a:txBody>
                  <a:tcPr/>
                </a:tc>
                <a:tc>
                  <a:txBody>
                    <a:bodyPr/>
                    <a:lstStyle/>
                    <a:p>
                      <a:endParaRPr lang="en-US" sz="2400"/>
                    </a:p>
                  </a:txBody>
                  <a:tcPr/>
                </a:tc>
                <a:tc>
                  <a:txBody>
                    <a:bodyPr/>
                    <a:lstStyle/>
                    <a:p>
                      <a:endParaRPr lang="en-US" sz="2400" dirty="0"/>
                    </a:p>
                  </a:txBody>
                  <a:tcPr/>
                </a:tc>
              </a:tr>
              <a:tr h="370840">
                <a:tc>
                  <a:txBody>
                    <a:bodyPr/>
                    <a:lstStyle/>
                    <a:p>
                      <a:r>
                        <a:rPr lang="en-US" sz="2400" baseline="0" dirty="0" smtClean="0"/>
                        <a:t>Software Bug / Crash / Failure</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r>
                        <a:rPr lang="en-US" sz="2400" dirty="0" smtClean="0"/>
                        <a:t>Security</a:t>
                      </a:r>
                      <a:r>
                        <a:rPr lang="en-US" sz="2400" baseline="0" dirty="0" smtClean="0"/>
                        <a:t> Patch</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endParaRPr lang="en-US" sz="2400"/>
                    </a:p>
                  </a:txBody>
                  <a:tcPr/>
                </a:tc>
                <a:tc>
                  <a:txBody>
                    <a:bodyPr/>
                    <a:lstStyle/>
                    <a:p>
                      <a:endParaRPr lang="en-US" sz="2400"/>
                    </a:p>
                  </a:txBody>
                  <a:tcPr/>
                </a:tc>
                <a:tc>
                  <a:txBody>
                    <a:bodyPr/>
                    <a:lstStyle/>
                    <a:p>
                      <a:endParaRPr lang="en-US" sz="2400"/>
                    </a:p>
                  </a:txBody>
                  <a:tcPr/>
                </a:tc>
                <a:tc>
                  <a:txBody>
                    <a:bodyPr/>
                    <a:lstStyle/>
                    <a:p>
                      <a:endParaRPr lang="en-US" sz="2400" dirty="0"/>
                    </a:p>
                  </a:txBody>
                  <a:tcPr/>
                </a:tc>
              </a:tr>
              <a:tr h="37084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bl>
          </a:graphicData>
        </a:graphic>
      </p:graphicFrame>
      <p:pic>
        <p:nvPicPr>
          <p:cNvPr id="20" name="Picture 12" descr="C:\Users\Bill\AppData\Local\Microsoft\Windows\Temporary Internet Files\Content.IE5\GSDT1JY1\MC900391752[1].wmf"/>
          <p:cNvPicPr>
            <a:picLocks noChangeAspect="1" noChangeArrowheads="1"/>
          </p:cNvPicPr>
          <p:nvPr/>
        </p:nvPicPr>
        <p:blipFill>
          <a:blip r:embed="rId3" cstate="print"/>
          <a:srcRect/>
          <a:stretch>
            <a:fillRect/>
          </a:stretch>
        </p:blipFill>
        <p:spPr bwMode="auto">
          <a:xfrm>
            <a:off x="3733800" y="2438400"/>
            <a:ext cx="846137" cy="843920"/>
          </a:xfrm>
          <a:prstGeom prst="rect">
            <a:avLst/>
          </a:prstGeom>
          <a:noFill/>
        </p:spPr>
      </p:pic>
      <p:pic>
        <p:nvPicPr>
          <p:cNvPr id="21"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7315200" y="3276600"/>
            <a:ext cx="914400" cy="933190"/>
          </a:xfrm>
          <a:prstGeom prst="rect">
            <a:avLst/>
          </a:prstGeom>
          <a:noFill/>
        </p:spPr>
      </p:pic>
      <p:pic>
        <p:nvPicPr>
          <p:cNvPr id="25"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7315200" y="4953000"/>
            <a:ext cx="914400" cy="933190"/>
          </a:xfrm>
          <a:prstGeom prst="rect">
            <a:avLst/>
          </a:prstGeom>
          <a:noFill/>
        </p:spPr>
      </p:pic>
      <p:pic>
        <p:nvPicPr>
          <p:cNvPr id="28"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5181600" y="5029200"/>
            <a:ext cx="685800" cy="685800"/>
          </a:xfrm>
          <a:prstGeom prst="rect">
            <a:avLst/>
          </a:prstGeom>
          <a:noFill/>
        </p:spPr>
      </p:pic>
      <p:pic>
        <p:nvPicPr>
          <p:cNvPr id="19"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3048000" y="1752600"/>
            <a:ext cx="685800" cy="685800"/>
          </a:xfrm>
          <a:prstGeom prst="rect">
            <a:avLst/>
          </a:prstGeom>
          <a:noFill/>
        </p:spPr>
      </p:pic>
      <p:pic>
        <p:nvPicPr>
          <p:cNvPr id="23"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5105400" y="1752600"/>
            <a:ext cx="685800" cy="685800"/>
          </a:xfrm>
          <a:prstGeom prst="rect">
            <a:avLst/>
          </a:prstGeom>
          <a:noFill/>
        </p:spPr>
      </p:pic>
      <p:pic>
        <p:nvPicPr>
          <p:cNvPr id="29"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7315200" y="1676400"/>
            <a:ext cx="914400" cy="933190"/>
          </a:xfrm>
          <a:prstGeom prst="rect">
            <a:avLst/>
          </a:prstGeom>
          <a:noFill/>
        </p:spPr>
      </p:pic>
      <p:pic>
        <p:nvPicPr>
          <p:cNvPr id="30" name="Picture 12" descr="C:\Users\Bill\AppData\Local\Microsoft\Windows\Temporary Internet Files\Content.IE5\GSDT1JY1\MC900391752[1].wmf"/>
          <p:cNvPicPr>
            <a:picLocks noChangeAspect="1" noChangeArrowheads="1"/>
          </p:cNvPicPr>
          <p:nvPr/>
        </p:nvPicPr>
        <p:blipFill>
          <a:blip r:embed="rId3" cstate="print"/>
          <a:srcRect/>
          <a:stretch>
            <a:fillRect/>
          </a:stretch>
        </p:blipFill>
        <p:spPr bwMode="auto">
          <a:xfrm>
            <a:off x="3733800" y="5633080"/>
            <a:ext cx="846137" cy="843920"/>
          </a:xfrm>
          <a:prstGeom prst="rect">
            <a:avLst/>
          </a:prstGeom>
          <a:noFill/>
        </p:spPr>
      </p:pic>
      <p:pic>
        <p:nvPicPr>
          <p:cNvPr id="31"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5105400" y="2590800"/>
            <a:ext cx="685800" cy="685800"/>
          </a:xfrm>
          <a:prstGeom prst="rect">
            <a:avLst/>
          </a:prstGeom>
          <a:noFill/>
        </p:spPr>
      </p:pic>
      <p:pic>
        <p:nvPicPr>
          <p:cNvPr id="32"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3048000" y="2514600"/>
            <a:ext cx="685800" cy="685800"/>
          </a:xfrm>
          <a:prstGeom prst="rect">
            <a:avLst/>
          </a:prstGeom>
          <a:noFill/>
        </p:spPr>
      </p:pic>
      <p:pic>
        <p:nvPicPr>
          <p:cNvPr id="33"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5105400" y="3352800"/>
            <a:ext cx="685800" cy="685800"/>
          </a:xfrm>
          <a:prstGeom prst="rect">
            <a:avLst/>
          </a:prstGeom>
          <a:noFill/>
        </p:spPr>
      </p:pic>
      <p:pic>
        <p:nvPicPr>
          <p:cNvPr id="34"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3048000" y="3352800"/>
            <a:ext cx="685800" cy="685800"/>
          </a:xfrm>
          <a:prstGeom prst="rect">
            <a:avLst/>
          </a:prstGeom>
          <a:noFill/>
        </p:spPr>
      </p:pic>
      <p:pic>
        <p:nvPicPr>
          <p:cNvPr id="35" name="Picture 12" descr="C:\Users\Bill\AppData\Local\Microsoft\Windows\Temporary Internet Files\Content.IE5\GSDT1JY1\MC900391752[1].wmf"/>
          <p:cNvPicPr>
            <a:picLocks noChangeAspect="1" noChangeArrowheads="1"/>
          </p:cNvPicPr>
          <p:nvPr/>
        </p:nvPicPr>
        <p:blipFill>
          <a:blip r:embed="rId3" cstate="print"/>
          <a:srcRect/>
          <a:stretch>
            <a:fillRect/>
          </a:stretch>
        </p:blipFill>
        <p:spPr bwMode="auto">
          <a:xfrm>
            <a:off x="3733800" y="1676400"/>
            <a:ext cx="846137" cy="843920"/>
          </a:xfrm>
          <a:prstGeom prst="rect">
            <a:avLst/>
          </a:prstGeom>
          <a:noFill/>
        </p:spPr>
      </p:pic>
      <p:pic>
        <p:nvPicPr>
          <p:cNvPr id="36"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5181600" y="4267200"/>
            <a:ext cx="685800" cy="685800"/>
          </a:xfrm>
          <a:prstGeom prst="rect">
            <a:avLst/>
          </a:prstGeom>
          <a:noFill/>
        </p:spPr>
      </p:pic>
      <p:pic>
        <p:nvPicPr>
          <p:cNvPr id="37"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3124200" y="4267200"/>
            <a:ext cx="685800" cy="685800"/>
          </a:xfrm>
          <a:prstGeom prst="rect">
            <a:avLst/>
          </a:prstGeom>
          <a:noFill/>
        </p:spPr>
      </p:pic>
      <p:pic>
        <p:nvPicPr>
          <p:cNvPr id="38"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5181600" y="5638800"/>
            <a:ext cx="685800" cy="685800"/>
          </a:xfrm>
          <a:prstGeom prst="rect">
            <a:avLst/>
          </a:prstGeom>
          <a:noFill/>
        </p:spPr>
      </p:pic>
      <p:pic>
        <p:nvPicPr>
          <p:cNvPr id="39"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3124200" y="5029200"/>
            <a:ext cx="685800" cy="685800"/>
          </a:xfrm>
          <a:prstGeom prst="rect">
            <a:avLst/>
          </a:prstGeom>
          <a:noFill/>
        </p:spPr>
      </p:pic>
      <p:pic>
        <p:nvPicPr>
          <p:cNvPr id="40"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3124200" y="5638800"/>
            <a:ext cx="685800" cy="685800"/>
          </a:xfrm>
          <a:prstGeom prst="rect">
            <a:avLst/>
          </a:prstGeom>
          <a:noFill/>
        </p:spPr>
      </p:pic>
      <p:pic>
        <p:nvPicPr>
          <p:cNvPr id="41"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7315200" y="5543810"/>
            <a:ext cx="914400" cy="933190"/>
          </a:xfrm>
          <a:prstGeom prst="rect">
            <a:avLst/>
          </a:prstGeom>
          <a:noFill/>
        </p:spPr>
      </p:pic>
      <p:pic>
        <p:nvPicPr>
          <p:cNvPr id="42"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7315200" y="4114800"/>
            <a:ext cx="914400" cy="933190"/>
          </a:xfrm>
          <a:prstGeom prst="rect">
            <a:avLst/>
          </a:prstGeom>
          <a:noFill/>
        </p:spPr>
      </p:pic>
      <p:pic>
        <p:nvPicPr>
          <p:cNvPr id="43"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7315200" y="2514600"/>
            <a:ext cx="914400" cy="933190"/>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Now?</a:t>
            </a:r>
            <a:endParaRPr lang="en-US" dirty="0"/>
          </a:p>
        </p:txBody>
      </p:sp>
      <p:sp>
        <p:nvSpPr>
          <p:cNvPr id="3" name="Content Placeholder 2"/>
          <p:cNvSpPr>
            <a:spLocks noGrp="1"/>
          </p:cNvSpPr>
          <p:nvPr>
            <p:ph idx="1"/>
          </p:nvPr>
        </p:nvSpPr>
        <p:spPr/>
        <p:txBody>
          <a:bodyPr/>
          <a:lstStyle/>
          <a:p>
            <a:r>
              <a:rPr lang="en-US" dirty="0" smtClean="0"/>
              <a:t>Internet is “always on” – customer expectations</a:t>
            </a:r>
          </a:p>
          <a:p>
            <a:r>
              <a:rPr lang="en-US" dirty="0" smtClean="0"/>
              <a:t>Cheap, commodity computers that are pretty dang good – Moore’s Law</a:t>
            </a:r>
          </a:p>
          <a:p>
            <a:r>
              <a:rPr lang="en-US" dirty="0" smtClean="0"/>
              <a:t>Internet is distributed</a:t>
            </a:r>
          </a:p>
          <a:p>
            <a:r>
              <a:rPr lang="en-US" dirty="0" smtClean="0"/>
              <a:t>Cost focus due to global economy</a:t>
            </a:r>
          </a:p>
          <a:p>
            <a:r>
              <a:rPr lang="en-US" dirty="0" smtClean="0"/>
              <a:t>Innovation driven – fiercely competitive space</a:t>
            </a: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Organizational Drivers</a:t>
            </a:r>
            <a:endParaRPr lang="en-US" dirty="0"/>
          </a:p>
        </p:txBody>
      </p:sp>
      <p:sp>
        <p:nvSpPr>
          <p:cNvPr id="3" name="Content Placeholder 2"/>
          <p:cNvSpPr>
            <a:spLocks noGrp="1"/>
          </p:cNvSpPr>
          <p:nvPr>
            <p:ph idx="1"/>
          </p:nvPr>
        </p:nvSpPr>
        <p:spPr/>
        <p:txBody>
          <a:bodyPr/>
          <a:lstStyle/>
          <a:p>
            <a:r>
              <a:rPr lang="en-US" dirty="0" smtClean="0"/>
              <a:t>Global Workforce: Cloud Roles offer logical separation for purposes of development + test by distributed development teams</a:t>
            </a:r>
          </a:p>
          <a:p>
            <a:r>
              <a:rPr lang="en-US" dirty="0" smtClean="0"/>
              <a:t>Agile: Smaller teams, Lower friction, Shorter cycle times </a:t>
            </a:r>
          </a:p>
          <a:p>
            <a:endParaRPr lang="en-US" dirty="0" smtClean="0"/>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Centers are BIG</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Recently we crossed the threshold where power consumed by data centers in the US now exceeds 2% of all power used - and for any data center, power accounts for more than all other costs combined. </a:t>
            </a:r>
          </a:p>
          <a:p>
            <a:pPr lvl="1"/>
            <a:r>
              <a:rPr lang="en-US" i="1" dirty="0" smtClean="0"/>
              <a:t>Pat </a:t>
            </a:r>
            <a:r>
              <a:rPr lang="en-US" i="1" dirty="0" err="1" smtClean="0"/>
              <a:t>Helland</a:t>
            </a:r>
            <a:r>
              <a:rPr lang="en-US" i="1" dirty="0" smtClean="0"/>
              <a:t>, a Microsoft cloud architect</a:t>
            </a:r>
          </a:p>
          <a:p>
            <a:endParaRPr lang="en-US" dirty="0" smtClean="0"/>
          </a:p>
          <a:p>
            <a:r>
              <a:rPr lang="en-US" dirty="0" smtClean="0"/>
              <a:t>Data centers are sucking more juice than all US color TVs </a:t>
            </a:r>
            <a:r>
              <a:rPr lang="en-US" b="1" dirty="0" smtClean="0"/>
              <a:t>combined</a:t>
            </a:r>
            <a:r>
              <a:rPr lang="en-US" dirty="0" smtClean="0"/>
              <a:t>.</a:t>
            </a:r>
          </a:p>
          <a:p>
            <a:pPr lvl="1"/>
            <a:r>
              <a:rPr lang="en-US" dirty="0" smtClean="0">
                <a:hlinkClick r:id="rId2"/>
              </a:rPr>
              <a:t>http://royal.pingdom.com/2008/07/25/us-data-centers-consuming-as-much-power-as-5-million-houses/</a:t>
            </a:r>
            <a:r>
              <a:rPr lang="en-US" dirty="0" smtClean="0"/>
              <a:t> </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Centers are Global</a:t>
            </a:r>
            <a:endParaRPr lang="en-US" dirty="0"/>
          </a:p>
        </p:txBody>
      </p:sp>
      <p:sp>
        <p:nvSpPr>
          <p:cNvPr id="3" name="Content Placeholder 2"/>
          <p:cNvSpPr>
            <a:spLocks noGrp="1"/>
          </p:cNvSpPr>
          <p:nvPr>
            <p:ph idx="1"/>
          </p:nvPr>
        </p:nvSpPr>
        <p:spPr/>
        <p:txBody>
          <a:bodyPr>
            <a:normAutofit/>
          </a:bodyPr>
          <a:lstStyle/>
          <a:p>
            <a:r>
              <a:rPr lang="en-US" sz="4000" dirty="0" smtClean="0"/>
              <a:t>Let your Cloud provider deal with …</a:t>
            </a:r>
          </a:p>
          <a:p>
            <a:pPr lvl="1"/>
            <a:r>
              <a:rPr lang="en-US" sz="3600" dirty="0" smtClean="0"/>
              <a:t>Global distribution / synchronization </a:t>
            </a:r>
          </a:p>
          <a:p>
            <a:pPr lvl="1"/>
            <a:r>
              <a:rPr lang="en-US" sz="3600" dirty="0" smtClean="0"/>
              <a:t>Geographic load balancing / tuning</a:t>
            </a:r>
          </a:p>
          <a:p>
            <a:pPr lvl="1"/>
            <a:r>
              <a:rPr lang="en-US" sz="3600" dirty="0" smtClean="0"/>
              <a:t>Providing CDN</a:t>
            </a:r>
          </a:p>
          <a:p>
            <a:pPr lvl="1"/>
            <a:endParaRPr lang="en-US" sz="3600" dirty="0"/>
          </a:p>
          <a:p>
            <a:pPr lvl="1"/>
            <a:r>
              <a:rPr lang="en-US" sz="3600" dirty="0" smtClean="0"/>
              <a:t>Roles and Queues pattern still works</a:t>
            </a:r>
            <a:endParaRPr lang="en-US" sz="3600"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Scale Out easier to Spread Out</a:t>
            </a:r>
            <a:endParaRPr lang="en-US" dirty="0"/>
          </a:p>
        </p:txBody>
      </p:sp>
      <p:sp>
        <p:nvSpPr>
          <p:cNvPr id="3" name="Content Placeholder 2"/>
          <p:cNvSpPr>
            <a:spLocks noGrp="1"/>
          </p:cNvSpPr>
          <p:nvPr>
            <p:ph idx="1"/>
          </p:nvPr>
        </p:nvSpPr>
        <p:spPr>
          <a:xfrm>
            <a:off x="457200" y="1371600"/>
            <a:ext cx="4953000" cy="4754563"/>
          </a:xfrm>
        </p:spPr>
        <p:txBody>
          <a:bodyPr>
            <a:normAutofit/>
          </a:bodyPr>
          <a:lstStyle/>
          <a:p>
            <a:pPr marL="342900" lvl="1" indent="-342900">
              <a:buFont typeface="Arial" pitchFamily="34" charset="0"/>
              <a:buChar char="•"/>
            </a:pPr>
            <a:r>
              <a:rPr lang="en-US" sz="3200" dirty="0" smtClean="0"/>
              <a:t>Scale out systems better suited for geographic distribution</a:t>
            </a:r>
          </a:p>
          <a:p>
            <a:pPr lvl="1"/>
            <a:r>
              <a:rPr lang="en-US" dirty="0" smtClean="0"/>
              <a:t>More efficient and flexible because more granular</a:t>
            </a:r>
          </a:p>
          <a:p>
            <a:pPr lvl="1"/>
            <a:r>
              <a:rPr lang="en-US" dirty="0" smtClean="0"/>
              <a:t>Hard for a mega-machine to be in more than one place</a:t>
            </a:r>
          </a:p>
          <a:p>
            <a:pPr lvl="1"/>
            <a:r>
              <a:rPr lang="en-US" dirty="0" smtClean="0"/>
              <a:t>Failure need not be binary</a:t>
            </a:r>
            <a:endParaRPr lang="en-US" dirty="0"/>
          </a:p>
          <a:p>
            <a:pPr lvl="1"/>
            <a:endParaRPr lang="en-US" dirty="0" smtClean="0"/>
          </a:p>
        </p:txBody>
      </p:sp>
      <p:pic>
        <p:nvPicPr>
          <p:cNvPr id="49154" name="Picture 2" descr="File:Chainsaw cutting tree.jpg">
            <a:hlinkClick r:id="rId3"/>
          </p:cNvPr>
          <p:cNvPicPr>
            <a:picLocks noChangeAspect="1" noChangeArrowheads="1"/>
          </p:cNvPicPr>
          <p:nvPr/>
        </p:nvPicPr>
        <p:blipFill>
          <a:blip r:embed="rId4" cstate="print"/>
          <a:srcRect/>
          <a:stretch>
            <a:fillRect/>
          </a:stretch>
        </p:blipFill>
        <p:spPr bwMode="auto">
          <a:xfrm>
            <a:off x="5562600" y="1676400"/>
            <a:ext cx="4038600" cy="5705476"/>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 Holds Barred</a:t>
            </a:r>
            <a:endParaRPr lang="en-US" dirty="0"/>
          </a:p>
        </p:txBody>
      </p:sp>
      <p:sp>
        <p:nvSpPr>
          <p:cNvPr id="3" name="Content Placeholder 2"/>
          <p:cNvSpPr>
            <a:spLocks noGrp="1"/>
          </p:cNvSpPr>
          <p:nvPr>
            <p:ph idx="1"/>
          </p:nvPr>
        </p:nvSpPr>
        <p:spPr/>
        <p:txBody>
          <a:bodyPr>
            <a:normAutofit/>
          </a:bodyPr>
          <a:lstStyle/>
          <a:p>
            <a:r>
              <a:rPr lang="en-US" dirty="0" smtClean="0"/>
              <a:t>“[Google’s] custom-designed server hardware includes a 12-volt battery that functions as an uninterruptible power supply. This obviates the need for a central data center UPS, which turns out to be less reliable than on-board batteries.” –Information Week</a:t>
            </a:r>
          </a:p>
          <a:p>
            <a:r>
              <a:rPr lang="en-US" dirty="0" smtClean="0">
                <a:hlinkClick r:id="rId3"/>
              </a:rPr>
              <a:t>http://i.i.com.com/cnwk.1d/i/bto/20090401/GoogleServerLarge.jpg</a:t>
            </a:r>
            <a:endParaRPr lang="en-US" dirty="0" smtClean="0"/>
          </a:p>
          <a:p>
            <a:endParaRPr lang="en-US" dirty="0" smtClean="0"/>
          </a:p>
          <a:p>
            <a:endParaRPr lang="en-US" dirty="0"/>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Azure’s Abstraction</a:t>
            </a:r>
            <a:endParaRPr lang="en-US" dirty="0"/>
          </a:p>
        </p:txBody>
      </p:sp>
      <p:sp>
        <p:nvSpPr>
          <p:cNvPr id="3" name="Content Placeholder 2"/>
          <p:cNvSpPr>
            <a:spLocks noGrp="1"/>
          </p:cNvSpPr>
          <p:nvPr>
            <p:ph idx="1"/>
          </p:nvPr>
        </p:nvSpPr>
        <p:spPr/>
        <p:txBody>
          <a:bodyPr/>
          <a:lstStyle/>
          <a:p>
            <a:r>
              <a:rPr lang="en-US" dirty="0" smtClean="0"/>
              <a:t>Code that knows about failover, other computers, environments, …	</a:t>
            </a:r>
          </a:p>
          <a:p>
            <a:pPr lvl="1"/>
            <a:r>
              <a:rPr lang="en-US" b="1" dirty="0" smtClean="0"/>
              <a:t>Does</a:t>
            </a:r>
            <a:r>
              <a:rPr lang="en-US" dirty="0" smtClean="0"/>
              <a:t>. </a:t>
            </a:r>
            <a:r>
              <a:rPr lang="en-US" b="1" dirty="0" smtClean="0"/>
              <a:t>Not</a:t>
            </a:r>
            <a:r>
              <a:rPr lang="en-US" dirty="0" smtClean="0"/>
              <a:t>. </a:t>
            </a:r>
            <a:r>
              <a:rPr lang="en-US" b="1" dirty="0" smtClean="0"/>
              <a:t>Exist</a:t>
            </a:r>
            <a:r>
              <a:rPr lang="en-US" dirty="0" smtClean="0"/>
              <a:t>. in your application code</a:t>
            </a:r>
          </a:p>
          <a:p>
            <a:r>
              <a:rPr lang="en-US" dirty="0" smtClean="0"/>
              <a:t>Azure’s </a:t>
            </a:r>
            <a:r>
              <a:rPr lang="en-US" dirty="0" err="1" smtClean="0"/>
              <a:t>AppFabric</a:t>
            </a:r>
            <a:r>
              <a:rPr lang="en-US" dirty="0" smtClean="0"/>
              <a:t> handles</a:t>
            </a:r>
          </a:p>
          <a:p>
            <a:endParaRPr lang="en-US" dirty="0" smtClean="0"/>
          </a:p>
          <a:p>
            <a:r>
              <a:rPr lang="en-US" dirty="0" smtClean="0"/>
              <a:t>So Roles support many properties – Azure allows for a clean implementation or Roles</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895600"/>
            <a:ext cx="8229600" cy="1143000"/>
          </a:xfrm>
        </p:spPr>
        <p:txBody>
          <a:bodyPr>
            <a:normAutofit fontScale="90000"/>
          </a:bodyPr>
          <a:lstStyle/>
          <a:p>
            <a:r>
              <a:rPr lang="en-US" dirty="0" smtClean="0"/>
              <a:t>These capabilities are not all new… right?</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http://blogs.westword.com/latestword/star%20trek%20aliens.jpg"/>
          <p:cNvPicPr>
            <a:picLocks noChangeAspect="1" noChangeArrowheads="1"/>
          </p:cNvPicPr>
          <p:nvPr/>
        </p:nvPicPr>
        <p:blipFill>
          <a:blip r:embed="rId3" cstate="print"/>
          <a:srcRect/>
          <a:stretch>
            <a:fillRect/>
          </a:stretch>
        </p:blipFill>
        <p:spPr bwMode="auto">
          <a:xfrm>
            <a:off x="0" y="-2057400"/>
            <a:ext cx="9144000" cy="9573141"/>
          </a:xfrm>
          <a:prstGeom prst="rect">
            <a:avLst/>
          </a:prstGeom>
          <a:noFill/>
        </p:spPr>
      </p:pic>
      <p:sp>
        <p:nvSpPr>
          <p:cNvPr id="6" name="Title 5"/>
          <p:cNvSpPr>
            <a:spLocks noGrp="1"/>
          </p:cNvSpPr>
          <p:nvPr>
            <p:ph type="title"/>
          </p:nvPr>
        </p:nvSpPr>
        <p:spPr>
          <a:xfrm>
            <a:off x="914400" y="5715000"/>
            <a:ext cx="8229600" cy="1143000"/>
          </a:xfrm>
        </p:spPr>
        <p:txBody>
          <a:bodyPr/>
          <a:lstStyle/>
          <a:p>
            <a:r>
              <a:rPr lang="en-US" dirty="0" smtClean="0"/>
              <a:t>Not new, but…</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953000"/>
            <a:ext cx="8458200" cy="1371600"/>
          </a:xfrm>
        </p:spPr>
        <p:txBody>
          <a:bodyPr/>
          <a:lstStyle/>
          <a:p>
            <a:r>
              <a:rPr lang="en-US" dirty="0" smtClean="0"/>
              <a:t>Accessible to us mere mortals</a:t>
            </a:r>
            <a:endParaRPr lang="en-US" dirty="0"/>
          </a:p>
        </p:txBody>
      </p:sp>
      <p:pic>
        <p:nvPicPr>
          <p:cNvPr id="94212" name="Picture 4" descr="http://www.watchmoviestreaming.com/pictures/dumbanddumber1.jpg"/>
          <p:cNvPicPr>
            <a:picLocks noChangeAspect="1" noChangeArrowheads="1"/>
          </p:cNvPicPr>
          <p:nvPr/>
        </p:nvPicPr>
        <p:blipFill>
          <a:blip r:embed="rId3" cstate="print"/>
          <a:srcRect/>
          <a:stretch>
            <a:fillRect/>
          </a:stretch>
        </p:blipFill>
        <p:spPr bwMode="auto">
          <a:xfrm>
            <a:off x="-152400" y="0"/>
            <a:ext cx="9471489" cy="5057775"/>
          </a:xfrm>
          <a:prstGeom prst="rect">
            <a:avLst/>
          </a:prstGeom>
          <a:noFill/>
        </p:spPr>
      </p:pic>
      <p:sp>
        <p:nvSpPr>
          <p:cNvPr id="6" name="Title 1"/>
          <p:cNvSpPr txBox="1">
            <a:spLocks/>
          </p:cNvSpPr>
          <p:nvPr/>
        </p:nvSpPr>
        <p:spPr>
          <a:xfrm>
            <a:off x="381000" y="6019800"/>
            <a:ext cx="8458200" cy="609600"/>
          </a:xfrm>
          <a:prstGeom prst="rect">
            <a:avLst/>
          </a:prstGeom>
        </p:spPr>
        <p:txBody>
          <a:bodyPr vert="horz" lIns="91440" tIns="45720" rIns="91440" bIns="45720" rtlCol="0" anchor="ctr">
            <a:normAutofit fontScale="4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Less complex,</a:t>
            </a:r>
            <a:r>
              <a:rPr kumimoji="0" lang="en-US" sz="4400" b="0" i="0" u="none" strike="noStrike" kern="1200" cap="none" spc="0" normalizeH="0" noProof="0" dirty="0" smtClean="0">
                <a:ln>
                  <a:noFill/>
                </a:ln>
                <a:solidFill>
                  <a:schemeClr val="tx1"/>
                </a:solidFill>
                <a:effectLst/>
                <a:uLnTx/>
                <a:uFillTx/>
                <a:latin typeface="+mj-lt"/>
                <a:ea typeface="+mj-ea"/>
                <a:cs typeface="+mj-cs"/>
              </a:rPr>
              <a:t> more cost-effective, competitive pressure: everyone’s doing it</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Advanced Queue Topics</a:t>
            </a:r>
            <a:endParaRPr lang="en-US" dirty="0"/>
          </a:p>
        </p:txBody>
      </p:sp>
      <p:sp>
        <p:nvSpPr>
          <p:cNvPr id="3" name="Content Placeholder 2"/>
          <p:cNvSpPr>
            <a:spLocks noGrp="1"/>
          </p:cNvSpPr>
          <p:nvPr>
            <p:ph idx="1"/>
          </p:nvPr>
        </p:nvSpPr>
        <p:spPr/>
        <p:txBody>
          <a:bodyPr>
            <a:normAutofit/>
          </a:bodyPr>
          <a:lstStyle/>
          <a:p>
            <a:r>
              <a:rPr lang="en-US" dirty="0" smtClean="0"/>
              <a:t>Code for retries – </a:t>
            </a:r>
            <a:r>
              <a:rPr lang="en-US" i="1" dirty="0" smtClean="0"/>
              <a:t>Plan to fail</a:t>
            </a:r>
            <a:endParaRPr lang="en-US" dirty="0" smtClean="0"/>
          </a:p>
          <a:p>
            <a:r>
              <a:rPr lang="en-US" dirty="0" smtClean="0"/>
              <a:t>Poison Messages</a:t>
            </a:r>
          </a:p>
          <a:p>
            <a:r>
              <a:rPr lang="en-US" dirty="0" smtClean="0"/>
              <a:t>Exception handling</a:t>
            </a:r>
          </a:p>
          <a:p>
            <a:r>
              <a:rPr lang="en-US" dirty="0" smtClean="0"/>
              <a:t>Fully utilize Roles – complexity trade-off</a:t>
            </a:r>
          </a:p>
          <a:p>
            <a:r>
              <a:rPr lang="en-US" dirty="0" err="1" smtClean="0"/>
              <a:t>Async</a:t>
            </a:r>
            <a:r>
              <a:rPr lang="en-US" dirty="0" smtClean="0"/>
              <a:t> notification of new Queue items</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Advanced Worker Role Topics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Full utilization of a WR instance is more work</a:t>
            </a:r>
          </a:p>
          <a:p>
            <a:pPr lvl="1"/>
            <a:r>
              <a:rPr lang="en-US" dirty="0" smtClean="0"/>
              <a:t>Message stays in queue for 7 days</a:t>
            </a:r>
          </a:p>
          <a:p>
            <a:pPr lvl="1"/>
            <a:r>
              <a:rPr lang="en-US" dirty="0" smtClean="0"/>
              <a:t>You pay by instance, not resource use within</a:t>
            </a:r>
          </a:p>
          <a:p>
            <a:r>
              <a:rPr lang="en-US" dirty="0" smtClean="0"/>
              <a:t>Tactics…</a:t>
            </a:r>
          </a:p>
          <a:p>
            <a:pPr lvl="1"/>
            <a:r>
              <a:rPr lang="en-US" dirty="0" smtClean="0"/>
              <a:t>Read &gt;1 message from queue at a time</a:t>
            </a:r>
          </a:p>
          <a:p>
            <a:pPr lvl="1"/>
            <a:r>
              <a:rPr lang="en-US" dirty="0" smtClean="0"/>
              <a:t>Have multiple message types handled in one worker role</a:t>
            </a:r>
          </a:p>
          <a:p>
            <a:pPr lvl="1"/>
            <a:r>
              <a:rPr lang="en-US" dirty="0" smtClean="0"/>
              <a:t>Build multi-threaded Worker Role</a:t>
            </a:r>
          </a:p>
          <a:p>
            <a:r>
              <a:rPr lang="en-US" dirty="0" smtClean="0"/>
              <a:t>Build simple “scale with the </a:t>
            </a:r>
            <a:r>
              <a:rPr lang="en-US" dirty="0" err="1" smtClean="0"/>
              <a:t>config</a:t>
            </a:r>
            <a:r>
              <a:rPr lang="en-US" dirty="0" smtClean="0"/>
              <a:t> file” systems</a:t>
            </a:r>
          </a:p>
          <a:p>
            <a:pPr lvl="1"/>
            <a:r>
              <a:rPr lang="en-US" dirty="0" smtClean="0"/>
              <a:t>Is time-to-market more imp than deployment / run costs?</a:t>
            </a:r>
          </a:p>
          <a:p>
            <a:pPr lvl="1"/>
            <a:r>
              <a:rPr lang="en-US" dirty="0" smtClean="0"/>
              <a:t>Trade off scale efficiency, maintainability, time-to-market</a:t>
            </a:r>
          </a:p>
          <a:p>
            <a:r>
              <a:rPr lang="en-US" dirty="0" smtClean="0"/>
              <a:t>Business Decisions!</a:t>
            </a:r>
            <a:endParaRPr lang="en-US" dirty="0"/>
          </a:p>
        </p:txBody>
      </p:sp>
    </p:spTree>
    <p:extLst>
      <p:ext uri="{BB962C8B-B14F-4D97-AF65-F5344CB8AC3E}">
        <p14:creationId xmlns:p14="http://schemas.microsoft.com/office/powerpoint/2010/main" xmlns="" val="28865801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hlinkClick r:id="rId2"/>
              </a:rPr>
              <a:t>http://queue.core.windows.net</a:t>
            </a:r>
            <a:endParaRPr lang="en-US" dirty="0" smtClean="0"/>
          </a:p>
          <a:p>
            <a:r>
              <a:rPr lang="en-US" dirty="0" smtClean="0"/>
              <a:t>“If you are running in the development fabric on your desktop computer you can configure it with the well-known development storage connection string </a:t>
            </a:r>
            <a:r>
              <a:rPr lang="en-US" dirty="0" err="1" smtClean="0"/>
              <a:t>UseDevelopmentStorage</a:t>
            </a:r>
            <a:r>
              <a:rPr lang="en-US" dirty="0" smtClean="0"/>
              <a:t>=true. This well-known string provides all of the data necessary to connect with the local instance of development storage.” –Azure in Action p. 349</a:t>
            </a:r>
          </a:p>
          <a:p>
            <a:r>
              <a:rPr lang="en-US" dirty="0" smtClean="0"/>
              <a:t/>
            </a:r>
            <a:br>
              <a:rPr lang="en-US" dirty="0" smtClean="0"/>
            </a:br>
            <a:endParaRPr lang="en-US" dirty="0"/>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Imagine a Train…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Designed to support the maximum/peak load</a:t>
            </a:r>
          </a:p>
          <a:p>
            <a:r>
              <a:rPr lang="en-US" dirty="0" smtClean="0"/>
              <a:t>Made all the needed stops</a:t>
            </a:r>
          </a:p>
          <a:p>
            <a:r>
              <a:rPr lang="en-US" dirty="0" smtClean="0"/>
              <a:t>Ran once per day</a:t>
            </a:r>
          </a:p>
          <a:p>
            <a:endParaRPr lang="en-US" dirty="0" smtClean="0"/>
          </a:p>
          <a:p>
            <a:r>
              <a:rPr lang="en-US" dirty="0" smtClean="0"/>
              <a:t>WE DON’T DO THAT</a:t>
            </a:r>
          </a:p>
          <a:p>
            <a:r>
              <a:rPr lang="en-US" dirty="0" smtClean="0"/>
              <a:t>Many small trains</a:t>
            </a:r>
          </a:p>
          <a:p>
            <a:r>
              <a:rPr lang="en-US" dirty="0" smtClean="0"/>
              <a:t>No “</a:t>
            </a:r>
            <a:r>
              <a:rPr lang="en-US" dirty="0" err="1" smtClean="0"/>
              <a:t>SPoF</a:t>
            </a:r>
            <a:r>
              <a:rPr lang="en-US" dirty="0" smtClean="0"/>
              <a:t>”</a:t>
            </a:r>
          </a:p>
          <a:p>
            <a:r>
              <a:rPr lang="en-US" i="1" dirty="0" smtClean="0"/>
              <a:t>Put all your eggs in the one basket and – WATCH THAT BASKET.</a:t>
            </a:r>
            <a:r>
              <a:rPr lang="en-US" dirty="0" smtClean="0"/>
              <a:t> – Mark Twain</a:t>
            </a:r>
            <a:endParaRPr lang="en-US" dirty="0"/>
          </a:p>
        </p:txBody>
      </p:sp>
    </p:spTree>
    <p:extLst>
      <p:ext uri="{BB962C8B-B14F-4D97-AF65-F5344CB8AC3E}">
        <p14:creationId xmlns:p14="http://schemas.microsoft.com/office/powerpoint/2010/main" xmlns="" val="1557267017"/>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Silver Bullet?</a:t>
            </a:r>
            <a:endParaRPr lang="en-US" dirty="0"/>
          </a:p>
        </p:txBody>
      </p:sp>
      <p:sp>
        <p:nvSpPr>
          <p:cNvPr id="3" name="Content Placeholder 2"/>
          <p:cNvSpPr>
            <a:spLocks noGrp="1"/>
          </p:cNvSpPr>
          <p:nvPr>
            <p:ph idx="1"/>
          </p:nvPr>
        </p:nvSpPr>
        <p:spPr/>
        <p:txBody>
          <a:bodyPr/>
          <a:lstStyle/>
          <a:p>
            <a:r>
              <a:rPr lang="en-US" dirty="0" smtClean="0"/>
              <a:t>Question: Does Azure make my application scale automatically?</a:t>
            </a:r>
            <a:endParaRPr lang="en-US" dirty="0"/>
          </a:p>
        </p:txBody>
      </p:sp>
    </p:spTree>
    <p:extLst>
      <p:ext uri="{BB962C8B-B14F-4D97-AF65-F5344CB8AC3E}">
        <p14:creationId xmlns:p14="http://schemas.microsoft.com/office/powerpoint/2010/main" xmlns="" val="170104222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25600" dirty="0" smtClean="0">
                <a:sym typeface="Wingdings" pitchFamily="2" charset="2"/>
              </a:rPr>
              <a:t></a:t>
            </a:r>
            <a:endParaRPr lang="en-US" sz="25600" dirty="0"/>
          </a:p>
        </p:txBody>
      </p:sp>
    </p:spTree>
    <p:extLst>
      <p:ext uri="{BB962C8B-B14F-4D97-AF65-F5344CB8AC3E}">
        <p14:creationId xmlns:p14="http://schemas.microsoft.com/office/powerpoint/2010/main" xmlns="" val="3896689610"/>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Queue API set</a:t>
            </a:r>
            <a:endParaRPr lang="en-US" dirty="0"/>
          </a:p>
          <a:p>
            <a:pPr lvl="1"/>
            <a:r>
              <a:rPr lang="en-US" dirty="0"/>
              <a:t>Create a </a:t>
            </a:r>
            <a:r>
              <a:rPr lang="en-US" dirty="0" err="1"/>
              <a:t>CloudQueueClient</a:t>
            </a:r>
            <a:r>
              <a:rPr lang="en-US" dirty="0"/>
              <a:t> using account and credentials</a:t>
            </a:r>
          </a:p>
          <a:p>
            <a:pPr lvl="1"/>
            <a:r>
              <a:rPr lang="en-US" dirty="0"/>
              <a:t>Create a </a:t>
            </a:r>
            <a:r>
              <a:rPr lang="en-US" dirty="0" err="1"/>
              <a:t>CloudQueue</a:t>
            </a:r>
            <a:r>
              <a:rPr lang="en-US" dirty="0"/>
              <a:t> using the client and </a:t>
            </a:r>
            <a:r>
              <a:rPr lang="en-US" dirty="0" err="1"/>
              <a:t>GetQueueReference</a:t>
            </a:r>
            <a:r>
              <a:rPr lang="en-US" dirty="0"/>
              <a:t> - queue name</a:t>
            </a:r>
          </a:p>
          <a:p>
            <a:pPr lvl="1"/>
            <a:r>
              <a:rPr lang="en-US" dirty="0" err="1"/>
              <a:t>CreateIfNotExist</a:t>
            </a:r>
            <a:r>
              <a:rPr lang="en-US" dirty="0"/>
              <a:t> to create it if not there</a:t>
            </a:r>
          </a:p>
          <a:p>
            <a:pPr lvl="1"/>
            <a:r>
              <a:rPr lang="en-US" dirty="0"/>
              <a:t>Create a </a:t>
            </a:r>
            <a:r>
              <a:rPr lang="en-US" dirty="0" err="1"/>
              <a:t>CloudQueueMessage</a:t>
            </a:r>
            <a:r>
              <a:rPr lang="en-US" dirty="0"/>
              <a:t> with content</a:t>
            </a:r>
          </a:p>
          <a:p>
            <a:pPr lvl="1"/>
            <a:r>
              <a:rPr lang="en-US" dirty="0"/>
              <a:t>Use </a:t>
            </a:r>
            <a:r>
              <a:rPr lang="en-US" dirty="0" err="1"/>
              <a:t>CloudQueue.AddMessage</a:t>
            </a:r>
            <a:r>
              <a:rPr lang="en-US" dirty="0"/>
              <a:t> to add it to the queue</a:t>
            </a:r>
          </a:p>
          <a:p>
            <a:pPr lvl="1"/>
            <a:r>
              <a:rPr lang="en-US" dirty="0"/>
              <a:t>Use </a:t>
            </a:r>
            <a:r>
              <a:rPr lang="en-US" dirty="0" err="1"/>
              <a:t>CloudQueue.GetMessage</a:t>
            </a:r>
            <a:r>
              <a:rPr lang="en-US" dirty="0"/>
              <a:t> to get it out (passing invisibility time)</a:t>
            </a:r>
          </a:p>
          <a:p>
            <a:endParaRPr lang="en-US" dirty="0"/>
          </a:p>
        </p:txBody>
      </p:sp>
    </p:spTree>
    <p:extLst>
      <p:ext uri="{BB962C8B-B14F-4D97-AF65-F5344CB8AC3E}">
        <p14:creationId xmlns:p14="http://schemas.microsoft.com/office/powerpoint/2010/main" xmlns="" val="2422994296"/>
      </p:ext>
    </p:extLst>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Topics</a:t>
            </a:r>
            <a:endParaRPr lang="en-US"/>
          </a:p>
        </p:txBody>
      </p:sp>
      <p:sp>
        <p:nvSpPr>
          <p:cNvPr id="3" name="Content Placeholder 2"/>
          <p:cNvSpPr>
            <a:spLocks noGrp="1"/>
          </p:cNvSpPr>
          <p:nvPr>
            <p:ph idx="1"/>
          </p:nvPr>
        </p:nvSpPr>
        <p:spPr/>
        <p:txBody>
          <a:bodyPr/>
          <a:lstStyle/>
          <a:p>
            <a:r>
              <a:rPr lang="en-US" dirty="0" err="1" smtClean="0"/>
              <a:t>Cmdlets</a:t>
            </a:r>
            <a:r>
              <a:rPr lang="en-US" dirty="0" smtClean="0"/>
              <a:t>, Certificates, Storage Tools, Diagnostics &lt;</a:t>
            </a:r>
            <a:r>
              <a:rPr lang="en-US" dirty="0" smtClean="0">
                <a:sym typeface="Wingdings" pitchFamily="2" charset="2"/>
              </a:rPr>
              <a:t> REALLY – ALL THESE?</a:t>
            </a:r>
          </a:p>
          <a:p>
            <a:r>
              <a:rPr lang="en-US" dirty="0" smtClean="0">
                <a:sym typeface="Wingdings" pitchFamily="2" charset="2"/>
              </a:rPr>
              <a:t>Why Roles and Queues matter</a:t>
            </a:r>
          </a:p>
          <a:p>
            <a:r>
              <a:rPr lang="en-US" dirty="0" smtClean="0">
                <a:sym typeface="Wingdings" pitchFamily="2" charset="2"/>
              </a:rPr>
              <a:t>Dev Tools – what are you using today?</a:t>
            </a:r>
          </a:p>
          <a:p>
            <a:r>
              <a:rPr lang="en-US" dirty="0" smtClean="0">
                <a:sym typeface="Wingdings" pitchFamily="2" charset="2"/>
              </a:rPr>
              <a:t>Visual Studio 2010, C#, </a:t>
            </a:r>
            <a:r>
              <a:rPr lang="en-US" dirty="0" err="1" smtClean="0">
                <a:sym typeface="Wingdings" pitchFamily="2" charset="2"/>
              </a:rPr>
              <a:t>CloudService</a:t>
            </a:r>
            <a:r>
              <a:rPr lang="en-US" dirty="0" smtClean="0">
                <a:sym typeface="Wingdings" pitchFamily="2" charset="2"/>
              </a:rPr>
              <a:t> Template</a:t>
            </a:r>
          </a:p>
          <a:p>
            <a:pPr lvl="1"/>
            <a:r>
              <a:rPr lang="en-US" dirty="0" smtClean="0">
                <a:sym typeface="Wingdings" pitchFamily="2" charset="2"/>
              </a:rPr>
              <a:t>Code, Object Model walk through</a:t>
            </a:r>
          </a:p>
          <a:p>
            <a:r>
              <a:rPr lang="en-US" dirty="0" smtClean="0">
                <a:sym typeface="Wingdings" pitchFamily="2" charset="2"/>
              </a:rPr>
              <a:t>Demo building a simple application</a:t>
            </a:r>
          </a:p>
          <a:p>
            <a:r>
              <a:rPr lang="en-US" dirty="0" smtClean="0">
                <a:sym typeface="Wingdings" pitchFamily="2" charset="2"/>
              </a:rPr>
              <a:t>LAB: build, debug, deploy</a:t>
            </a:r>
          </a:p>
          <a:p>
            <a:endParaRPr lang="en-US" dirty="0"/>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Closing thought</a:t>
            </a:r>
            <a:endParaRPr lang="en-US" dirty="0"/>
          </a:p>
        </p:txBody>
      </p:sp>
      <p:sp>
        <p:nvSpPr>
          <p:cNvPr id="3" name="Content Placeholder 2"/>
          <p:cNvSpPr>
            <a:spLocks noGrp="1"/>
          </p:cNvSpPr>
          <p:nvPr>
            <p:ph idx="1"/>
          </p:nvPr>
        </p:nvSpPr>
        <p:spPr>
          <a:xfrm>
            <a:off x="457200" y="1600200"/>
            <a:ext cx="8305800" cy="4525963"/>
          </a:xfrm>
        </p:spPr>
        <p:txBody>
          <a:bodyPr>
            <a:normAutofit/>
          </a:bodyPr>
          <a:lstStyle/>
          <a:p>
            <a:r>
              <a:rPr lang="en-US" sz="4800" dirty="0" smtClean="0"/>
              <a:t>Do we really need “the cloud” for all these great properties?</a:t>
            </a:r>
          </a:p>
          <a:p>
            <a:r>
              <a:rPr lang="en-US" sz="4800" dirty="0" smtClean="0"/>
              <a:t>Does (cloud == scalability + operational simplicity + cost savings + fast time-to-market)?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3" name="Picture 1" descr="C:\Users\Bill\AppData\Local\Microsoft\Windows\Temporary Internet Files\Low\Content.IE5\K1MOXVTS\spinaltap-11[1].jpg"/>
          <p:cNvPicPr>
            <a:picLocks noChangeAspect="1" noChangeArrowheads="1"/>
          </p:cNvPicPr>
          <p:nvPr/>
        </p:nvPicPr>
        <p:blipFill>
          <a:blip r:embed="rId3" cstate="print"/>
          <a:srcRect/>
          <a:stretch>
            <a:fillRect/>
          </a:stretch>
        </p:blipFill>
        <p:spPr bwMode="auto">
          <a:xfrm>
            <a:off x="2209800" y="1295400"/>
            <a:ext cx="4648200" cy="4648200"/>
          </a:xfrm>
          <a:prstGeom prst="rect">
            <a:avLst/>
          </a:prstGeom>
          <a:noFill/>
        </p:spPr>
      </p:pic>
      <p:sp>
        <p:nvSpPr>
          <p:cNvPr id="2" name="Title 1"/>
          <p:cNvSpPr>
            <a:spLocks noGrp="1"/>
          </p:cNvSpPr>
          <p:nvPr>
            <p:ph type="title"/>
          </p:nvPr>
        </p:nvSpPr>
        <p:spPr>
          <a:xfrm>
            <a:off x="457200" y="228600"/>
            <a:ext cx="8229600" cy="1143000"/>
          </a:xfrm>
        </p:spPr>
        <p:txBody>
          <a:bodyPr/>
          <a:lstStyle/>
          <a:p>
            <a:r>
              <a:rPr lang="en-US" dirty="0" smtClean="0"/>
              <a:t>“These go to eleven” –Nigel </a:t>
            </a:r>
            <a:r>
              <a:rPr lang="en-US" dirty="0" err="1" smtClean="0"/>
              <a:t>Tufnel</a:t>
            </a:r>
            <a:endParaRPr lang="en-US" dirty="0"/>
          </a:p>
        </p:txBody>
      </p:sp>
      <p:sp>
        <p:nvSpPr>
          <p:cNvPr id="3" name="Content Placeholder 2"/>
          <p:cNvSpPr>
            <a:spLocks noGrp="1"/>
          </p:cNvSpPr>
          <p:nvPr>
            <p:ph idx="1"/>
          </p:nvPr>
        </p:nvSpPr>
        <p:spPr>
          <a:xfrm>
            <a:off x="228600" y="5715000"/>
            <a:ext cx="8915400" cy="1143000"/>
          </a:xfrm>
        </p:spPr>
        <p:txBody>
          <a:bodyPr>
            <a:normAutofit fontScale="77500" lnSpcReduction="20000"/>
          </a:bodyPr>
          <a:lstStyle/>
          <a:p>
            <a:endParaRPr lang="en-US" dirty="0" smtClean="0"/>
          </a:p>
          <a:p>
            <a:pPr>
              <a:buNone/>
            </a:pPr>
            <a:r>
              <a:rPr lang="en-US" i="1" dirty="0" smtClean="0"/>
              <a:t>The cloud is an </a:t>
            </a:r>
            <a:r>
              <a:rPr lang="en-US" b="1" i="1" dirty="0" smtClean="0"/>
              <a:t>amplifier</a:t>
            </a:r>
            <a:r>
              <a:rPr lang="en-US" i="1" dirty="0" smtClean="0"/>
              <a:t> – emerging as best system of software services + patterns + tools + ecosystem for tomorrow’s systems</a:t>
            </a:r>
            <a:endParaRPr lang="en-US"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Self-Signed </a:t>
            </a:r>
            <a:r>
              <a:rPr lang="en-US" dirty="0" err="1" smtClean="0"/>
              <a:t>Certs</a:t>
            </a:r>
            <a:endParaRPr lang="en-US" dirty="0"/>
          </a:p>
        </p:txBody>
      </p:sp>
      <p:sp>
        <p:nvSpPr>
          <p:cNvPr id="3" name="Content Placeholder 2"/>
          <p:cNvSpPr>
            <a:spLocks noGrp="1"/>
          </p:cNvSpPr>
          <p:nvPr>
            <p:ph idx="1"/>
          </p:nvPr>
        </p:nvSpPr>
        <p:spPr/>
        <p:txBody>
          <a:bodyPr/>
          <a:lstStyle/>
          <a:p>
            <a:r>
              <a:rPr lang="en-US" dirty="0" smtClean="0"/>
              <a:t>Why not all the ceremony of a </a:t>
            </a:r>
            <a:r>
              <a:rPr lang="en-US" dirty="0" err="1" smtClean="0"/>
              <a:t>Verisign</a:t>
            </a:r>
            <a:r>
              <a:rPr lang="en-US" dirty="0" smtClean="0"/>
              <a:t> Digital Certificate </a:t>
            </a:r>
          </a:p>
          <a:p>
            <a:pPr lvl="1"/>
            <a:r>
              <a:rPr lang="en-US" dirty="0" smtClean="0"/>
              <a:t>PKI not needed here</a:t>
            </a:r>
          </a:p>
          <a:p>
            <a:pPr lvl="1"/>
            <a:r>
              <a:rPr lang="en-US" dirty="0" smtClean="0"/>
              <a:t>I don’t need to know that “Company X really issued this cert”</a:t>
            </a:r>
          </a:p>
          <a:p>
            <a:pPr lvl="1"/>
            <a:r>
              <a:rPr lang="en-US" dirty="0" smtClean="0"/>
              <a:t>If you have it, you are cool</a:t>
            </a:r>
          </a:p>
          <a:p>
            <a:pPr lvl="2"/>
            <a:r>
              <a:rPr lang="en-US" dirty="0" smtClean="0"/>
              <a:t>I trust “me”</a:t>
            </a:r>
          </a:p>
          <a:p>
            <a:pPr lvl="1"/>
            <a:r>
              <a:rPr lang="en-US" dirty="0" smtClean="0"/>
              <a:t>Not the same </a:t>
            </a:r>
            <a:r>
              <a:rPr lang="en-US" dirty="0" err="1" smtClean="0"/>
              <a:t>über</a:t>
            </a:r>
            <a:r>
              <a:rPr lang="en-US" dirty="0" smtClean="0"/>
              <a:t>-trust scenario that PKI solves; not a “can I trust this party” situation</a:t>
            </a:r>
            <a:endParaRPr lang="en-US" dirty="0"/>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BostonAzure.org</a:t>
            </a:r>
            <a:endParaRPr lang="en-US" dirty="0"/>
          </a:p>
        </p:txBody>
      </p:sp>
      <p:sp>
        <p:nvSpPr>
          <p:cNvPr id="3" name="Content Placeholder 2"/>
          <p:cNvSpPr>
            <a:spLocks noGrp="1"/>
          </p:cNvSpPr>
          <p:nvPr>
            <p:ph idx="1"/>
          </p:nvPr>
        </p:nvSpPr>
        <p:spPr/>
        <p:txBody>
          <a:bodyPr>
            <a:normAutofit lnSpcReduction="10000"/>
          </a:bodyPr>
          <a:lstStyle/>
          <a:p>
            <a:r>
              <a:rPr lang="en-US" dirty="0" smtClean="0"/>
              <a:t>Boston Azure cloud user group</a:t>
            </a:r>
          </a:p>
          <a:p>
            <a:r>
              <a:rPr lang="en-US" dirty="0" smtClean="0"/>
              <a:t>Focused on Microsoft’s cloud solution</a:t>
            </a:r>
          </a:p>
          <a:p>
            <a:r>
              <a:rPr lang="en-US" dirty="0" smtClean="0"/>
              <a:t>Next meeting: 6-8 PM Thurs June 24</a:t>
            </a:r>
            <a:r>
              <a:rPr lang="en-US" baseline="30000" dirty="0" smtClean="0"/>
              <a:t>th</a:t>
            </a:r>
            <a:r>
              <a:rPr lang="en-US" dirty="0" smtClean="0"/>
              <a:t> 2010</a:t>
            </a:r>
          </a:p>
          <a:p>
            <a:pPr lvl="1"/>
            <a:r>
              <a:rPr lang="en-US" dirty="0" smtClean="0"/>
              <a:t>Hacking on “Boston Azure Project”</a:t>
            </a:r>
          </a:p>
          <a:p>
            <a:r>
              <a:rPr lang="en-US" dirty="0" smtClean="0"/>
              <a:t>Meetings </a:t>
            </a:r>
            <a:r>
              <a:rPr lang="en-US" i="1" dirty="0" smtClean="0"/>
              <a:t>usually</a:t>
            </a:r>
            <a:r>
              <a:rPr lang="en-US" dirty="0" smtClean="0"/>
              <a:t> 4</a:t>
            </a:r>
            <a:r>
              <a:rPr lang="en-US" baseline="30000" dirty="0" smtClean="0"/>
              <a:t>th</a:t>
            </a:r>
            <a:r>
              <a:rPr lang="en-US" dirty="0" smtClean="0"/>
              <a:t> Thursday of month</a:t>
            </a:r>
          </a:p>
          <a:p>
            <a:pPr lvl="1"/>
            <a:r>
              <a:rPr lang="en-US" dirty="0" smtClean="0"/>
              <a:t>No cost; food; great topics; growing community</a:t>
            </a:r>
          </a:p>
          <a:p>
            <a:r>
              <a:rPr lang="en-US" dirty="0" smtClean="0"/>
              <a:t>Join email list: </a:t>
            </a:r>
            <a:r>
              <a:rPr lang="en-US" b="1" dirty="0" smtClean="0"/>
              <a:t>http://bostonazure.org</a:t>
            </a:r>
          </a:p>
          <a:p>
            <a:r>
              <a:rPr lang="en-US" dirty="0" smtClean="0"/>
              <a:t>Follow on Twitter: </a:t>
            </a:r>
            <a:r>
              <a:rPr lang="en-US" b="1" dirty="0" smtClean="0"/>
              <a:t>@</a:t>
            </a:r>
            <a:r>
              <a:rPr lang="en-US" b="1" dirty="0" err="1" smtClean="0"/>
              <a:t>bostonazure</a:t>
            </a:r>
            <a:r>
              <a:rPr lang="en-US" b="1" dirty="0" smtClean="0"/>
              <a:t> </a:t>
            </a:r>
            <a:endParaRPr lang="en-US" b="1" dirty="0"/>
          </a:p>
        </p:txBody>
      </p:sp>
      <p:pic>
        <p:nvPicPr>
          <p:cNvPr id="121858" name="Picture 2" descr="Boston Azure logo"/>
          <p:cNvPicPr>
            <a:picLocks noChangeAspect="1" noChangeArrowheads="1"/>
          </p:cNvPicPr>
          <p:nvPr/>
        </p:nvPicPr>
        <p:blipFill>
          <a:blip r:embed="rId2" cstate="print"/>
          <a:srcRect/>
          <a:stretch>
            <a:fillRect/>
          </a:stretch>
        </p:blipFill>
        <p:spPr bwMode="auto">
          <a:xfrm>
            <a:off x="533400" y="152400"/>
            <a:ext cx="8043333" cy="1508125"/>
          </a:xfrm>
          <a:prstGeom prst="rect">
            <a:avLst/>
          </a:prstGeom>
          <a:noFill/>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Slides</a:t>
            </a:r>
            <a:endParaRPr lang="en-US" dirty="0"/>
          </a:p>
        </p:txBody>
      </p:sp>
      <p:sp>
        <p:nvSpPr>
          <p:cNvPr id="3" name="Content Placeholder 2"/>
          <p:cNvSpPr>
            <a:spLocks noGrp="1"/>
          </p:cNvSpPr>
          <p:nvPr>
            <p:ph idx="1"/>
          </p:nvPr>
        </p:nvSpPr>
        <p:spPr/>
        <p:txBody>
          <a:bodyPr/>
          <a:lstStyle/>
          <a:p>
            <a:pPr>
              <a:buNone/>
            </a:pPr>
            <a:r>
              <a:rPr lang="en-US" sz="4800" dirty="0" smtClean="0"/>
              <a:t>Link from my talk abstract:</a:t>
            </a:r>
            <a:br>
              <a:rPr lang="en-US" sz="4800" dirty="0" smtClean="0"/>
            </a:br>
            <a:r>
              <a:rPr lang="en-US" sz="4800" dirty="0" smtClean="0">
                <a:hlinkClick r:id="rId2"/>
              </a:rPr>
              <a:t>http://thedevcommunity.org</a:t>
            </a:r>
            <a:r>
              <a:rPr lang="en-US" sz="4800" dirty="0" smtClean="0"/>
              <a:t> </a:t>
            </a:r>
          </a:p>
          <a:p>
            <a:pPr>
              <a:buNone/>
            </a:pPr>
            <a:endParaRPr lang="en-US" sz="4800" dirty="0" smtClean="0"/>
          </a:p>
          <a:p>
            <a:pPr>
              <a:buNone/>
            </a:pPr>
            <a:r>
              <a:rPr lang="en-US" sz="4800" dirty="0" smtClean="0"/>
              <a:t>Link from my blog:</a:t>
            </a:r>
            <a:br>
              <a:rPr lang="en-US" sz="4800" dirty="0" smtClean="0"/>
            </a:br>
            <a:r>
              <a:rPr lang="en-US" sz="4800" dirty="0" smtClean="0">
                <a:hlinkClick r:id="rId3"/>
              </a:rPr>
              <a:t>http://blog.codingoutloud.com</a:t>
            </a:r>
            <a:r>
              <a:rPr lang="en-US" sz="4800" dirty="0" smtClean="0"/>
              <a:t> </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None/>
            </a:pPr>
            <a:r>
              <a:rPr lang="en-US" b="1" dirty="0" smtClean="0"/>
              <a:t>	Bill Wilder</a:t>
            </a:r>
          </a:p>
          <a:p>
            <a:pPr>
              <a:buNone/>
            </a:pPr>
            <a:r>
              <a:rPr lang="en-US" b="1" dirty="0" smtClean="0"/>
              <a:t>	@</a:t>
            </a:r>
            <a:r>
              <a:rPr lang="en-US" b="1" dirty="0" err="1" smtClean="0"/>
              <a:t>codingoutloud</a:t>
            </a:r>
            <a:endParaRPr lang="en-US" b="1" dirty="0" smtClean="0"/>
          </a:p>
          <a:p>
            <a:pPr>
              <a:buNone/>
            </a:pPr>
            <a:r>
              <a:rPr lang="en-US" b="1" dirty="0" smtClean="0"/>
              <a:t>	http://blog.codingoutloud.com</a:t>
            </a:r>
          </a:p>
          <a:p>
            <a:endParaRPr lang="en-US" b="1" dirty="0" smtClean="0"/>
          </a:p>
        </p:txBody>
      </p:sp>
      <p:pic>
        <p:nvPicPr>
          <p:cNvPr id="4" name="Picture 2"/>
          <p:cNvPicPr>
            <a:picLocks noChangeAspect="1" noChangeArrowheads="1"/>
          </p:cNvPicPr>
          <p:nvPr/>
        </p:nvPicPr>
        <p:blipFill>
          <a:blip r:embed="rId2" cstate="print"/>
          <a:srcRect/>
          <a:stretch>
            <a:fillRect/>
          </a:stretch>
        </p:blipFill>
        <p:spPr bwMode="auto">
          <a:xfrm>
            <a:off x="674255" y="4648200"/>
            <a:ext cx="6996545" cy="76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21508</TotalTime>
  <Words>3023</Words>
  <Application>Microsoft Office PowerPoint</Application>
  <PresentationFormat>On-screen Show (4:3)</PresentationFormat>
  <Paragraphs>544</Paragraphs>
  <Slides>72</Slides>
  <Notes>29</Notes>
  <HiddenSlides>28</HiddenSlides>
  <MMClips>0</MMClips>
  <ScaleCrop>false</ScaleCrop>
  <HeadingPairs>
    <vt:vector size="4" baseType="variant">
      <vt:variant>
        <vt:lpstr>Theme</vt:lpstr>
      </vt:variant>
      <vt:variant>
        <vt:i4>1</vt:i4>
      </vt:variant>
      <vt:variant>
        <vt:lpstr>Slide Titles</vt:lpstr>
      </vt:variant>
      <vt:variant>
        <vt:i4>72</vt:i4>
      </vt:variant>
    </vt:vector>
  </HeadingPairs>
  <TitlesOfParts>
    <vt:vector size="73" baseType="lpstr">
      <vt:lpstr>Office Theme</vt:lpstr>
      <vt:lpstr>Summary</vt:lpstr>
      <vt:lpstr>Bill Wilder – brief bio</vt:lpstr>
      <vt:lpstr>Slide 3</vt:lpstr>
      <vt:lpstr>Slide 4</vt:lpstr>
      <vt:lpstr>Slide 5</vt:lpstr>
      <vt:lpstr>Slide 6</vt:lpstr>
      <vt:lpstr>Two Roles a Queue</vt:lpstr>
      <vt:lpstr>Two Roles a Queue</vt:lpstr>
      <vt:lpstr>Three  (____)  and a  (____)</vt:lpstr>
      <vt:lpstr>Who are these guys?</vt:lpstr>
      <vt:lpstr>Goal: Build software systems where…</vt:lpstr>
      <vt:lpstr>Agenda for Roles &amp; Queues</vt:lpstr>
      <vt:lpstr>Two Key Concepts</vt:lpstr>
      <vt:lpstr>Web Roles are a lot like Web Pages</vt:lpstr>
      <vt:lpstr>Queue</vt:lpstr>
      <vt:lpstr>Key Pattern: Roles + Queues</vt:lpstr>
      <vt:lpstr>Canonical Example: Thumbnails</vt:lpstr>
      <vt:lpstr>Adding to Queue - Conceptual</vt:lpstr>
      <vt:lpstr>Adding to Queue - Actual</vt:lpstr>
      <vt:lpstr>Key Pattern: Roles + Queues</vt:lpstr>
      <vt:lpstr>Key Pattern: Roles + Queues</vt:lpstr>
      <vt:lpstr>Web App vs. Web Role</vt:lpstr>
      <vt:lpstr>Default.aspx.cs</vt:lpstr>
      <vt:lpstr>Global.asax.cs</vt:lpstr>
      <vt:lpstr>The Windows Azure … TOOL and RUNTIME STACKS</vt:lpstr>
      <vt:lpstr>Azure Development Tool Stack</vt:lpstr>
      <vt:lpstr>Pre-Azure Server Stack</vt:lpstr>
      <vt:lpstr>Azure Server Stack</vt:lpstr>
      <vt:lpstr>Pre-Azure Operational Concerns</vt:lpstr>
      <vt:lpstr>Azure Operational Concerns</vt:lpstr>
      <vt:lpstr>Pre-Azure Operational Concerns</vt:lpstr>
      <vt:lpstr>Azure Operational Concerns</vt:lpstr>
      <vt:lpstr>Concerns for App Owner</vt:lpstr>
      <vt:lpstr>Compute Services</vt:lpstr>
      <vt:lpstr>Key Windows Azure Design Pattern… TWO ROLES AND A QUEUE</vt:lpstr>
      <vt:lpstr>Key Pattern: Roles + Queues</vt:lpstr>
      <vt:lpstr>Key Pattern: Rolesn + Queuesn  RnQnRn </vt:lpstr>
      <vt:lpstr>Roles and Queue</vt:lpstr>
      <vt:lpstr>Azure Queues by the Numbers</vt:lpstr>
      <vt:lpstr>“Out” is the New “Up”</vt:lpstr>
      <vt:lpstr>Example: Lesson 7: Work Offline</vt:lpstr>
      <vt:lpstr>“Do it while the user isn’t waiting for you.” “Put it in a queue.”</vt:lpstr>
      <vt:lpstr>RnQnRn requires Idempotent</vt:lpstr>
      <vt:lpstr>RnQnRn enables Responsive</vt:lpstr>
      <vt:lpstr>RnQnRn enables Scalable</vt:lpstr>
      <vt:lpstr>RnQnRn enables Resilient</vt:lpstr>
      <vt:lpstr>Common Operational Challenges</vt:lpstr>
      <vt:lpstr>What’s Up?  (and what’s going down!)</vt:lpstr>
      <vt:lpstr>Why Now?</vt:lpstr>
      <vt:lpstr>Organizational Drivers</vt:lpstr>
      <vt:lpstr>Data Centers are BIG</vt:lpstr>
      <vt:lpstr>Data Centers are Global</vt:lpstr>
      <vt:lpstr>Scale Out easier to Spread Out</vt:lpstr>
      <vt:lpstr>No Holds Barred</vt:lpstr>
      <vt:lpstr>Azure’s Abstraction</vt:lpstr>
      <vt:lpstr>These capabilities are not all new… right?</vt:lpstr>
      <vt:lpstr>Not new, but…</vt:lpstr>
      <vt:lpstr>Accessible to us mere mortals</vt:lpstr>
      <vt:lpstr>Advanced Queue Topics</vt:lpstr>
      <vt:lpstr>Advanced Worker Role Topics</vt:lpstr>
      <vt:lpstr>Slide 61</vt:lpstr>
      <vt:lpstr>Imagine a Train…</vt:lpstr>
      <vt:lpstr>Silver Bullet?</vt:lpstr>
      <vt:lpstr>Slide 64</vt:lpstr>
      <vt:lpstr>Slide 65</vt:lpstr>
      <vt:lpstr>Topics</vt:lpstr>
      <vt:lpstr>Closing thought</vt:lpstr>
      <vt:lpstr>“These go to eleven” –Nigel Tufnel</vt:lpstr>
      <vt:lpstr>Self-Signed Certs</vt:lpstr>
      <vt:lpstr>BostonAzure.org</vt:lpstr>
      <vt:lpstr>Slides</vt:lpstr>
      <vt:lpstr>Slide 72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Boston Azure Firestarter - Roles and Queues</dc:title>
  <dc:creator>Bill Wilder</dc:creator>
  <cp:lastModifiedBy>Bill Wilder</cp:lastModifiedBy>
  <cp:revision>1303</cp:revision>
  <dcterms:created xsi:type="dcterms:W3CDTF">2010-04-25T13:05:25Z</dcterms:created>
  <dcterms:modified xsi:type="dcterms:W3CDTF">2010-06-17T06:55:35Z</dcterms:modified>
</cp:coreProperties>
</file>