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8"/>
  </p:notesMasterIdLst>
  <p:handoutMasterIdLst>
    <p:handoutMasterId r:id="rId59"/>
  </p:handoutMasterIdLst>
  <p:sldIdLst>
    <p:sldId id="451" r:id="rId2"/>
    <p:sldId id="453" r:id="rId3"/>
    <p:sldId id="392" r:id="rId4"/>
    <p:sldId id="454" r:id="rId5"/>
    <p:sldId id="467" r:id="rId6"/>
    <p:sldId id="408" r:id="rId7"/>
    <p:sldId id="393" r:id="rId8"/>
    <p:sldId id="460" r:id="rId9"/>
    <p:sldId id="400" r:id="rId10"/>
    <p:sldId id="433" r:id="rId11"/>
    <p:sldId id="434" r:id="rId12"/>
    <p:sldId id="401" r:id="rId13"/>
    <p:sldId id="432" r:id="rId14"/>
    <p:sldId id="431" r:id="rId15"/>
    <p:sldId id="439" r:id="rId16"/>
    <p:sldId id="402" r:id="rId17"/>
    <p:sldId id="466" r:id="rId18"/>
    <p:sldId id="430" r:id="rId19"/>
    <p:sldId id="428" r:id="rId20"/>
    <p:sldId id="449" r:id="rId21"/>
    <p:sldId id="447" r:id="rId22"/>
    <p:sldId id="429" r:id="rId23"/>
    <p:sldId id="411" r:id="rId24"/>
    <p:sldId id="436" r:id="rId25"/>
    <p:sldId id="435" r:id="rId26"/>
    <p:sldId id="440" r:id="rId27"/>
    <p:sldId id="403" r:id="rId28"/>
    <p:sldId id="407" r:id="rId29"/>
    <p:sldId id="397" r:id="rId30"/>
    <p:sldId id="406" r:id="rId31"/>
    <p:sldId id="399" r:id="rId32"/>
    <p:sldId id="398" r:id="rId33"/>
    <p:sldId id="405" r:id="rId34"/>
    <p:sldId id="419" r:id="rId35"/>
    <p:sldId id="413" r:id="rId36"/>
    <p:sldId id="443" r:id="rId37"/>
    <p:sldId id="421" r:id="rId38"/>
    <p:sldId id="420" r:id="rId39"/>
    <p:sldId id="444" r:id="rId40"/>
    <p:sldId id="465" r:id="rId41"/>
    <p:sldId id="445" r:id="rId42"/>
    <p:sldId id="446" r:id="rId43"/>
    <p:sldId id="461" r:id="rId44"/>
    <p:sldId id="462" r:id="rId45"/>
    <p:sldId id="463" r:id="rId46"/>
    <p:sldId id="464" r:id="rId47"/>
    <p:sldId id="450" r:id="rId48"/>
    <p:sldId id="427" r:id="rId49"/>
    <p:sldId id="396" r:id="rId50"/>
    <p:sldId id="395" r:id="rId51"/>
    <p:sldId id="437" r:id="rId52"/>
    <p:sldId id="425" r:id="rId53"/>
    <p:sldId id="426" r:id="rId54"/>
    <p:sldId id="409" r:id="rId55"/>
    <p:sldId id="442" r:id="rId56"/>
    <p:sldId id="410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7" autoAdjust="0"/>
    <p:restoredTop sz="86452" autoAdjust="0"/>
  </p:normalViewPr>
  <p:slideViewPr>
    <p:cSldViewPr>
      <p:cViewPr varScale="1">
        <p:scale>
          <a:sx n="74" d="100"/>
          <a:sy n="74" d="100"/>
        </p:scale>
        <p:origin x="-12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540"/>
    </p:cViewPr>
  </p:sorterViewPr>
  <p:notesViewPr>
    <p:cSldViewPr>
      <p:cViewPr varScale="1">
        <p:scale>
          <a:sx n="55" d="100"/>
          <a:sy n="55" d="100"/>
        </p:scale>
        <p:origin x="-1182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74F61E-DD7C-49A7-8C0D-64E57AA9ED1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12A74B7A-DAB7-4F61-9CE9-E51A46B9C4BE}">
      <dgm:prSet phldrT="[Text]"/>
      <dgm:spPr/>
      <dgm:t>
        <a:bodyPr/>
        <a:lstStyle/>
        <a:p>
          <a:pPr algn="l"/>
          <a:r>
            <a:rPr lang="en-US" dirty="0" err="1" smtClean="0"/>
            <a:t>SaaS</a:t>
          </a:r>
          <a:endParaRPr lang="en-US" dirty="0"/>
        </a:p>
      </dgm:t>
    </dgm:pt>
    <dgm:pt modelId="{3BDE9084-1A3E-4D64-B9C8-34391280D779}" type="parTrans" cxnId="{21D74550-ED06-4380-A4DA-B6278127944A}">
      <dgm:prSet/>
      <dgm:spPr/>
      <dgm:t>
        <a:bodyPr/>
        <a:lstStyle/>
        <a:p>
          <a:endParaRPr lang="en-US"/>
        </a:p>
      </dgm:t>
    </dgm:pt>
    <dgm:pt modelId="{2E848E8F-2807-4B6C-B7DF-37E14D9D7570}" type="sibTrans" cxnId="{21D74550-ED06-4380-A4DA-B6278127944A}">
      <dgm:prSet/>
      <dgm:spPr/>
      <dgm:t>
        <a:bodyPr/>
        <a:lstStyle/>
        <a:p>
          <a:endParaRPr lang="en-US"/>
        </a:p>
      </dgm:t>
    </dgm:pt>
    <dgm:pt modelId="{FC777D3B-B4BB-46F7-924F-852197E6D7BF}">
      <dgm:prSet phldrT="[Text]"/>
      <dgm:spPr/>
      <dgm:t>
        <a:bodyPr/>
        <a:lstStyle/>
        <a:p>
          <a:pPr algn="l"/>
          <a:r>
            <a:rPr lang="en-US" dirty="0" err="1" smtClean="0"/>
            <a:t>PaaS</a:t>
          </a:r>
          <a:endParaRPr lang="en-US" dirty="0"/>
        </a:p>
      </dgm:t>
    </dgm:pt>
    <dgm:pt modelId="{5A0B8FA7-5D0C-4FFB-BF2C-85D1FFCCD8B3}" type="parTrans" cxnId="{EBB29543-4D5E-42EE-935B-2E3037F0BD31}">
      <dgm:prSet/>
      <dgm:spPr/>
      <dgm:t>
        <a:bodyPr/>
        <a:lstStyle/>
        <a:p>
          <a:endParaRPr lang="en-US"/>
        </a:p>
      </dgm:t>
    </dgm:pt>
    <dgm:pt modelId="{4BCBED61-91BC-4FC6-8CF8-837DEC4F26BC}" type="sibTrans" cxnId="{EBB29543-4D5E-42EE-935B-2E3037F0BD31}">
      <dgm:prSet/>
      <dgm:spPr/>
      <dgm:t>
        <a:bodyPr/>
        <a:lstStyle/>
        <a:p>
          <a:endParaRPr lang="en-US"/>
        </a:p>
      </dgm:t>
    </dgm:pt>
    <dgm:pt modelId="{57D6938D-8AEC-45D3-97B4-4FD2F10D50CC}">
      <dgm:prSet phldrT="[Text]"/>
      <dgm:spPr/>
      <dgm:t>
        <a:bodyPr/>
        <a:lstStyle/>
        <a:p>
          <a:pPr algn="l"/>
          <a:r>
            <a:rPr lang="en-US" dirty="0" err="1" smtClean="0"/>
            <a:t>IaaS</a:t>
          </a:r>
          <a:endParaRPr lang="en-US" dirty="0"/>
        </a:p>
      </dgm:t>
    </dgm:pt>
    <dgm:pt modelId="{B9476C41-DD67-4D67-AEB1-49154166AAEA}" type="parTrans" cxnId="{7C86A3DC-8EE4-4B50-BE44-1A6C977E2842}">
      <dgm:prSet/>
      <dgm:spPr/>
      <dgm:t>
        <a:bodyPr/>
        <a:lstStyle/>
        <a:p>
          <a:endParaRPr lang="en-US"/>
        </a:p>
      </dgm:t>
    </dgm:pt>
    <dgm:pt modelId="{BFD94C7B-1CCE-4FEB-98C6-715D89146E90}" type="sibTrans" cxnId="{7C86A3DC-8EE4-4B50-BE44-1A6C977E2842}">
      <dgm:prSet/>
      <dgm:spPr/>
      <dgm:t>
        <a:bodyPr/>
        <a:lstStyle/>
        <a:p>
          <a:endParaRPr lang="en-US"/>
        </a:p>
      </dgm:t>
    </dgm:pt>
    <dgm:pt modelId="{3529730A-7F2C-4330-9E68-09DD61113226}" type="pres">
      <dgm:prSet presAssocID="{4474F61E-DD7C-49A7-8C0D-64E57AA9ED14}" presName="compositeShape" presStyleCnt="0">
        <dgm:presLayoutVars>
          <dgm:dir/>
          <dgm:resizeHandles/>
        </dgm:presLayoutVars>
      </dgm:prSet>
      <dgm:spPr/>
    </dgm:pt>
    <dgm:pt modelId="{0317B74F-F66D-4FB5-8E75-0758397C88A6}" type="pres">
      <dgm:prSet presAssocID="{4474F61E-DD7C-49A7-8C0D-64E57AA9ED14}" presName="pyramid" presStyleLbl="node1" presStyleIdx="0" presStyleCnt="1"/>
      <dgm:spPr/>
    </dgm:pt>
    <dgm:pt modelId="{584B8CA6-8555-4C2B-A962-B5D0BD67C3EC}" type="pres">
      <dgm:prSet presAssocID="{4474F61E-DD7C-49A7-8C0D-64E57AA9ED14}" presName="theList" presStyleCnt="0"/>
      <dgm:spPr/>
    </dgm:pt>
    <dgm:pt modelId="{5DBBB7B4-5F09-493F-9795-CA3D67666A33}" type="pres">
      <dgm:prSet presAssocID="{12A74B7A-DAB7-4F61-9CE9-E51A46B9C4BE}" presName="aNode" presStyleLbl="fgAcc1" presStyleIdx="0" presStyleCnt="3" custScaleX="70951" custLinFactNeighborX="-20132" custLinFactNeighborY="16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7F65F3-A42D-4C72-9CAF-A607487A4E2C}" type="pres">
      <dgm:prSet presAssocID="{12A74B7A-DAB7-4F61-9CE9-E51A46B9C4BE}" presName="aSpace" presStyleCnt="0"/>
      <dgm:spPr/>
    </dgm:pt>
    <dgm:pt modelId="{72BA4EF4-BF89-4736-8C52-A960BA79A1D0}" type="pres">
      <dgm:prSet presAssocID="{FC777D3B-B4BB-46F7-924F-852197E6D7BF}" presName="aNode" presStyleLbl="fgAcc1" presStyleIdx="1" presStyleCnt="3" custScaleX="133116" custLinFactNeighborX="-9771" custLinFactNeighborY="12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E6AE5E-0758-46C5-A307-AC3A2C0B6D0A}" type="pres">
      <dgm:prSet presAssocID="{FC777D3B-B4BB-46F7-924F-852197E6D7BF}" presName="aSpace" presStyleCnt="0"/>
      <dgm:spPr/>
    </dgm:pt>
    <dgm:pt modelId="{B2BA6B4D-7E8B-44EE-A2EB-3E385763CA5E}" type="pres">
      <dgm:prSet presAssocID="{57D6938D-8AEC-45D3-97B4-4FD2F10D50CC}" presName="aNode" presStyleLbl="fgAcc1" presStyleIdx="2" presStyleCnt="3" custScaleX="187275" custLinFactNeighborX="-14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266B91-0A77-4460-93B2-F5992FF097C2}" type="pres">
      <dgm:prSet presAssocID="{57D6938D-8AEC-45D3-97B4-4FD2F10D50CC}" presName="aSpace" presStyleCnt="0"/>
      <dgm:spPr/>
    </dgm:pt>
  </dgm:ptLst>
  <dgm:cxnLst>
    <dgm:cxn modelId="{25412CE9-10C2-44F2-AE37-E92F1EB8C6C9}" type="presOf" srcId="{57D6938D-8AEC-45D3-97B4-4FD2F10D50CC}" destId="{B2BA6B4D-7E8B-44EE-A2EB-3E385763CA5E}" srcOrd="0" destOrd="0" presId="urn:microsoft.com/office/officeart/2005/8/layout/pyramid2"/>
    <dgm:cxn modelId="{EBB29543-4D5E-42EE-935B-2E3037F0BD31}" srcId="{4474F61E-DD7C-49A7-8C0D-64E57AA9ED14}" destId="{FC777D3B-B4BB-46F7-924F-852197E6D7BF}" srcOrd="1" destOrd="0" parTransId="{5A0B8FA7-5D0C-4FFB-BF2C-85D1FFCCD8B3}" sibTransId="{4BCBED61-91BC-4FC6-8CF8-837DEC4F26BC}"/>
    <dgm:cxn modelId="{82A42A69-CB5A-40E2-8323-D7E7ECD6FFA8}" type="presOf" srcId="{4474F61E-DD7C-49A7-8C0D-64E57AA9ED14}" destId="{3529730A-7F2C-4330-9E68-09DD61113226}" srcOrd="0" destOrd="0" presId="urn:microsoft.com/office/officeart/2005/8/layout/pyramid2"/>
    <dgm:cxn modelId="{72A16EB0-32B6-4FB0-9A5A-0EA1358AD96C}" type="presOf" srcId="{12A74B7A-DAB7-4F61-9CE9-E51A46B9C4BE}" destId="{5DBBB7B4-5F09-493F-9795-CA3D67666A33}" srcOrd="0" destOrd="0" presId="urn:microsoft.com/office/officeart/2005/8/layout/pyramid2"/>
    <dgm:cxn modelId="{7C86A3DC-8EE4-4B50-BE44-1A6C977E2842}" srcId="{4474F61E-DD7C-49A7-8C0D-64E57AA9ED14}" destId="{57D6938D-8AEC-45D3-97B4-4FD2F10D50CC}" srcOrd="2" destOrd="0" parTransId="{B9476C41-DD67-4D67-AEB1-49154166AAEA}" sibTransId="{BFD94C7B-1CCE-4FEB-98C6-715D89146E90}"/>
    <dgm:cxn modelId="{9C169C77-4670-4067-B8C0-ABDF6CD0C0B2}" type="presOf" srcId="{FC777D3B-B4BB-46F7-924F-852197E6D7BF}" destId="{72BA4EF4-BF89-4736-8C52-A960BA79A1D0}" srcOrd="0" destOrd="0" presId="urn:microsoft.com/office/officeart/2005/8/layout/pyramid2"/>
    <dgm:cxn modelId="{21D74550-ED06-4380-A4DA-B6278127944A}" srcId="{4474F61E-DD7C-49A7-8C0D-64E57AA9ED14}" destId="{12A74B7A-DAB7-4F61-9CE9-E51A46B9C4BE}" srcOrd="0" destOrd="0" parTransId="{3BDE9084-1A3E-4D64-B9C8-34391280D779}" sibTransId="{2E848E8F-2807-4B6C-B7DF-37E14D9D7570}"/>
    <dgm:cxn modelId="{9904EAED-9C24-499F-9F11-2B1143E4931A}" type="presParOf" srcId="{3529730A-7F2C-4330-9E68-09DD61113226}" destId="{0317B74F-F66D-4FB5-8E75-0758397C88A6}" srcOrd="0" destOrd="0" presId="urn:microsoft.com/office/officeart/2005/8/layout/pyramid2"/>
    <dgm:cxn modelId="{81B163E3-4DD8-4D3D-880F-803CC3345D28}" type="presParOf" srcId="{3529730A-7F2C-4330-9E68-09DD61113226}" destId="{584B8CA6-8555-4C2B-A962-B5D0BD67C3EC}" srcOrd="1" destOrd="0" presId="urn:microsoft.com/office/officeart/2005/8/layout/pyramid2"/>
    <dgm:cxn modelId="{E2A7600B-17B2-42CF-A3CE-0F4664B3196C}" type="presParOf" srcId="{584B8CA6-8555-4C2B-A962-B5D0BD67C3EC}" destId="{5DBBB7B4-5F09-493F-9795-CA3D67666A33}" srcOrd="0" destOrd="0" presId="urn:microsoft.com/office/officeart/2005/8/layout/pyramid2"/>
    <dgm:cxn modelId="{D842EC37-861E-4008-AB1E-D24C4D11C28B}" type="presParOf" srcId="{584B8CA6-8555-4C2B-A962-B5D0BD67C3EC}" destId="{007F65F3-A42D-4C72-9CAF-A607487A4E2C}" srcOrd="1" destOrd="0" presId="urn:microsoft.com/office/officeart/2005/8/layout/pyramid2"/>
    <dgm:cxn modelId="{A21AE9A0-AEB2-4EAE-A000-97F3122FA716}" type="presParOf" srcId="{584B8CA6-8555-4C2B-A962-B5D0BD67C3EC}" destId="{72BA4EF4-BF89-4736-8C52-A960BA79A1D0}" srcOrd="2" destOrd="0" presId="urn:microsoft.com/office/officeart/2005/8/layout/pyramid2"/>
    <dgm:cxn modelId="{C2C0B019-9EF3-4FA9-AA4D-A114E3C87F33}" type="presParOf" srcId="{584B8CA6-8555-4C2B-A962-B5D0BD67C3EC}" destId="{63E6AE5E-0758-46C5-A307-AC3A2C0B6D0A}" srcOrd="3" destOrd="0" presId="urn:microsoft.com/office/officeart/2005/8/layout/pyramid2"/>
    <dgm:cxn modelId="{929C2696-30A3-46B9-9740-7F545A39C050}" type="presParOf" srcId="{584B8CA6-8555-4C2B-A962-B5D0BD67C3EC}" destId="{B2BA6B4D-7E8B-44EE-A2EB-3E385763CA5E}" srcOrd="4" destOrd="0" presId="urn:microsoft.com/office/officeart/2005/8/layout/pyramid2"/>
    <dgm:cxn modelId="{F1A8BD28-CE27-4EAC-95F7-3AE7B0DA4D3C}" type="presParOf" srcId="{584B8CA6-8555-4C2B-A962-B5D0BD67C3EC}" destId="{B1266B91-0A77-4460-93B2-F5992FF097C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17B74F-F66D-4FB5-8E75-0758397C88A6}">
      <dsp:nvSpPr>
        <dsp:cNvPr id="0" name=""/>
        <dsp:cNvSpPr/>
      </dsp:nvSpPr>
      <dsp:spPr>
        <a:xfrm>
          <a:off x="870490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BB7B4-5F09-493F-9795-CA3D67666A33}">
      <dsp:nvSpPr>
        <dsp:cNvPr id="0" name=""/>
        <dsp:cNvSpPr/>
      </dsp:nvSpPr>
      <dsp:spPr>
        <a:xfrm>
          <a:off x="2968506" y="457200"/>
          <a:ext cx="2087290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/>
            <a:t>SaaS</a:t>
          </a:r>
          <a:endParaRPr lang="en-US" sz="4400" kern="1200" dirty="0"/>
        </a:p>
      </dsp:txBody>
      <dsp:txXfrm>
        <a:off x="3020806" y="509500"/>
        <a:ext cx="1982690" cy="966780"/>
      </dsp:txXfrm>
    </dsp:sp>
    <dsp:sp modelId="{72BA4EF4-BF89-4736-8C52-A960BA79A1D0}">
      <dsp:nvSpPr>
        <dsp:cNvPr id="0" name=""/>
        <dsp:cNvSpPr/>
      </dsp:nvSpPr>
      <dsp:spPr>
        <a:xfrm>
          <a:off x="2358905" y="1676400"/>
          <a:ext cx="3916107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/>
            <a:t>PaaS</a:t>
          </a:r>
          <a:endParaRPr lang="en-US" sz="4400" kern="1200" dirty="0"/>
        </a:p>
      </dsp:txBody>
      <dsp:txXfrm>
        <a:off x="2411205" y="1728700"/>
        <a:ext cx="3811507" cy="966780"/>
      </dsp:txXfrm>
    </dsp:sp>
    <dsp:sp modelId="{B2BA6B4D-7E8B-44EE-A2EB-3E385763CA5E}">
      <dsp:nvSpPr>
        <dsp:cNvPr id="0" name=""/>
        <dsp:cNvSpPr/>
      </dsp:nvSpPr>
      <dsp:spPr>
        <a:xfrm>
          <a:off x="1805788" y="2865632"/>
          <a:ext cx="5509398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/>
            <a:t>IaaS</a:t>
          </a:r>
          <a:endParaRPr lang="en-US" sz="4400" kern="1200" dirty="0"/>
        </a:p>
      </dsp:txBody>
      <dsp:txXfrm>
        <a:off x="1858088" y="2917932"/>
        <a:ext cx="5404798" cy="966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308EA7B9-F858-4F21-AFAF-5286B5D9590C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Copyright © 2009 Bill Wilder</a:t>
            </a:r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A88C5BDF-DF94-4AD9-A3B4-0B660A7AD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28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5C51A8A9-1D7F-46C1-B348-B79CAD7ABDC1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1A80B973-1258-4364-89ED-904723E49C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77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etup.com/Boston-cloud-services/files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etup.com/Boston-cloud-services/files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2.0/deed.en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creativecommons.org/licenses/by-nc-nd/2.0/deed.en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dd179341.aspx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upload.wikimedia.org/wikipedia/fr/c/cd/Buffalo-bill-cowboy-art.jpg&amp;imgrefurl=http://fr.wikipedia.org/wiki/Fichier:Buffalo-bill-cowboy-art.jpg&amp;usg=__SkDrcX7Hb94WWEBgZYfKeKOEI4Y=&amp;h=632&amp;w=800&amp;sz=67&amp;hl=en&amp;start=51&amp;sig2=zHYoV2Yxg4SdIw-qvg-MDQ&amp;um=1&amp;itbs=1&amp;tbnid=vcAPok0xf_CBsM:&amp;tbnh=113&amp;tbnw=143&amp;prev=/images?q=cowboy&amp;start=36&amp;um=1&amp;hl=en&amp;sa=N&amp;as_rights=(cc_publicdomain|cc_attribute|cc_sharealike|cc_noncommercial|cc_nonderived)&amp;as_st=y&amp;imgtbs=r&amp;ndsp=18&amp;tbs=isch:1&amp;ei=_futS8TAG8WBlAfH14yRAQ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ort25.technet.com/archive/2010/03/04/miami-311.aspx" TargetMode="External"/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Bill Wilder has been a professional software developer for more than 20 years. Last year he founded the &lt;a </a:t>
            </a:r>
            <a:r>
              <a:rPr lang="en-US" dirty="0" err="1" smtClean="0"/>
              <a:t>href</a:t>
            </a:r>
            <a:r>
              <a:rPr lang="en-US" dirty="0" smtClean="0"/>
              <a:t>="http://bostonazure.org/"&gt;Boston Azure User Group&lt;/a&gt;, an in-person cloud computing community which gets together monthly to learn about Windows Azure through prepared talks and hands-on coding. Bill is especially excited about the &lt;a </a:t>
            </a:r>
          </a:p>
          <a:p>
            <a:r>
              <a:rPr lang="en-US" dirty="0" err="1" smtClean="0"/>
              <a:t>href</a:t>
            </a:r>
            <a:r>
              <a:rPr lang="en-US" dirty="0" smtClean="0"/>
              <a:t>="http://blog.codingoutloud.com/2010/06/02/introducing-the-boston-azure-project/"&gt;Boston Azure Project&lt;/a&gt;, a collaborative Windows Azure coding project just starting up in the Boston Azure community. Bill is an active community speaker, blogger (&lt;a </a:t>
            </a:r>
            <a:r>
              <a:rPr lang="en-US" dirty="0" err="1" smtClean="0"/>
              <a:t>href</a:t>
            </a:r>
            <a:r>
              <a:rPr lang="en-US" dirty="0" smtClean="0"/>
              <a:t>="http://blog.codingoutloud.com"&gt;blog.codingoutloud.com&lt;/a&gt;), and tweeter (&lt;a </a:t>
            </a:r>
            <a:r>
              <a:rPr lang="en-US" dirty="0" err="1" smtClean="0"/>
              <a:t>href</a:t>
            </a:r>
            <a:r>
              <a:rPr lang="en-US" dirty="0" smtClean="0"/>
              <a:t>="http://twitter.com/codingoutloud"&gt;@codingoutloud&lt;/a&gt;) on technology matters and soft skills for technologists, and is also a member of Boston West Toastmasters. Separately, Bill has a day job as an enterprise architect focusing on .NET.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AFBB7-707E-438A-B111-B9822FDB2ED1}" type="slidenum">
              <a:rPr lang="en-US"/>
              <a:pPr/>
              <a:t>3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representing my day </a:t>
            </a:r>
            <a:r>
              <a:rPr lang="en-US" dirty="0" smtClean="0"/>
              <a:t>job</a:t>
            </a:r>
          </a:p>
          <a:p>
            <a:endParaRPr lang="en-US" dirty="0" smtClean="0"/>
          </a:p>
          <a:p>
            <a:r>
              <a:rPr lang="en-US" dirty="0" smtClean="0"/>
              <a:t>Several slides </a:t>
            </a:r>
            <a:r>
              <a:rPr lang="en-US" strike="sngStrike" dirty="0" smtClean="0"/>
              <a:t>stolen</a:t>
            </a:r>
            <a:r>
              <a:rPr lang="en-US" dirty="0" smtClean="0"/>
              <a:t> borrowed from </a:t>
            </a:r>
            <a:r>
              <a:rPr lang="en-US" dirty="0" smtClean="0">
                <a:hlinkClick r:id="rId3"/>
              </a:rPr>
              <a:t>http://www.meetup.com/Boston-cloud-services/files/</a:t>
            </a:r>
            <a:r>
              <a:rPr lang="en-US" dirty="0" smtClean="0"/>
              <a:t> (http://files.meetup.com/1460349/azure.ppt – Jim O’Neil’s 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Windows Azure presentation from March 17,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2010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meetup</a:t>
            </a:r>
            <a:r>
              <a:rPr lang="en-US" dirty="0" smtClean="0"/>
              <a:t>) + from</a:t>
            </a:r>
            <a:r>
              <a:rPr lang="en-US" baseline="0" dirty="0" smtClean="0"/>
              <a:t> Chris Bowen’s “</a:t>
            </a:r>
            <a:r>
              <a:rPr lang="en-US" baseline="0" dirty="0" err="1" smtClean="0"/>
              <a:t>roadshow</a:t>
            </a:r>
            <a:r>
              <a:rPr lang="en-US" baseline="0" dirty="0" smtClean="0"/>
              <a:t>” talk (March 2010)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AFBB7-707E-438A-B111-B9822FDB2ED1}" type="slidenum">
              <a:rPr lang="en-US"/>
              <a:pPr/>
              <a:t>4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representing my day </a:t>
            </a:r>
            <a:r>
              <a:rPr lang="en-US" dirty="0" smtClean="0"/>
              <a:t>job</a:t>
            </a:r>
          </a:p>
          <a:p>
            <a:endParaRPr lang="en-US" dirty="0" smtClean="0"/>
          </a:p>
          <a:p>
            <a:r>
              <a:rPr lang="en-US" dirty="0" smtClean="0"/>
              <a:t>Several slides </a:t>
            </a:r>
            <a:r>
              <a:rPr lang="en-US" strike="sngStrike" dirty="0" smtClean="0"/>
              <a:t>stolen</a:t>
            </a:r>
            <a:r>
              <a:rPr lang="en-US" dirty="0" smtClean="0"/>
              <a:t> borrowed from </a:t>
            </a:r>
            <a:r>
              <a:rPr lang="en-US" dirty="0" smtClean="0">
                <a:hlinkClick r:id="rId3"/>
              </a:rPr>
              <a:t>http://www.meetup.com/Boston-cloud-services/files/</a:t>
            </a:r>
            <a:r>
              <a:rPr lang="en-US" dirty="0" smtClean="0"/>
              <a:t> (http://files.meetup.com/1460349/azure.ppt – Jim O’Neil’s 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Windows Azure presentation from March 17,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2010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meetup</a:t>
            </a:r>
            <a:r>
              <a:rPr lang="en-US" dirty="0" smtClean="0"/>
              <a:t>) + from</a:t>
            </a:r>
            <a:r>
              <a:rPr lang="en-US" baseline="0" dirty="0" smtClean="0"/>
              <a:t> Chris Bowen’s “</a:t>
            </a:r>
            <a:r>
              <a:rPr lang="en-US" baseline="0" dirty="0" err="1" smtClean="0"/>
              <a:t>roadshow</a:t>
            </a:r>
            <a:r>
              <a:rPr lang="en-US" baseline="0" dirty="0" smtClean="0"/>
              <a:t>” talk (March 2010)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SOA </a:t>
            </a:r>
            <a:r>
              <a:rPr lang="en-US" dirty="0" err="1" smtClean="0"/>
              <a:t>buzziness</a:t>
            </a:r>
            <a:r>
              <a:rPr lang="en-US" baseline="0" dirty="0" smtClean="0"/>
              <a:t> has faded, but patterns have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how to 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LifeFX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http://commons.wikimedia.org/wiki/File:Thai_plug.jpg (Thai)</a:t>
            </a:r>
          </a:p>
          <a:p>
            <a:r>
              <a:rPr lang="en-US" dirty="0" smtClean="0"/>
              <a:t>http://www.flickr.com/photos/terralance/204793738/ (American, English and continental European plugs all in one! </a:t>
            </a:r>
            <a:r>
              <a:rPr lang="en-US" baseline="0" dirty="0" smtClean="0"/>
              <a:t>– CC </a:t>
            </a:r>
            <a:r>
              <a:rPr lang="en-US" dirty="0" smtClean="0">
                <a:hlinkClick r:id="rId3"/>
              </a:rPr>
              <a:t>Some rights reserved</a:t>
            </a:r>
            <a:r>
              <a:rPr lang="en-US" dirty="0" smtClean="0"/>
              <a:t>)</a:t>
            </a:r>
          </a:p>
          <a:p>
            <a:r>
              <a:rPr lang="en-US" dirty="0" smtClean="0"/>
              <a:t>http://commons.wikimedia.org/wiki/File:American_outdoor_electrical_outlet.jpg</a:t>
            </a:r>
          </a:p>
          <a:p>
            <a:r>
              <a:rPr lang="en-US" dirty="0" smtClean="0"/>
              <a:t>http://www.flickr.com/photos/onetreehillstudios/2958752337/ (</a:t>
            </a:r>
            <a:r>
              <a:rPr lang="en-US" dirty="0" err="1" smtClean="0"/>
              <a:t>Elecrical</a:t>
            </a:r>
            <a:r>
              <a:rPr lang="en-US" dirty="0" smtClean="0"/>
              <a:t> plug –</a:t>
            </a:r>
            <a:r>
              <a:rPr lang="en-US" baseline="0" dirty="0" smtClean="0"/>
              <a:t> CC </a:t>
            </a:r>
            <a:r>
              <a:rPr lang="en-US" dirty="0" smtClean="0">
                <a:hlinkClick r:id="rId4"/>
              </a:rPr>
              <a:t>Some rights reserved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xmlns:mc="http://schemas.openxmlformats.org/markup-compatibility/2006" xmlns:a14="http://schemas.microsoft.com/office/drawing/2010/main" val="000000" mc:Ignorable="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The Web application was built on the Windows Azure platform to implement the mosaic because Windows Azure is able to easily calibrate the number of </a:t>
            </a:r>
            <a:r>
              <a:rPr lang="en-US" dirty="0" smtClean="0">
                <a:hlinkClick r:id="rId3"/>
              </a:rPr>
              <a:t>Web Role</a:t>
            </a:r>
            <a:r>
              <a:rPr lang="en-US" dirty="0" smtClean="0"/>
              <a:t> instances needed to support unpredictable traffic bursts, and it can also separately scale out back-end </a:t>
            </a:r>
            <a:r>
              <a:rPr lang="en-US" dirty="0" smtClean="0">
                <a:hlinkClick r:id="rId3"/>
              </a:rPr>
              <a:t>Worker Role</a:t>
            </a:r>
            <a:r>
              <a:rPr lang="en-US" dirty="0" smtClean="0"/>
              <a:t> instances to support a rapid regeneration of the mosaic based on new photo uploads from consumers. By employing up to 40 backend (and parallel) Worker Role instances, a new mosaic can be regenerated in approximately 10 minutes to include new photos that were uploaded since the last mosaic was constructed. Considering that a typical mosaic is more than 5 </a:t>
            </a:r>
            <a:r>
              <a:rPr lang="en-US" dirty="0" err="1" smtClean="0"/>
              <a:t>gigapixels</a:t>
            </a:r>
            <a:r>
              <a:rPr lang="en-US" dirty="0" smtClean="0"/>
              <a:t> and, if just a single instance were used it would take approximately 5 hours to generate, this speed underscores the benefit to scaling out processing in a linear fashion.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BADDED-BED7-4F6B-B700-503087007562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http://picasaweb.google.com/lh/photo/CGxbah7Cec5qbMJ2II3q0g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higher</a:t>
            </a:r>
            <a:r>
              <a:rPr lang="en-US" baseline="0" dirty="0" smtClean="0"/>
              <a:t> up the stack, the better – easier on newer technologies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xmlns:mc="http://schemas.openxmlformats.org/markup-compatibility/2006" xmlns:a14="http://schemas.microsoft.com/office/drawing/2010/main" val="000000" mc:Ignorable="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3F1738-DBEF-4B3E-B709-A610618D7071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from http://fr.wikipedia.org/wiki/Fichier:Buffalo-bill-cowboy-art.jpg</a:t>
            </a:r>
          </a:p>
          <a:p>
            <a:r>
              <a:rPr lang="en-US" dirty="0" smtClean="0"/>
              <a:t>Creative</a:t>
            </a:r>
            <a:r>
              <a:rPr lang="en-US" baseline="0" dirty="0" smtClean="0"/>
              <a:t> Commons no commercial</a:t>
            </a:r>
          </a:p>
          <a:p>
            <a:r>
              <a:rPr lang="en-US" dirty="0" smtClean="0">
                <a:hlinkClick r:id="rId3"/>
              </a:rPr>
              <a:t>http://images.google.com/imgres?imgurl=http://upload.wikimedia.org/wikipedia/fr/c/cd/Buffalo-bill-cowboy-art.jpg&amp;imgrefurl=http://fr.wikipedia.org/wiki/Fichier:Buffalo-bill-cowboy-art.jpg&amp;usg=__SkDrcX7Hb94WWEBgZYfKeKOEI4Y=&amp;h=632&amp;w=800&amp;sz=67&amp;hl=en&amp;start=51&amp;sig2=zHYoV2Yxg4SdIw-qvg-MDQ&amp;um=1&amp;itbs=1&amp;tbnid=vcAPok0xf_CBsM:&amp;tbnh=113&amp;tbnw=143&amp;prev=/images%3Fq%3Dcowboy%26start%3D36%26um%3D1%26hl%3Den%26sa%3DN%26as_rights%3D(cc_publicdomain%257Ccc_attribute%257Ccc_sharealike%257Ccc_noncommercial%257Ccc_nonderived)%26as_st%3Dy%26imgtbs%3Dr%26ndsp%3D18%26tbs%3Disch:1&amp;ei=_futS8TAG8WBlAfH14yRAQ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xmlns:mc="http://schemas.openxmlformats.org/markup-compatibility/2006" xmlns:a14="http://schemas.microsoft.com/office/drawing/2010/main" val="000000" mc:Ignorable="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55A85C-6450-4CDE-B2D5-84CBE9B43951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Center </a:t>
            </a:r>
          </a:p>
          <a:p>
            <a:r>
              <a:rPr lang="en-US" dirty="0" smtClean="0"/>
              <a:t>WHO ARE YOU – WHAT</a:t>
            </a:r>
            <a:r>
              <a:rPr lang="en-US" baseline="0" dirty="0" smtClean="0"/>
              <a:t> DOES AUDIENCE KNOW ABOUT .NET? AZURE?  Visual Studio? C# - </a:t>
            </a:r>
            <a:r>
              <a:rPr lang="en-US" baseline="0" smtClean="0"/>
              <a:t>or other?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Center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Center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Center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hlinkClick r:id="rId3"/>
              </a:rPr>
              <a:t>http://port25.technet.com/archive/2010/03/04/miami-311.aspx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William Gibson image from </a:t>
            </a:r>
            <a:r>
              <a:rPr lang="en-US" dirty="0" err="1" smtClean="0"/>
              <a:t>wikipedia</a:t>
            </a:r>
            <a:r>
              <a:rPr lang="en-US" dirty="0" smtClean="0"/>
              <a:t>: http://upload.wikimedia.org/wikipedia/commons/thumb/a/a4/William_Gibson_60th_birthday_portrait.jpg/240px-William_Gibson_60th_birthday_portrait.jpg</a:t>
            </a:r>
          </a:p>
          <a:p>
            <a:r>
              <a:rPr lang="en-US" dirty="0" smtClean="0"/>
              <a:t>Tim</a:t>
            </a:r>
            <a:r>
              <a:rPr lang="en-US" baseline="0" dirty="0" smtClean="0"/>
              <a:t> O’Reilly image from </a:t>
            </a:r>
            <a:r>
              <a:rPr lang="en-US" baseline="0" dirty="0" err="1" smtClean="0"/>
              <a:t>wikipedia</a:t>
            </a:r>
            <a:r>
              <a:rPr lang="en-US" baseline="0" dirty="0" smtClean="0"/>
              <a:t>: http://upload.wikimedia.org/wikipedia/commons/thumb/4/4f/Tim_O%27Reilly2.jpg/225px-Tim_O%27Reilly2.jpg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xmlns:mc="http://schemas.openxmlformats.org/markup-compatibility/2006" xmlns:a14="http://schemas.microsoft.com/office/drawing/2010/main" val="000000" mc:Ignorable="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CBA162-E61F-4F21-A754-701542F1F213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SLA</a:t>
            </a:r>
            <a:r>
              <a:rPr lang="en-US" baseline="0" dirty="0" smtClean="0"/>
              <a:t> kicks in with &gt;= 2 instances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70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CC229-9743-4C9D-8A95-54A025E8CF9E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E22AA-3378-47D4-AF94-A9EDDD97C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7BC66-78D0-4A62-9D34-F0CFECD6D579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448A6-FB6E-4246-BA39-22091B3DFE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7D253-64F5-4979-B10E-068A3F182845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17486-204D-4AA1-BF2A-BB2116A0F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DEFA9-1475-489A-ACEB-82D3910A12D3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72B96-5C37-4538-97D4-689ABB12F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E90AF-5767-4727-84C1-6C1863903CE7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38C4B-368D-4C7C-AEB3-E8120292D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96EC5-C716-4CBD-8466-9881C13C0DA2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AE01A-C671-4C5F-801A-4386551DA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4F260-A4ED-4D5A-B89D-241AC0205AAB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58925-EB67-49B1-8ECA-F24030F73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B4A08-6B8C-4642-B271-99CA97BA9684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AA619-A9B0-4E15-A427-E8DD96493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7B42C-D0E9-4B26-A09C-344997D1C00F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0E903-CD7A-4DD1-B06D-774FB7AAE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F9D00-C25A-434D-8B01-937D7B443809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B163C-3BA0-4BFC-AAC0-BF9099FC0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F2BBC-1E1B-4FB8-9848-5D33136230BD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69BED-DA52-4EC5-AB22-81FEAEB08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60FF-A4A7-4661-A04A-ADF5432EAA76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FD1AE-2C57-455D-B2CE-90BFD8B50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6663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1973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057D4F-107C-437E-81E7-FF9095A34F82}" type="datetimeFigureOut">
              <a:rPr lang="en-US"/>
              <a:pPr>
                <a:defRPr/>
              </a:pPr>
              <a:t>6/5/2010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xmlns:mc="http://schemas.openxmlformats.org/markup-compatibility/2006" xmlns:a14="http://schemas.microsoft.com/office/drawing/2010/main" val="898989" mc:Ignorable="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F95CB6-1C7B-4AC9-9CB4-2944390765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ostonazur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witter.com/codingoutloud" TargetMode="External"/><Relationship Id="rId5" Type="http://schemas.openxmlformats.org/officeDocument/2006/relationships/hyperlink" Target="http://blog.codingoutloud.com/" TargetMode="External"/><Relationship Id="rId4" Type="http://schemas.openxmlformats.org/officeDocument/2006/relationships/hyperlink" Target="http://blog.codingoutloud.com/2010/06/02/introducing-the-boston-azure-project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creativecommons.org/licenses/by-sa/3.0/us/" TargetMode="External"/><Relationship Id="rId7" Type="http://schemas.openxmlformats.org/officeDocument/2006/relationships/hyperlink" Target="http://bwtoastmaster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blog.codingoutloud.com/" TargetMode="External"/><Relationship Id="rId5" Type="http://schemas.openxmlformats.org/officeDocument/2006/relationships/hyperlink" Target="http://bostonazure.org/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bostonazure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bwtoastmasters.com/" TargetMode="External"/><Relationship Id="rId4" Type="http://schemas.openxmlformats.org/officeDocument/2006/relationships/hyperlink" Target="http://blog.codingoutloud.com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microsoft.com/showcase/en/us/details/36db4da6-8777-431e-aefb-316ccbb63e4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openxmlformats.org/officeDocument/2006/relationships/image" Target="../media/image1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reativecommons.org/licenses/by-nc-nd/2.0/deed.en" TargetMode="External"/><Relationship Id="rId5" Type="http://schemas.openxmlformats.org/officeDocument/2006/relationships/image" Target="../media/image17.jpeg"/><Relationship Id="rId10" Type="http://schemas.openxmlformats.org/officeDocument/2006/relationships/image" Target="../media/image20.jpeg"/><Relationship Id="rId4" Type="http://schemas.openxmlformats.org/officeDocument/2006/relationships/hyperlink" Target="http://upload.wikimedia.org/wikipedia/commons/1/18/American_outdoor_electrical_outlet.jpg" TargetMode="External"/><Relationship Id="rId9" Type="http://schemas.openxmlformats.org/officeDocument/2006/relationships/hyperlink" Target="http://upload.wikimedia.org/wikipedia/commons/e/ea/Thai_plug.jp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mpman23mosaic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facebookazuretoolkit.codeplex.com/" TargetMode="External"/><Relationship Id="rId2" Type="http://schemas.openxmlformats.org/officeDocument/2006/relationships/hyperlink" Target="http://alexbarnett.net/blog/archive/2010/01/20/connecting-clouds-intuit-partner-platform-and-windows-azure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acebook.com/windowsazur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http://www.microsoft.com/windowsazure/pricing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http://www.microsoft.com/windowsazure/pricing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miami311.cloudapp.ne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codingoutloud.com/" TargetMode="External"/><Relationship Id="rId2" Type="http://schemas.openxmlformats.org/officeDocument/2006/relationships/hyperlink" Target="http://thedevcommunity.org/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Commodity apps</a:t>
            </a:r>
          </a:p>
          <a:p>
            <a:r>
              <a:rPr lang="en-US" dirty="0" smtClean="0"/>
              <a:t>- business </a:t>
            </a:r>
            <a:r>
              <a:rPr lang="en-US" dirty="0" err="1" smtClean="0"/>
              <a:t>vs</a:t>
            </a:r>
            <a:r>
              <a:rPr lang="en-US" dirty="0" smtClean="0"/>
              <a:t> email</a:t>
            </a:r>
          </a:p>
          <a:p>
            <a:r>
              <a:rPr lang="en-US" dirty="0" smtClean="0"/>
              <a:t>Culture + business need + law + tech + business model</a:t>
            </a:r>
          </a:p>
          <a:p>
            <a:r>
              <a:rPr lang="en-US" dirty="0" smtClean="0"/>
              <a:t>Utility compute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Bill Wilder – brief bio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Bill Wilder has been a professional software developer for more than 20 years. Last year he founded the </a:t>
            </a:r>
            <a:r>
              <a:rPr lang="en-US" dirty="0" smtClean="0">
                <a:hlinkClick r:id="rId3"/>
              </a:rPr>
              <a:t>Boston Azure User Group</a:t>
            </a:r>
            <a:r>
              <a:rPr lang="en-US" dirty="0" smtClean="0"/>
              <a:t>, an in-person cloud computing community which gets together monthly to learn about Windows Azure through prepared talks and hands-on coding. Bill is especially excited about the </a:t>
            </a:r>
            <a:r>
              <a:rPr lang="en-US" dirty="0" smtClean="0">
                <a:hlinkClick r:id="rId4"/>
              </a:rPr>
              <a:t>Boston Azure Project</a:t>
            </a:r>
            <a:r>
              <a:rPr lang="en-US" dirty="0" smtClean="0"/>
              <a:t>, a collaborative Windows Azure coding project just starting up in the Boston Azure community. Bill is an active community speaker, blogger (</a:t>
            </a:r>
            <a:r>
              <a:rPr lang="en-US" dirty="0" smtClean="0">
                <a:hlinkClick r:id="rId5"/>
              </a:rPr>
              <a:t>blog.codingoutloud.com</a:t>
            </a:r>
            <a:r>
              <a:rPr lang="en-US" dirty="0" smtClean="0"/>
              <a:t>), and tweeter (</a:t>
            </a:r>
            <a:r>
              <a:rPr lang="en-US" dirty="0" smtClean="0">
                <a:hlinkClick r:id="rId6"/>
              </a:rPr>
              <a:t>@</a:t>
            </a:r>
            <a:r>
              <a:rPr lang="en-US" dirty="0" err="1" smtClean="0">
                <a:hlinkClick r:id="rId6"/>
              </a:rPr>
              <a:t>codingoutloud</a:t>
            </a:r>
            <a:r>
              <a:rPr lang="en-US" dirty="0" smtClean="0"/>
              <a:t>) on technology matters and soft skills for technologists, and is also a member of Boston West Toastmasters. Separately, Bill has a day job as an enterprise architect focusing on .NET.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7" name="Picture 9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6069013"/>
            <a:ext cx="1371600" cy="484187"/>
          </a:xfrm>
          <a:prstGeom prst="rect">
            <a:avLst/>
          </a:prstGeom>
          <a:noFill/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952500"/>
          </a:xfrm>
          <a:solidFill>
            <a:srgbClr xmlns:mc="http://schemas.openxmlformats.org/markup-compatibility/2006" xmlns:a14="http://schemas.microsoft.com/office/drawing/2010/main" val="C0C0C0" mc:Ignorable="">
              <a:alpha val="58038"/>
            </a:srgbClr>
          </a:solidFill>
        </p:spPr>
        <p:txBody>
          <a:bodyPr/>
          <a:lstStyle/>
          <a:p>
            <a:pPr eaLnBrk="1" hangingPunct="1"/>
            <a:r>
              <a:rPr lang="en-US" sz="6600" b="1" dirty="0" smtClean="0"/>
              <a:t>Cloud Computing…</a:t>
            </a:r>
          </a:p>
        </p:txBody>
      </p:sp>
      <p:sp>
        <p:nvSpPr>
          <p:cNvPr id="788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83820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800" dirty="0" smtClean="0">
                <a:latin typeface="Calibri" pitchFamily="34" charset="0"/>
              </a:rPr>
              <a:t>New Hampshire Code Camp #2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 dirty="0" smtClean="0">
                <a:latin typeface="Calibri" pitchFamily="34" charset="0"/>
              </a:rPr>
              <a:t>05-June-2010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(c) 2010, Bill Wilder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838200" y="4343400"/>
            <a:ext cx="3276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Boston Azure User Group</a:t>
            </a:r>
          </a:p>
          <a:p>
            <a:r>
              <a:rPr lang="en-US">
                <a:hlinkClick r:id="rId5"/>
              </a:rPr>
              <a:t>http://bostonazure.org</a:t>
            </a:r>
            <a:endParaRPr lang="en-US"/>
          </a:p>
          <a:p>
            <a:r>
              <a:rPr lang="en-US"/>
              <a:t>@bostonazure</a:t>
            </a: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876800" y="4343400"/>
            <a:ext cx="35052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Bill Wilder</a:t>
            </a:r>
            <a:br>
              <a:rPr lang="en-US" b="1"/>
            </a:br>
            <a:r>
              <a:rPr lang="en-US">
                <a:hlinkClick r:id="rId6"/>
              </a:rPr>
              <a:t>http://blog.codingoutloud.com</a:t>
            </a:r>
            <a:endParaRPr lang="en-US"/>
          </a:p>
          <a:p>
            <a:r>
              <a:rPr lang="en-US"/>
              <a:t>@codingoutloud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838200" y="5257800"/>
            <a:ext cx="32766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/>
              <a:t>Boston West Toastmasters</a:t>
            </a:r>
            <a:r>
              <a:rPr lang="en-US"/>
              <a:t> </a:t>
            </a:r>
            <a:r>
              <a:rPr lang="en-US">
                <a:hlinkClick r:id="rId7"/>
              </a:rPr>
              <a:t>http://bwtoastmasters.com</a:t>
            </a:r>
            <a:endParaRPr lang="en-US" sz="2400"/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4876800" y="5257800"/>
            <a:ext cx="35052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i="1"/>
              <a:t>Not here with my day job</a:t>
            </a:r>
            <a:br>
              <a:rPr lang="en-US" b="1" i="1"/>
            </a:br>
            <a:r>
              <a:rPr lang="en-US" i="1"/>
              <a:t>Only Bill’s personal views</a:t>
            </a:r>
            <a:endParaRPr lang="en-US" sz="2400" i="1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-228600" y="457200"/>
            <a:ext cx="6934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2800" dirty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" y="2057400"/>
            <a:ext cx="76962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3200" b="1" i="1" dirty="0" smtClean="0">
                <a:latin typeface="Calibri" pitchFamily="34" charset="0"/>
              </a:rPr>
              <a:t>Microsoft style! with Windows Azure</a:t>
            </a:r>
          </a:p>
        </p:txBody>
      </p:sp>
      <p:pic>
        <p:nvPicPr>
          <p:cNvPr id="98306" name="Picture 2" descr="Boston Azure 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4600" y="4953000"/>
            <a:ext cx="1524000" cy="285750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1143000" y="5867400"/>
            <a:ext cx="21336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xmlns:mc="http://schemas.openxmlformats.org/markup-compatibility/2006" xmlns:a14="http://schemas.microsoft.com/office/drawing/2010/main" val="000000" mc:Ignorable="">
                      <a:alpha val="50000"/>
                    </a:srgbClr>
                  </a:outerShdw>
                </a:effectLst>
              </a:rPr>
              <a:t>Usually release via Creative Commons, but have some stuff I “borrowed”</a:t>
            </a:r>
            <a:endParaRPr lang="en-US" sz="1400" dirty="0">
              <a:ln w="18000">
                <a:solidFill>
                  <a:schemeClr val="accent2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952500"/>
          </a:xfrm>
          <a:solidFill>
            <a:srgbClr xmlns:mc="http://schemas.openxmlformats.org/markup-compatibility/2006" xmlns:a14="http://schemas.microsoft.com/office/drawing/2010/main" val="C0C0C0" mc:Ignorable="">
              <a:alpha val="58038"/>
            </a:srgbClr>
          </a:solidFill>
        </p:spPr>
        <p:txBody>
          <a:bodyPr/>
          <a:lstStyle/>
          <a:p>
            <a:pPr eaLnBrk="1" hangingPunct="1"/>
            <a:r>
              <a:rPr lang="en-US" sz="6600" b="1" dirty="0" smtClean="0"/>
              <a:t>Cloud Computing…</a:t>
            </a:r>
          </a:p>
        </p:txBody>
      </p:sp>
      <p:sp>
        <p:nvSpPr>
          <p:cNvPr id="788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83820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800" dirty="0" smtClean="0">
                <a:latin typeface="Calibri" pitchFamily="34" charset="0"/>
              </a:rPr>
              <a:t>New Hampshire Code Camp #2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 dirty="0" smtClean="0">
                <a:latin typeface="Calibri" pitchFamily="34" charset="0"/>
              </a:rPr>
              <a:t>05-June-2010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(c) 2010, Bill Wilder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838200" y="4343400"/>
            <a:ext cx="3276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Boston Azure User Group</a:t>
            </a:r>
          </a:p>
          <a:p>
            <a:r>
              <a:rPr lang="en-US">
                <a:hlinkClick r:id="rId3"/>
              </a:rPr>
              <a:t>http://bostonazure.org</a:t>
            </a:r>
            <a:endParaRPr lang="en-US"/>
          </a:p>
          <a:p>
            <a:r>
              <a:rPr lang="en-US"/>
              <a:t>@bostonazure</a:t>
            </a: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876800" y="4343400"/>
            <a:ext cx="35052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Bill Wilder</a:t>
            </a:r>
            <a:br>
              <a:rPr lang="en-US" b="1"/>
            </a:br>
            <a:r>
              <a:rPr lang="en-US">
                <a:hlinkClick r:id="rId4"/>
              </a:rPr>
              <a:t>http://blog.codingoutloud.com</a:t>
            </a:r>
            <a:endParaRPr lang="en-US"/>
          </a:p>
          <a:p>
            <a:r>
              <a:rPr lang="en-US"/>
              <a:t>@codingoutloud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838200" y="5257800"/>
            <a:ext cx="32766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/>
              <a:t>Boston West Toastmasters</a:t>
            </a:r>
            <a:r>
              <a:rPr lang="en-US"/>
              <a:t> </a:t>
            </a:r>
            <a:r>
              <a:rPr lang="en-US">
                <a:hlinkClick r:id="rId5"/>
              </a:rPr>
              <a:t>http://bwtoastmasters.com</a:t>
            </a:r>
            <a:endParaRPr lang="en-US" sz="2400"/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4876800" y="5257800"/>
            <a:ext cx="35052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i="1"/>
              <a:t>Not here with my day job</a:t>
            </a:r>
            <a:br>
              <a:rPr lang="en-US" b="1" i="1"/>
            </a:br>
            <a:r>
              <a:rPr lang="en-US" i="1"/>
              <a:t>Only Bill’s personal views</a:t>
            </a:r>
            <a:endParaRPr lang="en-US" sz="2400" i="1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-228600" y="457200"/>
            <a:ext cx="6934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2800" dirty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" y="2057400"/>
            <a:ext cx="76962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3200" b="1" i="1" dirty="0" smtClean="0">
                <a:latin typeface="Calibri" pitchFamily="34" charset="0"/>
              </a:rPr>
              <a:t>Microsoft style! with Windows Azure</a:t>
            </a:r>
          </a:p>
        </p:txBody>
      </p:sp>
      <p:pic>
        <p:nvPicPr>
          <p:cNvPr id="98306" name="Picture 2" descr="Boston Azure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4600" y="4953000"/>
            <a:ext cx="152400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Goal: Build software systems where…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Time-to-market is short</a:t>
            </a:r>
          </a:p>
          <a:p>
            <a:r>
              <a:rPr lang="en-US" dirty="0" smtClean="0"/>
              <a:t>Effort focuses on business functionality</a:t>
            </a:r>
          </a:p>
          <a:p>
            <a:r>
              <a:rPr lang="en-US" dirty="0" smtClean="0"/>
              <a:t>Development is highly productive</a:t>
            </a:r>
          </a:p>
          <a:p>
            <a:r>
              <a:rPr lang="en-US" dirty="0" smtClean="0"/>
              <a:t>Cost structure is a good fit</a:t>
            </a:r>
          </a:p>
          <a:p>
            <a:r>
              <a:rPr lang="en-US" dirty="0" smtClean="0"/>
              <a:t>Downtime is not necessary</a:t>
            </a:r>
          </a:p>
          <a:p>
            <a:r>
              <a:rPr lang="en-US" dirty="0" smtClean="0"/>
              <a:t>Scale is efficient</a:t>
            </a:r>
          </a:p>
          <a:p>
            <a:r>
              <a:rPr lang="en-US" dirty="0" smtClean="0"/>
              <a:t>Modification is straight-forward</a:t>
            </a:r>
          </a:p>
          <a:p>
            <a:r>
              <a:rPr lang="en-US" dirty="0" smtClean="0"/>
              <a:t>Infrastructure is not a limiting factor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Computing </a:t>
            </a:r>
            <a:r>
              <a:rPr lang="en-US" b="1" i="1" dirty="0" smtClean="0"/>
              <a:t>might be…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Same as it ever was </a:t>
            </a:r>
          </a:p>
          <a:p>
            <a:r>
              <a:rPr lang="en-US" sz="4400" dirty="0" smtClean="0"/>
              <a:t>Marketing Hype</a:t>
            </a:r>
          </a:p>
          <a:p>
            <a:pPr lvl="1">
              <a:buNone/>
            </a:pPr>
            <a:r>
              <a:rPr lang="en-US" sz="4000" i="1" dirty="0" smtClean="0"/>
              <a:t>cloud == vendor’s product</a:t>
            </a:r>
          </a:p>
          <a:p>
            <a:r>
              <a:rPr lang="en-US" sz="4400" dirty="0" smtClean="0"/>
              <a:t>A Fad</a:t>
            </a:r>
          </a:p>
          <a:p>
            <a:r>
              <a:rPr lang="en-US" sz="4400" dirty="0" smtClean="0"/>
              <a:t>The Next Big Thing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The Cloud Opportunity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1143000" indent="-1143000">
              <a:buFont typeface="+mj-lt"/>
              <a:buAutoNum type="arabicPeriod"/>
            </a:pPr>
            <a:r>
              <a:rPr lang="en-US" sz="5400" b="1" dirty="0" smtClean="0"/>
              <a:t>Replace “your” infrastructure with “their” infrastructure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5400" b="1" dirty="0" smtClean="0"/>
              <a:t>Save money, shift risk, shorten time-to-market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The Cloud Provides…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Efficient Scalability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Elasticity on Demand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Complexity Reduction through Abstraction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A few new challenges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r>
              <a:rPr lang="en-US" sz="2400" dirty="0" smtClean="0"/>
              <a:t>The Cloud is …</a:t>
            </a:r>
            <a:br>
              <a:rPr lang="en-US" sz="2400" dirty="0" smtClean="0"/>
            </a:br>
            <a:r>
              <a:rPr lang="en-US" b="1" dirty="0" smtClean="0">
                <a:solidFill>
                  <a:srgbClr xmlns:mc="http://schemas.openxmlformats.org/markup-compatibility/2006" xmlns:a14="http://schemas.microsoft.com/office/drawing/2010/main" val="0070C0" mc:Ignorable=""/>
                </a:solidFill>
              </a:rPr>
              <a:t>EFFICIENTLY SCALABLE</a:t>
            </a:r>
            <a:endParaRPr lang="en-US" b="1" dirty="0">
              <a:solidFill>
                <a:srgbClr xmlns:mc="http://schemas.openxmlformats.org/markup-compatibility/2006" xmlns:a14="http://schemas.microsoft.com/office/drawing/2010/main" val="0070C0" mc:Ignorable="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Lesson</a:t>
            </a:r>
            <a:endParaRPr lang="en-US" dirty="0"/>
          </a:p>
        </p:txBody>
      </p:sp>
      <p:pic>
        <p:nvPicPr>
          <p:cNvPr id="150532" name="Picture 4" descr="http://t1.gstatic.com/images?q=tbn:6_45A2XGJIqSsM:http://upload.wikimedia.org/wikipedia/commons/thumb/b/b7/Wikipedia-logo.svg/600px-Wikipedia-logo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191000"/>
            <a:ext cx="1524000" cy="1524001"/>
          </a:xfrm>
          <a:prstGeom prst="rect">
            <a:avLst/>
          </a:prstGeom>
          <a:noFill/>
        </p:spPr>
      </p:pic>
      <p:pic>
        <p:nvPicPr>
          <p:cNvPr id="150534" name="Picture 6" descr="http://t1.gstatic.com/images?q=tbn:DQfphu1-5DbsyM:http://trueslant.com/KashmirHill/files/2009/10/HotmailLogoEvoluti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676400"/>
            <a:ext cx="2209800" cy="2491902"/>
          </a:xfrm>
          <a:prstGeom prst="rect">
            <a:avLst/>
          </a:prstGeom>
          <a:noFill/>
        </p:spPr>
      </p:pic>
      <p:pic>
        <p:nvPicPr>
          <p:cNvPr id="150536" name="Picture 8" descr="http://t2.gstatic.com/images?q=tbn:o78WRIXSFwEmKM:http://www.isical.ac.in/~fire/2008/images/google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3657600"/>
            <a:ext cx="1814283" cy="762000"/>
          </a:xfrm>
          <a:prstGeom prst="rect">
            <a:avLst/>
          </a:prstGeom>
          <a:noFill/>
        </p:spPr>
      </p:pic>
      <p:pic>
        <p:nvPicPr>
          <p:cNvPr id="150538" name="Picture 10" descr="http://t2.gstatic.com/images?q=tbn:uYy64vIcgi1yXM:http://projects.exvoto.org/jquery-lightboxclone/website/assets/images/opensource/yahoo_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1600200"/>
            <a:ext cx="1360714" cy="952500"/>
          </a:xfrm>
          <a:prstGeom prst="rect">
            <a:avLst/>
          </a:prstGeom>
          <a:noFill/>
        </p:spPr>
      </p:pic>
      <p:pic>
        <p:nvPicPr>
          <p:cNvPr id="150540" name="Picture 12" descr="http://t2.gstatic.com/images?q=tbn:XbVGon3diAnvwM:http://trueconfessions.files.wordpress.com/2009/09/amazon-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1905000"/>
            <a:ext cx="2133600" cy="2133602"/>
          </a:xfrm>
          <a:prstGeom prst="rect">
            <a:avLst/>
          </a:prstGeom>
          <a:noFill/>
        </p:spPr>
      </p:pic>
      <p:pic>
        <p:nvPicPr>
          <p:cNvPr id="150530" name="Picture 2" descr="http://t1.gstatic.com/images?q=tbn:b_65DXkKSdvnIM:http://www.stolaf.edu/services/hr/facebook_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81200" y="4114800"/>
            <a:ext cx="1828800" cy="1828800"/>
          </a:xfrm>
          <a:prstGeom prst="rect">
            <a:avLst/>
          </a:prstGeom>
          <a:noFill/>
        </p:spPr>
      </p:pic>
      <p:pic>
        <p:nvPicPr>
          <p:cNvPr id="150542" name="Picture 14" descr="http://t0.gstatic.com/images?q=tbn:_EAwa98OGc0L6M:http://www.textually.org/ringtonia/archives/2009/12/14/bing-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7200" y="1295400"/>
            <a:ext cx="1828800" cy="1344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dirty="0" smtClean="0"/>
              <a:t>Containers!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229600" cy="838200"/>
          </a:xfrm>
        </p:spPr>
        <p:txBody>
          <a:bodyPr/>
          <a:lstStyle/>
          <a:p>
            <a:pPr>
              <a:buNone/>
            </a:pPr>
            <a:r>
              <a:rPr lang="en-US" sz="1600" dirty="0" smtClean="0">
                <a:hlinkClick r:id="rId2"/>
              </a:rPr>
              <a:t>http://www.microsoft.com/showcase/en/us/details/36db4da6-8777-431e-aefb-316ccbb63e4e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5801" y="1219200"/>
            <a:ext cx="12039605" cy="5638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r>
              <a:rPr lang="en-US" dirty="0" smtClean="0"/>
              <a:t>Global investment in Data Centers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1"/>
            <a:ext cx="8229600" cy="5334000"/>
          </a:xfrm>
        </p:spPr>
        <p:txBody>
          <a:bodyPr/>
          <a:lstStyle/>
          <a:p>
            <a:r>
              <a:rPr lang="en-US" b="1" dirty="0" smtClean="0"/>
              <a:t>Vendors build out – so you don’t have to</a:t>
            </a:r>
          </a:p>
          <a:p>
            <a:r>
              <a:rPr lang="en-US" dirty="0" smtClean="0"/>
              <a:t>(increasingly…) “Containers” packed with</a:t>
            </a:r>
          </a:p>
          <a:p>
            <a:r>
              <a:rPr lang="en-US" dirty="0" smtClean="0"/>
              <a:t>Fast, multi-core processors</a:t>
            </a:r>
          </a:p>
          <a:p>
            <a:r>
              <a:rPr lang="en-US" dirty="0" smtClean="0"/>
              <a:t>Cheap, commodity hardware (memory, disk)</a:t>
            </a:r>
          </a:p>
          <a:p>
            <a:pPr lvl="1"/>
            <a:r>
              <a:rPr lang="en-US" dirty="0" smtClean="0"/>
              <a:t>Google’s famously bare-bones hardware</a:t>
            </a:r>
          </a:p>
          <a:p>
            <a:r>
              <a:rPr lang="en-US" dirty="0" smtClean="0"/>
              <a:t>Locations selected for efficiency considering</a:t>
            </a:r>
          </a:p>
          <a:p>
            <a:pPr lvl="1"/>
            <a:r>
              <a:rPr lang="en-US" dirty="0" smtClean="0"/>
              <a:t>Cheap cooling, Cheap electricity</a:t>
            </a:r>
          </a:p>
          <a:p>
            <a:pPr lvl="1"/>
            <a:r>
              <a:rPr lang="en-US" dirty="0" smtClean="0"/>
              <a:t>Geographical coverage</a:t>
            </a:r>
          </a:p>
          <a:p>
            <a:r>
              <a:rPr lang="en-US" b="1" dirty="0" smtClean="0"/>
              <a:t>Competitive bidding </a:t>
            </a:r>
            <a:r>
              <a:rPr lang="en-US" dirty="0" smtClean="0"/>
              <a:t>optimizes for Containers</a:t>
            </a:r>
          </a:p>
          <a:p>
            <a:pPr lvl="1"/>
            <a:r>
              <a:rPr lang="en-US" dirty="0" smtClean="0"/>
              <a:t>Delivery “ready to plug-in” &amp; “ready to unplug”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$$$ part of Software System?</a:t>
            </a:r>
            <a:endParaRPr lang="en-US" dirty="0"/>
          </a:p>
        </p:txBody>
      </p:sp>
      <p:pic>
        <p:nvPicPr>
          <p:cNvPr id="149506" name="Picture 2" descr="C:\Program Files\Microsoft Office\MEDIA\CAGCAT10\j0292020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47800"/>
            <a:ext cx="1869034" cy="1773936"/>
          </a:xfrm>
          <a:prstGeom prst="rect">
            <a:avLst/>
          </a:prstGeom>
          <a:noFill/>
        </p:spPr>
      </p:pic>
      <p:pic>
        <p:nvPicPr>
          <p:cNvPr id="149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4038600"/>
            <a:ext cx="1800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9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981200"/>
            <a:ext cx="3089905" cy="314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 Automation,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Cross-Data Center Monitoring</a:t>
            </a:r>
          </a:p>
          <a:p>
            <a:r>
              <a:rPr lang="en-US" dirty="0" smtClean="0"/>
              <a:t>Software and Hardware Virtualization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Automated Deployment (across Data Centers)</a:t>
            </a:r>
          </a:p>
        </p:txBody>
      </p:sp>
      <p:pic>
        <p:nvPicPr>
          <p:cNvPr id="4" name="Picture 2" descr="http://t2.gstatic.com/images?q=tbn:Hztu91zUv8WT3M:http://www.abbatech.com/partners/vmware/vmware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819400"/>
            <a:ext cx="2057401" cy="792482"/>
          </a:xfrm>
          <a:prstGeom prst="rect">
            <a:avLst/>
          </a:prstGeom>
          <a:noFill/>
        </p:spPr>
      </p:pic>
      <p:pic>
        <p:nvPicPr>
          <p:cNvPr id="5" name="Picture 4" descr="http://t0.gstatic.com/images?q=tbn:KjY0tPm8EaL3nM:http://blogs.technet.com/blogfiles/jeffa36/WindowsLiveWriter/TheServerisUnleashed.HyperVishere_6254/Windows%2520Server%25202008%2520Hyper-V%2520logo%2520h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971800"/>
            <a:ext cx="2087880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 Automation,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Cross-Data Center Monitoring</a:t>
            </a:r>
          </a:p>
          <a:p>
            <a:r>
              <a:rPr lang="en-US" dirty="0" smtClean="0"/>
              <a:t>Software and Hardware Virtualization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Automated Deployment (across Data Centers)</a:t>
            </a:r>
          </a:p>
          <a:p>
            <a:r>
              <a:rPr lang="en-US" b="1" dirty="0" smtClean="0"/>
              <a:t>HUGE win for customers lowering real costs</a:t>
            </a:r>
          </a:p>
          <a:p>
            <a:pPr lvl="1"/>
            <a:r>
              <a:rPr lang="en-US" dirty="0" smtClean="0"/>
              <a:t>Operational efficiency – you </a:t>
            </a:r>
            <a:r>
              <a:rPr lang="en-US" dirty="0" smtClean="0">
                <a:sym typeface="Wingdings" pitchFamily="2" charset="2"/>
              </a:rPr>
              <a:t> them</a:t>
            </a:r>
            <a:endParaRPr lang="en-US" dirty="0" smtClean="0"/>
          </a:p>
          <a:p>
            <a:pPr lvl="1"/>
            <a:r>
              <a:rPr lang="en-US" dirty="0" smtClean="0"/>
              <a:t>100:1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smtClean="0"/>
              <a:t>10,000:1</a:t>
            </a:r>
          </a:p>
        </p:txBody>
      </p:sp>
      <p:pic>
        <p:nvPicPr>
          <p:cNvPr id="4" name="Picture 2" descr="http://t2.gstatic.com/images?q=tbn:Hztu91zUv8WT3M:http://www.abbatech.com/partners/vmware/vmware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819400"/>
            <a:ext cx="2057401" cy="792482"/>
          </a:xfrm>
          <a:prstGeom prst="rect">
            <a:avLst/>
          </a:prstGeom>
          <a:noFill/>
        </p:spPr>
      </p:pic>
      <p:pic>
        <p:nvPicPr>
          <p:cNvPr id="5" name="Picture 4" descr="http://t0.gstatic.com/images?q=tbn:KjY0tPm8EaL3nM:http://blogs.technet.com/blogfiles/jeffa36/WindowsLiveWriter/TheServerisUnleashed.HyperVishere_6254/Windows%2520Server%25202008%2520Hyper-V%2520logo%2520h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971800"/>
            <a:ext cx="2087880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r>
              <a:rPr lang="en-US" sz="2400" dirty="0" smtClean="0"/>
              <a:t>The Cloud is…</a:t>
            </a:r>
            <a:br>
              <a:rPr lang="en-US" sz="2400" dirty="0" smtClean="0"/>
            </a:br>
            <a:r>
              <a:rPr lang="en-US" b="1" dirty="0" smtClean="0">
                <a:solidFill>
                  <a:srgbClr xmlns:mc="http://schemas.openxmlformats.org/markup-compatibility/2006" xmlns:a14="http://schemas.microsoft.com/office/drawing/2010/main" val="0070C0" mc:Ignorable=""/>
                </a:solidFill>
              </a:rPr>
              <a:t>ELASTIC ON DEMAND</a:t>
            </a:r>
            <a:endParaRPr lang="en-US" b="1" dirty="0">
              <a:solidFill>
                <a:srgbClr xmlns:mc="http://schemas.openxmlformats.org/markup-compatibility/2006" xmlns:a14="http://schemas.microsoft.com/office/drawing/2010/main" val="0070C0" mc:Ignorable="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Utility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http://commons.wikimedia.org/wiki/File:Thai_plug.jpg</a:t>
            </a:r>
            <a:endParaRPr lang="en-US" dirty="0"/>
          </a:p>
        </p:txBody>
      </p:sp>
      <p:pic>
        <p:nvPicPr>
          <p:cNvPr id="2052" name="Picture 4" descr="Electrical plug by terralance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095500"/>
            <a:ext cx="3571875" cy="4762500"/>
          </a:xfrm>
          <a:prstGeom prst="rect">
            <a:avLst/>
          </a:prstGeom>
          <a:noFill/>
        </p:spPr>
      </p:pic>
      <p:pic>
        <p:nvPicPr>
          <p:cNvPr id="2054" name="Picture 6" descr="File:American outdoor electrical outlet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438400"/>
            <a:ext cx="4914900" cy="5705476"/>
          </a:xfrm>
          <a:prstGeom prst="rect">
            <a:avLst/>
          </a:prstGeom>
          <a:noFill/>
        </p:spPr>
      </p:pic>
      <p:pic>
        <p:nvPicPr>
          <p:cNvPr id="2057" name="Picture 9" descr="Noncommercial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058" name="Picture 10" descr="No Derivative Work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056" name="Picture 8" descr="Attribution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638" y="-61913"/>
            <a:ext cx="9525" cy="9525"/>
          </a:xfrm>
          <a:prstGeom prst="rect">
            <a:avLst/>
          </a:prstGeom>
          <a:noFill/>
        </p:spPr>
      </p:pic>
      <p:pic>
        <p:nvPicPr>
          <p:cNvPr id="2061" name="Picture 13" descr="Noncommercial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062" name="Picture 14" descr="No Derivative Work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060" name="Picture 12" descr="Attribution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638" y="-61913"/>
            <a:ext cx="9525" cy="9525"/>
          </a:xfrm>
          <a:prstGeom prst="rect">
            <a:avLst/>
          </a:prstGeom>
          <a:noFill/>
        </p:spPr>
      </p:pic>
      <p:pic>
        <p:nvPicPr>
          <p:cNvPr id="2064" name="Picture 16" descr="Electrical Plug by One Tree Hill Studios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219200" y="0"/>
            <a:ext cx="4762500" cy="3571875"/>
          </a:xfrm>
          <a:prstGeom prst="rect">
            <a:avLst/>
          </a:prstGeom>
          <a:noFill/>
        </p:spPr>
      </p:pic>
      <p:pic>
        <p:nvPicPr>
          <p:cNvPr id="2050" name="Picture 2" descr="File:Thai plug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6600" y="-209551"/>
            <a:ext cx="5715000" cy="2647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Model 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DIFFERENTIATOR is </a:t>
            </a:r>
            <a:r>
              <a:rPr lang="en-US" b="1" i="1" dirty="0" smtClean="0"/>
              <a:t>business model </a:t>
            </a:r>
            <a:r>
              <a:rPr lang="en-US" dirty="0" smtClean="0"/>
              <a:t>that permits </a:t>
            </a:r>
            <a:r>
              <a:rPr lang="en-US" i="1" dirty="0" smtClean="0"/>
              <a:t>bursting system capacity </a:t>
            </a:r>
            <a:r>
              <a:rPr lang="en-US" b="1" i="1" dirty="0" smtClean="0"/>
              <a:t>up and down </a:t>
            </a:r>
            <a:r>
              <a:rPr lang="en-US" i="1" dirty="0" smtClean="0"/>
              <a:t>on demand without penalty</a:t>
            </a:r>
          </a:p>
          <a:p>
            <a:pPr lvl="1"/>
            <a:r>
              <a:rPr lang="en-US" dirty="0" smtClean="0"/>
              <a:t>Just like electricity (without the brownouts?)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Avoids need for </a:t>
            </a:r>
            <a:r>
              <a:rPr lang="en-US" b="1" i="1" dirty="0" smtClean="0"/>
              <a:t>Elasticity of Customer’s Work Force</a:t>
            </a:r>
          </a:p>
          <a:p>
            <a:pPr lvl="1"/>
            <a:r>
              <a:rPr lang="en-US" dirty="0" smtClean="0"/>
              <a:t>No such thing as hire/fire at Internet speed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Air Jordan Site</a:t>
            </a:r>
            <a:endParaRPr lang="en-US" dirty="0"/>
          </a:p>
        </p:txBody>
      </p:sp>
      <p:sp>
        <p:nvSpPr>
          <p:cNvPr id="2048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48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813" y="1447800"/>
            <a:ext cx="8602662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2511425" y="6248400"/>
            <a:ext cx="38780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http://www.jumpman23mosaic.com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Jordan Site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2743201"/>
          </a:xfrm>
        </p:spPr>
        <p:txBody>
          <a:bodyPr/>
          <a:lstStyle/>
          <a:p>
            <a:r>
              <a:rPr lang="en-US" dirty="0" smtClean="0"/>
              <a:t>Mosaic regeneration was 5 hours</a:t>
            </a:r>
          </a:p>
          <a:p>
            <a:r>
              <a:rPr lang="en-US" dirty="0" smtClean="0"/>
              <a:t>Reduced to approx 10 minutes using Azure</a:t>
            </a:r>
          </a:p>
          <a:p>
            <a:pPr lvl="1"/>
            <a:r>
              <a:rPr lang="en-US" dirty="0" smtClean="0"/>
              <a:t>40 concurrent Worker Role instances</a:t>
            </a:r>
          </a:p>
          <a:p>
            <a:r>
              <a:rPr lang="en-US" dirty="0" smtClean="0"/>
              <a:t>Typical mosaic &gt; 5 </a:t>
            </a:r>
            <a:r>
              <a:rPr lang="en-US" dirty="0" err="1" smtClean="0"/>
              <a:t>gigapixels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“Usual Suspects”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3962401"/>
          </a:xfrm>
        </p:spPr>
        <p:txBody>
          <a:bodyPr/>
          <a:lstStyle/>
          <a:p>
            <a:r>
              <a:rPr lang="en-US" dirty="0" smtClean="0"/>
              <a:t>Dominoes</a:t>
            </a:r>
          </a:p>
          <a:p>
            <a:r>
              <a:rPr lang="en-US" dirty="0" err="1" smtClean="0"/>
              <a:t>WordPress</a:t>
            </a:r>
            <a:endParaRPr lang="en-US" dirty="0" smtClean="0"/>
          </a:p>
          <a:p>
            <a:r>
              <a:rPr lang="en-US" dirty="0" err="1" smtClean="0"/>
              <a:t>Pharma</a:t>
            </a:r>
            <a:endParaRPr lang="en-US" dirty="0" smtClean="0"/>
          </a:p>
          <a:p>
            <a:r>
              <a:rPr lang="en-US" dirty="0" smtClean="0"/>
              <a:t>Ticketing</a:t>
            </a:r>
          </a:p>
          <a:p>
            <a:r>
              <a:rPr lang="en-US" dirty="0" smtClean="0"/>
              <a:t>Online retailers</a:t>
            </a:r>
          </a:p>
          <a:p>
            <a:r>
              <a:rPr lang="en-US" dirty="0" smtClean="0"/>
              <a:t>Census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 + Azure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http://alexbarnett.net/blog/archive/2010/01/20/connecting-clouds-intuit-partner-platform-and-windows-azure.aspx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09600" y="332263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Facebook + Azure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00" y="4648200"/>
            <a:ext cx="822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http://facebookazuretoolkit.codeplex.com/</a:t>
            </a: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http://www.facebook.com/windowsazure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Compute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sz="2000" dirty="0" smtClean="0">
                <a:hlinkClick r:id="rId2"/>
              </a:rPr>
              <a:t>http://www.microsoft.com/windowsazure/pricing/</a:t>
            </a:r>
            <a:endParaRPr lang="en-US" sz="2000" dirty="0" smtClean="0"/>
          </a:p>
          <a:p>
            <a:r>
              <a:rPr lang="en-US" dirty="0" smtClean="0"/>
              <a:t>$0.12 / hour</a:t>
            </a:r>
          </a:p>
          <a:p>
            <a:pPr lvl="1"/>
            <a:r>
              <a:rPr lang="en-US" dirty="0" smtClean="0"/>
              <a:t>$2.88 / day</a:t>
            </a:r>
          </a:p>
          <a:p>
            <a:pPr lvl="1"/>
            <a:r>
              <a:rPr lang="en-US" dirty="0" smtClean="0"/>
              <a:t>$1051 / year</a:t>
            </a:r>
          </a:p>
          <a:p>
            <a:r>
              <a:rPr lang="en-US" b="1" i="1" dirty="0" smtClean="0"/>
              <a:t>Per Role</a:t>
            </a:r>
          </a:p>
          <a:p>
            <a:r>
              <a:rPr lang="en-US" dirty="0" smtClean="0"/>
              <a:t>Storage = $0.15 / GB stored / month</a:t>
            </a:r>
          </a:p>
          <a:p>
            <a:r>
              <a:rPr lang="en-US" dirty="0" smtClean="0"/>
              <a:t>Storage transactions = $0.01 / 10K</a:t>
            </a:r>
          </a:p>
          <a:p>
            <a:r>
              <a:rPr lang="en-US" dirty="0" smtClean="0"/>
              <a:t>Data transfers = $0.10 in / $0.15 out / GB</a:t>
            </a:r>
          </a:p>
          <a:p>
            <a:pPr lvl="1"/>
            <a:endParaRPr lang="en-US" b="1" i="1" dirty="0" smtClean="0"/>
          </a:p>
        </p:txBody>
      </p:sp>
      <p:pic>
        <p:nvPicPr>
          <p:cNvPr id="143362" name="Picture 2" descr="Windows Azure Pric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590800"/>
            <a:ext cx="3006969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Data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sz="2000" dirty="0" smtClean="0">
                <a:hlinkClick r:id="rId2"/>
              </a:rPr>
              <a:t>http://www.microsoft.com/windowsazure/pricing/</a:t>
            </a:r>
            <a:endParaRPr lang="en-US" sz="2000" dirty="0" smtClean="0"/>
          </a:p>
          <a:p>
            <a:r>
              <a:rPr lang="en-US" dirty="0" smtClean="0"/>
              <a:t>Storage = $0.15 / GB / month</a:t>
            </a:r>
          </a:p>
          <a:p>
            <a:r>
              <a:rPr lang="en-US" dirty="0" smtClean="0"/>
              <a:t>Storage transactions = $0.01 / 10K</a:t>
            </a:r>
          </a:p>
          <a:p>
            <a:r>
              <a:rPr lang="en-US" dirty="0" smtClean="0"/>
              <a:t>Data transfers = $0.10 in / $0.15 out / GB</a:t>
            </a:r>
          </a:p>
          <a:p>
            <a:r>
              <a:rPr lang="en-US" dirty="0" smtClean="0"/>
              <a:t>No cost for data access within the data center</a:t>
            </a:r>
          </a:p>
          <a:p>
            <a:pPr lvl="1"/>
            <a:endParaRPr lang="en-US" b="1" i="1" dirty="0" smtClean="0"/>
          </a:p>
        </p:txBody>
      </p:sp>
      <p:pic>
        <p:nvPicPr>
          <p:cNvPr id="143362" name="Picture 2" descr="Windows Azure Pric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648200"/>
            <a:ext cx="3006969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Azure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r>
              <a:rPr lang="en-US" b="1" dirty="0" smtClean="0"/>
              <a:t>Separate offering from Windows Azure</a:t>
            </a:r>
          </a:p>
          <a:p>
            <a:r>
              <a:rPr lang="en-US" dirty="0" smtClean="0"/>
              <a:t>Web Edition:  Up to 1 GB relational database = $10 / month</a:t>
            </a:r>
          </a:p>
          <a:p>
            <a:r>
              <a:rPr lang="en-US" dirty="0" smtClean="0"/>
              <a:t>Business Edition:  Up to 10 GB relational database = $100 / month</a:t>
            </a:r>
          </a:p>
          <a:p>
            <a:r>
              <a:rPr lang="en-US" dirty="0" smtClean="0"/>
              <a:t>Data transfers = $0.10 in / $0.15 out / GB</a:t>
            </a:r>
          </a:p>
          <a:p>
            <a:r>
              <a:rPr lang="en-US" i="1" dirty="0" smtClean="0"/>
              <a:t>50 GB version coming</a:t>
            </a:r>
          </a:p>
        </p:txBody>
      </p:sp>
      <p:pic>
        <p:nvPicPr>
          <p:cNvPr id="163842" name="Picture 2" descr="SQL Azure Pric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5486400"/>
            <a:ext cx="2895600" cy="9410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“the little guy”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want a simple web site</a:t>
            </a:r>
          </a:p>
          <a:p>
            <a:pPr lvl="1"/>
            <a:r>
              <a:rPr lang="en-US" dirty="0" smtClean="0"/>
              <a:t>ISP might be better for now</a:t>
            </a:r>
          </a:p>
          <a:p>
            <a:pPr lvl="1"/>
            <a:r>
              <a:rPr lang="en-US" dirty="0" smtClean="0"/>
              <a:t>No elasticity, slow failover may be fine</a:t>
            </a:r>
          </a:p>
          <a:p>
            <a:r>
              <a:rPr lang="en-US" dirty="0" smtClean="0"/>
              <a:t>Want database, more robustness?</a:t>
            </a:r>
          </a:p>
          <a:p>
            <a:pPr lvl="1"/>
            <a:r>
              <a:rPr lang="en-US" dirty="0" smtClean="0"/>
              <a:t>1 GB SQL Azure in the cloud getting cost-competitive</a:t>
            </a:r>
          </a:p>
          <a:p>
            <a:pPr lvl="1"/>
            <a:r>
              <a:rPr lang="en-US" dirty="0" smtClean="0"/>
              <a:t>Or forced </a:t>
            </a:r>
            <a:r>
              <a:rPr lang="en-US" dirty="0" err="1" smtClean="0"/>
              <a:t>sharding</a:t>
            </a:r>
            <a:endParaRPr lang="en-US" dirty="0" smtClean="0"/>
          </a:p>
          <a:p>
            <a:r>
              <a:rPr lang="en-US" dirty="0" smtClean="0"/>
              <a:t>Microsoft working on shared-VMs</a:t>
            </a:r>
          </a:p>
          <a:p>
            <a:pPr lvl="1"/>
            <a:r>
              <a:rPr lang="en-US" dirty="0" smtClean="0"/>
              <a:t>Will lower the price-points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r>
              <a:rPr lang="en-US" sz="2400" dirty="0" smtClean="0"/>
              <a:t>The Cloud… </a:t>
            </a:r>
            <a:br>
              <a:rPr lang="en-US" sz="2400" dirty="0" smtClean="0"/>
            </a:br>
            <a:r>
              <a:rPr lang="en-US" b="1" dirty="0" smtClean="0">
                <a:solidFill>
                  <a:srgbClr xmlns:mc="http://schemas.openxmlformats.org/markup-compatibility/2006" xmlns:a14="http://schemas.microsoft.com/office/drawing/2010/main" val="0070C0" mc:Ignorable=""/>
                </a:solidFill>
              </a:rPr>
              <a:t>REDUCES COMPLEXITY </a:t>
            </a:r>
            <a:br>
              <a:rPr lang="en-US" b="1" dirty="0" smtClean="0">
                <a:solidFill>
                  <a:srgbClr xmlns:mc="http://schemas.openxmlformats.org/markup-compatibility/2006" xmlns:a14="http://schemas.microsoft.com/office/drawing/2010/main" val="0070C0" mc:Ignorable=""/>
                </a:solidFill>
              </a:rPr>
            </a:br>
            <a:r>
              <a:rPr lang="en-US" b="1" dirty="0" smtClean="0">
                <a:solidFill>
                  <a:srgbClr xmlns:mc="http://schemas.openxmlformats.org/markup-compatibility/2006" xmlns:a14="http://schemas.microsoft.com/office/drawing/2010/main" val="0070C0" mc:Ignorable=""/>
                </a:solidFill>
              </a:rPr>
              <a:t>THROUGH ABSTRACTION</a:t>
            </a:r>
            <a:endParaRPr lang="en-US" b="1" dirty="0">
              <a:solidFill>
                <a:srgbClr xmlns:mc="http://schemas.openxmlformats.org/markup-compatibility/2006" xmlns:a14="http://schemas.microsoft.com/office/drawing/2010/main" val="0070C0" mc:Ignorable="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/>
          <p:cNvSpPr/>
          <p:nvPr/>
        </p:nvSpPr>
        <p:spPr>
          <a:xfrm>
            <a:off x="4038600" y="990600"/>
            <a:ext cx="4737109" cy="5819001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6858000" cy="882134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 Ownership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3505200" cy="365125"/>
          </a:xfrm>
        </p:spPr>
        <p:txBody>
          <a:bodyPr/>
          <a:lstStyle/>
          <a:p>
            <a:r>
              <a:rPr lang="en-US" dirty="0" smtClean="0"/>
              <a:t>Slide stolen from Chris Bowen’s talk: Windows Azure: What? Why? And a Peek Under the Hood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E7CF-3709-40E0-A697-84DFF926643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96651" y="4431268"/>
            <a:ext cx="3092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Application Development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8891" y="5650468"/>
            <a:ext cx="240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Addressing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71992" y="3516868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Load Balancing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03200" y="5955268"/>
            <a:ext cx="2079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Hardware Repair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91415" y="4126468"/>
            <a:ext cx="270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OS updates &amp; Patches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967507" y="5345668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OS Installation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02261" y="2907268"/>
            <a:ext cx="308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Computational Scalability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18240" y="5040868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Storage Scalability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12254" y="3212068"/>
            <a:ext cx="266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Hardware Provisioning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600419" y="4736068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Staging / Production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65717" y="2602468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Availability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94571" y="3821668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Fault Tolerance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235737" y="2297668"/>
            <a:ext cx="3214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Center Management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1455003"/>
            <a:ext cx="2526654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Stuff We Might</a:t>
            </a:r>
            <a:br>
              <a:rPr lang="en-US" dirty="0" smtClean="0"/>
            </a:br>
            <a:r>
              <a:rPr lang="en-US" dirty="0" smtClean="0"/>
              <a:t>Rather Not Deal With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123458" y="1573198"/>
            <a:ext cx="238879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Stuff We Like</a:t>
            </a:r>
            <a:endParaRPr lang="en-US" dirty="0"/>
          </a:p>
        </p:txBody>
      </p:sp>
      <p:pic>
        <p:nvPicPr>
          <p:cNvPr id="21" name="Picture 20" descr="azure_logo_whi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670931">
            <a:off x="4860854" y="3396734"/>
            <a:ext cx="3178447" cy="59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2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695E-6 L 0.05226 0.04003 C 0.06337 0.04905 0.07969 0.05391 0.09688 0.05391 C 0.11632 0.05391 0.13195 0.04905 0.14306 0.04003 L 0.19549 1.8695E-6 " pathEditMode="relative" rAng="0" ptsTypes="FffFF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00833E-6 L 0.05226 0.04003 C 0.06337 0.04905 0.07969 0.05391 0.09688 0.05391 C 0.11632 0.05391 0.13195 0.04905 0.14306 0.04003 L 0.19549 -2.00833E-6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11384E-6 L 0.05226 0.04002 C 0.06337 0.04905 0.07969 0.05391 0.09688 0.05391 C 0.11632 0.05391 0.13195 0.04905 0.14306 0.04002 L 0.19549 4.11384E-6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36002E-7 L 0.05226 0.04003 C 0.06337 0.04905 0.07969 0.05391 0.09688 0.05391 C 0.11632 0.05391 0.13195 0.04905 0.14306 0.04003 L 0.19549 2.36002E-7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64183E-6 L 0.05226 0.04003 C 0.06337 0.04906 0.07969 0.05391 0.09688 0.05391 C 0.11632 0.05391 0.13195 0.04906 0.14306 0.04003 L 0.19549 -3.64183E-6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48033E-6 L 0.05226 0.04003 C 0.06337 0.04905 0.07969 0.05391 0.09688 0.05391 C 0.11632 0.05391 0.13195 0.04905 0.14306 0.04003 L 0.19549 2.48033E-6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3975E-6 L 0.05226 0.04003 C 0.06337 0.04905 0.07969 0.05391 0.09688 0.05391 C 0.11632 0.05391 0.13195 0.04905 0.14306 0.04003 L 0.19549 -1.3975E-6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4188 L 0.05226 -0.00185 C 0.06337 0.00717 0.07969 0.01203 0.09688 0.01203 C 0.11632 0.01203 0.13195 0.00717 0.14306 -0.00185 L 0.19549 -0.04188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4188 L 0.05226 -0.00185 C 0.06337 0.00718 0.07969 0.01203 0.09688 0.01203 C 0.11632 0.01203 0.13195 0.00718 0.14306 -0.00185 L 0.19549 -0.04188 " pathEditMode="relative" rAng="0" ptsTypes="FffFF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4188 L 0.05226 -0.00185 C 0.06337 0.00717 0.07969 0.01203 0.09688 0.01203 C 0.11632 0.01203 0.13195 0.00717 0.14306 -0.00185 L 0.19549 -0.04188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4188 L 0.05226 -0.00185 C 0.06337 0.00717 0.07969 0.01203 0.09688 0.01203 C 0.11632 0.01203 0.13195 0.00717 0.14306 -0.00185 L 0.19549 -0.04188 " pathEditMode="relative" rAng="0" ptsTypes="FffFF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4187 L 0.05225 -0.00185 C 0.06337 0.00718 0.07969 0.01204 0.09687 0.01204 C 0.11632 0.01204 0.13194 0.00718 0.14305 -0.00185 L 0.19548 -0.04187 " pathEditMode="relative" rAng="0" ptsTypes="FffFF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111 L -0.27136 -0.3061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76" y="-158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6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SaaS</a:t>
            </a:r>
            <a:r>
              <a:rPr lang="en-US" dirty="0" smtClean="0"/>
              <a:t> = Software as a Service</a:t>
            </a:r>
          </a:p>
          <a:p>
            <a:pPr lvl="1"/>
            <a:r>
              <a:rPr lang="en-US" dirty="0" smtClean="0"/>
              <a:t>Salesforce.com, Google Apps, Bing</a:t>
            </a:r>
          </a:p>
          <a:p>
            <a:r>
              <a:rPr lang="en-US" dirty="0" err="1" smtClean="0"/>
              <a:t>PaaS</a:t>
            </a:r>
            <a:r>
              <a:rPr lang="en-US" dirty="0" smtClean="0"/>
              <a:t> = Platform as a Service</a:t>
            </a:r>
          </a:p>
          <a:p>
            <a:pPr lvl="1"/>
            <a:r>
              <a:rPr lang="en-US" dirty="0" smtClean="0"/>
              <a:t>Azure, Google App Engine, </a:t>
            </a:r>
            <a:r>
              <a:rPr lang="en-US" dirty="0" err="1" smtClean="0"/>
              <a:t>Salesforce</a:t>
            </a:r>
            <a:endParaRPr lang="en-US" dirty="0" smtClean="0"/>
          </a:p>
          <a:p>
            <a:r>
              <a:rPr lang="en-US" dirty="0" err="1" smtClean="0"/>
              <a:t>IaaS</a:t>
            </a:r>
            <a:r>
              <a:rPr lang="en-US" dirty="0" smtClean="0"/>
              <a:t> = Infrastructure as a Service</a:t>
            </a:r>
          </a:p>
          <a:p>
            <a:pPr lvl="1"/>
            <a:r>
              <a:rPr lang="en-US" dirty="0" smtClean="0"/>
              <a:t>Amazon, many smaller players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layers of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model</a:t>
            </a:r>
          </a:p>
          <a:p>
            <a:pPr marL="742950" lvl="2" indent="-342900"/>
            <a:r>
              <a:rPr lang="en-US" dirty="0" smtClean="0"/>
              <a:t>Internet Plumbing</a:t>
            </a:r>
          </a:p>
          <a:p>
            <a:r>
              <a:rPr lang="en-US" dirty="0" smtClean="0"/>
              <a:t>Hardware model</a:t>
            </a:r>
          </a:p>
          <a:p>
            <a:pPr marL="742950" lvl="2" indent="-342900"/>
            <a:r>
              <a:rPr lang="en-US" dirty="0" smtClean="0"/>
              <a:t>Commodity hardware</a:t>
            </a:r>
          </a:p>
          <a:p>
            <a:r>
              <a:rPr lang="en-US" dirty="0" smtClean="0"/>
              <a:t>Process model</a:t>
            </a:r>
          </a:p>
          <a:p>
            <a:pPr marL="742950" lvl="2" indent="-342900"/>
            <a:r>
              <a:rPr lang="en-US" dirty="0" smtClean="0"/>
              <a:t>Virtualization big role today</a:t>
            </a:r>
          </a:p>
          <a:p>
            <a:r>
              <a:rPr lang="en-US" dirty="0" smtClean="0"/>
              <a:t>Programming model</a:t>
            </a:r>
          </a:p>
          <a:p>
            <a:pPr lvl="1"/>
            <a:r>
              <a:rPr lang="en-US" dirty="0" smtClean="0"/>
              <a:t>This is where you want to be!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Empty Building L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74558" y="0"/>
            <a:ext cx="10770958" cy="807147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 as a Service (</a:t>
            </a:r>
            <a:r>
              <a:rPr lang="en-US" dirty="0" err="1" smtClean="0"/>
              <a:t>IaaS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057400" y="6858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http://z.about.com/d/architecture/1/5/K/J/hudson-house1008f.jpg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The new house is complet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77008" y="-228600"/>
            <a:ext cx="11102008" cy="83195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as a Service (</a:t>
            </a:r>
            <a:r>
              <a:rPr lang="en-US" dirty="0" err="1" smtClean="0"/>
              <a:t>PaaS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Where’s the highest value?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/>
          <p:cNvSpPr/>
          <p:nvPr/>
        </p:nvSpPr>
        <p:spPr bwMode="auto">
          <a:xfrm>
            <a:off x="1371600" y="1371600"/>
            <a:ext cx="6334125" cy="5303838"/>
          </a:xfrm>
          <a:prstGeom prst="round2SameRect">
            <a:avLst>
              <a:gd name="adj1" fmla="val 9891"/>
              <a:gd name="adj2" fmla="val 10808"/>
            </a:avLst>
          </a:prstGeom>
          <a:solidFill>
            <a:schemeClr val="tx2">
              <a:lumMod val="60000"/>
              <a:lumOff val="40000"/>
            </a:schemeClr>
          </a:solidFill>
          <a:ln w="19050" cmpd="sng">
            <a:solidFill>
              <a:srgbClr xmlns:mc="http://schemas.openxmlformats.org/markup-compatibility/2006" xmlns:a14="http://schemas.microsoft.com/office/drawing/2010/main" val="7030A0" mc:Ignorable="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 indent="-227197" algn="ctr" defTabSz="914099">
              <a:lnSpc>
                <a:spcPct val="90000"/>
              </a:lnSpc>
              <a:defRPr/>
            </a:pPr>
            <a:endParaRPr lang="en-US" altLang="zh-CN" sz="2300" dirty="0"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1461515" y="3191192"/>
            <a:ext cx="6152161" cy="1645920"/>
            <a:chOff x="475456" y="3012441"/>
            <a:chExt cx="8200745" cy="1645920"/>
          </a:xfrm>
          <a:solidFill>
            <a:schemeClr val="bg2">
              <a:lumMod val="90000"/>
            </a:schemeClr>
          </a:solidFill>
        </p:grpSpPr>
        <p:sp>
          <p:nvSpPr>
            <p:cNvPr id="5" name="Round Same Side Corner Rectangle 4"/>
            <p:cNvSpPr/>
            <p:nvPr/>
          </p:nvSpPr>
          <p:spPr bwMode="auto">
            <a:xfrm>
              <a:off x="475456" y="3012441"/>
              <a:ext cx="8200745" cy="1645920"/>
            </a:xfrm>
            <a:prstGeom prst="round2SameRect">
              <a:avLst>
                <a:gd name="adj1" fmla="val 0"/>
                <a:gd name="adj2" fmla="val 1252"/>
              </a:avLst>
            </a:prstGeom>
            <a:grpFill/>
            <a:ln w="3175" cmpd="sng">
              <a:solidFill>
                <a:schemeClr val="tx1">
                  <a:alpha val="56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/>
            <a:lstStyle/>
            <a:p>
              <a:pPr algn="ctr" defTabSz="914099" fontAlgn="auto">
                <a:spcBef>
                  <a:spcPts val="0"/>
                </a:spcBef>
                <a:spcAft>
                  <a:spcPts val="0"/>
                </a:spcAft>
                <a:defRPr sz="2300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effectLst>
                    <a:outerShdw blurRad="38100" dist="38100" dir="2700000" algn="tl">
                      <a:srgbClr xmlns:mc="http://schemas.openxmlformats.org/markup-compatibility/2006" xmlns:a14="http://schemas.microsoft.com/office/drawing/2010/main" val="000000" mc:Ignorable="">
                        <a:alpha val="43137"/>
                      </a:srgbClr>
                    </a:outerShdw>
                  </a:effectLst>
                  <a:latin typeface="Segoe" pitchFamily="34" charset="0"/>
                </a:defRPr>
              </a:pPr>
              <a:endParaRPr lang="en-US" sz="2300" dirty="0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pic>
          <p:nvPicPr>
            <p:cNvPr id="7" name="Picture 2" descr="C:\Program Files\Microsoft Resource DVD Artwork\DVD_ART\Artwork_Imagery\Shapes and Graphics\Internet Cloud\cloud 3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grayscl/>
              <a:lum brigh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6556" y="3235960"/>
              <a:ext cx="2884121" cy="1412240"/>
            </a:xfrm>
            <a:prstGeom prst="rect">
              <a:avLst/>
            </a:prstGeom>
            <a:grpFill/>
          </p:spPr>
        </p:pic>
        <p:sp>
          <p:nvSpPr>
            <p:cNvPr id="6" name="TextBox 5"/>
            <p:cNvSpPr txBox="1"/>
            <p:nvPr/>
          </p:nvSpPr>
          <p:spPr>
            <a:xfrm>
              <a:off x="685800" y="3124200"/>
              <a:ext cx="3346627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chemeClr val="bg2">
                      <a:lumMod val="10000"/>
                    </a:schemeClr>
                  </a:solidFill>
                  <a:latin typeface="+mj-lt"/>
                  <a:ea typeface="+mj-ea"/>
                  <a:cs typeface="+mj-cs"/>
                </a:rPr>
                <a:t>Platform-as-a-Service</a:t>
              </a:r>
            </a:p>
          </p:txBody>
        </p:sp>
      </p:grpSp>
      <p:sp>
        <p:nvSpPr>
          <p:cNvPr id="9" name="Round Same Side Corner Rectangle 8"/>
          <p:cNvSpPr/>
          <p:nvPr/>
        </p:nvSpPr>
        <p:spPr bwMode="auto">
          <a:xfrm>
            <a:off x="1447800" y="1446213"/>
            <a:ext cx="6173788" cy="1676400"/>
          </a:xfrm>
          <a:prstGeom prst="round2SameRect">
            <a:avLst>
              <a:gd name="adj1" fmla="val 35859"/>
              <a:gd name="adj2" fmla="val 0"/>
            </a:avLst>
          </a:prstGeom>
          <a:solidFill>
            <a:schemeClr val="bg2">
              <a:lumMod val="90000"/>
            </a:schemeClr>
          </a:solidFill>
          <a:ln w="3175" cmpd="sng">
            <a:solidFill>
              <a:schemeClr val="tx1">
                <a:alpha val="56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 algn="ctr" defTabSz="914099" fontAlgn="auto">
              <a:spcBef>
                <a:spcPts val="0"/>
              </a:spcBef>
              <a:spcAft>
                <a:spcPts val="0"/>
              </a:spcAft>
              <a:defRPr sz="2300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Segoe" pitchFamily="34" charset="0"/>
              </a:defRPr>
            </a:pPr>
            <a:endParaRPr lang="en-US" sz="2300"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19250" y="1550988"/>
            <a:ext cx="2522538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rPr>
              <a:t>Software-as-a-service</a:t>
            </a:r>
          </a:p>
        </p:txBody>
      </p:sp>
      <p:pic>
        <p:nvPicPr>
          <p:cNvPr id="11" name="Picture 9" descr="C:\Program Files\Microsoft Resource DVD Artwork\DVD_ART\Artwork_Imagery\Photos_for_PPT\Soft-edge_photos\FY07 Partner To Customer\ITandMgmtConsulting_Image1.png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prstClr val="black"/>
              <a:srgbClr xmlns:mc="http://schemas.openxmlformats.org/markup-compatibility/2006" xmlns:a14="http://schemas.microsoft.com/office/drawing/2010/main" val="D9C3A5" mc:Ignorable="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75820" y="1875624"/>
            <a:ext cx="1976506" cy="1274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 11"/>
          <p:cNvGrpSpPr/>
          <p:nvPr/>
        </p:nvGrpSpPr>
        <p:grpSpPr>
          <a:xfrm>
            <a:off x="1447819" y="4903151"/>
            <a:ext cx="6173808" cy="1676400"/>
            <a:chOff x="457200" y="4724400"/>
            <a:chExt cx="8229600" cy="1676400"/>
          </a:xfrm>
          <a:solidFill>
            <a:schemeClr val="bg2">
              <a:lumMod val="90000"/>
            </a:schemeClr>
          </a:solidFill>
        </p:grpSpPr>
        <p:sp>
          <p:nvSpPr>
            <p:cNvPr id="13" name="Round Same Side Corner Rectangle 12"/>
            <p:cNvSpPr/>
            <p:nvPr/>
          </p:nvSpPr>
          <p:spPr bwMode="auto">
            <a:xfrm rot="10800000">
              <a:off x="457200" y="4724400"/>
              <a:ext cx="8229600" cy="1676400"/>
            </a:xfrm>
            <a:prstGeom prst="round2SameRect">
              <a:avLst>
                <a:gd name="adj1" fmla="val 36869"/>
                <a:gd name="adj2" fmla="val 0"/>
              </a:avLst>
            </a:prstGeom>
            <a:grpFill/>
            <a:ln w="3175" cmpd="sng">
              <a:solidFill>
                <a:schemeClr val="tx1">
                  <a:alpha val="56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/>
            <a:lstStyle/>
            <a:p>
              <a:pPr algn="ctr" defTabSz="914099" fontAlgn="auto">
                <a:spcBef>
                  <a:spcPts val="0"/>
                </a:spcBef>
                <a:spcAft>
                  <a:spcPts val="0"/>
                </a:spcAft>
                <a:defRPr sz="2300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effectLst>
                    <a:outerShdw blurRad="38100" dist="38100" dir="2700000" algn="tl">
                      <a:srgbClr xmlns:mc="http://schemas.openxmlformats.org/markup-compatibility/2006" xmlns:a14="http://schemas.microsoft.com/office/drawing/2010/main" val="000000" mc:Ignorable="">
                        <a:alpha val="43137"/>
                      </a:srgbClr>
                    </a:outerShdw>
                  </a:effectLst>
                  <a:latin typeface="Segoe" pitchFamily="34" charset="0"/>
                </a:defRPr>
              </a:pPr>
              <a:endParaRPr lang="en-US" sz="2300" dirty="0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sp>
          <p:nvSpPr>
            <p:cNvPr id="15" name="Round Single Corner Rectangle 14"/>
            <p:cNvSpPr/>
            <p:nvPr/>
          </p:nvSpPr>
          <p:spPr bwMode="auto">
            <a:xfrm flipH="1" flipV="1">
              <a:off x="487214" y="4947921"/>
              <a:ext cx="2703026" cy="1452879"/>
            </a:xfrm>
            <a:prstGeom prst="round1Rect">
              <a:avLst>
                <a:gd name="adj" fmla="val 35432"/>
              </a:avLst>
            </a:prstGeom>
            <a:grpFill/>
            <a:ln w="3175" cmpd="sng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/>
            <a:lstStyle/>
            <a:p>
              <a:pPr algn="ctr" defTabSz="914099">
                <a:defRPr/>
              </a:pPr>
              <a:endParaRPr lang="en-US" sz="2300" dirty="0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5800" y="4800600"/>
              <a:ext cx="4122277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chemeClr val="bg2">
                      <a:lumMod val="10000"/>
                    </a:schemeClr>
                  </a:solidFill>
                  <a:latin typeface="+mj-lt"/>
                  <a:ea typeface="+mj-ea"/>
                  <a:cs typeface="+mj-cs"/>
                </a:rPr>
                <a:t>Infrastructure-as-a-Service</a:t>
              </a:r>
            </a:p>
          </p:txBody>
        </p:sp>
      </p:grpSp>
      <p:grpSp>
        <p:nvGrpSpPr>
          <p:cNvPr id="8" name="Group 18"/>
          <p:cNvGrpSpPr>
            <a:grpSpLocks/>
          </p:cNvGrpSpPr>
          <p:nvPr/>
        </p:nvGrpSpPr>
        <p:grpSpPr bwMode="auto">
          <a:xfrm>
            <a:off x="4592638" y="5364163"/>
            <a:ext cx="2616200" cy="684212"/>
            <a:chOff x="4648200" y="5486400"/>
            <a:chExt cx="3489254" cy="684304"/>
          </a:xfrm>
        </p:grpSpPr>
        <p:pic>
          <p:nvPicPr>
            <p:cNvPr id="9236" name="Picture 19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05600" y="5638800"/>
              <a:ext cx="1431854" cy="380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7" name="Picture 20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48200" y="5486400"/>
              <a:ext cx="1893717" cy="684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4781" y="4079239"/>
            <a:ext cx="1472296" cy="577411"/>
          </a:xfrm>
          <a:prstGeom prst="rect">
            <a:avLst/>
          </a:prstGeom>
        </p:spPr>
      </p:pic>
      <p:pic>
        <p:nvPicPr>
          <p:cNvPr id="9226" name="Picture 23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07088" y="4033838"/>
            <a:ext cx="14557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24"/>
          <p:cNvGrpSpPr>
            <a:grpSpLocks/>
          </p:cNvGrpSpPr>
          <p:nvPr/>
        </p:nvGrpSpPr>
        <p:grpSpPr bwMode="auto">
          <a:xfrm>
            <a:off x="3619500" y="2306638"/>
            <a:ext cx="3651250" cy="711200"/>
            <a:chOff x="3352800" y="2127932"/>
            <a:chExt cx="4865682" cy="710516"/>
          </a:xfrm>
        </p:grpSpPr>
        <p:pic>
          <p:nvPicPr>
            <p:cNvPr id="9234" name="Picture 2" descr="C:\Users\dazw\Desktop\salesforce_1_u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52800" y="2127932"/>
              <a:ext cx="2895600" cy="710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5" name="Picture 26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096000" y="2286000"/>
              <a:ext cx="2122482" cy="465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Round Single Corner Rectangle 27"/>
          <p:cNvSpPr/>
          <p:nvPr/>
        </p:nvSpPr>
        <p:spPr bwMode="auto">
          <a:xfrm flipH="1" flipV="1">
            <a:off x="1445067" y="5126672"/>
            <a:ext cx="2703026" cy="1452879"/>
          </a:xfrm>
          <a:prstGeom prst="round1Rect">
            <a:avLst>
              <a:gd name="adj" fmla="val 35432"/>
            </a:avLst>
          </a:prstGeom>
          <a:blipFill dpi="0" rotWithShape="0">
            <a:blip r:embed="rId11" cstate="email">
              <a:duotone>
                <a:prstClr val="black"/>
                <a:srgbClr xmlns:mc="http://schemas.openxmlformats.org/markup-compatibility/2006" xmlns:a14="http://schemas.microsoft.com/office/drawing/2010/main" val="D9C3A5" mc:Ignorable="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mpd="sng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 algn="ctr" defTabSz="914099">
              <a:defRPr/>
            </a:pPr>
            <a:endParaRPr lang="en-US" sz="2300" dirty="0"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22788" y="3381375"/>
            <a:ext cx="2740025" cy="438150"/>
          </a:xfrm>
          <a:prstGeom prst="rect">
            <a:avLst/>
          </a:prstGeom>
          <a:ln w="76200">
            <a:solidFill>
              <a:schemeClr val="accent6"/>
            </a:solidFill>
          </a:ln>
        </p:spPr>
      </p:pic>
      <p:pic>
        <p:nvPicPr>
          <p:cNvPr id="9232" name="Picture 30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64100" y="1617663"/>
            <a:ext cx="20574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err="1" smtClean="0"/>
              <a:t>aaS</a:t>
            </a:r>
            <a:r>
              <a:rPr lang="en-US" dirty="0" smtClean="0"/>
              <a:t> You Were</a:t>
            </a:r>
            <a:endParaRPr lang="en-US" dirty="0"/>
          </a:p>
        </p:txBody>
      </p:sp>
      <p:pic>
        <p:nvPicPr>
          <p:cNvPr id="131074" name="Picture 2" descr="http://t3.gstatic.com/images?q=tbn:uJqveg0DgweY5M:http://www.asperasoft.com/images/AWS_LOGO_CMYK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0" y="3810000"/>
            <a:ext cx="1428750" cy="52387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solidFill>
                  <a:srgbClr xmlns:mc="http://schemas.openxmlformats.org/markup-compatibility/2006" xmlns:a14="http://schemas.microsoft.com/office/drawing/2010/main" val="0070C0" mc:Ignorable=""/>
                </a:solidFill>
              </a:rPr>
              <a:t>Dallas</a:t>
            </a:r>
            <a:r>
              <a:rPr lang="en-US" dirty="0" smtClean="0"/>
              <a:t>: </a:t>
            </a:r>
            <a:r>
              <a:rPr lang="en-US" dirty="0" smtClean="0">
                <a:sym typeface="Wingdings" pitchFamily="2" charset="2"/>
              </a:rPr>
              <a:t>Data as a Service (</a:t>
            </a:r>
            <a:r>
              <a:rPr lang="en-US" dirty="0" err="1" smtClean="0"/>
              <a:t>DaaS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0290" name="Picture 2" descr="Fichier:Buffalo-bill-cowboy-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58342"/>
            <a:ext cx="9144000" cy="7228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Difference to Software </a:t>
            </a:r>
            <a:r>
              <a:rPr lang="en-US" dirty="0" err="1" smtClean="0"/>
              <a:t>Devs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Scale Up vs. Scale Out</a:t>
            </a:r>
          </a:p>
          <a:p>
            <a:pPr lvl="1"/>
            <a:r>
              <a:rPr lang="en-US" dirty="0" smtClean="0"/>
              <a:t>Vertical Scaling vs. Horizontal Scaling</a:t>
            </a:r>
          </a:p>
          <a:p>
            <a:pPr lvl="2"/>
            <a:r>
              <a:rPr lang="en-US" dirty="0" smtClean="0"/>
              <a:t>Like Mainframe vs. Distributed Systems</a:t>
            </a:r>
          </a:p>
          <a:p>
            <a:r>
              <a:rPr lang="en-US" dirty="0" smtClean="0"/>
              <a:t>Perfect storm of:</a:t>
            </a:r>
          </a:p>
          <a:p>
            <a:pPr lvl="1"/>
            <a:r>
              <a:rPr lang="en-US" dirty="0" smtClean="0"/>
              <a:t>Cheap, commodity hardware</a:t>
            </a:r>
          </a:p>
          <a:p>
            <a:pPr lvl="1"/>
            <a:r>
              <a:rPr lang="en-US" dirty="0" smtClean="0"/>
              <a:t>Internet scale (if needed)</a:t>
            </a:r>
          </a:p>
          <a:p>
            <a:pPr lvl="1"/>
            <a:r>
              <a:rPr lang="en-US" dirty="0" smtClean="0"/>
              <a:t>Fault tolerance</a:t>
            </a:r>
          </a:p>
          <a:p>
            <a:pPr lvl="1"/>
            <a:r>
              <a:rPr lang="en-US" b="1" i="1" dirty="0" smtClean="0"/>
              <a:t>Supporting patterns for Software Architecture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azure_platform.png"/>
          <p:cNvPicPr>
            <a:picLocks noChangeAspect="1"/>
          </p:cNvPicPr>
          <p:nvPr/>
        </p:nvPicPr>
        <p:blipFill>
          <a:blip r:embed="rId3" cstate="print">
            <a:grayscl/>
          </a:blip>
          <a:srcRect b="26849"/>
          <a:stretch>
            <a:fillRect/>
          </a:stretch>
        </p:blipFill>
        <p:spPr bwMode="auto">
          <a:xfrm>
            <a:off x="609600" y="47244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Storage Services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08462" y="4038600"/>
            <a:ext cx="5164137" cy="305911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Blobs – file/container storage</a:t>
            </a:r>
          </a:p>
          <a:p>
            <a:pPr eaLnBrk="1" hangingPunct="1"/>
            <a:r>
              <a:rPr lang="en-US" sz="2400" dirty="0" smtClean="0"/>
              <a:t>Tables - non-schematized data</a:t>
            </a:r>
          </a:p>
          <a:p>
            <a:pPr eaLnBrk="1" hangingPunct="1"/>
            <a:r>
              <a:rPr lang="en-US" sz="2400" dirty="0" smtClean="0"/>
              <a:t>Queues – inter-role communication</a:t>
            </a:r>
          </a:p>
          <a:p>
            <a:pPr eaLnBrk="1" hangingPunct="1"/>
            <a:r>
              <a:rPr lang="en-US" sz="2400" dirty="0" smtClean="0"/>
              <a:t>Drives – durable storage (in beta)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41425" y="5257800"/>
            <a:ext cx="2952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Right Arrow 27"/>
          <p:cNvSpPr/>
          <p:nvPr/>
        </p:nvSpPr>
        <p:spPr>
          <a:xfrm>
            <a:off x="428500" y="2269175"/>
            <a:ext cx="145373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36575" y="2379663"/>
            <a:ext cx="1071563" cy="2778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HTTP/HTTPS</a:t>
            </a:r>
          </a:p>
        </p:txBody>
      </p:sp>
      <p:sp>
        <p:nvSpPr>
          <p:cNvPr id="30" name="Isosceles Triangle 29"/>
          <p:cNvSpPr/>
          <p:nvPr/>
        </p:nvSpPr>
        <p:spPr>
          <a:xfrm rot="11570251">
            <a:off x="1692639" y="2442136"/>
            <a:ext cx="5154216" cy="3423801"/>
          </a:xfrm>
          <a:prstGeom prst="triangle">
            <a:avLst>
              <a:gd name="adj" fmla="val 9864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30000"/>
                </a:schemeClr>
              </a:gs>
              <a:gs pos="50000">
                <a:schemeClr val="accent1">
                  <a:tint val="44500"/>
                  <a:satMod val="160000"/>
                  <a:alpha val="46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lowchart: Magnetic Disk 4"/>
          <p:cNvSpPr/>
          <p:nvPr/>
        </p:nvSpPr>
        <p:spPr>
          <a:xfrm>
            <a:off x="1909763" y="1668463"/>
            <a:ext cx="5253037" cy="1752600"/>
          </a:xfrm>
          <a:prstGeom prst="flowChartMagneticDisk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662363" y="2481263"/>
            <a:ext cx="600075" cy="549275"/>
            <a:chOff x="7785861" y="2083278"/>
            <a:chExt cx="655087" cy="599805"/>
          </a:xfrm>
        </p:grpSpPr>
        <p:sp>
          <p:nvSpPr>
            <p:cNvPr id="14" name="Rounded Rectangle 13"/>
            <p:cNvSpPr/>
            <p:nvPr/>
          </p:nvSpPr>
          <p:spPr>
            <a:xfrm>
              <a:off x="7785861" y="2083278"/>
              <a:ext cx="655087" cy="59980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026752" y="2133550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116870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7941834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7877711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8047549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8215654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4957763" y="2452688"/>
            <a:ext cx="647700" cy="519112"/>
            <a:chOff x="7775011" y="2878863"/>
            <a:chExt cx="749100" cy="601411"/>
          </a:xfrm>
        </p:grpSpPr>
        <p:sp>
          <p:nvSpPr>
            <p:cNvPr id="47" name="Rounded Rectangle 46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7" name="Group 4099"/>
          <p:cNvGrpSpPr>
            <a:grpSpLocks/>
          </p:cNvGrpSpPr>
          <p:nvPr/>
        </p:nvGrpSpPr>
        <p:grpSpPr bwMode="auto">
          <a:xfrm>
            <a:off x="2355850" y="2362200"/>
            <a:ext cx="844550" cy="685800"/>
            <a:chOff x="7148682" y="2805023"/>
            <a:chExt cx="1165744" cy="962373"/>
          </a:xfrm>
        </p:grpSpPr>
        <p:cxnSp>
          <p:nvCxnSpPr>
            <p:cNvPr id="59" name="Straight Connector 58"/>
            <p:cNvCxnSpPr/>
            <p:nvPr/>
          </p:nvCxnSpPr>
          <p:spPr>
            <a:xfrm flipH="1">
              <a:off x="7348086" y="2818389"/>
              <a:ext cx="276097" cy="30519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endCxn id="63" idx="0"/>
            </p:cNvCxnSpPr>
            <p:nvPr/>
          </p:nvCxnSpPr>
          <p:spPr>
            <a:xfrm>
              <a:off x="7621992" y="2805023"/>
              <a:ext cx="418529" cy="327475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endCxn id="60" idx="0"/>
            </p:cNvCxnSpPr>
            <p:nvPr/>
          </p:nvCxnSpPr>
          <p:spPr>
            <a:xfrm>
              <a:off x="7624184" y="2818389"/>
              <a:ext cx="78885" cy="719553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7148682" y="3123587"/>
              <a:ext cx="398807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7188124" y="3159230"/>
              <a:ext cx="15338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7367807" y="3159230"/>
              <a:ext cx="15119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7606654" y="3537942"/>
              <a:ext cx="19283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7630757" y="3575812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7768806" y="3132498"/>
              <a:ext cx="54562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7799483" y="3172597"/>
              <a:ext cx="15338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7976974" y="3172597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8154466" y="3172597"/>
              <a:ext cx="151195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8" name="Group 4101"/>
          <p:cNvGrpSpPr>
            <a:grpSpLocks/>
          </p:cNvGrpSpPr>
          <p:nvPr/>
        </p:nvGrpSpPr>
        <p:grpSpPr bwMode="auto">
          <a:xfrm>
            <a:off x="6254750" y="2370138"/>
            <a:ext cx="444500" cy="457200"/>
            <a:chOff x="4876800" y="3817940"/>
            <a:chExt cx="445435" cy="457200"/>
          </a:xfrm>
        </p:grpSpPr>
        <p:sp>
          <p:nvSpPr>
            <p:cNvPr id="4101" name="Flowchart: Magnetic Disk 4100"/>
            <p:cNvSpPr/>
            <p:nvPr/>
          </p:nvSpPr>
          <p:spPr>
            <a:xfrm>
              <a:off x="4876800" y="3817940"/>
              <a:ext cx="445435" cy="152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8" name="Flowchart: Magnetic Disk 77"/>
            <p:cNvSpPr/>
            <p:nvPr/>
          </p:nvSpPr>
          <p:spPr>
            <a:xfrm>
              <a:off x="4876800" y="4122740"/>
              <a:ext cx="445435" cy="152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Flowchart: Magnetic Disk 76"/>
            <p:cNvSpPr/>
            <p:nvPr/>
          </p:nvSpPr>
          <p:spPr>
            <a:xfrm>
              <a:off x="4876800" y="3970340"/>
              <a:ext cx="445435" cy="152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103" name="TextBox 4102"/>
          <p:cNvSpPr txBox="1"/>
          <p:nvPr/>
        </p:nvSpPr>
        <p:spPr>
          <a:xfrm>
            <a:off x="2009775" y="2895600"/>
            <a:ext cx="6064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Blobs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624263" y="3101975"/>
            <a:ext cx="7048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Tables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138863" y="2903538"/>
            <a:ext cx="6762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Drives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889500" y="3025775"/>
            <a:ext cx="7699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Queues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790950" y="1857375"/>
            <a:ext cx="1490663" cy="1208088"/>
            <a:chOff x="6324600" y="1422400"/>
            <a:chExt cx="2435352" cy="1854200"/>
          </a:xfrm>
        </p:grpSpPr>
        <p:sp>
          <p:nvSpPr>
            <p:cNvPr id="20" name="Rounded Rectangle 19"/>
            <p:cNvSpPr/>
            <p:nvPr/>
          </p:nvSpPr>
          <p:spPr>
            <a:xfrm>
              <a:off x="6324600" y="1422400"/>
              <a:ext cx="2435352" cy="1854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358" name="Picture 20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43800" y="2581585"/>
              <a:ext cx="1076311" cy="5778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9" name="Picture 4" descr="http://ts2.mm.bing.net/images/thumbnail.aspx?q=1436277871037&amp;id=8ed5fbafc93ee35072ce6b879c342923&amp;url=http%3a%2f%2fshakti.trincoll.edu%2f~dmerrick%2fimages%2fruby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xmlns:mc="http://schemas.openxmlformats.org/markup-compatibility/2006" xmlns:a14="http://schemas.microsoft.com/office/drawing/2010/main" val="FFFFFF" mc:Ignorable=""/>
                </a:clrFrom>
                <a:clrTo>
                  <a:srgbClr xmlns:mc="http://schemas.openxmlformats.org/markup-compatibility/2006" xmlns:a14="http://schemas.microsoft.com/office/drawing/2010/main" val="FFFFFF" mc:Ignorable="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29400" y="2607840"/>
              <a:ext cx="522967" cy="526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0" name="Picture 6" descr="http://ts1.mm.bing.net/images/thumbnail.aspx?q=1403609426392&amp;id=92f3a3a126d6358496f6acab0cb93794&amp;url=http%3a%2f%2fwww.brillien.org%2fmedia%2fimg%2fjava.pn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xmlns:mc="http://schemas.openxmlformats.org/markup-compatibility/2006" xmlns:a14="http://schemas.microsoft.com/office/drawing/2010/main" val="FFFFFF" mc:Ignorable=""/>
                </a:clrFrom>
                <a:clrTo>
                  <a:srgbClr xmlns:mc="http://schemas.openxmlformats.org/markup-compatibility/2006" xmlns:a14="http://schemas.microsoft.com/office/drawing/2010/main" val="FFFFFF" mc:Ignorable="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935912" y="1689715"/>
              <a:ext cx="709612" cy="709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8" descr="http://www.python.org/community/logos/python-logo-master-v3-TM.pn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xmlns:mc="http://schemas.openxmlformats.org/markup-compatibility/2006" xmlns:a14="http://schemas.microsoft.com/office/drawing/2010/main" val="FFFFFF" mc:Ignorable=""/>
                </a:clrFrom>
                <a:clrTo>
                  <a:srgbClr xmlns:mc="http://schemas.openxmlformats.org/markup-compatibility/2006" xmlns:a14="http://schemas.microsoft.com/office/drawing/2010/main" val="FFFFFF" mc:Ignorable="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90519" y="1516900"/>
              <a:ext cx="1600199" cy="54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2" name="Picture 12" descr="D:\DVD_ART36\Logos\Microsoft .NET - NET (brand)\.net bl h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448498" y="2110642"/>
              <a:ext cx="1440902" cy="354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39" name="Picture 3" descr="azure_platform.png"/>
          <p:cNvPicPr>
            <a:picLocks noChangeAspect="1"/>
          </p:cNvPicPr>
          <p:nvPr/>
        </p:nvPicPr>
        <p:blipFill>
          <a:blip r:embed="rId7" cstate="print">
            <a:grayscl/>
          </a:blip>
          <a:srcRect b="26849"/>
          <a:stretch>
            <a:fillRect/>
          </a:stretch>
        </p:blipFill>
        <p:spPr bwMode="auto">
          <a:xfrm>
            <a:off x="571500" y="47244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Compute Services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24400" y="3630613"/>
            <a:ext cx="4648200" cy="3074987"/>
          </a:xfrm>
        </p:spPr>
        <p:txBody>
          <a:bodyPr/>
          <a:lstStyle/>
          <a:p>
            <a:pPr eaLnBrk="1" hangingPunct="1"/>
            <a:r>
              <a:rPr lang="en-US" sz="2400" dirty="0" smtClean="0"/>
              <a:t>Web Role </a:t>
            </a:r>
          </a:p>
          <a:p>
            <a:pPr lvl="1" eaLnBrk="1" hangingPunct="1"/>
            <a:r>
              <a:rPr lang="en-US" sz="2000" dirty="0" smtClean="0"/>
              <a:t>Hosted in IIS (Web Server)</a:t>
            </a:r>
          </a:p>
          <a:p>
            <a:pPr lvl="1" eaLnBrk="1" hangingPunct="1"/>
            <a:r>
              <a:rPr lang="en-US" sz="2000" dirty="0" smtClean="0"/>
              <a:t>Public facing service</a:t>
            </a:r>
          </a:p>
          <a:p>
            <a:pPr eaLnBrk="1" hangingPunct="1"/>
            <a:r>
              <a:rPr lang="en-US" sz="2400" dirty="0" smtClean="0"/>
              <a:t>Worker Role</a:t>
            </a:r>
          </a:p>
          <a:p>
            <a:pPr lvl="1" eaLnBrk="1" hangingPunct="1"/>
            <a:r>
              <a:rPr lang="en-US" sz="2000" dirty="0" smtClean="0"/>
              <a:t>Background process</a:t>
            </a:r>
          </a:p>
          <a:p>
            <a:pPr lvl="1" eaLnBrk="1" hangingPunct="1"/>
            <a:r>
              <a:rPr lang="en-US" sz="2000" dirty="0" smtClean="0"/>
              <a:t>Can be public facing</a:t>
            </a:r>
          </a:p>
          <a:p>
            <a:pPr eaLnBrk="1" hangingPunct="1"/>
            <a:r>
              <a:rPr lang="en-US" sz="2400" dirty="0" smtClean="0"/>
              <a:t>Language agnostic</a:t>
            </a:r>
          </a:p>
        </p:txBody>
      </p:sp>
      <p:sp>
        <p:nvSpPr>
          <p:cNvPr id="15" name="Isosceles Triangle 14"/>
          <p:cNvSpPr/>
          <p:nvPr/>
        </p:nvSpPr>
        <p:spPr>
          <a:xfrm rot="13301808">
            <a:off x="707487" y="2036748"/>
            <a:ext cx="2211733" cy="3304169"/>
          </a:xfrm>
          <a:prstGeom prst="triangle">
            <a:avLst>
              <a:gd name="adj" fmla="val 2765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30000"/>
                </a:schemeClr>
              </a:gs>
              <a:gs pos="50000">
                <a:schemeClr val="accent1">
                  <a:tint val="44500"/>
                  <a:satMod val="160000"/>
                  <a:alpha val="46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188" y="5203825"/>
            <a:ext cx="4095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08013" y="1666875"/>
            <a:ext cx="4806950" cy="1524000"/>
            <a:chOff x="2661070" y="2514600"/>
            <a:chExt cx="4806530" cy="1524000"/>
          </a:xfrm>
        </p:grpSpPr>
        <p:sp>
          <p:nvSpPr>
            <p:cNvPr id="6" name="Rounded Rectangle 5"/>
            <p:cNvSpPr/>
            <p:nvPr/>
          </p:nvSpPr>
          <p:spPr>
            <a:xfrm>
              <a:off x="4115093" y="2514600"/>
              <a:ext cx="3352507" cy="15240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343400" y="2895600"/>
              <a:ext cx="304800" cy="7619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wordArt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/>
                <a:t>LB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953220" y="2705100"/>
              <a:ext cx="1066707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Web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172313" y="2695575"/>
              <a:ext cx="1068294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Worker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029413" y="2743200"/>
              <a:ext cx="1066707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Web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(IIS)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48507" y="2743200"/>
              <a:ext cx="1068294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Worker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2661070" y="3024757"/>
              <a:ext cx="1453730" cy="48463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37263" y="3113088"/>
              <a:ext cx="1073056" cy="2778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  <a:latin typeface="+mn-lt"/>
                  <a:cs typeface="+mn-cs"/>
                </a:rPr>
                <a:t>HTTP/HTTPS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38483E-6 L 0.27899 -0.0032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Pattern: Roles + Queues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295400" y="28194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553200" y="28194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4191000" y="3124200"/>
            <a:ext cx="647700" cy="519112"/>
            <a:chOff x="7775011" y="2878863"/>
            <a:chExt cx="749100" cy="601411"/>
          </a:xfrm>
        </p:grpSpPr>
        <p:sp>
          <p:nvSpPr>
            <p:cNvPr id="8" name="Rounded Rectangle 7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122737" y="3697287"/>
            <a:ext cx="7699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Queues</a:t>
            </a:r>
          </a:p>
        </p:txBody>
      </p:sp>
      <p:grpSp>
        <p:nvGrpSpPr>
          <p:cNvPr id="38" name="Group 18"/>
          <p:cNvGrpSpPr>
            <a:grpSpLocks/>
          </p:cNvGrpSpPr>
          <p:nvPr/>
        </p:nvGrpSpPr>
        <p:grpSpPr bwMode="auto">
          <a:xfrm>
            <a:off x="5081588" y="5014913"/>
            <a:ext cx="600075" cy="549275"/>
            <a:chOff x="7785861" y="2083278"/>
            <a:chExt cx="655087" cy="599805"/>
          </a:xfrm>
        </p:grpSpPr>
        <p:sp>
          <p:nvSpPr>
            <p:cNvPr id="39" name="Rounded Rectangle 38"/>
            <p:cNvSpPr/>
            <p:nvPr/>
          </p:nvSpPr>
          <p:spPr>
            <a:xfrm>
              <a:off x="7785861" y="2083278"/>
              <a:ext cx="655087" cy="59980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8026752" y="2133550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8116870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7941834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7877711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8047549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8215654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6" name="Group 4099"/>
          <p:cNvGrpSpPr>
            <a:grpSpLocks/>
          </p:cNvGrpSpPr>
          <p:nvPr/>
        </p:nvGrpSpPr>
        <p:grpSpPr bwMode="auto">
          <a:xfrm>
            <a:off x="3775075" y="4895850"/>
            <a:ext cx="844550" cy="685800"/>
            <a:chOff x="7148682" y="2805023"/>
            <a:chExt cx="1165744" cy="962373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7348086" y="2818389"/>
              <a:ext cx="276097" cy="30519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55" idx="0"/>
            </p:cNvCxnSpPr>
            <p:nvPr/>
          </p:nvCxnSpPr>
          <p:spPr>
            <a:xfrm>
              <a:off x="7621992" y="2805023"/>
              <a:ext cx="418529" cy="327475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endCxn id="53" idx="0"/>
            </p:cNvCxnSpPr>
            <p:nvPr/>
          </p:nvCxnSpPr>
          <p:spPr>
            <a:xfrm>
              <a:off x="7624184" y="2818389"/>
              <a:ext cx="78885" cy="719553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49"/>
            <p:cNvSpPr/>
            <p:nvPr/>
          </p:nvSpPr>
          <p:spPr>
            <a:xfrm>
              <a:off x="7148682" y="3123587"/>
              <a:ext cx="398807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188124" y="3159230"/>
              <a:ext cx="15338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7367807" y="3159230"/>
              <a:ext cx="15119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7606654" y="3537942"/>
              <a:ext cx="19283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7630757" y="3575812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7768806" y="3132498"/>
              <a:ext cx="54562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7799483" y="3172597"/>
              <a:ext cx="15338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7976974" y="3172597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8154466" y="3172597"/>
              <a:ext cx="151195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3429000" y="5429250"/>
            <a:ext cx="58291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Blobs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43488" y="5635625"/>
            <a:ext cx="7048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Tables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26670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51816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/>
          <p:cNvSpPr/>
          <p:nvPr/>
        </p:nvSpPr>
        <p:spPr>
          <a:xfrm rot="2377420">
            <a:off x="2489243" y="4419959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ight Arrow 86"/>
          <p:cNvSpPr/>
          <p:nvPr/>
        </p:nvSpPr>
        <p:spPr>
          <a:xfrm rot="19356402">
            <a:off x="5850327" y="4483604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b="1" dirty="0" smtClean="0"/>
              <a:t>Windows Azure </a:t>
            </a:r>
            <a:r>
              <a:rPr lang="en-US" sz="2400" dirty="0" smtClean="0"/>
              <a:t>Cloud is…</a:t>
            </a:r>
            <a:br>
              <a:rPr lang="en-US" sz="2400" dirty="0" smtClean="0"/>
            </a:br>
            <a:r>
              <a:rPr lang="en-US" b="1" dirty="0" smtClean="0">
                <a:solidFill>
                  <a:srgbClr xmlns:mc="http://schemas.openxmlformats.org/markup-compatibility/2006" xmlns:a14="http://schemas.microsoft.com/office/drawing/2010/main" val="0070C0" mc:Ignorable=""/>
                </a:solidFill>
              </a:rPr>
              <a:t>FAMILIAR</a:t>
            </a:r>
            <a:endParaRPr lang="en-US" b="1" dirty="0">
              <a:solidFill>
                <a:srgbClr xmlns:mc="http://schemas.openxmlformats.org/markup-compatibility/2006" xmlns:a14="http://schemas.microsoft.com/office/drawing/2010/main" val="0070C0" mc:Ignorable="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Pattern: Table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your non-Relational Data that you store in SQL</a:t>
            </a:r>
          </a:p>
          <a:p>
            <a:r>
              <a:rPr lang="en-US" dirty="0" smtClean="0"/>
              <a:t>Can it go in Table storage?</a:t>
            </a:r>
          </a:p>
          <a:p>
            <a:r>
              <a:rPr lang="en-US" dirty="0" smtClean="0"/>
              <a:t>Lose some transactional scope and data integrity enforcement</a:t>
            </a:r>
          </a:p>
          <a:p>
            <a:pPr lvl="1"/>
            <a:r>
              <a:rPr lang="en-US" dirty="0" smtClean="0"/>
              <a:t>No “schema”</a:t>
            </a:r>
          </a:p>
          <a:p>
            <a:r>
              <a:rPr lang="en-US" dirty="0" smtClean="0"/>
              <a:t>Gain “simplicity”</a:t>
            </a:r>
          </a:p>
          <a:p>
            <a:r>
              <a:rPr lang="en-US" dirty="0" smtClean="0"/>
              <a:t>Gain scale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Algorithmic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parallelism is available</a:t>
            </a:r>
          </a:p>
          <a:p>
            <a:r>
              <a:rPr lang="en-US" dirty="0" smtClean="0"/>
              <a:t>Does your architecture assume serial processing?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Old school good examples:</a:t>
            </a:r>
          </a:p>
          <a:p>
            <a:r>
              <a:rPr lang="en-US" dirty="0" smtClean="0"/>
              <a:t>SETI @ Home and GIMPS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Pre-Azure Development Tool Stack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>
            <a:normAutofit/>
          </a:bodyPr>
          <a:lstStyle/>
          <a:p>
            <a:r>
              <a:rPr lang="en-US" dirty="0" smtClean="0"/>
              <a:t>Visual Studio</a:t>
            </a:r>
          </a:p>
          <a:p>
            <a:r>
              <a:rPr lang="en-US" dirty="0" smtClean="0"/>
              <a:t>C#, VB.NET, F#, …</a:t>
            </a:r>
          </a:p>
          <a:p>
            <a:r>
              <a:rPr lang="en-US" dirty="0" smtClean="0"/>
              <a:t>.NET Runtime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422442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Azure Development Tool Stack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>
            <a:normAutofit/>
          </a:bodyPr>
          <a:lstStyle/>
          <a:p>
            <a:r>
              <a:rPr lang="en-US" dirty="0" smtClean="0"/>
              <a:t>Visual Studio</a:t>
            </a:r>
          </a:p>
          <a:p>
            <a:r>
              <a:rPr lang="en-US" dirty="0" smtClean="0"/>
              <a:t>C#, VB.NET, F#, …</a:t>
            </a:r>
          </a:p>
          <a:p>
            <a:r>
              <a:rPr lang="en-US" dirty="0" smtClean="0"/>
              <a:t>.NET Runtime</a:t>
            </a:r>
          </a:p>
          <a:p>
            <a:r>
              <a:rPr lang="en-US" dirty="0" smtClean="0"/>
              <a:t>Dev Fabric, Azure Toolkit , Azure SDK</a:t>
            </a:r>
          </a:p>
          <a:p>
            <a:endParaRPr lang="en-US" dirty="0" smtClean="0"/>
          </a:p>
          <a:p>
            <a:r>
              <a:rPr lang="en-US" dirty="0" smtClean="0"/>
              <a:t>Plus…</a:t>
            </a:r>
            <a:endParaRPr lang="en-US" dirty="0"/>
          </a:p>
          <a:p>
            <a:r>
              <a:rPr lang="en-US" dirty="0" smtClean="0"/>
              <a:t>Could be non-Visual Studio, non-.NET-based</a:t>
            </a:r>
          </a:p>
          <a:p>
            <a:r>
              <a:rPr lang="en-US" dirty="0" smtClean="0"/>
              <a:t>REST access to all Azure Services</a:t>
            </a:r>
          </a:p>
        </p:txBody>
      </p:sp>
    </p:spTree>
    <p:extLst>
      <p:ext uri="{BB962C8B-B14F-4D97-AF65-F5344CB8AC3E}">
        <p14:creationId xmlns:p14="http://schemas.microsoft.com/office/powerpoint/2010/main" val="23866399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Pre-Azure Server Stack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.NET Runtime (3.5)</a:t>
            </a:r>
          </a:p>
          <a:p>
            <a:r>
              <a:rPr lang="en-US" dirty="0" smtClean="0"/>
              <a:t>Windows Server 2008, IIS 7</a:t>
            </a:r>
          </a:p>
          <a:p>
            <a:r>
              <a:rPr lang="en-US" dirty="0" smtClean="0"/>
              <a:t>Windows Communication Foundation (WCF)</a:t>
            </a:r>
          </a:p>
          <a:p>
            <a:r>
              <a:rPr lang="en-US" dirty="0" smtClean="0"/>
              <a:t>SQL Server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/>
              <a:t>SQL Server</a:t>
            </a:r>
            <a:endParaRPr lang="en-US" b="1" dirty="0" smtClean="0"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endParaRPr lang="en-US" dirty="0">
              <a:sym typeface="Wingdings" pitchFamily="2" charset="2"/>
            </a:endParaRPr>
          </a:p>
          <a:p>
            <a:r>
              <a:rPr lang="en-US" dirty="0" smtClean="0"/>
              <a:t>MSMQ </a:t>
            </a:r>
            <a:r>
              <a:rPr lang="en-US" dirty="0" smtClean="0">
                <a:sym typeface="Wingdings" pitchFamily="2" charset="2"/>
              </a:rPr>
              <a:t> </a:t>
            </a:r>
            <a:endParaRPr lang="en-US" dirty="0" smtClean="0"/>
          </a:p>
          <a:p>
            <a:r>
              <a:rPr lang="en-US" dirty="0"/>
              <a:t>ASP.NET, ASP.NET MVC </a:t>
            </a:r>
            <a:r>
              <a:rPr lang="en-US" dirty="0" smtClean="0">
                <a:sym typeface="Wingdings" pitchFamily="2" charset="2"/>
              </a:rPr>
              <a:t> </a:t>
            </a:r>
            <a:endParaRPr lang="en-US" dirty="0"/>
          </a:p>
          <a:p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2619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Azure Server Stack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.NET Runtime (3.5)</a:t>
            </a:r>
          </a:p>
          <a:p>
            <a:r>
              <a:rPr lang="en-US" dirty="0" smtClean="0"/>
              <a:t>Windows Server 2008, IIS 7</a:t>
            </a:r>
          </a:p>
          <a:p>
            <a:r>
              <a:rPr lang="en-US" dirty="0" smtClean="0"/>
              <a:t>Windows Communication Foundation (WCF)</a:t>
            </a:r>
          </a:p>
          <a:p>
            <a:r>
              <a:rPr lang="en-US" dirty="0" smtClean="0"/>
              <a:t>SQL Server </a:t>
            </a:r>
            <a:r>
              <a:rPr lang="en-US" dirty="0" smtClean="0">
                <a:sym typeface="Wingdings" pitchFamily="2" charset="2"/>
              </a:rPr>
              <a:t> SQL Azure</a:t>
            </a:r>
          </a:p>
          <a:p>
            <a:r>
              <a:rPr lang="en-US" dirty="0" smtClean="0"/>
              <a:t>SQL Server </a:t>
            </a:r>
            <a:r>
              <a:rPr lang="en-US" dirty="0" smtClean="0">
                <a:sym typeface="Wingdings" pitchFamily="2" charset="2"/>
              </a:rPr>
              <a:t> Azure Blobs</a:t>
            </a:r>
            <a:endParaRPr lang="en-US" b="1" dirty="0" smtClean="0"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null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>
                <a:sym typeface="Wingdings" pitchFamily="2" charset="2"/>
              </a:rPr>
              <a:t> Azure Table </a:t>
            </a:r>
            <a:r>
              <a:rPr lang="en-US" dirty="0" smtClean="0">
                <a:sym typeface="Wingdings" pitchFamily="2" charset="2"/>
              </a:rPr>
              <a:t>Storage</a:t>
            </a:r>
            <a:endParaRPr lang="en-US" dirty="0">
              <a:sym typeface="Wingdings" pitchFamily="2" charset="2"/>
            </a:endParaRPr>
          </a:p>
          <a:p>
            <a:r>
              <a:rPr lang="en-US" dirty="0" smtClean="0"/>
              <a:t>MSMQ </a:t>
            </a:r>
            <a:r>
              <a:rPr lang="en-US" dirty="0" smtClean="0">
                <a:sym typeface="Wingdings" pitchFamily="2" charset="2"/>
              </a:rPr>
              <a:t> Azure Queues</a:t>
            </a:r>
            <a:endParaRPr lang="en-US" dirty="0" smtClean="0"/>
          </a:p>
          <a:p>
            <a:r>
              <a:rPr lang="en-US" dirty="0"/>
              <a:t>ASP.NET, ASP.NET MVC </a:t>
            </a:r>
            <a:r>
              <a:rPr lang="en-US" dirty="0">
                <a:sym typeface="Wingdings" pitchFamily="2" charset="2"/>
              </a:rPr>
              <a:t> Azure Web Role</a:t>
            </a:r>
            <a:endParaRPr lang="en-US" dirty="0"/>
          </a:p>
          <a:p>
            <a:r>
              <a:rPr lang="en-US" b="1" dirty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null</a:t>
            </a:r>
            <a:r>
              <a:rPr lang="en-US" dirty="0" smtClean="0">
                <a:sym typeface="Wingdings" pitchFamily="2" charset="2"/>
              </a:rPr>
              <a:t>  Worker Roles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2619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Miami 311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Non-emergency issue resolution</a:t>
            </a:r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http://miami311.cloudapp.net/</a:t>
            </a:r>
            <a:endParaRPr lang="en-US" dirty="0" smtClean="0"/>
          </a:p>
          <a:p>
            <a:r>
              <a:rPr lang="en-US" dirty="0" smtClean="0"/>
              <a:t>2 developers for 8 days (for a </a:t>
            </a:r>
            <a:r>
              <a:rPr lang="en-US" dirty="0" err="1" smtClean="0"/>
              <a:t>Gov’t</a:t>
            </a:r>
            <a:r>
              <a:rPr lang="en-US" dirty="0" smtClean="0"/>
              <a:t> project! </a:t>
            </a:r>
            <a:r>
              <a:rPr lang="en-US" dirty="0" smtClean="0">
                <a:sym typeface="Wingdings" pitchFamily="2" charset="2"/>
              </a:rPr>
              <a:t>)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“.. 4,500 issues in progress - not represented as a ‘list', but located on a map in relation to other projects in </a:t>
            </a:r>
            <a:r>
              <a:rPr lang="en-US" i="1" dirty="0" smtClean="0"/>
              <a:t>their </a:t>
            </a:r>
            <a:r>
              <a:rPr lang="en-US" dirty="0" smtClean="0"/>
              <a:t>neighborhood..”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r>
              <a:rPr lang="en-US" sz="2400" dirty="0" smtClean="0"/>
              <a:t>The Cloud is…</a:t>
            </a:r>
            <a:br>
              <a:rPr lang="en-US" sz="2400" dirty="0" smtClean="0"/>
            </a:br>
            <a:r>
              <a:rPr lang="en-US" b="1" dirty="0" smtClean="0">
                <a:solidFill>
                  <a:srgbClr xmlns:mc="http://schemas.openxmlformats.org/markup-compatibility/2006" xmlns:a14="http://schemas.microsoft.com/office/drawing/2010/main" val="0070C0" mc:Ignorable=""/>
                </a:solidFill>
              </a:rPr>
              <a:t>A MATURING SOLUTION</a:t>
            </a:r>
            <a:endParaRPr lang="en-US" b="1" dirty="0">
              <a:solidFill>
                <a:srgbClr xmlns:mc="http://schemas.openxmlformats.org/markup-compatibility/2006" xmlns:a14="http://schemas.microsoft.com/office/drawing/2010/main" val="0070C0" mc:Ignorable="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"The future is here. It's just not evenly distributed yet."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57400"/>
          </a:xfrm>
        </p:spPr>
        <p:txBody>
          <a:bodyPr/>
          <a:lstStyle/>
          <a:p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93186" name="Picture 2" descr="http://upload.wikimedia.org/wikipedia/commons/thumb/a/a4/William_Gibson_60th_birthday_portrait.jpg/240px-William_Gibson_60th_birthday_portra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000" y="1600200"/>
            <a:ext cx="4453246" cy="5715001"/>
          </a:xfrm>
          <a:prstGeom prst="rect">
            <a:avLst/>
          </a:prstGeom>
          <a:noFill/>
        </p:spPr>
      </p:pic>
      <p:pic>
        <p:nvPicPr>
          <p:cNvPr id="93188" name="Picture 4" descr="http://upload.wikimedia.org/wikipedia/commons/thumb/4/4f/Tim_O%27Reilly2.jpg/225px-Tim_O%27Reilly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599" y="1600200"/>
            <a:ext cx="5105401" cy="7261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 Will 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 of data in the cloud</a:t>
            </a:r>
          </a:p>
          <a:p>
            <a:r>
              <a:rPr lang="en-US" dirty="0" smtClean="0"/>
              <a:t>Design patterns for cloud dev</a:t>
            </a:r>
          </a:p>
          <a:p>
            <a:r>
              <a:rPr lang="en-US" dirty="0" smtClean="0"/>
              <a:t>Database implementation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Challenges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Privacy</a:t>
            </a:r>
          </a:p>
          <a:p>
            <a:pPr lvl="1"/>
            <a:r>
              <a:rPr lang="en-US" dirty="0" smtClean="0"/>
              <a:t>Legal challenges</a:t>
            </a:r>
          </a:p>
          <a:p>
            <a:pPr lvl="1"/>
            <a:r>
              <a:rPr lang="en-US" dirty="0" smtClean="0"/>
              <a:t>Laws lagging?</a:t>
            </a:r>
          </a:p>
          <a:p>
            <a:r>
              <a:rPr lang="en-US" dirty="0" smtClean="0"/>
              <a:t>Back-ups</a:t>
            </a:r>
          </a:p>
          <a:p>
            <a:pPr lvl="1"/>
            <a:r>
              <a:rPr lang="en-US" dirty="0" smtClean="0"/>
              <a:t>“3 copies in 2 data centers?”</a:t>
            </a:r>
          </a:p>
          <a:p>
            <a:r>
              <a:rPr lang="en-US" dirty="0" smtClean="0"/>
              <a:t>Trust</a:t>
            </a:r>
          </a:p>
          <a:p>
            <a:pPr lvl="1"/>
            <a:r>
              <a:rPr lang="en-US" dirty="0" smtClean="0"/>
              <a:t>Patching, Security, “World Class </a:t>
            </a:r>
            <a:r>
              <a:rPr lang="en-US" dirty="0" err="1" smtClean="0"/>
              <a:t>Admins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Confidence - SLA</a:t>
            </a:r>
          </a:p>
          <a:p>
            <a:r>
              <a:rPr lang="en-US" b="1" i="1" dirty="0" smtClean="0"/>
              <a:t>Can I just “buy your cloud solution”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Security Standards Compliance</a:t>
            </a:r>
            <a:endParaRPr 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534400" cy="4648201"/>
          </a:xfrm>
        </p:spPr>
        <p:txBody>
          <a:bodyPr/>
          <a:lstStyle/>
          <a:p>
            <a:pPr eaLnBrk="1" hangingPunct="1"/>
            <a:r>
              <a:rPr lang="en-US" sz="2800" dirty="0" smtClean="0"/>
              <a:t>Data Center Compliance</a:t>
            </a:r>
          </a:p>
          <a:p>
            <a:pPr lvl="1" eaLnBrk="1" hangingPunct="1"/>
            <a:r>
              <a:rPr lang="en-US" sz="2400" dirty="0" smtClean="0"/>
              <a:t>SAS 70 Type I and Type II attestations</a:t>
            </a:r>
          </a:p>
          <a:p>
            <a:pPr lvl="1" eaLnBrk="1" hangingPunct="1"/>
            <a:r>
              <a:rPr lang="en-US" sz="2400" dirty="0" smtClean="0"/>
              <a:t>ISO/IEC 27001:2005 </a:t>
            </a:r>
          </a:p>
          <a:p>
            <a:pPr lvl="1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dirty="0" smtClean="0"/>
              <a:t>http://bit.ly/SecuringMicrosoftsCloud</a:t>
            </a:r>
          </a:p>
          <a:p>
            <a:pPr lvl="1" eaLnBrk="1" hangingPunct="1"/>
            <a:endParaRPr lang="en-US" sz="2400" dirty="0" smtClean="0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Service Level Agreements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06588" y="2865279"/>
            <a:ext cx="1623599" cy="1880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All running roles continuously monitored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If role is unhealthy, detect/initiate corrective action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906328" y="1853057"/>
            <a:ext cx="1671980" cy="4068774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xmlns:mc="http://schemas.openxmlformats.org/markup-compatibility/2006" xmlns:a14="http://schemas.microsoft.com/office/drawing/2010/main" val="FFFFFF" mc:Ignorable="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lnSpc>
                <a:spcPct val="90000"/>
              </a:lnSpc>
              <a:defRPr/>
            </a:pPr>
            <a:endParaRPr lang="en-US" sz="2400" dirty="0"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Segoe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982788" y="2647950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82788" y="4916488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82327" y="5200441"/>
            <a:ext cx="1519982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&gt;99.9%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1905424" y="1553075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xmlns:mc="http://schemas.openxmlformats.org/markup-compatibility/2006" xmlns:a14="http://schemas.microsoft.com/office/drawing/2010/main" val="FFFFFF" mc:Ignorable=""/>
                    </a:gs>
                    <a:gs pos="100000">
                      <a:srgbClr xmlns:mc="http://schemas.openxmlformats.org/markup-compatibility/2006" xmlns:a14="http://schemas.microsoft.com/office/drawing/2010/main" val="FFFFFF" mc:Ignorable="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3413" y="1682750"/>
            <a:ext cx="1677987" cy="534988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Instance</a:t>
            </a:r>
          </a:p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health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5533097" y="1774228"/>
            <a:ext cx="1671980" cy="4141297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xmlns:mc="http://schemas.openxmlformats.org/markup-compatibility/2006" xmlns:a14="http://schemas.microsoft.com/office/drawing/2010/main" val="FFFFFF" mc:Ignorable="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lnSpc>
                <a:spcPct val="90000"/>
              </a:lnSpc>
              <a:defRPr/>
            </a:pPr>
            <a:endParaRPr lang="en-US" sz="2400" dirty="0"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Segoe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6102" y="2847338"/>
            <a:ext cx="1633557" cy="14927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Database is connected to the internet gateway 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Databases continuously monitored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5608638" y="2647950"/>
            <a:ext cx="1520825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08638" y="4916488"/>
            <a:ext cx="1520825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09096" y="5193346"/>
            <a:ext cx="1519982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&gt;99.9%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5532193" y="1553075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xmlns:mc="http://schemas.openxmlformats.org/markup-compatibility/2006" xmlns:a14="http://schemas.microsoft.com/office/drawing/2010/main" val="FFFFFF" mc:Ignorable=""/>
                    </a:gs>
                    <a:gs pos="100000">
                      <a:srgbClr xmlns:mc="http://schemas.openxmlformats.org/markup-compatibility/2006" xmlns:a14="http://schemas.microsoft.com/office/drawing/2010/main" val="FFFFFF" mc:Ignorable="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14988" y="1682750"/>
            <a:ext cx="1508125" cy="534988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SQL Azure</a:t>
            </a:r>
          </a:p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availability 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7337079" y="1711169"/>
            <a:ext cx="1671980" cy="4191719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xmlns:mc="http://schemas.openxmlformats.org/markup-compatibility/2006" xmlns:a14="http://schemas.microsoft.com/office/drawing/2010/main" val="FFFFFF" mc:Ignorable="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231775" indent="-231775" defTabSz="914325">
              <a:lnSpc>
                <a:spcPct val="90000"/>
              </a:lnSpc>
              <a:spcBef>
                <a:spcPts val="1200"/>
              </a:spcBef>
              <a:buFontTx/>
              <a:buBlip>
                <a:blip r:embed="rId4"/>
              </a:buBlip>
              <a:defRPr/>
            </a:pPr>
            <a:endParaRPr lang="en-US" sz="1400" dirty="0"/>
          </a:p>
          <a:p>
            <a:pPr marL="231775" indent="-231775" defTabSz="914325">
              <a:lnSpc>
                <a:spcPct val="90000"/>
              </a:lnSpc>
              <a:spcBef>
                <a:spcPts val="1200"/>
              </a:spcBef>
              <a:defRPr/>
            </a:pPr>
            <a:endParaRPr lang="en-US" sz="1400" dirty="0">
              <a:gradFill>
                <a:gsLst>
                  <a:gs pos="0">
                    <a:srgbClr xmlns:mc="http://schemas.openxmlformats.org/markup-compatibility/2006" xmlns:a14="http://schemas.microsoft.com/office/drawing/2010/main" val="FFFFFF" mc:Ignorable=""/>
                  </a:gs>
                  <a:gs pos="81000">
                    <a:srgbClr xmlns:mc="http://schemas.openxmlformats.org/markup-compatibility/2006" xmlns:a14="http://schemas.microsoft.com/office/drawing/2010/main" val="FFFFFF" mc:Ignorable=""/>
                  </a:gs>
                </a:gsLst>
                <a:lin ang="5400000" scaled="0"/>
              </a:gra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7413625" y="2647950"/>
            <a:ext cx="1519238" cy="3175"/>
          </a:xfrm>
          <a:prstGeom prst="line">
            <a:avLst/>
          </a:prstGeom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413625" y="4916488"/>
            <a:ext cx="1519238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13079" y="5184917"/>
            <a:ext cx="1519982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34314" y="2812847"/>
            <a:ext cx="1629649" cy="16866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Endpoints have external connectivity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Message operation requests processed successfully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7336175" y="1553075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xmlns:mc="http://schemas.openxmlformats.org/markup-compatibility/2006" xmlns:a14="http://schemas.microsoft.com/office/drawing/2010/main" val="000000" mc:Ignorable=""/>
                    </a:gs>
                    <a:gs pos="100000">
                      <a:srgbClr xmlns:mc="http://schemas.openxmlformats.org/markup-compatibility/2006" xmlns:a14="http://schemas.microsoft.com/office/drawing/2010/main" val="000000" mc:Ignorable="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43775" y="1682750"/>
            <a:ext cx="1658938" cy="534988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 err="1">
                <a:solidFill>
                  <a:schemeClr val="bg1"/>
                </a:solidFill>
                <a:latin typeface="+mn-lt"/>
                <a:cs typeface="+mn-cs"/>
              </a:rPr>
              <a:t>AppFabric</a:t>
            </a:r>
            <a:endParaRPr lang="en-US" sz="1600" spc="-5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availability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99630" y="1726931"/>
            <a:ext cx="1671980" cy="4169619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xmlns:mc="http://schemas.openxmlformats.org/markup-compatibility/2006" xmlns:a14="http://schemas.microsoft.com/office/drawing/2010/main" val="FFFFFF" mc:Ignorable="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lnSpc>
                <a:spcPct val="90000"/>
              </a:lnSpc>
              <a:defRPr/>
            </a:pPr>
            <a:endParaRPr lang="en-US" sz="2400" dirty="0"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Segoe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0119" y="2879594"/>
            <a:ext cx="1642686" cy="16866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Service is connected and reachable via web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Internet facing roles have external connectivity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176213" y="2647950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76213" y="4916488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75629" y="5200441"/>
            <a:ext cx="1519982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&gt;99.95%</a:t>
            </a:r>
          </a:p>
        </p:txBody>
      </p:sp>
      <p:sp>
        <p:nvSpPr>
          <p:cNvPr id="40" name="Rounded Rectangle 39"/>
          <p:cNvSpPr/>
          <p:nvPr/>
        </p:nvSpPr>
        <p:spPr bwMode="auto">
          <a:xfrm>
            <a:off x="98726" y="1558330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xmlns:mc="http://schemas.openxmlformats.org/markup-compatibility/2006" xmlns:a14="http://schemas.microsoft.com/office/drawing/2010/main" val="000000" mc:Ignorable=""/>
                    </a:gs>
                    <a:gs pos="100000">
                      <a:srgbClr xmlns:mc="http://schemas.openxmlformats.org/markup-compatibility/2006" xmlns:a14="http://schemas.microsoft.com/office/drawing/2010/main" val="000000" mc:Ignorable="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49238" y="1681163"/>
            <a:ext cx="1371600" cy="534987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Compute</a:t>
            </a:r>
          </a:p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connectivity 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3713025" y="1711169"/>
            <a:ext cx="1671980" cy="4191719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xmlns:mc="http://schemas.openxmlformats.org/markup-compatibility/2006" xmlns:a14="http://schemas.microsoft.com/office/drawing/2010/main" val="FFFFFF" mc:Ignorable="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231775" indent="-231775" defTabSz="914325">
              <a:lnSpc>
                <a:spcPct val="90000"/>
              </a:lnSpc>
              <a:spcBef>
                <a:spcPts val="1200"/>
              </a:spcBef>
              <a:defRPr/>
            </a:pPr>
            <a:endParaRPr lang="en-US" sz="1400" dirty="0">
              <a:gradFill>
                <a:gsLst>
                  <a:gs pos="0">
                    <a:srgbClr xmlns:mc="http://schemas.openxmlformats.org/markup-compatibility/2006" xmlns:a14="http://schemas.microsoft.com/office/drawing/2010/main" val="FFFFFF" mc:Ignorable=""/>
                  </a:gs>
                  <a:gs pos="81000">
                    <a:srgbClr xmlns:mc="http://schemas.openxmlformats.org/markup-compatibility/2006" xmlns:a14="http://schemas.microsoft.com/office/drawing/2010/main" val="FFFFFF" mc:Ignorable=""/>
                  </a:gs>
                </a:gsLst>
                <a:lin ang="5400000" scaled="0"/>
              </a:gra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3789363" y="2641600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789363" y="4916488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789024" y="5190177"/>
            <a:ext cx="1519983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&gt;99.9%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708705" y="2835333"/>
            <a:ext cx="1659476" cy="16866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Storage service available/</a:t>
            </a:r>
            <a:b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</a:b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reachable (connectivity)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3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Storage requests processed successfully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712121" y="1553077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xmlns:mc="http://schemas.openxmlformats.org/markup-compatibility/2006" xmlns:a14="http://schemas.microsoft.com/office/drawing/2010/main" val="000000" mc:Ignorable=""/>
                    </a:gs>
                    <a:gs pos="100000">
                      <a:srgbClr xmlns:mc="http://schemas.openxmlformats.org/markup-compatibility/2006" xmlns:a14="http://schemas.microsoft.com/office/drawing/2010/main" val="000000" mc:Ignorable="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41750" y="1682750"/>
            <a:ext cx="1414463" cy="534988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Storage </a:t>
            </a:r>
          </a:p>
          <a:p>
            <a:pPr marL="0" lvl="1" algn="ctr" defTabSz="914099">
              <a:lnSpc>
                <a:spcPct val="90000"/>
              </a:lnSpc>
              <a:buClr>
                <a:srgbClr xmlns:mc="http://schemas.openxmlformats.org/markup-compatibility/2006" xmlns:a14="http://schemas.microsoft.com/office/drawing/2010/main" val="FFC000" mc:Ignorable="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availability 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BostonAzure.org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Boston Azure cloud user group</a:t>
            </a:r>
          </a:p>
          <a:p>
            <a:r>
              <a:rPr lang="en-US" dirty="0" smtClean="0"/>
              <a:t>Focused on Microsoft’s cloud solution</a:t>
            </a:r>
          </a:p>
          <a:p>
            <a:r>
              <a:rPr lang="en-US" dirty="0" smtClean="0"/>
              <a:t>Next meeting: 6-8 PM Thurs June 24</a:t>
            </a:r>
            <a:r>
              <a:rPr lang="en-US" baseline="30000" dirty="0" smtClean="0"/>
              <a:t>th</a:t>
            </a:r>
            <a:r>
              <a:rPr lang="en-US" dirty="0" smtClean="0"/>
              <a:t> 2010</a:t>
            </a:r>
          </a:p>
          <a:p>
            <a:pPr lvl="1"/>
            <a:r>
              <a:rPr lang="en-US" dirty="0" smtClean="0"/>
              <a:t>Hacking on “Boston Azure Project”</a:t>
            </a:r>
          </a:p>
          <a:p>
            <a:r>
              <a:rPr lang="en-US" dirty="0" smtClean="0"/>
              <a:t>Meetings </a:t>
            </a:r>
            <a:r>
              <a:rPr lang="en-US" i="1" dirty="0" smtClean="0"/>
              <a:t>usually</a:t>
            </a:r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Thursday of month</a:t>
            </a:r>
          </a:p>
          <a:p>
            <a:pPr lvl="1"/>
            <a:r>
              <a:rPr lang="en-US" dirty="0" smtClean="0"/>
              <a:t>No cost; food; great topics; growing community</a:t>
            </a:r>
          </a:p>
          <a:p>
            <a:r>
              <a:rPr lang="en-US" dirty="0" smtClean="0"/>
              <a:t>Join email list: </a:t>
            </a:r>
            <a:r>
              <a:rPr lang="en-US" b="1" dirty="0" smtClean="0"/>
              <a:t>http://bostonazure.org</a:t>
            </a:r>
          </a:p>
          <a:p>
            <a:r>
              <a:rPr lang="en-US" dirty="0" smtClean="0"/>
              <a:t>Follow on Twitter: </a:t>
            </a:r>
            <a:r>
              <a:rPr lang="en-US" b="1" dirty="0" smtClean="0"/>
              <a:t>@</a:t>
            </a:r>
            <a:r>
              <a:rPr lang="en-US" b="1" dirty="0" err="1" smtClean="0"/>
              <a:t>bostonazure</a:t>
            </a:r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121858" name="Picture 2" descr="Boston Azure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"/>
            <a:ext cx="8043333" cy="150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800" dirty="0" smtClean="0"/>
              <a:t>Link from my talk abstract:</a:t>
            </a:r>
            <a:br>
              <a:rPr lang="en-US" sz="4800" dirty="0" smtClean="0"/>
            </a:br>
            <a:r>
              <a:rPr lang="en-US" sz="4800" dirty="0" smtClean="0">
                <a:hlinkClick r:id="rId2"/>
              </a:rPr>
              <a:t>http://thedevcommunity.org</a:t>
            </a:r>
            <a:r>
              <a:rPr lang="en-US" sz="4800" dirty="0" smtClean="0"/>
              <a:t> </a:t>
            </a:r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Link from my blog:</a:t>
            </a:r>
            <a:br>
              <a:rPr lang="en-US" sz="4800" dirty="0" smtClean="0"/>
            </a:br>
            <a:r>
              <a:rPr lang="en-US" sz="4800" dirty="0" smtClean="0">
                <a:hlinkClick r:id="rId3"/>
              </a:rPr>
              <a:t>http://blog.codingoutloud.com</a:t>
            </a:r>
            <a:r>
              <a:rPr lang="en-US" sz="4800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Bill Wilder</a:t>
            </a:r>
          </a:p>
          <a:p>
            <a:pPr>
              <a:buNone/>
            </a:pPr>
            <a:r>
              <a:rPr lang="en-US" b="1" dirty="0" smtClean="0"/>
              <a:t>	@</a:t>
            </a:r>
            <a:r>
              <a:rPr lang="en-US" b="1" dirty="0" err="1" smtClean="0"/>
              <a:t>codingoutloud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	http://blog.codingoutloud.com</a:t>
            </a:r>
          </a:p>
          <a:p>
            <a:endParaRPr lang="en-US" b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255" y="4648200"/>
            <a:ext cx="699654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xmlns:mc="http://schemas.openxmlformats.org/markup-compatibility/2006" xmlns:a14="http://schemas.microsoft.com/office/drawing/2010/main" val="000000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000000" mc:Ignorable=""/>
      </a:dk2>
      <a:lt2>
        <a:srgbClr xmlns:mc="http://schemas.openxmlformats.org/markup-compatibility/2006" xmlns:a14="http://schemas.microsoft.com/office/drawing/2010/main" val="808080" mc:Ignorable=""/>
      </a:lt2>
      <a:accent1>
        <a:srgbClr xmlns:mc="http://schemas.openxmlformats.org/markup-compatibility/2006" xmlns:a14="http://schemas.microsoft.com/office/drawing/2010/main" val="BBE0E3" mc:Ignorable=""/>
      </a:accent1>
      <a:accent2>
        <a:srgbClr xmlns:mc="http://schemas.openxmlformats.org/markup-compatibility/2006" xmlns:a14="http://schemas.microsoft.com/office/drawing/2010/main" val="333399" mc:Ignorable=""/>
      </a:accent2>
      <a:accent3>
        <a:srgbClr xmlns:mc="http://schemas.openxmlformats.org/markup-compatibility/2006" xmlns:a14="http://schemas.microsoft.com/office/drawing/2010/main" val="FFFFFF" mc:Ignorable=""/>
      </a:accent3>
      <a:accent4>
        <a:srgbClr xmlns:mc="http://schemas.openxmlformats.org/markup-compatibility/2006" xmlns:a14="http://schemas.microsoft.com/office/drawing/2010/main" val="000000" mc:Ignorable=""/>
      </a:accent4>
      <a:accent5>
        <a:srgbClr xmlns:mc="http://schemas.openxmlformats.org/markup-compatibility/2006" xmlns:a14="http://schemas.microsoft.com/office/drawing/2010/main" val="DAEDEF" mc:Ignorable=""/>
      </a:accent5>
      <a:accent6>
        <a:srgbClr xmlns:mc="http://schemas.openxmlformats.org/markup-compatibility/2006" xmlns:a14="http://schemas.microsoft.com/office/drawing/2010/main" val="2D2D8A" mc:Ignorable=""/>
      </a:accent6>
      <a:hlink>
        <a:srgbClr xmlns:mc="http://schemas.openxmlformats.org/markup-compatibility/2006" xmlns:a14="http://schemas.microsoft.com/office/drawing/2010/main" val="009999" mc:Ignorable=""/>
      </a:hlink>
      <a:folHlink>
        <a:srgbClr xmlns:mc="http://schemas.openxmlformats.org/markup-compatibility/2006" xmlns:a14="http://schemas.microsoft.com/office/drawing/2010/main" val="99CC0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xmlns:mc="http://schemas.openxmlformats.org/markup-compatibility/2006" xmlns:a14="http://schemas.microsoft.com/office/drawing/2010/main" val="000000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000000" mc:Ignorable=""/>
      </a:dk2>
      <a:lt2>
        <a:srgbClr xmlns:mc="http://schemas.openxmlformats.org/markup-compatibility/2006" xmlns:a14="http://schemas.microsoft.com/office/drawing/2010/main" val="808080" mc:Ignorable=""/>
      </a:lt2>
      <a:accent1>
        <a:srgbClr xmlns:mc="http://schemas.openxmlformats.org/markup-compatibility/2006" xmlns:a14="http://schemas.microsoft.com/office/drawing/2010/main" val="BBE0E3" mc:Ignorable=""/>
      </a:accent1>
      <a:accent2>
        <a:srgbClr xmlns:mc="http://schemas.openxmlformats.org/markup-compatibility/2006" xmlns:a14="http://schemas.microsoft.com/office/drawing/2010/main" val="333399" mc:Ignorable=""/>
      </a:accent2>
      <a:accent3>
        <a:srgbClr xmlns:mc="http://schemas.openxmlformats.org/markup-compatibility/2006" xmlns:a14="http://schemas.microsoft.com/office/drawing/2010/main" val="FFFFFF" mc:Ignorable=""/>
      </a:accent3>
      <a:accent4>
        <a:srgbClr xmlns:mc="http://schemas.openxmlformats.org/markup-compatibility/2006" xmlns:a14="http://schemas.microsoft.com/office/drawing/2010/main" val="000000" mc:Ignorable=""/>
      </a:accent4>
      <a:accent5>
        <a:srgbClr xmlns:mc="http://schemas.openxmlformats.org/markup-compatibility/2006" xmlns:a14="http://schemas.microsoft.com/office/drawing/2010/main" val="DAEDEF" mc:Ignorable=""/>
      </a:accent5>
      <a:accent6>
        <a:srgbClr xmlns:mc="http://schemas.openxmlformats.org/markup-compatibility/2006" xmlns:a14="http://schemas.microsoft.com/office/drawing/2010/main" val="2D2D8A" mc:Ignorable=""/>
      </a:accent6>
      <a:hlink>
        <a:srgbClr xmlns:mc="http://schemas.openxmlformats.org/markup-compatibility/2006" xmlns:a14="http://schemas.microsoft.com/office/drawing/2010/main" val="009999" mc:Ignorable=""/>
      </a:hlink>
      <a:folHlink>
        <a:srgbClr xmlns:mc="http://schemas.openxmlformats.org/markup-compatibility/2006" xmlns:a14="http://schemas.microsoft.com/office/drawing/2010/main" val="99CC0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22403</TotalTime>
  <Words>2069</Words>
  <Application>Microsoft Office PowerPoint</Application>
  <PresentationFormat>On-screen Show (4:3)</PresentationFormat>
  <Paragraphs>415</Paragraphs>
  <Slides>56</Slides>
  <Notes>22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PowerPoint Presentation</vt:lpstr>
      <vt:lpstr>Bill Wilder – brief bio</vt:lpstr>
      <vt:lpstr>Cloud Computing…</vt:lpstr>
      <vt:lpstr>Cloud Computing…</vt:lpstr>
      <vt:lpstr>Goal: Build software systems where…</vt:lpstr>
      <vt:lpstr>Cloud Computing might be…</vt:lpstr>
      <vt:lpstr>The Cloud Opportunity</vt:lpstr>
      <vt:lpstr>The Cloud Provides…</vt:lpstr>
      <vt:lpstr>The Cloud is … EFFICIENTLY SCALABLE</vt:lpstr>
      <vt:lpstr>History Lesson</vt:lpstr>
      <vt:lpstr>Containers!</vt:lpstr>
      <vt:lpstr>Global investment in Data Centers</vt:lpstr>
      <vt:lpstr>Most $$$ part of Software System?</vt:lpstr>
      <vt:lpstr>Massive Automation, Efficiency</vt:lpstr>
      <vt:lpstr>Massive Automation, Efficiency</vt:lpstr>
      <vt:lpstr>The Cloud is… ELASTIC ON DEMAND</vt:lpstr>
      <vt:lpstr>Utility Computing</vt:lpstr>
      <vt:lpstr>Business Model Innovation</vt:lpstr>
      <vt:lpstr>Air Jordan Site</vt:lpstr>
      <vt:lpstr>Air Jordan Site</vt:lpstr>
      <vt:lpstr>Other “Usual Suspects”</vt:lpstr>
      <vt:lpstr>Intuit + Azure</vt:lpstr>
      <vt:lpstr>Azure Compute Pricing</vt:lpstr>
      <vt:lpstr>Azure Data Pricing</vt:lpstr>
      <vt:lpstr>SQL Azure Pricing</vt:lpstr>
      <vt:lpstr>What about “the little guy”</vt:lpstr>
      <vt:lpstr>The Cloud…  REDUCES COMPLEXITY  THROUGH ABSTRACTION</vt:lpstr>
      <vt:lpstr>Application Ownership</vt:lpstr>
      <vt:lpstr>PowerPoint Presentation</vt:lpstr>
      <vt:lpstr>Many layers of Abstraction</vt:lpstr>
      <vt:lpstr>Infrastructure as a Service (IaaS)</vt:lpstr>
      <vt:lpstr>Platform as a Service (PaaS)</vt:lpstr>
      <vt:lpstr>Where’s the highest value?</vt:lpstr>
      <vt:lpstr>aaS You Were</vt:lpstr>
      <vt:lpstr>Dallas: Data as a Service (DaaS)</vt:lpstr>
      <vt:lpstr>Key Difference to Software Devs</vt:lpstr>
      <vt:lpstr>Storage Services</vt:lpstr>
      <vt:lpstr>Compute Services</vt:lpstr>
      <vt:lpstr>Key Pattern: Roles + Queues</vt:lpstr>
      <vt:lpstr>The Windows Azure Cloud is… FAMILIAR</vt:lpstr>
      <vt:lpstr>Key Pattern: Table Storage</vt:lpstr>
      <vt:lpstr>Algorithmic Considerations</vt:lpstr>
      <vt:lpstr>Pre-Azure Development Tool Stack</vt:lpstr>
      <vt:lpstr>Azure Development Tool Stack</vt:lpstr>
      <vt:lpstr>Pre-Azure Server Stack</vt:lpstr>
      <vt:lpstr>Azure Server Stack</vt:lpstr>
      <vt:lpstr>Miami 311</vt:lpstr>
      <vt:lpstr>The Cloud is… A MATURING SOLUTION</vt:lpstr>
      <vt:lpstr>"The future is here. It's just not evenly distributed yet."</vt:lpstr>
      <vt:lpstr>The Future Will Come</vt:lpstr>
      <vt:lpstr>Key Challenges </vt:lpstr>
      <vt:lpstr>Security Standards Compliance</vt:lpstr>
      <vt:lpstr>Service Level Agreements</vt:lpstr>
      <vt:lpstr>BostonAzure.org</vt:lpstr>
      <vt:lpstr>Slides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devpartners.com</dc:creator>
  <cp:lastModifiedBy>Bill Wilder</cp:lastModifiedBy>
  <cp:revision>371</cp:revision>
  <dcterms:created xsi:type="dcterms:W3CDTF">2009-02-21T23:33:30Z</dcterms:created>
  <dcterms:modified xsi:type="dcterms:W3CDTF">2010-06-05T15:04:39Z</dcterms:modified>
</cp:coreProperties>
</file>