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73" r:id="rId2"/>
    <p:sldId id="328" r:id="rId3"/>
    <p:sldId id="257" r:id="rId4"/>
    <p:sldId id="354" r:id="rId5"/>
    <p:sldId id="347" r:id="rId6"/>
    <p:sldId id="281" r:id="rId7"/>
    <p:sldId id="360" r:id="rId8"/>
    <p:sldId id="339" r:id="rId9"/>
    <p:sldId id="348" r:id="rId10"/>
    <p:sldId id="290" r:id="rId11"/>
    <p:sldId id="361" r:id="rId12"/>
    <p:sldId id="327" r:id="rId13"/>
    <p:sldId id="320" r:id="rId14"/>
    <p:sldId id="282" r:id="rId15"/>
    <p:sldId id="283" r:id="rId16"/>
    <p:sldId id="319" r:id="rId17"/>
    <p:sldId id="318" r:id="rId18"/>
    <p:sldId id="325" r:id="rId19"/>
    <p:sldId id="326" r:id="rId20"/>
    <p:sldId id="287" r:id="rId21"/>
    <p:sldId id="288" r:id="rId22"/>
    <p:sldId id="289" r:id="rId23"/>
    <p:sldId id="362" r:id="rId24"/>
    <p:sldId id="363" r:id="rId25"/>
    <p:sldId id="321" r:id="rId26"/>
    <p:sldId id="364" r:id="rId27"/>
    <p:sldId id="262" r:id="rId28"/>
    <p:sldId id="337" r:id="rId29"/>
    <p:sldId id="342" r:id="rId30"/>
    <p:sldId id="359" r:id="rId31"/>
    <p:sldId id="352" r:id="rId32"/>
    <p:sldId id="365" r:id="rId33"/>
    <p:sldId id="340" r:id="rId34"/>
    <p:sldId id="329" r:id="rId35"/>
    <p:sldId id="335" r:id="rId36"/>
    <p:sldId id="330" r:id="rId37"/>
    <p:sldId id="353" r:id="rId38"/>
    <p:sldId id="332" r:id="rId39"/>
    <p:sldId id="331" r:id="rId40"/>
    <p:sldId id="276" r:id="rId41"/>
    <p:sldId id="346" r:id="rId42"/>
    <p:sldId id="345" r:id="rId43"/>
    <p:sldId id="344" r:id="rId44"/>
    <p:sldId id="277" r:id="rId45"/>
    <p:sldId id="297" r:id="rId46"/>
    <p:sldId id="279" r:id="rId47"/>
    <p:sldId id="291" r:id="rId48"/>
    <p:sldId id="295" r:id="rId49"/>
    <p:sldId id="305" r:id="rId50"/>
    <p:sldId id="306" r:id="rId51"/>
    <p:sldId id="309" r:id="rId52"/>
    <p:sldId id="343" r:id="rId53"/>
    <p:sldId id="350" r:id="rId54"/>
    <p:sldId id="367" r:id="rId55"/>
    <p:sldId id="366" r:id="rId56"/>
    <p:sldId id="351" r:id="rId57"/>
    <p:sldId id="368" r:id="rId58"/>
    <p:sldId id="263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4703" autoAdjust="0"/>
  </p:normalViewPr>
  <p:slideViewPr>
    <p:cSldViewPr>
      <p:cViewPr varScale="1">
        <p:scale>
          <a:sx n="75" d="100"/>
          <a:sy n="75" d="100"/>
        </p:scale>
        <p:origin x="-12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20247-11F1-41D6-AAED-AC1959BEB1CF}" type="datetimeFigureOut">
              <a:rPr lang="en-US" smtClean="0"/>
              <a:t>5/8/2010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C664E-5E41-476E-A7A1-4C97E42CC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13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B0168-C208-475E-8871-7ABED2A49310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A7D98-13DA-46AA-848D-47A332ED2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79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tup.com/Boston-cloud-services/files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tup.com/Boston-cloud-services/file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FBB7-707E-438A-B111-B9822FDB2ED1}" type="slidenum">
              <a:rPr lang="en-US"/>
              <a:pPr/>
              <a:t>3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representing my day </a:t>
            </a:r>
            <a:r>
              <a:rPr lang="en-US" dirty="0" smtClean="0"/>
              <a:t>job</a:t>
            </a:r>
          </a:p>
          <a:p>
            <a:endParaRPr lang="en-US" dirty="0" smtClean="0"/>
          </a:p>
          <a:p>
            <a:r>
              <a:rPr lang="en-US" dirty="0" smtClean="0"/>
              <a:t>Several slides </a:t>
            </a:r>
            <a:r>
              <a:rPr lang="en-US" strike="sngStrike" dirty="0" smtClean="0"/>
              <a:t>stolen</a:t>
            </a:r>
            <a:r>
              <a:rPr lang="en-US" dirty="0" smtClean="0"/>
              <a:t> borrowed from </a:t>
            </a:r>
            <a:r>
              <a:rPr lang="en-US" dirty="0" smtClean="0">
                <a:hlinkClick r:id="rId3"/>
              </a:rPr>
              <a:t>http://www.meetup.com/Boston-cloud-services/files/</a:t>
            </a:r>
            <a:r>
              <a:rPr lang="en-US" dirty="0" smtClean="0"/>
              <a:t> (http://files.meetup.com/1460349/azure.ppt – Jim O’Neil’s 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Windows Azure presentation from March 17,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2010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meetup</a:t>
            </a:r>
            <a:r>
              <a:rPr lang="en-US" dirty="0" smtClean="0"/>
              <a:t>) + from</a:t>
            </a:r>
            <a:r>
              <a:rPr lang="en-US" baseline="0" dirty="0" smtClean="0"/>
              <a:t> Chris Bowen’s “</a:t>
            </a:r>
            <a:r>
              <a:rPr lang="en-US" baseline="0" dirty="0" err="1" smtClean="0"/>
              <a:t>roadshow</a:t>
            </a:r>
            <a:r>
              <a:rPr lang="en-US" baseline="0" dirty="0" smtClean="0"/>
              <a:t>” talk (March 2010)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FBB7-707E-438A-B111-B9822FDB2ED1}" type="slidenum">
              <a:rPr lang="en-US"/>
              <a:pPr/>
              <a:t>4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representing my day </a:t>
            </a:r>
            <a:r>
              <a:rPr lang="en-US" dirty="0" smtClean="0"/>
              <a:t>job</a:t>
            </a:r>
          </a:p>
          <a:p>
            <a:endParaRPr lang="en-US" dirty="0" smtClean="0"/>
          </a:p>
          <a:p>
            <a:r>
              <a:rPr lang="en-US" dirty="0" smtClean="0"/>
              <a:t>Several slides </a:t>
            </a:r>
            <a:r>
              <a:rPr lang="en-US" strike="sngStrike" dirty="0" smtClean="0"/>
              <a:t>stolen</a:t>
            </a:r>
            <a:r>
              <a:rPr lang="en-US" dirty="0" smtClean="0"/>
              <a:t> borrowed from </a:t>
            </a:r>
            <a:r>
              <a:rPr lang="en-US" dirty="0" smtClean="0">
                <a:hlinkClick r:id="rId3"/>
              </a:rPr>
              <a:t>http://www.meetup.com/Boston-cloud-services/files/</a:t>
            </a:r>
            <a:r>
              <a:rPr lang="en-US" dirty="0" smtClean="0"/>
              <a:t> (http://files.meetup.com/1460349/azure.ppt – Jim O’Neil’s 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Windows Azure presentation from March 17,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2010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meetup</a:t>
            </a:r>
            <a:r>
              <a:rPr lang="en-US" dirty="0" smtClean="0"/>
              <a:t>) + from</a:t>
            </a:r>
            <a:r>
              <a:rPr lang="en-US" baseline="0" dirty="0" smtClean="0"/>
              <a:t> Chris Bowen’s “</a:t>
            </a:r>
            <a:r>
              <a:rPr lang="en-US" baseline="0" dirty="0" err="1" smtClean="0"/>
              <a:t>roadshow</a:t>
            </a:r>
            <a:r>
              <a:rPr lang="en-US" baseline="0" dirty="0" smtClean="0"/>
              <a:t>” talk (March 2010)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Smarx</a:t>
            </a:r>
            <a:r>
              <a:rPr lang="en-US" dirty="0" smtClean="0"/>
              <a:t> “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only difference between a web role and a worker role is that in the web role, IIS (actually Hosted Web Core) gets started and pointed at your app data directory. You can still put code in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WebRole.cs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that does exactly the same thing as you would do in your worker role, so the decision should really be "Do you want IIS?" If so, use a web role. If not, use a worker role.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google.com/imgres?imgurl=http://i.thisislondon.co.uk/i/pix/2008/09/hamlet-queue-415x275.jpg&amp;imgrefurl=http://www.thisislondon.co.uk/standard/article-23554957-fans-queue-at-box-office-for-david-tennants-hamlet.do&amp;usg=__MmvCdA0aI9YfR3UaV-DXzzNgenU=&amp;h=275&amp;w=415&amp;sz=51&amp;hl=en&amp;start=18&amp;sig2=nIloA1Q8lveL1tTj8TQZRQ&amp;um=1&amp;itbs=1&amp;tbnid=QX8ur12fYUtSBM:&amp;tbnh=83&amp;tbnw=125&amp;prev=/images%3Fq%3Dqueue%26um%3D1%26hl%3Den%26sa%3DG%26rls%3Dcom.microsoft:en-us%26rlz%3D1I7ADFA_en%26as_st%3Dy%26tbs%3Disch:1&amp;ei=1vHkS-6KHcL-8AaYw-DBD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AJAX – orthogonal concern</a:t>
            </a:r>
          </a:p>
          <a:p>
            <a:r>
              <a:rPr lang="en-US" dirty="0" smtClean="0"/>
              <a:t>Worker</a:t>
            </a:r>
            <a:r>
              <a:rPr lang="en-US" baseline="0" dirty="0" smtClean="0"/>
              <a:t> Role not related to HTML 5 concept of Web Worker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AJAX – orthogonal concern</a:t>
            </a:r>
          </a:p>
          <a:p>
            <a:r>
              <a:rPr lang="en-US" dirty="0" smtClean="0"/>
              <a:t>Worker</a:t>
            </a:r>
            <a:r>
              <a:rPr lang="en-US" baseline="0" dirty="0" smtClean="0"/>
              <a:t> Role not related to HTML 5 concept of Web Worker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AJAX – orthogonal concern</a:t>
            </a:r>
          </a:p>
          <a:p>
            <a:r>
              <a:rPr lang="en-US" dirty="0" smtClean="0"/>
              <a:t>Worker</a:t>
            </a:r>
            <a:r>
              <a:rPr lang="en-US" baseline="0" dirty="0" smtClean="0"/>
              <a:t> Role not related to HTML 5 concept of Web Worker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r>
              <a:rPr lang="en-US" dirty="0" smtClean="0"/>
              <a:t>WHO ARE YOU – WHAT</a:t>
            </a:r>
            <a:r>
              <a:rPr lang="en-US" baseline="0" dirty="0" smtClean="0"/>
              <a:t> DOES AUDIENCE KNOW ABOUT .NET? AZURE?  Visual Studio? C# - </a:t>
            </a:r>
            <a:r>
              <a:rPr lang="en-US" baseline="0" smtClean="0"/>
              <a:t>or 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AJAX – orthogonal concern</a:t>
            </a:r>
          </a:p>
          <a:p>
            <a:r>
              <a:rPr lang="en-US" dirty="0" smtClean="0"/>
              <a:t>Worker</a:t>
            </a:r>
            <a:r>
              <a:rPr lang="en-US" baseline="0" dirty="0" smtClean="0"/>
              <a:t> Role not related to HTML 5 concept of Web Worker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AJAX – orthogonal concern</a:t>
            </a:r>
          </a:p>
          <a:p>
            <a:r>
              <a:rPr lang="en-US" dirty="0" smtClean="0"/>
              <a:t>Worker</a:t>
            </a:r>
            <a:r>
              <a:rPr lang="en-US" baseline="0" dirty="0" smtClean="0"/>
              <a:t> Role not related to HTML 5 concept of Web Worker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9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 Windows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Chainsaw:</a:t>
            </a:r>
            <a:r>
              <a:rPr lang="en-US" baseline="0" smtClean="0"/>
              <a:t> </a:t>
            </a:r>
            <a:r>
              <a:rPr lang="en-US" smtClean="0"/>
              <a:t>http://commons.wikimedia.org/wiki/File:Chainsaw_cutting_tree.jpg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http://bmighty.informationweek.com/ebusiness/showArticle.jhtml?articleID=216500267&amp;pgno=1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http://blogs.westword.com/latestword/2009/10/denver_is_smarter_than_every_o.php</a:t>
            </a:r>
          </a:p>
          <a:p>
            <a:r>
              <a:rPr lang="en-US" smtClean="0"/>
              <a:t>http://www.google.com/imgres?imgurl=http://www.watchmoviestreaming.com/pictures/dumbanddumber1.jpg&amp;imgrefurl=http://www.watchmoviestreaming.com/%3Fp%3D424&amp;usg=__UZ1BrJ79mCMa7yueDsmtXOADCHw=&amp;h=267&amp;w=500&amp;sz=24&amp;hl=en&amp;start=7&amp;sig2=IbDrZVdkObZkrsySJqTm-Q&amp;itbs=1&amp;tbnid=Q_EZDCwRAgp15M:&amp;tbnh=69&amp;tbnw=130&amp;prev=/images%3Fq%3Ddumb%2Band%2Bdumber%26hl%3Den%26as_st%3Dy%26tbs%3Disch:1&amp;ei=j-zkS63ZHcO78gaC4qy4B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http://blogs.westword.com/latestword/2009/10/denver_is_smarter_than_every_o.php</a:t>
            </a:r>
          </a:p>
          <a:p>
            <a:r>
              <a:rPr lang="en-US" smtClean="0"/>
              <a:t>http://www.google.com/imgres?imgurl=http://www.watchmoviestreaming.com/pictures/dumbanddumber1.jpg&amp;imgrefurl=http://www.watchmoviestreaming.com/%3Fp%3D424&amp;usg=__UZ1BrJ79mCMa7yueDsmtXOADCHw=&amp;h=267&amp;w=500&amp;sz=24&amp;hl=en&amp;start=7&amp;sig2=IbDrZVdkObZkrsySJqTm-Q&amp;itbs=1&amp;tbnid=Q_EZDCwRAgp15M:&amp;tbnh=69&amp;tbnw=130&amp;prev=/images%3Fq%3Ddumb%2Band%2Bdumber%26hl%3Den%26as_st%3Dy%26tbs%3Disch:1&amp;ei=j-zkS63ZHcO78gaC4qy4B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http://blogs.westword.com/latestword/2009/10/denver_is_smarter_than_every_o.php</a:t>
            </a:r>
          </a:p>
          <a:p>
            <a:r>
              <a:rPr lang="en-US" dirty="0" smtClean="0"/>
              <a:t>http://www.google.com/imgres?imgurl=http://www.watchmoviestreaming.com/pictures/dumbanddumber1.jpg&amp;imgrefurl=http://www.watchmoviestreaming.com/%3Fp%3D424&amp;usg=__UZ1BrJ79mCMa7yueDsmtXOADCHw=&amp;h=267&amp;w=500&amp;sz=24&amp;hl=en&amp;start=7&amp;sig2=IbDrZVdkObZkrsySJqTm-Q&amp;itbs=1&amp;tbnid=Q_EZDCwRAgp15M:&amp;tbnh=69&amp;tbnw=130&amp;prev=/images%3Fq%3Ddumb%2Band%2Bdumber%26hl%3Den%26as_st%3Dy%26tbs%3Disch:1&amp;ei=j-zkS63ZHcO78gaC4qy4B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http://discussion.autodesk.com/forums/thread.jspa?threadID=479556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http://discussion.autodesk.com/forums/thread.jspa?threadID=479556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http://scienceblogs.com/observations/2008/10/why-its-fun-to-be-a-scientist-on-halloween.php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http://scienceblogs.com/observations/2008/10/why-its-fun-to-be-a-scientist-on-halloween.php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A7D98-13DA-46AA-848D-47A332ED2A2C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663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10792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D8D96-1FAC-4012-8344-2169C37E7966}" type="datetimeFigureOut">
              <a:rPr lang="en-US" smtClean="0"/>
              <a:pPr/>
              <a:t>5/8/2010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26636-26CB-4095-86F4-B530C37A4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myazurestorage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bostonazure.org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sa/3.0/us/" TargetMode="External"/><Relationship Id="rId5" Type="http://schemas.openxmlformats.org/officeDocument/2006/relationships/hyperlink" Target="http://bwtoastmasters.com/" TargetMode="External"/><Relationship Id="rId4" Type="http://schemas.openxmlformats.org/officeDocument/2006/relationships/hyperlink" Target="http://blog.codingoutloud.com/" TargetMode="Externa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ostonazure.org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bwtoastmasters.com/" TargetMode="External"/><Relationship Id="rId4" Type="http://schemas.openxmlformats.org/officeDocument/2006/relationships/hyperlink" Target="http://blog.codingoutloud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crashtestdummy.cloudapp.net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royal.pingdom.com/2008/07/25/us-data-centers-consuming-as-much-power-as-5-million-houses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7/Chainsaw_cutting_tree.jp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i.i.com.com/cnwk.1d/i/bto/20090401/GoogleServerLarge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queue.core.windows.net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bostonazuresample.cloudapp.net/" TargetMode="External"/><Relationship Id="rId2" Type="http://schemas.openxmlformats.org/officeDocument/2006/relationships/hyperlink" Target="http://baugfirestarter.cloudapp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mbl.me/1H4ZVZ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Queue can be created by either Web Role or Worker Role</a:t>
            </a:r>
          </a:p>
          <a:p>
            <a:pPr lvl="1"/>
            <a:r>
              <a:rPr lang="en-US" dirty="0" smtClean="0"/>
              <a:t>“guard” code in both – don’t know start order </a:t>
            </a:r>
          </a:p>
          <a:p>
            <a:pPr lvl="1"/>
            <a:r>
              <a:rPr lang="en-US" dirty="0" smtClean="0"/>
              <a:t>Queue will go away when empty???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i="1" dirty="0" smtClean="0">
                <a:hlinkClick r:id="rId2"/>
              </a:rPr>
              <a:t>My</a:t>
            </a:r>
            <a:r>
              <a:rPr lang="en-US" dirty="0" smtClean="0">
                <a:hlinkClick r:id="rId2"/>
              </a:rPr>
              <a:t>AzureStorage.com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524000"/>
          </a:xfrm>
          <a:solidFill>
            <a:srgbClr xmlns:mc="http://schemas.openxmlformats.org/markup-compatibility/2006" xmlns:a14="http://schemas.microsoft.com/office/drawing/2010/main" val="C0C0C0" mc:Ignorable="">
              <a:alpha val="58038"/>
            </a:srgbClr>
          </a:solidFill>
        </p:spPr>
        <p:txBody>
          <a:bodyPr>
            <a:noAutofit/>
          </a:bodyPr>
          <a:lstStyle/>
          <a:p>
            <a:r>
              <a:rPr lang="en-US" sz="4800" dirty="0" smtClean="0"/>
              <a:t>Two Roles a Queue</a:t>
            </a:r>
            <a:endParaRPr lang="en-US" sz="4800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(c) 2010, Bill Wilder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38200" y="4343400"/>
            <a:ext cx="327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Boston Azure User Group</a:t>
            </a:r>
          </a:p>
          <a:p>
            <a:r>
              <a:rPr lang="en-US" dirty="0">
                <a:hlinkClick r:id="rId3"/>
              </a:rPr>
              <a:t>http://bostonazure.org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bostonazure</a:t>
            </a:r>
            <a:endParaRPr lang="en-US" dirty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76800" y="4343400"/>
            <a:ext cx="3505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Bill Wilder</a:t>
            </a:r>
            <a:br>
              <a:rPr lang="en-US" b="1"/>
            </a:br>
            <a:r>
              <a:rPr lang="en-US">
                <a:hlinkClick r:id="rId4"/>
              </a:rPr>
              <a:t>http://blog.codingoutloud.com</a:t>
            </a:r>
            <a:endParaRPr lang="en-US"/>
          </a:p>
          <a:p>
            <a:r>
              <a:rPr lang="en-US"/>
              <a:t>@codingoutloud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32766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/>
              <a:t>Boston West Toastmasters</a:t>
            </a:r>
            <a:r>
              <a:rPr lang="en-US"/>
              <a:t> </a:t>
            </a:r>
            <a:r>
              <a:rPr lang="en-US">
                <a:hlinkClick r:id="rId5"/>
              </a:rPr>
              <a:t>http://bwtoastmasters.com</a:t>
            </a:r>
            <a:endParaRPr lang="en-US" sz="2400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876800" y="5257800"/>
            <a:ext cx="35052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i="1"/>
              <a:t>Not here with my day job</a:t>
            </a:r>
            <a:br>
              <a:rPr lang="en-US" b="1" i="1"/>
            </a:br>
            <a:r>
              <a:rPr lang="en-US" i="1"/>
              <a:t>Only Bill’s personal views</a:t>
            </a:r>
            <a:endParaRPr lang="en-US" sz="2400" i="1"/>
          </a:p>
        </p:txBody>
      </p:sp>
      <p:pic>
        <p:nvPicPr>
          <p:cNvPr id="78857" name="Picture 9" descr="Creative Commons Licens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6069013"/>
            <a:ext cx="1371600" cy="484187"/>
          </a:xfrm>
          <a:prstGeom prst="rect">
            <a:avLst/>
          </a:prstGeom>
          <a:noFill/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228600" y="4572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1979069"/>
            <a:ext cx="7696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 dirty="0" smtClean="0">
                <a:latin typeface="Calibri" pitchFamily="34" charset="0"/>
              </a:rPr>
              <a:t>Azure Web Roles, Worker Roles, and Queues</a:t>
            </a:r>
          </a:p>
        </p:txBody>
      </p:sp>
      <p:pic>
        <p:nvPicPr>
          <p:cNvPr id="98306" name="Picture 2" descr="Boston Azure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4600" y="4953000"/>
            <a:ext cx="1524000" cy="285750"/>
          </a:xfrm>
          <a:prstGeom prst="rect">
            <a:avLst/>
          </a:prstGeom>
          <a:noFill/>
        </p:spPr>
      </p:pic>
      <p:pic>
        <p:nvPicPr>
          <p:cNvPr id="3074" name="Picture 2" descr="http://codingoutloud.files.wordpress.com/2010/04/firestarter-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2514600"/>
            <a:ext cx="2667000" cy="168012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524000"/>
          </a:xfrm>
          <a:solidFill>
            <a:srgbClr xmlns:mc="http://schemas.openxmlformats.org/markup-compatibility/2006" xmlns:a14="http://schemas.microsoft.com/office/drawing/2010/main" val="C0C0C0" mc:Ignorable="">
              <a:alpha val="58038"/>
            </a:srgbClr>
          </a:solidFill>
        </p:spPr>
        <p:txBody>
          <a:bodyPr>
            <a:noAutofit/>
          </a:bodyPr>
          <a:lstStyle/>
          <a:p>
            <a:r>
              <a:rPr lang="en-US" sz="4800" dirty="0" smtClean="0"/>
              <a:t>Two Roles a Queue</a:t>
            </a:r>
            <a:endParaRPr lang="en-US" sz="4800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(c) 2010, Bill Wilder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38200" y="4343400"/>
            <a:ext cx="327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/>
              <a:t>Boston Azure User Group</a:t>
            </a:r>
          </a:p>
          <a:p>
            <a:r>
              <a:rPr lang="en-US" dirty="0">
                <a:hlinkClick r:id="rId3"/>
              </a:rPr>
              <a:t>http://bostonazure.org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bostonazure</a:t>
            </a:r>
            <a:endParaRPr lang="en-US" dirty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76800" y="4343400"/>
            <a:ext cx="3505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Bill Wilder</a:t>
            </a:r>
            <a:br>
              <a:rPr lang="en-US" b="1"/>
            </a:br>
            <a:r>
              <a:rPr lang="en-US">
                <a:hlinkClick r:id="rId4"/>
              </a:rPr>
              <a:t>http://blog.codingoutloud.com</a:t>
            </a:r>
            <a:endParaRPr lang="en-US"/>
          </a:p>
          <a:p>
            <a:r>
              <a:rPr lang="en-US"/>
              <a:t>@codingoutloud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32766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/>
              <a:t>Boston West Toastmasters</a:t>
            </a:r>
            <a:r>
              <a:rPr lang="en-US"/>
              <a:t> </a:t>
            </a:r>
            <a:r>
              <a:rPr lang="en-US">
                <a:hlinkClick r:id="rId5"/>
              </a:rPr>
              <a:t>http://bwtoastmasters.com</a:t>
            </a:r>
            <a:endParaRPr lang="en-US" sz="2400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876800" y="5257800"/>
            <a:ext cx="35052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i="1"/>
              <a:t>Not here with my day job</a:t>
            </a:r>
            <a:br>
              <a:rPr lang="en-US" b="1" i="1"/>
            </a:br>
            <a:r>
              <a:rPr lang="en-US" i="1"/>
              <a:t>Only Bill’s personal views</a:t>
            </a:r>
            <a:endParaRPr lang="en-US" sz="2400" i="1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228600" y="4572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1979069"/>
            <a:ext cx="7696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 dirty="0" smtClean="0">
                <a:latin typeface="Calibri" pitchFamily="34" charset="0"/>
              </a:rPr>
              <a:t>Azure Web Roles, Worker Roles, and Queues</a:t>
            </a:r>
          </a:p>
        </p:txBody>
      </p:sp>
      <p:pic>
        <p:nvPicPr>
          <p:cNvPr id="98306" name="Picture 2" descr="Boston Azur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4953000"/>
            <a:ext cx="1524000" cy="285750"/>
          </a:xfrm>
          <a:prstGeom prst="rect">
            <a:avLst/>
          </a:prstGeom>
          <a:noFill/>
        </p:spPr>
      </p:pic>
      <p:pic>
        <p:nvPicPr>
          <p:cNvPr id="3074" name="Picture 2" descr="http://codingoutloud.files.wordpress.com/2010/04/firestarter-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2514600"/>
            <a:ext cx="2667000" cy="1680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Goal: Build software systems where…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Time-to-market is short</a:t>
            </a:r>
          </a:p>
          <a:p>
            <a:r>
              <a:rPr lang="en-US" dirty="0" smtClean="0"/>
              <a:t>Effort focuses on business functionality</a:t>
            </a:r>
          </a:p>
          <a:p>
            <a:r>
              <a:rPr lang="en-US" dirty="0" smtClean="0"/>
              <a:t>Development is highly productive</a:t>
            </a:r>
          </a:p>
          <a:p>
            <a:r>
              <a:rPr lang="en-US" dirty="0" smtClean="0"/>
              <a:t>Cost structure is a good fit</a:t>
            </a:r>
          </a:p>
          <a:p>
            <a:r>
              <a:rPr lang="en-US" dirty="0" smtClean="0"/>
              <a:t>Downtime is not necessary</a:t>
            </a:r>
          </a:p>
          <a:p>
            <a:r>
              <a:rPr lang="en-US" dirty="0" smtClean="0"/>
              <a:t>Scale is efficient</a:t>
            </a:r>
          </a:p>
          <a:p>
            <a:r>
              <a:rPr lang="en-US" dirty="0" smtClean="0"/>
              <a:t>Modification is straight-forward</a:t>
            </a:r>
          </a:p>
          <a:p>
            <a:r>
              <a:rPr lang="en-US" dirty="0" smtClean="0"/>
              <a:t>Infrastructure is not a limiting factor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Roles &amp; Queues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Roles and Queues?</a:t>
            </a:r>
          </a:p>
          <a:p>
            <a:r>
              <a:rPr lang="en-US" dirty="0" smtClean="0"/>
              <a:t>What tools are needed?</a:t>
            </a:r>
          </a:p>
          <a:p>
            <a:r>
              <a:rPr lang="en-US" dirty="0" smtClean="0"/>
              <a:t>Why are Roles important?</a:t>
            </a:r>
          </a:p>
          <a:p>
            <a:r>
              <a:rPr lang="en-US" dirty="0" smtClean="0"/>
              <a:t>Why are Queues important?</a:t>
            </a:r>
          </a:p>
          <a:p>
            <a:r>
              <a:rPr lang="en-US" dirty="0" smtClean="0"/>
              <a:t>Why does 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matter?</a:t>
            </a:r>
          </a:p>
          <a:p>
            <a:r>
              <a:rPr lang="en-US" dirty="0" smtClean="0"/>
              <a:t>How do I Build, Debug, and Deploy?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2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en-US" sz="6600" dirty="0" smtClean="0"/>
              <a:t>Roles</a:t>
            </a:r>
          </a:p>
          <a:p>
            <a:pPr lvl="1"/>
            <a:r>
              <a:rPr lang="en-US" sz="6000" dirty="0" smtClean="0"/>
              <a:t>Web Roles</a:t>
            </a:r>
          </a:p>
          <a:p>
            <a:pPr lvl="1"/>
            <a:r>
              <a:rPr lang="en-US" sz="6000" dirty="0" smtClean="0"/>
              <a:t>Worker Roles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600" dirty="0" smtClean="0"/>
              <a:t>Queues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60409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Web Roles are a lot like Web Pages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066800"/>
          <a:ext cx="9143999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724"/>
                <a:gridCol w="2259724"/>
                <a:gridCol w="2259724"/>
                <a:gridCol w="2364827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ASP.NET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Web Role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Wingdings" pitchFamily="2" charset="2"/>
                        </a:rPr>
                        <a:t>Worker Role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Build using ASP.NET, MVC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Runs in </a:t>
                      </a:r>
                    </a:p>
                    <a:p>
                      <a:r>
                        <a:rPr lang="en-US" sz="2400" dirty="0" smtClean="0"/>
                        <a:t>IIS 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Visible</a:t>
                      </a:r>
                      <a:r>
                        <a:rPr lang="en-US" sz="2400" baseline="0" dirty="0" smtClean="0"/>
                        <a:t> to Internet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Good to handle interactive users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 for hosting Web</a:t>
                      </a:r>
                      <a:r>
                        <a:rPr lang="en-US" sz="2400" baseline="0" dirty="0" smtClean="0"/>
                        <a:t> API (WCF)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Language Agnostic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5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600200"/>
            <a:ext cx="685800" cy="685800"/>
          </a:xfrm>
          <a:prstGeom prst="rect">
            <a:avLst/>
          </a:prstGeom>
          <a:noFill/>
        </p:spPr>
      </p:pic>
      <p:pic>
        <p:nvPicPr>
          <p:cNvPr id="17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1447800"/>
            <a:ext cx="914400" cy="933190"/>
          </a:xfrm>
          <a:prstGeom prst="rect">
            <a:avLst/>
          </a:prstGeom>
          <a:noFill/>
        </p:spPr>
      </p:pic>
      <p:pic>
        <p:nvPicPr>
          <p:cNvPr id="20" name="Picture 12" descr="C:\Users\Bill\AppData\Local\Microsoft\Windows\Temporary Internet Files\Content.IE5\GSDT1JY1\MC90039175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800600"/>
            <a:ext cx="846137" cy="843920"/>
          </a:xfrm>
          <a:prstGeom prst="rect">
            <a:avLst/>
          </a:prstGeom>
          <a:noFill/>
        </p:spPr>
      </p:pic>
      <p:pic>
        <p:nvPicPr>
          <p:cNvPr id="12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447800"/>
            <a:ext cx="914400" cy="933190"/>
          </a:xfrm>
          <a:prstGeom prst="rect">
            <a:avLst/>
          </a:prstGeom>
          <a:noFill/>
        </p:spPr>
      </p:pic>
      <p:pic>
        <p:nvPicPr>
          <p:cNvPr id="13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438400"/>
            <a:ext cx="685800" cy="685800"/>
          </a:xfrm>
          <a:prstGeom prst="rect">
            <a:avLst/>
          </a:prstGeom>
          <a:noFill/>
        </p:spPr>
      </p:pic>
      <p:pic>
        <p:nvPicPr>
          <p:cNvPr id="14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286000"/>
            <a:ext cx="914400" cy="933190"/>
          </a:xfrm>
          <a:prstGeom prst="rect">
            <a:avLst/>
          </a:prstGeom>
          <a:noFill/>
        </p:spPr>
      </p:pic>
      <p:pic>
        <p:nvPicPr>
          <p:cNvPr id="15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286000"/>
            <a:ext cx="914400" cy="933190"/>
          </a:xfrm>
          <a:prstGeom prst="rect">
            <a:avLst/>
          </a:prstGeom>
          <a:noFill/>
        </p:spPr>
      </p:pic>
      <p:pic>
        <p:nvPicPr>
          <p:cNvPr id="16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124200"/>
            <a:ext cx="914400" cy="933190"/>
          </a:xfrm>
          <a:prstGeom prst="rect">
            <a:avLst/>
          </a:prstGeom>
          <a:noFill/>
        </p:spPr>
      </p:pic>
      <p:pic>
        <p:nvPicPr>
          <p:cNvPr id="21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3124200"/>
            <a:ext cx="914400" cy="933190"/>
          </a:xfrm>
          <a:prstGeom prst="rect">
            <a:avLst/>
          </a:prstGeom>
          <a:noFill/>
        </p:spPr>
      </p:pic>
      <p:pic>
        <p:nvPicPr>
          <p:cNvPr id="22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962400"/>
            <a:ext cx="914400" cy="933190"/>
          </a:xfrm>
          <a:prstGeom prst="rect">
            <a:avLst/>
          </a:prstGeom>
          <a:noFill/>
        </p:spPr>
      </p:pic>
      <p:pic>
        <p:nvPicPr>
          <p:cNvPr id="24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4038600"/>
            <a:ext cx="685800" cy="685800"/>
          </a:xfrm>
          <a:prstGeom prst="rect">
            <a:avLst/>
          </a:prstGeom>
          <a:noFill/>
        </p:spPr>
      </p:pic>
      <p:pic>
        <p:nvPicPr>
          <p:cNvPr id="25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800600"/>
            <a:ext cx="914400" cy="933190"/>
          </a:xfrm>
          <a:prstGeom prst="rect">
            <a:avLst/>
          </a:prstGeom>
          <a:noFill/>
        </p:spPr>
      </p:pic>
      <p:pic>
        <p:nvPicPr>
          <p:cNvPr id="26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124200"/>
            <a:ext cx="914400" cy="933190"/>
          </a:xfrm>
          <a:prstGeom prst="rect">
            <a:avLst/>
          </a:prstGeom>
          <a:noFill/>
        </p:spPr>
      </p:pic>
      <p:pic>
        <p:nvPicPr>
          <p:cNvPr id="27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962400"/>
            <a:ext cx="914400" cy="933190"/>
          </a:xfrm>
          <a:prstGeom prst="rect">
            <a:avLst/>
          </a:prstGeom>
          <a:noFill/>
        </p:spPr>
      </p:pic>
      <p:pic>
        <p:nvPicPr>
          <p:cNvPr id="28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876800"/>
            <a:ext cx="685800" cy="685800"/>
          </a:xfrm>
          <a:prstGeom prst="rect">
            <a:avLst/>
          </a:prstGeom>
          <a:noFill/>
        </p:spPr>
      </p:pic>
      <p:pic>
        <p:nvPicPr>
          <p:cNvPr id="31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5620010"/>
            <a:ext cx="914400" cy="933190"/>
          </a:xfrm>
          <a:prstGeom prst="rect">
            <a:avLst/>
          </a:prstGeom>
          <a:noFill/>
        </p:spPr>
      </p:pic>
      <p:pic>
        <p:nvPicPr>
          <p:cNvPr id="32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5620010"/>
            <a:ext cx="914400" cy="933190"/>
          </a:xfrm>
          <a:prstGeom prst="rect">
            <a:avLst/>
          </a:prstGeom>
          <a:noFill/>
        </p:spPr>
      </p:pic>
      <p:pic>
        <p:nvPicPr>
          <p:cNvPr id="33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5638800"/>
            <a:ext cx="914400" cy="933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5474" name="Picture 2" descr="http://i.thisislondon.co.uk/i/pix/2008/09/hamlet-queue-415x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7800"/>
            <a:ext cx="9144000" cy="6059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Roles + Queues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081588" y="5014913"/>
            <a:ext cx="600075" cy="549275"/>
            <a:chOff x="7785861" y="2083278"/>
            <a:chExt cx="655087" cy="599805"/>
          </a:xfrm>
        </p:grpSpPr>
        <p:sp>
          <p:nvSpPr>
            <p:cNvPr id="39" name="Rounded Rectangle 38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4099"/>
          <p:cNvGrpSpPr>
            <a:grpSpLocks/>
          </p:cNvGrpSpPr>
          <p:nvPr/>
        </p:nvGrpSpPr>
        <p:grpSpPr bwMode="auto">
          <a:xfrm>
            <a:off x="3775075" y="4895850"/>
            <a:ext cx="844550" cy="685800"/>
            <a:chOff x="7148682" y="2805023"/>
            <a:chExt cx="1165744" cy="962373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55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53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29000" y="5429250"/>
            <a:ext cx="5829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Blobs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3488" y="563562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Tables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 rot="2377420">
            <a:off x="2489243" y="4419959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 rot="19356402">
            <a:off x="5850327" y="4483604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1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Animal Portraits - Zoos - Audubon Zoo - Animals - Gorilla - Fot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5217"/>
            <a:ext cx="2209800" cy="33147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Example: Thumbnails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081588" y="5014913"/>
            <a:ext cx="600075" cy="549275"/>
            <a:chOff x="7785861" y="2083278"/>
            <a:chExt cx="655087" cy="599805"/>
          </a:xfrm>
        </p:grpSpPr>
        <p:sp>
          <p:nvSpPr>
            <p:cNvPr id="39" name="Rounded Rectangle 38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4099"/>
          <p:cNvGrpSpPr>
            <a:grpSpLocks/>
          </p:cNvGrpSpPr>
          <p:nvPr/>
        </p:nvGrpSpPr>
        <p:grpSpPr bwMode="auto">
          <a:xfrm>
            <a:off x="3775075" y="4895850"/>
            <a:ext cx="844550" cy="685800"/>
            <a:chOff x="7148682" y="2805023"/>
            <a:chExt cx="1165744" cy="962373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55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53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29000" y="5429250"/>
            <a:ext cx="5829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Blobs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3488" y="563562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Tables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 rot="2377420">
            <a:off x="2489243" y="4419959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 rot="19356402">
            <a:off x="5850327" y="4483604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2" descr="Animal Portraits - Zoos - Audubon Zoo - Animals - Gorilla - Fot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3043236"/>
            <a:ext cx="581025" cy="87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3916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Web App vs. Web Role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4495801"/>
          </a:xfrm>
        </p:spPr>
        <p:txBody>
          <a:bodyPr/>
          <a:lstStyle/>
          <a:p>
            <a:r>
              <a:rPr lang="en-US" dirty="0" smtClean="0"/>
              <a:t>Consider ASP.NET Web App (e.g., hosted at ISP)</a:t>
            </a:r>
          </a:p>
          <a:p>
            <a:r>
              <a:rPr lang="en-US" dirty="0" smtClean="0"/>
              <a:t>Consider Web Role hosted on Azure</a:t>
            </a:r>
          </a:p>
          <a:p>
            <a:endParaRPr lang="en-US" dirty="0" smtClean="0"/>
          </a:p>
          <a:p>
            <a:r>
              <a:rPr lang="en-US" dirty="0" smtClean="0"/>
              <a:t>Scale</a:t>
            </a:r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Roles </a:t>
            </a:r>
            <a:r>
              <a:rPr lang="en-US" dirty="0" smtClean="0"/>
              <a:t>+ Queues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1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Pre-Azure Development Tool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/>
          </a:bodyPr>
          <a:lstStyle/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C#, VB.NET, F#, …</a:t>
            </a:r>
          </a:p>
          <a:p>
            <a:r>
              <a:rPr lang="en-US" dirty="0" smtClean="0"/>
              <a:t>.NET Runtime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42244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Azure Development Tool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/>
          </a:bodyPr>
          <a:lstStyle/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C#, VB.NET, F#, …</a:t>
            </a:r>
          </a:p>
          <a:p>
            <a:r>
              <a:rPr lang="en-US" dirty="0" smtClean="0"/>
              <a:t>.NET Runtime</a:t>
            </a:r>
          </a:p>
          <a:p>
            <a:r>
              <a:rPr lang="en-US" dirty="0" smtClean="0"/>
              <a:t>Dev Fabric, Azure Toolkit , Azure SDK</a:t>
            </a:r>
          </a:p>
          <a:p>
            <a:endParaRPr lang="en-US" dirty="0" smtClean="0"/>
          </a:p>
          <a:p>
            <a:r>
              <a:rPr lang="en-US" dirty="0" smtClean="0"/>
              <a:t>Plus…</a:t>
            </a:r>
            <a:endParaRPr lang="en-US" dirty="0"/>
          </a:p>
          <a:p>
            <a:r>
              <a:rPr lang="en-US" dirty="0" smtClean="0"/>
              <a:t>Could be non-Visual Studio, non-.NET-based</a:t>
            </a:r>
          </a:p>
          <a:p>
            <a:r>
              <a:rPr lang="en-US" dirty="0" smtClean="0"/>
              <a:t>REST access to all Azure Services</a:t>
            </a:r>
          </a:p>
        </p:txBody>
      </p:sp>
    </p:spTree>
    <p:extLst>
      <p:ext uri="{BB962C8B-B14F-4D97-AF65-F5344CB8AC3E}">
        <p14:creationId xmlns:p14="http://schemas.microsoft.com/office/powerpoint/2010/main" val="2386639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Pre-Azure Server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.NET Runtime (3.5)</a:t>
            </a:r>
          </a:p>
          <a:p>
            <a:r>
              <a:rPr lang="en-US" dirty="0" smtClean="0"/>
              <a:t>Windows Server 2008, IIS 7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SQL Server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/>
              <a:t>SQL Server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endParaRPr lang="en-US" dirty="0">
              <a:sym typeface="Wingdings" pitchFamily="2" charset="2"/>
            </a:endParaRPr>
          </a:p>
          <a:p>
            <a:r>
              <a:rPr lang="en-US" dirty="0" smtClean="0"/>
              <a:t>MSMQ 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dirty="0" smtClean="0"/>
          </a:p>
          <a:p>
            <a:r>
              <a:rPr lang="en-US" dirty="0"/>
              <a:t>ASP.NET, ASP.NET MVC 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dirty="0"/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261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Azure Server Stack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.NET Runtime (3.5)</a:t>
            </a:r>
          </a:p>
          <a:p>
            <a:r>
              <a:rPr lang="en-US" dirty="0" smtClean="0"/>
              <a:t>Windows Server 2008, IIS 7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SQL Server </a:t>
            </a:r>
            <a:r>
              <a:rPr lang="en-US" dirty="0" smtClean="0">
                <a:sym typeface="Wingdings" pitchFamily="2" charset="2"/>
              </a:rPr>
              <a:t> SQL Azure</a:t>
            </a:r>
          </a:p>
          <a:p>
            <a:r>
              <a:rPr lang="en-US" dirty="0" smtClean="0"/>
              <a:t>SQL Server </a:t>
            </a:r>
            <a:r>
              <a:rPr lang="en-US" dirty="0" smtClean="0">
                <a:sym typeface="Wingdings" pitchFamily="2" charset="2"/>
              </a:rPr>
              <a:t> Azure Blobs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 Azure Table </a:t>
            </a:r>
            <a:r>
              <a:rPr lang="en-US" dirty="0" smtClean="0">
                <a:sym typeface="Wingdings" pitchFamily="2" charset="2"/>
              </a:rPr>
              <a:t>Storage</a:t>
            </a:r>
            <a:endParaRPr lang="en-US" dirty="0">
              <a:sym typeface="Wingdings" pitchFamily="2" charset="2"/>
            </a:endParaRPr>
          </a:p>
          <a:p>
            <a:r>
              <a:rPr lang="en-US" dirty="0" smtClean="0"/>
              <a:t>MSMQ </a:t>
            </a:r>
            <a:r>
              <a:rPr lang="en-US" dirty="0" smtClean="0">
                <a:sym typeface="Wingdings" pitchFamily="2" charset="2"/>
              </a:rPr>
              <a:t> Azure Queues</a:t>
            </a:r>
            <a:endParaRPr lang="en-US" dirty="0" smtClean="0"/>
          </a:p>
          <a:p>
            <a:r>
              <a:rPr lang="en-US" dirty="0"/>
              <a:t>ASP.NET, ASP.NET MVC </a:t>
            </a:r>
            <a:r>
              <a:rPr lang="en-US" dirty="0">
                <a:sym typeface="Wingdings" pitchFamily="2" charset="2"/>
              </a:rPr>
              <a:t> Azure Web Role</a:t>
            </a:r>
            <a:endParaRPr lang="en-US" dirty="0"/>
          </a:p>
          <a:p>
            <a:r>
              <a:rPr lang="en-US" b="1" dirty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r>
              <a:rPr lang="en-US" dirty="0" smtClean="0">
                <a:sym typeface="Wingdings" pitchFamily="2" charset="2"/>
              </a:rPr>
              <a:t>  Worker Roles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261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Default.aspx.cs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public partial class _Default : </a:t>
            </a:r>
            <a:r>
              <a:rPr lang="en-US" dirty="0" err="1" smtClean="0"/>
              <a:t>System.Web.UI.Page</a:t>
            </a:r>
            <a:endParaRPr lang="en-US" dirty="0" smtClean="0"/>
          </a:p>
          <a:p>
            <a:r>
              <a:rPr lang="en-US" dirty="0" smtClean="0"/>
              <a:t>    {</a:t>
            </a:r>
          </a:p>
          <a:p>
            <a:r>
              <a:rPr lang="en-US" dirty="0" smtClean="0"/>
              <a:t>        protected void </a:t>
            </a:r>
            <a:r>
              <a:rPr lang="en-US" dirty="0" err="1" smtClean="0"/>
              <a:t>Page_Load</a:t>
            </a:r>
            <a:r>
              <a:rPr lang="en-US" dirty="0" smtClean="0"/>
              <a:t>(…)</a:t>
            </a:r>
          </a:p>
          <a:p>
            <a:r>
              <a:rPr lang="en-US" dirty="0" smtClean="0"/>
              <a:t>        {</a:t>
            </a:r>
          </a:p>
          <a:p>
            <a:r>
              <a:rPr lang="en-US" dirty="0" smtClean="0"/>
              <a:t>            if (</a:t>
            </a:r>
            <a:r>
              <a:rPr lang="en-US" dirty="0" err="1" smtClean="0"/>
              <a:t>Page.IsPostBack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        {</a:t>
            </a:r>
          </a:p>
          <a:p>
            <a:r>
              <a:rPr lang="en-US" b="1" dirty="0" smtClean="0"/>
              <a:t>                throw new Exception(</a:t>
            </a:r>
          </a:p>
          <a:p>
            <a:r>
              <a:rPr lang="en-US" b="1" dirty="0" smtClean="0"/>
              <a:t> 					"goodbye cloud");</a:t>
            </a:r>
          </a:p>
          <a:p>
            <a:r>
              <a:rPr lang="en-US" dirty="0" smtClean="0"/>
              <a:t>            }</a:t>
            </a:r>
          </a:p>
          <a:p>
            <a:r>
              <a:rPr lang="en-US" dirty="0" smtClean="0"/>
              <a:t>        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Global.asax.cs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static </a:t>
            </a:r>
            <a:r>
              <a:rPr lang="en-US" dirty="0" err="1" smtClean="0"/>
              <a:t>int</a:t>
            </a:r>
            <a:r>
              <a:rPr lang="en-US" dirty="0" smtClean="0"/>
              <a:t> x = 0;</a:t>
            </a:r>
          </a:p>
          <a:p>
            <a:endParaRPr lang="en-US" dirty="0" smtClean="0"/>
          </a:p>
          <a:p>
            <a:r>
              <a:rPr lang="en-US" sz="3800" dirty="0" smtClean="0"/>
              <a:t>protected void </a:t>
            </a:r>
            <a:r>
              <a:rPr lang="en-US" sz="3800" dirty="0" err="1" smtClean="0"/>
              <a:t>Application_Error</a:t>
            </a:r>
            <a:r>
              <a:rPr lang="en-US" sz="3800" dirty="0" smtClean="0"/>
              <a:t>(object sender, </a:t>
            </a:r>
            <a:r>
              <a:rPr lang="en-US" sz="3800" dirty="0" err="1" smtClean="0"/>
              <a:t>EventArgs</a:t>
            </a:r>
            <a:r>
              <a:rPr lang="en-US" sz="3800" dirty="0" smtClean="0"/>
              <a:t> e) </a:t>
            </a:r>
          </a:p>
          <a:p>
            <a:r>
              <a:rPr lang="en-US" sz="3800" dirty="0" smtClean="0"/>
              <a:t>{	E</a:t>
            </a:r>
            <a:r>
              <a:rPr lang="en-US" sz="3800" b="1" dirty="0" smtClean="0"/>
              <a:t>xception ex = </a:t>
            </a:r>
            <a:r>
              <a:rPr lang="en-US" sz="3800" b="1" dirty="0" err="1" smtClean="0"/>
              <a:t>Server.GetLastError</a:t>
            </a:r>
            <a:r>
              <a:rPr lang="en-US" sz="3800" b="1" dirty="0" smtClean="0"/>
              <a:t>();</a:t>
            </a:r>
          </a:p>
          <a:p>
            <a:r>
              <a:rPr lang="en-US" sz="3800" dirty="0" smtClean="0"/>
              <a:t>        if (</a:t>
            </a:r>
            <a:r>
              <a:rPr lang="en-US" sz="3800" dirty="0" err="1" smtClean="0"/>
              <a:t>ex.GetType</a:t>
            </a:r>
            <a:r>
              <a:rPr lang="en-US" sz="3800" dirty="0" smtClean="0"/>
              <a:t>() == </a:t>
            </a:r>
            <a:r>
              <a:rPr lang="en-US" sz="3800" dirty="0" err="1" smtClean="0"/>
              <a:t>typeof</a:t>
            </a:r>
            <a:r>
              <a:rPr lang="en-US" sz="3800" dirty="0" smtClean="0"/>
              <a:t>(</a:t>
            </a:r>
            <a:r>
              <a:rPr lang="en-US" sz="3800" dirty="0" err="1" smtClean="0"/>
              <a:t>HttpException</a:t>
            </a:r>
            <a:r>
              <a:rPr lang="en-US" sz="3800" dirty="0" smtClean="0"/>
              <a:t>)) { … }</a:t>
            </a:r>
          </a:p>
          <a:p>
            <a:pPr lvl="1">
              <a:buNone/>
            </a:pPr>
            <a:endParaRPr lang="en-US" sz="3800" dirty="0" smtClean="0"/>
          </a:p>
          <a:p>
            <a:r>
              <a:rPr lang="en-US" sz="3800" dirty="0" smtClean="0"/>
              <a:t>        </a:t>
            </a:r>
            <a:r>
              <a:rPr lang="en-US" sz="3800" dirty="0" err="1" smtClean="0"/>
              <a:t>Response.Write</a:t>
            </a:r>
            <a:r>
              <a:rPr lang="en-US" sz="3800" dirty="0" smtClean="0"/>
              <a:t>(</a:t>
            </a:r>
            <a:r>
              <a:rPr lang="en-US" sz="3800" dirty="0" err="1" smtClean="0"/>
              <a:t>ex.Message</a:t>
            </a:r>
            <a:r>
              <a:rPr lang="en-US" sz="3800" dirty="0" smtClean="0"/>
              <a:t>);</a:t>
            </a:r>
          </a:p>
          <a:p>
            <a:endParaRPr lang="en-US" sz="3800" dirty="0" smtClean="0"/>
          </a:p>
          <a:p>
            <a:r>
              <a:rPr lang="en-US" sz="3800" b="1" dirty="0" smtClean="0"/>
              <a:t>        </a:t>
            </a:r>
            <a:r>
              <a:rPr lang="en-US" sz="3800" b="1" dirty="0" err="1" smtClean="0"/>
              <a:t>Server.ClearError</a:t>
            </a:r>
            <a:r>
              <a:rPr lang="en-US" sz="3800" b="1" dirty="0" smtClean="0"/>
              <a:t>();</a:t>
            </a:r>
          </a:p>
          <a:p>
            <a:endParaRPr lang="en-US" sz="3800" dirty="0" smtClean="0"/>
          </a:p>
          <a:p>
            <a:r>
              <a:rPr lang="en-US" sz="3800" dirty="0" smtClean="0"/>
              <a:t>   	if (x % 3 == 0) </a:t>
            </a:r>
            <a:r>
              <a:rPr lang="en-US" sz="3800" dirty="0" err="1" smtClean="0"/>
              <a:t>Response.Redirect</a:t>
            </a:r>
            <a:r>
              <a:rPr lang="en-US" sz="3800" dirty="0" smtClean="0"/>
              <a:t>("default.aspx");</a:t>
            </a:r>
          </a:p>
          <a:p>
            <a:r>
              <a:rPr lang="en-US" sz="3800" dirty="0" smtClean="0"/>
              <a:t>}</a:t>
            </a:r>
          </a:p>
          <a:p>
            <a:endParaRPr lang="en-US" dirty="0" smtClean="0"/>
          </a:p>
          <a:p>
            <a:r>
              <a:rPr lang="en-US" sz="2900" dirty="0" smtClean="0">
                <a:hlinkClick r:id="rId2"/>
              </a:rPr>
              <a:t>http://crashtestdummy.cloudapp.net/</a:t>
            </a:r>
            <a:r>
              <a:rPr lang="en-US" sz="2900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Pre-Azure Operational Concerns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4343401"/>
          </a:xfrm>
        </p:spPr>
        <p:txBody>
          <a:bodyPr/>
          <a:lstStyle/>
          <a:p>
            <a:r>
              <a:rPr lang="en-US" dirty="0" smtClean="0"/>
              <a:t>Buying hardware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r>
              <a:rPr lang="en-US" dirty="0" err="1"/>
              <a:t>CapEx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Provisioning Servers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Configuring Servers and Services</a:t>
            </a:r>
          </a:p>
          <a:p>
            <a:r>
              <a:rPr lang="en-US" dirty="0" smtClean="0"/>
              <a:t>Patching the Operating System</a:t>
            </a:r>
          </a:p>
          <a:p>
            <a:r>
              <a:rPr lang="en-US" dirty="0" smtClean="0"/>
              <a:t>(Human) Ops Resource Intensive</a:t>
            </a:r>
          </a:p>
        </p:txBody>
      </p:sp>
    </p:spTree>
    <p:extLst>
      <p:ext uri="{BB962C8B-B14F-4D97-AF65-F5344CB8AC3E}">
        <p14:creationId xmlns:p14="http://schemas.microsoft.com/office/powerpoint/2010/main" val="32125944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Azure Operational Concerns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4343401"/>
          </a:xfrm>
        </p:spPr>
        <p:txBody>
          <a:bodyPr/>
          <a:lstStyle/>
          <a:p>
            <a:r>
              <a:rPr lang="en-US" dirty="0" smtClean="0"/>
              <a:t>Buying </a:t>
            </a:r>
            <a:r>
              <a:rPr lang="en-US" dirty="0"/>
              <a:t>hardware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</a:p>
          <a:p>
            <a:r>
              <a:rPr lang="en-US" dirty="0" err="1"/>
              <a:t>CapEx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 Variable </a:t>
            </a:r>
            <a:r>
              <a:rPr lang="en-US" dirty="0" smtClean="0">
                <a:sym typeface="Wingdings" pitchFamily="2" charset="2"/>
              </a:rPr>
              <a:t>cost / Utility pricing</a:t>
            </a:r>
            <a:endParaRPr lang="en-US" dirty="0" smtClean="0"/>
          </a:p>
          <a:p>
            <a:r>
              <a:rPr lang="en-US" dirty="0" smtClean="0"/>
              <a:t>Provisioning Servers</a:t>
            </a:r>
            <a:r>
              <a:rPr lang="en-US" dirty="0"/>
              <a:t>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endParaRPr lang="en-US" dirty="0" smtClean="0"/>
          </a:p>
          <a:p>
            <a:r>
              <a:rPr lang="en-US" dirty="0" smtClean="0"/>
              <a:t>Configuring Servers and Services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endParaRPr lang="en-US" dirty="0" smtClean="0"/>
          </a:p>
          <a:p>
            <a:r>
              <a:rPr lang="en-US" dirty="0" smtClean="0"/>
              <a:t>Patching the Operating System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  <a:endParaRPr lang="en-US" b="1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  <a:p>
            <a:r>
              <a:rPr lang="en-US" dirty="0" smtClean="0"/>
              <a:t>(Human) Ops Resource Intensive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sym typeface="Wingdings" pitchFamily="2" charset="2"/>
              </a:rPr>
              <a:t>null</a:t>
            </a:r>
          </a:p>
          <a:p>
            <a:pPr marL="457200" lvl="1" indent="0">
              <a:buNone/>
            </a:pPr>
            <a:r>
              <a:rPr lang="en-US" dirty="0" smtClean="0"/>
              <a:t>+ Communication </a:t>
            </a:r>
            <a:r>
              <a:rPr lang="en-US" dirty="0" smtClean="0"/>
              <a:t>paths reduced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6272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790950" y="1857375"/>
            <a:ext cx="1490663" cy="1208088"/>
            <a:chOff x="6324600" y="1422400"/>
            <a:chExt cx="2435352" cy="1854200"/>
          </a:xfrm>
        </p:grpSpPr>
        <p:sp>
          <p:nvSpPr>
            <p:cNvPr id="20" name="Rounded Rectangle 19"/>
            <p:cNvSpPr/>
            <p:nvPr/>
          </p:nvSpPr>
          <p:spPr>
            <a:xfrm>
              <a:off x="6324600" y="1422400"/>
              <a:ext cx="2435352" cy="1854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58" name="Picture 20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43800" y="2581585"/>
              <a:ext cx="1076311" cy="577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9" name="Picture 4" descr="http://ts2.mm.bing.net/images/thumbnail.aspx?q=1436277871037&amp;id=8ed5fbafc93ee35072ce6b879c342923&amp;url=http%3a%2f%2fshakti.trincoll.edu%2f~dmerrick%2fimages%2fruby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9400" y="2607840"/>
              <a:ext cx="522967" cy="526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6" descr="http://ts1.mm.bing.net/images/thumbnail.aspx?q=1403609426392&amp;id=92f3a3a126d6358496f6acab0cb93794&amp;url=http%3a%2f%2fwww.brillien.org%2fmedia%2fimg%2fjava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35912" y="1689715"/>
              <a:ext cx="709612" cy="709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8" descr="http://www.python.org/community/logos/python-logo-master-v3-TM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xmlns:mc="http://schemas.openxmlformats.org/markup-compatibility/2006" xmlns:a14="http://schemas.microsoft.com/office/drawing/2010/main" val="FFFFFF" mc:Ignorable=""/>
                </a:clrFrom>
                <a:clrTo>
                  <a:srgbClr xmlns:mc="http://schemas.openxmlformats.org/markup-compatibility/2006" xmlns:a14="http://schemas.microsoft.com/office/drawing/2010/main" val="FFFFFF" mc:Ignorable="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90519" y="1516900"/>
              <a:ext cx="1600199" cy="54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2" name="Picture 12" descr="D:\DVD_ART36\Logos\Microsoft .NET - NET (brand)\.net bl h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48498" y="2110642"/>
              <a:ext cx="1440902" cy="35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39" name="Picture 3" descr="azure_platform.png"/>
          <p:cNvPicPr>
            <a:picLocks noChangeAspect="1"/>
          </p:cNvPicPr>
          <p:nvPr/>
        </p:nvPicPr>
        <p:blipFill>
          <a:blip r:embed="rId7" cstate="print">
            <a:grayscl/>
          </a:blip>
          <a:srcRect b="26849"/>
          <a:stretch>
            <a:fillRect/>
          </a:stretch>
        </p:blipFill>
        <p:spPr bwMode="auto">
          <a:xfrm>
            <a:off x="571500" y="47244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Compute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24400" y="3630613"/>
            <a:ext cx="4648200" cy="307498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Web Role </a:t>
            </a:r>
          </a:p>
          <a:p>
            <a:pPr lvl="1" eaLnBrk="1" hangingPunct="1"/>
            <a:r>
              <a:rPr lang="en-US" sz="2000" dirty="0" smtClean="0"/>
              <a:t>Hosted in IIS (Web Server)</a:t>
            </a:r>
          </a:p>
          <a:p>
            <a:pPr lvl="1" eaLnBrk="1" hangingPunct="1"/>
            <a:r>
              <a:rPr lang="en-US" sz="2000" dirty="0" smtClean="0"/>
              <a:t>Public facing service</a:t>
            </a:r>
          </a:p>
          <a:p>
            <a:pPr eaLnBrk="1" hangingPunct="1"/>
            <a:r>
              <a:rPr lang="en-US" sz="2400" dirty="0" smtClean="0"/>
              <a:t>Worker Role</a:t>
            </a:r>
          </a:p>
          <a:p>
            <a:pPr lvl="1" eaLnBrk="1" hangingPunct="1"/>
            <a:r>
              <a:rPr lang="en-US" sz="2000" dirty="0" smtClean="0"/>
              <a:t>Background process</a:t>
            </a:r>
          </a:p>
          <a:p>
            <a:pPr lvl="1" eaLnBrk="1" hangingPunct="1"/>
            <a:r>
              <a:rPr lang="en-US" sz="2000" dirty="0" smtClean="0"/>
              <a:t>Can be public facing</a:t>
            </a:r>
          </a:p>
          <a:p>
            <a:pPr eaLnBrk="1" hangingPunct="1"/>
            <a:r>
              <a:rPr lang="en-US" sz="2400" dirty="0" smtClean="0"/>
              <a:t>Language agnostic</a:t>
            </a:r>
          </a:p>
        </p:txBody>
      </p:sp>
      <p:sp>
        <p:nvSpPr>
          <p:cNvPr id="15" name="Isosceles Triangle 14"/>
          <p:cNvSpPr/>
          <p:nvPr/>
        </p:nvSpPr>
        <p:spPr>
          <a:xfrm rot="13301808">
            <a:off x="707487" y="2036748"/>
            <a:ext cx="2211733" cy="3304169"/>
          </a:xfrm>
          <a:prstGeom prst="triangle">
            <a:avLst>
              <a:gd name="adj" fmla="val 2765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  <a:alpha val="46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188" y="5203825"/>
            <a:ext cx="4095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08013" y="1666875"/>
            <a:ext cx="4806950" cy="1524000"/>
            <a:chOff x="2661070" y="2514600"/>
            <a:chExt cx="4806530" cy="1524000"/>
          </a:xfrm>
        </p:grpSpPr>
        <p:sp>
          <p:nvSpPr>
            <p:cNvPr id="6" name="Rounded Rectangle 5"/>
            <p:cNvSpPr/>
            <p:nvPr/>
          </p:nvSpPr>
          <p:spPr>
            <a:xfrm>
              <a:off x="4115093" y="2514600"/>
              <a:ext cx="3352507" cy="15240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343400" y="2895600"/>
              <a:ext cx="304800" cy="7619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wordArt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/>
                <a:t>LB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53220" y="27051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172313" y="2695575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29413" y="27432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(IIS)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48507" y="2743200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2661070" y="3024757"/>
              <a:ext cx="1453730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37263" y="3113088"/>
              <a:ext cx="1073056" cy="277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+mn-lt"/>
                  <a:cs typeface="+mn-cs"/>
                </a:rPr>
                <a:t>HTTP/HTTPS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46443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8483E-6 L 0.27899 -0.003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Roles </a:t>
            </a:r>
            <a:r>
              <a:rPr lang="en-US" dirty="0" smtClean="0"/>
              <a:t>+ Queues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8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 and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 loosely coupled workflow between roles</a:t>
            </a:r>
          </a:p>
          <a:p>
            <a:r>
              <a:rPr lang="en-US" dirty="0" smtClean="0"/>
              <a:t>Messages not processed strictly FIFO</a:t>
            </a:r>
          </a:p>
          <a:p>
            <a:r>
              <a:rPr lang="en-US" sz="4800" dirty="0" smtClean="0"/>
              <a:t>Queue length (and trend) is key metric for tuning Role deployment numbers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100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dirty="0" smtClean="0"/>
              <a:t>Key Pattern: </a:t>
            </a:r>
            <a:r>
              <a:rPr lang="en-US" dirty="0" err="1" smtClean="0"/>
              <a:t>Roles</a:t>
            </a:r>
            <a:r>
              <a:rPr lang="en-US" b="1" baseline="30000" dirty="0" err="1" smtClean="0"/>
              <a:t>n</a:t>
            </a:r>
            <a:r>
              <a:rPr lang="en-US" dirty="0" smtClean="0"/>
              <a:t> + </a:t>
            </a:r>
            <a:r>
              <a:rPr lang="en-US" dirty="0" err="1" smtClean="0"/>
              <a:t>Queues</a:t>
            </a:r>
            <a:r>
              <a:rPr lang="en-US" b="1" baseline="30000" dirty="0" err="1" smtClean="0"/>
              <a:t>n</a:t>
            </a:r>
            <a:r>
              <a:rPr lang="en-US" b="1" baseline="30000" dirty="0" smtClean="0"/>
              <a:t/>
            </a:r>
            <a:br>
              <a:rPr lang="en-US" b="1" baseline="30000" dirty="0" smtClean="0"/>
            </a:br>
            <a:r>
              <a:rPr lang="en-US" dirty="0" smtClean="0"/>
              <a:t> 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</a:t>
            </a:r>
            <a:endParaRPr lang="en-US" b="1" baseline="30000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</a:t>
            </a:r>
            <a:r>
              <a:rPr lang="en-US" dirty="0" smtClean="0"/>
              <a:t>IIS</a:t>
            </a:r>
            <a:r>
              <a:rPr lang="en-US" dirty="0"/>
              <a:t>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629400" y="18288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381500" y="3367088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4035425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 bwMode="auto">
          <a:xfrm>
            <a:off x="1143000" y="25908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</a:t>
            </a:r>
            <a:r>
              <a:rPr lang="en-US" dirty="0" smtClean="0"/>
              <a:t>IIS</a:t>
            </a:r>
            <a:r>
              <a:rPr lang="en-US" dirty="0"/>
              <a:t>)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914400" y="23622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</a:t>
            </a:r>
            <a:r>
              <a:rPr lang="en-US" dirty="0" smtClean="0"/>
              <a:t>IIS</a:t>
            </a:r>
            <a:r>
              <a:rPr lang="en-US" dirty="0"/>
              <a:t>)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1336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</a:t>
            </a:r>
            <a:r>
              <a:rPr lang="en-US" dirty="0" smtClean="0"/>
              <a:t>IIS</a:t>
            </a:r>
            <a:r>
              <a:rPr lang="en-US" dirty="0"/>
              <a:t>)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781800" y="2057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6934200" y="22860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7086600" y="25146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Role Type 1</a:t>
            </a:r>
            <a:endParaRPr lang="en-US" dirty="0"/>
          </a:p>
        </p:txBody>
      </p:sp>
      <p:grpSp>
        <p:nvGrpSpPr>
          <p:cNvPr id="21" name="Group 30"/>
          <p:cNvGrpSpPr>
            <a:grpSpLocks/>
          </p:cNvGrpSpPr>
          <p:nvPr/>
        </p:nvGrpSpPr>
        <p:grpSpPr bwMode="auto">
          <a:xfrm>
            <a:off x="4152900" y="3138488"/>
            <a:ext cx="647700" cy="519112"/>
            <a:chOff x="7775011" y="2878863"/>
            <a:chExt cx="749100" cy="601411"/>
          </a:xfrm>
        </p:grpSpPr>
        <p:sp>
          <p:nvSpPr>
            <p:cNvPr id="22" name="Rounded Rectangle 21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8" name="Group 30"/>
          <p:cNvGrpSpPr>
            <a:grpSpLocks/>
          </p:cNvGrpSpPr>
          <p:nvPr/>
        </p:nvGrpSpPr>
        <p:grpSpPr bwMode="auto">
          <a:xfrm>
            <a:off x="3848100" y="2833688"/>
            <a:ext cx="647700" cy="519112"/>
            <a:chOff x="7775011" y="2878863"/>
            <a:chExt cx="749100" cy="601411"/>
          </a:xfrm>
        </p:grpSpPr>
        <p:sp>
          <p:nvSpPr>
            <p:cNvPr id="29" name="Rounded Rectangle 28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5" name="Rounded Rectangle 34"/>
          <p:cNvSpPr/>
          <p:nvPr/>
        </p:nvSpPr>
        <p:spPr bwMode="auto">
          <a:xfrm>
            <a:off x="6705600" y="37338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6858000" y="3962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7010400" y="41910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8" name="Rounded Rectangle 37"/>
          <p:cNvSpPr/>
          <p:nvPr/>
        </p:nvSpPr>
        <p:spPr bwMode="auto">
          <a:xfrm>
            <a:off x="7162800" y="44196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Role Type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81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Queues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100% = Reliability of message delivery</a:t>
            </a:r>
          </a:p>
          <a:p>
            <a:r>
              <a:rPr lang="en-US" dirty="0" smtClean="0"/>
              <a:t>30 seconds = default “invisibility window”</a:t>
            </a:r>
          </a:p>
          <a:p>
            <a:r>
              <a:rPr lang="en-US" dirty="0" smtClean="0"/>
              <a:t>8 KB = max size of a queued item</a:t>
            </a:r>
          </a:p>
          <a:p>
            <a:r>
              <a:rPr lang="en-US" dirty="0" smtClean="0"/>
              <a:t>7 days = max length an item can stay on queue</a:t>
            </a:r>
          </a:p>
          <a:p>
            <a:r>
              <a:rPr lang="en-US" dirty="0" smtClean="0"/>
              <a:t>500 = approx number of transactions a queue can handle per second</a:t>
            </a:r>
          </a:p>
          <a:p>
            <a:r>
              <a:rPr lang="en-US" dirty="0" smtClean="0"/>
              <a:t>N = number of queues you can have (N &gt;&gt; 1)</a:t>
            </a:r>
          </a:p>
        </p:txBody>
      </p:sp>
    </p:spTree>
    <p:extLst>
      <p:ext uri="{BB962C8B-B14F-4D97-AF65-F5344CB8AC3E}">
        <p14:creationId xmlns:p14="http://schemas.microsoft.com/office/powerpoint/2010/main" val="2292186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is the new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Scaling Out has hard limits at CPU, Memory</a:t>
            </a:r>
          </a:p>
          <a:p>
            <a:pPr lvl="1"/>
            <a:r>
              <a:rPr lang="en-US" dirty="0" smtClean="0"/>
              <a:t>Architecturally more limiting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667000"/>
            <a:ext cx="12820650" cy="1000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</a:t>
            </a:r>
            <a:r>
              <a:rPr lang="en-US" b="1" dirty="0" smtClean="0"/>
              <a:t>requires</a:t>
            </a:r>
            <a:r>
              <a:rPr lang="en-US" dirty="0" smtClean="0"/>
              <a:t> Idempotent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do a task twice, end result same as if we did it once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enables Responsive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to interactive users is as fast as a work request can be persisted</a:t>
            </a:r>
          </a:p>
          <a:p>
            <a:r>
              <a:rPr lang="en-US" dirty="0" smtClean="0"/>
              <a:t>Time consuming work done off-line</a:t>
            </a:r>
          </a:p>
          <a:p>
            <a:r>
              <a:rPr lang="en-US" dirty="0" smtClean="0"/>
              <a:t>Same total resource consumption, better subjective experience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enables Scalable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Loosely coupled, concern-independent scaling</a:t>
            </a:r>
          </a:p>
          <a:p>
            <a:r>
              <a:rPr lang="en-US" dirty="0" smtClean="0"/>
              <a:t>Blocking is Bane of Scalability</a:t>
            </a:r>
          </a:p>
          <a:p>
            <a:pPr lvl="1"/>
            <a:r>
              <a:rPr lang="en-US" dirty="0" smtClean="0"/>
              <a:t>Decoupled front/back ends insulate from other system issues if…</a:t>
            </a:r>
          </a:p>
          <a:p>
            <a:pPr lvl="1"/>
            <a:r>
              <a:rPr lang="en-US" dirty="0" smtClean="0"/>
              <a:t>Twitter down</a:t>
            </a:r>
          </a:p>
          <a:p>
            <a:pPr lvl="1"/>
            <a:r>
              <a:rPr lang="en-US" dirty="0" smtClean="0"/>
              <a:t>Email server unreachable</a:t>
            </a:r>
          </a:p>
          <a:p>
            <a:pPr lvl="1"/>
            <a:r>
              <a:rPr lang="en-US" dirty="0" smtClean="0"/>
              <a:t>Order processing partner doing maintenance</a:t>
            </a:r>
          </a:p>
          <a:p>
            <a:pPr lvl="1"/>
            <a:r>
              <a:rPr lang="en-US" dirty="0" smtClean="0"/>
              <a:t>Internet connectivity interruption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Q</a:t>
            </a:r>
            <a:r>
              <a:rPr lang="en-US" baseline="30000" dirty="0" err="1" smtClean="0"/>
              <a:t>n</a:t>
            </a:r>
            <a:r>
              <a:rPr lang="en-US" dirty="0" err="1" smtClean="0">
                <a:sym typeface="Wingdings" pitchFamily="2" charset="2"/>
              </a:rPr>
              <a:t></a:t>
            </a:r>
            <a:r>
              <a:rPr lang="en-US" dirty="0" err="1" smtClean="0"/>
              <a:t>R</a:t>
            </a:r>
            <a:r>
              <a:rPr lang="en-US" baseline="30000" dirty="0" err="1" smtClean="0"/>
              <a:t>n</a:t>
            </a:r>
            <a:r>
              <a:rPr lang="en-US" dirty="0" smtClean="0"/>
              <a:t> enables Resilient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“Plan for failure”</a:t>
            </a:r>
          </a:p>
          <a:p>
            <a:r>
              <a:rPr lang="en-US" b="1" dirty="0" smtClean="0"/>
              <a:t>There will be role restarts</a:t>
            </a:r>
          </a:p>
          <a:p>
            <a:r>
              <a:rPr lang="en-US" dirty="0" smtClean="0"/>
              <a:t>Bake in handling of restarts</a:t>
            </a:r>
          </a:p>
          <a:p>
            <a:pPr lvl="1"/>
            <a:r>
              <a:rPr lang="en-US" dirty="0" smtClean="0"/>
              <a:t>Not an exception!</a:t>
            </a:r>
          </a:p>
          <a:p>
            <a:pPr lvl="1"/>
            <a:r>
              <a:rPr lang="en-US" dirty="0" smtClean="0"/>
              <a:t>Restarts are routine, system “just keeps working”</a:t>
            </a:r>
          </a:p>
          <a:p>
            <a:r>
              <a:rPr lang="en-US" dirty="0" smtClean="0"/>
              <a:t>Change the “service” topology by adding or removing role instances… </a:t>
            </a:r>
          </a:p>
          <a:p>
            <a:pPr lvl="1"/>
            <a:r>
              <a:rPr lang="en-US" b="1" i="1" dirty="0" smtClean="0"/>
              <a:t>Without service interruption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to upgrade without downtime</a:t>
            </a:r>
          </a:p>
          <a:p>
            <a:r>
              <a:rPr lang="en-US" dirty="0" smtClean="0"/>
              <a:t>Wasteful to provision for peak load</a:t>
            </a:r>
          </a:p>
          <a:p>
            <a:r>
              <a:rPr lang="en-US" dirty="0" smtClean="0"/>
              <a:t>Time consuming to add more dev or test environments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53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What’s Going Down?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219200"/>
          <a:ext cx="914399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724"/>
                <a:gridCol w="2259724"/>
                <a:gridCol w="2259724"/>
                <a:gridCol w="2364827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Typical</a:t>
                      </a:r>
                      <a:r>
                        <a:rPr lang="en-US" sz="2400" baseline="0" dirty="0" smtClean="0"/>
                        <a:t> Site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Azure Role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Wingdings" pitchFamily="2" charset="2"/>
                        </a:rPr>
                        <a:t>Azure Site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Operating System Upgrade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Application Update / Deploy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Change Topology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Hardware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Software Bug / Crash / Failure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Security</a:t>
                      </a:r>
                      <a:r>
                        <a:rPr lang="en-US" sz="2400" baseline="0" dirty="0" smtClean="0"/>
                        <a:t> Patch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12" descr="C:\Users\Bill\AppData\Local\Microsoft\Windows\Temporary Internet Files\Content.IE5\GSDT1JY1\MC90039175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438400"/>
            <a:ext cx="846137" cy="843920"/>
          </a:xfrm>
          <a:prstGeom prst="rect">
            <a:avLst/>
          </a:prstGeom>
          <a:noFill/>
        </p:spPr>
      </p:pic>
      <p:pic>
        <p:nvPicPr>
          <p:cNvPr id="21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3276600"/>
            <a:ext cx="914400" cy="933190"/>
          </a:xfrm>
          <a:prstGeom prst="rect">
            <a:avLst/>
          </a:prstGeom>
          <a:noFill/>
        </p:spPr>
      </p:pic>
      <p:pic>
        <p:nvPicPr>
          <p:cNvPr id="25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953000"/>
            <a:ext cx="914400" cy="933190"/>
          </a:xfrm>
          <a:prstGeom prst="rect">
            <a:avLst/>
          </a:prstGeom>
          <a:noFill/>
        </p:spPr>
      </p:pic>
      <p:pic>
        <p:nvPicPr>
          <p:cNvPr id="28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5029200"/>
            <a:ext cx="685800" cy="685800"/>
          </a:xfrm>
          <a:prstGeom prst="rect">
            <a:avLst/>
          </a:prstGeom>
          <a:noFill/>
        </p:spPr>
      </p:pic>
      <p:pic>
        <p:nvPicPr>
          <p:cNvPr id="19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1752600"/>
            <a:ext cx="685800" cy="685800"/>
          </a:xfrm>
          <a:prstGeom prst="rect">
            <a:avLst/>
          </a:prstGeom>
          <a:noFill/>
        </p:spPr>
      </p:pic>
      <p:pic>
        <p:nvPicPr>
          <p:cNvPr id="23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752600"/>
            <a:ext cx="685800" cy="685800"/>
          </a:xfrm>
          <a:prstGeom prst="rect">
            <a:avLst/>
          </a:prstGeom>
          <a:noFill/>
        </p:spPr>
      </p:pic>
      <p:pic>
        <p:nvPicPr>
          <p:cNvPr id="29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676400"/>
            <a:ext cx="914400" cy="933190"/>
          </a:xfrm>
          <a:prstGeom prst="rect">
            <a:avLst/>
          </a:prstGeom>
          <a:noFill/>
        </p:spPr>
      </p:pic>
      <p:pic>
        <p:nvPicPr>
          <p:cNvPr id="30" name="Picture 12" descr="C:\Users\Bill\AppData\Local\Microsoft\Windows\Temporary Internet Files\Content.IE5\GSDT1JY1\MC90039175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5633080"/>
            <a:ext cx="846137" cy="843920"/>
          </a:xfrm>
          <a:prstGeom prst="rect">
            <a:avLst/>
          </a:prstGeom>
          <a:noFill/>
        </p:spPr>
      </p:pic>
      <p:pic>
        <p:nvPicPr>
          <p:cNvPr id="31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590800"/>
            <a:ext cx="685800" cy="685800"/>
          </a:xfrm>
          <a:prstGeom prst="rect">
            <a:avLst/>
          </a:prstGeom>
          <a:noFill/>
        </p:spPr>
      </p:pic>
      <p:pic>
        <p:nvPicPr>
          <p:cNvPr id="32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514600"/>
            <a:ext cx="685800" cy="685800"/>
          </a:xfrm>
          <a:prstGeom prst="rect">
            <a:avLst/>
          </a:prstGeom>
          <a:noFill/>
        </p:spPr>
      </p:pic>
      <p:pic>
        <p:nvPicPr>
          <p:cNvPr id="33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352800"/>
            <a:ext cx="685800" cy="685800"/>
          </a:xfrm>
          <a:prstGeom prst="rect">
            <a:avLst/>
          </a:prstGeom>
          <a:noFill/>
        </p:spPr>
      </p:pic>
      <p:pic>
        <p:nvPicPr>
          <p:cNvPr id="34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352800"/>
            <a:ext cx="685800" cy="685800"/>
          </a:xfrm>
          <a:prstGeom prst="rect">
            <a:avLst/>
          </a:prstGeom>
          <a:noFill/>
        </p:spPr>
      </p:pic>
      <p:pic>
        <p:nvPicPr>
          <p:cNvPr id="35" name="Picture 12" descr="C:\Users\Bill\AppData\Local\Microsoft\Windows\Temporary Internet Files\Content.IE5\GSDT1JY1\MC90039175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676400"/>
            <a:ext cx="846137" cy="843920"/>
          </a:xfrm>
          <a:prstGeom prst="rect">
            <a:avLst/>
          </a:prstGeom>
          <a:noFill/>
        </p:spPr>
      </p:pic>
      <p:pic>
        <p:nvPicPr>
          <p:cNvPr id="36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4267200"/>
            <a:ext cx="685800" cy="685800"/>
          </a:xfrm>
          <a:prstGeom prst="rect">
            <a:avLst/>
          </a:prstGeom>
          <a:noFill/>
        </p:spPr>
      </p:pic>
      <p:pic>
        <p:nvPicPr>
          <p:cNvPr id="37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267200"/>
            <a:ext cx="685800" cy="685800"/>
          </a:xfrm>
          <a:prstGeom prst="rect">
            <a:avLst/>
          </a:prstGeom>
          <a:noFill/>
        </p:spPr>
      </p:pic>
      <p:pic>
        <p:nvPicPr>
          <p:cNvPr id="38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5638800"/>
            <a:ext cx="685800" cy="685800"/>
          </a:xfrm>
          <a:prstGeom prst="rect">
            <a:avLst/>
          </a:prstGeom>
          <a:noFill/>
        </p:spPr>
      </p:pic>
      <p:pic>
        <p:nvPicPr>
          <p:cNvPr id="39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029200"/>
            <a:ext cx="685800" cy="685800"/>
          </a:xfrm>
          <a:prstGeom prst="rect">
            <a:avLst/>
          </a:prstGeom>
          <a:noFill/>
        </p:spPr>
      </p:pic>
      <p:pic>
        <p:nvPicPr>
          <p:cNvPr id="40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638800"/>
            <a:ext cx="685800" cy="685800"/>
          </a:xfrm>
          <a:prstGeom prst="rect">
            <a:avLst/>
          </a:prstGeom>
          <a:noFill/>
        </p:spPr>
      </p:pic>
      <p:pic>
        <p:nvPicPr>
          <p:cNvPr id="41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5543810"/>
            <a:ext cx="914400" cy="933190"/>
          </a:xfrm>
          <a:prstGeom prst="rect">
            <a:avLst/>
          </a:prstGeom>
          <a:noFill/>
        </p:spPr>
      </p:pic>
      <p:pic>
        <p:nvPicPr>
          <p:cNvPr id="42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114800"/>
            <a:ext cx="914400" cy="933190"/>
          </a:xfrm>
          <a:prstGeom prst="rect">
            <a:avLst/>
          </a:prstGeom>
          <a:noFill/>
        </p:spPr>
      </p:pic>
      <p:pic>
        <p:nvPicPr>
          <p:cNvPr id="43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514600"/>
            <a:ext cx="914400" cy="933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 is “always on” – customer expectations</a:t>
            </a:r>
          </a:p>
          <a:p>
            <a:r>
              <a:rPr lang="en-US" dirty="0" smtClean="0"/>
              <a:t>Cheap, commodity computers that are pretty dang good – Moore’s Law</a:t>
            </a:r>
          </a:p>
          <a:p>
            <a:r>
              <a:rPr lang="en-US" dirty="0" smtClean="0"/>
              <a:t>Internet is distributed</a:t>
            </a:r>
          </a:p>
          <a:p>
            <a:r>
              <a:rPr lang="en-US" dirty="0" smtClean="0"/>
              <a:t>Cost focus due to global economy</a:t>
            </a:r>
          </a:p>
          <a:p>
            <a:r>
              <a:rPr lang="en-US" dirty="0" smtClean="0"/>
              <a:t>Innovation driven – fiercely competitive space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Workforce: Cloud Roles offer logical separation for purposes of development + test by distributed development teams</a:t>
            </a:r>
          </a:p>
          <a:p>
            <a:r>
              <a:rPr lang="en-US" dirty="0" smtClean="0"/>
              <a:t>Agile: Smaller teams, Lower friction, Shorter cycle times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Centers are BIG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Recently we crossed the threshold where power consumed by data centers in the US now exceeds 2% of all power used - and for any data center, power accounts for more than all other costs combined. </a:t>
            </a:r>
          </a:p>
          <a:p>
            <a:pPr lvl="1"/>
            <a:r>
              <a:rPr lang="en-US" i="1" dirty="0" smtClean="0"/>
              <a:t>Pat </a:t>
            </a:r>
            <a:r>
              <a:rPr lang="en-US" i="1" dirty="0" err="1" smtClean="0"/>
              <a:t>Helland</a:t>
            </a:r>
            <a:r>
              <a:rPr lang="en-US" i="1" dirty="0" smtClean="0"/>
              <a:t>, a Microsoft cloud architect</a:t>
            </a:r>
          </a:p>
          <a:p>
            <a:endParaRPr lang="en-US" dirty="0" smtClean="0"/>
          </a:p>
          <a:p>
            <a:r>
              <a:rPr lang="en-US" dirty="0" smtClean="0"/>
              <a:t>Data centers are sucking more juice than all US color TVs </a:t>
            </a:r>
            <a:r>
              <a:rPr lang="en-US" b="1" dirty="0" smtClean="0"/>
              <a:t>combined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hlinkClick r:id="rId2"/>
              </a:rPr>
              <a:t>http://royal.pingdom.com/2008/07/25/us-data-centers-consuming-as-much-power-as-5-million-houses/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Centers are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Let your Cloud provider deal with …</a:t>
            </a:r>
          </a:p>
          <a:p>
            <a:pPr lvl="1"/>
            <a:r>
              <a:rPr lang="en-US" sz="3600" dirty="0" smtClean="0"/>
              <a:t>Global distribution / synchronization </a:t>
            </a:r>
          </a:p>
          <a:p>
            <a:pPr lvl="1"/>
            <a:r>
              <a:rPr lang="en-US" sz="3600" dirty="0" smtClean="0"/>
              <a:t>Geographic load balancing / tuning</a:t>
            </a:r>
          </a:p>
          <a:p>
            <a:pPr lvl="1"/>
            <a:r>
              <a:rPr lang="en-US" sz="3600" dirty="0" smtClean="0"/>
              <a:t>Providing </a:t>
            </a:r>
            <a:r>
              <a:rPr lang="en-US" sz="3600" dirty="0" smtClean="0"/>
              <a:t>CDN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 smtClean="0"/>
              <a:t>Roles and Queues pattern still works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Scale Out easier to Spread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953000" cy="47545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Scale out systems better suited for geographic distribution</a:t>
            </a:r>
          </a:p>
          <a:p>
            <a:pPr lvl="1"/>
            <a:r>
              <a:rPr lang="en-US" dirty="0" smtClean="0"/>
              <a:t>More efficient and flexible because more granular</a:t>
            </a:r>
          </a:p>
          <a:p>
            <a:pPr lvl="1"/>
            <a:r>
              <a:rPr lang="en-US" dirty="0" smtClean="0"/>
              <a:t>Hard for a mega-machine to be in more than one </a:t>
            </a:r>
            <a:r>
              <a:rPr lang="en-US" dirty="0" smtClean="0"/>
              <a:t>place</a:t>
            </a:r>
          </a:p>
          <a:p>
            <a:pPr lvl="1"/>
            <a:r>
              <a:rPr lang="en-US" dirty="0" smtClean="0"/>
              <a:t>Failure need not be binary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49154" name="Picture 2" descr="File:Chainsaw cutting tre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76400"/>
            <a:ext cx="4038600" cy="570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Holds Barred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“[Google’s] custom-designed server hardware includes a 12-volt battery that functions as an uninterruptible power supply. This obviates the need for a central data center UPS, which turns out to be less reliable than on-board batteries.” –Information Week</a:t>
            </a:r>
          </a:p>
          <a:p>
            <a:r>
              <a:rPr lang="en-US" dirty="0" smtClean="0">
                <a:hlinkClick r:id="rId3"/>
              </a:rPr>
              <a:t>http://i.i.com.com/cnwk.1d/i/bto/20090401/GoogleServerLarge.jpg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Azure’s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that knows about failover, other computers, environments, …	</a:t>
            </a:r>
          </a:p>
          <a:p>
            <a:pPr lvl="1"/>
            <a:r>
              <a:rPr lang="en-US" b="1" dirty="0" smtClean="0"/>
              <a:t>Does</a:t>
            </a:r>
            <a:r>
              <a:rPr lang="en-US" dirty="0" smtClean="0"/>
              <a:t>. </a:t>
            </a:r>
            <a:r>
              <a:rPr lang="en-US" b="1" dirty="0" smtClean="0"/>
              <a:t>Not</a:t>
            </a:r>
            <a:r>
              <a:rPr lang="en-US" dirty="0" smtClean="0"/>
              <a:t>. </a:t>
            </a:r>
            <a:r>
              <a:rPr lang="en-US" b="1" dirty="0" smtClean="0"/>
              <a:t>Exist</a:t>
            </a:r>
            <a:r>
              <a:rPr lang="en-US" dirty="0" smtClean="0"/>
              <a:t>. in your application code</a:t>
            </a:r>
          </a:p>
          <a:p>
            <a:r>
              <a:rPr lang="en-US" dirty="0" smtClean="0"/>
              <a:t>Azure’s </a:t>
            </a:r>
            <a:r>
              <a:rPr lang="en-US" dirty="0" err="1" smtClean="0"/>
              <a:t>AppFabric</a:t>
            </a:r>
            <a:r>
              <a:rPr lang="en-US" dirty="0" smtClean="0"/>
              <a:t> handles</a:t>
            </a:r>
          </a:p>
          <a:p>
            <a:endParaRPr lang="en-US" dirty="0" smtClean="0"/>
          </a:p>
          <a:p>
            <a:r>
              <a:rPr lang="en-US" dirty="0" smtClean="0"/>
              <a:t>So Roles support many properties – Azure allows for a clean implementation or Roles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These capabilities are not all new… right?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blogs.westword.com/latestword/star%20trek%20alie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057400"/>
            <a:ext cx="9144000" cy="9573141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/>
          <a:lstStyle/>
          <a:p>
            <a:r>
              <a:rPr lang="en-US" dirty="0" smtClean="0"/>
              <a:t>Not new, but…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953000"/>
            <a:ext cx="8458200" cy="1371600"/>
          </a:xfrm>
        </p:spPr>
        <p:txBody>
          <a:bodyPr/>
          <a:lstStyle/>
          <a:p>
            <a:r>
              <a:rPr lang="en-US" dirty="0" smtClean="0"/>
              <a:t>Accessible to us mere mortals</a:t>
            </a:r>
            <a:endParaRPr lang="en-US" dirty="0"/>
          </a:p>
        </p:txBody>
      </p:sp>
      <p:pic>
        <p:nvPicPr>
          <p:cNvPr id="94212" name="Picture 4" descr="http://www.watchmoviestreaming.com/pictures/dumbanddumbe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0"/>
            <a:ext cx="9471489" cy="505777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81000" y="6019800"/>
            <a:ext cx="8458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 complex,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more cost-effective, competitive pressure: everyone’s doing it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Queue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Code for retries – </a:t>
            </a:r>
            <a:r>
              <a:rPr lang="en-US" i="1" dirty="0" smtClean="0"/>
              <a:t>Plan to fail</a:t>
            </a:r>
            <a:endParaRPr lang="en-US" dirty="0" smtClean="0"/>
          </a:p>
          <a:p>
            <a:r>
              <a:rPr lang="en-US" dirty="0" smtClean="0"/>
              <a:t>Poison Messages</a:t>
            </a:r>
          </a:p>
          <a:p>
            <a:r>
              <a:rPr lang="en-US" dirty="0" smtClean="0"/>
              <a:t>Exception handling</a:t>
            </a:r>
          </a:p>
          <a:p>
            <a:r>
              <a:rPr lang="en-US" dirty="0" smtClean="0"/>
              <a:t>Fully utilize Roles – complexity trade-off</a:t>
            </a:r>
          </a:p>
          <a:p>
            <a:r>
              <a:rPr lang="en-US" dirty="0" err="1" smtClean="0"/>
              <a:t>Async</a:t>
            </a:r>
            <a:r>
              <a:rPr lang="en-US" dirty="0" smtClean="0"/>
              <a:t> notification of new Queue items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Worker Role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Full utilization of a WR instance is more work</a:t>
            </a:r>
          </a:p>
          <a:p>
            <a:pPr lvl="1"/>
            <a:r>
              <a:rPr lang="en-US" dirty="0" smtClean="0"/>
              <a:t>Message stays in queue for 7 days</a:t>
            </a:r>
          </a:p>
          <a:p>
            <a:pPr lvl="1"/>
            <a:r>
              <a:rPr lang="en-US" dirty="0" smtClean="0"/>
              <a:t>You pay by instance, not resource use within</a:t>
            </a:r>
          </a:p>
          <a:p>
            <a:r>
              <a:rPr lang="en-US" dirty="0" smtClean="0"/>
              <a:t>Tactics…</a:t>
            </a:r>
          </a:p>
          <a:p>
            <a:pPr lvl="1"/>
            <a:r>
              <a:rPr lang="en-US" dirty="0" smtClean="0"/>
              <a:t>Read &gt;1 message from queue at a time</a:t>
            </a:r>
          </a:p>
          <a:p>
            <a:pPr lvl="1"/>
            <a:r>
              <a:rPr lang="en-US" dirty="0" smtClean="0"/>
              <a:t>Have multiple message types handled in one worker role</a:t>
            </a:r>
          </a:p>
          <a:p>
            <a:pPr lvl="1"/>
            <a:r>
              <a:rPr lang="en-US" dirty="0" smtClean="0"/>
              <a:t>Build multi-threaded Worker Role</a:t>
            </a:r>
          </a:p>
          <a:p>
            <a:r>
              <a:rPr lang="en-US" dirty="0" smtClean="0"/>
              <a:t>Build simple “scale with the </a:t>
            </a:r>
            <a:r>
              <a:rPr lang="en-US" dirty="0" err="1" smtClean="0"/>
              <a:t>config</a:t>
            </a:r>
            <a:r>
              <a:rPr lang="en-US" dirty="0" smtClean="0"/>
              <a:t> file” systems</a:t>
            </a:r>
          </a:p>
          <a:p>
            <a:pPr lvl="1"/>
            <a:r>
              <a:rPr lang="en-US" dirty="0" smtClean="0"/>
              <a:t>Is time-to-market more imp than deployment / run costs?</a:t>
            </a:r>
          </a:p>
          <a:p>
            <a:pPr lvl="1"/>
            <a:r>
              <a:rPr lang="en-US" dirty="0" smtClean="0"/>
              <a:t>Trade off scale efficiency, maintainability, time-to-market</a:t>
            </a:r>
          </a:p>
          <a:p>
            <a:r>
              <a:rPr lang="en-US" dirty="0" smtClean="0"/>
              <a:t>Business Decisions!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http://queue.core.windows.net</a:t>
            </a:r>
            <a:endParaRPr lang="en-US" dirty="0" smtClean="0"/>
          </a:p>
          <a:p>
            <a:r>
              <a:rPr lang="en-US" dirty="0" smtClean="0"/>
              <a:t>“If you are running in the development fabric on your desktop computer you can configure it with the well-known development storage connection string </a:t>
            </a:r>
            <a:r>
              <a:rPr lang="en-US" dirty="0" err="1" smtClean="0"/>
              <a:t>UseDevelopmentStorage</a:t>
            </a:r>
            <a:r>
              <a:rPr lang="en-US" dirty="0" smtClean="0"/>
              <a:t>=true. This well-known string provides all of the data necessary to connect with the local instance of development storage.” –Azure in Action p. 349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Imagine a Train…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Designed to support the maximum/peak load</a:t>
            </a:r>
          </a:p>
          <a:p>
            <a:r>
              <a:rPr lang="en-US" dirty="0" smtClean="0"/>
              <a:t>Made all the needed stops</a:t>
            </a:r>
          </a:p>
          <a:p>
            <a:r>
              <a:rPr lang="en-US" dirty="0" smtClean="0"/>
              <a:t>Ran once per day</a:t>
            </a:r>
          </a:p>
          <a:p>
            <a:endParaRPr lang="en-US" dirty="0" smtClean="0"/>
          </a:p>
          <a:p>
            <a:r>
              <a:rPr lang="en-US" dirty="0" smtClean="0"/>
              <a:t>WE DON’T DO THAT</a:t>
            </a:r>
          </a:p>
          <a:p>
            <a:r>
              <a:rPr lang="en-US" dirty="0" smtClean="0"/>
              <a:t>Many small trains</a:t>
            </a:r>
          </a:p>
          <a:p>
            <a:r>
              <a:rPr lang="en-US" dirty="0" smtClean="0"/>
              <a:t>No “</a:t>
            </a:r>
            <a:r>
              <a:rPr lang="en-US" dirty="0" err="1" smtClean="0"/>
              <a:t>SPoF</a:t>
            </a:r>
            <a:r>
              <a:rPr lang="en-US" dirty="0" smtClean="0"/>
              <a:t>”</a:t>
            </a:r>
          </a:p>
          <a:p>
            <a:r>
              <a:rPr lang="en-US" i="1" dirty="0" smtClean="0"/>
              <a:t>Put all your eggs in the one basket and – WATCH THAT BASKET.</a:t>
            </a:r>
            <a:r>
              <a:rPr lang="en-US" dirty="0" smtClean="0"/>
              <a:t> – Mark Twain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670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Silver Bullet?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Does Azure make my application scale automatically?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4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5600" dirty="0" smtClean="0">
                <a:sym typeface="Wingdings" pitchFamily="2" charset="2"/>
              </a:rPr>
              <a:t></a:t>
            </a:r>
            <a:endParaRPr lang="en-US" sz="25600" dirty="0"/>
          </a:p>
        </p:txBody>
      </p:sp>
    </p:spTree>
    <p:extLst>
      <p:ext uri="{BB962C8B-B14F-4D97-AF65-F5344CB8AC3E}">
        <p14:creationId xmlns:p14="http://schemas.microsoft.com/office/powerpoint/2010/main" val="38966896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Queue API set</a:t>
            </a:r>
            <a:endParaRPr lang="en-US" dirty="0"/>
          </a:p>
          <a:p>
            <a:pPr lvl="1"/>
            <a:r>
              <a:rPr lang="en-US" dirty="0"/>
              <a:t>Create a </a:t>
            </a:r>
            <a:r>
              <a:rPr lang="en-US" dirty="0" err="1"/>
              <a:t>CloudQueueClient</a:t>
            </a:r>
            <a:r>
              <a:rPr lang="en-US" dirty="0"/>
              <a:t> using account and credentials</a:t>
            </a:r>
          </a:p>
          <a:p>
            <a:pPr lvl="1"/>
            <a:r>
              <a:rPr lang="en-US" dirty="0"/>
              <a:t>Create a </a:t>
            </a:r>
            <a:r>
              <a:rPr lang="en-US" dirty="0" err="1"/>
              <a:t>CloudQueue</a:t>
            </a:r>
            <a:r>
              <a:rPr lang="en-US" dirty="0"/>
              <a:t> using the client and </a:t>
            </a:r>
            <a:r>
              <a:rPr lang="en-US" dirty="0" err="1"/>
              <a:t>GetQueueReference</a:t>
            </a:r>
            <a:r>
              <a:rPr lang="en-US" dirty="0"/>
              <a:t> - queue name</a:t>
            </a:r>
          </a:p>
          <a:p>
            <a:pPr lvl="1"/>
            <a:r>
              <a:rPr lang="en-US" dirty="0" err="1"/>
              <a:t>CreateIfNotExist</a:t>
            </a:r>
            <a:r>
              <a:rPr lang="en-US" dirty="0"/>
              <a:t> to create it if not there</a:t>
            </a:r>
          </a:p>
          <a:p>
            <a:pPr lvl="1"/>
            <a:r>
              <a:rPr lang="en-US" dirty="0"/>
              <a:t>Create a </a:t>
            </a:r>
            <a:r>
              <a:rPr lang="en-US" dirty="0" err="1"/>
              <a:t>CloudQueueMessage</a:t>
            </a:r>
            <a:r>
              <a:rPr lang="en-US" dirty="0"/>
              <a:t> with content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CloudQueue.AddMessage</a:t>
            </a:r>
            <a:r>
              <a:rPr lang="en-US" dirty="0"/>
              <a:t> to add it to the queue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CloudQueue.GetMessage</a:t>
            </a:r>
            <a:r>
              <a:rPr lang="en-US" dirty="0"/>
              <a:t> to get it out (passing invisibility time)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94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Cmdlets</a:t>
            </a:r>
            <a:r>
              <a:rPr lang="en-US" dirty="0" smtClean="0"/>
              <a:t>, Certificates, Storage Tools, Diagnostics &lt;</a:t>
            </a:r>
            <a:r>
              <a:rPr lang="en-US" dirty="0" smtClean="0">
                <a:sym typeface="Wingdings" pitchFamily="2" charset="2"/>
              </a:rPr>
              <a:t> REALLY – ALL THESE?</a:t>
            </a:r>
          </a:p>
          <a:p>
            <a:r>
              <a:rPr lang="en-US" dirty="0" smtClean="0">
                <a:sym typeface="Wingdings" pitchFamily="2" charset="2"/>
              </a:rPr>
              <a:t>Why Roles and Queues matter</a:t>
            </a:r>
          </a:p>
          <a:p>
            <a:r>
              <a:rPr lang="en-US" dirty="0" smtClean="0">
                <a:sym typeface="Wingdings" pitchFamily="2" charset="2"/>
              </a:rPr>
              <a:t>Dev Tools – what are you using today?</a:t>
            </a:r>
          </a:p>
          <a:p>
            <a:r>
              <a:rPr lang="en-US" dirty="0" smtClean="0">
                <a:sym typeface="Wingdings" pitchFamily="2" charset="2"/>
              </a:rPr>
              <a:t>Visual Studio 2010, C#, </a:t>
            </a:r>
            <a:r>
              <a:rPr lang="en-US" dirty="0" err="1" smtClean="0">
                <a:sym typeface="Wingdings" pitchFamily="2" charset="2"/>
              </a:rPr>
              <a:t>CloudService</a:t>
            </a:r>
            <a:r>
              <a:rPr lang="en-US" dirty="0" smtClean="0">
                <a:sym typeface="Wingdings" pitchFamily="2" charset="2"/>
              </a:rPr>
              <a:t> Template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Code, Object Model walk through</a:t>
            </a:r>
          </a:p>
          <a:p>
            <a:r>
              <a:rPr lang="en-US" dirty="0" smtClean="0">
                <a:sym typeface="Wingdings" pitchFamily="2" charset="2"/>
              </a:rPr>
              <a:t>Demo building a simple application</a:t>
            </a:r>
          </a:p>
          <a:p>
            <a:r>
              <a:rPr lang="en-US" dirty="0" smtClean="0">
                <a:sym typeface="Wingdings" pitchFamily="2" charset="2"/>
              </a:rPr>
              <a:t>LAB: build, debug, deploy</a:t>
            </a:r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Do we really need “the cloud” for all these great properties?</a:t>
            </a:r>
          </a:p>
          <a:p>
            <a:r>
              <a:rPr lang="en-US" sz="4800" dirty="0" smtClean="0"/>
              <a:t>Does (cloud == scalability + operational simplicity + cost savings + fast time-to-market)?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" descr="C:\Users\Bill\AppData\Local\Microsoft\Windows\Temporary Internet Files\Low\Content.IE5\K1MOXVTS\spinaltap-1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95400"/>
            <a:ext cx="4648200" cy="4648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“These go to eleven” –Nigel </a:t>
            </a:r>
            <a:r>
              <a:rPr lang="en-US" dirty="0" err="1" smtClean="0"/>
              <a:t>Tufnel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715000"/>
            <a:ext cx="8915400" cy="11430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i="1" dirty="0" smtClean="0"/>
              <a:t>The cloud is an </a:t>
            </a:r>
            <a:r>
              <a:rPr lang="en-US" b="1" i="1" dirty="0" smtClean="0"/>
              <a:t>amplifier</a:t>
            </a:r>
            <a:r>
              <a:rPr lang="en-US" i="1" dirty="0" smtClean="0"/>
              <a:t> – emerging as best system of software services + patterns + tools + ecosystem for tomorrow’s systems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-228600"/>
            <a:ext cx="10420137" cy="754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10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http://baugfirestarter.cloudapp.net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http://bostonazuresample.cloudapp.net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Narrative for Lab 1:</a:t>
            </a:r>
            <a:endParaRPr lang="en-US" dirty="0">
              <a:hlinkClick r:id="rId4"/>
            </a:endParaRP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hmbl.me/1H4ZVZ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smtClean="0"/>
              <a:t>(about breaks…)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33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Time</a:t>
            </a:r>
            <a:endParaRPr lang="en-US" dirty="0"/>
          </a:p>
        </p:txBody>
      </p:sp>
      <p:pic>
        <p:nvPicPr>
          <p:cNvPr id="112642" name="Picture 2" descr="http://cientifica.eu/blog/wp-content/uploads/2007/09/mad_scientist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-152400"/>
            <a:ext cx="5265589" cy="701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Time</a:t>
            </a:r>
            <a:endParaRPr lang="en-US" dirty="0"/>
          </a:p>
        </p:txBody>
      </p:sp>
      <p:pic>
        <p:nvPicPr>
          <p:cNvPr id="112642" name="Picture 2" descr="http://cientifica.eu/blog/wp-content/uploads/2007/09/mad_scientist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-152400"/>
            <a:ext cx="5265589" cy="70104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38150"/>
            <a:ext cx="2409825" cy="185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62150"/>
            <a:ext cx="14382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www.mspmentor.net/wp-content/uploads/2010/02/microsoft-windows-azure-mspmento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19150"/>
            <a:ext cx="1385047" cy="69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626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Self-Signed </a:t>
            </a:r>
            <a:r>
              <a:rPr lang="en-US" dirty="0" err="1" smtClean="0"/>
              <a:t>Certs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all the ceremony of a </a:t>
            </a:r>
            <a:r>
              <a:rPr lang="en-US" dirty="0" err="1" smtClean="0"/>
              <a:t>Verisign</a:t>
            </a:r>
            <a:r>
              <a:rPr lang="en-US" dirty="0" smtClean="0"/>
              <a:t> Digital Certificate </a:t>
            </a:r>
          </a:p>
          <a:p>
            <a:pPr lvl="1"/>
            <a:r>
              <a:rPr lang="en-US" dirty="0" smtClean="0"/>
              <a:t>PKI not needed here</a:t>
            </a:r>
          </a:p>
          <a:p>
            <a:pPr lvl="1"/>
            <a:r>
              <a:rPr lang="en-US" dirty="0" smtClean="0"/>
              <a:t>I don’t need to know that “Company X really issued this cert”</a:t>
            </a:r>
          </a:p>
          <a:p>
            <a:pPr lvl="1"/>
            <a:r>
              <a:rPr lang="en-US" dirty="0" smtClean="0"/>
              <a:t>If you have it, you are cool</a:t>
            </a:r>
          </a:p>
          <a:p>
            <a:pPr lvl="2"/>
            <a:r>
              <a:rPr lang="en-US" dirty="0" smtClean="0"/>
              <a:t>I trust “me”</a:t>
            </a:r>
          </a:p>
          <a:p>
            <a:pPr lvl="1"/>
            <a:r>
              <a:rPr lang="en-US" dirty="0" smtClean="0"/>
              <a:t>Not the same </a:t>
            </a:r>
            <a:r>
              <a:rPr lang="en-US" dirty="0" err="1" smtClean="0"/>
              <a:t>über</a:t>
            </a:r>
            <a:r>
              <a:rPr lang="en-US" dirty="0" smtClean="0"/>
              <a:t>-trust scenario that PKI solves; not a “can I trust this party” situation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5669</TotalTime>
  <Words>2161</Words>
  <Application>Microsoft Office PowerPoint</Application>
  <PresentationFormat>On-screen Show (4:3)</PresentationFormat>
  <Paragraphs>441</Paragraphs>
  <Slides>58</Slides>
  <Notes>23</Notes>
  <HiddenSlides>16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PowerPoint Presentation</vt:lpstr>
      <vt:lpstr>PowerPoint Presentation</vt:lpstr>
      <vt:lpstr>Two Roles a Queue</vt:lpstr>
      <vt:lpstr>Two Roles a Queue</vt:lpstr>
      <vt:lpstr>Goal: Build software systems where…</vt:lpstr>
      <vt:lpstr>Agenda for Roles &amp; Queues</vt:lpstr>
      <vt:lpstr>Two Concepts</vt:lpstr>
      <vt:lpstr>Web Roles are a lot like Web Pages</vt:lpstr>
      <vt:lpstr>Queue</vt:lpstr>
      <vt:lpstr>Key Pattern: Roles + Queues</vt:lpstr>
      <vt:lpstr>Canonical Example: Thumbnails</vt:lpstr>
      <vt:lpstr>Web App vs. Web Role</vt:lpstr>
      <vt:lpstr>Key Pattern: Roles + Queues</vt:lpstr>
      <vt:lpstr>Pre-Azure Development Tool Stack</vt:lpstr>
      <vt:lpstr>Azure Development Tool Stack</vt:lpstr>
      <vt:lpstr>Pre-Azure Server Stack</vt:lpstr>
      <vt:lpstr>Azure Server Stack</vt:lpstr>
      <vt:lpstr>Default.aspx.cs</vt:lpstr>
      <vt:lpstr>Global.asax.cs</vt:lpstr>
      <vt:lpstr>Pre-Azure Operational Concerns</vt:lpstr>
      <vt:lpstr>Azure Operational Concerns</vt:lpstr>
      <vt:lpstr>Compute Services</vt:lpstr>
      <vt:lpstr>Key Pattern: Roles + Queues</vt:lpstr>
      <vt:lpstr>Roles and Queue</vt:lpstr>
      <vt:lpstr>Key Pattern: Rolesn + Queuesn  RnQnRn </vt:lpstr>
      <vt:lpstr>Azure Queues by the Numbers</vt:lpstr>
      <vt:lpstr>Out is the new Up</vt:lpstr>
      <vt:lpstr>RnQnRn requires Idempotent</vt:lpstr>
      <vt:lpstr>RnQnRn enables Responsive</vt:lpstr>
      <vt:lpstr>RnQnRn enables Scalable</vt:lpstr>
      <vt:lpstr>RnQnRn enables Resilient</vt:lpstr>
      <vt:lpstr>Common Problems</vt:lpstr>
      <vt:lpstr>What’s Going Down?</vt:lpstr>
      <vt:lpstr>Why Now?</vt:lpstr>
      <vt:lpstr>Organizational Drivers</vt:lpstr>
      <vt:lpstr>Data Centers are BIG</vt:lpstr>
      <vt:lpstr>Data Centers are Global</vt:lpstr>
      <vt:lpstr>Scale Out easier to Spread Out</vt:lpstr>
      <vt:lpstr>No Holds Barred</vt:lpstr>
      <vt:lpstr>Azure’s Abstraction</vt:lpstr>
      <vt:lpstr>These capabilities are not all new… right?</vt:lpstr>
      <vt:lpstr>Not new, but…</vt:lpstr>
      <vt:lpstr>Accessible to us mere mortals</vt:lpstr>
      <vt:lpstr>Advanced Queue Topics</vt:lpstr>
      <vt:lpstr>Advanced Worker Role Topics</vt:lpstr>
      <vt:lpstr>PowerPoint Presentation</vt:lpstr>
      <vt:lpstr>Imagine a Train…</vt:lpstr>
      <vt:lpstr>Silver Bullet?</vt:lpstr>
      <vt:lpstr>PowerPoint Presentation</vt:lpstr>
      <vt:lpstr>PowerPoint Presentation</vt:lpstr>
      <vt:lpstr>Topics</vt:lpstr>
      <vt:lpstr>Closing thought</vt:lpstr>
      <vt:lpstr>“These go to eleven” –Nigel Tufnel</vt:lpstr>
      <vt:lpstr>Visualizer</vt:lpstr>
      <vt:lpstr>PowerPoint Presentation</vt:lpstr>
      <vt:lpstr>Lab Time</vt:lpstr>
      <vt:lpstr>Lab Time</vt:lpstr>
      <vt:lpstr>Self-Signed Certs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Boston Azure Firestarter - Roles and Queues</dc:title>
  <dc:creator>Bill Wilder</dc:creator>
  <cp:lastModifiedBy>Bill Wilder</cp:lastModifiedBy>
  <cp:revision>138</cp:revision>
  <dcterms:created xsi:type="dcterms:W3CDTF">2010-04-25T13:05:25Z</dcterms:created>
  <dcterms:modified xsi:type="dcterms:W3CDTF">2010-05-08T14:31:22Z</dcterms:modified>
</cp:coreProperties>
</file>