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1"/>
    <p:sldMasterId id="2147483718" r:id="rId2"/>
    <p:sldMasterId id="2147483722" r:id="rId3"/>
  </p:sldMasterIdLst>
  <p:notesMasterIdLst>
    <p:notesMasterId r:id="rId10"/>
  </p:notesMasterIdLst>
  <p:handoutMasterIdLst>
    <p:handoutMasterId r:id="rId11"/>
  </p:handoutMasterIdLst>
  <p:sldIdLst>
    <p:sldId id="257" r:id="rId4"/>
    <p:sldId id="312" r:id="rId5"/>
    <p:sldId id="308" r:id="rId6"/>
    <p:sldId id="334" r:id="rId7"/>
    <p:sldId id="335" r:id="rId8"/>
    <p:sldId id="336" r:id="rId9"/>
  </p:sldIdLst>
  <p:sldSz cx="9144000" cy="6858000" type="screen4x3"/>
  <p:notesSz cx="6858000" cy="9144000"/>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42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latin typeface="Segoe UI" pitchFamily="34" charset="0"/>
              </a:rPr>
              <a:t>PDC 2009</a:t>
            </a:r>
            <a:endParaRPr lang="en-US" dirty="0">
              <a:latin typeface="Segoe UI"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UI" pitchFamily="34" charset="0"/>
              </a:rPr>
              <a:pPr/>
              <a:t>12/3/2009</a:t>
            </a:fld>
            <a:endParaRPr lang="en-US" dirty="0">
              <a:latin typeface="Segoe UI"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UI" pitchFamily="34" charset="0"/>
              </a:rPr>
              <a:t>© 2009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F75DF2-6142-4564-A045-F5576AC7AF81}" type="datetimeFigureOut">
              <a:rPr lang="en-US" smtClean="0"/>
              <a:pPr/>
              <a:t>12/3/2009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A8FD73-04EC-484C-AE58-1E93122BADB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12/3/2009 5:08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latin typeface="Segoe UI" pitchFamily="34" charset="0"/>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a:p>
            <a:endParaRPr lang="en-US" sz="500" dirty="0">
              <a:latin typeface="Segoe UI" pitchFamily="34" charset="0"/>
            </a:endParaRPr>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12/3/2009 5:17 PM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latin typeface="Segoe UI" pitchFamily="34" charset="0"/>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a:p>
            <a:endParaRPr lang="en-US" dirty="0">
              <a:latin typeface="Segoe UI" pitchFamily="34" charset="0"/>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12/3/2009 5:08 PM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latin typeface="Segoe UI" pitchFamily="34" charset="0"/>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a:p>
            <a:endParaRPr lang="en-US" dirty="0">
              <a:latin typeface="Segoe UI" pitchFamily="34" charset="0"/>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Master" Target="../slideMasters/slideMaster1.xml"/><Relationship Id="rId4" Type="http://schemas.openxmlformats.org/officeDocument/2006/relationships/image" Target="NULL"/></Relationships>
</file>

<file path=ppt/slideLayouts/_rels/slideLayout1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4000" b="1"/>
            </a:lvl1pPr>
          </a:lstStyle>
          <a:p>
            <a:r>
              <a:rPr lang="en-US" smtClean="0"/>
              <a:t>Click to edit Master title style</a:t>
            </a:r>
            <a:endParaRPr lang="en-US" dirty="0"/>
          </a:p>
        </p:txBody>
      </p:sp>
      <p:sp>
        <p:nvSpPr>
          <p:cNvPr id="3" name="Subtitle 2"/>
          <p:cNvSpPr>
            <a:spLocks noGrp="1"/>
          </p:cNvSpPr>
          <p:nvPr>
            <p:ph type="subTitle" idx="1"/>
          </p:nvPr>
        </p:nvSpPr>
        <p:spPr>
          <a:xfrm>
            <a:off x="730249" y="3792538"/>
            <a:ext cx="7681914"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1026" name="Picture 2" descr="\\SERVER3\Restrict\FTP_Root\Clients\White_Whale\5-10153_PDC_Breakout_Support_11-15\Template\Artwork\pdc_logo.png"/>
          <p:cNvPicPr>
            <a:picLocks noChangeAspect="1" noChangeArrowheads="1"/>
          </p:cNvPicPr>
          <p:nvPr userDrawn="1"/>
        </p:nvPicPr>
        <p:blipFill>
          <a:blip r:embed="rId3"/>
          <a:srcRect/>
          <a:stretch>
            <a:fillRect/>
          </a:stretch>
        </p:blipFill>
        <p:spPr bwMode="auto">
          <a:xfrm>
            <a:off x="7162800" y="6350793"/>
            <a:ext cx="1600200" cy="371475"/>
          </a:xfrm>
          <a:prstGeom prst="rect">
            <a:avLst/>
          </a:prstGeom>
          <a:noFill/>
        </p:spPr>
      </p:pic>
      <p:sp>
        <p:nvSpPr>
          <p:cNvPr id="6" name="Text Placeholder 5"/>
          <p:cNvSpPr>
            <a:spLocks noGrp="1"/>
          </p:cNvSpPr>
          <p:nvPr>
            <p:ph type="body" sz="quarter" idx="10" hasCustomPrompt="1"/>
          </p:nvPr>
        </p:nvSpPr>
        <p:spPr>
          <a:xfrm>
            <a:off x="381000" y="323850"/>
            <a:ext cx="2712244" cy="276999"/>
          </a:xfrm>
        </p:spPr>
        <p:txBody>
          <a:bodyPr/>
          <a:lstStyle>
            <a:lvl1pPr marL="0" indent="0">
              <a:buNone/>
              <a:defRPr sz="2000" baseline="0"/>
            </a:lvl1pPr>
          </a:lstStyle>
          <a:p>
            <a:pPr lvl="0"/>
            <a:r>
              <a:rPr lang="en-US" dirty="0" smtClean="0"/>
              <a:t>Session Code:</a:t>
            </a:r>
            <a:endParaRPr lang="en-US" dirty="0"/>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70013" y="686053"/>
            <a:ext cx="7043208" cy="1523494"/>
          </a:xfrm>
        </p:spPr>
        <p:txBody>
          <a:bodyPr anchor="ctr" anchorCtr="0">
            <a:noAutofit/>
          </a:bodyPr>
          <a:lstStyle>
            <a:lvl1pPr>
              <a:lnSpc>
                <a:spcPct val="90000"/>
              </a:lnSpc>
              <a:defRPr sz="4000" b="1"/>
            </a:lvl1pPr>
          </a:lstStyle>
          <a:p>
            <a:r>
              <a:rPr lang="en-US" smtClean="0"/>
              <a:t>Click to edit Master title style</a:t>
            </a:r>
            <a:endParaRPr lang="en-US" dirty="0"/>
          </a:p>
        </p:txBody>
      </p:sp>
      <p:sp>
        <p:nvSpPr>
          <p:cNvPr id="3" name="Subtitle 2"/>
          <p:cNvSpPr>
            <a:spLocks noGrp="1"/>
          </p:cNvSpPr>
          <p:nvPr>
            <p:ph type="subTitle" idx="1"/>
          </p:nvPr>
        </p:nvSpPr>
        <p:spPr>
          <a:xfrm>
            <a:off x="1368955" y="3792538"/>
            <a:ext cx="7043208"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200" b="1" i="1" u="none" strike="noStrike" kern="1200" cap="none" spc="-642" normalizeH="0" baseline="0" noProof="0" dirty="0" smtClean="0">
                <a:ln w="11430"/>
                <a:solidFill>
                  <a:schemeClr val="accent3"/>
                </a:solidFill>
                <a:effectLst/>
                <a:uLnTx/>
                <a:uFillTx/>
                <a:latin typeface="+mj-lt"/>
                <a:ea typeface="+mn-ea"/>
                <a:cs typeface="+mn-cs"/>
              </a:defRPr>
            </a:lvl1pPr>
          </a:lstStyle>
          <a:p>
            <a:pPr lvl="0"/>
            <a:r>
              <a:rPr lang="en-US" dirty="0" smtClean="0"/>
              <a:t>click to…</a:t>
            </a:r>
          </a:p>
        </p:txBody>
      </p:sp>
      <p:pic>
        <p:nvPicPr>
          <p:cNvPr id="5" name="Picture 2" descr="\\SERVER3\Restrict\FTP_Root\Clients\White_Whale\5-10153_PDC_Breakout_Support_11-15\Template\Artwork\pdc_logo.png"/>
          <p:cNvPicPr>
            <a:picLocks noChangeAspect="1" noChangeArrowheads="1"/>
          </p:cNvPicPr>
          <p:nvPr userDrawn="1"/>
        </p:nvPicPr>
        <p:blipFill>
          <a:blip r:embed="rId3"/>
          <a:srcRect/>
          <a:stretch>
            <a:fillRect/>
          </a:stretch>
        </p:blipFill>
        <p:spPr bwMode="auto">
          <a:xfrm>
            <a:off x="7162800" y="6350793"/>
            <a:ext cx="1600200" cy="371475"/>
          </a:xfrm>
          <a:prstGeom prst="rect">
            <a:avLst/>
          </a:prstGeom>
          <a:noFill/>
        </p:spPr>
      </p:pic>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mo, Video etc. &quot;special&quot; slides - With Log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nip Single Corner Rectangle 5"/>
          <p:cNvSpPr/>
          <p:nvPr userDrawn="1"/>
        </p:nvSpPr>
        <p:spPr>
          <a:xfrm rot="16200000">
            <a:off x="6324600" y="2514600"/>
            <a:ext cx="2667000" cy="2971800"/>
          </a:xfrm>
          <a:prstGeom prst="snip1Rect">
            <a:avLst/>
          </a:prstGeom>
          <a:solidFill>
            <a:srgbClr val="DBD7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8" name="Straight Connector 7"/>
          <p:cNvCxnSpPr/>
          <p:nvPr userDrawn="1"/>
        </p:nvCxnSpPr>
        <p:spPr>
          <a:xfrm rot="5400000" flipH="1" flipV="1">
            <a:off x="6019800" y="2514600"/>
            <a:ext cx="609600" cy="609600"/>
          </a:xfrm>
          <a:prstGeom prst="line">
            <a:avLst/>
          </a:prstGeom>
          <a:ln>
            <a:solidFill>
              <a:schemeClr val="tx1">
                <a:alpha val="49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629400" y="2514600"/>
            <a:ext cx="2514600" cy="1588"/>
          </a:xfrm>
          <a:prstGeom prst="line">
            <a:avLst/>
          </a:prstGeom>
          <a:ln>
            <a:solidFill>
              <a:schemeClr val="tx1">
                <a:alpha val="49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rot="5400000">
            <a:off x="4914901" y="4229100"/>
            <a:ext cx="2209800" cy="3175"/>
          </a:xfrm>
          <a:prstGeom prst="line">
            <a:avLst/>
          </a:prstGeom>
          <a:ln>
            <a:solidFill>
              <a:schemeClr val="tx1">
                <a:alpha val="49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370013" y="686053"/>
            <a:ext cx="7043208" cy="1523494"/>
          </a:xfrm>
        </p:spPr>
        <p:txBody>
          <a:bodyPr anchor="ctr" anchorCtr="0">
            <a:noAutofit/>
          </a:bodyPr>
          <a:lstStyle>
            <a:lvl1pPr>
              <a:lnSpc>
                <a:spcPct val="90000"/>
              </a:lnSpc>
              <a:defRPr sz="4000" b="1"/>
            </a:lvl1pPr>
          </a:lstStyle>
          <a:p>
            <a:r>
              <a:rPr lang="en-US" smtClean="0"/>
              <a:t>Click to edit Master title style</a:t>
            </a:r>
            <a:endParaRPr lang="en-US" dirty="0"/>
          </a:p>
        </p:txBody>
      </p:sp>
      <p:sp>
        <p:nvSpPr>
          <p:cNvPr id="3" name="Subtitle 2"/>
          <p:cNvSpPr>
            <a:spLocks noGrp="1"/>
          </p:cNvSpPr>
          <p:nvPr>
            <p:ph type="subTitle" idx="1"/>
          </p:nvPr>
        </p:nvSpPr>
        <p:spPr>
          <a:xfrm>
            <a:off x="1368955" y="3792538"/>
            <a:ext cx="4574645"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200" b="1" i="1" u="none" strike="noStrike" kern="1200" cap="none" spc="-642" normalizeH="0" baseline="0" noProof="0" dirty="0" smtClean="0">
                <a:ln w="11430"/>
                <a:solidFill>
                  <a:schemeClr val="accent3"/>
                </a:solidFill>
                <a:effectLst/>
                <a:uLnTx/>
                <a:uFillTx/>
                <a:latin typeface="+mj-lt"/>
                <a:ea typeface="+mn-ea"/>
                <a:cs typeface="+mn-cs"/>
              </a:defRPr>
            </a:lvl1pPr>
          </a:lstStyle>
          <a:p>
            <a:pPr lvl="0"/>
            <a:r>
              <a:rPr lang="en-US" dirty="0" smtClean="0"/>
              <a:t>click to…</a:t>
            </a:r>
          </a:p>
        </p:txBody>
      </p:sp>
      <p:pic>
        <p:nvPicPr>
          <p:cNvPr id="5" name="Picture 2" descr="\\SERVER3\Restrict\FTP_Root\Clients\White_Whale\5-10153_PDC_Breakout_Support_11-15\Template\Artwork\pdc_logo.png"/>
          <p:cNvPicPr>
            <a:picLocks noChangeAspect="1" noChangeArrowheads="1"/>
          </p:cNvPicPr>
          <p:nvPr userDrawn="1"/>
        </p:nvPicPr>
        <p:blipFill>
          <a:blip r:embed="rId3"/>
          <a:srcRect/>
          <a:stretch>
            <a:fillRect/>
          </a:stretch>
        </p:blipFill>
        <p:spPr bwMode="auto">
          <a:xfrm>
            <a:off x="7162800" y="6350793"/>
            <a:ext cx="1600200" cy="371475"/>
          </a:xfrm>
          <a:prstGeom prst="rect">
            <a:avLst/>
          </a:prstGeom>
          <a:noFill/>
        </p:spPr>
      </p:pic>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2385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47799"/>
            <a:ext cx="8382000"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47799"/>
            <a:ext cx="4114800" cy="2093567"/>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47799"/>
            <a:ext cx="4114800" cy="2093567"/>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47800"/>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272656"/>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47800"/>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272656"/>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 Futur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2385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Box 3"/>
          <p:cNvSpPr txBox="1"/>
          <p:nvPr userDrawn="1"/>
        </p:nvSpPr>
        <p:spPr>
          <a:xfrm>
            <a:off x="7924800" y="0"/>
            <a:ext cx="1219200" cy="323850"/>
          </a:xfrm>
          <a:prstGeom prst="rect">
            <a:avLst/>
          </a:prstGeom>
          <a:noFill/>
        </p:spPr>
        <p:txBody>
          <a:bodyPr>
            <a:spAutoFit/>
          </a:bodyPr>
          <a:lstStyle/>
          <a:p>
            <a:pPr fontAlgn="auto">
              <a:spcBef>
                <a:spcPts val="0"/>
              </a:spcBef>
              <a:spcAft>
                <a:spcPts val="0"/>
              </a:spcAft>
              <a:buClr>
                <a:schemeClr val="bg1"/>
              </a:buClr>
              <a:buFont typeface="Calibri" pitchFamily="34" charset="0"/>
              <a:buNone/>
              <a:defRPr/>
            </a:pPr>
            <a:r>
              <a:rPr lang="en-US" sz="1500" b="1" dirty="0">
                <a:solidFill>
                  <a:srgbClr val="CDD5E1"/>
                </a:solidFill>
                <a:latin typeface="+mn-lt"/>
                <a:ea typeface="+mn-ea"/>
                <a:cs typeface="+mn-cs"/>
              </a:rPr>
              <a:t>&gt;&gt;FUTURE</a:t>
            </a:r>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_Futur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47799"/>
            <a:ext cx="8382000"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Box 3"/>
          <p:cNvSpPr txBox="1"/>
          <p:nvPr userDrawn="1"/>
        </p:nvSpPr>
        <p:spPr>
          <a:xfrm>
            <a:off x="7924800" y="0"/>
            <a:ext cx="1219200" cy="323850"/>
          </a:xfrm>
          <a:prstGeom prst="rect">
            <a:avLst/>
          </a:prstGeom>
          <a:noFill/>
        </p:spPr>
        <p:txBody>
          <a:bodyPr>
            <a:spAutoFit/>
          </a:bodyPr>
          <a:lstStyle/>
          <a:p>
            <a:pPr fontAlgn="auto">
              <a:spcBef>
                <a:spcPts val="0"/>
              </a:spcBef>
              <a:spcAft>
                <a:spcPts val="0"/>
              </a:spcAft>
              <a:buClr>
                <a:schemeClr val="bg1"/>
              </a:buClr>
              <a:buFont typeface="Calibri" pitchFamily="34" charset="0"/>
              <a:buNone/>
              <a:defRPr/>
            </a:pPr>
            <a:r>
              <a:rPr lang="en-US" sz="1500" b="1" dirty="0">
                <a:solidFill>
                  <a:srgbClr val="CDD5E1"/>
                </a:solidFill>
                <a:latin typeface="+mn-lt"/>
                <a:ea typeface="+mn-ea"/>
                <a:cs typeface="+mn-cs"/>
              </a:rPr>
              <a:t>&gt;&gt;FUTURE</a:t>
            </a:r>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_Futur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47799"/>
            <a:ext cx="4114800" cy="2093567"/>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47799"/>
            <a:ext cx="4114800" cy="2093567"/>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Box 4"/>
          <p:cNvSpPr txBox="1"/>
          <p:nvPr userDrawn="1"/>
        </p:nvSpPr>
        <p:spPr>
          <a:xfrm>
            <a:off x="7924800" y="0"/>
            <a:ext cx="1219200" cy="323850"/>
          </a:xfrm>
          <a:prstGeom prst="rect">
            <a:avLst/>
          </a:prstGeom>
          <a:noFill/>
        </p:spPr>
        <p:txBody>
          <a:bodyPr>
            <a:spAutoFit/>
          </a:bodyPr>
          <a:lstStyle/>
          <a:p>
            <a:pPr fontAlgn="auto">
              <a:spcBef>
                <a:spcPts val="0"/>
              </a:spcBef>
              <a:spcAft>
                <a:spcPts val="0"/>
              </a:spcAft>
              <a:buClr>
                <a:schemeClr val="bg1"/>
              </a:buClr>
              <a:buFont typeface="Calibri" pitchFamily="34" charset="0"/>
              <a:buNone/>
              <a:defRPr/>
            </a:pPr>
            <a:r>
              <a:rPr lang="en-US" sz="1500" b="1" dirty="0">
                <a:solidFill>
                  <a:srgbClr val="CDD5E1"/>
                </a:solidFill>
                <a:latin typeface="+mn-lt"/>
                <a:ea typeface="+mn-ea"/>
                <a:cs typeface="+mn-cs"/>
              </a:rPr>
              <a:t>&gt;&gt;FUTURE</a:t>
            </a:r>
          </a:p>
        </p:txBody>
      </p:sp>
    </p:spTree>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_Futur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47800"/>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272656"/>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47800"/>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272656"/>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Box 6"/>
          <p:cNvSpPr txBox="1"/>
          <p:nvPr userDrawn="1"/>
        </p:nvSpPr>
        <p:spPr>
          <a:xfrm>
            <a:off x="7924800" y="0"/>
            <a:ext cx="1219200" cy="323850"/>
          </a:xfrm>
          <a:prstGeom prst="rect">
            <a:avLst/>
          </a:prstGeom>
          <a:noFill/>
        </p:spPr>
        <p:txBody>
          <a:bodyPr>
            <a:spAutoFit/>
          </a:bodyPr>
          <a:lstStyle/>
          <a:p>
            <a:pPr fontAlgn="auto">
              <a:spcBef>
                <a:spcPts val="0"/>
              </a:spcBef>
              <a:spcAft>
                <a:spcPts val="0"/>
              </a:spcAft>
              <a:buClr>
                <a:schemeClr val="bg1"/>
              </a:buClr>
              <a:buFont typeface="Calibri" pitchFamily="34" charset="0"/>
              <a:buNone/>
              <a:defRPr/>
            </a:pPr>
            <a:r>
              <a:rPr lang="en-US" sz="1500" b="1" dirty="0">
                <a:solidFill>
                  <a:srgbClr val="CDD5E1"/>
                </a:solidFill>
                <a:latin typeface="+mn-lt"/>
                <a:ea typeface="+mn-ea"/>
                <a:cs typeface="+mn-cs"/>
              </a:rPr>
              <a:t>&gt;&gt;FUTURE</a:t>
            </a:r>
          </a:p>
        </p:txBody>
      </p:sp>
    </p:spTree>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_Futur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Box 2"/>
          <p:cNvSpPr txBox="1"/>
          <p:nvPr userDrawn="1"/>
        </p:nvSpPr>
        <p:spPr>
          <a:xfrm>
            <a:off x="7924800" y="0"/>
            <a:ext cx="1219200" cy="323850"/>
          </a:xfrm>
          <a:prstGeom prst="rect">
            <a:avLst/>
          </a:prstGeom>
          <a:noFill/>
        </p:spPr>
        <p:txBody>
          <a:bodyPr>
            <a:spAutoFit/>
          </a:bodyPr>
          <a:lstStyle/>
          <a:p>
            <a:pPr fontAlgn="auto">
              <a:spcBef>
                <a:spcPts val="0"/>
              </a:spcBef>
              <a:spcAft>
                <a:spcPts val="0"/>
              </a:spcAft>
              <a:buClr>
                <a:schemeClr val="bg1"/>
              </a:buClr>
              <a:buFont typeface="Calibri" pitchFamily="34" charset="0"/>
              <a:buNone/>
              <a:defRPr/>
            </a:pPr>
            <a:r>
              <a:rPr lang="en-US" sz="1500" b="1" dirty="0">
                <a:solidFill>
                  <a:srgbClr val="CDD5E1"/>
                </a:solidFill>
                <a:latin typeface="+mn-lt"/>
                <a:ea typeface="+mn-ea"/>
                <a:cs typeface="+mn-cs"/>
              </a:rPr>
              <a:t>&gt;&gt;FUTURE</a:t>
            </a:r>
          </a:p>
        </p:txBody>
      </p:sp>
    </p:spTree>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_Futur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924800" y="0"/>
            <a:ext cx="1219200" cy="323850"/>
          </a:xfrm>
          <a:prstGeom prst="rect">
            <a:avLst/>
          </a:prstGeom>
          <a:noFill/>
        </p:spPr>
        <p:txBody>
          <a:bodyPr>
            <a:spAutoFit/>
          </a:bodyPr>
          <a:lstStyle/>
          <a:p>
            <a:pPr fontAlgn="auto">
              <a:spcBef>
                <a:spcPts val="0"/>
              </a:spcBef>
              <a:spcAft>
                <a:spcPts val="0"/>
              </a:spcAft>
              <a:buClr>
                <a:schemeClr val="bg1"/>
              </a:buClr>
              <a:buFont typeface="Calibri" pitchFamily="34" charset="0"/>
              <a:buNone/>
              <a:defRPr/>
            </a:pPr>
            <a:r>
              <a:rPr lang="en-US" sz="1500" b="1" dirty="0">
                <a:solidFill>
                  <a:srgbClr val="CDD5E1"/>
                </a:solidFill>
                <a:latin typeface="+mn-lt"/>
                <a:ea typeface="+mn-ea"/>
                <a:cs typeface="+mn-cs"/>
              </a:rPr>
              <a:t>&gt;&gt;FUTURE</a:t>
            </a:r>
          </a:p>
        </p:txBody>
      </p:sp>
    </p:spTree>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rand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descr="Microsoft logo and tagline"/>
          <p:cNvPicPr>
            <a:picLocks noChangeArrowheads="1"/>
          </p:cNvPicPr>
          <p:nvPr userDrawn="1"/>
        </p:nvPicPr>
        <p:blipFill>
          <a:blip r:embed="rId3"/>
          <a:srcRect/>
          <a:stretch>
            <a:fillRect/>
          </a:stretch>
        </p:blipFill>
        <p:spPr bwMode="black">
          <a:xfrm>
            <a:off x="2274888" y="2895600"/>
            <a:ext cx="4594225" cy="990600"/>
          </a:xfrm>
          <a:prstGeom prst="rect">
            <a:avLst/>
          </a:prstGeom>
          <a:noFill/>
          <a:ln w="9525">
            <a:noFill/>
            <a:miter lim="800000"/>
            <a:headEnd/>
            <a:tailEnd/>
          </a:ln>
        </p:spPr>
      </p:pic>
      <p:pic>
        <p:nvPicPr>
          <p:cNvPr id="3" name="Picture 3" descr="PDClogo_info.png"/>
          <p:cNvPicPr>
            <a:picLocks noChangeAspect="1"/>
          </p:cNvPicPr>
          <p:nvPr userDrawn="1"/>
        </p:nvPicPr>
        <p:blipFill>
          <a:blip r:embed="rId4"/>
          <a:srcRect/>
          <a:stretch>
            <a:fillRect/>
          </a:stretch>
        </p:blipFill>
        <p:spPr bwMode="auto">
          <a:xfrm>
            <a:off x="7010400" y="228600"/>
            <a:ext cx="1771650" cy="590550"/>
          </a:xfrm>
          <a:prstGeom prst="rect">
            <a:avLst/>
          </a:prstGeom>
          <a:noFill/>
          <a:ln w="9525">
            <a:noFill/>
            <a:miter lim="800000"/>
            <a:headEnd/>
            <a:tailEnd/>
          </a:ln>
        </p:spPr>
      </p:pic>
      <p:sp>
        <p:nvSpPr>
          <p:cNvPr id="4" name="Text Box 3"/>
          <p:cNvSpPr txBox="1">
            <a:spLocks noChangeArrowheads="1"/>
          </p:cNvSpPr>
          <p:nvPr userDrawn="1"/>
        </p:nvSpPr>
        <p:spPr bwMode="blackWhite">
          <a:xfrm>
            <a:off x="381000" y="6248400"/>
            <a:ext cx="8382000" cy="523875"/>
          </a:xfrm>
          <a:prstGeom prst="rect">
            <a:avLst/>
          </a:prstGeom>
          <a:noFill/>
          <a:ln w="12700">
            <a:noFill/>
            <a:miter lim="800000"/>
            <a:headEnd type="none" w="sm" len="sm"/>
            <a:tailEnd type="none" w="sm" len="sm"/>
          </a:ln>
        </p:spPr>
        <p:txBody>
          <a:bodyPr wrap="square" lIns="91425" tIns="45713" rIns="91425" bIns="45713">
            <a:prstTxWarp prst="textNoShape">
              <a:avLst/>
            </a:prstTxWarp>
            <a:spAutoFit/>
          </a:bodyPr>
          <a:lstStyle/>
          <a:p>
            <a:pPr defTabSz="912813" eaLnBrk="0" hangingPunct="0"/>
            <a:r>
              <a:rPr lang="en-US" sz="700" dirty="0">
                <a:solidFill>
                  <a:schemeClr val="tx1"/>
                </a:solidFill>
                <a:latin typeface="Segoe UI" pitchFamily="34" charset="0"/>
                <a:ea typeface="Arial" pitchFamily="-123" charset="0"/>
                <a:cs typeface="Segoe UI" pitchFamily="34" charset="0"/>
              </a:rPr>
              <a:t>© 2009 Microsoft Corporation. All rights reserved. Microsoft, Windows, Windows Vista and other product names are or may be registered trademarks and/or trademarks in the U.S. and/or other countries.</a:t>
            </a:r>
          </a:p>
          <a:p>
            <a:pPr defTabSz="912813" eaLnBrk="0" hangingPunct="0"/>
            <a:r>
              <a:rPr lang="en-US" sz="700" dirty="0">
                <a:solidFill>
                  <a:schemeClr val="tx1"/>
                </a:solidFill>
                <a:latin typeface="Segoe UI" pitchFamily="34" charset="0"/>
                <a:ea typeface="Arial" pitchFamily="-123"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a:xfrm>
            <a:off x="381000" y="323850"/>
            <a:ext cx="8382000" cy="553998"/>
          </a:xfrm>
        </p:spPr>
        <p:txBody>
          <a:bodyPr/>
          <a:lstStyle>
            <a:lvl1pPr>
              <a:defRPr sz="4000"/>
            </a:lvl1p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722313" y="1905000"/>
            <a:ext cx="8040688"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323850"/>
            <a:ext cx="8382000"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47800"/>
            <a:ext cx="8382000"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94" r:id="rId1"/>
    <p:sldLayoutId id="2147483695" r:id="rId2"/>
    <p:sldLayoutId id="2147483732" r:id="rId3"/>
    <p:sldLayoutId id="2147483696" r:id="rId4"/>
    <p:sldLayoutId id="2147483697" r:id="rId5"/>
    <p:sldLayoutId id="2147483698" r:id="rId6"/>
    <p:sldLayoutId id="2147483699" r:id="rId7"/>
    <p:sldLayoutId id="2147483700" r:id="rId8"/>
    <p:sldLayoutId id="2147483701" r:id="rId9"/>
    <p:sldLayoutId id="2147483725" r:id="rId10"/>
    <p:sldLayoutId id="2147483726" r:id="rId11"/>
    <p:sldLayoutId id="2147483729" r:id="rId12"/>
    <p:sldLayoutId id="2147483728" r:id="rId13"/>
    <p:sldLayoutId id="2147483730" r:id="rId14"/>
    <p:sldLayoutId id="2147483731" r:id="rId15"/>
    <p:sldLayoutId id="2147483724" r:id="rId16"/>
    <p:sldLayoutId id="2147483702" r:id="rId17"/>
    <p:sldLayoutId id="2147483703" r:id="rId18"/>
    <p:sldLayoutId id="2147483704" r:id="rId19"/>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Clr>
          <a:srgbClr val="C3D69B"/>
        </a:buClr>
        <a:buSzPct val="90000"/>
        <a:buFont typeface="Segoe UI" pitchFamily="34" charset="0"/>
        <a:buChar char="&gt;"/>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Clr>
          <a:srgbClr val="C3D69B"/>
        </a:buClr>
        <a:buSzPct val="90000"/>
        <a:buFont typeface="Segoe UI" pitchFamily="34" charset="0"/>
        <a:buChar char="&gt;"/>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Clr>
          <a:srgbClr val="C3D69B"/>
        </a:buClr>
        <a:buSzPct val="90000"/>
        <a:buFont typeface="Segoe UI" pitchFamily="34" charset="0"/>
        <a:buChar char="&gt;"/>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Clr>
          <a:srgbClr val="C3D69B"/>
        </a:buClr>
        <a:buSzPct val="90000"/>
        <a:buFont typeface="Segoe UI" pitchFamily="34" charset="0"/>
        <a:buChar char="&gt;"/>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Clr>
          <a:srgbClr val="C3D69B"/>
        </a:buClr>
        <a:buSzPct val="90000"/>
        <a:buFont typeface="Segoe UI" pitchFamily="34" charset="0"/>
        <a:buChar char="&gt;"/>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nip Single Corner Rectangle 4"/>
          <p:cNvSpPr/>
          <p:nvPr/>
        </p:nvSpPr>
        <p:spPr>
          <a:xfrm>
            <a:off x="381000" y="1447800"/>
            <a:ext cx="8382000" cy="518160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dk1" tx1="lt1" bg2="dk2" tx2="lt2" accent1="accent1" accent2="accent2" accent3="accent3" accent4="accent4" accent5="accent5" accent6="accent6" hlink="hlink" folHlink="folHlink"/>
  <p:sldLayoutIdLst>
    <p:sldLayoutId id="2147483721" r:id="rId1"/>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800" b="0" kern="1200" cap="none" spc="-15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0" kern="1200">
          <a:gradFill>
            <a:gsLst>
              <a:gs pos="0">
                <a:srgbClr val="000000"/>
              </a:gs>
              <a:gs pos="86000">
                <a:srgbClr val="000000"/>
              </a:gs>
            </a:gsLst>
            <a:lin ang="5400000" scaled="0"/>
          </a:gradFill>
          <a:latin typeface="Consolas"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0" kern="1200">
          <a:gradFill>
            <a:gsLst>
              <a:gs pos="0">
                <a:srgbClr val="000000"/>
              </a:gs>
              <a:gs pos="86000">
                <a:srgbClr val="000000"/>
              </a:gs>
            </a:gsLst>
            <a:lin ang="5400000" scaled="0"/>
          </a:gradFill>
          <a:latin typeface="Consolas"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nip Single Corner Rectangle 4"/>
          <p:cNvSpPr/>
          <p:nvPr/>
        </p:nvSpPr>
        <p:spPr>
          <a:xfrm>
            <a:off x="381000" y="1447800"/>
            <a:ext cx="8382000" cy="518160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Placeholder 1"/>
          <p:cNvSpPr>
            <a:spLocks noGrp="1"/>
          </p:cNvSpPr>
          <p:nvPr>
            <p:ph type="title"/>
          </p:nvPr>
        </p:nvSpPr>
        <p:spPr>
          <a:xfrm>
            <a:off x="381000" y="323850"/>
            <a:ext cx="8382000" cy="553998"/>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dk1" tx1="lt1" bg2="dk2" tx2="lt2" accent1="accent1" accent2="accent2" accent3="accent3" accent4="accent4" accent5="accent5" accent6="accent6" hlink="hlink" folHlink="folHlink"/>
  <p:sldLayoutIdLst>
    <p:sldLayoutId id="2147483723" r:id="rId1"/>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0" kern="1200">
          <a:gradFill>
            <a:gsLst>
              <a:gs pos="0">
                <a:srgbClr val="000000"/>
              </a:gs>
              <a:gs pos="86000">
                <a:srgbClr val="000000"/>
              </a:gs>
            </a:gsLst>
            <a:lin ang="5400000" scaled="0"/>
          </a:gradFill>
          <a:latin typeface="Consolas"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0" kern="1200">
          <a:gradFill>
            <a:gsLst>
              <a:gs pos="0">
                <a:srgbClr val="000000"/>
              </a:gs>
              <a:gs pos="86000">
                <a:srgbClr val="000000"/>
              </a:gs>
            </a:gsLst>
            <a:lin ang="5400000" scaled="0"/>
          </a:gradFill>
          <a:latin typeface="Consolas"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pinpoint.microsoft.com/en-US/"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8213028" cy="1523495"/>
          </a:xfrm>
        </p:spPr>
        <p:txBody>
          <a:bodyPr/>
          <a:lstStyle/>
          <a:p>
            <a:r>
              <a:rPr lang="en-US" dirty="0" smtClean="0"/>
              <a:t>PDC 2009 Highlights</a:t>
            </a:r>
            <a:endParaRPr lang="en-US" dirty="0"/>
          </a:p>
        </p:txBody>
      </p:sp>
      <p:sp>
        <p:nvSpPr>
          <p:cNvPr id="3" name="Subtitle 2"/>
          <p:cNvSpPr>
            <a:spLocks noGrp="1"/>
          </p:cNvSpPr>
          <p:nvPr>
            <p:ph type="subTitle" idx="1"/>
          </p:nvPr>
        </p:nvSpPr>
        <p:spPr>
          <a:xfrm>
            <a:off x="730249" y="3792538"/>
            <a:ext cx="7745011" cy="461665"/>
          </a:xfrm>
        </p:spPr>
        <p:txBody>
          <a:bodyPr/>
          <a:lstStyle/>
          <a:p>
            <a:r>
              <a:rPr lang="en-US" dirty="0" smtClean="0"/>
              <a:t>Microsoft Corporation</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3850"/>
            <a:ext cx="8382000" cy="941796"/>
          </a:xfrm>
        </p:spPr>
        <p:txBody>
          <a:bodyPr/>
          <a:lstStyle/>
          <a:p>
            <a:r>
              <a:rPr lang="en-US" dirty="0" smtClean="0"/>
              <a:t>Microsoft PDC 2009 Highlights</a:t>
            </a:r>
            <a:r>
              <a:rPr lang="en-US" dirty="0" smtClean="0"/>
              <a:t/>
            </a:r>
            <a:br>
              <a:rPr lang="en-US" dirty="0" smtClean="0"/>
            </a:br>
            <a:r>
              <a:rPr lang="en-US" sz="2800" dirty="0" smtClean="0">
                <a:solidFill>
                  <a:schemeClr val="accent1"/>
                </a:solidFill>
              </a:rPr>
              <a:t>What was announced?</a:t>
            </a:r>
            <a:endParaRPr lang="en-US" dirty="0">
              <a:solidFill>
                <a:schemeClr val="accent1"/>
              </a:solidFill>
            </a:endParaRPr>
          </a:p>
        </p:txBody>
      </p:sp>
      <p:sp>
        <p:nvSpPr>
          <p:cNvPr id="3" name="Text Placeholder 2"/>
          <p:cNvSpPr>
            <a:spLocks noGrp="1"/>
          </p:cNvSpPr>
          <p:nvPr>
            <p:ph type="body" sz="quarter" idx="10"/>
          </p:nvPr>
        </p:nvSpPr>
        <p:spPr>
          <a:xfrm>
            <a:off x="381000" y="1447799"/>
            <a:ext cx="8382000" cy="5644622"/>
          </a:xfrm>
        </p:spPr>
        <p:txBody>
          <a:bodyPr/>
          <a:lstStyle/>
          <a:p>
            <a:pPr marL="231775" indent="-231775"/>
            <a:r>
              <a:rPr lang="en-US" sz="2800" dirty="0" smtClean="0"/>
              <a:t> </a:t>
            </a:r>
            <a:r>
              <a:rPr lang="en-US" sz="2800" dirty="0" smtClean="0"/>
              <a:t>Commercial Availability of Windows Azure!</a:t>
            </a:r>
          </a:p>
          <a:p>
            <a:pPr marL="627063" lvl="1" indent="-231775"/>
            <a:r>
              <a:rPr lang="en-US" sz="2000" dirty="0" smtClean="0"/>
              <a:t> </a:t>
            </a:r>
            <a:r>
              <a:rPr lang="en-US" sz="2000" dirty="0" smtClean="0"/>
              <a:t>Multiple price plans announced</a:t>
            </a:r>
          </a:p>
          <a:p>
            <a:pPr marL="231775" indent="-231775"/>
            <a:r>
              <a:rPr lang="en-US" sz="2800" dirty="0" smtClean="0"/>
              <a:t> </a:t>
            </a:r>
            <a:r>
              <a:rPr lang="en-US" sz="2800" dirty="0" err="1" smtClean="0"/>
              <a:t>PinPoint</a:t>
            </a:r>
            <a:r>
              <a:rPr lang="en-US" sz="2800" dirty="0" smtClean="0"/>
              <a:t>: </a:t>
            </a:r>
            <a:r>
              <a:rPr lang="en-US" sz="2800" dirty="0" smtClean="0">
                <a:hlinkClick r:id="rId3"/>
              </a:rPr>
              <a:t>http://pinpoint.microsoft.com/en-US</a:t>
            </a:r>
            <a:r>
              <a:rPr lang="en-US" sz="2800" dirty="0" smtClean="0">
                <a:hlinkClick r:id="rId3"/>
              </a:rPr>
              <a:t>/</a:t>
            </a:r>
            <a:endParaRPr lang="en-US" sz="2800" dirty="0" smtClean="0"/>
          </a:p>
          <a:p>
            <a:pPr marL="627063" lvl="1" indent="-231775"/>
            <a:r>
              <a:rPr lang="en-US" sz="2000" dirty="0" smtClean="0"/>
              <a:t> </a:t>
            </a:r>
            <a:r>
              <a:rPr lang="en-US" sz="2000" dirty="0" smtClean="0"/>
              <a:t> Online directory and marketplace</a:t>
            </a:r>
          </a:p>
          <a:p>
            <a:pPr marL="627063" lvl="1" indent="-231775"/>
            <a:r>
              <a:rPr lang="en-US" sz="2000" dirty="0" smtClean="0"/>
              <a:t> </a:t>
            </a:r>
            <a:r>
              <a:rPr lang="en-US" sz="2000" dirty="0" smtClean="0"/>
              <a:t> Applications, Experts and IT Services</a:t>
            </a:r>
          </a:p>
          <a:p>
            <a:pPr marL="231775" indent="-231775"/>
            <a:r>
              <a:rPr lang="en-US" sz="2800" dirty="0" smtClean="0"/>
              <a:t> Project “Dallas”</a:t>
            </a:r>
          </a:p>
          <a:p>
            <a:pPr marL="798513" lvl="2">
              <a:lnSpc>
                <a:spcPct val="100000"/>
              </a:lnSpc>
              <a:spcBef>
                <a:spcPts val="0"/>
              </a:spcBef>
            </a:pPr>
            <a:r>
              <a:rPr lang="en-US" sz="2000" dirty="0" smtClean="0"/>
              <a:t>Access to multi-million dollar datasets and web services</a:t>
            </a:r>
          </a:p>
          <a:p>
            <a:pPr marL="798513" lvl="2">
              <a:lnSpc>
                <a:spcPct val="100000"/>
              </a:lnSpc>
              <a:spcBef>
                <a:spcPts val="0"/>
              </a:spcBef>
            </a:pPr>
            <a:r>
              <a:rPr lang="en-US" sz="2000" dirty="0" smtClean="0"/>
              <a:t>One </a:t>
            </a:r>
            <a:r>
              <a:rPr lang="en-US" sz="2000" dirty="0" smtClean="0"/>
              <a:t>marketplace &amp; billing relationship </a:t>
            </a:r>
          </a:p>
          <a:p>
            <a:pPr marL="798513" lvl="2">
              <a:lnSpc>
                <a:spcPct val="100000"/>
              </a:lnSpc>
              <a:spcBef>
                <a:spcPts val="0"/>
              </a:spcBef>
            </a:pPr>
            <a:r>
              <a:rPr lang="en-US" sz="2000" dirty="0" smtClean="0"/>
              <a:t>Use </a:t>
            </a:r>
            <a:r>
              <a:rPr lang="en-US" sz="2000" dirty="0" smtClean="0"/>
              <a:t>from anywhere .NET, PHP, Java, </a:t>
            </a:r>
            <a:r>
              <a:rPr lang="en-US" sz="2000" dirty="0" err="1" smtClean="0"/>
              <a:t>iPhone</a:t>
            </a:r>
            <a:endParaRPr lang="en-US" sz="2000" dirty="0" smtClean="0"/>
          </a:p>
          <a:p>
            <a:pPr marL="231775" indent="-231775"/>
            <a:r>
              <a:rPr lang="en-US" sz="2800" dirty="0" smtClean="0"/>
              <a:t>  App Fabric    </a:t>
            </a:r>
          </a:p>
          <a:p>
            <a:pPr marL="231775" indent="-231775"/>
            <a:r>
              <a:rPr lang="en-US" sz="2800" dirty="0" smtClean="0"/>
              <a:t>  Project “Sydney” announced &amp; Geneva = ADFS 2.0</a:t>
            </a:r>
          </a:p>
          <a:p>
            <a:pPr marL="231775" indent="-231775"/>
            <a:r>
              <a:rPr lang="en-US" sz="2800" dirty="0" smtClean="0"/>
              <a:t> </a:t>
            </a:r>
            <a:r>
              <a:rPr lang="en-US" sz="2800" dirty="0" smtClean="0"/>
              <a:t> VHD Deployment Announced</a:t>
            </a:r>
          </a:p>
          <a:p>
            <a:pPr marL="231775" indent="-231775"/>
            <a:endParaRPr lang="en-US" sz="2800" dirty="0" smtClean="0"/>
          </a:p>
          <a:p>
            <a:pPr marL="231775" indent="-231775"/>
            <a:endParaRPr lang="en-US" sz="2800" dirty="0" smtClean="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3850"/>
            <a:ext cx="8382000" cy="941796"/>
          </a:xfrm>
        </p:spPr>
        <p:txBody>
          <a:bodyPr/>
          <a:lstStyle/>
          <a:p>
            <a:r>
              <a:rPr lang="en-US" dirty="0" smtClean="0"/>
              <a:t>Microsoft Codename “Dallas”</a:t>
            </a:r>
            <a:br>
              <a:rPr lang="en-US" dirty="0" smtClean="0"/>
            </a:br>
            <a:r>
              <a:rPr lang="en-US" sz="2800" dirty="0" smtClean="0">
                <a:solidFill>
                  <a:schemeClr val="accent1"/>
                </a:solidFill>
              </a:rPr>
              <a:t>Information Service</a:t>
            </a:r>
            <a:endParaRPr lang="en-US" dirty="0">
              <a:solidFill>
                <a:schemeClr val="accent1"/>
              </a:solidFill>
            </a:endParaRPr>
          </a:p>
        </p:txBody>
      </p:sp>
      <p:sp>
        <p:nvSpPr>
          <p:cNvPr id="3" name="Text Placeholder 2"/>
          <p:cNvSpPr>
            <a:spLocks noGrp="1"/>
          </p:cNvSpPr>
          <p:nvPr>
            <p:ph type="body" sz="quarter" idx="10"/>
          </p:nvPr>
        </p:nvSpPr>
        <p:spPr>
          <a:xfrm>
            <a:off x="381000" y="1447799"/>
            <a:ext cx="8382000" cy="4598182"/>
          </a:xfrm>
        </p:spPr>
        <p:txBody>
          <a:bodyPr/>
          <a:lstStyle/>
          <a:p>
            <a:r>
              <a:rPr lang="en-US" sz="2400" b="1" dirty="0" smtClean="0"/>
              <a:t>Marketplace</a:t>
            </a:r>
            <a:endParaRPr lang="en-US" sz="2400" dirty="0" smtClean="0"/>
          </a:p>
          <a:p>
            <a:pPr>
              <a:buNone/>
            </a:pPr>
            <a:endParaRPr lang="en-US" sz="2800" b="1" dirty="0" smtClean="0"/>
          </a:p>
          <a:p>
            <a:r>
              <a:rPr lang="en-US" sz="2400" b="1" dirty="0" smtClean="0"/>
              <a:t>Standardized APIs</a:t>
            </a:r>
            <a:endParaRPr lang="en-US" sz="2800" b="1" dirty="0" smtClean="0"/>
          </a:p>
          <a:p>
            <a:pPr>
              <a:buNone/>
            </a:pPr>
            <a:endParaRPr lang="en-US" sz="2800" b="1" dirty="0" smtClean="0"/>
          </a:p>
          <a:p>
            <a:r>
              <a:rPr lang="en-US" sz="2400" b="1" dirty="0" smtClean="0"/>
              <a:t>Analytics and Reporting</a:t>
            </a:r>
            <a:endParaRPr lang="en-US" sz="2800" dirty="0" smtClean="0"/>
          </a:p>
          <a:p>
            <a:endParaRPr lang="en-US" sz="2800" i="1" dirty="0" smtClean="0"/>
          </a:p>
          <a:p>
            <a:pPr algn="r">
              <a:buNone/>
            </a:pPr>
            <a:endParaRPr lang="en-US" sz="2400" i="1" u="sng" dirty="0" smtClean="0"/>
          </a:p>
          <a:p>
            <a:pPr algn="r">
              <a:buNone/>
            </a:pPr>
            <a:endParaRPr lang="en-US" sz="2400" i="1" u="sng" dirty="0" smtClean="0"/>
          </a:p>
          <a:p>
            <a:pPr algn="r">
              <a:buNone/>
            </a:pPr>
            <a:endParaRPr lang="en-US" sz="2400" i="1" u="sng" dirty="0" smtClean="0"/>
          </a:p>
          <a:p>
            <a:pPr algn="r">
              <a:buNone/>
            </a:pPr>
            <a:endParaRPr lang="en-US" sz="2400" i="1" u="sng" dirty="0" smtClean="0"/>
          </a:p>
          <a:p>
            <a:pPr algn="r">
              <a:buNone/>
            </a:pPr>
            <a:r>
              <a:rPr lang="en-US" sz="2400" i="1" u="sng" dirty="0" smtClean="0"/>
              <a:t>All powered by the Windows Azure platform</a:t>
            </a:r>
          </a:p>
        </p:txBody>
      </p:sp>
      <p:pic>
        <p:nvPicPr>
          <p:cNvPr id="3074" name="Picture 2"/>
          <p:cNvPicPr>
            <a:picLocks noChangeAspect="1" noChangeArrowheads="1"/>
          </p:cNvPicPr>
          <p:nvPr/>
        </p:nvPicPr>
        <p:blipFill>
          <a:blip r:embed="rId3"/>
          <a:srcRect/>
          <a:stretch>
            <a:fillRect/>
          </a:stretch>
        </p:blipFill>
        <p:spPr bwMode="auto">
          <a:xfrm>
            <a:off x="4571999" y="1323834"/>
            <a:ext cx="4073352" cy="30905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75" name="Picture 3"/>
          <p:cNvPicPr>
            <a:picLocks noChangeAspect="1" noChangeArrowheads="1"/>
          </p:cNvPicPr>
          <p:nvPr/>
        </p:nvPicPr>
        <p:blipFill>
          <a:blip r:embed="rId4"/>
          <a:srcRect/>
          <a:stretch>
            <a:fillRect/>
          </a:stretch>
        </p:blipFill>
        <p:spPr bwMode="auto">
          <a:xfrm>
            <a:off x="3957849" y="1620985"/>
            <a:ext cx="4831309" cy="28638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76" name="Picture 4"/>
          <p:cNvPicPr>
            <a:picLocks noChangeAspect="1" noChangeArrowheads="1"/>
          </p:cNvPicPr>
          <p:nvPr/>
        </p:nvPicPr>
        <p:blipFill>
          <a:blip r:embed="rId5"/>
          <a:srcRect/>
          <a:stretch>
            <a:fillRect/>
          </a:stretch>
        </p:blipFill>
        <p:spPr bwMode="auto">
          <a:xfrm>
            <a:off x="4579522" y="1596787"/>
            <a:ext cx="4127749" cy="29842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75"/>
                                        </p:tgtEl>
                                        <p:attrNameLst>
                                          <p:attrName>style.visibility</p:attrName>
                                        </p:attrNameLst>
                                      </p:cBhvr>
                                      <p:to>
                                        <p:strVal val="visible"/>
                                      </p:to>
                                    </p:set>
                                    <p:animEffect transition="in" filter="fade">
                                      <p:cBhvr>
                                        <p:cTn id="10" dur="1000"/>
                                        <p:tgtEl>
                                          <p:spTgt spid="3075"/>
                                        </p:tgtEl>
                                      </p:cBhvr>
                                    </p:animEffect>
                                  </p:childTnLst>
                                </p:cTn>
                              </p:par>
                              <p:par>
                                <p:cTn id="11" presetID="10" presetClass="exit" presetSubtype="0" fill="hold" nodeType="withEffect">
                                  <p:stCondLst>
                                    <p:cond delay="0"/>
                                  </p:stCondLst>
                                  <p:childTnLst>
                                    <p:animEffect transition="out" filter="fade">
                                      <p:cBhvr>
                                        <p:cTn id="12" dur="1000"/>
                                        <p:tgtEl>
                                          <p:spTgt spid="3074"/>
                                        </p:tgtEl>
                                      </p:cBhvr>
                                    </p:animEffect>
                                    <p:set>
                                      <p:cBhvr>
                                        <p:cTn id="13" dur="1" fill="hold">
                                          <p:stCondLst>
                                            <p:cond delay="999"/>
                                          </p:stCondLst>
                                        </p:cTn>
                                        <p:tgtEl>
                                          <p:spTgt spid="307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xit" presetSubtype="0" fill="hold" nodeType="withEffect">
                                  <p:stCondLst>
                                    <p:cond delay="0"/>
                                  </p:stCondLst>
                                  <p:childTnLst>
                                    <p:animEffect transition="out" filter="fade">
                                      <p:cBhvr>
                                        <p:cTn id="20" dur="1000"/>
                                        <p:tgtEl>
                                          <p:spTgt spid="3075"/>
                                        </p:tgtEl>
                                      </p:cBhvr>
                                    </p:animEffect>
                                    <p:set>
                                      <p:cBhvr>
                                        <p:cTn id="21" dur="1" fill="hold">
                                          <p:stCondLst>
                                            <p:cond delay="999"/>
                                          </p:stCondLst>
                                        </p:cTn>
                                        <p:tgtEl>
                                          <p:spTgt spid="3075"/>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3076"/>
                                        </p:tgtEl>
                                        <p:attrNameLst>
                                          <p:attrName>style.visibility</p:attrName>
                                        </p:attrNameLst>
                                      </p:cBhvr>
                                      <p:to>
                                        <p:strVal val="visible"/>
                                      </p:to>
                                    </p:set>
                                    <p:animEffect transition="in" filter="fade">
                                      <p:cBhvr>
                                        <p:cTn id="24"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72406"/>
            <a:ext cx="9144000" cy="6785594"/>
          </a:xfrm>
          <a:prstGeom prst="rect">
            <a:avLst/>
          </a:prstGeom>
          <a:gradFill>
            <a:gsLst>
              <a:gs pos="0">
                <a:srgbClr val="000000">
                  <a:alpha val="70000"/>
                </a:srgbClr>
              </a:gs>
              <a:gs pos="100000">
                <a:srgbClr val="000000">
                  <a:alpha val="0"/>
                </a:srgbClr>
              </a:gs>
            </a:gsLst>
          </a:gradFill>
          <a:ln>
            <a:headEnd type="none" w="med" len="med"/>
            <a:tailEnd type="none" w="med" len="med"/>
          </a:ln>
          <a:effectLst/>
          <a:scene3d>
            <a:camera prst="orthographicFront"/>
            <a:lightRig rig="threePt" dir="t"/>
          </a:scene3d>
          <a:sp3d prstMaterial="matte">
            <a:contourClr>
              <a:schemeClr val="accent2">
                <a:lumMod val="40000"/>
                <a:lumOff val="6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chemeClr val="tx1">
                      <a:lumMod val="85000"/>
                      <a:lumOff val="15000"/>
                    </a:schemeClr>
                  </a:gs>
                  <a:gs pos="100000">
                    <a:schemeClr val="tx1">
                      <a:lumMod val="85000"/>
                      <a:lumOff val="15000"/>
                    </a:schemeClr>
                  </a:gs>
                </a:gsLst>
                <a:lin ang="5400000" scaled="0"/>
              </a:gradFill>
              <a:latin typeface="Segoe" pitchFamily="34" charset="0"/>
            </a:endParaRPr>
          </a:p>
        </p:txBody>
      </p:sp>
      <p:sp>
        <p:nvSpPr>
          <p:cNvPr id="4" name="Rectangle 3"/>
          <p:cNvSpPr/>
          <p:nvPr/>
        </p:nvSpPr>
        <p:spPr bwMode="auto">
          <a:xfrm rot="10800000">
            <a:off x="0" y="0"/>
            <a:ext cx="9144000" cy="6785594"/>
          </a:xfrm>
          <a:prstGeom prst="rect">
            <a:avLst/>
          </a:prstGeom>
          <a:gradFill>
            <a:gsLst>
              <a:gs pos="0">
                <a:srgbClr val="000000">
                  <a:alpha val="70000"/>
                </a:srgbClr>
              </a:gs>
              <a:gs pos="100000">
                <a:srgbClr val="000000">
                  <a:alpha val="0"/>
                </a:srgbClr>
              </a:gs>
            </a:gsLst>
          </a:gradFill>
          <a:ln>
            <a:headEnd type="none" w="med" len="med"/>
            <a:tailEnd type="none" w="med" len="med"/>
          </a:ln>
          <a:effectLst/>
          <a:scene3d>
            <a:camera prst="orthographicFront"/>
            <a:lightRig rig="threePt" dir="t"/>
          </a:scene3d>
          <a:sp3d prstMaterial="matte">
            <a:contourClr>
              <a:schemeClr val="accent2">
                <a:lumMod val="40000"/>
                <a:lumOff val="6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chemeClr val="tx1">
                      <a:lumMod val="85000"/>
                      <a:lumOff val="15000"/>
                    </a:schemeClr>
                  </a:gs>
                  <a:gs pos="100000">
                    <a:schemeClr val="tx1">
                      <a:lumMod val="85000"/>
                      <a:lumOff val="15000"/>
                    </a:schemeClr>
                  </a:gs>
                </a:gsLst>
                <a:lin ang="5400000" scaled="0"/>
              </a:gradFill>
              <a:latin typeface="Segoe" pitchFamily="34" charset="0"/>
            </a:endParaRPr>
          </a:p>
        </p:txBody>
      </p:sp>
      <p:sp>
        <p:nvSpPr>
          <p:cNvPr id="5" name="Title 33"/>
          <p:cNvSpPr txBox="1">
            <a:spLocks/>
          </p:cNvSpPr>
          <p:nvPr/>
        </p:nvSpPr>
        <p:spPr>
          <a:xfrm>
            <a:off x="287446" y="206961"/>
            <a:ext cx="8494799" cy="443198"/>
          </a:xfrm>
          <a:prstGeom prst="rect">
            <a:avLst/>
          </a:prstGeom>
        </p:spPr>
        <p:txBody>
          <a:bodyPr vert="horz" wrap="square" lIns="0" tIns="0" rIns="0" bIns="0" rtlCol="0" anchor="t">
            <a:spAutoFit/>
          </a:bodyPr>
          <a:lstStyle/>
          <a:p>
            <a:pPr algn="ctr">
              <a:lnSpc>
                <a:spcPct val="90000"/>
              </a:lnSpc>
              <a:spcBef>
                <a:spcPct val="0"/>
              </a:spcBef>
              <a:defRPr/>
            </a:pPr>
            <a:r>
              <a:rPr lang="en-US" sz="3200" spc="-150" dirty="0" smtClean="0">
                <a:ln w="3175">
                  <a:noFill/>
                </a:ln>
                <a:solidFill>
                  <a:srgbClr val="FFFFFF">
                    <a:lumMod val="95000"/>
                  </a:srgbClr>
                </a:solidFill>
                <a:cs typeface="Segoe UI" pitchFamily="34" charset="0"/>
              </a:rPr>
              <a:t>TCO Analyzer Tool </a:t>
            </a:r>
          </a:p>
        </p:txBody>
      </p:sp>
      <p:pic>
        <p:nvPicPr>
          <p:cNvPr id="7" name="Picture 2"/>
          <p:cNvPicPr>
            <a:picLocks noChangeAspect="1" noChangeArrowheads="1"/>
          </p:cNvPicPr>
          <p:nvPr/>
        </p:nvPicPr>
        <p:blipFill>
          <a:blip r:embed="rId3" cstate="print">
            <a:duotone>
              <a:schemeClr val="bg2">
                <a:shade val="45000"/>
                <a:satMod val="135000"/>
              </a:schemeClr>
              <a:prstClr val="white"/>
            </a:duotone>
          </a:blip>
          <a:stretch>
            <a:fillRect/>
          </a:stretch>
        </p:blipFill>
        <p:spPr bwMode="auto">
          <a:xfrm>
            <a:off x="293585" y="1360713"/>
            <a:ext cx="2410157" cy="2276790"/>
          </a:xfrm>
          <a:prstGeom prst="rect">
            <a:avLst/>
          </a:prstGeom>
          <a:noFill/>
          <a:ln>
            <a:noFill/>
          </a:ln>
          <a:effectLst>
            <a:glow rad="228600">
              <a:schemeClr val="accent5">
                <a:satMod val="175000"/>
                <a:alpha val="40000"/>
              </a:schemeClr>
            </a:glow>
          </a:effectLst>
          <a:scene3d>
            <a:camera prst="perspectiveHeroicExtremeRightFacing"/>
            <a:lightRig rig="threePt" dir="t"/>
          </a:scene3d>
        </p:spPr>
      </p:pic>
      <p:pic>
        <p:nvPicPr>
          <p:cNvPr id="8" name="Picture 3"/>
          <p:cNvPicPr>
            <a:picLocks noChangeAspect="1" noChangeArrowheads="1"/>
          </p:cNvPicPr>
          <p:nvPr/>
        </p:nvPicPr>
        <p:blipFill>
          <a:blip r:embed="rId4" cstate="print">
            <a:duotone>
              <a:schemeClr val="bg2">
                <a:shade val="45000"/>
                <a:satMod val="135000"/>
              </a:schemeClr>
              <a:prstClr val="white"/>
            </a:duotone>
          </a:blip>
          <a:stretch>
            <a:fillRect/>
          </a:stretch>
        </p:blipFill>
        <p:spPr bwMode="auto">
          <a:xfrm>
            <a:off x="6448098" y="1363074"/>
            <a:ext cx="2412873" cy="2344768"/>
          </a:xfrm>
          <a:prstGeom prst="rect">
            <a:avLst/>
          </a:prstGeom>
          <a:noFill/>
          <a:ln>
            <a:noFill/>
          </a:ln>
          <a:effectLst>
            <a:glow rad="228600">
              <a:schemeClr val="accent5">
                <a:satMod val="175000"/>
                <a:alpha val="40000"/>
              </a:schemeClr>
            </a:glow>
          </a:effectLst>
          <a:scene3d>
            <a:camera prst="perspectiveHeroicExtremeLeftFacing"/>
            <a:lightRig rig="threePt" dir="t"/>
          </a:scene3d>
        </p:spPr>
      </p:pic>
      <p:grpSp>
        <p:nvGrpSpPr>
          <p:cNvPr id="2" name="Group 15"/>
          <p:cNvGrpSpPr/>
          <p:nvPr/>
        </p:nvGrpSpPr>
        <p:grpSpPr>
          <a:xfrm>
            <a:off x="129390" y="4934103"/>
            <a:ext cx="8893833" cy="1331392"/>
            <a:chOff x="129390" y="5244247"/>
            <a:chExt cx="8893833" cy="1331392"/>
          </a:xfrm>
        </p:grpSpPr>
        <p:sp>
          <p:nvSpPr>
            <p:cNvPr id="12" name="Rectangle 11"/>
            <p:cNvSpPr/>
            <p:nvPr/>
          </p:nvSpPr>
          <p:spPr bwMode="invGray">
            <a:xfrm>
              <a:off x="129390" y="5244247"/>
              <a:ext cx="8893833" cy="1331392"/>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algn="ctr" defTabSz="914400">
                <a:defRPr/>
              </a:pPr>
              <a:endParaRPr lang="en-US" sz="1100" kern="0" dirty="0">
                <a:solidFill>
                  <a:srgbClr val="000000"/>
                </a:solidFill>
              </a:endParaRPr>
            </a:p>
          </p:txBody>
        </p:sp>
        <p:sp>
          <p:nvSpPr>
            <p:cNvPr id="9" name="Rectangle 8"/>
            <p:cNvSpPr/>
            <p:nvPr/>
          </p:nvSpPr>
          <p:spPr>
            <a:xfrm>
              <a:off x="1809389" y="5971601"/>
              <a:ext cx="5391807" cy="369332"/>
            </a:xfrm>
            <a:prstGeom prst="rect">
              <a:avLst/>
            </a:prstGeom>
          </p:spPr>
          <p:txBody>
            <a:bodyPr wrap="square">
              <a:spAutoFit/>
            </a:bodyPr>
            <a:lstStyle/>
            <a:p>
              <a:pPr algn="ctr"/>
              <a:r>
                <a:rPr lang="en-US" dirty="0" smtClean="0"/>
                <a:t>http://www.microsoft.com/windowsazure/tco/</a:t>
              </a:r>
              <a:endParaRPr lang="en-US" dirty="0"/>
            </a:p>
          </p:txBody>
        </p:sp>
        <p:sp>
          <p:nvSpPr>
            <p:cNvPr id="10" name="Rectangle 9"/>
            <p:cNvSpPr/>
            <p:nvPr/>
          </p:nvSpPr>
          <p:spPr>
            <a:xfrm>
              <a:off x="2268187" y="5436480"/>
              <a:ext cx="4571999" cy="424732"/>
            </a:xfrm>
            <a:prstGeom prst="rect">
              <a:avLst/>
            </a:prstGeom>
            <a:noFill/>
          </p:spPr>
          <p:txBody>
            <a:bodyPr wrap="square" rtlCol="0">
              <a:spAutoFit/>
            </a:bodyPr>
            <a:lstStyle/>
            <a:p>
              <a:pPr algn="ctr">
                <a:lnSpc>
                  <a:spcPct val="90000"/>
                </a:lnSpc>
                <a:spcBef>
                  <a:spcPct val="20000"/>
                </a:spcBef>
                <a:defRPr/>
              </a:pPr>
              <a:r>
                <a:rPr lang="en-US" sz="2400"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TCO tool available today </a:t>
              </a:r>
            </a:p>
          </p:txBody>
        </p:sp>
      </p:grpSp>
      <p:sp>
        <p:nvSpPr>
          <p:cNvPr id="15" name="Rectangle 14"/>
          <p:cNvSpPr/>
          <p:nvPr/>
        </p:nvSpPr>
        <p:spPr>
          <a:xfrm>
            <a:off x="2601686" y="1229357"/>
            <a:ext cx="3831771" cy="3600986"/>
          </a:xfrm>
          <a:prstGeom prst="rect">
            <a:avLst/>
          </a:prstGeom>
        </p:spPr>
        <p:txBody>
          <a:bodyPr wrap="square">
            <a:spAutoFit/>
          </a:bodyPr>
          <a:lstStyle/>
          <a:p>
            <a:pPr marL="336550" lvl="1" indent="-336550" defTabSz="914325" fontAlgn="base">
              <a:spcAft>
                <a:spcPts val="1800"/>
              </a:spcAft>
              <a:buFontTx/>
              <a:buBlip>
                <a:blip r:embed="rId5"/>
              </a:buBlip>
            </a:pPr>
            <a:r>
              <a:rPr lang="en-US" dirty="0" smtClean="0">
                <a:gradFill>
                  <a:gsLst>
                    <a:gs pos="0">
                      <a:srgbClr val="FFFFFF"/>
                    </a:gs>
                    <a:gs pos="81000">
                      <a:srgbClr val="FFFFFF"/>
                    </a:gs>
                  </a:gsLst>
                  <a:lin ang="5400000" scaled="0"/>
                </a:gradFill>
                <a:effectLst>
                  <a:outerShdw blurRad="38100" dist="38100" dir="2700000" algn="tl">
                    <a:srgbClr val="000000">
                      <a:alpha val="43137"/>
                    </a:srgbClr>
                  </a:outerShdw>
                </a:effectLst>
                <a:ea typeface="Kozuka Gothic Pro R" pitchFamily="34" charset="-128"/>
              </a:rPr>
              <a:t>Quickly determine “quantitative” value of using Windows Azure Platform services  </a:t>
            </a:r>
          </a:p>
          <a:p>
            <a:pPr marL="336550" lvl="1" indent="-336550" defTabSz="914325" fontAlgn="base">
              <a:spcAft>
                <a:spcPts val="1800"/>
              </a:spcAft>
              <a:buBlip>
                <a:blip r:embed="rId5"/>
              </a:buBlip>
            </a:pPr>
            <a:r>
              <a:rPr lang="en-US" dirty="0" smtClean="0">
                <a:gradFill>
                  <a:gsLst>
                    <a:gs pos="0">
                      <a:srgbClr val="FFFFFF"/>
                    </a:gs>
                    <a:gs pos="81000">
                      <a:srgbClr val="FFFFFF"/>
                    </a:gs>
                  </a:gsLst>
                  <a:lin ang="5400000" scaled="0"/>
                </a:gradFill>
                <a:effectLst>
                  <a:outerShdw blurRad="38100" dist="38100" dir="2700000" algn="tl">
                    <a:srgbClr val="000000">
                      <a:alpha val="43137"/>
                    </a:srgbClr>
                  </a:outerShdw>
                </a:effectLst>
                <a:ea typeface="Kozuka Gothic Pro R" pitchFamily="34" charset="-128"/>
              </a:rPr>
              <a:t>TCO of development and running Windows Azure Platform vs. traditional delivery channels </a:t>
            </a:r>
          </a:p>
          <a:p>
            <a:pPr marL="336550" lvl="1" indent="-336550" defTabSz="914325" fontAlgn="base">
              <a:spcAft>
                <a:spcPts val="1800"/>
              </a:spcAft>
              <a:buBlip>
                <a:blip r:embed="rId5"/>
              </a:buBlip>
            </a:pPr>
            <a:r>
              <a:rPr lang="en-US" dirty="0" smtClean="0">
                <a:gradFill>
                  <a:gsLst>
                    <a:gs pos="0">
                      <a:srgbClr val="FFFFFF"/>
                    </a:gs>
                    <a:gs pos="81000">
                      <a:srgbClr val="FFFFFF"/>
                    </a:gs>
                  </a:gsLst>
                  <a:lin ang="5400000" scaled="0"/>
                </a:gradFill>
                <a:effectLst>
                  <a:outerShdw blurRad="38100" dist="38100" dir="2700000" algn="tl">
                    <a:srgbClr val="000000">
                      <a:alpha val="43137"/>
                    </a:srgbClr>
                  </a:outerShdw>
                </a:effectLst>
                <a:ea typeface="Kozuka Gothic Pro R" pitchFamily="34" charset="-128"/>
              </a:rPr>
              <a:t>Estimation “of” and conversion “to” on-premise solution to Windows Azure Platform services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2381" y="84281"/>
            <a:ext cx="9141619" cy="6785594"/>
          </a:xfrm>
          <a:prstGeom prst="rect">
            <a:avLst/>
          </a:prstGeom>
          <a:gradFill>
            <a:gsLst>
              <a:gs pos="0">
                <a:srgbClr val="000000">
                  <a:alpha val="70000"/>
                </a:srgbClr>
              </a:gs>
              <a:gs pos="100000">
                <a:srgbClr val="000000">
                  <a:alpha val="0"/>
                </a:srgbClr>
              </a:gs>
            </a:gsLst>
          </a:gradFill>
          <a:ln>
            <a:headEnd type="none" w="med" len="med"/>
            <a:tailEnd type="none" w="med" len="med"/>
          </a:ln>
          <a:effectLst/>
          <a:scene3d>
            <a:camera prst="orthographicFront"/>
            <a:lightRig rig="threePt" dir="t"/>
          </a:scene3d>
          <a:sp3d prstMaterial="matte">
            <a:contourClr>
              <a:schemeClr val="accent2">
                <a:lumMod val="40000"/>
                <a:lumOff val="6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smtClean="0">
              <a:gradFill>
                <a:gsLst>
                  <a:gs pos="0">
                    <a:schemeClr val="tx1">
                      <a:lumMod val="85000"/>
                      <a:lumOff val="15000"/>
                    </a:schemeClr>
                  </a:gs>
                  <a:gs pos="100000">
                    <a:schemeClr val="tx1">
                      <a:lumMod val="85000"/>
                      <a:lumOff val="15000"/>
                    </a:schemeClr>
                  </a:gs>
                </a:gsLst>
                <a:lin ang="5400000" scaled="0"/>
              </a:gradFill>
              <a:latin typeface="Segoe" pitchFamily="34" charset="0"/>
            </a:endParaRPr>
          </a:p>
        </p:txBody>
      </p:sp>
      <p:sp>
        <p:nvSpPr>
          <p:cNvPr id="4" name="Rectangle 3"/>
          <p:cNvSpPr/>
          <p:nvPr/>
        </p:nvSpPr>
        <p:spPr bwMode="auto">
          <a:xfrm rot="10800000">
            <a:off x="2381" y="0"/>
            <a:ext cx="9141619" cy="6785594"/>
          </a:xfrm>
          <a:prstGeom prst="rect">
            <a:avLst/>
          </a:prstGeom>
          <a:gradFill>
            <a:gsLst>
              <a:gs pos="0">
                <a:srgbClr val="000000">
                  <a:alpha val="70000"/>
                </a:srgbClr>
              </a:gs>
              <a:gs pos="100000">
                <a:srgbClr val="000000">
                  <a:alpha val="0"/>
                </a:srgbClr>
              </a:gs>
            </a:gsLst>
          </a:gradFill>
          <a:ln>
            <a:headEnd type="none" w="med" len="med"/>
            <a:tailEnd type="none" w="med" len="med"/>
          </a:ln>
          <a:effectLst/>
          <a:scene3d>
            <a:camera prst="orthographicFront"/>
            <a:lightRig rig="threePt" dir="t"/>
          </a:scene3d>
          <a:sp3d prstMaterial="matte">
            <a:contourClr>
              <a:schemeClr val="accent2">
                <a:lumMod val="40000"/>
                <a:lumOff val="6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dirty="0" smtClean="0">
              <a:gradFill>
                <a:gsLst>
                  <a:gs pos="0">
                    <a:schemeClr val="tx1">
                      <a:lumMod val="85000"/>
                      <a:lumOff val="15000"/>
                    </a:schemeClr>
                  </a:gs>
                  <a:gs pos="100000">
                    <a:schemeClr val="tx1">
                      <a:lumMod val="85000"/>
                      <a:lumOff val="15000"/>
                    </a:schemeClr>
                  </a:gs>
                </a:gsLst>
                <a:lin ang="5400000" scaled="0"/>
              </a:gradFill>
              <a:latin typeface="Segoe" pitchFamily="34" charset="0"/>
            </a:endParaRPr>
          </a:p>
        </p:txBody>
      </p:sp>
      <p:sp>
        <p:nvSpPr>
          <p:cNvPr id="40" name="Title 3"/>
          <p:cNvSpPr>
            <a:spLocks noGrp="1"/>
          </p:cNvSpPr>
          <p:nvPr>
            <p:ph type="title"/>
          </p:nvPr>
        </p:nvSpPr>
        <p:spPr>
          <a:xfrm>
            <a:off x="376660" y="145471"/>
            <a:ext cx="8375946" cy="492443"/>
          </a:xfrm>
          <a:prstGeom prst="rect">
            <a:avLst/>
          </a:prstGeo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rPr>
              <a:t>Windows</a:t>
            </a:r>
            <a:r>
              <a:rPr kumimoji="0" lang="en-US" sz="3200" b="0" i="0" u="none" strike="noStrike" kern="0" cap="none" spc="0" normalizeH="0" noProof="0" dirty="0" smtClean="0">
                <a:ln>
                  <a:noFill/>
                </a:ln>
                <a:solidFill>
                  <a:schemeClr val="tx1"/>
                </a:solidFill>
                <a:effectLst/>
                <a:uLnTx/>
                <a:uFillTx/>
              </a:rPr>
              <a:t> Azure </a:t>
            </a:r>
            <a:r>
              <a:rPr lang="en-US" sz="3200" kern="0" spc="0" dirty="0" smtClean="0">
                <a:ln>
                  <a:noFill/>
                </a:ln>
                <a:solidFill>
                  <a:schemeClr val="tx1"/>
                </a:solidFill>
              </a:rPr>
              <a:t>Platform</a:t>
            </a:r>
            <a:r>
              <a:rPr lang="en-US" sz="3200" kern="0" spc="0" dirty="0">
                <a:ln>
                  <a:noFill/>
                </a:ln>
                <a:solidFill>
                  <a:schemeClr val="tx1"/>
                </a:solidFill>
              </a:rPr>
              <a:t> </a:t>
            </a:r>
            <a:r>
              <a:rPr lang="en-US" sz="3200" kern="0" spc="0" dirty="0" smtClean="0">
                <a:ln>
                  <a:noFill/>
                </a:ln>
                <a:solidFill>
                  <a:schemeClr val="tx1"/>
                </a:solidFill>
              </a:rPr>
              <a:t>Purchasing Models</a:t>
            </a:r>
            <a:r>
              <a:rPr kumimoji="0" lang="en-US" sz="3200" b="0" i="0" u="none" strike="noStrike" kern="0" cap="none" spc="0" normalizeH="0" baseline="0" noProof="0" dirty="0" smtClean="0">
                <a:ln>
                  <a:noFill/>
                </a:ln>
                <a:solidFill>
                  <a:schemeClr val="tx1"/>
                </a:solidFill>
                <a:effectLst/>
                <a:uLnTx/>
                <a:uFillTx/>
              </a:rPr>
              <a:t> </a:t>
            </a:r>
            <a:endParaRPr kumimoji="0" lang="en-US" sz="3200" b="0" i="0" u="none" strike="noStrike" kern="0" cap="none" spc="0" normalizeH="0" baseline="0" noProof="0" dirty="0">
              <a:ln>
                <a:noFill/>
              </a:ln>
              <a:solidFill>
                <a:schemeClr val="tx1"/>
              </a:solidFill>
              <a:effectLst/>
              <a:uLnTx/>
              <a:uFillTx/>
            </a:endParaRPr>
          </a:p>
        </p:txBody>
      </p:sp>
      <p:grpSp>
        <p:nvGrpSpPr>
          <p:cNvPr id="2" name="Group 38"/>
          <p:cNvGrpSpPr/>
          <p:nvPr/>
        </p:nvGrpSpPr>
        <p:grpSpPr>
          <a:xfrm>
            <a:off x="249382" y="820257"/>
            <a:ext cx="2743199" cy="3751295"/>
            <a:chOff x="249382" y="820257"/>
            <a:chExt cx="2743199" cy="3751295"/>
          </a:xfrm>
        </p:grpSpPr>
        <p:sp>
          <p:nvSpPr>
            <p:cNvPr id="37" name="Rounded Rectangle 36"/>
            <p:cNvSpPr/>
            <p:nvPr/>
          </p:nvSpPr>
          <p:spPr bwMode="auto">
            <a:xfrm>
              <a:off x="257666" y="1403071"/>
              <a:ext cx="2734915" cy="3168481"/>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sz="2400" dirty="0" smtClean="0">
                  <a:solidFill>
                    <a:srgbClr val="FFFFFF"/>
                  </a:solidFill>
                  <a:latin typeface="Segoe" pitchFamily="34" charset="0"/>
                </a:rPr>
                <a:t>  </a:t>
              </a:r>
            </a:p>
          </p:txBody>
        </p:sp>
        <p:pic>
          <p:nvPicPr>
            <p:cNvPr id="95" name="Picture 94" descr="C:\Users\v-chrif\AppData\Local\Microsoft\Windows\Temporary Internet Files\Low\Content.IE5\ZI7049AB\j0435245[1].png"/>
            <p:cNvPicPr>
              <a:picLocks noChangeAspect="1" noChangeArrowheads="1"/>
            </p:cNvPicPr>
            <p:nvPr/>
          </p:nvPicPr>
          <p:blipFill>
            <a:blip r:embed="rId3" cstate="print"/>
            <a:srcRect/>
            <a:stretch>
              <a:fillRect/>
            </a:stretch>
          </p:blipFill>
          <p:spPr bwMode="auto">
            <a:xfrm>
              <a:off x="943989" y="820257"/>
              <a:ext cx="1325522" cy="1262602"/>
            </a:xfrm>
            <a:prstGeom prst="ellipse">
              <a:avLst/>
            </a:prstGeom>
            <a:noFill/>
            <a:ln>
              <a:noFill/>
            </a:ln>
          </p:spPr>
        </p:pic>
        <p:sp>
          <p:nvSpPr>
            <p:cNvPr id="43" name="Rectangle 42"/>
            <p:cNvSpPr/>
            <p:nvPr/>
          </p:nvSpPr>
          <p:spPr>
            <a:xfrm>
              <a:off x="249382" y="2731619"/>
              <a:ext cx="2731324" cy="348813"/>
            </a:xfrm>
            <a:prstGeom prst="rect">
              <a:avLst/>
            </a:prstGeom>
          </p:spPr>
          <p:txBody>
            <a:bodyPr wrap="square">
              <a:spAutoFit/>
            </a:bodyPr>
            <a:lstStyle/>
            <a:p>
              <a:pPr marL="0" marR="0" lvl="0" indent="0" algn="ctr" defTabSz="914400" eaLnBrk="1" fontAlgn="base" latinLnBrk="0" hangingPunct="1">
                <a:lnSpc>
                  <a:spcPts val="2000"/>
                </a:lnSpc>
                <a:spcBef>
                  <a:spcPct val="0"/>
                </a:spcBef>
                <a:spcAft>
                  <a:spcPts val="0"/>
                </a:spcAft>
                <a:buClrTx/>
                <a:buSzTx/>
                <a:buFontTx/>
                <a:buNone/>
                <a:tabLst/>
                <a:defRPr/>
              </a:pPr>
              <a:r>
                <a:rPr kumimoji="0" lang="en-US" sz="1600" b="1" i="1" u="none" strike="noStrike" kern="0" cap="none" spc="0" normalizeH="0" baseline="0" noProof="0" dirty="0" smtClean="0">
                  <a:ln>
                    <a:noFill/>
                  </a:ln>
                  <a:gradFill>
                    <a:gsLst>
                      <a:gs pos="93000">
                        <a:srgbClr val="FFFFFF"/>
                      </a:gs>
                      <a:gs pos="100000">
                        <a:srgbClr val="FFFFFF"/>
                      </a:gs>
                    </a:gsLst>
                    <a:lin ang="16200000" scaled="0"/>
                  </a:gradFill>
                  <a:effectLst/>
                  <a:uLnTx/>
                  <a:uFillTx/>
                  <a:latin typeface="Segoe Light"/>
                </a:rPr>
                <a:t>“Pay as you go and grow” </a:t>
              </a:r>
            </a:p>
          </p:txBody>
        </p:sp>
        <p:sp>
          <p:nvSpPr>
            <p:cNvPr id="44" name="TextBox 43"/>
            <p:cNvSpPr txBox="1"/>
            <p:nvPr/>
          </p:nvSpPr>
          <p:spPr>
            <a:xfrm>
              <a:off x="265500" y="3616195"/>
              <a:ext cx="2713074" cy="606320"/>
            </a:xfrm>
            <a:prstGeom prst="rect">
              <a:avLst/>
            </a:prstGeom>
            <a:noFill/>
          </p:spPr>
          <p:txBody>
            <a:bodyPr wrap="square" rtlCol="0">
              <a:spAutoFit/>
            </a:bodyPr>
            <a:lstStyle/>
            <a:p>
              <a:pPr marL="166688" marR="0" lvl="0" indent="-166688" defTabSz="914400" eaLnBrk="1" fontAlgn="base" latinLnBrk="0" hangingPunct="1">
                <a:lnSpc>
                  <a:spcPct val="90000"/>
                </a:lnSpc>
                <a:spcBef>
                  <a:spcPts val="600"/>
                </a:spcBef>
                <a:spcAft>
                  <a:spcPts val="600"/>
                </a:spcAft>
                <a:buClrTx/>
                <a:buSzTx/>
                <a:buFontTx/>
                <a:buBlip>
                  <a:blip r:embed="rId4"/>
                </a:buBlip>
                <a:tabLst/>
                <a:defRPr/>
              </a:pPr>
              <a:r>
                <a:rPr kumimoji="0" lang="en-US" sz="1300" b="0" i="0" u="none" strike="noStrike" kern="0" cap="none" spc="0" normalizeH="0" baseline="0" noProof="0" dirty="0" smtClean="0">
                  <a:ln>
                    <a:noFill/>
                  </a:ln>
                  <a:gradFill>
                    <a:gsLst>
                      <a:gs pos="0">
                        <a:srgbClr val="FFFFFF"/>
                      </a:gs>
                      <a:gs pos="100000">
                        <a:srgbClr val="FFFFFF"/>
                      </a:gs>
                    </a:gsLst>
                    <a:lin ang="5400000" scaled="0"/>
                  </a:gradFill>
                  <a:effectLst/>
                  <a:uLnTx/>
                  <a:uFillTx/>
                </a:rPr>
                <a:t>Low barrier to entry </a:t>
              </a:r>
              <a:r>
                <a:rPr lang="en-US" sz="1300" kern="0" dirty="0" smtClean="0">
                  <a:gradFill>
                    <a:gsLst>
                      <a:gs pos="0">
                        <a:srgbClr val="FFFFFF"/>
                      </a:gs>
                      <a:gs pos="100000">
                        <a:srgbClr val="FFFFFF"/>
                      </a:gs>
                    </a:gsLst>
                    <a:lin ang="5400000" scaled="0"/>
                  </a:gradFill>
                </a:rPr>
                <a:t>&amp;</a:t>
              </a:r>
              <a:r>
                <a:rPr kumimoji="0" lang="en-US" sz="1300" b="0" i="0" u="none" strike="noStrike" kern="0" cap="none" spc="0" normalizeH="0" baseline="0" noProof="0" dirty="0" smtClean="0">
                  <a:ln>
                    <a:noFill/>
                  </a:ln>
                  <a:gradFill>
                    <a:gsLst>
                      <a:gs pos="0">
                        <a:srgbClr val="FFFFFF"/>
                      </a:gs>
                      <a:gs pos="100000">
                        <a:srgbClr val="FFFFFF"/>
                      </a:gs>
                    </a:gsLst>
                    <a:lin ang="5400000" scaled="0"/>
                  </a:gradFill>
                  <a:effectLst/>
                  <a:uLnTx/>
                  <a:uFillTx/>
                </a:rPr>
                <a:t> flexibility</a:t>
              </a:r>
            </a:p>
            <a:p>
              <a:pPr marL="166688" marR="0" lvl="0" indent="-166688" defTabSz="914400" eaLnBrk="1" fontAlgn="base" latinLnBrk="0" hangingPunct="1">
                <a:lnSpc>
                  <a:spcPct val="90000"/>
                </a:lnSpc>
                <a:spcBef>
                  <a:spcPts val="600"/>
                </a:spcBef>
                <a:spcAft>
                  <a:spcPts val="600"/>
                </a:spcAft>
                <a:buClrTx/>
                <a:buSzTx/>
                <a:buFontTx/>
                <a:buBlip>
                  <a:blip r:embed="rId4"/>
                </a:buBlip>
                <a:tabLst/>
                <a:defRPr/>
              </a:pPr>
              <a:r>
                <a:rPr kumimoji="0" lang="en-US" sz="1300" b="0" i="0" u="none" strike="noStrike" kern="0" cap="none" spc="0" normalizeH="0" baseline="0" noProof="0" dirty="0" smtClean="0">
                  <a:ln>
                    <a:noFill/>
                  </a:ln>
                  <a:gradFill>
                    <a:gsLst>
                      <a:gs pos="0">
                        <a:srgbClr val="FFFFFF"/>
                      </a:gs>
                      <a:gs pos="100000">
                        <a:srgbClr val="FFFFFF"/>
                      </a:gs>
                    </a:gsLst>
                    <a:lin ang="5400000" scaled="0"/>
                  </a:gradFill>
                  <a:effectLst/>
                  <a:uLnTx/>
                  <a:uFillTx/>
                </a:rPr>
                <a:t>Optimized for cloud elasticity   </a:t>
              </a:r>
            </a:p>
          </p:txBody>
        </p:sp>
        <p:sp>
          <p:nvSpPr>
            <p:cNvPr id="45" name="Rectangle 44"/>
            <p:cNvSpPr/>
            <p:nvPr/>
          </p:nvSpPr>
          <p:spPr>
            <a:xfrm>
              <a:off x="397011" y="3204936"/>
              <a:ext cx="2464298"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gradFill>
                    <a:gsLst>
                      <a:gs pos="0">
                        <a:srgbClr val="FFFFFF"/>
                      </a:gs>
                      <a:gs pos="100000">
                        <a:srgbClr val="FFFFFF"/>
                      </a:gs>
                    </a:gsLst>
                    <a:lin ang="5400000" scaled="0"/>
                  </a:gradFill>
                  <a:effectLst/>
                  <a:uLnTx/>
                  <a:uFillTx/>
                </a:rPr>
                <a:t>Available </a:t>
              </a:r>
              <a:r>
                <a:rPr lang="en-US" sz="1200" b="1" kern="0" dirty="0" smtClean="0">
                  <a:gradFill>
                    <a:gsLst>
                      <a:gs pos="0">
                        <a:srgbClr val="FFFFFF"/>
                      </a:gs>
                      <a:gs pos="100000">
                        <a:srgbClr val="FFFFFF"/>
                      </a:gs>
                    </a:gsLst>
                    <a:lin ang="5400000" scaled="0"/>
                  </a:gradFill>
                </a:rPr>
                <a:t>Jan 2010 </a:t>
              </a:r>
              <a:r>
                <a:rPr kumimoji="0" lang="en-US" sz="1200" b="1" i="0" u="none" strike="noStrike" kern="0" cap="none" spc="0" normalizeH="0" baseline="0" noProof="0" dirty="0" smtClean="0">
                  <a:ln>
                    <a:noFill/>
                  </a:ln>
                  <a:gradFill>
                    <a:gsLst>
                      <a:gs pos="0">
                        <a:srgbClr val="FFFFFF"/>
                      </a:gs>
                      <a:gs pos="100000">
                        <a:srgbClr val="FFFFFF"/>
                      </a:gs>
                    </a:gsLst>
                    <a:lin ang="5400000" scaled="0"/>
                  </a:gradFill>
                  <a:effectLst/>
                  <a:uLnTx/>
                  <a:uFillTx/>
                </a:rPr>
                <a:t>  </a:t>
              </a:r>
            </a:p>
          </p:txBody>
        </p:sp>
        <p:sp>
          <p:nvSpPr>
            <p:cNvPr id="46" name="TextBox 45"/>
            <p:cNvSpPr txBox="1"/>
            <p:nvPr/>
          </p:nvSpPr>
          <p:spPr>
            <a:xfrm>
              <a:off x="696752" y="2249721"/>
              <a:ext cx="1820924" cy="353939"/>
            </a:xfrm>
            <a:prstGeom prst="rect">
              <a:avLst/>
            </a:prstGeom>
            <a:effectLst>
              <a:outerShdw blurRad="50800" dist="38100" algn="l" rotWithShape="0">
                <a:prstClr val="black">
                  <a:alpha val="40000"/>
                </a:prstClr>
              </a:outerShdw>
            </a:effectLst>
          </p:spPr>
          <p:txBody>
            <a:bodyPr wrap="square" lIns="76197" tIns="38098" rIns="76197" bIns="38098" rtlCol="0">
              <a:spAutoFit/>
            </a:bodyPr>
            <a:lstStyle/>
            <a:p>
              <a:pPr marL="0" marR="0" lvl="0" indent="0" algn="ctr" defTabSz="914400" eaLnBrk="1" fontAlgn="base" latinLnBrk="0" hangingPunct="1">
                <a:lnSpc>
                  <a:spcPct val="90000"/>
                </a:lnSpc>
                <a:spcBef>
                  <a:spcPct val="0"/>
                </a:spcBef>
                <a:spcAft>
                  <a:spcPct val="0"/>
                </a:spcAft>
                <a:buClrTx/>
                <a:buSzTx/>
                <a:buFontTx/>
                <a:buNone/>
                <a:tabLst/>
                <a:defRPr/>
              </a:pPr>
              <a:r>
                <a:rPr kumimoji="0" lang="en-US" altLang="zh-CN" sz="2000" i="0" u="none" strike="noStrike" kern="0" cap="none" spc="0" normalizeH="0" baseline="0" noProof="0" dirty="0" smtClean="0">
                  <a:ln>
                    <a:noFill/>
                  </a:ln>
                  <a:gradFill>
                    <a:gsLst>
                      <a:gs pos="93000">
                        <a:srgbClr val="FFFFFF"/>
                      </a:gs>
                      <a:gs pos="100000">
                        <a:srgbClr val="FFFFFF"/>
                      </a:gs>
                    </a:gsLst>
                    <a:lin ang="16200000" scaled="0"/>
                  </a:gradFill>
                  <a:effectLst/>
                  <a:uLnTx/>
                  <a:uFillTx/>
                </a:rPr>
                <a:t>Consumption</a:t>
              </a:r>
              <a:endParaRPr kumimoji="0" lang="en-US" altLang="zh-CN" sz="2000" i="0" u="none" strike="noStrike" kern="0" cap="none" spc="0" normalizeH="0" baseline="0" noProof="0" dirty="0">
                <a:ln>
                  <a:noFill/>
                </a:ln>
                <a:gradFill>
                  <a:gsLst>
                    <a:gs pos="93000">
                      <a:srgbClr val="FFFFFF"/>
                    </a:gs>
                    <a:gs pos="100000">
                      <a:srgbClr val="FFFFFF"/>
                    </a:gs>
                  </a:gsLst>
                  <a:lin ang="16200000" scaled="0"/>
                </a:gradFill>
                <a:effectLst/>
                <a:uLnTx/>
                <a:uFillTx/>
              </a:endParaRPr>
            </a:p>
          </p:txBody>
        </p:sp>
        <p:cxnSp>
          <p:nvCxnSpPr>
            <p:cNvPr id="48" name="Straight Connector 47"/>
            <p:cNvCxnSpPr/>
            <p:nvPr/>
          </p:nvCxnSpPr>
          <p:spPr>
            <a:xfrm>
              <a:off x="830352" y="2660040"/>
              <a:ext cx="1519982" cy="2382"/>
            </a:xfrm>
            <a:prstGeom prst="line">
              <a:avLst/>
            </a:prstGeom>
            <a:ln w="6350">
              <a:gradFill flip="none" rotWithShape="1">
                <a:gsLst>
                  <a:gs pos="0">
                    <a:srgbClr val="FFFFFF">
                      <a:alpha val="0"/>
                    </a:srgbClr>
                  </a:gs>
                  <a:gs pos="50000">
                    <a:srgbClr val="FFFFFF"/>
                  </a:gs>
                  <a:gs pos="100000">
                    <a:srgbClr val="FFFFFF">
                      <a:alpha val="0"/>
                    </a:srgbClr>
                  </a:gs>
                </a:gsLst>
                <a:lin ang="10800000" scaled="0"/>
                <a:tileRect/>
              </a:gra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5" name="Group 40"/>
          <p:cNvGrpSpPr/>
          <p:nvPr/>
        </p:nvGrpSpPr>
        <p:grpSpPr>
          <a:xfrm>
            <a:off x="3182587" y="833253"/>
            <a:ext cx="2814451" cy="3712569"/>
            <a:chOff x="3182587" y="833253"/>
            <a:chExt cx="2814451" cy="3712569"/>
          </a:xfrm>
        </p:grpSpPr>
        <p:sp>
          <p:nvSpPr>
            <p:cNvPr id="42" name="Rounded Rectangle 41"/>
            <p:cNvSpPr/>
            <p:nvPr/>
          </p:nvSpPr>
          <p:spPr bwMode="auto">
            <a:xfrm>
              <a:off x="3212641" y="1377341"/>
              <a:ext cx="2734915" cy="3168481"/>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sz="2400" dirty="0" smtClean="0">
                  <a:solidFill>
                    <a:srgbClr val="FFFFFF"/>
                  </a:solidFill>
                  <a:latin typeface="Segoe" pitchFamily="34" charset="0"/>
                </a:rPr>
                <a:t>  </a:t>
              </a:r>
            </a:p>
          </p:txBody>
        </p:sp>
        <p:pic>
          <p:nvPicPr>
            <p:cNvPr id="96" name="Picture 95" descr="C:\Users\v-chrif\AppData\Local\Microsoft\Windows\Temporary Internet Files\Low\Content.IE5\KA6QJTG9\j0435243[1].png"/>
            <p:cNvPicPr>
              <a:picLocks noChangeAspect="1" noChangeArrowheads="1"/>
            </p:cNvPicPr>
            <p:nvPr/>
          </p:nvPicPr>
          <p:blipFill>
            <a:blip r:embed="rId5" cstate="print"/>
            <a:srcRect/>
            <a:stretch>
              <a:fillRect/>
            </a:stretch>
          </p:blipFill>
          <p:spPr bwMode="auto">
            <a:xfrm>
              <a:off x="3929904" y="833253"/>
              <a:ext cx="1321370" cy="1274980"/>
            </a:xfrm>
            <a:prstGeom prst="ellipse">
              <a:avLst/>
            </a:prstGeom>
            <a:noFill/>
            <a:ln>
              <a:noFill/>
            </a:ln>
          </p:spPr>
        </p:pic>
        <p:sp>
          <p:nvSpPr>
            <p:cNvPr id="49" name="Rectangle 48"/>
            <p:cNvSpPr/>
            <p:nvPr/>
          </p:nvSpPr>
          <p:spPr>
            <a:xfrm>
              <a:off x="3182587" y="2731619"/>
              <a:ext cx="2814451" cy="348813"/>
            </a:xfrm>
            <a:prstGeom prst="rect">
              <a:avLst/>
            </a:prstGeom>
          </p:spPr>
          <p:txBody>
            <a:bodyPr wrap="square">
              <a:spAutoFit/>
            </a:bodyPr>
            <a:lstStyle/>
            <a:p>
              <a:pPr marL="0" marR="0" lvl="0" indent="0" algn="ctr" defTabSz="914400" eaLnBrk="1" fontAlgn="base" latinLnBrk="0" hangingPunct="1">
                <a:lnSpc>
                  <a:spcPts val="2000"/>
                </a:lnSpc>
                <a:spcBef>
                  <a:spcPct val="0"/>
                </a:spcBef>
                <a:spcAft>
                  <a:spcPts val="0"/>
                </a:spcAft>
                <a:buClrTx/>
                <a:buSzTx/>
                <a:buFontTx/>
                <a:buNone/>
                <a:tabLst/>
                <a:defRPr/>
              </a:pPr>
              <a:r>
                <a:rPr kumimoji="0" lang="en-US" sz="1600" b="1" i="1" u="none" strike="noStrike" kern="0" cap="none" spc="0" normalizeH="0" baseline="0" noProof="0" dirty="0" smtClean="0">
                  <a:ln>
                    <a:noFill/>
                  </a:ln>
                  <a:gradFill>
                    <a:gsLst>
                      <a:gs pos="93000">
                        <a:srgbClr val="FFFFFF"/>
                      </a:gs>
                      <a:gs pos="100000">
                        <a:srgbClr val="FFFFFF"/>
                      </a:gs>
                    </a:gsLst>
                    <a:lin ang="16200000" scaled="0"/>
                  </a:gradFill>
                  <a:effectLst/>
                  <a:uLnTx/>
                  <a:uFillTx/>
                  <a:latin typeface="Segoe Light"/>
                </a:rPr>
                <a:t>“Value for a commitment“</a:t>
              </a:r>
            </a:p>
          </p:txBody>
        </p:sp>
        <p:sp>
          <p:nvSpPr>
            <p:cNvPr id="50" name="TextBox 49"/>
            <p:cNvSpPr txBox="1"/>
            <p:nvPr/>
          </p:nvSpPr>
          <p:spPr>
            <a:xfrm>
              <a:off x="3230088" y="3614095"/>
              <a:ext cx="2654453" cy="606320"/>
            </a:xfrm>
            <a:prstGeom prst="rect">
              <a:avLst/>
            </a:prstGeom>
            <a:noFill/>
          </p:spPr>
          <p:txBody>
            <a:bodyPr wrap="square" rtlCol="0">
              <a:spAutoFit/>
            </a:bodyPr>
            <a:lstStyle/>
            <a:p>
              <a:pPr marL="166688" marR="0" lvl="0" indent="-166688" defTabSz="914400" eaLnBrk="1" fontAlgn="base" latinLnBrk="0" hangingPunct="1">
                <a:lnSpc>
                  <a:spcPct val="90000"/>
                </a:lnSpc>
                <a:spcBef>
                  <a:spcPts val="600"/>
                </a:spcBef>
                <a:spcAft>
                  <a:spcPts val="600"/>
                </a:spcAft>
                <a:buClrTx/>
                <a:buSzTx/>
                <a:buFontTx/>
                <a:buBlip>
                  <a:blip r:embed="rId4"/>
                </a:buBlip>
                <a:tabLst/>
                <a:defRPr/>
              </a:pPr>
              <a:r>
                <a:rPr kumimoji="0" lang="en-US" sz="1300" b="0" i="0" u="none" strike="noStrike" kern="0" cap="none" spc="0" normalizeH="0" baseline="0" noProof="0" dirty="0" smtClean="0">
                  <a:ln>
                    <a:noFill/>
                  </a:ln>
                  <a:gradFill>
                    <a:gsLst>
                      <a:gs pos="0">
                        <a:srgbClr val="FFFFFF"/>
                      </a:gs>
                      <a:gs pos="100000">
                        <a:srgbClr val="FFFFFF"/>
                      </a:gs>
                    </a:gsLst>
                    <a:lin ang="5400000" scaled="0"/>
                  </a:gradFill>
                  <a:effectLst/>
                  <a:uLnTx/>
                  <a:uFillTx/>
                </a:rPr>
                <a:t>Discounts for commitment</a:t>
              </a:r>
            </a:p>
            <a:p>
              <a:pPr marL="166688" marR="0" lvl="0" indent="-166688" defTabSz="914400" eaLnBrk="1" fontAlgn="base" latinLnBrk="0" hangingPunct="1">
                <a:lnSpc>
                  <a:spcPct val="90000"/>
                </a:lnSpc>
                <a:spcBef>
                  <a:spcPts val="600"/>
                </a:spcBef>
                <a:spcAft>
                  <a:spcPts val="600"/>
                </a:spcAft>
                <a:buClrTx/>
                <a:buSzTx/>
                <a:buFontTx/>
                <a:buBlip>
                  <a:blip r:embed="rId4"/>
                </a:buBlip>
                <a:tabLst/>
                <a:defRPr/>
              </a:pPr>
              <a:r>
                <a:rPr kumimoji="0" lang="en-US" sz="1300" b="0" i="0" u="none" strike="noStrike" kern="0" cap="none" spc="0" normalizeH="0" baseline="0" noProof="0" dirty="0" smtClean="0">
                  <a:ln>
                    <a:noFill/>
                  </a:ln>
                  <a:gradFill>
                    <a:gsLst>
                      <a:gs pos="0">
                        <a:srgbClr val="FFFFFF"/>
                      </a:gs>
                      <a:gs pos="100000">
                        <a:srgbClr val="FFFFFF"/>
                      </a:gs>
                    </a:gsLst>
                    <a:lin ang="5400000" scaled="0"/>
                  </a:gradFill>
                  <a:effectLst/>
                  <a:uLnTx/>
                  <a:uFillTx/>
                </a:rPr>
                <a:t>Plans for payment</a:t>
              </a:r>
              <a:r>
                <a:rPr kumimoji="0" lang="en-US" sz="1300" b="0" i="0" u="none" strike="noStrike" kern="0" cap="none" spc="0" normalizeH="0" noProof="0" dirty="0" smtClean="0">
                  <a:ln>
                    <a:noFill/>
                  </a:ln>
                  <a:gradFill>
                    <a:gsLst>
                      <a:gs pos="0">
                        <a:srgbClr val="FFFFFF"/>
                      </a:gs>
                      <a:gs pos="100000">
                        <a:srgbClr val="FFFFFF"/>
                      </a:gs>
                    </a:gsLst>
                    <a:lin ang="5400000" scaled="0"/>
                  </a:gradFill>
                  <a:effectLst/>
                  <a:uLnTx/>
                  <a:uFillTx/>
                </a:rPr>
                <a:t> </a:t>
              </a:r>
              <a:r>
                <a:rPr kumimoji="0" lang="en-US" sz="1300" b="0" i="0" u="none" strike="noStrike" kern="0" cap="none" spc="0" normalizeH="0" baseline="0" noProof="0" dirty="0" smtClean="0">
                  <a:ln>
                    <a:noFill/>
                  </a:ln>
                  <a:gradFill>
                    <a:gsLst>
                      <a:gs pos="0">
                        <a:srgbClr val="FFFFFF"/>
                      </a:gs>
                      <a:gs pos="100000">
                        <a:srgbClr val="FFFFFF"/>
                      </a:gs>
                    </a:gsLst>
                    <a:lin ang="5400000" scaled="0"/>
                  </a:gradFill>
                  <a:effectLst/>
                  <a:uLnTx/>
                  <a:uFillTx/>
                </a:rPr>
                <a:t>predictability  </a:t>
              </a:r>
            </a:p>
          </p:txBody>
        </p:sp>
        <p:sp>
          <p:nvSpPr>
            <p:cNvPr id="51" name="TextBox 50"/>
            <p:cNvSpPr txBox="1"/>
            <p:nvPr/>
          </p:nvSpPr>
          <p:spPr>
            <a:xfrm>
              <a:off x="3586348" y="2241392"/>
              <a:ext cx="2018806" cy="353939"/>
            </a:xfrm>
            <a:prstGeom prst="rect">
              <a:avLst/>
            </a:prstGeom>
            <a:effectLst>
              <a:outerShdw blurRad="50800" dist="38100" algn="l" rotWithShape="0">
                <a:prstClr val="black">
                  <a:alpha val="40000"/>
                </a:prstClr>
              </a:outerShdw>
            </a:effectLst>
          </p:spPr>
          <p:txBody>
            <a:bodyPr wrap="square" lIns="76197" tIns="38098" rIns="76197" bIns="38098" rtlCol="0">
              <a:spAutoFit/>
            </a:bodyPr>
            <a:lstStyle/>
            <a:p>
              <a:pPr marL="0" marR="0" lvl="0" indent="0" algn="ctr" defTabSz="914400" eaLnBrk="1" fontAlgn="base" latinLnBrk="0" hangingPunct="1">
                <a:lnSpc>
                  <a:spcPct val="90000"/>
                </a:lnSpc>
                <a:spcBef>
                  <a:spcPct val="0"/>
                </a:spcBef>
                <a:spcAft>
                  <a:spcPct val="0"/>
                </a:spcAft>
                <a:buClrTx/>
                <a:buSzTx/>
                <a:buFontTx/>
                <a:buNone/>
                <a:tabLst/>
                <a:defRPr/>
              </a:pPr>
              <a:r>
                <a:rPr kumimoji="0" lang="en-US" altLang="zh-CN" sz="2000" i="0" u="none" strike="noStrike" kern="0" cap="none" spc="0" normalizeH="0" baseline="0" noProof="0" dirty="0" smtClean="0">
                  <a:ln>
                    <a:noFill/>
                  </a:ln>
                  <a:gradFill>
                    <a:gsLst>
                      <a:gs pos="93000">
                        <a:srgbClr val="FFFFFF"/>
                      </a:gs>
                      <a:gs pos="100000">
                        <a:srgbClr val="FFFFFF"/>
                      </a:gs>
                    </a:gsLst>
                    <a:lin ang="16200000" scaled="0"/>
                  </a:gradFill>
                  <a:effectLst/>
                  <a:uLnTx/>
                  <a:uFillTx/>
                </a:rPr>
                <a:t>Subscription</a:t>
              </a:r>
              <a:endParaRPr kumimoji="0" lang="en-US" altLang="zh-CN" sz="2000" i="0" u="none" strike="noStrike" kern="0" cap="none" spc="0" normalizeH="0" baseline="0" noProof="0" dirty="0">
                <a:ln>
                  <a:noFill/>
                </a:ln>
                <a:gradFill>
                  <a:gsLst>
                    <a:gs pos="93000">
                      <a:srgbClr val="FFFFFF"/>
                    </a:gs>
                    <a:gs pos="100000">
                      <a:srgbClr val="FFFFFF"/>
                    </a:gs>
                  </a:gsLst>
                  <a:lin ang="16200000" scaled="0"/>
                </a:gradFill>
                <a:effectLst/>
                <a:uLnTx/>
                <a:uFillTx/>
              </a:endParaRPr>
            </a:p>
          </p:txBody>
        </p:sp>
        <p:sp>
          <p:nvSpPr>
            <p:cNvPr id="64" name="Rectangle 63"/>
            <p:cNvSpPr/>
            <p:nvPr/>
          </p:nvSpPr>
          <p:spPr>
            <a:xfrm>
              <a:off x="3302759" y="3202961"/>
              <a:ext cx="2538483" cy="27721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gradFill>
                    <a:gsLst>
                      <a:gs pos="0">
                        <a:srgbClr val="FFFFFF"/>
                      </a:gs>
                      <a:gs pos="100000">
                        <a:srgbClr val="FFFFFF"/>
                      </a:gs>
                    </a:gsLst>
                    <a:lin ang="5400000" scaled="0"/>
                  </a:gradFill>
                  <a:effectLst/>
                  <a:uLnTx/>
                  <a:uFillTx/>
                </a:rPr>
                <a:t>Select </a:t>
              </a:r>
              <a:r>
                <a:rPr lang="en-US" sz="1200" b="1" kern="0" dirty="0" smtClean="0">
                  <a:gradFill>
                    <a:gsLst>
                      <a:gs pos="0">
                        <a:srgbClr val="FFFFFF"/>
                      </a:gs>
                      <a:gs pos="100000">
                        <a:srgbClr val="FFFFFF"/>
                      </a:gs>
                    </a:gsLst>
                    <a:lin ang="5400000" scaled="0"/>
                  </a:gradFill>
                </a:rPr>
                <a:t>offers available Jan 2010</a:t>
              </a:r>
              <a:endParaRPr kumimoji="0" lang="en-US" sz="1200" b="1" i="0" u="none" strike="noStrike" kern="0" cap="none" spc="0" normalizeH="0" baseline="0" noProof="0" dirty="0" smtClean="0">
                <a:ln>
                  <a:noFill/>
                </a:ln>
                <a:gradFill>
                  <a:gsLst>
                    <a:gs pos="0">
                      <a:srgbClr val="FFFFFF"/>
                    </a:gs>
                    <a:gs pos="100000">
                      <a:srgbClr val="FFFFFF"/>
                    </a:gs>
                  </a:gsLst>
                  <a:lin ang="5400000" scaled="0"/>
                </a:gradFill>
                <a:effectLst/>
                <a:uLnTx/>
                <a:uFillTx/>
              </a:endParaRPr>
            </a:p>
          </p:txBody>
        </p:sp>
        <p:cxnSp>
          <p:nvCxnSpPr>
            <p:cNvPr id="52" name="Straight Connector 51"/>
            <p:cNvCxnSpPr/>
            <p:nvPr/>
          </p:nvCxnSpPr>
          <p:spPr>
            <a:xfrm>
              <a:off x="3810161" y="2646392"/>
              <a:ext cx="1519982" cy="2382"/>
            </a:xfrm>
            <a:prstGeom prst="line">
              <a:avLst/>
            </a:prstGeom>
            <a:ln w="6350">
              <a:gradFill flip="none" rotWithShape="1">
                <a:gsLst>
                  <a:gs pos="0">
                    <a:srgbClr val="FFFFFF">
                      <a:alpha val="0"/>
                    </a:srgbClr>
                  </a:gs>
                  <a:gs pos="50000">
                    <a:srgbClr val="FFFFFF"/>
                  </a:gs>
                  <a:gs pos="100000">
                    <a:srgbClr val="FFFFFF">
                      <a:alpha val="0"/>
                    </a:srgbClr>
                  </a:gs>
                </a:gsLst>
                <a:lin ang="10800000" scaled="0"/>
                <a:tileRect/>
              </a:gra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grpSp>
        <p:nvGrpSpPr>
          <p:cNvPr id="6" name="Group 57"/>
          <p:cNvGrpSpPr/>
          <p:nvPr/>
        </p:nvGrpSpPr>
        <p:grpSpPr>
          <a:xfrm>
            <a:off x="6038557" y="862951"/>
            <a:ext cx="2968258" cy="3706622"/>
            <a:chOff x="6038557" y="862951"/>
            <a:chExt cx="2968258" cy="3706622"/>
          </a:xfrm>
        </p:grpSpPr>
        <p:sp>
          <p:nvSpPr>
            <p:cNvPr id="47" name="Rounded Rectangle 46"/>
            <p:cNvSpPr/>
            <p:nvPr/>
          </p:nvSpPr>
          <p:spPr bwMode="auto">
            <a:xfrm>
              <a:off x="6145845" y="1401092"/>
              <a:ext cx="2734915" cy="3168481"/>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sz="2400" dirty="0" smtClean="0">
                  <a:solidFill>
                    <a:srgbClr val="FFFFFF"/>
                  </a:solidFill>
                  <a:latin typeface="Segoe" pitchFamily="34" charset="0"/>
                </a:rPr>
                <a:t>  </a:t>
              </a:r>
            </a:p>
          </p:txBody>
        </p:sp>
        <p:grpSp>
          <p:nvGrpSpPr>
            <p:cNvPr id="7" name="Group 18"/>
            <p:cNvGrpSpPr/>
            <p:nvPr/>
          </p:nvGrpSpPr>
          <p:grpSpPr>
            <a:xfrm>
              <a:off x="6830947" y="862951"/>
              <a:ext cx="1321370" cy="1216213"/>
              <a:chOff x="7059295" y="3800475"/>
              <a:chExt cx="757238" cy="735806"/>
            </a:xfrm>
          </p:grpSpPr>
          <p:pic>
            <p:nvPicPr>
              <p:cNvPr id="98" name="Picture 97" descr="C:\Users\v-chrif\AppData\Local\Microsoft\Windows\Temporary Internet Files\Low\Content.IE5\KA6QJTG9\j0435243[1].png"/>
              <p:cNvPicPr>
                <a:picLocks noChangeAspect="1" noChangeArrowheads="1"/>
              </p:cNvPicPr>
              <p:nvPr/>
            </p:nvPicPr>
            <p:blipFill>
              <a:blip r:embed="rId5" cstate="print"/>
              <a:srcRect/>
              <a:stretch>
                <a:fillRect/>
              </a:stretch>
            </p:blipFill>
            <p:spPr bwMode="auto">
              <a:xfrm>
                <a:off x="7059295" y="3800475"/>
                <a:ext cx="757238" cy="735806"/>
              </a:xfrm>
              <a:prstGeom prst="ellipse">
                <a:avLst/>
              </a:prstGeom>
              <a:noFill/>
              <a:ln>
                <a:noFill/>
              </a:ln>
            </p:spPr>
          </p:pic>
          <p:pic>
            <p:nvPicPr>
              <p:cNvPr id="99" name="Picture 98" descr="PPP_ITECH_CLP_ServerFarm_S.png"/>
              <p:cNvPicPr>
                <a:picLocks noChangeAspect="1"/>
              </p:cNvPicPr>
              <p:nvPr/>
            </p:nvPicPr>
            <p:blipFill>
              <a:blip r:embed="rId6" cstate="print"/>
              <a:srcRect t="-3421"/>
              <a:stretch>
                <a:fillRect/>
              </a:stretch>
            </p:blipFill>
            <p:spPr>
              <a:xfrm>
                <a:off x="7127241" y="3836193"/>
                <a:ext cx="623728" cy="642937"/>
              </a:xfrm>
              <a:prstGeom prst="ellipse">
                <a:avLst/>
              </a:prstGeom>
              <a:noFill/>
              <a:ln>
                <a:noFill/>
              </a:ln>
            </p:spPr>
          </p:pic>
        </p:grpSp>
        <p:sp>
          <p:nvSpPr>
            <p:cNvPr id="54" name="Rectangle 53"/>
            <p:cNvSpPr/>
            <p:nvPr/>
          </p:nvSpPr>
          <p:spPr>
            <a:xfrm>
              <a:off x="6102840" y="2750050"/>
              <a:ext cx="2779904" cy="331373"/>
            </a:xfrm>
            <a:prstGeom prst="rect">
              <a:avLst/>
            </a:prstGeom>
          </p:spPr>
          <p:txBody>
            <a:bodyPr wrap="square">
              <a:spAutoFit/>
            </a:bodyPr>
            <a:lstStyle/>
            <a:p>
              <a:pPr marL="0" marR="0" lvl="0" indent="0" algn="ctr" defTabSz="914400" eaLnBrk="1" fontAlgn="base" latinLnBrk="0" hangingPunct="1">
                <a:lnSpc>
                  <a:spcPts val="2000"/>
                </a:lnSpc>
                <a:spcBef>
                  <a:spcPct val="0"/>
                </a:spcBef>
                <a:spcAft>
                  <a:spcPts val="0"/>
                </a:spcAft>
                <a:buClrTx/>
                <a:buSzTx/>
                <a:buFontTx/>
                <a:buNone/>
                <a:tabLst/>
                <a:defRPr/>
              </a:pPr>
              <a:r>
                <a:rPr kumimoji="0" lang="en-US" sz="1600" b="1" i="1" u="none" strike="noStrike" kern="0" cap="none" spc="0" normalizeH="0" baseline="0" noProof="0" dirty="0" smtClean="0">
                  <a:ln>
                    <a:noFill/>
                  </a:ln>
                  <a:gradFill>
                    <a:gsLst>
                      <a:gs pos="93000">
                        <a:srgbClr val="FFFFFF"/>
                      </a:gs>
                      <a:gs pos="100000">
                        <a:srgbClr val="FFFFFF"/>
                      </a:gs>
                    </a:gsLst>
                    <a:lin ang="16200000" scaled="0"/>
                  </a:gradFill>
                  <a:effectLst/>
                  <a:uLnTx/>
                  <a:uFillTx/>
                  <a:latin typeface="Segoe Light"/>
                </a:rPr>
                <a:t>“Coordinated purchasing” </a:t>
              </a:r>
            </a:p>
          </p:txBody>
        </p:sp>
        <p:sp>
          <p:nvSpPr>
            <p:cNvPr id="55" name="TextBox 54"/>
            <p:cNvSpPr txBox="1"/>
            <p:nvPr/>
          </p:nvSpPr>
          <p:spPr>
            <a:xfrm>
              <a:off x="6127696" y="3644401"/>
              <a:ext cx="2839401" cy="606320"/>
            </a:xfrm>
            <a:prstGeom prst="rect">
              <a:avLst/>
            </a:prstGeom>
            <a:noFill/>
          </p:spPr>
          <p:txBody>
            <a:bodyPr wrap="square" rtlCol="0">
              <a:spAutoFit/>
            </a:bodyPr>
            <a:lstStyle/>
            <a:p>
              <a:pPr marL="166688" marR="0" lvl="0" indent="-166688" defTabSz="914400" eaLnBrk="1" fontAlgn="base" latinLnBrk="0" hangingPunct="1">
                <a:lnSpc>
                  <a:spcPct val="90000"/>
                </a:lnSpc>
                <a:spcBef>
                  <a:spcPts val="600"/>
                </a:spcBef>
                <a:spcAft>
                  <a:spcPts val="600"/>
                </a:spcAft>
                <a:buClrTx/>
                <a:buSzTx/>
                <a:buFontTx/>
                <a:buBlip>
                  <a:blip r:embed="rId4"/>
                </a:buBlip>
                <a:tabLst/>
                <a:defRPr/>
              </a:pPr>
              <a:r>
                <a:rPr kumimoji="0" lang="en-US" sz="1300" b="0" i="0" u="none" strike="noStrike" kern="0" cap="none" spc="0" normalizeH="0" baseline="0" noProof="0" dirty="0" smtClean="0">
                  <a:ln>
                    <a:noFill/>
                  </a:ln>
                  <a:gradFill>
                    <a:gsLst>
                      <a:gs pos="0">
                        <a:srgbClr val="FFFFFF"/>
                      </a:gs>
                      <a:gs pos="100000">
                        <a:srgbClr val="FFFFFF"/>
                      </a:gs>
                    </a:gsLst>
                    <a:lin ang="5400000" scaled="0"/>
                  </a:gradFill>
                  <a:effectLst/>
                  <a:uLnTx/>
                  <a:uFillTx/>
                </a:rPr>
                <a:t>Centralized</a:t>
              </a:r>
              <a:r>
                <a:rPr kumimoji="0" lang="en-US" sz="1300" b="0" i="0" u="none" strike="noStrike" kern="0" cap="none" spc="0" normalizeH="0" noProof="0" dirty="0" smtClean="0">
                  <a:ln>
                    <a:noFill/>
                  </a:ln>
                  <a:gradFill>
                    <a:gsLst>
                      <a:gs pos="0">
                        <a:srgbClr val="FFFFFF"/>
                      </a:gs>
                      <a:gs pos="100000">
                        <a:srgbClr val="FFFFFF"/>
                      </a:gs>
                    </a:gsLst>
                    <a:lin ang="5400000" scaled="0"/>
                  </a:gradFill>
                  <a:effectLst/>
                  <a:uLnTx/>
                  <a:uFillTx/>
                </a:rPr>
                <a:t> purchasing </a:t>
              </a:r>
              <a:r>
                <a:rPr lang="en-US" sz="1300" kern="0" dirty="0" smtClean="0">
                  <a:gradFill>
                    <a:gsLst>
                      <a:gs pos="0">
                        <a:srgbClr val="FFFFFF"/>
                      </a:gs>
                      <a:gs pos="100000">
                        <a:srgbClr val="FFFFFF"/>
                      </a:gs>
                    </a:gsLst>
                    <a:lin ang="5400000" scaled="0"/>
                  </a:gradFill>
                </a:rPr>
                <a:t>experience</a:t>
              </a:r>
              <a:r>
                <a:rPr kumimoji="0" lang="en-US" sz="1300" b="0" i="0" u="none" strike="noStrike" kern="0" cap="none" spc="0" normalizeH="0" baseline="0" noProof="0" dirty="0" smtClean="0">
                  <a:ln>
                    <a:noFill/>
                  </a:ln>
                  <a:gradFill>
                    <a:gsLst>
                      <a:gs pos="0">
                        <a:srgbClr val="FFFFFF"/>
                      </a:gs>
                      <a:gs pos="100000">
                        <a:srgbClr val="FFFFFF"/>
                      </a:gs>
                    </a:gsLst>
                    <a:lin ang="5400000" scaled="0"/>
                  </a:gradFill>
                  <a:effectLst/>
                  <a:uLnTx/>
                  <a:uFillTx/>
                </a:rPr>
                <a:t> </a:t>
              </a:r>
            </a:p>
            <a:p>
              <a:pPr marL="166688" marR="0" lvl="0" indent="-166688" defTabSz="914400" eaLnBrk="1" fontAlgn="base" latinLnBrk="0" hangingPunct="1">
                <a:lnSpc>
                  <a:spcPct val="90000"/>
                </a:lnSpc>
                <a:spcBef>
                  <a:spcPts val="600"/>
                </a:spcBef>
                <a:spcAft>
                  <a:spcPts val="600"/>
                </a:spcAft>
                <a:buClrTx/>
                <a:buSzTx/>
                <a:buFontTx/>
                <a:buBlip>
                  <a:blip r:embed="rId4"/>
                </a:buBlip>
                <a:tabLst/>
                <a:defRPr/>
              </a:pPr>
              <a:r>
                <a:rPr kumimoji="0" lang="en-US" sz="1300" b="0" i="0" u="none" strike="noStrike" kern="0" cap="none" spc="0" normalizeH="0" baseline="0" noProof="0" dirty="0" smtClean="0">
                  <a:ln>
                    <a:noFill/>
                  </a:ln>
                  <a:gradFill>
                    <a:gsLst>
                      <a:gs pos="0">
                        <a:srgbClr val="FFFFFF"/>
                      </a:gs>
                      <a:gs pos="100000">
                        <a:srgbClr val="FFFFFF"/>
                      </a:gs>
                    </a:gsLst>
                    <a:lin ang="5400000" scaled="0"/>
                  </a:gradFill>
                  <a:effectLst/>
                  <a:uLnTx/>
                  <a:uFillTx/>
                </a:rPr>
                <a:t>Introduction to volume discounts    </a:t>
              </a:r>
            </a:p>
          </p:txBody>
        </p:sp>
        <p:sp>
          <p:nvSpPr>
            <p:cNvPr id="56" name="Rectangle 55"/>
            <p:cNvSpPr/>
            <p:nvPr/>
          </p:nvSpPr>
          <p:spPr>
            <a:xfrm>
              <a:off x="6417664" y="3187742"/>
              <a:ext cx="2152279"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gradFill>
                    <a:gsLst>
                      <a:gs pos="0">
                        <a:srgbClr val="FFFFFF"/>
                      </a:gs>
                      <a:gs pos="100000">
                        <a:srgbClr val="FFFFFF"/>
                      </a:gs>
                    </a:gsLst>
                    <a:lin ang="5400000" scaled="0"/>
                  </a:gradFill>
                  <a:effectLst/>
                  <a:uLnTx/>
                  <a:uFillTx/>
                </a:rPr>
                <a:t>Planned for post PDC</a:t>
              </a:r>
            </a:p>
          </p:txBody>
        </p:sp>
        <p:sp>
          <p:nvSpPr>
            <p:cNvPr id="57" name="TextBox 56"/>
            <p:cNvSpPr txBox="1"/>
            <p:nvPr/>
          </p:nvSpPr>
          <p:spPr>
            <a:xfrm>
              <a:off x="6038557" y="2242873"/>
              <a:ext cx="2968258" cy="353939"/>
            </a:xfrm>
            <a:prstGeom prst="rect">
              <a:avLst/>
            </a:prstGeom>
            <a:effectLst>
              <a:outerShdw blurRad="50800" dist="38100" algn="l" rotWithShape="0">
                <a:prstClr val="black">
                  <a:alpha val="40000"/>
                </a:prstClr>
              </a:outerShdw>
            </a:effectLst>
          </p:spPr>
          <p:txBody>
            <a:bodyPr wrap="square" lIns="76197" tIns="38098" rIns="76197" bIns="38098" rtlCol="0">
              <a:spAutoFit/>
            </a:bodyPr>
            <a:lstStyle/>
            <a:p>
              <a:pPr marL="0" marR="0" lvl="0" indent="0" algn="ctr" defTabSz="914400" eaLnBrk="1" fontAlgn="base" latinLnBrk="0" hangingPunct="1">
                <a:lnSpc>
                  <a:spcPct val="90000"/>
                </a:lnSpc>
                <a:spcBef>
                  <a:spcPct val="0"/>
                </a:spcBef>
                <a:spcAft>
                  <a:spcPct val="0"/>
                </a:spcAft>
                <a:buClrTx/>
                <a:buSzTx/>
                <a:buFontTx/>
                <a:buNone/>
                <a:tabLst/>
                <a:defRPr/>
              </a:pPr>
              <a:r>
                <a:rPr lang="en-US" altLang="zh-CN" sz="2000" kern="0" dirty="0" smtClean="0">
                  <a:gradFill>
                    <a:gsLst>
                      <a:gs pos="93000">
                        <a:srgbClr val="FFFFFF"/>
                      </a:gs>
                      <a:gs pos="100000">
                        <a:srgbClr val="FFFFFF"/>
                      </a:gs>
                    </a:gsLst>
                    <a:lin ang="16200000" scaled="0"/>
                  </a:gradFill>
                </a:rPr>
                <a:t>Additional Licensing</a:t>
              </a:r>
              <a:endParaRPr kumimoji="0" lang="en-US" altLang="zh-CN" sz="2000" i="0" u="none" strike="noStrike" kern="0" cap="none" spc="0" normalizeH="0" baseline="0" noProof="0" dirty="0">
                <a:ln>
                  <a:noFill/>
                </a:ln>
                <a:gradFill>
                  <a:gsLst>
                    <a:gs pos="93000">
                      <a:srgbClr val="FFFFFF"/>
                    </a:gs>
                    <a:gs pos="100000">
                      <a:srgbClr val="FFFFFF"/>
                    </a:gs>
                  </a:gsLst>
                  <a:lin ang="16200000" scaled="0"/>
                </a:gradFill>
                <a:effectLst/>
                <a:uLnTx/>
                <a:uFillTx/>
              </a:endParaRPr>
            </a:p>
          </p:txBody>
        </p:sp>
        <p:cxnSp>
          <p:nvCxnSpPr>
            <p:cNvPr id="53" name="Straight Connector 52"/>
            <p:cNvCxnSpPr/>
            <p:nvPr/>
          </p:nvCxnSpPr>
          <p:spPr>
            <a:xfrm>
              <a:off x="6734347" y="2637752"/>
              <a:ext cx="1519982" cy="2382"/>
            </a:xfrm>
            <a:prstGeom prst="line">
              <a:avLst/>
            </a:prstGeom>
            <a:ln w="6350">
              <a:gradFill flip="none" rotWithShape="1">
                <a:gsLst>
                  <a:gs pos="0">
                    <a:srgbClr val="FFFFFF">
                      <a:alpha val="0"/>
                    </a:srgbClr>
                  </a:gs>
                  <a:gs pos="50000">
                    <a:srgbClr val="FFFFFF"/>
                  </a:gs>
                  <a:gs pos="100000">
                    <a:srgbClr val="FFFFFF">
                      <a:alpha val="0"/>
                    </a:srgbClr>
                  </a:gs>
                </a:gsLst>
                <a:lin ang="10800000" scaled="0"/>
                <a:tileRect/>
              </a:gra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sp>
        <p:nvSpPr>
          <p:cNvPr id="66" name="Rectangle 65"/>
          <p:cNvSpPr/>
          <p:nvPr/>
        </p:nvSpPr>
        <p:spPr bwMode="invGray">
          <a:xfrm>
            <a:off x="-819389" y="4833264"/>
            <a:ext cx="10671565" cy="1775361"/>
          </a:xfrm>
          <a:prstGeom prst="rect">
            <a:avLst/>
          </a:prstGeom>
          <a:gradFill>
            <a:gsLst>
              <a:gs pos="0">
                <a:srgbClr val="000000">
                  <a:alpha val="0"/>
                </a:srgbClr>
              </a:gs>
              <a:gs pos="27000">
                <a:srgbClr val="000000">
                  <a:alpha val="61000"/>
                </a:srgbClr>
              </a:gs>
              <a:gs pos="50000">
                <a:srgbClr val="000000">
                  <a:alpha val="63000"/>
                </a:srgbClr>
              </a:gs>
              <a:gs pos="5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grpSp>
        <p:nvGrpSpPr>
          <p:cNvPr id="8" name="Group 58"/>
          <p:cNvGrpSpPr/>
          <p:nvPr/>
        </p:nvGrpSpPr>
        <p:grpSpPr>
          <a:xfrm>
            <a:off x="207224" y="5188592"/>
            <a:ext cx="2015062" cy="1051111"/>
            <a:chOff x="207224" y="5188592"/>
            <a:chExt cx="2015062" cy="1051111"/>
          </a:xfrm>
        </p:grpSpPr>
        <p:sp>
          <p:nvSpPr>
            <p:cNvPr id="100" name="Rounded Rectangle 99"/>
            <p:cNvSpPr/>
            <p:nvPr/>
          </p:nvSpPr>
          <p:spPr bwMode="auto">
            <a:xfrm>
              <a:off x="207224" y="5188592"/>
              <a:ext cx="2015062" cy="1051111"/>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dirty="0" smtClean="0">
                  <a:solidFill>
                    <a:srgbClr val="FFFFFF"/>
                  </a:solidFill>
                  <a:latin typeface="Segoe" pitchFamily="34" charset="0"/>
                </a:rPr>
                <a:t>  </a:t>
              </a:r>
            </a:p>
          </p:txBody>
        </p:sp>
        <p:sp>
          <p:nvSpPr>
            <p:cNvPr id="73" name="Rectangle 72"/>
            <p:cNvSpPr/>
            <p:nvPr/>
          </p:nvSpPr>
          <p:spPr>
            <a:xfrm>
              <a:off x="523848" y="5423978"/>
              <a:ext cx="1371401" cy="535531"/>
            </a:xfrm>
            <a:prstGeom prst="rect">
              <a:avLst/>
            </a:prstGeom>
          </p:spPr>
          <p:txBody>
            <a:bodyPr wrap="none">
              <a:spAutoFit/>
            </a:bodyPr>
            <a:lstStyle/>
            <a:p>
              <a:pPr algn="ctr">
                <a:lnSpc>
                  <a:spcPct val="80000"/>
                </a:lnSpc>
              </a:pPr>
              <a: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t>Promotional </a:t>
              </a:r>
            </a:p>
            <a:p>
              <a:pPr algn="ctr">
                <a:lnSpc>
                  <a:spcPct val="80000"/>
                </a:lnSpc>
              </a:pPr>
              <a: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t>Offers </a:t>
              </a:r>
              <a:endParaRPr lang="en-US" dirty="0">
                <a:solidFill>
                  <a:schemeClr val="accent1">
                    <a:lumMod val="40000"/>
                    <a:lumOff val="60000"/>
                  </a:schemeClr>
                </a:solidFill>
                <a:effectLst>
                  <a:glow rad="139700">
                    <a:schemeClr val="bg1">
                      <a:lumMod val="85000"/>
                      <a:lumOff val="15000"/>
                      <a:alpha val="40000"/>
                    </a:schemeClr>
                  </a:glow>
                </a:effectLst>
              </a:endParaRPr>
            </a:p>
          </p:txBody>
        </p:sp>
      </p:grpSp>
      <p:grpSp>
        <p:nvGrpSpPr>
          <p:cNvPr id="9" name="Group 60"/>
          <p:cNvGrpSpPr/>
          <p:nvPr/>
        </p:nvGrpSpPr>
        <p:grpSpPr>
          <a:xfrm>
            <a:off x="4657339" y="5207641"/>
            <a:ext cx="2015062" cy="1051111"/>
            <a:chOff x="4657339" y="5207641"/>
            <a:chExt cx="2015062" cy="1051111"/>
          </a:xfrm>
        </p:grpSpPr>
        <p:sp>
          <p:nvSpPr>
            <p:cNvPr id="101" name="Rounded Rectangle 100"/>
            <p:cNvSpPr/>
            <p:nvPr/>
          </p:nvSpPr>
          <p:spPr bwMode="auto">
            <a:xfrm>
              <a:off x="4657339" y="5207641"/>
              <a:ext cx="2015062" cy="1051111"/>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dirty="0" smtClean="0">
                  <a:solidFill>
                    <a:srgbClr val="FFFFFF"/>
                  </a:solidFill>
                  <a:latin typeface="Segoe" pitchFamily="34" charset="0"/>
                </a:rPr>
                <a:t>  </a:t>
              </a:r>
            </a:p>
          </p:txBody>
        </p:sp>
        <p:sp>
          <p:nvSpPr>
            <p:cNvPr id="74" name="Rectangle 73"/>
            <p:cNvSpPr/>
            <p:nvPr/>
          </p:nvSpPr>
          <p:spPr>
            <a:xfrm>
              <a:off x="4994967" y="5447728"/>
              <a:ext cx="1346460" cy="535531"/>
            </a:xfrm>
            <a:prstGeom prst="rect">
              <a:avLst/>
            </a:prstGeom>
          </p:spPr>
          <p:txBody>
            <a:bodyPr wrap="square">
              <a:spAutoFit/>
            </a:bodyPr>
            <a:lstStyle/>
            <a:p>
              <a:pPr algn="ctr">
                <a:lnSpc>
                  <a:spcPct val="80000"/>
                </a:lnSpc>
              </a:pPr>
              <a: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t>Partner </a:t>
              </a:r>
              <a:b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br>
              <a: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t>Discount</a:t>
              </a:r>
              <a:endParaRPr lang="en-US" dirty="0">
                <a:solidFill>
                  <a:schemeClr val="accent1">
                    <a:lumMod val="40000"/>
                    <a:lumOff val="60000"/>
                  </a:schemeClr>
                </a:solidFill>
                <a:effectLst>
                  <a:glow rad="139700">
                    <a:schemeClr val="bg1">
                      <a:lumMod val="85000"/>
                      <a:lumOff val="15000"/>
                      <a:alpha val="40000"/>
                    </a:schemeClr>
                  </a:glow>
                </a:effectLst>
              </a:endParaRPr>
            </a:p>
          </p:txBody>
        </p:sp>
      </p:grpSp>
      <p:grpSp>
        <p:nvGrpSpPr>
          <p:cNvPr id="10" name="Group 59"/>
          <p:cNvGrpSpPr/>
          <p:nvPr/>
        </p:nvGrpSpPr>
        <p:grpSpPr>
          <a:xfrm>
            <a:off x="2421647" y="5201398"/>
            <a:ext cx="2015062" cy="1051111"/>
            <a:chOff x="2421647" y="5201398"/>
            <a:chExt cx="2015062" cy="1051111"/>
          </a:xfrm>
        </p:grpSpPr>
        <p:sp>
          <p:nvSpPr>
            <p:cNvPr id="102" name="Rounded Rectangle 101"/>
            <p:cNvSpPr/>
            <p:nvPr/>
          </p:nvSpPr>
          <p:spPr bwMode="auto">
            <a:xfrm>
              <a:off x="2421647" y="5201398"/>
              <a:ext cx="2015062" cy="1051111"/>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dirty="0" smtClean="0">
                  <a:solidFill>
                    <a:srgbClr val="FFFFFF"/>
                  </a:solidFill>
                  <a:latin typeface="Segoe" pitchFamily="34" charset="0"/>
                </a:rPr>
                <a:t>  </a:t>
              </a:r>
            </a:p>
          </p:txBody>
        </p:sp>
        <p:sp>
          <p:nvSpPr>
            <p:cNvPr id="75" name="Rectangle 74"/>
            <p:cNvSpPr/>
            <p:nvPr/>
          </p:nvSpPr>
          <p:spPr>
            <a:xfrm>
              <a:off x="2565069" y="5455835"/>
              <a:ext cx="1686295" cy="535531"/>
            </a:xfrm>
            <a:prstGeom prst="rect">
              <a:avLst/>
            </a:prstGeom>
          </p:spPr>
          <p:txBody>
            <a:bodyPr wrap="square">
              <a:spAutoFit/>
            </a:bodyPr>
            <a:lstStyle/>
            <a:p>
              <a:pPr algn="ctr">
                <a:lnSpc>
                  <a:spcPct val="80000"/>
                </a:lnSpc>
              </a:pPr>
              <a: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t>Development </a:t>
              </a:r>
              <a:b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br>
              <a: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t>Pricing</a:t>
              </a:r>
              <a:endParaRPr lang="en-US" dirty="0">
                <a:solidFill>
                  <a:schemeClr val="accent1">
                    <a:lumMod val="40000"/>
                    <a:lumOff val="60000"/>
                  </a:schemeClr>
                </a:solidFill>
                <a:effectLst>
                  <a:glow rad="139700">
                    <a:schemeClr val="bg1">
                      <a:lumMod val="85000"/>
                      <a:lumOff val="15000"/>
                      <a:alpha val="40000"/>
                    </a:schemeClr>
                  </a:glow>
                </a:effectLst>
              </a:endParaRPr>
            </a:p>
          </p:txBody>
        </p:sp>
      </p:grpSp>
      <p:grpSp>
        <p:nvGrpSpPr>
          <p:cNvPr id="11" name="Group 61"/>
          <p:cNvGrpSpPr/>
          <p:nvPr/>
        </p:nvGrpSpPr>
        <p:grpSpPr>
          <a:xfrm>
            <a:off x="6902661" y="5193292"/>
            <a:ext cx="2015062" cy="1051111"/>
            <a:chOff x="6902661" y="5205167"/>
            <a:chExt cx="2015062" cy="1051111"/>
          </a:xfrm>
        </p:grpSpPr>
        <p:sp>
          <p:nvSpPr>
            <p:cNvPr id="103" name="Rounded Rectangle 102"/>
            <p:cNvSpPr/>
            <p:nvPr/>
          </p:nvSpPr>
          <p:spPr bwMode="auto">
            <a:xfrm>
              <a:off x="6902661" y="5205167"/>
              <a:ext cx="2015062" cy="1051111"/>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dirty="0" smtClean="0">
                  <a:solidFill>
                    <a:srgbClr val="FFFFFF"/>
                  </a:solidFill>
                  <a:latin typeface="Segoe" pitchFamily="34" charset="0"/>
                </a:rPr>
                <a:t>  </a:t>
              </a:r>
            </a:p>
          </p:txBody>
        </p:sp>
        <p:sp>
          <p:nvSpPr>
            <p:cNvPr id="76" name="Rectangle 75"/>
            <p:cNvSpPr/>
            <p:nvPr/>
          </p:nvSpPr>
          <p:spPr>
            <a:xfrm>
              <a:off x="7075866" y="5459604"/>
              <a:ext cx="1679691" cy="535531"/>
            </a:xfrm>
            <a:prstGeom prst="rect">
              <a:avLst/>
            </a:prstGeom>
          </p:spPr>
          <p:txBody>
            <a:bodyPr wrap="none">
              <a:spAutoFit/>
            </a:bodyPr>
            <a:lstStyle/>
            <a:p>
              <a:pPr algn="ctr">
                <a:lnSpc>
                  <a:spcPct val="80000"/>
                </a:lnSpc>
              </a:pPr>
              <a: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t>Integration with</a:t>
              </a:r>
              <a:b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br>
              <a:r>
                <a:rPr lang="en-US" spc="-80" dirty="0" smtClean="0">
                  <a:ln w="3175">
                    <a:noFill/>
                  </a:ln>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rPr>
                <a:t>Programs</a:t>
              </a:r>
              <a:endParaRPr lang="en-US" dirty="0">
                <a:solidFill>
                  <a:schemeClr val="accent1">
                    <a:lumMod val="40000"/>
                    <a:lumOff val="60000"/>
                  </a:schemeClr>
                </a:solidFill>
                <a:effectLst>
                  <a:glow rad="139700">
                    <a:schemeClr val="bg1">
                      <a:lumMod val="85000"/>
                      <a:lumOff val="15000"/>
                      <a:alpha val="40000"/>
                    </a:schemeClr>
                  </a:glow>
                </a:effectLs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2381" y="0"/>
            <a:ext cx="9141619" cy="6869875"/>
            <a:chOff x="3174" y="-11875"/>
            <a:chExt cx="12185651" cy="6869875"/>
          </a:xfrm>
        </p:grpSpPr>
        <p:sp>
          <p:nvSpPr>
            <p:cNvPr id="4" name="Rectangle 3"/>
            <p:cNvSpPr/>
            <p:nvPr/>
          </p:nvSpPr>
          <p:spPr bwMode="auto">
            <a:xfrm rot="10800000">
              <a:off x="3174" y="-11875"/>
              <a:ext cx="12185651" cy="6785594"/>
            </a:xfrm>
            <a:prstGeom prst="rect">
              <a:avLst/>
            </a:prstGeom>
            <a:gradFill>
              <a:gsLst>
                <a:gs pos="0">
                  <a:srgbClr val="000000">
                    <a:alpha val="70000"/>
                  </a:srgbClr>
                </a:gs>
                <a:gs pos="100000">
                  <a:srgbClr val="000000">
                    <a:alpha val="0"/>
                  </a:srgbClr>
                </a:gs>
              </a:gsLst>
            </a:gradFill>
            <a:ln>
              <a:headEnd type="none" w="med" len="med"/>
              <a:tailEnd type="none" w="med" len="med"/>
            </a:ln>
            <a:effectLst/>
            <a:scene3d>
              <a:camera prst="orthographicFront"/>
              <a:lightRig rig="threePt" dir="t"/>
            </a:scene3d>
            <a:sp3d prstMaterial="matte">
              <a:contourClr>
                <a:schemeClr val="accent2">
                  <a:lumMod val="40000"/>
                  <a:lumOff val="6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chemeClr val="tx1">
                        <a:lumMod val="85000"/>
                        <a:lumOff val="15000"/>
                      </a:schemeClr>
                    </a:gs>
                    <a:gs pos="100000">
                      <a:schemeClr val="tx1">
                        <a:lumMod val="85000"/>
                        <a:lumOff val="15000"/>
                      </a:schemeClr>
                    </a:gs>
                  </a:gsLst>
                  <a:lin ang="5400000" scaled="0"/>
                </a:gradFill>
                <a:latin typeface="Segoe" pitchFamily="34" charset="0"/>
              </a:endParaRPr>
            </a:p>
          </p:txBody>
        </p:sp>
        <p:sp>
          <p:nvSpPr>
            <p:cNvPr id="5" name="Rectangle 4"/>
            <p:cNvSpPr/>
            <p:nvPr/>
          </p:nvSpPr>
          <p:spPr bwMode="auto">
            <a:xfrm>
              <a:off x="3174" y="72406"/>
              <a:ext cx="12185651" cy="6785594"/>
            </a:xfrm>
            <a:prstGeom prst="rect">
              <a:avLst/>
            </a:prstGeom>
            <a:gradFill>
              <a:gsLst>
                <a:gs pos="0">
                  <a:srgbClr val="000000">
                    <a:alpha val="70000"/>
                  </a:srgbClr>
                </a:gs>
                <a:gs pos="100000">
                  <a:srgbClr val="000000">
                    <a:alpha val="0"/>
                  </a:srgbClr>
                </a:gs>
              </a:gsLst>
            </a:gradFill>
            <a:ln>
              <a:headEnd type="none" w="med" len="med"/>
              <a:tailEnd type="none" w="med" len="med"/>
            </a:ln>
            <a:effectLst/>
            <a:scene3d>
              <a:camera prst="orthographicFront"/>
              <a:lightRig rig="threePt" dir="t"/>
            </a:scene3d>
            <a:sp3d prstMaterial="matte">
              <a:contourClr>
                <a:schemeClr val="accent2">
                  <a:lumMod val="40000"/>
                  <a:lumOff val="6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chemeClr val="tx1">
                        <a:lumMod val="85000"/>
                        <a:lumOff val="15000"/>
                      </a:schemeClr>
                    </a:gs>
                    <a:gs pos="100000">
                      <a:schemeClr val="tx1">
                        <a:lumMod val="85000"/>
                        <a:lumOff val="15000"/>
                      </a:schemeClr>
                    </a:gs>
                  </a:gsLst>
                  <a:lin ang="5400000" scaled="0"/>
                </a:gradFill>
                <a:latin typeface="Segoe" pitchFamily="34" charset="0"/>
              </a:endParaRPr>
            </a:p>
          </p:txBody>
        </p:sp>
      </p:grpSp>
      <p:sp>
        <p:nvSpPr>
          <p:cNvPr id="6" name="Title 33"/>
          <p:cNvSpPr txBox="1">
            <a:spLocks/>
          </p:cNvSpPr>
          <p:nvPr/>
        </p:nvSpPr>
        <p:spPr>
          <a:xfrm>
            <a:off x="417365" y="105277"/>
            <a:ext cx="8375946" cy="443198"/>
          </a:xfrm>
          <a:prstGeom prst="rect">
            <a:avLst/>
          </a:prstGeom>
        </p:spPr>
        <p:txBody>
          <a:bodyPr vert="horz" wrap="square" lIns="0" tIns="0" rIns="0" bIns="0" rtlCol="0" anchor="t">
            <a:spAutoFit/>
          </a:bodyPr>
          <a:lstStyle/>
          <a:p>
            <a:pPr algn="ctr">
              <a:lnSpc>
                <a:spcPct val="90000"/>
              </a:lnSpc>
              <a:spcBef>
                <a:spcPct val="0"/>
              </a:spcBef>
              <a:defRPr/>
            </a:pPr>
            <a:r>
              <a:rPr lang="en-US" sz="3200" spc="-150" dirty="0" smtClean="0">
                <a:ln w="3175">
                  <a:noFill/>
                </a:ln>
                <a:solidFill>
                  <a:schemeClr val="tx1">
                    <a:lumMod val="95000"/>
                  </a:schemeClr>
                </a:solidFill>
                <a:latin typeface="Segoe UI" pitchFamily="34" charset="0"/>
                <a:cs typeface="Segoe UI" pitchFamily="34" charset="0"/>
              </a:rPr>
              <a:t>Windows Azure Platform Consumption Prices </a:t>
            </a:r>
          </a:p>
        </p:txBody>
      </p:sp>
      <p:sp>
        <p:nvSpPr>
          <p:cNvPr id="26" name="Azure text"/>
          <p:cNvSpPr txBox="1"/>
          <p:nvPr/>
        </p:nvSpPr>
        <p:spPr>
          <a:xfrm>
            <a:off x="641259" y="1985717"/>
            <a:ext cx="3562597" cy="523220"/>
          </a:xfrm>
          <a:prstGeom prst="rect">
            <a:avLst/>
          </a:prstGeom>
          <a:noFill/>
        </p:spPr>
        <p:txBody>
          <a:bodyPr wrap="square" rtlCol="0">
            <a:spAutoFit/>
          </a:bodyPr>
          <a:lstStyle/>
          <a:p>
            <a:pPr algn="ctr"/>
            <a:r>
              <a:rPr lang="en-US" sz="1400" dirty="0" smtClean="0">
                <a:gradFill>
                  <a:gsLst>
                    <a:gs pos="0">
                      <a:srgbClr val="FFFFFF"/>
                    </a:gs>
                    <a:gs pos="100000">
                      <a:srgbClr val="FFFFFF"/>
                    </a:gs>
                  </a:gsLst>
                  <a:lin ang="5400000" scaled="0"/>
                </a:gradFill>
                <a:latin typeface="Kozuka Gothic Pro M"/>
              </a:rPr>
              <a:t>Elastic, scalable, secure, &amp; highly available automated service platform</a:t>
            </a:r>
          </a:p>
        </p:txBody>
      </p:sp>
      <p:sp>
        <p:nvSpPr>
          <p:cNvPr id="36" name="TextBox 35"/>
          <p:cNvSpPr txBox="1"/>
          <p:nvPr/>
        </p:nvSpPr>
        <p:spPr bwMode="invGray">
          <a:xfrm>
            <a:off x="348080" y="458445"/>
            <a:ext cx="8380283" cy="480131"/>
          </a:xfrm>
          <a:prstGeom prst="rect">
            <a:avLst/>
          </a:prstGeom>
          <a:noFill/>
        </p:spPr>
        <p:txBody>
          <a:bodyPr wrap="square" tIns="182880" rtlCol="0">
            <a:spAutoFit/>
          </a:bodyPr>
          <a:lstStyle/>
          <a:p>
            <a:pPr marL="273050" lvl="1" indent="-155575" algn="ctr">
              <a:lnSpc>
                <a:spcPct val="90000"/>
              </a:lnSpc>
              <a:spcBef>
                <a:spcPts val="600"/>
              </a:spcBef>
              <a:buClr>
                <a:srgbClr val="FFC000"/>
              </a:buClr>
            </a:pPr>
            <a:r>
              <a:rPr lang="en-US"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Pay as you go and grow for only what you use when you use it </a:t>
            </a:r>
            <a:endParaRPr lang="en-US" spc="-50" dirty="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endParaRPr>
          </a:p>
        </p:txBody>
      </p:sp>
      <p:grpSp>
        <p:nvGrpSpPr>
          <p:cNvPr id="3" name="Group 59"/>
          <p:cNvGrpSpPr/>
          <p:nvPr/>
        </p:nvGrpSpPr>
        <p:grpSpPr>
          <a:xfrm>
            <a:off x="-80978" y="2594940"/>
            <a:ext cx="2548155" cy="1391180"/>
            <a:chOff x="466725" y="3420534"/>
            <a:chExt cx="2548155" cy="1391180"/>
          </a:xfrm>
        </p:grpSpPr>
        <p:sp>
          <p:nvSpPr>
            <p:cNvPr id="41" name="TextBox 40"/>
            <p:cNvSpPr txBox="1"/>
            <p:nvPr/>
          </p:nvSpPr>
          <p:spPr bwMode="invGray">
            <a:xfrm>
              <a:off x="466725" y="3420534"/>
              <a:ext cx="2465652" cy="480131"/>
            </a:xfrm>
            <a:prstGeom prst="rect">
              <a:avLst/>
            </a:prstGeom>
            <a:noFill/>
          </p:spPr>
          <p:txBody>
            <a:bodyPr wrap="square" tIns="182880" rtlCol="0">
              <a:spAutoFit/>
            </a:bodyPr>
            <a:lstStyle/>
            <a:p>
              <a:pPr marL="273050" lvl="1" indent="-155575" algn="ctr">
                <a:lnSpc>
                  <a:spcPct val="90000"/>
                </a:lnSpc>
                <a:spcBef>
                  <a:spcPts val="600"/>
                </a:spcBef>
                <a:buClr>
                  <a:srgbClr val="FFC000"/>
                </a:buClr>
              </a:pPr>
              <a:r>
                <a:rPr lang="en-US"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Compute</a:t>
              </a:r>
              <a:endParaRPr lang="en-US" spc="-50" dirty="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endParaRPr>
            </a:p>
          </p:txBody>
        </p:sp>
        <p:sp>
          <p:nvSpPr>
            <p:cNvPr id="58" name="Rounded Rectangle 57"/>
            <p:cNvSpPr/>
            <p:nvPr/>
          </p:nvSpPr>
          <p:spPr bwMode="auto">
            <a:xfrm>
              <a:off x="761999" y="3481943"/>
              <a:ext cx="2000251" cy="1309710"/>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sz="2400" dirty="0" smtClean="0">
                  <a:solidFill>
                    <a:srgbClr val="FFFFFF"/>
                  </a:solidFill>
                  <a:latin typeface="Segoe" pitchFamily="34" charset="0"/>
                </a:rPr>
                <a:t>  </a:t>
              </a:r>
            </a:p>
          </p:txBody>
        </p:sp>
        <p:sp>
          <p:nvSpPr>
            <p:cNvPr id="42" name="Rectangle 41"/>
            <p:cNvSpPr/>
            <p:nvPr/>
          </p:nvSpPr>
          <p:spPr>
            <a:xfrm>
              <a:off x="517429" y="4046556"/>
              <a:ext cx="2497451" cy="765158"/>
            </a:xfrm>
            <a:prstGeom prst="rect">
              <a:avLst/>
            </a:prstGeom>
          </p:spPr>
          <p:txBody>
            <a:bodyPr wrap="square" anchor="ctr" anchorCtr="0">
              <a:noAutofit/>
            </a:bodyPr>
            <a:lstStyle/>
            <a:p>
              <a:pPr algn="ctr"/>
              <a:r>
                <a:rPr lang="en-US" sz="1200" b="1" kern="0" dirty="0" smtClean="0">
                  <a:solidFill>
                    <a:srgbClr val="FFFFFF"/>
                  </a:solidFill>
                  <a:latin typeface="Kozuka Gothic Pro M"/>
                </a:rPr>
                <a:t>$0.12/hour</a:t>
              </a:r>
            </a:p>
            <a:p>
              <a:pPr algn="ctr"/>
              <a:r>
                <a:rPr lang="en-US" sz="1200" kern="0" dirty="0" smtClean="0">
                  <a:solidFill>
                    <a:srgbClr val="FFFFFF"/>
                  </a:solidFill>
                  <a:latin typeface="Kozuka Gothic Pro M"/>
                </a:rPr>
                <a:t>+ Variable Instance Sizes   </a:t>
              </a:r>
              <a:endParaRPr lang="en-US" sz="1200" kern="0" dirty="0">
                <a:solidFill>
                  <a:srgbClr val="FFFFFF"/>
                </a:solidFill>
                <a:latin typeface="Kozuka Gothic Pro M"/>
              </a:endParaRPr>
            </a:p>
          </p:txBody>
        </p:sp>
        <p:sp>
          <p:nvSpPr>
            <p:cNvPr id="43" name="Rectangle 42"/>
            <p:cNvSpPr/>
            <p:nvPr/>
          </p:nvSpPr>
          <p:spPr>
            <a:xfrm>
              <a:off x="541293" y="3866531"/>
              <a:ext cx="2468887" cy="276999"/>
            </a:xfrm>
            <a:prstGeom prst="rect">
              <a:avLst/>
            </a:prstGeom>
          </p:spPr>
          <p:txBody>
            <a:bodyPr wrap="square">
              <a:spAutoFit/>
            </a:bodyPr>
            <a:lstStyle/>
            <a:p>
              <a:pPr algn="ctr"/>
              <a:r>
                <a:rPr lang="en-US" sz="1200" kern="0" dirty="0" smtClean="0">
                  <a:gradFill>
                    <a:gsLst>
                      <a:gs pos="0">
                        <a:srgbClr val="FFFFFF"/>
                      </a:gs>
                      <a:gs pos="100000">
                        <a:srgbClr val="FFFFFF"/>
                      </a:gs>
                    </a:gsLst>
                    <a:lin ang="16200000" scaled="0"/>
                  </a:gradFill>
                  <a:latin typeface="Kozuka Gothic Pro M"/>
                </a:rPr>
                <a:t>Per service hour</a:t>
              </a:r>
              <a:endParaRPr lang="en-US" sz="2800" dirty="0">
                <a:gradFill>
                  <a:gsLst>
                    <a:gs pos="0">
                      <a:srgbClr val="FFFFFF"/>
                    </a:gs>
                    <a:gs pos="100000">
                      <a:srgbClr val="FFFFFF"/>
                    </a:gs>
                  </a:gsLst>
                  <a:lin ang="16200000" scaled="0"/>
                </a:gradFill>
                <a:latin typeface="Kozuka Gothic Pro M"/>
              </a:endParaRPr>
            </a:p>
          </p:txBody>
        </p:sp>
      </p:grpSp>
      <p:sp>
        <p:nvSpPr>
          <p:cNvPr id="31" name="Azure text"/>
          <p:cNvSpPr txBox="1"/>
          <p:nvPr/>
        </p:nvSpPr>
        <p:spPr>
          <a:xfrm>
            <a:off x="5094514" y="1997596"/>
            <a:ext cx="3479470" cy="523220"/>
          </a:xfrm>
          <a:prstGeom prst="rect">
            <a:avLst/>
          </a:prstGeom>
          <a:noFill/>
        </p:spPr>
        <p:txBody>
          <a:bodyPr wrap="square" rtlCol="0">
            <a:spAutoFit/>
          </a:bodyPr>
          <a:lstStyle/>
          <a:p>
            <a:pPr algn="ctr"/>
            <a:r>
              <a:rPr lang="en-US" sz="1400" dirty="0" smtClean="0">
                <a:gradFill>
                  <a:gsLst>
                    <a:gs pos="0">
                      <a:srgbClr val="FFFFFF"/>
                    </a:gs>
                    <a:gs pos="100000">
                      <a:srgbClr val="FFFFFF"/>
                    </a:gs>
                  </a:gsLst>
                  <a:lin ang="5400000" scaled="0"/>
                </a:gradFill>
                <a:latin typeface="Kozuka Gothic Pro M"/>
              </a:rPr>
              <a:t>Highly available, scalable, and self managed distributed database service</a:t>
            </a:r>
          </a:p>
        </p:txBody>
      </p:sp>
      <p:grpSp>
        <p:nvGrpSpPr>
          <p:cNvPr id="7" name="Group 54"/>
          <p:cNvGrpSpPr/>
          <p:nvPr/>
        </p:nvGrpSpPr>
        <p:grpSpPr>
          <a:xfrm>
            <a:off x="4405708" y="2607192"/>
            <a:ext cx="2506040" cy="1360511"/>
            <a:chOff x="3400758" y="3423261"/>
            <a:chExt cx="2506040" cy="1360511"/>
          </a:xfrm>
        </p:grpSpPr>
        <p:sp>
          <p:nvSpPr>
            <p:cNvPr id="22" name="Rounded Rectangle 21"/>
            <p:cNvSpPr/>
            <p:nvPr/>
          </p:nvSpPr>
          <p:spPr bwMode="auto">
            <a:xfrm>
              <a:off x="3638549" y="3483324"/>
              <a:ext cx="2038351" cy="1300448"/>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sz="2400" dirty="0" smtClean="0">
                  <a:solidFill>
                    <a:srgbClr val="FFFFFF"/>
                  </a:solidFill>
                  <a:latin typeface="Segoe" pitchFamily="34" charset="0"/>
                </a:rPr>
                <a:t>  </a:t>
              </a:r>
            </a:p>
          </p:txBody>
        </p:sp>
        <p:sp>
          <p:nvSpPr>
            <p:cNvPr id="49" name="TextBox 48"/>
            <p:cNvSpPr txBox="1"/>
            <p:nvPr/>
          </p:nvSpPr>
          <p:spPr bwMode="invGray">
            <a:xfrm>
              <a:off x="3429084" y="3423261"/>
              <a:ext cx="2405231" cy="480131"/>
            </a:xfrm>
            <a:prstGeom prst="rect">
              <a:avLst/>
            </a:prstGeom>
            <a:noFill/>
          </p:spPr>
          <p:txBody>
            <a:bodyPr wrap="square" tIns="182880" rtlCol="0">
              <a:spAutoFit/>
            </a:bodyPr>
            <a:lstStyle/>
            <a:p>
              <a:pPr marL="273050" lvl="1" indent="-155575" algn="ctr">
                <a:lnSpc>
                  <a:spcPct val="90000"/>
                </a:lnSpc>
                <a:spcBef>
                  <a:spcPts val="600"/>
                </a:spcBef>
                <a:buClr>
                  <a:srgbClr val="FFC000"/>
                </a:buClr>
              </a:pPr>
              <a:r>
                <a:rPr lang="en-US"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Web Edition</a:t>
              </a:r>
              <a:endParaRPr lang="en-US" spc="-50" dirty="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endParaRPr>
            </a:p>
          </p:txBody>
        </p:sp>
        <p:sp>
          <p:nvSpPr>
            <p:cNvPr id="51" name="Rectangle 50"/>
            <p:cNvSpPr/>
            <p:nvPr/>
          </p:nvSpPr>
          <p:spPr>
            <a:xfrm>
              <a:off x="3400758" y="3869543"/>
              <a:ext cx="2506040" cy="276999"/>
            </a:xfrm>
            <a:prstGeom prst="rect">
              <a:avLst/>
            </a:prstGeom>
          </p:spPr>
          <p:txBody>
            <a:bodyPr wrap="square">
              <a:spAutoFit/>
            </a:bodyPr>
            <a:lstStyle/>
            <a:p>
              <a:pPr algn="ctr"/>
              <a:r>
                <a:rPr lang="en-US" sz="1200" kern="0" dirty="0" smtClean="0">
                  <a:gradFill>
                    <a:gsLst>
                      <a:gs pos="0">
                        <a:srgbClr val="FFFFFF"/>
                      </a:gs>
                      <a:gs pos="100000">
                        <a:srgbClr val="FFFFFF"/>
                      </a:gs>
                    </a:gsLst>
                    <a:lin ang="16200000" scaled="0"/>
                  </a:gradFill>
                  <a:latin typeface="Kozuka Gothic Pro M"/>
                </a:rPr>
                <a:t>Per database/month </a:t>
              </a:r>
              <a:endParaRPr lang="en-US" sz="2800" dirty="0">
                <a:gradFill>
                  <a:gsLst>
                    <a:gs pos="0">
                      <a:srgbClr val="FFFFFF"/>
                    </a:gs>
                    <a:gs pos="100000">
                      <a:srgbClr val="FFFFFF"/>
                    </a:gs>
                  </a:gsLst>
                  <a:lin ang="16200000" scaled="0"/>
                </a:gradFill>
                <a:latin typeface="Kozuka Gothic Pro M"/>
              </a:endParaRPr>
            </a:p>
          </p:txBody>
        </p:sp>
      </p:grpSp>
      <p:sp>
        <p:nvSpPr>
          <p:cNvPr id="56" name="Rectangle 55"/>
          <p:cNvSpPr/>
          <p:nvPr/>
        </p:nvSpPr>
        <p:spPr>
          <a:xfrm>
            <a:off x="4585435" y="3007175"/>
            <a:ext cx="2167790" cy="1258390"/>
          </a:xfrm>
          <a:prstGeom prst="rect">
            <a:avLst/>
          </a:prstGeom>
        </p:spPr>
        <p:txBody>
          <a:bodyPr wrap="square" anchor="ctr" anchorCtr="0">
            <a:noAutofit/>
          </a:bodyPr>
          <a:lstStyle/>
          <a:p>
            <a:pPr algn="ctr"/>
            <a:r>
              <a:rPr lang="en-US" sz="1200" b="1" kern="0" dirty="0" smtClean="0">
                <a:solidFill>
                  <a:srgbClr val="FFFFFF"/>
                </a:solidFill>
                <a:latin typeface="Kozuka Gothic Pro M"/>
              </a:rPr>
              <a:t>$9.99/month</a:t>
            </a:r>
            <a:r>
              <a:rPr lang="en-US" sz="1200" kern="0" dirty="0" smtClean="0">
                <a:solidFill>
                  <a:srgbClr val="FFFFFF"/>
                </a:solidFill>
                <a:latin typeface="Kozuka Gothic Pro M"/>
              </a:rPr>
              <a:t/>
            </a:r>
            <a:br>
              <a:rPr lang="en-US" sz="1200" kern="0" dirty="0" smtClean="0">
                <a:solidFill>
                  <a:srgbClr val="FFFFFF"/>
                </a:solidFill>
                <a:latin typeface="Kozuka Gothic Pro M"/>
              </a:rPr>
            </a:br>
            <a:r>
              <a:rPr lang="en-US" sz="1200" kern="0" dirty="0" smtClean="0">
                <a:solidFill>
                  <a:srgbClr val="FFFFFF"/>
                </a:solidFill>
              </a:rPr>
              <a:t>(up to 1 GB DB/month</a:t>
            </a:r>
            <a:r>
              <a:rPr lang="en-US" sz="1100" kern="0" dirty="0" smtClean="0">
                <a:solidFill>
                  <a:srgbClr val="FFFFFF"/>
                </a:solidFill>
              </a:rPr>
              <a:t>)  </a:t>
            </a:r>
            <a:endParaRPr lang="en-US" sz="1400" kern="0" dirty="0">
              <a:solidFill>
                <a:srgbClr val="FFFFFF"/>
              </a:solidFill>
            </a:endParaRPr>
          </a:p>
        </p:txBody>
      </p:sp>
      <p:sp>
        <p:nvSpPr>
          <p:cNvPr id="59" name="Rectangle 58"/>
          <p:cNvSpPr/>
          <p:nvPr/>
        </p:nvSpPr>
        <p:spPr bwMode="invGray">
          <a:xfrm>
            <a:off x="4667004" y="1088204"/>
            <a:ext cx="4227614" cy="829292"/>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algn="ctr" defTabSz="914400">
              <a:defRPr/>
            </a:pPr>
            <a:endParaRPr lang="en-US" sz="1200" kern="0" dirty="0">
              <a:solidFill>
                <a:srgbClr val="000000"/>
              </a:solidFill>
            </a:endParaRPr>
          </a:p>
        </p:txBody>
      </p:sp>
      <p:pic>
        <p:nvPicPr>
          <p:cNvPr id="24" name="AZURE logo" descr="\\SERVER3\InternalBin\Resource DVD\DVD_ART36\Logos\Azure Services Platform\Windows Azure\Windows Azure logo rev.png"/>
          <p:cNvPicPr>
            <a:picLocks noChangeAspect="1" noChangeArrowheads="1"/>
          </p:cNvPicPr>
          <p:nvPr/>
        </p:nvPicPr>
        <p:blipFill>
          <a:blip r:embed="rId3"/>
          <a:stretch>
            <a:fillRect/>
          </a:stretch>
        </p:blipFill>
        <p:spPr bwMode="auto">
          <a:xfrm>
            <a:off x="5665178" y="1181538"/>
            <a:ext cx="2110167" cy="597727"/>
          </a:xfrm>
          <a:prstGeom prst="rect">
            <a:avLst/>
          </a:prstGeom>
          <a:noFill/>
          <a:ln>
            <a:noFill/>
          </a:ln>
          <a:effectLst/>
        </p:spPr>
      </p:pic>
      <p:grpSp>
        <p:nvGrpSpPr>
          <p:cNvPr id="8" name="Group 51"/>
          <p:cNvGrpSpPr/>
          <p:nvPr/>
        </p:nvGrpSpPr>
        <p:grpSpPr>
          <a:xfrm>
            <a:off x="6620159" y="2573501"/>
            <a:ext cx="2547716" cy="1675367"/>
            <a:chOff x="3393250" y="4989770"/>
            <a:chExt cx="2547716" cy="1675367"/>
          </a:xfrm>
        </p:grpSpPr>
        <p:sp>
          <p:nvSpPr>
            <p:cNvPr id="62" name="Rounded Rectangle 61"/>
            <p:cNvSpPr/>
            <p:nvPr/>
          </p:nvSpPr>
          <p:spPr bwMode="auto">
            <a:xfrm>
              <a:off x="3638550" y="5074621"/>
              <a:ext cx="2057400" cy="1309710"/>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sz="2400" dirty="0" smtClean="0">
                  <a:solidFill>
                    <a:srgbClr val="FFFFFF"/>
                  </a:solidFill>
                  <a:latin typeface="Segoe" pitchFamily="34" charset="0"/>
                </a:rPr>
                <a:t>  </a:t>
              </a:r>
            </a:p>
          </p:txBody>
        </p:sp>
        <p:sp>
          <p:nvSpPr>
            <p:cNvPr id="53" name="TextBox 52"/>
            <p:cNvSpPr txBox="1"/>
            <p:nvPr/>
          </p:nvSpPr>
          <p:spPr bwMode="invGray">
            <a:xfrm>
              <a:off x="3393250" y="4989770"/>
              <a:ext cx="2472749" cy="507831"/>
            </a:xfrm>
            <a:prstGeom prst="rect">
              <a:avLst/>
            </a:prstGeom>
            <a:noFill/>
          </p:spPr>
          <p:txBody>
            <a:bodyPr wrap="square" tIns="182880" rtlCol="0">
              <a:spAutoFit/>
            </a:bodyPr>
            <a:lstStyle/>
            <a:p>
              <a:pPr marL="273050" lvl="1" indent="-155575" algn="ctr">
                <a:lnSpc>
                  <a:spcPct val="90000"/>
                </a:lnSpc>
                <a:spcBef>
                  <a:spcPts val="600"/>
                </a:spcBef>
                <a:buClr>
                  <a:srgbClr val="FFC000"/>
                </a:buClr>
              </a:pPr>
              <a:r>
                <a:rPr lang="en-US"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Business Edition   </a:t>
              </a:r>
              <a:r>
                <a:rPr lang="en-US" sz="2000"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 </a:t>
              </a:r>
              <a:endParaRPr lang="en-US" sz="2000" spc="-50" dirty="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endParaRPr>
            </a:p>
          </p:txBody>
        </p:sp>
        <p:sp>
          <p:nvSpPr>
            <p:cNvPr id="57" name="Rectangle 56"/>
            <p:cNvSpPr/>
            <p:nvPr/>
          </p:nvSpPr>
          <p:spPr>
            <a:xfrm>
              <a:off x="3457575" y="5406747"/>
              <a:ext cx="2442326" cy="1258390"/>
            </a:xfrm>
            <a:prstGeom prst="rect">
              <a:avLst/>
            </a:prstGeom>
          </p:spPr>
          <p:txBody>
            <a:bodyPr wrap="square" anchor="ctr" anchorCtr="0">
              <a:noAutofit/>
            </a:bodyPr>
            <a:lstStyle/>
            <a:p>
              <a:pPr algn="ctr">
                <a:spcBef>
                  <a:spcPts val="1200"/>
                </a:spcBef>
              </a:pPr>
              <a:r>
                <a:rPr lang="en-US" sz="1200" b="1" kern="0" dirty="0" smtClean="0">
                  <a:solidFill>
                    <a:srgbClr val="FFFFFF"/>
                  </a:solidFill>
                  <a:latin typeface="Kozuka Gothic Pro M"/>
                </a:rPr>
                <a:t>$99.99/month</a:t>
              </a:r>
              <a:r>
                <a:rPr lang="en-US" sz="1200" kern="0" dirty="0" smtClean="0">
                  <a:solidFill>
                    <a:srgbClr val="FFFFFF"/>
                  </a:solidFill>
                  <a:latin typeface="Kozuka Gothic Pro M"/>
                </a:rPr>
                <a:t/>
              </a:r>
              <a:br>
                <a:rPr lang="en-US" sz="1200" kern="0" dirty="0" smtClean="0">
                  <a:solidFill>
                    <a:srgbClr val="FFFFFF"/>
                  </a:solidFill>
                  <a:latin typeface="Kozuka Gothic Pro M"/>
                </a:rPr>
              </a:br>
              <a:r>
                <a:rPr lang="en-US" sz="1200" kern="0" dirty="0" smtClean="0">
                  <a:solidFill>
                    <a:srgbClr val="FFFFFF"/>
                  </a:solidFill>
                </a:rPr>
                <a:t>(up to 10 GB DB/month</a:t>
              </a:r>
              <a:r>
                <a:rPr lang="en-US" sz="1100" kern="0" dirty="0" smtClean="0">
                  <a:solidFill>
                    <a:srgbClr val="FFFFFF"/>
                  </a:solidFill>
                </a:rPr>
                <a:t>)</a:t>
              </a:r>
              <a:endParaRPr lang="en-US" sz="1100" kern="0" dirty="0">
                <a:solidFill>
                  <a:srgbClr val="FFFFFF"/>
                </a:solidFill>
              </a:endParaRPr>
            </a:p>
          </p:txBody>
        </p:sp>
        <p:sp>
          <p:nvSpPr>
            <p:cNvPr id="54" name="Rectangle 53"/>
            <p:cNvSpPr/>
            <p:nvPr/>
          </p:nvSpPr>
          <p:spPr>
            <a:xfrm>
              <a:off x="3398845" y="5502476"/>
              <a:ext cx="2542121" cy="276999"/>
            </a:xfrm>
            <a:prstGeom prst="rect">
              <a:avLst/>
            </a:prstGeom>
          </p:spPr>
          <p:txBody>
            <a:bodyPr wrap="square">
              <a:spAutoFit/>
            </a:bodyPr>
            <a:lstStyle/>
            <a:p>
              <a:pPr algn="ctr"/>
              <a:r>
                <a:rPr lang="en-US" sz="1200" kern="0" dirty="0" smtClean="0">
                  <a:gradFill>
                    <a:gsLst>
                      <a:gs pos="0">
                        <a:srgbClr val="FFFFFF"/>
                      </a:gs>
                      <a:gs pos="100000">
                        <a:srgbClr val="FFFFFF"/>
                      </a:gs>
                    </a:gsLst>
                    <a:lin ang="16200000" scaled="0"/>
                  </a:gradFill>
                  <a:latin typeface="Kozuka Gothic Pro M"/>
                </a:rPr>
                <a:t>Per database/month </a:t>
              </a:r>
              <a:endParaRPr lang="en-US" sz="2800" dirty="0">
                <a:gradFill>
                  <a:gsLst>
                    <a:gs pos="0">
                      <a:srgbClr val="FFFFFF"/>
                    </a:gs>
                    <a:gs pos="100000">
                      <a:srgbClr val="FFFFFF"/>
                    </a:gs>
                  </a:gsLst>
                  <a:lin ang="16200000" scaled="0"/>
                </a:gradFill>
                <a:latin typeface="Kozuka Gothic Pro M"/>
              </a:endParaRPr>
            </a:p>
          </p:txBody>
        </p:sp>
      </p:grpSp>
      <p:grpSp>
        <p:nvGrpSpPr>
          <p:cNvPr id="9" name="Group 70"/>
          <p:cNvGrpSpPr/>
          <p:nvPr/>
        </p:nvGrpSpPr>
        <p:grpSpPr>
          <a:xfrm>
            <a:off x="2093747" y="2586055"/>
            <a:ext cx="2615478" cy="1391510"/>
            <a:chOff x="424397" y="5021374"/>
            <a:chExt cx="2615478" cy="1391510"/>
          </a:xfrm>
        </p:grpSpPr>
        <p:sp>
          <p:nvSpPr>
            <p:cNvPr id="61" name="Rounded Rectangle 60"/>
            <p:cNvSpPr/>
            <p:nvPr/>
          </p:nvSpPr>
          <p:spPr bwMode="auto">
            <a:xfrm>
              <a:off x="752475" y="5103174"/>
              <a:ext cx="2028825" cy="1309710"/>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sz="2400" dirty="0" smtClean="0">
                  <a:solidFill>
                    <a:srgbClr val="FFFFFF"/>
                  </a:solidFill>
                  <a:latin typeface="Segoe" pitchFamily="34" charset="0"/>
                </a:rPr>
                <a:t>  </a:t>
              </a:r>
            </a:p>
          </p:txBody>
        </p:sp>
        <p:sp>
          <p:nvSpPr>
            <p:cNvPr id="45" name="TextBox 44"/>
            <p:cNvSpPr txBox="1"/>
            <p:nvPr/>
          </p:nvSpPr>
          <p:spPr bwMode="invGray">
            <a:xfrm>
              <a:off x="424397" y="5021374"/>
              <a:ext cx="2542121" cy="507831"/>
            </a:xfrm>
            <a:prstGeom prst="rect">
              <a:avLst/>
            </a:prstGeom>
            <a:noFill/>
          </p:spPr>
          <p:txBody>
            <a:bodyPr wrap="square" tIns="182880" rtlCol="0">
              <a:spAutoFit/>
            </a:bodyPr>
            <a:lstStyle/>
            <a:p>
              <a:pPr marL="273050" lvl="1" indent="-155575" algn="ctr">
                <a:lnSpc>
                  <a:spcPct val="90000"/>
                </a:lnSpc>
                <a:spcBef>
                  <a:spcPts val="600"/>
                </a:spcBef>
                <a:buClr>
                  <a:srgbClr val="FFC000"/>
                </a:buClr>
              </a:pPr>
              <a:r>
                <a:rPr lang="en-US"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Storage  </a:t>
              </a:r>
              <a:r>
                <a:rPr lang="en-US" sz="2000"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 </a:t>
              </a:r>
              <a:endParaRPr lang="en-US" sz="2000" spc="-50" dirty="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endParaRPr>
            </a:p>
          </p:txBody>
        </p:sp>
        <p:sp>
          <p:nvSpPr>
            <p:cNvPr id="46" name="Rectangle 45"/>
            <p:cNvSpPr/>
            <p:nvPr/>
          </p:nvSpPr>
          <p:spPr>
            <a:xfrm>
              <a:off x="716725" y="5498455"/>
              <a:ext cx="2114550" cy="276999"/>
            </a:xfrm>
            <a:prstGeom prst="rect">
              <a:avLst/>
            </a:prstGeom>
          </p:spPr>
          <p:txBody>
            <a:bodyPr wrap="square">
              <a:spAutoFit/>
            </a:bodyPr>
            <a:lstStyle/>
            <a:p>
              <a:pPr algn="ctr"/>
              <a:r>
                <a:rPr lang="en-US" sz="1150" kern="0" dirty="0" smtClean="0">
                  <a:gradFill>
                    <a:gsLst>
                      <a:gs pos="0">
                        <a:srgbClr val="FFFFFF"/>
                      </a:gs>
                      <a:gs pos="100000">
                        <a:srgbClr val="FFFFFF"/>
                      </a:gs>
                    </a:gsLst>
                    <a:lin ang="16200000" scaled="0"/>
                  </a:gradFill>
                  <a:latin typeface="Kozuka Gothic Pro M"/>
                </a:rPr>
                <a:t>Per GB stored &amp; transactions</a:t>
              </a:r>
              <a:endParaRPr lang="en-US" sz="1150" dirty="0">
                <a:gradFill>
                  <a:gsLst>
                    <a:gs pos="0">
                      <a:srgbClr val="FFFFFF"/>
                    </a:gs>
                    <a:gs pos="100000">
                      <a:srgbClr val="FFFFFF"/>
                    </a:gs>
                  </a:gsLst>
                  <a:lin ang="16200000" scaled="0"/>
                </a:gradFill>
                <a:latin typeface="Kozuka Gothic Pro M"/>
              </a:endParaRPr>
            </a:p>
          </p:txBody>
        </p:sp>
        <p:sp>
          <p:nvSpPr>
            <p:cNvPr id="47" name="Rectangle 46"/>
            <p:cNvSpPr/>
            <p:nvPr/>
          </p:nvSpPr>
          <p:spPr>
            <a:xfrm>
              <a:off x="524797" y="5760344"/>
              <a:ext cx="2515078" cy="598458"/>
            </a:xfrm>
            <a:prstGeom prst="rect">
              <a:avLst/>
            </a:prstGeom>
          </p:spPr>
          <p:txBody>
            <a:bodyPr wrap="square" anchor="ctr" anchorCtr="0">
              <a:noAutofit/>
            </a:bodyPr>
            <a:lstStyle/>
            <a:p>
              <a:pPr algn="ctr"/>
              <a:r>
                <a:rPr lang="en-US" sz="1200" b="1" kern="0" dirty="0" smtClean="0">
                  <a:solidFill>
                    <a:srgbClr val="FFFFFF"/>
                  </a:solidFill>
                  <a:latin typeface="Kozuka Gothic Pro M"/>
                </a:rPr>
                <a:t>$0.15 GB/month</a:t>
              </a:r>
            </a:p>
            <a:p>
              <a:pPr algn="ctr"/>
              <a:r>
                <a:rPr lang="en-US" sz="1200" kern="0" dirty="0" smtClean="0">
                  <a:solidFill>
                    <a:srgbClr val="FFFFFF"/>
                  </a:solidFill>
                  <a:latin typeface="Kozuka Gothic Pro M"/>
                </a:rPr>
                <a:t>$0.01/10K transactions  </a:t>
              </a:r>
              <a:endParaRPr lang="en-US" sz="1200" kern="0" dirty="0">
                <a:solidFill>
                  <a:srgbClr val="FFFFFF"/>
                </a:solidFill>
                <a:latin typeface="Kozuka Gothic Pro M"/>
              </a:endParaRPr>
            </a:p>
          </p:txBody>
        </p:sp>
      </p:grpSp>
      <p:sp>
        <p:nvSpPr>
          <p:cNvPr id="38" name="Rectangle 37"/>
          <p:cNvSpPr/>
          <p:nvPr/>
        </p:nvSpPr>
        <p:spPr>
          <a:xfrm>
            <a:off x="-10829" y="6595797"/>
            <a:ext cx="1686680" cy="253916"/>
          </a:xfrm>
          <a:prstGeom prst="rect">
            <a:avLst/>
          </a:prstGeom>
        </p:spPr>
        <p:txBody>
          <a:bodyPr wrap="none">
            <a:spAutoFit/>
          </a:bodyPr>
          <a:lstStyle/>
          <a:p>
            <a:pPr algn="ctr"/>
            <a:r>
              <a:rPr lang="en-US" sz="1050" dirty="0" smtClean="0">
                <a:effectLst>
                  <a:outerShdw blurRad="38100" dist="38100" dir="2700000" algn="tl">
                    <a:srgbClr val="000000">
                      <a:alpha val="43137"/>
                    </a:srgbClr>
                  </a:outerShdw>
                </a:effectLst>
              </a:rPr>
              <a:t>Prices shown in USD only</a:t>
            </a:r>
            <a:endParaRPr lang="en-US" sz="2800" dirty="0"/>
          </a:p>
        </p:txBody>
      </p:sp>
      <p:sp>
        <p:nvSpPr>
          <p:cNvPr id="39" name="Rectangle 38"/>
          <p:cNvSpPr/>
          <p:nvPr/>
        </p:nvSpPr>
        <p:spPr bwMode="invGray">
          <a:xfrm>
            <a:off x="296883" y="1088203"/>
            <a:ext cx="4108862" cy="804268"/>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algn="ctr" defTabSz="914400">
              <a:defRPr/>
            </a:pPr>
            <a:endParaRPr lang="en-US" sz="1200" kern="0" dirty="0">
              <a:solidFill>
                <a:srgbClr val="000000"/>
              </a:solidFill>
            </a:endParaRPr>
          </a:p>
        </p:txBody>
      </p:sp>
      <p:sp>
        <p:nvSpPr>
          <p:cNvPr id="70" name="Rounded Rectangle 69"/>
          <p:cNvSpPr/>
          <p:nvPr/>
        </p:nvSpPr>
        <p:spPr bwMode="auto">
          <a:xfrm>
            <a:off x="2006925" y="5210746"/>
            <a:ext cx="2446317" cy="1240971"/>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sz="2400" dirty="0" smtClean="0">
                <a:solidFill>
                  <a:srgbClr val="FFFFFF"/>
                </a:solidFill>
                <a:latin typeface="Segoe" pitchFamily="34" charset="0"/>
              </a:rPr>
              <a:t>  </a:t>
            </a:r>
          </a:p>
        </p:txBody>
      </p:sp>
      <p:sp>
        <p:nvSpPr>
          <p:cNvPr id="44" name="Rectangle 43"/>
          <p:cNvSpPr/>
          <p:nvPr/>
        </p:nvSpPr>
        <p:spPr bwMode="invGray">
          <a:xfrm>
            <a:off x="1413165" y="4207278"/>
            <a:ext cx="6317673" cy="807523"/>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algn="ctr" defTabSz="914400">
              <a:defRPr/>
            </a:pPr>
            <a:endParaRPr lang="en-US" sz="1200" kern="0" dirty="0">
              <a:solidFill>
                <a:srgbClr val="000000"/>
              </a:solidFill>
            </a:endParaRPr>
          </a:p>
        </p:txBody>
      </p:sp>
      <p:pic>
        <p:nvPicPr>
          <p:cNvPr id="23" name="AZURE logo" descr="\\SERVER3\InternalBin\Resource DVD\DVD_ART36\Logos\Azure Services Platform\Windows Azure\Windows Azure logo rev.png"/>
          <p:cNvPicPr>
            <a:picLocks noChangeAspect="1" noChangeArrowheads="1"/>
          </p:cNvPicPr>
          <p:nvPr/>
        </p:nvPicPr>
        <p:blipFill>
          <a:blip r:embed="rId4" cstate="screen">
            <a:extLst>
              <a:ext uri="{28A0092B-C50C-407E-A947-70E740481C1C}">
                <a14:useLocalDpi xmlns="" xmlns:a14="http://schemas.microsoft.com/office/drawing/2010/main"/>
              </a:ext>
            </a:extLst>
          </a:blip>
          <a:stretch>
            <a:fillRect/>
          </a:stretch>
        </p:blipFill>
        <p:spPr bwMode="auto">
          <a:xfrm>
            <a:off x="1143326" y="1276857"/>
            <a:ext cx="2407396" cy="412199"/>
          </a:xfrm>
          <a:prstGeom prst="rect">
            <a:avLst/>
          </a:prstGeom>
          <a:noFill/>
          <a:ln>
            <a:noFill/>
          </a:ln>
          <a:effectLst/>
        </p:spPr>
      </p:pic>
      <p:sp>
        <p:nvSpPr>
          <p:cNvPr id="73" name="Rectangle 72"/>
          <p:cNvSpPr/>
          <p:nvPr/>
        </p:nvSpPr>
        <p:spPr>
          <a:xfrm>
            <a:off x="947250" y="4273090"/>
            <a:ext cx="7225569" cy="400110"/>
          </a:xfrm>
          <a:prstGeom prst="rect">
            <a:avLst/>
          </a:prstGeom>
        </p:spPr>
        <p:txBody>
          <a:bodyPr wrap="none">
            <a:spAutoFit/>
          </a:bodyPr>
          <a:lstStyle/>
          <a:p>
            <a:pPr algn="ctr"/>
            <a:r>
              <a:rPr lang="en-US" sz="2000"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Windows Azure platform AppFabric Service Bus &amp; Access Control</a:t>
            </a:r>
            <a:endParaRPr lang="en-US" sz="2000" dirty="0"/>
          </a:p>
        </p:txBody>
      </p:sp>
      <p:sp>
        <p:nvSpPr>
          <p:cNvPr id="35" name="Azure text"/>
          <p:cNvSpPr txBox="1"/>
          <p:nvPr/>
        </p:nvSpPr>
        <p:spPr>
          <a:xfrm>
            <a:off x="1281293" y="4661358"/>
            <a:ext cx="6614556" cy="307777"/>
          </a:xfrm>
          <a:prstGeom prst="rect">
            <a:avLst/>
          </a:prstGeom>
          <a:noFill/>
        </p:spPr>
        <p:txBody>
          <a:bodyPr wrap="square" rtlCol="0">
            <a:spAutoFit/>
          </a:bodyPr>
          <a:lstStyle/>
          <a:p>
            <a:pPr algn="ctr"/>
            <a:r>
              <a:rPr lang="en-US" sz="1400" dirty="0" smtClean="0">
                <a:gradFill>
                  <a:gsLst>
                    <a:gs pos="0">
                      <a:srgbClr val="FFFFFF"/>
                    </a:gs>
                    <a:gs pos="100000">
                      <a:srgbClr val="FFFFFF"/>
                    </a:gs>
                  </a:gsLst>
                  <a:lin ang="5400000" scaled="0"/>
                </a:gradFill>
                <a:latin typeface="Kozuka Gothic Pro M"/>
              </a:rPr>
              <a:t>Scalable, automated, highly available services for secure connectivity</a:t>
            </a:r>
          </a:p>
        </p:txBody>
      </p:sp>
      <p:sp>
        <p:nvSpPr>
          <p:cNvPr id="67" name="TextBox 66"/>
          <p:cNvSpPr txBox="1"/>
          <p:nvPr/>
        </p:nvSpPr>
        <p:spPr bwMode="invGray">
          <a:xfrm>
            <a:off x="1799063" y="5150382"/>
            <a:ext cx="2743915" cy="480131"/>
          </a:xfrm>
          <a:prstGeom prst="rect">
            <a:avLst/>
          </a:prstGeom>
          <a:noFill/>
        </p:spPr>
        <p:txBody>
          <a:bodyPr wrap="square" tIns="182880" rtlCol="0">
            <a:spAutoFit/>
          </a:bodyPr>
          <a:lstStyle/>
          <a:p>
            <a:pPr marL="273050" lvl="1" indent="-155575" algn="ctr">
              <a:lnSpc>
                <a:spcPct val="90000"/>
              </a:lnSpc>
              <a:spcBef>
                <a:spcPts val="600"/>
              </a:spcBef>
              <a:buClr>
                <a:srgbClr val="FFC000"/>
              </a:buClr>
            </a:pPr>
            <a:r>
              <a:rPr lang="en-US"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Access Control</a:t>
            </a:r>
            <a:endParaRPr lang="en-US" sz="2000" spc="-50" dirty="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endParaRPr>
          </a:p>
        </p:txBody>
      </p:sp>
      <p:sp>
        <p:nvSpPr>
          <p:cNvPr id="68" name="Rectangle 67"/>
          <p:cNvSpPr/>
          <p:nvPr/>
        </p:nvSpPr>
        <p:spPr>
          <a:xfrm>
            <a:off x="1886887" y="5523242"/>
            <a:ext cx="2714726" cy="1344478"/>
          </a:xfrm>
          <a:prstGeom prst="rect">
            <a:avLst/>
          </a:prstGeom>
        </p:spPr>
        <p:txBody>
          <a:bodyPr wrap="square" anchor="ctr" anchorCtr="0">
            <a:noAutofit/>
          </a:bodyPr>
          <a:lstStyle/>
          <a:p>
            <a:pPr algn="ctr">
              <a:spcBef>
                <a:spcPts val="1200"/>
              </a:spcBef>
            </a:pPr>
            <a:r>
              <a:rPr lang="en-US" sz="1100" b="1" kern="0" dirty="0" smtClean="0">
                <a:latin typeface="Kozuka Gothic Pro M"/>
              </a:rPr>
              <a:t>$0.015/10k Message Operations</a:t>
            </a:r>
            <a:r>
              <a:rPr lang="en-US" sz="1000" kern="0" dirty="0" smtClean="0">
                <a:latin typeface="Kozuka Gothic Pro M"/>
              </a:rPr>
              <a:t/>
            </a:r>
            <a:br>
              <a:rPr lang="en-US" sz="1000" kern="0" dirty="0" smtClean="0">
                <a:latin typeface="Kozuka Gothic Pro M"/>
              </a:rPr>
            </a:br>
            <a:endParaRPr lang="en-US" sz="1050" kern="0" dirty="0"/>
          </a:p>
        </p:txBody>
      </p:sp>
      <p:sp>
        <p:nvSpPr>
          <p:cNvPr id="65" name="Rectangle 64"/>
          <p:cNvSpPr/>
          <p:nvPr/>
        </p:nvSpPr>
        <p:spPr>
          <a:xfrm>
            <a:off x="1847805" y="5605347"/>
            <a:ext cx="2743915" cy="261610"/>
          </a:xfrm>
          <a:prstGeom prst="rect">
            <a:avLst/>
          </a:prstGeom>
        </p:spPr>
        <p:txBody>
          <a:bodyPr wrap="square">
            <a:spAutoFit/>
          </a:bodyPr>
          <a:lstStyle/>
          <a:p>
            <a:pPr algn="ctr"/>
            <a:r>
              <a:rPr lang="en-US" sz="1100" kern="0" dirty="0" smtClean="0">
                <a:latin typeface="Kozuka Gothic Pro M"/>
              </a:rPr>
              <a:t>Per Message Operation</a:t>
            </a:r>
            <a:endParaRPr lang="en-US" sz="2400" baseline="30000" dirty="0">
              <a:latin typeface="Kozuka Gothic Pro M"/>
            </a:endParaRPr>
          </a:p>
        </p:txBody>
      </p:sp>
      <p:sp>
        <p:nvSpPr>
          <p:cNvPr id="72" name="Rounded Rectangle 71"/>
          <p:cNvSpPr/>
          <p:nvPr/>
        </p:nvSpPr>
        <p:spPr bwMode="auto">
          <a:xfrm>
            <a:off x="4653910" y="5208674"/>
            <a:ext cx="2446317" cy="1240971"/>
          </a:xfrm>
          <a:prstGeom prst="roundRect">
            <a:avLst>
              <a:gd name="adj" fmla="val 8190"/>
            </a:avLst>
          </a:prstGeom>
          <a:gradFill flip="none" rotWithShape="1">
            <a:gsLst>
              <a:gs pos="0">
                <a:srgbClr val="041E3A">
                  <a:alpha val="20000"/>
                </a:srgbClr>
              </a:gs>
              <a:gs pos="39000">
                <a:schemeClr val="tx1">
                  <a:alpha val="17000"/>
                </a:schemeClr>
              </a:gs>
              <a:gs pos="88000">
                <a:srgbClr val="05284F">
                  <a:alpha val="20000"/>
                </a:srgbClr>
              </a:gs>
            </a:gsLst>
            <a:lin ang="3000000" scaled="0"/>
            <a:tileRect/>
          </a:gradFill>
          <a:ln w="9525">
            <a:solidFill>
              <a:schemeClr val="tx1"/>
            </a:solidFill>
            <a:headEnd type="none" w="med" len="med"/>
            <a:tailEnd type="none" w="med" len="med"/>
          </a:ln>
          <a:effectLst/>
          <a:scene3d>
            <a:camera prst="orthographicFront">
              <a:rot lat="0" lon="0" rev="0"/>
            </a:camera>
            <a:lightRig rig="brightRoom" dir="t"/>
          </a:scene3d>
          <a:sp3d prstMaterial="softEdge">
            <a:extrusionClr>
              <a:srgbClr val="041E3A"/>
            </a:extrusionClr>
            <a:contourClr>
              <a:srgbClr val="000000"/>
            </a:contourClr>
          </a:sp3d>
        </p:spPr>
        <p:txBody>
          <a:bodyPr vert="horz" wrap="square" lIns="121893" tIns="60947" rIns="121893" bIns="60947" numCol="1" rtlCol="0" anchor="ctr" anchorCtr="0" compatLnSpc="1">
            <a:prstTxWarp prst="textNoShape">
              <a:avLst/>
            </a:prstTxWarp>
          </a:bodyPr>
          <a:lstStyle/>
          <a:p>
            <a:pPr algn="ctr" defTabSz="1218585"/>
            <a:r>
              <a:rPr lang="en-US" sz="2400" dirty="0" smtClean="0">
                <a:solidFill>
                  <a:srgbClr val="FFFFFF"/>
                </a:solidFill>
                <a:latin typeface="Segoe" pitchFamily="34" charset="0"/>
              </a:rPr>
              <a:t>  </a:t>
            </a:r>
          </a:p>
        </p:txBody>
      </p:sp>
      <p:sp>
        <p:nvSpPr>
          <p:cNvPr id="66" name="Rectangle 65"/>
          <p:cNvSpPr/>
          <p:nvPr/>
        </p:nvSpPr>
        <p:spPr>
          <a:xfrm>
            <a:off x="4653910" y="5426915"/>
            <a:ext cx="2446317" cy="1344478"/>
          </a:xfrm>
          <a:prstGeom prst="rect">
            <a:avLst/>
          </a:prstGeom>
          <a:noFill/>
        </p:spPr>
        <p:txBody>
          <a:bodyPr wrap="square" anchor="ctr" anchorCtr="0">
            <a:noAutofit/>
          </a:bodyPr>
          <a:lstStyle/>
          <a:p>
            <a:pPr algn="ctr"/>
            <a:r>
              <a:rPr lang="en-US" sz="1100" b="1" kern="0" dirty="0" smtClean="0">
                <a:latin typeface="Kozuka Gothic Pro M"/>
              </a:rPr>
              <a:t>$0.015/10k Message Operations</a:t>
            </a:r>
            <a:endParaRPr lang="en-US" sz="1200" kern="0" dirty="0"/>
          </a:p>
        </p:txBody>
      </p:sp>
      <p:sp>
        <p:nvSpPr>
          <p:cNvPr id="64" name="Rectangle 63"/>
          <p:cNvSpPr/>
          <p:nvPr/>
        </p:nvSpPr>
        <p:spPr>
          <a:xfrm>
            <a:off x="4581252" y="5615714"/>
            <a:ext cx="2704970" cy="261610"/>
          </a:xfrm>
          <a:prstGeom prst="rect">
            <a:avLst/>
          </a:prstGeom>
        </p:spPr>
        <p:txBody>
          <a:bodyPr wrap="square">
            <a:spAutoFit/>
          </a:bodyPr>
          <a:lstStyle/>
          <a:p>
            <a:pPr algn="ctr"/>
            <a:r>
              <a:rPr lang="en-US" sz="1100" kern="0" dirty="0" smtClean="0">
                <a:latin typeface="Kozuka Gothic Pro M"/>
              </a:rPr>
              <a:t>Per Message Operation</a:t>
            </a:r>
            <a:endParaRPr lang="en-US" sz="2400" baseline="30000" dirty="0">
              <a:latin typeface="Kozuka Gothic Pro M"/>
            </a:endParaRPr>
          </a:p>
        </p:txBody>
      </p:sp>
      <p:sp>
        <p:nvSpPr>
          <p:cNvPr id="63" name="TextBox 62"/>
          <p:cNvSpPr txBox="1"/>
          <p:nvPr/>
        </p:nvSpPr>
        <p:spPr bwMode="invGray">
          <a:xfrm>
            <a:off x="4560680" y="5150382"/>
            <a:ext cx="2596159" cy="480131"/>
          </a:xfrm>
          <a:prstGeom prst="rect">
            <a:avLst/>
          </a:prstGeom>
          <a:noFill/>
        </p:spPr>
        <p:txBody>
          <a:bodyPr wrap="square" tIns="182880" rtlCol="0">
            <a:spAutoFit/>
          </a:bodyPr>
          <a:lstStyle/>
          <a:p>
            <a:pPr marL="273050" lvl="1" indent="-155575" algn="ctr">
              <a:lnSpc>
                <a:spcPct val="90000"/>
              </a:lnSpc>
              <a:spcBef>
                <a:spcPts val="600"/>
              </a:spcBef>
              <a:buClr>
                <a:srgbClr val="FFC000"/>
              </a:buClr>
            </a:pPr>
            <a:r>
              <a:rPr lang="en-US" spc="-50" dirty="0" smtClean="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Kozuka Gothic Pro M"/>
              </a:rPr>
              <a:t>Service Bus</a:t>
            </a:r>
            <a:endParaRPr lang="en-US" strike="sngStrike" spc="-50" dirty="0">
              <a:solidFill>
                <a:srgbClr val="FF0000"/>
              </a:solidFill>
              <a:effectLst>
                <a:glow rad="63500">
                  <a:srgbClr val="2E95EA">
                    <a:alpha val="40000"/>
                  </a:srgbClr>
                </a:glow>
                <a:outerShdw blurRad="304800" algn="ctr" rotWithShape="0">
                  <a:srgbClr val="2E1400"/>
                </a:outerShdw>
              </a:effectLst>
              <a:latin typeface="Kozuka Gothic Pro M"/>
            </a:endParaRPr>
          </a:p>
        </p:txBody>
      </p:sp>
      <p:sp>
        <p:nvSpPr>
          <p:cNvPr id="48" name="Rectangle 47"/>
          <p:cNvSpPr/>
          <p:nvPr/>
        </p:nvSpPr>
        <p:spPr>
          <a:xfrm>
            <a:off x="6949167" y="6596390"/>
            <a:ext cx="2194833" cy="261610"/>
          </a:xfrm>
          <a:prstGeom prst="rect">
            <a:avLst/>
          </a:prstGeom>
        </p:spPr>
        <p:txBody>
          <a:bodyPr wrap="none">
            <a:spAutoFit/>
          </a:bodyPr>
          <a:lstStyle/>
          <a:p>
            <a:pPr lvl="0" algn="r"/>
            <a:r>
              <a:rPr lang="en-US" sz="1100" dirty="0" smtClean="0">
                <a:solidFill>
                  <a:srgbClr val="FFFFFF"/>
                </a:solidFill>
                <a:effectLst>
                  <a:outerShdw blurRad="38100" dist="38100" dir="2700000" algn="tl">
                    <a:srgbClr val="000000">
                      <a:alpha val="43137"/>
                    </a:srgbClr>
                  </a:outerShdw>
                </a:effectLst>
              </a:rPr>
              <a:t>International prices are available</a:t>
            </a:r>
            <a:endParaRPr lang="en-US" sz="3200" dirty="0">
              <a:solidFill>
                <a:srgbClr val="FFFFFF"/>
              </a:solidFill>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PDC09 PPT Template (4 x 3)">
  <a:themeElements>
    <a:clrScheme name="PDC 2009">
      <a:dk1>
        <a:srgbClr val="000000"/>
      </a:dk1>
      <a:lt1>
        <a:srgbClr val="FFFFFF"/>
      </a:lt1>
      <a:dk2>
        <a:srgbClr val="0070C0"/>
      </a:dk2>
      <a:lt2>
        <a:srgbClr val="BDE3FF"/>
      </a:lt2>
      <a:accent1>
        <a:srgbClr val="C3D69B"/>
      </a:accent1>
      <a:accent2>
        <a:srgbClr val="7D706D"/>
      </a:accent2>
      <a:accent3>
        <a:srgbClr val="B8B2AE"/>
      </a:accent3>
      <a:accent4>
        <a:srgbClr val="DF8536"/>
      </a:accent4>
      <a:accent5>
        <a:srgbClr val="5F779C"/>
      </a:accent5>
      <a:accent6>
        <a:srgbClr val="AA534A"/>
      </a:accent6>
      <a:hlink>
        <a:srgbClr val="F0ED7B"/>
      </a:hlink>
      <a:folHlink>
        <a:srgbClr val="F3EB4F"/>
      </a:folHlink>
    </a:clrScheme>
    <a:fontScheme name="Segoe UI">
      <a:majorFont>
        <a:latin typeface="Segoe UI"/>
        <a:ea typeface=""/>
        <a:cs typeface=""/>
      </a:majorFont>
      <a:minorFont>
        <a:latin typeface="Segoe U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effectLst>
          <a:outerShdw blurRad="40005" dist="22860" dir="5400000" rotWithShape="0">
            <a:srgbClr val="000000">
              <a:alpha val="35000"/>
            </a:srgbClr>
          </a:outerShdw>
        </a:effectLst>
        <a:scene3d>
          <a:camera prst="orthographicFront" fov="0">
            <a:rot lat="0" lon="0" rev="0"/>
          </a:camera>
          <a:lightRig rig="soft" dir="tl">
            <a:rot lat="0" lon="0" rev="20000000"/>
          </a:lightRig>
        </a:scene3d>
        <a:sp3d prstMaterial="matte"/>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400" dirty="0" smtClean="0">
            <a:gradFill>
              <a:gsLst>
                <a:gs pos="0">
                  <a:srgbClr val="FFFFFF"/>
                </a:gs>
                <a:gs pos="100000">
                  <a:srgbClr val="FFFFFF"/>
                </a:gs>
              </a:gsLst>
              <a:lin ang="5400000" scaled="0"/>
            </a:gradFill>
          </a:defRPr>
        </a:defPPr>
      </a:lstStyle>
      <a:style>
        <a:lnRef idx="0">
          <a:schemeClr val="accent5"/>
        </a:lnRef>
        <a:fillRef idx="3">
          <a:schemeClr val="accent5"/>
        </a:fillRef>
        <a:effectRef idx="3">
          <a:schemeClr val="accent5"/>
        </a:effectRef>
        <a:fontRef idx="minor">
          <a:schemeClr val="lt1"/>
        </a:fontRef>
      </a:style>
    </a:spDef>
    <a:txDef>
      <a:spPr>
        <a:noFill/>
      </a:spPr>
      <a:bodyPr wrap="square" lIns="0" tIns="0" rIns="0" bIns="0" rtlCol="0">
        <a:spAutoFit/>
      </a:bodyPr>
      <a:lstStyle>
        <a:defPPr>
          <a:defRPr dirty="0" err="1" smtClean="0">
            <a:gradFill>
              <a:gsLst>
                <a:gs pos="0">
                  <a:schemeClr val="tx1"/>
                </a:gs>
                <a:gs pos="86000">
                  <a:schemeClr val="tx1"/>
                </a:gs>
              </a:gsLst>
              <a:lin ang="5400000" scaled="0"/>
            </a:gra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671</Words>
  <Application>Microsoft Office PowerPoint</Application>
  <PresentationFormat>On-screen Show (4:3)</PresentationFormat>
  <Paragraphs>110</Paragraphs>
  <Slides>6</Slides>
  <Notes>6</Notes>
  <HiddenSlides>0</HiddenSlides>
  <MMClips>0</MMClips>
  <ScaleCrop>false</ScaleCrop>
  <HeadingPairs>
    <vt:vector size="4" baseType="variant">
      <vt:variant>
        <vt:lpstr>Theme</vt:lpstr>
      </vt:variant>
      <vt:variant>
        <vt:i4>3</vt:i4>
      </vt:variant>
      <vt:variant>
        <vt:lpstr>Slide Titles</vt:lpstr>
      </vt:variant>
      <vt:variant>
        <vt:i4>6</vt:i4>
      </vt:variant>
    </vt:vector>
  </HeadingPairs>
  <TitlesOfParts>
    <vt:vector size="9" baseType="lpstr">
      <vt:lpstr>PDC09 PPT Template (4 x 3)</vt:lpstr>
      <vt:lpstr>Office Theme</vt:lpstr>
      <vt:lpstr>Office Theme</vt:lpstr>
      <vt:lpstr>PDC 2009 Highlights</vt:lpstr>
      <vt:lpstr>Microsoft PDC 2009 Highlights What was announced?</vt:lpstr>
      <vt:lpstr>Microsoft Codename “Dallas” Information Service</vt:lpstr>
      <vt:lpstr>Slide 4</vt:lpstr>
      <vt:lpstr>Windows Azure Platform Purchasing Models </vt:lpstr>
      <vt:lpstr>Slide 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Enrich your Applications with Data from Microsoft  Codename “Dallas”</dc:title>
  <dc:creator>Mike Werner</dc:creator>
  <cp:lastModifiedBy>mikewe</cp:lastModifiedBy>
  <cp:revision>4</cp:revision>
  <dcterms:modified xsi:type="dcterms:W3CDTF">2009-12-03T22:36:26Z</dcterms:modified>
</cp:coreProperties>
</file>